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134"/>
  </p:notesMasterIdLst>
  <p:sldIdLst>
    <p:sldId id="342" r:id="rId2"/>
    <p:sldId id="286" r:id="rId3"/>
    <p:sldId id="266" r:id="rId4"/>
    <p:sldId id="423" r:id="rId5"/>
    <p:sldId id="424" r:id="rId6"/>
    <p:sldId id="257" r:id="rId7"/>
    <p:sldId id="325" r:id="rId8"/>
    <p:sldId id="326" r:id="rId9"/>
    <p:sldId id="294" r:id="rId10"/>
    <p:sldId id="323" r:id="rId11"/>
    <p:sldId id="295" r:id="rId12"/>
    <p:sldId id="296" r:id="rId13"/>
    <p:sldId id="258" r:id="rId14"/>
    <p:sldId id="380" r:id="rId15"/>
    <p:sldId id="384" r:id="rId16"/>
    <p:sldId id="383" r:id="rId17"/>
    <p:sldId id="385" r:id="rId18"/>
    <p:sldId id="387" r:id="rId19"/>
    <p:sldId id="382" r:id="rId20"/>
    <p:sldId id="291" r:id="rId21"/>
    <p:sldId id="287" r:id="rId22"/>
    <p:sldId id="284" r:id="rId23"/>
    <p:sldId id="400" r:id="rId24"/>
    <p:sldId id="378" r:id="rId25"/>
    <p:sldId id="401" r:id="rId26"/>
    <p:sldId id="402" r:id="rId27"/>
    <p:sldId id="333" r:id="rId28"/>
    <p:sldId id="390" r:id="rId29"/>
    <p:sldId id="391" r:id="rId30"/>
    <p:sldId id="392" r:id="rId31"/>
    <p:sldId id="393" r:id="rId32"/>
    <p:sldId id="394" r:id="rId33"/>
    <p:sldId id="395" r:id="rId34"/>
    <p:sldId id="396" r:id="rId35"/>
    <p:sldId id="397" r:id="rId36"/>
    <p:sldId id="309" r:id="rId37"/>
    <p:sldId id="318" r:id="rId38"/>
    <p:sldId id="403" r:id="rId39"/>
    <p:sldId id="407" r:id="rId40"/>
    <p:sldId id="310" r:id="rId41"/>
    <p:sldId id="405" r:id="rId42"/>
    <p:sldId id="312" r:id="rId43"/>
    <p:sldId id="311" r:id="rId44"/>
    <p:sldId id="404" r:id="rId45"/>
    <p:sldId id="406" r:id="rId46"/>
    <p:sldId id="328" r:id="rId47"/>
    <p:sldId id="289" r:id="rId48"/>
    <p:sldId id="336" r:id="rId49"/>
    <p:sldId id="337" r:id="rId50"/>
    <p:sldId id="381" r:id="rId51"/>
    <p:sldId id="285" r:id="rId52"/>
    <p:sldId id="389" r:id="rId53"/>
    <p:sldId id="425" r:id="rId54"/>
    <p:sldId id="262" r:id="rId55"/>
    <p:sldId id="408" r:id="rId56"/>
    <p:sldId id="343" r:id="rId57"/>
    <p:sldId id="350" r:id="rId58"/>
    <p:sldId id="411" r:id="rId59"/>
    <p:sldId id="370" r:id="rId60"/>
    <p:sldId id="409" r:id="rId61"/>
    <p:sldId id="410" r:id="rId62"/>
    <p:sldId id="346" r:id="rId63"/>
    <p:sldId id="351" r:id="rId64"/>
    <p:sldId id="347" r:id="rId65"/>
    <p:sldId id="352" r:id="rId66"/>
    <p:sldId id="348" r:id="rId67"/>
    <p:sldId id="399" r:id="rId68"/>
    <p:sldId id="412" r:id="rId69"/>
    <p:sldId id="413" r:id="rId70"/>
    <p:sldId id="353" r:id="rId71"/>
    <p:sldId id="297" r:id="rId72"/>
    <p:sldId id="300" r:id="rId73"/>
    <p:sldId id="355" r:id="rId74"/>
    <p:sldId id="415" r:id="rId75"/>
    <p:sldId id="416" r:id="rId76"/>
    <p:sldId id="417" r:id="rId77"/>
    <p:sldId id="299" r:id="rId78"/>
    <p:sldId id="420" r:id="rId79"/>
    <p:sldId id="421" r:id="rId80"/>
    <p:sldId id="422" r:id="rId81"/>
    <p:sldId id="339" r:id="rId82"/>
    <p:sldId id="354" r:id="rId83"/>
    <p:sldId id="414" r:id="rId84"/>
    <p:sldId id="298" r:id="rId85"/>
    <p:sldId id="334" r:id="rId86"/>
    <p:sldId id="418" r:id="rId87"/>
    <p:sldId id="419" r:id="rId88"/>
    <p:sldId id="374" r:id="rId89"/>
    <p:sldId id="290" r:id="rId90"/>
    <p:sldId id="307" r:id="rId91"/>
    <p:sldId id="356" r:id="rId92"/>
    <p:sldId id="434" r:id="rId93"/>
    <p:sldId id="435" r:id="rId94"/>
    <p:sldId id="357" r:id="rId95"/>
    <p:sldId id="430" r:id="rId96"/>
    <p:sldId id="358" r:id="rId97"/>
    <p:sldId id="301" r:id="rId98"/>
    <p:sldId id="359" r:id="rId99"/>
    <p:sldId id="264" r:id="rId100"/>
    <p:sldId id="431" r:id="rId101"/>
    <p:sldId id="366" r:id="rId102"/>
    <p:sldId id="376" r:id="rId103"/>
    <p:sldId id="304" r:id="rId104"/>
    <p:sldId id="363" r:id="rId105"/>
    <p:sldId id="364" r:id="rId106"/>
    <p:sldId id="303" r:id="rId107"/>
    <p:sldId id="371" r:id="rId108"/>
    <p:sldId id="372" r:id="rId109"/>
    <p:sldId id="308" r:id="rId110"/>
    <p:sldId id="373" r:id="rId111"/>
    <p:sldId id="369" r:id="rId112"/>
    <p:sldId id="360" r:id="rId113"/>
    <p:sldId id="305" r:id="rId114"/>
    <p:sldId id="368" r:id="rId115"/>
    <p:sldId id="313" r:id="rId116"/>
    <p:sldId id="432" r:id="rId117"/>
    <p:sldId id="433" r:id="rId118"/>
    <p:sldId id="306" r:id="rId119"/>
    <p:sldId id="428" r:id="rId120"/>
    <p:sldId id="426" r:id="rId121"/>
    <p:sldId id="427" r:id="rId122"/>
    <p:sldId id="429" r:id="rId123"/>
    <p:sldId id="314" r:id="rId124"/>
    <p:sldId id="302" r:id="rId125"/>
    <p:sldId id="379" r:id="rId126"/>
    <p:sldId id="386" r:id="rId127"/>
    <p:sldId id="377" r:id="rId128"/>
    <p:sldId id="388" r:id="rId129"/>
    <p:sldId id="361" r:id="rId130"/>
    <p:sldId id="362" r:id="rId131"/>
    <p:sldId id="398" r:id="rId132"/>
    <p:sldId id="279" r:id="rId133"/>
  </p:sldIdLst>
  <p:sldSz cx="9144000" cy="5143500" type="screen16x9"/>
  <p:notesSz cx="6985000" cy="92837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DA23D8-C629-46C7-BDCB-FDFBC3ED9097}">
  <a:tblStyle styleId="{50DA23D8-C629-46C7-BDCB-FDFBC3ED909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20" y="5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8463" y="696913"/>
            <a:ext cx="6189662" cy="34813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8500" y="4409758"/>
            <a:ext cx="5588000" cy="4177665"/>
          </a:xfrm>
          <a:prstGeom prst="rect">
            <a:avLst/>
          </a:prstGeom>
          <a:noFill/>
          <a:ln>
            <a:noFill/>
          </a:ln>
        </p:spPr>
        <p:txBody>
          <a:bodyPr spcFirstLastPara="1" wrap="square" lIns="92943" tIns="92943" rIns="92943" bIns="92943"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8151756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80029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5ed75ccf_01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Google Shape;525;g35ed75ccf_0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4051600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401661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787906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5f391192_04: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Google Shape;498;g35f391192_0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699252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7914782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5843242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3143048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8919097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7574869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8420229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23661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3336197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6777226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1994886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065345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287050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741982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489391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5028926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6202311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6542542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660502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3854934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36992312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1560356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1179692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1634985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625799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4005476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29761747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4331782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3727302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5f391192_04: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Google Shape;498;g35f391192_0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595983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5f391192_04: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Google Shape;498;g35f391192_0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6025614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5f391192_04: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Google Shape;498;g35f391192_0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40351334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6345315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5ed75ccf_022: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1" name="Google Shape;681;g35ed75ccf_022: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79434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887128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89538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54369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574103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60724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20003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5f391192_029: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Google Shape;505;g35f391192_02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940629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543387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22199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94178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32142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983984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07223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470931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86829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5ed75ccf_01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Google Shape;525;g35ed75ccf_0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535115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064248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5f391192_06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Google Shape;561;g35f391192_06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201163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829110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651641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027114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85341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3134054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216097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074297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739218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916505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51511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69846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648003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10031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69147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176445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013454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218134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077189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057557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188257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83457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522624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790801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063476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1984018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3648204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5ed75ccf_01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Google Shape;525;g35ed75ccf_0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480540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289361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922645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1277466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82139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1848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1127894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537875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616135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094000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639048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095629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5649672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5ed75ccf_01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Google Shape;525;g35ed75ccf_0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29715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3298545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1494585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5943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5f391192_04: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Google Shape;498;g35f391192_0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612569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5096554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1344224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1830750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0219825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3229301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157978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3064262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6713887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9034771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60733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5649831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593395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4616731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0997459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5ed75ccf_01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Google Shape;525;g35ed75ccf_0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805753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7253165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359179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3198595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dirty="0"/>
          </a:p>
        </p:txBody>
      </p:sp>
    </p:spTree>
    <p:extLst>
      <p:ext uri="{BB962C8B-B14F-4D97-AF65-F5344CB8AC3E}">
        <p14:creationId xmlns:p14="http://schemas.microsoft.com/office/powerpoint/2010/main" val="19183528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6698200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46365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5ed75ccf_03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Google Shape;604;g35ed75ccf_03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360294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2311790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561475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2227808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Google Shape;518;p: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8355088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8448723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606f1c2d_30: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Google Shape;489;g3606f1c2d_3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3896314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7373102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2322648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5f391192_073: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5f391192_07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5248981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5f391192_045:notes"/>
          <p:cNvSpPr>
            <a:spLocks noGrp="1" noRot="1" noChangeAspect="1"/>
          </p:cNvSpPr>
          <p:nvPr>
            <p:ph type="sldImg" idx="2"/>
          </p:nvPr>
        </p:nvSpPr>
        <p:spPr>
          <a:xfrm>
            <a:off x="398463" y="696913"/>
            <a:ext cx="6188075"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Google Shape;544;g35f391192_04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13447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6"/>
        <p:cNvGrpSpPr/>
        <p:nvPr/>
      </p:nvGrpSpPr>
      <p:grpSpPr>
        <a:xfrm>
          <a:off x="0" y="0"/>
          <a:ext cx="0" cy="0"/>
          <a:chOff x="0" y="0"/>
          <a:chExt cx="0" cy="0"/>
        </a:xfrm>
      </p:grpSpPr>
      <p:sp>
        <p:nvSpPr>
          <p:cNvPr id="47" name="Google Shape;47;p3"/>
          <p:cNvSpPr/>
          <p:nvPr/>
        </p:nvSpPr>
        <p:spPr>
          <a:xfrm>
            <a:off x="-75" y="4253100"/>
            <a:ext cx="9144000" cy="8904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48" name="Google Shape;48;p3"/>
          <p:cNvGrpSpPr/>
          <p:nvPr/>
        </p:nvGrpSpPr>
        <p:grpSpPr>
          <a:xfrm>
            <a:off x="388375" y="557031"/>
            <a:ext cx="7205283" cy="4029437"/>
            <a:chOff x="388375" y="548150"/>
            <a:chExt cx="7205283" cy="4029437"/>
          </a:xfrm>
        </p:grpSpPr>
        <p:sp>
          <p:nvSpPr>
            <p:cNvPr id="49" name="Google Shape;49;p3"/>
            <p:cNvSpPr/>
            <p:nvPr/>
          </p:nvSpPr>
          <p:spPr>
            <a:xfrm>
              <a:off x="428433" y="583382"/>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0D0138">
                <a:alpha val="16540"/>
              </a:srgbClr>
            </a:solidFill>
            <a:ln>
              <a:noFill/>
            </a:ln>
          </p:spPr>
        </p:sp>
        <p:sp>
          <p:nvSpPr>
            <p:cNvPr id="50" name="Google Shape;50;p3"/>
            <p:cNvSpPr/>
            <p:nvPr/>
          </p:nvSpPr>
          <p:spPr>
            <a:xfrm>
              <a:off x="388375" y="548150"/>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FFFFFF"/>
            </a:solidFill>
            <a:ln>
              <a:noFill/>
            </a:ln>
          </p:spPr>
        </p:sp>
      </p:grpSp>
      <p:grpSp>
        <p:nvGrpSpPr>
          <p:cNvPr id="51" name="Google Shape;51;p3"/>
          <p:cNvGrpSpPr/>
          <p:nvPr/>
        </p:nvGrpSpPr>
        <p:grpSpPr>
          <a:xfrm>
            <a:off x="7651743" y="3237540"/>
            <a:ext cx="1194349" cy="1381259"/>
            <a:chOff x="3895725" y="1433513"/>
            <a:chExt cx="1490700" cy="1723988"/>
          </a:xfrm>
        </p:grpSpPr>
        <p:sp>
          <p:nvSpPr>
            <p:cNvPr id="52" name="Google Shape;52;p3"/>
            <p:cNvSpPr/>
            <p:nvPr/>
          </p:nvSpPr>
          <p:spPr>
            <a:xfrm>
              <a:off x="3895725" y="1433513"/>
              <a:ext cx="1490700" cy="1690800"/>
            </a:xfrm>
            <a:custGeom>
              <a:avLst/>
              <a:gdLst/>
              <a:ahLst/>
              <a:cxnLst/>
              <a:rect l="0" t="0" r="0" b="0"/>
              <a:pathLst>
                <a:path w="120000" h="120000" extrusionOk="0">
                  <a:moveTo>
                    <a:pt x="115324" y="12413"/>
                  </a:moveTo>
                  <a:cubicBezTo>
                    <a:pt x="115844" y="12873"/>
                    <a:pt x="115844" y="12873"/>
                    <a:pt x="115324" y="12413"/>
                  </a:cubicBezTo>
                  <a:cubicBezTo>
                    <a:pt x="114285" y="11494"/>
                    <a:pt x="114805" y="11954"/>
                    <a:pt x="115324" y="12413"/>
                  </a:cubicBezTo>
                  <a:cubicBezTo>
                    <a:pt x="111688" y="9195"/>
                    <a:pt x="105454" y="9195"/>
                    <a:pt x="100779" y="11494"/>
                  </a:cubicBezTo>
                  <a:cubicBezTo>
                    <a:pt x="96103" y="13333"/>
                    <a:pt x="94025" y="17471"/>
                    <a:pt x="94025" y="22068"/>
                  </a:cubicBezTo>
                  <a:cubicBezTo>
                    <a:pt x="94025" y="25747"/>
                    <a:pt x="95064" y="29425"/>
                    <a:pt x="96623" y="33103"/>
                  </a:cubicBezTo>
                  <a:cubicBezTo>
                    <a:pt x="97662" y="35862"/>
                    <a:pt x="101298" y="40459"/>
                    <a:pt x="100259" y="43678"/>
                  </a:cubicBezTo>
                  <a:cubicBezTo>
                    <a:pt x="99220" y="47816"/>
                    <a:pt x="90909" y="47356"/>
                    <a:pt x="87792" y="46436"/>
                  </a:cubicBezTo>
                  <a:cubicBezTo>
                    <a:pt x="85714" y="45977"/>
                    <a:pt x="86233" y="46436"/>
                    <a:pt x="86233" y="44597"/>
                  </a:cubicBezTo>
                  <a:cubicBezTo>
                    <a:pt x="85714" y="43218"/>
                    <a:pt x="85714" y="41839"/>
                    <a:pt x="85194" y="40459"/>
                  </a:cubicBezTo>
                  <a:cubicBezTo>
                    <a:pt x="84675" y="38160"/>
                    <a:pt x="83116" y="34942"/>
                    <a:pt x="84155" y="33103"/>
                  </a:cubicBezTo>
                  <a:cubicBezTo>
                    <a:pt x="84675" y="31264"/>
                    <a:pt x="87272" y="28965"/>
                    <a:pt x="88311" y="27586"/>
                  </a:cubicBezTo>
                  <a:cubicBezTo>
                    <a:pt x="89350" y="24827"/>
                    <a:pt x="90909" y="22528"/>
                    <a:pt x="91428" y="19770"/>
                  </a:cubicBezTo>
                  <a:cubicBezTo>
                    <a:pt x="92467" y="16551"/>
                    <a:pt x="95064" y="9195"/>
                    <a:pt x="90909" y="6896"/>
                  </a:cubicBezTo>
                  <a:cubicBezTo>
                    <a:pt x="87272" y="5057"/>
                    <a:pt x="79480" y="5977"/>
                    <a:pt x="74805" y="6436"/>
                  </a:cubicBezTo>
                  <a:cubicBezTo>
                    <a:pt x="72207" y="6436"/>
                    <a:pt x="69090" y="7816"/>
                    <a:pt x="66493" y="7816"/>
                  </a:cubicBezTo>
                  <a:cubicBezTo>
                    <a:pt x="63896" y="7356"/>
                    <a:pt x="62337" y="5977"/>
                    <a:pt x="60259" y="5057"/>
                  </a:cubicBezTo>
                  <a:cubicBezTo>
                    <a:pt x="54545" y="3218"/>
                    <a:pt x="48831" y="2298"/>
                    <a:pt x="42597" y="2298"/>
                  </a:cubicBezTo>
                  <a:cubicBezTo>
                    <a:pt x="40000" y="2298"/>
                    <a:pt x="36883" y="2758"/>
                    <a:pt x="34285" y="3678"/>
                  </a:cubicBezTo>
                  <a:cubicBezTo>
                    <a:pt x="31168" y="4137"/>
                    <a:pt x="30129" y="5057"/>
                    <a:pt x="27532" y="4137"/>
                  </a:cubicBezTo>
                  <a:cubicBezTo>
                    <a:pt x="21818" y="2298"/>
                    <a:pt x="16103" y="1379"/>
                    <a:pt x="10389" y="1379"/>
                  </a:cubicBezTo>
                  <a:cubicBezTo>
                    <a:pt x="6233" y="919"/>
                    <a:pt x="1558" y="0"/>
                    <a:pt x="1038" y="4597"/>
                  </a:cubicBezTo>
                  <a:cubicBezTo>
                    <a:pt x="0" y="9655"/>
                    <a:pt x="1558" y="15632"/>
                    <a:pt x="3116" y="20229"/>
                  </a:cubicBezTo>
                  <a:cubicBezTo>
                    <a:pt x="4155" y="22528"/>
                    <a:pt x="5194" y="24827"/>
                    <a:pt x="6753" y="26666"/>
                  </a:cubicBezTo>
                  <a:cubicBezTo>
                    <a:pt x="7272" y="27586"/>
                    <a:pt x="8311" y="28505"/>
                    <a:pt x="8311" y="29425"/>
                  </a:cubicBezTo>
                  <a:cubicBezTo>
                    <a:pt x="7792" y="30804"/>
                    <a:pt x="6753" y="32183"/>
                    <a:pt x="6753" y="33103"/>
                  </a:cubicBezTo>
                  <a:cubicBezTo>
                    <a:pt x="4155" y="38160"/>
                    <a:pt x="3116" y="43678"/>
                    <a:pt x="4155" y="49195"/>
                  </a:cubicBezTo>
                  <a:cubicBezTo>
                    <a:pt x="6233" y="58850"/>
                    <a:pt x="15064" y="66666"/>
                    <a:pt x="24935" y="71264"/>
                  </a:cubicBezTo>
                  <a:cubicBezTo>
                    <a:pt x="21818" y="76321"/>
                    <a:pt x="21298" y="82758"/>
                    <a:pt x="21298" y="88735"/>
                  </a:cubicBezTo>
                  <a:cubicBezTo>
                    <a:pt x="21818" y="94252"/>
                    <a:pt x="21818" y="99770"/>
                    <a:pt x="23376" y="105287"/>
                  </a:cubicBezTo>
                  <a:cubicBezTo>
                    <a:pt x="23896" y="108965"/>
                    <a:pt x="26493" y="117241"/>
                    <a:pt x="32207" y="116321"/>
                  </a:cubicBezTo>
                  <a:cubicBezTo>
                    <a:pt x="37922" y="115402"/>
                    <a:pt x="36363" y="107126"/>
                    <a:pt x="36883" y="103448"/>
                  </a:cubicBezTo>
                  <a:cubicBezTo>
                    <a:pt x="36883" y="100689"/>
                    <a:pt x="37922" y="98390"/>
                    <a:pt x="39480" y="96091"/>
                  </a:cubicBezTo>
                  <a:cubicBezTo>
                    <a:pt x="40519" y="93793"/>
                    <a:pt x="41038" y="93333"/>
                    <a:pt x="43636" y="94712"/>
                  </a:cubicBezTo>
                  <a:cubicBezTo>
                    <a:pt x="48831" y="96551"/>
                    <a:pt x="50389" y="102068"/>
                    <a:pt x="50389" y="106206"/>
                  </a:cubicBezTo>
                  <a:cubicBezTo>
                    <a:pt x="50389" y="109425"/>
                    <a:pt x="48831" y="120000"/>
                    <a:pt x="55064" y="120000"/>
                  </a:cubicBezTo>
                  <a:cubicBezTo>
                    <a:pt x="60259" y="120000"/>
                    <a:pt x="62337" y="112183"/>
                    <a:pt x="63376" y="108965"/>
                  </a:cubicBezTo>
                  <a:cubicBezTo>
                    <a:pt x="63896" y="106666"/>
                    <a:pt x="63896" y="104367"/>
                    <a:pt x="63896" y="102068"/>
                  </a:cubicBezTo>
                  <a:cubicBezTo>
                    <a:pt x="64415" y="100689"/>
                    <a:pt x="64415" y="99310"/>
                    <a:pt x="64415" y="98390"/>
                  </a:cubicBezTo>
                  <a:cubicBezTo>
                    <a:pt x="64415" y="98390"/>
                    <a:pt x="64415" y="97011"/>
                    <a:pt x="64935" y="96551"/>
                  </a:cubicBezTo>
                  <a:cubicBezTo>
                    <a:pt x="64935" y="96551"/>
                    <a:pt x="68051" y="96091"/>
                    <a:pt x="68571" y="96091"/>
                  </a:cubicBezTo>
                  <a:cubicBezTo>
                    <a:pt x="75844" y="94712"/>
                    <a:pt x="82597" y="91494"/>
                    <a:pt x="87272" y="86436"/>
                  </a:cubicBezTo>
                  <a:cubicBezTo>
                    <a:pt x="87792" y="91034"/>
                    <a:pt x="87792" y="95632"/>
                    <a:pt x="88831" y="100229"/>
                  </a:cubicBezTo>
                  <a:cubicBezTo>
                    <a:pt x="90389" y="103908"/>
                    <a:pt x="94025" y="105747"/>
                    <a:pt x="97142" y="102068"/>
                  </a:cubicBezTo>
                  <a:cubicBezTo>
                    <a:pt x="100259" y="99310"/>
                    <a:pt x="101298" y="93333"/>
                    <a:pt x="102337" y="89655"/>
                  </a:cubicBezTo>
                  <a:cubicBezTo>
                    <a:pt x="103896" y="84597"/>
                    <a:pt x="104935" y="79540"/>
                    <a:pt x="104935" y="74482"/>
                  </a:cubicBezTo>
                  <a:cubicBezTo>
                    <a:pt x="105454" y="71724"/>
                    <a:pt x="105454" y="69425"/>
                    <a:pt x="104935" y="66666"/>
                  </a:cubicBezTo>
                  <a:cubicBezTo>
                    <a:pt x="104935" y="65287"/>
                    <a:pt x="103376" y="61609"/>
                    <a:pt x="103896" y="60689"/>
                  </a:cubicBezTo>
                  <a:cubicBezTo>
                    <a:pt x="104415" y="59770"/>
                    <a:pt x="107012" y="58850"/>
                    <a:pt x="107532" y="57931"/>
                  </a:cubicBezTo>
                  <a:cubicBezTo>
                    <a:pt x="109610" y="57011"/>
                    <a:pt x="111168" y="55172"/>
                    <a:pt x="112727" y="53793"/>
                  </a:cubicBezTo>
                  <a:cubicBezTo>
                    <a:pt x="119999" y="45057"/>
                    <a:pt x="112207" y="36321"/>
                    <a:pt x="108051" y="28505"/>
                  </a:cubicBezTo>
                  <a:cubicBezTo>
                    <a:pt x="107012" y="26666"/>
                    <a:pt x="104935" y="23448"/>
                    <a:pt x="105454" y="21609"/>
                  </a:cubicBezTo>
                  <a:cubicBezTo>
                    <a:pt x="105974" y="19310"/>
                    <a:pt x="108051" y="20689"/>
                    <a:pt x="110129" y="21149"/>
                  </a:cubicBezTo>
                  <a:cubicBezTo>
                    <a:pt x="112727" y="21609"/>
                    <a:pt x="115844" y="21609"/>
                    <a:pt x="116883" y="19310"/>
                  </a:cubicBezTo>
                  <a:cubicBezTo>
                    <a:pt x="117922" y="17011"/>
                    <a:pt x="117402" y="13793"/>
                    <a:pt x="115324" y="12413"/>
                  </a:cubicBezTo>
                  <a:close/>
                </a:path>
              </a:pathLst>
            </a:custGeom>
            <a:solidFill>
              <a:srgbClr val="F4D7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4224338" y="2781301"/>
              <a:ext cx="909600" cy="376200"/>
            </a:xfrm>
            <a:custGeom>
              <a:avLst/>
              <a:gdLst/>
              <a:ahLst/>
              <a:cxnLst/>
              <a:rect l="0" t="0" r="0" b="0"/>
              <a:pathLst>
                <a:path w="120000" h="120000" extrusionOk="0">
                  <a:moveTo>
                    <a:pt x="112340" y="14482"/>
                  </a:moveTo>
                  <a:cubicBezTo>
                    <a:pt x="112340" y="16551"/>
                    <a:pt x="112340" y="18620"/>
                    <a:pt x="111489" y="20689"/>
                  </a:cubicBezTo>
                  <a:cubicBezTo>
                    <a:pt x="111489" y="22758"/>
                    <a:pt x="110638" y="24827"/>
                    <a:pt x="109787" y="24827"/>
                  </a:cubicBezTo>
                  <a:cubicBezTo>
                    <a:pt x="109787" y="24827"/>
                    <a:pt x="108936" y="24827"/>
                    <a:pt x="108936" y="22758"/>
                  </a:cubicBezTo>
                  <a:cubicBezTo>
                    <a:pt x="108936" y="22758"/>
                    <a:pt x="108936" y="22758"/>
                    <a:pt x="108936" y="22758"/>
                  </a:cubicBezTo>
                  <a:cubicBezTo>
                    <a:pt x="108085" y="18620"/>
                    <a:pt x="108085" y="16551"/>
                    <a:pt x="108085" y="14482"/>
                  </a:cubicBezTo>
                  <a:cubicBezTo>
                    <a:pt x="98723" y="18620"/>
                    <a:pt x="85957" y="24827"/>
                    <a:pt x="79148" y="14482"/>
                  </a:cubicBezTo>
                  <a:cubicBezTo>
                    <a:pt x="71489" y="4137"/>
                    <a:pt x="64680" y="0"/>
                    <a:pt x="57021" y="8275"/>
                  </a:cubicBezTo>
                  <a:cubicBezTo>
                    <a:pt x="57021" y="31034"/>
                    <a:pt x="55319" y="70344"/>
                    <a:pt x="51914" y="84827"/>
                  </a:cubicBezTo>
                  <a:cubicBezTo>
                    <a:pt x="51063" y="91034"/>
                    <a:pt x="49361" y="93103"/>
                    <a:pt x="47659" y="93103"/>
                  </a:cubicBezTo>
                  <a:cubicBezTo>
                    <a:pt x="47659" y="93103"/>
                    <a:pt x="46808" y="93103"/>
                    <a:pt x="46808" y="93103"/>
                  </a:cubicBezTo>
                  <a:cubicBezTo>
                    <a:pt x="46808" y="93103"/>
                    <a:pt x="45957" y="93103"/>
                    <a:pt x="45957" y="93103"/>
                  </a:cubicBezTo>
                  <a:cubicBezTo>
                    <a:pt x="44255" y="91034"/>
                    <a:pt x="44255" y="82758"/>
                    <a:pt x="44255" y="68275"/>
                  </a:cubicBezTo>
                  <a:cubicBezTo>
                    <a:pt x="44255" y="55862"/>
                    <a:pt x="44255" y="41379"/>
                    <a:pt x="43404" y="28965"/>
                  </a:cubicBezTo>
                  <a:cubicBezTo>
                    <a:pt x="34893" y="45517"/>
                    <a:pt x="20425" y="47586"/>
                    <a:pt x="11063" y="57931"/>
                  </a:cubicBezTo>
                  <a:cubicBezTo>
                    <a:pt x="11063" y="64137"/>
                    <a:pt x="11063" y="70344"/>
                    <a:pt x="10212" y="74482"/>
                  </a:cubicBezTo>
                  <a:cubicBezTo>
                    <a:pt x="9361" y="78620"/>
                    <a:pt x="8510" y="80689"/>
                    <a:pt x="8510" y="80689"/>
                  </a:cubicBezTo>
                  <a:cubicBezTo>
                    <a:pt x="8510" y="80689"/>
                    <a:pt x="7659" y="80689"/>
                    <a:pt x="7659" y="80689"/>
                  </a:cubicBezTo>
                  <a:cubicBezTo>
                    <a:pt x="7659" y="80689"/>
                    <a:pt x="7659" y="78620"/>
                    <a:pt x="7659" y="78620"/>
                  </a:cubicBezTo>
                  <a:cubicBezTo>
                    <a:pt x="5957" y="76551"/>
                    <a:pt x="4255" y="72413"/>
                    <a:pt x="3404" y="68275"/>
                  </a:cubicBezTo>
                  <a:cubicBezTo>
                    <a:pt x="1702" y="72413"/>
                    <a:pt x="0" y="76551"/>
                    <a:pt x="0" y="84827"/>
                  </a:cubicBezTo>
                  <a:cubicBezTo>
                    <a:pt x="0" y="84827"/>
                    <a:pt x="1702" y="103448"/>
                    <a:pt x="13617" y="95172"/>
                  </a:cubicBezTo>
                  <a:cubicBezTo>
                    <a:pt x="25531" y="88965"/>
                    <a:pt x="24680" y="95172"/>
                    <a:pt x="32340" y="105517"/>
                  </a:cubicBezTo>
                  <a:cubicBezTo>
                    <a:pt x="40000" y="115862"/>
                    <a:pt x="51063" y="120000"/>
                    <a:pt x="55319" y="99310"/>
                  </a:cubicBezTo>
                  <a:cubicBezTo>
                    <a:pt x="59574" y="80689"/>
                    <a:pt x="83404" y="53793"/>
                    <a:pt x="97021" y="45517"/>
                  </a:cubicBezTo>
                  <a:cubicBezTo>
                    <a:pt x="109787" y="39310"/>
                    <a:pt x="117446" y="49655"/>
                    <a:pt x="119148" y="24827"/>
                  </a:cubicBezTo>
                  <a:cubicBezTo>
                    <a:pt x="120000" y="16551"/>
                    <a:pt x="116595" y="14482"/>
                    <a:pt x="112340" y="144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5102225" y="1601788"/>
              <a:ext cx="219000" cy="136500"/>
            </a:xfrm>
            <a:custGeom>
              <a:avLst/>
              <a:gdLst/>
              <a:ahLst/>
              <a:cxnLst/>
              <a:rect l="0" t="0" r="0" b="0"/>
              <a:pathLst>
                <a:path w="120000" h="120000" extrusionOk="0">
                  <a:moveTo>
                    <a:pt x="109411" y="40000"/>
                  </a:moveTo>
                  <a:cubicBezTo>
                    <a:pt x="109411" y="34285"/>
                    <a:pt x="109411" y="34285"/>
                    <a:pt x="109411" y="34285"/>
                  </a:cubicBezTo>
                  <a:cubicBezTo>
                    <a:pt x="109411" y="34285"/>
                    <a:pt x="109411" y="34285"/>
                    <a:pt x="109411" y="28571"/>
                  </a:cubicBezTo>
                  <a:cubicBezTo>
                    <a:pt x="109411" y="28571"/>
                    <a:pt x="98823" y="17142"/>
                    <a:pt x="105882" y="22857"/>
                  </a:cubicBezTo>
                  <a:cubicBezTo>
                    <a:pt x="102352" y="22857"/>
                    <a:pt x="98823" y="17142"/>
                    <a:pt x="95294" y="17142"/>
                  </a:cubicBezTo>
                  <a:cubicBezTo>
                    <a:pt x="67058" y="0"/>
                    <a:pt x="35294" y="11428"/>
                    <a:pt x="14117" y="51428"/>
                  </a:cubicBezTo>
                  <a:cubicBezTo>
                    <a:pt x="0" y="80000"/>
                    <a:pt x="28235" y="120000"/>
                    <a:pt x="42352" y="91428"/>
                  </a:cubicBezTo>
                  <a:cubicBezTo>
                    <a:pt x="52941" y="74285"/>
                    <a:pt x="67058" y="68571"/>
                    <a:pt x="77647" y="74285"/>
                  </a:cubicBezTo>
                  <a:cubicBezTo>
                    <a:pt x="81176" y="74285"/>
                    <a:pt x="81176" y="74285"/>
                    <a:pt x="81176" y="74285"/>
                  </a:cubicBezTo>
                  <a:cubicBezTo>
                    <a:pt x="88235" y="85714"/>
                    <a:pt x="98823" y="91428"/>
                    <a:pt x="109411" y="80000"/>
                  </a:cubicBezTo>
                  <a:cubicBezTo>
                    <a:pt x="120000" y="74285"/>
                    <a:pt x="120000" y="51428"/>
                    <a:pt x="109411" y="4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3"/>
            <p:cNvSpPr/>
            <p:nvPr/>
          </p:nvSpPr>
          <p:spPr>
            <a:xfrm>
              <a:off x="4662488" y="1557338"/>
              <a:ext cx="368400" cy="349200"/>
            </a:xfrm>
            <a:custGeom>
              <a:avLst/>
              <a:gdLst/>
              <a:ahLst/>
              <a:cxnLst/>
              <a:rect l="0" t="0" r="0" b="0"/>
              <a:pathLst>
                <a:path w="120000" h="120000" extrusionOk="0">
                  <a:moveTo>
                    <a:pt x="107368" y="2222"/>
                  </a:moveTo>
                  <a:cubicBezTo>
                    <a:pt x="92631" y="0"/>
                    <a:pt x="77894" y="0"/>
                    <a:pt x="63157" y="2222"/>
                  </a:cubicBezTo>
                  <a:cubicBezTo>
                    <a:pt x="58947" y="2222"/>
                    <a:pt x="54736" y="2222"/>
                    <a:pt x="50526" y="4444"/>
                  </a:cubicBezTo>
                  <a:cubicBezTo>
                    <a:pt x="48421" y="4444"/>
                    <a:pt x="48421" y="4444"/>
                    <a:pt x="46315" y="4444"/>
                  </a:cubicBezTo>
                  <a:cubicBezTo>
                    <a:pt x="35789" y="0"/>
                    <a:pt x="25263" y="0"/>
                    <a:pt x="12631" y="13333"/>
                  </a:cubicBezTo>
                  <a:cubicBezTo>
                    <a:pt x="0" y="28888"/>
                    <a:pt x="6315" y="57777"/>
                    <a:pt x="12631" y="73333"/>
                  </a:cubicBezTo>
                  <a:cubicBezTo>
                    <a:pt x="21052" y="100000"/>
                    <a:pt x="42105" y="120000"/>
                    <a:pt x="67368" y="117777"/>
                  </a:cubicBezTo>
                  <a:cubicBezTo>
                    <a:pt x="80000" y="115555"/>
                    <a:pt x="84210" y="108888"/>
                    <a:pt x="84210" y="97777"/>
                  </a:cubicBezTo>
                  <a:cubicBezTo>
                    <a:pt x="86315" y="97777"/>
                    <a:pt x="86315" y="97777"/>
                    <a:pt x="86315" y="97777"/>
                  </a:cubicBezTo>
                  <a:cubicBezTo>
                    <a:pt x="94736" y="80000"/>
                    <a:pt x="119999" y="46666"/>
                    <a:pt x="111578" y="22222"/>
                  </a:cubicBezTo>
                  <a:cubicBezTo>
                    <a:pt x="111578" y="22222"/>
                    <a:pt x="113684" y="20000"/>
                    <a:pt x="113684" y="17777"/>
                  </a:cubicBezTo>
                  <a:cubicBezTo>
                    <a:pt x="115789" y="11111"/>
                    <a:pt x="113684" y="2222"/>
                    <a:pt x="107368" y="222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3"/>
            <p:cNvSpPr/>
            <p:nvPr/>
          </p:nvSpPr>
          <p:spPr>
            <a:xfrm>
              <a:off x="3927475" y="1479551"/>
              <a:ext cx="355500" cy="374700"/>
            </a:xfrm>
            <a:custGeom>
              <a:avLst/>
              <a:gdLst/>
              <a:ahLst/>
              <a:cxnLst/>
              <a:rect l="0" t="0" r="0" b="0"/>
              <a:pathLst>
                <a:path w="120000" h="120000" extrusionOk="0">
                  <a:moveTo>
                    <a:pt x="102545" y="16551"/>
                  </a:moveTo>
                  <a:cubicBezTo>
                    <a:pt x="100363" y="16551"/>
                    <a:pt x="100363" y="16551"/>
                    <a:pt x="100363" y="16551"/>
                  </a:cubicBezTo>
                  <a:cubicBezTo>
                    <a:pt x="87272" y="10344"/>
                    <a:pt x="74181" y="12413"/>
                    <a:pt x="61090" y="10344"/>
                  </a:cubicBezTo>
                  <a:cubicBezTo>
                    <a:pt x="48000" y="8275"/>
                    <a:pt x="37090" y="2068"/>
                    <a:pt x="24000" y="0"/>
                  </a:cubicBezTo>
                  <a:cubicBezTo>
                    <a:pt x="19636" y="0"/>
                    <a:pt x="17454" y="2068"/>
                    <a:pt x="15272" y="6206"/>
                  </a:cubicBezTo>
                  <a:cubicBezTo>
                    <a:pt x="13090" y="6206"/>
                    <a:pt x="10909" y="6206"/>
                    <a:pt x="10909" y="8275"/>
                  </a:cubicBezTo>
                  <a:cubicBezTo>
                    <a:pt x="0" y="37241"/>
                    <a:pt x="13090" y="72413"/>
                    <a:pt x="28363" y="97241"/>
                  </a:cubicBezTo>
                  <a:cubicBezTo>
                    <a:pt x="30545" y="101379"/>
                    <a:pt x="32727" y="103448"/>
                    <a:pt x="37090" y="105517"/>
                  </a:cubicBezTo>
                  <a:cubicBezTo>
                    <a:pt x="34909" y="111724"/>
                    <a:pt x="37090" y="120000"/>
                    <a:pt x="43636" y="120000"/>
                  </a:cubicBezTo>
                  <a:cubicBezTo>
                    <a:pt x="109090" y="117931"/>
                    <a:pt x="120000" y="60000"/>
                    <a:pt x="120000" y="31034"/>
                  </a:cubicBezTo>
                  <a:cubicBezTo>
                    <a:pt x="120000" y="20689"/>
                    <a:pt x="111272" y="16551"/>
                    <a:pt x="102545" y="1655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3914775" y="1433513"/>
              <a:ext cx="212700" cy="304800"/>
            </a:xfrm>
            <a:custGeom>
              <a:avLst/>
              <a:gdLst/>
              <a:ahLst/>
              <a:cxnLst/>
              <a:rect l="0" t="0" r="0" b="0"/>
              <a:pathLst>
                <a:path w="120000" h="120000" extrusionOk="0">
                  <a:moveTo>
                    <a:pt x="69090" y="120000"/>
                  </a:moveTo>
                  <a:cubicBezTo>
                    <a:pt x="69090" y="120000"/>
                    <a:pt x="94545" y="84255"/>
                    <a:pt x="120000" y="68936"/>
                  </a:cubicBezTo>
                  <a:cubicBezTo>
                    <a:pt x="120000" y="68936"/>
                    <a:pt x="0" y="0"/>
                    <a:pt x="69090" y="12000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4830763" y="1498601"/>
              <a:ext cx="225300" cy="298500"/>
            </a:xfrm>
            <a:custGeom>
              <a:avLst/>
              <a:gdLst/>
              <a:ahLst/>
              <a:cxnLst/>
              <a:rect l="0" t="0" r="0" b="0"/>
              <a:pathLst>
                <a:path w="120000" h="120000" extrusionOk="0">
                  <a:moveTo>
                    <a:pt x="37714" y="120000"/>
                  </a:moveTo>
                  <a:cubicBezTo>
                    <a:pt x="37714" y="120000"/>
                    <a:pt x="20571" y="80869"/>
                    <a:pt x="0" y="65217"/>
                  </a:cubicBezTo>
                  <a:cubicBezTo>
                    <a:pt x="0" y="65217"/>
                    <a:pt x="120000" y="0"/>
                    <a:pt x="37714" y="12000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3"/>
            <p:cNvSpPr/>
            <p:nvPr/>
          </p:nvSpPr>
          <p:spPr>
            <a:xfrm>
              <a:off x="4205288" y="2819401"/>
              <a:ext cx="115800" cy="214200"/>
            </a:xfrm>
            <a:custGeom>
              <a:avLst/>
              <a:gdLst/>
              <a:ahLst/>
              <a:cxnLst/>
              <a:rect l="0" t="0" r="0" b="0"/>
              <a:pathLst>
                <a:path w="120000" h="120000" extrusionOk="0">
                  <a:moveTo>
                    <a:pt x="120000" y="40000"/>
                  </a:moveTo>
                  <a:cubicBezTo>
                    <a:pt x="120000" y="29090"/>
                    <a:pt x="113333" y="21818"/>
                    <a:pt x="106666" y="18181"/>
                  </a:cubicBezTo>
                  <a:cubicBezTo>
                    <a:pt x="106666" y="14545"/>
                    <a:pt x="106666" y="14545"/>
                    <a:pt x="100000" y="10909"/>
                  </a:cubicBezTo>
                  <a:cubicBezTo>
                    <a:pt x="86666" y="0"/>
                    <a:pt x="53333" y="0"/>
                    <a:pt x="26666" y="3636"/>
                  </a:cubicBezTo>
                  <a:cubicBezTo>
                    <a:pt x="6666" y="7272"/>
                    <a:pt x="0" y="18181"/>
                    <a:pt x="6666" y="29090"/>
                  </a:cubicBezTo>
                  <a:cubicBezTo>
                    <a:pt x="6666" y="36363"/>
                    <a:pt x="13333" y="43636"/>
                    <a:pt x="13333" y="50909"/>
                  </a:cubicBezTo>
                  <a:cubicBezTo>
                    <a:pt x="20000" y="69090"/>
                    <a:pt x="26666" y="90909"/>
                    <a:pt x="46666" y="105454"/>
                  </a:cubicBezTo>
                  <a:cubicBezTo>
                    <a:pt x="60000" y="120000"/>
                    <a:pt x="106666" y="116363"/>
                    <a:pt x="106666" y="101818"/>
                  </a:cubicBezTo>
                  <a:cubicBezTo>
                    <a:pt x="113333" y="80000"/>
                    <a:pt x="120000" y="58181"/>
                    <a:pt x="120000" y="4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3"/>
            <p:cNvSpPr/>
            <p:nvPr/>
          </p:nvSpPr>
          <p:spPr>
            <a:xfrm>
              <a:off x="4540250" y="2840038"/>
              <a:ext cx="109500" cy="246000"/>
            </a:xfrm>
            <a:custGeom>
              <a:avLst/>
              <a:gdLst/>
              <a:ahLst/>
              <a:cxnLst/>
              <a:rect l="0" t="0" r="0" b="0"/>
              <a:pathLst>
                <a:path w="120000" h="120000" extrusionOk="0">
                  <a:moveTo>
                    <a:pt x="98823" y="9473"/>
                  </a:moveTo>
                  <a:cubicBezTo>
                    <a:pt x="84705" y="6315"/>
                    <a:pt x="77647" y="3157"/>
                    <a:pt x="70588" y="3157"/>
                  </a:cubicBezTo>
                  <a:cubicBezTo>
                    <a:pt x="56470" y="0"/>
                    <a:pt x="35294" y="3157"/>
                    <a:pt x="28235" y="9473"/>
                  </a:cubicBezTo>
                  <a:cubicBezTo>
                    <a:pt x="0" y="31578"/>
                    <a:pt x="7058" y="60000"/>
                    <a:pt x="7058" y="85263"/>
                  </a:cubicBezTo>
                  <a:cubicBezTo>
                    <a:pt x="14117" y="88421"/>
                    <a:pt x="14117" y="91578"/>
                    <a:pt x="21176" y="94736"/>
                  </a:cubicBezTo>
                  <a:cubicBezTo>
                    <a:pt x="21176" y="97894"/>
                    <a:pt x="21176" y="97894"/>
                    <a:pt x="21176" y="101052"/>
                  </a:cubicBezTo>
                  <a:cubicBezTo>
                    <a:pt x="21176" y="101052"/>
                    <a:pt x="21176" y="101052"/>
                    <a:pt x="21176" y="104210"/>
                  </a:cubicBezTo>
                  <a:cubicBezTo>
                    <a:pt x="21176" y="107368"/>
                    <a:pt x="21176" y="110526"/>
                    <a:pt x="28235" y="113684"/>
                  </a:cubicBezTo>
                  <a:cubicBezTo>
                    <a:pt x="42352" y="120000"/>
                    <a:pt x="63529" y="120000"/>
                    <a:pt x="77647" y="113684"/>
                  </a:cubicBezTo>
                  <a:cubicBezTo>
                    <a:pt x="84705" y="107368"/>
                    <a:pt x="84705" y="101052"/>
                    <a:pt x="91764" y="94736"/>
                  </a:cubicBezTo>
                  <a:cubicBezTo>
                    <a:pt x="105882" y="85263"/>
                    <a:pt x="112941" y="72631"/>
                    <a:pt x="112941" y="56842"/>
                  </a:cubicBezTo>
                  <a:cubicBezTo>
                    <a:pt x="120000" y="41052"/>
                    <a:pt x="120000" y="22105"/>
                    <a:pt x="98823" y="947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3"/>
            <p:cNvSpPr/>
            <p:nvPr/>
          </p:nvSpPr>
          <p:spPr>
            <a:xfrm>
              <a:off x="5018088" y="2638426"/>
              <a:ext cx="103200" cy="220800"/>
            </a:xfrm>
            <a:custGeom>
              <a:avLst/>
              <a:gdLst/>
              <a:ahLst/>
              <a:cxnLst/>
              <a:rect l="0" t="0" r="0" b="0"/>
              <a:pathLst>
                <a:path w="120000" h="120000" extrusionOk="0">
                  <a:moveTo>
                    <a:pt x="105000" y="14117"/>
                  </a:moveTo>
                  <a:cubicBezTo>
                    <a:pt x="97500" y="3529"/>
                    <a:pt x="67500" y="0"/>
                    <a:pt x="45000" y="10588"/>
                  </a:cubicBezTo>
                  <a:cubicBezTo>
                    <a:pt x="7500" y="24705"/>
                    <a:pt x="0" y="49411"/>
                    <a:pt x="0" y="70588"/>
                  </a:cubicBezTo>
                  <a:cubicBezTo>
                    <a:pt x="0" y="84705"/>
                    <a:pt x="7500" y="95294"/>
                    <a:pt x="15000" y="105882"/>
                  </a:cubicBezTo>
                  <a:cubicBezTo>
                    <a:pt x="22500" y="116470"/>
                    <a:pt x="30000" y="116470"/>
                    <a:pt x="45000" y="120000"/>
                  </a:cubicBezTo>
                  <a:cubicBezTo>
                    <a:pt x="45000" y="120000"/>
                    <a:pt x="52500" y="120000"/>
                    <a:pt x="52500" y="116470"/>
                  </a:cubicBezTo>
                  <a:cubicBezTo>
                    <a:pt x="52500" y="116470"/>
                    <a:pt x="52500" y="116470"/>
                    <a:pt x="60000" y="116470"/>
                  </a:cubicBezTo>
                  <a:cubicBezTo>
                    <a:pt x="60000" y="112941"/>
                    <a:pt x="67500" y="112941"/>
                    <a:pt x="75000" y="109411"/>
                  </a:cubicBezTo>
                  <a:cubicBezTo>
                    <a:pt x="97500" y="98823"/>
                    <a:pt x="105000" y="77647"/>
                    <a:pt x="112500" y="63529"/>
                  </a:cubicBezTo>
                  <a:cubicBezTo>
                    <a:pt x="120000" y="45882"/>
                    <a:pt x="120000" y="28235"/>
                    <a:pt x="105000" y="1411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3"/>
            <p:cNvSpPr/>
            <p:nvPr/>
          </p:nvSpPr>
          <p:spPr>
            <a:xfrm>
              <a:off x="4056063" y="2093913"/>
              <a:ext cx="949200" cy="401700"/>
            </a:xfrm>
            <a:custGeom>
              <a:avLst/>
              <a:gdLst/>
              <a:ahLst/>
              <a:cxnLst/>
              <a:rect l="0" t="0" r="0" b="0"/>
              <a:pathLst>
                <a:path w="120000" h="120000" extrusionOk="0">
                  <a:moveTo>
                    <a:pt x="110204" y="11612"/>
                  </a:moveTo>
                  <a:cubicBezTo>
                    <a:pt x="109387" y="13548"/>
                    <a:pt x="108571" y="13548"/>
                    <a:pt x="108571" y="15483"/>
                  </a:cubicBezTo>
                  <a:cubicBezTo>
                    <a:pt x="95510" y="65806"/>
                    <a:pt x="74285" y="83225"/>
                    <a:pt x="51428" y="87096"/>
                  </a:cubicBezTo>
                  <a:cubicBezTo>
                    <a:pt x="42448" y="89032"/>
                    <a:pt x="32653" y="85161"/>
                    <a:pt x="23673" y="81290"/>
                  </a:cubicBezTo>
                  <a:cubicBezTo>
                    <a:pt x="14693" y="75483"/>
                    <a:pt x="6530" y="58064"/>
                    <a:pt x="0" y="44516"/>
                  </a:cubicBezTo>
                  <a:cubicBezTo>
                    <a:pt x="0" y="44516"/>
                    <a:pt x="0" y="44516"/>
                    <a:pt x="0" y="44516"/>
                  </a:cubicBezTo>
                  <a:cubicBezTo>
                    <a:pt x="4897" y="63870"/>
                    <a:pt x="11428" y="77419"/>
                    <a:pt x="19591" y="89032"/>
                  </a:cubicBezTo>
                  <a:cubicBezTo>
                    <a:pt x="29387" y="102580"/>
                    <a:pt x="37551" y="106451"/>
                    <a:pt x="48979" y="106451"/>
                  </a:cubicBezTo>
                  <a:cubicBezTo>
                    <a:pt x="59591" y="104516"/>
                    <a:pt x="69387" y="100645"/>
                    <a:pt x="78367" y="92903"/>
                  </a:cubicBezTo>
                  <a:cubicBezTo>
                    <a:pt x="76734" y="94838"/>
                    <a:pt x="75102" y="96774"/>
                    <a:pt x="72653" y="98709"/>
                  </a:cubicBezTo>
                  <a:cubicBezTo>
                    <a:pt x="65306" y="106451"/>
                    <a:pt x="57959" y="110322"/>
                    <a:pt x="50612" y="112258"/>
                  </a:cubicBezTo>
                  <a:cubicBezTo>
                    <a:pt x="45714" y="112258"/>
                    <a:pt x="41632" y="108387"/>
                    <a:pt x="37551" y="108387"/>
                  </a:cubicBezTo>
                  <a:cubicBezTo>
                    <a:pt x="33469" y="106451"/>
                    <a:pt x="30204" y="102580"/>
                    <a:pt x="26122" y="100645"/>
                  </a:cubicBezTo>
                  <a:cubicBezTo>
                    <a:pt x="25306" y="100645"/>
                    <a:pt x="24489" y="100645"/>
                    <a:pt x="24489" y="102580"/>
                  </a:cubicBezTo>
                  <a:cubicBezTo>
                    <a:pt x="29387" y="116129"/>
                    <a:pt x="39183" y="120000"/>
                    <a:pt x="46530" y="120000"/>
                  </a:cubicBezTo>
                  <a:cubicBezTo>
                    <a:pt x="55510" y="120000"/>
                    <a:pt x="66122" y="120000"/>
                    <a:pt x="75102" y="114193"/>
                  </a:cubicBezTo>
                  <a:cubicBezTo>
                    <a:pt x="84897" y="106451"/>
                    <a:pt x="94693" y="94838"/>
                    <a:pt x="102857" y="79354"/>
                  </a:cubicBezTo>
                  <a:cubicBezTo>
                    <a:pt x="111836" y="61935"/>
                    <a:pt x="115102" y="42580"/>
                    <a:pt x="118367" y="17419"/>
                  </a:cubicBezTo>
                  <a:cubicBezTo>
                    <a:pt x="120000" y="3870"/>
                    <a:pt x="111836" y="0"/>
                    <a:pt x="110204" y="1161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3"/>
            <p:cNvSpPr/>
            <p:nvPr/>
          </p:nvSpPr>
          <p:spPr>
            <a:xfrm>
              <a:off x="4346575" y="2470151"/>
              <a:ext cx="103200" cy="103200"/>
            </a:xfrm>
            <a:custGeom>
              <a:avLst/>
              <a:gdLst/>
              <a:ahLst/>
              <a:cxnLst/>
              <a:rect l="0" t="0" r="0" b="0"/>
              <a:pathLst>
                <a:path w="120000" h="120000" extrusionOk="0">
                  <a:moveTo>
                    <a:pt x="7500" y="67500"/>
                  </a:moveTo>
                  <a:cubicBezTo>
                    <a:pt x="0" y="30000"/>
                    <a:pt x="30000" y="7500"/>
                    <a:pt x="60000" y="7500"/>
                  </a:cubicBezTo>
                  <a:cubicBezTo>
                    <a:pt x="90000" y="0"/>
                    <a:pt x="120000" y="30000"/>
                    <a:pt x="120000" y="60000"/>
                  </a:cubicBezTo>
                  <a:cubicBezTo>
                    <a:pt x="120000" y="90000"/>
                    <a:pt x="97500" y="120000"/>
                    <a:pt x="67500" y="120000"/>
                  </a:cubicBezTo>
                  <a:cubicBezTo>
                    <a:pt x="30000" y="120000"/>
                    <a:pt x="7500" y="97500"/>
                    <a:pt x="7500" y="67500"/>
                  </a:cubicBezTo>
                  <a:close/>
                </a:path>
              </a:pathLst>
            </a:custGeom>
            <a:solidFill>
              <a:srgbClr val="FFE5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3"/>
            <p:cNvSpPr/>
            <p:nvPr/>
          </p:nvSpPr>
          <p:spPr>
            <a:xfrm>
              <a:off x="4662488" y="2463801"/>
              <a:ext cx="355500" cy="317400"/>
            </a:xfrm>
            <a:custGeom>
              <a:avLst/>
              <a:gdLst/>
              <a:ahLst/>
              <a:cxnLst/>
              <a:rect l="0" t="0" r="0" b="0"/>
              <a:pathLst>
                <a:path w="120000" h="120000" extrusionOk="0">
                  <a:moveTo>
                    <a:pt x="93818" y="19591"/>
                  </a:moveTo>
                  <a:cubicBezTo>
                    <a:pt x="91636" y="61224"/>
                    <a:pt x="37090" y="90612"/>
                    <a:pt x="6545" y="95510"/>
                  </a:cubicBezTo>
                  <a:cubicBezTo>
                    <a:pt x="0" y="95510"/>
                    <a:pt x="0" y="105306"/>
                    <a:pt x="4363" y="107755"/>
                  </a:cubicBezTo>
                  <a:cubicBezTo>
                    <a:pt x="54545" y="119999"/>
                    <a:pt x="104727" y="73469"/>
                    <a:pt x="117818" y="22040"/>
                  </a:cubicBezTo>
                  <a:cubicBezTo>
                    <a:pt x="120000" y="4897"/>
                    <a:pt x="96000" y="0"/>
                    <a:pt x="93818" y="1959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3"/>
            <p:cNvSpPr/>
            <p:nvPr/>
          </p:nvSpPr>
          <p:spPr>
            <a:xfrm>
              <a:off x="5064125" y="1874838"/>
              <a:ext cx="238200" cy="381000"/>
            </a:xfrm>
            <a:custGeom>
              <a:avLst/>
              <a:gdLst/>
              <a:ahLst/>
              <a:cxnLst/>
              <a:rect l="0" t="0" r="0" b="0"/>
              <a:pathLst>
                <a:path w="120000" h="120000" extrusionOk="0">
                  <a:moveTo>
                    <a:pt x="87567" y="10169"/>
                  </a:moveTo>
                  <a:cubicBezTo>
                    <a:pt x="84324" y="6101"/>
                    <a:pt x="74594" y="0"/>
                    <a:pt x="74594" y="6101"/>
                  </a:cubicBezTo>
                  <a:cubicBezTo>
                    <a:pt x="84324" y="22372"/>
                    <a:pt x="94054" y="46779"/>
                    <a:pt x="94054" y="63050"/>
                  </a:cubicBezTo>
                  <a:cubicBezTo>
                    <a:pt x="97297" y="81355"/>
                    <a:pt x="74594" y="87457"/>
                    <a:pt x="55135" y="95593"/>
                  </a:cubicBezTo>
                  <a:cubicBezTo>
                    <a:pt x="45405" y="85423"/>
                    <a:pt x="25945" y="73220"/>
                    <a:pt x="9729" y="81355"/>
                  </a:cubicBezTo>
                  <a:cubicBezTo>
                    <a:pt x="9729" y="81355"/>
                    <a:pt x="0" y="85423"/>
                    <a:pt x="0" y="85423"/>
                  </a:cubicBezTo>
                  <a:cubicBezTo>
                    <a:pt x="3243" y="93559"/>
                    <a:pt x="32432" y="97627"/>
                    <a:pt x="35675" y="107796"/>
                  </a:cubicBezTo>
                  <a:cubicBezTo>
                    <a:pt x="35675" y="115932"/>
                    <a:pt x="45405" y="120000"/>
                    <a:pt x="55135" y="115932"/>
                  </a:cubicBezTo>
                  <a:cubicBezTo>
                    <a:pt x="84324" y="105762"/>
                    <a:pt x="113513" y="87457"/>
                    <a:pt x="116756" y="69152"/>
                  </a:cubicBezTo>
                  <a:cubicBezTo>
                    <a:pt x="120000" y="48813"/>
                    <a:pt x="97297" y="28474"/>
                    <a:pt x="87567" y="1016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3"/>
            <p:cNvSpPr/>
            <p:nvPr/>
          </p:nvSpPr>
          <p:spPr>
            <a:xfrm>
              <a:off x="4095750" y="2146301"/>
              <a:ext cx="160200" cy="84000"/>
            </a:xfrm>
            <a:custGeom>
              <a:avLst/>
              <a:gdLst/>
              <a:ahLst/>
              <a:cxnLst/>
              <a:rect l="0" t="0" r="0" b="0"/>
              <a:pathLst>
                <a:path w="120000" h="120000" extrusionOk="0">
                  <a:moveTo>
                    <a:pt x="100800" y="18461"/>
                  </a:moveTo>
                  <a:cubicBezTo>
                    <a:pt x="86400" y="9230"/>
                    <a:pt x="72000" y="9230"/>
                    <a:pt x="57600" y="9230"/>
                  </a:cubicBezTo>
                  <a:cubicBezTo>
                    <a:pt x="43200" y="9230"/>
                    <a:pt x="24000" y="0"/>
                    <a:pt x="9600" y="18461"/>
                  </a:cubicBezTo>
                  <a:cubicBezTo>
                    <a:pt x="0" y="36923"/>
                    <a:pt x="0" y="55384"/>
                    <a:pt x="9600" y="73846"/>
                  </a:cubicBezTo>
                  <a:cubicBezTo>
                    <a:pt x="19200" y="92307"/>
                    <a:pt x="33600" y="92307"/>
                    <a:pt x="48000" y="101538"/>
                  </a:cubicBezTo>
                  <a:cubicBezTo>
                    <a:pt x="62400" y="110769"/>
                    <a:pt x="81600" y="120000"/>
                    <a:pt x="96000" y="110769"/>
                  </a:cubicBezTo>
                  <a:cubicBezTo>
                    <a:pt x="115200" y="101538"/>
                    <a:pt x="120000" y="36923"/>
                    <a:pt x="100800" y="18461"/>
                  </a:cubicBezTo>
                  <a:close/>
                </a:path>
              </a:pathLst>
            </a:custGeom>
            <a:solidFill>
              <a:srgbClr val="F8BAB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3"/>
            <p:cNvSpPr/>
            <p:nvPr/>
          </p:nvSpPr>
          <p:spPr>
            <a:xfrm>
              <a:off x="4579938" y="2192338"/>
              <a:ext cx="166800" cy="84000"/>
            </a:xfrm>
            <a:custGeom>
              <a:avLst/>
              <a:gdLst/>
              <a:ahLst/>
              <a:cxnLst/>
              <a:rect l="0" t="0" r="0" b="0"/>
              <a:pathLst>
                <a:path w="120000" h="120000" extrusionOk="0">
                  <a:moveTo>
                    <a:pt x="78461" y="18461"/>
                  </a:moveTo>
                  <a:cubicBezTo>
                    <a:pt x="55384" y="18461"/>
                    <a:pt x="23076" y="0"/>
                    <a:pt x="4615" y="46153"/>
                  </a:cubicBezTo>
                  <a:cubicBezTo>
                    <a:pt x="0" y="55384"/>
                    <a:pt x="4615" y="83076"/>
                    <a:pt x="9230" y="92307"/>
                  </a:cubicBezTo>
                  <a:cubicBezTo>
                    <a:pt x="18461" y="110769"/>
                    <a:pt x="32307" y="110769"/>
                    <a:pt x="41538" y="120000"/>
                  </a:cubicBezTo>
                  <a:cubicBezTo>
                    <a:pt x="60000" y="120000"/>
                    <a:pt x="73846" y="120000"/>
                    <a:pt x="87692" y="110769"/>
                  </a:cubicBezTo>
                  <a:cubicBezTo>
                    <a:pt x="120000" y="101538"/>
                    <a:pt x="110769" y="9230"/>
                    <a:pt x="78461" y="18461"/>
                  </a:cubicBezTo>
                  <a:close/>
                </a:path>
              </a:pathLst>
            </a:custGeom>
            <a:solidFill>
              <a:srgbClr val="F8BAB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3"/>
            <p:cNvSpPr/>
            <p:nvPr/>
          </p:nvSpPr>
          <p:spPr>
            <a:xfrm>
              <a:off x="4767263" y="2093913"/>
              <a:ext cx="109500" cy="39600"/>
            </a:xfrm>
            <a:custGeom>
              <a:avLst/>
              <a:gdLst/>
              <a:ahLst/>
              <a:cxnLst/>
              <a:rect l="0" t="0" r="0" b="0"/>
              <a:pathLst>
                <a:path w="120000" h="120000" extrusionOk="0">
                  <a:moveTo>
                    <a:pt x="14117" y="120000"/>
                  </a:moveTo>
                  <a:cubicBezTo>
                    <a:pt x="28235" y="120000"/>
                    <a:pt x="120000" y="100000"/>
                    <a:pt x="105882" y="40000"/>
                  </a:cubicBezTo>
                  <a:cubicBezTo>
                    <a:pt x="98823" y="0"/>
                    <a:pt x="56470" y="20000"/>
                    <a:pt x="42352" y="40000"/>
                  </a:cubicBezTo>
                  <a:cubicBezTo>
                    <a:pt x="35294" y="40000"/>
                    <a:pt x="21176" y="40000"/>
                    <a:pt x="7058" y="60000"/>
                  </a:cubicBezTo>
                  <a:cubicBezTo>
                    <a:pt x="0" y="60000"/>
                    <a:pt x="0" y="120000"/>
                    <a:pt x="14117" y="120000"/>
                  </a:cubicBezTo>
                  <a:cubicBezTo>
                    <a:pt x="14117" y="120000"/>
                    <a:pt x="7058" y="120000"/>
                    <a:pt x="14117"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3"/>
            <p:cNvSpPr/>
            <p:nvPr/>
          </p:nvSpPr>
          <p:spPr>
            <a:xfrm>
              <a:off x="4759325" y="2159001"/>
              <a:ext cx="90600" cy="52500"/>
            </a:xfrm>
            <a:custGeom>
              <a:avLst/>
              <a:gdLst/>
              <a:ahLst/>
              <a:cxnLst/>
              <a:rect l="0" t="0" r="0" b="0"/>
              <a:pathLst>
                <a:path w="120000" h="120000" extrusionOk="0">
                  <a:moveTo>
                    <a:pt x="17142" y="60000"/>
                  </a:moveTo>
                  <a:cubicBezTo>
                    <a:pt x="42857" y="75000"/>
                    <a:pt x="68571" y="90000"/>
                    <a:pt x="94285" y="120000"/>
                  </a:cubicBezTo>
                  <a:cubicBezTo>
                    <a:pt x="111428" y="120000"/>
                    <a:pt x="119999" y="75000"/>
                    <a:pt x="102857" y="75000"/>
                  </a:cubicBezTo>
                  <a:cubicBezTo>
                    <a:pt x="77142" y="60000"/>
                    <a:pt x="51428" y="30000"/>
                    <a:pt x="25714" y="15000"/>
                  </a:cubicBezTo>
                  <a:cubicBezTo>
                    <a:pt x="8571" y="0"/>
                    <a:pt x="0" y="45000"/>
                    <a:pt x="17142" y="60000"/>
                  </a:cubicBezTo>
                  <a:cubicBezTo>
                    <a:pt x="25714" y="60000"/>
                    <a:pt x="8571" y="45000"/>
                    <a:pt x="17142"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3"/>
            <p:cNvSpPr/>
            <p:nvPr/>
          </p:nvSpPr>
          <p:spPr>
            <a:xfrm>
              <a:off x="4740275" y="2224088"/>
              <a:ext cx="71400" cy="52500"/>
            </a:xfrm>
            <a:custGeom>
              <a:avLst/>
              <a:gdLst/>
              <a:ahLst/>
              <a:cxnLst/>
              <a:rect l="0" t="0" r="0" b="0"/>
              <a:pathLst>
                <a:path w="120000" h="120000" extrusionOk="0">
                  <a:moveTo>
                    <a:pt x="21818" y="60000"/>
                  </a:moveTo>
                  <a:cubicBezTo>
                    <a:pt x="43636" y="75000"/>
                    <a:pt x="65454" y="105000"/>
                    <a:pt x="87272" y="105000"/>
                  </a:cubicBezTo>
                  <a:cubicBezTo>
                    <a:pt x="109090" y="120000"/>
                    <a:pt x="120000" y="75000"/>
                    <a:pt x="98181" y="60000"/>
                  </a:cubicBezTo>
                  <a:cubicBezTo>
                    <a:pt x="76363" y="60000"/>
                    <a:pt x="65454" y="30000"/>
                    <a:pt x="43636" y="15000"/>
                  </a:cubicBezTo>
                  <a:cubicBezTo>
                    <a:pt x="21818" y="0"/>
                    <a:pt x="0" y="45000"/>
                    <a:pt x="21818" y="60000"/>
                  </a:cubicBezTo>
                  <a:cubicBezTo>
                    <a:pt x="32727" y="60000"/>
                    <a:pt x="10909" y="45000"/>
                    <a:pt x="21818"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3"/>
            <p:cNvSpPr/>
            <p:nvPr/>
          </p:nvSpPr>
          <p:spPr>
            <a:xfrm>
              <a:off x="4005263" y="1990726"/>
              <a:ext cx="103200" cy="65100"/>
            </a:xfrm>
            <a:custGeom>
              <a:avLst/>
              <a:gdLst/>
              <a:ahLst/>
              <a:cxnLst/>
              <a:rect l="0" t="0" r="0" b="0"/>
              <a:pathLst>
                <a:path w="120000" h="120000" extrusionOk="0">
                  <a:moveTo>
                    <a:pt x="22500" y="0"/>
                  </a:moveTo>
                  <a:cubicBezTo>
                    <a:pt x="7500" y="0"/>
                    <a:pt x="0" y="36000"/>
                    <a:pt x="15000" y="48000"/>
                  </a:cubicBezTo>
                  <a:cubicBezTo>
                    <a:pt x="45000" y="60000"/>
                    <a:pt x="67500" y="72000"/>
                    <a:pt x="90000" y="108000"/>
                  </a:cubicBezTo>
                  <a:cubicBezTo>
                    <a:pt x="97500" y="120000"/>
                    <a:pt x="120000" y="96000"/>
                    <a:pt x="105000" y="72000"/>
                  </a:cubicBezTo>
                  <a:cubicBezTo>
                    <a:pt x="82500" y="36000"/>
                    <a:pt x="52500" y="24000"/>
                    <a:pt x="22500" y="0"/>
                  </a:cubicBezTo>
                  <a:cubicBezTo>
                    <a:pt x="15000" y="0"/>
                    <a:pt x="52500" y="24000"/>
                    <a:pt x="225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3"/>
            <p:cNvSpPr/>
            <p:nvPr/>
          </p:nvSpPr>
          <p:spPr>
            <a:xfrm>
              <a:off x="4005263" y="2062163"/>
              <a:ext cx="103200" cy="44400"/>
            </a:xfrm>
            <a:custGeom>
              <a:avLst/>
              <a:gdLst/>
              <a:ahLst/>
              <a:cxnLst/>
              <a:rect l="0" t="0" r="0" b="0"/>
              <a:pathLst>
                <a:path w="120000" h="120000" extrusionOk="0">
                  <a:moveTo>
                    <a:pt x="82500" y="119999"/>
                  </a:moveTo>
                  <a:cubicBezTo>
                    <a:pt x="120000" y="119999"/>
                    <a:pt x="52500" y="0"/>
                    <a:pt x="30000" y="34285"/>
                  </a:cubicBezTo>
                  <a:cubicBezTo>
                    <a:pt x="0" y="68571"/>
                    <a:pt x="75000" y="119999"/>
                    <a:pt x="82500" y="119999"/>
                  </a:cubicBezTo>
                  <a:cubicBezTo>
                    <a:pt x="90000" y="119999"/>
                    <a:pt x="82500" y="119999"/>
                    <a:pt x="82500" y="11999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3"/>
            <p:cNvSpPr/>
            <p:nvPr/>
          </p:nvSpPr>
          <p:spPr>
            <a:xfrm>
              <a:off x="4037013" y="2139951"/>
              <a:ext cx="65100" cy="31800"/>
            </a:xfrm>
            <a:custGeom>
              <a:avLst/>
              <a:gdLst/>
              <a:ahLst/>
              <a:cxnLst/>
              <a:rect l="0" t="0" r="0" b="0"/>
              <a:pathLst>
                <a:path w="120000" h="120000" extrusionOk="0">
                  <a:moveTo>
                    <a:pt x="96000" y="0"/>
                  </a:moveTo>
                  <a:cubicBezTo>
                    <a:pt x="72000" y="24000"/>
                    <a:pt x="24000" y="0"/>
                    <a:pt x="12000" y="48000"/>
                  </a:cubicBezTo>
                  <a:cubicBezTo>
                    <a:pt x="0" y="72000"/>
                    <a:pt x="12000" y="120000"/>
                    <a:pt x="24000" y="120000"/>
                  </a:cubicBezTo>
                  <a:cubicBezTo>
                    <a:pt x="48000" y="96000"/>
                    <a:pt x="84000" y="96000"/>
                    <a:pt x="96000" y="72000"/>
                  </a:cubicBezTo>
                  <a:cubicBezTo>
                    <a:pt x="120000" y="72000"/>
                    <a:pt x="120000" y="0"/>
                    <a:pt x="96000" y="0"/>
                  </a:cubicBezTo>
                  <a:cubicBezTo>
                    <a:pt x="84000" y="0"/>
                    <a:pt x="108000" y="0"/>
                    <a:pt x="960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3"/>
            <p:cNvSpPr/>
            <p:nvPr/>
          </p:nvSpPr>
          <p:spPr>
            <a:xfrm>
              <a:off x="4314825" y="2165351"/>
              <a:ext cx="200100" cy="77700"/>
            </a:xfrm>
            <a:custGeom>
              <a:avLst/>
              <a:gdLst/>
              <a:ahLst/>
              <a:cxnLst/>
              <a:rect l="0" t="0" r="0" b="0"/>
              <a:pathLst>
                <a:path w="120000" h="120000" extrusionOk="0">
                  <a:moveTo>
                    <a:pt x="81290" y="120000"/>
                  </a:moveTo>
                  <a:cubicBezTo>
                    <a:pt x="81290" y="120000"/>
                    <a:pt x="77419" y="120000"/>
                    <a:pt x="77419" y="120000"/>
                  </a:cubicBezTo>
                  <a:cubicBezTo>
                    <a:pt x="69677" y="120000"/>
                    <a:pt x="65806" y="110000"/>
                    <a:pt x="61935" y="100000"/>
                  </a:cubicBezTo>
                  <a:cubicBezTo>
                    <a:pt x="54193" y="110000"/>
                    <a:pt x="50322" y="110000"/>
                    <a:pt x="46451" y="120000"/>
                  </a:cubicBezTo>
                  <a:cubicBezTo>
                    <a:pt x="42580" y="120000"/>
                    <a:pt x="42580" y="120000"/>
                    <a:pt x="38709" y="120000"/>
                  </a:cubicBezTo>
                  <a:cubicBezTo>
                    <a:pt x="27096" y="120000"/>
                    <a:pt x="15483" y="100000"/>
                    <a:pt x="11612" y="70000"/>
                  </a:cubicBezTo>
                  <a:cubicBezTo>
                    <a:pt x="7741" y="60000"/>
                    <a:pt x="0" y="30000"/>
                    <a:pt x="7741" y="10000"/>
                  </a:cubicBezTo>
                  <a:cubicBezTo>
                    <a:pt x="11612" y="0"/>
                    <a:pt x="11612" y="0"/>
                    <a:pt x="15483" y="0"/>
                  </a:cubicBezTo>
                  <a:cubicBezTo>
                    <a:pt x="15483" y="0"/>
                    <a:pt x="19354" y="10000"/>
                    <a:pt x="23225" y="10000"/>
                  </a:cubicBezTo>
                  <a:cubicBezTo>
                    <a:pt x="23225" y="10000"/>
                    <a:pt x="23225" y="20000"/>
                    <a:pt x="23225" y="30000"/>
                  </a:cubicBezTo>
                  <a:cubicBezTo>
                    <a:pt x="23225" y="40000"/>
                    <a:pt x="27096" y="50000"/>
                    <a:pt x="27096" y="60000"/>
                  </a:cubicBezTo>
                  <a:cubicBezTo>
                    <a:pt x="30967" y="70000"/>
                    <a:pt x="34838" y="70000"/>
                    <a:pt x="38709" y="70000"/>
                  </a:cubicBezTo>
                  <a:cubicBezTo>
                    <a:pt x="42580" y="70000"/>
                    <a:pt x="46451" y="70000"/>
                    <a:pt x="46451" y="70000"/>
                  </a:cubicBezTo>
                  <a:cubicBezTo>
                    <a:pt x="50322" y="60000"/>
                    <a:pt x="54193" y="60000"/>
                    <a:pt x="54193" y="50000"/>
                  </a:cubicBezTo>
                  <a:cubicBezTo>
                    <a:pt x="58064" y="50000"/>
                    <a:pt x="58064" y="40000"/>
                    <a:pt x="61935" y="40000"/>
                  </a:cubicBezTo>
                  <a:cubicBezTo>
                    <a:pt x="65806" y="40000"/>
                    <a:pt x="69677" y="50000"/>
                    <a:pt x="73548" y="60000"/>
                  </a:cubicBezTo>
                  <a:cubicBezTo>
                    <a:pt x="73548" y="70000"/>
                    <a:pt x="77419" y="80000"/>
                    <a:pt x="85161" y="80000"/>
                  </a:cubicBezTo>
                  <a:cubicBezTo>
                    <a:pt x="89032" y="80000"/>
                    <a:pt x="96774" y="70000"/>
                    <a:pt x="100645" y="50000"/>
                  </a:cubicBezTo>
                  <a:cubicBezTo>
                    <a:pt x="100645" y="50000"/>
                    <a:pt x="100645" y="50000"/>
                    <a:pt x="100645" y="50000"/>
                  </a:cubicBezTo>
                  <a:cubicBezTo>
                    <a:pt x="100645" y="30000"/>
                    <a:pt x="104516" y="10000"/>
                    <a:pt x="108387" y="10000"/>
                  </a:cubicBezTo>
                  <a:cubicBezTo>
                    <a:pt x="112258" y="10000"/>
                    <a:pt x="112258" y="20000"/>
                    <a:pt x="116129" y="20000"/>
                  </a:cubicBezTo>
                  <a:cubicBezTo>
                    <a:pt x="120000" y="30000"/>
                    <a:pt x="120000" y="50000"/>
                    <a:pt x="116129" y="70000"/>
                  </a:cubicBezTo>
                  <a:cubicBezTo>
                    <a:pt x="108387" y="100000"/>
                    <a:pt x="96774" y="120000"/>
                    <a:pt x="85161" y="120000"/>
                  </a:cubicBezTo>
                  <a:cubicBezTo>
                    <a:pt x="85161" y="120000"/>
                    <a:pt x="81290" y="120000"/>
                    <a:pt x="8129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3"/>
            <p:cNvSpPr/>
            <p:nvPr/>
          </p:nvSpPr>
          <p:spPr>
            <a:xfrm>
              <a:off x="4152900" y="2049463"/>
              <a:ext cx="115800" cy="128700"/>
            </a:xfrm>
            <a:custGeom>
              <a:avLst/>
              <a:gdLst/>
              <a:ahLst/>
              <a:cxnLst/>
              <a:rect l="0" t="0" r="0" b="0"/>
              <a:pathLst>
                <a:path w="120000" h="120000" extrusionOk="0">
                  <a:moveTo>
                    <a:pt x="60000" y="0"/>
                  </a:moveTo>
                  <a:cubicBezTo>
                    <a:pt x="60000" y="0"/>
                    <a:pt x="53333" y="0"/>
                    <a:pt x="53333" y="0"/>
                  </a:cubicBezTo>
                  <a:cubicBezTo>
                    <a:pt x="60000" y="6000"/>
                    <a:pt x="60000" y="12000"/>
                    <a:pt x="60000" y="18000"/>
                  </a:cubicBezTo>
                  <a:cubicBezTo>
                    <a:pt x="60000" y="30000"/>
                    <a:pt x="53333" y="42000"/>
                    <a:pt x="40000" y="42000"/>
                  </a:cubicBezTo>
                  <a:cubicBezTo>
                    <a:pt x="26666" y="42000"/>
                    <a:pt x="20000" y="30000"/>
                    <a:pt x="13333" y="24000"/>
                  </a:cubicBezTo>
                  <a:cubicBezTo>
                    <a:pt x="6666" y="30000"/>
                    <a:pt x="0" y="42000"/>
                    <a:pt x="0" y="60000"/>
                  </a:cubicBezTo>
                  <a:cubicBezTo>
                    <a:pt x="0" y="90000"/>
                    <a:pt x="20000" y="120000"/>
                    <a:pt x="53333" y="120000"/>
                  </a:cubicBezTo>
                  <a:cubicBezTo>
                    <a:pt x="86666" y="120000"/>
                    <a:pt x="113333" y="96000"/>
                    <a:pt x="113333" y="60000"/>
                  </a:cubicBezTo>
                  <a:cubicBezTo>
                    <a:pt x="120000" y="30000"/>
                    <a:pt x="93333" y="0"/>
                    <a:pt x="600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3"/>
            <p:cNvSpPr/>
            <p:nvPr/>
          </p:nvSpPr>
          <p:spPr>
            <a:xfrm>
              <a:off x="4321175" y="2457451"/>
              <a:ext cx="162000" cy="122100"/>
            </a:xfrm>
            <a:custGeom>
              <a:avLst/>
              <a:gdLst/>
              <a:ahLst/>
              <a:cxnLst/>
              <a:rect l="0" t="0" r="0" b="0"/>
              <a:pathLst>
                <a:path w="120000" h="120000" extrusionOk="0">
                  <a:moveTo>
                    <a:pt x="62400" y="120000"/>
                  </a:moveTo>
                  <a:cubicBezTo>
                    <a:pt x="4800" y="120000"/>
                    <a:pt x="0" y="6315"/>
                    <a:pt x="57600" y="0"/>
                  </a:cubicBezTo>
                  <a:cubicBezTo>
                    <a:pt x="115200" y="0"/>
                    <a:pt x="120000" y="113684"/>
                    <a:pt x="62400" y="120000"/>
                  </a:cubicBezTo>
                  <a:cubicBezTo>
                    <a:pt x="38400" y="120000"/>
                    <a:pt x="62400" y="120000"/>
                    <a:pt x="62400" y="120000"/>
                  </a:cubicBezTo>
                  <a:close/>
                  <a:moveTo>
                    <a:pt x="57600" y="18947"/>
                  </a:moveTo>
                  <a:cubicBezTo>
                    <a:pt x="19200" y="25263"/>
                    <a:pt x="24000" y="101052"/>
                    <a:pt x="62400" y="94736"/>
                  </a:cubicBezTo>
                  <a:cubicBezTo>
                    <a:pt x="96000" y="94736"/>
                    <a:pt x="96000" y="18947"/>
                    <a:pt x="57600" y="18947"/>
                  </a:cubicBezTo>
                  <a:cubicBezTo>
                    <a:pt x="43200" y="25263"/>
                    <a:pt x="57600" y="18947"/>
                    <a:pt x="57600" y="18947"/>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3"/>
            <p:cNvSpPr/>
            <p:nvPr/>
          </p:nvSpPr>
          <p:spPr>
            <a:xfrm>
              <a:off x="4352925" y="2489201"/>
              <a:ext cx="84000" cy="58800"/>
            </a:xfrm>
            <a:custGeom>
              <a:avLst/>
              <a:gdLst/>
              <a:ahLst/>
              <a:cxnLst/>
              <a:rect l="0" t="0" r="0" b="0"/>
              <a:pathLst>
                <a:path w="120000" h="120000" extrusionOk="0">
                  <a:moveTo>
                    <a:pt x="64615" y="120000"/>
                  </a:moveTo>
                  <a:cubicBezTo>
                    <a:pt x="46153" y="120000"/>
                    <a:pt x="0" y="80000"/>
                    <a:pt x="36923" y="66666"/>
                  </a:cubicBezTo>
                  <a:cubicBezTo>
                    <a:pt x="55384" y="66666"/>
                    <a:pt x="92307" y="93333"/>
                    <a:pt x="83076" y="40000"/>
                  </a:cubicBezTo>
                  <a:cubicBezTo>
                    <a:pt x="73846" y="13333"/>
                    <a:pt x="101538" y="0"/>
                    <a:pt x="110769" y="26666"/>
                  </a:cubicBezTo>
                  <a:cubicBezTo>
                    <a:pt x="120000" y="66666"/>
                    <a:pt x="92307" y="120000"/>
                    <a:pt x="64615" y="120000"/>
                  </a:cubicBezTo>
                  <a:cubicBezTo>
                    <a:pt x="55384" y="120000"/>
                    <a:pt x="64615" y="120000"/>
                    <a:pt x="64615" y="120000"/>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3"/>
            <p:cNvSpPr/>
            <p:nvPr/>
          </p:nvSpPr>
          <p:spPr>
            <a:xfrm>
              <a:off x="3895725" y="1433513"/>
              <a:ext cx="1490700" cy="1690800"/>
            </a:xfrm>
            <a:custGeom>
              <a:avLst/>
              <a:gdLst/>
              <a:ahLst/>
              <a:cxnLst/>
              <a:rect l="0" t="0" r="0" b="0"/>
              <a:pathLst>
                <a:path w="120000" h="120000" extrusionOk="0">
                  <a:moveTo>
                    <a:pt x="115324" y="12413"/>
                  </a:moveTo>
                  <a:cubicBezTo>
                    <a:pt x="111688" y="9195"/>
                    <a:pt x="105454" y="9195"/>
                    <a:pt x="100779" y="11494"/>
                  </a:cubicBezTo>
                  <a:cubicBezTo>
                    <a:pt x="96103" y="13333"/>
                    <a:pt x="94025" y="17471"/>
                    <a:pt x="94025" y="22068"/>
                  </a:cubicBezTo>
                  <a:cubicBezTo>
                    <a:pt x="94025" y="25747"/>
                    <a:pt x="95064" y="29425"/>
                    <a:pt x="96623" y="33103"/>
                  </a:cubicBezTo>
                  <a:cubicBezTo>
                    <a:pt x="97662" y="35862"/>
                    <a:pt x="101298" y="40459"/>
                    <a:pt x="100259" y="43678"/>
                  </a:cubicBezTo>
                  <a:cubicBezTo>
                    <a:pt x="99220" y="47816"/>
                    <a:pt x="90909" y="47356"/>
                    <a:pt x="87792" y="46436"/>
                  </a:cubicBezTo>
                  <a:cubicBezTo>
                    <a:pt x="85714" y="45977"/>
                    <a:pt x="86233" y="46436"/>
                    <a:pt x="86233" y="44597"/>
                  </a:cubicBezTo>
                  <a:cubicBezTo>
                    <a:pt x="85714" y="43218"/>
                    <a:pt x="85714" y="41839"/>
                    <a:pt x="85194" y="40459"/>
                  </a:cubicBezTo>
                  <a:cubicBezTo>
                    <a:pt x="84675" y="38160"/>
                    <a:pt x="83116" y="34942"/>
                    <a:pt x="84155" y="33103"/>
                  </a:cubicBezTo>
                  <a:cubicBezTo>
                    <a:pt x="84675" y="31264"/>
                    <a:pt x="87272" y="28965"/>
                    <a:pt x="88311" y="27586"/>
                  </a:cubicBezTo>
                  <a:cubicBezTo>
                    <a:pt x="89350" y="24827"/>
                    <a:pt x="90909" y="22528"/>
                    <a:pt x="91428" y="19770"/>
                  </a:cubicBezTo>
                  <a:cubicBezTo>
                    <a:pt x="92467" y="16551"/>
                    <a:pt x="95064" y="9195"/>
                    <a:pt x="90909" y="6896"/>
                  </a:cubicBezTo>
                  <a:cubicBezTo>
                    <a:pt x="87272" y="5057"/>
                    <a:pt x="79480" y="5977"/>
                    <a:pt x="74805" y="6436"/>
                  </a:cubicBezTo>
                  <a:cubicBezTo>
                    <a:pt x="72207" y="6436"/>
                    <a:pt x="69090" y="7816"/>
                    <a:pt x="66493" y="7816"/>
                  </a:cubicBezTo>
                  <a:cubicBezTo>
                    <a:pt x="63896" y="7356"/>
                    <a:pt x="62337" y="5977"/>
                    <a:pt x="60259" y="5057"/>
                  </a:cubicBezTo>
                  <a:cubicBezTo>
                    <a:pt x="54545" y="3218"/>
                    <a:pt x="48831" y="2298"/>
                    <a:pt x="42597" y="2298"/>
                  </a:cubicBezTo>
                  <a:cubicBezTo>
                    <a:pt x="40000" y="2298"/>
                    <a:pt x="36883" y="2758"/>
                    <a:pt x="34285" y="3678"/>
                  </a:cubicBezTo>
                  <a:cubicBezTo>
                    <a:pt x="31168" y="4137"/>
                    <a:pt x="30129" y="5057"/>
                    <a:pt x="27532" y="4137"/>
                  </a:cubicBezTo>
                  <a:cubicBezTo>
                    <a:pt x="21818" y="2298"/>
                    <a:pt x="16103" y="1379"/>
                    <a:pt x="10389" y="1379"/>
                  </a:cubicBezTo>
                  <a:cubicBezTo>
                    <a:pt x="6233" y="919"/>
                    <a:pt x="1558" y="0"/>
                    <a:pt x="1038" y="4597"/>
                  </a:cubicBezTo>
                  <a:cubicBezTo>
                    <a:pt x="0" y="9655"/>
                    <a:pt x="1558" y="15632"/>
                    <a:pt x="3116" y="20229"/>
                  </a:cubicBezTo>
                  <a:cubicBezTo>
                    <a:pt x="4155" y="22528"/>
                    <a:pt x="5194" y="24827"/>
                    <a:pt x="6753" y="26666"/>
                  </a:cubicBezTo>
                  <a:cubicBezTo>
                    <a:pt x="7272" y="27586"/>
                    <a:pt x="8311" y="28505"/>
                    <a:pt x="8311" y="29425"/>
                  </a:cubicBezTo>
                  <a:cubicBezTo>
                    <a:pt x="7792" y="30804"/>
                    <a:pt x="6753" y="32183"/>
                    <a:pt x="6753" y="33103"/>
                  </a:cubicBezTo>
                  <a:cubicBezTo>
                    <a:pt x="4155" y="38160"/>
                    <a:pt x="3116" y="43678"/>
                    <a:pt x="4155" y="49195"/>
                  </a:cubicBezTo>
                  <a:cubicBezTo>
                    <a:pt x="6233" y="58850"/>
                    <a:pt x="15064" y="66666"/>
                    <a:pt x="24935" y="71264"/>
                  </a:cubicBezTo>
                  <a:cubicBezTo>
                    <a:pt x="21818" y="76321"/>
                    <a:pt x="21298" y="82758"/>
                    <a:pt x="21298" y="88735"/>
                  </a:cubicBezTo>
                  <a:cubicBezTo>
                    <a:pt x="21818" y="94252"/>
                    <a:pt x="21818" y="99770"/>
                    <a:pt x="23376" y="105287"/>
                  </a:cubicBezTo>
                  <a:cubicBezTo>
                    <a:pt x="23896" y="108965"/>
                    <a:pt x="26493" y="117241"/>
                    <a:pt x="32207" y="116321"/>
                  </a:cubicBezTo>
                  <a:cubicBezTo>
                    <a:pt x="37922" y="115402"/>
                    <a:pt x="36363" y="107126"/>
                    <a:pt x="36883" y="103448"/>
                  </a:cubicBezTo>
                  <a:cubicBezTo>
                    <a:pt x="36883" y="100689"/>
                    <a:pt x="37922" y="98390"/>
                    <a:pt x="39480" y="96091"/>
                  </a:cubicBezTo>
                  <a:cubicBezTo>
                    <a:pt x="40519" y="93793"/>
                    <a:pt x="41038" y="93333"/>
                    <a:pt x="43636" y="94712"/>
                  </a:cubicBezTo>
                  <a:cubicBezTo>
                    <a:pt x="48831" y="96551"/>
                    <a:pt x="50389" y="102068"/>
                    <a:pt x="50389" y="106206"/>
                  </a:cubicBezTo>
                  <a:cubicBezTo>
                    <a:pt x="50389" y="109425"/>
                    <a:pt x="48831" y="120000"/>
                    <a:pt x="55064" y="120000"/>
                  </a:cubicBezTo>
                  <a:cubicBezTo>
                    <a:pt x="60259" y="120000"/>
                    <a:pt x="62337" y="112183"/>
                    <a:pt x="63376" y="108965"/>
                  </a:cubicBezTo>
                  <a:cubicBezTo>
                    <a:pt x="63896" y="106666"/>
                    <a:pt x="63896" y="104367"/>
                    <a:pt x="63896" y="102068"/>
                  </a:cubicBezTo>
                  <a:cubicBezTo>
                    <a:pt x="64415" y="100689"/>
                    <a:pt x="64415" y="99310"/>
                    <a:pt x="64415" y="98390"/>
                  </a:cubicBezTo>
                  <a:cubicBezTo>
                    <a:pt x="64415" y="98390"/>
                    <a:pt x="64415" y="97011"/>
                    <a:pt x="64935" y="96551"/>
                  </a:cubicBezTo>
                  <a:cubicBezTo>
                    <a:pt x="64935" y="96551"/>
                    <a:pt x="68051" y="96091"/>
                    <a:pt x="68571" y="96091"/>
                  </a:cubicBezTo>
                  <a:cubicBezTo>
                    <a:pt x="75844" y="94712"/>
                    <a:pt x="82597" y="91494"/>
                    <a:pt x="87272" y="86436"/>
                  </a:cubicBezTo>
                  <a:cubicBezTo>
                    <a:pt x="87792" y="91034"/>
                    <a:pt x="87792" y="95632"/>
                    <a:pt x="88831" y="100229"/>
                  </a:cubicBezTo>
                  <a:cubicBezTo>
                    <a:pt x="90389" y="103908"/>
                    <a:pt x="94025" y="105747"/>
                    <a:pt x="97142" y="102068"/>
                  </a:cubicBezTo>
                  <a:cubicBezTo>
                    <a:pt x="100259" y="99310"/>
                    <a:pt x="101298" y="93333"/>
                    <a:pt x="102337" y="89655"/>
                  </a:cubicBezTo>
                  <a:cubicBezTo>
                    <a:pt x="103896" y="84597"/>
                    <a:pt x="104935" y="79540"/>
                    <a:pt x="104935" y="74482"/>
                  </a:cubicBezTo>
                  <a:cubicBezTo>
                    <a:pt x="105454" y="71724"/>
                    <a:pt x="105454" y="69425"/>
                    <a:pt x="104935" y="66666"/>
                  </a:cubicBezTo>
                  <a:cubicBezTo>
                    <a:pt x="104935" y="65287"/>
                    <a:pt x="103376" y="61609"/>
                    <a:pt x="103896" y="60689"/>
                  </a:cubicBezTo>
                  <a:cubicBezTo>
                    <a:pt x="104415" y="59770"/>
                    <a:pt x="107012" y="58850"/>
                    <a:pt x="107532" y="57931"/>
                  </a:cubicBezTo>
                  <a:cubicBezTo>
                    <a:pt x="109610" y="57011"/>
                    <a:pt x="111168" y="55172"/>
                    <a:pt x="112727" y="53793"/>
                  </a:cubicBezTo>
                  <a:cubicBezTo>
                    <a:pt x="119999" y="45057"/>
                    <a:pt x="112207" y="36321"/>
                    <a:pt x="108051" y="28505"/>
                  </a:cubicBezTo>
                  <a:cubicBezTo>
                    <a:pt x="107012" y="26666"/>
                    <a:pt x="104935" y="23448"/>
                    <a:pt x="105454" y="21609"/>
                  </a:cubicBezTo>
                  <a:cubicBezTo>
                    <a:pt x="105974" y="19310"/>
                    <a:pt x="108051" y="20689"/>
                    <a:pt x="110129" y="21149"/>
                  </a:cubicBezTo>
                  <a:cubicBezTo>
                    <a:pt x="112727" y="21609"/>
                    <a:pt x="115844" y="21609"/>
                    <a:pt x="116883" y="19310"/>
                  </a:cubicBezTo>
                  <a:cubicBezTo>
                    <a:pt x="117922" y="17011"/>
                    <a:pt x="117402" y="13793"/>
                    <a:pt x="115324" y="12413"/>
                  </a:cubicBezTo>
                  <a:cubicBezTo>
                    <a:pt x="113246" y="10574"/>
                    <a:pt x="116883" y="13793"/>
                    <a:pt x="115324" y="12413"/>
                  </a:cubicBezTo>
                  <a:close/>
                  <a:moveTo>
                    <a:pt x="109610" y="38620"/>
                  </a:moveTo>
                  <a:cubicBezTo>
                    <a:pt x="114285" y="47356"/>
                    <a:pt x="109610" y="53333"/>
                    <a:pt x="101298" y="57471"/>
                  </a:cubicBezTo>
                  <a:cubicBezTo>
                    <a:pt x="100259" y="54712"/>
                    <a:pt x="97662" y="51954"/>
                    <a:pt x="95064" y="50574"/>
                  </a:cubicBezTo>
                  <a:cubicBezTo>
                    <a:pt x="98181" y="50114"/>
                    <a:pt x="101818" y="48735"/>
                    <a:pt x="103376" y="46436"/>
                  </a:cubicBezTo>
                  <a:cubicBezTo>
                    <a:pt x="105454" y="43678"/>
                    <a:pt x="103896" y="40459"/>
                    <a:pt x="102857" y="37701"/>
                  </a:cubicBezTo>
                  <a:cubicBezTo>
                    <a:pt x="100779" y="32183"/>
                    <a:pt x="95584" y="23908"/>
                    <a:pt x="98701" y="17931"/>
                  </a:cubicBezTo>
                  <a:cubicBezTo>
                    <a:pt x="100259" y="15172"/>
                    <a:pt x="103896" y="13793"/>
                    <a:pt x="107532" y="13793"/>
                  </a:cubicBezTo>
                  <a:cubicBezTo>
                    <a:pt x="109090" y="13793"/>
                    <a:pt x="114285" y="14712"/>
                    <a:pt x="113766" y="17011"/>
                  </a:cubicBezTo>
                  <a:cubicBezTo>
                    <a:pt x="112207" y="20229"/>
                    <a:pt x="103896" y="14252"/>
                    <a:pt x="101818" y="18850"/>
                  </a:cubicBezTo>
                  <a:cubicBezTo>
                    <a:pt x="99740" y="23908"/>
                    <a:pt x="106493" y="33103"/>
                    <a:pt x="109610" y="38620"/>
                  </a:cubicBezTo>
                  <a:close/>
                  <a:moveTo>
                    <a:pt x="94025" y="100229"/>
                  </a:moveTo>
                  <a:cubicBezTo>
                    <a:pt x="94025" y="100229"/>
                    <a:pt x="94025" y="100229"/>
                    <a:pt x="93506" y="100229"/>
                  </a:cubicBezTo>
                  <a:cubicBezTo>
                    <a:pt x="92987" y="100689"/>
                    <a:pt x="91948" y="90574"/>
                    <a:pt x="91428" y="89655"/>
                  </a:cubicBezTo>
                  <a:cubicBezTo>
                    <a:pt x="91428" y="85977"/>
                    <a:pt x="91948" y="81379"/>
                    <a:pt x="90909" y="77701"/>
                  </a:cubicBezTo>
                  <a:cubicBezTo>
                    <a:pt x="89870" y="75402"/>
                    <a:pt x="86753" y="71724"/>
                    <a:pt x="83636" y="73563"/>
                  </a:cubicBezTo>
                  <a:cubicBezTo>
                    <a:pt x="80519" y="75862"/>
                    <a:pt x="86753" y="75862"/>
                    <a:pt x="87792" y="76781"/>
                  </a:cubicBezTo>
                  <a:cubicBezTo>
                    <a:pt x="90909" y="80000"/>
                    <a:pt x="83636" y="85057"/>
                    <a:pt x="81558" y="86896"/>
                  </a:cubicBezTo>
                  <a:cubicBezTo>
                    <a:pt x="76363" y="90574"/>
                    <a:pt x="70129" y="92873"/>
                    <a:pt x="63376" y="92873"/>
                  </a:cubicBezTo>
                  <a:cubicBezTo>
                    <a:pt x="63376" y="91494"/>
                    <a:pt x="63376" y="85057"/>
                    <a:pt x="61298" y="84597"/>
                  </a:cubicBezTo>
                  <a:cubicBezTo>
                    <a:pt x="59740" y="84137"/>
                    <a:pt x="60259" y="91954"/>
                    <a:pt x="60779" y="92873"/>
                  </a:cubicBezTo>
                  <a:cubicBezTo>
                    <a:pt x="61298" y="98850"/>
                    <a:pt x="60779" y="107586"/>
                    <a:pt x="58181" y="113563"/>
                  </a:cubicBezTo>
                  <a:cubicBezTo>
                    <a:pt x="57142" y="115402"/>
                    <a:pt x="55064" y="117241"/>
                    <a:pt x="54545" y="114482"/>
                  </a:cubicBezTo>
                  <a:cubicBezTo>
                    <a:pt x="53506" y="110804"/>
                    <a:pt x="54545" y="106206"/>
                    <a:pt x="54025" y="102528"/>
                  </a:cubicBezTo>
                  <a:cubicBezTo>
                    <a:pt x="52987" y="97471"/>
                    <a:pt x="50389" y="92873"/>
                    <a:pt x="45194" y="91034"/>
                  </a:cubicBezTo>
                  <a:cubicBezTo>
                    <a:pt x="42597" y="90114"/>
                    <a:pt x="37922" y="89195"/>
                    <a:pt x="35324" y="90574"/>
                  </a:cubicBezTo>
                  <a:cubicBezTo>
                    <a:pt x="32727" y="91954"/>
                    <a:pt x="34805" y="92873"/>
                    <a:pt x="36883" y="92413"/>
                  </a:cubicBezTo>
                  <a:cubicBezTo>
                    <a:pt x="33246" y="97931"/>
                    <a:pt x="32727" y="103448"/>
                    <a:pt x="32207" y="109425"/>
                  </a:cubicBezTo>
                  <a:cubicBezTo>
                    <a:pt x="32207" y="110804"/>
                    <a:pt x="32727" y="113103"/>
                    <a:pt x="30649" y="112183"/>
                  </a:cubicBezTo>
                  <a:cubicBezTo>
                    <a:pt x="28571" y="110804"/>
                    <a:pt x="28051" y="107586"/>
                    <a:pt x="27532" y="105287"/>
                  </a:cubicBezTo>
                  <a:cubicBezTo>
                    <a:pt x="26493" y="100689"/>
                    <a:pt x="21818" y="69425"/>
                    <a:pt x="32207" y="71724"/>
                  </a:cubicBezTo>
                  <a:cubicBezTo>
                    <a:pt x="39480" y="73563"/>
                    <a:pt x="46233" y="74482"/>
                    <a:pt x="54025" y="73103"/>
                  </a:cubicBezTo>
                  <a:cubicBezTo>
                    <a:pt x="60779" y="72183"/>
                    <a:pt x="68051" y="69425"/>
                    <a:pt x="73766" y="65287"/>
                  </a:cubicBezTo>
                  <a:cubicBezTo>
                    <a:pt x="75844" y="63908"/>
                    <a:pt x="77922" y="61609"/>
                    <a:pt x="80000" y="59310"/>
                  </a:cubicBezTo>
                  <a:cubicBezTo>
                    <a:pt x="81038" y="58390"/>
                    <a:pt x="81558" y="57011"/>
                    <a:pt x="82077" y="55632"/>
                  </a:cubicBezTo>
                  <a:cubicBezTo>
                    <a:pt x="82597" y="54712"/>
                    <a:pt x="83116" y="50574"/>
                    <a:pt x="84155" y="50114"/>
                  </a:cubicBezTo>
                  <a:cubicBezTo>
                    <a:pt x="85714" y="48735"/>
                    <a:pt x="91428" y="51034"/>
                    <a:pt x="92987" y="51954"/>
                  </a:cubicBezTo>
                  <a:cubicBezTo>
                    <a:pt x="95584" y="53333"/>
                    <a:pt x="97662" y="55632"/>
                    <a:pt x="99220" y="58390"/>
                  </a:cubicBezTo>
                  <a:cubicBezTo>
                    <a:pt x="101818" y="63908"/>
                    <a:pt x="101298" y="70804"/>
                    <a:pt x="100779" y="76781"/>
                  </a:cubicBezTo>
                  <a:cubicBezTo>
                    <a:pt x="99740" y="84597"/>
                    <a:pt x="97142" y="92413"/>
                    <a:pt x="94025" y="100229"/>
                  </a:cubicBezTo>
                  <a:cubicBezTo>
                    <a:pt x="94025" y="100689"/>
                    <a:pt x="97142" y="92873"/>
                    <a:pt x="94025" y="100229"/>
                  </a:cubicBezTo>
                  <a:close/>
                  <a:moveTo>
                    <a:pt x="11428" y="31724"/>
                  </a:moveTo>
                  <a:cubicBezTo>
                    <a:pt x="12467" y="29885"/>
                    <a:pt x="13506" y="27586"/>
                    <a:pt x="14545" y="25747"/>
                  </a:cubicBezTo>
                  <a:cubicBezTo>
                    <a:pt x="14545" y="25287"/>
                    <a:pt x="15584" y="23908"/>
                    <a:pt x="15584" y="22988"/>
                  </a:cubicBezTo>
                  <a:cubicBezTo>
                    <a:pt x="14545" y="19770"/>
                    <a:pt x="11948" y="25747"/>
                    <a:pt x="11428" y="26206"/>
                  </a:cubicBezTo>
                  <a:cubicBezTo>
                    <a:pt x="8831" y="23448"/>
                    <a:pt x="7272" y="20229"/>
                    <a:pt x="6233" y="16551"/>
                  </a:cubicBezTo>
                  <a:cubicBezTo>
                    <a:pt x="5714" y="13793"/>
                    <a:pt x="4155" y="8735"/>
                    <a:pt x="5194" y="5517"/>
                  </a:cubicBezTo>
                  <a:cubicBezTo>
                    <a:pt x="6233" y="3678"/>
                    <a:pt x="10909" y="5057"/>
                    <a:pt x="12987" y="5057"/>
                  </a:cubicBezTo>
                  <a:cubicBezTo>
                    <a:pt x="17662" y="5517"/>
                    <a:pt x="22337" y="6436"/>
                    <a:pt x="27012" y="7816"/>
                  </a:cubicBezTo>
                  <a:cubicBezTo>
                    <a:pt x="25454" y="8735"/>
                    <a:pt x="20259" y="13333"/>
                    <a:pt x="24935" y="11954"/>
                  </a:cubicBezTo>
                  <a:cubicBezTo>
                    <a:pt x="27012" y="11494"/>
                    <a:pt x="28571" y="9655"/>
                    <a:pt x="30649" y="8735"/>
                  </a:cubicBezTo>
                  <a:cubicBezTo>
                    <a:pt x="33766" y="6896"/>
                    <a:pt x="37922" y="6436"/>
                    <a:pt x="41558" y="5977"/>
                  </a:cubicBezTo>
                  <a:cubicBezTo>
                    <a:pt x="48311" y="5517"/>
                    <a:pt x="56103" y="7356"/>
                    <a:pt x="62337" y="10114"/>
                  </a:cubicBezTo>
                  <a:cubicBezTo>
                    <a:pt x="63376" y="11034"/>
                    <a:pt x="64935" y="11954"/>
                    <a:pt x="66493" y="12873"/>
                  </a:cubicBezTo>
                  <a:cubicBezTo>
                    <a:pt x="67012" y="13333"/>
                    <a:pt x="68571" y="15172"/>
                    <a:pt x="69610" y="15172"/>
                  </a:cubicBezTo>
                  <a:cubicBezTo>
                    <a:pt x="73766" y="15632"/>
                    <a:pt x="68571" y="11494"/>
                    <a:pt x="68051" y="11034"/>
                  </a:cubicBezTo>
                  <a:cubicBezTo>
                    <a:pt x="72207" y="10114"/>
                    <a:pt x="76363" y="9655"/>
                    <a:pt x="81038" y="9655"/>
                  </a:cubicBezTo>
                  <a:cubicBezTo>
                    <a:pt x="82597" y="9655"/>
                    <a:pt x="87792" y="9195"/>
                    <a:pt x="88831" y="11034"/>
                  </a:cubicBezTo>
                  <a:cubicBezTo>
                    <a:pt x="89870" y="12873"/>
                    <a:pt x="87792" y="18390"/>
                    <a:pt x="86753" y="20229"/>
                  </a:cubicBezTo>
                  <a:cubicBezTo>
                    <a:pt x="85714" y="23908"/>
                    <a:pt x="83636" y="27586"/>
                    <a:pt x="81038" y="30344"/>
                  </a:cubicBezTo>
                  <a:cubicBezTo>
                    <a:pt x="80519" y="29425"/>
                    <a:pt x="80000" y="27126"/>
                    <a:pt x="78961" y="26666"/>
                  </a:cubicBezTo>
                  <a:cubicBezTo>
                    <a:pt x="77402" y="26206"/>
                    <a:pt x="77402" y="28045"/>
                    <a:pt x="77922" y="29425"/>
                  </a:cubicBezTo>
                  <a:cubicBezTo>
                    <a:pt x="77922" y="31264"/>
                    <a:pt x="78961" y="33103"/>
                    <a:pt x="79480" y="34942"/>
                  </a:cubicBezTo>
                  <a:cubicBezTo>
                    <a:pt x="80519" y="37701"/>
                    <a:pt x="81558" y="41379"/>
                    <a:pt x="82077" y="44597"/>
                  </a:cubicBezTo>
                  <a:cubicBezTo>
                    <a:pt x="82597" y="54712"/>
                    <a:pt x="75324" y="63448"/>
                    <a:pt x="64935" y="67586"/>
                  </a:cubicBezTo>
                  <a:cubicBezTo>
                    <a:pt x="47272" y="75402"/>
                    <a:pt x="22857" y="71724"/>
                    <a:pt x="11948" y="56091"/>
                  </a:cubicBezTo>
                  <a:cubicBezTo>
                    <a:pt x="7272" y="49655"/>
                    <a:pt x="7792" y="40000"/>
                    <a:pt x="11428" y="31724"/>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3"/>
            <p:cNvSpPr/>
            <p:nvPr/>
          </p:nvSpPr>
          <p:spPr>
            <a:xfrm>
              <a:off x="4586288" y="2087563"/>
              <a:ext cx="122100" cy="136500"/>
            </a:xfrm>
            <a:custGeom>
              <a:avLst/>
              <a:gdLst/>
              <a:ahLst/>
              <a:cxnLst/>
              <a:rect l="0" t="0" r="0" b="0"/>
              <a:pathLst>
                <a:path w="120000" h="120000" extrusionOk="0">
                  <a:moveTo>
                    <a:pt x="69473" y="0"/>
                  </a:moveTo>
                  <a:cubicBezTo>
                    <a:pt x="63157" y="0"/>
                    <a:pt x="56842" y="0"/>
                    <a:pt x="50526" y="5714"/>
                  </a:cubicBezTo>
                  <a:cubicBezTo>
                    <a:pt x="56842" y="5714"/>
                    <a:pt x="63157" y="11428"/>
                    <a:pt x="63157" y="22857"/>
                  </a:cubicBezTo>
                  <a:cubicBezTo>
                    <a:pt x="63157" y="34285"/>
                    <a:pt x="56842" y="45714"/>
                    <a:pt x="44210" y="45714"/>
                  </a:cubicBezTo>
                  <a:cubicBezTo>
                    <a:pt x="31578" y="45714"/>
                    <a:pt x="18947" y="34285"/>
                    <a:pt x="18947" y="22857"/>
                  </a:cubicBezTo>
                  <a:cubicBezTo>
                    <a:pt x="18947" y="22857"/>
                    <a:pt x="18947" y="22857"/>
                    <a:pt x="18947" y="22857"/>
                  </a:cubicBezTo>
                  <a:cubicBezTo>
                    <a:pt x="12631" y="28571"/>
                    <a:pt x="6315" y="40000"/>
                    <a:pt x="6315" y="51428"/>
                  </a:cubicBezTo>
                  <a:cubicBezTo>
                    <a:pt x="0" y="85714"/>
                    <a:pt x="18947" y="114285"/>
                    <a:pt x="50526" y="114285"/>
                  </a:cubicBezTo>
                  <a:cubicBezTo>
                    <a:pt x="82105" y="120000"/>
                    <a:pt x="107368" y="97142"/>
                    <a:pt x="113684" y="62857"/>
                  </a:cubicBezTo>
                  <a:cubicBezTo>
                    <a:pt x="120000" y="34285"/>
                    <a:pt x="101052" y="5714"/>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0" name="Google Shape;80;p3"/>
          <p:cNvSpPr txBox="1">
            <a:spLocks noGrp="1"/>
          </p:cNvSpPr>
          <p:nvPr>
            <p:ph type="ctrTitle"/>
          </p:nvPr>
        </p:nvSpPr>
        <p:spPr>
          <a:xfrm>
            <a:off x="967600" y="1583350"/>
            <a:ext cx="5711400" cy="1159800"/>
          </a:xfrm>
          <a:prstGeom prst="rect">
            <a:avLst/>
          </a:prstGeom>
        </p:spPr>
        <p:txBody>
          <a:bodyPr spcFirstLastPara="1" wrap="square" lIns="91425" tIns="91425" rIns="91425" bIns="91425" anchor="b" anchorCtr="0"/>
          <a:lstStyle>
            <a:lvl1pPr lvl="0" rtl="0">
              <a:spcBef>
                <a:spcPts val="0"/>
              </a:spcBef>
              <a:spcAft>
                <a:spcPts val="0"/>
              </a:spcAft>
              <a:buClr>
                <a:srgbClr val="3E4A63"/>
              </a:buClr>
              <a:buSzPts val="4800"/>
              <a:buNone/>
              <a:defRPr sz="4800">
                <a:solidFill>
                  <a:srgbClr val="3E4A63"/>
                </a:solidFill>
              </a:defRPr>
            </a:lvl1pPr>
            <a:lvl2pPr lvl="1" rtl="0">
              <a:spcBef>
                <a:spcPts val="0"/>
              </a:spcBef>
              <a:spcAft>
                <a:spcPts val="0"/>
              </a:spcAft>
              <a:buClr>
                <a:srgbClr val="3E4A63"/>
              </a:buClr>
              <a:buSzPts val="4800"/>
              <a:buNone/>
              <a:defRPr sz="4800">
                <a:solidFill>
                  <a:srgbClr val="3E4A63"/>
                </a:solidFill>
              </a:defRPr>
            </a:lvl2pPr>
            <a:lvl3pPr lvl="2" rtl="0">
              <a:spcBef>
                <a:spcPts val="0"/>
              </a:spcBef>
              <a:spcAft>
                <a:spcPts val="0"/>
              </a:spcAft>
              <a:buClr>
                <a:srgbClr val="3E4A63"/>
              </a:buClr>
              <a:buSzPts val="4800"/>
              <a:buNone/>
              <a:defRPr sz="4800">
                <a:solidFill>
                  <a:srgbClr val="3E4A63"/>
                </a:solidFill>
              </a:defRPr>
            </a:lvl3pPr>
            <a:lvl4pPr lvl="3" rtl="0">
              <a:spcBef>
                <a:spcPts val="0"/>
              </a:spcBef>
              <a:spcAft>
                <a:spcPts val="0"/>
              </a:spcAft>
              <a:buClr>
                <a:srgbClr val="3E4A63"/>
              </a:buClr>
              <a:buSzPts val="4800"/>
              <a:buNone/>
              <a:defRPr sz="4800">
                <a:solidFill>
                  <a:srgbClr val="3E4A63"/>
                </a:solidFill>
              </a:defRPr>
            </a:lvl4pPr>
            <a:lvl5pPr lvl="4" rtl="0">
              <a:spcBef>
                <a:spcPts val="0"/>
              </a:spcBef>
              <a:spcAft>
                <a:spcPts val="0"/>
              </a:spcAft>
              <a:buClr>
                <a:srgbClr val="3E4A63"/>
              </a:buClr>
              <a:buSzPts val="4800"/>
              <a:buNone/>
              <a:defRPr sz="4800">
                <a:solidFill>
                  <a:srgbClr val="3E4A63"/>
                </a:solidFill>
              </a:defRPr>
            </a:lvl5pPr>
            <a:lvl6pPr lvl="5" rtl="0">
              <a:spcBef>
                <a:spcPts val="0"/>
              </a:spcBef>
              <a:spcAft>
                <a:spcPts val="0"/>
              </a:spcAft>
              <a:buClr>
                <a:srgbClr val="3E4A63"/>
              </a:buClr>
              <a:buSzPts val="4800"/>
              <a:buNone/>
              <a:defRPr sz="4800">
                <a:solidFill>
                  <a:srgbClr val="3E4A63"/>
                </a:solidFill>
              </a:defRPr>
            </a:lvl6pPr>
            <a:lvl7pPr lvl="6" rtl="0">
              <a:spcBef>
                <a:spcPts val="0"/>
              </a:spcBef>
              <a:spcAft>
                <a:spcPts val="0"/>
              </a:spcAft>
              <a:buClr>
                <a:srgbClr val="3E4A63"/>
              </a:buClr>
              <a:buSzPts val="4800"/>
              <a:buNone/>
              <a:defRPr sz="4800">
                <a:solidFill>
                  <a:srgbClr val="3E4A63"/>
                </a:solidFill>
              </a:defRPr>
            </a:lvl7pPr>
            <a:lvl8pPr lvl="7" rtl="0">
              <a:spcBef>
                <a:spcPts val="0"/>
              </a:spcBef>
              <a:spcAft>
                <a:spcPts val="0"/>
              </a:spcAft>
              <a:buClr>
                <a:srgbClr val="3E4A63"/>
              </a:buClr>
              <a:buSzPts val="4800"/>
              <a:buNone/>
              <a:defRPr sz="4800">
                <a:solidFill>
                  <a:srgbClr val="3E4A63"/>
                </a:solidFill>
              </a:defRPr>
            </a:lvl8pPr>
            <a:lvl9pPr lvl="8" rtl="0">
              <a:spcBef>
                <a:spcPts val="0"/>
              </a:spcBef>
              <a:spcAft>
                <a:spcPts val="0"/>
              </a:spcAft>
              <a:buClr>
                <a:srgbClr val="3E4A63"/>
              </a:buClr>
              <a:buSzPts val="4800"/>
              <a:buNone/>
              <a:defRPr sz="4800">
                <a:solidFill>
                  <a:srgbClr val="3E4A63"/>
                </a:solidFill>
              </a:defRPr>
            </a:lvl9pPr>
          </a:lstStyle>
          <a:p>
            <a:endParaRPr/>
          </a:p>
        </p:txBody>
      </p:sp>
      <p:sp>
        <p:nvSpPr>
          <p:cNvPr id="81" name="Google Shape;81;p3"/>
          <p:cNvSpPr txBox="1">
            <a:spLocks noGrp="1"/>
          </p:cNvSpPr>
          <p:nvPr>
            <p:ph type="subTitle" idx="1"/>
          </p:nvPr>
        </p:nvSpPr>
        <p:spPr>
          <a:xfrm>
            <a:off x="967600" y="2840052"/>
            <a:ext cx="5711400" cy="784800"/>
          </a:xfrm>
          <a:prstGeom prst="rect">
            <a:avLst/>
          </a:prstGeom>
        </p:spPr>
        <p:txBody>
          <a:bodyPr spcFirstLastPara="1" wrap="square" lIns="91425" tIns="91425" rIns="91425" bIns="91425" anchor="t" anchorCtr="0"/>
          <a:lstStyle>
            <a:lvl1pPr lvl="0" rtl="0">
              <a:spcBef>
                <a:spcPts val="0"/>
              </a:spcBef>
              <a:spcAft>
                <a:spcPts val="0"/>
              </a:spcAft>
              <a:buClr>
                <a:srgbClr val="6D9EEB"/>
              </a:buClr>
              <a:buSzPts val="3000"/>
              <a:buNone/>
              <a:defRPr>
                <a:solidFill>
                  <a:srgbClr val="6D9EEB"/>
                </a:solidFill>
              </a:defRPr>
            </a:lvl1pPr>
            <a:lvl2pPr lvl="1" rtl="0">
              <a:spcBef>
                <a:spcPts val="0"/>
              </a:spcBef>
              <a:spcAft>
                <a:spcPts val="0"/>
              </a:spcAft>
              <a:buClr>
                <a:srgbClr val="6D9EEB"/>
              </a:buClr>
              <a:buSzPts val="3000"/>
              <a:buNone/>
              <a:defRPr sz="3000">
                <a:solidFill>
                  <a:srgbClr val="6D9EEB"/>
                </a:solidFill>
              </a:defRPr>
            </a:lvl2pPr>
            <a:lvl3pPr lvl="2" rtl="0">
              <a:spcBef>
                <a:spcPts val="0"/>
              </a:spcBef>
              <a:spcAft>
                <a:spcPts val="0"/>
              </a:spcAft>
              <a:buClr>
                <a:srgbClr val="6D9EEB"/>
              </a:buClr>
              <a:buSzPts val="3000"/>
              <a:buNone/>
              <a:defRPr sz="3000">
                <a:solidFill>
                  <a:srgbClr val="6D9EEB"/>
                </a:solidFill>
              </a:defRPr>
            </a:lvl3pPr>
            <a:lvl4pPr lvl="3" rtl="0">
              <a:spcBef>
                <a:spcPts val="0"/>
              </a:spcBef>
              <a:spcAft>
                <a:spcPts val="0"/>
              </a:spcAft>
              <a:buClr>
                <a:srgbClr val="6D9EEB"/>
              </a:buClr>
              <a:buSzPts val="3000"/>
              <a:buNone/>
              <a:defRPr sz="3000">
                <a:solidFill>
                  <a:srgbClr val="6D9EEB"/>
                </a:solidFill>
              </a:defRPr>
            </a:lvl4pPr>
            <a:lvl5pPr lvl="4" rtl="0">
              <a:spcBef>
                <a:spcPts val="0"/>
              </a:spcBef>
              <a:spcAft>
                <a:spcPts val="0"/>
              </a:spcAft>
              <a:buClr>
                <a:srgbClr val="6D9EEB"/>
              </a:buClr>
              <a:buSzPts val="3000"/>
              <a:buNone/>
              <a:defRPr sz="3000">
                <a:solidFill>
                  <a:srgbClr val="6D9EEB"/>
                </a:solidFill>
              </a:defRPr>
            </a:lvl5pPr>
            <a:lvl6pPr lvl="5" rtl="0">
              <a:spcBef>
                <a:spcPts val="0"/>
              </a:spcBef>
              <a:spcAft>
                <a:spcPts val="0"/>
              </a:spcAft>
              <a:buClr>
                <a:srgbClr val="6D9EEB"/>
              </a:buClr>
              <a:buSzPts val="3000"/>
              <a:buNone/>
              <a:defRPr sz="3000">
                <a:solidFill>
                  <a:srgbClr val="6D9EEB"/>
                </a:solidFill>
              </a:defRPr>
            </a:lvl6pPr>
            <a:lvl7pPr lvl="6" rtl="0">
              <a:spcBef>
                <a:spcPts val="0"/>
              </a:spcBef>
              <a:spcAft>
                <a:spcPts val="0"/>
              </a:spcAft>
              <a:buClr>
                <a:srgbClr val="6D9EEB"/>
              </a:buClr>
              <a:buSzPts val="3000"/>
              <a:buNone/>
              <a:defRPr sz="3000">
                <a:solidFill>
                  <a:srgbClr val="6D9EEB"/>
                </a:solidFill>
              </a:defRPr>
            </a:lvl7pPr>
            <a:lvl8pPr lvl="7" rtl="0">
              <a:spcBef>
                <a:spcPts val="0"/>
              </a:spcBef>
              <a:spcAft>
                <a:spcPts val="0"/>
              </a:spcAft>
              <a:buClr>
                <a:srgbClr val="6D9EEB"/>
              </a:buClr>
              <a:buSzPts val="3000"/>
              <a:buNone/>
              <a:defRPr sz="3000">
                <a:solidFill>
                  <a:srgbClr val="6D9EEB"/>
                </a:solidFill>
              </a:defRPr>
            </a:lvl8pPr>
            <a:lvl9pPr lvl="8" rtl="0">
              <a:spcBef>
                <a:spcPts val="0"/>
              </a:spcBef>
              <a:spcAft>
                <a:spcPts val="0"/>
              </a:spcAft>
              <a:buClr>
                <a:srgbClr val="6D9EEB"/>
              </a:buClr>
              <a:buSzPts val="3000"/>
              <a:buNone/>
              <a:defRPr sz="3000">
                <a:solidFill>
                  <a:srgbClr val="6D9EEB"/>
                </a:solidFill>
              </a:defRPr>
            </a:lvl9pPr>
          </a:lstStyle>
          <a:p>
            <a:endParaRPr/>
          </a:p>
        </p:txBody>
      </p:sp>
      <p:sp>
        <p:nvSpPr>
          <p:cNvPr id="82" name="Google Shape;82;p3"/>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0"/>
        <p:cNvGrpSpPr/>
        <p:nvPr/>
      </p:nvGrpSpPr>
      <p:grpSpPr>
        <a:xfrm>
          <a:off x="0" y="0"/>
          <a:ext cx="0" cy="0"/>
          <a:chOff x="0" y="0"/>
          <a:chExt cx="0" cy="0"/>
        </a:xfrm>
      </p:grpSpPr>
      <p:sp>
        <p:nvSpPr>
          <p:cNvPr id="131" name="Google Shape;131;p5"/>
          <p:cNvSpPr/>
          <p:nvPr/>
        </p:nvSpPr>
        <p:spPr>
          <a:xfrm>
            <a:off x="-75" y="4557900"/>
            <a:ext cx="9144000" cy="5856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Google Shape;132;p5"/>
          <p:cNvSpPr/>
          <p:nvPr/>
        </p:nvSpPr>
        <p:spPr>
          <a:xfrm>
            <a:off x="428433" y="888182"/>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0D0138">
              <a:alpha val="16540"/>
            </a:srgbClr>
          </a:solidFill>
          <a:ln>
            <a:noFill/>
          </a:ln>
        </p:spPr>
      </p:sp>
      <p:sp>
        <p:nvSpPr>
          <p:cNvPr id="133" name="Google Shape;133;p5"/>
          <p:cNvSpPr/>
          <p:nvPr/>
        </p:nvSpPr>
        <p:spPr>
          <a:xfrm>
            <a:off x="388375" y="852950"/>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FFFFFF"/>
          </a:solidFill>
          <a:ln>
            <a:noFill/>
          </a:ln>
        </p:spPr>
      </p:sp>
      <p:sp>
        <p:nvSpPr>
          <p:cNvPr id="134" name="Google Shape;134;p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35" name="Google Shape;135;p5"/>
          <p:cNvSpPr txBox="1">
            <a:spLocks noGrp="1"/>
          </p:cNvSpPr>
          <p:nvPr>
            <p:ph type="body" idx="1"/>
          </p:nvPr>
        </p:nvSpPr>
        <p:spPr>
          <a:xfrm>
            <a:off x="582200" y="1040900"/>
            <a:ext cx="6525300" cy="36432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grpSp>
        <p:nvGrpSpPr>
          <p:cNvPr id="136" name="Google Shape;136;p5"/>
          <p:cNvGrpSpPr/>
          <p:nvPr/>
        </p:nvGrpSpPr>
        <p:grpSpPr>
          <a:xfrm>
            <a:off x="7522239" y="3425970"/>
            <a:ext cx="1194510" cy="1523626"/>
            <a:chOff x="1300163" y="3487738"/>
            <a:chExt cx="1549500" cy="1976425"/>
          </a:xfrm>
        </p:grpSpPr>
        <p:sp>
          <p:nvSpPr>
            <p:cNvPr id="137" name="Google Shape;137;p5"/>
            <p:cNvSpPr/>
            <p:nvPr/>
          </p:nvSpPr>
          <p:spPr>
            <a:xfrm>
              <a:off x="2674938" y="3643313"/>
              <a:ext cx="52500" cy="38100"/>
            </a:xfrm>
            <a:custGeom>
              <a:avLst/>
              <a:gdLst/>
              <a:ahLst/>
              <a:cxnLst/>
              <a:rect l="0" t="0" r="0" b="0"/>
              <a:pathLst>
                <a:path w="120000" h="120000" extrusionOk="0">
                  <a:moveTo>
                    <a:pt x="60000" y="60000"/>
                  </a:moveTo>
                  <a:cubicBezTo>
                    <a:pt x="75000" y="80000"/>
                    <a:pt x="105000" y="100000"/>
                    <a:pt x="120000" y="120000"/>
                  </a:cubicBezTo>
                  <a:cubicBezTo>
                    <a:pt x="75000" y="80000"/>
                    <a:pt x="0" y="0"/>
                    <a:pt x="60000" y="6000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5"/>
            <p:cNvSpPr/>
            <p:nvPr/>
          </p:nvSpPr>
          <p:spPr>
            <a:xfrm>
              <a:off x="2727325" y="3681413"/>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5"/>
            <p:cNvSpPr/>
            <p:nvPr/>
          </p:nvSpPr>
          <p:spPr>
            <a:xfrm>
              <a:off x="2727325" y="3681413"/>
              <a:ext cx="12600" cy="6300"/>
            </a:xfrm>
            <a:custGeom>
              <a:avLst/>
              <a:gdLst/>
              <a:ahLst/>
              <a:cxnLst/>
              <a:rect l="0" t="0" r="0" b="0"/>
              <a:pathLst>
                <a:path w="120000" h="120000" extrusionOk="0">
                  <a:moveTo>
                    <a:pt x="0" y="0"/>
                  </a:moveTo>
                  <a:cubicBezTo>
                    <a:pt x="120000" y="120000"/>
                    <a:pt x="60000" y="12000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5"/>
            <p:cNvSpPr/>
            <p:nvPr/>
          </p:nvSpPr>
          <p:spPr>
            <a:xfrm>
              <a:off x="1300163" y="3487738"/>
              <a:ext cx="1549500" cy="1917600"/>
            </a:xfrm>
            <a:custGeom>
              <a:avLst/>
              <a:gdLst/>
              <a:ahLst/>
              <a:cxnLst/>
              <a:rect l="0" t="0" r="0" b="0"/>
              <a:pathLst>
                <a:path w="120000" h="120000" extrusionOk="0">
                  <a:moveTo>
                    <a:pt x="108500" y="10945"/>
                  </a:moveTo>
                  <a:cubicBezTo>
                    <a:pt x="103000" y="7297"/>
                    <a:pt x="95500" y="5270"/>
                    <a:pt x="89000" y="6891"/>
                  </a:cubicBezTo>
                  <a:cubicBezTo>
                    <a:pt x="85500" y="7702"/>
                    <a:pt x="83000" y="8918"/>
                    <a:pt x="81000" y="10945"/>
                  </a:cubicBezTo>
                  <a:cubicBezTo>
                    <a:pt x="79500" y="11756"/>
                    <a:pt x="79000" y="13378"/>
                    <a:pt x="78000" y="13783"/>
                  </a:cubicBezTo>
                  <a:cubicBezTo>
                    <a:pt x="77000" y="14189"/>
                    <a:pt x="77000" y="14594"/>
                    <a:pt x="77000" y="14594"/>
                  </a:cubicBezTo>
                  <a:cubicBezTo>
                    <a:pt x="77000" y="14594"/>
                    <a:pt x="76500" y="14594"/>
                    <a:pt x="76000" y="14594"/>
                  </a:cubicBezTo>
                  <a:cubicBezTo>
                    <a:pt x="75000" y="14189"/>
                    <a:pt x="74000" y="13783"/>
                    <a:pt x="73000" y="13378"/>
                  </a:cubicBezTo>
                  <a:cubicBezTo>
                    <a:pt x="66000" y="11756"/>
                    <a:pt x="59000" y="11351"/>
                    <a:pt x="51500" y="12567"/>
                  </a:cubicBezTo>
                  <a:cubicBezTo>
                    <a:pt x="50500" y="12972"/>
                    <a:pt x="49000" y="13378"/>
                    <a:pt x="48000" y="13378"/>
                  </a:cubicBezTo>
                  <a:cubicBezTo>
                    <a:pt x="46500" y="14189"/>
                    <a:pt x="47000" y="14189"/>
                    <a:pt x="45500" y="12972"/>
                  </a:cubicBezTo>
                  <a:cubicBezTo>
                    <a:pt x="43500" y="11351"/>
                    <a:pt x="42500" y="9324"/>
                    <a:pt x="40500" y="7702"/>
                  </a:cubicBezTo>
                  <a:cubicBezTo>
                    <a:pt x="29000" y="0"/>
                    <a:pt x="14000" y="7702"/>
                    <a:pt x="7500" y="16216"/>
                  </a:cubicBezTo>
                  <a:cubicBezTo>
                    <a:pt x="0" y="26756"/>
                    <a:pt x="6500" y="38918"/>
                    <a:pt x="20500" y="42567"/>
                  </a:cubicBezTo>
                  <a:cubicBezTo>
                    <a:pt x="21500" y="42972"/>
                    <a:pt x="22000" y="42567"/>
                    <a:pt x="22000" y="43378"/>
                  </a:cubicBezTo>
                  <a:cubicBezTo>
                    <a:pt x="22500" y="44189"/>
                    <a:pt x="21500" y="45405"/>
                    <a:pt x="21500" y="46216"/>
                  </a:cubicBezTo>
                  <a:cubicBezTo>
                    <a:pt x="21500" y="47837"/>
                    <a:pt x="21000" y="49459"/>
                    <a:pt x="21500" y="51081"/>
                  </a:cubicBezTo>
                  <a:cubicBezTo>
                    <a:pt x="22000" y="54324"/>
                    <a:pt x="23000" y="57162"/>
                    <a:pt x="25000" y="60000"/>
                  </a:cubicBezTo>
                  <a:cubicBezTo>
                    <a:pt x="27500" y="64864"/>
                    <a:pt x="32000" y="68513"/>
                    <a:pt x="37500" y="70945"/>
                  </a:cubicBezTo>
                  <a:cubicBezTo>
                    <a:pt x="28000" y="78648"/>
                    <a:pt x="21000" y="91216"/>
                    <a:pt x="27000" y="101756"/>
                  </a:cubicBezTo>
                  <a:cubicBezTo>
                    <a:pt x="28000" y="103378"/>
                    <a:pt x="29500" y="105000"/>
                    <a:pt x="31000" y="106621"/>
                  </a:cubicBezTo>
                  <a:cubicBezTo>
                    <a:pt x="32000" y="107837"/>
                    <a:pt x="32000" y="107837"/>
                    <a:pt x="30500" y="109054"/>
                  </a:cubicBezTo>
                  <a:cubicBezTo>
                    <a:pt x="29500" y="110270"/>
                    <a:pt x="28500" y="111891"/>
                    <a:pt x="28000" y="113513"/>
                  </a:cubicBezTo>
                  <a:cubicBezTo>
                    <a:pt x="27000" y="118378"/>
                    <a:pt x="34000" y="119594"/>
                    <a:pt x="39000" y="119189"/>
                  </a:cubicBezTo>
                  <a:cubicBezTo>
                    <a:pt x="42000" y="119189"/>
                    <a:pt x="45500" y="117972"/>
                    <a:pt x="48000" y="116351"/>
                  </a:cubicBezTo>
                  <a:cubicBezTo>
                    <a:pt x="49000" y="115945"/>
                    <a:pt x="50000" y="115135"/>
                    <a:pt x="50500" y="114324"/>
                  </a:cubicBezTo>
                  <a:cubicBezTo>
                    <a:pt x="52000" y="113108"/>
                    <a:pt x="53000" y="113108"/>
                    <a:pt x="55500" y="113108"/>
                  </a:cubicBezTo>
                  <a:cubicBezTo>
                    <a:pt x="59000" y="112702"/>
                    <a:pt x="62000" y="112297"/>
                    <a:pt x="65500" y="112702"/>
                  </a:cubicBezTo>
                  <a:cubicBezTo>
                    <a:pt x="68500" y="112702"/>
                    <a:pt x="69500" y="115135"/>
                    <a:pt x="72500" y="116351"/>
                  </a:cubicBezTo>
                  <a:cubicBezTo>
                    <a:pt x="77000" y="118783"/>
                    <a:pt x="84500" y="120000"/>
                    <a:pt x="89500" y="117567"/>
                  </a:cubicBezTo>
                  <a:cubicBezTo>
                    <a:pt x="92000" y="116351"/>
                    <a:pt x="92500" y="114324"/>
                    <a:pt x="91500" y="111891"/>
                  </a:cubicBezTo>
                  <a:cubicBezTo>
                    <a:pt x="91000" y="110675"/>
                    <a:pt x="90000" y="109864"/>
                    <a:pt x="89000" y="108648"/>
                  </a:cubicBezTo>
                  <a:cubicBezTo>
                    <a:pt x="88500" y="108648"/>
                    <a:pt x="87500" y="107837"/>
                    <a:pt x="87500" y="107432"/>
                  </a:cubicBezTo>
                  <a:cubicBezTo>
                    <a:pt x="87500" y="107027"/>
                    <a:pt x="89500" y="105405"/>
                    <a:pt x="89500" y="105000"/>
                  </a:cubicBezTo>
                  <a:cubicBezTo>
                    <a:pt x="94000" y="99729"/>
                    <a:pt x="96500" y="94054"/>
                    <a:pt x="94500" y="87567"/>
                  </a:cubicBezTo>
                  <a:cubicBezTo>
                    <a:pt x="93000" y="81891"/>
                    <a:pt x="89500" y="75810"/>
                    <a:pt x="84000" y="71351"/>
                  </a:cubicBezTo>
                  <a:cubicBezTo>
                    <a:pt x="90500" y="68513"/>
                    <a:pt x="96500" y="64054"/>
                    <a:pt x="99000" y="57972"/>
                  </a:cubicBezTo>
                  <a:cubicBezTo>
                    <a:pt x="100000" y="55135"/>
                    <a:pt x="101000" y="51891"/>
                    <a:pt x="100500" y="49054"/>
                  </a:cubicBezTo>
                  <a:cubicBezTo>
                    <a:pt x="100500" y="48243"/>
                    <a:pt x="100500" y="47432"/>
                    <a:pt x="100000" y="46621"/>
                  </a:cubicBezTo>
                  <a:cubicBezTo>
                    <a:pt x="100000" y="45000"/>
                    <a:pt x="99500" y="45405"/>
                    <a:pt x="101000" y="44594"/>
                  </a:cubicBezTo>
                  <a:cubicBezTo>
                    <a:pt x="102500" y="43783"/>
                    <a:pt x="105000" y="43378"/>
                    <a:pt x="107000" y="42567"/>
                  </a:cubicBezTo>
                  <a:cubicBezTo>
                    <a:pt x="113500" y="39324"/>
                    <a:pt x="119000" y="34054"/>
                    <a:pt x="119500" y="27972"/>
                  </a:cubicBezTo>
                  <a:cubicBezTo>
                    <a:pt x="120000" y="21081"/>
                    <a:pt x="115000" y="15000"/>
                    <a:pt x="108500" y="10945"/>
                  </a:cubicBezTo>
                  <a:close/>
                </a:path>
              </a:pathLst>
            </a:custGeom>
            <a:solidFill>
              <a:srgbClr val="E6C3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5"/>
            <p:cNvSpPr/>
            <p:nvPr/>
          </p:nvSpPr>
          <p:spPr>
            <a:xfrm>
              <a:off x="1693863" y="4699001"/>
              <a:ext cx="742800" cy="512700"/>
            </a:xfrm>
            <a:custGeom>
              <a:avLst/>
              <a:gdLst/>
              <a:ahLst/>
              <a:cxnLst/>
              <a:rect l="0" t="0" r="0" b="0"/>
              <a:pathLst>
                <a:path w="120000" h="120000" extrusionOk="0">
                  <a:moveTo>
                    <a:pt x="29217" y="21265"/>
                  </a:moveTo>
                  <a:cubicBezTo>
                    <a:pt x="29217" y="21265"/>
                    <a:pt x="36521" y="7594"/>
                    <a:pt x="46956" y="7594"/>
                  </a:cubicBezTo>
                  <a:cubicBezTo>
                    <a:pt x="57391" y="9113"/>
                    <a:pt x="90782" y="0"/>
                    <a:pt x="92869" y="22784"/>
                  </a:cubicBezTo>
                  <a:cubicBezTo>
                    <a:pt x="92869" y="22784"/>
                    <a:pt x="80347" y="44050"/>
                    <a:pt x="85565" y="50126"/>
                  </a:cubicBezTo>
                  <a:cubicBezTo>
                    <a:pt x="90782" y="56202"/>
                    <a:pt x="102260" y="53164"/>
                    <a:pt x="106434" y="47088"/>
                  </a:cubicBezTo>
                  <a:cubicBezTo>
                    <a:pt x="110608" y="41012"/>
                    <a:pt x="120000" y="110886"/>
                    <a:pt x="59478" y="115443"/>
                  </a:cubicBezTo>
                  <a:cubicBezTo>
                    <a:pt x="0" y="120000"/>
                    <a:pt x="14608" y="45569"/>
                    <a:pt x="14608" y="45569"/>
                  </a:cubicBezTo>
                  <a:cubicBezTo>
                    <a:pt x="14608" y="45569"/>
                    <a:pt x="30260" y="62278"/>
                    <a:pt x="37565" y="50126"/>
                  </a:cubicBezTo>
                  <a:cubicBezTo>
                    <a:pt x="39652" y="44050"/>
                    <a:pt x="29217" y="21265"/>
                    <a:pt x="29217" y="212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5"/>
            <p:cNvSpPr/>
            <p:nvPr/>
          </p:nvSpPr>
          <p:spPr>
            <a:xfrm>
              <a:off x="1700213" y="4303713"/>
              <a:ext cx="742800" cy="357300"/>
            </a:xfrm>
            <a:custGeom>
              <a:avLst/>
              <a:gdLst/>
              <a:ahLst/>
              <a:cxnLst/>
              <a:rect l="0" t="0" r="0" b="0"/>
              <a:pathLst>
                <a:path w="120000" h="120000" extrusionOk="0">
                  <a:moveTo>
                    <a:pt x="97043" y="15272"/>
                  </a:moveTo>
                  <a:cubicBezTo>
                    <a:pt x="87652" y="10909"/>
                    <a:pt x="75130" y="6545"/>
                    <a:pt x="69913" y="30545"/>
                  </a:cubicBezTo>
                  <a:cubicBezTo>
                    <a:pt x="64695" y="54545"/>
                    <a:pt x="56347" y="34909"/>
                    <a:pt x="56347" y="34909"/>
                  </a:cubicBezTo>
                  <a:cubicBezTo>
                    <a:pt x="52173" y="43636"/>
                    <a:pt x="44869" y="37090"/>
                    <a:pt x="41739" y="24000"/>
                  </a:cubicBezTo>
                  <a:cubicBezTo>
                    <a:pt x="39652" y="13090"/>
                    <a:pt x="33391" y="8727"/>
                    <a:pt x="24000" y="2181"/>
                  </a:cubicBezTo>
                  <a:cubicBezTo>
                    <a:pt x="17739" y="0"/>
                    <a:pt x="13565" y="2181"/>
                    <a:pt x="9391" y="8727"/>
                  </a:cubicBezTo>
                  <a:cubicBezTo>
                    <a:pt x="8347" y="10909"/>
                    <a:pt x="7304" y="13090"/>
                    <a:pt x="6260" y="15272"/>
                  </a:cubicBezTo>
                  <a:cubicBezTo>
                    <a:pt x="0" y="30545"/>
                    <a:pt x="0" y="50181"/>
                    <a:pt x="0" y="61090"/>
                  </a:cubicBezTo>
                  <a:cubicBezTo>
                    <a:pt x="13565" y="98181"/>
                    <a:pt x="36521" y="120000"/>
                    <a:pt x="62608" y="120000"/>
                  </a:cubicBezTo>
                  <a:cubicBezTo>
                    <a:pt x="63652" y="120000"/>
                    <a:pt x="64695" y="120000"/>
                    <a:pt x="65739" y="120000"/>
                  </a:cubicBezTo>
                  <a:cubicBezTo>
                    <a:pt x="80347" y="117818"/>
                    <a:pt x="93913" y="111272"/>
                    <a:pt x="106434" y="96000"/>
                  </a:cubicBezTo>
                  <a:cubicBezTo>
                    <a:pt x="110608" y="91636"/>
                    <a:pt x="113739" y="87272"/>
                    <a:pt x="116869" y="82909"/>
                  </a:cubicBezTo>
                  <a:cubicBezTo>
                    <a:pt x="120000" y="58909"/>
                    <a:pt x="105391" y="19636"/>
                    <a:pt x="97043" y="1527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5"/>
            <p:cNvSpPr/>
            <p:nvPr/>
          </p:nvSpPr>
          <p:spPr>
            <a:xfrm>
              <a:off x="1649413" y="5224463"/>
              <a:ext cx="838200" cy="239700"/>
            </a:xfrm>
            <a:custGeom>
              <a:avLst/>
              <a:gdLst/>
              <a:ahLst/>
              <a:cxnLst/>
              <a:rect l="0" t="0" r="0" b="0"/>
              <a:pathLst>
                <a:path w="120000" h="120000" extrusionOk="0">
                  <a:moveTo>
                    <a:pt x="108923" y="16216"/>
                  </a:moveTo>
                  <a:cubicBezTo>
                    <a:pt x="108923" y="16216"/>
                    <a:pt x="108923" y="16216"/>
                    <a:pt x="108923" y="16216"/>
                  </a:cubicBezTo>
                  <a:cubicBezTo>
                    <a:pt x="108923" y="16216"/>
                    <a:pt x="108923" y="16216"/>
                    <a:pt x="108923" y="16216"/>
                  </a:cubicBezTo>
                  <a:cubicBezTo>
                    <a:pt x="110769" y="22702"/>
                    <a:pt x="114461" y="35675"/>
                    <a:pt x="113538" y="45405"/>
                  </a:cubicBezTo>
                  <a:cubicBezTo>
                    <a:pt x="112615" y="55135"/>
                    <a:pt x="107076" y="58378"/>
                    <a:pt x="104307" y="58378"/>
                  </a:cubicBezTo>
                  <a:cubicBezTo>
                    <a:pt x="104307" y="58378"/>
                    <a:pt x="104307" y="58378"/>
                    <a:pt x="104307" y="58378"/>
                  </a:cubicBezTo>
                  <a:cubicBezTo>
                    <a:pt x="103384" y="58378"/>
                    <a:pt x="103384" y="58378"/>
                    <a:pt x="102461" y="58378"/>
                  </a:cubicBezTo>
                  <a:cubicBezTo>
                    <a:pt x="95076" y="58378"/>
                    <a:pt x="86769" y="45405"/>
                    <a:pt x="82153" y="29189"/>
                  </a:cubicBezTo>
                  <a:cubicBezTo>
                    <a:pt x="82153" y="25945"/>
                    <a:pt x="82153" y="25945"/>
                    <a:pt x="82153" y="25945"/>
                  </a:cubicBezTo>
                  <a:cubicBezTo>
                    <a:pt x="82153" y="22702"/>
                    <a:pt x="82153" y="22702"/>
                    <a:pt x="83076" y="22702"/>
                  </a:cubicBezTo>
                  <a:cubicBezTo>
                    <a:pt x="83076" y="22702"/>
                    <a:pt x="83076" y="22702"/>
                    <a:pt x="83076" y="22702"/>
                  </a:cubicBezTo>
                  <a:cubicBezTo>
                    <a:pt x="84000" y="22702"/>
                    <a:pt x="84923" y="22702"/>
                    <a:pt x="85846" y="22702"/>
                  </a:cubicBezTo>
                  <a:cubicBezTo>
                    <a:pt x="89538" y="22702"/>
                    <a:pt x="91384" y="22702"/>
                    <a:pt x="93230" y="16216"/>
                  </a:cubicBezTo>
                  <a:cubicBezTo>
                    <a:pt x="93230" y="12972"/>
                    <a:pt x="93230" y="12972"/>
                    <a:pt x="93230" y="12972"/>
                  </a:cubicBezTo>
                  <a:cubicBezTo>
                    <a:pt x="93230" y="12972"/>
                    <a:pt x="93230" y="9729"/>
                    <a:pt x="91384" y="9729"/>
                  </a:cubicBezTo>
                  <a:cubicBezTo>
                    <a:pt x="89538" y="9729"/>
                    <a:pt x="86769" y="12972"/>
                    <a:pt x="84923" y="12972"/>
                  </a:cubicBezTo>
                  <a:cubicBezTo>
                    <a:pt x="84000" y="12972"/>
                    <a:pt x="84000" y="12972"/>
                    <a:pt x="83076" y="12972"/>
                  </a:cubicBezTo>
                  <a:cubicBezTo>
                    <a:pt x="81230" y="12972"/>
                    <a:pt x="78461" y="12972"/>
                    <a:pt x="75692" y="9729"/>
                  </a:cubicBezTo>
                  <a:cubicBezTo>
                    <a:pt x="74769" y="9729"/>
                    <a:pt x="74769" y="9729"/>
                    <a:pt x="74769" y="9729"/>
                  </a:cubicBezTo>
                  <a:cubicBezTo>
                    <a:pt x="72000" y="9729"/>
                    <a:pt x="69230" y="6486"/>
                    <a:pt x="66461" y="6486"/>
                  </a:cubicBezTo>
                  <a:cubicBezTo>
                    <a:pt x="65538" y="6486"/>
                    <a:pt x="64615" y="6486"/>
                    <a:pt x="63692" y="6486"/>
                  </a:cubicBezTo>
                  <a:cubicBezTo>
                    <a:pt x="58153" y="6486"/>
                    <a:pt x="52615" y="9729"/>
                    <a:pt x="48000" y="9729"/>
                  </a:cubicBezTo>
                  <a:cubicBezTo>
                    <a:pt x="47076" y="12972"/>
                    <a:pt x="47076" y="12972"/>
                    <a:pt x="47076" y="12972"/>
                  </a:cubicBezTo>
                  <a:cubicBezTo>
                    <a:pt x="44307" y="12972"/>
                    <a:pt x="41538" y="12972"/>
                    <a:pt x="38769" y="12972"/>
                  </a:cubicBezTo>
                  <a:cubicBezTo>
                    <a:pt x="37846" y="12972"/>
                    <a:pt x="37846" y="12972"/>
                    <a:pt x="37846" y="12972"/>
                  </a:cubicBezTo>
                  <a:cubicBezTo>
                    <a:pt x="36923" y="12972"/>
                    <a:pt x="35076" y="12972"/>
                    <a:pt x="34153" y="12972"/>
                  </a:cubicBezTo>
                  <a:cubicBezTo>
                    <a:pt x="33230" y="12972"/>
                    <a:pt x="32307" y="9729"/>
                    <a:pt x="31384" y="9729"/>
                  </a:cubicBezTo>
                  <a:cubicBezTo>
                    <a:pt x="31384" y="9729"/>
                    <a:pt x="31384" y="9729"/>
                    <a:pt x="30461" y="9729"/>
                  </a:cubicBezTo>
                  <a:cubicBezTo>
                    <a:pt x="30461" y="12972"/>
                    <a:pt x="29538" y="12972"/>
                    <a:pt x="29538" y="16216"/>
                  </a:cubicBezTo>
                  <a:cubicBezTo>
                    <a:pt x="29538" y="16216"/>
                    <a:pt x="30461" y="19459"/>
                    <a:pt x="30461" y="19459"/>
                  </a:cubicBezTo>
                  <a:cubicBezTo>
                    <a:pt x="33230" y="22702"/>
                    <a:pt x="35076" y="22702"/>
                    <a:pt x="37846" y="22702"/>
                  </a:cubicBezTo>
                  <a:cubicBezTo>
                    <a:pt x="38769" y="22702"/>
                    <a:pt x="38769" y="25945"/>
                    <a:pt x="38769" y="25945"/>
                  </a:cubicBezTo>
                  <a:cubicBezTo>
                    <a:pt x="38769" y="25945"/>
                    <a:pt x="38769" y="29189"/>
                    <a:pt x="38769" y="29189"/>
                  </a:cubicBezTo>
                  <a:cubicBezTo>
                    <a:pt x="38769" y="32432"/>
                    <a:pt x="38769" y="32432"/>
                    <a:pt x="38769" y="32432"/>
                  </a:cubicBezTo>
                  <a:cubicBezTo>
                    <a:pt x="37846" y="32432"/>
                    <a:pt x="37846" y="35675"/>
                    <a:pt x="36923" y="35675"/>
                  </a:cubicBezTo>
                  <a:cubicBezTo>
                    <a:pt x="32307" y="51891"/>
                    <a:pt x="26769" y="61621"/>
                    <a:pt x="21230" y="61621"/>
                  </a:cubicBezTo>
                  <a:cubicBezTo>
                    <a:pt x="19384" y="61621"/>
                    <a:pt x="18461" y="64864"/>
                    <a:pt x="17538" y="64864"/>
                  </a:cubicBezTo>
                  <a:cubicBezTo>
                    <a:pt x="13846" y="64864"/>
                    <a:pt x="11076" y="61621"/>
                    <a:pt x="9230" y="55135"/>
                  </a:cubicBezTo>
                  <a:cubicBezTo>
                    <a:pt x="8307" y="51891"/>
                    <a:pt x="7384" y="48648"/>
                    <a:pt x="8307" y="42162"/>
                  </a:cubicBezTo>
                  <a:cubicBezTo>
                    <a:pt x="8307" y="35675"/>
                    <a:pt x="10153" y="25945"/>
                    <a:pt x="11076" y="22702"/>
                  </a:cubicBezTo>
                  <a:cubicBezTo>
                    <a:pt x="12000" y="19459"/>
                    <a:pt x="12923" y="16216"/>
                    <a:pt x="14769" y="9729"/>
                  </a:cubicBezTo>
                  <a:cubicBezTo>
                    <a:pt x="15692" y="6486"/>
                    <a:pt x="16615" y="3243"/>
                    <a:pt x="17538" y="0"/>
                  </a:cubicBezTo>
                  <a:cubicBezTo>
                    <a:pt x="9230" y="9729"/>
                    <a:pt x="3692" y="29189"/>
                    <a:pt x="0" y="58378"/>
                  </a:cubicBezTo>
                  <a:cubicBezTo>
                    <a:pt x="0" y="58378"/>
                    <a:pt x="7384" y="120000"/>
                    <a:pt x="33230" y="81081"/>
                  </a:cubicBezTo>
                  <a:cubicBezTo>
                    <a:pt x="58153" y="45405"/>
                    <a:pt x="75692" y="64864"/>
                    <a:pt x="84000" y="74594"/>
                  </a:cubicBezTo>
                  <a:cubicBezTo>
                    <a:pt x="91384" y="84324"/>
                    <a:pt x="118153" y="110270"/>
                    <a:pt x="120000" y="55135"/>
                  </a:cubicBezTo>
                  <a:cubicBezTo>
                    <a:pt x="120000" y="35675"/>
                    <a:pt x="115384" y="22702"/>
                    <a:pt x="108923" y="16216"/>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5"/>
            <p:cNvSpPr/>
            <p:nvPr/>
          </p:nvSpPr>
          <p:spPr>
            <a:xfrm>
              <a:off x="1636713" y="4316413"/>
              <a:ext cx="928800" cy="350700"/>
            </a:xfrm>
            <a:custGeom>
              <a:avLst/>
              <a:gdLst/>
              <a:ahLst/>
              <a:cxnLst/>
              <a:rect l="0" t="0" r="0" b="0"/>
              <a:pathLst>
                <a:path w="120000" h="120000" extrusionOk="0">
                  <a:moveTo>
                    <a:pt x="115833" y="6666"/>
                  </a:moveTo>
                  <a:cubicBezTo>
                    <a:pt x="111666" y="40000"/>
                    <a:pt x="103333" y="64444"/>
                    <a:pt x="91666" y="80000"/>
                  </a:cubicBezTo>
                  <a:cubicBezTo>
                    <a:pt x="80833" y="93333"/>
                    <a:pt x="68333" y="95555"/>
                    <a:pt x="56666" y="93333"/>
                  </a:cubicBezTo>
                  <a:cubicBezTo>
                    <a:pt x="34166" y="91111"/>
                    <a:pt x="12500" y="73333"/>
                    <a:pt x="833" y="17777"/>
                  </a:cubicBezTo>
                  <a:cubicBezTo>
                    <a:pt x="833" y="17777"/>
                    <a:pt x="0" y="17777"/>
                    <a:pt x="0" y="20000"/>
                  </a:cubicBezTo>
                  <a:cubicBezTo>
                    <a:pt x="3333" y="48888"/>
                    <a:pt x="10833" y="71111"/>
                    <a:pt x="20833" y="88888"/>
                  </a:cubicBezTo>
                  <a:cubicBezTo>
                    <a:pt x="25833" y="97777"/>
                    <a:pt x="31666" y="104444"/>
                    <a:pt x="38333" y="106666"/>
                  </a:cubicBezTo>
                  <a:cubicBezTo>
                    <a:pt x="38333" y="108888"/>
                    <a:pt x="38333" y="108888"/>
                    <a:pt x="38333" y="108888"/>
                  </a:cubicBezTo>
                  <a:cubicBezTo>
                    <a:pt x="42500" y="115555"/>
                    <a:pt x="47500" y="115555"/>
                    <a:pt x="52500" y="117777"/>
                  </a:cubicBezTo>
                  <a:cubicBezTo>
                    <a:pt x="55833" y="117777"/>
                    <a:pt x="60833" y="120000"/>
                    <a:pt x="65000" y="115555"/>
                  </a:cubicBezTo>
                  <a:cubicBezTo>
                    <a:pt x="75833" y="115555"/>
                    <a:pt x="86666" y="108888"/>
                    <a:pt x="96666" y="93333"/>
                  </a:cubicBezTo>
                  <a:cubicBezTo>
                    <a:pt x="107500" y="77777"/>
                    <a:pt x="117500" y="42222"/>
                    <a:pt x="120000" y="8888"/>
                  </a:cubicBezTo>
                  <a:cubicBezTo>
                    <a:pt x="120000" y="2222"/>
                    <a:pt x="116666" y="0"/>
                    <a:pt x="115833" y="6666"/>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5"/>
            <p:cNvSpPr/>
            <p:nvPr/>
          </p:nvSpPr>
          <p:spPr>
            <a:xfrm>
              <a:off x="2390775" y="3694113"/>
              <a:ext cx="349200" cy="395400"/>
            </a:xfrm>
            <a:custGeom>
              <a:avLst/>
              <a:gdLst/>
              <a:ahLst/>
              <a:cxnLst/>
              <a:rect l="0" t="0" r="0" b="0"/>
              <a:pathLst>
                <a:path w="120000" h="120000" extrusionOk="0">
                  <a:moveTo>
                    <a:pt x="0" y="41311"/>
                  </a:moveTo>
                  <a:cubicBezTo>
                    <a:pt x="0" y="41311"/>
                    <a:pt x="35555" y="80655"/>
                    <a:pt x="42222" y="120000"/>
                  </a:cubicBezTo>
                  <a:cubicBezTo>
                    <a:pt x="42222" y="120000"/>
                    <a:pt x="120000" y="102295"/>
                    <a:pt x="93333" y="51147"/>
                  </a:cubicBezTo>
                  <a:cubicBezTo>
                    <a:pt x="66666" y="0"/>
                    <a:pt x="6666" y="9836"/>
                    <a:pt x="0" y="4131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5"/>
            <p:cNvSpPr/>
            <p:nvPr/>
          </p:nvSpPr>
          <p:spPr>
            <a:xfrm>
              <a:off x="1443038" y="3668713"/>
              <a:ext cx="368400" cy="395400"/>
            </a:xfrm>
            <a:custGeom>
              <a:avLst/>
              <a:gdLst/>
              <a:ahLst/>
              <a:cxnLst/>
              <a:rect l="0" t="0" r="0" b="0"/>
              <a:pathLst>
                <a:path w="120000" h="120000" extrusionOk="0">
                  <a:moveTo>
                    <a:pt x="119999" y="43278"/>
                  </a:moveTo>
                  <a:cubicBezTo>
                    <a:pt x="119999" y="43278"/>
                    <a:pt x="84210" y="82622"/>
                    <a:pt x="75789" y="120000"/>
                  </a:cubicBezTo>
                  <a:cubicBezTo>
                    <a:pt x="75789" y="120000"/>
                    <a:pt x="0" y="100327"/>
                    <a:pt x="29473" y="51147"/>
                  </a:cubicBezTo>
                  <a:cubicBezTo>
                    <a:pt x="56842" y="0"/>
                    <a:pt x="113684" y="11803"/>
                    <a:pt x="119999" y="432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5"/>
            <p:cNvSpPr/>
            <p:nvPr/>
          </p:nvSpPr>
          <p:spPr>
            <a:xfrm>
              <a:off x="2178050" y="4829176"/>
              <a:ext cx="252300" cy="128700"/>
            </a:xfrm>
            <a:custGeom>
              <a:avLst/>
              <a:gdLst/>
              <a:ahLst/>
              <a:cxnLst/>
              <a:rect l="0" t="0" r="0" b="0"/>
              <a:pathLst>
                <a:path w="120000" h="120000" extrusionOk="0">
                  <a:moveTo>
                    <a:pt x="101538" y="18000"/>
                  </a:moveTo>
                  <a:cubicBezTo>
                    <a:pt x="95384" y="60000"/>
                    <a:pt x="76923" y="78000"/>
                    <a:pt x="58461" y="84000"/>
                  </a:cubicBezTo>
                  <a:cubicBezTo>
                    <a:pt x="58461" y="84000"/>
                    <a:pt x="58461" y="84000"/>
                    <a:pt x="58461" y="84000"/>
                  </a:cubicBezTo>
                  <a:cubicBezTo>
                    <a:pt x="61538" y="78000"/>
                    <a:pt x="58461" y="66000"/>
                    <a:pt x="55384" y="60000"/>
                  </a:cubicBezTo>
                  <a:cubicBezTo>
                    <a:pt x="52307" y="54000"/>
                    <a:pt x="49230" y="54000"/>
                    <a:pt x="46153" y="54000"/>
                  </a:cubicBezTo>
                  <a:cubicBezTo>
                    <a:pt x="43076" y="54000"/>
                    <a:pt x="43076" y="54000"/>
                    <a:pt x="40000" y="48000"/>
                  </a:cubicBezTo>
                  <a:cubicBezTo>
                    <a:pt x="40000" y="48000"/>
                    <a:pt x="40000" y="48000"/>
                    <a:pt x="40000" y="48000"/>
                  </a:cubicBezTo>
                  <a:cubicBezTo>
                    <a:pt x="40000" y="48000"/>
                    <a:pt x="40000" y="48000"/>
                    <a:pt x="40000" y="48000"/>
                  </a:cubicBezTo>
                  <a:cubicBezTo>
                    <a:pt x="40000" y="48000"/>
                    <a:pt x="40000" y="48000"/>
                    <a:pt x="40000" y="48000"/>
                  </a:cubicBezTo>
                  <a:cubicBezTo>
                    <a:pt x="36923" y="48000"/>
                    <a:pt x="36923" y="48000"/>
                    <a:pt x="36923" y="48000"/>
                  </a:cubicBezTo>
                  <a:cubicBezTo>
                    <a:pt x="36923" y="48000"/>
                    <a:pt x="36923" y="42000"/>
                    <a:pt x="33846" y="42000"/>
                  </a:cubicBezTo>
                  <a:cubicBezTo>
                    <a:pt x="36923" y="42000"/>
                    <a:pt x="33846" y="42000"/>
                    <a:pt x="33846" y="36000"/>
                  </a:cubicBezTo>
                  <a:cubicBezTo>
                    <a:pt x="33846" y="36000"/>
                    <a:pt x="33846" y="30000"/>
                    <a:pt x="30769" y="30000"/>
                  </a:cubicBezTo>
                  <a:cubicBezTo>
                    <a:pt x="27692" y="24000"/>
                    <a:pt x="24615" y="24000"/>
                    <a:pt x="21538" y="30000"/>
                  </a:cubicBezTo>
                  <a:cubicBezTo>
                    <a:pt x="18461" y="42000"/>
                    <a:pt x="21538" y="66000"/>
                    <a:pt x="24615" y="72000"/>
                  </a:cubicBezTo>
                  <a:cubicBezTo>
                    <a:pt x="27692" y="78000"/>
                    <a:pt x="27692" y="78000"/>
                    <a:pt x="27692" y="78000"/>
                  </a:cubicBezTo>
                  <a:cubicBezTo>
                    <a:pt x="24615" y="78000"/>
                    <a:pt x="18461" y="72000"/>
                    <a:pt x="15384" y="78000"/>
                  </a:cubicBezTo>
                  <a:cubicBezTo>
                    <a:pt x="0" y="90000"/>
                    <a:pt x="27692" y="114000"/>
                    <a:pt x="30769" y="114000"/>
                  </a:cubicBezTo>
                  <a:cubicBezTo>
                    <a:pt x="40000" y="120000"/>
                    <a:pt x="52307" y="120000"/>
                    <a:pt x="61538" y="114000"/>
                  </a:cubicBezTo>
                  <a:cubicBezTo>
                    <a:pt x="89230" y="108000"/>
                    <a:pt x="107692" y="84000"/>
                    <a:pt x="116923" y="30000"/>
                  </a:cubicBezTo>
                  <a:cubicBezTo>
                    <a:pt x="120000" y="6000"/>
                    <a:pt x="104615" y="0"/>
                    <a:pt x="101538" y="18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5"/>
            <p:cNvSpPr/>
            <p:nvPr/>
          </p:nvSpPr>
          <p:spPr>
            <a:xfrm>
              <a:off x="1714500" y="4835526"/>
              <a:ext cx="219000" cy="149100"/>
            </a:xfrm>
            <a:custGeom>
              <a:avLst/>
              <a:gdLst/>
              <a:ahLst/>
              <a:cxnLst/>
              <a:rect l="0" t="0" r="0" b="0"/>
              <a:pathLst>
                <a:path w="120000" h="120000" extrusionOk="0">
                  <a:moveTo>
                    <a:pt x="112941" y="67826"/>
                  </a:moveTo>
                  <a:cubicBezTo>
                    <a:pt x="102352" y="67826"/>
                    <a:pt x="98823" y="73043"/>
                    <a:pt x="88235" y="73043"/>
                  </a:cubicBezTo>
                  <a:cubicBezTo>
                    <a:pt x="77647" y="78260"/>
                    <a:pt x="63529" y="73043"/>
                    <a:pt x="52941" y="62608"/>
                  </a:cubicBezTo>
                  <a:cubicBezTo>
                    <a:pt x="35294" y="46956"/>
                    <a:pt x="24705" y="26086"/>
                    <a:pt x="14117" y="0"/>
                  </a:cubicBezTo>
                  <a:cubicBezTo>
                    <a:pt x="14117" y="0"/>
                    <a:pt x="14117" y="0"/>
                    <a:pt x="10588" y="5217"/>
                  </a:cubicBezTo>
                  <a:cubicBezTo>
                    <a:pt x="0" y="36521"/>
                    <a:pt x="24705" y="73043"/>
                    <a:pt x="42352" y="88695"/>
                  </a:cubicBezTo>
                  <a:cubicBezTo>
                    <a:pt x="63529" y="104347"/>
                    <a:pt x="105882" y="120000"/>
                    <a:pt x="116470" y="83478"/>
                  </a:cubicBezTo>
                  <a:cubicBezTo>
                    <a:pt x="120000" y="78260"/>
                    <a:pt x="116470" y="73043"/>
                    <a:pt x="112941" y="67826"/>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5"/>
            <p:cNvSpPr/>
            <p:nvPr/>
          </p:nvSpPr>
          <p:spPr>
            <a:xfrm>
              <a:off x="2527300" y="3805238"/>
              <a:ext cx="277800" cy="376200"/>
            </a:xfrm>
            <a:custGeom>
              <a:avLst/>
              <a:gdLst/>
              <a:ahLst/>
              <a:cxnLst/>
              <a:rect l="0" t="0" r="0" b="0"/>
              <a:pathLst>
                <a:path w="120000" h="120000" extrusionOk="0">
                  <a:moveTo>
                    <a:pt x="117209" y="37241"/>
                  </a:moveTo>
                  <a:cubicBezTo>
                    <a:pt x="117209" y="35172"/>
                    <a:pt x="117209" y="33103"/>
                    <a:pt x="117209" y="31034"/>
                  </a:cubicBezTo>
                  <a:cubicBezTo>
                    <a:pt x="117209" y="20689"/>
                    <a:pt x="111627" y="12413"/>
                    <a:pt x="108837" y="2068"/>
                  </a:cubicBezTo>
                  <a:cubicBezTo>
                    <a:pt x="108837" y="0"/>
                    <a:pt x="103255" y="0"/>
                    <a:pt x="103255" y="2068"/>
                  </a:cubicBezTo>
                  <a:cubicBezTo>
                    <a:pt x="106046" y="28965"/>
                    <a:pt x="94883" y="55862"/>
                    <a:pt x="69767" y="74482"/>
                  </a:cubicBezTo>
                  <a:cubicBezTo>
                    <a:pt x="61395" y="82758"/>
                    <a:pt x="47441" y="88965"/>
                    <a:pt x="36279" y="95172"/>
                  </a:cubicBezTo>
                  <a:cubicBezTo>
                    <a:pt x="22325" y="101379"/>
                    <a:pt x="13953" y="99310"/>
                    <a:pt x="2790" y="97241"/>
                  </a:cubicBezTo>
                  <a:cubicBezTo>
                    <a:pt x="0" y="97241"/>
                    <a:pt x="0" y="97241"/>
                    <a:pt x="0" y="97241"/>
                  </a:cubicBezTo>
                  <a:cubicBezTo>
                    <a:pt x="0" y="99310"/>
                    <a:pt x="2790" y="103448"/>
                    <a:pt x="5581" y="107586"/>
                  </a:cubicBezTo>
                  <a:cubicBezTo>
                    <a:pt x="5581" y="109655"/>
                    <a:pt x="5581" y="111724"/>
                    <a:pt x="8372" y="113793"/>
                  </a:cubicBezTo>
                  <a:cubicBezTo>
                    <a:pt x="36279" y="120000"/>
                    <a:pt x="64186" y="101379"/>
                    <a:pt x="83720" y="88965"/>
                  </a:cubicBezTo>
                  <a:cubicBezTo>
                    <a:pt x="94883" y="82758"/>
                    <a:pt x="106046" y="72413"/>
                    <a:pt x="111627" y="62068"/>
                  </a:cubicBezTo>
                  <a:cubicBezTo>
                    <a:pt x="114418" y="55862"/>
                    <a:pt x="120000" y="45517"/>
                    <a:pt x="117209" y="3724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5"/>
            <p:cNvSpPr/>
            <p:nvPr/>
          </p:nvSpPr>
          <p:spPr>
            <a:xfrm>
              <a:off x="1352550" y="3805238"/>
              <a:ext cx="315900" cy="330300"/>
            </a:xfrm>
            <a:custGeom>
              <a:avLst/>
              <a:gdLst/>
              <a:ahLst/>
              <a:cxnLst/>
              <a:rect l="0" t="0" r="0" b="0"/>
              <a:pathLst>
                <a:path w="120000" h="120000" extrusionOk="0">
                  <a:moveTo>
                    <a:pt x="105306" y="96470"/>
                  </a:moveTo>
                  <a:cubicBezTo>
                    <a:pt x="53877" y="89411"/>
                    <a:pt x="19591" y="49411"/>
                    <a:pt x="26938" y="0"/>
                  </a:cubicBezTo>
                  <a:cubicBezTo>
                    <a:pt x="26938" y="0"/>
                    <a:pt x="26938" y="0"/>
                    <a:pt x="26938" y="0"/>
                  </a:cubicBezTo>
                  <a:cubicBezTo>
                    <a:pt x="0" y="51764"/>
                    <a:pt x="44081" y="110588"/>
                    <a:pt x="97959" y="117647"/>
                  </a:cubicBezTo>
                  <a:cubicBezTo>
                    <a:pt x="112653" y="120000"/>
                    <a:pt x="119999" y="98823"/>
                    <a:pt x="105306" y="9647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5"/>
            <p:cNvSpPr/>
            <p:nvPr/>
          </p:nvSpPr>
          <p:spPr>
            <a:xfrm>
              <a:off x="1836738" y="4608513"/>
              <a:ext cx="509700" cy="115800"/>
            </a:xfrm>
            <a:custGeom>
              <a:avLst/>
              <a:gdLst/>
              <a:ahLst/>
              <a:cxnLst/>
              <a:rect l="0" t="0" r="0" b="0"/>
              <a:pathLst>
                <a:path w="120000" h="120000" extrusionOk="0">
                  <a:moveTo>
                    <a:pt x="109367" y="13333"/>
                  </a:moveTo>
                  <a:cubicBezTo>
                    <a:pt x="92658" y="53333"/>
                    <a:pt x="71392" y="60000"/>
                    <a:pt x="53164" y="66666"/>
                  </a:cubicBezTo>
                  <a:cubicBezTo>
                    <a:pt x="42531" y="66666"/>
                    <a:pt x="33417" y="53333"/>
                    <a:pt x="22784" y="46666"/>
                  </a:cubicBezTo>
                  <a:cubicBezTo>
                    <a:pt x="19746" y="40000"/>
                    <a:pt x="16708" y="33333"/>
                    <a:pt x="13670" y="26666"/>
                  </a:cubicBezTo>
                  <a:cubicBezTo>
                    <a:pt x="9113" y="20000"/>
                    <a:pt x="4556" y="13333"/>
                    <a:pt x="0" y="26666"/>
                  </a:cubicBezTo>
                  <a:cubicBezTo>
                    <a:pt x="0" y="26666"/>
                    <a:pt x="0" y="26666"/>
                    <a:pt x="0" y="26666"/>
                  </a:cubicBezTo>
                  <a:cubicBezTo>
                    <a:pt x="6075" y="66666"/>
                    <a:pt x="21265" y="86666"/>
                    <a:pt x="33417" y="93333"/>
                  </a:cubicBezTo>
                  <a:cubicBezTo>
                    <a:pt x="39493" y="106666"/>
                    <a:pt x="45569" y="113333"/>
                    <a:pt x="53164" y="113333"/>
                  </a:cubicBezTo>
                  <a:cubicBezTo>
                    <a:pt x="72911" y="120000"/>
                    <a:pt x="97215" y="93333"/>
                    <a:pt x="113924" y="53333"/>
                  </a:cubicBezTo>
                  <a:cubicBezTo>
                    <a:pt x="120000" y="33333"/>
                    <a:pt x="113924" y="0"/>
                    <a:pt x="109367" y="1333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5"/>
            <p:cNvSpPr/>
            <p:nvPr/>
          </p:nvSpPr>
          <p:spPr>
            <a:xfrm>
              <a:off x="1849438" y="4848226"/>
              <a:ext cx="77700" cy="84000"/>
            </a:xfrm>
            <a:custGeom>
              <a:avLst/>
              <a:gdLst/>
              <a:ahLst/>
              <a:cxnLst/>
              <a:rect l="0" t="0" r="0" b="0"/>
              <a:pathLst>
                <a:path w="120000" h="120000" extrusionOk="0">
                  <a:moveTo>
                    <a:pt x="120000" y="27692"/>
                  </a:moveTo>
                  <a:cubicBezTo>
                    <a:pt x="120000" y="9230"/>
                    <a:pt x="90000" y="0"/>
                    <a:pt x="80000" y="9230"/>
                  </a:cubicBezTo>
                  <a:cubicBezTo>
                    <a:pt x="60000" y="9230"/>
                    <a:pt x="50000" y="27692"/>
                    <a:pt x="60000" y="46153"/>
                  </a:cubicBezTo>
                  <a:cubicBezTo>
                    <a:pt x="60000" y="46153"/>
                    <a:pt x="60000" y="46153"/>
                    <a:pt x="50000" y="55384"/>
                  </a:cubicBezTo>
                  <a:cubicBezTo>
                    <a:pt x="50000" y="55384"/>
                    <a:pt x="50000" y="55384"/>
                    <a:pt x="50000" y="64615"/>
                  </a:cubicBezTo>
                  <a:cubicBezTo>
                    <a:pt x="40000" y="73846"/>
                    <a:pt x="20000" y="73846"/>
                    <a:pt x="10000" y="73846"/>
                  </a:cubicBezTo>
                  <a:cubicBezTo>
                    <a:pt x="0" y="83076"/>
                    <a:pt x="0" y="92307"/>
                    <a:pt x="10000" y="101538"/>
                  </a:cubicBezTo>
                  <a:cubicBezTo>
                    <a:pt x="30000" y="120000"/>
                    <a:pt x="60000" y="110769"/>
                    <a:pt x="80000" y="101538"/>
                  </a:cubicBezTo>
                  <a:cubicBezTo>
                    <a:pt x="110000" y="83076"/>
                    <a:pt x="120000" y="55384"/>
                    <a:pt x="120000" y="2769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5"/>
            <p:cNvSpPr/>
            <p:nvPr/>
          </p:nvSpPr>
          <p:spPr>
            <a:xfrm>
              <a:off x="1681163" y="5237163"/>
              <a:ext cx="265200" cy="122100"/>
            </a:xfrm>
            <a:custGeom>
              <a:avLst/>
              <a:gdLst/>
              <a:ahLst/>
              <a:cxnLst/>
              <a:rect l="0" t="0" r="0" b="0"/>
              <a:pathLst>
                <a:path w="120000" h="120000" extrusionOk="0">
                  <a:moveTo>
                    <a:pt x="96585" y="18947"/>
                  </a:moveTo>
                  <a:cubicBezTo>
                    <a:pt x="84878" y="37894"/>
                    <a:pt x="70243" y="56842"/>
                    <a:pt x="58536" y="69473"/>
                  </a:cubicBezTo>
                  <a:cubicBezTo>
                    <a:pt x="46829" y="82105"/>
                    <a:pt x="20487" y="113684"/>
                    <a:pt x="17560" y="69473"/>
                  </a:cubicBezTo>
                  <a:cubicBezTo>
                    <a:pt x="17560" y="56842"/>
                    <a:pt x="8780" y="63157"/>
                    <a:pt x="8780" y="69473"/>
                  </a:cubicBezTo>
                  <a:cubicBezTo>
                    <a:pt x="0" y="113684"/>
                    <a:pt x="26341" y="120000"/>
                    <a:pt x="40975" y="113684"/>
                  </a:cubicBezTo>
                  <a:cubicBezTo>
                    <a:pt x="64390" y="107368"/>
                    <a:pt x="84878" y="82105"/>
                    <a:pt x="105365" y="69473"/>
                  </a:cubicBezTo>
                  <a:cubicBezTo>
                    <a:pt x="120000" y="56842"/>
                    <a:pt x="108292" y="0"/>
                    <a:pt x="96585" y="1894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5"/>
            <p:cNvSpPr/>
            <p:nvPr/>
          </p:nvSpPr>
          <p:spPr>
            <a:xfrm>
              <a:off x="2217738" y="5249863"/>
              <a:ext cx="238200" cy="109500"/>
            </a:xfrm>
            <a:custGeom>
              <a:avLst/>
              <a:gdLst/>
              <a:ahLst/>
              <a:cxnLst/>
              <a:rect l="0" t="0" r="0" b="0"/>
              <a:pathLst>
                <a:path w="120000" h="120000" extrusionOk="0">
                  <a:moveTo>
                    <a:pt x="113513" y="42352"/>
                  </a:moveTo>
                  <a:cubicBezTo>
                    <a:pt x="110270" y="35294"/>
                    <a:pt x="110270" y="35294"/>
                    <a:pt x="107027" y="35294"/>
                  </a:cubicBezTo>
                  <a:cubicBezTo>
                    <a:pt x="103783" y="42352"/>
                    <a:pt x="103783" y="42352"/>
                    <a:pt x="100540" y="49411"/>
                  </a:cubicBezTo>
                  <a:cubicBezTo>
                    <a:pt x="90810" y="120000"/>
                    <a:pt x="29189" y="0"/>
                    <a:pt x="6486" y="14117"/>
                  </a:cubicBezTo>
                  <a:cubicBezTo>
                    <a:pt x="3243" y="14117"/>
                    <a:pt x="0" y="28235"/>
                    <a:pt x="3243" y="35294"/>
                  </a:cubicBezTo>
                  <a:cubicBezTo>
                    <a:pt x="12972" y="77647"/>
                    <a:pt x="45405" y="98823"/>
                    <a:pt x="64864" y="105882"/>
                  </a:cubicBezTo>
                  <a:cubicBezTo>
                    <a:pt x="87567" y="120000"/>
                    <a:pt x="110270" y="112941"/>
                    <a:pt x="116756" y="63529"/>
                  </a:cubicBezTo>
                  <a:cubicBezTo>
                    <a:pt x="120000" y="56470"/>
                    <a:pt x="116756" y="42352"/>
                    <a:pt x="113513" y="4235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5"/>
            <p:cNvSpPr/>
            <p:nvPr/>
          </p:nvSpPr>
          <p:spPr>
            <a:xfrm>
              <a:off x="2405063" y="4310063"/>
              <a:ext cx="109500" cy="33300"/>
            </a:xfrm>
            <a:custGeom>
              <a:avLst/>
              <a:gdLst/>
              <a:ahLst/>
              <a:cxnLst/>
              <a:rect l="0" t="0" r="0" b="0"/>
              <a:pathLst>
                <a:path w="120000" h="120000" extrusionOk="0">
                  <a:moveTo>
                    <a:pt x="14117" y="120000"/>
                  </a:moveTo>
                  <a:cubicBezTo>
                    <a:pt x="28235" y="120000"/>
                    <a:pt x="120000" y="96000"/>
                    <a:pt x="105882" y="48000"/>
                  </a:cubicBezTo>
                  <a:cubicBezTo>
                    <a:pt x="98823" y="0"/>
                    <a:pt x="56470" y="24000"/>
                    <a:pt x="42352" y="24000"/>
                  </a:cubicBezTo>
                  <a:cubicBezTo>
                    <a:pt x="35294" y="24000"/>
                    <a:pt x="21176" y="24000"/>
                    <a:pt x="7058" y="48000"/>
                  </a:cubicBezTo>
                  <a:cubicBezTo>
                    <a:pt x="0" y="72000"/>
                    <a:pt x="0" y="120000"/>
                    <a:pt x="14117" y="120000"/>
                  </a:cubicBezTo>
                  <a:cubicBezTo>
                    <a:pt x="14117" y="120000"/>
                    <a:pt x="7058" y="120000"/>
                    <a:pt x="14117"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5"/>
            <p:cNvSpPr/>
            <p:nvPr/>
          </p:nvSpPr>
          <p:spPr>
            <a:xfrm>
              <a:off x="2384425" y="4375151"/>
              <a:ext cx="71400" cy="52500"/>
            </a:xfrm>
            <a:custGeom>
              <a:avLst/>
              <a:gdLst/>
              <a:ahLst/>
              <a:cxnLst/>
              <a:rect l="0" t="0" r="0" b="0"/>
              <a:pathLst>
                <a:path w="120000" h="120000" extrusionOk="0">
                  <a:moveTo>
                    <a:pt x="21818" y="45000"/>
                  </a:moveTo>
                  <a:cubicBezTo>
                    <a:pt x="43636" y="75000"/>
                    <a:pt x="54545" y="90000"/>
                    <a:pt x="87272" y="105000"/>
                  </a:cubicBezTo>
                  <a:cubicBezTo>
                    <a:pt x="109090" y="120000"/>
                    <a:pt x="120000" y="75000"/>
                    <a:pt x="98181" y="60000"/>
                  </a:cubicBezTo>
                  <a:cubicBezTo>
                    <a:pt x="76363" y="60000"/>
                    <a:pt x="54545" y="30000"/>
                    <a:pt x="43636" y="15000"/>
                  </a:cubicBezTo>
                  <a:cubicBezTo>
                    <a:pt x="21818" y="0"/>
                    <a:pt x="0" y="30000"/>
                    <a:pt x="21818" y="45000"/>
                  </a:cubicBezTo>
                  <a:cubicBezTo>
                    <a:pt x="32727" y="60000"/>
                    <a:pt x="10909" y="45000"/>
                    <a:pt x="21818" y="45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5"/>
            <p:cNvSpPr/>
            <p:nvPr/>
          </p:nvSpPr>
          <p:spPr>
            <a:xfrm>
              <a:off x="1643063" y="4238626"/>
              <a:ext cx="96900" cy="71400"/>
            </a:xfrm>
            <a:custGeom>
              <a:avLst/>
              <a:gdLst/>
              <a:ahLst/>
              <a:cxnLst/>
              <a:rect l="0" t="0" r="0" b="0"/>
              <a:pathLst>
                <a:path w="120000" h="120000" extrusionOk="0">
                  <a:moveTo>
                    <a:pt x="24000" y="10909"/>
                  </a:moveTo>
                  <a:cubicBezTo>
                    <a:pt x="8000" y="0"/>
                    <a:pt x="0" y="32727"/>
                    <a:pt x="16000" y="43636"/>
                  </a:cubicBezTo>
                  <a:cubicBezTo>
                    <a:pt x="40000" y="54545"/>
                    <a:pt x="72000" y="76363"/>
                    <a:pt x="88000" y="98181"/>
                  </a:cubicBezTo>
                  <a:cubicBezTo>
                    <a:pt x="104000" y="120000"/>
                    <a:pt x="120000" y="98181"/>
                    <a:pt x="112000" y="76363"/>
                  </a:cubicBezTo>
                  <a:cubicBezTo>
                    <a:pt x="88000" y="43636"/>
                    <a:pt x="56000" y="21818"/>
                    <a:pt x="24000" y="10909"/>
                  </a:cubicBezTo>
                  <a:cubicBezTo>
                    <a:pt x="16000" y="10909"/>
                    <a:pt x="48000" y="21818"/>
                    <a:pt x="24000" y="1090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5"/>
            <p:cNvSpPr/>
            <p:nvPr/>
          </p:nvSpPr>
          <p:spPr>
            <a:xfrm>
              <a:off x="1662113" y="4329113"/>
              <a:ext cx="65100" cy="33300"/>
            </a:xfrm>
            <a:custGeom>
              <a:avLst/>
              <a:gdLst/>
              <a:ahLst/>
              <a:cxnLst/>
              <a:rect l="0" t="0" r="0" b="0"/>
              <a:pathLst>
                <a:path w="120000" h="120000" extrusionOk="0">
                  <a:moveTo>
                    <a:pt x="96000" y="24000"/>
                  </a:moveTo>
                  <a:cubicBezTo>
                    <a:pt x="72000" y="24000"/>
                    <a:pt x="24000" y="24000"/>
                    <a:pt x="12000" y="72000"/>
                  </a:cubicBezTo>
                  <a:cubicBezTo>
                    <a:pt x="0" y="96000"/>
                    <a:pt x="12000" y="120000"/>
                    <a:pt x="24000" y="120000"/>
                  </a:cubicBezTo>
                  <a:cubicBezTo>
                    <a:pt x="48000" y="120000"/>
                    <a:pt x="84000" y="96000"/>
                    <a:pt x="96000" y="96000"/>
                  </a:cubicBezTo>
                  <a:cubicBezTo>
                    <a:pt x="120000" y="72000"/>
                    <a:pt x="120000" y="0"/>
                    <a:pt x="96000" y="24000"/>
                  </a:cubicBezTo>
                  <a:cubicBezTo>
                    <a:pt x="84000" y="24000"/>
                    <a:pt x="96000" y="0"/>
                    <a:pt x="96000" y="24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5"/>
            <p:cNvSpPr/>
            <p:nvPr/>
          </p:nvSpPr>
          <p:spPr>
            <a:xfrm>
              <a:off x="2411413" y="3843338"/>
              <a:ext cx="90600" cy="65100"/>
            </a:xfrm>
            <a:custGeom>
              <a:avLst/>
              <a:gdLst/>
              <a:ahLst/>
              <a:cxnLst/>
              <a:rect l="0" t="0" r="0" b="0"/>
              <a:pathLst>
                <a:path w="120000" h="120000" extrusionOk="0">
                  <a:moveTo>
                    <a:pt x="111428" y="12000"/>
                  </a:moveTo>
                  <a:cubicBezTo>
                    <a:pt x="77142" y="0"/>
                    <a:pt x="42857" y="36000"/>
                    <a:pt x="17142" y="72000"/>
                  </a:cubicBezTo>
                  <a:cubicBezTo>
                    <a:pt x="0" y="96000"/>
                    <a:pt x="17142" y="120000"/>
                    <a:pt x="34285" y="108000"/>
                  </a:cubicBezTo>
                  <a:cubicBezTo>
                    <a:pt x="59999" y="72000"/>
                    <a:pt x="94285" y="60000"/>
                    <a:pt x="119999" y="24000"/>
                  </a:cubicBezTo>
                  <a:cubicBezTo>
                    <a:pt x="119999" y="24000"/>
                    <a:pt x="119999" y="12000"/>
                    <a:pt x="111428" y="12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5"/>
            <p:cNvSpPr/>
            <p:nvPr/>
          </p:nvSpPr>
          <p:spPr>
            <a:xfrm>
              <a:off x="2436813" y="3895726"/>
              <a:ext cx="96900" cy="31800"/>
            </a:xfrm>
            <a:custGeom>
              <a:avLst/>
              <a:gdLst/>
              <a:ahLst/>
              <a:cxnLst/>
              <a:rect l="0" t="0" r="0" b="0"/>
              <a:pathLst>
                <a:path w="120000" h="120000" extrusionOk="0">
                  <a:moveTo>
                    <a:pt x="112000" y="48000"/>
                  </a:moveTo>
                  <a:cubicBezTo>
                    <a:pt x="96000" y="0"/>
                    <a:pt x="80000" y="0"/>
                    <a:pt x="56000" y="0"/>
                  </a:cubicBezTo>
                  <a:cubicBezTo>
                    <a:pt x="40000" y="0"/>
                    <a:pt x="16000" y="24000"/>
                    <a:pt x="8000" y="72000"/>
                  </a:cubicBezTo>
                  <a:cubicBezTo>
                    <a:pt x="0" y="96000"/>
                    <a:pt x="8000" y="120000"/>
                    <a:pt x="8000" y="120000"/>
                  </a:cubicBezTo>
                  <a:cubicBezTo>
                    <a:pt x="24000" y="120000"/>
                    <a:pt x="40000" y="96000"/>
                    <a:pt x="56000" y="96000"/>
                  </a:cubicBezTo>
                  <a:cubicBezTo>
                    <a:pt x="80000" y="96000"/>
                    <a:pt x="96000" y="120000"/>
                    <a:pt x="112000" y="72000"/>
                  </a:cubicBezTo>
                  <a:cubicBezTo>
                    <a:pt x="120000" y="72000"/>
                    <a:pt x="120000" y="48000"/>
                    <a:pt x="112000" y="48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5"/>
            <p:cNvSpPr/>
            <p:nvPr/>
          </p:nvSpPr>
          <p:spPr>
            <a:xfrm>
              <a:off x="1733550" y="3779838"/>
              <a:ext cx="77700" cy="63600"/>
            </a:xfrm>
            <a:custGeom>
              <a:avLst/>
              <a:gdLst/>
              <a:ahLst/>
              <a:cxnLst/>
              <a:rect l="0" t="0" r="0" b="0"/>
              <a:pathLst>
                <a:path w="120000" h="120000" extrusionOk="0">
                  <a:moveTo>
                    <a:pt x="20000" y="12000"/>
                  </a:moveTo>
                  <a:cubicBezTo>
                    <a:pt x="10000" y="12000"/>
                    <a:pt x="0" y="24000"/>
                    <a:pt x="10000" y="36000"/>
                  </a:cubicBezTo>
                  <a:cubicBezTo>
                    <a:pt x="20000" y="48000"/>
                    <a:pt x="40000" y="48000"/>
                    <a:pt x="50000" y="60000"/>
                  </a:cubicBezTo>
                  <a:cubicBezTo>
                    <a:pt x="70000" y="84000"/>
                    <a:pt x="70000" y="96000"/>
                    <a:pt x="80000" y="120000"/>
                  </a:cubicBezTo>
                  <a:cubicBezTo>
                    <a:pt x="90000" y="120000"/>
                    <a:pt x="90000" y="120000"/>
                    <a:pt x="90000" y="120000"/>
                  </a:cubicBezTo>
                  <a:cubicBezTo>
                    <a:pt x="120000" y="60000"/>
                    <a:pt x="60000" y="0"/>
                    <a:pt x="20000" y="12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5"/>
            <p:cNvSpPr/>
            <p:nvPr/>
          </p:nvSpPr>
          <p:spPr>
            <a:xfrm>
              <a:off x="1727200" y="3830638"/>
              <a:ext cx="50700" cy="33300"/>
            </a:xfrm>
            <a:custGeom>
              <a:avLst/>
              <a:gdLst/>
              <a:ahLst/>
              <a:cxnLst/>
              <a:rect l="0" t="0" r="0" b="0"/>
              <a:pathLst>
                <a:path w="120000" h="120000" extrusionOk="0">
                  <a:moveTo>
                    <a:pt x="90000" y="48000"/>
                  </a:moveTo>
                  <a:cubicBezTo>
                    <a:pt x="75000" y="24000"/>
                    <a:pt x="45000" y="0"/>
                    <a:pt x="30000" y="24000"/>
                  </a:cubicBezTo>
                  <a:cubicBezTo>
                    <a:pt x="15000" y="24000"/>
                    <a:pt x="0" y="48000"/>
                    <a:pt x="15000" y="72000"/>
                  </a:cubicBezTo>
                  <a:cubicBezTo>
                    <a:pt x="30000" y="96000"/>
                    <a:pt x="45000" y="96000"/>
                    <a:pt x="60000" y="96000"/>
                  </a:cubicBezTo>
                  <a:cubicBezTo>
                    <a:pt x="75000" y="120000"/>
                    <a:pt x="75000" y="120000"/>
                    <a:pt x="75000" y="120000"/>
                  </a:cubicBezTo>
                  <a:cubicBezTo>
                    <a:pt x="90000" y="120000"/>
                    <a:pt x="90000" y="120000"/>
                    <a:pt x="105000" y="120000"/>
                  </a:cubicBezTo>
                  <a:cubicBezTo>
                    <a:pt x="105000" y="120000"/>
                    <a:pt x="120000" y="120000"/>
                    <a:pt x="120000" y="96000"/>
                  </a:cubicBezTo>
                  <a:cubicBezTo>
                    <a:pt x="120000" y="72000"/>
                    <a:pt x="105000" y="48000"/>
                    <a:pt x="90000" y="48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5"/>
            <p:cNvSpPr/>
            <p:nvPr/>
          </p:nvSpPr>
          <p:spPr>
            <a:xfrm>
              <a:off x="1733550" y="4356101"/>
              <a:ext cx="160200" cy="84000"/>
            </a:xfrm>
            <a:custGeom>
              <a:avLst/>
              <a:gdLst/>
              <a:ahLst/>
              <a:cxnLst/>
              <a:rect l="0" t="0" r="0" b="0"/>
              <a:pathLst>
                <a:path w="120000" h="120000" extrusionOk="0">
                  <a:moveTo>
                    <a:pt x="100800" y="27692"/>
                  </a:moveTo>
                  <a:cubicBezTo>
                    <a:pt x="86400" y="9230"/>
                    <a:pt x="72000" y="9230"/>
                    <a:pt x="57600" y="9230"/>
                  </a:cubicBezTo>
                  <a:cubicBezTo>
                    <a:pt x="43200" y="9230"/>
                    <a:pt x="24000" y="0"/>
                    <a:pt x="14400" y="18461"/>
                  </a:cubicBezTo>
                  <a:cubicBezTo>
                    <a:pt x="4800" y="36923"/>
                    <a:pt x="0" y="55384"/>
                    <a:pt x="9600" y="73846"/>
                  </a:cubicBezTo>
                  <a:cubicBezTo>
                    <a:pt x="19200" y="92307"/>
                    <a:pt x="33600" y="101538"/>
                    <a:pt x="48000" y="101538"/>
                  </a:cubicBezTo>
                  <a:cubicBezTo>
                    <a:pt x="62400" y="110769"/>
                    <a:pt x="81600" y="120000"/>
                    <a:pt x="96000" y="110769"/>
                  </a:cubicBezTo>
                  <a:cubicBezTo>
                    <a:pt x="120000" y="101538"/>
                    <a:pt x="120000" y="36923"/>
                    <a:pt x="100800" y="27692"/>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5"/>
            <p:cNvSpPr/>
            <p:nvPr/>
          </p:nvSpPr>
          <p:spPr>
            <a:xfrm>
              <a:off x="2217738" y="4400551"/>
              <a:ext cx="160200" cy="84000"/>
            </a:xfrm>
            <a:custGeom>
              <a:avLst/>
              <a:gdLst/>
              <a:ahLst/>
              <a:cxnLst/>
              <a:rect l="0" t="0" r="0" b="0"/>
              <a:pathLst>
                <a:path w="120000" h="120000" extrusionOk="0">
                  <a:moveTo>
                    <a:pt x="76800" y="9230"/>
                  </a:moveTo>
                  <a:cubicBezTo>
                    <a:pt x="52800" y="18461"/>
                    <a:pt x="19200" y="0"/>
                    <a:pt x="4800" y="36923"/>
                  </a:cubicBezTo>
                  <a:cubicBezTo>
                    <a:pt x="0" y="55384"/>
                    <a:pt x="0" y="73846"/>
                    <a:pt x="4800" y="92307"/>
                  </a:cubicBezTo>
                  <a:cubicBezTo>
                    <a:pt x="14400" y="110769"/>
                    <a:pt x="28800" y="110769"/>
                    <a:pt x="43200" y="110769"/>
                  </a:cubicBezTo>
                  <a:cubicBezTo>
                    <a:pt x="57600" y="120000"/>
                    <a:pt x="72000" y="120000"/>
                    <a:pt x="86400" y="110769"/>
                  </a:cubicBezTo>
                  <a:cubicBezTo>
                    <a:pt x="120000" y="92307"/>
                    <a:pt x="110400" y="0"/>
                    <a:pt x="76800" y="923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5"/>
            <p:cNvSpPr/>
            <p:nvPr/>
          </p:nvSpPr>
          <p:spPr>
            <a:xfrm>
              <a:off x="1300163" y="3487738"/>
              <a:ext cx="1549500" cy="1917600"/>
            </a:xfrm>
            <a:custGeom>
              <a:avLst/>
              <a:gdLst/>
              <a:ahLst/>
              <a:cxnLst/>
              <a:rect l="0" t="0" r="0" b="0"/>
              <a:pathLst>
                <a:path w="120000" h="120000" extrusionOk="0">
                  <a:moveTo>
                    <a:pt x="108500" y="10945"/>
                  </a:moveTo>
                  <a:cubicBezTo>
                    <a:pt x="103000" y="7297"/>
                    <a:pt x="95500" y="5270"/>
                    <a:pt x="89000" y="6891"/>
                  </a:cubicBezTo>
                  <a:cubicBezTo>
                    <a:pt x="85500" y="7702"/>
                    <a:pt x="83000" y="8918"/>
                    <a:pt x="81000" y="10945"/>
                  </a:cubicBezTo>
                  <a:cubicBezTo>
                    <a:pt x="79500" y="11756"/>
                    <a:pt x="79000" y="13378"/>
                    <a:pt x="78000" y="13783"/>
                  </a:cubicBezTo>
                  <a:cubicBezTo>
                    <a:pt x="76000" y="15000"/>
                    <a:pt x="78000" y="14594"/>
                    <a:pt x="76000" y="14594"/>
                  </a:cubicBezTo>
                  <a:cubicBezTo>
                    <a:pt x="75000" y="14189"/>
                    <a:pt x="74000" y="13783"/>
                    <a:pt x="73000" y="13378"/>
                  </a:cubicBezTo>
                  <a:cubicBezTo>
                    <a:pt x="66000" y="11756"/>
                    <a:pt x="59000" y="11351"/>
                    <a:pt x="51500" y="12567"/>
                  </a:cubicBezTo>
                  <a:cubicBezTo>
                    <a:pt x="50500" y="12972"/>
                    <a:pt x="49000" y="13378"/>
                    <a:pt x="48000" y="13378"/>
                  </a:cubicBezTo>
                  <a:cubicBezTo>
                    <a:pt x="46500" y="14189"/>
                    <a:pt x="47000" y="14189"/>
                    <a:pt x="45500" y="12972"/>
                  </a:cubicBezTo>
                  <a:cubicBezTo>
                    <a:pt x="43500" y="11351"/>
                    <a:pt x="42500" y="9324"/>
                    <a:pt x="40500" y="7702"/>
                  </a:cubicBezTo>
                  <a:cubicBezTo>
                    <a:pt x="29000" y="0"/>
                    <a:pt x="14000" y="7702"/>
                    <a:pt x="7500" y="16216"/>
                  </a:cubicBezTo>
                  <a:cubicBezTo>
                    <a:pt x="0" y="26756"/>
                    <a:pt x="6500" y="38918"/>
                    <a:pt x="20500" y="42567"/>
                  </a:cubicBezTo>
                  <a:cubicBezTo>
                    <a:pt x="21500" y="42972"/>
                    <a:pt x="22000" y="42567"/>
                    <a:pt x="22000" y="43378"/>
                  </a:cubicBezTo>
                  <a:cubicBezTo>
                    <a:pt x="22500" y="44189"/>
                    <a:pt x="21500" y="45405"/>
                    <a:pt x="21500" y="46216"/>
                  </a:cubicBezTo>
                  <a:cubicBezTo>
                    <a:pt x="21500" y="47837"/>
                    <a:pt x="21000" y="49459"/>
                    <a:pt x="21500" y="51081"/>
                  </a:cubicBezTo>
                  <a:cubicBezTo>
                    <a:pt x="22000" y="54324"/>
                    <a:pt x="23000" y="57162"/>
                    <a:pt x="25000" y="60000"/>
                  </a:cubicBezTo>
                  <a:cubicBezTo>
                    <a:pt x="27500" y="64864"/>
                    <a:pt x="32000" y="68513"/>
                    <a:pt x="37500" y="70945"/>
                  </a:cubicBezTo>
                  <a:cubicBezTo>
                    <a:pt x="28000" y="78648"/>
                    <a:pt x="21000" y="91216"/>
                    <a:pt x="27000" y="101756"/>
                  </a:cubicBezTo>
                  <a:cubicBezTo>
                    <a:pt x="28000" y="103378"/>
                    <a:pt x="29500" y="105000"/>
                    <a:pt x="31000" y="106621"/>
                  </a:cubicBezTo>
                  <a:cubicBezTo>
                    <a:pt x="32000" y="107837"/>
                    <a:pt x="32000" y="107837"/>
                    <a:pt x="30500" y="109054"/>
                  </a:cubicBezTo>
                  <a:cubicBezTo>
                    <a:pt x="29500" y="110270"/>
                    <a:pt x="28500" y="111891"/>
                    <a:pt x="28000" y="113513"/>
                  </a:cubicBezTo>
                  <a:cubicBezTo>
                    <a:pt x="27000" y="118378"/>
                    <a:pt x="34000" y="119594"/>
                    <a:pt x="39000" y="119189"/>
                  </a:cubicBezTo>
                  <a:cubicBezTo>
                    <a:pt x="42000" y="119189"/>
                    <a:pt x="45500" y="117972"/>
                    <a:pt x="48000" y="116351"/>
                  </a:cubicBezTo>
                  <a:cubicBezTo>
                    <a:pt x="49000" y="115945"/>
                    <a:pt x="50000" y="115135"/>
                    <a:pt x="50500" y="114324"/>
                  </a:cubicBezTo>
                  <a:cubicBezTo>
                    <a:pt x="52000" y="113108"/>
                    <a:pt x="53000" y="113108"/>
                    <a:pt x="55500" y="113108"/>
                  </a:cubicBezTo>
                  <a:cubicBezTo>
                    <a:pt x="59000" y="112702"/>
                    <a:pt x="62000" y="112297"/>
                    <a:pt x="65500" y="112702"/>
                  </a:cubicBezTo>
                  <a:cubicBezTo>
                    <a:pt x="68500" y="112702"/>
                    <a:pt x="69500" y="115135"/>
                    <a:pt x="72500" y="116351"/>
                  </a:cubicBezTo>
                  <a:cubicBezTo>
                    <a:pt x="77000" y="118783"/>
                    <a:pt x="84500" y="120000"/>
                    <a:pt x="89500" y="117567"/>
                  </a:cubicBezTo>
                  <a:cubicBezTo>
                    <a:pt x="92000" y="116351"/>
                    <a:pt x="92500" y="114324"/>
                    <a:pt x="91500" y="111891"/>
                  </a:cubicBezTo>
                  <a:cubicBezTo>
                    <a:pt x="91000" y="110675"/>
                    <a:pt x="90000" y="109864"/>
                    <a:pt x="89000" y="108648"/>
                  </a:cubicBezTo>
                  <a:cubicBezTo>
                    <a:pt x="88500" y="108648"/>
                    <a:pt x="87500" y="107837"/>
                    <a:pt x="87500" y="107432"/>
                  </a:cubicBezTo>
                  <a:cubicBezTo>
                    <a:pt x="87500" y="107027"/>
                    <a:pt x="89500" y="105405"/>
                    <a:pt x="89500" y="105000"/>
                  </a:cubicBezTo>
                  <a:cubicBezTo>
                    <a:pt x="94000" y="99729"/>
                    <a:pt x="96500" y="94054"/>
                    <a:pt x="94500" y="87567"/>
                  </a:cubicBezTo>
                  <a:cubicBezTo>
                    <a:pt x="93000" y="81891"/>
                    <a:pt x="89500" y="75810"/>
                    <a:pt x="84000" y="71351"/>
                  </a:cubicBezTo>
                  <a:cubicBezTo>
                    <a:pt x="90500" y="68513"/>
                    <a:pt x="96500" y="64054"/>
                    <a:pt x="99000" y="57972"/>
                  </a:cubicBezTo>
                  <a:cubicBezTo>
                    <a:pt x="100000" y="55135"/>
                    <a:pt x="101000" y="51891"/>
                    <a:pt x="100500" y="49054"/>
                  </a:cubicBezTo>
                  <a:cubicBezTo>
                    <a:pt x="100500" y="48243"/>
                    <a:pt x="100500" y="47432"/>
                    <a:pt x="100000" y="46621"/>
                  </a:cubicBezTo>
                  <a:cubicBezTo>
                    <a:pt x="100000" y="45000"/>
                    <a:pt x="99500" y="45405"/>
                    <a:pt x="101000" y="44594"/>
                  </a:cubicBezTo>
                  <a:cubicBezTo>
                    <a:pt x="102500" y="43783"/>
                    <a:pt x="105000" y="43378"/>
                    <a:pt x="107000" y="42567"/>
                  </a:cubicBezTo>
                  <a:cubicBezTo>
                    <a:pt x="113500" y="39324"/>
                    <a:pt x="119000" y="34054"/>
                    <a:pt x="119500" y="27972"/>
                  </a:cubicBezTo>
                  <a:cubicBezTo>
                    <a:pt x="120000" y="21081"/>
                    <a:pt x="115000" y="15000"/>
                    <a:pt x="108500" y="10945"/>
                  </a:cubicBezTo>
                  <a:cubicBezTo>
                    <a:pt x="105000" y="8918"/>
                    <a:pt x="116000" y="15810"/>
                    <a:pt x="108500" y="10945"/>
                  </a:cubicBezTo>
                  <a:close/>
                  <a:moveTo>
                    <a:pt x="98000" y="41756"/>
                  </a:moveTo>
                  <a:cubicBezTo>
                    <a:pt x="96500" y="41756"/>
                    <a:pt x="95000" y="32432"/>
                    <a:pt x="92500" y="33648"/>
                  </a:cubicBezTo>
                  <a:cubicBezTo>
                    <a:pt x="91500" y="34054"/>
                    <a:pt x="95000" y="42162"/>
                    <a:pt x="95000" y="42972"/>
                  </a:cubicBezTo>
                  <a:cubicBezTo>
                    <a:pt x="96500" y="47432"/>
                    <a:pt x="97500" y="51891"/>
                    <a:pt x="95500" y="56351"/>
                  </a:cubicBezTo>
                  <a:cubicBezTo>
                    <a:pt x="94500" y="58378"/>
                    <a:pt x="93500" y="60405"/>
                    <a:pt x="91500" y="62027"/>
                  </a:cubicBezTo>
                  <a:cubicBezTo>
                    <a:pt x="91000" y="62837"/>
                    <a:pt x="87000" y="65270"/>
                    <a:pt x="87000" y="65675"/>
                  </a:cubicBezTo>
                  <a:cubicBezTo>
                    <a:pt x="87000" y="66891"/>
                    <a:pt x="81500" y="68918"/>
                    <a:pt x="80000" y="69324"/>
                  </a:cubicBezTo>
                  <a:cubicBezTo>
                    <a:pt x="78000" y="70135"/>
                    <a:pt x="75000" y="70945"/>
                    <a:pt x="72500" y="71756"/>
                  </a:cubicBezTo>
                  <a:cubicBezTo>
                    <a:pt x="67500" y="72972"/>
                    <a:pt x="62000" y="72972"/>
                    <a:pt x="56500" y="72567"/>
                  </a:cubicBezTo>
                  <a:cubicBezTo>
                    <a:pt x="46500" y="71756"/>
                    <a:pt x="36500" y="68108"/>
                    <a:pt x="30000" y="61216"/>
                  </a:cubicBezTo>
                  <a:cubicBezTo>
                    <a:pt x="26000" y="56756"/>
                    <a:pt x="25000" y="51486"/>
                    <a:pt x="26000" y="45810"/>
                  </a:cubicBezTo>
                  <a:cubicBezTo>
                    <a:pt x="26500" y="42972"/>
                    <a:pt x="27500" y="40540"/>
                    <a:pt x="28500" y="37702"/>
                  </a:cubicBezTo>
                  <a:cubicBezTo>
                    <a:pt x="29500" y="35675"/>
                    <a:pt x="31500" y="33648"/>
                    <a:pt x="32000" y="31216"/>
                  </a:cubicBezTo>
                  <a:cubicBezTo>
                    <a:pt x="32500" y="30405"/>
                    <a:pt x="33000" y="28783"/>
                    <a:pt x="31000" y="29189"/>
                  </a:cubicBezTo>
                  <a:cubicBezTo>
                    <a:pt x="30000" y="29594"/>
                    <a:pt x="29000" y="32027"/>
                    <a:pt x="28500" y="32432"/>
                  </a:cubicBezTo>
                  <a:cubicBezTo>
                    <a:pt x="28000" y="34054"/>
                    <a:pt x="27000" y="35675"/>
                    <a:pt x="26500" y="37297"/>
                  </a:cubicBezTo>
                  <a:cubicBezTo>
                    <a:pt x="26500" y="37702"/>
                    <a:pt x="26000" y="38108"/>
                    <a:pt x="26000" y="38513"/>
                  </a:cubicBezTo>
                  <a:cubicBezTo>
                    <a:pt x="25000" y="39729"/>
                    <a:pt x="25000" y="39729"/>
                    <a:pt x="23000" y="39324"/>
                  </a:cubicBezTo>
                  <a:cubicBezTo>
                    <a:pt x="10500" y="36891"/>
                    <a:pt x="4500" y="26351"/>
                    <a:pt x="11500" y="17432"/>
                  </a:cubicBezTo>
                  <a:cubicBezTo>
                    <a:pt x="18000" y="9324"/>
                    <a:pt x="31500" y="3648"/>
                    <a:pt x="40500" y="12567"/>
                  </a:cubicBezTo>
                  <a:cubicBezTo>
                    <a:pt x="41000" y="13378"/>
                    <a:pt x="42000" y="14189"/>
                    <a:pt x="42500" y="15405"/>
                  </a:cubicBezTo>
                  <a:cubicBezTo>
                    <a:pt x="43500" y="17027"/>
                    <a:pt x="43500" y="16621"/>
                    <a:pt x="42500" y="17837"/>
                  </a:cubicBezTo>
                  <a:cubicBezTo>
                    <a:pt x="42000" y="18243"/>
                    <a:pt x="40000" y="19054"/>
                    <a:pt x="40500" y="19864"/>
                  </a:cubicBezTo>
                  <a:cubicBezTo>
                    <a:pt x="41000" y="21081"/>
                    <a:pt x="42000" y="20270"/>
                    <a:pt x="43000" y="20270"/>
                  </a:cubicBezTo>
                  <a:cubicBezTo>
                    <a:pt x="45000" y="19459"/>
                    <a:pt x="46000" y="17837"/>
                    <a:pt x="48000" y="17027"/>
                  </a:cubicBezTo>
                  <a:cubicBezTo>
                    <a:pt x="51000" y="15810"/>
                    <a:pt x="54500" y="15000"/>
                    <a:pt x="58000" y="15000"/>
                  </a:cubicBezTo>
                  <a:cubicBezTo>
                    <a:pt x="64500" y="14594"/>
                    <a:pt x="71500" y="15810"/>
                    <a:pt x="77500" y="18648"/>
                  </a:cubicBezTo>
                  <a:cubicBezTo>
                    <a:pt x="78500" y="19054"/>
                    <a:pt x="79500" y="19459"/>
                    <a:pt x="80500" y="20270"/>
                  </a:cubicBezTo>
                  <a:cubicBezTo>
                    <a:pt x="81500" y="20675"/>
                    <a:pt x="83000" y="22702"/>
                    <a:pt x="84500" y="22702"/>
                  </a:cubicBezTo>
                  <a:cubicBezTo>
                    <a:pt x="87500" y="23918"/>
                    <a:pt x="85500" y="21081"/>
                    <a:pt x="84000" y="20270"/>
                  </a:cubicBezTo>
                  <a:cubicBezTo>
                    <a:pt x="83500" y="19864"/>
                    <a:pt x="80000" y="18243"/>
                    <a:pt x="80000" y="17837"/>
                  </a:cubicBezTo>
                  <a:cubicBezTo>
                    <a:pt x="79500" y="17027"/>
                    <a:pt x="82000" y="15000"/>
                    <a:pt x="82500" y="14594"/>
                  </a:cubicBezTo>
                  <a:cubicBezTo>
                    <a:pt x="84500" y="12162"/>
                    <a:pt x="87500" y="10135"/>
                    <a:pt x="91000" y="9729"/>
                  </a:cubicBezTo>
                  <a:cubicBezTo>
                    <a:pt x="97500" y="8513"/>
                    <a:pt x="104500" y="11756"/>
                    <a:pt x="109000" y="15810"/>
                  </a:cubicBezTo>
                  <a:cubicBezTo>
                    <a:pt x="114000" y="19864"/>
                    <a:pt x="117000" y="25540"/>
                    <a:pt x="114500" y="31216"/>
                  </a:cubicBezTo>
                  <a:cubicBezTo>
                    <a:pt x="112000" y="36891"/>
                    <a:pt x="105000" y="40540"/>
                    <a:pt x="98000" y="41756"/>
                  </a:cubicBezTo>
                  <a:cubicBezTo>
                    <a:pt x="97500" y="41756"/>
                    <a:pt x="100000" y="41351"/>
                    <a:pt x="98000" y="41756"/>
                  </a:cubicBezTo>
                  <a:close/>
                  <a:moveTo>
                    <a:pt x="84500" y="105000"/>
                  </a:moveTo>
                  <a:cubicBezTo>
                    <a:pt x="83500" y="105810"/>
                    <a:pt x="82000" y="106621"/>
                    <a:pt x="82000" y="107432"/>
                  </a:cubicBezTo>
                  <a:cubicBezTo>
                    <a:pt x="82000" y="108648"/>
                    <a:pt x="84000" y="109459"/>
                    <a:pt x="85000" y="110270"/>
                  </a:cubicBezTo>
                  <a:cubicBezTo>
                    <a:pt x="86500" y="111081"/>
                    <a:pt x="89500" y="113513"/>
                    <a:pt x="87000" y="114729"/>
                  </a:cubicBezTo>
                  <a:cubicBezTo>
                    <a:pt x="86000" y="115945"/>
                    <a:pt x="82500" y="115540"/>
                    <a:pt x="80500" y="115540"/>
                  </a:cubicBezTo>
                  <a:cubicBezTo>
                    <a:pt x="77500" y="115135"/>
                    <a:pt x="74000" y="113918"/>
                    <a:pt x="72000" y="111891"/>
                  </a:cubicBezTo>
                  <a:cubicBezTo>
                    <a:pt x="73000" y="111891"/>
                    <a:pt x="78000" y="112297"/>
                    <a:pt x="78000" y="110675"/>
                  </a:cubicBezTo>
                  <a:cubicBezTo>
                    <a:pt x="78000" y="109459"/>
                    <a:pt x="77500" y="109864"/>
                    <a:pt x="76500" y="109459"/>
                  </a:cubicBezTo>
                  <a:cubicBezTo>
                    <a:pt x="75500" y="109459"/>
                    <a:pt x="74000" y="109864"/>
                    <a:pt x="73000" y="109864"/>
                  </a:cubicBezTo>
                  <a:cubicBezTo>
                    <a:pt x="71000" y="109864"/>
                    <a:pt x="69000" y="109864"/>
                    <a:pt x="67000" y="109459"/>
                  </a:cubicBezTo>
                  <a:cubicBezTo>
                    <a:pt x="60500" y="108648"/>
                    <a:pt x="55000" y="109864"/>
                    <a:pt x="48500" y="109864"/>
                  </a:cubicBezTo>
                  <a:cubicBezTo>
                    <a:pt x="47500" y="109864"/>
                    <a:pt x="44000" y="109054"/>
                    <a:pt x="43000" y="109864"/>
                  </a:cubicBezTo>
                  <a:cubicBezTo>
                    <a:pt x="41000" y="111891"/>
                    <a:pt x="46500" y="111891"/>
                    <a:pt x="47500" y="111891"/>
                  </a:cubicBezTo>
                  <a:cubicBezTo>
                    <a:pt x="45000" y="115135"/>
                    <a:pt x="40000" y="116756"/>
                    <a:pt x="35000" y="115945"/>
                  </a:cubicBezTo>
                  <a:cubicBezTo>
                    <a:pt x="28000" y="115540"/>
                    <a:pt x="34500" y="111486"/>
                    <a:pt x="36500" y="109054"/>
                  </a:cubicBezTo>
                  <a:cubicBezTo>
                    <a:pt x="38000" y="107432"/>
                    <a:pt x="36500" y="106621"/>
                    <a:pt x="35000" y="105405"/>
                  </a:cubicBezTo>
                  <a:cubicBezTo>
                    <a:pt x="33000" y="103783"/>
                    <a:pt x="31500" y="102162"/>
                    <a:pt x="30500" y="100540"/>
                  </a:cubicBezTo>
                  <a:cubicBezTo>
                    <a:pt x="28000" y="95675"/>
                    <a:pt x="28500" y="91216"/>
                    <a:pt x="30500" y="86351"/>
                  </a:cubicBezTo>
                  <a:cubicBezTo>
                    <a:pt x="32000" y="82297"/>
                    <a:pt x="34500" y="78243"/>
                    <a:pt x="38500" y="75000"/>
                  </a:cubicBezTo>
                  <a:cubicBezTo>
                    <a:pt x="39500" y="74189"/>
                    <a:pt x="40500" y="73378"/>
                    <a:pt x="41500" y="72972"/>
                  </a:cubicBezTo>
                  <a:cubicBezTo>
                    <a:pt x="42500" y="72162"/>
                    <a:pt x="43000" y="72162"/>
                    <a:pt x="44500" y="72162"/>
                  </a:cubicBezTo>
                  <a:cubicBezTo>
                    <a:pt x="47000" y="72972"/>
                    <a:pt x="50000" y="73783"/>
                    <a:pt x="53000" y="74189"/>
                  </a:cubicBezTo>
                  <a:cubicBezTo>
                    <a:pt x="58500" y="75000"/>
                    <a:pt x="64500" y="75000"/>
                    <a:pt x="70500" y="73783"/>
                  </a:cubicBezTo>
                  <a:cubicBezTo>
                    <a:pt x="72000" y="73783"/>
                    <a:pt x="73500" y="73378"/>
                    <a:pt x="75000" y="72972"/>
                  </a:cubicBezTo>
                  <a:cubicBezTo>
                    <a:pt x="75500" y="72972"/>
                    <a:pt x="77500" y="72162"/>
                    <a:pt x="78500" y="72162"/>
                  </a:cubicBezTo>
                  <a:cubicBezTo>
                    <a:pt x="80000" y="72162"/>
                    <a:pt x="83000" y="75000"/>
                    <a:pt x="84000" y="76216"/>
                  </a:cubicBezTo>
                  <a:cubicBezTo>
                    <a:pt x="87500" y="80270"/>
                    <a:pt x="90500" y="85945"/>
                    <a:pt x="91500" y="90810"/>
                  </a:cubicBezTo>
                  <a:cubicBezTo>
                    <a:pt x="92000" y="96081"/>
                    <a:pt x="88500" y="101351"/>
                    <a:pt x="84500" y="105000"/>
                  </a:cubicBezTo>
                  <a:cubicBezTo>
                    <a:pt x="84000" y="105405"/>
                    <a:pt x="86000" y="103783"/>
                    <a:pt x="84500" y="105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5"/>
            <p:cNvSpPr/>
            <p:nvPr/>
          </p:nvSpPr>
          <p:spPr>
            <a:xfrm>
              <a:off x="2171700" y="4692651"/>
              <a:ext cx="246000" cy="258900"/>
            </a:xfrm>
            <a:custGeom>
              <a:avLst/>
              <a:gdLst/>
              <a:ahLst/>
              <a:cxnLst/>
              <a:rect l="0" t="0" r="0" b="0"/>
              <a:pathLst>
                <a:path w="120000" h="120000" extrusionOk="0">
                  <a:moveTo>
                    <a:pt x="104210" y="60000"/>
                  </a:moveTo>
                  <a:cubicBezTo>
                    <a:pt x="94736" y="66000"/>
                    <a:pt x="94736" y="78000"/>
                    <a:pt x="85263" y="87000"/>
                  </a:cubicBezTo>
                  <a:cubicBezTo>
                    <a:pt x="75789" y="93000"/>
                    <a:pt x="66315" y="96000"/>
                    <a:pt x="56842" y="96000"/>
                  </a:cubicBezTo>
                  <a:cubicBezTo>
                    <a:pt x="37894" y="102000"/>
                    <a:pt x="25263" y="102000"/>
                    <a:pt x="34736" y="78000"/>
                  </a:cubicBezTo>
                  <a:cubicBezTo>
                    <a:pt x="41052" y="66000"/>
                    <a:pt x="50526" y="57000"/>
                    <a:pt x="60000" y="45000"/>
                  </a:cubicBezTo>
                  <a:cubicBezTo>
                    <a:pt x="63157" y="39000"/>
                    <a:pt x="72631" y="30000"/>
                    <a:pt x="72631" y="24000"/>
                  </a:cubicBezTo>
                  <a:cubicBezTo>
                    <a:pt x="75789" y="0"/>
                    <a:pt x="53684" y="27000"/>
                    <a:pt x="47368" y="33000"/>
                  </a:cubicBezTo>
                  <a:cubicBezTo>
                    <a:pt x="37894" y="48000"/>
                    <a:pt x="0" y="90000"/>
                    <a:pt x="22105" y="108000"/>
                  </a:cubicBezTo>
                  <a:cubicBezTo>
                    <a:pt x="34736" y="120000"/>
                    <a:pt x="66315" y="111000"/>
                    <a:pt x="82105" y="105000"/>
                  </a:cubicBezTo>
                  <a:cubicBezTo>
                    <a:pt x="91578" y="99000"/>
                    <a:pt x="104210" y="90000"/>
                    <a:pt x="110526" y="81000"/>
                  </a:cubicBezTo>
                  <a:cubicBezTo>
                    <a:pt x="113684" y="75000"/>
                    <a:pt x="120000" y="48000"/>
                    <a:pt x="104210" y="60000"/>
                  </a:cubicBezTo>
                  <a:cubicBezTo>
                    <a:pt x="97894" y="66000"/>
                    <a:pt x="110526" y="54000"/>
                    <a:pt x="104210"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5"/>
            <p:cNvSpPr/>
            <p:nvPr/>
          </p:nvSpPr>
          <p:spPr>
            <a:xfrm>
              <a:off x="1714500" y="4699001"/>
              <a:ext cx="244500" cy="292200"/>
            </a:xfrm>
            <a:custGeom>
              <a:avLst/>
              <a:gdLst/>
              <a:ahLst/>
              <a:cxnLst/>
              <a:rect l="0" t="0" r="0" b="0"/>
              <a:pathLst>
                <a:path w="120000" h="120000" extrusionOk="0">
                  <a:moveTo>
                    <a:pt x="53684" y="13333"/>
                  </a:moveTo>
                  <a:cubicBezTo>
                    <a:pt x="47368" y="24000"/>
                    <a:pt x="85263" y="56000"/>
                    <a:pt x="88421" y="66666"/>
                  </a:cubicBezTo>
                  <a:cubicBezTo>
                    <a:pt x="94736" y="72000"/>
                    <a:pt x="101052" y="82666"/>
                    <a:pt x="94736" y="88000"/>
                  </a:cubicBezTo>
                  <a:cubicBezTo>
                    <a:pt x="88421" y="90666"/>
                    <a:pt x="72631" y="85333"/>
                    <a:pt x="69473" y="85333"/>
                  </a:cubicBezTo>
                  <a:cubicBezTo>
                    <a:pt x="56842" y="82666"/>
                    <a:pt x="47368" y="80000"/>
                    <a:pt x="41052" y="74666"/>
                  </a:cubicBezTo>
                  <a:cubicBezTo>
                    <a:pt x="34736" y="69333"/>
                    <a:pt x="25263" y="50666"/>
                    <a:pt x="18947" y="50666"/>
                  </a:cubicBezTo>
                  <a:cubicBezTo>
                    <a:pt x="0" y="48000"/>
                    <a:pt x="18947" y="72000"/>
                    <a:pt x="22105" y="74666"/>
                  </a:cubicBezTo>
                  <a:cubicBezTo>
                    <a:pt x="41052" y="93333"/>
                    <a:pt x="120000" y="120000"/>
                    <a:pt x="110526" y="77333"/>
                  </a:cubicBezTo>
                  <a:cubicBezTo>
                    <a:pt x="107368" y="61333"/>
                    <a:pt x="94736" y="45333"/>
                    <a:pt x="82105" y="34666"/>
                  </a:cubicBezTo>
                  <a:cubicBezTo>
                    <a:pt x="78947" y="29333"/>
                    <a:pt x="60000" y="0"/>
                    <a:pt x="53684" y="13333"/>
                  </a:cubicBezTo>
                  <a:cubicBezTo>
                    <a:pt x="47368" y="21333"/>
                    <a:pt x="60000" y="2666"/>
                    <a:pt x="53684" y="13333"/>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5"/>
            <p:cNvSpPr/>
            <p:nvPr/>
          </p:nvSpPr>
          <p:spPr>
            <a:xfrm>
              <a:off x="1952625" y="4362451"/>
              <a:ext cx="193800" cy="77700"/>
            </a:xfrm>
            <a:custGeom>
              <a:avLst/>
              <a:gdLst/>
              <a:ahLst/>
              <a:cxnLst/>
              <a:rect l="0" t="0" r="0" b="0"/>
              <a:pathLst>
                <a:path w="120000" h="120000" extrusionOk="0">
                  <a:moveTo>
                    <a:pt x="84000" y="120000"/>
                  </a:moveTo>
                  <a:cubicBezTo>
                    <a:pt x="80000" y="120000"/>
                    <a:pt x="80000" y="120000"/>
                    <a:pt x="76000" y="120000"/>
                  </a:cubicBezTo>
                  <a:cubicBezTo>
                    <a:pt x="72000" y="120000"/>
                    <a:pt x="64000" y="110000"/>
                    <a:pt x="60000" y="100000"/>
                  </a:cubicBezTo>
                  <a:cubicBezTo>
                    <a:pt x="56000" y="110000"/>
                    <a:pt x="48000" y="110000"/>
                    <a:pt x="44000" y="110000"/>
                  </a:cubicBezTo>
                  <a:cubicBezTo>
                    <a:pt x="40000" y="120000"/>
                    <a:pt x="40000" y="120000"/>
                    <a:pt x="40000" y="120000"/>
                  </a:cubicBezTo>
                  <a:cubicBezTo>
                    <a:pt x="24000" y="120000"/>
                    <a:pt x="12000" y="100000"/>
                    <a:pt x="8000" y="70000"/>
                  </a:cubicBezTo>
                  <a:cubicBezTo>
                    <a:pt x="8000" y="60000"/>
                    <a:pt x="0" y="20000"/>
                    <a:pt x="8000" y="10000"/>
                  </a:cubicBezTo>
                  <a:cubicBezTo>
                    <a:pt x="8000" y="0"/>
                    <a:pt x="12000" y="0"/>
                    <a:pt x="12000" y="0"/>
                  </a:cubicBezTo>
                  <a:cubicBezTo>
                    <a:pt x="16000" y="0"/>
                    <a:pt x="16000" y="0"/>
                    <a:pt x="20000" y="10000"/>
                  </a:cubicBezTo>
                  <a:cubicBezTo>
                    <a:pt x="20000" y="10000"/>
                    <a:pt x="20000" y="20000"/>
                    <a:pt x="20000" y="30000"/>
                  </a:cubicBezTo>
                  <a:cubicBezTo>
                    <a:pt x="20000" y="40000"/>
                    <a:pt x="24000" y="50000"/>
                    <a:pt x="28000" y="60000"/>
                  </a:cubicBezTo>
                  <a:cubicBezTo>
                    <a:pt x="28000" y="60000"/>
                    <a:pt x="32000" y="70000"/>
                    <a:pt x="40000" y="70000"/>
                  </a:cubicBezTo>
                  <a:cubicBezTo>
                    <a:pt x="40000" y="70000"/>
                    <a:pt x="44000" y="70000"/>
                    <a:pt x="48000" y="60000"/>
                  </a:cubicBezTo>
                  <a:cubicBezTo>
                    <a:pt x="48000" y="60000"/>
                    <a:pt x="52000" y="50000"/>
                    <a:pt x="52000" y="50000"/>
                  </a:cubicBezTo>
                  <a:cubicBezTo>
                    <a:pt x="56000" y="40000"/>
                    <a:pt x="56000" y="40000"/>
                    <a:pt x="60000" y="40000"/>
                  </a:cubicBezTo>
                  <a:cubicBezTo>
                    <a:pt x="64000" y="40000"/>
                    <a:pt x="68000" y="50000"/>
                    <a:pt x="72000" y="60000"/>
                  </a:cubicBezTo>
                  <a:cubicBezTo>
                    <a:pt x="76000" y="70000"/>
                    <a:pt x="80000" y="80000"/>
                    <a:pt x="84000" y="80000"/>
                  </a:cubicBezTo>
                  <a:cubicBezTo>
                    <a:pt x="92000" y="80000"/>
                    <a:pt x="96000" y="70000"/>
                    <a:pt x="100000" y="50000"/>
                  </a:cubicBezTo>
                  <a:cubicBezTo>
                    <a:pt x="100000" y="50000"/>
                    <a:pt x="100000" y="50000"/>
                    <a:pt x="100000" y="40000"/>
                  </a:cubicBezTo>
                  <a:cubicBezTo>
                    <a:pt x="100000" y="30000"/>
                    <a:pt x="104000" y="10000"/>
                    <a:pt x="108000" y="10000"/>
                  </a:cubicBezTo>
                  <a:cubicBezTo>
                    <a:pt x="112000" y="10000"/>
                    <a:pt x="116000" y="20000"/>
                    <a:pt x="116000" y="20000"/>
                  </a:cubicBezTo>
                  <a:cubicBezTo>
                    <a:pt x="120000" y="30000"/>
                    <a:pt x="120000" y="50000"/>
                    <a:pt x="116000" y="70000"/>
                  </a:cubicBezTo>
                  <a:cubicBezTo>
                    <a:pt x="112000" y="100000"/>
                    <a:pt x="96000" y="120000"/>
                    <a:pt x="84000" y="120000"/>
                  </a:cubicBezTo>
                  <a:cubicBezTo>
                    <a:pt x="84000" y="120000"/>
                    <a:pt x="84000" y="120000"/>
                    <a:pt x="8400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5"/>
            <p:cNvSpPr/>
            <p:nvPr/>
          </p:nvSpPr>
          <p:spPr>
            <a:xfrm>
              <a:off x="1784350" y="4244976"/>
              <a:ext cx="115800" cy="130200"/>
            </a:xfrm>
            <a:custGeom>
              <a:avLst/>
              <a:gdLst/>
              <a:ahLst/>
              <a:cxnLst/>
              <a:rect l="0" t="0" r="0" b="0"/>
              <a:pathLst>
                <a:path w="120000" h="120000" extrusionOk="0">
                  <a:moveTo>
                    <a:pt x="66666" y="0"/>
                  </a:moveTo>
                  <a:cubicBezTo>
                    <a:pt x="60000" y="0"/>
                    <a:pt x="53333" y="0"/>
                    <a:pt x="53333" y="0"/>
                  </a:cubicBezTo>
                  <a:cubicBezTo>
                    <a:pt x="60000" y="6000"/>
                    <a:pt x="66666" y="12000"/>
                    <a:pt x="66666" y="18000"/>
                  </a:cubicBezTo>
                  <a:cubicBezTo>
                    <a:pt x="66666" y="30000"/>
                    <a:pt x="53333" y="42000"/>
                    <a:pt x="40000" y="42000"/>
                  </a:cubicBezTo>
                  <a:cubicBezTo>
                    <a:pt x="26666" y="42000"/>
                    <a:pt x="20000" y="30000"/>
                    <a:pt x="20000" y="18000"/>
                  </a:cubicBezTo>
                  <a:cubicBezTo>
                    <a:pt x="6666" y="30000"/>
                    <a:pt x="0" y="42000"/>
                    <a:pt x="0" y="60000"/>
                  </a:cubicBezTo>
                  <a:cubicBezTo>
                    <a:pt x="0" y="90000"/>
                    <a:pt x="26666" y="120000"/>
                    <a:pt x="53333" y="120000"/>
                  </a:cubicBezTo>
                  <a:cubicBezTo>
                    <a:pt x="86666" y="120000"/>
                    <a:pt x="113333" y="90000"/>
                    <a:pt x="120000" y="60000"/>
                  </a:cubicBezTo>
                  <a:cubicBezTo>
                    <a:pt x="120000" y="30000"/>
                    <a:pt x="93333" y="0"/>
                    <a:pt x="66666"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5"/>
            <p:cNvSpPr/>
            <p:nvPr/>
          </p:nvSpPr>
          <p:spPr>
            <a:xfrm>
              <a:off x="2217738" y="4284663"/>
              <a:ext cx="122100" cy="136500"/>
            </a:xfrm>
            <a:custGeom>
              <a:avLst/>
              <a:gdLst/>
              <a:ahLst/>
              <a:cxnLst/>
              <a:rect l="0" t="0" r="0" b="0"/>
              <a:pathLst>
                <a:path w="120000" h="120000" extrusionOk="0">
                  <a:moveTo>
                    <a:pt x="75789" y="0"/>
                  </a:moveTo>
                  <a:cubicBezTo>
                    <a:pt x="63157" y="0"/>
                    <a:pt x="56842" y="0"/>
                    <a:pt x="50526" y="5714"/>
                  </a:cubicBezTo>
                  <a:cubicBezTo>
                    <a:pt x="63157" y="5714"/>
                    <a:pt x="69473" y="11428"/>
                    <a:pt x="69473" y="22857"/>
                  </a:cubicBezTo>
                  <a:cubicBezTo>
                    <a:pt x="69473" y="34285"/>
                    <a:pt x="56842" y="40000"/>
                    <a:pt x="44210" y="40000"/>
                  </a:cubicBezTo>
                  <a:cubicBezTo>
                    <a:pt x="31578" y="40000"/>
                    <a:pt x="25263" y="34285"/>
                    <a:pt x="25263" y="22857"/>
                  </a:cubicBezTo>
                  <a:cubicBezTo>
                    <a:pt x="25263" y="22857"/>
                    <a:pt x="25263" y="22857"/>
                    <a:pt x="25263" y="22857"/>
                  </a:cubicBezTo>
                  <a:cubicBezTo>
                    <a:pt x="18947" y="28571"/>
                    <a:pt x="12631" y="40000"/>
                    <a:pt x="6315" y="51428"/>
                  </a:cubicBezTo>
                  <a:cubicBezTo>
                    <a:pt x="0" y="85714"/>
                    <a:pt x="25263" y="114285"/>
                    <a:pt x="50526" y="114285"/>
                  </a:cubicBezTo>
                  <a:cubicBezTo>
                    <a:pt x="82105" y="120000"/>
                    <a:pt x="113684" y="97142"/>
                    <a:pt x="120000" y="62857"/>
                  </a:cubicBezTo>
                  <a:cubicBezTo>
                    <a:pt x="120000" y="34285"/>
                    <a:pt x="101052" y="5714"/>
                    <a:pt x="75789"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1" name="Google Shape;171;p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72"/>
        <p:cNvGrpSpPr/>
        <p:nvPr/>
      </p:nvGrpSpPr>
      <p:grpSpPr>
        <a:xfrm>
          <a:off x="0" y="0"/>
          <a:ext cx="0" cy="0"/>
          <a:chOff x="0" y="0"/>
          <a:chExt cx="0" cy="0"/>
        </a:xfrm>
      </p:grpSpPr>
      <p:sp>
        <p:nvSpPr>
          <p:cNvPr id="173" name="Google Shape;173;p6"/>
          <p:cNvSpPr/>
          <p:nvPr/>
        </p:nvSpPr>
        <p:spPr>
          <a:xfrm>
            <a:off x="-75" y="4557900"/>
            <a:ext cx="9144000" cy="5856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Google Shape;174;p6"/>
          <p:cNvSpPr/>
          <p:nvPr/>
        </p:nvSpPr>
        <p:spPr>
          <a:xfrm>
            <a:off x="428433" y="888182"/>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0D0138">
              <a:alpha val="16540"/>
            </a:srgbClr>
          </a:solidFill>
          <a:ln>
            <a:noFill/>
          </a:ln>
        </p:spPr>
      </p:sp>
      <p:sp>
        <p:nvSpPr>
          <p:cNvPr id="175" name="Google Shape;175;p6"/>
          <p:cNvSpPr/>
          <p:nvPr/>
        </p:nvSpPr>
        <p:spPr>
          <a:xfrm>
            <a:off x="388375" y="852950"/>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FFFFFF"/>
          </a:solidFill>
          <a:ln>
            <a:noFill/>
          </a:ln>
        </p:spPr>
      </p:sp>
      <p:grpSp>
        <p:nvGrpSpPr>
          <p:cNvPr id="176" name="Google Shape;176;p6"/>
          <p:cNvGrpSpPr/>
          <p:nvPr/>
        </p:nvGrpSpPr>
        <p:grpSpPr>
          <a:xfrm>
            <a:off x="7590820" y="3532509"/>
            <a:ext cx="1171804" cy="1387410"/>
            <a:chOff x="1384300" y="1439863"/>
            <a:chExt cx="1433400" cy="1697138"/>
          </a:xfrm>
        </p:grpSpPr>
        <p:sp>
          <p:nvSpPr>
            <p:cNvPr id="177" name="Google Shape;177;p6"/>
            <p:cNvSpPr/>
            <p:nvPr/>
          </p:nvSpPr>
          <p:spPr>
            <a:xfrm>
              <a:off x="2805113" y="2438401"/>
              <a:ext cx="0" cy="25500"/>
            </a:xfrm>
            <a:custGeom>
              <a:avLst/>
              <a:gdLst/>
              <a:ahLst/>
              <a:cxnLst/>
              <a:rect l="0" t="0" r="0" b="0"/>
              <a:pathLst>
                <a:path w="120000" h="120000" extrusionOk="0">
                  <a:moveTo>
                    <a:pt x="0" y="120000"/>
                  </a:moveTo>
                  <a:cubicBezTo>
                    <a:pt x="0" y="60000"/>
                    <a:pt x="0" y="30000"/>
                    <a:pt x="0" y="0"/>
                  </a:cubicBezTo>
                  <a:cubicBezTo>
                    <a:pt x="0" y="30000"/>
                    <a:pt x="0" y="60000"/>
                    <a:pt x="0" y="12000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6"/>
            <p:cNvSpPr/>
            <p:nvPr/>
          </p:nvSpPr>
          <p:spPr>
            <a:xfrm>
              <a:off x="2805113" y="2463801"/>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6"/>
            <p:cNvSpPr/>
            <p:nvPr/>
          </p:nvSpPr>
          <p:spPr>
            <a:xfrm>
              <a:off x="1384300" y="1439863"/>
              <a:ext cx="1427100" cy="1671600"/>
            </a:xfrm>
            <a:custGeom>
              <a:avLst/>
              <a:gdLst/>
              <a:ahLst/>
              <a:cxnLst/>
              <a:rect l="0" t="0" r="0" b="0"/>
              <a:pathLst>
                <a:path w="120000" h="120000" extrusionOk="0">
                  <a:moveTo>
                    <a:pt x="115656" y="53488"/>
                  </a:moveTo>
                  <a:cubicBezTo>
                    <a:pt x="114570" y="51627"/>
                    <a:pt x="115113" y="52093"/>
                    <a:pt x="116199" y="50232"/>
                  </a:cubicBezTo>
                  <a:cubicBezTo>
                    <a:pt x="116742" y="49302"/>
                    <a:pt x="116742" y="47906"/>
                    <a:pt x="117285" y="46976"/>
                  </a:cubicBezTo>
                  <a:cubicBezTo>
                    <a:pt x="117828" y="44186"/>
                    <a:pt x="118371" y="41395"/>
                    <a:pt x="118371" y="38604"/>
                  </a:cubicBezTo>
                  <a:cubicBezTo>
                    <a:pt x="118371" y="36744"/>
                    <a:pt x="118371" y="33953"/>
                    <a:pt x="116199" y="33488"/>
                  </a:cubicBezTo>
                  <a:cubicBezTo>
                    <a:pt x="112941" y="33023"/>
                    <a:pt x="112398" y="35813"/>
                    <a:pt x="111855" y="37674"/>
                  </a:cubicBezTo>
                  <a:cubicBezTo>
                    <a:pt x="110769" y="40000"/>
                    <a:pt x="109683" y="42325"/>
                    <a:pt x="106968" y="43720"/>
                  </a:cubicBezTo>
                  <a:cubicBezTo>
                    <a:pt x="105882" y="44651"/>
                    <a:pt x="104796" y="45581"/>
                    <a:pt x="103710" y="45581"/>
                  </a:cubicBezTo>
                  <a:cubicBezTo>
                    <a:pt x="103167" y="45581"/>
                    <a:pt x="99366" y="45116"/>
                    <a:pt x="99366" y="45116"/>
                  </a:cubicBezTo>
                  <a:cubicBezTo>
                    <a:pt x="98823" y="44651"/>
                    <a:pt x="99366" y="41860"/>
                    <a:pt x="98823" y="40930"/>
                  </a:cubicBezTo>
                  <a:cubicBezTo>
                    <a:pt x="98823" y="39534"/>
                    <a:pt x="98280" y="38139"/>
                    <a:pt x="98280" y="36744"/>
                  </a:cubicBezTo>
                  <a:cubicBezTo>
                    <a:pt x="97194" y="33953"/>
                    <a:pt x="96108" y="30697"/>
                    <a:pt x="95565" y="27906"/>
                  </a:cubicBezTo>
                  <a:cubicBezTo>
                    <a:pt x="95022" y="26511"/>
                    <a:pt x="93393" y="23255"/>
                    <a:pt x="95565" y="22790"/>
                  </a:cubicBezTo>
                  <a:cubicBezTo>
                    <a:pt x="96651" y="22325"/>
                    <a:pt x="97737" y="23255"/>
                    <a:pt x="98280" y="23720"/>
                  </a:cubicBezTo>
                  <a:cubicBezTo>
                    <a:pt x="99909" y="24186"/>
                    <a:pt x="101538" y="25116"/>
                    <a:pt x="103167" y="25116"/>
                  </a:cubicBezTo>
                  <a:cubicBezTo>
                    <a:pt x="108597" y="26046"/>
                    <a:pt x="114570" y="23255"/>
                    <a:pt x="115656" y="18604"/>
                  </a:cubicBezTo>
                  <a:cubicBezTo>
                    <a:pt x="117285" y="12558"/>
                    <a:pt x="110226" y="7906"/>
                    <a:pt x="104253" y="6046"/>
                  </a:cubicBezTo>
                  <a:cubicBezTo>
                    <a:pt x="98280" y="3720"/>
                    <a:pt x="90678" y="3720"/>
                    <a:pt x="85248" y="6976"/>
                  </a:cubicBezTo>
                  <a:cubicBezTo>
                    <a:pt x="84705" y="7441"/>
                    <a:pt x="83619" y="7906"/>
                    <a:pt x="83076" y="8372"/>
                  </a:cubicBezTo>
                  <a:cubicBezTo>
                    <a:pt x="82533" y="8372"/>
                    <a:pt x="82533" y="8837"/>
                    <a:pt x="82533" y="8837"/>
                  </a:cubicBezTo>
                  <a:cubicBezTo>
                    <a:pt x="82533" y="8837"/>
                    <a:pt x="82533" y="8372"/>
                    <a:pt x="81447" y="8372"/>
                  </a:cubicBezTo>
                  <a:cubicBezTo>
                    <a:pt x="79819" y="7906"/>
                    <a:pt x="78733" y="6511"/>
                    <a:pt x="77104" y="6046"/>
                  </a:cubicBezTo>
                  <a:cubicBezTo>
                    <a:pt x="74932" y="4651"/>
                    <a:pt x="72217" y="3255"/>
                    <a:pt x="69502" y="2790"/>
                  </a:cubicBezTo>
                  <a:cubicBezTo>
                    <a:pt x="62986" y="465"/>
                    <a:pt x="55927" y="0"/>
                    <a:pt x="48868" y="1395"/>
                  </a:cubicBezTo>
                  <a:cubicBezTo>
                    <a:pt x="46153" y="1860"/>
                    <a:pt x="43438" y="2325"/>
                    <a:pt x="40723" y="3255"/>
                  </a:cubicBezTo>
                  <a:cubicBezTo>
                    <a:pt x="39638" y="3720"/>
                    <a:pt x="38009" y="5116"/>
                    <a:pt x="36380" y="5581"/>
                  </a:cubicBezTo>
                  <a:cubicBezTo>
                    <a:pt x="35837" y="5581"/>
                    <a:pt x="35837" y="5581"/>
                    <a:pt x="35837" y="5581"/>
                  </a:cubicBezTo>
                  <a:cubicBezTo>
                    <a:pt x="35837" y="5581"/>
                    <a:pt x="35294" y="5581"/>
                    <a:pt x="34751" y="5116"/>
                  </a:cubicBezTo>
                  <a:cubicBezTo>
                    <a:pt x="33665" y="5116"/>
                    <a:pt x="32579" y="4186"/>
                    <a:pt x="32036" y="3720"/>
                  </a:cubicBezTo>
                  <a:cubicBezTo>
                    <a:pt x="26063" y="465"/>
                    <a:pt x="19004" y="0"/>
                    <a:pt x="12488" y="1860"/>
                  </a:cubicBezTo>
                  <a:cubicBezTo>
                    <a:pt x="6515" y="3720"/>
                    <a:pt x="0" y="7906"/>
                    <a:pt x="542" y="13953"/>
                  </a:cubicBezTo>
                  <a:cubicBezTo>
                    <a:pt x="542" y="19534"/>
                    <a:pt x="7058" y="22790"/>
                    <a:pt x="13031" y="21860"/>
                  </a:cubicBezTo>
                  <a:cubicBezTo>
                    <a:pt x="14660" y="21395"/>
                    <a:pt x="16289" y="20930"/>
                    <a:pt x="17375" y="20000"/>
                  </a:cubicBezTo>
                  <a:cubicBezTo>
                    <a:pt x="18461" y="19534"/>
                    <a:pt x="19004" y="19069"/>
                    <a:pt x="19547" y="19069"/>
                  </a:cubicBezTo>
                  <a:cubicBezTo>
                    <a:pt x="22262" y="19534"/>
                    <a:pt x="21176" y="22325"/>
                    <a:pt x="20090" y="23720"/>
                  </a:cubicBezTo>
                  <a:cubicBezTo>
                    <a:pt x="17375" y="28372"/>
                    <a:pt x="14660" y="33488"/>
                    <a:pt x="14117" y="39069"/>
                  </a:cubicBezTo>
                  <a:cubicBezTo>
                    <a:pt x="10859" y="52558"/>
                    <a:pt x="22262" y="64186"/>
                    <a:pt x="35837" y="70232"/>
                  </a:cubicBezTo>
                  <a:cubicBezTo>
                    <a:pt x="31493" y="76744"/>
                    <a:pt x="31493" y="85116"/>
                    <a:pt x="32036" y="92558"/>
                  </a:cubicBezTo>
                  <a:cubicBezTo>
                    <a:pt x="32579" y="94883"/>
                    <a:pt x="33122" y="97674"/>
                    <a:pt x="33122" y="100000"/>
                  </a:cubicBezTo>
                  <a:cubicBezTo>
                    <a:pt x="33665" y="101395"/>
                    <a:pt x="34208" y="103255"/>
                    <a:pt x="33665" y="104186"/>
                  </a:cubicBezTo>
                  <a:cubicBezTo>
                    <a:pt x="33122" y="105581"/>
                    <a:pt x="32036" y="105581"/>
                    <a:pt x="30950" y="106976"/>
                  </a:cubicBezTo>
                  <a:cubicBezTo>
                    <a:pt x="28778" y="109302"/>
                    <a:pt x="29321" y="112558"/>
                    <a:pt x="32036" y="114418"/>
                  </a:cubicBezTo>
                  <a:cubicBezTo>
                    <a:pt x="34751" y="116279"/>
                    <a:pt x="39095" y="116279"/>
                    <a:pt x="42352" y="115813"/>
                  </a:cubicBezTo>
                  <a:cubicBezTo>
                    <a:pt x="49954" y="114883"/>
                    <a:pt x="47782" y="109302"/>
                    <a:pt x="48325" y="104186"/>
                  </a:cubicBezTo>
                  <a:cubicBezTo>
                    <a:pt x="48868" y="101860"/>
                    <a:pt x="48868" y="94883"/>
                    <a:pt x="52126" y="93488"/>
                  </a:cubicBezTo>
                  <a:cubicBezTo>
                    <a:pt x="54298" y="92093"/>
                    <a:pt x="57556" y="94883"/>
                    <a:pt x="58642" y="96744"/>
                  </a:cubicBezTo>
                  <a:cubicBezTo>
                    <a:pt x="60814" y="99069"/>
                    <a:pt x="61900" y="100930"/>
                    <a:pt x="61900" y="103720"/>
                  </a:cubicBezTo>
                  <a:cubicBezTo>
                    <a:pt x="62443" y="107441"/>
                    <a:pt x="61357" y="111627"/>
                    <a:pt x="61900" y="115348"/>
                  </a:cubicBezTo>
                  <a:cubicBezTo>
                    <a:pt x="61900" y="119069"/>
                    <a:pt x="65701" y="120000"/>
                    <a:pt x="69502" y="120000"/>
                  </a:cubicBezTo>
                  <a:cubicBezTo>
                    <a:pt x="74932" y="120000"/>
                    <a:pt x="85248" y="115813"/>
                    <a:pt x="78733" y="110232"/>
                  </a:cubicBezTo>
                  <a:cubicBezTo>
                    <a:pt x="77647" y="109767"/>
                    <a:pt x="76561" y="109302"/>
                    <a:pt x="76018" y="108372"/>
                  </a:cubicBezTo>
                  <a:cubicBezTo>
                    <a:pt x="75475" y="107441"/>
                    <a:pt x="76018" y="106046"/>
                    <a:pt x="76018" y="105116"/>
                  </a:cubicBezTo>
                  <a:cubicBezTo>
                    <a:pt x="76018" y="103720"/>
                    <a:pt x="75475" y="99069"/>
                    <a:pt x="77104" y="97674"/>
                  </a:cubicBezTo>
                  <a:cubicBezTo>
                    <a:pt x="77647" y="96744"/>
                    <a:pt x="80904" y="96279"/>
                    <a:pt x="81990" y="95813"/>
                  </a:cubicBezTo>
                  <a:cubicBezTo>
                    <a:pt x="84162" y="94883"/>
                    <a:pt x="86334" y="93953"/>
                    <a:pt x="89049" y="93023"/>
                  </a:cubicBezTo>
                  <a:cubicBezTo>
                    <a:pt x="93393" y="91162"/>
                    <a:pt x="97194" y="88372"/>
                    <a:pt x="100995" y="85581"/>
                  </a:cubicBezTo>
                  <a:cubicBezTo>
                    <a:pt x="100995" y="90232"/>
                    <a:pt x="100452" y="94418"/>
                    <a:pt x="100452" y="99069"/>
                  </a:cubicBezTo>
                  <a:cubicBezTo>
                    <a:pt x="100452" y="104651"/>
                    <a:pt x="111312" y="105116"/>
                    <a:pt x="115656" y="102790"/>
                  </a:cubicBezTo>
                  <a:cubicBezTo>
                    <a:pt x="117828" y="101860"/>
                    <a:pt x="119457" y="100000"/>
                    <a:pt x="118914" y="97674"/>
                  </a:cubicBezTo>
                  <a:cubicBezTo>
                    <a:pt x="118914" y="95813"/>
                    <a:pt x="117828" y="94883"/>
                    <a:pt x="116742" y="93953"/>
                  </a:cubicBezTo>
                  <a:cubicBezTo>
                    <a:pt x="116199" y="93488"/>
                    <a:pt x="115656" y="93488"/>
                    <a:pt x="115113" y="93023"/>
                  </a:cubicBezTo>
                  <a:cubicBezTo>
                    <a:pt x="114027" y="91162"/>
                    <a:pt x="116199" y="86976"/>
                    <a:pt x="116742" y="85581"/>
                  </a:cubicBezTo>
                  <a:cubicBezTo>
                    <a:pt x="117828" y="82325"/>
                    <a:pt x="118914" y="79534"/>
                    <a:pt x="118914" y="76744"/>
                  </a:cubicBezTo>
                  <a:cubicBezTo>
                    <a:pt x="120000" y="67906"/>
                    <a:pt x="119457" y="60930"/>
                    <a:pt x="115656" y="5348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6"/>
            <p:cNvSpPr/>
            <p:nvPr/>
          </p:nvSpPr>
          <p:spPr>
            <a:xfrm>
              <a:off x="2805113" y="2438401"/>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6"/>
            <p:cNvSpPr/>
            <p:nvPr/>
          </p:nvSpPr>
          <p:spPr>
            <a:xfrm>
              <a:off x="2798763" y="2509838"/>
              <a:ext cx="1500" cy="1500"/>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6"/>
            <p:cNvSpPr/>
            <p:nvPr/>
          </p:nvSpPr>
          <p:spPr>
            <a:xfrm>
              <a:off x="2798763" y="2463801"/>
              <a:ext cx="6300" cy="45900"/>
            </a:xfrm>
            <a:custGeom>
              <a:avLst/>
              <a:gdLst/>
              <a:ahLst/>
              <a:cxnLst/>
              <a:rect l="0" t="0" r="0" b="0"/>
              <a:pathLst>
                <a:path w="120000" h="120000" extrusionOk="0">
                  <a:moveTo>
                    <a:pt x="120000" y="0"/>
                  </a:moveTo>
                  <a:cubicBezTo>
                    <a:pt x="120000" y="17142"/>
                    <a:pt x="120000" y="68571"/>
                    <a:pt x="0" y="119999"/>
                  </a:cubicBezTo>
                  <a:cubicBezTo>
                    <a:pt x="0" y="119999"/>
                    <a:pt x="0" y="119999"/>
                    <a:pt x="0" y="119999"/>
                  </a:cubicBezTo>
                  <a:cubicBezTo>
                    <a:pt x="0" y="119999"/>
                    <a:pt x="120000" y="51428"/>
                    <a:pt x="12000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6"/>
            <p:cNvSpPr/>
            <p:nvPr/>
          </p:nvSpPr>
          <p:spPr>
            <a:xfrm>
              <a:off x="2805113" y="2438401"/>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6"/>
            <p:cNvSpPr/>
            <p:nvPr/>
          </p:nvSpPr>
          <p:spPr>
            <a:xfrm>
              <a:off x="2798763" y="2509838"/>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6"/>
            <p:cNvSpPr/>
            <p:nvPr/>
          </p:nvSpPr>
          <p:spPr>
            <a:xfrm>
              <a:off x="2805113" y="2438401"/>
              <a:ext cx="1500" cy="1500"/>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6"/>
            <p:cNvSpPr/>
            <p:nvPr/>
          </p:nvSpPr>
          <p:spPr>
            <a:xfrm>
              <a:off x="1733550" y="2768601"/>
              <a:ext cx="1077900" cy="368400"/>
            </a:xfrm>
            <a:custGeom>
              <a:avLst/>
              <a:gdLst/>
              <a:ahLst/>
              <a:cxnLst/>
              <a:rect l="0" t="0" r="0" b="0"/>
              <a:pathLst>
                <a:path w="120000" h="120000" extrusionOk="0">
                  <a:moveTo>
                    <a:pt x="113532" y="12631"/>
                  </a:moveTo>
                  <a:cubicBezTo>
                    <a:pt x="113532" y="16842"/>
                    <a:pt x="112814" y="18947"/>
                    <a:pt x="112095" y="21052"/>
                  </a:cubicBezTo>
                  <a:cubicBezTo>
                    <a:pt x="112095" y="21052"/>
                    <a:pt x="112095" y="21052"/>
                    <a:pt x="111377" y="21052"/>
                  </a:cubicBezTo>
                  <a:cubicBezTo>
                    <a:pt x="109940" y="23157"/>
                    <a:pt x="107784" y="23157"/>
                    <a:pt x="105628" y="23157"/>
                  </a:cubicBezTo>
                  <a:cubicBezTo>
                    <a:pt x="105628" y="23157"/>
                    <a:pt x="105628" y="23157"/>
                    <a:pt x="105628" y="23157"/>
                  </a:cubicBezTo>
                  <a:cubicBezTo>
                    <a:pt x="103473" y="23157"/>
                    <a:pt x="101317" y="23157"/>
                    <a:pt x="99880" y="21052"/>
                  </a:cubicBezTo>
                  <a:cubicBezTo>
                    <a:pt x="99880" y="21052"/>
                    <a:pt x="99880" y="18947"/>
                    <a:pt x="99880" y="18947"/>
                  </a:cubicBezTo>
                  <a:cubicBezTo>
                    <a:pt x="99880" y="14736"/>
                    <a:pt x="99880" y="14736"/>
                    <a:pt x="99880" y="14736"/>
                  </a:cubicBezTo>
                  <a:cubicBezTo>
                    <a:pt x="89820" y="16842"/>
                    <a:pt x="78323" y="21052"/>
                    <a:pt x="73293" y="12631"/>
                  </a:cubicBezTo>
                  <a:cubicBezTo>
                    <a:pt x="68263" y="4210"/>
                    <a:pt x="63233" y="0"/>
                    <a:pt x="58203" y="2105"/>
                  </a:cubicBezTo>
                  <a:cubicBezTo>
                    <a:pt x="58203" y="6315"/>
                    <a:pt x="58203" y="10526"/>
                    <a:pt x="58203" y="16842"/>
                  </a:cubicBezTo>
                  <a:cubicBezTo>
                    <a:pt x="57485" y="33684"/>
                    <a:pt x="56766" y="61052"/>
                    <a:pt x="56766" y="65263"/>
                  </a:cubicBezTo>
                  <a:cubicBezTo>
                    <a:pt x="57485" y="69473"/>
                    <a:pt x="58922" y="71578"/>
                    <a:pt x="59640" y="73684"/>
                  </a:cubicBezTo>
                  <a:cubicBezTo>
                    <a:pt x="61077" y="75789"/>
                    <a:pt x="61796" y="77894"/>
                    <a:pt x="62514" y="82105"/>
                  </a:cubicBezTo>
                  <a:cubicBezTo>
                    <a:pt x="62514" y="84210"/>
                    <a:pt x="62514" y="88421"/>
                    <a:pt x="61796" y="90526"/>
                  </a:cubicBezTo>
                  <a:cubicBezTo>
                    <a:pt x="60359" y="96842"/>
                    <a:pt x="57485" y="96842"/>
                    <a:pt x="55329" y="96842"/>
                  </a:cubicBezTo>
                  <a:cubicBezTo>
                    <a:pt x="53173" y="96842"/>
                    <a:pt x="49580" y="94736"/>
                    <a:pt x="48862" y="92631"/>
                  </a:cubicBezTo>
                  <a:cubicBezTo>
                    <a:pt x="48143" y="90526"/>
                    <a:pt x="48143" y="90526"/>
                    <a:pt x="48143" y="90526"/>
                  </a:cubicBezTo>
                  <a:cubicBezTo>
                    <a:pt x="48143" y="86315"/>
                    <a:pt x="48862" y="84210"/>
                    <a:pt x="48862" y="80000"/>
                  </a:cubicBezTo>
                  <a:cubicBezTo>
                    <a:pt x="48862" y="69473"/>
                    <a:pt x="48862" y="58947"/>
                    <a:pt x="48862" y="48421"/>
                  </a:cubicBezTo>
                  <a:cubicBezTo>
                    <a:pt x="48862" y="48421"/>
                    <a:pt x="48862" y="48421"/>
                    <a:pt x="48862" y="48421"/>
                  </a:cubicBezTo>
                  <a:cubicBezTo>
                    <a:pt x="48143" y="35789"/>
                    <a:pt x="47425" y="23157"/>
                    <a:pt x="46706" y="16842"/>
                  </a:cubicBezTo>
                  <a:cubicBezTo>
                    <a:pt x="45988" y="18947"/>
                    <a:pt x="44550" y="23157"/>
                    <a:pt x="43832" y="25263"/>
                  </a:cubicBezTo>
                  <a:cubicBezTo>
                    <a:pt x="38083" y="37894"/>
                    <a:pt x="28742" y="42105"/>
                    <a:pt x="20119" y="48421"/>
                  </a:cubicBezTo>
                  <a:cubicBezTo>
                    <a:pt x="20119" y="50526"/>
                    <a:pt x="19401" y="52631"/>
                    <a:pt x="19401" y="54736"/>
                  </a:cubicBezTo>
                  <a:cubicBezTo>
                    <a:pt x="19401" y="61052"/>
                    <a:pt x="19401" y="67368"/>
                    <a:pt x="19401" y="73684"/>
                  </a:cubicBezTo>
                  <a:cubicBezTo>
                    <a:pt x="19401" y="73684"/>
                    <a:pt x="19401" y="75789"/>
                    <a:pt x="19401" y="75789"/>
                  </a:cubicBezTo>
                  <a:cubicBezTo>
                    <a:pt x="17245" y="77894"/>
                    <a:pt x="15808" y="80000"/>
                    <a:pt x="12934" y="80000"/>
                  </a:cubicBezTo>
                  <a:cubicBezTo>
                    <a:pt x="12215" y="80000"/>
                    <a:pt x="11497" y="80000"/>
                    <a:pt x="10778" y="77894"/>
                  </a:cubicBezTo>
                  <a:cubicBezTo>
                    <a:pt x="8622" y="77894"/>
                    <a:pt x="5748" y="77894"/>
                    <a:pt x="5748" y="67368"/>
                  </a:cubicBezTo>
                  <a:cubicBezTo>
                    <a:pt x="5029" y="61052"/>
                    <a:pt x="6467" y="58947"/>
                    <a:pt x="7904" y="58947"/>
                  </a:cubicBezTo>
                  <a:cubicBezTo>
                    <a:pt x="7904" y="56842"/>
                    <a:pt x="8622" y="56842"/>
                    <a:pt x="8622" y="54736"/>
                  </a:cubicBezTo>
                  <a:cubicBezTo>
                    <a:pt x="4311" y="61052"/>
                    <a:pt x="718" y="67368"/>
                    <a:pt x="0" y="80000"/>
                  </a:cubicBezTo>
                  <a:cubicBezTo>
                    <a:pt x="0" y="80000"/>
                    <a:pt x="718" y="101052"/>
                    <a:pt x="17964" y="94736"/>
                  </a:cubicBezTo>
                  <a:cubicBezTo>
                    <a:pt x="28023" y="90526"/>
                    <a:pt x="36646" y="94736"/>
                    <a:pt x="43113" y="105263"/>
                  </a:cubicBezTo>
                  <a:cubicBezTo>
                    <a:pt x="48862" y="115789"/>
                    <a:pt x="63233" y="119999"/>
                    <a:pt x="66826" y="101052"/>
                  </a:cubicBezTo>
                  <a:cubicBezTo>
                    <a:pt x="70419" y="82105"/>
                    <a:pt x="85508" y="52631"/>
                    <a:pt x="97724" y="46315"/>
                  </a:cubicBezTo>
                  <a:cubicBezTo>
                    <a:pt x="108502" y="37894"/>
                    <a:pt x="117844" y="48421"/>
                    <a:pt x="119281" y="23157"/>
                  </a:cubicBezTo>
                  <a:cubicBezTo>
                    <a:pt x="120000" y="16842"/>
                    <a:pt x="117125" y="12631"/>
                    <a:pt x="113532" y="1263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6"/>
            <p:cNvSpPr/>
            <p:nvPr/>
          </p:nvSpPr>
          <p:spPr>
            <a:xfrm>
              <a:off x="1693863" y="2152651"/>
              <a:ext cx="155700" cy="84000"/>
            </a:xfrm>
            <a:custGeom>
              <a:avLst/>
              <a:gdLst/>
              <a:ahLst/>
              <a:cxnLst/>
              <a:rect l="0" t="0" r="0" b="0"/>
              <a:pathLst>
                <a:path w="120000" h="120000" extrusionOk="0">
                  <a:moveTo>
                    <a:pt x="100000" y="18461"/>
                  </a:moveTo>
                  <a:cubicBezTo>
                    <a:pt x="85000" y="9230"/>
                    <a:pt x="70000" y="9230"/>
                    <a:pt x="55000" y="9230"/>
                  </a:cubicBezTo>
                  <a:cubicBezTo>
                    <a:pt x="40000" y="9230"/>
                    <a:pt x="20000" y="0"/>
                    <a:pt x="10000" y="18461"/>
                  </a:cubicBezTo>
                  <a:cubicBezTo>
                    <a:pt x="0" y="36923"/>
                    <a:pt x="0" y="55384"/>
                    <a:pt x="5000" y="73846"/>
                  </a:cubicBezTo>
                  <a:cubicBezTo>
                    <a:pt x="15000" y="92307"/>
                    <a:pt x="35000" y="92307"/>
                    <a:pt x="45000" y="101538"/>
                  </a:cubicBezTo>
                  <a:cubicBezTo>
                    <a:pt x="60000" y="110769"/>
                    <a:pt x="80000" y="120000"/>
                    <a:pt x="95000" y="110769"/>
                  </a:cubicBezTo>
                  <a:cubicBezTo>
                    <a:pt x="120000" y="101538"/>
                    <a:pt x="120000" y="36923"/>
                    <a:pt x="100000" y="18461"/>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6"/>
            <p:cNvSpPr/>
            <p:nvPr/>
          </p:nvSpPr>
          <p:spPr>
            <a:xfrm>
              <a:off x="1655763" y="1874838"/>
              <a:ext cx="265200" cy="277800"/>
            </a:xfrm>
            <a:custGeom>
              <a:avLst/>
              <a:gdLst/>
              <a:ahLst/>
              <a:cxnLst/>
              <a:rect l="0" t="0" r="0" b="0"/>
              <a:pathLst>
                <a:path w="120000" h="120000" extrusionOk="0">
                  <a:moveTo>
                    <a:pt x="0" y="66976"/>
                  </a:moveTo>
                  <a:cubicBezTo>
                    <a:pt x="0" y="33488"/>
                    <a:pt x="32195" y="0"/>
                    <a:pt x="61463" y="0"/>
                  </a:cubicBezTo>
                  <a:cubicBezTo>
                    <a:pt x="93658" y="0"/>
                    <a:pt x="120000" y="33488"/>
                    <a:pt x="120000" y="66976"/>
                  </a:cubicBezTo>
                  <a:cubicBezTo>
                    <a:pt x="120000" y="97674"/>
                    <a:pt x="93658" y="120000"/>
                    <a:pt x="64390" y="120000"/>
                  </a:cubicBezTo>
                  <a:cubicBezTo>
                    <a:pt x="35121" y="120000"/>
                    <a:pt x="0" y="97674"/>
                    <a:pt x="0" y="66976"/>
                  </a:cubicBezTo>
                  <a:close/>
                </a:path>
              </a:pathLst>
            </a:custGeom>
            <a:solidFill>
              <a:srgbClr val="ACBC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6"/>
            <p:cNvSpPr/>
            <p:nvPr/>
          </p:nvSpPr>
          <p:spPr>
            <a:xfrm>
              <a:off x="2178050" y="2198688"/>
              <a:ext cx="168300" cy="84000"/>
            </a:xfrm>
            <a:custGeom>
              <a:avLst/>
              <a:gdLst/>
              <a:ahLst/>
              <a:cxnLst/>
              <a:rect l="0" t="0" r="0" b="0"/>
              <a:pathLst>
                <a:path w="120000" h="120000" extrusionOk="0">
                  <a:moveTo>
                    <a:pt x="78461" y="9230"/>
                  </a:moveTo>
                  <a:cubicBezTo>
                    <a:pt x="50769" y="18461"/>
                    <a:pt x="23076" y="0"/>
                    <a:pt x="4615" y="46153"/>
                  </a:cubicBezTo>
                  <a:cubicBezTo>
                    <a:pt x="0" y="55384"/>
                    <a:pt x="4615" y="73846"/>
                    <a:pt x="9230" y="92307"/>
                  </a:cubicBezTo>
                  <a:cubicBezTo>
                    <a:pt x="18461" y="110769"/>
                    <a:pt x="32307" y="110769"/>
                    <a:pt x="41538" y="110769"/>
                  </a:cubicBezTo>
                  <a:cubicBezTo>
                    <a:pt x="60000" y="120000"/>
                    <a:pt x="73846" y="120000"/>
                    <a:pt x="87692" y="110769"/>
                  </a:cubicBezTo>
                  <a:cubicBezTo>
                    <a:pt x="120000" y="92307"/>
                    <a:pt x="110769" y="9230"/>
                    <a:pt x="78461" y="9230"/>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6"/>
            <p:cNvSpPr/>
            <p:nvPr/>
          </p:nvSpPr>
          <p:spPr>
            <a:xfrm>
              <a:off x="2055813" y="1498601"/>
              <a:ext cx="690600" cy="511200"/>
            </a:xfrm>
            <a:custGeom>
              <a:avLst/>
              <a:gdLst/>
              <a:ahLst/>
              <a:cxnLst/>
              <a:rect l="0" t="0" r="0" b="0"/>
              <a:pathLst>
                <a:path w="120000" h="120000" extrusionOk="0">
                  <a:moveTo>
                    <a:pt x="14579" y="0"/>
                  </a:moveTo>
                  <a:cubicBezTo>
                    <a:pt x="14579" y="0"/>
                    <a:pt x="0" y="36455"/>
                    <a:pt x="26915" y="77468"/>
                  </a:cubicBezTo>
                  <a:cubicBezTo>
                    <a:pt x="54953" y="120000"/>
                    <a:pt x="77383" y="97215"/>
                    <a:pt x="77383" y="97215"/>
                  </a:cubicBezTo>
                  <a:cubicBezTo>
                    <a:pt x="77383" y="97215"/>
                    <a:pt x="68411" y="57721"/>
                    <a:pt x="77383" y="53164"/>
                  </a:cubicBezTo>
                  <a:cubicBezTo>
                    <a:pt x="86355" y="48607"/>
                    <a:pt x="94205" y="59240"/>
                    <a:pt x="94205" y="59240"/>
                  </a:cubicBezTo>
                  <a:cubicBezTo>
                    <a:pt x="94205" y="59240"/>
                    <a:pt x="111028" y="66835"/>
                    <a:pt x="115514" y="47088"/>
                  </a:cubicBezTo>
                  <a:cubicBezTo>
                    <a:pt x="120000" y="28860"/>
                    <a:pt x="102056" y="13670"/>
                    <a:pt x="93084" y="10632"/>
                  </a:cubicBezTo>
                  <a:cubicBezTo>
                    <a:pt x="84112" y="7594"/>
                    <a:pt x="65046" y="4556"/>
                    <a:pt x="56074" y="28860"/>
                  </a:cubicBezTo>
                  <a:cubicBezTo>
                    <a:pt x="56074" y="28860"/>
                    <a:pt x="33644" y="0"/>
                    <a:pt x="14579" y="0"/>
                  </a:cubicBezTo>
                  <a:close/>
                </a:path>
              </a:pathLst>
            </a:custGeom>
            <a:solidFill>
              <a:srgbClr val="ACBC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6"/>
            <p:cNvSpPr/>
            <p:nvPr/>
          </p:nvSpPr>
          <p:spPr>
            <a:xfrm>
              <a:off x="1984375" y="2120901"/>
              <a:ext cx="77700" cy="31800"/>
            </a:xfrm>
            <a:custGeom>
              <a:avLst/>
              <a:gdLst/>
              <a:ahLst/>
              <a:cxnLst/>
              <a:rect l="0" t="0" r="0" b="0"/>
              <a:pathLst>
                <a:path w="120000" h="120000" extrusionOk="0">
                  <a:moveTo>
                    <a:pt x="100000" y="24000"/>
                  </a:moveTo>
                  <a:cubicBezTo>
                    <a:pt x="80000" y="0"/>
                    <a:pt x="70000" y="0"/>
                    <a:pt x="60000" y="0"/>
                  </a:cubicBezTo>
                  <a:cubicBezTo>
                    <a:pt x="40000" y="24000"/>
                    <a:pt x="30000" y="0"/>
                    <a:pt x="20000" y="24000"/>
                  </a:cubicBezTo>
                  <a:cubicBezTo>
                    <a:pt x="0" y="24000"/>
                    <a:pt x="0" y="96000"/>
                    <a:pt x="20000" y="96000"/>
                  </a:cubicBezTo>
                  <a:cubicBezTo>
                    <a:pt x="30000" y="120000"/>
                    <a:pt x="40000" y="120000"/>
                    <a:pt x="50000" y="120000"/>
                  </a:cubicBezTo>
                  <a:cubicBezTo>
                    <a:pt x="60000" y="120000"/>
                    <a:pt x="80000" y="120000"/>
                    <a:pt x="90000" y="120000"/>
                  </a:cubicBezTo>
                  <a:cubicBezTo>
                    <a:pt x="120000" y="120000"/>
                    <a:pt x="120000" y="48000"/>
                    <a:pt x="100000" y="24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6"/>
            <p:cNvSpPr/>
            <p:nvPr/>
          </p:nvSpPr>
          <p:spPr>
            <a:xfrm>
              <a:off x="2449513" y="2100263"/>
              <a:ext cx="297000" cy="246000"/>
            </a:xfrm>
            <a:custGeom>
              <a:avLst/>
              <a:gdLst/>
              <a:ahLst/>
              <a:cxnLst/>
              <a:rect l="0" t="0" r="0" b="0"/>
              <a:pathLst>
                <a:path w="120000" h="120000" extrusionOk="0">
                  <a:moveTo>
                    <a:pt x="31304" y="0"/>
                  </a:moveTo>
                  <a:cubicBezTo>
                    <a:pt x="31304" y="0"/>
                    <a:pt x="101739" y="0"/>
                    <a:pt x="120000" y="60000"/>
                  </a:cubicBezTo>
                  <a:cubicBezTo>
                    <a:pt x="120000" y="60000"/>
                    <a:pt x="112173" y="120000"/>
                    <a:pt x="31304" y="107368"/>
                  </a:cubicBezTo>
                  <a:cubicBezTo>
                    <a:pt x="31304" y="107368"/>
                    <a:pt x="2608" y="101052"/>
                    <a:pt x="0" y="88421"/>
                  </a:cubicBezTo>
                  <a:cubicBezTo>
                    <a:pt x="0" y="88421"/>
                    <a:pt x="39130" y="31578"/>
                    <a:pt x="31304" y="0"/>
                  </a:cubicBezTo>
                  <a:close/>
                </a:path>
              </a:pathLst>
            </a:custGeom>
            <a:solidFill>
              <a:srgbClr val="ACBC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6"/>
            <p:cNvSpPr/>
            <p:nvPr/>
          </p:nvSpPr>
          <p:spPr>
            <a:xfrm>
              <a:off x="2255838" y="2457451"/>
              <a:ext cx="355500" cy="298500"/>
            </a:xfrm>
            <a:custGeom>
              <a:avLst/>
              <a:gdLst/>
              <a:ahLst/>
              <a:cxnLst/>
              <a:rect l="0" t="0" r="0" b="0"/>
              <a:pathLst>
                <a:path w="120000" h="120000" extrusionOk="0">
                  <a:moveTo>
                    <a:pt x="98181" y="13043"/>
                  </a:moveTo>
                  <a:cubicBezTo>
                    <a:pt x="91636" y="41739"/>
                    <a:pt x="80727" y="60000"/>
                    <a:pt x="61090" y="75652"/>
                  </a:cubicBezTo>
                  <a:cubicBezTo>
                    <a:pt x="52363" y="83478"/>
                    <a:pt x="43636" y="88695"/>
                    <a:pt x="34909" y="91304"/>
                  </a:cubicBezTo>
                  <a:cubicBezTo>
                    <a:pt x="26181" y="96521"/>
                    <a:pt x="15272" y="96521"/>
                    <a:pt x="4363" y="101739"/>
                  </a:cubicBezTo>
                  <a:cubicBezTo>
                    <a:pt x="2181" y="101739"/>
                    <a:pt x="2181" y="106956"/>
                    <a:pt x="4363" y="109565"/>
                  </a:cubicBezTo>
                  <a:cubicBezTo>
                    <a:pt x="4363" y="109565"/>
                    <a:pt x="4363" y="109565"/>
                    <a:pt x="4363" y="109565"/>
                  </a:cubicBezTo>
                  <a:cubicBezTo>
                    <a:pt x="4363" y="109565"/>
                    <a:pt x="4363" y="109565"/>
                    <a:pt x="4363" y="109565"/>
                  </a:cubicBezTo>
                  <a:cubicBezTo>
                    <a:pt x="0" y="112173"/>
                    <a:pt x="2181" y="120000"/>
                    <a:pt x="6545" y="120000"/>
                  </a:cubicBezTo>
                  <a:cubicBezTo>
                    <a:pt x="8727" y="120000"/>
                    <a:pt x="10909" y="120000"/>
                    <a:pt x="10909" y="120000"/>
                  </a:cubicBezTo>
                  <a:cubicBezTo>
                    <a:pt x="15272" y="117391"/>
                    <a:pt x="19636" y="117391"/>
                    <a:pt x="24000" y="117391"/>
                  </a:cubicBezTo>
                  <a:cubicBezTo>
                    <a:pt x="24000" y="117391"/>
                    <a:pt x="24000" y="117391"/>
                    <a:pt x="24000" y="114782"/>
                  </a:cubicBezTo>
                  <a:cubicBezTo>
                    <a:pt x="43636" y="114782"/>
                    <a:pt x="63272" y="101739"/>
                    <a:pt x="74181" y="93913"/>
                  </a:cubicBezTo>
                  <a:cubicBezTo>
                    <a:pt x="93818" y="75652"/>
                    <a:pt x="115636" y="46956"/>
                    <a:pt x="120000" y="18260"/>
                  </a:cubicBezTo>
                  <a:cubicBezTo>
                    <a:pt x="120000" y="2608"/>
                    <a:pt x="100363" y="0"/>
                    <a:pt x="98181" y="1304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6"/>
            <p:cNvSpPr/>
            <p:nvPr/>
          </p:nvSpPr>
          <p:spPr>
            <a:xfrm>
              <a:off x="2649538" y="2087563"/>
              <a:ext cx="71400" cy="58800"/>
            </a:xfrm>
            <a:custGeom>
              <a:avLst/>
              <a:gdLst/>
              <a:ahLst/>
              <a:cxnLst/>
              <a:rect l="0" t="0" r="0" b="0"/>
              <a:pathLst>
                <a:path w="120000" h="120000" extrusionOk="0">
                  <a:moveTo>
                    <a:pt x="109090" y="53333"/>
                  </a:moveTo>
                  <a:cubicBezTo>
                    <a:pt x="109090" y="40000"/>
                    <a:pt x="87272" y="26666"/>
                    <a:pt x="76363" y="26666"/>
                  </a:cubicBezTo>
                  <a:cubicBezTo>
                    <a:pt x="65454" y="13333"/>
                    <a:pt x="54545" y="13333"/>
                    <a:pt x="54545" y="13333"/>
                  </a:cubicBezTo>
                  <a:cubicBezTo>
                    <a:pt x="43636" y="0"/>
                    <a:pt x="43636" y="0"/>
                    <a:pt x="32727" y="0"/>
                  </a:cubicBezTo>
                  <a:cubicBezTo>
                    <a:pt x="32727" y="0"/>
                    <a:pt x="32727" y="0"/>
                    <a:pt x="32727" y="0"/>
                  </a:cubicBezTo>
                  <a:cubicBezTo>
                    <a:pt x="32727" y="0"/>
                    <a:pt x="32727" y="0"/>
                    <a:pt x="32727" y="0"/>
                  </a:cubicBezTo>
                  <a:cubicBezTo>
                    <a:pt x="10909" y="0"/>
                    <a:pt x="0" y="13333"/>
                    <a:pt x="0" y="40000"/>
                  </a:cubicBezTo>
                  <a:cubicBezTo>
                    <a:pt x="0" y="53333"/>
                    <a:pt x="10909" y="53333"/>
                    <a:pt x="10909" y="66666"/>
                  </a:cubicBezTo>
                  <a:cubicBezTo>
                    <a:pt x="21818" y="80000"/>
                    <a:pt x="21818" y="80000"/>
                    <a:pt x="32727" y="93333"/>
                  </a:cubicBezTo>
                  <a:cubicBezTo>
                    <a:pt x="43636" y="106666"/>
                    <a:pt x="65454" y="120000"/>
                    <a:pt x="87272" y="120000"/>
                  </a:cubicBezTo>
                  <a:cubicBezTo>
                    <a:pt x="98181" y="120000"/>
                    <a:pt x="109090" y="120000"/>
                    <a:pt x="109090" y="106666"/>
                  </a:cubicBezTo>
                  <a:cubicBezTo>
                    <a:pt x="120000" y="93333"/>
                    <a:pt x="120000" y="80000"/>
                    <a:pt x="109090" y="5333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6"/>
            <p:cNvSpPr/>
            <p:nvPr/>
          </p:nvSpPr>
          <p:spPr>
            <a:xfrm>
              <a:off x="1765300" y="2684463"/>
              <a:ext cx="200100" cy="336600"/>
            </a:xfrm>
            <a:custGeom>
              <a:avLst/>
              <a:gdLst/>
              <a:ahLst/>
              <a:cxnLst/>
              <a:rect l="0" t="0" r="0" b="0"/>
              <a:pathLst>
                <a:path w="120000" h="120000" extrusionOk="0">
                  <a:moveTo>
                    <a:pt x="112258" y="9230"/>
                  </a:moveTo>
                  <a:cubicBezTo>
                    <a:pt x="85161" y="0"/>
                    <a:pt x="73548" y="43846"/>
                    <a:pt x="73548" y="50769"/>
                  </a:cubicBezTo>
                  <a:cubicBezTo>
                    <a:pt x="69677" y="62307"/>
                    <a:pt x="69677" y="76153"/>
                    <a:pt x="61935" y="87692"/>
                  </a:cubicBezTo>
                  <a:cubicBezTo>
                    <a:pt x="58064" y="103846"/>
                    <a:pt x="38709" y="96923"/>
                    <a:pt x="19354" y="94615"/>
                  </a:cubicBezTo>
                  <a:cubicBezTo>
                    <a:pt x="3870" y="94615"/>
                    <a:pt x="0" y="108461"/>
                    <a:pt x="11612" y="113076"/>
                  </a:cubicBezTo>
                  <a:cubicBezTo>
                    <a:pt x="27096" y="120000"/>
                    <a:pt x="42580" y="120000"/>
                    <a:pt x="58064" y="117692"/>
                  </a:cubicBezTo>
                  <a:cubicBezTo>
                    <a:pt x="65806" y="117692"/>
                    <a:pt x="73548" y="115384"/>
                    <a:pt x="81290" y="113076"/>
                  </a:cubicBezTo>
                  <a:cubicBezTo>
                    <a:pt x="89032" y="110769"/>
                    <a:pt x="89032" y="103846"/>
                    <a:pt x="85161" y="101538"/>
                  </a:cubicBezTo>
                  <a:cubicBezTo>
                    <a:pt x="89032" y="94615"/>
                    <a:pt x="92903" y="87692"/>
                    <a:pt x="96774" y="80769"/>
                  </a:cubicBezTo>
                  <a:cubicBezTo>
                    <a:pt x="96774" y="66923"/>
                    <a:pt x="96774" y="50769"/>
                    <a:pt x="100645" y="36923"/>
                  </a:cubicBezTo>
                  <a:cubicBezTo>
                    <a:pt x="104516" y="32307"/>
                    <a:pt x="120000" y="11538"/>
                    <a:pt x="112258" y="923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6"/>
            <p:cNvSpPr/>
            <p:nvPr/>
          </p:nvSpPr>
          <p:spPr>
            <a:xfrm>
              <a:off x="2139950" y="2787651"/>
              <a:ext cx="135000" cy="292200"/>
            </a:xfrm>
            <a:custGeom>
              <a:avLst/>
              <a:gdLst/>
              <a:ahLst/>
              <a:cxnLst/>
              <a:rect l="0" t="0" r="0" b="0"/>
              <a:pathLst>
                <a:path w="120000" h="120000" extrusionOk="0">
                  <a:moveTo>
                    <a:pt x="91428" y="101333"/>
                  </a:moveTo>
                  <a:cubicBezTo>
                    <a:pt x="57142" y="98666"/>
                    <a:pt x="51428" y="80000"/>
                    <a:pt x="45714" y="66666"/>
                  </a:cubicBezTo>
                  <a:cubicBezTo>
                    <a:pt x="40000" y="42666"/>
                    <a:pt x="40000" y="18666"/>
                    <a:pt x="0" y="0"/>
                  </a:cubicBezTo>
                  <a:cubicBezTo>
                    <a:pt x="0" y="0"/>
                    <a:pt x="0" y="0"/>
                    <a:pt x="0" y="0"/>
                  </a:cubicBezTo>
                  <a:cubicBezTo>
                    <a:pt x="5714" y="8000"/>
                    <a:pt x="11428" y="16000"/>
                    <a:pt x="17142" y="24000"/>
                  </a:cubicBezTo>
                  <a:cubicBezTo>
                    <a:pt x="17142" y="24000"/>
                    <a:pt x="17142" y="24000"/>
                    <a:pt x="17142" y="21333"/>
                  </a:cubicBezTo>
                  <a:cubicBezTo>
                    <a:pt x="17142" y="21333"/>
                    <a:pt x="17142" y="21333"/>
                    <a:pt x="17142" y="24000"/>
                  </a:cubicBezTo>
                  <a:cubicBezTo>
                    <a:pt x="28571" y="40000"/>
                    <a:pt x="11428" y="74666"/>
                    <a:pt x="22857" y="96000"/>
                  </a:cubicBezTo>
                  <a:cubicBezTo>
                    <a:pt x="22857" y="101333"/>
                    <a:pt x="28571" y="106666"/>
                    <a:pt x="34285" y="112000"/>
                  </a:cubicBezTo>
                  <a:cubicBezTo>
                    <a:pt x="40000" y="114666"/>
                    <a:pt x="45714" y="117333"/>
                    <a:pt x="51428" y="114666"/>
                  </a:cubicBezTo>
                  <a:cubicBezTo>
                    <a:pt x="57142" y="117333"/>
                    <a:pt x="68571" y="120000"/>
                    <a:pt x="80000" y="120000"/>
                  </a:cubicBezTo>
                  <a:cubicBezTo>
                    <a:pt x="108571" y="120000"/>
                    <a:pt x="120000" y="101333"/>
                    <a:pt x="91428" y="10133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6"/>
            <p:cNvSpPr/>
            <p:nvPr/>
          </p:nvSpPr>
          <p:spPr>
            <a:xfrm>
              <a:off x="2605088" y="2547938"/>
              <a:ext cx="128700" cy="324000"/>
            </a:xfrm>
            <a:custGeom>
              <a:avLst/>
              <a:gdLst/>
              <a:ahLst/>
              <a:cxnLst/>
              <a:rect l="0" t="0" r="0" b="0"/>
              <a:pathLst>
                <a:path w="120000" h="120000" extrusionOk="0">
                  <a:moveTo>
                    <a:pt x="108000" y="96000"/>
                  </a:moveTo>
                  <a:cubicBezTo>
                    <a:pt x="96000" y="91200"/>
                    <a:pt x="72000" y="91200"/>
                    <a:pt x="60000" y="86400"/>
                  </a:cubicBezTo>
                  <a:cubicBezTo>
                    <a:pt x="48000" y="76800"/>
                    <a:pt x="54000" y="67200"/>
                    <a:pt x="54000" y="60000"/>
                  </a:cubicBezTo>
                  <a:cubicBezTo>
                    <a:pt x="54000" y="43200"/>
                    <a:pt x="60000" y="9600"/>
                    <a:pt x="24000" y="0"/>
                  </a:cubicBezTo>
                  <a:cubicBezTo>
                    <a:pt x="24000" y="0"/>
                    <a:pt x="24000" y="0"/>
                    <a:pt x="24000" y="0"/>
                  </a:cubicBezTo>
                  <a:cubicBezTo>
                    <a:pt x="0" y="9600"/>
                    <a:pt x="12000" y="24000"/>
                    <a:pt x="12000" y="36000"/>
                  </a:cubicBezTo>
                  <a:cubicBezTo>
                    <a:pt x="18000" y="50400"/>
                    <a:pt x="18000" y="64800"/>
                    <a:pt x="18000" y="79200"/>
                  </a:cubicBezTo>
                  <a:cubicBezTo>
                    <a:pt x="18000" y="84000"/>
                    <a:pt x="18000" y="91200"/>
                    <a:pt x="24000" y="96000"/>
                  </a:cubicBezTo>
                  <a:cubicBezTo>
                    <a:pt x="24000" y="96000"/>
                    <a:pt x="24000" y="98400"/>
                    <a:pt x="18000" y="98400"/>
                  </a:cubicBezTo>
                  <a:cubicBezTo>
                    <a:pt x="18000" y="100800"/>
                    <a:pt x="18000" y="100800"/>
                    <a:pt x="24000" y="103200"/>
                  </a:cubicBezTo>
                  <a:cubicBezTo>
                    <a:pt x="24000" y="105600"/>
                    <a:pt x="30000" y="105600"/>
                    <a:pt x="36000" y="105600"/>
                  </a:cubicBezTo>
                  <a:cubicBezTo>
                    <a:pt x="36000" y="105600"/>
                    <a:pt x="36000" y="105600"/>
                    <a:pt x="36000" y="105600"/>
                  </a:cubicBezTo>
                  <a:cubicBezTo>
                    <a:pt x="54000" y="115200"/>
                    <a:pt x="78000" y="120000"/>
                    <a:pt x="102000" y="110400"/>
                  </a:cubicBezTo>
                  <a:cubicBezTo>
                    <a:pt x="114000" y="108000"/>
                    <a:pt x="120000" y="100800"/>
                    <a:pt x="108000" y="96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6"/>
            <p:cNvSpPr/>
            <p:nvPr/>
          </p:nvSpPr>
          <p:spPr>
            <a:xfrm>
              <a:off x="1403350" y="1620838"/>
              <a:ext cx="271500" cy="104700"/>
            </a:xfrm>
            <a:custGeom>
              <a:avLst/>
              <a:gdLst/>
              <a:ahLst/>
              <a:cxnLst/>
              <a:rect l="0" t="0" r="0" b="0"/>
              <a:pathLst>
                <a:path w="120000" h="120000" extrusionOk="0">
                  <a:moveTo>
                    <a:pt x="80000" y="22500"/>
                  </a:moveTo>
                  <a:cubicBezTo>
                    <a:pt x="68571" y="30000"/>
                    <a:pt x="60000" y="45000"/>
                    <a:pt x="45714" y="45000"/>
                  </a:cubicBezTo>
                  <a:cubicBezTo>
                    <a:pt x="31428" y="37500"/>
                    <a:pt x="25714" y="30000"/>
                    <a:pt x="17142" y="0"/>
                  </a:cubicBezTo>
                  <a:cubicBezTo>
                    <a:pt x="17142" y="0"/>
                    <a:pt x="17142" y="0"/>
                    <a:pt x="17142" y="0"/>
                  </a:cubicBezTo>
                  <a:cubicBezTo>
                    <a:pt x="0" y="37500"/>
                    <a:pt x="22857" y="82500"/>
                    <a:pt x="34285" y="97500"/>
                  </a:cubicBezTo>
                  <a:cubicBezTo>
                    <a:pt x="62857" y="120000"/>
                    <a:pt x="91428" y="37500"/>
                    <a:pt x="117142" y="90000"/>
                  </a:cubicBezTo>
                  <a:cubicBezTo>
                    <a:pt x="117142" y="90000"/>
                    <a:pt x="120000" y="90000"/>
                    <a:pt x="120000" y="82500"/>
                  </a:cubicBezTo>
                  <a:cubicBezTo>
                    <a:pt x="117142" y="30000"/>
                    <a:pt x="100000" y="15000"/>
                    <a:pt x="80000" y="225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6"/>
            <p:cNvSpPr/>
            <p:nvPr/>
          </p:nvSpPr>
          <p:spPr>
            <a:xfrm>
              <a:off x="2424113" y="1633538"/>
              <a:ext cx="303300" cy="201600"/>
            </a:xfrm>
            <a:custGeom>
              <a:avLst/>
              <a:gdLst/>
              <a:ahLst/>
              <a:cxnLst/>
              <a:rect l="0" t="0" r="0" b="0"/>
              <a:pathLst>
                <a:path w="120000" h="120000" extrusionOk="0">
                  <a:moveTo>
                    <a:pt x="112340" y="7741"/>
                  </a:moveTo>
                  <a:cubicBezTo>
                    <a:pt x="102127" y="34838"/>
                    <a:pt x="97021" y="38709"/>
                    <a:pt x="79148" y="38709"/>
                  </a:cubicBezTo>
                  <a:cubicBezTo>
                    <a:pt x="66382" y="38709"/>
                    <a:pt x="56170" y="34838"/>
                    <a:pt x="43404" y="30967"/>
                  </a:cubicBezTo>
                  <a:cubicBezTo>
                    <a:pt x="17872" y="27096"/>
                    <a:pt x="0" y="61935"/>
                    <a:pt x="10212" y="92903"/>
                  </a:cubicBezTo>
                  <a:cubicBezTo>
                    <a:pt x="12765" y="92903"/>
                    <a:pt x="20425" y="120000"/>
                    <a:pt x="20425" y="120000"/>
                  </a:cubicBezTo>
                  <a:cubicBezTo>
                    <a:pt x="20425" y="89032"/>
                    <a:pt x="22978" y="58064"/>
                    <a:pt x="38297" y="54193"/>
                  </a:cubicBezTo>
                  <a:cubicBezTo>
                    <a:pt x="48510" y="54193"/>
                    <a:pt x="61276" y="61935"/>
                    <a:pt x="74042" y="61935"/>
                  </a:cubicBezTo>
                  <a:cubicBezTo>
                    <a:pt x="94468" y="65806"/>
                    <a:pt x="120000" y="54193"/>
                    <a:pt x="120000" y="15483"/>
                  </a:cubicBezTo>
                  <a:cubicBezTo>
                    <a:pt x="120000" y="7741"/>
                    <a:pt x="114893" y="0"/>
                    <a:pt x="112340" y="774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6"/>
            <p:cNvSpPr/>
            <p:nvPr/>
          </p:nvSpPr>
          <p:spPr>
            <a:xfrm>
              <a:off x="1720850" y="2055813"/>
              <a:ext cx="877800" cy="439800"/>
            </a:xfrm>
            <a:custGeom>
              <a:avLst/>
              <a:gdLst/>
              <a:ahLst/>
              <a:cxnLst/>
              <a:rect l="0" t="0" r="0" b="0"/>
              <a:pathLst>
                <a:path w="120000" h="120000" extrusionOk="0">
                  <a:moveTo>
                    <a:pt x="111176" y="15882"/>
                  </a:moveTo>
                  <a:cubicBezTo>
                    <a:pt x="111176" y="15882"/>
                    <a:pt x="111176" y="15882"/>
                    <a:pt x="111176" y="15882"/>
                  </a:cubicBezTo>
                  <a:cubicBezTo>
                    <a:pt x="111176" y="15882"/>
                    <a:pt x="111176" y="14117"/>
                    <a:pt x="111176" y="14117"/>
                  </a:cubicBezTo>
                  <a:cubicBezTo>
                    <a:pt x="112941" y="5294"/>
                    <a:pt x="110294" y="0"/>
                    <a:pt x="108529" y="7058"/>
                  </a:cubicBezTo>
                  <a:cubicBezTo>
                    <a:pt x="100588" y="47647"/>
                    <a:pt x="79411" y="74117"/>
                    <a:pt x="60000" y="84705"/>
                  </a:cubicBezTo>
                  <a:cubicBezTo>
                    <a:pt x="50294" y="88235"/>
                    <a:pt x="37941" y="90000"/>
                    <a:pt x="28235" y="86470"/>
                  </a:cubicBezTo>
                  <a:cubicBezTo>
                    <a:pt x="17647" y="84705"/>
                    <a:pt x="8823" y="74117"/>
                    <a:pt x="0" y="67058"/>
                  </a:cubicBezTo>
                  <a:cubicBezTo>
                    <a:pt x="0" y="67058"/>
                    <a:pt x="0" y="68823"/>
                    <a:pt x="0" y="68823"/>
                  </a:cubicBezTo>
                  <a:cubicBezTo>
                    <a:pt x="5294" y="86470"/>
                    <a:pt x="16764" y="93529"/>
                    <a:pt x="26470" y="97058"/>
                  </a:cubicBezTo>
                  <a:cubicBezTo>
                    <a:pt x="37941" y="104117"/>
                    <a:pt x="51176" y="105882"/>
                    <a:pt x="62647" y="100588"/>
                  </a:cubicBezTo>
                  <a:cubicBezTo>
                    <a:pt x="75882" y="93529"/>
                    <a:pt x="89117" y="81176"/>
                    <a:pt x="97941" y="61764"/>
                  </a:cubicBezTo>
                  <a:cubicBezTo>
                    <a:pt x="91764" y="77647"/>
                    <a:pt x="82941" y="90000"/>
                    <a:pt x="71470" y="98823"/>
                  </a:cubicBezTo>
                  <a:cubicBezTo>
                    <a:pt x="62647" y="104117"/>
                    <a:pt x="53823" y="105882"/>
                    <a:pt x="45000" y="105882"/>
                  </a:cubicBezTo>
                  <a:cubicBezTo>
                    <a:pt x="36176" y="105882"/>
                    <a:pt x="28235" y="98823"/>
                    <a:pt x="19411" y="98823"/>
                  </a:cubicBezTo>
                  <a:cubicBezTo>
                    <a:pt x="18529" y="98823"/>
                    <a:pt x="17647" y="100588"/>
                    <a:pt x="18529" y="102352"/>
                  </a:cubicBezTo>
                  <a:cubicBezTo>
                    <a:pt x="25588" y="114705"/>
                    <a:pt x="36176" y="116470"/>
                    <a:pt x="45000" y="118235"/>
                  </a:cubicBezTo>
                  <a:cubicBezTo>
                    <a:pt x="55588" y="120000"/>
                    <a:pt x="65294" y="116470"/>
                    <a:pt x="75000" y="109411"/>
                  </a:cubicBezTo>
                  <a:cubicBezTo>
                    <a:pt x="83823" y="104117"/>
                    <a:pt x="92647" y="93529"/>
                    <a:pt x="99705" y="79411"/>
                  </a:cubicBezTo>
                  <a:cubicBezTo>
                    <a:pt x="109411" y="63529"/>
                    <a:pt x="113823" y="42352"/>
                    <a:pt x="118235" y="19411"/>
                  </a:cubicBezTo>
                  <a:cubicBezTo>
                    <a:pt x="120000" y="10588"/>
                    <a:pt x="112941" y="7058"/>
                    <a:pt x="111176" y="158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6"/>
            <p:cNvSpPr/>
            <p:nvPr/>
          </p:nvSpPr>
          <p:spPr>
            <a:xfrm>
              <a:off x="1933575" y="2438401"/>
              <a:ext cx="141300" cy="155700"/>
            </a:xfrm>
            <a:custGeom>
              <a:avLst/>
              <a:gdLst/>
              <a:ahLst/>
              <a:cxnLst/>
              <a:rect l="0" t="0" r="0" b="0"/>
              <a:pathLst>
                <a:path w="120000" h="120000" extrusionOk="0">
                  <a:moveTo>
                    <a:pt x="87272" y="110000"/>
                  </a:moveTo>
                  <a:cubicBezTo>
                    <a:pt x="70909" y="110000"/>
                    <a:pt x="16363" y="120000"/>
                    <a:pt x="16363" y="90000"/>
                  </a:cubicBezTo>
                  <a:cubicBezTo>
                    <a:pt x="16363" y="70000"/>
                    <a:pt x="0" y="10000"/>
                    <a:pt x="38181" y="10000"/>
                  </a:cubicBezTo>
                  <a:cubicBezTo>
                    <a:pt x="54545" y="5000"/>
                    <a:pt x="109090" y="0"/>
                    <a:pt x="109090" y="30000"/>
                  </a:cubicBezTo>
                  <a:cubicBezTo>
                    <a:pt x="109090" y="45000"/>
                    <a:pt x="120000" y="110000"/>
                    <a:pt x="87272" y="110000"/>
                  </a:cubicBezTo>
                  <a:close/>
                  <a:moveTo>
                    <a:pt x="38181" y="25000"/>
                  </a:moveTo>
                  <a:cubicBezTo>
                    <a:pt x="27272" y="25000"/>
                    <a:pt x="32727" y="80000"/>
                    <a:pt x="32727" y="90000"/>
                  </a:cubicBezTo>
                  <a:cubicBezTo>
                    <a:pt x="32727" y="95000"/>
                    <a:pt x="87272" y="95000"/>
                    <a:pt x="87272" y="95000"/>
                  </a:cubicBezTo>
                  <a:cubicBezTo>
                    <a:pt x="98181" y="95000"/>
                    <a:pt x="92727" y="35000"/>
                    <a:pt x="92727" y="30000"/>
                  </a:cubicBezTo>
                  <a:cubicBezTo>
                    <a:pt x="92727" y="20000"/>
                    <a:pt x="43636" y="25000"/>
                    <a:pt x="38181" y="25000"/>
                  </a:cubicBezTo>
                  <a:cubicBezTo>
                    <a:pt x="38181" y="25000"/>
                    <a:pt x="38181" y="25000"/>
                    <a:pt x="38181" y="25000"/>
                  </a:cubicBezTo>
                  <a:cubicBezTo>
                    <a:pt x="32727" y="25000"/>
                    <a:pt x="38181" y="25000"/>
                    <a:pt x="38181" y="25000"/>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6"/>
            <p:cNvSpPr/>
            <p:nvPr/>
          </p:nvSpPr>
          <p:spPr>
            <a:xfrm>
              <a:off x="1965325" y="2463801"/>
              <a:ext cx="84000" cy="96900"/>
            </a:xfrm>
            <a:custGeom>
              <a:avLst/>
              <a:gdLst/>
              <a:ahLst/>
              <a:cxnLst/>
              <a:rect l="0" t="0" r="0" b="0"/>
              <a:pathLst>
                <a:path w="120000" h="120000" extrusionOk="0">
                  <a:moveTo>
                    <a:pt x="18461" y="8000"/>
                  </a:moveTo>
                  <a:cubicBezTo>
                    <a:pt x="0" y="8000"/>
                    <a:pt x="9230" y="96000"/>
                    <a:pt x="9230" y="112000"/>
                  </a:cubicBezTo>
                  <a:cubicBezTo>
                    <a:pt x="9230" y="120000"/>
                    <a:pt x="101538" y="120000"/>
                    <a:pt x="101538" y="120000"/>
                  </a:cubicBezTo>
                  <a:cubicBezTo>
                    <a:pt x="120000" y="120000"/>
                    <a:pt x="110769" y="24000"/>
                    <a:pt x="110769" y="16000"/>
                  </a:cubicBezTo>
                  <a:cubicBezTo>
                    <a:pt x="110769" y="0"/>
                    <a:pt x="27692" y="8000"/>
                    <a:pt x="18461" y="8000"/>
                  </a:cubicBezTo>
                  <a:cubicBezTo>
                    <a:pt x="18461" y="8000"/>
                    <a:pt x="18461" y="8000"/>
                    <a:pt x="18461" y="8000"/>
                  </a:cubicBezTo>
                  <a:cubicBezTo>
                    <a:pt x="9230" y="8000"/>
                    <a:pt x="18461" y="8000"/>
                    <a:pt x="18461" y="8000"/>
                  </a:cubicBezTo>
                  <a:close/>
                </a:path>
              </a:pathLst>
            </a:custGeom>
            <a:solidFill>
              <a:srgbClr val="FFE5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6"/>
            <p:cNvSpPr/>
            <p:nvPr/>
          </p:nvSpPr>
          <p:spPr>
            <a:xfrm>
              <a:off x="1384300" y="1439863"/>
              <a:ext cx="1433400" cy="1671600"/>
            </a:xfrm>
            <a:custGeom>
              <a:avLst/>
              <a:gdLst/>
              <a:ahLst/>
              <a:cxnLst/>
              <a:rect l="0" t="0" r="0" b="0"/>
              <a:pathLst>
                <a:path w="120000" h="120000" extrusionOk="0">
                  <a:moveTo>
                    <a:pt x="118378" y="76744"/>
                  </a:moveTo>
                  <a:cubicBezTo>
                    <a:pt x="119459" y="67906"/>
                    <a:pt x="118918" y="60930"/>
                    <a:pt x="115135" y="53488"/>
                  </a:cubicBezTo>
                  <a:cubicBezTo>
                    <a:pt x="114054" y="51627"/>
                    <a:pt x="114594" y="52093"/>
                    <a:pt x="115675" y="50232"/>
                  </a:cubicBezTo>
                  <a:cubicBezTo>
                    <a:pt x="116216" y="49302"/>
                    <a:pt x="116216" y="47906"/>
                    <a:pt x="116756" y="46976"/>
                  </a:cubicBezTo>
                  <a:cubicBezTo>
                    <a:pt x="117297" y="44186"/>
                    <a:pt x="117837" y="41395"/>
                    <a:pt x="117837" y="38604"/>
                  </a:cubicBezTo>
                  <a:cubicBezTo>
                    <a:pt x="117837" y="36744"/>
                    <a:pt x="117837" y="33953"/>
                    <a:pt x="115675" y="33488"/>
                  </a:cubicBezTo>
                  <a:cubicBezTo>
                    <a:pt x="112432" y="33023"/>
                    <a:pt x="111891" y="35813"/>
                    <a:pt x="111351" y="37674"/>
                  </a:cubicBezTo>
                  <a:cubicBezTo>
                    <a:pt x="110270" y="40000"/>
                    <a:pt x="109189" y="42325"/>
                    <a:pt x="106486" y="43720"/>
                  </a:cubicBezTo>
                  <a:cubicBezTo>
                    <a:pt x="105405" y="44651"/>
                    <a:pt x="104324" y="45581"/>
                    <a:pt x="103243" y="45581"/>
                  </a:cubicBezTo>
                  <a:cubicBezTo>
                    <a:pt x="102702" y="45581"/>
                    <a:pt x="98918" y="45116"/>
                    <a:pt x="98918" y="45116"/>
                  </a:cubicBezTo>
                  <a:cubicBezTo>
                    <a:pt x="98378" y="44651"/>
                    <a:pt x="98918" y="41860"/>
                    <a:pt x="98378" y="40930"/>
                  </a:cubicBezTo>
                  <a:cubicBezTo>
                    <a:pt x="98378" y="39534"/>
                    <a:pt x="97837" y="38139"/>
                    <a:pt x="97837" y="36744"/>
                  </a:cubicBezTo>
                  <a:cubicBezTo>
                    <a:pt x="96756" y="33953"/>
                    <a:pt x="95675" y="30697"/>
                    <a:pt x="95135" y="27906"/>
                  </a:cubicBezTo>
                  <a:cubicBezTo>
                    <a:pt x="94594" y="26511"/>
                    <a:pt x="92972" y="23255"/>
                    <a:pt x="95135" y="22790"/>
                  </a:cubicBezTo>
                  <a:cubicBezTo>
                    <a:pt x="96216" y="22325"/>
                    <a:pt x="97297" y="23255"/>
                    <a:pt x="97837" y="23720"/>
                  </a:cubicBezTo>
                  <a:cubicBezTo>
                    <a:pt x="99459" y="24186"/>
                    <a:pt x="101081" y="25116"/>
                    <a:pt x="102702" y="25116"/>
                  </a:cubicBezTo>
                  <a:cubicBezTo>
                    <a:pt x="108108" y="26046"/>
                    <a:pt x="114054" y="23255"/>
                    <a:pt x="115135" y="18604"/>
                  </a:cubicBezTo>
                  <a:cubicBezTo>
                    <a:pt x="116756" y="12558"/>
                    <a:pt x="109729" y="7906"/>
                    <a:pt x="103783" y="6046"/>
                  </a:cubicBezTo>
                  <a:cubicBezTo>
                    <a:pt x="97837" y="3720"/>
                    <a:pt x="90270" y="3720"/>
                    <a:pt x="84864" y="6976"/>
                  </a:cubicBezTo>
                  <a:cubicBezTo>
                    <a:pt x="84324" y="7441"/>
                    <a:pt x="83243" y="7906"/>
                    <a:pt x="82702" y="8372"/>
                  </a:cubicBezTo>
                  <a:cubicBezTo>
                    <a:pt x="81081" y="8837"/>
                    <a:pt x="83243" y="8837"/>
                    <a:pt x="81081" y="8372"/>
                  </a:cubicBezTo>
                  <a:cubicBezTo>
                    <a:pt x="79459" y="7906"/>
                    <a:pt x="78378" y="6511"/>
                    <a:pt x="76756" y="6046"/>
                  </a:cubicBezTo>
                  <a:cubicBezTo>
                    <a:pt x="74594" y="4651"/>
                    <a:pt x="71891" y="3255"/>
                    <a:pt x="69189" y="2790"/>
                  </a:cubicBezTo>
                  <a:cubicBezTo>
                    <a:pt x="62702" y="465"/>
                    <a:pt x="55675" y="0"/>
                    <a:pt x="48648" y="1395"/>
                  </a:cubicBezTo>
                  <a:cubicBezTo>
                    <a:pt x="45945" y="1860"/>
                    <a:pt x="43243" y="2325"/>
                    <a:pt x="40540" y="3255"/>
                  </a:cubicBezTo>
                  <a:cubicBezTo>
                    <a:pt x="39459" y="3720"/>
                    <a:pt x="37837" y="5116"/>
                    <a:pt x="36216" y="5581"/>
                  </a:cubicBezTo>
                  <a:cubicBezTo>
                    <a:pt x="34594" y="6046"/>
                    <a:pt x="36756" y="6046"/>
                    <a:pt x="34594" y="5116"/>
                  </a:cubicBezTo>
                  <a:cubicBezTo>
                    <a:pt x="33513" y="5116"/>
                    <a:pt x="32432" y="4186"/>
                    <a:pt x="31891" y="3720"/>
                  </a:cubicBezTo>
                  <a:cubicBezTo>
                    <a:pt x="25945" y="465"/>
                    <a:pt x="18918" y="0"/>
                    <a:pt x="12432" y="1860"/>
                  </a:cubicBezTo>
                  <a:cubicBezTo>
                    <a:pt x="6486" y="3720"/>
                    <a:pt x="0" y="7906"/>
                    <a:pt x="540" y="13953"/>
                  </a:cubicBezTo>
                  <a:cubicBezTo>
                    <a:pt x="540" y="19534"/>
                    <a:pt x="7027" y="22790"/>
                    <a:pt x="12972" y="21860"/>
                  </a:cubicBezTo>
                  <a:cubicBezTo>
                    <a:pt x="14594" y="21395"/>
                    <a:pt x="16216" y="20930"/>
                    <a:pt x="17297" y="20000"/>
                  </a:cubicBezTo>
                  <a:cubicBezTo>
                    <a:pt x="18378" y="19534"/>
                    <a:pt x="18918" y="19069"/>
                    <a:pt x="19459" y="19069"/>
                  </a:cubicBezTo>
                  <a:cubicBezTo>
                    <a:pt x="22162" y="19534"/>
                    <a:pt x="21081" y="22325"/>
                    <a:pt x="20000" y="23720"/>
                  </a:cubicBezTo>
                  <a:cubicBezTo>
                    <a:pt x="17297" y="28372"/>
                    <a:pt x="14594" y="33488"/>
                    <a:pt x="14054" y="39069"/>
                  </a:cubicBezTo>
                  <a:cubicBezTo>
                    <a:pt x="10810" y="52558"/>
                    <a:pt x="22162" y="64186"/>
                    <a:pt x="35675" y="70232"/>
                  </a:cubicBezTo>
                  <a:cubicBezTo>
                    <a:pt x="31351" y="76744"/>
                    <a:pt x="31351" y="85116"/>
                    <a:pt x="31891" y="92558"/>
                  </a:cubicBezTo>
                  <a:cubicBezTo>
                    <a:pt x="32432" y="94883"/>
                    <a:pt x="32972" y="97674"/>
                    <a:pt x="32972" y="100000"/>
                  </a:cubicBezTo>
                  <a:cubicBezTo>
                    <a:pt x="33513" y="101395"/>
                    <a:pt x="34054" y="103255"/>
                    <a:pt x="33513" y="104186"/>
                  </a:cubicBezTo>
                  <a:cubicBezTo>
                    <a:pt x="32972" y="105581"/>
                    <a:pt x="31891" y="105581"/>
                    <a:pt x="30810" y="106976"/>
                  </a:cubicBezTo>
                  <a:cubicBezTo>
                    <a:pt x="28648" y="109302"/>
                    <a:pt x="29189" y="112558"/>
                    <a:pt x="31891" y="114418"/>
                  </a:cubicBezTo>
                  <a:cubicBezTo>
                    <a:pt x="34594" y="116279"/>
                    <a:pt x="38918" y="116279"/>
                    <a:pt x="42162" y="115813"/>
                  </a:cubicBezTo>
                  <a:cubicBezTo>
                    <a:pt x="49729" y="114883"/>
                    <a:pt x="47567" y="109302"/>
                    <a:pt x="48108" y="104186"/>
                  </a:cubicBezTo>
                  <a:cubicBezTo>
                    <a:pt x="48648" y="101860"/>
                    <a:pt x="48648" y="94883"/>
                    <a:pt x="51891" y="93488"/>
                  </a:cubicBezTo>
                  <a:cubicBezTo>
                    <a:pt x="54054" y="92093"/>
                    <a:pt x="57297" y="94883"/>
                    <a:pt x="58378" y="96744"/>
                  </a:cubicBezTo>
                  <a:cubicBezTo>
                    <a:pt x="60540" y="99069"/>
                    <a:pt x="61621" y="100930"/>
                    <a:pt x="61621" y="103720"/>
                  </a:cubicBezTo>
                  <a:cubicBezTo>
                    <a:pt x="62162" y="107441"/>
                    <a:pt x="61081" y="111627"/>
                    <a:pt x="61621" y="115348"/>
                  </a:cubicBezTo>
                  <a:cubicBezTo>
                    <a:pt x="61621" y="119069"/>
                    <a:pt x="65405" y="120000"/>
                    <a:pt x="69189" y="120000"/>
                  </a:cubicBezTo>
                  <a:cubicBezTo>
                    <a:pt x="74594" y="120000"/>
                    <a:pt x="84864" y="115813"/>
                    <a:pt x="78378" y="110232"/>
                  </a:cubicBezTo>
                  <a:cubicBezTo>
                    <a:pt x="77297" y="109767"/>
                    <a:pt x="76216" y="109302"/>
                    <a:pt x="75675" y="108372"/>
                  </a:cubicBezTo>
                  <a:cubicBezTo>
                    <a:pt x="75135" y="107441"/>
                    <a:pt x="75675" y="106046"/>
                    <a:pt x="75675" y="105116"/>
                  </a:cubicBezTo>
                  <a:cubicBezTo>
                    <a:pt x="75675" y="103720"/>
                    <a:pt x="75135" y="99069"/>
                    <a:pt x="76756" y="97674"/>
                  </a:cubicBezTo>
                  <a:cubicBezTo>
                    <a:pt x="77297" y="96744"/>
                    <a:pt x="80540" y="96279"/>
                    <a:pt x="81621" y="95813"/>
                  </a:cubicBezTo>
                  <a:cubicBezTo>
                    <a:pt x="83783" y="94883"/>
                    <a:pt x="85945" y="93953"/>
                    <a:pt x="88648" y="93023"/>
                  </a:cubicBezTo>
                  <a:cubicBezTo>
                    <a:pt x="92972" y="91162"/>
                    <a:pt x="96756" y="88372"/>
                    <a:pt x="100540" y="85581"/>
                  </a:cubicBezTo>
                  <a:cubicBezTo>
                    <a:pt x="100540" y="90232"/>
                    <a:pt x="100000" y="94418"/>
                    <a:pt x="100000" y="99069"/>
                  </a:cubicBezTo>
                  <a:cubicBezTo>
                    <a:pt x="100000" y="104651"/>
                    <a:pt x="110810" y="105116"/>
                    <a:pt x="115135" y="102790"/>
                  </a:cubicBezTo>
                  <a:cubicBezTo>
                    <a:pt x="117297" y="101860"/>
                    <a:pt x="118918" y="100000"/>
                    <a:pt x="118378" y="97674"/>
                  </a:cubicBezTo>
                  <a:cubicBezTo>
                    <a:pt x="118378" y="95813"/>
                    <a:pt x="117297" y="94883"/>
                    <a:pt x="116216" y="93953"/>
                  </a:cubicBezTo>
                  <a:cubicBezTo>
                    <a:pt x="115675" y="93488"/>
                    <a:pt x="115135" y="93488"/>
                    <a:pt x="114594" y="93023"/>
                  </a:cubicBezTo>
                  <a:cubicBezTo>
                    <a:pt x="113513" y="91162"/>
                    <a:pt x="115675" y="86976"/>
                    <a:pt x="116216" y="85581"/>
                  </a:cubicBezTo>
                  <a:cubicBezTo>
                    <a:pt x="117297" y="82325"/>
                    <a:pt x="118378" y="79534"/>
                    <a:pt x="118378" y="76744"/>
                  </a:cubicBezTo>
                  <a:cubicBezTo>
                    <a:pt x="120000" y="64651"/>
                    <a:pt x="118378" y="78604"/>
                    <a:pt x="118378" y="76744"/>
                  </a:cubicBezTo>
                  <a:close/>
                  <a:moveTo>
                    <a:pt x="111351" y="48372"/>
                  </a:moveTo>
                  <a:cubicBezTo>
                    <a:pt x="109729" y="50697"/>
                    <a:pt x="109189" y="49302"/>
                    <a:pt x="106486" y="48372"/>
                  </a:cubicBezTo>
                  <a:cubicBezTo>
                    <a:pt x="109189" y="46976"/>
                    <a:pt x="111351" y="45116"/>
                    <a:pt x="112972" y="43255"/>
                  </a:cubicBezTo>
                  <a:cubicBezTo>
                    <a:pt x="112432" y="45116"/>
                    <a:pt x="112432" y="46511"/>
                    <a:pt x="111351" y="48372"/>
                  </a:cubicBezTo>
                  <a:close/>
                  <a:moveTo>
                    <a:pt x="18378" y="37209"/>
                  </a:moveTo>
                  <a:cubicBezTo>
                    <a:pt x="20000" y="33023"/>
                    <a:pt x="22702" y="28837"/>
                    <a:pt x="24324" y="24186"/>
                  </a:cubicBezTo>
                  <a:cubicBezTo>
                    <a:pt x="25945" y="20465"/>
                    <a:pt x="24864" y="14418"/>
                    <a:pt x="18918" y="15348"/>
                  </a:cubicBezTo>
                  <a:cubicBezTo>
                    <a:pt x="14054" y="15813"/>
                    <a:pt x="10810" y="20465"/>
                    <a:pt x="5945" y="16279"/>
                  </a:cubicBezTo>
                  <a:cubicBezTo>
                    <a:pt x="1081" y="11627"/>
                    <a:pt x="9189" y="6976"/>
                    <a:pt x="13513" y="5581"/>
                  </a:cubicBezTo>
                  <a:cubicBezTo>
                    <a:pt x="20000" y="3255"/>
                    <a:pt x="27027" y="4651"/>
                    <a:pt x="31891" y="8837"/>
                  </a:cubicBezTo>
                  <a:cubicBezTo>
                    <a:pt x="33513" y="9767"/>
                    <a:pt x="34054" y="10697"/>
                    <a:pt x="36216" y="10232"/>
                  </a:cubicBezTo>
                  <a:cubicBezTo>
                    <a:pt x="37297" y="9767"/>
                    <a:pt x="38378" y="8837"/>
                    <a:pt x="39459" y="8372"/>
                  </a:cubicBezTo>
                  <a:cubicBezTo>
                    <a:pt x="41081" y="7441"/>
                    <a:pt x="42702" y="6511"/>
                    <a:pt x="44864" y="6046"/>
                  </a:cubicBezTo>
                  <a:cubicBezTo>
                    <a:pt x="51351" y="3720"/>
                    <a:pt x="58378" y="4186"/>
                    <a:pt x="65405" y="5581"/>
                  </a:cubicBezTo>
                  <a:cubicBezTo>
                    <a:pt x="68108" y="6046"/>
                    <a:pt x="71351" y="6976"/>
                    <a:pt x="74054" y="8372"/>
                  </a:cubicBezTo>
                  <a:cubicBezTo>
                    <a:pt x="75675" y="8837"/>
                    <a:pt x="76756" y="9767"/>
                    <a:pt x="77837" y="10697"/>
                  </a:cubicBezTo>
                  <a:cubicBezTo>
                    <a:pt x="78918" y="11162"/>
                    <a:pt x="80540" y="13488"/>
                    <a:pt x="81621" y="13488"/>
                  </a:cubicBezTo>
                  <a:cubicBezTo>
                    <a:pt x="83243" y="13953"/>
                    <a:pt x="84324" y="12093"/>
                    <a:pt x="85405" y="11627"/>
                  </a:cubicBezTo>
                  <a:cubicBezTo>
                    <a:pt x="87567" y="9767"/>
                    <a:pt x="89729" y="8837"/>
                    <a:pt x="92972" y="8372"/>
                  </a:cubicBezTo>
                  <a:cubicBezTo>
                    <a:pt x="98918" y="7906"/>
                    <a:pt x="106486" y="9767"/>
                    <a:pt x="109729" y="13953"/>
                  </a:cubicBezTo>
                  <a:cubicBezTo>
                    <a:pt x="112972" y="18604"/>
                    <a:pt x="108108" y="22325"/>
                    <a:pt x="103243" y="21395"/>
                  </a:cubicBezTo>
                  <a:cubicBezTo>
                    <a:pt x="98918" y="20930"/>
                    <a:pt x="92972" y="16279"/>
                    <a:pt x="90270" y="21860"/>
                  </a:cubicBezTo>
                  <a:cubicBezTo>
                    <a:pt x="89189" y="25116"/>
                    <a:pt x="90810" y="28837"/>
                    <a:pt x="91891" y="31627"/>
                  </a:cubicBezTo>
                  <a:cubicBezTo>
                    <a:pt x="95675" y="42325"/>
                    <a:pt x="96216" y="53023"/>
                    <a:pt x="85945" y="61395"/>
                  </a:cubicBezTo>
                  <a:cubicBezTo>
                    <a:pt x="68108" y="75813"/>
                    <a:pt x="35135" y="73023"/>
                    <a:pt x="21621" y="54883"/>
                  </a:cubicBezTo>
                  <a:cubicBezTo>
                    <a:pt x="17297" y="48372"/>
                    <a:pt x="16756" y="43255"/>
                    <a:pt x="18378" y="37209"/>
                  </a:cubicBezTo>
                  <a:close/>
                  <a:moveTo>
                    <a:pt x="114054" y="76279"/>
                  </a:moveTo>
                  <a:cubicBezTo>
                    <a:pt x="113513" y="81860"/>
                    <a:pt x="108648" y="89302"/>
                    <a:pt x="110810" y="94418"/>
                  </a:cubicBezTo>
                  <a:cubicBezTo>
                    <a:pt x="111351" y="95813"/>
                    <a:pt x="111891" y="95813"/>
                    <a:pt x="112972" y="96744"/>
                  </a:cubicBezTo>
                  <a:cubicBezTo>
                    <a:pt x="114594" y="98139"/>
                    <a:pt x="114054" y="99534"/>
                    <a:pt x="111351" y="100000"/>
                  </a:cubicBezTo>
                  <a:cubicBezTo>
                    <a:pt x="110270" y="100465"/>
                    <a:pt x="108648" y="100465"/>
                    <a:pt x="107027" y="100000"/>
                  </a:cubicBezTo>
                  <a:cubicBezTo>
                    <a:pt x="105405" y="100000"/>
                    <a:pt x="104864" y="100000"/>
                    <a:pt x="104864" y="98604"/>
                  </a:cubicBezTo>
                  <a:cubicBezTo>
                    <a:pt x="104324" y="96744"/>
                    <a:pt x="104864" y="94418"/>
                    <a:pt x="104864" y="92558"/>
                  </a:cubicBezTo>
                  <a:cubicBezTo>
                    <a:pt x="104864" y="89302"/>
                    <a:pt x="104864" y="86511"/>
                    <a:pt x="104324" y="83720"/>
                  </a:cubicBezTo>
                  <a:cubicBezTo>
                    <a:pt x="104324" y="80465"/>
                    <a:pt x="104864" y="76279"/>
                    <a:pt x="102162" y="73953"/>
                  </a:cubicBezTo>
                  <a:cubicBezTo>
                    <a:pt x="101081" y="72558"/>
                    <a:pt x="98378" y="71627"/>
                    <a:pt x="96216" y="72558"/>
                  </a:cubicBezTo>
                  <a:cubicBezTo>
                    <a:pt x="94054" y="73953"/>
                    <a:pt x="96756" y="74418"/>
                    <a:pt x="98378" y="74883"/>
                  </a:cubicBezTo>
                  <a:cubicBezTo>
                    <a:pt x="102162" y="75348"/>
                    <a:pt x="101621" y="78139"/>
                    <a:pt x="99459" y="80930"/>
                  </a:cubicBezTo>
                  <a:cubicBezTo>
                    <a:pt x="97297" y="83720"/>
                    <a:pt x="94054" y="86046"/>
                    <a:pt x="90810" y="87906"/>
                  </a:cubicBezTo>
                  <a:cubicBezTo>
                    <a:pt x="86486" y="90697"/>
                    <a:pt x="80540" y="93488"/>
                    <a:pt x="75135" y="93953"/>
                  </a:cubicBezTo>
                  <a:cubicBezTo>
                    <a:pt x="75135" y="91162"/>
                    <a:pt x="75135" y="87906"/>
                    <a:pt x="74594" y="85581"/>
                  </a:cubicBezTo>
                  <a:cubicBezTo>
                    <a:pt x="73513" y="82325"/>
                    <a:pt x="72432" y="84186"/>
                    <a:pt x="72432" y="86511"/>
                  </a:cubicBezTo>
                  <a:cubicBezTo>
                    <a:pt x="71891" y="89302"/>
                    <a:pt x="72432" y="92093"/>
                    <a:pt x="72432" y="94883"/>
                  </a:cubicBezTo>
                  <a:cubicBezTo>
                    <a:pt x="72432" y="98139"/>
                    <a:pt x="71891" y="101860"/>
                    <a:pt x="71891" y="105116"/>
                  </a:cubicBezTo>
                  <a:cubicBezTo>
                    <a:pt x="71351" y="108372"/>
                    <a:pt x="70810" y="109767"/>
                    <a:pt x="74054" y="112093"/>
                  </a:cubicBezTo>
                  <a:cubicBezTo>
                    <a:pt x="77297" y="114418"/>
                    <a:pt x="75135" y="116279"/>
                    <a:pt x="71891" y="116279"/>
                  </a:cubicBezTo>
                  <a:cubicBezTo>
                    <a:pt x="70270" y="116279"/>
                    <a:pt x="68648" y="116279"/>
                    <a:pt x="67567" y="115813"/>
                  </a:cubicBezTo>
                  <a:cubicBezTo>
                    <a:pt x="65405" y="115348"/>
                    <a:pt x="65945" y="114883"/>
                    <a:pt x="66486" y="112558"/>
                  </a:cubicBezTo>
                  <a:cubicBezTo>
                    <a:pt x="66486" y="108837"/>
                    <a:pt x="66486" y="104651"/>
                    <a:pt x="65405" y="100930"/>
                  </a:cubicBezTo>
                  <a:cubicBezTo>
                    <a:pt x="64324" y="96279"/>
                    <a:pt x="61621" y="92093"/>
                    <a:pt x="56756" y="90232"/>
                  </a:cubicBezTo>
                  <a:cubicBezTo>
                    <a:pt x="54054" y="89302"/>
                    <a:pt x="48648" y="88372"/>
                    <a:pt x="45945" y="89767"/>
                  </a:cubicBezTo>
                  <a:cubicBezTo>
                    <a:pt x="43783" y="91162"/>
                    <a:pt x="45405" y="92093"/>
                    <a:pt x="47567" y="91627"/>
                  </a:cubicBezTo>
                  <a:cubicBezTo>
                    <a:pt x="45405" y="94883"/>
                    <a:pt x="44864" y="100000"/>
                    <a:pt x="44324" y="103720"/>
                  </a:cubicBezTo>
                  <a:cubicBezTo>
                    <a:pt x="43783" y="104651"/>
                    <a:pt x="43783" y="106046"/>
                    <a:pt x="43243" y="107441"/>
                  </a:cubicBezTo>
                  <a:cubicBezTo>
                    <a:pt x="43243" y="107906"/>
                    <a:pt x="43783" y="111162"/>
                    <a:pt x="43243" y="111627"/>
                  </a:cubicBezTo>
                  <a:cubicBezTo>
                    <a:pt x="42702" y="112558"/>
                    <a:pt x="39459" y="112558"/>
                    <a:pt x="37837" y="112558"/>
                  </a:cubicBezTo>
                  <a:cubicBezTo>
                    <a:pt x="35675" y="112093"/>
                    <a:pt x="32432" y="111162"/>
                    <a:pt x="34594" y="108837"/>
                  </a:cubicBezTo>
                  <a:cubicBezTo>
                    <a:pt x="35135" y="108372"/>
                    <a:pt x="36216" y="108372"/>
                    <a:pt x="36756" y="107441"/>
                  </a:cubicBezTo>
                  <a:cubicBezTo>
                    <a:pt x="37297" y="106511"/>
                    <a:pt x="37297" y="105116"/>
                    <a:pt x="37297" y="104186"/>
                  </a:cubicBezTo>
                  <a:cubicBezTo>
                    <a:pt x="37837" y="98604"/>
                    <a:pt x="36216" y="93023"/>
                    <a:pt x="36216" y="87441"/>
                  </a:cubicBezTo>
                  <a:cubicBezTo>
                    <a:pt x="35675" y="84186"/>
                    <a:pt x="35675" y="70232"/>
                    <a:pt x="42162" y="70697"/>
                  </a:cubicBezTo>
                  <a:cubicBezTo>
                    <a:pt x="43243" y="70697"/>
                    <a:pt x="44864" y="71627"/>
                    <a:pt x="46486" y="71627"/>
                  </a:cubicBezTo>
                  <a:cubicBezTo>
                    <a:pt x="48108" y="72093"/>
                    <a:pt x="50270" y="72558"/>
                    <a:pt x="51891" y="72558"/>
                  </a:cubicBezTo>
                  <a:cubicBezTo>
                    <a:pt x="56216" y="73023"/>
                    <a:pt x="60540" y="73023"/>
                    <a:pt x="64864" y="72558"/>
                  </a:cubicBezTo>
                  <a:cubicBezTo>
                    <a:pt x="72432" y="71162"/>
                    <a:pt x="80000" y="68372"/>
                    <a:pt x="85945" y="64186"/>
                  </a:cubicBezTo>
                  <a:cubicBezTo>
                    <a:pt x="88648" y="62325"/>
                    <a:pt x="90810" y="60465"/>
                    <a:pt x="92432" y="58139"/>
                  </a:cubicBezTo>
                  <a:cubicBezTo>
                    <a:pt x="93513" y="57209"/>
                    <a:pt x="94594" y="55813"/>
                    <a:pt x="95135" y="54418"/>
                  </a:cubicBezTo>
                  <a:cubicBezTo>
                    <a:pt x="95675" y="53488"/>
                    <a:pt x="96216" y="49302"/>
                    <a:pt x="96756" y="48837"/>
                  </a:cubicBezTo>
                  <a:cubicBezTo>
                    <a:pt x="98918" y="47441"/>
                    <a:pt x="105945" y="50232"/>
                    <a:pt x="107567" y="51162"/>
                  </a:cubicBezTo>
                  <a:cubicBezTo>
                    <a:pt x="109729" y="53023"/>
                    <a:pt x="111351" y="54883"/>
                    <a:pt x="112432" y="57209"/>
                  </a:cubicBezTo>
                  <a:cubicBezTo>
                    <a:pt x="115675" y="63255"/>
                    <a:pt x="115135" y="70232"/>
                    <a:pt x="114054" y="76279"/>
                  </a:cubicBezTo>
                  <a:cubicBezTo>
                    <a:pt x="113513" y="81860"/>
                    <a:pt x="115135" y="69767"/>
                    <a:pt x="114054" y="7627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6"/>
            <p:cNvSpPr/>
            <p:nvPr/>
          </p:nvSpPr>
          <p:spPr>
            <a:xfrm>
              <a:off x="1920875" y="2139951"/>
              <a:ext cx="193800" cy="77700"/>
            </a:xfrm>
            <a:custGeom>
              <a:avLst/>
              <a:gdLst/>
              <a:ahLst/>
              <a:cxnLst/>
              <a:rect l="0" t="0" r="0" b="0"/>
              <a:pathLst>
                <a:path w="120000" h="120000" extrusionOk="0">
                  <a:moveTo>
                    <a:pt x="84000" y="120000"/>
                  </a:moveTo>
                  <a:cubicBezTo>
                    <a:pt x="80000" y="120000"/>
                    <a:pt x="80000" y="120000"/>
                    <a:pt x="76000" y="120000"/>
                  </a:cubicBezTo>
                  <a:cubicBezTo>
                    <a:pt x="72000" y="120000"/>
                    <a:pt x="64000" y="110000"/>
                    <a:pt x="60000" y="100000"/>
                  </a:cubicBezTo>
                  <a:cubicBezTo>
                    <a:pt x="56000" y="110000"/>
                    <a:pt x="48000" y="110000"/>
                    <a:pt x="44000" y="120000"/>
                  </a:cubicBezTo>
                  <a:cubicBezTo>
                    <a:pt x="44000" y="120000"/>
                    <a:pt x="40000" y="120000"/>
                    <a:pt x="40000" y="120000"/>
                  </a:cubicBezTo>
                  <a:cubicBezTo>
                    <a:pt x="24000" y="120000"/>
                    <a:pt x="12000" y="100000"/>
                    <a:pt x="8000" y="70000"/>
                  </a:cubicBezTo>
                  <a:cubicBezTo>
                    <a:pt x="8000" y="60000"/>
                    <a:pt x="0" y="30000"/>
                    <a:pt x="8000" y="10000"/>
                  </a:cubicBezTo>
                  <a:cubicBezTo>
                    <a:pt x="8000" y="0"/>
                    <a:pt x="12000" y="0"/>
                    <a:pt x="12000" y="0"/>
                  </a:cubicBezTo>
                  <a:cubicBezTo>
                    <a:pt x="16000" y="0"/>
                    <a:pt x="20000" y="10000"/>
                    <a:pt x="20000" y="10000"/>
                  </a:cubicBezTo>
                  <a:cubicBezTo>
                    <a:pt x="20000" y="10000"/>
                    <a:pt x="24000" y="20000"/>
                    <a:pt x="24000" y="30000"/>
                  </a:cubicBezTo>
                  <a:cubicBezTo>
                    <a:pt x="24000" y="40000"/>
                    <a:pt x="24000" y="50000"/>
                    <a:pt x="28000" y="60000"/>
                  </a:cubicBezTo>
                  <a:cubicBezTo>
                    <a:pt x="32000" y="70000"/>
                    <a:pt x="36000" y="70000"/>
                    <a:pt x="40000" y="70000"/>
                  </a:cubicBezTo>
                  <a:cubicBezTo>
                    <a:pt x="40000" y="70000"/>
                    <a:pt x="44000" y="70000"/>
                    <a:pt x="48000" y="70000"/>
                  </a:cubicBezTo>
                  <a:cubicBezTo>
                    <a:pt x="52000" y="60000"/>
                    <a:pt x="52000" y="60000"/>
                    <a:pt x="56000" y="50000"/>
                  </a:cubicBezTo>
                  <a:cubicBezTo>
                    <a:pt x="56000" y="50000"/>
                    <a:pt x="60000" y="40000"/>
                    <a:pt x="60000" y="40000"/>
                  </a:cubicBezTo>
                  <a:cubicBezTo>
                    <a:pt x="64000" y="40000"/>
                    <a:pt x="68000" y="50000"/>
                    <a:pt x="72000" y="60000"/>
                  </a:cubicBezTo>
                  <a:cubicBezTo>
                    <a:pt x="76000" y="70000"/>
                    <a:pt x="80000" y="80000"/>
                    <a:pt x="84000" y="80000"/>
                  </a:cubicBezTo>
                  <a:cubicBezTo>
                    <a:pt x="92000" y="80000"/>
                    <a:pt x="96000" y="70000"/>
                    <a:pt x="100000" y="50000"/>
                  </a:cubicBezTo>
                  <a:cubicBezTo>
                    <a:pt x="100000" y="50000"/>
                    <a:pt x="100000" y="50000"/>
                    <a:pt x="100000" y="50000"/>
                  </a:cubicBezTo>
                  <a:cubicBezTo>
                    <a:pt x="104000" y="30000"/>
                    <a:pt x="104000" y="10000"/>
                    <a:pt x="112000" y="10000"/>
                  </a:cubicBezTo>
                  <a:cubicBezTo>
                    <a:pt x="112000" y="10000"/>
                    <a:pt x="116000" y="20000"/>
                    <a:pt x="116000" y="20000"/>
                  </a:cubicBezTo>
                  <a:cubicBezTo>
                    <a:pt x="120000" y="30000"/>
                    <a:pt x="120000" y="50000"/>
                    <a:pt x="116000" y="70000"/>
                  </a:cubicBezTo>
                  <a:cubicBezTo>
                    <a:pt x="112000" y="100000"/>
                    <a:pt x="100000" y="120000"/>
                    <a:pt x="84000" y="120000"/>
                  </a:cubicBezTo>
                  <a:cubicBezTo>
                    <a:pt x="84000" y="120000"/>
                    <a:pt x="84000" y="120000"/>
                    <a:pt x="8400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6"/>
            <p:cNvSpPr/>
            <p:nvPr/>
          </p:nvSpPr>
          <p:spPr>
            <a:xfrm>
              <a:off x="1752600" y="2016126"/>
              <a:ext cx="115800" cy="130200"/>
            </a:xfrm>
            <a:custGeom>
              <a:avLst/>
              <a:gdLst/>
              <a:ahLst/>
              <a:cxnLst/>
              <a:rect l="0" t="0" r="0" b="0"/>
              <a:pathLst>
                <a:path w="120000" h="120000" extrusionOk="0">
                  <a:moveTo>
                    <a:pt x="66666" y="0"/>
                  </a:moveTo>
                  <a:cubicBezTo>
                    <a:pt x="60000" y="0"/>
                    <a:pt x="60000" y="0"/>
                    <a:pt x="53333" y="0"/>
                  </a:cubicBezTo>
                  <a:cubicBezTo>
                    <a:pt x="60000" y="6000"/>
                    <a:pt x="66666" y="12000"/>
                    <a:pt x="66666" y="18000"/>
                  </a:cubicBezTo>
                  <a:cubicBezTo>
                    <a:pt x="66666" y="30000"/>
                    <a:pt x="53333" y="42000"/>
                    <a:pt x="40000" y="42000"/>
                  </a:cubicBezTo>
                  <a:cubicBezTo>
                    <a:pt x="26666" y="42000"/>
                    <a:pt x="20000" y="30000"/>
                    <a:pt x="20000" y="18000"/>
                  </a:cubicBezTo>
                  <a:cubicBezTo>
                    <a:pt x="6666" y="30000"/>
                    <a:pt x="6666" y="42000"/>
                    <a:pt x="0" y="54000"/>
                  </a:cubicBezTo>
                  <a:cubicBezTo>
                    <a:pt x="0" y="90000"/>
                    <a:pt x="26666" y="114000"/>
                    <a:pt x="60000" y="114000"/>
                  </a:cubicBezTo>
                  <a:cubicBezTo>
                    <a:pt x="86666" y="120000"/>
                    <a:pt x="113333" y="90000"/>
                    <a:pt x="120000" y="60000"/>
                  </a:cubicBezTo>
                  <a:cubicBezTo>
                    <a:pt x="120000" y="24000"/>
                    <a:pt x="93333" y="0"/>
                    <a:pt x="66666"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6"/>
            <p:cNvSpPr/>
            <p:nvPr/>
          </p:nvSpPr>
          <p:spPr>
            <a:xfrm>
              <a:off x="2190750" y="2055813"/>
              <a:ext cx="123900" cy="136500"/>
            </a:xfrm>
            <a:custGeom>
              <a:avLst/>
              <a:gdLst/>
              <a:ahLst/>
              <a:cxnLst/>
              <a:rect l="0" t="0" r="0" b="0"/>
              <a:pathLst>
                <a:path w="120000" h="120000" extrusionOk="0">
                  <a:moveTo>
                    <a:pt x="69473" y="0"/>
                  </a:moveTo>
                  <a:cubicBezTo>
                    <a:pt x="56842" y="0"/>
                    <a:pt x="50526" y="0"/>
                    <a:pt x="44210" y="0"/>
                  </a:cubicBezTo>
                  <a:cubicBezTo>
                    <a:pt x="56842" y="5714"/>
                    <a:pt x="63157" y="11428"/>
                    <a:pt x="63157" y="22857"/>
                  </a:cubicBezTo>
                  <a:cubicBezTo>
                    <a:pt x="63157" y="34285"/>
                    <a:pt x="50526" y="40000"/>
                    <a:pt x="37894" y="40000"/>
                  </a:cubicBezTo>
                  <a:cubicBezTo>
                    <a:pt x="25263" y="40000"/>
                    <a:pt x="18947" y="34285"/>
                    <a:pt x="18947" y="22857"/>
                  </a:cubicBezTo>
                  <a:cubicBezTo>
                    <a:pt x="18947" y="22857"/>
                    <a:pt x="18947" y="22857"/>
                    <a:pt x="18947" y="22857"/>
                  </a:cubicBezTo>
                  <a:cubicBezTo>
                    <a:pt x="12631" y="28571"/>
                    <a:pt x="6315" y="40000"/>
                    <a:pt x="0" y="51428"/>
                  </a:cubicBezTo>
                  <a:cubicBezTo>
                    <a:pt x="0" y="85714"/>
                    <a:pt x="18947" y="114285"/>
                    <a:pt x="44210" y="114285"/>
                  </a:cubicBezTo>
                  <a:cubicBezTo>
                    <a:pt x="75789" y="120000"/>
                    <a:pt x="107368" y="97142"/>
                    <a:pt x="113684" y="62857"/>
                  </a:cubicBezTo>
                  <a:cubicBezTo>
                    <a:pt x="120000" y="28571"/>
                    <a:pt x="94736" y="0"/>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7" name="Google Shape;207;p6"/>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08" name="Google Shape;208;p6"/>
          <p:cNvSpPr txBox="1">
            <a:spLocks noGrp="1"/>
          </p:cNvSpPr>
          <p:nvPr>
            <p:ph type="body" idx="1"/>
          </p:nvPr>
        </p:nvSpPr>
        <p:spPr>
          <a:xfrm>
            <a:off x="523575" y="971550"/>
            <a:ext cx="3215100" cy="37257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09" name="Google Shape;209;p6"/>
          <p:cNvSpPr txBox="1">
            <a:spLocks noGrp="1"/>
          </p:cNvSpPr>
          <p:nvPr>
            <p:ph type="body" idx="2"/>
          </p:nvPr>
        </p:nvSpPr>
        <p:spPr>
          <a:xfrm>
            <a:off x="3932358" y="971550"/>
            <a:ext cx="3215100" cy="37257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10" name="Google Shape;210;p6"/>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1"/>
        <p:cNvGrpSpPr/>
        <p:nvPr/>
      </p:nvGrpSpPr>
      <p:grpSpPr>
        <a:xfrm>
          <a:off x="0" y="0"/>
          <a:ext cx="0" cy="0"/>
          <a:chOff x="0" y="0"/>
          <a:chExt cx="0" cy="0"/>
        </a:xfrm>
      </p:grpSpPr>
      <p:sp>
        <p:nvSpPr>
          <p:cNvPr id="212" name="Google Shape;212;p7"/>
          <p:cNvSpPr/>
          <p:nvPr/>
        </p:nvSpPr>
        <p:spPr>
          <a:xfrm>
            <a:off x="-75" y="4557900"/>
            <a:ext cx="9144000" cy="5856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Google Shape;213;p7"/>
          <p:cNvSpPr/>
          <p:nvPr/>
        </p:nvSpPr>
        <p:spPr>
          <a:xfrm>
            <a:off x="428433" y="888182"/>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0D0138">
              <a:alpha val="16540"/>
            </a:srgbClr>
          </a:solidFill>
          <a:ln>
            <a:noFill/>
          </a:ln>
        </p:spPr>
      </p:sp>
      <p:sp>
        <p:nvSpPr>
          <p:cNvPr id="214" name="Google Shape;214;p7"/>
          <p:cNvSpPr/>
          <p:nvPr/>
        </p:nvSpPr>
        <p:spPr>
          <a:xfrm>
            <a:off x="388375" y="852950"/>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FFFFFF"/>
          </a:solidFill>
          <a:ln>
            <a:noFill/>
          </a:ln>
        </p:spPr>
      </p:sp>
      <p:sp>
        <p:nvSpPr>
          <p:cNvPr id="215" name="Google Shape;215;p7"/>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16" name="Google Shape;216;p7"/>
          <p:cNvSpPr txBox="1">
            <a:spLocks noGrp="1"/>
          </p:cNvSpPr>
          <p:nvPr>
            <p:ph type="body" idx="1"/>
          </p:nvPr>
        </p:nvSpPr>
        <p:spPr>
          <a:xfrm>
            <a:off x="535675" y="971550"/>
            <a:ext cx="2133000" cy="3725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17" name="Google Shape;217;p7"/>
          <p:cNvSpPr txBox="1">
            <a:spLocks noGrp="1"/>
          </p:cNvSpPr>
          <p:nvPr>
            <p:ph type="body" idx="2"/>
          </p:nvPr>
        </p:nvSpPr>
        <p:spPr>
          <a:xfrm>
            <a:off x="2778055" y="971550"/>
            <a:ext cx="2133000" cy="3725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18" name="Google Shape;218;p7"/>
          <p:cNvSpPr txBox="1">
            <a:spLocks noGrp="1"/>
          </p:cNvSpPr>
          <p:nvPr>
            <p:ph type="body" idx="3"/>
          </p:nvPr>
        </p:nvSpPr>
        <p:spPr>
          <a:xfrm>
            <a:off x="5020436" y="971550"/>
            <a:ext cx="2133000" cy="3725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219" name="Google Shape;219;p7"/>
          <p:cNvGrpSpPr/>
          <p:nvPr/>
        </p:nvGrpSpPr>
        <p:grpSpPr>
          <a:xfrm>
            <a:off x="7651743" y="3542340"/>
            <a:ext cx="1194349" cy="1381259"/>
            <a:chOff x="3895725" y="1433513"/>
            <a:chExt cx="1490700" cy="1723988"/>
          </a:xfrm>
        </p:grpSpPr>
        <p:sp>
          <p:nvSpPr>
            <p:cNvPr id="220" name="Google Shape;220;p7"/>
            <p:cNvSpPr/>
            <p:nvPr/>
          </p:nvSpPr>
          <p:spPr>
            <a:xfrm>
              <a:off x="3895725" y="1433513"/>
              <a:ext cx="1490700" cy="1690800"/>
            </a:xfrm>
            <a:custGeom>
              <a:avLst/>
              <a:gdLst/>
              <a:ahLst/>
              <a:cxnLst/>
              <a:rect l="0" t="0" r="0" b="0"/>
              <a:pathLst>
                <a:path w="120000" h="120000" extrusionOk="0">
                  <a:moveTo>
                    <a:pt x="115324" y="12413"/>
                  </a:moveTo>
                  <a:cubicBezTo>
                    <a:pt x="115844" y="12873"/>
                    <a:pt x="115844" y="12873"/>
                    <a:pt x="115324" y="12413"/>
                  </a:cubicBezTo>
                  <a:cubicBezTo>
                    <a:pt x="114285" y="11494"/>
                    <a:pt x="114805" y="11954"/>
                    <a:pt x="115324" y="12413"/>
                  </a:cubicBezTo>
                  <a:cubicBezTo>
                    <a:pt x="111688" y="9195"/>
                    <a:pt x="105454" y="9195"/>
                    <a:pt x="100779" y="11494"/>
                  </a:cubicBezTo>
                  <a:cubicBezTo>
                    <a:pt x="96103" y="13333"/>
                    <a:pt x="94025" y="17471"/>
                    <a:pt x="94025" y="22068"/>
                  </a:cubicBezTo>
                  <a:cubicBezTo>
                    <a:pt x="94025" y="25747"/>
                    <a:pt x="95064" y="29425"/>
                    <a:pt x="96623" y="33103"/>
                  </a:cubicBezTo>
                  <a:cubicBezTo>
                    <a:pt x="97662" y="35862"/>
                    <a:pt x="101298" y="40459"/>
                    <a:pt x="100259" y="43678"/>
                  </a:cubicBezTo>
                  <a:cubicBezTo>
                    <a:pt x="99220" y="47816"/>
                    <a:pt x="90909" y="47356"/>
                    <a:pt x="87792" y="46436"/>
                  </a:cubicBezTo>
                  <a:cubicBezTo>
                    <a:pt x="85714" y="45977"/>
                    <a:pt x="86233" y="46436"/>
                    <a:pt x="86233" y="44597"/>
                  </a:cubicBezTo>
                  <a:cubicBezTo>
                    <a:pt x="85714" y="43218"/>
                    <a:pt x="85714" y="41839"/>
                    <a:pt x="85194" y="40459"/>
                  </a:cubicBezTo>
                  <a:cubicBezTo>
                    <a:pt x="84675" y="38160"/>
                    <a:pt x="83116" y="34942"/>
                    <a:pt x="84155" y="33103"/>
                  </a:cubicBezTo>
                  <a:cubicBezTo>
                    <a:pt x="84675" y="31264"/>
                    <a:pt x="87272" y="28965"/>
                    <a:pt x="88311" y="27586"/>
                  </a:cubicBezTo>
                  <a:cubicBezTo>
                    <a:pt x="89350" y="24827"/>
                    <a:pt x="90909" y="22528"/>
                    <a:pt x="91428" y="19770"/>
                  </a:cubicBezTo>
                  <a:cubicBezTo>
                    <a:pt x="92467" y="16551"/>
                    <a:pt x="95064" y="9195"/>
                    <a:pt x="90909" y="6896"/>
                  </a:cubicBezTo>
                  <a:cubicBezTo>
                    <a:pt x="87272" y="5057"/>
                    <a:pt x="79480" y="5977"/>
                    <a:pt x="74805" y="6436"/>
                  </a:cubicBezTo>
                  <a:cubicBezTo>
                    <a:pt x="72207" y="6436"/>
                    <a:pt x="69090" y="7816"/>
                    <a:pt x="66493" y="7816"/>
                  </a:cubicBezTo>
                  <a:cubicBezTo>
                    <a:pt x="63896" y="7356"/>
                    <a:pt x="62337" y="5977"/>
                    <a:pt x="60259" y="5057"/>
                  </a:cubicBezTo>
                  <a:cubicBezTo>
                    <a:pt x="54545" y="3218"/>
                    <a:pt x="48831" y="2298"/>
                    <a:pt x="42597" y="2298"/>
                  </a:cubicBezTo>
                  <a:cubicBezTo>
                    <a:pt x="40000" y="2298"/>
                    <a:pt x="36883" y="2758"/>
                    <a:pt x="34285" y="3678"/>
                  </a:cubicBezTo>
                  <a:cubicBezTo>
                    <a:pt x="31168" y="4137"/>
                    <a:pt x="30129" y="5057"/>
                    <a:pt x="27532" y="4137"/>
                  </a:cubicBezTo>
                  <a:cubicBezTo>
                    <a:pt x="21818" y="2298"/>
                    <a:pt x="16103" y="1379"/>
                    <a:pt x="10389" y="1379"/>
                  </a:cubicBezTo>
                  <a:cubicBezTo>
                    <a:pt x="6233" y="919"/>
                    <a:pt x="1558" y="0"/>
                    <a:pt x="1038" y="4597"/>
                  </a:cubicBezTo>
                  <a:cubicBezTo>
                    <a:pt x="0" y="9655"/>
                    <a:pt x="1558" y="15632"/>
                    <a:pt x="3116" y="20229"/>
                  </a:cubicBezTo>
                  <a:cubicBezTo>
                    <a:pt x="4155" y="22528"/>
                    <a:pt x="5194" y="24827"/>
                    <a:pt x="6753" y="26666"/>
                  </a:cubicBezTo>
                  <a:cubicBezTo>
                    <a:pt x="7272" y="27586"/>
                    <a:pt x="8311" y="28505"/>
                    <a:pt x="8311" y="29425"/>
                  </a:cubicBezTo>
                  <a:cubicBezTo>
                    <a:pt x="7792" y="30804"/>
                    <a:pt x="6753" y="32183"/>
                    <a:pt x="6753" y="33103"/>
                  </a:cubicBezTo>
                  <a:cubicBezTo>
                    <a:pt x="4155" y="38160"/>
                    <a:pt x="3116" y="43678"/>
                    <a:pt x="4155" y="49195"/>
                  </a:cubicBezTo>
                  <a:cubicBezTo>
                    <a:pt x="6233" y="58850"/>
                    <a:pt x="15064" y="66666"/>
                    <a:pt x="24935" y="71264"/>
                  </a:cubicBezTo>
                  <a:cubicBezTo>
                    <a:pt x="21818" y="76321"/>
                    <a:pt x="21298" y="82758"/>
                    <a:pt x="21298" y="88735"/>
                  </a:cubicBezTo>
                  <a:cubicBezTo>
                    <a:pt x="21818" y="94252"/>
                    <a:pt x="21818" y="99770"/>
                    <a:pt x="23376" y="105287"/>
                  </a:cubicBezTo>
                  <a:cubicBezTo>
                    <a:pt x="23896" y="108965"/>
                    <a:pt x="26493" y="117241"/>
                    <a:pt x="32207" y="116321"/>
                  </a:cubicBezTo>
                  <a:cubicBezTo>
                    <a:pt x="37922" y="115402"/>
                    <a:pt x="36363" y="107126"/>
                    <a:pt x="36883" y="103448"/>
                  </a:cubicBezTo>
                  <a:cubicBezTo>
                    <a:pt x="36883" y="100689"/>
                    <a:pt x="37922" y="98390"/>
                    <a:pt x="39480" y="96091"/>
                  </a:cubicBezTo>
                  <a:cubicBezTo>
                    <a:pt x="40519" y="93793"/>
                    <a:pt x="41038" y="93333"/>
                    <a:pt x="43636" y="94712"/>
                  </a:cubicBezTo>
                  <a:cubicBezTo>
                    <a:pt x="48831" y="96551"/>
                    <a:pt x="50389" y="102068"/>
                    <a:pt x="50389" y="106206"/>
                  </a:cubicBezTo>
                  <a:cubicBezTo>
                    <a:pt x="50389" y="109425"/>
                    <a:pt x="48831" y="120000"/>
                    <a:pt x="55064" y="120000"/>
                  </a:cubicBezTo>
                  <a:cubicBezTo>
                    <a:pt x="60259" y="120000"/>
                    <a:pt x="62337" y="112183"/>
                    <a:pt x="63376" y="108965"/>
                  </a:cubicBezTo>
                  <a:cubicBezTo>
                    <a:pt x="63896" y="106666"/>
                    <a:pt x="63896" y="104367"/>
                    <a:pt x="63896" y="102068"/>
                  </a:cubicBezTo>
                  <a:cubicBezTo>
                    <a:pt x="64415" y="100689"/>
                    <a:pt x="64415" y="99310"/>
                    <a:pt x="64415" y="98390"/>
                  </a:cubicBezTo>
                  <a:cubicBezTo>
                    <a:pt x="64415" y="98390"/>
                    <a:pt x="64415" y="97011"/>
                    <a:pt x="64935" y="96551"/>
                  </a:cubicBezTo>
                  <a:cubicBezTo>
                    <a:pt x="64935" y="96551"/>
                    <a:pt x="68051" y="96091"/>
                    <a:pt x="68571" y="96091"/>
                  </a:cubicBezTo>
                  <a:cubicBezTo>
                    <a:pt x="75844" y="94712"/>
                    <a:pt x="82597" y="91494"/>
                    <a:pt x="87272" y="86436"/>
                  </a:cubicBezTo>
                  <a:cubicBezTo>
                    <a:pt x="87792" y="91034"/>
                    <a:pt x="87792" y="95632"/>
                    <a:pt x="88831" y="100229"/>
                  </a:cubicBezTo>
                  <a:cubicBezTo>
                    <a:pt x="90389" y="103908"/>
                    <a:pt x="94025" y="105747"/>
                    <a:pt x="97142" y="102068"/>
                  </a:cubicBezTo>
                  <a:cubicBezTo>
                    <a:pt x="100259" y="99310"/>
                    <a:pt x="101298" y="93333"/>
                    <a:pt x="102337" y="89655"/>
                  </a:cubicBezTo>
                  <a:cubicBezTo>
                    <a:pt x="103896" y="84597"/>
                    <a:pt x="104935" y="79540"/>
                    <a:pt x="104935" y="74482"/>
                  </a:cubicBezTo>
                  <a:cubicBezTo>
                    <a:pt x="105454" y="71724"/>
                    <a:pt x="105454" y="69425"/>
                    <a:pt x="104935" y="66666"/>
                  </a:cubicBezTo>
                  <a:cubicBezTo>
                    <a:pt x="104935" y="65287"/>
                    <a:pt x="103376" y="61609"/>
                    <a:pt x="103896" y="60689"/>
                  </a:cubicBezTo>
                  <a:cubicBezTo>
                    <a:pt x="104415" y="59770"/>
                    <a:pt x="107012" y="58850"/>
                    <a:pt x="107532" y="57931"/>
                  </a:cubicBezTo>
                  <a:cubicBezTo>
                    <a:pt x="109610" y="57011"/>
                    <a:pt x="111168" y="55172"/>
                    <a:pt x="112727" y="53793"/>
                  </a:cubicBezTo>
                  <a:cubicBezTo>
                    <a:pt x="119999" y="45057"/>
                    <a:pt x="112207" y="36321"/>
                    <a:pt x="108051" y="28505"/>
                  </a:cubicBezTo>
                  <a:cubicBezTo>
                    <a:pt x="107012" y="26666"/>
                    <a:pt x="104935" y="23448"/>
                    <a:pt x="105454" y="21609"/>
                  </a:cubicBezTo>
                  <a:cubicBezTo>
                    <a:pt x="105974" y="19310"/>
                    <a:pt x="108051" y="20689"/>
                    <a:pt x="110129" y="21149"/>
                  </a:cubicBezTo>
                  <a:cubicBezTo>
                    <a:pt x="112727" y="21609"/>
                    <a:pt x="115844" y="21609"/>
                    <a:pt x="116883" y="19310"/>
                  </a:cubicBezTo>
                  <a:cubicBezTo>
                    <a:pt x="117922" y="17011"/>
                    <a:pt x="117402" y="13793"/>
                    <a:pt x="115324" y="12413"/>
                  </a:cubicBezTo>
                  <a:close/>
                </a:path>
              </a:pathLst>
            </a:custGeom>
            <a:solidFill>
              <a:srgbClr val="F4D7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7"/>
            <p:cNvSpPr/>
            <p:nvPr/>
          </p:nvSpPr>
          <p:spPr>
            <a:xfrm>
              <a:off x="4224338" y="2781301"/>
              <a:ext cx="909600" cy="376200"/>
            </a:xfrm>
            <a:custGeom>
              <a:avLst/>
              <a:gdLst/>
              <a:ahLst/>
              <a:cxnLst/>
              <a:rect l="0" t="0" r="0" b="0"/>
              <a:pathLst>
                <a:path w="120000" h="120000" extrusionOk="0">
                  <a:moveTo>
                    <a:pt x="112340" y="14482"/>
                  </a:moveTo>
                  <a:cubicBezTo>
                    <a:pt x="112340" y="16551"/>
                    <a:pt x="112340" y="18620"/>
                    <a:pt x="111489" y="20689"/>
                  </a:cubicBezTo>
                  <a:cubicBezTo>
                    <a:pt x="111489" y="22758"/>
                    <a:pt x="110638" y="24827"/>
                    <a:pt x="109787" y="24827"/>
                  </a:cubicBezTo>
                  <a:cubicBezTo>
                    <a:pt x="109787" y="24827"/>
                    <a:pt x="108936" y="24827"/>
                    <a:pt x="108936" y="22758"/>
                  </a:cubicBezTo>
                  <a:cubicBezTo>
                    <a:pt x="108936" y="22758"/>
                    <a:pt x="108936" y="22758"/>
                    <a:pt x="108936" y="22758"/>
                  </a:cubicBezTo>
                  <a:cubicBezTo>
                    <a:pt x="108085" y="18620"/>
                    <a:pt x="108085" y="16551"/>
                    <a:pt x="108085" y="14482"/>
                  </a:cubicBezTo>
                  <a:cubicBezTo>
                    <a:pt x="98723" y="18620"/>
                    <a:pt x="85957" y="24827"/>
                    <a:pt x="79148" y="14482"/>
                  </a:cubicBezTo>
                  <a:cubicBezTo>
                    <a:pt x="71489" y="4137"/>
                    <a:pt x="64680" y="0"/>
                    <a:pt x="57021" y="8275"/>
                  </a:cubicBezTo>
                  <a:cubicBezTo>
                    <a:pt x="57021" y="31034"/>
                    <a:pt x="55319" y="70344"/>
                    <a:pt x="51914" y="84827"/>
                  </a:cubicBezTo>
                  <a:cubicBezTo>
                    <a:pt x="51063" y="91034"/>
                    <a:pt x="49361" y="93103"/>
                    <a:pt x="47659" y="93103"/>
                  </a:cubicBezTo>
                  <a:cubicBezTo>
                    <a:pt x="47659" y="93103"/>
                    <a:pt x="46808" y="93103"/>
                    <a:pt x="46808" y="93103"/>
                  </a:cubicBezTo>
                  <a:cubicBezTo>
                    <a:pt x="46808" y="93103"/>
                    <a:pt x="45957" y="93103"/>
                    <a:pt x="45957" y="93103"/>
                  </a:cubicBezTo>
                  <a:cubicBezTo>
                    <a:pt x="44255" y="91034"/>
                    <a:pt x="44255" y="82758"/>
                    <a:pt x="44255" y="68275"/>
                  </a:cubicBezTo>
                  <a:cubicBezTo>
                    <a:pt x="44255" y="55862"/>
                    <a:pt x="44255" y="41379"/>
                    <a:pt x="43404" y="28965"/>
                  </a:cubicBezTo>
                  <a:cubicBezTo>
                    <a:pt x="34893" y="45517"/>
                    <a:pt x="20425" y="47586"/>
                    <a:pt x="11063" y="57931"/>
                  </a:cubicBezTo>
                  <a:cubicBezTo>
                    <a:pt x="11063" y="64137"/>
                    <a:pt x="11063" y="70344"/>
                    <a:pt x="10212" y="74482"/>
                  </a:cubicBezTo>
                  <a:cubicBezTo>
                    <a:pt x="9361" y="78620"/>
                    <a:pt x="8510" y="80689"/>
                    <a:pt x="8510" y="80689"/>
                  </a:cubicBezTo>
                  <a:cubicBezTo>
                    <a:pt x="8510" y="80689"/>
                    <a:pt x="7659" y="80689"/>
                    <a:pt x="7659" y="80689"/>
                  </a:cubicBezTo>
                  <a:cubicBezTo>
                    <a:pt x="7659" y="80689"/>
                    <a:pt x="7659" y="78620"/>
                    <a:pt x="7659" y="78620"/>
                  </a:cubicBezTo>
                  <a:cubicBezTo>
                    <a:pt x="5957" y="76551"/>
                    <a:pt x="4255" y="72413"/>
                    <a:pt x="3404" y="68275"/>
                  </a:cubicBezTo>
                  <a:cubicBezTo>
                    <a:pt x="1702" y="72413"/>
                    <a:pt x="0" y="76551"/>
                    <a:pt x="0" y="84827"/>
                  </a:cubicBezTo>
                  <a:cubicBezTo>
                    <a:pt x="0" y="84827"/>
                    <a:pt x="1702" y="103448"/>
                    <a:pt x="13617" y="95172"/>
                  </a:cubicBezTo>
                  <a:cubicBezTo>
                    <a:pt x="25531" y="88965"/>
                    <a:pt x="24680" y="95172"/>
                    <a:pt x="32340" y="105517"/>
                  </a:cubicBezTo>
                  <a:cubicBezTo>
                    <a:pt x="40000" y="115862"/>
                    <a:pt x="51063" y="120000"/>
                    <a:pt x="55319" y="99310"/>
                  </a:cubicBezTo>
                  <a:cubicBezTo>
                    <a:pt x="59574" y="80689"/>
                    <a:pt x="83404" y="53793"/>
                    <a:pt x="97021" y="45517"/>
                  </a:cubicBezTo>
                  <a:cubicBezTo>
                    <a:pt x="109787" y="39310"/>
                    <a:pt x="117446" y="49655"/>
                    <a:pt x="119148" y="24827"/>
                  </a:cubicBezTo>
                  <a:cubicBezTo>
                    <a:pt x="120000" y="16551"/>
                    <a:pt x="116595" y="14482"/>
                    <a:pt x="112340" y="144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7"/>
            <p:cNvSpPr/>
            <p:nvPr/>
          </p:nvSpPr>
          <p:spPr>
            <a:xfrm>
              <a:off x="5102225" y="1601788"/>
              <a:ext cx="219000" cy="136500"/>
            </a:xfrm>
            <a:custGeom>
              <a:avLst/>
              <a:gdLst/>
              <a:ahLst/>
              <a:cxnLst/>
              <a:rect l="0" t="0" r="0" b="0"/>
              <a:pathLst>
                <a:path w="120000" h="120000" extrusionOk="0">
                  <a:moveTo>
                    <a:pt x="109411" y="40000"/>
                  </a:moveTo>
                  <a:cubicBezTo>
                    <a:pt x="109411" y="34285"/>
                    <a:pt x="109411" y="34285"/>
                    <a:pt x="109411" y="34285"/>
                  </a:cubicBezTo>
                  <a:cubicBezTo>
                    <a:pt x="109411" y="34285"/>
                    <a:pt x="109411" y="34285"/>
                    <a:pt x="109411" y="28571"/>
                  </a:cubicBezTo>
                  <a:cubicBezTo>
                    <a:pt x="109411" y="28571"/>
                    <a:pt x="98823" y="17142"/>
                    <a:pt x="105882" y="22857"/>
                  </a:cubicBezTo>
                  <a:cubicBezTo>
                    <a:pt x="102352" y="22857"/>
                    <a:pt x="98823" y="17142"/>
                    <a:pt x="95294" y="17142"/>
                  </a:cubicBezTo>
                  <a:cubicBezTo>
                    <a:pt x="67058" y="0"/>
                    <a:pt x="35294" y="11428"/>
                    <a:pt x="14117" y="51428"/>
                  </a:cubicBezTo>
                  <a:cubicBezTo>
                    <a:pt x="0" y="80000"/>
                    <a:pt x="28235" y="120000"/>
                    <a:pt x="42352" y="91428"/>
                  </a:cubicBezTo>
                  <a:cubicBezTo>
                    <a:pt x="52941" y="74285"/>
                    <a:pt x="67058" y="68571"/>
                    <a:pt x="77647" y="74285"/>
                  </a:cubicBezTo>
                  <a:cubicBezTo>
                    <a:pt x="81176" y="74285"/>
                    <a:pt x="81176" y="74285"/>
                    <a:pt x="81176" y="74285"/>
                  </a:cubicBezTo>
                  <a:cubicBezTo>
                    <a:pt x="88235" y="85714"/>
                    <a:pt x="98823" y="91428"/>
                    <a:pt x="109411" y="80000"/>
                  </a:cubicBezTo>
                  <a:cubicBezTo>
                    <a:pt x="120000" y="74285"/>
                    <a:pt x="120000" y="51428"/>
                    <a:pt x="109411" y="4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7"/>
            <p:cNvSpPr/>
            <p:nvPr/>
          </p:nvSpPr>
          <p:spPr>
            <a:xfrm>
              <a:off x="4662488" y="1557338"/>
              <a:ext cx="368400" cy="349200"/>
            </a:xfrm>
            <a:custGeom>
              <a:avLst/>
              <a:gdLst/>
              <a:ahLst/>
              <a:cxnLst/>
              <a:rect l="0" t="0" r="0" b="0"/>
              <a:pathLst>
                <a:path w="120000" h="120000" extrusionOk="0">
                  <a:moveTo>
                    <a:pt x="107368" y="2222"/>
                  </a:moveTo>
                  <a:cubicBezTo>
                    <a:pt x="92631" y="0"/>
                    <a:pt x="77894" y="0"/>
                    <a:pt x="63157" y="2222"/>
                  </a:cubicBezTo>
                  <a:cubicBezTo>
                    <a:pt x="58947" y="2222"/>
                    <a:pt x="54736" y="2222"/>
                    <a:pt x="50526" y="4444"/>
                  </a:cubicBezTo>
                  <a:cubicBezTo>
                    <a:pt x="48421" y="4444"/>
                    <a:pt x="48421" y="4444"/>
                    <a:pt x="46315" y="4444"/>
                  </a:cubicBezTo>
                  <a:cubicBezTo>
                    <a:pt x="35789" y="0"/>
                    <a:pt x="25263" y="0"/>
                    <a:pt x="12631" y="13333"/>
                  </a:cubicBezTo>
                  <a:cubicBezTo>
                    <a:pt x="0" y="28888"/>
                    <a:pt x="6315" y="57777"/>
                    <a:pt x="12631" y="73333"/>
                  </a:cubicBezTo>
                  <a:cubicBezTo>
                    <a:pt x="21052" y="100000"/>
                    <a:pt x="42105" y="120000"/>
                    <a:pt x="67368" y="117777"/>
                  </a:cubicBezTo>
                  <a:cubicBezTo>
                    <a:pt x="80000" y="115555"/>
                    <a:pt x="84210" y="108888"/>
                    <a:pt x="84210" y="97777"/>
                  </a:cubicBezTo>
                  <a:cubicBezTo>
                    <a:pt x="86315" y="97777"/>
                    <a:pt x="86315" y="97777"/>
                    <a:pt x="86315" y="97777"/>
                  </a:cubicBezTo>
                  <a:cubicBezTo>
                    <a:pt x="94736" y="80000"/>
                    <a:pt x="119999" y="46666"/>
                    <a:pt x="111578" y="22222"/>
                  </a:cubicBezTo>
                  <a:cubicBezTo>
                    <a:pt x="111578" y="22222"/>
                    <a:pt x="113684" y="20000"/>
                    <a:pt x="113684" y="17777"/>
                  </a:cubicBezTo>
                  <a:cubicBezTo>
                    <a:pt x="115789" y="11111"/>
                    <a:pt x="113684" y="2222"/>
                    <a:pt x="107368" y="222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7"/>
            <p:cNvSpPr/>
            <p:nvPr/>
          </p:nvSpPr>
          <p:spPr>
            <a:xfrm>
              <a:off x="3927475" y="1479551"/>
              <a:ext cx="355500" cy="374700"/>
            </a:xfrm>
            <a:custGeom>
              <a:avLst/>
              <a:gdLst/>
              <a:ahLst/>
              <a:cxnLst/>
              <a:rect l="0" t="0" r="0" b="0"/>
              <a:pathLst>
                <a:path w="120000" h="120000" extrusionOk="0">
                  <a:moveTo>
                    <a:pt x="102545" y="16551"/>
                  </a:moveTo>
                  <a:cubicBezTo>
                    <a:pt x="100363" y="16551"/>
                    <a:pt x="100363" y="16551"/>
                    <a:pt x="100363" y="16551"/>
                  </a:cubicBezTo>
                  <a:cubicBezTo>
                    <a:pt x="87272" y="10344"/>
                    <a:pt x="74181" y="12413"/>
                    <a:pt x="61090" y="10344"/>
                  </a:cubicBezTo>
                  <a:cubicBezTo>
                    <a:pt x="48000" y="8275"/>
                    <a:pt x="37090" y="2068"/>
                    <a:pt x="24000" y="0"/>
                  </a:cubicBezTo>
                  <a:cubicBezTo>
                    <a:pt x="19636" y="0"/>
                    <a:pt x="17454" y="2068"/>
                    <a:pt x="15272" y="6206"/>
                  </a:cubicBezTo>
                  <a:cubicBezTo>
                    <a:pt x="13090" y="6206"/>
                    <a:pt x="10909" y="6206"/>
                    <a:pt x="10909" y="8275"/>
                  </a:cubicBezTo>
                  <a:cubicBezTo>
                    <a:pt x="0" y="37241"/>
                    <a:pt x="13090" y="72413"/>
                    <a:pt x="28363" y="97241"/>
                  </a:cubicBezTo>
                  <a:cubicBezTo>
                    <a:pt x="30545" y="101379"/>
                    <a:pt x="32727" y="103448"/>
                    <a:pt x="37090" y="105517"/>
                  </a:cubicBezTo>
                  <a:cubicBezTo>
                    <a:pt x="34909" y="111724"/>
                    <a:pt x="37090" y="120000"/>
                    <a:pt x="43636" y="120000"/>
                  </a:cubicBezTo>
                  <a:cubicBezTo>
                    <a:pt x="109090" y="117931"/>
                    <a:pt x="120000" y="60000"/>
                    <a:pt x="120000" y="31034"/>
                  </a:cubicBezTo>
                  <a:cubicBezTo>
                    <a:pt x="120000" y="20689"/>
                    <a:pt x="111272" y="16551"/>
                    <a:pt x="102545" y="1655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7"/>
            <p:cNvSpPr/>
            <p:nvPr/>
          </p:nvSpPr>
          <p:spPr>
            <a:xfrm>
              <a:off x="3914775" y="1433513"/>
              <a:ext cx="212700" cy="304800"/>
            </a:xfrm>
            <a:custGeom>
              <a:avLst/>
              <a:gdLst/>
              <a:ahLst/>
              <a:cxnLst/>
              <a:rect l="0" t="0" r="0" b="0"/>
              <a:pathLst>
                <a:path w="120000" h="120000" extrusionOk="0">
                  <a:moveTo>
                    <a:pt x="69090" y="120000"/>
                  </a:moveTo>
                  <a:cubicBezTo>
                    <a:pt x="69090" y="120000"/>
                    <a:pt x="94545" y="84255"/>
                    <a:pt x="120000" y="68936"/>
                  </a:cubicBezTo>
                  <a:cubicBezTo>
                    <a:pt x="120000" y="68936"/>
                    <a:pt x="0" y="0"/>
                    <a:pt x="69090" y="12000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7"/>
            <p:cNvSpPr/>
            <p:nvPr/>
          </p:nvSpPr>
          <p:spPr>
            <a:xfrm>
              <a:off x="4830763" y="1498601"/>
              <a:ext cx="225300" cy="298500"/>
            </a:xfrm>
            <a:custGeom>
              <a:avLst/>
              <a:gdLst/>
              <a:ahLst/>
              <a:cxnLst/>
              <a:rect l="0" t="0" r="0" b="0"/>
              <a:pathLst>
                <a:path w="120000" h="120000" extrusionOk="0">
                  <a:moveTo>
                    <a:pt x="37714" y="120000"/>
                  </a:moveTo>
                  <a:cubicBezTo>
                    <a:pt x="37714" y="120000"/>
                    <a:pt x="20571" y="80869"/>
                    <a:pt x="0" y="65217"/>
                  </a:cubicBezTo>
                  <a:cubicBezTo>
                    <a:pt x="0" y="65217"/>
                    <a:pt x="120000" y="0"/>
                    <a:pt x="37714" y="12000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7"/>
            <p:cNvSpPr/>
            <p:nvPr/>
          </p:nvSpPr>
          <p:spPr>
            <a:xfrm>
              <a:off x="4205288" y="2819401"/>
              <a:ext cx="115800" cy="214200"/>
            </a:xfrm>
            <a:custGeom>
              <a:avLst/>
              <a:gdLst/>
              <a:ahLst/>
              <a:cxnLst/>
              <a:rect l="0" t="0" r="0" b="0"/>
              <a:pathLst>
                <a:path w="120000" h="120000" extrusionOk="0">
                  <a:moveTo>
                    <a:pt x="120000" y="40000"/>
                  </a:moveTo>
                  <a:cubicBezTo>
                    <a:pt x="120000" y="29090"/>
                    <a:pt x="113333" y="21818"/>
                    <a:pt x="106666" y="18181"/>
                  </a:cubicBezTo>
                  <a:cubicBezTo>
                    <a:pt x="106666" y="14545"/>
                    <a:pt x="106666" y="14545"/>
                    <a:pt x="100000" y="10909"/>
                  </a:cubicBezTo>
                  <a:cubicBezTo>
                    <a:pt x="86666" y="0"/>
                    <a:pt x="53333" y="0"/>
                    <a:pt x="26666" y="3636"/>
                  </a:cubicBezTo>
                  <a:cubicBezTo>
                    <a:pt x="6666" y="7272"/>
                    <a:pt x="0" y="18181"/>
                    <a:pt x="6666" y="29090"/>
                  </a:cubicBezTo>
                  <a:cubicBezTo>
                    <a:pt x="6666" y="36363"/>
                    <a:pt x="13333" y="43636"/>
                    <a:pt x="13333" y="50909"/>
                  </a:cubicBezTo>
                  <a:cubicBezTo>
                    <a:pt x="20000" y="69090"/>
                    <a:pt x="26666" y="90909"/>
                    <a:pt x="46666" y="105454"/>
                  </a:cubicBezTo>
                  <a:cubicBezTo>
                    <a:pt x="60000" y="120000"/>
                    <a:pt x="106666" y="116363"/>
                    <a:pt x="106666" y="101818"/>
                  </a:cubicBezTo>
                  <a:cubicBezTo>
                    <a:pt x="113333" y="80000"/>
                    <a:pt x="120000" y="58181"/>
                    <a:pt x="120000" y="4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7"/>
            <p:cNvSpPr/>
            <p:nvPr/>
          </p:nvSpPr>
          <p:spPr>
            <a:xfrm>
              <a:off x="4540250" y="2840038"/>
              <a:ext cx="109500" cy="246000"/>
            </a:xfrm>
            <a:custGeom>
              <a:avLst/>
              <a:gdLst/>
              <a:ahLst/>
              <a:cxnLst/>
              <a:rect l="0" t="0" r="0" b="0"/>
              <a:pathLst>
                <a:path w="120000" h="120000" extrusionOk="0">
                  <a:moveTo>
                    <a:pt x="98823" y="9473"/>
                  </a:moveTo>
                  <a:cubicBezTo>
                    <a:pt x="84705" y="6315"/>
                    <a:pt x="77647" y="3157"/>
                    <a:pt x="70588" y="3157"/>
                  </a:cubicBezTo>
                  <a:cubicBezTo>
                    <a:pt x="56470" y="0"/>
                    <a:pt x="35294" y="3157"/>
                    <a:pt x="28235" y="9473"/>
                  </a:cubicBezTo>
                  <a:cubicBezTo>
                    <a:pt x="0" y="31578"/>
                    <a:pt x="7058" y="60000"/>
                    <a:pt x="7058" y="85263"/>
                  </a:cubicBezTo>
                  <a:cubicBezTo>
                    <a:pt x="14117" y="88421"/>
                    <a:pt x="14117" y="91578"/>
                    <a:pt x="21176" y="94736"/>
                  </a:cubicBezTo>
                  <a:cubicBezTo>
                    <a:pt x="21176" y="97894"/>
                    <a:pt x="21176" y="97894"/>
                    <a:pt x="21176" y="101052"/>
                  </a:cubicBezTo>
                  <a:cubicBezTo>
                    <a:pt x="21176" y="101052"/>
                    <a:pt x="21176" y="101052"/>
                    <a:pt x="21176" y="104210"/>
                  </a:cubicBezTo>
                  <a:cubicBezTo>
                    <a:pt x="21176" y="107368"/>
                    <a:pt x="21176" y="110526"/>
                    <a:pt x="28235" y="113684"/>
                  </a:cubicBezTo>
                  <a:cubicBezTo>
                    <a:pt x="42352" y="120000"/>
                    <a:pt x="63529" y="120000"/>
                    <a:pt x="77647" y="113684"/>
                  </a:cubicBezTo>
                  <a:cubicBezTo>
                    <a:pt x="84705" y="107368"/>
                    <a:pt x="84705" y="101052"/>
                    <a:pt x="91764" y="94736"/>
                  </a:cubicBezTo>
                  <a:cubicBezTo>
                    <a:pt x="105882" y="85263"/>
                    <a:pt x="112941" y="72631"/>
                    <a:pt x="112941" y="56842"/>
                  </a:cubicBezTo>
                  <a:cubicBezTo>
                    <a:pt x="120000" y="41052"/>
                    <a:pt x="120000" y="22105"/>
                    <a:pt x="98823" y="947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7"/>
            <p:cNvSpPr/>
            <p:nvPr/>
          </p:nvSpPr>
          <p:spPr>
            <a:xfrm>
              <a:off x="5018088" y="2638426"/>
              <a:ext cx="103200" cy="220800"/>
            </a:xfrm>
            <a:custGeom>
              <a:avLst/>
              <a:gdLst/>
              <a:ahLst/>
              <a:cxnLst/>
              <a:rect l="0" t="0" r="0" b="0"/>
              <a:pathLst>
                <a:path w="120000" h="120000" extrusionOk="0">
                  <a:moveTo>
                    <a:pt x="105000" y="14117"/>
                  </a:moveTo>
                  <a:cubicBezTo>
                    <a:pt x="97500" y="3529"/>
                    <a:pt x="67500" y="0"/>
                    <a:pt x="45000" y="10588"/>
                  </a:cubicBezTo>
                  <a:cubicBezTo>
                    <a:pt x="7500" y="24705"/>
                    <a:pt x="0" y="49411"/>
                    <a:pt x="0" y="70588"/>
                  </a:cubicBezTo>
                  <a:cubicBezTo>
                    <a:pt x="0" y="84705"/>
                    <a:pt x="7500" y="95294"/>
                    <a:pt x="15000" y="105882"/>
                  </a:cubicBezTo>
                  <a:cubicBezTo>
                    <a:pt x="22500" y="116470"/>
                    <a:pt x="30000" y="116470"/>
                    <a:pt x="45000" y="120000"/>
                  </a:cubicBezTo>
                  <a:cubicBezTo>
                    <a:pt x="45000" y="120000"/>
                    <a:pt x="52500" y="120000"/>
                    <a:pt x="52500" y="116470"/>
                  </a:cubicBezTo>
                  <a:cubicBezTo>
                    <a:pt x="52500" y="116470"/>
                    <a:pt x="52500" y="116470"/>
                    <a:pt x="60000" y="116470"/>
                  </a:cubicBezTo>
                  <a:cubicBezTo>
                    <a:pt x="60000" y="112941"/>
                    <a:pt x="67500" y="112941"/>
                    <a:pt x="75000" y="109411"/>
                  </a:cubicBezTo>
                  <a:cubicBezTo>
                    <a:pt x="97500" y="98823"/>
                    <a:pt x="105000" y="77647"/>
                    <a:pt x="112500" y="63529"/>
                  </a:cubicBezTo>
                  <a:cubicBezTo>
                    <a:pt x="120000" y="45882"/>
                    <a:pt x="120000" y="28235"/>
                    <a:pt x="105000" y="1411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7"/>
            <p:cNvSpPr/>
            <p:nvPr/>
          </p:nvSpPr>
          <p:spPr>
            <a:xfrm>
              <a:off x="4056063" y="2093913"/>
              <a:ext cx="949200" cy="401700"/>
            </a:xfrm>
            <a:custGeom>
              <a:avLst/>
              <a:gdLst/>
              <a:ahLst/>
              <a:cxnLst/>
              <a:rect l="0" t="0" r="0" b="0"/>
              <a:pathLst>
                <a:path w="120000" h="120000" extrusionOk="0">
                  <a:moveTo>
                    <a:pt x="110204" y="11612"/>
                  </a:moveTo>
                  <a:cubicBezTo>
                    <a:pt x="109387" y="13548"/>
                    <a:pt x="108571" y="13548"/>
                    <a:pt x="108571" y="15483"/>
                  </a:cubicBezTo>
                  <a:cubicBezTo>
                    <a:pt x="95510" y="65806"/>
                    <a:pt x="74285" y="83225"/>
                    <a:pt x="51428" y="87096"/>
                  </a:cubicBezTo>
                  <a:cubicBezTo>
                    <a:pt x="42448" y="89032"/>
                    <a:pt x="32653" y="85161"/>
                    <a:pt x="23673" y="81290"/>
                  </a:cubicBezTo>
                  <a:cubicBezTo>
                    <a:pt x="14693" y="75483"/>
                    <a:pt x="6530" y="58064"/>
                    <a:pt x="0" y="44516"/>
                  </a:cubicBezTo>
                  <a:cubicBezTo>
                    <a:pt x="0" y="44516"/>
                    <a:pt x="0" y="44516"/>
                    <a:pt x="0" y="44516"/>
                  </a:cubicBezTo>
                  <a:cubicBezTo>
                    <a:pt x="4897" y="63870"/>
                    <a:pt x="11428" y="77419"/>
                    <a:pt x="19591" y="89032"/>
                  </a:cubicBezTo>
                  <a:cubicBezTo>
                    <a:pt x="29387" y="102580"/>
                    <a:pt x="37551" y="106451"/>
                    <a:pt x="48979" y="106451"/>
                  </a:cubicBezTo>
                  <a:cubicBezTo>
                    <a:pt x="59591" y="104516"/>
                    <a:pt x="69387" y="100645"/>
                    <a:pt x="78367" y="92903"/>
                  </a:cubicBezTo>
                  <a:cubicBezTo>
                    <a:pt x="76734" y="94838"/>
                    <a:pt x="75102" y="96774"/>
                    <a:pt x="72653" y="98709"/>
                  </a:cubicBezTo>
                  <a:cubicBezTo>
                    <a:pt x="65306" y="106451"/>
                    <a:pt x="57959" y="110322"/>
                    <a:pt x="50612" y="112258"/>
                  </a:cubicBezTo>
                  <a:cubicBezTo>
                    <a:pt x="45714" y="112258"/>
                    <a:pt x="41632" y="108387"/>
                    <a:pt x="37551" y="108387"/>
                  </a:cubicBezTo>
                  <a:cubicBezTo>
                    <a:pt x="33469" y="106451"/>
                    <a:pt x="30204" y="102580"/>
                    <a:pt x="26122" y="100645"/>
                  </a:cubicBezTo>
                  <a:cubicBezTo>
                    <a:pt x="25306" y="100645"/>
                    <a:pt x="24489" y="100645"/>
                    <a:pt x="24489" y="102580"/>
                  </a:cubicBezTo>
                  <a:cubicBezTo>
                    <a:pt x="29387" y="116129"/>
                    <a:pt x="39183" y="120000"/>
                    <a:pt x="46530" y="120000"/>
                  </a:cubicBezTo>
                  <a:cubicBezTo>
                    <a:pt x="55510" y="120000"/>
                    <a:pt x="66122" y="120000"/>
                    <a:pt x="75102" y="114193"/>
                  </a:cubicBezTo>
                  <a:cubicBezTo>
                    <a:pt x="84897" y="106451"/>
                    <a:pt x="94693" y="94838"/>
                    <a:pt x="102857" y="79354"/>
                  </a:cubicBezTo>
                  <a:cubicBezTo>
                    <a:pt x="111836" y="61935"/>
                    <a:pt x="115102" y="42580"/>
                    <a:pt x="118367" y="17419"/>
                  </a:cubicBezTo>
                  <a:cubicBezTo>
                    <a:pt x="120000" y="3870"/>
                    <a:pt x="111836" y="0"/>
                    <a:pt x="110204" y="1161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7"/>
            <p:cNvSpPr/>
            <p:nvPr/>
          </p:nvSpPr>
          <p:spPr>
            <a:xfrm>
              <a:off x="4346575" y="2470151"/>
              <a:ext cx="103200" cy="103200"/>
            </a:xfrm>
            <a:custGeom>
              <a:avLst/>
              <a:gdLst/>
              <a:ahLst/>
              <a:cxnLst/>
              <a:rect l="0" t="0" r="0" b="0"/>
              <a:pathLst>
                <a:path w="120000" h="120000" extrusionOk="0">
                  <a:moveTo>
                    <a:pt x="7500" y="67500"/>
                  </a:moveTo>
                  <a:cubicBezTo>
                    <a:pt x="0" y="30000"/>
                    <a:pt x="30000" y="7500"/>
                    <a:pt x="60000" y="7500"/>
                  </a:cubicBezTo>
                  <a:cubicBezTo>
                    <a:pt x="90000" y="0"/>
                    <a:pt x="120000" y="30000"/>
                    <a:pt x="120000" y="60000"/>
                  </a:cubicBezTo>
                  <a:cubicBezTo>
                    <a:pt x="120000" y="90000"/>
                    <a:pt x="97500" y="120000"/>
                    <a:pt x="67500" y="120000"/>
                  </a:cubicBezTo>
                  <a:cubicBezTo>
                    <a:pt x="30000" y="120000"/>
                    <a:pt x="7500" y="97500"/>
                    <a:pt x="7500" y="67500"/>
                  </a:cubicBezTo>
                  <a:close/>
                </a:path>
              </a:pathLst>
            </a:custGeom>
            <a:solidFill>
              <a:srgbClr val="FFE5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7"/>
            <p:cNvSpPr/>
            <p:nvPr/>
          </p:nvSpPr>
          <p:spPr>
            <a:xfrm>
              <a:off x="4662488" y="2463801"/>
              <a:ext cx="355500" cy="317400"/>
            </a:xfrm>
            <a:custGeom>
              <a:avLst/>
              <a:gdLst/>
              <a:ahLst/>
              <a:cxnLst/>
              <a:rect l="0" t="0" r="0" b="0"/>
              <a:pathLst>
                <a:path w="120000" h="120000" extrusionOk="0">
                  <a:moveTo>
                    <a:pt x="93818" y="19591"/>
                  </a:moveTo>
                  <a:cubicBezTo>
                    <a:pt x="91636" y="61224"/>
                    <a:pt x="37090" y="90612"/>
                    <a:pt x="6545" y="95510"/>
                  </a:cubicBezTo>
                  <a:cubicBezTo>
                    <a:pt x="0" y="95510"/>
                    <a:pt x="0" y="105306"/>
                    <a:pt x="4363" y="107755"/>
                  </a:cubicBezTo>
                  <a:cubicBezTo>
                    <a:pt x="54545" y="119999"/>
                    <a:pt x="104727" y="73469"/>
                    <a:pt x="117818" y="22040"/>
                  </a:cubicBezTo>
                  <a:cubicBezTo>
                    <a:pt x="120000" y="4897"/>
                    <a:pt x="96000" y="0"/>
                    <a:pt x="93818" y="1959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7"/>
            <p:cNvSpPr/>
            <p:nvPr/>
          </p:nvSpPr>
          <p:spPr>
            <a:xfrm>
              <a:off x="5064125" y="1874838"/>
              <a:ext cx="238200" cy="381000"/>
            </a:xfrm>
            <a:custGeom>
              <a:avLst/>
              <a:gdLst/>
              <a:ahLst/>
              <a:cxnLst/>
              <a:rect l="0" t="0" r="0" b="0"/>
              <a:pathLst>
                <a:path w="120000" h="120000" extrusionOk="0">
                  <a:moveTo>
                    <a:pt x="87567" y="10169"/>
                  </a:moveTo>
                  <a:cubicBezTo>
                    <a:pt x="84324" y="6101"/>
                    <a:pt x="74594" y="0"/>
                    <a:pt x="74594" y="6101"/>
                  </a:cubicBezTo>
                  <a:cubicBezTo>
                    <a:pt x="84324" y="22372"/>
                    <a:pt x="94054" y="46779"/>
                    <a:pt x="94054" y="63050"/>
                  </a:cubicBezTo>
                  <a:cubicBezTo>
                    <a:pt x="97297" y="81355"/>
                    <a:pt x="74594" y="87457"/>
                    <a:pt x="55135" y="95593"/>
                  </a:cubicBezTo>
                  <a:cubicBezTo>
                    <a:pt x="45405" y="85423"/>
                    <a:pt x="25945" y="73220"/>
                    <a:pt x="9729" y="81355"/>
                  </a:cubicBezTo>
                  <a:cubicBezTo>
                    <a:pt x="9729" y="81355"/>
                    <a:pt x="0" y="85423"/>
                    <a:pt x="0" y="85423"/>
                  </a:cubicBezTo>
                  <a:cubicBezTo>
                    <a:pt x="3243" y="93559"/>
                    <a:pt x="32432" y="97627"/>
                    <a:pt x="35675" y="107796"/>
                  </a:cubicBezTo>
                  <a:cubicBezTo>
                    <a:pt x="35675" y="115932"/>
                    <a:pt x="45405" y="120000"/>
                    <a:pt x="55135" y="115932"/>
                  </a:cubicBezTo>
                  <a:cubicBezTo>
                    <a:pt x="84324" y="105762"/>
                    <a:pt x="113513" y="87457"/>
                    <a:pt x="116756" y="69152"/>
                  </a:cubicBezTo>
                  <a:cubicBezTo>
                    <a:pt x="120000" y="48813"/>
                    <a:pt x="97297" y="28474"/>
                    <a:pt x="87567" y="1016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7"/>
            <p:cNvSpPr/>
            <p:nvPr/>
          </p:nvSpPr>
          <p:spPr>
            <a:xfrm>
              <a:off x="4095750" y="2146301"/>
              <a:ext cx="160200" cy="84000"/>
            </a:xfrm>
            <a:custGeom>
              <a:avLst/>
              <a:gdLst/>
              <a:ahLst/>
              <a:cxnLst/>
              <a:rect l="0" t="0" r="0" b="0"/>
              <a:pathLst>
                <a:path w="120000" h="120000" extrusionOk="0">
                  <a:moveTo>
                    <a:pt x="100800" y="18461"/>
                  </a:moveTo>
                  <a:cubicBezTo>
                    <a:pt x="86400" y="9230"/>
                    <a:pt x="72000" y="9230"/>
                    <a:pt x="57600" y="9230"/>
                  </a:cubicBezTo>
                  <a:cubicBezTo>
                    <a:pt x="43200" y="9230"/>
                    <a:pt x="24000" y="0"/>
                    <a:pt x="9600" y="18461"/>
                  </a:cubicBezTo>
                  <a:cubicBezTo>
                    <a:pt x="0" y="36923"/>
                    <a:pt x="0" y="55384"/>
                    <a:pt x="9600" y="73846"/>
                  </a:cubicBezTo>
                  <a:cubicBezTo>
                    <a:pt x="19200" y="92307"/>
                    <a:pt x="33600" y="92307"/>
                    <a:pt x="48000" y="101538"/>
                  </a:cubicBezTo>
                  <a:cubicBezTo>
                    <a:pt x="62400" y="110769"/>
                    <a:pt x="81600" y="120000"/>
                    <a:pt x="96000" y="110769"/>
                  </a:cubicBezTo>
                  <a:cubicBezTo>
                    <a:pt x="115200" y="101538"/>
                    <a:pt x="120000" y="36923"/>
                    <a:pt x="100800" y="18461"/>
                  </a:cubicBezTo>
                  <a:close/>
                </a:path>
              </a:pathLst>
            </a:custGeom>
            <a:solidFill>
              <a:srgbClr val="F8BAB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7"/>
            <p:cNvSpPr/>
            <p:nvPr/>
          </p:nvSpPr>
          <p:spPr>
            <a:xfrm>
              <a:off x="4579938" y="2192338"/>
              <a:ext cx="166800" cy="84000"/>
            </a:xfrm>
            <a:custGeom>
              <a:avLst/>
              <a:gdLst/>
              <a:ahLst/>
              <a:cxnLst/>
              <a:rect l="0" t="0" r="0" b="0"/>
              <a:pathLst>
                <a:path w="120000" h="120000" extrusionOk="0">
                  <a:moveTo>
                    <a:pt x="78461" y="18461"/>
                  </a:moveTo>
                  <a:cubicBezTo>
                    <a:pt x="55384" y="18461"/>
                    <a:pt x="23076" y="0"/>
                    <a:pt x="4615" y="46153"/>
                  </a:cubicBezTo>
                  <a:cubicBezTo>
                    <a:pt x="0" y="55384"/>
                    <a:pt x="4615" y="83076"/>
                    <a:pt x="9230" y="92307"/>
                  </a:cubicBezTo>
                  <a:cubicBezTo>
                    <a:pt x="18461" y="110769"/>
                    <a:pt x="32307" y="110769"/>
                    <a:pt x="41538" y="120000"/>
                  </a:cubicBezTo>
                  <a:cubicBezTo>
                    <a:pt x="60000" y="120000"/>
                    <a:pt x="73846" y="120000"/>
                    <a:pt x="87692" y="110769"/>
                  </a:cubicBezTo>
                  <a:cubicBezTo>
                    <a:pt x="120000" y="101538"/>
                    <a:pt x="110769" y="9230"/>
                    <a:pt x="78461" y="18461"/>
                  </a:cubicBezTo>
                  <a:close/>
                </a:path>
              </a:pathLst>
            </a:custGeom>
            <a:solidFill>
              <a:srgbClr val="F8BAB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7"/>
            <p:cNvSpPr/>
            <p:nvPr/>
          </p:nvSpPr>
          <p:spPr>
            <a:xfrm>
              <a:off x="4767263" y="2093913"/>
              <a:ext cx="109500" cy="39600"/>
            </a:xfrm>
            <a:custGeom>
              <a:avLst/>
              <a:gdLst/>
              <a:ahLst/>
              <a:cxnLst/>
              <a:rect l="0" t="0" r="0" b="0"/>
              <a:pathLst>
                <a:path w="120000" h="120000" extrusionOk="0">
                  <a:moveTo>
                    <a:pt x="14117" y="120000"/>
                  </a:moveTo>
                  <a:cubicBezTo>
                    <a:pt x="28235" y="120000"/>
                    <a:pt x="120000" y="100000"/>
                    <a:pt x="105882" y="40000"/>
                  </a:cubicBezTo>
                  <a:cubicBezTo>
                    <a:pt x="98823" y="0"/>
                    <a:pt x="56470" y="20000"/>
                    <a:pt x="42352" y="40000"/>
                  </a:cubicBezTo>
                  <a:cubicBezTo>
                    <a:pt x="35294" y="40000"/>
                    <a:pt x="21176" y="40000"/>
                    <a:pt x="7058" y="60000"/>
                  </a:cubicBezTo>
                  <a:cubicBezTo>
                    <a:pt x="0" y="60000"/>
                    <a:pt x="0" y="120000"/>
                    <a:pt x="14117" y="120000"/>
                  </a:cubicBezTo>
                  <a:cubicBezTo>
                    <a:pt x="14117" y="120000"/>
                    <a:pt x="7058" y="120000"/>
                    <a:pt x="14117"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7"/>
            <p:cNvSpPr/>
            <p:nvPr/>
          </p:nvSpPr>
          <p:spPr>
            <a:xfrm>
              <a:off x="4759325" y="2159001"/>
              <a:ext cx="90600" cy="52500"/>
            </a:xfrm>
            <a:custGeom>
              <a:avLst/>
              <a:gdLst/>
              <a:ahLst/>
              <a:cxnLst/>
              <a:rect l="0" t="0" r="0" b="0"/>
              <a:pathLst>
                <a:path w="120000" h="120000" extrusionOk="0">
                  <a:moveTo>
                    <a:pt x="17142" y="60000"/>
                  </a:moveTo>
                  <a:cubicBezTo>
                    <a:pt x="42857" y="75000"/>
                    <a:pt x="68571" y="90000"/>
                    <a:pt x="94285" y="120000"/>
                  </a:cubicBezTo>
                  <a:cubicBezTo>
                    <a:pt x="111428" y="120000"/>
                    <a:pt x="119999" y="75000"/>
                    <a:pt x="102857" y="75000"/>
                  </a:cubicBezTo>
                  <a:cubicBezTo>
                    <a:pt x="77142" y="60000"/>
                    <a:pt x="51428" y="30000"/>
                    <a:pt x="25714" y="15000"/>
                  </a:cubicBezTo>
                  <a:cubicBezTo>
                    <a:pt x="8571" y="0"/>
                    <a:pt x="0" y="45000"/>
                    <a:pt x="17142" y="60000"/>
                  </a:cubicBezTo>
                  <a:cubicBezTo>
                    <a:pt x="25714" y="60000"/>
                    <a:pt x="8571" y="45000"/>
                    <a:pt x="17142"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7"/>
            <p:cNvSpPr/>
            <p:nvPr/>
          </p:nvSpPr>
          <p:spPr>
            <a:xfrm>
              <a:off x="4740275" y="2224088"/>
              <a:ext cx="71400" cy="52500"/>
            </a:xfrm>
            <a:custGeom>
              <a:avLst/>
              <a:gdLst/>
              <a:ahLst/>
              <a:cxnLst/>
              <a:rect l="0" t="0" r="0" b="0"/>
              <a:pathLst>
                <a:path w="120000" h="120000" extrusionOk="0">
                  <a:moveTo>
                    <a:pt x="21818" y="60000"/>
                  </a:moveTo>
                  <a:cubicBezTo>
                    <a:pt x="43636" y="75000"/>
                    <a:pt x="65454" y="105000"/>
                    <a:pt x="87272" y="105000"/>
                  </a:cubicBezTo>
                  <a:cubicBezTo>
                    <a:pt x="109090" y="120000"/>
                    <a:pt x="120000" y="75000"/>
                    <a:pt x="98181" y="60000"/>
                  </a:cubicBezTo>
                  <a:cubicBezTo>
                    <a:pt x="76363" y="60000"/>
                    <a:pt x="65454" y="30000"/>
                    <a:pt x="43636" y="15000"/>
                  </a:cubicBezTo>
                  <a:cubicBezTo>
                    <a:pt x="21818" y="0"/>
                    <a:pt x="0" y="45000"/>
                    <a:pt x="21818" y="60000"/>
                  </a:cubicBezTo>
                  <a:cubicBezTo>
                    <a:pt x="32727" y="60000"/>
                    <a:pt x="10909" y="45000"/>
                    <a:pt x="21818"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7"/>
            <p:cNvSpPr/>
            <p:nvPr/>
          </p:nvSpPr>
          <p:spPr>
            <a:xfrm>
              <a:off x="4005263" y="1990726"/>
              <a:ext cx="103200" cy="65100"/>
            </a:xfrm>
            <a:custGeom>
              <a:avLst/>
              <a:gdLst/>
              <a:ahLst/>
              <a:cxnLst/>
              <a:rect l="0" t="0" r="0" b="0"/>
              <a:pathLst>
                <a:path w="120000" h="120000" extrusionOk="0">
                  <a:moveTo>
                    <a:pt x="22500" y="0"/>
                  </a:moveTo>
                  <a:cubicBezTo>
                    <a:pt x="7500" y="0"/>
                    <a:pt x="0" y="36000"/>
                    <a:pt x="15000" y="48000"/>
                  </a:cubicBezTo>
                  <a:cubicBezTo>
                    <a:pt x="45000" y="60000"/>
                    <a:pt x="67500" y="72000"/>
                    <a:pt x="90000" y="108000"/>
                  </a:cubicBezTo>
                  <a:cubicBezTo>
                    <a:pt x="97500" y="120000"/>
                    <a:pt x="120000" y="96000"/>
                    <a:pt x="105000" y="72000"/>
                  </a:cubicBezTo>
                  <a:cubicBezTo>
                    <a:pt x="82500" y="36000"/>
                    <a:pt x="52500" y="24000"/>
                    <a:pt x="22500" y="0"/>
                  </a:cubicBezTo>
                  <a:cubicBezTo>
                    <a:pt x="15000" y="0"/>
                    <a:pt x="52500" y="24000"/>
                    <a:pt x="225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7"/>
            <p:cNvSpPr/>
            <p:nvPr/>
          </p:nvSpPr>
          <p:spPr>
            <a:xfrm>
              <a:off x="4005263" y="2062163"/>
              <a:ext cx="103200" cy="44400"/>
            </a:xfrm>
            <a:custGeom>
              <a:avLst/>
              <a:gdLst/>
              <a:ahLst/>
              <a:cxnLst/>
              <a:rect l="0" t="0" r="0" b="0"/>
              <a:pathLst>
                <a:path w="120000" h="120000" extrusionOk="0">
                  <a:moveTo>
                    <a:pt x="82500" y="119999"/>
                  </a:moveTo>
                  <a:cubicBezTo>
                    <a:pt x="120000" y="119999"/>
                    <a:pt x="52500" y="0"/>
                    <a:pt x="30000" y="34285"/>
                  </a:cubicBezTo>
                  <a:cubicBezTo>
                    <a:pt x="0" y="68571"/>
                    <a:pt x="75000" y="119999"/>
                    <a:pt x="82500" y="119999"/>
                  </a:cubicBezTo>
                  <a:cubicBezTo>
                    <a:pt x="90000" y="119999"/>
                    <a:pt x="82500" y="119999"/>
                    <a:pt x="82500" y="11999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7"/>
            <p:cNvSpPr/>
            <p:nvPr/>
          </p:nvSpPr>
          <p:spPr>
            <a:xfrm>
              <a:off x="4037013" y="2139951"/>
              <a:ext cx="65100" cy="31800"/>
            </a:xfrm>
            <a:custGeom>
              <a:avLst/>
              <a:gdLst/>
              <a:ahLst/>
              <a:cxnLst/>
              <a:rect l="0" t="0" r="0" b="0"/>
              <a:pathLst>
                <a:path w="120000" h="120000" extrusionOk="0">
                  <a:moveTo>
                    <a:pt x="96000" y="0"/>
                  </a:moveTo>
                  <a:cubicBezTo>
                    <a:pt x="72000" y="24000"/>
                    <a:pt x="24000" y="0"/>
                    <a:pt x="12000" y="48000"/>
                  </a:cubicBezTo>
                  <a:cubicBezTo>
                    <a:pt x="0" y="72000"/>
                    <a:pt x="12000" y="120000"/>
                    <a:pt x="24000" y="120000"/>
                  </a:cubicBezTo>
                  <a:cubicBezTo>
                    <a:pt x="48000" y="96000"/>
                    <a:pt x="84000" y="96000"/>
                    <a:pt x="96000" y="72000"/>
                  </a:cubicBezTo>
                  <a:cubicBezTo>
                    <a:pt x="120000" y="72000"/>
                    <a:pt x="120000" y="0"/>
                    <a:pt x="96000" y="0"/>
                  </a:cubicBezTo>
                  <a:cubicBezTo>
                    <a:pt x="84000" y="0"/>
                    <a:pt x="108000" y="0"/>
                    <a:pt x="960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7"/>
            <p:cNvSpPr/>
            <p:nvPr/>
          </p:nvSpPr>
          <p:spPr>
            <a:xfrm>
              <a:off x="4314825" y="2165351"/>
              <a:ext cx="200100" cy="77700"/>
            </a:xfrm>
            <a:custGeom>
              <a:avLst/>
              <a:gdLst/>
              <a:ahLst/>
              <a:cxnLst/>
              <a:rect l="0" t="0" r="0" b="0"/>
              <a:pathLst>
                <a:path w="120000" h="120000" extrusionOk="0">
                  <a:moveTo>
                    <a:pt x="81290" y="120000"/>
                  </a:moveTo>
                  <a:cubicBezTo>
                    <a:pt x="81290" y="120000"/>
                    <a:pt x="77419" y="120000"/>
                    <a:pt x="77419" y="120000"/>
                  </a:cubicBezTo>
                  <a:cubicBezTo>
                    <a:pt x="69677" y="120000"/>
                    <a:pt x="65806" y="110000"/>
                    <a:pt x="61935" y="100000"/>
                  </a:cubicBezTo>
                  <a:cubicBezTo>
                    <a:pt x="54193" y="110000"/>
                    <a:pt x="50322" y="110000"/>
                    <a:pt x="46451" y="120000"/>
                  </a:cubicBezTo>
                  <a:cubicBezTo>
                    <a:pt x="42580" y="120000"/>
                    <a:pt x="42580" y="120000"/>
                    <a:pt x="38709" y="120000"/>
                  </a:cubicBezTo>
                  <a:cubicBezTo>
                    <a:pt x="27096" y="120000"/>
                    <a:pt x="15483" y="100000"/>
                    <a:pt x="11612" y="70000"/>
                  </a:cubicBezTo>
                  <a:cubicBezTo>
                    <a:pt x="7741" y="60000"/>
                    <a:pt x="0" y="30000"/>
                    <a:pt x="7741" y="10000"/>
                  </a:cubicBezTo>
                  <a:cubicBezTo>
                    <a:pt x="11612" y="0"/>
                    <a:pt x="11612" y="0"/>
                    <a:pt x="15483" y="0"/>
                  </a:cubicBezTo>
                  <a:cubicBezTo>
                    <a:pt x="15483" y="0"/>
                    <a:pt x="19354" y="10000"/>
                    <a:pt x="23225" y="10000"/>
                  </a:cubicBezTo>
                  <a:cubicBezTo>
                    <a:pt x="23225" y="10000"/>
                    <a:pt x="23225" y="20000"/>
                    <a:pt x="23225" y="30000"/>
                  </a:cubicBezTo>
                  <a:cubicBezTo>
                    <a:pt x="23225" y="40000"/>
                    <a:pt x="27096" y="50000"/>
                    <a:pt x="27096" y="60000"/>
                  </a:cubicBezTo>
                  <a:cubicBezTo>
                    <a:pt x="30967" y="70000"/>
                    <a:pt x="34838" y="70000"/>
                    <a:pt x="38709" y="70000"/>
                  </a:cubicBezTo>
                  <a:cubicBezTo>
                    <a:pt x="42580" y="70000"/>
                    <a:pt x="46451" y="70000"/>
                    <a:pt x="46451" y="70000"/>
                  </a:cubicBezTo>
                  <a:cubicBezTo>
                    <a:pt x="50322" y="60000"/>
                    <a:pt x="54193" y="60000"/>
                    <a:pt x="54193" y="50000"/>
                  </a:cubicBezTo>
                  <a:cubicBezTo>
                    <a:pt x="58064" y="50000"/>
                    <a:pt x="58064" y="40000"/>
                    <a:pt x="61935" y="40000"/>
                  </a:cubicBezTo>
                  <a:cubicBezTo>
                    <a:pt x="65806" y="40000"/>
                    <a:pt x="69677" y="50000"/>
                    <a:pt x="73548" y="60000"/>
                  </a:cubicBezTo>
                  <a:cubicBezTo>
                    <a:pt x="73548" y="70000"/>
                    <a:pt x="77419" y="80000"/>
                    <a:pt x="85161" y="80000"/>
                  </a:cubicBezTo>
                  <a:cubicBezTo>
                    <a:pt x="89032" y="80000"/>
                    <a:pt x="96774" y="70000"/>
                    <a:pt x="100645" y="50000"/>
                  </a:cubicBezTo>
                  <a:cubicBezTo>
                    <a:pt x="100645" y="50000"/>
                    <a:pt x="100645" y="50000"/>
                    <a:pt x="100645" y="50000"/>
                  </a:cubicBezTo>
                  <a:cubicBezTo>
                    <a:pt x="100645" y="30000"/>
                    <a:pt x="104516" y="10000"/>
                    <a:pt x="108387" y="10000"/>
                  </a:cubicBezTo>
                  <a:cubicBezTo>
                    <a:pt x="112258" y="10000"/>
                    <a:pt x="112258" y="20000"/>
                    <a:pt x="116129" y="20000"/>
                  </a:cubicBezTo>
                  <a:cubicBezTo>
                    <a:pt x="120000" y="30000"/>
                    <a:pt x="120000" y="50000"/>
                    <a:pt x="116129" y="70000"/>
                  </a:cubicBezTo>
                  <a:cubicBezTo>
                    <a:pt x="108387" y="100000"/>
                    <a:pt x="96774" y="120000"/>
                    <a:pt x="85161" y="120000"/>
                  </a:cubicBezTo>
                  <a:cubicBezTo>
                    <a:pt x="85161" y="120000"/>
                    <a:pt x="81290" y="120000"/>
                    <a:pt x="8129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7"/>
            <p:cNvSpPr/>
            <p:nvPr/>
          </p:nvSpPr>
          <p:spPr>
            <a:xfrm>
              <a:off x="4152900" y="2049463"/>
              <a:ext cx="115800" cy="128700"/>
            </a:xfrm>
            <a:custGeom>
              <a:avLst/>
              <a:gdLst/>
              <a:ahLst/>
              <a:cxnLst/>
              <a:rect l="0" t="0" r="0" b="0"/>
              <a:pathLst>
                <a:path w="120000" h="120000" extrusionOk="0">
                  <a:moveTo>
                    <a:pt x="60000" y="0"/>
                  </a:moveTo>
                  <a:cubicBezTo>
                    <a:pt x="60000" y="0"/>
                    <a:pt x="53333" y="0"/>
                    <a:pt x="53333" y="0"/>
                  </a:cubicBezTo>
                  <a:cubicBezTo>
                    <a:pt x="60000" y="6000"/>
                    <a:pt x="60000" y="12000"/>
                    <a:pt x="60000" y="18000"/>
                  </a:cubicBezTo>
                  <a:cubicBezTo>
                    <a:pt x="60000" y="30000"/>
                    <a:pt x="53333" y="42000"/>
                    <a:pt x="40000" y="42000"/>
                  </a:cubicBezTo>
                  <a:cubicBezTo>
                    <a:pt x="26666" y="42000"/>
                    <a:pt x="20000" y="30000"/>
                    <a:pt x="13333" y="24000"/>
                  </a:cubicBezTo>
                  <a:cubicBezTo>
                    <a:pt x="6666" y="30000"/>
                    <a:pt x="0" y="42000"/>
                    <a:pt x="0" y="60000"/>
                  </a:cubicBezTo>
                  <a:cubicBezTo>
                    <a:pt x="0" y="90000"/>
                    <a:pt x="20000" y="120000"/>
                    <a:pt x="53333" y="120000"/>
                  </a:cubicBezTo>
                  <a:cubicBezTo>
                    <a:pt x="86666" y="120000"/>
                    <a:pt x="113333" y="96000"/>
                    <a:pt x="113333" y="60000"/>
                  </a:cubicBezTo>
                  <a:cubicBezTo>
                    <a:pt x="120000" y="30000"/>
                    <a:pt x="93333" y="0"/>
                    <a:pt x="600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7"/>
            <p:cNvSpPr/>
            <p:nvPr/>
          </p:nvSpPr>
          <p:spPr>
            <a:xfrm>
              <a:off x="4321175" y="2457451"/>
              <a:ext cx="162000" cy="122100"/>
            </a:xfrm>
            <a:custGeom>
              <a:avLst/>
              <a:gdLst/>
              <a:ahLst/>
              <a:cxnLst/>
              <a:rect l="0" t="0" r="0" b="0"/>
              <a:pathLst>
                <a:path w="120000" h="120000" extrusionOk="0">
                  <a:moveTo>
                    <a:pt x="62400" y="120000"/>
                  </a:moveTo>
                  <a:cubicBezTo>
                    <a:pt x="4800" y="120000"/>
                    <a:pt x="0" y="6315"/>
                    <a:pt x="57600" y="0"/>
                  </a:cubicBezTo>
                  <a:cubicBezTo>
                    <a:pt x="115200" y="0"/>
                    <a:pt x="120000" y="113684"/>
                    <a:pt x="62400" y="120000"/>
                  </a:cubicBezTo>
                  <a:cubicBezTo>
                    <a:pt x="38400" y="120000"/>
                    <a:pt x="62400" y="120000"/>
                    <a:pt x="62400" y="120000"/>
                  </a:cubicBezTo>
                  <a:close/>
                  <a:moveTo>
                    <a:pt x="57600" y="18947"/>
                  </a:moveTo>
                  <a:cubicBezTo>
                    <a:pt x="19200" y="25263"/>
                    <a:pt x="24000" y="101052"/>
                    <a:pt x="62400" y="94736"/>
                  </a:cubicBezTo>
                  <a:cubicBezTo>
                    <a:pt x="96000" y="94736"/>
                    <a:pt x="96000" y="18947"/>
                    <a:pt x="57600" y="18947"/>
                  </a:cubicBezTo>
                  <a:cubicBezTo>
                    <a:pt x="43200" y="25263"/>
                    <a:pt x="57600" y="18947"/>
                    <a:pt x="57600" y="18947"/>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7"/>
            <p:cNvSpPr/>
            <p:nvPr/>
          </p:nvSpPr>
          <p:spPr>
            <a:xfrm>
              <a:off x="4352925" y="2489201"/>
              <a:ext cx="84000" cy="58800"/>
            </a:xfrm>
            <a:custGeom>
              <a:avLst/>
              <a:gdLst/>
              <a:ahLst/>
              <a:cxnLst/>
              <a:rect l="0" t="0" r="0" b="0"/>
              <a:pathLst>
                <a:path w="120000" h="120000" extrusionOk="0">
                  <a:moveTo>
                    <a:pt x="64615" y="120000"/>
                  </a:moveTo>
                  <a:cubicBezTo>
                    <a:pt x="46153" y="120000"/>
                    <a:pt x="0" y="80000"/>
                    <a:pt x="36923" y="66666"/>
                  </a:cubicBezTo>
                  <a:cubicBezTo>
                    <a:pt x="55384" y="66666"/>
                    <a:pt x="92307" y="93333"/>
                    <a:pt x="83076" y="40000"/>
                  </a:cubicBezTo>
                  <a:cubicBezTo>
                    <a:pt x="73846" y="13333"/>
                    <a:pt x="101538" y="0"/>
                    <a:pt x="110769" y="26666"/>
                  </a:cubicBezTo>
                  <a:cubicBezTo>
                    <a:pt x="120000" y="66666"/>
                    <a:pt x="92307" y="120000"/>
                    <a:pt x="64615" y="120000"/>
                  </a:cubicBezTo>
                  <a:cubicBezTo>
                    <a:pt x="55384" y="120000"/>
                    <a:pt x="64615" y="120000"/>
                    <a:pt x="64615" y="120000"/>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7"/>
            <p:cNvSpPr/>
            <p:nvPr/>
          </p:nvSpPr>
          <p:spPr>
            <a:xfrm>
              <a:off x="3895725" y="1433513"/>
              <a:ext cx="1490700" cy="1690800"/>
            </a:xfrm>
            <a:custGeom>
              <a:avLst/>
              <a:gdLst/>
              <a:ahLst/>
              <a:cxnLst/>
              <a:rect l="0" t="0" r="0" b="0"/>
              <a:pathLst>
                <a:path w="120000" h="120000" extrusionOk="0">
                  <a:moveTo>
                    <a:pt x="115324" y="12413"/>
                  </a:moveTo>
                  <a:cubicBezTo>
                    <a:pt x="111688" y="9195"/>
                    <a:pt x="105454" y="9195"/>
                    <a:pt x="100779" y="11494"/>
                  </a:cubicBezTo>
                  <a:cubicBezTo>
                    <a:pt x="96103" y="13333"/>
                    <a:pt x="94025" y="17471"/>
                    <a:pt x="94025" y="22068"/>
                  </a:cubicBezTo>
                  <a:cubicBezTo>
                    <a:pt x="94025" y="25747"/>
                    <a:pt x="95064" y="29425"/>
                    <a:pt x="96623" y="33103"/>
                  </a:cubicBezTo>
                  <a:cubicBezTo>
                    <a:pt x="97662" y="35862"/>
                    <a:pt x="101298" y="40459"/>
                    <a:pt x="100259" y="43678"/>
                  </a:cubicBezTo>
                  <a:cubicBezTo>
                    <a:pt x="99220" y="47816"/>
                    <a:pt x="90909" y="47356"/>
                    <a:pt x="87792" y="46436"/>
                  </a:cubicBezTo>
                  <a:cubicBezTo>
                    <a:pt x="85714" y="45977"/>
                    <a:pt x="86233" y="46436"/>
                    <a:pt x="86233" y="44597"/>
                  </a:cubicBezTo>
                  <a:cubicBezTo>
                    <a:pt x="85714" y="43218"/>
                    <a:pt x="85714" y="41839"/>
                    <a:pt x="85194" y="40459"/>
                  </a:cubicBezTo>
                  <a:cubicBezTo>
                    <a:pt x="84675" y="38160"/>
                    <a:pt x="83116" y="34942"/>
                    <a:pt x="84155" y="33103"/>
                  </a:cubicBezTo>
                  <a:cubicBezTo>
                    <a:pt x="84675" y="31264"/>
                    <a:pt x="87272" y="28965"/>
                    <a:pt x="88311" y="27586"/>
                  </a:cubicBezTo>
                  <a:cubicBezTo>
                    <a:pt x="89350" y="24827"/>
                    <a:pt x="90909" y="22528"/>
                    <a:pt x="91428" y="19770"/>
                  </a:cubicBezTo>
                  <a:cubicBezTo>
                    <a:pt x="92467" y="16551"/>
                    <a:pt x="95064" y="9195"/>
                    <a:pt x="90909" y="6896"/>
                  </a:cubicBezTo>
                  <a:cubicBezTo>
                    <a:pt x="87272" y="5057"/>
                    <a:pt x="79480" y="5977"/>
                    <a:pt x="74805" y="6436"/>
                  </a:cubicBezTo>
                  <a:cubicBezTo>
                    <a:pt x="72207" y="6436"/>
                    <a:pt x="69090" y="7816"/>
                    <a:pt x="66493" y="7816"/>
                  </a:cubicBezTo>
                  <a:cubicBezTo>
                    <a:pt x="63896" y="7356"/>
                    <a:pt x="62337" y="5977"/>
                    <a:pt x="60259" y="5057"/>
                  </a:cubicBezTo>
                  <a:cubicBezTo>
                    <a:pt x="54545" y="3218"/>
                    <a:pt x="48831" y="2298"/>
                    <a:pt x="42597" y="2298"/>
                  </a:cubicBezTo>
                  <a:cubicBezTo>
                    <a:pt x="40000" y="2298"/>
                    <a:pt x="36883" y="2758"/>
                    <a:pt x="34285" y="3678"/>
                  </a:cubicBezTo>
                  <a:cubicBezTo>
                    <a:pt x="31168" y="4137"/>
                    <a:pt x="30129" y="5057"/>
                    <a:pt x="27532" y="4137"/>
                  </a:cubicBezTo>
                  <a:cubicBezTo>
                    <a:pt x="21818" y="2298"/>
                    <a:pt x="16103" y="1379"/>
                    <a:pt x="10389" y="1379"/>
                  </a:cubicBezTo>
                  <a:cubicBezTo>
                    <a:pt x="6233" y="919"/>
                    <a:pt x="1558" y="0"/>
                    <a:pt x="1038" y="4597"/>
                  </a:cubicBezTo>
                  <a:cubicBezTo>
                    <a:pt x="0" y="9655"/>
                    <a:pt x="1558" y="15632"/>
                    <a:pt x="3116" y="20229"/>
                  </a:cubicBezTo>
                  <a:cubicBezTo>
                    <a:pt x="4155" y="22528"/>
                    <a:pt x="5194" y="24827"/>
                    <a:pt x="6753" y="26666"/>
                  </a:cubicBezTo>
                  <a:cubicBezTo>
                    <a:pt x="7272" y="27586"/>
                    <a:pt x="8311" y="28505"/>
                    <a:pt x="8311" y="29425"/>
                  </a:cubicBezTo>
                  <a:cubicBezTo>
                    <a:pt x="7792" y="30804"/>
                    <a:pt x="6753" y="32183"/>
                    <a:pt x="6753" y="33103"/>
                  </a:cubicBezTo>
                  <a:cubicBezTo>
                    <a:pt x="4155" y="38160"/>
                    <a:pt x="3116" y="43678"/>
                    <a:pt x="4155" y="49195"/>
                  </a:cubicBezTo>
                  <a:cubicBezTo>
                    <a:pt x="6233" y="58850"/>
                    <a:pt x="15064" y="66666"/>
                    <a:pt x="24935" y="71264"/>
                  </a:cubicBezTo>
                  <a:cubicBezTo>
                    <a:pt x="21818" y="76321"/>
                    <a:pt x="21298" y="82758"/>
                    <a:pt x="21298" y="88735"/>
                  </a:cubicBezTo>
                  <a:cubicBezTo>
                    <a:pt x="21818" y="94252"/>
                    <a:pt x="21818" y="99770"/>
                    <a:pt x="23376" y="105287"/>
                  </a:cubicBezTo>
                  <a:cubicBezTo>
                    <a:pt x="23896" y="108965"/>
                    <a:pt x="26493" y="117241"/>
                    <a:pt x="32207" y="116321"/>
                  </a:cubicBezTo>
                  <a:cubicBezTo>
                    <a:pt x="37922" y="115402"/>
                    <a:pt x="36363" y="107126"/>
                    <a:pt x="36883" y="103448"/>
                  </a:cubicBezTo>
                  <a:cubicBezTo>
                    <a:pt x="36883" y="100689"/>
                    <a:pt x="37922" y="98390"/>
                    <a:pt x="39480" y="96091"/>
                  </a:cubicBezTo>
                  <a:cubicBezTo>
                    <a:pt x="40519" y="93793"/>
                    <a:pt x="41038" y="93333"/>
                    <a:pt x="43636" y="94712"/>
                  </a:cubicBezTo>
                  <a:cubicBezTo>
                    <a:pt x="48831" y="96551"/>
                    <a:pt x="50389" y="102068"/>
                    <a:pt x="50389" y="106206"/>
                  </a:cubicBezTo>
                  <a:cubicBezTo>
                    <a:pt x="50389" y="109425"/>
                    <a:pt x="48831" y="120000"/>
                    <a:pt x="55064" y="120000"/>
                  </a:cubicBezTo>
                  <a:cubicBezTo>
                    <a:pt x="60259" y="120000"/>
                    <a:pt x="62337" y="112183"/>
                    <a:pt x="63376" y="108965"/>
                  </a:cubicBezTo>
                  <a:cubicBezTo>
                    <a:pt x="63896" y="106666"/>
                    <a:pt x="63896" y="104367"/>
                    <a:pt x="63896" y="102068"/>
                  </a:cubicBezTo>
                  <a:cubicBezTo>
                    <a:pt x="64415" y="100689"/>
                    <a:pt x="64415" y="99310"/>
                    <a:pt x="64415" y="98390"/>
                  </a:cubicBezTo>
                  <a:cubicBezTo>
                    <a:pt x="64415" y="98390"/>
                    <a:pt x="64415" y="97011"/>
                    <a:pt x="64935" y="96551"/>
                  </a:cubicBezTo>
                  <a:cubicBezTo>
                    <a:pt x="64935" y="96551"/>
                    <a:pt x="68051" y="96091"/>
                    <a:pt x="68571" y="96091"/>
                  </a:cubicBezTo>
                  <a:cubicBezTo>
                    <a:pt x="75844" y="94712"/>
                    <a:pt x="82597" y="91494"/>
                    <a:pt x="87272" y="86436"/>
                  </a:cubicBezTo>
                  <a:cubicBezTo>
                    <a:pt x="87792" y="91034"/>
                    <a:pt x="87792" y="95632"/>
                    <a:pt x="88831" y="100229"/>
                  </a:cubicBezTo>
                  <a:cubicBezTo>
                    <a:pt x="90389" y="103908"/>
                    <a:pt x="94025" y="105747"/>
                    <a:pt x="97142" y="102068"/>
                  </a:cubicBezTo>
                  <a:cubicBezTo>
                    <a:pt x="100259" y="99310"/>
                    <a:pt x="101298" y="93333"/>
                    <a:pt x="102337" y="89655"/>
                  </a:cubicBezTo>
                  <a:cubicBezTo>
                    <a:pt x="103896" y="84597"/>
                    <a:pt x="104935" y="79540"/>
                    <a:pt x="104935" y="74482"/>
                  </a:cubicBezTo>
                  <a:cubicBezTo>
                    <a:pt x="105454" y="71724"/>
                    <a:pt x="105454" y="69425"/>
                    <a:pt x="104935" y="66666"/>
                  </a:cubicBezTo>
                  <a:cubicBezTo>
                    <a:pt x="104935" y="65287"/>
                    <a:pt x="103376" y="61609"/>
                    <a:pt x="103896" y="60689"/>
                  </a:cubicBezTo>
                  <a:cubicBezTo>
                    <a:pt x="104415" y="59770"/>
                    <a:pt x="107012" y="58850"/>
                    <a:pt x="107532" y="57931"/>
                  </a:cubicBezTo>
                  <a:cubicBezTo>
                    <a:pt x="109610" y="57011"/>
                    <a:pt x="111168" y="55172"/>
                    <a:pt x="112727" y="53793"/>
                  </a:cubicBezTo>
                  <a:cubicBezTo>
                    <a:pt x="119999" y="45057"/>
                    <a:pt x="112207" y="36321"/>
                    <a:pt x="108051" y="28505"/>
                  </a:cubicBezTo>
                  <a:cubicBezTo>
                    <a:pt x="107012" y="26666"/>
                    <a:pt x="104935" y="23448"/>
                    <a:pt x="105454" y="21609"/>
                  </a:cubicBezTo>
                  <a:cubicBezTo>
                    <a:pt x="105974" y="19310"/>
                    <a:pt x="108051" y="20689"/>
                    <a:pt x="110129" y="21149"/>
                  </a:cubicBezTo>
                  <a:cubicBezTo>
                    <a:pt x="112727" y="21609"/>
                    <a:pt x="115844" y="21609"/>
                    <a:pt x="116883" y="19310"/>
                  </a:cubicBezTo>
                  <a:cubicBezTo>
                    <a:pt x="117922" y="17011"/>
                    <a:pt x="117402" y="13793"/>
                    <a:pt x="115324" y="12413"/>
                  </a:cubicBezTo>
                  <a:cubicBezTo>
                    <a:pt x="113246" y="10574"/>
                    <a:pt x="116883" y="13793"/>
                    <a:pt x="115324" y="12413"/>
                  </a:cubicBezTo>
                  <a:close/>
                  <a:moveTo>
                    <a:pt x="109610" y="38620"/>
                  </a:moveTo>
                  <a:cubicBezTo>
                    <a:pt x="114285" y="47356"/>
                    <a:pt x="109610" y="53333"/>
                    <a:pt x="101298" y="57471"/>
                  </a:cubicBezTo>
                  <a:cubicBezTo>
                    <a:pt x="100259" y="54712"/>
                    <a:pt x="97662" y="51954"/>
                    <a:pt x="95064" y="50574"/>
                  </a:cubicBezTo>
                  <a:cubicBezTo>
                    <a:pt x="98181" y="50114"/>
                    <a:pt x="101818" y="48735"/>
                    <a:pt x="103376" y="46436"/>
                  </a:cubicBezTo>
                  <a:cubicBezTo>
                    <a:pt x="105454" y="43678"/>
                    <a:pt x="103896" y="40459"/>
                    <a:pt x="102857" y="37701"/>
                  </a:cubicBezTo>
                  <a:cubicBezTo>
                    <a:pt x="100779" y="32183"/>
                    <a:pt x="95584" y="23908"/>
                    <a:pt x="98701" y="17931"/>
                  </a:cubicBezTo>
                  <a:cubicBezTo>
                    <a:pt x="100259" y="15172"/>
                    <a:pt x="103896" y="13793"/>
                    <a:pt x="107532" y="13793"/>
                  </a:cubicBezTo>
                  <a:cubicBezTo>
                    <a:pt x="109090" y="13793"/>
                    <a:pt x="114285" y="14712"/>
                    <a:pt x="113766" y="17011"/>
                  </a:cubicBezTo>
                  <a:cubicBezTo>
                    <a:pt x="112207" y="20229"/>
                    <a:pt x="103896" y="14252"/>
                    <a:pt x="101818" y="18850"/>
                  </a:cubicBezTo>
                  <a:cubicBezTo>
                    <a:pt x="99740" y="23908"/>
                    <a:pt x="106493" y="33103"/>
                    <a:pt x="109610" y="38620"/>
                  </a:cubicBezTo>
                  <a:close/>
                  <a:moveTo>
                    <a:pt x="94025" y="100229"/>
                  </a:moveTo>
                  <a:cubicBezTo>
                    <a:pt x="94025" y="100229"/>
                    <a:pt x="94025" y="100229"/>
                    <a:pt x="93506" y="100229"/>
                  </a:cubicBezTo>
                  <a:cubicBezTo>
                    <a:pt x="92987" y="100689"/>
                    <a:pt x="91948" y="90574"/>
                    <a:pt x="91428" y="89655"/>
                  </a:cubicBezTo>
                  <a:cubicBezTo>
                    <a:pt x="91428" y="85977"/>
                    <a:pt x="91948" y="81379"/>
                    <a:pt x="90909" y="77701"/>
                  </a:cubicBezTo>
                  <a:cubicBezTo>
                    <a:pt x="89870" y="75402"/>
                    <a:pt x="86753" y="71724"/>
                    <a:pt x="83636" y="73563"/>
                  </a:cubicBezTo>
                  <a:cubicBezTo>
                    <a:pt x="80519" y="75862"/>
                    <a:pt x="86753" y="75862"/>
                    <a:pt x="87792" y="76781"/>
                  </a:cubicBezTo>
                  <a:cubicBezTo>
                    <a:pt x="90909" y="80000"/>
                    <a:pt x="83636" y="85057"/>
                    <a:pt x="81558" y="86896"/>
                  </a:cubicBezTo>
                  <a:cubicBezTo>
                    <a:pt x="76363" y="90574"/>
                    <a:pt x="70129" y="92873"/>
                    <a:pt x="63376" y="92873"/>
                  </a:cubicBezTo>
                  <a:cubicBezTo>
                    <a:pt x="63376" y="91494"/>
                    <a:pt x="63376" y="85057"/>
                    <a:pt x="61298" y="84597"/>
                  </a:cubicBezTo>
                  <a:cubicBezTo>
                    <a:pt x="59740" y="84137"/>
                    <a:pt x="60259" y="91954"/>
                    <a:pt x="60779" y="92873"/>
                  </a:cubicBezTo>
                  <a:cubicBezTo>
                    <a:pt x="61298" y="98850"/>
                    <a:pt x="60779" y="107586"/>
                    <a:pt x="58181" y="113563"/>
                  </a:cubicBezTo>
                  <a:cubicBezTo>
                    <a:pt x="57142" y="115402"/>
                    <a:pt x="55064" y="117241"/>
                    <a:pt x="54545" y="114482"/>
                  </a:cubicBezTo>
                  <a:cubicBezTo>
                    <a:pt x="53506" y="110804"/>
                    <a:pt x="54545" y="106206"/>
                    <a:pt x="54025" y="102528"/>
                  </a:cubicBezTo>
                  <a:cubicBezTo>
                    <a:pt x="52987" y="97471"/>
                    <a:pt x="50389" y="92873"/>
                    <a:pt x="45194" y="91034"/>
                  </a:cubicBezTo>
                  <a:cubicBezTo>
                    <a:pt x="42597" y="90114"/>
                    <a:pt x="37922" y="89195"/>
                    <a:pt x="35324" y="90574"/>
                  </a:cubicBezTo>
                  <a:cubicBezTo>
                    <a:pt x="32727" y="91954"/>
                    <a:pt x="34805" y="92873"/>
                    <a:pt x="36883" y="92413"/>
                  </a:cubicBezTo>
                  <a:cubicBezTo>
                    <a:pt x="33246" y="97931"/>
                    <a:pt x="32727" y="103448"/>
                    <a:pt x="32207" y="109425"/>
                  </a:cubicBezTo>
                  <a:cubicBezTo>
                    <a:pt x="32207" y="110804"/>
                    <a:pt x="32727" y="113103"/>
                    <a:pt x="30649" y="112183"/>
                  </a:cubicBezTo>
                  <a:cubicBezTo>
                    <a:pt x="28571" y="110804"/>
                    <a:pt x="28051" y="107586"/>
                    <a:pt x="27532" y="105287"/>
                  </a:cubicBezTo>
                  <a:cubicBezTo>
                    <a:pt x="26493" y="100689"/>
                    <a:pt x="21818" y="69425"/>
                    <a:pt x="32207" y="71724"/>
                  </a:cubicBezTo>
                  <a:cubicBezTo>
                    <a:pt x="39480" y="73563"/>
                    <a:pt x="46233" y="74482"/>
                    <a:pt x="54025" y="73103"/>
                  </a:cubicBezTo>
                  <a:cubicBezTo>
                    <a:pt x="60779" y="72183"/>
                    <a:pt x="68051" y="69425"/>
                    <a:pt x="73766" y="65287"/>
                  </a:cubicBezTo>
                  <a:cubicBezTo>
                    <a:pt x="75844" y="63908"/>
                    <a:pt x="77922" y="61609"/>
                    <a:pt x="80000" y="59310"/>
                  </a:cubicBezTo>
                  <a:cubicBezTo>
                    <a:pt x="81038" y="58390"/>
                    <a:pt x="81558" y="57011"/>
                    <a:pt x="82077" y="55632"/>
                  </a:cubicBezTo>
                  <a:cubicBezTo>
                    <a:pt x="82597" y="54712"/>
                    <a:pt x="83116" y="50574"/>
                    <a:pt x="84155" y="50114"/>
                  </a:cubicBezTo>
                  <a:cubicBezTo>
                    <a:pt x="85714" y="48735"/>
                    <a:pt x="91428" y="51034"/>
                    <a:pt x="92987" y="51954"/>
                  </a:cubicBezTo>
                  <a:cubicBezTo>
                    <a:pt x="95584" y="53333"/>
                    <a:pt x="97662" y="55632"/>
                    <a:pt x="99220" y="58390"/>
                  </a:cubicBezTo>
                  <a:cubicBezTo>
                    <a:pt x="101818" y="63908"/>
                    <a:pt x="101298" y="70804"/>
                    <a:pt x="100779" y="76781"/>
                  </a:cubicBezTo>
                  <a:cubicBezTo>
                    <a:pt x="99740" y="84597"/>
                    <a:pt x="97142" y="92413"/>
                    <a:pt x="94025" y="100229"/>
                  </a:cubicBezTo>
                  <a:cubicBezTo>
                    <a:pt x="94025" y="100689"/>
                    <a:pt x="97142" y="92873"/>
                    <a:pt x="94025" y="100229"/>
                  </a:cubicBezTo>
                  <a:close/>
                  <a:moveTo>
                    <a:pt x="11428" y="31724"/>
                  </a:moveTo>
                  <a:cubicBezTo>
                    <a:pt x="12467" y="29885"/>
                    <a:pt x="13506" y="27586"/>
                    <a:pt x="14545" y="25747"/>
                  </a:cubicBezTo>
                  <a:cubicBezTo>
                    <a:pt x="14545" y="25287"/>
                    <a:pt x="15584" y="23908"/>
                    <a:pt x="15584" y="22988"/>
                  </a:cubicBezTo>
                  <a:cubicBezTo>
                    <a:pt x="14545" y="19770"/>
                    <a:pt x="11948" y="25747"/>
                    <a:pt x="11428" y="26206"/>
                  </a:cubicBezTo>
                  <a:cubicBezTo>
                    <a:pt x="8831" y="23448"/>
                    <a:pt x="7272" y="20229"/>
                    <a:pt x="6233" y="16551"/>
                  </a:cubicBezTo>
                  <a:cubicBezTo>
                    <a:pt x="5714" y="13793"/>
                    <a:pt x="4155" y="8735"/>
                    <a:pt x="5194" y="5517"/>
                  </a:cubicBezTo>
                  <a:cubicBezTo>
                    <a:pt x="6233" y="3678"/>
                    <a:pt x="10909" y="5057"/>
                    <a:pt x="12987" y="5057"/>
                  </a:cubicBezTo>
                  <a:cubicBezTo>
                    <a:pt x="17662" y="5517"/>
                    <a:pt x="22337" y="6436"/>
                    <a:pt x="27012" y="7816"/>
                  </a:cubicBezTo>
                  <a:cubicBezTo>
                    <a:pt x="25454" y="8735"/>
                    <a:pt x="20259" y="13333"/>
                    <a:pt x="24935" y="11954"/>
                  </a:cubicBezTo>
                  <a:cubicBezTo>
                    <a:pt x="27012" y="11494"/>
                    <a:pt x="28571" y="9655"/>
                    <a:pt x="30649" y="8735"/>
                  </a:cubicBezTo>
                  <a:cubicBezTo>
                    <a:pt x="33766" y="6896"/>
                    <a:pt x="37922" y="6436"/>
                    <a:pt x="41558" y="5977"/>
                  </a:cubicBezTo>
                  <a:cubicBezTo>
                    <a:pt x="48311" y="5517"/>
                    <a:pt x="56103" y="7356"/>
                    <a:pt x="62337" y="10114"/>
                  </a:cubicBezTo>
                  <a:cubicBezTo>
                    <a:pt x="63376" y="11034"/>
                    <a:pt x="64935" y="11954"/>
                    <a:pt x="66493" y="12873"/>
                  </a:cubicBezTo>
                  <a:cubicBezTo>
                    <a:pt x="67012" y="13333"/>
                    <a:pt x="68571" y="15172"/>
                    <a:pt x="69610" y="15172"/>
                  </a:cubicBezTo>
                  <a:cubicBezTo>
                    <a:pt x="73766" y="15632"/>
                    <a:pt x="68571" y="11494"/>
                    <a:pt x="68051" y="11034"/>
                  </a:cubicBezTo>
                  <a:cubicBezTo>
                    <a:pt x="72207" y="10114"/>
                    <a:pt x="76363" y="9655"/>
                    <a:pt x="81038" y="9655"/>
                  </a:cubicBezTo>
                  <a:cubicBezTo>
                    <a:pt x="82597" y="9655"/>
                    <a:pt x="87792" y="9195"/>
                    <a:pt x="88831" y="11034"/>
                  </a:cubicBezTo>
                  <a:cubicBezTo>
                    <a:pt x="89870" y="12873"/>
                    <a:pt x="87792" y="18390"/>
                    <a:pt x="86753" y="20229"/>
                  </a:cubicBezTo>
                  <a:cubicBezTo>
                    <a:pt x="85714" y="23908"/>
                    <a:pt x="83636" y="27586"/>
                    <a:pt x="81038" y="30344"/>
                  </a:cubicBezTo>
                  <a:cubicBezTo>
                    <a:pt x="80519" y="29425"/>
                    <a:pt x="80000" y="27126"/>
                    <a:pt x="78961" y="26666"/>
                  </a:cubicBezTo>
                  <a:cubicBezTo>
                    <a:pt x="77402" y="26206"/>
                    <a:pt x="77402" y="28045"/>
                    <a:pt x="77922" y="29425"/>
                  </a:cubicBezTo>
                  <a:cubicBezTo>
                    <a:pt x="77922" y="31264"/>
                    <a:pt x="78961" y="33103"/>
                    <a:pt x="79480" y="34942"/>
                  </a:cubicBezTo>
                  <a:cubicBezTo>
                    <a:pt x="80519" y="37701"/>
                    <a:pt x="81558" y="41379"/>
                    <a:pt x="82077" y="44597"/>
                  </a:cubicBezTo>
                  <a:cubicBezTo>
                    <a:pt x="82597" y="54712"/>
                    <a:pt x="75324" y="63448"/>
                    <a:pt x="64935" y="67586"/>
                  </a:cubicBezTo>
                  <a:cubicBezTo>
                    <a:pt x="47272" y="75402"/>
                    <a:pt x="22857" y="71724"/>
                    <a:pt x="11948" y="56091"/>
                  </a:cubicBezTo>
                  <a:cubicBezTo>
                    <a:pt x="7272" y="49655"/>
                    <a:pt x="7792" y="40000"/>
                    <a:pt x="11428" y="31724"/>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7"/>
            <p:cNvSpPr/>
            <p:nvPr/>
          </p:nvSpPr>
          <p:spPr>
            <a:xfrm>
              <a:off x="4586288" y="2087563"/>
              <a:ext cx="122100" cy="136500"/>
            </a:xfrm>
            <a:custGeom>
              <a:avLst/>
              <a:gdLst/>
              <a:ahLst/>
              <a:cxnLst/>
              <a:rect l="0" t="0" r="0" b="0"/>
              <a:pathLst>
                <a:path w="120000" h="120000" extrusionOk="0">
                  <a:moveTo>
                    <a:pt x="69473" y="0"/>
                  </a:moveTo>
                  <a:cubicBezTo>
                    <a:pt x="63157" y="0"/>
                    <a:pt x="56842" y="0"/>
                    <a:pt x="50526" y="5714"/>
                  </a:cubicBezTo>
                  <a:cubicBezTo>
                    <a:pt x="56842" y="5714"/>
                    <a:pt x="63157" y="11428"/>
                    <a:pt x="63157" y="22857"/>
                  </a:cubicBezTo>
                  <a:cubicBezTo>
                    <a:pt x="63157" y="34285"/>
                    <a:pt x="56842" y="45714"/>
                    <a:pt x="44210" y="45714"/>
                  </a:cubicBezTo>
                  <a:cubicBezTo>
                    <a:pt x="31578" y="45714"/>
                    <a:pt x="18947" y="34285"/>
                    <a:pt x="18947" y="22857"/>
                  </a:cubicBezTo>
                  <a:cubicBezTo>
                    <a:pt x="18947" y="22857"/>
                    <a:pt x="18947" y="22857"/>
                    <a:pt x="18947" y="22857"/>
                  </a:cubicBezTo>
                  <a:cubicBezTo>
                    <a:pt x="12631" y="28571"/>
                    <a:pt x="6315" y="40000"/>
                    <a:pt x="6315" y="51428"/>
                  </a:cubicBezTo>
                  <a:cubicBezTo>
                    <a:pt x="0" y="85714"/>
                    <a:pt x="18947" y="114285"/>
                    <a:pt x="50526" y="114285"/>
                  </a:cubicBezTo>
                  <a:cubicBezTo>
                    <a:pt x="82105" y="120000"/>
                    <a:pt x="107368" y="97142"/>
                    <a:pt x="113684" y="62857"/>
                  </a:cubicBezTo>
                  <a:cubicBezTo>
                    <a:pt x="120000" y="34285"/>
                    <a:pt x="101052" y="5714"/>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8" name="Google Shape;248;p7"/>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9"/>
        <p:cNvGrpSpPr/>
        <p:nvPr/>
      </p:nvGrpSpPr>
      <p:grpSpPr>
        <a:xfrm>
          <a:off x="0" y="0"/>
          <a:ext cx="0" cy="0"/>
          <a:chOff x="0" y="0"/>
          <a:chExt cx="0" cy="0"/>
        </a:xfrm>
      </p:grpSpPr>
      <p:sp>
        <p:nvSpPr>
          <p:cNvPr id="250" name="Google Shape;250;p8"/>
          <p:cNvSpPr/>
          <p:nvPr/>
        </p:nvSpPr>
        <p:spPr>
          <a:xfrm>
            <a:off x="428433" y="888182"/>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0D0138">
              <a:alpha val="16540"/>
            </a:srgbClr>
          </a:solidFill>
          <a:ln>
            <a:noFill/>
          </a:ln>
        </p:spPr>
      </p:sp>
      <p:sp>
        <p:nvSpPr>
          <p:cNvPr id="251" name="Google Shape;251;p8"/>
          <p:cNvSpPr/>
          <p:nvPr/>
        </p:nvSpPr>
        <p:spPr>
          <a:xfrm>
            <a:off x="388375" y="852950"/>
            <a:ext cx="7165225" cy="3994205"/>
          </a:xfrm>
          <a:custGeom>
            <a:avLst/>
            <a:gdLst/>
            <a:ahLst/>
            <a:cxnLst/>
            <a:rect l="0" t="0" r="0" b="0"/>
            <a:pathLst>
              <a:path w="286609" h="181658" extrusionOk="0">
                <a:moveTo>
                  <a:pt x="0" y="0"/>
                </a:moveTo>
                <a:lnTo>
                  <a:pt x="0" y="181658"/>
                </a:lnTo>
                <a:lnTo>
                  <a:pt x="276798" y="181658"/>
                </a:lnTo>
                <a:lnTo>
                  <a:pt x="276798" y="159359"/>
                </a:lnTo>
                <a:lnTo>
                  <a:pt x="286609" y="149845"/>
                </a:lnTo>
                <a:lnTo>
                  <a:pt x="276798" y="149845"/>
                </a:lnTo>
                <a:lnTo>
                  <a:pt x="276798" y="297"/>
                </a:lnTo>
                <a:close/>
              </a:path>
            </a:pathLst>
          </a:custGeom>
          <a:solidFill>
            <a:srgbClr val="FFFFFF"/>
          </a:solidFill>
          <a:ln>
            <a:noFill/>
          </a:ln>
        </p:spPr>
      </p:sp>
      <p:sp>
        <p:nvSpPr>
          <p:cNvPr id="252" name="Google Shape;252;p8"/>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grpSp>
        <p:nvGrpSpPr>
          <p:cNvPr id="253" name="Google Shape;253;p8"/>
          <p:cNvGrpSpPr/>
          <p:nvPr/>
        </p:nvGrpSpPr>
        <p:grpSpPr>
          <a:xfrm>
            <a:off x="7553734" y="3456310"/>
            <a:ext cx="1453993" cy="1092425"/>
            <a:chOff x="3708400" y="3798888"/>
            <a:chExt cx="1844700" cy="1385975"/>
          </a:xfrm>
        </p:grpSpPr>
        <p:sp>
          <p:nvSpPr>
            <p:cNvPr id="254" name="Google Shape;254;p8"/>
            <p:cNvSpPr/>
            <p:nvPr/>
          </p:nvSpPr>
          <p:spPr>
            <a:xfrm>
              <a:off x="3708400" y="3967163"/>
              <a:ext cx="1844700" cy="1217700"/>
            </a:xfrm>
            <a:custGeom>
              <a:avLst/>
              <a:gdLst/>
              <a:ahLst/>
              <a:cxnLst/>
              <a:rect l="0" t="0" r="0" b="0"/>
              <a:pathLst>
                <a:path w="120000" h="120000" extrusionOk="0">
                  <a:moveTo>
                    <a:pt x="117062" y="84893"/>
                  </a:moveTo>
                  <a:cubicBezTo>
                    <a:pt x="114965" y="75957"/>
                    <a:pt x="110769" y="68297"/>
                    <a:pt x="104895" y="64468"/>
                  </a:cubicBezTo>
                  <a:cubicBezTo>
                    <a:pt x="111188" y="60638"/>
                    <a:pt x="114545" y="52978"/>
                    <a:pt x="117062" y="44042"/>
                  </a:cubicBezTo>
                  <a:cubicBezTo>
                    <a:pt x="118321" y="38936"/>
                    <a:pt x="120000" y="32553"/>
                    <a:pt x="119580" y="27446"/>
                  </a:cubicBezTo>
                  <a:cubicBezTo>
                    <a:pt x="119580" y="25531"/>
                    <a:pt x="118741" y="22978"/>
                    <a:pt x="117062" y="22978"/>
                  </a:cubicBezTo>
                  <a:cubicBezTo>
                    <a:pt x="115804" y="23617"/>
                    <a:pt x="115804" y="25531"/>
                    <a:pt x="114965" y="27446"/>
                  </a:cubicBezTo>
                  <a:cubicBezTo>
                    <a:pt x="113286" y="30000"/>
                    <a:pt x="109510" y="30000"/>
                    <a:pt x="107412" y="30638"/>
                  </a:cubicBezTo>
                  <a:cubicBezTo>
                    <a:pt x="103216" y="31276"/>
                    <a:pt x="99020" y="31914"/>
                    <a:pt x="95244" y="33829"/>
                  </a:cubicBezTo>
                  <a:cubicBezTo>
                    <a:pt x="88951" y="37021"/>
                    <a:pt x="84755" y="45319"/>
                    <a:pt x="83916" y="55531"/>
                  </a:cubicBezTo>
                  <a:cubicBezTo>
                    <a:pt x="80979" y="51702"/>
                    <a:pt x="75524" y="42127"/>
                    <a:pt x="76363" y="36382"/>
                  </a:cubicBezTo>
                  <a:cubicBezTo>
                    <a:pt x="77202" y="29361"/>
                    <a:pt x="82237" y="24893"/>
                    <a:pt x="85594" y="21063"/>
                  </a:cubicBezTo>
                  <a:cubicBezTo>
                    <a:pt x="86853" y="19787"/>
                    <a:pt x="88531" y="17872"/>
                    <a:pt x="87692" y="15319"/>
                  </a:cubicBezTo>
                  <a:cubicBezTo>
                    <a:pt x="86433" y="12765"/>
                    <a:pt x="82237" y="12765"/>
                    <a:pt x="80559" y="11489"/>
                  </a:cubicBezTo>
                  <a:cubicBezTo>
                    <a:pt x="75524" y="8297"/>
                    <a:pt x="71748" y="3829"/>
                    <a:pt x="66713" y="1914"/>
                  </a:cubicBezTo>
                  <a:cubicBezTo>
                    <a:pt x="61258" y="0"/>
                    <a:pt x="55384" y="638"/>
                    <a:pt x="49930" y="2553"/>
                  </a:cubicBezTo>
                  <a:cubicBezTo>
                    <a:pt x="47832" y="3829"/>
                    <a:pt x="45734" y="5106"/>
                    <a:pt x="44055" y="7021"/>
                  </a:cubicBezTo>
                  <a:cubicBezTo>
                    <a:pt x="41538" y="8936"/>
                    <a:pt x="39860" y="12127"/>
                    <a:pt x="37762" y="14042"/>
                  </a:cubicBezTo>
                  <a:cubicBezTo>
                    <a:pt x="36083" y="15319"/>
                    <a:pt x="33146" y="15319"/>
                    <a:pt x="31048" y="16595"/>
                  </a:cubicBezTo>
                  <a:cubicBezTo>
                    <a:pt x="28951" y="17872"/>
                    <a:pt x="26853" y="19787"/>
                    <a:pt x="24755" y="21702"/>
                  </a:cubicBezTo>
                  <a:cubicBezTo>
                    <a:pt x="20979" y="25531"/>
                    <a:pt x="18041" y="31276"/>
                    <a:pt x="15944" y="37021"/>
                  </a:cubicBezTo>
                  <a:cubicBezTo>
                    <a:pt x="10069" y="51702"/>
                    <a:pt x="4615" y="72765"/>
                    <a:pt x="9650" y="89361"/>
                  </a:cubicBezTo>
                  <a:cubicBezTo>
                    <a:pt x="6293" y="89361"/>
                    <a:pt x="0" y="90638"/>
                    <a:pt x="0" y="97659"/>
                  </a:cubicBezTo>
                  <a:cubicBezTo>
                    <a:pt x="419" y="102765"/>
                    <a:pt x="3776" y="108510"/>
                    <a:pt x="6713" y="111063"/>
                  </a:cubicBezTo>
                  <a:cubicBezTo>
                    <a:pt x="10489" y="114255"/>
                    <a:pt x="14265" y="113617"/>
                    <a:pt x="17202" y="108510"/>
                  </a:cubicBezTo>
                  <a:cubicBezTo>
                    <a:pt x="18041" y="107234"/>
                    <a:pt x="18041" y="106595"/>
                    <a:pt x="18881" y="106595"/>
                  </a:cubicBezTo>
                  <a:cubicBezTo>
                    <a:pt x="19720" y="107234"/>
                    <a:pt x="20979" y="109148"/>
                    <a:pt x="21818" y="109787"/>
                  </a:cubicBezTo>
                  <a:cubicBezTo>
                    <a:pt x="23496" y="111702"/>
                    <a:pt x="25594" y="112978"/>
                    <a:pt x="27272" y="114255"/>
                  </a:cubicBezTo>
                  <a:cubicBezTo>
                    <a:pt x="35664" y="119361"/>
                    <a:pt x="45314" y="120000"/>
                    <a:pt x="54125" y="118085"/>
                  </a:cubicBezTo>
                  <a:cubicBezTo>
                    <a:pt x="56223" y="117446"/>
                    <a:pt x="57902" y="116808"/>
                    <a:pt x="60000" y="115531"/>
                  </a:cubicBezTo>
                  <a:cubicBezTo>
                    <a:pt x="60839" y="114893"/>
                    <a:pt x="62097" y="114255"/>
                    <a:pt x="62937" y="113617"/>
                  </a:cubicBezTo>
                  <a:cubicBezTo>
                    <a:pt x="64195" y="112978"/>
                    <a:pt x="65874" y="111063"/>
                    <a:pt x="67132" y="110425"/>
                  </a:cubicBezTo>
                  <a:cubicBezTo>
                    <a:pt x="68811" y="110425"/>
                    <a:pt x="71328" y="114893"/>
                    <a:pt x="73426" y="116170"/>
                  </a:cubicBezTo>
                  <a:cubicBezTo>
                    <a:pt x="78041" y="117446"/>
                    <a:pt x="82657" y="112340"/>
                    <a:pt x="84755" y="107234"/>
                  </a:cubicBezTo>
                  <a:cubicBezTo>
                    <a:pt x="85594" y="104680"/>
                    <a:pt x="87272" y="100212"/>
                    <a:pt x="86433" y="97021"/>
                  </a:cubicBezTo>
                  <a:cubicBezTo>
                    <a:pt x="85594" y="93829"/>
                    <a:pt x="82237" y="93191"/>
                    <a:pt x="80139" y="92553"/>
                  </a:cubicBezTo>
                  <a:cubicBezTo>
                    <a:pt x="82237" y="88085"/>
                    <a:pt x="83076" y="83617"/>
                    <a:pt x="84335" y="79148"/>
                  </a:cubicBezTo>
                  <a:cubicBezTo>
                    <a:pt x="86433" y="88723"/>
                    <a:pt x="91888" y="93829"/>
                    <a:pt x="98181" y="96382"/>
                  </a:cubicBezTo>
                  <a:cubicBezTo>
                    <a:pt x="101958" y="97659"/>
                    <a:pt x="105734" y="98297"/>
                    <a:pt x="109510" y="98936"/>
                  </a:cubicBezTo>
                  <a:cubicBezTo>
                    <a:pt x="110769" y="99574"/>
                    <a:pt x="112867" y="99574"/>
                    <a:pt x="114125" y="100212"/>
                  </a:cubicBezTo>
                  <a:cubicBezTo>
                    <a:pt x="115384" y="101489"/>
                    <a:pt x="114965" y="103404"/>
                    <a:pt x="115804" y="104680"/>
                  </a:cubicBezTo>
                  <a:cubicBezTo>
                    <a:pt x="116643" y="105957"/>
                    <a:pt x="118321" y="105957"/>
                    <a:pt x="119160" y="104680"/>
                  </a:cubicBezTo>
                  <a:cubicBezTo>
                    <a:pt x="120000" y="102765"/>
                    <a:pt x="119580" y="100212"/>
                    <a:pt x="119580" y="98297"/>
                  </a:cubicBezTo>
                  <a:cubicBezTo>
                    <a:pt x="119160" y="93191"/>
                    <a:pt x="118321" y="88723"/>
                    <a:pt x="117062" y="84893"/>
                  </a:cubicBezTo>
                  <a:close/>
                </a:path>
              </a:pathLst>
            </a:custGeom>
            <a:solidFill>
              <a:srgbClr val="F6B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3921125" y="4044951"/>
              <a:ext cx="128700" cy="1221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4017963" y="3908426"/>
              <a:ext cx="71400" cy="651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8"/>
            <p:cNvSpPr/>
            <p:nvPr/>
          </p:nvSpPr>
          <p:spPr>
            <a:xfrm>
              <a:off x="3946525" y="3798888"/>
              <a:ext cx="39600" cy="381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8"/>
            <p:cNvSpPr/>
            <p:nvPr/>
          </p:nvSpPr>
          <p:spPr>
            <a:xfrm>
              <a:off x="3746500" y="4906963"/>
              <a:ext cx="193800" cy="77700"/>
            </a:xfrm>
            <a:custGeom>
              <a:avLst/>
              <a:gdLst/>
              <a:ahLst/>
              <a:cxnLst/>
              <a:rect l="0" t="0" r="0" b="0"/>
              <a:pathLst>
                <a:path w="120000" h="120000" extrusionOk="0">
                  <a:moveTo>
                    <a:pt x="108000" y="20000"/>
                  </a:moveTo>
                  <a:cubicBezTo>
                    <a:pt x="92000" y="0"/>
                    <a:pt x="72000" y="10000"/>
                    <a:pt x="56000" y="10000"/>
                  </a:cubicBezTo>
                  <a:cubicBezTo>
                    <a:pt x="40000" y="20000"/>
                    <a:pt x="24000" y="40000"/>
                    <a:pt x="8000" y="60000"/>
                  </a:cubicBezTo>
                  <a:cubicBezTo>
                    <a:pt x="0" y="80000"/>
                    <a:pt x="12000" y="120000"/>
                    <a:pt x="20000" y="110000"/>
                  </a:cubicBezTo>
                  <a:cubicBezTo>
                    <a:pt x="36000" y="100000"/>
                    <a:pt x="48000" y="100000"/>
                    <a:pt x="64000" y="90000"/>
                  </a:cubicBezTo>
                  <a:cubicBezTo>
                    <a:pt x="76000" y="90000"/>
                    <a:pt x="92000" y="100000"/>
                    <a:pt x="108000" y="90000"/>
                  </a:cubicBezTo>
                  <a:cubicBezTo>
                    <a:pt x="120000" y="80000"/>
                    <a:pt x="120000" y="30000"/>
                    <a:pt x="108000" y="20000"/>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4824413" y="4938713"/>
              <a:ext cx="174600" cy="71400"/>
            </a:xfrm>
            <a:custGeom>
              <a:avLst/>
              <a:gdLst/>
              <a:ahLst/>
              <a:cxnLst/>
              <a:rect l="0" t="0" r="0" b="0"/>
              <a:pathLst>
                <a:path w="120000" h="120000" extrusionOk="0">
                  <a:moveTo>
                    <a:pt x="120000" y="87272"/>
                  </a:moveTo>
                  <a:cubicBezTo>
                    <a:pt x="120000" y="43636"/>
                    <a:pt x="97777" y="32727"/>
                    <a:pt x="84444" y="21818"/>
                  </a:cubicBezTo>
                  <a:cubicBezTo>
                    <a:pt x="66666" y="10909"/>
                    <a:pt x="44444" y="0"/>
                    <a:pt x="26666" y="10909"/>
                  </a:cubicBezTo>
                  <a:cubicBezTo>
                    <a:pt x="26666" y="10909"/>
                    <a:pt x="22222" y="10909"/>
                    <a:pt x="22222" y="10909"/>
                  </a:cubicBezTo>
                  <a:cubicBezTo>
                    <a:pt x="17777" y="10909"/>
                    <a:pt x="13333" y="10909"/>
                    <a:pt x="8888" y="10909"/>
                  </a:cubicBezTo>
                  <a:cubicBezTo>
                    <a:pt x="4444" y="10909"/>
                    <a:pt x="0" y="21818"/>
                    <a:pt x="4444" y="32727"/>
                  </a:cubicBezTo>
                  <a:cubicBezTo>
                    <a:pt x="13333" y="54545"/>
                    <a:pt x="17777" y="65454"/>
                    <a:pt x="26666" y="76363"/>
                  </a:cubicBezTo>
                  <a:cubicBezTo>
                    <a:pt x="48888" y="109090"/>
                    <a:pt x="84444" y="120000"/>
                    <a:pt x="106666" y="120000"/>
                  </a:cubicBezTo>
                  <a:cubicBezTo>
                    <a:pt x="106666" y="120000"/>
                    <a:pt x="106666" y="120000"/>
                    <a:pt x="106666" y="120000"/>
                  </a:cubicBezTo>
                  <a:cubicBezTo>
                    <a:pt x="111111" y="120000"/>
                    <a:pt x="120000" y="109090"/>
                    <a:pt x="120000" y="87272"/>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5064125" y="4329113"/>
              <a:ext cx="354000" cy="233400"/>
            </a:xfrm>
            <a:custGeom>
              <a:avLst/>
              <a:gdLst/>
              <a:ahLst/>
              <a:cxnLst/>
              <a:rect l="0" t="0" r="0" b="0"/>
              <a:pathLst>
                <a:path w="120000" h="120000" extrusionOk="0">
                  <a:moveTo>
                    <a:pt x="115636" y="3333"/>
                  </a:moveTo>
                  <a:cubicBezTo>
                    <a:pt x="104727" y="0"/>
                    <a:pt x="89454" y="6666"/>
                    <a:pt x="76363" y="13333"/>
                  </a:cubicBezTo>
                  <a:cubicBezTo>
                    <a:pt x="63272" y="16666"/>
                    <a:pt x="50181" y="20000"/>
                    <a:pt x="39272" y="26666"/>
                  </a:cubicBezTo>
                  <a:cubicBezTo>
                    <a:pt x="13090" y="46666"/>
                    <a:pt x="0" y="73333"/>
                    <a:pt x="0" y="116666"/>
                  </a:cubicBezTo>
                  <a:cubicBezTo>
                    <a:pt x="0" y="120000"/>
                    <a:pt x="2181" y="120000"/>
                    <a:pt x="2181" y="116666"/>
                  </a:cubicBezTo>
                  <a:cubicBezTo>
                    <a:pt x="10909" y="76666"/>
                    <a:pt x="32727" y="53333"/>
                    <a:pt x="61090" y="40000"/>
                  </a:cubicBezTo>
                  <a:cubicBezTo>
                    <a:pt x="72000" y="36666"/>
                    <a:pt x="82909" y="33333"/>
                    <a:pt x="93818" y="30000"/>
                  </a:cubicBezTo>
                  <a:cubicBezTo>
                    <a:pt x="104727" y="26666"/>
                    <a:pt x="113454" y="30000"/>
                    <a:pt x="117818" y="13333"/>
                  </a:cubicBezTo>
                  <a:cubicBezTo>
                    <a:pt x="120000" y="10000"/>
                    <a:pt x="117818" y="6666"/>
                    <a:pt x="115636" y="3333"/>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5160963" y="4646613"/>
              <a:ext cx="270000" cy="214200"/>
            </a:xfrm>
            <a:custGeom>
              <a:avLst/>
              <a:gdLst/>
              <a:ahLst/>
              <a:cxnLst/>
              <a:rect l="0" t="0" r="0" b="0"/>
              <a:pathLst>
                <a:path w="120000" h="120000" extrusionOk="0">
                  <a:moveTo>
                    <a:pt x="117142" y="94545"/>
                  </a:moveTo>
                  <a:cubicBezTo>
                    <a:pt x="102857" y="65454"/>
                    <a:pt x="91428" y="47272"/>
                    <a:pt x="65714" y="32727"/>
                  </a:cubicBezTo>
                  <a:cubicBezTo>
                    <a:pt x="48571" y="21818"/>
                    <a:pt x="17142" y="0"/>
                    <a:pt x="0" y="7272"/>
                  </a:cubicBezTo>
                  <a:cubicBezTo>
                    <a:pt x="0" y="7272"/>
                    <a:pt x="0" y="7272"/>
                    <a:pt x="0" y="7272"/>
                  </a:cubicBezTo>
                  <a:cubicBezTo>
                    <a:pt x="5714" y="25454"/>
                    <a:pt x="31428" y="36363"/>
                    <a:pt x="45714" y="43636"/>
                  </a:cubicBezTo>
                  <a:cubicBezTo>
                    <a:pt x="71428" y="61818"/>
                    <a:pt x="82857" y="80000"/>
                    <a:pt x="97142" y="109090"/>
                  </a:cubicBezTo>
                  <a:cubicBezTo>
                    <a:pt x="100000" y="116363"/>
                    <a:pt x="105714" y="120000"/>
                    <a:pt x="111428" y="116363"/>
                  </a:cubicBezTo>
                  <a:cubicBezTo>
                    <a:pt x="111428" y="116363"/>
                    <a:pt x="114285" y="116363"/>
                    <a:pt x="117142" y="112727"/>
                  </a:cubicBezTo>
                  <a:cubicBezTo>
                    <a:pt x="120000" y="109090"/>
                    <a:pt x="120000" y="101818"/>
                    <a:pt x="117142" y="94545"/>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4476750" y="4044951"/>
              <a:ext cx="528600" cy="168300"/>
            </a:xfrm>
            <a:custGeom>
              <a:avLst/>
              <a:gdLst/>
              <a:ahLst/>
              <a:cxnLst/>
              <a:rect l="0" t="0" r="0" b="0"/>
              <a:pathLst>
                <a:path w="120000" h="120000" extrusionOk="0">
                  <a:moveTo>
                    <a:pt x="112682" y="69230"/>
                  </a:moveTo>
                  <a:cubicBezTo>
                    <a:pt x="96585" y="55384"/>
                    <a:pt x="74634" y="23076"/>
                    <a:pt x="57073" y="13846"/>
                  </a:cubicBezTo>
                  <a:cubicBezTo>
                    <a:pt x="38048" y="0"/>
                    <a:pt x="19024" y="9230"/>
                    <a:pt x="1463" y="18461"/>
                  </a:cubicBezTo>
                  <a:cubicBezTo>
                    <a:pt x="0" y="18461"/>
                    <a:pt x="0" y="18461"/>
                    <a:pt x="1463" y="18461"/>
                  </a:cubicBezTo>
                  <a:cubicBezTo>
                    <a:pt x="17560" y="27692"/>
                    <a:pt x="33658" y="23076"/>
                    <a:pt x="51219" y="32307"/>
                  </a:cubicBezTo>
                  <a:cubicBezTo>
                    <a:pt x="68780" y="50769"/>
                    <a:pt x="89268" y="87692"/>
                    <a:pt x="105365" y="110769"/>
                  </a:cubicBezTo>
                  <a:cubicBezTo>
                    <a:pt x="109756" y="120000"/>
                    <a:pt x="120000" y="78461"/>
                    <a:pt x="112682" y="69230"/>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4352925" y="4194176"/>
              <a:ext cx="593700" cy="433500"/>
            </a:xfrm>
            <a:custGeom>
              <a:avLst/>
              <a:gdLst/>
              <a:ahLst/>
              <a:cxnLst/>
              <a:rect l="0" t="0" r="0" b="0"/>
              <a:pathLst>
                <a:path w="120000" h="120000" extrusionOk="0">
                  <a:moveTo>
                    <a:pt x="120000" y="112835"/>
                  </a:moveTo>
                  <a:cubicBezTo>
                    <a:pt x="108260" y="109253"/>
                    <a:pt x="101739" y="91343"/>
                    <a:pt x="97826" y="77014"/>
                  </a:cubicBezTo>
                  <a:cubicBezTo>
                    <a:pt x="92608" y="64477"/>
                    <a:pt x="86086" y="51940"/>
                    <a:pt x="79565" y="39402"/>
                  </a:cubicBezTo>
                  <a:cubicBezTo>
                    <a:pt x="62608" y="14328"/>
                    <a:pt x="36521" y="0"/>
                    <a:pt x="13043" y="5373"/>
                  </a:cubicBezTo>
                  <a:cubicBezTo>
                    <a:pt x="0" y="8955"/>
                    <a:pt x="5217" y="34029"/>
                    <a:pt x="18260" y="30447"/>
                  </a:cubicBezTo>
                  <a:cubicBezTo>
                    <a:pt x="45652" y="25074"/>
                    <a:pt x="67826" y="44776"/>
                    <a:pt x="83478" y="75223"/>
                  </a:cubicBezTo>
                  <a:cubicBezTo>
                    <a:pt x="92608" y="93134"/>
                    <a:pt x="100434" y="120000"/>
                    <a:pt x="120000" y="112835"/>
                  </a:cubicBezTo>
                  <a:cubicBezTo>
                    <a:pt x="120000" y="112835"/>
                    <a:pt x="120000" y="112835"/>
                    <a:pt x="120000" y="112835"/>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3952875" y="4699001"/>
              <a:ext cx="1027200" cy="441300"/>
            </a:xfrm>
            <a:custGeom>
              <a:avLst/>
              <a:gdLst/>
              <a:ahLst/>
              <a:cxnLst/>
              <a:rect l="0" t="0" r="0" b="0"/>
              <a:pathLst>
                <a:path w="120000" h="120000" extrusionOk="0">
                  <a:moveTo>
                    <a:pt x="118490" y="93529"/>
                  </a:moveTo>
                  <a:cubicBezTo>
                    <a:pt x="115471" y="95294"/>
                    <a:pt x="110188" y="95294"/>
                    <a:pt x="108679" y="95294"/>
                  </a:cubicBezTo>
                  <a:cubicBezTo>
                    <a:pt x="105660" y="95294"/>
                    <a:pt x="103396" y="91764"/>
                    <a:pt x="101132" y="90000"/>
                  </a:cubicBezTo>
                  <a:cubicBezTo>
                    <a:pt x="97358" y="84705"/>
                    <a:pt x="93584" y="77647"/>
                    <a:pt x="89811" y="79411"/>
                  </a:cubicBezTo>
                  <a:cubicBezTo>
                    <a:pt x="89056" y="79411"/>
                    <a:pt x="85283" y="86470"/>
                    <a:pt x="84528" y="86470"/>
                  </a:cubicBezTo>
                  <a:cubicBezTo>
                    <a:pt x="91320" y="70588"/>
                    <a:pt x="98867" y="47647"/>
                    <a:pt x="101132" y="26470"/>
                  </a:cubicBezTo>
                  <a:cubicBezTo>
                    <a:pt x="102641" y="15882"/>
                    <a:pt x="101132" y="0"/>
                    <a:pt x="99622" y="10588"/>
                  </a:cubicBezTo>
                  <a:cubicBezTo>
                    <a:pt x="93584" y="52941"/>
                    <a:pt x="72452" y="93529"/>
                    <a:pt x="53584" y="100588"/>
                  </a:cubicBezTo>
                  <a:cubicBezTo>
                    <a:pt x="44528" y="102352"/>
                    <a:pt x="34716" y="100588"/>
                    <a:pt x="26415" y="95294"/>
                  </a:cubicBezTo>
                  <a:cubicBezTo>
                    <a:pt x="21886" y="91764"/>
                    <a:pt x="17358" y="88235"/>
                    <a:pt x="12830" y="82941"/>
                  </a:cubicBezTo>
                  <a:cubicBezTo>
                    <a:pt x="8301" y="77647"/>
                    <a:pt x="3773" y="72352"/>
                    <a:pt x="0" y="65294"/>
                  </a:cubicBezTo>
                  <a:cubicBezTo>
                    <a:pt x="0" y="65294"/>
                    <a:pt x="0" y="65294"/>
                    <a:pt x="0" y="65294"/>
                  </a:cubicBezTo>
                  <a:cubicBezTo>
                    <a:pt x="3773" y="75882"/>
                    <a:pt x="6037" y="86470"/>
                    <a:pt x="10566" y="93529"/>
                  </a:cubicBezTo>
                  <a:cubicBezTo>
                    <a:pt x="15094" y="98823"/>
                    <a:pt x="20377" y="104117"/>
                    <a:pt x="24905" y="109411"/>
                  </a:cubicBezTo>
                  <a:cubicBezTo>
                    <a:pt x="35471" y="118235"/>
                    <a:pt x="46037" y="120000"/>
                    <a:pt x="56603" y="118235"/>
                  </a:cubicBezTo>
                  <a:cubicBezTo>
                    <a:pt x="61132" y="116470"/>
                    <a:pt x="65660" y="112941"/>
                    <a:pt x="69433" y="109411"/>
                  </a:cubicBezTo>
                  <a:cubicBezTo>
                    <a:pt x="69433" y="109411"/>
                    <a:pt x="69433" y="109411"/>
                    <a:pt x="69433" y="109411"/>
                  </a:cubicBezTo>
                  <a:cubicBezTo>
                    <a:pt x="69433" y="109411"/>
                    <a:pt x="69433" y="111176"/>
                    <a:pt x="69433" y="111176"/>
                  </a:cubicBezTo>
                  <a:cubicBezTo>
                    <a:pt x="69433" y="111176"/>
                    <a:pt x="69433" y="111176"/>
                    <a:pt x="70188" y="112941"/>
                  </a:cubicBezTo>
                  <a:cubicBezTo>
                    <a:pt x="70188" y="112941"/>
                    <a:pt x="70943" y="114705"/>
                    <a:pt x="70943" y="114705"/>
                  </a:cubicBezTo>
                  <a:cubicBezTo>
                    <a:pt x="78490" y="112941"/>
                    <a:pt x="85283" y="95294"/>
                    <a:pt x="92830" y="98823"/>
                  </a:cubicBezTo>
                  <a:cubicBezTo>
                    <a:pt x="100377" y="100588"/>
                    <a:pt x="106415" y="120000"/>
                    <a:pt x="113962" y="105882"/>
                  </a:cubicBezTo>
                  <a:cubicBezTo>
                    <a:pt x="115471" y="104117"/>
                    <a:pt x="120000" y="93529"/>
                    <a:pt x="118490" y="9352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3779838" y="4951413"/>
              <a:ext cx="212700" cy="123900"/>
            </a:xfrm>
            <a:custGeom>
              <a:avLst/>
              <a:gdLst/>
              <a:ahLst/>
              <a:cxnLst/>
              <a:rect l="0" t="0" r="0" b="0"/>
              <a:pathLst>
                <a:path w="120000" h="120000" extrusionOk="0">
                  <a:moveTo>
                    <a:pt x="83636" y="25263"/>
                  </a:moveTo>
                  <a:cubicBezTo>
                    <a:pt x="76363" y="44210"/>
                    <a:pt x="65454" y="56842"/>
                    <a:pt x="50909" y="63157"/>
                  </a:cubicBezTo>
                  <a:cubicBezTo>
                    <a:pt x="40000" y="75789"/>
                    <a:pt x="18181" y="69473"/>
                    <a:pt x="3636" y="63157"/>
                  </a:cubicBezTo>
                  <a:cubicBezTo>
                    <a:pt x="0" y="56842"/>
                    <a:pt x="7272" y="75789"/>
                    <a:pt x="7272" y="75789"/>
                  </a:cubicBezTo>
                  <a:cubicBezTo>
                    <a:pt x="7272" y="107368"/>
                    <a:pt x="36363" y="120000"/>
                    <a:pt x="50909" y="120000"/>
                  </a:cubicBezTo>
                  <a:cubicBezTo>
                    <a:pt x="72727" y="113684"/>
                    <a:pt x="90909" y="88421"/>
                    <a:pt x="105454" y="63157"/>
                  </a:cubicBezTo>
                  <a:cubicBezTo>
                    <a:pt x="120000" y="37894"/>
                    <a:pt x="98181" y="0"/>
                    <a:pt x="83636" y="2526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8"/>
            <p:cNvSpPr/>
            <p:nvPr/>
          </p:nvSpPr>
          <p:spPr>
            <a:xfrm>
              <a:off x="4443413" y="4110038"/>
              <a:ext cx="439800" cy="239700"/>
            </a:xfrm>
            <a:custGeom>
              <a:avLst/>
              <a:gdLst/>
              <a:ahLst/>
              <a:cxnLst/>
              <a:rect l="0" t="0" r="0" b="0"/>
              <a:pathLst>
                <a:path w="120000" h="120000" extrusionOk="0">
                  <a:moveTo>
                    <a:pt x="114705" y="87567"/>
                  </a:moveTo>
                  <a:cubicBezTo>
                    <a:pt x="105882" y="48648"/>
                    <a:pt x="91764" y="25945"/>
                    <a:pt x="68823" y="12972"/>
                  </a:cubicBezTo>
                  <a:cubicBezTo>
                    <a:pt x="45882" y="0"/>
                    <a:pt x="24705" y="6486"/>
                    <a:pt x="0" y="6486"/>
                  </a:cubicBezTo>
                  <a:cubicBezTo>
                    <a:pt x="0" y="6486"/>
                    <a:pt x="0" y="6486"/>
                    <a:pt x="0" y="6486"/>
                  </a:cubicBezTo>
                  <a:cubicBezTo>
                    <a:pt x="19411" y="12972"/>
                    <a:pt x="37058" y="19459"/>
                    <a:pt x="54705" y="29189"/>
                  </a:cubicBezTo>
                  <a:cubicBezTo>
                    <a:pt x="60000" y="32432"/>
                    <a:pt x="65294" y="35675"/>
                    <a:pt x="68823" y="38918"/>
                  </a:cubicBezTo>
                  <a:cubicBezTo>
                    <a:pt x="68823" y="38918"/>
                    <a:pt x="70588" y="42162"/>
                    <a:pt x="70588" y="42162"/>
                  </a:cubicBezTo>
                  <a:cubicBezTo>
                    <a:pt x="72352" y="51891"/>
                    <a:pt x="77647" y="55135"/>
                    <a:pt x="82941" y="61621"/>
                  </a:cubicBezTo>
                  <a:cubicBezTo>
                    <a:pt x="88235" y="71351"/>
                    <a:pt x="91764" y="81081"/>
                    <a:pt x="95294" y="90810"/>
                  </a:cubicBezTo>
                  <a:cubicBezTo>
                    <a:pt x="95294" y="90810"/>
                    <a:pt x="95294" y="90810"/>
                    <a:pt x="95294" y="90810"/>
                  </a:cubicBezTo>
                  <a:cubicBezTo>
                    <a:pt x="97058" y="94054"/>
                    <a:pt x="97058" y="94054"/>
                    <a:pt x="97058" y="97297"/>
                  </a:cubicBezTo>
                  <a:cubicBezTo>
                    <a:pt x="100588" y="120000"/>
                    <a:pt x="120000" y="107027"/>
                    <a:pt x="114705" y="8756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8"/>
            <p:cNvSpPr/>
            <p:nvPr/>
          </p:nvSpPr>
          <p:spPr>
            <a:xfrm>
              <a:off x="4818063" y="4673601"/>
              <a:ext cx="212700" cy="271500"/>
            </a:xfrm>
            <a:custGeom>
              <a:avLst/>
              <a:gdLst/>
              <a:ahLst/>
              <a:cxnLst/>
              <a:rect l="0" t="0" r="0" b="0"/>
              <a:pathLst>
                <a:path w="120000" h="120000" extrusionOk="0">
                  <a:moveTo>
                    <a:pt x="101818" y="5714"/>
                  </a:moveTo>
                  <a:cubicBezTo>
                    <a:pt x="76363" y="17142"/>
                    <a:pt x="58181" y="42857"/>
                    <a:pt x="47272" y="62857"/>
                  </a:cubicBezTo>
                  <a:cubicBezTo>
                    <a:pt x="32727" y="94285"/>
                    <a:pt x="0" y="108571"/>
                    <a:pt x="3636" y="111428"/>
                  </a:cubicBezTo>
                  <a:cubicBezTo>
                    <a:pt x="25454" y="120000"/>
                    <a:pt x="47272" y="91428"/>
                    <a:pt x="58181" y="82857"/>
                  </a:cubicBezTo>
                  <a:cubicBezTo>
                    <a:pt x="76363" y="60000"/>
                    <a:pt x="80000" y="31428"/>
                    <a:pt x="109090" y="14285"/>
                  </a:cubicBezTo>
                  <a:cubicBezTo>
                    <a:pt x="120000" y="11428"/>
                    <a:pt x="112727" y="0"/>
                    <a:pt x="101818" y="5714"/>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8"/>
            <p:cNvSpPr/>
            <p:nvPr/>
          </p:nvSpPr>
          <p:spPr>
            <a:xfrm>
              <a:off x="5005388" y="4699001"/>
              <a:ext cx="522300" cy="273000"/>
            </a:xfrm>
            <a:custGeom>
              <a:avLst/>
              <a:gdLst/>
              <a:ahLst/>
              <a:cxnLst/>
              <a:rect l="0" t="0" r="0" b="0"/>
              <a:pathLst>
                <a:path w="120000" h="120000" extrusionOk="0">
                  <a:moveTo>
                    <a:pt x="115555" y="100000"/>
                  </a:moveTo>
                  <a:cubicBezTo>
                    <a:pt x="100740" y="74285"/>
                    <a:pt x="74074" y="74285"/>
                    <a:pt x="56296" y="68571"/>
                  </a:cubicBezTo>
                  <a:cubicBezTo>
                    <a:pt x="45925" y="65714"/>
                    <a:pt x="35555" y="60000"/>
                    <a:pt x="26666" y="48571"/>
                  </a:cubicBezTo>
                  <a:cubicBezTo>
                    <a:pt x="22222" y="42857"/>
                    <a:pt x="19259" y="34285"/>
                    <a:pt x="16296" y="25714"/>
                  </a:cubicBezTo>
                  <a:cubicBezTo>
                    <a:pt x="13333" y="17142"/>
                    <a:pt x="11851" y="8571"/>
                    <a:pt x="8888" y="0"/>
                  </a:cubicBezTo>
                  <a:cubicBezTo>
                    <a:pt x="8888" y="0"/>
                    <a:pt x="7407" y="0"/>
                    <a:pt x="7407" y="0"/>
                  </a:cubicBezTo>
                  <a:cubicBezTo>
                    <a:pt x="0" y="31428"/>
                    <a:pt x="25185" y="65714"/>
                    <a:pt x="37037" y="74285"/>
                  </a:cubicBezTo>
                  <a:cubicBezTo>
                    <a:pt x="59259" y="94285"/>
                    <a:pt x="85925" y="94285"/>
                    <a:pt x="108148" y="114285"/>
                  </a:cubicBezTo>
                  <a:cubicBezTo>
                    <a:pt x="114074" y="120000"/>
                    <a:pt x="120000" y="108571"/>
                    <a:pt x="115555" y="10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5167313" y="4271963"/>
              <a:ext cx="341400" cy="355500"/>
            </a:xfrm>
            <a:custGeom>
              <a:avLst/>
              <a:gdLst/>
              <a:ahLst/>
              <a:cxnLst/>
              <a:rect l="0" t="0" r="0" b="0"/>
              <a:pathLst>
                <a:path w="120000" h="120000" extrusionOk="0">
                  <a:moveTo>
                    <a:pt x="99622" y="10909"/>
                  </a:moveTo>
                  <a:cubicBezTo>
                    <a:pt x="90566" y="34909"/>
                    <a:pt x="83773" y="54545"/>
                    <a:pt x="65660" y="74181"/>
                  </a:cubicBezTo>
                  <a:cubicBezTo>
                    <a:pt x="47547" y="93818"/>
                    <a:pt x="24905" y="102545"/>
                    <a:pt x="0" y="111272"/>
                  </a:cubicBezTo>
                  <a:cubicBezTo>
                    <a:pt x="0" y="111272"/>
                    <a:pt x="0" y="111272"/>
                    <a:pt x="0" y="111272"/>
                  </a:cubicBezTo>
                  <a:cubicBezTo>
                    <a:pt x="24905" y="120000"/>
                    <a:pt x="49811" y="104727"/>
                    <a:pt x="65660" y="89454"/>
                  </a:cubicBezTo>
                  <a:cubicBezTo>
                    <a:pt x="92830" y="69818"/>
                    <a:pt x="101886" y="45818"/>
                    <a:pt x="115471" y="15272"/>
                  </a:cubicBezTo>
                  <a:cubicBezTo>
                    <a:pt x="120000" y="6545"/>
                    <a:pt x="104150" y="0"/>
                    <a:pt x="99622" y="1090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5064125" y="4471988"/>
              <a:ext cx="173100" cy="149100"/>
            </a:xfrm>
            <a:custGeom>
              <a:avLst/>
              <a:gdLst/>
              <a:ahLst/>
              <a:cxnLst/>
              <a:rect l="0" t="0" r="0" b="0"/>
              <a:pathLst>
                <a:path w="120000" h="120000" extrusionOk="0">
                  <a:moveTo>
                    <a:pt x="115555" y="0"/>
                  </a:moveTo>
                  <a:cubicBezTo>
                    <a:pt x="93333" y="0"/>
                    <a:pt x="71111" y="20869"/>
                    <a:pt x="53333" y="36521"/>
                  </a:cubicBezTo>
                  <a:cubicBezTo>
                    <a:pt x="31111" y="62608"/>
                    <a:pt x="13333" y="88695"/>
                    <a:pt x="0" y="120000"/>
                  </a:cubicBezTo>
                  <a:cubicBezTo>
                    <a:pt x="0" y="120000"/>
                    <a:pt x="0" y="120000"/>
                    <a:pt x="0" y="120000"/>
                  </a:cubicBezTo>
                  <a:cubicBezTo>
                    <a:pt x="17777" y="93913"/>
                    <a:pt x="35555" y="73043"/>
                    <a:pt x="53333" y="52173"/>
                  </a:cubicBezTo>
                  <a:cubicBezTo>
                    <a:pt x="71111" y="31304"/>
                    <a:pt x="97777" y="15652"/>
                    <a:pt x="120000" y="0"/>
                  </a:cubicBezTo>
                  <a:cubicBezTo>
                    <a:pt x="120000" y="0"/>
                    <a:pt x="120000" y="0"/>
                    <a:pt x="115555"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5076825" y="4537076"/>
              <a:ext cx="147600" cy="90600"/>
            </a:xfrm>
            <a:custGeom>
              <a:avLst/>
              <a:gdLst/>
              <a:ahLst/>
              <a:cxnLst/>
              <a:rect l="0" t="0" r="0" b="0"/>
              <a:pathLst>
                <a:path w="120000" h="120000" extrusionOk="0">
                  <a:moveTo>
                    <a:pt x="114782" y="0"/>
                  </a:moveTo>
                  <a:cubicBezTo>
                    <a:pt x="93913" y="8571"/>
                    <a:pt x="73043" y="34285"/>
                    <a:pt x="57391" y="51428"/>
                  </a:cubicBezTo>
                  <a:cubicBezTo>
                    <a:pt x="36521" y="77142"/>
                    <a:pt x="20869" y="94285"/>
                    <a:pt x="0" y="119999"/>
                  </a:cubicBezTo>
                  <a:cubicBezTo>
                    <a:pt x="0" y="119999"/>
                    <a:pt x="0" y="119999"/>
                    <a:pt x="5217" y="119999"/>
                  </a:cubicBezTo>
                  <a:cubicBezTo>
                    <a:pt x="26086" y="102857"/>
                    <a:pt x="46956" y="85714"/>
                    <a:pt x="73043" y="68571"/>
                  </a:cubicBezTo>
                  <a:cubicBezTo>
                    <a:pt x="88695" y="51428"/>
                    <a:pt x="109565" y="42857"/>
                    <a:pt x="120000" y="8571"/>
                  </a:cubicBezTo>
                  <a:cubicBezTo>
                    <a:pt x="120000" y="8571"/>
                    <a:pt x="120000" y="0"/>
                    <a:pt x="114782"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5089525" y="4654551"/>
              <a:ext cx="63600" cy="44400"/>
            </a:xfrm>
            <a:custGeom>
              <a:avLst/>
              <a:gdLst/>
              <a:ahLst/>
              <a:cxnLst/>
              <a:rect l="0" t="0" r="0" b="0"/>
              <a:pathLst>
                <a:path w="120000" h="120000" extrusionOk="0">
                  <a:moveTo>
                    <a:pt x="108000" y="102857"/>
                  </a:moveTo>
                  <a:cubicBezTo>
                    <a:pt x="108000" y="102857"/>
                    <a:pt x="108000" y="85714"/>
                    <a:pt x="96000" y="68571"/>
                  </a:cubicBezTo>
                  <a:cubicBezTo>
                    <a:pt x="96000" y="68571"/>
                    <a:pt x="84000" y="51428"/>
                    <a:pt x="72000" y="34285"/>
                  </a:cubicBezTo>
                  <a:cubicBezTo>
                    <a:pt x="48000" y="17142"/>
                    <a:pt x="36000" y="17142"/>
                    <a:pt x="12000" y="0"/>
                  </a:cubicBezTo>
                  <a:cubicBezTo>
                    <a:pt x="0" y="0"/>
                    <a:pt x="0" y="17142"/>
                    <a:pt x="0" y="17142"/>
                  </a:cubicBezTo>
                  <a:cubicBezTo>
                    <a:pt x="24000" y="34285"/>
                    <a:pt x="36000" y="51428"/>
                    <a:pt x="48000" y="68571"/>
                  </a:cubicBezTo>
                  <a:cubicBezTo>
                    <a:pt x="60000" y="85714"/>
                    <a:pt x="72000" y="102857"/>
                    <a:pt x="72000" y="102857"/>
                  </a:cubicBezTo>
                  <a:cubicBezTo>
                    <a:pt x="84000" y="119999"/>
                    <a:pt x="96000" y="119999"/>
                    <a:pt x="108000" y="119999"/>
                  </a:cubicBezTo>
                  <a:cubicBezTo>
                    <a:pt x="108000" y="119999"/>
                    <a:pt x="120000" y="119999"/>
                    <a:pt x="108000" y="10285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5043488" y="4654551"/>
              <a:ext cx="142800" cy="147600"/>
            </a:xfrm>
            <a:custGeom>
              <a:avLst/>
              <a:gdLst/>
              <a:ahLst/>
              <a:cxnLst/>
              <a:rect l="0" t="0" r="0" b="0"/>
              <a:pathLst>
                <a:path w="120000" h="120000" extrusionOk="0">
                  <a:moveTo>
                    <a:pt x="120000" y="114782"/>
                  </a:moveTo>
                  <a:cubicBezTo>
                    <a:pt x="103636" y="93913"/>
                    <a:pt x="76363" y="83478"/>
                    <a:pt x="54545" y="62608"/>
                  </a:cubicBezTo>
                  <a:cubicBezTo>
                    <a:pt x="38181" y="41739"/>
                    <a:pt x="27272" y="20869"/>
                    <a:pt x="10909" y="0"/>
                  </a:cubicBezTo>
                  <a:cubicBezTo>
                    <a:pt x="10909" y="0"/>
                    <a:pt x="5454" y="0"/>
                    <a:pt x="5454" y="5217"/>
                  </a:cubicBezTo>
                  <a:cubicBezTo>
                    <a:pt x="0" y="26086"/>
                    <a:pt x="21818" y="52173"/>
                    <a:pt x="38181" y="67826"/>
                  </a:cubicBezTo>
                  <a:cubicBezTo>
                    <a:pt x="60000" y="88695"/>
                    <a:pt x="87272" y="114782"/>
                    <a:pt x="114545" y="120000"/>
                  </a:cubicBezTo>
                  <a:cubicBezTo>
                    <a:pt x="120000" y="120000"/>
                    <a:pt x="120000" y="114782"/>
                    <a:pt x="120000" y="1147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4721225" y="4154488"/>
              <a:ext cx="96900" cy="77700"/>
            </a:xfrm>
            <a:custGeom>
              <a:avLst/>
              <a:gdLst/>
              <a:ahLst/>
              <a:cxnLst/>
              <a:rect l="0" t="0" r="0" b="0"/>
              <a:pathLst>
                <a:path w="120000" h="120000" extrusionOk="0">
                  <a:moveTo>
                    <a:pt x="120000" y="10000"/>
                  </a:moveTo>
                  <a:cubicBezTo>
                    <a:pt x="72000" y="0"/>
                    <a:pt x="32000" y="60000"/>
                    <a:pt x="0" y="100000"/>
                  </a:cubicBezTo>
                  <a:cubicBezTo>
                    <a:pt x="0" y="110000"/>
                    <a:pt x="8000" y="120000"/>
                    <a:pt x="16000" y="110000"/>
                  </a:cubicBezTo>
                  <a:cubicBezTo>
                    <a:pt x="32000" y="90000"/>
                    <a:pt x="48000" y="80000"/>
                    <a:pt x="64000" y="60000"/>
                  </a:cubicBezTo>
                  <a:cubicBezTo>
                    <a:pt x="80000" y="40000"/>
                    <a:pt x="104000" y="30000"/>
                    <a:pt x="120000" y="20000"/>
                  </a:cubicBezTo>
                  <a:cubicBezTo>
                    <a:pt x="120000" y="10000"/>
                    <a:pt x="120000" y="10000"/>
                    <a:pt x="120000" y="1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4792663" y="4200526"/>
              <a:ext cx="103200" cy="103200"/>
            </a:xfrm>
            <a:custGeom>
              <a:avLst/>
              <a:gdLst/>
              <a:ahLst/>
              <a:cxnLst/>
              <a:rect l="0" t="0" r="0" b="0"/>
              <a:pathLst>
                <a:path w="120000" h="120000" extrusionOk="0">
                  <a:moveTo>
                    <a:pt x="112500" y="0"/>
                  </a:moveTo>
                  <a:cubicBezTo>
                    <a:pt x="82500" y="0"/>
                    <a:pt x="60000" y="30000"/>
                    <a:pt x="45000" y="52500"/>
                  </a:cubicBezTo>
                  <a:cubicBezTo>
                    <a:pt x="30000" y="67500"/>
                    <a:pt x="0" y="97500"/>
                    <a:pt x="0" y="120000"/>
                  </a:cubicBezTo>
                  <a:cubicBezTo>
                    <a:pt x="0" y="120000"/>
                    <a:pt x="7500" y="120000"/>
                    <a:pt x="7500" y="120000"/>
                  </a:cubicBezTo>
                  <a:cubicBezTo>
                    <a:pt x="15000" y="120000"/>
                    <a:pt x="22500" y="112500"/>
                    <a:pt x="30000" y="105000"/>
                  </a:cubicBezTo>
                  <a:cubicBezTo>
                    <a:pt x="37500" y="90000"/>
                    <a:pt x="45000" y="75000"/>
                    <a:pt x="60000" y="67500"/>
                  </a:cubicBezTo>
                  <a:cubicBezTo>
                    <a:pt x="67500" y="52500"/>
                    <a:pt x="82500" y="45000"/>
                    <a:pt x="90000" y="37500"/>
                  </a:cubicBezTo>
                  <a:cubicBezTo>
                    <a:pt x="105000" y="30000"/>
                    <a:pt x="112500" y="22500"/>
                    <a:pt x="120000" y="7500"/>
                  </a:cubicBezTo>
                  <a:cubicBezTo>
                    <a:pt x="120000" y="0"/>
                    <a:pt x="112500" y="0"/>
                    <a:pt x="1125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8"/>
            <p:cNvSpPr/>
            <p:nvPr/>
          </p:nvSpPr>
          <p:spPr>
            <a:xfrm>
              <a:off x="4759325" y="4187826"/>
              <a:ext cx="77700" cy="71400"/>
            </a:xfrm>
            <a:custGeom>
              <a:avLst/>
              <a:gdLst/>
              <a:ahLst/>
              <a:cxnLst/>
              <a:rect l="0" t="0" r="0" b="0"/>
              <a:pathLst>
                <a:path w="120000" h="120000" extrusionOk="0">
                  <a:moveTo>
                    <a:pt x="120000" y="0"/>
                  </a:moveTo>
                  <a:cubicBezTo>
                    <a:pt x="100000" y="0"/>
                    <a:pt x="70000" y="21818"/>
                    <a:pt x="60000" y="32727"/>
                  </a:cubicBezTo>
                  <a:cubicBezTo>
                    <a:pt x="40000" y="54545"/>
                    <a:pt x="20000" y="76363"/>
                    <a:pt x="10000" y="109090"/>
                  </a:cubicBezTo>
                  <a:cubicBezTo>
                    <a:pt x="0" y="109090"/>
                    <a:pt x="10000" y="120000"/>
                    <a:pt x="10000" y="120000"/>
                  </a:cubicBezTo>
                  <a:cubicBezTo>
                    <a:pt x="30000" y="98181"/>
                    <a:pt x="50000" y="87272"/>
                    <a:pt x="70000" y="65454"/>
                  </a:cubicBezTo>
                  <a:cubicBezTo>
                    <a:pt x="80000" y="54545"/>
                    <a:pt x="90000" y="43636"/>
                    <a:pt x="100000" y="32727"/>
                  </a:cubicBezTo>
                  <a:cubicBezTo>
                    <a:pt x="110000" y="32727"/>
                    <a:pt x="120000" y="21818"/>
                    <a:pt x="120000" y="10909"/>
                  </a:cubicBezTo>
                  <a:cubicBezTo>
                    <a:pt x="120000" y="10909"/>
                    <a:pt x="120000" y="0"/>
                    <a:pt x="1200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8"/>
            <p:cNvSpPr/>
            <p:nvPr/>
          </p:nvSpPr>
          <p:spPr>
            <a:xfrm>
              <a:off x="4799013" y="4997451"/>
              <a:ext cx="50700" cy="84000"/>
            </a:xfrm>
            <a:custGeom>
              <a:avLst/>
              <a:gdLst/>
              <a:ahLst/>
              <a:cxnLst/>
              <a:rect l="0" t="0" r="0" b="0"/>
              <a:pathLst>
                <a:path w="120000" h="120000" extrusionOk="0">
                  <a:moveTo>
                    <a:pt x="75000" y="55384"/>
                  </a:moveTo>
                  <a:cubicBezTo>
                    <a:pt x="60000" y="36923"/>
                    <a:pt x="45000" y="18461"/>
                    <a:pt x="15000" y="9230"/>
                  </a:cubicBezTo>
                  <a:cubicBezTo>
                    <a:pt x="15000" y="0"/>
                    <a:pt x="0" y="0"/>
                    <a:pt x="0" y="9230"/>
                  </a:cubicBezTo>
                  <a:cubicBezTo>
                    <a:pt x="0" y="27692"/>
                    <a:pt x="15000" y="46153"/>
                    <a:pt x="30000" y="64615"/>
                  </a:cubicBezTo>
                  <a:cubicBezTo>
                    <a:pt x="45000" y="83076"/>
                    <a:pt x="75000" y="101538"/>
                    <a:pt x="105000" y="110769"/>
                  </a:cubicBezTo>
                  <a:cubicBezTo>
                    <a:pt x="105000" y="120000"/>
                    <a:pt x="120000" y="110769"/>
                    <a:pt x="120000" y="110769"/>
                  </a:cubicBezTo>
                  <a:cubicBezTo>
                    <a:pt x="120000" y="83076"/>
                    <a:pt x="90000" y="73846"/>
                    <a:pt x="75000" y="55384"/>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8"/>
            <p:cNvSpPr/>
            <p:nvPr/>
          </p:nvSpPr>
          <p:spPr>
            <a:xfrm>
              <a:off x="4824413" y="4991101"/>
              <a:ext cx="39600" cy="50700"/>
            </a:xfrm>
            <a:custGeom>
              <a:avLst/>
              <a:gdLst/>
              <a:ahLst/>
              <a:cxnLst/>
              <a:rect l="0" t="0" r="0" b="0"/>
              <a:pathLst>
                <a:path w="120000" h="120000" extrusionOk="0">
                  <a:moveTo>
                    <a:pt x="0" y="0"/>
                  </a:moveTo>
                  <a:cubicBezTo>
                    <a:pt x="0" y="0"/>
                    <a:pt x="0" y="0"/>
                    <a:pt x="0" y="0"/>
                  </a:cubicBezTo>
                  <a:cubicBezTo>
                    <a:pt x="20000" y="15000"/>
                    <a:pt x="40000" y="30000"/>
                    <a:pt x="60000" y="60000"/>
                  </a:cubicBezTo>
                  <a:cubicBezTo>
                    <a:pt x="60000" y="75000"/>
                    <a:pt x="80000" y="90000"/>
                    <a:pt x="100000" y="105000"/>
                  </a:cubicBezTo>
                  <a:cubicBezTo>
                    <a:pt x="100000" y="120000"/>
                    <a:pt x="120000" y="120000"/>
                    <a:pt x="120000" y="105000"/>
                  </a:cubicBezTo>
                  <a:cubicBezTo>
                    <a:pt x="120000" y="60000"/>
                    <a:pt x="40000" y="15000"/>
                    <a:pt x="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8"/>
            <p:cNvSpPr/>
            <p:nvPr/>
          </p:nvSpPr>
          <p:spPr>
            <a:xfrm>
              <a:off x="4824413" y="4964113"/>
              <a:ext cx="71400" cy="33300"/>
            </a:xfrm>
            <a:custGeom>
              <a:avLst/>
              <a:gdLst/>
              <a:ahLst/>
              <a:cxnLst/>
              <a:rect l="0" t="0" r="0" b="0"/>
              <a:pathLst>
                <a:path w="120000" h="120000" extrusionOk="0">
                  <a:moveTo>
                    <a:pt x="109090" y="72000"/>
                  </a:moveTo>
                  <a:cubicBezTo>
                    <a:pt x="98181" y="48000"/>
                    <a:pt x="76363" y="48000"/>
                    <a:pt x="54545" y="24000"/>
                  </a:cubicBezTo>
                  <a:cubicBezTo>
                    <a:pt x="32727" y="24000"/>
                    <a:pt x="10909" y="0"/>
                    <a:pt x="0" y="0"/>
                  </a:cubicBezTo>
                  <a:cubicBezTo>
                    <a:pt x="0" y="24000"/>
                    <a:pt x="0" y="24000"/>
                    <a:pt x="0" y="24000"/>
                  </a:cubicBezTo>
                  <a:cubicBezTo>
                    <a:pt x="10909" y="72000"/>
                    <a:pt x="32727" y="72000"/>
                    <a:pt x="43636" y="72000"/>
                  </a:cubicBezTo>
                  <a:cubicBezTo>
                    <a:pt x="65454" y="96000"/>
                    <a:pt x="87272" y="120000"/>
                    <a:pt x="109090" y="120000"/>
                  </a:cubicBezTo>
                  <a:cubicBezTo>
                    <a:pt x="120000" y="96000"/>
                    <a:pt x="120000" y="96000"/>
                    <a:pt x="109090" y="72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8"/>
            <p:cNvSpPr/>
            <p:nvPr/>
          </p:nvSpPr>
          <p:spPr>
            <a:xfrm>
              <a:off x="3849688" y="4932363"/>
              <a:ext cx="71400" cy="39600"/>
            </a:xfrm>
            <a:custGeom>
              <a:avLst/>
              <a:gdLst/>
              <a:ahLst/>
              <a:cxnLst/>
              <a:rect l="0" t="0" r="0" b="0"/>
              <a:pathLst>
                <a:path w="120000" h="120000" extrusionOk="0">
                  <a:moveTo>
                    <a:pt x="120000" y="20000"/>
                  </a:moveTo>
                  <a:cubicBezTo>
                    <a:pt x="98181" y="0"/>
                    <a:pt x="76363" y="20000"/>
                    <a:pt x="54545" y="20000"/>
                  </a:cubicBezTo>
                  <a:cubicBezTo>
                    <a:pt x="43636" y="40000"/>
                    <a:pt x="10909" y="40000"/>
                    <a:pt x="10909" y="80000"/>
                  </a:cubicBezTo>
                  <a:cubicBezTo>
                    <a:pt x="0" y="80000"/>
                    <a:pt x="0" y="100000"/>
                    <a:pt x="10909" y="100000"/>
                  </a:cubicBezTo>
                  <a:cubicBezTo>
                    <a:pt x="21818" y="120000"/>
                    <a:pt x="43636" y="100000"/>
                    <a:pt x="54545" y="80000"/>
                  </a:cubicBezTo>
                  <a:cubicBezTo>
                    <a:pt x="76363" y="80000"/>
                    <a:pt x="109090" y="80000"/>
                    <a:pt x="120000" y="40000"/>
                  </a:cubicBezTo>
                  <a:cubicBezTo>
                    <a:pt x="120000" y="40000"/>
                    <a:pt x="120000" y="20000"/>
                    <a:pt x="120000" y="2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8"/>
            <p:cNvSpPr/>
            <p:nvPr/>
          </p:nvSpPr>
          <p:spPr>
            <a:xfrm>
              <a:off x="3883025" y="4951413"/>
              <a:ext cx="50700" cy="39600"/>
            </a:xfrm>
            <a:custGeom>
              <a:avLst/>
              <a:gdLst/>
              <a:ahLst/>
              <a:cxnLst/>
              <a:rect l="0" t="0" r="0" b="0"/>
              <a:pathLst>
                <a:path w="120000" h="120000" extrusionOk="0">
                  <a:moveTo>
                    <a:pt x="105000" y="0"/>
                  </a:moveTo>
                  <a:cubicBezTo>
                    <a:pt x="90000" y="20000"/>
                    <a:pt x="75000" y="40000"/>
                    <a:pt x="60000" y="40000"/>
                  </a:cubicBezTo>
                  <a:cubicBezTo>
                    <a:pt x="45000" y="80000"/>
                    <a:pt x="15000" y="100000"/>
                    <a:pt x="0" y="100000"/>
                  </a:cubicBezTo>
                  <a:cubicBezTo>
                    <a:pt x="0" y="120000"/>
                    <a:pt x="0" y="120000"/>
                    <a:pt x="0" y="120000"/>
                  </a:cubicBezTo>
                  <a:cubicBezTo>
                    <a:pt x="30000" y="100000"/>
                    <a:pt x="45000" y="80000"/>
                    <a:pt x="60000" y="60000"/>
                  </a:cubicBezTo>
                  <a:cubicBezTo>
                    <a:pt x="75000" y="60000"/>
                    <a:pt x="105000" y="40000"/>
                    <a:pt x="105000" y="20000"/>
                  </a:cubicBezTo>
                  <a:cubicBezTo>
                    <a:pt x="120000" y="20000"/>
                    <a:pt x="105000" y="0"/>
                    <a:pt x="1050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8"/>
            <p:cNvSpPr/>
            <p:nvPr/>
          </p:nvSpPr>
          <p:spPr>
            <a:xfrm>
              <a:off x="3895725" y="4964113"/>
              <a:ext cx="63600" cy="71400"/>
            </a:xfrm>
            <a:custGeom>
              <a:avLst/>
              <a:gdLst/>
              <a:ahLst/>
              <a:cxnLst/>
              <a:rect l="0" t="0" r="0" b="0"/>
              <a:pathLst>
                <a:path w="120000" h="120000" extrusionOk="0">
                  <a:moveTo>
                    <a:pt x="96000" y="0"/>
                  </a:moveTo>
                  <a:cubicBezTo>
                    <a:pt x="72000" y="10909"/>
                    <a:pt x="60000" y="32727"/>
                    <a:pt x="48000" y="54545"/>
                  </a:cubicBezTo>
                  <a:cubicBezTo>
                    <a:pt x="24000" y="65454"/>
                    <a:pt x="12000" y="87272"/>
                    <a:pt x="0" y="120000"/>
                  </a:cubicBezTo>
                  <a:cubicBezTo>
                    <a:pt x="0" y="120000"/>
                    <a:pt x="0" y="120000"/>
                    <a:pt x="0" y="120000"/>
                  </a:cubicBezTo>
                  <a:cubicBezTo>
                    <a:pt x="36000" y="109090"/>
                    <a:pt x="48000" y="98181"/>
                    <a:pt x="72000" y="76363"/>
                  </a:cubicBezTo>
                  <a:cubicBezTo>
                    <a:pt x="84000" y="65454"/>
                    <a:pt x="108000" y="32727"/>
                    <a:pt x="120000" y="10909"/>
                  </a:cubicBezTo>
                  <a:cubicBezTo>
                    <a:pt x="120000" y="0"/>
                    <a:pt x="108000" y="0"/>
                    <a:pt x="960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8"/>
            <p:cNvSpPr/>
            <p:nvPr/>
          </p:nvSpPr>
          <p:spPr>
            <a:xfrm>
              <a:off x="3952875" y="4795838"/>
              <a:ext cx="162000" cy="84000"/>
            </a:xfrm>
            <a:custGeom>
              <a:avLst/>
              <a:gdLst/>
              <a:ahLst/>
              <a:cxnLst/>
              <a:rect l="0" t="0" r="0" b="0"/>
              <a:pathLst>
                <a:path w="120000" h="120000" extrusionOk="0">
                  <a:moveTo>
                    <a:pt x="100800" y="27692"/>
                  </a:moveTo>
                  <a:cubicBezTo>
                    <a:pt x="86400" y="9230"/>
                    <a:pt x="72000" y="9230"/>
                    <a:pt x="57600" y="9230"/>
                  </a:cubicBezTo>
                  <a:cubicBezTo>
                    <a:pt x="43200" y="9230"/>
                    <a:pt x="24000" y="0"/>
                    <a:pt x="9600" y="18461"/>
                  </a:cubicBezTo>
                  <a:cubicBezTo>
                    <a:pt x="0" y="36923"/>
                    <a:pt x="0" y="55384"/>
                    <a:pt x="9600" y="73846"/>
                  </a:cubicBezTo>
                  <a:cubicBezTo>
                    <a:pt x="19200" y="92307"/>
                    <a:pt x="33600" y="101538"/>
                    <a:pt x="48000" y="101538"/>
                  </a:cubicBezTo>
                  <a:cubicBezTo>
                    <a:pt x="62400" y="110769"/>
                    <a:pt x="81600" y="120000"/>
                    <a:pt x="96000" y="110769"/>
                  </a:cubicBezTo>
                  <a:cubicBezTo>
                    <a:pt x="115200" y="101538"/>
                    <a:pt x="120000" y="36923"/>
                    <a:pt x="100800" y="27692"/>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8"/>
            <p:cNvSpPr/>
            <p:nvPr/>
          </p:nvSpPr>
          <p:spPr>
            <a:xfrm>
              <a:off x="4437063" y="4848226"/>
              <a:ext cx="168300" cy="84000"/>
            </a:xfrm>
            <a:custGeom>
              <a:avLst/>
              <a:gdLst/>
              <a:ahLst/>
              <a:cxnLst/>
              <a:rect l="0" t="0" r="0" b="0"/>
              <a:pathLst>
                <a:path w="120000" h="120000" extrusionOk="0">
                  <a:moveTo>
                    <a:pt x="73846" y="9230"/>
                  </a:moveTo>
                  <a:cubicBezTo>
                    <a:pt x="50769" y="18461"/>
                    <a:pt x="23076" y="0"/>
                    <a:pt x="4615" y="36923"/>
                  </a:cubicBezTo>
                  <a:cubicBezTo>
                    <a:pt x="0" y="46153"/>
                    <a:pt x="4615" y="73846"/>
                    <a:pt x="9230" y="83076"/>
                  </a:cubicBezTo>
                  <a:cubicBezTo>
                    <a:pt x="18461" y="101538"/>
                    <a:pt x="32307" y="101538"/>
                    <a:pt x="41538" y="110769"/>
                  </a:cubicBezTo>
                  <a:cubicBezTo>
                    <a:pt x="60000" y="120000"/>
                    <a:pt x="73846" y="120000"/>
                    <a:pt x="87692" y="110769"/>
                  </a:cubicBezTo>
                  <a:cubicBezTo>
                    <a:pt x="120000" y="92307"/>
                    <a:pt x="106153" y="0"/>
                    <a:pt x="73846" y="923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8"/>
            <p:cNvSpPr/>
            <p:nvPr/>
          </p:nvSpPr>
          <p:spPr>
            <a:xfrm>
              <a:off x="3708400" y="3967163"/>
              <a:ext cx="1844700" cy="1217700"/>
            </a:xfrm>
            <a:custGeom>
              <a:avLst/>
              <a:gdLst/>
              <a:ahLst/>
              <a:cxnLst/>
              <a:rect l="0" t="0" r="0" b="0"/>
              <a:pathLst>
                <a:path w="120000" h="120000" extrusionOk="0">
                  <a:moveTo>
                    <a:pt x="117062" y="44042"/>
                  </a:moveTo>
                  <a:cubicBezTo>
                    <a:pt x="118321" y="38936"/>
                    <a:pt x="120000" y="32553"/>
                    <a:pt x="119580" y="27446"/>
                  </a:cubicBezTo>
                  <a:cubicBezTo>
                    <a:pt x="119580" y="25531"/>
                    <a:pt x="118741" y="22978"/>
                    <a:pt x="117062" y="22978"/>
                  </a:cubicBezTo>
                  <a:cubicBezTo>
                    <a:pt x="115804" y="23617"/>
                    <a:pt x="115804" y="25531"/>
                    <a:pt x="114965" y="27446"/>
                  </a:cubicBezTo>
                  <a:cubicBezTo>
                    <a:pt x="113286" y="30000"/>
                    <a:pt x="109510" y="30000"/>
                    <a:pt x="107412" y="30638"/>
                  </a:cubicBezTo>
                  <a:cubicBezTo>
                    <a:pt x="103216" y="31276"/>
                    <a:pt x="99020" y="31914"/>
                    <a:pt x="95244" y="33829"/>
                  </a:cubicBezTo>
                  <a:cubicBezTo>
                    <a:pt x="88951" y="37021"/>
                    <a:pt x="84755" y="45319"/>
                    <a:pt x="83916" y="55531"/>
                  </a:cubicBezTo>
                  <a:cubicBezTo>
                    <a:pt x="80979" y="51702"/>
                    <a:pt x="75524" y="42127"/>
                    <a:pt x="76363" y="36382"/>
                  </a:cubicBezTo>
                  <a:cubicBezTo>
                    <a:pt x="77202" y="29361"/>
                    <a:pt x="82237" y="24893"/>
                    <a:pt x="85594" y="21063"/>
                  </a:cubicBezTo>
                  <a:cubicBezTo>
                    <a:pt x="86853" y="19787"/>
                    <a:pt x="88531" y="17872"/>
                    <a:pt x="87692" y="15319"/>
                  </a:cubicBezTo>
                  <a:cubicBezTo>
                    <a:pt x="86433" y="12765"/>
                    <a:pt x="82237" y="12765"/>
                    <a:pt x="80559" y="11489"/>
                  </a:cubicBezTo>
                  <a:cubicBezTo>
                    <a:pt x="75524" y="8297"/>
                    <a:pt x="71748" y="3829"/>
                    <a:pt x="66713" y="1914"/>
                  </a:cubicBezTo>
                  <a:cubicBezTo>
                    <a:pt x="61258" y="0"/>
                    <a:pt x="55384" y="638"/>
                    <a:pt x="49930" y="2553"/>
                  </a:cubicBezTo>
                  <a:cubicBezTo>
                    <a:pt x="47832" y="3829"/>
                    <a:pt x="45734" y="5106"/>
                    <a:pt x="44055" y="7021"/>
                  </a:cubicBezTo>
                  <a:cubicBezTo>
                    <a:pt x="41538" y="8936"/>
                    <a:pt x="39860" y="12127"/>
                    <a:pt x="37762" y="14042"/>
                  </a:cubicBezTo>
                  <a:cubicBezTo>
                    <a:pt x="36083" y="15319"/>
                    <a:pt x="33146" y="15319"/>
                    <a:pt x="31048" y="16595"/>
                  </a:cubicBezTo>
                  <a:cubicBezTo>
                    <a:pt x="28951" y="17872"/>
                    <a:pt x="26853" y="19787"/>
                    <a:pt x="24755" y="21702"/>
                  </a:cubicBezTo>
                  <a:cubicBezTo>
                    <a:pt x="20979" y="25531"/>
                    <a:pt x="18041" y="31276"/>
                    <a:pt x="15944" y="37021"/>
                  </a:cubicBezTo>
                  <a:cubicBezTo>
                    <a:pt x="10069" y="51702"/>
                    <a:pt x="4615" y="72765"/>
                    <a:pt x="9650" y="89361"/>
                  </a:cubicBezTo>
                  <a:cubicBezTo>
                    <a:pt x="6293" y="89361"/>
                    <a:pt x="0" y="90638"/>
                    <a:pt x="0" y="97659"/>
                  </a:cubicBezTo>
                  <a:cubicBezTo>
                    <a:pt x="419" y="102765"/>
                    <a:pt x="3776" y="108510"/>
                    <a:pt x="6713" y="111063"/>
                  </a:cubicBezTo>
                  <a:cubicBezTo>
                    <a:pt x="10489" y="114255"/>
                    <a:pt x="14265" y="113617"/>
                    <a:pt x="17202" y="108510"/>
                  </a:cubicBezTo>
                  <a:cubicBezTo>
                    <a:pt x="18041" y="107234"/>
                    <a:pt x="18041" y="106595"/>
                    <a:pt x="18881" y="106595"/>
                  </a:cubicBezTo>
                  <a:cubicBezTo>
                    <a:pt x="19720" y="107234"/>
                    <a:pt x="20979" y="109148"/>
                    <a:pt x="21818" y="109787"/>
                  </a:cubicBezTo>
                  <a:cubicBezTo>
                    <a:pt x="23496" y="111702"/>
                    <a:pt x="25594" y="112978"/>
                    <a:pt x="27272" y="114255"/>
                  </a:cubicBezTo>
                  <a:cubicBezTo>
                    <a:pt x="35664" y="119361"/>
                    <a:pt x="45314" y="120000"/>
                    <a:pt x="54125" y="118085"/>
                  </a:cubicBezTo>
                  <a:cubicBezTo>
                    <a:pt x="56223" y="117446"/>
                    <a:pt x="57902" y="116808"/>
                    <a:pt x="60000" y="115531"/>
                  </a:cubicBezTo>
                  <a:cubicBezTo>
                    <a:pt x="60839" y="114893"/>
                    <a:pt x="62097" y="114255"/>
                    <a:pt x="62937" y="113617"/>
                  </a:cubicBezTo>
                  <a:cubicBezTo>
                    <a:pt x="64195" y="112978"/>
                    <a:pt x="65874" y="111063"/>
                    <a:pt x="67132" y="110425"/>
                  </a:cubicBezTo>
                  <a:cubicBezTo>
                    <a:pt x="68811" y="110425"/>
                    <a:pt x="71328" y="114893"/>
                    <a:pt x="73426" y="116170"/>
                  </a:cubicBezTo>
                  <a:cubicBezTo>
                    <a:pt x="78041" y="117446"/>
                    <a:pt x="82657" y="112340"/>
                    <a:pt x="84755" y="107234"/>
                  </a:cubicBezTo>
                  <a:cubicBezTo>
                    <a:pt x="85594" y="104680"/>
                    <a:pt x="87272" y="100212"/>
                    <a:pt x="86433" y="97021"/>
                  </a:cubicBezTo>
                  <a:cubicBezTo>
                    <a:pt x="85594" y="93829"/>
                    <a:pt x="82237" y="93191"/>
                    <a:pt x="80139" y="92553"/>
                  </a:cubicBezTo>
                  <a:cubicBezTo>
                    <a:pt x="82237" y="88085"/>
                    <a:pt x="83076" y="83617"/>
                    <a:pt x="84335" y="79148"/>
                  </a:cubicBezTo>
                  <a:cubicBezTo>
                    <a:pt x="86433" y="88723"/>
                    <a:pt x="91888" y="93829"/>
                    <a:pt x="98181" y="96382"/>
                  </a:cubicBezTo>
                  <a:cubicBezTo>
                    <a:pt x="101958" y="97659"/>
                    <a:pt x="105734" y="98297"/>
                    <a:pt x="109510" y="98936"/>
                  </a:cubicBezTo>
                  <a:cubicBezTo>
                    <a:pt x="110769" y="99574"/>
                    <a:pt x="112867" y="99574"/>
                    <a:pt x="114125" y="100212"/>
                  </a:cubicBezTo>
                  <a:cubicBezTo>
                    <a:pt x="115384" y="101489"/>
                    <a:pt x="114965" y="103404"/>
                    <a:pt x="115804" y="104680"/>
                  </a:cubicBezTo>
                  <a:cubicBezTo>
                    <a:pt x="116643" y="105957"/>
                    <a:pt x="118321" y="105957"/>
                    <a:pt x="119160" y="104680"/>
                  </a:cubicBezTo>
                  <a:cubicBezTo>
                    <a:pt x="120000" y="102765"/>
                    <a:pt x="119580" y="100212"/>
                    <a:pt x="119580" y="98297"/>
                  </a:cubicBezTo>
                  <a:cubicBezTo>
                    <a:pt x="119160" y="93191"/>
                    <a:pt x="118321" y="88723"/>
                    <a:pt x="117062" y="84893"/>
                  </a:cubicBezTo>
                  <a:cubicBezTo>
                    <a:pt x="114965" y="75957"/>
                    <a:pt x="110769" y="68297"/>
                    <a:pt x="104895" y="64468"/>
                  </a:cubicBezTo>
                  <a:cubicBezTo>
                    <a:pt x="111188" y="60638"/>
                    <a:pt x="114545" y="52978"/>
                    <a:pt x="117062" y="44042"/>
                  </a:cubicBezTo>
                  <a:close/>
                  <a:moveTo>
                    <a:pt x="109510" y="93829"/>
                  </a:moveTo>
                  <a:cubicBezTo>
                    <a:pt x="103636" y="92553"/>
                    <a:pt x="96923" y="91914"/>
                    <a:pt x="91468" y="86808"/>
                  </a:cubicBezTo>
                  <a:cubicBezTo>
                    <a:pt x="88951" y="83617"/>
                    <a:pt x="87272" y="79787"/>
                    <a:pt x="86853" y="74680"/>
                  </a:cubicBezTo>
                  <a:cubicBezTo>
                    <a:pt x="86853" y="72765"/>
                    <a:pt x="87272" y="70212"/>
                    <a:pt x="85594" y="70212"/>
                  </a:cubicBezTo>
                  <a:cubicBezTo>
                    <a:pt x="84335" y="70212"/>
                    <a:pt x="83076" y="72127"/>
                    <a:pt x="82657" y="73404"/>
                  </a:cubicBezTo>
                  <a:cubicBezTo>
                    <a:pt x="80559" y="77234"/>
                    <a:pt x="80139" y="81702"/>
                    <a:pt x="78881" y="85531"/>
                  </a:cubicBezTo>
                  <a:cubicBezTo>
                    <a:pt x="78461" y="88085"/>
                    <a:pt x="77202" y="90000"/>
                    <a:pt x="76363" y="91914"/>
                  </a:cubicBezTo>
                  <a:cubicBezTo>
                    <a:pt x="75524" y="93191"/>
                    <a:pt x="75524" y="93191"/>
                    <a:pt x="74265" y="93829"/>
                  </a:cubicBezTo>
                  <a:cubicBezTo>
                    <a:pt x="73846" y="93829"/>
                    <a:pt x="72587" y="93191"/>
                    <a:pt x="72587" y="94468"/>
                  </a:cubicBezTo>
                  <a:cubicBezTo>
                    <a:pt x="71748" y="97659"/>
                    <a:pt x="77202" y="97021"/>
                    <a:pt x="78041" y="97021"/>
                  </a:cubicBezTo>
                  <a:cubicBezTo>
                    <a:pt x="79720" y="97659"/>
                    <a:pt x="82657" y="97659"/>
                    <a:pt x="83076" y="100212"/>
                  </a:cubicBezTo>
                  <a:cubicBezTo>
                    <a:pt x="83496" y="102127"/>
                    <a:pt x="80979" y="107234"/>
                    <a:pt x="79720" y="108510"/>
                  </a:cubicBezTo>
                  <a:cubicBezTo>
                    <a:pt x="77622" y="110425"/>
                    <a:pt x="75104" y="111702"/>
                    <a:pt x="73006" y="109787"/>
                  </a:cubicBezTo>
                  <a:cubicBezTo>
                    <a:pt x="71328" y="108510"/>
                    <a:pt x="70489" y="104680"/>
                    <a:pt x="68811" y="104042"/>
                  </a:cubicBezTo>
                  <a:cubicBezTo>
                    <a:pt x="67132" y="103404"/>
                    <a:pt x="65034" y="106595"/>
                    <a:pt x="63776" y="107872"/>
                  </a:cubicBezTo>
                  <a:cubicBezTo>
                    <a:pt x="60839" y="109787"/>
                    <a:pt x="57902" y="111702"/>
                    <a:pt x="54965" y="112340"/>
                  </a:cubicBezTo>
                  <a:cubicBezTo>
                    <a:pt x="60839" y="108510"/>
                    <a:pt x="66293" y="102127"/>
                    <a:pt x="69650" y="93829"/>
                  </a:cubicBezTo>
                  <a:cubicBezTo>
                    <a:pt x="71328" y="89361"/>
                    <a:pt x="72587" y="84893"/>
                    <a:pt x="73426" y="79787"/>
                  </a:cubicBezTo>
                  <a:cubicBezTo>
                    <a:pt x="73846" y="75957"/>
                    <a:pt x="74685" y="69574"/>
                    <a:pt x="73426" y="66382"/>
                  </a:cubicBezTo>
                  <a:cubicBezTo>
                    <a:pt x="72167" y="62553"/>
                    <a:pt x="71748" y="66382"/>
                    <a:pt x="71748" y="68936"/>
                  </a:cubicBezTo>
                  <a:cubicBezTo>
                    <a:pt x="71328" y="72765"/>
                    <a:pt x="71748" y="75957"/>
                    <a:pt x="71328" y="80425"/>
                  </a:cubicBezTo>
                  <a:cubicBezTo>
                    <a:pt x="70069" y="88723"/>
                    <a:pt x="66713" y="95744"/>
                    <a:pt x="62517" y="101489"/>
                  </a:cubicBezTo>
                  <a:cubicBezTo>
                    <a:pt x="53706" y="112978"/>
                    <a:pt x="41958" y="116808"/>
                    <a:pt x="31048" y="111063"/>
                  </a:cubicBezTo>
                  <a:cubicBezTo>
                    <a:pt x="20559" y="105957"/>
                    <a:pt x="10069" y="91914"/>
                    <a:pt x="10909" y="73404"/>
                  </a:cubicBezTo>
                  <a:cubicBezTo>
                    <a:pt x="11328" y="61914"/>
                    <a:pt x="14685" y="49787"/>
                    <a:pt x="18461" y="40212"/>
                  </a:cubicBezTo>
                  <a:cubicBezTo>
                    <a:pt x="22657" y="30000"/>
                    <a:pt x="28531" y="22340"/>
                    <a:pt x="36083" y="19787"/>
                  </a:cubicBezTo>
                  <a:cubicBezTo>
                    <a:pt x="35664" y="21702"/>
                    <a:pt x="33986" y="23617"/>
                    <a:pt x="33986" y="26170"/>
                  </a:cubicBezTo>
                  <a:cubicBezTo>
                    <a:pt x="33986" y="29361"/>
                    <a:pt x="35244" y="28085"/>
                    <a:pt x="36083" y="26170"/>
                  </a:cubicBezTo>
                  <a:cubicBezTo>
                    <a:pt x="39440" y="19148"/>
                    <a:pt x="42377" y="13404"/>
                    <a:pt x="47412" y="9574"/>
                  </a:cubicBezTo>
                  <a:cubicBezTo>
                    <a:pt x="53286" y="5744"/>
                    <a:pt x="60000" y="5106"/>
                    <a:pt x="66293" y="7021"/>
                  </a:cubicBezTo>
                  <a:cubicBezTo>
                    <a:pt x="72167" y="8936"/>
                    <a:pt x="76783" y="16595"/>
                    <a:pt x="82657" y="17872"/>
                  </a:cubicBezTo>
                  <a:cubicBezTo>
                    <a:pt x="78881" y="22340"/>
                    <a:pt x="74265" y="28085"/>
                    <a:pt x="73006" y="35106"/>
                  </a:cubicBezTo>
                  <a:cubicBezTo>
                    <a:pt x="67552" y="21702"/>
                    <a:pt x="59160" y="16595"/>
                    <a:pt x="49090" y="15319"/>
                  </a:cubicBezTo>
                  <a:cubicBezTo>
                    <a:pt x="48251" y="15319"/>
                    <a:pt x="45734" y="14042"/>
                    <a:pt x="45734" y="16595"/>
                  </a:cubicBezTo>
                  <a:cubicBezTo>
                    <a:pt x="45734" y="19148"/>
                    <a:pt x="49090" y="18510"/>
                    <a:pt x="49930" y="18510"/>
                  </a:cubicBezTo>
                  <a:cubicBezTo>
                    <a:pt x="55384" y="19148"/>
                    <a:pt x="60419" y="21063"/>
                    <a:pt x="64615" y="25531"/>
                  </a:cubicBezTo>
                  <a:cubicBezTo>
                    <a:pt x="71328" y="32553"/>
                    <a:pt x="73426" y="45319"/>
                    <a:pt x="78881" y="54255"/>
                  </a:cubicBezTo>
                  <a:cubicBezTo>
                    <a:pt x="80139" y="56808"/>
                    <a:pt x="82657" y="61914"/>
                    <a:pt x="85174" y="62553"/>
                  </a:cubicBezTo>
                  <a:cubicBezTo>
                    <a:pt x="88531" y="63829"/>
                    <a:pt x="87272" y="54893"/>
                    <a:pt x="87692" y="51702"/>
                  </a:cubicBezTo>
                  <a:cubicBezTo>
                    <a:pt x="89370" y="44042"/>
                    <a:pt x="93986" y="39574"/>
                    <a:pt x="99020" y="37659"/>
                  </a:cubicBezTo>
                  <a:cubicBezTo>
                    <a:pt x="104475" y="35744"/>
                    <a:pt x="110769" y="36382"/>
                    <a:pt x="115804" y="32553"/>
                  </a:cubicBezTo>
                  <a:cubicBezTo>
                    <a:pt x="114545" y="42127"/>
                    <a:pt x="111608" y="51063"/>
                    <a:pt x="106573" y="56808"/>
                  </a:cubicBezTo>
                  <a:cubicBezTo>
                    <a:pt x="104055" y="59361"/>
                    <a:pt x="101118" y="61276"/>
                    <a:pt x="97762" y="61914"/>
                  </a:cubicBezTo>
                  <a:cubicBezTo>
                    <a:pt x="96923" y="62553"/>
                    <a:pt x="92727" y="61914"/>
                    <a:pt x="93146" y="65106"/>
                  </a:cubicBezTo>
                  <a:cubicBezTo>
                    <a:pt x="93566" y="67021"/>
                    <a:pt x="96503" y="66382"/>
                    <a:pt x="97762" y="67021"/>
                  </a:cubicBezTo>
                  <a:cubicBezTo>
                    <a:pt x="100699" y="67659"/>
                    <a:pt x="103636" y="69574"/>
                    <a:pt x="106153" y="72127"/>
                  </a:cubicBezTo>
                  <a:cubicBezTo>
                    <a:pt x="111608" y="77872"/>
                    <a:pt x="114545" y="86808"/>
                    <a:pt x="115804" y="96382"/>
                  </a:cubicBezTo>
                  <a:cubicBezTo>
                    <a:pt x="113706" y="94468"/>
                    <a:pt x="111188" y="94468"/>
                    <a:pt x="108671" y="93829"/>
                  </a:cubicBezTo>
                  <a:cubicBezTo>
                    <a:pt x="108671" y="93829"/>
                    <a:pt x="109090" y="93829"/>
                    <a:pt x="109510" y="93829"/>
                  </a:cubicBezTo>
                  <a:close/>
                  <a:moveTo>
                    <a:pt x="109510" y="93829"/>
                  </a:moveTo>
                  <a:cubicBezTo>
                    <a:pt x="109510" y="93829"/>
                    <a:pt x="109510" y="93829"/>
                    <a:pt x="109510" y="93829"/>
                  </a:cubicBezTo>
                  <a:close/>
                  <a:moveTo>
                    <a:pt x="4195" y="98936"/>
                  </a:moveTo>
                  <a:cubicBezTo>
                    <a:pt x="3356" y="97021"/>
                    <a:pt x="3356" y="97021"/>
                    <a:pt x="4195" y="96382"/>
                  </a:cubicBezTo>
                  <a:cubicBezTo>
                    <a:pt x="5034" y="95744"/>
                    <a:pt x="6713" y="95106"/>
                    <a:pt x="7132" y="95106"/>
                  </a:cubicBezTo>
                  <a:cubicBezTo>
                    <a:pt x="8811" y="94468"/>
                    <a:pt x="10909" y="93829"/>
                    <a:pt x="12587" y="94468"/>
                  </a:cubicBezTo>
                  <a:cubicBezTo>
                    <a:pt x="13426" y="95106"/>
                    <a:pt x="16363" y="99574"/>
                    <a:pt x="16363" y="100851"/>
                  </a:cubicBezTo>
                  <a:cubicBezTo>
                    <a:pt x="16783" y="103404"/>
                    <a:pt x="13426" y="107234"/>
                    <a:pt x="11748" y="107872"/>
                  </a:cubicBezTo>
                  <a:cubicBezTo>
                    <a:pt x="8391" y="108510"/>
                    <a:pt x="5034" y="103404"/>
                    <a:pt x="4195" y="98936"/>
                  </a:cubicBezTo>
                  <a:cubicBezTo>
                    <a:pt x="3776" y="98297"/>
                    <a:pt x="5034" y="103404"/>
                    <a:pt x="4195" y="98936"/>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8"/>
            <p:cNvSpPr/>
            <p:nvPr/>
          </p:nvSpPr>
          <p:spPr>
            <a:xfrm>
              <a:off x="5367338" y="4919663"/>
              <a:ext cx="12600" cy="0"/>
            </a:xfrm>
            <a:custGeom>
              <a:avLst/>
              <a:gdLst/>
              <a:ahLst/>
              <a:cxnLst/>
              <a:rect l="0" t="0" r="0" b="0"/>
              <a:pathLst>
                <a:path w="120000" h="120000" extrusionOk="0">
                  <a:moveTo>
                    <a:pt x="120000" y="0"/>
                  </a:moveTo>
                  <a:cubicBezTo>
                    <a:pt x="120000" y="0"/>
                    <a:pt x="120000" y="0"/>
                    <a:pt x="0" y="0"/>
                  </a:cubicBezTo>
                  <a:cubicBezTo>
                    <a:pt x="60000" y="0"/>
                    <a:pt x="60000" y="0"/>
                    <a:pt x="120000" y="0"/>
                  </a:cubicBezTo>
                  <a:close/>
                </a:path>
              </a:pathLst>
            </a:cu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8"/>
            <p:cNvSpPr/>
            <p:nvPr/>
          </p:nvSpPr>
          <p:spPr>
            <a:xfrm>
              <a:off x="3952875" y="4997451"/>
              <a:ext cx="12600" cy="12600"/>
            </a:xfrm>
            <a:custGeom>
              <a:avLst/>
              <a:gdLst/>
              <a:ahLst/>
              <a:cxnLst/>
              <a:rect l="0" t="0" r="0" b="0"/>
              <a:pathLst>
                <a:path w="120000" h="120000" extrusionOk="0">
                  <a:moveTo>
                    <a:pt x="120000" y="0"/>
                  </a:moveTo>
                  <a:cubicBezTo>
                    <a:pt x="0" y="120000"/>
                    <a:pt x="120000" y="0"/>
                    <a:pt x="120000" y="0"/>
                  </a:cubicBezTo>
                  <a:close/>
                </a:path>
              </a:pathLst>
            </a:cu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8"/>
            <p:cNvSpPr/>
            <p:nvPr/>
          </p:nvSpPr>
          <p:spPr>
            <a:xfrm>
              <a:off x="5367338" y="4919663"/>
              <a:ext cx="1500" cy="1500"/>
            </a:xfrm>
            <a:prstGeom prst="rect">
              <a:avLst/>
            </a:pr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8"/>
            <p:cNvSpPr/>
            <p:nvPr/>
          </p:nvSpPr>
          <p:spPr>
            <a:xfrm>
              <a:off x="5367338" y="4919663"/>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8"/>
            <p:cNvSpPr/>
            <p:nvPr/>
          </p:nvSpPr>
          <p:spPr>
            <a:xfrm>
              <a:off x="4173538" y="4816476"/>
              <a:ext cx="200100" cy="77700"/>
            </a:xfrm>
            <a:custGeom>
              <a:avLst/>
              <a:gdLst/>
              <a:ahLst/>
              <a:cxnLst/>
              <a:rect l="0" t="0" r="0" b="0"/>
              <a:pathLst>
                <a:path w="120000" h="120000" extrusionOk="0">
                  <a:moveTo>
                    <a:pt x="81290" y="120000"/>
                  </a:moveTo>
                  <a:cubicBezTo>
                    <a:pt x="81290" y="120000"/>
                    <a:pt x="77419" y="120000"/>
                    <a:pt x="77419" y="120000"/>
                  </a:cubicBezTo>
                  <a:cubicBezTo>
                    <a:pt x="69677" y="120000"/>
                    <a:pt x="65806" y="110000"/>
                    <a:pt x="58064" y="100000"/>
                  </a:cubicBezTo>
                  <a:cubicBezTo>
                    <a:pt x="54193" y="110000"/>
                    <a:pt x="50322" y="120000"/>
                    <a:pt x="42580" y="120000"/>
                  </a:cubicBezTo>
                  <a:cubicBezTo>
                    <a:pt x="42580" y="120000"/>
                    <a:pt x="42580" y="120000"/>
                    <a:pt x="38709" y="120000"/>
                  </a:cubicBezTo>
                  <a:cubicBezTo>
                    <a:pt x="27096" y="120000"/>
                    <a:pt x="15483" y="100000"/>
                    <a:pt x="7741" y="70000"/>
                  </a:cubicBezTo>
                  <a:cubicBezTo>
                    <a:pt x="7741" y="70000"/>
                    <a:pt x="0" y="30000"/>
                    <a:pt x="7741" y="10000"/>
                  </a:cubicBezTo>
                  <a:cubicBezTo>
                    <a:pt x="11612" y="10000"/>
                    <a:pt x="11612" y="0"/>
                    <a:pt x="15483" y="0"/>
                  </a:cubicBezTo>
                  <a:cubicBezTo>
                    <a:pt x="15483" y="0"/>
                    <a:pt x="19354" y="10000"/>
                    <a:pt x="19354" y="10000"/>
                  </a:cubicBezTo>
                  <a:cubicBezTo>
                    <a:pt x="23225" y="20000"/>
                    <a:pt x="23225" y="20000"/>
                    <a:pt x="23225" y="30000"/>
                  </a:cubicBezTo>
                  <a:cubicBezTo>
                    <a:pt x="23225" y="40000"/>
                    <a:pt x="23225" y="50000"/>
                    <a:pt x="27096" y="60000"/>
                  </a:cubicBezTo>
                  <a:cubicBezTo>
                    <a:pt x="30967" y="70000"/>
                    <a:pt x="34838" y="70000"/>
                    <a:pt x="38709" y="70000"/>
                  </a:cubicBezTo>
                  <a:cubicBezTo>
                    <a:pt x="42580" y="70000"/>
                    <a:pt x="42580" y="70000"/>
                    <a:pt x="46451" y="70000"/>
                  </a:cubicBezTo>
                  <a:cubicBezTo>
                    <a:pt x="50322" y="60000"/>
                    <a:pt x="50322" y="60000"/>
                    <a:pt x="54193" y="50000"/>
                  </a:cubicBezTo>
                  <a:cubicBezTo>
                    <a:pt x="54193" y="50000"/>
                    <a:pt x="58064" y="40000"/>
                    <a:pt x="61935" y="40000"/>
                  </a:cubicBezTo>
                  <a:cubicBezTo>
                    <a:pt x="61935" y="40000"/>
                    <a:pt x="65806" y="50000"/>
                    <a:pt x="69677" y="60000"/>
                  </a:cubicBezTo>
                  <a:cubicBezTo>
                    <a:pt x="73548" y="70000"/>
                    <a:pt x="77419" y="80000"/>
                    <a:pt x="81290" y="80000"/>
                  </a:cubicBezTo>
                  <a:cubicBezTo>
                    <a:pt x="89032" y="80000"/>
                    <a:pt x="96774" y="70000"/>
                    <a:pt x="96774" y="50000"/>
                  </a:cubicBezTo>
                  <a:cubicBezTo>
                    <a:pt x="96774" y="50000"/>
                    <a:pt x="96774" y="50000"/>
                    <a:pt x="100645" y="50000"/>
                  </a:cubicBezTo>
                  <a:cubicBezTo>
                    <a:pt x="100645" y="30000"/>
                    <a:pt x="100645" y="20000"/>
                    <a:pt x="108387" y="20000"/>
                  </a:cubicBezTo>
                  <a:cubicBezTo>
                    <a:pt x="112258" y="20000"/>
                    <a:pt x="112258" y="20000"/>
                    <a:pt x="116129" y="30000"/>
                  </a:cubicBezTo>
                  <a:cubicBezTo>
                    <a:pt x="120000" y="40000"/>
                    <a:pt x="116129" y="50000"/>
                    <a:pt x="112258" y="70000"/>
                  </a:cubicBezTo>
                  <a:cubicBezTo>
                    <a:pt x="108387" y="100000"/>
                    <a:pt x="96774" y="120000"/>
                    <a:pt x="81290" y="120000"/>
                  </a:cubicBezTo>
                  <a:cubicBezTo>
                    <a:pt x="81290" y="120000"/>
                    <a:pt x="81290" y="120000"/>
                    <a:pt x="8129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8"/>
            <p:cNvSpPr/>
            <p:nvPr/>
          </p:nvSpPr>
          <p:spPr>
            <a:xfrm>
              <a:off x="4005263" y="4699001"/>
              <a:ext cx="115800" cy="130200"/>
            </a:xfrm>
            <a:custGeom>
              <a:avLst/>
              <a:gdLst/>
              <a:ahLst/>
              <a:cxnLst/>
              <a:rect l="0" t="0" r="0" b="0"/>
              <a:pathLst>
                <a:path w="120000" h="120000" extrusionOk="0">
                  <a:moveTo>
                    <a:pt x="66666" y="0"/>
                  </a:moveTo>
                  <a:cubicBezTo>
                    <a:pt x="60000" y="0"/>
                    <a:pt x="60000" y="0"/>
                    <a:pt x="53333" y="6000"/>
                  </a:cubicBezTo>
                  <a:cubicBezTo>
                    <a:pt x="60000" y="6000"/>
                    <a:pt x="66666" y="12000"/>
                    <a:pt x="66666" y="24000"/>
                  </a:cubicBezTo>
                  <a:cubicBezTo>
                    <a:pt x="66666" y="36000"/>
                    <a:pt x="60000" y="42000"/>
                    <a:pt x="46666" y="42000"/>
                  </a:cubicBezTo>
                  <a:cubicBezTo>
                    <a:pt x="33333" y="42000"/>
                    <a:pt x="20000" y="36000"/>
                    <a:pt x="20000" y="24000"/>
                  </a:cubicBezTo>
                  <a:cubicBezTo>
                    <a:pt x="13333" y="30000"/>
                    <a:pt x="6666" y="48000"/>
                    <a:pt x="6666" y="60000"/>
                  </a:cubicBezTo>
                  <a:cubicBezTo>
                    <a:pt x="0" y="90000"/>
                    <a:pt x="26666" y="120000"/>
                    <a:pt x="60000" y="120000"/>
                  </a:cubicBezTo>
                  <a:cubicBezTo>
                    <a:pt x="93333" y="120000"/>
                    <a:pt x="120000" y="96000"/>
                    <a:pt x="120000" y="60000"/>
                  </a:cubicBezTo>
                  <a:cubicBezTo>
                    <a:pt x="120000" y="30000"/>
                    <a:pt x="100000" y="6000"/>
                    <a:pt x="66666"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8"/>
            <p:cNvSpPr/>
            <p:nvPr/>
          </p:nvSpPr>
          <p:spPr>
            <a:xfrm>
              <a:off x="4443413" y="4738688"/>
              <a:ext cx="122100" cy="135000"/>
            </a:xfrm>
            <a:custGeom>
              <a:avLst/>
              <a:gdLst/>
              <a:ahLst/>
              <a:cxnLst/>
              <a:rect l="0" t="0" r="0" b="0"/>
              <a:pathLst>
                <a:path w="120000" h="120000" extrusionOk="0">
                  <a:moveTo>
                    <a:pt x="69473" y="0"/>
                  </a:moveTo>
                  <a:cubicBezTo>
                    <a:pt x="63157" y="0"/>
                    <a:pt x="56842" y="0"/>
                    <a:pt x="44210" y="5714"/>
                  </a:cubicBezTo>
                  <a:cubicBezTo>
                    <a:pt x="56842" y="5714"/>
                    <a:pt x="63157" y="17142"/>
                    <a:pt x="63157" y="22857"/>
                  </a:cubicBezTo>
                  <a:cubicBezTo>
                    <a:pt x="63157" y="34285"/>
                    <a:pt x="56842" y="45714"/>
                    <a:pt x="44210" y="45714"/>
                  </a:cubicBezTo>
                  <a:cubicBezTo>
                    <a:pt x="31578" y="45714"/>
                    <a:pt x="18947" y="34285"/>
                    <a:pt x="18947" y="22857"/>
                  </a:cubicBezTo>
                  <a:cubicBezTo>
                    <a:pt x="18947" y="22857"/>
                    <a:pt x="18947" y="22857"/>
                    <a:pt x="18947" y="22857"/>
                  </a:cubicBezTo>
                  <a:cubicBezTo>
                    <a:pt x="12631" y="34285"/>
                    <a:pt x="6315" y="40000"/>
                    <a:pt x="6315" y="51428"/>
                  </a:cubicBezTo>
                  <a:cubicBezTo>
                    <a:pt x="0" y="85714"/>
                    <a:pt x="18947" y="114285"/>
                    <a:pt x="50526" y="120000"/>
                  </a:cubicBezTo>
                  <a:cubicBezTo>
                    <a:pt x="82105" y="120000"/>
                    <a:pt x="107368" y="97142"/>
                    <a:pt x="113684" y="62857"/>
                  </a:cubicBezTo>
                  <a:cubicBezTo>
                    <a:pt x="120000" y="34285"/>
                    <a:pt x="101052" y="5714"/>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3" name="Google Shape;293;p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Dog)" type="blank">
  <p:cSld name="BLANK">
    <p:spTree>
      <p:nvGrpSpPr>
        <p:cNvPr id="1" name="Shape 336"/>
        <p:cNvGrpSpPr/>
        <p:nvPr/>
      </p:nvGrpSpPr>
      <p:grpSpPr>
        <a:xfrm>
          <a:off x="0" y="0"/>
          <a:ext cx="0" cy="0"/>
          <a:chOff x="0" y="0"/>
          <a:chExt cx="0" cy="0"/>
        </a:xfrm>
      </p:grpSpPr>
      <p:sp>
        <p:nvSpPr>
          <p:cNvPr id="337" name="Google Shape;337;p10"/>
          <p:cNvSpPr/>
          <p:nvPr/>
        </p:nvSpPr>
        <p:spPr>
          <a:xfrm>
            <a:off x="-75" y="4557900"/>
            <a:ext cx="9144000" cy="5856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38" name="Google Shape;338;p10"/>
          <p:cNvGrpSpPr/>
          <p:nvPr/>
        </p:nvGrpSpPr>
        <p:grpSpPr>
          <a:xfrm>
            <a:off x="7590820" y="3532509"/>
            <a:ext cx="1171804" cy="1387410"/>
            <a:chOff x="1384300" y="1439863"/>
            <a:chExt cx="1433400" cy="1697138"/>
          </a:xfrm>
        </p:grpSpPr>
        <p:sp>
          <p:nvSpPr>
            <p:cNvPr id="339" name="Google Shape;339;p10"/>
            <p:cNvSpPr/>
            <p:nvPr/>
          </p:nvSpPr>
          <p:spPr>
            <a:xfrm>
              <a:off x="2805113" y="2438401"/>
              <a:ext cx="0" cy="25500"/>
            </a:xfrm>
            <a:custGeom>
              <a:avLst/>
              <a:gdLst/>
              <a:ahLst/>
              <a:cxnLst/>
              <a:rect l="0" t="0" r="0" b="0"/>
              <a:pathLst>
                <a:path w="120000" h="120000" extrusionOk="0">
                  <a:moveTo>
                    <a:pt x="0" y="120000"/>
                  </a:moveTo>
                  <a:cubicBezTo>
                    <a:pt x="0" y="60000"/>
                    <a:pt x="0" y="30000"/>
                    <a:pt x="0" y="0"/>
                  </a:cubicBezTo>
                  <a:cubicBezTo>
                    <a:pt x="0" y="30000"/>
                    <a:pt x="0" y="60000"/>
                    <a:pt x="0" y="12000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2805113" y="2463801"/>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1384300" y="1439863"/>
              <a:ext cx="1427100" cy="1671600"/>
            </a:xfrm>
            <a:custGeom>
              <a:avLst/>
              <a:gdLst/>
              <a:ahLst/>
              <a:cxnLst/>
              <a:rect l="0" t="0" r="0" b="0"/>
              <a:pathLst>
                <a:path w="120000" h="120000" extrusionOk="0">
                  <a:moveTo>
                    <a:pt x="115656" y="53488"/>
                  </a:moveTo>
                  <a:cubicBezTo>
                    <a:pt x="114570" y="51627"/>
                    <a:pt x="115113" y="52093"/>
                    <a:pt x="116199" y="50232"/>
                  </a:cubicBezTo>
                  <a:cubicBezTo>
                    <a:pt x="116742" y="49302"/>
                    <a:pt x="116742" y="47906"/>
                    <a:pt x="117285" y="46976"/>
                  </a:cubicBezTo>
                  <a:cubicBezTo>
                    <a:pt x="117828" y="44186"/>
                    <a:pt x="118371" y="41395"/>
                    <a:pt x="118371" y="38604"/>
                  </a:cubicBezTo>
                  <a:cubicBezTo>
                    <a:pt x="118371" y="36744"/>
                    <a:pt x="118371" y="33953"/>
                    <a:pt x="116199" y="33488"/>
                  </a:cubicBezTo>
                  <a:cubicBezTo>
                    <a:pt x="112941" y="33023"/>
                    <a:pt x="112398" y="35813"/>
                    <a:pt x="111855" y="37674"/>
                  </a:cubicBezTo>
                  <a:cubicBezTo>
                    <a:pt x="110769" y="40000"/>
                    <a:pt x="109683" y="42325"/>
                    <a:pt x="106968" y="43720"/>
                  </a:cubicBezTo>
                  <a:cubicBezTo>
                    <a:pt x="105882" y="44651"/>
                    <a:pt x="104796" y="45581"/>
                    <a:pt x="103710" y="45581"/>
                  </a:cubicBezTo>
                  <a:cubicBezTo>
                    <a:pt x="103167" y="45581"/>
                    <a:pt x="99366" y="45116"/>
                    <a:pt x="99366" y="45116"/>
                  </a:cubicBezTo>
                  <a:cubicBezTo>
                    <a:pt x="98823" y="44651"/>
                    <a:pt x="99366" y="41860"/>
                    <a:pt x="98823" y="40930"/>
                  </a:cubicBezTo>
                  <a:cubicBezTo>
                    <a:pt x="98823" y="39534"/>
                    <a:pt x="98280" y="38139"/>
                    <a:pt x="98280" y="36744"/>
                  </a:cubicBezTo>
                  <a:cubicBezTo>
                    <a:pt x="97194" y="33953"/>
                    <a:pt x="96108" y="30697"/>
                    <a:pt x="95565" y="27906"/>
                  </a:cubicBezTo>
                  <a:cubicBezTo>
                    <a:pt x="95022" y="26511"/>
                    <a:pt x="93393" y="23255"/>
                    <a:pt x="95565" y="22790"/>
                  </a:cubicBezTo>
                  <a:cubicBezTo>
                    <a:pt x="96651" y="22325"/>
                    <a:pt x="97737" y="23255"/>
                    <a:pt x="98280" y="23720"/>
                  </a:cubicBezTo>
                  <a:cubicBezTo>
                    <a:pt x="99909" y="24186"/>
                    <a:pt x="101538" y="25116"/>
                    <a:pt x="103167" y="25116"/>
                  </a:cubicBezTo>
                  <a:cubicBezTo>
                    <a:pt x="108597" y="26046"/>
                    <a:pt x="114570" y="23255"/>
                    <a:pt x="115656" y="18604"/>
                  </a:cubicBezTo>
                  <a:cubicBezTo>
                    <a:pt x="117285" y="12558"/>
                    <a:pt x="110226" y="7906"/>
                    <a:pt x="104253" y="6046"/>
                  </a:cubicBezTo>
                  <a:cubicBezTo>
                    <a:pt x="98280" y="3720"/>
                    <a:pt x="90678" y="3720"/>
                    <a:pt x="85248" y="6976"/>
                  </a:cubicBezTo>
                  <a:cubicBezTo>
                    <a:pt x="84705" y="7441"/>
                    <a:pt x="83619" y="7906"/>
                    <a:pt x="83076" y="8372"/>
                  </a:cubicBezTo>
                  <a:cubicBezTo>
                    <a:pt x="82533" y="8372"/>
                    <a:pt x="82533" y="8837"/>
                    <a:pt x="82533" y="8837"/>
                  </a:cubicBezTo>
                  <a:cubicBezTo>
                    <a:pt x="82533" y="8837"/>
                    <a:pt x="82533" y="8372"/>
                    <a:pt x="81447" y="8372"/>
                  </a:cubicBezTo>
                  <a:cubicBezTo>
                    <a:pt x="79819" y="7906"/>
                    <a:pt x="78733" y="6511"/>
                    <a:pt x="77104" y="6046"/>
                  </a:cubicBezTo>
                  <a:cubicBezTo>
                    <a:pt x="74932" y="4651"/>
                    <a:pt x="72217" y="3255"/>
                    <a:pt x="69502" y="2790"/>
                  </a:cubicBezTo>
                  <a:cubicBezTo>
                    <a:pt x="62986" y="465"/>
                    <a:pt x="55927" y="0"/>
                    <a:pt x="48868" y="1395"/>
                  </a:cubicBezTo>
                  <a:cubicBezTo>
                    <a:pt x="46153" y="1860"/>
                    <a:pt x="43438" y="2325"/>
                    <a:pt x="40723" y="3255"/>
                  </a:cubicBezTo>
                  <a:cubicBezTo>
                    <a:pt x="39638" y="3720"/>
                    <a:pt x="38009" y="5116"/>
                    <a:pt x="36380" y="5581"/>
                  </a:cubicBezTo>
                  <a:cubicBezTo>
                    <a:pt x="35837" y="5581"/>
                    <a:pt x="35837" y="5581"/>
                    <a:pt x="35837" y="5581"/>
                  </a:cubicBezTo>
                  <a:cubicBezTo>
                    <a:pt x="35837" y="5581"/>
                    <a:pt x="35294" y="5581"/>
                    <a:pt x="34751" y="5116"/>
                  </a:cubicBezTo>
                  <a:cubicBezTo>
                    <a:pt x="33665" y="5116"/>
                    <a:pt x="32579" y="4186"/>
                    <a:pt x="32036" y="3720"/>
                  </a:cubicBezTo>
                  <a:cubicBezTo>
                    <a:pt x="26063" y="465"/>
                    <a:pt x="19004" y="0"/>
                    <a:pt x="12488" y="1860"/>
                  </a:cubicBezTo>
                  <a:cubicBezTo>
                    <a:pt x="6515" y="3720"/>
                    <a:pt x="0" y="7906"/>
                    <a:pt x="542" y="13953"/>
                  </a:cubicBezTo>
                  <a:cubicBezTo>
                    <a:pt x="542" y="19534"/>
                    <a:pt x="7058" y="22790"/>
                    <a:pt x="13031" y="21860"/>
                  </a:cubicBezTo>
                  <a:cubicBezTo>
                    <a:pt x="14660" y="21395"/>
                    <a:pt x="16289" y="20930"/>
                    <a:pt x="17375" y="20000"/>
                  </a:cubicBezTo>
                  <a:cubicBezTo>
                    <a:pt x="18461" y="19534"/>
                    <a:pt x="19004" y="19069"/>
                    <a:pt x="19547" y="19069"/>
                  </a:cubicBezTo>
                  <a:cubicBezTo>
                    <a:pt x="22262" y="19534"/>
                    <a:pt x="21176" y="22325"/>
                    <a:pt x="20090" y="23720"/>
                  </a:cubicBezTo>
                  <a:cubicBezTo>
                    <a:pt x="17375" y="28372"/>
                    <a:pt x="14660" y="33488"/>
                    <a:pt x="14117" y="39069"/>
                  </a:cubicBezTo>
                  <a:cubicBezTo>
                    <a:pt x="10859" y="52558"/>
                    <a:pt x="22262" y="64186"/>
                    <a:pt x="35837" y="70232"/>
                  </a:cubicBezTo>
                  <a:cubicBezTo>
                    <a:pt x="31493" y="76744"/>
                    <a:pt x="31493" y="85116"/>
                    <a:pt x="32036" y="92558"/>
                  </a:cubicBezTo>
                  <a:cubicBezTo>
                    <a:pt x="32579" y="94883"/>
                    <a:pt x="33122" y="97674"/>
                    <a:pt x="33122" y="100000"/>
                  </a:cubicBezTo>
                  <a:cubicBezTo>
                    <a:pt x="33665" y="101395"/>
                    <a:pt x="34208" y="103255"/>
                    <a:pt x="33665" y="104186"/>
                  </a:cubicBezTo>
                  <a:cubicBezTo>
                    <a:pt x="33122" y="105581"/>
                    <a:pt x="32036" y="105581"/>
                    <a:pt x="30950" y="106976"/>
                  </a:cubicBezTo>
                  <a:cubicBezTo>
                    <a:pt x="28778" y="109302"/>
                    <a:pt x="29321" y="112558"/>
                    <a:pt x="32036" y="114418"/>
                  </a:cubicBezTo>
                  <a:cubicBezTo>
                    <a:pt x="34751" y="116279"/>
                    <a:pt x="39095" y="116279"/>
                    <a:pt x="42352" y="115813"/>
                  </a:cubicBezTo>
                  <a:cubicBezTo>
                    <a:pt x="49954" y="114883"/>
                    <a:pt x="47782" y="109302"/>
                    <a:pt x="48325" y="104186"/>
                  </a:cubicBezTo>
                  <a:cubicBezTo>
                    <a:pt x="48868" y="101860"/>
                    <a:pt x="48868" y="94883"/>
                    <a:pt x="52126" y="93488"/>
                  </a:cubicBezTo>
                  <a:cubicBezTo>
                    <a:pt x="54298" y="92093"/>
                    <a:pt x="57556" y="94883"/>
                    <a:pt x="58642" y="96744"/>
                  </a:cubicBezTo>
                  <a:cubicBezTo>
                    <a:pt x="60814" y="99069"/>
                    <a:pt x="61900" y="100930"/>
                    <a:pt x="61900" y="103720"/>
                  </a:cubicBezTo>
                  <a:cubicBezTo>
                    <a:pt x="62443" y="107441"/>
                    <a:pt x="61357" y="111627"/>
                    <a:pt x="61900" y="115348"/>
                  </a:cubicBezTo>
                  <a:cubicBezTo>
                    <a:pt x="61900" y="119069"/>
                    <a:pt x="65701" y="120000"/>
                    <a:pt x="69502" y="120000"/>
                  </a:cubicBezTo>
                  <a:cubicBezTo>
                    <a:pt x="74932" y="120000"/>
                    <a:pt x="85248" y="115813"/>
                    <a:pt x="78733" y="110232"/>
                  </a:cubicBezTo>
                  <a:cubicBezTo>
                    <a:pt x="77647" y="109767"/>
                    <a:pt x="76561" y="109302"/>
                    <a:pt x="76018" y="108372"/>
                  </a:cubicBezTo>
                  <a:cubicBezTo>
                    <a:pt x="75475" y="107441"/>
                    <a:pt x="76018" y="106046"/>
                    <a:pt x="76018" y="105116"/>
                  </a:cubicBezTo>
                  <a:cubicBezTo>
                    <a:pt x="76018" y="103720"/>
                    <a:pt x="75475" y="99069"/>
                    <a:pt x="77104" y="97674"/>
                  </a:cubicBezTo>
                  <a:cubicBezTo>
                    <a:pt x="77647" y="96744"/>
                    <a:pt x="80904" y="96279"/>
                    <a:pt x="81990" y="95813"/>
                  </a:cubicBezTo>
                  <a:cubicBezTo>
                    <a:pt x="84162" y="94883"/>
                    <a:pt x="86334" y="93953"/>
                    <a:pt x="89049" y="93023"/>
                  </a:cubicBezTo>
                  <a:cubicBezTo>
                    <a:pt x="93393" y="91162"/>
                    <a:pt x="97194" y="88372"/>
                    <a:pt x="100995" y="85581"/>
                  </a:cubicBezTo>
                  <a:cubicBezTo>
                    <a:pt x="100995" y="90232"/>
                    <a:pt x="100452" y="94418"/>
                    <a:pt x="100452" y="99069"/>
                  </a:cubicBezTo>
                  <a:cubicBezTo>
                    <a:pt x="100452" y="104651"/>
                    <a:pt x="111312" y="105116"/>
                    <a:pt x="115656" y="102790"/>
                  </a:cubicBezTo>
                  <a:cubicBezTo>
                    <a:pt x="117828" y="101860"/>
                    <a:pt x="119457" y="100000"/>
                    <a:pt x="118914" y="97674"/>
                  </a:cubicBezTo>
                  <a:cubicBezTo>
                    <a:pt x="118914" y="95813"/>
                    <a:pt x="117828" y="94883"/>
                    <a:pt x="116742" y="93953"/>
                  </a:cubicBezTo>
                  <a:cubicBezTo>
                    <a:pt x="116199" y="93488"/>
                    <a:pt x="115656" y="93488"/>
                    <a:pt x="115113" y="93023"/>
                  </a:cubicBezTo>
                  <a:cubicBezTo>
                    <a:pt x="114027" y="91162"/>
                    <a:pt x="116199" y="86976"/>
                    <a:pt x="116742" y="85581"/>
                  </a:cubicBezTo>
                  <a:cubicBezTo>
                    <a:pt x="117828" y="82325"/>
                    <a:pt x="118914" y="79534"/>
                    <a:pt x="118914" y="76744"/>
                  </a:cubicBezTo>
                  <a:cubicBezTo>
                    <a:pt x="120000" y="67906"/>
                    <a:pt x="119457" y="60930"/>
                    <a:pt x="115656" y="5348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2805113" y="2438401"/>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2798763" y="2509838"/>
              <a:ext cx="1500" cy="1500"/>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2798763" y="2463801"/>
              <a:ext cx="6300" cy="45900"/>
            </a:xfrm>
            <a:custGeom>
              <a:avLst/>
              <a:gdLst/>
              <a:ahLst/>
              <a:cxnLst/>
              <a:rect l="0" t="0" r="0" b="0"/>
              <a:pathLst>
                <a:path w="120000" h="120000" extrusionOk="0">
                  <a:moveTo>
                    <a:pt x="120000" y="0"/>
                  </a:moveTo>
                  <a:cubicBezTo>
                    <a:pt x="120000" y="17142"/>
                    <a:pt x="120000" y="68571"/>
                    <a:pt x="0" y="119999"/>
                  </a:cubicBezTo>
                  <a:cubicBezTo>
                    <a:pt x="0" y="119999"/>
                    <a:pt x="0" y="119999"/>
                    <a:pt x="0" y="119999"/>
                  </a:cubicBezTo>
                  <a:cubicBezTo>
                    <a:pt x="0" y="119999"/>
                    <a:pt x="120000" y="51428"/>
                    <a:pt x="12000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2805113" y="2438401"/>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10"/>
            <p:cNvSpPr/>
            <p:nvPr/>
          </p:nvSpPr>
          <p:spPr>
            <a:xfrm>
              <a:off x="2798763" y="2509838"/>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10"/>
            <p:cNvSpPr/>
            <p:nvPr/>
          </p:nvSpPr>
          <p:spPr>
            <a:xfrm>
              <a:off x="2805113" y="2438401"/>
              <a:ext cx="1500" cy="1500"/>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1733550" y="2768601"/>
              <a:ext cx="1077900" cy="368400"/>
            </a:xfrm>
            <a:custGeom>
              <a:avLst/>
              <a:gdLst/>
              <a:ahLst/>
              <a:cxnLst/>
              <a:rect l="0" t="0" r="0" b="0"/>
              <a:pathLst>
                <a:path w="120000" h="120000" extrusionOk="0">
                  <a:moveTo>
                    <a:pt x="113532" y="12631"/>
                  </a:moveTo>
                  <a:cubicBezTo>
                    <a:pt x="113532" y="16842"/>
                    <a:pt x="112814" y="18947"/>
                    <a:pt x="112095" y="21052"/>
                  </a:cubicBezTo>
                  <a:cubicBezTo>
                    <a:pt x="112095" y="21052"/>
                    <a:pt x="112095" y="21052"/>
                    <a:pt x="111377" y="21052"/>
                  </a:cubicBezTo>
                  <a:cubicBezTo>
                    <a:pt x="109940" y="23157"/>
                    <a:pt x="107784" y="23157"/>
                    <a:pt x="105628" y="23157"/>
                  </a:cubicBezTo>
                  <a:cubicBezTo>
                    <a:pt x="105628" y="23157"/>
                    <a:pt x="105628" y="23157"/>
                    <a:pt x="105628" y="23157"/>
                  </a:cubicBezTo>
                  <a:cubicBezTo>
                    <a:pt x="103473" y="23157"/>
                    <a:pt x="101317" y="23157"/>
                    <a:pt x="99880" y="21052"/>
                  </a:cubicBezTo>
                  <a:cubicBezTo>
                    <a:pt x="99880" y="21052"/>
                    <a:pt x="99880" y="18947"/>
                    <a:pt x="99880" y="18947"/>
                  </a:cubicBezTo>
                  <a:cubicBezTo>
                    <a:pt x="99880" y="14736"/>
                    <a:pt x="99880" y="14736"/>
                    <a:pt x="99880" y="14736"/>
                  </a:cubicBezTo>
                  <a:cubicBezTo>
                    <a:pt x="89820" y="16842"/>
                    <a:pt x="78323" y="21052"/>
                    <a:pt x="73293" y="12631"/>
                  </a:cubicBezTo>
                  <a:cubicBezTo>
                    <a:pt x="68263" y="4210"/>
                    <a:pt x="63233" y="0"/>
                    <a:pt x="58203" y="2105"/>
                  </a:cubicBezTo>
                  <a:cubicBezTo>
                    <a:pt x="58203" y="6315"/>
                    <a:pt x="58203" y="10526"/>
                    <a:pt x="58203" y="16842"/>
                  </a:cubicBezTo>
                  <a:cubicBezTo>
                    <a:pt x="57485" y="33684"/>
                    <a:pt x="56766" y="61052"/>
                    <a:pt x="56766" y="65263"/>
                  </a:cubicBezTo>
                  <a:cubicBezTo>
                    <a:pt x="57485" y="69473"/>
                    <a:pt x="58922" y="71578"/>
                    <a:pt x="59640" y="73684"/>
                  </a:cubicBezTo>
                  <a:cubicBezTo>
                    <a:pt x="61077" y="75789"/>
                    <a:pt x="61796" y="77894"/>
                    <a:pt x="62514" y="82105"/>
                  </a:cubicBezTo>
                  <a:cubicBezTo>
                    <a:pt x="62514" y="84210"/>
                    <a:pt x="62514" y="88421"/>
                    <a:pt x="61796" y="90526"/>
                  </a:cubicBezTo>
                  <a:cubicBezTo>
                    <a:pt x="60359" y="96842"/>
                    <a:pt x="57485" y="96842"/>
                    <a:pt x="55329" y="96842"/>
                  </a:cubicBezTo>
                  <a:cubicBezTo>
                    <a:pt x="53173" y="96842"/>
                    <a:pt x="49580" y="94736"/>
                    <a:pt x="48862" y="92631"/>
                  </a:cubicBezTo>
                  <a:cubicBezTo>
                    <a:pt x="48143" y="90526"/>
                    <a:pt x="48143" y="90526"/>
                    <a:pt x="48143" y="90526"/>
                  </a:cubicBezTo>
                  <a:cubicBezTo>
                    <a:pt x="48143" y="86315"/>
                    <a:pt x="48862" y="84210"/>
                    <a:pt x="48862" y="80000"/>
                  </a:cubicBezTo>
                  <a:cubicBezTo>
                    <a:pt x="48862" y="69473"/>
                    <a:pt x="48862" y="58947"/>
                    <a:pt x="48862" y="48421"/>
                  </a:cubicBezTo>
                  <a:cubicBezTo>
                    <a:pt x="48862" y="48421"/>
                    <a:pt x="48862" y="48421"/>
                    <a:pt x="48862" y="48421"/>
                  </a:cubicBezTo>
                  <a:cubicBezTo>
                    <a:pt x="48143" y="35789"/>
                    <a:pt x="47425" y="23157"/>
                    <a:pt x="46706" y="16842"/>
                  </a:cubicBezTo>
                  <a:cubicBezTo>
                    <a:pt x="45988" y="18947"/>
                    <a:pt x="44550" y="23157"/>
                    <a:pt x="43832" y="25263"/>
                  </a:cubicBezTo>
                  <a:cubicBezTo>
                    <a:pt x="38083" y="37894"/>
                    <a:pt x="28742" y="42105"/>
                    <a:pt x="20119" y="48421"/>
                  </a:cubicBezTo>
                  <a:cubicBezTo>
                    <a:pt x="20119" y="50526"/>
                    <a:pt x="19401" y="52631"/>
                    <a:pt x="19401" y="54736"/>
                  </a:cubicBezTo>
                  <a:cubicBezTo>
                    <a:pt x="19401" y="61052"/>
                    <a:pt x="19401" y="67368"/>
                    <a:pt x="19401" y="73684"/>
                  </a:cubicBezTo>
                  <a:cubicBezTo>
                    <a:pt x="19401" y="73684"/>
                    <a:pt x="19401" y="75789"/>
                    <a:pt x="19401" y="75789"/>
                  </a:cubicBezTo>
                  <a:cubicBezTo>
                    <a:pt x="17245" y="77894"/>
                    <a:pt x="15808" y="80000"/>
                    <a:pt x="12934" y="80000"/>
                  </a:cubicBezTo>
                  <a:cubicBezTo>
                    <a:pt x="12215" y="80000"/>
                    <a:pt x="11497" y="80000"/>
                    <a:pt x="10778" y="77894"/>
                  </a:cubicBezTo>
                  <a:cubicBezTo>
                    <a:pt x="8622" y="77894"/>
                    <a:pt x="5748" y="77894"/>
                    <a:pt x="5748" y="67368"/>
                  </a:cubicBezTo>
                  <a:cubicBezTo>
                    <a:pt x="5029" y="61052"/>
                    <a:pt x="6467" y="58947"/>
                    <a:pt x="7904" y="58947"/>
                  </a:cubicBezTo>
                  <a:cubicBezTo>
                    <a:pt x="7904" y="56842"/>
                    <a:pt x="8622" y="56842"/>
                    <a:pt x="8622" y="54736"/>
                  </a:cubicBezTo>
                  <a:cubicBezTo>
                    <a:pt x="4311" y="61052"/>
                    <a:pt x="718" y="67368"/>
                    <a:pt x="0" y="80000"/>
                  </a:cubicBezTo>
                  <a:cubicBezTo>
                    <a:pt x="0" y="80000"/>
                    <a:pt x="718" y="101052"/>
                    <a:pt x="17964" y="94736"/>
                  </a:cubicBezTo>
                  <a:cubicBezTo>
                    <a:pt x="28023" y="90526"/>
                    <a:pt x="36646" y="94736"/>
                    <a:pt x="43113" y="105263"/>
                  </a:cubicBezTo>
                  <a:cubicBezTo>
                    <a:pt x="48862" y="115789"/>
                    <a:pt x="63233" y="119999"/>
                    <a:pt x="66826" y="101052"/>
                  </a:cubicBezTo>
                  <a:cubicBezTo>
                    <a:pt x="70419" y="82105"/>
                    <a:pt x="85508" y="52631"/>
                    <a:pt x="97724" y="46315"/>
                  </a:cubicBezTo>
                  <a:cubicBezTo>
                    <a:pt x="108502" y="37894"/>
                    <a:pt x="117844" y="48421"/>
                    <a:pt x="119281" y="23157"/>
                  </a:cubicBezTo>
                  <a:cubicBezTo>
                    <a:pt x="120000" y="16842"/>
                    <a:pt x="117125" y="12631"/>
                    <a:pt x="113532" y="1263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1693863" y="2152651"/>
              <a:ext cx="155700" cy="84000"/>
            </a:xfrm>
            <a:custGeom>
              <a:avLst/>
              <a:gdLst/>
              <a:ahLst/>
              <a:cxnLst/>
              <a:rect l="0" t="0" r="0" b="0"/>
              <a:pathLst>
                <a:path w="120000" h="120000" extrusionOk="0">
                  <a:moveTo>
                    <a:pt x="100000" y="18461"/>
                  </a:moveTo>
                  <a:cubicBezTo>
                    <a:pt x="85000" y="9230"/>
                    <a:pt x="70000" y="9230"/>
                    <a:pt x="55000" y="9230"/>
                  </a:cubicBezTo>
                  <a:cubicBezTo>
                    <a:pt x="40000" y="9230"/>
                    <a:pt x="20000" y="0"/>
                    <a:pt x="10000" y="18461"/>
                  </a:cubicBezTo>
                  <a:cubicBezTo>
                    <a:pt x="0" y="36923"/>
                    <a:pt x="0" y="55384"/>
                    <a:pt x="5000" y="73846"/>
                  </a:cubicBezTo>
                  <a:cubicBezTo>
                    <a:pt x="15000" y="92307"/>
                    <a:pt x="35000" y="92307"/>
                    <a:pt x="45000" y="101538"/>
                  </a:cubicBezTo>
                  <a:cubicBezTo>
                    <a:pt x="60000" y="110769"/>
                    <a:pt x="80000" y="120000"/>
                    <a:pt x="95000" y="110769"/>
                  </a:cubicBezTo>
                  <a:cubicBezTo>
                    <a:pt x="120000" y="101538"/>
                    <a:pt x="120000" y="36923"/>
                    <a:pt x="100000" y="18461"/>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1655763" y="1874838"/>
              <a:ext cx="265200" cy="277800"/>
            </a:xfrm>
            <a:custGeom>
              <a:avLst/>
              <a:gdLst/>
              <a:ahLst/>
              <a:cxnLst/>
              <a:rect l="0" t="0" r="0" b="0"/>
              <a:pathLst>
                <a:path w="120000" h="120000" extrusionOk="0">
                  <a:moveTo>
                    <a:pt x="0" y="66976"/>
                  </a:moveTo>
                  <a:cubicBezTo>
                    <a:pt x="0" y="33488"/>
                    <a:pt x="32195" y="0"/>
                    <a:pt x="61463" y="0"/>
                  </a:cubicBezTo>
                  <a:cubicBezTo>
                    <a:pt x="93658" y="0"/>
                    <a:pt x="120000" y="33488"/>
                    <a:pt x="120000" y="66976"/>
                  </a:cubicBezTo>
                  <a:cubicBezTo>
                    <a:pt x="120000" y="97674"/>
                    <a:pt x="93658" y="120000"/>
                    <a:pt x="64390" y="120000"/>
                  </a:cubicBezTo>
                  <a:cubicBezTo>
                    <a:pt x="35121" y="120000"/>
                    <a:pt x="0" y="97674"/>
                    <a:pt x="0" y="66976"/>
                  </a:cubicBezTo>
                  <a:close/>
                </a:path>
              </a:pathLst>
            </a:custGeom>
            <a:solidFill>
              <a:srgbClr val="ACBC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2178050" y="2198688"/>
              <a:ext cx="168300" cy="84000"/>
            </a:xfrm>
            <a:custGeom>
              <a:avLst/>
              <a:gdLst/>
              <a:ahLst/>
              <a:cxnLst/>
              <a:rect l="0" t="0" r="0" b="0"/>
              <a:pathLst>
                <a:path w="120000" h="120000" extrusionOk="0">
                  <a:moveTo>
                    <a:pt x="78461" y="9230"/>
                  </a:moveTo>
                  <a:cubicBezTo>
                    <a:pt x="50769" y="18461"/>
                    <a:pt x="23076" y="0"/>
                    <a:pt x="4615" y="46153"/>
                  </a:cubicBezTo>
                  <a:cubicBezTo>
                    <a:pt x="0" y="55384"/>
                    <a:pt x="4615" y="73846"/>
                    <a:pt x="9230" y="92307"/>
                  </a:cubicBezTo>
                  <a:cubicBezTo>
                    <a:pt x="18461" y="110769"/>
                    <a:pt x="32307" y="110769"/>
                    <a:pt x="41538" y="110769"/>
                  </a:cubicBezTo>
                  <a:cubicBezTo>
                    <a:pt x="60000" y="120000"/>
                    <a:pt x="73846" y="120000"/>
                    <a:pt x="87692" y="110769"/>
                  </a:cubicBezTo>
                  <a:cubicBezTo>
                    <a:pt x="120000" y="92307"/>
                    <a:pt x="110769" y="9230"/>
                    <a:pt x="78461" y="9230"/>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2055813" y="1498601"/>
              <a:ext cx="690600" cy="511200"/>
            </a:xfrm>
            <a:custGeom>
              <a:avLst/>
              <a:gdLst/>
              <a:ahLst/>
              <a:cxnLst/>
              <a:rect l="0" t="0" r="0" b="0"/>
              <a:pathLst>
                <a:path w="120000" h="120000" extrusionOk="0">
                  <a:moveTo>
                    <a:pt x="14579" y="0"/>
                  </a:moveTo>
                  <a:cubicBezTo>
                    <a:pt x="14579" y="0"/>
                    <a:pt x="0" y="36455"/>
                    <a:pt x="26915" y="77468"/>
                  </a:cubicBezTo>
                  <a:cubicBezTo>
                    <a:pt x="54953" y="120000"/>
                    <a:pt x="77383" y="97215"/>
                    <a:pt x="77383" y="97215"/>
                  </a:cubicBezTo>
                  <a:cubicBezTo>
                    <a:pt x="77383" y="97215"/>
                    <a:pt x="68411" y="57721"/>
                    <a:pt x="77383" y="53164"/>
                  </a:cubicBezTo>
                  <a:cubicBezTo>
                    <a:pt x="86355" y="48607"/>
                    <a:pt x="94205" y="59240"/>
                    <a:pt x="94205" y="59240"/>
                  </a:cubicBezTo>
                  <a:cubicBezTo>
                    <a:pt x="94205" y="59240"/>
                    <a:pt x="111028" y="66835"/>
                    <a:pt x="115514" y="47088"/>
                  </a:cubicBezTo>
                  <a:cubicBezTo>
                    <a:pt x="120000" y="28860"/>
                    <a:pt x="102056" y="13670"/>
                    <a:pt x="93084" y="10632"/>
                  </a:cubicBezTo>
                  <a:cubicBezTo>
                    <a:pt x="84112" y="7594"/>
                    <a:pt x="65046" y="4556"/>
                    <a:pt x="56074" y="28860"/>
                  </a:cubicBezTo>
                  <a:cubicBezTo>
                    <a:pt x="56074" y="28860"/>
                    <a:pt x="33644" y="0"/>
                    <a:pt x="14579" y="0"/>
                  </a:cubicBezTo>
                  <a:close/>
                </a:path>
              </a:pathLst>
            </a:custGeom>
            <a:solidFill>
              <a:srgbClr val="ACBC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1984375" y="2120901"/>
              <a:ext cx="77700" cy="31800"/>
            </a:xfrm>
            <a:custGeom>
              <a:avLst/>
              <a:gdLst/>
              <a:ahLst/>
              <a:cxnLst/>
              <a:rect l="0" t="0" r="0" b="0"/>
              <a:pathLst>
                <a:path w="120000" h="120000" extrusionOk="0">
                  <a:moveTo>
                    <a:pt x="100000" y="24000"/>
                  </a:moveTo>
                  <a:cubicBezTo>
                    <a:pt x="80000" y="0"/>
                    <a:pt x="70000" y="0"/>
                    <a:pt x="60000" y="0"/>
                  </a:cubicBezTo>
                  <a:cubicBezTo>
                    <a:pt x="40000" y="24000"/>
                    <a:pt x="30000" y="0"/>
                    <a:pt x="20000" y="24000"/>
                  </a:cubicBezTo>
                  <a:cubicBezTo>
                    <a:pt x="0" y="24000"/>
                    <a:pt x="0" y="96000"/>
                    <a:pt x="20000" y="96000"/>
                  </a:cubicBezTo>
                  <a:cubicBezTo>
                    <a:pt x="30000" y="120000"/>
                    <a:pt x="40000" y="120000"/>
                    <a:pt x="50000" y="120000"/>
                  </a:cubicBezTo>
                  <a:cubicBezTo>
                    <a:pt x="60000" y="120000"/>
                    <a:pt x="80000" y="120000"/>
                    <a:pt x="90000" y="120000"/>
                  </a:cubicBezTo>
                  <a:cubicBezTo>
                    <a:pt x="120000" y="120000"/>
                    <a:pt x="120000" y="48000"/>
                    <a:pt x="100000" y="24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2449513" y="2100263"/>
              <a:ext cx="297000" cy="246000"/>
            </a:xfrm>
            <a:custGeom>
              <a:avLst/>
              <a:gdLst/>
              <a:ahLst/>
              <a:cxnLst/>
              <a:rect l="0" t="0" r="0" b="0"/>
              <a:pathLst>
                <a:path w="120000" h="120000" extrusionOk="0">
                  <a:moveTo>
                    <a:pt x="31304" y="0"/>
                  </a:moveTo>
                  <a:cubicBezTo>
                    <a:pt x="31304" y="0"/>
                    <a:pt x="101739" y="0"/>
                    <a:pt x="120000" y="60000"/>
                  </a:cubicBezTo>
                  <a:cubicBezTo>
                    <a:pt x="120000" y="60000"/>
                    <a:pt x="112173" y="120000"/>
                    <a:pt x="31304" y="107368"/>
                  </a:cubicBezTo>
                  <a:cubicBezTo>
                    <a:pt x="31304" y="107368"/>
                    <a:pt x="2608" y="101052"/>
                    <a:pt x="0" y="88421"/>
                  </a:cubicBezTo>
                  <a:cubicBezTo>
                    <a:pt x="0" y="88421"/>
                    <a:pt x="39130" y="31578"/>
                    <a:pt x="31304" y="0"/>
                  </a:cubicBezTo>
                  <a:close/>
                </a:path>
              </a:pathLst>
            </a:custGeom>
            <a:solidFill>
              <a:srgbClr val="ACBC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0"/>
            <p:cNvSpPr/>
            <p:nvPr/>
          </p:nvSpPr>
          <p:spPr>
            <a:xfrm>
              <a:off x="2255838" y="2457451"/>
              <a:ext cx="355500" cy="298500"/>
            </a:xfrm>
            <a:custGeom>
              <a:avLst/>
              <a:gdLst/>
              <a:ahLst/>
              <a:cxnLst/>
              <a:rect l="0" t="0" r="0" b="0"/>
              <a:pathLst>
                <a:path w="120000" h="120000" extrusionOk="0">
                  <a:moveTo>
                    <a:pt x="98181" y="13043"/>
                  </a:moveTo>
                  <a:cubicBezTo>
                    <a:pt x="91636" y="41739"/>
                    <a:pt x="80727" y="60000"/>
                    <a:pt x="61090" y="75652"/>
                  </a:cubicBezTo>
                  <a:cubicBezTo>
                    <a:pt x="52363" y="83478"/>
                    <a:pt x="43636" y="88695"/>
                    <a:pt x="34909" y="91304"/>
                  </a:cubicBezTo>
                  <a:cubicBezTo>
                    <a:pt x="26181" y="96521"/>
                    <a:pt x="15272" y="96521"/>
                    <a:pt x="4363" y="101739"/>
                  </a:cubicBezTo>
                  <a:cubicBezTo>
                    <a:pt x="2181" y="101739"/>
                    <a:pt x="2181" y="106956"/>
                    <a:pt x="4363" y="109565"/>
                  </a:cubicBezTo>
                  <a:cubicBezTo>
                    <a:pt x="4363" y="109565"/>
                    <a:pt x="4363" y="109565"/>
                    <a:pt x="4363" y="109565"/>
                  </a:cubicBezTo>
                  <a:cubicBezTo>
                    <a:pt x="4363" y="109565"/>
                    <a:pt x="4363" y="109565"/>
                    <a:pt x="4363" y="109565"/>
                  </a:cubicBezTo>
                  <a:cubicBezTo>
                    <a:pt x="0" y="112173"/>
                    <a:pt x="2181" y="120000"/>
                    <a:pt x="6545" y="120000"/>
                  </a:cubicBezTo>
                  <a:cubicBezTo>
                    <a:pt x="8727" y="120000"/>
                    <a:pt x="10909" y="120000"/>
                    <a:pt x="10909" y="120000"/>
                  </a:cubicBezTo>
                  <a:cubicBezTo>
                    <a:pt x="15272" y="117391"/>
                    <a:pt x="19636" y="117391"/>
                    <a:pt x="24000" y="117391"/>
                  </a:cubicBezTo>
                  <a:cubicBezTo>
                    <a:pt x="24000" y="117391"/>
                    <a:pt x="24000" y="117391"/>
                    <a:pt x="24000" y="114782"/>
                  </a:cubicBezTo>
                  <a:cubicBezTo>
                    <a:pt x="43636" y="114782"/>
                    <a:pt x="63272" y="101739"/>
                    <a:pt x="74181" y="93913"/>
                  </a:cubicBezTo>
                  <a:cubicBezTo>
                    <a:pt x="93818" y="75652"/>
                    <a:pt x="115636" y="46956"/>
                    <a:pt x="120000" y="18260"/>
                  </a:cubicBezTo>
                  <a:cubicBezTo>
                    <a:pt x="120000" y="2608"/>
                    <a:pt x="100363" y="0"/>
                    <a:pt x="98181" y="1304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0"/>
            <p:cNvSpPr/>
            <p:nvPr/>
          </p:nvSpPr>
          <p:spPr>
            <a:xfrm>
              <a:off x="2649538" y="2087563"/>
              <a:ext cx="71400" cy="58800"/>
            </a:xfrm>
            <a:custGeom>
              <a:avLst/>
              <a:gdLst/>
              <a:ahLst/>
              <a:cxnLst/>
              <a:rect l="0" t="0" r="0" b="0"/>
              <a:pathLst>
                <a:path w="120000" h="120000" extrusionOk="0">
                  <a:moveTo>
                    <a:pt x="109090" y="53333"/>
                  </a:moveTo>
                  <a:cubicBezTo>
                    <a:pt x="109090" y="40000"/>
                    <a:pt x="87272" y="26666"/>
                    <a:pt x="76363" y="26666"/>
                  </a:cubicBezTo>
                  <a:cubicBezTo>
                    <a:pt x="65454" y="13333"/>
                    <a:pt x="54545" y="13333"/>
                    <a:pt x="54545" y="13333"/>
                  </a:cubicBezTo>
                  <a:cubicBezTo>
                    <a:pt x="43636" y="0"/>
                    <a:pt x="43636" y="0"/>
                    <a:pt x="32727" y="0"/>
                  </a:cubicBezTo>
                  <a:cubicBezTo>
                    <a:pt x="32727" y="0"/>
                    <a:pt x="32727" y="0"/>
                    <a:pt x="32727" y="0"/>
                  </a:cubicBezTo>
                  <a:cubicBezTo>
                    <a:pt x="32727" y="0"/>
                    <a:pt x="32727" y="0"/>
                    <a:pt x="32727" y="0"/>
                  </a:cubicBezTo>
                  <a:cubicBezTo>
                    <a:pt x="10909" y="0"/>
                    <a:pt x="0" y="13333"/>
                    <a:pt x="0" y="40000"/>
                  </a:cubicBezTo>
                  <a:cubicBezTo>
                    <a:pt x="0" y="53333"/>
                    <a:pt x="10909" y="53333"/>
                    <a:pt x="10909" y="66666"/>
                  </a:cubicBezTo>
                  <a:cubicBezTo>
                    <a:pt x="21818" y="80000"/>
                    <a:pt x="21818" y="80000"/>
                    <a:pt x="32727" y="93333"/>
                  </a:cubicBezTo>
                  <a:cubicBezTo>
                    <a:pt x="43636" y="106666"/>
                    <a:pt x="65454" y="120000"/>
                    <a:pt x="87272" y="120000"/>
                  </a:cubicBezTo>
                  <a:cubicBezTo>
                    <a:pt x="98181" y="120000"/>
                    <a:pt x="109090" y="120000"/>
                    <a:pt x="109090" y="106666"/>
                  </a:cubicBezTo>
                  <a:cubicBezTo>
                    <a:pt x="120000" y="93333"/>
                    <a:pt x="120000" y="80000"/>
                    <a:pt x="109090" y="5333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0"/>
            <p:cNvSpPr/>
            <p:nvPr/>
          </p:nvSpPr>
          <p:spPr>
            <a:xfrm>
              <a:off x="1765300" y="2684463"/>
              <a:ext cx="200100" cy="336600"/>
            </a:xfrm>
            <a:custGeom>
              <a:avLst/>
              <a:gdLst/>
              <a:ahLst/>
              <a:cxnLst/>
              <a:rect l="0" t="0" r="0" b="0"/>
              <a:pathLst>
                <a:path w="120000" h="120000" extrusionOk="0">
                  <a:moveTo>
                    <a:pt x="112258" y="9230"/>
                  </a:moveTo>
                  <a:cubicBezTo>
                    <a:pt x="85161" y="0"/>
                    <a:pt x="73548" y="43846"/>
                    <a:pt x="73548" y="50769"/>
                  </a:cubicBezTo>
                  <a:cubicBezTo>
                    <a:pt x="69677" y="62307"/>
                    <a:pt x="69677" y="76153"/>
                    <a:pt x="61935" y="87692"/>
                  </a:cubicBezTo>
                  <a:cubicBezTo>
                    <a:pt x="58064" y="103846"/>
                    <a:pt x="38709" y="96923"/>
                    <a:pt x="19354" y="94615"/>
                  </a:cubicBezTo>
                  <a:cubicBezTo>
                    <a:pt x="3870" y="94615"/>
                    <a:pt x="0" y="108461"/>
                    <a:pt x="11612" y="113076"/>
                  </a:cubicBezTo>
                  <a:cubicBezTo>
                    <a:pt x="27096" y="120000"/>
                    <a:pt x="42580" y="120000"/>
                    <a:pt x="58064" y="117692"/>
                  </a:cubicBezTo>
                  <a:cubicBezTo>
                    <a:pt x="65806" y="117692"/>
                    <a:pt x="73548" y="115384"/>
                    <a:pt x="81290" y="113076"/>
                  </a:cubicBezTo>
                  <a:cubicBezTo>
                    <a:pt x="89032" y="110769"/>
                    <a:pt x="89032" y="103846"/>
                    <a:pt x="85161" y="101538"/>
                  </a:cubicBezTo>
                  <a:cubicBezTo>
                    <a:pt x="89032" y="94615"/>
                    <a:pt x="92903" y="87692"/>
                    <a:pt x="96774" y="80769"/>
                  </a:cubicBezTo>
                  <a:cubicBezTo>
                    <a:pt x="96774" y="66923"/>
                    <a:pt x="96774" y="50769"/>
                    <a:pt x="100645" y="36923"/>
                  </a:cubicBezTo>
                  <a:cubicBezTo>
                    <a:pt x="104516" y="32307"/>
                    <a:pt x="120000" y="11538"/>
                    <a:pt x="112258" y="923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0"/>
            <p:cNvSpPr/>
            <p:nvPr/>
          </p:nvSpPr>
          <p:spPr>
            <a:xfrm>
              <a:off x="2139950" y="2787651"/>
              <a:ext cx="135000" cy="292200"/>
            </a:xfrm>
            <a:custGeom>
              <a:avLst/>
              <a:gdLst/>
              <a:ahLst/>
              <a:cxnLst/>
              <a:rect l="0" t="0" r="0" b="0"/>
              <a:pathLst>
                <a:path w="120000" h="120000" extrusionOk="0">
                  <a:moveTo>
                    <a:pt x="91428" y="101333"/>
                  </a:moveTo>
                  <a:cubicBezTo>
                    <a:pt x="57142" y="98666"/>
                    <a:pt x="51428" y="80000"/>
                    <a:pt x="45714" y="66666"/>
                  </a:cubicBezTo>
                  <a:cubicBezTo>
                    <a:pt x="40000" y="42666"/>
                    <a:pt x="40000" y="18666"/>
                    <a:pt x="0" y="0"/>
                  </a:cubicBezTo>
                  <a:cubicBezTo>
                    <a:pt x="0" y="0"/>
                    <a:pt x="0" y="0"/>
                    <a:pt x="0" y="0"/>
                  </a:cubicBezTo>
                  <a:cubicBezTo>
                    <a:pt x="5714" y="8000"/>
                    <a:pt x="11428" y="16000"/>
                    <a:pt x="17142" y="24000"/>
                  </a:cubicBezTo>
                  <a:cubicBezTo>
                    <a:pt x="17142" y="24000"/>
                    <a:pt x="17142" y="24000"/>
                    <a:pt x="17142" y="21333"/>
                  </a:cubicBezTo>
                  <a:cubicBezTo>
                    <a:pt x="17142" y="21333"/>
                    <a:pt x="17142" y="21333"/>
                    <a:pt x="17142" y="24000"/>
                  </a:cubicBezTo>
                  <a:cubicBezTo>
                    <a:pt x="28571" y="40000"/>
                    <a:pt x="11428" y="74666"/>
                    <a:pt x="22857" y="96000"/>
                  </a:cubicBezTo>
                  <a:cubicBezTo>
                    <a:pt x="22857" y="101333"/>
                    <a:pt x="28571" y="106666"/>
                    <a:pt x="34285" y="112000"/>
                  </a:cubicBezTo>
                  <a:cubicBezTo>
                    <a:pt x="40000" y="114666"/>
                    <a:pt x="45714" y="117333"/>
                    <a:pt x="51428" y="114666"/>
                  </a:cubicBezTo>
                  <a:cubicBezTo>
                    <a:pt x="57142" y="117333"/>
                    <a:pt x="68571" y="120000"/>
                    <a:pt x="80000" y="120000"/>
                  </a:cubicBezTo>
                  <a:cubicBezTo>
                    <a:pt x="108571" y="120000"/>
                    <a:pt x="120000" y="101333"/>
                    <a:pt x="91428" y="10133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0"/>
            <p:cNvSpPr/>
            <p:nvPr/>
          </p:nvSpPr>
          <p:spPr>
            <a:xfrm>
              <a:off x="2605088" y="2547938"/>
              <a:ext cx="128700" cy="324000"/>
            </a:xfrm>
            <a:custGeom>
              <a:avLst/>
              <a:gdLst/>
              <a:ahLst/>
              <a:cxnLst/>
              <a:rect l="0" t="0" r="0" b="0"/>
              <a:pathLst>
                <a:path w="120000" h="120000" extrusionOk="0">
                  <a:moveTo>
                    <a:pt x="108000" y="96000"/>
                  </a:moveTo>
                  <a:cubicBezTo>
                    <a:pt x="96000" y="91200"/>
                    <a:pt x="72000" y="91200"/>
                    <a:pt x="60000" y="86400"/>
                  </a:cubicBezTo>
                  <a:cubicBezTo>
                    <a:pt x="48000" y="76800"/>
                    <a:pt x="54000" y="67200"/>
                    <a:pt x="54000" y="60000"/>
                  </a:cubicBezTo>
                  <a:cubicBezTo>
                    <a:pt x="54000" y="43200"/>
                    <a:pt x="60000" y="9600"/>
                    <a:pt x="24000" y="0"/>
                  </a:cubicBezTo>
                  <a:cubicBezTo>
                    <a:pt x="24000" y="0"/>
                    <a:pt x="24000" y="0"/>
                    <a:pt x="24000" y="0"/>
                  </a:cubicBezTo>
                  <a:cubicBezTo>
                    <a:pt x="0" y="9600"/>
                    <a:pt x="12000" y="24000"/>
                    <a:pt x="12000" y="36000"/>
                  </a:cubicBezTo>
                  <a:cubicBezTo>
                    <a:pt x="18000" y="50400"/>
                    <a:pt x="18000" y="64800"/>
                    <a:pt x="18000" y="79200"/>
                  </a:cubicBezTo>
                  <a:cubicBezTo>
                    <a:pt x="18000" y="84000"/>
                    <a:pt x="18000" y="91200"/>
                    <a:pt x="24000" y="96000"/>
                  </a:cubicBezTo>
                  <a:cubicBezTo>
                    <a:pt x="24000" y="96000"/>
                    <a:pt x="24000" y="98400"/>
                    <a:pt x="18000" y="98400"/>
                  </a:cubicBezTo>
                  <a:cubicBezTo>
                    <a:pt x="18000" y="100800"/>
                    <a:pt x="18000" y="100800"/>
                    <a:pt x="24000" y="103200"/>
                  </a:cubicBezTo>
                  <a:cubicBezTo>
                    <a:pt x="24000" y="105600"/>
                    <a:pt x="30000" y="105600"/>
                    <a:pt x="36000" y="105600"/>
                  </a:cubicBezTo>
                  <a:cubicBezTo>
                    <a:pt x="36000" y="105600"/>
                    <a:pt x="36000" y="105600"/>
                    <a:pt x="36000" y="105600"/>
                  </a:cubicBezTo>
                  <a:cubicBezTo>
                    <a:pt x="54000" y="115200"/>
                    <a:pt x="78000" y="120000"/>
                    <a:pt x="102000" y="110400"/>
                  </a:cubicBezTo>
                  <a:cubicBezTo>
                    <a:pt x="114000" y="108000"/>
                    <a:pt x="120000" y="100800"/>
                    <a:pt x="108000" y="96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0"/>
            <p:cNvSpPr/>
            <p:nvPr/>
          </p:nvSpPr>
          <p:spPr>
            <a:xfrm>
              <a:off x="1403350" y="1620838"/>
              <a:ext cx="271500" cy="104700"/>
            </a:xfrm>
            <a:custGeom>
              <a:avLst/>
              <a:gdLst/>
              <a:ahLst/>
              <a:cxnLst/>
              <a:rect l="0" t="0" r="0" b="0"/>
              <a:pathLst>
                <a:path w="120000" h="120000" extrusionOk="0">
                  <a:moveTo>
                    <a:pt x="80000" y="22500"/>
                  </a:moveTo>
                  <a:cubicBezTo>
                    <a:pt x="68571" y="30000"/>
                    <a:pt x="60000" y="45000"/>
                    <a:pt x="45714" y="45000"/>
                  </a:cubicBezTo>
                  <a:cubicBezTo>
                    <a:pt x="31428" y="37500"/>
                    <a:pt x="25714" y="30000"/>
                    <a:pt x="17142" y="0"/>
                  </a:cubicBezTo>
                  <a:cubicBezTo>
                    <a:pt x="17142" y="0"/>
                    <a:pt x="17142" y="0"/>
                    <a:pt x="17142" y="0"/>
                  </a:cubicBezTo>
                  <a:cubicBezTo>
                    <a:pt x="0" y="37500"/>
                    <a:pt x="22857" y="82500"/>
                    <a:pt x="34285" y="97500"/>
                  </a:cubicBezTo>
                  <a:cubicBezTo>
                    <a:pt x="62857" y="120000"/>
                    <a:pt x="91428" y="37500"/>
                    <a:pt x="117142" y="90000"/>
                  </a:cubicBezTo>
                  <a:cubicBezTo>
                    <a:pt x="117142" y="90000"/>
                    <a:pt x="120000" y="90000"/>
                    <a:pt x="120000" y="82500"/>
                  </a:cubicBezTo>
                  <a:cubicBezTo>
                    <a:pt x="117142" y="30000"/>
                    <a:pt x="100000" y="15000"/>
                    <a:pt x="80000" y="225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0"/>
            <p:cNvSpPr/>
            <p:nvPr/>
          </p:nvSpPr>
          <p:spPr>
            <a:xfrm>
              <a:off x="2424113" y="1633538"/>
              <a:ext cx="303300" cy="201600"/>
            </a:xfrm>
            <a:custGeom>
              <a:avLst/>
              <a:gdLst/>
              <a:ahLst/>
              <a:cxnLst/>
              <a:rect l="0" t="0" r="0" b="0"/>
              <a:pathLst>
                <a:path w="120000" h="120000" extrusionOk="0">
                  <a:moveTo>
                    <a:pt x="112340" y="7741"/>
                  </a:moveTo>
                  <a:cubicBezTo>
                    <a:pt x="102127" y="34838"/>
                    <a:pt x="97021" y="38709"/>
                    <a:pt x="79148" y="38709"/>
                  </a:cubicBezTo>
                  <a:cubicBezTo>
                    <a:pt x="66382" y="38709"/>
                    <a:pt x="56170" y="34838"/>
                    <a:pt x="43404" y="30967"/>
                  </a:cubicBezTo>
                  <a:cubicBezTo>
                    <a:pt x="17872" y="27096"/>
                    <a:pt x="0" y="61935"/>
                    <a:pt x="10212" y="92903"/>
                  </a:cubicBezTo>
                  <a:cubicBezTo>
                    <a:pt x="12765" y="92903"/>
                    <a:pt x="20425" y="120000"/>
                    <a:pt x="20425" y="120000"/>
                  </a:cubicBezTo>
                  <a:cubicBezTo>
                    <a:pt x="20425" y="89032"/>
                    <a:pt x="22978" y="58064"/>
                    <a:pt x="38297" y="54193"/>
                  </a:cubicBezTo>
                  <a:cubicBezTo>
                    <a:pt x="48510" y="54193"/>
                    <a:pt x="61276" y="61935"/>
                    <a:pt x="74042" y="61935"/>
                  </a:cubicBezTo>
                  <a:cubicBezTo>
                    <a:pt x="94468" y="65806"/>
                    <a:pt x="120000" y="54193"/>
                    <a:pt x="120000" y="15483"/>
                  </a:cubicBezTo>
                  <a:cubicBezTo>
                    <a:pt x="120000" y="7741"/>
                    <a:pt x="114893" y="0"/>
                    <a:pt x="112340" y="774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0"/>
            <p:cNvSpPr/>
            <p:nvPr/>
          </p:nvSpPr>
          <p:spPr>
            <a:xfrm>
              <a:off x="1720850" y="2055813"/>
              <a:ext cx="877800" cy="439800"/>
            </a:xfrm>
            <a:custGeom>
              <a:avLst/>
              <a:gdLst/>
              <a:ahLst/>
              <a:cxnLst/>
              <a:rect l="0" t="0" r="0" b="0"/>
              <a:pathLst>
                <a:path w="120000" h="120000" extrusionOk="0">
                  <a:moveTo>
                    <a:pt x="111176" y="15882"/>
                  </a:moveTo>
                  <a:cubicBezTo>
                    <a:pt x="111176" y="15882"/>
                    <a:pt x="111176" y="15882"/>
                    <a:pt x="111176" y="15882"/>
                  </a:cubicBezTo>
                  <a:cubicBezTo>
                    <a:pt x="111176" y="15882"/>
                    <a:pt x="111176" y="14117"/>
                    <a:pt x="111176" y="14117"/>
                  </a:cubicBezTo>
                  <a:cubicBezTo>
                    <a:pt x="112941" y="5294"/>
                    <a:pt x="110294" y="0"/>
                    <a:pt x="108529" y="7058"/>
                  </a:cubicBezTo>
                  <a:cubicBezTo>
                    <a:pt x="100588" y="47647"/>
                    <a:pt x="79411" y="74117"/>
                    <a:pt x="60000" y="84705"/>
                  </a:cubicBezTo>
                  <a:cubicBezTo>
                    <a:pt x="50294" y="88235"/>
                    <a:pt x="37941" y="90000"/>
                    <a:pt x="28235" y="86470"/>
                  </a:cubicBezTo>
                  <a:cubicBezTo>
                    <a:pt x="17647" y="84705"/>
                    <a:pt x="8823" y="74117"/>
                    <a:pt x="0" y="67058"/>
                  </a:cubicBezTo>
                  <a:cubicBezTo>
                    <a:pt x="0" y="67058"/>
                    <a:pt x="0" y="68823"/>
                    <a:pt x="0" y="68823"/>
                  </a:cubicBezTo>
                  <a:cubicBezTo>
                    <a:pt x="5294" y="86470"/>
                    <a:pt x="16764" y="93529"/>
                    <a:pt x="26470" y="97058"/>
                  </a:cubicBezTo>
                  <a:cubicBezTo>
                    <a:pt x="37941" y="104117"/>
                    <a:pt x="51176" y="105882"/>
                    <a:pt x="62647" y="100588"/>
                  </a:cubicBezTo>
                  <a:cubicBezTo>
                    <a:pt x="75882" y="93529"/>
                    <a:pt x="89117" y="81176"/>
                    <a:pt x="97941" y="61764"/>
                  </a:cubicBezTo>
                  <a:cubicBezTo>
                    <a:pt x="91764" y="77647"/>
                    <a:pt x="82941" y="90000"/>
                    <a:pt x="71470" y="98823"/>
                  </a:cubicBezTo>
                  <a:cubicBezTo>
                    <a:pt x="62647" y="104117"/>
                    <a:pt x="53823" y="105882"/>
                    <a:pt x="45000" y="105882"/>
                  </a:cubicBezTo>
                  <a:cubicBezTo>
                    <a:pt x="36176" y="105882"/>
                    <a:pt x="28235" y="98823"/>
                    <a:pt x="19411" y="98823"/>
                  </a:cubicBezTo>
                  <a:cubicBezTo>
                    <a:pt x="18529" y="98823"/>
                    <a:pt x="17647" y="100588"/>
                    <a:pt x="18529" y="102352"/>
                  </a:cubicBezTo>
                  <a:cubicBezTo>
                    <a:pt x="25588" y="114705"/>
                    <a:pt x="36176" y="116470"/>
                    <a:pt x="45000" y="118235"/>
                  </a:cubicBezTo>
                  <a:cubicBezTo>
                    <a:pt x="55588" y="120000"/>
                    <a:pt x="65294" y="116470"/>
                    <a:pt x="75000" y="109411"/>
                  </a:cubicBezTo>
                  <a:cubicBezTo>
                    <a:pt x="83823" y="104117"/>
                    <a:pt x="92647" y="93529"/>
                    <a:pt x="99705" y="79411"/>
                  </a:cubicBezTo>
                  <a:cubicBezTo>
                    <a:pt x="109411" y="63529"/>
                    <a:pt x="113823" y="42352"/>
                    <a:pt x="118235" y="19411"/>
                  </a:cubicBezTo>
                  <a:cubicBezTo>
                    <a:pt x="120000" y="10588"/>
                    <a:pt x="112941" y="7058"/>
                    <a:pt x="111176" y="158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0"/>
            <p:cNvSpPr/>
            <p:nvPr/>
          </p:nvSpPr>
          <p:spPr>
            <a:xfrm>
              <a:off x="1933575" y="2438401"/>
              <a:ext cx="141300" cy="155700"/>
            </a:xfrm>
            <a:custGeom>
              <a:avLst/>
              <a:gdLst/>
              <a:ahLst/>
              <a:cxnLst/>
              <a:rect l="0" t="0" r="0" b="0"/>
              <a:pathLst>
                <a:path w="120000" h="120000" extrusionOk="0">
                  <a:moveTo>
                    <a:pt x="87272" y="110000"/>
                  </a:moveTo>
                  <a:cubicBezTo>
                    <a:pt x="70909" y="110000"/>
                    <a:pt x="16363" y="120000"/>
                    <a:pt x="16363" y="90000"/>
                  </a:cubicBezTo>
                  <a:cubicBezTo>
                    <a:pt x="16363" y="70000"/>
                    <a:pt x="0" y="10000"/>
                    <a:pt x="38181" y="10000"/>
                  </a:cubicBezTo>
                  <a:cubicBezTo>
                    <a:pt x="54545" y="5000"/>
                    <a:pt x="109090" y="0"/>
                    <a:pt x="109090" y="30000"/>
                  </a:cubicBezTo>
                  <a:cubicBezTo>
                    <a:pt x="109090" y="45000"/>
                    <a:pt x="120000" y="110000"/>
                    <a:pt x="87272" y="110000"/>
                  </a:cubicBezTo>
                  <a:close/>
                  <a:moveTo>
                    <a:pt x="38181" y="25000"/>
                  </a:moveTo>
                  <a:cubicBezTo>
                    <a:pt x="27272" y="25000"/>
                    <a:pt x="32727" y="80000"/>
                    <a:pt x="32727" y="90000"/>
                  </a:cubicBezTo>
                  <a:cubicBezTo>
                    <a:pt x="32727" y="95000"/>
                    <a:pt x="87272" y="95000"/>
                    <a:pt x="87272" y="95000"/>
                  </a:cubicBezTo>
                  <a:cubicBezTo>
                    <a:pt x="98181" y="95000"/>
                    <a:pt x="92727" y="35000"/>
                    <a:pt x="92727" y="30000"/>
                  </a:cubicBezTo>
                  <a:cubicBezTo>
                    <a:pt x="92727" y="20000"/>
                    <a:pt x="43636" y="25000"/>
                    <a:pt x="38181" y="25000"/>
                  </a:cubicBezTo>
                  <a:cubicBezTo>
                    <a:pt x="38181" y="25000"/>
                    <a:pt x="38181" y="25000"/>
                    <a:pt x="38181" y="25000"/>
                  </a:cubicBezTo>
                  <a:cubicBezTo>
                    <a:pt x="32727" y="25000"/>
                    <a:pt x="38181" y="25000"/>
                    <a:pt x="38181" y="25000"/>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0"/>
            <p:cNvSpPr/>
            <p:nvPr/>
          </p:nvSpPr>
          <p:spPr>
            <a:xfrm>
              <a:off x="1965325" y="2463801"/>
              <a:ext cx="84000" cy="96900"/>
            </a:xfrm>
            <a:custGeom>
              <a:avLst/>
              <a:gdLst/>
              <a:ahLst/>
              <a:cxnLst/>
              <a:rect l="0" t="0" r="0" b="0"/>
              <a:pathLst>
                <a:path w="120000" h="120000" extrusionOk="0">
                  <a:moveTo>
                    <a:pt x="18461" y="8000"/>
                  </a:moveTo>
                  <a:cubicBezTo>
                    <a:pt x="0" y="8000"/>
                    <a:pt x="9230" y="96000"/>
                    <a:pt x="9230" y="112000"/>
                  </a:cubicBezTo>
                  <a:cubicBezTo>
                    <a:pt x="9230" y="120000"/>
                    <a:pt x="101538" y="120000"/>
                    <a:pt x="101538" y="120000"/>
                  </a:cubicBezTo>
                  <a:cubicBezTo>
                    <a:pt x="120000" y="120000"/>
                    <a:pt x="110769" y="24000"/>
                    <a:pt x="110769" y="16000"/>
                  </a:cubicBezTo>
                  <a:cubicBezTo>
                    <a:pt x="110769" y="0"/>
                    <a:pt x="27692" y="8000"/>
                    <a:pt x="18461" y="8000"/>
                  </a:cubicBezTo>
                  <a:cubicBezTo>
                    <a:pt x="18461" y="8000"/>
                    <a:pt x="18461" y="8000"/>
                    <a:pt x="18461" y="8000"/>
                  </a:cubicBezTo>
                  <a:cubicBezTo>
                    <a:pt x="9230" y="8000"/>
                    <a:pt x="18461" y="8000"/>
                    <a:pt x="18461" y="8000"/>
                  </a:cubicBezTo>
                  <a:close/>
                </a:path>
              </a:pathLst>
            </a:custGeom>
            <a:solidFill>
              <a:srgbClr val="FFE5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0"/>
            <p:cNvSpPr/>
            <p:nvPr/>
          </p:nvSpPr>
          <p:spPr>
            <a:xfrm>
              <a:off x="1384300" y="1439863"/>
              <a:ext cx="1433400" cy="1671600"/>
            </a:xfrm>
            <a:custGeom>
              <a:avLst/>
              <a:gdLst/>
              <a:ahLst/>
              <a:cxnLst/>
              <a:rect l="0" t="0" r="0" b="0"/>
              <a:pathLst>
                <a:path w="120000" h="120000" extrusionOk="0">
                  <a:moveTo>
                    <a:pt x="118378" y="76744"/>
                  </a:moveTo>
                  <a:cubicBezTo>
                    <a:pt x="119459" y="67906"/>
                    <a:pt x="118918" y="60930"/>
                    <a:pt x="115135" y="53488"/>
                  </a:cubicBezTo>
                  <a:cubicBezTo>
                    <a:pt x="114054" y="51627"/>
                    <a:pt x="114594" y="52093"/>
                    <a:pt x="115675" y="50232"/>
                  </a:cubicBezTo>
                  <a:cubicBezTo>
                    <a:pt x="116216" y="49302"/>
                    <a:pt x="116216" y="47906"/>
                    <a:pt x="116756" y="46976"/>
                  </a:cubicBezTo>
                  <a:cubicBezTo>
                    <a:pt x="117297" y="44186"/>
                    <a:pt x="117837" y="41395"/>
                    <a:pt x="117837" y="38604"/>
                  </a:cubicBezTo>
                  <a:cubicBezTo>
                    <a:pt x="117837" y="36744"/>
                    <a:pt x="117837" y="33953"/>
                    <a:pt x="115675" y="33488"/>
                  </a:cubicBezTo>
                  <a:cubicBezTo>
                    <a:pt x="112432" y="33023"/>
                    <a:pt x="111891" y="35813"/>
                    <a:pt x="111351" y="37674"/>
                  </a:cubicBezTo>
                  <a:cubicBezTo>
                    <a:pt x="110270" y="40000"/>
                    <a:pt x="109189" y="42325"/>
                    <a:pt x="106486" y="43720"/>
                  </a:cubicBezTo>
                  <a:cubicBezTo>
                    <a:pt x="105405" y="44651"/>
                    <a:pt x="104324" y="45581"/>
                    <a:pt x="103243" y="45581"/>
                  </a:cubicBezTo>
                  <a:cubicBezTo>
                    <a:pt x="102702" y="45581"/>
                    <a:pt x="98918" y="45116"/>
                    <a:pt x="98918" y="45116"/>
                  </a:cubicBezTo>
                  <a:cubicBezTo>
                    <a:pt x="98378" y="44651"/>
                    <a:pt x="98918" y="41860"/>
                    <a:pt x="98378" y="40930"/>
                  </a:cubicBezTo>
                  <a:cubicBezTo>
                    <a:pt x="98378" y="39534"/>
                    <a:pt x="97837" y="38139"/>
                    <a:pt x="97837" y="36744"/>
                  </a:cubicBezTo>
                  <a:cubicBezTo>
                    <a:pt x="96756" y="33953"/>
                    <a:pt x="95675" y="30697"/>
                    <a:pt x="95135" y="27906"/>
                  </a:cubicBezTo>
                  <a:cubicBezTo>
                    <a:pt x="94594" y="26511"/>
                    <a:pt x="92972" y="23255"/>
                    <a:pt x="95135" y="22790"/>
                  </a:cubicBezTo>
                  <a:cubicBezTo>
                    <a:pt x="96216" y="22325"/>
                    <a:pt x="97297" y="23255"/>
                    <a:pt x="97837" y="23720"/>
                  </a:cubicBezTo>
                  <a:cubicBezTo>
                    <a:pt x="99459" y="24186"/>
                    <a:pt x="101081" y="25116"/>
                    <a:pt x="102702" y="25116"/>
                  </a:cubicBezTo>
                  <a:cubicBezTo>
                    <a:pt x="108108" y="26046"/>
                    <a:pt x="114054" y="23255"/>
                    <a:pt x="115135" y="18604"/>
                  </a:cubicBezTo>
                  <a:cubicBezTo>
                    <a:pt x="116756" y="12558"/>
                    <a:pt x="109729" y="7906"/>
                    <a:pt x="103783" y="6046"/>
                  </a:cubicBezTo>
                  <a:cubicBezTo>
                    <a:pt x="97837" y="3720"/>
                    <a:pt x="90270" y="3720"/>
                    <a:pt x="84864" y="6976"/>
                  </a:cubicBezTo>
                  <a:cubicBezTo>
                    <a:pt x="84324" y="7441"/>
                    <a:pt x="83243" y="7906"/>
                    <a:pt x="82702" y="8372"/>
                  </a:cubicBezTo>
                  <a:cubicBezTo>
                    <a:pt x="81081" y="8837"/>
                    <a:pt x="83243" y="8837"/>
                    <a:pt x="81081" y="8372"/>
                  </a:cubicBezTo>
                  <a:cubicBezTo>
                    <a:pt x="79459" y="7906"/>
                    <a:pt x="78378" y="6511"/>
                    <a:pt x="76756" y="6046"/>
                  </a:cubicBezTo>
                  <a:cubicBezTo>
                    <a:pt x="74594" y="4651"/>
                    <a:pt x="71891" y="3255"/>
                    <a:pt x="69189" y="2790"/>
                  </a:cubicBezTo>
                  <a:cubicBezTo>
                    <a:pt x="62702" y="465"/>
                    <a:pt x="55675" y="0"/>
                    <a:pt x="48648" y="1395"/>
                  </a:cubicBezTo>
                  <a:cubicBezTo>
                    <a:pt x="45945" y="1860"/>
                    <a:pt x="43243" y="2325"/>
                    <a:pt x="40540" y="3255"/>
                  </a:cubicBezTo>
                  <a:cubicBezTo>
                    <a:pt x="39459" y="3720"/>
                    <a:pt x="37837" y="5116"/>
                    <a:pt x="36216" y="5581"/>
                  </a:cubicBezTo>
                  <a:cubicBezTo>
                    <a:pt x="34594" y="6046"/>
                    <a:pt x="36756" y="6046"/>
                    <a:pt x="34594" y="5116"/>
                  </a:cubicBezTo>
                  <a:cubicBezTo>
                    <a:pt x="33513" y="5116"/>
                    <a:pt x="32432" y="4186"/>
                    <a:pt x="31891" y="3720"/>
                  </a:cubicBezTo>
                  <a:cubicBezTo>
                    <a:pt x="25945" y="465"/>
                    <a:pt x="18918" y="0"/>
                    <a:pt x="12432" y="1860"/>
                  </a:cubicBezTo>
                  <a:cubicBezTo>
                    <a:pt x="6486" y="3720"/>
                    <a:pt x="0" y="7906"/>
                    <a:pt x="540" y="13953"/>
                  </a:cubicBezTo>
                  <a:cubicBezTo>
                    <a:pt x="540" y="19534"/>
                    <a:pt x="7027" y="22790"/>
                    <a:pt x="12972" y="21860"/>
                  </a:cubicBezTo>
                  <a:cubicBezTo>
                    <a:pt x="14594" y="21395"/>
                    <a:pt x="16216" y="20930"/>
                    <a:pt x="17297" y="20000"/>
                  </a:cubicBezTo>
                  <a:cubicBezTo>
                    <a:pt x="18378" y="19534"/>
                    <a:pt x="18918" y="19069"/>
                    <a:pt x="19459" y="19069"/>
                  </a:cubicBezTo>
                  <a:cubicBezTo>
                    <a:pt x="22162" y="19534"/>
                    <a:pt x="21081" y="22325"/>
                    <a:pt x="20000" y="23720"/>
                  </a:cubicBezTo>
                  <a:cubicBezTo>
                    <a:pt x="17297" y="28372"/>
                    <a:pt x="14594" y="33488"/>
                    <a:pt x="14054" y="39069"/>
                  </a:cubicBezTo>
                  <a:cubicBezTo>
                    <a:pt x="10810" y="52558"/>
                    <a:pt x="22162" y="64186"/>
                    <a:pt x="35675" y="70232"/>
                  </a:cubicBezTo>
                  <a:cubicBezTo>
                    <a:pt x="31351" y="76744"/>
                    <a:pt x="31351" y="85116"/>
                    <a:pt x="31891" y="92558"/>
                  </a:cubicBezTo>
                  <a:cubicBezTo>
                    <a:pt x="32432" y="94883"/>
                    <a:pt x="32972" y="97674"/>
                    <a:pt x="32972" y="100000"/>
                  </a:cubicBezTo>
                  <a:cubicBezTo>
                    <a:pt x="33513" y="101395"/>
                    <a:pt x="34054" y="103255"/>
                    <a:pt x="33513" y="104186"/>
                  </a:cubicBezTo>
                  <a:cubicBezTo>
                    <a:pt x="32972" y="105581"/>
                    <a:pt x="31891" y="105581"/>
                    <a:pt x="30810" y="106976"/>
                  </a:cubicBezTo>
                  <a:cubicBezTo>
                    <a:pt x="28648" y="109302"/>
                    <a:pt x="29189" y="112558"/>
                    <a:pt x="31891" y="114418"/>
                  </a:cubicBezTo>
                  <a:cubicBezTo>
                    <a:pt x="34594" y="116279"/>
                    <a:pt x="38918" y="116279"/>
                    <a:pt x="42162" y="115813"/>
                  </a:cubicBezTo>
                  <a:cubicBezTo>
                    <a:pt x="49729" y="114883"/>
                    <a:pt x="47567" y="109302"/>
                    <a:pt x="48108" y="104186"/>
                  </a:cubicBezTo>
                  <a:cubicBezTo>
                    <a:pt x="48648" y="101860"/>
                    <a:pt x="48648" y="94883"/>
                    <a:pt x="51891" y="93488"/>
                  </a:cubicBezTo>
                  <a:cubicBezTo>
                    <a:pt x="54054" y="92093"/>
                    <a:pt x="57297" y="94883"/>
                    <a:pt x="58378" y="96744"/>
                  </a:cubicBezTo>
                  <a:cubicBezTo>
                    <a:pt x="60540" y="99069"/>
                    <a:pt x="61621" y="100930"/>
                    <a:pt x="61621" y="103720"/>
                  </a:cubicBezTo>
                  <a:cubicBezTo>
                    <a:pt x="62162" y="107441"/>
                    <a:pt x="61081" y="111627"/>
                    <a:pt x="61621" y="115348"/>
                  </a:cubicBezTo>
                  <a:cubicBezTo>
                    <a:pt x="61621" y="119069"/>
                    <a:pt x="65405" y="120000"/>
                    <a:pt x="69189" y="120000"/>
                  </a:cubicBezTo>
                  <a:cubicBezTo>
                    <a:pt x="74594" y="120000"/>
                    <a:pt x="84864" y="115813"/>
                    <a:pt x="78378" y="110232"/>
                  </a:cubicBezTo>
                  <a:cubicBezTo>
                    <a:pt x="77297" y="109767"/>
                    <a:pt x="76216" y="109302"/>
                    <a:pt x="75675" y="108372"/>
                  </a:cubicBezTo>
                  <a:cubicBezTo>
                    <a:pt x="75135" y="107441"/>
                    <a:pt x="75675" y="106046"/>
                    <a:pt x="75675" y="105116"/>
                  </a:cubicBezTo>
                  <a:cubicBezTo>
                    <a:pt x="75675" y="103720"/>
                    <a:pt x="75135" y="99069"/>
                    <a:pt x="76756" y="97674"/>
                  </a:cubicBezTo>
                  <a:cubicBezTo>
                    <a:pt x="77297" y="96744"/>
                    <a:pt x="80540" y="96279"/>
                    <a:pt x="81621" y="95813"/>
                  </a:cubicBezTo>
                  <a:cubicBezTo>
                    <a:pt x="83783" y="94883"/>
                    <a:pt x="85945" y="93953"/>
                    <a:pt x="88648" y="93023"/>
                  </a:cubicBezTo>
                  <a:cubicBezTo>
                    <a:pt x="92972" y="91162"/>
                    <a:pt x="96756" y="88372"/>
                    <a:pt x="100540" y="85581"/>
                  </a:cubicBezTo>
                  <a:cubicBezTo>
                    <a:pt x="100540" y="90232"/>
                    <a:pt x="100000" y="94418"/>
                    <a:pt x="100000" y="99069"/>
                  </a:cubicBezTo>
                  <a:cubicBezTo>
                    <a:pt x="100000" y="104651"/>
                    <a:pt x="110810" y="105116"/>
                    <a:pt x="115135" y="102790"/>
                  </a:cubicBezTo>
                  <a:cubicBezTo>
                    <a:pt x="117297" y="101860"/>
                    <a:pt x="118918" y="100000"/>
                    <a:pt x="118378" y="97674"/>
                  </a:cubicBezTo>
                  <a:cubicBezTo>
                    <a:pt x="118378" y="95813"/>
                    <a:pt x="117297" y="94883"/>
                    <a:pt x="116216" y="93953"/>
                  </a:cubicBezTo>
                  <a:cubicBezTo>
                    <a:pt x="115675" y="93488"/>
                    <a:pt x="115135" y="93488"/>
                    <a:pt x="114594" y="93023"/>
                  </a:cubicBezTo>
                  <a:cubicBezTo>
                    <a:pt x="113513" y="91162"/>
                    <a:pt x="115675" y="86976"/>
                    <a:pt x="116216" y="85581"/>
                  </a:cubicBezTo>
                  <a:cubicBezTo>
                    <a:pt x="117297" y="82325"/>
                    <a:pt x="118378" y="79534"/>
                    <a:pt x="118378" y="76744"/>
                  </a:cubicBezTo>
                  <a:cubicBezTo>
                    <a:pt x="120000" y="64651"/>
                    <a:pt x="118378" y="78604"/>
                    <a:pt x="118378" y="76744"/>
                  </a:cubicBezTo>
                  <a:close/>
                  <a:moveTo>
                    <a:pt x="111351" y="48372"/>
                  </a:moveTo>
                  <a:cubicBezTo>
                    <a:pt x="109729" y="50697"/>
                    <a:pt x="109189" y="49302"/>
                    <a:pt x="106486" y="48372"/>
                  </a:cubicBezTo>
                  <a:cubicBezTo>
                    <a:pt x="109189" y="46976"/>
                    <a:pt x="111351" y="45116"/>
                    <a:pt x="112972" y="43255"/>
                  </a:cubicBezTo>
                  <a:cubicBezTo>
                    <a:pt x="112432" y="45116"/>
                    <a:pt x="112432" y="46511"/>
                    <a:pt x="111351" y="48372"/>
                  </a:cubicBezTo>
                  <a:close/>
                  <a:moveTo>
                    <a:pt x="18378" y="37209"/>
                  </a:moveTo>
                  <a:cubicBezTo>
                    <a:pt x="20000" y="33023"/>
                    <a:pt x="22702" y="28837"/>
                    <a:pt x="24324" y="24186"/>
                  </a:cubicBezTo>
                  <a:cubicBezTo>
                    <a:pt x="25945" y="20465"/>
                    <a:pt x="24864" y="14418"/>
                    <a:pt x="18918" y="15348"/>
                  </a:cubicBezTo>
                  <a:cubicBezTo>
                    <a:pt x="14054" y="15813"/>
                    <a:pt x="10810" y="20465"/>
                    <a:pt x="5945" y="16279"/>
                  </a:cubicBezTo>
                  <a:cubicBezTo>
                    <a:pt x="1081" y="11627"/>
                    <a:pt x="9189" y="6976"/>
                    <a:pt x="13513" y="5581"/>
                  </a:cubicBezTo>
                  <a:cubicBezTo>
                    <a:pt x="20000" y="3255"/>
                    <a:pt x="27027" y="4651"/>
                    <a:pt x="31891" y="8837"/>
                  </a:cubicBezTo>
                  <a:cubicBezTo>
                    <a:pt x="33513" y="9767"/>
                    <a:pt x="34054" y="10697"/>
                    <a:pt x="36216" y="10232"/>
                  </a:cubicBezTo>
                  <a:cubicBezTo>
                    <a:pt x="37297" y="9767"/>
                    <a:pt x="38378" y="8837"/>
                    <a:pt x="39459" y="8372"/>
                  </a:cubicBezTo>
                  <a:cubicBezTo>
                    <a:pt x="41081" y="7441"/>
                    <a:pt x="42702" y="6511"/>
                    <a:pt x="44864" y="6046"/>
                  </a:cubicBezTo>
                  <a:cubicBezTo>
                    <a:pt x="51351" y="3720"/>
                    <a:pt x="58378" y="4186"/>
                    <a:pt x="65405" y="5581"/>
                  </a:cubicBezTo>
                  <a:cubicBezTo>
                    <a:pt x="68108" y="6046"/>
                    <a:pt x="71351" y="6976"/>
                    <a:pt x="74054" y="8372"/>
                  </a:cubicBezTo>
                  <a:cubicBezTo>
                    <a:pt x="75675" y="8837"/>
                    <a:pt x="76756" y="9767"/>
                    <a:pt x="77837" y="10697"/>
                  </a:cubicBezTo>
                  <a:cubicBezTo>
                    <a:pt x="78918" y="11162"/>
                    <a:pt x="80540" y="13488"/>
                    <a:pt x="81621" y="13488"/>
                  </a:cubicBezTo>
                  <a:cubicBezTo>
                    <a:pt x="83243" y="13953"/>
                    <a:pt x="84324" y="12093"/>
                    <a:pt x="85405" y="11627"/>
                  </a:cubicBezTo>
                  <a:cubicBezTo>
                    <a:pt x="87567" y="9767"/>
                    <a:pt x="89729" y="8837"/>
                    <a:pt x="92972" y="8372"/>
                  </a:cubicBezTo>
                  <a:cubicBezTo>
                    <a:pt x="98918" y="7906"/>
                    <a:pt x="106486" y="9767"/>
                    <a:pt x="109729" y="13953"/>
                  </a:cubicBezTo>
                  <a:cubicBezTo>
                    <a:pt x="112972" y="18604"/>
                    <a:pt x="108108" y="22325"/>
                    <a:pt x="103243" y="21395"/>
                  </a:cubicBezTo>
                  <a:cubicBezTo>
                    <a:pt x="98918" y="20930"/>
                    <a:pt x="92972" y="16279"/>
                    <a:pt x="90270" y="21860"/>
                  </a:cubicBezTo>
                  <a:cubicBezTo>
                    <a:pt x="89189" y="25116"/>
                    <a:pt x="90810" y="28837"/>
                    <a:pt x="91891" y="31627"/>
                  </a:cubicBezTo>
                  <a:cubicBezTo>
                    <a:pt x="95675" y="42325"/>
                    <a:pt x="96216" y="53023"/>
                    <a:pt x="85945" y="61395"/>
                  </a:cubicBezTo>
                  <a:cubicBezTo>
                    <a:pt x="68108" y="75813"/>
                    <a:pt x="35135" y="73023"/>
                    <a:pt x="21621" y="54883"/>
                  </a:cubicBezTo>
                  <a:cubicBezTo>
                    <a:pt x="17297" y="48372"/>
                    <a:pt x="16756" y="43255"/>
                    <a:pt x="18378" y="37209"/>
                  </a:cubicBezTo>
                  <a:close/>
                  <a:moveTo>
                    <a:pt x="114054" y="76279"/>
                  </a:moveTo>
                  <a:cubicBezTo>
                    <a:pt x="113513" y="81860"/>
                    <a:pt x="108648" y="89302"/>
                    <a:pt x="110810" y="94418"/>
                  </a:cubicBezTo>
                  <a:cubicBezTo>
                    <a:pt x="111351" y="95813"/>
                    <a:pt x="111891" y="95813"/>
                    <a:pt x="112972" y="96744"/>
                  </a:cubicBezTo>
                  <a:cubicBezTo>
                    <a:pt x="114594" y="98139"/>
                    <a:pt x="114054" y="99534"/>
                    <a:pt x="111351" y="100000"/>
                  </a:cubicBezTo>
                  <a:cubicBezTo>
                    <a:pt x="110270" y="100465"/>
                    <a:pt x="108648" y="100465"/>
                    <a:pt x="107027" y="100000"/>
                  </a:cubicBezTo>
                  <a:cubicBezTo>
                    <a:pt x="105405" y="100000"/>
                    <a:pt x="104864" y="100000"/>
                    <a:pt x="104864" y="98604"/>
                  </a:cubicBezTo>
                  <a:cubicBezTo>
                    <a:pt x="104324" y="96744"/>
                    <a:pt x="104864" y="94418"/>
                    <a:pt x="104864" y="92558"/>
                  </a:cubicBezTo>
                  <a:cubicBezTo>
                    <a:pt x="104864" y="89302"/>
                    <a:pt x="104864" y="86511"/>
                    <a:pt x="104324" y="83720"/>
                  </a:cubicBezTo>
                  <a:cubicBezTo>
                    <a:pt x="104324" y="80465"/>
                    <a:pt x="104864" y="76279"/>
                    <a:pt x="102162" y="73953"/>
                  </a:cubicBezTo>
                  <a:cubicBezTo>
                    <a:pt x="101081" y="72558"/>
                    <a:pt x="98378" y="71627"/>
                    <a:pt x="96216" y="72558"/>
                  </a:cubicBezTo>
                  <a:cubicBezTo>
                    <a:pt x="94054" y="73953"/>
                    <a:pt x="96756" y="74418"/>
                    <a:pt x="98378" y="74883"/>
                  </a:cubicBezTo>
                  <a:cubicBezTo>
                    <a:pt x="102162" y="75348"/>
                    <a:pt x="101621" y="78139"/>
                    <a:pt x="99459" y="80930"/>
                  </a:cubicBezTo>
                  <a:cubicBezTo>
                    <a:pt x="97297" y="83720"/>
                    <a:pt x="94054" y="86046"/>
                    <a:pt x="90810" y="87906"/>
                  </a:cubicBezTo>
                  <a:cubicBezTo>
                    <a:pt x="86486" y="90697"/>
                    <a:pt x="80540" y="93488"/>
                    <a:pt x="75135" y="93953"/>
                  </a:cubicBezTo>
                  <a:cubicBezTo>
                    <a:pt x="75135" y="91162"/>
                    <a:pt x="75135" y="87906"/>
                    <a:pt x="74594" y="85581"/>
                  </a:cubicBezTo>
                  <a:cubicBezTo>
                    <a:pt x="73513" y="82325"/>
                    <a:pt x="72432" y="84186"/>
                    <a:pt x="72432" y="86511"/>
                  </a:cubicBezTo>
                  <a:cubicBezTo>
                    <a:pt x="71891" y="89302"/>
                    <a:pt x="72432" y="92093"/>
                    <a:pt x="72432" y="94883"/>
                  </a:cubicBezTo>
                  <a:cubicBezTo>
                    <a:pt x="72432" y="98139"/>
                    <a:pt x="71891" y="101860"/>
                    <a:pt x="71891" y="105116"/>
                  </a:cubicBezTo>
                  <a:cubicBezTo>
                    <a:pt x="71351" y="108372"/>
                    <a:pt x="70810" y="109767"/>
                    <a:pt x="74054" y="112093"/>
                  </a:cubicBezTo>
                  <a:cubicBezTo>
                    <a:pt x="77297" y="114418"/>
                    <a:pt x="75135" y="116279"/>
                    <a:pt x="71891" y="116279"/>
                  </a:cubicBezTo>
                  <a:cubicBezTo>
                    <a:pt x="70270" y="116279"/>
                    <a:pt x="68648" y="116279"/>
                    <a:pt x="67567" y="115813"/>
                  </a:cubicBezTo>
                  <a:cubicBezTo>
                    <a:pt x="65405" y="115348"/>
                    <a:pt x="65945" y="114883"/>
                    <a:pt x="66486" y="112558"/>
                  </a:cubicBezTo>
                  <a:cubicBezTo>
                    <a:pt x="66486" y="108837"/>
                    <a:pt x="66486" y="104651"/>
                    <a:pt x="65405" y="100930"/>
                  </a:cubicBezTo>
                  <a:cubicBezTo>
                    <a:pt x="64324" y="96279"/>
                    <a:pt x="61621" y="92093"/>
                    <a:pt x="56756" y="90232"/>
                  </a:cubicBezTo>
                  <a:cubicBezTo>
                    <a:pt x="54054" y="89302"/>
                    <a:pt x="48648" y="88372"/>
                    <a:pt x="45945" y="89767"/>
                  </a:cubicBezTo>
                  <a:cubicBezTo>
                    <a:pt x="43783" y="91162"/>
                    <a:pt x="45405" y="92093"/>
                    <a:pt x="47567" y="91627"/>
                  </a:cubicBezTo>
                  <a:cubicBezTo>
                    <a:pt x="45405" y="94883"/>
                    <a:pt x="44864" y="100000"/>
                    <a:pt x="44324" y="103720"/>
                  </a:cubicBezTo>
                  <a:cubicBezTo>
                    <a:pt x="43783" y="104651"/>
                    <a:pt x="43783" y="106046"/>
                    <a:pt x="43243" y="107441"/>
                  </a:cubicBezTo>
                  <a:cubicBezTo>
                    <a:pt x="43243" y="107906"/>
                    <a:pt x="43783" y="111162"/>
                    <a:pt x="43243" y="111627"/>
                  </a:cubicBezTo>
                  <a:cubicBezTo>
                    <a:pt x="42702" y="112558"/>
                    <a:pt x="39459" y="112558"/>
                    <a:pt x="37837" y="112558"/>
                  </a:cubicBezTo>
                  <a:cubicBezTo>
                    <a:pt x="35675" y="112093"/>
                    <a:pt x="32432" y="111162"/>
                    <a:pt x="34594" y="108837"/>
                  </a:cubicBezTo>
                  <a:cubicBezTo>
                    <a:pt x="35135" y="108372"/>
                    <a:pt x="36216" y="108372"/>
                    <a:pt x="36756" y="107441"/>
                  </a:cubicBezTo>
                  <a:cubicBezTo>
                    <a:pt x="37297" y="106511"/>
                    <a:pt x="37297" y="105116"/>
                    <a:pt x="37297" y="104186"/>
                  </a:cubicBezTo>
                  <a:cubicBezTo>
                    <a:pt x="37837" y="98604"/>
                    <a:pt x="36216" y="93023"/>
                    <a:pt x="36216" y="87441"/>
                  </a:cubicBezTo>
                  <a:cubicBezTo>
                    <a:pt x="35675" y="84186"/>
                    <a:pt x="35675" y="70232"/>
                    <a:pt x="42162" y="70697"/>
                  </a:cubicBezTo>
                  <a:cubicBezTo>
                    <a:pt x="43243" y="70697"/>
                    <a:pt x="44864" y="71627"/>
                    <a:pt x="46486" y="71627"/>
                  </a:cubicBezTo>
                  <a:cubicBezTo>
                    <a:pt x="48108" y="72093"/>
                    <a:pt x="50270" y="72558"/>
                    <a:pt x="51891" y="72558"/>
                  </a:cubicBezTo>
                  <a:cubicBezTo>
                    <a:pt x="56216" y="73023"/>
                    <a:pt x="60540" y="73023"/>
                    <a:pt x="64864" y="72558"/>
                  </a:cubicBezTo>
                  <a:cubicBezTo>
                    <a:pt x="72432" y="71162"/>
                    <a:pt x="80000" y="68372"/>
                    <a:pt x="85945" y="64186"/>
                  </a:cubicBezTo>
                  <a:cubicBezTo>
                    <a:pt x="88648" y="62325"/>
                    <a:pt x="90810" y="60465"/>
                    <a:pt x="92432" y="58139"/>
                  </a:cubicBezTo>
                  <a:cubicBezTo>
                    <a:pt x="93513" y="57209"/>
                    <a:pt x="94594" y="55813"/>
                    <a:pt x="95135" y="54418"/>
                  </a:cubicBezTo>
                  <a:cubicBezTo>
                    <a:pt x="95675" y="53488"/>
                    <a:pt x="96216" y="49302"/>
                    <a:pt x="96756" y="48837"/>
                  </a:cubicBezTo>
                  <a:cubicBezTo>
                    <a:pt x="98918" y="47441"/>
                    <a:pt x="105945" y="50232"/>
                    <a:pt x="107567" y="51162"/>
                  </a:cubicBezTo>
                  <a:cubicBezTo>
                    <a:pt x="109729" y="53023"/>
                    <a:pt x="111351" y="54883"/>
                    <a:pt x="112432" y="57209"/>
                  </a:cubicBezTo>
                  <a:cubicBezTo>
                    <a:pt x="115675" y="63255"/>
                    <a:pt x="115135" y="70232"/>
                    <a:pt x="114054" y="76279"/>
                  </a:cubicBezTo>
                  <a:cubicBezTo>
                    <a:pt x="113513" y="81860"/>
                    <a:pt x="115135" y="69767"/>
                    <a:pt x="114054" y="7627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0"/>
            <p:cNvSpPr/>
            <p:nvPr/>
          </p:nvSpPr>
          <p:spPr>
            <a:xfrm>
              <a:off x="1920875" y="2139951"/>
              <a:ext cx="193800" cy="77700"/>
            </a:xfrm>
            <a:custGeom>
              <a:avLst/>
              <a:gdLst/>
              <a:ahLst/>
              <a:cxnLst/>
              <a:rect l="0" t="0" r="0" b="0"/>
              <a:pathLst>
                <a:path w="120000" h="120000" extrusionOk="0">
                  <a:moveTo>
                    <a:pt x="84000" y="120000"/>
                  </a:moveTo>
                  <a:cubicBezTo>
                    <a:pt x="80000" y="120000"/>
                    <a:pt x="80000" y="120000"/>
                    <a:pt x="76000" y="120000"/>
                  </a:cubicBezTo>
                  <a:cubicBezTo>
                    <a:pt x="72000" y="120000"/>
                    <a:pt x="64000" y="110000"/>
                    <a:pt x="60000" y="100000"/>
                  </a:cubicBezTo>
                  <a:cubicBezTo>
                    <a:pt x="56000" y="110000"/>
                    <a:pt x="48000" y="110000"/>
                    <a:pt x="44000" y="120000"/>
                  </a:cubicBezTo>
                  <a:cubicBezTo>
                    <a:pt x="44000" y="120000"/>
                    <a:pt x="40000" y="120000"/>
                    <a:pt x="40000" y="120000"/>
                  </a:cubicBezTo>
                  <a:cubicBezTo>
                    <a:pt x="24000" y="120000"/>
                    <a:pt x="12000" y="100000"/>
                    <a:pt x="8000" y="70000"/>
                  </a:cubicBezTo>
                  <a:cubicBezTo>
                    <a:pt x="8000" y="60000"/>
                    <a:pt x="0" y="30000"/>
                    <a:pt x="8000" y="10000"/>
                  </a:cubicBezTo>
                  <a:cubicBezTo>
                    <a:pt x="8000" y="0"/>
                    <a:pt x="12000" y="0"/>
                    <a:pt x="12000" y="0"/>
                  </a:cubicBezTo>
                  <a:cubicBezTo>
                    <a:pt x="16000" y="0"/>
                    <a:pt x="20000" y="10000"/>
                    <a:pt x="20000" y="10000"/>
                  </a:cubicBezTo>
                  <a:cubicBezTo>
                    <a:pt x="20000" y="10000"/>
                    <a:pt x="24000" y="20000"/>
                    <a:pt x="24000" y="30000"/>
                  </a:cubicBezTo>
                  <a:cubicBezTo>
                    <a:pt x="24000" y="40000"/>
                    <a:pt x="24000" y="50000"/>
                    <a:pt x="28000" y="60000"/>
                  </a:cubicBezTo>
                  <a:cubicBezTo>
                    <a:pt x="32000" y="70000"/>
                    <a:pt x="36000" y="70000"/>
                    <a:pt x="40000" y="70000"/>
                  </a:cubicBezTo>
                  <a:cubicBezTo>
                    <a:pt x="40000" y="70000"/>
                    <a:pt x="44000" y="70000"/>
                    <a:pt x="48000" y="70000"/>
                  </a:cubicBezTo>
                  <a:cubicBezTo>
                    <a:pt x="52000" y="60000"/>
                    <a:pt x="52000" y="60000"/>
                    <a:pt x="56000" y="50000"/>
                  </a:cubicBezTo>
                  <a:cubicBezTo>
                    <a:pt x="56000" y="50000"/>
                    <a:pt x="60000" y="40000"/>
                    <a:pt x="60000" y="40000"/>
                  </a:cubicBezTo>
                  <a:cubicBezTo>
                    <a:pt x="64000" y="40000"/>
                    <a:pt x="68000" y="50000"/>
                    <a:pt x="72000" y="60000"/>
                  </a:cubicBezTo>
                  <a:cubicBezTo>
                    <a:pt x="76000" y="70000"/>
                    <a:pt x="80000" y="80000"/>
                    <a:pt x="84000" y="80000"/>
                  </a:cubicBezTo>
                  <a:cubicBezTo>
                    <a:pt x="92000" y="80000"/>
                    <a:pt x="96000" y="70000"/>
                    <a:pt x="100000" y="50000"/>
                  </a:cubicBezTo>
                  <a:cubicBezTo>
                    <a:pt x="100000" y="50000"/>
                    <a:pt x="100000" y="50000"/>
                    <a:pt x="100000" y="50000"/>
                  </a:cubicBezTo>
                  <a:cubicBezTo>
                    <a:pt x="104000" y="30000"/>
                    <a:pt x="104000" y="10000"/>
                    <a:pt x="112000" y="10000"/>
                  </a:cubicBezTo>
                  <a:cubicBezTo>
                    <a:pt x="112000" y="10000"/>
                    <a:pt x="116000" y="20000"/>
                    <a:pt x="116000" y="20000"/>
                  </a:cubicBezTo>
                  <a:cubicBezTo>
                    <a:pt x="120000" y="30000"/>
                    <a:pt x="120000" y="50000"/>
                    <a:pt x="116000" y="70000"/>
                  </a:cubicBezTo>
                  <a:cubicBezTo>
                    <a:pt x="112000" y="100000"/>
                    <a:pt x="100000" y="120000"/>
                    <a:pt x="84000" y="120000"/>
                  </a:cubicBezTo>
                  <a:cubicBezTo>
                    <a:pt x="84000" y="120000"/>
                    <a:pt x="84000" y="120000"/>
                    <a:pt x="8400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0"/>
            <p:cNvSpPr/>
            <p:nvPr/>
          </p:nvSpPr>
          <p:spPr>
            <a:xfrm>
              <a:off x="1752600" y="2016126"/>
              <a:ext cx="115800" cy="130200"/>
            </a:xfrm>
            <a:custGeom>
              <a:avLst/>
              <a:gdLst/>
              <a:ahLst/>
              <a:cxnLst/>
              <a:rect l="0" t="0" r="0" b="0"/>
              <a:pathLst>
                <a:path w="120000" h="120000" extrusionOk="0">
                  <a:moveTo>
                    <a:pt x="66666" y="0"/>
                  </a:moveTo>
                  <a:cubicBezTo>
                    <a:pt x="60000" y="0"/>
                    <a:pt x="60000" y="0"/>
                    <a:pt x="53333" y="0"/>
                  </a:cubicBezTo>
                  <a:cubicBezTo>
                    <a:pt x="60000" y="6000"/>
                    <a:pt x="66666" y="12000"/>
                    <a:pt x="66666" y="18000"/>
                  </a:cubicBezTo>
                  <a:cubicBezTo>
                    <a:pt x="66666" y="30000"/>
                    <a:pt x="53333" y="42000"/>
                    <a:pt x="40000" y="42000"/>
                  </a:cubicBezTo>
                  <a:cubicBezTo>
                    <a:pt x="26666" y="42000"/>
                    <a:pt x="20000" y="30000"/>
                    <a:pt x="20000" y="18000"/>
                  </a:cubicBezTo>
                  <a:cubicBezTo>
                    <a:pt x="6666" y="30000"/>
                    <a:pt x="6666" y="42000"/>
                    <a:pt x="0" y="54000"/>
                  </a:cubicBezTo>
                  <a:cubicBezTo>
                    <a:pt x="0" y="90000"/>
                    <a:pt x="26666" y="114000"/>
                    <a:pt x="60000" y="114000"/>
                  </a:cubicBezTo>
                  <a:cubicBezTo>
                    <a:pt x="86666" y="120000"/>
                    <a:pt x="113333" y="90000"/>
                    <a:pt x="120000" y="60000"/>
                  </a:cubicBezTo>
                  <a:cubicBezTo>
                    <a:pt x="120000" y="24000"/>
                    <a:pt x="93333" y="0"/>
                    <a:pt x="66666"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0"/>
            <p:cNvSpPr/>
            <p:nvPr/>
          </p:nvSpPr>
          <p:spPr>
            <a:xfrm>
              <a:off x="2190750" y="2055813"/>
              <a:ext cx="123900" cy="136500"/>
            </a:xfrm>
            <a:custGeom>
              <a:avLst/>
              <a:gdLst/>
              <a:ahLst/>
              <a:cxnLst/>
              <a:rect l="0" t="0" r="0" b="0"/>
              <a:pathLst>
                <a:path w="120000" h="120000" extrusionOk="0">
                  <a:moveTo>
                    <a:pt x="69473" y="0"/>
                  </a:moveTo>
                  <a:cubicBezTo>
                    <a:pt x="56842" y="0"/>
                    <a:pt x="50526" y="0"/>
                    <a:pt x="44210" y="0"/>
                  </a:cubicBezTo>
                  <a:cubicBezTo>
                    <a:pt x="56842" y="5714"/>
                    <a:pt x="63157" y="11428"/>
                    <a:pt x="63157" y="22857"/>
                  </a:cubicBezTo>
                  <a:cubicBezTo>
                    <a:pt x="63157" y="34285"/>
                    <a:pt x="50526" y="40000"/>
                    <a:pt x="37894" y="40000"/>
                  </a:cubicBezTo>
                  <a:cubicBezTo>
                    <a:pt x="25263" y="40000"/>
                    <a:pt x="18947" y="34285"/>
                    <a:pt x="18947" y="22857"/>
                  </a:cubicBezTo>
                  <a:cubicBezTo>
                    <a:pt x="18947" y="22857"/>
                    <a:pt x="18947" y="22857"/>
                    <a:pt x="18947" y="22857"/>
                  </a:cubicBezTo>
                  <a:cubicBezTo>
                    <a:pt x="12631" y="28571"/>
                    <a:pt x="6315" y="40000"/>
                    <a:pt x="0" y="51428"/>
                  </a:cubicBezTo>
                  <a:cubicBezTo>
                    <a:pt x="0" y="85714"/>
                    <a:pt x="18947" y="114285"/>
                    <a:pt x="44210" y="114285"/>
                  </a:cubicBezTo>
                  <a:cubicBezTo>
                    <a:pt x="75789" y="120000"/>
                    <a:pt x="107368" y="97142"/>
                    <a:pt x="113684" y="62857"/>
                  </a:cubicBezTo>
                  <a:cubicBezTo>
                    <a:pt x="120000" y="28571"/>
                    <a:pt x="94736" y="0"/>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9" name="Google Shape;369;p10"/>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at)">
  <p:cSld name="BLANK_1">
    <p:spTree>
      <p:nvGrpSpPr>
        <p:cNvPr id="1" name="Shape 370"/>
        <p:cNvGrpSpPr/>
        <p:nvPr/>
      </p:nvGrpSpPr>
      <p:grpSpPr>
        <a:xfrm>
          <a:off x="0" y="0"/>
          <a:ext cx="0" cy="0"/>
          <a:chOff x="0" y="0"/>
          <a:chExt cx="0" cy="0"/>
        </a:xfrm>
      </p:grpSpPr>
      <p:sp>
        <p:nvSpPr>
          <p:cNvPr id="371" name="Google Shape;371;p11"/>
          <p:cNvSpPr/>
          <p:nvPr/>
        </p:nvSpPr>
        <p:spPr>
          <a:xfrm>
            <a:off x="-75" y="4557900"/>
            <a:ext cx="9144000" cy="5856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72" name="Google Shape;372;p11"/>
          <p:cNvGrpSpPr/>
          <p:nvPr/>
        </p:nvGrpSpPr>
        <p:grpSpPr>
          <a:xfrm>
            <a:off x="7651743" y="3542340"/>
            <a:ext cx="1194349" cy="1381259"/>
            <a:chOff x="3895725" y="1433513"/>
            <a:chExt cx="1490700" cy="1723988"/>
          </a:xfrm>
        </p:grpSpPr>
        <p:sp>
          <p:nvSpPr>
            <p:cNvPr id="373" name="Google Shape;373;p11"/>
            <p:cNvSpPr/>
            <p:nvPr/>
          </p:nvSpPr>
          <p:spPr>
            <a:xfrm>
              <a:off x="3895725" y="1433513"/>
              <a:ext cx="1490700" cy="1690800"/>
            </a:xfrm>
            <a:custGeom>
              <a:avLst/>
              <a:gdLst/>
              <a:ahLst/>
              <a:cxnLst/>
              <a:rect l="0" t="0" r="0" b="0"/>
              <a:pathLst>
                <a:path w="120000" h="120000" extrusionOk="0">
                  <a:moveTo>
                    <a:pt x="115324" y="12413"/>
                  </a:moveTo>
                  <a:cubicBezTo>
                    <a:pt x="115844" y="12873"/>
                    <a:pt x="115844" y="12873"/>
                    <a:pt x="115324" y="12413"/>
                  </a:cubicBezTo>
                  <a:cubicBezTo>
                    <a:pt x="114285" y="11494"/>
                    <a:pt x="114805" y="11954"/>
                    <a:pt x="115324" y="12413"/>
                  </a:cubicBezTo>
                  <a:cubicBezTo>
                    <a:pt x="111688" y="9195"/>
                    <a:pt x="105454" y="9195"/>
                    <a:pt x="100779" y="11494"/>
                  </a:cubicBezTo>
                  <a:cubicBezTo>
                    <a:pt x="96103" y="13333"/>
                    <a:pt x="94025" y="17471"/>
                    <a:pt x="94025" y="22068"/>
                  </a:cubicBezTo>
                  <a:cubicBezTo>
                    <a:pt x="94025" y="25747"/>
                    <a:pt x="95064" y="29425"/>
                    <a:pt x="96623" y="33103"/>
                  </a:cubicBezTo>
                  <a:cubicBezTo>
                    <a:pt x="97662" y="35862"/>
                    <a:pt x="101298" y="40459"/>
                    <a:pt x="100259" y="43678"/>
                  </a:cubicBezTo>
                  <a:cubicBezTo>
                    <a:pt x="99220" y="47816"/>
                    <a:pt x="90909" y="47356"/>
                    <a:pt x="87792" y="46436"/>
                  </a:cubicBezTo>
                  <a:cubicBezTo>
                    <a:pt x="85714" y="45977"/>
                    <a:pt x="86233" y="46436"/>
                    <a:pt x="86233" y="44597"/>
                  </a:cubicBezTo>
                  <a:cubicBezTo>
                    <a:pt x="85714" y="43218"/>
                    <a:pt x="85714" y="41839"/>
                    <a:pt x="85194" y="40459"/>
                  </a:cubicBezTo>
                  <a:cubicBezTo>
                    <a:pt x="84675" y="38160"/>
                    <a:pt x="83116" y="34942"/>
                    <a:pt x="84155" y="33103"/>
                  </a:cubicBezTo>
                  <a:cubicBezTo>
                    <a:pt x="84675" y="31264"/>
                    <a:pt x="87272" y="28965"/>
                    <a:pt x="88311" y="27586"/>
                  </a:cubicBezTo>
                  <a:cubicBezTo>
                    <a:pt x="89350" y="24827"/>
                    <a:pt x="90909" y="22528"/>
                    <a:pt x="91428" y="19770"/>
                  </a:cubicBezTo>
                  <a:cubicBezTo>
                    <a:pt x="92467" y="16551"/>
                    <a:pt x="95064" y="9195"/>
                    <a:pt x="90909" y="6896"/>
                  </a:cubicBezTo>
                  <a:cubicBezTo>
                    <a:pt x="87272" y="5057"/>
                    <a:pt x="79480" y="5977"/>
                    <a:pt x="74805" y="6436"/>
                  </a:cubicBezTo>
                  <a:cubicBezTo>
                    <a:pt x="72207" y="6436"/>
                    <a:pt x="69090" y="7816"/>
                    <a:pt x="66493" y="7816"/>
                  </a:cubicBezTo>
                  <a:cubicBezTo>
                    <a:pt x="63896" y="7356"/>
                    <a:pt x="62337" y="5977"/>
                    <a:pt x="60259" y="5057"/>
                  </a:cubicBezTo>
                  <a:cubicBezTo>
                    <a:pt x="54545" y="3218"/>
                    <a:pt x="48831" y="2298"/>
                    <a:pt x="42597" y="2298"/>
                  </a:cubicBezTo>
                  <a:cubicBezTo>
                    <a:pt x="40000" y="2298"/>
                    <a:pt x="36883" y="2758"/>
                    <a:pt x="34285" y="3678"/>
                  </a:cubicBezTo>
                  <a:cubicBezTo>
                    <a:pt x="31168" y="4137"/>
                    <a:pt x="30129" y="5057"/>
                    <a:pt x="27532" y="4137"/>
                  </a:cubicBezTo>
                  <a:cubicBezTo>
                    <a:pt x="21818" y="2298"/>
                    <a:pt x="16103" y="1379"/>
                    <a:pt x="10389" y="1379"/>
                  </a:cubicBezTo>
                  <a:cubicBezTo>
                    <a:pt x="6233" y="919"/>
                    <a:pt x="1558" y="0"/>
                    <a:pt x="1038" y="4597"/>
                  </a:cubicBezTo>
                  <a:cubicBezTo>
                    <a:pt x="0" y="9655"/>
                    <a:pt x="1558" y="15632"/>
                    <a:pt x="3116" y="20229"/>
                  </a:cubicBezTo>
                  <a:cubicBezTo>
                    <a:pt x="4155" y="22528"/>
                    <a:pt x="5194" y="24827"/>
                    <a:pt x="6753" y="26666"/>
                  </a:cubicBezTo>
                  <a:cubicBezTo>
                    <a:pt x="7272" y="27586"/>
                    <a:pt x="8311" y="28505"/>
                    <a:pt x="8311" y="29425"/>
                  </a:cubicBezTo>
                  <a:cubicBezTo>
                    <a:pt x="7792" y="30804"/>
                    <a:pt x="6753" y="32183"/>
                    <a:pt x="6753" y="33103"/>
                  </a:cubicBezTo>
                  <a:cubicBezTo>
                    <a:pt x="4155" y="38160"/>
                    <a:pt x="3116" y="43678"/>
                    <a:pt x="4155" y="49195"/>
                  </a:cubicBezTo>
                  <a:cubicBezTo>
                    <a:pt x="6233" y="58850"/>
                    <a:pt x="15064" y="66666"/>
                    <a:pt x="24935" y="71264"/>
                  </a:cubicBezTo>
                  <a:cubicBezTo>
                    <a:pt x="21818" y="76321"/>
                    <a:pt x="21298" y="82758"/>
                    <a:pt x="21298" y="88735"/>
                  </a:cubicBezTo>
                  <a:cubicBezTo>
                    <a:pt x="21818" y="94252"/>
                    <a:pt x="21818" y="99770"/>
                    <a:pt x="23376" y="105287"/>
                  </a:cubicBezTo>
                  <a:cubicBezTo>
                    <a:pt x="23896" y="108965"/>
                    <a:pt x="26493" y="117241"/>
                    <a:pt x="32207" y="116321"/>
                  </a:cubicBezTo>
                  <a:cubicBezTo>
                    <a:pt x="37922" y="115402"/>
                    <a:pt x="36363" y="107126"/>
                    <a:pt x="36883" y="103448"/>
                  </a:cubicBezTo>
                  <a:cubicBezTo>
                    <a:pt x="36883" y="100689"/>
                    <a:pt x="37922" y="98390"/>
                    <a:pt x="39480" y="96091"/>
                  </a:cubicBezTo>
                  <a:cubicBezTo>
                    <a:pt x="40519" y="93793"/>
                    <a:pt x="41038" y="93333"/>
                    <a:pt x="43636" y="94712"/>
                  </a:cubicBezTo>
                  <a:cubicBezTo>
                    <a:pt x="48831" y="96551"/>
                    <a:pt x="50389" y="102068"/>
                    <a:pt x="50389" y="106206"/>
                  </a:cubicBezTo>
                  <a:cubicBezTo>
                    <a:pt x="50389" y="109425"/>
                    <a:pt x="48831" y="120000"/>
                    <a:pt x="55064" y="120000"/>
                  </a:cubicBezTo>
                  <a:cubicBezTo>
                    <a:pt x="60259" y="120000"/>
                    <a:pt x="62337" y="112183"/>
                    <a:pt x="63376" y="108965"/>
                  </a:cubicBezTo>
                  <a:cubicBezTo>
                    <a:pt x="63896" y="106666"/>
                    <a:pt x="63896" y="104367"/>
                    <a:pt x="63896" y="102068"/>
                  </a:cubicBezTo>
                  <a:cubicBezTo>
                    <a:pt x="64415" y="100689"/>
                    <a:pt x="64415" y="99310"/>
                    <a:pt x="64415" y="98390"/>
                  </a:cubicBezTo>
                  <a:cubicBezTo>
                    <a:pt x="64415" y="98390"/>
                    <a:pt x="64415" y="97011"/>
                    <a:pt x="64935" y="96551"/>
                  </a:cubicBezTo>
                  <a:cubicBezTo>
                    <a:pt x="64935" y="96551"/>
                    <a:pt x="68051" y="96091"/>
                    <a:pt x="68571" y="96091"/>
                  </a:cubicBezTo>
                  <a:cubicBezTo>
                    <a:pt x="75844" y="94712"/>
                    <a:pt x="82597" y="91494"/>
                    <a:pt x="87272" y="86436"/>
                  </a:cubicBezTo>
                  <a:cubicBezTo>
                    <a:pt x="87792" y="91034"/>
                    <a:pt x="87792" y="95632"/>
                    <a:pt x="88831" y="100229"/>
                  </a:cubicBezTo>
                  <a:cubicBezTo>
                    <a:pt x="90389" y="103908"/>
                    <a:pt x="94025" y="105747"/>
                    <a:pt x="97142" y="102068"/>
                  </a:cubicBezTo>
                  <a:cubicBezTo>
                    <a:pt x="100259" y="99310"/>
                    <a:pt x="101298" y="93333"/>
                    <a:pt x="102337" y="89655"/>
                  </a:cubicBezTo>
                  <a:cubicBezTo>
                    <a:pt x="103896" y="84597"/>
                    <a:pt x="104935" y="79540"/>
                    <a:pt x="104935" y="74482"/>
                  </a:cubicBezTo>
                  <a:cubicBezTo>
                    <a:pt x="105454" y="71724"/>
                    <a:pt x="105454" y="69425"/>
                    <a:pt x="104935" y="66666"/>
                  </a:cubicBezTo>
                  <a:cubicBezTo>
                    <a:pt x="104935" y="65287"/>
                    <a:pt x="103376" y="61609"/>
                    <a:pt x="103896" y="60689"/>
                  </a:cubicBezTo>
                  <a:cubicBezTo>
                    <a:pt x="104415" y="59770"/>
                    <a:pt x="107012" y="58850"/>
                    <a:pt x="107532" y="57931"/>
                  </a:cubicBezTo>
                  <a:cubicBezTo>
                    <a:pt x="109610" y="57011"/>
                    <a:pt x="111168" y="55172"/>
                    <a:pt x="112727" y="53793"/>
                  </a:cubicBezTo>
                  <a:cubicBezTo>
                    <a:pt x="119999" y="45057"/>
                    <a:pt x="112207" y="36321"/>
                    <a:pt x="108051" y="28505"/>
                  </a:cubicBezTo>
                  <a:cubicBezTo>
                    <a:pt x="107012" y="26666"/>
                    <a:pt x="104935" y="23448"/>
                    <a:pt x="105454" y="21609"/>
                  </a:cubicBezTo>
                  <a:cubicBezTo>
                    <a:pt x="105974" y="19310"/>
                    <a:pt x="108051" y="20689"/>
                    <a:pt x="110129" y="21149"/>
                  </a:cubicBezTo>
                  <a:cubicBezTo>
                    <a:pt x="112727" y="21609"/>
                    <a:pt x="115844" y="21609"/>
                    <a:pt x="116883" y="19310"/>
                  </a:cubicBezTo>
                  <a:cubicBezTo>
                    <a:pt x="117922" y="17011"/>
                    <a:pt x="117402" y="13793"/>
                    <a:pt x="115324" y="12413"/>
                  </a:cubicBezTo>
                  <a:close/>
                </a:path>
              </a:pathLst>
            </a:custGeom>
            <a:solidFill>
              <a:srgbClr val="F4D7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1"/>
            <p:cNvSpPr/>
            <p:nvPr/>
          </p:nvSpPr>
          <p:spPr>
            <a:xfrm>
              <a:off x="4224338" y="2781301"/>
              <a:ext cx="909600" cy="376200"/>
            </a:xfrm>
            <a:custGeom>
              <a:avLst/>
              <a:gdLst/>
              <a:ahLst/>
              <a:cxnLst/>
              <a:rect l="0" t="0" r="0" b="0"/>
              <a:pathLst>
                <a:path w="120000" h="120000" extrusionOk="0">
                  <a:moveTo>
                    <a:pt x="112340" y="14482"/>
                  </a:moveTo>
                  <a:cubicBezTo>
                    <a:pt x="112340" y="16551"/>
                    <a:pt x="112340" y="18620"/>
                    <a:pt x="111489" y="20689"/>
                  </a:cubicBezTo>
                  <a:cubicBezTo>
                    <a:pt x="111489" y="22758"/>
                    <a:pt x="110638" y="24827"/>
                    <a:pt x="109787" y="24827"/>
                  </a:cubicBezTo>
                  <a:cubicBezTo>
                    <a:pt x="109787" y="24827"/>
                    <a:pt x="108936" y="24827"/>
                    <a:pt x="108936" y="22758"/>
                  </a:cubicBezTo>
                  <a:cubicBezTo>
                    <a:pt x="108936" y="22758"/>
                    <a:pt x="108936" y="22758"/>
                    <a:pt x="108936" y="22758"/>
                  </a:cubicBezTo>
                  <a:cubicBezTo>
                    <a:pt x="108085" y="18620"/>
                    <a:pt x="108085" y="16551"/>
                    <a:pt x="108085" y="14482"/>
                  </a:cubicBezTo>
                  <a:cubicBezTo>
                    <a:pt x="98723" y="18620"/>
                    <a:pt x="85957" y="24827"/>
                    <a:pt x="79148" y="14482"/>
                  </a:cubicBezTo>
                  <a:cubicBezTo>
                    <a:pt x="71489" y="4137"/>
                    <a:pt x="64680" y="0"/>
                    <a:pt x="57021" y="8275"/>
                  </a:cubicBezTo>
                  <a:cubicBezTo>
                    <a:pt x="57021" y="31034"/>
                    <a:pt x="55319" y="70344"/>
                    <a:pt x="51914" y="84827"/>
                  </a:cubicBezTo>
                  <a:cubicBezTo>
                    <a:pt x="51063" y="91034"/>
                    <a:pt x="49361" y="93103"/>
                    <a:pt x="47659" y="93103"/>
                  </a:cubicBezTo>
                  <a:cubicBezTo>
                    <a:pt x="47659" y="93103"/>
                    <a:pt x="46808" y="93103"/>
                    <a:pt x="46808" y="93103"/>
                  </a:cubicBezTo>
                  <a:cubicBezTo>
                    <a:pt x="46808" y="93103"/>
                    <a:pt x="45957" y="93103"/>
                    <a:pt x="45957" y="93103"/>
                  </a:cubicBezTo>
                  <a:cubicBezTo>
                    <a:pt x="44255" y="91034"/>
                    <a:pt x="44255" y="82758"/>
                    <a:pt x="44255" y="68275"/>
                  </a:cubicBezTo>
                  <a:cubicBezTo>
                    <a:pt x="44255" y="55862"/>
                    <a:pt x="44255" y="41379"/>
                    <a:pt x="43404" y="28965"/>
                  </a:cubicBezTo>
                  <a:cubicBezTo>
                    <a:pt x="34893" y="45517"/>
                    <a:pt x="20425" y="47586"/>
                    <a:pt x="11063" y="57931"/>
                  </a:cubicBezTo>
                  <a:cubicBezTo>
                    <a:pt x="11063" y="64137"/>
                    <a:pt x="11063" y="70344"/>
                    <a:pt x="10212" y="74482"/>
                  </a:cubicBezTo>
                  <a:cubicBezTo>
                    <a:pt x="9361" y="78620"/>
                    <a:pt x="8510" y="80689"/>
                    <a:pt x="8510" y="80689"/>
                  </a:cubicBezTo>
                  <a:cubicBezTo>
                    <a:pt x="8510" y="80689"/>
                    <a:pt x="7659" y="80689"/>
                    <a:pt x="7659" y="80689"/>
                  </a:cubicBezTo>
                  <a:cubicBezTo>
                    <a:pt x="7659" y="80689"/>
                    <a:pt x="7659" y="78620"/>
                    <a:pt x="7659" y="78620"/>
                  </a:cubicBezTo>
                  <a:cubicBezTo>
                    <a:pt x="5957" y="76551"/>
                    <a:pt x="4255" y="72413"/>
                    <a:pt x="3404" y="68275"/>
                  </a:cubicBezTo>
                  <a:cubicBezTo>
                    <a:pt x="1702" y="72413"/>
                    <a:pt x="0" y="76551"/>
                    <a:pt x="0" y="84827"/>
                  </a:cubicBezTo>
                  <a:cubicBezTo>
                    <a:pt x="0" y="84827"/>
                    <a:pt x="1702" y="103448"/>
                    <a:pt x="13617" y="95172"/>
                  </a:cubicBezTo>
                  <a:cubicBezTo>
                    <a:pt x="25531" y="88965"/>
                    <a:pt x="24680" y="95172"/>
                    <a:pt x="32340" y="105517"/>
                  </a:cubicBezTo>
                  <a:cubicBezTo>
                    <a:pt x="40000" y="115862"/>
                    <a:pt x="51063" y="120000"/>
                    <a:pt x="55319" y="99310"/>
                  </a:cubicBezTo>
                  <a:cubicBezTo>
                    <a:pt x="59574" y="80689"/>
                    <a:pt x="83404" y="53793"/>
                    <a:pt x="97021" y="45517"/>
                  </a:cubicBezTo>
                  <a:cubicBezTo>
                    <a:pt x="109787" y="39310"/>
                    <a:pt x="117446" y="49655"/>
                    <a:pt x="119148" y="24827"/>
                  </a:cubicBezTo>
                  <a:cubicBezTo>
                    <a:pt x="120000" y="16551"/>
                    <a:pt x="116595" y="14482"/>
                    <a:pt x="112340" y="144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11"/>
            <p:cNvSpPr/>
            <p:nvPr/>
          </p:nvSpPr>
          <p:spPr>
            <a:xfrm>
              <a:off x="5102225" y="1601788"/>
              <a:ext cx="219000" cy="136500"/>
            </a:xfrm>
            <a:custGeom>
              <a:avLst/>
              <a:gdLst/>
              <a:ahLst/>
              <a:cxnLst/>
              <a:rect l="0" t="0" r="0" b="0"/>
              <a:pathLst>
                <a:path w="120000" h="120000" extrusionOk="0">
                  <a:moveTo>
                    <a:pt x="109411" y="40000"/>
                  </a:moveTo>
                  <a:cubicBezTo>
                    <a:pt x="109411" y="34285"/>
                    <a:pt x="109411" y="34285"/>
                    <a:pt x="109411" y="34285"/>
                  </a:cubicBezTo>
                  <a:cubicBezTo>
                    <a:pt x="109411" y="34285"/>
                    <a:pt x="109411" y="34285"/>
                    <a:pt x="109411" y="28571"/>
                  </a:cubicBezTo>
                  <a:cubicBezTo>
                    <a:pt x="109411" y="28571"/>
                    <a:pt x="98823" y="17142"/>
                    <a:pt x="105882" y="22857"/>
                  </a:cubicBezTo>
                  <a:cubicBezTo>
                    <a:pt x="102352" y="22857"/>
                    <a:pt x="98823" y="17142"/>
                    <a:pt x="95294" y="17142"/>
                  </a:cubicBezTo>
                  <a:cubicBezTo>
                    <a:pt x="67058" y="0"/>
                    <a:pt x="35294" y="11428"/>
                    <a:pt x="14117" y="51428"/>
                  </a:cubicBezTo>
                  <a:cubicBezTo>
                    <a:pt x="0" y="80000"/>
                    <a:pt x="28235" y="120000"/>
                    <a:pt x="42352" y="91428"/>
                  </a:cubicBezTo>
                  <a:cubicBezTo>
                    <a:pt x="52941" y="74285"/>
                    <a:pt x="67058" y="68571"/>
                    <a:pt x="77647" y="74285"/>
                  </a:cubicBezTo>
                  <a:cubicBezTo>
                    <a:pt x="81176" y="74285"/>
                    <a:pt x="81176" y="74285"/>
                    <a:pt x="81176" y="74285"/>
                  </a:cubicBezTo>
                  <a:cubicBezTo>
                    <a:pt x="88235" y="85714"/>
                    <a:pt x="98823" y="91428"/>
                    <a:pt x="109411" y="80000"/>
                  </a:cubicBezTo>
                  <a:cubicBezTo>
                    <a:pt x="120000" y="74285"/>
                    <a:pt x="120000" y="51428"/>
                    <a:pt x="109411" y="4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1"/>
            <p:cNvSpPr/>
            <p:nvPr/>
          </p:nvSpPr>
          <p:spPr>
            <a:xfrm>
              <a:off x="4662488" y="1557338"/>
              <a:ext cx="368400" cy="349200"/>
            </a:xfrm>
            <a:custGeom>
              <a:avLst/>
              <a:gdLst/>
              <a:ahLst/>
              <a:cxnLst/>
              <a:rect l="0" t="0" r="0" b="0"/>
              <a:pathLst>
                <a:path w="120000" h="120000" extrusionOk="0">
                  <a:moveTo>
                    <a:pt x="107368" y="2222"/>
                  </a:moveTo>
                  <a:cubicBezTo>
                    <a:pt x="92631" y="0"/>
                    <a:pt x="77894" y="0"/>
                    <a:pt x="63157" y="2222"/>
                  </a:cubicBezTo>
                  <a:cubicBezTo>
                    <a:pt x="58947" y="2222"/>
                    <a:pt x="54736" y="2222"/>
                    <a:pt x="50526" y="4444"/>
                  </a:cubicBezTo>
                  <a:cubicBezTo>
                    <a:pt x="48421" y="4444"/>
                    <a:pt x="48421" y="4444"/>
                    <a:pt x="46315" y="4444"/>
                  </a:cubicBezTo>
                  <a:cubicBezTo>
                    <a:pt x="35789" y="0"/>
                    <a:pt x="25263" y="0"/>
                    <a:pt x="12631" y="13333"/>
                  </a:cubicBezTo>
                  <a:cubicBezTo>
                    <a:pt x="0" y="28888"/>
                    <a:pt x="6315" y="57777"/>
                    <a:pt x="12631" y="73333"/>
                  </a:cubicBezTo>
                  <a:cubicBezTo>
                    <a:pt x="21052" y="100000"/>
                    <a:pt x="42105" y="120000"/>
                    <a:pt x="67368" y="117777"/>
                  </a:cubicBezTo>
                  <a:cubicBezTo>
                    <a:pt x="80000" y="115555"/>
                    <a:pt x="84210" y="108888"/>
                    <a:pt x="84210" y="97777"/>
                  </a:cubicBezTo>
                  <a:cubicBezTo>
                    <a:pt x="86315" y="97777"/>
                    <a:pt x="86315" y="97777"/>
                    <a:pt x="86315" y="97777"/>
                  </a:cubicBezTo>
                  <a:cubicBezTo>
                    <a:pt x="94736" y="80000"/>
                    <a:pt x="119999" y="46666"/>
                    <a:pt x="111578" y="22222"/>
                  </a:cubicBezTo>
                  <a:cubicBezTo>
                    <a:pt x="111578" y="22222"/>
                    <a:pt x="113684" y="20000"/>
                    <a:pt x="113684" y="17777"/>
                  </a:cubicBezTo>
                  <a:cubicBezTo>
                    <a:pt x="115789" y="11111"/>
                    <a:pt x="113684" y="2222"/>
                    <a:pt x="107368" y="222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11"/>
            <p:cNvSpPr/>
            <p:nvPr/>
          </p:nvSpPr>
          <p:spPr>
            <a:xfrm>
              <a:off x="3927475" y="1479551"/>
              <a:ext cx="355500" cy="374700"/>
            </a:xfrm>
            <a:custGeom>
              <a:avLst/>
              <a:gdLst/>
              <a:ahLst/>
              <a:cxnLst/>
              <a:rect l="0" t="0" r="0" b="0"/>
              <a:pathLst>
                <a:path w="120000" h="120000" extrusionOk="0">
                  <a:moveTo>
                    <a:pt x="102545" y="16551"/>
                  </a:moveTo>
                  <a:cubicBezTo>
                    <a:pt x="100363" y="16551"/>
                    <a:pt x="100363" y="16551"/>
                    <a:pt x="100363" y="16551"/>
                  </a:cubicBezTo>
                  <a:cubicBezTo>
                    <a:pt x="87272" y="10344"/>
                    <a:pt x="74181" y="12413"/>
                    <a:pt x="61090" y="10344"/>
                  </a:cubicBezTo>
                  <a:cubicBezTo>
                    <a:pt x="48000" y="8275"/>
                    <a:pt x="37090" y="2068"/>
                    <a:pt x="24000" y="0"/>
                  </a:cubicBezTo>
                  <a:cubicBezTo>
                    <a:pt x="19636" y="0"/>
                    <a:pt x="17454" y="2068"/>
                    <a:pt x="15272" y="6206"/>
                  </a:cubicBezTo>
                  <a:cubicBezTo>
                    <a:pt x="13090" y="6206"/>
                    <a:pt x="10909" y="6206"/>
                    <a:pt x="10909" y="8275"/>
                  </a:cubicBezTo>
                  <a:cubicBezTo>
                    <a:pt x="0" y="37241"/>
                    <a:pt x="13090" y="72413"/>
                    <a:pt x="28363" y="97241"/>
                  </a:cubicBezTo>
                  <a:cubicBezTo>
                    <a:pt x="30545" y="101379"/>
                    <a:pt x="32727" y="103448"/>
                    <a:pt x="37090" y="105517"/>
                  </a:cubicBezTo>
                  <a:cubicBezTo>
                    <a:pt x="34909" y="111724"/>
                    <a:pt x="37090" y="120000"/>
                    <a:pt x="43636" y="120000"/>
                  </a:cubicBezTo>
                  <a:cubicBezTo>
                    <a:pt x="109090" y="117931"/>
                    <a:pt x="120000" y="60000"/>
                    <a:pt x="120000" y="31034"/>
                  </a:cubicBezTo>
                  <a:cubicBezTo>
                    <a:pt x="120000" y="20689"/>
                    <a:pt x="111272" y="16551"/>
                    <a:pt x="102545" y="1655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11"/>
            <p:cNvSpPr/>
            <p:nvPr/>
          </p:nvSpPr>
          <p:spPr>
            <a:xfrm>
              <a:off x="3914775" y="1433513"/>
              <a:ext cx="212700" cy="304800"/>
            </a:xfrm>
            <a:custGeom>
              <a:avLst/>
              <a:gdLst/>
              <a:ahLst/>
              <a:cxnLst/>
              <a:rect l="0" t="0" r="0" b="0"/>
              <a:pathLst>
                <a:path w="120000" h="120000" extrusionOk="0">
                  <a:moveTo>
                    <a:pt x="69090" y="120000"/>
                  </a:moveTo>
                  <a:cubicBezTo>
                    <a:pt x="69090" y="120000"/>
                    <a:pt x="94545" y="84255"/>
                    <a:pt x="120000" y="68936"/>
                  </a:cubicBezTo>
                  <a:cubicBezTo>
                    <a:pt x="120000" y="68936"/>
                    <a:pt x="0" y="0"/>
                    <a:pt x="69090" y="12000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11"/>
            <p:cNvSpPr/>
            <p:nvPr/>
          </p:nvSpPr>
          <p:spPr>
            <a:xfrm>
              <a:off x="4830763" y="1498601"/>
              <a:ext cx="225300" cy="298500"/>
            </a:xfrm>
            <a:custGeom>
              <a:avLst/>
              <a:gdLst/>
              <a:ahLst/>
              <a:cxnLst/>
              <a:rect l="0" t="0" r="0" b="0"/>
              <a:pathLst>
                <a:path w="120000" h="120000" extrusionOk="0">
                  <a:moveTo>
                    <a:pt x="37714" y="120000"/>
                  </a:moveTo>
                  <a:cubicBezTo>
                    <a:pt x="37714" y="120000"/>
                    <a:pt x="20571" y="80869"/>
                    <a:pt x="0" y="65217"/>
                  </a:cubicBezTo>
                  <a:cubicBezTo>
                    <a:pt x="0" y="65217"/>
                    <a:pt x="120000" y="0"/>
                    <a:pt x="37714" y="12000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11"/>
            <p:cNvSpPr/>
            <p:nvPr/>
          </p:nvSpPr>
          <p:spPr>
            <a:xfrm>
              <a:off x="4205288" y="2819401"/>
              <a:ext cx="115800" cy="214200"/>
            </a:xfrm>
            <a:custGeom>
              <a:avLst/>
              <a:gdLst/>
              <a:ahLst/>
              <a:cxnLst/>
              <a:rect l="0" t="0" r="0" b="0"/>
              <a:pathLst>
                <a:path w="120000" h="120000" extrusionOk="0">
                  <a:moveTo>
                    <a:pt x="120000" y="40000"/>
                  </a:moveTo>
                  <a:cubicBezTo>
                    <a:pt x="120000" y="29090"/>
                    <a:pt x="113333" y="21818"/>
                    <a:pt x="106666" y="18181"/>
                  </a:cubicBezTo>
                  <a:cubicBezTo>
                    <a:pt x="106666" y="14545"/>
                    <a:pt x="106666" y="14545"/>
                    <a:pt x="100000" y="10909"/>
                  </a:cubicBezTo>
                  <a:cubicBezTo>
                    <a:pt x="86666" y="0"/>
                    <a:pt x="53333" y="0"/>
                    <a:pt x="26666" y="3636"/>
                  </a:cubicBezTo>
                  <a:cubicBezTo>
                    <a:pt x="6666" y="7272"/>
                    <a:pt x="0" y="18181"/>
                    <a:pt x="6666" y="29090"/>
                  </a:cubicBezTo>
                  <a:cubicBezTo>
                    <a:pt x="6666" y="36363"/>
                    <a:pt x="13333" y="43636"/>
                    <a:pt x="13333" y="50909"/>
                  </a:cubicBezTo>
                  <a:cubicBezTo>
                    <a:pt x="20000" y="69090"/>
                    <a:pt x="26666" y="90909"/>
                    <a:pt x="46666" y="105454"/>
                  </a:cubicBezTo>
                  <a:cubicBezTo>
                    <a:pt x="60000" y="120000"/>
                    <a:pt x="106666" y="116363"/>
                    <a:pt x="106666" y="101818"/>
                  </a:cubicBezTo>
                  <a:cubicBezTo>
                    <a:pt x="113333" y="80000"/>
                    <a:pt x="120000" y="58181"/>
                    <a:pt x="120000" y="4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11"/>
            <p:cNvSpPr/>
            <p:nvPr/>
          </p:nvSpPr>
          <p:spPr>
            <a:xfrm>
              <a:off x="4540250" y="2840038"/>
              <a:ext cx="109500" cy="246000"/>
            </a:xfrm>
            <a:custGeom>
              <a:avLst/>
              <a:gdLst/>
              <a:ahLst/>
              <a:cxnLst/>
              <a:rect l="0" t="0" r="0" b="0"/>
              <a:pathLst>
                <a:path w="120000" h="120000" extrusionOk="0">
                  <a:moveTo>
                    <a:pt x="98823" y="9473"/>
                  </a:moveTo>
                  <a:cubicBezTo>
                    <a:pt x="84705" y="6315"/>
                    <a:pt x="77647" y="3157"/>
                    <a:pt x="70588" y="3157"/>
                  </a:cubicBezTo>
                  <a:cubicBezTo>
                    <a:pt x="56470" y="0"/>
                    <a:pt x="35294" y="3157"/>
                    <a:pt x="28235" y="9473"/>
                  </a:cubicBezTo>
                  <a:cubicBezTo>
                    <a:pt x="0" y="31578"/>
                    <a:pt x="7058" y="60000"/>
                    <a:pt x="7058" y="85263"/>
                  </a:cubicBezTo>
                  <a:cubicBezTo>
                    <a:pt x="14117" y="88421"/>
                    <a:pt x="14117" y="91578"/>
                    <a:pt x="21176" y="94736"/>
                  </a:cubicBezTo>
                  <a:cubicBezTo>
                    <a:pt x="21176" y="97894"/>
                    <a:pt x="21176" y="97894"/>
                    <a:pt x="21176" y="101052"/>
                  </a:cubicBezTo>
                  <a:cubicBezTo>
                    <a:pt x="21176" y="101052"/>
                    <a:pt x="21176" y="101052"/>
                    <a:pt x="21176" y="104210"/>
                  </a:cubicBezTo>
                  <a:cubicBezTo>
                    <a:pt x="21176" y="107368"/>
                    <a:pt x="21176" y="110526"/>
                    <a:pt x="28235" y="113684"/>
                  </a:cubicBezTo>
                  <a:cubicBezTo>
                    <a:pt x="42352" y="120000"/>
                    <a:pt x="63529" y="120000"/>
                    <a:pt x="77647" y="113684"/>
                  </a:cubicBezTo>
                  <a:cubicBezTo>
                    <a:pt x="84705" y="107368"/>
                    <a:pt x="84705" y="101052"/>
                    <a:pt x="91764" y="94736"/>
                  </a:cubicBezTo>
                  <a:cubicBezTo>
                    <a:pt x="105882" y="85263"/>
                    <a:pt x="112941" y="72631"/>
                    <a:pt x="112941" y="56842"/>
                  </a:cubicBezTo>
                  <a:cubicBezTo>
                    <a:pt x="120000" y="41052"/>
                    <a:pt x="120000" y="22105"/>
                    <a:pt x="98823" y="947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11"/>
            <p:cNvSpPr/>
            <p:nvPr/>
          </p:nvSpPr>
          <p:spPr>
            <a:xfrm>
              <a:off x="5018088" y="2638426"/>
              <a:ext cx="103200" cy="220800"/>
            </a:xfrm>
            <a:custGeom>
              <a:avLst/>
              <a:gdLst/>
              <a:ahLst/>
              <a:cxnLst/>
              <a:rect l="0" t="0" r="0" b="0"/>
              <a:pathLst>
                <a:path w="120000" h="120000" extrusionOk="0">
                  <a:moveTo>
                    <a:pt x="105000" y="14117"/>
                  </a:moveTo>
                  <a:cubicBezTo>
                    <a:pt x="97500" y="3529"/>
                    <a:pt x="67500" y="0"/>
                    <a:pt x="45000" y="10588"/>
                  </a:cubicBezTo>
                  <a:cubicBezTo>
                    <a:pt x="7500" y="24705"/>
                    <a:pt x="0" y="49411"/>
                    <a:pt x="0" y="70588"/>
                  </a:cubicBezTo>
                  <a:cubicBezTo>
                    <a:pt x="0" y="84705"/>
                    <a:pt x="7500" y="95294"/>
                    <a:pt x="15000" y="105882"/>
                  </a:cubicBezTo>
                  <a:cubicBezTo>
                    <a:pt x="22500" y="116470"/>
                    <a:pt x="30000" y="116470"/>
                    <a:pt x="45000" y="120000"/>
                  </a:cubicBezTo>
                  <a:cubicBezTo>
                    <a:pt x="45000" y="120000"/>
                    <a:pt x="52500" y="120000"/>
                    <a:pt x="52500" y="116470"/>
                  </a:cubicBezTo>
                  <a:cubicBezTo>
                    <a:pt x="52500" y="116470"/>
                    <a:pt x="52500" y="116470"/>
                    <a:pt x="60000" y="116470"/>
                  </a:cubicBezTo>
                  <a:cubicBezTo>
                    <a:pt x="60000" y="112941"/>
                    <a:pt x="67500" y="112941"/>
                    <a:pt x="75000" y="109411"/>
                  </a:cubicBezTo>
                  <a:cubicBezTo>
                    <a:pt x="97500" y="98823"/>
                    <a:pt x="105000" y="77647"/>
                    <a:pt x="112500" y="63529"/>
                  </a:cubicBezTo>
                  <a:cubicBezTo>
                    <a:pt x="120000" y="45882"/>
                    <a:pt x="120000" y="28235"/>
                    <a:pt x="105000" y="1411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11"/>
            <p:cNvSpPr/>
            <p:nvPr/>
          </p:nvSpPr>
          <p:spPr>
            <a:xfrm>
              <a:off x="4056063" y="2093913"/>
              <a:ext cx="949200" cy="401700"/>
            </a:xfrm>
            <a:custGeom>
              <a:avLst/>
              <a:gdLst/>
              <a:ahLst/>
              <a:cxnLst/>
              <a:rect l="0" t="0" r="0" b="0"/>
              <a:pathLst>
                <a:path w="120000" h="120000" extrusionOk="0">
                  <a:moveTo>
                    <a:pt x="110204" y="11612"/>
                  </a:moveTo>
                  <a:cubicBezTo>
                    <a:pt x="109387" y="13548"/>
                    <a:pt x="108571" y="13548"/>
                    <a:pt x="108571" y="15483"/>
                  </a:cubicBezTo>
                  <a:cubicBezTo>
                    <a:pt x="95510" y="65806"/>
                    <a:pt x="74285" y="83225"/>
                    <a:pt x="51428" y="87096"/>
                  </a:cubicBezTo>
                  <a:cubicBezTo>
                    <a:pt x="42448" y="89032"/>
                    <a:pt x="32653" y="85161"/>
                    <a:pt x="23673" y="81290"/>
                  </a:cubicBezTo>
                  <a:cubicBezTo>
                    <a:pt x="14693" y="75483"/>
                    <a:pt x="6530" y="58064"/>
                    <a:pt x="0" y="44516"/>
                  </a:cubicBezTo>
                  <a:cubicBezTo>
                    <a:pt x="0" y="44516"/>
                    <a:pt x="0" y="44516"/>
                    <a:pt x="0" y="44516"/>
                  </a:cubicBezTo>
                  <a:cubicBezTo>
                    <a:pt x="4897" y="63870"/>
                    <a:pt x="11428" y="77419"/>
                    <a:pt x="19591" y="89032"/>
                  </a:cubicBezTo>
                  <a:cubicBezTo>
                    <a:pt x="29387" y="102580"/>
                    <a:pt x="37551" y="106451"/>
                    <a:pt x="48979" y="106451"/>
                  </a:cubicBezTo>
                  <a:cubicBezTo>
                    <a:pt x="59591" y="104516"/>
                    <a:pt x="69387" y="100645"/>
                    <a:pt x="78367" y="92903"/>
                  </a:cubicBezTo>
                  <a:cubicBezTo>
                    <a:pt x="76734" y="94838"/>
                    <a:pt x="75102" y="96774"/>
                    <a:pt x="72653" y="98709"/>
                  </a:cubicBezTo>
                  <a:cubicBezTo>
                    <a:pt x="65306" y="106451"/>
                    <a:pt x="57959" y="110322"/>
                    <a:pt x="50612" y="112258"/>
                  </a:cubicBezTo>
                  <a:cubicBezTo>
                    <a:pt x="45714" y="112258"/>
                    <a:pt x="41632" y="108387"/>
                    <a:pt x="37551" y="108387"/>
                  </a:cubicBezTo>
                  <a:cubicBezTo>
                    <a:pt x="33469" y="106451"/>
                    <a:pt x="30204" y="102580"/>
                    <a:pt x="26122" y="100645"/>
                  </a:cubicBezTo>
                  <a:cubicBezTo>
                    <a:pt x="25306" y="100645"/>
                    <a:pt x="24489" y="100645"/>
                    <a:pt x="24489" y="102580"/>
                  </a:cubicBezTo>
                  <a:cubicBezTo>
                    <a:pt x="29387" y="116129"/>
                    <a:pt x="39183" y="120000"/>
                    <a:pt x="46530" y="120000"/>
                  </a:cubicBezTo>
                  <a:cubicBezTo>
                    <a:pt x="55510" y="120000"/>
                    <a:pt x="66122" y="120000"/>
                    <a:pt x="75102" y="114193"/>
                  </a:cubicBezTo>
                  <a:cubicBezTo>
                    <a:pt x="84897" y="106451"/>
                    <a:pt x="94693" y="94838"/>
                    <a:pt x="102857" y="79354"/>
                  </a:cubicBezTo>
                  <a:cubicBezTo>
                    <a:pt x="111836" y="61935"/>
                    <a:pt x="115102" y="42580"/>
                    <a:pt x="118367" y="17419"/>
                  </a:cubicBezTo>
                  <a:cubicBezTo>
                    <a:pt x="120000" y="3870"/>
                    <a:pt x="111836" y="0"/>
                    <a:pt x="110204" y="1161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11"/>
            <p:cNvSpPr/>
            <p:nvPr/>
          </p:nvSpPr>
          <p:spPr>
            <a:xfrm>
              <a:off x="4346575" y="2470151"/>
              <a:ext cx="103200" cy="103200"/>
            </a:xfrm>
            <a:custGeom>
              <a:avLst/>
              <a:gdLst/>
              <a:ahLst/>
              <a:cxnLst/>
              <a:rect l="0" t="0" r="0" b="0"/>
              <a:pathLst>
                <a:path w="120000" h="120000" extrusionOk="0">
                  <a:moveTo>
                    <a:pt x="7500" y="67500"/>
                  </a:moveTo>
                  <a:cubicBezTo>
                    <a:pt x="0" y="30000"/>
                    <a:pt x="30000" y="7500"/>
                    <a:pt x="60000" y="7500"/>
                  </a:cubicBezTo>
                  <a:cubicBezTo>
                    <a:pt x="90000" y="0"/>
                    <a:pt x="120000" y="30000"/>
                    <a:pt x="120000" y="60000"/>
                  </a:cubicBezTo>
                  <a:cubicBezTo>
                    <a:pt x="120000" y="90000"/>
                    <a:pt x="97500" y="120000"/>
                    <a:pt x="67500" y="120000"/>
                  </a:cubicBezTo>
                  <a:cubicBezTo>
                    <a:pt x="30000" y="120000"/>
                    <a:pt x="7500" y="97500"/>
                    <a:pt x="7500" y="67500"/>
                  </a:cubicBezTo>
                  <a:close/>
                </a:path>
              </a:pathLst>
            </a:custGeom>
            <a:solidFill>
              <a:srgbClr val="FFE5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11"/>
            <p:cNvSpPr/>
            <p:nvPr/>
          </p:nvSpPr>
          <p:spPr>
            <a:xfrm>
              <a:off x="4662488" y="2463801"/>
              <a:ext cx="355500" cy="317400"/>
            </a:xfrm>
            <a:custGeom>
              <a:avLst/>
              <a:gdLst/>
              <a:ahLst/>
              <a:cxnLst/>
              <a:rect l="0" t="0" r="0" b="0"/>
              <a:pathLst>
                <a:path w="120000" h="120000" extrusionOk="0">
                  <a:moveTo>
                    <a:pt x="93818" y="19591"/>
                  </a:moveTo>
                  <a:cubicBezTo>
                    <a:pt x="91636" y="61224"/>
                    <a:pt x="37090" y="90612"/>
                    <a:pt x="6545" y="95510"/>
                  </a:cubicBezTo>
                  <a:cubicBezTo>
                    <a:pt x="0" y="95510"/>
                    <a:pt x="0" y="105306"/>
                    <a:pt x="4363" y="107755"/>
                  </a:cubicBezTo>
                  <a:cubicBezTo>
                    <a:pt x="54545" y="119999"/>
                    <a:pt x="104727" y="73469"/>
                    <a:pt x="117818" y="22040"/>
                  </a:cubicBezTo>
                  <a:cubicBezTo>
                    <a:pt x="120000" y="4897"/>
                    <a:pt x="96000" y="0"/>
                    <a:pt x="93818" y="1959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1"/>
            <p:cNvSpPr/>
            <p:nvPr/>
          </p:nvSpPr>
          <p:spPr>
            <a:xfrm>
              <a:off x="5064125" y="1874838"/>
              <a:ext cx="238200" cy="381000"/>
            </a:xfrm>
            <a:custGeom>
              <a:avLst/>
              <a:gdLst/>
              <a:ahLst/>
              <a:cxnLst/>
              <a:rect l="0" t="0" r="0" b="0"/>
              <a:pathLst>
                <a:path w="120000" h="120000" extrusionOk="0">
                  <a:moveTo>
                    <a:pt x="87567" y="10169"/>
                  </a:moveTo>
                  <a:cubicBezTo>
                    <a:pt x="84324" y="6101"/>
                    <a:pt x="74594" y="0"/>
                    <a:pt x="74594" y="6101"/>
                  </a:cubicBezTo>
                  <a:cubicBezTo>
                    <a:pt x="84324" y="22372"/>
                    <a:pt x="94054" y="46779"/>
                    <a:pt x="94054" y="63050"/>
                  </a:cubicBezTo>
                  <a:cubicBezTo>
                    <a:pt x="97297" y="81355"/>
                    <a:pt x="74594" y="87457"/>
                    <a:pt x="55135" y="95593"/>
                  </a:cubicBezTo>
                  <a:cubicBezTo>
                    <a:pt x="45405" y="85423"/>
                    <a:pt x="25945" y="73220"/>
                    <a:pt x="9729" y="81355"/>
                  </a:cubicBezTo>
                  <a:cubicBezTo>
                    <a:pt x="9729" y="81355"/>
                    <a:pt x="0" y="85423"/>
                    <a:pt x="0" y="85423"/>
                  </a:cubicBezTo>
                  <a:cubicBezTo>
                    <a:pt x="3243" y="93559"/>
                    <a:pt x="32432" y="97627"/>
                    <a:pt x="35675" y="107796"/>
                  </a:cubicBezTo>
                  <a:cubicBezTo>
                    <a:pt x="35675" y="115932"/>
                    <a:pt x="45405" y="120000"/>
                    <a:pt x="55135" y="115932"/>
                  </a:cubicBezTo>
                  <a:cubicBezTo>
                    <a:pt x="84324" y="105762"/>
                    <a:pt x="113513" y="87457"/>
                    <a:pt x="116756" y="69152"/>
                  </a:cubicBezTo>
                  <a:cubicBezTo>
                    <a:pt x="120000" y="48813"/>
                    <a:pt x="97297" y="28474"/>
                    <a:pt x="87567" y="1016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1"/>
            <p:cNvSpPr/>
            <p:nvPr/>
          </p:nvSpPr>
          <p:spPr>
            <a:xfrm>
              <a:off x="4095750" y="2146301"/>
              <a:ext cx="160200" cy="84000"/>
            </a:xfrm>
            <a:custGeom>
              <a:avLst/>
              <a:gdLst/>
              <a:ahLst/>
              <a:cxnLst/>
              <a:rect l="0" t="0" r="0" b="0"/>
              <a:pathLst>
                <a:path w="120000" h="120000" extrusionOk="0">
                  <a:moveTo>
                    <a:pt x="100800" y="18461"/>
                  </a:moveTo>
                  <a:cubicBezTo>
                    <a:pt x="86400" y="9230"/>
                    <a:pt x="72000" y="9230"/>
                    <a:pt x="57600" y="9230"/>
                  </a:cubicBezTo>
                  <a:cubicBezTo>
                    <a:pt x="43200" y="9230"/>
                    <a:pt x="24000" y="0"/>
                    <a:pt x="9600" y="18461"/>
                  </a:cubicBezTo>
                  <a:cubicBezTo>
                    <a:pt x="0" y="36923"/>
                    <a:pt x="0" y="55384"/>
                    <a:pt x="9600" y="73846"/>
                  </a:cubicBezTo>
                  <a:cubicBezTo>
                    <a:pt x="19200" y="92307"/>
                    <a:pt x="33600" y="92307"/>
                    <a:pt x="48000" y="101538"/>
                  </a:cubicBezTo>
                  <a:cubicBezTo>
                    <a:pt x="62400" y="110769"/>
                    <a:pt x="81600" y="120000"/>
                    <a:pt x="96000" y="110769"/>
                  </a:cubicBezTo>
                  <a:cubicBezTo>
                    <a:pt x="115200" y="101538"/>
                    <a:pt x="120000" y="36923"/>
                    <a:pt x="100800" y="18461"/>
                  </a:cubicBezTo>
                  <a:close/>
                </a:path>
              </a:pathLst>
            </a:custGeom>
            <a:solidFill>
              <a:srgbClr val="F8BAB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1"/>
            <p:cNvSpPr/>
            <p:nvPr/>
          </p:nvSpPr>
          <p:spPr>
            <a:xfrm>
              <a:off x="4579938" y="2192338"/>
              <a:ext cx="166800" cy="84000"/>
            </a:xfrm>
            <a:custGeom>
              <a:avLst/>
              <a:gdLst/>
              <a:ahLst/>
              <a:cxnLst/>
              <a:rect l="0" t="0" r="0" b="0"/>
              <a:pathLst>
                <a:path w="120000" h="120000" extrusionOk="0">
                  <a:moveTo>
                    <a:pt x="78461" y="18461"/>
                  </a:moveTo>
                  <a:cubicBezTo>
                    <a:pt x="55384" y="18461"/>
                    <a:pt x="23076" y="0"/>
                    <a:pt x="4615" y="46153"/>
                  </a:cubicBezTo>
                  <a:cubicBezTo>
                    <a:pt x="0" y="55384"/>
                    <a:pt x="4615" y="83076"/>
                    <a:pt x="9230" y="92307"/>
                  </a:cubicBezTo>
                  <a:cubicBezTo>
                    <a:pt x="18461" y="110769"/>
                    <a:pt x="32307" y="110769"/>
                    <a:pt x="41538" y="120000"/>
                  </a:cubicBezTo>
                  <a:cubicBezTo>
                    <a:pt x="60000" y="120000"/>
                    <a:pt x="73846" y="120000"/>
                    <a:pt x="87692" y="110769"/>
                  </a:cubicBezTo>
                  <a:cubicBezTo>
                    <a:pt x="120000" y="101538"/>
                    <a:pt x="110769" y="9230"/>
                    <a:pt x="78461" y="18461"/>
                  </a:cubicBezTo>
                  <a:close/>
                </a:path>
              </a:pathLst>
            </a:custGeom>
            <a:solidFill>
              <a:srgbClr val="F8BAB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1"/>
            <p:cNvSpPr/>
            <p:nvPr/>
          </p:nvSpPr>
          <p:spPr>
            <a:xfrm>
              <a:off x="4767263" y="2093913"/>
              <a:ext cx="109500" cy="39600"/>
            </a:xfrm>
            <a:custGeom>
              <a:avLst/>
              <a:gdLst/>
              <a:ahLst/>
              <a:cxnLst/>
              <a:rect l="0" t="0" r="0" b="0"/>
              <a:pathLst>
                <a:path w="120000" h="120000" extrusionOk="0">
                  <a:moveTo>
                    <a:pt x="14117" y="120000"/>
                  </a:moveTo>
                  <a:cubicBezTo>
                    <a:pt x="28235" y="120000"/>
                    <a:pt x="120000" y="100000"/>
                    <a:pt x="105882" y="40000"/>
                  </a:cubicBezTo>
                  <a:cubicBezTo>
                    <a:pt x="98823" y="0"/>
                    <a:pt x="56470" y="20000"/>
                    <a:pt x="42352" y="40000"/>
                  </a:cubicBezTo>
                  <a:cubicBezTo>
                    <a:pt x="35294" y="40000"/>
                    <a:pt x="21176" y="40000"/>
                    <a:pt x="7058" y="60000"/>
                  </a:cubicBezTo>
                  <a:cubicBezTo>
                    <a:pt x="0" y="60000"/>
                    <a:pt x="0" y="120000"/>
                    <a:pt x="14117" y="120000"/>
                  </a:cubicBezTo>
                  <a:cubicBezTo>
                    <a:pt x="14117" y="120000"/>
                    <a:pt x="7058" y="120000"/>
                    <a:pt x="14117"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1"/>
            <p:cNvSpPr/>
            <p:nvPr/>
          </p:nvSpPr>
          <p:spPr>
            <a:xfrm>
              <a:off x="4759325" y="2159001"/>
              <a:ext cx="90600" cy="52500"/>
            </a:xfrm>
            <a:custGeom>
              <a:avLst/>
              <a:gdLst/>
              <a:ahLst/>
              <a:cxnLst/>
              <a:rect l="0" t="0" r="0" b="0"/>
              <a:pathLst>
                <a:path w="120000" h="120000" extrusionOk="0">
                  <a:moveTo>
                    <a:pt x="17142" y="60000"/>
                  </a:moveTo>
                  <a:cubicBezTo>
                    <a:pt x="42857" y="75000"/>
                    <a:pt x="68571" y="90000"/>
                    <a:pt x="94285" y="120000"/>
                  </a:cubicBezTo>
                  <a:cubicBezTo>
                    <a:pt x="111428" y="120000"/>
                    <a:pt x="119999" y="75000"/>
                    <a:pt x="102857" y="75000"/>
                  </a:cubicBezTo>
                  <a:cubicBezTo>
                    <a:pt x="77142" y="60000"/>
                    <a:pt x="51428" y="30000"/>
                    <a:pt x="25714" y="15000"/>
                  </a:cubicBezTo>
                  <a:cubicBezTo>
                    <a:pt x="8571" y="0"/>
                    <a:pt x="0" y="45000"/>
                    <a:pt x="17142" y="60000"/>
                  </a:cubicBezTo>
                  <a:cubicBezTo>
                    <a:pt x="25714" y="60000"/>
                    <a:pt x="8571" y="45000"/>
                    <a:pt x="17142"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11"/>
            <p:cNvSpPr/>
            <p:nvPr/>
          </p:nvSpPr>
          <p:spPr>
            <a:xfrm>
              <a:off x="4740275" y="2224088"/>
              <a:ext cx="71400" cy="52500"/>
            </a:xfrm>
            <a:custGeom>
              <a:avLst/>
              <a:gdLst/>
              <a:ahLst/>
              <a:cxnLst/>
              <a:rect l="0" t="0" r="0" b="0"/>
              <a:pathLst>
                <a:path w="120000" h="120000" extrusionOk="0">
                  <a:moveTo>
                    <a:pt x="21818" y="60000"/>
                  </a:moveTo>
                  <a:cubicBezTo>
                    <a:pt x="43636" y="75000"/>
                    <a:pt x="65454" y="105000"/>
                    <a:pt x="87272" y="105000"/>
                  </a:cubicBezTo>
                  <a:cubicBezTo>
                    <a:pt x="109090" y="120000"/>
                    <a:pt x="120000" y="75000"/>
                    <a:pt x="98181" y="60000"/>
                  </a:cubicBezTo>
                  <a:cubicBezTo>
                    <a:pt x="76363" y="60000"/>
                    <a:pt x="65454" y="30000"/>
                    <a:pt x="43636" y="15000"/>
                  </a:cubicBezTo>
                  <a:cubicBezTo>
                    <a:pt x="21818" y="0"/>
                    <a:pt x="0" y="45000"/>
                    <a:pt x="21818" y="60000"/>
                  </a:cubicBezTo>
                  <a:cubicBezTo>
                    <a:pt x="32727" y="60000"/>
                    <a:pt x="10909" y="45000"/>
                    <a:pt x="21818"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11"/>
            <p:cNvSpPr/>
            <p:nvPr/>
          </p:nvSpPr>
          <p:spPr>
            <a:xfrm>
              <a:off x="4005263" y="1990726"/>
              <a:ext cx="103200" cy="65100"/>
            </a:xfrm>
            <a:custGeom>
              <a:avLst/>
              <a:gdLst/>
              <a:ahLst/>
              <a:cxnLst/>
              <a:rect l="0" t="0" r="0" b="0"/>
              <a:pathLst>
                <a:path w="120000" h="120000" extrusionOk="0">
                  <a:moveTo>
                    <a:pt x="22500" y="0"/>
                  </a:moveTo>
                  <a:cubicBezTo>
                    <a:pt x="7500" y="0"/>
                    <a:pt x="0" y="36000"/>
                    <a:pt x="15000" y="48000"/>
                  </a:cubicBezTo>
                  <a:cubicBezTo>
                    <a:pt x="45000" y="60000"/>
                    <a:pt x="67500" y="72000"/>
                    <a:pt x="90000" y="108000"/>
                  </a:cubicBezTo>
                  <a:cubicBezTo>
                    <a:pt x="97500" y="120000"/>
                    <a:pt x="120000" y="96000"/>
                    <a:pt x="105000" y="72000"/>
                  </a:cubicBezTo>
                  <a:cubicBezTo>
                    <a:pt x="82500" y="36000"/>
                    <a:pt x="52500" y="24000"/>
                    <a:pt x="22500" y="0"/>
                  </a:cubicBezTo>
                  <a:cubicBezTo>
                    <a:pt x="15000" y="0"/>
                    <a:pt x="52500" y="24000"/>
                    <a:pt x="225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11"/>
            <p:cNvSpPr/>
            <p:nvPr/>
          </p:nvSpPr>
          <p:spPr>
            <a:xfrm>
              <a:off x="4005263" y="2062163"/>
              <a:ext cx="103200" cy="44400"/>
            </a:xfrm>
            <a:custGeom>
              <a:avLst/>
              <a:gdLst/>
              <a:ahLst/>
              <a:cxnLst/>
              <a:rect l="0" t="0" r="0" b="0"/>
              <a:pathLst>
                <a:path w="120000" h="120000" extrusionOk="0">
                  <a:moveTo>
                    <a:pt x="82500" y="119999"/>
                  </a:moveTo>
                  <a:cubicBezTo>
                    <a:pt x="120000" y="119999"/>
                    <a:pt x="52500" y="0"/>
                    <a:pt x="30000" y="34285"/>
                  </a:cubicBezTo>
                  <a:cubicBezTo>
                    <a:pt x="0" y="68571"/>
                    <a:pt x="75000" y="119999"/>
                    <a:pt x="82500" y="119999"/>
                  </a:cubicBezTo>
                  <a:cubicBezTo>
                    <a:pt x="90000" y="119999"/>
                    <a:pt x="82500" y="119999"/>
                    <a:pt x="82500" y="11999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11"/>
            <p:cNvSpPr/>
            <p:nvPr/>
          </p:nvSpPr>
          <p:spPr>
            <a:xfrm>
              <a:off x="4037013" y="2139951"/>
              <a:ext cx="65100" cy="31800"/>
            </a:xfrm>
            <a:custGeom>
              <a:avLst/>
              <a:gdLst/>
              <a:ahLst/>
              <a:cxnLst/>
              <a:rect l="0" t="0" r="0" b="0"/>
              <a:pathLst>
                <a:path w="120000" h="120000" extrusionOk="0">
                  <a:moveTo>
                    <a:pt x="96000" y="0"/>
                  </a:moveTo>
                  <a:cubicBezTo>
                    <a:pt x="72000" y="24000"/>
                    <a:pt x="24000" y="0"/>
                    <a:pt x="12000" y="48000"/>
                  </a:cubicBezTo>
                  <a:cubicBezTo>
                    <a:pt x="0" y="72000"/>
                    <a:pt x="12000" y="120000"/>
                    <a:pt x="24000" y="120000"/>
                  </a:cubicBezTo>
                  <a:cubicBezTo>
                    <a:pt x="48000" y="96000"/>
                    <a:pt x="84000" y="96000"/>
                    <a:pt x="96000" y="72000"/>
                  </a:cubicBezTo>
                  <a:cubicBezTo>
                    <a:pt x="120000" y="72000"/>
                    <a:pt x="120000" y="0"/>
                    <a:pt x="96000" y="0"/>
                  </a:cubicBezTo>
                  <a:cubicBezTo>
                    <a:pt x="84000" y="0"/>
                    <a:pt x="108000" y="0"/>
                    <a:pt x="960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1"/>
            <p:cNvSpPr/>
            <p:nvPr/>
          </p:nvSpPr>
          <p:spPr>
            <a:xfrm>
              <a:off x="4314825" y="2165351"/>
              <a:ext cx="200100" cy="77700"/>
            </a:xfrm>
            <a:custGeom>
              <a:avLst/>
              <a:gdLst/>
              <a:ahLst/>
              <a:cxnLst/>
              <a:rect l="0" t="0" r="0" b="0"/>
              <a:pathLst>
                <a:path w="120000" h="120000" extrusionOk="0">
                  <a:moveTo>
                    <a:pt x="81290" y="120000"/>
                  </a:moveTo>
                  <a:cubicBezTo>
                    <a:pt x="81290" y="120000"/>
                    <a:pt x="77419" y="120000"/>
                    <a:pt x="77419" y="120000"/>
                  </a:cubicBezTo>
                  <a:cubicBezTo>
                    <a:pt x="69677" y="120000"/>
                    <a:pt x="65806" y="110000"/>
                    <a:pt x="61935" y="100000"/>
                  </a:cubicBezTo>
                  <a:cubicBezTo>
                    <a:pt x="54193" y="110000"/>
                    <a:pt x="50322" y="110000"/>
                    <a:pt x="46451" y="120000"/>
                  </a:cubicBezTo>
                  <a:cubicBezTo>
                    <a:pt x="42580" y="120000"/>
                    <a:pt x="42580" y="120000"/>
                    <a:pt x="38709" y="120000"/>
                  </a:cubicBezTo>
                  <a:cubicBezTo>
                    <a:pt x="27096" y="120000"/>
                    <a:pt x="15483" y="100000"/>
                    <a:pt x="11612" y="70000"/>
                  </a:cubicBezTo>
                  <a:cubicBezTo>
                    <a:pt x="7741" y="60000"/>
                    <a:pt x="0" y="30000"/>
                    <a:pt x="7741" y="10000"/>
                  </a:cubicBezTo>
                  <a:cubicBezTo>
                    <a:pt x="11612" y="0"/>
                    <a:pt x="11612" y="0"/>
                    <a:pt x="15483" y="0"/>
                  </a:cubicBezTo>
                  <a:cubicBezTo>
                    <a:pt x="15483" y="0"/>
                    <a:pt x="19354" y="10000"/>
                    <a:pt x="23225" y="10000"/>
                  </a:cubicBezTo>
                  <a:cubicBezTo>
                    <a:pt x="23225" y="10000"/>
                    <a:pt x="23225" y="20000"/>
                    <a:pt x="23225" y="30000"/>
                  </a:cubicBezTo>
                  <a:cubicBezTo>
                    <a:pt x="23225" y="40000"/>
                    <a:pt x="27096" y="50000"/>
                    <a:pt x="27096" y="60000"/>
                  </a:cubicBezTo>
                  <a:cubicBezTo>
                    <a:pt x="30967" y="70000"/>
                    <a:pt x="34838" y="70000"/>
                    <a:pt x="38709" y="70000"/>
                  </a:cubicBezTo>
                  <a:cubicBezTo>
                    <a:pt x="42580" y="70000"/>
                    <a:pt x="46451" y="70000"/>
                    <a:pt x="46451" y="70000"/>
                  </a:cubicBezTo>
                  <a:cubicBezTo>
                    <a:pt x="50322" y="60000"/>
                    <a:pt x="54193" y="60000"/>
                    <a:pt x="54193" y="50000"/>
                  </a:cubicBezTo>
                  <a:cubicBezTo>
                    <a:pt x="58064" y="50000"/>
                    <a:pt x="58064" y="40000"/>
                    <a:pt x="61935" y="40000"/>
                  </a:cubicBezTo>
                  <a:cubicBezTo>
                    <a:pt x="65806" y="40000"/>
                    <a:pt x="69677" y="50000"/>
                    <a:pt x="73548" y="60000"/>
                  </a:cubicBezTo>
                  <a:cubicBezTo>
                    <a:pt x="73548" y="70000"/>
                    <a:pt x="77419" y="80000"/>
                    <a:pt x="85161" y="80000"/>
                  </a:cubicBezTo>
                  <a:cubicBezTo>
                    <a:pt x="89032" y="80000"/>
                    <a:pt x="96774" y="70000"/>
                    <a:pt x="100645" y="50000"/>
                  </a:cubicBezTo>
                  <a:cubicBezTo>
                    <a:pt x="100645" y="50000"/>
                    <a:pt x="100645" y="50000"/>
                    <a:pt x="100645" y="50000"/>
                  </a:cubicBezTo>
                  <a:cubicBezTo>
                    <a:pt x="100645" y="30000"/>
                    <a:pt x="104516" y="10000"/>
                    <a:pt x="108387" y="10000"/>
                  </a:cubicBezTo>
                  <a:cubicBezTo>
                    <a:pt x="112258" y="10000"/>
                    <a:pt x="112258" y="20000"/>
                    <a:pt x="116129" y="20000"/>
                  </a:cubicBezTo>
                  <a:cubicBezTo>
                    <a:pt x="120000" y="30000"/>
                    <a:pt x="120000" y="50000"/>
                    <a:pt x="116129" y="70000"/>
                  </a:cubicBezTo>
                  <a:cubicBezTo>
                    <a:pt x="108387" y="100000"/>
                    <a:pt x="96774" y="120000"/>
                    <a:pt x="85161" y="120000"/>
                  </a:cubicBezTo>
                  <a:cubicBezTo>
                    <a:pt x="85161" y="120000"/>
                    <a:pt x="81290" y="120000"/>
                    <a:pt x="8129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1"/>
            <p:cNvSpPr/>
            <p:nvPr/>
          </p:nvSpPr>
          <p:spPr>
            <a:xfrm>
              <a:off x="4152900" y="2049463"/>
              <a:ext cx="115800" cy="128700"/>
            </a:xfrm>
            <a:custGeom>
              <a:avLst/>
              <a:gdLst/>
              <a:ahLst/>
              <a:cxnLst/>
              <a:rect l="0" t="0" r="0" b="0"/>
              <a:pathLst>
                <a:path w="120000" h="120000" extrusionOk="0">
                  <a:moveTo>
                    <a:pt x="60000" y="0"/>
                  </a:moveTo>
                  <a:cubicBezTo>
                    <a:pt x="60000" y="0"/>
                    <a:pt x="53333" y="0"/>
                    <a:pt x="53333" y="0"/>
                  </a:cubicBezTo>
                  <a:cubicBezTo>
                    <a:pt x="60000" y="6000"/>
                    <a:pt x="60000" y="12000"/>
                    <a:pt x="60000" y="18000"/>
                  </a:cubicBezTo>
                  <a:cubicBezTo>
                    <a:pt x="60000" y="30000"/>
                    <a:pt x="53333" y="42000"/>
                    <a:pt x="40000" y="42000"/>
                  </a:cubicBezTo>
                  <a:cubicBezTo>
                    <a:pt x="26666" y="42000"/>
                    <a:pt x="20000" y="30000"/>
                    <a:pt x="13333" y="24000"/>
                  </a:cubicBezTo>
                  <a:cubicBezTo>
                    <a:pt x="6666" y="30000"/>
                    <a:pt x="0" y="42000"/>
                    <a:pt x="0" y="60000"/>
                  </a:cubicBezTo>
                  <a:cubicBezTo>
                    <a:pt x="0" y="90000"/>
                    <a:pt x="20000" y="120000"/>
                    <a:pt x="53333" y="120000"/>
                  </a:cubicBezTo>
                  <a:cubicBezTo>
                    <a:pt x="86666" y="120000"/>
                    <a:pt x="113333" y="96000"/>
                    <a:pt x="113333" y="60000"/>
                  </a:cubicBezTo>
                  <a:cubicBezTo>
                    <a:pt x="120000" y="30000"/>
                    <a:pt x="93333" y="0"/>
                    <a:pt x="60000"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11"/>
            <p:cNvSpPr/>
            <p:nvPr/>
          </p:nvSpPr>
          <p:spPr>
            <a:xfrm>
              <a:off x="4321175" y="2457451"/>
              <a:ext cx="162000" cy="122100"/>
            </a:xfrm>
            <a:custGeom>
              <a:avLst/>
              <a:gdLst/>
              <a:ahLst/>
              <a:cxnLst/>
              <a:rect l="0" t="0" r="0" b="0"/>
              <a:pathLst>
                <a:path w="120000" h="120000" extrusionOk="0">
                  <a:moveTo>
                    <a:pt x="62400" y="120000"/>
                  </a:moveTo>
                  <a:cubicBezTo>
                    <a:pt x="4800" y="120000"/>
                    <a:pt x="0" y="6315"/>
                    <a:pt x="57600" y="0"/>
                  </a:cubicBezTo>
                  <a:cubicBezTo>
                    <a:pt x="115200" y="0"/>
                    <a:pt x="120000" y="113684"/>
                    <a:pt x="62400" y="120000"/>
                  </a:cubicBezTo>
                  <a:cubicBezTo>
                    <a:pt x="38400" y="120000"/>
                    <a:pt x="62400" y="120000"/>
                    <a:pt x="62400" y="120000"/>
                  </a:cubicBezTo>
                  <a:close/>
                  <a:moveTo>
                    <a:pt x="57600" y="18947"/>
                  </a:moveTo>
                  <a:cubicBezTo>
                    <a:pt x="19200" y="25263"/>
                    <a:pt x="24000" y="101052"/>
                    <a:pt x="62400" y="94736"/>
                  </a:cubicBezTo>
                  <a:cubicBezTo>
                    <a:pt x="96000" y="94736"/>
                    <a:pt x="96000" y="18947"/>
                    <a:pt x="57600" y="18947"/>
                  </a:cubicBezTo>
                  <a:cubicBezTo>
                    <a:pt x="43200" y="25263"/>
                    <a:pt x="57600" y="18947"/>
                    <a:pt x="57600" y="18947"/>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1"/>
            <p:cNvSpPr/>
            <p:nvPr/>
          </p:nvSpPr>
          <p:spPr>
            <a:xfrm>
              <a:off x="4352925" y="2489201"/>
              <a:ext cx="84000" cy="58800"/>
            </a:xfrm>
            <a:custGeom>
              <a:avLst/>
              <a:gdLst/>
              <a:ahLst/>
              <a:cxnLst/>
              <a:rect l="0" t="0" r="0" b="0"/>
              <a:pathLst>
                <a:path w="120000" h="120000" extrusionOk="0">
                  <a:moveTo>
                    <a:pt x="64615" y="120000"/>
                  </a:moveTo>
                  <a:cubicBezTo>
                    <a:pt x="46153" y="120000"/>
                    <a:pt x="0" y="80000"/>
                    <a:pt x="36923" y="66666"/>
                  </a:cubicBezTo>
                  <a:cubicBezTo>
                    <a:pt x="55384" y="66666"/>
                    <a:pt x="92307" y="93333"/>
                    <a:pt x="83076" y="40000"/>
                  </a:cubicBezTo>
                  <a:cubicBezTo>
                    <a:pt x="73846" y="13333"/>
                    <a:pt x="101538" y="0"/>
                    <a:pt x="110769" y="26666"/>
                  </a:cubicBezTo>
                  <a:cubicBezTo>
                    <a:pt x="120000" y="66666"/>
                    <a:pt x="92307" y="120000"/>
                    <a:pt x="64615" y="120000"/>
                  </a:cubicBezTo>
                  <a:cubicBezTo>
                    <a:pt x="55384" y="120000"/>
                    <a:pt x="64615" y="120000"/>
                    <a:pt x="64615" y="120000"/>
                  </a:cubicBezTo>
                  <a:close/>
                </a:path>
              </a:pathLst>
            </a:custGeom>
            <a:solidFill>
              <a:srgbClr val="E691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1"/>
            <p:cNvSpPr/>
            <p:nvPr/>
          </p:nvSpPr>
          <p:spPr>
            <a:xfrm>
              <a:off x="3895725" y="1433513"/>
              <a:ext cx="1490700" cy="1690800"/>
            </a:xfrm>
            <a:custGeom>
              <a:avLst/>
              <a:gdLst/>
              <a:ahLst/>
              <a:cxnLst/>
              <a:rect l="0" t="0" r="0" b="0"/>
              <a:pathLst>
                <a:path w="120000" h="120000" extrusionOk="0">
                  <a:moveTo>
                    <a:pt x="115324" y="12413"/>
                  </a:moveTo>
                  <a:cubicBezTo>
                    <a:pt x="111688" y="9195"/>
                    <a:pt x="105454" y="9195"/>
                    <a:pt x="100779" y="11494"/>
                  </a:cubicBezTo>
                  <a:cubicBezTo>
                    <a:pt x="96103" y="13333"/>
                    <a:pt x="94025" y="17471"/>
                    <a:pt x="94025" y="22068"/>
                  </a:cubicBezTo>
                  <a:cubicBezTo>
                    <a:pt x="94025" y="25747"/>
                    <a:pt x="95064" y="29425"/>
                    <a:pt x="96623" y="33103"/>
                  </a:cubicBezTo>
                  <a:cubicBezTo>
                    <a:pt x="97662" y="35862"/>
                    <a:pt x="101298" y="40459"/>
                    <a:pt x="100259" y="43678"/>
                  </a:cubicBezTo>
                  <a:cubicBezTo>
                    <a:pt x="99220" y="47816"/>
                    <a:pt x="90909" y="47356"/>
                    <a:pt x="87792" y="46436"/>
                  </a:cubicBezTo>
                  <a:cubicBezTo>
                    <a:pt x="85714" y="45977"/>
                    <a:pt x="86233" y="46436"/>
                    <a:pt x="86233" y="44597"/>
                  </a:cubicBezTo>
                  <a:cubicBezTo>
                    <a:pt x="85714" y="43218"/>
                    <a:pt x="85714" y="41839"/>
                    <a:pt x="85194" y="40459"/>
                  </a:cubicBezTo>
                  <a:cubicBezTo>
                    <a:pt x="84675" y="38160"/>
                    <a:pt x="83116" y="34942"/>
                    <a:pt x="84155" y="33103"/>
                  </a:cubicBezTo>
                  <a:cubicBezTo>
                    <a:pt x="84675" y="31264"/>
                    <a:pt x="87272" y="28965"/>
                    <a:pt x="88311" y="27586"/>
                  </a:cubicBezTo>
                  <a:cubicBezTo>
                    <a:pt x="89350" y="24827"/>
                    <a:pt x="90909" y="22528"/>
                    <a:pt x="91428" y="19770"/>
                  </a:cubicBezTo>
                  <a:cubicBezTo>
                    <a:pt x="92467" y="16551"/>
                    <a:pt x="95064" y="9195"/>
                    <a:pt x="90909" y="6896"/>
                  </a:cubicBezTo>
                  <a:cubicBezTo>
                    <a:pt x="87272" y="5057"/>
                    <a:pt x="79480" y="5977"/>
                    <a:pt x="74805" y="6436"/>
                  </a:cubicBezTo>
                  <a:cubicBezTo>
                    <a:pt x="72207" y="6436"/>
                    <a:pt x="69090" y="7816"/>
                    <a:pt x="66493" y="7816"/>
                  </a:cubicBezTo>
                  <a:cubicBezTo>
                    <a:pt x="63896" y="7356"/>
                    <a:pt x="62337" y="5977"/>
                    <a:pt x="60259" y="5057"/>
                  </a:cubicBezTo>
                  <a:cubicBezTo>
                    <a:pt x="54545" y="3218"/>
                    <a:pt x="48831" y="2298"/>
                    <a:pt x="42597" y="2298"/>
                  </a:cubicBezTo>
                  <a:cubicBezTo>
                    <a:pt x="40000" y="2298"/>
                    <a:pt x="36883" y="2758"/>
                    <a:pt x="34285" y="3678"/>
                  </a:cubicBezTo>
                  <a:cubicBezTo>
                    <a:pt x="31168" y="4137"/>
                    <a:pt x="30129" y="5057"/>
                    <a:pt x="27532" y="4137"/>
                  </a:cubicBezTo>
                  <a:cubicBezTo>
                    <a:pt x="21818" y="2298"/>
                    <a:pt x="16103" y="1379"/>
                    <a:pt x="10389" y="1379"/>
                  </a:cubicBezTo>
                  <a:cubicBezTo>
                    <a:pt x="6233" y="919"/>
                    <a:pt x="1558" y="0"/>
                    <a:pt x="1038" y="4597"/>
                  </a:cubicBezTo>
                  <a:cubicBezTo>
                    <a:pt x="0" y="9655"/>
                    <a:pt x="1558" y="15632"/>
                    <a:pt x="3116" y="20229"/>
                  </a:cubicBezTo>
                  <a:cubicBezTo>
                    <a:pt x="4155" y="22528"/>
                    <a:pt x="5194" y="24827"/>
                    <a:pt x="6753" y="26666"/>
                  </a:cubicBezTo>
                  <a:cubicBezTo>
                    <a:pt x="7272" y="27586"/>
                    <a:pt x="8311" y="28505"/>
                    <a:pt x="8311" y="29425"/>
                  </a:cubicBezTo>
                  <a:cubicBezTo>
                    <a:pt x="7792" y="30804"/>
                    <a:pt x="6753" y="32183"/>
                    <a:pt x="6753" y="33103"/>
                  </a:cubicBezTo>
                  <a:cubicBezTo>
                    <a:pt x="4155" y="38160"/>
                    <a:pt x="3116" y="43678"/>
                    <a:pt x="4155" y="49195"/>
                  </a:cubicBezTo>
                  <a:cubicBezTo>
                    <a:pt x="6233" y="58850"/>
                    <a:pt x="15064" y="66666"/>
                    <a:pt x="24935" y="71264"/>
                  </a:cubicBezTo>
                  <a:cubicBezTo>
                    <a:pt x="21818" y="76321"/>
                    <a:pt x="21298" y="82758"/>
                    <a:pt x="21298" y="88735"/>
                  </a:cubicBezTo>
                  <a:cubicBezTo>
                    <a:pt x="21818" y="94252"/>
                    <a:pt x="21818" y="99770"/>
                    <a:pt x="23376" y="105287"/>
                  </a:cubicBezTo>
                  <a:cubicBezTo>
                    <a:pt x="23896" y="108965"/>
                    <a:pt x="26493" y="117241"/>
                    <a:pt x="32207" y="116321"/>
                  </a:cubicBezTo>
                  <a:cubicBezTo>
                    <a:pt x="37922" y="115402"/>
                    <a:pt x="36363" y="107126"/>
                    <a:pt x="36883" y="103448"/>
                  </a:cubicBezTo>
                  <a:cubicBezTo>
                    <a:pt x="36883" y="100689"/>
                    <a:pt x="37922" y="98390"/>
                    <a:pt x="39480" y="96091"/>
                  </a:cubicBezTo>
                  <a:cubicBezTo>
                    <a:pt x="40519" y="93793"/>
                    <a:pt x="41038" y="93333"/>
                    <a:pt x="43636" y="94712"/>
                  </a:cubicBezTo>
                  <a:cubicBezTo>
                    <a:pt x="48831" y="96551"/>
                    <a:pt x="50389" y="102068"/>
                    <a:pt x="50389" y="106206"/>
                  </a:cubicBezTo>
                  <a:cubicBezTo>
                    <a:pt x="50389" y="109425"/>
                    <a:pt x="48831" y="120000"/>
                    <a:pt x="55064" y="120000"/>
                  </a:cubicBezTo>
                  <a:cubicBezTo>
                    <a:pt x="60259" y="120000"/>
                    <a:pt x="62337" y="112183"/>
                    <a:pt x="63376" y="108965"/>
                  </a:cubicBezTo>
                  <a:cubicBezTo>
                    <a:pt x="63896" y="106666"/>
                    <a:pt x="63896" y="104367"/>
                    <a:pt x="63896" y="102068"/>
                  </a:cubicBezTo>
                  <a:cubicBezTo>
                    <a:pt x="64415" y="100689"/>
                    <a:pt x="64415" y="99310"/>
                    <a:pt x="64415" y="98390"/>
                  </a:cubicBezTo>
                  <a:cubicBezTo>
                    <a:pt x="64415" y="98390"/>
                    <a:pt x="64415" y="97011"/>
                    <a:pt x="64935" y="96551"/>
                  </a:cubicBezTo>
                  <a:cubicBezTo>
                    <a:pt x="64935" y="96551"/>
                    <a:pt x="68051" y="96091"/>
                    <a:pt x="68571" y="96091"/>
                  </a:cubicBezTo>
                  <a:cubicBezTo>
                    <a:pt x="75844" y="94712"/>
                    <a:pt x="82597" y="91494"/>
                    <a:pt x="87272" y="86436"/>
                  </a:cubicBezTo>
                  <a:cubicBezTo>
                    <a:pt x="87792" y="91034"/>
                    <a:pt x="87792" y="95632"/>
                    <a:pt x="88831" y="100229"/>
                  </a:cubicBezTo>
                  <a:cubicBezTo>
                    <a:pt x="90389" y="103908"/>
                    <a:pt x="94025" y="105747"/>
                    <a:pt x="97142" y="102068"/>
                  </a:cubicBezTo>
                  <a:cubicBezTo>
                    <a:pt x="100259" y="99310"/>
                    <a:pt x="101298" y="93333"/>
                    <a:pt x="102337" y="89655"/>
                  </a:cubicBezTo>
                  <a:cubicBezTo>
                    <a:pt x="103896" y="84597"/>
                    <a:pt x="104935" y="79540"/>
                    <a:pt x="104935" y="74482"/>
                  </a:cubicBezTo>
                  <a:cubicBezTo>
                    <a:pt x="105454" y="71724"/>
                    <a:pt x="105454" y="69425"/>
                    <a:pt x="104935" y="66666"/>
                  </a:cubicBezTo>
                  <a:cubicBezTo>
                    <a:pt x="104935" y="65287"/>
                    <a:pt x="103376" y="61609"/>
                    <a:pt x="103896" y="60689"/>
                  </a:cubicBezTo>
                  <a:cubicBezTo>
                    <a:pt x="104415" y="59770"/>
                    <a:pt x="107012" y="58850"/>
                    <a:pt x="107532" y="57931"/>
                  </a:cubicBezTo>
                  <a:cubicBezTo>
                    <a:pt x="109610" y="57011"/>
                    <a:pt x="111168" y="55172"/>
                    <a:pt x="112727" y="53793"/>
                  </a:cubicBezTo>
                  <a:cubicBezTo>
                    <a:pt x="119999" y="45057"/>
                    <a:pt x="112207" y="36321"/>
                    <a:pt x="108051" y="28505"/>
                  </a:cubicBezTo>
                  <a:cubicBezTo>
                    <a:pt x="107012" y="26666"/>
                    <a:pt x="104935" y="23448"/>
                    <a:pt x="105454" y="21609"/>
                  </a:cubicBezTo>
                  <a:cubicBezTo>
                    <a:pt x="105974" y="19310"/>
                    <a:pt x="108051" y="20689"/>
                    <a:pt x="110129" y="21149"/>
                  </a:cubicBezTo>
                  <a:cubicBezTo>
                    <a:pt x="112727" y="21609"/>
                    <a:pt x="115844" y="21609"/>
                    <a:pt x="116883" y="19310"/>
                  </a:cubicBezTo>
                  <a:cubicBezTo>
                    <a:pt x="117922" y="17011"/>
                    <a:pt x="117402" y="13793"/>
                    <a:pt x="115324" y="12413"/>
                  </a:cubicBezTo>
                  <a:cubicBezTo>
                    <a:pt x="113246" y="10574"/>
                    <a:pt x="116883" y="13793"/>
                    <a:pt x="115324" y="12413"/>
                  </a:cubicBezTo>
                  <a:close/>
                  <a:moveTo>
                    <a:pt x="109610" y="38620"/>
                  </a:moveTo>
                  <a:cubicBezTo>
                    <a:pt x="114285" y="47356"/>
                    <a:pt x="109610" y="53333"/>
                    <a:pt x="101298" y="57471"/>
                  </a:cubicBezTo>
                  <a:cubicBezTo>
                    <a:pt x="100259" y="54712"/>
                    <a:pt x="97662" y="51954"/>
                    <a:pt x="95064" y="50574"/>
                  </a:cubicBezTo>
                  <a:cubicBezTo>
                    <a:pt x="98181" y="50114"/>
                    <a:pt x="101818" y="48735"/>
                    <a:pt x="103376" y="46436"/>
                  </a:cubicBezTo>
                  <a:cubicBezTo>
                    <a:pt x="105454" y="43678"/>
                    <a:pt x="103896" y="40459"/>
                    <a:pt x="102857" y="37701"/>
                  </a:cubicBezTo>
                  <a:cubicBezTo>
                    <a:pt x="100779" y="32183"/>
                    <a:pt x="95584" y="23908"/>
                    <a:pt x="98701" y="17931"/>
                  </a:cubicBezTo>
                  <a:cubicBezTo>
                    <a:pt x="100259" y="15172"/>
                    <a:pt x="103896" y="13793"/>
                    <a:pt x="107532" y="13793"/>
                  </a:cubicBezTo>
                  <a:cubicBezTo>
                    <a:pt x="109090" y="13793"/>
                    <a:pt x="114285" y="14712"/>
                    <a:pt x="113766" y="17011"/>
                  </a:cubicBezTo>
                  <a:cubicBezTo>
                    <a:pt x="112207" y="20229"/>
                    <a:pt x="103896" y="14252"/>
                    <a:pt x="101818" y="18850"/>
                  </a:cubicBezTo>
                  <a:cubicBezTo>
                    <a:pt x="99740" y="23908"/>
                    <a:pt x="106493" y="33103"/>
                    <a:pt x="109610" y="38620"/>
                  </a:cubicBezTo>
                  <a:close/>
                  <a:moveTo>
                    <a:pt x="94025" y="100229"/>
                  </a:moveTo>
                  <a:cubicBezTo>
                    <a:pt x="94025" y="100229"/>
                    <a:pt x="94025" y="100229"/>
                    <a:pt x="93506" y="100229"/>
                  </a:cubicBezTo>
                  <a:cubicBezTo>
                    <a:pt x="92987" y="100689"/>
                    <a:pt x="91948" y="90574"/>
                    <a:pt x="91428" y="89655"/>
                  </a:cubicBezTo>
                  <a:cubicBezTo>
                    <a:pt x="91428" y="85977"/>
                    <a:pt x="91948" y="81379"/>
                    <a:pt x="90909" y="77701"/>
                  </a:cubicBezTo>
                  <a:cubicBezTo>
                    <a:pt x="89870" y="75402"/>
                    <a:pt x="86753" y="71724"/>
                    <a:pt x="83636" y="73563"/>
                  </a:cubicBezTo>
                  <a:cubicBezTo>
                    <a:pt x="80519" y="75862"/>
                    <a:pt x="86753" y="75862"/>
                    <a:pt x="87792" y="76781"/>
                  </a:cubicBezTo>
                  <a:cubicBezTo>
                    <a:pt x="90909" y="80000"/>
                    <a:pt x="83636" y="85057"/>
                    <a:pt x="81558" y="86896"/>
                  </a:cubicBezTo>
                  <a:cubicBezTo>
                    <a:pt x="76363" y="90574"/>
                    <a:pt x="70129" y="92873"/>
                    <a:pt x="63376" y="92873"/>
                  </a:cubicBezTo>
                  <a:cubicBezTo>
                    <a:pt x="63376" y="91494"/>
                    <a:pt x="63376" y="85057"/>
                    <a:pt x="61298" y="84597"/>
                  </a:cubicBezTo>
                  <a:cubicBezTo>
                    <a:pt x="59740" y="84137"/>
                    <a:pt x="60259" y="91954"/>
                    <a:pt x="60779" y="92873"/>
                  </a:cubicBezTo>
                  <a:cubicBezTo>
                    <a:pt x="61298" y="98850"/>
                    <a:pt x="60779" y="107586"/>
                    <a:pt x="58181" y="113563"/>
                  </a:cubicBezTo>
                  <a:cubicBezTo>
                    <a:pt x="57142" y="115402"/>
                    <a:pt x="55064" y="117241"/>
                    <a:pt x="54545" y="114482"/>
                  </a:cubicBezTo>
                  <a:cubicBezTo>
                    <a:pt x="53506" y="110804"/>
                    <a:pt x="54545" y="106206"/>
                    <a:pt x="54025" y="102528"/>
                  </a:cubicBezTo>
                  <a:cubicBezTo>
                    <a:pt x="52987" y="97471"/>
                    <a:pt x="50389" y="92873"/>
                    <a:pt x="45194" y="91034"/>
                  </a:cubicBezTo>
                  <a:cubicBezTo>
                    <a:pt x="42597" y="90114"/>
                    <a:pt x="37922" y="89195"/>
                    <a:pt x="35324" y="90574"/>
                  </a:cubicBezTo>
                  <a:cubicBezTo>
                    <a:pt x="32727" y="91954"/>
                    <a:pt x="34805" y="92873"/>
                    <a:pt x="36883" y="92413"/>
                  </a:cubicBezTo>
                  <a:cubicBezTo>
                    <a:pt x="33246" y="97931"/>
                    <a:pt x="32727" y="103448"/>
                    <a:pt x="32207" y="109425"/>
                  </a:cubicBezTo>
                  <a:cubicBezTo>
                    <a:pt x="32207" y="110804"/>
                    <a:pt x="32727" y="113103"/>
                    <a:pt x="30649" y="112183"/>
                  </a:cubicBezTo>
                  <a:cubicBezTo>
                    <a:pt x="28571" y="110804"/>
                    <a:pt x="28051" y="107586"/>
                    <a:pt x="27532" y="105287"/>
                  </a:cubicBezTo>
                  <a:cubicBezTo>
                    <a:pt x="26493" y="100689"/>
                    <a:pt x="21818" y="69425"/>
                    <a:pt x="32207" y="71724"/>
                  </a:cubicBezTo>
                  <a:cubicBezTo>
                    <a:pt x="39480" y="73563"/>
                    <a:pt x="46233" y="74482"/>
                    <a:pt x="54025" y="73103"/>
                  </a:cubicBezTo>
                  <a:cubicBezTo>
                    <a:pt x="60779" y="72183"/>
                    <a:pt x="68051" y="69425"/>
                    <a:pt x="73766" y="65287"/>
                  </a:cubicBezTo>
                  <a:cubicBezTo>
                    <a:pt x="75844" y="63908"/>
                    <a:pt x="77922" y="61609"/>
                    <a:pt x="80000" y="59310"/>
                  </a:cubicBezTo>
                  <a:cubicBezTo>
                    <a:pt x="81038" y="58390"/>
                    <a:pt x="81558" y="57011"/>
                    <a:pt x="82077" y="55632"/>
                  </a:cubicBezTo>
                  <a:cubicBezTo>
                    <a:pt x="82597" y="54712"/>
                    <a:pt x="83116" y="50574"/>
                    <a:pt x="84155" y="50114"/>
                  </a:cubicBezTo>
                  <a:cubicBezTo>
                    <a:pt x="85714" y="48735"/>
                    <a:pt x="91428" y="51034"/>
                    <a:pt x="92987" y="51954"/>
                  </a:cubicBezTo>
                  <a:cubicBezTo>
                    <a:pt x="95584" y="53333"/>
                    <a:pt x="97662" y="55632"/>
                    <a:pt x="99220" y="58390"/>
                  </a:cubicBezTo>
                  <a:cubicBezTo>
                    <a:pt x="101818" y="63908"/>
                    <a:pt x="101298" y="70804"/>
                    <a:pt x="100779" y="76781"/>
                  </a:cubicBezTo>
                  <a:cubicBezTo>
                    <a:pt x="99740" y="84597"/>
                    <a:pt x="97142" y="92413"/>
                    <a:pt x="94025" y="100229"/>
                  </a:cubicBezTo>
                  <a:cubicBezTo>
                    <a:pt x="94025" y="100689"/>
                    <a:pt x="97142" y="92873"/>
                    <a:pt x="94025" y="100229"/>
                  </a:cubicBezTo>
                  <a:close/>
                  <a:moveTo>
                    <a:pt x="11428" y="31724"/>
                  </a:moveTo>
                  <a:cubicBezTo>
                    <a:pt x="12467" y="29885"/>
                    <a:pt x="13506" y="27586"/>
                    <a:pt x="14545" y="25747"/>
                  </a:cubicBezTo>
                  <a:cubicBezTo>
                    <a:pt x="14545" y="25287"/>
                    <a:pt x="15584" y="23908"/>
                    <a:pt x="15584" y="22988"/>
                  </a:cubicBezTo>
                  <a:cubicBezTo>
                    <a:pt x="14545" y="19770"/>
                    <a:pt x="11948" y="25747"/>
                    <a:pt x="11428" y="26206"/>
                  </a:cubicBezTo>
                  <a:cubicBezTo>
                    <a:pt x="8831" y="23448"/>
                    <a:pt x="7272" y="20229"/>
                    <a:pt x="6233" y="16551"/>
                  </a:cubicBezTo>
                  <a:cubicBezTo>
                    <a:pt x="5714" y="13793"/>
                    <a:pt x="4155" y="8735"/>
                    <a:pt x="5194" y="5517"/>
                  </a:cubicBezTo>
                  <a:cubicBezTo>
                    <a:pt x="6233" y="3678"/>
                    <a:pt x="10909" y="5057"/>
                    <a:pt x="12987" y="5057"/>
                  </a:cubicBezTo>
                  <a:cubicBezTo>
                    <a:pt x="17662" y="5517"/>
                    <a:pt x="22337" y="6436"/>
                    <a:pt x="27012" y="7816"/>
                  </a:cubicBezTo>
                  <a:cubicBezTo>
                    <a:pt x="25454" y="8735"/>
                    <a:pt x="20259" y="13333"/>
                    <a:pt x="24935" y="11954"/>
                  </a:cubicBezTo>
                  <a:cubicBezTo>
                    <a:pt x="27012" y="11494"/>
                    <a:pt x="28571" y="9655"/>
                    <a:pt x="30649" y="8735"/>
                  </a:cubicBezTo>
                  <a:cubicBezTo>
                    <a:pt x="33766" y="6896"/>
                    <a:pt x="37922" y="6436"/>
                    <a:pt x="41558" y="5977"/>
                  </a:cubicBezTo>
                  <a:cubicBezTo>
                    <a:pt x="48311" y="5517"/>
                    <a:pt x="56103" y="7356"/>
                    <a:pt x="62337" y="10114"/>
                  </a:cubicBezTo>
                  <a:cubicBezTo>
                    <a:pt x="63376" y="11034"/>
                    <a:pt x="64935" y="11954"/>
                    <a:pt x="66493" y="12873"/>
                  </a:cubicBezTo>
                  <a:cubicBezTo>
                    <a:pt x="67012" y="13333"/>
                    <a:pt x="68571" y="15172"/>
                    <a:pt x="69610" y="15172"/>
                  </a:cubicBezTo>
                  <a:cubicBezTo>
                    <a:pt x="73766" y="15632"/>
                    <a:pt x="68571" y="11494"/>
                    <a:pt x="68051" y="11034"/>
                  </a:cubicBezTo>
                  <a:cubicBezTo>
                    <a:pt x="72207" y="10114"/>
                    <a:pt x="76363" y="9655"/>
                    <a:pt x="81038" y="9655"/>
                  </a:cubicBezTo>
                  <a:cubicBezTo>
                    <a:pt x="82597" y="9655"/>
                    <a:pt x="87792" y="9195"/>
                    <a:pt x="88831" y="11034"/>
                  </a:cubicBezTo>
                  <a:cubicBezTo>
                    <a:pt x="89870" y="12873"/>
                    <a:pt x="87792" y="18390"/>
                    <a:pt x="86753" y="20229"/>
                  </a:cubicBezTo>
                  <a:cubicBezTo>
                    <a:pt x="85714" y="23908"/>
                    <a:pt x="83636" y="27586"/>
                    <a:pt x="81038" y="30344"/>
                  </a:cubicBezTo>
                  <a:cubicBezTo>
                    <a:pt x="80519" y="29425"/>
                    <a:pt x="80000" y="27126"/>
                    <a:pt x="78961" y="26666"/>
                  </a:cubicBezTo>
                  <a:cubicBezTo>
                    <a:pt x="77402" y="26206"/>
                    <a:pt x="77402" y="28045"/>
                    <a:pt x="77922" y="29425"/>
                  </a:cubicBezTo>
                  <a:cubicBezTo>
                    <a:pt x="77922" y="31264"/>
                    <a:pt x="78961" y="33103"/>
                    <a:pt x="79480" y="34942"/>
                  </a:cubicBezTo>
                  <a:cubicBezTo>
                    <a:pt x="80519" y="37701"/>
                    <a:pt x="81558" y="41379"/>
                    <a:pt x="82077" y="44597"/>
                  </a:cubicBezTo>
                  <a:cubicBezTo>
                    <a:pt x="82597" y="54712"/>
                    <a:pt x="75324" y="63448"/>
                    <a:pt x="64935" y="67586"/>
                  </a:cubicBezTo>
                  <a:cubicBezTo>
                    <a:pt x="47272" y="75402"/>
                    <a:pt x="22857" y="71724"/>
                    <a:pt x="11948" y="56091"/>
                  </a:cubicBezTo>
                  <a:cubicBezTo>
                    <a:pt x="7272" y="49655"/>
                    <a:pt x="7792" y="40000"/>
                    <a:pt x="11428" y="31724"/>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1"/>
            <p:cNvSpPr/>
            <p:nvPr/>
          </p:nvSpPr>
          <p:spPr>
            <a:xfrm>
              <a:off x="4586288" y="2087563"/>
              <a:ext cx="122100" cy="136500"/>
            </a:xfrm>
            <a:custGeom>
              <a:avLst/>
              <a:gdLst/>
              <a:ahLst/>
              <a:cxnLst/>
              <a:rect l="0" t="0" r="0" b="0"/>
              <a:pathLst>
                <a:path w="120000" h="120000" extrusionOk="0">
                  <a:moveTo>
                    <a:pt x="69473" y="0"/>
                  </a:moveTo>
                  <a:cubicBezTo>
                    <a:pt x="63157" y="0"/>
                    <a:pt x="56842" y="0"/>
                    <a:pt x="50526" y="5714"/>
                  </a:cubicBezTo>
                  <a:cubicBezTo>
                    <a:pt x="56842" y="5714"/>
                    <a:pt x="63157" y="11428"/>
                    <a:pt x="63157" y="22857"/>
                  </a:cubicBezTo>
                  <a:cubicBezTo>
                    <a:pt x="63157" y="34285"/>
                    <a:pt x="56842" y="45714"/>
                    <a:pt x="44210" y="45714"/>
                  </a:cubicBezTo>
                  <a:cubicBezTo>
                    <a:pt x="31578" y="45714"/>
                    <a:pt x="18947" y="34285"/>
                    <a:pt x="18947" y="22857"/>
                  </a:cubicBezTo>
                  <a:cubicBezTo>
                    <a:pt x="18947" y="22857"/>
                    <a:pt x="18947" y="22857"/>
                    <a:pt x="18947" y="22857"/>
                  </a:cubicBezTo>
                  <a:cubicBezTo>
                    <a:pt x="12631" y="28571"/>
                    <a:pt x="6315" y="40000"/>
                    <a:pt x="6315" y="51428"/>
                  </a:cubicBezTo>
                  <a:cubicBezTo>
                    <a:pt x="0" y="85714"/>
                    <a:pt x="18947" y="114285"/>
                    <a:pt x="50526" y="114285"/>
                  </a:cubicBezTo>
                  <a:cubicBezTo>
                    <a:pt x="82105" y="120000"/>
                    <a:pt x="107368" y="97142"/>
                    <a:pt x="113684" y="62857"/>
                  </a:cubicBezTo>
                  <a:cubicBezTo>
                    <a:pt x="120000" y="34285"/>
                    <a:pt x="101052" y="5714"/>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1" name="Google Shape;401;p11"/>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Hamster)">
  <p:cSld name="BLANK_1_1">
    <p:spTree>
      <p:nvGrpSpPr>
        <p:cNvPr id="1" name="Shape 402"/>
        <p:cNvGrpSpPr/>
        <p:nvPr/>
      </p:nvGrpSpPr>
      <p:grpSpPr>
        <a:xfrm>
          <a:off x="0" y="0"/>
          <a:ext cx="0" cy="0"/>
          <a:chOff x="0" y="0"/>
          <a:chExt cx="0" cy="0"/>
        </a:xfrm>
      </p:grpSpPr>
      <p:sp>
        <p:nvSpPr>
          <p:cNvPr id="403" name="Google Shape;403;p12"/>
          <p:cNvSpPr/>
          <p:nvPr/>
        </p:nvSpPr>
        <p:spPr>
          <a:xfrm>
            <a:off x="-75" y="4557900"/>
            <a:ext cx="9144000" cy="585600"/>
          </a:xfrm>
          <a:prstGeom prst="rect">
            <a:avLst/>
          </a:prstGeom>
          <a:solidFill>
            <a:srgbClr val="B6D7A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404" name="Google Shape;404;p12"/>
          <p:cNvGrpSpPr/>
          <p:nvPr/>
        </p:nvGrpSpPr>
        <p:grpSpPr>
          <a:xfrm>
            <a:off x="7522239" y="3425970"/>
            <a:ext cx="1194510" cy="1523626"/>
            <a:chOff x="1300163" y="3487738"/>
            <a:chExt cx="1549500" cy="1976425"/>
          </a:xfrm>
        </p:grpSpPr>
        <p:sp>
          <p:nvSpPr>
            <p:cNvPr id="405" name="Google Shape;405;p12"/>
            <p:cNvSpPr/>
            <p:nvPr/>
          </p:nvSpPr>
          <p:spPr>
            <a:xfrm>
              <a:off x="2674938" y="3643313"/>
              <a:ext cx="52500" cy="38100"/>
            </a:xfrm>
            <a:custGeom>
              <a:avLst/>
              <a:gdLst/>
              <a:ahLst/>
              <a:cxnLst/>
              <a:rect l="0" t="0" r="0" b="0"/>
              <a:pathLst>
                <a:path w="120000" h="120000" extrusionOk="0">
                  <a:moveTo>
                    <a:pt x="60000" y="60000"/>
                  </a:moveTo>
                  <a:cubicBezTo>
                    <a:pt x="75000" y="80000"/>
                    <a:pt x="105000" y="100000"/>
                    <a:pt x="120000" y="120000"/>
                  </a:cubicBezTo>
                  <a:cubicBezTo>
                    <a:pt x="75000" y="80000"/>
                    <a:pt x="0" y="0"/>
                    <a:pt x="60000" y="6000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2"/>
            <p:cNvSpPr/>
            <p:nvPr/>
          </p:nvSpPr>
          <p:spPr>
            <a:xfrm>
              <a:off x="2727325" y="3681413"/>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2"/>
            <p:cNvSpPr/>
            <p:nvPr/>
          </p:nvSpPr>
          <p:spPr>
            <a:xfrm>
              <a:off x="2727325" y="3681413"/>
              <a:ext cx="12600" cy="6300"/>
            </a:xfrm>
            <a:custGeom>
              <a:avLst/>
              <a:gdLst/>
              <a:ahLst/>
              <a:cxnLst/>
              <a:rect l="0" t="0" r="0" b="0"/>
              <a:pathLst>
                <a:path w="120000" h="120000" extrusionOk="0">
                  <a:moveTo>
                    <a:pt x="0" y="0"/>
                  </a:moveTo>
                  <a:cubicBezTo>
                    <a:pt x="120000" y="120000"/>
                    <a:pt x="60000" y="120000"/>
                    <a:pt x="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2"/>
            <p:cNvSpPr/>
            <p:nvPr/>
          </p:nvSpPr>
          <p:spPr>
            <a:xfrm>
              <a:off x="1300163" y="3487738"/>
              <a:ext cx="1549500" cy="1917600"/>
            </a:xfrm>
            <a:custGeom>
              <a:avLst/>
              <a:gdLst/>
              <a:ahLst/>
              <a:cxnLst/>
              <a:rect l="0" t="0" r="0" b="0"/>
              <a:pathLst>
                <a:path w="120000" h="120000" extrusionOk="0">
                  <a:moveTo>
                    <a:pt x="108500" y="10945"/>
                  </a:moveTo>
                  <a:cubicBezTo>
                    <a:pt x="103000" y="7297"/>
                    <a:pt x="95500" y="5270"/>
                    <a:pt x="89000" y="6891"/>
                  </a:cubicBezTo>
                  <a:cubicBezTo>
                    <a:pt x="85500" y="7702"/>
                    <a:pt x="83000" y="8918"/>
                    <a:pt x="81000" y="10945"/>
                  </a:cubicBezTo>
                  <a:cubicBezTo>
                    <a:pt x="79500" y="11756"/>
                    <a:pt x="79000" y="13378"/>
                    <a:pt x="78000" y="13783"/>
                  </a:cubicBezTo>
                  <a:cubicBezTo>
                    <a:pt x="77000" y="14189"/>
                    <a:pt x="77000" y="14594"/>
                    <a:pt x="77000" y="14594"/>
                  </a:cubicBezTo>
                  <a:cubicBezTo>
                    <a:pt x="77000" y="14594"/>
                    <a:pt x="76500" y="14594"/>
                    <a:pt x="76000" y="14594"/>
                  </a:cubicBezTo>
                  <a:cubicBezTo>
                    <a:pt x="75000" y="14189"/>
                    <a:pt x="74000" y="13783"/>
                    <a:pt x="73000" y="13378"/>
                  </a:cubicBezTo>
                  <a:cubicBezTo>
                    <a:pt x="66000" y="11756"/>
                    <a:pt x="59000" y="11351"/>
                    <a:pt x="51500" y="12567"/>
                  </a:cubicBezTo>
                  <a:cubicBezTo>
                    <a:pt x="50500" y="12972"/>
                    <a:pt x="49000" y="13378"/>
                    <a:pt x="48000" y="13378"/>
                  </a:cubicBezTo>
                  <a:cubicBezTo>
                    <a:pt x="46500" y="14189"/>
                    <a:pt x="47000" y="14189"/>
                    <a:pt x="45500" y="12972"/>
                  </a:cubicBezTo>
                  <a:cubicBezTo>
                    <a:pt x="43500" y="11351"/>
                    <a:pt x="42500" y="9324"/>
                    <a:pt x="40500" y="7702"/>
                  </a:cubicBezTo>
                  <a:cubicBezTo>
                    <a:pt x="29000" y="0"/>
                    <a:pt x="14000" y="7702"/>
                    <a:pt x="7500" y="16216"/>
                  </a:cubicBezTo>
                  <a:cubicBezTo>
                    <a:pt x="0" y="26756"/>
                    <a:pt x="6500" y="38918"/>
                    <a:pt x="20500" y="42567"/>
                  </a:cubicBezTo>
                  <a:cubicBezTo>
                    <a:pt x="21500" y="42972"/>
                    <a:pt x="22000" y="42567"/>
                    <a:pt x="22000" y="43378"/>
                  </a:cubicBezTo>
                  <a:cubicBezTo>
                    <a:pt x="22500" y="44189"/>
                    <a:pt x="21500" y="45405"/>
                    <a:pt x="21500" y="46216"/>
                  </a:cubicBezTo>
                  <a:cubicBezTo>
                    <a:pt x="21500" y="47837"/>
                    <a:pt x="21000" y="49459"/>
                    <a:pt x="21500" y="51081"/>
                  </a:cubicBezTo>
                  <a:cubicBezTo>
                    <a:pt x="22000" y="54324"/>
                    <a:pt x="23000" y="57162"/>
                    <a:pt x="25000" y="60000"/>
                  </a:cubicBezTo>
                  <a:cubicBezTo>
                    <a:pt x="27500" y="64864"/>
                    <a:pt x="32000" y="68513"/>
                    <a:pt x="37500" y="70945"/>
                  </a:cubicBezTo>
                  <a:cubicBezTo>
                    <a:pt x="28000" y="78648"/>
                    <a:pt x="21000" y="91216"/>
                    <a:pt x="27000" y="101756"/>
                  </a:cubicBezTo>
                  <a:cubicBezTo>
                    <a:pt x="28000" y="103378"/>
                    <a:pt x="29500" y="105000"/>
                    <a:pt x="31000" y="106621"/>
                  </a:cubicBezTo>
                  <a:cubicBezTo>
                    <a:pt x="32000" y="107837"/>
                    <a:pt x="32000" y="107837"/>
                    <a:pt x="30500" y="109054"/>
                  </a:cubicBezTo>
                  <a:cubicBezTo>
                    <a:pt x="29500" y="110270"/>
                    <a:pt x="28500" y="111891"/>
                    <a:pt x="28000" y="113513"/>
                  </a:cubicBezTo>
                  <a:cubicBezTo>
                    <a:pt x="27000" y="118378"/>
                    <a:pt x="34000" y="119594"/>
                    <a:pt x="39000" y="119189"/>
                  </a:cubicBezTo>
                  <a:cubicBezTo>
                    <a:pt x="42000" y="119189"/>
                    <a:pt x="45500" y="117972"/>
                    <a:pt x="48000" y="116351"/>
                  </a:cubicBezTo>
                  <a:cubicBezTo>
                    <a:pt x="49000" y="115945"/>
                    <a:pt x="50000" y="115135"/>
                    <a:pt x="50500" y="114324"/>
                  </a:cubicBezTo>
                  <a:cubicBezTo>
                    <a:pt x="52000" y="113108"/>
                    <a:pt x="53000" y="113108"/>
                    <a:pt x="55500" y="113108"/>
                  </a:cubicBezTo>
                  <a:cubicBezTo>
                    <a:pt x="59000" y="112702"/>
                    <a:pt x="62000" y="112297"/>
                    <a:pt x="65500" y="112702"/>
                  </a:cubicBezTo>
                  <a:cubicBezTo>
                    <a:pt x="68500" y="112702"/>
                    <a:pt x="69500" y="115135"/>
                    <a:pt x="72500" y="116351"/>
                  </a:cubicBezTo>
                  <a:cubicBezTo>
                    <a:pt x="77000" y="118783"/>
                    <a:pt x="84500" y="120000"/>
                    <a:pt x="89500" y="117567"/>
                  </a:cubicBezTo>
                  <a:cubicBezTo>
                    <a:pt x="92000" y="116351"/>
                    <a:pt x="92500" y="114324"/>
                    <a:pt x="91500" y="111891"/>
                  </a:cubicBezTo>
                  <a:cubicBezTo>
                    <a:pt x="91000" y="110675"/>
                    <a:pt x="90000" y="109864"/>
                    <a:pt x="89000" y="108648"/>
                  </a:cubicBezTo>
                  <a:cubicBezTo>
                    <a:pt x="88500" y="108648"/>
                    <a:pt x="87500" y="107837"/>
                    <a:pt x="87500" y="107432"/>
                  </a:cubicBezTo>
                  <a:cubicBezTo>
                    <a:pt x="87500" y="107027"/>
                    <a:pt x="89500" y="105405"/>
                    <a:pt x="89500" y="105000"/>
                  </a:cubicBezTo>
                  <a:cubicBezTo>
                    <a:pt x="94000" y="99729"/>
                    <a:pt x="96500" y="94054"/>
                    <a:pt x="94500" y="87567"/>
                  </a:cubicBezTo>
                  <a:cubicBezTo>
                    <a:pt x="93000" y="81891"/>
                    <a:pt x="89500" y="75810"/>
                    <a:pt x="84000" y="71351"/>
                  </a:cubicBezTo>
                  <a:cubicBezTo>
                    <a:pt x="90500" y="68513"/>
                    <a:pt x="96500" y="64054"/>
                    <a:pt x="99000" y="57972"/>
                  </a:cubicBezTo>
                  <a:cubicBezTo>
                    <a:pt x="100000" y="55135"/>
                    <a:pt x="101000" y="51891"/>
                    <a:pt x="100500" y="49054"/>
                  </a:cubicBezTo>
                  <a:cubicBezTo>
                    <a:pt x="100500" y="48243"/>
                    <a:pt x="100500" y="47432"/>
                    <a:pt x="100000" y="46621"/>
                  </a:cubicBezTo>
                  <a:cubicBezTo>
                    <a:pt x="100000" y="45000"/>
                    <a:pt x="99500" y="45405"/>
                    <a:pt x="101000" y="44594"/>
                  </a:cubicBezTo>
                  <a:cubicBezTo>
                    <a:pt x="102500" y="43783"/>
                    <a:pt x="105000" y="43378"/>
                    <a:pt x="107000" y="42567"/>
                  </a:cubicBezTo>
                  <a:cubicBezTo>
                    <a:pt x="113500" y="39324"/>
                    <a:pt x="119000" y="34054"/>
                    <a:pt x="119500" y="27972"/>
                  </a:cubicBezTo>
                  <a:cubicBezTo>
                    <a:pt x="120000" y="21081"/>
                    <a:pt x="115000" y="15000"/>
                    <a:pt x="108500" y="10945"/>
                  </a:cubicBezTo>
                  <a:close/>
                </a:path>
              </a:pathLst>
            </a:custGeom>
            <a:solidFill>
              <a:srgbClr val="E6C3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2"/>
            <p:cNvSpPr/>
            <p:nvPr/>
          </p:nvSpPr>
          <p:spPr>
            <a:xfrm>
              <a:off x="1693863" y="4699001"/>
              <a:ext cx="742800" cy="512700"/>
            </a:xfrm>
            <a:custGeom>
              <a:avLst/>
              <a:gdLst/>
              <a:ahLst/>
              <a:cxnLst/>
              <a:rect l="0" t="0" r="0" b="0"/>
              <a:pathLst>
                <a:path w="120000" h="120000" extrusionOk="0">
                  <a:moveTo>
                    <a:pt x="29217" y="21265"/>
                  </a:moveTo>
                  <a:cubicBezTo>
                    <a:pt x="29217" y="21265"/>
                    <a:pt x="36521" y="7594"/>
                    <a:pt x="46956" y="7594"/>
                  </a:cubicBezTo>
                  <a:cubicBezTo>
                    <a:pt x="57391" y="9113"/>
                    <a:pt x="90782" y="0"/>
                    <a:pt x="92869" y="22784"/>
                  </a:cubicBezTo>
                  <a:cubicBezTo>
                    <a:pt x="92869" y="22784"/>
                    <a:pt x="80347" y="44050"/>
                    <a:pt x="85565" y="50126"/>
                  </a:cubicBezTo>
                  <a:cubicBezTo>
                    <a:pt x="90782" y="56202"/>
                    <a:pt x="102260" y="53164"/>
                    <a:pt x="106434" y="47088"/>
                  </a:cubicBezTo>
                  <a:cubicBezTo>
                    <a:pt x="110608" y="41012"/>
                    <a:pt x="120000" y="110886"/>
                    <a:pt x="59478" y="115443"/>
                  </a:cubicBezTo>
                  <a:cubicBezTo>
                    <a:pt x="0" y="120000"/>
                    <a:pt x="14608" y="45569"/>
                    <a:pt x="14608" y="45569"/>
                  </a:cubicBezTo>
                  <a:cubicBezTo>
                    <a:pt x="14608" y="45569"/>
                    <a:pt x="30260" y="62278"/>
                    <a:pt x="37565" y="50126"/>
                  </a:cubicBezTo>
                  <a:cubicBezTo>
                    <a:pt x="39652" y="44050"/>
                    <a:pt x="29217" y="21265"/>
                    <a:pt x="29217" y="212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2"/>
            <p:cNvSpPr/>
            <p:nvPr/>
          </p:nvSpPr>
          <p:spPr>
            <a:xfrm>
              <a:off x="1700213" y="4303713"/>
              <a:ext cx="742800" cy="357300"/>
            </a:xfrm>
            <a:custGeom>
              <a:avLst/>
              <a:gdLst/>
              <a:ahLst/>
              <a:cxnLst/>
              <a:rect l="0" t="0" r="0" b="0"/>
              <a:pathLst>
                <a:path w="120000" h="120000" extrusionOk="0">
                  <a:moveTo>
                    <a:pt x="97043" y="15272"/>
                  </a:moveTo>
                  <a:cubicBezTo>
                    <a:pt x="87652" y="10909"/>
                    <a:pt x="75130" y="6545"/>
                    <a:pt x="69913" y="30545"/>
                  </a:cubicBezTo>
                  <a:cubicBezTo>
                    <a:pt x="64695" y="54545"/>
                    <a:pt x="56347" y="34909"/>
                    <a:pt x="56347" y="34909"/>
                  </a:cubicBezTo>
                  <a:cubicBezTo>
                    <a:pt x="52173" y="43636"/>
                    <a:pt x="44869" y="37090"/>
                    <a:pt x="41739" y="24000"/>
                  </a:cubicBezTo>
                  <a:cubicBezTo>
                    <a:pt x="39652" y="13090"/>
                    <a:pt x="33391" y="8727"/>
                    <a:pt x="24000" y="2181"/>
                  </a:cubicBezTo>
                  <a:cubicBezTo>
                    <a:pt x="17739" y="0"/>
                    <a:pt x="13565" y="2181"/>
                    <a:pt x="9391" y="8727"/>
                  </a:cubicBezTo>
                  <a:cubicBezTo>
                    <a:pt x="8347" y="10909"/>
                    <a:pt x="7304" y="13090"/>
                    <a:pt x="6260" y="15272"/>
                  </a:cubicBezTo>
                  <a:cubicBezTo>
                    <a:pt x="0" y="30545"/>
                    <a:pt x="0" y="50181"/>
                    <a:pt x="0" y="61090"/>
                  </a:cubicBezTo>
                  <a:cubicBezTo>
                    <a:pt x="13565" y="98181"/>
                    <a:pt x="36521" y="120000"/>
                    <a:pt x="62608" y="120000"/>
                  </a:cubicBezTo>
                  <a:cubicBezTo>
                    <a:pt x="63652" y="120000"/>
                    <a:pt x="64695" y="120000"/>
                    <a:pt x="65739" y="120000"/>
                  </a:cubicBezTo>
                  <a:cubicBezTo>
                    <a:pt x="80347" y="117818"/>
                    <a:pt x="93913" y="111272"/>
                    <a:pt x="106434" y="96000"/>
                  </a:cubicBezTo>
                  <a:cubicBezTo>
                    <a:pt x="110608" y="91636"/>
                    <a:pt x="113739" y="87272"/>
                    <a:pt x="116869" y="82909"/>
                  </a:cubicBezTo>
                  <a:cubicBezTo>
                    <a:pt x="120000" y="58909"/>
                    <a:pt x="105391" y="19636"/>
                    <a:pt x="97043" y="1527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12"/>
            <p:cNvSpPr/>
            <p:nvPr/>
          </p:nvSpPr>
          <p:spPr>
            <a:xfrm>
              <a:off x="1649413" y="5224463"/>
              <a:ext cx="838200" cy="239700"/>
            </a:xfrm>
            <a:custGeom>
              <a:avLst/>
              <a:gdLst/>
              <a:ahLst/>
              <a:cxnLst/>
              <a:rect l="0" t="0" r="0" b="0"/>
              <a:pathLst>
                <a:path w="120000" h="120000" extrusionOk="0">
                  <a:moveTo>
                    <a:pt x="108923" y="16216"/>
                  </a:moveTo>
                  <a:cubicBezTo>
                    <a:pt x="108923" y="16216"/>
                    <a:pt x="108923" y="16216"/>
                    <a:pt x="108923" y="16216"/>
                  </a:cubicBezTo>
                  <a:cubicBezTo>
                    <a:pt x="108923" y="16216"/>
                    <a:pt x="108923" y="16216"/>
                    <a:pt x="108923" y="16216"/>
                  </a:cubicBezTo>
                  <a:cubicBezTo>
                    <a:pt x="110769" y="22702"/>
                    <a:pt x="114461" y="35675"/>
                    <a:pt x="113538" y="45405"/>
                  </a:cubicBezTo>
                  <a:cubicBezTo>
                    <a:pt x="112615" y="55135"/>
                    <a:pt x="107076" y="58378"/>
                    <a:pt x="104307" y="58378"/>
                  </a:cubicBezTo>
                  <a:cubicBezTo>
                    <a:pt x="104307" y="58378"/>
                    <a:pt x="104307" y="58378"/>
                    <a:pt x="104307" y="58378"/>
                  </a:cubicBezTo>
                  <a:cubicBezTo>
                    <a:pt x="103384" y="58378"/>
                    <a:pt x="103384" y="58378"/>
                    <a:pt x="102461" y="58378"/>
                  </a:cubicBezTo>
                  <a:cubicBezTo>
                    <a:pt x="95076" y="58378"/>
                    <a:pt x="86769" y="45405"/>
                    <a:pt x="82153" y="29189"/>
                  </a:cubicBezTo>
                  <a:cubicBezTo>
                    <a:pt x="82153" y="25945"/>
                    <a:pt x="82153" y="25945"/>
                    <a:pt x="82153" y="25945"/>
                  </a:cubicBezTo>
                  <a:cubicBezTo>
                    <a:pt x="82153" y="22702"/>
                    <a:pt x="82153" y="22702"/>
                    <a:pt x="83076" y="22702"/>
                  </a:cubicBezTo>
                  <a:cubicBezTo>
                    <a:pt x="83076" y="22702"/>
                    <a:pt x="83076" y="22702"/>
                    <a:pt x="83076" y="22702"/>
                  </a:cubicBezTo>
                  <a:cubicBezTo>
                    <a:pt x="84000" y="22702"/>
                    <a:pt x="84923" y="22702"/>
                    <a:pt x="85846" y="22702"/>
                  </a:cubicBezTo>
                  <a:cubicBezTo>
                    <a:pt x="89538" y="22702"/>
                    <a:pt x="91384" y="22702"/>
                    <a:pt x="93230" y="16216"/>
                  </a:cubicBezTo>
                  <a:cubicBezTo>
                    <a:pt x="93230" y="12972"/>
                    <a:pt x="93230" y="12972"/>
                    <a:pt x="93230" y="12972"/>
                  </a:cubicBezTo>
                  <a:cubicBezTo>
                    <a:pt x="93230" y="12972"/>
                    <a:pt x="93230" y="9729"/>
                    <a:pt x="91384" y="9729"/>
                  </a:cubicBezTo>
                  <a:cubicBezTo>
                    <a:pt x="89538" y="9729"/>
                    <a:pt x="86769" y="12972"/>
                    <a:pt x="84923" y="12972"/>
                  </a:cubicBezTo>
                  <a:cubicBezTo>
                    <a:pt x="84000" y="12972"/>
                    <a:pt x="84000" y="12972"/>
                    <a:pt x="83076" y="12972"/>
                  </a:cubicBezTo>
                  <a:cubicBezTo>
                    <a:pt x="81230" y="12972"/>
                    <a:pt x="78461" y="12972"/>
                    <a:pt x="75692" y="9729"/>
                  </a:cubicBezTo>
                  <a:cubicBezTo>
                    <a:pt x="74769" y="9729"/>
                    <a:pt x="74769" y="9729"/>
                    <a:pt x="74769" y="9729"/>
                  </a:cubicBezTo>
                  <a:cubicBezTo>
                    <a:pt x="72000" y="9729"/>
                    <a:pt x="69230" y="6486"/>
                    <a:pt x="66461" y="6486"/>
                  </a:cubicBezTo>
                  <a:cubicBezTo>
                    <a:pt x="65538" y="6486"/>
                    <a:pt x="64615" y="6486"/>
                    <a:pt x="63692" y="6486"/>
                  </a:cubicBezTo>
                  <a:cubicBezTo>
                    <a:pt x="58153" y="6486"/>
                    <a:pt x="52615" y="9729"/>
                    <a:pt x="48000" y="9729"/>
                  </a:cubicBezTo>
                  <a:cubicBezTo>
                    <a:pt x="47076" y="12972"/>
                    <a:pt x="47076" y="12972"/>
                    <a:pt x="47076" y="12972"/>
                  </a:cubicBezTo>
                  <a:cubicBezTo>
                    <a:pt x="44307" y="12972"/>
                    <a:pt x="41538" y="12972"/>
                    <a:pt x="38769" y="12972"/>
                  </a:cubicBezTo>
                  <a:cubicBezTo>
                    <a:pt x="37846" y="12972"/>
                    <a:pt x="37846" y="12972"/>
                    <a:pt x="37846" y="12972"/>
                  </a:cubicBezTo>
                  <a:cubicBezTo>
                    <a:pt x="36923" y="12972"/>
                    <a:pt x="35076" y="12972"/>
                    <a:pt x="34153" y="12972"/>
                  </a:cubicBezTo>
                  <a:cubicBezTo>
                    <a:pt x="33230" y="12972"/>
                    <a:pt x="32307" y="9729"/>
                    <a:pt x="31384" y="9729"/>
                  </a:cubicBezTo>
                  <a:cubicBezTo>
                    <a:pt x="31384" y="9729"/>
                    <a:pt x="31384" y="9729"/>
                    <a:pt x="30461" y="9729"/>
                  </a:cubicBezTo>
                  <a:cubicBezTo>
                    <a:pt x="30461" y="12972"/>
                    <a:pt x="29538" y="12972"/>
                    <a:pt x="29538" y="16216"/>
                  </a:cubicBezTo>
                  <a:cubicBezTo>
                    <a:pt x="29538" y="16216"/>
                    <a:pt x="30461" y="19459"/>
                    <a:pt x="30461" y="19459"/>
                  </a:cubicBezTo>
                  <a:cubicBezTo>
                    <a:pt x="33230" y="22702"/>
                    <a:pt x="35076" y="22702"/>
                    <a:pt x="37846" y="22702"/>
                  </a:cubicBezTo>
                  <a:cubicBezTo>
                    <a:pt x="38769" y="22702"/>
                    <a:pt x="38769" y="25945"/>
                    <a:pt x="38769" y="25945"/>
                  </a:cubicBezTo>
                  <a:cubicBezTo>
                    <a:pt x="38769" y="25945"/>
                    <a:pt x="38769" y="29189"/>
                    <a:pt x="38769" y="29189"/>
                  </a:cubicBezTo>
                  <a:cubicBezTo>
                    <a:pt x="38769" y="32432"/>
                    <a:pt x="38769" y="32432"/>
                    <a:pt x="38769" y="32432"/>
                  </a:cubicBezTo>
                  <a:cubicBezTo>
                    <a:pt x="37846" y="32432"/>
                    <a:pt x="37846" y="35675"/>
                    <a:pt x="36923" y="35675"/>
                  </a:cubicBezTo>
                  <a:cubicBezTo>
                    <a:pt x="32307" y="51891"/>
                    <a:pt x="26769" y="61621"/>
                    <a:pt x="21230" y="61621"/>
                  </a:cubicBezTo>
                  <a:cubicBezTo>
                    <a:pt x="19384" y="61621"/>
                    <a:pt x="18461" y="64864"/>
                    <a:pt x="17538" y="64864"/>
                  </a:cubicBezTo>
                  <a:cubicBezTo>
                    <a:pt x="13846" y="64864"/>
                    <a:pt x="11076" y="61621"/>
                    <a:pt x="9230" y="55135"/>
                  </a:cubicBezTo>
                  <a:cubicBezTo>
                    <a:pt x="8307" y="51891"/>
                    <a:pt x="7384" y="48648"/>
                    <a:pt x="8307" y="42162"/>
                  </a:cubicBezTo>
                  <a:cubicBezTo>
                    <a:pt x="8307" y="35675"/>
                    <a:pt x="10153" y="25945"/>
                    <a:pt x="11076" y="22702"/>
                  </a:cubicBezTo>
                  <a:cubicBezTo>
                    <a:pt x="12000" y="19459"/>
                    <a:pt x="12923" y="16216"/>
                    <a:pt x="14769" y="9729"/>
                  </a:cubicBezTo>
                  <a:cubicBezTo>
                    <a:pt x="15692" y="6486"/>
                    <a:pt x="16615" y="3243"/>
                    <a:pt x="17538" y="0"/>
                  </a:cubicBezTo>
                  <a:cubicBezTo>
                    <a:pt x="9230" y="9729"/>
                    <a:pt x="3692" y="29189"/>
                    <a:pt x="0" y="58378"/>
                  </a:cubicBezTo>
                  <a:cubicBezTo>
                    <a:pt x="0" y="58378"/>
                    <a:pt x="7384" y="120000"/>
                    <a:pt x="33230" y="81081"/>
                  </a:cubicBezTo>
                  <a:cubicBezTo>
                    <a:pt x="58153" y="45405"/>
                    <a:pt x="75692" y="64864"/>
                    <a:pt x="84000" y="74594"/>
                  </a:cubicBezTo>
                  <a:cubicBezTo>
                    <a:pt x="91384" y="84324"/>
                    <a:pt x="118153" y="110270"/>
                    <a:pt x="120000" y="55135"/>
                  </a:cubicBezTo>
                  <a:cubicBezTo>
                    <a:pt x="120000" y="35675"/>
                    <a:pt x="115384" y="22702"/>
                    <a:pt x="108923" y="16216"/>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2"/>
            <p:cNvSpPr/>
            <p:nvPr/>
          </p:nvSpPr>
          <p:spPr>
            <a:xfrm>
              <a:off x="1636713" y="4316413"/>
              <a:ext cx="928800" cy="350700"/>
            </a:xfrm>
            <a:custGeom>
              <a:avLst/>
              <a:gdLst/>
              <a:ahLst/>
              <a:cxnLst/>
              <a:rect l="0" t="0" r="0" b="0"/>
              <a:pathLst>
                <a:path w="120000" h="120000" extrusionOk="0">
                  <a:moveTo>
                    <a:pt x="115833" y="6666"/>
                  </a:moveTo>
                  <a:cubicBezTo>
                    <a:pt x="111666" y="40000"/>
                    <a:pt x="103333" y="64444"/>
                    <a:pt x="91666" y="80000"/>
                  </a:cubicBezTo>
                  <a:cubicBezTo>
                    <a:pt x="80833" y="93333"/>
                    <a:pt x="68333" y="95555"/>
                    <a:pt x="56666" y="93333"/>
                  </a:cubicBezTo>
                  <a:cubicBezTo>
                    <a:pt x="34166" y="91111"/>
                    <a:pt x="12500" y="73333"/>
                    <a:pt x="833" y="17777"/>
                  </a:cubicBezTo>
                  <a:cubicBezTo>
                    <a:pt x="833" y="17777"/>
                    <a:pt x="0" y="17777"/>
                    <a:pt x="0" y="20000"/>
                  </a:cubicBezTo>
                  <a:cubicBezTo>
                    <a:pt x="3333" y="48888"/>
                    <a:pt x="10833" y="71111"/>
                    <a:pt x="20833" y="88888"/>
                  </a:cubicBezTo>
                  <a:cubicBezTo>
                    <a:pt x="25833" y="97777"/>
                    <a:pt x="31666" y="104444"/>
                    <a:pt x="38333" y="106666"/>
                  </a:cubicBezTo>
                  <a:cubicBezTo>
                    <a:pt x="38333" y="108888"/>
                    <a:pt x="38333" y="108888"/>
                    <a:pt x="38333" y="108888"/>
                  </a:cubicBezTo>
                  <a:cubicBezTo>
                    <a:pt x="42500" y="115555"/>
                    <a:pt x="47500" y="115555"/>
                    <a:pt x="52500" y="117777"/>
                  </a:cubicBezTo>
                  <a:cubicBezTo>
                    <a:pt x="55833" y="117777"/>
                    <a:pt x="60833" y="120000"/>
                    <a:pt x="65000" y="115555"/>
                  </a:cubicBezTo>
                  <a:cubicBezTo>
                    <a:pt x="75833" y="115555"/>
                    <a:pt x="86666" y="108888"/>
                    <a:pt x="96666" y="93333"/>
                  </a:cubicBezTo>
                  <a:cubicBezTo>
                    <a:pt x="107500" y="77777"/>
                    <a:pt x="117500" y="42222"/>
                    <a:pt x="120000" y="8888"/>
                  </a:cubicBezTo>
                  <a:cubicBezTo>
                    <a:pt x="120000" y="2222"/>
                    <a:pt x="116666" y="0"/>
                    <a:pt x="115833" y="6666"/>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2"/>
            <p:cNvSpPr/>
            <p:nvPr/>
          </p:nvSpPr>
          <p:spPr>
            <a:xfrm>
              <a:off x="2390775" y="3694113"/>
              <a:ext cx="349200" cy="395400"/>
            </a:xfrm>
            <a:custGeom>
              <a:avLst/>
              <a:gdLst/>
              <a:ahLst/>
              <a:cxnLst/>
              <a:rect l="0" t="0" r="0" b="0"/>
              <a:pathLst>
                <a:path w="120000" h="120000" extrusionOk="0">
                  <a:moveTo>
                    <a:pt x="0" y="41311"/>
                  </a:moveTo>
                  <a:cubicBezTo>
                    <a:pt x="0" y="41311"/>
                    <a:pt x="35555" y="80655"/>
                    <a:pt x="42222" y="120000"/>
                  </a:cubicBezTo>
                  <a:cubicBezTo>
                    <a:pt x="42222" y="120000"/>
                    <a:pt x="120000" y="102295"/>
                    <a:pt x="93333" y="51147"/>
                  </a:cubicBezTo>
                  <a:cubicBezTo>
                    <a:pt x="66666" y="0"/>
                    <a:pt x="6666" y="9836"/>
                    <a:pt x="0" y="4131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2"/>
            <p:cNvSpPr/>
            <p:nvPr/>
          </p:nvSpPr>
          <p:spPr>
            <a:xfrm>
              <a:off x="1443038" y="3668713"/>
              <a:ext cx="368400" cy="395400"/>
            </a:xfrm>
            <a:custGeom>
              <a:avLst/>
              <a:gdLst/>
              <a:ahLst/>
              <a:cxnLst/>
              <a:rect l="0" t="0" r="0" b="0"/>
              <a:pathLst>
                <a:path w="120000" h="120000" extrusionOk="0">
                  <a:moveTo>
                    <a:pt x="119999" y="43278"/>
                  </a:moveTo>
                  <a:cubicBezTo>
                    <a:pt x="119999" y="43278"/>
                    <a:pt x="84210" y="82622"/>
                    <a:pt x="75789" y="120000"/>
                  </a:cubicBezTo>
                  <a:cubicBezTo>
                    <a:pt x="75789" y="120000"/>
                    <a:pt x="0" y="100327"/>
                    <a:pt x="29473" y="51147"/>
                  </a:cubicBezTo>
                  <a:cubicBezTo>
                    <a:pt x="56842" y="0"/>
                    <a:pt x="113684" y="11803"/>
                    <a:pt x="119999" y="432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2"/>
            <p:cNvSpPr/>
            <p:nvPr/>
          </p:nvSpPr>
          <p:spPr>
            <a:xfrm>
              <a:off x="2178050" y="4829176"/>
              <a:ext cx="252300" cy="128700"/>
            </a:xfrm>
            <a:custGeom>
              <a:avLst/>
              <a:gdLst/>
              <a:ahLst/>
              <a:cxnLst/>
              <a:rect l="0" t="0" r="0" b="0"/>
              <a:pathLst>
                <a:path w="120000" h="120000" extrusionOk="0">
                  <a:moveTo>
                    <a:pt x="101538" y="18000"/>
                  </a:moveTo>
                  <a:cubicBezTo>
                    <a:pt x="95384" y="60000"/>
                    <a:pt x="76923" y="78000"/>
                    <a:pt x="58461" y="84000"/>
                  </a:cubicBezTo>
                  <a:cubicBezTo>
                    <a:pt x="58461" y="84000"/>
                    <a:pt x="58461" y="84000"/>
                    <a:pt x="58461" y="84000"/>
                  </a:cubicBezTo>
                  <a:cubicBezTo>
                    <a:pt x="61538" y="78000"/>
                    <a:pt x="58461" y="66000"/>
                    <a:pt x="55384" y="60000"/>
                  </a:cubicBezTo>
                  <a:cubicBezTo>
                    <a:pt x="52307" y="54000"/>
                    <a:pt x="49230" y="54000"/>
                    <a:pt x="46153" y="54000"/>
                  </a:cubicBezTo>
                  <a:cubicBezTo>
                    <a:pt x="43076" y="54000"/>
                    <a:pt x="43076" y="54000"/>
                    <a:pt x="40000" y="48000"/>
                  </a:cubicBezTo>
                  <a:cubicBezTo>
                    <a:pt x="40000" y="48000"/>
                    <a:pt x="40000" y="48000"/>
                    <a:pt x="40000" y="48000"/>
                  </a:cubicBezTo>
                  <a:cubicBezTo>
                    <a:pt x="40000" y="48000"/>
                    <a:pt x="40000" y="48000"/>
                    <a:pt x="40000" y="48000"/>
                  </a:cubicBezTo>
                  <a:cubicBezTo>
                    <a:pt x="40000" y="48000"/>
                    <a:pt x="40000" y="48000"/>
                    <a:pt x="40000" y="48000"/>
                  </a:cubicBezTo>
                  <a:cubicBezTo>
                    <a:pt x="36923" y="48000"/>
                    <a:pt x="36923" y="48000"/>
                    <a:pt x="36923" y="48000"/>
                  </a:cubicBezTo>
                  <a:cubicBezTo>
                    <a:pt x="36923" y="48000"/>
                    <a:pt x="36923" y="42000"/>
                    <a:pt x="33846" y="42000"/>
                  </a:cubicBezTo>
                  <a:cubicBezTo>
                    <a:pt x="36923" y="42000"/>
                    <a:pt x="33846" y="42000"/>
                    <a:pt x="33846" y="36000"/>
                  </a:cubicBezTo>
                  <a:cubicBezTo>
                    <a:pt x="33846" y="36000"/>
                    <a:pt x="33846" y="30000"/>
                    <a:pt x="30769" y="30000"/>
                  </a:cubicBezTo>
                  <a:cubicBezTo>
                    <a:pt x="27692" y="24000"/>
                    <a:pt x="24615" y="24000"/>
                    <a:pt x="21538" y="30000"/>
                  </a:cubicBezTo>
                  <a:cubicBezTo>
                    <a:pt x="18461" y="42000"/>
                    <a:pt x="21538" y="66000"/>
                    <a:pt x="24615" y="72000"/>
                  </a:cubicBezTo>
                  <a:cubicBezTo>
                    <a:pt x="27692" y="78000"/>
                    <a:pt x="27692" y="78000"/>
                    <a:pt x="27692" y="78000"/>
                  </a:cubicBezTo>
                  <a:cubicBezTo>
                    <a:pt x="24615" y="78000"/>
                    <a:pt x="18461" y="72000"/>
                    <a:pt x="15384" y="78000"/>
                  </a:cubicBezTo>
                  <a:cubicBezTo>
                    <a:pt x="0" y="90000"/>
                    <a:pt x="27692" y="114000"/>
                    <a:pt x="30769" y="114000"/>
                  </a:cubicBezTo>
                  <a:cubicBezTo>
                    <a:pt x="40000" y="120000"/>
                    <a:pt x="52307" y="120000"/>
                    <a:pt x="61538" y="114000"/>
                  </a:cubicBezTo>
                  <a:cubicBezTo>
                    <a:pt x="89230" y="108000"/>
                    <a:pt x="107692" y="84000"/>
                    <a:pt x="116923" y="30000"/>
                  </a:cubicBezTo>
                  <a:cubicBezTo>
                    <a:pt x="120000" y="6000"/>
                    <a:pt x="104615" y="0"/>
                    <a:pt x="101538" y="18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2"/>
            <p:cNvSpPr/>
            <p:nvPr/>
          </p:nvSpPr>
          <p:spPr>
            <a:xfrm>
              <a:off x="1714500" y="4835526"/>
              <a:ext cx="219000" cy="149100"/>
            </a:xfrm>
            <a:custGeom>
              <a:avLst/>
              <a:gdLst/>
              <a:ahLst/>
              <a:cxnLst/>
              <a:rect l="0" t="0" r="0" b="0"/>
              <a:pathLst>
                <a:path w="120000" h="120000" extrusionOk="0">
                  <a:moveTo>
                    <a:pt x="112941" y="67826"/>
                  </a:moveTo>
                  <a:cubicBezTo>
                    <a:pt x="102352" y="67826"/>
                    <a:pt x="98823" y="73043"/>
                    <a:pt x="88235" y="73043"/>
                  </a:cubicBezTo>
                  <a:cubicBezTo>
                    <a:pt x="77647" y="78260"/>
                    <a:pt x="63529" y="73043"/>
                    <a:pt x="52941" y="62608"/>
                  </a:cubicBezTo>
                  <a:cubicBezTo>
                    <a:pt x="35294" y="46956"/>
                    <a:pt x="24705" y="26086"/>
                    <a:pt x="14117" y="0"/>
                  </a:cubicBezTo>
                  <a:cubicBezTo>
                    <a:pt x="14117" y="0"/>
                    <a:pt x="14117" y="0"/>
                    <a:pt x="10588" y="5217"/>
                  </a:cubicBezTo>
                  <a:cubicBezTo>
                    <a:pt x="0" y="36521"/>
                    <a:pt x="24705" y="73043"/>
                    <a:pt x="42352" y="88695"/>
                  </a:cubicBezTo>
                  <a:cubicBezTo>
                    <a:pt x="63529" y="104347"/>
                    <a:pt x="105882" y="120000"/>
                    <a:pt x="116470" y="83478"/>
                  </a:cubicBezTo>
                  <a:cubicBezTo>
                    <a:pt x="120000" y="78260"/>
                    <a:pt x="116470" y="73043"/>
                    <a:pt x="112941" y="67826"/>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2"/>
            <p:cNvSpPr/>
            <p:nvPr/>
          </p:nvSpPr>
          <p:spPr>
            <a:xfrm>
              <a:off x="2527300" y="3805238"/>
              <a:ext cx="277800" cy="376200"/>
            </a:xfrm>
            <a:custGeom>
              <a:avLst/>
              <a:gdLst/>
              <a:ahLst/>
              <a:cxnLst/>
              <a:rect l="0" t="0" r="0" b="0"/>
              <a:pathLst>
                <a:path w="120000" h="120000" extrusionOk="0">
                  <a:moveTo>
                    <a:pt x="117209" y="37241"/>
                  </a:moveTo>
                  <a:cubicBezTo>
                    <a:pt x="117209" y="35172"/>
                    <a:pt x="117209" y="33103"/>
                    <a:pt x="117209" y="31034"/>
                  </a:cubicBezTo>
                  <a:cubicBezTo>
                    <a:pt x="117209" y="20689"/>
                    <a:pt x="111627" y="12413"/>
                    <a:pt x="108837" y="2068"/>
                  </a:cubicBezTo>
                  <a:cubicBezTo>
                    <a:pt x="108837" y="0"/>
                    <a:pt x="103255" y="0"/>
                    <a:pt x="103255" y="2068"/>
                  </a:cubicBezTo>
                  <a:cubicBezTo>
                    <a:pt x="106046" y="28965"/>
                    <a:pt x="94883" y="55862"/>
                    <a:pt x="69767" y="74482"/>
                  </a:cubicBezTo>
                  <a:cubicBezTo>
                    <a:pt x="61395" y="82758"/>
                    <a:pt x="47441" y="88965"/>
                    <a:pt x="36279" y="95172"/>
                  </a:cubicBezTo>
                  <a:cubicBezTo>
                    <a:pt x="22325" y="101379"/>
                    <a:pt x="13953" y="99310"/>
                    <a:pt x="2790" y="97241"/>
                  </a:cubicBezTo>
                  <a:cubicBezTo>
                    <a:pt x="0" y="97241"/>
                    <a:pt x="0" y="97241"/>
                    <a:pt x="0" y="97241"/>
                  </a:cubicBezTo>
                  <a:cubicBezTo>
                    <a:pt x="0" y="99310"/>
                    <a:pt x="2790" y="103448"/>
                    <a:pt x="5581" y="107586"/>
                  </a:cubicBezTo>
                  <a:cubicBezTo>
                    <a:pt x="5581" y="109655"/>
                    <a:pt x="5581" y="111724"/>
                    <a:pt x="8372" y="113793"/>
                  </a:cubicBezTo>
                  <a:cubicBezTo>
                    <a:pt x="36279" y="120000"/>
                    <a:pt x="64186" y="101379"/>
                    <a:pt x="83720" y="88965"/>
                  </a:cubicBezTo>
                  <a:cubicBezTo>
                    <a:pt x="94883" y="82758"/>
                    <a:pt x="106046" y="72413"/>
                    <a:pt x="111627" y="62068"/>
                  </a:cubicBezTo>
                  <a:cubicBezTo>
                    <a:pt x="114418" y="55862"/>
                    <a:pt x="120000" y="45517"/>
                    <a:pt x="117209" y="37241"/>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2"/>
            <p:cNvSpPr/>
            <p:nvPr/>
          </p:nvSpPr>
          <p:spPr>
            <a:xfrm>
              <a:off x="1352550" y="3805238"/>
              <a:ext cx="315900" cy="330300"/>
            </a:xfrm>
            <a:custGeom>
              <a:avLst/>
              <a:gdLst/>
              <a:ahLst/>
              <a:cxnLst/>
              <a:rect l="0" t="0" r="0" b="0"/>
              <a:pathLst>
                <a:path w="120000" h="120000" extrusionOk="0">
                  <a:moveTo>
                    <a:pt x="105306" y="96470"/>
                  </a:moveTo>
                  <a:cubicBezTo>
                    <a:pt x="53877" y="89411"/>
                    <a:pt x="19591" y="49411"/>
                    <a:pt x="26938" y="0"/>
                  </a:cubicBezTo>
                  <a:cubicBezTo>
                    <a:pt x="26938" y="0"/>
                    <a:pt x="26938" y="0"/>
                    <a:pt x="26938" y="0"/>
                  </a:cubicBezTo>
                  <a:cubicBezTo>
                    <a:pt x="0" y="51764"/>
                    <a:pt x="44081" y="110588"/>
                    <a:pt x="97959" y="117647"/>
                  </a:cubicBezTo>
                  <a:cubicBezTo>
                    <a:pt x="112653" y="120000"/>
                    <a:pt x="119999" y="98823"/>
                    <a:pt x="105306" y="9647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2"/>
            <p:cNvSpPr/>
            <p:nvPr/>
          </p:nvSpPr>
          <p:spPr>
            <a:xfrm>
              <a:off x="1836738" y="4608513"/>
              <a:ext cx="509700" cy="115800"/>
            </a:xfrm>
            <a:custGeom>
              <a:avLst/>
              <a:gdLst/>
              <a:ahLst/>
              <a:cxnLst/>
              <a:rect l="0" t="0" r="0" b="0"/>
              <a:pathLst>
                <a:path w="120000" h="120000" extrusionOk="0">
                  <a:moveTo>
                    <a:pt x="109367" y="13333"/>
                  </a:moveTo>
                  <a:cubicBezTo>
                    <a:pt x="92658" y="53333"/>
                    <a:pt x="71392" y="60000"/>
                    <a:pt x="53164" y="66666"/>
                  </a:cubicBezTo>
                  <a:cubicBezTo>
                    <a:pt x="42531" y="66666"/>
                    <a:pt x="33417" y="53333"/>
                    <a:pt x="22784" y="46666"/>
                  </a:cubicBezTo>
                  <a:cubicBezTo>
                    <a:pt x="19746" y="40000"/>
                    <a:pt x="16708" y="33333"/>
                    <a:pt x="13670" y="26666"/>
                  </a:cubicBezTo>
                  <a:cubicBezTo>
                    <a:pt x="9113" y="20000"/>
                    <a:pt x="4556" y="13333"/>
                    <a:pt x="0" y="26666"/>
                  </a:cubicBezTo>
                  <a:cubicBezTo>
                    <a:pt x="0" y="26666"/>
                    <a:pt x="0" y="26666"/>
                    <a:pt x="0" y="26666"/>
                  </a:cubicBezTo>
                  <a:cubicBezTo>
                    <a:pt x="6075" y="66666"/>
                    <a:pt x="21265" y="86666"/>
                    <a:pt x="33417" y="93333"/>
                  </a:cubicBezTo>
                  <a:cubicBezTo>
                    <a:pt x="39493" y="106666"/>
                    <a:pt x="45569" y="113333"/>
                    <a:pt x="53164" y="113333"/>
                  </a:cubicBezTo>
                  <a:cubicBezTo>
                    <a:pt x="72911" y="120000"/>
                    <a:pt x="97215" y="93333"/>
                    <a:pt x="113924" y="53333"/>
                  </a:cubicBezTo>
                  <a:cubicBezTo>
                    <a:pt x="120000" y="33333"/>
                    <a:pt x="113924" y="0"/>
                    <a:pt x="109367" y="1333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2"/>
            <p:cNvSpPr/>
            <p:nvPr/>
          </p:nvSpPr>
          <p:spPr>
            <a:xfrm>
              <a:off x="1849438" y="4848226"/>
              <a:ext cx="77700" cy="84000"/>
            </a:xfrm>
            <a:custGeom>
              <a:avLst/>
              <a:gdLst/>
              <a:ahLst/>
              <a:cxnLst/>
              <a:rect l="0" t="0" r="0" b="0"/>
              <a:pathLst>
                <a:path w="120000" h="120000" extrusionOk="0">
                  <a:moveTo>
                    <a:pt x="120000" y="27692"/>
                  </a:moveTo>
                  <a:cubicBezTo>
                    <a:pt x="120000" y="9230"/>
                    <a:pt x="90000" y="0"/>
                    <a:pt x="80000" y="9230"/>
                  </a:cubicBezTo>
                  <a:cubicBezTo>
                    <a:pt x="60000" y="9230"/>
                    <a:pt x="50000" y="27692"/>
                    <a:pt x="60000" y="46153"/>
                  </a:cubicBezTo>
                  <a:cubicBezTo>
                    <a:pt x="60000" y="46153"/>
                    <a:pt x="60000" y="46153"/>
                    <a:pt x="50000" y="55384"/>
                  </a:cubicBezTo>
                  <a:cubicBezTo>
                    <a:pt x="50000" y="55384"/>
                    <a:pt x="50000" y="55384"/>
                    <a:pt x="50000" y="64615"/>
                  </a:cubicBezTo>
                  <a:cubicBezTo>
                    <a:pt x="40000" y="73846"/>
                    <a:pt x="20000" y="73846"/>
                    <a:pt x="10000" y="73846"/>
                  </a:cubicBezTo>
                  <a:cubicBezTo>
                    <a:pt x="0" y="83076"/>
                    <a:pt x="0" y="92307"/>
                    <a:pt x="10000" y="101538"/>
                  </a:cubicBezTo>
                  <a:cubicBezTo>
                    <a:pt x="30000" y="120000"/>
                    <a:pt x="60000" y="110769"/>
                    <a:pt x="80000" y="101538"/>
                  </a:cubicBezTo>
                  <a:cubicBezTo>
                    <a:pt x="110000" y="83076"/>
                    <a:pt x="120000" y="55384"/>
                    <a:pt x="120000" y="2769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2"/>
            <p:cNvSpPr/>
            <p:nvPr/>
          </p:nvSpPr>
          <p:spPr>
            <a:xfrm>
              <a:off x="1681163" y="5237163"/>
              <a:ext cx="265200" cy="122100"/>
            </a:xfrm>
            <a:custGeom>
              <a:avLst/>
              <a:gdLst/>
              <a:ahLst/>
              <a:cxnLst/>
              <a:rect l="0" t="0" r="0" b="0"/>
              <a:pathLst>
                <a:path w="120000" h="120000" extrusionOk="0">
                  <a:moveTo>
                    <a:pt x="96585" y="18947"/>
                  </a:moveTo>
                  <a:cubicBezTo>
                    <a:pt x="84878" y="37894"/>
                    <a:pt x="70243" y="56842"/>
                    <a:pt x="58536" y="69473"/>
                  </a:cubicBezTo>
                  <a:cubicBezTo>
                    <a:pt x="46829" y="82105"/>
                    <a:pt x="20487" y="113684"/>
                    <a:pt x="17560" y="69473"/>
                  </a:cubicBezTo>
                  <a:cubicBezTo>
                    <a:pt x="17560" y="56842"/>
                    <a:pt x="8780" y="63157"/>
                    <a:pt x="8780" y="69473"/>
                  </a:cubicBezTo>
                  <a:cubicBezTo>
                    <a:pt x="0" y="113684"/>
                    <a:pt x="26341" y="120000"/>
                    <a:pt x="40975" y="113684"/>
                  </a:cubicBezTo>
                  <a:cubicBezTo>
                    <a:pt x="64390" y="107368"/>
                    <a:pt x="84878" y="82105"/>
                    <a:pt x="105365" y="69473"/>
                  </a:cubicBezTo>
                  <a:cubicBezTo>
                    <a:pt x="120000" y="56842"/>
                    <a:pt x="108292" y="0"/>
                    <a:pt x="96585" y="1894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2"/>
            <p:cNvSpPr/>
            <p:nvPr/>
          </p:nvSpPr>
          <p:spPr>
            <a:xfrm>
              <a:off x="2217738" y="5249863"/>
              <a:ext cx="238200" cy="109500"/>
            </a:xfrm>
            <a:custGeom>
              <a:avLst/>
              <a:gdLst/>
              <a:ahLst/>
              <a:cxnLst/>
              <a:rect l="0" t="0" r="0" b="0"/>
              <a:pathLst>
                <a:path w="120000" h="120000" extrusionOk="0">
                  <a:moveTo>
                    <a:pt x="113513" y="42352"/>
                  </a:moveTo>
                  <a:cubicBezTo>
                    <a:pt x="110270" y="35294"/>
                    <a:pt x="110270" y="35294"/>
                    <a:pt x="107027" y="35294"/>
                  </a:cubicBezTo>
                  <a:cubicBezTo>
                    <a:pt x="103783" y="42352"/>
                    <a:pt x="103783" y="42352"/>
                    <a:pt x="100540" y="49411"/>
                  </a:cubicBezTo>
                  <a:cubicBezTo>
                    <a:pt x="90810" y="120000"/>
                    <a:pt x="29189" y="0"/>
                    <a:pt x="6486" y="14117"/>
                  </a:cubicBezTo>
                  <a:cubicBezTo>
                    <a:pt x="3243" y="14117"/>
                    <a:pt x="0" y="28235"/>
                    <a:pt x="3243" y="35294"/>
                  </a:cubicBezTo>
                  <a:cubicBezTo>
                    <a:pt x="12972" y="77647"/>
                    <a:pt x="45405" y="98823"/>
                    <a:pt x="64864" y="105882"/>
                  </a:cubicBezTo>
                  <a:cubicBezTo>
                    <a:pt x="87567" y="120000"/>
                    <a:pt x="110270" y="112941"/>
                    <a:pt x="116756" y="63529"/>
                  </a:cubicBezTo>
                  <a:cubicBezTo>
                    <a:pt x="120000" y="56470"/>
                    <a:pt x="116756" y="42352"/>
                    <a:pt x="113513" y="4235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12"/>
            <p:cNvSpPr/>
            <p:nvPr/>
          </p:nvSpPr>
          <p:spPr>
            <a:xfrm>
              <a:off x="2405063" y="4310063"/>
              <a:ext cx="109500" cy="33300"/>
            </a:xfrm>
            <a:custGeom>
              <a:avLst/>
              <a:gdLst/>
              <a:ahLst/>
              <a:cxnLst/>
              <a:rect l="0" t="0" r="0" b="0"/>
              <a:pathLst>
                <a:path w="120000" h="120000" extrusionOk="0">
                  <a:moveTo>
                    <a:pt x="14117" y="120000"/>
                  </a:moveTo>
                  <a:cubicBezTo>
                    <a:pt x="28235" y="120000"/>
                    <a:pt x="120000" y="96000"/>
                    <a:pt x="105882" y="48000"/>
                  </a:cubicBezTo>
                  <a:cubicBezTo>
                    <a:pt x="98823" y="0"/>
                    <a:pt x="56470" y="24000"/>
                    <a:pt x="42352" y="24000"/>
                  </a:cubicBezTo>
                  <a:cubicBezTo>
                    <a:pt x="35294" y="24000"/>
                    <a:pt x="21176" y="24000"/>
                    <a:pt x="7058" y="48000"/>
                  </a:cubicBezTo>
                  <a:cubicBezTo>
                    <a:pt x="0" y="72000"/>
                    <a:pt x="0" y="120000"/>
                    <a:pt x="14117" y="120000"/>
                  </a:cubicBezTo>
                  <a:cubicBezTo>
                    <a:pt x="14117" y="120000"/>
                    <a:pt x="7058" y="120000"/>
                    <a:pt x="14117"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12"/>
            <p:cNvSpPr/>
            <p:nvPr/>
          </p:nvSpPr>
          <p:spPr>
            <a:xfrm>
              <a:off x="2384425" y="4375151"/>
              <a:ext cx="71400" cy="52500"/>
            </a:xfrm>
            <a:custGeom>
              <a:avLst/>
              <a:gdLst/>
              <a:ahLst/>
              <a:cxnLst/>
              <a:rect l="0" t="0" r="0" b="0"/>
              <a:pathLst>
                <a:path w="120000" h="120000" extrusionOk="0">
                  <a:moveTo>
                    <a:pt x="21818" y="45000"/>
                  </a:moveTo>
                  <a:cubicBezTo>
                    <a:pt x="43636" y="75000"/>
                    <a:pt x="54545" y="90000"/>
                    <a:pt x="87272" y="105000"/>
                  </a:cubicBezTo>
                  <a:cubicBezTo>
                    <a:pt x="109090" y="120000"/>
                    <a:pt x="120000" y="75000"/>
                    <a:pt x="98181" y="60000"/>
                  </a:cubicBezTo>
                  <a:cubicBezTo>
                    <a:pt x="76363" y="60000"/>
                    <a:pt x="54545" y="30000"/>
                    <a:pt x="43636" y="15000"/>
                  </a:cubicBezTo>
                  <a:cubicBezTo>
                    <a:pt x="21818" y="0"/>
                    <a:pt x="0" y="30000"/>
                    <a:pt x="21818" y="45000"/>
                  </a:cubicBezTo>
                  <a:cubicBezTo>
                    <a:pt x="32727" y="60000"/>
                    <a:pt x="10909" y="45000"/>
                    <a:pt x="21818" y="45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12"/>
            <p:cNvSpPr/>
            <p:nvPr/>
          </p:nvSpPr>
          <p:spPr>
            <a:xfrm>
              <a:off x="1643063" y="4238626"/>
              <a:ext cx="96900" cy="71400"/>
            </a:xfrm>
            <a:custGeom>
              <a:avLst/>
              <a:gdLst/>
              <a:ahLst/>
              <a:cxnLst/>
              <a:rect l="0" t="0" r="0" b="0"/>
              <a:pathLst>
                <a:path w="120000" h="120000" extrusionOk="0">
                  <a:moveTo>
                    <a:pt x="24000" y="10909"/>
                  </a:moveTo>
                  <a:cubicBezTo>
                    <a:pt x="8000" y="0"/>
                    <a:pt x="0" y="32727"/>
                    <a:pt x="16000" y="43636"/>
                  </a:cubicBezTo>
                  <a:cubicBezTo>
                    <a:pt x="40000" y="54545"/>
                    <a:pt x="72000" y="76363"/>
                    <a:pt x="88000" y="98181"/>
                  </a:cubicBezTo>
                  <a:cubicBezTo>
                    <a:pt x="104000" y="120000"/>
                    <a:pt x="120000" y="98181"/>
                    <a:pt x="112000" y="76363"/>
                  </a:cubicBezTo>
                  <a:cubicBezTo>
                    <a:pt x="88000" y="43636"/>
                    <a:pt x="56000" y="21818"/>
                    <a:pt x="24000" y="10909"/>
                  </a:cubicBezTo>
                  <a:cubicBezTo>
                    <a:pt x="16000" y="10909"/>
                    <a:pt x="48000" y="21818"/>
                    <a:pt x="24000" y="10909"/>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12"/>
            <p:cNvSpPr/>
            <p:nvPr/>
          </p:nvSpPr>
          <p:spPr>
            <a:xfrm>
              <a:off x="1662113" y="4329113"/>
              <a:ext cx="65100" cy="33300"/>
            </a:xfrm>
            <a:custGeom>
              <a:avLst/>
              <a:gdLst/>
              <a:ahLst/>
              <a:cxnLst/>
              <a:rect l="0" t="0" r="0" b="0"/>
              <a:pathLst>
                <a:path w="120000" h="120000" extrusionOk="0">
                  <a:moveTo>
                    <a:pt x="96000" y="24000"/>
                  </a:moveTo>
                  <a:cubicBezTo>
                    <a:pt x="72000" y="24000"/>
                    <a:pt x="24000" y="24000"/>
                    <a:pt x="12000" y="72000"/>
                  </a:cubicBezTo>
                  <a:cubicBezTo>
                    <a:pt x="0" y="96000"/>
                    <a:pt x="12000" y="120000"/>
                    <a:pt x="24000" y="120000"/>
                  </a:cubicBezTo>
                  <a:cubicBezTo>
                    <a:pt x="48000" y="120000"/>
                    <a:pt x="84000" y="96000"/>
                    <a:pt x="96000" y="96000"/>
                  </a:cubicBezTo>
                  <a:cubicBezTo>
                    <a:pt x="120000" y="72000"/>
                    <a:pt x="120000" y="0"/>
                    <a:pt x="96000" y="24000"/>
                  </a:cubicBezTo>
                  <a:cubicBezTo>
                    <a:pt x="84000" y="24000"/>
                    <a:pt x="96000" y="0"/>
                    <a:pt x="96000" y="24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12"/>
            <p:cNvSpPr/>
            <p:nvPr/>
          </p:nvSpPr>
          <p:spPr>
            <a:xfrm>
              <a:off x="2411413" y="3843338"/>
              <a:ext cx="90600" cy="65100"/>
            </a:xfrm>
            <a:custGeom>
              <a:avLst/>
              <a:gdLst/>
              <a:ahLst/>
              <a:cxnLst/>
              <a:rect l="0" t="0" r="0" b="0"/>
              <a:pathLst>
                <a:path w="120000" h="120000" extrusionOk="0">
                  <a:moveTo>
                    <a:pt x="111428" y="12000"/>
                  </a:moveTo>
                  <a:cubicBezTo>
                    <a:pt x="77142" y="0"/>
                    <a:pt x="42857" y="36000"/>
                    <a:pt x="17142" y="72000"/>
                  </a:cubicBezTo>
                  <a:cubicBezTo>
                    <a:pt x="0" y="96000"/>
                    <a:pt x="17142" y="120000"/>
                    <a:pt x="34285" y="108000"/>
                  </a:cubicBezTo>
                  <a:cubicBezTo>
                    <a:pt x="59999" y="72000"/>
                    <a:pt x="94285" y="60000"/>
                    <a:pt x="119999" y="24000"/>
                  </a:cubicBezTo>
                  <a:cubicBezTo>
                    <a:pt x="119999" y="24000"/>
                    <a:pt x="119999" y="12000"/>
                    <a:pt x="111428" y="12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12"/>
            <p:cNvSpPr/>
            <p:nvPr/>
          </p:nvSpPr>
          <p:spPr>
            <a:xfrm>
              <a:off x="2436813" y="3895726"/>
              <a:ext cx="96900" cy="31800"/>
            </a:xfrm>
            <a:custGeom>
              <a:avLst/>
              <a:gdLst/>
              <a:ahLst/>
              <a:cxnLst/>
              <a:rect l="0" t="0" r="0" b="0"/>
              <a:pathLst>
                <a:path w="120000" h="120000" extrusionOk="0">
                  <a:moveTo>
                    <a:pt x="112000" y="48000"/>
                  </a:moveTo>
                  <a:cubicBezTo>
                    <a:pt x="96000" y="0"/>
                    <a:pt x="80000" y="0"/>
                    <a:pt x="56000" y="0"/>
                  </a:cubicBezTo>
                  <a:cubicBezTo>
                    <a:pt x="40000" y="0"/>
                    <a:pt x="16000" y="24000"/>
                    <a:pt x="8000" y="72000"/>
                  </a:cubicBezTo>
                  <a:cubicBezTo>
                    <a:pt x="0" y="96000"/>
                    <a:pt x="8000" y="120000"/>
                    <a:pt x="8000" y="120000"/>
                  </a:cubicBezTo>
                  <a:cubicBezTo>
                    <a:pt x="24000" y="120000"/>
                    <a:pt x="40000" y="96000"/>
                    <a:pt x="56000" y="96000"/>
                  </a:cubicBezTo>
                  <a:cubicBezTo>
                    <a:pt x="80000" y="96000"/>
                    <a:pt x="96000" y="120000"/>
                    <a:pt x="112000" y="72000"/>
                  </a:cubicBezTo>
                  <a:cubicBezTo>
                    <a:pt x="120000" y="72000"/>
                    <a:pt x="120000" y="48000"/>
                    <a:pt x="112000" y="48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12"/>
            <p:cNvSpPr/>
            <p:nvPr/>
          </p:nvSpPr>
          <p:spPr>
            <a:xfrm>
              <a:off x="1733550" y="3779838"/>
              <a:ext cx="77700" cy="63600"/>
            </a:xfrm>
            <a:custGeom>
              <a:avLst/>
              <a:gdLst/>
              <a:ahLst/>
              <a:cxnLst/>
              <a:rect l="0" t="0" r="0" b="0"/>
              <a:pathLst>
                <a:path w="120000" h="120000" extrusionOk="0">
                  <a:moveTo>
                    <a:pt x="20000" y="12000"/>
                  </a:moveTo>
                  <a:cubicBezTo>
                    <a:pt x="10000" y="12000"/>
                    <a:pt x="0" y="24000"/>
                    <a:pt x="10000" y="36000"/>
                  </a:cubicBezTo>
                  <a:cubicBezTo>
                    <a:pt x="20000" y="48000"/>
                    <a:pt x="40000" y="48000"/>
                    <a:pt x="50000" y="60000"/>
                  </a:cubicBezTo>
                  <a:cubicBezTo>
                    <a:pt x="70000" y="84000"/>
                    <a:pt x="70000" y="96000"/>
                    <a:pt x="80000" y="120000"/>
                  </a:cubicBezTo>
                  <a:cubicBezTo>
                    <a:pt x="90000" y="120000"/>
                    <a:pt x="90000" y="120000"/>
                    <a:pt x="90000" y="120000"/>
                  </a:cubicBezTo>
                  <a:cubicBezTo>
                    <a:pt x="120000" y="60000"/>
                    <a:pt x="60000" y="0"/>
                    <a:pt x="20000" y="12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12"/>
            <p:cNvSpPr/>
            <p:nvPr/>
          </p:nvSpPr>
          <p:spPr>
            <a:xfrm>
              <a:off x="1727200" y="3830638"/>
              <a:ext cx="50700" cy="33300"/>
            </a:xfrm>
            <a:custGeom>
              <a:avLst/>
              <a:gdLst/>
              <a:ahLst/>
              <a:cxnLst/>
              <a:rect l="0" t="0" r="0" b="0"/>
              <a:pathLst>
                <a:path w="120000" h="120000" extrusionOk="0">
                  <a:moveTo>
                    <a:pt x="90000" y="48000"/>
                  </a:moveTo>
                  <a:cubicBezTo>
                    <a:pt x="75000" y="24000"/>
                    <a:pt x="45000" y="0"/>
                    <a:pt x="30000" y="24000"/>
                  </a:cubicBezTo>
                  <a:cubicBezTo>
                    <a:pt x="15000" y="24000"/>
                    <a:pt x="0" y="48000"/>
                    <a:pt x="15000" y="72000"/>
                  </a:cubicBezTo>
                  <a:cubicBezTo>
                    <a:pt x="30000" y="96000"/>
                    <a:pt x="45000" y="96000"/>
                    <a:pt x="60000" y="96000"/>
                  </a:cubicBezTo>
                  <a:cubicBezTo>
                    <a:pt x="75000" y="120000"/>
                    <a:pt x="75000" y="120000"/>
                    <a:pt x="75000" y="120000"/>
                  </a:cubicBezTo>
                  <a:cubicBezTo>
                    <a:pt x="90000" y="120000"/>
                    <a:pt x="90000" y="120000"/>
                    <a:pt x="105000" y="120000"/>
                  </a:cubicBezTo>
                  <a:cubicBezTo>
                    <a:pt x="105000" y="120000"/>
                    <a:pt x="120000" y="120000"/>
                    <a:pt x="120000" y="96000"/>
                  </a:cubicBezTo>
                  <a:cubicBezTo>
                    <a:pt x="120000" y="72000"/>
                    <a:pt x="105000" y="48000"/>
                    <a:pt x="90000" y="48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12"/>
            <p:cNvSpPr/>
            <p:nvPr/>
          </p:nvSpPr>
          <p:spPr>
            <a:xfrm>
              <a:off x="1733550" y="4356101"/>
              <a:ext cx="160200" cy="84000"/>
            </a:xfrm>
            <a:custGeom>
              <a:avLst/>
              <a:gdLst/>
              <a:ahLst/>
              <a:cxnLst/>
              <a:rect l="0" t="0" r="0" b="0"/>
              <a:pathLst>
                <a:path w="120000" h="120000" extrusionOk="0">
                  <a:moveTo>
                    <a:pt x="100800" y="27692"/>
                  </a:moveTo>
                  <a:cubicBezTo>
                    <a:pt x="86400" y="9230"/>
                    <a:pt x="72000" y="9230"/>
                    <a:pt x="57600" y="9230"/>
                  </a:cubicBezTo>
                  <a:cubicBezTo>
                    <a:pt x="43200" y="9230"/>
                    <a:pt x="24000" y="0"/>
                    <a:pt x="14400" y="18461"/>
                  </a:cubicBezTo>
                  <a:cubicBezTo>
                    <a:pt x="4800" y="36923"/>
                    <a:pt x="0" y="55384"/>
                    <a:pt x="9600" y="73846"/>
                  </a:cubicBezTo>
                  <a:cubicBezTo>
                    <a:pt x="19200" y="92307"/>
                    <a:pt x="33600" y="101538"/>
                    <a:pt x="48000" y="101538"/>
                  </a:cubicBezTo>
                  <a:cubicBezTo>
                    <a:pt x="62400" y="110769"/>
                    <a:pt x="81600" y="120000"/>
                    <a:pt x="96000" y="110769"/>
                  </a:cubicBezTo>
                  <a:cubicBezTo>
                    <a:pt x="120000" y="101538"/>
                    <a:pt x="120000" y="36923"/>
                    <a:pt x="100800" y="27692"/>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2"/>
            <p:cNvSpPr/>
            <p:nvPr/>
          </p:nvSpPr>
          <p:spPr>
            <a:xfrm>
              <a:off x="2217738" y="4400551"/>
              <a:ext cx="160200" cy="84000"/>
            </a:xfrm>
            <a:custGeom>
              <a:avLst/>
              <a:gdLst/>
              <a:ahLst/>
              <a:cxnLst/>
              <a:rect l="0" t="0" r="0" b="0"/>
              <a:pathLst>
                <a:path w="120000" h="120000" extrusionOk="0">
                  <a:moveTo>
                    <a:pt x="76800" y="9230"/>
                  </a:moveTo>
                  <a:cubicBezTo>
                    <a:pt x="52800" y="18461"/>
                    <a:pt x="19200" y="0"/>
                    <a:pt x="4800" y="36923"/>
                  </a:cubicBezTo>
                  <a:cubicBezTo>
                    <a:pt x="0" y="55384"/>
                    <a:pt x="0" y="73846"/>
                    <a:pt x="4800" y="92307"/>
                  </a:cubicBezTo>
                  <a:cubicBezTo>
                    <a:pt x="14400" y="110769"/>
                    <a:pt x="28800" y="110769"/>
                    <a:pt x="43200" y="110769"/>
                  </a:cubicBezTo>
                  <a:cubicBezTo>
                    <a:pt x="57600" y="120000"/>
                    <a:pt x="72000" y="120000"/>
                    <a:pt x="86400" y="110769"/>
                  </a:cubicBezTo>
                  <a:cubicBezTo>
                    <a:pt x="120000" y="92307"/>
                    <a:pt x="110400" y="0"/>
                    <a:pt x="76800" y="923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12"/>
            <p:cNvSpPr/>
            <p:nvPr/>
          </p:nvSpPr>
          <p:spPr>
            <a:xfrm>
              <a:off x="1300163" y="3487738"/>
              <a:ext cx="1549500" cy="1917600"/>
            </a:xfrm>
            <a:custGeom>
              <a:avLst/>
              <a:gdLst/>
              <a:ahLst/>
              <a:cxnLst/>
              <a:rect l="0" t="0" r="0" b="0"/>
              <a:pathLst>
                <a:path w="120000" h="120000" extrusionOk="0">
                  <a:moveTo>
                    <a:pt x="108500" y="10945"/>
                  </a:moveTo>
                  <a:cubicBezTo>
                    <a:pt x="103000" y="7297"/>
                    <a:pt x="95500" y="5270"/>
                    <a:pt x="89000" y="6891"/>
                  </a:cubicBezTo>
                  <a:cubicBezTo>
                    <a:pt x="85500" y="7702"/>
                    <a:pt x="83000" y="8918"/>
                    <a:pt x="81000" y="10945"/>
                  </a:cubicBezTo>
                  <a:cubicBezTo>
                    <a:pt x="79500" y="11756"/>
                    <a:pt x="79000" y="13378"/>
                    <a:pt x="78000" y="13783"/>
                  </a:cubicBezTo>
                  <a:cubicBezTo>
                    <a:pt x="76000" y="15000"/>
                    <a:pt x="78000" y="14594"/>
                    <a:pt x="76000" y="14594"/>
                  </a:cubicBezTo>
                  <a:cubicBezTo>
                    <a:pt x="75000" y="14189"/>
                    <a:pt x="74000" y="13783"/>
                    <a:pt x="73000" y="13378"/>
                  </a:cubicBezTo>
                  <a:cubicBezTo>
                    <a:pt x="66000" y="11756"/>
                    <a:pt x="59000" y="11351"/>
                    <a:pt x="51500" y="12567"/>
                  </a:cubicBezTo>
                  <a:cubicBezTo>
                    <a:pt x="50500" y="12972"/>
                    <a:pt x="49000" y="13378"/>
                    <a:pt x="48000" y="13378"/>
                  </a:cubicBezTo>
                  <a:cubicBezTo>
                    <a:pt x="46500" y="14189"/>
                    <a:pt x="47000" y="14189"/>
                    <a:pt x="45500" y="12972"/>
                  </a:cubicBezTo>
                  <a:cubicBezTo>
                    <a:pt x="43500" y="11351"/>
                    <a:pt x="42500" y="9324"/>
                    <a:pt x="40500" y="7702"/>
                  </a:cubicBezTo>
                  <a:cubicBezTo>
                    <a:pt x="29000" y="0"/>
                    <a:pt x="14000" y="7702"/>
                    <a:pt x="7500" y="16216"/>
                  </a:cubicBezTo>
                  <a:cubicBezTo>
                    <a:pt x="0" y="26756"/>
                    <a:pt x="6500" y="38918"/>
                    <a:pt x="20500" y="42567"/>
                  </a:cubicBezTo>
                  <a:cubicBezTo>
                    <a:pt x="21500" y="42972"/>
                    <a:pt x="22000" y="42567"/>
                    <a:pt x="22000" y="43378"/>
                  </a:cubicBezTo>
                  <a:cubicBezTo>
                    <a:pt x="22500" y="44189"/>
                    <a:pt x="21500" y="45405"/>
                    <a:pt x="21500" y="46216"/>
                  </a:cubicBezTo>
                  <a:cubicBezTo>
                    <a:pt x="21500" y="47837"/>
                    <a:pt x="21000" y="49459"/>
                    <a:pt x="21500" y="51081"/>
                  </a:cubicBezTo>
                  <a:cubicBezTo>
                    <a:pt x="22000" y="54324"/>
                    <a:pt x="23000" y="57162"/>
                    <a:pt x="25000" y="60000"/>
                  </a:cubicBezTo>
                  <a:cubicBezTo>
                    <a:pt x="27500" y="64864"/>
                    <a:pt x="32000" y="68513"/>
                    <a:pt x="37500" y="70945"/>
                  </a:cubicBezTo>
                  <a:cubicBezTo>
                    <a:pt x="28000" y="78648"/>
                    <a:pt x="21000" y="91216"/>
                    <a:pt x="27000" y="101756"/>
                  </a:cubicBezTo>
                  <a:cubicBezTo>
                    <a:pt x="28000" y="103378"/>
                    <a:pt x="29500" y="105000"/>
                    <a:pt x="31000" y="106621"/>
                  </a:cubicBezTo>
                  <a:cubicBezTo>
                    <a:pt x="32000" y="107837"/>
                    <a:pt x="32000" y="107837"/>
                    <a:pt x="30500" y="109054"/>
                  </a:cubicBezTo>
                  <a:cubicBezTo>
                    <a:pt x="29500" y="110270"/>
                    <a:pt x="28500" y="111891"/>
                    <a:pt x="28000" y="113513"/>
                  </a:cubicBezTo>
                  <a:cubicBezTo>
                    <a:pt x="27000" y="118378"/>
                    <a:pt x="34000" y="119594"/>
                    <a:pt x="39000" y="119189"/>
                  </a:cubicBezTo>
                  <a:cubicBezTo>
                    <a:pt x="42000" y="119189"/>
                    <a:pt x="45500" y="117972"/>
                    <a:pt x="48000" y="116351"/>
                  </a:cubicBezTo>
                  <a:cubicBezTo>
                    <a:pt x="49000" y="115945"/>
                    <a:pt x="50000" y="115135"/>
                    <a:pt x="50500" y="114324"/>
                  </a:cubicBezTo>
                  <a:cubicBezTo>
                    <a:pt x="52000" y="113108"/>
                    <a:pt x="53000" y="113108"/>
                    <a:pt x="55500" y="113108"/>
                  </a:cubicBezTo>
                  <a:cubicBezTo>
                    <a:pt x="59000" y="112702"/>
                    <a:pt x="62000" y="112297"/>
                    <a:pt x="65500" y="112702"/>
                  </a:cubicBezTo>
                  <a:cubicBezTo>
                    <a:pt x="68500" y="112702"/>
                    <a:pt x="69500" y="115135"/>
                    <a:pt x="72500" y="116351"/>
                  </a:cubicBezTo>
                  <a:cubicBezTo>
                    <a:pt x="77000" y="118783"/>
                    <a:pt x="84500" y="120000"/>
                    <a:pt x="89500" y="117567"/>
                  </a:cubicBezTo>
                  <a:cubicBezTo>
                    <a:pt x="92000" y="116351"/>
                    <a:pt x="92500" y="114324"/>
                    <a:pt x="91500" y="111891"/>
                  </a:cubicBezTo>
                  <a:cubicBezTo>
                    <a:pt x="91000" y="110675"/>
                    <a:pt x="90000" y="109864"/>
                    <a:pt x="89000" y="108648"/>
                  </a:cubicBezTo>
                  <a:cubicBezTo>
                    <a:pt x="88500" y="108648"/>
                    <a:pt x="87500" y="107837"/>
                    <a:pt x="87500" y="107432"/>
                  </a:cubicBezTo>
                  <a:cubicBezTo>
                    <a:pt x="87500" y="107027"/>
                    <a:pt x="89500" y="105405"/>
                    <a:pt x="89500" y="105000"/>
                  </a:cubicBezTo>
                  <a:cubicBezTo>
                    <a:pt x="94000" y="99729"/>
                    <a:pt x="96500" y="94054"/>
                    <a:pt x="94500" y="87567"/>
                  </a:cubicBezTo>
                  <a:cubicBezTo>
                    <a:pt x="93000" y="81891"/>
                    <a:pt x="89500" y="75810"/>
                    <a:pt x="84000" y="71351"/>
                  </a:cubicBezTo>
                  <a:cubicBezTo>
                    <a:pt x="90500" y="68513"/>
                    <a:pt x="96500" y="64054"/>
                    <a:pt x="99000" y="57972"/>
                  </a:cubicBezTo>
                  <a:cubicBezTo>
                    <a:pt x="100000" y="55135"/>
                    <a:pt x="101000" y="51891"/>
                    <a:pt x="100500" y="49054"/>
                  </a:cubicBezTo>
                  <a:cubicBezTo>
                    <a:pt x="100500" y="48243"/>
                    <a:pt x="100500" y="47432"/>
                    <a:pt x="100000" y="46621"/>
                  </a:cubicBezTo>
                  <a:cubicBezTo>
                    <a:pt x="100000" y="45000"/>
                    <a:pt x="99500" y="45405"/>
                    <a:pt x="101000" y="44594"/>
                  </a:cubicBezTo>
                  <a:cubicBezTo>
                    <a:pt x="102500" y="43783"/>
                    <a:pt x="105000" y="43378"/>
                    <a:pt x="107000" y="42567"/>
                  </a:cubicBezTo>
                  <a:cubicBezTo>
                    <a:pt x="113500" y="39324"/>
                    <a:pt x="119000" y="34054"/>
                    <a:pt x="119500" y="27972"/>
                  </a:cubicBezTo>
                  <a:cubicBezTo>
                    <a:pt x="120000" y="21081"/>
                    <a:pt x="115000" y="15000"/>
                    <a:pt x="108500" y="10945"/>
                  </a:cubicBezTo>
                  <a:cubicBezTo>
                    <a:pt x="105000" y="8918"/>
                    <a:pt x="116000" y="15810"/>
                    <a:pt x="108500" y="10945"/>
                  </a:cubicBezTo>
                  <a:close/>
                  <a:moveTo>
                    <a:pt x="98000" y="41756"/>
                  </a:moveTo>
                  <a:cubicBezTo>
                    <a:pt x="96500" y="41756"/>
                    <a:pt x="95000" y="32432"/>
                    <a:pt x="92500" y="33648"/>
                  </a:cubicBezTo>
                  <a:cubicBezTo>
                    <a:pt x="91500" y="34054"/>
                    <a:pt x="95000" y="42162"/>
                    <a:pt x="95000" y="42972"/>
                  </a:cubicBezTo>
                  <a:cubicBezTo>
                    <a:pt x="96500" y="47432"/>
                    <a:pt x="97500" y="51891"/>
                    <a:pt x="95500" y="56351"/>
                  </a:cubicBezTo>
                  <a:cubicBezTo>
                    <a:pt x="94500" y="58378"/>
                    <a:pt x="93500" y="60405"/>
                    <a:pt x="91500" y="62027"/>
                  </a:cubicBezTo>
                  <a:cubicBezTo>
                    <a:pt x="91000" y="62837"/>
                    <a:pt x="87000" y="65270"/>
                    <a:pt x="87000" y="65675"/>
                  </a:cubicBezTo>
                  <a:cubicBezTo>
                    <a:pt x="87000" y="66891"/>
                    <a:pt x="81500" y="68918"/>
                    <a:pt x="80000" y="69324"/>
                  </a:cubicBezTo>
                  <a:cubicBezTo>
                    <a:pt x="78000" y="70135"/>
                    <a:pt x="75000" y="70945"/>
                    <a:pt x="72500" y="71756"/>
                  </a:cubicBezTo>
                  <a:cubicBezTo>
                    <a:pt x="67500" y="72972"/>
                    <a:pt x="62000" y="72972"/>
                    <a:pt x="56500" y="72567"/>
                  </a:cubicBezTo>
                  <a:cubicBezTo>
                    <a:pt x="46500" y="71756"/>
                    <a:pt x="36500" y="68108"/>
                    <a:pt x="30000" y="61216"/>
                  </a:cubicBezTo>
                  <a:cubicBezTo>
                    <a:pt x="26000" y="56756"/>
                    <a:pt x="25000" y="51486"/>
                    <a:pt x="26000" y="45810"/>
                  </a:cubicBezTo>
                  <a:cubicBezTo>
                    <a:pt x="26500" y="42972"/>
                    <a:pt x="27500" y="40540"/>
                    <a:pt x="28500" y="37702"/>
                  </a:cubicBezTo>
                  <a:cubicBezTo>
                    <a:pt x="29500" y="35675"/>
                    <a:pt x="31500" y="33648"/>
                    <a:pt x="32000" y="31216"/>
                  </a:cubicBezTo>
                  <a:cubicBezTo>
                    <a:pt x="32500" y="30405"/>
                    <a:pt x="33000" y="28783"/>
                    <a:pt x="31000" y="29189"/>
                  </a:cubicBezTo>
                  <a:cubicBezTo>
                    <a:pt x="30000" y="29594"/>
                    <a:pt x="29000" y="32027"/>
                    <a:pt x="28500" y="32432"/>
                  </a:cubicBezTo>
                  <a:cubicBezTo>
                    <a:pt x="28000" y="34054"/>
                    <a:pt x="27000" y="35675"/>
                    <a:pt x="26500" y="37297"/>
                  </a:cubicBezTo>
                  <a:cubicBezTo>
                    <a:pt x="26500" y="37702"/>
                    <a:pt x="26000" y="38108"/>
                    <a:pt x="26000" y="38513"/>
                  </a:cubicBezTo>
                  <a:cubicBezTo>
                    <a:pt x="25000" y="39729"/>
                    <a:pt x="25000" y="39729"/>
                    <a:pt x="23000" y="39324"/>
                  </a:cubicBezTo>
                  <a:cubicBezTo>
                    <a:pt x="10500" y="36891"/>
                    <a:pt x="4500" y="26351"/>
                    <a:pt x="11500" y="17432"/>
                  </a:cubicBezTo>
                  <a:cubicBezTo>
                    <a:pt x="18000" y="9324"/>
                    <a:pt x="31500" y="3648"/>
                    <a:pt x="40500" y="12567"/>
                  </a:cubicBezTo>
                  <a:cubicBezTo>
                    <a:pt x="41000" y="13378"/>
                    <a:pt x="42000" y="14189"/>
                    <a:pt x="42500" y="15405"/>
                  </a:cubicBezTo>
                  <a:cubicBezTo>
                    <a:pt x="43500" y="17027"/>
                    <a:pt x="43500" y="16621"/>
                    <a:pt x="42500" y="17837"/>
                  </a:cubicBezTo>
                  <a:cubicBezTo>
                    <a:pt x="42000" y="18243"/>
                    <a:pt x="40000" y="19054"/>
                    <a:pt x="40500" y="19864"/>
                  </a:cubicBezTo>
                  <a:cubicBezTo>
                    <a:pt x="41000" y="21081"/>
                    <a:pt x="42000" y="20270"/>
                    <a:pt x="43000" y="20270"/>
                  </a:cubicBezTo>
                  <a:cubicBezTo>
                    <a:pt x="45000" y="19459"/>
                    <a:pt x="46000" y="17837"/>
                    <a:pt x="48000" y="17027"/>
                  </a:cubicBezTo>
                  <a:cubicBezTo>
                    <a:pt x="51000" y="15810"/>
                    <a:pt x="54500" y="15000"/>
                    <a:pt x="58000" y="15000"/>
                  </a:cubicBezTo>
                  <a:cubicBezTo>
                    <a:pt x="64500" y="14594"/>
                    <a:pt x="71500" y="15810"/>
                    <a:pt x="77500" y="18648"/>
                  </a:cubicBezTo>
                  <a:cubicBezTo>
                    <a:pt x="78500" y="19054"/>
                    <a:pt x="79500" y="19459"/>
                    <a:pt x="80500" y="20270"/>
                  </a:cubicBezTo>
                  <a:cubicBezTo>
                    <a:pt x="81500" y="20675"/>
                    <a:pt x="83000" y="22702"/>
                    <a:pt x="84500" y="22702"/>
                  </a:cubicBezTo>
                  <a:cubicBezTo>
                    <a:pt x="87500" y="23918"/>
                    <a:pt x="85500" y="21081"/>
                    <a:pt x="84000" y="20270"/>
                  </a:cubicBezTo>
                  <a:cubicBezTo>
                    <a:pt x="83500" y="19864"/>
                    <a:pt x="80000" y="18243"/>
                    <a:pt x="80000" y="17837"/>
                  </a:cubicBezTo>
                  <a:cubicBezTo>
                    <a:pt x="79500" y="17027"/>
                    <a:pt x="82000" y="15000"/>
                    <a:pt x="82500" y="14594"/>
                  </a:cubicBezTo>
                  <a:cubicBezTo>
                    <a:pt x="84500" y="12162"/>
                    <a:pt x="87500" y="10135"/>
                    <a:pt x="91000" y="9729"/>
                  </a:cubicBezTo>
                  <a:cubicBezTo>
                    <a:pt x="97500" y="8513"/>
                    <a:pt x="104500" y="11756"/>
                    <a:pt x="109000" y="15810"/>
                  </a:cubicBezTo>
                  <a:cubicBezTo>
                    <a:pt x="114000" y="19864"/>
                    <a:pt x="117000" y="25540"/>
                    <a:pt x="114500" y="31216"/>
                  </a:cubicBezTo>
                  <a:cubicBezTo>
                    <a:pt x="112000" y="36891"/>
                    <a:pt x="105000" y="40540"/>
                    <a:pt x="98000" y="41756"/>
                  </a:cubicBezTo>
                  <a:cubicBezTo>
                    <a:pt x="97500" y="41756"/>
                    <a:pt x="100000" y="41351"/>
                    <a:pt x="98000" y="41756"/>
                  </a:cubicBezTo>
                  <a:close/>
                  <a:moveTo>
                    <a:pt x="84500" y="105000"/>
                  </a:moveTo>
                  <a:cubicBezTo>
                    <a:pt x="83500" y="105810"/>
                    <a:pt x="82000" y="106621"/>
                    <a:pt x="82000" y="107432"/>
                  </a:cubicBezTo>
                  <a:cubicBezTo>
                    <a:pt x="82000" y="108648"/>
                    <a:pt x="84000" y="109459"/>
                    <a:pt x="85000" y="110270"/>
                  </a:cubicBezTo>
                  <a:cubicBezTo>
                    <a:pt x="86500" y="111081"/>
                    <a:pt x="89500" y="113513"/>
                    <a:pt x="87000" y="114729"/>
                  </a:cubicBezTo>
                  <a:cubicBezTo>
                    <a:pt x="86000" y="115945"/>
                    <a:pt x="82500" y="115540"/>
                    <a:pt x="80500" y="115540"/>
                  </a:cubicBezTo>
                  <a:cubicBezTo>
                    <a:pt x="77500" y="115135"/>
                    <a:pt x="74000" y="113918"/>
                    <a:pt x="72000" y="111891"/>
                  </a:cubicBezTo>
                  <a:cubicBezTo>
                    <a:pt x="73000" y="111891"/>
                    <a:pt x="78000" y="112297"/>
                    <a:pt x="78000" y="110675"/>
                  </a:cubicBezTo>
                  <a:cubicBezTo>
                    <a:pt x="78000" y="109459"/>
                    <a:pt x="77500" y="109864"/>
                    <a:pt x="76500" y="109459"/>
                  </a:cubicBezTo>
                  <a:cubicBezTo>
                    <a:pt x="75500" y="109459"/>
                    <a:pt x="74000" y="109864"/>
                    <a:pt x="73000" y="109864"/>
                  </a:cubicBezTo>
                  <a:cubicBezTo>
                    <a:pt x="71000" y="109864"/>
                    <a:pt x="69000" y="109864"/>
                    <a:pt x="67000" y="109459"/>
                  </a:cubicBezTo>
                  <a:cubicBezTo>
                    <a:pt x="60500" y="108648"/>
                    <a:pt x="55000" y="109864"/>
                    <a:pt x="48500" y="109864"/>
                  </a:cubicBezTo>
                  <a:cubicBezTo>
                    <a:pt x="47500" y="109864"/>
                    <a:pt x="44000" y="109054"/>
                    <a:pt x="43000" y="109864"/>
                  </a:cubicBezTo>
                  <a:cubicBezTo>
                    <a:pt x="41000" y="111891"/>
                    <a:pt x="46500" y="111891"/>
                    <a:pt x="47500" y="111891"/>
                  </a:cubicBezTo>
                  <a:cubicBezTo>
                    <a:pt x="45000" y="115135"/>
                    <a:pt x="40000" y="116756"/>
                    <a:pt x="35000" y="115945"/>
                  </a:cubicBezTo>
                  <a:cubicBezTo>
                    <a:pt x="28000" y="115540"/>
                    <a:pt x="34500" y="111486"/>
                    <a:pt x="36500" y="109054"/>
                  </a:cubicBezTo>
                  <a:cubicBezTo>
                    <a:pt x="38000" y="107432"/>
                    <a:pt x="36500" y="106621"/>
                    <a:pt x="35000" y="105405"/>
                  </a:cubicBezTo>
                  <a:cubicBezTo>
                    <a:pt x="33000" y="103783"/>
                    <a:pt x="31500" y="102162"/>
                    <a:pt x="30500" y="100540"/>
                  </a:cubicBezTo>
                  <a:cubicBezTo>
                    <a:pt x="28000" y="95675"/>
                    <a:pt x="28500" y="91216"/>
                    <a:pt x="30500" y="86351"/>
                  </a:cubicBezTo>
                  <a:cubicBezTo>
                    <a:pt x="32000" y="82297"/>
                    <a:pt x="34500" y="78243"/>
                    <a:pt x="38500" y="75000"/>
                  </a:cubicBezTo>
                  <a:cubicBezTo>
                    <a:pt x="39500" y="74189"/>
                    <a:pt x="40500" y="73378"/>
                    <a:pt x="41500" y="72972"/>
                  </a:cubicBezTo>
                  <a:cubicBezTo>
                    <a:pt x="42500" y="72162"/>
                    <a:pt x="43000" y="72162"/>
                    <a:pt x="44500" y="72162"/>
                  </a:cubicBezTo>
                  <a:cubicBezTo>
                    <a:pt x="47000" y="72972"/>
                    <a:pt x="50000" y="73783"/>
                    <a:pt x="53000" y="74189"/>
                  </a:cubicBezTo>
                  <a:cubicBezTo>
                    <a:pt x="58500" y="75000"/>
                    <a:pt x="64500" y="75000"/>
                    <a:pt x="70500" y="73783"/>
                  </a:cubicBezTo>
                  <a:cubicBezTo>
                    <a:pt x="72000" y="73783"/>
                    <a:pt x="73500" y="73378"/>
                    <a:pt x="75000" y="72972"/>
                  </a:cubicBezTo>
                  <a:cubicBezTo>
                    <a:pt x="75500" y="72972"/>
                    <a:pt x="77500" y="72162"/>
                    <a:pt x="78500" y="72162"/>
                  </a:cubicBezTo>
                  <a:cubicBezTo>
                    <a:pt x="80000" y="72162"/>
                    <a:pt x="83000" y="75000"/>
                    <a:pt x="84000" y="76216"/>
                  </a:cubicBezTo>
                  <a:cubicBezTo>
                    <a:pt x="87500" y="80270"/>
                    <a:pt x="90500" y="85945"/>
                    <a:pt x="91500" y="90810"/>
                  </a:cubicBezTo>
                  <a:cubicBezTo>
                    <a:pt x="92000" y="96081"/>
                    <a:pt x="88500" y="101351"/>
                    <a:pt x="84500" y="105000"/>
                  </a:cubicBezTo>
                  <a:cubicBezTo>
                    <a:pt x="84000" y="105405"/>
                    <a:pt x="86000" y="103783"/>
                    <a:pt x="84500" y="105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12"/>
            <p:cNvSpPr/>
            <p:nvPr/>
          </p:nvSpPr>
          <p:spPr>
            <a:xfrm>
              <a:off x="2171700" y="4692651"/>
              <a:ext cx="246000" cy="258900"/>
            </a:xfrm>
            <a:custGeom>
              <a:avLst/>
              <a:gdLst/>
              <a:ahLst/>
              <a:cxnLst/>
              <a:rect l="0" t="0" r="0" b="0"/>
              <a:pathLst>
                <a:path w="120000" h="120000" extrusionOk="0">
                  <a:moveTo>
                    <a:pt x="104210" y="60000"/>
                  </a:moveTo>
                  <a:cubicBezTo>
                    <a:pt x="94736" y="66000"/>
                    <a:pt x="94736" y="78000"/>
                    <a:pt x="85263" y="87000"/>
                  </a:cubicBezTo>
                  <a:cubicBezTo>
                    <a:pt x="75789" y="93000"/>
                    <a:pt x="66315" y="96000"/>
                    <a:pt x="56842" y="96000"/>
                  </a:cubicBezTo>
                  <a:cubicBezTo>
                    <a:pt x="37894" y="102000"/>
                    <a:pt x="25263" y="102000"/>
                    <a:pt x="34736" y="78000"/>
                  </a:cubicBezTo>
                  <a:cubicBezTo>
                    <a:pt x="41052" y="66000"/>
                    <a:pt x="50526" y="57000"/>
                    <a:pt x="60000" y="45000"/>
                  </a:cubicBezTo>
                  <a:cubicBezTo>
                    <a:pt x="63157" y="39000"/>
                    <a:pt x="72631" y="30000"/>
                    <a:pt x="72631" y="24000"/>
                  </a:cubicBezTo>
                  <a:cubicBezTo>
                    <a:pt x="75789" y="0"/>
                    <a:pt x="53684" y="27000"/>
                    <a:pt x="47368" y="33000"/>
                  </a:cubicBezTo>
                  <a:cubicBezTo>
                    <a:pt x="37894" y="48000"/>
                    <a:pt x="0" y="90000"/>
                    <a:pt x="22105" y="108000"/>
                  </a:cubicBezTo>
                  <a:cubicBezTo>
                    <a:pt x="34736" y="120000"/>
                    <a:pt x="66315" y="111000"/>
                    <a:pt x="82105" y="105000"/>
                  </a:cubicBezTo>
                  <a:cubicBezTo>
                    <a:pt x="91578" y="99000"/>
                    <a:pt x="104210" y="90000"/>
                    <a:pt x="110526" y="81000"/>
                  </a:cubicBezTo>
                  <a:cubicBezTo>
                    <a:pt x="113684" y="75000"/>
                    <a:pt x="120000" y="48000"/>
                    <a:pt x="104210" y="60000"/>
                  </a:cubicBezTo>
                  <a:cubicBezTo>
                    <a:pt x="97894" y="66000"/>
                    <a:pt x="110526" y="54000"/>
                    <a:pt x="104210" y="6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2"/>
            <p:cNvSpPr/>
            <p:nvPr/>
          </p:nvSpPr>
          <p:spPr>
            <a:xfrm>
              <a:off x="1714500" y="4699001"/>
              <a:ext cx="244500" cy="292200"/>
            </a:xfrm>
            <a:custGeom>
              <a:avLst/>
              <a:gdLst/>
              <a:ahLst/>
              <a:cxnLst/>
              <a:rect l="0" t="0" r="0" b="0"/>
              <a:pathLst>
                <a:path w="120000" h="120000" extrusionOk="0">
                  <a:moveTo>
                    <a:pt x="53684" y="13333"/>
                  </a:moveTo>
                  <a:cubicBezTo>
                    <a:pt x="47368" y="24000"/>
                    <a:pt x="85263" y="56000"/>
                    <a:pt x="88421" y="66666"/>
                  </a:cubicBezTo>
                  <a:cubicBezTo>
                    <a:pt x="94736" y="72000"/>
                    <a:pt x="101052" y="82666"/>
                    <a:pt x="94736" y="88000"/>
                  </a:cubicBezTo>
                  <a:cubicBezTo>
                    <a:pt x="88421" y="90666"/>
                    <a:pt x="72631" y="85333"/>
                    <a:pt x="69473" y="85333"/>
                  </a:cubicBezTo>
                  <a:cubicBezTo>
                    <a:pt x="56842" y="82666"/>
                    <a:pt x="47368" y="80000"/>
                    <a:pt x="41052" y="74666"/>
                  </a:cubicBezTo>
                  <a:cubicBezTo>
                    <a:pt x="34736" y="69333"/>
                    <a:pt x="25263" y="50666"/>
                    <a:pt x="18947" y="50666"/>
                  </a:cubicBezTo>
                  <a:cubicBezTo>
                    <a:pt x="0" y="48000"/>
                    <a:pt x="18947" y="72000"/>
                    <a:pt x="22105" y="74666"/>
                  </a:cubicBezTo>
                  <a:cubicBezTo>
                    <a:pt x="41052" y="93333"/>
                    <a:pt x="120000" y="120000"/>
                    <a:pt x="110526" y="77333"/>
                  </a:cubicBezTo>
                  <a:cubicBezTo>
                    <a:pt x="107368" y="61333"/>
                    <a:pt x="94736" y="45333"/>
                    <a:pt x="82105" y="34666"/>
                  </a:cubicBezTo>
                  <a:cubicBezTo>
                    <a:pt x="78947" y="29333"/>
                    <a:pt x="60000" y="0"/>
                    <a:pt x="53684" y="13333"/>
                  </a:cubicBezTo>
                  <a:cubicBezTo>
                    <a:pt x="47368" y="21333"/>
                    <a:pt x="60000" y="2666"/>
                    <a:pt x="53684" y="13333"/>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2"/>
            <p:cNvSpPr/>
            <p:nvPr/>
          </p:nvSpPr>
          <p:spPr>
            <a:xfrm>
              <a:off x="1952625" y="4362451"/>
              <a:ext cx="193800" cy="77700"/>
            </a:xfrm>
            <a:custGeom>
              <a:avLst/>
              <a:gdLst/>
              <a:ahLst/>
              <a:cxnLst/>
              <a:rect l="0" t="0" r="0" b="0"/>
              <a:pathLst>
                <a:path w="120000" h="120000" extrusionOk="0">
                  <a:moveTo>
                    <a:pt x="84000" y="120000"/>
                  </a:moveTo>
                  <a:cubicBezTo>
                    <a:pt x="80000" y="120000"/>
                    <a:pt x="80000" y="120000"/>
                    <a:pt x="76000" y="120000"/>
                  </a:cubicBezTo>
                  <a:cubicBezTo>
                    <a:pt x="72000" y="120000"/>
                    <a:pt x="64000" y="110000"/>
                    <a:pt x="60000" y="100000"/>
                  </a:cubicBezTo>
                  <a:cubicBezTo>
                    <a:pt x="56000" y="110000"/>
                    <a:pt x="48000" y="110000"/>
                    <a:pt x="44000" y="110000"/>
                  </a:cubicBezTo>
                  <a:cubicBezTo>
                    <a:pt x="40000" y="120000"/>
                    <a:pt x="40000" y="120000"/>
                    <a:pt x="40000" y="120000"/>
                  </a:cubicBezTo>
                  <a:cubicBezTo>
                    <a:pt x="24000" y="120000"/>
                    <a:pt x="12000" y="100000"/>
                    <a:pt x="8000" y="70000"/>
                  </a:cubicBezTo>
                  <a:cubicBezTo>
                    <a:pt x="8000" y="60000"/>
                    <a:pt x="0" y="20000"/>
                    <a:pt x="8000" y="10000"/>
                  </a:cubicBezTo>
                  <a:cubicBezTo>
                    <a:pt x="8000" y="0"/>
                    <a:pt x="12000" y="0"/>
                    <a:pt x="12000" y="0"/>
                  </a:cubicBezTo>
                  <a:cubicBezTo>
                    <a:pt x="16000" y="0"/>
                    <a:pt x="16000" y="0"/>
                    <a:pt x="20000" y="10000"/>
                  </a:cubicBezTo>
                  <a:cubicBezTo>
                    <a:pt x="20000" y="10000"/>
                    <a:pt x="20000" y="20000"/>
                    <a:pt x="20000" y="30000"/>
                  </a:cubicBezTo>
                  <a:cubicBezTo>
                    <a:pt x="20000" y="40000"/>
                    <a:pt x="24000" y="50000"/>
                    <a:pt x="28000" y="60000"/>
                  </a:cubicBezTo>
                  <a:cubicBezTo>
                    <a:pt x="28000" y="60000"/>
                    <a:pt x="32000" y="70000"/>
                    <a:pt x="40000" y="70000"/>
                  </a:cubicBezTo>
                  <a:cubicBezTo>
                    <a:pt x="40000" y="70000"/>
                    <a:pt x="44000" y="70000"/>
                    <a:pt x="48000" y="60000"/>
                  </a:cubicBezTo>
                  <a:cubicBezTo>
                    <a:pt x="48000" y="60000"/>
                    <a:pt x="52000" y="50000"/>
                    <a:pt x="52000" y="50000"/>
                  </a:cubicBezTo>
                  <a:cubicBezTo>
                    <a:pt x="56000" y="40000"/>
                    <a:pt x="56000" y="40000"/>
                    <a:pt x="60000" y="40000"/>
                  </a:cubicBezTo>
                  <a:cubicBezTo>
                    <a:pt x="64000" y="40000"/>
                    <a:pt x="68000" y="50000"/>
                    <a:pt x="72000" y="60000"/>
                  </a:cubicBezTo>
                  <a:cubicBezTo>
                    <a:pt x="76000" y="70000"/>
                    <a:pt x="80000" y="80000"/>
                    <a:pt x="84000" y="80000"/>
                  </a:cubicBezTo>
                  <a:cubicBezTo>
                    <a:pt x="92000" y="80000"/>
                    <a:pt x="96000" y="70000"/>
                    <a:pt x="100000" y="50000"/>
                  </a:cubicBezTo>
                  <a:cubicBezTo>
                    <a:pt x="100000" y="50000"/>
                    <a:pt x="100000" y="50000"/>
                    <a:pt x="100000" y="40000"/>
                  </a:cubicBezTo>
                  <a:cubicBezTo>
                    <a:pt x="100000" y="30000"/>
                    <a:pt x="104000" y="10000"/>
                    <a:pt x="108000" y="10000"/>
                  </a:cubicBezTo>
                  <a:cubicBezTo>
                    <a:pt x="112000" y="10000"/>
                    <a:pt x="116000" y="20000"/>
                    <a:pt x="116000" y="20000"/>
                  </a:cubicBezTo>
                  <a:cubicBezTo>
                    <a:pt x="120000" y="30000"/>
                    <a:pt x="120000" y="50000"/>
                    <a:pt x="116000" y="70000"/>
                  </a:cubicBezTo>
                  <a:cubicBezTo>
                    <a:pt x="112000" y="100000"/>
                    <a:pt x="96000" y="120000"/>
                    <a:pt x="84000" y="120000"/>
                  </a:cubicBezTo>
                  <a:cubicBezTo>
                    <a:pt x="84000" y="120000"/>
                    <a:pt x="84000" y="120000"/>
                    <a:pt x="8400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2"/>
            <p:cNvSpPr/>
            <p:nvPr/>
          </p:nvSpPr>
          <p:spPr>
            <a:xfrm>
              <a:off x="1784350" y="4244976"/>
              <a:ext cx="115800" cy="130200"/>
            </a:xfrm>
            <a:custGeom>
              <a:avLst/>
              <a:gdLst/>
              <a:ahLst/>
              <a:cxnLst/>
              <a:rect l="0" t="0" r="0" b="0"/>
              <a:pathLst>
                <a:path w="120000" h="120000" extrusionOk="0">
                  <a:moveTo>
                    <a:pt x="66666" y="0"/>
                  </a:moveTo>
                  <a:cubicBezTo>
                    <a:pt x="60000" y="0"/>
                    <a:pt x="53333" y="0"/>
                    <a:pt x="53333" y="0"/>
                  </a:cubicBezTo>
                  <a:cubicBezTo>
                    <a:pt x="60000" y="6000"/>
                    <a:pt x="66666" y="12000"/>
                    <a:pt x="66666" y="18000"/>
                  </a:cubicBezTo>
                  <a:cubicBezTo>
                    <a:pt x="66666" y="30000"/>
                    <a:pt x="53333" y="42000"/>
                    <a:pt x="40000" y="42000"/>
                  </a:cubicBezTo>
                  <a:cubicBezTo>
                    <a:pt x="26666" y="42000"/>
                    <a:pt x="20000" y="30000"/>
                    <a:pt x="20000" y="18000"/>
                  </a:cubicBezTo>
                  <a:cubicBezTo>
                    <a:pt x="6666" y="30000"/>
                    <a:pt x="0" y="42000"/>
                    <a:pt x="0" y="60000"/>
                  </a:cubicBezTo>
                  <a:cubicBezTo>
                    <a:pt x="0" y="90000"/>
                    <a:pt x="26666" y="120000"/>
                    <a:pt x="53333" y="120000"/>
                  </a:cubicBezTo>
                  <a:cubicBezTo>
                    <a:pt x="86666" y="120000"/>
                    <a:pt x="113333" y="90000"/>
                    <a:pt x="120000" y="60000"/>
                  </a:cubicBezTo>
                  <a:cubicBezTo>
                    <a:pt x="120000" y="30000"/>
                    <a:pt x="93333" y="0"/>
                    <a:pt x="66666"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12"/>
            <p:cNvSpPr/>
            <p:nvPr/>
          </p:nvSpPr>
          <p:spPr>
            <a:xfrm>
              <a:off x="2217738" y="4284663"/>
              <a:ext cx="122100" cy="136500"/>
            </a:xfrm>
            <a:custGeom>
              <a:avLst/>
              <a:gdLst/>
              <a:ahLst/>
              <a:cxnLst/>
              <a:rect l="0" t="0" r="0" b="0"/>
              <a:pathLst>
                <a:path w="120000" h="120000" extrusionOk="0">
                  <a:moveTo>
                    <a:pt x="75789" y="0"/>
                  </a:moveTo>
                  <a:cubicBezTo>
                    <a:pt x="63157" y="0"/>
                    <a:pt x="56842" y="0"/>
                    <a:pt x="50526" y="5714"/>
                  </a:cubicBezTo>
                  <a:cubicBezTo>
                    <a:pt x="63157" y="5714"/>
                    <a:pt x="69473" y="11428"/>
                    <a:pt x="69473" y="22857"/>
                  </a:cubicBezTo>
                  <a:cubicBezTo>
                    <a:pt x="69473" y="34285"/>
                    <a:pt x="56842" y="40000"/>
                    <a:pt x="44210" y="40000"/>
                  </a:cubicBezTo>
                  <a:cubicBezTo>
                    <a:pt x="31578" y="40000"/>
                    <a:pt x="25263" y="34285"/>
                    <a:pt x="25263" y="22857"/>
                  </a:cubicBezTo>
                  <a:cubicBezTo>
                    <a:pt x="25263" y="22857"/>
                    <a:pt x="25263" y="22857"/>
                    <a:pt x="25263" y="22857"/>
                  </a:cubicBezTo>
                  <a:cubicBezTo>
                    <a:pt x="18947" y="28571"/>
                    <a:pt x="12631" y="40000"/>
                    <a:pt x="6315" y="51428"/>
                  </a:cubicBezTo>
                  <a:cubicBezTo>
                    <a:pt x="0" y="85714"/>
                    <a:pt x="25263" y="114285"/>
                    <a:pt x="50526" y="114285"/>
                  </a:cubicBezTo>
                  <a:cubicBezTo>
                    <a:pt x="82105" y="120000"/>
                    <a:pt x="113684" y="97142"/>
                    <a:pt x="120000" y="62857"/>
                  </a:cubicBezTo>
                  <a:cubicBezTo>
                    <a:pt x="120000" y="34285"/>
                    <a:pt x="101052" y="5714"/>
                    <a:pt x="75789"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9" name="Google Shape;439;p1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Fish)">
  <p:cSld name="BLANK_1_1_1">
    <p:spTree>
      <p:nvGrpSpPr>
        <p:cNvPr id="1" name="Shape 440"/>
        <p:cNvGrpSpPr/>
        <p:nvPr/>
      </p:nvGrpSpPr>
      <p:grpSpPr>
        <a:xfrm>
          <a:off x="0" y="0"/>
          <a:ext cx="0" cy="0"/>
          <a:chOff x="0" y="0"/>
          <a:chExt cx="0" cy="0"/>
        </a:xfrm>
      </p:grpSpPr>
      <p:grpSp>
        <p:nvGrpSpPr>
          <p:cNvPr id="441" name="Google Shape;441;p13"/>
          <p:cNvGrpSpPr/>
          <p:nvPr/>
        </p:nvGrpSpPr>
        <p:grpSpPr>
          <a:xfrm>
            <a:off x="7401334" y="3761110"/>
            <a:ext cx="1453993" cy="1092425"/>
            <a:chOff x="3708400" y="3798888"/>
            <a:chExt cx="1844700" cy="1385975"/>
          </a:xfrm>
        </p:grpSpPr>
        <p:sp>
          <p:nvSpPr>
            <p:cNvPr id="442" name="Google Shape;442;p13"/>
            <p:cNvSpPr/>
            <p:nvPr/>
          </p:nvSpPr>
          <p:spPr>
            <a:xfrm>
              <a:off x="3708400" y="3967163"/>
              <a:ext cx="1844700" cy="1217700"/>
            </a:xfrm>
            <a:custGeom>
              <a:avLst/>
              <a:gdLst/>
              <a:ahLst/>
              <a:cxnLst/>
              <a:rect l="0" t="0" r="0" b="0"/>
              <a:pathLst>
                <a:path w="120000" h="120000" extrusionOk="0">
                  <a:moveTo>
                    <a:pt x="117062" y="84893"/>
                  </a:moveTo>
                  <a:cubicBezTo>
                    <a:pt x="114965" y="75957"/>
                    <a:pt x="110769" y="68297"/>
                    <a:pt x="104895" y="64468"/>
                  </a:cubicBezTo>
                  <a:cubicBezTo>
                    <a:pt x="111188" y="60638"/>
                    <a:pt x="114545" y="52978"/>
                    <a:pt x="117062" y="44042"/>
                  </a:cubicBezTo>
                  <a:cubicBezTo>
                    <a:pt x="118321" y="38936"/>
                    <a:pt x="120000" y="32553"/>
                    <a:pt x="119580" y="27446"/>
                  </a:cubicBezTo>
                  <a:cubicBezTo>
                    <a:pt x="119580" y="25531"/>
                    <a:pt x="118741" y="22978"/>
                    <a:pt x="117062" y="22978"/>
                  </a:cubicBezTo>
                  <a:cubicBezTo>
                    <a:pt x="115804" y="23617"/>
                    <a:pt x="115804" y="25531"/>
                    <a:pt x="114965" y="27446"/>
                  </a:cubicBezTo>
                  <a:cubicBezTo>
                    <a:pt x="113286" y="30000"/>
                    <a:pt x="109510" y="30000"/>
                    <a:pt x="107412" y="30638"/>
                  </a:cubicBezTo>
                  <a:cubicBezTo>
                    <a:pt x="103216" y="31276"/>
                    <a:pt x="99020" y="31914"/>
                    <a:pt x="95244" y="33829"/>
                  </a:cubicBezTo>
                  <a:cubicBezTo>
                    <a:pt x="88951" y="37021"/>
                    <a:pt x="84755" y="45319"/>
                    <a:pt x="83916" y="55531"/>
                  </a:cubicBezTo>
                  <a:cubicBezTo>
                    <a:pt x="80979" y="51702"/>
                    <a:pt x="75524" y="42127"/>
                    <a:pt x="76363" y="36382"/>
                  </a:cubicBezTo>
                  <a:cubicBezTo>
                    <a:pt x="77202" y="29361"/>
                    <a:pt x="82237" y="24893"/>
                    <a:pt x="85594" y="21063"/>
                  </a:cubicBezTo>
                  <a:cubicBezTo>
                    <a:pt x="86853" y="19787"/>
                    <a:pt x="88531" y="17872"/>
                    <a:pt x="87692" y="15319"/>
                  </a:cubicBezTo>
                  <a:cubicBezTo>
                    <a:pt x="86433" y="12765"/>
                    <a:pt x="82237" y="12765"/>
                    <a:pt x="80559" y="11489"/>
                  </a:cubicBezTo>
                  <a:cubicBezTo>
                    <a:pt x="75524" y="8297"/>
                    <a:pt x="71748" y="3829"/>
                    <a:pt x="66713" y="1914"/>
                  </a:cubicBezTo>
                  <a:cubicBezTo>
                    <a:pt x="61258" y="0"/>
                    <a:pt x="55384" y="638"/>
                    <a:pt x="49930" y="2553"/>
                  </a:cubicBezTo>
                  <a:cubicBezTo>
                    <a:pt x="47832" y="3829"/>
                    <a:pt x="45734" y="5106"/>
                    <a:pt x="44055" y="7021"/>
                  </a:cubicBezTo>
                  <a:cubicBezTo>
                    <a:pt x="41538" y="8936"/>
                    <a:pt x="39860" y="12127"/>
                    <a:pt x="37762" y="14042"/>
                  </a:cubicBezTo>
                  <a:cubicBezTo>
                    <a:pt x="36083" y="15319"/>
                    <a:pt x="33146" y="15319"/>
                    <a:pt x="31048" y="16595"/>
                  </a:cubicBezTo>
                  <a:cubicBezTo>
                    <a:pt x="28951" y="17872"/>
                    <a:pt x="26853" y="19787"/>
                    <a:pt x="24755" y="21702"/>
                  </a:cubicBezTo>
                  <a:cubicBezTo>
                    <a:pt x="20979" y="25531"/>
                    <a:pt x="18041" y="31276"/>
                    <a:pt x="15944" y="37021"/>
                  </a:cubicBezTo>
                  <a:cubicBezTo>
                    <a:pt x="10069" y="51702"/>
                    <a:pt x="4615" y="72765"/>
                    <a:pt x="9650" y="89361"/>
                  </a:cubicBezTo>
                  <a:cubicBezTo>
                    <a:pt x="6293" y="89361"/>
                    <a:pt x="0" y="90638"/>
                    <a:pt x="0" y="97659"/>
                  </a:cubicBezTo>
                  <a:cubicBezTo>
                    <a:pt x="419" y="102765"/>
                    <a:pt x="3776" y="108510"/>
                    <a:pt x="6713" y="111063"/>
                  </a:cubicBezTo>
                  <a:cubicBezTo>
                    <a:pt x="10489" y="114255"/>
                    <a:pt x="14265" y="113617"/>
                    <a:pt x="17202" y="108510"/>
                  </a:cubicBezTo>
                  <a:cubicBezTo>
                    <a:pt x="18041" y="107234"/>
                    <a:pt x="18041" y="106595"/>
                    <a:pt x="18881" y="106595"/>
                  </a:cubicBezTo>
                  <a:cubicBezTo>
                    <a:pt x="19720" y="107234"/>
                    <a:pt x="20979" y="109148"/>
                    <a:pt x="21818" y="109787"/>
                  </a:cubicBezTo>
                  <a:cubicBezTo>
                    <a:pt x="23496" y="111702"/>
                    <a:pt x="25594" y="112978"/>
                    <a:pt x="27272" y="114255"/>
                  </a:cubicBezTo>
                  <a:cubicBezTo>
                    <a:pt x="35664" y="119361"/>
                    <a:pt x="45314" y="120000"/>
                    <a:pt x="54125" y="118085"/>
                  </a:cubicBezTo>
                  <a:cubicBezTo>
                    <a:pt x="56223" y="117446"/>
                    <a:pt x="57902" y="116808"/>
                    <a:pt x="60000" y="115531"/>
                  </a:cubicBezTo>
                  <a:cubicBezTo>
                    <a:pt x="60839" y="114893"/>
                    <a:pt x="62097" y="114255"/>
                    <a:pt x="62937" y="113617"/>
                  </a:cubicBezTo>
                  <a:cubicBezTo>
                    <a:pt x="64195" y="112978"/>
                    <a:pt x="65874" y="111063"/>
                    <a:pt x="67132" y="110425"/>
                  </a:cubicBezTo>
                  <a:cubicBezTo>
                    <a:pt x="68811" y="110425"/>
                    <a:pt x="71328" y="114893"/>
                    <a:pt x="73426" y="116170"/>
                  </a:cubicBezTo>
                  <a:cubicBezTo>
                    <a:pt x="78041" y="117446"/>
                    <a:pt x="82657" y="112340"/>
                    <a:pt x="84755" y="107234"/>
                  </a:cubicBezTo>
                  <a:cubicBezTo>
                    <a:pt x="85594" y="104680"/>
                    <a:pt x="87272" y="100212"/>
                    <a:pt x="86433" y="97021"/>
                  </a:cubicBezTo>
                  <a:cubicBezTo>
                    <a:pt x="85594" y="93829"/>
                    <a:pt x="82237" y="93191"/>
                    <a:pt x="80139" y="92553"/>
                  </a:cubicBezTo>
                  <a:cubicBezTo>
                    <a:pt x="82237" y="88085"/>
                    <a:pt x="83076" y="83617"/>
                    <a:pt x="84335" y="79148"/>
                  </a:cubicBezTo>
                  <a:cubicBezTo>
                    <a:pt x="86433" y="88723"/>
                    <a:pt x="91888" y="93829"/>
                    <a:pt x="98181" y="96382"/>
                  </a:cubicBezTo>
                  <a:cubicBezTo>
                    <a:pt x="101958" y="97659"/>
                    <a:pt x="105734" y="98297"/>
                    <a:pt x="109510" y="98936"/>
                  </a:cubicBezTo>
                  <a:cubicBezTo>
                    <a:pt x="110769" y="99574"/>
                    <a:pt x="112867" y="99574"/>
                    <a:pt x="114125" y="100212"/>
                  </a:cubicBezTo>
                  <a:cubicBezTo>
                    <a:pt x="115384" y="101489"/>
                    <a:pt x="114965" y="103404"/>
                    <a:pt x="115804" y="104680"/>
                  </a:cubicBezTo>
                  <a:cubicBezTo>
                    <a:pt x="116643" y="105957"/>
                    <a:pt x="118321" y="105957"/>
                    <a:pt x="119160" y="104680"/>
                  </a:cubicBezTo>
                  <a:cubicBezTo>
                    <a:pt x="120000" y="102765"/>
                    <a:pt x="119580" y="100212"/>
                    <a:pt x="119580" y="98297"/>
                  </a:cubicBezTo>
                  <a:cubicBezTo>
                    <a:pt x="119160" y="93191"/>
                    <a:pt x="118321" y="88723"/>
                    <a:pt x="117062" y="84893"/>
                  </a:cubicBezTo>
                  <a:close/>
                </a:path>
              </a:pathLst>
            </a:custGeom>
            <a:solidFill>
              <a:srgbClr val="F6B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13"/>
            <p:cNvSpPr/>
            <p:nvPr/>
          </p:nvSpPr>
          <p:spPr>
            <a:xfrm>
              <a:off x="3921125" y="4044951"/>
              <a:ext cx="128700" cy="1221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13"/>
            <p:cNvSpPr/>
            <p:nvPr/>
          </p:nvSpPr>
          <p:spPr>
            <a:xfrm>
              <a:off x="4017963" y="3908426"/>
              <a:ext cx="71400" cy="651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13"/>
            <p:cNvSpPr/>
            <p:nvPr/>
          </p:nvSpPr>
          <p:spPr>
            <a:xfrm>
              <a:off x="3946525" y="3798888"/>
              <a:ext cx="39600" cy="381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13"/>
            <p:cNvSpPr/>
            <p:nvPr/>
          </p:nvSpPr>
          <p:spPr>
            <a:xfrm>
              <a:off x="3746500" y="4906963"/>
              <a:ext cx="193800" cy="77700"/>
            </a:xfrm>
            <a:custGeom>
              <a:avLst/>
              <a:gdLst/>
              <a:ahLst/>
              <a:cxnLst/>
              <a:rect l="0" t="0" r="0" b="0"/>
              <a:pathLst>
                <a:path w="120000" h="120000" extrusionOk="0">
                  <a:moveTo>
                    <a:pt x="108000" y="20000"/>
                  </a:moveTo>
                  <a:cubicBezTo>
                    <a:pt x="92000" y="0"/>
                    <a:pt x="72000" y="10000"/>
                    <a:pt x="56000" y="10000"/>
                  </a:cubicBezTo>
                  <a:cubicBezTo>
                    <a:pt x="40000" y="20000"/>
                    <a:pt x="24000" y="40000"/>
                    <a:pt x="8000" y="60000"/>
                  </a:cubicBezTo>
                  <a:cubicBezTo>
                    <a:pt x="0" y="80000"/>
                    <a:pt x="12000" y="120000"/>
                    <a:pt x="20000" y="110000"/>
                  </a:cubicBezTo>
                  <a:cubicBezTo>
                    <a:pt x="36000" y="100000"/>
                    <a:pt x="48000" y="100000"/>
                    <a:pt x="64000" y="90000"/>
                  </a:cubicBezTo>
                  <a:cubicBezTo>
                    <a:pt x="76000" y="90000"/>
                    <a:pt x="92000" y="100000"/>
                    <a:pt x="108000" y="90000"/>
                  </a:cubicBezTo>
                  <a:cubicBezTo>
                    <a:pt x="120000" y="80000"/>
                    <a:pt x="120000" y="30000"/>
                    <a:pt x="108000" y="20000"/>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13"/>
            <p:cNvSpPr/>
            <p:nvPr/>
          </p:nvSpPr>
          <p:spPr>
            <a:xfrm>
              <a:off x="4824413" y="4938713"/>
              <a:ext cx="174600" cy="71400"/>
            </a:xfrm>
            <a:custGeom>
              <a:avLst/>
              <a:gdLst/>
              <a:ahLst/>
              <a:cxnLst/>
              <a:rect l="0" t="0" r="0" b="0"/>
              <a:pathLst>
                <a:path w="120000" h="120000" extrusionOk="0">
                  <a:moveTo>
                    <a:pt x="120000" y="87272"/>
                  </a:moveTo>
                  <a:cubicBezTo>
                    <a:pt x="120000" y="43636"/>
                    <a:pt x="97777" y="32727"/>
                    <a:pt x="84444" y="21818"/>
                  </a:cubicBezTo>
                  <a:cubicBezTo>
                    <a:pt x="66666" y="10909"/>
                    <a:pt x="44444" y="0"/>
                    <a:pt x="26666" y="10909"/>
                  </a:cubicBezTo>
                  <a:cubicBezTo>
                    <a:pt x="26666" y="10909"/>
                    <a:pt x="22222" y="10909"/>
                    <a:pt x="22222" y="10909"/>
                  </a:cubicBezTo>
                  <a:cubicBezTo>
                    <a:pt x="17777" y="10909"/>
                    <a:pt x="13333" y="10909"/>
                    <a:pt x="8888" y="10909"/>
                  </a:cubicBezTo>
                  <a:cubicBezTo>
                    <a:pt x="4444" y="10909"/>
                    <a:pt x="0" y="21818"/>
                    <a:pt x="4444" y="32727"/>
                  </a:cubicBezTo>
                  <a:cubicBezTo>
                    <a:pt x="13333" y="54545"/>
                    <a:pt x="17777" y="65454"/>
                    <a:pt x="26666" y="76363"/>
                  </a:cubicBezTo>
                  <a:cubicBezTo>
                    <a:pt x="48888" y="109090"/>
                    <a:pt x="84444" y="120000"/>
                    <a:pt x="106666" y="120000"/>
                  </a:cubicBezTo>
                  <a:cubicBezTo>
                    <a:pt x="106666" y="120000"/>
                    <a:pt x="106666" y="120000"/>
                    <a:pt x="106666" y="120000"/>
                  </a:cubicBezTo>
                  <a:cubicBezTo>
                    <a:pt x="111111" y="120000"/>
                    <a:pt x="120000" y="109090"/>
                    <a:pt x="120000" y="87272"/>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13"/>
            <p:cNvSpPr/>
            <p:nvPr/>
          </p:nvSpPr>
          <p:spPr>
            <a:xfrm>
              <a:off x="5064125" y="4329113"/>
              <a:ext cx="354000" cy="233400"/>
            </a:xfrm>
            <a:custGeom>
              <a:avLst/>
              <a:gdLst/>
              <a:ahLst/>
              <a:cxnLst/>
              <a:rect l="0" t="0" r="0" b="0"/>
              <a:pathLst>
                <a:path w="120000" h="120000" extrusionOk="0">
                  <a:moveTo>
                    <a:pt x="115636" y="3333"/>
                  </a:moveTo>
                  <a:cubicBezTo>
                    <a:pt x="104727" y="0"/>
                    <a:pt x="89454" y="6666"/>
                    <a:pt x="76363" y="13333"/>
                  </a:cubicBezTo>
                  <a:cubicBezTo>
                    <a:pt x="63272" y="16666"/>
                    <a:pt x="50181" y="20000"/>
                    <a:pt x="39272" y="26666"/>
                  </a:cubicBezTo>
                  <a:cubicBezTo>
                    <a:pt x="13090" y="46666"/>
                    <a:pt x="0" y="73333"/>
                    <a:pt x="0" y="116666"/>
                  </a:cubicBezTo>
                  <a:cubicBezTo>
                    <a:pt x="0" y="120000"/>
                    <a:pt x="2181" y="120000"/>
                    <a:pt x="2181" y="116666"/>
                  </a:cubicBezTo>
                  <a:cubicBezTo>
                    <a:pt x="10909" y="76666"/>
                    <a:pt x="32727" y="53333"/>
                    <a:pt x="61090" y="40000"/>
                  </a:cubicBezTo>
                  <a:cubicBezTo>
                    <a:pt x="72000" y="36666"/>
                    <a:pt x="82909" y="33333"/>
                    <a:pt x="93818" y="30000"/>
                  </a:cubicBezTo>
                  <a:cubicBezTo>
                    <a:pt x="104727" y="26666"/>
                    <a:pt x="113454" y="30000"/>
                    <a:pt x="117818" y="13333"/>
                  </a:cubicBezTo>
                  <a:cubicBezTo>
                    <a:pt x="120000" y="10000"/>
                    <a:pt x="117818" y="6666"/>
                    <a:pt x="115636" y="3333"/>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3"/>
            <p:cNvSpPr/>
            <p:nvPr/>
          </p:nvSpPr>
          <p:spPr>
            <a:xfrm>
              <a:off x="5160963" y="4646613"/>
              <a:ext cx="270000" cy="214200"/>
            </a:xfrm>
            <a:custGeom>
              <a:avLst/>
              <a:gdLst/>
              <a:ahLst/>
              <a:cxnLst/>
              <a:rect l="0" t="0" r="0" b="0"/>
              <a:pathLst>
                <a:path w="120000" h="120000" extrusionOk="0">
                  <a:moveTo>
                    <a:pt x="117142" y="94545"/>
                  </a:moveTo>
                  <a:cubicBezTo>
                    <a:pt x="102857" y="65454"/>
                    <a:pt x="91428" y="47272"/>
                    <a:pt x="65714" y="32727"/>
                  </a:cubicBezTo>
                  <a:cubicBezTo>
                    <a:pt x="48571" y="21818"/>
                    <a:pt x="17142" y="0"/>
                    <a:pt x="0" y="7272"/>
                  </a:cubicBezTo>
                  <a:cubicBezTo>
                    <a:pt x="0" y="7272"/>
                    <a:pt x="0" y="7272"/>
                    <a:pt x="0" y="7272"/>
                  </a:cubicBezTo>
                  <a:cubicBezTo>
                    <a:pt x="5714" y="25454"/>
                    <a:pt x="31428" y="36363"/>
                    <a:pt x="45714" y="43636"/>
                  </a:cubicBezTo>
                  <a:cubicBezTo>
                    <a:pt x="71428" y="61818"/>
                    <a:pt x="82857" y="80000"/>
                    <a:pt x="97142" y="109090"/>
                  </a:cubicBezTo>
                  <a:cubicBezTo>
                    <a:pt x="100000" y="116363"/>
                    <a:pt x="105714" y="120000"/>
                    <a:pt x="111428" y="116363"/>
                  </a:cubicBezTo>
                  <a:cubicBezTo>
                    <a:pt x="111428" y="116363"/>
                    <a:pt x="114285" y="116363"/>
                    <a:pt x="117142" y="112727"/>
                  </a:cubicBezTo>
                  <a:cubicBezTo>
                    <a:pt x="120000" y="109090"/>
                    <a:pt x="120000" y="101818"/>
                    <a:pt x="117142" y="94545"/>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13"/>
            <p:cNvSpPr/>
            <p:nvPr/>
          </p:nvSpPr>
          <p:spPr>
            <a:xfrm>
              <a:off x="4476750" y="4044951"/>
              <a:ext cx="528600" cy="168300"/>
            </a:xfrm>
            <a:custGeom>
              <a:avLst/>
              <a:gdLst/>
              <a:ahLst/>
              <a:cxnLst/>
              <a:rect l="0" t="0" r="0" b="0"/>
              <a:pathLst>
                <a:path w="120000" h="120000" extrusionOk="0">
                  <a:moveTo>
                    <a:pt x="112682" y="69230"/>
                  </a:moveTo>
                  <a:cubicBezTo>
                    <a:pt x="96585" y="55384"/>
                    <a:pt x="74634" y="23076"/>
                    <a:pt x="57073" y="13846"/>
                  </a:cubicBezTo>
                  <a:cubicBezTo>
                    <a:pt x="38048" y="0"/>
                    <a:pt x="19024" y="9230"/>
                    <a:pt x="1463" y="18461"/>
                  </a:cubicBezTo>
                  <a:cubicBezTo>
                    <a:pt x="0" y="18461"/>
                    <a:pt x="0" y="18461"/>
                    <a:pt x="1463" y="18461"/>
                  </a:cubicBezTo>
                  <a:cubicBezTo>
                    <a:pt x="17560" y="27692"/>
                    <a:pt x="33658" y="23076"/>
                    <a:pt x="51219" y="32307"/>
                  </a:cubicBezTo>
                  <a:cubicBezTo>
                    <a:pt x="68780" y="50769"/>
                    <a:pt x="89268" y="87692"/>
                    <a:pt x="105365" y="110769"/>
                  </a:cubicBezTo>
                  <a:cubicBezTo>
                    <a:pt x="109756" y="120000"/>
                    <a:pt x="120000" y="78461"/>
                    <a:pt x="112682" y="69230"/>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3"/>
            <p:cNvSpPr/>
            <p:nvPr/>
          </p:nvSpPr>
          <p:spPr>
            <a:xfrm>
              <a:off x="4352925" y="4194176"/>
              <a:ext cx="593700" cy="433500"/>
            </a:xfrm>
            <a:custGeom>
              <a:avLst/>
              <a:gdLst/>
              <a:ahLst/>
              <a:cxnLst/>
              <a:rect l="0" t="0" r="0" b="0"/>
              <a:pathLst>
                <a:path w="120000" h="120000" extrusionOk="0">
                  <a:moveTo>
                    <a:pt x="120000" y="112835"/>
                  </a:moveTo>
                  <a:cubicBezTo>
                    <a:pt x="108260" y="109253"/>
                    <a:pt x="101739" y="91343"/>
                    <a:pt x="97826" y="77014"/>
                  </a:cubicBezTo>
                  <a:cubicBezTo>
                    <a:pt x="92608" y="64477"/>
                    <a:pt x="86086" y="51940"/>
                    <a:pt x="79565" y="39402"/>
                  </a:cubicBezTo>
                  <a:cubicBezTo>
                    <a:pt x="62608" y="14328"/>
                    <a:pt x="36521" y="0"/>
                    <a:pt x="13043" y="5373"/>
                  </a:cubicBezTo>
                  <a:cubicBezTo>
                    <a:pt x="0" y="8955"/>
                    <a:pt x="5217" y="34029"/>
                    <a:pt x="18260" y="30447"/>
                  </a:cubicBezTo>
                  <a:cubicBezTo>
                    <a:pt x="45652" y="25074"/>
                    <a:pt x="67826" y="44776"/>
                    <a:pt x="83478" y="75223"/>
                  </a:cubicBezTo>
                  <a:cubicBezTo>
                    <a:pt x="92608" y="93134"/>
                    <a:pt x="100434" y="120000"/>
                    <a:pt x="120000" y="112835"/>
                  </a:cubicBezTo>
                  <a:cubicBezTo>
                    <a:pt x="120000" y="112835"/>
                    <a:pt x="120000" y="112835"/>
                    <a:pt x="120000" y="112835"/>
                  </a:cubicBezTo>
                  <a:close/>
                </a:path>
              </a:pathLst>
            </a:cu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3"/>
            <p:cNvSpPr/>
            <p:nvPr/>
          </p:nvSpPr>
          <p:spPr>
            <a:xfrm>
              <a:off x="3952875" y="4699001"/>
              <a:ext cx="1027200" cy="441300"/>
            </a:xfrm>
            <a:custGeom>
              <a:avLst/>
              <a:gdLst/>
              <a:ahLst/>
              <a:cxnLst/>
              <a:rect l="0" t="0" r="0" b="0"/>
              <a:pathLst>
                <a:path w="120000" h="120000" extrusionOk="0">
                  <a:moveTo>
                    <a:pt x="118490" y="93529"/>
                  </a:moveTo>
                  <a:cubicBezTo>
                    <a:pt x="115471" y="95294"/>
                    <a:pt x="110188" y="95294"/>
                    <a:pt x="108679" y="95294"/>
                  </a:cubicBezTo>
                  <a:cubicBezTo>
                    <a:pt x="105660" y="95294"/>
                    <a:pt x="103396" y="91764"/>
                    <a:pt x="101132" y="90000"/>
                  </a:cubicBezTo>
                  <a:cubicBezTo>
                    <a:pt x="97358" y="84705"/>
                    <a:pt x="93584" y="77647"/>
                    <a:pt x="89811" y="79411"/>
                  </a:cubicBezTo>
                  <a:cubicBezTo>
                    <a:pt x="89056" y="79411"/>
                    <a:pt x="85283" y="86470"/>
                    <a:pt x="84528" y="86470"/>
                  </a:cubicBezTo>
                  <a:cubicBezTo>
                    <a:pt x="91320" y="70588"/>
                    <a:pt x="98867" y="47647"/>
                    <a:pt x="101132" y="26470"/>
                  </a:cubicBezTo>
                  <a:cubicBezTo>
                    <a:pt x="102641" y="15882"/>
                    <a:pt x="101132" y="0"/>
                    <a:pt x="99622" y="10588"/>
                  </a:cubicBezTo>
                  <a:cubicBezTo>
                    <a:pt x="93584" y="52941"/>
                    <a:pt x="72452" y="93529"/>
                    <a:pt x="53584" y="100588"/>
                  </a:cubicBezTo>
                  <a:cubicBezTo>
                    <a:pt x="44528" y="102352"/>
                    <a:pt x="34716" y="100588"/>
                    <a:pt x="26415" y="95294"/>
                  </a:cubicBezTo>
                  <a:cubicBezTo>
                    <a:pt x="21886" y="91764"/>
                    <a:pt x="17358" y="88235"/>
                    <a:pt x="12830" y="82941"/>
                  </a:cubicBezTo>
                  <a:cubicBezTo>
                    <a:pt x="8301" y="77647"/>
                    <a:pt x="3773" y="72352"/>
                    <a:pt x="0" y="65294"/>
                  </a:cubicBezTo>
                  <a:cubicBezTo>
                    <a:pt x="0" y="65294"/>
                    <a:pt x="0" y="65294"/>
                    <a:pt x="0" y="65294"/>
                  </a:cubicBezTo>
                  <a:cubicBezTo>
                    <a:pt x="3773" y="75882"/>
                    <a:pt x="6037" y="86470"/>
                    <a:pt x="10566" y="93529"/>
                  </a:cubicBezTo>
                  <a:cubicBezTo>
                    <a:pt x="15094" y="98823"/>
                    <a:pt x="20377" y="104117"/>
                    <a:pt x="24905" y="109411"/>
                  </a:cubicBezTo>
                  <a:cubicBezTo>
                    <a:pt x="35471" y="118235"/>
                    <a:pt x="46037" y="120000"/>
                    <a:pt x="56603" y="118235"/>
                  </a:cubicBezTo>
                  <a:cubicBezTo>
                    <a:pt x="61132" y="116470"/>
                    <a:pt x="65660" y="112941"/>
                    <a:pt x="69433" y="109411"/>
                  </a:cubicBezTo>
                  <a:cubicBezTo>
                    <a:pt x="69433" y="109411"/>
                    <a:pt x="69433" y="109411"/>
                    <a:pt x="69433" y="109411"/>
                  </a:cubicBezTo>
                  <a:cubicBezTo>
                    <a:pt x="69433" y="109411"/>
                    <a:pt x="69433" y="111176"/>
                    <a:pt x="69433" y="111176"/>
                  </a:cubicBezTo>
                  <a:cubicBezTo>
                    <a:pt x="69433" y="111176"/>
                    <a:pt x="69433" y="111176"/>
                    <a:pt x="70188" y="112941"/>
                  </a:cubicBezTo>
                  <a:cubicBezTo>
                    <a:pt x="70188" y="112941"/>
                    <a:pt x="70943" y="114705"/>
                    <a:pt x="70943" y="114705"/>
                  </a:cubicBezTo>
                  <a:cubicBezTo>
                    <a:pt x="78490" y="112941"/>
                    <a:pt x="85283" y="95294"/>
                    <a:pt x="92830" y="98823"/>
                  </a:cubicBezTo>
                  <a:cubicBezTo>
                    <a:pt x="100377" y="100588"/>
                    <a:pt x="106415" y="120000"/>
                    <a:pt x="113962" y="105882"/>
                  </a:cubicBezTo>
                  <a:cubicBezTo>
                    <a:pt x="115471" y="104117"/>
                    <a:pt x="120000" y="93529"/>
                    <a:pt x="118490" y="9352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3"/>
            <p:cNvSpPr/>
            <p:nvPr/>
          </p:nvSpPr>
          <p:spPr>
            <a:xfrm>
              <a:off x="3779838" y="4951413"/>
              <a:ext cx="212700" cy="123900"/>
            </a:xfrm>
            <a:custGeom>
              <a:avLst/>
              <a:gdLst/>
              <a:ahLst/>
              <a:cxnLst/>
              <a:rect l="0" t="0" r="0" b="0"/>
              <a:pathLst>
                <a:path w="120000" h="120000" extrusionOk="0">
                  <a:moveTo>
                    <a:pt x="83636" y="25263"/>
                  </a:moveTo>
                  <a:cubicBezTo>
                    <a:pt x="76363" y="44210"/>
                    <a:pt x="65454" y="56842"/>
                    <a:pt x="50909" y="63157"/>
                  </a:cubicBezTo>
                  <a:cubicBezTo>
                    <a:pt x="40000" y="75789"/>
                    <a:pt x="18181" y="69473"/>
                    <a:pt x="3636" y="63157"/>
                  </a:cubicBezTo>
                  <a:cubicBezTo>
                    <a:pt x="0" y="56842"/>
                    <a:pt x="7272" y="75789"/>
                    <a:pt x="7272" y="75789"/>
                  </a:cubicBezTo>
                  <a:cubicBezTo>
                    <a:pt x="7272" y="107368"/>
                    <a:pt x="36363" y="120000"/>
                    <a:pt x="50909" y="120000"/>
                  </a:cubicBezTo>
                  <a:cubicBezTo>
                    <a:pt x="72727" y="113684"/>
                    <a:pt x="90909" y="88421"/>
                    <a:pt x="105454" y="63157"/>
                  </a:cubicBezTo>
                  <a:cubicBezTo>
                    <a:pt x="120000" y="37894"/>
                    <a:pt x="98181" y="0"/>
                    <a:pt x="83636" y="25263"/>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3"/>
            <p:cNvSpPr/>
            <p:nvPr/>
          </p:nvSpPr>
          <p:spPr>
            <a:xfrm>
              <a:off x="4443413" y="4110038"/>
              <a:ext cx="439800" cy="239700"/>
            </a:xfrm>
            <a:custGeom>
              <a:avLst/>
              <a:gdLst/>
              <a:ahLst/>
              <a:cxnLst/>
              <a:rect l="0" t="0" r="0" b="0"/>
              <a:pathLst>
                <a:path w="120000" h="120000" extrusionOk="0">
                  <a:moveTo>
                    <a:pt x="114705" y="87567"/>
                  </a:moveTo>
                  <a:cubicBezTo>
                    <a:pt x="105882" y="48648"/>
                    <a:pt x="91764" y="25945"/>
                    <a:pt x="68823" y="12972"/>
                  </a:cubicBezTo>
                  <a:cubicBezTo>
                    <a:pt x="45882" y="0"/>
                    <a:pt x="24705" y="6486"/>
                    <a:pt x="0" y="6486"/>
                  </a:cubicBezTo>
                  <a:cubicBezTo>
                    <a:pt x="0" y="6486"/>
                    <a:pt x="0" y="6486"/>
                    <a:pt x="0" y="6486"/>
                  </a:cubicBezTo>
                  <a:cubicBezTo>
                    <a:pt x="19411" y="12972"/>
                    <a:pt x="37058" y="19459"/>
                    <a:pt x="54705" y="29189"/>
                  </a:cubicBezTo>
                  <a:cubicBezTo>
                    <a:pt x="60000" y="32432"/>
                    <a:pt x="65294" y="35675"/>
                    <a:pt x="68823" y="38918"/>
                  </a:cubicBezTo>
                  <a:cubicBezTo>
                    <a:pt x="68823" y="38918"/>
                    <a:pt x="70588" y="42162"/>
                    <a:pt x="70588" y="42162"/>
                  </a:cubicBezTo>
                  <a:cubicBezTo>
                    <a:pt x="72352" y="51891"/>
                    <a:pt x="77647" y="55135"/>
                    <a:pt x="82941" y="61621"/>
                  </a:cubicBezTo>
                  <a:cubicBezTo>
                    <a:pt x="88235" y="71351"/>
                    <a:pt x="91764" y="81081"/>
                    <a:pt x="95294" y="90810"/>
                  </a:cubicBezTo>
                  <a:cubicBezTo>
                    <a:pt x="95294" y="90810"/>
                    <a:pt x="95294" y="90810"/>
                    <a:pt x="95294" y="90810"/>
                  </a:cubicBezTo>
                  <a:cubicBezTo>
                    <a:pt x="97058" y="94054"/>
                    <a:pt x="97058" y="94054"/>
                    <a:pt x="97058" y="97297"/>
                  </a:cubicBezTo>
                  <a:cubicBezTo>
                    <a:pt x="100588" y="120000"/>
                    <a:pt x="120000" y="107027"/>
                    <a:pt x="114705" y="8756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3"/>
            <p:cNvSpPr/>
            <p:nvPr/>
          </p:nvSpPr>
          <p:spPr>
            <a:xfrm>
              <a:off x="4818063" y="4673601"/>
              <a:ext cx="212700" cy="271500"/>
            </a:xfrm>
            <a:custGeom>
              <a:avLst/>
              <a:gdLst/>
              <a:ahLst/>
              <a:cxnLst/>
              <a:rect l="0" t="0" r="0" b="0"/>
              <a:pathLst>
                <a:path w="120000" h="120000" extrusionOk="0">
                  <a:moveTo>
                    <a:pt x="101818" y="5714"/>
                  </a:moveTo>
                  <a:cubicBezTo>
                    <a:pt x="76363" y="17142"/>
                    <a:pt x="58181" y="42857"/>
                    <a:pt x="47272" y="62857"/>
                  </a:cubicBezTo>
                  <a:cubicBezTo>
                    <a:pt x="32727" y="94285"/>
                    <a:pt x="0" y="108571"/>
                    <a:pt x="3636" y="111428"/>
                  </a:cubicBezTo>
                  <a:cubicBezTo>
                    <a:pt x="25454" y="120000"/>
                    <a:pt x="47272" y="91428"/>
                    <a:pt x="58181" y="82857"/>
                  </a:cubicBezTo>
                  <a:cubicBezTo>
                    <a:pt x="76363" y="60000"/>
                    <a:pt x="80000" y="31428"/>
                    <a:pt x="109090" y="14285"/>
                  </a:cubicBezTo>
                  <a:cubicBezTo>
                    <a:pt x="120000" y="11428"/>
                    <a:pt x="112727" y="0"/>
                    <a:pt x="101818" y="5714"/>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3"/>
            <p:cNvSpPr/>
            <p:nvPr/>
          </p:nvSpPr>
          <p:spPr>
            <a:xfrm>
              <a:off x="5005388" y="4699001"/>
              <a:ext cx="522300" cy="273000"/>
            </a:xfrm>
            <a:custGeom>
              <a:avLst/>
              <a:gdLst/>
              <a:ahLst/>
              <a:cxnLst/>
              <a:rect l="0" t="0" r="0" b="0"/>
              <a:pathLst>
                <a:path w="120000" h="120000" extrusionOk="0">
                  <a:moveTo>
                    <a:pt x="115555" y="100000"/>
                  </a:moveTo>
                  <a:cubicBezTo>
                    <a:pt x="100740" y="74285"/>
                    <a:pt x="74074" y="74285"/>
                    <a:pt x="56296" y="68571"/>
                  </a:cubicBezTo>
                  <a:cubicBezTo>
                    <a:pt x="45925" y="65714"/>
                    <a:pt x="35555" y="60000"/>
                    <a:pt x="26666" y="48571"/>
                  </a:cubicBezTo>
                  <a:cubicBezTo>
                    <a:pt x="22222" y="42857"/>
                    <a:pt x="19259" y="34285"/>
                    <a:pt x="16296" y="25714"/>
                  </a:cubicBezTo>
                  <a:cubicBezTo>
                    <a:pt x="13333" y="17142"/>
                    <a:pt x="11851" y="8571"/>
                    <a:pt x="8888" y="0"/>
                  </a:cubicBezTo>
                  <a:cubicBezTo>
                    <a:pt x="8888" y="0"/>
                    <a:pt x="7407" y="0"/>
                    <a:pt x="7407" y="0"/>
                  </a:cubicBezTo>
                  <a:cubicBezTo>
                    <a:pt x="0" y="31428"/>
                    <a:pt x="25185" y="65714"/>
                    <a:pt x="37037" y="74285"/>
                  </a:cubicBezTo>
                  <a:cubicBezTo>
                    <a:pt x="59259" y="94285"/>
                    <a:pt x="85925" y="94285"/>
                    <a:pt x="108148" y="114285"/>
                  </a:cubicBezTo>
                  <a:cubicBezTo>
                    <a:pt x="114074" y="120000"/>
                    <a:pt x="120000" y="108571"/>
                    <a:pt x="115555" y="10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3"/>
            <p:cNvSpPr/>
            <p:nvPr/>
          </p:nvSpPr>
          <p:spPr>
            <a:xfrm>
              <a:off x="5167313" y="4271963"/>
              <a:ext cx="341400" cy="355500"/>
            </a:xfrm>
            <a:custGeom>
              <a:avLst/>
              <a:gdLst/>
              <a:ahLst/>
              <a:cxnLst/>
              <a:rect l="0" t="0" r="0" b="0"/>
              <a:pathLst>
                <a:path w="120000" h="120000" extrusionOk="0">
                  <a:moveTo>
                    <a:pt x="99622" y="10909"/>
                  </a:moveTo>
                  <a:cubicBezTo>
                    <a:pt x="90566" y="34909"/>
                    <a:pt x="83773" y="54545"/>
                    <a:pt x="65660" y="74181"/>
                  </a:cubicBezTo>
                  <a:cubicBezTo>
                    <a:pt x="47547" y="93818"/>
                    <a:pt x="24905" y="102545"/>
                    <a:pt x="0" y="111272"/>
                  </a:cubicBezTo>
                  <a:cubicBezTo>
                    <a:pt x="0" y="111272"/>
                    <a:pt x="0" y="111272"/>
                    <a:pt x="0" y="111272"/>
                  </a:cubicBezTo>
                  <a:cubicBezTo>
                    <a:pt x="24905" y="120000"/>
                    <a:pt x="49811" y="104727"/>
                    <a:pt x="65660" y="89454"/>
                  </a:cubicBezTo>
                  <a:cubicBezTo>
                    <a:pt x="92830" y="69818"/>
                    <a:pt x="101886" y="45818"/>
                    <a:pt x="115471" y="15272"/>
                  </a:cubicBezTo>
                  <a:cubicBezTo>
                    <a:pt x="120000" y="6545"/>
                    <a:pt x="104150" y="0"/>
                    <a:pt x="99622" y="10909"/>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3"/>
            <p:cNvSpPr/>
            <p:nvPr/>
          </p:nvSpPr>
          <p:spPr>
            <a:xfrm>
              <a:off x="5064125" y="4471988"/>
              <a:ext cx="173100" cy="149100"/>
            </a:xfrm>
            <a:custGeom>
              <a:avLst/>
              <a:gdLst/>
              <a:ahLst/>
              <a:cxnLst/>
              <a:rect l="0" t="0" r="0" b="0"/>
              <a:pathLst>
                <a:path w="120000" h="120000" extrusionOk="0">
                  <a:moveTo>
                    <a:pt x="115555" y="0"/>
                  </a:moveTo>
                  <a:cubicBezTo>
                    <a:pt x="93333" y="0"/>
                    <a:pt x="71111" y="20869"/>
                    <a:pt x="53333" y="36521"/>
                  </a:cubicBezTo>
                  <a:cubicBezTo>
                    <a:pt x="31111" y="62608"/>
                    <a:pt x="13333" y="88695"/>
                    <a:pt x="0" y="120000"/>
                  </a:cubicBezTo>
                  <a:cubicBezTo>
                    <a:pt x="0" y="120000"/>
                    <a:pt x="0" y="120000"/>
                    <a:pt x="0" y="120000"/>
                  </a:cubicBezTo>
                  <a:cubicBezTo>
                    <a:pt x="17777" y="93913"/>
                    <a:pt x="35555" y="73043"/>
                    <a:pt x="53333" y="52173"/>
                  </a:cubicBezTo>
                  <a:cubicBezTo>
                    <a:pt x="71111" y="31304"/>
                    <a:pt x="97777" y="15652"/>
                    <a:pt x="120000" y="0"/>
                  </a:cubicBezTo>
                  <a:cubicBezTo>
                    <a:pt x="120000" y="0"/>
                    <a:pt x="120000" y="0"/>
                    <a:pt x="115555"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3"/>
            <p:cNvSpPr/>
            <p:nvPr/>
          </p:nvSpPr>
          <p:spPr>
            <a:xfrm>
              <a:off x="5076825" y="4537076"/>
              <a:ext cx="147600" cy="90600"/>
            </a:xfrm>
            <a:custGeom>
              <a:avLst/>
              <a:gdLst/>
              <a:ahLst/>
              <a:cxnLst/>
              <a:rect l="0" t="0" r="0" b="0"/>
              <a:pathLst>
                <a:path w="120000" h="120000" extrusionOk="0">
                  <a:moveTo>
                    <a:pt x="114782" y="0"/>
                  </a:moveTo>
                  <a:cubicBezTo>
                    <a:pt x="93913" y="8571"/>
                    <a:pt x="73043" y="34285"/>
                    <a:pt x="57391" y="51428"/>
                  </a:cubicBezTo>
                  <a:cubicBezTo>
                    <a:pt x="36521" y="77142"/>
                    <a:pt x="20869" y="94285"/>
                    <a:pt x="0" y="119999"/>
                  </a:cubicBezTo>
                  <a:cubicBezTo>
                    <a:pt x="0" y="119999"/>
                    <a:pt x="0" y="119999"/>
                    <a:pt x="5217" y="119999"/>
                  </a:cubicBezTo>
                  <a:cubicBezTo>
                    <a:pt x="26086" y="102857"/>
                    <a:pt x="46956" y="85714"/>
                    <a:pt x="73043" y="68571"/>
                  </a:cubicBezTo>
                  <a:cubicBezTo>
                    <a:pt x="88695" y="51428"/>
                    <a:pt x="109565" y="42857"/>
                    <a:pt x="120000" y="8571"/>
                  </a:cubicBezTo>
                  <a:cubicBezTo>
                    <a:pt x="120000" y="8571"/>
                    <a:pt x="120000" y="0"/>
                    <a:pt x="114782"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3"/>
            <p:cNvSpPr/>
            <p:nvPr/>
          </p:nvSpPr>
          <p:spPr>
            <a:xfrm>
              <a:off x="5089525" y="4654551"/>
              <a:ext cx="63600" cy="44400"/>
            </a:xfrm>
            <a:custGeom>
              <a:avLst/>
              <a:gdLst/>
              <a:ahLst/>
              <a:cxnLst/>
              <a:rect l="0" t="0" r="0" b="0"/>
              <a:pathLst>
                <a:path w="120000" h="120000" extrusionOk="0">
                  <a:moveTo>
                    <a:pt x="108000" y="102857"/>
                  </a:moveTo>
                  <a:cubicBezTo>
                    <a:pt x="108000" y="102857"/>
                    <a:pt x="108000" y="85714"/>
                    <a:pt x="96000" y="68571"/>
                  </a:cubicBezTo>
                  <a:cubicBezTo>
                    <a:pt x="96000" y="68571"/>
                    <a:pt x="84000" y="51428"/>
                    <a:pt x="72000" y="34285"/>
                  </a:cubicBezTo>
                  <a:cubicBezTo>
                    <a:pt x="48000" y="17142"/>
                    <a:pt x="36000" y="17142"/>
                    <a:pt x="12000" y="0"/>
                  </a:cubicBezTo>
                  <a:cubicBezTo>
                    <a:pt x="0" y="0"/>
                    <a:pt x="0" y="17142"/>
                    <a:pt x="0" y="17142"/>
                  </a:cubicBezTo>
                  <a:cubicBezTo>
                    <a:pt x="24000" y="34285"/>
                    <a:pt x="36000" y="51428"/>
                    <a:pt x="48000" y="68571"/>
                  </a:cubicBezTo>
                  <a:cubicBezTo>
                    <a:pt x="60000" y="85714"/>
                    <a:pt x="72000" y="102857"/>
                    <a:pt x="72000" y="102857"/>
                  </a:cubicBezTo>
                  <a:cubicBezTo>
                    <a:pt x="84000" y="119999"/>
                    <a:pt x="96000" y="119999"/>
                    <a:pt x="108000" y="119999"/>
                  </a:cubicBezTo>
                  <a:cubicBezTo>
                    <a:pt x="108000" y="119999"/>
                    <a:pt x="120000" y="119999"/>
                    <a:pt x="108000" y="102857"/>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3"/>
            <p:cNvSpPr/>
            <p:nvPr/>
          </p:nvSpPr>
          <p:spPr>
            <a:xfrm>
              <a:off x="5043488" y="4654551"/>
              <a:ext cx="142800" cy="147600"/>
            </a:xfrm>
            <a:custGeom>
              <a:avLst/>
              <a:gdLst/>
              <a:ahLst/>
              <a:cxnLst/>
              <a:rect l="0" t="0" r="0" b="0"/>
              <a:pathLst>
                <a:path w="120000" h="120000" extrusionOk="0">
                  <a:moveTo>
                    <a:pt x="120000" y="114782"/>
                  </a:moveTo>
                  <a:cubicBezTo>
                    <a:pt x="103636" y="93913"/>
                    <a:pt x="76363" y="83478"/>
                    <a:pt x="54545" y="62608"/>
                  </a:cubicBezTo>
                  <a:cubicBezTo>
                    <a:pt x="38181" y="41739"/>
                    <a:pt x="27272" y="20869"/>
                    <a:pt x="10909" y="0"/>
                  </a:cubicBezTo>
                  <a:cubicBezTo>
                    <a:pt x="10909" y="0"/>
                    <a:pt x="5454" y="0"/>
                    <a:pt x="5454" y="5217"/>
                  </a:cubicBezTo>
                  <a:cubicBezTo>
                    <a:pt x="0" y="26086"/>
                    <a:pt x="21818" y="52173"/>
                    <a:pt x="38181" y="67826"/>
                  </a:cubicBezTo>
                  <a:cubicBezTo>
                    <a:pt x="60000" y="88695"/>
                    <a:pt x="87272" y="114782"/>
                    <a:pt x="114545" y="120000"/>
                  </a:cubicBezTo>
                  <a:cubicBezTo>
                    <a:pt x="120000" y="120000"/>
                    <a:pt x="120000" y="114782"/>
                    <a:pt x="120000" y="114782"/>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3"/>
            <p:cNvSpPr/>
            <p:nvPr/>
          </p:nvSpPr>
          <p:spPr>
            <a:xfrm>
              <a:off x="4721225" y="4154488"/>
              <a:ext cx="96900" cy="77700"/>
            </a:xfrm>
            <a:custGeom>
              <a:avLst/>
              <a:gdLst/>
              <a:ahLst/>
              <a:cxnLst/>
              <a:rect l="0" t="0" r="0" b="0"/>
              <a:pathLst>
                <a:path w="120000" h="120000" extrusionOk="0">
                  <a:moveTo>
                    <a:pt x="120000" y="10000"/>
                  </a:moveTo>
                  <a:cubicBezTo>
                    <a:pt x="72000" y="0"/>
                    <a:pt x="32000" y="60000"/>
                    <a:pt x="0" y="100000"/>
                  </a:cubicBezTo>
                  <a:cubicBezTo>
                    <a:pt x="0" y="110000"/>
                    <a:pt x="8000" y="120000"/>
                    <a:pt x="16000" y="110000"/>
                  </a:cubicBezTo>
                  <a:cubicBezTo>
                    <a:pt x="32000" y="90000"/>
                    <a:pt x="48000" y="80000"/>
                    <a:pt x="64000" y="60000"/>
                  </a:cubicBezTo>
                  <a:cubicBezTo>
                    <a:pt x="80000" y="40000"/>
                    <a:pt x="104000" y="30000"/>
                    <a:pt x="120000" y="20000"/>
                  </a:cubicBezTo>
                  <a:cubicBezTo>
                    <a:pt x="120000" y="10000"/>
                    <a:pt x="120000" y="10000"/>
                    <a:pt x="120000" y="1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3"/>
            <p:cNvSpPr/>
            <p:nvPr/>
          </p:nvSpPr>
          <p:spPr>
            <a:xfrm>
              <a:off x="4792663" y="4200526"/>
              <a:ext cx="103200" cy="103200"/>
            </a:xfrm>
            <a:custGeom>
              <a:avLst/>
              <a:gdLst/>
              <a:ahLst/>
              <a:cxnLst/>
              <a:rect l="0" t="0" r="0" b="0"/>
              <a:pathLst>
                <a:path w="120000" h="120000" extrusionOk="0">
                  <a:moveTo>
                    <a:pt x="112500" y="0"/>
                  </a:moveTo>
                  <a:cubicBezTo>
                    <a:pt x="82500" y="0"/>
                    <a:pt x="60000" y="30000"/>
                    <a:pt x="45000" y="52500"/>
                  </a:cubicBezTo>
                  <a:cubicBezTo>
                    <a:pt x="30000" y="67500"/>
                    <a:pt x="0" y="97500"/>
                    <a:pt x="0" y="120000"/>
                  </a:cubicBezTo>
                  <a:cubicBezTo>
                    <a:pt x="0" y="120000"/>
                    <a:pt x="7500" y="120000"/>
                    <a:pt x="7500" y="120000"/>
                  </a:cubicBezTo>
                  <a:cubicBezTo>
                    <a:pt x="15000" y="120000"/>
                    <a:pt x="22500" y="112500"/>
                    <a:pt x="30000" y="105000"/>
                  </a:cubicBezTo>
                  <a:cubicBezTo>
                    <a:pt x="37500" y="90000"/>
                    <a:pt x="45000" y="75000"/>
                    <a:pt x="60000" y="67500"/>
                  </a:cubicBezTo>
                  <a:cubicBezTo>
                    <a:pt x="67500" y="52500"/>
                    <a:pt x="82500" y="45000"/>
                    <a:pt x="90000" y="37500"/>
                  </a:cubicBezTo>
                  <a:cubicBezTo>
                    <a:pt x="105000" y="30000"/>
                    <a:pt x="112500" y="22500"/>
                    <a:pt x="120000" y="7500"/>
                  </a:cubicBezTo>
                  <a:cubicBezTo>
                    <a:pt x="120000" y="0"/>
                    <a:pt x="112500" y="0"/>
                    <a:pt x="1125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3"/>
            <p:cNvSpPr/>
            <p:nvPr/>
          </p:nvSpPr>
          <p:spPr>
            <a:xfrm>
              <a:off x="4759325" y="4187826"/>
              <a:ext cx="77700" cy="71400"/>
            </a:xfrm>
            <a:custGeom>
              <a:avLst/>
              <a:gdLst/>
              <a:ahLst/>
              <a:cxnLst/>
              <a:rect l="0" t="0" r="0" b="0"/>
              <a:pathLst>
                <a:path w="120000" h="120000" extrusionOk="0">
                  <a:moveTo>
                    <a:pt x="120000" y="0"/>
                  </a:moveTo>
                  <a:cubicBezTo>
                    <a:pt x="100000" y="0"/>
                    <a:pt x="70000" y="21818"/>
                    <a:pt x="60000" y="32727"/>
                  </a:cubicBezTo>
                  <a:cubicBezTo>
                    <a:pt x="40000" y="54545"/>
                    <a:pt x="20000" y="76363"/>
                    <a:pt x="10000" y="109090"/>
                  </a:cubicBezTo>
                  <a:cubicBezTo>
                    <a:pt x="0" y="109090"/>
                    <a:pt x="10000" y="120000"/>
                    <a:pt x="10000" y="120000"/>
                  </a:cubicBezTo>
                  <a:cubicBezTo>
                    <a:pt x="30000" y="98181"/>
                    <a:pt x="50000" y="87272"/>
                    <a:pt x="70000" y="65454"/>
                  </a:cubicBezTo>
                  <a:cubicBezTo>
                    <a:pt x="80000" y="54545"/>
                    <a:pt x="90000" y="43636"/>
                    <a:pt x="100000" y="32727"/>
                  </a:cubicBezTo>
                  <a:cubicBezTo>
                    <a:pt x="110000" y="32727"/>
                    <a:pt x="120000" y="21818"/>
                    <a:pt x="120000" y="10909"/>
                  </a:cubicBezTo>
                  <a:cubicBezTo>
                    <a:pt x="120000" y="10909"/>
                    <a:pt x="120000" y="0"/>
                    <a:pt x="1200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3"/>
            <p:cNvSpPr/>
            <p:nvPr/>
          </p:nvSpPr>
          <p:spPr>
            <a:xfrm>
              <a:off x="4799013" y="4997451"/>
              <a:ext cx="50700" cy="84000"/>
            </a:xfrm>
            <a:custGeom>
              <a:avLst/>
              <a:gdLst/>
              <a:ahLst/>
              <a:cxnLst/>
              <a:rect l="0" t="0" r="0" b="0"/>
              <a:pathLst>
                <a:path w="120000" h="120000" extrusionOk="0">
                  <a:moveTo>
                    <a:pt x="75000" y="55384"/>
                  </a:moveTo>
                  <a:cubicBezTo>
                    <a:pt x="60000" y="36923"/>
                    <a:pt x="45000" y="18461"/>
                    <a:pt x="15000" y="9230"/>
                  </a:cubicBezTo>
                  <a:cubicBezTo>
                    <a:pt x="15000" y="0"/>
                    <a:pt x="0" y="0"/>
                    <a:pt x="0" y="9230"/>
                  </a:cubicBezTo>
                  <a:cubicBezTo>
                    <a:pt x="0" y="27692"/>
                    <a:pt x="15000" y="46153"/>
                    <a:pt x="30000" y="64615"/>
                  </a:cubicBezTo>
                  <a:cubicBezTo>
                    <a:pt x="45000" y="83076"/>
                    <a:pt x="75000" y="101538"/>
                    <a:pt x="105000" y="110769"/>
                  </a:cubicBezTo>
                  <a:cubicBezTo>
                    <a:pt x="105000" y="120000"/>
                    <a:pt x="120000" y="110769"/>
                    <a:pt x="120000" y="110769"/>
                  </a:cubicBezTo>
                  <a:cubicBezTo>
                    <a:pt x="120000" y="83076"/>
                    <a:pt x="90000" y="73846"/>
                    <a:pt x="75000" y="55384"/>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3"/>
            <p:cNvSpPr/>
            <p:nvPr/>
          </p:nvSpPr>
          <p:spPr>
            <a:xfrm>
              <a:off x="4824413" y="4991101"/>
              <a:ext cx="39600" cy="50700"/>
            </a:xfrm>
            <a:custGeom>
              <a:avLst/>
              <a:gdLst/>
              <a:ahLst/>
              <a:cxnLst/>
              <a:rect l="0" t="0" r="0" b="0"/>
              <a:pathLst>
                <a:path w="120000" h="120000" extrusionOk="0">
                  <a:moveTo>
                    <a:pt x="0" y="0"/>
                  </a:moveTo>
                  <a:cubicBezTo>
                    <a:pt x="0" y="0"/>
                    <a:pt x="0" y="0"/>
                    <a:pt x="0" y="0"/>
                  </a:cubicBezTo>
                  <a:cubicBezTo>
                    <a:pt x="20000" y="15000"/>
                    <a:pt x="40000" y="30000"/>
                    <a:pt x="60000" y="60000"/>
                  </a:cubicBezTo>
                  <a:cubicBezTo>
                    <a:pt x="60000" y="75000"/>
                    <a:pt x="80000" y="90000"/>
                    <a:pt x="100000" y="105000"/>
                  </a:cubicBezTo>
                  <a:cubicBezTo>
                    <a:pt x="100000" y="120000"/>
                    <a:pt x="120000" y="120000"/>
                    <a:pt x="120000" y="105000"/>
                  </a:cubicBezTo>
                  <a:cubicBezTo>
                    <a:pt x="120000" y="60000"/>
                    <a:pt x="40000" y="15000"/>
                    <a:pt x="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13"/>
            <p:cNvSpPr/>
            <p:nvPr/>
          </p:nvSpPr>
          <p:spPr>
            <a:xfrm>
              <a:off x="4824413" y="4964113"/>
              <a:ext cx="71400" cy="33300"/>
            </a:xfrm>
            <a:custGeom>
              <a:avLst/>
              <a:gdLst/>
              <a:ahLst/>
              <a:cxnLst/>
              <a:rect l="0" t="0" r="0" b="0"/>
              <a:pathLst>
                <a:path w="120000" h="120000" extrusionOk="0">
                  <a:moveTo>
                    <a:pt x="109090" y="72000"/>
                  </a:moveTo>
                  <a:cubicBezTo>
                    <a:pt x="98181" y="48000"/>
                    <a:pt x="76363" y="48000"/>
                    <a:pt x="54545" y="24000"/>
                  </a:cubicBezTo>
                  <a:cubicBezTo>
                    <a:pt x="32727" y="24000"/>
                    <a:pt x="10909" y="0"/>
                    <a:pt x="0" y="0"/>
                  </a:cubicBezTo>
                  <a:cubicBezTo>
                    <a:pt x="0" y="24000"/>
                    <a:pt x="0" y="24000"/>
                    <a:pt x="0" y="24000"/>
                  </a:cubicBezTo>
                  <a:cubicBezTo>
                    <a:pt x="10909" y="72000"/>
                    <a:pt x="32727" y="72000"/>
                    <a:pt x="43636" y="72000"/>
                  </a:cubicBezTo>
                  <a:cubicBezTo>
                    <a:pt x="65454" y="96000"/>
                    <a:pt x="87272" y="120000"/>
                    <a:pt x="109090" y="120000"/>
                  </a:cubicBezTo>
                  <a:cubicBezTo>
                    <a:pt x="120000" y="96000"/>
                    <a:pt x="120000" y="96000"/>
                    <a:pt x="109090" y="72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13"/>
            <p:cNvSpPr/>
            <p:nvPr/>
          </p:nvSpPr>
          <p:spPr>
            <a:xfrm>
              <a:off x="3849688" y="4932363"/>
              <a:ext cx="71400" cy="39600"/>
            </a:xfrm>
            <a:custGeom>
              <a:avLst/>
              <a:gdLst/>
              <a:ahLst/>
              <a:cxnLst/>
              <a:rect l="0" t="0" r="0" b="0"/>
              <a:pathLst>
                <a:path w="120000" h="120000" extrusionOk="0">
                  <a:moveTo>
                    <a:pt x="120000" y="20000"/>
                  </a:moveTo>
                  <a:cubicBezTo>
                    <a:pt x="98181" y="0"/>
                    <a:pt x="76363" y="20000"/>
                    <a:pt x="54545" y="20000"/>
                  </a:cubicBezTo>
                  <a:cubicBezTo>
                    <a:pt x="43636" y="40000"/>
                    <a:pt x="10909" y="40000"/>
                    <a:pt x="10909" y="80000"/>
                  </a:cubicBezTo>
                  <a:cubicBezTo>
                    <a:pt x="0" y="80000"/>
                    <a:pt x="0" y="100000"/>
                    <a:pt x="10909" y="100000"/>
                  </a:cubicBezTo>
                  <a:cubicBezTo>
                    <a:pt x="21818" y="120000"/>
                    <a:pt x="43636" y="100000"/>
                    <a:pt x="54545" y="80000"/>
                  </a:cubicBezTo>
                  <a:cubicBezTo>
                    <a:pt x="76363" y="80000"/>
                    <a:pt x="109090" y="80000"/>
                    <a:pt x="120000" y="40000"/>
                  </a:cubicBezTo>
                  <a:cubicBezTo>
                    <a:pt x="120000" y="40000"/>
                    <a:pt x="120000" y="20000"/>
                    <a:pt x="120000" y="2000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13"/>
            <p:cNvSpPr/>
            <p:nvPr/>
          </p:nvSpPr>
          <p:spPr>
            <a:xfrm>
              <a:off x="3883025" y="4951413"/>
              <a:ext cx="50700" cy="39600"/>
            </a:xfrm>
            <a:custGeom>
              <a:avLst/>
              <a:gdLst/>
              <a:ahLst/>
              <a:cxnLst/>
              <a:rect l="0" t="0" r="0" b="0"/>
              <a:pathLst>
                <a:path w="120000" h="120000" extrusionOk="0">
                  <a:moveTo>
                    <a:pt x="105000" y="0"/>
                  </a:moveTo>
                  <a:cubicBezTo>
                    <a:pt x="90000" y="20000"/>
                    <a:pt x="75000" y="40000"/>
                    <a:pt x="60000" y="40000"/>
                  </a:cubicBezTo>
                  <a:cubicBezTo>
                    <a:pt x="45000" y="80000"/>
                    <a:pt x="15000" y="100000"/>
                    <a:pt x="0" y="100000"/>
                  </a:cubicBezTo>
                  <a:cubicBezTo>
                    <a:pt x="0" y="120000"/>
                    <a:pt x="0" y="120000"/>
                    <a:pt x="0" y="120000"/>
                  </a:cubicBezTo>
                  <a:cubicBezTo>
                    <a:pt x="30000" y="100000"/>
                    <a:pt x="45000" y="80000"/>
                    <a:pt x="60000" y="60000"/>
                  </a:cubicBezTo>
                  <a:cubicBezTo>
                    <a:pt x="75000" y="60000"/>
                    <a:pt x="105000" y="40000"/>
                    <a:pt x="105000" y="20000"/>
                  </a:cubicBezTo>
                  <a:cubicBezTo>
                    <a:pt x="120000" y="20000"/>
                    <a:pt x="105000" y="0"/>
                    <a:pt x="1050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3"/>
            <p:cNvSpPr/>
            <p:nvPr/>
          </p:nvSpPr>
          <p:spPr>
            <a:xfrm>
              <a:off x="3895725" y="4964113"/>
              <a:ext cx="63600" cy="71400"/>
            </a:xfrm>
            <a:custGeom>
              <a:avLst/>
              <a:gdLst/>
              <a:ahLst/>
              <a:cxnLst/>
              <a:rect l="0" t="0" r="0" b="0"/>
              <a:pathLst>
                <a:path w="120000" h="120000" extrusionOk="0">
                  <a:moveTo>
                    <a:pt x="96000" y="0"/>
                  </a:moveTo>
                  <a:cubicBezTo>
                    <a:pt x="72000" y="10909"/>
                    <a:pt x="60000" y="32727"/>
                    <a:pt x="48000" y="54545"/>
                  </a:cubicBezTo>
                  <a:cubicBezTo>
                    <a:pt x="24000" y="65454"/>
                    <a:pt x="12000" y="87272"/>
                    <a:pt x="0" y="120000"/>
                  </a:cubicBezTo>
                  <a:cubicBezTo>
                    <a:pt x="0" y="120000"/>
                    <a:pt x="0" y="120000"/>
                    <a:pt x="0" y="120000"/>
                  </a:cubicBezTo>
                  <a:cubicBezTo>
                    <a:pt x="36000" y="109090"/>
                    <a:pt x="48000" y="98181"/>
                    <a:pt x="72000" y="76363"/>
                  </a:cubicBezTo>
                  <a:cubicBezTo>
                    <a:pt x="84000" y="65454"/>
                    <a:pt x="108000" y="32727"/>
                    <a:pt x="120000" y="10909"/>
                  </a:cubicBezTo>
                  <a:cubicBezTo>
                    <a:pt x="120000" y="0"/>
                    <a:pt x="108000" y="0"/>
                    <a:pt x="96000" y="0"/>
                  </a:cubicBezTo>
                  <a:close/>
                </a:path>
              </a:pathLst>
            </a:custGeom>
            <a:solidFill>
              <a:srgbClr val="0D0138">
                <a:alpha val="165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3"/>
            <p:cNvSpPr/>
            <p:nvPr/>
          </p:nvSpPr>
          <p:spPr>
            <a:xfrm>
              <a:off x="3952875" y="4795838"/>
              <a:ext cx="162000" cy="84000"/>
            </a:xfrm>
            <a:custGeom>
              <a:avLst/>
              <a:gdLst/>
              <a:ahLst/>
              <a:cxnLst/>
              <a:rect l="0" t="0" r="0" b="0"/>
              <a:pathLst>
                <a:path w="120000" h="120000" extrusionOk="0">
                  <a:moveTo>
                    <a:pt x="100800" y="27692"/>
                  </a:moveTo>
                  <a:cubicBezTo>
                    <a:pt x="86400" y="9230"/>
                    <a:pt x="72000" y="9230"/>
                    <a:pt x="57600" y="9230"/>
                  </a:cubicBezTo>
                  <a:cubicBezTo>
                    <a:pt x="43200" y="9230"/>
                    <a:pt x="24000" y="0"/>
                    <a:pt x="9600" y="18461"/>
                  </a:cubicBezTo>
                  <a:cubicBezTo>
                    <a:pt x="0" y="36923"/>
                    <a:pt x="0" y="55384"/>
                    <a:pt x="9600" y="73846"/>
                  </a:cubicBezTo>
                  <a:cubicBezTo>
                    <a:pt x="19200" y="92307"/>
                    <a:pt x="33600" y="101538"/>
                    <a:pt x="48000" y="101538"/>
                  </a:cubicBezTo>
                  <a:cubicBezTo>
                    <a:pt x="62400" y="110769"/>
                    <a:pt x="81600" y="120000"/>
                    <a:pt x="96000" y="110769"/>
                  </a:cubicBezTo>
                  <a:cubicBezTo>
                    <a:pt x="115200" y="101538"/>
                    <a:pt x="120000" y="36923"/>
                    <a:pt x="100800" y="27692"/>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13"/>
            <p:cNvSpPr/>
            <p:nvPr/>
          </p:nvSpPr>
          <p:spPr>
            <a:xfrm>
              <a:off x="4437063" y="4848226"/>
              <a:ext cx="168300" cy="84000"/>
            </a:xfrm>
            <a:custGeom>
              <a:avLst/>
              <a:gdLst/>
              <a:ahLst/>
              <a:cxnLst/>
              <a:rect l="0" t="0" r="0" b="0"/>
              <a:pathLst>
                <a:path w="120000" h="120000" extrusionOk="0">
                  <a:moveTo>
                    <a:pt x="73846" y="9230"/>
                  </a:moveTo>
                  <a:cubicBezTo>
                    <a:pt x="50769" y="18461"/>
                    <a:pt x="23076" y="0"/>
                    <a:pt x="4615" y="36923"/>
                  </a:cubicBezTo>
                  <a:cubicBezTo>
                    <a:pt x="0" y="46153"/>
                    <a:pt x="4615" y="73846"/>
                    <a:pt x="9230" y="83076"/>
                  </a:cubicBezTo>
                  <a:cubicBezTo>
                    <a:pt x="18461" y="101538"/>
                    <a:pt x="32307" y="101538"/>
                    <a:pt x="41538" y="110769"/>
                  </a:cubicBezTo>
                  <a:cubicBezTo>
                    <a:pt x="60000" y="120000"/>
                    <a:pt x="73846" y="120000"/>
                    <a:pt x="87692" y="110769"/>
                  </a:cubicBezTo>
                  <a:cubicBezTo>
                    <a:pt x="120000" y="92307"/>
                    <a:pt x="106153" y="0"/>
                    <a:pt x="73846" y="9230"/>
                  </a:cubicBezTo>
                  <a:close/>
                </a:path>
              </a:pathLst>
            </a:custGeom>
            <a:solidFill>
              <a:srgbClr val="F4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13"/>
            <p:cNvSpPr/>
            <p:nvPr/>
          </p:nvSpPr>
          <p:spPr>
            <a:xfrm>
              <a:off x="3708400" y="3967163"/>
              <a:ext cx="1844700" cy="1217700"/>
            </a:xfrm>
            <a:custGeom>
              <a:avLst/>
              <a:gdLst/>
              <a:ahLst/>
              <a:cxnLst/>
              <a:rect l="0" t="0" r="0" b="0"/>
              <a:pathLst>
                <a:path w="120000" h="120000" extrusionOk="0">
                  <a:moveTo>
                    <a:pt x="117062" y="44042"/>
                  </a:moveTo>
                  <a:cubicBezTo>
                    <a:pt x="118321" y="38936"/>
                    <a:pt x="120000" y="32553"/>
                    <a:pt x="119580" y="27446"/>
                  </a:cubicBezTo>
                  <a:cubicBezTo>
                    <a:pt x="119580" y="25531"/>
                    <a:pt x="118741" y="22978"/>
                    <a:pt x="117062" y="22978"/>
                  </a:cubicBezTo>
                  <a:cubicBezTo>
                    <a:pt x="115804" y="23617"/>
                    <a:pt x="115804" y="25531"/>
                    <a:pt x="114965" y="27446"/>
                  </a:cubicBezTo>
                  <a:cubicBezTo>
                    <a:pt x="113286" y="30000"/>
                    <a:pt x="109510" y="30000"/>
                    <a:pt x="107412" y="30638"/>
                  </a:cubicBezTo>
                  <a:cubicBezTo>
                    <a:pt x="103216" y="31276"/>
                    <a:pt x="99020" y="31914"/>
                    <a:pt x="95244" y="33829"/>
                  </a:cubicBezTo>
                  <a:cubicBezTo>
                    <a:pt x="88951" y="37021"/>
                    <a:pt x="84755" y="45319"/>
                    <a:pt x="83916" y="55531"/>
                  </a:cubicBezTo>
                  <a:cubicBezTo>
                    <a:pt x="80979" y="51702"/>
                    <a:pt x="75524" y="42127"/>
                    <a:pt x="76363" y="36382"/>
                  </a:cubicBezTo>
                  <a:cubicBezTo>
                    <a:pt x="77202" y="29361"/>
                    <a:pt x="82237" y="24893"/>
                    <a:pt x="85594" y="21063"/>
                  </a:cubicBezTo>
                  <a:cubicBezTo>
                    <a:pt x="86853" y="19787"/>
                    <a:pt x="88531" y="17872"/>
                    <a:pt x="87692" y="15319"/>
                  </a:cubicBezTo>
                  <a:cubicBezTo>
                    <a:pt x="86433" y="12765"/>
                    <a:pt x="82237" y="12765"/>
                    <a:pt x="80559" y="11489"/>
                  </a:cubicBezTo>
                  <a:cubicBezTo>
                    <a:pt x="75524" y="8297"/>
                    <a:pt x="71748" y="3829"/>
                    <a:pt x="66713" y="1914"/>
                  </a:cubicBezTo>
                  <a:cubicBezTo>
                    <a:pt x="61258" y="0"/>
                    <a:pt x="55384" y="638"/>
                    <a:pt x="49930" y="2553"/>
                  </a:cubicBezTo>
                  <a:cubicBezTo>
                    <a:pt x="47832" y="3829"/>
                    <a:pt x="45734" y="5106"/>
                    <a:pt x="44055" y="7021"/>
                  </a:cubicBezTo>
                  <a:cubicBezTo>
                    <a:pt x="41538" y="8936"/>
                    <a:pt x="39860" y="12127"/>
                    <a:pt x="37762" y="14042"/>
                  </a:cubicBezTo>
                  <a:cubicBezTo>
                    <a:pt x="36083" y="15319"/>
                    <a:pt x="33146" y="15319"/>
                    <a:pt x="31048" y="16595"/>
                  </a:cubicBezTo>
                  <a:cubicBezTo>
                    <a:pt x="28951" y="17872"/>
                    <a:pt x="26853" y="19787"/>
                    <a:pt x="24755" y="21702"/>
                  </a:cubicBezTo>
                  <a:cubicBezTo>
                    <a:pt x="20979" y="25531"/>
                    <a:pt x="18041" y="31276"/>
                    <a:pt x="15944" y="37021"/>
                  </a:cubicBezTo>
                  <a:cubicBezTo>
                    <a:pt x="10069" y="51702"/>
                    <a:pt x="4615" y="72765"/>
                    <a:pt x="9650" y="89361"/>
                  </a:cubicBezTo>
                  <a:cubicBezTo>
                    <a:pt x="6293" y="89361"/>
                    <a:pt x="0" y="90638"/>
                    <a:pt x="0" y="97659"/>
                  </a:cubicBezTo>
                  <a:cubicBezTo>
                    <a:pt x="419" y="102765"/>
                    <a:pt x="3776" y="108510"/>
                    <a:pt x="6713" y="111063"/>
                  </a:cubicBezTo>
                  <a:cubicBezTo>
                    <a:pt x="10489" y="114255"/>
                    <a:pt x="14265" y="113617"/>
                    <a:pt x="17202" y="108510"/>
                  </a:cubicBezTo>
                  <a:cubicBezTo>
                    <a:pt x="18041" y="107234"/>
                    <a:pt x="18041" y="106595"/>
                    <a:pt x="18881" y="106595"/>
                  </a:cubicBezTo>
                  <a:cubicBezTo>
                    <a:pt x="19720" y="107234"/>
                    <a:pt x="20979" y="109148"/>
                    <a:pt x="21818" y="109787"/>
                  </a:cubicBezTo>
                  <a:cubicBezTo>
                    <a:pt x="23496" y="111702"/>
                    <a:pt x="25594" y="112978"/>
                    <a:pt x="27272" y="114255"/>
                  </a:cubicBezTo>
                  <a:cubicBezTo>
                    <a:pt x="35664" y="119361"/>
                    <a:pt x="45314" y="120000"/>
                    <a:pt x="54125" y="118085"/>
                  </a:cubicBezTo>
                  <a:cubicBezTo>
                    <a:pt x="56223" y="117446"/>
                    <a:pt x="57902" y="116808"/>
                    <a:pt x="60000" y="115531"/>
                  </a:cubicBezTo>
                  <a:cubicBezTo>
                    <a:pt x="60839" y="114893"/>
                    <a:pt x="62097" y="114255"/>
                    <a:pt x="62937" y="113617"/>
                  </a:cubicBezTo>
                  <a:cubicBezTo>
                    <a:pt x="64195" y="112978"/>
                    <a:pt x="65874" y="111063"/>
                    <a:pt x="67132" y="110425"/>
                  </a:cubicBezTo>
                  <a:cubicBezTo>
                    <a:pt x="68811" y="110425"/>
                    <a:pt x="71328" y="114893"/>
                    <a:pt x="73426" y="116170"/>
                  </a:cubicBezTo>
                  <a:cubicBezTo>
                    <a:pt x="78041" y="117446"/>
                    <a:pt x="82657" y="112340"/>
                    <a:pt x="84755" y="107234"/>
                  </a:cubicBezTo>
                  <a:cubicBezTo>
                    <a:pt x="85594" y="104680"/>
                    <a:pt x="87272" y="100212"/>
                    <a:pt x="86433" y="97021"/>
                  </a:cubicBezTo>
                  <a:cubicBezTo>
                    <a:pt x="85594" y="93829"/>
                    <a:pt x="82237" y="93191"/>
                    <a:pt x="80139" y="92553"/>
                  </a:cubicBezTo>
                  <a:cubicBezTo>
                    <a:pt x="82237" y="88085"/>
                    <a:pt x="83076" y="83617"/>
                    <a:pt x="84335" y="79148"/>
                  </a:cubicBezTo>
                  <a:cubicBezTo>
                    <a:pt x="86433" y="88723"/>
                    <a:pt x="91888" y="93829"/>
                    <a:pt x="98181" y="96382"/>
                  </a:cubicBezTo>
                  <a:cubicBezTo>
                    <a:pt x="101958" y="97659"/>
                    <a:pt x="105734" y="98297"/>
                    <a:pt x="109510" y="98936"/>
                  </a:cubicBezTo>
                  <a:cubicBezTo>
                    <a:pt x="110769" y="99574"/>
                    <a:pt x="112867" y="99574"/>
                    <a:pt x="114125" y="100212"/>
                  </a:cubicBezTo>
                  <a:cubicBezTo>
                    <a:pt x="115384" y="101489"/>
                    <a:pt x="114965" y="103404"/>
                    <a:pt x="115804" y="104680"/>
                  </a:cubicBezTo>
                  <a:cubicBezTo>
                    <a:pt x="116643" y="105957"/>
                    <a:pt x="118321" y="105957"/>
                    <a:pt x="119160" y="104680"/>
                  </a:cubicBezTo>
                  <a:cubicBezTo>
                    <a:pt x="120000" y="102765"/>
                    <a:pt x="119580" y="100212"/>
                    <a:pt x="119580" y="98297"/>
                  </a:cubicBezTo>
                  <a:cubicBezTo>
                    <a:pt x="119160" y="93191"/>
                    <a:pt x="118321" y="88723"/>
                    <a:pt x="117062" y="84893"/>
                  </a:cubicBezTo>
                  <a:cubicBezTo>
                    <a:pt x="114965" y="75957"/>
                    <a:pt x="110769" y="68297"/>
                    <a:pt x="104895" y="64468"/>
                  </a:cubicBezTo>
                  <a:cubicBezTo>
                    <a:pt x="111188" y="60638"/>
                    <a:pt x="114545" y="52978"/>
                    <a:pt x="117062" y="44042"/>
                  </a:cubicBezTo>
                  <a:close/>
                  <a:moveTo>
                    <a:pt x="109510" y="93829"/>
                  </a:moveTo>
                  <a:cubicBezTo>
                    <a:pt x="103636" y="92553"/>
                    <a:pt x="96923" y="91914"/>
                    <a:pt x="91468" y="86808"/>
                  </a:cubicBezTo>
                  <a:cubicBezTo>
                    <a:pt x="88951" y="83617"/>
                    <a:pt x="87272" y="79787"/>
                    <a:pt x="86853" y="74680"/>
                  </a:cubicBezTo>
                  <a:cubicBezTo>
                    <a:pt x="86853" y="72765"/>
                    <a:pt x="87272" y="70212"/>
                    <a:pt x="85594" y="70212"/>
                  </a:cubicBezTo>
                  <a:cubicBezTo>
                    <a:pt x="84335" y="70212"/>
                    <a:pt x="83076" y="72127"/>
                    <a:pt x="82657" y="73404"/>
                  </a:cubicBezTo>
                  <a:cubicBezTo>
                    <a:pt x="80559" y="77234"/>
                    <a:pt x="80139" y="81702"/>
                    <a:pt x="78881" y="85531"/>
                  </a:cubicBezTo>
                  <a:cubicBezTo>
                    <a:pt x="78461" y="88085"/>
                    <a:pt x="77202" y="90000"/>
                    <a:pt x="76363" y="91914"/>
                  </a:cubicBezTo>
                  <a:cubicBezTo>
                    <a:pt x="75524" y="93191"/>
                    <a:pt x="75524" y="93191"/>
                    <a:pt x="74265" y="93829"/>
                  </a:cubicBezTo>
                  <a:cubicBezTo>
                    <a:pt x="73846" y="93829"/>
                    <a:pt x="72587" y="93191"/>
                    <a:pt x="72587" y="94468"/>
                  </a:cubicBezTo>
                  <a:cubicBezTo>
                    <a:pt x="71748" y="97659"/>
                    <a:pt x="77202" y="97021"/>
                    <a:pt x="78041" y="97021"/>
                  </a:cubicBezTo>
                  <a:cubicBezTo>
                    <a:pt x="79720" y="97659"/>
                    <a:pt x="82657" y="97659"/>
                    <a:pt x="83076" y="100212"/>
                  </a:cubicBezTo>
                  <a:cubicBezTo>
                    <a:pt x="83496" y="102127"/>
                    <a:pt x="80979" y="107234"/>
                    <a:pt x="79720" y="108510"/>
                  </a:cubicBezTo>
                  <a:cubicBezTo>
                    <a:pt x="77622" y="110425"/>
                    <a:pt x="75104" y="111702"/>
                    <a:pt x="73006" y="109787"/>
                  </a:cubicBezTo>
                  <a:cubicBezTo>
                    <a:pt x="71328" y="108510"/>
                    <a:pt x="70489" y="104680"/>
                    <a:pt x="68811" y="104042"/>
                  </a:cubicBezTo>
                  <a:cubicBezTo>
                    <a:pt x="67132" y="103404"/>
                    <a:pt x="65034" y="106595"/>
                    <a:pt x="63776" y="107872"/>
                  </a:cubicBezTo>
                  <a:cubicBezTo>
                    <a:pt x="60839" y="109787"/>
                    <a:pt x="57902" y="111702"/>
                    <a:pt x="54965" y="112340"/>
                  </a:cubicBezTo>
                  <a:cubicBezTo>
                    <a:pt x="60839" y="108510"/>
                    <a:pt x="66293" y="102127"/>
                    <a:pt x="69650" y="93829"/>
                  </a:cubicBezTo>
                  <a:cubicBezTo>
                    <a:pt x="71328" y="89361"/>
                    <a:pt x="72587" y="84893"/>
                    <a:pt x="73426" y="79787"/>
                  </a:cubicBezTo>
                  <a:cubicBezTo>
                    <a:pt x="73846" y="75957"/>
                    <a:pt x="74685" y="69574"/>
                    <a:pt x="73426" y="66382"/>
                  </a:cubicBezTo>
                  <a:cubicBezTo>
                    <a:pt x="72167" y="62553"/>
                    <a:pt x="71748" y="66382"/>
                    <a:pt x="71748" y="68936"/>
                  </a:cubicBezTo>
                  <a:cubicBezTo>
                    <a:pt x="71328" y="72765"/>
                    <a:pt x="71748" y="75957"/>
                    <a:pt x="71328" y="80425"/>
                  </a:cubicBezTo>
                  <a:cubicBezTo>
                    <a:pt x="70069" y="88723"/>
                    <a:pt x="66713" y="95744"/>
                    <a:pt x="62517" y="101489"/>
                  </a:cubicBezTo>
                  <a:cubicBezTo>
                    <a:pt x="53706" y="112978"/>
                    <a:pt x="41958" y="116808"/>
                    <a:pt x="31048" y="111063"/>
                  </a:cubicBezTo>
                  <a:cubicBezTo>
                    <a:pt x="20559" y="105957"/>
                    <a:pt x="10069" y="91914"/>
                    <a:pt x="10909" y="73404"/>
                  </a:cubicBezTo>
                  <a:cubicBezTo>
                    <a:pt x="11328" y="61914"/>
                    <a:pt x="14685" y="49787"/>
                    <a:pt x="18461" y="40212"/>
                  </a:cubicBezTo>
                  <a:cubicBezTo>
                    <a:pt x="22657" y="30000"/>
                    <a:pt x="28531" y="22340"/>
                    <a:pt x="36083" y="19787"/>
                  </a:cubicBezTo>
                  <a:cubicBezTo>
                    <a:pt x="35664" y="21702"/>
                    <a:pt x="33986" y="23617"/>
                    <a:pt x="33986" y="26170"/>
                  </a:cubicBezTo>
                  <a:cubicBezTo>
                    <a:pt x="33986" y="29361"/>
                    <a:pt x="35244" y="28085"/>
                    <a:pt x="36083" y="26170"/>
                  </a:cubicBezTo>
                  <a:cubicBezTo>
                    <a:pt x="39440" y="19148"/>
                    <a:pt x="42377" y="13404"/>
                    <a:pt x="47412" y="9574"/>
                  </a:cubicBezTo>
                  <a:cubicBezTo>
                    <a:pt x="53286" y="5744"/>
                    <a:pt x="60000" y="5106"/>
                    <a:pt x="66293" y="7021"/>
                  </a:cubicBezTo>
                  <a:cubicBezTo>
                    <a:pt x="72167" y="8936"/>
                    <a:pt x="76783" y="16595"/>
                    <a:pt x="82657" y="17872"/>
                  </a:cubicBezTo>
                  <a:cubicBezTo>
                    <a:pt x="78881" y="22340"/>
                    <a:pt x="74265" y="28085"/>
                    <a:pt x="73006" y="35106"/>
                  </a:cubicBezTo>
                  <a:cubicBezTo>
                    <a:pt x="67552" y="21702"/>
                    <a:pt x="59160" y="16595"/>
                    <a:pt x="49090" y="15319"/>
                  </a:cubicBezTo>
                  <a:cubicBezTo>
                    <a:pt x="48251" y="15319"/>
                    <a:pt x="45734" y="14042"/>
                    <a:pt x="45734" y="16595"/>
                  </a:cubicBezTo>
                  <a:cubicBezTo>
                    <a:pt x="45734" y="19148"/>
                    <a:pt x="49090" y="18510"/>
                    <a:pt x="49930" y="18510"/>
                  </a:cubicBezTo>
                  <a:cubicBezTo>
                    <a:pt x="55384" y="19148"/>
                    <a:pt x="60419" y="21063"/>
                    <a:pt x="64615" y="25531"/>
                  </a:cubicBezTo>
                  <a:cubicBezTo>
                    <a:pt x="71328" y="32553"/>
                    <a:pt x="73426" y="45319"/>
                    <a:pt x="78881" y="54255"/>
                  </a:cubicBezTo>
                  <a:cubicBezTo>
                    <a:pt x="80139" y="56808"/>
                    <a:pt x="82657" y="61914"/>
                    <a:pt x="85174" y="62553"/>
                  </a:cubicBezTo>
                  <a:cubicBezTo>
                    <a:pt x="88531" y="63829"/>
                    <a:pt x="87272" y="54893"/>
                    <a:pt x="87692" y="51702"/>
                  </a:cubicBezTo>
                  <a:cubicBezTo>
                    <a:pt x="89370" y="44042"/>
                    <a:pt x="93986" y="39574"/>
                    <a:pt x="99020" y="37659"/>
                  </a:cubicBezTo>
                  <a:cubicBezTo>
                    <a:pt x="104475" y="35744"/>
                    <a:pt x="110769" y="36382"/>
                    <a:pt x="115804" y="32553"/>
                  </a:cubicBezTo>
                  <a:cubicBezTo>
                    <a:pt x="114545" y="42127"/>
                    <a:pt x="111608" y="51063"/>
                    <a:pt x="106573" y="56808"/>
                  </a:cubicBezTo>
                  <a:cubicBezTo>
                    <a:pt x="104055" y="59361"/>
                    <a:pt x="101118" y="61276"/>
                    <a:pt x="97762" y="61914"/>
                  </a:cubicBezTo>
                  <a:cubicBezTo>
                    <a:pt x="96923" y="62553"/>
                    <a:pt x="92727" y="61914"/>
                    <a:pt x="93146" y="65106"/>
                  </a:cubicBezTo>
                  <a:cubicBezTo>
                    <a:pt x="93566" y="67021"/>
                    <a:pt x="96503" y="66382"/>
                    <a:pt x="97762" y="67021"/>
                  </a:cubicBezTo>
                  <a:cubicBezTo>
                    <a:pt x="100699" y="67659"/>
                    <a:pt x="103636" y="69574"/>
                    <a:pt x="106153" y="72127"/>
                  </a:cubicBezTo>
                  <a:cubicBezTo>
                    <a:pt x="111608" y="77872"/>
                    <a:pt x="114545" y="86808"/>
                    <a:pt x="115804" y="96382"/>
                  </a:cubicBezTo>
                  <a:cubicBezTo>
                    <a:pt x="113706" y="94468"/>
                    <a:pt x="111188" y="94468"/>
                    <a:pt x="108671" y="93829"/>
                  </a:cubicBezTo>
                  <a:cubicBezTo>
                    <a:pt x="108671" y="93829"/>
                    <a:pt x="109090" y="93829"/>
                    <a:pt x="109510" y="93829"/>
                  </a:cubicBezTo>
                  <a:close/>
                  <a:moveTo>
                    <a:pt x="109510" y="93829"/>
                  </a:moveTo>
                  <a:cubicBezTo>
                    <a:pt x="109510" y="93829"/>
                    <a:pt x="109510" y="93829"/>
                    <a:pt x="109510" y="93829"/>
                  </a:cubicBezTo>
                  <a:close/>
                  <a:moveTo>
                    <a:pt x="4195" y="98936"/>
                  </a:moveTo>
                  <a:cubicBezTo>
                    <a:pt x="3356" y="97021"/>
                    <a:pt x="3356" y="97021"/>
                    <a:pt x="4195" y="96382"/>
                  </a:cubicBezTo>
                  <a:cubicBezTo>
                    <a:pt x="5034" y="95744"/>
                    <a:pt x="6713" y="95106"/>
                    <a:pt x="7132" y="95106"/>
                  </a:cubicBezTo>
                  <a:cubicBezTo>
                    <a:pt x="8811" y="94468"/>
                    <a:pt x="10909" y="93829"/>
                    <a:pt x="12587" y="94468"/>
                  </a:cubicBezTo>
                  <a:cubicBezTo>
                    <a:pt x="13426" y="95106"/>
                    <a:pt x="16363" y="99574"/>
                    <a:pt x="16363" y="100851"/>
                  </a:cubicBezTo>
                  <a:cubicBezTo>
                    <a:pt x="16783" y="103404"/>
                    <a:pt x="13426" y="107234"/>
                    <a:pt x="11748" y="107872"/>
                  </a:cubicBezTo>
                  <a:cubicBezTo>
                    <a:pt x="8391" y="108510"/>
                    <a:pt x="5034" y="103404"/>
                    <a:pt x="4195" y="98936"/>
                  </a:cubicBezTo>
                  <a:cubicBezTo>
                    <a:pt x="3776" y="98297"/>
                    <a:pt x="5034" y="103404"/>
                    <a:pt x="4195" y="98936"/>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3"/>
            <p:cNvSpPr/>
            <p:nvPr/>
          </p:nvSpPr>
          <p:spPr>
            <a:xfrm>
              <a:off x="5367338" y="4919663"/>
              <a:ext cx="12600" cy="0"/>
            </a:xfrm>
            <a:custGeom>
              <a:avLst/>
              <a:gdLst/>
              <a:ahLst/>
              <a:cxnLst/>
              <a:rect l="0" t="0" r="0" b="0"/>
              <a:pathLst>
                <a:path w="120000" h="120000" extrusionOk="0">
                  <a:moveTo>
                    <a:pt x="120000" y="0"/>
                  </a:moveTo>
                  <a:cubicBezTo>
                    <a:pt x="120000" y="0"/>
                    <a:pt x="120000" y="0"/>
                    <a:pt x="0" y="0"/>
                  </a:cubicBezTo>
                  <a:cubicBezTo>
                    <a:pt x="60000" y="0"/>
                    <a:pt x="60000" y="0"/>
                    <a:pt x="120000" y="0"/>
                  </a:cubicBezTo>
                  <a:close/>
                </a:path>
              </a:pathLst>
            </a:cu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3"/>
            <p:cNvSpPr/>
            <p:nvPr/>
          </p:nvSpPr>
          <p:spPr>
            <a:xfrm>
              <a:off x="3952875" y="4997451"/>
              <a:ext cx="12600" cy="12600"/>
            </a:xfrm>
            <a:custGeom>
              <a:avLst/>
              <a:gdLst/>
              <a:ahLst/>
              <a:cxnLst/>
              <a:rect l="0" t="0" r="0" b="0"/>
              <a:pathLst>
                <a:path w="120000" h="120000" extrusionOk="0">
                  <a:moveTo>
                    <a:pt x="120000" y="0"/>
                  </a:moveTo>
                  <a:cubicBezTo>
                    <a:pt x="0" y="120000"/>
                    <a:pt x="120000" y="0"/>
                    <a:pt x="120000" y="0"/>
                  </a:cubicBezTo>
                  <a:close/>
                </a:path>
              </a:pathLst>
            </a:cu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13"/>
            <p:cNvSpPr/>
            <p:nvPr/>
          </p:nvSpPr>
          <p:spPr>
            <a:xfrm>
              <a:off x="5367338" y="4919663"/>
              <a:ext cx="1500" cy="1500"/>
            </a:xfrm>
            <a:prstGeom prst="rect">
              <a:avLst/>
            </a:pr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13"/>
            <p:cNvSpPr/>
            <p:nvPr/>
          </p:nvSpPr>
          <p:spPr>
            <a:xfrm>
              <a:off x="5367338" y="4919663"/>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2222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3"/>
            <p:cNvSpPr/>
            <p:nvPr/>
          </p:nvSpPr>
          <p:spPr>
            <a:xfrm>
              <a:off x="4173538" y="4816476"/>
              <a:ext cx="200100" cy="77700"/>
            </a:xfrm>
            <a:custGeom>
              <a:avLst/>
              <a:gdLst/>
              <a:ahLst/>
              <a:cxnLst/>
              <a:rect l="0" t="0" r="0" b="0"/>
              <a:pathLst>
                <a:path w="120000" h="120000" extrusionOk="0">
                  <a:moveTo>
                    <a:pt x="81290" y="120000"/>
                  </a:moveTo>
                  <a:cubicBezTo>
                    <a:pt x="81290" y="120000"/>
                    <a:pt x="77419" y="120000"/>
                    <a:pt x="77419" y="120000"/>
                  </a:cubicBezTo>
                  <a:cubicBezTo>
                    <a:pt x="69677" y="120000"/>
                    <a:pt x="65806" y="110000"/>
                    <a:pt x="58064" y="100000"/>
                  </a:cubicBezTo>
                  <a:cubicBezTo>
                    <a:pt x="54193" y="110000"/>
                    <a:pt x="50322" y="120000"/>
                    <a:pt x="42580" y="120000"/>
                  </a:cubicBezTo>
                  <a:cubicBezTo>
                    <a:pt x="42580" y="120000"/>
                    <a:pt x="42580" y="120000"/>
                    <a:pt x="38709" y="120000"/>
                  </a:cubicBezTo>
                  <a:cubicBezTo>
                    <a:pt x="27096" y="120000"/>
                    <a:pt x="15483" y="100000"/>
                    <a:pt x="7741" y="70000"/>
                  </a:cubicBezTo>
                  <a:cubicBezTo>
                    <a:pt x="7741" y="70000"/>
                    <a:pt x="0" y="30000"/>
                    <a:pt x="7741" y="10000"/>
                  </a:cubicBezTo>
                  <a:cubicBezTo>
                    <a:pt x="11612" y="10000"/>
                    <a:pt x="11612" y="0"/>
                    <a:pt x="15483" y="0"/>
                  </a:cubicBezTo>
                  <a:cubicBezTo>
                    <a:pt x="15483" y="0"/>
                    <a:pt x="19354" y="10000"/>
                    <a:pt x="19354" y="10000"/>
                  </a:cubicBezTo>
                  <a:cubicBezTo>
                    <a:pt x="23225" y="20000"/>
                    <a:pt x="23225" y="20000"/>
                    <a:pt x="23225" y="30000"/>
                  </a:cubicBezTo>
                  <a:cubicBezTo>
                    <a:pt x="23225" y="40000"/>
                    <a:pt x="23225" y="50000"/>
                    <a:pt x="27096" y="60000"/>
                  </a:cubicBezTo>
                  <a:cubicBezTo>
                    <a:pt x="30967" y="70000"/>
                    <a:pt x="34838" y="70000"/>
                    <a:pt x="38709" y="70000"/>
                  </a:cubicBezTo>
                  <a:cubicBezTo>
                    <a:pt x="42580" y="70000"/>
                    <a:pt x="42580" y="70000"/>
                    <a:pt x="46451" y="70000"/>
                  </a:cubicBezTo>
                  <a:cubicBezTo>
                    <a:pt x="50322" y="60000"/>
                    <a:pt x="50322" y="60000"/>
                    <a:pt x="54193" y="50000"/>
                  </a:cubicBezTo>
                  <a:cubicBezTo>
                    <a:pt x="54193" y="50000"/>
                    <a:pt x="58064" y="40000"/>
                    <a:pt x="61935" y="40000"/>
                  </a:cubicBezTo>
                  <a:cubicBezTo>
                    <a:pt x="61935" y="40000"/>
                    <a:pt x="65806" y="50000"/>
                    <a:pt x="69677" y="60000"/>
                  </a:cubicBezTo>
                  <a:cubicBezTo>
                    <a:pt x="73548" y="70000"/>
                    <a:pt x="77419" y="80000"/>
                    <a:pt x="81290" y="80000"/>
                  </a:cubicBezTo>
                  <a:cubicBezTo>
                    <a:pt x="89032" y="80000"/>
                    <a:pt x="96774" y="70000"/>
                    <a:pt x="96774" y="50000"/>
                  </a:cubicBezTo>
                  <a:cubicBezTo>
                    <a:pt x="96774" y="50000"/>
                    <a:pt x="96774" y="50000"/>
                    <a:pt x="100645" y="50000"/>
                  </a:cubicBezTo>
                  <a:cubicBezTo>
                    <a:pt x="100645" y="30000"/>
                    <a:pt x="100645" y="20000"/>
                    <a:pt x="108387" y="20000"/>
                  </a:cubicBezTo>
                  <a:cubicBezTo>
                    <a:pt x="112258" y="20000"/>
                    <a:pt x="112258" y="20000"/>
                    <a:pt x="116129" y="30000"/>
                  </a:cubicBezTo>
                  <a:cubicBezTo>
                    <a:pt x="120000" y="40000"/>
                    <a:pt x="116129" y="50000"/>
                    <a:pt x="112258" y="70000"/>
                  </a:cubicBezTo>
                  <a:cubicBezTo>
                    <a:pt x="108387" y="100000"/>
                    <a:pt x="96774" y="120000"/>
                    <a:pt x="81290" y="120000"/>
                  </a:cubicBezTo>
                  <a:cubicBezTo>
                    <a:pt x="81290" y="120000"/>
                    <a:pt x="81290" y="120000"/>
                    <a:pt x="81290" y="12000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3"/>
            <p:cNvSpPr/>
            <p:nvPr/>
          </p:nvSpPr>
          <p:spPr>
            <a:xfrm>
              <a:off x="4005263" y="4699001"/>
              <a:ext cx="115800" cy="130200"/>
            </a:xfrm>
            <a:custGeom>
              <a:avLst/>
              <a:gdLst/>
              <a:ahLst/>
              <a:cxnLst/>
              <a:rect l="0" t="0" r="0" b="0"/>
              <a:pathLst>
                <a:path w="120000" h="120000" extrusionOk="0">
                  <a:moveTo>
                    <a:pt x="66666" y="0"/>
                  </a:moveTo>
                  <a:cubicBezTo>
                    <a:pt x="60000" y="0"/>
                    <a:pt x="60000" y="0"/>
                    <a:pt x="53333" y="6000"/>
                  </a:cubicBezTo>
                  <a:cubicBezTo>
                    <a:pt x="60000" y="6000"/>
                    <a:pt x="66666" y="12000"/>
                    <a:pt x="66666" y="24000"/>
                  </a:cubicBezTo>
                  <a:cubicBezTo>
                    <a:pt x="66666" y="36000"/>
                    <a:pt x="60000" y="42000"/>
                    <a:pt x="46666" y="42000"/>
                  </a:cubicBezTo>
                  <a:cubicBezTo>
                    <a:pt x="33333" y="42000"/>
                    <a:pt x="20000" y="36000"/>
                    <a:pt x="20000" y="24000"/>
                  </a:cubicBezTo>
                  <a:cubicBezTo>
                    <a:pt x="13333" y="30000"/>
                    <a:pt x="6666" y="48000"/>
                    <a:pt x="6666" y="60000"/>
                  </a:cubicBezTo>
                  <a:cubicBezTo>
                    <a:pt x="0" y="90000"/>
                    <a:pt x="26666" y="120000"/>
                    <a:pt x="60000" y="120000"/>
                  </a:cubicBezTo>
                  <a:cubicBezTo>
                    <a:pt x="93333" y="120000"/>
                    <a:pt x="120000" y="96000"/>
                    <a:pt x="120000" y="60000"/>
                  </a:cubicBezTo>
                  <a:cubicBezTo>
                    <a:pt x="120000" y="30000"/>
                    <a:pt x="100000" y="6000"/>
                    <a:pt x="66666"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3"/>
            <p:cNvSpPr/>
            <p:nvPr/>
          </p:nvSpPr>
          <p:spPr>
            <a:xfrm>
              <a:off x="4443413" y="4738688"/>
              <a:ext cx="122100" cy="135000"/>
            </a:xfrm>
            <a:custGeom>
              <a:avLst/>
              <a:gdLst/>
              <a:ahLst/>
              <a:cxnLst/>
              <a:rect l="0" t="0" r="0" b="0"/>
              <a:pathLst>
                <a:path w="120000" h="120000" extrusionOk="0">
                  <a:moveTo>
                    <a:pt x="69473" y="0"/>
                  </a:moveTo>
                  <a:cubicBezTo>
                    <a:pt x="63157" y="0"/>
                    <a:pt x="56842" y="0"/>
                    <a:pt x="44210" y="5714"/>
                  </a:cubicBezTo>
                  <a:cubicBezTo>
                    <a:pt x="56842" y="5714"/>
                    <a:pt x="63157" y="17142"/>
                    <a:pt x="63157" y="22857"/>
                  </a:cubicBezTo>
                  <a:cubicBezTo>
                    <a:pt x="63157" y="34285"/>
                    <a:pt x="56842" y="45714"/>
                    <a:pt x="44210" y="45714"/>
                  </a:cubicBezTo>
                  <a:cubicBezTo>
                    <a:pt x="31578" y="45714"/>
                    <a:pt x="18947" y="34285"/>
                    <a:pt x="18947" y="22857"/>
                  </a:cubicBezTo>
                  <a:cubicBezTo>
                    <a:pt x="18947" y="22857"/>
                    <a:pt x="18947" y="22857"/>
                    <a:pt x="18947" y="22857"/>
                  </a:cubicBezTo>
                  <a:cubicBezTo>
                    <a:pt x="12631" y="34285"/>
                    <a:pt x="6315" y="40000"/>
                    <a:pt x="6315" y="51428"/>
                  </a:cubicBezTo>
                  <a:cubicBezTo>
                    <a:pt x="0" y="85714"/>
                    <a:pt x="18947" y="114285"/>
                    <a:pt x="50526" y="120000"/>
                  </a:cubicBezTo>
                  <a:cubicBezTo>
                    <a:pt x="82105" y="120000"/>
                    <a:pt x="107368" y="97142"/>
                    <a:pt x="113684" y="62857"/>
                  </a:cubicBezTo>
                  <a:cubicBezTo>
                    <a:pt x="120000" y="34285"/>
                    <a:pt x="101052" y="5714"/>
                    <a:pt x="69473" y="0"/>
                  </a:cubicBezTo>
                  <a:close/>
                </a:path>
              </a:pathLst>
            </a:custGeom>
            <a:solidFill>
              <a:srgbClr val="3E4A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1" name="Google Shape;481;p13"/>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B1CDF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8375" y="0"/>
            <a:ext cx="6923400" cy="852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1pPr>
            <a:lvl2pPr lvl="1">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2pPr>
            <a:lvl3pPr lvl="2">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3pPr>
            <a:lvl4pPr lvl="3">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4pPr>
            <a:lvl5pPr lvl="4">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5pPr>
            <a:lvl6pPr lvl="5">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6pPr>
            <a:lvl7pPr lvl="6">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7pPr>
            <a:lvl8pPr lvl="7">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8pPr>
            <a:lvl9pPr lvl="8">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9pPr>
          </a:lstStyle>
          <a:p>
            <a:endParaRPr/>
          </a:p>
        </p:txBody>
      </p:sp>
      <p:sp>
        <p:nvSpPr>
          <p:cNvPr id="7" name="Google Shape;7;p1"/>
          <p:cNvSpPr txBox="1">
            <a:spLocks noGrp="1"/>
          </p:cNvSpPr>
          <p:nvPr>
            <p:ph type="body" idx="1"/>
          </p:nvPr>
        </p:nvSpPr>
        <p:spPr>
          <a:xfrm>
            <a:off x="582200" y="1040900"/>
            <a:ext cx="6525300" cy="36432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B1CDF4"/>
              </a:buClr>
              <a:buSzPts val="3000"/>
              <a:buFont typeface="Didact Gothic"/>
              <a:buChar char="●"/>
              <a:defRPr sz="3000">
                <a:solidFill>
                  <a:srgbClr val="3E4A63"/>
                </a:solidFill>
                <a:latin typeface="Didact Gothic"/>
                <a:ea typeface="Didact Gothic"/>
                <a:cs typeface="Didact Gothic"/>
                <a:sym typeface="Didact Gothic"/>
              </a:defRPr>
            </a:lvl1pPr>
            <a:lvl2pPr marL="914400" lvl="1" indent="-381000">
              <a:spcBef>
                <a:spcPts val="0"/>
              </a:spcBef>
              <a:spcAft>
                <a:spcPts val="0"/>
              </a:spcAft>
              <a:buClr>
                <a:srgbClr val="B1CDF4"/>
              </a:buClr>
              <a:buSzPts val="2400"/>
              <a:buFont typeface="Didact Gothic"/>
              <a:buChar char="○"/>
              <a:defRPr sz="2400">
                <a:solidFill>
                  <a:srgbClr val="3E4A63"/>
                </a:solidFill>
                <a:latin typeface="Didact Gothic"/>
                <a:ea typeface="Didact Gothic"/>
                <a:cs typeface="Didact Gothic"/>
                <a:sym typeface="Didact Gothic"/>
              </a:defRPr>
            </a:lvl2pPr>
            <a:lvl3pPr marL="1371600" lvl="2" indent="-381000">
              <a:spcBef>
                <a:spcPts val="0"/>
              </a:spcBef>
              <a:spcAft>
                <a:spcPts val="0"/>
              </a:spcAft>
              <a:buClr>
                <a:srgbClr val="B1CDF4"/>
              </a:buClr>
              <a:buSzPts val="2400"/>
              <a:buFont typeface="Didact Gothic"/>
              <a:buChar char="■"/>
              <a:defRPr sz="2400">
                <a:solidFill>
                  <a:srgbClr val="3E4A63"/>
                </a:solidFill>
                <a:latin typeface="Didact Gothic"/>
                <a:ea typeface="Didact Gothic"/>
                <a:cs typeface="Didact Gothic"/>
                <a:sym typeface="Didact Gothic"/>
              </a:defRPr>
            </a:lvl3pPr>
            <a:lvl4pPr marL="1828800" lvl="3" indent="-342900">
              <a:spcBef>
                <a:spcPts val="0"/>
              </a:spcBef>
              <a:spcAft>
                <a:spcPts val="0"/>
              </a:spcAft>
              <a:buClr>
                <a:srgbClr val="3E4A63"/>
              </a:buClr>
              <a:buSzPts val="1800"/>
              <a:buFont typeface="Didact Gothic"/>
              <a:buChar char="●"/>
              <a:defRPr sz="1800">
                <a:solidFill>
                  <a:srgbClr val="3E4A63"/>
                </a:solidFill>
                <a:latin typeface="Didact Gothic"/>
                <a:ea typeface="Didact Gothic"/>
                <a:cs typeface="Didact Gothic"/>
                <a:sym typeface="Didact Gothic"/>
              </a:defRPr>
            </a:lvl4pPr>
            <a:lvl5pPr marL="2286000" lvl="4" indent="-342900">
              <a:spcBef>
                <a:spcPts val="0"/>
              </a:spcBef>
              <a:spcAft>
                <a:spcPts val="0"/>
              </a:spcAft>
              <a:buClr>
                <a:srgbClr val="3E4A63"/>
              </a:buClr>
              <a:buSzPts val="1800"/>
              <a:buFont typeface="Didact Gothic"/>
              <a:buChar char="○"/>
              <a:defRPr sz="1800">
                <a:solidFill>
                  <a:srgbClr val="3E4A63"/>
                </a:solidFill>
                <a:latin typeface="Didact Gothic"/>
                <a:ea typeface="Didact Gothic"/>
                <a:cs typeface="Didact Gothic"/>
                <a:sym typeface="Didact Gothic"/>
              </a:defRPr>
            </a:lvl5pPr>
            <a:lvl6pPr marL="2743200" lvl="5" indent="-342900">
              <a:spcBef>
                <a:spcPts val="0"/>
              </a:spcBef>
              <a:spcAft>
                <a:spcPts val="0"/>
              </a:spcAft>
              <a:buClr>
                <a:srgbClr val="3E4A63"/>
              </a:buClr>
              <a:buSzPts val="1800"/>
              <a:buFont typeface="Didact Gothic"/>
              <a:buChar char="■"/>
              <a:defRPr sz="1800">
                <a:solidFill>
                  <a:srgbClr val="3E4A63"/>
                </a:solidFill>
                <a:latin typeface="Didact Gothic"/>
                <a:ea typeface="Didact Gothic"/>
                <a:cs typeface="Didact Gothic"/>
                <a:sym typeface="Didact Gothic"/>
              </a:defRPr>
            </a:lvl6pPr>
            <a:lvl7pPr marL="3200400" lvl="6" indent="-342900">
              <a:spcBef>
                <a:spcPts val="0"/>
              </a:spcBef>
              <a:spcAft>
                <a:spcPts val="0"/>
              </a:spcAft>
              <a:buClr>
                <a:srgbClr val="3E4A63"/>
              </a:buClr>
              <a:buSzPts val="1800"/>
              <a:buFont typeface="Didact Gothic"/>
              <a:buChar char="●"/>
              <a:defRPr sz="1800">
                <a:solidFill>
                  <a:srgbClr val="3E4A63"/>
                </a:solidFill>
                <a:latin typeface="Didact Gothic"/>
                <a:ea typeface="Didact Gothic"/>
                <a:cs typeface="Didact Gothic"/>
                <a:sym typeface="Didact Gothic"/>
              </a:defRPr>
            </a:lvl7pPr>
            <a:lvl8pPr marL="3657600" lvl="7" indent="-342900">
              <a:spcBef>
                <a:spcPts val="0"/>
              </a:spcBef>
              <a:spcAft>
                <a:spcPts val="0"/>
              </a:spcAft>
              <a:buClr>
                <a:srgbClr val="3E4A63"/>
              </a:buClr>
              <a:buSzPts val="1800"/>
              <a:buFont typeface="Didact Gothic"/>
              <a:buChar char="○"/>
              <a:defRPr sz="1800">
                <a:solidFill>
                  <a:srgbClr val="3E4A63"/>
                </a:solidFill>
                <a:latin typeface="Didact Gothic"/>
                <a:ea typeface="Didact Gothic"/>
                <a:cs typeface="Didact Gothic"/>
                <a:sym typeface="Didact Gothic"/>
              </a:defRPr>
            </a:lvl8pPr>
            <a:lvl9pPr marL="4114800" lvl="8" indent="-342900">
              <a:spcBef>
                <a:spcPts val="0"/>
              </a:spcBef>
              <a:spcAft>
                <a:spcPts val="0"/>
              </a:spcAft>
              <a:buClr>
                <a:srgbClr val="3E4A63"/>
              </a:buClr>
              <a:buSzPts val="1800"/>
              <a:buFont typeface="Didact Gothic"/>
              <a:buChar char="■"/>
              <a:defRPr sz="1800">
                <a:solidFill>
                  <a:srgbClr val="3E4A63"/>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529670" y="32126"/>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Didact Gothic"/>
                <a:ea typeface="Didact Gothic"/>
                <a:cs typeface="Didact Gothic"/>
                <a:sym typeface="Didact Gothic"/>
              </a:defRPr>
            </a:lvl1pPr>
            <a:lvl2pPr lvl="1" algn="r">
              <a:buNone/>
              <a:defRPr sz="1200">
                <a:solidFill>
                  <a:srgbClr val="FFFFFF"/>
                </a:solidFill>
                <a:latin typeface="Didact Gothic"/>
                <a:ea typeface="Didact Gothic"/>
                <a:cs typeface="Didact Gothic"/>
                <a:sym typeface="Didact Gothic"/>
              </a:defRPr>
            </a:lvl2pPr>
            <a:lvl3pPr lvl="2" algn="r">
              <a:buNone/>
              <a:defRPr sz="1200">
                <a:solidFill>
                  <a:srgbClr val="FFFFFF"/>
                </a:solidFill>
                <a:latin typeface="Didact Gothic"/>
                <a:ea typeface="Didact Gothic"/>
                <a:cs typeface="Didact Gothic"/>
                <a:sym typeface="Didact Gothic"/>
              </a:defRPr>
            </a:lvl3pPr>
            <a:lvl4pPr lvl="3" algn="r">
              <a:buNone/>
              <a:defRPr sz="1200">
                <a:solidFill>
                  <a:srgbClr val="FFFFFF"/>
                </a:solidFill>
                <a:latin typeface="Didact Gothic"/>
                <a:ea typeface="Didact Gothic"/>
                <a:cs typeface="Didact Gothic"/>
                <a:sym typeface="Didact Gothic"/>
              </a:defRPr>
            </a:lvl4pPr>
            <a:lvl5pPr lvl="4" algn="r">
              <a:buNone/>
              <a:defRPr sz="1200">
                <a:solidFill>
                  <a:srgbClr val="FFFFFF"/>
                </a:solidFill>
                <a:latin typeface="Didact Gothic"/>
                <a:ea typeface="Didact Gothic"/>
                <a:cs typeface="Didact Gothic"/>
                <a:sym typeface="Didact Gothic"/>
              </a:defRPr>
            </a:lvl5pPr>
            <a:lvl6pPr lvl="5" algn="r">
              <a:buNone/>
              <a:defRPr sz="1200">
                <a:solidFill>
                  <a:srgbClr val="FFFFFF"/>
                </a:solidFill>
                <a:latin typeface="Didact Gothic"/>
                <a:ea typeface="Didact Gothic"/>
                <a:cs typeface="Didact Gothic"/>
                <a:sym typeface="Didact Gothic"/>
              </a:defRPr>
            </a:lvl6pPr>
            <a:lvl7pPr lvl="6" algn="r">
              <a:buNone/>
              <a:defRPr sz="1200">
                <a:solidFill>
                  <a:srgbClr val="FFFFFF"/>
                </a:solidFill>
                <a:latin typeface="Didact Gothic"/>
                <a:ea typeface="Didact Gothic"/>
                <a:cs typeface="Didact Gothic"/>
                <a:sym typeface="Didact Gothic"/>
              </a:defRPr>
            </a:lvl7pPr>
            <a:lvl8pPr lvl="7" algn="r">
              <a:buNone/>
              <a:defRPr sz="1200">
                <a:solidFill>
                  <a:srgbClr val="FFFFFF"/>
                </a:solidFill>
                <a:latin typeface="Didact Gothic"/>
                <a:ea typeface="Didact Gothic"/>
                <a:cs typeface="Didact Gothic"/>
                <a:sym typeface="Didact Gothic"/>
              </a:defRPr>
            </a:lvl8pPr>
            <a:lvl9pPr lvl="8" algn="r">
              <a:buNone/>
              <a:defRPr sz="1200">
                <a:solidFill>
                  <a:srgbClr val="FFFFFF"/>
                </a:solidFill>
                <a:latin typeface="Didact Gothic"/>
                <a:ea typeface="Didact Gothic"/>
                <a:cs typeface="Didact Gothic"/>
                <a:sym typeface="Didact Gothic"/>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6.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www.nmdfa.state.nm.us/Statewide_Financial_Reporting_and_Accountability_Bureau.aspx"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nmdfa.state.nm.u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mailto:JohnJ.Severns@state.nm.u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mailto:FCD.CAFR@state.nm.u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nmdfa.state.nm.us/"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2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a:t>
            </a:fld>
            <a:endParaRPr dirty="0">
              <a:solidFill>
                <a:schemeClr val="tx1"/>
              </a:solidFill>
            </a:endParaRPr>
          </a:p>
        </p:txBody>
      </p:sp>
      <p:sp>
        <p:nvSpPr>
          <p:cNvPr id="4" name="Google Shape;486;p14"/>
          <p:cNvSpPr txBox="1">
            <a:spLocks/>
          </p:cNvSpPr>
          <p:nvPr/>
        </p:nvSpPr>
        <p:spPr>
          <a:xfrm>
            <a:off x="757074" y="821284"/>
            <a:ext cx="5701800" cy="2875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smtClean="0"/>
              <a:t/>
            </a:r>
            <a:br>
              <a:rPr lang="en-US" dirty="0" smtClean="0"/>
            </a:br>
            <a:r>
              <a:rPr lang="en-US" sz="6600" dirty="0" smtClean="0">
                <a:ln>
                  <a:solidFill>
                    <a:schemeClr val="accent3">
                      <a:lumMod val="75000"/>
                    </a:schemeClr>
                  </a:solidFill>
                </a:ln>
                <a:latin typeface="Algerian" panose="04020705040A02060702" pitchFamily="82" charset="0"/>
              </a:rPr>
              <a:t>CAFR Training</a:t>
            </a:r>
            <a:br>
              <a:rPr lang="en-US" sz="6600" dirty="0" smtClean="0">
                <a:ln>
                  <a:solidFill>
                    <a:schemeClr val="accent3">
                      <a:lumMod val="75000"/>
                    </a:schemeClr>
                  </a:solidFill>
                </a:ln>
                <a:latin typeface="Algerian" panose="04020705040A02060702" pitchFamily="82" charset="0"/>
              </a:rPr>
            </a:br>
            <a:r>
              <a:rPr lang="en-US" sz="2800" dirty="0" smtClean="0">
                <a:ln>
                  <a:solidFill>
                    <a:schemeClr val="accent3">
                      <a:lumMod val="75000"/>
                    </a:schemeClr>
                  </a:solidFill>
                </a:ln>
                <a:latin typeface="Algerian" panose="04020705040A02060702" pitchFamily="82" charset="0"/>
              </a:rPr>
              <a:t>August 21-23, 2018</a:t>
            </a:r>
            <a:endParaRPr lang="en-US" dirty="0">
              <a:ln>
                <a:solidFill>
                  <a:schemeClr val="accent3">
                    <a:lumMod val="75000"/>
                  </a:schemeClr>
                </a:solidFill>
              </a:ln>
              <a:latin typeface="Algerian" panose="04020705040A02060702" pitchFamily="82" charset="0"/>
            </a:endParaRPr>
          </a:p>
        </p:txBody>
      </p:sp>
      <p:pic>
        <p:nvPicPr>
          <p:cNvPr id="5" name="Picture 4"/>
          <p:cNvPicPr>
            <a:picLocks noChangeAspect="1"/>
          </p:cNvPicPr>
          <p:nvPr/>
        </p:nvPicPr>
        <p:blipFill>
          <a:blip r:embed="rId3"/>
          <a:stretch>
            <a:fillRect/>
          </a:stretch>
        </p:blipFill>
        <p:spPr>
          <a:xfrm>
            <a:off x="5935668" y="0"/>
            <a:ext cx="3208332" cy="2417197"/>
          </a:xfrm>
          <a:prstGeom prst="rect">
            <a:avLst/>
          </a:prstGeom>
        </p:spPr>
      </p:pic>
    </p:spTree>
    <p:extLst>
      <p:ext uri="{BB962C8B-B14F-4D97-AF65-F5344CB8AC3E}">
        <p14:creationId xmlns:p14="http://schemas.microsoft.com/office/powerpoint/2010/main" val="2231451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30" name="Google Shape;530;p20"/>
          <p:cNvSpPr/>
          <p:nvPr/>
        </p:nvSpPr>
        <p:spPr>
          <a:xfrm rot="1471575">
            <a:off x="6219220" y="1002373"/>
            <a:ext cx="739577" cy="719925"/>
          </a:xfrm>
          <a:custGeom>
            <a:avLst/>
            <a:gdLst/>
            <a:ahLst/>
            <a:cxnLst/>
            <a:rect l="0" t="0" r="0" b="0"/>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CC00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6D9EEB"/>
              </a:solidFill>
            </a:endParaRPr>
          </a:p>
        </p:txBody>
      </p:sp>
      <p:sp>
        <p:nvSpPr>
          <p:cNvPr id="531" name="Google Shape;531;p20"/>
          <p:cNvSpPr/>
          <p:nvPr/>
        </p:nvSpPr>
        <p:spPr>
          <a:xfrm>
            <a:off x="7165088" y="567100"/>
            <a:ext cx="323855" cy="314365"/>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2C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6D9EEB"/>
              </a:solidFill>
            </a:endParaRPr>
          </a:p>
        </p:txBody>
      </p:sp>
      <p:sp>
        <p:nvSpPr>
          <p:cNvPr id="532" name="Google Shape;532;p20"/>
          <p:cNvSpPr/>
          <p:nvPr/>
        </p:nvSpPr>
        <p:spPr>
          <a:xfrm rot="2485522">
            <a:off x="6956872" y="1993512"/>
            <a:ext cx="230297" cy="223777"/>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2C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6D9EEB"/>
              </a:solidFill>
            </a:endParaRPr>
          </a:p>
        </p:txBody>
      </p:sp>
      <p:sp>
        <p:nvSpPr>
          <p:cNvPr id="533" name="Google Shape;533;p20"/>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a:t>
            </a:fld>
            <a:endParaRPr dirty="0">
              <a:solidFill>
                <a:schemeClr val="tx1"/>
              </a:solidFill>
            </a:endParaRPr>
          </a:p>
        </p:txBody>
      </p:sp>
      <p:pic>
        <p:nvPicPr>
          <p:cNvPr id="3" name="Picture 2"/>
          <p:cNvPicPr>
            <a:picLocks noChangeAspect="1"/>
          </p:cNvPicPr>
          <p:nvPr/>
        </p:nvPicPr>
        <p:blipFill>
          <a:blip r:embed="rId3"/>
          <a:stretch>
            <a:fillRect/>
          </a:stretch>
        </p:blipFill>
        <p:spPr>
          <a:xfrm>
            <a:off x="374657" y="425726"/>
            <a:ext cx="7114286" cy="4266667"/>
          </a:xfrm>
          <a:prstGeom prst="rect">
            <a:avLst/>
          </a:prstGeom>
        </p:spPr>
      </p:pic>
    </p:spTree>
    <p:extLst>
      <p:ext uri="{BB962C8B-B14F-4D97-AF65-F5344CB8AC3E}">
        <p14:creationId xmlns:p14="http://schemas.microsoft.com/office/powerpoint/2010/main" val="40079404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4) Common Error </a:t>
            </a:r>
            <a:r>
              <a:rPr lang="en" dirty="0" smtClean="0">
                <a:solidFill>
                  <a:schemeClr val="tx1"/>
                </a:solidFill>
              </a:rPr>
              <a:t>– Netting cont.</a:t>
            </a:r>
            <a:endParaRPr dirty="0">
              <a:solidFill>
                <a:schemeClr val="tx1"/>
              </a:solidFill>
            </a:endParaRPr>
          </a:p>
        </p:txBody>
      </p:sp>
      <p:sp>
        <p:nvSpPr>
          <p:cNvPr id="547" name="Google Shape;547;p22"/>
          <p:cNvSpPr txBox="1">
            <a:spLocks noGrp="1"/>
          </p:cNvSpPr>
          <p:nvPr>
            <p:ph type="body" idx="1"/>
          </p:nvPr>
        </p:nvSpPr>
        <p:spPr>
          <a:xfrm>
            <a:off x="535674" y="766920"/>
            <a:ext cx="6620499" cy="482919"/>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b="1" dirty="0" smtClean="0">
                <a:solidFill>
                  <a:schemeClr val="accent1">
                    <a:lumMod val="50000"/>
                  </a:schemeClr>
                </a:solidFill>
              </a:rPr>
              <a:t>Presentation for Other Financing Sources (Uses)</a:t>
            </a:r>
            <a:endParaRPr lang="en-US" b="1" dirty="0" smtClean="0">
              <a:solidFill>
                <a:schemeClr val="accent1">
                  <a:lumMod val="50000"/>
                </a:schemeClr>
              </a:solidFill>
            </a:endParaRPr>
          </a:p>
          <a:p>
            <a:pPr marL="0" lvl="0" indent="0" rtl="0">
              <a:spcBef>
                <a:spcPts val="600"/>
              </a:spcBef>
              <a:spcAft>
                <a:spcPts val="0"/>
              </a:spcAft>
              <a:buNone/>
            </a:pPr>
            <a:r>
              <a:rPr lang="en-US" b="1" u="sng" dirty="0" smtClean="0">
                <a:solidFill>
                  <a:srgbClr val="FF0000"/>
                </a:solidFill>
              </a:rPr>
              <a:t>Correct Method:</a:t>
            </a:r>
            <a:endParaRPr lang="en-US" b="1" u="sng" dirty="0">
              <a:solidFill>
                <a:srgbClr val="FF0000"/>
              </a:solidFill>
            </a:endParaRPr>
          </a:p>
          <a:p>
            <a:pPr marL="0" lvl="0" indent="0" rtl="0">
              <a:spcBef>
                <a:spcPts val="600"/>
              </a:spcBef>
              <a:spcAft>
                <a:spcPts val="0"/>
              </a:spcAft>
              <a:buNone/>
            </a:pPr>
            <a:endParaRPr lang="en-US" b="1" dirty="0" smtClean="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100</a:t>
            </a:fld>
            <a:endParaRPr dirty="0">
              <a:solidFill>
                <a:schemeClr val="tx1"/>
              </a:solidFill>
            </a:endParaRPr>
          </a:p>
        </p:txBody>
      </p:sp>
      <p:pic>
        <p:nvPicPr>
          <p:cNvPr id="3" name="Picture 2"/>
          <p:cNvPicPr>
            <a:picLocks noChangeAspect="1"/>
          </p:cNvPicPr>
          <p:nvPr/>
        </p:nvPicPr>
        <p:blipFill>
          <a:blip r:embed="rId3"/>
          <a:stretch>
            <a:fillRect/>
          </a:stretch>
        </p:blipFill>
        <p:spPr>
          <a:xfrm>
            <a:off x="659844" y="1577278"/>
            <a:ext cx="3663012" cy="1902078"/>
          </a:xfrm>
          <a:prstGeom prst="rect">
            <a:avLst/>
          </a:prstGeom>
        </p:spPr>
      </p:pic>
      <p:pic>
        <p:nvPicPr>
          <p:cNvPr id="5" name="Picture 4"/>
          <p:cNvPicPr>
            <a:picLocks noChangeAspect="1"/>
          </p:cNvPicPr>
          <p:nvPr/>
        </p:nvPicPr>
        <p:blipFill>
          <a:blip r:embed="rId4"/>
          <a:stretch>
            <a:fillRect/>
          </a:stretch>
        </p:blipFill>
        <p:spPr>
          <a:xfrm>
            <a:off x="3679983" y="3789013"/>
            <a:ext cx="3476190" cy="1076190"/>
          </a:xfrm>
          <a:prstGeom prst="rect">
            <a:avLst/>
          </a:prstGeom>
        </p:spPr>
      </p:pic>
      <p:sp>
        <p:nvSpPr>
          <p:cNvPr id="9" name="Google Shape;547;p22"/>
          <p:cNvSpPr txBox="1">
            <a:spLocks noGrp="1"/>
          </p:cNvSpPr>
          <p:nvPr>
            <p:ph type="body" idx="1"/>
          </p:nvPr>
        </p:nvSpPr>
        <p:spPr>
          <a:xfrm>
            <a:off x="4161588" y="3323876"/>
            <a:ext cx="3150187" cy="482919"/>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b="1" u="sng" dirty="0" smtClean="0">
                <a:solidFill>
                  <a:srgbClr val="FF0000"/>
                </a:solidFill>
              </a:rPr>
              <a:t>Incorrect Method:</a:t>
            </a:r>
            <a:endParaRPr lang="en-US" b="1" u="sng" dirty="0">
              <a:solidFill>
                <a:srgbClr val="FF0000"/>
              </a:solidFill>
            </a:endParaRPr>
          </a:p>
          <a:p>
            <a:pPr marL="0" lvl="0" indent="0" rtl="0">
              <a:spcBef>
                <a:spcPts val="600"/>
              </a:spcBef>
              <a:spcAft>
                <a:spcPts val="0"/>
              </a:spcAft>
              <a:buNone/>
            </a:pPr>
            <a:endParaRPr lang="en-US" b="1" dirty="0" smtClean="0"/>
          </a:p>
        </p:txBody>
      </p:sp>
    </p:spTree>
    <p:extLst>
      <p:ext uri="{BB962C8B-B14F-4D97-AF65-F5344CB8AC3E}">
        <p14:creationId xmlns:p14="http://schemas.microsoft.com/office/powerpoint/2010/main" val="27643105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4) Common Error – Netting cont.</a:t>
            </a:r>
            <a:endParaRPr dirty="0">
              <a:solidFill>
                <a:schemeClr val="tx1"/>
              </a:solidFill>
            </a:endParaRPr>
          </a:p>
        </p:txBody>
      </p:sp>
      <p:sp>
        <p:nvSpPr>
          <p:cNvPr id="547" name="Google Shape;547;p22"/>
          <p:cNvSpPr txBox="1">
            <a:spLocks noGrp="1"/>
          </p:cNvSpPr>
          <p:nvPr>
            <p:ph type="body" idx="1"/>
          </p:nvPr>
        </p:nvSpPr>
        <p:spPr>
          <a:xfrm>
            <a:off x="535674" y="971550"/>
            <a:ext cx="6620499" cy="3725700"/>
          </a:xfrm>
          <a:prstGeom prst="rect">
            <a:avLst/>
          </a:prstGeom>
        </p:spPr>
        <p:txBody>
          <a:bodyPr spcFirstLastPara="1" wrap="square" lIns="91425" tIns="91425" rIns="91425" bIns="91425" anchor="t" anchorCtr="0">
            <a:noAutofit/>
          </a:bodyPr>
          <a:lstStyle/>
          <a:p>
            <a:pPr marL="285750" indent="-285750"/>
            <a:r>
              <a:rPr lang="en-US" b="1" dirty="0" smtClean="0"/>
              <a:t>Netting a Revenue against an expenditure</a:t>
            </a:r>
          </a:p>
          <a:p>
            <a:pPr marL="0" lvl="0" indent="0" rtl="0">
              <a:spcBef>
                <a:spcPts val="600"/>
              </a:spcBef>
              <a:spcAft>
                <a:spcPts val="0"/>
              </a:spcAft>
              <a:buNone/>
            </a:pPr>
            <a:endParaRPr lang="en-US" b="1" dirty="0"/>
          </a:p>
          <a:p>
            <a:pPr marL="0" lvl="0" indent="0" rtl="0">
              <a:spcBef>
                <a:spcPts val="600"/>
              </a:spcBef>
              <a:spcAft>
                <a:spcPts val="0"/>
              </a:spcAft>
              <a:buNone/>
            </a:pPr>
            <a:endParaRPr lang="en-US" b="1" dirty="0" smtClean="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101</a:t>
            </a:fld>
            <a:endParaRPr dirty="0">
              <a:solidFill>
                <a:schemeClr val="tx1"/>
              </a:solidFill>
            </a:endParaRPr>
          </a:p>
        </p:txBody>
      </p:sp>
      <p:pic>
        <p:nvPicPr>
          <p:cNvPr id="2" name="Picture 1"/>
          <p:cNvPicPr>
            <a:picLocks noChangeAspect="1"/>
          </p:cNvPicPr>
          <p:nvPr/>
        </p:nvPicPr>
        <p:blipFill>
          <a:blip r:embed="rId3"/>
          <a:stretch>
            <a:fillRect/>
          </a:stretch>
        </p:blipFill>
        <p:spPr>
          <a:xfrm>
            <a:off x="535674" y="1534798"/>
            <a:ext cx="5447619" cy="1180952"/>
          </a:xfrm>
          <a:prstGeom prst="rect">
            <a:avLst/>
          </a:prstGeom>
        </p:spPr>
      </p:pic>
      <p:pic>
        <p:nvPicPr>
          <p:cNvPr id="3" name="Picture 2"/>
          <p:cNvPicPr>
            <a:picLocks noChangeAspect="1"/>
          </p:cNvPicPr>
          <p:nvPr/>
        </p:nvPicPr>
        <p:blipFill>
          <a:blip r:embed="rId4"/>
          <a:stretch>
            <a:fillRect/>
          </a:stretch>
        </p:blipFill>
        <p:spPr>
          <a:xfrm>
            <a:off x="1225110" y="3343887"/>
            <a:ext cx="5931062" cy="1339630"/>
          </a:xfrm>
          <a:prstGeom prst="rect">
            <a:avLst/>
          </a:prstGeom>
        </p:spPr>
      </p:pic>
      <p:sp>
        <p:nvSpPr>
          <p:cNvPr id="4" name="TextBox 3"/>
          <p:cNvSpPr txBox="1"/>
          <p:nvPr/>
        </p:nvSpPr>
        <p:spPr>
          <a:xfrm>
            <a:off x="895989" y="2771944"/>
            <a:ext cx="5390984" cy="523220"/>
          </a:xfrm>
          <a:prstGeom prst="rect">
            <a:avLst/>
          </a:prstGeom>
          <a:noFill/>
        </p:spPr>
        <p:txBody>
          <a:bodyPr wrap="square" rtlCol="0">
            <a:spAutoFit/>
          </a:bodyPr>
          <a:lstStyle/>
          <a:p>
            <a:r>
              <a:rPr lang="en-US" dirty="0" smtClean="0"/>
              <a:t>Agency netted Contributions against the expenditure “refunds” to net to the amount for the Additions: Contributions Retirees</a:t>
            </a:r>
            <a:endParaRPr lang="en-US" dirty="0"/>
          </a:p>
        </p:txBody>
      </p:sp>
      <p:sp>
        <p:nvSpPr>
          <p:cNvPr id="5" name="Rectangle 4"/>
          <p:cNvSpPr/>
          <p:nvPr/>
        </p:nvSpPr>
        <p:spPr>
          <a:xfrm>
            <a:off x="5239910" y="3343887"/>
            <a:ext cx="743383" cy="212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5165918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2" name="Google Shape;502;p16"/>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102</a:t>
            </a:fld>
            <a:endParaRPr dirty="0">
              <a:solidFill>
                <a:schemeClr val="tx1"/>
              </a:solidFill>
            </a:endParaRPr>
          </a:p>
        </p:txBody>
      </p:sp>
      <p:pic>
        <p:nvPicPr>
          <p:cNvPr id="2" name="Picture 1"/>
          <p:cNvPicPr>
            <a:picLocks noChangeAspect="1"/>
          </p:cNvPicPr>
          <p:nvPr/>
        </p:nvPicPr>
        <p:blipFill>
          <a:blip r:embed="rId3"/>
          <a:stretch>
            <a:fillRect/>
          </a:stretch>
        </p:blipFill>
        <p:spPr>
          <a:xfrm>
            <a:off x="472348" y="228926"/>
            <a:ext cx="6564556" cy="4552381"/>
          </a:xfrm>
          <a:prstGeom prst="rect">
            <a:avLst/>
          </a:prstGeom>
        </p:spPr>
      </p:pic>
      <p:sp>
        <p:nvSpPr>
          <p:cNvPr id="3" name="Rectangle 2"/>
          <p:cNvSpPr/>
          <p:nvPr/>
        </p:nvSpPr>
        <p:spPr>
          <a:xfrm>
            <a:off x="4309607" y="604299"/>
            <a:ext cx="1272209" cy="41346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NOOOOOO!!</a:t>
            </a:r>
            <a:endParaRPr lang="en-US" dirty="0"/>
          </a:p>
        </p:txBody>
      </p:sp>
    </p:spTree>
    <p:extLst>
      <p:ext uri="{BB962C8B-B14F-4D97-AF65-F5344CB8AC3E}">
        <p14:creationId xmlns:p14="http://schemas.microsoft.com/office/powerpoint/2010/main" val="11583150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4" y="0"/>
            <a:ext cx="7356195"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solidFill>
                  <a:schemeClr val="tx1"/>
                </a:solidFill>
              </a:rPr>
              <a:t>5) Common Error - Capital Asset Transfers in Fund Financial not Government-wide</a:t>
            </a:r>
            <a:endParaRPr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103</a:t>
            </a:fld>
            <a:endParaRPr dirty="0">
              <a:solidFill>
                <a:schemeClr val="tx1"/>
              </a:solidFill>
            </a:endParaRPr>
          </a:p>
        </p:txBody>
      </p:sp>
      <p:sp>
        <p:nvSpPr>
          <p:cNvPr id="2" name="Text Placeholder 1"/>
          <p:cNvSpPr>
            <a:spLocks noGrp="1"/>
          </p:cNvSpPr>
          <p:nvPr>
            <p:ph type="body" idx="2"/>
          </p:nvPr>
        </p:nvSpPr>
        <p:spPr>
          <a:xfrm>
            <a:off x="388374" y="755374"/>
            <a:ext cx="6782225" cy="3941876"/>
          </a:xfrm>
        </p:spPr>
        <p:txBody>
          <a:bodyPr/>
          <a:lstStyle/>
          <a:p>
            <a:r>
              <a:rPr lang="en-US" dirty="0" smtClean="0"/>
              <a:t>In some cases, one agency has the budget authority to buy capital assets on behalf of another agency.</a:t>
            </a:r>
          </a:p>
          <a:p>
            <a:r>
              <a:rPr lang="en-US" dirty="0" smtClean="0"/>
              <a:t>The agency that has the budget authority will show the expenditure in the fund financials.</a:t>
            </a:r>
          </a:p>
          <a:p>
            <a:r>
              <a:rPr lang="en-US" dirty="0" smtClean="0"/>
              <a:t>The agency that bought the asset items will then prepare a Transfer journal entry in the Government-wide financials moving the capital asset from their books to the receiving agency’s books.</a:t>
            </a:r>
            <a:endParaRPr lang="en-US" dirty="0"/>
          </a:p>
        </p:txBody>
      </p:sp>
    </p:spTree>
    <p:extLst>
      <p:ext uri="{BB962C8B-B14F-4D97-AF65-F5344CB8AC3E}">
        <p14:creationId xmlns:p14="http://schemas.microsoft.com/office/powerpoint/2010/main" val="1811028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lvl="0"/>
            <a:r>
              <a:rPr lang="en" dirty="0" smtClean="0">
                <a:solidFill>
                  <a:schemeClr val="tx1"/>
                </a:solidFill>
              </a:rPr>
              <a:t>5) Common </a:t>
            </a:r>
            <a:r>
              <a:rPr lang="en" dirty="0">
                <a:solidFill>
                  <a:schemeClr val="tx1"/>
                </a:solidFill>
              </a:rPr>
              <a:t>Error - Capital Asset Transfers in Fund Financial not </a:t>
            </a:r>
            <a:r>
              <a:rPr lang="en" dirty="0" smtClean="0">
                <a:solidFill>
                  <a:schemeClr val="tx1"/>
                </a:solidFill>
              </a:rPr>
              <a:t>Government-wide cont.</a:t>
            </a:r>
            <a:endParaRPr dirty="0"/>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104</a:t>
            </a:fld>
            <a:endParaRPr dirty="0">
              <a:solidFill>
                <a:schemeClr val="tx1"/>
              </a:solidFill>
            </a:endParaRPr>
          </a:p>
        </p:txBody>
      </p:sp>
      <p:sp>
        <p:nvSpPr>
          <p:cNvPr id="2" name="Text Placeholder 1"/>
          <p:cNvSpPr>
            <a:spLocks noGrp="1"/>
          </p:cNvSpPr>
          <p:nvPr>
            <p:ph type="body" idx="2"/>
          </p:nvPr>
        </p:nvSpPr>
        <p:spPr>
          <a:xfrm>
            <a:off x="533399" y="1168842"/>
            <a:ext cx="6447846" cy="3528408"/>
          </a:xfrm>
        </p:spPr>
        <p:txBody>
          <a:bodyPr/>
          <a:lstStyle/>
          <a:p>
            <a:r>
              <a:rPr lang="en-US" dirty="0" smtClean="0"/>
              <a:t>This transfer should NOT be in the fund financials due to the fact the receiving agency did not have budget authority to purchase the </a:t>
            </a:r>
            <a:r>
              <a:rPr lang="en-US" smtClean="0"/>
              <a:t>item.</a:t>
            </a:r>
          </a:p>
          <a:p>
            <a:pPr marL="76200" indent="0">
              <a:buNone/>
            </a:pPr>
            <a:endParaRPr lang="en-US" dirty="0" smtClean="0"/>
          </a:p>
          <a:p>
            <a:r>
              <a:rPr lang="en-US" dirty="0" smtClean="0"/>
              <a:t>These transfers need to occur in the FULLACCRUE ledger (government-wide).</a:t>
            </a:r>
            <a:endParaRPr lang="en-US" dirty="0"/>
          </a:p>
        </p:txBody>
      </p:sp>
    </p:spTree>
    <p:extLst>
      <p:ext uri="{BB962C8B-B14F-4D97-AF65-F5344CB8AC3E}">
        <p14:creationId xmlns:p14="http://schemas.microsoft.com/office/powerpoint/2010/main" val="4118425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lvl="0"/>
            <a:r>
              <a:rPr lang="en" dirty="0" smtClean="0">
                <a:solidFill>
                  <a:schemeClr val="tx1"/>
                </a:solidFill>
              </a:rPr>
              <a:t>5) Common </a:t>
            </a:r>
            <a:r>
              <a:rPr lang="en" dirty="0">
                <a:solidFill>
                  <a:schemeClr val="tx1"/>
                </a:solidFill>
              </a:rPr>
              <a:t>Error - Capital Asset Transfers in Fund Financial not </a:t>
            </a:r>
            <a:r>
              <a:rPr lang="en" dirty="0" smtClean="0">
                <a:solidFill>
                  <a:schemeClr val="tx1"/>
                </a:solidFill>
              </a:rPr>
              <a:t>Government-wide cont.</a:t>
            </a:r>
            <a:endParaRPr dirty="0"/>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105</a:t>
            </a:fld>
            <a:endParaRPr dirty="0">
              <a:solidFill>
                <a:schemeClr val="tx1"/>
              </a:solidFill>
            </a:endParaRPr>
          </a:p>
        </p:txBody>
      </p:sp>
      <p:pic>
        <p:nvPicPr>
          <p:cNvPr id="5" name="Picture 4"/>
          <p:cNvPicPr>
            <a:picLocks noChangeAspect="1"/>
          </p:cNvPicPr>
          <p:nvPr/>
        </p:nvPicPr>
        <p:blipFill>
          <a:blip r:embed="rId3"/>
          <a:stretch>
            <a:fillRect/>
          </a:stretch>
        </p:blipFill>
        <p:spPr>
          <a:xfrm>
            <a:off x="388375" y="797240"/>
            <a:ext cx="6923400" cy="4197295"/>
          </a:xfrm>
          <a:prstGeom prst="rect">
            <a:avLst/>
          </a:prstGeom>
        </p:spPr>
      </p:pic>
      <p:sp>
        <p:nvSpPr>
          <p:cNvPr id="6" name="Rectangle 5"/>
          <p:cNvSpPr/>
          <p:nvPr/>
        </p:nvSpPr>
        <p:spPr>
          <a:xfrm>
            <a:off x="5351228" y="2194560"/>
            <a:ext cx="397565" cy="14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33278" y="2194560"/>
            <a:ext cx="397565" cy="14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7955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3149" y="103688"/>
            <a:ext cx="7488641"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6) Common Error - Capital Outlay doesn’t match note </a:t>
            </a:r>
            <a:endParaRPr sz="2800" dirty="0">
              <a:solidFill>
                <a:schemeClr val="tx1"/>
              </a:solidFill>
            </a:endParaRPr>
          </a:p>
        </p:txBody>
      </p:sp>
      <p:sp>
        <p:nvSpPr>
          <p:cNvPr id="521" name="Google Shape;521;p19"/>
          <p:cNvSpPr txBox="1">
            <a:spLocks noGrp="1"/>
          </p:cNvSpPr>
          <p:nvPr>
            <p:ph type="body" idx="1"/>
          </p:nvPr>
        </p:nvSpPr>
        <p:spPr>
          <a:xfrm>
            <a:off x="582200" y="1040900"/>
            <a:ext cx="6525300" cy="3643200"/>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dirty="0" smtClean="0"/>
              <a:t>Capital Outlay Additions should be a separate line in the Statement of Revenues, Expenditures &amp; Changes in Fund Balance </a:t>
            </a:r>
          </a:p>
          <a:p>
            <a:pPr marL="38100" lvl="0" indent="0" rtl="0">
              <a:spcBef>
                <a:spcPts val="600"/>
              </a:spcBef>
              <a:spcAft>
                <a:spcPts val="0"/>
              </a:spcAft>
              <a:buSzPts val="3000"/>
              <a:buNone/>
            </a:pPr>
            <a:r>
              <a:rPr lang="en-US" dirty="0" smtClean="0"/>
              <a:t>These expenditures should reconcile to the Note Disclosure in the financial statements.</a:t>
            </a: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106</a:t>
            </a:fld>
            <a:endParaRPr dirty="0">
              <a:solidFill>
                <a:schemeClr val="tx1"/>
              </a:solidFill>
            </a:endParaRPr>
          </a:p>
        </p:txBody>
      </p:sp>
    </p:spTree>
    <p:extLst>
      <p:ext uri="{BB962C8B-B14F-4D97-AF65-F5344CB8AC3E}">
        <p14:creationId xmlns:p14="http://schemas.microsoft.com/office/powerpoint/2010/main" val="8914774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3149" y="32126"/>
            <a:ext cx="7488641"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6) Common Error - Capital Outlay doesn’t match note cont.</a:t>
            </a:r>
            <a:endParaRPr sz="2800" dirty="0">
              <a:solidFill>
                <a:schemeClr val="tx1"/>
              </a:solidFill>
            </a:endParaRPr>
          </a:p>
        </p:txBody>
      </p:sp>
      <p:sp>
        <p:nvSpPr>
          <p:cNvPr id="521" name="Google Shape;521;p19"/>
          <p:cNvSpPr txBox="1">
            <a:spLocks noGrp="1"/>
          </p:cNvSpPr>
          <p:nvPr>
            <p:ph type="body" idx="1"/>
          </p:nvPr>
        </p:nvSpPr>
        <p:spPr>
          <a:xfrm>
            <a:off x="582200" y="644056"/>
            <a:ext cx="6525300" cy="1176793"/>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sz="2400" dirty="0" smtClean="0">
                <a:solidFill>
                  <a:srgbClr val="FF0000"/>
                </a:solidFill>
              </a:rPr>
              <a:t>INCORRECT Method:</a:t>
            </a:r>
            <a:endParaRPr sz="2400" dirty="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107</a:t>
            </a:fld>
            <a:endParaRPr dirty="0">
              <a:solidFill>
                <a:schemeClr val="tx1"/>
              </a:solidFill>
            </a:endParaRPr>
          </a:p>
        </p:txBody>
      </p:sp>
      <p:pic>
        <p:nvPicPr>
          <p:cNvPr id="2" name="Picture 1"/>
          <p:cNvPicPr>
            <a:picLocks noChangeAspect="1"/>
          </p:cNvPicPr>
          <p:nvPr/>
        </p:nvPicPr>
        <p:blipFill>
          <a:blip r:embed="rId3"/>
          <a:stretch>
            <a:fillRect/>
          </a:stretch>
        </p:blipFill>
        <p:spPr>
          <a:xfrm>
            <a:off x="383149" y="1183510"/>
            <a:ext cx="6963856" cy="2052087"/>
          </a:xfrm>
          <a:prstGeom prst="rect">
            <a:avLst/>
          </a:prstGeom>
        </p:spPr>
      </p:pic>
      <p:pic>
        <p:nvPicPr>
          <p:cNvPr id="3" name="Picture 2"/>
          <p:cNvPicPr>
            <a:picLocks noChangeAspect="1"/>
          </p:cNvPicPr>
          <p:nvPr/>
        </p:nvPicPr>
        <p:blipFill>
          <a:blip r:embed="rId4"/>
          <a:stretch>
            <a:fillRect/>
          </a:stretch>
        </p:blipFill>
        <p:spPr>
          <a:xfrm>
            <a:off x="2356173" y="3235597"/>
            <a:ext cx="4624590" cy="1907903"/>
          </a:xfrm>
          <a:prstGeom prst="rect">
            <a:avLst/>
          </a:prstGeom>
        </p:spPr>
      </p:pic>
      <p:sp>
        <p:nvSpPr>
          <p:cNvPr id="4" name="Oval 3"/>
          <p:cNvSpPr/>
          <p:nvPr/>
        </p:nvSpPr>
        <p:spPr>
          <a:xfrm>
            <a:off x="5239910" y="4015409"/>
            <a:ext cx="548640" cy="3101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3224" y="3411110"/>
            <a:ext cx="1804945" cy="1384995"/>
          </a:xfrm>
          <a:prstGeom prst="rect">
            <a:avLst/>
          </a:prstGeom>
          <a:noFill/>
        </p:spPr>
        <p:txBody>
          <a:bodyPr wrap="square" rtlCol="0">
            <a:spAutoFit/>
          </a:bodyPr>
          <a:lstStyle/>
          <a:p>
            <a:r>
              <a:rPr lang="en-US" dirty="0" smtClean="0">
                <a:solidFill>
                  <a:srgbClr val="FF0000"/>
                </a:solidFill>
              </a:rPr>
              <a:t>Agency has capital outlay included with </a:t>
            </a:r>
            <a:r>
              <a:rPr lang="en-US" dirty="0">
                <a:solidFill>
                  <a:srgbClr val="FF0000"/>
                </a:solidFill>
              </a:rPr>
              <a:t>O</a:t>
            </a:r>
            <a:r>
              <a:rPr lang="en-US" dirty="0" smtClean="0">
                <a:solidFill>
                  <a:srgbClr val="FF0000"/>
                </a:solidFill>
              </a:rPr>
              <a:t>ther </a:t>
            </a:r>
            <a:r>
              <a:rPr lang="en-US" dirty="0">
                <a:solidFill>
                  <a:srgbClr val="FF0000"/>
                </a:solidFill>
              </a:rPr>
              <a:t>C</a:t>
            </a:r>
            <a:r>
              <a:rPr lang="en-US" dirty="0" smtClean="0">
                <a:solidFill>
                  <a:srgbClr val="FF0000"/>
                </a:solidFill>
              </a:rPr>
              <a:t>osts, and the amount does not match note disclosure</a:t>
            </a:r>
            <a:endParaRPr lang="en-US" dirty="0">
              <a:solidFill>
                <a:srgbClr val="FF0000"/>
              </a:solidFill>
            </a:endParaRPr>
          </a:p>
        </p:txBody>
      </p:sp>
      <p:sp>
        <p:nvSpPr>
          <p:cNvPr id="6" name="Rectangle 5"/>
          <p:cNvSpPr/>
          <p:nvPr/>
        </p:nvSpPr>
        <p:spPr>
          <a:xfrm>
            <a:off x="2782957" y="1496955"/>
            <a:ext cx="3808674" cy="9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140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3149" y="32126"/>
            <a:ext cx="7488641"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6) Common Error - Capital Outlay doesn’t match note cont.</a:t>
            </a:r>
            <a:endParaRPr sz="2800" dirty="0">
              <a:solidFill>
                <a:schemeClr val="tx1"/>
              </a:solidFill>
            </a:endParaRPr>
          </a:p>
        </p:txBody>
      </p:sp>
      <p:sp>
        <p:nvSpPr>
          <p:cNvPr id="521" name="Google Shape;521;p19"/>
          <p:cNvSpPr txBox="1">
            <a:spLocks noGrp="1"/>
          </p:cNvSpPr>
          <p:nvPr>
            <p:ph type="body" idx="1"/>
          </p:nvPr>
        </p:nvSpPr>
        <p:spPr>
          <a:xfrm>
            <a:off x="582200" y="644056"/>
            <a:ext cx="6525300" cy="1176793"/>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sz="2400" dirty="0" smtClean="0">
                <a:solidFill>
                  <a:srgbClr val="FF0000"/>
                </a:solidFill>
              </a:rPr>
              <a:t>CORRECT Method:</a:t>
            </a:r>
            <a:endParaRPr sz="2400" dirty="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108</a:t>
            </a:fld>
            <a:endParaRPr dirty="0">
              <a:solidFill>
                <a:schemeClr val="tx1"/>
              </a:solidFill>
            </a:endParaRPr>
          </a:p>
        </p:txBody>
      </p:sp>
      <p:pic>
        <p:nvPicPr>
          <p:cNvPr id="7" name="Picture 6"/>
          <p:cNvPicPr>
            <a:picLocks noChangeAspect="1"/>
          </p:cNvPicPr>
          <p:nvPr/>
        </p:nvPicPr>
        <p:blipFill>
          <a:blip r:embed="rId3"/>
          <a:stretch>
            <a:fillRect/>
          </a:stretch>
        </p:blipFill>
        <p:spPr>
          <a:xfrm>
            <a:off x="779229" y="3188473"/>
            <a:ext cx="6464410" cy="1889509"/>
          </a:xfrm>
          <a:prstGeom prst="rect">
            <a:avLst/>
          </a:prstGeom>
        </p:spPr>
      </p:pic>
      <p:pic>
        <p:nvPicPr>
          <p:cNvPr id="8" name="Picture 7"/>
          <p:cNvPicPr>
            <a:picLocks noChangeAspect="1"/>
          </p:cNvPicPr>
          <p:nvPr/>
        </p:nvPicPr>
        <p:blipFill>
          <a:blip r:embed="rId4"/>
          <a:stretch>
            <a:fillRect/>
          </a:stretch>
        </p:blipFill>
        <p:spPr>
          <a:xfrm>
            <a:off x="409392" y="1144988"/>
            <a:ext cx="3602042" cy="2043485"/>
          </a:xfrm>
          <a:prstGeom prst="rect">
            <a:avLst/>
          </a:prstGeom>
        </p:spPr>
      </p:pic>
      <p:sp>
        <p:nvSpPr>
          <p:cNvPr id="9" name="Oval 8"/>
          <p:cNvSpPr/>
          <p:nvPr/>
        </p:nvSpPr>
        <p:spPr>
          <a:xfrm>
            <a:off x="4762832" y="4745021"/>
            <a:ext cx="556591" cy="332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46893" y="1025204"/>
            <a:ext cx="2425148" cy="1384995"/>
          </a:xfrm>
          <a:prstGeom prst="rect">
            <a:avLst/>
          </a:prstGeom>
          <a:noFill/>
        </p:spPr>
        <p:txBody>
          <a:bodyPr wrap="square" rtlCol="0">
            <a:spAutoFit/>
          </a:bodyPr>
          <a:lstStyle/>
          <a:p>
            <a:r>
              <a:rPr lang="en-US" dirty="0" smtClean="0">
                <a:solidFill>
                  <a:srgbClr val="FF0000"/>
                </a:solidFill>
              </a:rPr>
              <a:t>Agency has correctly accounted for the expenditures on the financial statements, which agrees to the note disclosure.</a:t>
            </a:r>
            <a:endParaRPr lang="en-US" dirty="0">
              <a:solidFill>
                <a:srgbClr val="FF0000"/>
              </a:solidFill>
            </a:endParaRPr>
          </a:p>
        </p:txBody>
      </p:sp>
      <p:sp>
        <p:nvSpPr>
          <p:cNvPr id="11" name="Rectangle 10"/>
          <p:cNvSpPr/>
          <p:nvPr/>
        </p:nvSpPr>
        <p:spPr>
          <a:xfrm>
            <a:off x="582200" y="2410199"/>
            <a:ext cx="1994023" cy="571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969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780942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7) Common Error - Capitalize Outlay expense in Government-wide financials</a:t>
            </a:r>
            <a:endParaRPr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109</a:t>
            </a:fld>
            <a:endParaRPr dirty="0">
              <a:solidFill>
                <a:schemeClr val="tx1"/>
              </a:solidFill>
            </a:endParaRPr>
          </a:p>
        </p:txBody>
      </p:sp>
      <p:sp>
        <p:nvSpPr>
          <p:cNvPr id="2" name="TextBox 1"/>
          <p:cNvSpPr txBox="1"/>
          <p:nvPr/>
        </p:nvSpPr>
        <p:spPr>
          <a:xfrm>
            <a:off x="803081" y="1001863"/>
            <a:ext cx="6281531" cy="3477875"/>
          </a:xfrm>
          <a:prstGeom prst="rect">
            <a:avLst/>
          </a:prstGeom>
          <a:noFill/>
        </p:spPr>
        <p:txBody>
          <a:bodyPr wrap="square" rtlCol="0">
            <a:spAutoFit/>
          </a:bodyPr>
          <a:lstStyle/>
          <a:p>
            <a:r>
              <a:rPr lang="en-US" sz="2000" dirty="0" smtClean="0">
                <a:latin typeface="Didact Gothic"/>
              </a:rPr>
              <a:t>In the government-wide financial statements, the expenditures for the capital asset should be eliminated and the capital outlay item should then be capitalized.</a:t>
            </a:r>
          </a:p>
          <a:p>
            <a:pPr marL="285750" indent="-285750">
              <a:buFont typeface="Arial" panose="020B0604020202020204" pitchFamily="34" charset="0"/>
              <a:buChar char="•"/>
            </a:pPr>
            <a:r>
              <a:rPr lang="en-US" dirty="0" smtClean="0">
                <a:latin typeface="Didact Gothic"/>
              </a:rPr>
              <a:t>In the fund financials – the expenditure is classified under Capital Outlay (previous slide).</a:t>
            </a:r>
          </a:p>
          <a:p>
            <a:pPr marL="285750" indent="-285750">
              <a:buFont typeface="Arial" panose="020B0604020202020204" pitchFamily="34" charset="0"/>
              <a:buChar char="•"/>
            </a:pPr>
            <a:r>
              <a:rPr lang="en-US" dirty="0" smtClean="0">
                <a:latin typeface="Didact Gothic"/>
              </a:rPr>
              <a:t>In the government-wide financials – the expenditure now becomes a capital asset.</a:t>
            </a:r>
          </a:p>
          <a:p>
            <a:endParaRPr lang="en-US" dirty="0">
              <a:latin typeface="Didact Gothic"/>
            </a:endParaRPr>
          </a:p>
          <a:p>
            <a:r>
              <a:rPr lang="en-US" dirty="0" smtClean="0">
                <a:latin typeface="Didact Gothic"/>
              </a:rPr>
              <a:t>Example:  Bought a car (548800) for $30,000.  </a:t>
            </a:r>
          </a:p>
          <a:p>
            <a:endParaRPr lang="en-US" dirty="0">
              <a:latin typeface="Didact Gothic"/>
            </a:endParaRPr>
          </a:p>
          <a:p>
            <a:pPr marL="285750" indent="-285750">
              <a:buFont typeface="Arial" panose="020B0604020202020204" pitchFamily="34" charset="0"/>
              <a:buChar char="•"/>
            </a:pPr>
            <a:r>
              <a:rPr lang="en-US" dirty="0" smtClean="0">
                <a:latin typeface="Didact Gothic"/>
              </a:rPr>
              <a:t>Entry:</a:t>
            </a:r>
          </a:p>
          <a:p>
            <a:pPr lvl="3"/>
            <a:r>
              <a:rPr lang="en-US" dirty="0" smtClean="0">
                <a:latin typeface="Didact Gothic"/>
              </a:rPr>
              <a:t>          Debit:  Automobile Asset (183900)	$30,000</a:t>
            </a:r>
          </a:p>
          <a:p>
            <a:pPr lvl="3"/>
            <a:r>
              <a:rPr lang="en-US" dirty="0">
                <a:latin typeface="Didact Gothic"/>
              </a:rPr>
              <a:t>	</a:t>
            </a:r>
            <a:r>
              <a:rPr lang="en-US" dirty="0" smtClean="0">
                <a:latin typeface="Didact Gothic"/>
              </a:rPr>
              <a:t>Credit:  Automotive Expense (548800)    $30,000</a:t>
            </a:r>
            <a:endParaRPr lang="en-US" dirty="0">
              <a:latin typeface="Didact Gothic"/>
            </a:endParaRPr>
          </a:p>
        </p:txBody>
      </p:sp>
    </p:spTree>
    <p:extLst>
      <p:ext uri="{BB962C8B-B14F-4D97-AF65-F5344CB8AC3E}">
        <p14:creationId xmlns:p14="http://schemas.microsoft.com/office/powerpoint/2010/main" val="1405443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404278" y="188000"/>
            <a:ext cx="7165364" cy="615082"/>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chemeClr val="tx1"/>
                </a:solidFill>
              </a:rPr>
              <a:t>Voucher was in pending status</a:t>
            </a:r>
            <a:endParaRPr sz="3000" dirty="0">
              <a:solidFill>
                <a:schemeClr val="tx1"/>
              </a:solidFill>
            </a:endParaRPr>
          </a:p>
        </p:txBody>
      </p:sp>
      <p:sp>
        <p:nvSpPr>
          <p:cNvPr id="521" name="Google Shape;521;p19"/>
          <p:cNvSpPr txBox="1">
            <a:spLocks noGrp="1"/>
          </p:cNvSpPr>
          <p:nvPr>
            <p:ph type="body" idx="1"/>
          </p:nvPr>
        </p:nvSpPr>
        <p:spPr>
          <a:xfrm>
            <a:off x="494736" y="803081"/>
            <a:ext cx="6613730" cy="3983603"/>
          </a:xfrm>
          <a:prstGeom prst="rect">
            <a:avLst/>
          </a:prstGeom>
        </p:spPr>
        <p:txBody>
          <a:bodyPr spcFirstLastPara="1" wrap="square" lIns="91425" tIns="91425" rIns="91425" bIns="91425" anchor="t" anchorCtr="0">
            <a:noAutofit/>
          </a:bodyPr>
          <a:lstStyle/>
          <a:p>
            <a:r>
              <a:rPr lang="en-US" sz="2400" dirty="0" smtClean="0"/>
              <a:t>Agencies need to check to ensure not only that the voucher was submitted, but </a:t>
            </a:r>
            <a:r>
              <a:rPr lang="en-US" sz="2400" u="sng" dirty="0" smtClean="0"/>
              <a:t>paid</a:t>
            </a:r>
            <a:r>
              <a:rPr lang="en-US" sz="2400" dirty="0" smtClean="0"/>
              <a:t> also.</a:t>
            </a:r>
          </a:p>
          <a:p>
            <a:r>
              <a:rPr lang="en-US" sz="2400" dirty="0" smtClean="0"/>
              <a:t>Many vouchers were in pending status and agencies forgot to take them into consideration when they did the AP Accrual Request</a:t>
            </a:r>
          </a:p>
          <a:p>
            <a:pPr lvl="1"/>
            <a:r>
              <a:rPr lang="en-US" sz="2200" dirty="0" smtClean="0"/>
              <a:t>Any invalid voucher needs to be removed.  Either the agency needs to complete the removal or work with the </a:t>
            </a:r>
            <a:r>
              <a:rPr lang="en-US" sz="2200" dirty="0" err="1" smtClean="0"/>
              <a:t>HelpDesk</a:t>
            </a:r>
            <a:r>
              <a:rPr lang="en-US" sz="2200" dirty="0" smtClean="0"/>
              <a:t> to do so.</a:t>
            </a:r>
            <a:endParaRPr sz="22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a:t>
            </a:fld>
            <a:endParaRPr dirty="0">
              <a:solidFill>
                <a:schemeClr val="tx1"/>
              </a:solidFill>
            </a:endParaRPr>
          </a:p>
        </p:txBody>
      </p:sp>
    </p:spTree>
    <p:extLst>
      <p:ext uri="{BB962C8B-B14F-4D97-AF65-F5344CB8AC3E}">
        <p14:creationId xmlns:p14="http://schemas.microsoft.com/office/powerpoint/2010/main" val="10177554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780942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7) Common Error - Capitalize Outlay expense in Government-wide financials cont.</a:t>
            </a:r>
            <a:endParaRPr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110</a:t>
            </a:fld>
            <a:endParaRPr dirty="0">
              <a:solidFill>
                <a:schemeClr val="tx1"/>
              </a:solidFill>
            </a:endParaRPr>
          </a:p>
        </p:txBody>
      </p:sp>
      <p:sp>
        <p:nvSpPr>
          <p:cNvPr id="2" name="TextBox 1"/>
          <p:cNvSpPr txBox="1"/>
          <p:nvPr/>
        </p:nvSpPr>
        <p:spPr>
          <a:xfrm>
            <a:off x="524786" y="852900"/>
            <a:ext cx="6814485" cy="1569660"/>
          </a:xfrm>
          <a:prstGeom prst="rect">
            <a:avLst/>
          </a:prstGeom>
          <a:noFill/>
        </p:spPr>
        <p:txBody>
          <a:bodyPr wrap="square" rtlCol="0">
            <a:spAutoFit/>
          </a:bodyPr>
          <a:lstStyle/>
          <a:p>
            <a:r>
              <a:rPr lang="en-US" sz="2000" dirty="0" smtClean="0">
                <a:latin typeface="Didact Gothic"/>
              </a:rPr>
              <a:t>In preparing the Government-wide reconciliation for this agency – there were still balances in the capital outlay account line items.</a:t>
            </a:r>
          </a:p>
          <a:p>
            <a:pPr marL="285750" lvl="3" indent="-285750">
              <a:buFont typeface="Arial" panose="020B0604020202020204" pitchFamily="34" charset="0"/>
              <a:buChar char="•"/>
            </a:pPr>
            <a:r>
              <a:rPr lang="en-US" sz="1800" dirty="0" smtClean="0">
                <a:latin typeface="Didact Gothic"/>
              </a:rPr>
              <a:t>Note:  There was also a credit in 555100 in which the amount should be a debit.</a:t>
            </a:r>
            <a:endParaRPr lang="en-US" sz="1800" dirty="0">
              <a:latin typeface="Didact Gothic"/>
            </a:endParaRPr>
          </a:p>
        </p:txBody>
      </p:sp>
      <p:pic>
        <p:nvPicPr>
          <p:cNvPr id="5" name="Picture 4"/>
          <p:cNvPicPr>
            <a:picLocks noChangeAspect="1"/>
          </p:cNvPicPr>
          <p:nvPr/>
        </p:nvPicPr>
        <p:blipFill>
          <a:blip r:embed="rId3"/>
          <a:stretch>
            <a:fillRect/>
          </a:stretch>
        </p:blipFill>
        <p:spPr>
          <a:xfrm>
            <a:off x="444034" y="2512612"/>
            <a:ext cx="6895238" cy="2115047"/>
          </a:xfrm>
          <a:prstGeom prst="rect">
            <a:avLst/>
          </a:prstGeom>
        </p:spPr>
      </p:pic>
    </p:spTree>
    <p:extLst>
      <p:ext uri="{BB962C8B-B14F-4D97-AF65-F5344CB8AC3E}">
        <p14:creationId xmlns:p14="http://schemas.microsoft.com/office/powerpoint/2010/main" val="24845816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70323" y="-1"/>
            <a:ext cx="7944592" cy="1137037"/>
          </a:xfrm>
          <a:prstGeom prst="rect">
            <a:avLst/>
          </a:prstGeom>
        </p:spPr>
        <p:txBody>
          <a:bodyPr spcFirstLastPara="1" wrap="square" lIns="91425" tIns="91425" rIns="91425" bIns="91425" anchor="b" anchorCtr="0">
            <a:noAutofit/>
          </a:bodyPr>
          <a:lstStyle/>
          <a:p>
            <a:pPr lvl="0"/>
            <a:r>
              <a:rPr lang="en" dirty="0" smtClean="0">
                <a:solidFill>
                  <a:schemeClr val="tx1"/>
                </a:solidFill>
              </a:rPr>
              <a:t>8) Common </a:t>
            </a:r>
            <a:r>
              <a:rPr lang="en" dirty="0">
                <a:solidFill>
                  <a:schemeClr val="tx1"/>
                </a:solidFill>
              </a:rPr>
              <a:t>Error </a:t>
            </a:r>
            <a:r>
              <a:rPr lang="en" dirty="0" smtClean="0">
                <a:solidFill>
                  <a:schemeClr val="tx1"/>
                </a:solidFill>
              </a:rPr>
              <a:t>– Amounts in the capital expenditure account codes that are not amounts to be capitalized</a:t>
            </a:r>
            <a:endParaRPr dirty="0"/>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111</a:t>
            </a:fld>
            <a:endParaRPr dirty="0">
              <a:solidFill>
                <a:schemeClr val="tx1"/>
              </a:solidFill>
            </a:endParaRPr>
          </a:p>
        </p:txBody>
      </p:sp>
      <p:sp>
        <p:nvSpPr>
          <p:cNvPr id="2" name="Text Placeholder 1"/>
          <p:cNvSpPr>
            <a:spLocks noGrp="1"/>
          </p:cNvSpPr>
          <p:nvPr>
            <p:ph type="body" idx="2"/>
          </p:nvPr>
        </p:nvSpPr>
        <p:spPr>
          <a:xfrm>
            <a:off x="533400" y="1033670"/>
            <a:ext cx="6447846" cy="3241171"/>
          </a:xfrm>
        </p:spPr>
        <p:txBody>
          <a:bodyPr/>
          <a:lstStyle/>
          <a:p>
            <a:r>
              <a:rPr lang="en-US" dirty="0" smtClean="0"/>
              <a:t>Agencies reflect amounts in the capital expenditure account codes (548xx) that are not above $5,000 or in a combination of accounts that should not be capitalized.</a:t>
            </a:r>
          </a:p>
          <a:p>
            <a:pPr lvl="1"/>
            <a:r>
              <a:rPr lang="en-US" sz="2000" dirty="0" smtClean="0"/>
              <a:t>Need to move to consumable account code</a:t>
            </a:r>
            <a:endParaRPr lang="en-US" sz="2000" dirty="0"/>
          </a:p>
        </p:txBody>
      </p:sp>
      <p:pic>
        <p:nvPicPr>
          <p:cNvPr id="3" name="Picture 2"/>
          <p:cNvPicPr>
            <a:picLocks noChangeAspect="1"/>
          </p:cNvPicPr>
          <p:nvPr/>
        </p:nvPicPr>
        <p:blipFill>
          <a:blip r:embed="rId3"/>
          <a:stretch>
            <a:fillRect/>
          </a:stretch>
        </p:blipFill>
        <p:spPr>
          <a:xfrm>
            <a:off x="444866" y="3196017"/>
            <a:ext cx="6909684" cy="1853062"/>
          </a:xfrm>
          <a:prstGeom prst="rect">
            <a:avLst/>
          </a:prstGeom>
        </p:spPr>
      </p:pic>
    </p:spTree>
    <p:extLst>
      <p:ext uri="{BB962C8B-B14F-4D97-AF65-F5344CB8AC3E}">
        <p14:creationId xmlns:p14="http://schemas.microsoft.com/office/powerpoint/2010/main" val="16439301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9) Common Error - Abnormal </a:t>
            </a:r>
            <a:r>
              <a:rPr lang="en" sz="2800" dirty="0">
                <a:solidFill>
                  <a:schemeClr val="tx1"/>
                </a:solidFill>
              </a:rPr>
              <a:t>B</a:t>
            </a:r>
            <a:r>
              <a:rPr lang="en" sz="2800" dirty="0" smtClean="0">
                <a:solidFill>
                  <a:schemeClr val="tx1"/>
                </a:solidFill>
              </a:rPr>
              <a:t>alances</a:t>
            </a:r>
            <a:endParaRPr sz="2800" dirty="0">
              <a:solidFill>
                <a:schemeClr val="tx1"/>
              </a:solidFill>
            </a:endParaRPr>
          </a:p>
        </p:txBody>
      </p:sp>
      <p:sp>
        <p:nvSpPr>
          <p:cNvPr id="547" name="Google Shape;547;p22"/>
          <p:cNvSpPr txBox="1">
            <a:spLocks noGrp="1"/>
          </p:cNvSpPr>
          <p:nvPr>
            <p:ph type="body" idx="1"/>
          </p:nvPr>
        </p:nvSpPr>
        <p:spPr>
          <a:xfrm>
            <a:off x="535674" y="971550"/>
            <a:ext cx="6437619" cy="3725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sz="2800" b="1" dirty="0" smtClean="0"/>
              <a:t>Agencies are required to ensure the account balances are correct.</a:t>
            </a:r>
          </a:p>
          <a:p>
            <a:pPr marL="0" lvl="0" indent="0" rtl="0">
              <a:spcBef>
                <a:spcPts val="600"/>
              </a:spcBef>
              <a:spcAft>
                <a:spcPts val="0"/>
              </a:spcAft>
              <a:buNone/>
            </a:pPr>
            <a:endParaRPr lang="en-US" sz="2400" b="1" dirty="0"/>
          </a:p>
          <a:p>
            <a:pPr marL="0" lvl="0" indent="0" rtl="0">
              <a:spcBef>
                <a:spcPts val="600"/>
              </a:spcBef>
              <a:spcAft>
                <a:spcPts val="0"/>
              </a:spcAft>
              <a:buNone/>
            </a:pPr>
            <a:r>
              <a:rPr lang="en-US" sz="2800" b="1" u="sng" dirty="0" smtClean="0"/>
              <a:t>Basic Accounting:</a:t>
            </a:r>
          </a:p>
          <a:p>
            <a:pPr marL="742950" lvl="1" indent="-285750"/>
            <a:r>
              <a:rPr lang="en-US" sz="2400" b="1" dirty="0" smtClean="0"/>
              <a:t>Liabilities are credit balances</a:t>
            </a:r>
          </a:p>
          <a:p>
            <a:pPr marL="742950" lvl="1" indent="-285750"/>
            <a:r>
              <a:rPr lang="en-US" sz="2400" b="1" dirty="0" smtClean="0"/>
              <a:t>Assets are debit balances</a:t>
            </a:r>
          </a:p>
          <a:p>
            <a:pPr marL="742950" lvl="1" indent="-285750"/>
            <a:r>
              <a:rPr lang="en-US" sz="2400" b="1" dirty="0" smtClean="0"/>
              <a:t>Fund balances are credit balances</a:t>
            </a:r>
          </a:p>
          <a:p>
            <a:pPr marL="742950" lvl="1" indent="-285750"/>
            <a:r>
              <a:rPr lang="en-US" sz="2400" b="1" dirty="0" smtClean="0"/>
              <a:t>Revenues are credit balances</a:t>
            </a:r>
          </a:p>
          <a:p>
            <a:pPr marL="742950" lvl="1" indent="-285750"/>
            <a:r>
              <a:rPr lang="en-US" sz="2400" b="1" dirty="0" smtClean="0"/>
              <a:t>Expenditures are debit balances</a:t>
            </a:r>
            <a:endParaRPr sz="2400"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112</a:t>
            </a:fld>
            <a:endParaRPr dirty="0">
              <a:solidFill>
                <a:schemeClr val="tx1"/>
              </a:solidFill>
            </a:endParaRPr>
          </a:p>
        </p:txBody>
      </p:sp>
    </p:spTree>
    <p:extLst>
      <p:ext uri="{BB962C8B-B14F-4D97-AF65-F5344CB8AC3E}">
        <p14:creationId xmlns:p14="http://schemas.microsoft.com/office/powerpoint/2010/main" val="18183225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181641" y="15903"/>
            <a:ext cx="7920739"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9) Common Errors - Abnormal Balances cont.</a:t>
            </a:r>
            <a:endParaRPr sz="2800" dirty="0">
              <a:solidFill>
                <a:schemeClr val="tx1"/>
              </a:solidFill>
            </a:endParaRPr>
          </a:p>
        </p:txBody>
      </p:sp>
      <p:sp>
        <p:nvSpPr>
          <p:cNvPr id="547" name="Google Shape;547;p22"/>
          <p:cNvSpPr txBox="1">
            <a:spLocks noGrp="1"/>
          </p:cNvSpPr>
          <p:nvPr>
            <p:ph type="body" idx="1"/>
          </p:nvPr>
        </p:nvSpPr>
        <p:spPr>
          <a:xfrm>
            <a:off x="406571" y="852900"/>
            <a:ext cx="5236972" cy="690273"/>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dirty="0" smtClean="0"/>
              <a:t>Debit balances in a Liability Account:</a:t>
            </a:r>
            <a:endParaRPr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113</a:t>
            </a:fld>
            <a:endParaRPr dirty="0">
              <a:solidFill>
                <a:schemeClr val="tx1"/>
              </a:solidFill>
            </a:endParaRPr>
          </a:p>
        </p:txBody>
      </p:sp>
      <p:pic>
        <p:nvPicPr>
          <p:cNvPr id="2" name="Picture 1"/>
          <p:cNvPicPr>
            <a:picLocks noChangeAspect="1"/>
          </p:cNvPicPr>
          <p:nvPr/>
        </p:nvPicPr>
        <p:blipFill>
          <a:blip r:embed="rId3"/>
          <a:stretch>
            <a:fillRect/>
          </a:stretch>
        </p:blipFill>
        <p:spPr>
          <a:xfrm>
            <a:off x="406571" y="1661823"/>
            <a:ext cx="3443504" cy="2886324"/>
          </a:xfrm>
          <a:prstGeom prst="rect">
            <a:avLst/>
          </a:prstGeom>
        </p:spPr>
      </p:pic>
      <p:pic>
        <p:nvPicPr>
          <p:cNvPr id="3" name="Picture 2"/>
          <p:cNvPicPr>
            <a:picLocks noChangeAspect="1"/>
          </p:cNvPicPr>
          <p:nvPr/>
        </p:nvPicPr>
        <p:blipFill>
          <a:blip r:embed="rId4"/>
          <a:stretch>
            <a:fillRect/>
          </a:stretch>
        </p:blipFill>
        <p:spPr>
          <a:xfrm>
            <a:off x="3979179" y="1661823"/>
            <a:ext cx="3180106" cy="921189"/>
          </a:xfrm>
          <a:prstGeom prst="rect">
            <a:avLst/>
          </a:prstGeom>
        </p:spPr>
      </p:pic>
      <p:sp>
        <p:nvSpPr>
          <p:cNvPr id="4" name="TextBox 3"/>
          <p:cNvSpPr txBox="1"/>
          <p:nvPr/>
        </p:nvSpPr>
        <p:spPr>
          <a:xfrm>
            <a:off x="331328" y="1398023"/>
            <a:ext cx="1796995" cy="307777"/>
          </a:xfrm>
          <a:prstGeom prst="rect">
            <a:avLst/>
          </a:prstGeom>
          <a:noFill/>
        </p:spPr>
        <p:txBody>
          <a:bodyPr wrap="square" rtlCol="0">
            <a:spAutoFit/>
          </a:bodyPr>
          <a:lstStyle/>
          <a:p>
            <a:r>
              <a:rPr lang="en-US" dirty="0" smtClean="0"/>
              <a:t>Agency A:</a:t>
            </a:r>
            <a:endParaRPr lang="en-US" dirty="0"/>
          </a:p>
        </p:txBody>
      </p:sp>
      <p:sp>
        <p:nvSpPr>
          <p:cNvPr id="8" name="TextBox 7"/>
          <p:cNvSpPr txBox="1"/>
          <p:nvPr/>
        </p:nvSpPr>
        <p:spPr>
          <a:xfrm>
            <a:off x="3911100" y="1398023"/>
            <a:ext cx="1796995" cy="307777"/>
          </a:xfrm>
          <a:prstGeom prst="rect">
            <a:avLst/>
          </a:prstGeom>
          <a:noFill/>
        </p:spPr>
        <p:txBody>
          <a:bodyPr wrap="square" rtlCol="0">
            <a:spAutoFit/>
          </a:bodyPr>
          <a:lstStyle/>
          <a:p>
            <a:r>
              <a:rPr lang="en-US" dirty="0" smtClean="0"/>
              <a:t>Agency B:</a:t>
            </a:r>
            <a:endParaRPr lang="en-US" dirty="0"/>
          </a:p>
        </p:txBody>
      </p:sp>
    </p:spTree>
    <p:extLst>
      <p:ext uri="{BB962C8B-B14F-4D97-AF65-F5344CB8AC3E}">
        <p14:creationId xmlns:p14="http://schemas.microsoft.com/office/powerpoint/2010/main" val="32161794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78273" y="-15466"/>
            <a:ext cx="8032057"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9) Common Errors - Abnormal Balances cont.</a:t>
            </a:r>
            <a:endParaRPr sz="2800" dirty="0">
              <a:solidFill>
                <a:schemeClr val="tx1"/>
              </a:solidFill>
            </a:endParaRPr>
          </a:p>
        </p:txBody>
      </p:sp>
      <p:sp>
        <p:nvSpPr>
          <p:cNvPr id="547" name="Google Shape;547;p22"/>
          <p:cNvSpPr txBox="1">
            <a:spLocks noGrp="1"/>
          </p:cNvSpPr>
          <p:nvPr>
            <p:ph type="body" idx="1"/>
          </p:nvPr>
        </p:nvSpPr>
        <p:spPr>
          <a:xfrm>
            <a:off x="406571" y="852900"/>
            <a:ext cx="6399746" cy="690273"/>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dirty="0" smtClean="0"/>
              <a:t>Accounts with balances that need to be corrected – along with having balances in accounts that should not be used</a:t>
            </a:r>
            <a:endParaRPr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114</a:t>
            </a:fld>
            <a:endParaRPr dirty="0">
              <a:solidFill>
                <a:schemeClr val="tx1"/>
              </a:solidFill>
            </a:endParaRPr>
          </a:p>
        </p:txBody>
      </p:sp>
      <p:pic>
        <p:nvPicPr>
          <p:cNvPr id="5" name="Picture 4"/>
          <p:cNvPicPr>
            <a:picLocks noChangeAspect="1"/>
          </p:cNvPicPr>
          <p:nvPr/>
        </p:nvPicPr>
        <p:blipFill>
          <a:blip r:embed="rId3"/>
          <a:stretch>
            <a:fillRect/>
          </a:stretch>
        </p:blipFill>
        <p:spPr>
          <a:xfrm>
            <a:off x="534848" y="1729406"/>
            <a:ext cx="4251837" cy="1427262"/>
          </a:xfrm>
          <a:prstGeom prst="rect">
            <a:avLst/>
          </a:prstGeom>
        </p:spPr>
      </p:pic>
      <p:sp>
        <p:nvSpPr>
          <p:cNvPr id="6" name="Line Callout 1 5"/>
          <p:cNvSpPr/>
          <p:nvPr/>
        </p:nvSpPr>
        <p:spPr>
          <a:xfrm>
            <a:off x="5454593" y="1624796"/>
            <a:ext cx="1804947" cy="771277"/>
          </a:xfrm>
          <a:prstGeom prst="borderCallout1">
            <a:avLst>
              <a:gd name="adj1" fmla="val 18750"/>
              <a:gd name="adj2" fmla="val -8333"/>
              <a:gd name="adj3" fmla="val 81572"/>
              <a:gd name="adj4" fmla="val -480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These 2 accounts need to have a journal entry to clean up</a:t>
            </a:r>
            <a:endParaRPr lang="en-US" sz="1200" dirty="0"/>
          </a:p>
        </p:txBody>
      </p:sp>
      <p:sp>
        <p:nvSpPr>
          <p:cNvPr id="7" name="Line Callout 1 6"/>
          <p:cNvSpPr/>
          <p:nvPr/>
        </p:nvSpPr>
        <p:spPr>
          <a:xfrm>
            <a:off x="5542059" y="2837989"/>
            <a:ext cx="1630017" cy="1105858"/>
          </a:xfrm>
          <a:prstGeom prst="borderCallout1">
            <a:avLst>
              <a:gd name="adj1" fmla="val 18750"/>
              <a:gd name="adj2" fmla="val -8333"/>
              <a:gd name="adj3" fmla="val 6709"/>
              <a:gd name="adj4" fmla="val -50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THIS?  Using a non-standard account code</a:t>
            </a:r>
            <a:endParaRPr lang="en-US" dirty="0"/>
          </a:p>
        </p:txBody>
      </p:sp>
    </p:spTree>
    <p:extLst>
      <p:ext uri="{BB962C8B-B14F-4D97-AF65-F5344CB8AC3E}">
        <p14:creationId xmlns:p14="http://schemas.microsoft.com/office/powerpoint/2010/main" val="30634214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25981" y="-7951"/>
            <a:ext cx="788098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10) Common Error - Note disclosure for Due To/D</a:t>
            </a:r>
            <a:r>
              <a:rPr lang="en-US" dirty="0" smtClean="0">
                <a:solidFill>
                  <a:schemeClr val="tx1"/>
                </a:solidFill>
              </a:rPr>
              <a:t>u</a:t>
            </a:r>
            <a:r>
              <a:rPr lang="en" dirty="0" smtClean="0">
                <a:solidFill>
                  <a:schemeClr val="tx1"/>
                </a:solidFill>
              </a:rPr>
              <a:t>e From &amp; Transfers</a:t>
            </a:r>
            <a:endParaRPr dirty="0">
              <a:solidFill>
                <a:schemeClr val="tx1"/>
              </a:solidFill>
            </a:endParaRPr>
          </a:p>
        </p:txBody>
      </p:sp>
      <p:sp>
        <p:nvSpPr>
          <p:cNvPr id="521" name="Google Shape;521;p19"/>
          <p:cNvSpPr txBox="1">
            <a:spLocks noGrp="1"/>
          </p:cNvSpPr>
          <p:nvPr>
            <p:ph type="body" idx="1"/>
          </p:nvPr>
        </p:nvSpPr>
        <p:spPr>
          <a:xfrm>
            <a:off x="582200" y="852900"/>
            <a:ext cx="6525300" cy="3831200"/>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sz="2800" dirty="0" smtClean="0"/>
              <a:t>State Audit Rule 2.2.2.12 A(7b)ii</a:t>
            </a:r>
          </a:p>
          <a:p>
            <a:r>
              <a:rPr lang="en-US" sz="2000" dirty="0" smtClean="0"/>
              <a:t>Agencies need to not only have the corresponding agency number but also the SHARE fund number</a:t>
            </a:r>
            <a:endParaRPr sz="20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115</a:t>
            </a:fld>
            <a:endParaRPr dirty="0">
              <a:solidFill>
                <a:schemeClr val="accent1">
                  <a:lumMod val="50000"/>
                </a:schemeClr>
              </a:solidFill>
            </a:endParaRPr>
          </a:p>
        </p:txBody>
      </p:sp>
      <p:pic>
        <p:nvPicPr>
          <p:cNvPr id="5" name="Picture 4"/>
          <p:cNvPicPr>
            <a:picLocks noChangeAspect="1"/>
          </p:cNvPicPr>
          <p:nvPr/>
        </p:nvPicPr>
        <p:blipFill>
          <a:blip r:embed="rId3"/>
          <a:stretch>
            <a:fillRect/>
          </a:stretch>
        </p:blipFill>
        <p:spPr>
          <a:xfrm>
            <a:off x="1124972" y="2223643"/>
            <a:ext cx="6097684" cy="2843686"/>
          </a:xfrm>
          <a:prstGeom prst="rect">
            <a:avLst/>
          </a:prstGeom>
          <a:ln w="12700">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716092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70321" y="32126"/>
            <a:ext cx="7849178"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10) Common Error - Note disclosure for Due To/D</a:t>
            </a:r>
            <a:r>
              <a:rPr lang="en-US" dirty="0" smtClean="0">
                <a:solidFill>
                  <a:schemeClr val="tx1"/>
                </a:solidFill>
              </a:rPr>
              <a:t>u</a:t>
            </a:r>
            <a:r>
              <a:rPr lang="en" dirty="0" smtClean="0">
                <a:solidFill>
                  <a:schemeClr val="tx1"/>
                </a:solidFill>
              </a:rPr>
              <a:t>e From &amp; </a:t>
            </a:r>
            <a:r>
              <a:rPr lang="en" dirty="0" smtClean="0">
                <a:solidFill>
                  <a:schemeClr val="tx1"/>
                </a:solidFill>
              </a:rPr>
              <a:t>Transfers cont.</a:t>
            </a:r>
            <a:endParaRPr dirty="0">
              <a:solidFill>
                <a:schemeClr val="tx1"/>
              </a:solidFill>
            </a:endParaRPr>
          </a:p>
        </p:txBody>
      </p:sp>
      <p:sp>
        <p:nvSpPr>
          <p:cNvPr id="521" name="Google Shape;521;p19"/>
          <p:cNvSpPr txBox="1">
            <a:spLocks noGrp="1"/>
          </p:cNvSpPr>
          <p:nvPr>
            <p:ph type="body" idx="1"/>
          </p:nvPr>
        </p:nvSpPr>
        <p:spPr>
          <a:xfrm>
            <a:off x="388374" y="852900"/>
            <a:ext cx="6863216" cy="3831200"/>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sz="2800" dirty="0" smtClean="0"/>
              <a:t>Agency lists the corresponding state agency – but no funds listed (not even for their own)</a:t>
            </a:r>
            <a:endParaRPr lang="en-US" sz="2800" dirty="0" smtClean="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116</a:t>
            </a:fld>
            <a:endParaRPr dirty="0">
              <a:solidFill>
                <a:schemeClr val="accent1">
                  <a:lumMod val="50000"/>
                </a:schemeClr>
              </a:solidFill>
            </a:endParaRPr>
          </a:p>
        </p:txBody>
      </p:sp>
      <p:pic>
        <p:nvPicPr>
          <p:cNvPr id="2" name="Picture 1"/>
          <p:cNvPicPr>
            <a:picLocks noChangeAspect="1"/>
          </p:cNvPicPr>
          <p:nvPr/>
        </p:nvPicPr>
        <p:blipFill>
          <a:blip r:embed="rId3"/>
          <a:stretch>
            <a:fillRect/>
          </a:stretch>
        </p:blipFill>
        <p:spPr>
          <a:xfrm>
            <a:off x="388374" y="2880772"/>
            <a:ext cx="6934777" cy="2153185"/>
          </a:xfrm>
          <a:prstGeom prst="rect">
            <a:avLst/>
          </a:prstGeom>
        </p:spPr>
      </p:pic>
      <p:sp>
        <p:nvSpPr>
          <p:cNvPr id="3" name="TextBox 2"/>
          <p:cNvSpPr txBox="1"/>
          <p:nvPr/>
        </p:nvSpPr>
        <p:spPr>
          <a:xfrm>
            <a:off x="388374" y="2562720"/>
            <a:ext cx="2323021" cy="369332"/>
          </a:xfrm>
          <a:prstGeom prst="rect">
            <a:avLst/>
          </a:prstGeom>
          <a:noFill/>
        </p:spPr>
        <p:txBody>
          <a:bodyPr wrap="square" rtlCol="0">
            <a:spAutoFit/>
          </a:bodyPr>
          <a:lstStyle/>
          <a:p>
            <a:r>
              <a:rPr lang="en-US" sz="1800" b="1" u="sng" dirty="0" smtClean="0">
                <a:solidFill>
                  <a:srgbClr val="FF0000"/>
                </a:solidFill>
              </a:rPr>
              <a:t>Incorrect Method</a:t>
            </a:r>
            <a:r>
              <a:rPr lang="en-US" sz="1800" b="1" dirty="0" smtClean="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1253727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45847" y="40077"/>
            <a:ext cx="785775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10) Common Error - Note disclosure for Due To/D</a:t>
            </a:r>
            <a:r>
              <a:rPr lang="en-US" dirty="0" smtClean="0">
                <a:solidFill>
                  <a:schemeClr val="tx1"/>
                </a:solidFill>
              </a:rPr>
              <a:t>u</a:t>
            </a:r>
            <a:r>
              <a:rPr lang="en" dirty="0" smtClean="0">
                <a:solidFill>
                  <a:schemeClr val="tx1"/>
                </a:solidFill>
              </a:rPr>
              <a:t>e From &amp; </a:t>
            </a:r>
            <a:r>
              <a:rPr lang="en" dirty="0" smtClean="0">
                <a:solidFill>
                  <a:schemeClr val="tx1"/>
                </a:solidFill>
              </a:rPr>
              <a:t>Transfers cont.</a:t>
            </a:r>
            <a:endParaRPr dirty="0">
              <a:solidFill>
                <a:schemeClr val="tx1"/>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117</a:t>
            </a:fld>
            <a:endParaRPr dirty="0">
              <a:solidFill>
                <a:schemeClr val="accent1">
                  <a:lumMod val="50000"/>
                </a:schemeClr>
              </a:solidFill>
            </a:endParaRPr>
          </a:p>
        </p:txBody>
      </p:sp>
      <p:sp>
        <p:nvSpPr>
          <p:cNvPr id="3" name="TextBox 2"/>
          <p:cNvSpPr txBox="1"/>
          <p:nvPr/>
        </p:nvSpPr>
        <p:spPr>
          <a:xfrm>
            <a:off x="300911" y="862962"/>
            <a:ext cx="2323021" cy="369332"/>
          </a:xfrm>
          <a:prstGeom prst="rect">
            <a:avLst/>
          </a:prstGeom>
          <a:noFill/>
        </p:spPr>
        <p:txBody>
          <a:bodyPr wrap="square" rtlCol="0">
            <a:spAutoFit/>
          </a:bodyPr>
          <a:lstStyle/>
          <a:p>
            <a:r>
              <a:rPr lang="en-US" sz="1800" b="1" u="sng" dirty="0" smtClean="0">
                <a:solidFill>
                  <a:srgbClr val="FF0000"/>
                </a:solidFill>
              </a:rPr>
              <a:t>CORRECT Method</a:t>
            </a:r>
            <a:r>
              <a:rPr lang="en-US" sz="1800" b="1" dirty="0" smtClean="0">
                <a:solidFill>
                  <a:srgbClr val="FF0000"/>
                </a:solidFill>
              </a:rPr>
              <a:t>:</a:t>
            </a:r>
            <a:endParaRPr lang="en-US" sz="1800" b="1" dirty="0">
              <a:solidFill>
                <a:srgbClr val="FF0000"/>
              </a:solidFill>
            </a:endParaRPr>
          </a:p>
        </p:txBody>
      </p:sp>
      <p:pic>
        <p:nvPicPr>
          <p:cNvPr id="4" name="Picture 3"/>
          <p:cNvPicPr>
            <a:picLocks noChangeAspect="1"/>
          </p:cNvPicPr>
          <p:nvPr/>
        </p:nvPicPr>
        <p:blipFill>
          <a:blip r:embed="rId3"/>
          <a:stretch>
            <a:fillRect/>
          </a:stretch>
        </p:blipFill>
        <p:spPr>
          <a:xfrm>
            <a:off x="388373" y="1222232"/>
            <a:ext cx="6885831" cy="3834798"/>
          </a:xfrm>
          <a:prstGeom prst="rect">
            <a:avLst/>
          </a:prstGeom>
        </p:spPr>
      </p:pic>
    </p:spTree>
    <p:extLst>
      <p:ext uri="{BB962C8B-B14F-4D97-AF65-F5344CB8AC3E}">
        <p14:creationId xmlns:p14="http://schemas.microsoft.com/office/powerpoint/2010/main" val="6313376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11) Negative Cash Presentation</a:t>
            </a:r>
            <a:endParaRPr dirty="0">
              <a:solidFill>
                <a:schemeClr val="tx1"/>
              </a:solidFill>
            </a:endParaRPr>
          </a:p>
        </p:txBody>
      </p:sp>
      <p:sp>
        <p:nvSpPr>
          <p:cNvPr id="547" name="Google Shape;547;p22"/>
          <p:cNvSpPr txBox="1">
            <a:spLocks noGrp="1"/>
          </p:cNvSpPr>
          <p:nvPr>
            <p:ph type="body" idx="1"/>
          </p:nvPr>
        </p:nvSpPr>
        <p:spPr>
          <a:xfrm>
            <a:off x="535675" y="971550"/>
            <a:ext cx="6776100" cy="3725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b="1" dirty="0" smtClean="0"/>
              <a:t>Remember – negative cash balance should be shown as a liability.</a:t>
            </a:r>
            <a:endParaRPr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118</a:t>
            </a:fld>
            <a:endParaRPr dirty="0">
              <a:solidFill>
                <a:schemeClr val="tx1"/>
              </a:solidFill>
            </a:endParaRPr>
          </a:p>
        </p:txBody>
      </p:sp>
      <p:pic>
        <p:nvPicPr>
          <p:cNvPr id="2" name="Picture 1"/>
          <p:cNvPicPr>
            <a:picLocks noChangeAspect="1"/>
          </p:cNvPicPr>
          <p:nvPr/>
        </p:nvPicPr>
        <p:blipFill>
          <a:blip r:embed="rId3"/>
          <a:stretch>
            <a:fillRect/>
          </a:stretch>
        </p:blipFill>
        <p:spPr>
          <a:xfrm>
            <a:off x="469127" y="1934641"/>
            <a:ext cx="6842648" cy="2562330"/>
          </a:xfrm>
          <a:prstGeom prst="rect">
            <a:avLst/>
          </a:prstGeom>
        </p:spPr>
      </p:pic>
    </p:spTree>
    <p:extLst>
      <p:ext uri="{BB962C8B-B14F-4D97-AF65-F5344CB8AC3E}">
        <p14:creationId xmlns:p14="http://schemas.microsoft.com/office/powerpoint/2010/main" val="20338838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11) Negative Cash </a:t>
            </a:r>
            <a:r>
              <a:rPr lang="en" dirty="0" smtClean="0">
                <a:solidFill>
                  <a:schemeClr val="tx1"/>
                </a:solidFill>
              </a:rPr>
              <a:t>Presentation cont.</a:t>
            </a:r>
            <a:endParaRPr dirty="0">
              <a:solidFill>
                <a:schemeClr val="tx1"/>
              </a:solidFill>
            </a:endParaRPr>
          </a:p>
        </p:txBody>
      </p:sp>
      <p:sp>
        <p:nvSpPr>
          <p:cNvPr id="547" name="Google Shape;547;p22"/>
          <p:cNvSpPr txBox="1">
            <a:spLocks noGrp="1"/>
          </p:cNvSpPr>
          <p:nvPr>
            <p:ph type="body" idx="1"/>
          </p:nvPr>
        </p:nvSpPr>
        <p:spPr>
          <a:xfrm>
            <a:off x="439465" y="780718"/>
            <a:ext cx="6872310" cy="1008325"/>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sz="1600" b="1" dirty="0" smtClean="0"/>
              <a:t>When CAFR finds issues, notifies CFO’s.  As you can see with the comment below, the presentation for negative SGFIP was not done correctly.</a:t>
            </a:r>
            <a:endParaRPr sz="1600"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119</a:t>
            </a:fld>
            <a:endParaRPr dirty="0">
              <a:solidFill>
                <a:schemeClr val="tx1"/>
              </a:solidFill>
            </a:endParaRPr>
          </a:p>
        </p:txBody>
      </p:sp>
      <p:pic>
        <p:nvPicPr>
          <p:cNvPr id="3" name="Picture 2"/>
          <p:cNvPicPr>
            <a:picLocks noChangeAspect="1"/>
          </p:cNvPicPr>
          <p:nvPr/>
        </p:nvPicPr>
        <p:blipFill>
          <a:blip r:embed="rId3"/>
          <a:stretch>
            <a:fillRect/>
          </a:stretch>
        </p:blipFill>
        <p:spPr>
          <a:xfrm>
            <a:off x="439465" y="1664970"/>
            <a:ext cx="6583680" cy="1619992"/>
          </a:xfrm>
          <a:prstGeom prst="rect">
            <a:avLst/>
          </a:prstGeom>
        </p:spPr>
      </p:pic>
      <p:pic>
        <p:nvPicPr>
          <p:cNvPr id="4" name="Picture 3"/>
          <p:cNvPicPr>
            <a:picLocks noChangeAspect="1"/>
          </p:cNvPicPr>
          <p:nvPr/>
        </p:nvPicPr>
        <p:blipFill>
          <a:blip r:embed="rId4"/>
          <a:stretch>
            <a:fillRect/>
          </a:stretch>
        </p:blipFill>
        <p:spPr>
          <a:xfrm>
            <a:off x="2735247" y="3284962"/>
            <a:ext cx="3634601" cy="1858538"/>
          </a:xfrm>
          <a:prstGeom prst="rect">
            <a:avLst/>
          </a:prstGeom>
        </p:spPr>
      </p:pic>
    </p:spTree>
    <p:extLst>
      <p:ext uri="{BB962C8B-B14F-4D97-AF65-F5344CB8AC3E}">
        <p14:creationId xmlns:p14="http://schemas.microsoft.com/office/powerpoint/2010/main" val="720952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chemeClr val="tx1"/>
                </a:solidFill>
              </a:rPr>
              <a:t>WEX Bank Charges/GSD Charges</a:t>
            </a:r>
            <a:endParaRPr sz="30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a:t>
            </a:fld>
            <a:endParaRPr dirty="0">
              <a:solidFill>
                <a:schemeClr val="tx1"/>
              </a:solidFill>
            </a:endParaRPr>
          </a:p>
        </p:txBody>
      </p:sp>
      <p:sp>
        <p:nvSpPr>
          <p:cNvPr id="2" name="Text Placeholder 1"/>
          <p:cNvSpPr>
            <a:spLocks noGrp="1"/>
          </p:cNvSpPr>
          <p:nvPr>
            <p:ph type="body" idx="1"/>
          </p:nvPr>
        </p:nvSpPr>
        <p:spPr>
          <a:xfrm>
            <a:off x="527723" y="852900"/>
            <a:ext cx="6784051" cy="3909930"/>
          </a:xfrm>
        </p:spPr>
        <p:txBody>
          <a:bodyPr/>
          <a:lstStyle/>
          <a:p>
            <a:r>
              <a:rPr lang="en-US" sz="2200" dirty="0" smtClean="0"/>
              <a:t>Since GSD and DoIT do not require PO’s – many agencies omitted amounts owed to them from the list of outstanding payables.</a:t>
            </a:r>
          </a:p>
          <a:p>
            <a:pPr lvl="1"/>
            <a:r>
              <a:rPr lang="en-US" sz="2200" dirty="0" smtClean="0"/>
              <a:t>Remember – DoIT and GSD are Internal Service (Enterprise Funds); therefore, do not represent a Due To/Due From relationship and should be included on a 202900 request.</a:t>
            </a:r>
          </a:p>
          <a:p>
            <a:r>
              <a:rPr lang="en-US" sz="2200" dirty="0" smtClean="0"/>
              <a:t>Agencies omitted the WEX Bank Charges and did not realize this until after they had received the statement.</a:t>
            </a:r>
            <a:endParaRPr lang="en-US" sz="2200" dirty="0"/>
          </a:p>
          <a:p>
            <a:pPr lvl="1"/>
            <a:endParaRPr lang="en-US" dirty="0"/>
          </a:p>
        </p:txBody>
      </p:sp>
    </p:spTree>
    <p:extLst>
      <p:ext uri="{BB962C8B-B14F-4D97-AF65-F5344CB8AC3E}">
        <p14:creationId xmlns:p14="http://schemas.microsoft.com/office/powerpoint/2010/main" val="17099765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214685" y="0"/>
            <a:ext cx="831498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12) Stale Dated Checks</a:t>
            </a:r>
            <a:endParaRPr sz="28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120</a:t>
            </a:fld>
            <a:endParaRPr dirty="0">
              <a:solidFill>
                <a:schemeClr val="tx1"/>
              </a:solidFill>
            </a:endParaRPr>
          </a:p>
        </p:txBody>
      </p:sp>
      <p:sp>
        <p:nvSpPr>
          <p:cNvPr id="2" name="TextBox 1"/>
          <p:cNvSpPr txBox="1"/>
          <p:nvPr/>
        </p:nvSpPr>
        <p:spPr>
          <a:xfrm>
            <a:off x="477078" y="795130"/>
            <a:ext cx="6734756" cy="4093428"/>
          </a:xfrm>
          <a:prstGeom prst="rect">
            <a:avLst/>
          </a:prstGeom>
          <a:noFill/>
        </p:spPr>
        <p:txBody>
          <a:bodyPr wrap="square" rtlCol="0">
            <a:spAutoFit/>
          </a:bodyPr>
          <a:lstStyle/>
          <a:p>
            <a:r>
              <a:rPr lang="en-US" sz="2000" dirty="0" smtClean="0">
                <a:solidFill>
                  <a:schemeClr val="accent1">
                    <a:lumMod val="50000"/>
                  </a:schemeClr>
                </a:solidFill>
                <a:latin typeface="Didact Gothic"/>
              </a:rPr>
              <a:t>Agencies are leaving balances (years worth) in the stale dated account code (241900).</a:t>
            </a:r>
          </a:p>
          <a:p>
            <a:endParaRPr lang="en-US" sz="2000" dirty="0" smtClean="0">
              <a:solidFill>
                <a:schemeClr val="accent1">
                  <a:lumMod val="50000"/>
                </a:schemeClr>
              </a:solidFill>
              <a:latin typeface="Didact Gothic"/>
            </a:endParaRPr>
          </a:p>
          <a:p>
            <a:r>
              <a:rPr lang="en-US" sz="2000" dirty="0" smtClean="0">
                <a:solidFill>
                  <a:schemeClr val="accent1">
                    <a:lumMod val="50000"/>
                  </a:schemeClr>
                </a:solidFill>
                <a:latin typeface="Didact Gothic"/>
              </a:rPr>
              <a:t>MAPs FIN 5.4 explains the process for agencies to follow regarding stale dated checks.</a:t>
            </a:r>
          </a:p>
          <a:p>
            <a:endParaRPr lang="en-US" sz="2000" dirty="0" smtClean="0">
              <a:solidFill>
                <a:schemeClr val="accent1">
                  <a:lumMod val="50000"/>
                </a:schemeClr>
              </a:solidFill>
              <a:latin typeface="Didact Gothic"/>
            </a:endParaRPr>
          </a:p>
          <a:p>
            <a:r>
              <a:rPr lang="en-US" sz="2000" dirty="0" smtClean="0">
                <a:solidFill>
                  <a:schemeClr val="accent1">
                    <a:lumMod val="50000"/>
                  </a:schemeClr>
                </a:solidFill>
                <a:latin typeface="Didact Gothic"/>
              </a:rPr>
              <a:t>Basically, if the check is not to be reissued, then:</a:t>
            </a:r>
          </a:p>
          <a:p>
            <a:pPr marL="457200" lvl="1" indent="-457200">
              <a:buAutoNum type="arabicParenR"/>
            </a:pPr>
            <a:r>
              <a:rPr lang="en-US" sz="2000" dirty="0" smtClean="0">
                <a:solidFill>
                  <a:schemeClr val="accent1">
                    <a:lumMod val="50000"/>
                  </a:schemeClr>
                </a:solidFill>
                <a:latin typeface="Didact Gothic"/>
              </a:rPr>
              <a:t>If you are a reverting fund, that money is to then be reverted to the State General Fund in the current fiscal year (just like when you do a reversion).</a:t>
            </a:r>
          </a:p>
          <a:p>
            <a:pPr marL="457200" lvl="1" indent="-457200">
              <a:buAutoNum type="arabicParenR"/>
            </a:pPr>
            <a:r>
              <a:rPr lang="en-US" sz="2000" dirty="0" smtClean="0">
                <a:solidFill>
                  <a:schemeClr val="accent1">
                    <a:lumMod val="50000"/>
                  </a:schemeClr>
                </a:solidFill>
                <a:latin typeface="Didact Gothic"/>
              </a:rPr>
              <a:t>If you are a non-reverting fund, then a journal entry needs to be done to move that money from 241900 to misc. revenue.</a:t>
            </a:r>
            <a:endParaRPr lang="en-US" sz="2000" dirty="0">
              <a:solidFill>
                <a:schemeClr val="accent1">
                  <a:lumMod val="50000"/>
                </a:schemeClr>
              </a:solidFill>
              <a:latin typeface="Didact Gothic"/>
            </a:endParaRPr>
          </a:p>
        </p:txBody>
      </p:sp>
    </p:spTree>
    <p:extLst>
      <p:ext uri="{BB962C8B-B14F-4D97-AF65-F5344CB8AC3E}">
        <p14:creationId xmlns:p14="http://schemas.microsoft.com/office/powerpoint/2010/main" val="2533735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73689" y="-724"/>
            <a:ext cx="8286499"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dirty="0" smtClean="0">
                <a:solidFill>
                  <a:schemeClr val="tx1"/>
                </a:solidFill>
              </a:rPr>
              <a:t>13) Revenue/Expenditure Accounts in Other Financing</a:t>
            </a:r>
            <a:endParaRPr dirty="0">
              <a:solidFill>
                <a:schemeClr val="tx1"/>
              </a:solidFill>
            </a:endParaRPr>
          </a:p>
        </p:txBody>
      </p:sp>
      <p:sp>
        <p:nvSpPr>
          <p:cNvPr id="521" name="Google Shape;521;p19"/>
          <p:cNvSpPr txBox="1">
            <a:spLocks noGrp="1"/>
          </p:cNvSpPr>
          <p:nvPr>
            <p:ph type="body" idx="1"/>
          </p:nvPr>
        </p:nvSpPr>
        <p:spPr>
          <a:xfrm>
            <a:off x="582200" y="852900"/>
            <a:ext cx="6525300" cy="3831200"/>
          </a:xfrm>
          <a:prstGeom prst="rect">
            <a:avLst/>
          </a:prstGeom>
        </p:spPr>
        <p:txBody>
          <a:bodyPr spcFirstLastPara="1" wrap="square" lIns="91425" tIns="91425" rIns="91425" bIns="91425" anchor="t" anchorCtr="0">
            <a:noAutofit/>
          </a:bodyPr>
          <a:lstStyle/>
          <a:p>
            <a:r>
              <a:rPr lang="en-US" sz="2800" dirty="0" smtClean="0"/>
              <a:t>Accounts that have been established as a elimination entry on the State-wide level (revenue/expenditures with “09) are not Other Financing Sources to agencies.</a:t>
            </a:r>
          </a:p>
          <a:p>
            <a:pPr marL="38100" indent="0">
              <a:buNone/>
            </a:pPr>
            <a:endParaRPr lang="en-US" sz="2800" dirty="0" smtClean="0"/>
          </a:p>
          <a:p>
            <a:r>
              <a:rPr lang="en-US" sz="2800" dirty="0" smtClean="0"/>
              <a:t>These accounts need to be recorded as a true revenue or expenditure.</a:t>
            </a:r>
            <a:endParaRPr sz="20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121</a:t>
            </a:fld>
            <a:endParaRPr dirty="0">
              <a:solidFill>
                <a:schemeClr val="accent1">
                  <a:lumMod val="50000"/>
                </a:schemeClr>
              </a:solidFill>
            </a:endParaRPr>
          </a:p>
        </p:txBody>
      </p:sp>
    </p:spTree>
    <p:extLst>
      <p:ext uri="{BB962C8B-B14F-4D97-AF65-F5344CB8AC3E}">
        <p14:creationId xmlns:p14="http://schemas.microsoft.com/office/powerpoint/2010/main" val="6811443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14) Fund Balance Classifications Incorrect</a:t>
            </a:r>
            <a:endParaRPr dirty="0">
              <a:solidFill>
                <a:schemeClr val="tx1"/>
              </a:solidFill>
            </a:endParaRPr>
          </a:p>
        </p:txBody>
      </p:sp>
      <p:sp>
        <p:nvSpPr>
          <p:cNvPr id="547" name="Google Shape;547;p22"/>
          <p:cNvSpPr txBox="1">
            <a:spLocks noGrp="1"/>
          </p:cNvSpPr>
          <p:nvPr>
            <p:ph type="body" idx="1"/>
          </p:nvPr>
        </p:nvSpPr>
        <p:spPr>
          <a:xfrm>
            <a:off x="535675" y="787179"/>
            <a:ext cx="6776100" cy="3910071"/>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sz="2000" b="1" dirty="0" smtClean="0"/>
              <a:t>Agencies are not ensuring the fund balance classifications match the classifications listed in the financial statements.</a:t>
            </a:r>
          </a:p>
          <a:p>
            <a:pPr marL="0" lvl="0" indent="0" rtl="0">
              <a:spcBef>
                <a:spcPts val="600"/>
              </a:spcBef>
              <a:spcAft>
                <a:spcPts val="0"/>
              </a:spcAft>
              <a:buNone/>
            </a:pPr>
            <a:r>
              <a:rPr lang="en-US" sz="2000" b="1" dirty="0" smtClean="0"/>
              <a:t>After CAFR does review, we are having to work with agencies to do entries.</a:t>
            </a:r>
            <a:endParaRPr sz="2000"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122</a:t>
            </a:fld>
            <a:endParaRPr dirty="0">
              <a:solidFill>
                <a:schemeClr val="tx1"/>
              </a:solidFill>
            </a:endParaRPr>
          </a:p>
        </p:txBody>
      </p:sp>
      <p:pic>
        <p:nvPicPr>
          <p:cNvPr id="3" name="Picture 2"/>
          <p:cNvPicPr>
            <a:picLocks noChangeAspect="1"/>
          </p:cNvPicPr>
          <p:nvPr/>
        </p:nvPicPr>
        <p:blipFill>
          <a:blip r:embed="rId3"/>
          <a:stretch>
            <a:fillRect/>
          </a:stretch>
        </p:blipFill>
        <p:spPr>
          <a:xfrm>
            <a:off x="388375" y="2724707"/>
            <a:ext cx="6923400" cy="2091193"/>
          </a:xfrm>
          <a:prstGeom prst="rect">
            <a:avLst/>
          </a:prstGeom>
        </p:spPr>
      </p:pic>
    </p:spTree>
    <p:extLst>
      <p:ext uri="{BB962C8B-B14F-4D97-AF65-F5344CB8AC3E}">
        <p14:creationId xmlns:p14="http://schemas.microsoft.com/office/powerpoint/2010/main" val="16911178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solidFill>
                  <a:schemeClr val="tx1"/>
                </a:solidFill>
              </a:rPr>
              <a:t>To make it easier to reconcile – </a:t>
            </a:r>
            <a:br>
              <a:rPr lang="en" dirty="0" smtClean="0">
                <a:solidFill>
                  <a:schemeClr val="tx1"/>
                </a:solidFill>
              </a:rPr>
            </a:br>
            <a:r>
              <a:rPr lang="en" dirty="0" smtClean="0">
                <a:solidFill>
                  <a:schemeClr val="tx1"/>
                </a:solidFill>
              </a:rPr>
              <a:t>Put the fund on top of the financial schedules</a:t>
            </a:r>
            <a:endParaRPr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123</a:t>
            </a:fld>
            <a:endParaRPr dirty="0">
              <a:solidFill>
                <a:schemeClr val="tx1"/>
              </a:solidFill>
            </a:endParaRPr>
          </a:p>
        </p:txBody>
      </p:sp>
      <p:sp>
        <p:nvSpPr>
          <p:cNvPr id="2" name="Text Placeholder 1"/>
          <p:cNvSpPr>
            <a:spLocks noGrp="1"/>
          </p:cNvSpPr>
          <p:nvPr>
            <p:ph type="body" idx="2"/>
          </p:nvPr>
        </p:nvSpPr>
        <p:spPr>
          <a:xfrm>
            <a:off x="533399" y="971550"/>
            <a:ext cx="6637201" cy="3725700"/>
          </a:xfrm>
        </p:spPr>
        <p:txBody>
          <a:bodyPr/>
          <a:lstStyle/>
          <a:p>
            <a:r>
              <a:rPr lang="en-US" dirty="0" smtClean="0"/>
              <a:t>Please include the fund number on top of the fund column – this will ensure cleaner/faster reconciliation.</a:t>
            </a:r>
            <a:endParaRPr lang="en-US" dirty="0"/>
          </a:p>
        </p:txBody>
      </p:sp>
      <p:pic>
        <p:nvPicPr>
          <p:cNvPr id="3" name="Picture 2"/>
          <p:cNvPicPr>
            <a:picLocks noChangeAspect="1"/>
          </p:cNvPicPr>
          <p:nvPr/>
        </p:nvPicPr>
        <p:blipFill>
          <a:blip r:embed="rId3"/>
          <a:stretch>
            <a:fillRect/>
          </a:stretch>
        </p:blipFill>
        <p:spPr>
          <a:xfrm>
            <a:off x="1113182" y="2335438"/>
            <a:ext cx="5748793" cy="2808062"/>
          </a:xfrm>
          <a:prstGeom prst="rect">
            <a:avLst/>
          </a:prstGeom>
        </p:spPr>
      </p:pic>
      <p:sp>
        <p:nvSpPr>
          <p:cNvPr id="4" name="Oval 3"/>
          <p:cNvSpPr/>
          <p:nvPr/>
        </p:nvSpPr>
        <p:spPr>
          <a:xfrm>
            <a:off x="3228230" y="2687541"/>
            <a:ext cx="3434963" cy="1749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9508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a:spLocks noGrp="1"/>
          </p:cNvSpPr>
          <p:nvPr>
            <p:ph type="ctrTitle" idx="4294967295"/>
          </p:nvPr>
        </p:nvSpPr>
        <p:spPr>
          <a:xfrm>
            <a:off x="685800" y="647999"/>
            <a:ext cx="3998288" cy="296984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chemeClr val="tx1"/>
                </a:solidFill>
              </a:rPr>
              <a:t>Misc. Items</a:t>
            </a:r>
            <a:endParaRPr sz="7200" dirty="0">
              <a:solidFill>
                <a:schemeClr val="tx1"/>
              </a:solidFill>
            </a:endParaRPr>
          </a:p>
        </p:txBody>
      </p:sp>
      <p:sp>
        <p:nvSpPr>
          <p:cNvPr id="612" name="Google Shape;612;p29"/>
          <p:cNvSpPr txBox="1">
            <a:spLocks noGrp="1"/>
          </p:cNvSpPr>
          <p:nvPr>
            <p:ph type="sldNum" idx="12"/>
          </p:nvPr>
        </p:nvSpPr>
        <p:spPr>
          <a:xfrm>
            <a:off x="8601260" y="0"/>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124</a:t>
            </a:fld>
            <a:endParaRPr dirty="0">
              <a:solidFill>
                <a:schemeClr val="tx1"/>
              </a:solidFill>
            </a:endParaRPr>
          </a:p>
        </p:txBody>
      </p:sp>
      <p:pic>
        <p:nvPicPr>
          <p:cNvPr id="4" name="Picture 3"/>
          <p:cNvPicPr>
            <a:picLocks noChangeAspect="1"/>
          </p:cNvPicPr>
          <p:nvPr/>
        </p:nvPicPr>
        <p:blipFill>
          <a:blip r:embed="rId3"/>
          <a:stretch>
            <a:fillRect/>
          </a:stretch>
        </p:blipFill>
        <p:spPr>
          <a:xfrm>
            <a:off x="5147217" y="0"/>
            <a:ext cx="3728393" cy="5143500"/>
          </a:xfrm>
          <a:prstGeom prst="rect">
            <a:avLst/>
          </a:prstGeom>
        </p:spPr>
      </p:pic>
    </p:spTree>
    <p:extLst>
      <p:ext uri="{BB962C8B-B14F-4D97-AF65-F5344CB8AC3E}">
        <p14:creationId xmlns:p14="http://schemas.microsoft.com/office/powerpoint/2010/main" val="563462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dirty="0" smtClean="0">
                <a:solidFill>
                  <a:schemeClr val="tx1"/>
                </a:solidFill>
              </a:rPr>
              <a:t>Affiliate and Fund Affiliate</a:t>
            </a:r>
            <a:endParaRPr sz="36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125</a:t>
            </a:fld>
            <a:endParaRPr dirty="0">
              <a:solidFill>
                <a:schemeClr val="tx1"/>
              </a:solidFill>
            </a:endParaRPr>
          </a:p>
        </p:txBody>
      </p:sp>
      <p:sp>
        <p:nvSpPr>
          <p:cNvPr id="2" name="Text Placeholder 1"/>
          <p:cNvSpPr>
            <a:spLocks noGrp="1"/>
          </p:cNvSpPr>
          <p:nvPr>
            <p:ph type="body" idx="2"/>
          </p:nvPr>
        </p:nvSpPr>
        <p:spPr>
          <a:xfrm>
            <a:off x="533399" y="971550"/>
            <a:ext cx="6637201" cy="3854892"/>
          </a:xfrm>
        </p:spPr>
        <p:txBody>
          <a:bodyPr/>
          <a:lstStyle/>
          <a:p>
            <a:r>
              <a:rPr lang="en-US" dirty="0" smtClean="0"/>
              <a:t>Remember – only certain accounts require the affiliate and fund affiliate chartfields to be populated. </a:t>
            </a:r>
          </a:p>
          <a:p>
            <a:pPr marL="76200" indent="0">
              <a:buNone/>
            </a:pPr>
            <a:r>
              <a:rPr lang="en-US" dirty="0" smtClean="0"/>
              <a:t> </a:t>
            </a:r>
          </a:p>
          <a:p>
            <a:r>
              <a:rPr lang="en-US" b="1" dirty="0" smtClean="0"/>
              <a:t>Do NOT include them on accounts that do not need them.</a:t>
            </a:r>
          </a:p>
          <a:p>
            <a:endParaRPr lang="en-US" b="1" dirty="0" smtClean="0"/>
          </a:p>
          <a:p>
            <a:r>
              <a:rPr lang="en-US" dirty="0" smtClean="0"/>
              <a:t>At the sign-in table was a hand-out for the most recent copy of the listing.</a:t>
            </a:r>
            <a:endParaRPr lang="en-US" dirty="0"/>
          </a:p>
        </p:txBody>
      </p:sp>
    </p:spTree>
    <p:extLst>
      <p:ext uri="{BB962C8B-B14F-4D97-AF65-F5344CB8AC3E}">
        <p14:creationId xmlns:p14="http://schemas.microsoft.com/office/powerpoint/2010/main" val="36784380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214685" y="0"/>
            <a:ext cx="831498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Numbering convention for journal attachments</a:t>
            </a:r>
            <a:endParaRPr sz="28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126</a:t>
            </a:fld>
            <a:endParaRPr dirty="0">
              <a:solidFill>
                <a:schemeClr val="tx1"/>
              </a:solidFill>
            </a:endParaRPr>
          </a:p>
        </p:txBody>
      </p:sp>
      <p:pic>
        <p:nvPicPr>
          <p:cNvPr id="4" name="Picture 3"/>
          <p:cNvPicPr>
            <a:picLocks noChangeAspect="1"/>
          </p:cNvPicPr>
          <p:nvPr/>
        </p:nvPicPr>
        <p:blipFill>
          <a:blip r:embed="rId3"/>
          <a:stretch>
            <a:fillRect/>
          </a:stretch>
        </p:blipFill>
        <p:spPr>
          <a:xfrm>
            <a:off x="365760" y="3100533"/>
            <a:ext cx="5008082" cy="1958724"/>
          </a:xfrm>
          <a:prstGeom prst="rect">
            <a:avLst/>
          </a:prstGeom>
        </p:spPr>
      </p:pic>
      <p:pic>
        <p:nvPicPr>
          <p:cNvPr id="5" name="Picture 4"/>
          <p:cNvPicPr>
            <a:picLocks noChangeAspect="1"/>
          </p:cNvPicPr>
          <p:nvPr/>
        </p:nvPicPr>
        <p:blipFill>
          <a:blip r:embed="rId4"/>
          <a:stretch>
            <a:fillRect/>
          </a:stretch>
        </p:blipFill>
        <p:spPr>
          <a:xfrm>
            <a:off x="1673940" y="852900"/>
            <a:ext cx="5084668" cy="2247633"/>
          </a:xfrm>
          <a:prstGeom prst="rect">
            <a:avLst/>
          </a:prstGeom>
        </p:spPr>
      </p:pic>
      <p:sp>
        <p:nvSpPr>
          <p:cNvPr id="6" name="TextBox 5"/>
          <p:cNvSpPr txBox="1"/>
          <p:nvPr/>
        </p:nvSpPr>
        <p:spPr>
          <a:xfrm>
            <a:off x="444034" y="1174315"/>
            <a:ext cx="1101446" cy="707886"/>
          </a:xfrm>
          <a:prstGeom prst="rect">
            <a:avLst/>
          </a:prstGeom>
          <a:noFill/>
        </p:spPr>
        <p:txBody>
          <a:bodyPr wrap="square" rtlCol="0">
            <a:spAutoFit/>
          </a:bodyPr>
          <a:lstStyle/>
          <a:p>
            <a:r>
              <a:rPr lang="en-US" sz="2000" dirty="0" smtClean="0"/>
              <a:t>Correct Way</a:t>
            </a:r>
            <a:endParaRPr lang="en-US" sz="2000" dirty="0"/>
          </a:p>
        </p:txBody>
      </p:sp>
      <p:sp>
        <p:nvSpPr>
          <p:cNvPr id="9" name="TextBox 8"/>
          <p:cNvSpPr txBox="1"/>
          <p:nvPr/>
        </p:nvSpPr>
        <p:spPr>
          <a:xfrm>
            <a:off x="6146357" y="3293166"/>
            <a:ext cx="1113183" cy="646331"/>
          </a:xfrm>
          <a:prstGeom prst="rect">
            <a:avLst/>
          </a:prstGeom>
          <a:noFill/>
        </p:spPr>
        <p:txBody>
          <a:bodyPr wrap="square" rtlCol="0">
            <a:spAutoFit/>
          </a:bodyPr>
          <a:lstStyle/>
          <a:p>
            <a:r>
              <a:rPr lang="en-US" sz="1800" dirty="0" smtClean="0"/>
              <a:t>Incorrect Way</a:t>
            </a:r>
            <a:endParaRPr lang="en-US" sz="1800" dirty="0"/>
          </a:p>
        </p:txBody>
      </p:sp>
      <p:sp>
        <p:nvSpPr>
          <p:cNvPr id="7" name="Right Arrow 6"/>
          <p:cNvSpPr/>
          <p:nvPr/>
        </p:nvSpPr>
        <p:spPr>
          <a:xfrm>
            <a:off x="1204623" y="1528258"/>
            <a:ext cx="469317" cy="3419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5485780" y="3405783"/>
            <a:ext cx="54863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91542" y="1762931"/>
            <a:ext cx="1868557" cy="119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03620" y="3879363"/>
            <a:ext cx="1868557" cy="119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75290" y="1174315"/>
            <a:ext cx="222637" cy="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7666" y="3293166"/>
            <a:ext cx="287091" cy="21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9257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White Paper on Chart of Accounts</a:t>
            </a:r>
            <a:endParaRPr sz="3200" dirty="0">
              <a:solidFill>
                <a:schemeClr val="tx1"/>
              </a:solidFill>
            </a:endParaRPr>
          </a:p>
        </p:txBody>
      </p:sp>
      <p:sp>
        <p:nvSpPr>
          <p:cNvPr id="547" name="Google Shape;547;p22"/>
          <p:cNvSpPr txBox="1">
            <a:spLocks noGrp="1"/>
          </p:cNvSpPr>
          <p:nvPr>
            <p:ph type="body" idx="1"/>
          </p:nvPr>
        </p:nvSpPr>
        <p:spPr>
          <a:xfrm>
            <a:off x="535675" y="971550"/>
            <a:ext cx="6776100" cy="3725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b="1" dirty="0" smtClean="0"/>
              <a:t>Please note – the white paper that details the chart of accounts is EXTREMELY outdated and not completely reliable.</a:t>
            </a:r>
          </a:p>
          <a:p>
            <a:pPr marL="0" lvl="0" indent="0" rtl="0">
              <a:spcBef>
                <a:spcPts val="600"/>
              </a:spcBef>
              <a:spcAft>
                <a:spcPts val="0"/>
              </a:spcAft>
              <a:buNone/>
            </a:pPr>
            <a:endParaRPr lang="en-US" b="1" dirty="0" smtClean="0"/>
          </a:p>
          <a:p>
            <a:pPr marL="0" lvl="0" indent="0" rtl="0">
              <a:spcBef>
                <a:spcPts val="600"/>
              </a:spcBef>
              <a:spcAft>
                <a:spcPts val="0"/>
              </a:spcAft>
              <a:buNone/>
            </a:pPr>
            <a:r>
              <a:rPr lang="en-US" b="1" dirty="0" smtClean="0"/>
              <a:t>Take that into consideration when you are using it as a reference point.</a:t>
            </a:r>
          </a:p>
          <a:p>
            <a:pPr marL="0" lvl="0" indent="0" rtl="0">
              <a:spcBef>
                <a:spcPts val="600"/>
              </a:spcBef>
              <a:spcAft>
                <a:spcPts val="0"/>
              </a:spcAft>
              <a:buNone/>
            </a:pPr>
            <a:endParaRPr lang="en-US" b="1" dirty="0"/>
          </a:p>
          <a:p>
            <a:pPr marL="0" lvl="0" indent="0" rtl="0">
              <a:spcBef>
                <a:spcPts val="600"/>
              </a:spcBef>
              <a:spcAft>
                <a:spcPts val="0"/>
              </a:spcAft>
              <a:buNone/>
            </a:pPr>
            <a:r>
              <a:rPr lang="en-US" b="1" dirty="0" smtClean="0"/>
              <a:t>DFA is planning to revamp the chart of accounts here soon to accommodate all the new GASB accounting changes such as accounting for cash flows.</a:t>
            </a:r>
            <a:endParaRPr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127</a:t>
            </a:fld>
            <a:endParaRPr dirty="0">
              <a:solidFill>
                <a:schemeClr val="tx1"/>
              </a:solidFill>
            </a:endParaRPr>
          </a:p>
        </p:txBody>
      </p:sp>
    </p:spTree>
    <p:extLst>
      <p:ext uri="{BB962C8B-B14F-4D97-AF65-F5344CB8AC3E}">
        <p14:creationId xmlns:p14="http://schemas.microsoft.com/office/powerpoint/2010/main" val="21464243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7570881"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3200" dirty="0" smtClean="0">
                <a:solidFill>
                  <a:schemeClr val="tx1"/>
                </a:solidFill>
              </a:rPr>
              <a:t>Training from CAFR Staff</a:t>
            </a:r>
            <a:endParaRPr sz="3200" dirty="0">
              <a:solidFill>
                <a:schemeClr val="tx1"/>
              </a:solidFill>
            </a:endParaRPr>
          </a:p>
        </p:txBody>
      </p:sp>
      <p:sp>
        <p:nvSpPr>
          <p:cNvPr id="521" name="Google Shape;521;p19"/>
          <p:cNvSpPr txBox="1">
            <a:spLocks noGrp="1"/>
          </p:cNvSpPr>
          <p:nvPr>
            <p:ph type="body" idx="1"/>
          </p:nvPr>
        </p:nvSpPr>
        <p:spPr>
          <a:xfrm>
            <a:off x="590150" y="725679"/>
            <a:ext cx="6629633" cy="3997396"/>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sz="2800" dirty="0" smtClean="0"/>
              <a:t>CAFR Staff have currently been training CFO’s and financial staff on 2 areas:</a:t>
            </a:r>
          </a:p>
          <a:p>
            <a:pPr marL="1009650" lvl="1" indent="-514350">
              <a:spcBef>
                <a:spcPts val="600"/>
              </a:spcBef>
              <a:buSzPts val="3000"/>
              <a:buFont typeface="+mj-lt"/>
              <a:buAutoNum type="arabicPeriod"/>
            </a:pPr>
            <a:r>
              <a:rPr lang="en-US" sz="2000" dirty="0" smtClean="0"/>
              <a:t>How to create financials using SHARE</a:t>
            </a:r>
          </a:p>
          <a:p>
            <a:pPr marL="1009650" lvl="1" indent="-514350">
              <a:spcBef>
                <a:spcPts val="600"/>
              </a:spcBef>
              <a:buSzPts val="3000"/>
              <a:buFont typeface="+mj-lt"/>
              <a:buAutoNum type="arabicPeriod"/>
            </a:pPr>
            <a:r>
              <a:rPr lang="en-US" sz="2000" dirty="0" smtClean="0"/>
              <a:t>New CFO training which encompasses Budget/Accounts Payable/General Ledger/Payroll Reconciliation/Encumbrance Reporting/etc.</a:t>
            </a:r>
          </a:p>
          <a:p>
            <a:pPr marL="38100" lvl="0" indent="0" rtl="0">
              <a:spcBef>
                <a:spcPts val="600"/>
              </a:spcBef>
              <a:spcAft>
                <a:spcPts val="0"/>
              </a:spcAft>
              <a:buSzPts val="3000"/>
              <a:buNone/>
            </a:pPr>
            <a:r>
              <a:rPr lang="en-US" sz="2800" dirty="0" smtClean="0"/>
              <a:t>If you feel you might need any of these trainings listed above (even if not new CFO), let us know.</a:t>
            </a:r>
            <a:endParaRPr sz="20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128</a:t>
            </a:fld>
            <a:endParaRPr dirty="0">
              <a:solidFill>
                <a:schemeClr val="accent1">
                  <a:lumMod val="50000"/>
                </a:schemeClr>
              </a:solidFill>
            </a:endParaRPr>
          </a:p>
        </p:txBody>
      </p:sp>
    </p:spTree>
    <p:extLst>
      <p:ext uri="{BB962C8B-B14F-4D97-AF65-F5344CB8AC3E}">
        <p14:creationId xmlns:p14="http://schemas.microsoft.com/office/powerpoint/2010/main" val="17613701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2" name="Google Shape;502;p16"/>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129</a:t>
            </a:fld>
            <a:endParaRPr dirty="0">
              <a:solidFill>
                <a:schemeClr val="tx1"/>
              </a:solidFill>
            </a:endParaRPr>
          </a:p>
        </p:txBody>
      </p:sp>
      <p:pic>
        <p:nvPicPr>
          <p:cNvPr id="2" name="Picture 1"/>
          <p:cNvPicPr>
            <a:picLocks noChangeAspect="1"/>
          </p:cNvPicPr>
          <p:nvPr/>
        </p:nvPicPr>
        <p:blipFill>
          <a:blip r:embed="rId3"/>
          <a:stretch>
            <a:fillRect/>
          </a:stretch>
        </p:blipFill>
        <p:spPr>
          <a:xfrm>
            <a:off x="464148" y="0"/>
            <a:ext cx="3845460" cy="5143500"/>
          </a:xfrm>
          <a:prstGeom prst="rect">
            <a:avLst/>
          </a:prstGeom>
        </p:spPr>
      </p:pic>
      <p:sp>
        <p:nvSpPr>
          <p:cNvPr id="3" name="TextBox 2"/>
          <p:cNvSpPr txBox="1"/>
          <p:nvPr/>
        </p:nvSpPr>
        <p:spPr>
          <a:xfrm>
            <a:off x="5064981" y="707665"/>
            <a:ext cx="3045350" cy="2308324"/>
          </a:xfrm>
          <a:prstGeom prst="rect">
            <a:avLst/>
          </a:prstGeom>
          <a:noFill/>
        </p:spPr>
        <p:txBody>
          <a:bodyPr wrap="square" rtlCol="0">
            <a:spAutoFit/>
          </a:bodyPr>
          <a:lstStyle/>
          <a:p>
            <a:r>
              <a:rPr lang="en-US" sz="4800" dirty="0" smtClean="0">
                <a:latin typeface="Didact Gothic"/>
              </a:rPr>
              <a:t>Helpful Queries in FIN</a:t>
            </a:r>
            <a:endParaRPr lang="en-US" sz="4800" dirty="0">
              <a:latin typeface="Didact Gothic"/>
            </a:endParaRPr>
          </a:p>
        </p:txBody>
      </p:sp>
    </p:spTree>
    <p:extLst>
      <p:ext uri="{BB962C8B-B14F-4D97-AF65-F5344CB8AC3E}">
        <p14:creationId xmlns:p14="http://schemas.microsoft.com/office/powerpoint/2010/main" val="2070896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6"/>
          <p:cNvSpPr txBox="1">
            <a:spLocks noGrp="1"/>
          </p:cNvSpPr>
          <p:nvPr>
            <p:ph type="ctrTitle" idx="4294967295"/>
          </p:nvPr>
        </p:nvSpPr>
        <p:spPr>
          <a:xfrm>
            <a:off x="189955" y="893317"/>
            <a:ext cx="5255150" cy="2271045"/>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7200" dirty="0" smtClean="0">
                <a:solidFill>
                  <a:schemeClr val="tx1"/>
                </a:solidFill>
              </a:rPr>
              <a:t>Upcoming Processes</a:t>
            </a:r>
            <a:endParaRPr sz="7200" dirty="0">
              <a:solidFill>
                <a:schemeClr val="tx1"/>
              </a:solidFill>
            </a:endParaRPr>
          </a:p>
        </p:txBody>
      </p:sp>
      <p:sp>
        <p:nvSpPr>
          <p:cNvPr id="502" name="Google Shape;502;p16"/>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13</a:t>
            </a:fld>
            <a:endParaRPr dirty="0">
              <a:solidFill>
                <a:schemeClr val="tx1"/>
              </a:solidFill>
            </a:endParaRPr>
          </a:p>
        </p:txBody>
      </p:sp>
      <p:pic>
        <p:nvPicPr>
          <p:cNvPr id="4" name="Picture 3"/>
          <p:cNvPicPr>
            <a:picLocks noChangeAspect="1"/>
          </p:cNvPicPr>
          <p:nvPr/>
        </p:nvPicPr>
        <p:blipFill>
          <a:blip r:embed="rId3"/>
          <a:stretch>
            <a:fillRect/>
          </a:stretch>
        </p:blipFill>
        <p:spPr>
          <a:xfrm>
            <a:off x="5355076" y="425726"/>
            <a:ext cx="3644518" cy="4746928"/>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2" name="Google Shape;502;p16"/>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130</a:t>
            </a:fld>
            <a:endParaRPr dirty="0">
              <a:solidFill>
                <a:schemeClr val="tx1"/>
              </a:solidFill>
            </a:endParaRPr>
          </a:p>
        </p:txBody>
      </p:sp>
      <p:sp>
        <p:nvSpPr>
          <p:cNvPr id="3" name="TextBox 2"/>
          <p:cNvSpPr txBox="1"/>
          <p:nvPr/>
        </p:nvSpPr>
        <p:spPr>
          <a:xfrm>
            <a:off x="5279666" y="699713"/>
            <a:ext cx="3045350" cy="2308324"/>
          </a:xfrm>
          <a:prstGeom prst="rect">
            <a:avLst/>
          </a:prstGeom>
          <a:noFill/>
        </p:spPr>
        <p:txBody>
          <a:bodyPr wrap="square" rtlCol="0">
            <a:spAutoFit/>
          </a:bodyPr>
          <a:lstStyle/>
          <a:p>
            <a:r>
              <a:rPr lang="en-US" sz="4800" dirty="0" smtClean="0">
                <a:latin typeface="Didact Gothic"/>
              </a:rPr>
              <a:t>Helpful Queries in HCM</a:t>
            </a:r>
            <a:endParaRPr lang="en-US" sz="4800" dirty="0">
              <a:latin typeface="Didact Gothic"/>
            </a:endParaRPr>
          </a:p>
        </p:txBody>
      </p:sp>
      <p:pic>
        <p:nvPicPr>
          <p:cNvPr id="4" name="Picture 3"/>
          <p:cNvPicPr>
            <a:picLocks noChangeAspect="1"/>
          </p:cNvPicPr>
          <p:nvPr/>
        </p:nvPicPr>
        <p:blipFill>
          <a:blip r:embed="rId3"/>
          <a:stretch>
            <a:fillRect/>
          </a:stretch>
        </p:blipFill>
        <p:spPr>
          <a:xfrm>
            <a:off x="453225" y="0"/>
            <a:ext cx="4420925" cy="5111374"/>
          </a:xfrm>
          <a:prstGeom prst="rect">
            <a:avLst/>
          </a:prstGeom>
        </p:spPr>
      </p:pic>
    </p:spTree>
    <p:extLst>
      <p:ext uri="{BB962C8B-B14F-4D97-AF65-F5344CB8AC3E}">
        <p14:creationId xmlns:p14="http://schemas.microsoft.com/office/powerpoint/2010/main" val="30387416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90299" y="-724"/>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dirty="0" smtClean="0">
                <a:solidFill>
                  <a:schemeClr val="tx1"/>
                </a:solidFill>
              </a:rPr>
              <a:t>CPE Certificates</a:t>
            </a:r>
            <a:endParaRPr sz="36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131</a:t>
            </a:fld>
            <a:endParaRPr dirty="0">
              <a:solidFill>
                <a:schemeClr val="tx1"/>
              </a:solidFill>
            </a:endParaRPr>
          </a:p>
        </p:txBody>
      </p:sp>
      <p:sp>
        <p:nvSpPr>
          <p:cNvPr id="2" name="Text Placeholder 1"/>
          <p:cNvSpPr>
            <a:spLocks noGrp="1"/>
          </p:cNvSpPr>
          <p:nvPr>
            <p:ph type="body" idx="2"/>
          </p:nvPr>
        </p:nvSpPr>
        <p:spPr>
          <a:xfrm>
            <a:off x="533399" y="971550"/>
            <a:ext cx="6637201" cy="3725700"/>
          </a:xfrm>
        </p:spPr>
        <p:txBody>
          <a:bodyPr/>
          <a:lstStyle/>
          <a:p>
            <a:r>
              <a:rPr lang="en-US" sz="3600" dirty="0" smtClean="0"/>
              <a:t>CPE Certificates are available for those that need one.</a:t>
            </a:r>
          </a:p>
          <a:p>
            <a:endParaRPr lang="en-US" sz="3600" dirty="0" smtClean="0"/>
          </a:p>
          <a:p>
            <a:r>
              <a:rPr lang="en-US" sz="3600" dirty="0" smtClean="0"/>
              <a:t>Get one from John on your way out of the training.</a:t>
            </a:r>
            <a:endParaRPr lang="en-US" sz="3600" dirty="0"/>
          </a:p>
        </p:txBody>
      </p:sp>
    </p:spTree>
    <p:extLst>
      <p:ext uri="{BB962C8B-B14F-4D97-AF65-F5344CB8AC3E}">
        <p14:creationId xmlns:p14="http://schemas.microsoft.com/office/powerpoint/2010/main" val="24672911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7"/>
          <p:cNvSpPr txBox="1">
            <a:spLocks noGrp="1"/>
          </p:cNvSpPr>
          <p:nvPr>
            <p:ph type="ctrTitle" idx="4294967295"/>
          </p:nvPr>
        </p:nvSpPr>
        <p:spPr>
          <a:xfrm>
            <a:off x="197829" y="1447042"/>
            <a:ext cx="2696446" cy="1159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dirty="0">
                <a:solidFill>
                  <a:schemeClr val="tx1"/>
                </a:solidFill>
              </a:rPr>
              <a:t>Thanks!</a:t>
            </a:r>
            <a:endParaRPr sz="4800" dirty="0">
              <a:solidFill>
                <a:schemeClr val="tx1"/>
              </a:solidFill>
            </a:endParaRPr>
          </a:p>
        </p:txBody>
      </p:sp>
      <p:sp>
        <p:nvSpPr>
          <p:cNvPr id="684" name="Google Shape;684;p37"/>
          <p:cNvSpPr txBox="1">
            <a:spLocks noGrp="1"/>
          </p:cNvSpPr>
          <p:nvPr>
            <p:ph type="subTitle" idx="4294967295"/>
          </p:nvPr>
        </p:nvSpPr>
        <p:spPr>
          <a:xfrm>
            <a:off x="685800" y="2532221"/>
            <a:ext cx="6593700" cy="21060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2400" b="1" dirty="0"/>
              <a:t>Any questions</a:t>
            </a:r>
            <a:r>
              <a:rPr lang="en" sz="2400" b="1" dirty="0" smtClean="0"/>
              <a:t>?</a:t>
            </a:r>
            <a:endParaRPr sz="2400" dirty="0"/>
          </a:p>
        </p:txBody>
      </p:sp>
      <p:sp>
        <p:nvSpPr>
          <p:cNvPr id="685" name="Google Shape;685;p37"/>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132</a:t>
            </a:fld>
            <a:endParaRPr dirty="0">
              <a:solidFill>
                <a:schemeClr val="tx1"/>
              </a:solidFill>
            </a:endParaRPr>
          </a:p>
        </p:txBody>
      </p:sp>
      <p:pic>
        <p:nvPicPr>
          <p:cNvPr id="7" name="Picture 6"/>
          <p:cNvPicPr>
            <a:picLocks noChangeAspect="1"/>
          </p:cNvPicPr>
          <p:nvPr/>
        </p:nvPicPr>
        <p:blipFill>
          <a:blip r:embed="rId3"/>
          <a:stretch>
            <a:fillRect/>
          </a:stretch>
        </p:blipFill>
        <p:spPr>
          <a:xfrm>
            <a:off x="3263267" y="332961"/>
            <a:ext cx="5880733" cy="481053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721307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FY18 Bud Ref/Class Codes Used in FY19</a:t>
            </a:r>
            <a:endParaRPr sz="2800" dirty="0">
              <a:solidFill>
                <a:srgbClr val="FF0000"/>
              </a:solidFill>
            </a:endParaRPr>
          </a:p>
        </p:txBody>
      </p:sp>
      <p:sp>
        <p:nvSpPr>
          <p:cNvPr id="521" name="Google Shape;521;p19"/>
          <p:cNvSpPr txBox="1">
            <a:spLocks noGrp="1"/>
          </p:cNvSpPr>
          <p:nvPr>
            <p:ph type="body" idx="1"/>
          </p:nvPr>
        </p:nvSpPr>
        <p:spPr>
          <a:xfrm>
            <a:off x="388375" y="1168842"/>
            <a:ext cx="6895019" cy="3681453"/>
          </a:xfrm>
          <a:prstGeom prst="rect">
            <a:avLst/>
          </a:prstGeom>
        </p:spPr>
        <p:txBody>
          <a:bodyPr spcFirstLastPara="1" wrap="square" lIns="91425" tIns="91425" rIns="91425" bIns="91425" anchor="t" anchorCtr="0">
            <a:noAutofit/>
          </a:bodyPr>
          <a:lstStyle/>
          <a:p>
            <a:r>
              <a:rPr lang="en-US" sz="2400" dirty="0" smtClean="0"/>
              <a:t>Accounts Payable staff at the agencies changed the budget date on accounts payable vouchers to 6/30/18 even though the voucher date was in July/August 2018.</a:t>
            </a:r>
          </a:p>
          <a:p>
            <a:pPr marL="533400" lvl="1" indent="0">
              <a:buNone/>
            </a:pPr>
            <a:endParaRPr lang="en-US" sz="1600" dirty="0" smtClean="0"/>
          </a:p>
          <a:p>
            <a:r>
              <a:rPr lang="en-US" sz="2400" b="1" dirty="0" smtClean="0"/>
              <a:t>In doing this, this caused expenditures to be charged to FY18 (budget module), while being posted in FY19 general ledger.</a:t>
            </a:r>
          </a:p>
          <a:p>
            <a:endParaRPr lang="en-US" sz="1600" dirty="0" smtClean="0"/>
          </a:p>
          <a:p>
            <a:pPr marL="38100" indent="0">
              <a:buNone/>
            </a:pPr>
            <a:endParaRPr lang="en-US" sz="16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14</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5537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94177" y="-103870"/>
            <a:ext cx="8628404" cy="787179"/>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FY18 Bud Ref/Class Codes Used in FY19 cont.</a:t>
            </a:r>
            <a:endParaRPr sz="2800" dirty="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15</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7" y="787180"/>
            <a:ext cx="7308487" cy="41823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710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814129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FY18 Bud Ref/Class Codes Used in FY19 cont.</a:t>
            </a:r>
            <a:endParaRPr sz="2800" dirty="0">
              <a:solidFill>
                <a:srgbClr val="FF0000"/>
              </a:solidFill>
            </a:endParaRPr>
          </a:p>
        </p:txBody>
      </p:sp>
      <p:sp>
        <p:nvSpPr>
          <p:cNvPr id="521" name="Google Shape;521;p19"/>
          <p:cNvSpPr txBox="1">
            <a:spLocks noGrp="1"/>
          </p:cNvSpPr>
          <p:nvPr>
            <p:ph type="body" idx="1"/>
          </p:nvPr>
        </p:nvSpPr>
        <p:spPr>
          <a:xfrm>
            <a:off x="388375" y="852900"/>
            <a:ext cx="6895019" cy="3997395"/>
          </a:xfrm>
          <a:prstGeom prst="rect">
            <a:avLst/>
          </a:prstGeom>
        </p:spPr>
        <p:txBody>
          <a:bodyPr spcFirstLastPara="1" wrap="square" lIns="91425" tIns="91425" rIns="91425" bIns="91425" anchor="t" anchorCtr="0">
            <a:noAutofit/>
          </a:bodyPr>
          <a:lstStyle/>
          <a:p>
            <a:r>
              <a:rPr lang="en-US" sz="2800" dirty="0" smtClean="0"/>
              <a:t>CAFR Unit has a listing from DoIT of all these transactions and will be working with agencies to reverse in FY19 and charge them to FY18.  Process to correct will be:</a:t>
            </a:r>
          </a:p>
          <a:p>
            <a:pPr lvl="1"/>
            <a:r>
              <a:rPr lang="en-US" sz="2000" dirty="0" smtClean="0"/>
              <a:t>FY 18 – journal entry in period 998 to debit expenditure and credit 202900.</a:t>
            </a:r>
          </a:p>
          <a:p>
            <a:pPr lvl="1"/>
            <a:r>
              <a:rPr lang="en-US" sz="2000" dirty="0" smtClean="0"/>
              <a:t>FY19 – journal dated 7/1/18 or later – debit 202900 and credit expenditure.</a:t>
            </a:r>
            <a:endParaRPr lang="en-US" sz="2000" dirty="0"/>
          </a:p>
          <a:p>
            <a:pPr marL="38100" indent="0">
              <a:buNone/>
            </a:pPr>
            <a:endParaRPr sz="20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16</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37245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94177" y="-103870"/>
            <a:ext cx="8628404" cy="787179"/>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FY18 Bud Ref/Class Codes Used in FY19 cont.</a:t>
            </a:r>
            <a:endParaRPr sz="2800" dirty="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17</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44055" y="901977"/>
            <a:ext cx="6361044" cy="1015663"/>
          </a:xfrm>
          <a:prstGeom prst="rect">
            <a:avLst/>
          </a:prstGeom>
          <a:noFill/>
        </p:spPr>
        <p:txBody>
          <a:bodyPr wrap="square" rtlCol="0">
            <a:spAutoFit/>
          </a:bodyPr>
          <a:lstStyle/>
          <a:p>
            <a:r>
              <a:rPr lang="en-US" sz="2000" dirty="0" smtClean="0">
                <a:latin typeface="Didact Gothic"/>
              </a:rPr>
              <a:t>Listing as of 8-15-18 of Business Units and number of vouchers that have been posted and need to be corrected.</a:t>
            </a:r>
            <a:endParaRPr lang="en-US" sz="2000" dirty="0">
              <a:latin typeface="Didact Gothic"/>
            </a:endParaRPr>
          </a:p>
        </p:txBody>
      </p:sp>
      <p:pic>
        <p:nvPicPr>
          <p:cNvPr id="5" name="Picture 4"/>
          <p:cNvPicPr>
            <a:picLocks noChangeAspect="1"/>
          </p:cNvPicPr>
          <p:nvPr/>
        </p:nvPicPr>
        <p:blipFill>
          <a:blip r:embed="rId3"/>
          <a:stretch>
            <a:fillRect/>
          </a:stretch>
        </p:blipFill>
        <p:spPr>
          <a:xfrm>
            <a:off x="3211622" y="1638709"/>
            <a:ext cx="2657143" cy="3219538"/>
          </a:xfrm>
          <a:prstGeom prst="rect">
            <a:avLst/>
          </a:prstGeom>
        </p:spPr>
      </p:pic>
    </p:spTree>
    <p:extLst>
      <p:ext uri="{BB962C8B-B14F-4D97-AF65-F5344CB8AC3E}">
        <p14:creationId xmlns:p14="http://schemas.microsoft.com/office/powerpoint/2010/main" val="2490803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94177" y="-103870"/>
            <a:ext cx="8628404" cy="787179"/>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FY18 Bud Ref/Class Codes Used in FY19 cont.</a:t>
            </a:r>
            <a:endParaRPr sz="2800" dirty="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18</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75861" y="897725"/>
            <a:ext cx="6361044" cy="707886"/>
          </a:xfrm>
          <a:prstGeom prst="rect">
            <a:avLst/>
          </a:prstGeom>
          <a:noFill/>
        </p:spPr>
        <p:txBody>
          <a:bodyPr wrap="square" rtlCol="0">
            <a:spAutoFit/>
          </a:bodyPr>
          <a:lstStyle/>
          <a:p>
            <a:r>
              <a:rPr lang="en-US" sz="2000" dirty="0" smtClean="0">
                <a:latin typeface="Didact Gothic"/>
              </a:rPr>
              <a:t>Listing as of 8-15-18 of Business Units and number of vouchers that are </a:t>
            </a:r>
            <a:r>
              <a:rPr lang="en-US" sz="2000" u="sng" dirty="0" smtClean="0">
                <a:latin typeface="Didact Gothic"/>
              </a:rPr>
              <a:t>unposted</a:t>
            </a:r>
            <a:r>
              <a:rPr lang="en-US" sz="2000" dirty="0" smtClean="0">
                <a:latin typeface="Didact Gothic"/>
              </a:rPr>
              <a:t> and need to be deleted</a:t>
            </a:r>
            <a:endParaRPr lang="en-US" sz="2000" dirty="0">
              <a:latin typeface="Didact Gothic"/>
            </a:endParaRPr>
          </a:p>
        </p:txBody>
      </p:sp>
      <p:pic>
        <p:nvPicPr>
          <p:cNvPr id="3" name="Picture 2"/>
          <p:cNvPicPr>
            <a:picLocks noChangeAspect="1"/>
          </p:cNvPicPr>
          <p:nvPr/>
        </p:nvPicPr>
        <p:blipFill>
          <a:blip r:embed="rId3"/>
          <a:stretch>
            <a:fillRect/>
          </a:stretch>
        </p:blipFill>
        <p:spPr>
          <a:xfrm>
            <a:off x="971924" y="1609863"/>
            <a:ext cx="2000000" cy="3233604"/>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557714" y="1609863"/>
            <a:ext cx="2028571" cy="3233604"/>
          </a:xfrm>
          <a:prstGeom prst="rect">
            <a:avLst/>
          </a:prstGeom>
          <a:ln>
            <a:solidFill>
              <a:schemeClr val="tx1"/>
            </a:solidFill>
          </a:ln>
        </p:spPr>
      </p:pic>
    </p:spTree>
    <p:extLst>
      <p:ext uri="{BB962C8B-B14F-4D97-AF65-F5344CB8AC3E}">
        <p14:creationId xmlns:p14="http://schemas.microsoft.com/office/powerpoint/2010/main" val="2141740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8350108"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FY18 Bud Ref/Class Codes Used in FY19 cont.</a:t>
            </a:r>
            <a:endParaRPr sz="2800" dirty="0">
              <a:solidFill>
                <a:srgbClr val="FF0000"/>
              </a:solidFill>
            </a:endParaRPr>
          </a:p>
        </p:txBody>
      </p:sp>
      <p:sp>
        <p:nvSpPr>
          <p:cNvPr id="521" name="Google Shape;521;p19"/>
          <p:cNvSpPr txBox="1">
            <a:spLocks noGrp="1"/>
          </p:cNvSpPr>
          <p:nvPr>
            <p:ph type="body" idx="1"/>
          </p:nvPr>
        </p:nvSpPr>
        <p:spPr>
          <a:xfrm>
            <a:off x="388375" y="723568"/>
            <a:ext cx="6895019" cy="4126727"/>
          </a:xfrm>
          <a:prstGeom prst="rect">
            <a:avLst/>
          </a:prstGeom>
        </p:spPr>
        <p:txBody>
          <a:bodyPr spcFirstLastPara="1" wrap="square" lIns="91425" tIns="91425" rIns="91425" bIns="91425" anchor="t" anchorCtr="0">
            <a:noAutofit/>
          </a:bodyPr>
          <a:lstStyle/>
          <a:p>
            <a:r>
              <a:rPr lang="en-US" sz="2400" dirty="0" smtClean="0"/>
              <a:t>If you want to verify this information and not wait for CAFR to contact you, run the query</a:t>
            </a:r>
          </a:p>
          <a:p>
            <a:r>
              <a:rPr lang="en-US" sz="2400" dirty="0" smtClean="0"/>
              <a:t>NMS_GL_JOURNAL_LINE for FY19 and see if there are any Bud Ref’s of 118.</a:t>
            </a:r>
          </a:p>
          <a:p>
            <a:pPr lvl="1"/>
            <a:r>
              <a:rPr lang="en-US" sz="1400" dirty="0" smtClean="0"/>
              <a:t>If there are – you have to prepare journal entries to correct.</a:t>
            </a:r>
            <a:endParaRPr lang="en-US" sz="1400" dirty="0"/>
          </a:p>
          <a:p>
            <a:pPr marL="38100" indent="0">
              <a:buNone/>
            </a:pP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19</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909196" y="2786931"/>
            <a:ext cx="4171429" cy="1933333"/>
          </a:xfrm>
          <a:prstGeom prst="rect">
            <a:avLst/>
          </a:prstGeom>
        </p:spPr>
      </p:pic>
    </p:spTree>
    <p:extLst>
      <p:ext uri="{BB962C8B-B14F-4D97-AF65-F5344CB8AC3E}">
        <p14:creationId xmlns:p14="http://schemas.microsoft.com/office/powerpoint/2010/main" val="112608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7"/>
          <p:cNvSpPr txBox="1">
            <a:spLocks noGrp="1"/>
          </p:cNvSpPr>
          <p:nvPr>
            <p:ph type="ctrTitle"/>
          </p:nvPr>
        </p:nvSpPr>
        <p:spPr>
          <a:xfrm>
            <a:off x="267885" y="0"/>
            <a:ext cx="5711400" cy="612026"/>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dirty="0" smtClean="0"/>
              <a:t>Outline</a:t>
            </a:r>
            <a:endParaRPr sz="3600" dirty="0"/>
          </a:p>
        </p:txBody>
      </p:sp>
      <p:sp>
        <p:nvSpPr>
          <p:cNvPr id="508" name="Google Shape;508;p17"/>
          <p:cNvSpPr txBox="1">
            <a:spLocks noGrp="1"/>
          </p:cNvSpPr>
          <p:nvPr>
            <p:ph type="subTitle" idx="1"/>
          </p:nvPr>
        </p:nvSpPr>
        <p:spPr>
          <a:xfrm>
            <a:off x="585937" y="763326"/>
            <a:ext cx="3222737" cy="3506524"/>
          </a:xfrm>
          <a:prstGeom prst="rect">
            <a:avLst/>
          </a:prstGeom>
        </p:spPr>
        <p:txBody>
          <a:bodyPr spcFirstLastPara="1" wrap="square" lIns="91425" tIns="91425" rIns="91425" bIns="91425" anchor="t" anchorCtr="0">
            <a:noAutofit/>
          </a:bodyPr>
          <a:lstStyle/>
          <a:p>
            <a:pPr lvl="0" indent="-457200" rtl="0">
              <a:spcBef>
                <a:spcPts val="0"/>
              </a:spcBef>
              <a:spcAft>
                <a:spcPts val="0"/>
              </a:spcAft>
              <a:buAutoNum type="arabicParenR"/>
            </a:pPr>
            <a:r>
              <a:rPr lang="en-US" sz="2800" dirty="0" smtClean="0"/>
              <a:t>Status of CAFR</a:t>
            </a:r>
          </a:p>
          <a:p>
            <a:pPr lvl="0" indent="-457200" rtl="0">
              <a:spcBef>
                <a:spcPts val="0"/>
              </a:spcBef>
              <a:spcAft>
                <a:spcPts val="0"/>
              </a:spcAft>
              <a:buAutoNum type="arabicParenR"/>
            </a:pPr>
            <a:r>
              <a:rPr lang="en-US" sz="2800" dirty="0" smtClean="0"/>
              <a:t>Lessons Learned</a:t>
            </a:r>
          </a:p>
          <a:p>
            <a:pPr lvl="0" indent="-457200" rtl="0">
              <a:spcBef>
                <a:spcPts val="0"/>
              </a:spcBef>
              <a:spcAft>
                <a:spcPts val="0"/>
              </a:spcAft>
              <a:buAutoNum type="arabicParenR"/>
            </a:pPr>
            <a:r>
              <a:rPr lang="en-US" sz="2800" dirty="0" smtClean="0"/>
              <a:t>Upcoming Processes</a:t>
            </a:r>
          </a:p>
          <a:p>
            <a:pPr lvl="0" indent="-457200" rtl="0">
              <a:spcBef>
                <a:spcPts val="0"/>
              </a:spcBef>
              <a:spcAft>
                <a:spcPts val="0"/>
              </a:spcAft>
              <a:buAutoNum type="arabicParenR"/>
            </a:pPr>
            <a:r>
              <a:rPr lang="en-US" sz="2800" dirty="0" smtClean="0"/>
              <a:t>Issue with </a:t>
            </a:r>
            <a:r>
              <a:rPr lang="en-US" sz="2800" dirty="0" err="1" smtClean="0"/>
              <a:t>Prepaids</a:t>
            </a:r>
            <a:endParaRPr lang="en-US" sz="2800" dirty="0" smtClean="0"/>
          </a:p>
          <a:p>
            <a:pPr lvl="0" indent="-457200" rtl="0">
              <a:spcBef>
                <a:spcPts val="0"/>
              </a:spcBef>
              <a:spcAft>
                <a:spcPts val="0"/>
              </a:spcAft>
              <a:buAutoNum type="arabicParenR"/>
            </a:pPr>
            <a:r>
              <a:rPr lang="en-US" sz="2800" dirty="0" smtClean="0"/>
              <a:t>New GASB</a:t>
            </a:r>
          </a:p>
          <a:p>
            <a:pPr marL="0" lvl="0" indent="0" rtl="0">
              <a:spcBef>
                <a:spcPts val="0"/>
              </a:spcBef>
              <a:spcAft>
                <a:spcPts val="0"/>
              </a:spcAft>
            </a:pPr>
            <a:endParaRPr lang="en-US" sz="2800" dirty="0" smtClean="0"/>
          </a:p>
          <a:p>
            <a:pPr lvl="0" indent="-457200" rtl="0">
              <a:spcBef>
                <a:spcPts val="0"/>
              </a:spcBef>
              <a:spcAft>
                <a:spcPts val="0"/>
              </a:spcAft>
              <a:buAutoNum type="arabicParenR"/>
            </a:pPr>
            <a:endParaRPr sz="2400" dirty="0"/>
          </a:p>
        </p:txBody>
      </p:sp>
      <p:sp>
        <p:nvSpPr>
          <p:cNvPr id="509" name="Google Shape;509;p17"/>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2</a:t>
            </a:fld>
            <a:endParaRPr dirty="0">
              <a:solidFill>
                <a:schemeClr val="tx1"/>
              </a:solidFill>
            </a:endParaRPr>
          </a:p>
        </p:txBody>
      </p:sp>
      <p:sp>
        <p:nvSpPr>
          <p:cNvPr id="5" name="Google Shape;508;p17"/>
          <p:cNvSpPr txBox="1">
            <a:spLocks/>
          </p:cNvSpPr>
          <p:nvPr/>
        </p:nvSpPr>
        <p:spPr>
          <a:xfrm>
            <a:off x="3910907" y="763326"/>
            <a:ext cx="3300926" cy="35065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1pPr>
            <a:lvl2pPr marL="914400" marR="0" lvl="1" indent="-3810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2pPr>
            <a:lvl3pPr marL="1371600" marR="0" lvl="2" indent="-3810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3pPr>
            <a:lvl4pPr marL="1828800" marR="0" lvl="3" indent="-3429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4pPr>
            <a:lvl5pPr marL="2286000" marR="0" lvl="4" indent="-3429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5pPr>
            <a:lvl6pPr marL="2743200" marR="0" lvl="5" indent="-3429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6pPr>
            <a:lvl7pPr marL="3200400" marR="0" lvl="6" indent="-3429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7pPr>
            <a:lvl8pPr marL="3657600" marR="0" lvl="7" indent="-3429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8pPr>
            <a:lvl9pPr marL="4114800" marR="0" lvl="8" indent="-342900" algn="l" rtl="0">
              <a:lnSpc>
                <a:spcPct val="100000"/>
              </a:lnSpc>
              <a:spcBef>
                <a:spcPts val="0"/>
              </a:spcBef>
              <a:spcAft>
                <a:spcPts val="0"/>
              </a:spcAft>
              <a:buClr>
                <a:srgbClr val="6D9EEB"/>
              </a:buClr>
              <a:buSzPts val="3000"/>
              <a:buFont typeface="Didact Gothic"/>
              <a:buNone/>
              <a:defRPr sz="3000" b="0" i="0" u="none" strike="noStrike" cap="none">
                <a:solidFill>
                  <a:srgbClr val="6D9EEB"/>
                </a:solidFill>
                <a:latin typeface="Didact Gothic"/>
                <a:ea typeface="Didact Gothic"/>
                <a:cs typeface="Didact Gothic"/>
                <a:sym typeface="Didact Gothic"/>
              </a:defRPr>
            </a:lvl9pPr>
          </a:lstStyle>
          <a:p>
            <a:pPr marL="514350" indent="-514350">
              <a:buFont typeface="+mj-lt"/>
              <a:buAutoNum type="arabicParenR" startAt="6"/>
            </a:pPr>
            <a:r>
              <a:rPr lang="en-US" sz="2800" dirty="0" smtClean="0"/>
              <a:t>Audit Rule Changes</a:t>
            </a:r>
          </a:p>
          <a:p>
            <a:pPr marL="514350" indent="-514350">
              <a:buFont typeface="+mj-lt"/>
              <a:buAutoNum type="arabicParenR" startAt="6"/>
            </a:pPr>
            <a:r>
              <a:rPr lang="en-US" sz="2800" dirty="0" smtClean="0"/>
              <a:t>New MAPs</a:t>
            </a:r>
          </a:p>
          <a:p>
            <a:pPr marL="514350" indent="-514350">
              <a:buFont typeface="+mj-lt"/>
              <a:buAutoNum type="arabicParenR" startAt="6"/>
            </a:pPr>
            <a:r>
              <a:rPr lang="en-US" sz="2800" dirty="0" smtClean="0"/>
              <a:t>CAFR Packet</a:t>
            </a:r>
          </a:p>
          <a:p>
            <a:pPr marL="514350" indent="-514350">
              <a:buFont typeface="+mj-lt"/>
              <a:buAutoNum type="arabicParenR" startAt="6"/>
            </a:pPr>
            <a:r>
              <a:rPr lang="en-US" sz="2800" dirty="0" smtClean="0"/>
              <a:t>Common Errors</a:t>
            </a:r>
          </a:p>
          <a:p>
            <a:pPr marL="514350" indent="-514350">
              <a:buFont typeface="+mj-lt"/>
              <a:buAutoNum type="arabicParenR" startAt="6"/>
            </a:pPr>
            <a:r>
              <a:rPr lang="en-US" sz="2800" dirty="0" smtClean="0"/>
              <a:t>Misc. Items</a:t>
            </a:r>
          </a:p>
          <a:p>
            <a:pPr marL="514350" indent="-514350">
              <a:buFont typeface="+mj-lt"/>
              <a:buAutoNum type="arabicParenR" startAt="6"/>
            </a:pPr>
            <a:r>
              <a:rPr lang="en-US" sz="2800" dirty="0" smtClean="0"/>
              <a:t>Total Confusion &amp; Time to Go</a:t>
            </a:r>
          </a:p>
          <a:p>
            <a:pPr indent="-457200">
              <a:buFont typeface="+mj-lt"/>
              <a:buAutoNum type="arabicParenR" startAt="6"/>
            </a:pPr>
            <a:endParaRPr lang="en-US" sz="2800" dirty="0" smtClean="0"/>
          </a:p>
          <a:p>
            <a:pPr marL="0" indent="0"/>
            <a:endParaRPr lang="en-US" sz="2800" dirty="0" smtClean="0"/>
          </a:p>
          <a:p>
            <a:pPr marL="0" indent="0"/>
            <a:endParaRPr lang="en-US" sz="2400" dirty="0"/>
          </a:p>
        </p:txBody>
      </p:sp>
    </p:spTree>
    <p:extLst>
      <p:ext uri="{BB962C8B-B14F-4D97-AF65-F5344CB8AC3E}">
        <p14:creationId xmlns:p14="http://schemas.microsoft.com/office/powerpoint/2010/main" val="2608989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762654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800" dirty="0" smtClean="0">
                <a:solidFill>
                  <a:schemeClr val="tx1"/>
                </a:solidFill>
              </a:rPr>
              <a:t>When can you do a Request for Prior Year?</a:t>
            </a:r>
            <a:endParaRPr sz="28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20</a:t>
            </a:fld>
            <a:endParaRPr b="1" dirty="0">
              <a:solidFill>
                <a:schemeClr val="tx1"/>
              </a:solidFill>
            </a:endParaRPr>
          </a:p>
        </p:txBody>
      </p:sp>
      <p:sp>
        <p:nvSpPr>
          <p:cNvPr id="2" name="Text Placeholder 1"/>
          <p:cNvSpPr>
            <a:spLocks noGrp="1"/>
          </p:cNvSpPr>
          <p:nvPr>
            <p:ph type="body" idx="2"/>
          </p:nvPr>
        </p:nvSpPr>
        <p:spPr>
          <a:xfrm>
            <a:off x="533400" y="852900"/>
            <a:ext cx="6637201" cy="3862223"/>
          </a:xfrm>
        </p:spPr>
        <p:txBody>
          <a:bodyPr/>
          <a:lstStyle/>
          <a:p>
            <a:pPr marL="533400" indent="-457200">
              <a:buClr>
                <a:schemeClr val="accent1">
                  <a:lumMod val="75000"/>
                </a:schemeClr>
              </a:buClr>
              <a:buFont typeface="+mj-lt"/>
              <a:buAutoNum type="arabicPeriod"/>
            </a:pPr>
            <a:r>
              <a:rPr lang="en-US" sz="2200" dirty="0" smtClean="0"/>
              <a:t>If you are needing to pay for anything </a:t>
            </a:r>
            <a:r>
              <a:rPr lang="en-US" sz="2200" u="sng" dirty="0" smtClean="0"/>
              <a:t>PRIOR</a:t>
            </a:r>
            <a:r>
              <a:rPr lang="en-US" sz="2200" dirty="0" smtClean="0"/>
              <a:t> to FY18 (any invoice prior to 7/1/17) – </a:t>
            </a:r>
            <a:r>
              <a:rPr lang="en-US" sz="2200" dirty="0" smtClean="0">
                <a:solidFill>
                  <a:srgbClr val="FF0000"/>
                </a:solidFill>
              </a:rPr>
              <a:t>immediately</a:t>
            </a:r>
            <a:r>
              <a:rPr lang="en-US" sz="2200" dirty="0" smtClean="0"/>
              <a:t>.</a:t>
            </a:r>
          </a:p>
          <a:p>
            <a:pPr lvl="1">
              <a:buClr>
                <a:schemeClr val="accent1">
                  <a:lumMod val="75000"/>
                </a:schemeClr>
              </a:buClr>
            </a:pPr>
            <a:r>
              <a:rPr lang="en-US" sz="2200" dirty="0" smtClean="0"/>
              <a:t>Then it needs to go on the 202900 listing.</a:t>
            </a:r>
          </a:p>
          <a:p>
            <a:pPr marL="533400" indent="-457200">
              <a:buClr>
                <a:schemeClr val="accent1">
                  <a:lumMod val="75000"/>
                </a:schemeClr>
              </a:buClr>
              <a:buFont typeface="+mj-lt"/>
              <a:buAutoNum type="arabicPeriod"/>
            </a:pPr>
            <a:r>
              <a:rPr lang="en-US" sz="2200" dirty="0" smtClean="0"/>
              <a:t>If your AUDITOR stipulates in writing that the invoice is immaterial and will NOT be accrued in the financials for FY18 – </a:t>
            </a:r>
            <a:r>
              <a:rPr lang="en-US" sz="2200" dirty="0" smtClean="0">
                <a:solidFill>
                  <a:srgbClr val="FF0000"/>
                </a:solidFill>
              </a:rPr>
              <a:t>immediately</a:t>
            </a:r>
            <a:r>
              <a:rPr lang="en-US" sz="2200" dirty="0" smtClean="0">
                <a:solidFill>
                  <a:schemeClr val="accent1">
                    <a:lumMod val="50000"/>
                  </a:schemeClr>
                </a:solidFill>
              </a:rPr>
              <a:t>.</a:t>
            </a:r>
          </a:p>
          <a:p>
            <a:pPr marL="533400" indent="-457200">
              <a:buClr>
                <a:schemeClr val="accent1">
                  <a:lumMod val="75000"/>
                </a:schemeClr>
              </a:buClr>
              <a:buFont typeface="+mj-lt"/>
              <a:buAutoNum type="arabicPeriod"/>
            </a:pPr>
            <a:r>
              <a:rPr lang="en-US" sz="2200" dirty="0" smtClean="0"/>
              <a:t>Any other invoice for FY18 that is material and will be accrued in the financials, the agency must follow the 202900 process.</a:t>
            </a:r>
          </a:p>
          <a:p>
            <a:pPr marL="533400" indent="-457200">
              <a:buFont typeface="+mj-lt"/>
              <a:buAutoNum type="arabicPeriod"/>
            </a:pPr>
            <a:endParaRPr lang="en-US" sz="2000" dirty="0"/>
          </a:p>
        </p:txBody>
      </p:sp>
    </p:spTree>
    <p:extLst>
      <p:ext uri="{BB962C8B-B14F-4D97-AF65-F5344CB8AC3E}">
        <p14:creationId xmlns:p14="http://schemas.microsoft.com/office/powerpoint/2010/main" val="196194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202900 Less than $1,000,000</a:t>
            </a:r>
            <a:endParaRPr sz="32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21</a:t>
            </a:fld>
            <a:endParaRPr dirty="0">
              <a:solidFill>
                <a:schemeClr val="tx1"/>
              </a:solidFill>
            </a:endParaRPr>
          </a:p>
        </p:txBody>
      </p:sp>
      <p:sp>
        <p:nvSpPr>
          <p:cNvPr id="2" name="Text Placeholder 1"/>
          <p:cNvSpPr>
            <a:spLocks noGrp="1"/>
          </p:cNvSpPr>
          <p:nvPr>
            <p:ph type="body" idx="1"/>
          </p:nvPr>
        </p:nvSpPr>
        <p:spPr>
          <a:xfrm>
            <a:off x="388375" y="771277"/>
            <a:ext cx="6923400" cy="4110824"/>
          </a:xfrm>
        </p:spPr>
        <p:txBody>
          <a:bodyPr/>
          <a:lstStyle/>
          <a:p>
            <a:pPr marL="114300" indent="0">
              <a:buNone/>
            </a:pPr>
            <a:r>
              <a:rPr lang="en-US" u="sng" dirty="0" smtClean="0"/>
              <a:t>Attachment AC</a:t>
            </a:r>
          </a:p>
          <a:p>
            <a:pPr lvl="1"/>
            <a:r>
              <a:rPr lang="en-US" b="1" u="sng" dirty="0" smtClean="0"/>
              <a:t>Numerous</a:t>
            </a:r>
            <a:r>
              <a:rPr lang="en-US" dirty="0" smtClean="0"/>
              <a:t> vendors as long as total amount of request stays less than $1,000,000 and no single vendor is owed more than $500,000.</a:t>
            </a:r>
          </a:p>
          <a:p>
            <a:pPr lvl="1"/>
            <a:r>
              <a:rPr lang="en-US" dirty="0" smtClean="0"/>
              <a:t>Signatures of both the Agency Head and the CFO must be on the form.</a:t>
            </a:r>
          </a:p>
          <a:p>
            <a:pPr lvl="1"/>
            <a:r>
              <a:rPr lang="en-US" u="sng" dirty="0" smtClean="0"/>
              <a:t>2 forms </a:t>
            </a:r>
            <a:r>
              <a:rPr lang="en-US" dirty="0" smtClean="0"/>
              <a:t>must be emailed to Renae and Christina</a:t>
            </a:r>
          </a:p>
          <a:p>
            <a:pPr lvl="2"/>
            <a:r>
              <a:rPr lang="en-US" dirty="0" smtClean="0"/>
              <a:t>Need the EXCEL version</a:t>
            </a:r>
          </a:p>
          <a:p>
            <a:pPr lvl="2"/>
            <a:r>
              <a:rPr lang="en-US" dirty="0" smtClean="0"/>
              <a:t>PDF Version with signatures.</a:t>
            </a:r>
          </a:p>
          <a:p>
            <a:pPr lvl="1"/>
            <a:r>
              <a:rPr lang="en-US" dirty="0" smtClean="0"/>
              <a:t>In Column F – must detail BOTH 1) why the 296900 deadline was not met and 2) how to ensure this will not happen in the future</a:t>
            </a:r>
          </a:p>
          <a:p>
            <a:pPr lvl="1"/>
            <a:endParaRPr lang="en-US" dirty="0" smtClean="0"/>
          </a:p>
          <a:p>
            <a:r>
              <a:rPr lang="en-US" sz="1600" dirty="0" smtClean="0"/>
              <a:t>Location:  Financial Control/ Resource Information/ Year-End Closing </a:t>
            </a:r>
          </a:p>
        </p:txBody>
      </p:sp>
    </p:spTree>
    <p:extLst>
      <p:ext uri="{BB962C8B-B14F-4D97-AF65-F5344CB8AC3E}">
        <p14:creationId xmlns:p14="http://schemas.microsoft.com/office/powerpoint/2010/main" val="1408882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accent1">
                    <a:lumMod val="50000"/>
                  </a:schemeClr>
                </a:solidFill>
              </a:rPr>
              <a:t>202900 Greater Than …..</a:t>
            </a:r>
            <a:endParaRPr sz="3200" dirty="0">
              <a:solidFill>
                <a:schemeClr val="accent1">
                  <a:lumMod val="50000"/>
                </a:schemeClr>
              </a:solidFill>
            </a:endParaRPr>
          </a:p>
        </p:txBody>
      </p:sp>
      <p:sp>
        <p:nvSpPr>
          <p:cNvPr id="573" name="Google Shape;573;p2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22</a:t>
            </a:fld>
            <a:endParaRPr dirty="0">
              <a:solidFill>
                <a:schemeClr val="tx1"/>
              </a:solidFill>
            </a:endParaRPr>
          </a:p>
        </p:txBody>
      </p:sp>
      <p:sp>
        <p:nvSpPr>
          <p:cNvPr id="4" name="TextBox 3"/>
          <p:cNvSpPr txBox="1"/>
          <p:nvPr/>
        </p:nvSpPr>
        <p:spPr>
          <a:xfrm>
            <a:off x="461176" y="954156"/>
            <a:ext cx="6850599" cy="3877985"/>
          </a:xfrm>
          <a:prstGeom prst="rect">
            <a:avLst/>
          </a:prstGeom>
          <a:noFill/>
        </p:spPr>
        <p:txBody>
          <a:bodyPr wrap="square" rtlCol="0">
            <a:spAutoFit/>
          </a:bodyPr>
          <a:lstStyle/>
          <a:p>
            <a:pPr>
              <a:buClr>
                <a:schemeClr val="accent1">
                  <a:lumMod val="60000"/>
                  <a:lumOff val="40000"/>
                </a:schemeClr>
              </a:buClr>
              <a:buSzPct val="170000"/>
            </a:pPr>
            <a:r>
              <a:rPr lang="en-US" sz="1800" u="sng" dirty="0" smtClean="0">
                <a:solidFill>
                  <a:schemeClr val="accent1">
                    <a:lumMod val="50000"/>
                  </a:schemeClr>
                </a:solidFill>
                <a:latin typeface="Didact Gothic"/>
              </a:rPr>
              <a:t>Attachment AD</a:t>
            </a:r>
          </a:p>
          <a:p>
            <a:pPr lvl="2">
              <a:buClr>
                <a:schemeClr val="accent1">
                  <a:lumMod val="60000"/>
                  <a:lumOff val="40000"/>
                </a:schemeClr>
              </a:buClr>
              <a:buSzPct val="170000"/>
            </a:pPr>
            <a:r>
              <a:rPr lang="en-US" sz="1800" dirty="0" smtClean="0">
                <a:solidFill>
                  <a:schemeClr val="accent1">
                    <a:lumMod val="50000"/>
                  </a:schemeClr>
                </a:solidFill>
                <a:latin typeface="Didact Gothic"/>
              </a:rPr>
              <a:t>* </a:t>
            </a:r>
            <a:r>
              <a:rPr lang="en-US" sz="1600" dirty="0" smtClean="0">
                <a:solidFill>
                  <a:schemeClr val="accent1">
                    <a:lumMod val="50000"/>
                  </a:schemeClr>
                </a:solidFill>
                <a:latin typeface="Didact Gothic"/>
              </a:rPr>
              <a:t>If amount to a single vendor is over $500,000 – must use this form.</a:t>
            </a:r>
          </a:p>
          <a:p>
            <a:pPr lvl="2">
              <a:buClr>
                <a:schemeClr val="accent1">
                  <a:lumMod val="60000"/>
                  <a:lumOff val="40000"/>
                </a:schemeClr>
              </a:buClr>
              <a:buSzPct val="170000"/>
            </a:pPr>
            <a:r>
              <a:rPr lang="en-US" sz="1600" dirty="0" smtClean="0">
                <a:solidFill>
                  <a:schemeClr val="accent1">
                    <a:lumMod val="50000"/>
                  </a:schemeClr>
                </a:solidFill>
                <a:latin typeface="Didact Gothic"/>
              </a:rPr>
              <a:t>* If numerous vendors add up over $1,000,000, -  must use this form.</a:t>
            </a:r>
          </a:p>
          <a:p>
            <a:pPr lvl="1"/>
            <a:r>
              <a:rPr lang="en-US" sz="1600" dirty="0" smtClean="0">
                <a:solidFill>
                  <a:schemeClr val="accent1">
                    <a:lumMod val="50000"/>
                  </a:schemeClr>
                </a:solidFill>
                <a:latin typeface="Didact Gothic"/>
              </a:rPr>
              <a:t>* The form must be emailed to Renae and Christina.</a:t>
            </a:r>
            <a:r>
              <a:rPr lang="en-US" sz="1600" u="sng" dirty="0">
                <a:solidFill>
                  <a:schemeClr val="accent1">
                    <a:lumMod val="50000"/>
                  </a:schemeClr>
                </a:solidFill>
              </a:rPr>
              <a:t> </a:t>
            </a:r>
            <a:endParaRPr lang="en-US" sz="1600" u="sng" dirty="0" smtClean="0">
              <a:solidFill>
                <a:schemeClr val="accent1">
                  <a:lumMod val="50000"/>
                </a:schemeClr>
              </a:solidFill>
            </a:endParaRPr>
          </a:p>
          <a:p>
            <a:pPr lvl="1"/>
            <a:r>
              <a:rPr lang="en-US" dirty="0" smtClean="0">
                <a:solidFill>
                  <a:schemeClr val="accent1">
                    <a:lumMod val="50000"/>
                  </a:schemeClr>
                </a:solidFill>
              </a:rPr>
              <a:t>	* </a:t>
            </a:r>
            <a:r>
              <a:rPr lang="en-US" sz="1800" u="sng" dirty="0" smtClean="0">
                <a:solidFill>
                  <a:schemeClr val="accent1">
                    <a:lumMod val="50000"/>
                  </a:schemeClr>
                </a:solidFill>
                <a:latin typeface="Didact Gothic"/>
              </a:rPr>
              <a:t>2 </a:t>
            </a:r>
            <a:r>
              <a:rPr lang="en-US" sz="1800" u="sng" dirty="0">
                <a:solidFill>
                  <a:schemeClr val="accent1">
                    <a:lumMod val="50000"/>
                  </a:schemeClr>
                </a:solidFill>
                <a:latin typeface="Didact Gothic"/>
              </a:rPr>
              <a:t>forms </a:t>
            </a:r>
            <a:r>
              <a:rPr lang="en-US" sz="1800" dirty="0">
                <a:solidFill>
                  <a:schemeClr val="accent1">
                    <a:lumMod val="50000"/>
                  </a:schemeClr>
                </a:solidFill>
                <a:latin typeface="Didact Gothic"/>
              </a:rPr>
              <a:t>must be emailed to Renae and Christina</a:t>
            </a:r>
          </a:p>
          <a:p>
            <a:pPr lvl="2"/>
            <a:r>
              <a:rPr lang="en-US" dirty="0" smtClean="0">
                <a:solidFill>
                  <a:schemeClr val="accent1">
                    <a:lumMod val="50000"/>
                  </a:schemeClr>
                </a:solidFill>
              </a:rPr>
              <a:t>		1) Need </a:t>
            </a:r>
            <a:r>
              <a:rPr lang="en-US" dirty="0">
                <a:solidFill>
                  <a:schemeClr val="accent1">
                    <a:lumMod val="50000"/>
                  </a:schemeClr>
                </a:solidFill>
              </a:rPr>
              <a:t>the EXCEL version</a:t>
            </a:r>
          </a:p>
          <a:p>
            <a:pPr lvl="2"/>
            <a:r>
              <a:rPr lang="en-US" dirty="0" smtClean="0">
                <a:solidFill>
                  <a:schemeClr val="accent1">
                    <a:lumMod val="50000"/>
                  </a:schemeClr>
                </a:solidFill>
              </a:rPr>
              <a:t>		2) PDF </a:t>
            </a:r>
            <a:r>
              <a:rPr lang="en-US" dirty="0">
                <a:solidFill>
                  <a:schemeClr val="accent1">
                    <a:lumMod val="50000"/>
                  </a:schemeClr>
                </a:solidFill>
              </a:rPr>
              <a:t>Version with signatures.</a:t>
            </a:r>
          </a:p>
          <a:p>
            <a:pPr lvl="2">
              <a:buClr>
                <a:schemeClr val="accent1">
                  <a:lumMod val="60000"/>
                  <a:lumOff val="40000"/>
                </a:schemeClr>
              </a:buClr>
              <a:buSzPct val="170000"/>
            </a:pPr>
            <a:r>
              <a:rPr lang="en-US" sz="1800" dirty="0" smtClean="0">
                <a:solidFill>
                  <a:schemeClr val="accent1">
                    <a:lumMod val="50000"/>
                  </a:schemeClr>
                </a:solidFill>
              </a:rPr>
              <a:t> * </a:t>
            </a:r>
            <a:r>
              <a:rPr lang="en-US" sz="1600" dirty="0" smtClean="0">
                <a:solidFill>
                  <a:schemeClr val="accent1">
                    <a:lumMod val="50000"/>
                  </a:schemeClr>
                </a:solidFill>
              </a:rPr>
              <a:t>In </a:t>
            </a:r>
            <a:r>
              <a:rPr lang="en-US" sz="1600" dirty="0">
                <a:solidFill>
                  <a:schemeClr val="accent1">
                    <a:lumMod val="50000"/>
                  </a:schemeClr>
                </a:solidFill>
              </a:rPr>
              <a:t>Column F – must detail BOTH 1) why the </a:t>
            </a:r>
            <a:r>
              <a:rPr lang="en-US" sz="1600" dirty="0" smtClean="0">
                <a:solidFill>
                  <a:schemeClr val="accent1">
                    <a:lumMod val="50000"/>
                  </a:schemeClr>
                </a:solidFill>
              </a:rPr>
              <a:t>296900 deadline was </a:t>
            </a:r>
            <a:r>
              <a:rPr lang="en-US" sz="1600" dirty="0">
                <a:solidFill>
                  <a:schemeClr val="accent1">
                    <a:lumMod val="50000"/>
                  </a:schemeClr>
                </a:solidFill>
              </a:rPr>
              <a:t>not </a:t>
            </a:r>
            <a:r>
              <a:rPr lang="en-US" sz="1600" dirty="0" smtClean="0">
                <a:solidFill>
                  <a:schemeClr val="accent1">
                    <a:lumMod val="50000"/>
                  </a:schemeClr>
                </a:solidFill>
              </a:rPr>
              <a:t>	met </a:t>
            </a:r>
            <a:r>
              <a:rPr lang="en-US" sz="1600" dirty="0">
                <a:solidFill>
                  <a:schemeClr val="accent1">
                    <a:lumMod val="50000"/>
                  </a:schemeClr>
                </a:solidFill>
              </a:rPr>
              <a:t>and 2) how </a:t>
            </a:r>
            <a:r>
              <a:rPr lang="en-US" sz="1600" dirty="0" smtClean="0">
                <a:solidFill>
                  <a:schemeClr val="accent1">
                    <a:lumMod val="50000"/>
                  </a:schemeClr>
                </a:solidFill>
              </a:rPr>
              <a:t>to ensure </a:t>
            </a:r>
            <a:r>
              <a:rPr lang="en-US" sz="1600" dirty="0">
                <a:solidFill>
                  <a:schemeClr val="accent1">
                    <a:lumMod val="50000"/>
                  </a:schemeClr>
                </a:solidFill>
              </a:rPr>
              <a:t>this </a:t>
            </a:r>
            <a:r>
              <a:rPr lang="en-US" sz="1600" dirty="0" smtClean="0">
                <a:solidFill>
                  <a:schemeClr val="accent1">
                    <a:lumMod val="50000"/>
                  </a:schemeClr>
                </a:solidFill>
              </a:rPr>
              <a:t>will not </a:t>
            </a:r>
            <a:r>
              <a:rPr lang="en-US" sz="1600" dirty="0">
                <a:solidFill>
                  <a:schemeClr val="accent1">
                    <a:lumMod val="50000"/>
                  </a:schemeClr>
                </a:solidFill>
              </a:rPr>
              <a:t>happen in </a:t>
            </a:r>
            <a:r>
              <a:rPr lang="en-US" sz="1600" dirty="0" smtClean="0">
                <a:solidFill>
                  <a:schemeClr val="accent1">
                    <a:lumMod val="50000"/>
                  </a:schemeClr>
                </a:solidFill>
              </a:rPr>
              <a:t>the future</a:t>
            </a:r>
            <a:endParaRPr lang="en-US" sz="1600" dirty="0" smtClean="0">
              <a:solidFill>
                <a:schemeClr val="accent1">
                  <a:lumMod val="50000"/>
                </a:schemeClr>
              </a:solidFill>
              <a:latin typeface="Didact Gothic"/>
            </a:endParaRPr>
          </a:p>
          <a:p>
            <a:pPr lvl="2">
              <a:buClr>
                <a:schemeClr val="accent1">
                  <a:lumMod val="60000"/>
                  <a:lumOff val="40000"/>
                </a:schemeClr>
              </a:buClr>
              <a:buSzPct val="170000"/>
            </a:pPr>
            <a:r>
              <a:rPr lang="en-US" sz="1600" dirty="0" smtClean="0">
                <a:solidFill>
                  <a:schemeClr val="accent1">
                    <a:lumMod val="50000"/>
                  </a:schemeClr>
                </a:solidFill>
                <a:latin typeface="Didact Gothic"/>
              </a:rPr>
              <a:t>* Form must be signed by:</a:t>
            </a:r>
          </a:p>
          <a:p>
            <a:pPr lvl="2">
              <a:buClr>
                <a:schemeClr val="accent1">
                  <a:lumMod val="60000"/>
                  <a:lumOff val="40000"/>
                </a:schemeClr>
              </a:buClr>
              <a:buSzPct val="170000"/>
            </a:pPr>
            <a:r>
              <a:rPr lang="en-US" sz="1600" dirty="0">
                <a:solidFill>
                  <a:schemeClr val="accent1">
                    <a:lumMod val="50000"/>
                  </a:schemeClr>
                </a:solidFill>
                <a:latin typeface="Didact Gothic"/>
              </a:rPr>
              <a:t>	</a:t>
            </a:r>
            <a:r>
              <a:rPr lang="en-US" sz="1600" dirty="0" smtClean="0">
                <a:solidFill>
                  <a:schemeClr val="accent1">
                    <a:lumMod val="50000"/>
                  </a:schemeClr>
                </a:solidFill>
                <a:latin typeface="Didact Gothic"/>
              </a:rPr>
              <a:t>	CFO</a:t>
            </a:r>
          </a:p>
          <a:p>
            <a:pPr lvl="2">
              <a:buClr>
                <a:schemeClr val="accent1">
                  <a:lumMod val="60000"/>
                  <a:lumOff val="40000"/>
                </a:schemeClr>
              </a:buClr>
              <a:buSzPct val="170000"/>
            </a:pPr>
            <a:r>
              <a:rPr lang="en-US" sz="1600" dirty="0">
                <a:solidFill>
                  <a:schemeClr val="accent1">
                    <a:lumMod val="50000"/>
                  </a:schemeClr>
                </a:solidFill>
                <a:latin typeface="Didact Gothic"/>
              </a:rPr>
              <a:t>	</a:t>
            </a:r>
            <a:r>
              <a:rPr lang="en-US" sz="1600" dirty="0" smtClean="0">
                <a:solidFill>
                  <a:schemeClr val="accent1">
                    <a:lumMod val="50000"/>
                  </a:schemeClr>
                </a:solidFill>
                <a:latin typeface="Didact Gothic"/>
              </a:rPr>
              <a:t>	AGENCY Head</a:t>
            </a:r>
          </a:p>
          <a:p>
            <a:pPr lvl="2">
              <a:buClr>
                <a:schemeClr val="accent1">
                  <a:lumMod val="60000"/>
                  <a:lumOff val="40000"/>
                </a:schemeClr>
              </a:buClr>
              <a:buSzPct val="170000"/>
            </a:pPr>
            <a:r>
              <a:rPr lang="en-US" sz="1600" dirty="0">
                <a:solidFill>
                  <a:schemeClr val="accent1">
                    <a:lumMod val="50000"/>
                  </a:schemeClr>
                </a:solidFill>
                <a:latin typeface="Didact Gothic"/>
              </a:rPr>
              <a:t>	</a:t>
            </a:r>
            <a:r>
              <a:rPr lang="en-US" sz="1600" dirty="0" smtClean="0">
                <a:solidFill>
                  <a:schemeClr val="accent1">
                    <a:lumMod val="50000"/>
                  </a:schemeClr>
                </a:solidFill>
                <a:latin typeface="Didact Gothic"/>
              </a:rPr>
              <a:t>	IPA (Acknowledgement)</a:t>
            </a:r>
          </a:p>
          <a:p>
            <a:pPr lvl="2">
              <a:buClr>
                <a:schemeClr val="accent1">
                  <a:lumMod val="60000"/>
                  <a:lumOff val="40000"/>
                </a:schemeClr>
              </a:buClr>
              <a:buSzPct val="170000"/>
            </a:pPr>
            <a:endParaRPr lang="en-US" sz="2000" dirty="0" smtClean="0">
              <a:solidFill>
                <a:schemeClr val="accent1">
                  <a:lumMod val="50000"/>
                </a:schemeClr>
              </a:solidFill>
              <a:latin typeface="Didact Gothic"/>
            </a:endParaRPr>
          </a:p>
          <a:p>
            <a:pPr marL="285750" indent="-285750">
              <a:buFont typeface="Arial" panose="020B0604020202020204" pitchFamily="34" charset="0"/>
              <a:buChar char="•"/>
            </a:pPr>
            <a:r>
              <a:rPr lang="en-US" dirty="0" smtClean="0">
                <a:solidFill>
                  <a:schemeClr val="accent1">
                    <a:lumMod val="50000"/>
                  </a:schemeClr>
                </a:solidFill>
              </a:rPr>
              <a:t>Location:  Financial Control/Resource Information/Year-End Closing</a:t>
            </a:r>
            <a:endParaRPr lang="en-US" dirty="0">
              <a:solidFill>
                <a:schemeClr val="accent1">
                  <a:lumMod val="50000"/>
                </a:schemeClr>
              </a:solidFill>
            </a:endParaRPr>
          </a:p>
        </p:txBody>
      </p:sp>
    </p:spTree>
    <p:extLst>
      <p:ext uri="{BB962C8B-B14F-4D97-AF65-F5344CB8AC3E}">
        <p14:creationId xmlns:p14="http://schemas.microsoft.com/office/powerpoint/2010/main" val="1683835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230587" y="0"/>
            <a:ext cx="7935403"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800" dirty="0" smtClean="0">
                <a:solidFill>
                  <a:schemeClr val="tx1"/>
                </a:solidFill>
              </a:rPr>
              <a:t>Due dates for payment for 296900 and 202900</a:t>
            </a:r>
            <a:endParaRPr sz="28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23</a:t>
            </a:fld>
            <a:endParaRPr b="1" dirty="0">
              <a:solidFill>
                <a:schemeClr val="tx1"/>
              </a:solidFill>
            </a:endParaRPr>
          </a:p>
        </p:txBody>
      </p:sp>
      <p:sp>
        <p:nvSpPr>
          <p:cNvPr id="2" name="Text Placeholder 1"/>
          <p:cNvSpPr>
            <a:spLocks noGrp="1"/>
          </p:cNvSpPr>
          <p:nvPr>
            <p:ph type="body" idx="2"/>
          </p:nvPr>
        </p:nvSpPr>
        <p:spPr>
          <a:xfrm>
            <a:off x="533398" y="1017766"/>
            <a:ext cx="6637201" cy="3679483"/>
          </a:xfrm>
        </p:spPr>
        <p:txBody>
          <a:bodyPr/>
          <a:lstStyle/>
          <a:p>
            <a:pPr marL="533400" indent="-457200">
              <a:buClr>
                <a:schemeClr val="accent1">
                  <a:lumMod val="75000"/>
                </a:schemeClr>
              </a:buClr>
              <a:buFont typeface="+mj-lt"/>
              <a:buAutoNum type="arabicPeriod"/>
            </a:pPr>
            <a:r>
              <a:rPr lang="en-US" dirty="0" smtClean="0"/>
              <a:t>296900 – All payments to vendors must be completed (level 2) by Wednesday, October 31, 2018.</a:t>
            </a:r>
          </a:p>
          <a:p>
            <a:pPr marL="76200" indent="0">
              <a:buClr>
                <a:schemeClr val="accent1">
                  <a:lumMod val="75000"/>
                </a:schemeClr>
              </a:buClr>
              <a:buNone/>
            </a:pPr>
            <a:endParaRPr lang="en-US" dirty="0" smtClean="0"/>
          </a:p>
          <a:p>
            <a:pPr marL="533400" indent="-457200">
              <a:buClr>
                <a:schemeClr val="accent1">
                  <a:lumMod val="75000"/>
                </a:schemeClr>
              </a:buClr>
              <a:buFont typeface="+mj-lt"/>
              <a:buAutoNum type="arabicPeriod" startAt="2"/>
            </a:pPr>
            <a:r>
              <a:rPr lang="en-US" dirty="0" smtClean="0"/>
              <a:t>202900 – All payments to vendors must be completed (level 2) by Friday, February 15, 2019.</a:t>
            </a:r>
          </a:p>
          <a:p>
            <a:pPr marL="533400" indent="-457200">
              <a:buFont typeface="+mj-lt"/>
              <a:buAutoNum type="arabicPeriod" startAt="2"/>
            </a:pPr>
            <a:endParaRPr lang="en-US" sz="2200" dirty="0"/>
          </a:p>
        </p:txBody>
      </p:sp>
    </p:spTree>
    <p:extLst>
      <p:ext uri="{BB962C8B-B14F-4D97-AF65-F5344CB8AC3E}">
        <p14:creationId xmlns:p14="http://schemas.microsoft.com/office/powerpoint/2010/main" val="2366516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721307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226900 – New Payroll Process</a:t>
            </a:r>
            <a:endParaRPr sz="2800" dirty="0">
              <a:solidFill>
                <a:schemeClr val="tx1"/>
              </a:solidFill>
            </a:endParaRPr>
          </a:p>
        </p:txBody>
      </p:sp>
      <p:sp>
        <p:nvSpPr>
          <p:cNvPr id="521" name="Google Shape;521;p19"/>
          <p:cNvSpPr txBox="1">
            <a:spLocks noGrp="1"/>
          </p:cNvSpPr>
          <p:nvPr>
            <p:ph type="body" idx="1"/>
          </p:nvPr>
        </p:nvSpPr>
        <p:spPr>
          <a:xfrm>
            <a:off x="510638" y="794409"/>
            <a:ext cx="6597828" cy="3904812"/>
          </a:xfrm>
          <a:prstGeom prst="rect">
            <a:avLst/>
          </a:prstGeom>
        </p:spPr>
        <p:txBody>
          <a:bodyPr spcFirstLastPara="1" wrap="square" lIns="91425" tIns="91425" rIns="91425" bIns="91425" anchor="t" anchorCtr="0">
            <a:noAutofit/>
          </a:bodyPr>
          <a:lstStyle/>
          <a:p>
            <a:r>
              <a:rPr lang="en-US" sz="2400" dirty="0" smtClean="0"/>
              <a:t>Ron Spilman, State Controller, sent out an email on 7/19/18 informing all CFO’s about the new process regarding payroll.</a:t>
            </a:r>
          </a:p>
          <a:p>
            <a:r>
              <a:rPr lang="en-US" sz="2400" dirty="0" smtClean="0"/>
              <a:t>How it works:</a:t>
            </a:r>
          </a:p>
          <a:p>
            <a:pPr marL="1009650" lvl="1" indent="-514350">
              <a:buFont typeface="+mj-lt"/>
              <a:buAutoNum type="arabicPeriod"/>
            </a:pPr>
            <a:r>
              <a:rPr lang="en-US" sz="2000" dirty="0"/>
              <a:t>W</a:t>
            </a:r>
            <a:r>
              <a:rPr lang="en-US" sz="2000" dirty="0" smtClean="0"/>
              <a:t>hen payroll runs on Wednesday morning – instead of crediting account 101981, account 226900 will now be credited.</a:t>
            </a:r>
          </a:p>
          <a:p>
            <a:pPr marL="1009650" lvl="1" indent="-514350">
              <a:buFont typeface="+mj-lt"/>
              <a:buAutoNum type="arabicPeriod"/>
            </a:pPr>
            <a:r>
              <a:rPr lang="en-US" sz="2000" dirty="0" smtClean="0"/>
              <a:t>By the following Wed </a:t>
            </a:r>
            <a:r>
              <a:rPr lang="en-US" sz="2000" u="sng" dirty="0" smtClean="0"/>
              <a:t>after</a:t>
            </a:r>
            <a:r>
              <a:rPr lang="en-US" sz="2000" dirty="0" smtClean="0"/>
              <a:t> payday, The Cash Control Bureau will prepare an allocation journal to eliminate the accrual and settle the cash using the actual payroll date.</a:t>
            </a:r>
          </a:p>
          <a:p>
            <a:endParaRPr lang="en-US" sz="2000" dirty="0"/>
          </a:p>
          <a:p>
            <a:pPr marL="38100" indent="0">
              <a:buNone/>
            </a:pP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24</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96559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721307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226900 – New Payroll Process Cont.</a:t>
            </a:r>
            <a:endParaRPr sz="2800" dirty="0">
              <a:solidFill>
                <a:schemeClr val="tx1"/>
              </a:solidFill>
            </a:endParaRPr>
          </a:p>
        </p:txBody>
      </p:sp>
      <p:sp>
        <p:nvSpPr>
          <p:cNvPr id="521" name="Google Shape;521;p19"/>
          <p:cNvSpPr txBox="1">
            <a:spLocks noGrp="1"/>
          </p:cNvSpPr>
          <p:nvPr>
            <p:ph type="body" idx="1"/>
          </p:nvPr>
        </p:nvSpPr>
        <p:spPr>
          <a:xfrm>
            <a:off x="510638" y="794409"/>
            <a:ext cx="6597828" cy="3904812"/>
          </a:xfrm>
          <a:prstGeom prst="rect">
            <a:avLst/>
          </a:prstGeom>
        </p:spPr>
        <p:txBody>
          <a:bodyPr spcFirstLastPara="1" wrap="square" lIns="91425" tIns="91425" rIns="91425" bIns="91425" anchor="t" anchorCtr="0">
            <a:noAutofit/>
          </a:bodyPr>
          <a:lstStyle/>
          <a:p>
            <a:r>
              <a:rPr lang="en-US" sz="2000" dirty="0" smtClean="0"/>
              <a:t>This is how Payroll now posts in SHARE for FY19</a:t>
            </a:r>
            <a:endParaRPr lang="en-US" sz="2000" dirty="0"/>
          </a:p>
          <a:p>
            <a:pPr marL="38100" indent="0">
              <a:buNone/>
            </a:pP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25</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652409" y="1526591"/>
            <a:ext cx="4314286" cy="3028571"/>
          </a:xfrm>
          <a:prstGeom prst="rect">
            <a:avLst/>
          </a:prstGeom>
        </p:spPr>
      </p:pic>
    </p:spTree>
    <p:extLst>
      <p:ext uri="{BB962C8B-B14F-4D97-AF65-F5344CB8AC3E}">
        <p14:creationId xmlns:p14="http://schemas.microsoft.com/office/powerpoint/2010/main" val="645605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721307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226900 – New Payroll Process Cont.</a:t>
            </a:r>
            <a:endParaRPr sz="2800" dirty="0">
              <a:solidFill>
                <a:schemeClr val="tx1"/>
              </a:solidFill>
            </a:endParaRPr>
          </a:p>
        </p:txBody>
      </p:sp>
      <p:sp>
        <p:nvSpPr>
          <p:cNvPr id="521" name="Google Shape;521;p19"/>
          <p:cNvSpPr txBox="1">
            <a:spLocks noGrp="1"/>
          </p:cNvSpPr>
          <p:nvPr>
            <p:ph type="body" idx="1"/>
          </p:nvPr>
        </p:nvSpPr>
        <p:spPr>
          <a:xfrm>
            <a:off x="510638" y="794409"/>
            <a:ext cx="6597828" cy="3904812"/>
          </a:xfrm>
          <a:prstGeom prst="rect">
            <a:avLst/>
          </a:prstGeom>
        </p:spPr>
        <p:txBody>
          <a:bodyPr spcFirstLastPara="1" wrap="square" lIns="91425" tIns="91425" rIns="91425" bIns="91425" anchor="t" anchorCtr="0">
            <a:noAutofit/>
          </a:bodyPr>
          <a:lstStyle/>
          <a:p>
            <a:r>
              <a:rPr lang="en-US" sz="2000" dirty="0" smtClean="0"/>
              <a:t>The allocation that is done in SHARE will be posted ON payday Friday BUT the date the journal is actually reconciled and completed will not be until the following Wednesday of payroll.</a:t>
            </a:r>
            <a:endParaRPr lang="en-US" sz="2000" dirty="0"/>
          </a:p>
          <a:p>
            <a:pPr marL="38100" indent="0">
              <a:buNone/>
            </a:pP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26</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88375" y="2492359"/>
            <a:ext cx="6981245" cy="2365887"/>
          </a:xfrm>
          <a:prstGeom prst="rect">
            <a:avLst/>
          </a:prstGeom>
        </p:spPr>
      </p:pic>
    </p:spTree>
    <p:extLst>
      <p:ext uri="{BB962C8B-B14F-4D97-AF65-F5344CB8AC3E}">
        <p14:creationId xmlns:p14="http://schemas.microsoft.com/office/powerpoint/2010/main" val="1512717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721307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226900 – New Payroll Process cont.</a:t>
            </a:r>
            <a:endParaRPr sz="2800" dirty="0">
              <a:solidFill>
                <a:schemeClr val="tx1"/>
              </a:solidFill>
            </a:endParaRPr>
          </a:p>
        </p:txBody>
      </p:sp>
      <p:sp>
        <p:nvSpPr>
          <p:cNvPr id="521" name="Google Shape;521;p19"/>
          <p:cNvSpPr txBox="1">
            <a:spLocks noGrp="1"/>
          </p:cNvSpPr>
          <p:nvPr>
            <p:ph type="body" idx="1"/>
          </p:nvPr>
        </p:nvSpPr>
        <p:spPr>
          <a:xfrm>
            <a:off x="582200" y="1040900"/>
            <a:ext cx="6597828" cy="3643200"/>
          </a:xfrm>
          <a:prstGeom prst="rect">
            <a:avLst/>
          </a:prstGeom>
        </p:spPr>
        <p:txBody>
          <a:bodyPr spcFirstLastPara="1" wrap="square" lIns="91425" tIns="91425" rIns="91425" bIns="91425" anchor="t" anchorCtr="0">
            <a:noAutofit/>
          </a:bodyPr>
          <a:lstStyle/>
          <a:p>
            <a:r>
              <a:rPr lang="en-US" dirty="0" smtClean="0"/>
              <a:t>Was supposed to be an easy process, turned out not so much.</a:t>
            </a:r>
          </a:p>
          <a:p>
            <a:endParaRPr lang="en-US" dirty="0" smtClean="0"/>
          </a:p>
          <a:p>
            <a:r>
              <a:rPr lang="en-US" dirty="0" smtClean="0"/>
              <a:t>Note: Cash Unit and Ron Spilman will be doing bi-weekly reconciliations of this account.</a:t>
            </a:r>
          </a:p>
          <a:p>
            <a:endParaRPr lang="en-US" dirty="0"/>
          </a:p>
          <a:p>
            <a:pPr marL="38100" indent="0">
              <a:buNone/>
            </a:pP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27</a:t>
            </a:fld>
            <a:endParaRPr b="1" dirty="0">
              <a:solidFill>
                <a:schemeClr val="tx1"/>
              </a:solidFill>
            </a:endParaRPr>
          </a:p>
        </p:txBody>
      </p:sp>
      <p:sp>
        <p:nvSpPr>
          <p:cNvPr id="2" name="AutoShape 2" descr="Image result for picture of smiley face"/>
          <p:cNvSpPr>
            <a:spLocks noChangeAspect="1" noChangeArrowheads="1"/>
          </p:cNvSpPr>
          <p:nvPr/>
        </p:nvSpPr>
        <p:spPr bwMode="auto">
          <a:xfrm>
            <a:off x="155575" y="-525463"/>
            <a:ext cx="14287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091941" y="3980502"/>
            <a:ext cx="1199405" cy="835218"/>
          </a:xfrm>
          <a:prstGeom prst="rect">
            <a:avLst/>
          </a:prstGeom>
        </p:spPr>
      </p:pic>
    </p:spTree>
    <p:extLst>
      <p:ext uri="{BB962C8B-B14F-4D97-AF65-F5344CB8AC3E}">
        <p14:creationId xmlns:p14="http://schemas.microsoft.com/office/powerpoint/2010/main" val="2792016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txBox="1">
            <a:spLocks noGrp="1"/>
          </p:cNvSpPr>
          <p:nvPr>
            <p:ph type="ctrTitle" idx="4294967295"/>
          </p:nvPr>
        </p:nvSpPr>
        <p:spPr>
          <a:xfrm>
            <a:off x="477146" y="1314420"/>
            <a:ext cx="6045900" cy="2374986"/>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dirty="0" smtClean="0">
                <a:solidFill>
                  <a:schemeClr val="tx1"/>
                </a:solidFill>
              </a:rPr>
              <a:t>Issue with Prepaids</a:t>
            </a:r>
            <a:endParaRPr sz="7200" dirty="0">
              <a:solidFill>
                <a:schemeClr val="tx1"/>
              </a:solidFill>
            </a:endParaRPr>
          </a:p>
        </p:txBody>
      </p:sp>
      <p:sp>
        <p:nvSpPr>
          <p:cNvPr id="533" name="Google Shape;533;p20"/>
          <p:cNvSpPr txBox="1">
            <a:spLocks noGrp="1"/>
          </p:cNvSpPr>
          <p:nvPr>
            <p:ph type="sldNum" idx="12"/>
          </p:nvPr>
        </p:nvSpPr>
        <p:spPr>
          <a:xfrm>
            <a:off x="8595300" y="0"/>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28</a:t>
            </a:fld>
            <a:endParaRPr dirty="0">
              <a:solidFill>
                <a:schemeClr val="tx1"/>
              </a:solidFill>
            </a:endParaRPr>
          </a:p>
        </p:txBody>
      </p:sp>
      <p:pic>
        <p:nvPicPr>
          <p:cNvPr id="4" name="Picture 3"/>
          <p:cNvPicPr>
            <a:picLocks noChangeAspect="1"/>
          </p:cNvPicPr>
          <p:nvPr/>
        </p:nvPicPr>
        <p:blipFill>
          <a:blip r:embed="rId3"/>
          <a:stretch>
            <a:fillRect/>
          </a:stretch>
        </p:blipFill>
        <p:spPr>
          <a:xfrm>
            <a:off x="5177358" y="393600"/>
            <a:ext cx="3893061" cy="4699231"/>
          </a:xfrm>
          <a:prstGeom prst="rect">
            <a:avLst/>
          </a:prstGeom>
        </p:spPr>
      </p:pic>
    </p:spTree>
    <p:extLst>
      <p:ext uri="{BB962C8B-B14F-4D97-AF65-F5344CB8AC3E}">
        <p14:creationId xmlns:p14="http://schemas.microsoft.com/office/powerpoint/2010/main" val="2793771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97155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Problems that are occuring </a:t>
            </a:r>
            <a:r>
              <a:rPr lang="en-US" sz="2800" dirty="0" smtClean="0">
                <a:solidFill>
                  <a:schemeClr val="tx1"/>
                </a:solidFill>
              </a:rPr>
              <a:t>wi</a:t>
            </a:r>
            <a:r>
              <a:rPr lang="en" sz="2800" dirty="0" smtClean="0">
                <a:solidFill>
                  <a:schemeClr val="tx1"/>
                </a:solidFill>
              </a:rPr>
              <a:t>th some agencies having pre-paid postage.</a:t>
            </a:r>
            <a:endParaRPr sz="28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29</a:t>
            </a:fld>
            <a:endParaRPr b="1" dirty="0">
              <a:solidFill>
                <a:schemeClr val="tx1"/>
              </a:solidFill>
            </a:endParaRPr>
          </a:p>
        </p:txBody>
      </p:sp>
      <p:sp>
        <p:nvSpPr>
          <p:cNvPr id="2" name="Text Placeholder 1"/>
          <p:cNvSpPr>
            <a:spLocks noGrp="1"/>
          </p:cNvSpPr>
          <p:nvPr>
            <p:ph type="body" idx="1"/>
          </p:nvPr>
        </p:nvSpPr>
        <p:spPr>
          <a:xfrm>
            <a:off x="535674" y="971550"/>
            <a:ext cx="6548937" cy="3725700"/>
          </a:xfrm>
        </p:spPr>
        <p:txBody>
          <a:bodyPr/>
          <a:lstStyle/>
          <a:p>
            <a:r>
              <a:rPr lang="en-US" dirty="0" smtClean="0"/>
              <a:t>Causing the reversion calculation to be overstated.</a:t>
            </a:r>
          </a:p>
          <a:p>
            <a:pPr lvl="1"/>
            <a:r>
              <a:rPr lang="en-US" dirty="0" smtClean="0"/>
              <a:t>Issue – the expenditures are not recognized and when the reversion calculation is done, these expenditures are not included causing the reversion to be more than it should be.</a:t>
            </a:r>
          </a:p>
          <a:p>
            <a:r>
              <a:rPr lang="en-US" dirty="0" smtClean="0"/>
              <a:t>Ensuing fiscal year – causing the agency to have an over-reversion therefore causing the agency to request a deficiency appropriation.</a:t>
            </a:r>
          </a:p>
          <a:p>
            <a:pPr lvl="1"/>
            <a:r>
              <a:rPr lang="en-US" dirty="0" smtClean="0"/>
              <a:t>Issue – the following year the expenditures are now recognized but it is now going against current year appropriations, thereby, creating a deficiency in the agency’s current appropriations.</a:t>
            </a:r>
          </a:p>
        </p:txBody>
      </p:sp>
    </p:spTree>
    <p:extLst>
      <p:ext uri="{BB962C8B-B14F-4D97-AF65-F5344CB8AC3E}">
        <p14:creationId xmlns:p14="http://schemas.microsoft.com/office/powerpoint/2010/main" val="3311899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2"/>
        <p:cNvGrpSpPr/>
        <p:nvPr/>
      </p:nvGrpSpPr>
      <p:grpSpPr>
        <a:xfrm>
          <a:off x="0" y="0"/>
          <a:ext cx="0" cy="0"/>
          <a:chOff x="0" y="0"/>
          <a:chExt cx="0" cy="0"/>
        </a:xfrm>
      </p:grpSpPr>
      <p:sp>
        <p:nvSpPr>
          <p:cNvPr id="563" name="Google Shape;563;p24"/>
          <p:cNvSpPr txBox="1">
            <a:spLocks noGrp="1"/>
          </p:cNvSpPr>
          <p:nvPr>
            <p:ph type="title" idx="4294967295"/>
          </p:nvPr>
        </p:nvSpPr>
        <p:spPr>
          <a:xfrm>
            <a:off x="209600" y="4546925"/>
            <a:ext cx="7457100" cy="596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b="0" dirty="0" smtClean="0">
                <a:solidFill>
                  <a:srgbClr val="3E4A63"/>
                </a:solidFill>
              </a:rPr>
              <a:t>Can’t see the forest for the trees…..</a:t>
            </a:r>
            <a:endParaRPr sz="1800" dirty="0">
              <a:solidFill>
                <a:srgbClr val="3E4A63"/>
              </a:solidFill>
            </a:endParaRPr>
          </a:p>
        </p:txBody>
      </p:sp>
      <p:sp>
        <p:nvSpPr>
          <p:cNvPr id="564" name="Google Shape;564;p24"/>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48029"/>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Problems that are occuring </a:t>
            </a:r>
            <a:r>
              <a:rPr lang="en-US" sz="2800" dirty="0" smtClean="0">
                <a:solidFill>
                  <a:schemeClr val="tx1"/>
                </a:solidFill>
              </a:rPr>
              <a:t>wi</a:t>
            </a:r>
            <a:r>
              <a:rPr lang="en" sz="2800" dirty="0" smtClean="0">
                <a:solidFill>
                  <a:schemeClr val="tx1"/>
                </a:solidFill>
              </a:rPr>
              <a:t>th some agencies having pre-paid postage cont.</a:t>
            </a:r>
            <a:endParaRPr sz="28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30</a:t>
            </a:fld>
            <a:endParaRPr b="1" dirty="0">
              <a:solidFill>
                <a:schemeClr val="tx1"/>
              </a:solidFill>
            </a:endParaRPr>
          </a:p>
        </p:txBody>
      </p:sp>
      <p:sp>
        <p:nvSpPr>
          <p:cNvPr id="2" name="Text Placeholder 1"/>
          <p:cNvSpPr>
            <a:spLocks noGrp="1"/>
          </p:cNvSpPr>
          <p:nvPr>
            <p:ph type="body" idx="1"/>
          </p:nvPr>
        </p:nvSpPr>
        <p:spPr>
          <a:xfrm>
            <a:off x="535674" y="971550"/>
            <a:ext cx="6509181" cy="3725700"/>
          </a:xfrm>
        </p:spPr>
        <p:txBody>
          <a:bodyPr/>
          <a:lstStyle/>
          <a:p>
            <a:r>
              <a:rPr lang="en-US" dirty="0" smtClean="0"/>
              <a:t>Not having budget authority to recognize expenditures if using the consumption method.  This can cause a budget finding.</a:t>
            </a:r>
          </a:p>
          <a:p>
            <a:pPr lvl="1"/>
            <a:r>
              <a:rPr lang="en-US" sz="1600" dirty="0" smtClean="0"/>
              <a:t>Issue – the following fiscal year is not when the agency had the appropriation to buy the item.  As a result, there might not be sufficient current year appropriation budget to cover the cost, causing a negative budget and a finding.</a:t>
            </a:r>
          </a:p>
          <a:p>
            <a:r>
              <a:rPr lang="en-US" dirty="0" smtClean="0"/>
              <a:t>Agencies are trying to correct this issue by getting approval to do budget increases against NONSPENDABLE FUND BALANCE.  </a:t>
            </a:r>
          </a:p>
          <a:p>
            <a:pPr lvl="1"/>
            <a:r>
              <a:rPr lang="en-US" sz="1600" dirty="0" smtClean="0"/>
              <a:t>This makes no sense.  This money has been spent and should not be available for current year increase in appropriation.</a:t>
            </a:r>
            <a:endParaRPr lang="en-US" sz="1600" dirty="0"/>
          </a:p>
        </p:txBody>
      </p:sp>
    </p:spTree>
    <p:extLst>
      <p:ext uri="{BB962C8B-B14F-4D97-AF65-F5344CB8AC3E}">
        <p14:creationId xmlns:p14="http://schemas.microsoft.com/office/powerpoint/2010/main" val="4207682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320238" y="32126"/>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SOLUTION TO ALL THAT:</a:t>
            </a:r>
            <a:endParaRPr sz="3200" dirty="0">
              <a:solidFill>
                <a:schemeClr val="tx1"/>
              </a:solidFill>
            </a:endParaRPr>
          </a:p>
        </p:txBody>
      </p:sp>
      <p:sp>
        <p:nvSpPr>
          <p:cNvPr id="573" name="Google Shape;573;p2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31</a:t>
            </a:fld>
            <a:endParaRPr dirty="0">
              <a:solidFill>
                <a:schemeClr val="tx1"/>
              </a:solidFill>
            </a:endParaRPr>
          </a:p>
        </p:txBody>
      </p:sp>
      <p:sp>
        <p:nvSpPr>
          <p:cNvPr id="4" name="TextBox 3"/>
          <p:cNvSpPr txBox="1"/>
          <p:nvPr/>
        </p:nvSpPr>
        <p:spPr>
          <a:xfrm>
            <a:off x="699715" y="954156"/>
            <a:ext cx="6543923" cy="3416320"/>
          </a:xfrm>
          <a:prstGeom prst="rect">
            <a:avLst/>
          </a:prstGeom>
          <a:noFill/>
        </p:spPr>
        <p:txBody>
          <a:bodyPr wrap="square" rtlCol="0">
            <a:spAutoFit/>
          </a:bodyPr>
          <a:lstStyle/>
          <a:p>
            <a:pPr>
              <a:buClr>
                <a:schemeClr val="accent1">
                  <a:lumMod val="60000"/>
                  <a:lumOff val="40000"/>
                </a:schemeClr>
              </a:buClr>
              <a:buSzPct val="170000"/>
            </a:pPr>
            <a:r>
              <a:rPr lang="en-US" sz="7200" dirty="0" smtClean="0">
                <a:latin typeface="Didact Gothic"/>
              </a:rPr>
              <a:t>USE THE PURCHASE METHOD</a:t>
            </a:r>
            <a:endParaRPr lang="en-US" sz="7200" dirty="0">
              <a:latin typeface="Didact Gothic"/>
            </a:endParaRPr>
          </a:p>
        </p:txBody>
      </p:sp>
    </p:spTree>
    <p:extLst>
      <p:ext uri="{BB962C8B-B14F-4D97-AF65-F5344CB8AC3E}">
        <p14:creationId xmlns:p14="http://schemas.microsoft.com/office/powerpoint/2010/main" val="7407511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Purchase Method – MAPs 10.1</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32</a:t>
            </a:fld>
            <a:endParaRPr dirty="0">
              <a:solidFill>
                <a:schemeClr val="tx1"/>
              </a:solidFill>
            </a:endParaRPr>
          </a:p>
        </p:txBody>
      </p:sp>
      <p:pic>
        <p:nvPicPr>
          <p:cNvPr id="3" name="Picture 2"/>
          <p:cNvPicPr>
            <a:picLocks noChangeAspect="1"/>
          </p:cNvPicPr>
          <p:nvPr/>
        </p:nvPicPr>
        <p:blipFill>
          <a:blip r:embed="rId3"/>
          <a:stretch>
            <a:fillRect/>
          </a:stretch>
        </p:blipFill>
        <p:spPr>
          <a:xfrm>
            <a:off x="388375" y="852900"/>
            <a:ext cx="6005663" cy="4013298"/>
          </a:xfrm>
          <a:prstGeom prst="rect">
            <a:avLst/>
          </a:prstGeom>
        </p:spPr>
      </p:pic>
    </p:spTree>
    <p:extLst>
      <p:ext uri="{BB962C8B-B14F-4D97-AF65-F5344CB8AC3E}">
        <p14:creationId xmlns:p14="http://schemas.microsoft.com/office/powerpoint/2010/main" val="4052839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Purchase Method – Exemption</a:t>
            </a:r>
            <a:endParaRPr sz="3200" dirty="0">
              <a:solidFill>
                <a:schemeClr val="tx1"/>
              </a:solidFill>
            </a:endParaRPr>
          </a:p>
        </p:txBody>
      </p:sp>
      <p:sp>
        <p:nvSpPr>
          <p:cNvPr id="521" name="Google Shape;521;p19"/>
          <p:cNvSpPr txBox="1">
            <a:spLocks noGrp="1"/>
          </p:cNvSpPr>
          <p:nvPr>
            <p:ph type="body" idx="1"/>
          </p:nvPr>
        </p:nvSpPr>
        <p:spPr>
          <a:xfrm>
            <a:off x="582200" y="1182179"/>
            <a:ext cx="6729575" cy="3167966"/>
          </a:xfrm>
          <a:prstGeom prst="rect">
            <a:avLst/>
          </a:prstGeom>
        </p:spPr>
        <p:txBody>
          <a:bodyPr spcFirstLastPara="1" wrap="square" lIns="91425" tIns="91425" rIns="91425" bIns="91425" anchor="t" anchorCtr="0">
            <a:noAutofit/>
          </a:bodyPr>
          <a:lstStyle/>
          <a:p>
            <a:pPr marL="38100" indent="0">
              <a:buNone/>
            </a:pPr>
            <a:r>
              <a:rPr lang="en-US" sz="3200" dirty="0" smtClean="0"/>
              <a:t>If an agency decides to use the consumption method versus the purchase method (except for DOT), the agency MUST submit a policy exemption request form to the State Controller.</a:t>
            </a:r>
            <a:endParaRPr sz="32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33</a:t>
            </a:fld>
            <a:endParaRPr dirty="0">
              <a:solidFill>
                <a:schemeClr val="tx1"/>
              </a:solidFill>
            </a:endParaRPr>
          </a:p>
        </p:txBody>
      </p:sp>
    </p:spTree>
    <p:extLst>
      <p:ext uri="{BB962C8B-B14F-4D97-AF65-F5344CB8AC3E}">
        <p14:creationId xmlns:p14="http://schemas.microsoft.com/office/powerpoint/2010/main" val="1716186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dirty="0" smtClean="0">
                <a:solidFill>
                  <a:schemeClr val="tx1"/>
                </a:solidFill>
              </a:rPr>
              <a:t>Purchase Method</a:t>
            </a:r>
            <a:endParaRPr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34</a:t>
            </a:fld>
            <a:endParaRPr b="1" dirty="0">
              <a:solidFill>
                <a:schemeClr val="tx1"/>
              </a:solidFill>
            </a:endParaRPr>
          </a:p>
        </p:txBody>
      </p:sp>
      <p:sp>
        <p:nvSpPr>
          <p:cNvPr id="2" name="Text Placeholder 1"/>
          <p:cNvSpPr>
            <a:spLocks noGrp="1"/>
          </p:cNvSpPr>
          <p:nvPr>
            <p:ph type="body" idx="1"/>
          </p:nvPr>
        </p:nvSpPr>
        <p:spPr>
          <a:xfrm>
            <a:off x="500068" y="852900"/>
            <a:ext cx="6700013" cy="3965590"/>
          </a:xfrm>
        </p:spPr>
        <p:txBody>
          <a:bodyPr/>
          <a:lstStyle/>
          <a:p>
            <a:r>
              <a:rPr lang="en-US" dirty="0" smtClean="0"/>
              <a:t>Purchase the item and record the expenditure.</a:t>
            </a:r>
          </a:p>
          <a:p>
            <a:r>
              <a:rPr lang="en-US" b="1" dirty="0" smtClean="0"/>
              <a:t>Leave the expenditure in the fund financials!!  </a:t>
            </a:r>
          </a:p>
          <a:p>
            <a:pPr lvl="1"/>
            <a:r>
              <a:rPr lang="en-US" dirty="0" smtClean="0"/>
              <a:t>This will ensure your budget and reversion are correct.</a:t>
            </a:r>
          </a:p>
          <a:p>
            <a:r>
              <a:rPr lang="en-US" dirty="0" smtClean="0"/>
              <a:t>On the balance sheet is where the change (or the addition) regarding the inventory balance would be reflected.</a:t>
            </a:r>
          </a:p>
          <a:p>
            <a:pPr marL="114300" indent="0">
              <a:buNone/>
            </a:pPr>
            <a:r>
              <a:rPr lang="en-US" sz="1600" dirty="0" smtClean="0"/>
              <a:t>Example:  Prepaid Postage.  Bought $2,000 for the year. Remaining at the end of the year is $1,500.</a:t>
            </a:r>
          </a:p>
          <a:p>
            <a:pPr marL="571500" lvl="1" indent="0">
              <a:buNone/>
            </a:pPr>
            <a:r>
              <a:rPr lang="en-US" sz="1600" u="sng" dirty="0" smtClean="0"/>
              <a:t>When the postage was purchased:</a:t>
            </a:r>
            <a:endParaRPr lang="en-US" sz="1600" u="sng" dirty="0"/>
          </a:p>
          <a:p>
            <a:pPr marL="571500" lvl="1" indent="0">
              <a:buNone/>
            </a:pPr>
            <a:r>
              <a:rPr lang="en-US" sz="1600" dirty="0" smtClean="0"/>
              <a:t>1) Debit:  Postage $2,000</a:t>
            </a:r>
          </a:p>
          <a:p>
            <a:pPr marL="1028700" lvl="2" indent="0">
              <a:buNone/>
            </a:pPr>
            <a:r>
              <a:rPr lang="en-US" sz="1600" dirty="0"/>
              <a:t>	</a:t>
            </a:r>
            <a:r>
              <a:rPr lang="en-US" sz="1600" dirty="0" smtClean="0"/>
              <a:t>Credit:  Cash $2,000</a:t>
            </a:r>
          </a:p>
          <a:p>
            <a:pPr marL="571500" lvl="1" indent="0">
              <a:buNone/>
            </a:pPr>
            <a:r>
              <a:rPr lang="en-US" sz="1600" u="sng" dirty="0" smtClean="0"/>
              <a:t>If amount remaining in postage is MATERIAL (GASB 54):</a:t>
            </a:r>
          </a:p>
          <a:p>
            <a:pPr marL="571500" lvl="1" indent="0">
              <a:buNone/>
            </a:pPr>
            <a:r>
              <a:rPr lang="en-US" sz="1600" dirty="0" smtClean="0"/>
              <a:t>2) Debit:  Prepaid Asset $1,500</a:t>
            </a:r>
          </a:p>
          <a:p>
            <a:pPr marL="571500" lvl="1" indent="0">
              <a:buNone/>
            </a:pPr>
            <a:r>
              <a:rPr lang="en-US" sz="1600" dirty="0"/>
              <a:t>	</a:t>
            </a:r>
            <a:r>
              <a:rPr lang="en-US" sz="1600" dirty="0" smtClean="0"/>
              <a:t>	Credit:  Non-Spendable fund balance $1,500</a:t>
            </a:r>
          </a:p>
          <a:p>
            <a:pPr marL="571500" lvl="1" indent="0">
              <a:buNone/>
            </a:pPr>
            <a:r>
              <a:rPr lang="en-US" sz="1600" dirty="0" smtClean="0">
                <a:solidFill>
                  <a:srgbClr val="FF0000"/>
                </a:solidFill>
              </a:rPr>
              <a:t>If the amount is NOT MATERIAL – there should be no prepaid.</a:t>
            </a:r>
          </a:p>
        </p:txBody>
      </p:sp>
    </p:spTree>
    <p:extLst>
      <p:ext uri="{BB962C8B-B14F-4D97-AF65-F5344CB8AC3E}">
        <p14:creationId xmlns:p14="http://schemas.microsoft.com/office/powerpoint/2010/main" val="722335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Consumption Method</a:t>
            </a:r>
            <a:endParaRPr sz="3200" dirty="0">
              <a:solidFill>
                <a:schemeClr val="tx1"/>
              </a:solidFill>
            </a:endParaRPr>
          </a:p>
        </p:txBody>
      </p:sp>
      <p:sp>
        <p:nvSpPr>
          <p:cNvPr id="521" name="Google Shape;521;p19"/>
          <p:cNvSpPr txBox="1">
            <a:spLocks noGrp="1"/>
          </p:cNvSpPr>
          <p:nvPr>
            <p:ph type="body" idx="1"/>
          </p:nvPr>
        </p:nvSpPr>
        <p:spPr>
          <a:xfrm>
            <a:off x="582199" y="930303"/>
            <a:ext cx="6729575" cy="3753797"/>
          </a:xfrm>
          <a:prstGeom prst="rect">
            <a:avLst/>
          </a:prstGeom>
        </p:spPr>
        <p:txBody>
          <a:bodyPr spcFirstLastPara="1" wrap="square" lIns="91425" tIns="91425" rIns="91425" bIns="91425" anchor="t" anchorCtr="0">
            <a:noAutofit/>
          </a:bodyPr>
          <a:lstStyle/>
          <a:p>
            <a:r>
              <a:rPr lang="en-US" sz="1600" dirty="0"/>
              <a:t>Purchase the </a:t>
            </a:r>
            <a:r>
              <a:rPr lang="en-US" sz="1600" dirty="0" smtClean="0"/>
              <a:t>item.</a:t>
            </a:r>
          </a:p>
          <a:p>
            <a:r>
              <a:rPr lang="en-US" sz="1600" dirty="0" smtClean="0"/>
              <a:t>Adjust the fund financials to only record the amount consumed during the current fiscal year.  </a:t>
            </a:r>
            <a:endParaRPr lang="en-US" sz="1600" dirty="0"/>
          </a:p>
          <a:p>
            <a:pPr lvl="1"/>
            <a:r>
              <a:rPr lang="en-US" sz="1600" dirty="0"/>
              <a:t>This will </a:t>
            </a:r>
            <a:r>
              <a:rPr lang="en-US" sz="1600" dirty="0" smtClean="0"/>
              <a:t>affect your </a:t>
            </a:r>
            <a:r>
              <a:rPr lang="en-US" sz="1600" dirty="0"/>
              <a:t>budget and </a:t>
            </a:r>
            <a:r>
              <a:rPr lang="en-US" sz="1600" dirty="0" smtClean="0"/>
              <a:t>reversion.</a:t>
            </a:r>
            <a:endParaRPr lang="en-US" sz="1600" dirty="0"/>
          </a:p>
          <a:p>
            <a:r>
              <a:rPr lang="en-US" sz="1600" dirty="0"/>
              <a:t>On the balance sheet </a:t>
            </a:r>
            <a:r>
              <a:rPr lang="en-US" sz="1600" dirty="0" smtClean="0"/>
              <a:t>prepaid and </a:t>
            </a:r>
            <a:r>
              <a:rPr lang="en-US" sz="1600" dirty="0" err="1" smtClean="0"/>
              <a:t>nonspendable</a:t>
            </a:r>
            <a:r>
              <a:rPr lang="en-US" sz="1600" dirty="0" smtClean="0"/>
              <a:t> for end amounts.</a:t>
            </a:r>
            <a:endParaRPr lang="en-US" sz="1600" dirty="0"/>
          </a:p>
          <a:p>
            <a:pPr marL="114300" indent="0">
              <a:buNone/>
            </a:pPr>
            <a:r>
              <a:rPr lang="en-US" sz="1200" dirty="0"/>
              <a:t>Example:  Prepaid Postage.  Bought $2,000 for the year.  Already had $4,000 on the books from prior fiscal year.  Remaining at the end of the year is $1,500</a:t>
            </a:r>
            <a:r>
              <a:rPr lang="en-US" sz="1200" dirty="0" smtClean="0"/>
              <a:t>.  (Consumed $4,500 total).</a:t>
            </a:r>
            <a:endParaRPr lang="en-US" sz="1200" dirty="0"/>
          </a:p>
          <a:p>
            <a:pPr marL="571500" lvl="1" indent="0">
              <a:buNone/>
            </a:pPr>
            <a:r>
              <a:rPr lang="en-US" sz="1200" u="sng" dirty="0"/>
              <a:t>When the postage was purchased:</a:t>
            </a:r>
          </a:p>
          <a:p>
            <a:pPr marL="571500" lvl="1" indent="0">
              <a:buNone/>
            </a:pPr>
            <a:r>
              <a:rPr lang="en-US" sz="1200" dirty="0"/>
              <a:t>1) Debit:  Postage $2,000</a:t>
            </a:r>
          </a:p>
          <a:p>
            <a:pPr marL="1028700" lvl="2" indent="0">
              <a:buNone/>
            </a:pPr>
            <a:r>
              <a:rPr lang="en-US" sz="1200" dirty="0"/>
              <a:t>	Credit:  Cash $2,000</a:t>
            </a:r>
          </a:p>
          <a:p>
            <a:pPr marL="571500" lvl="1" indent="0">
              <a:buNone/>
            </a:pPr>
            <a:r>
              <a:rPr lang="en-US" sz="1200" u="sng" dirty="0" smtClean="0"/>
              <a:t>Adjust for recording postage used – total was $4,500:</a:t>
            </a:r>
          </a:p>
          <a:p>
            <a:pPr marL="571500" lvl="1" indent="0">
              <a:buNone/>
            </a:pPr>
            <a:r>
              <a:rPr lang="en-US" sz="1200" dirty="0" smtClean="0"/>
              <a:t>2) Debit:  Postage $2,500</a:t>
            </a:r>
          </a:p>
          <a:p>
            <a:pPr marL="571500" lvl="1" indent="0">
              <a:buNone/>
            </a:pPr>
            <a:r>
              <a:rPr lang="en-US" sz="1200" dirty="0"/>
              <a:t>	</a:t>
            </a:r>
            <a:r>
              <a:rPr lang="en-US" sz="1200" dirty="0" smtClean="0"/>
              <a:t>	Credit: </a:t>
            </a:r>
            <a:r>
              <a:rPr lang="en-US" sz="1200" dirty="0" smtClean="0">
                <a:solidFill>
                  <a:srgbClr val="FF0000"/>
                </a:solidFill>
              </a:rPr>
              <a:t>Reversion to State General Fund $2,500</a:t>
            </a:r>
          </a:p>
          <a:p>
            <a:pPr marL="571500" lvl="1" indent="0">
              <a:buNone/>
            </a:pPr>
            <a:r>
              <a:rPr lang="en-US" sz="1200" u="sng" dirty="0" smtClean="0"/>
              <a:t>Adjust </a:t>
            </a:r>
            <a:r>
              <a:rPr lang="en-US" sz="1200" u="sng" dirty="0"/>
              <a:t>End of Year Balance:</a:t>
            </a:r>
          </a:p>
          <a:p>
            <a:pPr marL="571500" lvl="1" indent="0">
              <a:buNone/>
            </a:pPr>
            <a:r>
              <a:rPr lang="en-US" sz="1200" dirty="0" smtClean="0"/>
              <a:t>3) Debit:  Non-spendable fund balance $2,500</a:t>
            </a:r>
            <a:endParaRPr lang="en-US" sz="1200" dirty="0"/>
          </a:p>
          <a:p>
            <a:pPr marL="1028700" lvl="2" indent="0">
              <a:buNone/>
            </a:pPr>
            <a:r>
              <a:rPr lang="en-US" sz="1200" dirty="0"/>
              <a:t>	</a:t>
            </a:r>
            <a:r>
              <a:rPr lang="en-US" sz="1200" dirty="0" smtClean="0"/>
              <a:t>Credit:  Prepaid Asset $2,500</a:t>
            </a:r>
            <a:endParaRPr lang="en-US" sz="1200" dirty="0"/>
          </a:p>
          <a:p>
            <a:pPr marL="38100" lvl="0" indent="0" rtl="0">
              <a:spcBef>
                <a:spcPts val="600"/>
              </a:spcBef>
              <a:spcAft>
                <a:spcPts val="0"/>
              </a:spcAft>
              <a:buSzPts val="3000"/>
              <a:buNone/>
            </a:pPr>
            <a:endParaRPr sz="16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35</a:t>
            </a:fld>
            <a:endParaRPr dirty="0">
              <a:solidFill>
                <a:schemeClr val="tx1"/>
              </a:solidFill>
            </a:endParaRPr>
          </a:p>
        </p:txBody>
      </p:sp>
      <p:pic>
        <p:nvPicPr>
          <p:cNvPr id="2" name="Picture 1"/>
          <p:cNvPicPr>
            <a:picLocks noChangeAspect="1"/>
          </p:cNvPicPr>
          <p:nvPr/>
        </p:nvPicPr>
        <p:blipFill>
          <a:blip r:embed="rId3"/>
          <a:stretch>
            <a:fillRect/>
          </a:stretch>
        </p:blipFill>
        <p:spPr>
          <a:xfrm>
            <a:off x="6020602" y="2942119"/>
            <a:ext cx="1571429" cy="1533333"/>
          </a:xfrm>
          <a:prstGeom prst="rect">
            <a:avLst/>
          </a:prstGeom>
        </p:spPr>
      </p:pic>
    </p:spTree>
    <p:extLst>
      <p:ext uri="{BB962C8B-B14F-4D97-AF65-F5344CB8AC3E}">
        <p14:creationId xmlns:p14="http://schemas.microsoft.com/office/powerpoint/2010/main" val="3838973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a:spLocks noGrp="1"/>
          </p:cNvSpPr>
          <p:nvPr>
            <p:ph type="ctrTitle" idx="4294967295"/>
          </p:nvPr>
        </p:nvSpPr>
        <p:spPr>
          <a:xfrm>
            <a:off x="685800" y="647999"/>
            <a:ext cx="7772400" cy="34310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chemeClr val="tx1"/>
                </a:solidFill>
              </a:rPr>
              <a:t>New GASB Pronouncements to be aware of</a:t>
            </a:r>
            <a:endParaRPr sz="7200" dirty="0">
              <a:solidFill>
                <a:schemeClr val="tx1"/>
              </a:solidFill>
            </a:endParaRPr>
          </a:p>
        </p:txBody>
      </p:sp>
      <p:sp>
        <p:nvSpPr>
          <p:cNvPr id="612" name="Google Shape;612;p2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36</a:t>
            </a:fld>
            <a:endParaRPr dirty="0">
              <a:solidFill>
                <a:schemeClr val="tx1"/>
              </a:solidFill>
            </a:endParaRPr>
          </a:p>
        </p:txBody>
      </p:sp>
    </p:spTree>
    <p:extLst>
      <p:ext uri="{BB962C8B-B14F-4D97-AF65-F5344CB8AC3E}">
        <p14:creationId xmlns:p14="http://schemas.microsoft.com/office/powerpoint/2010/main" val="4268489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12" name="Google Shape;612;p2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37</a:t>
            </a:fld>
            <a:endParaRPr dirty="0">
              <a:solidFill>
                <a:schemeClr val="tx1"/>
              </a:solidFill>
            </a:endParaRPr>
          </a:p>
        </p:txBody>
      </p:sp>
      <p:pic>
        <p:nvPicPr>
          <p:cNvPr id="2" name="Picture 1"/>
          <p:cNvPicPr>
            <a:picLocks noChangeAspect="1"/>
          </p:cNvPicPr>
          <p:nvPr/>
        </p:nvPicPr>
        <p:blipFill>
          <a:blip r:embed="rId3"/>
          <a:stretch>
            <a:fillRect/>
          </a:stretch>
        </p:blipFill>
        <p:spPr>
          <a:xfrm>
            <a:off x="834887" y="333955"/>
            <a:ext cx="6218065" cy="4579951"/>
          </a:xfrm>
          <a:prstGeom prst="rect">
            <a:avLst/>
          </a:prstGeom>
        </p:spPr>
      </p:pic>
    </p:spTree>
    <p:extLst>
      <p:ext uri="{BB962C8B-B14F-4D97-AF65-F5344CB8AC3E}">
        <p14:creationId xmlns:p14="http://schemas.microsoft.com/office/powerpoint/2010/main" val="1332516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103367" y="32126"/>
            <a:ext cx="8523797" cy="939424"/>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smtClean="0">
                <a:solidFill>
                  <a:schemeClr val="tx1"/>
                </a:solidFill>
              </a:rPr>
              <a:t>GASB – Governmental Accounting </a:t>
            </a:r>
            <a:br>
              <a:rPr lang="en" sz="3000" dirty="0" smtClean="0">
                <a:solidFill>
                  <a:schemeClr val="tx1"/>
                </a:solidFill>
              </a:rPr>
            </a:br>
            <a:r>
              <a:rPr lang="en" sz="3000" dirty="0" smtClean="0">
                <a:solidFill>
                  <a:schemeClr val="tx1"/>
                </a:solidFill>
              </a:rPr>
              <a:t>Standards Board</a:t>
            </a:r>
            <a:endParaRPr sz="30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38</a:t>
            </a:fld>
            <a:endParaRPr dirty="0">
              <a:solidFill>
                <a:schemeClr val="tx1"/>
              </a:solidFill>
            </a:endParaRPr>
          </a:p>
        </p:txBody>
      </p:sp>
      <p:sp>
        <p:nvSpPr>
          <p:cNvPr id="2" name="Text Placeholder 1"/>
          <p:cNvSpPr>
            <a:spLocks noGrp="1"/>
          </p:cNvSpPr>
          <p:nvPr>
            <p:ph type="body" idx="2"/>
          </p:nvPr>
        </p:nvSpPr>
        <p:spPr>
          <a:xfrm>
            <a:off x="533399" y="971550"/>
            <a:ext cx="6765898" cy="3725700"/>
          </a:xfrm>
        </p:spPr>
        <p:txBody>
          <a:bodyPr/>
          <a:lstStyle/>
          <a:p>
            <a:r>
              <a:rPr lang="en-US" sz="2000" dirty="0" smtClean="0"/>
              <a:t>www.gasb.org</a:t>
            </a:r>
          </a:p>
          <a:p>
            <a:r>
              <a:rPr lang="en-US" sz="2000" dirty="0" smtClean="0"/>
              <a:t>Can go reference all the new GASB Pronouncements.</a:t>
            </a:r>
          </a:p>
        </p:txBody>
      </p:sp>
      <p:pic>
        <p:nvPicPr>
          <p:cNvPr id="3" name="Picture 2"/>
          <p:cNvPicPr>
            <a:picLocks noChangeAspect="1"/>
          </p:cNvPicPr>
          <p:nvPr/>
        </p:nvPicPr>
        <p:blipFill>
          <a:blip r:embed="rId3"/>
          <a:stretch>
            <a:fillRect/>
          </a:stretch>
        </p:blipFill>
        <p:spPr>
          <a:xfrm>
            <a:off x="1481569" y="1909287"/>
            <a:ext cx="4740861" cy="3213020"/>
          </a:xfrm>
          <a:prstGeom prst="rect">
            <a:avLst/>
          </a:prstGeom>
        </p:spPr>
      </p:pic>
    </p:spTree>
    <p:extLst>
      <p:ext uri="{BB962C8B-B14F-4D97-AF65-F5344CB8AC3E}">
        <p14:creationId xmlns:p14="http://schemas.microsoft.com/office/powerpoint/2010/main" val="2890352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GASB 75 – OPEB Liability</a:t>
            </a:r>
            <a:endParaRPr sz="32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39</a:t>
            </a:fld>
            <a:endParaRPr dirty="0">
              <a:solidFill>
                <a:schemeClr val="tx1"/>
              </a:solidFill>
            </a:endParaRPr>
          </a:p>
        </p:txBody>
      </p:sp>
      <p:pic>
        <p:nvPicPr>
          <p:cNvPr id="4" name="Picture 3"/>
          <p:cNvPicPr>
            <a:picLocks noChangeAspect="1"/>
          </p:cNvPicPr>
          <p:nvPr/>
        </p:nvPicPr>
        <p:blipFill>
          <a:blip r:embed="rId3"/>
          <a:stretch>
            <a:fillRect/>
          </a:stretch>
        </p:blipFill>
        <p:spPr>
          <a:xfrm>
            <a:off x="816309" y="852900"/>
            <a:ext cx="6067531" cy="4290600"/>
          </a:xfrm>
          <a:prstGeom prst="rect">
            <a:avLst/>
          </a:prstGeom>
        </p:spPr>
      </p:pic>
    </p:spTree>
    <p:extLst>
      <p:ext uri="{BB962C8B-B14F-4D97-AF65-F5344CB8AC3E}">
        <p14:creationId xmlns:p14="http://schemas.microsoft.com/office/powerpoint/2010/main" val="615245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CAFR Staff</a:t>
            </a:r>
            <a:endParaRPr sz="32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a:t>
            </a:fld>
            <a:endParaRPr dirty="0">
              <a:solidFill>
                <a:schemeClr val="tx1"/>
              </a:solidFill>
            </a:endParaRPr>
          </a:p>
        </p:txBody>
      </p:sp>
      <p:sp>
        <p:nvSpPr>
          <p:cNvPr id="2" name="Text Placeholder 1"/>
          <p:cNvSpPr>
            <a:spLocks noGrp="1"/>
          </p:cNvSpPr>
          <p:nvPr>
            <p:ph type="body" idx="1"/>
          </p:nvPr>
        </p:nvSpPr>
        <p:spPr>
          <a:xfrm>
            <a:off x="388375" y="771277"/>
            <a:ext cx="6923400" cy="4110824"/>
          </a:xfrm>
        </p:spPr>
        <p:txBody>
          <a:bodyPr/>
          <a:lstStyle/>
          <a:p>
            <a:pPr marL="114300" indent="0">
              <a:buNone/>
            </a:pPr>
            <a:endParaRPr lang="en-US" sz="1600" dirty="0" smtClean="0"/>
          </a:p>
          <a:p>
            <a:pPr marL="114300" indent="0">
              <a:buNone/>
            </a:pPr>
            <a:r>
              <a:rPr lang="en-US" sz="3200" dirty="0" smtClean="0"/>
              <a:t>CAFR Unit is comprised of 7 people</a:t>
            </a:r>
          </a:p>
          <a:p>
            <a:pPr marL="114300" indent="0">
              <a:buNone/>
            </a:pPr>
            <a:r>
              <a:rPr lang="en-US" sz="1600" dirty="0" smtClean="0"/>
              <a:t> </a:t>
            </a:r>
          </a:p>
        </p:txBody>
      </p:sp>
      <p:sp>
        <p:nvSpPr>
          <p:cNvPr id="4" name="Rectangle 3"/>
          <p:cNvSpPr/>
          <p:nvPr/>
        </p:nvSpPr>
        <p:spPr>
          <a:xfrm>
            <a:off x="2840259" y="1916265"/>
            <a:ext cx="2019632" cy="485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Renae Herndon-Lopez</a:t>
            </a:r>
            <a:endParaRPr lang="en-US" dirty="0"/>
          </a:p>
        </p:txBody>
      </p:sp>
      <p:sp>
        <p:nvSpPr>
          <p:cNvPr id="5" name="Rectangle 4"/>
          <p:cNvSpPr/>
          <p:nvPr/>
        </p:nvSpPr>
        <p:spPr>
          <a:xfrm>
            <a:off x="1262816" y="3204376"/>
            <a:ext cx="1113183"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Will Crespin</a:t>
            </a:r>
            <a:endParaRPr lang="en-US" dirty="0"/>
          </a:p>
        </p:txBody>
      </p:sp>
      <p:sp>
        <p:nvSpPr>
          <p:cNvPr id="8" name="Rectangle 7"/>
          <p:cNvSpPr/>
          <p:nvPr/>
        </p:nvSpPr>
        <p:spPr>
          <a:xfrm>
            <a:off x="3382594" y="3204376"/>
            <a:ext cx="1113183"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Torrence</a:t>
            </a:r>
            <a:endParaRPr lang="en-US" dirty="0"/>
          </a:p>
        </p:txBody>
      </p:sp>
      <p:sp>
        <p:nvSpPr>
          <p:cNvPr id="9" name="Rectangle 8"/>
          <p:cNvSpPr/>
          <p:nvPr/>
        </p:nvSpPr>
        <p:spPr>
          <a:xfrm>
            <a:off x="5639703" y="3220277"/>
            <a:ext cx="1113183"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John Severns</a:t>
            </a:r>
            <a:endParaRPr lang="en-US" dirty="0"/>
          </a:p>
        </p:txBody>
      </p:sp>
      <p:sp>
        <p:nvSpPr>
          <p:cNvPr id="10" name="Rectangle 9"/>
          <p:cNvSpPr/>
          <p:nvPr/>
        </p:nvSpPr>
        <p:spPr>
          <a:xfrm>
            <a:off x="3085067" y="3848432"/>
            <a:ext cx="1113183"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Silvia Rodarte</a:t>
            </a:r>
            <a:endParaRPr lang="en-US" dirty="0"/>
          </a:p>
        </p:txBody>
      </p:sp>
      <p:sp>
        <p:nvSpPr>
          <p:cNvPr id="11" name="Rectangle 10"/>
          <p:cNvSpPr/>
          <p:nvPr/>
        </p:nvSpPr>
        <p:spPr>
          <a:xfrm>
            <a:off x="4641829" y="3856382"/>
            <a:ext cx="1113183"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James Chadburn</a:t>
            </a:r>
            <a:endParaRPr lang="en-US" dirty="0"/>
          </a:p>
        </p:txBody>
      </p:sp>
      <p:sp>
        <p:nvSpPr>
          <p:cNvPr id="12" name="Rectangle 11"/>
          <p:cNvSpPr/>
          <p:nvPr/>
        </p:nvSpPr>
        <p:spPr>
          <a:xfrm>
            <a:off x="1576064" y="3848431"/>
            <a:ext cx="1113183" cy="3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Christina </a:t>
            </a:r>
            <a:r>
              <a:rPr lang="en-US" dirty="0" err="1" smtClean="0"/>
              <a:t>C’de</a:t>
            </a:r>
            <a:r>
              <a:rPr lang="en-US" dirty="0" smtClean="0"/>
              <a:t> Baca</a:t>
            </a:r>
            <a:endParaRPr lang="en-US" dirty="0"/>
          </a:p>
        </p:txBody>
      </p:sp>
      <p:cxnSp>
        <p:nvCxnSpPr>
          <p:cNvPr id="7" name="Straight Connector 6"/>
          <p:cNvCxnSpPr/>
          <p:nvPr/>
        </p:nvCxnSpPr>
        <p:spPr>
          <a:xfrm flipV="1">
            <a:off x="2360844" y="2504661"/>
            <a:ext cx="453225" cy="62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03298" y="2486771"/>
            <a:ext cx="498532" cy="1242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835819" y="2506649"/>
            <a:ext cx="14256" cy="594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859891" y="2472856"/>
            <a:ext cx="1000220" cy="62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06677" y="2553424"/>
            <a:ext cx="574138" cy="124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212327" y="2504661"/>
            <a:ext cx="246490" cy="12245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410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GASB 75 – OPEB Liability cont.</a:t>
            </a:r>
            <a:endParaRPr sz="32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40</a:t>
            </a:fld>
            <a:endParaRPr dirty="0">
              <a:solidFill>
                <a:schemeClr val="tx1"/>
              </a:solidFill>
            </a:endParaRPr>
          </a:p>
        </p:txBody>
      </p:sp>
      <p:sp>
        <p:nvSpPr>
          <p:cNvPr id="2" name="Text Placeholder 1"/>
          <p:cNvSpPr>
            <a:spLocks noGrp="1"/>
          </p:cNvSpPr>
          <p:nvPr>
            <p:ph type="body" idx="1"/>
          </p:nvPr>
        </p:nvSpPr>
        <p:spPr>
          <a:xfrm>
            <a:off x="535675" y="1224500"/>
            <a:ext cx="6310398" cy="3472749"/>
          </a:xfrm>
        </p:spPr>
        <p:txBody>
          <a:bodyPr/>
          <a:lstStyle/>
          <a:p>
            <a:r>
              <a:rPr lang="en-US" sz="2400" dirty="0" smtClean="0"/>
              <a:t>Effective for FY18 financial reporting.</a:t>
            </a:r>
          </a:p>
          <a:p>
            <a:endParaRPr lang="en-US" sz="2400" dirty="0" smtClean="0"/>
          </a:p>
          <a:p>
            <a:r>
              <a:rPr lang="en-US" sz="2400" dirty="0" smtClean="0"/>
              <a:t>Agencies will need to prepare a note disclosure like GASB68</a:t>
            </a:r>
          </a:p>
          <a:p>
            <a:endParaRPr lang="en-US" sz="2400" dirty="0" smtClean="0"/>
          </a:p>
          <a:p>
            <a:r>
              <a:rPr lang="en-US" sz="2400" dirty="0" smtClean="0"/>
              <a:t>State of NM will record the OPEB Liability in the CAFR</a:t>
            </a:r>
            <a:endParaRPr lang="en-US" sz="2400" dirty="0"/>
          </a:p>
        </p:txBody>
      </p:sp>
    </p:spTree>
    <p:extLst>
      <p:ext uri="{BB962C8B-B14F-4D97-AF65-F5344CB8AC3E}">
        <p14:creationId xmlns:p14="http://schemas.microsoft.com/office/powerpoint/2010/main" val="36991154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5" y="0"/>
            <a:ext cx="721307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GASB 83 – Asset Retirement Obligations</a:t>
            </a:r>
            <a:endParaRPr sz="2800" dirty="0">
              <a:solidFill>
                <a:schemeClr val="tx1"/>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41</a:t>
            </a:fld>
            <a:endParaRPr b="1" dirty="0">
              <a:solidFill>
                <a:schemeClr val="tx1"/>
              </a:solidFill>
            </a:endParaRPr>
          </a:p>
        </p:txBody>
      </p:sp>
      <p:pic>
        <p:nvPicPr>
          <p:cNvPr id="4" name="Picture 3"/>
          <p:cNvPicPr>
            <a:picLocks noChangeAspect="1"/>
          </p:cNvPicPr>
          <p:nvPr/>
        </p:nvPicPr>
        <p:blipFill>
          <a:blip r:embed="rId3"/>
          <a:stretch>
            <a:fillRect/>
          </a:stretch>
        </p:blipFill>
        <p:spPr>
          <a:xfrm>
            <a:off x="860328" y="855010"/>
            <a:ext cx="5721764" cy="4146360"/>
          </a:xfrm>
          <a:prstGeom prst="rect">
            <a:avLst/>
          </a:prstGeom>
        </p:spPr>
      </p:pic>
    </p:spTree>
    <p:extLst>
      <p:ext uri="{BB962C8B-B14F-4D97-AF65-F5344CB8AC3E}">
        <p14:creationId xmlns:p14="http://schemas.microsoft.com/office/powerpoint/2010/main" val="1105742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03367" y="0"/>
            <a:ext cx="8507896"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GASB 83 – Asset Retirement Obligations Cont.</a:t>
            </a:r>
            <a:endParaRPr sz="2800" dirty="0">
              <a:solidFill>
                <a:schemeClr val="tx1"/>
              </a:solidFill>
            </a:endParaRPr>
          </a:p>
        </p:txBody>
      </p:sp>
      <p:sp>
        <p:nvSpPr>
          <p:cNvPr id="521" name="Google Shape;521;p19"/>
          <p:cNvSpPr txBox="1">
            <a:spLocks noGrp="1"/>
          </p:cNvSpPr>
          <p:nvPr>
            <p:ph type="body" idx="1"/>
          </p:nvPr>
        </p:nvSpPr>
        <p:spPr>
          <a:xfrm>
            <a:off x="582200" y="1040900"/>
            <a:ext cx="6525300" cy="3643200"/>
          </a:xfrm>
          <a:prstGeom prst="rect">
            <a:avLst/>
          </a:prstGeom>
        </p:spPr>
        <p:txBody>
          <a:bodyPr spcFirstLastPara="1" wrap="square" lIns="91425" tIns="91425" rIns="91425" bIns="91425" anchor="t" anchorCtr="0">
            <a:noAutofit/>
          </a:bodyPr>
          <a:lstStyle/>
          <a:p>
            <a:r>
              <a:rPr lang="en-US" dirty="0" smtClean="0"/>
              <a:t>A liability associated with the retirement of a tangible capital asset.  (pay someone to dispose of the asset).</a:t>
            </a:r>
          </a:p>
          <a:p>
            <a:pPr lvl="1"/>
            <a:r>
              <a:rPr lang="en-US" dirty="0" smtClean="0"/>
              <a:t>Effective for fiscal years beginning after June 15, 2018</a:t>
            </a:r>
          </a:p>
          <a:p>
            <a:pPr marL="38100" lvl="0" indent="0" rtl="0">
              <a:spcBef>
                <a:spcPts val="600"/>
              </a:spcBef>
              <a:spcAft>
                <a:spcPts val="0"/>
              </a:spcAft>
              <a:buSzPts val="3000"/>
              <a:buNone/>
            </a:pPr>
            <a:r>
              <a:rPr lang="en-US" u="sng" dirty="0" smtClean="0"/>
              <a:t>Could apply to state hospitals</a:t>
            </a:r>
            <a:endParaRPr u="sng"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42</a:t>
            </a:fld>
            <a:endParaRPr b="1" dirty="0">
              <a:solidFill>
                <a:schemeClr val="tx1"/>
              </a:solidFill>
            </a:endParaRPr>
          </a:p>
        </p:txBody>
      </p:sp>
    </p:spTree>
    <p:extLst>
      <p:ext uri="{BB962C8B-B14F-4D97-AF65-F5344CB8AC3E}">
        <p14:creationId xmlns:p14="http://schemas.microsoft.com/office/powerpoint/2010/main" val="3845076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90300" y="81004"/>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smtClean="0">
                <a:solidFill>
                  <a:schemeClr val="tx1"/>
                </a:solidFill>
              </a:rPr>
              <a:t>GASB 87 - Leases</a:t>
            </a:r>
            <a:endParaRPr sz="30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43</a:t>
            </a:fld>
            <a:endParaRPr dirty="0">
              <a:solidFill>
                <a:schemeClr val="tx1"/>
              </a:solidFill>
            </a:endParaRPr>
          </a:p>
        </p:txBody>
      </p:sp>
      <p:pic>
        <p:nvPicPr>
          <p:cNvPr id="3" name="Picture 2"/>
          <p:cNvPicPr>
            <a:picLocks noChangeAspect="1"/>
          </p:cNvPicPr>
          <p:nvPr/>
        </p:nvPicPr>
        <p:blipFill>
          <a:blip r:embed="rId3"/>
          <a:stretch>
            <a:fillRect/>
          </a:stretch>
        </p:blipFill>
        <p:spPr>
          <a:xfrm>
            <a:off x="910899" y="869424"/>
            <a:ext cx="5882202" cy="4211849"/>
          </a:xfrm>
          <a:prstGeom prst="rect">
            <a:avLst/>
          </a:prstGeom>
        </p:spPr>
      </p:pic>
    </p:spTree>
    <p:extLst>
      <p:ext uri="{BB962C8B-B14F-4D97-AF65-F5344CB8AC3E}">
        <p14:creationId xmlns:p14="http://schemas.microsoft.com/office/powerpoint/2010/main" val="3424118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90300" y="81004"/>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smtClean="0">
                <a:solidFill>
                  <a:schemeClr val="tx1"/>
                </a:solidFill>
              </a:rPr>
              <a:t>GASB 87 – Leases cont.</a:t>
            </a:r>
            <a:endParaRPr sz="30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44</a:t>
            </a:fld>
            <a:endParaRPr dirty="0">
              <a:solidFill>
                <a:schemeClr val="tx1"/>
              </a:solidFill>
            </a:endParaRPr>
          </a:p>
        </p:txBody>
      </p:sp>
      <p:sp>
        <p:nvSpPr>
          <p:cNvPr id="2" name="Text Placeholder 1"/>
          <p:cNvSpPr>
            <a:spLocks noGrp="1"/>
          </p:cNvSpPr>
          <p:nvPr>
            <p:ph type="body" idx="2"/>
          </p:nvPr>
        </p:nvSpPr>
        <p:spPr>
          <a:xfrm>
            <a:off x="533399" y="971550"/>
            <a:ext cx="6575067" cy="3725700"/>
          </a:xfrm>
        </p:spPr>
        <p:txBody>
          <a:bodyPr/>
          <a:lstStyle/>
          <a:p>
            <a:r>
              <a:rPr lang="en-US" dirty="0" smtClean="0"/>
              <a:t>New accounting requirements on how to account for lease agreements – effective for fiscal years beginning after December 15, 2019.</a:t>
            </a:r>
          </a:p>
          <a:p>
            <a:pPr marL="76200" indent="0">
              <a:buNone/>
            </a:pPr>
            <a:endParaRPr lang="en-US" dirty="0" smtClean="0"/>
          </a:p>
          <a:p>
            <a:r>
              <a:rPr lang="en-US" dirty="0" smtClean="0"/>
              <a:t>Agencies that could be impacted:</a:t>
            </a:r>
          </a:p>
          <a:p>
            <a:pPr lvl="1"/>
            <a:r>
              <a:rPr lang="en-US" dirty="0" smtClean="0"/>
              <a:t>Expo/ GSD/ State Land Office/ Game &amp; Fish/ Spaceport</a:t>
            </a:r>
          </a:p>
        </p:txBody>
      </p:sp>
    </p:spTree>
    <p:extLst>
      <p:ext uri="{BB962C8B-B14F-4D97-AF65-F5344CB8AC3E}">
        <p14:creationId xmlns:p14="http://schemas.microsoft.com/office/powerpoint/2010/main" val="1632251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chemeClr val="tx1"/>
                </a:solidFill>
              </a:rPr>
              <a:t>GASB 88 – Debt Disclosures	</a:t>
            </a:r>
            <a:endParaRPr sz="30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45</a:t>
            </a:fld>
            <a:endParaRPr dirty="0">
              <a:solidFill>
                <a:schemeClr val="tx1"/>
              </a:solidFill>
            </a:endParaRPr>
          </a:p>
        </p:txBody>
      </p:sp>
      <p:sp>
        <p:nvSpPr>
          <p:cNvPr id="4" name="Google Shape;521;p19"/>
          <p:cNvSpPr txBox="1">
            <a:spLocks/>
          </p:cNvSpPr>
          <p:nvPr/>
        </p:nvSpPr>
        <p:spPr>
          <a:xfrm>
            <a:off x="582200" y="1040900"/>
            <a:ext cx="6525300" cy="3643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
              <a:spcBef>
                <a:spcPts val="600"/>
              </a:spcBef>
              <a:buSzPts val="3000"/>
            </a:pPr>
            <a:endParaRPr lang="en-US" dirty="0"/>
          </a:p>
        </p:txBody>
      </p:sp>
      <p:sp>
        <p:nvSpPr>
          <p:cNvPr id="8" name="Google Shape;521;p19"/>
          <p:cNvSpPr txBox="1">
            <a:spLocks/>
          </p:cNvSpPr>
          <p:nvPr/>
        </p:nvSpPr>
        <p:spPr>
          <a:xfrm>
            <a:off x="887000" y="1345700"/>
            <a:ext cx="6525300" cy="3643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
              <a:spcBef>
                <a:spcPts val="600"/>
              </a:spcBef>
              <a:buSzPts val="3000"/>
            </a:pPr>
            <a:endParaRPr lang="en-US" dirty="0"/>
          </a:p>
        </p:txBody>
      </p:sp>
      <p:pic>
        <p:nvPicPr>
          <p:cNvPr id="2" name="Picture 1"/>
          <p:cNvPicPr>
            <a:picLocks noChangeAspect="1"/>
          </p:cNvPicPr>
          <p:nvPr/>
        </p:nvPicPr>
        <p:blipFill>
          <a:blip r:embed="rId3"/>
          <a:stretch>
            <a:fillRect/>
          </a:stretch>
        </p:blipFill>
        <p:spPr>
          <a:xfrm>
            <a:off x="969404" y="852900"/>
            <a:ext cx="5471808" cy="4290600"/>
          </a:xfrm>
          <a:prstGeom prst="rect">
            <a:avLst/>
          </a:prstGeom>
        </p:spPr>
      </p:pic>
    </p:spTree>
    <p:extLst>
      <p:ext uri="{BB962C8B-B14F-4D97-AF65-F5344CB8AC3E}">
        <p14:creationId xmlns:p14="http://schemas.microsoft.com/office/powerpoint/2010/main" val="2911186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chemeClr val="tx1"/>
                </a:solidFill>
              </a:rPr>
              <a:t>GASB 88 – Debt Disclosures cont.	</a:t>
            </a:r>
            <a:endParaRPr sz="30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46</a:t>
            </a:fld>
            <a:endParaRPr dirty="0">
              <a:solidFill>
                <a:schemeClr val="tx1"/>
              </a:solidFill>
            </a:endParaRPr>
          </a:p>
        </p:txBody>
      </p:sp>
      <p:sp>
        <p:nvSpPr>
          <p:cNvPr id="4" name="Google Shape;521;p19"/>
          <p:cNvSpPr txBox="1">
            <a:spLocks/>
          </p:cNvSpPr>
          <p:nvPr/>
        </p:nvSpPr>
        <p:spPr>
          <a:xfrm>
            <a:off x="582200" y="1040900"/>
            <a:ext cx="6525300" cy="3643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
              <a:spcBef>
                <a:spcPts val="600"/>
              </a:spcBef>
              <a:buSzPts val="3000"/>
            </a:pPr>
            <a:endParaRPr lang="en-US" dirty="0"/>
          </a:p>
        </p:txBody>
      </p:sp>
      <p:sp>
        <p:nvSpPr>
          <p:cNvPr id="5" name="Google Shape;521;p19"/>
          <p:cNvSpPr txBox="1">
            <a:spLocks/>
          </p:cNvSpPr>
          <p:nvPr/>
        </p:nvSpPr>
        <p:spPr>
          <a:xfrm>
            <a:off x="444034" y="852899"/>
            <a:ext cx="6735994" cy="3909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0" indent="-342900">
              <a:spcBef>
                <a:spcPts val="600"/>
              </a:spcBef>
              <a:buClr>
                <a:schemeClr val="accent1">
                  <a:lumMod val="60000"/>
                  <a:lumOff val="40000"/>
                </a:schemeClr>
              </a:buClr>
              <a:buSzPct val="170000"/>
              <a:buFont typeface="Arial" panose="020B0604020202020204" pitchFamily="34" charset="0"/>
              <a:buChar char="•"/>
            </a:pPr>
            <a:r>
              <a:rPr lang="en-US" sz="2200" dirty="0" smtClean="0">
                <a:latin typeface="Didact Gothic"/>
              </a:rPr>
              <a:t>Agencies that have debt need to ensure the note disclosures related to debt, including direct borrowing and direct placements are prepared</a:t>
            </a:r>
            <a:r>
              <a:rPr lang="en-US" sz="2000" dirty="0" smtClean="0">
                <a:latin typeface="Didact Gothic"/>
              </a:rPr>
              <a:t>.</a:t>
            </a:r>
          </a:p>
          <a:p>
            <a:pPr marL="38100" lvl="8">
              <a:spcBef>
                <a:spcPts val="600"/>
              </a:spcBef>
              <a:buClr>
                <a:schemeClr val="accent1">
                  <a:lumMod val="60000"/>
                  <a:lumOff val="40000"/>
                </a:schemeClr>
              </a:buClr>
              <a:buSzPct val="170000"/>
            </a:pPr>
            <a:r>
              <a:rPr lang="en-US" sz="2000" dirty="0" smtClean="0">
                <a:latin typeface="Didact Gothic"/>
              </a:rPr>
              <a:t>	Effective for fiscal year beginning after June 15, 	2018.</a:t>
            </a:r>
          </a:p>
          <a:p>
            <a:pPr marL="381000" lvl="2" indent="-342900">
              <a:spcBef>
                <a:spcPts val="600"/>
              </a:spcBef>
              <a:buClr>
                <a:schemeClr val="accent1">
                  <a:lumMod val="60000"/>
                  <a:lumOff val="40000"/>
                </a:schemeClr>
              </a:buClr>
              <a:buSzPct val="170000"/>
              <a:buFont typeface="Arial" panose="020B0604020202020204" pitchFamily="34" charset="0"/>
              <a:buChar char="•"/>
            </a:pPr>
            <a:r>
              <a:rPr lang="en-US" sz="2000" dirty="0" smtClean="0">
                <a:latin typeface="Didact Gothic"/>
              </a:rPr>
              <a:t>Separate information in debt disclosures regarding direct borrowings and direct placements of debt from other debt.</a:t>
            </a:r>
          </a:p>
          <a:p>
            <a:pPr marL="381000" lvl="8" indent="-342900">
              <a:spcBef>
                <a:spcPts val="600"/>
              </a:spcBef>
              <a:buClr>
                <a:schemeClr val="accent1">
                  <a:lumMod val="60000"/>
                  <a:lumOff val="40000"/>
                </a:schemeClr>
              </a:buClr>
              <a:buSzPct val="170000"/>
              <a:buFont typeface="Arial" panose="020B0604020202020204" pitchFamily="34" charset="0"/>
              <a:buChar char="•"/>
            </a:pPr>
            <a:r>
              <a:rPr lang="en-US" sz="2000" dirty="0" smtClean="0">
                <a:latin typeface="Didact Gothic"/>
              </a:rPr>
              <a:t>Agencies that have debt should notify CAFR Unit early in the process.  This will allow the CAFR Unit time to review the documentation.</a:t>
            </a:r>
          </a:p>
          <a:p>
            <a:pPr marL="381000" lvl="1" indent="-342900">
              <a:spcBef>
                <a:spcPts val="600"/>
              </a:spcBef>
              <a:buSzPts val="3000"/>
              <a:buFont typeface="Arial" panose="020B0604020202020204" pitchFamily="34" charset="0"/>
              <a:buChar char="•"/>
            </a:pPr>
            <a:endParaRPr lang="en-US" sz="2000" dirty="0" smtClean="0">
              <a:latin typeface="Didact Gothic"/>
            </a:endParaRPr>
          </a:p>
          <a:p>
            <a:pPr marL="38100">
              <a:spcBef>
                <a:spcPts val="600"/>
              </a:spcBef>
              <a:buSzPts val="3000"/>
            </a:pPr>
            <a:endParaRPr lang="en-US" dirty="0"/>
          </a:p>
        </p:txBody>
      </p:sp>
      <p:sp>
        <p:nvSpPr>
          <p:cNvPr id="8" name="Google Shape;521;p19"/>
          <p:cNvSpPr txBox="1">
            <a:spLocks/>
          </p:cNvSpPr>
          <p:nvPr/>
        </p:nvSpPr>
        <p:spPr>
          <a:xfrm>
            <a:off x="887000" y="1345700"/>
            <a:ext cx="6525300" cy="3643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
              <a:spcBef>
                <a:spcPts val="600"/>
              </a:spcBef>
              <a:buSzPts val="3000"/>
            </a:pPr>
            <a:endParaRPr lang="en-US" dirty="0"/>
          </a:p>
        </p:txBody>
      </p:sp>
    </p:spTree>
    <p:extLst>
      <p:ext uri="{BB962C8B-B14F-4D97-AF65-F5344CB8AC3E}">
        <p14:creationId xmlns:p14="http://schemas.microsoft.com/office/powerpoint/2010/main" val="4252615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a:spLocks noGrp="1"/>
          </p:cNvSpPr>
          <p:nvPr>
            <p:ph type="ctrTitle" idx="4294967295"/>
          </p:nvPr>
        </p:nvSpPr>
        <p:spPr>
          <a:xfrm>
            <a:off x="685800" y="253671"/>
            <a:ext cx="4735707" cy="381098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chemeClr val="tx1"/>
                </a:solidFill>
              </a:rPr>
              <a:t>Audit Rule Changes</a:t>
            </a:r>
            <a:endParaRPr sz="7200" dirty="0">
              <a:solidFill>
                <a:schemeClr val="tx1"/>
              </a:solidFill>
            </a:endParaRPr>
          </a:p>
        </p:txBody>
      </p:sp>
      <p:sp>
        <p:nvSpPr>
          <p:cNvPr id="612" name="Google Shape;612;p2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47</a:t>
            </a:fld>
            <a:endParaRPr dirty="0">
              <a:solidFill>
                <a:schemeClr val="tx1"/>
              </a:solidFill>
            </a:endParaRPr>
          </a:p>
        </p:txBody>
      </p:sp>
      <p:pic>
        <p:nvPicPr>
          <p:cNvPr id="4" name="Picture 3"/>
          <p:cNvPicPr>
            <a:picLocks noChangeAspect="1"/>
          </p:cNvPicPr>
          <p:nvPr/>
        </p:nvPicPr>
        <p:blipFill>
          <a:blip r:embed="rId3"/>
          <a:stretch>
            <a:fillRect/>
          </a:stretch>
        </p:blipFill>
        <p:spPr>
          <a:xfrm>
            <a:off x="5274056" y="346213"/>
            <a:ext cx="3804314" cy="4717774"/>
          </a:xfrm>
          <a:prstGeom prst="rect">
            <a:avLst/>
          </a:prstGeom>
        </p:spPr>
      </p:pic>
    </p:spTree>
    <p:extLst>
      <p:ext uri="{BB962C8B-B14F-4D97-AF65-F5344CB8AC3E}">
        <p14:creationId xmlns:p14="http://schemas.microsoft.com/office/powerpoint/2010/main" val="4207326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2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48</a:t>
            </a:fld>
            <a:endParaRPr dirty="0">
              <a:solidFill>
                <a:schemeClr val="tx1"/>
              </a:solidFill>
            </a:endParaRPr>
          </a:p>
        </p:txBody>
      </p:sp>
      <p:pic>
        <p:nvPicPr>
          <p:cNvPr id="2" name="Picture 1"/>
          <p:cNvPicPr>
            <a:picLocks noChangeAspect="1"/>
          </p:cNvPicPr>
          <p:nvPr/>
        </p:nvPicPr>
        <p:blipFill>
          <a:blip r:embed="rId3"/>
          <a:stretch>
            <a:fillRect/>
          </a:stretch>
        </p:blipFill>
        <p:spPr>
          <a:xfrm>
            <a:off x="788784" y="0"/>
            <a:ext cx="5880754" cy="5143500"/>
          </a:xfrm>
          <a:prstGeom prst="rect">
            <a:avLst/>
          </a:prstGeom>
        </p:spPr>
      </p:pic>
    </p:spTree>
    <p:extLst>
      <p:ext uri="{BB962C8B-B14F-4D97-AF65-F5344CB8AC3E}">
        <p14:creationId xmlns:p14="http://schemas.microsoft.com/office/powerpoint/2010/main" val="3868019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12" name="Google Shape;612;p29"/>
          <p:cNvSpPr txBox="1">
            <a:spLocks noGrp="1"/>
          </p:cNvSpPr>
          <p:nvPr>
            <p:ph type="sldNum" idx="12"/>
          </p:nvPr>
        </p:nvSpPr>
        <p:spPr>
          <a:xfrm>
            <a:off x="8595300" y="97088"/>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49</a:t>
            </a:fld>
            <a:endParaRPr dirty="0">
              <a:solidFill>
                <a:schemeClr val="tx1"/>
              </a:solidFill>
            </a:endParaRPr>
          </a:p>
        </p:txBody>
      </p:sp>
      <p:pic>
        <p:nvPicPr>
          <p:cNvPr id="2" name="Picture 1"/>
          <p:cNvPicPr>
            <a:picLocks noChangeAspect="1"/>
          </p:cNvPicPr>
          <p:nvPr/>
        </p:nvPicPr>
        <p:blipFill>
          <a:blip r:embed="rId3"/>
          <a:stretch>
            <a:fillRect/>
          </a:stretch>
        </p:blipFill>
        <p:spPr>
          <a:xfrm>
            <a:off x="147070" y="97088"/>
            <a:ext cx="8722580" cy="4885714"/>
          </a:xfrm>
          <a:prstGeom prst="rect">
            <a:avLst/>
          </a:prstGeom>
        </p:spPr>
      </p:pic>
    </p:spTree>
    <p:extLst>
      <p:ext uri="{BB962C8B-B14F-4D97-AF65-F5344CB8AC3E}">
        <p14:creationId xmlns:p14="http://schemas.microsoft.com/office/powerpoint/2010/main" val="3920671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CAFR Staff cont.</a:t>
            </a:r>
            <a:endParaRPr sz="32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a:t>
            </a:fld>
            <a:endParaRPr dirty="0">
              <a:solidFill>
                <a:schemeClr val="tx1"/>
              </a:solidFill>
            </a:endParaRPr>
          </a:p>
        </p:txBody>
      </p:sp>
      <p:sp>
        <p:nvSpPr>
          <p:cNvPr id="2" name="Text Placeholder 1"/>
          <p:cNvSpPr>
            <a:spLocks noGrp="1"/>
          </p:cNvSpPr>
          <p:nvPr>
            <p:ph type="body" idx="1"/>
          </p:nvPr>
        </p:nvSpPr>
        <p:spPr>
          <a:xfrm>
            <a:off x="388375" y="771277"/>
            <a:ext cx="6923400" cy="4110824"/>
          </a:xfrm>
        </p:spPr>
        <p:txBody>
          <a:bodyPr/>
          <a:lstStyle/>
          <a:p>
            <a:pPr marL="114300" indent="0">
              <a:buNone/>
            </a:pPr>
            <a:r>
              <a:rPr lang="en-US" sz="1600" dirty="0" smtClean="0"/>
              <a:t>To find your CAFR accountant assigned to your agency, </a:t>
            </a:r>
            <a:r>
              <a:rPr lang="en-US" sz="1600" dirty="0"/>
              <a:t>go </a:t>
            </a:r>
            <a:r>
              <a:rPr lang="en-US" sz="1600" dirty="0" smtClean="0"/>
              <a:t>to</a:t>
            </a:r>
          </a:p>
          <a:p>
            <a:pPr marL="114300" indent="0">
              <a:buNone/>
            </a:pPr>
            <a:r>
              <a:rPr lang="en-US" sz="1600" dirty="0" smtClean="0">
                <a:hlinkClick r:id="rId3"/>
              </a:rPr>
              <a:t>http</a:t>
            </a:r>
            <a:r>
              <a:rPr lang="en-US" sz="1600" dirty="0">
                <a:hlinkClick r:id="rId3"/>
              </a:rPr>
              <a:t>://</a:t>
            </a:r>
            <a:r>
              <a:rPr lang="en-US" sz="1600" dirty="0" smtClean="0">
                <a:hlinkClick r:id="rId3"/>
              </a:rPr>
              <a:t>www.nmdfa.state.nm.us/Statewide_Financial_Reporting_and_Accountability_Bureau.aspx</a:t>
            </a:r>
            <a:endParaRPr lang="en-US" sz="1600" dirty="0" smtClean="0"/>
          </a:p>
          <a:p>
            <a:pPr marL="114300" indent="0">
              <a:buNone/>
            </a:pPr>
            <a:r>
              <a:rPr lang="en-US" sz="1600" dirty="0" smtClean="0"/>
              <a:t> </a:t>
            </a:r>
          </a:p>
        </p:txBody>
      </p:sp>
      <p:pic>
        <p:nvPicPr>
          <p:cNvPr id="3" name="Picture 2"/>
          <p:cNvPicPr>
            <a:picLocks noChangeAspect="1"/>
          </p:cNvPicPr>
          <p:nvPr/>
        </p:nvPicPr>
        <p:blipFill>
          <a:blip r:embed="rId4"/>
          <a:stretch>
            <a:fillRect/>
          </a:stretch>
        </p:blipFill>
        <p:spPr>
          <a:xfrm>
            <a:off x="445273" y="1920796"/>
            <a:ext cx="6866502" cy="2889743"/>
          </a:xfrm>
          <a:prstGeom prst="rect">
            <a:avLst/>
          </a:prstGeom>
        </p:spPr>
      </p:pic>
    </p:spTree>
    <p:extLst>
      <p:ext uri="{BB962C8B-B14F-4D97-AF65-F5344CB8AC3E}">
        <p14:creationId xmlns:p14="http://schemas.microsoft.com/office/powerpoint/2010/main" val="3242691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3" name="Google Shape;573;p2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50</a:t>
            </a:fld>
            <a:endParaRPr dirty="0">
              <a:solidFill>
                <a:schemeClr val="tx1"/>
              </a:solidFill>
            </a:endParaRPr>
          </a:p>
        </p:txBody>
      </p:sp>
      <p:sp>
        <p:nvSpPr>
          <p:cNvPr id="4" name="TextBox 3"/>
          <p:cNvSpPr txBox="1"/>
          <p:nvPr/>
        </p:nvSpPr>
        <p:spPr>
          <a:xfrm>
            <a:off x="699715" y="954156"/>
            <a:ext cx="6543923" cy="3785652"/>
          </a:xfrm>
          <a:prstGeom prst="rect">
            <a:avLst/>
          </a:prstGeom>
          <a:noFill/>
        </p:spPr>
        <p:txBody>
          <a:bodyPr wrap="square" rtlCol="0">
            <a:spAutoFit/>
          </a:bodyPr>
          <a:lstStyle/>
          <a:p>
            <a:pPr>
              <a:buClr>
                <a:schemeClr val="accent1">
                  <a:lumMod val="60000"/>
                  <a:lumOff val="40000"/>
                </a:schemeClr>
              </a:buClr>
              <a:buSzPct val="170000"/>
            </a:pPr>
            <a:r>
              <a:rPr lang="en-US" sz="6000" dirty="0" smtClean="0">
                <a:latin typeface="Didact Gothic"/>
              </a:rPr>
              <a:t>Results of State Audit Rule Hearing on August 20</a:t>
            </a:r>
            <a:r>
              <a:rPr lang="en-US" sz="6000" baseline="30000" dirty="0" smtClean="0">
                <a:latin typeface="Didact Gothic"/>
              </a:rPr>
              <a:t>th</a:t>
            </a:r>
            <a:r>
              <a:rPr lang="en-US" sz="6000" dirty="0" smtClean="0">
                <a:latin typeface="Didact Gothic"/>
              </a:rPr>
              <a:t>…..</a:t>
            </a:r>
            <a:endParaRPr lang="en-US" sz="6000" dirty="0">
              <a:latin typeface="Didact Gothic"/>
            </a:endParaRPr>
          </a:p>
        </p:txBody>
      </p:sp>
    </p:spTree>
    <p:extLst>
      <p:ext uri="{BB962C8B-B14F-4D97-AF65-F5344CB8AC3E}">
        <p14:creationId xmlns:p14="http://schemas.microsoft.com/office/powerpoint/2010/main" val="20291535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84100" y="32126"/>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Result of the Audit Rule Hearing</a:t>
            </a:r>
            <a:endParaRPr sz="3200" dirty="0">
              <a:solidFill>
                <a:schemeClr val="tx1"/>
              </a:solidFill>
            </a:endParaRPr>
          </a:p>
        </p:txBody>
      </p:sp>
      <p:sp>
        <p:nvSpPr>
          <p:cNvPr id="521" name="Google Shape;521;p19"/>
          <p:cNvSpPr txBox="1">
            <a:spLocks noGrp="1"/>
          </p:cNvSpPr>
          <p:nvPr>
            <p:ph type="body" idx="1"/>
          </p:nvPr>
        </p:nvSpPr>
        <p:spPr>
          <a:xfrm>
            <a:off x="582200" y="1040900"/>
            <a:ext cx="6685292" cy="3643200"/>
          </a:xfrm>
          <a:prstGeom prst="rect">
            <a:avLst/>
          </a:prstGeom>
        </p:spPr>
        <p:txBody>
          <a:bodyPr spcFirstLastPara="1" wrap="square" lIns="91425" tIns="91425" rIns="91425" bIns="91425" anchor="t" anchorCtr="0">
            <a:noAutofit/>
          </a:bodyPr>
          <a:lstStyle/>
          <a:p>
            <a:pPr marL="38100" lvl="0" indent="0" rtl="0">
              <a:spcBef>
                <a:spcPts val="600"/>
              </a:spcBef>
              <a:spcAft>
                <a:spcPts val="0"/>
              </a:spcAft>
              <a:buSzPts val="3000"/>
              <a:buNone/>
            </a:pPr>
            <a:r>
              <a:rPr lang="en-US" sz="7200" dirty="0" smtClean="0"/>
              <a:t>NO MORE</a:t>
            </a:r>
          </a:p>
          <a:p>
            <a:pPr marL="38100" lvl="0" indent="0" rtl="0">
              <a:spcBef>
                <a:spcPts val="600"/>
              </a:spcBef>
              <a:spcAft>
                <a:spcPts val="0"/>
              </a:spcAft>
              <a:buSzPts val="3000"/>
              <a:buNone/>
            </a:pPr>
            <a:r>
              <a:rPr lang="en-US" sz="7200" dirty="0" smtClean="0"/>
              <a:t>OCTOBER 15</a:t>
            </a:r>
            <a:r>
              <a:rPr lang="en-US" sz="7200" baseline="30000" dirty="0" smtClean="0"/>
              <a:t>th</a:t>
            </a:r>
            <a:r>
              <a:rPr lang="en-US" sz="7200" dirty="0" smtClean="0"/>
              <a:t> DEADLINE</a:t>
            </a:r>
            <a:endParaRPr sz="7200" dirty="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51</a:t>
            </a:fld>
            <a:endParaRPr dirty="0">
              <a:solidFill>
                <a:schemeClr val="tx1"/>
              </a:solidFill>
            </a:endParaRPr>
          </a:p>
        </p:txBody>
      </p:sp>
    </p:spTree>
    <p:extLst>
      <p:ext uri="{BB962C8B-B14F-4D97-AF65-F5344CB8AC3E}">
        <p14:creationId xmlns:p14="http://schemas.microsoft.com/office/powerpoint/2010/main" val="14979030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110080" y="-724"/>
            <a:ext cx="649745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2800" dirty="0" smtClean="0">
                <a:solidFill>
                  <a:schemeClr val="tx1"/>
                </a:solidFill>
              </a:rPr>
              <a:t>Proposed State Audit Rule Changes</a:t>
            </a:r>
            <a:endParaRPr sz="28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52</a:t>
            </a:fld>
            <a:endParaRPr b="1" dirty="0">
              <a:solidFill>
                <a:schemeClr val="tx1"/>
              </a:solidFill>
            </a:endParaRPr>
          </a:p>
        </p:txBody>
      </p:sp>
      <p:sp>
        <p:nvSpPr>
          <p:cNvPr id="2" name="Text Placeholder 1"/>
          <p:cNvSpPr>
            <a:spLocks noGrp="1"/>
          </p:cNvSpPr>
          <p:nvPr>
            <p:ph type="body" idx="1"/>
          </p:nvPr>
        </p:nvSpPr>
        <p:spPr>
          <a:xfrm>
            <a:off x="535674" y="763325"/>
            <a:ext cx="6700013" cy="564520"/>
          </a:xfrm>
        </p:spPr>
        <p:txBody>
          <a:bodyPr/>
          <a:lstStyle/>
          <a:p>
            <a:r>
              <a:rPr lang="en-US" sz="1600" dirty="0" smtClean="0">
                <a:solidFill>
                  <a:srgbClr val="FF0000"/>
                </a:solidFill>
              </a:rPr>
              <a:t>2.2.2.9 A Report Due Dates</a:t>
            </a:r>
          </a:p>
        </p:txBody>
      </p:sp>
      <p:pic>
        <p:nvPicPr>
          <p:cNvPr id="4" name="Picture 3"/>
          <p:cNvPicPr>
            <a:picLocks noChangeAspect="1"/>
          </p:cNvPicPr>
          <p:nvPr/>
        </p:nvPicPr>
        <p:blipFill>
          <a:blip r:embed="rId3"/>
          <a:stretch>
            <a:fillRect/>
          </a:stretch>
        </p:blipFill>
        <p:spPr>
          <a:xfrm>
            <a:off x="491181" y="1327844"/>
            <a:ext cx="6744506" cy="3453429"/>
          </a:xfrm>
          <a:prstGeom prst="rect">
            <a:avLst/>
          </a:prstGeom>
        </p:spPr>
      </p:pic>
      <p:sp>
        <p:nvSpPr>
          <p:cNvPr id="3" name="Rectangle 2"/>
          <p:cNvSpPr/>
          <p:nvPr/>
        </p:nvSpPr>
        <p:spPr>
          <a:xfrm>
            <a:off x="5406887" y="4484536"/>
            <a:ext cx="1121134" cy="198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7054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110080" y="-724"/>
            <a:ext cx="7857127"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2800" dirty="0" smtClean="0">
                <a:solidFill>
                  <a:schemeClr val="tx1"/>
                </a:solidFill>
              </a:rPr>
              <a:t>Proposed State Audit Rule Changes cont.</a:t>
            </a:r>
            <a:endParaRPr sz="28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b="1">
                <a:solidFill>
                  <a:schemeClr val="tx1"/>
                </a:solidFill>
              </a:rPr>
              <a:t>53</a:t>
            </a:fld>
            <a:endParaRPr b="1" dirty="0">
              <a:solidFill>
                <a:schemeClr val="tx1"/>
              </a:solidFill>
            </a:endParaRPr>
          </a:p>
        </p:txBody>
      </p:sp>
      <p:sp>
        <p:nvSpPr>
          <p:cNvPr id="2" name="Text Placeholder 1"/>
          <p:cNvSpPr>
            <a:spLocks noGrp="1"/>
          </p:cNvSpPr>
          <p:nvPr>
            <p:ph type="body" idx="1"/>
          </p:nvPr>
        </p:nvSpPr>
        <p:spPr>
          <a:xfrm>
            <a:off x="472063" y="978009"/>
            <a:ext cx="6700013" cy="2878374"/>
          </a:xfrm>
        </p:spPr>
        <p:txBody>
          <a:bodyPr/>
          <a:lstStyle/>
          <a:p>
            <a:r>
              <a:rPr lang="en-US" sz="2800" dirty="0" smtClean="0">
                <a:solidFill>
                  <a:schemeClr val="accent1">
                    <a:lumMod val="75000"/>
                  </a:schemeClr>
                </a:solidFill>
              </a:rPr>
              <a:t>The two paragraphs listed on the slide before are staying with one minor change. </a:t>
            </a:r>
          </a:p>
          <a:p>
            <a:r>
              <a:rPr lang="en-US" sz="2800" dirty="0" smtClean="0">
                <a:solidFill>
                  <a:schemeClr val="accent1">
                    <a:lumMod val="75000"/>
                  </a:schemeClr>
                </a:solidFill>
              </a:rPr>
              <a:t>As a result of the Audit Rule Hearing, instead of it stating “November 2” it will now read “report due date”.</a:t>
            </a:r>
          </a:p>
        </p:txBody>
      </p:sp>
    </p:spTree>
    <p:extLst>
      <p:ext uri="{BB962C8B-B14F-4D97-AF65-F5344CB8AC3E}">
        <p14:creationId xmlns:p14="http://schemas.microsoft.com/office/powerpoint/2010/main" val="3189251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txBox="1">
            <a:spLocks noGrp="1"/>
          </p:cNvSpPr>
          <p:nvPr>
            <p:ph type="ctrTitle" idx="4294967295"/>
          </p:nvPr>
        </p:nvSpPr>
        <p:spPr>
          <a:xfrm>
            <a:off x="217573" y="246624"/>
            <a:ext cx="2785199" cy="318090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dirty="0" smtClean="0">
                <a:solidFill>
                  <a:schemeClr val="tx1"/>
                </a:solidFill>
              </a:rPr>
              <a:t>New MAPs</a:t>
            </a:r>
            <a:endParaRPr sz="7200" dirty="0">
              <a:solidFill>
                <a:schemeClr val="tx1"/>
              </a:solidFill>
            </a:endParaRPr>
          </a:p>
        </p:txBody>
      </p:sp>
      <p:sp>
        <p:nvSpPr>
          <p:cNvPr id="533" name="Google Shape;533;p20"/>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54</a:t>
            </a:fld>
            <a:endParaRPr dirty="0">
              <a:solidFill>
                <a:schemeClr val="tx1"/>
              </a:solidFill>
            </a:endParaRPr>
          </a:p>
        </p:txBody>
      </p:sp>
      <p:pic>
        <p:nvPicPr>
          <p:cNvPr id="9" name="Picture 8"/>
          <p:cNvPicPr>
            <a:picLocks noChangeAspect="1"/>
          </p:cNvPicPr>
          <p:nvPr/>
        </p:nvPicPr>
        <p:blipFill>
          <a:blip r:embed="rId3"/>
          <a:stretch>
            <a:fillRect/>
          </a:stretch>
        </p:blipFill>
        <p:spPr>
          <a:xfrm>
            <a:off x="3474720" y="354474"/>
            <a:ext cx="5603650" cy="469514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7504963"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2800" dirty="0" smtClean="0">
                <a:solidFill>
                  <a:schemeClr val="tx1"/>
                </a:solidFill>
              </a:rPr>
              <a:t>MAPs and Accounting Policies</a:t>
            </a:r>
            <a:endParaRPr sz="2800" dirty="0">
              <a:solidFill>
                <a:schemeClr val="tx1"/>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55</a:t>
            </a:fld>
            <a:endParaRPr dirty="0">
              <a:solidFill>
                <a:schemeClr val="tx1"/>
              </a:solidFill>
            </a:endParaRPr>
          </a:p>
        </p:txBody>
      </p:sp>
      <p:sp>
        <p:nvSpPr>
          <p:cNvPr id="5" name="TextBox 4"/>
          <p:cNvSpPr txBox="1"/>
          <p:nvPr/>
        </p:nvSpPr>
        <p:spPr>
          <a:xfrm>
            <a:off x="453225" y="904128"/>
            <a:ext cx="6510115" cy="1631216"/>
          </a:xfrm>
          <a:prstGeom prst="rect">
            <a:avLst/>
          </a:prstGeom>
          <a:noFill/>
        </p:spPr>
        <p:txBody>
          <a:bodyPr wrap="none" rtlCol="0">
            <a:spAutoFit/>
          </a:bodyPr>
          <a:lstStyle/>
          <a:p>
            <a:r>
              <a:rPr lang="en-US" sz="2000" dirty="0" smtClean="0">
                <a:solidFill>
                  <a:schemeClr val="accent1">
                    <a:lumMod val="75000"/>
                  </a:schemeClr>
                </a:solidFill>
                <a:latin typeface="Didact Gothic"/>
              </a:rPr>
              <a:t>How to navigate to MAPs and the 6 accounting policies.</a:t>
            </a:r>
          </a:p>
          <a:p>
            <a:r>
              <a:rPr lang="en-US" sz="2000" dirty="0" smtClean="0">
                <a:solidFill>
                  <a:schemeClr val="accent1">
                    <a:lumMod val="75000"/>
                  </a:schemeClr>
                </a:solidFill>
                <a:latin typeface="Didact Gothic"/>
                <a:hlinkClick r:id="rId3"/>
              </a:rPr>
              <a:t>www.nmdfa.state.nm.us</a:t>
            </a:r>
            <a:endParaRPr lang="en-US" sz="2000" dirty="0" smtClean="0">
              <a:solidFill>
                <a:schemeClr val="accent1">
                  <a:lumMod val="75000"/>
                </a:schemeClr>
              </a:solidFill>
              <a:latin typeface="Didact Gothic"/>
            </a:endParaRPr>
          </a:p>
          <a:p>
            <a:r>
              <a:rPr lang="en-US" sz="2000" dirty="0">
                <a:solidFill>
                  <a:schemeClr val="accent1">
                    <a:lumMod val="75000"/>
                  </a:schemeClr>
                </a:solidFill>
                <a:latin typeface="Didact Gothic"/>
              </a:rPr>
              <a:t>	</a:t>
            </a:r>
            <a:r>
              <a:rPr lang="en-US" sz="2000" dirty="0" smtClean="0">
                <a:solidFill>
                  <a:schemeClr val="accent1">
                    <a:lumMod val="75000"/>
                  </a:schemeClr>
                </a:solidFill>
                <a:latin typeface="Didact Gothic"/>
              </a:rPr>
              <a:t>Financial Control</a:t>
            </a:r>
          </a:p>
          <a:p>
            <a:r>
              <a:rPr lang="en-US" sz="2000" dirty="0">
                <a:solidFill>
                  <a:schemeClr val="accent1">
                    <a:lumMod val="75000"/>
                  </a:schemeClr>
                </a:solidFill>
                <a:latin typeface="Didact Gothic"/>
              </a:rPr>
              <a:t>	</a:t>
            </a:r>
            <a:r>
              <a:rPr lang="en-US" sz="2000" dirty="0" smtClean="0">
                <a:solidFill>
                  <a:schemeClr val="accent1">
                    <a:lumMod val="75000"/>
                  </a:schemeClr>
                </a:solidFill>
                <a:latin typeface="Didact Gothic"/>
              </a:rPr>
              <a:t>Resource Information</a:t>
            </a:r>
          </a:p>
          <a:p>
            <a:r>
              <a:rPr lang="en-US" sz="2000" dirty="0">
                <a:solidFill>
                  <a:schemeClr val="accent1">
                    <a:lumMod val="75000"/>
                  </a:schemeClr>
                </a:solidFill>
                <a:latin typeface="Didact Gothic"/>
              </a:rPr>
              <a:t>	</a:t>
            </a:r>
            <a:r>
              <a:rPr lang="en-US" sz="2000" dirty="0" smtClean="0">
                <a:solidFill>
                  <a:schemeClr val="accent1">
                    <a:lumMod val="75000"/>
                  </a:schemeClr>
                </a:solidFill>
                <a:latin typeface="Didact Gothic"/>
              </a:rPr>
              <a:t>Manuals</a:t>
            </a:r>
            <a:endParaRPr lang="en-US" sz="2000" dirty="0">
              <a:solidFill>
                <a:schemeClr val="accent1">
                  <a:lumMod val="75000"/>
                </a:schemeClr>
              </a:solidFill>
              <a:latin typeface="Didact Gothic"/>
            </a:endParaRPr>
          </a:p>
        </p:txBody>
      </p:sp>
      <p:pic>
        <p:nvPicPr>
          <p:cNvPr id="6" name="Picture 5"/>
          <p:cNvPicPr>
            <a:picLocks noChangeAspect="1"/>
          </p:cNvPicPr>
          <p:nvPr/>
        </p:nvPicPr>
        <p:blipFill>
          <a:blip r:embed="rId4"/>
          <a:stretch>
            <a:fillRect/>
          </a:stretch>
        </p:blipFill>
        <p:spPr>
          <a:xfrm>
            <a:off x="1463040" y="2521839"/>
            <a:ext cx="5905816" cy="2551093"/>
          </a:xfrm>
          <a:prstGeom prst="rect">
            <a:avLst/>
          </a:prstGeom>
        </p:spPr>
      </p:pic>
    </p:spTree>
    <p:extLst>
      <p:ext uri="{BB962C8B-B14F-4D97-AF65-F5344CB8AC3E}">
        <p14:creationId xmlns:p14="http://schemas.microsoft.com/office/powerpoint/2010/main" val="4270695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rgbClr val="FF0000"/>
                </a:solidFill>
              </a:rPr>
              <a:t>NEW</a:t>
            </a:r>
            <a:r>
              <a:rPr lang="en" sz="2800" dirty="0" smtClean="0">
                <a:solidFill>
                  <a:schemeClr val="tx1"/>
                </a:solidFill>
              </a:rPr>
              <a:t> MAPs 14.1 Financial Statements</a:t>
            </a:r>
            <a:endParaRPr sz="28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56</a:t>
            </a:fld>
            <a:endParaRPr dirty="0">
              <a:solidFill>
                <a:schemeClr val="tx1"/>
              </a:solidFill>
            </a:endParaRPr>
          </a:p>
        </p:txBody>
      </p:sp>
      <p:pic>
        <p:nvPicPr>
          <p:cNvPr id="3" name="Picture 2"/>
          <p:cNvPicPr>
            <a:picLocks noChangeAspect="1"/>
          </p:cNvPicPr>
          <p:nvPr/>
        </p:nvPicPr>
        <p:blipFill>
          <a:blip r:embed="rId3"/>
          <a:stretch>
            <a:fillRect/>
          </a:stretch>
        </p:blipFill>
        <p:spPr>
          <a:xfrm>
            <a:off x="1110605" y="852900"/>
            <a:ext cx="5766515" cy="3963629"/>
          </a:xfrm>
          <a:prstGeom prst="rect">
            <a:avLst/>
          </a:prstGeom>
        </p:spPr>
      </p:pic>
    </p:spTree>
    <p:extLst>
      <p:ext uri="{BB962C8B-B14F-4D97-AF65-F5344CB8AC3E}">
        <p14:creationId xmlns:p14="http://schemas.microsoft.com/office/powerpoint/2010/main" val="15324768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MAPs 14.1 Financial Statements cont.</a:t>
            </a:r>
            <a:endParaRPr sz="2800" dirty="0">
              <a:solidFill>
                <a:schemeClr val="tx1"/>
              </a:solidFill>
            </a:endParaRPr>
          </a:p>
        </p:txBody>
      </p:sp>
      <p:sp>
        <p:nvSpPr>
          <p:cNvPr id="547" name="Google Shape;547;p22"/>
          <p:cNvSpPr txBox="1">
            <a:spLocks noGrp="1"/>
          </p:cNvSpPr>
          <p:nvPr>
            <p:ph type="body" idx="1"/>
          </p:nvPr>
        </p:nvSpPr>
        <p:spPr>
          <a:xfrm>
            <a:off x="535675" y="971550"/>
            <a:ext cx="6207288" cy="3725700"/>
          </a:xfrm>
          <a:prstGeom prst="rect">
            <a:avLst/>
          </a:prstGeom>
        </p:spPr>
        <p:txBody>
          <a:bodyPr spcFirstLastPara="1" wrap="square" lIns="91425" tIns="91425" rIns="91425" bIns="91425" anchor="t" anchorCtr="0">
            <a:noAutofit/>
          </a:bodyPr>
          <a:lstStyle/>
          <a:p>
            <a:pPr marL="285750" indent="-285750"/>
            <a:r>
              <a:rPr lang="en-US" b="1" dirty="0" smtClean="0"/>
              <a:t>For FY19 Audit – agencies will be responsible for creating financial statements to give to their IPA’s.  </a:t>
            </a:r>
          </a:p>
          <a:p>
            <a:pPr marL="742950" lvl="1" indent="-285750"/>
            <a:r>
              <a:rPr lang="en-US" sz="1600" b="1" dirty="0" smtClean="0"/>
              <a:t>Government-wide</a:t>
            </a:r>
          </a:p>
          <a:p>
            <a:pPr marL="742950" lvl="1" indent="-285750"/>
            <a:r>
              <a:rPr lang="en-US" sz="1600" b="1" dirty="0" smtClean="0"/>
              <a:t>Fund Financials</a:t>
            </a:r>
          </a:p>
          <a:p>
            <a:pPr marL="742950" lvl="1" indent="-285750"/>
            <a:r>
              <a:rPr lang="en-US" sz="1600" b="1" dirty="0" smtClean="0"/>
              <a:t>Reconciliations</a:t>
            </a:r>
          </a:p>
          <a:p>
            <a:pPr marL="285750" indent="-285750"/>
            <a:r>
              <a:rPr lang="en-US" sz="1600" b="1" dirty="0" smtClean="0"/>
              <a:t>Agencies are encouraged to try this year to create their own financial statements after receiving training from the CAFR Unit.</a:t>
            </a:r>
          </a:p>
          <a:p>
            <a:pPr marL="742950" lvl="1" indent="-285750"/>
            <a:r>
              <a:rPr lang="en-US" sz="1400" dirty="0" smtClean="0"/>
              <a:t>These statements do NOT have to be the “pretty” statements that go in the audit report.</a:t>
            </a:r>
          </a:p>
          <a:p>
            <a:pPr marL="742950" lvl="1" indent="-285750"/>
            <a:r>
              <a:rPr lang="en-US" sz="1400" dirty="0" smtClean="0"/>
              <a:t>These statements do NOT require the audit contract to be amended.  The auditor can still prepare the financial statements that are to be turned in for the audit report.</a:t>
            </a:r>
            <a:endParaRPr sz="1400"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57</a:t>
            </a:fld>
            <a:endParaRPr dirty="0">
              <a:solidFill>
                <a:schemeClr val="tx1"/>
              </a:solidFill>
            </a:endParaRPr>
          </a:p>
        </p:txBody>
      </p:sp>
    </p:spTree>
    <p:extLst>
      <p:ext uri="{BB962C8B-B14F-4D97-AF65-F5344CB8AC3E}">
        <p14:creationId xmlns:p14="http://schemas.microsoft.com/office/powerpoint/2010/main" val="28469028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7857128"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DISREGARD</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58</a:t>
            </a:fld>
            <a:endParaRPr dirty="0">
              <a:solidFill>
                <a:schemeClr val="tx1"/>
              </a:solidFill>
            </a:endParaRPr>
          </a:p>
        </p:txBody>
      </p:sp>
      <p:sp>
        <p:nvSpPr>
          <p:cNvPr id="2" name="Text Placeholder 1"/>
          <p:cNvSpPr>
            <a:spLocks noGrp="1"/>
          </p:cNvSpPr>
          <p:nvPr>
            <p:ph type="body" idx="2"/>
          </p:nvPr>
        </p:nvSpPr>
        <p:spPr>
          <a:xfrm>
            <a:off x="533399" y="852900"/>
            <a:ext cx="6487603" cy="3844350"/>
          </a:xfrm>
        </p:spPr>
        <p:txBody>
          <a:bodyPr/>
          <a:lstStyle/>
          <a:p>
            <a:r>
              <a:rPr lang="en-US" sz="2800" dirty="0" smtClean="0"/>
              <a:t>FIN 14.2 and 14.3 – these are NOT new pronouncements and should not be in this section</a:t>
            </a:r>
          </a:p>
          <a:p>
            <a:pPr marL="76200" indent="0">
              <a:buNone/>
            </a:pPr>
            <a:endParaRPr lang="en-US" sz="2800" dirty="0" smtClean="0"/>
          </a:p>
          <a:p>
            <a:r>
              <a:rPr lang="en-US" sz="2800" dirty="0" smtClean="0"/>
              <a:t>These are a duplicate for FIN 13.2 and FIN 13.3</a:t>
            </a:r>
            <a:endParaRPr lang="en-US" sz="2800" dirty="0"/>
          </a:p>
        </p:txBody>
      </p:sp>
    </p:spTree>
    <p:extLst>
      <p:ext uri="{BB962C8B-B14F-4D97-AF65-F5344CB8AC3E}">
        <p14:creationId xmlns:p14="http://schemas.microsoft.com/office/powerpoint/2010/main" val="22061655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8030004"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FIN Section 17</a:t>
            </a:r>
            <a:endParaRPr sz="2800"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59</a:t>
            </a:fld>
            <a:endParaRPr dirty="0">
              <a:solidFill>
                <a:schemeClr val="tx1"/>
              </a:solidFill>
            </a:endParaRPr>
          </a:p>
        </p:txBody>
      </p:sp>
      <p:sp>
        <p:nvSpPr>
          <p:cNvPr id="3" name="TextBox 2"/>
          <p:cNvSpPr txBox="1"/>
          <p:nvPr/>
        </p:nvSpPr>
        <p:spPr>
          <a:xfrm>
            <a:off x="993913" y="1152939"/>
            <a:ext cx="5406887" cy="2585323"/>
          </a:xfrm>
          <a:prstGeom prst="rect">
            <a:avLst/>
          </a:prstGeom>
          <a:noFill/>
        </p:spPr>
        <p:txBody>
          <a:bodyPr wrap="square" rtlCol="0">
            <a:spAutoFit/>
          </a:bodyPr>
          <a:lstStyle/>
          <a:p>
            <a:r>
              <a:rPr lang="en-US" sz="5400" dirty="0" smtClean="0">
                <a:latin typeface="Didact Gothic"/>
              </a:rPr>
              <a:t>FIN Section 17 is now FIN Section 15…..</a:t>
            </a:r>
            <a:endParaRPr lang="en-US" sz="5400" dirty="0">
              <a:latin typeface="Didact Gothic"/>
            </a:endParaRPr>
          </a:p>
        </p:txBody>
      </p:sp>
      <p:pic>
        <p:nvPicPr>
          <p:cNvPr id="4" name="Picture 3"/>
          <p:cNvPicPr>
            <a:picLocks noChangeAspect="1"/>
          </p:cNvPicPr>
          <p:nvPr/>
        </p:nvPicPr>
        <p:blipFill>
          <a:blip r:embed="rId3"/>
          <a:stretch>
            <a:fillRect/>
          </a:stretch>
        </p:blipFill>
        <p:spPr>
          <a:xfrm>
            <a:off x="4809524" y="2870913"/>
            <a:ext cx="2323809" cy="1914286"/>
          </a:xfrm>
          <a:prstGeom prst="rect">
            <a:avLst/>
          </a:prstGeom>
        </p:spPr>
      </p:pic>
    </p:spTree>
    <p:extLst>
      <p:ext uri="{BB962C8B-B14F-4D97-AF65-F5344CB8AC3E}">
        <p14:creationId xmlns:p14="http://schemas.microsoft.com/office/powerpoint/2010/main" val="1209248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400" dirty="0" smtClean="0">
                <a:solidFill>
                  <a:schemeClr val="tx1"/>
                </a:solidFill>
              </a:rPr>
              <a:t>Status of CAFR</a:t>
            </a:r>
            <a:endParaRPr sz="44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a:t>
            </a:fld>
            <a:endParaRPr dirty="0">
              <a:solidFill>
                <a:schemeClr val="tx1"/>
              </a:solidFill>
            </a:endParaRPr>
          </a:p>
        </p:txBody>
      </p:sp>
      <p:sp>
        <p:nvSpPr>
          <p:cNvPr id="2" name="Text Placeholder 1"/>
          <p:cNvSpPr>
            <a:spLocks noGrp="1"/>
          </p:cNvSpPr>
          <p:nvPr>
            <p:ph type="body" idx="2"/>
          </p:nvPr>
        </p:nvSpPr>
        <p:spPr>
          <a:xfrm>
            <a:off x="533400" y="854324"/>
            <a:ext cx="6479651" cy="4035727"/>
          </a:xfrm>
        </p:spPr>
        <p:txBody>
          <a:bodyPr/>
          <a:lstStyle/>
          <a:p>
            <a:r>
              <a:rPr lang="en-US" dirty="0" smtClean="0">
                <a:solidFill>
                  <a:schemeClr val="accent1">
                    <a:lumMod val="50000"/>
                  </a:schemeClr>
                </a:solidFill>
              </a:rPr>
              <a:t>This year, </a:t>
            </a:r>
            <a:r>
              <a:rPr lang="en-US" dirty="0">
                <a:solidFill>
                  <a:schemeClr val="accent1">
                    <a:lumMod val="50000"/>
                  </a:schemeClr>
                </a:solidFill>
              </a:rPr>
              <a:t>due to both an agency and a component unit deemed material to the CAFR, receiving a Disclaimer of Opinion in their general fund and business type activity, respectively, the CAFR also received a Disclaimer of Opinion.</a:t>
            </a:r>
          </a:p>
          <a:p>
            <a:pPr marL="76200" indent="0">
              <a:buNone/>
            </a:pPr>
            <a:endParaRPr lang="en-US" dirty="0" smtClean="0"/>
          </a:p>
          <a:p>
            <a:r>
              <a:rPr lang="en-US" dirty="0" smtClean="0"/>
              <a:t>The CAFR for FY17 was so close to not having a disclaimed opinion on its general fund component.</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90300" y="81004"/>
            <a:ext cx="6923400" cy="650516"/>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FIN 15.1 – Compensated Absences</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60</a:t>
            </a:fld>
            <a:endParaRPr dirty="0">
              <a:solidFill>
                <a:schemeClr val="tx1"/>
              </a:solidFill>
            </a:endParaRPr>
          </a:p>
        </p:txBody>
      </p:sp>
      <p:pic>
        <p:nvPicPr>
          <p:cNvPr id="4" name="Picture 3"/>
          <p:cNvPicPr>
            <a:picLocks noChangeAspect="1"/>
          </p:cNvPicPr>
          <p:nvPr/>
        </p:nvPicPr>
        <p:blipFill>
          <a:blip r:embed="rId3"/>
          <a:stretch>
            <a:fillRect/>
          </a:stretch>
        </p:blipFill>
        <p:spPr>
          <a:xfrm>
            <a:off x="1559227" y="731521"/>
            <a:ext cx="4241639" cy="4411980"/>
          </a:xfrm>
          <a:prstGeom prst="rect">
            <a:avLst/>
          </a:prstGeom>
        </p:spPr>
      </p:pic>
    </p:spTree>
    <p:extLst>
      <p:ext uri="{BB962C8B-B14F-4D97-AF65-F5344CB8AC3E}">
        <p14:creationId xmlns:p14="http://schemas.microsoft.com/office/powerpoint/2010/main" val="16188141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6923400" cy="78718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FIN 15.2 Transfers In/Out</a:t>
            </a:r>
            <a:endParaRPr sz="32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61</a:t>
            </a:fld>
            <a:endParaRPr dirty="0">
              <a:solidFill>
                <a:schemeClr val="tx1"/>
              </a:solidFill>
            </a:endParaRPr>
          </a:p>
        </p:txBody>
      </p:sp>
      <p:pic>
        <p:nvPicPr>
          <p:cNvPr id="2" name="Picture 1"/>
          <p:cNvPicPr>
            <a:picLocks noChangeAspect="1"/>
          </p:cNvPicPr>
          <p:nvPr/>
        </p:nvPicPr>
        <p:blipFill>
          <a:blip r:embed="rId3"/>
          <a:stretch>
            <a:fillRect/>
          </a:stretch>
        </p:blipFill>
        <p:spPr>
          <a:xfrm>
            <a:off x="1458104" y="787180"/>
            <a:ext cx="5130511" cy="4356320"/>
          </a:xfrm>
          <a:prstGeom prst="rect">
            <a:avLst/>
          </a:prstGeom>
        </p:spPr>
      </p:pic>
    </p:spTree>
    <p:extLst>
      <p:ext uri="{BB962C8B-B14F-4D97-AF65-F5344CB8AC3E}">
        <p14:creationId xmlns:p14="http://schemas.microsoft.com/office/powerpoint/2010/main" val="15197842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0" y="0"/>
            <a:ext cx="852967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rgbClr val="FF0000"/>
                </a:solidFill>
              </a:rPr>
              <a:t>NEW</a:t>
            </a:r>
            <a:r>
              <a:rPr lang="en" dirty="0" smtClean="0">
                <a:solidFill>
                  <a:schemeClr val="tx1"/>
                </a:solidFill>
              </a:rPr>
              <a:t> MAPs 15.3 Presentation of Land Grant Perm. Fund</a:t>
            </a:r>
            <a:endParaRPr dirty="0">
              <a:solidFill>
                <a:schemeClr val="tx1"/>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62</a:t>
            </a:fld>
            <a:endParaRPr dirty="0">
              <a:solidFill>
                <a:schemeClr val="tx1"/>
              </a:solidFill>
            </a:endParaRPr>
          </a:p>
        </p:txBody>
      </p:sp>
      <p:pic>
        <p:nvPicPr>
          <p:cNvPr id="2" name="Picture 1"/>
          <p:cNvPicPr>
            <a:picLocks noChangeAspect="1"/>
          </p:cNvPicPr>
          <p:nvPr/>
        </p:nvPicPr>
        <p:blipFill>
          <a:blip r:embed="rId3"/>
          <a:stretch>
            <a:fillRect/>
          </a:stretch>
        </p:blipFill>
        <p:spPr>
          <a:xfrm>
            <a:off x="810597" y="955695"/>
            <a:ext cx="6109346" cy="3799186"/>
          </a:xfrm>
          <a:prstGeom prst="rect">
            <a:avLst/>
          </a:prstGeom>
        </p:spPr>
      </p:pic>
    </p:spTree>
    <p:extLst>
      <p:ext uri="{BB962C8B-B14F-4D97-AF65-F5344CB8AC3E}">
        <p14:creationId xmlns:p14="http://schemas.microsoft.com/office/powerpoint/2010/main" val="24083353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55658" y="0"/>
            <a:ext cx="8579459"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200" dirty="0" smtClean="0">
                <a:solidFill>
                  <a:srgbClr val="FF0000"/>
                </a:solidFill>
              </a:rPr>
              <a:t>NEW</a:t>
            </a:r>
            <a:r>
              <a:rPr lang="en" sz="2200" dirty="0" smtClean="0">
                <a:solidFill>
                  <a:schemeClr val="tx1"/>
                </a:solidFill>
              </a:rPr>
              <a:t> MAPs 15.3 Presentation of Land Grant Perm. Fund cont.</a:t>
            </a:r>
            <a:endParaRPr sz="2200" dirty="0">
              <a:solidFill>
                <a:schemeClr val="tx1"/>
              </a:solidFill>
            </a:endParaRPr>
          </a:p>
        </p:txBody>
      </p:sp>
      <p:sp>
        <p:nvSpPr>
          <p:cNvPr id="521" name="Google Shape;521;p19"/>
          <p:cNvSpPr txBox="1">
            <a:spLocks noGrp="1"/>
          </p:cNvSpPr>
          <p:nvPr>
            <p:ph type="body" idx="1"/>
          </p:nvPr>
        </p:nvSpPr>
        <p:spPr>
          <a:xfrm>
            <a:off x="582200" y="1040900"/>
            <a:ext cx="6525300" cy="3643200"/>
          </a:xfrm>
          <a:prstGeom prst="rect">
            <a:avLst/>
          </a:prstGeom>
        </p:spPr>
        <p:txBody>
          <a:bodyPr spcFirstLastPara="1" wrap="square" lIns="91425" tIns="91425" rIns="91425" bIns="91425" anchor="t" anchorCtr="0">
            <a:noAutofit/>
          </a:bodyPr>
          <a:lstStyle/>
          <a:p>
            <a:r>
              <a:rPr lang="en-US" sz="2000" dirty="0" smtClean="0"/>
              <a:t>Instead of each agency claiming an interest in the Land Grant Permanent Fund (LGPF), State Investment Council (SIC) will account for LGPF in its entirety as an asset.</a:t>
            </a:r>
          </a:p>
          <a:p>
            <a:r>
              <a:rPr lang="en-US" sz="2000" dirty="0" smtClean="0"/>
              <a:t>SIC will be the entity that records all earning related to the Land Grant Fund.</a:t>
            </a:r>
          </a:p>
          <a:p>
            <a:r>
              <a:rPr lang="en-US" sz="2000" dirty="0" smtClean="0"/>
              <a:t>Agencies will receive “Transfer In” (Other Financing Source) for the monthly allocations</a:t>
            </a:r>
            <a:r>
              <a:rPr lang="en-US" sz="1800" dirty="0" smtClean="0"/>
              <a:t>.</a:t>
            </a:r>
            <a:endParaRPr lang="en-US" sz="1200" dirty="0"/>
          </a:p>
          <a:p>
            <a:pPr marL="38100" indent="0">
              <a:buNone/>
            </a:pPr>
            <a:endParaRPr lang="en-US" sz="1200" dirty="0"/>
          </a:p>
          <a:p>
            <a:pPr marL="38100" indent="0">
              <a:buNone/>
            </a:pPr>
            <a:r>
              <a:rPr lang="en-US" sz="1200" dirty="0" smtClean="0"/>
              <a:t>DFA implemented this change for FY17 financials.</a:t>
            </a:r>
            <a:endParaRPr lang="en-US" sz="1800" dirty="0" smtClean="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63</a:t>
            </a:fld>
            <a:endParaRPr dirty="0">
              <a:solidFill>
                <a:schemeClr val="tx1"/>
              </a:solidFill>
            </a:endParaRPr>
          </a:p>
        </p:txBody>
      </p:sp>
    </p:spTree>
    <p:extLst>
      <p:ext uri="{BB962C8B-B14F-4D97-AF65-F5344CB8AC3E}">
        <p14:creationId xmlns:p14="http://schemas.microsoft.com/office/powerpoint/2010/main" val="1883022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182880" y="0"/>
            <a:ext cx="8547651"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rgbClr val="FF0000"/>
                </a:solidFill>
              </a:rPr>
              <a:t>NEW</a:t>
            </a:r>
            <a:r>
              <a:rPr lang="en" dirty="0" smtClean="0">
                <a:solidFill>
                  <a:schemeClr val="tx1"/>
                </a:solidFill>
              </a:rPr>
              <a:t> MAPs 15.4 Due To/From Component and/or Component Unit of State of New Mexico</a:t>
            </a:r>
            <a:endParaRPr dirty="0">
              <a:solidFill>
                <a:schemeClr val="tx1"/>
              </a:solidFill>
            </a:endParaRPr>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64</a:t>
            </a:fld>
            <a:endParaRPr dirty="0">
              <a:solidFill>
                <a:schemeClr val="tx1"/>
              </a:solidFill>
            </a:endParaRPr>
          </a:p>
        </p:txBody>
      </p:sp>
      <p:pic>
        <p:nvPicPr>
          <p:cNvPr id="2" name="Picture 1"/>
          <p:cNvPicPr>
            <a:picLocks noChangeAspect="1"/>
          </p:cNvPicPr>
          <p:nvPr/>
        </p:nvPicPr>
        <p:blipFill>
          <a:blip r:embed="rId3"/>
          <a:stretch>
            <a:fillRect/>
          </a:stretch>
        </p:blipFill>
        <p:spPr>
          <a:xfrm>
            <a:off x="877552" y="896701"/>
            <a:ext cx="5682531" cy="3901827"/>
          </a:xfrm>
          <a:prstGeom prst="rect">
            <a:avLst/>
          </a:prstGeom>
        </p:spPr>
      </p:pic>
    </p:spTree>
    <p:extLst>
      <p:ext uri="{BB962C8B-B14F-4D97-AF65-F5344CB8AC3E}">
        <p14:creationId xmlns:p14="http://schemas.microsoft.com/office/powerpoint/2010/main" val="35940476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428131" y="32126"/>
            <a:ext cx="8030004" cy="852900"/>
          </a:xfrm>
          <a:prstGeom prst="rect">
            <a:avLst/>
          </a:prstGeom>
        </p:spPr>
        <p:txBody>
          <a:bodyPr spcFirstLastPara="1" wrap="square" lIns="91425" tIns="91425" rIns="91425" bIns="91425" anchor="b" anchorCtr="0">
            <a:noAutofit/>
          </a:bodyPr>
          <a:lstStyle/>
          <a:p>
            <a:pPr lvl="0"/>
            <a:r>
              <a:rPr lang="en" dirty="0" smtClean="0">
                <a:solidFill>
                  <a:srgbClr val="FF0000"/>
                </a:solidFill>
              </a:rPr>
              <a:t>NEW </a:t>
            </a:r>
            <a:r>
              <a:rPr lang="en" dirty="0" smtClean="0">
                <a:solidFill>
                  <a:schemeClr val="tx1"/>
                </a:solidFill>
              </a:rPr>
              <a:t>MAPs </a:t>
            </a:r>
            <a:r>
              <a:rPr lang="en" dirty="0">
                <a:solidFill>
                  <a:schemeClr val="tx1"/>
                </a:solidFill>
              </a:rPr>
              <a:t>15.4 Due To/From Component and/or Component Unit of State of New </a:t>
            </a:r>
            <a:r>
              <a:rPr lang="en" dirty="0" smtClean="0">
                <a:solidFill>
                  <a:schemeClr val="tx1"/>
                </a:solidFill>
              </a:rPr>
              <a:t>Mexico cont.</a:t>
            </a:r>
            <a:endParaRPr dirty="0">
              <a:solidFill>
                <a:schemeClr val="tx1"/>
              </a:solidFill>
            </a:endParaRPr>
          </a:p>
        </p:txBody>
      </p:sp>
      <p:sp>
        <p:nvSpPr>
          <p:cNvPr id="547" name="Google Shape;547;p22"/>
          <p:cNvSpPr txBox="1">
            <a:spLocks noGrp="1"/>
          </p:cNvSpPr>
          <p:nvPr>
            <p:ph type="body" idx="1"/>
          </p:nvPr>
        </p:nvSpPr>
        <p:spPr>
          <a:xfrm>
            <a:off x="428131" y="669401"/>
            <a:ext cx="6879118" cy="3725700"/>
          </a:xfrm>
          <a:prstGeom prst="rect">
            <a:avLst/>
          </a:prstGeom>
        </p:spPr>
        <p:txBody>
          <a:bodyPr spcFirstLastPara="1" wrap="square" lIns="91425" tIns="91425" rIns="91425" bIns="91425" anchor="t" anchorCtr="0">
            <a:noAutofit/>
          </a:bodyPr>
          <a:lstStyle/>
          <a:p>
            <a:pPr marL="285750" indent="-285750"/>
            <a:r>
              <a:rPr lang="en-US" sz="2000" dirty="0" smtClean="0"/>
              <a:t>If an agency has any balance in 143500 (Due from Component of State of NM) or 233500 (Due to Component of State of NM), then the agency must have a note disclosure listing the Components and Component Units of the State of NM entities to which the monies are applicable:</a:t>
            </a:r>
          </a:p>
          <a:p>
            <a:pPr marL="285750" indent="-285750"/>
            <a:r>
              <a:rPr lang="en-US" sz="2000" dirty="0" smtClean="0"/>
              <a:t>Example:  Agency has $12,000 in 143500 and $50,000 in 233500.  The note disclosure should look like:</a:t>
            </a:r>
          </a:p>
          <a:p>
            <a:pPr marL="285750" indent="-285750"/>
            <a:endParaRPr lang="en-US" sz="2000" dirty="0" smtClean="0"/>
          </a:p>
          <a:p>
            <a:pPr marL="285750" indent="-285750"/>
            <a:endParaRPr dirty="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65</a:t>
            </a:fld>
            <a:endParaRPr dirty="0">
              <a:solidFill>
                <a:schemeClr val="tx1"/>
              </a:solidFill>
            </a:endParaRPr>
          </a:p>
        </p:txBody>
      </p:sp>
      <p:pic>
        <p:nvPicPr>
          <p:cNvPr id="3" name="Picture 2"/>
          <p:cNvPicPr>
            <a:picLocks noChangeAspect="1"/>
          </p:cNvPicPr>
          <p:nvPr/>
        </p:nvPicPr>
        <p:blipFill>
          <a:blip r:embed="rId3"/>
          <a:stretch>
            <a:fillRect/>
          </a:stretch>
        </p:blipFill>
        <p:spPr>
          <a:xfrm>
            <a:off x="2909030" y="3351713"/>
            <a:ext cx="2648932" cy="1791787"/>
          </a:xfrm>
          <a:prstGeom prst="rect">
            <a:avLst/>
          </a:prstGeom>
        </p:spPr>
      </p:pic>
    </p:spTree>
    <p:extLst>
      <p:ext uri="{BB962C8B-B14F-4D97-AF65-F5344CB8AC3E}">
        <p14:creationId xmlns:p14="http://schemas.microsoft.com/office/powerpoint/2010/main" val="25147600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txBox="1">
            <a:spLocks noGrp="1"/>
          </p:cNvSpPr>
          <p:nvPr>
            <p:ph type="ctrTitle" idx="4294967295"/>
          </p:nvPr>
        </p:nvSpPr>
        <p:spPr>
          <a:xfrm>
            <a:off x="883947" y="425726"/>
            <a:ext cx="3156154" cy="318090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dirty="0" smtClean="0">
                <a:solidFill>
                  <a:schemeClr val="tx1"/>
                </a:solidFill>
              </a:rPr>
              <a:t>CAFR Packet</a:t>
            </a:r>
            <a:endParaRPr sz="7200" dirty="0">
              <a:solidFill>
                <a:schemeClr val="tx1"/>
              </a:solidFill>
            </a:endParaRPr>
          </a:p>
        </p:txBody>
      </p:sp>
      <p:sp>
        <p:nvSpPr>
          <p:cNvPr id="533" name="Google Shape;533;p20"/>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66</a:t>
            </a:fld>
            <a:endParaRPr dirty="0">
              <a:solidFill>
                <a:schemeClr val="tx1"/>
              </a:solidFill>
            </a:endParaRPr>
          </a:p>
        </p:txBody>
      </p:sp>
      <p:pic>
        <p:nvPicPr>
          <p:cNvPr id="6" name="Picture 5"/>
          <p:cNvPicPr>
            <a:picLocks noChangeAspect="1"/>
          </p:cNvPicPr>
          <p:nvPr/>
        </p:nvPicPr>
        <p:blipFill>
          <a:blip r:embed="rId3"/>
          <a:stretch>
            <a:fillRect/>
          </a:stretch>
        </p:blipFill>
        <p:spPr>
          <a:xfrm>
            <a:off x="5534189" y="348061"/>
            <a:ext cx="3389100" cy="4795439"/>
          </a:xfrm>
          <a:prstGeom prst="rect">
            <a:avLst/>
          </a:prstGeom>
        </p:spPr>
      </p:pic>
    </p:spTree>
    <p:extLst>
      <p:ext uri="{BB962C8B-B14F-4D97-AF65-F5344CB8AC3E}">
        <p14:creationId xmlns:p14="http://schemas.microsoft.com/office/powerpoint/2010/main" val="3007851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7857128"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AGENCY REPRESENTATION LETTER</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67</a:t>
            </a:fld>
            <a:endParaRPr dirty="0">
              <a:solidFill>
                <a:schemeClr val="tx1"/>
              </a:solidFill>
            </a:endParaRPr>
          </a:p>
        </p:txBody>
      </p:sp>
      <p:sp>
        <p:nvSpPr>
          <p:cNvPr id="2" name="Text Placeholder 1"/>
          <p:cNvSpPr>
            <a:spLocks noGrp="1"/>
          </p:cNvSpPr>
          <p:nvPr>
            <p:ph type="body" idx="2"/>
          </p:nvPr>
        </p:nvSpPr>
        <p:spPr>
          <a:xfrm>
            <a:off x="533399" y="852900"/>
            <a:ext cx="6487603" cy="3844350"/>
          </a:xfrm>
        </p:spPr>
        <p:txBody>
          <a:bodyPr/>
          <a:lstStyle/>
          <a:p>
            <a:r>
              <a:rPr lang="en-US" dirty="0" smtClean="0"/>
              <a:t>Audits that have a due date of November 1</a:t>
            </a:r>
            <a:r>
              <a:rPr lang="en-US" baseline="30000" dirty="0" smtClean="0"/>
              <a:t>st</a:t>
            </a:r>
            <a:r>
              <a:rPr lang="en-US" dirty="0" smtClean="0"/>
              <a:t> – the agency representation letter is due Friday, August 31</a:t>
            </a:r>
            <a:r>
              <a:rPr lang="en-US" baseline="30000" dirty="0" smtClean="0"/>
              <a:t>st</a:t>
            </a:r>
            <a:r>
              <a:rPr lang="en-US" dirty="0" smtClean="0"/>
              <a:t> – </a:t>
            </a:r>
            <a:r>
              <a:rPr lang="en-US" b="1" dirty="0" smtClean="0">
                <a:solidFill>
                  <a:srgbClr val="FF0000"/>
                </a:solidFill>
              </a:rPr>
              <a:t>ELECTRONICALLY</a:t>
            </a:r>
            <a:r>
              <a:rPr lang="en-US" dirty="0" smtClean="0"/>
              <a:t> to either </a:t>
            </a:r>
            <a:r>
              <a:rPr lang="en-US" dirty="0" smtClean="0">
                <a:hlinkClick r:id="rId3"/>
              </a:rPr>
              <a:t>JohnJ.Severns@state.nm.us</a:t>
            </a:r>
            <a:r>
              <a:rPr lang="en-US" dirty="0" smtClean="0"/>
              <a:t> or </a:t>
            </a:r>
            <a:r>
              <a:rPr lang="en-US" dirty="0" smtClean="0">
                <a:hlinkClick r:id="rId4"/>
              </a:rPr>
              <a:t>FCD.CAFR@state.nm.us</a:t>
            </a:r>
            <a:endParaRPr lang="en-US" dirty="0" smtClean="0"/>
          </a:p>
          <a:p>
            <a:r>
              <a:rPr lang="en-US" dirty="0" smtClean="0"/>
              <a:t>Agencies in which the audit due date is after November 1</a:t>
            </a:r>
            <a:r>
              <a:rPr lang="en-US" baseline="30000" dirty="0" smtClean="0"/>
              <a:t>st</a:t>
            </a:r>
            <a:r>
              <a:rPr lang="en-US" dirty="0" smtClean="0"/>
              <a:t>, the representation letter is due 60 days prior to the due date.</a:t>
            </a:r>
            <a:endParaRPr lang="en-US" dirty="0"/>
          </a:p>
        </p:txBody>
      </p:sp>
    </p:spTree>
    <p:extLst>
      <p:ext uri="{BB962C8B-B14F-4D97-AF65-F5344CB8AC3E}">
        <p14:creationId xmlns:p14="http://schemas.microsoft.com/office/powerpoint/2010/main" val="36490534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95415" y="0"/>
            <a:ext cx="8603311"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AGENCY REPRESENTATION LETTER cont.</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68</a:t>
            </a:fld>
            <a:endParaRPr dirty="0">
              <a:solidFill>
                <a:schemeClr val="tx1"/>
              </a:solidFill>
            </a:endParaRPr>
          </a:p>
        </p:txBody>
      </p:sp>
      <p:sp>
        <p:nvSpPr>
          <p:cNvPr id="2" name="Text Placeholder 1"/>
          <p:cNvSpPr>
            <a:spLocks noGrp="1"/>
          </p:cNvSpPr>
          <p:nvPr>
            <p:ph type="body" idx="2"/>
          </p:nvPr>
        </p:nvSpPr>
        <p:spPr>
          <a:xfrm>
            <a:off x="533399" y="852900"/>
            <a:ext cx="6487603" cy="3844350"/>
          </a:xfrm>
        </p:spPr>
        <p:txBody>
          <a:bodyPr/>
          <a:lstStyle/>
          <a:p>
            <a:r>
              <a:rPr lang="en-US" dirty="0" smtClean="0"/>
              <a:t>The Agency Representation Letter is on DFA website:</a:t>
            </a:r>
          </a:p>
          <a:p>
            <a:pPr marL="76200" indent="0">
              <a:buNone/>
            </a:pPr>
            <a:endParaRPr lang="en-US" dirty="0" smtClean="0"/>
          </a:p>
          <a:p>
            <a:pPr marL="76200" indent="0">
              <a:buNone/>
            </a:pPr>
            <a:r>
              <a:rPr lang="en-US" dirty="0" smtClean="0">
                <a:hlinkClick r:id="rId3"/>
              </a:rPr>
              <a:t>www.nmdfa.state.nm.us</a:t>
            </a:r>
            <a:endParaRPr lang="en-US" dirty="0" smtClean="0"/>
          </a:p>
          <a:p>
            <a:pPr marL="76200" indent="0">
              <a:buNone/>
            </a:pPr>
            <a:r>
              <a:rPr lang="en-US" dirty="0"/>
              <a:t>	</a:t>
            </a:r>
            <a:r>
              <a:rPr lang="en-US" dirty="0" smtClean="0"/>
              <a:t>Financial Control</a:t>
            </a:r>
          </a:p>
          <a:p>
            <a:pPr marL="76200" indent="0">
              <a:buNone/>
            </a:pPr>
            <a:r>
              <a:rPr lang="en-US" dirty="0"/>
              <a:t>	</a:t>
            </a:r>
            <a:r>
              <a:rPr lang="en-US" dirty="0" smtClean="0"/>
              <a:t>Resource Information</a:t>
            </a:r>
          </a:p>
          <a:p>
            <a:pPr marL="76200" indent="0">
              <a:buNone/>
            </a:pPr>
            <a:r>
              <a:rPr lang="en-US" dirty="0" smtClean="0"/>
              <a:t>	Year End Closing</a:t>
            </a:r>
          </a:p>
          <a:p>
            <a:pPr marL="76200" indent="0">
              <a:buNone/>
            </a:pPr>
            <a:r>
              <a:rPr lang="en-US" dirty="0"/>
              <a:t>	</a:t>
            </a:r>
            <a:r>
              <a:rPr lang="en-US" dirty="0" smtClean="0"/>
              <a:t>Attachment I</a:t>
            </a:r>
            <a:endParaRPr lang="en-US" dirty="0"/>
          </a:p>
        </p:txBody>
      </p:sp>
    </p:spTree>
    <p:extLst>
      <p:ext uri="{BB962C8B-B14F-4D97-AF65-F5344CB8AC3E}">
        <p14:creationId xmlns:p14="http://schemas.microsoft.com/office/powerpoint/2010/main" val="6342364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79513" y="0"/>
            <a:ext cx="865897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AGENCY REPRESENTATION LETTER cont.</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69</a:t>
            </a:fld>
            <a:endParaRPr dirty="0">
              <a:solidFill>
                <a:schemeClr val="tx1"/>
              </a:solidFill>
            </a:endParaRPr>
          </a:p>
        </p:txBody>
      </p:sp>
      <p:sp>
        <p:nvSpPr>
          <p:cNvPr id="2" name="Text Placeholder 1"/>
          <p:cNvSpPr>
            <a:spLocks noGrp="1"/>
          </p:cNvSpPr>
          <p:nvPr>
            <p:ph type="body" idx="2"/>
          </p:nvPr>
        </p:nvSpPr>
        <p:spPr>
          <a:xfrm>
            <a:off x="533399" y="763326"/>
            <a:ext cx="6775750" cy="2168030"/>
          </a:xfrm>
        </p:spPr>
        <p:txBody>
          <a:bodyPr/>
          <a:lstStyle/>
          <a:p>
            <a:r>
              <a:rPr lang="en-US" dirty="0" smtClean="0"/>
              <a:t>Make sure the representation letter has your agency number.</a:t>
            </a:r>
          </a:p>
          <a:p>
            <a:r>
              <a:rPr lang="en-US" dirty="0" smtClean="0"/>
              <a:t>Some agencies just sign the letter and we can’t read the handwriting to determine which CFO signed.</a:t>
            </a:r>
            <a:endParaRPr lang="en-US" dirty="0"/>
          </a:p>
        </p:txBody>
      </p:sp>
      <p:pic>
        <p:nvPicPr>
          <p:cNvPr id="3" name="Picture 2"/>
          <p:cNvPicPr>
            <a:picLocks noChangeAspect="1"/>
          </p:cNvPicPr>
          <p:nvPr/>
        </p:nvPicPr>
        <p:blipFill>
          <a:blip r:embed="rId3"/>
          <a:stretch>
            <a:fillRect/>
          </a:stretch>
        </p:blipFill>
        <p:spPr>
          <a:xfrm>
            <a:off x="3427012" y="2931355"/>
            <a:ext cx="3882137" cy="2212145"/>
          </a:xfrm>
          <a:prstGeom prst="rect">
            <a:avLst/>
          </a:prstGeom>
        </p:spPr>
      </p:pic>
    </p:spTree>
    <p:extLst>
      <p:ext uri="{BB962C8B-B14F-4D97-AF65-F5344CB8AC3E}">
        <p14:creationId xmlns:p14="http://schemas.microsoft.com/office/powerpoint/2010/main" val="3608693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6"/>
          <p:cNvSpPr txBox="1">
            <a:spLocks noGrp="1"/>
          </p:cNvSpPr>
          <p:nvPr>
            <p:ph type="ctrTitle" idx="4294967295"/>
          </p:nvPr>
        </p:nvSpPr>
        <p:spPr>
          <a:xfrm>
            <a:off x="533400" y="166977"/>
            <a:ext cx="7036242" cy="3991555"/>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4000" dirty="0" smtClean="0">
                <a:solidFill>
                  <a:schemeClr val="tx1"/>
                </a:solidFill>
              </a:rPr>
              <a:t>Remember – per GASB 14, State Agencies are </a:t>
            </a:r>
            <a:r>
              <a:rPr lang="en-US" sz="4000" u="sng" dirty="0" smtClean="0">
                <a:solidFill>
                  <a:schemeClr val="tx1"/>
                </a:solidFill>
              </a:rPr>
              <a:t>not</a:t>
            </a:r>
            <a:r>
              <a:rPr lang="en-US" sz="4000" dirty="0" smtClean="0">
                <a:solidFill>
                  <a:schemeClr val="tx1"/>
                </a:solidFill>
              </a:rPr>
              <a:t> independent – they are merely departments of the State of New Mexico, the primary government.</a:t>
            </a:r>
            <a:endParaRPr sz="4000" dirty="0">
              <a:solidFill>
                <a:schemeClr val="tx1"/>
              </a:solidFill>
            </a:endParaRPr>
          </a:p>
        </p:txBody>
      </p:sp>
      <p:sp>
        <p:nvSpPr>
          <p:cNvPr id="502" name="Google Shape;502;p16"/>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a:t>
            </a:fld>
            <a:endParaRPr dirty="0">
              <a:solidFill>
                <a:schemeClr val="tx1"/>
              </a:solidFill>
            </a:endParaRPr>
          </a:p>
        </p:txBody>
      </p:sp>
    </p:spTree>
    <p:extLst>
      <p:ext uri="{BB962C8B-B14F-4D97-AF65-F5344CB8AC3E}">
        <p14:creationId xmlns:p14="http://schemas.microsoft.com/office/powerpoint/2010/main" val="25155767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7785567"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CAFR Packet is due </a:t>
            </a:r>
            <a:r>
              <a:rPr lang="en" sz="2800" dirty="0" smtClean="0">
                <a:solidFill>
                  <a:srgbClr val="FF0000"/>
                </a:solidFill>
              </a:rPr>
              <a:t>NOVEMBER 2</a:t>
            </a:r>
            <a:r>
              <a:rPr lang="en" sz="2800" baseline="30000" dirty="0" smtClean="0">
                <a:solidFill>
                  <a:srgbClr val="FF0000"/>
                </a:solidFill>
              </a:rPr>
              <a:t>nd</a:t>
            </a:r>
            <a:r>
              <a:rPr lang="en" sz="2800" dirty="0" smtClean="0">
                <a:solidFill>
                  <a:srgbClr val="FF0000"/>
                </a:solidFill>
              </a:rPr>
              <a:t> at 5pm</a:t>
            </a:r>
            <a:endParaRPr sz="2800" dirty="0">
              <a:solidFill>
                <a:srgbClr val="FF0000"/>
              </a:solidFill>
            </a:endParaRPr>
          </a:p>
        </p:txBody>
      </p:sp>
      <p:sp>
        <p:nvSpPr>
          <p:cNvPr id="521" name="Google Shape;521;p19"/>
          <p:cNvSpPr txBox="1">
            <a:spLocks noGrp="1"/>
          </p:cNvSpPr>
          <p:nvPr>
            <p:ph type="body" idx="1"/>
          </p:nvPr>
        </p:nvSpPr>
        <p:spPr>
          <a:xfrm>
            <a:off x="582200" y="852900"/>
            <a:ext cx="6525300" cy="3965590"/>
          </a:xfrm>
          <a:prstGeom prst="rect">
            <a:avLst/>
          </a:prstGeom>
        </p:spPr>
        <p:txBody>
          <a:bodyPr spcFirstLastPara="1" wrap="square" lIns="91425" tIns="91425" rIns="91425" bIns="91425" anchor="t" anchorCtr="0">
            <a:noAutofit/>
          </a:bodyPr>
          <a:lstStyle/>
          <a:p>
            <a:pPr marL="38100" indent="0">
              <a:buNone/>
            </a:pPr>
            <a:r>
              <a:rPr lang="en-US" sz="1800" u="sng" dirty="0" smtClean="0">
                <a:solidFill>
                  <a:srgbClr val="FF0000"/>
                </a:solidFill>
              </a:rPr>
              <a:t>ELECTRONICALLY</a:t>
            </a:r>
            <a:r>
              <a:rPr lang="en-US" sz="1800" dirty="0" smtClean="0">
                <a:solidFill>
                  <a:srgbClr val="FF0000"/>
                </a:solidFill>
              </a:rPr>
              <a:t> to CAFR Accountant or generic CAFR email (FCD.CAFR@state.nm.us)</a:t>
            </a:r>
          </a:p>
          <a:p>
            <a:pPr lvl="1">
              <a:buClrTx/>
              <a:buSzPct val="100000"/>
              <a:buFont typeface="+mj-lt"/>
              <a:buAutoNum type="arabicPeriod"/>
            </a:pPr>
            <a:r>
              <a:rPr lang="en-US" sz="2000" dirty="0" smtClean="0">
                <a:solidFill>
                  <a:schemeClr val="tx1"/>
                </a:solidFill>
              </a:rPr>
              <a:t>Financial adjusted year-end trial balance by fund</a:t>
            </a:r>
          </a:p>
          <a:p>
            <a:pPr lvl="1">
              <a:buClrTx/>
              <a:buSzPct val="100000"/>
              <a:buFont typeface="+mj-lt"/>
              <a:buAutoNum type="arabicPeriod"/>
            </a:pPr>
            <a:r>
              <a:rPr lang="en-US" sz="2000" dirty="0" smtClean="0">
                <a:solidFill>
                  <a:schemeClr val="tx1"/>
                </a:solidFill>
              </a:rPr>
              <a:t>Financial Statements</a:t>
            </a:r>
          </a:p>
          <a:p>
            <a:pPr lvl="1">
              <a:buClrTx/>
              <a:buSzPct val="100000"/>
              <a:buFont typeface="+mj-lt"/>
              <a:buAutoNum type="arabicPeriod"/>
            </a:pPr>
            <a:r>
              <a:rPr lang="en-US" sz="2000" dirty="0" smtClean="0">
                <a:solidFill>
                  <a:schemeClr val="tx1"/>
                </a:solidFill>
              </a:rPr>
              <a:t>NOTES</a:t>
            </a:r>
          </a:p>
          <a:p>
            <a:pPr lvl="1">
              <a:buClrTx/>
              <a:buSzPct val="100000"/>
              <a:buFont typeface="+mj-lt"/>
              <a:buAutoNum type="arabicPeriod"/>
            </a:pPr>
            <a:r>
              <a:rPr lang="en-US" sz="2000" dirty="0" smtClean="0">
                <a:solidFill>
                  <a:schemeClr val="tx1"/>
                </a:solidFill>
              </a:rPr>
              <a:t>Listing of auditor proposed entries</a:t>
            </a:r>
          </a:p>
          <a:p>
            <a:pPr lvl="1">
              <a:buClrTx/>
              <a:buSzPct val="100000"/>
              <a:buFont typeface="+mj-lt"/>
              <a:buAutoNum type="arabicPeriod"/>
            </a:pPr>
            <a:r>
              <a:rPr lang="en-US" sz="2000" dirty="0" smtClean="0">
                <a:solidFill>
                  <a:schemeClr val="tx1"/>
                </a:solidFill>
              </a:rPr>
              <a:t>ALL audit entries must be in SHARE (both ACTUALS and FULLACCRUE).</a:t>
            </a:r>
          </a:p>
          <a:p>
            <a:pPr lvl="1">
              <a:buClrTx/>
              <a:buSzPct val="100000"/>
              <a:buFont typeface="+mj-lt"/>
              <a:buAutoNum type="arabicPeriod"/>
            </a:pPr>
            <a:r>
              <a:rPr lang="en-US" sz="2000" dirty="0" smtClean="0">
                <a:solidFill>
                  <a:schemeClr val="tx1"/>
                </a:solidFill>
              </a:rPr>
              <a:t>If agency has any – Prior Period Adjustment Reconciliation Form (Attachment AA)</a:t>
            </a:r>
          </a:p>
          <a:p>
            <a:pPr marL="38100" indent="0">
              <a:buClrTx/>
              <a:buSzPct val="100000"/>
              <a:buNone/>
            </a:pPr>
            <a:r>
              <a:rPr lang="en-US" sz="1600" dirty="0" smtClean="0">
                <a:solidFill>
                  <a:schemeClr val="tx1"/>
                </a:solidFill>
              </a:rPr>
              <a:t>Note: This year the Due To/Due From Reconciliation form and the Transfers In/Out Reconciliation Form </a:t>
            </a:r>
            <a:r>
              <a:rPr lang="en-US" sz="1600" u="sng" dirty="0" smtClean="0">
                <a:solidFill>
                  <a:schemeClr val="tx1"/>
                </a:solidFill>
              </a:rPr>
              <a:t>are NOT required</a:t>
            </a:r>
            <a:r>
              <a:rPr lang="en-US" sz="1600" dirty="0" smtClean="0">
                <a:solidFill>
                  <a:schemeClr val="tx1"/>
                </a:solidFill>
              </a:rPr>
              <a:t>.</a:t>
            </a:r>
          </a:p>
          <a:p>
            <a:pPr marL="381000" indent="-342900">
              <a:buAutoNum type="arabicParenR"/>
            </a:pPr>
            <a:endParaRPr lang="en-US" sz="1800" dirty="0" smtClean="0">
              <a:solidFill>
                <a:schemeClr val="tx1"/>
              </a:solidFill>
            </a:endParaRPr>
          </a:p>
          <a:p>
            <a:pPr marL="381000" indent="-342900">
              <a:buAutoNum type="arabicParenR"/>
            </a:pPr>
            <a:endParaRPr lang="en-US" sz="1800" dirty="0" smtClean="0">
              <a:solidFill>
                <a:schemeClr val="tx1"/>
              </a:solidFill>
            </a:endParaRPr>
          </a:p>
          <a:p>
            <a:endParaRPr lang="en-US" sz="1800" dirty="0" smtClean="0">
              <a:solidFill>
                <a:srgbClr val="FF0000"/>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70</a:t>
            </a:fld>
            <a:endParaRPr dirty="0">
              <a:solidFill>
                <a:schemeClr val="tx1"/>
              </a:solidFill>
            </a:endParaRPr>
          </a:p>
        </p:txBody>
      </p:sp>
    </p:spTree>
    <p:extLst>
      <p:ext uri="{BB962C8B-B14F-4D97-AF65-F5344CB8AC3E}">
        <p14:creationId xmlns:p14="http://schemas.microsoft.com/office/powerpoint/2010/main" val="16062132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a:spLocks noGrp="1"/>
          </p:cNvSpPr>
          <p:nvPr>
            <p:ph type="ctrTitle" idx="4294967295"/>
          </p:nvPr>
        </p:nvSpPr>
        <p:spPr>
          <a:xfrm>
            <a:off x="685800" y="143123"/>
            <a:ext cx="7772400" cy="481054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solidFill>
                  <a:schemeClr val="tx1"/>
                </a:solidFill>
              </a:rPr>
              <a:t>Have all your journal entries in SHARE by </a:t>
            </a:r>
            <a:r>
              <a:rPr lang="en" sz="6000" u="sng" dirty="0" smtClean="0">
                <a:solidFill>
                  <a:schemeClr val="tx1"/>
                </a:solidFill>
              </a:rPr>
              <a:t>report due date</a:t>
            </a:r>
            <a:r>
              <a:rPr lang="en" sz="6000" dirty="0" smtClean="0">
                <a:solidFill>
                  <a:schemeClr val="tx1"/>
                </a:solidFill>
              </a:rPr>
              <a:t/>
            </a:r>
            <a:br>
              <a:rPr lang="en" sz="6000" dirty="0" smtClean="0">
                <a:solidFill>
                  <a:schemeClr val="tx1"/>
                </a:solidFill>
              </a:rPr>
            </a:br>
            <a:r>
              <a:rPr lang="en" sz="6000" dirty="0" smtClean="0">
                <a:solidFill>
                  <a:schemeClr val="tx1"/>
                </a:solidFill>
              </a:rPr>
              <a:t> 	</a:t>
            </a:r>
            <a:r>
              <a:rPr lang="en" sz="5400" dirty="0" smtClean="0">
                <a:solidFill>
                  <a:schemeClr val="tx1"/>
                </a:solidFill>
              </a:rPr>
              <a:t>comply with State 	Audit Rule</a:t>
            </a:r>
            <a:endParaRPr sz="5400" dirty="0">
              <a:solidFill>
                <a:schemeClr val="tx1"/>
              </a:solidFill>
            </a:endParaRPr>
          </a:p>
        </p:txBody>
      </p:sp>
      <p:sp>
        <p:nvSpPr>
          <p:cNvPr id="612" name="Google Shape;612;p2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71</a:t>
            </a:fld>
            <a:endParaRPr dirty="0">
              <a:solidFill>
                <a:schemeClr val="tx1"/>
              </a:solidFill>
            </a:endParaRPr>
          </a:p>
        </p:txBody>
      </p:sp>
    </p:spTree>
    <p:extLst>
      <p:ext uri="{BB962C8B-B14F-4D97-AF65-F5344CB8AC3E}">
        <p14:creationId xmlns:p14="http://schemas.microsoft.com/office/powerpoint/2010/main" val="12900943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814129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Proper format for Journal Entries in Period 998</a:t>
            </a:r>
            <a:endParaRPr sz="2800" dirty="0">
              <a:solidFill>
                <a:schemeClr val="tx1"/>
              </a:solidFill>
            </a:endParaRPr>
          </a:p>
        </p:txBody>
      </p:sp>
      <p:sp>
        <p:nvSpPr>
          <p:cNvPr id="521" name="Google Shape;521;p19"/>
          <p:cNvSpPr txBox="1">
            <a:spLocks noGrp="1"/>
          </p:cNvSpPr>
          <p:nvPr>
            <p:ph type="body" idx="1"/>
          </p:nvPr>
        </p:nvSpPr>
        <p:spPr>
          <a:xfrm>
            <a:off x="582200" y="1040900"/>
            <a:ext cx="6525300" cy="3643200"/>
          </a:xfrm>
          <a:prstGeom prst="rect">
            <a:avLst/>
          </a:prstGeom>
        </p:spPr>
        <p:txBody>
          <a:bodyPr spcFirstLastPara="1" wrap="square" lIns="91425" tIns="91425" rIns="91425" bIns="91425" anchor="t" anchorCtr="0">
            <a:noAutofit/>
          </a:bodyPr>
          <a:lstStyle/>
          <a:p>
            <a:r>
              <a:rPr lang="en-US" sz="2000" dirty="0" smtClean="0"/>
              <a:t>AUD entries can be either CFR/CSH or OPR.</a:t>
            </a:r>
          </a:p>
          <a:p>
            <a:pPr marL="38100" indent="0">
              <a:buNone/>
            </a:pPr>
            <a:r>
              <a:rPr lang="en-US" sz="2000" dirty="0" smtClean="0"/>
              <a:t>	</a:t>
            </a:r>
            <a:r>
              <a:rPr lang="en-US" sz="2000" u="sng" dirty="0" smtClean="0"/>
              <a:t>These entries are in the ACTUALS Ledger</a:t>
            </a:r>
          </a:p>
          <a:p>
            <a:pPr lvl="1"/>
            <a:r>
              <a:rPr lang="en-US" sz="1800" dirty="0" smtClean="0"/>
              <a:t>18AUDBU#JE</a:t>
            </a:r>
          </a:p>
          <a:p>
            <a:pPr lvl="1"/>
            <a:r>
              <a:rPr lang="en-US" sz="1800" dirty="0" smtClean="0"/>
              <a:t>Example:  BU 21800 and 10</a:t>
            </a:r>
            <a:r>
              <a:rPr lang="en-US" sz="1800" baseline="30000" dirty="0" smtClean="0"/>
              <a:t>th</a:t>
            </a:r>
            <a:r>
              <a:rPr lang="en-US" sz="1800" dirty="0" smtClean="0"/>
              <a:t> entry</a:t>
            </a:r>
          </a:p>
          <a:p>
            <a:pPr lvl="2"/>
            <a:r>
              <a:rPr lang="en-US" sz="1800" dirty="0" smtClean="0"/>
              <a:t>18AUD21810</a:t>
            </a:r>
          </a:p>
          <a:p>
            <a:r>
              <a:rPr lang="en-US" sz="2000" dirty="0" smtClean="0"/>
              <a:t>FAL </a:t>
            </a:r>
            <a:r>
              <a:rPr lang="en-US" sz="2000" dirty="0"/>
              <a:t>entries can be either CFR/CSH or OPR</a:t>
            </a:r>
            <a:r>
              <a:rPr lang="en-US" sz="2000" dirty="0" smtClean="0"/>
              <a:t>.</a:t>
            </a:r>
          </a:p>
          <a:p>
            <a:pPr marL="38100" indent="0">
              <a:buNone/>
            </a:pPr>
            <a:r>
              <a:rPr lang="en-US" sz="2000" dirty="0" smtClean="0"/>
              <a:t>	</a:t>
            </a:r>
            <a:r>
              <a:rPr lang="en-US" sz="2000" u="sng" dirty="0" smtClean="0"/>
              <a:t>These entries are in the FULLACCRUE Ledger</a:t>
            </a:r>
            <a:endParaRPr lang="en-US" sz="2000" u="sng" dirty="0"/>
          </a:p>
          <a:p>
            <a:pPr lvl="1"/>
            <a:r>
              <a:rPr lang="en-US" sz="1800" dirty="0" smtClean="0"/>
              <a:t>18FALBU#JE</a:t>
            </a:r>
          </a:p>
          <a:p>
            <a:pPr lvl="1"/>
            <a:r>
              <a:rPr lang="en-US" sz="1800" dirty="0" smtClean="0"/>
              <a:t>Example:  BU 42000 and 3</a:t>
            </a:r>
            <a:r>
              <a:rPr lang="en-US" sz="1800" baseline="30000" dirty="0" smtClean="0"/>
              <a:t>rd</a:t>
            </a:r>
            <a:r>
              <a:rPr lang="en-US" sz="1800" dirty="0" smtClean="0"/>
              <a:t> entry</a:t>
            </a:r>
          </a:p>
          <a:p>
            <a:pPr lvl="2"/>
            <a:r>
              <a:rPr lang="en-US" sz="1800" dirty="0" smtClean="0"/>
              <a:t>18FAL42003</a:t>
            </a:r>
            <a:endParaRPr sz="18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72</a:t>
            </a:fld>
            <a:endParaRPr dirty="0">
              <a:solidFill>
                <a:schemeClr val="tx1"/>
              </a:solidFill>
            </a:endParaRPr>
          </a:p>
        </p:txBody>
      </p:sp>
    </p:spTree>
    <p:extLst>
      <p:ext uri="{BB962C8B-B14F-4D97-AF65-F5344CB8AC3E}">
        <p14:creationId xmlns:p14="http://schemas.microsoft.com/office/powerpoint/2010/main" val="37148423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1"/>
            <a:ext cx="6923400" cy="1606163"/>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Don’t Forget – any journal entered with a 6/30/18 date will get this error message…just click “OK”</a:t>
            </a:r>
            <a:endParaRPr sz="32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73</a:t>
            </a:fld>
            <a:endParaRPr dirty="0">
              <a:solidFill>
                <a:schemeClr val="tx1"/>
              </a:solidFill>
            </a:endParaRPr>
          </a:p>
        </p:txBody>
      </p:sp>
      <p:pic>
        <p:nvPicPr>
          <p:cNvPr id="3" name="Picture 2"/>
          <p:cNvPicPr>
            <a:picLocks noChangeAspect="1"/>
          </p:cNvPicPr>
          <p:nvPr/>
        </p:nvPicPr>
        <p:blipFill>
          <a:blip r:embed="rId3"/>
          <a:stretch>
            <a:fillRect/>
          </a:stretch>
        </p:blipFill>
        <p:spPr>
          <a:xfrm>
            <a:off x="444034" y="1606161"/>
            <a:ext cx="6728042" cy="3197515"/>
          </a:xfrm>
          <a:prstGeom prst="rect">
            <a:avLst/>
          </a:prstGeom>
        </p:spPr>
      </p:pic>
    </p:spTree>
    <p:extLst>
      <p:ext uri="{BB962C8B-B14F-4D97-AF65-F5344CB8AC3E}">
        <p14:creationId xmlns:p14="http://schemas.microsoft.com/office/powerpoint/2010/main" val="35860596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4223" y="32126"/>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Change the Adjusting Entry</a:t>
            </a:r>
            <a:r>
              <a:rPr lang="en-US" sz="3200" dirty="0" smtClean="0">
                <a:solidFill>
                  <a:schemeClr val="tx1"/>
                </a:solidFill>
              </a:rPr>
              <a:t> Field</a:t>
            </a:r>
            <a:endParaRPr sz="3200" dirty="0">
              <a:solidFill>
                <a:schemeClr val="tx1"/>
              </a:solidFill>
            </a:endParaRPr>
          </a:p>
        </p:txBody>
      </p:sp>
      <p:sp>
        <p:nvSpPr>
          <p:cNvPr id="547" name="Google Shape;547;p22"/>
          <p:cNvSpPr txBox="1">
            <a:spLocks noGrp="1"/>
          </p:cNvSpPr>
          <p:nvPr>
            <p:ph type="body" idx="1"/>
          </p:nvPr>
        </p:nvSpPr>
        <p:spPr>
          <a:xfrm>
            <a:off x="535674" y="971550"/>
            <a:ext cx="6620499" cy="3725700"/>
          </a:xfrm>
          <a:prstGeom prst="rect">
            <a:avLst/>
          </a:prstGeom>
        </p:spPr>
        <p:txBody>
          <a:bodyPr spcFirstLastPara="1" wrap="square" lIns="91425" tIns="91425" rIns="91425" bIns="91425" anchor="t" anchorCtr="0">
            <a:noAutofit/>
          </a:bodyPr>
          <a:lstStyle/>
          <a:p>
            <a:pPr marL="285750" indent="-285750"/>
            <a:r>
              <a:rPr lang="en-US" b="1" dirty="0" smtClean="0"/>
              <a:t>Don’t forget to change the Adjusting Entry field from “Non-Adjusting Entry” to Adjusting Entry.</a:t>
            </a:r>
          </a:p>
          <a:p>
            <a:pPr marL="742950" lvl="1" indent="-285750"/>
            <a:r>
              <a:rPr lang="en-US" b="1" dirty="0" smtClean="0"/>
              <a:t>This will ensure that the fiscal year and period are changed from the default.</a:t>
            </a:r>
          </a:p>
          <a:p>
            <a:pPr marL="285750" indent="-285750"/>
            <a:r>
              <a:rPr lang="en-US" b="1" dirty="0" smtClean="0"/>
              <a:t>Default:</a:t>
            </a:r>
          </a:p>
          <a:p>
            <a:pPr marL="0" lvl="0" indent="0" rtl="0">
              <a:spcBef>
                <a:spcPts val="600"/>
              </a:spcBef>
              <a:spcAft>
                <a:spcPts val="0"/>
              </a:spcAft>
              <a:buNone/>
            </a:pPr>
            <a:endParaRPr lang="en-US" b="1" dirty="0"/>
          </a:p>
          <a:p>
            <a:pPr marL="0" lvl="0" indent="0" rtl="0">
              <a:spcBef>
                <a:spcPts val="600"/>
              </a:spcBef>
              <a:spcAft>
                <a:spcPts val="0"/>
              </a:spcAft>
              <a:buNone/>
            </a:pPr>
            <a:endParaRPr lang="en-US" b="1" dirty="0" smtClean="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74</a:t>
            </a:fld>
            <a:endParaRPr dirty="0">
              <a:solidFill>
                <a:schemeClr val="tx1"/>
              </a:solidFill>
            </a:endParaRPr>
          </a:p>
        </p:txBody>
      </p:sp>
      <p:pic>
        <p:nvPicPr>
          <p:cNvPr id="4" name="Picture 3"/>
          <p:cNvPicPr>
            <a:picLocks noChangeAspect="1"/>
          </p:cNvPicPr>
          <p:nvPr/>
        </p:nvPicPr>
        <p:blipFill>
          <a:blip r:embed="rId3"/>
          <a:stretch>
            <a:fillRect/>
          </a:stretch>
        </p:blipFill>
        <p:spPr>
          <a:xfrm>
            <a:off x="416958" y="2663788"/>
            <a:ext cx="6857930" cy="2367418"/>
          </a:xfrm>
          <a:prstGeom prst="rect">
            <a:avLst/>
          </a:prstGeom>
        </p:spPr>
      </p:pic>
    </p:spTree>
    <p:extLst>
      <p:ext uri="{BB962C8B-B14F-4D97-AF65-F5344CB8AC3E}">
        <p14:creationId xmlns:p14="http://schemas.microsoft.com/office/powerpoint/2010/main" val="28155173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4" y="0"/>
            <a:ext cx="7793518"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dirty="0" smtClean="0">
                <a:solidFill>
                  <a:schemeClr val="tx1"/>
                </a:solidFill>
              </a:rPr>
              <a:t>Change the Adjusting Entry</a:t>
            </a:r>
            <a:r>
              <a:rPr lang="en-US" sz="3200" dirty="0" smtClean="0">
                <a:solidFill>
                  <a:schemeClr val="tx1"/>
                </a:solidFill>
              </a:rPr>
              <a:t> Field cont.</a:t>
            </a:r>
            <a:endParaRPr sz="3200" dirty="0">
              <a:solidFill>
                <a:schemeClr val="tx1"/>
              </a:solidFill>
            </a:endParaRPr>
          </a:p>
        </p:txBody>
      </p:sp>
      <p:sp>
        <p:nvSpPr>
          <p:cNvPr id="547" name="Google Shape;547;p22"/>
          <p:cNvSpPr txBox="1">
            <a:spLocks noGrp="1"/>
          </p:cNvSpPr>
          <p:nvPr>
            <p:ph type="body" idx="1"/>
          </p:nvPr>
        </p:nvSpPr>
        <p:spPr>
          <a:xfrm>
            <a:off x="535674" y="971550"/>
            <a:ext cx="6620499" cy="3725700"/>
          </a:xfrm>
          <a:prstGeom prst="rect">
            <a:avLst/>
          </a:prstGeom>
        </p:spPr>
        <p:txBody>
          <a:bodyPr spcFirstLastPara="1" wrap="square" lIns="91425" tIns="91425" rIns="91425" bIns="91425" anchor="t" anchorCtr="0">
            <a:noAutofit/>
          </a:bodyPr>
          <a:lstStyle/>
          <a:p>
            <a:pPr marL="285750" indent="-285750"/>
            <a:r>
              <a:rPr lang="en-US" b="1" dirty="0" smtClean="0"/>
              <a:t>Changed:</a:t>
            </a:r>
          </a:p>
          <a:p>
            <a:pPr marL="0" lvl="0" indent="0" rtl="0">
              <a:spcBef>
                <a:spcPts val="600"/>
              </a:spcBef>
              <a:spcAft>
                <a:spcPts val="0"/>
              </a:spcAft>
              <a:buNone/>
            </a:pPr>
            <a:endParaRPr lang="en-US" b="1" dirty="0"/>
          </a:p>
          <a:p>
            <a:pPr marL="0" lvl="0" indent="0" rtl="0">
              <a:spcBef>
                <a:spcPts val="600"/>
              </a:spcBef>
              <a:spcAft>
                <a:spcPts val="0"/>
              </a:spcAft>
              <a:buNone/>
            </a:pPr>
            <a:endParaRPr lang="en-US" b="1" dirty="0" smtClean="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75</a:t>
            </a:fld>
            <a:endParaRPr dirty="0">
              <a:solidFill>
                <a:schemeClr val="tx1"/>
              </a:solidFill>
            </a:endParaRPr>
          </a:p>
        </p:txBody>
      </p:sp>
      <p:pic>
        <p:nvPicPr>
          <p:cNvPr id="2" name="Picture 1"/>
          <p:cNvPicPr>
            <a:picLocks noChangeAspect="1"/>
          </p:cNvPicPr>
          <p:nvPr/>
        </p:nvPicPr>
        <p:blipFill>
          <a:blip r:embed="rId3"/>
          <a:stretch>
            <a:fillRect/>
          </a:stretch>
        </p:blipFill>
        <p:spPr>
          <a:xfrm>
            <a:off x="674567" y="1602560"/>
            <a:ext cx="6481606" cy="2872054"/>
          </a:xfrm>
          <a:prstGeom prst="rect">
            <a:avLst/>
          </a:prstGeom>
        </p:spPr>
      </p:pic>
    </p:spTree>
    <p:extLst>
      <p:ext uri="{BB962C8B-B14F-4D97-AF65-F5344CB8AC3E}">
        <p14:creationId xmlns:p14="http://schemas.microsoft.com/office/powerpoint/2010/main" val="34165686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814129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If you need to change the Ledger Group</a:t>
            </a:r>
            <a:endParaRPr sz="2800" dirty="0">
              <a:solidFill>
                <a:schemeClr val="tx1"/>
              </a:solidFill>
            </a:endParaRPr>
          </a:p>
        </p:txBody>
      </p:sp>
      <p:sp>
        <p:nvSpPr>
          <p:cNvPr id="521" name="Google Shape;521;p19"/>
          <p:cNvSpPr txBox="1">
            <a:spLocks noGrp="1"/>
          </p:cNvSpPr>
          <p:nvPr>
            <p:ph type="body" idx="1"/>
          </p:nvPr>
        </p:nvSpPr>
        <p:spPr>
          <a:xfrm>
            <a:off x="558345" y="723569"/>
            <a:ext cx="6764805" cy="1216549"/>
          </a:xfrm>
          <a:prstGeom prst="rect">
            <a:avLst/>
          </a:prstGeom>
        </p:spPr>
        <p:txBody>
          <a:bodyPr spcFirstLastPara="1" wrap="square" lIns="91425" tIns="91425" rIns="91425" bIns="91425" anchor="t" anchorCtr="0">
            <a:noAutofit/>
          </a:bodyPr>
          <a:lstStyle/>
          <a:p>
            <a:r>
              <a:rPr lang="en-US" sz="2000" dirty="0" smtClean="0"/>
              <a:t>Change the field called “Ledger Group”.</a:t>
            </a:r>
          </a:p>
          <a:p>
            <a:r>
              <a:rPr lang="en-US" sz="2000" dirty="0" smtClean="0"/>
              <a:t>ACTUALS is the default.  If FULLACCRUE is needed, you need to change the Ledger Group.</a:t>
            </a:r>
          </a:p>
          <a:p>
            <a:pPr marL="38100" indent="0">
              <a:buNone/>
            </a:pPr>
            <a:r>
              <a:rPr lang="en-US" sz="2000" dirty="0" smtClean="0"/>
              <a:t>	</a:t>
            </a:r>
            <a:endParaRPr sz="18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76</a:t>
            </a:fld>
            <a:endParaRPr dirty="0">
              <a:solidFill>
                <a:schemeClr val="tx1"/>
              </a:solidFill>
            </a:endParaRPr>
          </a:p>
        </p:txBody>
      </p:sp>
      <p:pic>
        <p:nvPicPr>
          <p:cNvPr id="2" name="Picture 1"/>
          <p:cNvPicPr>
            <a:picLocks noChangeAspect="1"/>
          </p:cNvPicPr>
          <p:nvPr/>
        </p:nvPicPr>
        <p:blipFill>
          <a:blip r:embed="rId3"/>
          <a:stretch>
            <a:fillRect/>
          </a:stretch>
        </p:blipFill>
        <p:spPr>
          <a:xfrm>
            <a:off x="1494844" y="1940118"/>
            <a:ext cx="5200153" cy="3140765"/>
          </a:xfrm>
          <a:prstGeom prst="rect">
            <a:avLst/>
          </a:prstGeom>
          <a:ln>
            <a:solidFill>
              <a:schemeClr val="tx1"/>
            </a:solidFill>
          </a:ln>
        </p:spPr>
      </p:pic>
    </p:spTree>
    <p:extLst>
      <p:ext uri="{BB962C8B-B14F-4D97-AF65-F5344CB8AC3E}">
        <p14:creationId xmlns:p14="http://schemas.microsoft.com/office/powerpoint/2010/main" val="34024353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No AGY entries in period 998</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77</a:t>
            </a:fld>
            <a:endParaRPr dirty="0">
              <a:solidFill>
                <a:schemeClr val="tx1"/>
              </a:solidFill>
            </a:endParaRPr>
          </a:p>
        </p:txBody>
      </p:sp>
      <p:sp>
        <p:nvSpPr>
          <p:cNvPr id="2" name="Text Placeholder 1"/>
          <p:cNvSpPr>
            <a:spLocks noGrp="1"/>
          </p:cNvSpPr>
          <p:nvPr>
            <p:ph type="body" idx="2"/>
          </p:nvPr>
        </p:nvSpPr>
        <p:spPr>
          <a:xfrm>
            <a:off x="533399" y="852900"/>
            <a:ext cx="6778376" cy="3844350"/>
          </a:xfrm>
        </p:spPr>
        <p:txBody>
          <a:bodyPr/>
          <a:lstStyle/>
          <a:p>
            <a:r>
              <a:rPr lang="en-US" dirty="0" smtClean="0"/>
              <a:t>Agencies are not allowed to post AGY entries in period 998</a:t>
            </a:r>
          </a:p>
          <a:p>
            <a:r>
              <a:rPr lang="en-US" dirty="0" smtClean="0"/>
              <a:t>All year end entries must be reviewed by the CAFR Group</a:t>
            </a:r>
            <a:endParaRPr lang="en-US" dirty="0"/>
          </a:p>
        </p:txBody>
      </p:sp>
      <p:pic>
        <p:nvPicPr>
          <p:cNvPr id="3" name="Picture 2"/>
          <p:cNvPicPr>
            <a:picLocks noChangeAspect="1"/>
          </p:cNvPicPr>
          <p:nvPr/>
        </p:nvPicPr>
        <p:blipFill>
          <a:blip r:embed="rId3"/>
          <a:stretch>
            <a:fillRect/>
          </a:stretch>
        </p:blipFill>
        <p:spPr>
          <a:xfrm>
            <a:off x="1495633" y="2663687"/>
            <a:ext cx="5374296" cy="2479813"/>
          </a:xfrm>
          <a:prstGeom prst="rect">
            <a:avLst/>
          </a:prstGeom>
        </p:spPr>
      </p:pic>
    </p:spTree>
    <p:extLst>
      <p:ext uri="{BB962C8B-B14F-4D97-AF65-F5344CB8AC3E}">
        <p14:creationId xmlns:p14="http://schemas.microsoft.com/office/powerpoint/2010/main" val="17546543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8"/>
          <p:cNvSpPr txBox="1">
            <a:spLocks noGrp="1"/>
          </p:cNvSpPr>
          <p:nvPr>
            <p:ph type="ctrTitle" idx="4294967295"/>
          </p:nvPr>
        </p:nvSpPr>
        <p:spPr>
          <a:xfrm>
            <a:off x="644505" y="914400"/>
            <a:ext cx="4420476" cy="2253496"/>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dirty="0" smtClean="0">
                <a:solidFill>
                  <a:schemeClr val="tx1"/>
                </a:solidFill>
              </a:rPr>
              <a:t>Custodial Funds</a:t>
            </a:r>
            <a:endParaRPr sz="7200" dirty="0">
              <a:solidFill>
                <a:schemeClr val="tx1"/>
              </a:solidFill>
            </a:endParaRPr>
          </a:p>
        </p:txBody>
      </p:sp>
      <p:sp>
        <p:nvSpPr>
          <p:cNvPr id="601" name="Google Shape;601;p2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78</a:t>
            </a:fld>
            <a:endParaRPr dirty="0">
              <a:solidFill>
                <a:schemeClr val="tx1"/>
              </a:solidFill>
            </a:endParaRPr>
          </a:p>
        </p:txBody>
      </p:sp>
      <p:pic>
        <p:nvPicPr>
          <p:cNvPr id="2" name="Picture 1"/>
          <p:cNvPicPr>
            <a:picLocks noChangeAspect="1"/>
          </p:cNvPicPr>
          <p:nvPr/>
        </p:nvPicPr>
        <p:blipFill>
          <a:blip r:embed="rId3"/>
          <a:stretch>
            <a:fillRect/>
          </a:stretch>
        </p:blipFill>
        <p:spPr>
          <a:xfrm>
            <a:off x="5064981" y="1439187"/>
            <a:ext cx="4079019" cy="3704314"/>
          </a:xfrm>
          <a:prstGeom prst="rect">
            <a:avLst/>
          </a:prstGeom>
        </p:spPr>
      </p:pic>
    </p:spTree>
    <p:extLst>
      <p:ext uri="{BB962C8B-B14F-4D97-AF65-F5344CB8AC3E}">
        <p14:creationId xmlns:p14="http://schemas.microsoft.com/office/powerpoint/2010/main" val="16755251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814129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Custodial Funds (Agency Funds) </a:t>
            </a:r>
            <a:endParaRPr sz="2800" dirty="0">
              <a:solidFill>
                <a:schemeClr val="tx1"/>
              </a:solidFill>
            </a:endParaRPr>
          </a:p>
        </p:txBody>
      </p:sp>
      <p:sp>
        <p:nvSpPr>
          <p:cNvPr id="521" name="Google Shape;521;p19"/>
          <p:cNvSpPr txBox="1">
            <a:spLocks noGrp="1"/>
          </p:cNvSpPr>
          <p:nvPr>
            <p:ph type="body" idx="1"/>
          </p:nvPr>
        </p:nvSpPr>
        <p:spPr>
          <a:xfrm>
            <a:off x="558345" y="852900"/>
            <a:ext cx="6764805" cy="4061006"/>
          </a:xfrm>
          <a:prstGeom prst="rect">
            <a:avLst/>
          </a:prstGeom>
        </p:spPr>
        <p:txBody>
          <a:bodyPr spcFirstLastPara="1" wrap="square" lIns="91425" tIns="91425" rIns="91425" bIns="91425" anchor="t" anchorCtr="0">
            <a:noAutofit/>
          </a:bodyPr>
          <a:lstStyle/>
          <a:p>
            <a:pPr marL="38100" indent="0">
              <a:buNone/>
            </a:pPr>
            <a:r>
              <a:rPr lang="en-US" sz="2000" b="1" u="sng" dirty="0" smtClean="0"/>
              <a:t>Should have NO:</a:t>
            </a:r>
          </a:p>
          <a:p>
            <a:r>
              <a:rPr lang="en-US" sz="2000" dirty="0" err="1" smtClean="0"/>
              <a:t>Intrafunds</a:t>
            </a:r>
            <a:r>
              <a:rPr lang="en-US" sz="2000" dirty="0" smtClean="0"/>
              <a:t> (141900/231900)</a:t>
            </a:r>
          </a:p>
          <a:p>
            <a:r>
              <a:rPr lang="en-US" sz="2000" dirty="0" smtClean="0"/>
              <a:t>Due To/Due From Other State Agencies.</a:t>
            </a:r>
          </a:p>
          <a:p>
            <a:r>
              <a:rPr lang="en-US" sz="2000" dirty="0" smtClean="0"/>
              <a:t>Due To/Due From the General Fund</a:t>
            </a:r>
          </a:p>
          <a:p>
            <a:r>
              <a:rPr lang="en-US" sz="2000" dirty="0" smtClean="0"/>
              <a:t>There should only be monies held for EXTERNAL</a:t>
            </a:r>
          </a:p>
          <a:p>
            <a:pPr marL="38100" indent="0">
              <a:buNone/>
            </a:pPr>
            <a:endParaRPr lang="en-US" sz="1400" dirty="0" smtClean="0"/>
          </a:p>
          <a:p>
            <a:pPr marL="38100" indent="0">
              <a:buNone/>
            </a:pPr>
            <a:r>
              <a:rPr lang="en-US" sz="2000" dirty="0" smtClean="0"/>
              <a:t>All agencies are part of the primary government, so therefore there cannot be monies in a Custodial Fund that belongs to another department (or even own agency) of the primary government.</a:t>
            </a:r>
          </a:p>
          <a:p>
            <a:pPr marL="38100" indent="0">
              <a:buNone/>
            </a:pPr>
            <a:r>
              <a:rPr lang="en-US" sz="2000" dirty="0" smtClean="0"/>
              <a:t>	</a:t>
            </a:r>
            <a:endParaRPr sz="18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79</a:t>
            </a:fld>
            <a:endParaRPr dirty="0">
              <a:solidFill>
                <a:schemeClr val="tx1"/>
              </a:solidFill>
            </a:endParaRPr>
          </a:p>
        </p:txBody>
      </p:sp>
    </p:spTree>
    <p:extLst>
      <p:ext uri="{BB962C8B-B14F-4D97-AF65-F5344CB8AC3E}">
        <p14:creationId xmlns:p14="http://schemas.microsoft.com/office/powerpoint/2010/main" val="3534783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2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a:t>
            </a:fld>
            <a:endParaRPr dirty="0">
              <a:solidFill>
                <a:schemeClr val="tx1"/>
              </a:solidFill>
            </a:endParaRPr>
          </a:p>
        </p:txBody>
      </p:sp>
      <p:pic>
        <p:nvPicPr>
          <p:cNvPr id="3" name="Picture 2"/>
          <p:cNvPicPr>
            <a:picLocks noChangeAspect="1"/>
          </p:cNvPicPr>
          <p:nvPr/>
        </p:nvPicPr>
        <p:blipFill>
          <a:blip r:embed="rId3"/>
          <a:stretch>
            <a:fillRect/>
          </a:stretch>
        </p:blipFill>
        <p:spPr>
          <a:xfrm>
            <a:off x="543557" y="1606163"/>
            <a:ext cx="4775866" cy="3418387"/>
          </a:xfrm>
          <a:prstGeom prst="rect">
            <a:avLst/>
          </a:prstGeom>
        </p:spPr>
      </p:pic>
      <p:pic>
        <p:nvPicPr>
          <p:cNvPr id="4" name="Picture 3"/>
          <p:cNvPicPr>
            <a:picLocks noChangeAspect="1"/>
          </p:cNvPicPr>
          <p:nvPr/>
        </p:nvPicPr>
        <p:blipFill>
          <a:blip r:embed="rId4"/>
          <a:stretch>
            <a:fillRect/>
          </a:stretch>
        </p:blipFill>
        <p:spPr>
          <a:xfrm>
            <a:off x="5518204" y="32127"/>
            <a:ext cx="3285815" cy="2758782"/>
          </a:xfrm>
          <a:prstGeom prst="rect">
            <a:avLst/>
          </a:prstGeom>
        </p:spPr>
      </p:pic>
      <p:sp>
        <p:nvSpPr>
          <p:cNvPr id="2" name="TextBox 1"/>
          <p:cNvSpPr txBox="1"/>
          <p:nvPr/>
        </p:nvSpPr>
        <p:spPr>
          <a:xfrm>
            <a:off x="246490" y="174929"/>
            <a:ext cx="4484536" cy="1200329"/>
          </a:xfrm>
          <a:prstGeom prst="rect">
            <a:avLst/>
          </a:prstGeom>
          <a:noFill/>
        </p:spPr>
        <p:txBody>
          <a:bodyPr wrap="square" rtlCol="0">
            <a:spAutoFit/>
          </a:bodyPr>
          <a:lstStyle/>
          <a:p>
            <a:r>
              <a:rPr lang="en-US" sz="2400" b="1" dirty="0" smtClean="0">
                <a:latin typeface="Varela Round"/>
              </a:rPr>
              <a:t>In simple terms – we are all a slice of the large pizza called the State of NM CAFR</a:t>
            </a:r>
            <a:r>
              <a:rPr lang="en-US" sz="2400" b="1" dirty="0" smtClean="0"/>
              <a:t>.</a:t>
            </a:r>
            <a:endParaRPr lang="en-US" sz="2400" b="1" dirty="0"/>
          </a:p>
        </p:txBody>
      </p:sp>
    </p:spTree>
    <p:extLst>
      <p:ext uri="{BB962C8B-B14F-4D97-AF65-F5344CB8AC3E}">
        <p14:creationId xmlns:p14="http://schemas.microsoft.com/office/powerpoint/2010/main" val="16777997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8374" y="0"/>
            <a:ext cx="8141295"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Custodial Funds (Agency Funds) cont. </a:t>
            </a:r>
            <a:endParaRPr sz="2800" dirty="0">
              <a:solidFill>
                <a:schemeClr val="tx1"/>
              </a:solidFill>
            </a:endParaRPr>
          </a:p>
        </p:txBody>
      </p:sp>
      <p:sp>
        <p:nvSpPr>
          <p:cNvPr id="521" name="Google Shape;521;p19"/>
          <p:cNvSpPr txBox="1">
            <a:spLocks noGrp="1"/>
          </p:cNvSpPr>
          <p:nvPr>
            <p:ph type="body" idx="1"/>
          </p:nvPr>
        </p:nvSpPr>
        <p:spPr>
          <a:xfrm>
            <a:off x="388373" y="779228"/>
            <a:ext cx="6934777" cy="765436"/>
          </a:xfrm>
          <a:prstGeom prst="rect">
            <a:avLst/>
          </a:prstGeom>
        </p:spPr>
        <p:txBody>
          <a:bodyPr spcFirstLastPara="1" wrap="square" lIns="91425" tIns="91425" rIns="91425" bIns="91425" anchor="t" anchorCtr="0">
            <a:noAutofit/>
          </a:bodyPr>
          <a:lstStyle/>
          <a:p>
            <a:pPr marL="38100" indent="0">
              <a:buNone/>
            </a:pPr>
            <a:r>
              <a:rPr lang="en-US" sz="3200" b="1" dirty="0" smtClean="0"/>
              <a:t>Accounting Policy #4</a:t>
            </a: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80</a:t>
            </a:fld>
            <a:endParaRPr dirty="0">
              <a:solidFill>
                <a:schemeClr val="tx1"/>
              </a:solidFill>
            </a:endParaRPr>
          </a:p>
        </p:txBody>
      </p:sp>
      <p:pic>
        <p:nvPicPr>
          <p:cNvPr id="2" name="Picture 1"/>
          <p:cNvPicPr>
            <a:picLocks noChangeAspect="1"/>
          </p:cNvPicPr>
          <p:nvPr/>
        </p:nvPicPr>
        <p:blipFill>
          <a:blip r:embed="rId3"/>
          <a:stretch>
            <a:fillRect/>
          </a:stretch>
        </p:blipFill>
        <p:spPr>
          <a:xfrm>
            <a:off x="388374" y="1544663"/>
            <a:ext cx="6847313" cy="3146607"/>
          </a:xfrm>
          <a:prstGeom prst="rect">
            <a:avLst/>
          </a:prstGeom>
        </p:spPr>
      </p:pic>
    </p:spTree>
    <p:extLst>
      <p:ext uri="{BB962C8B-B14F-4D97-AF65-F5344CB8AC3E}">
        <p14:creationId xmlns:p14="http://schemas.microsoft.com/office/powerpoint/2010/main" val="5567478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12" name="Google Shape;612;p2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81</a:t>
            </a:fld>
            <a:endParaRPr dirty="0">
              <a:solidFill>
                <a:schemeClr val="tx1"/>
              </a:solidFill>
            </a:endParaRPr>
          </a:p>
        </p:txBody>
      </p:sp>
      <p:pic>
        <p:nvPicPr>
          <p:cNvPr id="5" name="Picture 4"/>
          <p:cNvPicPr>
            <a:picLocks noChangeAspect="1"/>
          </p:cNvPicPr>
          <p:nvPr/>
        </p:nvPicPr>
        <p:blipFill>
          <a:blip r:embed="rId3"/>
          <a:stretch>
            <a:fillRect/>
          </a:stretch>
        </p:blipFill>
        <p:spPr>
          <a:xfrm>
            <a:off x="4173608" y="425726"/>
            <a:ext cx="4904762" cy="4615401"/>
          </a:xfrm>
          <a:prstGeom prst="rect">
            <a:avLst/>
          </a:prstGeom>
          <a:ln>
            <a:solidFill>
              <a:schemeClr val="tx1"/>
            </a:solidFill>
          </a:ln>
        </p:spPr>
      </p:pic>
      <p:sp>
        <p:nvSpPr>
          <p:cNvPr id="3" name="TextBox 2"/>
          <p:cNvSpPr txBox="1"/>
          <p:nvPr/>
        </p:nvSpPr>
        <p:spPr>
          <a:xfrm>
            <a:off x="491835" y="349857"/>
            <a:ext cx="3204375" cy="4401205"/>
          </a:xfrm>
          <a:prstGeom prst="rect">
            <a:avLst/>
          </a:prstGeom>
          <a:noFill/>
        </p:spPr>
        <p:txBody>
          <a:bodyPr wrap="square" rtlCol="0">
            <a:spAutoFit/>
          </a:bodyPr>
          <a:lstStyle/>
          <a:p>
            <a:r>
              <a:rPr lang="en-US" sz="2800" dirty="0" smtClean="0"/>
              <a:t>Custodial Funds being classified as Special Revenue or General Fund when there are Due To/Due From balances to other State Agencies …which way to record?</a:t>
            </a:r>
            <a:endParaRPr lang="en-US" sz="2800" dirty="0"/>
          </a:p>
        </p:txBody>
      </p:sp>
    </p:spTree>
    <p:extLst>
      <p:ext uri="{BB962C8B-B14F-4D97-AF65-F5344CB8AC3E}">
        <p14:creationId xmlns:p14="http://schemas.microsoft.com/office/powerpoint/2010/main" val="40136463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solidFill>
                  <a:schemeClr val="tx1"/>
                </a:solidFill>
              </a:rPr>
              <a:t>Best Way to Record???</a:t>
            </a:r>
            <a:endParaRPr sz="3200"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82</a:t>
            </a:fld>
            <a:endParaRPr dirty="0">
              <a:solidFill>
                <a:schemeClr val="tx1"/>
              </a:solidFill>
            </a:endParaRPr>
          </a:p>
        </p:txBody>
      </p:sp>
      <p:sp>
        <p:nvSpPr>
          <p:cNvPr id="2" name="Text Placeholder 1"/>
          <p:cNvSpPr>
            <a:spLocks noGrp="1"/>
          </p:cNvSpPr>
          <p:nvPr>
            <p:ph type="body" idx="2"/>
          </p:nvPr>
        </p:nvSpPr>
        <p:spPr>
          <a:xfrm>
            <a:off x="533399" y="707666"/>
            <a:ext cx="6778376" cy="3989584"/>
          </a:xfrm>
        </p:spPr>
        <p:txBody>
          <a:bodyPr/>
          <a:lstStyle/>
          <a:p>
            <a:r>
              <a:rPr lang="en-US" dirty="0" smtClean="0"/>
              <a:t>When we first started moving Custodial Funds to Special Revenue, DFA informed agencies that this was the first step.  Next step was to reexamine revenue recognition.</a:t>
            </a:r>
          </a:p>
          <a:p>
            <a:r>
              <a:rPr lang="en-US" u="sng" dirty="0" smtClean="0"/>
              <a:t>Step 2 has not been done yet</a:t>
            </a:r>
            <a:r>
              <a:rPr lang="en-US" dirty="0" smtClean="0"/>
              <a:t>.</a:t>
            </a:r>
          </a:p>
          <a:p>
            <a:r>
              <a:rPr lang="en-US" dirty="0" smtClean="0"/>
              <a:t>Some auditors do not like there is no revenue recognized in these funds and claim it should not be a Special Revenue Fund but instead reflect it as a General Fund – </a:t>
            </a:r>
            <a:r>
              <a:rPr lang="en-US" u="sng" dirty="0" smtClean="0"/>
              <a:t>THAT IS FINE</a:t>
            </a:r>
            <a:r>
              <a:rPr lang="en-US" dirty="0" smtClean="0"/>
              <a:t>.</a:t>
            </a:r>
            <a:endParaRPr lang="en-US" dirty="0"/>
          </a:p>
        </p:txBody>
      </p:sp>
    </p:spTree>
    <p:extLst>
      <p:ext uri="{BB962C8B-B14F-4D97-AF65-F5344CB8AC3E}">
        <p14:creationId xmlns:p14="http://schemas.microsoft.com/office/powerpoint/2010/main" val="12483522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txBox="1">
            <a:spLocks noGrp="1"/>
          </p:cNvSpPr>
          <p:nvPr>
            <p:ph type="ctrTitle" idx="4294967295"/>
          </p:nvPr>
        </p:nvSpPr>
        <p:spPr>
          <a:xfrm>
            <a:off x="326004" y="934609"/>
            <a:ext cx="4190337" cy="2468549"/>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dirty="0" smtClean="0">
                <a:solidFill>
                  <a:schemeClr val="tx1"/>
                </a:solidFill>
              </a:rPr>
              <a:t>Denied Journals</a:t>
            </a:r>
            <a:endParaRPr sz="7200" dirty="0">
              <a:solidFill>
                <a:schemeClr val="tx1"/>
              </a:solidFill>
            </a:endParaRPr>
          </a:p>
        </p:txBody>
      </p:sp>
      <p:sp>
        <p:nvSpPr>
          <p:cNvPr id="533" name="Google Shape;533;p20"/>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83</a:t>
            </a:fld>
            <a:endParaRPr dirty="0">
              <a:solidFill>
                <a:schemeClr val="tx1"/>
              </a:solidFill>
            </a:endParaRPr>
          </a:p>
        </p:txBody>
      </p:sp>
      <p:pic>
        <p:nvPicPr>
          <p:cNvPr id="3" name="Picture 2"/>
          <p:cNvPicPr>
            <a:picLocks noChangeAspect="1"/>
          </p:cNvPicPr>
          <p:nvPr/>
        </p:nvPicPr>
        <p:blipFill>
          <a:blip r:embed="rId3"/>
          <a:stretch>
            <a:fillRect/>
          </a:stretch>
        </p:blipFill>
        <p:spPr>
          <a:xfrm>
            <a:off x="4786686" y="381595"/>
            <a:ext cx="4291684" cy="4761905"/>
          </a:xfrm>
          <a:prstGeom prst="rect">
            <a:avLst/>
          </a:prstGeom>
        </p:spPr>
      </p:pic>
    </p:spTree>
    <p:extLst>
      <p:ext uri="{BB962C8B-B14F-4D97-AF65-F5344CB8AC3E}">
        <p14:creationId xmlns:p14="http://schemas.microsoft.com/office/powerpoint/2010/main" val="4494694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84</a:t>
            </a:fld>
            <a:endParaRPr dirty="0">
              <a:solidFill>
                <a:schemeClr val="tx1"/>
              </a:solidFill>
            </a:endParaRPr>
          </a:p>
        </p:txBody>
      </p:sp>
      <p:sp>
        <p:nvSpPr>
          <p:cNvPr id="2" name="Text Placeholder 1"/>
          <p:cNvSpPr>
            <a:spLocks noGrp="1"/>
          </p:cNvSpPr>
          <p:nvPr>
            <p:ph type="body" idx="1"/>
          </p:nvPr>
        </p:nvSpPr>
        <p:spPr>
          <a:xfrm>
            <a:off x="543626" y="709156"/>
            <a:ext cx="6310398" cy="3725700"/>
          </a:xfrm>
        </p:spPr>
        <p:txBody>
          <a:bodyPr/>
          <a:lstStyle/>
          <a:p>
            <a:pPr marL="114300" indent="0">
              <a:buNone/>
            </a:pPr>
            <a:r>
              <a:rPr lang="en" sz="4000" dirty="0" smtClean="0"/>
              <a:t>Do not </a:t>
            </a:r>
            <a:r>
              <a:rPr lang="en" sz="4000" dirty="0"/>
              <a:t>approve a </a:t>
            </a:r>
            <a:r>
              <a:rPr lang="en" sz="4000" dirty="0" smtClean="0"/>
              <a:t>journal entry </a:t>
            </a:r>
            <a:r>
              <a:rPr lang="en" sz="4000" dirty="0"/>
              <a:t>that is already in denial </a:t>
            </a:r>
            <a:r>
              <a:rPr lang="en" sz="4000" dirty="0" smtClean="0"/>
              <a:t>status…..</a:t>
            </a:r>
          </a:p>
          <a:p>
            <a:pPr marL="114300" indent="0">
              <a:buNone/>
            </a:pPr>
            <a:r>
              <a:rPr lang="en" sz="4000" dirty="0" smtClean="0"/>
              <a:t>Once denied, it can never be posted until the denials are removed….. </a:t>
            </a:r>
            <a:endParaRPr lang="en-US" sz="4000" dirty="0"/>
          </a:p>
        </p:txBody>
      </p:sp>
    </p:spTree>
    <p:extLst>
      <p:ext uri="{BB962C8B-B14F-4D97-AF65-F5344CB8AC3E}">
        <p14:creationId xmlns:p14="http://schemas.microsoft.com/office/powerpoint/2010/main" val="23384514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2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85</a:t>
            </a:fld>
            <a:endParaRPr dirty="0">
              <a:solidFill>
                <a:schemeClr val="tx1"/>
              </a:solidFill>
            </a:endParaRPr>
          </a:p>
        </p:txBody>
      </p:sp>
      <p:pic>
        <p:nvPicPr>
          <p:cNvPr id="3" name="Picture 2"/>
          <p:cNvPicPr>
            <a:picLocks noChangeAspect="1"/>
          </p:cNvPicPr>
          <p:nvPr/>
        </p:nvPicPr>
        <p:blipFill>
          <a:blip r:embed="rId3"/>
          <a:stretch>
            <a:fillRect/>
          </a:stretch>
        </p:blipFill>
        <p:spPr>
          <a:xfrm>
            <a:off x="1513251" y="32126"/>
            <a:ext cx="5004315" cy="5111374"/>
          </a:xfrm>
          <a:prstGeom prst="rect">
            <a:avLst/>
          </a:prstGeom>
        </p:spPr>
      </p:pic>
      <p:sp>
        <p:nvSpPr>
          <p:cNvPr id="5" name="Rectangle 4"/>
          <p:cNvSpPr/>
          <p:nvPr/>
        </p:nvSpPr>
        <p:spPr>
          <a:xfrm>
            <a:off x="2035534" y="755374"/>
            <a:ext cx="707666" cy="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35534" y="3873610"/>
            <a:ext cx="707666" cy="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43307" y="2388041"/>
            <a:ext cx="707666" cy="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07704" y="3509175"/>
            <a:ext cx="2635858" cy="116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79211" y="1304013"/>
            <a:ext cx="2635858" cy="116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79211" y="353833"/>
            <a:ext cx="2635858" cy="116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79211" y="4381333"/>
            <a:ext cx="2635858" cy="116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4728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206734" y="0"/>
            <a:ext cx="8523798"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CAFR Unit enters the denials in the attachments</a:t>
            </a:r>
            <a:endParaRPr sz="2800" dirty="0">
              <a:solidFill>
                <a:schemeClr val="tx1"/>
              </a:solidFill>
            </a:endParaRPr>
          </a:p>
        </p:txBody>
      </p:sp>
      <p:sp>
        <p:nvSpPr>
          <p:cNvPr id="521" name="Google Shape;521;p19"/>
          <p:cNvSpPr txBox="1">
            <a:spLocks noGrp="1"/>
          </p:cNvSpPr>
          <p:nvPr>
            <p:ph type="body" idx="1"/>
          </p:nvPr>
        </p:nvSpPr>
        <p:spPr>
          <a:xfrm>
            <a:off x="558345" y="723569"/>
            <a:ext cx="6764805" cy="1216549"/>
          </a:xfrm>
          <a:prstGeom prst="rect">
            <a:avLst/>
          </a:prstGeom>
        </p:spPr>
        <p:txBody>
          <a:bodyPr spcFirstLastPara="1" wrap="square" lIns="91425" tIns="91425" rIns="91425" bIns="91425" anchor="t" anchorCtr="0">
            <a:noAutofit/>
          </a:bodyPr>
          <a:lstStyle/>
          <a:p>
            <a:r>
              <a:rPr lang="en-US" sz="2000" dirty="0" smtClean="0"/>
              <a:t>Remember – not everyone can see the denials that are typed in.  The CAFR Unit attaches the denial in the attachments.</a:t>
            </a:r>
          </a:p>
          <a:p>
            <a:pPr marL="38100" indent="0">
              <a:buNone/>
            </a:pPr>
            <a:r>
              <a:rPr lang="en-US" sz="2000" dirty="0" smtClean="0"/>
              <a:t>	</a:t>
            </a:r>
            <a:endParaRPr sz="18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86</a:t>
            </a:fld>
            <a:endParaRPr dirty="0">
              <a:solidFill>
                <a:schemeClr val="tx1"/>
              </a:solidFill>
            </a:endParaRPr>
          </a:p>
        </p:txBody>
      </p:sp>
      <p:pic>
        <p:nvPicPr>
          <p:cNvPr id="4" name="Picture 3"/>
          <p:cNvPicPr>
            <a:picLocks noChangeAspect="1"/>
          </p:cNvPicPr>
          <p:nvPr/>
        </p:nvPicPr>
        <p:blipFill>
          <a:blip r:embed="rId3"/>
          <a:stretch>
            <a:fillRect/>
          </a:stretch>
        </p:blipFill>
        <p:spPr>
          <a:xfrm>
            <a:off x="1630017" y="1814942"/>
            <a:ext cx="5554492" cy="3234136"/>
          </a:xfrm>
          <a:prstGeom prst="rect">
            <a:avLst/>
          </a:prstGeom>
        </p:spPr>
      </p:pic>
      <p:sp>
        <p:nvSpPr>
          <p:cNvPr id="5" name="Rectangle 4"/>
          <p:cNvSpPr/>
          <p:nvPr/>
        </p:nvSpPr>
        <p:spPr>
          <a:xfrm>
            <a:off x="1948070" y="1868557"/>
            <a:ext cx="421419" cy="166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05114" y="1868558"/>
            <a:ext cx="610009" cy="202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8158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0" y="0"/>
            <a:ext cx="8730532"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600" dirty="0" smtClean="0">
                <a:solidFill>
                  <a:schemeClr val="tx1"/>
                </a:solidFill>
              </a:rPr>
              <a:t>CAFR Unit enters the denials in the attachments cont.</a:t>
            </a:r>
            <a:endParaRPr sz="2600" dirty="0">
              <a:solidFill>
                <a:schemeClr val="tx1"/>
              </a:solidFill>
            </a:endParaRPr>
          </a:p>
        </p:txBody>
      </p:sp>
      <p:sp>
        <p:nvSpPr>
          <p:cNvPr id="521" name="Google Shape;521;p19"/>
          <p:cNvSpPr txBox="1">
            <a:spLocks noGrp="1"/>
          </p:cNvSpPr>
          <p:nvPr>
            <p:ph type="body" idx="1"/>
          </p:nvPr>
        </p:nvSpPr>
        <p:spPr>
          <a:xfrm>
            <a:off x="405516" y="807535"/>
            <a:ext cx="6764805" cy="1453390"/>
          </a:xfrm>
          <a:prstGeom prst="rect">
            <a:avLst/>
          </a:prstGeom>
        </p:spPr>
        <p:txBody>
          <a:bodyPr spcFirstLastPara="1" wrap="square" lIns="91425" tIns="91425" rIns="91425" bIns="91425" anchor="t" anchorCtr="0">
            <a:noAutofit/>
          </a:bodyPr>
          <a:lstStyle/>
          <a:p>
            <a:r>
              <a:rPr lang="en-US" sz="2000" dirty="0" smtClean="0"/>
              <a:t>Do NOT delete the journal entry once a denial is attached.  Many agencies are still trying to delete a journal entry so it doesn’t show that a denial was ever done.</a:t>
            </a:r>
          </a:p>
          <a:p>
            <a:pPr marL="38100" indent="0">
              <a:buNone/>
            </a:pPr>
            <a:r>
              <a:rPr lang="en-US" sz="2000" dirty="0" smtClean="0"/>
              <a:t>	</a:t>
            </a:r>
            <a:endParaRPr sz="18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87</a:t>
            </a:fld>
            <a:endParaRPr dirty="0">
              <a:solidFill>
                <a:schemeClr val="tx1"/>
              </a:solidFill>
            </a:endParaRPr>
          </a:p>
        </p:txBody>
      </p:sp>
      <p:pic>
        <p:nvPicPr>
          <p:cNvPr id="2" name="Picture 1"/>
          <p:cNvPicPr>
            <a:picLocks noChangeAspect="1"/>
          </p:cNvPicPr>
          <p:nvPr/>
        </p:nvPicPr>
        <p:blipFill>
          <a:blip r:embed="rId3"/>
          <a:stretch>
            <a:fillRect/>
          </a:stretch>
        </p:blipFill>
        <p:spPr>
          <a:xfrm>
            <a:off x="469127" y="2249847"/>
            <a:ext cx="6917634" cy="2374685"/>
          </a:xfrm>
          <a:prstGeom prst="rect">
            <a:avLst/>
          </a:prstGeom>
        </p:spPr>
      </p:pic>
      <p:sp>
        <p:nvSpPr>
          <p:cNvPr id="3" name="Rectangle 2"/>
          <p:cNvSpPr/>
          <p:nvPr/>
        </p:nvSpPr>
        <p:spPr>
          <a:xfrm>
            <a:off x="970059" y="2415975"/>
            <a:ext cx="302150" cy="159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04661" y="2415975"/>
            <a:ext cx="516835" cy="159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2473" y="3482670"/>
            <a:ext cx="437322" cy="71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3812" y="3835656"/>
            <a:ext cx="341906" cy="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77154" y="3835656"/>
            <a:ext cx="333954" cy="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1886" y="4165632"/>
            <a:ext cx="341906" cy="15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32815" y="4230094"/>
            <a:ext cx="333954" cy="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05470" y="3437189"/>
            <a:ext cx="357808" cy="206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89566" y="4230094"/>
            <a:ext cx="373712" cy="15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67740" y="3442915"/>
            <a:ext cx="636104" cy="111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267740" y="4230095"/>
            <a:ext cx="636104" cy="11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1550504" y="3904091"/>
            <a:ext cx="445273" cy="21468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2154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12" name="Google Shape;612;p2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88</a:t>
            </a:fld>
            <a:endParaRPr dirty="0">
              <a:solidFill>
                <a:schemeClr val="tx1"/>
              </a:solidFill>
            </a:endParaRPr>
          </a:p>
        </p:txBody>
      </p:sp>
      <p:pic>
        <p:nvPicPr>
          <p:cNvPr id="2" name="Picture 1"/>
          <p:cNvPicPr>
            <a:picLocks noChangeAspect="1"/>
          </p:cNvPicPr>
          <p:nvPr/>
        </p:nvPicPr>
        <p:blipFill>
          <a:blip r:embed="rId3"/>
          <a:stretch>
            <a:fillRect/>
          </a:stretch>
        </p:blipFill>
        <p:spPr>
          <a:xfrm>
            <a:off x="894896" y="0"/>
            <a:ext cx="2980990" cy="5143500"/>
          </a:xfrm>
          <a:prstGeom prst="rect">
            <a:avLst/>
          </a:prstGeom>
        </p:spPr>
      </p:pic>
      <p:sp>
        <p:nvSpPr>
          <p:cNvPr id="3" name="TextBox 2"/>
          <p:cNvSpPr txBox="1"/>
          <p:nvPr/>
        </p:nvSpPr>
        <p:spPr>
          <a:xfrm>
            <a:off x="4349364" y="739471"/>
            <a:ext cx="3888188" cy="2585323"/>
          </a:xfrm>
          <a:prstGeom prst="rect">
            <a:avLst/>
          </a:prstGeom>
          <a:noFill/>
        </p:spPr>
        <p:txBody>
          <a:bodyPr wrap="square" rtlCol="0">
            <a:spAutoFit/>
          </a:bodyPr>
          <a:lstStyle/>
          <a:p>
            <a:r>
              <a:rPr lang="en-US" sz="5400" dirty="0" smtClean="0">
                <a:latin typeface="Didact Gothic"/>
              </a:rPr>
              <a:t>Let’s Take a 20 Minute Break</a:t>
            </a:r>
            <a:endParaRPr lang="en-US" sz="5400" dirty="0">
              <a:latin typeface="Didact Gothic"/>
            </a:endParaRPr>
          </a:p>
        </p:txBody>
      </p:sp>
    </p:spTree>
    <p:extLst>
      <p:ext uri="{BB962C8B-B14F-4D97-AF65-F5344CB8AC3E}">
        <p14:creationId xmlns:p14="http://schemas.microsoft.com/office/powerpoint/2010/main" val="6029588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8"/>
          <p:cNvSpPr txBox="1">
            <a:spLocks noGrp="1"/>
          </p:cNvSpPr>
          <p:nvPr>
            <p:ph type="ctrTitle" idx="4294967295"/>
          </p:nvPr>
        </p:nvSpPr>
        <p:spPr>
          <a:xfrm>
            <a:off x="644505" y="914400"/>
            <a:ext cx="4145772" cy="2253496"/>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dirty="0" smtClean="0">
                <a:solidFill>
                  <a:schemeClr val="tx1"/>
                </a:solidFill>
              </a:rPr>
              <a:t>Common Errors</a:t>
            </a:r>
            <a:endParaRPr sz="7200" dirty="0">
              <a:solidFill>
                <a:schemeClr val="tx1"/>
              </a:solidFill>
            </a:endParaRPr>
          </a:p>
        </p:txBody>
      </p:sp>
      <p:sp>
        <p:nvSpPr>
          <p:cNvPr id="601" name="Google Shape;601;p28"/>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89</a:t>
            </a:fld>
            <a:endParaRPr dirty="0">
              <a:solidFill>
                <a:schemeClr val="tx1"/>
              </a:solidFill>
            </a:endParaRPr>
          </a:p>
        </p:txBody>
      </p:sp>
      <p:pic>
        <p:nvPicPr>
          <p:cNvPr id="4" name="Picture 3"/>
          <p:cNvPicPr>
            <a:picLocks noChangeAspect="1"/>
          </p:cNvPicPr>
          <p:nvPr/>
        </p:nvPicPr>
        <p:blipFill>
          <a:blip r:embed="rId3"/>
          <a:stretch>
            <a:fillRect/>
          </a:stretch>
        </p:blipFill>
        <p:spPr>
          <a:xfrm>
            <a:off x="5522972" y="32126"/>
            <a:ext cx="3281048" cy="5143500"/>
          </a:xfrm>
          <a:prstGeom prst="rect">
            <a:avLst/>
          </a:prstGeom>
        </p:spPr>
      </p:pic>
    </p:spTree>
    <p:extLst>
      <p:ext uri="{BB962C8B-B14F-4D97-AF65-F5344CB8AC3E}">
        <p14:creationId xmlns:p14="http://schemas.microsoft.com/office/powerpoint/2010/main" val="2779629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a:spLocks noGrp="1"/>
          </p:cNvSpPr>
          <p:nvPr>
            <p:ph type="ctrTitle" idx="4294967295"/>
          </p:nvPr>
        </p:nvSpPr>
        <p:spPr>
          <a:xfrm>
            <a:off x="745405" y="331972"/>
            <a:ext cx="8044732" cy="436132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smtClean="0">
                <a:solidFill>
                  <a:schemeClr val="tx1"/>
                </a:solidFill>
              </a:rPr>
              <a:t>Lessons Learned</a:t>
            </a:r>
            <a:br>
              <a:rPr lang="en" sz="5400" dirty="0" smtClean="0">
                <a:solidFill>
                  <a:schemeClr val="tx1"/>
                </a:solidFill>
              </a:rPr>
            </a:br>
            <a:r>
              <a:rPr lang="en" sz="5400" dirty="0" smtClean="0">
                <a:solidFill>
                  <a:schemeClr val="tx1"/>
                </a:solidFill>
              </a:rPr>
              <a:t>regarding the determination of accruals with the new workflow process</a:t>
            </a:r>
            <a:endParaRPr sz="5400" dirty="0">
              <a:solidFill>
                <a:schemeClr val="tx1"/>
              </a:solidFill>
            </a:endParaRPr>
          </a:p>
        </p:txBody>
      </p:sp>
      <p:sp>
        <p:nvSpPr>
          <p:cNvPr id="612" name="Google Shape;612;p29"/>
          <p:cNvSpPr txBox="1">
            <a:spLocks noGrp="1"/>
          </p:cNvSpPr>
          <p:nvPr>
            <p:ph type="sldNum" idx="12"/>
          </p:nvPr>
        </p:nvSpPr>
        <p:spPr>
          <a:xfrm>
            <a:off x="8515787" y="135172"/>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a:t>
            </a:fld>
            <a:endParaRPr dirty="0">
              <a:solidFill>
                <a:schemeClr val="tx1"/>
              </a:solidFill>
            </a:endParaRPr>
          </a:p>
        </p:txBody>
      </p:sp>
    </p:spTree>
    <p:extLst>
      <p:ext uri="{BB962C8B-B14F-4D97-AF65-F5344CB8AC3E}">
        <p14:creationId xmlns:p14="http://schemas.microsoft.com/office/powerpoint/2010/main" val="11511983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83149" y="0"/>
            <a:ext cx="7814645" cy="1040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1) Common Error - Settle cash for reversion/ Due TOs &amp; FROMs up to 9/30</a:t>
            </a:r>
            <a:endParaRPr sz="2800" dirty="0">
              <a:solidFill>
                <a:schemeClr val="tx1"/>
              </a:solidFill>
            </a:endParaRPr>
          </a:p>
        </p:txBody>
      </p:sp>
      <p:sp>
        <p:nvSpPr>
          <p:cNvPr id="521" name="Google Shape;521;p19"/>
          <p:cNvSpPr txBox="1">
            <a:spLocks noGrp="1"/>
          </p:cNvSpPr>
          <p:nvPr>
            <p:ph type="body" idx="1"/>
          </p:nvPr>
        </p:nvSpPr>
        <p:spPr>
          <a:xfrm>
            <a:off x="582200" y="1040900"/>
            <a:ext cx="6525300" cy="3643200"/>
          </a:xfrm>
          <a:prstGeom prst="rect">
            <a:avLst/>
          </a:prstGeom>
        </p:spPr>
        <p:txBody>
          <a:bodyPr spcFirstLastPara="1" wrap="square" lIns="91425" tIns="91425" rIns="91425" bIns="91425" anchor="t" anchorCtr="0">
            <a:noAutofit/>
          </a:bodyPr>
          <a:lstStyle/>
          <a:p>
            <a:r>
              <a:rPr lang="en-US" dirty="0" smtClean="0"/>
              <a:t>Per accounting policy #6, up to 9/30/18, cash for reversions will be “settled” instead of creating a “Due To the General Fund”.</a:t>
            </a:r>
          </a:p>
          <a:p>
            <a:r>
              <a:rPr lang="en-US" dirty="0" smtClean="0"/>
              <a:t>This also applies to other monies between agencies that meet the “economic event” criteria.</a:t>
            </a:r>
            <a:endParaRPr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90</a:t>
            </a:fld>
            <a:endParaRPr dirty="0">
              <a:solidFill>
                <a:schemeClr val="tx1"/>
              </a:solidFill>
            </a:endParaRPr>
          </a:p>
        </p:txBody>
      </p:sp>
    </p:spTree>
    <p:extLst>
      <p:ext uri="{BB962C8B-B14F-4D97-AF65-F5344CB8AC3E}">
        <p14:creationId xmlns:p14="http://schemas.microsoft.com/office/powerpoint/2010/main" val="2965363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304337" y="667909"/>
            <a:ext cx="6923400" cy="725679"/>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accent1">
                    <a:lumMod val="50000"/>
                  </a:schemeClr>
                </a:solidFill>
              </a:rPr>
              <a:t>Accounting Policy #6</a:t>
            </a:r>
            <a:endParaRPr sz="2800" dirty="0">
              <a:solidFill>
                <a:schemeClr val="accent1">
                  <a:lumMod val="50000"/>
                </a:schemeClr>
              </a:solidFill>
            </a:endParaRPr>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91</a:t>
            </a:fld>
            <a:endParaRPr dirty="0">
              <a:solidFill>
                <a:schemeClr val="tx1"/>
              </a:solidFill>
            </a:endParaRPr>
          </a:p>
        </p:txBody>
      </p:sp>
      <p:pic>
        <p:nvPicPr>
          <p:cNvPr id="4" name="Picture 3"/>
          <p:cNvPicPr>
            <a:picLocks noChangeAspect="1"/>
          </p:cNvPicPr>
          <p:nvPr/>
        </p:nvPicPr>
        <p:blipFill>
          <a:blip r:embed="rId3"/>
          <a:stretch>
            <a:fillRect/>
          </a:stretch>
        </p:blipFill>
        <p:spPr>
          <a:xfrm>
            <a:off x="452952" y="1311964"/>
            <a:ext cx="6886101" cy="3831535"/>
          </a:xfrm>
          <a:prstGeom prst="rect">
            <a:avLst/>
          </a:prstGeom>
        </p:spPr>
      </p:pic>
      <p:sp>
        <p:nvSpPr>
          <p:cNvPr id="5" name="Google Shape;520;p19"/>
          <p:cNvSpPr txBox="1">
            <a:spLocks/>
          </p:cNvSpPr>
          <p:nvPr/>
        </p:nvSpPr>
        <p:spPr>
          <a:xfrm>
            <a:off x="0" y="-50963"/>
            <a:ext cx="7814645" cy="1040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1pPr>
            <a:lvl2pPr marR="0" lvl="1"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2pPr>
            <a:lvl3pPr marR="0" lvl="2"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3pPr>
            <a:lvl4pPr marR="0" lvl="3"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4pPr>
            <a:lvl5pPr marR="0" lvl="4"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5pPr>
            <a:lvl6pPr marR="0" lvl="5"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6pPr>
            <a:lvl7pPr marR="0" lvl="6"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7pPr>
            <a:lvl8pPr marR="0" lvl="7"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8pPr>
            <a:lvl9pPr marR="0" lvl="8" algn="l" rtl="0">
              <a:lnSpc>
                <a:spcPct val="100000"/>
              </a:lnSpc>
              <a:spcBef>
                <a:spcPts val="0"/>
              </a:spcBef>
              <a:spcAft>
                <a:spcPts val="0"/>
              </a:spcAft>
              <a:buClr>
                <a:srgbClr val="FFFFFF"/>
              </a:buClr>
              <a:buSzPts val="2400"/>
              <a:buFont typeface="Varela Round"/>
              <a:buNone/>
              <a:defRPr sz="2400" b="1" i="0" u="none" strike="noStrike" cap="none">
                <a:solidFill>
                  <a:srgbClr val="FFFFFF"/>
                </a:solidFill>
                <a:latin typeface="Varela Round"/>
                <a:ea typeface="Varela Round"/>
                <a:cs typeface="Varela Round"/>
                <a:sym typeface="Varela Round"/>
              </a:defRPr>
            </a:lvl9pPr>
          </a:lstStyle>
          <a:p>
            <a:r>
              <a:rPr lang="en-US" sz="2800" dirty="0" smtClean="0">
                <a:solidFill>
                  <a:schemeClr val="tx1"/>
                </a:solidFill>
              </a:rPr>
              <a:t>1) Common Error - Settle cash for reversion/ Due TOs &amp; FROMs up to 9/30 cont.</a:t>
            </a:r>
            <a:endParaRPr lang="en-US" sz="2800" dirty="0">
              <a:solidFill>
                <a:schemeClr val="tx1"/>
              </a:solidFill>
            </a:endParaRPr>
          </a:p>
        </p:txBody>
      </p:sp>
    </p:spTree>
    <p:extLst>
      <p:ext uri="{BB962C8B-B14F-4D97-AF65-F5344CB8AC3E}">
        <p14:creationId xmlns:p14="http://schemas.microsoft.com/office/powerpoint/2010/main" val="26118941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68464" y="32126"/>
            <a:ext cx="7814645" cy="1040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1) Common Error - Settle cash for reversion/ Due TOs &amp; FROMs up to </a:t>
            </a:r>
            <a:r>
              <a:rPr lang="en" sz="2800" dirty="0" smtClean="0">
                <a:solidFill>
                  <a:schemeClr val="tx1"/>
                </a:solidFill>
              </a:rPr>
              <a:t>9/30 cont.</a:t>
            </a:r>
            <a:endParaRPr sz="2800" dirty="0">
              <a:solidFill>
                <a:schemeClr val="tx1"/>
              </a:solidFill>
            </a:endParaRPr>
          </a:p>
        </p:txBody>
      </p:sp>
      <p:sp>
        <p:nvSpPr>
          <p:cNvPr id="521" name="Google Shape;521;p19"/>
          <p:cNvSpPr txBox="1">
            <a:spLocks noGrp="1"/>
          </p:cNvSpPr>
          <p:nvPr>
            <p:ph type="body" idx="1"/>
          </p:nvPr>
        </p:nvSpPr>
        <p:spPr>
          <a:xfrm>
            <a:off x="389614" y="858020"/>
            <a:ext cx="6830170" cy="3643200"/>
          </a:xfrm>
          <a:prstGeom prst="rect">
            <a:avLst/>
          </a:prstGeom>
        </p:spPr>
        <p:txBody>
          <a:bodyPr spcFirstLastPara="1" wrap="square" lIns="91425" tIns="91425" rIns="91425" bIns="91425" anchor="t" anchorCtr="0">
            <a:noAutofit/>
          </a:bodyPr>
          <a:lstStyle/>
          <a:p>
            <a:pPr marL="38100" indent="0">
              <a:buNone/>
            </a:pPr>
            <a:r>
              <a:rPr lang="en-US" sz="1600" dirty="0" smtClean="0"/>
              <a:t>This example:  The reversion OPR was “settled” but the financials were showing it as a Due To – causing the cash to be incorrect.</a:t>
            </a:r>
            <a:endParaRPr sz="16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92</a:t>
            </a:fld>
            <a:endParaRPr dirty="0">
              <a:solidFill>
                <a:schemeClr val="tx1"/>
              </a:solidFill>
            </a:endParaRPr>
          </a:p>
        </p:txBody>
      </p:sp>
      <p:pic>
        <p:nvPicPr>
          <p:cNvPr id="3" name="Picture 2"/>
          <p:cNvPicPr>
            <a:picLocks noChangeAspect="1"/>
          </p:cNvPicPr>
          <p:nvPr/>
        </p:nvPicPr>
        <p:blipFill>
          <a:blip r:embed="rId3"/>
          <a:stretch>
            <a:fillRect/>
          </a:stretch>
        </p:blipFill>
        <p:spPr>
          <a:xfrm>
            <a:off x="1598211" y="1625369"/>
            <a:ext cx="3752673" cy="3518131"/>
          </a:xfrm>
          <a:prstGeom prst="rect">
            <a:avLst/>
          </a:prstGeom>
        </p:spPr>
      </p:pic>
    </p:spTree>
    <p:extLst>
      <p:ext uri="{BB962C8B-B14F-4D97-AF65-F5344CB8AC3E}">
        <p14:creationId xmlns:p14="http://schemas.microsoft.com/office/powerpoint/2010/main" val="26994176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68464" y="32126"/>
            <a:ext cx="7814645" cy="1040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1) Common Error - Settle cash for reversion/ Due TOs &amp; FROMs up to </a:t>
            </a:r>
            <a:r>
              <a:rPr lang="en" sz="2800" dirty="0" smtClean="0">
                <a:solidFill>
                  <a:schemeClr val="tx1"/>
                </a:solidFill>
              </a:rPr>
              <a:t>9/30 cont.</a:t>
            </a:r>
            <a:endParaRPr sz="2800" dirty="0">
              <a:solidFill>
                <a:schemeClr val="tx1"/>
              </a:solidFill>
            </a:endParaRPr>
          </a:p>
        </p:txBody>
      </p:sp>
      <p:sp>
        <p:nvSpPr>
          <p:cNvPr id="521" name="Google Shape;521;p19"/>
          <p:cNvSpPr txBox="1">
            <a:spLocks noGrp="1"/>
          </p:cNvSpPr>
          <p:nvPr>
            <p:ph type="body" idx="1"/>
          </p:nvPr>
        </p:nvSpPr>
        <p:spPr>
          <a:xfrm>
            <a:off x="389614" y="858020"/>
            <a:ext cx="6830170" cy="3643200"/>
          </a:xfrm>
          <a:prstGeom prst="rect">
            <a:avLst/>
          </a:prstGeom>
        </p:spPr>
        <p:txBody>
          <a:bodyPr spcFirstLastPara="1" wrap="square" lIns="91425" tIns="91425" rIns="91425" bIns="91425" anchor="t" anchorCtr="0">
            <a:noAutofit/>
          </a:bodyPr>
          <a:lstStyle/>
          <a:p>
            <a:pPr marL="38100" indent="0">
              <a:buNone/>
            </a:pPr>
            <a:r>
              <a:rPr lang="en-US" sz="1600" dirty="0" smtClean="0"/>
              <a:t>When the reconciliation was done between financials and SHARE – the difference between SGFIP and the liability was discovered.</a:t>
            </a:r>
            <a:endParaRPr sz="1600" dirty="0"/>
          </a:p>
        </p:txBody>
      </p:sp>
      <p:sp>
        <p:nvSpPr>
          <p:cNvPr id="522" name="Google Shape;522;p19"/>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93</a:t>
            </a:fld>
            <a:endParaRPr dirty="0">
              <a:solidFill>
                <a:schemeClr val="tx1"/>
              </a:solidFill>
            </a:endParaRPr>
          </a:p>
        </p:txBody>
      </p:sp>
      <p:pic>
        <p:nvPicPr>
          <p:cNvPr id="2" name="Picture 1"/>
          <p:cNvPicPr>
            <a:picLocks noChangeAspect="1"/>
          </p:cNvPicPr>
          <p:nvPr/>
        </p:nvPicPr>
        <p:blipFill>
          <a:blip r:embed="rId3"/>
          <a:stretch>
            <a:fillRect/>
          </a:stretch>
        </p:blipFill>
        <p:spPr>
          <a:xfrm>
            <a:off x="389614" y="1669774"/>
            <a:ext cx="6965343" cy="3473726"/>
          </a:xfrm>
          <a:prstGeom prst="rect">
            <a:avLst/>
          </a:prstGeom>
        </p:spPr>
      </p:pic>
    </p:spTree>
    <p:extLst>
      <p:ext uri="{BB962C8B-B14F-4D97-AF65-F5344CB8AC3E}">
        <p14:creationId xmlns:p14="http://schemas.microsoft.com/office/powerpoint/2010/main" val="13533504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787303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solidFill>
                  <a:schemeClr val="tx1"/>
                </a:solidFill>
              </a:rPr>
              <a:t>2) Common Error – SHARE and Financial Statements don’t reconcile</a:t>
            </a:r>
            <a:endParaRPr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94</a:t>
            </a:fld>
            <a:endParaRPr dirty="0">
              <a:solidFill>
                <a:schemeClr val="tx1"/>
              </a:solidFill>
            </a:endParaRPr>
          </a:p>
        </p:txBody>
      </p:sp>
      <p:sp>
        <p:nvSpPr>
          <p:cNvPr id="2" name="Text Placeholder 1"/>
          <p:cNvSpPr>
            <a:spLocks noGrp="1"/>
          </p:cNvSpPr>
          <p:nvPr>
            <p:ph type="body" idx="2"/>
          </p:nvPr>
        </p:nvSpPr>
        <p:spPr>
          <a:xfrm>
            <a:off x="533399" y="763325"/>
            <a:ext cx="6637201" cy="4039263"/>
          </a:xfrm>
        </p:spPr>
        <p:txBody>
          <a:bodyPr/>
          <a:lstStyle/>
          <a:p>
            <a:r>
              <a:rPr lang="en-US" sz="2200" b="1" dirty="0" smtClean="0"/>
              <a:t>Agencies are REQUIRED to ensure the audited financial statements and the balances in SHARE reconcile to each other for both ledgers (ACTUALS / FULLACCRUE)!!!</a:t>
            </a:r>
          </a:p>
          <a:p>
            <a:r>
              <a:rPr lang="en-US" sz="2200" dirty="0" smtClean="0"/>
              <a:t>When CAFR Unit was performing the reviews, we discovered many entries that needed to be made to reconcile.</a:t>
            </a:r>
          </a:p>
          <a:p>
            <a:pPr lvl="1"/>
            <a:r>
              <a:rPr lang="en-US" sz="1800" dirty="0" smtClean="0"/>
              <a:t>In some cases, the CAFR Unit actually had to do the entry since we could not get the agency to do so.  (Note:  Those agencies were notified that they did not comply with MAPs FIN 16.11)</a:t>
            </a:r>
            <a:endParaRPr lang="en-US" sz="1800" dirty="0"/>
          </a:p>
        </p:txBody>
      </p:sp>
    </p:spTree>
    <p:extLst>
      <p:ext uri="{BB962C8B-B14F-4D97-AF65-F5344CB8AC3E}">
        <p14:creationId xmlns:p14="http://schemas.microsoft.com/office/powerpoint/2010/main" val="22914300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388375" y="0"/>
            <a:ext cx="7873030" cy="85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solidFill>
                  <a:schemeClr val="tx1"/>
                </a:solidFill>
              </a:rPr>
              <a:t>2) Common Error – SHARE and Financial Statements don’t </a:t>
            </a:r>
            <a:r>
              <a:rPr lang="en" dirty="0" smtClean="0">
                <a:solidFill>
                  <a:schemeClr val="tx1"/>
                </a:solidFill>
              </a:rPr>
              <a:t>reconcile cont.</a:t>
            </a:r>
            <a:endParaRPr dirty="0">
              <a:solidFill>
                <a:schemeClr val="tx1"/>
              </a:solidFill>
            </a:endParaRPr>
          </a:p>
        </p:txBody>
      </p:sp>
      <p:sp>
        <p:nvSpPr>
          <p:cNvPr id="494" name="Google Shape;494;p15"/>
          <p:cNvSpPr txBox="1">
            <a:spLocks noGrp="1"/>
          </p:cNvSpPr>
          <p:nvPr>
            <p:ph type="body" idx="2"/>
          </p:nvPr>
        </p:nvSpPr>
        <p:spPr>
          <a:xfrm>
            <a:off x="533400" y="3753525"/>
            <a:ext cx="6637200" cy="8265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endParaRPr sz="1200" dirty="0">
              <a:solidFill>
                <a:srgbClr val="3C78D8"/>
              </a:solidFill>
            </a:endParaRPr>
          </a:p>
          <a:p>
            <a:pPr marL="0" lvl="0" indent="0" rtl="0">
              <a:spcBef>
                <a:spcPts val="1000"/>
              </a:spcBef>
              <a:spcAft>
                <a:spcPts val="1000"/>
              </a:spcAft>
              <a:buNone/>
            </a:pPr>
            <a:endParaRPr sz="1200" dirty="0">
              <a:solidFill>
                <a:srgbClr val="3C78D8"/>
              </a:solidFill>
            </a:endParaRPr>
          </a:p>
        </p:txBody>
      </p:sp>
      <p:sp>
        <p:nvSpPr>
          <p:cNvPr id="495" name="Google Shape;495;p1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95</a:t>
            </a:fld>
            <a:endParaRPr dirty="0">
              <a:solidFill>
                <a:schemeClr val="tx1"/>
              </a:solidFill>
            </a:endParaRPr>
          </a:p>
        </p:txBody>
      </p:sp>
      <p:sp>
        <p:nvSpPr>
          <p:cNvPr id="2" name="Text Placeholder 1"/>
          <p:cNvSpPr>
            <a:spLocks noGrp="1"/>
          </p:cNvSpPr>
          <p:nvPr>
            <p:ph type="body" idx="2"/>
          </p:nvPr>
        </p:nvSpPr>
        <p:spPr>
          <a:xfrm>
            <a:off x="388375" y="763325"/>
            <a:ext cx="6942728" cy="4039263"/>
          </a:xfrm>
        </p:spPr>
        <p:txBody>
          <a:bodyPr/>
          <a:lstStyle/>
          <a:p>
            <a:r>
              <a:rPr lang="en-US" sz="1600" b="1" dirty="0" smtClean="0"/>
              <a:t>Example of one agency in which their funds needed a lot of entries – even after audit was turned in on time Nov. 1</a:t>
            </a:r>
            <a:r>
              <a:rPr lang="en-US" sz="1600" b="1" baseline="30000" dirty="0" smtClean="0"/>
              <a:t>st</a:t>
            </a:r>
            <a:r>
              <a:rPr lang="en-US" sz="1600" b="1" dirty="0" smtClean="0"/>
              <a:t>.</a:t>
            </a:r>
            <a:endParaRPr lang="en-US" sz="1600" dirty="0"/>
          </a:p>
        </p:txBody>
      </p:sp>
      <p:pic>
        <p:nvPicPr>
          <p:cNvPr id="3" name="Picture 2"/>
          <p:cNvPicPr>
            <a:picLocks noChangeAspect="1"/>
          </p:cNvPicPr>
          <p:nvPr/>
        </p:nvPicPr>
        <p:blipFill>
          <a:blip r:embed="rId3"/>
          <a:stretch>
            <a:fillRect/>
          </a:stretch>
        </p:blipFill>
        <p:spPr>
          <a:xfrm>
            <a:off x="1598073" y="1416179"/>
            <a:ext cx="5453634" cy="3727321"/>
          </a:xfrm>
          <a:prstGeom prst="rect">
            <a:avLst/>
          </a:prstGeom>
        </p:spPr>
      </p:pic>
    </p:spTree>
    <p:extLst>
      <p:ext uri="{BB962C8B-B14F-4D97-AF65-F5344CB8AC3E}">
        <p14:creationId xmlns:p14="http://schemas.microsoft.com/office/powerpoint/2010/main" val="1047457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261154" y="-724"/>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smtClean="0">
                <a:solidFill>
                  <a:schemeClr val="tx1"/>
                </a:solidFill>
              </a:rPr>
              <a:t>3) Common Errror - Over-reversions</a:t>
            </a:r>
            <a:endParaRPr sz="2800"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96</a:t>
            </a:fld>
            <a:endParaRPr dirty="0">
              <a:solidFill>
                <a:schemeClr val="tx1"/>
              </a:solidFill>
            </a:endParaRPr>
          </a:p>
        </p:txBody>
      </p:sp>
      <p:sp>
        <p:nvSpPr>
          <p:cNvPr id="2" name="TextBox 1"/>
          <p:cNvSpPr txBox="1"/>
          <p:nvPr/>
        </p:nvSpPr>
        <p:spPr>
          <a:xfrm>
            <a:off x="485030" y="852900"/>
            <a:ext cx="6790413" cy="3877985"/>
          </a:xfrm>
          <a:prstGeom prst="rect">
            <a:avLst/>
          </a:prstGeom>
          <a:noFill/>
        </p:spPr>
        <p:txBody>
          <a:bodyPr wrap="square" rtlCol="0">
            <a:spAutoFit/>
          </a:bodyPr>
          <a:lstStyle/>
          <a:p>
            <a:r>
              <a:rPr lang="en-US" sz="1800" b="1" dirty="0" smtClean="0">
                <a:latin typeface="Didact Gothic"/>
              </a:rPr>
              <a:t>NMSA 1978 Section 6-5-10</a:t>
            </a:r>
          </a:p>
          <a:p>
            <a:r>
              <a:rPr lang="en-US" sz="1800" b="1" dirty="0" smtClean="0">
                <a:latin typeface="Didact Gothic"/>
              </a:rPr>
              <a:t>MAPs FIN 1.2 </a:t>
            </a:r>
          </a:p>
          <a:p>
            <a:endParaRPr lang="en-US" b="1" dirty="0" smtClean="0">
              <a:latin typeface="Didact Gothic"/>
            </a:endParaRPr>
          </a:p>
          <a:p>
            <a:r>
              <a:rPr lang="en-US" dirty="0" smtClean="0">
                <a:latin typeface="Didact Gothic"/>
              </a:rPr>
              <a:t>Some </a:t>
            </a:r>
            <a:r>
              <a:rPr lang="en-US" dirty="0">
                <a:latin typeface="Didact Gothic"/>
              </a:rPr>
              <a:t>agencies are netting current year reversions with prior year over-reversions in which the agency did not properly request a correction within the 45 days as required.</a:t>
            </a:r>
          </a:p>
          <a:p>
            <a:endParaRPr lang="en-US" dirty="0">
              <a:latin typeface="Didact Gothic"/>
            </a:endParaRPr>
          </a:p>
          <a:p>
            <a:r>
              <a:rPr lang="en-US" dirty="0">
                <a:latin typeface="Didact Gothic"/>
              </a:rPr>
              <a:t>After the 45 days have </a:t>
            </a:r>
            <a:r>
              <a:rPr lang="en-US" dirty="0" smtClean="0">
                <a:latin typeface="Didact Gothic"/>
              </a:rPr>
              <a:t>passed, </a:t>
            </a:r>
            <a:r>
              <a:rPr lang="en-US" dirty="0">
                <a:latin typeface="Didact Gothic"/>
              </a:rPr>
              <a:t>the agency must show a deficit fund balance for the amount of the over-reverted and ask for a deficiency appropriation.</a:t>
            </a:r>
          </a:p>
          <a:p>
            <a:endParaRPr lang="en-US" dirty="0">
              <a:latin typeface="Didact Gothic"/>
            </a:endParaRPr>
          </a:p>
          <a:p>
            <a:r>
              <a:rPr lang="en-US" dirty="0">
                <a:latin typeface="Didact Gothic"/>
              </a:rPr>
              <a:t>Note:  The agency cannot just book a Due from the General Fund for a prior year over-reversion.  There is no statutory authority for the General Fund to send the money back to the agency after the 45 days have passed.  Based on that, the monies do not qualify for the recognition standards of GASB33.</a:t>
            </a:r>
          </a:p>
          <a:p>
            <a:endParaRPr lang="en-US" dirty="0">
              <a:latin typeface="Didact Gothic"/>
            </a:endParaRPr>
          </a:p>
          <a:p>
            <a:r>
              <a:rPr lang="en-US" b="1" dirty="0">
                <a:latin typeface="Didact Gothic"/>
              </a:rPr>
              <a:t>Agencies cannot use current year appropriations to offset a prior year budget deficiency without Budget and Legislative approval.  (MAPs FIN 1.2)</a:t>
            </a:r>
          </a:p>
        </p:txBody>
      </p:sp>
    </p:spTree>
    <p:extLst>
      <p:ext uri="{BB962C8B-B14F-4D97-AF65-F5344CB8AC3E}">
        <p14:creationId xmlns:p14="http://schemas.microsoft.com/office/powerpoint/2010/main" val="4031585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3) Common Errror - Over-reversions cont.</a:t>
            </a:r>
            <a:endParaRPr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97</a:t>
            </a:fld>
            <a:endParaRPr dirty="0">
              <a:solidFill>
                <a:schemeClr val="accent1">
                  <a:lumMod val="50000"/>
                </a:schemeClr>
              </a:solidFill>
            </a:endParaRPr>
          </a:p>
        </p:txBody>
      </p:sp>
      <p:sp>
        <p:nvSpPr>
          <p:cNvPr id="2" name="TextBox 1"/>
          <p:cNvSpPr txBox="1"/>
          <p:nvPr/>
        </p:nvSpPr>
        <p:spPr>
          <a:xfrm>
            <a:off x="755374" y="2255066"/>
            <a:ext cx="5907819" cy="523220"/>
          </a:xfrm>
          <a:prstGeom prst="rect">
            <a:avLst/>
          </a:prstGeom>
          <a:noFill/>
        </p:spPr>
        <p:txBody>
          <a:bodyPr wrap="square" rtlCol="0">
            <a:spAutoFit/>
          </a:bodyPr>
          <a:lstStyle/>
          <a:p>
            <a:r>
              <a:rPr lang="en-US" dirty="0" smtClean="0"/>
              <a:t>In this example:  The agency had </a:t>
            </a:r>
            <a:r>
              <a:rPr lang="en-US" dirty="0" err="1" smtClean="0"/>
              <a:t>overreverted</a:t>
            </a:r>
            <a:r>
              <a:rPr lang="en-US" dirty="0" smtClean="0"/>
              <a:t> from FY16 by $29,360.23 and it was being “netted” against the current year reversion.</a:t>
            </a:r>
            <a:endParaRPr lang="en-US" dirty="0"/>
          </a:p>
        </p:txBody>
      </p:sp>
      <p:pic>
        <p:nvPicPr>
          <p:cNvPr id="3" name="Picture 2"/>
          <p:cNvPicPr>
            <a:picLocks noChangeAspect="1"/>
          </p:cNvPicPr>
          <p:nvPr/>
        </p:nvPicPr>
        <p:blipFill>
          <a:blip r:embed="rId3"/>
          <a:stretch>
            <a:fillRect/>
          </a:stretch>
        </p:blipFill>
        <p:spPr>
          <a:xfrm>
            <a:off x="444034" y="1020438"/>
            <a:ext cx="6855263" cy="1067090"/>
          </a:xfrm>
          <a:prstGeom prst="rect">
            <a:avLst/>
          </a:prstGeom>
        </p:spPr>
      </p:pic>
      <p:pic>
        <p:nvPicPr>
          <p:cNvPr id="4" name="Picture 3"/>
          <p:cNvPicPr>
            <a:picLocks noChangeAspect="1"/>
          </p:cNvPicPr>
          <p:nvPr/>
        </p:nvPicPr>
        <p:blipFill>
          <a:blip r:embed="rId4"/>
          <a:stretch>
            <a:fillRect/>
          </a:stretch>
        </p:blipFill>
        <p:spPr>
          <a:xfrm>
            <a:off x="2062686" y="2945824"/>
            <a:ext cx="5180952" cy="1920740"/>
          </a:xfrm>
          <a:prstGeom prst="rect">
            <a:avLst/>
          </a:prstGeom>
        </p:spPr>
      </p:pic>
    </p:spTree>
    <p:extLst>
      <p:ext uri="{BB962C8B-B14F-4D97-AF65-F5344CB8AC3E}">
        <p14:creationId xmlns:p14="http://schemas.microsoft.com/office/powerpoint/2010/main" val="8083489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444034"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3) Common Errror - Over-reversions cont.</a:t>
            </a:r>
            <a:endParaRPr dirty="0">
              <a:solidFill>
                <a:schemeClr val="tx1"/>
              </a:solidFill>
            </a:endParaRPr>
          </a:p>
        </p:txBody>
      </p:sp>
      <p:sp>
        <p:nvSpPr>
          <p:cNvPr id="573" name="Google Shape;573;p25"/>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accent1">
                    <a:lumMod val="50000"/>
                  </a:schemeClr>
                </a:solidFill>
              </a:rPr>
              <a:t>98</a:t>
            </a:fld>
            <a:endParaRPr dirty="0">
              <a:solidFill>
                <a:schemeClr val="accent1">
                  <a:lumMod val="50000"/>
                </a:schemeClr>
              </a:solidFill>
            </a:endParaRPr>
          </a:p>
        </p:txBody>
      </p:sp>
      <p:sp>
        <p:nvSpPr>
          <p:cNvPr id="2" name="TextBox 1"/>
          <p:cNvSpPr txBox="1"/>
          <p:nvPr/>
        </p:nvSpPr>
        <p:spPr>
          <a:xfrm>
            <a:off x="951824" y="1253202"/>
            <a:ext cx="5907819" cy="3416320"/>
          </a:xfrm>
          <a:prstGeom prst="rect">
            <a:avLst/>
          </a:prstGeom>
          <a:noFill/>
        </p:spPr>
        <p:txBody>
          <a:bodyPr wrap="square" rtlCol="0">
            <a:spAutoFit/>
          </a:bodyPr>
          <a:lstStyle/>
          <a:p>
            <a:r>
              <a:rPr lang="en-US" sz="2400" dirty="0" smtClean="0">
                <a:solidFill>
                  <a:schemeClr val="accent1">
                    <a:lumMod val="50000"/>
                  </a:schemeClr>
                </a:solidFill>
                <a:latin typeface="Didact Gothic"/>
              </a:rPr>
              <a:t>For Agencies that encounter this – the over-reversion must stay on the books until the Agency receives a deficiency appropriation from the Legislature.</a:t>
            </a:r>
          </a:p>
          <a:p>
            <a:r>
              <a:rPr lang="en-US" sz="2400" dirty="0">
                <a:solidFill>
                  <a:schemeClr val="accent1">
                    <a:lumMod val="50000"/>
                  </a:schemeClr>
                </a:solidFill>
                <a:latin typeface="Didact Gothic"/>
              </a:rPr>
              <a:t>	</a:t>
            </a:r>
            <a:r>
              <a:rPr lang="en-US" sz="2400" dirty="0" smtClean="0">
                <a:solidFill>
                  <a:schemeClr val="accent1">
                    <a:lumMod val="50000"/>
                  </a:schemeClr>
                </a:solidFill>
                <a:latin typeface="Didact Gothic"/>
              </a:rPr>
              <a:t>Your budget analysist can assist 	with this request.  </a:t>
            </a:r>
          </a:p>
          <a:p>
            <a:endParaRPr lang="en-US" sz="2400" dirty="0">
              <a:solidFill>
                <a:schemeClr val="accent1">
                  <a:lumMod val="50000"/>
                </a:schemeClr>
              </a:solidFill>
              <a:latin typeface="Didact Gothic"/>
            </a:endParaRPr>
          </a:p>
          <a:p>
            <a:r>
              <a:rPr lang="en-US" sz="2400" dirty="0" smtClean="0">
                <a:solidFill>
                  <a:schemeClr val="accent1">
                    <a:lumMod val="50000"/>
                  </a:schemeClr>
                </a:solidFill>
                <a:latin typeface="Didact Gothic"/>
              </a:rPr>
              <a:t>This amount needs to remain as a debit fund balance.</a:t>
            </a:r>
            <a:endParaRPr lang="en-US" sz="2400" dirty="0">
              <a:solidFill>
                <a:schemeClr val="accent1">
                  <a:lumMod val="50000"/>
                </a:schemeClr>
              </a:solidFill>
              <a:latin typeface="Didact Gothic"/>
            </a:endParaRPr>
          </a:p>
        </p:txBody>
      </p:sp>
    </p:spTree>
    <p:extLst>
      <p:ext uri="{BB962C8B-B14F-4D97-AF65-F5344CB8AC3E}">
        <p14:creationId xmlns:p14="http://schemas.microsoft.com/office/powerpoint/2010/main" val="40674979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88375" y="0"/>
            <a:ext cx="6923400" cy="852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solidFill>
                  <a:schemeClr val="tx1"/>
                </a:solidFill>
              </a:rPr>
              <a:t>4) Common Error - Netting</a:t>
            </a:r>
            <a:endParaRPr dirty="0">
              <a:solidFill>
                <a:schemeClr val="tx1"/>
              </a:solidFill>
            </a:endParaRPr>
          </a:p>
        </p:txBody>
      </p:sp>
      <p:sp>
        <p:nvSpPr>
          <p:cNvPr id="547" name="Google Shape;547;p22"/>
          <p:cNvSpPr txBox="1">
            <a:spLocks noGrp="1"/>
          </p:cNvSpPr>
          <p:nvPr>
            <p:ph type="body" idx="1"/>
          </p:nvPr>
        </p:nvSpPr>
        <p:spPr>
          <a:xfrm>
            <a:off x="535674" y="971550"/>
            <a:ext cx="6620499" cy="3725700"/>
          </a:xfrm>
          <a:prstGeom prst="rect">
            <a:avLst/>
          </a:prstGeom>
        </p:spPr>
        <p:txBody>
          <a:bodyPr spcFirstLastPara="1" wrap="square" lIns="91425" tIns="91425" rIns="91425" bIns="91425" anchor="t" anchorCtr="0">
            <a:noAutofit/>
          </a:bodyPr>
          <a:lstStyle/>
          <a:p>
            <a:pPr marL="285750" indent="-285750"/>
            <a:r>
              <a:rPr lang="en-US" b="1" dirty="0" smtClean="0"/>
              <a:t>Transfers In/Transfers Out should be disclosed separately and not all together.</a:t>
            </a:r>
          </a:p>
          <a:p>
            <a:pPr marL="742950" lvl="1" indent="-285750"/>
            <a:r>
              <a:rPr lang="en-US" b="1" dirty="0" smtClean="0"/>
              <a:t>FIN 15.2</a:t>
            </a:r>
          </a:p>
          <a:p>
            <a:pPr marL="0" lvl="0" indent="0" rtl="0">
              <a:spcBef>
                <a:spcPts val="600"/>
              </a:spcBef>
              <a:spcAft>
                <a:spcPts val="0"/>
              </a:spcAft>
              <a:buNone/>
            </a:pPr>
            <a:endParaRPr lang="en-US" b="1" dirty="0"/>
          </a:p>
          <a:p>
            <a:pPr marL="0" lvl="0" indent="0" rtl="0">
              <a:spcBef>
                <a:spcPts val="600"/>
              </a:spcBef>
              <a:spcAft>
                <a:spcPts val="0"/>
              </a:spcAft>
              <a:buNone/>
            </a:pPr>
            <a:endParaRPr lang="en-US" b="1" dirty="0" smtClean="0"/>
          </a:p>
        </p:txBody>
      </p:sp>
      <p:sp>
        <p:nvSpPr>
          <p:cNvPr id="550" name="Google Shape;550;p22"/>
          <p:cNvSpPr txBox="1">
            <a:spLocks noGrp="1"/>
          </p:cNvSpPr>
          <p:nvPr>
            <p:ph type="sldNum" idx="12"/>
          </p:nvPr>
        </p:nvSpPr>
        <p:spPr>
          <a:xfrm>
            <a:off x="8529670" y="32126"/>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solidFill>
                  <a:schemeClr val="tx1"/>
                </a:solidFill>
              </a:rPr>
              <a:t>99</a:t>
            </a:fld>
            <a:endParaRPr dirty="0">
              <a:solidFill>
                <a:schemeClr val="tx1"/>
              </a:solidFill>
            </a:endParaRPr>
          </a:p>
        </p:txBody>
      </p:sp>
      <p:pic>
        <p:nvPicPr>
          <p:cNvPr id="2" name="Picture 1"/>
          <p:cNvPicPr>
            <a:picLocks noChangeAspect="1"/>
          </p:cNvPicPr>
          <p:nvPr/>
        </p:nvPicPr>
        <p:blipFill>
          <a:blip r:embed="rId3"/>
          <a:stretch>
            <a:fillRect/>
          </a:stretch>
        </p:blipFill>
        <p:spPr>
          <a:xfrm>
            <a:off x="1452712" y="1995777"/>
            <a:ext cx="5520582" cy="302359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rab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2795</TotalTime>
  <Words>4703</Words>
  <Application>Microsoft Office PowerPoint</Application>
  <PresentationFormat>On-screen Show (16:9)</PresentationFormat>
  <Paragraphs>591</Paragraphs>
  <Slides>132</Slides>
  <Notes>132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132</vt:i4>
      </vt:variant>
    </vt:vector>
  </HeadingPairs>
  <TitlesOfParts>
    <vt:vector size="138" baseType="lpstr">
      <vt:lpstr>Algerian</vt:lpstr>
      <vt:lpstr>Arial</vt:lpstr>
      <vt:lpstr>Calibri</vt:lpstr>
      <vt:lpstr>Didact Gothic</vt:lpstr>
      <vt:lpstr>Varela Round</vt:lpstr>
      <vt:lpstr>Crab template</vt:lpstr>
      <vt:lpstr>PowerPoint Presentation</vt:lpstr>
      <vt:lpstr>Outline</vt:lpstr>
      <vt:lpstr>Can’t see the forest for the trees…..</vt:lpstr>
      <vt:lpstr>CAFR Staff</vt:lpstr>
      <vt:lpstr>CAFR Staff cont.</vt:lpstr>
      <vt:lpstr>Status of CAFR</vt:lpstr>
      <vt:lpstr>Remember – per GASB 14, State Agencies are not independent – they are merely departments of the State of New Mexico, the primary government.</vt:lpstr>
      <vt:lpstr>PowerPoint Presentation</vt:lpstr>
      <vt:lpstr>Lessons Learned regarding the determination of accruals with the new workflow process</vt:lpstr>
      <vt:lpstr>PowerPoint Presentation</vt:lpstr>
      <vt:lpstr>Voucher was in pending status</vt:lpstr>
      <vt:lpstr>WEX Bank Charges/GSD Charges</vt:lpstr>
      <vt:lpstr>Upcoming Processes</vt:lpstr>
      <vt:lpstr>FY18 Bud Ref/Class Codes Used in FY19</vt:lpstr>
      <vt:lpstr>FY18 Bud Ref/Class Codes Used in FY19 cont.</vt:lpstr>
      <vt:lpstr>FY18 Bud Ref/Class Codes Used in FY19 cont.</vt:lpstr>
      <vt:lpstr>FY18 Bud Ref/Class Codes Used in FY19 cont.</vt:lpstr>
      <vt:lpstr>FY18 Bud Ref/Class Codes Used in FY19 cont.</vt:lpstr>
      <vt:lpstr>FY18 Bud Ref/Class Codes Used in FY19 cont.</vt:lpstr>
      <vt:lpstr>When can you do a Request for Prior Year?</vt:lpstr>
      <vt:lpstr>202900 Less than $1,000,000</vt:lpstr>
      <vt:lpstr>202900 Greater Than …..</vt:lpstr>
      <vt:lpstr>Due dates for payment for 296900 and 202900</vt:lpstr>
      <vt:lpstr>226900 – New Payroll Process</vt:lpstr>
      <vt:lpstr>226900 – New Payroll Process Cont.</vt:lpstr>
      <vt:lpstr>226900 – New Payroll Process Cont.</vt:lpstr>
      <vt:lpstr>226900 – New Payroll Process cont.</vt:lpstr>
      <vt:lpstr>Issue with Prepaids</vt:lpstr>
      <vt:lpstr>Problems that are occuring with some agencies having pre-paid postage.</vt:lpstr>
      <vt:lpstr>Problems that are occuring with some agencies having pre-paid postage cont.</vt:lpstr>
      <vt:lpstr>SOLUTION TO ALL THAT:</vt:lpstr>
      <vt:lpstr>Purchase Method – MAPs 10.1</vt:lpstr>
      <vt:lpstr>Purchase Method – Exemption</vt:lpstr>
      <vt:lpstr>Purchase Method</vt:lpstr>
      <vt:lpstr>Consumption Method</vt:lpstr>
      <vt:lpstr>New GASB Pronouncements to be aware of</vt:lpstr>
      <vt:lpstr>PowerPoint Presentation</vt:lpstr>
      <vt:lpstr>GASB – Governmental Accounting  Standards Board</vt:lpstr>
      <vt:lpstr>GASB 75 – OPEB Liability</vt:lpstr>
      <vt:lpstr>GASB 75 – OPEB Liability cont.</vt:lpstr>
      <vt:lpstr>GASB 83 – Asset Retirement Obligations</vt:lpstr>
      <vt:lpstr>GASB 83 – Asset Retirement Obligations Cont.</vt:lpstr>
      <vt:lpstr>GASB 87 - Leases</vt:lpstr>
      <vt:lpstr>GASB 87 – Leases cont.</vt:lpstr>
      <vt:lpstr>GASB 88 – Debt Disclosures </vt:lpstr>
      <vt:lpstr>GASB 88 – Debt Disclosures cont. </vt:lpstr>
      <vt:lpstr>Audit Rule Changes</vt:lpstr>
      <vt:lpstr>PowerPoint Presentation</vt:lpstr>
      <vt:lpstr>PowerPoint Presentation</vt:lpstr>
      <vt:lpstr>PowerPoint Presentation</vt:lpstr>
      <vt:lpstr>Result of the Audit Rule Hearing</vt:lpstr>
      <vt:lpstr>Proposed State Audit Rule Changes</vt:lpstr>
      <vt:lpstr>Proposed State Audit Rule Changes cont.</vt:lpstr>
      <vt:lpstr>New MAPs</vt:lpstr>
      <vt:lpstr>MAPs and Accounting Policies</vt:lpstr>
      <vt:lpstr>NEW MAPs 14.1 Financial Statements</vt:lpstr>
      <vt:lpstr>MAPs 14.1 Financial Statements cont.</vt:lpstr>
      <vt:lpstr>DISREGARD</vt:lpstr>
      <vt:lpstr>FIN Section 17</vt:lpstr>
      <vt:lpstr>FIN 15.1 – Compensated Absences</vt:lpstr>
      <vt:lpstr>FIN 15.2 Transfers In/Out</vt:lpstr>
      <vt:lpstr>NEW MAPs 15.3 Presentation of Land Grant Perm. Fund</vt:lpstr>
      <vt:lpstr>NEW MAPs 15.3 Presentation of Land Grant Perm. Fund cont.</vt:lpstr>
      <vt:lpstr>NEW MAPs 15.4 Due To/From Component and/or Component Unit of State of New Mexico</vt:lpstr>
      <vt:lpstr>NEW MAPs 15.4 Due To/From Component and/or Component Unit of State of New Mexico cont.</vt:lpstr>
      <vt:lpstr>CAFR Packet</vt:lpstr>
      <vt:lpstr>AGENCY REPRESENTATION LETTER</vt:lpstr>
      <vt:lpstr>AGENCY REPRESENTATION LETTER cont.</vt:lpstr>
      <vt:lpstr>AGENCY REPRESENTATION LETTER cont.</vt:lpstr>
      <vt:lpstr>CAFR Packet is due NOVEMBER 2nd at 5pm</vt:lpstr>
      <vt:lpstr>Have all your journal entries in SHARE by report due date   comply with State  Audit Rule</vt:lpstr>
      <vt:lpstr>Proper format for Journal Entries in Period 998</vt:lpstr>
      <vt:lpstr>Don’t Forget – any journal entered with a 6/30/18 date will get this error message…just click “OK”</vt:lpstr>
      <vt:lpstr>Change the Adjusting Entry Field</vt:lpstr>
      <vt:lpstr>Change the Adjusting Entry Field cont.</vt:lpstr>
      <vt:lpstr>If you need to change the Ledger Group</vt:lpstr>
      <vt:lpstr>No AGY entries in period 998</vt:lpstr>
      <vt:lpstr>Custodial Funds</vt:lpstr>
      <vt:lpstr>Custodial Funds (Agency Funds) </vt:lpstr>
      <vt:lpstr>Custodial Funds (Agency Funds) cont. </vt:lpstr>
      <vt:lpstr>PowerPoint Presentation</vt:lpstr>
      <vt:lpstr>Best Way to Record???</vt:lpstr>
      <vt:lpstr>Denied Journals</vt:lpstr>
      <vt:lpstr>PowerPoint Presentation</vt:lpstr>
      <vt:lpstr>PowerPoint Presentation</vt:lpstr>
      <vt:lpstr>CAFR Unit enters the denials in the attachments</vt:lpstr>
      <vt:lpstr>CAFR Unit enters the denials in the attachments cont.</vt:lpstr>
      <vt:lpstr>PowerPoint Presentation</vt:lpstr>
      <vt:lpstr>Common Errors</vt:lpstr>
      <vt:lpstr>1) Common Error - Settle cash for reversion/ Due TOs &amp; FROMs up to 9/30</vt:lpstr>
      <vt:lpstr>Accounting Policy #6</vt:lpstr>
      <vt:lpstr>1) Common Error - Settle cash for reversion/ Due TOs &amp; FROMs up to 9/30 cont.</vt:lpstr>
      <vt:lpstr>1) Common Error - Settle cash for reversion/ Due TOs &amp; FROMs up to 9/30 cont.</vt:lpstr>
      <vt:lpstr>2) Common Error – SHARE and Financial Statements don’t reconcile</vt:lpstr>
      <vt:lpstr>2) Common Error – SHARE and Financial Statements don’t reconcile cont.</vt:lpstr>
      <vt:lpstr>3) Common Errror - Over-reversions</vt:lpstr>
      <vt:lpstr>3) Common Errror - Over-reversions cont.</vt:lpstr>
      <vt:lpstr>3) Common Errror - Over-reversions cont.</vt:lpstr>
      <vt:lpstr>4) Common Error - Netting</vt:lpstr>
      <vt:lpstr>4) Common Error – Netting cont.</vt:lpstr>
      <vt:lpstr>4) Common Error – Netting cont.</vt:lpstr>
      <vt:lpstr>PowerPoint Presentation</vt:lpstr>
      <vt:lpstr>5) Common Error - Capital Asset Transfers in Fund Financial not Government-wide</vt:lpstr>
      <vt:lpstr>5) Common Error - Capital Asset Transfers in Fund Financial not Government-wide cont.</vt:lpstr>
      <vt:lpstr>5) Common Error - Capital Asset Transfers in Fund Financial not Government-wide cont.</vt:lpstr>
      <vt:lpstr>6) Common Error - Capital Outlay doesn’t match note </vt:lpstr>
      <vt:lpstr>6) Common Error - Capital Outlay doesn’t match note cont.</vt:lpstr>
      <vt:lpstr>6) Common Error - Capital Outlay doesn’t match note cont.</vt:lpstr>
      <vt:lpstr>7) Common Error - Capitalize Outlay expense in Government-wide financials</vt:lpstr>
      <vt:lpstr>7) Common Error - Capitalize Outlay expense in Government-wide financials cont.</vt:lpstr>
      <vt:lpstr>8) Common Error – Amounts in the capital expenditure account codes that are not amounts to be capitalized</vt:lpstr>
      <vt:lpstr>9) Common Error - Abnormal Balances</vt:lpstr>
      <vt:lpstr>9) Common Errors - Abnormal Balances cont.</vt:lpstr>
      <vt:lpstr>9) Common Errors - Abnormal Balances cont.</vt:lpstr>
      <vt:lpstr>10) Common Error - Note disclosure for Due To/Due From &amp; Transfers</vt:lpstr>
      <vt:lpstr>10) Common Error - Note disclosure for Due To/Due From &amp; Transfers cont.</vt:lpstr>
      <vt:lpstr>10) Common Error - Note disclosure for Due To/Due From &amp; Transfers cont.</vt:lpstr>
      <vt:lpstr>11) Negative Cash Presentation</vt:lpstr>
      <vt:lpstr>11) Negative Cash Presentation cont.</vt:lpstr>
      <vt:lpstr>12) Stale Dated Checks</vt:lpstr>
      <vt:lpstr>13) Revenue/Expenditure Accounts in Other Financing</vt:lpstr>
      <vt:lpstr>14) Fund Balance Classifications Incorrect</vt:lpstr>
      <vt:lpstr>To make it easier to reconcile –  Put the fund on top of the financial schedules</vt:lpstr>
      <vt:lpstr>Misc. Items</vt:lpstr>
      <vt:lpstr>Affiliate and Fund Affiliate</vt:lpstr>
      <vt:lpstr>Numbering convention for journal attachments</vt:lpstr>
      <vt:lpstr>White Paper on Chart of Accounts</vt:lpstr>
      <vt:lpstr>Training from CAFR Staff</vt:lpstr>
      <vt:lpstr>PowerPoint Presentation</vt:lpstr>
      <vt:lpstr>PowerPoint Presentation</vt:lpstr>
      <vt:lpstr>CPE Certificates</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Renae Herndon-Lopez</dc:creator>
  <cp:lastModifiedBy>Renae Herndon-Lopez</cp:lastModifiedBy>
  <cp:revision>252</cp:revision>
  <cp:lastPrinted>2018-08-21T13:50:23Z</cp:lastPrinted>
  <dcterms:modified xsi:type="dcterms:W3CDTF">2018-08-21T13:58:03Z</dcterms:modified>
</cp:coreProperties>
</file>