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23"/>
  </p:handoutMasterIdLst>
  <p:sldIdLst>
    <p:sldId id="256" r:id="rId2"/>
    <p:sldId id="275" r:id="rId3"/>
    <p:sldId id="283" r:id="rId4"/>
    <p:sldId id="284" r:id="rId5"/>
    <p:sldId id="276" r:id="rId6"/>
    <p:sldId id="267" r:id="rId7"/>
    <p:sldId id="301" r:id="rId8"/>
    <p:sldId id="270" r:id="rId9"/>
    <p:sldId id="302" r:id="rId10"/>
    <p:sldId id="265" r:id="rId11"/>
    <p:sldId id="258" r:id="rId12"/>
    <p:sldId id="297" r:id="rId13"/>
    <p:sldId id="257" r:id="rId14"/>
    <p:sldId id="262" r:id="rId15"/>
    <p:sldId id="261" r:id="rId16"/>
    <p:sldId id="260" r:id="rId17"/>
    <p:sldId id="295" r:id="rId18"/>
    <p:sldId id="279" r:id="rId19"/>
    <p:sldId id="296" r:id="rId20"/>
    <p:sldId id="300" r:id="rId21"/>
    <p:sldId id="264" r:id="rId2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53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Abuse\Annaliese\Alcohol\presentations\YRRS%20BRFSS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Abuse\Annaliese\Alcohol\presentations\YRRS%20BRFSS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Abuse\Annaliese\Alcohol\presentations\YRRS%20BRFSS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Abuse\Annaliese\Alcohol\presentations\YRRS%20BRFSS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SAdata\SA%20Epi%20Profile\2020\csv%20data\aaf3_3a_cat\d2015_2019_aaf33a_cat_gt0_re4_416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SAdata\SA%20Epi%20Profile\2020\csv%20data\aaf3_3a_cat\d2015_2019_aaf33a_cat_gt0_re4_416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SAdata\SA%20Epi%20Profile\2020\csv%20data\aaf3_3a_cat\d2015_2019_aaf33a_cat_gt0_re4_416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SAdata\SA%20Epi%20Profile\2020\csv%20data\aaf3_3a_cat\d2015_2019_aaf33a_cat_gt0_re4_416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hreg2simm101\SAdata\SA%20Epi%20Profile\2020\csv%20data\aaf3_3a_cat\Aggregate\d2015_2019_aaf33a_cat_gt0_re4_416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BRFSS'!$A$3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 BRFSS'!$B$1:$J$1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2108</c:v>
                </c:pt>
                <c:pt idx="8">
                  <c:v>2019</c:v>
                </c:pt>
              </c:numCache>
            </c:numRef>
          </c:cat>
          <c:val>
            <c:numRef>
              <c:f>'2019 BRFSS'!$B$3:$J$3</c:f>
              <c:numCache>
                <c:formatCode>0.0%</c:formatCode>
                <c:ptCount val="9"/>
                <c:pt idx="0">
                  <c:v>0.17199999999999999</c:v>
                </c:pt>
                <c:pt idx="1">
                  <c:v>0.14599999999999999</c:v>
                </c:pt>
                <c:pt idx="2">
                  <c:v>0.155</c:v>
                </c:pt>
                <c:pt idx="3">
                  <c:v>0.13700000000000001</c:v>
                </c:pt>
                <c:pt idx="4">
                  <c:v>0.129</c:v>
                </c:pt>
                <c:pt idx="5">
                  <c:v>0.15</c:v>
                </c:pt>
                <c:pt idx="6">
                  <c:v>0.14699999999999999</c:v>
                </c:pt>
                <c:pt idx="7">
                  <c:v>0.14599999999999999</c:v>
                </c:pt>
                <c:pt idx="8">
                  <c:v>0.14699999999999999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D3-4877-9BE1-42308BB44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6862895"/>
        <c:axId val="454221071"/>
      </c:barChart>
      <c:catAx>
        <c:axId val="72686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221071"/>
        <c:crosses val="autoZero"/>
        <c:auto val="1"/>
        <c:lblAlgn val="ctr"/>
        <c:lblOffset val="100"/>
        <c:noMultiLvlLbl val="0"/>
      </c:catAx>
      <c:valAx>
        <c:axId val="454221071"/>
        <c:scaling>
          <c:orientation val="minMax"/>
          <c:max val="0.25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86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'2019 BRFSS'!$A$4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 BRFSS'!$B$1:$J$1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2108</c:v>
                </c:pt>
                <c:pt idx="8">
                  <c:v>2019</c:v>
                </c:pt>
              </c:numCache>
            </c:numRef>
          </c:cat>
          <c:val>
            <c:numRef>
              <c:f>'2019 BRFSS'!$B$4:$J$4</c:f>
              <c:numCache>
                <c:formatCode>0.0%</c:formatCode>
                <c:ptCount val="9"/>
                <c:pt idx="0">
                  <c:v>0.23400000000000001</c:v>
                </c:pt>
                <c:pt idx="1">
                  <c:v>0.20300000000000001</c:v>
                </c:pt>
                <c:pt idx="2">
                  <c:v>0.21199999999999999</c:v>
                </c:pt>
                <c:pt idx="3">
                  <c:v>0.20499999999999999</c:v>
                </c:pt>
                <c:pt idx="4">
                  <c:v>0.17399999999999999</c:v>
                </c:pt>
                <c:pt idx="5">
                  <c:v>0.20799999999999999</c:v>
                </c:pt>
                <c:pt idx="6">
                  <c:v>0.193</c:v>
                </c:pt>
                <c:pt idx="7">
                  <c:v>0.20200000000000001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D3-4877-9BE1-42308BB44248}"/>
            </c:ext>
          </c:extLst>
        </c:ser>
        <c:ser>
          <c:idx val="2"/>
          <c:order val="1"/>
          <c:tx>
            <c:strRef>
              <c:f>'2019 BRFSS'!$A$5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'2019 BRFSS'!$B$1:$J$1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2108</c:v>
                </c:pt>
                <c:pt idx="8">
                  <c:v>2019</c:v>
                </c:pt>
              </c:numCache>
            </c:numRef>
          </c:cat>
          <c:val>
            <c:numRef>
              <c:f>'2019 BRFSS'!$B$5:$J$5</c:f>
              <c:numCache>
                <c:formatCode>0.0%</c:formatCode>
                <c:ptCount val="9"/>
                <c:pt idx="0">
                  <c:v>0.11</c:v>
                </c:pt>
                <c:pt idx="1">
                  <c:v>9.1999999999999998E-2</c:v>
                </c:pt>
                <c:pt idx="2">
                  <c:v>0.1</c:v>
                </c:pt>
                <c:pt idx="3">
                  <c:v>0.10100000000000001</c:v>
                </c:pt>
                <c:pt idx="4">
                  <c:v>8.5999999999999993E-2</c:v>
                </c:pt>
                <c:pt idx="5">
                  <c:v>9.5000000000000001E-2</c:v>
                </c:pt>
                <c:pt idx="6">
                  <c:v>0.10299999999999999</c:v>
                </c:pt>
                <c:pt idx="7">
                  <c:v>9.4E-2</c:v>
                </c:pt>
                <c:pt idx="8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D3-4877-9BE1-42308BB44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6862895"/>
        <c:axId val="454221071"/>
      </c:barChart>
      <c:catAx>
        <c:axId val="72686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221071"/>
        <c:crosses val="autoZero"/>
        <c:auto val="1"/>
        <c:lblAlgn val="ctr"/>
        <c:lblOffset val="100"/>
        <c:noMultiLvlLbl val="0"/>
      </c:catAx>
      <c:valAx>
        <c:axId val="454221071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86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45406824146987E-2"/>
          <c:y val="6.9444444444444448E-2"/>
          <c:w val="0.88131014873140856"/>
          <c:h val="0.842376786235053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'[YRRS BRFSS 2019.xlsx]2019 HS'!$A$4</c:f>
              <c:strCache>
                <c:ptCount val="1"/>
                <c:pt idx="0">
                  <c:v>Binge Drinker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'[YRRS BRFSS 2019.xlsx]2019 HS'!$B$1:$G$1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2011</c:v>
                </c:pt>
                <c:pt idx="2">
                  <c:v>2013</c:v>
                </c:pt>
                <c:pt idx="3">
                  <c:v>2015</c:v>
                </c:pt>
                <c:pt idx="4">
                  <c:v>2017</c:v>
                </c:pt>
                <c:pt idx="5">
                  <c:v>2019</c:v>
                </c:pt>
              </c:numCache>
            </c:numRef>
          </c:cat>
          <c:val>
            <c:numRef>
              <c:f>'[YRRS BRFSS 2019.xlsx]2019 HS'!$B$4:$G$4</c:f>
              <c:numCache>
                <c:formatCode>0.0%</c:formatCode>
                <c:ptCount val="6"/>
                <c:pt idx="0">
                  <c:v>0.25</c:v>
                </c:pt>
                <c:pt idx="1">
                  <c:v>0.224</c:v>
                </c:pt>
                <c:pt idx="2">
                  <c:v>0.17100000000000001</c:v>
                </c:pt>
                <c:pt idx="3">
                  <c:v>0.14599999999999999</c:v>
                </c:pt>
                <c:pt idx="4">
                  <c:v>0.109</c:v>
                </c:pt>
                <c:pt idx="5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54-49A5-9F86-93CE12EC8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30372447"/>
        <c:axId val="1241055695"/>
      </c:barChart>
      <c:catAx>
        <c:axId val="143037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1055695"/>
        <c:crosses val="autoZero"/>
        <c:auto val="1"/>
        <c:lblAlgn val="ctr"/>
        <c:lblOffset val="100"/>
        <c:noMultiLvlLbl val="0"/>
      </c:catAx>
      <c:valAx>
        <c:axId val="1241055695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0372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'[YRRS BRFSS 2019.xlsx]2019 MS '!$A$5</c:f>
              <c:strCache>
                <c:ptCount val="1"/>
                <c:pt idx="0">
                  <c:v>Binge Drinker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'[YRRS BRFSS 2019.xlsx]2019 MS '!$B$1:$G$1</c:f>
              <c:numCache>
                <c:formatCode>General</c:formatCode>
                <c:ptCount val="6"/>
                <c:pt idx="0">
                  <c:v>2009</c:v>
                </c:pt>
                <c:pt idx="1">
                  <c:v>2011</c:v>
                </c:pt>
                <c:pt idx="2">
                  <c:v>2013</c:v>
                </c:pt>
                <c:pt idx="3">
                  <c:v>2015</c:v>
                </c:pt>
                <c:pt idx="4">
                  <c:v>2017</c:v>
                </c:pt>
                <c:pt idx="5">
                  <c:v>2019</c:v>
                </c:pt>
              </c:numCache>
            </c:numRef>
          </c:cat>
          <c:val>
            <c:numRef>
              <c:f>'[YRRS BRFSS 2019.xlsx]2019 MS '!$B$5:$G$5</c:f>
              <c:numCache>
                <c:formatCode>0.0%</c:formatCode>
                <c:ptCount val="6"/>
                <c:pt idx="0">
                  <c:v>8.5999999999999993E-2</c:v>
                </c:pt>
                <c:pt idx="1">
                  <c:v>6.3E-2</c:v>
                </c:pt>
                <c:pt idx="2">
                  <c:v>3.9E-2</c:v>
                </c:pt>
                <c:pt idx="3">
                  <c:v>0.05</c:v>
                </c:pt>
                <c:pt idx="4">
                  <c:v>4.9000000000000002E-2</c:v>
                </c:pt>
                <c:pt idx="5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C-4825-BEAF-5651DDC3A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8336047"/>
        <c:axId val="1551024463"/>
      </c:barChart>
      <c:catAx>
        <c:axId val="1248336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1024463"/>
        <c:crosses val="autoZero"/>
        <c:auto val="1"/>
        <c:lblAlgn val="ctr"/>
        <c:lblOffset val="100"/>
        <c:noMultiLvlLbl val="0"/>
      </c:catAx>
      <c:valAx>
        <c:axId val="1551024463"/>
        <c:scaling>
          <c:orientation val="minMax"/>
          <c:max val="9.0000000000000024E-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336047"/>
        <c:crosses val="autoZero"/>
        <c:crossBetween val="between"/>
        <c:majorUnit val="3.0000000000000006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NM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2108</c:v>
                </c:pt>
                <c:pt idx="4">
                  <c:v>2019</c:v>
                </c:pt>
              </c:numCache>
            </c:numRef>
          </c:cat>
          <c:val>
            <c:numRef>
              <c:f>Sheet2!$B$2:$B$6</c:f>
              <c:numCache>
                <c:formatCode>0.0</c:formatCode>
                <c:ptCount val="5"/>
                <c:pt idx="0">
                  <c:v>63.662449615</c:v>
                </c:pt>
                <c:pt idx="1">
                  <c:v>64.198283735999993</c:v>
                </c:pt>
                <c:pt idx="2">
                  <c:v>65.452760753000007</c:v>
                </c:pt>
                <c:pt idx="3">
                  <c:v>68.381000172</c:v>
                </c:pt>
                <c:pt idx="4">
                  <c:v>73.777477766999993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61-4247-95AA-4D094288E1D8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US 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2108</c:v>
                </c:pt>
                <c:pt idx="4">
                  <c:v>2019</c:v>
                </c:pt>
              </c:numCache>
            </c:numRef>
          </c:cat>
          <c:val>
            <c:numRef>
              <c:f>Sheet2!$C$2:$C$6</c:f>
              <c:numCache>
                <c:formatCode>0.0</c:formatCode>
                <c:ptCount val="5"/>
                <c:pt idx="0" formatCode="General">
                  <c:v>32.200000000000003</c:v>
                </c:pt>
                <c:pt idx="1">
                  <c:v>34</c:v>
                </c:pt>
                <c:pt idx="2">
                  <c:v>35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61-4247-95AA-4D094288E1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97806703"/>
        <c:axId val="1355362015"/>
      </c:barChart>
      <c:catAx>
        <c:axId val="1697806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362015"/>
        <c:crosses val="autoZero"/>
        <c:auto val="1"/>
        <c:lblAlgn val="ctr"/>
        <c:lblOffset val="100"/>
        <c:noMultiLvlLbl val="0"/>
      </c:catAx>
      <c:valAx>
        <c:axId val="13553620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 Death per 100,000 population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806703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4AE-4B6A-9073-E8BE69A05B87}"/>
              </c:ext>
            </c:extLst>
          </c:dPt>
          <c:cat>
            <c:strRef>
              <c:f>Sheet2!$I$3:$I$5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Total</c:v>
                </c:pt>
              </c:strCache>
            </c:strRef>
          </c:cat>
          <c:val>
            <c:numRef>
              <c:f>Sheet2!$J$3:$J$5</c:f>
              <c:numCache>
                <c:formatCode>0.0</c:formatCode>
                <c:ptCount val="3"/>
                <c:pt idx="0">
                  <c:v>96.270305485999998</c:v>
                </c:pt>
                <c:pt idx="1">
                  <c:v>39.161123697999997</c:v>
                </c:pt>
                <c:pt idx="2">
                  <c:v>67.115464760999998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5-48F9-B828-9CB4CD162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073952"/>
        <c:axId val="290427680"/>
      </c:barChart>
      <c:catAx>
        <c:axId val="13707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427680"/>
        <c:crosses val="autoZero"/>
        <c:auto val="1"/>
        <c:lblAlgn val="ctr"/>
        <c:lblOffset val="100"/>
        <c:noMultiLvlLbl val="0"/>
      </c:catAx>
      <c:valAx>
        <c:axId val="29042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baseline="0" dirty="0">
                    <a:effectLst/>
                  </a:rPr>
                  <a:t>Death per 100.000 population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07395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7CF-44DB-89CF-A5F7805A0FEC}"/>
              </c:ext>
            </c:extLst>
          </c:dPt>
          <c:cat>
            <c:strRef>
              <c:f>Sheet2!$L$3:$L$8</c:f>
              <c:strCache>
                <c:ptCount val="4"/>
                <c:pt idx="0">
                  <c:v>American Indian       </c:v>
                </c:pt>
                <c:pt idx="1">
                  <c:v>Hispanic              </c:v>
                </c:pt>
                <c:pt idx="2">
                  <c:v>White                 </c:v>
                </c:pt>
                <c:pt idx="3">
                  <c:v>Total</c:v>
                </c:pt>
              </c:strCache>
            </c:strRef>
          </c:cat>
          <c:val>
            <c:numRef>
              <c:f>Sheet2!$M$3:$M$8</c:f>
              <c:numCache>
                <c:formatCode>0.0</c:formatCode>
                <c:ptCount val="4"/>
                <c:pt idx="0">
                  <c:v>183.98209943000001</c:v>
                </c:pt>
                <c:pt idx="1">
                  <c:v>62.204738251999999</c:v>
                </c:pt>
                <c:pt idx="2">
                  <c:v>49.191824668000002</c:v>
                </c:pt>
                <c:pt idx="3">
                  <c:v>67.115464760999998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5D-470B-A921-B1DD2B1A6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5546208"/>
        <c:axId val="290285712"/>
      </c:barChart>
      <c:catAx>
        <c:axId val="30554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285712"/>
        <c:crosses val="autoZero"/>
        <c:auto val="1"/>
        <c:lblAlgn val="ctr"/>
        <c:lblOffset val="100"/>
        <c:noMultiLvlLbl val="0"/>
      </c:catAx>
      <c:valAx>
        <c:axId val="2902857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Death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546208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Sheet2!$P$3:$P$12</c:f>
              <c:strCache>
                <c:ptCount val="10"/>
                <c:pt idx="0">
                  <c:v> 0-4           </c:v>
                </c:pt>
                <c:pt idx="1">
                  <c:v> 5-14          </c:v>
                </c:pt>
                <c:pt idx="2">
                  <c:v> 15-24         </c:v>
                </c:pt>
                <c:pt idx="3">
                  <c:v> 25-34         </c:v>
                </c:pt>
                <c:pt idx="4">
                  <c:v> 35-44         </c:v>
                </c:pt>
                <c:pt idx="5">
                  <c:v> 45-54         </c:v>
                </c:pt>
                <c:pt idx="6">
                  <c:v> 55-64         </c:v>
                </c:pt>
                <c:pt idx="7">
                  <c:v> 65-74         </c:v>
                </c:pt>
                <c:pt idx="8">
                  <c:v> 75-84         </c:v>
                </c:pt>
                <c:pt idx="9">
                  <c:v> 85+           </c:v>
                </c:pt>
              </c:strCache>
            </c:strRef>
          </c:cat>
          <c:val>
            <c:numRef>
              <c:f>Sheet2!$Q$3:$Q$12</c:f>
              <c:numCache>
                <c:formatCode>0.0</c:formatCode>
                <c:ptCount val="10"/>
                <c:pt idx="0">
                  <c:v>3.1969991968000002</c:v>
                </c:pt>
                <c:pt idx="1">
                  <c:v>2.2605204464000002</c:v>
                </c:pt>
                <c:pt idx="2">
                  <c:v>28.447673257999998</c:v>
                </c:pt>
                <c:pt idx="3">
                  <c:v>70.357018643999993</c:v>
                </c:pt>
                <c:pt idx="4">
                  <c:v>94.653297965999997</c:v>
                </c:pt>
                <c:pt idx="5">
                  <c:v>127.52783669</c:v>
                </c:pt>
                <c:pt idx="6">
                  <c:v>117.95661437</c:v>
                </c:pt>
                <c:pt idx="7">
                  <c:v>82.778722110999993</c:v>
                </c:pt>
                <c:pt idx="8">
                  <c:v>72.128530673</c:v>
                </c:pt>
                <c:pt idx="9">
                  <c:v>96.954314862999993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1-4356-9CCA-376154B5D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9994528"/>
        <c:axId val="303757008"/>
      </c:barChart>
      <c:catAx>
        <c:axId val="177999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57008"/>
        <c:crosses val="autoZero"/>
        <c:auto val="1"/>
        <c:lblAlgn val="ctr"/>
        <c:lblOffset val="100"/>
        <c:noMultiLvlLbl val="0"/>
      </c:catAx>
      <c:valAx>
        <c:axId val="3037570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Death per 100,000</a:t>
                </a:r>
                <a:r>
                  <a:rPr lang="en-US" baseline="0" dirty="0"/>
                  <a:t> population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994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5-41F9-AF16-FB1E167EF329}"/>
              </c:ext>
            </c:extLst>
          </c:dPt>
          <c:cat>
            <c:strRef>
              <c:f>Sheet2!$B$2:$B$35</c:f>
              <c:strCache>
                <c:ptCount val="34"/>
                <c:pt idx="0">
                  <c:v>Bernalillo  </c:v>
                </c:pt>
                <c:pt idx="1">
                  <c:v>Catron      </c:v>
                </c:pt>
                <c:pt idx="2">
                  <c:v>Chaves      </c:v>
                </c:pt>
                <c:pt idx="3">
                  <c:v>Cibola      </c:v>
                </c:pt>
                <c:pt idx="4">
                  <c:v>Colfax      </c:v>
                </c:pt>
                <c:pt idx="5">
                  <c:v>Curry       </c:v>
                </c:pt>
                <c:pt idx="6">
                  <c:v>De Baca     </c:v>
                </c:pt>
                <c:pt idx="7">
                  <c:v>Dona Ana    </c:v>
                </c:pt>
                <c:pt idx="8">
                  <c:v>Eddy        </c:v>
                </c:pt>
                <c:pt idx="9">
                  <c:v>Grant       </c:v>
                </c:pt>
                <c:pt idx="10">
                  <c:v>Guadalupe   </c:v>
                </c:pt>
                <c:pt idx="11">
                  <c:v>Harding     </c:v>
                </c:pt>
                <c:pt idx="12">
                  <c:v>Hidalgo     </c:v>
                </c:pt>
                <c:pt idx="13">
                  <c:v>Lea         </c:v>
                </c:pt>
                <c:pt idx="14">
                  <c:v>Lincoln     </c:v>
                </c:pt>
                <c:pt idx="15">
                  <c:v>Los Alamos  </c:v>
                </c:pt>
                <c:pt idx="16">
                  <c:v>Luna        </c:v>
                </c:pt>
                <c:pt idx="17">
                  <c:v>McKinley    </c:v>
                </c:pt>
                <c:pt idx="18">
                  <c:v>Mora        </c:v>
                </c:pt>
                <c:pt idx="19">
                  <c:v>New Mexico  </c:v>
                </c:pt>
                <c:pt idx="20">
                  <c:v>Otero       </c:v>
                </c:pt>
                <c:pt idx="21">
                  <c:v>Quay        </c:v>
                </c:pt>
                <c:pt idx="22">
                  <c:v>Rio Arriba  </c:v>
                </c:pt>
                <c:pt idx="23">
                  <c:v>Roosevelt   </c:v>
                </c:pt>
                <c:pt idx="24">
                  <c:v>San Juan    </c:v>
                </c:pt>
                <c:pt idx="25">
                  <c:v>San Miguel  </c:v>
                </c:pt>
                <c:pt idx="26">
                  <c:v>Sandoval    </c:v>
                </c:pt>
                <c:pt idx="27">
                  <c:v>Santa Fe    </c:v>
                </c:pt>
                <c:pt idx="28">
                  <c:v>Sierra      </c:v>
                </c:pt>
                <c:pt idx="29">
                  <c:v>Socorro     </c:v>
                </c:pt>
                <c:pt idx="30">
                  <c:v>Taos        </c:v>
                </c:pt>
                <c:pt idx="31">
                  <c:v>Torrance    </c:v>
                </c:pt>
                <c:pt idx="32">
                  <c:v>Union       </c:v>
                </c:pt>
                <c:pt idx="33">
                  <c:v>Valencia    </c:v>
                </c:pt>
              </c:strCache>
            </c:strRef>
          </c:cat>
          <c:val>
            <c:numRef>
              <c:f>Sheet2!$C$2:$C$35</c:f>
              <c:numCache>
                <c:formatCode>0.0</c:formatCode>
                <c:ptCount val="34"/>
                <c:pt idx="0">
                  <c:v>62.353901033</c:v>
                </c:pt>
                <c:pt idx="1">
                  <c:v>61.539586178</c:v>
                </c:pt>
                <c:pt idx="2">
                  <c:v>63.340031836999998</c:v>
                </c:pt>
                <c:pt idx="3">
                  <c:v>96.406384411000005</c:v>
                </c:pt>
                <c:pt idx="4">
                  <c:v>67.372794714999998</c:v>
                </c:pt>
                <c:pt idx="5">
                  <c:v>49.385845682999999</c:v>
                </c:pt>
                <c:pt idx="6">
                  <c:v>55.239106137</c:v>
                </c:pt>
                <c:pt idx="7">
                  <c:v>42.139117214000002</c:v>
                </c:pt>
                <c:pt idx="8">
                  <c:v>69.777459238999995</c:v>
                </c:pt>
                <c:pt idx="9">
                  <c:v>59.264942552000001</c:v>
                </c:pt>
                <c:pt idx="10">
                  <c:v>53.308132776000001</c:v>
                </c:pt>
                <c:pt idx="11">
                  <c:v>25.143538135</c:v>
                </c:pt>
                <c:pt idx="12">
                  <c:v>54.617623856000002</c:v>
                </c:pt>
                <c:pt idx="13">
                  <c:v>49.198151088000003</c:v>
                </c:pt>
                <c:pt idx="14">
                  <c:v>68.268432243999996</c:v>
                </c:pt>
                <c:pt idx="15">
                  <c:v>26.810742149999999</c:v>
                </c:pt>
                <c:pt idx="16">
                  <c:v>50.190451262000003</c:v>
                </c:pt>
                <c:pt idx="17">
                  <c:v>182.89052254999999</c:v>
                </c:pt>
                <c:pt idx="18">
                  <c:v>91.426066425000002</c:v>
                </c:pt>
                <c:pt idx="19">
                  <c:v>67.115464760999998</c:v>
                </c:pt>
                <c:pt idx="20">
                  <c:v>58.595304126000002</c:v>
                </c:pt>
                <c:pt idx="21">
                  <c:v>84.258981777000002</c:v>
                </c:pt>
                <c:pt idx="22">
                  <c:v>147.28993209000001</c:v>
                </c:pt>
                <c:pt idx="23">
                  <c:v>41.834008386000001</c:v>
                </c:pt>
                <c:pt idx="24">
                  <c:v>99.129217155000006</c:v>
                </c:pt>
                <c:pt idx="25">
                  <c:v>79.274594323000002</c:v>
                </c:pt>
                <c:pt idx="26">
                  <c:v>56.003172073000002</c:v>
                </c:pt>
                <c:pt idx="27">
                  <c:v>57.635303845000003</c:v>
                </c:pt>
                <c:pt idx="28">
                  <c:v>76.259441881000001</c:v>
                </c:pt>
                <c:pt idx="29">
                  <c:v>73.045712526000003</c:v>
                </c:pt>
                <c:pt idx="30">
                  <c:v>81.091446692999995</c:v>
                </c:pt>
                <c:pt idx="31">
                  <c:v>46.574737794000001</c:v>
                </c:pt>
                <c:pt idx="32">
                  <c:v>34.602128731999997</c:v>
                </c:pt>
                <c:pt idx="33">
                  <c:v>63.479051028000001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25-41F9-AF16-FB1E167EF3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672816"/>
        <c:axId val="303776560"/>
      </c:barChart>
      <c:catAx>
        <c:axId val="30667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76560"/>
        <c:crosses val="autoZero"/>
        <c:auto val="1"/>
        <c:lblAlgn val="ctr"/>
        <c:lblOffset val="100"/>
        <c:noMultiLvlLbl val="0"/>
      </c:catAx>
      <c:valAx>
        <c:axId val="30377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Death per 100,000</a:t>
                </a:r>
                <a:r>
                  <a:rPr lang="en-US" baseline="0" dirty="0"/>
                  <a:t> population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533787414489156E-2"/>
              <c:y val="0.33129006184972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67281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D8F7E59-7207-4138-B119-709E785520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8D7E6-3CAD-40B0-A825-DC21EBBE0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E4EC6BE-902F-4AAB-B08A-4287B49D9271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23210-F532-42CE-AE33-29070F1FCC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B8722-CC06-4315-B239-74BD5AF1D4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2B32F60-9FC2-41BE-BD5F-48DC40E83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88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40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4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85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51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99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15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35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2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5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5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7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8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4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5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8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37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communityguide.org/topic/excessive-alcohol-consumption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Annaliese.Mayette@state.nm.u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419A8-937E-4E44-9E73-14A35C0E9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617" y="555523"/>
            <a:ext cx="9360508" cy="186673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Alcohol-Related Death in NM</a:t>
            </a:r>
            <a:br>
              <a:rPr lang="en-US" dirty="0"/>
            </a:br>
            <a:r>
              <a:rPr lang="en-US" dirty="0"/>
              <a:t>2015-2019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844C5-28D6-4946-9FC1-A6A2C774B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4457" y="4766732"/>
            <a:ext cx="4345668" cy="1405467"/>
          </a:xfrm>
        </p:spPr>
        <p:txBody>
          <a:bodyPr>
            <a:normAutofit/>
          </a:bodyPr>
          <a:lstStyle/>
          <a:p>
            <a:r>
              <a:rPr lang="en-US" sz="1600" dirty="0"/>
              <a:t>Annaliese Mayette</a:t>
            </a:r>
          </a:p>
          <a:p>
            <a:r>
              <a:rPr lang="en-US" sz="1600" dirty="0"/>
              <a:t>Epidemiology and Response Division</a:t>
            </a:r>
          </a:p>
          <a:p>
            <a:r>
              <a:rPr lang="en-US" sz="1600" dirty="0"/>
              <a:t>New Mexico Department Of Health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F704D3-D57C-489F-8A9C-D0EEF22D7852}"/>
              </a:ext>
            </a:extLst>
          </p:cNvPr>
          <p:cNvSpPr txBox="1"/>
          <p:nvPr/>
        </p:nvSpPr>
        <p:spPr>
          <a:xfrm>
            <a:off x="1691149" y="3278139"/>
            <a:ext cx="9468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LDWI Application Workshop </a:t>
            </a:r>
          </a:p>
          <a:p>
            <a:pPr algn="r"/>
            <a:r>
              <a:rPr lang="en-US" sz="3200" dirty="0"/>
              <a:t>January 7, 2021</a:t>
            </a:r>
          </a:p>
        </p:txBody>
      </p:sp>
    </p:spTree>
    <p:extLst>
      <p:ext uri="{BB962C8B-B14F-4D97-AF65-F5344CB8AC3E}">
        <p14:creationId xmlns:p14="http://schemas.microsoft.com/office/powerpoint/2010/main" val="1258678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9228F0-9AA2-4D81-80CE-89C74068B0BD}"/>
              </a:ext>
            </a:extLst>
          </p:cNvPr>
          <p:cNvSpPr/>
          <p:nvPr/>
        </p:nvSpPr>
        <p:spPr>
          <a:xfrm>
            <a:off x="3089563" y="1995054"/>
            <a:ext cx="70796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Alcohol-Related Death</a:t>
            </a:r>
          </a:p>
        </p:txBody>
      </p:sp>
    </p:spTree>
    <p:extLst>
      <p:ext uri="{BB962C8B-B14F-4D97-AF65-F5344CB8AC3E}">
        <p14:creationId xmlns:p14="http://schemas.microsoft.com/office/powerpoint/2010/main" val="303351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347F50-7E1E-419C-B3A8-ED492DFCF3D2}"/>
              </a:ext>
            </a:extLst>
          </p:cNvPr>
          <p:cNvSpPr txBox="1"/>
          <p:nvPr/>
        </p:nvSpPr>
        <p:spPr>
          <a:xfrm>
            <a:off x="1090863" y="605954"/>
            <a:ext cx="97696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Alcohol-Related Death in NM:</a:t>
            </a:r>
          </a:p>
          <a:p>
            <a:endParaRPr lang="en-US" dirty="0"/>
          </a:p>
          <a:p>
            <a:r>
              <a:rPr lang="en-US" sz="2400" dirty="0"/>
              <a:t>Males have more than double the alcohol-related death rate of females </a:t>
            </a:r>
          </a:p>
          <a:p>
            <a:endParaRPr lang="en-US" sz="2400" dirty="0"/>
          </a:p>
          <a:p>
            <a:r>
              <a:rPr lang="en-US" sz="2400" dirty="0"/>
              <a:t>McKinley and Rio Arriba Counties have alcohol-related death rates that are more than twice the NM rate. </a:t>
            </a:r>
          </a:p>
          <a:p>
            <a:endParaRPr lang="en-US" sz="2400" dirty="0"/>
          </a:p>
          <a:p>
            <a:r>
              <a:rPr lang="en-US" sz="2400" dirty="0"/>
              <a:t>Native Americans bear the greatest burden of alcohol-related death, having the highest alcohol-related death rate in NM.  Asian/Pacific Islanders have the lowest alcohol-related death rate in NM.</a:t>
            </a:r>
          </a:p>
          <a:p>
            <a:endParaRPr lang="en-US" sz="2400" dirty="0"/>
          </a:p>
          <a:p>
            <a:r>
              <a:rPr lang="en-US" sz="2400" dirty="0"/>
              <a:t>People 45 to 54 have the highest alcohol-related death rate.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D21025-86ED-4752-9DB2-41B094913704}"/>
              </a:ext>
            </a:extLst>
          </p:cNvPr>
          <p:cNvSpPr txBox="1"/>
          <p:nvPr/>
        </p:nvSpPr>
        <p:spPr>
          <a:xfrm>
            <a:off x="1683586" y="115962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Alcohol-Related Death Rates*, </a:t>
            </a:r>
          </a:p>
          <a:p>
            <a:pPr algn="ctr"/>
            <a:r>
              <a:rPr lang="en-US" sz="3200" dirty="0"/>
              <a:t>2015-2019, NM and US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6C11EC-7F7A-4876-92E1-D37DB7719FB2}"/>
              </a:ext>
            </a:extLst>
          </p:cNvPr>
          <p:cNvSpPr/>
          <p:nvPr/>
        </p:nvSpPr>
        <p:spPr>
          <a:xfrm>
            <a:off x="1025912" y="6274420"/>
            <a:ext cx="8441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200" dirty="0">
                <a:solidFill>
                  <a:srgbClr val="FFFFFF"/>
                </a:solidFill>
              </a:rPr>
              <a:t>NM Rates have been age-adjusted to the standard U.S. 2000 population, 2018 data are the most recent available for the US</a:t>
            </a:r>
          </a:p>
          <a:p>
            <a:pPr lvl="0" eaLnBrk="1" hangingPunct="1"/>
            <a:r>
              <a:rPr lang="en-US" sz="1200" dirty="0">
                <a:solidFill>
                  <a:srgbClr val="FFFFFF"/>
                </a:solidFill>
              </a:rPr>
              <a:t>Source: NM Vital Records and Health Statistics; UNM/GPS; CDC ARDI v3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F103B00-04BC-428F-B87A-50A5BF837C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943079"/>
              </p:ext>
            </p:extLst>
          </p:nvPr>
        </p:nvGraphicFramePr>
        <p:xfrm>
          <a:off x="1025912" y="1356465"/>
          <a:ext cx="9293745" cy="4695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806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19CEF3F-F827-43A4-94AE-EF21240A1A88}"/>
              </a:ext>
            </a:extLst>
          </p:cNvPr>
          <p:cNvSpPr/>
          <p:nvPr/>
        </p:nvSpPr>
        <p:spPr>
          <a:xfrm>
            <a:off x="609600" y="626745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*Rates are per 100,000, and are  age adjusted to the 2000 US standard population</a:t>
            </a:r>
          </a:p>
          <a:p>
            <a:r>
              <a:rPr lang="en-US" sz="1200" dirty="0"/>
              <a:t>Source: NMDOH Vital Records and Health Statistics, UNM/GPS,  CDC ARDI v3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D147ADE-8490-41A4-8458-2F18AB1A5B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39877"/>
              </p:ext>
            </p:extLst>
          </p:nvPr>
        </p:nvGraphicFramePr>
        <p:xfrm>
          <a:off x="718459" y="1295400"/>
          <a:ext cx="9601200" cy="4833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80844C-8B1F-4277-AB2F-CD6EFE882BB8}"/>
              </a:ext>
            </a:extLst>
          </p:cNvPr>
          <p:cNvSpPr txBox="1"/>
          <p:nvPr/>
        </p:nvSpPr>
        <p:spPr>
          <a:xfrm>
            <a:off x="832759" y="129178"/>
            <a:ext cx="9873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Alcohol-related Death Rates by Sex, </a:t>
            </a:r>
          </a:p>
          <a:p>
            <a:pPr algn="ctr"/>
            <a:r>
              <a:rPr lang="en-US" sz="3200" dirty="0"/>
              <a:t>NM 2015-2019</a:t>
            </a:r>
          </a:p>
        </p:txBody>
      </p:sp>
    </p:spTree>
    <p:extLst>
      <p:ext uri="{BB962C8B-B14F-4D97-AF65-F5344CB8AC3E}">
        <p14:creationId xmlns:p14="http://schemas.microsoft.com/office/powerpoint/2010/main" val="796927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94E157-EB5A-4B0F-A3E2-961C92F0026D}"/>
              </a:ext>
            </a:extLst>
          </p:cNvPr>
          <p:cNvSpPr/>
          <p:nvPr/>
        </p:nvSpPr>
        <p:spPr>
          <a:xfrm>
            <a:off x="512617" y="616304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1200" dirty="0">
                <a:solidFill>
                  <a:prstClr val="white"/>
                </a:solidFill>
              </a:rPr>
              <a:t>*Rates are per 100,000, and are  age adjusted to the 2000 US standard population</a:t>
            </a:r>
          </a:p>
          <a:p>
            <a:pPr lvl="0"/>
            <a:r>
              <a:rPr lang="en-US" sz="1200" dirty="0">
                <a:solidFill>
                  <a:prstClr val="white"/>
                </a:solidFill>
              </a:rPr>
              <a:t>Source: NMDOH Vital Records and Health Statistics, UNM/GPS,  CDC ADRI v3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88C314-939B-4255-8947-8AA49113AD44}"/>
              </a:ext>
            </a:extLst>
          </p:cNvPr>
          <p:cNvSpPr txBox="1"/>
          <p:nvPr/>
        </p:nvSpPr>
        <p:spPr>
          <a:xfrm>
            <a:off x="664029" y="233294"/>
            <a:ext cx="96991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Alcohol-Related Death Rates*, by Race/Ethnicity, </a:t>
            </a:r>
          </a:p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NM, 2015-2019</a:t>
            </a:r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A119CE-AE1E-484F-8D06-E370167A15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134610"/>
              </p:ext>
            </p:extLst>
          </p:nvPr>
        </p:nvGraphicFramePr>
        <p:xfrm>
          <a:off x="990599" y="1654629"/>
          <a:ext cx="9775371" cy="4365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925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51C035-D56B-4CB4-B660-6F3EBC648E35}"/>
              </a:ext>
            </a:extLst>
          </p:cNvPr>
          <p:cNvSpPr/>
          <p:nvPr/>
        </p:nvSpPr>
        <p:spPr>
          <a:xfrm>
            <a:off x="609600" y="63963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1200" dirty="0">
                <a:solidFill>
                  <a:prstClr val="white"/>
                </a:solidFill>
              </a:rPr>
              <a:t>*Rates are per 100,000 population</a:t>
            </a:r>
          </a:p>
          <a:p>
            <a:pPr lvl="0"/>
            <a:r>
              <a:rPr lang="en-US" sz="1200" dirty="0">
                <a:solidFill>
                  <a:prstClr val="white"/>
                </a:solidFill>
              </a:rPr>
              <a:t>Source: NMDOH Vital Records and Health Statistics, UNM/GPS,  CDC ARDI v3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D0F99B-C886-4BB9-90E8-90E1B189C075}"/>
              </a:ext>
            </a:extLst>
          </p:cNvPr>
          <p:cNvSpPr txBox="1"/>
          <p:nvPr/>
        </p:nvSpPr>
        <p:spPr>
          <a:xfrm>
            <a:off x="1426029" y="185057"/>
            <a:ext cx="863237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Alcohol-Related Death Rates by Age Group,</a:t>
            </a:r>
          </a:p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NM, 2015-2019</a:t>
            </a:r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6A25F13-95A8-4171-8E79-3E239BE2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832690"/>
              </p:ext>
            </p:extLst>
          </p:nvPr>
        </p:nvGraphicFramePr>
        <p:xfrm>
          <a:off x="707571" y="1360714"/>
          <a:ext cx="9655629" cy="493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770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B873B2-4AF5-48AE-9CB9-6BF268ABC34B}"/>
              </a:ext>
            </a:extLst>
          </p:cNvPr>
          <p:cNvSpPr/>
          <p:nvPr/>
        </p:nvSpPr>
        <p:spPr>
          <a:xfrm>
            <a:off x="703901" y="617958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1200" dirty="0">
                <a:solidFill>
                  <a:prstClr val="white"/>
                </a:solidFill>
              </a:rPr>
              <a:t>*Rates are per 100,000, and are  age adjusted to the 2000 US standard population</a:t>
            </a:r>
          </a:p>
          <a:p>
            <a:pPr lvl="0"/>
            <a:r>
              <a:rPr lang="en-US" sz="1200" dirty="0">
                <a:solidFill>
                  <a:prstClr val="white"/>
                </a:solidFill>
              </a:rPr>
              <a:t>Source: NMDOH Vital Records and Health Statistics, UNM/GPS,  CDC ARDI v3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F9190DB-CF3B-4430-80C1-C231830C8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554924"/>
              </p:ext>
            </p:extLst>
          </p:nvPr>
        </p:nvGraphicFramePr>
        <p:xfrm>
          <a:off x="805543" y="1273629"/>
          <a:ext cx="9612085" cy="465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A376BB-0D81-409D-ADF8-B7D5873B619F}"/>
              </a:ext>
            </a:extLst>
          </p:cNvPr>
          <p:cNvSpPr txBox="1"/>
          <p:nvPr/>
        </p:nvSpPr>
        <p:spPr>
          <a:xfrm>
            <a:off x="1600200" y="186349"/>
            <a:ext cx="783771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Alcohol-Related Death Rates* by County,</a:t>
            </a:r>
          </a:p>
          <a:p>
            <a:pPr algn="ctr" rtl="0">
              <a:defRPr sz="168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NM, 2015-2019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007DF-82E7-4B32-8577-F4A3033DF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581972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9E0301-2914-472E-8B5A-F698014A8940}"/>
              </a:ext>
            </a:extLst>
          </p:cNvPr>
          <p:cNvSpPr txBox="1"/>
          <p:nvPr/>
        </p:nvSpPr>
        <p:spPr>
          <a:xfrm>
            <a:off x="818865" y="409433"/>
            <a:ext cx="10413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Community Preventive Services Task Force (CPSTF) Recommendations to Decrease Excessive Alcohol Use </a:t>
            </a:r>
          </a:p>
          <a:p>
            <a:r>
              <a:rPr lang="en-US" sz="3200" dirty="0"/>
              <a:t>and Related Harms: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9EFC25-9797-495D-B9C5-3C005E493CF5}"/>
              </a:ext>
            </a:extLst>
          </p:cNvPr>
          <p:cNvSpPr/>
          <p:nvPr/>
        </p:nvSpPr>
        <p:spPr>
          <a:xfrm>
            <a:off x="996287" y="2661313"/>
            <a:ext cx="94033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Electronic screening and brief intervention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Increasing alcohol taxes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 dram shop liability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Maintaining limits on days of sales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Regulation of alcohol outlet density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Maintaining limits on hours of sales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Enhanced enforcement of laws prohibiting sales to minors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DE3DDC-040D-4D58-8305-21CD301BA028}"/>
              </a:ext>
            </a:extLst>
          </p:cNvPr>
          <p:cNvSpPr/>
          <p:nvPr/>
        </p:nvSpPr>
        <p:spPr>
          <a:xfrm>
            <a:off x="1486829" y="5698023"/>
            <a:ext cx="7980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https://www.thecommunityguide.org/topic/excessive-alcohol-consumption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68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9E0301-2914-472E-8B5A-F698014A8940}"/>
              </a:ext>
            </a:extLst>
          </p:cNvPr>
          <p:cNvSpPr txBox="1"/>
          <p:nvPr/>
        </p:nvSpPr>
        <p:spPr>
          <a:xfrm>
            <a:off x="818865" y="375979"/>
            <a:ext cx="104132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Additional Local Recommendations to Decrease Excessive Alcohol Use, Related Harms, and Alcohol-Related Death: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9EFC25-9797-495D-B9C5-3C005E493CF5}"/>
              </a:ext>
            </a:extLst>
          </p:cNvPr>
          <p:cNvSpPr/>
          <p:nvPr/>
        </p:nvSpPr>
        <p:spPr>
          <a:xfrm>
            <a:off x="921149" y="1986597"/>
            <a:ext cx="940330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Increased use of alcohol screening and brief intervention (a-SBI) of adults in clinical settings in addition to e-SBI. (This is a US Preventive Services Task Force recommendation.)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Increase evidence-based prevention programs and interventions for people of all ages.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Enhance law enforcement on prohibited sales to individuals who are intoxicated as well as to those who are underage.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01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3CEBFA-0B73-4A0F-8AD4-2C88FCBB8788}"/>
              </a:ext>
            </a:extLst>
          </p:cNvPr>
          <p:cNvSpPr txBox="1"/>
          <p:nvPr/>
        </p:nvSpPr>
        <p:spPr>
          <a:xfrm>
            <a:off x="1432279" y="330079"/>
            <a:ext cx="860961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 of Excessive Alcohol Consumption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Nationally, excessive alcohol consumption is </a:t>
            </a:r>
            <a:r>
              <a:rPr lang="en-US" sz="2400" dirty="0">
                <a:latin typeface="Calibri" panose="020F0502020204030204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leading cause of preventable death.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Mexico has the highest rate of alcohol-related deaths in the United States according to a recent CDC report.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Mexico’s alcohol-related death rate is twice that of the U.S.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 defTabSz="9144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were 1,</a:t>
            </a:r>
            <a:r>
              <a:rPr lang="en-US" sz="2400" dirty="0">
                <a:latin typeface="Calibri" panose="020F0502020204030204"/>
              </a:rPr>
              <a:t>587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deaths due to excessive </a:t>
            </a:r>
            <a:r>
              <a:rPr lang="en-US" sz="2400" dirty="0"/>
              <a:t>alcohol in New Mexico in 2019.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 up from 1,490 deaths in 2018 and represents a more than </a:t>
            </a:r>
            <a:r>
              <a:rPr lang="en-US" sz="2400" dirty="0">
                <a:latin typeface="Calibri" panose="020F0502020204030204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increase from 2018 to 2019.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756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9E0301-2914-472E-8B5A-F698014A8940}"/>
              </a:ext>
            </a:extLst>
          </p:cNvPr>
          <p:cNvSpPr txBox="1"/>
          <p:nvPr/>
        </p:nvSpPr>
        <p:spPr>
          <a:xfrm>
            <a:off x="818865" y="375979"/>
            <a:ext cx="104132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NMDOH Activities to Decrease Excessive Alcohol Use, Related Harms, and Alcohol-Related Death: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9EFC25-9797-495D-B9C5-3C005E493CF5}"/>
              </a:ext>
            </a:extLst>
          </p:cNvPr>
          <p:cNvSpPr/>
          <p:nvPr/>
        </p:nvSpPr>
        <p:spPr>
          <a:xfrm>
            <a:off x="818865" y="1620466"/>
            <a:ext cx="94033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Disseminate data on rates and harms of excessive alcohol consumption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Collect and analyze Medicaid paid alcohol screening and brief intervention (a-SBI) services data.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Call a quarterly state-wide interagency workgroup to address alcohol-related death in NM with representatives from NMHSD, NMDFA, NMDOT, NMRLD, NMCYFD, NM Behavioral Health Collaborative, and NMDOH.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Support local evidence-based interventions and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0441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62D5FA-07A9-4B60-8A95-D7EA80F6DB52}"/>
              </a:ext>
            </a:extLst>
          </p:cNvPr>
          <p:cNvSpPr txBox="1"/>
          <p:nvPr/>
        </p:nvSpPr>
        <p:spPr>
          <a:xfrm>
            <a:off x="2577830" y="914400"/>
            <a:ext cx="60116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Thank You!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Annaliese Mayette</a:t>
            </a:r>
          </a:p>
          <a:p>
            <a:pPr algn="ctr"/>
            <a:r>
              <a:rPr lang="en-US" dirty="0"/>
              <a:t>Alcohol Epidemiologist</a:t>
            </a:r>
          </a:p>
          <a:p>
            <a:pPr algn="ctr"/>
            <a:r>
              <a:rPr lang="en-US" dirty="0">
                <a:hlinkClick r:id="rId2"/>
              </a:rPr>
              <a:t>Annaliese.Mayette@state.nm.us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Substance Abuse Epidemiology Section</a:t>
            </a:r>
          </a:p>
          <a:p>
            <a:pPr algn="ctr"/>
            <a:r>
              <a:rPr lang="en-US" dirty="0"/>
              <a:t>Injury and Behavioral Epidemiology Bureau</a:t>
            </a:r>
          </a:p>
          <a:p>
            <a:pPr algn="ctr"/>
            <a:r>
              <a:rPr lang="en-US" dirty="0"/>
              <a:t>Epidemiology and Response Division</a:t>
            </a:r>
          </a:p>
          <a:p>
            <a:pPr algn="ctr"/>
            <a:r>
              <a:rPr lang="en-US" dirty="0"/>
              <a:t>New Mexico Department of Health</a:t>
            </a:r>
          </a:p>
          <a:p>
            <a:pPr algn="ctr"/>
            <a:endParaRPr lang="en-US" dirty="0"/>
          </a:p>
          <a:p>
            <a:r>
              <a:rPr lang="en-US" sz="1200" dirty="0"/>
              <a:t>This presentation was supported by Cooperative Agreement Number NU58DP001006 from</a:t>
            </a:r>
          </a:p>
          <a:p>
            <a:r>
              <a:rPr lang="en-US" sz="1200" dirty="0"/>
              <a:t>The Centers for Disease Control and Prevention. Its contents are solely the responsibility of</a:t>
            </a:r>
          </a:p>
          <a:p>
            <a:r>
              <a:rPr lang="en-US" sz="1200" dirty="0"/>
              <a:t>the authors and do not necessarily represent the official position of the Centers for Disease</a:t>
            </a:r>
          </a:p>
          <a:p>
            <a:r>
              <a:rPr lang="en-US" sz="1200" dirty="0"/>
              <a:t>Control and Prevention.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49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94775-DB68-4B48-BB78-FE3392A5D3F9}"/>
              </a:ext>
            </a:extLst>
          </p:cNvPr>
          <p:cNvSpPr txBox="1"/>
          <p:nvPr/>
        </p:nvSpPr>
        <p:spPr>
          <a:xfrm>
            <a:off x="1303255" y="95961"/>
            <a:ext cx="955695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Health Risks of Excessive Alcohol Consumption </a:t>
            </a:r>
          </a:p>
          <a:p>
            <a:r>
              <a:rPr lang="en-US" sz="2400" dirty="0"/>
              <a:t>Increased incidence of:</a:t>
            </a:r>
          </a:p>
          <a:p>
            <a:endParaRPr lang="en-US" sz="2400" dirty="0"/>
          </a:p>
          <a:p>
            <a:r>
              <a:rPr lang="en-US" sz="2400" dirty="0"/>
              <a:t>Unintentional injury</a:t>
            </a:r>
          </a:p>
          <a:p>
            <a:r>
              <a:rPr lang="en-US" sz="2400" dirty="0"/>
              <a:t>Violence</a:t>
            </a:r>
          </a:p>
          <a:p>
            <a:r>
              <a:rPr lang="en-US" sz="2400" dirty="0"/>
              <a:t>Sexually transmitted disease</a:t>
            </a:r>
          </a:p>
          <a:p>
            <a:r>
              <a:rPr lang="en-US" sz="2400" dirty="0"/>
              <a:t>Unintended pregnancy and poor pregnancy outcomes</a:t>
            </a:r>
          </a:p>
          <a:p>
            <a:r>
              <a:rPr lang="en-US" sz="2400" dirty="0"/>
              <a:t>Chronic disease such as </a:t>
            </a:r>
          </a:p>
          <a:p>
            <a:pPr lvl="1"/>
            <a:r>
              <a:rPr lang="en-US" sz="2400" dirty="0"/>
              <a:t>high blood pressure, </a:t>
            </a:r>
          </a:p>
          <a:p>
            <a:pPr lvl="1"/>
            <a:r>
              <a:rPr lang="en-US" sz="2400" dirty="0"/>
              <a:t>stroke, </a:t>
            </a:r>
          </a:p>
          <a:p>
            <a:pPr lvl="1"/>
            <a:r>
              <a:rPr lang="en-US" sz="2400" dirty="0"/>
              <a:t>heart disease, and </a:t>
            </a:r>
          </a:p>
          <a:p>
            <a:pPr lvl="1"/>
            <a:r>
              <a:rPr lang="en-US" sz="2400" dirty="0"/>
              <a:t>liver disease</a:t>
            </a:r>
          </a:p>
          <a:p>
            <a:r>
              <a:rPr lang="en-US" sz="2400" dirty="0"/>
              <a:t>Cancer (for example - breast, mouth, throat, esophagus, </a:t>
            </a:r>
          </a:p>
          <a:p>
            <a:r>
              <a:rPr lang="en-US" sz="2400" dirty="0"/>
              <a:t>                     liver, and colon)</a:t>
            </a:r>
          </a:p>
          <a:p>
            <a:endParaRPr lang="en-US" sz="2400" dirty="0"/>
          </a:p>
          <a:p>
            <a:r>
              <a:rPr lang="en-US" sz="2400" dirty="0"/>
              <a:t>About 10% of people who drink excessively (heavy drinkers and binge drinkers) are alcohol dependent.</a:t>
            </a:r>
          </a:p>
        </p:txBody>
      </p:sp>
    </p:spTree>
    <p:extLst>
      <p:ext uri="{BB962C8B-B14F-4D97-AF65-F5344CB8AC3E}">
        <p14:creationId xmlns:p14="http://schemas.microsoft.com/office/powerpoint/2010/main" val="276120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94775-DB68-4B48-BB78-FE3392A5D3F9}"/>
              </a:ext>
            </a:extLst>
          </p:cNvPr>
          <p:cNvSpPr txBox="1"/>
          <p:nvPr/>
        </p:nvSpPr>
        <p:spPr>
          <a:xfrm>
            <a:off x="1260088" y="435143"/>
            <a:ext cx="86421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Economic Costs of Excessive </a:t>
            </a:r>
          </a:p>
          <a:p>
            <a:r>
              <a:rPr lang="en-US" sz="3600" dirty="0"/>
              <a:t>Alcohol Consumption</a:t>
            </a:r>
          </a:p>
          <a:p>
            <a:endParaRPr lang="en-US" sz="3600" dirty="0"/>
          </a:p>
          <a:p>
            <a:endParaRPr lang="en-US" sz="2000" dirty="0"/>
          </a:p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Excessive alcohol consumption costs NM about 2.5 billion dollars annually*. </a:t>
            </a:r>
          </a:p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This is an average of more than $1,000 per NM resident per year. </a:t>
            </a:r>
          </a:p>
          <a:p>
            <a:pPr lvl="0" defTabSz="914400">
              <a:defRPr/>
            </a:pPr>
            <a:r>
              <a:rPr lang="en-US" sz="2400" dirty="0"/>
              <a:t> </a:t>
            </a:r>
          </a:p>
          <a:p>
            <a:pPr marL="342900" lvl="0" indent="-342900" defTabSz="9144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Nationally, 77% of the cost of excessive alcohol consumption is due to binge drinking.  In NM the rate is 75.2%.</a:t>
            </a:r>
          </a:p>
          <a:p>
            <a:pPr lvl="1" defTabSz="914400">
              <a:defRPr/>
            </a:pPr>
            <a:endParaRPr lang="en-US" sz="2400" dirty="0"/>
          </a:p>
          <a:p>
            <a:pPr lvl="0" defTabSz="914400">
              <a:defRPr/>
            </a:pPr>
            <a:r>
              <a:rPr lang="en-US" sz="2400" dirty="0">
                <a:solidFill>
                  <a:prstClr val="black"/>
                </a:solidFill>
              </a:rPr>
              <a:t>    </a:t>
            </a:r>
            <a:r>
              <a:rPr lang="en-US" sz="2000" dirty="0"/>
              <a:t>* 2019 projection based on cost estimate in 2010 and inflation rates</a:t>
            </a:r>
          </a:p>
        </p:txBody>
      </p:sp>
    </p:spTree>
    <p:extLst>
      <p:ext uri="{BB962C8B-B14F-4D97-AF65-F5344CB8AC3E}">
        <p14:creationId xmlns:p14="http://schemas.microsoft.com/office/powerpoint/2010/main" val="128700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31F91F-5F97-4826-9BAC-212D7794C438}"/>
              </a:ext>
            </a:extLst>
          </p:cNvPr>
          <p:cNvSpPr txBox="1"/>
          <p:nvPr/>
        </p:nvSpPr>
        <p:spPr>
          <a:xfrm>
            <a:off x="394227" y="588747"/>
            <a:ext cx="716707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Binge Drinking In NM: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sz="2000" dirty="0"/>
              <a:t>In 2019 - 1 in 7 adults reported binge drinking.</a:t>
            </a:r>
          </a:p>
          <a:p>
            <a:r>
              <a:rPr lang="en-US" sz="2000" dirty="0"/>
              <a:t>	On average, adult binge drinkers binged 5 times per month</a:t>
            </a:r>
          </a:p>
          <a:p>
            <a:endParaRPr lang="en-US" sz="2000" dirty="0"/>
          </a:p>
          <a:p>
            <a:r>
              <a:rPr lang="en-US" sz="2000" dirty="0"/>
              <a:t>In 2019:</a:t>
            </a:r>
          </a:p>
          <a:p>
            <a:r>
              <a:rPr lang="en-US" sz="2000" dirty="0"/>
              <a:t>More than 1 in 4 high school students reported drinking in the past month. </a:t>
            </a:r>
          </a:p>
          <a:p>
            <a:r>
              <a:rPr lang="en-US" sz="2000" dirty="0"/>
              <a:t>	About half of high school students who </a:t>
            </a:r>
          </a:p>
          <a:p>
            <a:r>
              <a:rPr lang="en-US" sz="2000" dirty="0"/>
              <a:t>	drink report binge drinking.  </a:t>
            </a:r>
          </a:p>
          <a:p>
            <a:r>
              <a:rPr lang="en-US" sz="2000" dirty="0"/>
              <a:t>	Almost 1 in 20 high school students who drink</a:t>
            </a:r>
          </a:p>
          <a:p>
            <a:r>
              <a:rPr lang="en-US" sz="2000" dirty="0"/>
              <a:t>	report high intensity binge drinking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1 in 10 middle school students reported drinking in the past month. 	Almost half of middle school students who drink </a:t>
            </a:r>
          </a:p>
          <a:p>
            <a:r>
              <a:rPr lang="en-US" sz="2000" dirty="0"/>
              <a:t>        report drinking 5 or more drinks on an occasion. 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48156B-23E9-4587-8C53-01F7CF263BA1}"/>
              </a:ext>
            </a:extLst>
          </p:cNvPr>
          <p:cNvSpPr txBox="1"/>
          <p:nvPr/>
        </p:nvSpPr>
        <p:spPr>
          <a:xfrm>
            <a:off x="8360229" y="1401288"/>
            <a:ext cx="3063834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Binge Drinking Definition:</a:t>
            </a:r>
          </a:p>
          <a:p>
            <a:endParaRPr lang="en-US" dirty="0"/>
          </a:p>
          <a:p>
            <a:r>
              <a:rPr lang="en-US" dirty="0"/>
              <a:t>Women: 4 or more drinks on an occasion</a:t>
            </a:r>
          </a:p>
          <a:p>
            <a:endParaRPr lang="en-US" dirty="0"/>
          </a:p>
          <a:p>
            <a:r>
              <a:rPr lang="en-US" dirty="0"/>
              <a:t>Men: 5 or more drinks on an occasion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4AEE734-70E0-4ABC-9F61-6D2DF9D5DFBA}"/>
              </a:ext>
            </a:extLst>
          </p:cNvPr>
          <p:cNvCxnSpPr>
            <a:cxnSpLocks/>
          </p:cNvCxnSpPr>
          <p:nvPr/>
        </p:nvCxnSpPr>
        <p:spPr>
          <a:xfrm>
            <a:off x="5379396" y="1585609"/>
            <a:ext cx="2713006" cy="96391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08674C6-F7F1-49A8-B196-810BD7B38813}"/>
              </a:ext>
            </a:extLst>
          </p:cNvPr>
          <p:cNvSpPr txBox="1"/>
          <p:nvPr/>
        </p:nvSpPr>
        <p:spPr>
          <a:xfrm>
            <a:off x="8360229" y="3896810"/>
            <a:ext cx="332787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High Intensity Binge Drinking Definition:</a:t>
            </a:r>
          </a:p>
          <a:p>
            <a:r>
              <a:rPr lang="en-US" dirty="0"/>
              <a:t>10 or more drinks on an occasion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9284109-7FCE-468C-B94D-F99FFE6C01F5}"/>
              </a:ext>
            </a:extLst>
          </p:cNvPr>
          <p:cNvCxnSpPr>
            <a:cxnSpLocks/>
          </p:cNvCxnSpPr>
          <p:nvPr/>
        </p:nvCxnSpPr>
        <p:spPr>
          <a:xfrm>
            <a:off x="4855956" y="4358475"/>
            <a:ext cx="3345304" cy="41074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5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F45692-8D03-4A3A-93CD-F236F226A524}"/>
              </a:ext>
            </a:extLst>
          </p:cNvPr>
          <p:cNvSpPr txBox="1"/>
          <p:nvPr/>
        </p:nvSpPr>
        <p:spPr>
          <a:xfrm>
            <a:off x="1423447" y="235670"/>
            <a:ext cx="901202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Percentage of Adults Who Binge Drink*,</a:t>
            </a:r>
          </a:p>
          <a:p>
            <a:pPr algn="ctr" rtl="0">
              <a:defRPr sz="140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NM 2011-2019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26999-DDA9-4BE5-B683-A62B0E67315D}"/>
              </a:ext>
            </a:extLst>
          </p:cNvPr>
          <p:cNvSpPr txBox="1"/>
          <p:nvPr/>
        </p:nvSpPr>
        <p:spPr>
          <a:xfrm>
            <a:off x="1066465" y="6333789"/>
            <a:ext cx="10161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*Binge Drinking is defined as: 5 or more drinks on an occasion for men and 4 more drinks on an occasion for women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CA8FE5E-4970-425B-BB76-B3D1F136D22E}"/>
              </a:ext>
            </a:extLst>
          </p:cNvPr>
          <p:cNvGraphicFramePr>
            <a:graphicFrameLocks/>
          </p:cNvGraphicFramePr>
          <p:nvPr/>
        </p:nvGraphicFramePr>
        <p:xfrm>
          <a:off x="1540581" y="1206631"/>
          <a:ext cx="9227972" cy="505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9D0EB85-31DD-4E96-A2F6-19EEE289968D}"/>
              </a:ext>
            </a:extLst>
          </p:cNvPr>
          <p:cNvSpPr txBox="1"/>
          <p:nvPr/>
        </p:nvSpPr>
        <p:spPr>
          <a:xfrm>
            <a:off x="1066465" y="5189704"/>
            <a:ext cx="7139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Note Scale</a:t>
            </a:r>
          </a:p>
        </p:txBody>
      </p:sp>
    </p:spTree>
    <p:extLst>
      <p:ext uri="{BB962C8B-B14F-4D97-AF65-F5344CB8AC3E}">
        <p14:creationId xmlns:p14="http://schemas.microsoft.com/office/powerpoint/2010/main" val="421430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F45692-8D03-4A3A-93CD-F236F226A524}"/>
              </a:ext>
            </a:extLst>
          </p:cNvPr>
          <p:cNvSpPr txBox="1"/>
          <p:nvPr/>
        </p:nvSpPr>
        <p:spPr>
          <a:xfrm>
            <a:off x="1423447" y="235670"/>
            <a:ext cx="901202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Percentage of Adults Who Binge Drink*,</a:t>
            </a:r>
          </a:p>
          <a:p>
            <a:pPr algn="ctr" rtl="0">
              <a:defRPr sz="1400" b="0" i="0" u="none" strike="noStrike" kern="1200" spc="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By Sex, NM 2011-2019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26999-DDA9-4BE5-B683-A62B0E67315D}"/>
              </a:ext>
            </a:extLst>
          </p:cNvPr>
          <p:cNvSpPr txBox="1"/>
          <p:nvPr/>
        </p:nvSpPr>
        <p:spPr>
          <a:xfrm>
            <a:off x="975515" y="6321432"/>
            <a:ext cx="10198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*Binge Drinking is defined as: 5 or more drinks on an occasion for men and 4 more drinks on an occasion for women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CA8FE5E-4970-425B-BB76-B3D1F136D22E}"/>
              </a:ext>
            </a:extLst>
          </p:cNvPr>
          <p:cNvGraphicFramePr>
            <a:graphicFrameLocks/>
          </p:cNvGraphicFramePr>
          <p:nvPr/>
        </p:nvGraphicFramePr>
        <p:xfrm>
          <a:off x="1540581" y="1206631"/>
          <a:ext cx="9227972" cy="505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6984875-0ADA-4667-8D75-A299DB2C02D9}"/>
              </a:ext>
            </a:extLst>
          </p:cNvPr>
          <p:cNvSpPr txBox="1"/>
          <p:nvPr/>
        </p:nvSpPr>
        <p:spPr>
          <a:xfrm>
            <a:off x="975515" y="5189704"/>
            <a:ext cx="6579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Note Scale</a:t>
            </a:r>
          </a:p>
        </p:txBody>
      </p:sp>
    </p:spTree>
    <p:extLst>
      <p:ext uri="{BB962C8B-B14F-4D97-AF65-F5344CB8AC3E}">
        <p14:creationId xmlns:p14="http://schemas.microsoft.com/office/powerpoint/2010/main" val="48256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30FF88-82F7-4E3C-A4BA-FE4C4D293646}"/>
              </a:ext>
            </a:extLst>
          </p:cNvPr>
          <p:cNvSpPr txBox="1"/>
          <p:nvPr/>
        </p:nvSpPr>
        <p:spPr>
          <a:xfrm>
            <a:off x="1653822" y="301414"/>
            <a:ext cx="88843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Percentage of High School Students </a:t>
            </a:r>
          </a:p>
          <a:p>
            <a:pPr algn="ctr"/>
            <a:r>
              <a:rPr lang="en-US" sz="3200" dirty="0"/>
              <a:t>Who Binge Drink*, NM, 2009-2019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BB39C56-814E-497C-A36F-1B78460FA366}"/>
              </a:ext>
            </a:extLst>
          </p:cNvPr>
          <p:cNvGraphicFramePr>
            <a:graphicFrameLocks/>
          </p:cNvGraphicFramePr>
          <p:nvPr/>
        </p:nvGraphicFramePr>
        <p:xfrm>
          <a:off x="1259614" y="1473112"/>
          <a:ext cx="9502218" cy="4409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4DEE8F-73AD-4079-820D-6DF43A2E7059}"/>
              </a:ext>
            </a:extLst>
          </p:cNvPr>
          <p:cNvSpPr txBox="1"/>
          <p:nvPr/>
        </p:nvSpPr>
        <p:spPr>
          <a:xfrm>
            <a:off x="973056" y="5977019"/>
            <a:ext cx="10075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*Prior to 2017 Binge Drinking was defined as 5 or more drinks on an occasion for Middle and High School students.  In 2017 the High School survey changed the definition to 5 or more drinks on an occasion for boys and 4 or more for girls.  The Middle School survey continues to ask about consuming 5 drinks or more for both boys and girls.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08E1E-1C79-47C0-966C-2169D48A41DA}"/>
              </a:ext>
            </a:extLst>
          </p:cNvPr>
          <p:cNvSpPr txBox="1"/>
          <p:nvPr/>
        </p:nvSpPr>
        <p:spPr>
          <a:xfrm>
            <a:off x="812457" y="5145732"/>
            <a:ext cx="707424" cy="478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Note Scale</a:t>
            </a:r>
          </a:p>
        </p:txBody>
      </p:sp>
    </p:spTree>
    <p:extLst>
      <p:ext uri="{BB962C8B-B14F-4D97-AF65-F5344CB8AC3E}">
        <p14:creationId xmlns:p14="http://schemas.microsoft.com/office/powerpoint/2010/main" val="2832602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30FF88-82F7-4E3C-A4BA-FE4C4D293646}"/>
              </a:ext>
            </a:extLst>
          </p:cNvPr>
          <p:cNvSpPr txBox="1"/>
          <p:nvPr/>
        </p:nvSpPr>
        <p:spPr>
          <a:xfrm>
            <a:off x="1653822" y="326600"/>
            <a:ext cx="88843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Percent of Middle School Students Who Have Had 5 or More Drinks on an Occasion*, NM, 2009-2019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8520699-7DA1-4037-9365-4DDC859E10D1}"/>
              </a:ext>
            </a:extLst>
          </p:cNvPr>
          <p:cNvGraphicFramePr>
            <a:graphicFrameLocks/>
          </p:cNvGraphicFramePr>
          <p:nvPr/>
        </p:nvGraphicFramePr>
        <p:xfrm>
          <a:off x="1253765" y="1689754"/>
          <a:ext cx="9398319" cy="407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1FAB060-F9A7-4027-AF0E-48FBBB3B24D6}"/>
              </a:ext>
            </a:extLst>
          </p:cNvPr>
          <p:cNvSpPr txBox="1"/>
          <p:nvPr/>
        </p:nvSpPr>
        <p:spPr>
          <a:xfrm>
            <a:off x="973056" y="5977019"/>
            <a:ext cx="10075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*Prior to 2017 Binge Drinking was defined as 5 or more drinks on an occasion for Middle and High School students.  In 2017 the High School survey changed the definition to 5 or more drinks on an occasion for boys and 4 or more for girls.  The Middle School survey continues to ask about consuming 5 drinks or more for both boys and girls.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CB0A95-84C2-4880-BF4C-19707747CB93}"/>
              </a:ext>
            </a:extLst>
          </p:cNvPr>
          <p:cNvSpPr txBox="1"/>
          <p:nvPr/>
        </p:nvSpPr>
        <p:spPr>
          <a:xfrm>
            <a:off x="620481" y="4967416"/>
            <a:ext cx="633284" cy="478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Note Scale</a:t>
            </a:r>
          </a:p>
        </p:txBody>
      </p:sp>
    </p:spTree>
    <p:extLst>
      <p:ext uri="{BB962C8B-B14F-4D97-AF65-F5344CB8AC3E}">
        <p14:creationId xmlns:p14="http://schemas.microsoft.com/office/powerpoint/2010/main" val="3235148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8004</TotalTime>
  <Words>1261</Words>
  <Application>Microsoft Office PowerPoint</Application>
  <PresentationFormat>Widescreen</PresentationFormat>
  <Paragraphs>159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Celestial</vt:lpstr>
      <vt:lpstr>Alcohol-Related Death in NM 2015-2019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Alcohol-related deaths  NM, 2014-2018</dc:title>
  <dc:creator>Annaliese Mayette</dc:creator>
  <cp:lastModifiedBy>Annaliese.Mayette@nmhealth.org</cp:lastModifiedBy>
  <cp:revision>90</cp:revision>
  <cp:lastPrinted>2019-11-13T22:22:57Z</cp:lastPrinted>
  <dcterms:created xsi:type="dcterms:W3CDTF">2019-09-03T21:59:54Z</dcterms:created>
  <dcterms:modified xsi:type="dcterms:W3CDTF">2021-01-07T15:19:57Z</dcterms:modified>
</cp:coreProperties>
</file>