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5" r:id="rId4"/>
    <p:sldId id="258" r:id="rId5"/>
    <p:sldId id="262" r:id="rId6"/>
    <p:sldId id="259" r:id="rId7"/>
    <p:sldId id="260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5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69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2930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20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4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40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21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5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6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9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4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0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5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2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1734-1BED-4BA2-BD29-F89D512F46A6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FF9E3-2764-46C0-A4E4-754647C9A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55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m.bfm.cloud/bfmnm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baur@nmlegis.gov" TargetMode="External"/><Relationship Id="rId2" Type="http://schemas.openxmlformats.org/officeDocument/2006/relationships/hyperlink" Target="mailto:andrew.miner@state.nm.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5834-912D-4CB0-A6D7-57ADAD773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610" y="296918"/>
            <a:ext cx="10369638" cy="1894490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Formulation and Management (BFM) Training: Core 1 intro/overview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7A1E4-3366-4B70-843B-2F2EC9AEF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838712"/>
            <a:ext cx="9001462" cy="1655762"/>
          </a:xfrm>
        </p:spPr>
        <p:txBody>
          <a:bodyPr/>
          <a:lstStyle/>
          <a:p>
            <a:r>
              <a:rPr lang="en-US" dirty="0"/>
              <a:t>Dr. Andrew Miner, DPA</a:t>
            </a:r>
          </a:p>
          <a:p>
            <a:r>
              <a:rPr lang="en-US" dirty="0"/>
              <a:t>Acting Deputy Director, State Budget Division</a:t>
            </a:r>
          </a:p>
          <a:p>
            <a:r>
              <a:rPr lang="en-US" dirty="0"/>
              <a:t>827-3812, Andrew.miner@state.nm.us</a:t>
            </a:r>
          </a:p>
        </p:txBody>
      </p:sp>
    </p:spTree>
    <p:extLst>
      <p:ext uri="{BB962C8B-B14F-4D97-AF65-F5344CB8AC3E}">
        <p14:creationId xmlns:p14="http://schemas.microsoft.com/office/powerpoint/2010/main" val="27204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17FBB-86EE-4DF4-9B89-C019E3EB8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1066800"/>
          </a:xfrm>
        </p:spPr>
        <p:txBody>
          <a:bodyPr/>
          <a:lstStyle/>
          <a:p>
            <a:r>
              <a:rPr lang="en-US" dirty="0"/>
              <a:t>INTRO to BFM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014CE-AF65-4CA6-AF71-6F6212364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2" y="1066801"/>
            <a:ext cx="10815144" cy="4724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Accessed under Links menu at top right of BFM </a:t>
            </a:r>
          </a:p>
          <a:p>
            <a:r>
              <a:rPr lang="en-US" dirty="0"/>
              <a:t>Dragging Reporting tab to create new instance of browser will enable you to have BFM and Reporting open concurrently and refresh reports</a:t>
            </a:r>
          </a:p>
          <a:p>
            <a:r>
              <a:rPr lang="en-US" dirty="0"/>
              <a:t>Demonstration of navigating Reports menu and running sample report (S-8), saving and printing, exporting as PDF, Excel, CSV or text</a:t>
            </a:r>
          </a:p>
          <a:p>
            <a:r>
              <a:rPr lang="en-US" dirty="0"/>
              <a:t>Complete each prompt as necessary before running report (Agency, P/</a:t>
            </a:r>
            <a:r>
              <a:rPr lang="en-US" dirty="0" err="1"/>
              <a:t>Zcode</a:t>
            </a:r>
            <a:r>
              <a:rPr lang="en-US" dirty="0"/>
              <a:t>, Include Department section</a:t>
            </a:r>
          </a:p>
          <a:p>
            <a:r>
              <a:rPr lang="en-US" dirty="0"/>
              <a:t>Reports will round and display numbers in the thousands similar to BRS ($145,700 = $145.7)</a:t>
            </a:r>
          </a:p>
          <a:p>
            <a:r>
              <a:rPr lang="en-US" dirty="0"/>
              <a:t>Note that revenue lines will now be listed on detailed S-9 report </a:t>
            </a:r>
          </a:p>
          <a:p>
            <a:r>
              <a:rPr lang="en-US" dirty="0"/>
              <a:t>Refresh values in open report by pressing Refresh button in tool bar then redo prompts</a:t>
            </a:r>
          </a:p>
        </p:txBody>
      </p:sp>
    </p:spTree>
    <p:extLst>
      <p:ext uri="{BB962C8B-B14F-4D97-AF65-F5344CB8AC3E}">
        <p14:creationId xmlns:p14="http://schemas.microsoft.com/office/powerpoint/2010/main" val="161020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E118E-A420-4A3B-9C7F-63385571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215462"/>
            <a:ext cx="10353761" cy="730469"/>
          </a:xfrm>
        </p:spPr>
        <p:txBody>
          <a:bodyPr/>
          <a:lstStyle/>
          <a:p>
            <a:r>
              <a:rPr lang="en-US" dirty="0"/>
              <a:t>Intro to BFM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F0F60-CC37-4F48-8CB5-FC86FAF0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45931"/>
            <a:ext cx="10353762" cy="5486400"/>
          </a:xfrm>
        </p:spPr>
        <p:txBody>
          <a:bodyPr>
            <a:normAutofit/>
          </a:bodyPr>
          <a:lstStyle/>
          <a:p>
            <a:r>
              <a:rPr lang="en-US" dirty="0"/>
              <a:t>Access via web browser, Chrome preferred: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https://nm.bfm.cloud/bfmnm/default.aspx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/>
              <a:t>Active now – go in and test it out</a:t>
            </a:r>
          </a:p>
          <a:p>
            <a:pPr lvl="1"/>
            <a:r>
              <a:rPr lang="en-US" dirty="0"/>
              <a:t>User ID is SHARE ID, password will initially be set to password and you will be prompted to change it on first login</a:t>
            </a:r>
          </a:p>
          <a:p>
            <a:r>
              <a:rPr lang="en-US" dirty="0"/>
              <a:t>Definitions</a:t>
            </a:r>
          </a:p>
          <a:p>
            <a:pPr lvl="1"/>
            <a:r>
              <a:rPr lang="en-US" dirty="0"/>
              <a:t>Stage: Steps in workflow.  Users have different access (edit, review, submit, etc.) at different stages depending on their role.  </a:t>
            </a:r>
          </a:p>
          <a:p>
            <a:pPr lvl="1"/>
            <a:r>
              <a:rPr lang="en-US" dirty="0"/>
              <a:t>Budget Form:  How users enter budget data in BFM.  Can display historical and current data and allow users to enter numbers and text.</a:t>
            </a:r>
          </a:p>
          <a:p>
            <a:pPr lvl="1"/>
            <a:r>
              <a:rPr lang="en-US" dirty="0"/>
              <a:t>Report: Compile data from BFM to present budget information for decision-making and analysis</a:t>
            </a:r>
          </a:p>
          <a:p>
            <a:pPr lvl="1"/>
            <a:r>
              <a:rPr lang="en-US" dirty="0"/>
              <a:t>PCF: Personnel Cost Forecasting, tool that creates personnel base budget based on HR data and planning values loaded into system, such as planning insurance rates</a:t>
            </a:r>
          </a:p>
          <a:p>
            <a:r>
              <a:rPr lang="en-US" dirty="0"/>
              <a:t>Refer to BFM End User Training Guide for comprehensive details on how to use BFM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01CC7-776B-4FD6-A512-C9FB2750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10207"/>
            <a:ext cx="10353761" cy="688427"/>
          </a:xfrm>
        </p:spPr>
        <p:txBody>
          <a:bodyPr/>
          <a:lstStyle/>
          <a:p>
            <a:r>
              <a:rPr lang="en-US" dirty="0"/>
              <a:t>Key dates in BFM go live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89C7A-4262-4A5E-8AA6-9CB8C2C18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898634"/>
            <a:ext cx="10353762" cy="5297214"/>
          </a:xfrm>
        </p:spPr>
        <p:txBody>
          <a:bodyPr>
            <a:normAutofit/>
          </a:bodyPr>
          <a:lstStyle/>
          <a:p>
            <a:r>
              <a:rPr lang="en-US" dirty="0"/>
              <a:t>Now: BFM budgeting accessible by all agency users for testing and training</a:t>
            </a:r>
          </a:p>
          <a:p>
            <a:r>
              <a:rPr lang="en-US" dirty="0"/>
              <a:t>July 6: BFM performance measurement forms available for agency users to enter requested performance measure changes</a:t>
            </a:r>
          </a:p>
          <a:p>
            <a:r>
              <a:rPr lang="en-US" dirty="0"/>
              <a:t>July 13: Agency user certification due.  </a:t>
            </a:r>
            <a:r>
              <a:rPr lang="en-US" b="1" dirty="0"/>
              <a:t>Assignment:</a:t>
            </a:r>
            <a:r>
              <a:rPr lang="en-US" dirty="0"/>
              <a:t> Enter sufficient budget request data to complete and print a sample S-8 for your agency (or one </a:t>
            </a:r>
            <a:r>
              <a:rPr lang="en-US" dirty="0" err="1"/>
              <a:t>Pcode</a:t>
            </a:r>
            <a:r>
              <a:rPr lang="en-US" dirty="0"/>
              <a:t>).  Email S-8 to </a:t>
            </a:r>
            <a:r>
              <a:rPr lang="en-US" dirty="0">
                <a:hlinkClick r:id="rId2"/>
              </a:rPr>
              <a:t>andrew.miner@state.nm.us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carlos.baur@nmlegis.gov</a:t>
            </a:r>
            <a:endParaRPr lang="en-US" dirty="0"/>
          </a:p>
          <a:p>
            <a:r>
              <a:rPr lang="en-US" dirty="0"/>
              <a:t>July 15: Deadline to submit requested performance measure changes in BFM</a:t>
            </a:r>
          </a:p>
          <a:p>
            <a:r>
              <a:rPr lang="en-US" dirty="0"/>
              <a:t>By July 19: All entered agency data </a:t>
            </a:r>
            <a:r>
              <a:rPr lang="en-US" b="1" dirty="0"/>
              <a:t>except </a:t>
            </a:r>
            <a:r>
              <a:rPr lang="en-US" dirty="0"/>
              <a:t>performance measure request data will be wiped from BFM</a:t>
            </a:r>
          </a:p>
          <a:p>
            <a:r>
              <a:rPr lang="en-US" dirty="0"/>
              <a:t>Between July 19-26: BFM will go live for the FY23 appropriation request</a:t>
            </a:r>
          </a:p>
          <a:p>
            <a:r>
              <a:rPr lang="en-US" dirty="0"/>
              <a:t>September 1: FY23 appropriation request due. Further instructions regarding request guidance and submission requirements will be forthcoming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6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5D393-6E74-4543-84AF-C64C5837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84083"/>
            <a:ext cx="10353761" cy="982717"/>
          </a:xfrm>
        </p:spPr>
        <p:txBody>
          <a:bodyPr/>
          <a:lstStyle/>
          <a:p>
            <a:r>
              <a:rPr lang="en-US" dirty="0"/>
              <a:t>Navigation in BFM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3D572-FD38-45FE-8F8E-7202804F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066800"/>
            <a:ext cx="10658095" cy="5318234"/>
          </a:xfrm>
        </p:spPr>
        <p:txBody>
          <a:bodyPr/>
          <a:lstStyle/>
          <a:p>
            <a:r>
              <a:rPr lang="en-US" dirty="0"/>
              <a:t>User’s security level determines menu items they have access to</a:t>
            </a:r>
          </a:p>
          <a:p>
            <a:r>
              <a:rPr lang="en-US" dirty="0"/>
              <a:t>Every page has a Title at the top, followed by a search area, and then a list of records with action options</a:t>
            </a:r>
          </a:p>
          <a:p>
            <a:r>
              <a:rPr lang="en-US" dirty="0"/>
              <a:t>Quick Search: Narrow record list by searching for text or numbers in any non-date columns (such as Description or </a:t>
            </a:r>
            <a:r>
              <a:rPr lang="en-US" dirty="0" err="1"/>
              <a:t>Pcode</a:t>
            </a:r>
            <a:r>
              <a:rPr lang="en-US" dirty="0"/>
              <a:t>)</a:t>
            </a:r>
          </a:p>
          <a:p>
            <a:r>
              <a:rPr lang="en-US" dirty="0"/>
              <a:t>Elements of a Budget Form</a:t>
            </a:r>
          </a:p>
          <a:p>
            <a:pPr lvl="1"/>
            <a:r>
              <a:rPr lang="en-US" dirty="0"/>
              <a:t>Header Tab – General info such as organizational unit (</a:t>
            </a:r>
            <a:r>
              <a:rPr lang="en-US" dirty="0" err="1"/>
              <a:t>Pcode</a:t>
            </a:r>
            <a:r>
              <a:rPr lang="en-US" dirty="0"/>
              <a:t>, Dept ID) and form name</a:t>
            </a:r>
          </a:p>
          <a:p>
            <a:pPr lvl="1"/>
            <a:r>
              <a:rPr lang="en-US" dirty="0"/>
              <a:t>Detail Tab – Detailed info depending on form such as fund, account, amount, justification, etc.</a:t>
            </a:r>
          </a:p>
          <a:p>
            <a:pPr lvl="1"/>
            <a:r>
              <a:rPr lang="en-US" dirty="0"/>
              <a:t>Attachments Tab – Allows for attachments of PDF, Word, Excel files</a:t>
            </a:r>
          </a:p>
          <a:p>
            <a:pPr lvl="1"/>
            <a:r>
              <a:rPr lang="en-US" dirty="0"/>
              <a:t>Narrative/Explanation Tab – Contains text fields for detailed narrative descriptions</a:t>
            </a:r>
          </a:p>
        </p:txBody>
      </p:sp>
    </p:spTree>
    <p:extLst>
      <p:ext uri="{BB962C8B-B14F-4D97-AF65-F5344CB8AC3E}">
        <p14:creationId xmlns:p14="http://schemas.microsoft.com/office/powerpoint/2010/main" val="147286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97F3-85DE-42BF-87E0-ED7E00C9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25972"/>
            <a:ext cx="10353761" cy="840828"/>
          </a:xfrm>
        </p:spPr>
        <p:txBody>
          <a:bodyPr/>
          <a:lstStyle/>
          <a:p>
            <a:r>
              <a:rPr lang="en-US" dirty="0"/>
              <a:t>Staging workflow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7C52AF8-3FFA-4586-9B0A-8F945FE8F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735468"/>
              </p:ext>
            </p:extLst>
          </p:nvPr>
        </p:nvGraphicFramePr>
        <p:xfrm>
          <a:off x="4173809" y="1066800"/>
          <a:ext cx="4308039" cy="1487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370">
                  <a:extLst>
                    <a:ext uri="{9D8B030D-6E8A-4147-A177-3AD203B41FA5}">
                      <a16:colId xmlns:a16="http://schemas.microsoft.com/office/drawing/2014/main" val="2732204668"/>
                    </a:ext>
                  </a:extLst>
                </a:gridCol>
                <a:gridCol w="3661669">
                  <a:extLst>
                    <a:ext uri="{9D8B030D-6E8A-4147-A177-3AD203B41FA5}">
                      <a16:colId xmlns:a16="http://schemas.microsoft.com/office/drawing/2014/main" val="124157828"/>
                    </a:ext>
                  </a:extLst>
                </a:gridCol>
              </a:tblGrid>
              <a:tr h="348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26443"/>
                  </a:ext>
                </a:extLst>
              </a:tr>
              <a:tr h="2846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Stage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Initial Entry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822529"/>
                  </a:ext>
                </a:extLst>
              </a:tr>
              <a:tr h="2846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Stage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Manager Review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894938"/>
                  </a:ext>
                </a:extLst>
              </a:tr>
              <a:tr h="2846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Stage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Agency Management Changes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661587"/>
                  </a:ext>
                </a:extLst>
              </a:tr>
              <a:tr h="2846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Stage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Submit to DFA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258546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F45C861-A67D-4C13-B2B8-8793AAE1812A}"/>
              </a:ext>
            </a:extLst>
          </p:cNvPr>
          <p:cNvSpPr txBox="1">
            <a:spLocks/>
          </p:cNvSpPr>
          <p:nvPr/>
        </p:nvSpPr>
        <p:spPr>
          <a:xfrm>
            <a:off x="913794" y="2664372"/>
            <a:ext cx="10353761" cy="3720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dirty="0"/>
              <a:t>Users are assigned different roles to facilitate workflow.  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/>
              <a:t>“Requestor” will have EDIT access to ONLY stage 1 and can SUBMIT to stage 2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/>
              <a:t>“Manager” will have access to EDIT stages 1 and 2 but can submit to stage 3. 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r>
              <a:rPr lang="en-US" dirty="0"/>
              <a:t>New budget forms are created at Stage 1, Initial Entry, and sent up the process.</a:t>
            </a:r>
          </a:p>
          <a:p>
            <a:r>
              <a:rPr lang="en-US" dirty="0"/>
              <a:t>Once a user submits a budget form they will not have access any longer, but the reviewer/manager has the authority to submit the request backwards in the process for edits/revisions.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4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EB82-4536-43D9-BF46-3A046D3BC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83931"/>
            <a:ext cx="10353761" cy="882869"/>
          </a:xfrm>
        </p:spPr>
        <p:txBody>
          <a:bodyPr/>
          <a:lstStyle/>
          <a:p>
            <a:r>
              <a:rPr lang="en-US" dirty="0"/>
              <a:t>Data entry in BFM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8AD17-CF89-4AB9-9D7E-67C2843E5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0"/>
            <a:ext cx="10353762" cy="4724400"/>
          </a:xfrm>
        </p:spPr>
        <p:txBody>
          <a:bodyPr/>
          <a:lstStyle/>
          <a:p>
            <a:r>
              <a:rPr lang="en-US" dirty="0"/>
              <a:t>Demonstration:  Base Budget by </a:t>
            </a:r>
            <a:r>
              <a:rPr lang="en-US" dirty="0" err="1"/>
              <a:t>Pcode</a:t>
            </a:r>
            <a:r>
              <a:rPr lang="en-US" dirty="0"/>
              <a:t> (4300) Form</a:t>
            </a:r>
          </a:p>
          <a:p>
            <a:r>
              <a:rPr lang="en-US" dirty="0"/>
              <a:t>Can also enter data at dept (10 digit) level</a:t>
            </a:r>
          </a:p>
          <a:p>
            <a:r>
              <a:rPr lang="en-US" dirty="0"/>
              <a:t>Columns with an asterisk (*) are data entry columns</a:t>
            </a:r>
          </a:p>
          <a:p>
            <a:pPr lvl="1"/>
            <a:r>
              <a:rPr lang="en-US" dirty="0"/>
              <a:t>First year: enter current year OPBUD data.  In future years this will be pre-populated</a:t>
            </a:r>
          </a:p>
          <a:p>
            <a:r>
              <a:rPr lang="en-US" dirty="0"/>
              <a:t>Enter in whole numbers without formatting</a:t>
            </a:r>
          </a:p>
          <a:p>
            <a:r>
              <a:rPr lang="en-US" dirty="0"/>
              <a:t>Enter data, click Save All at bottom, then Refresh at top to refresh totals</a:t>
            </a:r>
          </a:p>
          <a:p>
            <a:r>
              <a:rPr lang="en-US" dirty="0"/>
              <a:t>Justification/other narrative fields: 8,000 character limit</a:t>
            </a:r>
          </a:p>
          <a:p>
            <a:r>
              <a:rPr lang="en-US" dirty="0"/>
              <a:t>Cannot delete a row on a form, must zero it out (for audit purposes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32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B02C-3532-4FCA-9162-F79EC1B32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9849"/>
            <a:ext cx="10353761" cy="840828"/>
          </a:xfrm>
        </p:spPr>
        <p:txBody>
          <a:bodyPr/>
          <a:lstStyle/>
          <a:p>
            <a:r>
              <a:rPr lang="en-US" dirty="0"/>
              <a:t>Exporting and importing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48343-3461-4EBD-931F-8CD83E2F9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096" y="940677"/>
            <a:ext cx="10721158" cy="5554716"/>
          </a:xfrm>
        </p:spPr>
        <p:txBody>
          <a:bodyPr>
            <a:normAutofit fontScale="92500"/>
          </a:bodyPr>
          <a:lstStyle/>
          <a:p>
            <a:r>
              <a:rPr lang="en-US" dirty="0"/>
              <a:t>Demonstration using 4300 form</a:t>
            </a:r>
          </a:p>
          <a:p>
            <a:r>
              <a:rPr lang="en-US" dirty="0"/>
              <a:t>Very flexible and will often be the preferred way to work with form data in BFM. Can save, import/export as many times as needed</a:t>
            </a:r>
          </a:p>
          <a:p>
            <a:r>
              <a:rPr lang="en-US" dirty="0"/>
              <a:t>BFM can work with .</a:t>
            </a:r>
            <a:r>
              <a:rPr lang="en-US" dirty="0" err="1"/>
              <a:t>xls</a:t>
            </a:r>
            <a:r>
              <a:rPr lang="en-US" dirty="0"/>
              <a:t> or .xlsx file extensions</a:t>
            </a:r>
          </a:p>
          <a:p>
            <a:r>
              <a:rPr lang="en-US" dirty="0"/>
              <a:t>Export from BFM &gt; Work with data in Excel &gt; Import back into BFM</a:t>
            </a:r>
          </a:p>
          <a:p>
            <a:pPr lvl="1"/>
            <a:r>
              <a:rPr lang="en-US" dirty="0"/>
              <a:t>Spreadsheet imported into BFM must follow same format as exported spreadsheet (same columns). Number of columns and their order cannot change.</a:t>
            </a:r>
          </a:p>
          <a:p>
            <a:r>
              <a:rPr lang="en-US" dirty="0"/>
              <a:t>Can’t update non-data fields (no asterisk) in Excel, changes will be ignored when imported</a:t>
            </a:r>
          </a:p>
          <a:p>
            <a:r>
              <a:rPr lang="en-US" dirty="0"/>
              <a:t>Can add a new row in exported spreadsheet by copying an existing row and inserting the new one</a:t>
            </a:r>
          </a:p>
          <a:p>
            <a:pPr lvl="1"/>
            <a:r>
              <a:rPr lang="en-US" dirty="0"/>
              <a:t>Useful when needing to add a new expenditure (6 digit) account</a:t>
            </a:r>
          </a:p>
          <a:p>
            <a:pPr lvl="1"/>
            <a:r>
              <a:rPr lang="en-US" dirty="0"/>
              <a:t>Can also add a new fund this way but will need to be a valid SHARE fund</a:t>
            </a:r>
          </a:p>
          <a:p>
            <a:r>
              <a:rPr lang="en-US" dirty="0"/>
              <a:t>Use pivot tables in exported spreadsheets to get subtotals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3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30A4-BE2B-409A-A6E5-A30B5BAB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83931"/>
            <a:ext cx="10353761" cy="651641"/>
          </a:xfrm>
        </p:spPr>
        <p:txBody>
          <a:bodyPr/>
          <a:lstStyle/>
          <a:p>
            <a:r>
              <a:rPr lang="en-US" dirty="0"/>
              <a:t>Submitting budget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0267-881E-428F-A031-A0C3FBEC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24759"/>
            <a:ext cx="10353762" cy="4766441"/>
          </a:xfrm>
        </p:spPr>
        <p:txBody>
          <a:bodyPr/>
          <a:lstStyle/>
          <a:p>
            <a:r>
              <a:rPr lang="en-US" dirty="0"/>
              <a:t>Go to budget form you want to submit, and click on Submit button on main page (next to Header and Detail buttons)</a:t>
            </a:r>
          </a:p>
          <a:p>
            <a:r>
              <a:rPr lang="en-US" dirty="0"/>
              <a:t>Select Stage to submit to in dropdown menu on Submit Budget Form screen (will display which stages you have access to submit to). Reviewers can submit back to prior stage.</a:t>
            </a:r>
          </a:p>
          <a:p>
            <a:r>
              <a:rPr lang="en-US"/>
              <a:t>Once </a:t>
            </a:r>
            <a:r>
              <a:rPr lang="en-US" dirty="0"/>
              <a:t>submitted the form will no longer appear on the user’s budget forms list page if they do not have edit access at the new stage</a:t>
            </a:r>
          </a:p>
        </p:txBody>
      </p:sp>
    </p:spTree>
    <p:extLst>
      <p:ext uri="{BB962C8B-B14F-4D97-AF65-F5344CB8AC3E}">
        <p14:creationId xmlns:p14="http://schemas.microsoft.com/office/powerpoint/2010/main" val="66951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4DAB0-AFAD-43C9-BE18-C22A38A5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94291"/>
            <a:ext cx="10353761" cy="888124"/>
          </a:xfrm>
        </p:spPr>
        <p:txBody>
          <a:bodyPr/>
          <a:lstStyle/>
          <a:p>
            <a:r>
              <a:rPr lang="en-US" dirty="0"/>
              <a:t>Agency submit form (9900)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54664-C66E-42D8-B166-4627DD1D3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82415"/>
            <a:ext cx="10353762" cy="46087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Used by top Level 3 user to submit agency budget request when complete</a:t>
            </a:r>
          </a:p>
          <a:p>
            <a:r>
              <a:rPr lang="en-US" dirty="0"/>
              <a:t>Will just see your agency name and BU, click on Header button at right</a:t>
            </a:r>
          </a:p>
          <a:p>
            <a:r>
              <a:rPr lang="en-US" dirty="0"/>
              <a:t>Enter in all information, there are fields to include board certification of submission if applicable</a:t>
            </a:r>
          </a:p>
          <a:p>
            <a:r>
              <a:rPr lang="en-US" dirty="0"/>
              <a:t>Click on Submit tab, then Submit Entire Budget</a:t>
            </a:r>
          </a:p>
          <a:p>
            <a:r>
              <a:rPr lang="en-US" dirty="0"/>
              <a:t>Select Submit to DFA / Tech Review from Select a Stage dropdown and click Submit</a:t>
            </a:r>
          </a:p>
          <a:p>
            <a:pPr lvl="1"/>
            <a:r>
              <a:rPr lang="en-US" dirty="0"/>
              <a:t>Data entered here will populate S-10 Certification report in BFM Reporting</a:t>
            </a:r>
          </a:p>
          <a:p>
            <a:endParaRPr lang="en-US" dirty="0"/>
          </a:p>
          <a:p>
            <a:r>
              <a:rPr lang="en-US" dirty="0"/>
              <a:t>DFA will conduct technical review of request submissions after September 1 and work with agencies to fix any issues for approximately 2 weeks before submission is finalized, locked and sent to LFC.</a:t>
            </a:r>
          </a:p>
        </p:txBody>
      </p:sp>
    </p:spTree>
    <p:extLst>
      <p:ext uri="{BB962C8B-B14F-4D97-AF65-F5344CB8AC3E}">
        <p14:creationId xmlns:p14="http://schemas.microsoft.com/office/powerpoint/2010/main" val="2654756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FFFFFF"/>
      </a:dk1>
      <a:lt1>
        <a:sysClr val="window" lastClr="000000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505</TotalTime>
  <Words>1189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Damask</vt:lpstr>
      <vt:lpstr>Budget Formulation and Management (BFM) Training: Core 1 intro/overview</vt:lpstr>
      <vt:lpstr>Intro to BFM</vt:lpstr>
      <vt:lpstr>Key dates in BFM go live process</vt:lpstr>
      <vt:lpstr>Navigation in BFM</vt:lpstr>
      <vt:lpstr>Staging workflow </vt:lpstr>
      <vt:lpstr>Data entry in BFM</vt:lpstr>
      <vt:lpstr>Exporting and importing data</vt:lpstr>
      <vt:lpstr>Submitting budget forms</vt:lpstr>
      <vt:lpstr>Agency submit form (9900)</vt:lpstr>
      <vt:lpstr>INTRO to BFM 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Miner, Andrew, DFA</dc:creator>
  <cp:lastModifiedBy>Miner, Andrew, DFA</cp:lastModifiedBy>
  <cp:revision>35</cp:revision>
  <dcterms:created xsi:type="dcterms:W3CDTF">2021-06-08T17:10:40Z</dcterms:created>
  <dcterms:modified xsi:type="dcterms:W3CDTF">2021-06-16T20:04:19Z</dcterms:modified>
</cp:coreProperties>
</file>