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9" r:id="rId3"/>
    <p:sldId id="261" r:id="rId4"/>
    <p:sldId id="260" r:id="rId5"/>
    <p:sldId id="262" r:id="rId6"/>
    <p:sldId id="263" r:id="rId7"/>
    <p:sldId id="264" r:id="rId8"/>
    <p:sldId id="266"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5" d="100"/>
          <a:sy n="65" d="100"/>
        </p:scale>
        <p:origin x="7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DAC4F0-0CE5-4A5A-B467-5C2DE566373D}"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3605487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DAC4F0-0CE5-4A5A-B467-5C2DE566373D}"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1661969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DAC4F0-0CE5-4A5A-B467-5C2DE566373D}"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2954974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DAC4F0-0CE5-4A5A-B467-5C2DE566373D}"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7A1F2-27A2-4C37-A6A5-098B3CB5A370}"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84203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DAC4F0-0CE5-4A5A-B467-5C2DE566373D}"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170310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0DAC4F0-0CE5-4A5A-B467-5C2DE566373D}" type="datetimeFigureOut">
              <a:rPr lang="en-US" smtClean="0"/>
              <a:t>6/15/2021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703962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0DAC4F0-0CE5-4A5A-B467-5C2DE566373D}" type="datetimeFigureOut">
              <a:rPr lang="en-US" smtClean="0"/>
              <a:t>6/15/2021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2796673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DAC4F0-0CE5-4A5A-B467-5C2DE566373D}"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2180926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DAC4F0-0CE5-4A5A-B467-5C2DE566373D}"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3651673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DAC4F0-0CE5-4A5A-B467-5C2DE566373D}"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3004699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DAC4F0-0CE5-4A5A-B467-5C2DE566373D}"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991870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DAC4F0-0CE5-4A5A-B467-5C2DE566373D}"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17266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DAC4F0-0CE5-4A5A-B467-5C2DE566373D}" type="datetimeFigureOut">
              <a:rPr lang="en-US" smtClean="0"/>
              <a:t>6/15/2021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1827725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DAC4F0-0CE5-4A5A-B467-5C2DE566373D}" type="datetimeFigureOut">
              <a:rPr lang="en-US" smtClean="0"/>
              <a:t>6/15/2021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145622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DAC4F0-0CE5-4A5A-B467-5C2DE566373D}" type="datetimeFigureOut">
              <a:rPr lang="en-US" smtClean="0"/>
              <a:t>6/15/2021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587086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DAC4F0-0CE5-4A5A-B467-5C2DE566373D}"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123556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DAC4F0-0CE5-4A5A-B467-5C2DE566373D}"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7A1F2-27A2-4C37-A6A5-098B3CB5A370}" type="slidenum">
              <a:rPr lang="en-US" smtClean="0"/>
              <a:t>‹#›</a:t>
            </a:fld>
            <a:endParaRPr lang="en-US"/>
          </a:p>
        </p:txBody>
      </p:sp>
    </p:spTree>
    <p:extLst>
      <p:ext uri="{BB962C8B-B14F-4D97-AF65-F5344CB8AC3E}">
        <p14:creationId xmlns:p14="http://schemas.microsoft.com/office/powerpoint/2010/main" val="125148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0DAC4F0-0CE5-4A5A-B467-5C2DE566373D}" type="datetimeFigureOut">
              <a:rPr lang="en-US" smtClean="0"/>
              <a:t>6/15/2021</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027A1F2-27A2-4C37-A6A5-098B3CB5A370}" type="slidenum">
              <a:rPr lang="en-US" smtClean="0"/>
              <a:t>‹#›</a:t>
            </a:fld>
            <a:endParaRPr lang="en-US"/>
          </a:p>
        </p:txBody>
      </p:sp>
    </p:spTree>
    <p:extLst>
      <p:ext uri="{BB962C8B-B14F-4D97-AF65-F5344CB8AC3E}">
        <p14:creationId xmlns:p14="http://schemas.microsoft.com/office/powerpoint/2010/main" val="958101742"/>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A5834-912D-4CB0-A6D7-57ADAD773DE3}"/>
              </a:ext>
            </a:extLst>
          </p:cNvPr>
          <p:cNvSpPr>
            <a:spLocks noGrp="1"/>
          </p:cNvSpPr>
          <p:nvPr>
            <p:ph type="ctrTitle"/>
          </p:nvPr>
        </p:nvSpPr>
        <p:spPr>
          <a:xfrm>
            <a:off x="1061884" y="296918"/>
            <a:ext cx="10620364" cy="1894490"/>
          </a:xfrm>
        </p:spPr>
        <p:txBody>
          <a:bodyPr>
            <a:normAutofit fontScale="90000"/>
          </a:bodyPr>
          <a:lstStyle/>
          <a:p>
            <a:r>
              <a:rPr lang="en-US" dirty="0"/>
              <a:t>Budget Formulation and Management (BFM) Training: Core 2 budget forms</a:t>
            </a:r>
          </a:p>
        </p:txBody>
      </p:sp>
      <p:sp>
        <p:nvSpPr>
          <p:cNvPr id="3" name="Subtitle 2">
            <a:extLst>
              <a:ext uri="{FF2B5EF4-FFF2-40B4-BE49-F238E27FC236}">
                <a16:creationId xmlns:a16="http://schemas.microsoft.com/office/drawing/2014/main" id="{C117A1E4-3366-4B70-843B-2F2EC9AEF686}"/>
              </a:ext>
            </a:extLst>
          </p:cNvPr>
          <p:cNvSpPr>
            <a:spLocks noGrp="1"/>
          </p:cNvSpPr>
          <p:nvPr>
            <p:ph type="subTitle" idx="1"/>
          </p:nvPr>
        </p:nvSpPr>
        <p:spPr>
          <a:xfrm>
            <a:off x="1595269" y="3838712"/>
            <a:ext cx="9001462" cy="1655762"/>
          </a:xfrm>
        </p:spPr>
        <p:txBody>
          <a:bodyPr/>
          <a:lstStyle/>
          <a:p>
            <a:r>
              <a:rPr lang="en-US" dirty="0"/>
              <a:t>Dr. Andrew Miner, DPA</a:t>
            </a:r>
          </a:p>
          <a:p>
            <a:r>
              <a:rPr lang="en-US" dirty="0"/>
              <a:t>Acting Deputy Director, State Budget Division</a:t>
            </a:r>
          </a:p>
          <a:p>
            <a:r>
              <a:rPr lang="en-US" dirty="0"/>
              <a:t>827-3812, Andrew.miner@state.nm.us</a:t>
            </a:r>
          </a:p>
        </p:txBody>
      </p:sp>
    </p:spTree>
    <p:extLst>
      <p:ext uri="{BB962C8B-B14F-4D97-AF65-F5344CB8AC3E}">
        <p14:creationId xmlns:p14="http://schemas.microsoft.com/office/powerpoint/2010/main" val="272046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F8A2-A23D-41FB-8FFA-B4B0C7FBF5AB}"/>
              </a:ext>
            </a:extLst>
          </p:cNvPr>
          <p:cNvSpPr>
            <a:spLocks noGrp="1"/>
          </p:cNvSpPr>
          <p:nvPr>
            <p:ph type="title"/>
          </p:nvPr>
        </p:nvSpPr>
        <p:spPr>
          <a:xfrm>
            <a:off x="913794" y="216310"/>
            <a:ext cx="10353761" cy="850490"/>
          </a:xfrm>
        </p:spPr>
        <p:txBody>
          <a:bodyPr/>
          <a:lstStyle/>
          <a:p>
            <a:r>
              <a:rPr lang="en-US" dirty="0"/>
              <a:t>Base budget expenditure forms (E-4)</a:t>
            </a:r>
          </a:p>
        </p:txBody>
      </p:sp>
      <p:sp>
        <p:nvSpPr>
          <p:cNvPr id="3" name="Content Placeholder 2">
            <a:extLst>
              <a:ext uri="{FF2B5EF4-FFF2-40B4-BE49-F238E27FC236}">
                <a16:creationId xmlns:a16="http://schemas.microsoft.com/office/drawing/2014/main" id="{AC81E856-950B-44B6-99C6-EEE21BFC2990}"/>
              </a:ext>
            </a:extLst>
          </p:cNvPr>
          <p:cNvSpPr>
            <a:spLocks noGrp="1"/>
          </p:cNvSpPr>
          <p:nvPr>
            <p:ph idx="1"/>
          </p:nvPr>
        </p:nvSpPr>
        <p:spPr>
          <a:xfrm>
            <a:off x="913795" y="1209368"/>
            <a:ext cx="10353762" cy="4581832"/>
          </a:xfrm>
        </p:spPr>
        <p:txBody>
          <a:bodyPr/>
          <a:lstStyle/>
          <a:p>
            <a:r>
              <a:rPr lang="en-US" dirty="0"/>
              <a:t>To enter at </a:t>
            </a:r>
            <a:r>
              <a:rPr lang="en-US" dirty="0" err="1"/>
              <a:t>Pcode</a:t>
            </a:r>
            <a:r>
              <a:rPr lang="en-US" dirty="0"/>
              <a:t> level: Form 4300.  To enter at Dept level: Form 3300.</a:t>
            </a:r>
          </a:p>
          <a:p>
            <a:pPr lvl="1"/>
            <a:r>
              <a:rPr lang="en-US" dirty="0"/>
              <a:t>Agencies that enter at Dept level will see both forms</a:t>
            </a:r>
          </a:p>
          <a:p>
            <a:r>
              <a:rPr lang="en-US" dirty="0"/>
              <a:t>Note that Fund is now included as a column for the budget request cycle</a:t>
            </a:r>
          </a:p>
          <a:p>
            <a:r>
              <a:rPr lang="en-US" dirty="0"/>
              <a:t>Will likely find it easier for data entry via import/export, but can do these directly:</a:t>
            </a:r>
          </a:p>
          <a:p>
            <a:pPr lvl="1"/>
            <a:r>
              <a:rPr lang="en-US" dirty="0"/>
              <a:t>Edit row directly by double-clicking or clicking on pencil icon at right of row</a:t>
            </a:r>
          </a:p>
          <a:p>
            <a:pPr lvl="1"/>
            <a:r>
              <a:rPr lang="en-US" dirty="0"/>
              <a:t>Add new row by clicking on Add New box in top left of Budget Form Lines page</a:t>
            </a:r>
          </a:p>
          <a:p>
            <a:r>
              <a:rPr lang="en-US" dirty="0"/>
              <a:t>BFM will automatically round entered numbers to the nearest 100</a:t>
            </a:r>
          </a:p>
          <a:p>
            <a:r>
              <a:rPr lang="en-US" dirty="0"/>
              <a:t>Dept level OPBUD: FY22 OPBUD will be loaded from SHARE; agencies will need to split it out by </a:t>
            </a:r>
            <a:r>
              <a:rPr lang="en-US" dirty="0" err="1"/>
              <a:t>DeptID</a:t>
            </a:r>
            <a:r>
              <a:rPr lang="en-US" dirty="0"/>
              <a:t>, in future years it will be available from the OPBUD cycle entry</a:t>
            </a:r>
          </a:p>
        </p:txBody>
      </p:sp>
      <p:sp>
        <p:nvSpPr>
          <p:cNvPr id="5" name="TextBox 4">
            <a:extLst>
              <a:ext uri="{FF2B5EF4-FFF2-40B4-BE49-F238E27FC236}">
                <a16:creationId xmlns:a16="http://schemas.microsoft.com/office/drawing/2014/main" id="{B2A815DF-BBB4-46A6-B79D-8034B4F73A52}"/>
              </a:ext>
            </a:extLst>
          </p:cNvPr>
          <p:cNvSpPr txBox="1"/>
          <p:nvPr/>
        </p:nvSpPr>
        <p:spPr>
          <a:xfrm>
            <a:off x="3049229" y="2967335"/>
            <a:ext cx="6098458" cy="923330"/>
          </a:xfrm>
          <a:prstGeom prst="rect">
            <a:avLst/>
          </a:prstGeom>
          <a:noFill/>
        </p:spPr>
        <p:txBody>
          <a:bodyPr wrap="square">
            <a:spAutoFit/>
          </a:bodyPr>
          <a:lstStyle/>
          <a:p>
            <a:r>
              <a:rPr lang="en-US" dirty="0"/>
              <a:t>the </a:t>
            </a:r>
            <a:r>
              <a:rPr lang="en-US" dirty="0" err="1"/>
              <a:t>OpBud</a:t>
            </a:r>
            <a:r>
              <a:rPr lang="en-US" dirty="0"/>
              <a:t> will be loaded from SHARE the first year and the agencies will need to split it out by </a:t>
            </a:r>
            <a:r>
              <a:rPr lang="en-US" dirty="0" err="1"/>
              <a:t>DeptID</a:t>
            </a:r>
            <a:r>
              <a:rPr lang="en-US" dirty="0"/>
              <a:t>, 2nd year it will be available from the </a:t>
            </a:r>
            <a:r>
              <a:rPr lang="en-US" dirty="0" err="1"/>
              <a:t>OpBud</a:t>
            </a:r>
            <a:r>
              <a:rPr lang="en-US" dirty="0"/>
              <a:t> cycle entry</a:t>
            </a:r>
          </a:p>
        </p:txBody>
      </p:sp>
    </p:spTree>
    <p:extLst>
      <p:ext uri="{BB962C8B-B14F-4D97-AF65-F5344CB8AC3E}">
        <p14:creationId xmlns:p14="http://schemas.microsoft.com/office/powerpoint/2010/main" val="1879295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ABF90-1E23-4505-8B23-79F28642620C}"/>
              </a:ext>
            </a:extLst>
          </p:cNvPr>
          <p:cNvSpPr>
            <a:spLocks noGrp="1"/>
          </p:cNvSpPr>
          <p:nvPr>
            <p:ph type="title"/>
          </p:nvPr>
        </p:nvSpPr>
        <p:spPr>
          <a:xfrm>
            <a:off x="913795" y="108156"/>
            <a:ext cx="10353761" cy="703006"/>
          </a:xfrm>
        </p:spPr>
        <p:txBody>
          <a:bodyPr/>
          <a:lstStyle/>
          <a:p>
            <a:r>
              <a:rPr lang="en-US" dirty="0"/>
              <a:t>Budgeting personnel expenditures </a:t>
            </a:r>
          </a:p>
        </p:txBody>
      </p:sp>
      <p:sp>
        <p:nvSpPr>
          <p:cNvPr id="3" name="Content Placeholder 2">
            <a:extLst>
              <a:ext uri="{FF2B5EF4-FFF2-40B4-BE49-F238E27FC236}">
                <a16:creationId xmlns:a16="http://schemas.microsoft.com/office/drawing/2014/main" id="{00C11B1F-1C17-467B-9CA2-532F161F7272}"/>
              </a:ext>
            </a:extLst>
          </p:cNvPr>
          <p:cNvSpPr>
            <a:spLocks noGrp="1"/>
          </p:cNvSpPr>
          <p:nvPr>
            <p:ph idx="1"/>
          </p:nvPr>
        </p:nvSpPr>
        <p:spPr>
          <a:xfrm>
            <a:off x="412954" y="811162"/>
            <a:ext cx="11606981" cy="4980038"/>
          </a:xfrm>
        </p:spPr>
        <p:txBody>
          <a:bodyPr/>
          <a:lstStyle/>
          <a:p>
            <a:r>
              <a:rPr lang="en-US" dirty="0"/>
              <a:t>Column “PCF </a:t>
            </a:r>
            <a:r>
              <a:rPr lang="en-US" dirty="0" err="1"/>
              <a:t>Proj</a:t>
            </a:r>
            <a:r>
              <a:rPr lang="en-US" dirty="0"/>
              <a:t> Less Applied Vac Savings” column in 4300/3300 form: projected cost for that 200 category line based on HR info entered into BFM and applied vacancy rate</a:t>
            </a:r>
          </a:p>
          <a:p>
            <a:r>
              <a:rPr lang="en-US" dirty="0"/>
              <a:t>PCF: Personnel Cost Forecasting module in BFM.  Note that HR data from SHARE HCM is loaded into this module for budgeting purposes, but will not go back into SHARE HCM</a:t>
            </a:r>
          </a:p>
          <a:p>
            <a:r>
              <a:rPr lang="en-US" dirty="0"/>
              <a:t>BFM Reporting: PCF Detail Agency/Individual under Personnel Reports to generate “E-1” report</a:t>
            </a:r>
          </a:p>
          <a:p>
            <a:r>
              <a:rPr lang="en-US" dirty="0"/>
              <a:t>Form 3700 Vacancy Savings Application: Use to apply vacancy savings/rate by </a:t>
            </a:r>
            <a:r>
              <a:rPr lang="en-US" dirty="0" err="1"/>
              <a:t>Pcode</a:t>
            </a:r>
            <a:endParaRPr lang="en-US" dirty="0"/>
          </a:p>
          <a:p>
            <a:pPr lvl="1"/>
            <a:r>
              <a:rPr lang="en-US" dirty="0"/>
              <a:t>Apply desired percent in Vacancy Savings Rate column, click Calc Vac Savings and Run in popup window.  Savings and net will then be shown at the top.</a:t>
            </a:r>
          </a:p>
          <a:p>
            <a:pPr lvl="1"/>
            <a:r>
              <a:rPr lang="en-US" dirty="0"/>
              <a:t>Savings amount deducted in 4300/3300 form</a:t>
            </a:r>
          </a:p>
          <a:p>
            <a:endParaRPr lang="en-US" dirty="0"/>
          </a:p>
        </p:txBody>
      </p:sp>
    </p:spTree>
    <p:extLst>
      <p:ext uri="{BB962C8B-B14F-4D97-AF65-F5344CB8AC3E}">
        <p14:creationId xmlns:p14="http://schemas.microsoft.com/office/powerpoint/2010/main" val="3914306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A8DB7-4A37-4633-AE13-51C0A13EDC07}"/>
              </a:ext>
            </a:extLst>
          </p:cNvPr>
          <p:cNvSpPr>
            <a:spLocks noGrp="1"/>
          </p:cNvSpPr>
          <p:nvPr>
            <p:ph type="title"/>
          </p:nvPr>
        </p:nvSpPr>
        <p:spPr>
          <a:xfrm>
            <a:off x="913796" y="137653"/>
            <a:ext cx="10353761" cy="1248696"/>
          </a:xfrm>
        </p:spPr>
        <p:txBody>
          <a:bodyPr/>
          <a:lstStyle/>
          <a:p>
            <a:r>
              <a:rPr lang="en-US" dirty="0"/>
              <a:t>Contract entry: forms 4800 (</a:t>
            </a:r>
            <a:r>
              <a:rPr lang="en-US" dirty="0" err="1"/>
              <a:t>Pcode</a:t>
            </a:r>
            <a:r>
              <a:rPr lang="en-US" dirty="0"/>
              <a:t>) and 3800 (Dept)</a:t>
            </a:r>
          </a:p>
        </p:txBody>
      </p:sp>
      <p:sp>
        <p:nvSpPr>
          <p:cNvPr id="3" name="Content Placeholder 2">
            <a:extLst>
              <a:ext uri="{FF2B5EF4-FFF2-40B4-BE49-F238E27FC236}">
                <a16:creationId xmlns:a16="http://schemas.microsoft.com/office/drawing/2014/main" id="{0705F65E-B94D-4DA2-92E6-2EBB4B69683A}"/>
              </a:ext>
            </a:extLst>
          </p:cNvPr>
          <p:cNvSpPr>
            <a:spLocks noGrp="1"/>
          </p:cNvSpPr>
          <p:nvPr>
            <p:ph idx="1"/>
          </p:nvPr>
        </p:nvSpPr>
        <p:spPr>
          <a:xfrm>
            <a:off x="516194" y="1386349"/>
            <a:ext cx="11518490" cy="4404851"/>
          </a:xfrm>
        </p:spPr>
        <p:txBody>
          <a:bodyPr/>
          <a:lstStyle/>
          <a:p>
            <a:r>
              <a:rPr lang="en-US" dirty="0"/>
              <a:t>Enter contract info here instead of 4300/3300.  Enter at same level as with other expenditures </a:t>
            </a:r>
          </a:p>
          <a:p>
            <a:r>
              <a:rPr lang="en-US" dirty="0"/>
              <a:t>Click “add new” to begin entering contract lines</a:t>
            </a:r>
          </a:p>
          <a:p>
            <a:r>
              <a:rPr lang="en-US" dirty="0"/>
              <a:t>Enter each contract separately or by purpose (utilize contract purpose box)</a:t>
            </a:r>
          </a:p>
          <a:p>
            <a:r>
              <a:rPr lang="en-US" dirty="0"/>
              <a:t>Organize by contract line item (535200, </a:t>
            </a:r>
            <a:r>
              <a:rPr lang="en-US" dirty="0" err="1"/>
              <a:t>etc</a:t>
            </a:r>
            <a:r>
              <a:rPr lang="en-US" dirty="0"/>
              <a:t>), will roll up by line on reports</a:t>
            </a:r>
          </a:p>
          <a:p>
            <a:endParaRPr lang="en-US" dirty="0"/>
          </a:p>
        </p:txBody>
      </p:sp>
    </p:spTree>
    <p:extLst>
      <p:ext uri="{BB962C8B-B14F-4D97-AF65-F5344CB8AC3E}">
        <p14:creationId xmlns:p14="http://schemas.microsoft.com/office/powerpoint/2010/main" val="89646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0AF92-3B54-4BFE-939C-D506628C9CCA}"/>
              </a:ext>
            </a:extLst>
          </p:cNvPr>
          <p:cNvSpPr>
            <a:spLocks noGrp="1"/>
          </p:cNvSpPr>
          <p:nvPr>
            <p:ph type="title"/>
          </p:nvPr>
        </p:nvSpPr>
        <p:spPr>
          <a:xfrm>
            <a:off x="913795" y="167149"/>
            <a:ext cx="10353761" cy="899652"/>
          </a:xfrm>
        </p:spPr>
        <p:txBody>
          <a:bodyPr/>
          <a:lstStyle/>
          <a:p>
            <a:r>
              <a:rPr lang="en-US" dirty="0" err="1"/>
              <a:t>Fte</a:t>
            </a:r>
            <a:r>
              <a:rPr lang="en-US" dirty="0"/>
              <a:t> maintenance forms</a:t>
            </a:r>
          </a:p>
        </p:txBody>
      </p:sp>
      <p:sp>
        <p:nvSpPr>
          <p:cNvPr id="3" name="Content Placeholder 2">
            <a:extLst>
              <a:ext uri="{FF2B5EF4-FFF2-40B4-BE49-F238E27FC236}">
                <a16:creationId xmlns:a16="http://schemas.microsoft.com/office/drawing/2014/main" id="{D7C8418D-C7E0-4B6C-A62E-EFF15475A189}"/>
              </a:ext>
            </a:extLst>
          </p:cNvPr>
          <p:cNvSpPr>
            <a:spLocks noGrp="1"/>
          </p:cNvSpPr>
          <p:nvPr>
            <p:ph idx="1"/>
          </p:nvPr>
        </p:nvSpPr>
        <p:spPr>
          <a:xfrm>
            <a:off x="913794" y="1066800"/>
            <a:ext cx="10353762" cy="4876799"/>
          </a:xfrm>
        </p:spPr>
        <p:txBody>
          <a:bodyPr/>
          <a:lstStyle/>
          <a:p>
            <a:r>
              <a:rPr lang="en-US" dirty="0"/>
              <a:t>Vacancy Rate 3900 Form: Enter FY starting FTE and number of vacant FTE in each month by </a:t>
            </a:r>
            <a:r>
              <a:rPr lang="en-US" dirty="0" err="1"/>
              <a:t>Pcode</a:t>
            </a:r>
            <a:r>
              <a:rPr lang="en-US" dirty="0"/>
              <a:t> (similar to what was done in BRS personnel module)</a:t>
            </a:r>
          </a:p>
          <a:p>
            <a:r>
              <a:rPr lang="en-US" dirty="0"/>
              <a:t>FTE Counts by </a:t>
            </a:r>
            <a:r>
              <a:rPr lang="en-US" dirty="0" err="1"/>
              <a:t>Pcode</a:t>
            </a:r>
            <a:r>
              <a:rPr lang="en-US" dirty="0"/>
              <a:t> (2100) and Dept (3100): Reconcile FTE counts among PCF (E-1), current year OPBUD and next year request. Provide justification for differences such as transfers, reductions, or requested increases</a:t>
            </a:r>
          </a:p>
          <a:p>
            <a:pPr lvl="1"/>
            <a:r>
              <a:rPr lang="en-US" dirty="0"/>
              <a:t>PCF field is pulled from PCF module and not editable.  OPBUD and request columns can be edited.</a:t>
            </a:r>
          </a:p>
          <a:p>
            <a:pPr lvl="1"/>
            <a:r>
              <a:rPr lang="en-US" dirty="0"/>
              <a:t>Report: FTE Count Requests by </a:t>
            </a:r>
            <a:r>
              <a:rPr lang="en-US" dirty="0" err="1"/>
              <a:t>Pcode</a:t>
            </a:r>
            <a:r>
              <a:rPr lang="en-US" dirty="0"/>
              <a:t> or </a:t>
            </a:r>
            <a:r>
              <a:rPr lang="en-US" dirty="0" err="1"/>
              <a:t>DeptID</a:t>
            </a:r>
            <a:r>
              <a:rPr lang="en-US" dirty="0"/>
              <a:t> under Personnel Reports </a:t>
            </a:r>
          </a:p>
        </p:txBody>
      </p:sp>
    </p:spTree>
    <p:extLst>
      <p:ext uri="{BB962C8B-B14F-4D97-AF65-F5344CB8AC3E}">
        <p14:creationId xmlns:p14="http://schemas.microsoft.com/office/powerpoint/2010/main" val="3420533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7041B-7025-46EC-8CB6-7F0295139551}"/>
              </a:ext>
            </a:extLst>
          </p:cNvPr>
          <p:cNvSpPr>
            <a:spLocks noGrp="1"/>
          </p:cNvSpPr>
          <p:nvPr>
            <p:ph type="title"/>
          </p:nvPr>
        </p:nvSpPr>
        <p:spPr>
          <a:xfrm>
            <a:off x="919119" y="142568"/>
            <a:ext cx="10353761" cy="924232"/>
          </a:xfrm>
        </p:spPr>
        <p:txBody>
          <a:bodyPr/>
          <a:lstStyle/>
          <a:p>
            <a:r>
              <a:rPr lang="en-US" dirty="0"/>
              <a:t>Budgeting revenue: form 3400</a:t>
            </a:r>
          </a:p>
        </p:txBody>
      </p:sp>
      <p:sp>
        <p:nvSpPr>
          <p:cNvPr id="3" name="Content Placeholder 2">
            <a:extLst>
              <a:ext uri="{FF2B5EF4-FFF2-40B4-BE49-F238E27FC236}">
                <a16:creationId xmlns:a16="http://schemas.microsoft.com/office/drawing/2014/main" id="{16E469CD-DE85-40DD-AEF0-72381AEF08D1}"/>
              </a:ext>
            </a:extLst>
          </p:cNvPr>
          <p:cNvSpPr>
            <a:spLocks noGrp="1"/>
          </p:cNvSpPr>
          <p:nvPr>
            <p:ph idx="1"/>
          </p:nvPr>
        </p:nvSpPr>
        <p:spPr>
          <a:xfrm>
            <a:off x="913795" y="1066800"/>
            <a:ext cx="10353762" cy="4724400"/>
          </a:xfrm>
        </p:spPr>
        <p:txBody>
          <a:bodyPr/>
          <a:lstStyle/>
          <a:p>
            <a:r>
              <a:rPr lang="en-US" dirty="0"/>
              <a:t>ALL sources of revenue </a:t>
            </a:r>
            <a:r>
              <a:rPr lang="en-US" u="sng" dirty="0"/>
              <a:t>except</a:t>
            </a:r>
            <a:r>
              <a:rPr lang="en-US" dirty="0"/>
              <a:t> Transfers are entered on this form</a:t>
            </a:r>
          </a:p>
          <a:p>
            <a:r>
              <a:rPr lang="en-US" dirty="0"/>
              <a:t>Entry and import/export are very similar to expenditure side (through Detail)</a:t>
            </a:r>
          </a:p>
          <a:p>
            <a:r>
              <a:rPr lang="en-US" dirty="0"/>
              <a:t>Revenue form will show all </a:t>
            </a:r>
            <a:r>
              <a:rPr lang="en-US" dirty="0" err="1"/>
              <a:t>Pcodes</a:t>
            </a:r>
            <a:r>
              <a:rPr lang="en-US" dirty="0"/>
              <a:t>, funds, and 6 digit revenue lines.  Actual and OPBUD data will be loaded, enter request amount and justification  </a:t>
            </a:r>
          </a:p>
          <a:p>
            <a:r>
              <a:rPr lang="en-US" dirty="0"/>
              <a:t>Report: No separate revenue report in BFM Reporting.  Revenue data shown on S-8 and S-9 reports.</a:t>
            </a:r>
          </a:p>
        </p:txBody>
      </p:sp>
    </p:spTree>
    <p:extLst>
      <p:ext uri="{BB962C8B-B14F-4D97-AF65-F5344CB8AC3E}">
        <p14:creationId xmlns:p14="http://schemas.microsoft.com/office/powerpoint/2010/main" val="4207140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168B3-7BA6-4821-A767-C166CBE8288F}"/>
              </a:ext>
            </a:extLst>
          </p:cNvPr>
          <p:cNvSpPr>
            <a:spLocks noGrp="1"/>
          </p:cNvSpPr>
          <p:nvPr>
            <p:ph type="title"/>
          </p:nvPr>
        </p:nvSpPr>
        <p:spPr>
          <a:xfrm>
            <a:off x="913795" y="167148"/>
            <a:ext cx="10353761" cy="791497"/>
          </a:xfrm>
        </p:spPr>
        <p:txBody>
          <a:bodyPr/>
          <a:lstStyle/>
          <a:p>
            <a:r>
              <a:rPr lang="en-US" dirty="0"/>
              <a:t>Budgeting transfers: form 2800</a:t>
            </a:r>
          </a:p>
        </p:txBody>
      </p:sp>
      <p:sp>
        <p:nvSpPr>
          <p:cNvPr id="3" name="Content Placeholder 2">
            <a:extLst>
              <a:ext uri="{FF2B5EF4-FFF2-40B4-BE49-F238E27FC236}">
                <a16:creationId xmlns:a16="http://schemas.microsoft.com/office/drawing/2014/main" id="{F8A26224-FDEC-43D7-B2C0-D869EBC76EC4}"/>
              </a:ext>
            </a:extLst>
          </p:cNvPr>
          <p:cNvSpPr>
            <a:spLocks noGrp="1"/>
          </p:cNvSpPr>
          <p:nvPr>
            <p:ph idx="1"/>
          </p:nvPr>
        </p:nvSpPr>
        <p:spPr>
          <a:xfrm>
            <a:off x="575188" y="958645"/>
            <a:ext cx="10869560" cy="4832555"/>
          </a:xfrm>
        </p:spPr>
        <p:txBody>
          <a:bodyPr>
            <a:normAutofit lnSpcReduction="10000"/>
          </a:bodyPr>
          <a:lstStyle/>
          <a:p>
            <a:r>
              <a:rPr lang="en-US" dirty="0"/>
              <a:t>Replaces prior forms R-2 and E-4B</a:t>
            </a:r>
          </a:p>
          <a:p>
            <a:r>
              <a:rPr lang="en-US" dirty="0"/>
              <a:t>Only the sending (expenditure side) agency/</a:t>
            </a:r>
            <a:r>
              <a:rPr lang="en-US" dirty="0" err="1"/>
              <a:t>Pcode</a:t>
            </a:r>
            <a:r>
              <a:rPr lang="en-US" dirty="0"/>
              <a:t> should enter transfer data.  Once entered, receiving agency/</a:t>
            </a:r>
            <a:r>
              <a:rPr lang="en-US" dirty="0" err="1"/>
              <a:t>Pcode</a:t>
            </a:r>
            <a:r>
              <a:rPr lang="en-US" dirty="0"/>
              <a:t> will automatically be updated with entered data</a:t>
            </a:r>
          </a:p>
          <a:p>
            <a:r>
              <a:rPr lang="en-US" dirty="0"/>
              <a:t>May require verification between agencies to ensure revenue and expenditure data are entered correctly</a:t>
            </a:r>
          </a:p>
          <a:p>
            <a:r>
              <a:rPr lang="en-US" dirty="0"/>
              <a:t>Click on Add New and enter your (sending) agency’s BU, give transfer(s) a name. Click on detail, than Add New to enter specific transfer data </a:t>
            </a:r>
          </a:p>
          <a:p>
            <a:r>
              <a:rPr lang="en-US" dirty="0"/>
              <a:t>Enter in all needed info in popup window and click save</a:t>
            </a:r>
          </a:p>
          <a:p>
            <a:r>
              <a:rPr lang="en-US" dirty="0"/>
              <a:t>Revenue and expenditure data will populate in appropriate places on sending and receiving agency/</a:t>
            </a:r>
            <a:r>
              <a:rPr lang="en-US" dirty="0" err="1"/>
              <a:t>Pcode’s</a:t>
            </a:r>
            <a:r>
              <a:rPr lang="en-US" dirty="0"/>
              <a:t> S-8s and S-9s</a:t>
            </a:r>
          </a:p>
          <a:p>
            <a:r>
              <a:rPr lang="en-US" dirty="0"/>
              <a:t>Also R-2 Transfers report to list both sides of transfers</a:t>
            </a:r>
          </a:p>
          <a:p>
            <a:endParaRPr lang="en-US" dirty="0"/>
          </a:p>
          <a:p>
            <a:endParaRPr lang="en-US" dirty="0"/>
          </a:p>
        </p:txBody>
      </p:sp>
    </p:spTree>
    <p:extLst>
      <p:ext uri="{BB962C8B-B14F-4D97-AF65-F5344CB8AC3E}">
        <p14:creationId xmlns:p14="http://schemas.microsoft.com/office/powerpoint/2010/main" val="1657026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D0F92-FE33-4738-9652-B637FF1779CB}"/>
              </a:ext>
            </a:extLst>
          </p:cNvPr>
          <p:cNvSpPr>
            <a:spLocks noGrp="1"/>
          </p:cNvSpPr>
          <p:nvPr>
            <p:ph type="title"/>
          </p:nvPr>
        </p:nvSpPr>
        <p:spPr>
          <a:xfrm>
            <a:off x="557980" y="113071"/>
            <a:ext cx="11076039" cy="953729"/>
          </a:xfrm>
        </p:spPr>
        <p:txBody>
          <a:bodyPr/>
          <a:lstStyle/>
          <a:p>
            <a:r>
              <a:rPr lang="en-US" dirty="0"/>
              <a:t>Fund balance projection s-10: form 2900</a:t>
            </a:r>
          </a:p>
        </p:txBody>
      </p:sp>
      <p:sp>
        <p:nvSpPr>
          <p:cNvPr id="3" name="Content Placeholder 2">
            <a:extLst>
              <a:ext uri="{FF2B5EF4-FFF2-40B4-BE49-F238E27FC236}">
                <a16:creationId xmlns:a16="http://schemas.microsoft.com/office/drawing/2014/main" id="{BA08A9D3-DFA0-4455-A52C-8603B7BE86DB}"/>
              </a:ext>
            </a:extLst>
          </p:cNvPr>
          <p:cNvSpPr>
            <a:spLocks noGrp="1"/>
          </p:cNvSpPr>
          <p:nvPr>
            <p:ph idx="1"/>
          </p:nvPr>
        </p:nvSpPr>
        <p:spPr>
          <a:xfrm>
            <a:off x="913795" y="1066800"/>
            <a:ext cx="10353762" cy="4724400"/>
          </a:xfrm>
        </p:spPr>
        <p:txBody>
          <a:bodyPr/>
          <a:lstStyle/>
          <a:p>
            <a:r>
              <a:rPr lang="en-US" dirty="0"/>
              <a:t>Click on Add New, will need to search for fund you want to create S-10 for</a:t>
            </a:r>
          </a:p>
          <a:p>
            <a:r>
              <a:rPr lang="en-US" dirty="0"/>
              <a:t>Can enter legal authority for fund if not prepopulated under Header tab</a:t>
            </a:r>
          </a:p>
          <a:p>
            <a:r>
              <a:rPr lang="en-US" dirty="0"/>
              <a:t>Click on Detail tab to enter in all lines to complete S-10</a:t>
            </a:r>
          </a:p>
          <a:p>
            <a:r>
              <a:rPr lang="en-US" dirty="0"/>
              <a:t>Lines essentially recreate an S-10 fund projection report.  Can enter directly in BFM or via import/export</a:t>
            </a:r>
          </a:p>
          <a:p>
            <a:pPr lvl="1"/>
            <a:r>
              <a:rPr lang="en-US" dirty="0"/>
              <a:t>Create S-10s for special revenue funds to reflect the adjusted fund balance amount available at the end of prior fiscal year, as well as projected fund balances at the end of the current fiscal year, and the appropriation request for next fiscal year</a:t>
            </a:r>
          </a:p>
          <a:p>
            <a:r>
              <a:rPr lang="en-US" dirty="0"/>
              <a:t>Report: S-10 Fund Balance Projection Report in BFM Reporting.  May be helpful to print a blank report first to help you construct the form</a:t>
            </a:r>
          </a:p>
        </p:txBody>
      </p:sp>
    </p:spTree>
    <p:extLst>
      <p:ext uri="{BB962C8B-B14F-4D97-AF65-F5344CB8AC3E}">
        <p14:creationId xmlns:p14="http://schemas.microsoft.com/office/powerpoint/2010/main" val="207954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B4854-85C7-4EAF-92FF-B849769093AC}"/>
              </a:ext>
            </a:extLst>
          </p:cNvPr>
          <p:cNvSpPr>
            <a:spLocks noGrp="1"/>
          </p:cNvSpPr>
          <p:nvPr>
            <p:ph type="title"/>
          </p:nvPr>
        </p:nvSpPr>
        <p:spPr>
          <a:xfrm>
            <a:off x="913796" y="1"/>
            <a:ext cx="10353761" cy="825910"/>
          </a:xfrm>
        </p:spPr>
        <p:txBody>
          <a:bodyPr/>
          <a:lstStyle/>
          <a:p>
            <a:r>
              <a:rPr lang="en-US" dirty="0"/>
              <a:t>Program narrative 2500 form </a:t>
            </a:r>
          </a:p>
        </p:txBody>
      </p:sp>
      <p:sp>
        <p:nvSpPr>
          <p:cNvPr id="3" name="Content Placeholder 2">
            <a:extLst>
              <a:ext uri="{FF2B5EF4-FFF2-40B4-BE49-F238E27FC236}">
                <a16:creationId xmlns:a16="http://schemas.microsoft.com/office/drawing/2014/main" id="{AB7F5150-0115-4BA8-8A62-61165C69D410}"/>
              </a:ext>
            </a:extLst>
          </p:cNvPr>
          <p:cNvSpPr>
            <a:spLocks noGrp="1"/>
          </p:cNvSpPr>
          <p:nvPr>
            <p:ph idx="1"/>
          </p:nvPr>
        </p:nvSpPr>
        <p:spPr>
          <a:xfrm>
            <a:off x="913795" y="825911"/>
            <a:ext cx="10353762" cy="4965289"/>
          </a:xfrm>
        </p:spPr>
        <p:txBody>
          <a:bodyPr/>
          <a:lstStyle/>
          <a:p>
            <a:r>
              <a:rPr lang="en-US" dirty="0"/>
              <a:t>Replaces prior P-1 form</a:t>
            </a:r>
          </a:p>
          <a:p>
            <a:r>
              <a:rPr lang="en-US" dirty="0"/>
              <a:t>Enter info by </a:t>
            </a:r>
            <a:r>
              <a:rPr lang="en-US" dirty="0" err="1"/>
              <a:t>Pcode</a:t>
            </a:r>
            <a:r>
              <a:rPr lang="en-US" dirty="0"/>
              <a:t>, click on Header for each</a:t>
            </a:r>
          </a:p>
          <a:p>
            <a:r>
              <a:rPr lang="en-US" dirty="0"/>
              <a:t>Do not need to type in instruction boxes, only in those with asterisk (*), click save when done</a:t>
            </a:r>
          </a:p>
          <a:p>
            <a:r>
              <a:rPr lang="en-US" dirty="0"/>
              <a:t>Can add attachments if desired via Attachments tab</a:t>
            </a:r>
          </a:p>
        </p:txBody>
      </p:sp>
    </p:spTree>
    <p:extLst>
      <p:ext uri="{BB962C8B-B14F-4D97-AF65-F5344CB8AC3E}">
        <p14:creationId xmlns:p14="http://schemas.microsoft.com/office/powerpoint/2010/main" val="39240542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FFFFFF"/>
      </a:dk1>
      <a:lt1>
        <a:sysClr val="window" lastClr="000000"/>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docProps/app.xml><?xml version="1.0" encoding="utf-8"?>
<Properties xmlns="http://schemas.openxmlformats.org/officeDocument/2006/extended-properties" xmlns:vt="http://schemas.openxmlformats.org/officeDocument/2006/docPropsVTypes">
  <Template>Damask</Template>
  <TotalTime>369</TotalTime>
  <Words>911</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Bookman Old Style</vt:lpstr>
      <vt:lpstr>Rockwell</vt:lpstr>
      <vt:lpstr>Damask</vt:lpstr>
      <vt:lpstr>Budget Formulation and Management (BFM) Training: Core 2 budget forms</vt:lpstr>
      <vt:lpstr>Base budget expenditure forms (E-4)</vt:lpstr>
      <vt:lpstr>Budgeting personnel expenditures </vt:lpstr>
      <vt:lpstr>Contract entry: forms 4800 (Pcode) and 3800 (Dept)</vt:lpstr>
      <vt:lpstr>Fte maintenance forms</vt:lpstr>
      <vt:lpstr>Budgeting revenue: form 3400</vt:lpstr>
      <vt:lpstr>Budgeting transfers: form 2800</vt:lpstr>
      <vt:lpstr>Fund balance projection s-10: form 2900</vt:lpstr>
      <vt:lpstr>Program narrative 2500 form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Formulation and Management (BFM) Training: Core 4 performance measures</dc:title>
  <dc:creator>Miner, Andrew, DFA</dc:creator>
  <cp:lastModifiedBy>Miner, Andrew, DFA</cp:lastModifiedBy>
  <cp:revision>30</cp:revision>
  <dcterms:created xsi:type="dcterms:W3CDTF">2021-06-11T16:30:36Z</dcterms:created>
  <dcterms:modified xsi:type="dcterms:W3CDTF">2021-06-15T17:15:26Z</dcterms:modified>
</cp:coreProperties>
</file>