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44" d="100"/>
          <a:sy n="44" d="100"/>
        </p:scale>
        <p:origin x="84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C4F0-0CE5-4A5A-B467-5C2DE566373D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A1F2-27A2-4C37-A6A5-098B3CB5A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988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C4F0-0CE5-4A5A-B467-5C2DE566373D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A1F2-27A2-4C37-A6A5-098B3CB5A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94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C4F0-0CE5-4A5A-B467-5C2DE566373D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A1F2-27A2-4C37-A6A5-098B3CB5A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8252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C4F0-0CE5-4A5A-B467-5C2DE566373D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A1F2-27A2-4C37-A6A5-098B3CB5A37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56652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C4F0-0CE5-4A5A-B467-5C2DE566373D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A1F2-27A2-4C37-A6A5-098B3CB5A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7432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C4F0-0CE5-4A5A-B467-5C2DE566373D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A1F2-27A2-4C37-A6A5-098B3CB5A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1087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C4F0-0CE5-4A5A-B467-5C2DE566373D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A1F2-27A2-4C37-A6A5-098B3CB5A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5987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C4F0-0CE5-4A5A-B467-5C2DE566373D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A1F2-27A2-4C37-A6A5-098B3CB5A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7054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C4F0-0CE5-4A5A-B467-5C2DE566373D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A1F2-27A2-4C37-A6A5-098B3CB5A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16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C4F0-0CE5-4A5A-B467-5C2DE566373D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A1F2-27A2-4C37-A6A5-098B3CB5A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299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C4F0-0CE5-4A5A-B467-5C2DE566373D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A1F2-27A2-4C37-A6A5-098B3CB5A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239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C4F0-0CE5-4A5A-B467-5C2DE566373D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A1F2-27A2-4C37-A6A5-098B3CB5A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7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C4F0-0CE5-4A5A-B467-5C2DE566373D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A1F2-27A2-4C37-A6A5-098B3CB5A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832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C4F0-0CE5-4A5A-B467-5C2DE566373D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A1F2-27A2-4C37-A6A5-098B3CB5A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874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C4F0-0CE5-4A5A-B467-5C2DE566373D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A1F2-27A2-4C37-A6A5-098B3CB5A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694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C4F0-0CE5-4A5A-B467-5C2DE566373D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A1F2-27A2-4C37-A6A5-098B3CB5A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487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C4F0-0CE5-4A5A-B467-5C2DE566373D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A1F2-27A2-4C37-A6A5-098B3CB5A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744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AC4F0-0CE5-4A5A-B467-5C2DE566373D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7A1F2-27A2-4C37-A6A5-098B3CB5A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7825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carlos.baur@state.nm.u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A5834-912D-4CB0-A6D7-57ADAD773D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1884" y="296918"/>
            <a:ext cx="10620364" cy="1894490"/>
          </a:xfrm>
        </p:spPr>
        <p:txBody>
          <a:bodyPr>
            <a:normAutofit fontScale="90000"/>
          </a:bodyPr>
          <a:lstStyle/>
          <a:p>
            <a:r>
              <a:rPr lang="en-US" dirty="0"/>
              <a:t>Budget Formulation and Management (BFM) Training: Core 3 forms and reports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17A1E4-3366-4B70-843B-2F2EC9AEF6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5269" y="3838712"/>
            <a:ext cx="9001462" cy="1655762"/>
          </a:xfrm>
        </p:spPr>
        <p:txBody>
          <a:bodyPr/>
          <a:lstStyle/>
          <a:p>
            <a:r>
              <a:rPr lang="en-US" dirty="0"/>
              <a:t>Dr. Andrew Miner, DPA</a:t>
            </a:r>
          </a:p>
          <a:p>
            <a:r>
              <a:rPr lang="en-US" dirty="0"/>
              <a:t>Acting Deputy Director, State Budget Division</a:t>
            </a:r>
          </a:p>
          <a:p>
            <a:r>
              <a:rPr lang="en-US" dirty="0"/>
              <a:t>827-3812, Andrew.miner@state.nm.us</a:t>
            </a:r>
          </a:p>
        </p:txBody>
      </p:sp>
    </p:spTree>
    <p:extLst>
      <p:ext uri="{BB962C8B-B14F-4D97-AF65-F5344CB8AC3E}">
        <p14:creationId xmlns:p14="http://schemas.microsoft.com/office/powerpoint/2010/main" val="272046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4F8A2-A23D-41FB-8FFA-B4B0C7FBF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4" y="216310"/>
            <a:ext cx="10353761" cy="850490"/>
          </a:xfrm>
        </p:spPr>
        <p:txBody>
          <a:bodyPr/>
          <a:lstStyle/>
          <a:p>
            <a:r>
              <a:rPr lang="en-US" dirty="0"/>
              <a:t>Expansion request form 3200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81E856-950B-44B6-99C6-EEE21BFC29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677" y="1138084"/>
            <a:ext cx="11060683" cy="517422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Click on Add New, select </a:t>
            </a:r>
            <a:r>
              <a:rPr lang="en-US" dirty="0" err="1"/>
              <a:t>Pcode</a:t>
            </a:r>
            <a:r>
              <a:rPr lang="en-US" dirty="0"/>
              <a:t> and give expansion request a name</a:t>
            </a:r>
          </a:p>
          <a:p>
            <a:r>
              <a:rPr lang="en-US" dirty="0"/>
              <a:t>Enter brief description and rank (if you have multiple expansion requests) on Header Tab</a:t>
            </a:r>
          </a:p>
          <a:p>
            <a:pPr lvl="1"/>
            <a:r>
              <a:rPr lang="en-US" dirty="0"/>
              <a:t>Uncheck the “Include in request” box if you do NOT want to include this expansion in your budget request</a:t>
            </a:r>
          </a:p>
          <a:p>
            <a:r>
              <a:rPr lang="en-US" dirty="0"/>
              <a:t>Enter numerical data for expansion request on Request Tab (or Detail page), click on Add New to add first row, can use export/import </a:t>
            </a:r>
          </a:p>
          <a:p>
            <a:r>
              <a:rPr lang="en-US" dirty="0"/>
              <a:t>Enter new position requested for expansion on Positions Tab</a:t>
            </a:r>
          </a:p>
          <a:p>
            <a:pPr lvl="1"/>
            <a:r>
              <a:rPr lang="en-US" dirty="0"/>
              <a:t>Use position wizard to add specific job classes and project costs which will be displayed in PCF Projection column of Request Tab (then need to actually request funding)</a:t>
            </a:r>
          </a:p>
          <a:p>
            <a:pPr lvl="1"/>
            <a:r>
              <a:rPr lang="en-US" dirty="0"/>
              <a:t>After entering position details click on Calculate to project costs.  Note this can take up to 45 seconds</a:t>
            </a:r>
          </a:p>
          <a:p>
            <a:r>
              <a:rPr lang="en-US" dirty="0"/>
              <a:t>Enter narrative justification for expansion requests on Explanation Tab</a:t>
            </a:r>
          </a:p>
          <a:p>
            <a:r>
              <a:rPr lang="en-US" dirty="0"/>
              <a:t>Attach additional info, data, narrative as needed for justification</a:t>
            </a:r>
          </a:p>
          <a:p>
            <a:r>
              <a:rPr lang="en-US" dirty="0"/>
              <a:t>Submit with Submit button at top</a:t>
            </a:r>
          </a:p>
          <a:p>
            <a:r>
              <a:rPr lang="en-US" dirty="0"/>
              <a:t>Report: EB Expansion Reports in BFM Reporting</a:t>
            </a:r>
          </a:p>
        </p:txBody>
      </p:sp>
    </p:spTree>
    <p:extLst>
      <p:ext uri="{BB962C8B-B14F-4D97-AF65-F5344CB8AC3E}">
        <p14:creationId xmlns:p14="http://schemas.microsoft.com/office/powerpoint/2010/main" val="1879295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1D788-AAA4-4090-84AA-8D9F09E85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211395"/>
            <a:ext cx="10353761" cy="1219200"/>
          </a:xfrm>
        </p:spPr>
        <p:txBody>
          <a:bodyPr/>
          <a:lstStyle/>
          <a:p>
            <a:r>
              <a:rPr lang="en-US" dirty="0"/>
              <a:t>Specials, supplementals and deficiencies requests form 3500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65533-DCA7-4F69-8FAB-D5A5437C92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430595"/>
            <a:ext cx="10353762" cy="5073444"/>
          </a:xfrm>
        </p:spPr>
        <p:txBody>
          <a:bodyPr/>
          <a:lstStyle/>
          <a:p>
            <a:r>
              <a:rPr lang="en-US" dirty="0"/>
              <a:t>Used to request nonrecurring appropriations, separate form for each request</a:t>
            </a:r>
          </a:p>
          <a:p>
            <a:r>
              <a:rPr lang="en-US" dirty="0"/>
              <a:t>Click on Add New and give request a name</a:t>
            </a:r>
          </a:p>
          <a:p>
            <a:r>
              <a:rPr lang="en-US" dirty="0"/>
              <a:t>Complete narrative details and select request type (special, supplemental, deficiency, language only) on Header Tab</a:t>
            </a:r>
          </a:p>
          <a:p>
            <a:r>
              <a:rPr lang="en-US" dirty="0"/>
              <a:t>Enter dollar amount and FTE request on Request tab or Detail page</a:t>
            </a:r>
          </a:p>
          <a:p>
            <a:pPr lvl="1"/>
            <a:r>
              <a:rPr lang="en-US" dirty="0"/>
              <a:t>Enter </a:t>
            </a:r>
            <a:r>
              <a:rPr lang="en-US" dirty="0" err="1"/>
              <a:t>Pcode</a:t>
            </a:r>
            <a:r>
              <a:rPr lang="en-US" dirty="0"/>
              <a:t> that the request would programmatically fall under (will still be budgeted with a </a:t>
            </a:r>
            <a:r>
              <a:rPr lang="en-US" dirty="0" err="1"/>
              <a:t>Zcode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Enter expenditure category in the account field</a:t>
            </a:r>
          </a:p>
          <a:p>
            <a:r>
              <a:rPr lang="en-US" dirty="0"/>
              <a:t>Further narrative explanation can be entered on the Explanation tab</a:t>
            </a:r>
          </a:p>
          <a:p>
            <a:r>
              <a:rPr lang="en-US" dirty="0"/>
              <a:t>When done submit via Submit button at top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026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6F45E-A2AB-4041-800A-07CA3B281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322" y="186813"/>
            <a:ext cx="11290852" cy="879987"/>
          </a:xfrm>
        </p:spPr>
        <p:txBody>
          <a:bodyPr>
            <a:normAutofit fontScale="90000"/>
          </a:bodyPr>
          <a:lstStyle/>
          <a:p>
            <a:r>
              <a:rPr lang="en-US" dirty="0"/>
              <a:t>BAR and other language requests: Form 2400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046F39-CD1A-443B-97AB-6B4FB9510E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066800"/>
            <a:ext cx="10353762" cy="4724400"/>
          </a:xfrm>
        </p:spPr>
        <p:txBody>
          <a:bodyPr/>
          <a:lstStyle/>
          <a:p>
            <a:r>
              <a:rPr lang="en-US" dirty="0"/>
              <a:t>Select Add New, enter short description of language request in popup box</a:t>
            </a:r>
          </a:p>
          <a:p>
            <a:r>
              <a:rPr lang="en-US" dirty="0"/>
              <a:t>In following box, enter in request name, requested language, justification, agency contact and phone number</a:t>
            </a:r>
          </a:p>
          <a:p>
            <a:r>
              <a:rPr lang="en-US" dirty="0"/>
              <a:t>Check type of request: current year BAR language, next year BAR language, Section 4 language or Section 7 language</a:t>
            </a:r>
          </a:p>
          <a:p>
            <a:r>
              <a:rPr lang="en-US" dirty="0"/>
              <a:t>Click on Save and submit like other forms</a:t>
            </a:r>
          </a:p>
        </p:txBody>
      </p:sp>
    </p:spTree>
    <p:extLst>
      <p:ext uri="{BB962C8B-B14F-4D97-AF65-F5344CB8AC3E}">
        <p14:creationId xmlns:p14="http://schemas.microsoft.com/office/powerpoint/2010/main" val="223198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4D655-D117-43D2-B373-D1C44038D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6" y="152400"/>
            <a:ext cx="10353761" cy="732503"/>
          </a:xfrm>
        </p:spPr>
        <p:txBody>
          <a:bodyPr/>
          <a:lstStyle/>
          <a:p>
            <a:r>
              <a:rPr lang="en-US" dirty="0"/>
              <a:t>Report demonstrations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AC7982-7934-47EB-BE01-CF02B0E77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884903"/>
            <a:ext cx="10353762" cy="4689987"/>
          </a:xfrm>
        </p:spPr>
        <p:txBody>
          <a:bodyPr>
            <a:normAutofit/>
          </a:bodyPr>
          <a:lstStyle/>
          <a:p>
            <a:r>
              <a:rPr lang="en-US" dirty="0"/>
              <a:t>Demonstrations of creating and using reports needed for agency budget request:</a:t>
            </a:r>
          </a:p>
          <a:p>
            <a:r>
              <a:rPr lang="en-US" dirty="0"/>
              <a:t>Budget</a:t>
            </a:r>
          </a:p>
          <a:p>
            <a:pPr lvl="1"/>
            <a:r>
              <a:rPr lang="en-US" dirty="0"/>
              <a:t>S-8 Financial Summary</a:t>
            </a:r>
          </a:p>
          <a:p>
            <a:pPr lvl="1"/>
            <a:r>
              <a:rPr lang="en-US" dirty="0"/>
              <a:t>S-9 Account Code Summary</a:t>
            </a:r>
          </a:p>
          <a:p>
            <a:pPr lvl="1"/>
            <a:r>
              <a:rPr lang="en-US" dirty="0"/>
              <a:t>S-13 Line Items by Business Unit</a:t>
            </a:r>
          </a:p>
          <a:p>
            <a:pPr lvl="1"/>
            <a:r>
              <a:rPr lang="en-US" dirty="0"/>
              <a:t>E-4 by dept and </a:t>
            </a:r>
            <a:r>
              <a:rPr lang="en-US" dirty="0" err="1"/>
              <a:t>Pcode</a:t>
            </a:r>
            <a:endParaRPr lang="en-US" dirty="0"/>
          </a:p>
          <a:p>
            <a:pPr lvl="1"/>
            <a:r>
              <a:rPr lang="en-US" dirty="0"/>
              <a:t>E-5 by dept and </a:t>
            </a:r>
            <a:r>
              <a:rPr lang="en-US" dirty="0" err="1"/>
              <a:t>Pcode</a:t>
            </a:r>
            <a:endParaRPr lang="en-US" dirty="0"/>
          </a:p>
          <a:p>
            <a:pPr lvl="1"/>
            <a:r>
              <a:rPr lang="en-US" dirty="0"/>
              <a:t>R-2 Transfers</a:t>
            </a:r>
          </a:p>
          <a:p>
            <a:pPr lvl="1"/>
            <a:r>
              <a:rPr lang="en-US" dirty="0"/>
              <a:t>S-10 Fund Balance Projection</a:t>
            </a:r>
          </a:p>
          <a:p>
            <a:pPr lvl="1"/>
            <a:r>
              <a:rPr lang="en-US" dirty="0"/>
              <a:t>EB Expansion Reports</a:t>
            </a:r>
          </a:p>
          <a:p>
            <a:pPr lvl="1"/>
            <a:r>
              <a:rPr lang="en-US" dirty="0"/>
              <a:t>S-1 Appropriation Request </a:t>
            </a:r>
            <a:r>
              <a:rPr lang="en-US" dirty="0" err="1"/>
              <a:t>Certifcation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43E2D61-C20E-4A3B-9380-6025057D01A2}"/>
              </a:ext>
            </a:extLst>
          </p:cNvPr>
          <p:cNvSpPr txBox="1">
            <a:spLocks/>
          </p:cNvSpPr>
          <p:nvPr/>
        </p:nvSpPr>
        <p:spPr>
          <a:xfrm>
            <a:off x="5952827" y="1460091"/>
            <a:ext cx="6239173" cy="32839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Personnel</a:t>
            </a:r>
          </a:p>
          <a:p>
            <a:pPr lvl="1"/>
            <a:r>
              <a:rPr lang="en-US" dirty="0"/>
              <a:t>302 PCF Detail Agency/Individual</a:t>
            </a:r>
          </a:p>
          <a:p>
            <a:pPr lvl="1"/>
            <a:r>
              <a:rPr lang="en-US" dirty="0"/>
              <a:t>FTE Count Requests by dept and </a:t>
            </a:r>
            <a:r>
              <a:rPr lang="en-US" dirty="0" err="1"/>
              <a:t>Pcode</a:t>
            </a:r>
            <a:endParaRPr lang="en-US" dirty="0"/>
          </a:p>
          <a:p>
            <a:pPr lvl="1"/>
            <a:r>
              <a:rPr lang="en-US" dirty="0"/>
              <a:t>Vacancy Rate</a:t>
            </a:r>
          </a:p>
          <a:p>
            <a:endParaRPr lang="en-US" dirty="0"/>
          </a:p>
          <a:p>
            <a:r>
              <a:rPr lang="en-US" dirty="0"/>
              <a:t>Performance – demonstrated in Core 4</a:t>
            </a:r>
          </a:p>
        </p:txBody>
      </p:sp>
    </p:spTree>
    <p:extLst>
      <p:ext uri="{BB962C8B-B14F-4D97-AF65-F5344CB8AC3E}">
        <p14:creationId xmlns:p14="http://schemas.microsoft.com/office/powerpoint/2010/main" val="2746651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0D305-5FA0-4C4F-90EA-42E1E2E04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108156"/>
            <a:ext cx="10353761" cy="688258"/>
          </a:xfrm>
        </p:spPr>
        <p:txBody>
          <a:bodyPr/>
          <a:lstStyle/>
          <a:p>
            <a:r>
              <a:rPr lang="en-US" dirty="0"/>
              <a:t>Conclusion and getting help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455A0-7D76-4EA1-B3DA-26B0C901A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796414"/>
            <a:ext cx="10353762" cy="4994786"/>
          </a:xfrm>
        </p:spPr>
        <p:txBody>
          <a:bodyPr/>
          <a:lstStyle/>
          <a:p>
            <a:r>
              <a:rPr lang="en-US" dirty="0"/>
              <a:t>Reminder to submit completed sample S-8 by July 13 to andrew.miner@state.nm.us and </a:t>
            </a:r>
            <a:r>
              <a:rPr lang="en-US" dirty="0">
                <a:hlinkClick r:id="rId2"/>
              </a:rPr>
              <a:t>carlos.baur@state.nm.us</a:t>
            </a:r>
            <a:endParaRPr lang="en-US" dirty="0"/>
          </a:p>
          <a:p>
            <a:r>
              <a:rPr lang="en-US" dirty="0"/>
              <a:t>You will be notified of official BFM go live date (July 19-26) and any further updates</a:t>
            </a:r>
          </a:p>
          <a:p>
            <a:r>
              <a:rPr lang="en-US" dirty="0"/>
              <a:t>As with BRS, your SBD budget analyst is your first line of assistance with BFM troubleshooting.  Please contact them with questions</a:t>
            </a:r>
          </a:p>
          <a:p>
            <a:pPr lvl="1"/>
            <a:r>
              <a:rPr lang="en-US" dirty="0"/>
              <a:t>SBD will elevate appropriate requests to BFM admin team and/or Sherpa if needed</a:t>
            </a:r>
          </a:p>
        </p:txBody>
      </p:sp>
    </p:spTree>
    <p:extLst>
      <p:ext uri="{BB962C8B-B14F-4D97-AF65-F5344CB8AC3E}">
        <p14:creationId xmlns:p14="http://schemas.microsoft.com/office/powerpoint/2010/main" val="29651338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FFFFFF"/>
      </a:dk1>
      <a:lt1>
        <a:sysClr val="window" lastClr="000000"/>
      </a:lt1>
      <a:dk2>
        <a:srgbClr val="78346F"/>
      </a:dk2>
      <a:lt2>
        <a:srgbClr val="D9A8D2"/>
      </a:lt2>
      <a:accent1>
        <a:srgbClr val="CE57AB"/>
      </a:accent1>
      <a:accent2>
        <a:srgbClr val="8E8EFD"/>
      </a:accent2>
      <a:accent3>
        <a:srgbClr val="7CBCE0"/>
      </a:accent3>
      <a:accent4>
        <a:srgbClr val="70BF9F"/>
      </a:accent4>
      <a:accent5>
        <a:srgbClr val="A5B960"/>
      </a:accent5>
      <a:accent6>
        <a:srgbClr val="D47A57"/>
      </a:accent6>
      <a:hlink>
        <a:srgbClr val="D164DE"/>
      </a:hlink>
      <a:folHlink>
        <a:srgbClr val="BE87C4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D4FE1632-F131-47D3-A814-99E9CD025E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537</TotalTime>
  <Words>547</Words>
  <Application>Microsoft Office PowerPoint</Application>
  <PresentationFormat>Widescreen</PresentationFormat>
  <Paragraphs>53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Bookman Old Style</vt:lpstr>
      <vt:lpstr>Rockwell</vt:lpstr>
      <vt:lpstr>Damask</vt:lpstr>
      <vt:lpstr>Budget Formulation and Management (BFM) Training: Core 3 forms and reports</vt:lpstr>
      <vt:lpstr>Expansion request form 3200</vt:lpstr>
      <vt:lpstr>Specials, supplementals and deficiencies requests form 3500</vt:lpstr>
      <vt:lpstr>BAR and other language requests: Form 2400</vt:lpstr>
      <vt:lpstr>Report demonstrations </vt:lpstr>
      <vt:lpstr>Conclusion and getting help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 Formulation and Management (BFM) Training: Core 4 performance measures</dc:title>
  <dc:creator>Miner, Andrew, DFA</dc:creator>
  <cp:lastModifiedBy>Miner, Andrew, DFA</cp:lastModifiedBy>
  <cp:revision>26</cp:revision>
  <dcterms:created xsi:type="dcterms:W3CDTF">2021-06-11T16:30:36Z</dcterms:created>
  <dcterms:modified xsi:type="dcterms:W3CDTF">2021-07-06T18:02:52Z</dcterms:modified>
</cp:coreProperties>
</file>