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8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25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665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43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0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98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05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9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3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7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3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7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8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AC4F0-0CE5-4A5A-B467-5C2DE566373D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82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5834-912D-4CB0-A6D7-57ADAD773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884" y="296918"/>
            <a:ext cx="10620364" cy="1894490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Formulation and Management (BFM) Training: Core 4 performance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7A1E4-3366-4B70-843B-2F2EC9AEF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838712"/>
            <a:ext cx="9001462" cy="1655762"/>
          </a:xfrm>
        </p:spPr>
        <p:txBody>
          <a:bodyPr/>
          <a:lstStyle/>
          <a:p>
            <a:r>
              <a:rPr lang="en-US" dirty="0"/>
              <a:t>Dr. Andrew Miner, DPA</a:t>
            </a:r>
          </a:p>
          <a:p>
            <a:r>
              <a:rPr lang="en-US" dirty="0"/>
              <a:t>Acting Deputy Director, State Budget Division</a:t>
            </a:r>
          </a:p>
          <a:p>
            <a:r>
              <a:rPr lang="en-US" dirty="0"/>
              <a:t>827-3812, Andrew.miner@state.nm.us</a:t>
            </a:r>
          </a:p>
        </p:txBody>
      </p:sp>
    </p:spTree>
    <p:extLst>
      <p:ext uri="{BB962C8B-B14F-4D97-AF65-F5344CB8AC3E}">
        <p14:creationId xmlns:p14="http://schemas.microsoft.com/office/powerpoint/2010/main" val="27204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2628-01A2-498B-9630-3E061C31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67148"/>
            <a:ext cx="10353761" cy="717755"/>
          </a:xfrm>
        </p:spPr>
        <p:txBody>
          <a:bodyPr/>
          <a:lstStyle/>
          <a:p>
            <a:r>
              <a:rPr lang="en-US" dirty="0"/>
              <a:t>Performance measure 4000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EF1-3212-4423-AD25-3609035B5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884903"/>
            <a:ext cx="10353762" cy="5456903"/>
          </a:xfrm>
        </p:spPr>
        <p:txBody>
          <a:bodyPr>
            <a:normAutofit/>
          </a:bodyPr>
          <a:lstStyle/>
          <a:p>
            <a:r>
              <a:rPr lang="en-US" dirty="0"/>
              <a:t>Demonstration of form and how to update data – actuals, targets, narrative</a:t>
            </a:r>
          </a:p>
          <a:p>
            <a:r>
              <a:rPr lang="en-US" dirty="0"/>
              <a:t>Number format is predetermined by measure and will display on reports – just enter raw numbers here</a:t>
            </a:r>
          </a:p>
          <a:p>
            <a:r>
              <a:rPr lang="en-US" dirty="0"/>
              <a:t>Columns with asterisk (*) can be entered</a:t>
            </a:r>
          </a:p>
          <a:p>
            <a:r>
              <a:rPr lang="en-US" dirty="0"/>
              <a:t>Can import/export this form to/from Excel as with other BFM forms</a:t>
            </a:r>
          </a:p>
          <a:p>
            <a:r>
              <a:rPr lang="en-US" dirty="0"/>
              <a:t>Non-numeric codes to enter in data fields:</a:t>
            </a:r>
          </a:p>
          <a:p>
            <a:pPr lvl="1"/>
            <a:r>
              <a:rPr lang="en-US" dirty="0"/>
              <a:t>999999.1 = New measure</a:t>
            </a:r>
          </a:p>
          <a:p>
            <a:pPr lvl="1"/>
            <a:r>
              <a:rPr lang="en-US" dirty="0"/>
              <a:t>999999.2 = N/A</a:t>
            </a:r>
          </a:p>
          <a:p>
            <a:pPr lvl="1"/>
            <a:r>
              <a:rPr lang="en-US" dirty="0"/>
              <a:t>999999.3 = TBD</a:t>
            </a:r>
          </a:p>
          <a:p>
            <a:pPr lvl="1"/>
            <a:r>
              <a:rPr lang="en-US" dirty="0"/>
              <a:t>999999.4 = Discontinued</a:t>
            </a:r>
          </a:p>
          <a:p>
            <a:r>
              <a:rPr lang="en-US" dirty="0"/>
              <a:t>Once done submit as with other BFM forms</a:t>
            </a:r>
          </a:p>
        </p:txBody>
      </p:sp>
    </p:spTree>
    <p:extLst>
      <p:ext uri="{BB962C8B-B14F-4D97-AF65-F5344CB8AC3E}">
        <p14:creationId xmlns:p14="http://schemas.microsoft.com/office/powerpoint/2010/main" val="109792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F8A2-A23D-41FB-8FFA-B4B0C7F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216310"/>
            <a:ext cx="10353761" cy="850490"/>
          </a:xfrm>
        </p:spPr>
        <p:txBody>
          <a:bodyPr/>
          <a:lstStyle/>
          <a:p>
            <a:r>
              <a:rPr lang="en-US" dirty="0"/>
              <a:t>Pm 4100 form: quarterly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1E856-950B-44B6-99C6-EEE21BFC2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995516"/>
            <a:ext cx="10353762" cy="17550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Used by quarterly reporting (key) agencies ONLY to enter PM data by quarter</a:t>
            </a:r>
          </a:p>
          <a:p>
            <a:r>
              <a:rPr lang="en-US" dirty="0"/>
              <a:t>Enter quarterly data in each field, can also import/export from Excel</a:t>
            </a:r>
          </a:p>
          <a:p>
            <a:r>
              <a:rPr lang="en-US" dirty="0"/>
              <a:t>Note this is a completely separate form from 4000 – data entered here will not sum or carry over to form 4000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BC9E83-F765-45E4-A46E-57CBC4DDE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1" y="2638425"/>
            <a:ext cx="1178242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9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9EB74-4C1A-4A0D-8EFB-CEC180BD4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314632"/>
            <a:ext cx="10353761" cy="968477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 measure change requests (form 4400)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D2213-1764-4DF7-8B65-15860FED6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83109"/>
            <a:ext cx="10353762" cy="4748981"/>
          </a:xfrm>
        </p:spPr>
        <p:txBody>
          <a:bodyPr>
            <a:normAutofit/>
          </a:bodyPr>
          <a:lstStyle/>
          <a:p>
            <a:r>
              <a:rPr lang="en-US" dirty="0"/>
              <a:t>Demonstrate how to use to submit requested changes to PMs by July 15 – add new measures, change existing measures, inactivate measures</a:t>
            </a:r>
          </a:p>
          <a:p>
            <a:r>
              <a:rPr lang="en-US" dirty="0"/>
              <a:t>Existing measures will pre-populate, click Add New to enter proposed change</a:t>
            </a:r>
          </a:p>
          <a:p>
            <a:pPr lvl="1"/>
            <a:r>
              <a:rPr lang="en-US" dirty="0"/>
              <a:t>To propose new measure, select NEW which should be the last option in list of measure</a:t>
            </a:r>
          </a:p>
          <a:p>
            <a:r>
              <a:rPr lang="en-US" dirty="0"/>
              <a:t>Inactive Year box: Select next FY if requesting to inactivate a current measure</a:t>
            </a:r>
          </a:p>
          <a:p>
            <a:r>
              <a:rPr lang="en-US" dirty="0"/>
              <a:t>Measure Format: How should measure data be displayed (integer, date, percent, etc.)</a:t>
            </a:r>
          </a:p>
          <a:p>
            <a:r>
              <a:rPr lang="en-US" dirty="0"/>
              <a:t>Good Direction: “Over” if the target is met if the result is higher, “Under” if target is met if the result is lower</a:t>
            </a:r>
          </a:p>
          <a:p>
            <a:r>
              <a:rPr lang="en-US" dirty="0"/>
              <a:t>Some fields are for SBD analyst use, do not need to complete these</a:t>
            </a:r>
          </a:p>
          <a:p>
            <a:r>
              <a:rPr lang="en-US" dirty="0"/>
              <a:t>Can update methodology, reliability, validity, etc. on Narrative Changes tab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1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3185-87A4-484E-BBE9-F5479668F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226143"/>
            <a:ext cx="10353761" cy="983226"/>
          </a:xfrm>
        </p:spPr>
        <p:txBody>
          <a:bodyPr/>
          <a:lstStyle/>
          <a:p>
            <a:r>
              <a:rPr lang="en-US" dirty="0"/>
              <a:t>Performance measure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EA70-BFA2-47A6-88F6-4E564F7E4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09369"/>
            <a:ext cx="10353762" cy="4581831"/>
          </a:xfrm>
        </p:spPr>
        <p:txBody>
          <a:bodyPr/>
          <a:lstStyle/>
          <a:p>
            <a:r>
              <a:rPr lang="en-US" dirty="0"/>
              <a:t>Demonstration: In BFM Reporting, pull data from PM Forms and correspond roughly to reports from prior PBB system</a:t>
            </a:r>
          </a:p>
          <a:p>
            <a:pPr lvl="1"/>
            <a:r>
              <a:rPr lang="en-US" dirty="0"/>
              <a:t>Annual Performance Report</a:t>
            </a:r>
          </a:p>
          <a:p>
            <a:pPr lvl="1"/>
            <a:r>
              <a:rPr lang="en-US" dirty="0"/>
              <a:t>Full Program and Measure Report</a:t>
            </a:r>
          </a:p>
          <a:p>
            <a:pPr lvl="1"/>
            <a:r>
              <a:rPr lang="en-US" dirty="0"/>
              <a:t>Performance Measure Table 2 Summary</a:t>
            </a:r>
          </a:p>
          <a:p>
            <a:pPr lvl="1"/>
            <a:r>
              <a:rPr lang="en-US" dirty="0"/>
              <a:t>Performance Monitoring Plan</a:t>
            </a:r>
          </a:p>
          <a:p>
            <a:pPr lvl="1"/>
            <a:r>
              <a:rPr lang="en-US" dirty="0"/>
              <a:t>PB-1 Summary of Requested PM Changes (former Word document, also incorporates PB-2 for quarterly reporting agencies)</a:t>
            </a:r>
          </a:p>
        </p:txBody>
      </p:sp>
    </p:spTree>
    <p:extLst>
      <p:ext uri="{BB962C8B-B14F-4D97-AF65-F5344CB8AC3E}">
        <p14:creationId xmlns:p14="http://schemas.microsoft.com/office/powerpoint/2010/main" val="42130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FFFFFF"/>
      </a:dk1>
      <a:lt1>
        <a:sysClr val="window" lastClr="000000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181</TotalTime>
  <Words>390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Rockwell</vt:lpstr>
      <vt:lpstr>Damask</vt:lpstr>
      <vt:lpstr>Budget Formulation and Management (BFM) Training: Core 4 performance measures</vt:lpstr>
      <vt:lpstr>Performance measure 4000 form</vt:lpstr>
      <vt:lpstr>Pm 4100 form: quarterly data</vt:lpstr>
      <vt:lpstr>Performance measure change requests (form 4400)</vt:lpstr>
      <vt:lpstr>Performance measure 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Formulation and Management (BFM) Training: Core 4 performance measures</dc:title>
  <dc:creator>Miner, Andrew, DFA</dc:creator>
  <cp:lastModifiedBy>Miner, Andrew, DFA</cp:lastModifiedBy>
  <cp:revision>12</cp:revision>
  <dcterms:created xsi:type="dcterms:W3CDTF">2021-06-11T16:30:36Z</dcterms:created>
  <dcterms:modified xsi:type="dcterms:W3CDTF">2021-06-23T16:02:16Z</dcterms:modified>
</cp:coreProperties>
</file>