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sldIdLst>
    <p:sldId id="256" r:id="rId5"/>
    <p:sldId id="257" r:id="rId6"/>
    <p:sldId id="270" r:id="rId7"/>
    <p:sldId id="260" r:id="rId8"/>
    <p:sldId id="264" r:id="rId9"/>
    <p:sldId id="261" r:id="rId10"/>
    <p:sldId id="259" r:id="rId11"/>
    <p:sldId id="262" r:id="rId12"/>
    <p:sldId id="272" r:id="rId13"/>
    <p:sldId id="271" r:id="rId14"/>
    <p:sldId id="267" r:id="rId15"/>
    <p:sldId id="266" r:id="rId16"/>
    <p:sldId id="269" r:id="rId17"/>
    <p:sldId id="268" r:id="rId18"/>
    <p:sldId id="273" r:id="rId19"/>
    <p:sldId id="274"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19588-1916-B72F-86CC-B45B89F287E0}" v="2" dt="2023-06-07T15:22:18.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119" d="100"/>
          <a:sy n="119" d="100"/>
        </p:scale>
        <p:origin x="12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284" y="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C2799-21AE-4FEB-AE86-B6EEB07CD17D}" type="datetimeFigureOut">
              <a:rPr lang="en-US" smtClean="0"/>
              <a:pPr/>
              <a:t>6/12/2023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224D8-9230-45B5-8D48-72B8C7773D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Performance measures are a foundational step. They tell us how we are doing. They show us what’s working and what isn’t. They don’t tell us why it’s not working. Is it underfunded, a bad practice, a good practice poorly implemented? The Legislating for Results framework attempts to answer all those questions but it must start with how are we doing.</a:t>
            </a:r>
          </a:p>
        </p:txBody>
      </p:sp>
      <p:sp>
        <p:nvSpPr>
          <p:cNvPr id="4" name="Slide Number Placeholder 3"/>
          <p:cNvSpPr>
            <a:spLocks noGrp="1"/>
          </p:cNvSpPr>
          <p:nvPr>
            <p:ph type="sldNum" sz="quarter" idx="10"/>
          </p:nvPr>
        </p:nvSpPr>
        <p:spPr/>
        <p:txBody>
          <a:bodyPr/>
          <a:lstStyle/>
          <a:p>
            <a:fld id="{181224D8-9230-45B5-8D48-72B8C7773DE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information pulled from an old presentation and measures generally have improved but these issues continue to crop up.</a:t>
            </a:r>
          </a:p>
        </p:txBody>
      </p:sp>
      <p:sp>
        <p:nvSpPr>
          <p:cNvPr id="4" name="Slide Number Placeholder 3"/>
          <p:cNvSpPr>
            <a:spLocks noGrp="1"/>
          </p:cNvSpPr>
          <p:nvPr>
            <p:ph type="sldNum" sz="quarter" idx="10"/>
          </p:nvPr>
        </p:nvSpPr>
        <p:spPr/>
        <p:txBody>
          <a:bodyPr/>
          <a:lstStyle/>
          <a:p>
            <a:fld id="{181224D8-9230-45B5-8D48-72B8C7773DEA}" type="slidenum">
              <a:rPr lang="en-US" smtClean="0"/>
              <a:pPr/>
              <a:t>11</a:t>
            </a:fld>
            <a:endParaRPr lang="en-US"/>
          </a:p>
        </p:txBody>
      </p:sp>
    </p:spTree>
    <p:extLst>
      <p:ext uri="{BB962C8B-B14F-4D97-AF65-F5344CB8AC3E}">
        <p14:creationId xmlns:p14="http://schemas.microsoft.com/office/powerpoint/2010/main" val="2701168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first example also illustrates an example of a missing denominator. Is it the percent of all revenue? </a:t>
            </a:r>
          </a:p>
        </p:txBody>
      </p:sp>
      <p:sp>
        <p:nvSpPr>
          <p:cNvPr id="4" name="Slide Number Placeholder 3"/>
          <p:cNvSpPr>
            <a:spLocks noGrp="1"/>
          </p:cNvSpPr>
          <p:nvPr>
            <p:ph type="sldNum" sz="quarter" idx="10"/>
          </p:nvPr>
        </p:nvSpPr>
        <p:spPr/>
        <p:txBody>
          <a:bodyPr/>
          <a:lstStyle/>
          <a:p>
            <a:fld id="{181224D8-9230-45B5-8D48-72B8C7773DEA}" type="slidenum">
              <a:rPr lang="en-US" smtClean="0"/>
              <a:pPr/>
              <a:t>12</a:t>
            </a:fld>
            <a:endParaRPr lang="en-US"/>
          </a:p>
        </p:txBody>
      </p:sp>
    </p:spTree>
    <p:extLst>
      <p:ext uri="{BB962C8B-B14F-4D97-AF65-F5344CB8AC3E}">
        <p14:creationId xmlns:p14="http://schemas.microsoft.com/office/powerpoint/2010/main" val="634571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224D8-9230-45B5-8D48-72B8C7773DEA}" type="slidenum">
              <a:rPr lang="en-US" smtClean="0"/>
              <a:pPr/>
              <a:t>13</a:t>
            </a:fld>
            <a:endParaRPr lang="en-US"/>
          </a:p>
        </p:txBody>
      </p:sp>
    </p:spTree>
    <p:extLst>
      <p:ext uri="{BB962C8B-B14F-4D97-AF65-F5344CB8AC3E}">
        <p14:creationId xmlns:p14="http://schemas.microsoft.com/office/powerpoint/2010/main" val="1818152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224D8-9230-45B5-8D48-72B8C7773DEA}" type="slidenum">
              <a:rPr lang="en-US" smtClean="0"/>
              <a:pPr/>
              <a:t>14</a:t>
            </a:fld>
            <a:endParaRPr lang="en-US"/>
          </a:p>
        </p:txBody>
      </p:sp>
    </p:spTree>
    <p:extLst>
      <p:ext uri="{BB962C8B-B14F-4D97-AF65-F5344CB8AC3E}">
        <p14:creationId xmlns:p14="http://schemas.microsoft.com/office/powerpoint/2010/main" val="3517952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good agency performance report is clear, provides policy, data, and strategic plan context, and includes an action plan.</a:t>
            </a:r>
          </a:p>
        </p:txBody>
      </p:sp>
      <p:sp>
        <p:nvSpPr>
          <p:cNvPr id="4" name="Slide Number Placeholder 3"/>
          <p:cNvSpPr>
            <a:spLocks noGrp="1"/>
          </p:cNvSpPr>
          <p:nvPr>
            <p:ph type="sldNum" sz="quarter" idx="10"/>
          </p:nvPr>
        </p:nvSpPr>
        <p:spPr/>
        <p:txBody>
          <a:bodyPr/>
          <a:lstStyle/>
          <a:p>
            <a:fld id="{181224D8-9230-45B5-8D48-72B8C7773DEA}" type="slidenum">
              <a:rPr lang="en-US" smtClean="0"/>
              <a:pPr/>
              <a:t>15</a:t>
            </a:fld>
            <a:endParaRPr lang="en-US"/>
          </a:p>
        </p:txBody>
      </p:sp>
    </p:spTree>
    <p:extLst>
      <p:ext uri="{BB962C8B-B14F-4D97-AF65-F5344CB8AC3E}">
        <p14:creationId xmlns:p14="http://schemas.microsoft.com/office/powerpoint/2010/main" val="3067576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224D8-9230-45B5-8D48-72B8C7773DEA}" type="slidenum">
              <a:rPr lang="en-US" smtClean="0"/>
              <a:pPr/>
              <a:t>16</a:t>
            </a:fld>
            <a:endParaRPr lang="en-US"/>
          </a:p>
        </p:txBody>
      </p:sp>
    </p:spTree>
    <p:extLst>
      <p:ext uri="{BB962C8B-B14F-4D97-AF65-F5344CB8AC3E}">
        <p14:creationId xmlns:p14="http://schemas.microsoft.com/office/powerpoint/2010/main" val="3389769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Quarterly performance reports are required by statute. Report cards are the way LFC communicates performance information to the committee and the public. They are not intended to “judge” the agency but to assess effectiveness. The Accountability in Government Act traded micromanagement of agency budgets for information. In exchange for greater flexibility in how they spend their funding, agencies must identify their core services (programs) and ways to measure program effectiveness and report on whether programs are demonstrating that effectiveness.</a:t>
            </a:r>
          </a:p>
        </p:txBody>
      </p:sp>
      <p:sp>
        <p:nvSpPr>
          <p:cNvPr id="4" name="Slide Number Placeholder 3"/>
          <p:cNvSpPr>
            <a:spLocks noGrp="1"/>
          </p:cNvSpPr>
          <p:nvPr>
            <p:ph type="sldNum" sz="quarter" idx="10"/>
          </p:nvPr>
        </p:nvSpPr>
        <p:spPr/>
        <p:txBody>
          <a:bodyPr/>
          <a:lstStyle/>
          <a:p>
            <a:fld id="{181224D8-9230-45B5-8D48-72B8C7773DEA}" type="slidenum">
              <a:rPr lang="en-US" smtClean="0"/>
              <a:pPr/>
              <a:t>3</a:t>
            </a:fld>
            <a:endParaRPr lang="en-US"/>
          </a:p>
        </p:txBody>
      </p:sp>
    </p:spTree>
    <p:extLst>
      <p:ext uri="{BB962C8B-B14F-4D97-AF65-F5344CB8AC3E}">
        <p14:creationId xmlns:p14="http://schemas.microsoft.com/office/powerpoint/2010/main" val="3228993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measures included in report cards are generally those in the General Appropriation Act. But that’s not strictly true. Other factors come into play, such as whether the information is available quarterly. </a:t>
            </a:r>
          </a:p>
        </p:txBody>
      </p:sp>
      <p:sp>
        <p:nvSpPr>
          <p:cNvPr id="4" name="Slide Number Placeholder 3"/>
          <p:cNvSpPr>
            <a:spLocks noGrp="1"/>
          </p:cNvSpPr>
          <p:nvPr>
            <p:ph type="sldNum" sz="quarter" idx="10"/>
          </p:nvPr>
        </p:nvSpPr>
        <p:spPr/>
        <p:txBody>
          <a:bodyPr/>
          <a:lstStyle/>
          <a:p>
            <a:fld id="{181224D8-9230-45B5-8D48-72B8C7773DEA}" type="slidenum">
              <a:rPr lang="en-US" smtClean="0"/>
              <a:pPr/>
              <a:t>4</a:t>
            </a:fld>
            <a:endParaRPr lang="en-US"/>
          </a:p>
        </p:txBody>
      </p:sp>
    </p:spTree>
    <p:extLst>
      <p:ext uri="{BB962C8B-B14F-4D97-AF65-F5344CB8AC3E}">
        <p14:creationId xmlns:p14="http://schemas.microsoft.com/office/powerpoint/2010/main" val="95007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&lt;zooms into the table&gt;Report cards include some discussion and tables with ratings from green to red. The red does not mean failure and this report card is a good example of that. In this case, from a report from more than a year ago, the red is reflection of the lack of data.</a:t>
            </a:r>
          </a:p>
        </p:txBody>
      </p:sp>
      <p:sp>
        <p:nvSpPr>
          <p:cNvPr id="4" name="Slide Number Placeholder 3"/>
          <p:cNvSpPr>
            <a:spLocks noGrp="1"/>
          </p:cNvSpPr>
          <p:nvPr>
            <p:ph type="sldNum" sz="quarter" idx="10"/>
          </p:nvPr>
        </p:nvSpPr>
        <p:spPr/>
        <p:txBody>
          <a:bodyPr/>
          <a:lstStyle/>
          <a:p>
            <a:fld id="{181224D8-9230-45B5-8D48-72B8C7773DEA}" type="slidenum">
              <a:rPr lang="en-US" smtClean="0"/>
              <a:pPr/>
              <a:t>5</a:t>
            </a:fld>
            <a:endParaRPr lang="en-US"/>
          </a:p>
        </p:txBody>
      </p:sp>
    </p:spTree>
    <p:extLst>
      <p:ext uri="{BB962C8B-B14F-4D97-AF65-F5344CB8AC3E}">
        <p14:creationId xmlns:p14="http://schemas.microsoft.com/office/powerpoint/2010/main" val="2002196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Green is not always good and red is not always bad. Sometimes a consistent green means the target has been set too low. Raising that target can result in better information on the effectiveness of the program. A red isn’t failure but a red flag that something is off. It could be missing data or bad data. And again, ratings show us what’s working and what isn’t but they don’t tell us why it’s not working. </a:t>
            </a:r>
          </a:p>
        </p:txBody>
      </p:sp>
      <p:sp>
        <p:nvSpPr>
          <p:cNvPr id="4" name="Slide Number Placeholder 3"/>
          <p:cNvSpPr>
            <a:spLocks noGrp="1"/>
          </p:cNvSpPr>
          <p:nvPr>
            <p:ph type="sldNum" sz="quarter" idx="10"/>
          </p:nvPr>
        </p:nvSpPr>
        <p:spPr/>
        <p:txBody>
          <a:bodyPr/>
          <a:lstStyle/>
          <a:p>
            <a:fld id="{181224D8-9230-45B5-8D48-72B8C7773DEA}" type="slidenum">
              <a:rPr lang="en-US" smtClean="0"/>
              <a:pPr/>
              <a:t>6</a:t>
            </a:fld>
            <a:endParaRPr lang="en-US"/>
          </a:p>
        </p:txBody>
      </p:sp>
    </p:spTree>
    <p:extLst>
      <p:ext uri="{BB962C8B-B14F-4D97-AF65-F5344CB8AC3E}">
        <p14:creationId xmlns:p14="http://schemas.microsoft.com/office/powerpoint/2010/main" val="305149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Generally, performance measures means legislators are better informed, can ask better questions, can be more objective, and can help them make better budget decisions based on results.</a:t>
            </a:r>
          </a:p>
        </p:txBody>
      </p:sp>
      <p:sp>
        <p:nvSpPr>
          <p:cNvPr id="4" name="Slide Number Placeholder 3"/>
          <p:cNvSpPr>
            <a:spLocks noGrp="1"/>
          </p:cNvSpPr>
          <p:nvPr>
            <p:ph type="sldNum" sz="quarter" idx="10"/>
          </p:nvPr>
        </p:nvSpPr>
        <p:spPr/>
        <p:txBody>
          <a:bodyPr/>
          <a:lstStyle/>
          <a:p>
            <a:fld id="{181224D8-9230-45B5-8D48-72B8C7773DEA}" type="slidenum">
              <a:rPr lang="en-US" smtClean="0"/>
              <a:pPr/>
              <a:t>7</a:t>
            </a:fld>
            <a:endParaRPr lang="en-US"/>
          </a:p>
        </p:txBody>
      </p:sp>
    </p:spTree>
    <p:extLst>
      <p:ext uri="{BB962C8B-B14F-4D97-AF65-F5344CB8AC3E}">
        <p14:creationId xmlns:p14="http://schemas.microsoft.com/office/powerpoint/2010/main" val="420994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bottom line on measures is that they should provide for the meaningful assessment of the effectiveness of a program. A measure of the number of miles of highway in good condition is more meaningful than a measure of the number of hours road crews spent on repairs. It’s also important to get the best possible measure from the start. Evolving conditions can necessitate the need to change, add, or abandon a measure but constantly changing measures make it impossible to gauge progress.</a:t>
            </a:r>
          </a:p>
        </p:txBody>
      </p:sp>
      <p:sp>
        <p:nvSpPr>
          <p:cNvPr id="4" name="Slide Number Placeholder 3"/>
          <p:cNvSpPr>
            <a:spLocks noGrp="1"/>
          </p:cNvSpPr>
          <p:nvPr>
            <p:ph type="sldNum" sz="quarter" idx="10"/>
          </p:nvPr>
        </p:nvSpPr>
        <p:spPr/>
        <p:txBody>
          <a:bodyPr/>
          <a:lstStyle/>
          <a:p>
            <a:fld id="{181224D8-9230-45B5-8D48-72B8C7773DEA}" type="slidenum">
              <a:rPr lang="en-US" smtClean="0"/>
              <a:pPr/>
              <a:t>8</a:t>
            </a:fld>
            <a:endParaRPr lang="en-US"/>
          </a:p>
        </p:txBody>
      </p:sp>
    </p:spTree>
    <p:extLst>
      <p:ext uri="{BB962C8B-B14F-4D97-AF65-F5344CB8AC3E}">
        <p14:creationId xmlns:p14="http://schemas.microsoft.com/office/powerpoint/2010/main" val="1305106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Measures are categorized by the type of information they provide. The three most common categories in the General Appropriation Act at outcome, output and explanatory. Together, they are the categories for 417 measures. While outcome measures provide the important information on the actual impact of a program, other measures provide important information on context.</a:t>
            </a:r>
          </a:p>
        </p:txBody>
      </p:sp>
      <p:sp>
        <p:nvSpPr>
          <p:cNvPr id="4" name="Slide Number Placeholder 3"/>
          <p:cNvSpPr>
            <a:spLocks noGrp="1"/>
          </p:cNvSpPr>
          <p:nvPr>
            <p:ph type="sldNum" sz="quarter" idx="10"/>
          </p:nvPr>
        </p:nvSpPr>
        <p:spPr/>
        <p:txBody>
          <a:bodyPr/>
          <a:lstStyle/>
          <a:p>
            <a:fld id="{181224D8-9230-45B5-8D48-72B8C7773DEA}" type="slidenum">
              <a:rPr lang="en-US" smtClean="0"/>
              <a:pPr/>
              <a:t>9</a:t>
            </a:fld>
            <a:endParaRPr lang="en-US"/>
          </a:p>
        </p:txBody>
      </p:sp>
    </p:spTree>
    <p:extLst>
      <p:ext uri="{BB962C8B-B14F-4D97-AF65-F5344CB8AC3E}">
        <p14:creationId xmlns:p14="http://schemas.microsoft.com/office/powerpoint/2010/main" val="3986552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Efficiency and quality are used much less frequently</a:t>
            </a:r>
          </a:p>
        </p:txBody>
      </p:sp>
      <p:sp>
        <p:nvSpPr>
          <p:cNvPr id="4" name="Slide Number Placeholder 3"/>
          <p:cNvSpPr>
            <a:spLocks noGrp="1"/>
          </p:cNvSpPr>
          <p:nvPr>
            <p:ph type="sldNum" sz="quarter" idx="10"/>
          </p:nvPr>
        </p:nvSpPr>
        <p:spPr/>
        <p:txBody>
          <a:bodyPr/>
          <a:lstStyle/>
          <a:p>
            <a:fld id="{181224D8-9230-45B5-8D48-72B8C7773DEA}" type="slidenum">
              <a:rPr lang="en-US" smtClean="0"/>
              <a:pPr/>
              <a:t>10</a:t>
            </a:fld>
            <a:endParaRPr lang="en-US"/>
          </a:p>
        </p:txBody>
      </p:sp>
    </p:spTree>
    <p:extLst>
      <p:ext uri="{BB962C8B-B14F-4D97-AF65-F5344CB8AC3E}">
        <p14:creationId xmlns:p14="http://schemas.microsoft.com/office/powerpoint/2010/main" val="2564565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DAF650-8A63-49AA-8815-55D90A4BF058}" type="datetime1">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C08D4-96E3-4F4B-A772-7FCCF4DFAE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102C68-6965-494A-BAC2-C227D6AEEB13}" type="datetime1">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C08D4-96E3-4F4B-A772-7FCCF4DFAE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2F9D4-AEA0-4E00-86E8-E58A4AC80D3A}" type="datetime1">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C08D4-96E3-4F4B-A772-7FCCF4DFAE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8928D8-194F-4BD8-AD56-2B18274EEF5A}" type="datetime1">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C08D4-96E3-4F4B-A772-7FCCF4DFAE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68AC25-927C-4817-A1ED-8AB1557349F6}" type="datetime1">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C08D4-96E3-4F4B-A772-7FCCF4DFAE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1E6A9D-698F-4AD5-A94E-043B704FE25B}" type="datetime1">
              <a:rPr lang="en-US" smtClean="0"/>
              <a:pPr/>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C08D4-96E3-4F4B-A772-7FCCF4DFAE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3E980A-18B6-4088-B31F-C981098734F3}" type="datetime1">
              <a:rPr lang="en-US" smtClean="0"/>
              <a:pPr/>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DC08D4-96E3-4F4B-A772-7FCCF4DFAE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A11C09-81BB-451D-ABEC-B77624AEA2FF}" type="datetime1">
              <a:rPr lang="en-US" smtClean="0"/>
              <a:pPr/>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DC08D4-96E3-4F4B-A772-7FCCF4DFAE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390E4-179B-4BE2-99BC-27F8082D7AAF}" type="datetime1">
              <a:rPr lang="en-US" smtClean="0"/>
              <a:pPr/>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DC08D4-96E3-4F4B-A772-7FCCF4DFAE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D95CEDB-99D1-4E81-97EB-7CAF84E70797}" type="datetime1">
              <a:rPr lang="en-US" smtClean="0"/>
              <a:pPr/>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C08D4-96E3-4F4B-A772-7FCCF4DFAE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EB7B93-2517-4318-9968-0296104C0129}" type="datetime1">
              <a:rPr lang="en-US" smtClean="0"/>
              <a:pPr/>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C08D4-96E3-4F4B-A772-7FCCF4DFAE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D6493-7DBB-4947-B16C-15DD19DAC515}" type="datetime1">
              <a:rPr lang="en-US" smtClean="0"/>
              <a:pPr/>
              <a:t>6/12/2023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C08D4-96E3-4F4B-A772-7FCCF4DFAE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Bookman Old Style" pitchFamily="18" charset="0"/>
              </a:rPr>
              <a:t>LFC Performance Measures and Reports</a:t>
            </a:r>
          </a:p>
        </p:txBody>
      </p:sp>
      <p:sp>
        <p:nvSpPr>
          <p:cNvPr id="3" name="Subtitle 2"/>
          <p:cNvSpPr>
            <a:spLocks noGrp="1"/>
          </p:cNvSpPr>
          <p:nvPr>
            <p:ph type="subTitle" idx="1"/>
          </p:nvPr>
        </p:nvSpPr>
        <p:spPr>
          <a:xfrm>
            <a:off x="944137" y="3886200"/>
            <a:ext cx="7274311" cy="1752600"/>
          </a:xfrm>
        </p:spPr>
        <p:txBody>
          <a:bodyPr/>
          <a:lstStyle/>
          <a:p>
            <a:r>
              <a:rPr lang="en-US" dirty="0">
                <a:latin typeface="Bookman Old Style" pitchFamily="18" charset="0"/>
              </a:rPr>
              <a:t>Helen Gaussoin, LFC Analyst</a:t>
            </a:r>
          </a:p>
          <a:p>
            <a:r>
              <a:rPr lang="en-US" dirty="0">
                <a:latin typeface="Bookman Old Style" pitchFamily="18" charset="0"/>
              </a:rPr>
              <a:t>Jennifer Faubion, LFC Economist</a:t>
            </a:r>
          </a:p>
        </p:txBody>
      </p:sp>
      <p:sp>
        <p:nvSpPr>
          <p:cNvPr id="5" name="Rectangle 4"/>
          <p:cNvSpPr/>
          <p:nvPr/>
        </p:nvSpPr>
        <p:spPr>
          <a:xfrm>
            <a:off x="3048000" y="228600"/>
            <a:ext cx="5943600" cy="7620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6477000"/>
            <a:ext cx="88392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1"/>
            <a:ext cx="2604589"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2"/>
                </a:solidFill>
                <a:latin typeface="Bookman Old Style" pitchFamily="18" charset="0"/>
              </a:rPr>
              <a:t>Measures can be categorized as outcome, output, efficiency, and explanatory.</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5867400"/>
            <a:ext cx="1159898" cy="685800"/>
          </a:xfrm>
        </p:spPr>
      </p:pic>
      <p:sp>
        <p:nvSpPr>
          <p:cNvPr id="5" name="Rectangle 4"/>
          <p:cNvSpPr/>
          <p:nvPr/>
        </p:nvSpPr>
        <p:spPr>
          <a:xfrm>
            <a:off x="1524000" y="6477000"/>
            <a:ext cx="71628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858000" y="6356350"/>
            <a:ext cx="2133600" cy="365125"/>
          </a:xfrm>
        </p:spPr>
        <p:txBody>
          <a:bodyPr/>
          <a:lstStyle/>
          <a:p>
            <a:fld id="{50DC08D4-96E3-4F4B-A772-7FCCF4DFAE94}" type="slidenum">
              <a:rPr lang="en-US" smtClean="0"/>
              <a:pPr/>
              <a:t>10</a:t>
            </a:fld>
            <a:endParaRPr lang="en-US" dirty="0"/>
          </a:p>
        </p:txBody>
      </p:sp>
      <p:sp>
        <p:nvSpPr>
          <p:cNvPr id="7" name="Rectangle 6"/>
          <p:cNvSpPr/>
          <p:nvPr/>
        </p:nvSpPr>
        <p:spPr>
          <a:xfrm>
            <a:off x="152400" y="1447800"/>
            <a:ext cx="88392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AA71B7C-A60A-20AD-64DB-FE6DBD5D9CBD}"/>
              </a:ext>
            </a:extLst>
          </p:cNvPr>
          <p:cNvSpPr txBox="1"/>
          <p:nvPr/>
        </p:nvSpPr>
        <p:spPr>
          <a:xfrm>
            <a:off x="457200" y="1626778"/>
            <a:ext cx="8229600" cy="2400657"/>
          </a:xfrm>
          <a:prstGeom prst="rect">
            <a:avLst/>
          </a:prstGeom>
          <a:noFill/>
        </p:spPr>
        <p:txBody>
          <a:bodyPr wrap="square" rtlCol="0">
            <a:spAutoFit/>
          </a:bodyPr>
          <a:lstStyle/>
          <a:p>
            <a:pPr marL="0" marR="0">
              <a:spcBef>
                <a:spcPts val="0"/>
              </a:spcBef>
              <a:spcAft>
                <a:spcPts val="0"/>
              </a:spcAft>
            </a:pPr>
            <a:r>
              <a:rPr lang="en-US" sz="1600" b="1" kern="100" dirty="0">
                <a:effectLst/>
                <a:latin typeface="Arial" panose="020B0604020202020204" pitchFamily="34" charset="0"/>
                <a:ea typeface="Calibri" panose="020F0502020204030204" pitchFamily="34" charset="0"/>
              </a:rPr>
              <a:t>Efficiency</a:t>
            </a:r>
            <a:r>
              <a:rPr lang="en-US" sz="1600" kern="100" dirty="0">
                <a:effectLst/>
                <a:latin typeface="Arial" panose="020B0604020202020204" pitchFamily="34" charset="0"/>
                <a:ea typeface="Calibri" panose="020F0502020204030204" pitchFamily="34" charset="0"/>
              </a:rPr>
              <a:t> means the measure of the degree to which services are efficient and productive and is often expressed in terms of dollars or time per unit of output.</a:t>
            </a:r>
            <a:endParaRPr lang="en-US" sz="1600" kern="100" dirty="0">
              <a:effectLst/>
              <a:latin typeface="Times New Roman" panose="02020603050405020304" pitchFamily="18" charset="0"/>
              <a:ea typeface="Calibri" panose="020F0502020204030204" pitchFamily="34" charset="0"/>
            </a:endParaRPr>
          </a:p>
          <a:p>
            <a:pPr marL="457200" marR="0">
              <a:spcBef>
                <a:spcPts val="0"/>
              </a:spcBef>
              <a:spcAft>
                <a:spcPts val="0"/>
              </a:spcAft>
            </a:pPr>
            <a:r>
              <a:rPr lang="en-US" sz="1400" kern="100" dirty="0">
                <a:effectLst/>
                <a:latin typeface="Arial" panose="020B0604020202020204" pitchFamily="34" charset="0"/>
                <a:ea typeface="Calibri" panose="020F0502020204030204" pitchFamily="34" charset="0"/>
              </a:rPr>
              <a:t>An example from the Taxation and Revenue Department:</a:t>
            </a:r>
            <a:endParaRPr lang="en-US" sz="1400" kern="100" dirty="0">
              <a:effectLst/>
              <a:latin typeface="Times New Roman" panose="02020603050405020304" pitchFamily="18" charset="0"/>
              <a:ea typeface="Calibri" panose="020F0502020204030204" pitchFamily="34" charset="0"/>
            </a:endParaRPr>
          </a:p>
          <a:p>
            <a:pPr marL="914400" marR="0">
              <a:spcBef>
                <a:spcPts val="0"/>
              </a:spcBef>
              <a:spcAft>
                <a:spcPts val="0"/>
              </a:spcAft>
            </a:pPr>
            <a:r>
              <a:rPr lang="en-US" sz="1400" kern="100" dirty="0">
                <a:effectLst/>
                <a:latin typeface="Arial" panose="020B0604020202020204" pitchFamily="34" charset="0"/>
                <a:ea typeface="Calibri" panose="020F0502020204030204" pitchFamily="34" charset="0"/>
              </a:rPr>
              <a:t>Average call center waiting time to reach an agent, in minutes </a:t>
            </a:r>
          </a:p>
          <a:p>
            <a:pPr marL="914400" marR="0">
              <a:spcBef>
                <a:spcPts val="0"/>
              </a:spcBef>
              <a:spcAft>
                <a:spcPts val="0"/>
              </a:spcAft>
            </a:pPr>
            <a:endParaRPr lang="en-US" sz="1400" kern="1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600" b="1" kern="100" dirty="0">
                <a:effectLst/>
                <a:latin typeface="Arial" panose="020B0604020202020204" pitchFamily="34" charset="0"/>
                <a:ea typeface="Calibri" panose="020F0502020204030204" pitchFamily="34" charset="0"/>
              </a:rPr>
              <a:t>Quality</a:t>
            </a:r>
            <a:r>
              <a:rPr lang="en-US" sz="1600" kern="100" dirty="0">
                <a:effectLst/>
                <a:latin typeface="Arial" panose="020B0604020202020204" pitchFamily="34" charset="0"/>
                <a:ea typeface="Calibri" panose="020F0502020204030204" pitchFamily="34" charset="0"/>
              </a:rPr>
              <a:t> means the measure of the quality of a good or service produced and is often an indicator of the timeliness, reliability or safety of services or products produced by a program.</a:t>
            </a:r>
            <a:endParaRPr lang="en-US" sz="1600" kern="100" dirty="0">
              <a:effectLst/>
              <a:latin typeface="Times New Roman" panose="02020603050405020304" pitchFamily="18" charset="0"/>
              <a:ea typeface="Calibri" panose="020F0502020204030204" pitchFamily="34" charset="0"/>
            </a:endParaRPr>
          </a:p>
          <a:p>
            <a:pPr marL="457200" marR="0">
              <a:spcBef>
                <a:spcPts val="0"/>
              </a:spcBef>
              <a:spcAft>
                <a:spcPts val="0"/>
              </a:spcAft>
            </a:pPr>
            <a:r>
              <a:rPr lang="en-US" sz="1400" kern="100" dirty="0">
                <a:effectLst/>
                <a:latin typeface="Arial" panose="020B0604020202020204" pitchFamily="34" charset="0"/>
                <a:ea typeface="Calibri" panose="020F0502020204030204" pitchFamily="34" charset="0"/>
              </a:rPr>
              <a:t>An example from the Aging and Long-Term Services Department:</a:t>
            </a:r>
            <a:endParaRPr lang="en-US" sz="1400" kern="100" dirty="0">
              <a:effectLst/>
              <a:latin typeface="Times New Roman" panose="02020603050405020304" pitchFamily="18" charset="0"/>
              <a:ea typeface="Calibri" panose="020F0502020204030204" pitchFamily="34" charset="0"/>
            </a:endParaRPr>
          </a:p>
          <a:p>
            <a:pPr marL="914400" marR="0">
              <a:spcBef>
                <a:spcPts val="0"/>
              </a:spcBef>
              <a:spcAft>
                <a:spcPts val="0"/>
              </a:spcAft>
            </a:pPr>
            <a:r>
              <a:rPr lang="en-US" sz="1400" kern="100" dirty="0">
                <a:effectLst/>
                <a:latin typeface="Arial" panose="020B0604020202020204" pitchFamily="34" charset="0"/>
                <a:ea typeface="Calibri" panose="020F0502020204030204" pitchFamily="34" charset="0"/>
              </a:rPr>
              <a:t>Percent of calls to the aging and disability resource center answered by a live operator</a:t>
            </a:r>
            <a:endParaRPr lang="en-US" sz="14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265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2"/>
                </a:solidFill>
                <a:latin typeface="Bookman Old Style" pitchFamily="18" charset="0"/>
              </a:rPr>
              <a:t>Common Performance Measure Concerns</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5867400"/>
            <a:ext cx="1159898" cy="685800"/>
          </a:xfrm>
        </p:spPr>
      </p:pic>
      <p:sp>
        <p:nvSpPr>
          <p:cNvPr id="5" name="Rectangle 4"/>
          <p:cNvSpPr/>
          <p:nvPr/>
        </p:nvSpPr>
        <p:spPr>
          <a:xfrm>
            <a:off x="1524000" y="6477000"/>
            <a:ext cx="71628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858000" y="6356350"/>
            <a:ext cx="2133600" cy="365125"/>
          </a:xfrm>
        </p:spPr>
        <p:txBody>
          <a:bodyPr/>
          <a:lstStyle/>
          <a:p>
            <a:fld id="{50DC08D4-96E3-4F4B-A772-7FCCF4DFAE94}" type="slidenum">
              <a:rPr lang="en-US" smtClean="0"/>
              <a:pPr/>
              <a:t>11</a:t>
            </a:fld>
            <a:endParaRPr lang="en-US" dirty="0"/>
          </a:p>
        </p:txBody>
      </p:sp>
      <p:sp>
        <p:nvSpPr>
          <p:cNvPr id="7" name="Rectangle 6"/>
          <p:cNvSpPr/>
          <p:nvPr/>
        </p:nvSpPr>
        <p:spPr>
          <a:xfrm>
            <a:off x="152400" y="1447800"/>
            <a:ext cx="88392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1727706"/>
            <a:ext cx="8534400" cy="4047711"/>
          </a:xfrm>
          <a:prstGeom prst="rect">
            <a:avLst/>
          </a:prstGeom>
          <a:noFill/>
        </p:spPr>
        <p:txBody>
          <a:bodyPr wrap="square" rtlCol="0">
            <a:spAutoFit/>
          </a:bodyPr>
          <a:lstStyle/>
          <a:p>
            <a:pPr marL="0" marR="0">
              <a:lnSpc>
                <a:spcPct val="107000"/>
              </a:lnSpc>
              <a:spcBef>
                <a:spcPts val="0"/>
              </a:spcBef>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Measure Not Focused on Performance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Some measures offer surface-level information, providing no insight into the effectiveness of an agency or information that could </a:t>
            </a:r>
            <a:r>
              <a:rPr lang="en-US" dirty="0">
                <a:latin typeface="Arial" panose="020B0604020202020204" pitchFamily="34" charset="0"/>
                <a:ea typeface="Calibri" panose="020F0502020204030204" pitchFamily="34" charset="0"/>
                <a:cs typeface="Arial" panose="020B0604020202020204" pitchFamily="34" charset="0"/>
              </a:rPr>
              <a:t>help with policy decisions.</a:t>
            </a:r>
          </a:p>
          <a:p>
            <a:pPr marL="0" marR="0">
              <a:lnSpc>
                <a:spcPct val="107000"/>
              </a:lnSpc>
              <a:spcBef>
                <a:spcPts val="0"/>
              </a:spcBef>
              <a:spcAft>
                <a:spcPts val="800"/>
              </a:spcAft>
            </a:pPr>
            <a:r>
              <a:rPr lang="en-US" sz="1600" u="sng"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Example 1:</a:t>
            </a:r>
            <a:r>
              <a:rPr lang="en-US" sz="16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Board of Veterinary Medicine: “Number of veterinarian licenses issued annually.”</a:t>
            </a:r>
          </a:p>
          <a:p>
            <a:pPr lvl="1">
              <a:lnSpc>
                <a:spcPct val="107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Discussion: This measure fails to address important questions that could easily be answered. Is the agency reviewing all license applications that it receives in a timely manner? How effective is the agency at informing licensees of the requirements they must meet to get a license renewed? How does the licensed veterinarian-to-pet ratio differ from New Mexico to other states?</a:t>
            </a:r>
          </a:p>
          <a:p>
            <a:pPr marL="0" marR="0">
              <a:lnSpc>
                <a:spcPct val="107000"/>
              </a:lnSpc>
              <a:spcBef>
                <a:spcPts val="0"/>
              </a:spcBef>
              <a:spcAft>
                <a:spcPts val="800"/>
              </a:spcAft>
            </a:pPr>
            <a:r>
              <a:rPr lang="en-US" sz="1600" u="sng"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Example 2</a:t>
            </a:r>
            <a:r>
              <a:rPr lang="en-US" sz="16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Public School Insurance Authority: “Number of loss control prevention seminars.”</a:t>
            </a:r>
          </a:p>
          <a:p>
            <a:pPr lvl="1">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Discussion: The measure simply demonstrated that seminars are occurring. It does not provide information on the impact of Public School Insurance Authority-led seminars on schools. </a:t>
            </a:r>
          </a:p>
          <a:p>
            <a:pPr marL="0" marR="0">
              <a:lnSpc>
                <a:spcPct val="107000"/>
              </a:lnSpc>
              <a:spcBef>
                <a:spcPts val="0"/>
              </a:spcBef>
              <a:spcAft>
                <a:spcPts val="800"/>
              </a:spcAft>
            </a:pPr>
            <a:r>
              <a:rPr lang="en-US" sz="1600" b="1" u="sng" dirty="0">
                <a:effectLst/>
                <a:latin typeface="Arial" panose="020B0604020202020204" pitchFamily="34" charset="0"/>
                <a:ea typeface="Calibri" panose="020F0502020204030204" pitchFamily="34" charset="0"/>
                <a:cs typeface="Arial" panose="020B0604020202020204" pitchFamily="34" charset="0"/>
              </a:rPr>
              <a:t>Takeaway:</a:t>
            </a:r>
            <a:r>
              <a:rPr lang="en-US" sz="1600" b="1" dirty="0">
                <a:effectLst/>
                <a:latin typeface="Arial" panose="020B0604020202020204" pitchFamily="34" charset="0"/>
                <a:ea typeface="Calibri" panose="020F0502020204030204" pitchFamily="34" charset="0"/>
                <a:cs typeface="Arial" panose="020B0604020202020204" pitchFamily="34" charset="0"/>
              </a:rPr>
              <a:t> Agencies should institute measures that provide a fuller picture of agency performance. </a:t>
            </a:r>
          </a:p>
        </p:txBody>
      </p:sp>
    </p:spTree>
    <p:extLst>
      <p:ext uri="{BB962C8B-B14F-4D97-AF65-F5344CB8AC3E}">
        <p14:creationId xmlns:p14="http://schemas.microsoft.com/office/powerpoint/2010/main" val="2497357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2"/>
                </a:solidFill>
                <a:latin typeface="Bookman Old Style" pitchFamily="18" charset="0"/>
              </a:rPr>
              <a:t>Common Performance Measure Concerns</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5867400"/>
            <a:ext cx="1159898" cy="685800"/>
          </a:xfrm>
        </p:spPr>
      </p:pic>
      <p:sp>
        <p:nvSpPr>
          <p:cNvPr id="5" name="Rectangle 4"/>
          <p:cNvSpPr/>
          <p:nvPr/>
        </p:nvSpPr>
        <p:spPr>
          <a:xfrm>
            <a:off x="1524000" y="6477000"/>
            <a:ext cx="71628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858000" y="6356350"/>
            <a:ext cx="2133600" cy="365125"/>
          </a:xfrm>
        </p:spPr>
        <p:txBody>
          <a:bodyPr/>
          <a:lstStyle/>
          <a:p>
            <a:fld id="{50DC08D4-96E3-4F4B-A772-7FCCF4DFAE94}" type="slidenum">
              <a:rPr lang="en-US" smtClean="0"/>
              <a:pPr/>
              <a:t>12</a:t>
            </a:fld>
            <a:endParaRPr lang="en-US" dirty="0"/>
          </a:p>
        </p:txBody>
      </p:sp>
      <p:sp>
        <p:nvSpPr>
          <p:cNvPr id="7" name="Rectangle 6"/>
          <p:cNvSpPr/>
          <p:nvPr/>
        </p:nvSpPr>
        <p:spPr>
          <a:xfrm>
            <a:off x="152400" y="1447800"/>
            <a:ext cx="88392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1682891"/>
            <a:ext cx="8686800" cy="4673459"/>
          </a:xfrm>
          <a:prstGeom prst="rect">
            <a:avLst/>
          </a:prstGeom>
          <a:noFill/>
        </p:spPr>
        <p:txBody>
          <a:bodyPr wrap="square" rtlCol="0">
            <a:spAutoFit/>
          </a:bodyPr>
          <a:lstStyle/>
          <a:p>
            <a:pPr marL="0" marR="0">
              <a:lnSpc>
                <a:spcPct val="107000"/>
              </a:lnSpc>
              <a:spcBef>
                <a:spcPts val="0"/>
              </a:spcBef>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Unclear or Confusing Language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Measures with unclear language are less effective than well-written measures because legislators, the governor, the public, and even analysts may have difficulty interpreting targets and results. </a:t>
            </a:r>
          </a:p>
          <a:p>
            <a:pPr marL="0" marR="0">
              <a:lnSpc>
                <a:spcPct val="107000"/>
              </a:lnSpc>
              <a:spcBef>
                <a:spcPts val="0"/>
              </a:spcBef>
              <a:spcAft>
                <a:spcPts val="800"/>
              </a:spcAft>
            </a:pPr>
            <a:r>
              <a:rPr lang="en-US" sz="1600" u="sng"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Example 1:</a:t>
            </a:r>
            <a:r>
              <a:rPr lang="en-US" sz="16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Department of Health-Facilities Management: “Percent of collectable third-party revenues at all agency facilities.”</a:t>
            </a:r>
          </a:p>
          <a:p>
            <a:pPr lvl="1">
              <a:lnSpc>
                <a:spcPct val="107000"/>
              </a:lnSpc>
              <a:spcAft>
                <a:spcPts val="800"/>
              </a:spcAft>
            </a:pPr>
            <a:r>
              <a:rPr lang="en-US" sz="1400" u="sng" dirty="0">
                <a:effectLst/>
                <a:latin typeface="Arial" panose="020B0604020202020204" pitchFamily="34" charset="0"/>
                <a:ea typeface="Calibri" panose="020F0502020204030204" pitchFamily="34" charset="0"/>
                <a:cs typeface="Arial" panose="020B0604020202020204" pitchFamily="34" charset="0"/>
              </a:rPr>
              <a:t>Discussion:</a:t>
            </a:r>
            <a:r>
              <a:rPr lang="en-US" sz="1400" dirty="0">
                <a:effectLst/>
                <a:latin typeface="Arial" panose="020B0604020202020204" pitchFamily="34" charset="0"/>
                <a:ea typeface="Calibri" panose="020F0502020204030204" pitchFamily="34" charset="0"/>
                <a:cs typeface="Arial" panose="020B0604020202020204" pitchFamily="34" charset="0"/>
              </a:rPr>
              <a:t> This measure is actually trying to gauge the percent of third-party revenues </a:t>
            </a:r>
            <a:r>
              <a:rPr lang="en-US" sz="1400" i="1" dirty="0">
                <a:effectLst/>
                <a:latin typeface="Arial" panose="020B0604020202020204" pitchFamily="34" charset="0"/>
                <a:ea typeface="Calibri" panose="020F0502020204030204" pitchFamily="34" charset="0"/>
                <a:cs typeface="Arial" panose="020B0604020202020204" pitchFamily="34" charset="0"/>
              </a:rPr>
              <a:t>collected</a:t>
            </a:r>
            <a:r>
              <a:rPr lang="en-US" sz="1400" dirty="0">
                <a:effectLst/>
                <a:latin typeface="Arial" panose="020B0604020202020204" pitchFamily="34" charset="0"/>
                <a:ea typeface="Calibri" panose="020F0502020204030204" pitchFamily="34" charset="0"/>
                <a:cs typeface="Arial" panose="020B0604020202020204" pitchFamily="34" charset="0"/>
              </a:rPr>
              <a:t> by DOH out of the total amount that can be reimbursed to DOH from third-parties, like Medicaid. </a:t>
            </a:r>
          </a:p>
          <a:p>
            <a:pPr marL="0" marR="0">
              <a:lnSpc>
                <a:spcPct val="107000"/>
              </a:lnSpc>
              <a:spcBef>
                <a:spcPts val="0"/>
              </a:spcBef>
              <a:spcAft>
                <a:spcPts val="800"/>
              </a:spcAft>
            </a:pPr>
            <a:r>
              <a:rPr lang="en-US" sz="1600" u="sng"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Example 2:</a:t>
            </a:r>
            <a:r>
              <a:rPr lang="en-US" sz="16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School for the Blind and Visually Impaired: “NMSBVI will foster an atmosphere of creativity that results in innovative practices and programs.”</a:t>
            </a:r>
          </a:p>
          <a:p>
            <a:pPr lvl="1">
              <a:lnSpc>
                <a:spcPct val="107000"/>
              </a:lnSpc>
              <a:spcAft>
                <a:spcPts val="800"/>
              </a:spcAft>
            </a:pPr>
            <a:r>
              <a:rPr lang="en-US" sz="1400" u="sng" dirty="0">
                <a:effectLst/>
                <a:latin typeface="Arial" panose="020B0604020202020204" pitchFamily="34" charset="0"/>
                <a:ea typeface="Calibri" panose="020F0502020204030204" pitchFamily="34" charset="0"/>
                <a:cs typeface="Arial" panose="020B0604020202020204" pitchFamily="34" charset="0"/>
              </a:rPr>
              <a:t>Discussion:</a:t>
            </a:r>
            <a:r>
              <a:rPr lang="en-US" sz="1400" dirty="0">
                <a:effectLst/>
                <a:latin typeface="Arial" panose="020B0604020202020204" pitchFamily="34" charset="0"/>
                <a:ea typeface="Calibri" panose="020F0502020204030204" pitchFamily="34" charset="0"/>
                <a:cs typeface="Arial" panose="020B0604020202020204" pitchFamily="34" charset="0"/>
              </a:rPr>
              <a:t> This measure is vague and more of a goal than a performance measure. </a:t>
            </a:r>
            <a:r>
              <a:rPr lang="en-US" sz="1400" dirty="0">
                <a:latin typeface="Arial" panose="020B0604020202020204" pitchFamily="34" charset="0"/>
                <a:ea typeface="Calibri" panose="020F0502020204030204" pitchFamily="34" charset="0"/>
                <a:cs typeface="Arial" panose="020B0604020202020204" pitchFamily="34" charset="0"/>
              </a:rPr>
              <a:t>When this measure was in place, the school routinely </a:t>
            </a:r>
            <a:r>
              <a:rPr lang="en-US" sz="1400" dirty="0">
                <a:effectLst/>
                <a:latin typeface="Arial" panose="020B0604020202020204" pitchFamily="34" charset="0"/>
                <a:ea typeface="Calibri" panose="020F0502020204030204" pitchFamily="34" charset="0"/>
                <a:cs typeface="Arial" panose="020B0604020202020204" pitchFamily="34" charset="0"/>
              </a:rPr>
              <a:t>reported 100 percent.</a:t>
            </a:r>
          </a:p>
          <a:p>
            <a:pPr lvl="3">
              <a:lnSpc>
                <a:spcPct val="107000"/>
              </a:lnSpc>
              <a:spcAft>
                <a:spcPts val="800"/>
              </a:spcAft>
            </a:pPr>
            <a:r>
              <a:rPr lang="en-US" sz="1600" b="1" u="sng" dirty="0">
                <a:effectLst/>
                <a:latin typeface="Arial" panose="020B0604020202020204" pitchFamily="34" charset="0"/>
                <a:ea typeface="Calibri" panose="020F0502020204030204" pitchFamily="34" charset="0"/>
                <a:cs typeface="Arial" panose="020B0604020202020204" pitchFamily="34" charset="0"/>
              </a:rPr>
              <a:t>Takeaway:</a:t>
            </a:r>
            <a:r>
              <a:rPr lang="en-US" sz="1600" b="1" dirty="0">
                <a:effectLst/>
                <a:latin typeface="Arial" panose="020B0604020202020204" pitchFamily="34" charset="0"/>
                <a:ea typeface="Calibri" panose="020F0502020204030204" pitchFamily="34" charset="0"/>
                <a:cs typeface="Arial" panose="020B0604020202020204" pitchFamily="34" charset="0"/>
              </a:rPr>
              <a:t> Performance measures should provide information to the public and anyone outside the agency on agency effectiveness. They must be easy to understand and free of jargon.. </a:t>
            </a:r>
          </a:p>
        </p:txBody>
      </p:sp>
    </p:spTree>
    <p:extLst>
      <p:ext uri="{BB962C8B-B14F-4D97-AF65-F5344CB8AC3E}">
        <p14:creationId xmlns:p14="http://schemas.microsoft.com/office/powerpoint/2010/main" val="3903025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2"/>
                </a:solidFill>
                <a:latin typeface="Bookman Old Style" pitchFamily="18" charset="0"/>
              </a:rPr>
              <a:t>Common Performance Measure Concerns</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5867400"/>
            <a:ext cx="1159898" cy="685800"/>
          </a:xfrm>
        </p:spPr>
      </p:pic>
      <p:sp>
        <p:nvSpPr>
          <p:cNvPr id="5" name="Rectangle 4"/>
          <p:cNvSpPr/>
          <p:nvPr/>
        </p:nvSpPr>
        <p:spPr>
          <a:xfrm>
            <a:off x="1524000" y="6477000"/>
            <a:ext cx="71628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858000" y="6356350"/>
            <a:ext cx="2133600" cy="365125"/>
          </a:xfrm>
        </p:spPr>
        <p:txBody>
          <a:bodyPr/>
          <a:lstStyle/>
          <a:p>
            <a:fld id="{50DC08D4-96E3-4F4B-A772-7FCCF4DFAE94}" type="slidenum">
              <a:rPr lang="en-US" smtClean="0"/>
              <a:pPr/>
              <a:t>13</a:t>
            </a:fld>
            <a:endParaRPr lang="en-US" dirty="0"/>
          </a:p>
        </p:txBody>
      </p:sp>
      <p:sp>
        <p:nvSpPr>
          <p:cNvPr id="7" name="Rectangle 6"/>
          <p:cNvSpPr/>
          <p:nvPr/>
        </p:nvSpPr>
        <p:spPr>
          <a:xfrm>
            <a:off x="152400" y="1447800"/>
            <a:ext cx="88392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1663770"/>
            <a:ext cx="8534400" cy="4673459"/>
          </a:xfrm>
          <a:prstGeom prst="rect">
            <a:avLst/>
          </a:prstGeom>
          <a:noFill/>
        </p:spPr>
        <p:txBody>
          <a:bodyPr wrap="square" rtlCol="0">
            <a:spAutoFit/>
          </a:bodyPr>
          <a:lstStyle/>
          <a:p>
            <a:pPr marL="0" marR="0">
              <a:lnSpc>
                <a:spcPct val="107000"/>
              </a:lnSpc>
              <a:spcBef>
                <a:spcPts val="0"/>
              </a:spcBef>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No Target or a Target that is Easily Achievable</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dirty="0">
                <a:latin typeface="Arial" panose="020B0604020202020204" pitchFamily="34" charset="0"/>
                <a:ea typeface="Calibri" panose="020F0502020204030204" pitchFamily="34" charset="0"/>
                <a:cs typeface="Arial" panose="020B0604020202020204" pitchFamily="34" charset="0"/>
              </a:rPr>
              <a:t>Measures that have no target because they are explanatory or have a target that is easily achievable are less effective because they lack an incentive to improve performance.</a:t>
            </a: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600" u="sng"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Example 1:</a:t>
            </a:r>
            <a:r>
              <a:rPr lang="en-US" sz="16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Energy, Minerals and Natural Resources Department: “Number of visitors to state parks”</a:t>
            </a:r>
          </a:p>
          <a:p>
            <a:pPr lvl="1">
              <a:lnSpc>
                <a:spcPct val="107000"/>
              </a:lnSpc>
              <a:spcAft>
                <a:spcPts val="800"/>
              </a:spcAft>
            </a:pPr>
            <a:r>
              <a:rPr lang="en-US" sz="1400" u="sng" dirty="0">
                <a:effectLst/>
                <a:latin typeface="Arial" panose="020B0604020202020204" pitchFamily="34" charset="0"/>
                <a:ea typeface="Calibri" panose="020F0502020204030204" pitchFamily="34" charset="0"/>
                <a:cs typeface="Arial" panose="020B0604020202020204" pitchFamily="34" charset="0"/>
              </a:rPr>
              <a:t>Discussion:</a:t>
            </a:r>
            <a:r>
              <a:rPr lang="en-US" sz="1400" dirty="0">
                <a:effectLst/>
                <a:latin typeface="Arial" panose="020B0604020202020204" pitchFamily="34" charset="0"/>
                <a:ea typeface="Calibri" panose="020F0502020204030204" pitchFamily="34" charset="0"/>
                <a:cs typeface="Arial" panose="020B0604020202020204" pitchFamily="34" charset="0"/>
              </a:rPr>
              <a:t> The number is readily available and easy to compare with past numbers or numbers from other states. Without a target, it is unclear what number </a:t>
            </a:r>
            <a:r>
              <a:rPr lang="en-US" sz="1400" dirty="0">
                <a:latin typeface="Arial" panose="020B0604020202020204" pitchFamily="34" charset="0"/>
                <a:ea typeface="Calibri" panose="020F0502020204030204" pitchFamily="34" charset="0"/>
                <a:cs typeface="Arial" panose="020B0604020202020204" pitchFamily="34" charset="0"/>
              </a:rPr>
              <a:t>should be the goal.</a:t>
            </a:r>
          </a:p>
          <a:p>
            <a:pPr marL="0" marR="0">
              <a:lnSpc>
                <a:spcPct val="107000"/>
              </a:lnSpc>
              <a:spcBef>
                <a:spcPts val="0"/>
              </a:spcBef>
              <a:spcAft>
                <a:spcPts val="800"/>
              </a:spcAft>
            </a:pPr>
            <a:r>
              <a:rPr lang="en-US" sz="1600" u="sng"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Example 1:</a:t>
            </a:r>
            <a:r>
              <a:rPr lang="en-US" sz="16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Economic Development Department: “Film and media worker days”</a:t>
            </a:r>
          </a:p>
          <a:p>
            <a:pPr lvl="1">
              <a:lnSpc>
                <a:spcPct val="107000"/>
              </a:lnSpc>
              <a:spcAft>
                <a:spcPts val="800"/>
              </a:spcAft>
            </a:pPr>
            <a:r>
              <a:rPr lang="en-US" sz="1400" u="sng" dirty="0">
                <a:effectLst/>
                <a:latin typeface="Arial" panose="020B0604020202020204" pitchFamily="34" charset="0"/>
                <a:ea typeface="Calibri" panose="020F0502020204030204" pitchFamily="34" charset="0"/>
                <a:cs typeface="Arial" panose="020B0604020202020204" pitchFamily="34" charset="0"/>
              </a:rPr>
              <a:t>Discussion:</a:t>
            </a:r>
            <a:r>
              <a:rPr lang="en-US" sz="1400" dirty="0">
                <a:effectLst/>
                <a:latin typeface="Arial" panose="020B0604020202020204" pitchFamily="34" charset="0"/>
                <a:ea typeface="Calibri" panose="020F0502020204030204" pitchFamily="34" charset="0"/>
                <a:cs typeface="Arial" panose="020B0604020202020204" pitchFamily="34" charset="0"/>
              </a:rPr>
              <a:t> The agency easily met the target in FY22 and is on track to exceed the target in FY23. </a:t>
            </a:r>
            <a:r>
              <a:rPr lang="en-US" sz="1400" dirty="0">
                <a:latin typeface="Arial" panose="020B0604020202020204" pitchFamily="34" charset="0"/>
                <a:ea typeface="Calibri" panose="020F0502020204030204" pitchFamily="34" charset="0"/>
                <a:cs typeface="Arial" panose="020B0604020202020204" pitchFamily="34" charset="0"/>
              </a:rPr>
              <a:t>Targets that are set too low are little different than nonexistent targets.</a:t>
            </a:r>
          </a:p>
          <a:p>
            <a:pPr lvl="2">
              <a:lnSpc>
                <a:spcPct val="107000"/>
              </a:lnSpc>
              <a:spcAft>
                <a:spcPts val="800"/>
              </a:spcAft>
            </a:pPr>
            <a:r>
              <a:rPr lang="en-US" sz="1600" b="1" u="sng" dirty="0">
                <a:effectLst/>
                <a:latin typeface="Arial" panose="020B0604020202020204" pitchFamily="34" charset="0"/>
                <a:ea typeface="Calibri" panose="020F0502020204030204" pitchFamily="34" charset="0"/>
                <a:cs typeface="Arial" panose="020B0604020202020204" pitchFamily="34" charset="0"/>
              </a:rPr>
              <a:t>Takeaway:</a:t>
            </a:r>
            <a:r>
              <a:rPr lang="en-US" sz="1600" b="1" dirty="0">
                <a:effectLst/>
                <a:latin typeface="Arial" panose="020B0604020202020204" pitchFamily="34" charset="0"/>
                <a:ea typeface="Calibri" panose="020F0502020204030204" pitchFamily="34" charset="0"/>
                <a:cs typeface="Arial" panose="020B0604020202020204" pitchFamily="34" charset="0"/>
              </a:rPr>
              <a:t> While explanatory measures have no target by design and can provide important </a:t>
            </a:r>
            <a:r>
              <a:rPr lang="en-US" sz="1600" b="1" dirty="0">
                <a:latin typeface="Arial" panose="020B0604020202020204" pitchFamily="34" charset="0"/>
                <a:ea typeface="Calibri" panose="020F0502020204030204" pitchFamily="34" charset="0"/>
                <a:cs typeface="Arial" panose="020B0604020202020204" pitchFamily="34" charset="0"/>
              </a:rPr>
              <a:t>context to agency performance, their use should be limited. Targets provide the public and policymakers with the information needed to assess performance.</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794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2"/>
                </a:solidFill>
                <a:latin typeface="Bookman Old Style" pitchFamily="18" charset="0"/>
              </a:rPr>
              <a:t>Tips on Number Use in Measures</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5867400"/>
            <a:ext cx="1159898" cy="685800"/>
          </a:xfrm>
        </p:spPr>
      </p:pic>
      <p:sp>
        <p:nvSpPr>
          <p:cNvPr id="5" name="Rectangle 4"/>
          <p:cNvSpPr/>
          <p:nvPr/>
        </p:nvSpPr>
        <p:spPr>
          <a:xfrm>
            <a:off x="1524000" y="6477000"/>
            <a:ext cx="71628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858000" y="6356350"/>
            <a:ext cx="2133600" cy="365125"/>
          </a:xfrm>
        </p:spPr>
        <p:txBody>
          <a:bodyPr/>
          <a:lstStyle/>
          <a:p>
            <a:fld id="{50DC08D4-96E3-4F4B-A772-7FCCF4DFAE94}" type="slidenum">
              <a:rPr lang="en-US" smtClean="0"/>
              <a:pPr/>
              <a:t>14</a:t>
            </a:fld>
            <a:endParaRPr lang="en-US" dirty="0"/>
          </a:p>
        </p:txBody>
      </p:sp>
      <p:sp>
        <p:nvSpPr>
          <p:cNvPr id="7" name="Rectangle 6"/>
          <p:cNvSpPr/>
          <p:nvPr/>
        </p:nvSpPr>
        <p:spPr>
          <a:xfrm>
            <a:off x="152400" y="1447800"/>
            <a:ext cx="88392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1555024"/>
            <a:ext cx="8534400" cy="4815614"/>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Be clear on the denominator</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When crafting measures, keep in mind the difference between a number, a percentage, a rate, and a ratio.</a:t>
            </a:r>
          </a:p>
          <a:p>
            <a:pPr marL="742950" marR="0" lvl="1" indent="-285750">
              <a:lnSpc>
                <a:spcPct val="107000"/>
              </a:lnSpc>
              <a:spcBef>
                <a:spcPts val="0"/>
              </a:spcBef>
              <a:spcAft>
                <a:spcPts val="0"/>
              </a:spcAft>
              <a:buFont typeface="Courier New" panose="02070309020205020404" pitchFamily="49" charset="0"/>
              <a:buChar char="o"/>
            </a:pPr>
            <a:r>
              <a:rPr lang="en-US" sz="1600" b="1" dirty="0">
                <a:effectLst/>
                <a:latin typeface="Arial" panose="020B0604020202020204" pitchFamily="34" charset="0"/>
                <a:ea typeface="Calibri" panose="020F0502020204030204" pitchFamily="34" charset="0"/>
                <a:cs typeface="Arial" panose="020B0604020202020204" pitchFamily="34" charset="0"/>
              </a:rPr>
              <a:t>Number:</a:t>
            </a:r>
            <a:r>
              <a:rPr lang="en-US" sz="1600" dirty="0">
                <a:effectLst/>
                <a:latin typeface="Arial" panose="020B0604020202020204" pitchFamily="34" charset="0"/>
                <a:ea typeface="Calibri" panose="020F0502020204030204" pitchFamily="34" charset="0"/>
                <a:cs typeface="Arial" panose="020B0604020202020204" pitchFamily="34" charset="0"/>
              </a:rPr>
              <a:t> A raw data point that is not relative to any other number</a:t>
            </a:r>
          </a:p>
          <a:p>
            <a:pPr marL="1143000" marR="0" lvl="2" indent="-228600">
              <a:lnSpc>
                <a:spcPct val="107000"/>
              </a:lnSpc>
              <a:spcBef>
                <a:spcPts val="0"/>
              </a:spcBef>
              <a:spcAft>
                <a:spcPts val="0"/>
              </a:spcAft>
              <a:buFont typeface="Wingdings" panose="05000000000000000000" pitchFamily="2"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Example: Number of stolen livestock reported: 500 head</a:t>
            </a:r>
          </a:p>
          <a:p>
            <a:pPr marL="742950" marR="0" lvl="1" indent="-285750">
              <a:lnSpc>
                <a:spcPct val="107000"/>
              </a:lnSpc>
              <a:spcBef>
                <a:spcPts val="0"/>
              </a:spcBef>
              <a:spcAft>
                <a:spcPts val="0"/>
              </a:spcAft>
              <a:buFont typeface="Courier New" panose="02070309020205020404" pitchFamily="49" charset="0"/>
              <a:buChar char="o"/>
            </a:pPr>
            <a:r>
              <a:rPr lang="en-US" sz="1600" b="1" dirty="0">
                <a:effectLst/>
                <a:latin typeface="Arial" panose="020B0604020202020204" pitchFamily="34" charset="0"/>
                <a:ea typeface="Calibri" panose="020F0502020204030204" pitchFamily="34" charset="0"/>
                <a:cs typeface="Arial" panose="020B0604020202020204" pitchFamily="34" charset="0"/>
              </a:rPr>
              <a:t>Percentage:</a:t>
            </a:r>
            <a:r>
              <a:rPr lang="en-US" sz="1600" dirty="0">
                <a:effectLst/>
                <a:latin typeface="Arial" panose="020B0604020202020204" pitchFamily="34" charset="0"/>
                <a:ea typeface="Calibri" panose="020F0502020204030204" pitchFamily="34" charset="0"/>
                <a:cs typeface="Arial" panose="020B0604020202020204" pitchFamily="34" charset="0"/>
              </a:rPr>
              <a:t> A data point divided by the total possible, expressed as a percentage of the total</a:t>
            </a:r>
          </a:p>
          <a:p>
            <a:pPr marL="1143000" marR="0" lvl="2" indent="-228600">
              <a:lnSpc>
                <a:spcPct val="107000"/>
              </a:lnSpc>
              <a:spcBef>
                <a:spcPts val="0"/>
              </a:spcBef>
              <a:spcAft>
                <a:spcPts val="0"/>
              </a:spcAft>
              <a:buFont typeface="Wingdings" panose="05000000000000000000" pitchFamily="2"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Example: Percent of total livestock reported as stolen: 5% (500/10,000 = 0.5 = 5%)</a:t>
            </a:r>
          </a:p>
          <a:p>
            <a:pPr marL="742950" marR="0" lvl="1" indent="-285750">
              <a:lnSpc>
                <a:spcPct val="107000"/>
              </a:lnSpc>
              <a:spcBef>
                <a:spcPts val="0"/>
              </a:spcBef>
              <a:spcAft>
                <a:spcPts val="0"/>
              </a:spcAft>
              <a:buFont typeface="Courier New" panose="02070309020205020404" pitchFamily="49" charset="0"/>
              <a:buChar char="o"/>
            </a:pPr>
            <a:r>
              <a:rPr lang="en-US" sz="1600" b="1" dirty="0">
                <a:effectLst/>
                <a:latin typeface="Arial" panose="020B0604020202020204" pitchFamily="34" charset="0"/>
                <a:ea typeface="Calibri" panose="020F0502020204030204" pitchFamily="34" charset="0"/>
                <a:cs typeface="Arial" panose="020B0604020202020204" pitchFamily="34" charset="0"/>
              </a:rPr>
              <a:t>Rate:</a:t>
            </a:r>
            <a:r>
              <a:rPr lang="en-US" sz="1600" dirty="0">
                <a:effectLst/>
                <a:latin typeface="Arial" panose="020B0604020202020204" pitchFamily="34" charset="0"/>
                <a:ea typeface="Calibri" panose="020F0502020204030204" pitchFamily="34" charset="0"/>
                <a:cs typeface="Arial" panose="020B0604020202020204" pitchFamily="34" charset="0"/>
              </a:rPr>
              <a:t> A certain quantity of one thing considered in relation to a unit of another thing, often expressed with “per”</a:t>
            </a:r>
          </a:p>
          <a:p>
            <a:pPr marL="1143000" marR="0" lvl="2" indent="-228600">
              <a:lnSpc>
                <a:spcPct val="107000"/>
              </a:lnSpc>
              <a:spcBef>
                <a:spcPts val="0"/>
              </a:spcBef>
              <a:spcAft>
                <a:spcPts val="0"/>
              </a:spcAft>
              <a:buFont typeface="Wingdings" panose="05000000000000000000" pitchFamily="2"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Example: Number of livestock reported stolen per 1,000 head: 50</a:t>
            </a:r>
          </a:p>
          <a:p>
            <a:pPr marL="742950" marR="0" lvl="1" indent="-285750">
              <a:lnSpc>
                <a:spcPct val="107000"/>
              </a:lnSpc>
              <a:spcBef>
                <a:spcPts val="0"/>
              </a:spcBef>
              <a:spcAft>
                <a:spcPts val="0"/>
              </a:spcAft>
              <a:buFont typeface="Courier New" panose="02070309020205020404" pitchFamily="49" charset="0"/>
              <a:buChar char="o"/>
            </a:pPr>
            <a:r>
              <a:rPr lang="en-US" sz="1600" b="1" dirty="0">
                <a:effectLst/>
                <a:latin typeface="Arial" panose="020B0604020202020204" pitchFamily="34" charset="0"/>
                <a:ea typeface="Calibri" panose="020F0502020204030204" pitchFamily="34" charset="0"/>
                <a:cs typeface="Arial" panose="020B0604020202020204" pitchFamily="34" charset="0"/>
              </a:rPr>
              <a:t>Ratio:</a:t>
            </a:r>
            <a:r>
              <a:rPr lang="en-US" sz="1600" dirty="0">
                <a:effectLst/>
                <a:latin typeface="Arial" panose="020B0604020202020204" pitchFamily="34" charset="0"/>
                <a:ea typeface="Calibri" panose="020F0502020204030204" pitchFamily="34" charset="0"/>
                <a:cs typeface="Arial" panose="020B0604020202020204" pitchFamily="34" charset="0"/>
              </a:rPr>
              <a:t> A relationship between two numbers indicating how many times the first number contains the second.  The total is not included but is derived by adding the two numbers together.</a:t>
            </a:r>
          </a:p>
          <a:p>
            <a:pPr marL="1143000" marR="0" lvl="2" indent="-228600">
              <a:lnSpc>
                <a:spcPct val="107000"/>
              </a:lnSpc>
              <a:spcBef>
                <a:spcPts val="0"/>
              </a:spcBef>
              <a:spcAft>
                <a:spcPts val="0"/>
              </a:spcAft>
              <a:buFont typeface="Wingdings" panose="05000000000000000000" pitchFamily="2"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Example: Ratio of stolen livestock to non-stolen livestock: 50:950 (=50/1,000 = 5%) Note: Ratios are seldom appropriate for measures. Craft carefully and accurately.</a:t>
            </a:r>
          </a:p>
        </p:txBody>
      </p:sp>
    </p:spTree>
    <p:extLst>
      <p:ext uri="{BB962C8B-B14F-4D97-AF65-F5344CB8AC3E}">
        <p14:creationId xmlns:p14="http://schemas.microsoft.com/office/powerpoint/2010/main" val="4192988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2"/>
                </a:solidFill>
                <a:latin typeface="Bookman Old Style" pitchFamily="18" charset="0"/>
              </a:rPr>
              <a:t>Outline of a Good Performance Report</a:t>
            </a:r>
            <a:br>
              <a:rPr lang="en-US" sz="2400" dirty="0">
                <a:solidFill>
                  <a:schemeClr val="tx2"/>
                </a:solidFill>
                <a:latin typeface="Bookman Old Style" pitchFamily="18" charset="0"/>
              </a:rPr>
            </a:br>
            <a:r>
              <a:rPr lang="en-US" sz="1800" dirty="0">
                <a:solidFill>
                  <a:schemeClr val="tx2"/>
                </a:solidFill>
                <a:latin typeface="Bookman Old Style" pitchFamily="18" charset="0"/>
              </a:rPr>
              <a:t>(Workforce Solutions Department)</a:t>
            </a:r>
            <a:endParaRPr lang="en-US" sz="2400" dirty="0">
              <a:solidFill>
                <a:schemeClr val="tx2"/>
              </a:solidFill>
              <a:latin typeface="Bookman Old Style" pitchFamily="18" charset="0"/>
            </a:endParaRP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5867400"/>
            <a:ext cx="1159898" cy="685800"/>
          </a:xfrm>
        </p:spPr>
      </p:pic>
      <p:sp>
        <p:nvSpPr>
          <p:cNvPr id="5" name="Rectangle 4"/>
          <p:cNvSpPr/>
          <p:nvPr/>
        </p:nvSpPr>
        <p:spPr>
          <a:xfrm>
            <a:off x="1524000" y="6477000"/>
            <a:ext cx="71628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858000" y="6356350"/>
            <a:ext cx="2133600" cy="365125"/>
          </a:xfrm>
        </p:spPr>
        <p:txBody>
          <a:bodyPr/>
          <a:lstStyle/>
          <a:p>
            <a:fld id="{50DC08D4-96E3-4F4B-A772-7FCCF4DFAE94}" type="slidenum">
              <a:rPr lang="en-US" smtClean="0"/>
              <a:pPr/>
              <a:t>15</a:t>
            </a:fld>
            <a:endParaRPr lang="en-US" dirty="0"/>
          </a:p>
        </p:txBody>
      </p:sp>
      <p:sp>
        <p:nvSpPr>
          <p:cNvPr id="7" name="Rectangle 6"/>
          <p:cNvSpPr/>
          <p:nvPr/>
        </p:nvSpPr>
        <p:spPr>
          <a:xfrm>
            <a:off x="152400" y="1447800"/>
            <a:ext cx="88392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2CA39E-E134-E317-8445-BD2849B9C5FA}"/>
              </a:ext>
            </a:extLst>
          </p:cNvPr>
          <p:cNvSpPr txBox="1"/>
          <p:nvPr/>
        </p:nvSpPr>
        <p:spPr>
          <a:xfrm>
            <a:off x="420848" y="1638268"/>
            <a:ext cx="8229600" cy="4308872"/>
          </a:xfrm>
          <a:prstGeom prst="rect">
            <a:avLst/>
          </a:prstGeom>
          <a:noFill/>
        </p:spPr>
        <p:txBody>
          <a:bodyPr wrap="square" rtlCol="0">
            <a:spAutoFit/>
          </a:bodyPr>
          <a:lstStyle/>
          <a:p>
            <a:pPr>
              <a:spcBef>
                <a:spcPts val="600"/>
              </a:spcBef>
            </a:pPr>
            <a:r>
              <a:rPr lang="en-US" dirty="0">
                <a:solidFill>
                  <a:srgbClr val="285698"/>
                </a:solidFill>
                <a:latin typeface="Arial" panose="020B0604020202020204" pitchFamily="34" charset="0"/>
                <a:cs typeface="Arial" panose="020B0604020202020204" pitchFamily="34" charset="0"/>
              </a:rPr>
              <a:t>Agency Description</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Mission</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Goals and Objectives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Programs</a:t>
            </a:r>
          </a:p>
          <a:p>
            <a:pPr>
              <a:spcBef>
                <a:spcPts val="600"/>
              </a:spcBef>
            </a:pPr>
            <a:r>
              <a:rPr lang="en-US" dirty="0">
                <a:solidFill>
                  <a:srgbClr val="285698"/>
                </a:solidFill>
                <a:latin typeface="Arial" panose="020B0604020202020204" pitchFamily="34" charset="0"/>
                <a:cs typeface="Arial" panose="020B0604020202020204" pitchFamily="34" charset="0"/>
              </a:rPr>
              <a:t>Program/Division</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Program Description, Purpose and Objectives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Budget Sources and Uses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Performance Measures</a:t>
            </a:r>
          </a:p>
          <a:p>
            <a:pPr>
              <a:spcBef>
                <a:spcPts val="600"/>
              </a:spcBef>
            </a:pPr>
            <a:r>
              <a:rPr lang="en-US" dirty="0">
                <a:solidFill>
                  <a:srgbClr val="285698"/>
                </a:solidFill>
                <a:latin typeface="Arial" panose="020B0604020202020204" pitchFamily="34" charset="0"/>
                <a:cs typeface="Arial" panose="020B0604020202020204" pitchFamily="34" charset="0"/>
              </a:rPr>
              <a:t>Performance Measure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Measure verbatim</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Results with graph</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Measure Description</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Data Source and Methodology</a:t>
            </a:r>
          </a:p>
          <a:p>
            <a:pPr marL="1200150" lvl="2"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Story Behind the Data</a:t>
            </a:r>
          </a:p>
          <a:p>
            <a:pPr marL="1200150" lvl="2"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Improvement Action Plan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5708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a:solidFill>
                  <a:schemeClr val="tx2"/>
                </a:solidFill>
                <a:latin typeface="Bookman Old Style" pitchFamily="18" charset="0"/>
              </a:rPr>
              <a:t>Close-Up </a:t>
            </a:r>
            <a:r>
              <a:rPr lang="en-US" sz="2400" dirty="0">
                <a:solidFill>
                  <a:schemeClr val="tx2"/>
                </a:solidFill>
                <a:latin typeface="Bookman Old Style" pitchFamily="18" charset="0"/>
              </a:rPr>
              <a:t>of a Good Performance Report</a:t>
            </a:r>
            <a:br>
              <a:rPr lang="en-US" sz="2400" dirty="0">
                <a:solidFill>
                  <a:schemeClr val="tx2"/>
                </a:solidFill>
                <a:latin typeface="Bookman Old Style" pitchFamily="18" charset="0"/>
              </a:rPr>
            </a:br>
            <a:r>
              <a:rPr lang="en-US" sz="1800" dirty="0">
                <a:solidFill>
                  <a:schemeClr val="tx2"/>
                </a:solidFill>
                <a:latin typeface="Bookman Old Style" pitchFamily="18" charset="0"/>
              </a:rPr>
              <a:t>(Children, Youth and Families Department)</a:t>
            </a:r>
            <a:endParaRPr lang="en-US" sz="2400" dirty="0">
              <a:solidFill>
                <a:schemeClr val="tx2"/>
              </a:solidFill>
              <a:latin typeface="Bookman Old Style" pitchFamily="18" charset="0"/>
            </a:endParaRP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5867400"/>
            <a:ext cx="1159898" cy="685800"/>
          </a:xfrm>
        </p:spPr>
      </p:pic>
      <p:sp>
        <p:nvSpPr>
          <p:cNvPr id="5" name="Rectangle 4"/>
          <p:cNvSpPr/>
          <p:nvPr/>
        </p:nvSpPr>
        <p:spPr>
          <a:xfrm>
            <a:off x="1524000" y="6477000"/>
            <a:ext cx="71628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858000" y="6356350"/>
            <a:ext cx="2133600" cy="365125"/>
          </a:xfrm>
        </p:spPr>
        <p:txBody>
          <a:bodyPr/>
          <a:lstStyle/>
          <a:p>
            <a:fld id="{50DC08D4-96E3-4F4B-A772-7FCCF4DFAE94}" type="slidenum">
              <a:rPr lang="en-US" smtClean="0"/>
              <a:pPr/>
              <a:t>16</a:t>
            </a:fld>
            <a:endParaRPr lang="en-US" dirty="0"/>
          </a:p>
        </p:txBody>
      </p:sp>
      <p:sp>
        <p:nvSpPr>
          <p:cNvPr id="7" name="Rectangle 6"/>
          <p:cNvSpPr/>
          <p:nvPr/>
        </p:nvSpPr>
        <p:spPr>
          <a:xfrm>
            <a:off x="152400" y="1447800"/>
            <a:ext cx="88392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1E7C2A-5109-D217-3CC6-5D1D01136C1E}"/>
              </a:ext>
            </a:extLst>
          </p:cNvPr>
          <p:cNvPicPr>
            <a:picLocks noChangeAspect="1"/>
          </p:cNvPicPr>
          <p:nvPr/>
        </p:nvPicPr>
        <p:blipFill rotWithShape="1">
          <a:blip r:embed="rId4"/>
          <a:srcRect l="10167" t="10866" r="6462" b="25668"/>
          <a:stretch/>
        </p:blipFill>
        <p:spPr>
          <a:xfrm>
            <a:off x="609600" y="1570241"/>
            <a:ext cx="3962400" cy="3839959"/>
          </a:xfrm>
          <a:prstGeom prst="rect">
            <a:avLst/>
          </a:prstGeom>
        </p:spPr>
      </p:pic>
      <p:pic>
        <p:nvPicPr>
          <p:cNvPr id="15" name="Picture 14">
            <a:extLst>
              <a:ext uri="{FF2B5EF4-FFF2-40B4-BE49-F238E27FC236}">
                <a16:creationId xmlns:a16="http://schemas.microsoft.com/office/drawing/2014/main" id="{AE2B31DA-BC59-27B7-011A-79DAAC4EDDE8}"/>
              </a:ext>
            </a:extLst>
          </p:cNvPr>
          <p:cNvPicPr>
            <a:picLocks noChangeAspect="1"/>
          </p:cNvPicPr>
          <p:nvPr/>
        </p:nvPicPr>
        <p:blipFill>
          <a:blip r:embed="rId5"/>
          <a:stretch>
            <a:fillRect/>
          </a:stretch>
        </p:blipFill>
        <p:spPr>
          <a:xfrm>
            <a:off x="4724401" y="1600200"/>
            <a:ext cx="3928288" cy="4770438"/>
          </a:xfrm>
          <a:prstGeom prst="rect">
            <a:avLst/>
          </a:prstGeom>
        </p:spPr>
      </p:pic>
    </p:spTree>
    <p:extLst>
      <p:ext uri="{BB962C8B-B14F-4D97-AF65-F5344CB8AC3E}">
        <p14:creationId xmlns:p14="http://schemas.microsoft.com/office/powerpoint/2010/main" val="314683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Cambria" pitchFamily="18" charset="0"/>
              </a:rPr>
              <a:t>Questions?</a:t>
            </a:r>
          </a:p>
        </p:txBody>
      </p:sp>
      <p:sp>
        <p:nvSpPr>
          <p:cNvPr id="3" name="Text Placeholder 2"/>
          <p:cNvSpPr>
            <a:spLocks noGrp="1"/>
          </p:cNvSpPr>
          <p:nvPr>
            <p:ph type="body" idx="1"/>
          </p:nvPr>
        </p:nvSpPr>
        <p:spPr/>
        <p:txBody>
          <a:bodyPr/>
          <a:lstStyle/>
          <a:p>
            <a:r>
              <a:rPr lang="en-US" dirty="0">
                <a:latin typeface="Cambria" pitchFamily="18" charset="0"/>
              </a:rPr>
              <a:t>Helen.Gaussoin@nmlegis.gov</a:t>
            </a:r>
          </a:p>
          <a:p>
            <a:r>
              <a:rPr lang="en-US" dirty="0">
                <a:latin typeface="Cambria" pitchFamily="18" charset="0"/>
              </a:rPr>
              <a:t>Jennifer.Faubion@nmlegis.gov</a:t>
            </a:r>
          </a:p>
        </p:txBody>
      </p:sp>
      <p:sp>
        <p:nvSpPr>
          <p:cNvPr id="4" name="Slide Number Placeholder 3"/>
          <p:cNvSpPr>
            <a:spLocks noGrp="1"/>
          </p:cNvSpPr>
          <p:nvPr>
            <p:ph type="sldNum" sz="quarter" idx="12"/>
          </p:nvPr>
        </p:nvSpPr>
        <p:spPr>
          <a:xfrm>
            <a:off x="6858000" y="6356350"/>
            <a:ext cx="2133600" cy="365125"/>
          </a:xfrm>
        </p:spPr>
        <p:txBody>
          <a:bodyPr/>
          <a:lstStyle/>
          <a:p>
            <a:fld id="{50DC08D4-96E3-4F4B-A772-7FCCF4DFAE94}" type="slidenum">
              <a:rPr lang="en-US" smtClean="0"/>
              <a:pPr/>
              <a:t>17</a:t>
            </a:fld>
            <a:endParaRPr lang="en-US"/>
          </a:p>
        </p:txBody>
      </p:sp>
      <p:sp>
        <p:nvSpPr>
          <p:cNvPr id="6" name="Rectangle 5"/>
          <p:cNvSpPr/>
          <p:nvPr/>
        </p:nvSpPr>
        <p:spPr>
          <a:xfrm>
            <a:off x="1524000" y="6477000"/>
            <a:ext cx="71628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228600"/>
            <a:ext cx="8839200" cy="7620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867400"/>
            <a:ext cx="1159898" cy="685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2"/>
                </a:solidFill>
                <a:latin typeface="Bookman Old Style" pitchFamily="18" charset="0"/>
              </a:rPr>
              <a:t>Performance measures and report cards are components of the </a:t>
            </a:r>
            <a:r>
              <a:rPr lang="en-US" sz="2400" i="1" dirty="0">
                <a:solidFill>
                  <a:schemeClr val="tx2"/>
                </a:solidFill>
                <a:latin typeface="Bookman Old Style" pitchFamily="18" charset="0"/>
              </a:rPr>
              <a:t>Legislating for Results </a:t>
            </a:r>
            <a:r>
              <a:rPr lang="en-US" sz="2400" dirty="0">
                <a:solidFill>
                  <a:schemeClr val="tx2"/>
                </a:solidFill>
                <a:latin typeface="Bookman Old Style" pitchFamily="18" charset="0"/>
              </a:rPr>
              <a:t>framework.</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5867400"/>
            <a:ext cx="1159898" cy="685800"/>
          </a:xfrm>
        </p:spPr>
      </p:pic>
      <p:sp>
        <p:nvSpPr>
          <p:cNvPr id="5" name="Rectangle 4"/>
          <p:cNvSpPr/>
          <p:nvPr/>
        </p:nvSpPr>
        <p:spPr>
          <a:xfrm>
            <a:off x="1524000" y="6477000"/>
            <a:ext cx="71628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858000" y="6356350"/>
            <a:ext cx="2133600" cy="365125"/>
          </a:xfrm>
        </p:spPr>
        <p:txBody>
          <a:bodyPr/>
          <a:lstStyle/>
          <a:p>
            <a:fld id="{50DC08D4-96E3-4F4B-A772-7FCCF4DFAE94}" type="slidenum">
              <a:rPr lang="en-US" smtClean="0"/>
              <a:pPr/>
              <a:t>2</a:t>
            </a:fld>
            <a:endParaRPr lang="en-US" dirty="0"/>
          </a:p>
        </p:txBody>
      </p:sp>
      <p:sp>
        <p:nvSpPr>
          <p:cNvPr id="7" name="Rectangle 6"/>
          <p:cNvSpPr/>
          <p:nvPr/>
        </p:nvSpPr>
        <p:spPr>
          <a:xfrm>
            <a:off x="152400" y="1447800"/>
            <a:ext cx="88392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02752" y="1524258"/>
            <a:ext cx="4288848" cy="4985980"/>
          </a:xfrm>
          <a:prstGeom prst="rect">
            <a:avLst/>
          </a:prstGeom>
          <a:noFill/>
        </p:spPr>
        <p:txBody>
          <a:bodyPr wrap="square" rtlCol="0">
            <a:spAutoFit/>
          </a:bodyPr>
          <a:lstStyle/>
          <a:p>
            <a:pPr algn="l"/>
            <a:r>
              <a:rPr lang="en-US" sz="1600" b="1" i="1" u="none" strike="noStrike" baseline="0" dirty="0">
                <a:latin typeface="Times New Roman" panose="02020603050405020304" pitchFamily="18" charset="0"/>
              </a:rPr>
              <a:t>Identify priority areas and performance. </a:t>
            </a:r>
            <a:r>
              <a:rPr lang="en-US" sz="1600" b="0" i="0" u="none" strike="noStrike" baseline="0" dirty="0">
                <a:latin typeface="Times New Roman" panose="02020603050405020304" pitchFamily="18" charset="0"/>
              </a:rPr>
              <a:t>Performance data helps highlight the need for additional attention through the budget process. </a:t>
            </a:r>
          </a:p>
          <a:p>
            <a:pPr algn="l"/>
            <a:r>
              <a:rPr lang="en-US" sz="1600" b="1" i="1" u="none" strike="noStrike" baseline="0" dirty="0">
                <a:latin typeface="Times New Roman" panose="02020603050405020304" pitchFamily="18" charset="0"/>
              </a:rPr>
              <a:t>Review program inventory and effectiveness. </a:t>
            </a:r>
            <a:r>
              <a:rPr lang="en-US" sz="1600" b="0" i="0" u="none" strike="noStrike" baseline="0" dirty="0">
                <a:latin typeface="Times New Roman" panose="02020603050405020304" pitchFamily="18" charset="0"/>
              </a:rPr>
              <a:t>A systematic review of the evidence, either through research or performance data, on the effectiveness of these activities can identify whether agencies are spending money on what works.</a:t>
            </a:r>
          </a:p>
          <a:p>
            <a:pPr algn="l"/>
            <a:r>
              <a:rPr lang="en-US" sz="1600" b="1" i="1" u="none" strike="noStrike" baseline="0" dirty="0">
                <a:latin typeface="Times New Roman" panose="02020603050405020304" pitchFamily="18" charset="0"/>
              </a:rPr>
              <a:t>Develop Budget. </a:t>
            </a:r>
            <a:r>
              <a:rPr lang="en-US" sz="1600" u="none" strike="noStrike" baseline="0" dirty="0">
                <a:latin typeface="Times New Roman" panose="02020603050405020304" pitchFamily="18" charset="0"/>
              </a:rPr>
              <a:t>E</a:t>
            </a:r>
            <a:r>
              <a:rPr lang="en-US" sz="1600" b="0" i="0" u="none" strike="noStrike" baseline="0" dirty="0">
                <a:latin typeface="Times New Roman" panose="02020603050405020304" pitchFamily="18" charset="0"/>
              </a:rPr>
              <a:t>vidence of program effectiveness is incorporated into the budget process with the intent to move money toward programs likely to work.</a:t>
            </a:r>
          </a:p>
          <a:p>
            <a:pPr algn="l"/>
            <a:r>
              <a:rPr lang="en-US" sz="1600" b="1" i="1" u="none" strike="noStrike" baseline="0" dirty="0">
                <a:latin typeface="Times New Roman" panose="02020603050405020304" pitchFamily="18" charset="0"/>
              </a:rPr>
              <a:t>Implementation Oversight. </a:t>
            </a:r>
            <a:r>
              <a:rPr lang="en-US" sz="1600" b="0" i="0" u="none" strike="noStrike" baseline="0" dirty="0">
                <a:latin typeface="Times New Roman" panose="02020603050405020304" pitchFamily="18" charset="0"/>
              </a:rPr>
              <a:t>Performance reports (report cards) and other tools are used to ensure programs are effectively implemented</a:t>
            </a:r>
            <a:r>
              <a:rPr lang="en-US" sz="1600" dirty="0">
                <a:latin typeface="Times New Roman" panose="02020603050405020304" pitchFamily="18" charset="0"/>
              </a:rPr>
              <a:t> to ensure the taxpayers’ investment is protected.</a:t>
            </a:r>
          </a:p>
          <a:p>
            <a:pPr algn="l"/>
            <a:r>
              <a:rPr lang="en-US" sz="1600" b="1" i="1" u="none" strike="noStrike" baseline="0" dirty="0">
                <a:latin typeface="Times New Roman" panose="02020603050405020304" pitchFamily="18" charset="0"/>
              </a:rPr>
              <a:t>Outcome Monitoring. </a:t>
            </a:r>
            <a:r>
              <a:rPr lang="en-US" sz="1600" b="0" i="0" u="none" strike="noStrike" baseline="0" dirty="0">
                <a:latin typeface="Times New Roman" panose="02020603050405020304" pitchFamily="18" charset="0"/>
              </a:rPr>
              <a:t>A combination of performance reports and program evaluations assess whether programs are achieving desired results. </a:t>
            </a:r>
            <a:endParaRPr lang="en-US" sz="1600" dirty="0">
              <a:latin typeface="Georgia" panose="02040502050405020303" pitchFamily="18" charset="0"/>
            </a:endParaRPr>
          </a:p>
        </p:txBody>
      </p:sp>
      <p:pic>
        <p:nvPicPr>
          <p:cNvPr id="11" name="Picture 10" descr="A diagram of a framework&#10;&#10;Description automatically generated with low confidence">
            <a:extLst>
              <a:ext uri="{FF2B5EF4-FFF2-40B4-BE49-F238E27FC236}">
                <a16:creationId xmlns:a16="http://schemas.microsoft.com/office/drawing/2014/main" id="{54235084-8FE9-B04E-A791-85EFF98D671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485901"/>
            <a:ext cx="4550352" cy="4381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2"/>
                </a:solidFill>
                <a:latin typeface="Bookman Old Style" pitchFamily="18" charset="0"/>
              </a:rPr>
              <a:t>The report card cycle starts with </a:t>
            </a:r>
            <a:r>
              <a:rPr lang="en-US" sz="2400">
                <a:solidFill>
                  <a:schemeClr val="tx2"/>
                </a:solidFill>
                <a:latin typeface="Bookman Old Style" pitchFamily="18" charset="0"/>
              </a:rPr>
              <a:t>the agency.</a:t>
            </a:r>
            <a:endParaRPr lang="en-US" sz="2400" dirty="0">
              <a:solidFill>
                <a:schemeClr val="tx2"/>
              </a:solidFill>
              <a:latin typeface="Bookman Old Style" pitchFamily="18" charset="0"/>
            </a:endParaRP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5867400"/>
            <a:ext cx="1159898" cy="685800"/>
          </a:xfrm>
        </p:spPr>
      </p:pic>
      <p:sp>
        <p:nvSpPr>
          <p:cNvPr id="5" name="Rectangle 4"/>
          <p:cNvSpPr/>
          <p:nvPr/>
        </p:nvSpPr>
        <p:spPr>
          <a:xfrm>
            <a:off x="1524000" y="6477000"/>
            <a:ext cx="71628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858000" y="6356350"/>
            <a:ext cx="2133600" cy="365125"/>
          </a:xfrm>
        </p:spPr>
        <p:txBody>
          <a:bodyPr/>
          <a:lstStyle/>
          <a:p>
            <a:fld id="{50DC08D4-96E3-4F4B-A772-7FCCF4DFAE94}" type="slidenum">
              <a:rPr lang="en-US" smtClean="0"/>
              <a:pPr/>
              <a:t>3</a:t>
            </a:fld>
            <a:endParaRPr lang="en-US" dirty="0"/>
          </a:p>
        </p:txBody>
      </p:sp>
      <p:sp>
        <p:nvSpPr>
          <p:cNvPr id="7" name="Rectangle 6"/>
          <p:cNvSpPr/>
          <p:nvPr/>
        </p:nvSpPr>
        <p:spPr>
          <a:xfrm>
            <a:off x="152400" y="1447800"/>
            <a:ext cx="88392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circle with white text&#10;&#10;Description automatically generated with medium confidence">
            <a:extLst>
              <a:ext uri="{FF2B5EF4-FFF2-40B4-BE49-F238E27FC236}">
                <a16:creationId xmlns:a16="http://schemas.microsoft.com/office/drawing/2014/main" id="{351FA701-7B38-2D5D-94D7-75B9A795CDE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67409" y="1588063"/>
            <a:ext cx="4809181" cy="4828612"/>
          </a:xfrm>
          <a:prstGeom prst="rect">
            <a:avLst/>
          </a:prstGeom>
        </p:spPr>
      </p:pic>
    </p:spTree>
    <p:extLst>
      <p:ext uri="{BB962C8B-B14F-4D97-AF65-F5344CB8AC3E}">
        <p14:creationId xmlns:p14="http://schemas.microsoft.com/office/powerpoint/2010/main" val="153880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2"/>
                </a:solidFill>
                <a:latin typeface="Bookman Old Style" pitchFamily="18" charset="0"/>
              </a:rPr>
              <a:t>Report cards generally reflect what is in the General Appropriation Act.</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5867400"/>
            <a:ext cx="1159898" cy="685800"/>
          </a:xfrm>
        </p:spPr>
      </p:pic>
      <p:sp>
        <p:nvSpPr>
          <p:cNvPr id="5" name="Rectangle 4"/>
          <p:cNvSpPr/>
          <p:nvPr/>
        </p:nvSpPr>
        <p:spPr>
          <a:xfrm>
            <a:off x="1524000" y="6477000"/>
            <a:ext cx="71628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858000" y="6356350"/>
            <a:ext cx="2133600" cy="365125"/>
          </a:xfrm>
        </p:spPr>
        <p:txBody>
          <a:bodyPr/>
          <a:lstStyle/>
          <a:p>
            <a:fld id="{50DC08D4-96E3-4F4B-A772-7FCCF4DFAE94}" type="slidenum">
              <a:rPr lang="en-US" smtClean="0"/>
              <a:pPr/>
              <a:t>4</a:t>
            </a:fld>
            <a:endParaRPr lang="en-US" dirty="0"/>
          </a:p>
        </p:txBody>
      </p:sp>
      <p:sp>
        <p:nvSpPr>
          <p:cNvPr id="7" name="Rectangle 6"/>
          <p:cNvSpPr/>
          <p:nvPr/>
        </p:nvSpPr>
        <p:spPr>
          <a:xfrm>
            <a:off x="152400" y="1447800"/>
            <a:ext cx="88392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6E303F2-E804-006D-FC7C-B3410697C8A2}"/>
              </a:ext>
            </a:extLst>
          </p:cNvPr>
          <p:cNvPicPr>
            <a:picLocks noChangeAspect="1"/>
          </p:cNvPicPr>
          <p:nvPr/>
        </p:nvPicPr>
        <p:blipFill>
          <a:blip r:embed="rId4"/>
          <a:stretch>
            <a:fillRect/>
          </a:stretch>
        </p:blipFill>
        <p:spPr>
          <a:xfrm>
            <a:off x="2895600" y="2117010"/>
            <a:ext cx="3716930" cy="3597989"/>
          </a:xfrm>
          <a:prstGeom prst="rect">
            <a:avLst/>
          </a:prstGeom>
        </p:spPr>
      </p:pic>
    </p:spTree>
    <p:extLst>
      <p:ext uri="{BB962C8B-B14F-4D97-AF65-F5344CB8AC3E}">
        <p14:creationId xmlns:p14="http://schemas.microsoft.com/office/powerpoint/2010/main" val="42435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2"/>
                </a:solidFill>
                <a:latin typeface="Bookman Old Style" pitchFamily="18" charset="0"/>
              </a:rPr>
              <a:t>Example Report Card</a:t>
            </a:r>
          </a:p>
        </p:txBody>
      </p:sp>
      <p:sp>
        <p:nvSpPr>
          <p:cNvPr id="5" name="Rectangle 4"/>
          <p:cNvSpPr/>
          <p:nvPr/>
        </p:nvSpPr>
        <p:spPr>
          <a:xfrm>
            <a:off x="1524000" y="6477000"/>
            <a:ext cx="71628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858000" y="6356350"/>
            <a:ext cx="2133600" cy="365125"/>
          </a:xfrm>
        </p:spPr>
        <p:txBody>
          <a:bodyPr/>
          <a:lstStyle/>
          <a:p>
            <a:fld id="{50DC08D4-96E3-4F4B-A772-7FCCF4DFAE94}" type="slidenum">
              <a:rPr lang="en-US" smtClean="0"/>
              <a:pPr/>
              <a:t>5</a:t>
            </a:fld>
            <a:endParaRPr lang="en-US" dirty="0"/>
          </a:p>
        </p:txBody>
      </p:sp>
      <p:sp>
        <p:nvSpPr>
          <p:cNvPr id="7" name="Rectangle 6"/>
          <p:cNvSpPr/>
          <p:nvPr/>
        </p:nvSpPr>
        <p:spPr>
          <a:xfrm>
            <a:off x="152400" y="1447800"/>
            <a:ext cx="88392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1A57F5-0256-140F-03CC-C2580B6F7DC6}"/>
              </a:ext>
            </a:extLst>
          </p:cNvPr>
          <p:cNvPicPr>
            <a:picLocks noChangeAspect="1"/>
          </p:cNvPicPr>
          <p:nvPr/>
        </p:nvPicPr>
        <p:blipFill>
          <a:blip r:embed="rId3"/>
          <a:stretch>
            <a:fillRect/>
          </a:stretch>
        </p:blipFill>
        <p:spPr>
          <a:xfrm>
            <a:off x="4806882" y="1571251"/>
            <a:ext cx="3750514" cy="4845424"/>
          </a:xfrm>
          <a:prstGeom prst="rect">
            <a:avLst/>
          </a:prstGeom>
          <a:ln>
            <a:solidFill>
              <a:schemeClr val="tx1"/>
            </a:solidFill>
          </a:ln>
        </p:spPr>
      </p:pic>
      <p:pic>
        <p:nvPicPr>
          <p:cNvPr id="10" name="Picture 9">
            <a:extLst>
              <a:ext uri="{FF2B5EF4-FFF2-40B4-BE49-F238E27FC236}">
                <a16:creationId xmlns:a16="http://schemas.microsoft.com/office/drawing/2014/main" id="{DB55D5D9-3B82-E68D-C575-3B8E94DE7C2C}"/>
              </a:ext>
            </a:extLst>
          </p:cNvPr>
          <p:cNvPicPr>
            <a:picLocks noChangeAspect="1"/>
          </p:cNvPicPr>
          <p:nvPr/>
        </p:nvPicPr>
        <p:blipFill>
          <a:blip r:embed="rId4"/>
          <a:stretch>
            <a:fillRect/>
          </a:stretch>
        </p:blipFill>
        <p:spPr>
          <a:xfrm>
            <a:off x="1046842" y="1572228"/>
            <a:ext cx="3750514" cy="4857521"/>
          </a:xfrm>
          <a:prstGeom prst="rect">
            <a:avLst/>
          </a:prstGeom>
          <a:ln>
            <a:solidFill>
              <a:schemeClr val="tx1"/>
            </a:solidFill>
          </a:ln>
        </p:spPr>
      </p:pic>
      <p:pic>
        <p:nvPicPr>
          <p:cNvPr id="8" name="Content Placeholder 7"/>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28600" y="5867400"/>
            <a:ext cx="1159898" cy="685800"/>
          </a:xfrm>
        </p:spPr>
      </p:pic>
      <p:pic>
        <p:nvPicPr>
          <p:cNvPr id="13" name="Picture 12">
            <a:extLst>
              <a:ext uri="{FF2B5EF4-FFF2-40B4-BE49-F238E27FC236}">
                <a16:creationId xmlns:a16="http://schemas.microsoft.com/office/drawing/2014/main" id="{5A77E553-F373-274D-74BB-0D8ED961F84F}"/>
              </a:ext>
            </a:extLst>
          </p:cNvPr>
          <p:cNvPicPr>
            <a:picLocks noChangeAspect="1"/>
          </p:cNvPicPr>
          <p:nvPr/>
        </p:nvPicPr>
        <p:blipFill>
          <a:blip r:embed="rId6"/>
          <a:stretch>
            <a:fillRect/>
          </a:stretch>
        </p:blipFill>
        <p:spPr>
          <a:xfrm>
            <a:off x="4953000" y="4311862"/>
            <a:ext cx="3429000" cy="1860339"/>
          </a:xfrm>
          <a:prstGeom prst="rect">
            <a:avLst/>
          </a:prstGeom>
        </p:spPr>
      </p:pic>
    </p:spTree>
    <p:extLst>
      <p:ext uri="{BB962C8B-B14F-4D97-AF65-F5344CB8AC3E}">
        <p14:creationId xmlns:p14="http://schemas.microsoft.com/office/powerpoint/2010/main" val="261010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2"/>
                </a:solidFill>
                <a:latin typeface="Bookman Old Style" pitchFamily="18" charset="0"/>
              </a:rPr>
              <a:t>Green is not always good; red is not always bad.</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5867400"/>
            <a:ext cx="1159898" cy="685800"/>
          </a:xfrm>
        </p:spPr>
      </p:pic>
      <p:sp>
        <p:nvSpPr>
          <p:cNvPr id="5" name="Rectangle 4"/>
          <p:cNvSpPr/>
          <p:nvPr/>
        </p:nvSpPr>
        <p:spPr>
          <a:xfrm>
            <a:off x="1524000" y="6477000"/>
            <a:ext cx="71628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858000" y="6356350"/>
            <a:ext cx="2133600" cy="365125"/>
          </a:xfrm>
        </p:spPr>
        <p:txBody>
          <a:bodyPr/>
          <a:lstStyle/>
          <a:p>
            <a:fld id="{50DC08D4-96E3-4F4B-A772-7FCCF4DFAE94}" type="slidenum">
              <a:rPr lang="en-US" smtClean="0"/>
              <a:pPr/>
              <a:t>6</a:t>
            </a:fld>
            <a:endParaRPr lang="en-US" dirty="0"/>
          </a:p>
        </p:txBody>
      </p:sp>
      <p:sp>
        <p:nvSpPr>
          <p:cNvPr id="7" name="Rectangle 6"/>
          <p:cNvSpPr/>
          <p:nvPr/>
        </p:nvSpPr>
        <p:spPr>
          <a:xfrm>
            <a:off x="152400" y="1447800"/>
            <a:ext cx="88392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977E12D-4CFE-E73C-4E04-539E072566C0}"/>
              </a:ext>
            </a:extLst>
          </p:cNvPr>
          <p:cNvSpPr txBox="1"/>
          <p:nvPr/>
        </p:nvSpPr>
        <p:spPr>
          <a:xfrm>
            <a:off x="381000" y="1788844"/>
            <a:ext cx="2819400" cy="1384995"/>
          </a:xfrm>
          <a:prstGeom prst="rect">
            <a:avLst/>
          </a:prstGeom>
          <a:noFill/>
        </p:spPr>
        <p:txBody>
          <a:bodyPr wrap="square" rtlCol="0">
            <a:spAutoFit/>
          </a:bodyPr>
          <a:lstStyle/>
          <a:p>
            <a:pPr algn="ctr"/>
            <a:r>
              <a:rPr lang="en-US" dirty="0">
                <a:solidFill>
                  <a:schemeClr val="bg1"/>
                </a:solidFill>
                <a:highlight>
                  <a:srgbClr val="008000"/>
                </a:highlight>
                <a:latin typeface="Arial" panose="020B0604020202020204" pitchFamily="34" charset="0"/>
                <a:cs typeface="Arial" panose="020B0604020202020204" pitchFamily="34" charset="0"/>
              </a:rPr>
              <a:t>Green</a:t>
            </a:r>
          </a:p>
          <a:p>
            <a:r>
              <a:rPr lang="en-US" sz="1600" dirty="0">
                <a:latin typeface="Arial" panose="020B0604020202020204" pitchFamily="34" charset="0"/>
                <a:cs typeface="Arial" panose="020B0604020202020204" pitchFamily="34" charset="0"/>
              </a:rPr>
              <a:t>Agency has met the quarterly target or is on track to meet the annual target.</a:t>
            </a:r>
          </a:p>
          <a:p>
            <a:endParaRPr lang="en-US" dirty="0"/>
          </a:p>
        </p:txBody>
      </p:sp>
      <p:sp>
        <p:nvSpPr>
          <p:cNvPr id="4" name="TextBox 3">
            <a:extLst>
              <a:ext uri="{FF2B5EF4-FFF2-40B4-BE49-F238E27FC236}">
                <a16:creationId xmlns:a16="http://schemas.microsoft.com/office/drawing/2014/main" id="{C711520B-1672-AE6A-B025-B3D98FC71A6D}"/>
              </a:ext>
            </a:extLst>
          </p:cNvPr>
          <p:cNvSpPr txBox="1"/>
          <p:nvPr/>
        </p:nvSpPr>
        <p:spPr>
          <a:xfrm>
            <a:off x="3314700" y="1788844"/>
            <a:ext cx="2743200" cy="1107996"/>
          </a:xfrm>
          <a:prstGeom prst="rect">
            <a:avLst/>
          </a:prstGeom>
          <a:noFill/>
        </p:spPr>
        <p:txBody>
          <a:bodyPr wrap="square" rtlCol="0">
            <a:spAutoFit/>
          </a:bodyPr>
          <a:lstStyle/>
          <a:p>
            <a:pPr algn="ctr"/>
            <a:r>
              <a:rPr lang="en-US" dirty="0">
                <a:highlight>
                  <a:srgbClr val="FFFF00"/>
                </a:highlight>
                <a:latin typeface="Arial" panose="020B0604020202020204" pitchFamily="34" charset="0"/>
                <a:cs typeface="Arial" panose="020B0604020202020204" pitchFamily="34" charset="0"/>
              </a:rPr>
              <a:t>Yellow</a:t>
            </a:r>
          </a:p>
          <a:p>
            <a:r>
              <a:rPr lang="en-US" sz="1600" dirty="0">
                <a:latin typeface="Arial" panose="020B0604020202020204" pitchFamily="34" charset="0"/>
                <a:cs typeface="Arial" panose="020B0604020202020204" pitchFamily="34" charset="0"/>
              </a:rPr>
              <a:t>Agency slightly missed the target or is off track for meeting the annual target</a:t>
            </a:r>
            <a:r>
              <a:rPr lang="en-US" sz="1600" dirty="0"/>
              <a:t>.</a:t>
            </a:r>
          </a:p>
        </p:txBody>
      </p:sp>
      <p:sp>
        <p:nvSpPr>
          <p:cNvPr id="9" name="TextBox 8">
            <a:extLst>
              <a:ext uri="{FF2B5EF4-FFF2-40B4-BE49-F238E27FC236}">
                <a16:creationId xmlns:a16="http://schemas.microsoft.com/office/drawing/2014/main" id="{F3504916-9942-C710-26D8-5F60E72FAC0B}"/>
              </a:ext>
            </a:extLst>
          </p:cNvPr>
          <p:cNvSpPr txBox="1"/>
          <p:nvPr/>
        </p:nvSpPr>
        <p:spPr>
          <a:xfrm>
            <a:off x="6248400" y="1788844"/>
            <a:ext cx="2743200" cy="1107996"/>
          </a:xfrm>
          <a:prstGeom prst="rect">
            <a:avLst/>
          </a:prstGeom>
          <a:noFill/>
        </p:spPr>
        <p:txBody>
          <a:bodyPr wrap="square" rtlCol="0">
            <a:spAutoFit/>
          </a:bodyPr>
          <a:lstStyle/>
          <a:p>
            <a:pPr algn="ctr"/>
            <a:r>
              <a:rPr lang="en-US" dirty="0">
                <a:highlight>
                  <a:srgbClr val="FF0000"/>
                </a:highlight>
                <a:latin typeface="Arial" panose="020B0604020202020204" pitchFamily="34" charset="0"/>
                <a:cs typeface="Arial" panose="020B0604020202020204" pitchFamily="34" charset="0"/>
              </a:rPr>
              <a:t>Red</a:t>
            </a:r>
          </a:p>
          <a:p>
            <a:r>
              <a:rPr lang="en-US" sz="1600" dirty="0">
                <a:latin typeface="Arial" panose="020B0604020202020204" pitchFamily="34" charset="0"/>
                <a:cs typeface="Arial" panose="020B0604020202020204" pitchFamily="34" charset="0"/>
              </a:rPr>
              <a:t>Agency slightly missed the target or is off track for meeting the annual target.</a:t>
            </a:r>
          </a:p>
        </p:txBody>
      </p:sp>
      <p:sp>
        <p:nvSpPr>
          <p:cNvPr id="10" name="TextBox 9">
            <a:extLst>
              <a:ext uri="{FF2B5EF4-FFF2-40B4-BE49-F238E27FC236}">
                <a16:creationId xmlns:a16="http://schemas.microsoft.com/office/drawing/2014/main" id="{D1DC1448-E91D-7DE7-83B8-C5E2E22DB2E9}"/>
              </a:ext>
            </a:extLst>
          </p:cNvPr>
          <p:cNvSpPr txBox="1"/>
          <p:nvPr/>
        </p:nvSpPr>
        <p:spPr>
          <a:xfrm>
            <a:off x="304800" y="3173839"/>
            <a:ext cx="8686800" cy="233910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Fine Tuning</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Did the agency provide the data? How reliable is the data? Is the collection method transparent?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Does the measure gauge a core function of the agency? Is the measure a good gauge of effectiveness?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Does the agency use the information internally? Does the agency have a plan to maintain or improve performance.</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60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2"/>
                </a:solidFill>
                <a:latin typeface="Bookman Old Style" pitchFamily="18" charset="0"/>
              </a:rPr>
              <a:t>Performance data can help improve policy development and budgeting.</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5867400"/>
            <a:ext cx="1159898" cy="685800"/>
          </a:xfrm>
        </p:spPr>
      </p:pic>
      <p:sp>
        <p:nvSpPr>
          <p:cNvPr id="5" name="Rectangle 4"/>
          <p:cNvSpPr/>
          <p:nvPr/>
        </p:nvSpPr>
        <p:spPr>
          <a:xfrm>
            <a:off x="1524000" y="6477000"/>
            <a:ext cx="71628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858000" y="6356350"/>
            <a:ext cx="2133600" cy="365125"/>
          </a:xfrm>
        </p:spPr>
        <p:txBody>
          <a:bodyPr/>
          <a:lstStyle/>
          <a:p>
            <a:fld id="{50DC08D4-96E3-4F4B-A772-7FCCF4DFAE94}" type="slidenum">
              <a:rPr lang="en-US" smtClean="0"/>
              <a:pPr/>
              <a:t>7</a:t>
            </a:fld>
            <a:endParaRPr lang="en-US" dirty="0"/>
          </a:p>
        </p:txBody>
      </p:sp>
      <p:sp>
        <p:nvSpPr>
          <p:cNvPr id="7" name="Rectangle 6"/>
          <p:cNvSpPr/>
          <p:nvPr/>
        </p:nvSpPr>
        <p:spPr>
          <a:xfrm>
            <a:off x="152400" y="1447800"/>
            <a:ext cx="88392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1846193"/>
            <a:ext cx="8534400" cy="3939540"/>
          </a:xfrm>
          <a:prstGeom prst="rect">
            <a:avLst/>
          </a:prstGeom>
          <a:noFill/>
        </p:spPr>
        <p:txBody>
          <a:bodyPr wrap="square" rtlCol="0">
            <a:spAutoFit/>
          </a:bodyPr>
          <a:lstStyle/>
          <a:p>
            <a:r>
              <a:rPr lang="en-US" sz="1600" b="0" i="0" u="none" strike="noStrike" baseline="0" dirty="0">
                <a:latin typeface="Arial" panose="020B0604020202020204" pitchFamily="34" charset="0"/>
                <a:cs typeface="Arial" panose="020B0604020202020204" pitchFamily="34" charset="0"/>
              </a:rPr>
              <a:t>According to the National Conference of State Legislatures, performance data</a:t>
            </a:r>
          </a:p>
          <a:p>
            <a:pPr lvl="1"/>
            <a:r>
              <a:rPr lang="en-US" sz="1600" b="0" i="0" u="none" strike="noStrike" baseline="0" dirty="0">
                <a:latin typeface="Arial" panose="020B0604020202020204" pitchFamily="34" charset="0"/>
                <a:cs typeface="Arial" panose="020B0604020202020204" pitchFamily="34" charset="0"/>
              </a:rPr>
              <a:t>• </a:t>
            </a:r>
            <a:r>
              <a:rPr lang="en-US" b="0" i="0" u="none" strike="noStrike" baseline="0" dirty="0">
                <a:latin typeface="Arial" panose="020B0604020202020204" pitchFamily="34" charset="0"/>
                <a:cs typeface="Arial" panose="020B0604020202020204" pitchFamily="34" charset="0"/>
              </a:rPr>
              <a:t>Enable legislators to ask state agencies the right questions—about both past performance and expected future results.</a:t>
            </a:r>
          </a:p>
          <a:p>
            <a:pPr lvl="1"/>
            <a:r>
              <a:rPr lang="en-US" b="0" i="0" u="none" strike="noStrike" baseline="0" dirty="0">
                <a:latin typeface="Arial" panose="020B0604020202020204" pitchFamily="34" charset="0"/>
                <a:cs typeface="Arial" panose="020B0604020202020204" pitchFamily="34" charset="0"/>
              </a:rPr>
              <a:t>• Improve oversight of state programs and policies to encourage program management to focus on results.</a:t>
            </a:r>
          </a:p>
          <a:p>
            <a:pPr lvl="1"/>
            <a:r>
              <a:rPr lang="en-US" b="0" i="0" u="none" strike="noStrike" baseline="0" dirty="0">
                <a:latin typeface="Arial" panose="020B0604020202020204" pitchFamily="34" charset="0"/>
                <a:cs typeface="Arial" panose="020B0604020202020204" pitchFamily="34" charset="0"/>
              </a:rPr>
              <a:t>• Provide useful information about state programs that can be communicated easily and clearly to constituents.</a:t>
            </a:r>
          </a:p>
          <a:p>
            <a:pPr lvl="1"/>
            <a:r>
              <a:rPr lang="en-US" b="0" i="0" u="none" strike="noStrike" baseline="0" dirty="0">
                <a:latin typeface="Arial" panose="020B0604020202020204" pitchFamily="34" charset="0"/>
                <a:cs typeface="Arial" panose="020B0604020202020204" pitchFamily="34" charset="0"/>
              </a:rPr>
              <a:t>• Provide objective evidence on outcomes of agency, which can help enable legislators to ask meaningful questions about politically sensitive programs.</a:t>
            </a:r>
          </a:p>
          <a:p>
            <a:pPr lvl="1"/>
            <a:r>
              <a:rPr lang="en-US" b="0" i="0" u="none" strike="noStrike" baseline="0" dirty="0">
                <a:latin typeface="Arial" panose="020B0604020202020204" pitchFamily="34" charset="0"/>
                <a:cs typeface="Arial" panose="020B0604020202020204" pitchFamily="34" charset="0"/>
              </a:rPr>
              <a:t>• Help identify areas for potential budget reductions, increases, or reallocations, including</a:t>
            </a:r>
            <a:r>
              <a:rPr lang="en-US" dirty="0">
                <a:latin typeface="Arial" panose="020B0604020202020204" pitchFamily="34" charset="0"/>
                <a:cs typeface="Arial" panose="020B0604020202020204" pitchFamily="34" charset="0"/>
              </a:rPr>
              <a:t> </a:t>
            </a:r>
            <a:r>
              <a:rPr lang="en-US" b="0" i="0" u="none" strike="noStrike" baseline="0" dirty="0">
                <a:latin typeface="Arial" panose="020B0604020202020204" pitchFamily="34" charset="0"/>
                <a:cs typeface="Arial" panose="020B0604020202020204" pitchFamily="34" charset="0"/>
              </a:rPr>
              <a:t>identifying the estimated consequences of such changes.</a:t>
            </a:r>
          </a:p>
          <a:p>
            <a:pPr lvl="1"/>
            <a:r>
              <a:rPr lang="en-US" b="0" i="0" u="none" strike="noStrike" baseline="0" dirty="0">
                <a:latin typeface="Arial" panose="020B0604020202020204" pitchFamily="34" charset="0"/>
                <a:cs typeface="Arial" panose="020B0604020202020204" pitchFamily="34" charset="0"/>
              </a:rPr>
              <a:t>• Enhance state strategic planning efforts by encouraging a long-term focus on results. </a:t>
            </a:r>
          </a:p>
        </p:txBody>
      </p:sp>
    </p:spTree>
    <p:extLst>
      <p:ext uri="{BB962C8B-B14F-4D97-AF65-F5344CB8AC3E}">
        <p14:creationId xmlns:p14="http://schemas.microsoft.com/office/powerpoint/2010/main" val="2836025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2"/>
                </a:solidFill>
                <a:latin typeface="Bookman Old Style" pitchFamily="18" charset="0"/>
              </a:rPr>
              <a:t>A good performance measure provides a meaningful assessment of the effectiveness of a program.</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5867400"/>
            <a:ext cx="1159898" cy="685800"/>
          </a:xfrm>
        </p:spPr>
      </p:pic>
      <p:sp>
        <p:nvSpPr>
          <p:cNvPr id="5" name="Rectangle 4"/>
          <p:cNvSpPr/>
          <p:nvPr/>
        </p:nvSpPr>
        <p:spPr>
          <a:xfrm>
            <a:off x="1524000" y="6477000"/>
            <a:ext cx="71628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858000" y="6356350"/>
            <a:ext cx="2133600" cy="365125"/>
          </a:xfrm>
        </p:spPr>
        <p:txBody>
          <a:bodyPr/>
          <a:lstStyle/>
          <a:p>
            <a:fld id="{50DC08D4-96E3-4F4B-A772-7FCCF4DFAE94}" type="slidenum">
              <a:rPr lang="en-US" smtClean="0"/>
              <a:pPr/>
              <a:t>8</a:t>
            </a:fld>
            <a:endParaRPr lang="en-US" dirty="0"/>
          </a:p>
        </p:txBody>
      </p:sp>
      <p:sp>
        <p:nvSpPr>
          <p:cNvPr id="7" name="Rectangle 6"/>
          <p:cNvSpPr/>
          <p:nvPr/>
        </p:nvSpPr>
        <p:spPr>
          <a:xfrm>
            <a:off x="152400" y="1447800"/>
            <a:ext cx="88392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AA71B7C-A60A-20AD-64DB-FE6DBD5D9CBD}"/>
              </a:ext>
            </a:extLst>
          </p:cNvPr>
          <p:cNvSpPr txBox="1"/>
          <p:nvPr/>
        </p:nvSpPr>
        <p:spPr>
          <a:xfrm>
            <a:off x="457200" y="1626778"/>
            <a:ext cx="8229600" cy="5375831"/>
          </a:xfrm>
          <a:prstGeom prst="rect">
            <a:avLst/>
          </a:prstGeom>
          <a:noFill/>
        </p:spPr>
        <p:txBody>
          <a:bodyPr wrap="square" rtlCol="0">
            <a:spAutoFit/>
          </a:bodyPr>
          <a:lstStyle/>
          <a:p>
            <a:pPr marR="0" algn="l" rtl="0"/>
            <a:r>
              <a:rPr lang="en-US" sz="2800" b="0" i="0" u="none" strike="noStrike" baseline="30000" dirty="0">
                <a:solidFill>
                  <a:srgbClr val="000000"/>
                </a:solidFill>
                <a:latin typeface="Arial" panose="020B0604020202020204" pitchFamily="34" charset="0"/>
              </a:rPr>
              <a:t>Ideal performance measures should be</a:t>
            </a:r>
          </a:p>
          <a:p>
            <a:pPr lvl="2">
              <a:spcAft>
                <a:spcPts val="200"/>
              </a:spcAft>
            </a:pPr>
            <a:r>
              <a:rPr lang="en-US" sz="2800" b="1" i="1" baseline="30000" dirty="0">
                <a:solidFill>
                  <a:srgbClr val="000000"/>
                </a:solidFill>
                <a:latin typeface="Arial" panose="020B0604020202020204" pitchFamily="34" charset="0"/>
              </a:rPr>
              <a:t>Results-Oriented: </a:t>
            </a:r>
            <a:r>
              <a:rPr lang="en-US" sz="2800" baseline="30000" dirty="0">
                <a:solidFill>
                  <a:srgbClr val="000000"/>
                </a:solidFill>
                <a:latin typeface="Arial" panose="020B0604020202020204" pitchFamily="34" charset="0"/>
              </a:rPr>
              <a:t>Focus on outcomes</a:t>
            </a:r>
          </a:p>
          <a:p>
            <a:pPr lvl="2">
              <a:spcAft>
                <a:spcPts val="200"/>
              </a:spcAft>
            </a:pPr>
            <a:r>
              <a:rPr lang="en-US" sz="2800" b="1" i="1" baseline="30000" dirty="0">
                <a:solidFill>
                  <a:srgbClr val="000000"/>
                </a:solidFill>
                <a:latin typeface="Arial" panose="020B0604020202020204" pitchFamily="34" charset="0"/>
              </a:rPr>
              <a:t>Relevant: </a:t>
            </a:r>
            <a:r>
              <a:rPr lang="en-US" sz="2800" baseline="30000" dirty="0">
                <a:solidFill>
                  <a:srgbClr val="000000"/>
                </a:solidFill>
                <a:latin typeface="Arial" panose="020B0604020202020204" pitchFamily="34" charset="0"/>
              </a:rPr>
              <a:t>Assess the core function of the program or significant budget expenditures</a:t>
            </a:r>
          </a:p>
          <a:p>
            <a:pPr lvl="2">
              <a:spcAft>
                <a:spcPts val="200"/>
              </a:spcAft>
            </a:pPr>
            <a:r>
              <a:rPr lang="en-US" sz="2800" b="1" i="1" u="none" strike="noStrike" baseline="30000" dirty="0">
                <a:solidFill>
                  <a:srgbClr val="000000"/>
                </a:solidFill>
                <a:latin typeface="Arial" panose="020B0604020202020204" pitchFamily="34" charset="0"/>
              </a:rPr>
              <a:t>Useful: </a:t>
            </a:r>
            <a:r>
              <a:rPr lang="en-US" sz="2800" b="0" i="0" u="none" strike="noStrike" baseline="30000" dirty="0">
                <a:solidFill>
                  <a:srgbClr val="000000"/>
                </a:solidFill>
                <a:latin typeface="Arial" panose="020B0604020202020204" pitchFamily="34" charset="0"/>
              </a:rPr>
              <a:t>Provide valuable and meaningful information to the agency and policymakers</a:t>
            </a:r>
          </a:p>
          <a:p>
            <a:pPr lvl="2">
              <a:spcAft>
                <a:spcPts val="200"/>
              </a:spcAft>
            </a:pPr>
            <a:r>
              <a:rPr lang="en-US" sz="2800" b="1" i="1" u="none" strike="noStrike" baseline="30000" dirty="0">
                <a:solidFill>
                  <a:srgbClr val="000000"/>
                </a:solidFill>
                <a:latin typeface="Arial" panose="020B0604020202020204" pitchFamily="34" charset="0"/>
              </a:rPr>
              <a:t>Clear: </a:t>
            </a:r>
            <a:r>
              <a:rPr lang="en-US" sz="2800" b="0" i="0" u="none" strike="noStrike" baseline="30000" dirty="0">
                <a:solidFill>
                  <a:srgbClr val="000000"/>
                </a:solidFill>
                <a:latin typeface="Arial" panose="020B0604020202020204" pitchFamily="34" charset="0"/>
              </a:rPr>
              <a:t>Communicate in a plain and simple manner to all stakeholders (employees, policymakers, and the general public)</a:t>
            </a:r>
          </a:p>
          <a:p>
            <a:pPr lvl="2">
              <a:spcAft>
                <a:spcPts val="200"/>
              </a:spcAft>
            </a:pPr>
            <a:r>
              <a:rPr lang="en-US" sz="2800" b="1" i="1" u="none" strike="noStrike" baseline="30000" dirty="0">
                <a:solidFill>
                  <a:srgbClr val="000000"/>
                </a:solidFill>
                <a:latin typeface="Arial" panose="020B0604020202020204" pitchFamily="34" charset="0"/>
              </a:rPr>
              <a:t>Responsive: </a:t>
            </a:r>
            <a:r>
              <a:rPr lang="en-US" sz="2800" b="0" i="0" u="none" strike="noStrike" baseline="30000" dirty="0">
                <a:solidFill>
                  <a:srgbClr val="000000"/>
                </a:solidFill>
                <a:latin typeface="Arial" panose="020B0604020202020204" pitchFamily="34" charset="0"/>
              </a:rPr>
              <a:t>Reflect changes in performance levels</a:t>
            </a:r>
          </a:p>
          <a:p>
            <a:pPr lvl="2">
              <a:spcAft>
                <a:spcPts val="200"/>
              </a:spcAft>
            </a:pPr>
            <a:r>
              <a:rPr lang="en-US" sz="2800" b="1" i="1" u="none" strike="noStrike" baseline="30000" dirty="0">
                <a:solidFill>
                  <a:srgbClr val="000000"/>
                </a:solidFill>
                <a:latin typeface="Arial" panose="020B0604020202020204" pitchFamily="34" charset="0"/>
              </a:rPr>
              <a:t>Valid: </a:t>
            </a:r>
            <a:r>
              <a:rPr lang="en-US" sz="2800" b="0" i="0" u="none" strike="noStrike" baseline="30000" dirty="0">
                <a:solidFill>
                  <a:srgbClr val="000000"/>
                </a:solidFill>
                <a:latin typeface="Arial" panose="020B0604020202020204" pitchFamily="34" charset="0"/>
              </a:rPr>
              <a:t>Capture the intended data and information</a:t>
            </a:r>
          </a:p>
          <a:p>
            <a:pPr lvl="2">
              <a:spcAft>
                <a:spcPts val="200"/>
              </a:spcAft>
            </a:pPr>
            <a:r>
              <a:rPr lang="en-US" sz="2800" b="1" i="1" baseline="30000" dirty="0">
                <a:solidFill>
                  <a:srgbClr val="000000"/>
                </a:solidFill>
                <a:latin typeface="Arial" panose="020B0604020202020204" pitchFamily="34" charset="0"/>
              </a:rPr>
              <a:t>Reliable: </a:t>
            </a:r>
            <a:r>
              <a:rPr lang="en-US" sz="2800" baseline="30000" dirty="0">
                <a:solidFill>
                  <a:srgbClr val="000000"/>
                </a:solidFill>
                <a:latin typeface="Arial" panose="020B0604020202020204" pitchFamily="34" charset="0"/>
              </a:rPr>
              <a:t>Provide reasonably accurate and consistent</a:t>
            </a:r>
          </a:p>
          <a:p>
            <a:pPr lvl="2">
              <a:spcAft>
                <a:spcPts val="200"/>
              </a:spcAft>
            </a:pPr>
            <a:r>
              <a:rPr lang="en-US" sz="2800" b="1" i="1" baseline="30000" dirty="0">
                <a:solidFill>
                  <a:srgbClr val="000000"/>
                </a:solidFill>
                <a:latin typeface="Arial" panose="020B0604020202020204" pitchFamily="34" charset="0"/>
              </a:rPr>
              <a:t>Comparable: </a:t>
            </a:r>
            <a:r>
              <a:rPr lang="en-US" sz="2800" baseline="30000" dirty="0">
                <a:solidFill>
                  <a:srgbClr val="000000"/>
                </a:solidFill>
                <a:latin typeface="Arial" panose="020B0604020202020204" pitchFamily="34" charset="0"/>
              </a:rPr>
              <a:t>Allow direct comparison of performance at different points in time</a:t>
            </a:r>
          </a:p>
          <a:p>
            <a:pPr lvl="2">
              <a:spcAft>
                <a:spcPts val="200"/>
              </a:spcAft>
            </a:pPr>
            <a:r>
              <a:rPr lang="en-US" sz="2800" b="1" i="1" u="none" strike="noStrike" baseline="30000" dirty="0">
                <a:solidFill>
                  <a:srgbClr val="000000"/>
                </a:solidFill>
                <a:latin typeface="Arial" panose="020B0604020202020204" pitchFamily="34" charset="0"/>
              </a:rPr>
              <a:t>Economical: </a:t>
            </a:r>
            <a:r>
              <a:rPr lang="en-US" sz="2800" b="0" i="0" u="none" strike="noStrike" baseline="30000" dirty="0">
                <a:solidFill>
                  <a:srgbClr val="000000"/>
                </a:solidFill>
                <a:latin typeface="Arial" panose="020B0604020202020204" pitchFamily="34" charset="0"/>
              </a:rPr>
              <a:t>Collect and maintain data in a cost-effective manner</a:t>
            </a:r>
          </a:p>
          <a:p>
            <a:pPr lvl="2">
              <a:spcAft>
                <a:spcPts val="200"/>
              </a:spcAft>
            </a:pPr>
            <a:r>
              <a:rPr lang="en-US" sz="2800" b="1" i="1" u="none" strike="noStrike" baseline="30000" dirty="0">
                <a:solidFill>
                  <a:srgbClr val="000000"/>
                </a:solidFill>
                <a:latin typeface="Arial" panose="020B0604020202020204" pitchFamily="34" charset="0"/>
              </a:rPr>
              <a:t>Accessible: </a:t>
            </a:r>
            <a:r>
              <a:rPr lang="en-US" sz="2800" b="0" i="0" u="none" strike="noStrike" baseline="30000" dirty="0">
                <a:solidFill>
                  <a:srgbClr val="000000"/>
                </a:solidFill>
                <a:latin typeface="Arial" panose="020B0604020202020204" pitchFamily="34" charset="0"/>
              </a:rPr>
              <a:t>Provide regular results information to all stakeholders</a:t>
            </a:r>
          </a:p>
          <a:p>
            <a:pPr lvl="2"/>
            <a:r>
              <a:rPr lang="en-US" sz="2800" b="1" i="1" u="none" strike="noStrike" baseline="30000" dirty="0">
                <a:solidFill>
                  <a:srgbClr val="000000"/>
                </a:solidFill>
                <a:latin typeface="Arial" panose="020B0604020202020204" pitchFamily="34" charset="0"/>
              </a:rPr>
              <a:t>Benchmarked: </a:t>
            </a:r>
            <a:r>
              <a:rPr lang="en-US" sz="2800" b="0" i="0" u="none" strike="noStrike" baseline="30000" dirty="0">
                <a:solidFill>
                  <a:srgbClr val="000000"/>
                </a:solidFill>
                <a:latin typeface="Arial" panose="020B0604020202020204" pitchFamily="34" charset="0"/>
              </a:rPr>
              <a:t>Use best practice standards</a:t>
            </a:r>
          </a:p>
          <a:p>
            <a:pPr lvl="2"/>
            <a:endParaRPr lang="en-US" sz="2800" dirty="0"/>
          </a:p>
        </p:txBody>
      </p:sp>
    </p:spTree>
    <p:extLst>
      <p:ext uri="{BB962C8B-B14F-4D97-AF65-F5344CB8AC3E}">
        <p14:creationId xmlns:p14="http://schemas.microsoft.com/office/powerpoint/2010/main" val="318866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2"/>
                </a:solidFill>
                <a:latin typeface="Bookman Old Style" pitchFamily="18" charset="0"/>
              </a:rPr>
              <a:t>Measures can be categorized as outcome, output, efficiency, and explanatory.</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5867400"/>
            <a:ext cx="1159898" cy="685800"/>
          </a:xfrm>
        </p:spPr>
      </p:pic>
      <p:sp>
        <p:nvSpPr>
          <p:cNvPr id="5" name="Rectangle 4"/>
          <p:cNvSpPr/>
          <p:nvPr/>
        </p:nvSpPr>
        <p:spPr>
          <a:xfrm>
            <a:off x="1524000" y="6477000"/>
            <a:ext cx="71628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858000" y="6356350"/>
            <a:ext cx="2133600" cy="365125"/>
          </a:xfrm>
        </p:spPr>
        <p:txBody>
          <a:bodyPr/>
          <a:lstStyle/>
          <a:p>
            <a:fld id="{50DC08D4-96E3-4F4B-A772-7FCCF4DFAE94}" type="slidenum">
              <a:rPr lang="en-US" smtClean="0"/>
              <a:pPr/>
              <a:t>9</a:t>
            </a:fld>
            <a:endParaRPr lang="en-US" dirty="0"/>
          </a:p>
        </p:txBody>
      </p:sp>
      <p:sp>
        <p:nvSpPr>
          <p:cNvPr id="7" name="Rectangle 6"/>
          <p:cNvSpPr/>
          <p:nvPr/>
        </p:nvSpPr>
        <p:spPr>
          <a:xfrm>
            <a:off x="152400" y="1447800"/>
            <a:ext cx="8839200" cy="76200"/>
          </a:xfrm>
          <a:prstGeom prst="rect">
            <a:avLst/>
          </a:prstGeom>
          <a:solidFill>
            <a:srgbClr val="285698"/>
          </a:solidFill>
          <a:ln>
            <a:solidFill>
              <a:srgbClr val="285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AA71B7C-A60A-20AD-64DB-FE6DBD5D9CBD}"/>
              </a:ext>
            </a:extLst>
          </p:cNvPr>
          <p:cNvSpPr txBox="1"/>
          <p:nvPr/>
        </p:nvSpPr>
        <p:spPr>
          <a:xfrm>
            <a:off x="457200" y="1626778"/>
            <a:ext cx="8229600" cy="4247317"/>
          </a:xfrm>
          <a:prstGeom prst="rect">
            <a:avLst/>
          </a:prstGeom>
          <a:noFill/>
        </p:spPr>
        <p:txBody>
          <a:bodyPr wrap="square" rtlCol="0">
            <a:spAutoFit/>
          </a:bodyPr>
          <a:lstStyle/>
          <a:p>
            <a:pPr marL="0" marR="0">
              <a:spcBef>
                <a:spcPts val="0"/>
              </a:spcBef>
              <a:spcAft>
                <a:spcPts val="0"/>
              </a:spcAft>
            </a:pPr>
            <a:r>
              <a:rPr lang="en-US" sz="1600" kern="100" dirty="0">
                <a:effectLst/>
                <a:latin typeface="Arial" panose="020B0604020202020204" pitchFamily="34" charset="0"/>
                <a:ea typeface="Calibri" panose="020F0502020204030204" pitchFamily="34" charset="0"/>
              </a:rPr>
              <a:t>As defined in the General </a:t>
            </a:r>
            <a:r>
              <a:rPr lang="en-US" sz="1600" kern="100" dirty="0">
                <a:latin typeface="Arial" panose="020B0604020202020204" pitchFamily="34" charset="0"/>
                <a:ea typeface="Calibri" panose="020F0502020204030204" pitchFamily="34" charset="0"/>
              </a:rPr>
              <a:t>Appropriation A</a:t>
            </a:r>
            <a:r>
              <a:rPr lang="en-US" sz="1600" kern="100" dirty="0">
                <a:effectLst/>
                <a:latin typeface="Arial" panose="020B0604020202020204" pitchFamily="34" charset="0"/>
                <a:ea typeface="Calibri" panose="020F0502020204030204" pitchFamily="34" charset="0"/>
              </a:rPr>
              <a:t>ct:</a:t>
            </a:r>
          </a:p>
          <a:p>
            <a:pPr marL="0" marR="0">
              <a:spcBef>
                <a:spcPts val="0"/>
              </a:spcBef>
              <a:spcAft>
                <a:spcPts val="0"/>
              </a:spcAft>
            </a:pPr>
            <a:endParaRPr lang="en-US" sz="1600" kern="1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600" b="1" kern="100" dirty="0">
                <a:effectLst/>
                <a:latin typeface="Arial" panose="020B0604020202020204" pitchFamily="34" charset="0"/>
                <a:ea typeface="Calibri" panose="020F0502020204030204" pitchFamily="34" charset="0"/>
              </a:rPr>
              <a:t>Outcome</a:t>
            </a:r>
            <a:r>
              <a:rPr lang="en-US" sz="1600" kern="100" dirty="0">
                <a:effectLst/>
                <a:latin typeface="Arial" panose="020B0604020202020204" pitchFamily="34" charset="0"/>
                <a:ea typeface="Calibri" panose="020F0502020204030204" pitchFamily="34" charset="0"/>
              </a:rPr>
              <a:t> means the measurement of the actual impact or public benefit of a program.</a:t>
            </a:r>
            <a:endParaRPr lang="en-US" sz="1600" kern="100" dirty="0">
              <a:effectLst/>
              <a:latin typeface="Times New Roman" panose="02020603050405020304" pitchFamily="18" charset="0"/>
              <a:ea typeface="Calibri" panose="020F0502020204030204" pitchFamily="34" charset="0"/>
            </a:endParaRPr>
          </a:p>
          <a:p>
            <a:pPr marL="457200" marR="0">
              <a:spcBef>
                <a:spcPts val="0"/>
              </a:spcBef>
              <a:spcAft>
                <a:spcPts val="0"/>
              </a:spcAft>
            </a:pPr>
            <a:r>
              <a:rPr lang="en-US" sz="1400" kern="100" dirty="0">
                <a:effectLst/>
                <a:latin typeface="Arial" panose="020B0604020202020204" pitchFamily="34" charset="0"/>
                <a:ea typeface="Calibri" panose="020F0502020204030204" pitchFamily="34" charset="0"/>
              </a:rPr>
              <a:t>An example from the Tourism Department:</a:t>
            </a:r>
            <a:endParaRPr lang="en-US" sz="1400" kern="100" dirty="0">
              <a:effectLst/>
              <a:latin typeface="Times New Roman" panose="02020603050405020304" pitchFamily="18" charset="0"/>
              <a:ea typeface="Calibri" panose="020F0502020204030204" pitchFamily="34" charset="0"/>
            </a:endParaRPr>
          </a:p>
          <a:p>
            <a:pPr marL="914400" marR="0">
              <a:spcBef>
                <a:spcPts val="0"/>
              </a:spcBef>
              <a:spcAft>
                <a:spcPts val="0"/>
              </a:spcAft>
            </a:pPr>
            <a:r>
              <a:rPr lang="en-US" sz="1400" kern="100" dirty="0">
                <a:effectLst/>
                <a:latin typeface="Arial" panose="020B0604020202020204" pitchFamily="34" charset="0"/>
                <a:ea typeface="Calibri" panose="020F0502020204030204" pitchFamily="34" charset="0"/>
              </a:rPr>
              <a:t>Percent change in New Mexico leisure and hospitality employment </a:t>
            </a:r>
          </a:p>
          <a:p>
            <a:pPr marL="914400" marR="0">
              <a:spcBef>
                <a:spcPts val="0"/>
              </a:spcBef>
              <a:spcAft>
                <a:spcPts val="0"/>
              </a:spcAft>
            </a:pPr>
            <a:endParaRPr lang="en-US" sz="1400" kern="1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600" b="1" kern="100" dirty="0">
                <a:effectLst/>
                <a:latin typeface="Arial" panose="020B0604020202020204" pitchFamily="34" charset="0"/>
                <a:ea typeface="Calibri" panose="020F0502020204030204" pitchFamily="34" charset="0"/>
              </a:rPr>
              <a:t>Output</a:t>
            </a:r>
            <a:r>
              <a:rPr lang="en-US" sz="1600" kern="100" dirty="0">
                <a:effectLst/>
                <a:latin typeface="Arial" panose="020B0604020202020204" pitchFamily="34" charset="0"/>
                <a:ea typeface="Calibri" panose="020F0502020204030204" pitchFamily="34" charset="0"/>
              </a:rPr>
              <a:t> means the measure of the volume of work completed or the level of actual services or products delivered by a program.</a:t>
            </a:r>
            <a:endParaRPr lang="en-US" sz="1600" kern="100" dirty="0">
              <a:effectLst/>
              <a:latin typeface="Times New Roman" panose="02020603050405020304" pitchFamily="18" charset="0"/>
              <a:ea typeface="Calibri" panose="020F0502020204030204" pitchFamily="34" charset="0"/>
            </a:endParaRPr>
          </a:p>
          <a:p>
            <a:pPr marL="457200" marR="0">
              <a:spcBef>
                <a:spcPts val="0"/>
              </a:spcBef>
              <a:spcAft>
                <a:spcPts val="0"/>
              </a:spcAft>
            </a:pPr>
            <a:r>
              <a:rPr lang="en-US" sz="1400" kern="100" dirty="0">
                <a:effectLst/>
                <a:latin typeface="Arial" panose="020B0604020202020204" pitchFamily="34" charset="0"/>
                <a:ea typeface="Calibri" panose="020F0502020204030204" pitchFamily="34" charset="0"/>
              </a:rPr>
              <a:t>Another example from the Tourism Department:</a:t>
            </a:r>
            <a:endParaRPr lang="en-US" sz="1400" kern="100" dirty="0">
              <a:effectLst/>
              <a:latin typeface="Times New Roman" panose="02020603050405020304" pitchFamily="18" charset="0"/>
              <a:ea typeface="Calibri" panose="020F0502020204030204" pitchFamily="34" charset="0"/>
            </a:endParaRPr>
          </a:p>
          <a:p>
            <a:pPr marL="914400" marR="0">
              <a:spcBef>
                <a:spcPts val="0"/>
              </a:spcBef>
              <a:spcAft>
                <a:spcPts val="0"/>
              </a:spcAft>
            </a:pPr>
            <a:r>
              <a:rPr lang="en-US" sz="1400" kern="100" dirty="0">
                <a:effectLst/>
                <a:latin typeface="Arial" panose="020B0604020202020204" pitchFamily="34" charset="0"/>
                <a:ea typeface="Calibri" panose="020F0502020204030204" pitchFamily="34" charset="0"/>
              </a:rPr>
              <a:t>Number of entities participating in collaborative applications for the cooperative marketing grant program</a:t>
            </a:r>
          </a:p>
          <a:p>
            <a:pPr marL="914400" marR="0">
              <a:spcBef>
                <a:spcPts val="0"/>
              </a:spcBef>
              <a:spcAft>
                <a:spcPts val="0"/>
              </a:spcAft>
            </a:pPr>
            <a:endParaRPr lang="en-US" sz="1400" kern="1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600" b="1" kern="100" dirty="0">
                <a:effectLst/>
                <a:latin typeface="Arial" panose="020B0604020202020204" pitchFamily="34" charset="0"/>
                <a:ea typeface="Calibri" panose="020F0502020204030204" pitchFamily="34" charset="0"/>
              </a:rPr>
              <a:t>Explanatory</a:t>
            </a:r>
            <a:r>
              <a:rPr lang="en-US" sz="1600" kern="100" dirty="0">
                <a:effectLst/>
                <a:latin typeface="Arial" panose="020B0604020202020204" pitchFamily="34" charset="0"/>
                <a:ea typeface="Calibri" panose="020F0502020204030204" pitchFamily="34" charset="0"/>
              </a:rPr>
              <a:t> means information that can help users to understand reported performance measures and to evaluate the significance of underlying factors that may have affected the reported information. They do not have targets, although are sometimes rated in report cards based on factors like whether performance has improved.</a:t>
            </a:r>
            <a:endParaRPr lang="en-US" sz="1600" kern="100" dirty="0">
              <a:effectLst/>
              <a:latin typeface="Times New Roman" panose="02020603050405020304" pitchFamily="18" charset="0"/>
              <a:ea typeface="Calibri" panose="020F0502020204030204" pitchFamily="34" charset="0"/>
            </a:endParaRPr>
          </a:p>
          <a:p>
            <a:pPr marL="457200" marR="0">
              <a:spcBef>
                <a:spcPts val="0"/>
              </a:spcBef>
              <a:spcAft>
                <a:spcPts val="0"/>
              </a:spcAft>
            </a:pPr>
            <a:r>
              <a:rPr lang="en-US" sz="1400" kern="100" dirty="0">
                <a:effectLst/>
                <a:latin typeface="Arial" panose="020B0604020202020204" pitchFamily="34" charset="0"/>
                <a:ea typeface="Calibri" panose="020F0502020204030204" pitchFamily="34" charset="0"/>
              </a:rPr>
              <a:t>An example from the district attorneys:</a:t>
            </a:r>
            <a:endParaRPr lang="en-US" sz="1400" kern="100" dirty="0">
              <a:effectLst/>
              <a:latin typeface="Times New Roman" panose="02020603050405020304" pitchFamily="18" charset="0"/>
              <a:ea typeface="Calibri" panose="020F0502020204030204" pitchFamily="34" charset="0"/>
            </a:endParaRPr>
          </a:p>
          <a:p>
            <a:pPr marL="914400" marR="0">
              <a:spcBef>
                <a:spcPts val="0"/>
              </a:spcBef>
              <a:spcAft>
                <a:spcPts val="0"/>
              </a:spcAft>
            </a:pPr>
            <a:r>
              <a:rPr lang="en-US" sz="1400" kern="100" dirty="0">
                <a:effectLst/>
                <a:latin typeface="Arial" panose="020B0604020202020204" pitchFamily="34" charset="0"/>
                <a:ea typeface="Calibri" panose="020F0502020204030204" pitchFamily="34" charset="0"/>
              </a:rPr>
              <a:t>Number of pretrial detention motions made</a:t>
            </a:r>
            <a:endParaRPr lang="en-US" sz="1400" kern="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50693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74D7BFB6A7324A83D5EDD5F602280B" ma:contentTypeVersion="14" ma:contentTypeDescription="Create a new document." ma:contentTypeScope="" ma:versionID="b2fdf37937cb6af2420e4cdcd4594fc1">
  <xsd:schema xmlns:xsd="http://www.w3.org/2001/XMLSchema" xmlns:xs="http://www.w3.org/2001/XMLSchema" xmlns:p="http://schemas.microsoft.com/office/2006/metadata/properties" xmlns:ns3="7e779f0f-2583-4f08-9bf9-e4e231eee5dc" xmlns:ns4="1a8d886b-30bb-4c82-81fe-a7996eb36cbf" targetNamespace="http://schemas.microsoft.com/office/2006/metadata/properties" ma:root="true" ma:fieldsID="4f292788623311c121f68c1141779ffe" ns3:_="" ns4:_="">
    <xsd:import namespace="7e779f0f-2583-4f08-9bf9-e4e231eee5dc"/>
    <xsd:import namespace="1a8d886b-30bb-4c82-81fe-a7996eb36cb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_activity" minOccurs="0"/>
                <xsd:element ref="ns4:MediaServiceObjectDetectorVersion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779f0f-2583-4f08-9bf9-e4e231eee5d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8d886b-30bb-4c82-81fe-a7996eb36cb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a8d886b-30bb-4c82-81fe-a7996eb36cbf" xsi:nil="true"/>
  </documentManagement>
</p:properties>
</file>

<file path=customXml/itemProps1.xml><?xml version="1.0" encoding="utf-8"?>
<ds:datastoreItem xmlns:ds="http://schemas.openxmlformats.org/officeDocument/2006/customXml" ds:itemID="{E59455B8-6787-47C9-B54C-9224DE6505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779f0f-2583-4f08-9bf9-e4e231eee5dc"/>
    <ds:schemaRef ds:uri="1a8d886b-30bb-4c82-81fe-a7996eb36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11CC79-1753-4D5A-8D50-C95596CFEB35}">
  <ds:schemaRefs>
    <ds:schemaRef ds:uri="http://schemas.microsoft.com/sharepoint/v3/contenttype/forms"/>
  </ds:schemaRefs>
</ds:datastoreItem>
</file>

<file path=customXml/itemProps3.xml><?xml version="1.0" encoding="utf-8"?>
<ds:datastoreItem xmlns:ds="http://schemas.openxmlformats.org/officeDocument/2006/customXml" ds:itemID="{D18A6C80-7E4D-4E02-B22D-2F62F003CCE9}">
  <ds:schemaRefs>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7e779f0f-2583-4f08-9bf9-e4e231eee5dc"/>
    <ds:schemaRef ds:uri="http://purl.org/dc/dcmitype/"/>
    <ds:schemaRef ds:uri="http://purl.org/dc/terms/"/>
    <ds:schemaRef ds:uri="http://purl.org/dc/elements/1.1/"/>
    <ds:schemaRef ds:uri="http://schemas.microsoft.com/office/2006/documentManagement/types"/>
    <ds:schemaRef ds:uri="1a8d886b-30bb-4c82-81fe-a7996eb36cbf"/>
  </ds:schemaRefs>
</ds:datastoreItem>
</file>

<file path=docProps/app.xml><?xml version="1.0" encoding="utf-8"?>
<Properties xmlns="http://schemas.openxmlformats.org/officeDocument/2006/extended-properties" xmlns:vt="http://schemas.openxmlformats.org/officeDocument/2006/docPropsVTypes">
  <Template>LFC Econ Template</Template>
  <TotalTime>1282</TotalTime>
  <Words>2287</Words>
  <Application>Microsoft Office PowerPoint</Application>
  <PresentationFormat>On-screen Show (4:3)</PresentationFormat>
  <Paragraphs>165</Paragraphs>
  <Slides>17</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Bookman Old Style</vt:lpstr>
      <vt:lpstr>Calibri</vt:lpstr>
      <vt:lpstr>Cambria</vt:lpstr>
      <vt:lpstr>Courier New</vt:lpstr>
      <vt:lpstr>Georgia</vt:lpstr>
      <vt:lpstr>Symbol</vt:lpstr>
      <vt:lpstr>Times New Roman</vt:lpstr>
      <vt:lpstr>Wingdings</vt:lpstr>
      <vt:lpstr>Office Theme</vt:lpstr>
      <vt:lpstr>LFC Performance Measures and Reports</vt:lpstr>
      <vt:lpstr>Performance measures and report cards are components of the Legislating for Results framework.</vt:lpstr>
      <vt:lpstr>The report card cycle starts with the agency.</vt:lpstr>
      <vt:lpstr>Report cards generally reflect what is in the General Appropriation Act.</vt:lpstr>
      <vt:lpstr>Example Report Card</vt:lpstr>
      <vt:lpstr>Green is not always good; red is not always bad.</vt:lpstr>
      <vt:lpstr>Performance data can help improve policy development and budgeting.</vt:lpstr>
      <vt:lpstr>A good performance measure provides a meaningful assessment of the effectiveness of a program.</vt:lpstr>
      <vt:lpstr>Measures can be categorized as outcome, output, efficiency, and explanatory.</vt:lpstr>
      <vt:lpstr>Measures can be categorized as outcome, output, efficiency, and explanatory.</vt:lpstr>
      <vt:lpstr>Common Performance Measure Concerns</vt:lpstr>
      <vt:lpstr>Common Performance Measure Concerns</vt:lpstr>
      <vt:lpstr>Common Performance Measure Concerns</vt:lpstr>
      <vt:lpstr>Tips on Number Use in Measures</vt:lpstr>
      <vt:lpstr>Outline of a Good Performance Report (Workforce Solutions Department)</vt:lpstr>
      <vt:lpstr>Close-Up of a Good Performance Report (Children, Youth and Families Department)</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Iglesias, Dawn</dc:creator>
  <cp:lastModifiedBy>Meriam Densmore</cp:lastModifiedBy>
  <cp:revision>20</cp:revision>
  <dcterms:created xsi:type="dcterms:W3CDTF">2018-10-23T21:53:31Z</dcterms:created>
  <dcterms:modified xsi:type="dcterms:W3CDTF">2023-06-12T18:15:53Z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0x010100FB74D7BFB6A7324A83D5EDD5F602280B</vt:lpwstr>
  </property>
</Properties>
</file>