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37"/>
  </p:notesMasterIdLst>
  <p:sldIdLst>
    <p:sldId id="305"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2" r:id="rId17"/>
    <p:sldId id="273" r:id="rId18"/>
    <p:sldId id="274" r:id="rId19"/>
    <p:sldId id="276" r:id="rId20"/>
    <p:sldId id="277" r:id="rId21"/>
    <p:sldId id="278" r:id="rId22"/>
    <p:sldId id="279" r:id="rId23"/>
    <p:sldId id="281" r:id="rId24"/>
    <p:sldId id="282" r:id="rId25"/>
    <p:sldId id="283" r:id="rId26"/>
    <p:sldId id="284" r:id="rId27"/>
    <p:sldId id="285" r:id="rId28"/>
    <p:sldId id="286" r:id="rId29"/>
    <p:sldId id="287" r:id="rId30"/>
    <p:sldId id="288" r:id="rId31"/>
    <p:sldId id="289" r:id="rId32"/>
    <p:sldId id="290" r:id="rId33"/>
    <p:sldId id="291" r:id="rId34"/>
    <p:sldId id="292" r:id="rId35"/>
    <p:sldId id="306"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C8C27"/>
    <a:srgbClr val="1A7E7C"/>
    <a:srgbClr val="000000"/>
    <a:srgbClr val="E89228"/>
    <a:srgbClr val="E69128"/>
    <a:srgbClr val="114F4F"/>
    <a:srgbClr val="0E4F4E"/>
    <a:srgbClr val="E38F2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5" autoAdjust="0"/>
    <p:restoredTop sz="94654" autoAdjust="0"/>
  </p:normalViewPr>
  <p:slideViewPr>
    <p:cSldViewPr snapToGrid="0">
      <p:cViewPr varScale="1">
        <p:scale>
          <a:sx n="79" d="100"/>
          <a:sy n="79" d="100"/>
        </p:scale>
        <p:origin x="71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_rels/data1.xml.rels><?xml version="1.0" encoding="UTF-8" standalone="yes"?>
<Relationships xmlns="http://schemas.openxmlformats.org/package/2006/relationships"><Relationship Id="rId1" Type="http://schemas.openxmlformats.org/officeDocument/2006/relationships/hyperlink" Target="mailto:DFASBD.Submissions@state.nm.us" TargetMode="External"/></Relationships>
</file>

<file path=ppt/diagrams/_rels/drawing1.xml.rels><?xml version="1.0" encoding="UTF-8" standalone="yes"?>
<Relationships xmlns="http://schemas.openxmlformats.org/package/2006/relationships"><Relationship Id="rId1" Type="http://schemas.openxmlformats.org/officeDocument/2006/relationships/hyperlink" Target="mailto:DFASBD.Submissions@state.nm.us" TargetMode="External"/></Relationships>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6546604-F319-4EA4-A9D9-FCE8CC329C64}" type="doc">
      <dgm:prSet loTypeId="urn:microsoft.com/office/officeart/2016/7/layout/LinearBlockProcessNumbered" loCatId="process" qsTypeId="urn:microsoft.com/office/officeart/2005/8/quickstyle/simple1" qsCatId="simple" csTypeId="urn:microsoft.com/office/officeart/2005/8/colors/accent3_1" csCatId="accent3" phldr="1"/>
      <dgm:spPr/>
    </dgm:pt>
    <dgm:pt modelId="{68B73D54-91E6-46A5-8DDF-9DCCF04B7D7A}">
      <dgm:prSet phldrT="[Text]" custT="1"/>
      <dgm:spPr/>
      <dgm:t>
        <a:bodyPr/>
        <a:lstStyle/>
        <a:p>
          <a:pPr marL="0"/>
          <a:r>
            <a:rPr lang="en-US" sz="1800" dirty="0"/>
            <a:t>Create email submission to be sent to </a:t>
          </a:r>
          <a:r>
            <a:rPr lang="en-US" sz="1800" dirty="0">
              <a:hlinkClick xmlns:r="http://schemas.openxmlformats.org/officeDocument/2006/relationships" r:id="rId1"/>
            </a:rPr>
            <a:t>DFASBD.Submissions@state.nm.us</a:t>
          </a:r>
          <a:r>
            <a:rPr lang="en-US" sz="1800" dirty="0"/>
            <a:t> </a:t>
          </a:r>
        </a:p>
      </dgm:t>
    </dgm:pt>
    <dgm:pt modelId="{9AC8DE74-5737-4E87-839C-C50FCFA675FF}" type="parTrans" cxnId="{54BD4569-6E61-4BE2-A79E-09C699AC1D7E}">
      <dgm:prSet/>
      <dgm:spPr/>
      <dgm:t>
        <a:bodyPr/>
        <a:lstStyle/>
        <a:p>
          <a:endParaRPr lang="en-US"/>
        </a:p>
      </dgm:t>
    </dgm:pt>
    <dgm:pt modelId="{B38F4C86-53CE-4783-8F31-76F73815248E}" type="sibTrans" cxnId="{54BD4569-6E61-4BE2-A79E-09C699AC1D7E}">
      <dgm:prSet phldrT="01"/>
      <dgm:spPr/>
      <dgm:t>
        <a:bodyPr/>
        <a:lstStyle/>
        <a:p>
          <a:r>
            <a:rPr lang="en-US" dirty="0"/>
            <a:t>01</a:t>
          </a:r>
        </a:p>
      </dgm:t>
    </dgm:pt>
    <dgm:pt modelId="{4912E6B0-9EA3-42D9-BE82-55670814EFDB}">
      <dgm:prSet custT="1"/>
      <dgm:spPr/>
      <dgm:t>
        <a:bodyPr/>
        <a:lstStyle/>
        <a:p>
          <a:r>
            <a:rPr lang="en-US" sz="1800" dirty="0"/>
            <a:t>SBD Office Manager (or backup) will log in and route to analyst</a:t>
          </a:r>
        </a:p>
      </dgm:t>
    </dgm:pt>
    <dgm:pt modelId="{35F852EA-4563-42BF-A798-D3BEC81DDD29}" type="parTrans" cxnId="{834ADCA9-92B1-4A0F-AE3E-DDD43A86463E}">
      <dgm:prSet/>
      <dgm:spPr/>
      <dgm:t>
        <a:bodyPr/>
        <a:lstStyle/>
        <a:p>
          <a:endParaRPr lang="en-US"/>
        </a:p>
      </dgm:t>
    </dgm:pt>
    <dgm:pt modelId="{C78D96F0-9831-44AD-A55F-8E2BF2B88218}" type="sibTrans" cxnId="{834ADCA9-92B1-4A0F-AE3E-DDD43A86463E}">
      <dgm:prSet phldrT="02"/>
      <dgm:spPr/>
      <dgm:t>
        <a:bodyPr/>
        <a:lstStyle/>
        <a:p>
          <a:r>
            <a:rPr lang="en-US" dirty="0"/>
            <a:t>03</a:t>
          </a:r>
        </a:p>
      </dgm:t>
    </dgm:pt>
    <dgm:pt modelId="{A2913380-7639-4CC3-B0FA-B241B613BE34}">
      <dgm:prSet custT="1"/>
      <dgm:spPr/>
      <dgm:t>
        <a:bodyPr/>
        <a:lstStyle/>
        <a:p>
          <a:pPr marL="182880" indent="-182880"/>
          <a:r>
            <a:rPr lang="en-US" sz="1400" dirty="0"/>
            <a:t>Include Excel version of BAR, OPBUD-4, or BRF Form</a:t>
          </a:r>
        </a:p>
      </dgm:t>
    </dgm:pt>
    <dgm:pt modelId="{1F22C9BE-DFB1-4D8D-ABD2-364F2F3D1AE8}" type="parTrans" cxnId="{79EC6053-1F1F-4D8C-A82D-8AB86608E1F0}">
      <dgm:prSet/>
      <dgm:spPr/>
      <dgm:t>
        <a:bodyPr/>
        <a:lstStyle/>
        <a:p>
          <a:endParaRPr lang="en-US"/>
        </a:p>
      </dgm:t>
    </dgm:pt>
    <dgm:pt modelId="{69857318-EB3C-4859-A8EA-84C84642A431}" type="sibTrans" cxnId="{79EC6053-1F1F-4D8C-A82D-8AB86608E1F0}">
      <dgm:prSet/>
      <dgm:spPr/>
      <dgm:t>
        <a:bodyPr/>
        <a:lstStyle/>
        <a:p>
          <a:endParaRPr lang="en-US"/>
        </a:p>
      </dgm:t>
    </dgm:pt>
    <dgm:pt modelId="{9D053092-CB50-47BF-8A8B-8BF781BF9A78}">
      <dgm:prSet custT="1"/>
      <dgm:spPr/>
      <dgm:t>
        <a:bodyPr/>
        <a:lstStyle/>
        <a:p>
          <a:pPr marL="182880" indent="-182880"/>
          <a:r>
            <a:rPr lang="en-US" sz="1400" dirty="0"/>
            <a:t>Include all backup documentation as one PDF</a:t>
          </a:r>
        </a:p>
      </dgm:t>
    </dgm:pt>
    <dgm:pt modelId="{2D121242-A4EE-45E9-885A-98362D953D98}" type="parTrans" cxnId="{76337D65-67D5-41DD-B19A-108DA75EAC85}">
      <dgm:prSet/>
      <dgm:spPr/>
      <dgm:t>
        <a:bodyPr/>
        <a:lstStyle/>
        <a:p>
          <a:endParaRPr lang="en-US"/>
        </a:p>
      </dgm:t>
    </dgm:pt>
    <dgm:pt modelId="{1A3C69AA-48AC-4F8E-9131-95AD76C045F0}" type="sibTrans" cxnId="{76337D65-67D5-41DD-B19A-108DA75EAC85}">
      <dgm:prSet/>
      <dgm:spPr/>
      <dgm:t>
        <a:bodyPr/>
        <a:lstStyle/>
        <a:p>
          <a:endParaRPr lang="en-US"/>
        </a:p>
      </dgm:t>
    </dgm:pt>
    <dgm:pt modelId="{1424F11A-7300-4D53-8DEA-E7B8854E6D11}">
      <dgm:prSet custT="1"/>
      <dgm:spPr/>
      <dgm:t>
        <a:bodyPr/>
        <a:lstStyle/>
        <a:p>
          <a:pPr marL="0"/>
          <a:r>
            <a:rPr lang="en-US" sz="1800" dirty="0"/>
            <a:t>Include appropriate word in email subject line to aid in filtering:</a:t>
          </a:r>
        </a:p>
      </dgm:t>
    </dgm:pt>
    <dgm:pt modelId="{2B2591B1-1A8B-4CF7-B563-B18DE2D36FB1}" type="parTrans" cxnId="{B58ABF63-1CAA-4D2D-A871-ACD5569BCA1B}">
      <dgm:prSet/>
      <dgm:spPr/>
      <dgm:t>
        <a:bodyPr/>
        <a:lstStyle/>
        <a:p>
          <a:endParaRPr lang="en-US"/>
        </a:p>
      </dgm:t>
    </dgm:pt>
    <dgm:pt modelId="{A3179CB8-7457-4C7D-B4D2-ABCCF7FF808F}" type="sibTrans" cxnId="{B58ABF63-1CAA-4D2D-A871-ACD5569BCA1B}">
      <dgm:prSet phldrT="02"/>
      <dgm:spPr/>
      <dgm:t>
        <a:bodyPr/>
        <a:lstStyle/>
        <a:p>
          <a:r>
            <a:rPr lang="en-US" dirty="0"/>
            <a:t>02</a:t>
          </a:r>
        </a:p>
      </dgm:t>
    </dgm:pt>
    <dgm:pt modelId="{E3B488FF-F626-4955-B933-46ED0AC03DE2}">
      <dgm:prSet custT="1"/>
      <dgm:spPr/>
      <dgm:t>
        <a:bodyPr/>
        <a:lstStyle/>
        <a:p>
          <a:pPr marL="182880" indent="-182880"/>
          <a:r>
            <a:rPr lang="en-US" sz="1400" dirty="0"/>
            <a:t>BAR – Budget Adjustment Request</a:t>
          </a:r>
        </a:p>
      </dgm:t>
    </dgm:pt>
    <dgm:pt modelId="{99995D12-1FE8-4723-9231-626CE6FFFB19}" type="parTrans" cxnId="{435C5C79-767F-4EB1-84C1-240E0E17A272}">
      <dgm:prSet/>
      <dgm:spPr/>
      <dgm:t>
        <a:bodyPr/>
        <a:lstStyle/>
        <a:p>
          <a:endParaRPr lang="en-US"/>
        </a:p>
      </dgm:t>
    </dgm:pt>
    <dgm:pt modelId="{670ED9A4-4130-401D-B52E-60D39B23038E}" type="sibTrans" cxnId="{435C5C79-767F-4EB1-84C1-240E0E17A272}">
      <dgm:prSet/>
      <dgm:spPr/>
      <dgm:t>
        <a:bodyPr/>
        <a:lstStyle/>
        <a:p>
          <a:endParaRPr lang="en-US"/>
        </a:p>
      </dgm:t>
    </dgm:pt>
    <dgm:pt modelId="{58164931-8EE2-4156-B66B-FC2C0B863A44}">
      <dgm:prSet custT="1"/>
      <dgm:spPr/>
      <dgm:t>
        <a:bodyPr/>
        <a:lstStyle/>
        <a:p>
          <a:pPr marL="182880" indent="-182880"/>
          <a:r>
            <a:rPr lang="en-US" sz="1400" dirty="0"/>
            <a:t>BRF – Budget Reallocation Form</a:t>
          </a:r>
        </a:p>
      </dgm:t>
    </dgm:pt>
    <dgm:pt modelId="{1429F7E9-1C61-4745-B7BE-DD7F538E23B7}" type="parTrans" cxnId="{1022E431-1C5B-4FAD-8EB3-E86FEDA897EA}">
      <dgm:prSet/>
      <dgm:spPr/>
      <dgm:t>
        <a:bodyPr/>
        <a:lstStyle/>
        <a:p>
          <a:endParaRPr lang="en-US"/>
        </a:p>
      </dgm:t>
    </dgm:pt>
    <dgm:pt modelId="{6A63E718-F3E8-40A6-BE94-739BC3CA6600}" type="sibTrans" cxnId="{1022E431-1C5B-4FAD-8EB3-E86FEDA897EA}">
      <dgm:prSet/>
      <dgm:spPr/>
      <dgm:t>
        <a:bodyPr/>
        <a:lstStyle/>
        <a:p>
          <a:endParaRPr lang="en-US"/>
        </a:p>
      </dgm:t>
    </dgm:pt>
    <dgm:pt modelId="{62AE92DC-3D4C-454A-898D-4C7860B41749}">
      <dgm:prSet custT="1"/>
      <dgm:spPr/>
      <dgm:t>
        <a:bodyPr/>
        <a:lstStyle/>
        <a:p>
          <a:pPr marL="182880" indent="-182880"/>
          <a:r>
            <a:rPr lang="en-US" sz="1400" dirty="0"/>
            <a:t>OPBUD4 – The form utilized for nonrecurring appropriations</a:t>
          </a:r>
        </a:p>
      </dgm:t>
    </dgm:pt>
    <dgm:pt modelId="{1BEEA8F9-7341-42BE-9A73-F7665C99A0E0}" type="parTrans" cxnId="{80C67847-1EFD-4C9C-97DE-15EAF35A47C3}">
      <dgm:prSet/>
      <dgm:spPr/>
      <dgm:t>
        <a:bodyPr/>
        <a:lstStyle/>
        <a:p>
          <a:endParaRPr lang="en-US"/>
        </a:p>
      </dgm:t>
    </dgm:pt>
    <dgm:pt modelId="{EF947B1D-1E23-4CD0-BFD5-E34A3378EC8E}" type="sibTrans" cxnId="{80C67847-1EFD-4C9C-97DE-15EAF35A47C3}">
      <dgm:prSet/>
      <dgm:spPr/>
      <dgm:t>
        <a:bodyPr/>
        <a:lstStyle/>
        <a:p>
          <a:endParaRPr lang="en-US"/>
        </a:p>
      </dgm:t>
    </dgm:pt>
    <dgm:pt modelId="{ADB46EEB-94A6-4D62-A424-CFD721D6A3D8}" type="pres">
      <dgm:prSet presAssocID="{26546604-F319-4EA4-A9D9-FCE8CC329C64}" presName="Name0" presStyleCnt="0">
        <dgm:presLayoutVars>
          <dgm:animLvl val="lvl"/>
          <dgm:resizeHandles val="exact"/>
        </dgm:presLayoutVars>
      </dgm:prSet>
      <dgm:spPr/>
    </dgm:pt>
    <dgm:pt modelId="{EA72A25A-871E-4301-A8FC-C41BCDDF109C}" type="pres">
      <dgm:prSet presAssocID="{68B73D54-91E6-46A5-8DDF-9DCCF04B7D7A}" presName="compositeNode" presStyleCnt="0">
        <dgm:presLayoutVars>
          <dgm:bulletEnabled val="1"/>
        </dgm:presLayoutVars>
      </dgm:prSet>
      <dgm:spPr/>
    </dgm:pt>
    <dgm:pt modelId="{89C9271A-7D60-433E-85A9-10F5D4888890}" type="pres">
      <dgm:prSet presAssocID="{68B73D54-91E6-46A5-8DDF-9DCCF04B7D7A}" presName="bgRect" presStyleLbl="alignNode1" presStyleIdx="0" presStyleCnt="3"/>
      <dgm:spPr/>
    </dgm:pt>
    <dgm:pt modelId="{597CA51C-1216-4161-B448-D76AD57CFC2A}" type="pres">
      <dgm:prSet presAssocID="{B38F4C86-53CE-4783-8F31-76F73815248E}" presName="sibTransNodeRect" presStyleLbl="alignNode1" presStyleIdx="0" presStyleCnt="3">
        <dgm:presLayoutVars>
          <dgm:chMax val="0"/>
          <dgm:bulletEnabled val="1"/>
        </dgm:presLayoutVars>
      </dgm:prSet>
      <dgm:spPr/>
    </dgm:pt>
    <dgm:pt modelId="{AB1EC622-EE89-4B8F-AB60-308409273967}" type="pres">
      <dgm:prSet presAssocID="{68B73D54-91E6-46A5-8DDF-9DCCF04B7D7A}" presName="nodeRect" presStyleLbl="alignNode1" presStyleIdx="0" presStyleCnt="3">
        <dgm:presLayoutVars>
          <dgm:bulletEnabled val="1"/>
        </dgm:presLayoutVars>
      </dgm:prSet>
      <dgm:spPr/>
    </dgm:pt>
    <dgm:pt modelId="{45CBB6C1-4838-49FA-B547-DB857C67DE8A}" type="pres">
      <dgm:prSet presAssocID="{B38F4C86-53CE-4783-8F31-76F73815248E}" presName="sibTrans" presStyleCnt="0"/>
      <dgm:spPr/>
    </dgm:pt>
    <dgm:pt modelId="{4D1EB129-D514-42A1-A2E4-121D9C39681D}" type="pres">
      <dgm:prSet presAssocID="{1424F11A-7300-4D53-8DEA-E7B8854E6D11}" presName="compositeNode" presStyleCnt="0">
        <dgm:presLayoutVars>
          <dgm:bulletEnabled val="1"/>
        </dgm:presLayoutVars>
      </dgm:prSet>
      <dgm:spPr/>
    </dgm:pt>
    <dgm:pt modelId="{BFC877A2-7E39-44D5-A6B7-0A93FA9E7E1D}" type="pres">
      <dgm:prSet presAssocID="{1424F11A-7300-4D53-8DEA-E7B8854E6D11}" presName="bgRect" presStyleLbl="alignNode1" presStyleIdx="1" presStyleCnt="3"/>
      <dgm:spPr/>
    </dgm:pt>
    <dgm:pt modelId="{333A1ABF-0F28-497E-97B0-E5D70366308A}" type="pres">
      <dgm:prSet presAssocID="{A3179CB8-7457-4C7D-B4D2-ABCCF7FF808F}" presName="sibTransNodeRect" presStyleLbl="alignNode1" presStyleIdx="1" presStyleCnt="3">
        <dgm:presLayoutVars>
          <dgm:chMax val="0"/>
          <dgm:bulletEnabled val="1"/>
        </dgm:presLayoutVars>
      </dgm:prSet>
      <dgm:spPr/>
    </dgm:pt>
    <dgm:pt modelId="{AD65B897-41D3-4458-ACBA-7E797DFDA824}" type="pres">
      <dgm:prSet presAssocID="{1424F11A-7300-4D53-8DEA-E7B8854E6D11}" presName="nodeRect" presStyleLbl="alignNode1" presStyleIdx="1" presStyleCnt="3">
        <dgm:presLayoutVars>
          <dgm:bulletEnabled val="1"/>
        </dgm:presLayoutVars>
      </dgm:prSet>
      <dgm:spPr/>
    </dgm:pt>
    <dgm:pt modelId="{9B7A1D0B-47CD-4B87-9E70-D6C995E879B2}" type="pres">
      <dgm:prSet presAssocID="{A3179CB8-7457-4C7D-B4D2-ABCCF7FF808F}" presName="sibTrans" presStyleCnt="0"/>
      <dgm:spPr/>
    </dgm:pt>
    <dgm:pt modelId="{03150C35-B4C6-4FCE-A54A-12DAE0328650}" type="pres">
      <dgm:prSet presAssocID="{4912E6B0-9EA3-42D9-BE82-55670814EFDB}" presName="compositeNode" presStyleCnt="0">
        <dgm:presLayoutVars>
          <dgm:bulletEnabled val="1"/>
        </dgm:presLayoutVars>
      </dgm:prSet>
      <dgm:spPr/>
    </dgm:pt>
    <dgm:pt modelId="{534EB12C-E11F-452D-BF23-0B61350186EA}" type="pres">
      <dgm:prSet presAssocID="{4912E6B0-9EA3-42D9-BE82-55670814EFDB}" presName="bgRect" presStyleLbl="alignNode1" presStyleIdx="2" presStyleCnt="3"/>
      <dgm:spPr/>
    </dgm:pt>
    <dgm:pt modelId="{07021BF4-9386-4DE7-BCE4-55823E6F1121}" type="pres">
      <dgm:prSet presAssocID="{C78D96F0-9831-44AD-A55F-8E2BF2B88218}" presName="sibTransNodeRect" presStyleLbl="alignNode1" presStyleIdx="2" presStyleCnt="3">
        <dgm:presLayoutVars>
          <dgm:chMax val="0"/>
          <dgm:bulletEnabled val="1"/>
        </dgm:presLayoutVars>
      </dgm:prSet>
      <dgm:spPr/>
    </dgm:pt>
    <dgm:pt modelId="{1D6E0DDC-637E-4F2D-BBF3-30A4303F6ED5}" type="pres">
      <dgm:prSet presAssocID="{4912E6B0-9EA3-42D9-BE82-55670814EFDB}" presName="nodeRect" presStyleLbl="alignNode1" presStyleIdx="2" presStyleCnt="3">
        <dgm:presLayoutVars>
          <dgm:bulletEnabled val="1"/>
        </dgm:presLayoutVars>
      </dgm:prSet>
      <dgm:spPr/>
    </dgm:pt>
  </dgm:ptLst>
  <dgm:cxnLst>
    <dgm:cxn modelId="{06C40404-DF40-4752-BAB4-57947DBF5A73}" type="presOf" srcId="{9D053092-CB50-47BF-8A8B-8BF781BF9A78}" destId="{AB1EC622-EE89-4B8F-AB60-308409273967}" srcOrd="0" destOrd="2" presId="urn:microsoft.com/office/officeart/2016/7/layout/LinearBlockProcessNumbered"/>
    <dgm:cxn modelId="{594CA519-1549-4CF0-84A9-EEF12456F51C}" type="presOf" srcId="{A2913380-7639-4CC3-B0FA-B241B613BE34}" destId="{AB1EC622-EE89-4B8F-AB60-308409273967}" srcOrd="0" destOrd="1" presId="urn:microsoft.com/office/officeart/2016/7/layout/LinearBlockProcessNumbered"/>
    <dgm:cxn modelId="{A6CD8422-1990-4304-86EB-3B6B544E959D}" type="presOf" srcId="{1424F11A-7300-4D53-8DEA-E7B8854E6D11}" destId="{BFC877A2-7E39-44D5-A6B7-0A93FA9E7E1D}" srcOrd="0" destOrd="0" presId="urn:microsoft.com/office/officeart/2016/7/layout/LinearBlockProcessNumbered"/>
    <dgm:cxn modelId="{1022E431-1C5B-4FAD-8EB3-E86FEDA897EA}" srcId="{1424F11A-7300-4D53-8DEA-E7B8854E6D11}" destId="{58164931-8EE2-4156-B66B-FC2C0B863A44}" srcOrd="1" destOrd="0" parTransId="{1429F7E9-1C61-4745-B7BE-DD7F538E23B7}" sibTransId="{6A63E718-F3E8-40A6-BE94-739BC3CA6600}"/>
    <dgm:cxn modelId="{42D42B5C-AA56-461F-860C-AF7E2BCDAE57}" type="presOf" srcId="{1424F11A-7300-4D53-8DEA-E7B8854E6D11}" destId="{AD65B897-41D3-4458-ACBA-7E797DFDA824}" srcOrd="1" destOrd="0" presId="urn:microsoft.com/office/officeart/2016/7/layout/LinearBlockProcessNumbered"/>
    <dgm:cxn modelId="{B58ABF63-1CAA-4D2D-A871-ACD5569BCA1B}" srcId="{26546604-F319-4EA4-A9D9-FCE8CC329C64}" destId="{1424F11A-7300-4D53-8DEA-E7B8854E6D11}" srcOrd="1" destOrd="0" parTransId="{2B2591B1-1A8B-4CF7-B563-B18DE2D36FB1}" sibTransId="{A3179CB8-7457-4C7D-B4D2-ABCCF7FF808F}"/>
    <dgm:cxn modelId="{76337D65-67D5-41DD-B19A-108DA75EAC85}" srcId="{68B73D54-91E6-46A5-8DDF-9DCCF04B7D7A}" destId="{9D053092-CB50-47BF-8A8B-8BF781BF9A78}" srcOrd="1" destOrd="0" parTransId="{2D121242-A4EE-45E9-885A-98362D953D98}" sibTransId="{1A3C69AA-48AC-4F8E-9131-95AD76C045F0}"/>
    <dgm:cxn modelId="{80C67847-1EFD-4C9C-97DE-15EAF35A47C3}" srcId="{1424F11A-7300-4D53-8DEA-E7B8854E6D11}" destId="{62AE92DC-3D4C-454A-898D-4C7860B41749}" srcOrd="2" destOrd="0" parTransId="{1BEEA8F9-7341-42BE-9A73-F7665C99A0E0}" sibTransId="{EF947B1D-1E23-4CD0-BFD5-E34A3378EC8E}"/>
    <dgm:cxn modelId="{54BD4569-6E61-4BE2-A79E-09C699AC1D7E}" srcId="{26546604-F319-4EA4-A9D9-FCE8CC329C64}" destId="{68B73D54-91E6-46A5-8DDF-9DCCF04B7D7A}" srcOrd="0" destOrd="0" parTransId="{9AC8DE74-5737-4E87-839C-C50FCFA675FF}" sibTransId="{B38F4C86-53CE-4783-8F31-76F73815248E}"/>
    <dgm:cxn modelId="{6488BD71-93C0-4756-898B-35F0F7B8D326}" type="presOf" srcId="{68B73D54-91E6-46A5-8DDF-9DCCF04B7D7A}" destId="{89C9271A-7D60-433E-85A9-10F5D4888890}" srcOrd="0" destOrd="0" presId="urn:microsoft.com/office/officeart/2016/7/layout/LinearBlockProcessNumbered"/>
    <dgm:cxn modelId="{08AB1473-F906-4647-9309-10B906BE87F3}" type="presOf" srcId="{58164931-8EE2-4156-B66B-FC2C0B863A44}" destId="{AD65B897-41D3-4458-ACBA-7E797DFDA824}" srcOrd="0" destOrd="2" presId="urn:microsoft.com/office/officeart/2016/7/layout/LinearBlockProcessNumbered"/>
    <dgm:cxn modelId="{79EC6053-1F1F-4D8C-A82D-8AB86608E1F0}" srcId="{68B73D54-91E6-46A5-8DDF-9DCCF04B7D7A}" destId="{A2913380-7639-4CC3-B0FA-B241B613BE34}" srcOrd="0" destOrd="0" parTransId="{1F22C9BE-DFB1-4D8D-ABD2-364F2F3D1AE8}" sibTransId="{69857318-EB3C-4859-A8EA-84C84642A431}"/>
    <dgm:cxn modelId="{435C5C79-767F-4EB1-84C1-240E0E17A272}" srcId="{1424F11A-7300-4D53-8DEA-E7B8854E6D11}" destId="{E3B488FF-F626-4955-B933-46ED0AC03DE2}" srcOrd="0" destOrd="0" parTransId="{99995D12-1FE8-4723-9231-626CE6FFFB19}" sibTransId="{670ED9A4-4130-401D-B52E-60D39B23038E}"/>
    <dgm:cxn modelId="{BAB9A182-D2D7-4A06-9E9A-760BBEE9A89E}" type="presOf" srcId="{4912E6B0-9EA3-42D9-BE82-55670814EFDB}" destId="{1D6E0DDC-637E-4F2D-BBF3-30A4303F6ED5}" srcOrd="1" destOrd="0" presId="urn:microsoft.com/office/officeart/2016/7/layout/LinearBlockProcessNumbered"/>
    <dgm:cxn modelId="{1388A784-EF75-43E3-9C87-7651CD78CF1C}" type="presOf" srcId="{C78D96F0-9831-44AD-A55F-8E2BF2B88218}" destId="{07021BF4-9386-4DE7-BCE4-55823E6F1121}" srcOrd="0" destOrd="0" presId="urn:microsoft.com/office/officeart/2016/7/layout/LinearBlockProcessNumbered"/>
    <dgm:cxn modelId="{834ADCA9-92B1-4A0F-AE3E-DDD43A86463E}" srcId="{26546604-F319-4EA4-A9D9-FCE8CC329C64}" destId="{4912E6B0-9EA3-42D9-BE82-55670814EFDB}" srcOrd="2" destOrd="0" parTransId="{35F852EA-4563-42BF-A798-D3BEC81DDD29}" sibTransId="{C78D96F0-9831-44AD-A55F-8E2BF2B88218}"/>
    <dgm:cxn modelId="{F956B8AD-22B6-4B4E-AB16-A7E445645361}" type="presOf" srcId="{B38F4C86-53CE-4783-8F31-76F73815248E}" destId="{597CA51C-1216-4161-B448-D76AD57CFC2A}" srcOrd="0" destOrd="0" presId="urn:microsoft.com/office/officeart/2016/7/layout/LinearBlockProcessNumbered"/>
    <dgm:cxn modelId="{80A706B5-398B-4241-AD42-F3F543238E73}" type="presOf" srcId="{62AE92DC-3D4C-454A-898D-4C7860B41749}" destId="{AD65B897-41D3-4458-ACBA-7E797DFDA824}" srcOrd="0" destOrd="3" presId="urn:microsoft.com/office/officeart/2016/7/layout/LinearBlockProcessNumbered"/>
    <dgm:cxn modelId="{90CB34C3-5B8B-4014-AD2C-84C5D3DB0488}" type="presOf" srcId="{A3179CB8-7457-4C7D-B4D2-ABCCF7FF808F}" destId="{333A1ABF-0F28-497E-97B0-E5D70366308A}" srcOrd="0" destOrd="0" presId="urn:microsoft.com/office/officeart/2016/7/layout/LinearBlockProcessNumbered"/>
    <dgm:cxn modelId="{8F5C9BCA-4CE2-4F55-B049-18CE7B744B07}" type="presOf" srcId="{68B73D54-91E6-46A5-8DDF-9DCCF04B7D7A}" destId="{AB1EC622-EE89-4B8F-AB60-308409273967}" srcOrd="1" destOrd="0" presId="urn:microsoft.com/office/officeart/2016/7/layout/LinearBlockProcessNumbered"/>
    <dgm:cxn modelId="{C57191CB-430D-4372-B002-718E76C2197A}" type="presOf" srcId="{4912E6B0-9EA3-42D9-BE82-55670814EFDB}" destId="{534EB12C-E11F-452D-BF23-0B61350186EA}" srcOrd="0" destOrd="0" presId="urn:microsoft.com/office/officeart/2016/7/layout/LinearBlockProcessNumbered"/>
    <dgm:cxn modelId="{4817D7DC-05FF-4929-89A1-468E8F0C69A1}" type="presOf" srcId="{E3B488FF-F626-4955-B933-46ED0AC03DE2}" destId="{AD65B897-41D3-4458-ACBA-7E797DFDA824}" srcOrd="0" destOrd="1" presId="urn:microsoft.com/office/officeart/2016/7/layout/LinearBlockProcessNumbered"/>
    <dgm:cxn modelId="{0E5AA7F2-EC88-4398-9D86-1C1826347A35}" type="presOf" srcId="{26546604-F319-4EA4-A9D9-FCE8CC329C64}" destId="{ADB46EEB-94A6-4D62-A424-CFD721D6A3D8}" srcOrd="0" destOrd="0" presId="urn:microsoft.com/office/officeart/2016/7/layout/LinearBlockProcessNumbered"/>
    <dgm:cxn modelId="{3C94C3E2-2CA6-457F-A3B6-F60F8787AE69}" type="presParOf" srcId="{ADB46EEB-94A6-4D62-A424-CFD721D6A3D8}" destId="{EA72A25A-871E-4301-A8FC-C41BCDDF109C}" srcOrd="0" destOrd="0" presId="urn:microsoft.com/office/officeart/2016/7/layout/LinearBlockProcessNumbered"/>
    <dgm:cxn modelId="{79809CF8-C0BD-420E-84C7-27E84E0B42DA}" type="presParOf" srcId="{EA72A25A-871E-4301-A8FC-C41BCDDF109C}" destId="{89C9271A-7D60-433E-85A9-10F5D4888890}" srcOrd="0" destOrd="0" presId="urn:microsoft.com/office/officeart/2016/7/layout/LinearBlockProcessNumbered"/>
    <dgm:cxn modelId="{FE411A10-821D-49D2-9030-E232B23AB515}" type="presParOf" srcId="{EA72A25A-871E-4301-A8FC-C41BCDDF109C}" destId="{597CA51C-1216-4161-B448-D76AD57CFC2A}" srcOrd="1" destOrd="0" presId="urn:microsoft.com/office/officeart/2016/7/layout/LinearBlockProcessNumbered"/>
    <dgm:cxn modelId="{D5E91C67-2FF8-44A2-A8D0-996036B9195F}" type="presParOf" srcId="{EA72A25A-871E-4301-A8FC-C41BCDDF109C}" destId="{AB1EC622-EE89-4B8F-AB60-308409273967}" srcOrd="2" destOrd="0" presId="urn:microsoft.com/office/officeart/2016/7/layout/LinearBlockProcessNumbered"/>
    <dgm:cxn modelId="{E9229C5F-FD8A-4344-B96F-E40FCE6777DA}" type="presParOf" srcId="{ADB46EEB-94A6-4D62-A424-CFD721D6A3D8}" destId="{45CBB6C1-4838-49FA-B547-DB857C67DE8A}" srcOrd="1" destOrd="0" presId="urn:microsoft.com/office/officeart/2016/7/layout/LinearBlockProcessNumbered"/>
    <dgm:cxn modelId="{23203D80-09F8-4987-8A0D-C6526E791813}" type="presParOf" srcId="{ADB46EEB-94A6-4D62-A424-CFD721D6A3D8}" destId="{4D1EB129-D514-42A1-A2E4-121D9C39681D}" srcOrd="2" destOrd="0" presId="urn:microsoft.com/office/officeart/2016/7/layout/LinearBlockProcessNumbered"/>
    <dgm:cxn modelId="{03E36889-3B64-4B2E-98DC-BBD1E4B9A7AC}" type="presParOf" srcId="{4D1EB129-D514-42A1-A2E4-121D9C39681D}" destId="{BFC877A2-7E39-44D5-A6B7-0A93FA9E7E1D}" srcOrd="0" destOrd="0" presId="urn:microsoft.com/office/officeart/2016/7/layout/LinearBlockProcessNumbered"/>
    <dgm:cxn modelId="{916B91E8-8C3E-4B56-B931-A99183A44058}" type="presParOf" srcId="{4D1EB129-D514-42A1-A2E4-121D9C39681D}" destId="{333A1ABF-0F28-497E-97B0-E5D70366308A}" srcOrd="1" destOrd="0" presId="urn:microsoft.com/office/officeart/2016/7/layout/LinearBlockProcessNumbered"/>
    <dgm:cxn modelId="{FF875EA3-3F14-4753-A7DD-CD89FFBD2372}" type="presParOf" srcId="{4D1EB129-D514-42A1-A2E4-121D9C39681D}" destId="{AD65B897-41D3-4458-ACBA-7E797DFDA824}" srcOrd="2" destOrd="0" presId="urn:microsoft.com/office/officeart/2016/7/layout/LinearBlockProcessNumbered"/>
    <dgm:cxn modelId="{DC39DC9F-58A3-46EF-A77D-3311C07C4E2D}" type="presParOf" srcId="{ADB46EEB-94A6-4D62-A424-CFD721D6A3D8}" destId="{9B7A1D0B-47CD-4B87-9E70-D6C995E879B2}" srcOrd="3" destOrd="0" presId="urn:microsoft.com/office/officeart/2016/7/layout/LinearBlockProcessNumbered"/>
    <dgm:cxn modelId="{4E9AFC56-E157-4802-AD5B-F33CFA8B90C1}" type="presParOf" srcId="{ADB46EEB-94A6-4D62-A424-CFD721D6A3D8}" destId="{03150C35-B4C6-4FCE-A54A-12DAE0328650}" srcOrd="4" destOrd="0" presId="urn:microsoft.com/office/officeart/2016/7/layout/LinearBlockProcessNumbered"/>
    <dgm:cxn modelId="{BD838311-0F45-4B62-ACA0-BF516C386862}" type="presParOf" srcId="{03150C35-B4C6-4FCE-A54A-12DAE0328650}" destId="{534EB12C-E11F-452D-BF23-0B61350186EA}" srcOrd="0" destOrd="0" presId="urn:microsoft.com/office/officeart/2016/7/layout/LinearBlockProcessNumbered"/>
    <dgm:cxn modelId="{9FA57B14-493B-4446-B4C3-40CD5ADD0894}" type="presParOf" srcId="{03150C35-B4C6-4FCE-A54A-12DAE0328650}" destId="{07021BF4-9386-4DE7-BCE4-55823E6F1121}" srcOrd="1" destOrd="0" presId="urn:microsoft.com/office/officeart/2016/7/layout/LinearBlockProcessNumbered"/>
    <dgm:cxn modelId="{EFCC5A22-B17D-4101-8D10-AE0248236DCE}" type="presParOf" srcId="{03150C35-B4C6-4FCE-A54A-12DAE0328650}" destId="{1D6E0DDC-637E-4F2D-BBF3-30A4303F6ED5}" srcOrd="2" destOrd="0" presId="urn:microsoft.com/office/officeart/2016/7/layout/LinearBlock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71C0E2D-421B-459F-A71A-5641259CE677}" type="doc">
      <dgm:prSet loTypeId="urn:microsoft.com/office/officeart/2005/8/layout/list1" loCatId="list" qsTypeId="urn:microsoft.com/office/officeart/2005/8/quickstyle/simple1" qsCatId="simple" csTypeId="urn:microsoft.com/office/officeart/2005/8/colors/accent2_2" csCatId="accent2" phldr="1"/>
      <dgm:spPr/>
      <dgm:t>
        <a:bodyPr/>
        <a:lstStyle/>
        <a:p>
          <a:endParaRPr lang="en-US"/>
        </a:p>
      </dgm:t>
    </dgm:pt>
    <dgm:pt modelId="{C0BAF9EC-9F71-4A12-9248-46F6A8EA0127}">
      <dgm:prSet/>
      <dgm:spPr/>
      <dgm:t>
        <a:bodyPr/>
        <a:lstStyle/>
        <a:p>
          <a:r>
            <a:rPr lang="en-US"/>
            <a:t>Used for two purposes:</a:t>
          </a:r>
        </a:p>
      </dgm:t>
    </dgm:pt>
    <dgm:pt modelId="{76989B37-E9E3-4658-B5B5-A8DD15740595}" type="parTrans" cxnId="{A1F0AE75-00B2-43C8-9F09-0F953269A2BC}">
      <dgm:prSet/>
      <dgm:spPr/>
      <dgm:t>
        <a:bodyPr/>
        <a:lstStyle/>
        <a:p>
          <a:endParaRPr lang="en-US"/>
        </a:p>
      </dgm:t>
    </dgm:pt>
    <dgm:pt modelId="{1A958067-4BB7-4D99-AED6-1F9EE3DC40F4}" type="sibTrans" cxnId="{A1F0AE75-00B2-43C8-9F09-0F953269A2BC}">
      <dgm:prSet/>
      <dgm:spPr/>
      <dgm:t>
        <a:bodyPr/>
        <a:lstStyle/>
        <a:p>
          <a:endParaRPr lang="en-US"/>
        </a:p>
      </dgm:t>
    </dgm:pt>
    <dgm:pt modelId="{D7850C74-020A-4901-AC53-ABE18C801690}">
      <dgm:prSet/>
      <dgm:spPr/>
      <dgm:t>
        <a:bodyPr/>
        <a:lstStyle/>
        <a:p>
          <a:r>
            <a:rPr lang="en-US" dirty="0"/>
            <a:t>Changes to established nonrecurring appropriations.  Usually a category transfer.  Increases are only allowed for federal funds.</a:t>
          </a:r>
        </a:p>
      </dgm:t>
    </dgm:pt>
    <dgm:pt modelId="{DF5EE943-B2F1-43DF-8FAD-A964531BD73F}" type="parTrans" cxnId="{2C2551E1-9BE4-42E1-8343-B951360D6DB5}">
      <dgm:prSet/>
      <dgm:spPr/>
      <dgm:t>
        <a:bodyPr/>
        <a:lstStyle/>
        <a:p>
          <a:endParaRPr lang="en-US"/>
        </a:p>
      </dgm:t>
    </dgm:pt>
    <dgm:pt modelId="{EFC75AAF-7B69-4890-ACB3-2A607B38A322}" type="sibTrans" cxnId="{2C2551E1-9BE4-42E1-8343-B951360D6DB5}">
      <dgm:prSet/>
      <dgm:spPr/>
      <dgm:t>
        <a:bodyPr/>
        <a:lstStyle/>
        <a:p>
          <a:endParaRPr lang="en-US"/>
        </a:p>
      </dgm:t>
    </dgm:pt>
    <dgm:pt modelId="{41FFAE9A-5070-4B2A-BF94-422BC1F429B4}">
      <dgm:prSet/>
      <dgm:spPr/>
      <dgm:t>
        <a:bodyPr/>
        <a:lstStyle/>
        <a:p>
          <a:r>
            <a:rPr lang="en-US" dirty="0"/>
            <a:t>Courts use BRFs as BARs since GAA gives them lump-sum Section 4 appropriations (can set up expenditure categories as they wish)</a:t>
          </a:r>
        </a:p>
      </dgm:t>
    </dgm:pt>
    <dgm:pt modelId="{2897F29F-C6EA-4CB2-8DB0-C92FFD1F337E}" type="parTrans" cxnId="{EE36E566-65C4-40CF-B2EA-CEC37B70D28D}">
      <dgm:prSet/>
      <dgm:spPr/>
      <dgm:t>
        <a:bodyPr/>
        <a:lstStyle/>
        <a:p>
          <a:endParaRPr lang="en-US"/>
        </a:p>
      </dgm:t>
    </dgm:pt>
    <dgm:pt modelId="{2F67A6A4-0F71-49FF-A737-386F299FE68C}" type="sibTrans" cxnId="{EE36E566-65C4-40CF-B2EA-CEC37B70D28D}">
      <dgm:prSet/>
      <dgm:spPr/>
      <dgm:t>
        <a:bodyPr/>
        <a:lstStyle/>
        <a:p>
          <a:endParaRPr lang="en-US"/>
        </a:p>
      </dgm:t>
    </dgm:pt>
    <dgm:pt modelId="{140C8584-5154-4A8D-BF57-81C711E00A1D}">
      <dgm:prSet/>
      <dgm:spPr/>
      <dgm:t>
        <a:bodyPr/>
        <a:lstStyle/>
        <a:p>
          <a:r>
            <a:rPr lang="en-US"/>
            <a:t>Not subject to 10-day LFC review</a:t>
          </a:r>
        </a:p>
      </dgm:t>
    </dgm:pt>
    <dgm:pt modelId="{3D29DB00-EFC7-459D-8A54-4E9C504E25B5}" type="parTrans" cxnId="{F83CCD0C-0B58-4D4D-9462-1797D8A6D17A}">
      <dgm:prSet/>
      <dgm:spPr/>
      <dgm:t>
        <a:bodyPr/>
        <a:lstStyle/>
        <a:p>
          <a:endParaRPr lang="en-US"/>
        </a:p>
      </dgm:t>
    </dgm:pt>
    <dgm:pt modelId="{354B6947-CD96-478F-9C53-DA0E9C6857DD}" type="sibTrans" cxnId="{F83CCD0C-0B58-4D4D-9462-1797D8A6D17A}">
      <dgm:prSet/>
      <dgm:spPr/>
      <dgm:t>
        <a:bodyPr/>
        <a:lstStyle/>
        <a:p>
          <a:endParaRPr lang="en-US"/>
        </a:p>
      </dgm:t>
    </dgm:pt>
    <dgm:pt modelId="{A7961CA7-F45F-4FC5-A426-D856046CD596}">
      <dgm:prSet/>
      <dgm:spPr/>
      <dgm:t>
        <a:bodyPr/>
        <a:lstStyle/>
        <a:p>
          <a:r>
            <a:rPr lang="en-US" dirty="0"/>
            <a:t>Components of a complete BRF</a:t>
          </a:r>
        </a:p>
      </dgm:t>
    </dgm:pt>
    <dgm:pt modelId="{CF55233E-78B7-48DC-85CB-5CDA78CCF287}" type="parTrans" cxnId="{30B3E87D-77A8-4BCC-B362-C0578FBBC303}">
      <dgm:prSet/>
      <dgm:spPr/>
      <dgm:t>
        <a:bodyPr/>
        <a:lstStyle/>
        <a:p>
          <a:endParaRPr lang="en-US"/>
        </a:p>
      </dgm:t>
    </dgm:pt>
    <dgm:pt modelId="{8EE9BAC5-ABF9-485A-9C20-D981405B9BB1}" type="sibTrans" cxnId="{30B3E87D-77A8-4BCC-B362-C0578FBBC303}">
      <dgm:prSet/>
      <dgm:spPr/>
      <dgm:t>
        <a:bodyPr/>
        <a:lstStyle/>
        <a:p>
          <a:endParaRPr lang="en-US"/>
        </a:p>
      </dgm:t>
    </dgm:pt>
    <dgm:pt modelId="{F1BD8E08-880D-412E-8CE5-7E39DF15373A}">
      <dgm:prSet/>
      <dgm:spPr/>
      <dgm:t>
        <a:bodyPr/>
        <a:lstStyle/>
        <a:p>
          <a:r>
            <a:rPr lang="en-US" dirty="0"/>
            <a:t>BRF Form (Excel)</a:t>
          </a:r>
        </a:p>
      </dgm:t>
    </dgm:pt>
    <dgm:pt modelId="{5B82B9FB-36D0-40BA-AD8C-0604DDFEF9BD}" type="parTrans" cxnId="{2160D52F-2C7E-44D7-9E05-9AC2C9CF680E}">
      <dgm:prSet/>
      <dgm:spPr/>
      <dgm:t>
        <a:bodyPr/>
        <a:lstStyle/>
        <a:p>
          <a:endParaRPr lang="en-US"/>
        </a:p>
      </dgm:t>
    </dgm:pt>
    <dgm:pt modelId="{149F98FB-5333-4E4B-B836-BD21E7AE4443}" type="sibTrans" cxnId="{2160D52F-2C7E-44D7-9E05-9AC2C9CF680E}">
      <dgm:prSet/>
      <dgm:spPr/>
      <dgm:t>
        <a:bodyPr/>
        <a:lstStyle/>
        <a:p>
          <a:endParaRPr lang="en-US"/>
        </a:p>
      </dgm:t>
    </dgm:pt>
    <dgm:pt modelId="{0A5B942F-C7D9-4206-BA26-16C00A455096}">
      <dgm:prSet/>
      <dgm:spPr/>
      <dgm:t>
        <a:bodyPr/>
        <a:lstStyle/>
        <a:p>
          <a:r>
            <a:rPr lang="en-US" dirty="0"/>
            <a:t>Budget journal(s). Budget Entry Type: Adjustment.  Entry Type: BRF. Create Budget Transfer journal for category transfer BRFs.</a:t>
          </a:r>
        </a:p>
      </dgm:t>
    </dgm:pt>
    <dgm:pt modelId="{B43317B2-DA77-43CC-BCE6-3E47345BC806}" type="parTrans" cxnId="{49E24A57-4F87-420B-A6F1-0C0A0EFB3856}">
      <dgm:prSet/>
      <dgm:spPr/>
      <dgm:t>
        <a:bodyPr/>
        <a:lstStyle/>
        <a:p>
          <a:endParaRPr lang="en-US"/>
        </a:p>
      </dgm:t>
    </dgm:pt>
    <dgm:pt modelId="{AFA832D9-3BAF-45A1-9C19-BA78A6D79D5A}" type="sibTrans" cxnId="{49E24A57-4F87-420B-A6F1-0C0A0EFB3856}">
      <dgm:prSet/>
      <dgm:spPr/>
      <dgm:t>
        <a:bodyPr/>
        <a:lstStyle/>
        <a:p>
          <a:endParaRPr lang="en-US"/>
        </a:p>
      </dgm:t>
    </dgm:pt>
    <dgm:pt modelId="{C88DB407-CCD4-48BB-B5DA-215074486411}">
      <dgm:prSet/>
      <dgm:spPr/>
      <dgm:t>
        <a:bodyPr/>
        <a:lstStyle/>
        <a:p>
          <a:r>
            <a:rPr lang="en-US" dirty="0"/>
            <a:t>Documentation of federal funding availability if applicable</a:t>
          </a:r>
        </a:p>
      </dgm:t>
    </dgm:pt>
    <dgm:pt modelId="{7FC1680B-D0A4-4EE4-ADDD-5CA6193A738A}" type="parTrans" cxnId="{1EBF8444-B046-4297-96FF-0B53A372633C}">
      <dgm:prSet/>
      <dgm:spPr/>
      <dgm:t>
        <a:bodyPr/>
        <a:lstStyle/>
        <a:p>
          <a:endParaRPr lang="en-US"/>
        </a:p>
      </dgm:t>
    </dgm:pt>
    <dgm:pt modelId="{5A30A769-1901-48F6-B0A0-D825BA8C8B58}" type="sibTrans" cxnId="{1EBF8444-B046-4297-96FF-0B53A372633C}">
      <dgm:prSet/>
      <dgm:spPr/>
      <dgm:t>
        <a:bodyPr/>
        <a:lstStyle/>
        <a:p>
          <a:endParaRPr lang="en-US"/>
        </a:p>
      </dgm:t>
    </dgm:pt>
    <dgm:pt modelId="{3108CBF5-FE7C-47AA-9C01-3A1E14EB19B9}">
      <dgm:prSet/>
      <dgm:spPr/>
      <dgm:t>
        <a:bodyPr/>
        <a:lstStyle/>
        <a:p>
          <a:r>
            <a:rPr lang="en-US"/>
            <a:t>SHARE report showing available budget for category transfer</a:t>
          </a:r>
        </a:p>
      </dgm:t>
    </dgm:pt>
    <dgm:pt modelId="{B6F5F62F-C80A-43CD-A567-EDE0B5EC3721}" type="parTrans" cxnId="{40D6CB23-6E7E-4FBE-ACBD-9384ABA7F6ED}">
      <dgm:prSet/>
      <dgm:spPr/>
      <dgm:t>
        <a:bodyPr/>
        <a:lstStyle/>
        <a:p>
          <a:endParaRPr lang="en-US"/>
        </a:p>
      </dgm:t>
    </dgm:pt>
    <dgm:pt modelId="{E46A11A8-A408-4DED-9894-B9293220A44B}" type="sibTrans" cxnId="{40D6CB23-6E7E-4FBE-ACBD-9384ABA7F6ED}">
      <dgm:prSet/>
      <dgm:spPr/>
      <dgm:t>
        <a:bodyPr/>
        <a:lstStyle/>
        <a:p>
          <a:endParaRPr lang="en-US"/>
        </a:p>
      </dgm:t>
    </dgm:pt>
    <dgm:pt modelId="{3C0AFCF3-50A9-44D5-A01D-9BFAD8CAD139}">
      <dgm:prSet/>
      <dgm:spPr/>
      <dgm:t>
        <a:bodyPr/>
        <a:lstStyle/>
        <a:p>
          <a:r>
            <a:rPr lang="en-US" dirty="0"/>
            <a:t>Courts submitting BRFs for Section 4 budgets should provide same documentation as required for a BAR of that type (increase, category transfer, etc.)</a:t>
          </a:r>
        </a:p>
      </dgm:t>
    </dgm:pt>
    <dgm:pt modelId="{1A7BB5CC-B8C5-44C7-B11B-1BA569D901B5}" type="parTrans" cxnId="{0A8D5B7E-5A56-4A56-BC5B-53472A81052D}">
      <dgm:prSet/>
      <dgm:spPr/>
      <dgm:t>
        <a:bodyPr/>
        <a:lstStyle/>
        <a:p>
          <a:endParaRPr lang="en-US"/>
        </a:p>
      </dgm:t>
    </dgm:pt>
    <dgm:pt modelId="{AA33EF97-DA27-4D2F-BB4C-B2B58F3175BC}" type="sibTrans" cxnId="{0A8D5B7E-5A56-4A56-BC5B-53472A81052D}">
      <dgm:prSet/>
      <dgm:spPr/>
      <dgm:t>
        <a:bodyPr/>
        <a:lstStyle/>
        <a:p>
          <a:endParaRPr lang="en-US"/>
        </a:p>
      </dgm:t>
    </dgm:pt>
    <dgm:pt modelId="{DDA7E6FF-923E-4369-8859-1CE9481C1DE0}" type="pres">
      <dgm:prSet presAssocID="{C71C0E2D-421B-459F-A71A-5641259CE677}" presName="linear" presStyleCnt="0">
        <dgm:presLayoutVars>
          <dgm:dir/>
          <dgm:animLvl val="lvl"/>
          <dgm:resizeHandles val="exact"/>
        </dgm:presLayoutVars>
      </dgm:prSet>
      <dgm:spPr/>
    </dgm:pt>
    <dgm:pt modelId="{C6E9FDE4-0F1F-41DB-A55C-FAE1222340BC}" type="pres">
      <dgm:prSet presAssocID="{C0BAF9EC-9F71-4A12-9248-46F6A8EA0127}" presName="parentLin" presStyleCnt="0"/>
      <dgm:spPr/>
    </dgm:pt>
    <dgm:pt modelId="{1A5A15C2-F209-47AB-ABE7-B9A657F3F946}" type="pres">
      <dgm:prSet presAssocID="{C0BAF9EC-9F71-4A12-9248-46F6A8EA0127}" presName="parentLeftMargin" presStyleLbl="node1" presStyleIdx="0" presStyleCnt="3"/>
      <dgm:spPr/>
    </dgm:pt>
    <dgm:pt modelId="{42AD9799-F0EE-4D4F-B8EC-0F36525E369F}" type="pres">
      <dgm:prSet presAssocID="{C0BAF9EC-9F71-4A12-9248-46F6A8EA0127}" presName="parentText" presStyleLbl="node1" presStyleIdx="0" presStyleCnt="3">
        <dgm:presLayoutVars>
          <dgm:chMax val="0"/>
          <dgm:bulletEnabled val="1"/>
        </dgm:presLayoutVars>
      </dgm:prSet>
      <dgm:spPr/>
    </dgm:pt>
    <dgm:pt modelId="{897CBF16-51DB-4F88-8BE8-AB33EACD3ACA}" type="pres">
      <dgm:prSet presAssocID="{C0BAF9EC-9F71-4A12-9248-46F6A8EA0127}" presName="negativeSpace" presStyleCnt="0"/>
      <dgm:spPr/>
    </dgm:pt>
    <dgm:pt modelId="{EF80A939-D4E6-44EC-8E3C-31674B766698}" type="pres">
      <dgm:prSet presAssocID="{C0BAF9EC-9F71-4A12-9248-46F6A8EA0127}" presName="childText" presStyleLbl="conFgAcc1" presStyleIdx="0" presStyleCnt="3">
        <dgm:presLayoutVars>
          <dgm:bulletEnabled val="1"/>
        </dgm:presLayoutVars>
      </dgm:prSet>
      <dgm:spPr/>
    </dgm:pt>
    <dgm:pt modelId="{7824F30E-1350-4F04-B489-61F9ED709A2F}" type="pres">
      <dgm:prSet presAssocID="{1A958067-4BB7-4D99-AED6-1F9EE3DC40F4}" presName="spaceBetweenRectangles" presStyleCnt="0"/>
      <dgm:spPr/>
    </dgm:pt>
    <dgm:pt modelId="{09323D2B-AAF3-4874-9F95-10015C0D7D01}" type="pres">
      <dgm:prSet presAssocID="{140C8584-5154-4A8D-BF57-81C711E00A1D}" presName="parentLin" presStyleCnt="0"/>
      <dgm:spPr/>
    </dgm:pt>
    <dgm:pt modelId="{FC45262C-4F64-414A-887C-3196A59208D1}" type="pres">
      <dgm:prSet presAssocID="{140C8584-5154-4A8D-BF57-81C711E00A1D}" presName="parentLeftMargin" presStyleLbl="node1" presStyleIdx="0" presStyleCnt="3"/>
      <dgm:spPr/>
    </dgm:pt>
    <dgm:pt modelId="{57361F5A-F067-4DE6-887C-8DF6BE3F1A94}" type="pres">
      <dgm:prSet presAssocID="{140C8584-5154-4A8D-BF57-81C711E00A1D}" presName="parentText" presStyleLbl="node1" presStyleIdx="1" presStyleCnt="3">
        <dgm:presLayoutVars>
          <dgm:chMax val="0"/>
          <dgm:bulletEnabled val="1"/>
        </dgm:presLayoutVars>
      </dgm:prSet>
      <dgm:spPr/>
    </dgm:pt>
    <dgm:pt modelId="{D9683456-7AA0-497E-89F8-5EEA6A89A1BC}" type="pres">
      <dgm:prSet presAssocID="{140C8584-5154-4A8D-BF57-81C711E00A1D}" presName="negativeSpace" presStyleCnt="0"/>
      <dgm:spPr/>
    </dgm:pt>
    <dgm:pt modelId="{94E4C0F0-9679-489F-8D73-FA232DD622EC}" type="pres">
      <dgm:prSet presAssocID="{140C8584-5154-4A8D-BF57-81C711E00A1D}" presName="childText" presStyleLbl="conFgAcc1" presStyleIdx="1" presStyleCnt="3">
        <dgm:presLayoutVars>
          <dgm:bulletEnabled val="1"/>
        </dgm:presLayoutVars>
      </dgm:prSet>
      <dgm:spPr/>
    </dgm:pt>
    <dgm:pt modelId="{F9E013A7-6445-44B8-AC47-80510C5FC1A9}" type="pres">
      <dgm:prSet presAssocID="{354B6947-CD96-478F-9C53-DA0E9C6857DD}" presName="spaceBetweenRectangles" presStyleCnt="0"/>
      <dgm:spPr/>
    </dgm:pt>
    <dgm:pt modelId="{49E47F7C-B73E-4E0C-A9D1-17A691195DE6}" type="pres">
      <dgm:prSet presAssocID="{A7961CA7-F45F-4FC5-A426-D856046CD596}" presName="parentLin" presStyleCnt="0"/>
      <dgm:spPr/>
    </dgm:pt>
    <dgm:pt modelId="{C6ABF0BF-4FBA-4804-BBAB-1FF186E6EA4F}" type="pres">
      <dgm:prSet presAssocID="{A7961CA7-F45F-4FC5-A426-D856046CD596}" presName="parentLeftMargin" presStyleLbl="node1" presStyleIdx="1" presStyleCnt="3"/>
      <dgm:spPr/>
    </dgm:pt>
    <dgm:pt modelId="{64618B54-FD49-4DEC-B125-7C85B01FDF01}" type="pres">
      <dgm:prSet presAssocID="{A7961CA7-F45F-4FC5-A426-D856046CD596}" presName="parentText" presStyleLbl="node1" presStyleIdx="2" presStyleCnt="3">
        <dgm:presLayoutVars>
          <dgm:chMax val="0"/>
          <dgm:bulletEnabled val="1"/>
        </dgm:presLayoutVars>
      </dgm:prSet>
      <dgm:spPr/>
    </dgm:pt>
    <dgm:pt modelId="{B81CC2CB-6185-41B8-8C61-7D7E507057E3}" type="pres">
      <dgm:prSet presAssocID="{A7961CA7-F45F-4FC5-A426-D856046CD596}" presName="negativeSpace" presStyleCnt="0"/>
      <dgm:spPr/>
    </dgm:pt>
    <dgm:pt modelId="{EC9B6E06-8D36-4431-BECA-CA2191FA2092}" type="pres">
      <dgm:prSet presAssocID="{A7961CA7-F45F-4FC5-A426-D856046CD596}" presName="childText" presStyleLbl="conFgAcc1" presStyleIdx="2" presStyleCnt="3">
        <dgm:presLayoutVars>
          <dgm:bulletEnabled val="1"/>
        </dgm:presLayoutVars>
      </dgm:prSet>
      <dgm:spPr/>
    </dgm:pt>
  </dgm:ptLst>
  <dgm:cxnLst>
    <dgm:cxn modelId="{F83CCD0C-0B58-4D4D-9462-1797D8A6D17A}" srcId="{C71C0E2D-421B-459F-A71A-5641259CE677}" destId="{140C8584-5154-4A8D-BF57-81C711E00A1D}" srcOrd="1" destOrd="0" parTransId="{3D29DB00-EFC7-459D-8A54-4E9C504E25B5}" sibTransId="{354B6947-CD96-478F-9C53-DA0E9C6857DD}"/>
    <dgm:cxn modelId="{C981BD0D-E6C9-4CEA-A866-BE4420C54FAC}" type="presOf" srcId="{3C0AFCF3-50A9-44D5-A01D-9BFAD8CAD139}" destId="{EC9B6E06-8D36-4431-BECA-CA2191FA2092}" srcOrd="0" destOrd="4" presId="urn:microsoft.com/office/officeart/2005/8/layout/list1"/>
    <dgm:cxn modelId="{A4B78B13-4853-4215-B355-1677A162E671}" type="presOf" srcId="{C0BAF9EC-9F71-4A12-9248-46F6A8EA0127}" destId="{42AD9799-F0EE-4D4F-B8EC-0F36525E369F}" srcOrd="1" destOrd="0" presId="urn:microsoft.com/office/officeart/2005/8/layout/list1"/>
    <dgm:cxn modelId="{40D6CB23-6E7E-4FBE-ACBD-9384ABA7F6ED}" srcId="{A7961CA7-F45F-4FC5-A426-D856046CD596}" destId="{3108CBF5-FE7C-47AA-9C01-3A1E14EB19B9}" srcOrd="3" destOrd="0" parTransId="{B6F5F62F-C80A-43CD-A567-EDE0B5EC3721}" sibTransId="{E46A11A8-A408-4DED-9894-B9293220A44B}"/>
    <dgm:cxn modelId="{2160D52F-2C7E-44D7-9E05-9AC2C9CF680E}" srcId="{A7961CA7-F45F-4FC5-A426-D856046CD596}" destId="{F1BD8E08-880D-412E-8CE5-7E39DF15373A}" srcOrd="0" destOrd="0" parTransId="{5B82B9FB-36D0-40BA-AD8C-0604DDFEF9BD}" sibTransId="{149F98FB-5333-4E4B-B836-BD21E7AE4443}"/>
    <dgm:cxn modelId="{422A1532-B17C-405A-B4F9-5FA808ABC2EC}" type="presOf" srcId="{140C8584-5154-4A8D-BF57-81C711E00A1D}" destId="{FC45262C-4F64-414A-887C-3196A59208D1}" srcOrd="0" destOrd="0" presId="urn:microsoft.com/office/officeart/2005/8/layout/list1"/>
    <dgm:cxn modelId="{EBDF0543-488F-4D68-88E4-975DF6B8CDEF}" type="presOf" srcId="{0A5B942F-C7D9-4206-BA26-16C00A455096}" destId="{EC9B6E06-8D36-4431-BECA-CA2191FA2092}" srcOrd="0" destOrd="1" presId="urn:microsoft.com/office/officeart/2005/8/layout/list1"/>
    <dgm:cxn modelId="{1EBF8444-B046-4297-96FF-0B53A372633C}" srcId="{A7961CA7-F45F-4FC5-A426-D856046CD596}" destId="{C88DB407-CCD4-48BB-B5DA-215074486411}" srcOrd="2" destOrd="0" parTransId="{7FC1680B-D0A4-4EE4-ADDD-5CA6193A738A}" sibTransId="{5A30A769-1901-48F6-B0A0-D825BA8C8B58}"/>
    <dgm:cxn modelId="{EE36E566-65C4-40CF-B2EA-CEC37B70D28D}" srcId="{C0BAF9EC-9F71-4A12-9248-46F6A8EA0127}" destId="{41FFAE9A-5070-4B2A-BF94-422BC1F429B4}" srcOrd="1" destOrd="0" parTransId="{2897F29F-C6EA-4CB2-8DB0-C92FFD1F337E}" sibTransId="{2F67A6A4-0F71-49FF-A737-386F299FE68C}"/>
    <dgm:cxn modelId="{6C1A3C69-A930-4B8D-BD76-BA9C1851EB57}" type="presOf" srcId="{140C8584-5154-4A8D-BF57-81C711E00A1D}" destId="{57361F5A-F067-4DE6-887C-8DF6BE3F1A94}" srcOrd="1" destOrd="0" presId="urn:microsoft.com/office/officeart/2005/8/layout/list1"/>
    <dgm:cxn modelId="{89EC7474-A096-403C-B78E-466340900143}" type="presOf" srcId="{A7961CA7-F45F-4FC5-A426-D856046CD596}" destId="{C6ABF0BF-4FBA-4804-BBAB-1FF186E6EA4F}" srcOrd="0" destOrd="0" presId="urn:microsoft.com/office/officeart/2005/8/layout/list1"/>
    <dgm:cxn modelId="{A1F0AE75-00B2-43C8-9F09-0F953269A2BC}" srcId="{C71C0E2D-421B-459F-A71A-5641259CE677}" destId="{C0BAF9EC-9F71-4A12-9248-46F6A8EA0127}" srcOrd="0" destOrd="0" parTransId="{76989B37-E9E3-4658-B5B5-A8DD15740595}" sibTransId="{1A958067-4BB7-4D99-AED6-1F9EE3DC40F4}"/>
    <dgm:cxn modelId="{49E24A57-4F87-420B-A6F1-0C0A0EFB3856}" srcId="{A7961CA7-F45F-4FC5-A426-D856046CD596}" destId="{0A5B942F-C7D9-4206-BA26-16C00A455096}" srcOrd="1" destOrd="0" parTransId="{B43317B2-DA77-43CC-BCE6-3E47345BC806}" sibTransId="{AFA832D9-3BAF-45A1-9C19-BA78A6D79D5A}"/>
    <dgm:cxn modelId="{30B3E87D-77A8-4BCC-B362-C0578FBBC303}" srcId="{C71C0E2D-421B-459F-A71A-5641259CE677}" destId="{A7961CA7-F45F-4FC5-A426-D856046CD596}" srcOrd="2" destOrd="0" parTransId="{CF55233E-78B7-48DC-85CB-5CDA78CCF287}" sibTransId="{8EE9BAC5-ABF9-485A-9C20-D981405B9BB1}"/>
    <dgm:cxn modelId="{0A8D5B7E-5A56-4A56-BC5B-53472A81052D}" srcId="{A7961CA7-F45F-4FC5-A426-D856046CD596}" destId="{3C0AFCF3-50A9-44D5-A01D-9BFAD8CAD139}" srcOrd="4" destOrd="0" parTransId="{1A7BB5CC-B8C5-44C7-B11B-1BA569D901B5}" sibTransId="{AA33EF97-DA27-4D2F-BB4C-B2B58F3175BC}"/>
    <dgm:cxn modelId="{EA0CFF7E-B6C4-4241-8AEF-EA80C603BD95}" type="presOf" srcId="{A7961CA7-F45F-4FC5-A426-D856046CD596}" destId="{64618B54-FD49-4DEC-B125-7C85B01FDF01}" srcOrd="1" destOrd="0" presId="urn:microsoft.com/office/officeart/2005/8/layout/list1"/>
    <dgm:cxn modelId="{ECF3869D-6EE3-4E35-8E8A-B8AE1AFA405C}" type="presOf" srcId="{F1BD8E08-880D-412E-8CE5-7E39DF15373A}" destId="{EC9B6E06-8D36-4431-BECA-CA2191FA2092}" srcOrd="0" destOrd="0" presId="urn:microsoft.com/office/officeart/2005/8/layout/list1"/>
    <dgm:cxn modelId="{BD363FB9-199F-4159-8BBF-577298E31C96}" type="presOf" srcId="{C0BAF9EC-9F71-4A12-9248-46F6A8EA0127}" destId="{1A5A15C2-F209-47AB-ABE7-B9A657F3F946}" srcOrd="0" destOrd="0" presId="urn:microsoft.com/office/officeart/2005/8/layout/list1"/>
    <dgm:cxn modelId="{3C005FBB-D293-4783-8551-E4F8181D5FD0}" type="presOf" srcId="{41FFAE9A-5070-4B2A-BF94-422BC1F429B4}" destId="{EF80A939-D4E6-44EC-8E3C-31674B766698}" srcOrd="0" destOrd="1" presId="urn:microsoft.com/office/officeart/2005/8/layout/list1"/>
    <dgm:cxn modelId="{4D843EDA-07F2-4EF6-AA6A-FD7E724FAEFD}" type="presOf" srcId="{3108CBF5-FE7C-47AA-9C01-3A1E14EB19B9}" destId="{EC9B6E06-8D36-4431-BECA-CA2191FA2092}" srcOrd="0" destOrd="3" presId="urn:microsoft.com/office/officeart/2005/8/layout/list1"/>
    <dgm:cxn modelId="{2C2551E1-9BE4-42E1-8343-B951360D6DB5}" srcId="{C0BAF9EC-9F71-4A12-9248-46F6A8EA0127}" destId="{D7850C74-020A-4901-AC53-ABE18C801690}" srcOrd="0" destOrd="0" parTransId="{DF5EE943-B2F1-43DF-8FAD-A964531BD73F}" sibTransId="{EFC75AAF-7B69-4890-ACB3-2A607B38A322}"/>
    <dgm:cxn modelId="{A8E133E3-C308-4C4F-B6A2-97553EB4384D}" type="presOf" srcId="{D7850C74-020A-4901-AC53-ABE18C801690}" destId="{EF80A939-D4E6-44EC-8E3C-31674B766698}" srcOrd="0" destOrd="0" presId="urn:microsoft.com/office/officeart/2005/8/layout/list1"/>
    <dgm:cxn modelId="{5E7FA7EC-C64C-4CEF-BE87-38DAAD647D97}" type="presOf" srcId="{C88DB407-CCD4-48BB-B5DA-215074486411}" destId="{EC9B6E06-8D36-4431-BECA-CA2191FA2092}" srcOrd="0" destOrd="2" presId="urn:microsoft.com/office/officeart/2005/8/layout/list1"/>
    <dgm:cxn modelId="{8AC48EF3-C369-4A65-8931-2774A5FDD469}" type="presOf" srcId="{C71C0E2D-421B-459F-A71A-5641259CE677}" destId="{DDA7E6FF-923E-4369-8859-1CE9481C1DE0}" srcOrd="0" destOrd="0" presId="urn:microsoft.com/office/officeart/2005/8/layout/list1"/>
    <dgm:cxn modelId="{E88E1663-0ADD-4141-AA2C-EE5B5CA75D9D}" type="presParOf" srcId="{DDA7E6FF-923E-4369-8859-1CE9481C1DE0}" destId="{C6E9FDE4-0F1F-41DB-A55C-FAE1222340BC}" srcOrd="0" destOrd="0" presId="urn:microsoft.com/office/officeart/2005/8/layout/list1"/>
    <dgm:cxn modelId="{37EF85B3-306D-448D-8BC4-27E9F08BD349}" type="presParOf" srcId="{C6E9FDE4-0F1F-41DB-A55C-FAE1222340BC}" destId="{1A5A15C2-F209-47AB-ABE7-B9A657F3F946}" srcOrd="0" destOrd="0" presId="urn:microsoft.com/office/officeart/2005/8/layout/list1"/>
    <dgm:cxn modelId="{C91F3D9E-DB0E-4378-B59E-EAEF0ABE42D9}" type="presParOf" srcId="{C6E9FDE4-0F1F-41DB-A55C-FAE1222340BC}" destId="{42AD9799-F0EE-4D4F-B8EC-0F36525E369F}" srcOrd="1" destOrd="0" presId="urn:microsoft.com/office/officeart/2005/8/layout/list1"/>
    <dgm:cxn modelId="{C6505D2C-9672-40B8-9A7F-6ED55481D3C4}" type="presParOf" srcId="{DDA7E6FF-923E-4369-8859-1CE9481C1DE0}" destId="{897CBF16-51DB-4F88-8BE8-AB33EACD3ACA}" srcOrd="1" destOrd="0" presId="urn:microsoft.com/office/officeart/2005/8/layout/list1"/>
    <dgm:cxn modelId="{55F03074-B94B-43B5-9EA2-085569ACFF68}" type="presParOf" srcId="{DDA7E6FF-923E-4369-8859-1CE9481C1DE0}" destId="{EF80A939-D4E6-44EC-8E3C-31674B766698}" srcOrd="2" destOrd="0" presId="urn:microsoft.com/office/officeart/2005/8/layout/list1"/>
    <dgm:cxn modelId="{052BC5BB-CCC5-4EFD-AA7C-91C17DFEAD82}" type="presParOf" srcId="{DDA7E6FF-923E-4369-8859-1CE9481C1DE0}" destId="{7824F30E-1350-4F04-B489-61F9ED709A2F}" srcOrd="3" destOrd="0" presId="urn:microsoft.com/office/officeart/2005/8/layout/list1"/>
    <dgm:cxn modelId="{C930F78D-846F-4F0C-84DF-5BCBBE8FB9C5}" type="presParOf" srcId="{DDA7E6FF-923E-4369-8859-1CE9481C1DE0}" destId="{09323D2B-AAF3-4874-9F95-10015C0D7D01}" srcOrd="4" destOrd="0" presId="urn:microsoft.com/office/officeart/2005/8/layout/list1"/>
    <dgm:cxn modelId="{30571FE0-894C-4D00-9E79-FA6C018AD9FF}" type="presParOf" srcId="{09323D2B-AAF3-4874-9F95-10015C0D7D01}" destId="{FC45262C-4F64-414A-887C-3196A59208D1}" srcOrd="0" destOrd="0" presId="urn:microsoft.com/office/officeart/2005/8/layout/list1"/>
    <dgm:cxn modelId="{B55D83E7-E526-447E-B006-8CBD71DF0912}" type="presParOf" srcId="{09323D2B-AAF3-4874-9F95-10015C0D7D01}" destId="{57361F5A-F067-4DE6-887C-8DF6BE3F1A94}" srcOrd="1" destOrd="0" presId="urn:microsoft.com/office/officeart/2005/8/layout/list1"/>
    <dgm:cxn modelId="{26790331-6AA2-4069-B39B-0CBC89433F6E}" type="presParOf" srcId="{DDA7E6FF-923E-4369-8859-1CE9481C1DE0}" destId="{D9683456-7AA0-497E-89F8-5EEA6A89A1BC}" srcOrd="5" destOrd="0" presId="urn:microsoft.com/office/officeart/2005/8/layout/list1"/>
    <dgm:cxn modelId="{FC9C9379-C694-49D4-B6C7-FCB551AC5647}" type="presParOf" srcId="{DDA7E6FF-923E-4369-8859-1CE9481C1DE0}" destId="{94E4C0F0-9679-489F-8D73-FA232DD622EC}" srcOrd="6" destOrd="0" presId="urn:microsoft.com/office/officeart/2005/8/layout/list1"/>
    <dgm:cxn modelId="{C8F4691B-CE64-40B6-8B28-78E49BA6EF11}" type="presParOf" srcId="{DDA7E6FF-923E-4369-8859-1CE9481C1DE0}" destId="{F9E013A7-6445-44B8-AC47-80510C5FC1A9}" srcOrd="7" destOrd="0" presId="urn:microsoft.com/office/officeart/2005/8/layout/list1"/>
    <dgm:cxn modelId="{F9C32AD3-D676-49E3-AF9A-26131FC5558A}" type="presParOf" srcId="{DDA7E6FF-923E-4369-8859-1CE9481C1DE0}" destId="{49E47F7C-B73E-4E0C-A9D1-17A691195DE6}" srcOrd="8" destOrd="0" presId="urn:microsoft.com/office/officeart/2005/8/layout/list1"/>
    <dgm:cxn modelId="{5FB829CF-32D4-4709-BC8E-D68F46103DEF}" type="presParOf" srcId="{49E47F7C-B73E-4E0C-A9D1-17A691195DE6}" destId="{C6ABF0BF-4FBA-4804-BBAB-1FF186E6EA4F}" srcOrd="0" destOrd="0" presId="urn:microsoft.com/office/officeart/2005/8/layout/list1"/>
    <dgm:cxn modelId="{94BE84BC-6682-4816-868E-D3CC02453689}" type="presParOf" srcId="{49E47F7C-B73E-4E0C-A9D1-17A691195DE6}" destId="{64618B54-FD49-4DEC-B125-7C85B01FDF01}" srcOrd="1" destOrd="0" presId="urn:microsoft.com/office/officeart/2005/8/layout/list1"/>
    <dgm:cxn modelId="{A97FA28A-884B-4860-A91D-81F4B88B0CF5}" type="presParOf" srcId="{DDA7E6FF-923E-4369-8859-1CE9481C1DE0}" destId="{B81CC2CB-6185-41B8-8C61-7D7E507057E3}" srcOrd="9" destOrd="0" presId="urn:microsoft.com/office/officeart/2005/8/layout/list1"/>
    <dgm:cxn modelId="{A1393CA9-1DD5-4852-998B-F840B2B62E23}" type="presParOf" srcId="{DDA7E6FF-923E-4369-8859-1CE9481C1DE0}" destId="{EC9B6E06-8D36-4431-BECA-CA2191FA2092}" srcOrd="10"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8559151-27E2-46F5-A43F-EE539650013B}" type="doc">
      <dgm:prSet loTypeId="urn:microsoft.com/office/officeart/2016/7/layout/LinearArrowProcessNumbered" loCatId="process" qsTypeId="urn:microsoft.com/office/officeart/2005/8/quickstyle/simple1" qsCatId="simple" csTypeId="urn:microsoft.com/office/officeart/2005/8/colors/accent1_2" csCatId="accent1" phldr="1"/>
      <dgm:spPr/>
    </dgm:pt>
    <dgm:pt modelId="{BDD150DD-A50B-402E-9037-45B485DFA235}">
      <dgm:prSet phldrT="[Text]"/>
      <dgm:spPr/>
      <dgm:t>
        <a:bodyPr/>
        <a:lstStyle/>
        <a:p>
          <a:r>
            <a:rPr lang="en-US" b="1" dirty="0"/>
            <a:t>Submission</a:t>
          </a:r>
        </a:p>
      </dgm:t>
    </dgm:pt>
    <dgm:pt modelId="{4195D63E-9F02-4D1A-A888-E806C49ADF87}" type="parTrans" cxnId="{225D50FA-7A48-4D0F-BF9A-7B58E1C1A8DA}">
      <dgm:prSet/>
      <dgm:spPr/>
      <dgm:t>
        <a:bodyPr/>
        <a:lstStyle/>
        <a:p>
          <a:endParaRPr lang="en-US"/>
        </a:p>
      </dgm:t>
    </dgm:pt>
    <dgm:pt modelId="{AA0AC5E6-92FC-4830-B050-4F078A87C121}" type="sibTrans" cxnId="{225D50FA-7A48-4D0F-BF9A-7B58E1C1A8DA}">
      <dgm:prSet phldrT="01"/>
      <dgm:spPr/>
      <dgm:t>
        <a:bodyPr/>
        <a:lstStyle/>
        <a:p>
          <a:r>
            <a:rPr lang="en-US"/>
            <a:t>01</a:t>
          </a:r>
        </a:p>
      </dgm:t>
    </dgm:pt>
    <dgm:pt modelId="{9D01C21A-6634-4F0B-B5C2-4B5E4399333D}">
      <dgm:prSet phldrT="[Text]"/>
      <dgm:spPr/>
      <dgm:t>
        <a:bodyPr/>
        <a:lstStyle/>
        <a:p>
          <a:pPr>
            <a:buFont typeface="Arial" panose="020B0604020202020204" pitchFamily="34" charset="0"/>
            <a:buChar char="•"/>
          </a:pPr>
          <a:r>
            <a:rPr lang="en-US" dirty="0"/>
            <a:t>Office Manager logs into system, gives control number</a:t>
          </a:r>
        </a:p>
      </dgm:t>
    </dgm:pt>
    <dgm:pt modelId="{26637F46-EF2C-4E8B-B60E-6AA0B96D06D9}" type="parTrans" cxnId="{6C6FD6AE-EEFB-4AE6-AB7B-F880DCA75DD3}">
      <dgm:prSet/>
      <dgm:spPr/>
      <dgm:t>
        <a:bodyPr/>
        <a:lstStyle/>
        <a:p>
          <a:endParaRPr lang="en-US"/>
        </a:p>
      </dgm:t>
    </dgm:pt>
    <dgm:pt modelId="{0F0BD34C-5CF5-4CE9-A2F8-572DEEEF6CA9}" type="sibTrans" cxnId="{6C6FD6AE-EEFB-4AE6-AB7B-F880DCA75DD3}">
      <dgm:prSet/>
      <dgm:spPr/>
      <dgm:t>
        <a:bodyPr/>
        <a:lstStyle/>
        <a:p>
          <a:endParaRPr lang="en-US"/>
        </a:p>
      </dgm:t>
    </dgm:pt>
    <dgm:pt modelId="{900C6F1F-DE94-4963-8658-51C5F23B62BE}">
      <dgm:prSet phldrT="[Text]"/>
      <dgm:spPr/>
      <dgm:t>
        <a:bodyPr/>
        <a:lstStyle/>
        <a:p>
          <a:r>
            <a:rPr lang="en-US" dirty="0"/>
            <a:t>BARs – Director does initial review for appropriate use of funds and obvious issues</a:t>
          </a:r>
        </a:p>
      </dgm:t>
    </dgm:pt>
    <dgm:pt modelId="{38889ADF-4E90-47AA-8EE9-3F928FECA0CA}" type="parTrans" cxnId="{191F86E0-1495-4D00-8528-CA428F18C59B}">
      <dgm:prSet/>
      <dgm:spPr/>
      <dgm:t>
        <a:bodyPr/>
        <a:lstStyle/>
        <a:p>
          <a:endParaRPr lang="en-US"/>
        </a:p>
      </dgm:t>
    </dgm:pt>
    <dgm:pt modelId="{7D031930-492D-42CE-8B83-CA555067F6D2}" type="sibTrans" cxnId="{191F86E0-1495-4D00-8528-CA428F18C59B}">
      <dgm:prSet/>
      <dgm:spPr/>
      <dgm:t>
        <a:bodyPr/>
        <a:lstStyle/>
        <a:p>
          <a:endParaRPr lang="en-US"/>
        </a:p>
      </dgm:t>
    </dgm:pt>
    <dgm:pt modelId="{CA31DE62-E1CC-4456-B226-00A3B56E864F}">
      <dgm:prSet phldrT="[Text]"/>
      <dgm:spPr/>
      <dgm:t>
        <a:bodyPr/>
        <a:lstStyle/>
        <a:p>
          <a:r>
            <a:rPr lang="en-US" b="1" dirty="0"/>
            <a:t>Initial Review </a:t>
          </a:r>
        </a:p>
      </dgm:t>
    </dgm:pt>
    <dgm:pt modelId="{731970A3-CB2F-4CF7-B7E0-E2CB2651DBA8}" type="parTrans" cxnId="{59B03052-F2FD-44DB-838E-859CC4274D6E}">
      <dgm:prSet/>
      <dgm:spPr/>
      <dgm:t>
        <a:bodyPr/>
        <a:lstStyle/>
        <a:p>
          <a:endParaRPr lang="en-US"/>
        </a:p>
      </dgm:t>
    </dgm:pt>
    <dgm:pt modelId="{0B1CA69D-80B2-4D3A-856F-CB5C4E65F640}" type="sibTrans" cxnId="{59B03052-F2FD-44DB-838E-859CC4274D6E}">
      <dgm:prSet phldrT="02"/>
      <dgm:spPr/>
      <dgm:t>
        <a:bodyPr/>
        <a:lstStyle/>
        <a:p>
          <a:r>
            <a:rPr lang="en-US"/>
            <a:t>02</a:t>
          </a:r>
        </a:p>
      </dgm:t>
    </dgm:pt>
    <dgm:pt modelId="{222407EA-8770-4DC6-88CA-B57E28906F28}">
      <dgm:prSet phldrT="[Text]"/>
      <dgm:spPr/>
      <dgm:t>
        <a:bodyPr/>
        <a:lstStyle/>
        <a:p>
          <a:r>
            <a:rPr lang="en-US" dirty="0"/>
            <a:t>Analyst reviews the documents. If changes are needed, analyst will email the agency to make revisions.</a:t>
          </a:r>
        </a:p>
      </dgm:t>
    </dgm:pt>
    <dgm:pt modelId="{8EA73417-01EB-40FA-AFF0-622C141A938B}" type="parTrans" cxnId="{B668293D-9647-4708-899E-D15865B813E2}">
      <dgm:prSet/>
      <dgm:spPr/>
      <dgm:t>
        <a:bodyPr/>
        <a:lstStyle/>
        <a:p>
          <a:endParaRPr lang="en-US"/>
        </a:p>
      </dgm:t>
    </dgm:pt>
    <dgm:pt modelId="{8F21AA22-D095-4EA2-AB40-9B4D3726E1AC}" type="sibTrans" cxnId="{B668293D-9647-4708-899E-D15865B813E2}">
      <dgm:prSet/>
      <dgm:spPr/>
      <dgm:t>
        <a:bodyPr/>
        <a:lstStyle/>
        <a:p>
          <a:endParaRPr lang="en-US"/>
        </a:p>
      </dgm:t>
    </dgm:pt>
    <dgm:pt modelId="{69E10DFF-080F-4BC0-9BC7-493807B21AD9}">
      <dgm:prSet phldrT="[Text]"/>
      <dgm:spPr/>
      <dgm:t>
        <a:bodyPr/>
        <a:lstStyle/>
        <a:p>
          <a:r>
            <a:rPr lang="en-US" b="1" dirty="0"/>
            <a:t>Team Lead Review</a:t>
          </a:r>
        </a:p>
      </dgm:t>
    </dgm:pt>
    <dgm:pt modelId="{FEED4CA0-F5CD-401E-AF64-74FAD1CE8F64}" type="parTrans" cxnId="{4E29C655-E0B5-407E-AE62-826143CF0D22}">
      <dgm:prSet/>
      <dgm:spPr/>
      <dgm:t>
        <a:bodyPr/>
        <a:lstStyle/>
        <a:p>
          <a:endParaRPr lang="en-US"/>
        </a:p>
      </dgm:t>
    </dgm:pt>
    <dgm:pt modelId="{13195B71-0FEC-4A33-A01D-4132A5F8A8D2}" type="sibTrans" cxnId="{4E29C655-E0B5-407E-AE62-826143CF0D22}">
      <dgm:prSet phldrT="03"/>
      <dgm:spPr/>
      <dgm:t>
        <a:bodyPr/>
        <a:lstStyle/>
        <a:p>
          <a:r>
            <a:rPr lang="en-US"/>
            <a:t>03</a:t>
          </a:r>
        </a:p>
      </dgm:t>
    </dgm:pt>
    <dgm:pt modelId="{6D9B0B78-3CBE-4135-B0AA-910EEDA4FE66}">
      <dgm:prSet phldrT="[Text]"/>
      <dgm:spPr/>
      <dgm:t>
        <a:bodyPr/>
        <a:lstStyle/>
        <a:p>
          <a:r>
            <a:rPr lang="en-US" dirty="0"/>
            <a:t>2</a:t>
          </a:r>
          <a:r>
            <a:rPr lang="en-US" baseline="30000" dirty="0"/>
            <a:t>nd</a:t>
          </a:r>
          <a:r>
            <a:rPr lang="en-US" dirty="0"/>
            <a:t> Review of the submission. If changes are required, sent back to initial review for the agency to revise.</a:t>
          </a:r>
        </a:p>
      </dgm:t>
    </dgm:pt>
    <dgm:pt modelId="{06AE0A14-B4CE-44F4-B4B3-43F4EAC7AB54}" type="parTrans" cxnId="{56C31645-A10F-49CC-A94B-DAB0D04BE2E0}">
      <dgm:prSet/>
      <dgm:spPr/>
      <dgm:t>
        <a:bodyPr/>
        <a:lstStyle/>
        <a:p>
          <a:endParaRPr lang="en-US"/>
        </a:p>
      </dgm:t>
    </dgm:pt>
    <dgm:pt modelId="{9EC6F4CE-43C4-40FA-AF05-5D4CA2D4CEE8}" type="sibTrans" cxnId="{56C31645-A10F-49CC-A94B-DAB0D04BE2E0}">
      <dgm:prSet/>
      <dgm:spPr/>
      <dgm:t>
        <a:bodyPr/>
        <a:lstStyle/>
        <a:p>
          <a:endParaRPr lang="en-US"/>
        </a:p>
      </dgm:t>
    </dgm:pt>
    <dgm:pt modelId="{ED9B55B5-7E10-4D71-85C0-1B9542996A1D}">
      <dgm:prSet phldrT="[Text]"/>
      <dgm:spPr/>
      <dgm:t>
        <a:bodyPr/>
        <a:lstStyle/>
        <a:p>
          <a:r>
            <a:rPr lang="en-US" b="1" dirty="0"/>
            <a:t>Director Review</a:t>
          </a:r>
        </a:p>
      </dgm:t>
    </dgm:pt>
    <dgm:pt modelId="{915720E8-05EA-4116-AB2D-9E55168E36D3}" type="parTrans" cxnId="{5576522E-56C7-415C-898A-136F8AE2DFB7}">
      <dgm:prSet/>
      <dgm:spPr/>
      <dgm:t>
        <a:bodyPr/>
        <a:lstStyle/>
        <a:p>
          <a:endParaRPr lang="en-US"/>
        </a:p>
      </dgm:t>
    </dgm:pt>
    <dgm:pt modelId="{1744B653-C367-40B2-9A22-FE8FE3BE2F00}" type="sibTrans" cxnId="{5576522E-56C7-415C-898A-136F8AE2DFB7}">
      <dgm:prSet phldrT="04"/>
      <dgm:spPr/>
      <dgm:t>
        <a:bodyPr/>
        <a:lstStyle/>
        <a:p>
          <a:r>
            <a:rPr lang="en-US"/>
            <a:t>04</a:t>
          </a:r>
        </a:p>
      </dgm:t>
    </dgm:pt>
    <dgm:pt modelId="{61387090-EB9A-4168-985D-E158A0BDF911}">
      <dgm:prSet phldrT="[Text]"/>
      <dgm:spPr/>
      <dgm:t>
        <a:bodyPr/>
        <a:lstStyle/>
        <a:p>
          <a:pPr>
            <a:buNone/>
          </a:pPr>
          <a:r>
            <a:rPr lang="en-US" dirty="0"/>
            <a:t>Non-federal BARs – 10 day wait for LFC passive review.  Agency can request waiver.</a:t>
          </a:r>
        </a:p>
      </dgm:t>
    </dgm:pt>
    <dgm:pt modelId="{28646984-4BCD-4387-8C4C-985BE08E1AB9}" type="parTrans" cxnId="{AED4E452-8FBE-425B-9587-88F7616CF505}">
      <dgm:prSet/>
      <dgm:spPr/>
      <dgm:t>
        <a:bodyPr/>
        <a:lstStyle/>
        <a:p>
          <a:endParaRPr lang="en-US"/>
        </a:p>
      </dgm:t>
    </dgm:pt>
    <dgm:pt modelId="{08313A01-CECF-4B23-94D9-B7F5D58BF06D}" type="sibTrans" cxnId="{AED4E452-8FBE-425B-9587-88F7616CF505}">
      <dgm:prSet/>
      <dgm:spPr/>
      <dgm:t>
        <a:bodyPr/>
        <a:lstStyle/>
        <a:p>
          <a:endParaRPr lang="en-US"/>
        </a:p>
      </dgm:t>
    </dgm:pt>
    <dgm:pt modelId="{376CC822-6191-4ED2-94FA-30E965E772C1}">
      <dgm:prSet phldrT="[Text]"/>
      <dgm:spPr/>
      <dgm:t>
        <a:bodyPr/>
        <a:lstStyle/>
        <a:p>
          <a:r>
            <a:rPr lang="en-US" b="1" dirty="0"/>
            <a:t>Posting</a:t>
          </a:r>
        </a:p>
      </dgm:t>
    </dgm:pt>
    <dgm:pt modelId="{53E99107-EA5B-4CDB-AEDC-E53332B1768D}" type="parTrans" cxnId="{BCB20EF7-B2FF-413F-8EB0-BC93FE2B9683}">
      <dgm:prSet/>
      <dgm:spPr/>
      <dgm:t>
        <a:bodyPr/>
        <a:lstStyle/>
        <a:p>
          <a:endParaRPr lang="en-US"/>
        </a:p>
      </dgm:t>
    </dgm:pt>
    <dgm:pt modelId="{D0AC49D8-C518-4CCE-AA22-7B9157ADF4C1}" type="sibTrans" cxnId="{BCB20EF7-B2FF-413F-8EB0-BC93FE2B9683}">
      <dgm:prSet phldrT="05"/>
      <dgm:spPr/>
      <dgm:t>
        <a:bodyPr/>
        <a:lstStyle/>
        <a:p>
          <a:r>
            <a:rPr lang="en-US"/>
            <a:t>05</a:t>
          </a:r>
        </a:p>
      </dgm:t>
    </dgm:pt>
    <dgm:pt modelId="{F45EEF52-BB70-4D58-A870-10F4CD1697B4}">
      <dgm:prSet phldrT="[Text]"/>
      <dgm:spPr/>
      <dgm:t>
        <a:bodyPr/>
        <a:lstStyle/>
        <a:p>
          <a:r>
            <a:rPr lang="en-US" dirty="0"/>
            <a:t>Team of posters each assigned one day, do not post items that they have reviewed</a:t>
          </a:r>
        </a:p>
      </dgm:t>
    </dgm:pt>
    <dgm:pt modelId="{3937C33F-6135-4DA4-93F8-0203DB4D2975}" type="parTrans" cxnId="{2D95B83B-49D0-49DC-9B7F-3CDF6551CE40}">
      <dgm:prSet/>
      <dgm:spPr/>
      <dgm:t>
        <a:bodyPr/>
        <a:lstStyle/>
        <a:p>
          <a:endParaRPr lang="en-US"/>
        </a:p>
      </dgm:t>
    </dgm:pt>
    <dgm:pt modelId="{B9BD0750-49AA-4C4D-9710-DDAA074901EA}" type="sibTrans" cxnId="{2D95B83B-49D0-49DC-9B7F-3CDF6551CE40}">
      <dgm:prSet/>
      <dgm:spPr/>
      <dgm:t>
        <a:bodyPr/>
        <a:lstStyle/>
        <a:p>
          <a:endParaRPr lang="en-US"/>
        </a:p>
      </dgm:t>
    </dgm:pt>
    <dgm:pt modelId="{549C55B6-D5FF-4C7F-BA1D-B88A19F61C4F}">
      <dgm:prSet phldrT="[Text]"/>
      <dgm:spPr/>
      <dgm:t>
        <a:bodyPr/>
        <a:lstStyle/>
        <a:p>
          <a:r>
            <a:rPr lang="en-US" b="1" dirty="0"/>
            <a:t>Final</a:t>
          </a:r>
        </a:p>
      </dgm:t>
    </dgm:pt>
    <dgm:pt modelId="{A9DF2C8E-F0D2-4926-9253-69F96E563357}" type="parTrans" cxnId="{66CF985C-F568-4993-9CFC-26FB6E614F43}">
      <dgm:prSet/>
      <dgm:spPr/>
      <dgm:t>
        <a:bodyPr/>
        <a:lstStyle/>
        <a:p>
          <a:endParaRPr lang="en-US"/>
        </a:p>
      </dgm:t>
    </dgm:pt>
    <dgm:pt modelId="{502DE3AA-58BD-4C23-B2B3-BF7B48AF8FB8}" type="sibTrans" cxnId="{66CF985C-F568-4993-9CFC-26FB6E614F43}">
      <dgm:prSet phldrT="06"/>
      <dgm:spPr/>
      <dgm:t>
        <a:bodyPr/>
        <a:lstStyle/>
        <a:p>
          <a:r>
            <a:rPr lang="en-US"/>
            <a:t>06</a:t>
          </a:r>
        </a:p>
      </dgm:t>
    </dgm:pt>
    <dgm:pt modelId="{0E056EE9-6A56-4231-8A80-683481FD84CF}">
      <dgm:prSet phldrT="[Text]"/>
      <dgm:spPr/>
      <dgm:t>
        <a:bodyPr/>
        <a:lstStyle/>
        <a:p>
          <a:pPr>
            <a:buFont typeface="Arial" panose="020B0604020202020204" pitchFamily="34" charset="0"/>
            <a:buChar char="•"/>
          </a:pPr>
          <a:r>
            <a:rPr lang="en-US" dirty="0"/>
            <a:t>General fund allotment forms (usually sent with OPBUD-4s) are sent to FCD for processing</a:t>
          </a:r>
        </a:p>
      </dgm:t>
    </dgm:pt>
    <dgm:pt modelId="{0A3B2978-336C-4C02-9A7C-A3607082F4E2}" type="parTrans" cxnId="{CA6208F0-0F02-476D-862C-B31355123A45}">
      <dgm:prSet/>
      <dgm:spPr/>
      <dgm:t>
        <a:bodyPr/>
        <a:lstStyle/>
        <a:p>
          <a:endParaRPr lang="en-US"/>
        </a:p>
      </dgm:t>
    </dgm:pt>
    <dgm:pt modelId="{EACE033B-9696-4F71-8512-32D1D8219EEC}" type="sibTrans" cxnId="{CA6208F0-0F02-476D-862C-B31355123A45}">
      <dgm:prSet/>
      <dgm:spPr/>
      <dgm:t>
        <a:bodyPr/>
        <a:lstStyle/>
        <a:p>
          <a:endParaRPr lang="en-US"/>
        </a:p>
      </dgm:t>
    </dgm:pt>
    <dgm:pt modelId="{37BD925F-29CE-49E4-98A0-A0844C5C9BF5}">
      <dgm:prSet phldrT="[Text]"/>
      <dgm:spPr/>
      <dgm:t>
        <a:bodyPr/>
        <a:lstStyle/>
        <a:p>
          <a:pPr>
            <a:buNone/>
          </a:pPr>
          <a:r>
            <a:rPr lang="en-US" dirty="0"/>
            <a:t>Final Review of the submission. Once signed by the director the 10 day wait starts. </a:t>
          </a:r>
        </a:p>
      </dgm:t>
    </dgm:pt>
    <dgm:pt modelId="{83D5E85C-9E8C-4F87-A119-D0D27038D473}" type="parTrans" cxnId="{4E564391-8EE1-4500-AC25-29A7CF5923E0}">
      <dgm:prSet/>
      <dgm:spPr/>
      <dgm:t>
        <a:bodyPr/>
        <a:lstStyle/>
        <a:p>
          <a:endParaRPr lang="en-US"/>
        </a:p>
      </dgm:t>
    </dgm:pt>
    <dgm:pt modelId="{DBFEC62A-4BDA-4C0F-A808-98C873654F43}" type="sibTrans" cxnId="{4E564391-8EE1-4500-AC25-29A7CF5923E0}">
      <dgm:prSet/>
      <dgm:spPr/>
      <dgm:t>
        <a:bodyPr/>
        <a:lstStyle/>
        <a:p>
          <a:endParaRPr lang="en-US"/>
        </a:p>
      </dgm:t>
    </dgm:pt>
    <dgm:pt modelId="{9107F15C-6440-49CE-988B-F9BDDB82E796}" type="pres">
      <dgm:prSet presAssocID="{E8559151-27E2-46F5-A43F-EE539650013B}" presName="linearFlow" presStyleCnt="0">
        <dgm:presLayoutVars>
          <dgm:dir/>
          <dgm:animLvl val="lvl"/>
          <dgm:resizeHandles val="exact"/>
        </dgm:presLayoutVars>
      </dgm:prSet>
      <dgm:spPr/>
    </dgm:pt>
    <dgm:pt modelId="{1AA602A6-A84E-4359-AB0F-FD3C455A899E}" type="pres">
      <dgm:prSet presAssocID="{BDD150DD-A50B-402E-9037-45B485DFA235}" presName="compositeNode" presStyleCnt="0"/>
      <dgm:spPr/>
    </dgm:pt>
    <dgm:pt modelId="{BEE177AF-025C-42B0-BC4E-2D8E2C6CC82F}" type="pres">
      <dgm:prSet presAssocID="{BDD150DD-A50B-402E-9037-45B485DFA235}" presName="parTx" presStyleLbl="node1" presStyleIdx="0" presStyleCnt="0">
        <dgm:presLayoutVars>
          <dgm:chMax val="0"/>
          <dgm:chPref val="0"/>
          <dgm:bulletEnabled val="1"/>
        </dgm:presLayoutVars>
      </dgm:prSet>
      <dgm:spPr/>
    </dgm:pt>
    <dgm:pt modelId="{353162ED-7FB1-4AEA-A870-96755C695728}" type="pres">
      <dgm:prSet presAssocID="{BDD150DD-A50B-402E-9037-45B485DFA235}" presName="parSh" presStyleCnt="0"/>
      <dgm:spPr/>
    </dgm:pt>
    <dgm:pt modelId="{3FFD5041-81FD-427B-83D4-1C9E3478639C}" type="pres">
      <dgm:prSet presAssocID="{BDD150DD-A50B-402E-9037-45B485DFA235}" presName="lineNode" presStyleLbl="alignAccFollowNode1" presStyleIdx="0" presStyleCnt="18"/>
      <dgm:spPr/>
    </dgm:pt>
    <dgm:pt modelId="{3B7A9FE0-9724-471F-BADC-3F1052D21ABE}" type="pres">
      <dgm:prSet presAssocID="{BDD150DD-A50B-402E-9037-45B485DFA235}" presName="lineArrowNode" presStyleLbl="alignAccFollowNode1" presStyleIdx="1" presStyleCnt="18"/>
      <dgm:spPr/>
    </dgm:pt>
    <dgm:pt modelId="{CEE75055-86E5-42D0-8905-38F265D4860C}" type="pres">
      <dgm:prSet presAssocID="{AA0AC5E6-92FC-4830-B050-4F078A87C121}" presName="sibTransNodeCircle" presStyleLbl="alignNode1" presStyleIdx="0" presStyleCnt="6">
        <dgm:presLayoutVars>
          <dgm:chMax val="0"/>
          <dgm:bulletEnabled/>
        </dgm:presLayoutVars>
      </dgm:prSet>
      <dgm:spPr/>
    </dgm:pt>
    <dgm:pt modelId="{2AF5D780-9D77-4E95-BBA8-5FFDC7C8D50B}" type="pres">
      <dgm:prSet presAssocID="{AA0AC5E6-92FC-4830-B050-4F078A87C121}" presName="spacerBetweenCircleAndCallout" presStyleCnt="0">
        <dgm:presLayoutVars/>
      </dgm:prSet>
      <dgm:spPr/>
    </dgm:pt>
    <dgm:pt modelId="{2DBB4278-55DF-407E-8A50-2DD900944893}" type="pres">
      <dgm:prSet presAssocID="{BDD150DD-A50B-402E-9037-45B485DFA235}" presName="nodeText" presStyleLbl="alignAccFollowNode1" presStyleIdx="2" presStyleCnt="18">
        <dgm:presLayoutVars>
          <dgm:bulletEnabled val="1"/>
        </dgm:presLayoutVars>
      </dgm:prSet>
      <dgm:spPr/>
    </dgm:pt>
    <dgm:pt modelId="{BDB36321-4BDC-4094-8AAB-699A9F0D5691}" type="pres">
      <dgm:prSet presAssocID="{AA0AC5E6-92FC-4830-B050-4F078A87C121}" presName="sibTransComposite" presStyleCnt="0"/>
      <dgm:spPr/>
    </dgm:pt>
    <dgm:pt modelId="{0BD50633-C21A-4118-AE9D-FAA4C485CFD5}" type="pres">
      <dgm:prSet presAssocID="{CA31DE62-E1CC-4456-B226-00A3B56E864F}" presName="compositeNode" presStyleCnt="0"/>
      <dgm:spPr/>
    </dgm:pt>
    <dgm:pt modelId="{088ED5CB-850A-47CF-91A5-DA604DB3F9A4}" type="pres">
      <dgm:prSet presAssocID="{CA31DE62-E1CC-4456-B226-00A3B56E864F}" presName="parTx" presStyleLbl="node1" presStyleIdx="0" presStyleCnt="0">
        <dgm:presLayoutVars>
          <dgm:chMax val="0"/>
          <dgm:chPref val="0"/>
          <dgm:bulletEnabled val="1"/>
        </dgm:presLayoutVars>
      </dgm:prSet>
      <dgm:spPr/>
    </dgm:pt>
    <dgm:pt modelId="{79EE3E98-E165-45A8-BC3A-57B171331E8D}" type="pres">
      <dgm:prSet presAssocID="{CA31DE62-E1CC-4456-B226-00A3B56E864F}" presName="parSh" presStyleCnt="0"/>
      <dgm:spPr/>
    </dgm:pt>
    <dgm:pt modelId="{17DDDA86-B92E-46AF-B3D3-90DF6CB64489}" type="pres">
      <dgm:prSet presAssocID="{CA31DE62-E1CC-4456-B226-00A3B56E864F}" presName="lineNode" presStyleLbl="alignAccFollowNode1" presStyleIdx="3" presStyleCnt="18"/>
      <dgm:spPr/>
    </dgm:pt>
    <dgm:pt modelId="{B8274282-EC86-421B-ADE6-95C633103070}" type="pres">
      <dgm:prSet presAssocID="{CA31DE62-E1CC-4456-B226-00A3B56E864F}" presName="lineArrowNode" presStyleLbl="alignAccFollowNode1" presStyleIdx="4" presStyleCnt="18"/>
      <dgm:spPr/>
    </dgm:pt>
    <dgm:pt modelId="{9A4021B4-10B1-4B08-9BB3-4CBCEE7D4981}" type="pres">
      <dgm:prSet presAssocID="{0B1CA69D-80B2-4D3A-856F-CB5C4E65F640}" presName="sibTransNodeCircle" presStyleLbl="alignNode1" presStyleIdx="1" presStyleCnt="6">
        <dgm:presLayoutVars>
          <dgm:chMax val="0"/>
          <dgm:bulletEnabled/>
        </dgm:presLayoutVars>
      </dgm:prSet>
      <dgm:spPr/>
    </dgm:pt>
    <dgm:pt modelId="{D2E8866E-88A7-47E8-8F43-658397BB11B6}" type="pres">
      <dgm:prSet presAssocID="{0B1CA69D-80B2-4D3A-856F-CB5C4E65F640}" presName="spacerBetweenCircleAndCallout" presStyleCnt="0">
        <dgm:presLayoutVars/>
      </dgm:prSet>
      <dgm:spPr/>
    </dgm:pt>
    <dgm:pt modelId="{A5F66AD5-CDEF-483C-97E0-2CBC6B0C6DD8}" type="pres">
      <dgm:prSet presAssocID="{CA31DE62-E1CC-4456-B226-00A3B56E864F}" presName="nodeText" presStyleLbl="alignAccFollowNode1" presStyleIdx="5" presStyleCnt="18">
        <dgm:presLayoutVars>
          <dgm:bulletEnabled val="1"/>
        </dgm:presLayoutVars>
      </dgm:prSet>
      <dgm:spPr/>
    </dgm:pt>
    <dgm:pt modelId="{8DF7689B-70D8-45B4-B695-B3458EA8CEF9}" type="pres">
      <dgm:prSet presAssocID="{0B1CA69D-80B2-4D3A-856F-CB5C4E65F640}" presName="sibTransComposite" presStyleCnt="0"/>
      <dgm:spPr/>
    </dgm:pt>
    <dgm:pt modelId="{C5E4F091-1083-4CC1-B065-C16F5A269E58}" type="pres">
      <dgm:prSet presAssocID="{69E10DFF-080F-4BC0-9BC7-493807B21AD9}" presName="compositeNode" presStyleCnt="0"/>
      <dgm:spPr/>
    </dgm:pt>
    <dgm:pt modelId="{DD60E729-8D1F-421D-A8FE-97C97F2CA284}" type="pres">
      <dgm:prSet presAssocID="{69E10DFF-080F-4BC0-9BC7-493807B21AD9}" presName="parTx" presStyleLbl="node1" presStyleIdx="0" presStyleCnt="0">
        <dgm:presLayoutVars>
          <dgm:chMax val="0"/>
          <dgm:chPref val="0"/>
          <dgm:bulletEnabled val="1"/>
        </dgm:presLayoutVars>
      </dgm:prSet>
      <dgm:spPr/>
    </dgm:pt>
    <dgm:pt modelId="{6DD6DE6C-3F77-4868-BEB9-2767DEBFACBA}" type="pres">
      <dgm:prSet presAssocID="{69E10DFF-080F-4BC0-9BC7-493807B21AD9}" presName="parSh" presStyleCnt="0"/>
      <dgm:spPr/>
    </dgm:pt>
    <dgm:pt modelId="{76BEA28F-B80B-4929-9A30-2D0100A81381}" type="pres">
      <dgm:prSet presAssocID="{69E10DFF-080F-4BC0-9BC7-493807B21AD9}" presName="lineNode" presStyleLbl="alignAccFollowNode1" presStyleIdx="6" presStyleCnt="18"/>
      <dgm:spPr/>
    </dgm:pt>
    <dgm:pt modelId="{F449135E-E8DC-4899-A6A7-D5E15CE8C167}" type="pres">
      <dgm:prSet presAssocID="{69E10DFF-080F-4BC0-9BC7-493807B21AD9}" presName="lineArrowNode" presStyleLbl="alignAccFollowNode1" presStyleIdx="7" presStyleCnt="18"/>
      <dgm:spPr/>
    </dgm:pt>
    <dgm:pt modelId="{631200A9-66AB-4B5E-B97A-C207A95ED3FB}" type="pres">
      <dgm:prSet presAssocID="{13195B71-0FEC-4A33-A01D-4132A5F8A8D2}" presName="sibTransNodeCircle" presStyleLbl="alignNode1" presStyleIdx="2" presStyleCnt="6">
        <dgm:presLayoutVars>
          <dgm:chMax val="0"/>
          <dgm:bulletEnabled/>
        </dgm:presLayoutVars>
      </dgm:prSet>
      <dgm:spPr/>
    </dgm:pt>
    <dgm:pt modelId="{0860C245-110E-4558-9E21-E570BF1E4804}" type="pres">
      <dgm:prSet presAssocID="{13195B71-0FEC-4A33-A01D-4132A5F8A8D2}" presName="spacerBetweenCircleAndCallout" presStyleCnt="0">
        <dgm:presLayoutVars/>
      </dgm:prSet>
      <dgm:spPr/>
    </dgm:pt>
    <dgm:pt modelId="{97B25E54-1C3F-4E69-B064-9339C4F9DB90}" type="pres">
      <dgm:prSet presAssocID="{69E10DFF-080F-4BC0-9BC7-493807B21AD9}" presName="nodeText" presStyleLbl="alignAccFollowNode1" presStyleIdx="8" presStyleCnt="18">
        <dgm:presLayoutVars>
          <dgm:bulletEnabled val="1"/>
        </dgm:presLayoutVars>
      </dgm:prSet>
      <dgm:spPr/>
    </dgm:pt>
    <dgm:pt modelId="{EAFE3BC6-1B53-42D9-9FD1-4E2AF2AF632E}" type="pres">
      <dgm:prSet presAssocID="{13195B71-0FEC-4A33-A01D-4132A5F8A8D2}" presName="sibTransComposite" presStyleCnt="0"/>
      <dgm:spPr/>
    </dgm:pt>
    <dgm:pt modelId="{0C0E538A-5FBE-4D51-9832-F598F247B37D}" type="pres">
      <dgm:prSet presAssocID="{ED9B55B5-7E10-4D71-85C0-1B9542996A1D}" presName="compositeNode" presStyleCnt="0"/>
      <dgm:spPr/>
    </dgm:pt>
    <dgm:pt modelId="{6CDD93FA-FADC-4119-9993-EC2753A5AD10}" type="pres">
      <dgm:prSet presAssocID="{ED9B55B5-7E10-4D71-85C0-1B9542996A1D}" presName="parTx" presStyleLbl="node1" presStyleIdx="0" presStyleCnt="0">
        <dgm:presLayoutVars>
          <dgm:chMax val="0"/>
          <dgm:chPref val="0"/>
          <dgm:bulletEnabled val="1"/>
        </dgm:presLayoutVars>
      </dgm:prSet>
      <dgm:spPr/>
    </dgm:pt>
    <dgm:pt modelId="{C64CE0ED-AF3D-4A97-9940-9CE521942B93}" type="pres">
      <dgm:prSet presAssocID="{ED9B55B5-7E10-4D71-85C0-1B9542996A1D}" presName="parSh" presStyleCnt="0"/>
      <dgm:spPr/>
    </dgm:pt>
    <dgm:pt modelId="{8C4056CB-9321-49B9-9889-58E84B3EFDF6}" type="pres">
      <dgm:prSet presAssocID="{ED9B55B5-7E10-4D71-85C0-1B9542996A1D}" presName="lineNode" presStyleLbl="alignAccFollowNode1" presStyleIdx="9" presStyleCnt="18"/>
      <dgm:spPr/>
    </dgm:pt>
    <dgm:pt modelId="{557805E0-D6CA-4D4B-AFDB-C894A3DD1F1D}" type="pres">
      <dgm:prSet presAssocID="{ED9B55B5-7E10-4D71-85C0-1B9542996A1D}" presName="lineArrowNode" presStyleLbl="alignAccFollowNode1" presStyleIdx="10" presStyleCnt="18"/>
      <dgm:spPr/>
    </dgm:pt>
    <dgm:pt modelId="{066F0099-AD04-490F-B7F8-1F1BBFCF073E}" type="pres">
      <dgm:prSet presAssocID="{1744B653-C367-40B2-9A22-FE8FE3BE2F00}" presName="sibTransNodeCircle" presStyleLbl="alignNode1" presStyleIdx="3" presStyleCnt="6">
        <dgm:presLayoutVars>
          <dgm:chMax val="0"/>
          <dgm:bulletEnabled/>
        </dgm:presLayoutVars>
      </dgm:prSet>
      <dgm:spPr/>
    </dgm:pt>
    <dgm:pt modelId="{83275CEF-D733-4446-86F1-A453EA602A0F}" type="pres">
      <dgm:prSet presAssocID="{1744B653-C367-40B2-9A22-FE8FE3BE2F00}" presName="spacerBetweenCircleAndCallout" presStyleCnt="0">
        <dgm:presLayoutVars/>
      </dgm:prSet>
      <dgm:spPr/>
    </dgm:pt>
    <dgm:pt modelId="{31E08221-1A5A-45E6-9B61-DF945C2B4C0E}" type="pres">
      <dgm:prSet presAssocID="{ED9B55B5-7E10-4D71-85C0-1B9542996A1D}" presName="nodeText" presStyleLbl="alignAccFollowNode1" presStyleIdx="11" presStyleCnt="18">
        <dgm:presLayoutVars>
          <dgm:bulletEnabled val="1"/>
        </dgm:presLayoutVars>
      </dgm:prSet>
      <dgm:spPr/>
    </dgm:pt>
    <dgm:pt modelId="{760C136F-5033-4E6A-A6EA-9BDBE6A986DE}" type="pres">
      <dgm:prSet presAssocID="{1744B653-C367-40B2-9A22-FE8FE3BE2F00}" presName="sibTransComposite" presStyleCnt="0"/>
      <dgm:spPr/>
    </dgm:pt>
    <dgm:pt modelId="{2FDC111C-4304-4FD8-9085-082EB98090A5}" type="pres">
      <dgm:prSet presAssocID="{376CC822-6191-4ED2-94FA-30E965E772C1}" presName="compositeNode" presStyleCnt="0"/>
      <dgm:spPr/>
    </dgm:pt>
    <dgm:pt modelId="{1BF64B09-5D13-4177-8016-3FCAEE93D288}" type="pres">
      <dgm:prSet presAssocID="{376CC822-6191-4ED2-94FA-30E965E772C1}" presName="parTx" presStyleLbl="node1" presStyleIdx="0" presStyleCnt="0">
        <dgm:presLayoutVars>
          <dgm:chMax val="0"/>
          <dgm:chPref val="0"/>
          <dgm:bulletEnabled val="1"/>
        </dgm:presLayoutVars>
      </dgm:prSet>
      <dgm:spPr/>
    </dgm:pt>
    <dgm:pt modelId="{C836970B-A604-4BA3-89DE-261F943BD2A1}" type="pres">
      <dgm:prSet presAssocID="{376CC822-6191-4ED2-94FA-30E965E772C1}" presName="parSh" presStyleCnt="0"/>
      <dgm:spPr/>
    </dgm:pt>
    <dgm:pt modelId="{D51CDBDA-D71E-4CF2-9814-96154B8502D4}" type="pres">
      <dgm:prSet presAssocID="{376CC822-6191-4ED2-94FA-30E965E772C1}" presName="lineNode" presStyleLbl="alignAccFollowNode1" presStyleIdx="12" presStyleCnt="18"/>
      <dgm:spPr/>
    </dgm:pt>
    <dgm:pt modelId="{3404A284-5A25-42AB-AD10-A213E22C9FA6}" type="pres">
      <dgm:prSet presAssocID="{376CC822-6191-4ED2-94FA-30E965E772C1}" presName="lineArrowNode" presStyleLbl="alignAccFollowNode1" presStyleIdx="13" presStyleCnt="18"/>
      <dgm:spPr/>
    </dgm:pt>
    <dgm:pt modelId="{1D65D4AA-22DE-4A0D-9065-17B23B66296D}" type="pres">
      <dgm:prSet presAssocID="{D0AC49D8-C518-4CCE-AA22-7B9157ADF4C1}" presName="sibTransNodeCircle" presStyleLbl="alignNode1" presStyleIdx="4" presStyleCnt="6">
        <dgm:presLayoutVars>
          <dgm:chMax val="0"/>
          <dgm:bulletEnabled/>
        </dgm:presLayoutVars>
      </dgm:prSet>
      <dgm:spPr/>
    </dgm:pt>
    <dgm:pt modelId="{8F5B576B-105B-43C8-84A4-AECEBE3F1EB1}" type="pres">
      <dgm:prSet presAssocID="{D0AC49D8-C518-4CCE-AA22-7B9157ADF4C1}" presName="spacerBetweenCircleAndCallout" presStyleCnt="0">
        <dgm:presLayoutVars/>
      </dgm:prSet>
      <dgm:spPr/>
    </dgm:pt>
    <dgm:pt modelId="{D4E9D521-627C-4132-8257-B8800DB52EBD}" type="pres">
      <dgm:prSet presAssocID="{376CC822-6191-4ED2-94FA-30E965E772C1}" presName="nodeText" presStyleLbl="alignAccFollowNode1" presStyleIdx="14" presStyleCnt="18">
        <dgm:presLayoutVars>
          <dgm:bulletEnabled val="1"/>
        </dgm:presLayoutVars>
      </dgm:prSet>
      <dgm:spPr/>
    </dgm:pt>
    <dgm:pt modelId="{F7D29D75-C1AC-468B-8485-6CEEFE45E4BF}" type="pres">
      <dgm:prSet presAssocID="{D0AC49D8-C518-4CCE-AA22-7B9157ADF4C1}" presName="sibTransComposite" presStyleCnt="0"/>
      <dgm:spPr/>
    </dgm:pt>
    <dgm:pt modelId="{A2669414-DDC7-40AB-A734-A2A5BBDDEC5C}" type="pres">
      <dgm:prSet presAssocID="{549C55B6-D5FF-4C7F-BA1D-B88A19F61C4F}" presName="compositeNode" presStyleCnt="0"/>
      <dgm:spPr/>
    </dgm:pt>
    <dgm:pt modelId="{F669DCB1-0FA7-4348-B9BD-D049BD4287AF}" type="pres">
      <dgm:prSet presAssocID="{549C55B6-D5FF-4C7F-BA1D-B88A19F61C4F}" presName="parTx" presStyleLbl="node1" presStyleIdx="0" presStyleCnt="0">
        <dgm:presLayoutVars>
          <dgm:chMax val="0"/>
          <dgm:chPref val="0"/>
          <dgm:bulletEnabled val="1"/>
        </dgm:presLayoutVars>
      </dgm:prSet>
      <dgm:spPr/>
    </dgm:pt>
    <dgm:pt modelId="{14B1AF84-7A79-40BF-8EE9-1B14A60E4D4E}" type="pres">
      <dgm:prSet presAssocID="{549C55B6-D5FF-4C7F-BA1D-B88A19F61C4F}" presName="parSh" presStyleCnt="0"/>
      <dgm:spPr/>
    </dgm:pt>
    <dgm:pt modelId="{D4A209B1-62E9-48C6-A7A1-ADCC43BFCF7E}" type="pres">
      <dgm:prSet presAssocID="{549C55B6-D5FF-4C7F-BA1D-B88A19F61C4F}" presName="lineNode" presStyleLbl="alignAccFollowNode1" presStyleIdx="15" presStyleCnt="18"/>
      <dgm:spPr/>
    </dgm:pt>
    <dgm:pt modelId="{B39335A3-AC5D-42E1-A6D3-BFDE60669DE1}" type="pres">
      <dgm:prSet presAssocID="{549C55B6-D5FF-4C7F-BA1D-B88A19F61C4F}" presName="lineArrowNode" presStyleLbl="alignAccFollowNode1" presStyleIdx="16" presStyleCnt="18"/>
      <dgm:spPr/>
    </dgm:pt>
    <dgm:pt modelId="{5CF5E645-9DDF-419B-954D-4AE1D28B5B4C}" type="pres">
      <dgm:prSet presAssocID="{502DE3AA-58BD-4C23-B2B3-BF7B48AF8FB8}" presName="sibTransNodeCircle" presStyleLbl="alignNode1" presStyleIdx="5" presStyleCnt="6">
        <dgm:presLayoutVars>
          <dgm:chMax val="0"/>
          <dgm:bulletEnabled/>
        </dgm:presLayoutVars>
      </dgm:prSet>
      <dgm:spPr/>
    </dgm:pt>
    <dgm:pt modelId="{665B1420-2DCB-478E-B8B7-BE7A18B44267}" type="pres">
      <dgm:prSet presAssocID="{502DE3AA-58BD-4C23-B2B3-BF7B48AF8FB8}" presName="spacerBetweenCircleAndCallout" presStyleCnt="0">
        <dgm:presLayoutVars/>
      </dgm:prSet>
      <dgm:spPr/>
    </dgm:pt>
    <dgm:pt modelId="{A3D5BD14-C236-461A-AC1B-6062638EB6D2}" type="pres">
      <dgm:prSet presAssocID="{549C55B6-D5FF-4C7F-BA1D-B88A19F61C4F}" presName="nodeText" presStyleLbl="alignAccFollowNode1" presStyleIdx="17" presStyleCnt="18">
        <dgm:presLayoutVars>
          <dgm:bulletEnabled val="1"/>
        </dgm:presLayoutVars>
      </dgm:prSet>
      <dgm:spPr/>
    </dgm:pt>
  </dgm:ptLst>
  <dgm:cxnLst>
    <dgm:cxn modelId="{2E871B1A-C655-48BF-A015-BD47D0992237}" type="presOf" srcId="{900C6F1F-DE94-4963-8658-51C5F23B62BE}" destId="{2DBB4278-55DF-407E-8A50-2DD900944893}" srcOrd="0" destOrd="2" presId="urn:microsoft.com/office/officeart/2016/7/layout/LinearArrowProcessNumbered"/>
    <dgm:cxn modelId="{6774C022-FBF9-4524-927B-46E8B801EBB6}" type="presOf" srcId="{0B1CA69D-80B2-4D3A-856F-CB5C4E65F640}" destId="{9A4021B4-10B1-4B08-9BB3-4CBCEE7D4981}" srcOrd="0" destOrd="0" presId="urn:microsoft.com/office/officeart/2016/7/layout/LinearArrowProcessNumbered"/>
    <dgm:cxn modelId="{5576522E-56C7-415C-898A-136F8AE2DFB7}" srcId="{E8559151-27E2-46F5-A43F-EE539650013B}" destId="{ED9B55B5-7E10-4D71-85C0-1B9542996A1D}" srcOrd="3" destOrd="0" parTransId="{915720E8-05EA-4116-AB2D-9E55168E36D3}" sibTransId="{1744B653-C367-40B2-9A22-FE8FE3BE2F00}"/>
    <dgm:cxn modelId="{2D95B83B-49D0-49DC-9B7F-3CDF6551CE40}" srcId="{376CC822-6191-4ED2-94FA-30E965E772C1}" destId="{F45EEF52-BB70-4D58-A870-10F4CD1697B4}" srcOrd="0" destOrd="0" parTransId="{3937C33F-6135-4DA4-93F8-0203DB4D2975}" sibTransId="{B9BD0750-49AA-4C4D-9710-DDAA074901EA}"/>
    <dgm:cxn modelId="{B668293D-9647-4708-899E-D15865B813E2}" srcId="{CA31DE62-E1CC-4456-B226-00A3B56E864F}" destId="{222407EA-8770-4DC6-88CA-B57E28906F28}" srcOrd="0" destOrd="0" parTransId="{8EA73417-01EB-40FA-AFF0-622C141A938B}" sibTransId="{8F21AA22-D095-4EA2-AB40-9B4D3726E1AC}"/>
    <dgm:cxn modelId="{66CF985C-F568-4993-9CFC-26FB6E614F43}" srcId="{E8559151-27E2-46F5-A43F-EE539650013B}" destId="{549C55B6-D5FF-4C7F-BA1D-B88A19F61C4F}" srcOrd="5" destOrd="0" parTransId="{A9DF2C8E-F0D2-4926-9253-69F96E563357}" sibTransId="{502DE3AA-58BD-4C23-B2B3-BF7B48AF8FB8}"/>
    <dgm:cxn modelId="{8C922E5E-8CB3-48F1-89BA-FEB360EFBBC5}" type="presOf" srcId="{222407EA-8770-4DC6-88CA-B57E28906F28}" destId="{A5F66AD5-CDEF-483C-97E0-2CBC6B0C6DD8}" srcOrd="0" destOrd="1" presId="urn:microsoft.com/office/officeart/2016/7/layout/LinearArrowProcessNumbered"/>
    <dgm:cxn modelId="{56C31645-A10F-49CC-A94B-DAB0D04BE2E0}" srcId="{69E10DFF-080F-4BC0-9BC7-493807B21AD9}" destId="{6D9B0B78-3CBE-4135-B0AA-910EEDA4FE66}" srcOrd="0" destOrd="0" parTransId="{06AE0A14-B4CE-44F4-B4B3-43F4EAC7AB54}" sibTransId="{9EC6F4CE-43C4-40FA-AF05-5D4CA2D4CEE8}"/>
    <dgm:cxn modelId="{1705A268-397C-4D5E-AD4B-2431B0CC3635}" type="presOf" srcId="{61387090-EB9A-4168-985D-E158A0BDF911}" destId="{31E08221-1A5A-45E6-9B61-DF945C2B4C0E}" srcOrd="0" destOrd="2" presId="urn:microsoft.com/office/officeart/2016/7/layout/LinearArrowProcessNumbered"/>
    <dgm:cxn modelId="{8D034A71-18A7-422D-884E-1239CB1DFCB1}" type="presOf" srcId="{F45EEF52-BB70-4D58-A870-10F4CD1697B4}" destId="{D4E9D521-627C-4132-8257-B8800DB52EBD}" srcOrd="0" destOrd="1" presId="urn:microsoft.com/office/officeart/2016/7/layout/LinearArrowProcessNumbered"/>
    <dgm:cxn modelId="{59B03052-F2FD-44DB-838E-859CC4274D6E}" srcId="{E8559151-27E2-46F5-A43F-EE539650013B}" destId="{CA31DE62-E1CC-4456-B226-00A3B56E864F}" srcOrd="1" destOrd="0" parTransId="{731970A3-CB2F-4CF7-B7E0-E2CB2651DBA8}" sibTransId="{0B1CA69D-80B2-4D3A-856F-CB5C4E65F640}"/>
    <dgm:cxn modelId="{AED4E452-8FBE-425B-9587-88F7616CF505}" srcId="{ED9B55B5-7E10-4D71-85C0-1B9542996A1D}" destId="{61387090-EB9A-4168-985D-E158A0BDF911}" srcOrd="1" destOrd="0" parTransId="{28646984-4BCD-4387-8C4C-985BE08E1AB9}" sibTransId="{08313A01-CECF-4B23-94D9-B7F5D58BF06D}"/>
    <dgm:cxn modelId="{AAAE0D73-FC42-4E72-805A-558935869EEB}" type="presOf" srcId="{0E056EE9-6A56-4231-8A80-683481FD84CF}" destId="{A3D5BD14-C236-461A-AC1B-6062638EB6D2}" srcOrd="0" destOrd="1" presId="urn:microsoft.com/office/officeart/2016/7/layout/LinearArrowProcessNumbered"/>
    <dgm:cxn modelId="{4E29C655-E0B5-407E-AE62-826143CF0D22}" srcId="{E8559151-27E2-46F5-A43F-EE539650013B}" destId="{69E10DFF-080F-4BC0-9BC7-493807B21AD9}" srcOrd="2" destOrd="0" parTransId="{FEED4CA0-F5CD-401E-AF64-74FAD1CE8F64}" sibTransId="{13195B71-0FEC-4A33-A01D-4132A5F8A8D2}"/>
    <dgm:cxn modelId="{33A4AE78-45D2-40C3-B433-5A74FE2A7B4A}" type="presOf" srcId="{ED9B55B5-7E10-4D71-85C0-1B9542996A1D}" destId="{31E08221-1A5A-45E6-9B61-DF945C2B4C0E}" srcOrd="0" destOrd="0" presId="urn:microsoft.com/office/officeart/2016/7/layout/LinearArrowProcessNumbered"/>
    <dgm:cxn modelId="{3AEDAC79-7DF0-4E2D-B083-93F9DBF84C66}" type="presOf" srcId="{502DE3AA-58BD-4C23-B2B3-BF7B48AF8FB8}" destId="{5CF5E645-9DDF-419B-954D-4AE1D28B5B4C}" srcOrd="0" destOrd="0" presId="urn:microsoft.com/office/officeart/2016/7/layout/LinearArrowProcessNumbered"/>
    <dgm:cxn modelId="{A3597182-5B26-4E69-B73A-91E2276E4C1E}" type="presOf" srcId="{BDD150DD-A50B-402E-9037-45B485DFA235}" destId="{2DBB4278-55DF-407E-8A50-2DD900944893}" srcOrd="0" destOrd="0" presId="urn:microsoft.com/office/officeart/2016/7/layout/LinearArrowProcessNumbered"/>
    <dgm:cxn modelId="{3BA89E82-E5DE-49D8-B7D4-BD8A0DC62B3F}" type="presOf" srcId="{D0AC49D8-C518-4CCE-AA22-7B9157ADF4C1}" destId="{1D65D4AA-22DE-4A0D-9065-17B23B66296D}" srcOrd="0" destOrd="0" presId="urn:microsoft.com/office/officeart/2016/7/layout/LinearArrowProcessNumbered"/>
    <dgm:cxn modelId="{06A85388-01FD-4203-8F55-ACC2F4CEA95C}" type="presOf" srcId="{376CC822-6191-4ED2-94FA-30E965E772C1}" destId="{D4E9D521-627C-4132-8257-B8800DB52EBD}" srcOrd="0" destOrd="0" presId="urn:microsoft.com/office/officeart/2016/7/layout/LinearArrowProcessNumbered"/>
    <dgm:cxn modelId="{4E564391-8EE1-4500-AC25-29A7CF5923E0}" srcId="{ED9B55B5-7E10-4D71-85C0-1B9542996A1D}" destId="{37BD925F-29CE-49E4-98A0-A0844C5C9BF5}" srcOrd="0" destOrd="0" parTransId="{83D5E85C-9E8C-4F87-A119-D0D27038D473}" sibTransId="{DBFEC62A-4BDA-4C0F-A808-98C873654F43}"/>
    <dgm:cxn modelId="{6A4F66AD-61C0-481D-B26A-E22642013965}" type="presOf" srcId="{69E10DFF-080F-4BC0-9BC7-493807B21AD9}" destId="{97B25E54-1C3F-4E69-B064-9339C4F9DB90}" srcOrd="0" destOrd="0" presId="urn:microsoft.com/office/officeart/2016/7/layout/LinearArrowProcessNumbered"/>
    <dgm:cxn modelId="{6C6FD6AE-EEFB-4AE6-AB7B-F880DCA75DD3}" srcId="{BDD150DD-A50B-402E-9037-45B485DFA235}" destId="{9D01C21A-6634-4F0B-B5C2-4B5E4399333D}" srcOrd="0" destOrd="0" parTransId="{26637F46-EF2C-4E8B-B60E-6AA0B96D06D9}" sibTransId="{0F0BD34C-5CF5-4CE9-A2F8-572DEEEF6CA9}"/>
    <dgm:cxn modelId="{CABE47B1-889A-47D1-A1C7-A076CB9859D6}" type="presOf" srcId="{AA0AC5E6-92FC-4830-B050-4F078A87C121}" destId="{CEE75055-86E5-42D0-8905-38F265D4860C}" srcOrd="0" destOrd="0" presId="urn:microsoft.com/office/officeart/2016/7/layout/LinearArrowProcessNumbered"/>
    <dgm:cxn modelId="{F3F72FB3-E02A-4CA7-BA89-5F8A79BC0142}" type="presOf" srcId="{9D01C21A-6634-4F0B-B5C2-4B5E4399333D}" destId="{2DBB4278-55DF-407E-8A50-2DD900944893}" srcOrd="0" destOrd="1" presId="urn:microsoft.com/office/officeart/2016/7/layout/LinearArrowProcessNumbered"/>
    <dgm:cxn modelId="{5E5771D2-56E5-45C3-B0BA-E35DFAE0BC5B}" type="presOf" srcId="{E8559151-27E2-46F5-A43F-EE539650013B}" destId="{9107F15C-6440-49CE-988B-F9BDDB82E796}" srcOrd="0" destOrd="0" presId="urn:microsoft.com/office/officeart/2016/7/layout/LinearArrowProcessNumbered"/>
    <dgm:cxn modelId="{5B9637D3-EEA2-4A64-8822-9A62EF35F253}" type="presOf" srcId="{6D9B0B78-3CBE-4135-B0AA-910EEDA4FE66}" destId="{97B25E54-1C3F-4E69-B064-9339C4F9DB90}" srcOrd="0" destOrd="1" presId="urn:microsoft.com/office/officeart/2016/7/layout/LinearArrowProcessNumbered"/>
    <dgm:cxn modelId="{C76ED4D7-4544-42D8-89EE-61DAE6623122}" type="presOf" srcId="{13195B71-0FEC-4A33-A01D-4132A5F8A8D2}" destId="{631200A9-66AB-4B5E-B97A-C207A95ED3FB}" srcOrd="0" destOrd="0" presId="urn:microsoft.com/office/officeart/2016/7/layout/LinearArrowProcessNumbered"/>
    <dgm:cxn modelId="{ED923CD8-4EA0-4D5D-9F9F-37697E9A49F0}" type="presOf" srcId="{CA31DE62-E1CC-4456-B226-00A3B56E864F}" destId="{A5F66AD5-CDEF-483C-97E0-2CBC6B0C6DD8}" srcOrd="0" destOrd="0" presId="urn:microsoft.com/office/officeart/2016/7/layout/LinearArrowProcessNumbered"/>
    <dgm:cxn modelId="{8C6C43DA-E0E5-4003-800B-4AD81A262F65}" type="presOf" srcId="{37BD925F-29CE-49E4-98A0-A0844C5C9BF5}" destId="{31E08221-1A5A-45E6-9B61-DF945C2B4C0E}" srcOrd="0" destOrd="1" presId="urn:microsoft.com/office/officeart/2016/7/layout/LinearArrowProcessNumbered"/>
    <dgm:cxn modelId="{191F86E0-1495-4D00-8528-CA428F18C59B}" srcId="{BDD150DD-A50B-402E-9037-45B485DFA235}" destId="{900C6F1F-DE94-4963-8658-51C5F23B62BE}" srcOrd="1" destOrd="0" parTransId="{38889ADF-4E90-47AA-8EE9-3F928FECA0CA}" sibTransId="{7D031930-492D-42CE-8B83-CA555067F6D2}"/>
    <dgm:cxn modelId="{5DEC85E1-C5C1-4C74-96A6-D981B8591B3D}" type="presOf" srcId="{1744B653-C367-40B2-9A22-FE8FE3BE2F00}" destId="{066F0099-AD04-490F-B7F8-1F1BBFCF073E}" srcOrd="0" destOrd="0" presId="urn:microsoft.com/office/officeart/2016/7/layout/LinearArrowProcessNumbered"/>
    <dgm:cxn modelId="{F57565E4-ABAA-4F47-A812-7D3B292CE5AA}" type="presOf" srcId="{549C55B6-D5FF-4C7F-BA1D-B88A19F61C4F}" destId="{A3D5BD14-C236-461A-AC1B-6062638EB6D2}" srcOrd="0" destOrd="0" presId="urn:microsoft.com/office/officeart/2016/7/layout/LinearArrowProcessNumbered"/>
    <dgm:cxn modelId="{CA6208F0-0F02-476D-862C-B31355123A45}" srcId="{549C55B6-D5FF-4C7F-BA1D-B88A19F61C4F}" destId="{0E056EE9-6A56-4231-8A80-683481FD84CF}" srcOrd="0" destOrd="0" parTransId="{0A3B2978-336C-4C02-9A7C-A3607082F4E2}" sibTransId="{EACE033B-9696-4F71-8512-32D1D8219EEC}"/>
    <dgm:cxn modelId="{BCB20EF7-B2FF-413F-8EB0-BC93FE2B9683}" srcId="{E8559151-27E2-46F5-A43F-EE539650013B}" destId="{376CC822-6191-4ED2-94FA-30E965E772C1}" srcOrd="4" destOrd="0" parTransId="{53E99107-EA5B-4CDB-AEDC-E53332B1768D}" sibTransId="{D0AC49D8-C518-4CCE-AA22-7B9157ADF4C1}"/>
    <dgm:cxn modelId="{225D50FA-7A48-4D0F-BF9A-7B58E1C1A8DA}" srcId="{E8559151-27E2-46F5-A43F-EE539650013B}" destId="{BDD150DD-A50B-402E-9037-45B485DFA235}" srcOrd="0" destOrd="0" parTransId="{4195D63E-9F02-4D1A-A888-E806C49ADF87}" sibTransId="{AA0AC5E6-92FC-4830-B050-4F078A87C121}"/>
    <dgm:cxn modelId="{FAA1039E-CDBA-47BD-B6F5-562B59457AFA}" type="presParOf" srcId="{9107F15C-6440-49CE-988B-F9BDDB82E796}" destId="{1AA602A6-A84E-4359-AB0F-FD3C455A899E}" srcOrd="0" destOrd="0" presId="urn:microsoft.com/office/officeart/2016/7/layout/LinearArrowProcessNumbered"/>
    <dgm:cxn modelId="{49FAB6DB-E6CD-4E6B-BC09-C49DEBBC91C5}" type="presParOf" srcId="{1AA602A6-A84E-4359-AB0F-FD3C455A899E}" destId="{BEE177AF-025C-42B0-BC4E-2D8E2C6CC82F}" srcOrd="0" destOrd="0" presId="urn:microsoft.com/office/officeart/2016/7/layout/LinearArrowProcessNumbered"/>
    <dgm:cxn modelId="{C265C49B-2D17-4F36-90EC-3E4D4A902245}" type="presParOf" srcId="{1AA602A6-A84E-4359-AB0F-FD3C455A899E}" destId="{353162ED-7FB1-4AEA-A870-96755C695728}" srcOrd="1" destOrd="0" presId="urn:microsoft.com/office/officeart/2016/7/layout/LinearArrowProcessNumbered"/>
    <dgm:cxn modelId="{5E70544A-BAB9-46BE-912B-978F85934842}" type="presParOf" srcId="{353162ED-7FB1-4AEA-A870-96755C695728}" destId="{3FFD5041-81FD-427B-83D4-1C9E3478639C}" srcOrd="0" destOrd="0" presId="urn:microsoft.com/office/officeart/2016/7/layout/LinearArrowProcessNumbered"/>
    <dgm:cxn modelId="{D1CB3926-DE71-4703-A05B-18646AC758D6}" type="presParOf" srcId="{353162ED-7FB1-4AEA-A870-96755C695728}" destId="{3B7A9FE0-9724-471F-BADC-3F1052D21ABE}" srcOrd="1" destOrd="0" presId="urn:microsoft.com/office/officeart/2016/7/layout/LinearArrowProcessNumbered"/>
    <dgm:cxn modelId="{B195C8BB-7091-4F21-BCAF-5B49ACD1A201}" type="presParOf" srcId="{353162ED-7FB1-4AEA-A870-96755C695728}" destId="{CEE75055-86E5-42D0-8905-38F265D4860C}" srcOrd="2" destOrd="0" presId="urn:microsoft.com/office/officeart/2016/7/layout/LinearArrowProcessNumbered"/>
    <dgm:cxn modelId="{E6F715AF-0E1F-48D1-8828-9491680E325D}" type="presParOf" srcId="{353162ED-7FB1-4AEA-A870-96755C695728}" destId="{2AF5D780-9D77-4E95-BBA8-5FFDC7C8D50B}" srcOrd="3" destOrd="0" presId="urn:microsoft.com/office/officeart/2016/7/layout/LinearArrowProcessNumbered"/>
    <dgm:cxn modelId="{2D1088F3-7F5C-47DF-93B7-950DA45FDB8A}" type="presParOf" srcId="{1AA602A6-A84E-4359-AB0F-FD3C455A899E}" destId="{2DBB4278-55DF-407E-8A50-2DD900944893}" srcOrd="2" destOrd="0" presId="urn:microsoft.com/office/officeart/2016/7/layout/LinearArrowProcessNumbered"/>
    <dgm:cxn modelId="{4BF71E07-A567-43E0-ADF8-FB7D17EACBE5}" type="presParOf" srcId="{9107F15C-6440-49CE-988B-F9BDDB82E796}" destId="{BDB36321-4BDC-4094-8AAB-699A9F0D5691}" srcOrd="1" destOrd="0" presId="urn:microsoft.com/office/officeart/2016/7/layout/LinearArrowProcessNumbered"/>
    <dgm:cxn modelId="{1046A7D3-9E06-47F5-8FCC-33DA55DE7E0A}" type="presParOf" srcId="{9107F15C-6440-49CE-988B-F9BDDB82E796}" destId="{0BD50633-C21A-4118-AE9D-FAA4C485CFD5}" srcOrd="2" destOrd="0" presId="urn:microsoft.com/office/officeart/2016/7/layout/LinearArrowProcessNumbered"/>
    <dgm:cxn modelId="{7E7F29E7-EDD9-44AC-B4EE-DCF594E7ED0A}" type="presParOf" srcId="{0BD50633-C21A-4118-AE9D-FAA4C485CFD5}" destId="{088ED5CB-850A-47CF-91A5-DA604DB3F9A4}" srcOrd="0" destOrd="0" presId="urn:microsoft.com/office/officeart/2016/7/layout/LinearArrowProcessNumbered"/>
    <dgm:cxn modelId="{305EF00F-84E3-4C8C-A68A-1CC7496D4D24}" type="presParOf" srcId="{0BD50633-C21A-4118-AE9D-FAA4C485CFD5}" destId="{79EE3E98-E165-45A8-BC3A-57B171331E8D}" srcOrd="1" destOrd="0" presId="urn:microsoft.com/office/officeart/2016/7/layout/LinearArrowProcessNumbered"/>
    <dgm:cxn modelId="{9BE2CF84-8C53-4E16-8F57-4A114E014DF9}" type="presParOf" srcId="{79EE3E98-E165-45A8-BC3A-57B171331E8D}" destId="{17DDDA86-B92E-46AF-B3D3-90DF6CB64489}" srcOrd="0" destOrd="0" presId="urn:microsoft.com/office/officeart/2016/7/layout/LinearArrowProcessNumbered"/>
    <dgm:cxn modelId="{8AB15245-4984-4CB3-88E9-A5244910FB25}" type="presParOf" srcId="{79EE3E98-E165-45A8-BC3A-57B171331E8D}" destId="{B8274282-EC86-421B-ADE6-95C633103070}" srcOrd="1" destOrd="0" presId="urn:microsoft.com/office/officeart/2016/7/layout/LinearArrowProcessNumbered"/>
    <dgm:cxn modelId="{9528286E-C1C7-4273-AF86-05117087B5D1}" type="presParOf" srcId="{79EE3E98-E165-45A8-BC3A-57B171331E8D}" destId="{9A4021B4-10B1-4B08-9BB3-4CBCEE7D4981}" srcOrd="2" destOrd="0" presId="urn:microsoft.com/office/officeart/2016/7/layout/LinearArrowProcessNumbered"/>
    <dgm:cxn modelId="{7881BF3B-C83D-4002-8D48-EB21FE77A6BE}" type="presParOf" srcId="{79EE3E98-E165-45A8-BC3A-57B171331E8D}" destId="{D2E8866E-88A7-47E8-8F43-658397BB11B6}" srcOrd="3" destOrd="0" presId="urn:microsoft.com/office/officeart/2016/7/layout/LinearArrowProcessNumbered"/>
    <dgm:cxn modelId="{61CA32F7-D9F0-49BC-AAE8-962287632FFF}" type="presParOf" srcId="{0BD50633-C21A-4118-AE9D-FAA4C485CFD5}" destId="{A5F66AD5-CDEF-483C-97E0-2CBC6B0C6DD8}" srcOrd="2" destOrd="0" presId="urn:microsoft.com/office/officeart/2016/7/layout/LinearArrowProcessNumbered"/>
    <dgm:cxn modelId="{FDFC0F8E-A22D-4BA5-9DEC-027D3D0AD4B2}" type="presParOf" srcId="{9107F15C-6440-49CE-988B-F9BDDB82E796}" destId="{8DF7689B-70D8-45B4-B695-B3458EA8CEF9}" srcOrd="3" destOrd="0" presId="urn:microsoft.com/office/officeart/2016/7/layout/LinearArrowProcessNumbered"/>
    <dgm:cxn modelId="{CC78A7EA-E2BC-48DB-B524-ED5A2CD463EB}" type="presParOf" srcId="{9107F15C-6440-49CE-988B-F9BDDB82E796}" destId="{C5E4F091-1083-4CC1-B065-C16F5A269E58}" srcOrd="4" destOrd="0" presId="urn:microsoft.com/office/officeart/2016/7/layout/LinearArrowProcessNumbered"/>
    <dgm:cxn modelId="{3C842FEE-5067-494A-94A3-A9273AE4A157}" type="presParOf" srcId="{C5E4F091-1083-4CC1-B065-C16F5A269E58}" destId="{DD60E729-8D1F-421D-A8FE-97C97F2CA284}" srcOrd="0" destOrd="0" presId="urn:microsoft.com/office/officeart/2016/7/layout/LinearArrowProcessNumbered"/>
    <dgm:cxn modelId="{D54301F6-C189-4DD3-9E5A-2D6BA4539C3D}" type="presParOf" srcId="{C5E4F091-1083-4CC1-B065-C16F5A269E58}" destId="{6DD6DE6C-3F77-4868-BEB9-2767DEBFACBA}" srcOrd="1" destOrd="0" presId="urn:microsoft.com/office/officeart/2016/7/layout/LinearArrowProcessNumbered"/>
    <dgm:cxn modelId="{A2BEF01B-4349-48DE-AA93-35378D18414F}" type="presParOf" srcId="{6DD6DE6C-3F77-4868-BEB9-2767DEBFACBA}" destId="{76BEA28F-B80B-4929-9A30-2D0100A81381}" srcOrd="0" destOrd="0" presId="urn:microsoft.com/office/officeart/2016/7/layout/LinearArrowProcessNumbered"/>
    <dgm:cxn modelId="{E471A8C3-A21D-44D3-A441-F4F60FE2AE2D}" type="presParOf" srcId="{6DD6DE6C-3F77-4868-BEB9-2767DEBFACBA}" destId="{F449135E-E8DC-4899-A6A7-D5E15CE8C167}" srcOrd="1" destOrd="0" presId="urn:microsoft.com/office/officeart/2016/7/layout/LinearArrowProcessNumbered"/>
    <dgm:cxn modelId="{20C7B1DB-CBF9-4979-9405-56CA22A03495}" type="presParOf" srcId="{6DD6DE6C-3F77-4868-BEB9-2767DEBFACBA}" destId="{631200A9-66AB-4B5E-B97A-C207A95ED3FB}" srcOrd="2" destOrd="0" presId="urn:microsoft.com/office/officeart/2016/7/layout/LinearArrowProcessNumbered"/>
    <dgm:cxn modelId="{8CBF4CC7-154D-4405-98C6-6E390CB0EBB0}" type="presParOf" srcId="{6DD6DE6C-3F77-4868-BEB9-2767DEBFACBA}" destId="{0860C245-110E-4558-9E21-E570BF1E4804}" srcOrd="3" destOrd="0" presId="urn:microsoft.com/office/officeart/2016/7/layout/LinearArrowProcessNumbered"/>
    <dgm:cxn modelId="{135B9B60-548A-4846-80E7-0C65B23A2F00}" type="presParOf" srcId="{C5E4F091-1083-4CC1-B065-C16F5A269E58}" destId="{97B25E54-1C3F-4E69-B064-9339C4F9DB90}" srcOrd="2" destOrd="0" presId="urn:microsoft.com/office/officeart/2016/7/layout/LinearArrowProcessNumbered"/>
    <dgm:cxn modelId="{0A713BDF-35C7-4EA6-84EB-FB38DC07BF44}" type="presParOf" srcId="{9107F15C-6440-49CE-988B-F9BDDB82E796}" destId="{EAFE3BC6-1B53-42D9-9FD1-4E2AF2AF632E}" srcOrd="5" destOrd="0" presId="urn:microsoft.com/office/officeart/2016/7/layout/LinearArrowProcessNumbered"/>
    <dgm:cxn modelId="{F602D802-8378-433D-B77A-E1AF684D5A09}" type="presParOf" srcId="{9107F15C-6440-49CE-988B-F9BDDB82E796}" destId="{0C0E538A-5FBE-4D51-9832-F598F247B37D}" srcOrd="6" destOrd="0" presId="urn:microsoft.com/office/officeart/2016/7/layout/LinearArrowProcessNumbered"/>
    <dgm:cxn modelId="{DDCB79F0-CCAA-48C1-A4B4-9C1D71C8171C}" type="presParOf" srcId="{0C0E538A-5FBE-4D51-9832-F598F247B37D}" destId="{6CDD93FA-FADC-4119-9993-EC2753A5AD10}" srcOrd="0" destOrd="0" presId="urn:microsoft.com/office/officeart/2016/7/layout/LinearArrowProcessNumbered"/>
    <dgm:cxn modelId="{B4F7C1C6-241F-49BD-9843-08518C13FA12}" type="presParOf" srcId="{0C0E538A-5FBE-4D51-9832-F598F247B37D}" destId="{C64CE0ED-AF3D-4A97-9940-9CE521942B93}" srcOrd="1" destOrd="0" presId="urn:microsoft.com/office/officeart/2016/7/layout/LinearArrowProcessNumbered"/>
    <dgm:cxn modelId="{331E0CCF-7724-4265-B566-0EE42FB3C8C0}" type="presParOf" srcId="{C64CE0ED-AF3D-4A97-9940-9CE521942B93}" destId="{8C4056CB-9321-49B9-9889-58E84B3EFDF6}" srcOrd="0" destOrd="0" presId="urn:microsoft.com/office/officeart/2016/7/layout/LinearArrowProcessNumbered"/>
    <dgm:cxn modelId="{AB433532-705F-4CB1-9439-5F173645A81E}" type="presParOf" srcId="{C64CE0ED-AF3D-4A97-9940-9CE521942B93}" destId="{557805E0-D6CA-4D4B-AFDB-C894A3DD1F1D}" srcOrd="1" destOrd="0" presId="urn:microsoft.com/office/officeart/2016/7/layout/LinearArrowProcessNumbered"/>
    <dgm:cxn modelId="{52FBAB7C-5E12-4793-B33E-4733D370C718}" type="presParOf" srcId="{C64CE0ED-AF3D-4A97-9940-9CE521942B93}" destId="{066F0099-AD04-490F-B7F8-1F1BBFCF073E}" srcOrd="2" destOrd="0" presId="urn:microsoft.com/office/officeart/2016/7/layout/LinearArrowProcessNumbered"/>
    <dgm:cxn modelId="{AA7BE22C-96B1-4DD4-8EA2-5982A602626A}" type="presParOf" srcId="{C64CE0ED-AF3D-4A97-9940-9CE521942B93}" destId="{83275CEF-D733-4446-86F1-A453EA602A0F}" srcOrd="3" destOrd="0" presId="urn:microsoft.com/office/officeart/2016/7/layout/LinearArrowProcessNumbered"/>
    <dgm:cxn modelId="{EFA53BD0-5500-4161-94E4-BC61EF7D978B}" type="presParOf" srcId="{0C0E538A-5FBE-4D51-9832-F598F247B37D}" destId="{31E08221-1A5A-45E6-9B61-DF945C2B4C0E}" srcOrd="2" destOrd="0" presId="urn:microsoft.com/office/officeart/2016/7/layout/LinearArrowProcessNumbered"/>
    <dgm:cxn modelId="{97D9E4B5-6A33-4474-94CB-F72F7C44EC76}" type="presParOf" srcId="{9107F15C-6440-49CE-988B-F9BDDB82E796}" destId="{760C136F-5033-4E6A-A6EA-9BDBE6A986DE}" srcOrd="7" destOrd="0" presId="urn:microsoft.com/office/officeart/2016/7/layout/LinearArrowProcessNumbered"/>
    <dgm:cxn modelId="{25E2AAFA-E8D9-4415-9665-DB87E1FE06E4}" type="presParOf" srcId="{9107F15C-6440-49CE-988B-F9BDDB82E796}" destId="{2FDC111C-4304-4FD8-9085-082EB98090A5}" srcOrd="8" destOrd="0" presId="urn:microsoft.com/office/officeart/2016/7/layout/LinearArrowProcessNumbered"/>
    <dgm:cxn modelId="{5CF02B65-92EE-44B5-9183-E279A8A4D86E}" type="presParOf" srcId="{2FDC111C-4304-4FD8-9085-082EB98090A5}" destId="{1BF64B09-5D13-4177-8016-3FCAEE93D288}" srcOrd="0" destOrd="0" presId="urn:microsoft.com/office/officeart/2016/7/layout/LinearArrowProcessNumbered"/>
    <dgm:cxn modelId="{3819C28F-6BED-4772-BFFD-09650B41C698}" type="presParOf" srcId="{2FDC111C-4304-4FD8-9085-082EB98090A5}" destId="{C836970B-A604-4BA3-89DE-261F943BD2A1}" srcOrd="1" destOrd="0" presId="urn:microsoft.com/office/officeart/2016/7/layout/LinearArrowProcessNumbered"/>
    <dgm:cxn modelId="{B2DE97CC-C8AF-416F-BC3F-0810767D7A53}" type="presParOf" srcId="{C836970B-A604-4BA3-89DE-261F943BD2A1}" destId="{D51CDBDA-D71E-4CF2-9814-96154B8502D4}" srcOrd="0" destOrd="0" presId="urn:microsoft.com/office/officeart/2016/7/layout/LinearArrowProcessNumbered"/>
    <dgm:cxn modelId="{5ACC0CD8-0313-499C-B282-0E71CEDAA403}" type="presParOf" srcId="{C836970B-A604-4BA3-89DE-261F943BD2A1}" destId="{3404A284-5A25-42AB-AD10-A213E22C9FA6}" srcOrd="1" destOrd="0" presId="urn:microsoft.com/office/officeart/2016/7/layout/LinearArrowProcessNumbered"/>
    <dgm:cxn modelId="{F663E8BD-A958-41C0-AB9D-1FC7892271AF}" type="presParOf" srcId="{C836970B-A604-4BA3-89DE-261F943BD2A1}" destId="{1D65D4AA-22DE-4A0D-9065-17B23B66296D}" srcOrd="2" destOrd="0" presId="urn:microsoft.com/office/officeart/2016/7/layout/LinearArrowProcessNumbered"/>
    <dgm:cxn modelId="{153CB11D-76E8-42C4-9254-71AB72E2FF33}" type="presParOf" srcId="{C836970B-A604-4BA3-89DE-261F943BD2A1}" destId="{8F5B576B-105B-43C8-84A4-AECEBE3F1EB1}" srcOrd="3" destOrd="0" presId="urn:microsoft.com/office/officeart/2016/7/layout/LinearArrowProcessNumbered"/>
    <dgm:cxn modelId="{467BB741-2B3D-4D69-AE75-25F44F6F506A}" type="presParOf" srcId="{2FDC111C-4304-4FD8-9085-082EB98090A5}" destId="{D4E9D521-627C-4132-8257-B8800DB52EBD}" srcOrd="2" destOrd="0" presId="urn:microsoft.com/office/officeart/2016/7/layout/LinearArrowProcessNumbered"/>
    <dgm:cxn modelId="{A02F8DB3-DAC7-4AFB-B751-036606DF069A}" type="presParOf" srcId="{9107F15C-6440-49CE-988B-F9BDDB82E796}" destId="{F7D29D75-C1AC-468B-8485-6CEEFE45E4BF}" srcOrd="9" destOrd="0" presId="urn:microsoft.com/office/officeart/2016/7/layout/LinearArrowProcessNumbered"/>
    <dgm:cxn modelId="{51C811F1-AD94-4861-8233-6A628A84F337}" type="presParOf" srcId="{9107F15C-6440-49CE-988B-F9BDDB82E796}" destId="{A2669414-DDC7-40AB-A734-A2A5BBDDEC5C}" srcOrd="10" destOrd="0" presId="urn:microsoft.com/office/officeart/2016/7/layout/LinearArrowProcessNumbered"/>
    <dgm:cxn modelId="{F52B6FE6-87FB-4E16-8CB2-5206B2EF47AA}" type="presParOf" srcId="{A2669414-DDC7-40AB-A734-A2A5BBDDEC5C}" destId="{F669DCB1-0FA7-4348-B9BD-D049BD4287AF}" srcOrd="0" destOrd="0" presId="urn:microsoft.com/office/officeart/2016/7/layout/LinearArrowProcessNumbered"/>
    <dgm:cxn modelId="{F21DF62A-905E-4C94-A028-4091FFF94532}" type="presParOf" srcId="{A2669414-DDC7-40AB-A734-A2A5BBDDEC5C}" destId="{14B1AF84-7A79-40BF-8EE9-1B14A60E4D4E}" srcOrd="1" destOrd="0" presId="urn:microsoft.com/office/officeart/2016/7/layout/LinearArrowProcessNumbered"/>
    <dgm:cxn modelId="{6AD1ECD9-0174-4D9C-8BFB-24A5D19B6873}" type="presParOf" srcId="{14B1AF84-7A79-40BF-8EE9-1B14A60E4D4E}" destId="{D4A209B1-62E9-48C6-A7A1-ADCC43BFCF7E}" srcOrd="0" destOrd="0" presId="urn:microsoft.com/office/officeart/2016/7/layout/LinearArrowProcessNumbered"/>
    <dgm:cxn modelId="{5390D173-EEB4-4ADB-8E89-58D8998A8111}" type="presParOf" srcId="{14B1AF84-7A79-40BF-8EE9-1B14A60E4D4E}" destId="{B39335A3-AC5D-42E1-A6D3-BFDE60669DE1}" srcOrd="1" destOrd="0" presId="urn:microsoft.com/office/officeart/2016/7/layout/LinearArrowProcessNumbered"/>
    <dgm:cxn modelId="{6F26968A-7760-4CB8-9EC1-4C7F5DC0B6F7}" type="presParOf" srcId="{14B1AF84-7A79-40BF-8EE9-1B14A60E4D4E}" destId="{5CF5E645-9DDF-419B-954D-4AE1D28B5B4C}" srcOrd="2" destOrd="0" presId="urn:microsoft.com/office/officeart/2016/7/layout/LinearArrowProcessNumbered"/>
    <dgm:cxn modelId="{52E75A34-6BF2-443D-AF2B-0BC8AF60E489}" type="presParOf" srcId="{14B1AF84-7A79-40BF-8EE9-1B14A60E4D4E}" destId="{665B1420-2DCB-478E-B8B7-BE7A18B44267}" srcOrd="3" destOrd="0" presId="urn:microsoft.com/office/officeart/2016/7/layout/LinearArrowProcessNumbered"/>
    <dgm:cxn modelId="{A99EF426-9495-4BD2-96D4-B7188FFA806E}" type="presParOf" srcId="{A2669414-DDC7-40AB-A734-A2A5BBDDEC5C}" destId="{A3D5BD14-C236-461A-AC1B-6062638EB6D2}" srcOrd="2" destOrd="0" presId="urn:microsoft.com/office/officeart/2016/7/layout/LinearArrow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C0B997E-65D1-4780-B952-2F92EB0402CD}" type="doc">
      <dgm:prSet loTypeId="urn:microsoft.com/office/officeart/2005/8/layout/list1" loCatId="list" qsTypeId="urn:microsoft.com/office/officeart/2005/8/quickstyle/simple2" qsCatId="simple" csTypeId="urn:microsoft.com/office/officeart/2005/8/colors/colorful2" csCatId="colorful" phldr="1"/>
      <dgm:spPr/>
      <dgm:t>
        <a:bodyPr/>
        <a:lstStyle/>
        <a:p>
          <a:endParaRPr lang="en-US"/>
        </a:p>
      </dgm:t>
    </dgm:pt>
    <dgm:pt modelId="{7255743C-AA52-44BE-89D7-7BABBDD28213}">
      <dgm:prSet phldrT="[Text]"/>
      <dgm:spPr/>
      <dgm:t>
        <a:bodyPr/>
        <a:lstStyle/>
        <a:p>
          <a:r>
            <a:rPr lang="en-US" dirty="0">
              <a:solidFill>
                <a:schemeClr val="bg1"/>
              </a:solidFill>
            </a:rPr>
            <a:t>BAR Statutes: 6-3-23 though 6-3-25 NMSA 1978</a:t>
          </a:r>
        </a:p>
      </dgm:t>
    </dgm:pt>
    <dgm:pt modelId="{97FCA5D3-ECBD-4E57-80D9-570DDA2A4D8F}" type="parTrans" cxnId="{BEC907BC-32E1-4382-A7A4-2F6EE2713D87}">
      <dgm:prSet/>
      <dgm:spPr/>
      <dgm:t>
        <a:bodyPr/>
        <a:lstStyle/>
        <a:p>
          <a:endParaRPr lang="en-US"/>
        </a:p>
      </dgm:t>
    </dgm:pt>
    <dgm:pt modelId="{99C02FF1-8374-43B2-96A1-845D2EFD0EF7}" type="sibTrans" cxnId="{BEC907BC-32E1-4382-A7A4-2F6EE2713D87}">
      <dgm:prSet/>
      <dgm:spPr/>
      <dgm:t>
        <a:bodyPr/>
        <a:lstStyle/>
        <a:p>
          <a:endParaRPr lang="en-US"/>
        </a:p>
      </dgm:t>
    </dgm:pt>
    <dgm:pt modelId="{D8D7FF49-A9C0-42BD-821B-02C1F7B2AE20}">
      <dgm:prSet/>
      <dgm:spPr/>
      <dgm:t>
        <a:bodyPr/>
        <a:lstStyle/>
        <a:p>
          <a:r>
            <a:rPr lang="en-US">
              <a:solidFill>
                <a:schemeClr val="bg1"/>
              </a:solidFill>
            </a:rPr>
            <a:t>Special Revenue Fund Statutes</a:t>
          </a:r>
          <a:endParaRPr lang="en-US" dirty="0">
            <a:solidFill>
              <a:schemeClr val="bg1"/>
            </a:solidFill>
          </a:endParaRPr>
        </a:p>
      </dgm:t>
    </dgm:pt>
    <dgm:pt modelId="{34A5BE2A-9C25-4C3C-B6AA-B915473A38C7}" type="parTrans" cxnId="{162A39AF-0A72-4DB3-B9C7-D04B2772D419}">
      <dgm:prSet/>
      <dgm:spPr/>
      <dgm:t>
        <a:bodyPr/>
        <a:lstStyle/>
        <a:p>
          <a:endParaRPr lang="en-US"/>
        </a:p>
      </dgm:t>
    </dgm:pt>
    <dgm:pt modelId="{DC5678FB-00A7-4032-B439-399BE02DA55A}" type="sibTrans" cxnId="{162A39AF-0A72-4DB3-B9C7-D04B2772D419}">
      <dgm:prSet/>
      <dgm:spPr/>
      <dgm:t>
        <a:bodyPr/>
        <a:lstStyle/>
        <a:p>
          <a:endParaRPr lang="en-US"/>
        </a:p>
      </dgm:t>
    </dgm:pt>
    <dgm:pt modelId="{93BCF239-B79F-4E26-BCC0-90D3AAD7B69A}">
      <dgm:prSet/>
      <dgm:spPr/>
      <dgm:t>
        <a:bodyPr/>
        <a:lstStyle/>
        <a:p>
          <a:pPr>
            <a:spcAft>
              <a:spcPts val="1200"/>
            </a:spcAft>
          </a:pPr>
          <a:r>
            <a:rPr lang="en-US" dirty="0"/>
            <a:t>It is important to refer to language establishing special revenue funds in statutes, as this language will often dictate authority the agency has to increase the budget from this fund outside of the GAA.</a:t>
          </a:r>
        </a:p>
      </dgm:t>
    </dgm:pt>
    <dgm:pt modelId="{4B25BEC4-E283-41B5-B1E2-E8B8026B3ECF}" type="parTrans" cxnId="{C7B0EB8F-6954-4F75-9305-C99C2ECBE138}">
      <dgm:prSet/>
      <dgm:spPr/>
      <dgm:t>
        <a:bodyPr/>
        <a:lstStyle/>
        <a:p>
          <a:endParaRPr lang="en-US"/>
        </a:p>
      </dgm:t>
    </dgm:pt>
    <dgm:pt modelId="{869E7BC4-709F-4E9F-A66A-9FCF64BE4E19}" type="sibTrans" cxnId="{C7B0EB8F-6954-4F75-9305-C99C2ECBE138}">
      <dgm:prSet/>
      <dgm:spPr/>
      <dgm:t>
        <a:bodyPr/>
        <a:lstStyle/>
        <a:p>
          <a:endParaRPr lang="en-US"/>
        </a:p>
      </dgm:t>
    </dgm:pt>
    <dgm:pt modelId="{09AD4F2C-864C-4B90-B1E5-50AC30839DE4}">
      <dgm:prSet/>
      <dgm:spPr/>
      <dgm:t>
        <a:bodyPr/>
        <a:lstStyle/>
        <a:p>
          <a:pPr>
            <a:spcAft>
              <a:spcPts val="1200"/>
            </a:spcAft>
          </a:pPr>
          <a:r>
            <a:rPr lang="en-US" dirty="0"/>
            <a:t>“Money in the fund is appropriated to the department” = Agency has broad authority to submit increase BARs from this fund.</a:t>
          </a:r>
        </a:p>
      </dgm:t>
    </dgm:pt>
    <dgm:pt modelId="{9628C8AD-A485-4789-B301-8F285F719249}" type="parTrans" cxnId="{5C7C8478-9153-43E7-971D-DCC15F4CA920}">
      <dgm:prSet/>
      <dgm:spPr/>
      <dgm:t>
        <a:bodyPr/>
        <a:lstStyle/>
        <a:p>
          <a:endParaRPr lang="en-US"/>
        </a:p>
      </dgm:t>
    </dgm:pt>
    <dgm:pt modelId="{CEF5614B-480F-47EE-9502-6A441E9BECC9}" type="sibTrans" cxnId="{5C7C8478-9153-43E7-971D-DCC15F4CA920}">
      <dgm:prSet/>
      <dgm:spPr/>
      <dgm:t>
        <a:bodyPr/>
        <a:lstStyle/>
        <a:p>
          <a:endParaRPr lang="en-US"/>
        </a:p>
      </dgm:t>
    </dgm:pt>
    <dgm:pt modelId="{BAE27BA9-3143-4466-94E1-19B6066C8E5F}">
      <dgm:prSet/>
      <dgm:spPr/>
      <dgm:t>
        <a:bodyPr/>
        <a:lstStyle/>
        <a:p>
          <a:pPr>
            <a:spcAft>
              <a:spcPts val="1200"/>
            </a:spcAft>
          </a:pPr>
          <a:r>
            <a:rPr lang="en-US" dirty="0"/>
            <a:t>“Money in the fund is subject to appropriation by the legislature” = Agency does not have authority to request increases beyond those allowed specifically in the GAA.</a:t>
          </a:r>
        </a:p>
      </dgm:t>
    </dgm:pt>
    <dgm:pt modelId="{44D6F1EA-6D21-416F-9152-7F4245046CE4}" type="parTrans" cxnId="{375333B3-49E0-4D4C-A090-1E110BCF9C8E}">
      <dgm:prSet/>
      <dgm:spPr/>
      <dgm:t>
        <a:bodyPr/>
        <a:lstStyle/>
        <a:p>
          <a:endParaRPr lang="en-US"/>
        </a:p>
      </dgm:t>
    </dgm:pt>
    <dgm:pt modelId="{78775205-533F-4D9E-96AD-8F1A3F7371E4}" type="sibTrans" cxnId="{375333B3-49E0-4D4C-A090-1E110BCF9C8E}">
      <dgm:prSet/>
      <dgm:spPr/>
      <dgm:t>
        <a:bodyPr/>
        <a:lstStyle/>
        <a:p>
          <a:endParaRPr lang="en-US"/>
        </a:p>
      </dgm:t>
    </dgm:pt>
    <dgm:pt modelId="{0784D2F6-22F9-42B4-B67E-FCA07166FE72}">
      <dgm:prSet/>
      <dgm:spPr/>
      <dgm:t>
        <a:bodyPr/>
        <a:lstStyle/>
        <a:p>
          <a:pPr>
            <a:spcAft>
              <a:spcPts val="1200"/>
            </a:spcAft>
          </a:pPr>
          <a:r>
            <a:rPr lang="en-US" dirty="0"/>
            <a:t>Some funds do not have clear language.  In such a case please consult your SBD analyst.</a:t>
          </a:r>
        </a:p>
      </dgm:t>
    </dgm:pt>
    <dgm:pt modelId="{0F4E2007-B0F2-4C61-821B-9190D0B36B2C}" type="parTrans" cxnId="{248FC0AE-9435-4B5A-AC1D-ABB589412BAE}">
      <dgm:prSet/>
      <dgm:spPr/>
      <dgm:t>
        <a:bodyPr/>
        <a:lstStyle/>
        <a:p>
          <a:endParaRPr lang="en-US"/>
        </a:p>
      </dgm:t>
    </dgm:pt>
    <dgm:pt modelId="{BA88E66F-5A7A-410F-BFC3-556C83D15ECF}" type="sibTrans" cxnId="{248FC0AE-9435-4B5A-AC1D-ABB589412BAE}">
      <dgm:prSet/>
      <dgm:spPr/>
      <dgm:t>
        <a:bodyPr/>
        <a:lstStyle/>
        <a:p>
          <a:endParaRPr lang="en-US"/>
        </a:p>
      </dgm:t>
    </dgm:pt>
    <dgm:pt modelId="{E543AA24-06B4-4A96-BA2D-7CFE0F431540}" type="pres">
      <dgm:prSet presAssocID="{1C0B997E-65D1-4780-B952-2F92EB0402CD}" presName="linear" presStyleCnt="0">
        <dgm:presLayoutVars>
          <dgm:dir/>
          <dgm:animLvl val="lvl"/>
          <dgm:resizeHandles val="exact"/>
        </dgm:presLayoutVars>
      </dgm:prSet>
      <dgm:spPr/>
    </dgm:pt>
    <dgm:pt modelId="{2D37E5EE-8F71-49A0-9A38-3219412BD3ED}" type="pres">
      <dgm:prSet presAssocID="{7255743C-AA52-44BE-89D7-7BABBDD28213}" presName="parentLin" presStyleCnt="0"/>
      <dgm:spPr/>
    </dgm:pt>
    <dgm:pt modelId="{C22E2394-AFD2-4661-BEFF-7D85F54547EF}" type="pres">
      <dgm:prSet presAssocID="{7255743C-AA52-44BE-89D7-7BABBDD28213}" presName="parentLeftMargin" presStyleLbl="node1" presStyleIdx="0" presStyleCnt="2"/>
      <dgm:spPr/>
    </dgm:pt>
    <dgm:pt modelId="{D2D54D0E-318B-4BFF-B1CC-FD69FE855474}" type="pres">
      <dgm:prSet presAssocID="{7255743C-AA52-44BE-89D7-7BABBDD28213}" presName="parentText" presStyleLbl="node1" presStyleIdx="0" presStyleCnt="2">
        <dgm:presLayoutVars>
          <dgm:chMax val="0"/>
          <dgm:bulletEnabled val="1"/>
        </dgm:presLayoutVars>
      </dgm:prSet>
      <dgm:spPr/>
    </dgm:pt>
    <dgm:pt modelId="{17FB5DCE-0A80-459A-AD99-F00EAB81F31A}" type="pres">
      <dgm:prSet presAssocID="{7255743C-AA52-44BE-89D7-7BABBDD28213}" presName="negativeSpace" presStyleCnt="0"/>
      <dgm:spPr/>
    </dgm:pt>
    <dgm:pt modelId="{7B065884-F5A6-4275-BB1F-22DB45E10C4C}" type="pres">
      <dgm:prSet presAssocID="{7255743C-AA52-44BE-89D7-7BABBDD28213}" presName="childText" presStyleLbl="conFgAcc1" presStyleIdx="0" presStyleCnt="2">
        <dgm:presLayoutVars>
          <dgm:bulletEnabled val="1"/>
        </dgm:presLayoutVars>
      </dgm:prSet>
      <dgm:spPr/>
    </dgm:pt>
    <dgm:pt modelId="{A0ED27C3-2A2E-4456-9474-DD7F4F085FD1}" type="pres">
      <dgm:prSet presAssocID="{99C02FF1-8374-43B2-96A1-845D2EFD0EF7}" presName="spaceBetweenRectangles" presStyleCnt="0"/>
      <dgm:spPr/>
    </dgm:pt>
    <dgm:pt modelId="{D39403E8-82B9-4C13-8E10-15744B6F5EEE}" type="pres">
      <dgm:prSet presAssocID="{D8D7FF49-A9C0-42BD-821B-02C1F7B2AE20}" presName="parentLin" presStyleCnt="0"/>
      <dgm:spPr/>
    </dgm:pt>
    <dgm:pt modelId="{896E3657-D240-41AE-8A45-2D64E8E808D2}" type="pres">
      <dgm:prSet presAssocID="{D8D7FF49-A9C0-42BD-821B-02C1F7B2AE20}" presName="parentLeftMargin" presStyleLbl="node1" presStyleIdx="0" presStyleCnt="2"/>
      <dgm:spPr/>
    </dgm:pt>
    <dgm:pt modelId="{A540481C-01D4-4BDE-8855-8F3DDF54F36A}" type="pres">
      <dgm:prSet presAssocID="{D8D7FF49-A9C0-42BD-821B-02C1F7B2AE20}" presName="parentText" presStyleLbl="node1" presStyleIdx="1" presStyleCnt="2">
        <dgm:presLayoutVars>
          <dgm:chMax val="0"/>
          <dgm:bulletEnabled val="1"/>
        </dgm:presLayoutVars>
      </dgm:prSet>
      <dgm:spPr/>
    </dgm:pt>
    <dgm:pt modelId="{984D1D3A-6DE0-4239-8DCD-95EEF3520100}" type="pres">
      <dgm:prSet presAssocID="{D8D7FF49-A9C0-42BD-821B-02C1F7B2AE20}" presName="negativeSpace" presStyleCnt="0"/>
      <dgm:spPr/>
    </dgm:pt>
    <dgm:pt modelId="{A81B582E-FC85-4056-9EE3-66D84AA53B47}" type="pres">
      <dgm:prSet presAssocID="{D8D7FF49-A9C0-42BD-821B-02C1F7B2AE20}" presName="childText" presStyleLbl="conFgAcc1" presStyleIdx="1" presStyleCnt="2">
        <dgm:presLayoutVars>
          <dgm:bulletEnabled val="1"/>
        </dgm:presLayoutVars>
      </dgm:prSet>
      <dgm:spPr/>
    </dgm:pt>
  </dgm:ptLst>
  <dgm:cxnLst>
    <dgm:cxn modelId="{B06E1C07-685E-4265-9535-5C5F1ABA8924}" type="presOf" srcId="{93BCF239-B79F-4E26-BCC0-90D3AAD7B69A}" destId="{A81B582E-FC85-4056-9EE3-66D84AA53B47}" srcOrd="0" destOrd="0" presId="urn:microsoft.com/office/officeart/2005/8/layout/list1"/>
    <dgm:cxn modelId="{AC135B62-79BF-4890-A76A-69515297355A}" type="presOf" srcId="{BAE27BA9-3143-4466-94E1-19B6066C8E5F}" destId="{A81B582E-FC85-4056-9EE3-66D84AA53B47}" srcOrd="0" destOrd="2" presId="urn:microsoft.com/office/officeart/2005/8/layout/list1"/>
    <dgm:cxn modelId="{76F8E145-48AB-4CE3-915D-7FF372BEC4C3}" type="presOf" srcId="{7255743C-AA52-44BE-89D7-7BABBDD28213}" destId="{D2D54D0E-318B-4BFF-B1CC-FD69FE855474}" srcOrd="1" destOrd="0" presId="urn:microsoft.com/office/officeart/2005/8/layout/list1"/>
    <dgm:cxn modelId="{EBF5196B-0152-41EB-8763-14C3B875047C}" type="presOf" srcId="{D8D7FF49-A9C0-42BD-821B-02C1F7B2AE20}" destId="{896E3657-D240-41AE-8A45-2D64E8E808D2}" srcOrd="0" destOrd="0" presId="urn:microsoft.com/office/officeart/2005/8/layout/list1"/>
    <dgm:cxn modelId="{70C9876B-8034-4466-826C-97D2B37C7335}" type="presOf" srcId="{09AD4F2C-864C-4B90-B1E5-50AC30839DE4}" destId="{A81B582E-FC85-4056-9EE3-66D84AA53B47}" srcOrd="0" destOrd="1" presId="urn:microsoft.com/office/officeart/2005/8/layout/list1"/>
    <dgm:cxn modelId="{3BBE0354-128C-4E3A-B661-2E4985438B1C}" type="presOf" srcId="{D8D7FF49-A9C0-42BD-821B-02C1F7B2AE20}" destId="{A540481C-01D4-4BDE-8855-8F3DDF54F36A}" srcOrd="1" destOrd="0" presId="urn:microsoft.com/office/officeart/2005/8/layout/list1"/>
    <dgm:cxn modelId="{5C7C8478-9153-43E7-971D-DCC15F4CA920}" srcId="{D8D7FF49-A9C0-42BD-821B-02C1F7B2AE20}" destId="{09AD4F2C-864C-4B90-B1E5-50AC30839DE4}" srcOrd="1" destOrd="0" parTransId="{9628C8AD-A485-4789-B301-8F285F719249}" sibTransId="{CEF5614B-480F-47EE-9502-6A441E9BECC9}"/>
    <dgm:cxn modelId="{C7B0EB8F-6954-4F75-9305-C99C2ECBE138}" srcId="{D8D7FF49-A9C0-42BD-821B-02C1F7B2AE20}" destId="{93BCF239-B79F-4E26-BCC0-90D3AAD7B69A}" srcOrd="0" destOrd="0" parTransId="{4B25BEC4-E283-41B5-B1E2-E8B8026B3ECF}" sibTransId="{869E7BC4-709F-4E9F-A66A-9FCF64BE4E19}"/>
    <dgm:cxn modelId="{6237B7A4-37AE-47BB-9312-C1FDD150FD46}" type="presOf" srcId="{7255743C-AA52-44BE-89D7-7BABBDD28213}" destId="{C22E2394-AFD2-4661-BEFF-7D85F54547EF}" srcOrd="0" destOrd="0" presId="urn:microsoft.com/office/officeart/2005/8/layout/list1"/>
    <dgm:cxn modelId="{248FC0AE-9435-4B5A-AC1D-ABB589412BAE}" srcId="{D8D7FF49-A9C0-42BD-821B-02C1F7B2AE20}" destId="{0784D2F6-22F9-42B4-B67E-FCA07166FE72}" srcOrd="3" destOrd="0" parTransId="{0F4E2007-B0F2-4C61-821B-9190D0B36B2C}" sibTransId="{BA88E66F-5A7A-410F-BFC3-556C83D15ECF}"/>
    <dgm:cxn modelId="{162A39AF-0A72-4DB3-B9C7-D04B2772D419}" srcId="{1C0B997E-65D1-4780-B952-2F92EB0402CD}" destId="{D8D7FF49-A9C0-42BD-821B-02C1F7B2AE20}" srcOrd="1" destOrd="0" parTransId="{34A5BE2A-9C25-4C3C-B6AA-B915473A38C7}" sibTransId="{DC5678FB-00A7-4032-B439-399BE02DA55A}"/>
    <dgm:cxn modelId="{375333B3-49E0-4D4C-A090-1E110BCF9C8E}" srcId="{D8D7FF49-A9C0-42BD-821B-02C1F7B2AE20}" destId="{BAE27BA9-3143-4466-94E1-19B6066C8E5F}" srcOrd="2" destOrd="0" parTransId="{44D6F1EA-6D21-416F-9152-7F4245046CE4}" sibTransId="{78775205-533F-4D9E-96AD-8F1A3F7371E4}"/>
    <dgm:cxn modelId="{BEC907BC-32E1-4382-A7A4-2F6EE2713D87}" srcId="{1C0B997E-65D1-4780-B952-2F92EB0402CD}" destId="{7255743C-AA52-44BE-89D7-7BABBDD28213}" srcOrd="0" destOrd="0" parTransId="{97FCA5D3-ECBD-4E57-80D9-570DDA2A4D8F}" sibTransId="{99C02FF1-8374-43B2-96A1-845D2EFD0EF7}"/>
    <dgm:cxn modelId="{D55443D7-83C3-4BD9-AEA2-D4AE2765567A}" type="presOf" srcId="{0784D2F6-22F9-42B4-B67E-FCA07166FE72}" destId="{A81B582E-FC85-4056-9EE3-66D84AA53B47}" srcOrd="0" destOrd="3" presId="urn:microsoft.com/office/officeart/2005/8/layout/list1"/>
    <dgm:cxn modelId="{C0EA1FF1-EFC5-483C-A2EF-7DB1E911B601}" type="presOf" srcId="{1C0B997E-65D1-4780-B952-2F92EB0402CD}" destId="{E543AA24-06B4-4A96-BA2D-7CFE0F431540}" srcOrd="0" destOrd="0" presId="urn:microsoft.com/office/officeart/2005/8/layout/list1"/>
    <dgm:cxn modelId="{97B0B332-1AD4-43F8-A82D-F42B98C4036A}" type="presParOf" srcId="{E543AA24-06B4-4A96-BA2D-7CFE0F431540}" destId="{2D37E5EE-8F71-49A0-9A38-3219412BD3ED}" srcOrd="0" destOrd="0" presId="urn:microsoft.com/office/officeart/2005/8/layout/list1"/>
    <dgm:cxn modelId="{4C596609-6B32-472B-8EBC-2165ED47DB93}" type="presParOf" srcId="{2D37E5EE-8F71-49A0-9A38-3219412BD3ED}" destId="{C22E2394-AFD2-4661-BEFF-7D85F54547EF}" srcOrd="0" destOrd="0" presId="urn:microsoft.com/office/officeart/2005/8/layout/list1"/>
    <dgm:cxn modelId="{C7B1540F-3C19-41D6-99F2-2720F7B280CF}" type="presParOf" srcId="{2D37E5EE-8F71-49A0-9A38-3219412BD3ED}" destId="{D2D54D0E-318B-4BFF-B1CC-FD69FE855474}" srcOrd="1" destOrd="0" presId="urn:microsoft.com/office/officeart/2005/8/layout/list1"/>
    <dgm:cxn modelId="{9270AC93-A3A1-457E-947F-05484750C3E7}" type="presParOf" srcId="{E543AA24-06B4-4A96-BA2D-7CFE0F431540}" destId="{17FB5DCE-0A80-459A-AD99-F00EAB81F31A}" srcOrd="1" destOrd="0" presId="urn:microsoft.com/office/officeart/2005/8/layout/list1"/>
    <dgm:cxn modelId="{DD27056F-BD14-45C9-9C15-6C765CA8F766}" type="presParOf" srcId="{E543AA24-06B4-4A96-BA2D-7CFE0F431540}" destId="{7B065884-F5A6-4275-BB1F-22DB45E10C4C}" srcOrd="2" destOrd="0" presId="urn:microsoft.com/office/officeart/2005/8/layout/list1"/>
    <dgm:cxn modelId="{A93CC948-0D30-4A59-BFD7-820C3A480809}" type="presParOf" srcId="{E543AA24-06B4-4A96-BA2D-7CFE0F431540}" destId="{A0ED27C3-2A2E-4456-9474-DD7F4F085FD1}" srcOrd="3" destOrd="0" presId="urn:microsoft.com/office/officeart/2005/8/layout/list1"/>
    <dgm:cxn modelId="{D1089194-43C5-4DBA-B010-C25CABCB9FA0}" type="presParOf" srcId="{E543AA24-06B4-4A96-BA2D-7CFE0F431540}" destId="{D39403E8-82B9-4C13-8E10-15744B6F5EEE}" srcOrd="4" destOrd="0" presId="urn:microsoft.com/office/officeart/2005/8/layout/list1"/>
    <dgm:cxn modelId="{A62D4372-33F8-4F91-A39C-868D56608CA1}" type="presParOf" srcId="{D39403E8-82B9-4C13-8E10-15744B6F5EEE}" destId="{896E3657-D240-41AE-8A45-2D64E8E808D2}" srcOrd="0" destOrd="0" presId="urn:microsoft.com/office/officeart/2005/8/layout/list1"/>
    <dgm:cxn modelId="{B31642A3-A630-4462-BFCE-56DE4427A3AE}" type="presParOf" srcId="{D39403E8-82B9-4C13-8E10-15744B6F5EEE}" destId="{A540481C-01D4-4BDE-8855-8F3DDF54F36A}" srcOrd="1" destOrd="0" presId="urn:microsoft.com/office/officeart/2005/8/layout/list1"/>
    <dgm:cxn modelId="{95E1CCB1-B572-4A4A-9F94-A011DA874397}" type="presParOf" srcId="{E543AA24-06B4-4A96-BA2D-7CFE0F431540}" destId="{984D1D3A-6DE0-4239-8DCD-95EEF3520100}" srcOrd="5" destOrd="0" presId="urn:microsoft.com/office/officeart/2005/8/layout/list1"/>
    <dgm:cxn modelId="{955B73C0-18DD-4DBD-8DBF-368BD50DD5AB}" type="presParOf" srcId="{E543AA24-06B4-4A96-BA2D-7CFE0F431540}" destId="{A81B582E-FC85-4056-9EE3-66D84AA53B47}" srcOrd="6" destOrd="0" presId="urn:microsoft.com/office/officeart/2005/8/layout/list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75ED4CE-DF63-403A-AF7D-9C4C371A714F}" type="doc">
      <dgm:prSet loTypeId="urn:microsoft.com/office/officeart/2005/8/layout/hList1" loCatId="list" qsTypeId="urn:microsoft.com/office/officeart/2005/8/quickstyle/simple5" qsCatId="simple" csTypeId="urn:microsoft.com/office/officeart/2005/8/colors/accent3_2" csCatId="accent3" phldr="1"/>
      <dgm:spPr/>
      <dgm:t>
        <a:bodyPr/>
        <a:lstStyle/>
        <a:p>
          <a:endParaRPr lang="en-US"/>
        </a:p>
      </dgm:t>
    </dgm:pt>
    <dgm:pt modelId="{D6FEF0A5-5DC6-4DE0-A57F-B1F95FC2FB1A}">
      <dgm:prSet phldrT="[Text]"/>
      <dgm:spPr/>
      <dgm:t>
        <a:bodyPr/>
        <a:lstStyle/>
        <a:p>
          <a:r>
            <a:rPr lang="en-US" b="1" dirty="0">
              <a:solidFill>
                <a:schemeClr val="bg1"/>
              </a:solidFill>
            </a:rPr>
            <a:t>Section 3 (I)</a:t>
          </a:r>
        </a:p>
      </dgm:t>
    </dgm:pt>
    <dgm:pt modelId="{7A4955B6-C6DB-4368-ACA6-ACF1C6C05E57}" type="parTrans" cxnId="{4B5391E8-C089-473D-928D-6FDC4E134C6D}">
      <dgm:prSet/>
      <dgm:spPr/>
      <dgm:t>
        <a:bodyPr/>
        <a:lstStyle/>
        <a:p>
          <a:endParaRPr lang="en-US"/>
        </a:p>
      </dgm:t>
    </dgm:pt>
    <dgm:pt modelId="{6D3DED7B-52ED-497E-9655-3EE5C56B9988}" type="sibTrans" cxnId="{4B5391E8-C089-473D-928D-6FDC4E134C6D}">
      <dgm:prSet/>
      <dgm:spPr/>
      <dgm:t>
        <a:bodyPr/>
        <a:lstStyle/>
        <a:p>
          <a:endParaRPr lang="en-US"/>
        </a:p>
      </dgm:t>
    </dgm:pt>
    <dgm:pt modelId="{E64901B0-C5F5-4939-9696-3871A0518BFA}">
      <dgm:prSet/>
      <dgm:spPr/>
      <dgm:t>
        <a:bodyPr/>
        <a:lstStyle/>
        <a:p>
          <a:r>
            <a:rPr lang="en-US" dirty="0"/>
            <a:t>Allows agencies with excess revenue from board of finance loans, other acts of the legislature, gifts, grants, donations, bequests, insurance settlements, refunds or payments into revolving funds to request budget increases</a:t>
          </a:r>
        </a:p>
      </dgm:t>
    </dgm:pt>
    <dgm:pt modelId="{68D2AA89-4B49-4D82-BFC0-041C502A1AF1}" type="parTrans" cxnId="{74805DB0-5B40-4D41-95F2-1191794751BC}">
      <dgm:prSet/>
      <dgm:spPr/>
      <dgm:t>
        <a:bodyPr/>
        <a:lstStyle/>
        <a:p>
          <a:endParaRPr lang="en-US"/>
        </a:p>
      </dgm:t>
    </dgm:pt>
    <dgm:pt modelId="{0C83F048-4A8B-4284-9616-E0A3C8C1C36B}" type="sibTrans" cxnId="{74805DB0-5B40-4D41-95F2-1191794751BC}">
      <dgm:prSet/>
      <dgm:spPr/>
      <dgm:t>
        <a:bodyPr/>
        <a:lstStyle/>
        <a:p>
          <a:endParaRPr lang="en-US"/>
        </a:p>
      </dgm:t>
    </dgm:pt>
    <dgm:pt modelId="{91263000-6E85-47B1-A553-B58E8B1F90B1}">
      <dgm:prSet/>
      <dgm:spPr/>
      <dgm:t>
        <a:bodyPr/>
        <a:lstStyle/>
        <a:p>
          <a:r>
            <a:rPr lang="en-US" dirty="0"/>
            <a:t>General authority used for federal grant increases</a:t>
          </a:r>
        </a:p>
      </dgm:t>
    </dgm:pt>
    <dgm:pt modelId="{460EE2F0-653D-4466-92C8-EB04F7F5012A}" type="parTrans" cxnId="{66C4923B-AEF9-4096-A81F-BF60A285CAF2}">
      <dgm:prSet/>
      <dgm:spPr/>
      <dgm:t>
        <a:bodyPr/>
        <a:lstStyle/>
        <a:p>
          <a:endParaRPr lang="en-US"/>
        </a:p>
      </dgm:t>
    </dgm:pt>
    <dgm:pt modelId="{4D6EB8A8-CB98-4341-B9DB-2752B4914EBB}" type="sibTrans" cxnId="{66C4923B-AEF9-4096-A81F-BF60A285CAF2}">
      <dgm:prSet/>
      <dgm:spPr/>
      <dgm:t>
        <a:bodyPr/>
        <a:lstStyle/>
        <a:p>
          <a:endParaRPr lang="en-US"/>
        </a:p>
      </dgm:t>
    </dgm:pt>
    <dgm:pt modelId="{ED8A8730-8874-4DE4-9FAC-59E444CCA583}">
      <dgm:prSet/>
      <dgm:spPr/>
      <dgm:t>
        <a:bodyPr/>
        <a:lstStyle/>
        <a:p>
          <a:r>
            <a:rPr lang="en-US" b="1" dirty="0">
              <a:solidFill>
                <a:schemeClr val="bg1"/>
              </a:solidFill>
            </a:rPr>
            <a:t>Current FY BAR Authority section (2023 GAA = Section 12)</a:t>
          </a:r>
        </a:p>
      </dgm:t>
    </dgm:pt>
    <dgm:pt modelId="{B2029B62-85FD-431A-A0C0-230FCB5598AA}" type="parTrans" cxnId="{5C6AE165-739E-4603-A78F-EEB6FBCA10D8}">
      <dgm:prSet/>
      <dgm:spPr/>
      <dgm:t>
        <a:bodyPr/>
        <a:lstStyle/>
        <a:p>
          <a:endParaRPr lang="en-US"/>
        </a:p>
      </dgm:t>
    </dgm:pt>
    <dgm:pt modelId="{6CB2E24B-CB00-4FB1-96D5-2CFDD79230B9}" type="sibTrans" cxnId="{5C6AE165-739E-4603-A78F-EEB6FBCA10D8}">
      <dgm:prSet/>
      <dgm:spPr/>
      <dgm:t>
        <a:bodyPr/>
        <a:lstStyle/>
        <a:p>
          <a:endParaRPr lang="en-US"/>
        </a:p>
      </dgm:t>
    </dgm:pt>
    <dgm:pt modelId="{B77F5880-8379-4FF8-B524-7698F1911718}">
      <dgm:prSet/>
      <dgm:spPr/>
      <dgm:t>
        <a:bodyPr/>
        <a:lstStyle/>
        <a:p>
          <a:r>
            <a:rPr lang="en-US" dirty="0"/>
            <a:t>Denotes specific authority to certain agencies to request budget adjustments for remainder of current FY.  In this year’s GAA, this was for the remainder of FY23 so now expired.</a:t>
          </a:r>
        </a:p>
      </dgm:t>
    </dgm:pt>
    <dgm:pt modelId="{2D26BE3A-2AE8-42F9-87C5-10943D1A80A6}" type="parTrans" cxnId="{355648EB-A59A-468B-A7F6-8BF656840838}">
      <dgm:prSet/>
      <dgm:spPr/>
      <dgm:t>
        <a:bodyPr/>
        <a:lstStyle/>
        <a:p>
          <a:endParaRPr lang="en-US"/>
        </a:p>
      </dgm:t>
    </dgm:pt>
    <dgm:pt modelId="{2379F4AA-5878-4DFD-86A3-FD7B7023214F}" type="sibTrans" cxnId="{355648EB-A59A-468B-A7F6-8BF656840838}">
      <dgm:prSet/>
      <dgm:spPr/>
      <dgm:t>
        <a:bodyPr/>
        <a:lstStyle/>
        <a:p>
          <a:endParaRPr lang="en-US"/>
        </a:p>
      </dgm:t>
    </dgm:pt>
    <dgm:pt modelId="{58AE5A31-9B6B-42B2-9FAC-CDD1AD16F9A1}" type="pres">
      <dgm:prSet presAssocID="{E75ED4CE-DF63-403A-AF7D-9C4C371A714F}" presName="Name0" presStyleCnt="0">
        <dgm:presLayoutVars>
          <dgm:dir/>
          <dgm:animLvl val="lvl"/>
          <dgm:resizeHandles val="exact"/>
        </dgm:presLayoutVars>
      </dgm:prSet>
      <dgm:spPr/>
    </dgm:pt>
    <dgm:pt modelId="{6294299A-14CF-4DA3-8362-B2DCD0020529}" type="pres">
      <dgm:prSet presAssocID="{D6FEF0A5-5DC6-4DE0-A57F-B1F95FC2FB1A}" presName="composite" presStyleCnt="0"/>
      <dgm:spPr/>
    </dgm:pt>
    <dgm:pt modelId="{EF7CAE67-EB47-4072-B95E-4BA99A6211B3}" type="pres">
      <dgm:prSet presAssocID="{D6FEF0A5-5DC6-4DE0-A57F-B1F95FC2FB1A}" presName="parTx" presStyleLbl="alignNode1" presStyleIdx="0" presStyleCnt="2">
        <dgm:presLayoutVars>
          <dgm:chMax val="0"/>
          <dgm:chPref val="0"/>
          <dgm:bulletEnabled val="1"/>
        </dgm:presLayoutVars>
      </dgm:prSet>
      <dgm:spPr/>
    </dgm:pt>
    <dgm:pt modelId="{78464674-6576-4A62-84FC-E94C45B92206}" type="pres">
      <dgm:prSet presAssocID="{D6FEF0A5-5DC6-4DE0-A57F-B1F95FC2FB1A}" presName="desTx" presStyleLbl="alignAccFollowNode1" presStyleIdx="0" presStyleCnt="2">
        <dgm:presLayoutVars>
          <dgm:bulletEnabled val="1"/>
        </dgm:presLayoutVars>
      </dgm:prSet>
      <dgm:spPr/>
    </dgm:pt>
    <dgm:pt modelId="{97BFB8AA-F1DD-462E-9544-B086066E868A}" type="pres">
      <dgm:prSet presAssocID="{6D3DED7B-52ED-497E-9655-3EE5C56B9988}" presName="space" presStyleCnt="0"/>
      <dgm:spPr/>
    </dgm:pt>
    <dgm:pt modelId="{723D0940-91A4-490A-83BF-1E4B5D78FE86}" type="pres">
      <dgm:prSet presAssocID="{ED8A8730-8874-4DE4-9FAC-59E444CCA583}" presName="composite" presStyleCnt="0"/>
      <dgm:spPr/>
    </dgm:pt>
    <dgm:pt modelId="{C05CB0AA-FB0F-431C-9F76-F85638A42EF0}" type="pres">
      <dgm:prSet presAssocID="{ED8A8730-8874-4DE4-9FAC-59E444CCA583}" presName="parTx" presStyleLbl="alignNode1" presStyleIdx="1" presStyleCnt="2">
        <dgm:presLayoutVars>
          <dgm:chMax val="0"/>
          <dgm:chPref val="0"/>
          <dgm:bulletEnabled val="1"/>
        </dgm:presLayoutVars>
      </dgm:prSet>
      <dgm:spPr/>
    </dgm:pt>
    <dgm:pt modelId="{91BAADAA-93CA-4ACD-AD4B-8B2FEBE958F5}" type="pres">
      <dgm:prSet presAssocID="{ED8A8730-8874-4DE4-9FAC-59E444CCA583}" presName="desTx" presStyleLbl="alignAccFollowNode1" presStyleIdx="1" presStyleCnt="2">
        <dgm:presLayoutVars>
          <dgm:bulletEnabled val="1"/>
        </dgm:presLayoutVars>
      </dgm:prSet>
      <dgm:spPr/>
    </dgm:pt>
  </dgm:ptLst>
  <dgm:cxnLst>
    <dgm:cxn modelId="{66C4923B-AEF9-4096-A81F-BF60A285CAF2}" srcId="{D6FEF0A5-5DC6-4DE0-A57F-B1F95FC2FB1A}" destId="{91263000-6E85-47B1-A553-B58E8B1F90B1}" srcOrd="1" destOrd="0" parTransId="{460EE2F0-653D-4466-92C8-EB04F7F5012A}" sibTransId="{4D6EB8A8-CB98-4341-B9DB-2752B4914EBB}"/>
    <dgm:cxn modelId="{6D2D5D3D-B905-4202-99F0-F782414AABD7}" type="presOf" srcId="{E75ED4CE-DF63-403A-AF7D-9C4C371A714F}" destId="{58AE5A31-9B6B-42B2-9FAC-CDD1AD16F9A1}" srcOrd="0" destOrd="0" presId="urn:microsoft.com/office/officeart/2005/8/layout/hList1"/>
    <dgm:cxn modelId="{08400043-E5C4-45B9-9023-8B8965FF2017}" type="presOf" srcId="{ED8A8730-8874-4DE4-9FAC-59E444CCA583}" destId="{C05CB0AA-FB0F-431C-9F76-F85638A42EF0}" srcOrd="0" destOrd="0" presId="urn:microsoft.com/office/officeart/2005/8/layout/hList1"/>
    <dgm:cxn modelId="{5C6AE165-739E-4603-A78F-EEB6FBCA10D8}" srcId="{E75ED4CE-DF63-403A-AF7D-9C4C371A714F}" destId="{ED8A8730-8874-4DE4-9FAC-59E444CCA583}" srcOrd="1" destOrd="0" parTransId="{B2029B62-85FD-431A-A0C0-230FCB5598AA}" sibTransId="{6CB2E24B-CB00-4FB1-96D5-2CFDD79230B9}"/>
    <dgm:cxn modelId="{1063B153-006D-472A-A088-10F838AFE625}" type="presOf" srcId="{B77F5880-8379-4FF8-B524-7698F1911718}" destId="{91BAADAA-93CA-4ACD-AD4B-8B2FEBE958F5}" srcOrd="0" destOrd="0" presId="urn:microsoft.com/office/officeart/2005/8/layout/hList1"/>
    <dgm:cxn modelId="{9E4E0D94-905E-4054-A7AB-55768A371F18}" type="presOf" srcId="{91263000-6E85-47B1-A553-B58E8B1F90B1}" destId="{78464674-6576-4A62-84FC-E94C45B92206}" srcOrd="0" destOrd="1" presId="urn:microsoft.com/office/officeart/2005/8/layout/hList1"/>
    <dgm:cxn modelId="{7C614B99-82B2-447A-86BF-2F22F371CA8B}" type="presOf" srcId="{D6FEF0A5-5DC6-4DE0-A57F-B1F95FC2FB1A}" destId="{EF7CAE67-EB47-4072-B95E-4BA99A6211B3}" srcOrd="0" destOrd="0" presId="urn:microsoft.com/office/officeart/2005/8/layout/hList1"/>
    <dgm:cxn modelId="{74805DB0-5B40-4D41-95F2-1191794751BC}" srcId="{D6FEF0A5-5DC6-4DE0-A57F-B1F95FC2FB1A}" destId="{E64901B0-C5F5-4939-9696-3871A0518BFA}" srcOrd="0" destOrd="0" parTransId="{68D2AA89-4B49-4D82-BFC0-041C502A1AF1}" sibTransId="{0C83F048-4A8B-4284-9616-E0A3C8C1C36B}"/>
    <dgm:cxn modelId="{FC0A4EE5-4FCD-45C0-92AA-036FB8C1195A}" type="presOf" srcId="{E64901B0-C5F5-4939-9696-3871A0518BFA}" destId="{78464674-6576-4A62-84FC-E94C45B92206}" srcOrd="0" destOrd="0" presId="urn:microsoft.com/office/officeart/2005/8/layout/hList1"/>
    <dgm:cxn modelId="{4B5391E8-C089-473D-928D-6FDC4E134C6D}" srcId="{E75ED4CE-DF63-403A-AF7D-9C4C371A714F}" destId="{D6FEF0A5-5DC6-4DE0-A57F-B1F95FC2FB1A}" srcOrd="0" destOrd="0" parTransId="{7A4955B6-C6DB-4368-ACA6-ACF1C6C05E57}" sibTransId="{6D3DED7B-52ED-497E-9655-3EE5C56B9988}"/>
    <dgm:cxn modelId="{355648EB-A59A-468B-A7F6-8BF656840838}" srcId="{ED8A8730-8874-4DE4-9FAC-59E444CCA583}" destId="{B77F5880-8379-4FF8-B524-7698F1911718}" srcOrd="0" destOrd="0" parTransId="{2D26BE3A-2AE8-42F9-87C5-10943D1A80A6}" sibTransId="{2379F4AA-5878-4DFD-86A3-FD7B7023214F}"/>
    <dgm:cxn modelId="{E1D99B6D-FD31-48A3-B3C8-CB08AA742746}" type="presParOf" srcId="{58AE5A31-9B6B-42B2-9FAC-CDD1AD16F9A1}" destId="{6294299A-14CF-4DA3-8362-B2DCD0020529}" srcOrd="0" destOrd="0" presId="urn:microsoft.com/office/officeart/2005/8/layout/hList1"/>
    <dgm:cxn modelId="{776C610B-90F1-431B-BEA8-1AC9628074BB}" type="presParOf" srcId="{6294299A-14CF-4DA3-8362-B2DCD0020529}" destId="{EF7CAE67-EB47-4072-B95E-4BA99A6211B3}" srcOrd="0" destOrd="0" presId="urn:microsoft.com/office/officeart/2005/8/layout/hList1"/>
    <dgm:cxn modelId="{0CCCABDA-6EDF-4738-BE2C-D2ADBF87505C}" type="presParOf" srcId="{6294299A-14CF-4DA3-8362-B2DCD0020529}" destId="{78464674-6576-4A62-84FC-E94C45B92206}" srcOrd="1" destOrd="0" presId="urn:microsoft.com/office/officeart/2005/8/layout/hList1"/>
    <dgm:cxn modelId="{66F093B7-08FC-4F86-B5D2-AB6550AE609C}" type="presParOf" srcId="{58AE5A31-9B6B-42B2-9FAC-CDD1AD16F9A1}" destId="{97BFB8AA-F1DD-462E-9544-B086066E868A}" srcOrd="1" destOrd="0" presId="urn:microsoft.com/office/officeart/2005/8/layout/hList1"/>
    <dgm:cxn modelId="{D406623A-570E-4A04-83D1-E8792F3792BC}" type="presParOf" srcId="{58AE5A31-9B6B-42B2-9FAC-CDD1AD16F9A1}" destId="{723D0940-91A4-490A-83BF-1E4B5D78FE86}" srcOrd="2" destOrd="0" presId="urn:microsoft.com/office/officeart/2005/8/layout/hList1"/>
    <dgm:cxn modelId="{62C709F1-A98B-484A-9028-10D8DB54FDDE}" type="presParOf" srcId="{723D0940-91A4-490A-83BF-1E4B5D78FE86}" destId="{C05CB0AA-FB0F-431C-9F76-F85638A42EF0}" srcOrd="0" destOrd="0" presId="urn:microsoft.com/office/officeart/2005/8/layout/hList1"/>
    <dgm:cxn modelId="{D596872E-012D-48BD-9C47-093C50EE9681}" type="presParOf" srcId="{723D0940-91A4-490A-83BF-1E4B5D78FE86}" destId="{91BAADAA-93CA-4ACD-AD4B-8B2FEBE958F5}"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75ED4CE-DF63-403A-AF7D-9C4C371A714F}" type="doc">
      <dgm:prSet loTypeId="urn:microsoft.com/office/officeart/2005/8/layout/hList1" loCatId="list" qsTypeId="urn:microsoft.com/office/officeart/2005/8/quickstyle/simple5" qsCatId="simple" csTypeId="urn:microsoft.com/office/officeart/2005/8/colors/accent3_2" csCatId="accent3" phldr="1"/>
      <dgm:spPr/>
      <dgm:t>
        <a:bodyPr/>
        <a:lstStyle/>
        <a:p>
          <a:endParaRPr lang="en-US"/>
        </a:p>
      </dgm:t>
    </dgm:pt>
    <dgm:pt modelId="{293DB7DF-D42F-4CC5-B2D4-32722743B5B5}">
      <dgm:prSet/>
      <dgm:spPr/>
      <dgm:t>
        <a:bodyPr/>
        <a:lstStyle/>
        <a:p>
          <a:r>
            <a:rPr lang="en-US" b="1" dirty="0">
              <a:solidFill>
                <a:schemeClr val="bg1"/>
              </a:solidFill>
            </a:rPr>
            <a:t>Next FY BAR Authority section (2023 GAA – Laws 2023, Chapter 210, Section 13)</a:t>
          </a:r>
        </a:p>
      </dgm:t>
    </dgm:pt>
    <dgm:pt modelId="{04B45D33-ABF3-4C7C-BE85-D01FBC8DC62A}" type="parTrans" cxnId="{DA386DA1-8324-4992-8A2B-0D5E7E27DC95}">
      <dgm:prSet/>
      <dgm:spPr/>
      <dgm:t>
        <a:bodyPr/>
        <a:lstStyle/>
        <a:p>
          <a:endParaRPr lang="en-US"/>
        </a:p>
      </dgm:t>
    </dgm:pt>
    <dgm:pt modelId="{9C670CFA-FF12-4AA5-A673-7D58458DBB50}" type="sibTrans" cxnId="{DA386DA1-8324-4992-8A2B-0D5E7E27DC95}">
      <dgm:prSet/>
      <dgm:spPr/>
      <dgm:t>
        <a:bodyPr/>
        <a:lstStyle/>
        <a:p>
          <a:endParaRPr lang="en-US"/>
        </a:p>
      </dgm:t>
    </dgm:pt>
    <dgm:pt modelId="{95FB23DC-DBF7-46CF-A6FD-B406568E2E5C}">
      <dgm:prSet/>
      <dgm:spPr/>
      <dgm:t>
        <a:bodyPr/>
        <a:lstStyle/>
        <a:p>
          <a:r>
            <a:rPr lang="en-US" dirty="0"/>
            <a:t>Establishes general authority granted to all agencies to request budget adjustments in next FY as well as specific authority granted to certain agencies</a:t>
          </a:r>
        </a:p>
      </dgm:t>
    </dgm:pt>
    <dgm:pt modelId="{B52293DE-6A75-4D23-8B5D-4A2927C6E5BB}" type="parTrans" cxnId="{CF91AD8D-1FE7-4886-994A-F237E3DA6573}">
      <dgm:prSet/>
      <dgm:spPr/>
      <dgm:t>
        <a:bodyPr/>
        <a:lstStyle/>
        <a:p>
          <a:endParaRPr lang="en-US"/>
        </a:p>
      </dgm:t>
    </dgm:pt>
    <dgm:pt modelId="{9D168E27-AD02-4720-AFA2-5731B4ADDD84}" type="sibTrans" cxnId="{CF91AD8D-1FE7-4886-994A-F237E3DA6573}">
      <dgm:prSet/>
      <dgm:spPr/>
      <dgm:t>
        <a:bodyPr/>
        <a:lstStyle/>
        <a:p>
          <a:endParaRPr lang="en-US"/>
        </a:p>
      </dgm:t>
    </dgm:pt>
    <dgm:pt modelId="{FBA7C964-6BE9-4512-A7BE-AAE987217029}">
      <dgm:prSet/>
      <dgm:spPr/>
      <dgm:t>
        <a:bodyPr/>
        <a:lstStyle/>
        <a:p>
          <a:r>
            <a:rPr lang="en-US"/>
            <a:t>Subsection C: Authority for category transfers among PSEB, Contracts, and Other (not 500 category)</a:t>
          </a:r>
          <a:endParaRPr lang="en-US" dirty="0"/>
        </a:p>
      </dgm:t>
    </dgm:pt>
    <dgm:pt modelId="{D0B240AF-696C-4C81-AA13-540D65B6397B}" type="parTrans" cxnId="{3F8C4195-9ED0-49B6-B727-85020A88A392}">
      <dgm:prSet/>
      <dgm:spPr/>
      <dgm:t>
        <a:bodyPr/>
        <a:lstStyle/>
        <a:p>
          <a:endParaRPr lang="en-US"/>
        </a:p>
      </dgm:t>
    </dgm:pt>
    <dgm:pt modelId="{0E3DF9D2-0E19-4704-A233-85B1CC46E9C7}" type="sibTrans" cxnId="{3F8C4195-9ED0-49B6-B727-85020A88A392}">
      <dgm:prSet/>
      <dgm:spPr/>
      <dgm:t>
        <a:bodyPr/>
        <a:lstStyle/>
        <a:p>
          <a:endParaRPr lang="en-US"/>
        </a:p>
      </dgm:t>
    </dgm:pt>
    <dgm:pt modelId="{C8C33A4A-A1E7-4D1A-A593-621AF8769B43}">
      <dgm:prSet/>
      <dgm:spPr/>
      <dgm:t>
        <a:bodyPr/>
        <a:lstStyle/>
        <a:p>
          <a:r>
            <a:rPr lang="en-US" dirty="0"/>
            <a:t>Subsection D: Authority for agencies with appropriations from Other State Funds or Transfers to request increases up to 5% of amount budgeted in Section 4.</a:t>
          </a:r>
        </a:p>
      </dgm:t>
    </dgm:pt>
    <dgm:pt modelId="{14E137E3-FF5D-4199-B902-33A217262146}" type="parTrans" cxnId="{B0776E4A-84BC-43E4-AE08-6000F36B11C1}">
      <dgm:prSet/>
      <dgm:spPr/>
      <dgm:t>
        <a:bodyPr/>
        <a:lstStyle/>
        <a:p>
          <a:endParaRPr lang="en-US"/>
        </a:p>
      </dgm:t>
    </dgm:pt>
    <dgm:pt modelId="{4AF9553F-0528-4C13-AD9F-75EFFA3A2C1E}" type="sibTrans" cxnId="{B0776E4A-84BC-43E4-AE08-6000F36B11C1}">
      <dgm:prSet/>
      <dgm:spPr/>
      <dgm:t>
        <a:bodyPr/>
        <a:lstStyle/>
        <a:p>
          <a:endParaRPr lang="en-US"/>
        </a:p>
      </dgm:t>
    </dgm:pt>
    <dgm:pt modelId="{9EA64682-6ADA-4674-A9A8-F5FEBD490BAF}">
      <dgm:prSet/>
      <dgm:spPr/>
      <dgm:t>
        <a:bodyPr/>
        <a:lstStyle/>
        <a:p>
          <a:r>
            <a:rPr lang="en-US"/>
            <a:t>Agencies that don’t have broad authority to request increases from special revenue funds must follow this limit</a:t>
          </a:r>
          <a:endParaRPr lang="en-US" dirty="0"/>
        </a:p>
      </dgm:t>
    </dgm:pt>
    <dgm:pt modelId="{05A46ADF-4EED-480B-B0AF-30433D607B53}" type="parTrans" cxnId="{9A6D52DE-91C7-4254-873E-02EAAB1518DA}">
      <dgm:prSet/>
      <dgm:spPr/>
      <dgm:t>
        <a:bodyPr/>
        <a:lstStyle/>
        <a:p>
          <a:endParaRPr lang="en-US"/>
        </a:p>
      </dgm:t>
    </dgm:pt>
    <dgm:pt modelId="{F7AFDEEA-09F6-4D23-9FCC-43E5BEED2197}" type="sibTrans" cxnId="{9A6D52DE-91C7-4254-873E-02EAAB1518DA}">
      <dgm:prSet/>
      <dgm:spPr/>
      <dgm:t>
        <a:bodyPr/>
        <a:lstStyle/>
        <a:p>
          <a:endParaRPr lang="en-US"/>
        </a:p>
      </dgm:t>
    </dgm:pt>
    <dgm:pt modelId="{4104792A-1C5C-4F43-A8F3-DF8ED219FD19}">
      <dgm:prSet/>
      <dgm:spPr/>
      <dgm:t>
        <a:bodyPr/>
        <a:lstStyle/>
        <a:p>
          <a:r>
            <a:rPr lang="en-US" dirty="0"/>
            <a:t>Remember that OSF and Fund Balance are grouped together under OSF in GAA</a:t>
          </a:r>
        </a:p>
      </dgm:t>
    </dgm:pt>
    <dgm:pt modelId="{0754AD41-2EA9-442A-81DB-1D032FA79221}" type="parTrans" cxnId="{1B61CA7B-6C9C-4DFE-82A6-C35A1A62AB56}">
      <dgm:prSet/>
      <dgm:spPr/>
      <dgm:t>
        <a:bodyPr/>
        <a:lstStyle/>
        <a:p>
          <a:endParaRPr lang="en-US"/>
        </a:p>
      </dgm:t>
    </dgm:pt>
    <dgm:pt modelId="{48F3BA2D-A1E2-4F56-9F7E-DA592B31059E}" type="sibTrans" cxnId="{1B61CA7B-6C9C-4DFE-82A6-C35A1A62AB56}">
      <dgm:prSet/>
      <dgm:spPr/>
      <dgm:t>
        <a:bodyPr/>
        <a:lstStyle/>
        <a:p>
          <a:endParaRPr lang="en-US"/>
        </a:p>
      </dgm:t>
    </dgm:pt>
    <dgm:pt modelId="{55B139EC-138E-4A8A-8615-C85EFE144AAB}">
      <dgm:prSet/>
      <dgm:spPr/>
      <dgm:t>
        <a:bodyPr/>
        <a:lstStyle/>
        <a:p>
          <a:r>
            <a:rPr lang="en-US"/>
            <a:t>If you have both OSF and Transfers, 5% authority to limited to each source separately, not combined (cannot use Transfers budget to increase OSF &amp; vice versa)</a:t>
          </a:r>
          <a:endParaRPr lang="en-US" dirty="0"/>
        </a:p>
      </dgm:t>
    </dgm:pt>
    <dgm:pt modelId="{83106741-E714-402E-B5B6-4C98D8819B20}" type="parTrans" cxnId="{C096DF81-450C-4639-B932-145488105370}">
      <dgm:prSet/>
      <dgm:spPr/>
      <dgm:t>
        <a:bodyPr/>
        <a:lstStyle/>
        <a:p>
          <a:endParaRPr lang="en-US"/>
        </a:p>
      </dgm:t>
    </dgm:pt>
    <dgm:pt modelId="{3442E0C0-4DCC-4C74-8818-B1897E2F1FEE}" type="sibTrans" cxnId="{C096DF81-450C-4639-B932-145488105370}">
      <dgm:prSet/>
      <dgm:spPr/>
      <dgm:t>
        <a:bodyPr/>
        <a:lstStyle/>
        <a:p>
          <a:endParaRPr lang="en-US"/>
        </a:p>
      </dgm:t>
    </dgm:pt>
    <dgm:pt modelId="{774CBB91-45A7-4585-985C-C385DD17EE23}">
      <dgm:prSet/>
      <dgm:spPr/>
      <dgm:t>
        <a:bodyPr/>
        <a:lstStyle/>
        <a:p>
          <a:r>
            <a:rPr lang="en-US"/>
            <a:t>Subsection E: list of authority granted to certain agencies by fund, program and/or purpose</a:t>
          </a:r>
          <a:endParaRPr lang="en-US" dirty="0"/>
        </a:p>
      </dgm:t>
    </dgm:pt>
    <dgm:pt modelId="{2B70E850-94E6-4D11-9758-69C836496ED1}" type="parTrans" cxnId="{10B1F8C8-803F-4BA3-B733-BA702330DC21}">
      <dgm:prSet/>
      <dgm:spPr/>
      <dgm:t>
        <a:bodyPr/>
        <a:lstStyle/>
        <a:p>
          <a:endParaRPr lang="en-US"/>
        </a:p>
      </dgm:t>
    </dgm:pt>
    <dgm:pt modelId="{3B8730CE-910A-47E0-9793-57C25709CA91}" type="sibTrans" cxnId="{10B1F8C8-803F-4BA3-B733-BA702330DC21}">
      <dgm:prSet/>
      <dgm:spPr/>
      <dgm:t>
        <a:bodyPr/>
        <a:lstStyle/>
        <a:p>
          <a:endParaRPr lang="en-US"/>
        </a:p>
      </dgm:t>
    </dgm:pt>
    <dgm:pt modelId="{C6FF034D-E7A6-4F9F-81A0-EC718DF38874}">
      <dgm:prSet/>
      <dgm:spPr/>
      <dgm:t>
        <a:bodyPr/>
        <a:lstStyle/>
        <a:p>
          <a:r>
            <a:rPr lang="en-US"/>
            <a:t>Note that blanket program transfer authority to all agencies is rare</a:t>
          </a:r>
          <a:endParaRPr lang="en-US" dirty="0"/>
        </a:p>
      </dgm:t>
    </dgm:pt>
    <dgm:pt modelId="{8675C8DE-1BC1-494D-A13F-565847114D09}" type="parTrans" cxnId="{7162D9F3-191C-4D48-921C-43791ECAD95D}">
      <dgm:prSet/>
      <dgm:spPr/>
      <dgm:t>
        <a:bodyPr/>
        <a:lstStyle/>
        <a:p>
          <a:endParaRPr lang="en-US"/>
        </a:p>
      </dgm:t>
    </dgm:pt>
    <dgm:pt modelId="{FD77E1F4-AECC-4516-8113-9B0AA99C830A}" type="sibTrans" cxnId="{7162D9F3-191C-4D48-921C-43791ECAD95D}">
      <dgm:prSet/>
      <dgm:spPr/>
      <dgm:t>
        <a:bodyPr/>
        <a:lstStyle/>
        <a:p>
          <a:endParaRPr lang="en-US"/>
        </a:p>
      </dgm:t>
    </dgm:pt>
    <dgm:pt modelId="{58AE5A31-9B6B-42B2-9FAC-CDD1AD16F9A1}" type="pres">
      <dgm:prSet presAssocID="{E75ED4CE-DF63-403A-AF7D-9C4C371A714F}" presName="Name0" presStyleCnt="0">
        <dgm:presLayoutVars>
          <dgm:dir/>
          <dgm:animLvl val="lvl"/>
          <dgm:resizeHandles val="exact"/>
        </dgm:presLayoutVars>
      </dgm:prSet>
      <dgm:spPr/>
    </dgm:pt>
    <dgm:pt modelId="{317CF34A-5C71-476B-874A-FCE749FDBF5B}" type="pres">
      <dgm:prSet presAssocID="{293DB7DF-D42F-4CC5-B2D4-32722743B5B5}" presName="composite" presStyleCnt="0"/>
      <dgm:spPr/>
    </dgm:pt>
    <dgm:pt modelId="{401C6A56-551A-4DC1-A64E-DB15EAB2A27E}" type="pres">
      <dgm:prSet presAssocID="{293DB7DF-D42F-4CC5-B2D4-32722743B5B5}" presName="parTx" presStyleLbl="alignNode1" presStyleIdx="0" presStyleCnt="1">
        <dgm:presLayoutVars>
          <dgm:chMax val="0"/>
          <dgm:chPref val="0"/>
          <dgm:bulletEnabled val="1"/>
        </dgm:presLayoutVars>
      </dgm:prSet>
      <dgm:spPr/>
    </dgm:pt>
    <dgm:pt modelId="{F63D1AF5-49B4-40D3-9B2C-9F5EB0DC1CDA}" type="pres">
      <dgm:prSet presAssocID="{293DB7DF-D42F-4CC5-B2D4-32722743B5B5}" presName="desTx" presStyleLbl="alignAccFollowNode1" presStyleIdx="0" presStyleCnt="1">
        <dgm:presLayoutVars>
          <dgm:bulletEnabled val="1"/>
        </dgm:presLayoutVars>
      </dgm:prSet>
      <dgm:spPr/>
    </dgm:pt>
  </dgm:ptLst>
  <dgm:cxnLst>
    <dgm:cxn modelId="{6D2D5D3D-B905-4202-99F0-F782414AABD7}" type="presOf" srcId="{E75ED4CE-DF63-403A-AF7D-9C4C371A714F}" destId="{58AE5A31-9B6B-42B2-9FAC-CDD1AD16F9A1}" srcOrd="0" destOrd="0" presId="urn:microsoft.com/office/officeart/2005/8/layout/hList1"/>
    <dgm:cxn modelId="{6B653247-000B-4F5F-ADAA-A6C145AFBA99}" type="presOf" srcId="{95FB23DC-DBF7-46CF-A6FD-B406568E2E5C}" destId="{F63D1AF5-49B4-40D3-9B2C-9F5EB0DC1CDA}" srcOrd="0" destOrd="0" presId="urn:microsoft.com/office/officeart/2005/8/layout/hList1"/>
    <dgm:cxn modelId="{153A1869-DF9F-4823-8C11-C6E65A3133B1}" type="presOf" srcId="{4104792A-1C5C-4F43-A8F3-DF8ED219FD19}" destId="{F63D1AF5-49B4-40D3-9B2C-9F5EB0DC1CDA}" srcOrd="0" destOrd="4" presId="urn:microsoft.com/office/officeart/2005/8/layout/hList1"/>
    <dgm:cxn modelId="{B0776E4A-84BC-43E4-AE08-6000F36B11C1}" srcId="{293DB7DF-D42F-4CC5-B2D4-32722743B5B5}" destId="{C8C33A4A-A1E7-4D1A-A593-621AF8769B43}" srcOrd="2" destOrd="0" parTransId="{14E137E3-FF5D-4199-B902-33A217262146}" sibTransId="{4AF9553F-0528-4C13-AD9F-75EFFA3A2C1E}"/>
    <dgm:cxn modelId="{50A69F4C-495C-468C-B770-CBFC5D15AF44}" type="presOf" srcId="{55B139EC-138E-4A8A-8615-C85EFE144AAB}" destId="{F63D1AF5-49B4-40D3-9B2C-9F5EB0DC1CDA}" srcOrd="0" destOrd="5" presId="urn:microsoft.com/office/officeart/2005/8/layout/hList1"/>
    <dgm:cxn modelId="{222CEA4D-44B3-43CD-BC3E-A03815C10FFF}" type="presOf" srcId="{C6FF034D-E7A6-4F9F-81A0-EC718DF38874}" destId="{F63D1AF5-49B4-40D3-9B2C-9F5EB0DC1CDA}" srcOrd="0" destOrd="7" presId="urn:microsoft.com/office/officeart/2005/8/layout/hList1"/>
    <dgm:cxn modelId="{1B61CA7B-6C9C-4DFE-82A6-C35A1A62AB56}" srcId="{C8C33A4A-A1E7-4D1A-A593-621AF8769B43}" destId="{4104792A-1C5C-4F43-A8F3-DF8ED219FD19}" srcOrd="1" destOrd="0" parTransId="{0754AD41-2EA9-442A-81DB-1D032FA79221}" sibTransId="{48F3BA2D-A1E2-4F56-9F7E-DA592B31059E}"/>
    <dgm:cxn modelId="{D4092F81-A60C-45EC-84AB-2EE17DD96077}" type="presOf" srcId="{9EA64682-6ADA-4674-A9A8-F5FEBD490BAF}" destId="{F63D1AF5-49B4-40D3-9B2C-9F5EB0DC1CDA}" srcOrd="0" destOrd="3" presId="urn:microsoft.com/office/officeart/2005/8/layout/hList1"/>
    <dgm:cxn modelId="{C096DF81-450C-4639-B932-145488105370}" srcId="{C8C33A4A-A1E7-4D1A-A593-621AF8769B43}" destId="{55B139EC-138E-4A8A-8615-C85EFE144AAB}" srcOrd="2" destOrd="0" parTransId="{83106741-E714-402E-B5B6-4C98D8819B20}" sibTransId="{3442E0C0-4DCC-4C74-8818-B1897E2F1FEE}"/>
    <dgm:cxn modelId="{D1665283-A29A-4B88-BC6F-10231166F2DE}" type="presOf" srcId="{FBA7C964-6BE9-4512-A7BE-AAE987217029}" destId="{F63D1AF5-49B4-40D3-9B2C-9F5EB0DC1CDA}" srcOrd="0" destOrd="1" presId="urn:microsoft.com/office/officeart/2005/8/layout/hList1"/>
    <dgm:cxn modelId="{CF91AD8D-1FE7-4886-994A-F237E3DA6573}" srcId="{293DB7DF-D42F-4CC5-B2D4-32722743B5B5}" destId="{95FB23DC-DBF7-46CF-A6FD-B406568E2E5C}" srcOrd="0" destOrd="0" parTransId="{B52293DE-6A75-4D23-8B5D-4A2927C6E5BB}" sibTransId="{9D168E27-AD02-4720-AFA2-5731B4ADDD84}"/>
    <dgm:cxn modelId="{4D41D48D-FD76-4557-9EE3-FB192946B73C}" type="presOf" srcId="{774CBB91-45A7-4585-985C-C385DD17EE23}" destId="{F63D1AF5-49B4-40D3-9B2C-9F5EB0DC1CDA}" srcOrd="0" destOrd="6" presId="urn:microsoft.com/office/officeart/2005/8/layout/hList1"/>
    <dgm:cxn modelId="{3F8C4195-9ED0-49B6-B727-85020A88A392}" srcId="{293DB7DF-D42F-4CC5-B2D4-32722743B5B5}" destId="{FBA7C964-6BE9-4512-A7BE-AAE987217029}" srcOrd="1" destOrd="0" parTransId="{D0B240AF-696C-4C81-AA13-540D65B6397B}" sibTransId="{0E3DF9D2-0E19-4704-A233-85B1CC46E9C7}"/>
    <dgm:cxn modelId="{DA386DA1-8324-4992-8A2B-0D5E7E27DC95}" srcId="{E75ED4CE-DF63-403A-AF7D-9C4C371A714F}" destId="{293DB7DF-D42F-4CC5-B2D4-32722743B5B5}" srcOrd="0" destOrd="0" parTransId="{04B45D33-ABF3-4C7C-BE85-D01FBC8DC62A}" sibTransId="{9C670CFA-FF12-4AA5-A673-7D58458DBB50}"/>
    <dgm:cxn modelId="{649300A9-3FA5-4550-96A6-084777AF7837}" type="presOf" srcId="{293DB7DF-D42F-4CC5-B2D4-32722743B5B5}" destId="{401C6A56-551A-4DC1-A64E-DB15EAB2A27E}" srcOrd="0" destOrd="0" presId="urn:microsoft.com/office/officeart/2005/8/layout/hList1"/>
    <dgm:cxn modelId="{10B1F8C8-803F-4BA3-B733-BA702330DC21}" srcId="{293DB7DF-D42F-4CC5-B2D4-32722743B5B5}" destId="{774CBB91-45A7-4585-985C-C385DD17EE23}" srcOrd="3" destOrd="0" parTransId="{2B70E850-94E6-4D11-9758-69C836496ED1}" sibTransId="{3B8730CE-910A-47E0-9793-57C25709CA91}"/>
    <dgm:cxn modelId="{C83143CE-CF36-4A1A-B328-0BBFF9686488}" type="presOf" srcId="{C8C33A4A-A1E7-4D1A-A593-621AF8769B43}" destId="{F63D1AF5-49B4-40D3-9B2C-9F5EB0DC1CDA}" srcOrd="0" destOrd="2" presId="urn:microsoft.com/office/officeart/2005/8/layout/hList1"/>
    <dgm:cxn modelId="{9A6D52DE-91C7-4254-873E-02EAAB1518DA}" srcId="{C8C33A4A-A1E7-4D1A-A593-621AF8769B43}" destId="{9EA64682-6ADA-4674-A9A8-F5FEBD490BAF}" srcOrd="0" destOrd="0" parTransId="{05A46ADF-4EED-480B-B0AF-30433D607B53}" sibTransId="{F7AFDEEA-09F6-4D23-9FCC-43E5BEED2197}"/>
    <dgm:cxn modelId="{7162D9F3-191C-4D48-921C-43791ECAD95D}" srcId="{293DB7DF-D42F-4CC5-B2D4-32722743B5B5}" destId="{C6FF034D-E7A6-4F9F-81A0-EC718DF38874}" srcOrd="4" destOrd="0" parTransId="{8675C8DE-1BC1-494D-A13F-565847114D09}" sibTransId="{FD77E1F4-AECC-4516-8113-9B0AA99C830A}"/>
    <dgm:cxn modelId="{1BB42656-AD88-4CC2-B94A-04F68F4968E7}" type="presParOf" srcId="{58AE5A31-9B6B-42B2-9FAC-CDD1AD16F9A1}" destId="{317CF34A-5C71-476B-874A-FCE749FDBF5B}" srcOrd="0" destOrd="0" presId="urn:microsoft.com/office/officeart/2005/8/layout/hList1"/>
    <dgm:cxn modelId="{33C6DDD7-9323-4610-85F2-731ACAF53D62}" type="presParOf" srcId="{317CF34A-5C71-476B-874A-FCE749FDBF5B}" destId="{401C6A56-551A-4DC1-A64E-DB15EAB2A27E}" srcOrd="0" destOrd="0" presId="urn:microsoft.com/office/officeart/2005/8/layout/hList1"/>
    <dgm:cxn modelId="{FA410C89-5387-41D5-872E-DCFF2B077A4C}" type="presParOf" srcId="{317CF34A-5C71-476B-874A-FCE749FDBF5B}" destId="{F63D1AF5-49B4-40D3-9B2C-9F5EB0DC1CDA}"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0BF9584-8A60-4B06-AB7F-74C77493FBB9}"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8543666F-C9F4-4789-8996-3D7381967A9C}">
      <dgm:prSet/>
      <dgm:spPr/>
      <dgm:t>
        <a:bodyPr/>
        <a:lstStyle/>
        <a:p>
          <a:r>
            <a:rPr lang="en-US">
              <a:solidFill>
                <a:schemeClr val="bg1"/>
              </a:solidFill>
            </a:rPr>
            <a:t>BAR Form (Excel)</a:t>
          </a:r>
        </a:p>
      </dgm:t>
    </dgm:pt>
    <dgm:pt modelId="{0B2707FD-E160-4CA0-9A1E-698D363C0E33}" type="parTrans" cxnId="{8806C6F2-7499-4126-8D79-F2D2A9DFB489}">
      <dgm:prSet/>
      <dgm:spPr/>
      <dgm:t>
        <a:bodyPr/>
        <a:lstStyle/>
        <a:p>
          <a:endParaRPr lang="en-US"/>
        </a:p>
      </dgm:t>
    </dgm:pt>
    <dgm:pt modelId="{ED1F38F0-3389-4000-A685-A8CB291AD01D}" type="sibTrans" cxnId="{8806C6F2-7499-4126-8D79-F2D2A9DFB489}">
      <dgm:prSet/>
      <dgm:spPr/>
      <dgm:t>
        <a:bodyPr/>
        <a:lstStyle/>
        <a:p>
          <a:endParaRPr lang="en-US"/>
        </a:p>
      </dgm:t>
    </dgm:pt>
    <dgm:pt modelId="{B73C27E7-61E9-4045-9DE7-0256C2506E37}">
      <dgm:prSet/>
      <dgm:spPr/>
      <dgm:t>
        <a:bodyPr/>
        <a:lstStyle/>
        <a:p>
          <a:r>
            <a:rPr lang="en-US" dirty="0">
              <a:solidFill>
                <a:schemeClr val="bg1"/>
              </a:solidFill>
            </a:rPr>
            <a:t>Budget Journals (copies from SHARE, convert to PDF)</a:t>
          </a:r>
        </a:p>
      </dgm:t>
    </dgm:pt>
    <dgm:pt modelId="{BDFE9008-9743-40AE-8075-F70841FE009D}" type="parTrans" cxnId="{C6789605-F21A-4C6A-973D-356DFE5E660A}">
      <dgm:prSet/>
      <dgm:spPr/>
      <dgm:t>
        <a:bodyPr/>
        <a:lstStyle/>
        <a:p>
          <a:endParaRPr lang="en-US"/>
        </a:p>
      </dgm:t>
    </dgm:pt>
    <dgm:pt modelId="{79D545DA-699E-4CAD-B6DA-06AA780BF30C}" type="sibTrans" cxnId="{C6789605-F21A-4C6A-973D-356DFE5E660A}">
      <dgm:prSet/>
      <dgm:spPr/>
      <dgm:t>
        <a:bodyPr/>
        <a:lstStyle/>
        <a:p>
          <a:endParaRPr lang="en-US"/>
        </a:p>
      </dgm:t>
    </dgm:pt>
    <dgm:pt modelId="{03D68E56-3DF5-4B50-AE90-5A9B8BBF7DBF}">
      <dgm:prSet/>
      <dgm:spPr/>
      <dgm:t>
        <a:bodyPr/>
        <a:lstStyle/>
        <a:p>
          <a:r>
            <a:rPr lang="en-US" dirty="0">
              <a:solidFill>
                <a:schemeClr val="bg1"/>
              </a:solidFill>
            </a:rPr>
            <a:t>BAR Narrative (create in Word, convert to PDF)</a:t>
          </a:r>
        </a:p>
      </dgm:t>
    </dgm:pt>
    <dgm:pt modelId="{94543AF9-7618-4637-BCD5-79CD776F9944}" type="parTrans" cxnId="{DDA48117-2BEE-4805-BBD7-1E44FD5D7DF5}">
      <dgm:prSet/>
      <dgm:spPr/>
      <dgm:t>
        <a:bodyPr/>
        <a:lstStyle/>
        <a:p>
          <a:endParaRPr lang="en-US"/>
        </a:p>
      </dgm:t>
    </dgm:pt>
    <dgm:pt modelId="{FA07E356-50CB-4A7B-B536-A96A65E02103}" type="sibTrans" cxnId="{DDA48117-2BEE-4805-BBD7-1E44FD5D7DF5}">
      <dgm:prSet/>
      <dgm:spPr/>
      <dgm:t>
        <a:bodyPr/>
        <a:lstStyle/>
        <a:p>
          <a:endParaRPr lang="en-US"/>
        </a:p>
      </dgm:t>
    </dgm:pt>
    <dgm:pt modelId="{24C7A2F9-9E5D-43F2-A617-8EDF0AC2111E}">
      <dgm:prSet/>
      <dgm:spPr/>
      <dgm:t>
        <a:bodyPr/>
        <a:lstStyle/>
        <a:p>
          <a:r>
            <a:rPr lang="en-US" dirty="0">
              <a:solidFill>
                <a:schemeClr val="bg1"/>
              </a:solidFill>
            </a:rPr>
            <a:t>Backup documentation depending on type of BAR, possibly including:</a:t>
          </a:r>
        </a:p>
      </dgm:t>
    </dgm:pt>
    <dgm:pt modelId="{A33B4D5B-D298-41E3-BBBA-72ADF9ED8C67}" type="parTrans" cxnId="{EF5A0838-38DB-4BBB-81E1-F814234F3C64}">
      <dgm:prSet/>
      <dgm:spPr/>
      <dgm:t>
        <a:bodyPr/>
        <a:lstStyle/>
        <a:p>
          <a:endParaRPr lang="en-US"/>
        </a:p>
      </dgm:t>
    </dgm:pt>
    <dgm:pt modelId="{E3AD316E-91E1-453D-A005-81F6EF89300C}" type="sibTrans" cxnId="{EF5A0838-38DB-4BBB-81E1-F814234F3C64}">
      <dgm:prSet/>
      <dgm:spPr/>
      <dgm:t>
        <a:bodyPr/>
        <a:lstStyle/>
        <a:p>
          <a:endParaRPr lang="en-US"/>
        </a:p>
      </dgm:t>
    </dgm:pt>
    <dgm:pt modelId="{95CF1CDC-D5D9-4E5A-9227-F7CC2ED31AE6}">
      <dgm:prSet/>
      <dgm:spPr/>
      <dgm:t>
        <a:bodyPr/>
        <a:lstStyle/>
        <a:p>
          <a:r>
            <a:rPr lang="en-US" dirty="0"/>
            <a:t>Copy of </a:t>
          </a:r>
          <a:r>
            <a:rPr lang="en-US" u="sng" dirty="0"/>
            <a:t>specific</a:t>
          </a:r>
          <a:r>
            <a:rPr lang="en-US" dirty="0"/>
            <a:t> statutory authority (copy of general authority not needed – just citation)</a:t>
          </a:r>
        </a:p>
      </dgm:t>
    </dgm:pt>
    <dgm:pt modelId="{FC5D3F5C-AEBC-48F6-8D60-E5E8953000B8}" type="parTrans" cxnId="{1319D59E-5023-4D5B-8237-7374F4306208}">
      <dgm:prSet/>
      <dgm:spPr/>
      <dgm:t>
        <a:bodyPr/>
        <a:lstStyle/>
        <a:p>
          <a:endParaRPr lang="en-US"/>
        </a:p>
      </dgm:t>
    </dgm:pt>
    <dgm:pt modelId="{24CF10CD-E139-4AC1-8258-7ABD4D93FD77}" type="sibTrans" cxnId="{1319D59E-5023-4D5B-8237-7374F4306208}">
      <dgm:prSet/>
      <dgm:spPr/>
      <dgm:t>
        <a:bodyPr/>
        <a:lstStyle/>
        <a:p>
          <a:endParaRPr lang="en-US"/>
        </a:p>
      </dgm:t>
    </dgm:pt>
    <dgm:pt modelId="{40A8DDB9-224A-4267-B832-FDA92EFEADC8}">
      <dgm:prSet/>
      <dgm:spPr/>
      <dgm:t>
        <a:bodyPr/>
        <a:lstStyle/>
        <a:p>
          <a:r>
            <a:rPr lang="en-US" dirty="0"/>
            <a:t>Federal grant award and budget worksheet</a:t>
          </a:r>
        </a:p>
      </dgm:t>
    </dgm:pt>
    <dgm:pt modelId="{96D0E6FB-3D70-4959-8D36-AF71F404C908}" type="parTrans" cxnId="{E67488CC-FB3F-4948-AC81-C98189240861}">
      <dgm:prSet/>
      <dgm:spPr/>
      <dgm:t>
        <a:bodyPr/>
        <a:lstStyle/>
        <a:p>
          <a:endParaRPr lang="en-US"/>
        </a:p>
      </dgm:t>
    </dgm:pt>
    <dgm:pt modelId="{155C6BBF-221C-4077-95DC-84ED22D9A60D}" type="sibTrans" cxnId="{E67488CC-FB3F-4948-AC81-C98189240861}">
      <dgm:prSet/>
      <dgm:spPr/>
      <dgm:t>
        <a:bodyPr/>
        <a:lstStyle/>
        <a:p>
          <a:endParaRPr lang="en-US"/>
        </a:p>
      </dgm:t>
    </dgm:pt>
    <dgm:pt modelId="{5E6689DC-A0D2-4B18-B4F8-BD723B4DDBAC}">
      <dgm:prSet/>
      <dgm:spPr/>
      <dgm:t>
        <a:bodyPr/>
        <a:lstStyle/>
        <a:p>
          <a:r>
            <a:rPr lang="en-US"/>
            <a:t>5% worksheet</a:t>
          </a:r>
          <a:endParaRPr lang="en-US" dirty="0"/>
        </a:p>
      </dgm:t>
    </dgm:pt>
    <dgm:pt modelId="{ECAAF312-5915-4884-9333-5BDA9731C27E}" type="parTrans" cxnId="{037F4494-5F3E-4617-BA7A-C971CF920FD3}">
      <dgm:prSet/>
      <dgm:spPr/>
      <dgm:t>
        <a:bodyPr/>
        <a:lstStyle/>
        <a:p>
          <a:endParaRPr lang="en-US"/>
        </a:p>
      </dgm:t>
    </dgm:pt>
    <dgm:pt modelId="{93868EBF-0B1A-4FA6-ABF2-3DBC005674CF}" type="sibTrans" cxnId="{037F4494-5F3E-4617-BA7A-C971CF920FD3}">
      <dgm:prSet/>
      <dgm:spPr/>
      <dgm:t>
        <a:bodyPr/>
        <a:lstStyle/>
        <a:p>
          <a:endParaRPr lang="en-US"/>
        </a:p>
      </dgm:t>
    </dgm:pt>
    <dgm:pt modelId="{C9C3160E-3DF9-4456-8012-51692DCCCAFD}">
      <dgm:prSet/>
      <dgm:spPr/>
      <dgm:t>
        <a:bodyPr/>
        <a:lstStyle/>
        <a:p>
          <a:r>
            <a:rPr lang="en-US"/>
            <a:t>SHARE reports showing budget availability for category decrease</a:t>
          </a:r>
          <a:endParaRPr lang="en-US" dirty="0"/>
        </a:p>
      </dgm:t>
    </dgm:pt>
    <dgm:pt modelId="{2226BA78-831F-4130-AAB0-8C14327AEC80}" type="parTrans" cxnId="{1316711E-5313-4D8D-96F8-8627025D7471}">
      <dgm:prSet/>
      <dgm:spPr/>
      <dgm:t>
        <a:bodyPr/>
        <a:lstStyle/>
        <a:p>
          <a:endParaRPr lang="en-US"/>
        </a:p>
      </dgm:t>
    </dgm:pt>
    <dgm:pt modelId="{EC1DAC07-990E-420B-A273-724935EE4D69}" type="sibTrans" cxnId="{1316711E-5313-4D8D-96F8-8627025D7471}">
      <dgm:prSet/>
      <dgm:spPr/>
      <dgm:t>
        <a:bodyPr/>
        <a:lstStyle/>
        <a:p>
          <a:endParaRPr lang="en-US"/>
        </a:p>
      </dgm:t>
    </dgm:pt>
    <dgm:pt modelId="{BE6C2E39-5FC0-4A58-AE68-3E0F8A7528A6}">
      <dgm:prSet/>
      <dgm:spPr/>
      <dgm:t>
        <a:bodyPr/>
        <a:lstStyle/>
        <a:p>
          <a:r>
            <a:rPr lang="en-US"/>
            <a:t>Budget projections</a:t>
          </a:r>
          <a:endParaRPr lang="en-US" dirty="0"/>
        </a:p>
      </dgm:t>
    </dgm:pt>
    <dgm:pt modelId="{770CCBC8-3810-4A28-B1F8-A7410F363867}" type="parTrans" cxnId="{6C83851D-CCD7-4081-90C6-E8C1998808DE}">
      <dgm:prSet/>
      <dgm:spPr/>
      <dgm:t>
        <a:bodyPr/>
        <a:lstStyle/>
        <a:p>
          <a:endParaRPr lang="en-US"/>
        </a:p>
      </dgm:t>
    </dgm:pt>
    <dgm:pt modelId="{57691B3E-672D-4F34-BCD9-34E071659F27}" type="sibTrans" cxnId="{6C83851D-CCD7-4081-90C6-E8C1998808DE}">
      <dgm:prSet/>
      <dgm:spPr/>
      <dgm:t>
        <a:bodyPr/>
        <a:lstStyle/>
        <a:p>
          <a:endParaRPr lang="en-US"/>
        </a:p>
      </dgm:t>
    </dgm:pt>
    <dgm:pt modelId="{F20E6C80-F44F-4181-B073-D354C569A0BA}">
      <dgm:prSet/>
      <dgm:spPr/>
      <dgm:t>
        <a:bodyPr/>
        <a:lstStyle/>
        <a:p>
          <a:r>
            <a:rPr lang="en-US">
              <a:solidFill>
                <a:schemeClr val="bg1"/>
              </a:solidFill>
            </a:rPr>
            <a:t>Utilize BAR Checklist on SBD’s website to ensure complete submission</a:t>
          </a:r>
        </a:p>
      </dgm:t>
    </dgm:pt>
    <dgm:pt modelId="{F29BEF32-0307-4766-91E6-905CE00BA295}" type="parTrans" cxnId="{071E3D2C-F87E-482F-9F14-6650DAB20DAE}">
      <dgm:prSet/>
      <dgm:spPr/>
      <dgm:t>
        <a:bodyPr/>
        <a:lstStyle/>
        <a:p>
          <a:endParaRPr lang="en-US"/>
        </a:p>
      </dgm:t>
    </dgm:pt>
    <dgm:pt modelId="{F4721C45-39C0-4C63-8762-ABF3BA972A4C}" type="sibTrans" cxnId="{071E3D2C-F87E-482F-9F14-6650DAB20DAE}">
      <dgm:prSet/>
      <dgm:spPr/>
      <dgm:t>
        <a:bodyPr/>
        <a:lstStyle/>
        <a:p>
          <a:endParaRPr lang="en-US"/>
        </a:p>
      </dgm:t>
    </dgm:pt>
    <dgm:pt modelId="{B10E0D26-B98A-4EC8-A04F-948507BE2092}" type="pres">
      <dgm:prSet presAssocID="{10BF9584-8A60-4B06-AB7F-74C77493FBB9}" presName="linear" presStyleCnt="0">
        <dgm:presLayoutVars>
          <dgm:animLvl val="lvl"/>
          <dgm:resizeHandles val="exact"/>
        </dgm:presLayoutVars>
      </dgm:prSet>
      <dgm:spPr/>
    </dgm:pt>
    <dgm:pt modelId="{190F0485-033D-4FA1-905B-CB4DEA2BE513}" type="pres">
      <dgm:prSet presAssocID="{8543666F-C9F4-4789-8996-3D7381967A9C}" presName="parentText" presStyleLbl="node1" presStyleIdx="0" presStyleCnt="5">
        <dgm:presLayoutVars>
          <dgm:chMax val="0"/>
          <dgm:bulletEnabled val="1"/>
        </dgm:presLayoutVars>
      </dgm:prSet>
      <dgm:spPr/>
    </dgm:pt>
    <dgm:pt modelId="{CAF1C322-2144-4207-A07F-218D5E0141A6}" type="pres">
      <dgm:prSet presAssocID="{ED1F38F0-3389-4000-A685-A8CB291AD01D}" presName="spacer" presStyleCnt="0"/>
      <dgm:spPr/>
    </dgm:pt>
    <dgm:pt modelId="{5C244329-282F-4CB4-9DAD-6482306B19D5}" type="pres">
      <dgm:prSet presAssocID="{B73C27E7-61E9-4045-9DE7-0256C2506E37}" presName="parentText" presStyleLbl="node1" presStyleIdx="1" presStyleCnt="5">
        <dgm:presLayoutVars>
          <dgm:chMax val="0"/>
          <dgm:bulletEnabled val="1"/>
        </dgm:presLayoutVars>
      </dgm:prSet>
      <dgm:spPr/>
    </dgm:pt>
    <dgm:pt modelId="{60758340-C2E4-4C43-950E-7ABB5A96D75F}" type="pres">
      <dgm:prSet presAssocID="{79D545DA-699E-4CAD-B6DA-06AA780BF30C}" presName="spacer" presStyleCnt="0"/>
      <dgm:spPr/>
    </dgm:pt>
    <dgm:pt modelId="{55837817-8F1D-4269-BE42-5A61E279225F}" type="pres">
      <dgm:prSet presAssocID="{03D68E56-3DF5-4B50-AE90-5A9B8BBF7DBF}" presName="parentText" presStyleLbl="node1" presStyleIdx="2" presStyleCnt="5">
        <dgm:presLayoutVars>
          <dgm:chMax val="0"/>
          <dgm:bulletEnabled val="1"/>
        </dgm:presLayoutVars>
      </dgm:prSet>
      <dgm:spPr/>
    </dgm:pt>
    <dgm:pt modelId="{7A1EA838-3613-4F34-8BE4-3F825EA22CA1}" type="pres">
      <dgm:prSet presAssocID="{FA07E356-50CB-4A7B-B536-A96A65E02103}" presName="spacer" presStyleCnt="0"/>
      <dgm:spPr/>
    </dgm:pt>
    <dgm:pt modelId="{FF9C6400-AF01-404A-9ED1-5CE64A54E84E}" type="pres">
      <dgm:prSet presAssocID="{24C7A2F9-9E5D-43F2-A617-8EDF0AC2111E}" presName="parentText" presStyleLbl="node1" presStyleIdx="3" presStyleCnt="5">
        <dgm:presLayoutVars>
          <dgm:chMax val="0"/>
          <dgm:bulletEnabled val="1"/>
        </dgm:presLayoutVars>
      </dgm:prSet>
      <dgm:spPr/>
    </dgm:pt>
    <dgm:pt modelId="{6806C9D6-3EE5-4B18-B890-CB54F9F60C0A}" type="pres">
      <dgm:prSet presAssocID="{24C7A2F9-9E5D-43F2-A617-8EDF0AC2111E}" presName="childText" presStyleLbl="revTx" presStyleIdx="0" presStyleCnt="1">
        <dgm:presLayoutVars>
          <dgm:bulletEnabled val="1"/>
        </dgm:presLayoutVars>
      </dgm:prSet>
      <dgm:spPr/>
    </dgm:pt>
    <dgm:pt modelId="{1D8E4D9E-B4B6-4EB3-A175-3DF7CB524495}" type="pres">
      <dgm:prSet presAssocID="{F20E6C80-F44F-4181-B073-D354C569A0BA}" presName="parentText" presStyleLbl="node1" presStyleIdx="4" presStyleCnt="5">
        <dgm:presLayoutVars>
          <dgm:chMax val="0"/>
          <dgm:bulletEnabled val="1"/>
        </dgm:presLayoutVars>
      </dgm:prSet>
      <dgm:spPr/>
    </dgm:pt>
  </dgm:ptLst>
  <dgm:cxnLst>
    <dgm:cxn modelId="{C6789605-F21A-4C6A-973D-356DFE5E660A}" srcId="{10BF9584-8A60-4B06-AB7F-74C77493FBB9}" destId="{B73C27E7-61E9-4045-9DE7-0256C2506E37}" srcOrd="1" destOrd="0" parTransId="{BDFE9008-9743-40AE-8075-F70841FE009D}" sibTransId="{79D545DA-699E-4CAD-B6DA-06AA780BF30C}"/>
    <dgm:cxn modelId="{D23B2D14-61BA-4BB1-B429-61007856D292}" type="presOf" srcId="{F20E6C80-F44F-4181-B073-D354C569A0BA}" destId="{1D8E4D9E-B4B6-4EB3-A175-3DF7CB524495}" srcOrd="0" destOrd="0" presId="urn:microsoft.com/office/officeart/2005/8/layout/vList2"/>
    <dgm:cxn modelId="{DDA48117-2BEE-4805-BBD7-1E44FD5D7DF5}" srcId="{10BF9584-8A60-4B06-AB7F-74C77493FBB9}" destId="{03D68E56-3DF5-4B50-AE90-5A9B8BBF7DBF}" srcOrd="2" destOrd="0" parTransId="{94543AF9-7618-4637-BCD5-79CD776F9944}" sibTransId="{FA07E356-50CB-4A7B-B536-A96A65E02103}"/>
    <dgm:cxn modelId="{6C83851D-CCD7-4081-90C6-E8C1998808DE}" srcId="{24C7A2F9-9E5D-43F2-A617-8EDF0AC2111E}" destId="{BE6C2E39-5FC0-4A58-AE68-3E0F8A7528A6}" srcOrd="4" destOrd="0" parTransId="{770CCBC8-3810-4A28-B1F8-A7410F363867}" sibTransId="{57691B3E-672D-4F34-BCD9-34E071659F27}"/>
    <dgm:cxn modelId="{1316711E-5313-4D8D-96F8-8627025D7471}" srcId="{24C7A2F9-9E5D-43F2-A617-8EDF0AC2111E}" destId="{C9C3160E-3DF9-4456-8012-51692DCCCAFD}" srcOrd="3" destOrd="0" parTransId="{2226BA78-831F-4130-AAB0-8C14327AEC80}" sibTransId="{EC1DAC07-990E-420B-A273-724935EE4D69}"/>
    <dgm:cxn modelId="{071E3D2C-F87E-482F-9F14-6650DAB20DAE}" srcId="{10BF9584-8A60-4B06-AB7F-74C77493FBB9}" destId="{F20E6C80-F44F-4181-B073-D354C569A0BA}" srcOrd="4" destOrd="0" parTransId="{F29BEF32-0307-4766-91E6-905CE00BA295}" sibTransId="{F4721C45-39C0-4C63-8762-ABF3BA972A4C}"/>
    <dgm:cxn modelId="{4D862433-8FF8-4C9E-AA06-6B2D91C3E95F}" type="presOf" srcId="{10BF9584-8A60-4B06-AB7F-74C77493FBB9}" destId="{B10E0D26-B98A-4EC8-A04F-948507BE2092}" srcOrd="0" destOrd="0" presId="urn:microsoft.com/office/officeart/2005/8/layout/vList2"/>
    <dgm:cxn modelId="{EF5A0838-38DB-4BBB-81E1-F814234F3C64}" srcId="{10BF9584-8A60-4B06-AB7F-74C77493FBB9}" destId="{24C7A2F9-9E5D-43F2-A617-8EDF0AC2111E}" srcOrd="3" destOrd="0" parTransId="{A33B4D5B-D298-41E3-BBBA-72ADF9ED8C67}" sibTransId="{E3AD316E-91E1-453D-A005-81F6EF89300C}"/>
    <dgm:cxn modelId="{F6146966-4AB8-4518-8C3D-AE310035B67E}" type="presOf" srcId="{03D68E56-3DF5-4B50-AE90-5A9B8BBF7DBF}" destId="{55837817-8F1D-4269-BE42-5A61E279225F}" srcOrd="0" destOrd="0" presId="urn:microsoft.com/office/officeart/2005/8/layout/vList2"/>
    <dgm:cxn modelId="{8FDB0D71-9D64-45CC-AC6B-7767462F3101}" type="presOf" srcId="{24C7A2F9-9E5D-43F2-A617-8EDF0AC2111E}" destId="{FF9C6400-AF01-404A-9ED1-5CE64A54E84E}" srcOrd="0" destOrd="0" presId="urn:microsoft.com/office/officeart/2005/8/layout/vList2"/>
    <dgm:cxn modelId="{A3DC5679-F379-4CAB-92FA-4A519887A9DA}" type="presOf" srcId="{8543666F-C9F4-4789-8996-3D7381967A9C}" destId="{190F0485-033D-4FA1-905B-CB4DEA2BE513}" srcOrd="0" destOrd="0" presId="urn:microsoft.com/office/officeart/2005/8/layout/vList2"/>
    <dgm:cxn modelId="{4851708C-5284-4E69-B5F5-823A310E31B8}" type="presOf" srcId="{BE6C2E39-5FC0-4A58-AE68-3E0F8A7528A6}" destId="{6806C9D6-3EE5-4B18-B890-CB54F9F60C0A}" srcOrd="0" destOrd="4" presId="urn:microsoft.com/office/officeart/2005/8/layout/vList2"/>
    <dgm:cxn modelId="{037F4494-5F3E-4617-BA7A-C971CF920FD3}" srcId="{24C7A2F9-9E5D-43F2-A617-8EDF0AC2111E}" destId="{5E6689DC-A0D2-4B18-B4F8-BD723B4DDBAC}" srcOrd="2" destOrd="0" parTransId="{ECAAF312-5915-4884-9333-5BDA9731C27E}" sibTransId="{93868EBF-0B1A-4FA6-ABF2-3DBC005674CF}"/>
    <dgm:cxn modelId="{8249AF97-9AFF-42E1-B88C-427F4DB0AD83}" type="presOf" srcId="{40A8DDB9-224A-4267-B832-FDA92EFEADC8}" destId="{6806C9D6-3EE5-4B18-B890-CB54F9F60C0A}" srcOrd="0" destOrd="1" presId="urn:microsoft.com/office/officeart/2005/8/layout/vList2"/>
    <dgm:cxn modelId="{1319D59E-5023-4D5B-8237-7374F4306208}" srcId="{24C7A2F9-9E5D-43F2-A617-8EDF0AC2111E}" destId="{95CF1CDC-D5D9-4E5A-9227-F7CC2ED31AE6}" srcOrd="0" destOrd="0" parTransId="{FC5D3F5C-AEBC-48F6-8D60-E5E8953000B8}" sibTransId="{24CF10CD-E139-4AC1-8258-7ABD4D93FD77}"/>
    <dgm:cxn modelId="{FCD6AAC9-6034-4021-9DDB-DC2591BAA3E5}" type="presOf" srcId="{95CF1CDC-D5D9-4E5A-9227-F7CC2ED31AE6}" destId="{6806C9D6-3EE5-4B18-B890-CB54F9F60C0A}" srcOrd="0" destOrd="0" presId="urn:microsoft.com/office/officeart/2005/8/layout/vList2"/>
    <dgm:cxn modelId="{E67488CC-FB3F-4948-AC81-C98189240861}" srcId="{24C7A2F9-9E5D-43F2-A617-8EDF0AC2111E}" destId="{40A8DDB9-224A-4267-B832-FDA92EFEADC8}" srcOrd="1" destOrd="0" parTransId="{96D0E6FB-3D70-4959-8D36-AF71F404C908}" sibTransId="{155C6BBF-221C-4077-95DC-84ED22D9A60D}"/>
    <dgm:cxn modelId="{DD3A38D0-A32C-4799-A70F-F6F261EBEDE0}" type="presOf" srcId="{C9C3160E-3DF9-4456-8012-51692DCCCAFD}" destId="{6806C9D6-3EE5-4B18-B890-CB54F9F60C0A}" srcOrd="0" destOrd="3" presId="urn:microsoft.com/office/officeart/2005/8/layout/vList2"/>
    <dgm:cxn modelId="{B1CAACD9-0804-48D8-8861-7B87BE11DFA9}" type="presOf" srcId="{B73C27E7-61E9-4045-9DE7-0256C2506E37}" destId="{5C244329-282F-4CB4-9DAD-6482306B19D5}" srcOrd="0" destOrd="0" presId="urn:microsoft.com/office/officeart/2005/8/layout/vList2"/>
    <dgm:cxn modelId="{8806C6F2-7499-4126-8D79-F2D2A9DFB489}" srcId="{10BF9584-8A60-4B06-AB7F-74C77493FBB9}" destId="{8543666F-C9F4-4789-8996-3D7381967A9C}" srcOrd="0" destOrd="0" parTransId="{0B2707FD-E160-4CA0-9A1E-698D363C0E33}" sibTransId="{ED1F38F0-3389-4000-A685-A8CB291AD01D}"/>
    <dgm:cxn modelId="{07637AFA-C5FF-43C4-A3D9-61EDCCE08310}" type="presOf" srcId="{5E6689DC-A0D2-4B18-B4F8-BD723B4DDBAC}" destId="{6806C9D6-3EE5-4B18-B890-CB54F9F60C0A}" srcOrd="0" destOrd="2" presId="urn:microsoft.com/office/officeart/2005/8/layout/vList2"/>
    <dgm:cxn modelId="{30CFE5E5-040D-400C-BA4F-9D57CE85105C}" type="presParOf" srcId="{B10E0D26-B98A-4EC8-A04F-948507BE2092}" destId="{190F0485-033D-4FA1-905B-CB4DEA2BE513}" srcOrd="0" destOrd="0" presId="urn:microsoft.com/office/officeart/2005/8/layout/vList2"/>
    <dgm:cxn modelId="{8C9E43D1-BB3C-4594-B532-DB62B6E8EE38}" type="presParOf" srcId="{B10E0D26-B98A-4EC8-A04F-948507BE2092}" destId="{CAF1C322-2144-4207-A07F-218D5E0141A6}" srcOrd="1" destOrd="0" presId="urn:microsoft.com/office/officeart/2005/8/layout/vList2"/>
    <dgm:cxn modelId="{ABBBB5A4-ECD6-4E6A-B064-4AF0391AF7E3}" type="presParOf" srcId="{B10E0D26-B98A-4EC8-A04F-948507BE2092}" destId="{5C244329-282F-4CB4-9DAD-6482306B19D5}" srcOrd="2" destOrd="0" presId="urn:microsoft.com/office/officeart/2005/8/layout/vList2"/>
    <dgm:cxn modelId="{7825AB55-84B1-4864-BD00-876AAF5B778B}" type="presParOf" srcId="{B10E0D26-B98A-4EC8-A04F-948507BE2092}" destId="{60758340-C2E4-4C43-950E-7ABB5A96D75F}" srcOrd="3" destOrd="0" presId="urn:microsoft.com/office/officeart/2005/8/layout/vList2"/>
    <dgm:cxn modelId="{9B5F8035-5F98-4AE3-A30F-9938E9131E1E}" type="presParOf" srcId="{B10E0D26-B98A-4EC8-A04F-948507BE2092}" destId="{55837817-8F1D-4269-BE42-5A61E279225F}" srcOrd="4" destOrd="0" presId="urn:microsoft.com/office/officeart/2005/8/layout/vList2"/>
    <dgm:cxn modelId="{3D4AFBD0-7302-468F-913F-3826A5180AB4}" type="presParOf" srcId="{B10E0D26-B98A-4EC8-A04F-948507BE2092}" destId="{7A1EA838-3613-4F34-8BE4-3F825EA22CA1}" srcOrd="5" destOrd="0" presId="urn:microsoft.com/office/officeart/2005/8/layout/vList2"/>
    <dgm:cxn modelId="{559B206E-DA1B-4D6E-A1AF-A428A249036C}" type="presParOf" srcId="{B10E0D26-B98A-4EC8-A04F-948507BE2092}" destId="{FF9C6400-AF01-404A-9ED1-5CE64A54E84E}" srcOrd="6" destOrd="0" presId="urn:microsoft.com/office/officeart/2005/8/layout/vList2"/>
    <dgm:cxn modelId="{4DA8B2A9-2D4D-489D-8765-3E3B361A04B0}" type="presParOf" srcId="{B10E0D26-B98A-4EC8-A04F-948507BE2092}" destId="{6806C9D6-3EE5-4B18-B890-CB54F9F60C0A}" srcOrd="7" destOrd="0" presId="urn:microsoft.com/office/officeart/2005/8/layout/vList2"/>
    <dgm:cxn modelId="{E9FBF11A-0BBB-470E-A67A-A4D0CA0356F6}" type="presParOf" srcId="{B10E0D26-B98A-4EC8-A04F-948507BE2092}" destId="{1D8E4D9E-B4B6-4EB3-A175-3DF7CB524495}"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D1AD2B9-2745-4232-A272-1DFC603A2150}" type="doc">
      <dgm:prSet loTypeId="urn:microsoft.com/office/officeart/2005/8/layout/vList2" loCatId="list" qsTypeId="urn:microsoft.com/office/officeart/2005/8/quickstyle/simple1" qsCatId="simple" csTypeId="urn:microsoft.com/office/officeart/2005/8/colors/accent2_2" csCatId="accent2"/>
      <dgm:spPr/>
      <dgm:t>
        <a:bodyPr/>
        <a:lstStyle/>
        <a:p>
          <a:endParaRPr lang="en-US"/>
        </a:p>
      </dgm:t>
    </dgm:pt>
    <dgm:pt modelId="{7371A99D-D172-4489-B322-B36B79809CC7}">
      <dgm:prSet/>
      <dgm:spPr/>
      <dgm:t>
        <a:bodyPr/>
        <a:lstStyle/>
        <a:p>
          <a:r>
            <a:rPr lang="en-US" dirty="0">
              <a:solidFill>
                <a:sysClr val="windowText" lastClr="000000"/>
              </a:solidFill>
            </a:rPr>
            <a:t>Use correct narrative for type of BAR: Budget Increase, Budget Decrease, or Category Transfer (can be adapted for program transfers)</a:t>
          </a:r>
        </a:p>
      </dgm:t>
    </dgm:pt>
    <dgm:pt modelId="{19F53A94-3549-4426-9316-4B4B9BF3ABAB}" type="parTrans" cxnId="{A239919A-B2EF-4220-BE37-EC249538C329}">
      <dgm:prSet/>
      <dgm:spPr/>
      <dgm:t>
        <a:bodyPr/>
        <a:lstStyle/>
        <a:p>
          <a:endParaRPr lang="en-US"/>
        </a:p>
      </dgm:t>
    </dgm:pt>
    <dgm:pt modelId="{38F5876B-E5A8-425E-9539-E47028EC3D09}" type="sibTrans" cxnId="{A239919A-B2EF-4220-BE37-EC249538C329}">
      <dgm:prSet/>
      <dgm:spPr/>
      <dgm:t>
        <a:bodyPr/>
        <a:lstStyle/>
        <a:p>
          <a:endParaRPr lang="en-US"/>
        </a:p>
      </dgm:t>
    </dgm:pt>
    <dgm:pt modelId="{3DACD51B-7DA7-4A50-A25C-D73ED50FCF80}">
      <dgm:prSet/>
      <dgm:spPr/>
      <dgm:t>
        <a:bodyPr/>
        <a:lstStyle/>
        <a:p>
          <a:r>
            <a:rPr lang="en-US">
              <a:solidFill>
                <a:sysClr val="windowText" lastClr="000000"/>
              </a:solidFill>
            </a:rPr>
            <a:t>Narrative justification of why BAR is necessary – complete thoroughly and accurately. Be specific about what funds are being used for.</a:t>
          </a:r>
        </a:p>
      </dgm:t>
    </dgm:pt>
    <dgm:pt modelId="{93BEB112-1D2E-4B3B-B4BD-6CF58ADA69BD}" type="parTrans" cxnId="{02541419-0A69-49E2-A862-DF737B6D7278}">
      <dgm:prSet/>
      <dgm:spPr/>
      <dgm:t>
        <a:bodyPr/>
        <a:lstStyle/>
        <a:p>
          <a:endParaRPr lang="en-US"/>
        </a:p>
      </dgm:t>
    </dgm:pt>
    <dgm:pt modelId="{BA3F77E0-7653-4EE0-A201-1EF050BCC690}" type="sibTrans" cxnId="{02541419-0A69-49E2-A862-DF737B6D7278}">
      <dgm:prSet/>
      <dgm:spPr/>
      <dgm:t>
        <a:bodyPr/>
        <a:lstStyle/>
        <a:p>
          <a:endParaRPr lang="en-US"/>
        </a:p>
      </dgm:t>
    </dgm:pt>
    <dgm:pt modelId="{D5107D82-8596-4F24-8D35-2F610BF28FE3}">
      <dgm:prSet/>
      <dgm:spPr/>
      <dgm:t>
        <a:bodyPr/>
        <a:lstStyle/>
        <a:p>
          <a:r>
            <a:rPr lang="en-US"/>
            <a:t>Especially important for category transfers such as requests to move budget out of 200 category </a:t>
          </a:r>
        </a:p>
      </dgm:t>
    </dgm:pt>
    <dgm:pt modelId="{A7157AA3-4EE9-490C-B7CA-C82D1DFB81D7}" type="parTrans" cxnId="{978775FD-9951-4AC4-8BAC-29FE80EE004B}">
      <dgm:prSet/>
      <dgm:spPr/>
      <dgm:t>
        <a:bodyPr/>
        <a:lstStyle/>
        <a:p>
          <a:endParaRPr lang="en-US"/>
        </a:p>
      </dgm:t>
    </dgm:pt>
    <dgm:pt modelId="{3F6DF194-D150-40A6-8E02-391D7B9533D1}" type="sibTrans" cxnId="{978775FD-9951-4AC4-8BAC-29FE80EE004B}">
      <dgm:prSet/>
      <dgm:spPr/>
      <dgm:t>
        <a:bodyPr/>
        <a:lstStyle/>
        <a:p>
          <a:endParaRPr lang="en-US"/>
        </a:p>
      </dgm:t>
    </dgm:pt>
    <dgm:pt modelId="{272CF964-A989-4A98-A4A6-164EF9B6A8D9}">
      <dgm:prSet/>
      <dgm:spPr/>
      <dgm:t>
        <a:bodyPr/>
        <a:lstStyle/>
        <a:p>
          <a:r>
            <a:rPr lang="en-US"/>
            <a:t>Keep in mind that the Budget Director reviews BARs for appropriateness and the LFC will review later and may have questions</a:t>
          </a:r>
        </a:p>
      </dgm:t>
    </dgm:pt>
    <dgm:pt modelId="{D7A36081-D712-4DCF-8747-CCA869E8045F}" type="parTrans" cxnId="{17AA052C-1B98-41A1-AD56-FB96E9042BAC}">
      <dgm:prSet/>
      <dgm:spPr/>
      <dgm:t>
        <a:bodyPr/>
        <a:lstStyle/>
        <a:p>
          <a:endParaRPr lang="en-US"/>
        </a:p>
      </dgm:t>
    </dgm:pt>
    <dgm:pt modelId="{02B2C08A-5E74-4BE6-BBAA-C0274BA1CB37}" type="sibTrans" cxnId="{17AA052C-1B98-41A1-AD56-FB96E9042BAC}">
      <dgm:prSet/>
      <dgm:spPr/>
      <dgm:t>
        <a:bodyPr/>
        <a:lstStyle/>
        <a:p>
          <a:endParaRPr lang="en-US"/>
        </a:p>
      </dgm:t>
    </dgm:pt>
    <dgm:pt modelId="{10945C5B-E5A0-430C-B854-3DE4A73F9955}">
      <dgm:prSet/>
      <dgm:spPr/>
      <dgm:t>
        <a:bodyPr/>
        <a:lstStyle/>
        <a:p>
          <a:r>
            <a:rPr lang="en-US">
              <a:solidFill>
                <a:sysClr val="windowText" lastClr="000000"/>
              </a:solidFill>
            </a:rPr>
            <a:t>Make sure information provided on narrative matches that on form, backup documents, etc.</a:t>
          </a:r>
        </a:p>
      </dgm:t>
    </dgm:pt>
    <dgm:pt modelId="{ACA019EB-1F26-4508-98C1-FC6751EE64F9}" type="parTrans" cxnId="{5E576238-9BCB-42A9-92AD-1C1FD440EFB1}">
      <dgm:prSet/>
      <dgm:spPr/>
      <dgm:t>
        <a:bodyPr/>
        <a:lstStyle/>
        <a:p>
          <a:endParaRPr lang="en-US"/>
        </a:p>
      </dgm:t>
    </dgm:pt>
    <dgm:pt modelId="{DB05F06C-F267-45A1-98C8-EAC9FF326921}" type="sibTrans" cxnId="{5E576238-9BCB-42A9-92AD-1C1FD440EFB1}">
      <dgm:prSet/>
      <dgm:spPr/>
      <dgm:t>
        <a:bodyPr/>
        <a:lstStyle/>
        <a:p>
          <a:endParaRPr lang="en-US"/>
        </a:p>
      </dgm:t>
    </dgm:pt>
    <dgm:pt modelId="{1666FFF3-5156-4102-8442-D2D875F55FA1}">
      <dgm:prSet/>
      <dgm:spPr/>
      <dgm:t>
        <a:bodyPr/>
        <a:lstStyle/>
        <a:p>
          <a:r>
            <a:rPr lang="en-US">
              <a:solidFill>
                <a:sysClr val="windowText" lastClr="000000"/>
              </a:solidFill>
            </a:rPr>
            <a:t>Examples of completed BARs with narratives will be posted on Boot Camp Training website</a:t>
          </a:r>
        </a:p>
      </dgm:t>
    </dgm:pt>
    <dgm:pt modelId="{B478E92C-1423-4BF7-8BD8-10EF36A19667}" type="parTrans" cxnId="{BB84A701-6B74-42F7-A660-C2A14815B3C4}">
      <dgm:prSet/>
      <dgm:spPr/>
      <dgm:t>
        <a:bodyPr/>
        <a:lstStyle/>
        <a:p>
          <a:endParaRPr lang="en-US"/>
        </a:p>
      </dgm:t>
    </dgm:pt>
    <dgm:pt modelId="{DEBA83DE-1370-4E0B-8098-08143A051C93}" type="sibTrans" cxnId="{BB84A701-6B74-42F7-A660-C2A14815B3C4}">
      <dgm:prSet/>
      <dgm:spPr/>
      <dgm:t>
        <a:bodyPr/>
        <a:lstStyle/>
        <a:p>
          <a:endParaRPr lang="en-US"/>
        </a:p>
      </dgm:t>
    </dgm:pt>
    <dgm:pt modelId="{0B211732-0836-4D35-9C53-2CF3363E5B05}" type="pres">
      <dgm:prSet presAssocID="{0D1AD2B9-2745-4232-A272-1DFC603A2150}" presName="linear" presStyleCnt="0">
        <dgm:presLayoutVars>
          <dgm:animLvl val="lvl"/>
          <dgm:resizeHandles val="exact"/>
        </dgm:presLayoutVars>
      </dgm:prSet>
      <dgm:spPr/>
    </dgm:pt>
    <dgm:pt modelId="{F9493E9C-E749-4249-ABFB-3F9B2896873E}" type="pres">
      <dgm:prSet presAssocID="{7371A99D-D172-4489-B322-B36B79809CC7}" presName="parentText" presStyleLbl="node1" presStyleIdx="0" presStyleCnt="4">
        <dgm:presLayoutVars>
          <dgm:chMax val="0"/>
          <dgm:bulletEnabled val="1"/>
        </dgm:presLayoutVars>
      </dgm:prSet>
      <dgm:spPr/>
    </dgm:pt>
    <dgm:pt modelId="{DF54BEFE-67BE-488C-A00F-765E25539866}" type="pres">
      <dgm:prSet presAssocID="{38F5876B-E5A8-425E-9539-E47028EC3D09}" presName="spacer" presStyleCnt="0"/>
      <dgm:spPr/>
    </dgm:pt>
    <dgm:pt modelId="{85DED5B4-7649-4B73-99EC-4F84FB57134F}" type="pres">
      <dgm:prSet presAssocID="{3DACD51B-7DA7-4A50-A25C-D73ED50FCF80}" presName="parentText" presStyleLbl="node1" presStyleIdx="1" presStyleCnt="4">
        <dgm:presLayoutVars>
          <dgm:chMax val="0"/>
          <dgm:bulletEnabled val="1"/>
        </dgm:presLayoutVars>
      </dgm:prSet>
      <dgm:spPr/>
    </dgm:pt>
    <dgm:pt modelId="{008F627F-AFB7-4DFE-8F00-2A08A330C36B}" type="pres">
      <dgm:prSet presAssocID="{3DACD51B-7DA7-4A50-A25C-D73ED50FCF80}" presName="childText" presStyleLbl="revTx" presStyleIdx="0" presStyleCnt="1">
        <dgm:presLayoutVars>
          <dgm:bulletEnabled val="1"/>
        </dgm:presLayoutVars>
      </dgm:prSet>
      <dgm:spPr/>
    </dgm:pt>
    <dgm:pt modelId="{D47C8D3C-2A5A-43BC-B25D-7E48EE83D167}" type="pres">
      <dgm:prSet presAssocID="{10945C5B-E5A0-430C-B854-3DE4A73F9955}" presName="parentText" presStyleLbl="node1" presStyleIdx="2" presStyleCnt="4">
        <dgm:presLayoutVars>
          <dgm:chMax val="0"/>
          <dgm:bulletEnabled val="1"/>
        </dgm:presLayoutVars>
      </dgm:prSet>
      <dgm:spPr/>
    </dgm:pt>
    <dgm:pt modelId="{187225E4-E4DF-45AF-A8D4-8A36BB2CCF3F}" type="pres">
      <dgm:prSet presAssocID="{DB05F06C-F267-45A1-98C8-EAC9FF326921}" presName="spacer" presStyleCnt="0"/>
      <dgm:spPr/>
    </dgm:pt>
    <dgm:pt modelId="{DBEC8FA1-DD1C-40FC-966B-9AF5B83C62EF}" type="pres">
      <dgm:prSet presAssocID="{1666FFF3-5156-4102-8442-D2D875F55FA1}" presName="parentText" presStyleLbl="node1" presStyleIdx="3" presStyleCnt="4">
        <dgm:presLayoutVars>
          <dgm:chMax val="0"/>
          <dgm:bulletEnabled val="1"/>
        </dgm:presLayoutVars>
      </dgm:prSet>
      <dgm:spPr/>
    </dgm:pt>
  </dgm:ptLst>
  <dgm:cxnLst>
    <dgm:cxn modelId="{BB84A701-6B74-42F7-A660-C2A14815B3C4}" srcId="{0D1AD2B9-2745-4232-A272-1DFC603A2150}" destId="{1666FFF3-5156-4102-8442-D2D875F55FA1}" srcOrd="3" destOrd="0" parTransId="{B478E92C-1423-4BF7-8BD8-10EF36A19667}" sibTransId="{DEBA83DE-1370-4E0B-8098-08143A051C93}"/>
    <dgm:cxn modelId="{02541419-0A69-49E2-A862-DF737B6D7278}" srcId="{0D1AD2B9-2745-4232-A272-1DFC603A2150}" destId="{3DACD51B-7DA7-4A50-A25C-D73ED50FCF80}" srcOrd="1" destOrd="0" parTransId="{93BEB112-1D2E-4B3B-B4BD-6CF58ADA69BD}" sibTransId="{BA3F77E0-7653-4EE0-A201-1EF050BCC690}"/>
    <dgm:cxn modelId="{17AA052C-1B98-41A1-AD56-FB96E9042BAC}" srcId="{3DACD51B-7DA7-4A50-A25C-D73ED50FCF80}" destId="{272CF964-A989-4A98-A4A6-164EF9B6A8D9}" srcOrd="1" destOrd="0" parTransId="{D7A36081-D712-4DCF-8747-CCA869E8045F}" sibTransId="{02B2C08A-5E74-4BE6-BBAA-C0274BA1CB37}"/>
    <dgm:cxn modelId="{05AAD12C-6692-489C-A5CE-71F3DE5B0E4A}" type="presOf" srcId="{0D1AD2B9-2745-4232-A272-1DFC603A2150}" destId="{0B211732-0836-4D35-9C53-2CF3363E5B05}" srcOrd="0" destOrd="0" presId="urn:microsoft.com/office/officeart/2005/8/layout/vList2"/>
    <dgm:cxn modelId="{5E576238-9BCB-42A9-92AD-1C1FD440EFB1}" srcId="{0D1AD2B9-2745-4232-A272-1DFC603A2150}" destId="{10945C5B-E5A0-430C-B854-3DE4A73F9955}" srcOrd="2" destOrd="0" parTransId="{ACA019EB-1F26-4508-98C1-FC6751EE64F9}" sibTransId="{DB05F06C-F267-45A1-98C8-EAC9FF326921}"/>
    <dgm:cxn modelId="{56D5435F-6321-4A04-9C0F-B9D40A2CDB40}" type="presOf" srcId="{D5107D82-8596-4F24-8D35-2F610BF28FE3}" destId="{008F627F-AFB7-4DFE-8F00-2A08A330C36B}" srcOrd="0" destOrd="0" presId="urn:microsoft.com/office/officeart/2005/8/layout/vList2"/>
    <dgm:cxn modelId="{81580586-D9A6-4AF6-932C-10EF2A1D18F2}" type="presOf" srcId="{10945C5B-E5A0-430C-B854-3DE4A73F9955}" destId="{D47C8D3C-2A5A-43BC-B25D-7E48EE83D167}" srcOrd="0" destOrd="0" presId="urn:microsoft.com/office/officeart/2005/8/layout/vList2"/>
    <dgm:cxn modelId="{63E9D698-E762-413E-8AF8-4455793C8F0D}" type="presOf" srcId="{3DACD51B-7DA7-4A50-A25C-D73ED50FCF80}" destId="{85DED5B4-7649-4B73-99EC-4F84FB57134F}" srcOrd="0" destOrd="0" presId="urn:microsoft.com/office/officeart/2005/8/layout/vList2"/>
    <dgm:cxn modelId="{A239919A-B2EF-4220-BE37-EC249538C329}" srcId="{0D1AD2B9-2745-4232-A272-1DFC603A2150}" destId="{7371A99D-D172-4489-B322-B36B79809CC7}" srcOrd="0" destOrd="0" parTransId="{19F53A94-3549-4426-9316-4B4B9BF3ABAB}" sibTransId="{38F5876B-E5A8-425E-9539-E47028EC3D09}"/>
    <dgm:cxn modelId="{127923A2-B637-4F53-AA54-86DB73CDA2FC}" type="presOf" srcId="{272CF964-A989-4A98-A4A6-164EF9B6A8D9}" destId="{008F627F-AFB7-4DFE-8F00-2A08A330C36B}" srcOrd="0" destOrd="1" presId="urn:microsoft.com/office/officeart/2005/8/layout/vList2"/>
    <dgm:cxn modelId="{72E63ED3-1905-4D37-86CE-C1C9B9933C3C}" type="presOf" srcId="{1666FFF3-5156-4102-8442-D2D875F55FA1}" destId="{DBEC8FA1-DD1C-40FC-966B-9AF5B83C62EF}" srcOrd="0" destOrd="0" presId="urn:microsoft.com/office/officeart/2005/8/layout/vList2"/>
    <dgm:cxn modelId="{4EF434E1-8A10-4DC4-B421-055A676594A1}" type="presOf" srcId="{7371A99D-D172-4489-B322-B36B79809CC7}" destId="{F9493E9C-E749-4249-ABFB-3F9B2896873E}" srcOrd="0" destOrd="0" presId="urn:microsoft.com/office/officeart/2005/8/layout/vList2"/>
    <dgm:cxn modelId="{978775FD-9951-4AC4-8BAC-29FE80EE004B}" srcId="{3DACD51B-7DA7-4A50-A25C-D73ED50FCF80}" destId="{D5107D82-8596-4F24-8D35-2F610BF28FE3}" srcOrd="0" destOrd="0" parTransId="{A7157AA3-4EE9-490C-B7CA-C82D1DFB81D7}" sibTransId="{3F6DF194-D150-40A6-8E02-391D7B9533D1}"/>
    <dgm:cxn modelId="{C963B8A5-1966-4BF4-A8D9-2E7DB0CFA0D6}" type="presParOf" srcId="{0B211732-0836-4D35-9C53-2CF3363E5B05}" destId="{F9493E9C-E749-4249-ABFB-3F9B2896873E}" srcOrd="0" destOrd="0" presId="urn:microsoft.com/office/officeart/2005/8/layout/vList2"/>
    <dgm:cxn modelId="{679B0B43-A513-47B3-8E81-A90D53334329}" type="presParOf" srcId="{0B211732-0836-4D35-9C53-2CF3363E5B05}" destId="{DF54BEFE-67BE-488C-A00F-765E25539866}" srcOrd="1" destOrd="0" presId="urn:microsoft.com/office/officeart/2005/8/layout/vList2"/>
    <dgm:cxn modelId="{22D8119C-B596-4631-8397-080CFDDDEB90}" type="presParOf" srcId="{0B211732-0836-4D35-9C53-2CF3363E5B05}" destId="{85DED5B4-7649-4B73-99EC-4F84FB57134F}" srcOrd="2" destOrd="0" presId="urn:microsoft.com/office/officeart/2005/8/layout/vList2"/>
    <dgm:cxn modelId="{98D39E35-5BA5-47B9-BECF-7E5A1F4BD242}" type="presParOf" srcId="{0B211732-0836-4D35-9C53-2CF3363E5B05}" destId="{008F627F-AFB7-4DFE-8F00-2A08A330C36B}" srcOrd="3" destOrd="0" presId="urn:microsoft.com/office/officeart/2005/8/layout/vList2"/>
    <dgm:cxn modelId="{1BC77B0A-E097-4370-ACE7-9DC9E5D86F31}" type="presParOf" srcId="{0B211732-0836-4D35-9C53-2CF3363E5B05}" destId="{D47C8D3C-2A5A-43BC-B25D-7E48EE83D167}" srcOrd="4" destOrd="0" presId="urn:microsoft.com/office/officeart/2005/8/layout/vList2"/>
    <dgm:cxn modelId="{FC799F1C-521D-403C-A766-F5E071F821CF}" type="presParOf" srcId="{0B211732-0836-4D35-9C53-2CF3363E5B05}" destId="{187225E4-E4DF-45AF-A8D4-8A36BB2CCF3F}" srcOrd="5" destOrd="0" presId="urn:microsoft.com/office/officeart/2005/8/layout/vList2"/>
    <dgm:cxn modelId="{15EF6EE1-D178-492A-9A8D-2C9BA92E2F51}" type="presParOf" srcId="{0B211732-0836-4D35-9C53-2CF3363E5B05}" destId="{DBEC8FA1-DD1C-40FC-966B-9AF5B83C62EF}"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8559151-27E2-46F5-A43F-EE539650013B}" type="doc">
      <dgm:prSet loTypeId="urn:microsoft.com/office/officeart/2016/7/layout/LinearArrowProcessNumbered" loCatId="process" qsTypeId="urn:microsoft.com/office/officeart/2005/8/quickstyle/simple1" qsCatId="simple" csTypeId="urn:microsoft.com/office/officeart/2005/8/colors/accent1_2" csCatId="accent1" phldr="1"/>
      <dgm:spPr/>
    </dgm:pt>
    <dgm:pt modelId="{BDD150DD-A50B-402E-9037-45B485DFA235}">
      <dgm:prSet phldrT="[Text]"/>
      <dgm:spPr/>
      <dgm:t>
        <a:bodyPr/>
        <a:lstStyle/>
        <a:p>
          <a:r>
            <a:rPr lang="en-US" dirty="0"/>
            <a:t>Complete BAR as normal – do </a:t>
          </a:r>
          <a:r>
            <a:rPr lang="en-US" u="sng" dirty="0"/>
            <a:t>not</a:t>
          </a:r>
          <a:r>
            <a:rPr lang="en-US" dirty="0"/>
            <a:t> check “No 10 day wait” box on BAR form</a:t>
          </a:r>
        </a:p>
      </dgm:t>
    </dgm:pt>
    <dgm:pt modelId="{4195D63E-9F02-4D1A-A888-E806C49ADF87}" type="parTrans" cxnId="{225D50FA-7A48-4D0F-BF9A-7B58E1C1A8DA}">
      <dgm:prSet/>
      <dgm:spPr/>
      <dgm:t>
        <a:bodyPr/>
        <a:lstStyle/>
        <a:p>
          <a:endParaRPr lang="en-US"/>
        </a:p>
      </dgm:t>
    </dgm:pt>
    <dgm:pt modelId="{AA0AC5E6-92FC-4830-B050-4F078A87C121}" type="sibTrans" cxnId="{225D50FA-7A48-4D0F-BF9A-7B58E1C1A8DA}">
      <dgm:prSet phldrT="01"/>
      <dgm:spPr/>
      <dgm:t>
        <a:bodyPr/>
        <a:lstStyle/>
        <a:p>
          <a:r>
            <a:rPr lang="en-US"/>
            <a:t>01</a:t>
          </a:r>
        </a:p>
      </dgm:t>
    </dgm:pt>
    <dgm:pt modelId="{CA31DE62-E1CC-4456-B226-00A3B56E864F}">
      <dgm:prSet phldrT="[Text]"/>
      <dgm:spPr/>
      <dgm:t>
        <a:bodyPr/>
        <a:lstStyle/>
        <a:p>
          <a:r>
            <a:rPr lang="en-US" dirty="0"/>
            <a:t>Submit BAR to SBD, obtain 10 Day Waiver Form from Office Manager</a:t>
          </a:r>
        </a:p>
      </dgm:t>
    </dgm:pt>
    <dgm:pt modelId="{0B1CA69D-80B2-4D3A-856F-CB5C4E65F640}" type="sibTrans" cxnId="{59B03052-F2FD-44DB-838E-859CC4274D6E}">
      <dgm:prSet phldrT="02"/>
      <dgm:spPr/>
      <dgm:t>
        <a:bodyPr/>
        <a:lstStyle/>
        <a:p>
          <a:r>
            <a:rPr lang="en-US"/>
            <a:t>02</a:t>
          </a:r>
        </a:p>
      </dgm:t>
    </dgm:pt>
    <dgm:pt modelId="{731970A3-CB2F-4CF7-B7E0-E2CB2651DBA8}" type="parTrans" cxnId="{59B03052-F2FD-44DB-838E-859CC4274D6E}">
      <dgm:prSet/>
      <dgm:spPr/>
      <dgm:t>
        <a:bodyPr/>
        <a:lstStyle/>
        <a:p>
          <a:endParaRPr lang="en-US"/>
        </a:p>
      </dgm:t>
    </dgm:pt>
    <dgm:pt modelId="{69E10DFF-080F-4BC0-9BC7-493807B21AD9}">
      <dgm:prSet phldrT="[Text]"/>
      <dgm:spPr/>
      <dgm:t>
        <a:bodyPr/>
        <a:lstStyle/>
        <a:p>
          <a:r>
            <a:rPr lang="en-US" dirty="0"/>
            <a:t>SBD will review BAR as normal and when complete will submit to LFC</a:t>
          </a:r>
        </a:p>
      </dgm:t>
    </dgm:pt>
    <dgm:pt modelId="{13195B71-0FEC-4A33-A01D-4132A5F8A8D2}" type="sibTrans" cxnId="{4E29C655-E0B5-407E-AE62-826143CF0D22}">
      <dgm:prSet phldrT="03"/>
      <dgm:spPr/>
      <dgm:t>
        <a:bodyPr/>
        <a:lstStyle/>
        <a:p>
          <a:r>
            <a:rPr lang="en-US"/>
            <a:t>03</a:t>
          </a:r>
        </a:p>
      </dgm:t>
    </dgm:pt>
    <dgm:pt modelId="{FEED4CA0-F5CD-401E-AF64-74FAD1CE8F64}" type="parTrans" cxnId="{4E29C655-E0B5-407E-AE62-826143CF0D22}">
      <dgm:prSet/>
      <dgm:spPr/>
      <dgm:t>
        <a:bodyPr/>
        <a:lstStyle/>
        <a:p>
          <a:endParaRPr lang="en-US"/>
        </a:p>
      </dgm:t>
    </dgm:pt>
    <dgm:pt modelId="{ED9B55B5-7E10-4D71-85C0-1B9542996A1D}">
      <dgm:prSet phldrT="[Text]"/>
      <dgm:spPr/>
      <dgm:t>
        <a:bodyPr/>
        <a:lstStyle/>
        <a:p>
          <a:r>
            <a:rPr lang="en-US" dirty="0"/>
            <a:t>Office Manager will notify agency BAR review is complete, agency submits waiver form to LFC waiver form must be signed by Director or Deputy Director</a:t>
          </a:r>
        </a:p>
      </dgm:t>
    </dgm:pt>
    <dgm:pt modelId="{1744B653-C367-40B2-9A22-FE8FE3BE2F00}" type="sibTrans" cxnId="{5576522E-56C7-415C-898A-136F8AE2DFB7}">
      <dgm:prSet phldrT="04"/>
      <dgm:spPr/>
      <dgm:t>
        <a:bodyPr/>
        <a:lstStyle/>
        <a:p>
          <a:r>
            <a:rPr lang="en-US"/>
            <a:t>04</a:t>
          </a:r>
        </a:p>
      </dgm:t>
    </dgm:pt>
    <dgm:pt modelId="{915720E8-05EA-4116-AB2D-9E55168E36D3}" type="parTrans" cxnId="{5576522E-56C7-415C-898A-136F8AE2DFB7}">
      <dgm:prSet/>
      <dgm:spPr/>
      <dgm:t>
        <a:bodyPr/>
        <a:lstStyle/>
        <a:p>
          <a:endParaRPr lang="en-US"/>
        </a:p>
      </dgm:t>
    </dgm:pt>
    <dgm:pt modelId="{376CC822-6191-4ED2-94FA-30E965E772C1}">
      <dgm:prSet phldrT="[Text]"/>
      <dgm:spPr/>
      <dgm:t>
        <a:bodyPr/>
        <a:lstStyle/>
        <a:p>
          <a:r>
            <a:rPr lang="en-US" dirty="0"/>
            <a:t>Be prepared to answer questions from LFC regarding need for waiver</a:t>
          </a:r>
        </a:p>
      </dgm:t>
    </dgm:pt>
    <dgm:pt modelId="{D0AC49D8-C518-4CCE-AA22-7B9157ADF4C1}" type="sibTrans" cxnId="{BCB20EF7-B2FF-413F-8EB0-BC93FE2B9683}">
      <dgm:prSet phldrT="05"/>
      <dgm:spPr/>
      <dgm:t>
        <a:bodyPr/>
        <a:lstStyle/>
        <a:p>
          <a:r>
            <a:rPr lang="en-US"/>
            <a:t>05</a:t>
          </a:r>
        </a:p>
      </dgm:t>
    </dgm:pt>
    <dgm:pt modelId="{53E99107-EA5B-4CDB-AEDC-E53332B1768D}" type="parTrans" cxnId="{BCB20EF7-B2FF-413F-8EB0-BC93FE2B9683}">
      <dgm:prSet/>
      <dgm:spPr/>
      <dgm:t>
        <a:bodyPr/>
        <a:lstStyle/>
        <a:p>
          <a:endParaRPr lang="en-US"/>
        </a:p>
      </dgm:t>
    </dgm:pt>
    <dgm:pt modelId="{549C55B6-D5FF-4C7F-BA1D-B88A19F61C4F}">
      <dgm:prSet phldrT="[Text]"/>
      <dgm:spPr/>
      <dgm:t>
        <a:bodyPr/>
        <a:lstStyle/>
        <a:p>
          <a:r>
            <a:rPr lang="en-US" dirty="0"/>
            <a:t>If LFC approves waiver, SBD will post BAR</a:t>
          </a:r>
        </a:p>
      </dgm:t>
    </dgm:pt>
    <dgm:pt modelId="{502DE3AA-58BD-4C23-B2B3-BF7B48AF8FB8}" type="sibTrans" cxnId="{66CF985C-F568-4993-9CFC-26FB6E614F43}">
      <dgm:prSet phldrT="06"/>
      <dgm:spPr/>
      <dgm:t>
        <a:bodyPr/>
        <a:lstStyle/>
        <a:p>
          <a:r>
            <a:rPr lang="en-US"/>
            <a:t>06</a:t>
          </a:r>
        </a:p>
      </dgm:t>
    </dgm:pt>
    <dgm:pt modelId="{A9DF2C8E-F0D2-4926-9253-69F96E563357}" type="parTrans" cxnId="{66CF985C-F568-4993-9CFC-26FB6E614F43}">
      <dgm:prSet/>
      <dgm:spPr/>
      <dgm:t>
        <a:bodyPr/>
        <a:lstStyle/>
        <a:p>
          <a:endParaRPr lang="en-US"/>
        </a:p>
      </dgm:t>
    </dgm:pt>
    <dgm:pt modelId="{9107F15C-6440-49CE-988B-F9BDDB82E796}" type="pres">
      <dgm:prSet presAssocID="{E8559151-27E2-46F5-A43F-EE539650013B}" presName="linearFlow" presStyleCnt="0">
        <dgm:presLayoutVars>
          <dgm:dir/>
          <dgm:animLvl val="lvl"/>
          <dgm:resizeHandles val="exact"/>
        </dgm:presLayoutVars>
      </dgm:prSet>
      <dgm:spPr/>
    </dgm:pt>
    <dgm:pt modelId="{1AA602A6-A84E-4359-AB0F-FD3C455A899E}" type="pres">
      <dgm:prSet presAssocID="{BDD150DD-A50B-402E-9037-45B485DFA235}" presName="compositeNode" presStyleCnt="0"/>
      <dgm:spPr/>
    </dgm:pt>
    <dgm:pt modelId="{BEE177AF-025C-42B0-BC4E-2D8E2C6CC82F}" type="pres">
      <dgm:prSet presAssocID="{BDD150DD-A50B-402E-9037-45B485DFA235}" presName="parTx" presStyleLbl="node1" presStyleIdx="0" presStyleCnt="0">
        <dgm:presLayoutVars>
          <dgm:chMax val="0"/>
          <dgm:chPref val="0"/>
          <dgm:bulletEnabled val="1"/>
        </dgm:presLayoutVars>
      </dgm:prSet>
      <dgm:spPr/>
    </dgm:pt>
    <dgm:pt modelId="{353162ED-7FB1-4AEA-A870-96755C695728}" type="pres">
      <dgm:prSet presAssocID="{BDD150DD-A50B-402E-9037-45B485DFA235}" presName="parSh" presStyleCnt="0"/>
      <dgm:spPr/>
    </dgm:pt>
    <dgm:pt modelId="{3FFD5041-81FD-427B-83D4-1C9E3478639C}" type="pres">
      <dgm:prSet presAssocID="{BDD150DD-A50B-402E-9037-45B485DFA235}" presName="lineNode" presStyleLbl="alignAccFollowNode1" presStyleIdx="0" presStyleCnt="18"/>
      <dgm:spPr/>
    </dgm:pt>
    <dgm:pt modelId="{3B7A9FE0-9724-471F-BADC-3F1052D21ABE}" type="pres">
      <dgm:prSet presAssocID="{BDD150DD-A50B-402E-9037-45B485DFA235}" presName="lineArrowNode" presStyleLbl="alignAccFollowNode1" presStyleIdx="1" presStyleCnt="18"/>
      <dgm:spPr/>
    </dgm:pt>
    <dgm:pt modelId="{CEE75055-86E5-42D0-8905-38F265D4860C}" type="pres">
      <dgm:prSet presAssocID="{AA0AC5E6-92FC-4830-B050-4F078A87C121}" presName="sibTransNodeCircle" presStyleLbl="alignNode1" presStyleIdx="0" presStyleCnt="6">
        <dgm:presLayoutVars>
          <dgm:chMax val="0"/>
          <dgm:bulletEnabled/>
        </dgm:presLayoutVars>
      </dgm:prSet>
      <dgm:spPr/>
    </dgm:pt>
    <dgm:pt modelId="{2AF5D780-9D77-4E95-BBA8-5FFDC7C8D50B}" type="pres">
      <dgm:prSet presAssocID="{AA0AC5E6-92FC-4830-B050-4F078A87C121}" presName="spacerBetweenCircleAndCallout" presStyleCnt="0">
        <dgm:presLayoutVars/>
      </dgm:prSet>
      <dgm:spPr/>
    </dgm:pt>
    <dgm:pt modelId="{2DBB4278-55DF-407E-8A50-2DD900944893}" type="pres">
      <dgm:prSet presAssocID="{BDD150DD-A50B-402E-9037-45B485DFA235}" presName="nodeText" presStyleLbl="alignAccFollowNode1" presStyleIdx="2" presStyleCnt="18">
        <dgm:presLayoutVars>
          <dgm:bulletEnabled val="1"/>
        </dgm:presLayoutVars>
      </dgm:prSet>
      <dgm:spPr/>
    </dgm:pt>
    <dgm:pt modelId="{BDB36321-4BDC-4094-8AAB-699A9F0D5691}" type="pres">
      <dgm:prSet presAssocID="{AA0AC5E6-92FC-4830-B050-4F078A87C121}" presName="sibTransComposite" presStyleCnt="0"/>
      <dgm:spPr/>
    </dgm:pt>
    <dgm:pt modelId="{0BD50633-C21A-4118-AE9D-FAA4C485CFD5}" type="pres">
      <dgm:prSet presAssocID="{CA31DE62-E1CC-4456-B226-00A3B56E864F}" presName="compositeNode" presStyleCnt="0"/>
      <dgm:spPr/>
    </dgm:pt>
    <dgm:pt modelId="{088ED5CB-850A-47CF-91A5-DA604DB3F9A4}" type="pres">
      <dgm:prSet presAssocID="{CA31DE62-E1CC-4456-B226-00A3B56E864F}" presName="parTx" presStyleLbl="node1" presStyleIdx="0" presStyleCnt="0">
        <dgm:presLayoutVars>
          <dgm:chMax val="0"/>
          <dgm:chPref val="0"/>
          <dgm:bulletEnabled val="1"/>
        </dgm:presLayoutVars>
      </dgm:prSet>
      <dgm:spPr/>
    </dgm:pt>
    <dgm:pt modelId="{79EE3E98-E165-45A8-BC3A-57B171331E8D}" type="pres">
      <dgm:prSet presAssocID="{CA31DE62-E1CC-4456-B226-00A3B56E864F}" presName="parSh" presStyleCnt="0"/>
      <dgm:spPr/>
    </dgm:pt>
    <dgm:pt modelId="{17DDDA86-B92E-46AF-B3D3-90DF6CB64489}" type="pres">
      <dgm:prSet presAssocID="{CA31DE62-E1CC-4456-B226-00A3B56E864F}" presName="lineNode" presStyleLbl="alignAccFollowNode1" presStyleIdx="3" presStyleCnt="18"/>
      <dgm:spPr/>
    </dgm:pt>
    <dgm:pt modelId="{B8274282-EC86-421B-ADE6-95C633103070}" type="pres">
      <dgm:prSet presAssocID="{CA31DE62-E1CC-4456-B226-00A3B56E864F}" presName="lineArrowNode" presStyleLbl="alignAccFollowNode1" presStyleIdx="4" presStyleCnt="18"/>
      <dgm:spPr/>
    </dgm:pt>
    <dgm:pt modelId="{9A4021B4-10B1-4B08-9BB3-4CBCEE7D4981}" type="pres">
      <dgm:prSet presAssocID="{0B1CA69D-80B2-4D3A-856F-CB5C4E65F640}" presName="sibTransNodeCircle" presStyleLbl="alignNode1" presStyleIdx="1" presStyleCnt="6">
        <dgm:presLayoutVars>
          <dgm:chMax val="0"/>
          <dgm:bulletEnabled/>
        </dgm:presLayoutVars>
      </dgm:prSet>
      <dgm:spPr/>
    </dgm:pt>
    <dgm:pt modelId="{D2E8866E-88A7-47E8-8F43-658397BB11B6}" type="pres">
      <dgm:prSet presAssocID="{0B1CA69D-80B2-4D3A-856F-CB5C4E65F640}" presName="spacerBetweenCircleAndCallout" presStyleCnt="0">
        <dgm:presLayoutVars/>
      </dgm:prSet>
      <dgm:spPr/>
    </dgm:pt>
    <dgm:pt modelId="{A5F66AD5-CDEF-483C-97E0-2CBC6B0C6DD8}" type="pres">
      <dgm:prSet presAssocID="{CA31DE62-E1CC-4456-B226-00A3B56E864F}" presName="nodeText" presStyleLbl="alignAccFollowNode1" presStyleIdx="5" presStyleCnt="18">
        <dgm:presLayoutVars>
          <dgm:bulletEnabled val="1"/>
        </dgm:presLayoutVars>
      </dgm:prSet>
      <dgm:spPr/>
    </dgm:pt>
    <dgm:pt modelId="{8DF7689B-70D8-45B4-B695-B3458EA8CEF9}" type="pres">
      <dgm:prSet presAssocID="{0B1CA69D-80B2-4D3A-856F-CB5C4E65F640}" presName="sibTransComposite" presStyleCnt="0"/>
      <dgm:spPr/>
    </dgm:pt>
    <dgm:pt modelId="{C5E4F091-1083-4CC1-B065-C16F5A269E58}" type="pres">
      <dgm:prSet presAssocID="{69E10DFF-080F-4BC0-9BC7-493807B21AD9}" presName="compositeNode" presStyleCnt="0"/>
      <dgm:spPr/>
    </dgm:pt>
    <dgm:pt modelId="{DD60E729-8D1F-421D-A8FE-97C97F2CA284}" type="pres">
      <dgm:prSet presAssocID="{69E10DFF-080F-4BC0-9BC7-493807B21AD9}" presName="parTx" presStyleLbl="node1" presStyleIdx="0" presStyleCnt="0">
        <dgm:presLayoutVars>
          <dgm:chMax val="0"/>
          <dgm:chPref val="0"/>
          <dgm:bulletEnabled val="1"/>
        </dgm:presLayoutVars>
      </dgm:prSet>
      <dgm:spPr/>
    </dgm:pt>
    <dgm:pt modelId="{6DD6DE6C-3F77-4868-BEB9-2767DEBFACBA}" type="pres">
      <dgm:prSet presAssocID="{69E10DFF-080F-4BC0-9BC7-493807B21AD9}" presName="parSh" presStyleCnt="0"/>
      <dgm:spPr/>
    </dgm:pt>
    <dgm:pt modelId="{76BEA28F-B80B-4929-9A30-2D0100A81381}" type="pres">
      <dgm:prSet presAssocID="{69E10DFF-080F-4BC0-9BC7-493807B21AD9}" presName="lineNode" presStyleLbl="alignAccFollowNode1" presStyleIdx="6" presStyleCnt="18"/>
      <dgm:spPr/>
    </dgm:pt>
    <dgm:pt modelId="{F449135E-E8DC-4899-A6A7-D5E15CE8C167}" type="pres">
      <dgm:prSet presAssocID="{69E10DFF-080F-4BC0-9BC7-493807B21AD9}" presName="lineArrowNode" presStyleLbl="alignAccFollowNode1" presStyleIdx="7" presStyleCnt="18"/>
      <dgm:spPr/>
    </dgm:pt>
    <dgm:pt modelId="{631200A9-66AB-4B5E-B97A-C207A95ED3FB}" type="pres">
      <dgm:prSet presAssocID="{13195B71-0FEC-4A33-A01D-4132A5F8A8D2}" presName="sibTransNodeCircle" presStyleLbl="alignNode1" presStyleIdx="2" presStyleCnt="6">
        <dgm:presLayoutVars>
          <dgm:chMax val="0"/>
          <dgm:bulletEnabled/>
        </dgm:presLayoutVars>
      </dgm:prSet>
      <dgm:spPr/>
    </dgm:pt>
    <dgm:pt modelId="{0860C245-110E-4558-9E21-E570BF1E4804}" type="pres">
      <dgm:prSet presAssocID="{13195B71-0FEC-4A33-A01D-4132A5F8A8D2}" presName="spacerBetweenCircleAndCallout" presStyleCnt="0">
        <dgm:presLayoutVars/>
      </dgm:prSet>
      <dgm:spPr/>
    </dgm:pt>
    <dgm:pt modelId="{97B25E54-1C3F-4E69-B064-9339C4F9DB90}" type="pres">
      <dgm:prSet presAssocID="{69E10DFF-080F-4BC0-9BC7-493807B21AD9}" presName="nodeText" presStyleLbl="alignAccFollowNode1" presStyleIdx="8" presStyleCnt="18">
        <dgm:presLayoutVars>
          <dgm:bulletEnabled val="1"/>
        </dgm:presLayoutVars>
      </dgm:prSet>
      <dgm:spPr/>
    </dgm:pt>
    <dgm:pt modelId="{EAFE3BC6-1B53-42D9-9FD1-4E2AF2AF632E}" type="pres">
      <dgm:prSet presAssocID="{13195B71-0FEC-4A33-A01D-4132A5F8A8D2}" presName="sibTransComposite" presStyleCnt="0"/>
      <dgm:spPr/>
    </dgm:pt>
    <dgm:pt modelId="{0C0E538A-5FBE-4D51-9832-F598F247B37D}" type="pres">
      <dgm:prSet presAssocID="{ED9B55B5-7E10-4D71-85C0-1B9542996A1D}" presName="compositeNode" presStyleCnt="0"/>
      <dgm:spPr/>
    </dgm:pt>
    <dgm:pt modelId="{6CDD93FA-FADC-4119-9993-EC2753A5AD10}" type="pres">
      <dgm:prSet presAssocID="{ED9B55B5-7E10-4D71-85C0-1B9542996A1D}" presName="parTx" presStyleLbl="node1" presStyleIdx="0" presStyleCnt="0">
        <dgm:presLayoutVars>
          <dgm:chMax val="0"/>
          <dgm:chPref val="0"/>
          <dgm:bulletEnabled val="1"/>
        </dgm:presLayoutVars>
      </dgm:prSet>
      <dgm:spPr/>
    </dgm:pt>
    <dgm:pt modelId="{C64CE0ED-AF3D-4A97-9940-9CE521942B93}" type="pres">
      <dgm:prSet presAssocID="{ED9B55B5-7E10-4D71-85C0-1B9542996A1D}" presName="parSh" presStyleCnt="0"/>
      <dgm:spPr/>
    </dgm:pt>
    <dgm:pt modelId="{8C4056CB-9321-49B9-9889-58E84B3EFDF6}" type="pres">
      <dgm:prSet presAssocID="{ED9B55B5-7E10-4D71-85C0-1B9542996A1D}" presName="lineNode" presStyleLbl="alignAccFollowNode1" presStyleIdx="9" presStyleCnt="18"/>
      <dgm:spPr/>
    </dgm:pt>
    <dgm:pt modelId="{557805E0-D6CA-4D4B-AFDB-C894A3DD1F1D}" type="pres">
      <dgm:prSet presAssocID="{ED9B55B5-7E10-4D71-85C0-1B9542996A1D}" presName="lineArrowNode" presStyleLbl="alignAccFollowNode1" presStyleIdx="10" presStyleCnt="18"/>
      <dgm:spPr/>
    </dgm:pt>
    <dgm:pt modelId="{066F0099-AD04-490F-B7F8-1F1BBFCF073E}" type="pres">
      <dgm:prSet presAssocID="{1744B653-C367-40B2-9A22-FE8FE3BE2F00}" presName="sibTransNodeCircle" presStyleLbl="alignNode1" presStyleIdx="3" presStyleCnt="6">
        <dgm:presLayoutVars>
          <dgm:chMax val="0"/>
          <dgm:bulletEnabled/>
        </dgm:presLayoutVars>
      </dgm:prSet>
      <dgm:spPr/>
    </dgm:pt>
    <dgm:pt modelId="{83275CEF-D733-4446-86F1-A453EA602A0F}" type="pres">
      <dgm:prSet presAssocID="{1744B653-C367-40B2-9A22-FE8FE3BE2F00}" presName="spacerBetweenCircleAndCallout" presStyleCnt="0">
        <dgm:presLayoutVars/>
      </dgm:prSet>
      <dgm:spPr/>
    </dgm:pt>
    <dgm:pt modelId="{31E08221-1A5A-45E6-9B61-DF945C2B4C0E}" type="pres">
      <dgm:prSet presAssocID="{ED9B55B5-7E10-4D71-85C0-1B9542996A1D}" presName="nodeText" presStyleLbl="alignAccFollowNode1" presStyleIdx="11" presStyleCnt="18">
        <dgm:presLayoutVars>
          <dgm:bulletEnabled val="1"/>
        </dgm:presLayoutVars>
      </dgm:prSet>
      <dgm:spPr/>
    </dgm:pt>
    <dgm:pt modelId="{760C136F-5033-4E6A-A6EA-9BDBE6A986DE}" type="pres">
      <dgm:prSet presAssocID="{1744B653-C367-40B2-9A22-FE8FE3BE2F00}" presName="sibTransComposite" presStyleCnt="0"/>
      <dgm:spPr/>
    </dgm:pt>
    <dgm:pt modelId="{2FDC111C-4304-4FD8-9085-082EB98090A5}" type="pres">
      <dgm:prSet presAssocID="{376CC822-6191-4ED2-94FA-30E965E772C1}" presName="compositeNode" presStyleCnt="0"/>
      <dgm:spPr/>
    </dgm:pt>
    <dgm:pt modelId="{1BF64B09-5D13-4177-8016-3FCAEE93D288}" type="pres">
      <dgm:prSet presAssocID="{376CC822-6191-4ED2-94FA-30E965E772C1}" presName="parTx" presStyleLbl="node1" presStyleIdx="0" presStyleCnt="0">
        <dgm:presLayoutVars>
          <dgm:chMax val="0"/>
          <dgm:chPref val="0"/>
          <dgm:bulletEnabled val="1"/>
        </dgm:presLayoutVars>
      </dgm:prSet>
      <dgm:spPr/>
    </dgm:pt>
    <dgm:pt modelId="{C836970B-A604-4BA3-89DE-261F943BD2A1}" type="pres">
      <dgm:prSet presAssocID="{376CC822-6191-4ED2-94FA-30E965E772C1}" presName="parSh" presStyleCnt="0"/>
      <dgm:spPr/>
    </dgm:pt>
    <dgm:pt modelId="{D51CDBDA-D71E-4CF2-9814-96154B8502D4}" type="pres">
      <dgm:prSet presAssocID="{376CC822-6191-4ED2-94FA-30E965E772C1}" presName="lineNode" presStyleLbl="alignAccFollowNode1" presStyleIdx="12" presStyleCnt="18"/>
      <dgm:spPr/>
    </dgm:pt>
    <dgm:pt modelId="{3404A284-5A25-42AB-AD10-A213E22C9FA6}" type="pres">
      <dgm:prSet presAssocID="{376CC822-6191-4ED2-94FA-30E965E772C1}" presName="lineArrowNode" presStyleLbl="alignAccFollowNode1" presStyleIdx="13" presStyleCnt="18"/>
      <dgm:spPr/>
    </dgm:pt>
    <dgm:pt modelId="{1D65D4AA-22DE-4A0D-9065-17B23B66296D}" type="pres">
      <dgm:prSet presAssocID="{D0AC49D8-C518-4CCE-AA22-7B9157ADF4C1}" presName="sibTransNodeCircle" presStyleLbl="alignNode1" presStyleIdx="4" presStyleCnt="6">
        <dgm:presLayoutVars>
          <dgm:chMax val="0"/>
          <dgm:bulletEnabled/>
        </dgm:presLayoutVars>
      </dgm:prSet>
      <dgm:spPr/>
    </dgm:pt>
    <dgm:pt modelId="{8F5B576B-105B-43C8-84A4-AECEBE3F1EB1}" type="pres">
      <dgm:prSet presAssocID="{D0AC49D8-C518-4CCE-AA22-7B9157ADF4C1}" presName="spacerBetweenCircleAndCallout" presStyleCnt="0">
        <dgm:presLayoutVars/>
      </dgm:prSet>
      <dgm:spPr/>
    </dgm:pt>
    <dgm:pt modelId="{D4E9D521-627C-4132-8257-B8800DB52EBD}" type="pres">
      <dgm:prSet presAssocID="{376CC822-6191-4ED2-94FA-30E965E772C1}" presName="nodeText" presStyleLbl="alignAccFollowNode1" presStyleIdx="14" presStyleCnt="18">
        <dgm:presLayoutVars>
          <dgm:bulletEnabled val="1"/>
        </dgm:presLayoutVars>
      </dgm:prSet>
      <dgm:spPr/>
    </dgm:pt>
    <dgm:pt modelId="{F7D29D75-C1AC-468B-8485-6CEEFE45E4BF}" type="pres">
      <dgm:prSet presAssocID="{D0AC49D8-C518-4CCE-AA22-7B9157ADF4C1}" presName="sibTransComposite" presStyleCnt="0"/>
      <dgm:spPr/>
    </dgm:pt>
    <dgm:pt modelId="{A2669414-DDC7-40AB-A734-A2A5BBDDEC5C}" type="pres">
      <dgm:prSet presAssocID="{549C55B6-D5FF-4C7F-BA1D-B88A19F61C4F}" presName="compositeNode" presStyleCnt="0"/>
      <dgm:spPr/>
    </dgm:pt>
    <dgm:pt modelId="{F669DCB1-0FA7-4348-B9BD-D049BD4287AF}" type="pres">
      <dgm:prSet presAssocID="{549C55B6-D5FF-4C7F-BA1D-B88A19F61C4F}" presName="parTx" presStyleLbl="node1" presStyleIdx="0" presStyleCnt="0">
        <dgm:presLayoutVars>
          <dgm:chMax val="0"/>
          <dgm:chPref val="0"/>
          <dgm:bulletEnabled val="1"/>
        </dgm:presLayoutVars>
      </dgm:prSet>
      <dgm:spPr/>
    </dgm:pt>
    <dgm:pt modelId="{14B1AF84-7A79-40BF-8EE9-1B14A60E4D4E}" type="pres">
      <dgm:prSet presAssocID="{549C55B6-D5FF-4C7F-BA1D-B88A19F61C4F}" presName="parSh" presStyleCnt="0"/>
      <dgm:spPr/>
    </dgm:pt>
    <dgm:pt modelId="{D4A209B1-62E9-48C6-A7A1-ADCC43BFCF7E}" type="pres">
      <dgm:prSet presAssocID="{549C55B6-D5FF-4C7F-BA1D-B88A19F61C4F}" presName="lineNode" presStyleLbl="alignAccFollowNode1" presStyleIdx="15" presStyleCnt="18"/>
      <dgm:spPr/>
    </dgm:pt>
    <dgm:pt modelId="{B39335A3-AC5D-42E1-A6D3-BFDE60669DE1}" type="pres">
      <dgm:prSet presAssocID="{549C55B6-D5FF-4C7F-BA1D-B88A19F61C4F}" presName="lineArrowNode" presStyleLbl="alignAccFollowNode1" presStyleIdx="16" presStyleCnt="18"/>
      <dgm:spPr/>
    </dgm:pt>
    <dgm:pt modelId="{5CF5E645-9DDF-419B-954D-4AE1D28B5B4C}" type="pres">
      <dgm:prSet presAssocID="{502DE3AA-58BD-4C23-B2B3-BF7B48AF8FB8}" presName="sibTransNodeCircle" presStyleLbl="alignNode1" presStyleIdx="5" presStyleCnt="6">
        <dgm:presLayoutVars>
          <dgm:chMax val="0"/>
          <dgm:bulletEnabled/>
        </dgm:presLayoutVars>
      </dgm:prSet>
      <dgm:spPr/>
    </dgm:pt>
    <dgm:pt modelId="{665B1420-2DCB-478E-B8B7-BE7A18B44267}" type="pres">
      <dgm:prSet presAssocID="{502DE3AA-58BD-4C23-B2B3-BF7B48AF8FB8}" presName="spacerBetweenCircleAndCallout" presStyleCnt="0">
        <dgm:presLayoutVars/>
      </dgm:prSet>
      <dgm:spPr/>
    </dgm:pt>
    <dgm:pt modelId="{A3D5BD14-C236-461A-AC1B-6062638EB6D2}" type="pres">
      <dgm:prSet presAssocID="{549C55B6-D5FF-4C7F-BA1D-B88A19F61C4F}" presName="nodeText" presStyleLbl="alignAccFollowNode1" presStyleIdx="17" presStyleCnt="18">
        <dgm:presLayoutVars>
          <dgm:bulletEnabled val="1"/>
        </dgm:presLayoutVars>
      </dgm:prSet>
      <dgm:spPr/>
    </dgm:pt>
  </dgm:ptLst>
  <dgm:cxnLst>
    <dgm:cxn modelId="{6774C022-FBF9-4524-927B-46E8B801EBB6}" type="presOf" srcId="{0B1CA69D-80B2-4D3A-856F-CB5C4E65F640}" destId="{9A4021B4-10B1-4B08-9BB3-4CBCEE7D4981}" srcOrd="0" destOrd="0" presId="urn:microsoft.com/office/officeart/2016/7/layout/LinearArrowProcessNumbered"/>
    <dgm:cxn modelId="{5576522E-56C7-415C-898A-136F8AE2DFB7}" srcId="{E8559151-27E2-46F5-A43F-EE539650013B}" destId="{ED9B55B5-7E10-4D71-85C0-1B9542996A1D}" srcOrd="3" destOrd="0" parTransId="{915720E8-05EA-4116-AB2D-9E55168E36D3}" sibTransId="{1744B653-C367-40B2-9A22-FE8FE3BE2F00}"/>
    <dgm:cxn modelId="{66CF985C-F568-4993-9CFC-26FB6E614F43}" srcId="{E8559151-27E2-46F5-A43F-EE539650013B}" destId="{549C55B6-D5FF-4C7F-BA1D-B88A19F61C4F}" srcOrd="5" destOrd="0" parTransId="{A9DF2C8E-F0D2-4926-9253-69F96E563357}" sibTransId="{502DE3AA-58BD-4C23-B2B3-BF7B48AF8FB8}"/>
    <dgm:cxn modelId="{59B03052-F2FD-44DB-838E-859CC4274D6E}" srcId="{E8559151-27E2-46F5-A43F-EE539650013B}" destId="{CA31DE62-E1CC-4456-B226-00A3B56E864F}" srcOrd="1" destOrd="0" parTransId="{731970A3-CB2F-4CF7-B7E0-E2CB2651DBA8}" sibTransId="{0B1CA69D-80B2-4D3A-856F-CB5C4E65F640}"/>
    <dgm:cxn modelId="{4E29C655-E0B5-407E-AE62-826143CF0D22}" srcId="{E8559151-27E2-46F5-A43F-EE539650013B}" destId="{69E10DFF-080F-4BC0-9BC7-493807B21AD9}" srcOrd="2" destOrd="0" parTransId="{FEED4CA0-F5CD-401E-AF64-74FAD1CE8F64}" sibTransId="{13195B71-0FEC-4A33-A01D-4132A5F8A8D2}"/>
    <dgm:cxn modelId="{33A4AE78-45D2-40C3-B433-5A74FE2A7B4A}" type="presOf" srcId="{ED9B55B5-7E10-4D71-85C0-1B9542996A1D}" destId="{31E08221-1A5A-45E6-9B61-DF945C2B4C0E}" srcOrd="0" destOrd="0" presId="urn:microsoft.com/office/officeart/2016/7/layout/LinearArrowProcessNumbered"/>
    <dgm:cxn modelId="{3AEDAC79-7DF0-4E2D-B083-93F9DBF84C66}" type="presOf" srcId="{502DE3AA-58BD-4C23-B2B3-BF7B48AF8FB8}" destId="{5CF5E645-9DDF-419B-954D-4AE1D28B5B4C}" srcOrd="0" destOrd="0" presId="urn:microsoft.com/office/officeart/2016/7/layout/LinearArrowProcessNumbered"/>
    <dgm:cxn modelId="{A3597182-5B26-4E69-B73A-91E2276E4C1E}" type="presOf" srcId="{BDD150DD-A50B-402E-9037-45B485DFA235}" destId="{2DBB4278-55DF-407E-8A50-2DD900944893}" srcOrd="0" destOrd="0" presId="urn:microsoft.com/office/officeart/2016/7/layout/LinearArrowProcessNumbered"/>
    <dgm:cxn modelId="{3BA89E82-E5DE-49D8-B7D4-BD8A0DC62B3F}" type="presOf" srcId="{D0AC49D8-C518-4CCE-AA22-7B9157ADF4C1}" destId="{1D65D4AA-22DE-4A0D-9065-17B23B66296D}" srcOrd="0" destOrd="0" presId="urn:microsoft.com/office/officeart/2016/7/layout/LinearArrowProcessNumbered"/>
    <dgm:cxn modelId="{06A85388-01FD-4203-8F55-ACC2F4CEA95C}" type="presOf" srcId="{376CC822-6191-4ED2-94FA-30E965E772C1}" destId="{D4E9D521-627C-4132-8257-B8800DB52EBD}" srcOrd="0" destOrd="0" presId="urn:microsoft.com/office/officeart/2016/7/layout/LinearArrowProcessNumbered"/>
    <dgm:cxn modelId="{6A4F66AD-61C0-481D-B26A-E22642013965}" type="presOf" srcId="{69E10DFF-080F-4BC0-9BC7-493807B21AD9}" destId="{97B25E54-1C3F-4E69-B064-9339C4F9DB90}" srcOrd="0" destOrd="0" presId="urn:microsoft.com/office/officeart/2016/7/layout/LinearArrowProcessNumbered"/>
    <dgm:cxn modelId="{CABE47B1-889A-47D1-A1C7-A076CB9859D6}" type="presOf" srcId="{AA0AC5E6-92FC-4830-B050-4F078A87C121}" destId="{CEE75055-86E5-42D0-8905-38F265D4860C}" srcOrd="0" destOrd="0" presId="urn:microsoft.com/office/officeart/2016/7/layout/LinearArrowProcessNumbered"/>
    <dgm:cxn modelId="{5E5771D2-56E5-45C3-B0BA-E35DFAE0BC5B}" type="presOf" srcId="{E8559151-27E2-46F5-A43F-EE539650013B}" destId="{9107F15C-6440-49CE-988B-F9BDDB82E796}" srcOrd="0" destOrd="0" presId="urn:microsoft.com/office/officeart/2016/7/layout/LinearArrowProcessNumbered"/>
    <dgm:cxn modelId="{C76ED4D7-4544-42D8-89EE-61DAE6623122}" type="presOf" srcId="{13195B71-0FEC-4A33-A01D-4132A5F8A8D2}" destId="{631200A9-66AB-4B5E-B97A-C207A95ED3FB}" srcOrd="0" destOrd="0" presId="urn:microsoft.com/office/officeart/2016/7/layout/LinearArrowProcessNumbered"/>
    <dgm:cxn modelId="{ED923CD8-4EA0-4D5D-9F9F-37697E9A49F0}" type="presOf" srcId="{CA31DE62-E1CC-4456-B226-00A3B56E864F}" destId="{A5F66AD5-CDEF-483C-97E0-2CBC6B0C6DD8}" srcOrd="0" destOrd="0" presId="urn:microsoft.com/office/officeart/2016/7/layout/LinearArrowProcessNumbered"/>
    <dgm:cxn modelId="{5DEC85E1-C5C1-4C74-96A6-D981B8591B3D}" type="presOf" srcId="{1744B653-C367-40B2-9A22-FE8FE3BE2F00}" destId="{066F0099-AD04-490F-B7F8-1F1BBFCF073E}" srcOrd="0" destOrd="0" presId="urn:microsoft.com/office/officeart/2016/7/layout/LinearArrowProcessNumbered"/>
    <dgm:cxn modelId="{F57565E4-ABAA-4F47-A812-7D3B292CE5AA}" type="presOf" srcId="{549C55B6-D5FF-4C7F-BA1D-B88A19F61C4F}" destId="{A3D5BD14-C236-461A-AC1B-6062638EB6D2}" srcOrd="0" destOrd="0" presId="urn:microsoft.com/office/officeart/2016/7/layout/LinearArrowProcessNumbered"/>
    <dgm:cxn modelId="{BCB20EF7-B2FF-413F-8EB0-BC93FE2B9683}" srcId="{E8559151-27E2-46F5-A43F-EE539650013B}" destId="{376CC822-6191-4ED2-94FA-30E965E772C1}" srcOrd="4" destOrd="0" parTransId="{53E99107-EA5B-4CDB-AEDC-E53332B1768D}" sibTransId="{D0AC49D8-C518-4CCE-AA22-7B9157ADF4C1}"/>
    <dgm:cxn modelId="{225D50FA-7A48-4D0F-BF9A-7B58E1C1A8DA}" srcId="{E8559151-27E2-46F5-A43F-EE539650013B}" destId="{BDD150DD-A50B-402E-9037-45B485DFA235}" srcOrd="0" destOrd="0" parTransId="{4195D63E-9F02-4D1A-A888-E806C49ADF87}" sibTransId="{AA0AC5E6-92FC-4830-B050-4F078A87C121}"/>
    <dgm:cxn modelId="{FAA1039E-CDBA-47BD-B6F5-562B59457AFA}" type="presParOf" srcId="{9107F15C-6440-49CE-988B-F9BDDB82E796}" destId="{1AA602A6-A84E-4359-AB0F-FD3C455A899E}" srcOrd="0" destOrd="0" presId="urn:microsoft.com/office/officeart/2016/7/layout/LinearArrowProcessNumbered"/>
    <dgm:cxn modelId="{49FAB6DB-E6CD-4E6B-BC09-C49DEBBC91C5}" type="presParOf" srcId="{1AA602A6-A84E-4359-AB0F-FD3C455A899E}" destId="{BEE177AF-025C-42B0-BC4E-2D8E2C6CC82F}" srcOrd="0" destOrd="0" presId="urn:microsoft.com/office/officeart/2016/7/layout/LinearArrowProcessNumbered"/>
    <dgm:cxn modelId="{C265C49B-2D17-4F36-90EC-3E4D4A902245}" type="presParOf" srcId="{1AA602A6-A84E-4359-AB0F-FD3C455A899E}" destId="{353162ED-7FB1-4AEA-A870-96755C695728}" srcOrd="1" destOrd="0" presId="urn:microsoft.com/office/officeart/2016/7/layout/LinearArrowProcessNumbered"/>
    <dgm:cxn modelId="{5E70544A-BAB9-46BE-912B-978F85934842}" type="presParOf" srcId="{353162ED-7FB1-4AEA-A870-96755C695728}" destId="{3FFD5041-81FD-427B-83D4-1C9E3478639C}" srcOrd="0" destOrd="0" presId="urn:microsoft.com/office/officeart/2016/7/layout/LinearArrowProcessNumbered"/>
    <dgm:cxn modelId="{D1CB3926-DE71-4703-A05B-18646AC758D6}" type="presParOf" srcId="{353162ED-7FB1-4AEA-A870-96755C695728}" destId="{3B7A9FE0-9724-471F-BADC-3F1052D21ABE}" srcOrd="1" destOrd="0" presId="urn:microsoft.com/office/officeart/2016/7/layout/LinearArrowProcessNumbered"/>
    <dgm:cxn modelId="{B195C8BB-7091-4F21-BCAF-5B49ACD1A201}" type="presParOf" srcId="{353162ED-7FB1-4AEA-A870-96755C695728}" destId="{CEE75055-86E5-42D0-8905-38F265D4860C}" srcOrd="2" destOrd="0" presId="urn:microsoft.com/office/officeart/2016/7/layout/LinearArrowProcessNumbered"/>
    <dgm:cxn modelId="{E6F715AF-0E1F-48D1-8828-9491680E325D}" type="presParOf" srcId="{353162ED-7FB1-4AEA-A870-96755C695728}" destId="{2AF5D780-9D77-4E95-BBA8-5FFDC7C8D50B}" srcOrd="3" destOrd="0" presId="urn:microsoft.com/office/officeart/2016/7/layout/LinearArrowProcessNumbered"/>
    <dgm:cxn modelId="{2D1088F3-7F5C-47DF-93B7-950DA45FDB8A}" type="presParOf" srcId="{1AA602A6-A84E-4359-AB0F-FD3C455A899E}" destId="{2DBB4278-55DF-407E-8A50-2DD900944893}" srcOrd="2" destOrd="0" presId="urn:microsoft.com/office/officeart/2016/7/layout/LinearArrowProcessNumbered"/>
    <dgm:cxn modelId="{4BF71E07-A567-43E0-ADF8-FB7D17EACBE5}" type="presParOf" srcId="{9107F15C-6440-49CE-988B-F9BDDB82E796}" destId="{BDB36321-4BDC-4094-8AAB-699A9F0D5691}" srcOrd="1" destOrd="0" presId="urn:microsoft.com/office/officeart/2016/7/layout/LinearArrowProcessNumbered"/>
    <dgm:cxn modelId="{1046A7D3-9E06-47F5-8FCC-33DA55DE7E0A}" type="presParOf" srcId="{9107F15C-6440-49CE-988B-F9BDDB82E796}" destId="{0BD50633-C21A-4118-AE9D-FAA4C485CFD5}" srcOrd="2" destOrd="0" presId="urn:microsoft.com/office/officeart/2016/7/layout/LinearArrowProcessNumbered"/>
    <dgm:cxn modelId="{7E7F29E7-EDD9-44AC-B4EE-DCF594E7ED0A}" type="presParOf" srcId="{0BD50633-C21A-4118-AE9D-FAA4C485CFD5}" destId="{088ED5CB-850A-47CF-91A5-DA604DB3F9A4}" srcOrd="0" destOrd="0" presId="urn:microsoft.com/office/officeart/2016/7/layout/LinearArrowProcessNumbered"/>
    <dgm:cxn modelId="{305EF00F-84E3-4C8C-A68A-1CC7496D4D24}" type="presParOf" srcId="{0BD50633-C21A-4118-AE9D-FAA4C485CFD5}" destId="{79EE3E98-E165-45A8-BC3A-57B171331E8D}" srcOrd="1" destOrd="0" presId="urn:microsoft.com/office/officeart/2016/7/layout/LinearArrowProcessNumbered"/>
    <dgm:cxn modelId="{9BE2CF84-8C53-4E16-8F57-4A114E014DF9}" type="presParOf" srcId="{79EE3E98-E165-45A8-BC3A-57B171331E8D}" destId="{17DDDA86-B92E-46AF-B3D3-90DF6CB64489}" srcOrd="0" destOrd="0" presId="urn:microsoft.com/office/officeart/2016/7/layout/LinearArrowProcessNumbered"/>
    <dgm:cxn modelId="{8AB15245-4984-4CB3-88E9-A5244910FB25}" type="presParOf" srcId="{79EE3E98-E165-45A8-BC3A-57B171331E8D}" destId="{B8274282-EC86-421B-ADE6-95C633103070}" srcOrd="1" destOrd="0" presId="urn:microsoft.com/office/officeart/2016/7/layout/LinearArrowProcessNumbered"/>
    <dgm:cxn modelId="{9528286E-C1C7-4273-AF86-05117087B5D1}" type="presParOf" srcId="{79EE3E98-E165-45A8-BC3A-57B171331E8D}" destId="{9A4021B4-10B1-4B08-9BB3-4CBCEE7D4981}" srcOrd="2" destOrd="0" presId="urn:microsoft.com/office/officeart/2016/7/layout/LinearArrowProcessNumbered"/>
    <dgm:cxn modelId="{7881BF3B-C83D-4002-8D48-EB21FE77A6BE}" type="presParOf" srcId="{79EE3E98-E165-45A8-BC3A-57B171331E8D}" destId="{D2E8866E-88A7-47E8-8F43-658397BB11B6}" srcOrd="3" destOrd="0" presId="urn:microsoft.com/office/officeart/2016/7/layout/LinearArrowProcessNumbered"/>
    <dgm:cxn modelId="{61CA32F7-D9F0-49BC-AAE8-962287632FFF}" type="presParOf" srcId="{0BD50633-C21A-4118-AE9D-FAA4C485CFD5}" destId="{A5F66AD5-CDEF-483C-97E0-2CBC6B0C6DD8}" srcOrd="2" destOrd="0" presId="urn:microsoft.com/office/officeart/2016/7/layout/LinearArrowProcessNumbered"/>
    <dgm:cxn modelId="{FDFC0F8E-A22D-4BA5-9DEC-027D3D0AD4B2}" type="presParOf" srcId="{9107F15C-6440-49CE-988B-F9BDDB82E796}" destId="{8DF7689B-70D8-45B4-B695-B3458EA8CEF9}" srcOrd="3" destOrd="0" presId="urn:microsoft.com/office/officeart/2016/7/layout/LinearArrowProcessNumbered"/>
    <dgm:cxn modelId="{CC78A7EA-E2BC-48DB-B524-ED5A2CD463EB}" type="presParOf" srcId="{9107F15C-6440-49CE-988B-F9BDDB82E796}" destId="{C5E4F091-1083-4CC1-B065-C16F5A269E58}" srcOrd="4" destOrd="0" presId="urn:microsoft.com/office/officeart/2016/7/layout/LinearArrowProcessNumbered"/>
    <dgm:cxn modelId="{3C842FEE-5067-494A-94A3-A9273AE4A157}" type="presParOf" srcId="{C5E4F091-1083-4CC1-B065-C16F5A269E58}" destId="{DD60E729-8D1F-421D-A8FE-97C97F2CA284}" srcOrd="0" destOrd="0" presId="urn:microsoft.com/office/officeart/2016/7/layout/LinearArrowProcessNumbered"/>
    <dgm:cxn modelId="{D54301F6-C189-4DD3-9E5A-2D6BA4539C3D}" type="presParOf" srcId="{C5E4F091-1083-4CC1-B065-C16F5A269E58}" destId="{6DD6DE6C-3F77-4868-BEB9-2767DEBFACBA}" srcOrd="1" destOrd="0" presId="urn:microsoft.com/office/officeart/2016/7/layout/LinearArrowProcessNumbered"/>
    <dgm:cxn modelId="{A2BEF01B-4349-48DE-AA93-35378D18414F}" type="presParOf" srcId="{6DD6DE6C-3F77-4868-BEB9-2767DEBFACBA}" destId="{76BEA28F-B80B-4929-9A30-2D0100A81381}" srcOrd="0" destOrd="0" presId="urn:microsoft.com/office/officeart/2016/7/layout/LinearArrowProcessNumbered"/>
    <dgm:cxn modelId="{E471A8C3-A21D-44D3-A441-F4F60FE2AE2D}" type="presParOf" srcId="{6DD6DE6C-3F77-4868-BEB9-2767DEBFACBA}" destId="{F449135E-E8DC-4899-A6A7-D5E15CE8C167}" srcOrd="1" destOrd="0" presId="urn:microsoft.com/office/officeart/2016/7/layout/LinearArrowProcessNumbered"/>
    <dgm:cxn modelId="{20C7B1DB-CBF9-4979-9405-56CA22A03495}" type="presParOf" srcId="{6DD6DE6C-3F77-4868-BEB9-2767DEBFACBA}" destId="{631200A9-66AB-4B5E-B97A-C207A95ED3FB}" srcOrd="2" destOrd="0" presId="urn:microsoft.com/office/officeart/2016/7/layout/LinearArrowProcessNumbered"/>
    <dgm:cxn modelId="{8CBF4CC7-154D-4405-98C6-6E390CB0EBB0}" type="presParOf" srcId="{6DD6DE6C-3F77-4868-BEB9-2767DEBFACBA}" destId="{0860C245-110E-4558-9E21-E570BF1E4804}" srcOrd="3" destOrd="0" presId="urn:microsoft.com/office/officeart/2016/7/layout/LinearArrowProcessNumbered"/>
    <dgm:cxn modelId="{135B9B60-548A-4846-80E7-0C65B23A2F00}" type="presParOf" srcId="{C5E4F091-1083-4CC1-B065-C16F5A269E58}" destId="{97B25E54-1C3F-4E69-B064-9339C4F9DB90}" srcOrd="2" destOrd="0" presId="urn:microsoft.com/office/officeart/2016/7/layout/LinearArrowProcessNumbered"/>
    <dgm:cxn modelId="{0A713BDF-35C7-4EA6-84EB-FB38DC07BF44}" type="presParOf" srcId="{9107F15C-6440-49CE-988B-F9BDDB82E796}" destId="{EAFE3BC6-1B53-42D9-9FD1-4E2AF2AF632E}" srcOrd="5" destOrd="0" presId="urn:microsoft.com/office/officeart/2016/7/layout/LinearArrowProcessNumbered"/>
    <dgm:cxn modelId="{F602D802-8378-433D-B77A-E1AF684D5A09}" type="presParOf" srcId="{9107F15C-6440-49CE-988B-F9BDDB82E796}" destId="{0C0E538A-5FBE-4D51-9832-F598F247B37D}" srcOrd="6" destOrd="0" presId="urn:microsoft.com/office/officeart/2016/7/layout/LinearArrowProcessNumbered"/>
    <dgm:cxn modelId="{DDCB79F0-CCAA-48C1-A4B4-9C1D71C8171C}" type="presParOf" srcId="{0C0E538A-5FBE-4D51-9832-F598F247B37D}" destId="{6CDD93FA-FADC-4119-9993-EC2753A5AD10}" srcOrd="0" destOrd="0" presId="urn:microsoft.com/office/officeart/2016/7/layout/LinearArrowProcessNumbered"/>
    <dgm:cxn modelId="{B4F7C1C6-241F-49BD-9843-08518C13FA12}" type="presParOf" srcId="{0C0E538A-5FBE-4D51-9832-F598F247B37D}" destId="{C64CE0ED-AF3D-4A97-9940-9CE521942B93}" srcOrd="1" destOrd="0" presId="urn:microsoft.com/office/officeart/2016/7/layout/LinearArrowProcessNumbered"/>
    <dgm:cxn modelId="{331E0CCF-7724-4265-B566-0EE42FB3C8C0}" type="presParOf" srcId="{C64CE0ED-AF3D-4A97-9940-9CE521942B93}" destId="{8C4056CB-9321-49B9-9889-58E84B3EFDF6}" srcOrd="0" destOrd="0" presId="urn:microsoft.com/office/officeart/2016/7/layout/LinearArrowProcessNumbered"/>
    <dgm:cxn modelId="{AB433532-705F-4CB1-9439-5F173645A81E}" type="presParOf" srcId="{C64CE0ED-AF3D-4A97-9940-9CE521942B93}" destId="{557805E0-D6CA-4D4B-AFDB-C894A3DD1F1D}" srcOrd="1" destOrd="0" presId="urn:microsoft.com/office/officeart/2016/7/layout/LinearArrowProcessNumbered"/>
    <dgm:cxn modelId="{52FBAB7C-5E12-4793-B33E-4733D370C718}" type="presParOf" srcId="{C64CE0ED-AF3D-4A97-9940-9CE521942B93}" destId="{066F0099-AD04-490F-B7F8-1F1BBFCF073E}" srcOrd="2" destOrd="0" presId="urn:microsoft.com/office/officeart/2016/7/layout/LinearArrowProcessNumbered"/>
    <dgm:cxn modelId="{AA7BE22C-96B1-4DD4-8EA2-5982A602626A}" type="presParOf" srcId="{C64CE0ED-AF3D-4A97-9940-9CE521942B93}" destId="{83275CEF-D733-4446-86F1-A453EA602A0F}" srcOrd="3" destOrd="0" presId="urn:microsoft.com/office/officeart/2016/7/layout/LinearArrowProcessNumbered"/>
    <dgm:cxn modelId="{EFA53BD0-5500-4161-94E4-BC61EF7D978B}" type="presParOf" srcId="{0C0E538A-5FBE-4D51-9832-F598F247B37D}" destId="{31E08221-1A5A-45E6-9B61-DF945C2B4C0E}" srcOrd="2" destOrd="0" presId="urn:microsoft.com/office/officeart/2016/7/layout/LinearArrowProcessNumbered"/>
    <dgm:cxn modelId="{97D9E4B5-6A33-4474-94CB-F72F7C44EC76}" type="presParOf" srcId="{9107F15C-6440-49CE-988B-F9BDDB82E796}" destId="{760C136F-5033-4E6A-A6EA-9BDBE6A986DE}" srcOrd="7" destOrd="0" presId="urn:microsoft.com/office/officeart/2016/7/layout/LinearArrowProcessNumbered"/>
    <dgm:cxn modelId="{25E2AAFA-E8D9-4415-9665-DB87E1FE06E4}" type="presParOf" srcId="{9107F15C-6440-49CE-988B-F9BDDB82E796}" destId="{2FDC111C-4304-4FD8-9085-082EB98090A5}" srcOrd="8" destOrd="0" presId="urn:microsoft.com/office/officeart/2016/7/layout/LinearArrowProcessNumbered"/>
    <dgm:cxn modelId="{5CF02B65-92EE-44B5-9183-E279A8A4D86E}" type="presParOf" srcId="{2FDC111C-4304-4FD8-9085-082EB98090A5}" destId="{1BF64B09-5D13-4177-8016-3FCAEE93D288}" srcOrd="0" destOrd="0" presId="urn:microsoft.com/office/officeart/2016/7/layout/LinearArrowProcessNumbered"/>
    <dgm:cxn modelId="{3819C28F-6BED-4772-BFFD-09650B41C698}" type="presParOf" srcId="{2FDC111C-4304-4FD8-9085-082EB98090A5}" destId="{C836970B-A604-4BA3-89DE-261F943BD2A1}" srcOrd="1" destOrd="0" presId="urn:microsoft.com/office/officeart/2016/7/layout/LinearArrowProcessNumbered"/>
    <dgm:cxn modelId="{B2DE97CC-C8AF-416F-BC3F-0810767D7A53}" type="presParOf" srcId="{C836970B-A604-4BA3-89DE-261F943BD2A1}" destId="{D51CDBDA-D71E-4CF2-9814-96154B8502D4}" srcOrd="0" destOrd="0" presId="urn:microsoft.com/office/officeart/2016/7/layout/LinearArrowProcessNumbered"/>
    <dgm:cxn modelId="{5ACC0CD8-0313-499C-B282-0E71CEDAA403}" type="presParOf" srcId="{C836970B-A604-4BA3-89DE-261F943BD2A1}" destId="{3404A284-5A25-42AB-AD10-A213E22C9FA6}" srcOrd="1" destOrd="0" presId="urn:microsoft.com/office/officeart/2016/7/layout/LinearArrowProcessNumbered"/>
    <dgm:cxn modelId="{F663E8BD-A958-41C0-AB9D-1FC7892271AF}" type="presParOf" srcId="{C836970B-A604-4BA3-89DE-261F943BD2A1}" destId="{1D65D4AA-22DE-4A0D-9065-17B23B66296D}" srcOrd="2" destOrd="0" presId="urn:microsoft.com/office/officeart/2016/7/layout/LinearArrowProcessNumbered"/>
    <dgm:cxn modelId="{153CB11D-76E8-42C4-9254-71AB72E2FF33}" type="presParOf" srcId="{C836970B-A604-4BA3-89DE-261F943BD2A1}" destId="{8F5B576B-105B-43C8-84A4-AECEBE3F1EB1}" srcOrd="3" destOrd="0" presId="urn:microsoft.com/office/officeart/2016/7/layout/LinearArrowProcessNumbered"/>
    <dgm:cxn modelId="{467BB741-2B3D-4D69-AE75-25F44F6F506A}" type="presParOf" srcId="{2FDC111C-4304-4FD8-9085-082EB98090A5}" destId="{D4E9D521-627C-4132-8257-B8800DB52EBD}" srcOrd="2" destOrd="0" presId="urn:microsoft.com/office/officeart/2016/7/layout/LinearArrowProcessNumbered"/>
    <dgm:cxn modelId="{A02F8DB3-DAC7-4AFB-B751-036606DF069A}" type="presParOf" srcId="{9107F15C-6440-49CE-988B-F9BDDB82E796}" destId="{F7D29D75-C1AC-468B-8485-6CEEFE45E4BF}" srcOrd="9" destOrd="0" presId="urn:microsoft.com/office/officeart/2016/7/layout/LinearArrowProcessNumbered"/>
    <dgm:cxn modelId="{51C811F1-AD94-4861-8233-6A628A84F337}" type="presParOf" srcId="{9107F15C-6440-49CE-988B-F9BDDB82E796}" destId="{A2669414-DDC7-40AB-A734-A2A5BBDDEC5C}" srcOrd="10" destOrd="0" presId="urn:microsoft.com/office/officeart/2016/7/layout/LinearArrowProcessNumbered"/>
    <dgm:cxn modelId="{F52B6FE6-87FB-4E16-8CB2-5206B2EF47AA}" type="presParOf" srcId="{A2669414-DDC7-40AB-A734-A2A5BBDDEC5C}" destId="{F669DCB1-0FA7-4348-B9BD-D049BD4287AF}" srcOrd="0" destOrd="0" presId="urn:microsoft.com/office/officeart/2016/7/layout/LinearArrowProcessNumbered"/>
    <dgm:cxn modelId="{F21DF62A-905E-4C94-A028-4091FFF94532}" type="presParOf" srcId="{A2669414-DDC7-40AB-A734-A2A5BBDDEC5C}" destId="{14B1AF84-7A79-40BF-8EE9-1B14A60E4D4E}" srcOrd="1" destOrd="0" presId="urn:microsoft.com/office/officeart/2016/7/layout/LinearArrowProcessNumbered"/>
    <dgm:cxn modelId="{6AD1ECD9-0174-4D9C-8BFB-24A5D19B6873}" type="presParOf" srcId="{14B1AF84-7A79-40BF-8EE9-1B14A60E4D4E}" destId="{D4A209B1-62E9-48C6-A7A1-ADCC43BFCF7E}" srcOrd="0" destOrd="0" presId="urn:microsoft.com/office/officeart/2016/7/layout/LinearArrowProcessNumbered"/>
    <dgm:cxn modelId="{5390D173-EEB4-4ADB-8E89-58D8998A8111}" type="presParOf" srcId="{14B1AF84-7A79-40BF-8EE9-1B14A60E4D4E}" destId="{B39335A3-AC5D-42E1-A6D3-BFDE60669DE1}" srcOrd="1" destOrd="0" presId="urn:microsoft.com/office/officeart/2016/7/layout/LinearArrowProcessNumbered"/>
    <dgm:cxn modelId="{6F26968A-7760-4CB8-9EC1-4C7F5DC0B6F7}" type="presParOf" srcId="{14B1AF84-7A79-40BF-8EE9-1B14A60E4D4E}" destId="{5CF5E645-9DDF-419B-954D-4AE1D28B5B4C}" srcOrd="2" destOrd="0" presId="urn:microsoft.com/office/officeart/2016/7/layout/LinearArrowProcessNumbered"/>
    <dgm:cxn modelId="{52E75A34-6BF2-443D-AF2B-0BC8AF60E489}" type="presParOf" srcId="{14B1AF84-7A79-40BF-8EE9-1B14A60E4D4E}" destId="{665B1420-2DCB-478E-B8B7-BE7A18B44267}" srcOrd="3" destOrd="0" presId="urn:microsoft.com/office/officeart/2016/7/layout/LinearArrowProcessNumbered"/>
    <dgm:cxn modelId="{A99EF426-9495-4BD2-96D4-B7188FFA806E}" type="presParOf" srcId="{A2669414-DDC7-40AB-A734-A2A5BBDDEC5C}" destId="{A3D5BD14-C236-461A-AC1B-6062638EB6D2}" srcOrd="2" destOrd="0" presId="urn:microsoft.com/office/officeart/2016/7/layout/LinearArrow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59E5D2F-7703-4249-9691-E1FC72D44F6F}" type="doc">
      <dgm:prSet loTypeId="urn:microsoft.com/office/officeart/2005/8/layout/list1" loCatId="list" qsTypeId="urn:microsoft.com/office/officeart/2005/8/quickstyle/simple1" qsCatId="simple" csTypeId="urn:microsoft.com/office/officeart/2005/8/colors/colorful3" csCatId="colorful" phldr="1"/>
      <dgm:spPr/>
      <dgm:t>
        <a:bodyPr/>
        <a:lstStyle/>
        <a:p>
          <a:endParaRPr lang="en-US"/>
        </a:p>
      </dgm:t>
    </dgm:pt>
    <dgm:pt modelId="{7E69A0D5-FFD7-4D3C-94F8-B78A219DB5EF}">
      <dgm:prSet/>
      <dgm:spPr/>
      <dgm:t>
        <a:bodyPr/>
        <a:lstStyle/>
        <a:p>
          <a:r>
            <a:rPr lang="en-US">
              <a:solidFill>
                <a:sysClr val="windowText" lastClr="000000"/>
              </a:solidFill>
            </a:rPr>
            <a:t>Complete, signed OPBUD-4 Form (Excel)</a:t>
          </a:r>
        </a:p>
      </dgm:t>
    </dgm:pt>
    <dgm:pt modelId="{0B269499-D4FE-43D0-9419-31798E3179EA}" type="parTrans" cxnId="{8A9F2899-B6D2-48A2-B436-2F5B77884817}">
      <dgm:prSet/>
      <dgm:spPr/>
      <dgm:t>
        <a:bodyPr/>
        <a:lstStyle/>
        <a:p>
          <a:endParaRPr lang="en-US"/>
        </a:p>
      </dgm:t>
    </dgm:pt>
    <dgm:pt modelId="{EC9D0C6C-F4AA-4708-93BC-50A6CFC1A864}" type="sibTrans" cxnId="{8A9F2899-B6D2-48A2-B436-2F5B77884817}">
      <dgm:prSet/>
      <dgm:spPr/>
      <dgm:t>
        <a:bodyPr/>
        <a:lstStyle/>
        <a:p>
          <a:endParaRPr lang="en-US"/>
        </a:p>
      </dgm:t>
    </dgm:pt>
    <dgm:pt modelId="{7589117B-1111-414E-B69D-C042D3533B7F}">
      <dgm:prSet/>
      <dgm:spPr/>
      <dgm:t>
        <a:bodyPr/>
        <a:lstStyle/>
        <a:p>
          <a:r>
            <a:rPr lang="en-US">
              <a:solidFill>
                <a:sysClr val="windowText" lastClr="000000"/>
              </a:solidFill>
            </a:rPr>
            <a:t>Budget Journals – REVENUE and APROP_P</a:t>
          </a:r>
        </a:p>
      </dgm:t>
    </dgm:pt>
    <dgm:pt modelId="{B5BA86C0-264C-47BA-84C1-625F91612EDA}" type="parTrans" cxnId="{D57DA050-4EA8-4BC6-9CBB-86B8A20503FB}">
      <dgm:prSet/>
      <dgm:spPr/>
      <dgm:t>
        <a:bodyPr/>
        <a:lstStyle/>
        <a:p>
          <a:endParaRPr lang="en-US"/>
        </a:p>
      </dgm:t>
    </dgm:pt>
    <dgm:pt modelId="{38A2D068-3E42-4586-935D-09CB39A32B8F}" type="sibTrans" cxnId="{D57DA050-4EA8-4BC6-9CBB-86B8A20503FB}">
      <dgm:prSet/>
      <dgm:spPr/>
      <dgm:t>
        <a:bodyPr/>
        <a:lstStyle/>
        <a:p>
          <a:endParaRPr lang="en-US"/>
        </a:p>
      </dgm:t>
    </dgm:pt>
    <dgm:pt modelId="{579A6B1E-ED90-4664-A80C-13D554D02E72}">
      <dgm:prSet/>
      <dgm:spPr/>
      <dgm:t>
        <a:bodyPr/>
        <a:lstStyle/>
        <a:p>
          <a:r>
            <a:rPr lang="en-US" dirty="0"/>
            <a:t>Budget Entry Type: Original (establishing new appropriation budget)</a:t>
          </a:r>
        </a:p>
      </dgm:t>
    </dgm:pt>
    <dgm:pt modelId="{6C629BF2-A2E0-450D-8B90-846D6B9B298A}" type="parTrans" cxnId="{32A72E6C-16CE-461B-879A-0F3B31EEE07F}">
      <dgm:prSet/>
      <dgm:spPr/>
      <dgm:t>
        <a:bodyPr/>
        <a:lstStyle/>
        <a:p>
          <a:endParaRPr lang="en-US"/>
        </a:p>
      </dgm:t>
    </dgm:pt>
    <dgm:pt modelId="{C4608C26-D9BE-45BF-95BA-67B2FE6E313C}" type="sibTrans" cxnId="{32A72E6C-16CE-461B-879A-0F3B31EEE07F}">
      <dgm:prSet/>
      <dgm:spPr/>
      <dgm:t>
        <a:bodyPr/>
        <a:lstStyle/>
        <a:p>
          <a:endParaRPr lang="en-US"/>
        </a:p>
      </dgm:t>
    </dgm:pt>
    <dgm:pt modelId="{CD6C4400-5FEA-4525-B7C7-52FF2CB47C61}">
      <dgm:prSet/>
      <dgm:spPr/>
      <dgm:t>
        <a:bodyPr/>
        <a:lstStyle/>
        <a:p>
          <a:r>
            <a:rPr lang="en-US" dirty="0"/>
            <a:t>Entry Type: OPBUD-4</a:t>
          </a:r>
        </a:p>
      </dgm:t>
    </dgm:pt>
    <dgm:pt modelId="{74491209-4B4D-4AEA-AC12-26F0FD99FBD2}" type="parTrans" cxnId="{319CF9E6-5F34-4AAF-A761-F1B81E1E02B7}">
      <dgm:prSet/>
      <dgm:spPr/>
      <dgm:t>
        <a:bodyPr/>
        <a:lstStyle/>
        <a:p>
          <a:endParaRPr lang="en-US"/>
        </a:p>
      </dgm:t>
    </dgm:pt>
    <dgm:pt modelId="{A3973FF5-344B-4106-BB33-8CA03C128D64}" type="sibTrans" cxnId="{319CF9E6-5F34-4AAF-A761-F1B81E1E02B7}">
      <dgm:prSet/>
      <dgm:spPr/>
      <dgm:t>
        <a:bodyPr/>
        <a:lstStyle/>
        <a:p>
          <a:endParaRPr lang="en-US"/>
        </a:p>
      </dgm:t>
    </dgm:pt>
    <dgm:pt modelId="{FC2B2729-178F-4650-9865-103BA03DF1C1}">
      <dgm:prSet/>
      <dgm:spPr/>
      <dgm:t>
        <a:bodyPr/>
        <a:lstStyle/>
        <a:p>
          <a:r>
            <a:rPr lang="en-US">
              <a:solidFill>
                <a:sysClr val="windowText" lastClr="000000"/>
              </a:solidFill>
            </a:rPr>
            <a:t>Copy of appropriation line from Table of Budget Codes</a:t>
          </a:r>
        </a:p>
      </dgm:t>
    </dgm:pt>
    <dgm:pt modelId="{8693A5CF-3BFA-4CCE-A156-1FB48C6D1A2D}" type="parTrans" cxnId="{A81C110D-1070-45DE-9306-F4989A783D10}">
      <dgm:prSet/>
      <dgm:spPr/>
      <dgm:t>
        <a:bodyPr/>
        <a:lstStyle/>
        <a:p>
          <a:endParaRPr lang="en-US"/>
        </a:p>
      </dgm:t>
    </dgm:pt>
    <dgm:pt modelId="{5221CE97-51D8-45EC-99FB-AE1A981FDF61}" type="sibTrans" cxnId="{A81C110D-1070-45DE-9306-F4989A783D10}">
      <dgm:prSet/>
      <dgm:spPr/>
      <dgm:t>
        <a:bodyPr/>
        <a:lstStyle/>
        <a:p>
          <a:endParaRPr lang="en-US"/>
        </a:p>
      </dgm:t>
    </dgm:pt>
    <dgm:pt modelId="{AB1CB2FF-1399-47C2-8D1A-32C827303A13}">
      <dgm:prSet/>
      <dgm:spPr/>
      <dgm:t>
        <a:bodyPr/>
        <a:lstStyle/>
        <a:p>
          <a:r>
            <a:rPr lang="en-US" dirty="0">
              <a:solidFill>
                <a:sysClr val="windowText" lastClr="000000"/>
              </a:solidFill>
            </a:rPr>
            <a:t>Backup dependent on type of appropriation:</a:t>
          </a:r>
        </a:p>
      </dgm:t>
    </dgm:pt>
    <dgm:pt modelId="{3A610D8D-D948-4F2A-B6EC-E200573B5181}" type="parTrans" cxnId="{A1248001-E855-472F-82E1-EB295649ED08}">
      <dgm:prSet/>
      <dgm:spPr/>
      <dgm:t>
        <a:bodyPr/>
        <a:lstStyle/>
        <a:p>
          <a:endParaRPr lang="en-US"/>
        </a:p>
      </dgm:t>
    </dgm:pt>
    <dgm:pt modelId="{B1FB05FA-FD63-4D70-895E-2B1BBEF39FC6}" type="sibTrans" cxnId="{A1248001-E855-472F-82E1-EB295649ED08}">
      <dgm:prSet/>
      <dgm:spPr/>
      <dgm:t>
        <a:bodyPr/>
        <a:lstStyle/>
        <a:p>
          <a:endParaRPr lang="en-US"/>
        </a:p>
      </dgm:t>
    </dgm:pt>
    <dgm:pt modelId="{18A9D2F4-2E19-476A-A96F-3C93A52EB0E3}">
      <dgm:prSet/>
      <dgm:spPr/>
      <dgm:t>
        <a:bodyPr/>
        <a:lstStyle/>
        <a:p>
          <a:r>
            <a:rPr lang="en-US"/>
            <a:t>Complete, signed allotment form if appropriation is from general fund, computer systems enhancement fund (Section 7), or tobacco settlement fund</a:t>
          </a:r>
        </a:p>
      </dgm:t>
    </dgm:pt>
    <dgm:pt modelId="{F393A920-C710-494C-B738-5194C5828D24}" type="parTrans" cxnId="{2D818C7F-2BF8-452F-84B9-EFB4AA674069}">
      <dgm:prSet/>
      <dgm:spPr/>
      <dgm:t>
        <a:bodyPr/>
        <a:lstStyle/>
        <a:p>
          <a:endParaRPr lang="en-US"/>
        </a:p>
      </dgm:t>
    </dgm:pt>
    <dgm:pt modelId="{E62F256E-9D5A-4AA4-B4BE-60AFFBF2C7D2}" type="sibTrans" cxnId="{2D818C7F-2BF8-452F-84B9-EFB4AA674069}">
      <dgm:prSet/>
      <dgm:spPr/>
      <dgm:t>
        <a:bodyPr/>
        <a:lstStyle/>
        <a:p>
          <a:endParaRPr lang="en-US"/>
        </a:p>
      </dgm:t>
    </dgm:pt>
    <dgm:pt modelId="{BF78D5CA-E99B-4D67-91EB-B6A65ECDBC94}">
      <dgm:prSet/>
      <dgm:spPr/>
      <dgm:t>
        <a:bodyPr/>
        <a:lstStyle/>
        <a:p>
          <a:r>
            <a:rPr lang="en-US" dirty="0"/>
            <a:t>Copy of PCC certification letter if budgeting Section 7 IT appropriation, with certified amount matching what is being budgeted</a:t>
          </a:r>
        </a:p>
      </dgm:t>
    </dgm:pt>
    <dgm:pt modelId="{B6EEA43A-9692-403A-BA73-3548759FFF8D}" type="parTrans" cxnId="{F37DE9ED-B235-4FE0-B82E-7A55FEEBCC9C}">
      <dgm:prSet/>
      <dgm:spPr/>
      <dgm:t>
        <a:bodyPr/>
        <a:lstStyle/>
        <a:p>
          <a:endParaRPr lang="en-US"/>
        </a:p>
      </dgm:t>
    </dgm:pt>
    <dgm:pt modelId="{DB6AA9C2-4060-4820-B185-150AF42CBF41}" type="sibTrans" cxnId="{F37DE9ED-B235-4FE0-B82E-7A55FEEBCC9C}">
      <dgm:prSet/>
      <dgm:spPr/>
      <dgm:t>
        <a:bodyPr/>
        <a:lstStyle/>
        <a:p>
          <a:endParaRPr lang="en-US"/>
        </a:p>
      </dgm:t>
    </dgm:pt>
    <dgm:pt modelId="{D07AC618-FA1A-4CB3-B181-B0CF4B57E440}">
      <dgm:prSet/>
      <dgm:spPr/>
      <dgm:t>
        <a:bodyPr/>
        <a:lstStyle/>
        <a:p>
          <a:r>
            <a:rPr lang="en-US"/>
            <a:t>Trial balance report if appropriation is from fund balance</a:t>
          </a:r>
        </a:p>
      </dgm:t>
    </dgm:pt>
    <dgm:pt modelId="{0A569D50-B7CE-41E0-B915-C5AF37CC7674}" type="parTrans" cxnId="{81F22E75-0A14-4562-8A13-34ACA8C54BD2}">
      <dgm:prSet/>
      <dgm:spPr/>
      <dgm:t>
        <a:bodyPr/>
        <a:lstStyle/>
        <a:p>
          <a:endParaRPr lang="en-US"/>
        </a:p>
      </dgm:t>
    </dgm:pt>
    <dgm:pt modelId="{75A4D3AB-25CC-4EEE-A95F-1F2CD50B0EBB}" type="sibTrans" cxnId="{81F22E75-0A14-4562-8A13-34ACA8C54BD2}">
      <dgm:prSet/>
      <dgm:spPr/>
      <dgm:t>
        <a:bodyPr/>
        <a:lstStyle/>
        <a:p>
          <a:endParaRPr lang="en-US"/>
        </a:p>
      </dgm:t>
    </dgm:pt>
    <dgm:pt modelId="{D13FE9AA-957B-4E24-9C46-B2F2EF563BD2}">
      <dgm:prSet/>
      <dgm:spPr/>
      <dgm:t>
        <a:bodyPr/>
        <a:lstStyle/>
        <a:p>
          <a:r>
            <a:rPr lang="en-US"/>
            <a:t>Documentation that any contingencies in the appropriation have been met</a:t>
          </a:r>
        </a:p>
      </dgm:t>
    </dgm:pt>
    <dgm:pt modelId="{ED6A23A8-E069-44E8-9793-B4ADBC49BC9B}" type="parTrans" cxnId="{BEF7D75C-F62B-40B7-9B18-449D5F263239}">
      <dgm:prSet/>
      <dgm:spPr/>
      <dgm:t>
        <a:bodyPr/>
        <a:lstStyle/>
        <a:p>
          <a:endParaRPr lang="en-US"/>
        </a:p>
      </dgm:t>
    </dgm:pt>
    <dgm:pt modelId="{C78E3806-7757-4718-8D35-55EDEC52BAFE}" type="sibTrans" cxnId="{BEF7D75C-F62B-40B7-9B18-449D5F263239}">
      <dgm:prSet/>
      <dgm:spPr/>
      <dgm:t>
        <a:bodyPr/>
        <a:lstStyle/>
        <a:p>
          <a:endParaRPr lang="en-US"/>
        </a:p>
      </dgm:t>
    </dgm:pt>
    <dgm:pt modelId="{DB84F52E-874D-461B-9F0D-F986AA8A998E}" type="pres">
      <dgm:prSet presAssocID="{B59E5D2F-7703-4249-9691-E1FC72D44F6F}" presName="linear" presStyleCnt="0">
        <dgm:presLayoutVars>
          <dgm:dir/>
          <dgm:animLvl val="lvl"/>
          <dgm:resizeHandles val="exact"/>
        </dgm:presLayoutVars>
      </dgm:prSet>
      <dgm:spPr/>
    </dgm:pt>
    <dgm:pt modelId="{F2A07937-74B8-4D1B-B268-C27F8243E1A2}" type="pres">
      <dgm:prSet presAssocID="{7E69A0D5-FFD7-4D3C-94F8-B78A219DB5EF}" presName="parentLin" presStyleCnt="0"/>
      <dgm:spPr/>
    </dgm:pt>
    <dgm:pt modelId="{07094AE5-F690-4F3E-9E58-6CD794A155B0}" type="pres">
      <dgm:prSet presAssocID="{7E69A0D5-FFD7-4D3C-94F8-B78A219DB5EF}" presName="parentLeftMargin" presStyleLbl="node1" presStyleIdx="0" presStyleCnt="4"/>
      <dgm:spPr/>
    </dgm:pt>
    <dgm:pt modelId="{27443C74-FDE2-4F64-8AD5-B627AEFF43E7}" type="pres">
      <dgm:prSet presAssocID="{7E69A0D5-FFD7-4D3C-94F8-B78A219DB5EF}" presName="parentText" presStyleLbl="node1" presStyleIdx="0" presStyleCnt="4">
        <dgm:presLayoutVars>
          <dgm:chMax val="0"/>
          <dgm:bulletEnabled val="1"/>
        </dgm:presLayoutVars>
      </dgm:prSet>
      <dgm:spPr/>
    </dgm:pt>
    <dgm:pt modelId="{3457019D-D789-46A1-B086-DACC36358DCD}" type="pres">
      <dgm:prSet presAssocID="{7E69A0D5-FFD7-4D3C-94F8-B78A219DB5EF}" presName="negativeSpace" presStyleCnt="0"/>
      <dgm:spPr/>
    </dgm:pt>
    <dgm:pt modelId="{18FEB441-6F39-45FA-9109-74A02C77ECE8}" type="pres">
      <dgm:prSet presAssocID="{7E69A0D5-FFD7-4D3C-94F8-B78A219DB5EF}" presName="childText" presStyleLbl="conFgAcc1" presStyleIdx="0" presStyleCnt="4">
        <dgm:presLayoutVars>
          <dgm:bulletEnabled val="1"/>
        </dgm:presLayoutVars>
      </dgm:prSet>
      <dgm:spPr/>
    </dgm:pt>
    <dgm:pt modelId="{C39BA912-F03C-4669-8F51-69295895394D}" type="pres">
      <dgm:prSet presAssocID="{EC9D0C6C-F4AA-4708-93BC-50A6CFC1A864}" presName="spaceBetweenRectangles" presStyleCnt="0"/>
      <dgm:spPr/>
    </dgm:pt>
    <dgm:pt modelId="{48F81EE9-492F-41E7-B2F0-10C5CFC8A05D}" type="pres">
      <dgm:prSet presAssocID="{7589117B-1111-414E-B69D-C042D3533B7F}" presName="parentLin" presStyleCnt="0"/>
      <dgm:spPr/>
    </dgm:pt>
    <dgm:pt modelId="{D29A4673-32B4-41C2-908B-6537C887982C}" type="pres">
      <dgm:prSet presAssocID="{7589117B-1111-414E-B69D-C042D3533B7F}" presName="parentLeftMargin" presStyleLbl="node1" presStyleIdx="0" presStyleCnt="4"/>
      <dgm:spPr/>
    </dgm:pt>
    <dgm:pt modelId="{6F19405F-8919-4AA1-849E-AD824CE80630}" type="pres">
      <dgm:prSet presAssocID="{7589117B-1111-414E-B69D-C042D3533B7F}" presName="parentText" presStyleLbl="node1" presStyleIdx="1" presStyleCnt="4">
        <dgm:presLayoutVars>
          <dgm:chMax val="0"/>
          <dgm:bulletEnabled val="1"/>
        </dgm:presLayoutVars>
      </dgm:prSet>
      <dgm:spPr/>
    </dgm:pt>
    <dgm:pt modelId="{BFD89128-734B-498F-BA33-DCF005823CB9}" type="pres">
      <dgm:prSet presAssocID="{7589117B-1111-414E-B69D-C042D3533B7F}" presName="negativeSpace" presStyleCnt="0"/>
      <dgm:spPr/>
    </dgm:pt>
    <dgm:pt modelId="{28DCC9D4-7C10-4391-BE52-5A5E11D49320}" type="pres">
      <dgm:prSet presAssocID="{7589117B-1111-414E-B69D-C042D3533B7F}" presName="childText" presStyleLbl="conFgAcc1" presStyleIdx="1" presStyleCnt="4">
        <dgm:presLayoutVars>
          <dgm:bulletEnabled val="1"/>
        </dgm:presLayoutVars>
      </dgm:prSet>
      <dgm:spPr/>
    </dgm:pt>
    <dgm:pt modelId="{59B28E9E-5502-46A2-B8F1-F5738D025A38}" type="pres">
      <dgm:prSet presAssocID="{38A2D068-3E42-4586-935D-09CB39A32B8F}" presName="spaceBetweenRectangles" presStyleCnt="0"/>
      <dgm:spPr/>
    </dgm:pt>
    <dgm:pt modelId="{ACDCD958-F511-4A36-A6D3-CBBB0F04CE31}" type="pres">
      <dgm:prSet presAssocID="{FC2B2729-178F-4650-9865-103BA03DF1C1}" presName="parentLin" presStyleCnt="0"/>
      <dgm:spPr/>
    </dgm:pt>
    <dgm:pt modelId="{D8DDA2BF-B001-4F8F-85A7-3E48CB68BF8C}" type="pres">
      <dgm:prSet presAssocID="{FC2B2729-178F-4650-9865-103BA03DF1C1}" presName="parentLeftMargin" presStyleLbl="node1" presStyleIdx="1" presStyleCnt="4"/>
      <dgm:spPr/>
    </dgm:pt>
    <dgm:pt modelId="{E6E3719B-B2EE-435D-AB15-A3179BCD1A60}" type="pres">
      <dgm:prSet presAssocID="{FC2B2729-178F-4650-9865-103BA03DF1C1}" presName="parentText" presStyleLbl="node1" presStyleIdx="2" presStyleCnt="4">
        <dgm:presLayoutVars>
          <dgm:chMax val="0"/>
          <dgm:bulletEnabled val="1"/>
        </dgm:presLayoutVars>
      </dgm:prSet>
      <dgm:spPr/>
    </dgm:pt>
    <dgm:pt modelId="{6785295E-B0EC-4A69-8853-672460DAEE5C}" type="pres">
      <dgm:prSet presAssocID="{FC2B2729-178F-4650-9865-103BA03DF1C1}" presName="negativeSpace" presStyleCnt="0"/>
      <dgm:spPr/>
    </dgm:pt>
    <dgm:pt modelId="{890AFD38-7B31-42F9-9E74-931EB7D69689}" type="pres">
      <dgm:prSet presAssocID="{FC2B2729-178F-4650-9865-103BA03DF1C1}" presName="childText" presStyleLbl="conFgAcc1" presStyleIdx="2" presStyleCnt="4">
        <dgm:presLayoutVars>
          <dgm:bulletEnabled val="1"/>
        </dgm:presLayoutVars>
      </dgm:prSet>
      <dgm:spPr/>
    </dgm:pt>
    <dgm:pt modelId="{6F4F2781-8645-411C-A641-0FFBF7E5FC9F}" type="pres">
      <dgm:prSet presAssocID="{5221CE97-51D8-45EC-99FB-AE1A981FDF61}" presName="spaceBetweenRectangles" presStyleCnt="0"/>
      <dgm:spPr/>
    </dgm:pt>
    <dgm:pt modelId="{4A6E577F-3856-40BF-AF93-5B5FEBE8D0E6}" type="pres">
      <dgm:prSet presAssocID="{AB1CB2FF-1399-47C2-8D1A-32C827303A13}" presName="parentLin" presStyleCnt="0"/>
      <dgm:spPr/>
    </dgm:pt>
    <dgm:pt modelId="{774A3EDC-CC2B-498E-BC4C-E348F332CE1B}" type="pres">
      <dgm:prSet presAssocID="{AB1CB2FF-1399-47C2-8D1A-32C827303A13}" presName="parentLeftMargin" presStyleLbl="node1" presStyleIdx="2" presStyleCnt="4"/>
      <dgm:spPr/>
    </dgm:pt>
    <dgm:pt modelId="{C6BD6E12-B872-4E6C-810F-9040F1517FAB}" type="pres">
      <dgm:prSet presAssocID="{AB1CB2FF-1399-47C2-8D1A-32C827303A13}" presName="parentText" presStyleLbl="node1" presStyleIdx="3" presStyleCnt="4">
        <dgm:presLayoutVars>
          <dgm:chMax val="0"/>
          <dgm:bulletEnabled val="1"/>
        </dgm:presLayoutVars>
      </dgm:prSet>
      <dgm:spPr/>
    </dgm:pt>
    <dgm:pt modelId="{D3B3BFC3-DF44-423C-9C46-1B46861E64C5}" type="pres">
      <dgm:prSet presAssocID="{AB1CB2FF-1399-47C2-8D1A-32C827303A13}" presName="negativeSpace" presStyleCnt="0"/>
      <dgm:spPr/>
    </dgm:pt>
    <dgm:pt modelId="{CA91D237-9D98-45CD-8718-92120D0C2E1B}" type="pres">
      <dgm:prSet presAssocID="{AB1CB2FF-1399-47C2-8D1A-32C827303A13}" presName="childText" presStyleLbl="conFgAcc1" presStyleIdx="3" presStyleCnt="4">
        <dgm:presLayoutVars>
          <dgm:bulletEnabled val="1"/>
        </dgm:presLayoutVars>
      </dgm:prSet>
      <dgm:spPr/>
    </dgm:pt>
  </dgm:ptLst>
  <dgm:cxnLst>
    <dgm:cxn modelId="{A1248001-E855-472F-82E1-EB295649ED08}" srcId="{B59E5D2F-7703-4249-9691-E1FC72D44F6F}" destId="{AB1CB2FF-1399-47C2-8D1A-32C827303A13}" srcOrd="3" destOrd="0" parTransId="{3A610D8D-D948-4F2A-B6EC-E200573B5181}" sibTransId="{B1FB05FA-FD63-4D70-895E-2B1BBEF39FC6}"/>
    <dgm:cxn modelId="{AAFF4E0B-2D45-4F19-8D03-B91CCF1DA835}" type="presOf" srcId="{AB1CB2FF-1399-47C2-8D1A-32C827303A13}" destId="{C6BD6E12-B872-4E6C-810F-9040F1517FAB}" srcOrd="1" destOrd="0" presId="urn:microsoft.com/office/officeart/2005/8/layout/list1"/>
    <dgm:cxn modelId="{A81C110D-1070-45DE-9306-F4989A783D10}" srcId="{B59E5D2F-7703-4249-9691-E1FC72D44F6F}" destId="{FC2B2729-178F-4650-9865-103BA03DF1C1}" srcOrd="2" destOrd="0" parTransId="{8693A5CF-3BFA-4CCE-A156-1FB48C6D1A2D}" sibTransId="{5221CE97-51D8-45EC-99FB-AE1A981FDF61}"/>
    <dgm:cxn modelId="{16759425-C481-467F-B767-C929EC33A967}" type="presOf" srcId="{7589117B-1111-414E-B69D-C042D3533B7F}" destId="{6F19405F-8919-4AA1-849E-AD824CE80630}" srcOrd="1" destOrd="0" presId="urn:microsoft.com/office/officeart/2005/8/layout/list1"/>
    <dgm:cxn modelId="{DB216A2D-ACD9-457F-B59F-B5A426143027}" type="presOf" srcId="{B59E5D2F-7703-4249-9691-E1FC72D44F6F}" destId="{DB84F52E-874D-461B-9F0D-F986AA8A998E}" srcOrd="0" destOrd="0" presId="urn:microsoft.com/office/officeart/2005/8/layout/list1"/>
    <dgm:cxn modelId="{BEF7D75C-F62B-40B7-9B18-449D5F263239}" srcId="{AB1CB2FF-1399-47C2-8D1A-32C827303A13}" destId="{D13FE9AA-957B-4E24-9C46-B2F2EF563BD2}" srcOrd="3" destOrd="0" parTransId="{ED6A23A8-E069-44E8-9793-B4ADBC49BC9B}" sibTransId="{C78E3806-7757-4718-8D35-55EDEC52BAFE}"/>
    <dgm:cxn modelId="{02436564-28C6-4759-BFB4-B17E81F2A1F3}" type="presOf" srcId="{579A6B1E-ED90-4664-A80C-13D554D02E72}" destId="{28DCC9D4-7C10-4391-BE52-5A5E11D49320}" srcOrd="0" destOrd="0" presId="urn:microsoft.com/office/officeart/2005/8/layout/list1"/>
    <dgm:cxn modelId="{32A72E6C-16CE-461B-879A-0F3B31EEE07F}" srcId="{7589117B-1111-414E-B69D-C042D3533B7F}" destId="{579A6B1E-ED90-4664-A80C-13D554D02E72}" srcOrd="0" destOrd="0" parTransId="{6C629BF2-A2E0-450D-8B90-846D6B9B298A}" sibTransId="{C4608C26-D9BE-45BF-95BA-67B2FE6E313C}"/>
    <dgm:cxn modelId="{CC345550-AE98-42E6-BC94-EC490B0F9ECF}" type="presOf" srcId="{7589117B-1111-414E-B69D-C042D3533B7F}" destId="{D29A4673-32B4-41C2-908B-6537C887982C}" srcOrd="0" destOrd="0" presId="urn:microsoft.com/office/officeart/2005/8/layout/list1"/>
    <dgm:cxn modelId="{D57DA050-4EA8-4BC6-9CBB-86B8A20503FB}" srcId="{B59E5D2F-7703-4249-9691-E1FC72D44F6F}" destId="{7589117B-1111-414E-B69D-C042D3533B7F}" srcOrd="1" destOrd="0" parTransId="{B5BA86C0-264C-47BA-84C1-625F91612EDA}" sibTransId="{38A2D068-3E42-4586-935D-09CB39A32B8F}"/>
    <dgm:cxn modelId="{81F22E75-0A14-4562-8A13-34ACA8C54BD2}" srcId="{AB1CB2FF-1399-47C2-8D1A-32C827303A13}" destId="{D07AC618-FA1A-4CB3-B181-B0CF4B57E440}" srcOrd="2" destOrd="0" parTransId="{0A569D50-B7CE-41E0-B915-C5AF37CC7674}" sibTransId="{75A4D3AB-25CC-4EEE-A95F-1F2CD50B0EBB}"/>
    <dgm:cxn modelId="{2D818C7F-2BF8-452F-84B9-EFB4AA674069}" srcId="{AB1CB2FF-1399-47C2-8D1A-32C827303A13}" destId="{18A9D2F4-2E19-476A-A96F-3C93A52EB0E3}" srcOrd="0" destOrd="0" parTransId="{F393A920-C710-494C-B738-5194C5828D24}" sibTransId="{E62F256E-9D5A-4AA4-B4BE-60AFFBF2C7D2}"/>
    <dgm:cxn modelId="{4576D590-CEE6-4392-A0C1-2AC3CCC0978D}" type="presOf" srcId="{AB1CB2FF-1399-47C2-8D1A-32C827303A13}" destId="{774A3EDC-CC2B-498E-BC4C-E348F332CE1B}" srcOrd="0" destOrd="0" presId="urn:microsoft.com/office/officeart/2005/8/layout/list1"/>
    <dgm:cxn modelId="{8A9F2899-B6D2-48A2-B436-2F5B77884817}" srcId="{B59E5D2F-7703-4249-9691-E1FC72D44F6F}" destId="{7E69A0D5-FFD7-4D3C-94F8-B78A219DB5EF}" srcOrd="0" destOrd="0" parTransId="{0B269499-D4FE-43D0-9419-31798E3179EA}" sibTransId="{EC9D0C6C-F4AA-4708-93BC-50A6CFC1A864}"/>
    <dgm:cxn modelId="{BB3E29C1-CF7D-46DC-A01D-CFC556D95000}" type="presOf" srcId="{7E69A0D5-FFD7-4D3C-94F8-B78A219DB5EF}" destId="{07094AE5-F690-4F3E-9E58-6CD794A155B0}" srcOrd="0" destOrd="0" presId="urn:microsoft.com/office/officeart/2005/8/layout/list1"/>
    <dgm:cxn modelId="{9E8B65C3-F1D6-4490-A720-236115BE8262}" type="presOf" srcId="{CD6C4400-5FEA-4525-B7C7-52FF2CB47C61}" destId="{28DCC9D4-7C10-4391-BE52-5A5E11D49320}" srcOrd="0" destOrd="1" presId="urn:microsoft.com/office/officeart/2005/8/layout/list1"/>
    <dgm:cxn modelId="{0E2F7AC8-D8F5-4568-8C67-DA5117B91F9D}" type="presOf" srcId="{18A9D2F4-2E19-476A-A96F-3C93A52EB0E3}" destId="{CA91D237-9D98-45CD-8718-92120D0C2E1B}" srcOrd="0" destOrd="0" presId="urn:microsoft.com/office/officeart/2005/8/layout/list1"/>
    <dgm:cxn modelId="{659F2ACB-0C54-49B5-A169-AAB58FB731A4}" type="presOf" srcId="{BF78D5CA-E99B-4D67-91EB-B6A65ECDBC94}" destId="{CA91D237-9D98-45CD-8718-92120D0C2E1B}" srcOrd="0" destOrd="1" presId="urn:microsoft.com/office/officeart/2005/8/layout/list1"/>
    <dgm:cxn modelId="{6D9810D1-AEAF-4884-94C8-0AC2D670438D}" type="presOf" srcId="{FC2B2729-178F-4650-9865-103BA03DF1C1}" destId="{D8DDA2BF-B001-4F8F-85A7-3E48CB68BF8C}" srcOrd="0" destOrd="0" presId="urn:microsoft.com/office/officeart/2005/8/layout/list1"/>
    <dgm:cxn modelId="{A394DCD1-BC1B-45C2-82B3-7E97853AA255}" type="presOf" srcId="{FC2B2729-178F-4650-9865-103BA03DF1C1}" destId="{E6E3719B-B2EE-435D-AB15-A3179BCD1A60}" srcOrd="1" destOrd="0" presId="urn:microsoft.com/office/officeart/2005/8/layout/list1"/>
    <dgm:cxn modelId="{3F7C40DB-8114-4918-ACFB-A96D56618DED}" type="presOf" srcId="{7E69A0D5-FFD7-4D3C-94F8-B78A219DB5EF}" destId="{27443C74-FDE2-4F64-8AD5-B627AEFF43E7}" srcOrd="1" destOrd="0" presId="urn:microsoft.com/office/officeart/2005/8/layout/list1"/>
    <dgm:cxn modelId="{52E4D9E0-5DBE-43DF-B5B4-B2CC48508BC2}" type="presOf" srcId="{D13FE9AA-957B-4E24-9C46-B2F2EF563BD2}" destId="{CA91D237-9D98-45CD-8718-92120D0C2E1B}" srcOrd="0" destOrd="3" presId="urn:microsoft.com/office/officeart/2005/8/layout/list1"/>
    <dgm:cxn modelId="{319CF9E6-5F34-4AAF-A761-F1B81E1E02B7}" srcId="{7589117B-1111-414E-B69D-C042D3533B7F}" destId="{CD6C4400-5FEA-4525-B7C7-52FF2CB47C61}" srcOrd="1" destOrd="0" parTransId="{74491209-4B4D-4AEA-AC12-26F0FD99FBD2}" sibTransId="{A3973FF5-344B-4106-BB33-8CA03C128D64}"/>
    <dgm:cxn modelId="{EE3BDFED-FB4A-41CB-9C78-FEEC1077EF78}" type="presOf" srcId="{D07AC618-FA1A-4CB3-B181-B0CF4B57E440}" destId="{CA91D237-9D98-45CD-8718-92120D0C2E1B}" srcOrd="0" destOrd="2" presId="urn:microsoft.com/office/officeart/2005/8/layout/list1"/>
    <dgm:cxn modelId="{F37DE9ED-B235-4FE0-B82E-7A55FEEBCC9C}" srcId="{AB1CB2FF-1399-47C2-8D1A-32C827303A13}" destId="{BF78D5CA-E99B-4D67-91EB-B6A65ECDBC94}" srcOrd="1" destOrd="0" parTransId="{B6EEA43A-9692-403A-BA73-3548759FFF8D}" sibTransId="{DB6AA9C2-4060-4820-B185-150AF42CBF41}"/>
    <dgm:cxn modelId="{BC813894-8004-4557-98ED-A6FB25AEAEFE}" type="presParOf" srcId="{DB84F52E-874D-461B-9F0D-F986AA8A998E}" destId="{F2A07937-74B8-4D1B-B268-C27F8243E1A2}" srcOrd="0" destOrd="0" presId="urn:microsoft.com/office/officeart/2005/8/layout/list1"/>
    <dgm:cxn modelId="{51B276CB-2ACB-459D-81BF-DA8451F61AE8}" type="presParOf" srcId="{F2A07937-74B8-4D1B-B268-C27F8243E1A2}" destId="{07094AE5-F690-4F3E-9E58-6CD794A155B0}" srcOrd="0" destOrd="0" presId="urn:microsoft.com/office/officeart/2005/8/layout/list1"/>
    <dgm:cxn modelId="{C5139859-1204-4348-9BC1-4BFD445E2027}" type="presParOf" srcId="{F2A07937-74B8-4D1B-B268-C27F8243E1A2}" destId="{27443C74-FDE2-4F64-8AD5-B627AEFF43E7}" srcOrd="1" destOrd="0" presId="urn:microsoft.com/office/officeart/2005/8/layout/list1"/>
    <dgm:cxn modelId="{4D46BA0F-8CCB-4716-9FA2-5E47FC2E937C}" type="presParOf" srcId="{DB84F52E-874D-461B-9F0D-F986AA8A998E}" destId="{3457019D-D789-46A1-B086-DACC36358DCD}" srcOrd="1" destOrd="0" presId="urn:microsoft.com/office/officeart/2005/8/layout/list1"/>
    <dgm:cxn modelId="{D7D28CA0-CB14-41EF-B931-6CD61D757AA1}" type="presParOf" srcId="{DB84F52E-874D-461B-9F0D-F986AA8A998E}" destId="{18FEB441-6F39-45FA-9109-74A02C77ECE8}" srcOrd="2" destOrd="0" presId="urn:microsoft.com/office/officeart/2005/8/layout/list1"/>
    <dgm:cxn modelId="{A3EC9987-F7BC-4BFE-945D-B0493413A2C4}" type="presParOf" srcId="{DB84F52E-874D-461B-9F0D-F986AA8A998E}" destId="{C39BA912-F03C-4669-8F51-69295895394D}" srcOrd="3" destOrd="0" presId="urn:microsoft.com/office/officeart/2005/8/layout/list1"/>
    <dgm:cxn modelId="{9E5FAD42-C1B6-44F5-B7FD-96A9EC253567}" type="presParOf" srcId="{DB84F52E-874D-461B-9F0D-F986AA8A998E}" destId="{48F81EE9-492F-41E7-B2F0-10C5CFC8A05D}" srcOrd="4" destOrd="0" presId="urn:microsoft.com/office/officeart/2005/8/layout/list1"/>
    <dgm:cxn modelId="{F1E31620-5504-44F3-BF09-9B5B15B0F708}" type="presParOf" srcId="{48F81EE9-492F-41E7-B2F0-10C5CFC8A05D}" destId="{D29A4673-32B4-41C2-908B-6537C887982C}" srcOrd="0" destOrd="0" presId="urn:microsoft.com/office/officeart/2005/8/layout/list1"/>
    <dgm:cxn modelId="{92ECCDDA-B1EA-4F6D-BFED-99858F1E9C8F}" type="presParOf" srcId="{48F81EE9-492F-41E7-B2F0-10C5CFC8A05D}" destId="{6F19405F-8919-4AA1-849E-AD824CE80630}" srcOrd="1" destOrd="0" presId="urn:microsoft.com/office/officeart/2005/8/layout/list1"/>
    <dgm:cxn modelId="{ADF7DF18-B176-41FE-B96D-55CEFF997ABA}" type="presParOf" srcId="{DB84F52E-874D-461B-9F0D-F986AA8A998E}" destId="{BFD89128-734B-498F-BA33-DCF005823CB9}" srcOrd="5" destOrd="0" presId="urn:microsoft.com/office/officeart/2005/8/layout/list1"/>
    <dgm:cxn modelId="{5746D898-0768-438E-B087-C48C820560CF}" type="presParOf" srcId="{DB84F52E-874D-461B-9F0D-F986AA8A998E}" destId="{28DCC9D4-7C10-4391-BE52-5A5E11D49320}" srcOrd="6" destOrd="0" presId="urn:microsoft.com/office/officeart/2005/8/layout/list1"/>
    <dgm:cxn modelId="{725347E2-F161-4927-AA38-43C03D5F1F4E}" type="presParOf" srcId="{DB84F52E-874D-461B-9F0D-F986AA8A998E}" destId="{59B28E9E-5502-46A2-B8F1-F5738D025A38}" srcOrd="7" destOrd="0" presId="urn:microsoft.com/office/officeart/2005/8/layout/list1"/>
    <dgm:cxn modelId="{01B15732-9637-4649-A4EE-4C5521B1037C}" type="presParOf" srcId="{DB84F52E-874D-461B-9F0D-F986AA8A998E}" destId="{ACDCD958-F511-4A36-A6D3-CBBB0F04CE31}" srcOrd="8" destOrd="0" presId="urn:microsoft.com/office/officeart/2005/8/layout/list1"/>
    <dgm:cxn modelId="{498C0872-7C57-4FDC-914E-3DDC425A8990}" type="presParOf" srcId="{ACDCD958-F511-4A36-A6D3-CBBB0F04CE31}" destId="{D8DDA2BF-B001-4F8F-85A7-3E48CB68BF8C}" srcOrd="0" destOrd="0" presId="urn:microsoft.com/office/officeart/2005/8/layout/list1"/>
    <dgm:cxn modelId="{3B9C2317-9DE8-4A24-AA99-6AD901EB6980}" type="presParOf" srcId="{ACDCD958-F511-4A36-A6D3-CBBB0F04CE31}" destId="{E6E3719B-B2EE-435D-AB15-A3179BCD1A60}" srcOrd="1" destOrd="0" presId="urn:microsoft.com/office/officeart/2005/8/layout/list1"/>
    <dgm:cxn modelId="{61BE999C-0C82-48A4-BB0A-65594515F624}" type="presParOf" srcId="{DB84F52E-874D-461B-9F0D-F986AA8A998E}" destId="{6785295E-B0EC-4A69-8853-672460DAEE5C}" srcOrd="9" destOrd="0" presId="urn:microsoft.com/office/officeart/2005/8/layout/list1"/>
    <dgm:cxn modelId="{F3F08E38-E410-49ED-97EE-BDCC54AD1703}" type="presParOf" srcId="{DB84F52E-874D-461B-9F0D-F986AA8A998E}" destId="{890AFD38-7B31-42F9-9E74-931EB7D69689}" srcOrd="10" destOrd="0" presId="urn:microsoft.com/office/officeart/2005/8/layout/list1"/>
    <dgm:cxn modelId="{77F03326-1356-494F-8D5C-3EB4F4FAFEBF}" type="presParOf" srcId="{DB84F52E-874D-461B-9F0D-F986AA8A998E}" destId="{6F4F2781-8645-411C-A641-0FFBF7E5FC9F}" srcOrd="11" destOrd="0" presId="urn:microsoft.com/office/officeart/2005/8/layout/list1"/>
    <dgm:cxn modelId="{AD2A6D4E-394D-4637-8BA4-5FE25868AED0}" type="presParOf" srcId="{DB84F52E-874D-461B-9F0D-F986AA8A998E}" destId="{4A6E577F-3856-40BF-AF93-5B5FEBE8D0E6}" srcOrd="12" destOrd="0" presId="urn:microsoft.com/office/officeart/2005/8/layout/list1"/>
    <dgm:cxn modelId="{1EF70711-85A5-4DB8-B46B-222113BE9799}" type="presParOf" srcId="{4A6E577F-3856-40BF-AF93-5B5FEBE8D0E6}" destId="{774A3EDC-CC2B-498E-BC4C-E348F332CE1B}" srcOrd="0" destOrd="0" presId="urn:microsoft.com/office/officeart/2005/8/layout/list1"/>
    <dgm:cxn modelId="{2F4597F9-EFF2-42FC-A49F-5AD649B5F3BC}" type="presParOf" srcId="{4A6E577F-3856-40BF-AF93-5B5FEBE8D0E6}" destId="{C6BD6E12-B872-4E6C-810F-9040F1517FAB}" srcOrd="1" destOrd="0" presId="urn:microsoft.com/office/officeart/2005/8/layout/list1"/>
    <dgm:cxn modelId="{B707A626-0ADB-48A7-A6B9-9F8B19279547}" type="presParOf" srcId="{DB84F52E-874D-461B-9F0D-F986AA8A998E}" destId="{D3B3BFC3-DF44-423C-9C46-1B46861E64C5}" srcOrd="13" destOrd="0" presId="urn:microsoft.com/office/officeart/2005/8/layout/list1"/>
    <dgm:cxn modelId="{03928595-7A64-4C27-894C-17AD51BC1B23}" type="presParOf" srcId="{DB84F52E-874D-461B-9F0D-F986AA8A998E}" destId="{CA91D237-9D98-45CD-8718-92120D0C2E1B}"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C9271A-7D60-433E-85A9-10F5D4888890}">
      <dsp:nvSpPr>
        <dsp:cNvPr id="0" name=""/>
        <dsp:cNvSpPr/>
      </dsp:nvSpPr>
      <dsp:spPr>
        <a:xfrm>
          <a:off x="821" y="179348"/>
          <a:ext cx="3327201" cy="3992641"/>
        </a:xfrm>
        <a:prstGeom prst="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8654" tIns="0" rIns="328654" bIns="330200" numCol="1" spcCol="1270" anchor="t" anchorCtr="0">
          <a:noAutofit/>
        </a:bodyPr>
        <a:lstStyle/>
        <a:p>
          <a:pPr marL="0" lvl="0" indent="0" algn="l" defTabSz="800100">
            <a:lnSpc>
              <a:spcPct val="90000"/>
            </a:lnSpc>
            <a:spcBef>
              <a:spcPct val="0"/>
            </a:spcBef>
            <a:spcAft>
              <a:spcPct val="35000"/>
            </a:spcAft>
            <a:buNone/>
          </a:pPr>
          <a:r>
            <a:rPr lang="en-US" sz="1800" kern="1200" dirty="0"/>
            <a:t>Create email submission to be sent to </a:t>
          </a:r>
          <a:r>
            <a:rPr lang="en-US" sz="1800" kern="1200" dirty="0">
              <a:hlinkClick xmlns:r="http://schemas.openxmlformats.org/officeDocument/2006/relationships" r:id="rId1"/>
            </a:rPr>
            <a:t>DFASBD.Submissions@state.nm.us</a:t>
          </a:r>
          <a:r>
            <a:rPr lang="en-US" sz="1800" kern="1200" dirty="0"/>
            <a:t> </a:t>
          </a:r>
        </a:p>
        <a:p>
          <a:pPr marL="182880" lvl="1" indent="-182880" algn="l" defTabSz="622300">
            <a:lnSpc>
              <a:spcPct val="90000"/>
            </a:lnSpc>
            <a:spcBef>
              <a:spcPct val="0"/>
            </a:spcBef>
            <a:spcAft>
              <a:spcPct val="15000"/>
            </a:spcAft>
            <a:buChar char="•"/>
          </a:pPr>
          <a:r>
            <a:rPr lang="en-US" sz="1400" kern="1200" dirty="0"/>
            <a:t>Include Excel version of BAR, OPBUD-4, or BRF Form</a:t>
          </a:r>
        </a:p>
        <a:p>
          <a:pPr marL="182880" lvl="1" indent="-182880" algn="l" defTabSz="622300">
            <a:lnSpc>
              <a:spcPct val="90000"/>
            </a:lnSpc>
            <a:spcBef>
              <a:spcPct val="0"/>
            </a:spcBef>
            <a:spcAft>
              <a:spcPct val="15000"/>
            </a:spcAft>
            <a:buChar char="•"/>
          </a:pPr>
          <a:r>
            <a:rPr lang="en-US" sz="1400" kern="1200" dirty="0"/>
            <a:t>Include all backup documentation as one PDF</a:t>
          </a:r>
        </a:p>
      </dsp:txBody>
      <dsp:txXfrm>
        <a:off x="821" y="1776404"/>
        <a:ext cx="3327201" cy="2395585"/>
      </dsp:txXfrm>
    </dsp:sp>
    <dsp:sp modelId="{597CA51C-1216-4161-B448-D76AD57CFC2A}">
      <dsp:nvSpPr>
        <dsp:cNvPr id="0" name=""/>
        <dsp:cNvSpPr/>
      </dsp:nvSpPr>
      <dsp:spPr>
        <a:xfrm>
          <a:off x="821" y="179348"/>
          <a:ext cx="3327201" cy="1597056"/>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28654" tIns="165100" rIns="328654" bIns="165100" numCol="1" spcCol="1270" anchor="ctr" anchorCtr="0">
          <a:noAutofit/>
        </a:bodyPr>
        <a:lstStyle/>
        <a:p>
          <a:pPr marL="0" lvl="0" indent="0" algn="l" defTabSz="2933700">
            <a:lnSpc>
              <a:spcPct val="90000"/>
            </a:lnSpc>
            <a:spcBef>
              <a:spcPct val="0"/>
            </a:spcBef>
            <a:spcAft>
              <a:spcPct val="35000"/>
            </a:spcAft>
            <a:buNone/>
          </a:pPr>
          <a:r>
            <a:rPr lang="en-US" sz="6600" kern="1200" dirty="0"/>
            <a:t>01</a:t>
          </a:r>
        </a:p>
      </dsp:txBody>
      <dsp:txXfrm>
        <a:off x="821" y="179348"/>
        <a:ext cx="3327201" cy="1597056"/>
      </dsp:txXfrm>
    </dsp:sp>
    <dsp:sp modelId="{BFC877A2-7E39-44D5-A6B7-0A93FA9E7E1D}">
      <dsp:nvSpPr>
        <dsp:cNvPr id="0" name=""/>
        <dsp:cNvSpPr/>
      </dsp:nvSpPr>
      <dsp:spPr>
        <a:xfrm>
          <a:off x="3594199" y="179348"/>
          <a:ext cx="3327201" cy="3992641"/>
        </a:xfrm>
        <a:prstGeom prst="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8654" tIns="0" rIns="328654" bIns="330200" numCol="1" spcCol="1270" anchor="t" anchorCtr="0">
          <a:noAutofit/>
        </a:bodyPr>
        <a:lstStyle/>
        <a:p>
          <a:pPr marL="0" lvl="0" indent="0" algn="l" defTabSz="800100">
            <a:lnSpc>
              <a:spcPct val="90000"/>
            </a:lnSpc>
            <a:spcBef>
              <a:spcPct val="0"/>
            </a:spcBef>
            <a:spcAft>
              <a:spcPct val="35000"/>
            </a:spcAft>
            <a:buNone/>
          </a:pPr>
          <a:r>
            <a:rPr lang="en-US" sz="1800" kern="1200" dirty="0"/>
            <a:t>Include appropriate word in email subject line to aid in filtering:</a:t>
          </a:r>
        </a:p>
        <a:p>
          <a:pPr marL="182880" lvl="1" indent="-182880" algn="l" defTabSz="622300">
            <a:lnSpc>
              <a:spcPct val="90000"/>
            </a:lnSpc>
            <a:spcBef>
              <a:spcPct val="0"/>
            </a:spcBef>
            <a:spcAft>
              <a:spcPct val="15000"/>
            </a:spcAft>
            <a:buChar char="•"/>
          </a:pPr>
          <a:r>
            <a:rPr lang="en-US" sz="1400" kern="1200" dirty="0"/>
            <a:t>BAR – Budget Adjustment Request</a:t>
          </a:r>
        </a:p>
        <a:p>
          <a:pPr marL="182880" lvl="1" indent="-182880" algn="l" defTabSz="622300">
            <a:lnSpc>
              <a:spcPct val="90000"/>
            </a:lnSpc>
            <a:spcBef>
              <a:spcPct val="0"/>
            </a:spcBef>
            <a:spcAft>
              <a:spcPct val="15000"/>
            </a:spcAft>
            <a:buChar char="•"/>
          </a:pPr>
          <a:r>
            <a:rPr lang="en-US" sz="1400" kern="1200" dirty="0"/>
            <a:t>BRF – Budget Reallocation Form</a:t>
          </a:r>
        </a:p>
        <a:p>
          <a:pPr marL="182880" lvl="1" indent="-182880" algn="l" defTabSz="622300">
            <a:lnSpc>
              <a:spcPct val="90000"/>
            </a:lnSpc>
            <a:spcBef>
              <a:spcPct val="0"/>
            </a:spcBef>
            <a:spcAft>
              <a:spcPct val="15000"/>
            </a:spcAft>
            <a:buChar char="•"/>
          </a:pPr>
          <a:r>
            <a:rPr lang="en-US" sz="1400" kern="1200" dirty="0"/>
            <a:t>OPBUD4 – The form utilized for nonrecurring appropriations</a:t>
          </a:r>
        </a:p>
      </dsp:txBody>
      <dsp:txXfrm>
        <a:off x="3594199" y="1776404"/>
        <a:ext cx="3327201" cy="2395585"/>
      </dsp:txXfrm>
    </dsp:sp>
    <dsp:sp modelId="{333A1ABF-0F28-497E-97B0-E5D70366308A}">
      <dsp:nvSpPr>
        <dsp:cNvPr id="0" name=""/>
        <dsp:cNvSpPr/>
      </dsp:nvSpPr>
      <dsp:spPr>
        <a:xfrm>
          <a:off x="3594199" y="179348"/>
          <a:ext cx="3327201" cy="1597056"/>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28654" tIns="165100" rIns="328654" bIns="165100" numCol="1" spcCol="1270" anchor="ctr" anchorCtr="0">
          <a:noAutofit/>
        </a:bodyPr>
        <a:lstStyle/>
        <a:p>
          <a:pPr marL="0" lvl="0" indent="0" algn="l" defTabSz="2933700">
            <a:lnSpc>
              <a:spcPct val="90000"/>
            </a:lnSpc>
            <a:spcBef>
              <a:spcPct val="0"/>
            </a:spcBef>
            <a:spcAft>
              <a:spcPct val="35000"/>
            </a:spcAft>
            <a:buNone/>
          </a:pPr>
          <a:r>
            <a:rPr lang="en-US" sz="6600" kern="1200" dirty="0"/>
            <a:t>02</a:t>
          </a:r>
        </a:p>
      </dsp:txBody>
      <dsp:txXfrm>
        <a:off x="3594199" y="179348"/>
        <a:ext cx="3327201" cy="1597056"/>
      </dsp:txXfrm>
    </dsp:sp>
    <dsp:sp modelId="{534EB12C-E11F-452D-BF23-0B61350186EA}">
      <dsp:nvSpPr>
        <dsp:cNvPr id="0" name=""/>
        <dsp:cNvSpPr/>
      </dsp:nvSpPr>
      <dsp:spPr>
        <a:xfrm>
          <a:off x="7187576" y="179348"/>
          <a:ext cx="3327201" cy="3992641"/>
        </a:xfrm>
        <a:prstGeom prst="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8654" tIns="0" rIns="328654" bIns="330200" numCol="1" spcCol="1270" anchor="t" anchorCtr="0">
          <a:noAutofit/>
        </a:bodyPr>
        <a:lstStyle/>
        <a:p>
          <a:pPr marL="0" lvl="0" indent="0" algn="l" defTabSz="800100">
            <a:lnSpc>
              <a:spcPct val="90000"/>
            </a:lnSpc>
            <a:spcBef>
              <a:spcPct val="0"/>
            </a:spcBef>
            <a:spcAft>
              <a:spcPct val="35000"/>
            </a:spcAft>
            <a:buNone/>
          </a:pPr>
          <a:r>
            <a:rPr lang="en-US" sz="1800" kern="1200" dirty="0"/>
            <a:t>SBD Office Manager (or backup) will log in and route to analyst</a:t>
          </a:r>
        </a:p>
      </dsp:txBody>
      <dsp:txXfrm>
        <a:off x="7187576" y="1776404"/>
        <a:ext cx="3327201" cy="2395585"/>
      </dsp:txXfrm>
    </dsp:sp>
    <dsp:sp modelId="{07021BF4-9386-4DE7-BCE4-55823E6F1121}">
      <dsp:nvSpPr>
        <dsp:cNvPr id="0" name=""/>
        <dsp:cNvSpPr/>
      </dsp:nvSpPr>
      <dsp:spPr>
        <a:xfrm>
          <a:off x="7187576" y="179348"/>
          <a:ext cx="3327201" cy="1597056"/>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28654" tIns="165100" rIns="328654" bIns="165100" numCol="1" spcCol="1270" anchor="ctr" anchorCtr="0">
          <a:noAutofit/>
        </a:bodyPr>
        <a:lstStyle/>
        <a:p>
          <a:pPr marL="0" lvl="0" indent="0" algn="l" defTabSz="2933700">
            <a:lnSpc>
              <a:spcPct val="90000"/>
            </a:lnSpc>
            <a:spcBef>
              <a:spcPct val="0"/>
            </a:spcBef>
            <a:spcAft>
              <a:spcPct val="35000"/>
            </a:spcAft>
            <a:buNone/>
          </a:pPr>
          <a:r>
            <a:rPr lang="en-US" sz="6600" kern="1200" dirty="0"/>
            <a:t>03</a:t>
          </a:r>
        </a:p>
      </dsp:txBody>
      <dsp:txXfrm>
        <a:off x="7187576" y="179348"/>
        <a:ext cx="3327201" cy="159705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80A939-D4E6-44EC-8E3C-31674B766698}">
      <dsp:nvSpPr>
        <dsp:cNvPr id="0" name=""/>
        <dsp:cNvSpPr/>
      </dsp:nvSpPr>
      <dsp:spPr>
        <a:xfrm>
          <a:off x="0" y="228754"/>
          <a:ext cx="6923662" cy="121275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7353" tIns="291592" rIns="537353"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a:t>Changes to established nonrecurring appropriations.  Usually a category transfer.  Increases are only allowed for federal funds.</a:t>
          </a:r>
        </a:p>
        <a:p>
          <a:pPr marL="114300" lvl="1" indent="-114300" algn="l" defTabSz="622300">
            <a:lnSpc>
              <a:spcPct val="90000"/>
            </a:lnSpc>
            <a:spcBef>
              <a:spcPct val="0"/>
            </a:spcBef>
            <a:spcAft>
              <a:spcPct val="15000"/>
            </a:spcAft>
            <a:buChar char="•"/>
          </a:pPr>
          <a:r>
            <a:rPr lang="en-US" sz="1400" kern="1200" dirty="0"/>
            <a:t>Courts use BRFs as BARs since GAA gives them lump-sum Section 4 appropriations (can set up expenditure categories as they wish)</a:t>
          </a:r>
        </a:p>
      </dsp:txBody>
      <dsp:txXfrm>
        <a:off x="0" y="228754"/>
        <a:ext cx="6923662" cy="1212750"/>
      </dsp:txXfrm>
    </dsp:sp>
    <dsp:sp modelId="{42AD9799-F0EE-4D4F-B8EC-0F36525E369F}">
      <dsp:nvSpPr>
        <dsp:cNvPr id="0" name=""/>
        <dsp:cNvSpPr/>
      </dsp:nvSpPr>
      <dsp:spPr>
        <a:xfrm>
          <a:off x="346183" y="22114"/>
          <a:ext cx="4846563" cy="41328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3189" tIns="0" rIns="183189" bIns="0" numCol="1" spcCol="1270" anchor="ctr" anchorCtr="0">
          <a:noAutofit/>
        </a:bodyPr>
        <a:lstStyle/>
        <a:p>
          <a:pPr marL="0" lvl="0" indent="0" algn="l" defTabSz="622300">
            <a:lnSpc>
              <a:spcPct val="90000"/>
            </a:lnSpc>
            <a:spcBef>
              <a:spcPct val="0"/>
            </a:spcBef>
            <a:spcAft>
              <a:spcPct val="35000"/>
            </a:spcAft>
            <a:buNone/>
          </a:pPr>
          <a:r>
            <a:rPr lang="en-US" sz="1400" kern="1200"/>
            <a:t>Used for two purposes:</a:t>
          </a:r>
        </a:p>
      </dsp:txBody>
      <dsp:txXfrm>
        <a:off x="366358" y="42289"/>
        <a:ext cx="4806213" cy="372930"/>
      </dsp:txXfrm>
    </dsp:sp>
    <dsp:sp modelId="{94E4C0F0-9679-489F-8D73-FA232DD622EC}">
      <dsp:nvSpPr>
        <dsp:cNvPr id="0" name=""/>
        <dsp:cNvSpPr/>
      </dsp:nvSpPr>
      <dsp:spPr>
        <a:xfrm>
          <a:off x="0" y="1723745"/>
          <a:ext cx="6923662" cy="3528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7361F5A-F067-4DE6-887C-8DF6BE3F1A94}">
      <dsp:nvSpPr>
        <dsp:cNvPr id="0" name=""/>
        <dsp:cNvSpPr/>
      </dsp:nvSpPr>
      <dsp:spPr>
        <a:xfrm>
          <a:off x="346183" y="1517105"/>
          <a:ext cx="4846563" cy="41328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3189" tIns="0" rIns="183189" bIns="0" numCol="1" spcCol="1270" anchor="ctr" anchorCtr="0">
          <a:noAutofit/>
        </a:bodyPr>
        <a:lstStyle/>
        <a:p>
          <a:pPr marL="0" lvl="0" indent="0" algn="l" defTabSz="622300">
            <a:lnSpc>
              <a:spcPct val="90000"/>
            </a:lnSpc>
            <a:spcBef>
              <a:spcPct val="0"/>
            </a:spcBef>
            <a:spcAft>
              <a:spcPct val="35000"/>
            </a:spcAft>
            <a:buNone/>
          </a:pPr>
          <a:r>
            <a:rPr lang="en-US" sz="1400" kern="1200"/>
            <a:t>Not subject to 10-day LFC review</a:t>
          </a:r>
        </a:p>
      </dsp:txBody>
      <dsp:txXfrm>
        <a:off x="366358" y="1537280"/>
        <a:ext cx="4806213" cy="372930"/>
      </dsp:txXfrm>
    </dsp:sp>
    <dsp:sp modelId="{EC9B6E06-8D36-4431-BECA-CA2191FA2092}">
      <dsp:nvSpPr>
        <dsp:cNvPr id="0" name=""/>
        <dsp:cNvSpPr/>
      </dsp:nvSpPr>
      <dsp:spPr>
        <a:xfrm>
          <a:off x="0" y="2358785"/>
          <a:ext cx="6923662" cy="21168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7353" tIns="291592" rIns="537353"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a:t>BRF Form (Excel)</a:t>
          </a:r>
        </a:p>
        <a:p>
          <a:pPr marL="114300" lvl="1" indent="-114300" algn="l" defTabSz="622300">
            <a:lnSpc>
              <a:spcPct val="90000"/>
            </a:lnSpc>
            <a:spcBef>
              <a:spcPct val="0"/>
            </a:spcBef>
            <a:spcAft>
              <a:spcPct val="15000"/>
            </a:spcAft>
            <a:buChar char="•"/>
          </a:pPr>
          <a:r>
            <a:rPr lang="en-US" sz="1400" kern="1200" dirty="0"/>
            <a:t>Budget journal(s). Budget Entry Type: Adjustment.  Entry Type: BRF. Create Budget Transfer journal for category transfer BRFs.</a:t>
          </a:r>
        </a:p>
        <a:p>
          <a:pPr marL="114300" lvl="1" indent="-114300" algn="l" defTabSz="622300">
            <a:lnSpc>
              <a:spcPct val="90000"/>
            </a:lnSpc>
            <a:spcBef>
              <a:spcPct val="0"/>
            </a:spcBef>
            <a:spcAft>
              <a:spcPct val="15000"/>
            </a:spcAft>
            <a:buChar char="•"/>
          </a:pPr>
          <a:r>
            <a:rPr lang="en-US" sz="1400" kern="1200" dirty="0"/>
            <a:t>Documentation of federal funding availability if applicable</a:t>
          </a:r>
        </a:p>
        <a:p>
          <a:pPr marL="114300" lvl="1" indent="-114300" algn="l" defTabSz="622300">
            <a:lnSpc>
              <a:spcPct val="90000"/>
            </a:lnSpc>
            <a:spcBef>
              <a:spcPct val="0"/>
            </a:spcBef>
            <a:spcAft>
              <a:spcPct val="15000"/>
            </a:spcAft>
            <a:buChar char="•"/>
          </a:pPr>
          <a:r>
            <a:rPr lang="en-US" sz="1400" kern="1200"/>
            <a:t>SHARE report showing available budget for category transfer</a:t>
          </a:r>
        </a:p>
        <a:p>
          <a:pPr marL="114300" lvl="1" indent="-114300" algn="l" defTabSz="622300">
            <a:lnSpc>
              <a:spcPct val="90000"/>
            </a:lnSpc>
            <a:spcBef>
              <a:spcPct val="0"/>
            </a:spcBef>
            <a:spcAft>
              <a:spcPct val="15000"/>
            </a:spcAft>
            <a:buChar char="•"/>
          </a:pPr>
          <a:r>
            <a:rPr lang="en-US" sz="1400" kern="1200" dirty="0"/>
            <a:t>Courts submitting BRFs for Section 4 budgets should provide same documentation as required for a BAR of that type (increase, category transfer, etc.)</a:t>
          </a:r>
        </a:p>
      </dsp:txBody>
      <dsp:txXfrm>
        <a:off x="0" y="2358785"/>
        <a:ext cx="6923662" cy="2116800"/>
      </dsp:txXfrm>
    </dsp:sp>
    <dsp:sp modelId="{64618B54-FD49-4DEC-B125-7C85B01FDF01}">
      <dsp:nvSpPr>
        <dsp:cNvPr id="0" name=""/>
        <dsp:cNvSpPr/>
      </dsp:nvSpPr>
      <dsp:spPr>
        <a:xfrm>
          <a:off x="346183" y="2152145"/>
          <a:ext cx="4846563" cy="41328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3189" tIns="0" rIns="183189" bIns="0" numCol="1" spcCol="1270" anchor="ctr" anchorCtr="0">
          <a:noAutofit/>
        </a:bodyPr>
        <a:lstStyle/>
        <a:p>
          <a:pPr marL="0" lvl="0" indent="0" algn="l" defTabSz="622300">
            <a:lnSpc>
              <a:spcPct val="90000"/>
            </a:lnSpc>
            <a:spcBef>
              <a:spcPct val="0"/>
            </a:spcBef>
            <a:spcAft>
              <a:spcPct val="35000"/>
            </a:spcAft>
            <a:buNone/>
          </a:pPr>
          <a:r>
            <a:rPr lang="en-US" sz="1400" kern="1200" dirty="0"/>
            <a:t>Components of a complete BRF</a:t>
          </a:r>
        </a:p>
      </dsp:txBody>
      <dsp:txXfrm>
        <a:off x="366358" y="2172320"/>
        <a:ext cx="4806213" cy="37293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FD5041-81FD-427B-83D4-1C9E3478639C}">
      <dsp:nvSpPr>
        <dsp:cNvPr id="0" name=""/>
        <dsp:cNvSpPr/>
      </dsp:nvSpPr>
      <dsp:spPr>
        <a:xfrm>
          <a:off x="951202" y="1083186"/>
          <a:ext cx="756524" cy="71"/>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B7A9FE0-9724-471F-BADC-3F1052D21ABE}">
      <dsp:nvSpPr>
        <dsp:cNvPr id="0" name=""/>
        <dsp:cNvSpPr/>
      </dsp:nvSpPr>
      <dsp:spPr>
        <a:xfrm>
          <a:off x="1753119" y="1019673"/>
          <a:ext cx="87000" cy="163409"/>
        </a:xfrm>
        <a:prstGeom prst="chevron">
          <a:avLst>
            <a:gd name="adj" fmla="val 9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EE75055-86E5-42D0-8905-38F265D4860C}">
      <dsp:nvSpPr>
        <dsp:cNvPr id="0" name=""/>
        <dsp:cNvSpPr/>
      </dsp:nvSpPr>
      <dsp:spPr>
        <a:xfrm>
          <a:off x="485521" y="712107"/>
          <a:ext cx="742229" cy="742229"/>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803" tIns="28803" rIns="28803" bIns="28803" numCol="1" spcCol="1270" anchor="ctr" anchorCtr="0">
          <a:noAutofit/>
        </a:bodyPr>
        <a:lstStyle/>
        <a:p>
          <a:pPr marL="0" lvl="0" indent="0" algn="ctr" defTabSz="1466850">
            <a:lnSpc>
              <a:spcPct val="90000"/>
            </a:lnSpc>
            <a:spcBef>
              <a:spcPct val="0"/>
            </a:spcBef>
            <a:spcAft>
              <a:spcPct val="35000"/>
            </a:spcAft>
            <a:buNone/>
          </a:pPr>
          <a:r>
            <a:rPr lang="en-US" sz="3300" kern="1200"/>
            <a:t>01</a:t>
          </a:r>
        </a:p>
      </dsp:txBody>
      <dsp:txXfrm>
        <a:off x="594218" y="820804"/>
        <a:ext cx="524835" cy="524835"/>
      </dsp:txXfrm>
    </dsp:sp>
    <dsp:sp modelId="{2DBB4278-55DF-407E-8A50-2DD900944893}">
      <dsp:nvSpPr>
        <dsp:cNvPr id="0" name=""/>
        <dsp:cNvSpPr/>
      </dsp:nvSpPr>
      <dsp:spPr>
        <a:xfrm>
          <a:off x="5546" y="1619936"/>
          <a:ext cx="1702181" cy="2149874"/>
        </a:xfrm>
        <a:prstGeom prst="upArrowCallout">
          <a:avLst>
            <a:gd name="adj1" fmla="val 50000"/>
            <a:gd name="adj2" fmla="val 20000"/>
            <a:gd name="adj3" fmla="val 20000"/>
            <a:gd name="adj4" fmla="val 10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4270" tIns="165100" rIns="134270" bIns="165100" numCol="1" spcCol="1270" anchor="t" anchorCtr="0">
          <a:noAutofit/>
        </a:bodyPr>
        <a:lstStyle/>
        <a:p>
          <a:pPr marL="0" lvl="0" indent="0" algn="l" defTabSz="488950">
            <a:lnSpc>
              <a:spcPct val="90000"/>
            </a:lnSpc>
            <a:spcBef>
              <a:spcPct val="0"/>
            </a:spcBef>
            <a:spcAft>
              <a:spcPct val="35000"/>
            </a:spcAft>
            <a:buNone/>
          </a:pPr>
          <a:r>
            <a:rPr lang="en-US" sz="1100" b="1" kern="1200" dirty="0"/>
            <a:t>Submission</a:t>
          </a:r>
        </a:p>
        <a:p>
          <a:pPr marL="57150" lvl="1" indent="-57150" algn="l" defTabSz="488950">
            <a:lnSpc>
              <a:spcPct val="90000"/>
            </a:lnSpc>
            <a:spcBef>
              <a:spcPct val="0"/>
            </a:spcBef>
            <a:spcAft>
              <a:spcPct val="15000"/>
            </a:spcAft>
            <a:buFont typeface="Arial" panose="020B0604020202020204" pitchFamily="34" charset="0"/>
            <a:buChar char="•"/>
          </a:pPr>
          <a:r>
            <a:rPr lang="en-US" sz="1100" kern="1200" dirty="0"/>
            <a:t>Office Manager logs into system, gives control number</a:t>
          </a:r>
        </a:p>
        <a:p>
          <a:pPr marL="57150" lvl="1" indent="-57150" algn="l" defTabSz="488950">
            <a:lnSpc>
              <a:spcPct val="90000"/>
            </a:lnSpc>
            <a:spcBef>
              <a:spcPct val="0"/>
            </a:spcBef>
            <a:spcAft>
              <a:spcPct val="15000"/>
            </a:spcAft>
            <a:buChar char="•"/>
          </a:pPr>
          <a:r>
            <a:rPr lang="en-US" sz="1100" kern="1200" dirty="0"/>
            <a:t>BARs – Director does initial review for appropriate use of funds and obvious issues</a:t>
          </a:r>
        </a:p>
      </dsp:txBody>
      <dsp:txXfrm>
        <a:off x="5546" y="1960372"/>
        <a:ext cx="1702181" cy="1809438"/>
      </dsp:txXfrm>
    </dsp:sp>
    <dsp:sp modelId="{17DDDA86-B92E-46AF-B3D3-90DF6CB64489}">
      <dsp:nvSpPr>
        <dsp:cNvPr id="0" name=""/>
        <dsp:cNvSpPr/>
      </dsp:nvSpPr>
      <dsp:spPr>
        <a:xfrm>
          <a:off x="1896858" y="1083186"/>
          <a:ext cx="1702181" cy="7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8274282-EC86-421B-ADE6-95C633103070}">
      <dsp:nvSpPr>
        <dsp:cNvPr id="0" name=""/>
        <dsp:cNvSpPr/>
      </dsp:nvSpPr>
      <dsp:spPr>
        <a:xfrm>
          <a:off x="3644431" y="1019673"/>
          <a:ext cx="87000" cy="163409"/>
        </a:xfrm>
        <a:prstGeom prst="chevron">
          <a:avLst>
            <a:gd name="adj" fmla="val 9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A4021B4-10B1-4B08-9BB3-4CBCEE7D4981}">
      <dsp:nvSpPr>
        <dsp:cNvPr id="0" name=""/>
        <dsp:cNvSpPr/>
      </dsp:nvSpPr>
      <dsp:spPr>
        <a:xfrm>
          <a:off x="2376834" y="712107"/>
          <a:ext cx="742229" cy="742229"/>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803" tIns="28803" rIns="28803" bIns="28803" numCol="1" spcCol="1270" anchor="ctr" anchorCtr="0">
          <a:noAutofit/>
        </a:bodyPr>
        <a:lstStyle/>
        <a:p>
          <a:pPr marL="0" lvl="0" indent="0" algn="ctr" defTabSz="1466850">
            <a:lnSpc>
              <a:spcPct val="90000"/>
            </a:lnSpc>
            <a:spcBef>
              <a:spcPct val="0"/>
            </a:spcBef>
            <a:spcAft>
              <a:spcPct val="35000"/>
            </a:spcAft>
            <a:buNone/>
          </a:pPr>
          <a:r>
            <a:rPr lang="en-US" sz="3300" kern="1200"/>
            <a:t>02</a:t>
          </a:r>
        </a:p>
      </dsp:txBody>
      <dsp:txXfrm>
        <a:off x="2485531" y="820804"/>
        <a:ext cx="524835" cy="524835"/>
      </dsp:txXfrm>
    </dsp:sp>
    <dsp:sp modelId="{A5F66AD5-CDEF-483C-97E0-2CBC6B0C6DD8}">
      <dsp:nvSpPr>
        <dsp:cNvPr id="0" name=""/>
        <dsp:cNvSpPr/>
      </dsp:nvSpPr>
      <dsp:spPr>
        <a:xfrm>
          <a:off x="1896858" y="1619936"/>
          <a:ext cx="1702181" cy="2149874"/>
        </a:xfrm>
        <a:prstGeom prst="upArrowCallout">
          <a:avLst>
            <a:gd name="adj1" fmla="val 50000"/>
            <a:gd name="adj2" fmla="val 20000"/>
            <a:gd name="adj3" fmla="val 20000"/>
            <a:gd name="adj4" fmla="val 10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4270" tIns="165100" rIns="134270" bIns="165100" numCol="1" spcCol="1270" anchor="t" anchorCtr="0">
          <a:noAutofit/>
        </a:bodyPr>
        <a:lstStyle/>
        <a:p>
          <a:pPr marL="0" lvl="0" indent="0" algn="l" defTabSz="488950">
            <a:lnSpc>
              <a:spcPct val="90000"/>
            </a:lnSpc>
            <a:spcBef>
              <a:spcPct val="0"/>
            </a:spcBef>
            <a:spcAft>
              <a:spcPct val="35000"/>
            </a:spcAft>
            <a:buNone/>
          </a:pPr>
          <a:r>
            <a:rPr lang="en-US" sz="1100" b="1" kern="1200" dirty="0"/>
            <a:t>Initial Review </a:t>
          </a:r>
        </a:p>
        <a:p>
          <a:pPr marL="57150" lvl="1" indent="-57150" algn="l" defTabSz="488950">
            <a:lnSpc>
              <a:spcPct val="90000"/>
            </a:lnSpc>
            <a:spcBef>
              <a:spcPct val="0"/>
            </a:spcBef>
            <a:spcAft>
              <a:spcPct val="15000"/>
            </a:spcAft>
            <a:buChar char="•"/>
          </a:pPr>
          <a:r>
            <a:rPr lang="en-US" sz="1100" kern="1200" dirty="0"/>
            <a:t>Analyst reviews the documents. If changes are needed, analyst will email the agency to make revisions.</a:t>
          </a:r>
        </a:p>
      </dsp:txBody>
      <dsp:txXfrm>
        <a:off x="1896858" y="1960372"/>
        <a:ext cx="1702181" cy="1809438"/>
      </dsp:txXfrm>
    </dsp:sp>
    <dsp:sp modelId="{76BEA28F-B80B-4929-9A30-2D0100A81381}">
      <dsp:nvSpPr>
        <dsp:cNvPr id="0" name=""/>
        <dsp:cNvSpPr/>
      </dsp:nvSpPr>
      <dsp:spPr>
        <a:xfrm>
          <a:off x="3788171" y="1083186"/>
          <a:ext cx="1702181" cy="7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449135E-E8DC-4899-A6A7-D5E15CE8C167}">
      <dsp:nvSpPr>
        <dsp:cNvPr id="0" name=""/>
        <dsp:cNvSpPr/>
      </dsp:nvSpPr>
      <dsp:spPr>
        <a:xfrm>
          <a:off x="5535743" y="1019673"/>
          <a:ext cx="87000" cy="163409"/>
        </a:xfrm>
        <a:prstGeom prst="chevron">
          <a:avLst>
            <a:gd name="adj" fmla="val 9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31200A9-66AB-4B5E-B97A-C207A95ED3FB}">
      <dsp:nvSpPr>
        <dsp:cNvPr id="0" name=""/>
        <dsp:cNvSpPr/>
      </dsp:nvSpPr>
      <dsp:spPr>
        <a:xfrm>
          <a:off x="4268146" y="712107"/>
          <a:ext cx="742229" cy="742229"/>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803" tIns="28803" rIns="28803" bIns="28803" numCol="1" spcCol="1270" anchor="ctr" anchorCtr="0">
          <a:noAutofit/>
        </a:bodyPr>
        <a:lstStyle/>
        <a:p>
          <a:pPr marL="0" lvl="0" indent="0" algn="ctr" defTabSz="1466850">
            <a:lnSpc>
              <a:spcPct val="90000"/>
            </a:lnSpc>
            <a:spcBef>
              <a:spcPct val="0"/>
            </a:spcBef>
            <a:spcAft>
              <a:spcPct val="35000"/>
            </a:spcAft>
            <a:buNone/>
          </a:pPr>
          <a:r>
            <a:rPr lang="en-US" sz="3300" kern="1200"/>
            <a:t>03</a:t>
          </a:r>
        </a:p>
      </dsp:txBody>
      <dsp:txXfrm>
        <a:off x="4376843" y="820804"/>
        <a:ext cx="524835" cy="524835"/>
      </dsp:txXfrm>
    </dsp:sp>
    <dsp:sp modelId="{97B25E54-1C3F-4E69-B064-9339C4F9DB90}">
      <dsp:nvSpPr>
        <dsp:cNvPr id="0" name=""/>
        <dsp:cNvSpPr/>
      </dsp:nvSpPr>
      <dsp:spPr>
        <a:xfrm>
          <a:off x="3788171" y="1619936"/>
          <a:ext cx="1702181" cy="2149874"/>
        </a:xfrm>
        <a:prstGeom prst="upArrowCallout">
          <a:avLst>
            <a:gd name="adj1" fmla="val 50000"/>
            <a:gd name="adj2" fmla="val 20000"/>
            <a:gd name="adj3" fmla="val 20000"/>
            <a:gd name="adj4" fmla="val 10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4270" tIns="165100" rIns="134270" bIns="165100" numCol="1" spcCol="1270" anchor="t" anchorCtr="0">
          <a:noAutofit/>
        </a:bodyPr>
        <a:lstStyle/>
        <a:p>
          <a:pPr marL="0" lvl="0" indent="0" algn="l" defTabSz="488950">
            <a:lnSpc>
              <a:spcPct val="90000"/>
            </a:lnSpc>
            <a:spcBef>
              <a:spcPct val="0"/>
            </a:spcBef>
            <a:spcAft>
              <a:spcPct val="35000"/>
            </a:spcAft>
            <a:buNone/>
          </a:pPr>
          <a:r>
            <a:rPr lang="en-US" sz="1100" b="1" kern="1200" dirty="0"/>
            <a:t>Team Lead Review</a:t>
          </a:r>
        </a:p>
        <a:p>
          <a:pPr marL="57150" lvl="1" indent="-57150" algn="l" defTabSz="488950">
            <a:lnSpc>
              <a:spcPct val="90000"/>
            </a:lnSpc>
            <a:spcBef>
              <a:spcPct val="0"/>
            </a:spcBef>
            <a:spcAft>
              <a:spcPct val="15000"/>
            </a:spcAft>
            <a:buChar char="•"/>
          </a:pPr>
          <a:r>
            <a:rPr lang="en-US" sz="1100" kern="1200" dirty="0"/>
            <a:t>2</a:t>
          </a:r>
          <a:r>
            <a:rPr lang="en-US" sz="1100" kern="1200" baseline="30000" dirty="0"/>
            <a:t>nd</a:t>
          </a:r>
          <a:r>
            <a:rPr lang="en-US" sz="1100" kern="1200" dirty="0"/>
            <a:t> Review of the submission. If changes are required, sent back to initial review for the agency to revise.</a:t>
          </a:r>
        </a:p>
      </dsp:txBody>
      <dsp:txXfrm>
        <a:off x="3788171" y="1960372"/>
        <a:ext cx="1702181" cy="1809438"/>
      </dsp:txXfrm>
    </dsp:sp>
    <dsp:sp modelId="{8C4056CB-9321-49B9-9889-58E84B3EFDF6}">
      <dsp:nvSpPr>
        <dsp:cNvPr id="0" name=""/>
        <dsp:cNvSpPr/>
      </dsp:nvSpPr>
      <dsp:spPr>
        <a:xfrm>
          <a:off x="5679483" y="1083186"/>
          <a:ext cx="1702181" cy="7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57805E0-D6CA-4D4B-AFDB-C894A3DD1F1D}">
      <dsp:nvSpPr>
        <dsp:cNvPr id="0" name=""/>
        <dsp:cNvSpPr/>
      </dsp:nvSpPr>
      <dsp:spPr>
        <a:xfrm>
          <a:off x="7427056" y="1019673"/>
          <a:ext cx="87000" cy="163409"/>
        </a:xfrm>
        <a:prstGeom prst="chevron">
          <a:avLst>
            <a:gd name="adj" fmla="val 9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66F0099-AD04-490F-B7F8-1F1BBFCF073E}">
      <dsp:nvSpPr>
        <dsp:cNvPr id="0" name=""/>
        <dsp:cNvSpPr/>
      </dsp:nvSpPr>
      <dsp:spPr>
        <a:xfrm>
          <a:off x="6159459" y="712107"/>
          <a:ext cx="742229" cy="742229"/>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803" tIns="28803" rIns="28803" bIns="28803" numCol="1" spcCol="1270" anchor="ctr" anchorCtr="0">
          <a:noAutofit/>
        </a:bodyPr>
        <a:lstStyle/>
        <a:p>
          <a:pPr marL="0" lvl="0" indent="0" algn="ctr" defTabSz="1466850">
            <a:lnSpc>
              <a:spcPct val="90000"/>
            </a:lnSpc>
            <a:spcBef>
              <a:spcPct val="0"/>
            </a:spcBef>
            <a:spcAft>
              <a:spcPct val="35000"/>
            </a:spcAft>
            <a:buNone/>
          </a:pPr>
          <a:r>
            <a:rPr lang="en-US" sz="3300" kern="1200"/>
            <a:t>04</a:t>
          </a:r>
        </a:p>
      </dsp:txBody>
      <dsp:txXfrm>
        <a:off x="6268156" y="820804"/>
        <a:ext cx="524835" cy="524835"/>
      </dsp:txXfrm>
    </dsp:sp>
    <dsp:sp modelId="{31E08221-1A5A-45E6-9B61-DF945C2B4C0E}">
      <dsp:nvSpPr>
        <dsp:cNvPr id="0" name=""/>
        <dsp:cNvSpPr/>
      </dsp:nvSpPr>
      <dsp:spPr>
        <a:xfrm>
          <a:off x="5679483" y="1619936"/>
          <a:ext cx="1702181" cy="2149874"/>
        </a:xfrm>
        <a:prstGeom prst="upArrowCallout">
          <a:avLst>
            <a:gd name="adj1" fmla="val 50000"/>
            <a:gd name="adj2" fmla="val 20000"/>
            <a:gd name="adj3" fmla="val 20000"/>
            <a:gd name="adj4" fmla="val 10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4270" tIns="165100" rIns="134270" bIns="165100" numCol="1" spcCol="1270" anchor="t" anchorCtr="0">
          <a:noAutofit/>
        </a:bodyPr>
        <a:lstStyle/>
        <a:p>
          <a:pPr marL="0" lvl="0" indent="0" algn="l" defTabSz="488950">
            <a:lnSpc>
              <a:spcPct val="90000"/>
            </a:lnSpc>
            <a:spcBef>
              <a:spcPct val="0"/>
            </a:spcBef>
            <a:spcAft>
              <a:spcPct val="35000"/>
            </a:spcAft>
            <a:buNone/>
          </a:pPr>
          <a:r>
            <a:rPr lang="en-US" sz="1100" b="1" kern="1200" dirty="0"/>
            <a:t>Director Review</a:t>
          </a:r>
        </a:p>
        <a:p>
          <a:pPr marL="57150" lvl="1" indent="-57150" algn="l" defTabSz="488950">
            <a:lnSpc>
              <a:spcPct val="90000"/>
            </a:lnSpc>
            <a:spcBef>
              <a:spcPct val="0"/>
            </a:spcBef>
            <a:spcAft>
              <a:spcPct val="15000"/>
            </a:spcAft>
            <a:buNone/>
          </a:pPr>
          <a:r>
            <a:rPr lang="en-US" sz="1100" kern="1200" dirty="0"/>
            <a:t>Final Review of the submission. Once signed by the director the 10 day wait starts. </a:t>
          </a:r>
        </a:p>
        <a:p>
          <a:pPr marL="57150" lvl="1" indent="-57150" algn="l" defTabSz="488950">
            <a:lnSpc>
              <a:spcPct val="90000"/>
            </a:lnSpc>
            <a:spcBef>
              <a:spcPct val="0"/>
            </a:spcBef>
            <a:spcAft>
              <a:spcPct val="15000"/>
            </a:spcAft>
            <a:buNone/>
          </a:pPr>
          <a:r>
            <a:rPr lang="en-US" sz="1100" kern="1200" dirty="0"/>
            <a:t>Non-federal BARs – 10 day wait for LFC passive review.  Agency can request waiver.</a:t>
          </a:r>
        </a:p>
      </dsp:txBody>
      <dsp:txXfrm>
        <a:off x="5679483" y="1960372"/>
        <a:ext cx="1702181" cy="1809438"/>
      </dsp:txXfrm>
    </dsp:sp>
    <dsp:sp modelId="{D51CDBDA-D71E-4CF2-9814-96154B8502D4}">
      <dsp:nvSpPr>
        <dsp:cNvPr id="0" name=""/>
        <dsp:cNvSpPr/>
      </dsp:nvSpPr>
      <dsp:spPr>
        <a:xfrm>
          <a:off x="7570795" y="1083186"/>
          <a:ext cx="1702181" cy="7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404A284-5A25-42AB-AD10-A213E22C9FA6}">
      <dsp:nvSpPr>
        <dsp:cNvPr id="0" name=""/>
        <dsp:cNvSpPr/>
      </dsp:nvSpPr>
      <dsp:spPr>
        <a:xfrm>
          <a:off x="9318368" y="1019673"/>
          <a:ext cx="87000" cy="163409"/>
        </a:xfrm>
        <a:prstGeom prst="chevron">
          <a:avLst>
            <a:gd name="adj" fmla="val 9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D65D4AA-22DE-4A0D-9065-17B23B66296D}">
      <dsp:nvSpPr>
        <dsp:cNvPr id="0" name=""/>
        <dsp:cNvSpPr/>
      </dsp:nvSpPr>
      <dsp:spPr>
        <a:xfrm>
          <a:off x="8050771" y="712107"/>
          <a:ext cx="742229" cy="742229"/>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803" tIns="28803" rIns="28803" bIns="28803" numCol="1" spcCol="1270" anchor="ctr" anchorCtr="0">
          <a:noAutofit/>
        </a:bodyPr>
        <a:lstStyle/>
        <a:p>
          <a:pPr marL="0" lvl="0" indent="0" algn="ctr" defTabSz="1466850">
            <a:lnSpc>
              <a:spcPct val="90000"/>
            </a:lnSpc>
            <a:spcBef>
              <a:spcPct val="0"/>
            </a:spcBef>
            <a:spcAft>
              <a:spcPct val="35000"/>
            </a:spcAft>
            <a:buNone/>
          </a:pPr>
          <a:r>
            <a:rPr lang="en-US" sz="3300" kern="1200"/>
            <a:t>05</a:t>
          </a:r>
        </a:p>
      </dsp:txBody>
      <dsp:txXfrm>
        <a:off x="8159468" y="820804"/>
        <a:ext cx="524835" cy="524835"/>
      </dsp:txXfrm>
    </dsp:sp>
    <dsp:sp modelId="{D4E9D521-627C-4132-8257-B8800DB52EBD}">
      <dsp:nvSpPr>
        <dsp:cNvPr id="0" name=""/>
        <dsp:cNvSpPr/>
      </dsp:nvSpPr>
      <dsp:spPr>
        <a:xfrm>
          <a:off x="7570795" y="1619936"/>
          <a:ext cx="1702181" cy="2149874"/>
        </a:xfrm>
        <a:prstGeom prst="upArrowCallout">
          <a:avLst>
            <a:gd name="adj1" fmla="val 50000"/>
            <a:gd name="adj2" fmla="val 20000"/>
            <a:gd name="adj3" fmla="val 20000"/>
            <a:gd name="adj4" fmla="val 10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4270" tIns="165100" rIns="134270" bIns="165100" numCol="1" spcCol="1270" anchor="t" anchorCtr="0">
          <a:noAutofit/>
        </a:bodyPr>
        <a:lstStyle/>
        <a:p>
          <a:pPr marL="0" lvl="0" indent="0" algn="l" defTabSz="488950">
            <a:lnSpc>
              <a:spcPct val="90000"/>
            </a:lnSpc>
            <a:spcBef>
              <a:spcPct val="0"/>
            </a:spcBef>
            <a:spcAft>
              <a:spcPct val="35000"/>
            </a:spcAft>
            <a:buNone/>
          </a:pPr>
          <a:r>
            <a:rPr lang="en-US" sz="1100" b="1" kern="1200" dirty="0"/>
            <a:t>Posting</a:t>
          </a:r>
        </a:p>
        <a:p>
          <a:pPr marL="57150" lvl="1" indent="-57150" algn="l" defTabSz="488950">
            <a:lnSpc>
              <a:spcPct val="90000"/>
            </a:lnSpc>
            <a:spcBef>
              <a:spcPct val="0"/>
            </a:spcBef>
            <a:spcAft>
              <a:spcPct val="15000"/>
            </a:spcAft>
            <a:buChar char="•"/>
          </a:pPr>
          <a:r>
            <a:rPr lang="en-US" sz="1100" kern="1200" dirty="0"/>
            <a:t>Team of posters each assigned one day, do not post items that they have reviewed</a:t>
          </a:r>
        </a:p>
      </dsp:txBody>
      <dsp:txXfrm>
        <a:off x="7570795" y="1960372"/>
        <a:ext cx="1702181" cy="1809438"/>
      </dsp:txXfrm>
    </dsp:sp>
    <dsp:sp modelId="{D4A209B1-62E9-48C6-A7A1-ADCC43BFCF7E}">
      <dsp:nvSpPr>
        <dsp:cNvPr id="0" name=""/>
        <dsp:cNvSpPr/>
      </dsp:nvSpPr>
      <dsp:spPr>
        <a:xfrm>
          <a:off x="9462108" y="1083185"/>
          <a:ext cx="851090" cy="7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CF5E645-9DDF-419B-954D-4AE1D28B5B4C}">
      <dsp:nvSpPr>
        <dsp:cNvPr id="0" name=""/>
        <dsp:cNvSpPr/>
      </dsp:nvSpPr>
      <dsp:spPr>
        <a:xfrm>
          <a:off x="9942083" y="712107"/>
          <a:ext cx="742229" cy="742229"/>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803" tIns="28803" rIns="28803" bIns="28803" numCol="1" spcCol="1270" anchor="ctr" anchorCtr="0">
          <a:noAutofit/>
        </a:bodyPr>
        <a:lstStyle/>
        <a:p>
          <a:pPr marL="0" lvl="0" indent="0" algn="ctr" defTabSz="1466850">
            <a:lnSpc>
              <a:spcPct val="90000"/>
            </a:lnSpc>
            <a:spcBef>
              <a:spcPct val="0"/>
            </a:spcBef>
            <a:spcAft>
              <a:spcPct val="35000"/>
            </a:spcAft>
            <a:buNone/>
          </a:pPr>
          <a:r>
            <a:rPr lang="en-US" sz="3300" kern="1200"/>
            <a:t>06</a:t>
          </a:r>
        </a:p>
      </dsp:txBody>
      <dsp:txXfrm>
        <a:off x="10050780" y="820804"/>
        <a:ext cx="524835" cy="524835"/>
      </dsp:txXfrm>
    </dsp:sp>
    <dsp:sp modelId="{A3D5BD14-C236-461A-AC1B-6062638EB6D2}">
      <dsp:nvSpPr>
        <dsp:cNvPr id="0" name=""/>
        <dsp:cNvSpPr/>
      </dsp:nvSpPr>
      <dsp:spPr>
        <a:xfrm>
          <a:off x="9462108" y="1619936"/>
          <a:ext cx="1702181" cy="2149874"/>
        </a:xfrm>
        <a:prstGeom prst="upArrowCallout">
          <a:avLst>
            <a:gd name="adj1" fmla="val 50000"/>
            <a:gd name="adj2" fmla="val 20000"/>
            <a:gd name="adj3" fmla="val 20000"/>
            <a:gd name="adj4" fmla="val 10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4270" tIns="165100" rIns="134270" bIns="165100" numCol="1" spcCol="1270" anchor="t" anchorCtr="0">
          <a:noAutofit/>
        </a:bodyPr>
        <a:lstStyle/>
        <a:p>
          <a:pPr marL="0" lvl="0" indent="0" algn="l" defTabSz="488950">
            <a:lnSpc>
              <a:spcPct val="90000"/>
            </a:lnSpc>
            <a:spcBef>
              <a:spcPct val="0"/>
            </a:spcBef>
            <a:spcAft>
              <a:spcPct val="35000"/>
            </a:spcAft>
            <a:buNone/>
          </a:pPr>
          <a:r>
            <a:rPr lang="en-US" sz="1100" b="1" kern="1200" dirty="0"/>
            <a:t>Final</a:t>
          </a:r>
        </a:p>
        <a:p>
          <a:pPr marL="57150" lvl="1" indent="-57150" algn="l" defTabSz="488950">
            <a:lnSpc>
              <a:spcPct val="90000"/>
            </a:lnSpc>
            <a:spcBef>
              <a:spcPct val="0"/>
            </a:spcBef>
            <a:spcAft>
              <a:spcPct val="15000"/>
            </a:spcAft>
            <a:buFont typeface="Arial" panose="020B0604020202020204" pitchFamily="34" charset="0"/>
            <a:buChar char="•"/>
          </a:pPr>
          <a:r>
            <a:rPr lang="en-US" sz="1100" kern="1200" dirty="0"/>
            <a:t>General fund allotment forms (usually sent with OPBUD-4s) are sent to FCD for processing</a:t>
          </a:r>
        </a:p>
      </dsp:txBody>
      <dsp:txXfrm>
        <a:off x="9462108" y="1960372"/>
        <a:ext cx="1702181" cy="180943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065884-F5A6-4275-BB1F-22DB45E10C4C}">
      <dsp:nvSpPr>
        <dsp:cNvPr id="0" name=""/>
        <dsp:cNvSpPr/>
      </dsp:nvSpPr>
      <dsp:spPr>
        <a:xfrm>
          <a:off x="0" y="403124"/>
          <a:ext cx="5929362" cy="3780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2D54D0E-318B-4BFF-B1CC-FD69FE855474}">
      <dsp:nvSpPr>
        <dsp:cNvPr id="0" name=""/>
        <dsp:cNvSpPr/>
      </dsp:nvSpPr>
      <dsp:spPr>
        <a:xfrm>
          <a:off x="296468" y="181724"/>
          <a:ext cx="4150553" cy="442800"/>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6881" tIns="0" rIns="156881" bIns="0" numCol="1" spcCol="1270" anchor="ctr" anchorCtr="0">
          <a:noAutofit/>
        </a:bodyPr>
        <a:lstStyle/>
        <a:p>
          <a:pPr marL="0" lvl="0" indent="0" algn="l" defTabSz="666750">
            <a:lnSpc>
              <a:spcPct val="90000"/>
            </a:lnSpc>
            <a:spcBef>
              <a:spcPct val="0"/>
            </a:spcBef>
            <a:spcAft>
              <a:spcPct val="35000"/>
            </a:spcAft>
            <a:buNone/>
          </a:pPr>
          <a:r>
            <a:rPr lang="en-US" sz="1500" kern="1200" dirty="0">
              <a:solidFill>
                <a:schemeClr val="bg1"/>
              </a:solidFill>
            </a:rPr>
            <a:t>BAR Statutes: 6-3-23 though 6-3-25 NMSA 1978</a:t>
          </a:r>
        </a:p>
      </dsp:txBody>
      <dsp:txXfrm>
        <a:off x="318084" y="203340"/>
        <a:ext cx="4107321" cy="399568"/>
      </dsp:txXfrm>
    </dsp:sp>
    <dsp:sp modelId="{A81B582E-FC85-4056-9EE3-66D84AA53B47}">
      <dsp:nvSpPr>
        <dsp:cNvPr id="0" name=""/>
        <dsp:cNvSpPr/>
      </dsp:nvSpPr>
      <dsp:spPr>
        <a:xfrm>
          <a:off x="0" y="1083524"/>
          <a:ext cx="5929362" cy="3402000"/>
        </a:xfrm>
        <a:prstGeom prst="rect">
          <a:avLst/>
        </a:prstGeom>
        <a:solidFill>
          <a:schemeClr val="lt1">
            <a:alpha val="90000"/>
            <a:hueOff val="0"/>
            <a:satOff val="0"/>
            <a:lumOff val="0"/>
            <a:alphaOff val="0"/>
          </a:schemeClr>
        </a:solidFill>
        <a:ln w="12700" cap="flat" cmpd="sng" algn="ctr">
          <a:solidFill>
            <a:schemeClr val="accent2">
              <a:hueOff val="-882696"/>
              <a:satOff val="4218"/>
              <a:lumOff val="588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60184" tIns="312420" rIns="460184" bIns="106680" numCol="1" spcCol="1270" anchor="t" anchorCtr="0">
          <a:noAutofit/>
        </a:bodyPr>
        <a:lstStyle/>
        <a:p>
          <a:pPr marL="114300" lvl="1" indent="-114300" algn="l" defTabSz="666750">
            <a:lnSpc>
              <a:spcPct val="90000"/>
            </a:lnSpc>
            <a:spcBef>
              <a:spcPct val="0"/>
            </a:spcBef>
            <a:spcAft>
              <a:spcPts val="1200"/>
            </a:spcAft>
            <a:buChar char="•"/>
          </a:pPr>
          <a:r>
            <a:rPr lang="en-US" sz="1500" kern="1200" dirty="0"/>
            <a:t>It is important to refer to language establishing special revenue funds in statutes, as this language will often dictate authority the agency has to increase the budget from this fund outside of the GAA.</a:t>
          </a:r>
        </a:p>
        <a:p>
          <a:pPr marL="114300" lvl="1" indent="-114300" algn="l" defTabSz="666750">
            <a:lnSpc>
              <a:spcPct val="90000"/>
            </a:lnSpc>
            <a:spcBef>
              <a:spcPct val="0"/>
            </a:spcBef>
            <a:spcAft>
              <a:spcPts val="1200"/>
            </a:spcAft>
            <a:buChar char="•"/>
          </a:pPr>
          <a:r>
            <a:rPr lang="en-US" sz="1500" kern="1200" dirty="0"/>
            <a:t>“Money in the fund is appropriated to the department” = Agency has broad authority to submit increase BARs from this fund.</a:t>
          </a:r>
        </a:p>
        <a:p>
          <a:pPr marL="114300" lvl="1" indent="-114300" algn="l" defTabSz="666750">
            <a:lnSpc>
              <a:spcPct val="90000"/>
            </a:lnSpc>
            <a:spcBef>
              <a:spcPct val="0"/>
            </a:spcBef>
            <a:spcAft>
              <a:spcPts val="1200"/>
            </a:spcAft>
            <a:buChar char="•"/>
          </a:pPr>
          <a:r>
            <a:rPr lang="en-US" sz="1500" kern="1200" dirty="0"/>
            <a:t>“Money in the fund is subject to appropriation by the legislature” = Agency does not have authority to request increases beyond those allowed specifically in the GAA.</a:t>
          </a:r>
        </a:p>
        <a:p>
          <a:pPr marL="114300" lvl="1" indent="-114300" algn="l" defTabSz="666750">
            <a:lnSpc>
              <a:spcPct val="90000"/>
            </a:lnSpc>
            <a:spcBef>
              <a:spcPct val="0"/>
            </a:spcBef>
            <a:spcAft>
              <a:spcPts val="1200"/>
            </a:spcAft>
            <a:buChar char="•"/>
          </a:pPr>
          <a:r>
            <a:rPr lang="en-US" sz="1500" kern="1200" dirty="0"/>
            <a:t>Some funds do not have clear language.  In such a case please consult your SBD analyst.</a:t>
          </a:r>
        </a:p>
      </dsp:txBody>
      <dsp:txXfrm>
        <a:off x="0" y="1083524"/>
        <a:ext cx="5929362" cy="3402000"/>
      </dsp:txXfrm>
    </dsp:sp>
    <dsp:sp modelId="{A540481C-01D4-4BDE-8855-8F3DDF54F36A}">
      <dsp:nvSpPr>
        <dsp:cNvPr id="0" name=""/>
        <dsp:cNvSpPr/>
      </dsp:nvSpPr>
      <dsp:spPr>
        <a:xfrm>
          <a:off x="296468" y="862124"/>
          <a:ext cx="4150553" cy="442800"/>
        </a:xfrm>
        <a:prstGeom prst="roundRect">
          <a:avLst/>
        </a:prstGeom>
        <a:solidFill>
          <a:schemeClr val="accent2">
            <a:hueOff val="-882696"/>
            <a:satOff val="4218"/>
            <a:lumOff val="5883"/>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6881" tIns="0" rIns="156881" bIns="0" numCol="1" spcCol="1270" anchor="ctr" anchorCtr="0">
          <a:noAutofit/>
        </a:bodyPr>
        <a:lstStyle/>
        <a:p>
          <a:pPr marL="0" lvl="0" indent="0" algn="l" defTabSz="666750">
            <a:lnSpc>
              <a:spcPct val="90000"/>
            </a:lnSpc>
            <a:spcBef>
              <a:spcPct val="0"/>
            </a:spcBef>
            <a:spcAft>
              <a:spcPct val="35000"/>
            </a:spcAft>
            <a:buNone/>
          </a:pPr>
          <a:r>
            <a:rPr lang="en-US" sz="1500" kern="1200">
              <a:solidFill>
                <a:schemeClr val="bg1"/>
              </a:solidFill>
            </a:rPr>
            <a:t>Special Revenue Fund Statutes</a:t>
          </a:r>
          <a:endParaRPr lang="en-US" sz="1500" kern="1200" dirty="0">
            <a:solidFill>
              <a:schemeClr val="bg1"/>
            </a:solidFill>
          </a:endParaRPr>
        </a:p>
      </dsp:txBody>
      <dsp:txXfrm>
        <a:off x="318084" y="883740"/>
        <a:ext cx="4107321" cy="39956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7CAE67-EB47-4072-B95E-4BA99A6211B3}">
      <dsp:nvSpPr>
        <dsp:cNvPr id="0" name=""/>
        <dsp:cNvSpPr/>
      </dsp:nvSpPr>
      <dsp:spPr>
        <a:xfrm>
          <a:off x="47" y="28479"/>
          <a:ext cx="4547233" cy="818802"/>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n-US" sz="2200" b="1" kern="1200" dirty="0">
              <a:solidFill>
                <a:schemeClr val="bg1"/>
              </a:solidFill>
            </a:rPr>
            <a:t>Section 3 (I)</a:t>
          </a:r>
        </a:p>
      </dsp:txBody>
      <dsp:txXfrm>
        <a:off x="47" y="28479"/>
        <a:ext cx="4547233" cy="818802"/>
      </dsp:txXfrm>
    </dsp:sp>
    <dsp:sp modelId="{78464674-6576-4A62-84FC-E94C45B92206}">
      <dsp:nvSpPr>
        <dsp:cNvPr id="0" name=""/>
        <dsp:cNvSpPr/>
      </dsp:nvSpPr>
      <dsp:spPr>
        <a:xfrm>
          <a:off x="47" y="847282"/>
          <a:ext cx="4547233" cy="3140280"/>
        </a:xfrm>
        <a:prstGeom prst="rect">
          <a:avLst/>
        </a:prstGeom>
        <a:solidFill>
          <a:schemeClr val="accent3">
            <a:alpha val="90000"/>
            <a:tint val="40000"/>
            <a:hueOff val="0"/>
            <a:satOff val="0"/>
            <a:lumOff val="0"/>
            <a:alphaOff val="0"/>
          </a:schemeClr>
        </a:solidFill>
        <a:ln w="6350" cap="flat" cmpd="sng" algn="ctr">
          <a:solidFill>
            <a:schemeClr val="accent3">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US" sz="2200" kern="1200" dirty="0"/>
            <a:t>Allows agencies with excess revenue from board of finance loans, other acts of the legislature, gifts, grants, donations, bequests, insurance settlements, refunds or payments into revolving funds to request budget increases</a:t>
          </a:r>
        </a:p>
        <a:p>
          <a:pPr marL="228600" lvl="1" indent="-228600" algn="l" defTabSz="977900">
            <a:lnSpc>
              <a:spcPct val="90000"/>
            </a:lnSpc>
            <a:spcBef>
              <a:spcPct val="0"/>
            </a:spcBef>
            <a:spcAft>
              <a:spcPct val="15000"/>
            </a:spcAft>
            <a:buChar char="•"/>
          </a:pPr>
          <a:r>
            <a:rPr lang="en-US" sz="2200" kern="1200" dirty="0"/>
            <a:t>General authority used for federal grant increases</a:t>
          </a:r>
        </a:p>
      </dsp:txBody>
      <dsp:txXfrm>
        <a:off x="47" y="847282"/>
        <a:ext cx="4547233" cy="3140280"/>
      </dsp:txXfrm>
    </dsp:sp>
    <dsp:sp modelId="{C05CB0AA-FB0F-431C-9F76-F85638A42EF0}">
      <dsp:nvSpPr>
        <dsp:cNvPr id="0" name=""/>
        <dsp:cNvSpPr/>
      </dsp:nvSpPr>
      <dsp:spPr>
        <a:xfrm>
          <a:off x="5183893" y="28479"/>
          <a:ext cx="4547233" cy="818802"/>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n-US" sz="2200" b="1" kern="1200" dirty="0">
              <a:solidFill>
                <a:schemeClr val="bg1"/>
              </a:solidFill>
            </a:rPr>
            <a:t>Current FY BAR Authority section (2023 GAA = Section 12)</a:t>
          </a:r>
        </a:p>
      </dsp:txBody>
      <dsp:txXfrm>
        <a:off x="5183893" y="28479"/>
        <a:ext cx="4547233" cy="818802"/>
      </dsp:txXfrm>
    </dsp:sp>
    <dsp:sp modelId="{91BAADAA-93CA-4ACD-AD4B-8B2FEBE958F5}">
      <dsp:nvSpPr>
        <dsp:cNvPr id="0" name=""/>
        <dsp:cNvSpPr/>
      </dsp:nvSpPr>
      <dsp:spPr>
        <a:xfrm>
          <a:off x="5183893" y="847282"/>
          <a:ext cx="4547233" cy="3140280"/>
        </a:xfrm>
        <a:prstGeom prst="rect">
          <a:avLst/>
        </a:prstGeom>
        <a:solidFill>
          <a:schemeClr val="accent3">
            <a:alpha val="90000"/>
            <a:tint val="40000"/>
            <a:hueOff val="0"/>
            <a:satOff val="0"/>
            <a:lumOff val="0"/>
            <a:alphaOff val="0"/>
          </a:schemeClr>
        </a:solidFill>
        <a:ln w="6350" cap="flat" cmpd="sng" algn="ctr">
          <a:solidFill>
            <a:schemeClr val="accent3">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US" sz="2200" kern="1200" dirty="0"/>
            <a:t>Denotes specific authority to certain agencies to request budget adjustments for remainder of current FY.  In this year’s GAA, this was for the remainder of FY23 so now expired.</a:t>
          </a:r>
        </a:p>
      </dsp:txBody>
      <dsp:txXfrm>
        <a:off x="5183893" y="847282"/>
        <a:ext cx="4547233" cy="314028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1C6A56-551A-4DC1-A64E-DB15EAB2A27E}">
      <dsp:nvSpPr>
        <dsp:cNvPr id="0" name=""/>
        <dsp:cNvSpPr/>
      </dsp:nvSpPr>
      <dsp:spPr>
        <a:xfrm>
          <a:off x="0" y="119464"/>
          <a:ext cx="10027953" cy="518400"/>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bg1"/>
              </a:solidFill>
            </a:rPr>
            <a:t>Next FY BAR Authority section (2023 GAA – Laws 2023, Chapter 210, Section 13)</a:t>
          </a:r>
        </a:p>
      </dsp:txBody>
      <dsp:txXfrm>
        <a:off x="0" y="119464"/>
        <a:ext cx="10027953" cy="518400"/>
      </dsp:txXfrm>
    </dsp:sp>
    <dsp:sp modelId="{F63D1AF5-49B4-40D3-9B2C-9F5EB0DC1CDA}">
      <dsp:nvSpPr>
        <dsp:cNvPr id="0" name=""/>
        <dsp:cNvSpPr/>
      </dsp:nvSpPr>
      <dsp:spPr>
        <a:xfrm>
          <a:off x="0" y="637864"/>
          <a:ext cx="10027953" cy="3557519"/>
        </a:xfrm>
        <a:prstGeom prst="rect">
          <a:avLst/>
        </a:prstGeom>
        <a:solidFill>
          <a:schemeClr val="accent3">
            <a:alpha val="90000"/>
            <a:tint val="40000"/>
            <a:hueOff val="0"/>
            <a:satOff val="0"/>
            <a:lumOff val="0"/>
            <a:alphaOff val="0"/>
          </a:schemeClr>
        </a:solidFill>
        <a:ln w="6350" cap="flat" cmpd="sng" algn="ctr">
          <a:solidFill>
            <a:schemeClr val="accent3">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a:t>Establishes general authority granted to all agencies to request budget adjustments in next FY as well as specific authority granted to certain agencies</a:t>
          </a:r>
        </a:p>
        <a:p>
          <a:pPr marL="171450" lvl="1" indent="-171450" algn="l" defTabSz="800100">
            <a:lnSpc>
              <a:spcPct val="90000"/>
            </a:lnSpc>
            <a:spcBef>
              <a:spcPct val="0"/>
            </a:spcBef>
            <a:spcAft>
              <a:spcPct val="15000"/>
            </a:spcAft>
            <a:buChar char="•"/>
          </a:pPr>
          <a:r>
            <a:rPr lang="en-US" sz="1800" kern="1200"/>
            <a:t>Subsection C: Authority for category transfers among PSEB, Contracts, and Other (not 500 category)</a:t>
          </a:r>
          <a:endParaRPr lang="en-US" sz="1800" kern="1200" dirty="0"/>
        </a:p>
        <a:p>
          <a:pPr marL="171450" lvl="1" indent="-171450" algn="l" defTabSz="800100">
            <a:lnSpc>
              <a:spcPct val="90000"/>
            </a:lnSpc>
            <a:spcBef>
              <a:spcPct val="0"/>
            </a:spcBef>
            <a:spcAft>
              <a:spcPct val="15000"/>
            </a:spcAft>
            <a:buChar char="•"/>
          </a:pPr>
          <a:r>
            <a:rPr lang="en-US" sz="1800" kern="1200" dirty="0"/>
            <a:t>Subsection D: Authority for agencies with appropriations from Other State Funds or Transfers to request increases up to 5% of amount budgeted in Section 4.</a:t>
          </a:r>
        </a:p>
        <a:p>
          <a:pPr marL="342900" lvl="2" indent="-171450" algn="l" defTabSz="800100">
            <a:lnSpc>
              <a:spcPct val="90000"/>
            </a:lnSpc>
            <a:spcBef>
              <a:spcPct val="0"/>
            </a:spcBef>
            <a:spcAft>
              <a:spcPct val="15000"/>
            </a:spcAft>
            <a:buChar char="•"/>
          </a:pPr>
          <a:r>
            <a:rPr lang="en-US" sz="1800" kern="1200"/>
            <a:t>Agencies that don’t have broad authority to request increases from special revenue funds must follow this limit</a:t>
          </a:r>
          <a:endParaRPr lang="en-US" sz="1800" kern="1200" dirty="0"/>
        </a:p>
        <a:p>
          <a:pPr marL="342900" lvl="2" indent="-171450" algn="l" defTabSz="800100">
            <a:lnSpc>
              <a:spcPct val="90000"/>
            </a:lnSpc>
            <a:spcBef>
              <a:spcPct val="0"/>
            </a:spcBef>
            <a:spcAft>
              <a:spcPct val="15000"/>
            </a:spcAft>
            <a:buChar char="•"/>
          </a:pPr>
          <a:r>
            <a:rPr lang="en-US" sz="1800" kern="1200" dirty="0"/>
            <a:t>Remember that OSF and Fund Balance are grouped together under OSF in GAA</a:t>
          </a:r>
        </a:p>
        <a:p>
          <a:pPr marL="342900" lvl="2" indent="-171450" algn="l" defTabSz="800100">
            <a:lnSpc>
              <a:spcPct val="90000"/>
            </a:lnSpc>
            <a:spcBef>
              <a:spcPct val="0"/>
            </a:spcBef>
            <a:spcAft>
              <a:spcPct val="15000"/>
            </a:spcAft>
            <a:buChar char="•"/>
          </a:pPr>
          <a:r>
            <a:rPr lang="en-US" sz="1800" kern="1200"/>
            <a:t>If you have both OSF and Transfers, 5% authority to limited to each source separately, not combined (cannot use Transfers budget to increase OSF &amp; vice versa)</a:t>
          </a:r>
          <a:endParaRPr lang="en-US" sz="1800" kern="1200" dirty="0"/>
        </a:p>
        <a:p>
          <a:pPr marL="171450" lvl="1" indent="-171450" algn="l" defTabSz="800100">
            <a:lnSpc>
              <a:spcPct val="90000"/>
            </a:lnSpc>
            <a:spcBef>
              <a:spcPct val="0"/>
            </a:spcBef>
            <a:spcAft>
              <a:spcPct val="15000"/>
            </a:spcAft>
            <a:buChar char="•"/>
          </a:pPr>
          <a:r>
            <a:rPr lang="en-US" sz="1800" kern="1200"/>
            <a:t>Subsection E: list of authority granted to certain agencies by fund, program and/or purpose</a:t>
          </a:r>
          <a:endParaRPr lang="en-US" sz="1800" kern="1200" dirty="0"/>
        </a:p>
        <a:p>
          <a:pPr marL="171450" lvl="1" indent="-171450" algn="l" defTabSz="800100">
            <a:lnSpc>
              <a:spcPct val="90000"/>
            </a:lnSpc>
            <a:spcBef>
              <a:spcPct val="0"/>
            </a:spcBef>
            <a:spcAft>
              <a:spcPct val="15000"/>
            </a:spcAft>
            <a:buChar char="•"/>
          </a:pPr>
          <a:r>
            <a:rPr lang="en-US" sz="1800" kern="1200"/>
            <a:t>Note that blanket program transfer authority to all agencies is rare</a:t>
          </a:r>
          <a:endParaRPr lang="en-US" sz="1800" kern="1200" dirty="0"/>
        </a:p>
      </dsp:txBody>
      <dsp:txXfrm>
        <a:off x="0" y="637864"/>
        <a:ext cx="10027953" cy="355751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0F0485-033D-4FA1-905B-CB4DEA2BE513}">
      <dsp:nvSpPr>
        <dsp:cNvPr id="0" name=""/>
        <dsp:cNvSpPr/>
      </dsp:nvSpPr>
      <dsp:spPr>
        <a:xfrm>
          <a:off x="0" y="11173"/>
          <a:ext cx="10270957" cy="5276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solidFill>
                <a:schemeClr val="bg1"/>
              </a:solidFill>
            </a:rPr>
            <a:t>BAR Form (Excel)</a:t>
          </a:r>
        </a:p>
      </dsp:txBody>
      <dsp:txXfrm>
        <a:off x="25759" y="36932"/>
        <a:ext cx="10219439" cy="476152"/>
      </dsp:txXfrm>
    </dsp:sp>
    <dsp:sp modelId="{5C244329-282F-4CB4-9DAD-6482306B19D5}">
      <dsp:nvSpPr>
        <dsp:cNvPr id="0" name=""/>
        <dsp:cNvSpPr/>
      </dsp:nvSpPr>
      <dsp:spPr>
        <a:xfrm>
          <a:off x="0" y="602203"/>
          <a:ext cx="10270957" cy="5276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solidFill>
                <a:schemeClr val="bg1"/>
              </a:solidFill>
            </a:rPr>
            <a:t>Budget Journals (copies from SHARE, convert to PDF)</a:t>
          </a:r>
        </a:p>
      </dsp:txBody>
      <dsp:txXfrm>
        <a:off x="25759" y="627962"/>
        <a:ext cx="10219439" cy="476152"/>
      </dsp:txXfrm>
    </dsp:sp>
    <dsp:sp modelId="{55837817-8F1D-4269-BE42-5A61E279225F}">
      <dsp:nvSpPr>
        <dsp:cNvPr id="0" name=""/>
        <dsp:cNvSpPr/>
      </dsp:nvSpPr>
      <dsp:spPr>
        <a:xfrm>
          <a:off x="0" y="1193234"/>
          <a:ext cx="10270957" cy="5276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solidFill>
                <a:schemeClr val="bg1"/>
              </a:solidFill>
            </a:rPr>
            <a:t>BAR Narrative (create in Word, convert to PDF)</a:t>
          </a:r>
        </a:p>
      </dsp:txBody>
      <dsp:txXfrm>
        <a:off x="25759" y="1218993"/>
        <a:ext cx="10219439" cy="476152"/>
      </dsp:txXfrm>
    </dsp:sp>
    <dsp:sp modelId="{FF9C6400-AF01-404A-9ED1-5CE64A54E84E}">
      <dsp:nvSpPr>
        <dsp:cNvPr id="0" name=""/>
        <dsp:cNvSpPr/>
      </dsp:nvSpPr>
      <dsp:spPr>
        <a:xfrm>
          <a:off x="0" y="1784264"/>
          <a:ext cx="10270957" cy="5276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solidFill>
                <a:schemeClr val="bg1"/>
              </a:solidFill>
            </a:rPr>
            <a:t>Backup documentation depending on type of BAR, possibly including:</a:t>
          </a:r>
        </a:p>
      </dsp:txBody>
      <dsp:txXfrm>
        <a:off x="25759" y="1810023"/>
        <a:ext cx="10219439" cy="476152"/>
      </dsp:txXfrm>
    </dsp:sp>
    <dsp:sp modelId="{6806C9D6-3EE5-4B18-B890-CB54F9F60C0A}">
      <dsp:nvSpPr>
        <dsp:cNvPr id="0" name=""/>
        <dsp:cNvSpPr/>
      </dsp:nvSpPr>
      <dsp:spPr>
        <a:xfrm>
          <a:off x="0" y="2311934"/>
          <a:ext cx="10270957" cy="1457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6103"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dirty="0"/>
            <a:t>Copy of </a:t>
          </a:r>
          <a:r>
            <a:rPr lang="en-US" sz="1700" u="sng" kern="1200" dirty="0"/>
            <a:t>specific</a:t>
          </a:r>
          <a:r>
            <a:rPr lang="en-US" sz="1700" kern="1200" dirty="0"/>
            <a:t> statutory authority (copy of general authority not needed – just citation)</a:t>
          </a:r>
        </a:p>
        <a:p>
          <a:pPr marL="171450" lvl="1" indent="-171450" algn="l" defTabSz="755650">
            <a:lnSpc>
              <a:spcPct val="90000"/>
            </a:lnSpc>
            <a:spcBef>
              <a:spcPct val="0"/>
            </a:spcBef>
            <a:spcAft>
              <a:spcPct val="20000"/>
            </a:spcAft>
            <a:buChar char="•"/>
          </a:pPr>
          <a:r>
            <a:rPr lang="en-US" sz="1700" kern="1200" dirty="0"/>
            <a:t>Federal grant award and budget worksheet</a:t>
          </a:r>
        </a:p>
        <a:p>
          <a:pPr marL="171450" lvl="1" indent="-171450" algn="l" defTabSz="755650">
            <a:lnSpc>
              <a:spcPct val="90000"/>
            </a:lnSpc>
            <a:spcBef>
              <a:spcPct val="0"/>
            </a:spcBef>
            <a:spcAft>
              <a:spcPct val="20000"/>
            </a:spcAft>
            <a:buChar char="•"/>
          </a:pPr>
          <a:r>
            <a:rPr lang="en-US" sz="1700" kern="1200"/>
            <a:t>5% worksheet</a:t>
          </a:r>
          <a:endParaRPr lang="en-US" sz="1700" kern="1200" dirty="0"/>
        </a:p>
        <a:p>
          <a:pPr marL="171450" lvl="1" indent="-171450" algn="l" defTabSz="755650">
            <a:lnSpc>
              <a:spcPct val="90000"/>
            </a:lnSpc>
            <a:spcBef>
              <a:spcPct val="0"/>
            </a:spcBef>
            <a:spcAft>
              <a:spcPct val="20000"/>
            </a:spcAft>
            <a:buChar char="•"/>
          </a:pPr>
          <a:r>
            <a:rPr lang="en-US" sz="1700" kern="1200"/>
            <a:t>SHARE reports showing budget availability for category decrease</a:t>
          </a:r>
          <a:endParaRPr lang="en-US" sz="1700" kern="1200" dirty="0"/>
        </a:p>
        <a:p>
          <a:pPr marL="171450" lvl="1" indent="-171450" algn="l" defTabSz="755650">
            <a:lnSpc>
              <a:spcPct val="90000"/>
            </a:lnSpc>
            <a:spcBef>
              <a:spcPct val="0"/>
            </a:spcBef>
            <a:spcAft>
              <a:spcPct val="20000"/>
            </a:spcAft>
            <a:buChar char="•"/>
          </a:pPr>
          <a:r>
            <a:rPr lang="en-US" sz="1700" kern="1200"/>
            <a:t>Budget projections</a:t>
          </a:r>
          <a:endParaRPr lang="en-US" sz="1700" kern="1200" dirty="0"/>
        </a:p>
      </dsp:txBody>
      <dsp:txXfrm>
        <a:off x="0" y="2311934"/>
        <a:ext cx="10270957" cy="1457280"/>
      </dsp:txXfrm>
    </dsp:sp>
    <dsp:sp modelId="{1D8E4D9E-B4B6-4EB3-A175-3DF7CB524495}">
      <dsp:nvSpPr>
        <dsp:cNvPr id="0" name=""/>
        <dsp:cNvSpPr/>
      </dsp:nvSpPr>
      <dsp:spPr>
        <a:xfrm>
          <a:off x="0" y="3769214"/>
          <a:ext cx="10270957" cy="5276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solidFill>
                <a:schemeClr val="bg1"/>
              </a:solidFill>
            </a:rPr>
            <a:t>Utilize BAR Checklist on SBD’s website to ensure complete submission</a:t>
          </a:r>
        </a:p>
      </dsp:txBody>
      <dsp:txXfrm>
        <a:off x="25759" y="3794973"/>
        <a:ext cx="10219439" cy="47615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493E9C-E749-4249-ABFB-3F9B2896873E}">
      <dsp:nvSpPr>
        <dsp:cNvPr id="0" name=""/>
        <dsp:cNvSpPr/>
      </dsp:nvSpPr>
      <dsp:spPr>
        <a:xfrm>
          <a:off x="0" y="110168"/>
          <a:ext cx="5393361" cy="82485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solidFill>
                <a:sysClr val="windowText" lastClr="000000"/>
              </a:solidFill>
            </a:rPr>
            <a:t>Use correct narrative for type of BAR: Budget Increase, Budget Decrease, or Category Transfer (can be adapted for program transfers)</a:t>
          </a:r>
        </a:p>
      </dsp:txBody>
      <dsp:txXfrm>
        <a:off x="40266" y="150434"/>
        <a:ext cx="5312829" cy="744318"/>
      </dsp:txXfrm>
    </dsp:sp>
    <dsp:sp modelId="{85DED5B4-7649-4B73-99EC-4F84FB57134F}">
      <dsp:nvSpPr>
        <dsp:cNvPr id="0" name=""/>
        <dsp:cNvSpPr/>
      </dsp:nvSpPr>
      <dsp:spPr>
        <a:xfrm>
          <a:off x="0" y="978218"/>
          <a:ext cx="5393361" cy="82485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a:solidFill>
                <a:sysClr val="windowText" lastClr="000000"/>
              </a:solidFill>
            </a:rPr>
            <a:t>Narrative justification of why BAR is necessary – complete thoroughly and accurately. Be specific about what funds are being used for.</a:t>
          </a:r>
        </a:p>
      </dsp:txBody>
      <dsp:txXfrm>
        <a:off x="40266" y="1018484"/>
        <a:ext cx="5312829" cy="744318"/>
      </dsp:txXfrm>
    </dsp:sp>
    <dsp:sp modelId="{008F627F-AFB7-4DFE-8F00-2A08A330C36B}">
      <dsp:nvSpPr>
        <dsp:cNvPr id="0" name=""/>
        <dsp:cNvSpPr/>
      </dsp:nvSpPr>
      <dsp:spPr>
        <a:xfrm>
          <a:off x="0" y="1803069"/>
          <a:ext cx="5393361" cy="745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239" tIns="19050" rIns="106680" bIns="19050" numCol="1" spcCol="1270" anchor="t" anchorCtr="0">
          <a:noAutofit/>
        </a:bodyPr>
        <a:lstStyle/>
        <a:p>
          <a:pPr marL="114300" lvl="1" indent="-114300" algn="l" defTabSz="533400">
            <a:lnSpc>
              <a:spcPct val="90000"/>
            </a:lnSpc>
            <a:spcBef>
              <a:spcPct val="0"/>
            </a:spcBef>
            <a:spcAft>
              <a:spcPct val="20000"/>
            </a:spcAft>
            <a:buChar char="•"/>
          </a:pPr>
          <a:r>
            <a:rPr lang="en-US" sz="1200" kern="1200"/>
            <a:t>Especially important for category transfers such as requests to move budget out of 200 category </a:t>
          </a:r>
        </a:p>
        <a:p>
          <a:pPr marL="114300" lvl="1" indent="-114300" algn="l" defTabSz="533400">
            <a:lnSpc>
              <a:spcPct val="90000"/>
            </a:lnSpc>
            <a:spcBef>
              <a:spcPct val="0"/>
            </a:spcBef>
            <a:spcAft>
              <a:spcPct val="20000"/>
            </a:spcAft>
            <a:buChar char="•"/>
          </a:pPr>
          <a:r>
            <a:rPr lang="en-US" sz="1200" kern="1200"/>
            <a:t>Keep in mind that the Budget Director reviews BARs for appropriateness and the LFC will review later and may have questions</a:t>
          </a:r>
        </a:p>
      </dsp:txBody>
      <dsp:txXfrm>
        <a:off x="0" y="1803069"/>
        <a:ext cx="5393361" cy="745200"/>
      </dsp:txXfrm>
    </dsp:sp>
    <dsp:sp modelId="{D47C8D3C-2A5A-43BC-B25D-7E48EE83D167}">
      <dsp:nvSpPr>
        <dsp:cNvPr id="0" name=""/>
        <dsp:cNvSpPr/>
      </dsp:nvSpPr>
      <dsp:spPr>
        <a:xfrm>
          <a:off x="0" y="2548268"/>
          <a:ext cx="5393361" cy="82485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a:solidFill>
                <a:sysClr val="windowText" lastClr="000000"/>
              </a:solidFill>
            </a:rPr>
            <a:t>Make sure information provided on narrative matches that on form, backup documents, etc.</a:t>
          </a:r>
        </a:p>
      </dsp:txBody>
      <dsp:txXfrm>
        <a:off x="40266" y="2588534"/>
        <a:ext cx="5312829" cy="744318"/>
      </dsp:txXfrm>
    </dsp:sp>
    <dsp:sp modelId="{DBEC8FA1-DD1C-40FC-966B-9AF5B83C62EF}">
      <dsp:nvSpPr>
        <dsp:cNvPr id="0" name=""/>
        <dsp:cNvSpPr/>
      </dsp:nvSpPr>
      <dsp:spPr>
        <a:xfrm>
          <a:off x="0" y="3416319"/>
          <a:ext cx="5393361" cy="82485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a:solidFill>
                <a:sysClr val="windowText" lastClr="000000"/>
              </a:solidFill>
            </a:rPr>
            <a:t>Examples of completed BARs with narratives will be posted on Boot Camp Training website</a:t>
          </a:r>
        </a:p>
      </dsp:txBody>
      <dsp:txXfrm>
        <a:off x="40266" y="3456585"/>
        <a:ext cx="5312829" cy="74431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FD5041-81FD-427B-83D4-1C9E3478639C}">
      <dsp:nvSpPr>
        <dsp:cNvPr id="0" name=""/>
        <dsp:cNvSpPr/>
      </dsp:nvSpPr>
      <dsp:spPr>
        <a:xfrm>
          <a:off x="951202" y="1175323"/>
          <a:ext cx="756524" cy="71"/>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B7A9FE0-9724-471F-BADC-3F1052D21ABE}">
      <dsp:nvSpPr>
        <dsp:cNvPr id="0" name=""/>
        <dsp:cNvSpPr/>
      </dsp:nvSpPr>
      <dsp:spPr>
        <a:xfrm>
          <a:off x="1753119" y="1111811"/>
          <a:ext cx="87000" cy="163409"/>
        </a:xfrm>
        <a:prstGeom prst="chevron">
          <a:avLst>
            <a:gd name="adj" fmla="val 9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EE75055-86E5-42D0-8905-38F265D4860C}">
      <dsp:nvSpPr>
        <dsp:cNvPr id="0" name=""/>
        <dsp:cNvSpPr/>
      </dsp:nvSpPr>
      <dsp:spPr>
        <a:xfrm>
          <a:off x="485521" y="804244"/>
          <a:ext cx="742229" cy="742229"/>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803" tIns="28803" rIns="28803" bIns="28803" numCol="1" spcCol="1270" anchor="ctr" anchorCtr="0">
          <a:noAutofit/>
        </a:bodyPr>
        <a:lstStyle/>
        <a:p>
          <a:pPr marL="0" lvl="0" indent="0" algn="ctr" defTabSz="1466850">
            <a:lnSpc>
              <a:spcPct val="90000"/>
            </a:lnSpc>
            <a:spcBef>
              <a:spcPct val="0"/>
            </a:spcBef>
            <a:spcAft>
              <a:spcPct val="35000"/>
            </a:spcAft>
            <a:buNone/>
          </a:pPr>
          <a:r>
            <a:rPr lang="en-US" sz="3300" kern="1200"/>
            <a:t>01</a:t>
          </a:r>
        </a:p>
      </dsp:txBody>
      <dsp:txXfrm>
        <a:off x="594218" y="912941"/>
        <a:ext cx="524835" cy="524835"/>
      </dsp:txXfrm>
    </dsp:sp>
    <dsp:sp modelId="{2DBB4278-55DF-407E-8A50-2DD900944893}">
      <dsp:nvSpPr>
        <dsp:cNvPr id="0" name=""/>
        <dsp:cNvSpPr/>
      </dsp:nvSpPr>
      <dsp:spPr>
        <a:xfrm>
          <a:off x="5546" y="1712074"/>
          <a:ext cx="1702181" cy="1965600"/>
        </a:xfrm>
        <a:prstGeom prst="upArrowCallout">
          <a:avLst>
            <a:gd name="adj1" fmla="val 50000"/>
            <a:gd name="adj2" fmla="val 20000"/>
            <a:gd name="adj3" fmla="val 20000"/>
            <a:gd name="adj4" fmla="val 10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4270" tIns="165100" rIns="134270" bIns="165100" numCol="1" spcCol="1270" anchor="t" anchorCtr="0">
          <a:noAutofit/>
        </a:bodyPr>
        <a:lstStyle/>
        <a:p>
          <a:pPr marL="0" lvl="0" indent="0" algn="l" defTabSz="488950">
            <a:lnSpc>
              <a:spcPct val="90000"/>
            </a:lnSpc>
            <a:spcBef>
              <a:spcPct val="0"/>
            </a:spcBef>
            <a:spcAft>
              <a:spcPct val="35000"/>
            </a:spcAft>
            <a:buNone/>
          </a:pPr>
          <a:r>
            <a:rPr lang="en-US" sz="1100" kern="1200" dirty="0"/>
            <a:t>Complete BAR as normal – do </a:t>
          </a:r>
          <a:r>
            <a:rPr lang="en-US" sz="1100" u="sng" kern="1200" dirty="0"/>
            <a:t>not</a:t>
          </a:r>
          <a:r>
            <a:rPr lang="en-US" sz="1100" kern="1200" dirty="0"/>
            <a:t> check “No 10 day wait” box on BAR form</a:t>
          </a:r>
        </a:p>
      </dsp:txBody>
      <dsp:txXfrm>
        <a:off x="5546" y="2052510"/>
        <a:ext cx="1702181" cy="1625164"/>
      </dsp:txXfrm>
    </dsp:sp>
    <dsp:sp modelId="{17DDDA86-B92E-46AF-B3D3-90DF6CB64489}">
      <dsp:nvSpPr>
        <dsp:cNvPr id="0" name=""/>
        <dsp:cNvSpPr/>
      </dsp:nvSpPr>
      <dsp:spPr>
        <a:xfrm>
          <a:off x="1896858" y="1175323"/>
          <a:ext cx="1702181" cy="7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8274282-EC86-421B-ADE6-95C633103070}">
      <dsp:nvSpPr>
        <dsp:cNvPr id="0" name=""/>
        <dsp:cNvSpPr/>
      </dsp:nvSpPr>
      <dsp:spPr>
        <a:xfrm>
          <a:off x="3644431" y="1111811"/>
          <a:ext cx="87000" cy="163409"/>
        </a:xfrm>
        <a:prstGeom prst="chevron">
          <a:avLst>
            <a:gd name="adj" fmla="val 9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A4021B4-10B1-4B08-9BB3-4CBCEE7D4981}">
      <dsp:nvSpPr>
        <dsp:cNvPr id="0" name=""/>
        <dsp:cNvSpPr/>
      </dsp:nvSpPr>
      <dsp:spPr>
        <a:xfrm>
          <a:off x="2376834" y="804244"/>
          <a:ext cx="742229" cy="742229"/>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803" tIns="28803" rIns="28803" bIns="28803" numCol="1" spcCol="1270" anchor="ctr" anchorCtr="0">
          <a:noAutofit/>
        </a:bodyPr>
        <a:lstStyle/>
        <a:p>
          <a:pPr marL="0" lvl="0" indent="0" algn="ctr" defTabSz="1466850">
            <a:lnSpc>
              <a:spcPct val="90000"/>
            </a:lnSpc>
            <a:spcBef>
              <a:spcPct val="0"/>
            </a:spcBef>
            <a:spcAft>
              <a:spcPct val="35000"/>
            </a:spcAft>
            <a:buNone/>
          </a:pPr>
          <a:r>
            <a:rPr lang="en-US" sz="3300" kern="1200"/>
            <a:t>02</a:t>
          </a:r>
        </a:p>
      </dsp:txBody>
      <dsp:txXfrm>
        <a:off x="2485531" y="912941"/>
        <a:ext cx="524835" cy="524835"/>
      </dsp:txXfrm>
    </dsp:sp>
    <dsp:sp modelId="{A5F66AD5-CDEF-483C-97E0-2CBC6B0C6DD8}">
      <dsp:nvSpPr>
        <dsp:cNvPr id="0" name=""/>
        <dsp:cNvSpPr/>
      </dsp:nvSpPr>
      <dsp:spPr>
        <a:xfrm>
          <a:off x="1896858" y="1712074"/>
          <a:ext cx="1702181" cy="1965600"/>
        </a:xfrm>
        <a:prstGeom prst="upArrowCallout">
          <a:avLst>
            <a:gd name="adj1" fmla="val 50000"/>
            <a:gd name="adj2" fmla="val 20000"/>
            <a:gd name="adj3" fmla="val 20000"/>
            <a:gd name="adj4" fmla="val 10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4270" tIns="165100" rIns="134270" bIns="165100" numCol="1" spcCol="1270" anchor="t" anchorCtr="0">
          <a:noAutofit/>
        </a:bodyPr>
        <a:lstStyle/>
        <a:p>
          <a:pPr marL="0" lvl="0" indent="0" algn="l" defTabSz="488950">
            <a:lnSpc>
              <a:spcPct val="90000"/>
            </a:lnSpc>
            <a:spcBef>
              <a:spcPct val="0"/>
            </a:spcBef>
            <a:spcAft>
              <a:spcPct val="35000"/>
            </a:spcAft>
            <a:buNone/>
          </a:pPr>
          <a:r>
            <a:rPr lang="en-US" sz="1100" kern="1200" dirty="0"/>
            <a:t>Submit BAR to SBD, obtain 10 Day Waiver Form from Office Manager</a:t>
          </a:r>
        </a:p>
      </dsp:txBody>
      <dsp:txXfrm>
        <a:off x="1896858" y="2052510"/>
        <a:ext cx="1702181" cy="1625164"/>
      </dsp:txXfrm>
    </dsp:sp>
    <dsp:sp modelId="{76BEA28F-B80B-4929-9A30-2D0100A81381}">
      <dsp:nvSpPr>
        <dsp:cNvPr id="0" name=""/>
        <dsp:cNvSpPr/>
      </dsp:nvSpPr>
      <dsp:spPr>
        <a:xfrm>
          <a:off x="3788171" y="1175323"/>
          <a:ext cx="1702181" cy="7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449135E-E8DC-4899-A6A7-D5E15CE8C167}">
      <dsp:nvSpPr>
        <dsp:cNvPr id="0" name=""/>
        <dsp:cNvSpPr/>
      </dsp:nvSpPr>
      <dsp:spPr>
        <a:xfrm>
          <a:off x="5535743" y="1111811"/>
          <a:ext cx="87000" cy="163409"/>
        </a:xfrm>
        <a:prstGeom prst="chevron">
          <a:avLst>
            <a:gd name="adj" fmla="val 9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31200A9-66AB-4B5E-B97A-C207A95ED3FB}">
      <dsp:nvSpPr>
        <dsp:cNvPr id="0" name=""/>
        <dsp:cNvSpPr/>
      </dsp:nvSpPr>
      <dsp:spPr>
        <a:xfrm>
          <a:off x="4268146" y="804244"/>
          <a:ext cx="742229" cy="742229"/>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803" tIns="28803" rIns="28803" bIns="28803" numCol="1" spcCol="1270" anchor="ctr" anchorCtr="0">
          <a:noAutofit/>
        </a:bodyPr>
        <a:lstStyle/>
        <a:p>
          <a:pPr marL="0" lvl="0" indent="0" algn="ctr" defTabSz="1466850">
            <a:lnSpc>
              <a:spcPct val="90000"/>
            </a:lnSpc>
            <a:spcBef>
              <a:spcPct val="0"/>
            </a:spcBef>
            <a:spcAft>
              <a:spcPct val="35000"/>
            </a:spcAft>
            <a:buNone/>
          </a:pPr>
          <a:r>
            <a:rPr lang="en-US" sz="3300" kern="1200"/>
            <a:t>03</a:t>
          </a:r>
        </a:p>
      </dsp:txBody>
      <dsp:txXfrm>
        <a:off x="4376843" y="912941"/>
        <a:ext cx="524835" cy="524835"/>
      </dsp:txXfrm>
    </dsp:sp>
    <dsp:sp modelId="{97B25E54-1C3F-4E69-B064-9339C4F9DB90}">
      <dsp:nvSpPr>
        <dsp:cNvPr id="0" name=""/>
        <dsp:cNvSpPr/>
      </dsp:nvSpPr>
      <dsp:spPr>
        <a:xfrm>
          <a:off x="3788171" y="1712074"/>
          <a:ext cx="1702181" cy="1965600"/>
        </a:xfrm>
        <a:prstGeom prst="upArrowCallout">
          <a:avLst>
            <a:gd name="adj1" fmla="val 50000"/>
            <a:gd name="adj2" fmla="val 20000"/>
            <a:gd name="adj3" fmla="val 20000"/>
            <a:gd name="adj4" fmla="val 10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4270" tIns="165100" rIns="134270" bIns="165100" numCol="1" spcCol="1270" anchor="t" anchorCtr="0">
          <a:noAutofit/>
        </a:bodyPr>
        <a:lstStyle/>
        <a:p>
          <a:pPr marL="0" lvl="0" indent="0" algn="l" defTabSz="488950">
            <a:lnSpc>
              <a:spcPct val="90000"/>
            </a:lnSpc>
            <a:spcBef>
              <a:spcPct val="0"/>
            </a:spcBef>
            <a:spcAft>
              <a:spcPct val="35000"/>
            </a:spcAft>
            <a:buNone/>
          </a:pPr>
          <a:r>
            <a:rPr lang="en-US" sz="1100" kern="1200" dirty="0"/>
            <a:t>SBD will review BAR as normal and when complete will submit to LFC</a:t>
          </a:r>
        </a:p>
      </dsp:txBody>
      <dsp:txXfrm>
        <a:off x="3788171" y="2052510"/>
        <a:ext cx="1702181" cy="1625164"/>
      </dsp:txXfrm>
    </dsp:sp>
    <dsp:sp modelId="{8C4056CB-9321-49B9-9889-58E84B3EFDF6}">
      <dsp:nvSpPr>
        <dsp:cNvPr id="0" name=""/>
        <dsp:cNvSpPr/>
      </dsp:nvSpPr>
      <dsp:spPr>
        <a:xfrm>
          <a:off x="5679483" y="1175323"/>
          <a:ext cx="1702181" cy="7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57805E0-D6CA-4D4B-AFDB-C894A3DD1F1D}">
      <dsp:nvSpPr>
        <dsp:cNvPr id="0" name=""/>
        <dsp:cNvSpPr/>
      </dsp:nvSpPr>
      <dsp:spPr>
        <a:xfrm>
          <a:off x="7427056" y="1111811"/>
          <a:ext cx="87000" cy="163409"/>
        </a:xfrm>
        <a:prstGeom prst="chevron">
          <a:avLst>
            <a:gd name="adj" fmla="val 9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66F0099-AD04-490F-B7F8-1F1BBFCF073E}">
      <dsp:nvSpPr>
        <dsp:cNvPr id="0" name=""/>
        <dsp:cNvSpPr/>
      </dsp:nvSpPr>
      <dsp:spPr>
        <a:xfrm>
          <a:off x="6159459" y="804244"/>
          <a:ext cx="742229" cy="742229"/>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803" tIns="28803" rIns="28803" bIns="28803" numCol="1" spcCol="1270" anchor="ctr" anchorCtr="0">
          <a:noAutofit/>
        </a:bodyPr>
        <a:lstStyle/>
        <a:p>
          <a:pPr marL="0" lvl="0" indent="0" algn="ctr" defTabSz="1466850">
            <a:lnSpc>
              <a:spcPct val="90000"/>
            </a:lnSpc>
            <a:spcBef>
              <a:spcPct val="0"/>
            </a:spcBef>
            <a:spcAft>
              <a:spcPct val="35000"/>
            </a:spcAft>
            <a:buNone/>
          </a:pPr>
          <a:r>
            <a:rPr lang="en-US" sz="3300" kern="1200"/>
            <a:t>04</a:t>
          </a:r>
        </a:p>
      </dsp:txBody>
      <dsp:txXfrm>
        <a:off x="6268156" y="912941"/>
        <a:ext cx="524835" cy="524835"/>
      </dsp:txXfrm>
    </dsp:sp>
    <dsp:sp modelId="{31E08221-1A5A-45E6-9B61-DF945C2B4C0E}">
      <dsp:nvSpPr>
        <dsp:cNvPr id="0" name=""/>
        <dsp:cNvSpPr/>
      </dsp:nvSpPr>
      <dsp:spPr>
        <a:xfrm>
          <a:off x="5679483" y="1712074"/>
          <a:ext cx="1702181" cy="1965600"/>
        </a:xfrm>
        <a:prstGeom prst="upArrowCallout">
          <a:avLst>
            <a:gd name="adj1" fmla="val 50000"/>
            <a:gd name="adj2" fmla="val 20000"/>
            <a:gd name="adj3" fmla="val 20000"/>
            <a:gd name="adj4" fmla="val 10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4270" tIns="165100" rIns="134270" bIns="165100" numCol="1" spcCol="1270" anchor="t" anchorCtr="0">
          <a:noAutofit/>
        </a:bodyPr>
        <a:lstStyle/>
        <a:p>
          <a:pPr marL="0" lvl="0" indent="0" algn="l" defTabSz="488950">
            <a:lnSpc>
              <a:spcPct val="90000"/>
            </a:lnSpc>
            <a:spcBef>
              <a:spcPct val="0"/>
            </a:spcBef>
            <a:spcAft>
              <a:spcPct val="35000"/>
            </a:spcAft>
            <a:buNone/>
          </a:pPr>
          <a:r>
            <a:rPr lang="en-US" sz="1100" kern="1200" dirty="0"/>
            <a:t>Office Manager will notify agency BAR review is complete, agency submits waiver form to LFC waiver form must be signed by Director or Deputy Director</a:t>
          </a:r>
        </a:p>
      </dsp:txBody>
      <dsp:txXfrm>
        <a:off x="5679483" y="2052510"/>
        <a:ext cx="1702181" cy="1625164"/>
      </dsp:txXfrm>
    </dsp:sp>
    <dsp:sp modelId="{D51CDBDA-D71E-4CF2-9814-96154B8502D4}">
      <dsp:nvSpPr>
        <dsp:cNvPr id="0" name=""/>
        <dsp:cNvSpPr/>
      </dsp:nvSpPr>
      <dsp:spPr>
        <a:xfrm>
          <a:off x="7570795" y="1175323"/>
          <a:ext cx="1702181" cy="7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404A284-5A25-42AB-AD10-A213E22C9FA6}">
      <dsp:nvSpPr>
        <dsp:cNvPr id="0" name=""/>
        <dsp:cNvSpPr/>
      </dsp:nvSpPr>
      <dsp:spPr>
        <a:xfrm>
          <a:off x="9318368" y="1111811"/>
          <a:ext cx="87000" cy="163409"/>
        </a:xfrm>
        <a:prstGeom prst="chevron">
          <a:avLst>
            <a:gd name="adj" fmla="val 9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D65D4AA-22DE-4A0D-9065-17B23B66296D}">
      <dsp:nvSpPr>
        <dsp:cNvPr id="0" name=""/>
        <dsp:cNvSpPr/>
      </dsp:nvSpPr>
      <dsp:spPr>
        <a:xfrm>
          <a:off x="8050771" y="804244"/>
          <a:ext cx="742229" cy="742229"/>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803" tIns="28803" rIns="28803" bIns="28803" numCol="1" spcCol="1270" anchor="ctr" anchorCtr="0">
          <a:noAutofit/>
        </a:bodyPr>
        <a:lstStyle/>
        <a:p>
          <a:pPr marL="0" lvl="0" indent="0" algn="ctr" defTabSz="1466850">
            <a:lnSpc>
              <a:spcPct val="90000"/>
            </a:lnSpc>
            <a:spcBef>
              <a:spcPct val="0"/>
            </a:spcBef>
            <a:spcAft>
              <a:spcPct val="35000"/>
            </a:spcAft>
            <a:buNone/>
          </a:pPr>
          <a:r>
            <a:rPr lang="en-US" sz="3300" kern="1200"/>
            <a:t>05</a:t>
          </a:r>
        </a:p>
      </dsp:txBody>
      <dsp:txXfrm>
        <a:off x="8159468" y="912941"/>
        <a:ext cx="524835" cy="524835"/>
      </dsp:txXfrm>
    </dsp:sp>
    <dsp:sp modelId="{D4E9D521-627C-4132-8257-B8800DB52EBD}">
      <dsp:nvSpPr>
        <dsp:cNvPr id="0" name=""/>
        <dsp:cNvSpPr/>
      </dsp:nvSpPr>
      <dsp:spPr>
        <a:xfrm>
          <a:off x="7570795" y="1712074"/>
          <a:ext cx="1702181" cy="1965600"/>
        </a:xfrm>
        <a:prstGeom prst="upArrowCallout">
          <a:avLst>
            <a:gd name="adj1" fmla="val 50000"/>
            <a:gd name="adj2" fmla="val 20000"/>
            <a:gd name="adj3" fmla="val 20000"/>
            <a:gd name="adj4" fmla="val 10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4270" tIns="165100" rIns="134270" bIns="165100" numCol="1" spcCol="1270" anchor="t" anchorCtr="0">
          <a:noAutofit/>
        </a:bodyPr>
        <a:lstStyle/>
        <a:p>
          <a:pPr marL="0" lvl="0" indent="0" algn="l" defTabSz="488950">
            <a:lnSpc>
              <a:spcPct val="90000"/>
            </a:lnSpc>
            <a:spcBef>
              <a:spcPct val="0"/>
            </a:spcBef>
            <a:spcAft>
              <a:spcPct val="35000"/>
            </a:spcAft>
            <a:buNone/>
          </a:pPr>
          <a:r>
            <a:rPr lang="en-US" sz="1100" kern="1200" dirty="0"/>
            <a:t>Be prepared to answer questions from LFC regarding need for waiver</a:t>
          </a:r>
        </a:p>
      </dsp:txBody>
      <dsp:txXfrm>
        <a:off x="7570795" y="2052510"/>
        <a:ext cx="1702181" cy="1625164"/>
      </dsp:txXfrm>
    </dsp:sp>
    <dsp:sp modelId="{D4A209B1-62E9-48C6-A7A1-ADCC43BFCF7E}">
      <dsp:nvSpPr>
        <dsp:cNvPr id="0" name=""/>
        <dsp:cNvSpPr/>
      </dsp:nvSpPr>
      <dsp:spPr>
        <a:xfrm>
          <a:off x="9462108" y="1175323"/>
          <a:ext cx="851090" cy="7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CF5E645-9DDF-419B-954D-4AE1D28B5B4C}">
      <dsp:nvSpPr>
        <dsp:cNvPr id="0" name=""/>
        <dsp:cNvSpPr/>
      </dsp:nvSpPr>
      <dsp:spPr>
        <a:xfrm>
          <a:off x="9942083" y="804244"/>
          <a:ext cx="742229" cy="742229"/>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803" tIns="28803" rIns="28803" bIns="28803" numCol="1" spcCol="1270" anchor="ctr" anchorCtr="0">
          <a:noAutofit/>
        </a:bodyPr>
        <a:lstStyle/>
        <a:p>
          <a:pPr marL="0" lvl="0" indent="0" algn="ctr" defTabSz="1466850">
            <a:lnSpc>
              <a:spcPct val="90000"/>
            </a:lnSpc>
            <a:spcBef>
              <a:spcPct val="0"/>
            </a:spcBef>
            <a:spcAft>
              <a:spcPct val="35000"/>
            </a:spcAft>
            <a:buNone/>
          </a:pPr>
          <a:r>
            <a:rPr lang="en-US" sz="3300" kern="1200"/>
            <a:t>06</a:t>
          </a:r>
        </a:p>
      </dsp:txBody>
      <dsp:txXfrm>
        <a:off x="10050780" y="912941"/>
        <a:ext cx="524835" cy="524835"/>
      </dsp:txXfrm>
    </dsp:sp>
    <dsp:sp modelId="{A3D5BD14-C236-461A-AC1B-6062638EB6D2}">
      <dsp:nvSpPr>
        <dsp:cNvPr id="0" name=""/>
        <dsp:cNvSpPr/>
      </dsp:nvSpPr>
      <dsp:spPr>
        <a:xfrm>
          <a:off x="9462108" y="1712074"/>
          <a:ext cx="1702181" cy="1965600"/>
        </a:xfrm>
        <a:prstGeom prst="upArrowCallout">
          <a:avLst>
            <a:gd name="adj1" fmla="val 50000"/>
            <a:gd name="adj2" fmla="val 20000"/>
            <a:gd name="adj3" fmla="val 20000"/>
            <a:gd name="adj4" fmla="val 10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4270" tIns="165100" rIns="134270" bIns="165100" numCol="1" spcCol="1270" anchor="t" anchorCtr="0">
          <a:noAutofit/>
        </a:bodyPr>
        <a:lstStyle/>
        <a:p>
          <a:pPr marL="0" lvl="0" indent="0" algn="l" defTabSz="488950">
            <a:lnSpc>
              <a:spcPct val="90000"/>
            </a:lnSpc>
            <a:spcBef>
              <a:spcPct val="0"/>
            </a:spcBef>
            <a:spcAft>
              <a:spcPct val="35000"/>
            </a:spcAft>
            <a:buNone/>
          </a:pPr>
          <a:r>
            <a:rPr lang="en-US" sz="1100" kern="1200" dirty="0"/>
            <a:t>If LFC approves waiver, SBD will post BAR</a:t>
          </a:r>
        </a:p>
      </dsp:txBody>
      <dsp:txXfrm>
        <a:off x="9462108" y="2052510"/>
        <a:ext cx="1702181" cy="162516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FEB441-6F39-45FA-9109-74A02C77ECE8}">
      <dsp:nvSpPr>
        <dsp:cNvPr id="0" name=""/>
        <dsp:cNvSpPr/>
      </dsp:nvSpPr>
      <dsp:spPr>
        <a:xfrm>
          <a:off x="0" y="553462"/>
          <a:ext cx="5393361" cy="30240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7443C74-FDE2-4F64-8AD5-B627AEFF43E7}">
      <dsp:nvSpPr>
        <dsp:cNvPr id="0" name=""/>
        <dsp:cNvSpPr/>
      </dsp:nvSpPr>
      <dsp:spPr>
        <a:xfrm>
          <a:off x="269668" y="376342"/>
          <a:ext cx="3775352" cy="35424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699" tIns="0" rIns="142699" bIns="0" numCol="1" spcCol="1270" anchor="ctr" anchorCtr="0">
          <a:noAutofit/>
        </a:bodyPr>
        <a:lstStyle/>
        <a:p>
          <a:pPr marL="0" lvl="0" indent="0" algn="l" defTabSz="533400">
            <a:lnSpc>
              <a:spcPct val="90000"/>
            </a:lnSpc>
            <a:spcBef>
              <a:spcPct val="0"/>
            </a:spcBef>
            <a:spcAft>
              <a:spcPct val="35000"/>
            </a:spcAft>
            <a:buNone/>
          </a:pPr>
          <a:r>
            <a:rPr lang="en-US" sz="1200" kern="1200">
              <a:solidFill>
                <a:sysClr val="windowText" lastClr="000000"/>
              </a:solidFill>
            </a:rPr>
            <a:t>Complete, signed OPBUD-4 Form (Excel)</a:t>
          </a:r>
        </a:p>
      </dsp:txBody>
      <dsp:txXfrm>
        <a:off x="286961" y="393635"/>
        <a:ext cx="3740766" cy="319654"/>
      </dsp:txXfrm>
    </dsp:sp>
    <dsp:sp modelId="{28DCC9D4-7C10-4391-BE52-5A5E11D49320}">
      <dsp:nvSpPr>
        <dsp:cNvPr id="0" name=""/>
        <dsp:cNvSpPr/>
      </dsp:nvSpPr>
      <dsp:spPr>
        <a:xfrm>
          <a:off x="0" y="1097782"/>
          <a:ext cx="5393361" cy="699300"/>
        </a:xfrm>
        <a:prstGeom prst="rect">
          <a:avLst/>
        </a:prstGeom>
        <a:solidFill>
          <a:schemeClr val="lt1">
            <a:alpha val="90000"/>
            <a:hueOff val="0"/>
            <a:satOff val="0"/>
            <a:lumOff val="0"/>
            <a:alphaOff val="0"/>
          </a:schemeClr>
        </a:solidFill>
        <a:ln w="12700" cap="flat" cmpd="sng" algn="ctr">
          <a:solidFill>
            <a:schemeClr val="accent3">
              <a:hueOff val="2019711"/>
              <a:satOff val="12180"/>
              <a:lumOff val="-738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8585" tIns="249936" rIns="418585" bIns="85344" numCol="1" spcCol="1270" anchor="t" anchorCtr="0">
          <a:noAutofit/>
        </a:bodyPr>
        <a:lstStyle/>
        <a:p>
          <a:pPr marL="114300" lvl="1" indent="-114300" algn="l" defTabSz="533400">
            <a:lnSpc>
              <a:spcPct val="90000"/>
            </a:lnSpc>
            <a:spcBef>
              <a:spcPct val="0"/>
            </a:spcBef>
            <a:spcAft>
              <a:spcPct val="15000"/>
            </a:spcAft>
            <a:buChar char="•"/>
          </a:pPr>
          <a:r>
            <a:rPr lang="en-US" sz="1200" kern="1200" dirty="0"/>
            <a:t>Budget Entry Type: Original (establishing new appropriation budget)</a:t>
          </a:r>
        </a:p>
        <a:p>
          <a:pPr marL="114300" lvl="1" indent="-114300" algn="l" defTabSz="533400">
            <a:lnSpc>
              <a:spcPct val="90000"/>
            </a:lnSpc>
            <a:spcBef>
              <a:spcPct val="0"/>
            </a:spcBef>
            <a:spcAft>
              <a:spcPct val="15000"/>
            </a:spcAft>
            <a:buChar char="•"/>
          </a:pPr>
          <a:r>
            <a:rPr lang="en-US" sz="1200" kern="1200" dirty="0"/>
            <a:t>Entry Type: OPBUD-4</a:t>
          </a:r>
        </a:p>
      </dsp:txBody>
      <dsp:txXfrm>
        <a:off x="0" y="1097782"/>
        <a:ext cx="5393361" cy="699300"/>
      </dsp:txXfrm>
    </dsp:sp>
    <dsp:sp modelId="{6F19405F-8919-4AA1-849E-AD824CE80630}">
      <dsp:nvSpPr>
        <dsp:cNvPr id="0" name=""/>
        <dsp:cNvSpPr/>
      </dsp:nvSpPr>
      <dsp:spPr>
        <a:xfrm>
          <a:off x="269668" y="920662"/>
          <a:ext cx="3775352" cy="354240"/>
        </a:xfrm>
        <a:prstGeom prst="roundRect">
          <a:avLst/>
        </a:prstGeom>
        <a:solidFill>
          <a:schemeClr val="accent3">
            <a:hueOff val="2019711"/>
            <a:satOff val="12180"/>
            <a:lumOff val="-738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699" tIns="0" rIns="142699" bIns="0" numCol="1" spcCol="1270" anchor="ctr" anchorCtr="0">
          <a:noAutofit/>
        </a:bodyPr>
        <a:lstStyle/>
        <a:p>
          <a:pPr marL="0" lvl="0" indent="0" algn="l" defTabSz="533400">
            <a:lnSpc>
              <a:spcPct val="90000"/>
            </a:lnSpc>
            <a:spcBef>
              <a:spcPct val="0"/>
            </a:spcBef>
            <a:spcAft>
              <a:spcPct val="35000"/>
            </a:spcAft>
            <a:buNone/>
          </a:pPr>
          <a:r>
            <a:rPr lang="en-US" sz="1200" kern="1200">
              <a:solidFill>
                <a:sysClr val="windowText" lastClr="000000"/>
              </a:solidFill>
            </a:rPr>
            <a:t>Budget Journals – REVENUE and APROP_P</a:t>
          </a:r>
        </a:p>
      </dsp:txBody>
      <dsp:txXfrm>
        <a:off x="286961" y="937955"/>
        <a:ext cx="3740766" cy="319654"/>
      </dsp:txXfrm>
    </dsp:sp>
    <dsp:sp modelId="{890AFD38-7B31-42F9-9E74-931EB7D69689}">
      <dsp:nvSpPr>
        <dsp:cNvPr id="0" name=""/>
        <dsp:cNvSpPr/>
      </dsp:nvSpPr>
      <dsp:spPr>
        <a:xfrm>
          <a:off x="0" y="2039002"/>
          <a:ext cx="5393361" cy="302400"/>
        </a:xfrm>
        <a:prstGeom prst="rect">
          <a:avLst/>
        </a:prstGeom>
        <a:solidFill>
          <a:schemeClr val="lt1">
            <a:alpha val="90000"/>
            <a:hueOff val="0"/>
            <a:satOff val="0"/>
            <a:lumOff val="0"/>
            <a:alphaOff val="0"/>
          </a:schemeClr>
        </a:solidFill>
        <a:ln w="12700" cap="flat" cmpd="sng" algn="ctr">
          <a:solidFill>
            <a:schemeClr val="accent3">
              <a:hueOff val="4039423"/>
              <a:satOff val="24360"/>
              <a:lumOff val="-1477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6E3719B-B2EE-435D-AB15-A3179BCD1A60}">
      <dsp:nvSpPr>
        <dsp:cNvPr id="0" name=""/>
        <dsp:cNvSpPr/>
      </dsp:nvSpPr>
      <dsp:spPr>
        <a:xfrm>
          <a:off x="269668" y="1861882"/>
          <a:ext cx="3775352" cy="354240"/>
        </a:xfrm>
        <a:prstGeom prst="roundRect">
          <a:avLst/>
        </a:prstGeom>
        <a:solidFill>
          <a:schemeClr val="accent3">
            <a:hueOff val="4039423"/>
            <a:satOff val="24360"/>
            <a:lumOff val="-1477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699" tIns="0" rIns="142699" bIns="0" numCol="1" spcCol="1270" anchor="ctr" anchorCtr="0">
          <a:noAutofit/>
        </a:bodyPr>
        <a:lstStyle/>
        <a:p>
          <a:pPr marL="0" lvl="0" indent="0" algn="l" defTabSz="533400">
            <a:lnSpc>
              <a:spcPct val="90000"/>
            </a:lnSpc>
            <a:spcBef>
              <a:spcPct val="0"/>
            </a:spcBef>
            <a:spcAft>
              <a:spcPct val="35000"/>
            </a:spcAft>
            <a:buNone/>
          </a:pPr>
          <a:r>
            <a:rPr lang="en-US" sz="1200" kern="1200">
              <a:solidFill>
                <a:sysClr val="windowText" lastClr="000000"/>
              </a:solidFill>
            </a:rPr>
            <a:t>Copy of appropriation line from Table of Budget Codes</a:t>
          </a:r>
        </a:p>
      </dsp:txBody>
      <dsp:txXfrm>
        <a:off x="286961" y="1879175"/>
        <a:ext cx="3740766" cy="319654"/>
      </dsp:txXfrm>
    </dsp:sp>
    <dsp:sp modelId="{CA91D237-9D98-45CD-8718-92120D0C2E1B}">
      <dsp:nvSpPr>
        <dsp:cNvPr id="0" name=""/>
        <dsp:cNvSpPr/>
      </dsp:nvSpPr>
      <dsp:spPr>
        <a:xfrm>
          <a:off x="0" y="2583321"/>
          <a:ext cx="5393361" cy="1776600"/>
        </a:xfrm>
        <a:prstGeom prst="rect">
          <a:avLst/>
        </a:prstGeom>
        <a:solidFill>
          <a:schemeClr val="lt1">
            <a:alpha val="90000"/>
            <a:hueOff val="0"/>
            <a:satOff val="0"/>
            <a:lumOff val="0"/>
            <a:alphaOff val="0"/>
          </a:schemeClr>
        </a:solidFill>
        <a:ln w="12700" cap="flat" cmpd="sng" algn="ctr">
          <a:solidFill>
            <a:schemeClr val="accent3">
              <a:hueOff val="6059134"/>
              <a:satOff val="36540"/>
              <a:lumOff val="-2215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8585" tIns="249936" rIns="418585" bIns="85344" numCol="1" spcCol="1270" anchor="t" anchorCtr="0">
          <a:noAutofit/>
        </a:bodyPr>
        <a:lstStyle/>
        <a:p>
          <a:pPr marL="114300" lvl="1" indent="-114300" algn="l" defTabSz="533400">
            <a:lnSpc>
              <a:spcPct val="90000"/>
            </a:lnSpc>
            <a:spcBef>
              <a:spcPct val="0"/>
            </a:spcBef>
            <a:spcAft>
              <a:spcPct val="15000"/>
            </a:spcAft>
            <a:buChar char="•"/>
          </a:pPr>
          <a:r>
            <a:rPr lang="en-US" sz="1200" kern="1200"/>
            <a:t>Complete, signed allotment form if appropriation is from general fund, computer systems enhancement fund (Section 7), or tobacco settlement fund</a:t>
          </a:r>
        </a:p>
        <a:p>
          <a:pPr marL="114300" lvl="1" indent="-114300" algn="l" defTabSz="533400">
            <a:lnSpc>
              <a:spcPct val="90000"/>
            </a:lnSpc>
            <a:spcBef>
              <a:spcPct val="0"/>
            </a:spcBef>
            <a:spcAft>
              <a:spcPct val="15000"/>
            </a:spcAft>
            <a:buChar char="•"/>
          </a:pPr>
          <a:r>
            <a:rPr lang="en-US" sz="1200" kern="1200" dirty="0"/>
            <a:t>Copy of PCC certification letter if budgeting Section 7 IT appropriation, with certified amount matching what is being budgeted</a:t>
          </a:r>
        </a:p>
        <a:p>
          <a:pPr marL="114300" lvl="1" indent="-114300" algn="l" defTabSz="533400">
            <a:lnSpc>
              <a:spcPct val="90000"/>
            </a:lnSpc>
            <a:spcBef>
              <a:spcPct val="0"/>
            </a:spcBef>
            <a:spcAft>
              <a:spcPct val="15000"/>
            </a:spcAft>
            <a:buChar char="•"/>
          </a:pPr>
          <a:r>
            <a:rPr lang="en-US" sz="1200" kern="1200"/>
            <a:t>Trial balance report if appropriation is from fund balance</a:t>
          </a:r>
        </a:p>
        <a:p>
          <a:pPr marL="114300" lvl="1" indent="-114300" algn="l" defTabSz="533400">
            <a:lnSpc>
              <a:spcPct val="90000"/>
            </a:lnSpc>
            <a:spcBef>
              <a:spcPct val="0"/>
            </a:spcBef>
            <a:spcAft>
              <a:spcPct val="15000"/>
            </a:spcAft>
            <a:buChar char="•"/>
          </a:pPr>
          <a:r>
            <a:rPr lang="en-US" sz="1200" kern="1200"/>
            <a:t>Documentation that any contingencies in the appropriation have been met</a:t>
          </a:r>
        </a:p>
      </dsp:txBody>
      <dsp:txXfrm>
        <a:off x="0" y="2583321"/>
        <a:ext cx="5393361" cy="1776600"/>
      </dsp:txXfrm>
    </dsp:sp>
    <dsp:sp modelId="{C6BD6E12-B872-4E6C-810F-9040F1517FAB}">
      <dsp:nvSpPr>
        <dsp:cNvPr id="0" name=""/>
        <dsp:cNvSpPr/>
      </dsp:nvSpPr>
      <dsp:spPr>
        <a:xfrm>
          <a:off x="269668" y="2406202"/>
          <a:ext cx="3775352" cy="354240"/>
        </a:xfrm>
        <a:prstGeom prst="roundRect">
          <a:avLst/>
        </a:prstGeom>
        <a:solidFill>
          <a:schemeClr val="accent3">
            <a:hueOff val="6059134"/>
            <a:satOff val="36540"/>
            <a:lumOff val="-2215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699" tIns="0" rIns="142699" bIns="0" numCol="1" spcCol="1270" anchor="ctr" anchorCtr="0">
          <a:noAutofit/>
        </a:bodyPr>
        <a:lstStyle/>
        <a:p>
          <a:pPr marL="0" lvl="0" indent="0" algn="l" defTabSz="533400">
            <a:lnSpc>
              <a:spcPct val="90000"/>
            </a:lnSpc>
            <a:spcBef>
              <a:spcPct val="0"/>
            </a:spcBef>
            <a:spcAft>
              <a:spcPct val="35000"/>
            </a:spcAft>
            <a:buNone/>
          </a:pPr>
          <a:r>
            <a:rPr lang="en-US" sz="1200" kern="1200" dirty="0">
              <a:solidFill>
                <a:sysClr val="windowText" lastClr="000000"/>
              </a:solidFill>
            </a:rPr>
            <a:t>Backup dependent on type of appropriation:</a:t>
          </a:r>
        </a:p>
      </dsp:txBody>
      <dsp:txXfrm>
        <a:off x="286961" y="2423495"/>
        <a:ext cx="3740766" cy="319654"/>
      </dsp:txXfrm>
    </dsp:sp>
  </dsp:spTree>
</dsp:drawing>
</file>

<file path=ppt/diagrams/layout1.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layout1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6/7/layout/LinearArrowProcessNumbered">
  <dgm:title val="Linear Arrow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shape called UpArrowCallout. Also the nodes are connected by an arrow like shape emphasizing the process natur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3"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L"/>
      <dgm:param type="nodeVertAlign" val="t"/>
    </dgm:alg>
    <dgm:shape xmlns:r="http://schemas.openxmlformats.org/officeDocument/2006/relationships" r:blip="">
      <dgm:adjLst/>
    </dgm:shape>
    <dgm:presOf/>
    <dgm:constrLst>
      <dgm:constr type="w" for="ch" forName="compositeNode" refType="w"/>
      <dgm:constr type="h" for="ch" forName="compositeNode" op="equ"/>
      <dgm:constr type="w" for="ch" forName="sibTransComposite" refType="w" refFor="ch" refForName="compositeNode" fact="0"/>
      <dgm:constr type="w" for="des" forName="parTx"/>
      <dgm:constr type="h" for="des" forName="parTx" op="equ"/>
      <dgm:constr type="h" for="des" forName="parSh" op="equ"/>
      <dgm:constr type="w" for="des" forName="nodeText"/>
      <dgm:constr type="h" for="des" forName="nodeText" op="equ"/>
      <dgm:constr type="w" for="des" forName="parSh"/>
      <dgm:constr type="w" for="des" forName="parSh" op="equ"/>
      <dgm:constr type="primFontSz" for="des" forName="parTx" val="26"/>
      <dgm:constr type="primFontSz" for="des" forName="parTx" op="equ"/>
      <dgm:constr type="primFontSz" for="des" forName="parSh" op="equ"/>
      <dgm:constr type="primFontSz" for="des" forName="nodeText" op="equ"/>
      <dgm:constr type="secFontSz" for="des" forName="nodeText" op="equ"/>
      <dgm:constr type="primFontSz" for="des" forName="sibTransNodeCircle" op="equ"/>
      <dgm:constr type="h" for="des" forName="sibTransNodeCircle" op="equ"/>
      <dgm:constr type="w" for="des" forName="sibTransNodeCircle" op="equ"/>
      <dgm:constr type="h" for="des" forName="parTx" refType="primFontSz" refFor="des" refForName="parTx" fact="1.5"/>
      <dgm:constr type="h" for="ch" forName="compositeNode" refType="h"/>
      <dgm:constr type="h" for="des" forName="parSh" refType="w"/>
      <dgm:constr type="h" for="des" forName="nodeText" refType="primFontSz" refFor="des" refForName="parTx" fact="2.1"/>
      <dgm:constr type="h" for="des" forName="parSh" refType="h" refFor="des" refForName="parTx" op="lte" fact="1.2"/>
      <dgm:constr type="h" for="des" forName="parSh" refType="h" refFor="des" refForName="parTx" op="gte" fact="1.2"/>
    </dgm:constrLst>
    <dgm:ruleLst>
      <dgm:rule type="primFontSz" for="des" forName="parSh" val="5" fact="NaN" max="NaN"/>
    </dgm:ruleLst>
    <dgm:forEach name="Name3" axis="ch" ptType="node">
      <dgm:layoutNode name="compositeNode">
        <dgm:alg type="composite"/>
        <dgm:shape xmlns:r="http://schemas.openxmlformats.org/officeDocument/2006/relationships" r:blip="">
          <dgm:adjLst/>
        </dgm:shape>
        <dgm:presOf/>
        <dgm:choose name="Name004">
          <dgm:if name="Name5" axis="self" ptType="node" func="cnt" op="equ" val="0">
            <dgm:constrLst>
              <dgm:constr type="w" for="ch" forName="parTx" refType="w"/>
              <dgm:constr type="w" for="ch" forName="parSh" refType="w" refFor="ch" refForName="parTx"/>
              <dgm:constr type="w" for="ch" forName="nodeText" refType="w" refFor="ch" refForName="parTx"/>
              <dgm:constr type="t" for="ch" forName="nodeText" refType="b" refFor="ch" refForName="parSh"/>
            </dgm:constrLst>
          </dgm:if>
          <dgm:else name="Name6">
            <dgm:constrLst>
              <dgm:constr type="w" for="ch" forName="parTx" refType="w"/>
              <dgm:constr type="w" for="ch" forName="parSh" refType="w" refFor="ch" refForName="parTx"/>
              <dgm:constr type="w" for="ch" forName="nodeText" refType="w" refFor="ch" refForName="parTx" fact="0.9"/>
              <dgm:constr type="t" for="ch" forName="nodeText" refType="b" refFor="ch" refForName="parSh"/>
            </dgm:constrLst>
          </dgm:else>
        </dgm:choose>
        <dgm:ruleLst>
          <dgm:rule type="h" val="INF" fact="NaN" max="NaN"/>
        </dgm:ruleLst>
        <dgm:layoutNode name="parTx">
          <dgm:varLst>
            <dgm:chMax val="0"/>
            <dgm:chPref val="0"/>
            <dgm:bulletEnabled val="1"/>
          </dgm:varLst>
          <dgm:alg type="tx"/>
          <dgm:shape xmlns:r="http://schemas.openxmlformats.org/officeDocument/2006/relationships" type="rect" r:blip="" zOrderOff="1" hideGeom="1">
            <dgm:adjLst/>
          </dgm:shape>
          <dgm:presOf/>
          <dgm:constrLst>
            <dgm:constr type="h" refType="w" op="lte" fact="0.4"/>
            <dgm:constr type="h"/>
          </dgm:constrLst>
          <dgm:ruleLst>
            <dgm:rule type="h" val="INF" fact="NaN" max="NaN"/>
          </dgm:ruleLst>
        </dgm:layoutNode>
        <dgm:layoutNode name="parSh">
          <dgm:alg type="composite"/>
          <dgm:shape xmlns:r="http://schemas.openxmlformats.org/officeDocument/2006/relationships" r:blip="">
            <dgm:adjLst/>
          </dgm:shape>
          <dgm:presOf axis="self" ptType="node"/>
          <dgm:choose name="casesForFirstAndLastNode">
            <dgm:if name="ifFirstNode" axis="self" ptType="node" func="pos" op="equ" val="1">
              <dgm:choose name="removeLineWhenOnlyOneNode">
                <dgm:if name="ifOnlyOneNode" axis="followSib" ptType="node" func="cnt" op="equ" val="0">
                  <dgm:constrLst>
                    <dgm:constr type="h"/>
                    <dgm:constr type="h" for="ch" forName="lineNode" val="0.002"/>
                    <dgm:constr type="w" for="ch" forName="lineNode" refType="w" fact="0"/>
                    <dgm:constr type="w" for="ch" forName="lineArrowNode" refType="w" fact="0"/>
                    <dgm:constr type="h" for="ch" forName="lineArrowNode" refType="h" fact="0"/>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ifMoreThanOneNode">
                  <dgm:constrLst>
                    <dgm:constr type="h"/>
                    <dgm:constr type="h" for="ch" forName="lineNode" val="0.002"/>
                    <dgm:constr type="w" for="ch" forName="lineNode" refType="w" fact="0.4"/>
                    <dgm:constr type="l" for="ch" forName="lineNode" refType="w" fact="0.5"/>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if>
            <dgm:if name="ifLastNode" axis="self" ptType="node" func="revPos" op="equ" val="1">
              <dgm:constrLst>
                <dgm:constr type="h"/>
                <dgm:constr type="h" for="ch" forName="lineNode" val="0.002"/>
                <dgm:constr type="w" for="ch" forName="lineNode" refType="w" fact="0.45"/>
                <dgm:constr type="w" for="ch" forName="lineArrowNode" refType="w" fact="0"/>
                <dgm:constr type="h" for="ch" forName="lineArrowNode" refType="h" fact="0"/>
                <dgm:constr type="ctrY" for="ch" forName="lineNode" refType="ctrY" refFor="ch" refForName="sibTransNodeCircle"/>
                <dgm:constr type="h" for="ch" forName="sibTransNodeCircle" refType="h"/>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allOtherNodes">
              <dgm:constrLst>
                <dgm:constr type="h"/>
                <dgm:constr type="h" for="ch" forName="lineNode" val="0.002"/>
                <dgm:constr type="w" for="ch" forName="lineNode" refType="w" fact="0.9"/>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layoutNode name="lineNode" styleLbl="alignAccFollowNode1">
            <dgm:alg type="sp"/>
            <dgm:shape xmlns:r="http://schemas.openxmlformats.org/officeDocument/2006/relationships" type="rect" r:blip="">
              <dgm:adjLst/>
            </dgm:shape>
            <dgm:presOf/>
            <dgm:constrLst/>
            <dgm:ruleLst/>
          </dgm:layoutNode>
          <dgm:layoutNode name="lineArrowNode" styleLbl="alignAccFollowNode1">
            <dgm:alg type="sp"/>
            <dgm:shape xmlns:r="http://schemas.openxmlformats.org/officeDocument/2006/relationships" type="chevron" r:blip="">
              <dgm:adjLst>
                <dgm:adj idx="1" val="0.9"/>
              </dgm:adjLst>
            </dgm:shape>
            <dgm:presOf/>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param type="parTxRTLAlign" val="l"/>
              </dgm:alg>
              <dgm:shape xmlns:r="http://schemas.openxmlformats.org/officeDocument/2006/relationships" type="ellipse" r:blip="">
                <dgm:adjLst/>
              </dgm:shape>
              <dgm:constrLst>
                <dgm:constr type="w" refType="h" op="equ"/>
                <dgm:constr type="primFontSz" val="60"/>
                <dgm:constr type="tMarg" refType="w" fact="0.11"/>
                <dgm:constr type="lMarg" refType="w" fact="0.11"/>
                <dgm:constr type="rMarg" refType="w" fact="0.11"/>
                <dgm:constr type="bMarg" refType="w" fact="0.11"/>
              </dgm:constrLst>
              <dgm:ruleLst>
                <dgm:rule type="primFontSz" val="14" fact="NaN" max="NaN"/>
              </dgm:ruleLst>
            </dgm:layoutNode>
            <dgm:layoutNode name="spacerBetweenCircleAndCallout">
              <dgm:varLst/>
              <dgm:presOf/>
              <dgm:alg type="sp"/>
              <dgm:shape xmlns:r="http://schemas.openxmlformats.org/officeDocument/2006/relationships" r:blip="">
                <dgm:adjLst/>
              </dgm:shape>
              <dgm:constrLst/>
              <dgm:ruleLst/>
            </dgm:layoutNode>
          </dgm:forEach>
          <dgm:presOf/>
          <dgm:ruleLst/>
        </dgm:layoutNode>
        <dgm:layoutNode name="nodeText" styleLbl="alignAccFollowNode1">
          <dgm:varLst>
            <dgm:bulletEnabled val="1"/>
          </dgm:varLst>
          <dgm:alg type="tx">
            <dgm:param type="parTxLTRAlign" val="l"/>
            <dgm:param type="parTxRTLAlign" val="r"/>
            <dgm:param type="txAnchorVert" val="t"/>
          </dgm:alg>
          <dgm:shape xmlns:r="http://schemas.openxmlformats.org/officeDocument/2006/relationships" type="upArrowCallout" r:blip="">
            <dgm:adjLst>
              <dgm:adj idx="1" val="0.5"/>
              <dgm:adj idx="2" val="0.2"/>
              <dgm:adj idx="3" val="0.2"/>
              <dgm:adj idx="4" val="1"/>
            </dgm:adjLst>
          </dgm:shape>
          <dgm:presOf axis="desOrSelf" ptType="node"/>
          <dgm:constrLst>
            <dgm:constr type="secFontSz" val="16"/>
            <dgm:constr type="primFontSz" val="26"/>
            <dgm:constr type="h"/>
            <dgm:constr type="tMarg" val="13"/>
            <dgm:constr type="lMarg" refType="w" fact="0.2236"/>
            <dgm:constr type="rMarg" refType="w" fact="0.2236"/>
            <dgm:constr type="bMarg" val="13"/>
          </dgm:constrLst>
          <dgm:ruleLst>
            <dgm:rule type="secFontSz" val="11" fact="NaN" max="NaN"/>
            <dgm:rule type="primFontSz" val="11" fact="NaN" max="NaN"/>
            <dgm:rule type="h" val="INF" fact="NaN" max="NaN"/>
          </dgm:ruleLst>
        </dgm:layoutNode>
      </dgm:layoutNode>
      <dgm:forEach name="sibTransForEach" axis="followSib" ptType="sibTrans" cnt="1">
        <dgm:layoutNode name="sibTransComposite" styleLbl="alignAccFollowNode1">
          <dgm:alg type="sp"/>
          <dgm:shape xmlns:r="http://schemas.openxmlformats.org/officeDocument/2006/relationships" r:blip="">
            <dgm:adjLst/>
          </dgm:shape>
          <dgm:ruleLst/>
        </dgm:layoutNode>
        <dgm:ruleLst>
          <dgm:rule type="h" val="INF" fact="NaN" max="NaN"/>
        </dgm:ruleLst>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16/7/layout/LinearArrowProcessNumbered">
  <dgm:title val="Linear Arrow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shape called UpArrowCallout. Also the nodes are connected by an arrow like shape emphasizing the process natur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3"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L"/>
      <dgm:param type="nodeVertAlign" val="t"/>
    </dgm:alg>
    <dgm:shape xmlns:r="http://schemas.openxmlformats.org/officeDocument/2006/relationships" r:blip="">
      <dgm:adjLst/>
    </dgm:shape>
    <dgm:presOf/>
    <dgm:constrLst>
      <dgm:constr type="w" for="ch" forName="compositeNode" refType="w"/>
      <dgm:constr type="h" for="ch" forName="compositeNode" op="equ"/>
      <dgm:constr type="w" for="ch" forName="sibTransComposite" refType="w" refFor="ch" refForName="compositeNode" fact="0"/>
      <dgm:constr type="w" for="des" forName="parTx"/>
      <dgm:constr type="h" for="des" forName="parTx" op="equ"/>
      <dgm:constr type="h" for="des" forName="parSh" op="equ"/>
      <dgm:constr type="w" for="des" forName="nodeText"/>
      <dgm:constr type="h" for="des" forName="nodeText" op="equ"/>
      <dgm:constr type="w" for="des" forName="parSh"/>
      <dgm:constr type="w" for="des" forName="parSh" op="equ"/>
      <dgm:constr type="primFontSz" for="des" forName="parTx" val="26"/>
      <dgm:constr type="primFontSz" for="des" forName="parTx" op="equ"/>
      <dgm:constr type="primFontSz" for="des" forName="parSh" op="equ"/>
      <dgm:constr type="primFontSz" for="des" forName="nodeText" op="equ"/>
      <dgm:constr type="secFontSz" for="des" forName="nodeText" op="equ"/>
      <dgm:constr type="primFontSz" for="des" forName="sibTransNodeCircle" op="equ"/>
      <dgm:constr type="h" for="des" forName="sibTransNodeCircle" op="equ"/>
      <dgm:constr type="w" for="des" forName="sibTransNodeCircle" op="equ"/>
      <dgm:constr type="h" for="des" forName="parTx" refType="primFontSz" refFor="des" refForName="parTx" fact="1.5"/>
      <dgm:constr type="h" for="ch" forName="compositeNode" refType="h"/>
      <dgm:constr type="h" for="des" forName="parSh" refType="w"/>
      <dgm:constr type="h" for="des" forName="nodeText" refType="primFontSz" refFor="des" refForName="parTx" fact="2.1"/>
      <dgm:constr type="h" for="des" forName="parSh" refType="h" refFor="des" refForName="parTx" op="lte" fact="1.2"/>
      <dgm:constr type="h" for="des" forName="parSh" refType="h" refFor="des" refForName="parTx" op="gte" fact="1.2"/>
    </dgm:constrLst>
    <dgm:ruleLst>
      <dgm:rule type="primFontSz" for="des" forName="parSh" val="5" fact="NaN" max="NaN"/>
    </dgm:ruleLst>
    <dgm:forEach name="Name3" axis="ch" ptType="node">
      <dgm:layoutNode name="compositeNode">
        <dgm:alg type="composite"/>
        <dgm:shape xmlns:r="http://schemas.openxmlformats.org/officeDocument/2006/relationships" r:blip="">
          <dgm:adjLst/>
        </dgm:shape>
        <dgm:presOf/>
        <dgm:choose name="Name004">
          <dgm:if name="Name5" axis="self" ptType="node" func="cnt" op="equ" val="0">
            <dgm:constrLst>
              <dgm:constr type="w" for="ch" forName="parTx" refType="w"/>
              <dgm:constr type="w" for="ch" forName="parSh" refType="w" refFor="ch" refForName="parTx"/>
              <dgm:constr type="w" for="ch" forName="nodeText" refType="w" refFor="ch" refForName="parTx"/>
              <dgm:constr type="t" for="ch" forName="nodeText" refType="b" refFor="ch" refForName="parSh"/>
            </dgm:constrLst>
          </dgm:if>
          <dgm:else name="Name6">
            <dgm:constrLst>
              <dgm:constr type="w" for="ch" forName="parTx" refType="w"/>
              <dgm:constr type="w" for="ch" forName="parSh" refType="w" refFor="ch" refForName="parTx"/>
              <dgm:constr type="w" for="ch" forName="nodeText" refType="w" refFor="ch" refForName="parTx" fact="0.9"/>
              <dgm:constr type="t" for="ch" forName="nodeText" refType="b" refFor="ch" refForName="parSh"/>
            </dgm:constrLst>
          </dgm:else>
        </dgm:choose>
        <dgm:ruleLst>
          <dgm:rule type="h" val="INF" fact="NaN" max="NaN"/>
        </dgm:ruleLst>
        <dgm:layoutNode name="parTx">
          <dgm:varLst>
            <dgm:chMax val="0"/>
            <dgm:chPref val="0"/>
            <dgm:bulletEnabled val="1"/>
          </dgm:varLst>
          <dgm:alg type="tx"/>
          <dgm:shape xmlns:r="http://schemas.openxmlformats.org/officeDocument/2006/relationships" type="rect" r:blip="" zOrderOff="1" hideGeom="1">
            <dgm:adjLst/>
          </dgm:shape>
          <dgm:presOf/>
          <dgm:constrLst>
            <dgm:constr type="h" refType="w" op="lte" fact="0.4"/>
            <dgm:constr type="h"/>
          </dgm:constrLst>
          <dgm:ruleLst>
            <dgm:rule type="h" val="INF" fact="NaN" max="NaN"/>
          </dgm:ruleLst>
        </dgm:layoutNode>
        <dgm:layoutNode name="parSh">
          <dgm:alg type="composite"/>
          <dgm:shape xmlns:r="http://schemas.openxmlformats.org/officeDocument/2006/relationships" r:blip="">
            <dgm:adjLst/>
          </dgm:shape>
          <dgm:presOf axis="self" ptType="node"/>
          <dgm:choose name="casesForFirstAndLastNode">
            <dgm:if name="ifFirstNode" axis="self" ptType="node" func="pos" op="equ" val="1">
              <dgm:choose name="removeLineWhenOnlyOneNode">
                <dgm:if name="ifOnlyOneNode" axis="followSib" ptType="node" func="cnt" op="equ" val="0">
                  <dgm:constrLst>
                    <dgm:constr type="h"/>
                    <dgm:constr type="h" for="ch" forName="lineNode" val="0.002"/>
                    <dgm:constr type="w" for="ch" forName="lineNode" refType="w" fact="0"/>
                    <dgm:constr type="w" for="ch" forName="lineArrowNode" refType="w" fact="0"/>
                    <dgm:constr type="h" for="ch" forName="lineArrowNode" refType="h" fact="0"/>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ifMoreThanOneNode">
                  <dgm:constrLst>
                    <dgm:constr type="h"/>
                    <dgm:constr type="h" for="ch" forName="lineNode" val="0.002"/>
                    <dgm:constr type="w" for="ch" forName="lineNode" refType="w" fact="0.4"/>
                    <dgm:constr type="l" for="ch" forName="lineNode" refType="w" fact="0.5"/>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if>
            <dgm:if name="ifLastNode" axis="self" ptType="node" func="revPos" op="equ" val="1">
              <dgm:constrLst>
                <dgm:constr type="h"/>
                <dgm:constr type="h" for="ch" forName="lineNode" val="0.002"/>
                <dgm:constr type="w" for="ch" forName="lineNode" refType="w" fact="0.45"/>
                <dgm:constr type="w" for="ch" forName="lineArrowNode" refType="w" fact="0"/>
                <dgm:constr type="h" for="ch" forName="lineArrowNode" refType="h" fact="0"/>
                <dgm:constr type="ctrY" for="ch" forName="lineNode" refType="ctrY" refFor="ch" refForName="sibTransNodeCircle"/>
                <dgm:constr type="h" for="ch" forName="sibTransNodeCircle" refType="h"/>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allOtherNodes">
              <dgm:constrLst>
                <dgm:constr type="h"/>
                <dgm:constr type="h" for="ch" forName="lineNode" val="0.002"/>
                <dgm:constr type="w" for="ch" forName="lineNode" refType="w" fact="0.9"/>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layoutNode name="lineNode" styleLbl="alignAccFollowNode1">
            <dgm:alg type="sp"/>
            <dgm:shape xmlns:r="http://schemas.openxmlformats.org/officeDocument/2006/relationships" type="rect" r:blip="">
              <dgm:adjLst/>
            </dgm:shape>
            <dgm:presOf/>
            <dgm:constrLst/>
            <dgm:ruleLst/>
          </dgm:layoutNode>
          <dgm:layoutNode name="lineArrowNode" styleLbl="alignAccFollowNode1">
            <dgm:alg type="sp"/>
            <dgm:shape xmlns:r="http://schemas.openxmlformats.org/officeDocument/2006/relationships" type="chevron" r:blip="">
              <dgm:adjLst>
                <dgm:adj idx="1" val="0.9"/>
              </dgm:adjLst>
            </dgm:shape>
            <dgm:presOf/>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param type="parTxRTLAlign" val="l"/>
              </dgm:alg>
              <dgm:shape xmlns:r="http://schemas.openxmlformats.org/officeDocument/2006/relationships" type="ellipse" r:blip="">
                <dgm:adjLst/>
              </dgm:shape>
              <dgm:constrLst>
                <dgm:constr type="w" refType="h" op="equ"/>
                <dgm:constr type="primFontSz" val="60"/>
                <dgm:constr type="tMarg" refType="w" fact="0.11"/>
                <dgm:constr type="lMarg" refType="w" fact="0.11"/>
                <dgm:constr type="rMarg" refType="w" fact="0.11"/>
                <dgm:constr type="bMarg" refType="w" fact="0.11"/>
              </dgm:constrLst>
              <dgm:ruleLst>
                <dgm:rule type="primFontSz" val="14" fact="NaN" max="NaN"/>
              </dgm:ruleLst>
            </dgm:layoutNode>
            <dgm:layoutNode name="spacerBetweenCircleAndCallout">
              <dgm:varLst/>
              <dgm:presOf/>
              <dgm:alg type="sp"/>
              <dgm:shape xmlns:r="http://schemas.openxmlformats.org/officeDocument/2006/relationships" r:blip="">
                <dgm:adjLst/>
              </dgm:shape>
              <dgm:constrLst/>
              <dgm:ruleLst/>
            </dgm:layoutNode>
          </dgm:forEach>
          <dgm:presOf/>
          <dgm:ruleLst/>
        </dgm:layoutNode>
        <dgm:layoutNode name="nodeText" styleLbl="alignAccFollowNode1">
          <dgm:varLst>
            <dgm:bulletEnabled val="1"/>
          </dgm:varLst>
          <dgm:alg type="tx">
            <dgm:param type="parTxLTRAlign" val="l"/>
            <dgm:param type="parTxRTLAlign" val="r"/>
            <dgm:param type="txAnchorVert" val="t"/>
          </dgm:alg>
          <dgm:shape xmlns:r="http://schemas.openxmlformats.org/officeDocument/2006/relationships" type="upArrowCallout" r:blip="">
            <dgm:adjLst>
              <dgm:adj idx="1" val="0.5"/>
              <dgm:adj idx="2" val="0.2"/>
              <dgm:adj idx="3" val="0.2"/>
              <dgm:adj idx="4" val="1"/>
            </dgm:adjLst>
          </dgm:shape>
          <dgm:presOf axis="desOrSelf" ptType="node"/>
          <dgm:constrLst>
            <dgm:constr type="secFontSz" val="16"/>
            <dgm:constr type="primFontSz" val="26"/>
            <dgm:constr type="h"/>
            <dgm:constr type="tMarg" val="13"/>
            <dgm:constr type="lMarg" refType="w" fact="0.2236"/>
            <dgm:constr type="rMarg" refType="w" fact="0.2236"/>
            <dgm:constr type="bMarg" val="13"/>
          </dgm:constrLst>
          <dgm:ruleLst>
            <dgm:rule type="secFontSz" val="11" fact="NaN" max="NaN"/>
            <dgm:rule type="primFontSz" val="11" fact="NaN" max="NaN"/>
            <dgm:rule type="h" val="INF" fact="NaN" max="NaN"/>
          </dgm:ruleLst>
        </dgm:layoutNode>
      </dgm:layoutNode>
      <dgm:forEach name="sibTransForEach" axis="followSib" ptType="sibTrans" cnt="1">
        <dgm:layoutNode name="sibTransComposite" styleLbl="alignAccFollowNode1">
          <dgm:alg type="sp"/>
          <dgm:shape xmlns:r="http://schemas.openxmlformats.org/officeDocument/2006/relationships" r:blip="">
            <dgm:adjLst/>
          </dgm:shape>
          <dgm:ruleLst/>
        </dgm:layoutNode>
        <dgm:ruleLst>
          <dgm:rule type="h" val="INF" fact="NaN" max="NaN"/>
        </dgm:ruleLst>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0110707-F1EB-4EDB-90D9-032012062C77}" type="datetimeFigureOut">
              <a:rPr lang="en-US" smtClean="0"/>
              <a:t>7/21/2023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8E3CF4-769D-425B-ABB9-E7F9A7E9C2C5}" type="slidenum">
              <a:rPr lang="en-US" smtClean="0"/>
              <a:t>‹#›</a:t>
            </a:fld>
            <a:endParaRPr lang="en-US"/>
          </a:p>
        </p:txBody>
      </p:sp>
    </p:spTree>
    <p:extLst>
      <p:ext uri="{BB962C8B-B14F-4D97-AF65-F5344CB8AC3E}">
        <p14:creationId xmlns:p14="http://schemas.microsoft.com/office/powerpoint/2010/main" val="31023416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0575CA4-B1C4-47BC-9E50-94F785AAC5A0}" type="datetime1">
              <a:rPr lang="en-US" smtClean="0"/>
              <a:t>7/21/2023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C72EA8-4B26-4103-9C44-4B1584F53079}" type="slidenum">
              <a:rPr lang="en-US" smtClean="0"/>
              <a:t>‹#›</a:t>
            </a:fld>
            <a:endParaRPr lang="en-US"/>
          </a:p>
        </p:txBody>
      </p:sp>
    </p:spTree>
    <p:extLst>
      <p:ext uri="{BB962C8B-B14F-4D97-AF65-F5344CB8AC3E}">
        <p14:creationId xmlns:p14="http://schemas.microsoft.com/office/powerpoint/2010/main" val="14602448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238215B-D187-4A0B-A404-711732F7C7C0}" type="datetime1">
              <a:rPr lang="en-US" smtClean="0"/>
              <a:t>7/21/2023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C72EA8-4B26-4103-9C44-4B1584F53079}" type="slidenum">
              <a:rPr lang="en-US" smtClean="0"/>
              <a:t>‹#›</a:t>
            </a:fld>
            <a:endParaRPr lang="en-US"/>
          </a:p>
        </p:txBody>
      </p:sp>
    </p:spTree>
    <p:extLst>
      <p:ext uri="{BB962C8B-B14F-4D97-AF65-F5344CB8AC3E}">
        <p14:creationId xmlns:p14="http://schemas.microsoft.com/office/powerpoint/2010/main" val="2237881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5DBE27-386C-47A5-BC38-72372B7E6D67}" type="datetime1">
              <a:rPr lang="en-US" smtClean="0"/>
              <a:t>7/21/2023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C72EA8-4B26-4103-9C44-4B1584F53079}" type="slidenum">
              <a:rPr lang="en-US" smtClean="0"/>
              <a:t>‹#›</a:t>
            </a:fld>
            <a:endParaRPr lang="en-US"/>
          </a:p>
        </p:txBody>
      </p:sp>
    </p:spTree>
    <p:extLst>
      <p:ext uri="{BB962C8B-B14F-4D97-AF65-F5344CB8AC3E}">
        <p14:creationId xmlns:p14="http://schemas.microsoft.com/office/powerpoint/2010/main" val="2024195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165207-D2B7-4854-A72A-9786A654A2B4}" type="datetime1">
              <a:rPr lang="en-US" smtClean="0"/>
              <a:t>7/21/2023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C72EA8-4B26-4103-9C44-4B1584F53079}" type="slidenum">
              <a:rPr lang="en-US" smtClean="0"/>
              <a:t>‹#›</a:t>
            </a:fld>
            <a:endParaRPr lang="en-US"/>
          </a:p>
        </p:txBody>
      </p:sp>
    </p:spTree>
    <p:extLst>
      <p:ext uri="{BB962C8B-B14F-4D97-AF65-F5344CB8AC3E}">
        <p14:creationId xmlns:p14="http://schemas.microsoft.com/office/powerpoint/2010/main" val="9243186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CC617D0-E690-4B12-8554-AA560C29EE5E}" type="datetime1">
              <a:rPr lang="en-US" smtClean="0"/>
              <a:t>7/21/2023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C72EA8-4B26-4103-9C44-4B1584F53079}" type="slidenum">
              <a:rPr lang="en-US" smtClean="0"/>
              <a:t>‹#›</a:t>
            </a:fld>
            <a:endParaRPr lang="en-US"/>
          </a:p>
        </p:txBody>
      </p:sp>
    </p:spTree>
    <p:extLst>
      <p:ext uri="{BB962C8B-B14F-4D97-AF65-F5344CB8AC3E}">
        <p14:creationId xmlns:p14="http://schemas.microsoft.com/office/powerpoint/2010/main" val="30260151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79F2727-40B0-4F2B-8C0B-6F6DCB0E4F4C}" type="datetime1">
              <a:rPr lang="en-US" smtClean="0"/>
              <a:t>7/21/2023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C72EA8-4B26-4103-9C44-4B1584F53079}" type="slidenum">
              <a:rPr lang="en-US" smtClean="0"/>
              <a:t>‹#›</a:t>
            </a:fld>
            <a:endParaRPr lang="en-US"/>
          </a:p>
        </p:txBody>
      </p:sp>
    </p:spTree>
    <p:extLst>
      <p:ext uri="{BB962C8B-B14F-4D97-AF65-F5344CB8AC3E}">
        <p14:creationId xmlns:p14="http://schemas.microsoft.com/office/powerpoint/2010/main" val="9808301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3F0219C-6187-4CAD-9682-0A6399827FE7}" type="datetime1">
              <a:rPr lang="en-US" smtClean="0"/>
              <a:t>7/21/2023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7C72EA8-4B26-4103-9C44-4B1584F53079}" type="slidenum">
              <a:rPr lang="en-US" smtClean="0"/>
              <a:t>‹#›</a:t>
            </a:fld>
            <a:endParaRPr lang="en-US"/>
          </a:p>
        </p:txBody>
      </p:sp>
    </p:spTree>
    <p:extLst>
      <p:ext uri="{BB962C8B-B14F-4D97-AF65-F5344CB8AC3E}">
        <p14:creationId xmlns:p14="http://schemas.microsoft.com/office/powerpoint/2010/main" val="20908596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B62BA4F-A2B2-44EA-A7D3-DFB6C159BA21}" type="datetime1">
              <a:rPr lang="en-US" smtClean="0"/>
              <a:t>7/21/2023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7C72EA8-4B26-4103-9C44-4B1584F53079}" type="slidenum">
              <a:rPr lang="en-US" smtClean="0"/>
              <a:t>‹#›</a:t>
            </a:fld>
            <a:endParaRPr lang="en-US"/>
          </a:p>
        </p:txBody>
      </p:sp>
    </p:spTree>
    <p:extLst>
      <p:ext uri="{BB962C8B-B14F-4D97-AF65-F5344CB8AC3E}">
        <p14:creationId xmlns:p14="http://schemas.microsoft.com/office/powerpoint/2010/main" val="26023739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709C76-3E23-45D9-9099-9EB600A022F8}" type="datetime1">
              <a:rPr lang="en-US" smtClean="0"/>
              <a:t>7/21/2023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7C72EA8-4B26-4103-9C44-4B1584F53079}" type="slidenum">
              <a:rPr lang="en-US" smtClean="0"/>
              <a:t>‹#›</a:t>
            </a:fld>
            <a:endParaRPr lang="en-US"/>
          </a:p>
        </p:txBody>
      </p:sp>
    </p:spTree>
    <p:extLst>
      <p:ext uri="{BB962C8B-B14F-4D97-AF65-F5344CB8AC3E}">
        <p14:creationId xmlns:p14="http://schemas.microsoft.com/office/powerpoint/2010/main" val="1295037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7E92BAE-1035-411B-958F-C38DE022132A}" type="datetime1">
              <a:rPr lang="en-US" smtClean="0"/>
              <a:t>7/21/2023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C72EA8-4B26-4103-9C44-4B1584F53079}" type="slidenum">
              <a:rPr lang="en-US" smtClean="0"/>
              <a:t>‹#›</a:t>
            </a:fld>
            <a:endParaRPr lang="en-US"/>
          </a:p>
        </p:txBody>
      </p:sp>
    </p:spTree>
    <p:extLst>
      <p:ext uri="{BB962C8B-B14F-4D97-AF65-F5344CB8AC3E}">
        <p14:creationId xmlns:p14="http://schemas.microsoft.com/office/powerpoint/2010/main" val="22704213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5A40C4F-84C4-4C46-AEDC-0E74B8741ED7}" type="datetime1">
              <a:rPr lang="en-US" smtClean="0"/>
              <a:t>7/21/2023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C72EA8-4B26-4103-9C44-4B1584F53079}" type="slidenum">
              <a:rPr lang="en-US" smtClean="0"/>
              <a:t>‹#›</a:t>
            </a:fld>
            <a:endParaRPr lang="en-US"/>
          </a:p>
        </p:txBody>
      </p:sp>
    </p:spTree>
    <p:extLst>
      <p:ext uri="{BB962C8B-B14F-4D97-AF65-F5344CB8AC3E}">
        <p14:creationId xmlns:p14="http://schemas.microsoft.com/office/powerpoint/2010/main" val="1314240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F23065-3261-471C-82C8-EFFF7C0ABABD}" type="datetime1">
              <a:rPr lang="en-US" smtClean="0"/>
              <a:t>7/21/2023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C72EA8-4B26-4103-9C44-4B1584F53079}" type="slidenum">
              <a:rPr lang="en-US" smtClean="0"/>
              <a:t>‹#›</a:t>
            </a:fld>
            <a:endParaRPr lang="en-US"/>
          </a:p>
        </p:txBody>
      </p:sp>
    </p:spTree>
    <p:extLst>
      <p:ext uri="{BB962C8B-B14F-4D97-AF65-F5344CB8AC3E}">
        <p14:creationId xmlns:p14="http://schemas.microsoft.com/office/powerpoint/2010/main" val="1874889286"/>
      </p:ext>
    </p:extLst>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Andrew.Miner@dfa.nm.gov"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diagramLayout" Target="../diagrams/layout6.xml"/><Relationship Id="rId7" Type="http://schemas.openxmlformats.org/officeDocument/2006/relationships/image" Target="../media/image10.pn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diagramLayout" Target="../diagrams/layout7.xml"/><Relationship Id="rId7" Type="http://schemas.openxmlformats.org/officeDocument/2006/relationships/image" Target="../media/image14.pn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10" Type="http://schemas.openxmlformats.org/officeDocument/2006/relationships/image" Target="../media/image17.svg"/><Relationship Id="rId4" Type="http://schemas.openxmlformats.org/officeDocument/2006/relationships/diagramQuickStyle" Target="../diagrams/quickStyle7.xml"/><Relationship Id="rId9" Type="http://schemas.openxmlformats.org/officeDocument/2006/relationships/image" Target="../media/image1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diagramLayout" Target="../diagrams/layout9.xml"/><Relationship Id="rId7" Type="http://schemas.openxmlformats.org/officeDocument/2006/relationships/image" Target="../media/image23.png"/><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10" Type="http://schemas.openxmlformats.org/officeDocument/2006/relationships/image" Target="../media/image9.svg"/><Relationship Id="rId4" Type="http://schemas.openxmlformats.org/officeDocument/2006/relationships/diagramQuickStyle" Target="../diagrams/quickStyle9.xml"/><Relationship Id="rId9" Type="http://schemas.openxmlformats.org/officeDocument/2006/relationships/image" Target="../media/image8.png"/></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image" Target="../media/image9.svg"/><Relationship Id="rId7" Type="http://schemas.openxmlformats.org/officeDocument/2006/relationships/diagramColors" Target="../diagrams/colors10.xml"/><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hyperlink" Target="https://www.nmdfa.state.nm.us/budget-division/budget-adjustment-requests/" TargetMode="External"/><Relationship Id="rId3" Type="http://schemas.openxmlformats.org/officeDocument/2006/relationships/image" Target="../media/image35.svg"/><Relationship Id="rId7" Type="http://schemas.openxmlformats.org/officeDocument/2006/relationships/image" Target="../media/image39.svg"/><Relationship Id="rId2"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svg"/><Relationship Id="rId4" Type="http://schemas.openxmlformats.org/officeDocument/2006/relationships/image" Target="../media/image36.png"/></Relationships>
</file>

<file path=ppt/slides/_rels/slide32.xml.rels><?xml version="1.0" encoding="UTF-8" standalone="yes"?>
<Relationships xmlns="http://schemas.openxmlformats.org/package/2006/relationships"><Relationship Id="rId3" Type="http://schemas.openxmlformats.org/officeDocument/2006/relationships/image" Target="../media/image39.svg"/><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33.xml.rels><?xml version="1.0" encoding="UTF-8" standalone="yes"?>
<Relationships xmlns="http://schemas.openxmlformats.org/package/2006/relationships"><Relationship Id="rId3" Type="http://schemas.openxmlformats.org/officeDocument/2006/relationships/image" Target="../media/image39.sv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4.svg"/><Relationship Id="rId2" Type="http://schemas.openxmlformats.org/officeDocument/2006/relationships/image" Target="../media/image4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diagramQuickStyle" Target="../diagrams/quickStyle3.xml"/><Relationship Id="rId3" Type="http://schemas.openxmlformats.org/officeDocument/2006/relationships/image" Target="../media/image3.svg"/><Relationship Id="rId7" Type="http://schemas.openxmlformats.org/officeDocument/2006/relationships/diagramLayout" Target="../diagrams/layout3.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Data" Target="../diagrams/data3.xml"/><Relationship Id="rId5" Type="http://schemas.openxmlformats.org/officeDocument/2006/relationships/image" Target="../media/image5.svg"/><Relationship Id="rId10" Type="http://schemas.microsoft.com/office/2007/relationships/diagramDrawing" Target="../diagrams/drawing3.xml"/><Relationship Id="rId4" Type="http://schemas.openxmlformats.org/officeDocument/2006/relationships/image" Target="../media/image4.png"/><Relationship Id="rId9" Type="http://schemas.openxmlformats.org/officeDocument/2006/relationships/diagramColors" Target="../diagrams/colors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8.xml"/><Relationship Id="rId4" Type="http://schemas.openxmlformats.org/officeDocument/2006/relationships/image" Target="../media/image9.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E1BEB12-92AF-4445-98AD-4C7756E7C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12">
            <a:extLst>
              <a:ext uri="{FF2B5EF4-FFF2-40B4-BE49-F238E27FC236}">
                <a16:creationId xmlns:a16="http://schemas.microsoft.com/office/drawing/2014/main" id="{D0522C2C-7B5C-48A7-A969-03941E5D2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69476" y="220196"/>
            <a:ext cx="9422524" cy="6637806"/>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7" name="Oval 16">
            <a:extLst>
              <a:ext uri="{FF2B5EF4-FFF2-40B4-BE49-F238E27FC236}">
                <a16:creationId xmlns:a16="http://schemas.microsoft.com/office/drawing/2014/main" id="{D6EE29F2-D77F-4BD0-A20B-334D316A1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09800" y="2099696"/>
            <a:ext cx="1942241" cy="188955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9" name="Arc 18">
            <a:extLst>
              <a:ext uri="{FF2B5EF4-FFF2-40B4-BE49-F238E27FC236}">
                <a16:creationId xmlns:a16="http://schemas.microsoft.com/office/drawing/2014/main" id="{22D09ED2-868F-42C6-866E-F92E0CEF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520172">
            <a:off x="1613162" y="1492572"/>
            <a:ext cx="2987899" cy="2987899"/>
          </a:xfrm>
          <a:prstGeom prst="arc">
            <a:avLst>
              <a:gd name="adj1" fmla="val 14455503"/>
              <a:gd name="adj2" fmla="val 227775"/>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5" name="Title 4">
            <a:extLst>
              <a:ext uri="{FF2B5EF4-FFF2-40B4-BE49-F238E27FC236}">
                <a16:creationId xmlns:a16="http://schemas.microsoft.com/office/drawing/2014/main" id="{97D7EDE9-9A65-56CA-87E4-5CDC5EF7A71C}"/>
              </a:ext>
            </a:extLst>
          </p:cNvPr>
          <p:cNvSpPr>
            <a:spLocks noGrp="1"/>
          </p:cNvSpPr>
          <p:nvPr>
            <p:ph type="ctrTitle"/>
          </p:nvPr>
        </p:nvSpPr>
        <p:spPr>
          <a:xfrm>
            <a:off x="4038600" y="1939159"/>
            <a:ext cx="7644627" cy="2751086"/>
          </a:xfrm>
        </p:spPr>
        <p:txBody>
          <a:bodyPr>
            <a:normAutofit/>
          </a:bodyPr>
          <a:lstStyle/>
          <a:p>
            <a:pPr algn="r"/>
            <a:r>
              <a:rPr lang="en-US" sz="4400" b="1" dirty="0">
                <a:latin typeface="+mn-lt"/>
              </a:rPr>
              <a:t>Budget Boot Camp Module 2: Budget Management Documents</a:t>
            </a:r>
            <a:endParaRPr lang="en-US" sz="4400" dirty="0"/>
          </a:p>
        </p:txBody>
      </p:sp>
      <p:sp>
        <p:nvSpPr>
          <p:cNvPr id="6" name="Subtitle 5">
            <a:extLst>
              <a:ext uri="{FF2B5EF4-FFF2-40B4-BE49-F238E27FC236}">
                <a16:creationId xmlns:a16="http://schemas.microsoft.com/office/drawing/2014/main" id="{11B6D578-A2B4-E348-2026-D8CA2496B25A}"/>
              </a:ext>
            </a:extLst>
          </p:cNvPr>
          <p:cNvSpPr>
            <a:spLocks noGrp="1"/>
          </p:cNvSpPr>
          <p:nvPr>
            <p:ph type="subTitle" idx="1"/>
          </p:nvPr>
        </p:nvSpPr>
        <p:spPr>
          <a:xfrm>
            <a:off x="4038600" y="4782320"/>
            <a:ext cx="7644627" cy="1329443"/>
          </a:xfrm>
        </p:spPr>
        <p:txBody>
          <a:bodyPr>
            <a:normAutofit/>
          </a:bodyPr>
          <a:lstStyle/>
          <a:p>
            <a:pPr algn="r"/>
            <a:r>
              <a:rPr lang="en-US" sz="1500" dirty="0"/>
              <a:t>Dr. Andrew Miner, DPA</a:t>
            </a:r>
          </a:p>
          <a:p>
            <a:pPr algn="r"/>
            <a:r>
              <a:rPr lang="en-US" sz="1500" dirty="0"/>
              <a:t>Acting Director, State Budget Division</a:t>
            </a:r>
          </a:p>
          <a:p>
            <a:pPr algn="r"/>
            <a:r>
              <a:rPr lang="en-US" sz="1500" dirty="0">
                <a:hlinkClick r:id="rId2"/>
              </a:rPr>
              <a:t>Andrew.Miner@dfa.nm.gov</a:t>
            </a:r>
            <a:endParaRPr lang="en-US" sz="1500" dirty="0"/>
          </a:p>
          <a:p>
            <a:pPr algn="r"/>
            <a:r>
              <a:rPr lang="en-US" sz="1500" dirty="0"/>
              <a:t>(505) 819-1772</a:t>
            </a:r>
          </a:p>
          <a:p>
            <a:pPr algn="r"/>
            <a:endParaRPr lang="en-US" sz="1500" dirty="0"/>
          </a:p>
        </p:txBody>
      </p:sp>
      <p:sp>
        <p:nvSpPr>
          <p:cNvPr id="4" name="Slide Number Placeholder 3">
            <a:extLst>
              <a:ext uri="{FF2B5EF4-FFF2-40B4-BE49-F238E27FC236}">
                <a16:creationId xmlns:a16="http://schemas.microsoft.com/office/drawing/2014/main" id="{158C0EB6-21FC-AE8F-7313-232C88FD4E46}"/>
              </a:ext>
            </a:extLst>
          </p:cNvPr>
          <p:cNvSpPr>
            <a:spLocks noGrp="1"/>
          </p:cNvSpPr>
          <p:nvPr>
            <p:ph type="sldNum" sz="quarter" idx="12"/>
          </p:nvPr>
        </p:nvSpPr>
        <p:spPr>
          <a:xfrm>
            <a:off x="8610600" y="6356350"/>
            <a:ext cx="2743200" cy="365125"/>
          </a:xfrm>
        </p:spPr>
        <p:txBody>
          <a:bodyPr>
            <a:normAutofit/>
          </a:bodyPr>
          <a:lstStyle/>
          <a:p>
            <a:pPr>
              <a:spcAft>
                <a:spcPts val="600"/>
              </a:spcAft>
            </a:pPr>
            <a:fld id="{D7C72EA8-4B26-4103-9C44-4B1584F53079}" type="slidenum">
              <a:rPr lang="en-US" smtClean="0"/>
              <a:pPr>
                <a:spcAft>
                  <a:spcPts val="600"/>
                </a:spcAft>
              </a:pPr>
              <a:t>1</a:t>
            </a:fld>
            <a:endParaRPr lang="en-US"/>
          </a:p>
        </p:txBody>
      </p:sp>
      <p:pic>
        <p:nvPicPr>
          <p:cNvPr id="7" name="Picture 6">
            <a:extLst>
              <a:ext uri="{FF2B5EF4-FFF2-40B4-BE49-F238E27FC236}">
                <a16:creationId xmlns:a16="http://schemas.microsoft.com/office/drawing/2014/main" id="{BF3FC298-4E42-13A7-E7AF-B6D5B3367122}"/>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5766669" y="1569473"/>
            <a:ext cx="5221656" cy="1044329"/>
          </a:xfrm>
          <a:custGeom>
            <a:avLst/>
            <a:gdLst/>
            <a:ahLst/>
            <a:cxnLst/>
            <a:rect l="l" t="t" r="r" b="b"/>
            <a:pathLst>
              <a:path w="10580201" h="2957472">
                <a:moveTo>
                  <a:pt x="88961" y="0"/>
                </a:moveTo>
                <a:lnTo>
                  <a:pt x="10491240" y="0"/>
                </a:lnTo>
                <a:cubicBezTo>
                  <a:pt x="10540372" y="0"/>
                  <a:pt x="10580201" y="39829"/>
                  <a:pt x="10580201" y="88961"/>
                </a:cubicBezTo>
                <a:lnTo>
                  <a:pt x="10580201" y="2868511"/>
                </a:lnTo>
                <a:cubicBezTo>
                  <a:pt x="10580201" y="2917643"/>
                  <a:pt x="10540372" y="2957472"/>
                  <a:pt x="10491240" y="2957472"/>
                </a:cubicBezTo>
                <a:lnTo>
                  <a:pt x="88961" y="2957472"/>
                </a:lnTo>
                <a:cubicBezTo>
                  <a:pt x="39829" y="2957472"/>
                  <a:pt x="0" y="2917643"/>
                  <a:pt x="0" y="2868511"/>
                </a:cubicBezTo>
                <a:lnTo>
                  <a:pt x="0" y="88961"/>
                </a:lnTo>
                <a:cubicBezTo>
                  <a:pt x="0" y="39829"/>
                  <a:pt x="39829" y="0"/>
                  <a:pt x="88961" y="0"/>
                </a:cubicBezTo>
                <a:close/>
              </a:path>
            </a:pathLst>
          </a:custGeom>
          <a:noFill/>
        </p:spPr>
      </p:pic>
    </p:spTree>
    <p:extLst>
      <p:ext uri="{BB962C8B-B14F-4D97-AF65-F5344CB8AC3E}">
        <p14:creationId xmlns:p14="http://schemas.microsoft.com/office/powerpoint/2010/main" val="39233778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 name="Arc 13">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5" name="Title 4">
            <a:extLst>
              <a:ext uri="{FF2B5EF4-FFF2-40B4-BE49-F238E27FC236}">
                <a16:creationId xmlns:a16="http://schemas.microsoft.com/office/drawing/2014/main" id="{D311765F-BC84-0DF8-DE22-E9DCB1E0FA3C}"/>
              </a:ext>
            </a:extLst>
          </p:cNvPr>
          <p:cNvSpPr>
            <a:spLocks noGrp="1"/>
          </p:cNvSpPr>
          <p:nvPr>
            <p:ph type="title"/>
          </p:nvPr>
        </p:nvSpPr>
        <p:spPr>
          <a:xfrm>
            <a:off x="1082842" y="479493"/>
            <a:ext cx="10270958" cy="1325563"/>
          </a:xfrm>
        </p:spPr>
        <p:txBody>
          <a:bodyPr>
            <a:normAutofit/>
          </a:bodyPr>
          <a:lstStyle/>
          <a:p>
            <a:r>
              <a:rPr lang="en-US" b="1" dirty="0"/>
              <a:t>Components of a Complete BAR</a:t>
            </a:r>
          </a:p>
        </p:txBody>
      </p:sp>
      <p:sp>
        <p:nvSpPr>
          <p:cNvPr id="16" name="Freeform: Shape 15">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aphicFrame>
        <p:nvGraphicFramePr>
          <p:cNvPr id="7" name="Content Placeholder 6">
            <a:extLst>
              <a:ext uri="{FF2B5EF4-FFF2-40B4-BE49-F238E27FC236}">
                <a16:creationId xmlns:a16="http://schemas.microsoft.com/office/drawing/2014/main" id="{A56852DA-E284-0007-FFE1-863D4603DFBC}"/>
              </a:ext>
            </a:extLst>
          </p:cNvPr>
          <p:cNvGraphicFramePr>
            <a:graphicFrameLocks noGrp="1"/>
          </p:cNvGraphicFramePr>
          <p:nvPr>
            <p:ph idx="1"/>
            <p:extLst>
              <p:ext uri="{D42A27DB-BD31-4B8C-83A1-F6EECF244321}">
                <p14:modId xmlns:p14="http://schemas.microsoft.com/office/powerpoint/2010/main" val="2869185663"/>
              </p:ext>
            </p:extLst>
          </p:nvPr>
        </p:nvGraphicFramePr>
        <p:xfrm>
          <a:off x="1082842" y="1868905"/>
          <a:ext cx="10270958" cy="43080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Graphic 8" descr="Clipboard Checked with solid fill">
            <a:extLst>
              <a:ext uri="{FF2B5EF4-FFF2-40B4-BE49-F238E27FC236}">
                <a16:creationId xmlns:a16="http://schemas.microsoft.com/office/drawing/2014/main" id="{7A49DD53-257D-7627-D4E8-5D9E3D005E3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309809" y="613610"/>
            <a:ext cx="962527" cy="962527"/>
          </a:xfrm>
          <a:prstGeom prst="rect">
            <a:avLst/>
          </a:prstGeom>
        </p:spPr>
      </p:pic>
      <p:sp>
        <p:nvSpPr>
          <p:cNvPr id="10" name="Slide Number Placeholder 9">
            <a:extLst>
              <a:ext uri="{FF2B5EF4-FFF2-40B4-BE49-F238E27FC236}">
                <a16:creationId xmlns:a16="http://schemas.microsoft.com/office/drawing/2014/main" id="{2356802B-176B-91CC-395B-1C195043261B}"/>
              </a:ext>
            </a:extLst>
          </p:cNvPr>
          <p:cNvSpPr>
            <a:spLocks noGrp="1"/>
          </p:cNvSpPr>
          <p:nvPr>
            <p:ph type="sldNum" sz="quarter" idx="12"/>
          </p:nvPr>
        </p:nvSpPr>
        <p:spPr/>
        <p:txBody>
          <a:bodyPr/>
          <a:lstStyle/>
          <a:p>
            <a:fld id="{D7C72EA8-4B26-4103-9C44-4B1584F53079}" type="slidenum">
              <a:rPr lang="en-US" smtClean="0"/>
              <a:t>10</a:t>
            </a:fld>
            <a:endParaRPr lang="en-US"/>
          </a:p>
        </p:txBody>
      </p:sp>
    </p:spTree>
    <p:extLst>
      <p:ext uri="{BB962C8B-B14F-4D97-AF65-F5344CB8AC3E}">
        <p14:creationId xmlns:p14="http://schemas.microsoft.com/office/powerpoint/2010/main" val="30328851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6E48AFA-8884-4F68-A44F-D2C1E8609C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58F3B3E8-6D09-44A5-F502-6ADE3E396216}"/>
              </a:ext>
            </a:extLst>
          </p:cNvPr>
          <p:cNvSpPr>
            <a:spLocks noGrp="1"/>
          </p:cNvSpPr>
          <p:nvPr>
            <p:ph type="title"/>
          </p:nvPr>
        </p:nvSpPr>
        <p:spPr>
          <a:xfrm>
            <a:off x="0" y="0"/>
            <a:ext cx="12191999" cy="1123203"/>
          </a:xfrm>
          <a:solidFill>
            <a:schemeClr val="accent1"/>
          </a:solidFill>
          <a:ln>
            <a:noFill/>
          </a:ln>
        </p:spPr>
        <p:txBody>
          <a:bodyPr>
            <a:normAutofit/>
          </a:bodyPr>
          <a:lstStyle/>
          <a:p>
            <a:pPr algn="ctr"/>
            <a:r>
              <a:rPr lang="en-US" sz="2800" b="1" dirty="0">
                <a:solidFill>
                  <a:sysClr val="windowText" lastClr="000000"/>
                </a:solidFill>
              </a:rPr>
              <a:t>Completing the BAR Form</a:t>
            </a:r>
            <a:br>
              <a:rPr lang="en-US" sz="2800" b="1" dirty="0">
                <a:solidFill>
                  <a:sysClr val="windowText" lastClr="000000"/>
                </a:solidFill>
              </a:rPr>
            </a:br>
            <a:r>
              <a:rPr lang="en-US" sz="2000" dirty="0">
                <a:solidFill>
                  <a:sysClr val="windowText" lastClr="000000"/>
                </a:solidFill>
              </a:rPr>
              <a:t>*note: New BAR Form to use in FY24 with drop-downs!</a:t>
            </a:r>
            <a:endParaRPr lang="en-US" sz="2800" dirty="0">
              <a:solidFill>
                <a:sysClr val="windowText" lastClr="000000"/>
              </a:solidFill>
            </a:endParaRPr>
          </a:p>
        </p:txBody>
      </p:sp>
      <p:sp>
        <p:nvSpPr>
          <p:cNvPr id="11" name="Arc 10">
            <a:extLst>
              <a:ext uri="{FF2B5EF4-FFF2-40B4-BE49-F238E27FC236}">
                <a16:creationId xmlns:a16="http://schemas.microsoft.com/office/drawing/2014/main" id="{969D19A6-08CB-498C-93EC-3FFB021FC6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269068">
            <a:off x="8717845" y="3339275"/>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4" name="Content Placeholder 11" descr="Calendar&#10;&#10;Description automatically generated with medium confidence">
            <a:extLst>
              <a:ext uri="{FF2B5EF4-FFF2-40B4-BE49-F238E27FC236}">
                <a16:creationId xmlns:a16="http://schemas.microsoft.com/office/drawing/2014/main" id="{B33EFCCC-92E9-E607-8F9A-70733FE1FC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913" y="1308927"/>
            <a:ext cx="10872172" cy="2120073"/>
          </a:xfrm>
          <a:custGeom>
            <a:avLst/>
            <a:gdLst/>
            <a:ahLst/>
            <a:cxnLst/>
            <a:rect l="l" t="t" r="r" b="b"/>
            <a:pathLst>
              <a:path w="10580201" h="2957472">
                <a:moveTo>
                  <a:pt x="88961" y="0"/>
                </a:moveTo>
                <a:lnTo>
                  <a:pt x="10491240" y="0"/>
                </a:lnTo>
                <a:cubicBezTo>
                  <a:pt x="10540372" y="0"/>
                  <a:pt x="10580201" y="39829"/>
                  <a:pt x="10580201" y="88961"/>
                </a:cubicBezTo>
                <a:lnTo>
                  <a:pt x="10580201" y="2868511"/>
                </a:lnTo>
                <a:cubicBezTo>
                  <a:pt x="10580201" y="2917643"/>
                  <a:pt x="10540372" y="2957472"/>
                  <a:pt x="10491240" y="2957472"/>
                </a:cubicBezTo>
                <a:lnTo>
                  <a:pt x="88961" y="2957472"/>
                </a:lnTo>
                <a:cubicBezTo>
                  <a:pt x="39829" y="2957472"/>
                  <a:pt x="0" y="2917643"/>
                  <a:pt x="0" y="2868511"/>
                </a:cubicBezTo>
                <a:lnTo>
                  <a:pt x="0" y="88961"/>
                </a:lnTo>
                <a:cubicBezTo>
                  <a:pt x="0" y="39829"/>
                  <a:pt x="39829" y="0"/>
                  <a:pt x="88961" y="0"/>
                </a:cubicBezTo>
                <a:close/>
              </a:path>
            </a:pathLst>
          </a:custGeom>
        </p:spPr>
      </p:pic>
      <p:sp>
        <p:nvSpPr>
          <p:cNvPr id="3" name="Content Placeholder 2">
            <a:extLst>
              <a:ext uri="{FF2B5EF4-FFF2-40B4-BE49-F238E27FC236}">
                <a16:creationId xmlns:a16="http://schemas.microsoft.com/office/drawing/2014/main" id="{DD8894F3-3862-117D-C605-4D32ED9F5D93}"/>
              </a:ext>
            </a:extLst>
          </p:cNvPr>
          <p:cNvSpPr>
            <a:spLocks noGrp="1"/>
          </p:cNvSpPr>
          <p:nvPr>
            <p:ph idx="1"/>
          </p:nvPr>
        </p:nvSpPr>
        <p:spPr>
          <a:xfrm>
            <a:off x="1698244" y="3721768"/>
            <a:ext cx="8496513" cy="2831431"/>
          </a:xfrm>
        </p:spPr>
        <p:txBody>
          <a:bodyPr>
            <a:normAutofit/>
          </a:bodyPr>
          <a:lstStyle/>
          <a:p>
            <a:r>
              <a:rPr lang="en-US" sz="1600" dirty="0">
                <a:solidFill>
                  <a:schemeClr val="bg1"/>
                </a:solidFill>
                <a:highlight>
                  <a:srgbClr val="FFFF00"/>
                </a:highlight>
              </a:rPr>
              <a:t>Complete all spaces with yellow highlighting</a:t>
            </a:r>
          </a:p>
          <a:p>
            <a:r>
              <a:rPr lang="en-US" sz="1600" dirty="0"/>
              <a:t>Initiating Org: </a:t>
            </a:r>
            <a:r>
              <a:rPr lang="en-US" sz="1600" dirty="0" err="1"/>
              <a:t>PCode</a:t>
            </a:r>
            <a:r>
              <a:rPr lang="en-US" sz="1600" dirty="0"/>
              <a:t> number and name</a:t>
            </a:r>
          </a:p>
          <a:p>
            <a:r>
              <a:rPr lang="en-US" sz="1600" dirty="0"/>
              <a:t>Use Budref and Class for Section 4 budget for that FY</a:t>
            </a:r>
          </a:p>
          <a:p>
            <a:r>
              <a:rPr lang="en-US" sz="1600" dirty="0"/>
              <a:t>Note proper format of Fund/</a:t>
            </a:r>
            <a:r>
              <a:rPr lang="en-US" sz="1600" dirty="0" err="1"/>
              <a:t>Agcy</a:t>
            </a:r>
            <a:r>
              <a:rPr lang="en-US" sz="1600" dirty="0"/>
              <a:t>/P-code entry (19800/516/P717).  No 10-digit codes.</a:t>
            </a:r>
          </a:p>
          <a:p>
            <a:r>
              <a:rPr lang="en-US" sz="1600" dirty="0"/>
              <a:t>Don’t round or truncate numbers</a:t>
            </a:r>
          </a:p>
          <a:p>
            <a:r>
              <a:rPr lang="en-US" sz="1600" dirty="0"/>
              <a:t>Include positive and negative lines in transfer BARs</a:t>
            </a:r>
          </a:p>
          <a:p>
            <a:r>
              <a:rPr lang="en-US" sz="1600" dirty="0"/>
              <a:t>Only need to fill in revenue side on top right – Increase and Decrease columns will automatically populate</a:t>
            </a:r>
          </a:p>
        </p:txBody>
      </p:sp>
      <p:sp>
        <p:nvSpPr>
          <p:cNvPr id="6" name="Slide Number Placeholder 5">
            <a:extLst>
              <a:ext uri="{FF2B5EF4-FFF2-40B4-BE49-F238E27FC236}">
                <a16:creationId xmlns:a16="http://schemas.microsoft.com/office/drawing/2014/main" id="{255D0842-67E9-E6A3-7144-3961D64E49D6}"/>
              </a:ext>
            </a:extLst>
          </p:cNvPr>
          <p:cNvSpPr>
            <a:spLocks noGrp="1"/>
          </p:cNvSpPr>
          <p:nvPr>
            <p:ph type="sldNum" sz="quarter" idx="12"/>
          </p:nvPr>
        </p:nvSpPr>
        <p:spPr/>
        <p:txBody>
          <a:bodyPr/>
          <a:lstStyle/>
          <a:p>
            <a:fld id="{D7C72EA8-4B26-4103-9C44-4B1584F53079}" type="slidenum">
              <a:rPr lang="en-US" smtClean="0"/>
              <a:t>11</a:t>
            </a:fld>
            <a:endParaRPr lang="en-US"/>
          </a:p>
        </p:txBody>
      </p:sp>
    </p:spTree>
    <p:extLst>
      <p:ext uri="{BB962C8B-B14F-4D97-AF65-F5344CB8AC3E}">
        <p14:creationId xmlns:p14="http://schemas.microsoft.com/office/powerpoint/2010/main" val="14880080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6E48AFA-8884-4F68-A44F-D2C1E8609C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58F3B3E8-6D09-44A5-F502-6ADE3E396216}"/>
              </a:ext>
            </a:extLst>
          </p:cNvPr>
          <p:cNvSpPr>
            <a:spLocks noGrp="1"/>
          </p:cNvSpPr>
          <p:nvPr>
            <p:ph type="title"/>
          </p:nvPr>
        </p:nvSpPr>
        <p:spPr>
          <a:xfrm>
            <a:off x="0" y="0"/>
            <a:ext cx="12191999" cy="1123203"/>
          </a:xfrm>
          <a:solidFill>
            <a:schemeClr val="accent1"/>
          </a:solidFill>
          <a:ln>
            <a:noFill/>
          </a:ln>
        </p:spPr>
        <p:txBody>
          <a:bodyPr>
            <a:normAutofit/>
          </a:bodyPr>
          <a:lstStyle/>
          <a:p>
            <a:pPr algn="ctr"/>
            <a:r>
              <a:rPr lang="en-US" sz="2800" b="1" dirty="0">
                <a:solidFill>
                  <a:sysClr val="windowText" lastClr="000000"/>
                </a:solidFill>
              </a:rPr>
              <a:t>Completing the BAR Form</a:t>
            </a:r>
            <a:br>
              <a:rPr lang="en-US" sz="2800" b="1" dirty="0">
                <a:solidFill>
                  <a:sysClr val="windowText" lastClr="000000"/>
                </a:solidFill>
              </a:rPr>
            </a:br>
            <a:r>
              <a:rPr lang="en-US" sz="2000" dirty="0">
                <a:solidFill>
                  <a:sysClr val="windowText" lastClr="000000"/>
                </a:solidFill>
              </a:rPr>
              <a:t>*note: New BAR Form to use in FY24 with drop-downs!</a:t>
            </a:r>
            <a:endParaRPr lang="en-US" sz="2800" dirty="0">
              <a:solidFill>
                <a:sysClr val="windowText" lastClr="000000"/>
              </a:solidFill>
            </a:endParaRPr>
          </a:p>
        </p:txBody>
      </p:sp>
      <p:sp>
        <p:nvSpPr>
          <p:cNvPr id="11" name="Arc 10">
            <a:extLst>
              <a:ext uri="{FF2B5EF4-FFF2-40B4-BE49-F238E27FC236}">
                <a16:creationId xmlns:a16="http://schemas.microsoft.com/office/drawing/2014/main" id="{969D19A6-08CB-498C-93EC-3FFB021FC6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269068">
            <a:off x="8717845" y="3339275"/>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DD8894F3-3862-117D-C605-4D32ED9F5D93}"/>
              </a:ext>
            </a:extLst>
          </p:cNvPr>
          <p:cNvSpPr>
            <a:spLocks noGrp="1"/>
          </p:cNvSpPr>
          <p:nvPr>
            <p:ph idx="1"/>
          </p:nvPr>
        </p:nvSpPr>
        <p:spPr>
          <a:xfrm>
            <a:off x="1698244" y="4652769"/>
            <a:ext cx="8496513" cy="2000584"/>
          </a:xfrm>
        </p:spPr>
        <p:txBody>
          <a:bodyPr>
            <a:normAutofit/>
          </a:bodyPr>
          <a:lstStyle/>
          <a:p>
            <a:r>
              <a:rPr lang="en-US" sz="1600" dirty="0"/>
              <a:t>Be sure to include correct journal number(s)</a:t>
            </a:r>
          </a:p>
          <a:p>
            <a:r>
              <a:rPr lang="en-US" sz="1600" dirty="0"/>
              <a:t>Include appropriate statutory authority from GAA, statutes, </a:t>
            </a:r>
            <a:r>
              <a:rPr lang="en-US" sz="1600" dirty="0" err="1"/>
              <a:t>etc</a:t>
            </a:r>
            <a:endParaRPr lang="en-US" sz="1600" dirty="0"/>
          </a:p>
          <a:p>
            <a:r>
              <a:rPr lang="en-US" sz="1600" dirty="0"/>
              <a:t>Complete revenue section which should tie to revenue above, include 6 digit code. Use correct equity code for fund balance BAR.</a:t>
            </a:r>
          </a:p>
          <a:p>
            <a:r>
              <a:rPr lang="en-US" sz="1600" dirty="0"/>
              <a:t>Mark type of BAR and check “No 10 Day Wait” box if BAR utilizes </a:t>
            </a:r>
            <a:r>
              <a:rPr lang="en-US" sz="1600" u="sng" dirty="0"/>
              <a:t>exclusively</a:t>
            </a:r>
            <a:r>
              <a:rPr lang="en-US" sz="1600" dirty="0"/>
              <a:t> federal funds.</a:t>
            </a:r>
          </a:p>
          <a:p>
            <a:r>
              <a:rPr lang="en-US" sz="1600" dirty="0"/>
              <a:t>Ensure CFO or designee has signed form</a:t>
            </a:r>
          </a:p>
        </p:txBody>
      </p:sp>
      <p:pic>
        <p:nvPicPr>
          <p:cNvPr id="5" name="Content Placeholder 8" descr="A picture containing table&#10;&#10;Description automatically generated">
            <a:extLst>
              <a:ext uri="{FF2B5EF4-FFF2-40B4-BE49-F238E27FC236}">
                <a16:creationId xmlns:a16="http://schemas.microsoft.com/office/drawing/2014/main" id="{83542F56-2591-BC79-592C-2CFDB843A6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9161" y="1322802"/>
            <a:ext cx="10353675" cy="3130368"/>
          </a:xfrm>
          <a:prstGeom prst="rect">
            <a:avLst/>
          </a:prstGeom>
        </p:spPr>
      </p:pic>
      <p:sp>
        <p:nvSpPr>
          <p:cNvPr id="6" name="Slide Number Placeholder 5">
            <a:extLst>
              <a:ext uri="{FF2B5EF4-FFF2-40B4-BE49-F238E27FC236}">
                <a16:creationId xmlns:a16="http://schemas.microsoft.com/office/drawing/2014/main" id="{A5FA874C-F37E-3F91-7FE7-492E265D823E}"/>
              </a:ext>
            </a:extLst>
          </p:cNvPr>
          <p:cNvSpPr>
            <a:spLocks noGrp="1"/>
          </p:cNvSpPr>
          <p:nvPr>
            <p:ph type="sldNum" sz="quarter" idx="12"/>
          </p:nvPr>
        </p:nvSpPr>
        <p:spPr/>
        <p:txBody>
          <a:bodyPr/>
          <a:lstStyle/>
          <a:p>
            <a:fld id="{D7C72EA8-4B26-4103-9C44-4B1584F53079}" type="slidenum">
              <a:rPr lang="en-US" smtClean="0"/>
              <a:t>12</a:t>
            </a:fld>
            <a:endParaRPr lang="en-US"/>
          </a:p>
        </p:txBody>
      </p:sp>
    </p:spTree>
    <p:extLst>
      <p:ext uri="{BB962C8B-B14F-4D97-AF65-F5344CB8AC3E}">
        <p14:creationId xmlns:p14="http://schemas.microsoft.com/office/powerpoint/2010/main" val="16013347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8" name="Rectangle 47">
            <a:extLst>
              <a:ext uri="{FF2B5EF4-FFF2-40B4-BE49-F238E27FC236}">
                <a16:creationId xmlns:a16="http://schemas.microsoft.com/office/drawing/2014/main" id="{231598CC-E9D8-46F1-A31D-21527BFD63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FF7A74F-B524-AF6A-300D-394F7D6943A9}"/>
              </a:ext>
            </a:extLst>
          </p:cNvPr>
          <p:cNvSpPr>
            <a:spLocks noGrp="1"/>
          </p:cNvSpPr>
          <p:nvPr>
            <p:ph type="title"/>
          </p:nvPr>
        </p:nvSpPr>
        <p:spPr>
          <a:xfrm>
            <a:off x="838200" y="365125"/>
            <a:ext cx="5393361" cy="1325563"/>
          </a:xfrm>
        </p:spPr>
        <p:txBody>
          <a:bodyPr>
            <a:normAutofit/>
          </a:bodyPr>
          <a:lstStyle/>
          <a:p>
            <a:r>
              <a:rPr lang="en-US" b="1" dirty="0"/>
              <a:t>Completing the BAR Narrative</a:t>
            </a:r>
          </a:p>
        </p:txBody>
      </p:sp>
      <p:sp>
        <p:nvSpPr>
          <p:cNvPr id="50" name="Freeform: Shape 49">
            <a:extLst>
              <a:ext uri="{FF2B5EF4-FFF2-40B4-BE49-F238E27FC236}">
                <a16:creationId xmlns:a16="http://schemas.microsoft.com/office/drawing/2014/main" id="{CB147A70-DC29-4DDF-A34C-2B82C6E229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aphicFrame>
        <p:nvGraphicFramePr>
          <p:cNvPr id="13" name="Content Placeholder 12">
            <a:extLst>
              <a:ext uri="{FF2B5EF4-FFF2-40B4-BE49-F238E27FC236}">
                <a16:creationId xmlns:a16="http://schemas.microsoft.com/office/drawing/2014/main" id="{154F9A4B-0191-E0F9-244F-8D9123067425}"/>
              </a:ext>
            </a:extLst>
          </p:cNvPr>
          <p:cNvGraphicFramePr>
            <a:graphicFrameLocks noGrp="1"/>
          </p:cNvGraphicFramePr>
          <p:nvPr>
            <p:ph idx="1"/>
            <p:extLst>
              <p:ext uri="{D42A27DB-BD31-4B8C-83A1-F6EECF244321}">
                <p14:modId xmlns:p14="http://schemas.microsoft.com/office/powerpoint/2010/main" val="2582896238"/>
              </p:ext>
            </p:extLst>
          </p:nvPr>
        </p:nvGraphicFramePr>
        <p:xfrm>
          <a:off x="838200" y="1825625"/>
          <a:ext cx="5393361"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2" name="Oval 51">
            <a:extLst>
              <a:ext uri="{FF2B5EF4-FFF2-40B4-BE49-F238E27FC236}">
                <a16:creationId xmlns:a16="http://schemas.microsoft.com/office/drawing/2014/main" id="{3B438362-1E1E-4C62-A99E-4134CB1636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0631" y="2624479"/>
            <a:ext cx="812427"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Programmer female outline">
            <a:extLst>
              <a:ext uri="{FF2B5EF4-FFF2-40B4-BE49-F238E27FC236}">
                <a16:creationId xmlns:a16="http://schemas.microsoft.com/office/drawing/2014/main" id="{06FC1A5A-88F2-504F-A159-75BE0D11DE2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745968" y="1109670"/>
            <a:ext cx="2482114" cy="2482114"/>
          </a:xfrm>
          <a:custGeom>
            <a:avLst/>
            <a:gdLst/>
            <a:ahLst/>
            <a:cxnLst/>
            <a:rect l="l" t="t" r="r" b="b"/>
            <a:pathLst>
              <a:path w="1999274" h="2247255">
                <a:moveTo>
                  <a:pt x="108501" y="0"/>
                </a:moveTo>
                <a:lnTo>
                  <a:pt x="1890773" y="0"/>
                </a:lnTo>
                <a:cubicBezTo>
                  <a:pt x="1950696" y="0"/>
                  <a:pt x="1999274" y="48578"/>
                  <a:pt x="1999274" y="108501"/>
                </a:cubicBezTo>
                <a:lnTo>
                  <a:pt x="1999274" y="2138754"/>
                </a:lnTo>
                <a:cubicBezTo>
                  <a:pt x="1999274" y="2198677"/>
                  <a:pt x="1950696" y="2247255"/>
                  <a:pt x="1890773" y="2247255"/>
                </a:cubicBezTo>
                <a:lnTo>
                  <a:pt x="108501" y="2247255"/>
                </a:lnTo>
                <a:cubicBezTo>
                  <a:pt x="48578" y="2247255"/>
                  <a:pt x="0" y="2198677"/>
                  <a:pt x="0" y="2138754"/>
                </a:cubicBezTo>
                <a:lnTo>
                  <a:pt x="0" y="108501"/>
                </a:lnTo>
                <a:cubicBezTo>
                  <a:pt x="0" y="48578"/>
                  <a:pt x="48578" y="0"/>
                  <a:pt x="108501" y="0"/>
                </a:cubicBezTo>
                <a:close/>
              </a:path>
            </a:pathLst>
          </a:custGeom>
        </p:spPr>
      </p:pic>
      <p:sp>
        <p:nvSpPr>
          <p:cNvPr id="54" name="Freeform: Shape 53">
            <a:extLst>
              <a:ext uri="{FF2B5EF4-FFF2-40B4-BE49-F238E27FC236}">
                <a16:creationId xmlns:a16="http://schemas.microsoft.com/office/drawing/2014/main" id="{6C077334-5571-4B83-A83E-4CCCFA7B5E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0632" y="0"/>
            <a:ext cx="2093996" cy="1402773"/>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cxnSp>
        <p:nvCxnSpPr>
          <p:cNvPr id="56" name="Straight Connector 55">
            <a:extLst>
              <a:ext uri="{FF2B5EF4-FFF2-40B4-BE49-F238E27FC236}">
                <a16:creationId xmlns:a16="http://schemas.microsoft.com/office/drawing/2014/main" id="{2F61ABFD-DE05-41FD-A6B7-6D40196C15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55865" y="1026771"/>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pic>
        <p:nvPicPr>
          <p:cNvPr id="9" name="Graphic 8" descr="Scribble outline">
            <a:extLst>
              <a:ext uri="{FF2B5EF4-FFF2-40B4-BE49-F238E27FC236}">
                <a16:creationId xmlns:a16="http://schemas.microsoft.com/office/drawing/2014/main" id="{88FD9DD0-CEFB-4AC1-BE26-08EFC185E7E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911331" y="4626194"/>
            <a:ext cx="2066062" cy="2066062"/>
          </a:xfrm>
          <a:custGeom>
            <a:avLst/>
            <a:gdLst/>
            <a:ahLst/>
            <a:cxnLst/>
            <a:rect l="l" t="t" r="r" b="b"/>
            <a:pathLst>
              <a:path w="1999274" h="2247255">
                <a:moveTo>
                  <a:pt x="108501" y="0"/>
                </a:moveTo>
                <a:lnTo>
                  <a:pt x="1890773" y="0"/>
                </a:lnTo>
                <a:cubicBezTo>
                  <a:pt x="1950696" y="0"/>
                  <a:pt x="1999274" y="48578"/>
                  <a:pt x="1999274" y="108501"/>
                </a:cubicBezTo>
                <a:lnTo>
                  <a:pt x="1999274" y="2138754"/>
                </a:lnTo>
                <a:cubicBezTo>
                  <a:pt x="1999274" y="2198677"/>
                  <a:pt x="1950696" y="2247255"/>
                  <a:pt x="1890773" y="2247255"/>
                </a:cubicBezTo>
                <a:lnTo>
                  <a:pt x="108501" y="2247255"/>
                </a:lnTo>
                <a:cubicBezTo>
                  <a:pt x="48578" y="2247255"/>
                  <a:pt x="0" y="2198677"/>
                  <a:pt x="0" y="2138754"/>
                </a:cubicBezTo>
                <a:lnTo>
                  <a:pt x="0" y="108501"/>
                </a:lnTo>
                <a:cubicBezTo>
                  <a:pt x="0" y="48578"/>
                  <a:pt x="48578" y="0"/>
                  <a:pt x="108501" y="0"/>
                </a:cubicBezTo>
                <a:close/>
              </a:path>
            </a:pathLst>
          </a:custGeom>
        </p:spPr>
      </p:pic>
      <p:sp>
        <p:nvSpPr>
          <p:cNvPr id="58" name="Freeform: Shape 57">
            <a:extLst>
              <a:ext uri="{FF2B5EF4-FFF2-40B4-BE49-F238E27FC236}">
                <a16:creationId xmlns:a16="http://schemas.microsoft.com/office/drawing/2014/main" id="{0F646DF8-223D-47DD-95B1-F2654229E5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555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60" name="Arc 59">
            <a:extLst>
              <a:ext uri="{FF2B5EF4-FFF2-40B4-BE49-F238E27FC236}">
                <a16:creationId xmlns:a16="http://schemas.microsoft.com/office/drawing/2014/main" id="{4D3DC50D-CA0F-48F9-B17E-20D8669AA4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97791" y="402001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FE834B63-0092-1BFE-2D6D-3406F21A8F48}"/>
              </a:ext>
            </a:extLst>
          </p:cNvPr>
          <p:cNvSpPr/>
          <p:nvPr/>
        </p:nvSpPr>
        <p:spPr>
          <a:xfrm>
            <a:off x="9641305" y="2935705"/>
            <a:ext cx="697832" cy="39303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lide Number Placeholder 16">
            <a:extLst>
              <a:ext uri="{FF2B5EF4-FFF2-40B4-BE49-F238E27FC236}">
                <a16:creationId xmlns:a16="http://schemas.microsoft.com/office/drawing/2014/main" id="{8C09E1C9-79E8-150A-C4AF-6AC708DF152C}"/>
              </a:ext>
            </a:extLst>
          </p:cNvPr>
          <p:cNvSpPr>
            <a:spLocks noGrp="1"/>
          </p:cNvSpPr>
          <p:nvPr>
            <p:ph type="sldNum" sz="quarter" idx="12"/>
          </p:nvPr>
        </p:nvSpPr>
        <p:spPr/>
        <p:txBody>
          <a:bodyPr/>
          <a:lstStyle/>
          <a:p>
            <a:fld id="{D7C72EA8-4B26-4103-9C44-4B1584F53079}" type="slidenum">
              <a:rPr lang="en-US" smtClean="0"/>
              <a:t>13</a:t>
            </a:fld>
            <a:endParaRPr lang="en-US"/>
          </a:p>
        </p:txBody>
      </p:sp>
    </p:spTree>
    <p:extLst>
      <p:ext uri="{BB962C8B-B14F-4D97-AF65-F5344CB8AC3E}">
        <p14:creationId xmlns:p14="http://schemas.microsoft.com/office/powerpoint/2010/main" val="10208531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1D05B3A7-DDB5-043B-9F6F-514009BFFC93}"/>
              </a:ext>
            </a:extLst>
          </p:cNvPr>
          <p:cNvSpPr>
            <a:spLocks noGrp="1"/>
          </p:cNvSpPr>
          <p:nvPr>
            <p:ph type="title"/>
          </p:nvPr>
        </p:nvSpPr>
        <p:spPr>
          <a:xfrm>
            <a:off x="0" y="0"/>
            <a:ext cx="12191999" cy="1339516"/>
          </a:xfrm>
          <a:solidFill>
            <a:schemeClr val="bg2"/>
          </a:solidFill>
        </p:spPr>
        <p:txBody>
          <a:bodyPr>
            <a:normAutofit/>
          </a:bodyPr>
          <a:lstStyle/>
          <a:p>
            <a:pPr algn="ctr"/>
            <a:r>
              <a:rPr lang="en-US" b="1" dirty="0"/>
              <a:t>Completing the BAR Journals</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C81E3433-3936-F2CE-568E-FA3E02290A91}"/>
              </a:ext>
            </a:extLst>
          </p:cNvPr>
          <p:cNvSpPr>
            <a:spLocks noGrp="1"/>
          </p:cNvSpPr>
          <p:nvPr>
            <p:ph idx="1"/>
          </p:nvPr>
        </p:nvSpPr>
        <p:spPr>
          <a:xfrm>
            <a:off x="838200" y="1524000"/>
            <a:ext cx="10515600" cy="4652963"/>
          </a:xfrm>
        </p:spPr>
        <p:txBody>
          <a:bodyPr>
            <a:normAutofit/>
          </a:bodyPr>
          <a:lstStyle/>
          <a:p>
            <a:r>
              <a:rPr lang="en-US" sz="2000" dirty="0"/>
              <a:t>Budget Entry Type: BARs are </a:t>
            </a:r>
            <a:r>
              <a:rPr lang="en-US" sz="2000" u="sng" dirty="0"/>
              <a:t>always</a:t>
            </a:r>
            <a:r>
              <a:rPr lang="en-US" sz="2000" dirty="0"/>
              <a:t> Adjustments, even if setting up a “new” budget for a federal grant</a:t>
            </a:r>
          </a:p>
          <a:p>
            <a:r>
              <a:rPr lang="en-US" sz="2000" dirty="0"/>
              <a:t>Entry Type is always BAR. Use budref (124) and class code (H0000) consistent with that FY’s Section 4 operating budget</a:t>
            </a:r>
          </a:p>
          <a:p>
            <a:r>
              <a:rPr lang="en-US" sz="2000" dirty="0"/>
              <a:t>Ensure that budget increases and decreases have a REVENUE and APROP_P journal</a:t>
            </a:r>
          </a:p>
          <a:p>
            <a:r>
              <a:rPr lang="en-US" sz="2000" dirty="0"/>
              <a:t>Ensure that a transfer BAR is created as a Budget Transfer journal</a:t>
            </a:r>
          </a:p>
          <a:p>
            <a:r>
              <a:rPr lang="en-US" sz="2000" dirty="0"/>
              <a:t>Ensure that journals have been approved at all agency levels to be routed to DFA</a:t>
            </a:r>
          </a:p>
          <a:p>
            <a:r>
              <a:rPr lang="en-US" sz="2000" dirty="0"/>
              <a:t>Department-level decrease journals for transfer BARs</a:t>
            </a:r>
          </a:p>
          <a:p>
            <a:pPr lvl="1"/>
            <a:r>
              <a:rPr lang="en-US" sz="2000" dirty="0"/>
              <a:t>Cannot be done as a transfer – must be done separately (first decrease, then increase)</a:t>
            </a:r>
          </a:p>
          <a:p>
            <a:pPr lvl="1"/>
            <a:r>
              <a:rPr lang="en-US" sz="2000" dirty="0"/>
              <a:t>Create and post department level decrease journal (Entry Type = AGY) before submitting BAR to DFA, include copy of posted journal in backup</a:t>
            </a:r>
          </a:p>
          <a:p>
            <a:pPr lvl="1"/>
            <a:r>
              <a:rPr lang="en-US" sz="2000" dirty="0"/>
              <a:t>After DFA posts BAR, create and post department level increase journal (otherwise it will error out – child exceeds parent budget)</a:t>
            </a:r>
          </a:p>
        </p:txBody>
      </p:sp>
      <p:sp>
        <p:nvSpPr>
          <p:cNvPr id="4" name="Slide Number Placeholder 3">
            <a:extLst>
              <a:ext uri="{FF2B5EF4-FFF2-40B4-BE49-F238E27FC236}">
                <a16:creationId xmlns:a16="http://schemas.microsoft.com/office/drawing/2014/main" id="{5D50B7E5-8638-F42C-65AE-75109226827B}"/>
              </a:ext>
            </a:extLst>
          </p:cNvPr>
          <p:cNvSpPr>
            <a:spLocks noGrp="1"/>
          </p:cNvSpPr>
          <p:nvPr>
            <p:ph type="sldNum" sz="quarter" idx="12"/>
          </p:nvPr>
        </p:nvSpPr>
        <p:spPr/>
        <p:txBody>
          <a:bodyPr/>
          <a:lstStyle/>
          <a:p>
            <a:fld id="{D7C72EA8-4B26-4103-9C44-4B1584F53079}" type="slidenum">
              <a:rPr lang="en-US" smtClean="0"/>
              <a:t>14</a:t>
            </a:fld>
            <a:endParaRPr lang="en-US"/>
          </a:p>
        </p:txBody>
      </p:sp>
    </p:spTree>
    <p:extLst>
      <p:ext uri="{BB962C8B-B14F-4D97-AF65-F5344CB8AC3E}">
        <p14:creationId xmlns:p14="http://schemas.microsoft.com/office/powerpoint/2010/main" val="7814704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53E60C6D-4E85-4E14-BCDF-BF15C241F7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E187C94-4AC6-23A0-D7E4-EE6454EDF601}"/>
              </a:ext>
            </a:extLst>
          </p:cNvPr>
          <p:cNvSpPr>
            <a:spLocks noGrp="1"/>
          </p:cNvSpPr>
          <p:nvPr>
            <p:ph type="title"/>
          </p:nvPr>
        </p:nvSpPr>
        <p:spPr>
          <a:xfrm>
            <a:off x="362241" y="1922793"/>
            <a:ext cx="5397237" cy="1325563"/>
          </a:xfrm>
        </p:spPr>
        <p:txBody>
          <a:bodyPr>
            <a:normAutofit/>
          </a:bodyPr>
          <a:lstStyle/>
          <a:p>
            <a:r>
              <a:rPr lang="en-US" b="1" dirty="0"/>
              <a:t>Backup for Federal Increase BARs</a:t>
            </a:r>
          </a:p>
        </p:txBody>
      </p:sp>
      <p:sp>
        <p:nvSpPr>
          <p:cNvPr id="34" name="Freeform: Shape 33">
            <a:extLst>
              <a:ext uri="{FF2B5EF4-FFF2-40B4-BE49-F238E27FC236}">
                <a16:creationId xmlns:a16="http://schemas.microsoft.com/office/drawing/2014/main" id="{7D42D292-4C48-479B-9E59-E29CD9871C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Picture 5">
            <a:extLst>
              <a:ext uri="{FF2B5EF4-FFF2-40B4-BE49-F238E27FC236}">
                <a16:creationId xmlns:a16="http://schemas.microsoft.com/office/drawing/2014/main" id="{80857C10-242B-AE2E-13C6-1DC5DC197403}"/>
              </a:ext>
            </a:extLst>
          </p:cNvPr>
          <p:cNvPicPr>
            <a:picLocks noChangeAspect="1"/>
          </p:cNvPicPr>
          <p:nvPr/>
        </p:nvPicPr>
        <p:blipFill>
          <a:blip r:embed="rId2">
            <a:duotone>
              <a:schemeClr val="accent4">
                <a:shade val="45000"/>
                <a:satMod val="135000"/>
              </a:schemeClr>
              <a:prstClr val="white"/>
            </a:duotone>
          </a:blip>
          <a:stretch>
            <a:fillRect/>
          </a:stretch>
        </p:blipFill>
        <p:spPr>
          <a:xfrm>
            <a:off x="2155610" y="796647"/>
            <a:ext cx="1034505" cy="1034505"/>
          </a:xfrm>
          <a:custGeom>
            <a:avLst/>
            <a:gdLst/>
            <a:ahLst/>
            <a:cxnLst/>
            <a:rect l="l" t="t" r="r" b="b"/>
            <a:pathLst>
              <a:path w="4438338" h="2323972">
                <a:moveTo>
                  <a:pt x="69905" y="0"/>
                </a:moveTo>
                <a:lnTo>
                  <a:pt x="4368433" y="0"/>
                </a:lnTo>
                <a:cubicBezTo>
                  <a:pt x="4407040" y="0"/>
                  <a:pt x="4438338" y="31298"/>
                  <a:pt x="4438338" y="69905"/>
                </a:cubicBezTo>
                <a:lnTo>
                  <a:pt x="4438338" y="2254067"/>
                </a:lnTo>
                <a:cubicBezTo>
                  <a:pt x="4438338" y="2292674"/>
                  <a:pt x="4407040" y="2323972"/>
                  <a:pt x="4368433" y="2323972"/>
                </a:cubicBezTo>
                <a:lnTo>
                  <a:pt x="69905" y="2323972"/>
                </a:lnTo>
                <a:cubicBezTo>
                  <a:pt x="31298" y="2323972"/>
                  <a:pt x="0" y="2292674"/>
                  <a:pt x="0" y="2254067"/>
                </a:cubicBezTo>
                <a:lnTo>
                  <a:pt x="0" y="69905"/>
                </a:lnTo>
                <a:cubicBezTo>
                  <a:pt x="0" y="31298"/>
                  <a:pt x="31298" y="0"/>
                  <a:pt x="69905" y="0"/>
                </a:cubicBezTo>
                <a:close/>
              </a:path>
            </a:pathLst>
          </a:custGeom>
        </p:spPr>
      </p:pic>
      <p:sp>
        <p:nvSpPr>
          <p:cNvPr id="3" name="Content Placeholder 2">
            <a:extLst>
              <a:ext uri="{FF2B5EF4-FFF2-40B4-BE49-F238E27FC236}">
                <a16:creationId xmlns:a16="http://schemas.microsoft.com/office/drawing/2014/main" id="{02956CA9-8BA5-860A-FD45-AB68EFC8F2FC}"/>
              </a:ext>
            </a:extLst>
          </p:cNvPr>
          <p:cNvSpPr>
            <a:spLocks noGrp="1"/>
          </p:cNvSpPr>
          <p:nvPr>
            <p:ph idx="1"/>
          </p:nvPr>
        </p:nvSpPr>
        <p:spPr>
          <a:xfrm>
            <a:off x="287113" y="3431638"/>
            <a:ext cx="5342354" cy="2189724"/>
          </a:xfrm>
        </p:spPr>
        <p:txBody>
          <a:bodyPr>
            <a:normAutofit fontScale="77500" lnSpcReduction="20000"/>
          </a:bodyPr>
          <a:lstStyle/>
          <a:p>
            <a:r>
              <a:rPr lang="en-US" dirty="0">
                <a:solidFill>
                  <a:schemeClr val="accent2"/>
                </a:solidFill>
              </a:rPr>
              <a:t>Copy of grant award </a:t>
            </a:r>
            <a:r>
              <a:rPr lang="en-US" dirty="0"/>
              <a:t>that details available funding amount and period of award</a:t>
            </a:r>
          </a:p>
          <a:p>
            <a:r>
              <a:rPr lang="en-US" dirty="0">
                <a:solidFill>
                  <a:schemeClr val="accent2"/>
                </a:solidFill>
              </a:rPr>
              <a:t>Completed grant recon sheet </a:t>
            </a:r>
            <a:r>
              <a:rPr lang="en-US" dirty="0"/>
              <a:t>showing any previous established budget and this BAR</a:t>
            </a:r>
          </a:p>
          <a:p>
            <a:r>
              <a:rPr lang="en-US" dirty="0"/>
              <a:t>May consolidate more than one award into one BAR but need recons for each</a:t>
            </a:r>
          </a:p>
          <a:p>
            <a:endParaRPr lang="en-US" dirty="0"/>
          </a:p>
        </p:txBody>
      </p:sp>
      <p:sp>
        <p:nvSpPr>
          <p:cNvPr id="36" name="Arc 35">
            <a:extLst>
              <a:ext uri="{FF2B5EF4-FFF2-40B4-BE49-F238E27FC236}">
                <a16:creationId xmlns:a16="http://schemas.microsoft.com/office/drawing/2014/main" id="{533DF362-939D-4EEE-8DC4-6B54607E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95198">
            <a:off x="1539683" y="162676"/>
            <a:ext cx="4083433" cy="4083433"/>
          </a:xfrm>
          <a:prstGeom prst="arc">
            <a:avLst>
              <a:gd name="adj1" fmla="val 17445962"/>
              <a:gd name="adj2" fmla="val 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7" name="Picture 6" descr="A screenshot of a cell phone&#10;&#10;Description automatically generated">
            <a:extLst>
              <a:ext uri="{FF2B5EF4-FFF2-40B4-BE49-F238E27FC236}">
                <a16:creationId xmlns:a16="http://schemas.microsoft.com/office/drawing/2014/main" id="{01EA5FED-B53A-2978-0072-658BB4143A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25355" y="1141596"/>
            <a:ext cx="5866662" cy="4591301"/>
          </a:xfrm>
          <a:prstGeom prst="rect">
            <a:avLst/>
          </a:prstGeom>
        </p:spPr>
      </p:pic>
      <p:sp>
        <p:nvSpPr>
          <p:cNvPr id="8" name="Slide Number Placeholder 7">
            <a:extLst>
              <a:ext uri="{FF2B5EF4-FFF2-40B4-BE49-F238E27FC236}">
                <a16:creationId xmlns:a16="http://schemas.microsoft.com/office/drawing/2014/main" id="{95A88C3C-387A-85FC-2A3D-F3248C39CFDB}"/>
              </a:ext>
            </a:extLst>
          </p:cNvPr>
          <p:cNvSpPr>
            <a:spLocks noGrp="1"/>
          </p:cNvSpPr>
          <p:nvPr>
            <p:ph type="sldNum" sz="quarter" idx="12"/>
          </p:nvPr>
        </p:nvSpPr>
        <p:spPr/>
        <p:txBody>
          <a:bodyPr/>
          <a:lstStyle/>
          <a:p>
            <a:fld id="{D7C72EA8-4B26-4103-9C44-4B1584F53079}" type="slidenum">
              <a:rPr lang="en-US" smtClean="0"/>
              <a:t>15</a:t>
            </a:fld>
            <a:endParaRPr lang="en-US"/>
          </a:p>
        </p:txBody>
      </p:sp>
    </p:spTree>
    <p:extLst>
      <p:ext uri="{BB962C8B-B14F-4D97-AF65-F5344CB8AC3E}">
        <p14:creationId xmlns:p14="http://schemas.microsoft.com/office/powerpoint/2010/main" val="37277553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40">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3" name="Arc 42">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E187C94-4AC6-23A0-D7E4-EE6454EDF601}"/>
              </a:ext>
            </a:extLst>
          </p:cNvPr>
          <p:cNvSpPr>
            <a:spLocks noGrp="1"/>
          </p:cNvSpPr>
          <p:nvPr>
            <p:ph type="title"/>
          </p:nvPr>
        </p:nvSpPr>
        <p:spPr>
          <a:xfrm>
            <a:off x="5894962" y="640624"/>
            <a:ext cx="5458838" cy="1325563"/>
          </a:xfrm>
        </p:spPr>
        <p:txBody>
          <a:bodyPr>
            <a:normAutofit/>
          </a:bodyPr>
          <a:lstStyle/>
          <a:p>
            <a:r>
              <a:rPr lang="en-US" b="1" dirty="0"/>
              <a:t>Backup for Other Increase BARs</a:t>
            </a:r>
          </a:p>
        </p:txBody>
      </p:sp>
      <p:sp>
        <p:nvSpPr>
          <p:cNvPr id="45" name="Freeform: Shape 44">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02956CA9-8BA5-860A-FD45-AB68EFC8F2FC}"/>
              </a:ext>
            </a:extLst>
          </p:cNvPr>
          <p:cNvSpPr>
            <a:spLocks noGrp="1"/>
          </p:cNvSpPr>
          <p:nvPr>
            <p:ph idx="1"/>
          </p:nvPr>
        </p:nvSpPr>
        <p:spPr>
          <a:xfrm>
            <a:off x="5894962" y="1984443"/>
            <a:ext cx="5458838" cy="4192520"/>
          </a:xfrm>
        </p:spPr>
        <p:txBody>
          <a:bodyPr>
            <a:normAutofit/>
          </a:bodyPr>
          <a:lstStyle/>
          <a:p>
            <a:r>
              <a:rPr lang="en-US" sz="2400" dirty="0">
                <a:solidFill>
                  <a:schemeClr val="accent2"/>
                </a:solidFill>
              </a:rPr>
              <a:t>Special revenue fund statutes </a:t>
            </a:r>
            <a:r>
              <a:rPr lang="en-US" sz="2400" dirty="0"/>
              <a:t>detailing authority to increase (if applicable to that fund)</a:t>
            </a:r>
          </a:p>
          <a:p>
            <a:r>
              <a:rPr lang="en-US" sz="2400" dirty="0">
                <a:solidFill>
                  <a:schemeClr val="accent2"/>
                </a:solidFill>
              </a:rPr>
              <a:t>Copy of fund trial balance report </a:t>
            </a:r>
            <a:r>
              <a:rPr lang="en-US" sz="2400" dirty="0"/>
              <a:t>showing available fund balance and correct equity code as well as fund balance reconciliation sheet</a:t>
            </a:r>
          </a:p>
          <a:p>
            <a:r>
              <a:rPr lang="en-US" sz="2400" dirty="0">
                <a:solidFill>
                  <a:schemeClr val="accent2"/>
                </a:solidFill>
              </a:rPr>
              <a:t>Copy of MOU or similar document </a:t>
            </a:r>
            <a:r>
              <a:rPr lang="en-US" sz="2400" dirty="0"/>
              <a:t>if receiving funds from other entity</a:t>
            </a:r>
          </a:p>
          <a:p>
            <a:r>
              <a:rPr lang="en-US" sz="2400" dirty="0">
                <a:solidFill>
                  <a:schemeClr val="accent2"/>
                </a:solidFill>
              </a:rPr>
              <a:t>Completed 5% worksheet</a:t>
            </a:r>
            <a:r>
              <a:rPr lang="en-US" sz="2400" dirty="0">
                <a:solidFill>
                  <a:srgbClr val="DC8C27"/>
                </a:solidFill>
              </a:rPr>
              <a:t> </a:t>
            </a:r>
            <a:r>
              <a:rPr lang="en-US" sz="2400" dirty="0"/>
              <a:t>if using that authority to increase</a:t>
            </a:r>
          </a:p>
        </p:txBody>
      </p:sp>
      <p:pic>
        <p:nvPicPr>
          <p:cNvPr id="8" name="Picture 7" descr="A screenshot of a cell phone&#10;&#10;Description automatically generated">
            <a:extLst>
              <a:ext uri="{FF2B5EF4-FFF2-40B4-BE49-F238E27FC236}">
                <a16:creationId xmlns:a16="http://schemas.microsoft.com/office/drawing/2014/main" id="{AA45D654-E0E2-9A0D-C937-62654C54CC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857" y="1770184"/>
            <a:ext cx="5458839" cy="2838596"/>
          </a:xfrm>
          <a:prstGeom prst="rect">
            <a:avLst/>
          </a:prstGeom>
        </p:spPr>
      </p:pic>
      <p:sp>
        <p:nvSpPr>
          <p:cNvPr id="9" name="Slide Number Placeholder 8">
            <a:extLst>
              <a:ext uri="{FF2B5EF4-FFF2-40B4-BE49-F238E27FC236}">
                <a16:creationId xmlns:a16="http://schemas.microsoft.com/office/drawing/2014/main" id="{9CDA6CFF-1A17-EC25-CF17-2DEEA5FB15F8}"/>
              </a:ext>
            </a:extLst>
          </p:cNvPr>
          <p:cNvSpPr>
            <a:spLocks noGrp="1"/>
          </p:cNvSpPr>
          <p:nvPr>
            <p:ph type="sldNum" sz="quarter" idx="12"/>
          </p:nvPr>
        </p:nvSpPr>
        <p:spPr/>
        <p:txBody>
          <a:bodyPr/>
          <a:lstStyle/>
          <a:p>
            <a:fld id="{D7C72EA8-4B26-4103-9C44-4B1584F53079}" type="slidenum">
              <a:rPr lang="en-US" smtClean="0"/>
              <a:t>16</a:t>
            </a:fld>
            <a:endParaRPr lang="en-US"/>
          </a:p>
        </p:txBody>
      </p:sp>
    </p:spTree>
    <p:extLst>
      <p:ext uri="{BB962C8B-B14F-4D97-AF65-F5344CB8AC3E}">
        <p14:creationId xmlns:p14="http://schemas.microsoft.com/office/powerpoint/2010/main" val="21919336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40">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3" name="Arc 42">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E187C94-4AC6-23A0-D7E4-EE6454EDF601}"/>
              </a:ext>
            </a:extLst>
          </p:cNvPr>
          <p:cNvSpPr>
            <a:spLocks noGrp="1"/>
          </p:cNvSpPr>
          <p:nvPr>
            <p:ph type="title"/>
          </p:nvPr>
        </p:nvSpPr>
        <p:spPr>
          <a:xfrm>
            <a:off x="1147282" y="754856"/>
            <a:ext cx="9784460" cy="1325563"/>
          </a:xfrm>
        </p:spPr>
        <p:txBody>
          <a:bodyPr>
            <a:normAutofit/>
          </a:bodyPr>
          <a:lstStyle/>
          <a:p>
            <a:r>
              <a:rPr lang="en-US" b="1" dirty="0"/>
              <a:t>Backup for Transfer BARS</a:t>
            </a:r>
          </a:p>
        </p:txBody>
      </p:sp>
      <p:sp>
        <p:nvSpPr>
          <p:cNvPr id="45" name="Freeform: Shape 44">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02956CA9-8BA5-860A-FD45-AB68EFC8F2FC}"/>
              </a:ext>
            </a:extLst>
          </p:cNvPr>
          <p:cNvSpPr>
            <a:spLocks noGrp="1"/>
          </p:cNvSpPr>
          <p:nvPr>
            <p:ph idx="1"/>
          </p:nvPr>
        </p:nvSpPr>
        <p:spPr>
          <a:xfrm>
            <a:off x="1147282" y="2011747"/>
            <a:ext cx="9897431" cy="2482782"/>
          </a:xfrm>
        </p:spPr>
        <p:txBody>
          <a:bodyPr>
            <a:normAutofit/>
          </a:bodyPr>
          <a:lstStyle/>
          <a:p>
            <a:r>
              <a:rPr lang="en-US" sz="1800" dirty="0">
                <a:solidFill>
                  <a:schemeClr val="accent2"/>
                </a:solidFill>
              </a:rPr>
              <a:t>Up-to-date budget projections </a:t>
            </a:r>
            <a:r>
              <a:rPr lang="en-US" sz="1800" dirty="0"/>
              <a:t>for P-code showing need for BAR</a:t>
            </a:r>
          </a:p>
          <a:p>
            <a:r>
              <a:rPr lang="en-US" sz="1800" dirty="0">
                <a:solidFill>
                  <a:schemeClr val="accent2"/>
                </a:solidFill>
              </a:rPr>
              <a:t>Copy of </a:t>
            </a:r>
            <a:r>
              <a:rPr lang="en-US" sz="1800" b="1" dirty="0">
                <a:solidFill>
                  <a:schemeClr val="accent2"/>
                </a:solidFill>
              </a:rPr>
              <a:t>posted</a:t>
            </a:r>
            <a:r>
              <a:rPr lang="en-US" sz="1800" dirty="0">
                <a:solidFill>
                  <a:schemeClr val="accent2"/>
                </a:solidFill>
              </a:rPr>
              <a:t> department-level decrease journal </a:t>
            </a:r>
            <a:r>
              <a:rPr lang="en-US" sz="1800" dirty="0"/>
              <a:t>(if your agency budgets at dept level)</a:t>
            </a:r>
          </a:p>
          <a:p>
            <a:r>
              <a:rPr lang="en-US" sz="1800" dirty="0">
                <a:solidFill>
                  <a:schemeClr val="accent2"/>
                </a:solidFill>
              </a:rPr>
              <a:t>Copy of SHARE budget status report </a:t>
            </a:r>
            <a:r>
              <a:rPr lang="en-US" sz="1800" dirty="0"/>
              <a:t>showing sufficient budget in requested category to decrease</a:t>
            </a:r>
          </a:p>
        </p:txBody>
      </p:sp>
      <p:pic>
        <p:nvPicPr>
          <p:cNvPr id="4" name="Picture 3" descr="A screenshot of a cell phone&#10;&#10;Description automatically generated">
            <a:extLst>
              <a:ext uri="{FF2B5EF4-FFF2-40B4-BE49-F238E27FC236}">
                <a16:creationId xmlns:a16="http://schemas.microsoft.com/office/drawing/2014/main" id="{46319488-957C-E0B8-BC95-18705540F1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7282" y="3819176"/>
            <a:ext cx="9897431" cy="1312160"/>
          </a:xfrm>
          <a:prstGeom prst="rect">
            <a:avLst/>
          </a:prstGeom>
        </p:spPr>
      </p:pic>
      <p:sp>
        <p:nvSpPr>
          <p:cNvPr id="5" name="Slide Number Placeholder 4">
            <a:extLst>
              <a:ext uri="{FF2B5EF4-FFF2-40B4-BE49-F238E27FC236}">
                <a16:creationId xmlns:a16="http://schemas.microsoft.com/office/drawing/2014/main" id="{485F53B4-E4CA-2348-BB6E-CE6BA8B9C778}"/>
              </a:ext>
            </a:extLst>
          </p:cNvPr>
          <p:cNvSpPr>
            <a:spLocks noGrp="1"/>
          </p:cNvSpPr>
          <p:nvPr>
            <p:ph type="sldNum" sz="quarter" idx="12"/>
          </p:nvPr>
        </p:nvSpPr>
        <p:spPr/>
        <p:txBody>
          <a:bodyPr/>
          <a:lstStyle/>
          <a:p>
            <a:fld id="{D7C72EA8-4B26-4103-9C44-4B1584F53079}" type="slidenum">
              <a:rPr lang="en-US" smtClean="0"/>
              <a:t>17</a:t>
            </a:fld>
            <a:endParaRPr lang="en-US"/>
          </a:p>
        </p:txBody>
      </p:sp>
    </p:spTree>
    <p:extLst>
      <p:ext uri="{BB962C8B-B14F-4D97-AF65-F5344CB8AC3E}">
        <p14:creationId xmlns:p14="http://schemas.microsoft.com/office/powerpoint/2010/main" val="42585689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389575E1-3389-451A-A5F7-27854C25C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4293"/>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A53CCC5C-D88E-40FB-B30B-23DCDBD0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4167268"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D05B3A7-DDB5-043B-9F6F-514009BFFC93}"/>
              </a:ext>
            </a:extLst>
          </p:cNvPr>
          <p:cNvSpPr>
            <a:spLocks noGrp="1"/>
          </p:cNvSpPr>
          <p:nvPr>
            <p:ph type="title"/>
          </p:nvPr>
        </p:nvSpPr>
        <p:spPr>
          <a:xfrm>
            <a:off x="293805" y="591344"/>
            <a:ext cx="3200400" cy="5585619"/>
          </a:xfrm>
        </p:spPr>
        <p:txBody>
          <a:bodyPr>
            <a:normAutofit/>
          </a:bodyPr>
          <a:lstStyle/>
          <a:p>
            <a:r>
              <a:rPr lang="en-US" b="1" dirty="0">
                <a:solidFill>
                  <a:srgbClr val="FFFFFF"/>
                </a:solidFill>
              </a:rPr>
              <a:t>Guidelines for BAR consolidation</a:t>
            </a:r>
          </a:p>
        </p:txBody>
      </p:sp>
      <p:sp>
        <p:nvSpPr>
          <p:cNvPr id="30" name="Arc 29">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C81E3433-3936-F2CE-568E-FA3E02290A91}"/>
              </a:ext>
            </a:extLst>
          </p:cNvPr>
          <p:cNvSpPr>
            <a:spLocks noGrp="1"/>
          </p:cNvSpPr>
          <p:nvPr>
            <p:ph idx="1"/>
          </p:nvPr>
        </p:nvSpPr>
        <p:spPr>
          <a:xfrm>
            <a:off x="4167267" y="591343"/>
            <a:ext cx="7647743" cy="5585619"/>
          </a:xfrm>
        </p:spPr>
        <p:txBody>
          <a:bodyPr anchor="ctr">
            <a:normAutofit/>
          </a:bodyPr>
          <a:lstStyle/>
          <a:p>
            <a:pPr marL="228600" marR="0" lvl="1">
              <a:spcBef>
                <a:spcPts val="1000"/>
              </a:spcBef>
              <a:spcAft>
                <a:spcPts val="0"/>
              </a:spcAft>
            </a:pPr>
            <a:r>
              <a:rPr lang="en-US" sz="1900" dirty="0"/>
              <a:t>Each BAR may only contain actions of one type: Budget Increase, Budget Decrease, Category Transfer, or Program Transfer.</a:t>
            </a:r>
          </a:p>
          <a:p>
            <a:pPr marL="228600" marR="0" lvl="1">
              <a:spcBef>
                <a:spcPts val="1000"/>
              </a:spcBef>
              <a:spcAft>
                <a:spcPts val="0"/>
              </a:spcAft>
            </a:pPr>
            <a:r>
              <a:rPr lang="en-US" sz="1900" dirty="0"/>
              <a:t>Multiple actions of the same type may be included on the same BAR, including from different funds and program codes.  Each specific action on the BAR must be allowed by appropriate statutory authority.</a:t>
            </a:r>
          </a:p>
          <a:p>
            <a:pPr marL="228600" marR="0" lvl="1">
              <a:spcBef>
                <a:spcPts val="1000"/>
              </a:spcBef>
              <a:spcAft>
                <a:spcPts val="0"/>
              </a:spcAft>
            </a:pPr>
            <a:r>
              <a:rPr lang="en-US" sz="1900" dirty="0"/>
              <a:t>Every BAR involving exclusively federal funds and thus exempt from the LFC’s ten-day review period must be separated from BARs of other revenue types.  Multiple federal actions (of the same type) may be included on the same BAR.</a:t>
            </a:r>
          </a:p>
          <a:p>
            <a:pPr marL="228600" marR="0" lvl="1">
              <a:spcBef>
                <a:spcPts val="1000"/>
              </a:spcBef>
              <a:spcAft>
                <a:spcPts val="0"/>
              </a:spcAft>
            </a:pPr>
            <a:r>
              <a:rPr lang="en-US" sz="1900" dirty="0"/>
              <a:t>BARs with multiple actions may combine them on SHARE journals.  For example, a category transfer BAR with 5 actions need only have one category transfer journal.  A federal increase BAR with 5 grants may combine them on one revenue and one appropriation journal.</a:t>
            </a:r>
          </a:p>
          <a:p>
            <a:pPr marL="228600" marR="0" lvl="1">
              <a:spcBef>
                <a:spcPts val="1000"/>
              </a:spcBef>
              <a:spcAft>
                <a:spcPts val="800"/>
              </a:spcAft>
            </a:pPr>
            <a:r>
              <a:rPr lang="en-US" sz="1900" dirty="0"/>
              <a:t>Each action on a BAR must be clearly identified and justified on the BAR narrative.  Appropriate backup documentation must also be provided for each.</a:t>
            </a:r>
          </a:p>
        </p:txBody>
      </p:sp>
      <p:sp>
        <p:nvSpPr>
          <p:cNvPr id="5" name="Slide Number Placeholder 4">
            <a:extLst>
              <a:ext uri="{FF2B5EF4-FFF2-40B4-BE49-F238E27FC236}">
                <a16:creationId xmlns:a16="http://schemas.microsoft.com/office/drawing/2014/main" id="{1D705F71-1573-7DD4-1922-D01D20DF6159}"/>
              </a:ext>
            </a:extLst>
          </p:cNvPr>
          <p:cNvSpPr>
            <a:spLocks noGrp="1"/>
          </p:cNvSpPr>
          <p:nvPr>
            <p:ph type="sldNum" sz="quarter" idx="12"/>
          </p:nvPr>
        </p:nvSpPr>
        <p:spPr/>
        <p:txBody>
          <a:bodyPr/>
          <a:lstStyle/>
          <a:p>
            <a:fld id="{D7C72EA8-4B26-4103-9C44-4B1584F53079}" type="slidenum">
              <a:rPr lang="en-US" smtClean="0"/>
              <a:t>18</a:t>
            </a:fld>
            <a:endParaRPr lang="en-US"/>
          </a:p>
        </p:txBody>
      </p:sp>
    </p:spTree>
    <p:extLst>
      <p:ext uri="{BB962C8B-B14F-4D97-AF65-F5344CB8AC3E}">
        <p14:creationId xmlns:p14="http://schemas.microsoft.com/office/powerpoint/2010/main" val="2268559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 name="Rectangle 55">
            <a:extLst>
              <a:ext uri="{FF2B5EF4-FFF2-40B4-BE49-F238E27FC236}">
                <a16:creationId xmlns:a16="http://schemas.microsoft.com/office/drawing/2014/main" id="{2A11688B-0A27-4E86-8D55-76F71ADF2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C84A868B-654E-447C-8D9C-0F9328308CA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59" name="Rectangle 58">
              <a:extLst>
                <a:ext uri="{FF2B5EF4-FFF2-40B4-BE49-F238E27FC236}">
                  <a16:creationId xmlns:a16="http://schemas.microsoft.com/office/drawing/2014/main" id="{4E43F5E5-7E34-4029-B18F-CAED020868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B59931FA-11DF-4781-8AAD-FEE88674F7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4">
                <a:lumMod val="75000"/>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Rectangle 61">
            <a:extLst>
              <a:ext uri="{FF2B5EF4-FFF2-40B4-BE49-F238E27FC236}">
                <a16:creationId xmlns:a16="http://schemas.microsoft.com/office/drawing/2014/main" id="{40F88E6C-5782-452A-8C4F-9D2C2EAC84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3" cy="31416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7" name="Rectangle 6">
            <a:extLst>
              <a:ext uri="{FF2B5EF4-FFF2-40B4-BE49-F238E27FC236}">
                <a16:creationId xmlns:a16="http://schemas.microsoft.com/office/drawing/2014/main" id="{4007A3F2-D44A-ADD2-402C-22DC6FCBCB44}"/>
              </a:ext>
            </a:extLst>
          </p:cNvPr>
          <p:cNvSpPr/>
          <p:nvPr/>
        </p:nvSpPr>
        <p:spPr>
          <a:xfrm>
            <a:off x="0" y="0"/>
            <a:ext cx="12192000" cy="1981200"/>
          </a:xfrm>
          <a:prstGeom prst="rect">
            <a:avLst/>
          </a:prstGeom>
          <a:solidFill>
            <a:srgbClr val="0E4F4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04C8321-7BD4-4BF7-24AE-C8081C343420}"/>
              </a:ext>
            </a:extLst>
          </p:cNvPr>
          <p:cNvSpPr>
            <a:spLocks noGrp="1"/>
          </p:cNvSpPr>
          <p:nvPr>
            <p:ph type="title"/>
          </p:nvPr>
        </p:nvSpPr>
        <p:spPr>
          <a:xfrm>
            <a:off x="550864" y="365125"/>
            <a:ext cx="11090274" cy="1325563"/>
          </a:xfrm>
          <a:ln>
            <a:noFill/>
          </a:ln>
        </p:spPr>
        <p:txBody>
          <a:bodyPr>
            <a:normAutofit/>
          </a:bodyPr>
          <a:lstStyle/>
          <a:p>
            <a:pPr algn="ctr"/>
            <a:r>
              <a:rPr lang="en-US" sz="4000" b="1" dirty="0"/>
              <a:t>BAR 10-Day Waiver Process</a:t>
            </a:r>
          </a:p>
        </p:txBody>
      </p:sp>
      <p:graphicFrame>
        <p:nvGraphicFramePr>
          <p:cNvPr id="4" name="Content Placeholder 3">
            <a:extLst>
              <a:ext uri="{FF2B5EF4-FFF2-40B4-BE49-F238E27FC236}">
                <a16:creationId xmlns:a16="http://schemas.microsoft.com/office/drawing/2014/main" id="{9206975C-E072-2826-4BF5-9175E16246CE}"/>
              </a:ext>
            </a:extLst>
          </p:cNvPr>
          <p:cNvGraphicFramePr>
            <a:graphicFrameLocks noGrp="1"/>
          </p:cNvGraphicFramePr>
          <p:nvPr>
            <p:ph idx="1"/>
            <p:extLst>
              <p:ext uri="{D42A27DB-BD31-4B8C-83A1-F6EECF244321}">
                <p14:modId xmlns:p14="http://schemas.microsoft.com/office/powerpoint/2010/main" val="1330201339"/>
              </p:ext>
            </p:extLst>
          </p:nvPr>
        </p:nvGraphicFramePr>
        <p:xfrm>
          <a:off x="547687" y="1809345"/>
          <a:ext cx="11358967" cy="44819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a:extLst>
              <a:ext uri="{FF2B5EF4-FFF2-40B4-BE49-F238E27FC236}">
                <a16:creationId xmlns:a16="http://schemas.microsoft.com/office/drawing/2014/main" id="{C40A0546-934D-2863-1313-C7BED2233035}"/>
              </a:ext>
            </a:extLst>
          </p:cNvPr>
          <p:cNvSpPr>
            <a:spLocks noGrp="1"/>
          </p:cNvSpPr>
          <p:nvPr>
            <p:ph type="sldNum" sz="quarter" idx="12"/>
          </p:nvPr>
        </p:nvSpPr>
        <p:spPr/>
        <p:txBody>
          <a:bodyPr/>
          <a:lstStyle/>
          <a:p>
            <a:fld id="{D7C72EA8-4B26-4103-9C44-4B1584F53079}" type="slidenum">
              <a:rPr lang="en-US" smtClean="0"/>
              <a:t>19</a:t>
            </a:fld>
            <a:endParaRPr lang="en-US"/>
          </a:p>
        </p:txBody>
      </p:sp>
    </p:spTree>
    <p:extLst>
      <p:ext uri="{BB962C8B-B14F-4D97-AF65-F5344CB8AC3E}">
        <p14:creationId xmlns:p14="http://schemas.microsoft.com/office/powerpoint/2010/main" val="42356624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389575E1-3389-451A-A5F7-27854C25C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4293"/>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A53CCC5C-D88E-40FB-B30B-23DCDBD0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4167268"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6515383-4C9D-5090-289D-370909B8AC41}"/>
              </a:ext>
            </a:extLst>
          </p:cNvPr>
          <p:cNvSpPr>
            <a:spLocks noGrp="1"/>
          </p:cNvSpPr>
          <p:nvPr>
            <p:ph type="title"/>
          </p:nvPr>
        </p:nvSpPr>
        <p:spPr>
          <a:xfrm>
            <a:off x="558498" y="591344"/>
            <a:ext cx="3200400" cy="5585619"/>
          </a:xfrm>
        </p:spPr>
        <p:txBody>
          <a:bodyPr>
            <a:normAutofit/>
          </a:bodyPr>
          <a:lstStyle/>
          <a:p>
            <a:r>
              <a:rPr lang="en-US" b="1" dirty="0">
                <a:solidFill>
                  <a:schemeClr val="bg1"/>
                </a:solidFill>
              </a:rPr>
              <a:t>Module Overview</a:t>
            </a:r>
          </a:p>
        </p:txBody>
      </p:sp>
      <p:sp>
        <p:nvSpPr>
          <p:cNvPr id="21" name="Arc 20">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9AD75A00-0722-B18F-9795-2EA259FAD12B}"/>
              </a:ext>
            </a:extLst>
          </p:cNvPr>
          <p:cNvSpPr>
            <a:spLocks noGrp="1"/>
          </p:cNvSpPr>
          <p:nvPr>
            <p:ph idx="1"/>
          </p:nvPr>
        </p:nvSpPr>
        <p:spPr>
          <a:xfrm>
            <a:off x="4235116" y="319088"/>
            <a:ext cx="7307179" cy="6295721"/>
          </a:xfrm>
        </p:spPr>
        <p:txBody>
          <a:bodyPr anchor="ctr">
            <a:normAutofit/>
          </a:bodyPr>
          <a:lstStyle/>
          <a:p>
            <a:pPr marL="0" indent="0">
              <a:spcBef>
                <a:spcPts val="0"/>
              </a:spcBef>
              <a:buNone/>
            </a:pPr>
            <a:r>
              <a:rPr lang="en-US" sz="2400" b="1" dirty="0">
                <a:solidFill>
                  <a:schemeClr val="accent1"/>
                </a:solidFill>
              </a:rPr>
              <a:t>Budget Management Documents </a:t>
            </a:r>
          </a:p>
          <a:p>
            <a:pPr marL="0" indent="0">
              <a:spcBef>
                <a:spcPts val="0"/>
              </a:spcBef>
              <a:buNone/>
            </a:pPr>
            <a:r>
              <a:rPr lang="en-US" sz="1800" dirty="0"/>
              <a:t>Documents that agencies prepare and submit to SBD during the fiscal year to adjust their budget per legislative and statutory authority</a:t>
            </a:r>
          </a:p>
          <a:p>
            <a:pPr marL="0" indent="0">
              <a:spcBef>
                <a:spcPts val="0"/>
              </a:spcBef>
              <a:buNone/>
            </a:pPr>
            <a:endParaRPr lang="en-US" sz="1800" dirty="0"/>
          </a:p>
          <a:p>
            <a:pPr marL="457200" lvl="1" indent="0">
              <a:spcAft>
                <a:spcPts val="600"/>
              </a:spcAft>
              <a:buNone/>
            </a:pPr>
            <a:r>
              <a:rPr lang="en-US" sz="1800" b="1" dirty="0">
                <a:solidFill>
                  <a:schemeClr val="accent1"/>
                </a:solidFill>
              </a:rPr>
              <a:t>Budget Adjustment Requests (BARs)</a:t>
            </a:r>
          </a:p>
          <a:p>
            <a:pPr lvl="2">
              <a:spcAft>
                <a:spcPts val="600"/>
              </a:spcAft>
            </a:pPr>
            <a:r>
              <a:rPr lang="en-US" sz="1600" dirty="0"/>
              <a:t>Types and Authority</a:t>
            </a:r>
          </a:p>
          <a:p>
            <a:pPr lvl="2"/>
            <a:r>
              <a:rPr lang="en-US" sz="1600" dirty="0"/>
              <a:t>How to submit a complete BAR</a:t>
            </a:r>
          </a:p>
          <a:p>
            <a:pPr lvl="2">
              <a:spcAft>
                <a:spcPts val="1200"/>
              </a:spcAft>
            </a:pPr>
            <a:r>
              <a:rPr lang="en-US" sz="1600" dirty="0"/>
              <a:t>Appropriate backup documentation</a:t>
            </a:r>
          </a:p>
          <a:p>
            <a:pPr marL="457200" lvl="1" indent="0">
              <a:spcAft>
                <a:spcPts val="1200"/>
              </a:spcAft>
              <a:buNone/>
            </a:pPr>
            <a:r>
              <a:rPr lang="en-US" sz="1800" b="1" dirty="0">
                <a:solidFill>
                  <a:schemeClr val="accent1"/>
                </a:solidFill>
              </a:rPr>
              <a:t>Budgeting Nonrecurring Appropriations </a:t>
            </a:r>
          </a:p>
          <a:p>
            <a:pPr lvl="2">
              <a:spcAft>
                <a:spcPts val="1200"/>
              </a:spcAft>
            </a:pPr>
            <a:r>
              <a:rPr lang="en-US" sz="1600" dirty="0"/>
              <a:t>OPBUD-4s and Allotment Forms</a:t>
            </a:r>
          </a:p>
          <a:p>
            <a:pPr marL="457200" lvl="1" indent="0">
              <a:spcAft>
                <a:spcPts val="1200"/>
              </a:spcAft>
              <a:buNone/>
            </a:pPr>
            <a:r>
              <a:rPr lang="en-US" sz="1800" b="1" dirty="0">
                <a:solidFill>
                  <a:schemeClr val="accent1"/>
                </a:solidFill>
              </a:rPr>
              <a:t>Special Cases</a:t>
            </a:r>
          </a:p>
          <a:p>
            <a:pPr lvl="2">
              <a:spcAft>
                <a:spcPts val="1200"/>
              </a:spcAft>
            </a:pPr>
            <a:r>
              <a:rPr lang="en-US" sz="1600" dirty="0"/>
              <a:t>Reauthorizations and Companions</a:t>
            </a:r>
          </a:p>
          <a:p>
            <a:pPr marL="457200" lvl="1" indent="0">
              <a:spcAft>
                <a:spcPts val="1200"/>
              </a:spcAft>
              <a:buNone/>
            </a:pPr>
            <a:r>
              <a:rPr lang="en-US" sz="1800" b="1" dirty="0">
                <a:solidFill>
                  <a:schemeClr val="accent1"/>
                </a:solidFill>
              </a:rPr>
              <a:t>Adjusting Nonrecurring Appropriations </a:t>
            </a:r>
          </a:p>
          <a:p>
            <a:pPr lvl="2">
              <a:spcAft>
                <a:spcPts val="1200"/>
              </a:spcAft>
            </a:pPr>
            <a:r>
              <a:rPr lang="en-US" sz="1600" dirty="0"/>
              <a:t>Budget Reallocation Forms (BRFs)</a:t>
            </a:r>
          </a:p>
          <a:p>
            <a:pPr marL="457200" lvl="1" indent="0">
              <a:spcAft>
                <a:spcPts val="1200"/>
              </a:spcAft>
              <a:buNone/>
            </a:pPr>
            <a:r>
              <a:rPr lang="en-US" sz="1800" b="1" dirty="0">
                <a:solidFill>
                  <a:schemeClr val="accent1"/>
                </a:solidFill>
              </a:rPr>
              <a:t>Creating Budget Projections</a:t>
            </a:r>
          </a:p>
        </p:txBody>
      </p:sp>
      <p:sp>
        <p:nvSpPr>
          <p:cNvPr id="9" name="Slide Number Placeholder 8">
            <a:extLst>
              <a:ext uri="{FF2B5EF4-FFF2-40B4-BE49-F238E27FC236}">
                <a16:creationId xmlns:a16="http://schemas.microsoft.com/office/drawing/2014/main" id="{5E363AE4-7B95-0CAB-D3DC-C82757C065B9}"/>
              </a:ext>
            </a:extLst>
          </p:cNvPr>
          <p:cNvSpPr>
            <a:spLocks noGrp="1"/>
          </p:cNvSpPr>
          <p:nvPr>
            <p:ph type="sldNum" sz="quarter" idx="12"/>
          </p:nvPr>
        </p:nvSpPr>
        <p:spPr/>
        <p:txBody>
          <a:bodyPr/>
          <a:lstStyle/>
          <a:p>
            <a:fld id="{D7C72EA8-4B26-4103-9C44-4B1584F53079}" type="slidenum">
              <a:rPr lang="en-US" smtClean="0"/>
              <a:t>2</a:t>
            </a:fld>
            <a:endParaRPr lang="en-US"/>
          </a:p>
        </p:txBody>
      </p:sp>
    </p:spTree>
    <p:extLst>
      <p:ext uri="{BB962C8B-B14F-4D97-AF65-F5344CB8AC3E}">
        <p14:creationId xmlns:p14="http://schemas.microsoft.com/office/powerpoint/2010/main" val="14541635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1D05B3A7-DDB5-043B-9F6F-514009BFFC93}"/>
              </a:ext>
            </a:extLst>
          </p:cNvPr>
          <p:cNvSpPr>
            <a:spLocks noGrp="1"/>
          </p:cNvSpPr>
          <p:nvPr>
            <p:ph type="title"/>
          </p:nvPr>
        </p:nvSpPr>
        <p:spPr>
          <a:xfrm>
            <a:off x="0" y="0"/>
            <a:ext cx="12191999" cy="1339516"/>
          </a:xfrm>
          <a:solidFill>
            <a:schemeClr val="bg2"/>
          </a:solidFill>
        </p:spPr>
        <p:txBody>
          <a:bodyPr>
            <a:normAutofit/>
          </a:bodyPr>
          <a:lstStyle/>
          <a:p>
            <a:pPr algn="ctr"/>
            <a:r>
              <a:rPr lang="en-US" sz="4000" b="1" dirty="0"/>
              <a:t>Budgeting Non-Recurring Appropriations: OPBUD-4</a:t>
            </a:r>
            <a:endParaRPr lang="en-US" b="1" dirty="0"/>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C81E3433-3936-F2CE-568E-FA3E02290A91}"/>
              </a:ext>
            </a:extLst>
          </p:cNvPr>
          <p:cNvSpPr>
            <a:spLocks noGrp="1"/>
          </p:cNvSpPr>
          <p:nvPr>
            <p:ph idx="1"/>
          </p:nvPr>
        </p:nvSpPr>
        <p:spPr>
          <a:xfrm>
            <a:off x="838200" y="1524000"/>
            <a:ext cx="10515600" cy="3561347"/>
          </a:xfrm>
        </p:spPr>
        <p:txBody>
          <a:bodyPr>
            <a:normAutofit fontScale="85000" lnSpcReduction="10000"/>
          </a:bodyPr>
          <a:lstStyle/>
          <a:p>
            <a:r>
              <a:rPr lang="en-US" dirty="0"/>
              <a:t>Most commonly budgeting items from Sections 5, 6, and 7 of GAA.  Occasionally other legislation such as junior budget bills.  Not subject to 10-day review by LFC.</a:t>
            </a:r>
          </a:p>
          <a:p>
            <a:r>
              <a:rPr lang="en-US" dirty="0"/>
              <a:t>Lump-sum: Agencies have authority to establish budget in different expenditure categories as needed, according to fulfilling the purpose of the appropriation.</a:t>
            </a:r>
          </a:p>
          <a:p>
            <a:pPr lvl="1"/>
            <a:r>
              <a:rPr lang="en-US" dirty="0"/>
              <a:t>Exception: May not establish budget in 500 category unless specifically directed by appropriation</a:t>
            </a:r>
          </a:p>
          <a:p>
            <a:r>
              <a:rPr lang="en-US" dirty="0"/>
              <a:t>Table of Budget Codes</a:t>
            </a:r>
          </a:p>
          <a:p>
            <a:pPr lvl="1"/>
            <a:r>
              <a:rPr lang="en-US" dirty="0"/>
              <a:t>Produced by SBD after every legislative session, posted on SBD website</a:t>
            </a:r>
          </a:p>
          <a:p>
            <a:pPr lvl="1"/>
            <a:r>
              <a:rPr lang="en-US" dirty="0"/>
              <a:t>Establishes Z-codes, class codes, and </a:t>
            </a:r>
            <a:r>
              <a:rPr lang="en-US" dirty="0" err="1"/>
              <a:t>budrefs</a:t>
            </a:r>
            <a:r>
              <a:rPr lang="en-US" dirty="0"/>
              <a:t> for all nonrecurring appropriations in GAA and other legislation.  Consult and include copy of relevant line when submitting OPBUD-4s</a:t>
            </a:r>
          </a:p>
        </p:txBody>
      </p:sp>
      <p:pic>
        <p:nvPicPr>
          <p:cNvPr id="4" name="Picture 3">
            <a:extLst>
              <a:ext uri="{FF2B5EF4-FFF2-40B4-BE49-F238E27FC236}">
                <a16:creationId xmlns:a16="http://schemas.microsoft.com/office/drawing/2014/main" id="{F259DC60-AD7B-4D02-1F80-9EEF21BC29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9915" y="5061596"/>
            <a:ext cx="11622122" cy="857370"/>
          </a:xfrm>
          <a:prstGeom prst="rect">
            <a:avLst/>
          </a:prstGeom>
        </p:spPr>
      </p:pic>
      <p:sp>
        <p:nvSpPr>
          <p:cNvPr id="5" name="Slide Number Placeholder 4">
            <a:extLst>
              <a:ext uri="{FF2B5EF4-FFF2-40B4-BE49-F238E27FC236}">
                <a16:creationId xmlns:a16="http://schemas.microsoft.com/office/drawing/2014/main" id="{78E87A7D-F52C-79D6-09D3-D1451D822E95}"/>
              </a:ext>
            </a:extLst>
          </p:cNvPr>
          <p:cNvSpPr>
            <a:spLocks noGrp="1"/>
          </p:cNvSpPr>
          <p:nvPr>
            <p:ph type="sldNum" sz="quarter" idx="12"/>
          </p:nvPr>
        </p:nvSpPr>
        <p:spPr/>
        <p:txBody>
          <a:bodyPr/>
          <a:lstStyle/>
          <a:p>
            <a:fld id="{D7C72EA8-4B26-4103-9C44-4B1584F53079}" type="slidenum">
              <a:rPr lang="en-US" smtClean="0"/>
              <a:t>20</a:t>
            </a:fld>
            <a:endParaRPr lang="en-US"/>
          </a:p>
        </p:txBody>
      </p:sp>
    </p:spTree>
    <p:extLst>
      <p:ext uri="{BB962C8B-B14F-4D97-AF65-F5344CB8AC3E}">
        <p14:creationId xmlns:p14="http://schemas.microsoft.com/office/powerpoint/2010/main" val="38074657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231598CC-E9D8-46F1-A31D-21527BFD63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5924383-57F1-2294-E1BB-8D8543E5F4A4}"/>
              </a:ext>
            </a:extLst>
          </p:cNvPr>
          <p:cNvSpPr>
            <a:spLocks noGrp="1"/>
          </p:cNvSpPr>
          <p:nvPr>
            <p:ph type="title"/>
          </p:nvPr>
        </p:nvSpPr>
        <p:spPr>
          <a:xfrm>
            <a:off x="809628" y="500062"/>
            <a:ext cx="5393360" cy="1325563"/>
          </a:xfrm>
        </p:spPr>
        <p:txBody>
          <a:bodyPr>
            <a:normAutofit/>
          </a:bodyPr>
          <a:lstStyle/>
          <a:p>
            <a:r>
              <a:rPr lang="en-US" b="1" dirty="0"/>
              <a:t>Components of a Complete OPBUD-4</a:t>
            </a:r>
          </a:p>
        </p:txBody>
      </p:sp>
      <p:sp>
        <p:nvSpPr>
          <p:cNvPr id="16" name="Freeform: Shape 15">
            <a:extLst>
              <a:ext uri="{FF2B5EF4-FFF2-40B4-BE49-F238E27FC236}">
                <a16:creationId xmlns:a16="http://schemas.microsoft.com/office/drawing/2014/main" id="{CB147A70-DC29-4DDF-A34C-2B82C6E229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aphicFrame>
        <p:nvGraphicFramePr>
          <p:cNvPr id="10" name="Content Placeholder 9">
            <a:extLst>
              <a:ext uri="{FF2B5EF4-FFF2-40B4-BE49-F238E27FC236}">
                <a16:creationId xmlns:a16="http://schemas.microsoft.com/office/drawing/2014/main" id="{0934D59E-C894-4966-82AC-BC469096DE34}"/>
              </a:ext>
            </a:extLst>
          </p:cNvPr>
          <p:cNvGraphicFramePr>
            <a:graphicFrameLocks noGrp="1"/>
          </p:cNvGraphicFramePr>
          <p:nvPr>
            <p:ph idx="1"/>
            <p:extLst>
              <p:ext uri="{D42A27DB-BD31-4B8C-83A1-F6EECF244321}">
                <p14:modId xmlns:p14="http://schemas.microsoft.com/office/powerpoint/2010/main" val="3238990083"/>
              </p:ext>
            </p:extLst>
          </p:nvPr>
        </p:nvGraphicFramePr>
        <p:xfrm>
          <a:off x="838200" y="1756611"/>
          <a:ext cx="5393361" cy="47362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8" name="Oval 17">
            <a:extLst>
              <a:ext uri="{FF2B5EF4-FFF2-40B4-BE49-F238E27FC236}">
                <a16:creationId xmlns:a16="http://schemas.microsoft.com/office/drawing/2014/main" id="{3B438362-1E1E-4C62-A99E-4134CB1636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0631" y="2624479"/>
            <a:ext cx="812427"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Clipboard Checked outline">
            <a:extLst>
              <a:ext uri="{FF2B5EF4-FFF2-40B4-BE49-F238E27FC236}">
                <a16:creationId xmlns:a16="http://schemas.microsoft.com/office/drawing/2014/main" id="{83CA16A1-AD7F-CC4D-C52F-FED68B0F1A3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745968" y="1109670"/>
            <a:ext cx="2482114" cy="2482114"/>
          </a:xfrm>
          <a:custGeom>
            <a:avLst/>
            <a:gdLst/>
            <a:ahLst/>
            <a:cxnLst/>
            <a:rect l="l" t="t" r="r" b="b"/>
            <a:pathLst>
              <a:path w="1999274" h="2247255">
                <a:moveTo>
                  <a:pt x="108501" y="0"/>
                </a:moveTo>
                <a:lnTo>
                  <a:pt x="1890773" y="0"/>
                </a:lnTo>
                <a:cubicBezTo>
                  <a:pt x="1950696" y="0"/>
                  <a:pt x="1999274" y="48578"/>
                  <a:pt x="1999274" y="108501"/>
                </a:cubicBezTo>
                <a:lnTo>
                  <a:pt x="1999274" y="2138754"/>
                </a:lnTo>
                <a:cubicBezTo>
                  <a:pt x="1999274" y="2198677"/>
                  <a:pt x="1950696" y="2247255"/>
                  <a:pt x="1890773" y="2247255"/>
                </a:cubicBezTo>
                <a:lnTo>
                  <a:pt x="108501" y="2247255"/>
                </a:lnTo>
                <a:cubicBezTo>
                  <a:pt x="48578" y="2247255"/>
                  <a:pt x="0" y="2198677"/>
                  <a:pt x="0" y="2138754"/>
                </a:cubicBezTo>
                <a:lnTo>
                  <a:pt x="0" y="108501"/>
                </a:lnTo>
                <a:cubicBezTo>
                  <a:pt x="0" y="48578"/>
                  <a:pt x="48578" y="0"/>
                  <a:pt x="108501" y="0"/>
                </a:cubicBezTo>
                <a:close/>
              </a:path>
            </a:pathLst>
          </a:custGeom>
        </p:spPr>
      </p:pic>
      <p:sp>
        <p:nvSpPr>
          <p:cNvPr id="20" name="Freeform: Shape 19">
            <a:extLst>
              <a:ext uri="{FF2B5EF4-FFF2-40B4-BE49-F238E27FC236}">
                <a16:creationId xmlns:a16="http://schemas.microsoft.com/office/drawing/2014/main" id="{6C077334-5571-4B83-A83E-4CCCFA7B5E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0632" y="0"/>
            <a:ext cx="2093996" cy="1402773"/>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cxnSp>
        <p:nvCxnSpPr>
          <p:cNvPr id="22" name="Straight Connector 21">
            <a:extLst>
              <a:ext uri="{FF2B5EF4-FFF2-40B4-BE49-F238E27FC236}">
                <a16:creationId xmlns:a16="http://schemas.microsoft.com/office/drawing/2014/main" id="{2F61ABFD-DE05-41FD-A6B7-6D40196C15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55865" y="1026771"/>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pic>
        <p:nvPicPr>
          <p:cNvPr id="9" name="Graphic 8" descr="Document outline">
            <a:extLst>
              <a:ext uri="{FF2B5EF4-FFF2-40B4-BE49-F238E27FC236}">
                <a16:creationId xmlns:a16="http://schemas.microsoft.com/office/drawing/2014/main" id="{3AA29118-EBD3-40AA-DDD9-ECFB7840493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911331" y="4626194"/>
            <a:ext cx="2066062" cy="2066062"/>
          </a:xfrm>
          <a:custGeom>
            <a:avLst/>
            <a:gdLst/>
            <a:ahLst/>
            <a:cxnLst/>
            <a:rect l="l" t="t" r="r" b="b"/>
            <a:pathLst>
              <a:path w="1999274" h="2247255">
                <a:moveTo>
                  <a:pt x="108501" y="0"/>
                </a:moveTo>
                <a:lnTo>
                  <a:pt x="1890773" y="0"/>
                </a:lnTo>
                <a:cubicBezTo>
                  <a:pt x="1950696" y="0"/>
                  <a:pt x="1999274" y="48578"/>
                  <a:pt x="1999274" y="108501"/>
                </a:cubicBezTo>
                <a:lnTo>
                  <a:pt x="1999274" y="2138754"/>
                </a:lnTo>
                <a:cubicBezTo>
                  <a:pt x="1999274" y="2198677"/>
                  <a:pt x="1950696" y="2247255"/>
                  <a:pt x="1890773" y="2247255"/>
                </a:cubicBezTo>
                <a:lnTo>
                  <a:pt x="108501" y="2247255"/>
                </a:lnTo>
                <a:cubicBezTo>
                  <a:pt x="48578" y="2247255"/>
                  <a:pt x="0" y="2198677"/>
                  <a:pt x="0" y="2138754"/>
                </a:cubicBezTo>
                <a:lnTo>
                  <a:pt x="0" y="108501"/>
                </a:lnTo>
                <a:cubicBezTo>
                  <a:pt x="0" y="48578"/>
                  <a:pt x="48578" y="0"/>
                  <a:pt x="108501" y="0"/>
                </a:cubicBezTo>
                <a:close/>
              </a:path>
            </a:pathLst>
          </a:custGeom>
        </p:spPr>
      </p:pic>
      <p:sp>
        <p:nvSpPr>
          <p:cNvPr id="24" name="Freeform: Shape 23">
            <a:extLst>
              <a:ext uri="{FF2B5EF4-FFF2-40B4-BE49-F238E27FC236}">
                <a16:creationId xmlns:a16="http://schemas.microsoft.com/office/drawing/2014/main" id="{0F646DF8-223D-47DD-95B1-F2654229E5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555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6" name="Arc 25">
            <a:extLst>
              <a:ext uri="{FF2B5EF4-FFF2-40B4-BE49-F238E27FC236}">
                <a16:creationId xmlns:a16="http://schemas.microsoft.com/office/drawing/2014/main" id="{4D3DC50D-CA0F-48F9-B17E-20D8669AA4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97791" y="402001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1" name="Slide Number Placeholder 10">
            <a:extLst>
              <a:ext uri="{FF2B5EF4-FFF2-40B4-BE49-F238E27FC236}">
                <a16:creationId xmlns:a16="http://schemas.microsoft.com/office/drawing/2014/main" id="{476ED3CE-6B5C-066F-1934-F93D426AD2BC}"/>
              </a:ext>
            </a:extLst>
          </p:cNvPr>
          <p:cNvSpPr>
            <a:spLocks noGrp="1"/>
          </p:cNvSpPr>
          <p:nvPr>
            <p:ph type="sldNum" sz="quarter" idx="12"/>
          </p:nvPr>
        </p:nvSpPr>
        <p:spPr/>
        <p:txBody>
          <a:bodyPr/>
          <a:lstStyle/>
          <a:p>
            <a:fld id="{D7C72EA8-4B26-4103-9C44-4B1584F53079}" type="slidenum">
              <a:rPr lang="en-US" smtClean="0"/>
              <a:t>21</a:t>
            </a:fld>
            <a:endParaRPr lang="en-US"/>
          </a:p>
        </p:txBody>
      </p:sp>
    </p:spTree>
    <p:extLst>
      <p:ext uri="{BB962C8B-B14F-4D97-AF65-F5344CB8AC3E}">
        <p14:creationId xmlns:p14="http://schemas.microsoft.com/office/powerpoint/2010/main" val="2646201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 name="Arc 12">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049249E-09E4-26AA-FBEE-C0463DB195A7}"/>
              </a:ext>
            </a:extLst>
          </p:cNvPr>
          <p:cNvSpPr>
            <a:spLocks noGrp="1"/>
          </p:cNvSpPr>
          <p:nvPr>
            <p:ph type="title"/>
          </p:nvPr>
        </p:nvSpPr>
        <p:spPr>
          <a:xfrm>
            <a:off x="1718755" y="477429"/>
            <a:ext cx="8754488" cy="1325563"/>
          </a:xfrm>
        </p:spPr>
        <p:txBody>
          <a:bodyPr>
            <a:normAutofit/>
          </a:bodyPr>
          <a:lstStyle/>
          <a:p>
            <a:pPr algn="ctr"/>
            <a:r>
              <a:rPr lang="en-US" b="1" dirty="0"/>
              <a:t>Completing the OPBUD-4 form </a:t>
            </a:r>
          </a:p>
        </p:txBody>
      </p:sp>
      <p:sp>
        <p:nvSpPr>
          <p:cNvPr id="15" name="Freeform: Shape 14">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Content Placeholder 4" descr="A screenshot of a cell phone&#10;&#10;Description automatically generated">
            <a:extLst>
              <a:ext uri="{FF2B5EF4-FFF2-40B4-BE49-F238E27FC236}">
                <a16:creationId xmlns:a16="http://schemas.microsoft.com/office/drawing/2014/main" id="{9C44A1EC-3316-8AA6-0412-AB2F28F512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51828" y="1634551"/>
            <a:ext cx="7688343" cy="4284103"/>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7" name="Slide Number Placeholder 6">
            <a:extLst>
              <a:ext uri="{FF2B5EF4-FFF2-40B4-BE49-F238E27FC236}">
                <a16:creationId xmlns:a16="http://schemas.microsoft.com/office/drawing/2014/main" id="{0247E792-6073-5BAA-397E-6E9AD688BC46}"/>
              </a:ext>
            </a:extLst>
          </p:cNvPr>
          <p:cNvSpPr>
            <a:spLocks noGrp="1"/>
          </p:cNvSpPr>
          <p:nvPr>
            <p:ph type="sldNum" sz="quarter" idx="12"/>
          </p:nvPr>
        </p:nvSpPr>
        <p:spPr/>
        <p:txBody>
          <a:bodyPr/>
          <a:lstStyle/>
          <a:p>
            <a:fld id="{D7C72EA8-4B26-4103-9C44-4B1584F53079}" type="slidenum">
              <a:rPr lang="en-US" smtClean="0"/>
              <a:t>22</a:t>
            </a:fld>
            <a:endParaRPr lang="en-US"/>
          </a:p>
        </p:txBody>
      </p:sp>
    </p:spTree>
    <p:extLst>
      <p:ext uri="{BB962C8B-B14F-4D97-AF65-F5344CB8AC3E}">
        <p14:creationId xmlns:p14="http://schemas.microsoft.com/office/powerpoint/2010/main" val="15224303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 name="Arc 12">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049249E-09E4-26AA-FBEE-C0463DB195A7}"/>
              </a:ext>
            </a:extLst>
          </p:cNvPr>
          <p:cNvSpPr>
            <a:spLocks noGrp="1"/>
          </p:cNvSpPr>
          <p:nvPr>
            <p:ph type="title"/>
          </p:nvPr>
        </p:nvSpPr>
        <p:spPr>
          <a:xfrm>
            <a:off x="1718755" y="477429"/>
            <a:ext cx="8754488" cy="1325563"/>
          </a:xfrm>
        </p:spPr>
        <p:txBody>
          <a:bodyPr>
            <a:normAutofit/>
          </a:bodyPr>
          <a:lstStyle/>
          <a:p>
            <a:pPr algn="ctr"/>
            <a:r>
              <a:rPr lang="en-US" b="1" dirty="0"/>
              <a:t>Completing the OPBUD-4 form </a:t>
            </a:r>
          </a:p>
        </p:txBody>
      </p:sp>
      <p:sp>
        <p:nvSpPr>
          <p:cNvPr id="15" name="Freeform: Shape 14">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9318F1B4-251A-7222-E6D8-7705F572D576}"/>
              </a:ext>
            </a:extLst>
          </p:cNvPr>
          <p:cNvSpPr>
            <a:spLocks noGrp="1"/>
          </p:cNvSpPr>
          <p:nvPr>
            <p:ph idx="1"/>
          </p:nvPr>
        </p:nvSpPr>
        <p:spPr>
          <a:xfrm>
            <a:off x="838199" y="1638737"/>
            <a:ext cx="10515600" cy="4351338"/>
          </a:xfrm>
        </p:spPr>
        <p:txBody>
          <a:bodyPr>
            <a:normAutofit fontScale="85000" lnSpcReduction="10000"/>
          </a:bodyPr>
          <a:lstStyle/>
          <a:p>
            <a:pPr>
              <a:spcAft>
                <a:spcPts val="1200"/>
              </a:spcAft>
            </a:pPr>
            <a:r>
              <a:rPr lang="en-US" dirty="0"/>
              <a:t>Use corresponding info from Table of Budget Codes, including statutory citation</a:t>
            </a:r>
          </a:p>
          <a:p>
            <a:pPr>
              <a:spcAft>
                <a:spcPts val="1200"/>
              </a:spcAft>
            </a:pPr>
            <a:r>
              <a:rPr lang="en-US" dirty="0"/>
              <a:t>CFO/designee should always sign </a:t>
            </a:r>
            <a:r>
              <a:rPr lang="en-US" b="1" u="sng" dirty="0">
                <a:solidFill>
                  <a:schemeClr val="accent2"/>
                </a:solidFill>
              </a:rPr>
              <a:t>top right section</a:t>
            </a:r>
          </a:p>
          <a:p>
            <a:pPr>
              <a:spcAft>
                <a:spcPts val="1200"/>
              </a:spcAft>
            </a:pPr>
            <a:r>
              <a:rPr lang="en-US" dirty="0"/>
              <a:t>Set up expenditure category budget as desired to fulfill purpose of appropriation</a:t>
            </a:r>
          </a:p>
          <a:p>
            <a:pPr>
              <a:spcAft>
                <a:spcPts val="1200"/>
              </a:spcAft>
            </a:pPr>
            <a:r>
              <a:rPr lang="en-US" dirty="0"/>
              <a:t>Use correct 6-digit revenue code (499105 for General Fund)</a:t>
            </a:r>
          </a:p>
          <a:p>
            <a:pPr>
              <a:spcAft>
                <a:spcPts val="1200"/>
              </a:spcAft>
            </a:pPr>
            <a:r>
              <a:rPr lang="en-US" dirty="0"/>
              <a:t>Be sure to include both journal numbers</a:t>
            </a:r>
          </a:p>
          <a:p>
            <a:pPr>
              <a:spcBef>
                <a:spcPts val="0"/>
              </a:spcBef>
              <a:spcAft>
                <a:spcPts val="1200"/>
              </a:spcAft>
            </a:pPr>
            <a:r>
              <a:rPr lang="en-US" dirty="0"/>
              <a:t>Section 6 Certification: </a:t>
            </a:r>
            <a:r>
              <a:rPr lang="en-US" b="1" u="sng" dirty="0">
                <a:solidFill>
                  <a:schemeClr val="accent2"/>
                </a:solidFill>
              </a:rPr>
              <a:t>Only complete</a:t>
            </a:r>
            <a:r>
              <a:rPr lang="en-US" b="1" dirty="0">
                <a:solidFill>
                  <a:schemeClr val="accent2"/>
                </a:solidFill>
              </a:rPr>
              <a:t> </a:t>
            </a:r>
            <a:r>
              <a:rPr lang="en-US" dirty="0"/>
              <a:t>if appropriation is from Section 6 of the GAA, denoting an appropriation to fill a budget shortfall in the current or previous fiscal year</a:t>
            </a:r>
          </a:p>
          <a:p>
            <a:pPr>
              <a:spcAft>
                <a:spcPts val="1200"/>
              </a:spcAft>
            </a:pPr>
            <a:r>
              <a:rPr lang="en-US" dirty="0"/>
              <a:t>Ensure all info on the budget journals matches the OPBUD-4 form</a:t>
            </a:r>
          </a:p>
        </p:txBody>
      </p:sp>
      <p:sp>
        <p:nvSpPr>
          <p:cNvPr id="5" name="Slide Number Placeholder 4">
            <a:extLst>
              <a:ext uri="{FF2B5EF4-FFF2-40B4-BE49-F238E27FC236}">
                <a16:creationId xmlns:a16="http://schemas.microsoft.com/office/drawing/2014/main" id="{2E3C2CE8-3078-3C4B-3D09-8237E5170112}"/>
              </a:ext>
            </a:extLst>
          </p:cNvPr>
          <p:cNvSpPr>
            <a:spLocks noGrp="1"/>
          </p:cNvSpPr>
          <p:nvPr>
            <p:ph type="sldNum" sz="quarter" idx="12"/>
          </p:nvPr>
        </p:nvSpPr>
        <p:spPr/>
        <p:txBody>
          <a:bodyPr/>
          <a:lstStyle/>
          <a:p>
            <a:fld id="{D7C72EA8-4B26-4103-9C44-4B1584F53079}" type="slidenum">
              <a:rPr lang="en-US" smtClean="0"/>
              <a:t>23</a:t>
            </a:fld>
            <a:endParaRPr lang="en-US"/>
          </a:p>
        </p:txBody>
      </p:sp>
    </p:spTree>
    <p:extLst>
      <p:ext uri="{BB962C8B-B14F-4D97-AF65-F5344CB8AC3E}">
        <p14:creationId xmlns:p14="http://schemas.microsoft.com/office/powerpoint/2010/main" val="17959202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53E60C6D-4E85-4E14-BCDF-BF15C241F7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6936547-90C4-3AC3-9061-4FB0BC1D01A7}"/>
              </a:ext>
            </a:extLst>
          </p:cNvPr>
          <p:cNvSpPr>
            <a:spLocks noGrp="1"/>
          </p:cNvSpPr>
          <p:nvPr>
            <p:ph type="title"/>
          </p:nvPr>
        </p:nvSpPr>
        <p:spPr>
          <a:xfrm>
            <a:off x="465708" y="2035871"/>
            <a:ext cx="4414307" cy="1325563"/>
          </a:xfrm>
        </p:spPr>
        <p:txBody>
          <a:bodyPr>
            <a:normAutofit/>
          </a:bodyPr>
          <a:lstStyle/>
          <a:p>
            <a:pPr algn="ctr"/>
            <a:r>
              <a:rPr lang="en-US" b="1" dirty="0"/>
              <a:t>Completing the Allotment Form</a:t>
            </a:r>
          </a:p>
        </p:txBody>
      </p:sp>
      <p:sp>
        <p:nvSpPr>
          <p:cNvPr id="38" name="Freeform: Shape 37">
            <a:extLst>
              <a:ext uri="{FF2B5EF4-FFF2-40B4-BE49-F238E27FC236}">
                <a16:creationId xmlns:a16="http://schemas.microsoft.com/office/drawing/2014/main" id="{7D42D292-4C48-479B-9E59-E29CD9871C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Graphic 4" descr="Bank check outline">
            <a:extLst>
              <a:ext uri="{FF2B5EF4-FFF2-40B4-BE49-F238E27FC236}">
                <a16:creationId xmlns:a16="http://schemas.microsoft.com/office/drawing/2014/main" id="{56CDA665-48AF-AA63-966F-24E2B0391F6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06216" y="-75383"/>
            <a:ext cx="2733293" cy="2733293"/>
          </a:xfrm>
          <a:custGeom>
            <a:avLst/>
            <a:gdLst/>
            <a:ahLst/>
            <a:cxnLst/>
            <a:rect l="l" t="t" r="r" b="b"/>
            <a:pathLst>
              <a:path w="4438338" h="2323972">
                <a:moveTo>
                  <a:pt x="69905" y="0"/>
                </a:moveTo>
                <a:lnTo>
                  <a:pt x="4368433" y="0"/>
                </a:lnTo>
                <a:cubicBezTo>
                  <a:pt x="4407040" y="0"/>
                  <a:pt x="4438338" y="31298"/>
                  <a:pt x="4438338" y="69905"/>
                </a:cubicBezTo>
                <a:lnTo>
                  <a:pt x="4438338" y="2254067"/>
                </a:lnTo>
                <a:cubicBezTo>
                  <a:pt x="4438338" y="2292674"/>
                  <a:pt x="4407040" y="2323972"/>
                  <a:pt x="4368433" y="2323972"/>
                </a:cubicBezTo>
                <a:lnTo>
                  <a:pt x="69905" y="2323972"/>
                </a:lnTo>
                <a:cubicBezTo>
                  <a:pt x="31298" y="2323972"/>
                  <a:pt x="0" y="2292674"/>
                  <a:pt x="0" y="2254067"/>
                </a:cubicBezTo>
                <a:lnTo>
                  <a:pt x="0" y="69905"/>
                </a:lnTo>
                <a:cubicBezTo>
                  <a:pt x="0" y="31298"/>
                  <a:pt x="31298" y="0"/>
                  <a:pt x="69905" y="0"/>
                </a:cubicBezTo>
                <a:close/>
              </a:path>
            </a:pathLst>
          </a:custGeom>
        </p:spPr>
      </p:pic>
      <p:sp>
        <p:nvSpPr>
          <p:cNvPr id="3" name="Content Placeholder 2">
            <a:extLst>
              <a:ext uri="{FF2B5EF4-FFF2-40B4-BE49-F238E27FC236}">
                <a16:creationId xmlns:a16="http://schemas.microsoft.com/office/drawing/2014/main" id="{41753BFB-0A5C-1298-57F7-F50E916DFC38}"/>
              </a:ext>
            </a:extLst>
          </p:cNvPr>
          <p:cNvSpPr>
            <a:spLocks noGrp="1"/>
          </p:cNvSpPr>
          <p:nvPr>
            <p:ph idx="1"/>
          </p:nvPr>
        </p:nvSpPr>
        <p:spPr>
          <a:xfrm>
            <a:off x="6053999" y="470806"/>
            <a:ext cx="5557306" cy="3067050"/>
          </a:xfrm>
        </p:spPr>
        <p:txBody>
          <a:bodyPr>
            <a:normAutofit/>
          </a:bodyPr>
          <a:lstStyle/>
          <a:p>
            <a:r>
              <a:rPr lang="en-US" dirty="0">
                <a:solidFill>
                  <a:srgbClr val="DC8C27"/>
                </a:solidFill>
              </a:rPr>
              <a:t>Funding Source: </a:t>
            </a:r>
            <a:r>
              <a:rPr lang="en-US" dirty="0"/>
              <a:t>If not GF, specify Computer Systems Enhancement Fund or Tobacco Settlement Fund</a:t>
            </a:r>
          </a:p>
          <a:p>
            <a:r>
              <a:rPr lang="en-US" dirty="0">
                <a:solidFill>
                  <a:srgbClr val="DC8C27"/>
                </a:solidFill>
              </a:rPr>
              <a:t>Allotment Distribution Type: </a:t>
            </a:r>
            <a:r>
              <a:rPr lang="en-US" dirty="0"/>
              <a:t>Accelerated (get all money at once)</a:t>
            </a:r>
          </a:p>
          <a:p>
            <a:r>
              <a:rPr lang="en-US" dirty="0"/>
              <a:t>Otherwise use same info from bill and OPBUD-4 Form</a:t>
            </a:r>
          </a:p>
        </p:txBody>
      </p:sp>
      <p:sp>
        <p:nvSpPr>
          <p:cNvPr id="40" name="Arc 39">
            <a:extLst>
              <a:ext uri="{FF2B5EF4-FFF2-40B4-BE49-F238E27FC236}">
                <a16:creationId xmlns:a16="http://schemas.microsoft.com/office/drawing/2014/main" id="{533DF362-939D-4EEE-8DC4-6B54607E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95198">
            <a:off x="1539683" y="162676"/>
            <a:ext cx="4083433" cy="4083433"/>
          </a:xfrm>
          <a:prstGeom prst="arc">
            <a:avLst>
              <a:gd name="adj1" fmla="val 17445962"/>
              <a:gd name="adj2" fmla="val 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9" name="Content Placeholder 4" descr="A screenshot of a social media post&#10;&#10;Description automatically generated">
            <a:extLst>
              <a:ext uri="{FF2B5EF4-FFF2-40B4-BE49-F238E27FC236}">
                <a16:creationId xmlns:a16="http://schemas.microsoft.com/office/drawing/2014/main" id="{163851EC-3E8B-BD76-EA9F-DAC1F813F95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1825" y="4088642"/>
            <a:ext cx="10236116" cy="2354305"/>
          </a:xfrm>
          <a:custGeom>
            <a:avLst/>
            <a:gdLst/>
            <a:ahLst/>
            <a:cxnLst/>
            <a:rect l="l" t="t" r="r" b="b"/>
            <a:pathLst>
              <a:path w="4555700" h="2733294">
                <a:moveTo>
                  <a:pt x="82217" y="0"/>
                </a:moveTo>
                <a:lnTo>
                  <a:pt x="4473483" y="0"/>
                </a:lnTo>
                <a:cubicBezTo>
                  <a:pt x="4518890" y="0"/>
                  <a:pt x="4555700" y="36810"/>
                  <a:pt x="4555700" y="82217"/>
                </a:cubicBezTo>
                <a:lnTo>
                  <a:pt x="4555700" y="2651077"/>
                </a:lnTo>
                <a:cubicBezTo>
                  <a:pt x="4555700" y="2696484"/>
                  <a:pt x="4518890" y="2733294"/>
                  <a:pt x="4473483" y="2733294"/>
                </a:cubicBezTo>
                <a:lnTo>
                  <a:pt x="82217" y="2733294"/>
                </a:lnTo>
                <a:cubicBezTo>
                  <a:pt x="36810" y="2733294"/>
                  <a:pt x="0" y="2696484"/>
                  <a:pt x="0" y="2651077"/>
                </a:cubicBezTo>
                <a:lnTo>
                  <a:pt x="0" y="82217"/>
                </a:lnTo>
                <a:cubicBezTo>
                  <a:pt x="0" y="36810"/>
                  <a:pt x="36810" y="0"/>
                  <a:pt x="82217" y="0"/>
                </a:cubicBezTo>
                <a:close/>
              </a:path>
            </a:pathLst>
          </a:custGeom>
        </p:spPr>
      </p:pic>
      <p:sp>
        <p:nvSpPr>
          <p:cNvPr id="11" name="Slide Number Placeholder 10">
            <a:extLst>
              <a:ext uri="{FF2B5EF4-FFF2-40B4-BE49-F238E27FC236}">
                <a16:creationId xmlns:a16="http://schemas.microsoft.com/office/drawing/2014/main" id="{F5433796-BCA2-CC26-59B5-0143CFB33886}"/>
              </a:ext>
            </a:extLst>
          </p:cNvPr>
          <p:cNvSpPr>
            <a:spLocks noGrp="1"/>
          </p:cNvSpPr>
          <p:nvPr>
            <p:ph type="sldNum" sz="quarter" idx="12"/>
          </p:nvPr>
        </p:nvSpPr>
        <p:spPr/>
        <p:txBody>
          <a:bodyPr/>
          <a:lstStyle/>
          <a:p>
            <a:fld id="{D7C72EA8-4B26-4103-9C44-4B1584F53079}" type="slidenum">
              <a:rPr lang="en-US" smtClean="0"/>
              <a:t>24</a:t>
            </a:fld>
            <a:endParaRPr lang="en-US"/>
          </a:p>
        </p:txBody>
      </p:sp>
    </p:spTree>
    <p:extLst>
      <p:ext uri="{BB962C8B-B14F-4D97-AF65-F5344CB8AC3E}">
        <p14:creationId xmlns:p14="http://schemas.microsoft.com/office/powerpoint/2010/main" val="10324838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1D05B3A7-DDB5-043B-9F6F-514009BFFC93}"/>
              </a:ext>
            </a:extLst>
          </p:cNvPr>
          <p:cNvSpPr>
            <a:spLocks noGrp="1"/>
          </p:cNvSpPr>
          <p:nvPr>
            <p:ph type="title"/>
          </p:nvPr>
        </p:nvSpPr>
        <p:spPr>
          <a:xfrm>
            <a:off x="0" y="0"/>
            <a:ext cx="12191999" cy="1339516"/>
          </a:xfrm>
          <a:solidFill>
            <a:schemeClr val="bg2"/>
          </a:solidFill>
        </p:spPr>
        <p:txBody>
          <a:bodyPr>
            <a:normAutofit/>
          </a:bodyPr>
          <a:lstStyle/>
          <a:p>
            <a:pPr algn="ctr"/>
            <a:r>
              <a:rPr lang="en-US" b="1" dirty="0"/>
              <a:t>Special Appropriation Reauthorizations</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C81E3433-3936-F2CE-568E-FA3E02290A91}"/>
              </a:ext>
            </a:extLst>
          </p:cNvPr>
          <p:cNvSpPr>
            <a:spLocks noGrp="1"/>
          </p:cNvSpPr>
          <p:nvPr>
            <p:ph idx="1"/>
          </p:nvPr>
        </p:nvSpPr>
        <p:spPr>
          <a:xfrm>
            <a:off x="828161" y="1515862"/>
            <a:ext cx="10515600" cy="3441807"/>
          </a:xfrm>
        </p:spPr>
        <p:txBody>
          <a:bodyPr>
            <a:normAutofit/>
          </a:bodyPr>
          <a:lstStyle/>
          <a:p>
            <a:r>
              <a:rPr lang="en-US" sz="2400" dirty="0"/>
              <a:t>If a nonrecurring appropriation is not spent entirely by its original end date, an agency can request an extension, typically granted for one additional fiscal year.</a:t>
            </a:r>
          </a:p>
          <a:p>
            <a:r>
              <a:rPr lang="en-US" sz="2400" dirty="0"/>
              <a:t>Budgeted via normal OPBUD-4 process after original budget period is over</a:t>
            </a:r>
          </a:p>
          <a:p>
            <a:r>
              <a:rPr lang="en-US" sz="2400" dirty="0"/>
              <a:t>Use same Z-code as original appropriation but new class code and budref per the Table of Budget Codes</a:t>
            </a:r>
          </a:p>
          <a:p>
            <a:r>
              <a:rPr lang="en-US" sz="2400" dirty="0"/>
              <a:t>Budget must be for remaining balance of appropriation – include SHARE report showing balance as of last day (6/30) of original period</a:t>
            </a:r>
          </a:p>
          <a:p>
            <a:r>
              <a:rPr lang="en-US" sz="2400" dirty="0"/>
              <a:t>Do not include allotment form – money was already sent </a:t>
            </a:r>
          </a:p>
        </p:txBody>
      </p:sp>
      <p:pic>
        <p:nvPicPr>
          <p:cNvPr id="4" name="Picture 3">
            <a:extLst>
              <a:ext uri="{FF2B5EF4-FFF2-40B4-BE49-F238E27FC236}">
                <a16:creationId xmlns:a16="http://schemas.microsoft.com/office/drawing/2014/main" id="{4452BF39-6D62-E74C-4E92-F0BCC809C7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5710" y="5012359"/>
            <a:ext cx="10812384" cy="895475"/>
          </a:xfrm>
          <a:prstGeom prst="rect">
            <a:avLst/>
          </a:prstGeom>
        </p:spPr>
      </p:pic>
      <p:sp>
        <p:nvSpPr>
          <p:cNvPr id="5" name="Slide Number Placeholder 4">
            <a:extLst>
              <a:ext uri="{FF2B5EF4-FFF2-40B4-BE49-F238E27FC236}">
                <a16:creationId xmlns:a16="http://schemas.microsoft.com/office/drawing/2014/main" id="{7E81B871-5054-93A9-28A0-6C7411D1E244}"/>
              </a:ext>
            </a:extLst>
          </p:cNvPr>
          <p:cNvSpPr>
            <a:spLocks noGrp="1"/>
          </p:cNvSpPr>
          <p:nvPr>
            <p:ph type="sldNum" sz="quarter" idx="12"/>
          </p:nvPr>
        </p:nvSpPr>
        <p:spPr/>
        <p:txBody>
          <a:bodyPr/>
          <a:lstStyle/>
          <a:p>
            <a:fld id="{D7C72EA8-4B26-4103-9C44-4B1584F53079}" type="slidenum">
              <a:rPr lang="en-US" smtClean="0"/>
              <a:t>25</a:t>
            </a:fld>
            <a:endParaRPr lang="en-US"/>
          </a:p>
        </p:txBody>
      </p:sp>
    </p:spTree>
    <p:extLst>
      <p:ext uri="{BB962C8B-B14F-4D97-AF65-F5344CB8AC3E}">
        <p14:creationId xmlns:p14="http://schemas.microsoft.com/office/powerpoint/2010/main" val="12530783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 name="Arc 12">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049249E-09E4-26AA-FBEE-C0463DB195A7}"/>
              </a:ext>
            </a:extLst>
          </p:cNvPr>
          <p:cNvSpPr>
            <a:spLocks noGrp="1"/>
          </p:cNvSpPr>
          <p:nvPr>
            <p:ph type="title"/>
          </p:nvPr>
        </p:nvSpPr>
        <p:spPr>
          <a:xfrm>
            <a:off x="1718755" y="477429"/>
            <a:ext cx="8754488" cy="1325563"/>
          </a:xfrm>
        </p:spPr>
        <p:txBody>
          <a:bodyPr>
            <a:normAutofit/>
          </a:bodyPr>
          <a:lstStyle/>
          <a:p>
            <a:pPr algn="ctr"/>
            <a:r>
              <a:rPr lang="en-US" b="1" dirty="0"/>
              <a:t>Multiple Appropriation OPBUD-4 Form</a:t>
            </a:r>
          </a:p>
        </p:txBody>
      </p:sp>
      <p:sp>
        <p:nvSpPr>
          <p:cNvPr id="15" name="Freeform: Shape 14">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Content Placeholder 5" descr="Table&#10;&#10;Description automatically generated">
            <a:extLst>
              <a:ext uri="{FF2B5EF4-FFF2-40B4-BE49-F238E27FC236}">
                <a16:creationId xmlns:a16="http://schemas.microsoft.com/office/drawing/2014/main" id="{7EB57853-32BC-2093-7E5A-EA623D57F51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59001" y="1586917"/>
            <a:ext cx="9273995" cy="4205277"/>
          </a:xfrm>
        </p:spPr>
      </p:pic>
      <p:sp>
        <p:nvSpPr>
          <p:cNvPr id="6" name="TextBox 5">
            <a:extLst>
              <a:ext uri="{FF2B5EF4-FFF2-40B4-BE49-F238E27FC236}">
                <a16:creationId xmlns:a16="http://schemas.microsoft.com/office/drawing/2014/main" id="{313F6E8F-5324-5144-0B3E-926BAB74F583}"/>
              </a:ext>
            </a:extLst>
          </p:cNvPr>
          <p:cNvSpPr txBox="1"/>
          <p:nvPr/>
        </p:nvSpPr>
        <p:spPr>
          <a:xfrm>
            <a:off x="1459001" y="5849034"/>
            <a:ext cx="9273995" cy="646331"/>
          </a:xfrm>
          <a:prstGeom prst="rect">
            <a:avLst/>
          </a:prstGeom>
          <a:noFill/>
        </p:spPr>
        <p:txBody>
          <a:bodyPr wrap="square">
            <a:spAutoFit/>
          </a:bodyPr>
          <a:lstStyle/>
          <a:p>
            <a:pPr marL="285750" indent="-285750">
              <a:buFont typeface="Arial" panose="020B0604020202020204" pitchFamily="34" charset="0"/>
              <a:buChar char="•"/>
            </a:pPr>
            <a:r>
              <a:rPr lang="en-US" dirty="0"/>
              <a:t>All the same info as on the single form, just ensure revenues = expenditures</a:t>
            </a:r>
          </a:p>
          <a:p>
            <a:pPr marL="285750" indent="-285750">
              <a:buFont typeface="Arial" panose="020B0604020202020204" pitchFamily="34" charset="0"/>
              <a:buChar char="•"/>
            </a:pPr>
            <a:r>
              <a:rPr lang="en-US" dirty="0"/>
              <a:t>Can use one revenue and one APROP journal for entire submission</a:t>
            </a:r>
          </a:p>
        </p:txBody>
      </p:sp>
      <p:sp>
        <p:nvSpPr>
          <p:cNvPr id="7" name="Slide Number Placeholder 6">
            <a:extLst>
              <a:ext uri="{FF2B5EF4-FFF2-40B4-BE49-F238E27FC236}">
                <a16:creationId xmlns:a16="http://schemas.microsoft.com/office/drawing/2014/main" id="{9F1488F5-84DB-6149-1B3C-5F50143CC387}"/>
              </a:ext>
            </a:extLst>
          </p:cNvPr>
          <p:cNvSpPr>
            <a:spLocks noGrp="1"/>
          </p:cNvSpPr>
          <p:nvPr>
            <p:ph type="sldNum" sz="quarter" idx="12"/>
          </p:nvPr>
        </p:nvSpPr>
        <p:spPr/>
        <p:txBody>
          <a:bodyPr/>
          <a:lstStyle/>
          <a:p>
            <a:fld id="{D7C72EA8-4B26-4103-9C44-4B1584F53079}" type="slidenum">
              <a:rPr lang="en-US" smtClean="0"/>
              <a:t>26</a:t>
            </a:fld>
            <a:endParaRPr lang="en-US"/>
          </a:p>
        </p:txBody>
      </p:sp>
    </p:spTree>
    <p:extLst>
      <p:ext uri="{BB962C8B-B14F-4D97-AF65-F5344CB8AC3E}">
        <p14:creationId xmlns:p14="http://schemas.microsoft.com/office/powerpoint/2010/main" val="36260633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 name="Arc 12">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049249E-09E4-26AA-FBEE-C0463DB195A7}"/>
              </a:ext>
            </a:extLst>
          </p:cNvPr>
          <p:cNvSpPr>
            <a:spLocks noGrp="1"/>
          </p:cNvSpPr>
          <p:nvPr>
            <p:ph type="title"/>
          </p:nvPr>
        </p:nvSpPr>
        <p:spPr>
          <a:xfrm>
            <a:off x="1480413" y="477429"/>
            <a:ext cx="9231175" cy="1325563"/>
          </a:xfrm>
        </p:spPr>
        <p:txBody>
          <a:bodyPr>
            <a:normAutofit/>
          </a:bodyPr>
          <a:lstStyle/>
          <a:p>
            <a:pPr algn="ctr"/>
            <a:r>
              <a:rPr lang="en-US" b="1" dirty="0"/>
              <a:t>Multiple Appropriation Allotment Form</a:t>
            </a:r>
          </a:p>
        </p:txBody>
      </p:sp>
      <p:sp>
        <p:nvSpPr>
          <p:cNvPr id="15" name="Freeform: Shape 14">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Content Placeholder 5" descr="Table&#10;&#10;Description automatically generated">
            <a:extLst>
              <a:ext uri="{FF2B5EF4-FFF2-40B4-BE49-F238E27FC236}">
                <a16:creationId xmlns:a16="http://schemas.microsoft.com/office/drawing/2014/main" id="{951ACAD0-CA4E-EC42-1A82-0D49F06A3F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2068" y="1544198"/>
            <a:ext cx="9707864" cy="4608952"/>
          </a:xfrm>
          <a:prstGeom prst="rect">
            <a:avLst/>
          </a:prstGeom>
        </p:spPr>
      </p:pic>
      <p:sp>
        <p:nvSpPr>
          <p:cNvPr id="8" name="Slide Number Placeholder 7">
            <a:extLst>
              <a:ext uri="{FF2B5EF4-FFF2-40B4-BE49-F238E27FC236}">
                <a16:creationId xmlns:a16="http://schemas.microsoft.com/office/drawing/2014/main" id="{450BB7BE-6D33-B75C-236A-F15C5378ACFD}"/>
              </a:ext>
            </a:extLst>
          </p:cNvPr>
          <p:cNvSpPr>
            <a:spLocks noGrp="1"/>
          </p:cNvSpPr>
          <p:nvPr>
            <p:ph type="sldNum" sz="quarter" idx="12"/>
          </p:nvPr>
        </p:nvSpPr>
        <p:spPr/>
        <p:txBody>
          <a:bodyPr/>
          <a:lstStyle/>
          <a:p>
            <a:fld id="{D7C72EA8-4B26-4103-9C44-4B1584F53079}" type="slidenum">
              <a:rPr lang="en-US" smtClean="0"/>
              <a:t>27</a:t>
            </a:fld>
            <a:endParaRPr lang="en-US"/>
          </a:p>
        </p:txBody>
      </p:sp>
    </p:spTree>
    <p:extLst>
      <p:ext uri="{BB962C8B-B14F-4D97-AF65-F5344CB8AC3E}">
        <p14:creationId xmlns:p14="http://schemas.microsoft.com/office/powerpoint/2010/main" val="26726347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B0AEF62D-2F3C-125A-28C9-53783B84C941}"/>
              </a:ext>
            </a:extLst>
          </p:cNvPr>
          <p:cNvSpPr>
            <a:spLocks noGrp="1"/>
          </p:cNvSpPr>
          <p:nvPr>
            <p:ph type="title"/>
          </p:nvPr>
        </p:nvSpPr>
        <p:spPr>
          <a:xfrm>
            <a:off x="0" y="-1"/>
            <a:ext cx="12188952" cy="1485901"/>
          </a:xfrm>
          <a:solidFill>
            <a:schemeClr val="bg2"/>
          </a:solidFill>
        </p:spPr>
        <p:txBody>
          <a:bodyPr>
            <a:normAutofit/>
          </a:bodyPr>
          <a:lstStyle/>
          <a:p>
            <a:pPr algn="ctr"/>
            <a:r>
              <a:rPr lang="en-US" b="1" dirty="0"/>
              <a:t>Companion BARS and OPBUD-4</a:t>
            </a:r>
            <a:r>
              <a:rPr lang="en-US" b="1" cap="small" dirty="0"/>
              <a:t>s</a:t>
            </a:r>
            <a:endParaRPr lang="en-US" b="1" dirty="0"/>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6" name="Content Placeholder 2">
            <a:extLst>
              <a:ext uri="{FF2B5EF4-FFF2-40B4-BE49-F238E27FC236}">
                <a16:creationId xmlns:a16="http://schemas.microsoft.com/office/drawing/2014/main" id="{25013990-E245-4427-B661-4905EED8CC67}"/>
              </a:ext>
            </a:extLst>
          </p:cNvPr>
          <p:cNvSpPr>
            <a:spLocks noGrp="1"/>
          </p:cNvSpPr>
          <p:nvPr>
            <p:ph idx="1"/>
          </p:nvPr>
        </p:nvSpPr>
        <p:spPr>
          <a:xfrm>
            <a:off x="838200" y="1591879"/>
            <a:ext cx="10515600" cy="3780222"/>
          </a:xfrm>
        </p:spPr>
        <p:txBody>
          <a:bodyPr>
            <a:normAutofit fontScale="92500"/>
          </a:bodyPr>
          <a:lstStyle/>
          <a:p>
            <a:r>
              <a:rPr lang="en-US" dirty="0"/>
              <a:t>Two possible use cases</a:t>
            </a:r>
          </a:p>
          <a:p>
            <a:pPr lvl="1"/>
            <a:r>
              <a:rPr lang="en-US" dirty="0"/>
              <a:t>Agency transfers funds from special revenue fund into operating budget and wants to increase OSF budget, thereby also increasing special revenue fund transfer.  May even come from another agency in limited circumstances</a:t>
            </a:r>
          </a:p>
          <a:p>
            <a:pPr lvl="1"/>
            <a:r>
              <a:rPr lang="en-US" dirty="0"/>
              <a:t>Agency received nonrecurring appropriation from another agency’s special revenue fund and therefore needs to receive transfer from that agency before it can spend the money. Agencies will need to coordinate.</a:t>
            </a:r>
          </a:p>
          <a:p>
            <a:r>
              <a:rPr lang="en-US" dirty="0"/>
              <a:t>Procedure: 2 BARs or OPBUD-4s required (companions) </a:t>
            </a:r>
          </a:p>
          <a:p>
            <a:pPr lvl="1"/>
            <a:r>
              <a:rPr lang="en-US" dirty="0"/>
              <a:t>Budget with transfer revenue and expenditures in 200/300/400 as desired</a:t>
            </a:r>
          </a:p>
          <a:p>
            <a:pPr lvl="1"/>
            <a:r>
              <a:rPr lang="en-US" dirty="0"/>
              <a:t>Budget with original revenue (OSF or fund balance) and 500 category expenditure</a:t>
            </a:r>
          </a:p>
        </p:txBody>
      </p:sp>
      <p:pic>
        <p:nvPicPr>
          <p:cNvPr id="4" name="Picture 3">
            <a:extLst>
              <a:ext uri="{FF2B5EF4-FFF2-40B4-BE49-F238E27FC236}">
                <a16:creationId xmlns:a16="http://schemas.microsoft.com/office/drawing/2014/main" id="{1A3067D6-5652-9433-5A35-67F7A4D780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7045" y="5467611"/>
            <a:ext cx="10097909" cy="1066949"/>
          </a:xfrm>
          <a:prstGeom prst="rect">
            <a:avLst/>
          </a:prstGeom>
        </p:spPr>
      </p:pic>
      <p:sp>
        <p:nvSpPr>
          <p:cNvPr id="6" name="Slide Number Placeholder 5">
            <a:extLst>
              <a:ext uri="{FF2B5EF4-FFF2-40B4-BE49-F238E27FC236}">
                <a16:creationId xmlns:a16="http://schemas.microsoft.com/office/drawing/2014/main" id="{DBB3786B-78E4-CC8E-0726-51A1CA545134}"/>
              </a:ext>
            </a:extLst>
          </p:cNvPr>
          <p:cNvSpPr>
            <a:spLocks noGrp="1"/>
          </p:cNvSpPr>
          <p:nvPr>
            <p:ph type="sldNum" sz="quarter" idx="12"/>
          </p:nvPr>
        </p:nvSpPr>
        <p:spPr/>
        <p:txBody>
          <a:bodyPr/>
          <a:lstStyle/>
          <a:p>
            <a:fld id="{D7C72EA8-4B26-4103-9C44-4B1584F53079}" type="slidenum">
              <a:rPr lang="en-US" smtClean="0"/>
              <a:t>28</a:t>
            </a:fld>
            <a:endParaRPr lang="en-US"/>
          </a:p>
        </p:txBody>
      </p:sp>
    </p:spTree>
    <p:extLst>
      <p:ext uri="{BB962C8B-B14F-4D97-AF65-F5344CB8AC3E}">
        <p14:creationId xmlns:p14="http://schemas.microsoft.com/office/powerpoint/2010/main" val="16343368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5" name="Rectangle 44">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7" name="Arc 46">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26884F5-2844-B7F0-FE0B-983BE8D4C560}"/>
              </a:ext>
            </a:extLst>
          </p:cNvPr>
          <p:cNvSpPr>
            <a:spLocks noGrp="1"/>
          </p:cNvSpPr>
          <p:nvPr>
            <p:ph type="title"/>
          </p:nvPr>
        </p:nvSpPr>
        <p:spPr>
          <a:xfrm>
            <a:off x="3823810" y="838874"/>
            <a:ext cx="6923662" cy="1325563"/>
          </a:xfrm>
        </p:spPr>
        <p:txBody>
          <a:bodyPr>
            <a:normAutofit/>
          </a:bodyPr>
          <a:lstStyle/>
          <a:p>
            <a:r>
              <a:rPr lang="en-US" b="1" dirty="0"/>
              <a:t>Budget Reallocation Forms (BRFs)</a:t>
            </a:r>
          </a:p>
        </p:txBody>
      </p:sp>
      <p:sp>
        <p:nvSpPr>
          <p:cNvPr id="49" name="Freeform: Shape 48">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Graphic 5" descr="Document outline">
            <a:extLst>
              <a:ext uri="{FF2B5EF4-FFF2-40B4-BE49-F238E27FC236}">
                <a16:creationId xmlns:a16="http://schemas.microsoft.com/office/drawing/2014/main" id="{BCDE00B1-9BA6-6FCB-0698-F9229229CDC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5555" y="1517698"/>
            <a:ext cx="3502709" cy="3671923"/>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graphicFrame>
        <p:nvGraphicFramePr>
          <p:cNvPr id="4" name="Content Placeholder 3">
            <a:extLst>
              <a:ext uri="{FF2B5EF4-FFF2-40B4-BE49-F238E27FC236}">
                <a16:creationId xmlns:a16="http://schemas.microsoft.com/office/drawing/2014/main" id="{72D7DF54-46D5-03F8-7591-1C6A1E2F01EE}"/>
              </a:ext>
            </a:extLst>
          </p:cNvPr>
          <p:cNvGraphicFramePr>
            <a:graphicFrameLocks noGrp="1"/>
          </p:cNvGraphicFramePr>
          <p:nvPr>
            <p:ph idx="1"/>
            <p:extLst>
              <p:ext uri="{D42A27DB-BD31-4B8C-83A1-F6EECF244321}">
                <p14:modId xmlns:p14="http://schemas.microsoft.com/office/powerpoint/2010/main" val="1258438627"/>
              </p:ext>
            </p:extLst>
          </p:nvPr>
        </p:nvGraphicFramePr>
        <p:xfrm>
          <a:off x="3823810" y="2160275"/>
          <a:ext cx="6923662" cy="44977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Slide Number Placeholder 6">
            <a:extLst>
              <a:ext uri="{FF2B5EF4-FFF2-40B4-BE49-F238E27FC236}">
                <a16:creationId xmlns:a16="http://schemas.microsoft.com/office/drawing/2014/main" id="{CF4C1871-DE68-C0E2-3F4B-6CBE14FD648C}"/>
              </a:ext>
            </a:extLst>
          </p:cNvPr>
          <p:cNvSpPr>
            <a:spLocks noGrp="1"/>
          </p:cNvSpPr>
          <p:nvPr>
            <p:ph type="sldNum" sz="quarter" idx="12"/>
          </p:nvPr>
        </p:nvSpPr>
        <p:spPr/>
        <p:txBody>
          <a:bodyPr/>
          <a:lstStyle/>
          <a:p>
            <a:fld id="{D7C72EA8-4B26-4103-9C44-4B1584F53079}" type="slidenum">
              <a:rPr lang="en-US" smtClean="0"/>
              <a:t>29</a:t>
            </a:fld>
            <a:endParaRPr lang="en-US"/>
          </a:p>
        </p:txBody>
      </p:sp>
    </p:spTree>
    <p:extLst>
      <p:ext uri="{BB962C8B-B14F-4D97-AF65-F5344CB8AC3E}">
        <p14:creationId xmlns:p14="http://schemas.microsoft.com/office/powerpoint/2010/main" val="37137026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AE2B703B-46F9-481A-A605-82E2A828C4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340FE21-1711-B268-0CA9-3BD5EB55A57B}"/>
              </a:ext>
            </a:extLst>
          </p:cNvPr>
          <p:cNvSpPr>
            <a:spLocks noGrp="1"/>
          </p:cNvSpPr>
          <p:nvPr>
            <p:ph type="title"/>
          </p:nvPr>
        </p:nvSpPr>
        <p:spPr>
          <a:xfrm>
            <a:off x="838200" y="459863"/>
            <a:ext cx="10515600" cy="1004594"/>
          </a:xfrm>
        </p:spPr>
        <p:txBody>
          <a:bodyPr>
            <a:normAutofit/>
          </a:bodyPr>
          <a:lstStyle/>
          <a:p>
            <a:pPr algn="ctr"/>
            <a:r>
              <a:rPr lang="en-US" sz="4100" b="1">
                <a:solidFill>
                  <a:srgbClr val="FFFFFF"/>
                </a:solidFill>
              </a:rPr>
              <a:t>Submission process for BARs, OPBUD-4s and BRFs</a:t>
            </a:r>
          </a:p>
        </p:txBody>
      </p:sp>
      <p:sp>
        <p:nvSpPr>
          <p:cNvPr id="23" name="Rectangle: Rounded Corners 22">
            <a:extLst>
              <a:ext uri="{FF2B5EF4-FFF2-40B4-BE49-F238E27FC236}">
                <a16:creationId xmlns:a16="http://schemas.microsoft.com/office/drawing/2014/main" id="{F13BE4D7-0C3D-4906-B230-A1C5B4665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496" y="1587970"/>
            <a:ext cx="11033008" cy="4768380"/>
          </a:xfrm>
          <a:prstGeom prst="roundRect">
            <a:avLst>
              <a:gd name="adj" fmla="val 3174"/>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Content Placeholder 10">
            <a:extLst>
              <a:ext uri="{FF2B5EF4-FFF2-40B4-BE49-F238E27FC236}">
                <a16:creationId xmlns:a16="http://schemas.microsoft.com/office/drawing/2014/main" id="{5C8E6A91-5AFE-BC50-0D6E-E9E46AD01EFD}"/>
              </a:ext>
            </a:extLst>
          </p:cNvPr>
          <p:cNvGraphicFramePr>
            <a:graphicFrameLocks noGrp="1"/>
          </p:cNvGraphicFramePr>
          <p:nvPr>
            <p:ph idx="1"/>
            <p:extLst>
              <p:ext uri="{D42A27DB-BD31-4B8C-83A1-F6EECF244321}">
                <p14:modId xmlns:p14="http://schemas.microsoft.com/office/powerpoint/2010/main" val="3554344612"/>
              </p:ext>
            </p:extLst>
          </p:nvPr>
        </p:nvGraphicFramePr>
        <p:xfrm>
          <a:off x="838200" y="1800911"/>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Slide Number Placeholder 12">
            <a:extLst>
              <a:ext uri="{FF2B5EF4-FFF2-40B4-BE49-F238E27FC236}">
                <a16:creationId xmlns:a16="http://schemas.microsoft.com/office/drawing/2014/main" id="{E3D5E84B-BD11-614F-2D03-81732A82AD81}"/>
              </a:ext>
            </a:extLst>
          </p:cNvPr>
          <p:cNvSpPr>
            <a:spLocks noGrp="1"/>
          </p:cNvSpPr>
          <p:nvPr>
            <p:ph type="sldNum" sz="quarter" idx="12"/>
          </p:nvPr>
        </p:nvSpPr>
        <p:spPr/>
        <p:txBody>
          <a:bodyPr/>
          <a:lstStyle/>
          <a:p>
            <a:fld id="{D7C72EA8-4B26-4103-9C44-4B1584F53079}" type="slidenum">
              <a:rPr lang="en-US" smtClean="0"/>
              <a:t>3</a:t>
            </a:fld>
            <a:endParaRPr lang="en-US"/>
          </a:p>
        </p:txBody>
      </p:sp>
    </p:spTree>
    <p:extLst>
      <p:ext uri="{BB962C8B-B14F-4D97-AF65-F5344CB8AC3E}">
        <p14:creationId xmlns:p14="http://schemas.microsoft.com/office/powerpoint/2010/main" val="4258176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 name="Arc 12">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049249E-09E4-26AA-FBEE-C0463DB195A7}"/>
              </a:ext>
            </a:extLst>
          </p:cNvPr>
          <p:cNvSpPr>
            <a:spLocks noGrp="1"/>
          </p:cNvSpPr>
          <p:nvPr>
            <p:ph type="title"/>
          </p:nvPr>
        </p:nvSpPr>
        <p:spPr>
          <a:xfrm>
            <a:off x="1718756" y="313174"/>
            <a:ext cx="8754488" cy="1325563"/>
          </a:xfrm>
        </p:spPr>
        <p:txBody>
          <a:bodyPr>
            <a:normAutofit/>
          </a:bodyPr>
          <a:lstStyle/>
          <a:p>
            <a:pPr algn="ctr"/>
            <a:r>
              <a:rPr lang="en-US" b="1" dirty="0"/>
              <a:t>Completing the BRF form</a:t>
            </a:r>
          </a:p>
        </p:txBody>
      </p:sp>
      <p:sp>
        <p:nvSpPr>
          <p:cNvPr id="15" name="Freeform: Shape 14">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9318F1B4-251A-7222-E6D8-7705F572D576}"/>
              </a:ext>
            </a:extLst>
          </p:cNvPr>
          <p:cNvSpPr>
            <a:spLocks noGrp="1"/>
          </p:cNvSpPr>
          <p:nvPr>
            <p:ph idx="1"/>
          </p:nvPr>
        </p:nvSpPr>
        <p:spPr>
          <a:xfrm>
            <a:off x="838199" y="1638737"/>
            <a:ext cx="4880812" cy="4128400"/>
          </a:xfrm>
        </p:spPr>
        <p:txBody>
          <a:bodyPr>
            <a:normAutofit lnSpcReduction="10000"/>
          </a:bodyPr>
          <a:lstStyle/>
          <a:p>
            <a:r>
              <a:rPr lang="en-US" dirty="0"/>
              <a:t>Use relevant Z-code, class, budref for the nonrecurring appropriation</a:t>
            </a:r>
          </a:p>
          <a:p>
            <a:r>
              <a:rPr lang="en-US" dirty="0"/>
              <a:t>Courts – Use your P-code, class and budref for that FY’s recurring budget if adjusting Section 4 budget</a:t>
            </a:r>
          </a:p>
          <a:p>
            <a:r>
              <a:rPr lang="en-US" dirty="0"/>
              <a:t>Include brief justification for change to nonrecurring appropriation</a:t>
            </a:r>
          </a:p>
        </p:txBody>
      </p:sp>
      <p:pic>
        <p:nvPicPr>
          <p:cNvPr id="4" name="Content Placeholder 4" descr="A screenshot of a cell phone&#10;&#10;Description automatically generated">
            <a:extLst>
              <a:ext uri="{FF2B5EF4-FFF2-40B4-BE49-F238E27FC236}">
                <a16:creationId xmlns:a16="http://schemas.microsoft.com/office/drawing/2014/main" id="{3A5E3C43-D395-942A-57E0-1278893257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3193" y="1544347"/>
            <a:ext cx="5673111" cy="4510006"/>
          </a:xfrm>
          <a:prstGeom prst="rect">
            <a:avLst/>
          </a:prstGeom>
        </p:spPr>
      </p:pic>
      <p:sp>
        <p:nvSpPr>
          <p:cNvPr id="5" name="Slide Number Placeholder 4">
            <a:extLst>
              <a:ext uri="{FF2B5EF4-FFF2-40B4-BE49-F238E27FC236}">
                <a16:creationId xmlns:a16="http://schemas.microsoft.com/office/drawing/2014/main" id="{E863806F-1681-AEC5-E248-BBC496BADD97}"/>
              </a:ext>
            </a:extLst>
          </p:cNvPr>
          <p:cNvSpPr>
            <a:spLocks noGrp="1"/>
          </p:cNvSpPr>
          <p:nvPr>
            <p:ph type="sldNum" sz="quarter" idx="12"/>
          </p:nvPr>
        </p:nvSpPr>
        <p:spPr/>
        <p:txBody>
          <a:bodyPr/>
          <a:lstStyle/>
          <a:p>
            <a:fld id="{D7C72EA8-4B26-4103-9C44-4B1584F53079}" type="slidenum">
              <a:rPr lang="en-US" smtClean="0"/>
              <a:t>30</a:t>
            </a:fld>
            <a:endParaRPr lang="en-US"/>
          </a:p>
        </p:txBody>
      </p:sp>
    </p:spTree>
    <p:extLst>
      <p:ext uri="{BB962C8B-B14F-4D97-AF65-F5344CB8AC3E}">
        <p14:creationId xmlns:p14="http://schemas.microsoft.com/office/powerpoint/2010/main" val="3847404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3" name="Rectangle 30">
            <a:extLst>
              <a:ext uri="{FF2B5EF4-FFF2-40B4-BE49-F238E27FC236}">
                <a16:creationId xmlns:a16="http://schemas.microsoft.com/office/drawing/2014/main" id="{9E9F2A28-69A3-4945-B6B6-C2E4A6C553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0AEF62D-2F3C-125A-28C9-53783B84C941}"/>
              </a:ext>
            </a:extLst>
          </p:cNvPr>
          <p:cNvSpPr>
            <a:spLocks noGrp="1"/>
          </p:cNvSpPr>
          <p:nvPr>
            <p:ph type="title"/>
          </p:nvPr>
        </p:nvSpPr>
        <p:spPr>
          <a:xfrm>
            <a:off x="6203538" y="365125"/>
            <a:ext cx="5393360" cy="1325563"/>
          </a:xfrm>
        </p:spPr>
        <p:txBody>
          <a:bodyPr>
            <a:normAutofit/>
          </a:bodyPr>
          <a:lstStyle/>
          <a:p>
            <a:r>
              <a:rPr lang="en-US" b="1" dirty="0"/>
              <a:t>Completing Budget Projections</a:t>
            </a:r>
          </a:p>
        </p:txBody>
      </p:sp>
      <p:sp>
        <p:nvSpPr>
          <p:cNvPr id="44" name="Freeform: Shape 32">
            <a:extLst>
              <a:ext uri="{FF2B5EF4-FFF2-40B4-BE49-F238E27FC236}">
                <a16:creationId xmlns:a16="http://schemas.microsoft.com/office/drawing/2014/main" id="{CB147A70-DC29-4DDF-A34C-2B82C6E229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84038" y="0"/>
            <a:ext cx="842502" cy="354793"/>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Graphic 6" descr="Money outline">
            <a:extLst>
              <a:ext uri="{FF2B5EF4-FFF2-40B4-BE49-F238E27FC236}">
                <a16:creationId xmlns:a16="http://schemas.microsoft.com/office/drawing/2014/main" id="{BA36D47D-9632-7875-13D9-E9492D1C060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14802" y="558913"/>
            <a:ext cx="2533422" cy="2533422"/>
          </a:xfrm>
          <a:custGeom>
            <a:avLst/>
            <a:gdLst/>
            <a:ahLst/>
            <a:cxnLst/>
            <a:rect l="l" t="t" r="r" b="b"/>
            <a:pathLst>
              <a:path w="1999274" h="2247255">
                <a:moveTo>
                  <a:pt x="108501" y="0"/>
                </a:moveTo>
                <a:lnTo>
                  <a:pt x="1890773" y="0"/>
                </a:lnTo>
                <a:cubicBezTo>
                  <a:pt x="1950696" y="0"/>
                  <a:pt x="1999274" y="48578"/>
                  <a:pt x="1999274" y="108501"/>
                </a:cubicBezTo>
                <a:lnTo>
                  <a:pt x="1999274" y="2138754"/>
                </a:lnTo>
                <a:cubicBezTo>
                  <a:pt x="1999274" y="2198677"/>
                  <a:pt x="1950696" y="2247255"/>
                  <a:pt x="1890773" y="2247255"/>
                </a:cubicBezTo>
                <a:lnTo>
                  <a:pt x="108501" y="2247255"/>
                </a:lnTo>
                <a:cubicBezTo>
                  <a:pt x="48578" y="2247255"/>
                  <a:pt x="0" y="2198677"/>
                  <a:pt x="0" y="2138754"/>
                </a:cubicBezTo>
                <a:lnTo>
                  <a:pt x="0" y="108501"/>
                </a:lnTo>
                <a:cubicBezTo>
                  <a:pt x="0" y="48578"/>
                  <a:pt x="48578" y="0"/>
                  <a:pt x="108501" y="0"/>
                </a:cubicBezTo>
                <a:close/>
              </a:path>
            </a:pathLst>
          </a:custGeom>
        </p:spPr>
      </p:pic>
      <p:sp>
        <p:nvSpPr>
          <p:cNvPr id="45" name="Oval 34">
            <a:extLst>
              <a:ext uri="{FF2B5EF4-FFF2-40B4-BE49-F238E27FC236}">
                <a16:creationId xmlns:a16="http://schemas.microsoft.com/office/drawing/2014/main" id="{3B438362-1E1E-4C62-A99E-4134CB1636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731108" y="1327365"/>
            <a:ext cx="610857" cy="61085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36">
            <a:extLst>
              <a:ext uri="{FF2B5EF4-FFF2-40B4-BE49-F238E27FC236}">
                <a16:creationId xmlns:a16="http://schemas.microsoft.com/office/drawing/2014/main" id="{6C077334-5571-4B83-A83E-4CCCFA7B5E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628176" y="0"/>
            <a:ext cx="2093996" cy="1402773"/>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pic>
        <p:nvPicPr>
          <p:cNvPr id="14" name="Graphic 13" descr="Head with gears outline">
            <a:extLst>
              <a:ext uri="{FF2B5EF4-FFF2-40B4-BE49-F238E27FC236}">
                <a16:creationId xmlns:a16="http://schemas.microsoft.com/office/drawing/2014/main" id="{144E8986-7CBA-F320-342E-3070A4972D1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14801" y="3661942"/>
            <a:ext cx="2533423" cy="2533423"/>
          </a:xfrm>
          <a:custGeom>
            <a:avLst/>
            <a:gdLst/>
            <a:ahLst/>
            <a:cxnLst/>
            <a:rect l="l" t="t" r="r" b="b"/>
            <a:pathLst>
              <a:path w="3064284" h="3064284">
                <a:moveTo>
                  <a:pt x="166483" y="0"/>
                </a:moveTo>
                <a:lnTo>
                  <a:pt x="2897801" y="0"/>
                </a:lnTo>
                <a:cubicBezTo>
                  <a:pt x="2989747" y="0"/>
                  <a:pt x="3064284" y="74537"/>
                  <a:pt x="3064284" y="166483"/>
                </a:cubicBezTo>
                <a:lnTo>
                  <a:pt x="3064284" y="2897801"/>
                </a:lnTo>
                <a:cubicBezTo>
                  <a:pt x="3064284" y="2989747"/>
                  <a:pt x="2989747" y="3064284"/>
                  <a:pt x="2897801" y="3064284"/>
                </a:cubicBezTo>
                <a:lnTo>
                  <a:pt x="166483" y="3064284"/>
                </a:lnTo>
                <a:cubicBezTo>
                  <a:pt x="74537" y="3064284"/>
                  <a:pt x="0" y="2989747"/>
                  <a:pt x="0" y="2897801"/>
                </a:cubicBezTo>
                <a:lnTo>
                  <a:pt x="0" y="166483"/>
                </a:lnTo>
                <a:cubicBezTo>
                  <a:pt x="0" y="74537"/>
                  <a:pt x="74537" y="0"/>
                  <a:pt x="166483" y="0"/>
                </a:cubicBezTo>
                <a:close/>
              </a:path>
            </a:pathLst>
          </a:custGeom>
        </p:spPr>
      </p:pic>
      <p:pic>
        <p:nvPicPr>
          <p:cNvPr id="11" name="Graphic 10" descr="Bar graph with upward trend outline">
            <a:extLst>
              <a:ext uri="{FF2B5EF4-FFF2-40B4-BE49-F238E27FC236}">
                <a16:creationId xmlns:a16="http://schemas.microsoft.com/office/drawing/2014/main" id="{8CF42B5C-294D-46E1-EB54-E67E9BC809E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188750" y="2392776"/>
            <a:ext cx="2533422" cy="2533422"/>
          </a:xfrm>
          <a:custGeom>
            <a:avLst/>
            <a:gdLst/>
            <a:ahLst/>
            <a:cxnLst/>
            <a:rect l="l" t="t" r="r" b="b"/>
            <a:pathLst>
              <a:path w="1999274" h="2247255">
                <a:moveTo>
                  <a:pt x="108501" y="0"/>
                </a:moveTo>
                <a:lnTo>
                  <a:pt x="1890773" y="0"/>
                </a:lnTo>
                <a:cubicBezTo>
                  <a:pt x="1950696" y="0"/>
                  <a:pt x="1999274" y="48578"/>
                  <a:pt x="1999274" y="108501"/>
                </a:cubicBezTo>
                <a:lnTo>
                  <a:pt x="1999274" y="2138754"/>
                </a:lnTo>
                <a:cubicBezTo>
                  <a:pt x="1999274" y="2198677"/>
                  <a:pt x="1950696" y="2247255"/>
                  <a:pt x="1890773" y="2247255"/>
                </a:cubicBezTo>
                <a:lnTo>
                  <a:pt x="108501" y="2247255"/>
                </a:lnTo>
                <a:cubicBezTo>
                  <a:pt x="48578" y="2247255"/>
                  <a:pt x="0" y="2198677"/>
                  <a:pt x="0" y="2138754"/>
                </a:cubicBezTo>
                <a:lnTo>
                  <a:pt x="0" y="108501"/>
                </a:lnTo>
                <a:cubicBezTo>
                  <a:pt x="0" y="48578"/>
                  <a:pt x="48578" y="0"/>
                  <a:pt x="108501" y="0"/>
                </a:cubicBezTo>
                <a:close/>
              </a:path>
            </a:pathLst>
          </a:custGeom>
        </p:spPr>
      </p:pic>
      <p:sp>
        <p:nvSpPr>
          <p:cNvPr id="26" name="Content Placeholder 2">
            <a:extLst>
              <a:ext uri="{FF2B5EF4-FFF2-40B4-BE49-F238E27FC236}">
                <a16:creationId xmlns:a16="http://schemas.microsoft.com/office/drawing/2014/main" id="{25013990-E245-4427-B661-4905EED8CC67}"/>
              </a:ext>
            </a:extLst>
          </p:cNvPr>
          <p:cNvSpPr>
            <a:spLocks noGrp="1"/>
          </p:cNvSpPr>
          <p:nvPr>
            <p:ph idx="1"/>
          </p:nvPr>
        </p:nvSpPr>
        <p:spPr>
          <a:xfrm>
            <a:off x="6203537" y="1825624"/>
            <a:ext cx="5393361" cy="4594225"/>
          </a:xfrm>
        </p:spPr>
        <p:txBody>
          <a:bodyPr>
            <a:normAutofit fontScale="92500"/>
          </a:bodyPr>
          <a:lstStyle/>
          <a:p>
            <a:r>
              <a:rPr lang="en-US" sz="1800" dirty="0"/>
              <a:t>Template available on SBD website, </a:t>
            </a:r>
            <a:r>
              <a:rPr lang="en-US" sz="1800" dirty="0">
                <a:hlinkClick r:id="rId8"/>
              </a:rPr>
              <a:t>https://www.nmdfa.state.nm.us/budget-division/budget-adjustment-requests/</a:t>
            </a:r>
            <a:endParaRPr lang="en-US" sz="1800" dirty="0"/>
          </a:p>
          <a:p>
            <a:r>
              <a:rPr lang="en-US" sz="1800" dirty="0"/>
              <a:t>Updated every FY with new account codes and number of salary hours (such as 2,080)</a:t>
            </a:r>
          </a:p>
          <a:p>
            <a:r>
              <a:rPr lang="en-US" sz="1800" dirty="0"/>
              <a:t>Use for budget management and planning during FY</a:t>
            </a:r>
          </a:p>
          <a:p>
            <a:r>
              <a:rPr lang="en-US" sz="1800" dirty="0"/>
              <a:t>Submit to DFA as BAR backup (showing need/effect of BAR mainly for category transfers) and budget availability for HR actions such as raises or upward reclasses of positions</a:t>
            </a:r>
          </a:p>
          <a:p>
            <a:r>
              <a:rPr lang="en-US" sz="1800" dirty="0"/>
              <a:t>Complete one projection packet per P-code, and different tabs for each funding source within that P-code </a:t>
            </a:r>
          </a:p>
          <a:p>
            <a:r>
              <a:rPr lang="en-US" sz="1800" dirty="0"/>
              <a:t>Category tab is a summary rollup and copies from detail tabs – shouldn’t need to hard key any numbers here</a:t>
            </a:r>
          </a:p>
          <a:p>
            <a:r>
              <a:rPr lang="en-US" sz="1800" dirty="0"/>
              <a:t>Populate yellow areas, white areas are formula-driven</a:t>
            </a:r>
          </a:p>
        </p:txBody>
      </p:sp>
      <p:sp>
        <p:nvSpPr>
          <p:cNvPr id="47" name="Arc 38">
            <a:extLst>
              <a:ext uri="{FF2B5EF4-FFF2-40B4-BE49-F238E27FC236}">
                <a16:creationId xmlns:a16="http://schemas.microsoft.com/office/drawing/2014/main" id="{4D3DC50D-CA0F-48F9-B17E-20D8669AA4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899690" y="5509119"/>
            <a:ext cx="3939038" cy="3939038"/>
          </a:xfrm>
          <a:prstGeom prst="arc">
            <a:avLst>
              <a:gd name="adj1" fmla="val 16200000"/>
              <a:gd name="adj2" fmla="val 20354996"/>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Shape 40">
            <a:extLst>
              <a:ext uri="{FF2B5EF4-FFF2-40B4-BE49-F238E27FC236}">
                <a16:creationId xmlns:a16="http://schemas.microsoft.com/office/drawing/2014/main" id="{D1B80E9C-CF8A-440B-B8F5-54BF121BF4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724986" y="6033795"/>
            <a:ext cx="1991064" cy="824205"/>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Slide Number Placeholder 14">
            <a:extLst>
              <a:ext uri="{FF2B5EF4-FFF2-40B4-BE49-F238E27FC236}">
                <a16:creationId xmlns:a16="http://schemas.microsoft.com/office/drawing/2014/main" id="{734FBFE7-2017-ADF2-9BB5-580D19B3A64D}"/>
              </a:ext>
            </a:extLst>
          </p:cNvPr>
          <p:cNvSpPr>
            <a:spLocks noGrp="1"/>
          </p:cNvSpPr>
          <p:nvPr>
            <p:ph type="sldNum" sz="quarter" idx="12"/>
          </p:nvPr>
        </p:nvSpPr>
        <p:spPr/>
        <p:txBody>
          <a:bodyPr/>
          <a:lstStyle/>
          <a:p>
            <a:fld id="{D7C72EA8-4B26-4103-9C44-4B1584F53079}" type="slidenum">
              <a:rPr lang="en-US" smtClean="0"/>
              <a:t>31</a:t>
            </a:fld>
            <a:endParaRPr lang="en-US"/>
          </a:p>
        </p:txBody>
      </p:sp>
    </p:spTree>
    <p:extLst>
      <p:ext uri="{BB962C8B-B14F-4D97-AF65-F5344CB8AC3E}">
        <p14:creationId xmlns:p14="http://schemas.microsoft.com/office/powerpoint/2010/main" val="21383383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53E60C6D-4E85-4E14-BCDF-BF15C241F7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6936547-90C4-3AC3-9061-4FB0BC1D01A7}"/>
              </a:ext>
            </a:extLst>
          </p:cNvPr>
          <p:cNvSpPr>
            <a:spLocks noGrp="1"/>
          </p:cNvSpPr>
          <p:nvPr>
            <p:ph type="title"/>
          </p:nvPr>
        </p:nvSpPr>
        <p:spPr>
          <a:xfrm>
            <a:off x="465707" y="1865088"/>
            <a:ext cx="5010644" cy="1367396"/>
          </a:xfrm>
        </p:spPr>
        <p:txBody>
          <a:bodyPr>
            <a:noAutofit/>
          </a:bodyPr>
          <a:lstStyle/>
          <a:p>
            <a:pPr algn="ctr"/>
            <a:r>
              <a:rPr lang="en-US" sz="4000" b="1" dirty="0"/>
              <a:t>Completing Budget Projections</a:t>
            </a:r>
          </a:p>
        </p:txBody>
      </p:sp>
      <p:sp>
        <p:nvSpPr>
          <p:cNvPr id="38" name="Freeform: Shape 37">
            <a:extLst>
              <a:ext uri="{FF2B5EF4-FFF2-40B4-BE49-F238E27FC236}">
                <a16:creationId xmlns:a16="http://schemas.microsoft.com/office/drawing/2014/main" id="{7D42D292-4C48-479B-9E59-E29CD9871C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41753BFB-0A5C-1298-57F7-F50E916DFC38}"/>
              </a:ext>
            </a:extLst>
          </p:cNvPr>
          <p:cNvSpPr>
            <a:spLocks noGrp="1"/>
          </p:cNvSpPr>
          <p:nvPr>
            <p:ph idx="1"/>
          </p:nvPr>
        </p:nvSpPr>
        <p:spPr>
          <a:xfrm>
            <a:off x="5867400" y="470805"/>
            <a:ext cx="5991225" cy="2892477"/>
          </a:xfrm>
        </p:spPr>
        <p:txBody>
          <a:bodyPr>
            <a:normAutofit fontScale="92500" lnSpcReduction="20000"/>
          </a:bodyPr>
          <a:lstStyle/>
          <a:p>
            <a:r>
              <a:rPr lang="en-US" dirty="0">
                <a:solidFill>
                  <a:srgbClr val="DC8C27"/>
                </a:solidFill>
              </a:rPr>
              <a:t>Detail tab</a:t>
            </a:r>
          </a:p>
          <a:p>
            <a:pPr lvl="1"/>
            <a:r>
              <a:rPr lang="en-US" dirty="0"/>
              <a:t>Populate column B with line-item budgets, column C with adjustments through BARs</a:t>
            </a:r>
          </a:p>
          <a:p>
            <a:pPr lvl="1"/>
            <a:r>
              <a:rPr lang="en-US" dirty="0"/>
              <a:t>Populate columns E and F with actual expenditures / encumbrances from SHARE reports at detail level</a:t>
            </a:r>
          </a:p>
          <a:p>
            <a:pPr lvl="1"/>
            <a:r>
              <a:rPr lang="en-US" dirty="0"/>
              <a:t>Column I (projected expenditures) in the 200s (PSEB) will populate from data entered on Salary Projections tab.  Manual entry required for 300s, 400s, 500s</a:t>
            </a:r>
          </a:p>
        </p:txBody>
      </p:sp>
      <p:sp>
        <p:nvSpPr>
          <p:cNvPr id="40" name="Arc 39">
            <a:extLst>
              <a:ext uri="{FF2B5EF4-FFF2-40B4-BE49-F238E27FC236}">
                <a16:creationId xmlns:a16="http://schemas.microsoft.com/office/drawing/2014/main" id="{533DF362-939D-4EEE-8DC4-6B54607E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95198">
            <a:off x="1539683" y="162676"/>
            <a:ext cx="4083433" cy="4083433"/>
          </a:xfrm>
          <a:prstGeom prst="arc">
            <a:avLst>
              <a:gd name="adj1" fmla="val 17445962"/>
              <a:gd name="adj2" fmla="val 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4" name="Graphic 3" descr="Bar graph with upward trend outline">
            <a:extLst>
              <a:ext uri="{FF2B5EF4-FFF2-40B4-BE49-F238E27FC236}">
                <a16:creationId xmlns:a16="http://schemas.microsoft.com/office/drawing/2014/main" id="{D8181E8D-1719-0B4A-9D09-C7ECBAA7D17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156312" y="327765"/>
            <a:ext cx="1629435" cy="1629435"/>
          </a:xfrm>
          <a:custGeom>
            <a:avLst/>
            <a:gdLst/>
            <a:ahLst/>
            <a:cxnLst/>
            <a:rect l="l" t="t" r="r" b="b"/>
            <a:pathLst>
              <a:path w="1999274" h="2247255">
                <a:moveTo>
                  <a:pt x="108501" y="0"/>
                </a:moveTo>
                <a:lnTo>
                  <a:pt x="1890773" y="0"/>
                </a:lnTo>
                <a:cubicBezTo>
                  <a:pt x="1950696" y="0"/>
                  <a:pt x="1999274" y="48578"/>
                  <a:pt x="1999274" y="108501"/>
                </a:cubicBezTo>
                <a:lnTo>
                  <a:pt x="1999274" y="2138754"/>
                </a:lnTo>
                <a:cubicBezTo>
                  <a:pt x="1999274" y="2198677"/>
                  <a:pt x="1950696" y="2247255"/>
                  <a:pt x="1890773" y="2247255"/>
                </a:cubicBezTo>
                <a:lnTo>
                  <a:pt x="108501" y="2247255"/>
                </a:lnTo>
                <a:cubicBezTo>
                  <a:pt x="48578" y="2247255"/>
                  <a:pt x="0" y="2198677"/>
                  <a:pt x="0" y="2138754"/>
                </a:cubicBezTo>
                <a:lnTo>
                  <a:pt x="0" y="108501"/>
                </a:lnTo>
                <a:cubicBezTo>
                  <a:pt x="0" y="48578"/>
                  <a:pt x="48578" y="0"/>
                  <a:pt x="108501" y="0"/>
                </a:cubicBezTo>
                <a:close/>
              </a:path>
            </a:pathLst>
          </a:custGeom>
        </p:spPr>
      </p:pic>
      <p:pic>
        <p:nvPicPr>
          <p:cNvPr id="6" name="Picture 5" descr="A screenshot of a cell phone&#10;&#10;Description automatically generated">
            <a:extLst>
              <a:ext uri="{FF2B5EF4-FFF2-40B4-BE49-F238E27FC236}">
                <a16:creationId xmlns:a16="http://schemas.microsoft.com/office/drawing/2014/main" id="{BF877F8E-CBBA-97C3-7725-756E13E0AE4A}"/>
              </a:ext>
            </a:extLst>
          </p:cNvPr>
          <p:cNvPicPr>
            <a:picLocks noChangeAspect="1"/>
          </p:cNvPicPr>
          <p:nvPr/>
        </p:nvPicPr>
        <p:blipFill rotWithShape="1">
          <a:blip r:embed="rId4">
            <a:extLst>
              <a:ext uri="{28A0092B-C50C-407E-A947-70E740481C1C}">
                <a14:useLocalDpi xmlns:a14="http://schemas.microsoft.com/office/drawing/2010/main" val="0"/>
              </a:ext>
            </a:extLst>
          </a:blip>
          <a:srcRect b="19540"/>
          <a:stretch/>
        </p:blipFill>
        <p:spPr>
          <a:xfrm>
            <a:off x="465707" y="3297074"/>
            <a:ext cx="11165094" cy="3108130"/>
          </a:xfrm>
          <a:prstGeom prst="rect">
            <a:avLst/>
          </a:prstGeom>
        </p:spPr>
      </p:pic>
      <p:sp>
        <p:nvSpPr>
          <p:cNvPr id="7" name="Slide Number Placeholder 6">
            <a:extLst>
              <a:ext uri="{FF2B5EF4-FFF2-40B4-BE49-F238E27FC236}">
                <a16:creationId xmlns:a16="http://schemas.microsoft.com/office/drawing/2014/main" id="{8214605F-1A0D-F1BB-9421-A7F0F1842AD1}"/>
              </a:ext>
            </a:extLst>
          </p:cNvPr>
          <p:cNvSpPr>
            <a:spLocks noGrp="1"/>
          </p:cNvSpPr>
          <p:nvPr>
            <p:ph type="sldNum" sz="quarter" idx="12"/>
          </p:nvPr>
        </p:nvSpPr>
        <p:spPr/>
        <p:txBody>
          <a:bodyPr/>
          <a:lstStyle/>
          <a:p>
            <a:fld id="{D7C72EA8-4B26-4103-9C44-4B1584F53079}" type="slidenum">
              <a:rPr lang="en-US" smtClean="0"/>
              <a:t>32</a:t>
            </a:fld>
            <a:endParaRPr lang="en-US"/>
          </a:p>
        </p:txBody>
      </p:sp>
    </p:spTree>
    <p:extLst>
      <p:ext uri="{BB962C8B-B14F-4D97-AF65-F5344CB8AC3E}">
        <p14:creationId xmlns:p14="http://schemas.microsoft.com/office/powerpoint/2010/main" val="39055903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 name="Arc 12">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049249E-09E4-26AA-FBEE-C0463DB195A7}"/>
              </a:ext>
            </a:extLst>
          </p:cNvPr>
          <p:cNvSpPr>
            <a:spLocks noGrp="1"/>
          </p:cNvSpPr>
          <p:nvPr>
            <p:ph type="title"/>
          </p:nvPr>
        </p:nvSpPr>
        <p:spPr>
          <a:xfrm>
            <a:off x="901785" y="738273"/>
            <a:ext cx="8754488" cy="806877"/>
          </a:xfrm>
        </p:spPr>
        <p:txBody>
          <a:bodyPr>
            <a:normAutofit/>
          </a:bodyPr>
          <a:lstStyle/>
          <a:p>
            <a:r>
              <a:rPr lang="en-US" b="1" dirty="0"/>
              <a:t>Completing Budget Projections</a:t>
            </a:r>
          </a:p>
        </p:txBody>
      </p:sp>
      <p:sp>
        <p:nvSpPr>
          <p:cNvPr id="15" name="Freeform: Shape 14">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9318F1B4-251A-7222-E6D8-7705F572D576}"/>
              </a:ext>
            </a:extLst>
          </p:cNvPr>
          <p:cNvSpPr>
            <a:spLocks noGrp="1"/>
          </p:cNvSpPr>
          <p:nvPr>
            <p:ph idx="1"/>
          </p:nvPr>
        </p:nvSpPr>
        <p:spPr>
          <a:xfrm>
            <a:off x="901785" y="1580189"/>
            <a:ext cx="10231436" cy="4037624"/>
          </a:xfrm>
        </p:spPr>
        <p:txBody>
          <a:bodyPr>
            <a:normAutofit fontScale="77500" lnSpcReduction="20000"/>
          </a:bodyPr>
          <a:lstStyle/>
          <a:p>
            <a:r>
              <a:rPr lang="en-US" dirty="0">
                <a:solidFill>
                  <a:schemeClr val="accent2"/>
                </a:solidFill>
              </a:rPr>
              <a:t>Salary Projections tab</a:t>
            </a:r>
          </a:p>
          <a:p>
            <a:pPr lvl="1"/>
            <a:r>
              <a:rPr lang="en-US" dirty="0"/>
              <a:t>Complete each field with current HR data </a:t>
            </a:r>
          </a:p>
          <a:p>
            <a:pPr lvl="1"/>
            <a:r>
              <a:rPr lang="en-US" dirty="0"/>
              <a:t>Class = Exempt, Term, Exempt, Perm F/T, Perm P/T, Temp</a:t>
            </a:r>
          </a:p>
          <a:p>
            <a:pPr lvl="1"/>
            <a:r>
              <a:rPr lang="en-US" dirty="0"/>
              <a:t>Obj Code = job classification</a:t>
            </a:r>
          </a:p>
          <a:p>
            <a:pPr lvl="1"/>
            <a:r>
              <a:rPr lang="en-US" dirty="0"/>
              <a:t>Enter annual salary, hourly wage will auto-populate</a:t>
            </a:r>
          </a:p>
          <a:p>
            <a:pPr lvl="1"/>
            <a:r>
              <a:rPr lang="en-US" dirty="0"/>
              <a:t>Enter remaining pay hours based on current data and payroll schedule tab</a:t>
            </a:r>
          </a:p>
          <a:p>
            <a:pPr lvl="1"/>
            <a:r>
              <a:rPr lang="en-US" dirty="0"/>
              <a:t>Enter insurance costs per pay period dependent on employee’s insurance plan and salary</a:t>
            </a:r>
          </a:p>
          <a:p>
            <a:pPr lvl="1"/>
            <a:r>
              <a:rPr lang="en-US" dirty="0"/>
              <a:t>Projected remaining costs for each line item will calculate in column S &gt; used for PSEB projections on Detail tab</a:t>
            </a:r>
          </a:p>
          <a:p>
            <a:r>
              <a:rPr lang="en-US" dirty="0">
                <a:solidFill>
                  <a:schemeClr val="accent2"/>
                </a:solidFill>
              </a:rPr>
              <a:t>Vacant Positions</a:t>
            </a:r>
          </a:p>
          <a:p>
            <a:pPr lvl="1"/>
            <a:r>
              <a:rPr lang="en-US" dirty="0"/>
              <a:t>Enter remaining work hours based on when you plan to fill position </a:t>
            </a:r>
          </a:p>
          <a:p>
            <a:pPr lvl="1"/>
            <a:r>
              <a:rPr lang="en-US" dirty="0"/>
              <a:t>Enter zero if no plans to fill position</a:t>
            </a:r>
          </a:p>
          <a:p>
            <a:pPr lvl="1"/>
            <a:r>
              <a:rPr lang="en-US" dirty="0"/>
              <a:t>Enter salary based on estimate of what you plan to pay position, use midpoint of salary range if unsure</a:t>
            </a:r>
          </a:p>
          <a:p>
            <a:pPr lvl="1"/>
            <a:r>
              <a:rPr lang="en-US" dirty="0"/>
              <a:t>Use single coverage to estimate insurance costs </a:t>
            </a:r>
          </a:p>
        </p:txBody>
      </p:sp>
      <p:pic>
        <p:nvPicPr>
          <p:cNvPr id="5" name="Graphic 4" descr="Bar graph with upward trend outline">
            <a:extLst>
              <a:ext uri="{FF2B5EF4-FFF2-40B4-BE49-F238E27FC236}">
                <a16:creationId xmlns:a16="http://schemas.microsoft.com/office/drawing/2014/main" id="{A0626127-B391-787E-3A4E-A4257163917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656273" y="922636"/>
            <a:ext cx="1379275" cy="1379275"/>
          </a:xfrm>
          <a:custGeom>
            <a:avLst/>
            <a:gdLst/>
            <a:ahLst/>
            <a:cxnLst/>
            <a:rect l="l" t="t" r="r" b="b"/>
            <a:pathLst>
              <a:path w="1999274" h="2247255">
                <a:moveTo>
                  <a:pt x="108501" y="0"/>
                </a:moveTo>
                <a:lnTo>
                  <a:pt x="1890773" y="0"/>
                </a:lnTo>
                <a:cubicBezTo>
                  <a:pt x="1950696" y="0"/>
                  <a:pt x="1999274" y="48578"/>
                  <a:pt x="1999274" y="108501"/>
                </a:cubicBezTo>
                <a:lnTo>
                  <a:pt x="1999274" y="2138754"/>
                </a:lnTo>
                <a:cubicBezTo>
                  <a:pt x="1999274" y="2198677"/>
                  <a:pt x="1950696" y="2247255"/>
                  <a:pt x="1890773" y="2247255"/>
                </a:cubicBezTo>
                <a:lnTo>
                  <a:pt x="108501" y="2247255"/>
                </a:lnTo>
                <a:cubicBezTo>
                  <a:pt x="48578" y="2247255"/>
                  <a:pt x="0" y="2198677"/>
                  <a:pt x="0" y="2138754"/>
                </a:cubicBezTo>
                <a:lnTo>
                  <a:pt x="0" y="108501"/>
                </a:lnTo>
                <a:cubicBezTo>
                  <a:pt x="0" y="48578"/>
                  <a:pt x="48578" y="0"/>
                  <a:pt x="108501" y="0"/>
                </a:cubicBezTo>
                <a:close/>
              </a:path>
            </a:pathLst>
          </a:custGeom>
        </p:spPr>
      </p:pic>
      <p:sp>
        <p:nvSpPr>
          <p:cNvPr id="6" name="Slide Number Placeholder 5">
            <a:extLst>
              <a:ext uri="{FF2B5EF4-FFF2-40B4-BE49-F238E27FC236}">
                <a16:creationId xmlns:a16="http://schemas.microsoft.com/office/drawing/2014/main" id="{5C2A1177-A762-BCDC-16B5-CD0CC00EFD59}"/>
              </a:ext>
            </a:extLst>
          </p:cNvPr>
          <p:cNvSpPr>
            <a:spLocks noGrp="1"/>
          </p:cNvSpPr>
          <p:nvPr>
            <p:ph type="sldNum" sz="quarter" idx="12"/>
          </p:nvPr>
        </p:nvSpPr>
        <p:spPr/>
        <p:txBody>
          <a:bodyPr/>
          <a:lstStyle/>
          <a:p>
            <a:fld id="{D7C72EA8-4B26-4103-9C44-4B1584F53079}" type="slidenum">
              <a:rPr lang="en-US" smtClean="0"/>
              <a:t>33</a:t>
            </a:fld>
            <a:endParaRPr lang="en-US"/>
          </a:p>
        </p:txBody>
      </p:sp>
    </p:spTree>
    <p:extLst>
      <p:ext uri="{BB962C8B-B14F-4D97-AF65-F5344CB8AC3E}">
        <p14:creationId xmlns:p14="http://schemas.microsoft.com/office/powerpoint/2010/main" val="8990742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 name="Arc 12">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049249E-09E4-26AA-FBEE-C0463DB195A7}"/>
              </a:ext>
            </a:extLst>
          </p:cNvPr>
          <p:cNvSpPr>
            <a:spLocks noGrp="1"/>
          </p:cNvSpPr>
          <p:nvPr>
            <p:ph type="title"/>
          </p:nvPr>
        </p:nvSpPr>
        <p:spPr>
          <a:xfrm>
            <a:off x="901785" y="738273"/>
            <a:ext cx="8754488" cy="806877"/>
          </a:xfrm>
        </p:spPr>
        <p:txBody>
          <a:bodyPr>
            <a:normAutofit/>
          </a:bodyPr>
          <a:lstStyle/>
          <a:p>
            <a:r>
              <a:rPr lang="en-US" b="1" dirty="0"/>
              <a:t>Completing Budget Projections</a:t>
            </a:r>
          </a:p>
        </p:txBody>
      </p:sp>
      <p:sp>
        <p:nvSpPr>
          <p:cNvPr id="15" name="Freeform: Shape 14">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Content Placeholder 4" descr="A screenshot of a cell phone&#10;&#10;Description automatically generated">
            <a:extLst>
              <a:ext uri="{FF2B5EF4-FFF2-40B4-BE49-F238E27FC236}">
                <a16:creationId xmlns:a16="http://schemas.microsoft.com/office/drawing/2014/main" id="{C1732BD2-7CAD-09D4-BF30-041888B33CB4}"/>
              </a:ext>
            </a:extLst>
          </p:cNvPr>
          <p:cNvPicPr>
            <a:picLocks noChangeAspect="1"/>
          </p:cNvPicPr>
          <p:nvPr/>
        </p:nvPicPr>
        <p:blipFill rotWithShape="1">
          <a:blip r:embed="rId2">
            <a:extLst>
              <a:ext uri="{28A0092B-C50C-407E-A947-70E740481C1C}">
                <a14:useLocalDpi xmlns:a14="http://schemas.microsoft.com/office/drawing/2010/main" val="0"/>
              </a:ext>
            </a:extLst>
          </a:blip>
          <a:srcRect b="19301"/>
          <a:stretch/>
        </p:blipFill>
        <p:spPr>
          <a:xfrm>
            <a:off x="838200" y="1545150"/>
            <a:ext cx="10353675" cy="2954210"/>
          </a:xfrm>
          <a:prstGeom prst="rect">
            <a:avLst/>
          </a:prstGeom>
        </p:spPr>
      </p:pic>
      <p:pic>
        <p:nvPicPr>
          <p:cNvPr id="8" name="Picture 7" descr="A screenshot of a cell phone&#10;&#10;Description automatically generated">
            <a:extLst>
              <a:ext uri="{FF2B5EF4-FFF2-40B4-BE49-F238E27FC236}">
                <a16:creationId xmlns:a16="http://schemas.microsoft.com/office/drawing/2014/main" id="{447AA980-A889-A615-CC42-0C1896A19F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26945" y="3766342"/>
            <a:ext cx="6138110" cy="2897599"/>
          </a:xfrm>
          <a:prstGeom prst="rect">
            <a:avLst/>
          </a:prstGeom>
        </p:spPr>
      </p:pic>
      <p:sp>
        <p:nvSpPr>
          <p:cNvPr id="9" name="Slide Number Placeholder 8">
            <a:extLst>
              <a:ext uri="{FF2B5EF4-FFF2-40B4-BE49-F238E27FC236}">
                <a16:creationId xmlns:a16="http://schemas.microsoft.com/office/drawing/2014/main" id="{0A577FFC-7E66-EDA9-784B-D9390773DCAC}"/>
              </a:ext>
            </a:extLst>
          </p:cNvPr>
          <p:cNvSpPr>
            <a:spLocks noGrp="1"/>
          </p:cNvSpPr>
          <p:nvPr>
            <p:ph type="sldNum" sz="quarter" idx="12"/>
          </p:nvPr>
        </p:nvSpPr>
        <p:spPr/>
        <p:txBody>
          <a:bodyPr/>
          <a:lstStyle/>
          <a:p>
            <a:fld id="{D7C72EA8-4B26-4103-9C44-4B1584F53079}" type="slidenum">
              <a:rPr lang="en-US" smtClean="0"/>
              <a:t>34</a:t>
            </a:fld>
            <a:endParaRPr lang="en-US"/>
          </a:p>
        </p:txBody>
      </p:sp>
    </p:spTree>
    <p:extLst>
      <p:ext uri="{BB962C8B-B14F-4D97-AF65-F5344CB8AC3E}">
        <p14:creationId xmlns:p14="http://schemas.microsoft.com/office/powerpoint/2010/main" val="42552409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D278ADA9-6383-4BDD-80D2-8899A40268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84B7147-B0F6-40ED-B5A2-FF72BC8198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Rectangle 14">
            <a:extLst>
              <a:ext uri="{FF2B5EF4-FFF2-40B4-BE49-F238E27FC236}">
                <a16:creationId xmlns:a16="http://schemas.microsoft.com/office/drawing/2014/main" id="{B36D2DE0-0628-4A9A-A59D-7BA8B5EB3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48E405C9-94BE-41DA-928C-DEC9A8550E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15929" y="148929"/>
            <a:ext cx="6560142" cy="65601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 name="Title 4">
            <a:extLst>
              <a:ext uri="{FF2B5EF4-FFF2-40B4-BE49-F238E27FC236}">
                <a16:creationId xmlns:a16="http://schemas.microsoft.com/office/drawing/2014/main" id="{CAAB9378-5F60-1293-7F98-47F378076B3E}"/>
              </a:ext>
            </a:extLst>
          </p:cNvPr>
          <p:cNvSpPr>
            <a:spLocks noGrp="1"/>
          </p:cNvSpPr>
          <p:nvPr>
            <p:ph type="ctrTitle"/>
          </p:nvPr>
        </p:nvSpPr>
        <p:spPr>
          <a:xfrm>
            <a:off x="3289941" y="2752299"/>
            <a:ext cx="5561938" cy="2513516"/>
          </a:xfrm>
        </p:spPr>
        <p:txBody>
          <a:bodyPr>
            <a:normAutofit/>
          </a:bodyPr>
          <a:lstStyle/>
          <a:p>
            <a:r>
              <a:rPr lang="en-US" b="1" dirty="0"/>
              <a:t>Module 2 Complete</a:t>
            </a:r>
          </a:p>
        </p:txBody>
      </p:sp>
      <p:sp>
        <p:nvSpPr>
          <p:cNvPr id="4" name="Slide Number Placeholder 3">
            <a:extLst>
              <a:ext uri="{FF2B5EF4-FFF2-40B4-BE49-F238E27FC236}">
                <a16:creationId xmlns:a16="http://schemas.microsoft.com/office/drawing/2014/main" id="{496F4273-464F-854E-5CBF-34F99DBDBCB2}"/>
              </a:ext>
            </a:extLst>
          </p:cNvPr>
          <p:cNvSpPr>
            <a:spLocks noGrp="1"/>
          </p:cNvSpPr>
          <p:nvPr>
            <p:ph type="sldNum" sz="quarter" idx="12"/>
          </p:nvPr>
        </p:nvSpPr>
        <p:spPr>
          <a:xfrm>
            <a:off x="10467444" y="6356350"/>
            <a:ext cx="886355" cy="365125"/>
          </a:xfrm>
        </p:spPr>
        <p:txBody>
          <a:bodyPr>
            <a:normAutofit/>
          </a:bodyPr>
          <a:lstStyle/>
          <a:p>
            <a:pPr>
              <a:spcAft>
                <a:spcPts val="600"/>
              </a:spcAft>
            </a:pPr>
            <a:fld id="{D7C72EA8-4B26-4103-9C44-4B1584F53079}" type="slidenum">
              <a:rPr lang="en-US">
                <a:solidFill>
                  <a:srgbClr val="FFFFFF"/>
                </a:solidFill>
              </a:rPr>
              <a:pPr>
                <a:spcAft>
                  <a:spcPts val="600"/>
                </a:spcAft>
              </a:pPr>
              <a:t>35</a:t>
            </a:fld>
            <a:endParaRPr lang="en-US">
              <a:solidFill>
                <a:srgbClr val="FFFFFF"/>
              </a:solidFill>
            </a:endParaRPr>
          </a:p>
        </p:txBody>
      </p:sp>
      <p:sp>
        <p:nvSpPr>
          <p:cNvPr id="19" name="Arc 18">
            <a:extLst>
              <a:ext uri="{FF2B5EF4-FFF2-40B4-BE49-F238E27FC236}">
                <a16:creationId xmlns:a16="http://schemas.microsoft.com/office/drawing/2014/main" id="{D2091A72-D5BB-42AC-8FD3-F7747D9086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9222429" flipV="1">
            <a:off x="2494119" y="6170"/>
            <a:ext cx="6816262" cy="6816262"/>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1" name="Oval 20">
            <a:extLst>
              <a:ext uri="{FF2B5EF4-FFF2-40B4-BE49-F238E27FC236}">
                <a16:creationId xmlns:a16="http://schemas.microsoft.com/office/drawing/2014/main" id="{6ED12BFC-A737-46AF-8411-481112D54B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0995" y="5310973"/>
            <a:ext cx="705948" cy="68679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7" descr="Checkmark with solid fill">
            <a:extLst>
              <a:ext uri="{FF2B5EF4-FFF2-40B4-BE49-F238E27FC236}">
                <a16:creationId xmlns:a16="http://schemas.microsoft.com/office/drawing/2014/main" id="{F42990F9-401E-4E07-66D7-56337E0E7CC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006189" y="1249378"/>
            <a:ext cx="2179622" cy="2179622"/>
          </a:xfrm>
          <a:prstGeom prst="rect">
            <a:avLst/>
          </a:prstGeom>
        </p:spPr>
      </p:pic>
    </p:spTree>
    <p:extLst>
      <p:ext uri="{BB962C8B-B14F-4D97-AF65-F5344CB8AC3E}">
        <p14:creationId xmlns:p14="http://schemas.microsoft.com/office/powerpoint/2010/main" val="17720786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 name="Rectangle 55">
            <a:extLst>
              <a:ext uri="{FF2B5EF4-FFF2-40B4-BE49-F238E27FC236}">
                <a16:creationId xmlns:a16="http://schemas.microsoft.com/office/drawing/2014/main" id="{2A11688B-0A27-4E86-8D55-76F71ADF2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C84A868B-654E-447C-8D9C-0F9328308CA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59" name="Rectangle 58">
              <a:extLst>
                <a:ext uri="{FF2B5EF4-FFF2-40B4-BE49-F238E27FC236}">
                  <a16:creationId xmlns:a16="http://schemas.microsoft.com/office/drawing/2014/main" id="{4E43F5E5-7E34-4029-B18F-CAED020868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B59931FA-11DF-4781-8AAD-FEE88674F7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4">
                <a:lumMod val="75000"/>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Rectangle 61">
            <a:extLst>
              <a:ext uri="{FF2B5EF4-FFF2-40B4-BE49-F238E27FC236}">
                <a16:creationId xmlns:a16="http://schemas.microsoft.com/office/drawing/2014/main" id="{40F88E6C-5782-452A-8C4F-9D2C2EAC84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3" cy="31416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7" name="Rectangle 6">
            <a:extLst>
              <a:ext uri="{FF2B5EF4-FFF2-40B4-BE49-F238E27FC236}">
                <a16:creationId xmlns:a16="http://schemas.microsoft.com/office/drawing/2014/main" id="{4007A3F2-D44A-ADD2-402C-22DC6FCBCB44}"/>
              </a:ext>
            </a:extLst>
          </p:cNvPr>
          <p:cNvSpPr/>
          <p:nvPr/>
        </p:nvSpPr>
        <p:spPr>
          <a:xfrm>
            <a:off x="0" y="0"/>
            <a:ext cx="12192000" cy="1981200"/>
          </a:xfrm>
          <a:prstGeom prst="rect">
            <a:avLst/>
          </a:prstGeom>
          <a:solidFill>
            <a:srgbClr val="0E4F4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04C8321-7BD4-4BF7-24AE-C8081C343420}"/>
              </a:ext>
            </a:extLst>
          </p:cNvPr>
          <p:cNvSpPr>
            <a:spLocks noGrp="1"/>
          </p:cNvSpPr>
          <p:nvPr>
            <p:ph type="title"/>
          </p:nvPr>
        </p:nvSpPr>
        <p:spPr>
          <a:xfrm>
            <a:off x="550864" y="365125"/>
            <a:ext cx="11090274" cy="1325563"/>
          </a:xfrm>
          <a:ln>
            <a:noFill/>
          </a:ln>
        </p:spPr>
        <p:txBody>
          <a:bodyPr>
            <a:normAutofit/>
          </a:bodyPr>
          <a:lstStyle/>
          <a:p>
            <a:pPr algn="ctr"/>
            <a:r>
              <a:rPr lang="en-US" sz="4000" b="1" dirty="0"/>
              <a:t>SBD Review Process</a:t>
            </a:r>
          </a:p>
        </p:txBody>
      </p:sp>
      <p:graphicFrame>
        <p:nvGraphicFramePr>
          <p:cNvPr id="4" name="Content Placeholder 3">
            <a:extLst>
              <a:ext uri="{FF2B5EF4-FFF2-40B4-BE49-F238E27FC236}">
                <a16:creationId xmlns:a16="http://schemas.microsoft.com/office/drawing/2014/main" id="{9206975C-E072-2826-4BF5-9175E16246CE}"/>
              </a:ext>
            </a:extLst>
          </p:cNvPr>
          <p:cNvGraphicFramePr>
            <a:graphicFrameLocks noGrp="1"/>
          </p:cNvGraphicFramePr>
          <p:nvPr>
            <p:ph idx="1"/>
            <p:extLst>
              <p:ext uri="{D42A27DB-BD31-4B8C-83A1-F6EECF244321}">
                <p14:modId xmlns:p14="http://schemas.microsoft.com/office/powerpoint/2010/main" val="2025146000"/>
              </p:ext>
            </p:extLst>
          </p:nvPr>
        </p:nvGraphicFramePr>
        <p:xfrm>
          <a:off x="547687" y="1809345"/>
          <a:ext cx="11358967" cy="44819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Slide Number Placeholder 7">
            <a:extLst>
              <a:ext uri="{FF2B5EF4-FFF2-40B4-BE49-F238E27FC236}">
                <a16:creationId xmlns:a16="http://schemas.microsoft.com/office/drawing/2014/main" id="{7760D7F1-D70D-C05D-DE56-F2826E1FBC9F}"/>
              </a:ext>
            </a:extLst>
          </p:cNvPr>
          <p:cNvSpPr>
            <a:spLocks noGrp="1"/>
          </p:cNvSpPr>
          <p:nvPr>
            <p:ph type="sldNum" sz="quarter" idx="12"/>
          </p:nvPr>
        </p:nvSpPr>
        <p:spPr/>
        <p:txBody>
          <a:bodyPr/>
          <a:lstStyle/>
          <a:p>
            <a:fld id="{D7C72EA8-4B26-4103-9C44-4B1584F53079}" type="slidenum">
              <a:rPr lang="en-US" smtClean="0"/>
              <a:t>4</a:t>
            </a:fld>
            <a:endParaRPr lang="en-US"/>
          </a:p>
        </p:txBody>
      </p:sp>
    </p:spTree>
    <p:extLst>
      <p:ext uri="{BB962C8B-B14F-4D97-AF65-F5344CB8AC3E}">
        <p14:creationId xmlns:p14="http://schemas.microsoft.com/office/powerpoint/2010/main" val="4241353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1">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3">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E23822F-8836-B347-D10D-275E3E92EEDA}"/>
              </a:ext>
            </a:extLst>
          </p:cNvPr>
          <p:cNvSpPr>
            <a:spLocks noGrp="1"/>
          </p:cNvSpPr>
          <p:nvPr>
            <p:ph type="title"/>
          </p:nvPr>
        </p:nvSpPr>
        <p:spPr>
          <a:xfrm>
            <a:off x="686834" y="1153572"/>
            <a:ext cx="3200400" cy="4461163"/>
          </a:xfrm>
        </p:spPr>
        <p:txBody>
          <a:bodyPr>
            <a:normAutofit/>
          </a:bodyPr>
          <a:lstStyle/>
          <a:p>
            <a:r>
              <a:rPr lang="en-US" b="1" dirty="0">
                <a:solidFill>
                  <a:schemeClr val="bg1"/>
                </a:solidFill>
              </a:rPr>
              <a:t>Budget Adjustment Requests (BAR</a:t>
            </a:r>
            <a:r>
              <a:rPr lang="en-US" b="1" cap="small" dirty="0">
                <a:solidFill>
                  <a:schemeClr val="bg1"/>
                </a:solidFill>
              </a:rPr>
              <a:t>s</a:t>
            </a:r>
            <a:r>
              <a:rPr lang="en-US" b="1" dirty="0">
                <a:solidFill>
                  <a:schemeClr val="bg1"/>
                </a:solidFill>
              </a:rPr>
              <a:t>)</a:t>
            </a:r>
          </a:p>
        </p:txBody>
      </p:sp>
      <p:sp>
        <p:nvSpPr>
          <p:cNvPr id="30" name="Arc 25">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6A1ABB73-C9D5-694F-FDB4-3E76DFA4FA7E}"/>
              </a:ext>
            </a:extLst>
          </p:cNvPr>
          <p:cNvSpPr>
            <a:spLocks noGrp="1"/>
          </p:cNvSpPr>
          <p:nvPr>
            <p:ph idx="1"/>
          </p:nvPr>
        </p:nvSpPr>
        <p:spPr>
          <a:xfrm>
            <a:off x="4437783" y="248444"/>
            <a:ext cx="6906491" cy="6047581"/>
          </a:xfrm>
        </p:spPr>
        <p:txBody>
          <a:bodyPr anchor="ctr">
            <a:normAutofit/>
          </a:bodyPr>
          <a:lstStyle/>
          <a:p>
            <a:r>
              <a:rPr lang="en-US" sz="1600" dirty="0"/>
              <a:t>Requests by agency to adjust current-year recurring operating budget (Section 4) according to authority granted by legislature in GAA, either general to all agencies or specific to that agency</a:t>
            </a:r>
          </a:p>
          <a:p>
            <a:r>
              <a:rPr lang="en-US" sz="1600" dirty="0"/>
              <a:t>Agencies may do “internal” BARs that adjust budgets lower than the P-code level independent of DFA review.  Any adjustment to a P-code level budget must be submitted to DFA.</a:t>
            </a:r>
          </a:p>
          <a:p>
            <a:r>
              <a:rPr lang="en-US" sz="1600" dirty="0"/>
              <a:t>LFC has 10-day passive review of all P-code BARs except those involving federal funds.</a:t>
            </a:r>
          </a:p>
          <a:p>
            <a:r>
              <a:rPr lang="en-US" sz="1600" b="1" dirty="0">
                <a:solidFill>
                  <a:schemeClr val="accent1"/>
                </a:solidFill>
              </a:rPr>
              <a:t>Note: </a:t>
            </a:r>
            <a:r>
              <a:rPr lang="en-US" sz="1600" dirty="0"/>
              <a:t>Because they have lump-sum budget authority in the GAA (not broken out by expenditure category), Courts submit BRFs where every other agency would submit a BAR.</a:t>
            </a:r>
          </a:p>
          <a:p>
            <a:r>
              <a:rPr lang="en-US" sz="1600" b="1" dirty="0">
                <a:solidFill>
                  <a:schemeClr val="accent2"/>
                </a:solidFill>
              </a:rPr>
              <a:t>Types of BARs</a:t>
            </a:r>
          </a:p>
          <a:p>
            <a:pPr lvl="1"/>
            <a:r>
              <a:rPr lang="en-US" sz="1600" dirty="0">
                <a:solidFill>
                  <a:schemeClr val="accent1"/>
                </a:solidFill>
              </a:rPr>
              <a:t>Budget Increase </a:t>
            </a:r>
            <a:r>
              <a:rPr lang="en-US" sz="1600" dirty="0"/>
              <a:t>– Request to increase budget according to granted authority (never GF).</a:t>
            </a:r>
          </a:p>
          <a:p>
            <a:pPr lvl="1"/>
            <a:r>
              <a:rPr lang="en-US" sz="1600" dirty="0">
                <a:solidFill>
                  <a:schemeClr val="accent1"/>
                </a:solidFill>
              </a:rPr>
              <a:t>Budget Decrease </a:t>
            </a:r>
            <a:r>
              <a:rPr lang="en-US" sz="1600" dirty="0"/>
              <a:t>– Request to decrease budget.  Rare but can happen such as to align budget with federal grant amounts.</a:t>
            </a:r>
          </a:p>
          <a:p>
            <a:pPr lvl="1"/>
            <a:r>
              <a:rPr lang="en-US" sz="1600" dirty="0">
                <a:solidFill>
                  <a:schemeClr val="accent1"/>
                </a:solidFill>
              </a:rPr>
              <a:t>Category Transfer </a:t>
            </a:r>
            <a:r>
              <a:rPr lang="en-US" sz="1600" dirty="0"/>
              <a:t>– Request to transfer budget authority from one expenditure category to another.</a:t>
            </a:r>
          </a:p>
          <a:p>
            <a:pPr lvl="1"/>
            <a:r>
              <a:rPr lang="en-US" sz="1600" dirty="0">
                <a:solidFill>
                  <a:schemeClr val="accent1"/>
                </a:solidFill>
              </a:rPr>
              <a:t>Program Transfer </a:t>
            </a:r>
            <a:r>
              <a:rPr lang="en-US" sz="1600" dirty="0"/>
              <a:t>– Request to transfer budget authority from one P-code to another.  Usually limited to specific agencies and/or programs denoted in GAA.  Must transfer both expenditure and revenue budget.</a:t>
            </a:r>
          </a:p>
        </p:txBody>
      </p:sp>
      <p:sp>
        <p:nvSpPr>
          <p:cNvPr id="4" name="Slide Number Placeholder 3">
            <a:extLst>
              <a:ext uri="{FF2B5EF4-FFF2-40B4-BE49-F238E27FC236}">
                <a16:creationId xmlns:a16="http://schemas.microsoft.com/office/drawing/2014/main" id="{C3CDC43B-24B9-AB48-4A89-2D8EE16DC0E2}"/>
              </a:ext>
            </a:extLst>
          </p:cNvPr>
          <p:cNvSpPr>
            <a:spLocks noGrp="1"/>
          </p:cNvSpPr>
          <p:nvPr>
            <p:ph type="sldNum" sz="quarter" idx="12"/>
          </p:nvPr>
        </p:nvSpPr>
        <p:spPr/>
        <p:txBody>
          <a:bodyPr/>
          <a:lstStyle/>
          <a:p>
            <a:fld id="{D7C72EA8-4B26-4103-9C44-4B1584F53079}" type="slidenum">
              <a:rPr lang="en-US" smtClean="0"/>
              <a:t>5</a:t>
            </a:fld>
            <a:endParaRPr lang="en-US"/>
          </a:p>
        </p:txBody>
      </p:sp>
    </p:spTree>
    <p:extLst>
      <p:ext uri="{BB962C8B-B14F-4D97-AF65-F5344CB8AC3E}">
        <p14:creationId xmlns:p14="http://schemas.microsoft.com/office/powerpoint/2010/main" val="1072840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4" name="Rectangle 293">
            <a:extLst>
              <a:ext uri="{FF2B5EF4-FFF2-40B4-BE49-F238E27FC236}">
                <a16:creationId xmlns:a16="http://schemas.microsoft.com/office/drawing/2014/main" id="{E4D938A4-397D-4F8D-ADFF-E916F0E8C8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8BE3F2C-DA6D-4151-0F88-3822493136CF}"/>
              </a:ext>
            </a:extLst>
          </p:cNvPr>
          <p:cNvSpPr>
            <a:spLocks noGrp="1"/>
          </p:cNvSpPr>
          <p:nvPr>
            <p:ph type="title"/>
          </p:nvPr>
        </p:nvSpPr>
        <p:spPr>
          <a:xfrm>
            <a:off x="5997944" y="365125"/>
            <a:ext cx="5393360" cy="1325563"/>
          </a:xfrm>
        </p:spPr>
        <p:txBody>
          <a:bodyPr>
            <a:normAutofit/>
          </a:bodyPr>
          <a:lstStyle/>
          <a:p>
            <a:r>
              <a:rPr lang="en-US" b="1" dirty="0"/>
              <a:t>Statutory authority for BARs</a:t>
            </a:r>
          </a:p>
        </p:txBody>
      </p:sp>
      <p:sp>
        <p:nvSpPr>
          <p:cNvPr id="296" name="Freeform: Shape 295">
            <a:extLst>
              <a:ext uri="{FF2B5EF4-FFF2-40B4-BE49-F238E27FC236}">
                <a16:creationId xmlns:a16="http://schemas.microsoft.com/office/drawing/2014/main" id="{CB147A70-DC29-4DDF-A34C-2B82C6E229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75036"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298" name="Straight Connector 297">
            <a:extLst>
              <a:ext uri="{FF2B5EF4-FFF2-40B4-BE49-F238E27FC236}">
                <a16:creationId xmlns:a16="http://schemas.microsoft.com/office/drawing/2014/main" id="{2F61ABFD-DE05-41FD-A6B7-6D40196C15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75036" y="1026771"/>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pic>
        <p:nvPicPr>
          <p:cNvPr id="18" name="Graphic 17" descr="Court outline">
            <a:extLst>
              <a:ext uri="{FF2B5EF4-FFF2-40B4-BE49-F238E27FC236}">
                <a16:creationId xmlns:a16="http://schemas.microsoft.com/office/drawing/2014/main" id="{8613CF9B-8681-B4AE-4599-9AF8D9081CD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360036" y="1109670"/>
            <a:ext cx="2482114" cy="2482114"/>
          </a:xfrm>
          <a:custGeom>
            <a:avLst/>
            <a:gdLst/>
            <a:ahLst/>
            <a:cxnLst/>
            <a:rect l="l" t="t" r="r" b="b"/>
            <a:pathLst>
              <a:path w="1999274" h="2247255">
                <a:moveTo>
                  <a:pt x="108501" y="0"/>
                </a:moveTo>
                <a:lnTo>
                  <a:pt x="1890773" y="0"/>
                </a:lnTo>
                <a:cubicBezTo>
                  <a:pt x="1950696" y="0"/>
                  <a:pt x="1999274" y="48578"/>
                  <a:pt x="1999274" y="108501"/>
                </a:cubicBezTo>
                <a:lnTo>
                  <a:pt x="1999274" y="2138754"/>
                </a:lnTo>
                <a:cubicBezTo>
                  <a:pt x="1999274" y="2198677"/>
                  <a:pt x="1950696" y="2247255"/>
                  <a:pt x="1890773" y="2247255"/>
                </a:cubicBezTo>
                <a:lnTo>
                  <a:pt x="108501" y="2247255"/>
                </a:lnTo>
                <a:cubicBezTo>
                  <a:pt x="48578" y="2247255"/>
                  <a:pt x="0" y="2198677"/>
                  <a:pt x="0" y="2138754"/>
                </a:cubicBezTo>
                <a:lnTo>
                  <a:pt x="0" y="108501"/>
                </a:lnTo>
                <a:cubicBezTo>
                  <a:pt x="0" y="48578"/>
                  <a:pt x="48578" y="0"/>
                  <a:pt x="108501" y="0"/>
                </a:cubicBezTo>
                <a:close/>
              </a:path>
            </a:pathLst>
          </a:custGeom>
        </p:spPr>
      </p:pic>
      <p:sp>
        <p:nvSpPr>
          <p:cNvPr id="300" name="Freeform: Shape 299">
            <a:extLst>
              <a:ext uri="{FF2B5EF4-FFF2-40B4-BE49-F238E27FC236}">
                <a16:creationId xmlns:a16="http://schemas.microsoft.com/office/drawing/2014/main" id="{6C077334-5571-4B83-A83E-4CCCFA7B5E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356045" y="0"/>
            <a:ext cx="2093996" cy="1402773"/>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sp>
        <p:nvSpPr>
          <p:cNvPr id="302" name="Oval 301">
            <a:extLst>
              <a:ext uri="{FF2B5EF4-FFF2-40B4-BE49-F238E27FC236}">
                <a16:creationId xmlns:a16="http://schemas.microsoft.com/office/drawing/2014/main" id="{3B438362-1E1E-4C62-A99E-4134CB1636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37614" y="2755933"/>
            <a:ext cx="812427"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Freeform: Shape 303">
            <a:extLst>
              <a:ext uri="{FF2B5EF4-FFF2-40B4-BE49-F238E27FC236}">
                <a16:creationId xmlns:a16="http://schemas.microsoft.com/office/drawing/2014/main" id="{0F646DF8-223D-47DD-95B1-F2654229E5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pic>
        <p:nvPicPr>
          <p:cNvPr id="26" name="Graphic 25" descr="Gavel outline">
            <a:extLst>
              <a:ext uri="{FF2B5EF4-FFF2-40B4-BE49-F238E27FC236}">
                <a16:creationId xmlns:a16="http://schemas.microsoft.com/office/drawing/2014/main" id="{C3EA476D-CAE6-522E-7ED1-4104C2C602D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522326" y="4626194"/>
            <a:ext cx="2066062" cy="2066062"/>
          </a:xfrm>
          <a:custGeom>
            <a:avLst/>
            <a:gdLst/>
            <a:ahLst/>
            <a:cxnLst/>
            <a:rect l="l" t="t" r="r" b="b"/>
            <a:pathLst>
              <a:path w="1999274" h="2247255">
                <a:moveTo>
                  <a:pt x="108501" y="0"/>
                </a:moveTo>
                <a:lnTo>
                  <a:pt x="1890773" y="0"/>
                </a:lnTo>
                <a:cubicBezTo>
                  <a:pt x="1950696" y="0"/>
                  <a:pt x="1999274" y="48578"/>
                  <a:pt x="1999274" y="108501"/>
                </a:cubicBezTo>
                <a:lnTo>
                  <a:pt x="1999274" y="2138754"/>
                </a:lnTo>
                <a:cubicBezTo>
                  <a:pt x="1999274" y="2198677"/>
                  <a:pt x="1950696" y="2247255"/>
                  <a:pt x="1890773" y="2247255"/>
                </a:cubicBezTo>
                <a:lnTo>
                  <a:pt x="108501" y="2247255"/>
                </a:lnTo>
                <a:cubicBezTo>
                  <a:pt x="48578" y="2247255"/>
                  <a:pt x="0" y="2198677"/>
                  <a:pt x="0" y="2138754"/>
                </a:cubicBezTo>
                <a:lnTo>
                  <a:pt x="0" y="108501"/>
                </a:lnTo>
                <a:cubicBezTo>
                  <a:pt x="0" y="48578"/>
                  <a:pt x="48578" y="0"/>
                  <a:pt x="108501" y="0"/>
                </a:cubicBezTo>
                <a:close/>
              </a:path>
            </a:pathLst>
          </a:custGeom>
        </p:spPr>
      </p:pic>
      <p:sp>
        <p:nvSpPr>
          <p:cNvPr id="306" name="Arc 305">
            <a:extLst>
              <a:ext uri="{FF2B5EF4-FFF2-40B4-BE49-F238E27FC236}">
                <a16:creationId xmlns:a16="http://schemas.microsoft.com/office/drawing/2014/main" id="{4D3DC50D-CA0F-48F9-B17E-20D8669AA4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453204" y="402001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aphicFrame>
        <p:nvGraphicFramePr>
          <p:cNvPr id="14" name="Content Placeholder 13">
            <a:extLst>
              <a:ext uri="{FF2B5EF4-FFF2-40B4-BE49-F238E27FC236}">
                <a16:creationId xmlns:a16="http://schemas.microsoft.com/office/drawing/2014/main" id="{D4199E9C-F99C-9D63-360B-8F9831344860}"/>
              </a:ext>
            </a:extLst>
          </p:cNvPr>
          <p:cNvGraphicFramePr>
            <a:graphicFrameLocks noGrp="1"/>
          </p:cNvGraphicFramePr>
          <p:nvPr>
            <p:ph idx="1"/>
            <p:extLst>
              <p:ext uri="{D42A27DB-BD31-4B8C-83A1-F6EECF244321}">
                <p14:modId xmlns:p14="http://schemas.microsoft.com/office/powerpoint/2010/main" val="1214646805"/>
              </p:ext>
            </p:extLst>
          </p:nvPr>
        </p:nvGraphicFramePr>
        <p:xfrm>
          <a:off x="5997943" y="1825625"/>
          <a:ext cx="5929362" cy="466725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28" name="Slide Number Placeholder 27">
            <a:extLst>
              <a:ext uri="{FF2B5EF4-FFF2-40B4-BE49-F238E27FC236}">
                <a16:creationId xmlns:a16="http://schemas.microsoft.com/office/drawing/2014/main" id="{41C2D265-9A88-370B-4C9C-9D86A3D481C4}"/>
              </a:ext>
            </a:extLst>
          </p:cNvPr>
          <p:cNvSpPr>
            <a:spLocks noGrp="1"/>
          </p:cNvSpPr>
          <p:nvPr>
            <p:ph type="sldNum" sz="quarter" idx="12"/>
          </p:nvPr>
        </p:nvSpPr>
        <p:spPr/>
        <p:txBody>
          <a:bodyPr/>
          <a:lstStyle/>
          <a:p>
            <a:fld id="{D7C72EA8-4B26-4103-9C44-4B1584F53079}" type="slidenum">
              <a:rPr lang="en-US" smtClean="0"/>
              <a:t>6</a:t>
            </a:fld>
            <a:endParaRPr lang="en-US"/>
          </a:p>
        </p:txBody>
      </p:sp>
    </p:spTree>
    <p:extLst>
      <p:ext uri="{BB962C8B-B14F-4D97-AF65-F5344CB8AC3E}">
        <p14:creationId xmlns:p14="http://schemas.microsoft.com/office/powerpoint/2010/main" val="28662150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E02239D2-A05D-4A1C-9F06-FBA7FC730E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3EC218D6-E2BD-348D-4F04-B5EC4E8E2B26}"/>
              </a:ext>
            </a:extLst>
          </p:cNvPr>
          <p:cNvSpPr/>
          <p:nvPr/>
        </p:nvSpPr>
        <p:spPr>
          <a:xfrm>
            <a:off x="0" y="0"/>
            <a:ext cx="12192000" cy="1438274"/>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9C5DDB7-D811-8A58-60B5-215D7CE4F55E}"/>
              </a:ext>
            </a:extLst>
          </p:cNvPr>
          <p:cNvSpPr>
            <a:spLocks noGrp="1"/>
          </p:cNvSpPr>
          <p:nvPr>
            <p:ph type="title"/>
          </p:nvPr>
        </p:nvSpPr>
        <p:spPr>
          <a:xfrm>
            <a:off x="1601851" y="159940"/>
            <a:ext cx="8985250" cy="1118394"/>
          </a:xfrm>
        </p:spPr>
        <p:txBody>
          <a:bodyPr anchor="t">
            <a:normAutofit fontScale="90000"/>
          </a:bodyPr>
          <a:lstStyle/>
          <a:p>
            <a:pPr algn="ctr"/>
            <a:r>
              <a:rPr lang="en-US" sz="4000" b="1" dirty="0">
                <a:solidFill>
                  <a:schemeClr val="bg1"/>
                </a:solidFill>
              </a:rPr>
              <a:t>GAA Authority for BARs</a:t>
            </a:r>
            <a:br>
              <a:rPr lang="en-US" sz="4000" b="1" dirty="0">
                <a:solidFill>
                  <a:schemeClr val="bg1"/>
                </a:solidFill>
              </a:rPr>
            </a:br>
            <a:r>
              <a:rPr lang="en-US" sz="1800" dirty="0">
                <a:solidFill>
                  <a:schemeClr val="bg1"/>
                </a:solidFill>
              </a:rPr>
              <a:t>*Note: Section labels may change slightly from year to year. Consult current authority document on SBD website.</a:t>
            </a:r>
            <a:br>
              <a:rPr lang="en-US" sz="1800" dirty="0"/>
            </a:br>
            <a:endParaRPr lang="en-US" sz="4000" b="1" dirty="0"/>
          </a:p>
        </p:txBody>
      </p:sp>
      <p:pic>
        <p:nvPicPr>
          <p:cNvPr id="4" name="Picture 3">
            <a:extLst>
              <a:ext uri="{FF2B5EF4-FFF2-40B4-BE49-F238E27FC236}">
                <a16:creationId xmlns:a16="http://schemas.microsoft.com/office/drawing/2014/main" id="{3C3FACAC-1F09-FAE0-E51B-D03C48B45B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2930" y="5877038"/>
            <a:ext cx="9971471" cy="772779"/>
          </a:xfrm>
          <a:prstGeom prst="rect">
            <a:avLst/>
          </a:prstGeom>
        </p:spPr>
      </p:pic>
      <p:graphicFrame>
        <p:nvGraphicFramePr>
          <p:cNvPr id="5" name="Content Placeholder 4">
            <a:extLst>
              <a:ext uri="{FF2B5EF4-FFF2-40B4-BE49-F238E27FC236}">
                <a16:creationId xmlns:a16="http://schemas.microsoft.com/office/drawing/2014/main" id="{87B23F42-EE9F-6C94-32FF-AE0D3D7BAF49}"/>
              </a:ext>
            </a:extLst>
          </p:cNvPr>
          <p:cNvGraphicFramePr>
            <a:graphicFrameLocks noGrp="1"/>
          </p:cNvGraphicFramePr>
          <p:nvPr>
            <p:ph idx="1"/>
            <p:extLst>
              <p:ext uri="{D42A27DB-BD31-4B8C-83A1-F6EECF244321}">
                <p14:modId xmlns:p14="http://schemas.microsoft.com/office/powerpoint/2010/main" val="3693845130"/>
              </p:ext>
            </p:extLst>
          </p:nvPr>
        </p:nvGraphicFramePr>
        <p:xfrm>
          <a:off x="1033079" y="1652814"/>
          <a:ext cx="9731174" cy="40160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Slide Number Placeholder 6">
            <a:extLst>
              <a:ext uri="{FF2B5EF4-FFF2-40B4-BE49-F238E27FC236}">
                <a16:creationId xmlns:a16="http://schemas.microsoft.com/office/drawing/2014/main" id="{0B70577A-C72C-9DCA-53BC-FEE058707FD9}"/>
              </a:ext>
            </a:extLst>
          </p:cNvPr>
          <p:cNvSpPr>
            <a:spLocks noGrp="1"/>
          </p:cNvSpPr>
          <p:nvPr>
            <p:ph type="sldNum" sz="quarter" idx="12"/>
          </p:nvPr>
        </p:nvSpPr>
        <p:spPr/>
        <p:txBody>
          <a:bodyPr/>
          <a:lstStyle/>
          <a:p>
            <a:fld id="{D7C72EA8-4B26-4103-9C44-4B1584F53079}" type="slidenum">
              <a:rPr lang="en-US" smtClean="0"/>
              <a:t>7</a:t>
            </a:fld>
            <a:endParaRPr lang="en-US"/>
          </a:p>
        </p:txBody>
      </p:sp>
    </p:spTree>
    <p:extLst>
      <p:ext uri="{BB962C8B-B14F-4D97-AF65-F5344CB8AC3E}">
        <p14:creationId xmlns:p14="http://schemas.microsoft.com/office/powerpoint/2010/main" val="33501428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E02239D2-A05D-4A1C-9F06-FBA7FC730E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3EC218D6-E2BD-348D-4F04-B5EC4E8E2B26}"/>
              </a:ext>
            </a:extLst>
          </p:cNvPr>
          <p:cNvSpPr/>
          <p:nvPr/>
        </p:nvSpPr>
        <p:spPr>
          <a:xfrm>
            <a:off x="0" y="0"/>
            <a:ext cx="12192000" cy="1438274"/>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9C5DDB7-D811-8A58-60B5-215D7CE4F55E}"/>
              </a:ext>
            </a:extLst>
          </p:cNvPr>
          <p:cNvSpPr>
            <a:spLocks noGrp="1"/>
          </p:cNvSpPr>
          <p:nvPr>
            <p:ph type="title"/>
          </p:nvPr>
        </p:nvSpPr>
        <p:spPr>
          <a:xfrm>
            <a:off x="1601851" y="159940"/>
            <a:ext cx="8985250" cy="1118394"/>
          </a:xfrm>
        </p:spPr>
        <p:txBody>
          <a:bodyPr anchor="t">
            <a:normAutofit fontScale="90000"/>
          </a:bodyPr>
          <a:lstStyle/>
          <a:p>
            <a:pPr algn="ctr"/>
            <a:r>
              <a:rPr lang="en-US" sz="4000" b="1" dirty="0">
                <a:solidFill>
                  <a:schemeClr val="bg1"/>
                </a:solidFill>
              </a:rPr>
              <a:t>GAA Authority for BARs</a:t>
            </a:r>
            <a:br>
              <a:rPr lang="en-US" sz="4000" b="1" dirty="0">
                <a:solidFill>
                  <a:schemeClr val="bg1"/>
                </a:solidFill>
              </a:rPr>
            </a:br>
            <a:r>
              <a:rPr lang="en-US" sz="1800" dirty="0">
                <a:solidFill>
                  <a:schemeClr val="bg1"/>
                </a:solidFill>
              </a:rPr>
              <a:t>*Note: Section labels may change slightly from year to year. Consult current authority document on SBD website.</a:t>
            </a:r>
            <a:br>
              <a:rPr lang="en-US" sz="1800" dirty="0"/>
            </a:br>
            <a:endParaRPr lang="en-US" sz="4000" b="1" dirty="0"/>
          </a:p>
        </p:txBody>
      </p:sp>
      <p:graphicFrame>
        <p:nvGraphicFramePr>
          <p:cNvPr id="5" name="Content Placeholder 4">
            <a:extLst>
              <a:ext uri="{FF2B5EF4-FFF2-40B4-BE49-F238E27FC236}">
                <a16:creationId xmlns:a16="http://schemas.microsoft.com/office/drawing/2014/main" id="{87B23F42-EE9F-6C94-32FF-AE0D3D7BAF49}"/>
              </a:ext>
            </a:extLst>
          </p:cNvPr>
          <p:cNvGraphicFramePr>
            <a:graphicFrameLocks noGrp="1"/>
          </p:cNvGraphicFramePr>
          <p:nvPr>
            <p:ph idx="1"/>
            <p:extLst>
              <p:ext uri="{D42A27DB-BD31-4B8C-83A1-F6EECF244321}">
                <p14:modId xmlns:p14="http://schemas.microsoft.com/office/powerpoint/2010/main" val="1294310469"/>
              </p:ext>
            </p:extLst>
          </p:nvPr>
        </p:nvGraphicFramePr>
        <p:xfrm>
          <a:off x="1082023" y="1845318"/>
          <a:ext cx="10027953" cy="43148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a:extLst>
              <a:ext uri="{FF2B5EF4-FFF2-40B4-BE49-F238E27FC236}">
                <a16:creationId xmlns:a16="http://schemas.microsoft.com/office/drawing/2014/main" id="{C18152F9-7C78-9441-FC63-61EC23D8673E}"/>
              </a:ext>
            </a:extLst>
          </p:cNvPr>
          <p:cNvSpPr>
            <a:spLocks noGrp="1"/>
          </p:cNvSpPr>
          <p:nvPr>
            <p:ph type="sldNum" sz="quarter" idx="12"/>
          </p:nvPr>
        </p:nvSpPr>
        <p:spPr/>
        <p:txBody>
          <a:bodyPr/>
          <a:lstStyle/>
          <a:p>
            <a:fld id="{D7C72EA8-4B26-4103-9C44-4B1584F53079}" type="slidenum">
              <a:rPr lang="en-US" smtClean="0"/>
              <a:t>8</a:t>
            </a:fld>
            <a:endParaRPr lang="en-US"/>
          </a:p>
        </p:txBody>
      </p:sp>
    </p:spTree>
    <p:extLst>
      <p:ext uri="{BB962C8B-B14F-4D97-AF65-F5344CB8AC3E}">
        <p14:creationId xmlns:p14="http://schemas.microsoft.com/office/powerpoint/2010/main" val="39902813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9A724DBA-D2D9-471E-8ED7-2015DDD950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148DA9F-FE87-D17F-8D92-20E0ECF09480}"/>
              </a:ext>
            </a:extLst>
          </p:cNvPr>
          <p:cNvSpPr>
            <a:spLocks noGrp="1"/>
          </p:cNvSpPr>
          <p:nvPr>
            <p:ph type="title"/>
          </p:nvPr>
        </p:nvSpPr>
        <p:spPr>
          <a:xfrm>
            <a:off x="6805442" y="525982"/>
            <a:ext cx="4716556" cy="1200361"/>
          </a:xfrm>
        </p:spPr>
        <p:txBody>
          <a:bodyPr vert="horz" lIns="91440" tIns="45720" rIns="91440" bIns="45720" rtlCol="0" anchor="b">
            <a:normAutofit/>
          </a:bodyPr>
          <a:lstStyle/>
          <a:p>
            <a:r>
              <a:rPr lang="en-US" sz="3600" b="1" kern="1200" dirty="0">
                <a:solidFill>
                  <a:schemeClr val="tx1"/>
                </a:solidFill>
                <a:latin typeface="+mj-lt"/>
                <a:ea typeface="+mj-ea"/>
                <a:cs typeface="+mj-cs"/>
              </a:rPr>
              <a:t>Requesting BAR Authority</a:t>
            </a:r>
          </a:p>
        </p:txBody>
      </p:sp>
      <p:sp>
        <p:nvSpPr>
          <p:cNvPr id="25" name="Rectangle 24">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4641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0234"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screenshot of a cell phone&#10;&#10;Description automatically generated">
            <a:extLst>
              <a:ext uri="{FF2B5EF4-FFF2-40B4-BE49-F238E27FC236}">
                <a16:creationId xmlns:a16="http://schemas.microsoft.com/office/drawing/2014/main" id="{EC1C4CFD-0205-1C18-FEE8-4F1662EDA60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6875" y="1944913"/>
            <a:ext cx="6156617" cy="2447254"/>
          </a:xfrm>
          <a:prstGeom prst="rect">
            <a:avLst/>
          </a:prstGeom>
        </p:spPr>
      </p:pic>
      <p:sp>
        <p:nvSpPr>
          <p:cNvPr id="29" name="Rectangle 28">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277786"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2E2CB2E2-03BE-2FA4-2555-8E36D6E17841}"/>
              </a:ext>
            </a:extLst>
          </p:cNvPr>
          <p:cNvSpPr>
            <a:spLocks noGrp="1"/>
          </p:cNvSpPr>
          <p:nvPr>
            <p:ph type="body" sz="half" idx="2"/>
          </p:nvPr>
        </p:nvSpPr>
        <p:spPr>
          <a:xfrm>
            <a:off x="6730367" y="2031101"/>
            <a:ext cx="5103123" cy="3511943"/>
          </a:xfrm>
        </p:spPr>
        <p:txBody>
          <a:bodyPr vert="horz" lIns="91440" tIns="45720" rIns="91440" bIns="45720" rtlCol="0" anchor="ctr">
            <a:normAutofit/>
          </a:bodyPr>
          <a:lstStyle/>
          <a:p>
            <a:pPr marL="182880" indent="-182880">
              <a:spcAft>
                <a:spcPts val="600"/>
              </a:spcAft>
              <a:buFont typeface="Arial" panose="020B0604020202020204" pitchFamily="34" charset="0"/>
              <a:buChar char="•"/>
            </a:pPr>
            <a:r>
              <a:rPr lang="en-US" sz="1700" dirty="0"/>
              <a:t>DFA issues guidance to agencies in the fall for submitting BAR authority requests to be considered for inclusion in next session’s GAA</a:t>
            </a:r>
          </a:p>
          <a:p>
            <a:pPr marL="182880" indent="-182880">
              <a:spcAft>
                <a:spcPts val="600"/>
              </a:spcAft>
              <a:buFont typeface="Arial" panose="020B0604020202020204" pitchFamily="34" charset="0"/>
              <a:buChar char="•"/>
            </a:pPr>
            <a:r>
              <a:rPr lang="en-US" sz="1700" dirty="0"/>
              <a:t>Submit language requests with short justification to both DFA and LFC (in BFM by 10/1)</a:t>
            </a:r>
          </a:p>
          <a:p>
            <a:pPr marL="182880" indent="-182880">
              <a:spcAft>
                <a:spcPts val="600"/>
              </a:spcAft>
              <a:buFont typeface="Arial" panose="020B0604020202020204" pitchFamily="34" charset="0"/>
              <a:buChar char="•"/>
            </a:pPr>
            <a:r>
              <a:rPr lang="en-US" sz="1700" dirty="0"/>
              <a:t>DFA and LFC recommend BAR authority for inclusion, LFC drafts bill. </a:t>
            </a:r>
          </a:p>
          <a:p>
            <a:pPr marL="182880" indent="-182880">
              <a:spcAft>
                <a:spcPts val="600"/>
              </a:spcAft>
              <a:buFont typeface="Arial" panose="020B0604020202020204" pitchFamily="34" charset="0"/>
              <a:buChar char="•"/>
            </a:pPr>
            <a:r>
              <a:rPr lang="en-US" sz="1700" dirty="0">
                <a:solidFill>
                  <a:schemeClr val="accent2"/>
                </a:solidFill>
              </a:rPr>
              <a:t>Note: </a:t>
            </a:r>
            <a:r>
              <a:rPr lang="en-US" sz="1700" dirty="0"/>
              <a:t>Program transfer authority, even if specific, is difficult to get approved </a:t>
            </a:r>
          </a:p>
          <a:p>
            <a:pPr marL="182880" indent="-182880">
              <a:spcAft>
                <a:spcPts val="600"/>
              </a:spcAft>
              <a:buFont typeface="Arial" panose="020B0604020202020204" pitchFamily="34" charset="0"/>
              <a:buChar char="•"/>
            </a:pPr>
            <a:r>
              <a:rPr lang="en-US" sz="1700" dirty="0"/>
              <a:t>Offering a maximum amount can help increase odds of language approval</a:t>
            </a:r>
          </a:p>
        </p:txBody>
      </p:sp>
      <p:sp>
        <p:nvSpPr>
          <p:cNvPr id="31" name="Rectangle 30">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677179"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Document outline">
            <a:extLst>
              <a:ext uri="{FF2B5EF4-FFF2-40B4-BE49-F238E27FC236}">
                <a16:creationId xmlns:a16="http://schemas.microsoft.com/office/drawing/2014/main" id="{2E8B25F8-9A8F-151F-8B30-A7F18D8FEA3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116050" y="604900"/>
            <a:ext cx="1121443" cy="1121443"/>
          </a:xfrm>
          <a:prstGeom prst="rect">
            <a:avLst/>
          </a:prstGeom>
        </p:spPr>
      </p:pic>
      <p:sp>
        <p:nvSpPr>
          <p:cNvPr id="8" name="Slide Number Placeholder 7">
            <a:extLst>
              <a:ext uri="{FF2B5EF4-FFF2-40B4-BE49-F238E27FC236}">
                <a16:creationId xmlns:a16="http://schemas.microsoft.com/office/drawing/2014/main" id="{A30EC6C7-EA28-7F17-A5FB-0AB28A7C35A4}"/>
              </a:ext>
            </a:extLst>
          </p:cNvPr>
          <p:cNvSpPr>
            <a:spLocks noGrp="1"/>
          </p:cNvSpPr>
          <p:nvPr>
            <p:ph type="sldNum" sz="quarter" idx="12"/>
          </p:nvPr>
        </p:nvSpPr>
        <p:spPr/>
        <p:txBody>
          <a:bodyPr/>
          <a:lstStyle/>
          <a:p>
            <a:fld id="{D7C72EA8-4B26-4103-9C44-4B1584F53079}" type="slidenum">
              <a:rPr lang="en-US" smtClean="0"/>
              <a:t>9</a:t>
            </a:fld>
            <a:endParaRPr lang="en-US"/>
          </a:p>
        </p:txBody>
      </p:sp>
    </p:spTree>
    <p:extLst>
      <p:ext uri="{BB962C8B-B14F-4D97-AF65-F5344CB8AC3E}">
        <p14:creationId xmlns:p14="http://schemas.microsoft.com/office/powerpoint/2010/main" val="3053900300"/>
      </p:ext>
    </p:extLst>
  </p:cSld>
  <p:clrMapOvr>
    <a:masterClrMapping/>
  </p:clrMapOvr>
</p:sld>
</file>

<file path=ppt/theme/theme1.xml><?xml version="1.0" encoding="utf-8"?>
<a:theme xmlns:a="http://schemas.openxmlformats.org/drawingml/2006/main" name="Office Theme">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F46216B-77A9-411A-B9D3-5023FCB702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268</TotalTime>
  <Words>3221</Words>
  <Application>Microsoft Office PowerPoint</Application>
  <PresentationFormat>Widescreen</PresentationFormat>
  <Paragraphs>293</Paragraphs>
  <Slides>35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35</vt:i4>
      </vt:variant>
    </vt:vector>
  </HeadingPairs>
  <TitlesOfParts>
    <vt:vector size="39" baseType="lpstr">
      <vt:lpstr>Arial</vt:lpstr>
      <vt:lpstr>Calibri</vt:lpstr>
      <vt:lpstr>Calibri Light</vt:lpstr>
      <vt:lpstr>Office Theme</vt:lpstr>
      <vt:lpstr>Budget Boot Camp Module 2: Budget Management Documents</vt:lpstr>
      <vt:lpstr>Module Overview</vt:lpstr>
      <vt:lpstr>Submission process for BARs, OPBUD-4s and BRFs</vt:lpstr>
      <vt:lpstr>SBD Review Process</vt:lpstr>
      <vt:lpstr>Budget Adjustment Requests (BARs)</vt:lpstr>
      <vt:lpstr>Statutory authority for BARs</vt:lpstr>
      <vt:lpstr>GAA Authority for BARs *Note: Section labels may change slightly from year to year. Consult current authority document on SBD website. </vt:lpstr>
      <vt:lpstr>GAA Authority for BARs *Note: Section labels may change slightly from year to year. Consult current authority document on SBD website. </vt:lpstr>
      <vt:lpstr>Requesting BAR Authority</vt:lpstr>
      <vt:lpstr>Components of a Complete BAR</vt:lpstr>
      <vt:lpstr>Completing the BAR Form *note: New BAR Form to use in FY24 with drop-downs!</vt:lpstr>
      <vt:lpstr>Completing the BAR Form *note: New BAR Form to use in FY24 with drop-downs!</vt:lpstr>
      <vt:lpstr>Completing the BAR Narrative</vt:lpstr>
      <vt:lpstr>Completing the BAR Journals</vt:lpstr>
      <vt:lpstr>Backup for Federal Increase BARs</vt:lpstr>
      <vt:lpstr>Backup for Other Increase BARs</vt:lpstr>
      <vt:lpstr>Backup for Transfer BARS</vt:lpstr>
      <vt:lpstr>Guidelines for BAR consolidation</vt:lpstr>
      <vt:lpstr>BAR 10-Day Waiver Process</vt:lpstr>
      <vt:lpstr>Budgeting Non-Recurring Appropriations: OPBUD-4</vt:lpstr>
      <vt:lpstr>Components of a Complete OPBUD-4</vt:lpstr>
      <vt:lpstr>Completing the OPBUD-4 form </vt:lpstr>
      <vt:lpstr>Completing the OPBUD-4 form </vt:lpstr>
      <vt:lpstr>Completing the Allotment Form</vt:lpstr>
      <vt:lpstr>Special Appropriation Reauthorizations</vt:lpstr>
      <vt:lpstr>Multiple Appropriation OPBUD-4 Form</vt:lpstr>
      <vt:lpstr>Multiple Appropriation Allotment Form</vt:lpstr>
      <vt:lpstr>Companion BARS and OPBUD-4s</vt:lpstr>
      <vt:lpstr>Budget Reallocation Forms (BRFs)</vt:lpstr>
      <vt:lpstr>Completing the BRF form</vt:lpstr>
      <vt:lpstr>Completing Budget Projections</vt:lpstr>
      <vt:lpstr>Completing Budget Projections</vt:lpstr>
      <vt:lpstr>Completing Budget Projections</vt:lpstr>
      <vt:lpstr>Completing Budget Projections</vt:lpstr>
      <vt:lpstr>Module 2 Complete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Fiscal Year 2024 Agency BAR, BRF and OPBUD-4 Training</dc:title>
  <dc:creator>Macias, Nicole, DFA</dc:creator>
  <cp:lastModifiedBy>Macias, Nicole, DFA</cp:lastModifiedBy>
  <cp:revision>7</cp:revision>
  <dcterms:created xsi:type="dcterms:W3CDTF">2023-07-10T16:02:27Z</dcterms:created>
  <dcterms:modified xsi:type="dcterms:W3CDTF">2023-07-21T20:59:32Z</dcterms:modified>
</cp:coreProperties>
</file>