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84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hyperlink" Target="mailto:Andrew.miner@dfa.nm.gov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sv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2.png"/><Relationship Id="rId5" Type="http://schemas.openxmlformats.org/officeDocument/2006/relationships/hyperlink" Target="mailto:Andrew.miner@dfa.nm.gov" TargetMode="External"/><Relationship Id="rId4" Type="http://schemas.openxmlformats.org/officeDocument/2006/relationships/image" Target="../media/image31.svg"/><Relationship Id="rId9" Type="http://schemas.openxmlformats.org/officeDocument/2006/relationships/image" Target="../media/image35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1B2068-668D-4CD8-A6F7-AD5FF65D5AA1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1CB64DF-D23E-49B2-9C7C-8867BB1BEA91}">
      <dgm:prSet/>
      <dgm:spPr/>
      <dgm:t>
        <a:bodyPr/>
        <a:lstStyle/>
        <a:p>
          <a:r>
            <a:rPr lang="en-US" dirty="0"/>
            <a:t>Marked by struggle between legislatures controlling the purse strings and executive authority seeking to maximize its power</a:t>
          </a:r>
        </a:p>
      </dgm:t>
    </dgm:pt>
    <dgm:pt modelId="{0B5838AF-710F-47C3-BCC7-134E634BDE75}" type="parTrans" cxnId="{1DDDCE79-1F0A-4339-81C8-4B27CCD9773F}">
      <dgm:prSet/>
      <dgm:spPr/>
      <dgm:t>
        <a:bodyPr/>
        <a:lstStyle/>
        <a:p>
          <a:endParaRPr lang="en-US"/>
        </a:p>
      </dgm:t>
    </dgm:pt>
    <dgm:pt modelId="{AC7696C6-E229-49CD-A330-82F6986C7E2C}" type="sibTrans" cxnId="{1DDDCE79-1F0A-4339-81C8-4B27CCD9773F}">
      <dgm:prSet/>
      <dgm:spPr/>
      <dgm:t>
        <a:bodyPr/>
        <a:lstStyle/>
        <a:p>
          <a:endParaRPr lang="en-US"/>
        </a:p>
      </dgm:t>
    </dgm:pt>
    <dgm:pt modelId="{494B6D64-F406-4AE5-B2FF-B7158B4B8E47}">
      <dgm:prSet/>
      <dgm:spPr/>
      <dgm:t>
        <a:bodyPr/>
        <a:lstStyle/>
        <a:p>
          <a:r>
            <a:rPr lang="en-US"/>
            <a:t>Prior to the American Revolution</a:t>
          </a:r>
        </a:p>
      </dgm:t>
    </dgm:pt>
    <dgm:pt modelId="{C8C23BD1-B723-4DE4-A0A1-477287F8BB1F}" type="parTrans" cxnId="{72CD041B-0639-42AD-9C3E-14B33EA2EAD1}">
      <dgm:prSet/>
      <dgm:spPr/>
      <dgm:t>
        <a:bodyPr/>
        <a:lstStyle/>
        <a:p>
          <a:endParaRPr lang="en-US"/>
        </a:p>
      </dgm:t>
    </dgm:pt>
    <dgm:pt modelId="{8BFB8F29-243F-4871-977D-3B43A28B4B7E}" type="sibTrans" cxnId="{72CD041B-0639-42AD-9C3E-14B33EA2EAD1}">
      <dgm:prSet/>
      <dgm:spPr/>
      <dgm:t>
        <a:bodyPr/>
        <a:lstStyle/>
        <a:p>
          <a:endParaRPr lang="en-US"/>
        </a:p>
      </dgm:t>
    </dgm:pt>
    <dgm:pt modelId="{8AB743D9-BDC4-4520-A864-967ED8321E48}">
      <dgm:prSet/>
      <dgm:spPr/>
      <dgm:t>
        <a:bodyPr/>
        <a:lstStyle/>
        <a:p>
          <a:r>
            <a:rPr lang="en-US"/>
            <a:t>Colonial legislatures tried to control governors through fiscal restraints such as requiring taxes and salaries to be renewed annually</a:t>
          </a:r>
        </a:p>
      </dgm:t>
    </dgm:pt>
    <dgm:pt modelId="{758B562B-4783-45C8-A3FD-719771DDF999}" type="parTrans" cxnId="{A56D5A2E-8889-4ECF-9462-29A7133A715D}">
      <dgm:prSet/>
      <dgm:spPr/>
      <dgm:t>
        <a:bodyPr/>
        <a:lstStyle/>
        <a:p>
          <a:endParaRPr lang="en-US"/>
        </a:p>
      </dgm:t>
    </dgm:pt>
    <dgm:pt modelId="{F19D1984-7D14-4CBE-9AC1-9440C8976637}" type="sibTrans" cxnId="{A56D5A2E-8889-4ECF-9462-29A7133A715D}">
      <dgm:prSet/>
      <dgm:spPr/>
      <dgm:t>
        <a:bodyPr/>
        <a:lstStyle/>
        <a:p>
          <a:endParaRPr lang="en-US"/>
        </a:p>
      </dgm:t>
    </dgm:pt>
    <dgm:pt modelId="{D23F871E-70D0-498C-9715-DF9A2FAC78D7}">
      <dgm:prSet/>
      <dgm:spPr/>
      <dgm:t>
        <a:bodyPr/>
        <a:lstStyle/>
        <a:p>
          <a:r>
            <a:rPr lang="en-US" dirty="0"/>
            <a:t>Stamp Act, etc. were attempts by Parliament to free appointed governors from colonial legislative control</a:t>
          </a:r>
        </a:p>
      </dgm:t>
    </dgm:pt>
    <dgm:pt modelId="{76475740-9136-405B-AE37-244F9523E929}" type="parTrans" cxnId="{670FB7CE-245F-432B-A304-823B2316272F}">
      <dgm:prSet/>
      <dgm:spPr/>
      <dgm:t>
        <a:bodyPr/>
        <a:lstStyle/>
        <a:p>
          <a:endParaRPr lang="en-US"/>
        </a:p>
      </dgm:t>
    </dgm:pt>
    <dgm:pt modelId="{39C6A012-819E-40F4-B3F1-C494827078D6}" type="sibTrans" cxnId="{670FB7CE-245F-432B-A304-823B2316272F}">
      <dgm:prSet/>
      <dgm:spPr/>
      <dgm:t>
        <a:bodyPr/>
        <a:lstStyle/>
        <a:p>
          <a:endParaRPr lang="en-US"/>
        </a:p>
      </dgm:t>
    </dgm:pt>
    <dgm:pt modelId="{9EB9E7FB-C667-49D4-9104-B668CE158F46}">
      <dgm:prSet/>
      <dgm:spPr/>
      <dgm:t>
        <a:bodyPr/>
        <a:lstStyle/>
        <a:p>
          <a:r>
            <a:rPr lang="en-US" dirty="0"/>
            <a:t>First US budget, 1789: One page long and $689,000 (about $23.8 million today)</a:t>
          </a:r>
        </a:p>
      </dgm:t>
    </dgm:pt>
    <dgm:pt modelId="{ADCF8F46-85B6-47D2-91E8-7087BD4DA9D9}" type="parTrans" cxnId="{42E4F0DA-2973-471A-96F4-ECC4AEE46A26}">
      <dgm:prSet/>
      <dgm:spPr/>
      <dgm:t>
        <a:bodyPr/>
        <a:lstStyle/>
        <a:p>
          <a:endParaRPr lang="en-US"/>
        </a:p>
      </dgm:t>
    </dgm:pt>
    <dgm:pt modelId="{784E87A2-78E4-487E-BBF4-498942AF4F18}" type="sibTrans" cxnId="{42E4F0DA-2973-471A-96F4-ECC4AEE46A26}">
      <dgm:prSet/>
      <dgm:spPr/>
      <dgm:t>
        <a:bodyPr/>
        <a:lstStyle/>
        <a:p>
          <a:endParaRPr lang="en-US"/>
        </a:p>
      </dgm:t>
    </dgm:pt>
    <dgm:pt modelId="{9591AA33-7090-4A59-82E5-0BA6564071FE}">
      <dgm:prSet/>
      <dgm:spPr/>
      <dgm:t>
        <a:bodyPr/>
        <a:lstStyle/>
        <a:p>
          <a:r>
            <a:rPr lang="en-US" dirty="0"/>
            <a:t>Congress dominated the budget process for the first century of U.S. history</a:t>
          </a:r>
        </a:p>
      </dgm:t>
    </dgm:pt>
    <dgm:pt modelId="{844992C4-58AD-4F56-BC54-EB66E610CFD0}" type="parTrans" cxnId="{B7FBFA27-B0A7-408D-8A88-3A82847F167D}">
      <dgm:prSet/>
      <dgm:spPr/>
      <dgm:t>
        <a:bodyPr/>
        <a:lstStyle/>
        <a:p>
          <a:endParaRPr lang="en-US"/>
        </a:p>
      </dgm:t>
    </dgm:pt>
    <dgm:pt modelId="{58672C44-7957-4223-9E87-48601E169800}" type="sibTrans" cxnId="{B7FBFA27-B0A7-408D-8A88-3A82847F167D}">
      <dgm:prSet/>
      <dgm:spPr/>
      <dgm:t>
        <a:bodyPr/>
        <a:lstStyle/>
        <a:p>
          <a:endParaRPr lang="en-US"/>
        </a:p>
      </dgm:t>
    </dgm:pt>
    <dgm:pt modelId="{250653C3-A088-4CC0-AB84-25AB93755575}">
      <dgm:prSet/>
      <dgm:spPr/>
      <dgm:t>
        <a:bodyPr/>
        <a:lstStyle/>
        <a:p>
          <a:r>
            <a:rPr lang="en-US"/>
            <a:t>Line-item advocates won out over Federalists who wanted agencies to have broad spending power</a:t>
          </a:r>
        </a:p>
      </dgm:t>
    </dgm:pt>
    <dgm:pt modelId="{632A77F5-695A-40C0-8DAA-4F8E4E653237}" type="parTrans" cxnId="{D08BCEE7-77BE-4696-AE67-A45E42869748}">
      <dgm:prSet/>
      <dgm:spPr/>
      <dgm:t>
        <a:bodyPr/>
        <a:lstStyle/>
        <a:p>
          <a:endParaRPr lang="en-US"/>
        </a:p>
      </dgm:t>
    </dgm:pt>
    <dgm:pt modelId="{F189712F-C024-4245-A4D0-0DD227290E79}" type="sibTrans" cxnId="{D08BCEE7-77BE-4696-AE67-A45E42869748}">
      <dgm:prSet/>
      <dgm:spPr/>
      <dgm:t>
        <a:bodyPr/>
        <a:lstStyle/>
        <a:p>
          <a:endParaRPr lang="en-US"/>
        </a:p>
      </dgm:t>
    </dgm:pt>
    <dgm:pt modelId="{6A1CB79A-A59F-4C45-B337-60C4ADAB2A35}">
      <dgm:prSet/>
      <dgm:spPr/>
      <dgm:t>
        <a:bodyPr/>
        <a:lstStyle/>
        <a:p>
          <a:r>
            <a:rPr lang="en-US"/>
            <a:t>Over time agencies gradually increased their power, such as ability to transfer funds from one purpose to another</a:t>
          </a:r>
        </a:p>
      </dgm:t>
    </dgm:pt>
    <dgm:pt modelId="{728E994B-9B06-4940-A799-CB91022A22A4}" type="parTrans" cxnId="{CD69DF52-561A-4FD5-AD76-90BBB664DC09}">
      <dgm:prSet/>
      <dgm:spPr/>
      <dgm:t>
        <a:bodyPr/>
        <a:lstStyle/>
        <a:p>
          <a:endParaRPr lang="en-US"/>
        </a:p>
      </dgm:t>
    </dgm:pt>
    <dgm:pt modelId="{646E2A0E-A443-4A95-9F7C-D1950C435575}" type="sibTrans" cxnId="{CD69DF52-561A-4FD5-AD76-90BBB664DC09}">
      <dgm:prSet/>
      <dgm:spPr/>
      <dgm:t>
        <a:bodyPr/>
        <a:lstStyle/>
        <a:p>
          <a:endParaRPr lang="en-US"/>
        </a:p>
      </dgm:t>
    </dgm:pt>
    <dgm:pt modelId="{F1D146BA-F6BE-4F2F-8742-5392746025AC}" type="pres">
      <dgm:prSet presAssocID="{AE1B2068-668D-4CD8-A6F7-AD5FF65D5AA1}" presName="linear" presStyleCnt="0">
        <dgm:presLayoutVars>
          <dgm:animLvl val="lvl"/>
          <dgm:resizeHandles val="exact"/>
        </dgm:presLayoutVars>
      </dgm:prSet>
      <dgm:spPr/>
    </dgm:pt>
    <dgm:pt modelId="{F17CC71B-8E55-4A36-8D58-DF35349472A9}" type="pres">
      <dgm:prSet presAssocID="{B1CB64DF-D23E-49B2-9C7C-8867BB1BEA9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C5AF0D4-37AA-465B-82D7-3E58636B5DFF}" type="pres">
      <dgm:prSet presAssocID="{AC7696C6-E229-49CD-A330-82F6986C7E2C}" presName="spacer" presStyleCnt="0"/>
      <dgm:spPr/>
    </dgm:pt>
    <dgm:pt modelId="{1F647825-FE9B-4C0E-BF01-4E4AC0655BA5}" type="pres">
      <dgm:prSet presAssocID="{494B6D64-F406-4AE5-B2FF-B7158B4B8E4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4D45E5A-908D-4C76-AF71-7703CD8DD478}" type="pres">
      <dgm:prSet presAssocID="{494B6D64-F406-4AE5-B2FF-B7158B4B8E47}" presName="childText" presStyleLbl="revTx" presStyleIdx="0" presStyleCnt="2">
        <dgm:presLayoutVars>
          <dgm:bulletEnabled val="1"/>
        </dgm:presLayoutVars>
      </dgm:prSet>
      <dgm:spPr/>
    </dgm:pt>
    <dgm:pt modelId="{F22C688D-15FA-497C-B200-64AA837AC58B}" type="pres">
      <dgm:prSet presAssocID="{9EB9E7FB-C667-49D4-9104-B668CE158F4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FC7B86A-76E3-42AE-8202-C29F6A3259BF}" type="pres">
      <dgm:prSet presAssocID="{784E87A2-78E4-487E-BBF4-498942AF4F18}" presName="spacer" presStyleCnt="0"/>
      <dgm:spPr/>
    </dgm:pt>
    <dgm:pt modelId="{6D29F042-94DF-491D-BB1C-90272158233D}" type="pres">
      <dgm:prSet presAssocID="{9591AA33-7090-4A59-82E5-0BA6564071F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E6E4907-FFC9-43F8-B3D6-213E70444D46}" type="pres">
      <dgm:prSet presAssocID="{9591AA33-7090-4A59-82E5-0BA6564071F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2CD041B-0639-42AD-9C3E-14B33EA2EAD1}" srcId="{AE1B2068-668D-4CD8-A6F7-AD5FF65D5AA1}" destId="{494B6D64-F406-4AE5-B2FF-B7158B4B8E47}" srcOrd="1" destOrd="0" parTransId="{C8C23BD1-B723-4DE4-A0A1-477287F8BB1F}" sibTransId="{8BFB8F29-243F-4871-977D-3B43A28B4B7E}"/>
    <dgm:cxn modelId="{B7FBFA27-B0A7-408D-8A88-3A82847F167D}" srcId="{AE1B2068-668D-4CD8-A6F7-AD5FF65D5AA1}" destId="{9591AA33-7090-4A59-82E5-0BA6564071FE}" srcOrd="3" destOrd="0" parTransId="{844992C4-58AD-4F56-BC54-EB66E610CFD0}" sibTransId="{58672C44-7957-4223-9E87-48601E169800}"/>
    <dgm:cxn modelId="{FD3D192E-0DE1-4A68-9C9B-4EF0F6C116D9}" type="presOf" srcId="{D23F871E-70D0-498C-9715-DF9A2FAC78D7}" destId="{44D45E5A-908D-4C76-AF71-7703CD8DD478}" srcOrd="0" destOrd="1" presId="urn:microsoft.com/office/officeart/2005/8/layout/vList2"/>
    <dgm:cxn modelId="{A56D5A2E-8889-4ECF-9462-29A7133A715D}" srcId="{494B6D64-F406-4AE5-B2FF-B7158B4B8E47}" destId="{8AB743D9-BDC4-4520-A864-967ED8321E48}" srcOrd="0" destOrd="0" parTransId="{758B562B-4783-45C8-A3FD-719771DDF999}" sibTransId="{F19D1984-7D14-4CBE-9AC1-9440C8976637}"/>
    <dgm:cxn modelId="{FF0C085F-B771-46A2-AB44-092187B67A09}" type="presOf" srcId="{6A1CB79A-A59F-4C45-B337-60C4ADAB2A35}" destId="{FE6E4907-FFC9-43F8-B3D6-213E70444D46}" srcOrd="0" destOrd="1" presId="urn:microsoft.com/office/officeart/2005/8/layout/vList2"/>
    <dgm:cxn modelId="{6307C262-4C19-4C2A-B410-A58AF7A3D0E9}" type="presOf" srcId="{B1CB64DF-D23E-49B2-9C7C-8867BB1BEA91}" destId="{F17CC71B-8E55-4A36-8D58-DF35349472A9}" srcOrd="0" destOrd="0" presId="urn:microsoft.com/office/officeart/2005/8/layout/vList2"/>
    <dgm:cxn modelId="{8CFAFD66-EA69-4444-B314-1AC2A6DF9EDB}" type="presOf" srcId="{9EB9E7FB-C667-49D4-9104-B668CE158F46}" destId="{F22C688D-15FA-497C-B200-64AA837AC58B}" srcOrd="0" destOrd="0" presId="urn:microsoft.com/office/officeart/2005/8/layout/vList2"/>
    <dgm:cxn modelId="{3E2FA051-4862-4EB7-9A13-E2ACEF79BA55}" type="presOf" srcId="{AE1B2068-668D-4CD8-A6F7-AD5FF65D5AA1}" destId="{F1D146BA-F6BE-4F2F-8742-5392746025AC}" srcOrd="0" destOrd="0" presId="urn:microsoft.com/office/officeart/2005/8/layout/vList2"/>
    <dgm:cxn modelId="{CD69DF52-561A-4FD5-AD76-90BBB664DC09}" srcId="{9591AA33-7090-4A59-82E5-0BA6564071FE}" destId="{6A1CB79A-A59F-4C45-B337-60C4ADAB2A35}" srcOrd="1" destOrd="0" parTransId="{728E994B-9B06-4940-A799-CB91022A22A4}" sibTransId="{646E2A0E-A443-4A95-9F7C-D1950C435575}"/>
    <dgm:cxn modelId="{1DDDCE79-1F0A-4339-81C8-4B27CCD9773F}" srcId="{AE1B2068-668D-4CD8-A6F7-AD5FF65D5AA1}" destId="{B1CB64DF-D23E-49B2-9C7C-8867BB1BEA91}" srcOrd="0" destOrd="0" parTransId="{0B5838AF-710F-47C3-BCC7-134E634BDE75}" sibTransId="{AC7696C6-E229-49CD-A330-82F6986C7E2C}"/>
    <dgm:cxn modelId="{2F75857F-84D8-415A-B12A-9170215C79E9}" type="presOf" srcId="{8AB743D9-BDC4-4520-A864-967ED8321E48}" destId="{44D45E5A-908D-4C76-AF71-7703CD8DD478}" srcOrd="0" destOrd="0" presId="urn:microsoft.com/office/officeart/2005/8/layout/vList2"/>
    <dgm:cxn modelId="{D26950A8-EF26-4819-99BA-B0776BFB2FB0}" type="presOf" srcId="{9591AA33-7090-4A59-82E5-0BA6564071FE}" destId="{6D29F042-94DF-491D-BB1C-90272158233D}" srcOrd="0" destOrd="0" presId="urn:microsoft.com/office/officeart/2005/8/layout/vList2"/>
    <dgm:cxn modelId="{670FB7CE-245F-432B-A304-823B2316272F}" srcId="{494B6D64-F406-4AE5-B2FF-B7158B4B8E47}" destId="{D23F871E-70D0-498C-9715-DF9A2FAC78D7}" srcOrd="1" destOrd="0" parTransId="{76475740-9136-405B-AE37-244F9523E929}" sibTransId="{39C6A012-819E-40F4-B3F1-C494827078D6}"/>
    <dgm:cxn modelId="{49F18AD9-285D-4524-9008-BA2F9992542D}" type="presOf" srcId="{494B6D64-F406-4AE5-B2FF-B7158B4B8E47}" destId="{1F647825-FE9B-4C0E-BF01-4E4AC0655BA5}" srcOrd="0" destOrd="0" presId="urn:microsoft.com/office/officeart/2005/8/layout/vList2"/>
    <dgm:cxn modelId="{42E4F0DA-2973-471A-96F4-ECC4AEE46A26}" srcId="{AE1B2068-668D-4CD8-A6F7-AD5FF65D5AA1}" destId="{9EB9E7FB-C667-49D4-9104-B668CE158F46}" srcOrd="2" destOrd="0" parTransId="{ADCF8F46-85B6-47D2-91E8-7087BD4DA9D9}" sibTransId="{784E87A2-78E4-487E-BBF4-498942AF4F18}"/>
    <dgm:cxn modelId="{D08BCEE7-77BE-4696-AE67-A45E42869748}" srcId="{9591AA33-7090-4A59-82E5-0BA6564071FE}" destId="{250653C3-A088-4CC0-AB84-25AB93755575}" srcOrd="0" destOrd="0" parTransId="{632A77F5-695A-40C0-8DAA-4F8E4E653237}" sibTransId="{F189712F-C024-4245-A4D0-0DD227290E79}"/>
    <dgm:cxn modelId="{B0330EEE-5502-4419-B6AC-EC400DFA7ACC}" type="presOf" srcId="{250653C3-A088-4CC0-AB84-25AB93755575}" destId="{FE6E4907-FFC9-43F8-B3D6-213E70444D46}" srcOrd="0" destOrd="0" presId="urn:microsoft.com/office/officeart/2005/8/layout/vList2"/>
    <dgm:cxn modelId="{1B1091CA-9E46-4239-BB39-DECDECC1C239}" type="presParOf" srcId="{F1D146BA-F6BE-4F2F-8742-5392746025AC}" destId="{F17CC71B-8E55-4A36-8D58-DF35349472A9}" srcOrd="0" destOrd="0" presId="urn:microsoft.com/office/officeart/2005/8/layout/vList2"/>
    <dgm:cxn modelId="{0F163152-2171-4179-B240-67BC9CE429D0}" type="presParOf" srcId="{F1D146BA-F6BE-4F2F-8742-5392746025AC}" destId="{EC5AF0D4-37AA-465B-82D7-3E58636B5DFF}" srcOrd="1" destOrd="0" presId="urn:microsoft.com/office/officeart/2005/8/layout/vList2"/>
    <dgm:cxn modelId="{4375F7A7-C29E-4396-AAC8-8FCEA4397343}" type="presParOf" srcId="{F1D146BA-F6BE-4F2F-8742-5392746025AC}" destId="{1F647825-FE9B-4C0E-BF01-4E4AC0655BA5}" srcOrd="2" destOrd="0" presId="urn:microsoft.com/office/officeart/2005/8/layout/vList2"/>
    <dgm:cxn modelId="{BB789206-16C2-4FC0-8458-CA0D7D8AE4A0}" type="presParOf" srcId="{F1D146BA-F6BE-4F2F-8742-5392746025AC}" destId="{44D45E5A-908D-4C76-AF71-7703CD8DD478}" srcOrd="3" destOrd="0" presId="urn:microsoft.com/office/officeart/2005/8/layout/vList2"/>
    <dgm:cxn modelId="{E775DA1C-0D19-4A34-830A-AF2798C983C4}" type="presParOf" srcId="{F1D146BA-F6BE-4F2F-8742-5392746025AC}" destId="{F22C688D-15FA-497C-B200-64AA837AC58B}" srcOrd="4" destOrd="0" presId="urn:microsoft.com/office/officeart/2005/8/layout/vList2"/>
    <dgm:cxn modelId="{C22A175B-232D-4C46-852E-7E4449ADBF7F}" type="presParOf" srcId="{F1D146BA-F6BE-4F2F-8742-5392746025AC}" destId="{DFC7B86A-76E3-42AE-8202-C29F6A3259BF}" srcOrd="5" destOrd="0" presId="urn:microsoft.com/office/officeart/2005/8/layout/vList2"/>
    <dgm:cxn modelId="{6AB5489B-D2B1-4206-BAF1-25F147BD254A}" type="presParOf" srcId="{F1D146BA-F6BE-4F2F-8742-5392746025AC}" destId="{6D29F042-94DF-491D-BB1C-90272158233D}" srcOrd="6" destOrd="0" presId="urn:microsoft.com/office/officeart/2005/8/layout/vList2"/>
    <dgm:cxn modelId="{EA3AAA1D-9B55-42E5-92AA-F750E30867FB}" type="presParOf" srcId="{F1D146BA-F6BE-4F2F-8742-5392746025AC}" destId="{FE6E4907-FFC9-43F8-B3D6-213E70444D4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63FF7E-F53A-4CDB-9085-A819183C7CB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FF2799C6-2B4A-44BB-853B-525F1806606B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How should public administrators react to interest groups advocating for increased agency budgets?</a:t>
          </a:r>
        </a:p>
      </dgm:t>
    </dgm:pt>
    <dgm:pt modelId="{CC727C8E-D603-4685-B436-5D37B39E9CA7}" type="parTrans" cxnId="{9AE8CC04-4C07-4285-9747-ACF422C75D16}">
      <dgm:prSet/>
      <dgm:spPr/>
      <dgm:t>
        <a:bodyPr/>
        <a:lstStyle/>
        <a:p>
          <a:endParaRPr lang="en-US"/>
        </a:p>
      </dgm:t>
    </dgm:pt>
    <dgm:pt modelId="{FE2371CE-52AE-4C1E-9E5C-F682E8ADF451}" type="sibTrans" cxnId="{9AE8CC04-4C07-4285-9747-ACF422C75D16}">
      <dgm:prSet/>
      <dgm:spPr/>
      <dgm:t>
        <a:bodyPr/>
        <a:lstStyle/>
        <a:p>
          <a:endParaRPr lang="en-US"/>
        </a:p>
      </dgm:t>
    </dgm:pt>
    <dgm:pt modelId="{D79FC350-C64B-4173-8CA8-A3E972E93B7E}">
      <dgm:prSet/>
      <dgm:spPr/>
      <dgm:t>
        <a:bodyPr/>
        <a:lstStyle/>
        <a:p>
          <a:r>
            <a:rPr lang="en-US" dirty="0"/>
            <a:t>Officially apolitical but surrounded by the politics of their environment - must be keenly aware of it and appropriately responsive  </a:t>
          </a:r>
        </a:p>
      </dgm:t>
    </dgm:pt>
    <dgm:pt modelId="{19AF1E40-F394-42C8-A80E-62015E42E4F4}" type="parTrans" cxnId="{2FBB32CC-E81B-4A3B-90E4-343439D7BBA7}">
      <dgm:prSet/>
      <dgm:spPr/>
      <dgm:t>
        <a:bodyPr/>
        <a:lstStyle/>
        <a:p>
          <a:endParaRPr lang="en-US"/>
        </a:p>
      </dgm:t>
    </dgm:pt>
    <dgm:pt modelId="{120F18CA-A14D-4DD8-9A2F-E54FD2FCC1F3}" type="sibTrans" cxnId="{2FBB32CC-E81B-4A3B-90E4-343439D7BBA7}">
      <dgm:prSet/>
      <dgm:spPr/>
      <dgm:t>
        <a:bodyPr/>
        <a:lstStyle/>
        <a:p>
          <a:endParaRPr lang="en-US"/>
        </a:p>
      </dgm:t>
    </dgm:pt>
    <dgm:pt modelId="{3C29B32D-F771-4DF8-81E6-9C220A8461A4}">
      <dgm:prSet/>
      <dgm:spPr/>
      <dgm:t>
        <a:bodyPr/>
        <a:lstStyle/>
        <a:p>
          <a:r>
            <a:rPr lang="en-US"/>
            <a:t>Understand both the political culture and history of their state as well the ideologies and priorities of elected or appointed leaders</a:t>
          </a:r>
        </a:p>
      </dgm:t>
    </dgm:pt>
    <dgm:pt modelId="{BDF2D2ED-1252-49F4-ACF7-8DE6EAC1E0A8}" type="parTrans" cxnId="{B73DFADC-D747-495F-B8C4-17234AF1278B}">
      <dgm:prSet/>
      <dgm:spPr/>
      <dgm:t>
        <a:bodyPr/>
        <a:lstStyle/>
        <a:p>
          <a:endParaRPr lang="en-US"/>
        </a:p>
      </dgm:t>
    </dgm:pt>
    <dgm:pt modelId="{AA68F9AB-F0AB-4BFE-A110-D926800260F6}" type="sibTrans" cxnId="{B73DFADC-D747-495F-B8C4-17234AF1278B}">
      <dgm:prSet/>
      <dgm:spPr/>
      <dgm:t>
        <a:bodyPr/>
        <a:lstStyle/>
        <a:p>
          <a:endParaRPr lang="en-US"/>
        </a:p>
      </dgm:t>
    </dgm:pt>
    <dgm:pt modelId="{40EF1100-F581-4B8A-A179-B7F1243357A9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Role of budget analysts – You are important, and you’re not just a cog!</a:t>
          </a:r>
        </a:p>
      </dgm:t>
    </dgm:pt>
    <dgm:pt modelId="{8D56505F-9F49-40EF-A57C-3CAABA7B0C36}" type="parTrans" cxnId="{F693CE1B-F855-4108-B304-43557A61B3BA}">
      <dgm:prSet/>
      <dgm:spPr/>
      <dgm:t>
        <a:bodyPr/>
        <a:lstStyle/>
        <a:p>
          <a:endParaRPr lang="en-US"/>
        </a:p>
      </dgm:t>
    </dgm:pt>
    <dgm:pt modelId="{F4D54446-D744-44AD-8115-0C4774C7346E}" type="sibTrans" cxnId="{F693CE1B-F855-4108-B304-43557A61B3BA}">
      <dgm:prSet/>
      <dgm:spPr/>
      <dgm:t>
        <a:bodyPr/>
        <a:lstStyle/>
        <a:p>
          <a:endParaRPr lang="en-US"/>
        </a:p>
      </dgm:t>
    </dgm:pt>
    <dgm:pt modelId="{62C65DDF-4050-4BBA-B14F-CCF891F4F861}">
      <dgm:prSet/>
      <dgm:spPr/>
      <dgm:t>
        <a:bodyPr/>
        <a:lstStyle/>
        <a:p>
          <a:r>
            <a:rPr lang="en-US"/>
            <a:t>Do not operate in a vacuum. Integral part of producing the budget and vital policy.  “Show me your budget, and I’ll tell you what you value.” – Joe Biden</a:t>
          </a:r>
        </a:p>
      </dgm:t>
    </dgm:pt>
    <dgm:pt modelId="{DBEFB260-0C74-41AD-88CE-EC6971D482EC}" type="parTrans" cxnId="{EA44A245-ACB8-4315-A544-117EEF13993B}">
      <dgm:prSet/>
      <dgm:spPr/>
      <dgm:t>
        <a:bodyPr/>
        <a:lstStyle/>
        <a:p>
          <a:endParaRPr lang="en-US"/>
        </a:p>
      </dgm:t>
    </dgm:pt>
    <dgm:pt modelId="{4E370946-0B42-4813-9D79-D482366C2B42}" type="sibTrans" cxnId="{EA44A245-ACB8-4315-A544-117EEF13993B}">
      <dgm:prSet/>
      <dgm:spPr/>
      <dgm:t>
        <a:bodyPr/>
        <a:lstStyle/>
        <a:p>
          <a:endParaRPr lang="en-US"/>
        </a:p>
      </dgm:t>
    </dgm:pt>
    <dgm:pt modelId="{0022533E-4027-4582-B6BB-E60EF4833BEE}">
      <dgm:prSet/>
      <dgm:spPr/>
      <dgm:t>
        <a:bodyPr/>
        <a:lstStyle/>
        <a:p>
          <a:r>
            <a:rPr lang="en-US"/>
            <a:t>Must fully understand the political world that surrounds them and the myriad factors and forces at work to produce results.  </a:t>
          </a:r>
        </a:p>
      </dgm:t>
    </dgm:pt>
    <dgm:pt modelId="{270A8403-0C24-4308-8A56-DCB2FF47091E}" type="parTrans" cxnId="{3BA45006-461F-4405-B592-224C0CC73F11}">
      <dgm:prSet/>
      <dgm:spPr/>
      <dgm:t>
        <a:bodyPr/>
        <a:lstStyle/>
        <a:p>
          <a:endParaRPr lang="en-US"/>
        </a:p>
      </dgm:t>
    </dgm:pt>
    <dgm:pt modelId="{EB94F053-C2E0-4781-A7EC-7A02C652BAAA}" type="sibTrans" cxnId="{3BA45006-461F-4405-B592-224C0CC73F11}">
      <dgm:prSet/>
      <dgm:spPr/>
      <dgm:t>
        <a:bodyPr/>
        <a:lstStyle/>
        <a:p>
          <a:endParaRPr lang="en-US"/>
        </a:p>
      </dgm:t>
    </dgm:pt>
    <dgm:pt modelId="{33A793B3-4FEE-4E7C-ACCF-81C914844088}">
      <dgm:prSet/>
      <dgm:spPr/>
      <dgm:t>
        <a:bodyPr/>
        <a:lstStyle/>
        <a:p>
          <a:r>
            <a:rPr lang="en-US"/>
            <a:t>Balance being properly responsive to will of the electorate while still performing administrative, technical roles of their jobs to the best of their ability</a:t>
          </a:r>
        </a:p>
      </dgm:t>
    </dgm:pt>
    <dgm:pt modelId="{BADF4D57-69BE-437B-87C9-769855E32608}" type="parTrans" cxnId="{3627E201-CEA8-4B32-8FA2-47454857F10F}">
      <dgm:prSet/>
      <dgm:spPr/>
      <dgm:t>
        <a:bodyPr/>
        <a:lstStyle/>
        <a:p>
          <a:endParaRPr lang="en-US"/>
        </a:p>
      </dgm:t>
    </dgm:pt>
    <dgm:pt modelId="{AF26C46B-7760-4A81-9AA0-A913E6240D33}" type="sibTrans" cxnId="{3627E201-CEA8-4B32-8FA2-47454857F10F}">
      <dgm:prSet/>
      <dgm:spPr/>
      <dgm:t>
        <a:bodyPr/>
        <a:lstStyle/>
        <a:p>
          <a:endParaRPr lang="en-US"/>
        </a:p>
      </dgm:t>
    </dgm:pt>
    <dgm:pt modelId="{C67B8931-0455-468E-8123-643745661EEB}">
      <dgm:prSet/>
      <dgm:spPr/>
      <dgm:t>
        <a:bodyPr/>
        <a:lstStyle/>
        <a:p>
          <a:r>
            <a:rPr lang="en-US"/>
            <a:t>Americans expect well-run, efficient and generous government services but don’t want to pay much for them – this is the balancing act budget administrators constantly grapple with.</a:t>
          </a:r>
        </a:p>
      </dgm:t>
    </dgm:pt>
    <dgm:pt modelId="{BC335EED-EEA6-40E9-AE4B-F9E54E00A0D1}" type="parTrans" cxnId="{B4FA9AAE-09D4-4B3C-BC9B-9281A79398A9}">
      <dgm:prSet/>
      <dgm:spPr/>
      <dgm:t>
        <a:bodyPr/>
        <a:lstStyle/>
        <a:p>
          <a:endParaRPr lang="en-US"/>
        </a:p>
      </dgm:t>
    </dgm:pt>
    <dgm:pt modelId="{ED25EF3E-9C1B-44FC-8F24-EEF720D6C271}" type="sibTrans" cxnId="{B4FA9AAE-09D4-4B3C-BC9B-9281A79398A9}">
      <dgm:prSet/>
      <dgm:spPr/>
      <dgm:t>
        <a:bodyPr/>
        <a:lstStyle/>
        <a:p>
          <a:endParaRPr lang="en-US"/>
        </a:p>
      </dgm:t>
    </dgm:pt>
    <dgm:pt modelId="{5ED6FC85-38CD-4687-A581-04C625D428C7}" type="pres">
      <dgm:prSet presAssocID="{7463FF7E-F53A-4CDB-9085-A819183C7CB6}" presName="linear" presStyleCnt="0">
        <dgm:presLayoutVars>
          <dgm:animLvl val="lvl"/>
          <dgm:resizeHandles val="exact"/>
        </dgm:presLayoutVars>
      </dgm:prSet>
      <dgm:spPr/>
    </dgm:pt>
    <dgm:pt modelId="{AF3D82B8-CDDC-4BD2-866B-CE4DC4C1E1D2}" type="pres">
      <dgm:prSet presAssocID="{FF2799C6-2B4A-44BB-853B-525F1806606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D7805BF-86D3-4498-AFB8-20C29C72932F}" type="pres">
      <dgm:prSet presAssocID="{FF2799C6-2B4A-44BB-853B-525F1806606B}" presName="childText" presStyleLbl="revTx" presStyleIdx="0" presStyleCnt="2">
        <dgm:presLayoutVars>
          <dgm:bulletEnabled val="1"/>
        </dgm:presLayoutVars>
      </dgm:prSet>
      <dgm:spPr/>
    </dgm:pt>
    <dgm:pt modelId="{1465839D-B1EE-4CA5-A680-48DDFBEBA338}" type="pres">
      <dgm:prSet presAssocID="{40EF1100-F581-4B8A-A179-B7F1243357A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5FD45F8-7743-45CB-A3D4-609BA9792403}" type="pres">
      <dgm:prSet presAssocID="{40EF1100-F581-4B8A-A179-B7F1243357A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627E201-CEA8-4B32-8FA2-47454857F10F}" srcId="{40EF1100-F581-4B8A-A179-B7F1243357A9}" destId="{33A793B3-4FEE-4E7C-ACCF-81C914844088}" srcOrd="2" destOrd="0" parTransId="{BADF4D57-69BE-437B-87C9-769855E32608}" sibTransId="{AF26C46B-7760-4A81-9AA0-A913E6240D33}"/>
    <dgm:cxn modelId="{9AE8CC04-4C07-4285-9747-ACF422C75D16}" srcId="{7463FF7E-F53A-4CDB-9085-A819183C7CB6}" destId="{FF2799C6-2B4A-44BB-853B-525F1806606B}" srcOrd="0" destOrd="0" parTransId="{CC727C8E-D603-4685-B436-5D37B39E9CA7}" sibTransId="{FE2371CE-52AE-4C1E-9E5C-F682E8ADF451}"/>
    <dgm:cxn modelId="{3BA45006-461F-4405-B592-224C0CC73F11}" srcId="{40EF1100-F581-4B8A-A179-B7F1243357A9}" destId="{0022533E-4027-4582-B6BB-E60EF4833BEE}" srcOrd="1" destOrd="0" parTransId="{270A8403-0C24-4308-8A56-DCB2FF47091E}" sibTransId="{EB94F053-C2E0-4781-A7EC-7A02C652BAAA}"/>
    <dgm:cxn modelId="{F693CE1B-F855-4108-B304-43557A61B3BA}" srcId="{7463FF7E-F53A-4CDB-9085-A819183C7CB6}" destId="{40EF1100-F581-4B8A-A179-B7F1243357A9}" srcOrd="1" destOrd="0" parTransId="{8D56505F-9F49-40EF-A57C-3CAABA7B0C36}" sibTransId="{F4D54446-D744-44AD-8115-0C4774C7346E}"/>
    <dgm:cxn modelId="{3EADB729-CEB3-4656-AF0F-F3EF9017457D}" type="presOf" srcId="{33A793B3-4FEE-4E7C-ACCF-81C914844088}" destId="{75FD45F8-7743-45CB-A3D4-609BA9792403}" srcOrd="0" destOrd="2" presId="urn:microsoft.com/office/officeart/2005/8/layout/vList2"/>
    <dgm:cxn modelId="{D397902A-8AE9-4111-8972-B53C2CE971E5}" type="presOf" srcId="{7463FF7E-F53A-4CDB-9085-A819183C7CB6}" destId="{5ED6FC85-38CD-4687-A581-04C625D428C7}" srcOrd="0" destOrd="0" presId="urn:microsoft.com/office/officeart/2005/8/layout/vList2"/>
    <dgm:cxn modelId="{927D4336-C753-4E03-A3F3-C182F3707731}" type="presOf" srcId="{3C29B32D-F771-4DF8-81E6-9C220A8461A4}" destId="{9D7805BF-86D3-4498-AFB8-20C29C72932F}" srcOrd="0" destOrd="1" presId="urn:microsoft.com/office/officeart/2005/8/layout/vList2"/>
    <dgm:cxn modelId="{EA44A245-ACB8-4315-A544-117EEF13993B}" srcId="{40EF1100-F581-4B8A-A179-B7F1243357A9}" destId="{62C65DDF-4050-4BBA-B14F-CCF891F4F861}" srcOrd="0" destOrd="0" parTransId="{DBEFB260-0C74-41AD-88CE-EC6971D482EC}" sibTransId="{4E370946-0B42-4813-9D79-D482366C2B42}"/>
    <dgm:cxn modelId="{9190EB51-BC23-43EB-BA3C-CA0C55EE3EFE}" type="presOf" srcId="{40EF1100-F581-4B8A-A179-B7F1243357A9}" destId="{1465839D-B1EE-4CA5-A680-48DDFBEBA338}" srcOrd="0" destOrd="0" presId="urn:microsoft.com/office/officeart/2005/8/layout/vList2"/>
    <dgm:cxn modelId="{4997917F-A893-45F7-8E3F-C16C2A15105F}" type="presOf" srcId="{0022533E-4027-4582-B6BB-E60EF4833BEE}" destId="{75FD45F8-7743-45CB-A3D4-609BA9792403}" srcOrd="0" destOrd="1" presId="urn:microsoft.com/office/officeart/2005/8/layout/vList2"/>
    <dgm:cxn modelId="{3FA4A780-0211-422A-B289-287D7A35AF53}" type="presOf" srcId="{FF2799C6-2B4A-44BB-853B-525F1806606B}" destId="{AF3D82B8-CDDC-4BD2-866B-CE4DC4C1E1D2}" srcOrd="0" destOrd="0" presId="urn:microsoft.com/office/officeart/2005/8/layout/vList2"/>
    <dgm:cxn modelId="{2E565C9F-AF3B-4404-9E9F-06F62B864849}" type="presOf" srcId="{62C65DDF-4050-4BBA-B14F-CCF891F4F861}" destId="{75FD45F8-7743-45CB-A3D4-609BA9792403}" srcOrd="0" destOrd="0" presId="urn:microsoft.com/office/officeart/2005/8/layout/vList2"/>
    <dgm:cxn modelId="{B4FA9AAE-09D4-4B3C-BC9B-9281A79398A9}" srcId="{40EF1100-F581-4B8A-A179-B7F1243357A9}" destId="{C67B8931-0455-468E-8123-643745661EEB}" srcOrd="3" destOrd="0" parTransId="{BC335EED-EEA6-40E9-AE4B-F9E54E00A0D1}" sibTransId="{ED25EF3E-9C1B-44FC-8F24-EEF720D6C271}"/>
    <dgm:cxn modelId="{2FBB32CC-E81B-4A3B-90E4-343439D7BBA7}" srcId="{FF2799C6-2B4A-44BB-853B-525F1806606B}" destId="{D79FC350-C64B-4173-8CA8-A3E972E93B7E}" srcOrd="0" destOrd="0" parTransId="{19AF1E40-F394-42C8-A80E-62015E42E4F4}" sibTransId="{120F18CA-A14D-4DD8-9A2F-E54FD2FCC1F3}"/>
    <dgm:cxn modelId="{B73DFADC-D747-495F-B8C4-17234AF1278B}" srcId="{FF2799C6-2B4A-44BB-853B-525F1806606B}" destId="{3C29B32D-F771-4DF8-81E6-9C220A8461A4}" srcOrd="1" destOrd="0" parTransId="{BDF2D2ED-1252-49F4-ACF7-8DE6EAC1E0A8}" sibTransId="{AA68F9AB-F0AB-4BFE-A110-D926800260F6}"/>
    <dgm:cxn modelId="{A7C662E0-5B71-4A23-9130-EC42EA283545}" type="presOf" srcId="{D79FC350-C64B-4173-8CA8-A3E972E93B7E}" destId="{9D7805BF-86D3-4498-AFB8-20C29C72932F}" srcOrd="0" destOrd="0" presId="urn:microsoft.com/office/officeart/2005/8/layout/vList2"/>
    <dgm:cxn modelId="{8684D2F0-D6E1-4CC1-93D3-54B94F44FA52}" type="presOf" srcId="{C67B8931-0455-468E-8123-643745661EEB}" destId="{75FD45F8-7743-45CB-A3D4-609BA9792403}" srcOrd="0" destOrd="3" presId="urn:microsoft.com/office/officeart/2005/8/layout/vList2"/>
    <dgm:cxn modelId="{617200DF-8BA2-4E49-B96E-155FD4903A5D}" type="presParOf" srcId="{5ED6FC85-38CD-4687-A581-04C625D428C7}" destId="{AF3D82B8-CDDC-4BD2-866B-CE4DC4C1E1D2}" srcOrd="0" destOrd="0" presId="urn:microsoft.com/office/officeart/2005/8/layout/vList2"/>
    <dgm:cxn modelId="{48B1C72B-66BA-47C8-91D7-832069D42F7D}" type="presParOf" srcId="{5ED6FC85-38CD-4687-A581-04C625D428C7}" destId="{9D7805BF-86D3-4498-AFB8-20C29C72932F}" srcOrd="1" destOrd="0" presId="urn:microsoft.com/office/officeart/2005/8/layout/vList2"/>
    <dgm:cxn modelId="{943FB259-0DBF-45B1-BB93-A7B3150A3851}" type="presParOf" srcId="{5ED6FC85-38CD-4687-A581-04C625D428C7}" destId="{1465839D-B1EE-4CA5-A680-48DDFBEBA338}" srcOrd="2" destOrd="0" presId="urn:microsoft.com/office/officeart/2005/8/layout/vList2"/>
    <dgm:cxn modelId="{03C92775-D68E-448F-99B6-0D48048F037D}" type="presParOf" srcId="{5ED6FC85-38CD-4687-A581-04C625D428C7}" destId="{75FD45F8-7743-45CB-A3D4-609BA979240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31B3916-30FB-4784-B5E5-0C7F270DE460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7CD55BC-5F4A-471F-80AF-619F329A075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Final Exam Document</a:t>
          </a:r>
        </a:p>
      </dgm:t>
    </dgm:pt>
    <dgm:pt modelId="{8C4388E1-E885-4840-80D3-A882ECFCC4C5}" type="parTrans" cxnId="{40C4E72C-524D-43D0-9500-6F075026FFC3}">
      <dgm:prSet/>
      <dgm:spPr/>
      <dgm:t>
        <a:bodyPr/>
        <a:lstStyle/>
        <a:p>
          <a:endParaRPr lang="en-US"/>
        </a:p>
      </dgm:t>
    </dgm:pt>
    <dgm:pt modelId="{87296D2B-B8BE-47ED-9A48-14A3C7E7EBB8}" type="sibTrans" cxnId="{40C4E72C-524D-43D0-9500-6F075026FFC3}">
      <dgm:prSet/>
      <dgm:spPr/>
      <dgm:t>
        <a:bodyPr/>
        <a:lstStyle/>
        <a:p>
          <a:endParaRPr lang="en-US"/>
        </a:p>
      </dgm:t>
    </dgm:pt>
    <dgm:pt modelId="{7116BBEF-463B-48A3-9A88-479DEFECFCE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Course Certificate</a:t>
          </a:r>
        </a:p>
      </dgm:t>
    </dgm:pt>
    <dgm:pt modelId="{C5C96336-AAB6-4BD9-89FD-440ABF8A3DDB}" type="parTrans" cxnId="{393B2D61-297C-4FC5-9DEB-8DDD43889121}">
      <dgm:prSet/>
      <dgm:spPr/>
      <dgm:t>
        <a:bodyPr/>
        <a:lstStyle/>
        <a:p>
          <a:endParaRPr lang="en-US"/>
        </a:p>
      </dgm:t>
    </dgm:pt>
    <dgm:pt modelId="{B8938F85-EC3F-4613-AF9B-1DE6B3130C0E}" type="sibTrans" cxnId="{393B2D61-297C-4FC5-9DEB-8DDD43889121}">
      <dgm:prSet/>
      <dgm:spPr/>
      <dgm:t>
        <a:bodyPr/>
        <a:lstStyle/>
        <a:p>
          <a:endParaRPr lang="en-US"/>
        </a:p>
      </dgm:t>
    </dgm:pt>
    <dgm:pt modelId="{68E0D959-573D-4A5F-8C52-0D2A5605201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Exam Contents</a:t>
          </a:r>
        </a:p>
      </dgm:t>
    </dgm:pt>
    <dgm:pt modelId="{93062994-39ED-4181-943B-4E9F6F80740D}" type="parTrans" cxnId="{F9768DBA-46A0-411B-9740-9A5C69090D17}">
      <dgm:prSet/>
      <dgm:spPr/>
      <dgm:t>
        <a:bodyPr/>
        <a:lstStyle/>
        <a:p>
          <a:endParaRPr lang="en-US"/>
        </a:p>
      </dgm:t>
    </dgm:pt>
    <dgm:pt modelId="{4ECC4F1B-7C93-4178-AF24-AC99FD1D67F6}" type="sibTrans" cxnId="{F9768DBA-46A0-411B-9740-9A5C69090D17}">
      <dgm:prSet/>
      <dgm:spPr/>
      <dgm:t>
        <a:bodyPr/>
        <a:lstStyle/>
        <a:p>
          <a:endParaRPr lang="en-US"/>
        </a:p>
      </dgm:t>
    </dgm:pt>
    <dgm:pt modelId="{6D702792-9784-42DD-8F84-8AABE8AEFA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5 ungraded questions related to course feedback</a:t>
          </a:r>
        </a:p>
      </dgm:t>
    </dgm:pt>
    <dgm:pt modelId="{C35CD085-E5C0-4A56-82BE-E52FA75F80F3}" type="parTrans" cxnId="{7B383E21-318B-4368-ADE6-64E16ABB333C}">
      <dgm:prSet/>
      <dgm:spPr/>
      <dgm:t>
        <a:bodyPr/>
        <a:lstStyle/>
        <a:p>
          <a:endParaRPr lang="en-US"/>
        </a:p>
      </dgm:t>
    </dgm:pt>
    <dgm:pt modelId="{001B7215-7854-4AB7-8D89-F4ACAB58ED26}" type="sibTrans" cxnId="{7B383E21-318B-4368-ADE6-64E16ABB333C}">
      <dgm:prSet/>
      <dgm:spPr/>
      <dgm:t>
        <a:bodyPr/>
        <a:lstStyle/>
        <a:p>
          <a:endParaRPr lang="en-US"/>
        </a:p>
      </dgm:t>
    </dgm:pt>
    <dgm:pt modelId="{90B4B2F1-9A84-44AD-99E8-600A7DCB281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Feedback</a:t>
          </a:r>
        </a:p>
      </dgm:t>
    </dgm:pt>
    <dgm:pt modelId="{59DD9C92-A31E-47D8-988B-6847B653960D}" type="parTrans" cxnId="{2ED764BD-0A6A-4A8C-AC0D-BF700CEAA1D1}">
      <dgm:prSet/>
      <dgm:spPr/>
      <dgm:t>
        <a:bodyPr/>
        <a:lstStyle/>
        <a:p>
          <a:endParaRPr lang="en-US"/>
        </a:p>
      </dgm:t>
    </dgm:pt>
    <dgm:pt modelId="{4B2F0666-8558-451E-97BF-96B463D9FEEB}" type="sibTrans" cxnId="{2ED764BD-0A6A-4A8C-AC0D-BF700CEAA1D1}">
      <dgm:prSet/>
      <dgm:spPr/>
      <dgm:t>
        <a:bodyPr/>
        <a:lstStyle/>
        <a:p>
          <a:endParaRPr lang="en-US"/>
        </a:p>
      </dgm:t>
    </dgm:pt>
    <dgm:pt modelId="{CBA54153-4A4B-4A54-84AF-6F33C60C523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15 multiple choice questions, 5 questions each from Modules 1-3.  Get 10 of 15 correct to pass</a:t>
          </a:r>
        </a:p>
      </dgm:t>
    </dgm:pt>
    <dgm:pt modelId="{3B2DF223-1C1E-4070-8984-675B3BEF171F}" type="parTrans" cxnId="{3F219BFE-D604-41AE-A702-C3EFC996A931}">
      <dgm:prSet/>
      <dgm:spPr/>
      <dgm:t>
        <a:bodyPr/>
        <a:lstStyle/>
        <a:p>
          <a:endParaRPr lang="en-US"/>
        </a:p>
      </dgm:t>
    </dgm:pt>
    <dgm:pt modelId="{0FF8C325-77AB-4A3D-AB65-0EAB8CD9A368}" type="sibTrans" cxnId="{3F219BFE-D604-41AE-A702-C3EFC996A931}">
      <dgm:prSet/>
      <dgm:spPr/>
      <dgm:t>
        <a:bodyPr/>
        <a:lstStyle/>
        <a:p>
          <a:endParaRPr lang="en-US"/>
        </a:p>
      </dgm:t>
    </dgm:pt>
    <dgm:pt modelId="{9D9072A6-ECCD-41A2-B663-17AAFA6122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To receive a course completion certificate, complete and return to </a:t>
          </a:r>
          <a:r>
            <a:rPr lang="en-US">
              <a:hlinkClick xmlns:r="http://schemas.openxmlformats.org/officeDocument/2006/relationships" r:id="rId1"/>
            </a:rPr>
            <a:t>Andrew.miner@dfa.nm.gov</a:t>
          </a:r>
          <a:r>
            <a:rPr lang="en-US"/>
            <a:t> by 5:00 PM on Friday, August 4. (Please do not convert to PDF)</a:t>
          </a:r>
        </a:p>
      </dgm:t>
    </dgm:pt>
    <dgm:pt modelId="{16A03696-688A-4E19-AC1A-56CABDB245EE}" type="parTrans" cxnId="{EC19EBE4-B05A-4057-AF0A-E39286A7CF45}">
      <dgm:prSet/>
      <dgm:spPr/>
      <dgm:t>
        <a:bodyPr/>
        <a:lstStyle/>
        <a:p>
          <a:endParaRPr lang="en-US"/>
        </a:p>
      </dgm:t>
    </dgm:pt>
    <dgm:pt modelId="{31B3E4BA-6A41-4F90-BF9F-EBF94BBEC7B9}" type="sibTrans" cxnId="{EC19EBE4-B05A-4057-AF0A-E39286A7CF45}">
      <dgm:prSet/>
      <dgm:spPr/>
      <dgm:t>
        <a:bodyPr/>
        <a:lstStyle/>
        <a:p>
          <a:endParaRPr lang="en-US"/>
        </a:p>
      </dgm:t>
    </dgm:pt>
    <dgm:pt modelId="{C3467041-E4BE-43A6-B10B-21C0EF6F9B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This will be emailed to all course participants</a:t>
          </a:r>
        </a:p>
      </dgm:t>
    </dgm:pt>
    <dgm:pt modelId="{60FF8533-AA9A-4DC7-87E7-BD2D187FEA92}" type="parTrans" cxnId="{3A478B6D-24E3-4429-88C6-ACD90D529C94}">
      <dgm:prSet/>
      <dgm:spPr/>
      <dgm:t>
        <a:bodyPr/>
        <a:lstStyle/>
        <a:p>
          <a:endParaRPr lang="en-US"/>
        </a:p>
      </dgm:t>
    </dgm:pt>
    <dgm:pt modelId="{0A837DFE-0F4A-45DE-958C-984077E4E829}" type="sibTrans" cxnId="{3A478B6D-24E3-4429-88C6-ACD90D529C94}">
      <dgm:prSet/>
      <dgm:spPr/>
      <dgm:t>
        <a:bodyPr/>
        <a:lstStyle/>
        <a:p>
          <a:endParaRPr lang="en-US"/>
        </a:p>
      </dgm:t>
    </dgm:pt>
    <dgm:pt modelId="{21853407-3C66-4F70-B390-B2577D5356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If you don’t want a certificate, you can complete just the feedback section or email me any comments directly. </a:t>
          </a:r>
        </a:p>
        <a:p>
          <a:pPr>
            <a:lnSpc>
              <a:spcPct val="100000"/>
            </a:lnSpc>
          </a:pPr>
          <a:r>
            <a:rPr lang="en-US" dirty="0"/>
            <a:t>Your feedback is very important and will help shape this course in future years.</a:t>
          </a:r>
        </a:p>
      </dgm:t>
    </dgm:pt>
    <dgm:pt modelId="{59EDAB1F-AF4B-4272-BCE0-A5C33BE245DE}" type="parTrans" cxnId="{B3B57E28-D1E7-4EB5-A787-59A3D338EA6B}">
      <dgm:prSet/>
      <dgm:spPr/>
      <dgm:t>
        <a:bodyPr/>
        <a:lstStyle/>
        <a:p>
          <a:endParaRPr lang="en-US"/>
        </a:p>
      </dgm:t>
    </dgm:pt>
    <dgm:pt modelId="{CC0DB3A0-E27F-48AE-9325-7C1D1A8B5AF6}" type="sibTrans" cxnId="{B3B57E28-D1E7-4EB5-A787-59A3D338EA6B}">
      <dgm:prSet/>
      <dgm:spPr/>
      <dgm:t>
        <a:bodyPr/>
        <a:lstStyle/>
        <a:p>
          <a:endParaRPr lang="en-US"/>
        </a:p>
      </dgm:t>
    </dgm:pt>
    <dgm:pt modelId="{20EE2333-CC4B-46B1-AC40-D5C638085C5D}" type="pres">
      <dgm:prSet presAssocID="{731B3916-30FB-4784-B5E5-0C7F270DE460}" presName="root" presStyleCnt="0">
        <dgm:presLayoutVars>
          <dgm:dir/>
          <dgm:resizeHandles val="exact"/>
        </dgm:presLayoutVars>
      </dgm:prSet>
      <dgm:spPr/>
    </dgm:pt>
    <dgm:pt modelId="{8090E788-6EE2-40B3-BEC2-D937388B386E}" type="pres">
      <dgm:prSet presAssocID="{57CD55BC-5F4A-471F-80AF-619F329A0757}" presName="compNode" presStyleCnt="0"/>
      <dgm:spPr/>
    </dgm:pt>
    <dgm:pt modelId="{4117E6F5-2939-44AB-9300-3AE55FEB64D4}" type="pres">
      <dgm:prSet presAssocID="{57CD55BC-5F4A-471F-80AF-619F329A0757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D1F04CDF-7818-4D48-B5BE-9E03FA6D29DA}" type="pres">
      <dgm:prSet presAssocID="{57CD55BC-5F4A-471F-80AF-619F329A0757}" presName="iconSpace" presStyleCnt="0"/>
      <dgm:spPr/>
    </dgm:pt>
    <dgm:pt modelId="{F8131225-5493-4FF7-9ACE-2FB7ABE9589A}" type="pres">
      <dgm:prSet presAssocID="{57CD55BC-5F4A-471F-80AF-619F329A0757}" presName="parTx" presStyleLbl="revTx" presStyleIdx="0" presStyleCnt="8">
        <dgm:presLayoutVars>
          <dgm:chMax val="0"/>
          <dgm:chPref val="0"/>
        </dgm:presLayoutVars>
      </dgm:prSet>
      <dgm:spPr/>
    </dgm:pt>
    <dgm:pt modelId="{BE5ACD0A-06B1-4529-9D61-C155026A4462}" type="pres">
      <dgm:prSet presAssocID="{57CD55BC-5F4A-471F-80AF-619F329A0757}" presName="txSpace" presStyleCnt="0"/>
      <dgm:spPr/>
    </dgm:pt>
    <dgm:pt modelId="{2C3A7D31-83F0-43B9-B51F-B02A9124A30B}" type="pres">
      <dgm:prSet presAssocID="{57CD55BC-5F4A-471F-80AF-619F329A0757}" presName="desTx" presStyleLbl="revTx" presStyleIdx="1" presStyleCnt="8">
        <dgm:presLayoutVars/>
      </dgm:prSet>
      <dgm:spPr/>
    </dgm:pt>
    <dgm:pt modelId="{D24C91A5-D4FC-480C-9A39-83744A8097A8}" type="pres">
      <dgm:prSet presAssocID="{87296D2B-B8BE-47ED-9A48-14A3C7E7EBB8}" presName="sibTrans" presStyleCnt="0"/>
      <dgm:spPr/>
    </dgm:pt>
    <dgm:pt modelId="{FF3732A4-880E-4702-BFFB-7FC47314C66C}" type="pres">
      <dgm:prSet presAssocID="{7116BBEF-463B-48A3-9A88-479DEFECFCEC}" presName="compNode" presStyleCnt="0"/>
      <dgm:spPr/>
    </dgm:pt>
    <dgm:pt modelId="{1DE0E514-B08C-46AF-A0EF-0107E29CC9D5}" type="pres">
      <dgm:prSet presAssocID="{7116BBEF-463B-48A3-9A88-479DEFECFCEC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A3A3D673-FF2E-484D-AE3B-B59214E1B015}" type="pres">
      <dgm:prSet presAssocID="{7116BBEF-463B-48A3-9A88-479DEFECFCEC}" presName="iconSpace" presStyleCnt="0"/>
      <dgm:spPr/>
    </dgm:pt>
    <dgm:pt modelId="{DBB784A1-C0C8-4217-A50F-A2C83FA8F120}" type="pres">
      <dgm:prSet presAssocID="{7116BBEF-463B-48A3-9A88-479DEFECFCEC}" presName="parTx" presStyleLbl="revTx" presStyleIdx="2" presStyleCnt="8">
        <dgm:presLayoutVars>
          <dgm:chMax val="0"/>
          <dgm:chPref val="0"/>
        </dgm:presLayoutVars>
      </dgm:prSet>
      <dgm:spPr/>
    </dgm:pt>
    <dgm:pt modelId="{3B7355E3-4B64-4966-BC82-A835DB6C4575}" type="pres">
      <dgm:prSet presAssocID="{7116BBEF-463B-48A3-9A88-479DEFECFCEC}" presName="txSpace" presStyleCnt="0"/>
      <dgm:spPr/>
    </dgm:pt>
    <dgm:pt modelId="{95EF8E60-1AF2-4E0F-8CD6-D8A68FCF90FD}" type="pres">
      <dgm:prSet presAssocID="{7116BBEF-463B-48A3-9A88-479DEFECFCEC}" presName="desTx" presStyleLbl="revTx" presStyleIdx="3" presStyleCnt="8">
        <dgm:presLayoutVars/>
      </dgm:prSet>
      <dgm:spPr/>
    </dgm:pt>
    <dgm:pt modelId="{3613CE02-C654-419E-B2A7-6F5BC5BEC653}" type="pres">
      <dgm:prSet presAssocID="{B8938F85-EC3F-4613-AF9B-1DE6B3130C0E}" presName="sibTrans" presStyleCnt="0"/>
      <dgm:spPr/>
    </dgm:pt>
    <dgm:pt modelId="{684F0E5D-9EB0-4532-BAA1-60571809E839}" type="pres">
      <dgm:prSet presAssocID="{68E0D959-573D-4A5F-8C52-0D2A5605201D}" presName="compNode" presStyleCnt="0"/>
      <dgm:spPr/>
    </dgm:pt>
    <dgm:pt modelId="{E342EFF4-1C91-4118-B6F6-891799257733}" type="pres">
      <dgm:prSet presAssocID="{68E0D959-573D-4A5F-8C52-0D2A5605201D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26B1F33-BE4F-406B-AB52-E9E0E87D9717}" type="pres">
      <dgm:prSet presAssocID="{68E0D959-573D-4A5F-8C52-0D2A5605201D}" presName="iconSpace" presStyleCnt="0"/>
      <dgm:spPr/>
    </dgm:pt>
    <dgm:pt modelId="{67EAC190-FB27-4404-9B16-EA38A055822C}" type="pres">
      <dgm:prSet presAssocID="{68E0D959-573D-4A5F-8C52-0D2A5605201D}" presName="parTx" presStyleLbl="revTx" presStyleIdx="4" presStyleCnt="8">
        <dgm:presLayoutVars>
          <dgm:chMax val="0"/>
          <dgm:chPref val="0"/>
        </dgm:presLayoutVars>
      </dgm:prSet>
      <dgm:spPr/>
    </dgm:pt>
    <dgm:pt modelId="{3CF04D43-D20A-447B-B448-E088797A7601}" type="pres">
      <dgm:prSet presAssocID="{68E0D959-573D-4A5F-8C52-0D2A5605201D}" presName="txSpace" presStyleCnt="0"/>
      <dgm:spPr/>
    </dgm:pt>
    <dgm:pt modelId="{E3D9FD22-CF3E-4E0E-8FC1-3B115CA63515}" type="pres">
      <dgm:prSet presAssocID="{68E0D959-573D-4A5F-8C52-0D2A5605201D}" presName="desTx" presStyleLbl="revTx" presStyleIdx="5" presStyleCnt="8">
        <dgm:presLayoutVars/>
      </dgm:prSet>
      <dgm:spPr/>
    </dgm:pt>
    <dgm:pt modelId="{CC151054-4C7E-48CC-B9EF-774061FE7BAE}" type="pres">
      <dgm:prSet presAssocID="{4ECC4F1B-7C93-4178-AF24-AC99FD1D67F6}" presName="sibTrans" presStyleCnt="0"/>
      <dgm:spPr/>
    </dgm:pt>
    <dgm:pt modelId="{B6F56927-614C-440B-BA44-B0BF0259E537}" type="pres">
      <dgm:prSet presAssocID="{90B4B2F1-9A84-44AD-99E8-600A7DCB2813}" presName="compNode" presStyleCnt="0"/>
      <dgm:spPr/>
    </dgm:pt>
    <dgm:pt modelId="{0657D2D8-AA58-42EF-AE1E-4F276295D657}" type="pres">
      <dgm:prSet presAssocID="{90B4B2F1-9A84-44AD-99E8-600A7DCB2813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4868BD47-6D3C-40F9-B0DB-95CC3C2200FD}" type="pres">
      <dgm:prSet presAssocID="{90B4B2F1-9A84-44AD-99E8-600A7DCB2813}" presName="iconSpace" presStyleCnt="0"/>
      <dgm:spPr/>
    </dgm:pt>
    <dgm:pt modelId="{19D0577D-FCFF-4242-837D-71D8D9410E8E}" type="pres">
      <dgm:prSet presAssocID="{90B4B2F1-9A84-44AD-99E8-600A7DCB2813}" presName="parTx" presStyleLbl="revTx" presStyleIdx="6" presStyleCnt="8">
        <dgm:presLayoutVars>
          <dgm:chMax val="0"/>
          <dgm:chPref val="0"/>
        </dgm:presLayoutVars>
      </dgm:prSet>
      <dgm:spPr/>
    </dgm:pt>
    <dgm:pt modelId="{8C3AF68C-9649-4AF0-AD8A-9CE8E0D4A55A}" type="pres">
      <dgm:prSet presAssocID="{90B4B2F1-9A84-44AD-99E8-600A7DCB2813}" presName="txSpace" presStyleCnt="0"/>
      <dgm:spPr/>
    </dgm:pt>
    <dgm:pt modelId="{1A13AF63-AE63-4F30-8B78-21407D88EA6A}" type="pres">
      <dgm:prSet presAssocID="{90B4B2F1-9A84-44AD-99E8-600A7DCB2813}" presName="desTx" presStyleLbl="revTx" presStyleIdx="7" presStyleCnt="8">
        <dgm:presLayoutVars/>
      </dgm:prSet>
      <dgm:spPr/>
    </dgm:pt>
  </dgm:ptLst>
  <dgm:cxnLst>
    <dgm:cxn modelId="{55BBA901-17B4-40EE-9CAA-6F129CC98E19}" type="presOf" srcId="{CBA54153-4A4B-4A54-84AF-6F33C60C5237}" destId="{E3D9FD22-CF3E-4E0E-8FC1-3B115CA63515}" srcOrd="0" destOrd="0" presId="urn:microsoft.com/office/officeart/2018/5/layout/CenteredIconLabelDescriptionList"/>
    <dgm:cxn modelId="{271A5609-620C-4E1D-B6B0-693A88FFE040}" type="presOf" srcId="{9D9072A6-ECCD-41A2-B663-17AAFA61220E}" destId="{95EF8E60-1AF2-4E0F-8CD6-D8A68FCF90FD}" srcOrd="0" destOrd="0" presId="urn:microsoft.com/office/officeart/2018/5/layout/CenteredIconLabelDescriptionList"/>
    <dgm:cxn modelId="{7B383E21-318B-4368-ADE6-64E16ABB333C}" srcId="{68E0D959-573D-4A5F-8C52-0D2A5605201D}" destId="{6D702792-9784-42DD-8F84-8AABE8AEFA73}" srcOrd="1" destOrd="0" parTransId="{C35CD085-E5C0-4A56-82BE-E52FA75F80F3}" sibTransId="{001B7215-7854-4AB7-8D89-F4ACAB58ED26}"/>
    <dgm:cxn modelId="{B3B57E28-D1E7-4EB5-A787-59A3D338EA6B}" srcId="{90B4B2F1-9A84-44AD-99E8-600A7DCB2813}" destId="{21853407-3C66-4F70-B390-B2577D535670}" srcOrd="0" destOrd="0" parTransId="{59EDAB1F-AF4B-4272-BCE0-A5C33BE245DE}" sibTransId="{CC0DB3A0-E27F-48AE-9325-7C1D1A8B5AF6}"/>
    <dgm:cxn modelId="{40C4E72C-524D-43D0-9500-6F075026FFC3}" srcId="{731B3916-30FB-4784-B5E5-0C7F270DE460}" destId="{57CD55BC-5F4A-471F-80AF-619F329A0757}" srcOrd="0" destOrd="0" parTransId="{8C4388E1-E885-4840-80D3-A882ECFCC4C5}" sibTransId="{87296D2B-B8BE-47ED-9A48-14A3C7E7EBB8}"/>
    <dgm:cxn modelId="{393B2D61-297C-4FC5-9DEB-8DDD43889121}" srcId="{731B3916-30FB-4784-B5E5-0C7F270DE460}" destId="{7116BBEF-463B-48A3-9A88-479DEFECFCEC}" srcOrd="1" destOrd="0" parTransId="{C5C96336-AAB6-4BD9-89FD-440ABF8A3DDB}" sibTransId="{B8938F85-EC3F-4613-AF9B-1DE6B3130C0E}"/>
    <dgm:cxn modelId="{BFEBE962-9283-4B39-BD00-3098EB2A9F8E}" type="presOf" srcId="{C3467041-E4BE-43A6-B10B-21C0EF6F9B48}" destId="{2C3A7D31-83F0-43B9-B51F-B02A9124A30B}" srcOrd="0" destOrd="0" presId="urn:microsoft.com/office/officeart/2018/5/layout/CenteredIconLabelDescriptionList"/>
    <dgm:cxn modelId="{FA02704D-F497-46EB-B9DA-218FFE410E50}" type="presOf" srcId="{57CD55BC-5F4A-471F-80AF-619F329A0757}" destId="{F8131225-5493-4FF7-9ACE-2FB7ABE9589A}" srcOrd="0" destOrd="0" presId="urn:microsoft.com/office/officeart/2018/5/layout/CenteredIconLabelDescriptionList"/>
    <dgm:cxn modelId="{3A478B6D-24E3-4429-88C6-ACD90D529C94}" srcId="{57CD55BC-5F4A-471F-80AF-619F329A0757}" destId="{C3467041-E4BE-43A6-B10B-21C0EF6F9B48}" srcOrd="0" destOrd="0" parTransId="{60FF8533-AA9A-4DC7-87E7-BD2D187FEA92}" sibTransId="{0A837DFE-0F4A-45DE-958C-984077E4E829}"/>
    <dgm:cxn modelId="{63A81655-BD74-4053-A8D5-98DB978ECB6B}" type="presOf" srcId="{68E0D959-573D-4A5F-8C52-0D2A5605201D}" destId="{67EAC190-FB27-4404-9B16-EA38A055822C}" srcOrd="0" destOrd="0" presId="urn:microsoft.com/office/officeart/2018/5/layout/CenteredIconLabelDescriptionList"/>
    <dgm:cxn modelId="{D8D62C7A-4C3C-4D67-958C-D52C26717201}" type="presOf" srcId="{7116BBEF-463B-48A3-9A88-479DEFECFCEC}" destId="{DBB784A1-C0C8-4217-A50F-A2C83FA8F120}" srcOrd="0" destOrd="0" presId="urn:microsoft.com/office/officeart/2018/5/layout/CenteredIconLabelDescriptionList"/>
    <dgm:cxn modelId="{DB97648A-4F88-472E-93BE-46927059DFBA}" type="presOf" srcId="{731B3916-30FB-4784-B5E5-0C7F270DE460}" destId="{20EE2333-CC4B-46B1-AC40-D5C638085C5D}" srcOrd="0" destOrd="0" presId="urn:microsoft.com/office/officeart/2018/5/layout/CenteredIconLabelDescriptionList"/>
    <dgm:cxn modelId="{D5CAF39D-8F6C-467E-A034-8DF2E8861018}" type="presOf" srcId="{21853407-3C66-4F70-B390-B2577D535670}" destId="{1A13AF63-AE63-4F30-8B78-21407D88EA6A}" srcOrd="0" destOrd="0" presId="urn:microsoft.com/office/officeart/2018/5/layout/CenteredIconLabelDescriptionList"/>
    <dgm:cxn modelId="{563904AC-A806-4608-8B63-AD4AD5B3DA15}" type="presOf" srcId="{90B4B2F1-9A84-44AD-99E8-600A7DCB2813}" destId="{19D0577D-FCFF-4242-837D-71D8D9410E8E}" srcOrd="0" destOrd="0" presId="urn:microsoft.com/office/officeart/2018/5/layout/CenteredIconLabelDescriptionList"/>
    <dgm:cxn modelId="{F9768DBA-46A0-411B-9740-9A5C69090D17}" srcId="{731B3916-30FB-4784-B5E5-0C7F270DE460}" destId="{68E0D959-573D-4A5F-8C52-0D2A5605201D}" srcOrd="2" destOrd="0" parTransId="{93062994-39ED-4181-943B-4E9F6F80740D}" sibTransId="{4ECC4F1B-7C93-4178-AF24-AC99FD1D67F6}"/>
    <dgm:cxn modelId="{2ED764BD-0A6A-4A8C-AC0D-BF700CEAA1D1}" srcId="{731B3916-30FB-4784-B5E5-0C7F270DE460}" destId="{90B4B2F1-9A84-44AD-99E8-600A7DCB2813}" srcOrd="3" destOrd="0" parTransId="{59DD9C92-A31E-47D8-988B-6847B653960D}" sibTransId="{4B2F0666-8558-451E-97BF-96B463D9FEEB}"/>
    <dgm:cxn modelId="{E558E9CC-726C-417D-99D1-71484C88101A}" type="presOf" srcId="{6D702792-9784-42DD-8F84-8AABE8AEFA73}" destId="{E3D9FD22-CF3E-4E0E-8FC1-3B115CA63515}" srcOrd="0" destOrd="1" presId="urn:microsoft.com/office/officeart/2018/5/layout/CenteredIconLabelDescriptionList"/>
    <dgm:cxn modelId="{EC19EBE4-B05A-4057-AF0A-E39286A7CF45}" srcId="{7116BBEF-463B-48A3-9A88-479DEFECFCEC}" destId="{9D9072A6-ECCD-41A2-B663-17AAFA61220E}" srcOrd="0" destOrd="0" parTransId="{16A03696-688A-4E19-AC1A-56CABDB245EE}" sibTransId="{31B3E4BA-6A41-4F90-BF9F-EBF94BBEC7B9}"/>
    <dgm:cxn modelId="{3F219BFE-D604-41AE-A702-C3EFC996A931}" srcId="{68E0D959-573D-4A5F-8C52-0D2A5605201D}" destId="{CBA54153-4A4B-4A54-84AF-6F33C60C5237}" srcOrd="0" destOrd="0" parTransId="{3B2DF223-1C1E-4070-8984-675B3BEF171F}" sibTransId="{0FF8C325-77AB-4A3D-AB65-0EAB8CD9A368}"/>
    <dgm:cxn modelId="{2542114D-D550-4803-B5BF-95F28746D462}" type="presParOf" srcId="{20EE2333-CC4B-46B1-AC40-D5C638085C5D}" destId="{8090E788-6EE2-40B3-BEC2-D937388B386E}" srcOrd="0" destOrd="0" presId="urn:microsoft.com/office/officeart/2018/5/layout/CenteredIconLabelDescriptionList"/>
    <dgm:cxn modelId="{E420A73B-5D71-4C6E-8B47-ADD23AB35A3B}" type="presParOf" srcId="{8090E788-6EE2-40B3-BEC2-D937388B386E}" destId="{4117E6F5-2939-44AB-9300-3AE55FEB64D4}" srcOrd="0" destOrd="0" presId="urn:microsoft.com/office/officeart/2018/5/layout/CenteredIconLabelDescriptionList"/>
    <dgm:cxn modelId="{1958EBFE-3962-4B96-BC3D-7CC5A104595A}" type="presParOf" srcId="{8090E788-6EE2-40B3-BEC2-D937388B386E}" destId="{D1F04CDF-7818-4D48-B5BE-9E03FA6D29DA}" srcOrd="1" destOrd="0" presId="urn:microsoft.com/office/officeart/2018/5/layout/CenteredIconLabelDescriptionList"/>
    <dgm:cxn modelId="{1137EB75-8DFA-4728-B027-B9C914CA8A39}" type="presParOf" srcId="{8090E788-6EE2-40B3-BEC2-D937388B386E}" destId="{F8131225-5493-4FF7-9ACE-2FB7ABE9589A}" srcOrd="2" destOrd="0" presId="urn:microsoft.com/office/officeart/2018/5/layout/CenteredIconLabelDescriptionList"/>
    <dgm:cxn modelId="{C96F6DEC-657F-40AB-8A6A-C740F64843E9}" type="presParOf" srcId="{8090E788-6EE2-40B3-BEC2-D937388B386E}" destId="{BE5ACD0A-06B1-4529-9D61-C155026A4462}" srcOrd="3" destOrd="0" presId="urn:microsoft.com/office/officeart/2018/5/layout/CenteredIconLabelDescriptionList"/>
    <dgm:cxn modelId="{B93F2ED3-64FC-4367-856E-9CABE2949461}" type="presParOf" srcId="{8090E788-6EE2-40B3-BEC2-D937388B386E}" destId="{2C3A7D31-83F0-43B9-B51F-B02A9124A30B}" srcOrd="4" destOrd="0" presId="urn:microsoft.com/office/officeart/2018/5/layout/CenteredIconLabelDescriptionList"/>
    <dgm:cxn modelId="{8C570D8C-2E88-4ED6-A307-1BAA85FD366D}" type="presParOf" srcId="{20EE2333-CC4B-46B1-AC40-D5C638085C5D}" destId="{D24C91A5-D4FC-480C-9A39-83744A8097A8}" srcOrd="1" destOrd="0" presId="urn:microsoft.com/office/officeart/2018/5/layout/CenteredIconLabelDescriptionList"/>
    <dgm:cxn modelId="{CB71A938-9A02-4CBC-8E18-FE94D22F28E2}" type="presParOf" srcId="{20EE2333-CC4B-46B1-AC40-D5C638085C5D}" destId="{FF3732A4-880E-4702-BFFB-7FC47314C66C}" srcOrd="2" destOrd="0" presId="urn:microsoft.com/office/officeart/2018/5/layout/CenteredIconLabelDescriptionList"/>
    <dgm:cxn modelId="{C1D7A561-79B4-4BFC-B4EB-A25E1FA0511A}" type="presParOf" srcId="{FF3732A4-880E-4702-BFFB-7FC47314C66C}" destId="{1DE0E514-B08C-46AF-A0EF-0107E29CC9D5}" srcOrd="0" destOrd="0" presId="urn:microsoft.com/office/officeart/2018/5/layout/CenteredIconLabelDescriptionList"/>
    <dgm:cxn modelId="{AF12F6F0-C91B-442B-B143-062DD2F4F1E5}" type="presParOf" srcId="{FF3732A4-880E-4702-BFFB-7FC47314C66C}" destId="{A3A3D673-FF2E-484D-AE3B-B59214E1B015}" srcOrd="1" destOrd="0" presId="urn:microsoft.com/office/officeart/2018/5/layout/CenteredIconLabelDescriptionList"/>
    <dgm:cxn modelId="{2E33E51A-196A-4F02-B551-CD07851EF339}" type="presParOf" srcId="{FF3732A4-880E-4702-BFFB-7FC47314C66C}" destId="{DBB784A1-C0C8-4217-A50F-A2C83FA8F120}" srcOrd="2" destOrd="0" presId="urn:microsoft.com/office/officeart/2018/5/layout/CenteredIconLabelDescriptionList"/>
    <dgm:cxn modelId="{A249F90B-9E74-4FD1-938C-47AEB71B0C84}" type="presParOf" srcId="{FF3732A4-880E-4702-BFFB-7FC47314C66C}" destId="{3B7355E3-4B64-4966-BC82-A835DB6C4575}" srcOrd="3" destOrd="0" presId="urn:microsoft.com/office/officeart/2018/5/layout/CenteredIconLabelDescriptionList"/>
    <dgm:cxn modelId="{103F05A9-72E1-4C5E-957F-5D8E5EEFC00E}" type="presParOf" srcId="{FF3732A4-880E-4702-BFFB-7FC47314C66C}" destId="{95EF8E60-1AF2-4E0F-8CD6-D8A68FCF90FD}" srcOrd="4" destOrd="0" presId="urn:microsoft.com/office/officeart/2018/5/layout/CenteredIconLabelDescriptionList"/>
    <dgm:cxn modelId="{936FBFA9-A7F3-4DB1-AD0E-88A8A187C62B}" type="presParOf" srcId="{20EE2333-CC4B-46B1-AC40-D5C638085C5D}" destId="{3613CE02-C654-419E-B2A7-6F5BC5BEC653}" srcOrd="3" destOrd="0" presId="urn:microsoft.com/office/officeart/2018/5/layout/CenteredIconLabelDescriptionList"/>
    <dgm:cxn modelId="{58E68B70-9641-41D7-82E5-53000E91AFDD}" type="presParOf" srcId="{20EE2333-CC4B-46B1-AC40-D5C638085C5D}" destId="{684F0E5D-9EB0-4532-BAA1-60571809E839}" srcOrd="4" destOrd="0" presId="urn:microsoft.com/office/officeart/2018/5/layout/CenteredIconLabelDescriptionList"/>
    <dgm:cxn modelId="{8421D1D3-1F3D-47E4-BE48-CA8CA1FB97FA}" type="presParOf" srcId="{684F0E5D-9EB0-4532-BAA1-60571809E839}" destId="{E342EFF4-1C91-4118-B6F6-891799257733}" srcOrd="0" destOrd="0" presId="urn:microsoft.com/office/officeart/2018/5/layout/CenteredIconLabelDescriptionList"/>
    <dgm:cxn modelId="{9F6FF56F-79FC-42E2-9586-02F860ECB399}" type="presParOf" srcId="{684F0E5D-9EB0-4532-BAA1-60571809E839}" destId="{026B1F33-BE4F-406B-AB52-E9E0E87D9717}" srcOrd="1" destOrd="0" presId="urn:microsoft.com/office/officeart/2018/5/layout/CenteredIconLabelDescriptionList"/>
    <dgm:cxn modelId="{D7F64C52-5F7A-402F-84A9-6B849FE9759A}" type="presParOf" srcId="{684F0E5D-9EB0-4532-BAA1-60571809E839}" destId="{67EAC190-FB27-4404-9B16-EA38A055822C}" srcOrd="2" destOrd="0" presId="urn:microsoft.com/office/officeart/2018/5/layout/CenteredIconLabelDescriptionList"/>
    <dgm:cxn modelId="{A6178836-AC7F-4745-BC04-E78AC69A63EB}" type="presParOf" srcId="{684F0E5D-9EB0-4532-BAA1-60571809E839}" destId="{3CF04D43-D20A-447B-B448-E088797A7601}" srcOrd="3" destOrd="0" presId="urn:microsoft.com/office/officeart/2018/5/layout/CenteredIconLabelDescriptionList"/>
    <dgm:cxn modelId="{652EF634-8ACD-4647-8627-DD2D3740B48E}" type="presParOf" srcId="{684F0E5D-9EB0-4532-BAA1-60571809E839}" destId="{E3D9FD22-CF3E-4E0E-8FC1-3B115CA63515}" srcOrd="4" destOrd="0" presId="urn:microsoft.com/office/officeart/2018/5/layout/CenteredIconLabelDescriptionList"/>
    <dgm:cxn modelId="{61150579-0721-4D33-9E5A-D857FA966BEE}" type="presParOf" srcId="{20EE2333-CC4B-46B1-AC40-D5C638085C5D}" destId="{CC151054-4C7E-48CC-B9EF-774061FE7BAE}" srcOrd="5" destOrd="0" presId="urn:microsoft.com/office/officeart/2018/5/layout/CenteredIconLabelDescriptionList"/>
    <dgm:cxn modelId="{4BEFB2E9-920C-40BC-B774-AFB7BAB3D4C6}" type="presParOf" srcId="{20EE2333-CC4B-46B1-AC40-D5C638085C5D}" destId="{B6F56927-614C-440B-BA44-B0BF0259E537}" srcOrd="6" destOrd="0" presId="urn:microsoft.com/office/officeart/2018/5/layout/CenteredIconLabelDescriptionList"/>
    <dgm:cxn modelId="{ACF14700-B808-46C8-8DCC-B838C5DEF886}" type="presParOf" srcId="{B6F56927-614C-440B-BA44-B0BF0259E537}" destId="{0657D2D8-AA58-42EF-AE1E-4F276295D657}" srcOrd="0" destOrd="0" presId="urn:microsoft.com/office/officeart/2018/5/layout/CenteredIconLabelDescriptionList"/>
    <dgm:cxn modelId="{0113CBC3-1BA8-4394-9389-504FA9DA7824}" type="presParOf" srcId="{B6F56927-614C-440B-BA44-B0BF0259E537}" destId="{4868BD47-6D3C-40F9-B0DB-95CC3C2200FD}" srcOrd="1" destOrd="0" presId="urn:microsoft.com/office/officeart/2018/5/layout/CenteredIconLabelDescriptionList"/>
    <dgm:cxn modelId="{C0854585-1F0F-4125-9150-41686ABD46BB}" type="presParOf" srcId="{B6F56927-614C-440B-BA44-B0BF0259E537}" destId="{19D0577D-FCFF-4242-837D-71D8D9410E8E}" srcOrd="2" destOrd="0" presId="urn:microsoft.com/office/officeart/2018/5/layout/CenteredIconLabelDescriptionList"/>
    <dgm:cxn modelId="{224D98FB-21C3-4ADA-8E7A-C1BDF30F252A}" type="presParOf" srcId="{B6F56927-614C-440B-BA44-B0BF0259E537}" destId="{8C3AF68C-9649-4AF0-AD8A-9CE8E0D4A55A}" srcOrd="3" destOrd="0" presId="urn:microsoft.com/office/officeart/2018/5/layout/CenteredIconLabelDescriptionList"/>
    <dgm:cxn modelId="{54024261-E69B-4885-91CB-B88A3C329F46}" type="presParOf" srcId="{B6F56927-614C-440B-BA44-B0BF0259E537}" destId="{1A13AF63-AE63-4F30-8B78-21407D88EA6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1B2068-668D-4CD8-A6F7-AD5FF65D5AA1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A420EAC-1C63-4B05-AB40-DBDDA5BC93E4}">
      <dgm:prSet/>
      <dgm:spPr/>
      <dgm:t>
        <a:bodyPr/>
        <a:lstStyle/>
        <a:p>
          <a:r>
            <a:rPr lang="en-US"/>
            <a:t>Careful balancing act between political groups</a:t>
          </a:r>
          <a:endParaRPr lang="en-US" dirty="0"/>
        </a:p>
      </dgm:t>
    </dgm:pt>
    <dgm:pt modelId="{9DA10169-0488-41A9-83AE-6EAE10571D9C}" type="parTrans" cxnId="{F522BCE7-BB8D-41B9-84DA-D3F0805CC4A1}">
      <dgm:prSet/>
      <dgm:spPr/>
      <dgm:t>
        <a:bodyPr/>
        <a:lstStyle/>
        <a:p>
          <a:endParaRPr lang="en-US"/>
        </a:p>
      </dgm:t>
    </dgm:pt>
    <dgm:pt modelId="{F5E1D0C9-E55E-4583-AA80-E705B4CBB450}" type="sibTrans" cxnId="{F522BCE7-BB8D-41B9-84DA-D3F0805CC4A1}">
      <dgm:prSet/>
      <dgm:spPr/>
      <dgm:t>
        <a:bodyPr/>
        <a:lstStyle/>
        <a:p>
          <a:endParaRPr lang="en-US"/>
        </a:p>
      </dgm:t>
    </dgm:pt>
    <dgm:pt modelId="{9C92B2C0-C67B-4BBE-8AA5-9F9600D2C922}">
      <dgm:prSet/>
      <dgm:spPr/>
      <dgm:t>
        <a:bodyPr/>
        <a:lstStyle/>
        <a:p>
          <a:r>
            <a:rPr lang="en-US"/>
            <a:t>Federalists (Hamilton) wanted deficit spending for internal improvements, allied with Whig industrialists who would impose high tariffs for this purpose</a:t>
          </a:r>
          <a:endParaRPr lang="en-US" dirty="0"/>
        </a:p>
      </dgm:t>
    </dgm:pt>
    <dgm:pt modelId="{256CD799-6925-439E-A165-C476748BC830}" type="parTrans" cxnId="{23AB59DC-6E43-4FFE-97D8-05394CE9AD45}">
      <dgm:prSet/>
      <dgm:spPr/>
      <dgm:t>
        <a:bodyPr/>
        <a:lstStyle/>
        <a:p>
          <a:endParaRPr lang="en-US"/>
        </a:p>
      </dgm:t>
    </dgm:pt>
    <dgm:pt modelId="{1AAA3316-3584-4DC0-8146-AD647C9F495D}" type="sibTrans" cxnId="{23AB59DC-6E43-4FFE-97D8-05394CE9AD45}">
      <dgm:prSet/>
      <dgm:spPr/>
      <dgm:t>
        <a:bodyPr/>
        <a:lstStyle/>
        <a:p>
          <a:endParaRPr lang="en-US"/>
        </a:p>
      </dgm:t>
    </dgm:pt>
    <dgm:pt modelId="{3F5B4080-5A73-44EB-95F5-81064AFC44BC}">
      <dgm:prSet/>
      <dgm:spPr/>
      <dgm:t>
        <a:bodyPr/>
        <a:lstStyle/>
        <a:p>
          <a:r>
            <a:rPr lang="en-US" dirty="0"/>
            <a:t>Jeffersonians: deficit spending gave too much power to the central government, interest payments redistributed wealth from poor to rich</a:t>
          </a:r>
        </a:p>
      </dgm:t>
    </dgm:pt>
    <dgm:pt modelId="{4EB73CEA-2CA5-42B4-B355-DA2875A9F375}" type="parTrans" cxnId="{8003B131-EBA0-4484-BB53-E1A62CB5E327}">
      <dgm:prSet/>
      <dgm:spPr/>
      <dgm:t>
        <a:bodyPr/>
        <a:lstStyle/>
        <a:p>
          <a:endParaRPr lang="en-US"/>
        </a:p>
      </dgm:t>
    </dgm:pt>
    <dgm:pt modelId="{F913713C-9B83-442F-853E-61D0391B6932}" type="sibTrans" cxnId="{8003B131-EBA0-4484-BB53-E1A62CB5E327}">
      <dgm:prSet/>
      <dgm:spPr/>
      <dgm:t>
        <a:bodyPr/>
        <a:lstStyle/>
        <a:p>
          <a:endParaRPr lang="en-US"/>
        </a:p>
      </dgm:t>
    </dgm:pt>
    <dgm:pt modelId="{B9778DD0-3A09-4CC6-9E91-70665A8DD0F6}">
      <dgm:prSet/>
      <dgm:spPr/>
      <dgm:t>
        <a:bodyPr/>
        <a:lstStyle/>
        <a:p>
          <a:r>
            <a:rPr lang="en-US"/>
            <a:t>Slow growing, balanced budget was the general result</a:t>
          </a:r>
          <a:endParaRPr lang="en-US" dirty="0"/>
        </a:p>
      </dgm:t>
    </dgm:pt>
    <dgm:pt modelId="{513FEFCB-8B13-4F90-BC16-0234812C8706}" type="parTrans" cxnId="{BC5F05F5-1BE6-4FE1-AE3A-5ABEF0AD861A}">
      <dgm:prSet/>
      <dgm:spPr/>
      <dgm:t>
        <a:bodyPr/>
        <a:lstStyle/>
        <a:p>
          <a:endParaRPr lang="en-US"/>
        </a:p>
      </dgm:t>
    </dgm:pt>
    <dgm:pt modelId="{E9D8E881-F0E3-431D-9578-773DEA205111}" type="sibTrans" cxnId="{BC5F05F5-1BE6-4FE1-AE3A-5ABEF0AD861A}">
      <dgm:prSet/>
      <dgm:spPr/>
      <dgm:t>
        <a:bodyPr/>
        <a:lstStyle/>
        <a:p>
          <a:endParaRPr lang="en-US"/>
        </a:p>
      </dgm:t>
    </dgm:pt>
    <dgm:pt modelId="{8F9F4047-5E9D-4F7C-9952-441A67599330}">
      <dgm:prSet/>
      <dgm:spPr/>
      <dgm:t>
        <a:bodyPr/>
        <a:lstStyle/>
        <a:p>
          <a:r>
            <a:rPr lang="en-US"/>
            <a:t>Civil War: financial controls went out the window and were difficult to reimpose afterward</a:t>
          </a:r>
          <a:endParaRPr lang="en-US" dirty="0"/>
        </a:p>
      </dgm:t>
    </dgm:pt>
    <dgm:pt modelId="{48C4EBD2-1067-4136-943A-33C558FEE30F}" type="parTrans" cxnId="{83A11B48-516E-4CF7-9FC1-9975ECD473CC}">
      <dgm:prSet/>
      <dgm:spPr/>
      <dgm:t>
        <a:bodyPr/>
        <a:lstStyle/>
        <a:p>
          <a:endParaRPr lang="en-US"/>
        </a:p>
      </dgm:t>
    </dgm:pt>
    <dgm:pt modelId="{CBED910E-9BD8-4648-9CB4-82092E666BAC}" type="sibTrans" cxnId="{83A11B48-516E-4CF7-9FC1-9975ECD473CC}">
      <dgm:prSet/>
      <dgm:spPr/>
      <dgm:t>
        <a:bodyPr/>
        <a:lstStyle/>
        <a:p>
          <a:endParaRPr lang="en-US"/>
        </a:p>
      </dgm:t>
    </dgm:pt>
    <dgm:pt modelId="{30B8D4A0-6D0B-48FB-976E-836D0DE4B771}">
      <dgm:prSet/>
      <dgm:spPr/>
      <dgm:t>
        <a:bodyPr/>
        <a:lstStyle/>
        <a:p>
          <a:r>
            <a:rPr lang="en-US"/>
            <a:t>Presidents gained more discretion over funding, agencies demanded it</a:t>
          </a:r>
          <a:endParaRPr lang="en-US" dirty="0"/>
        </a:p>
      </dgm:t>
    </dgm:pt>
    <dgm:pt modelId="{4321838A-01AA-4FE5-987E-DDAA931D573A}" type="parTrans" cxnId="{45AC67BF-5BB6-4EB6-AD01-0370496DE8E5}">
      <dgm:prSet/>
      <dgm:spPr/>
      <dgm:t>
        <a:bodyPr/>
        <a:lstStyle/>
        <a:p>
          <a:endParaRPr lang="en-US"/>
        </a:p>
      </dgm:t>
    </dgm:pt>
    <dgm:pt modelId="{9AFD4147-C24C-4B0F-8096-424D27FA4A34}" type="sibTrans" cxnId="{45AC67BF-5BB6-4EB6-AD01-0370496DE8E5}">
      <dgm:prSet/>
      <dgm:spPr/>
      <dgm:t>
        <a:bodyPr/>
        <a:lstStyle/>
        <a:p>
          <a:endParaRPr lang="en-US"/>
        </a:p>
      </dgm:t>
    </dgm:pt>
    <dgm:pt modelId="{90D48A85-24C9-420A-8811-DD3622B08A6D}">
      <dgm:prSet/>
      <dgm:spPr/>
      <dgm:t>
        <a:bodyPr/>
        <a:lstStyle/>
        <a:p>
          <a:r>
            <a:rPr lang="en-US"/>
            <a:t>“Iron triangles” among agencies, public stakeholders, and Congressional allies begin to form – insider access wins the day.  Eventually: military-industrial complex that Eisenhower warned about in 1961 farewell address</a:t>
          </a:r>
          <a:endParaRPr lang="en-US" dirty="0"/>
        </a:p>
      </dgm:t>
    </dgm:pt>
    <dgm:pt modelId="{D5B5B5FA-101B-49D1-AB85-02624D7C9367}" type="parTrans" cxnId="{1D953CF7-39A5-446A-A628-4E4A5A3CCEBF}">
      <dgm:prSet/>
      <dgm:spPr/>
      <dgm:t>
        <a:bodyPr/>
        <a:lstStyle/>
        <a:p>
          <a:endParaRPr lang="en-US"/>
        </a:p>
      </dgm:t>
    </dgm:pt>
    <dgm:pt modelId="{7EEC0843-C2EB-47AA-A2D3-45711BA9B7F1}" type="sibTrans" cxnId="{1D953CF7-39A5-446A-A628-4E4A5A3CCEBF}">
      <dgm:prSet/>
      <dgm:spPr/>
      <dgm:t>
        <a:bodyPr/>
        <a:lstStyle/>
        <a:p>
          <a:endParaRPr lang="en-US"/>
        </a:p>
      </dgm:t>
    </dgm:pt>
    <dgm:pt modelId="{BFA3C9CE-99DA-4662-BE6D-1485CB118213}" type="pres">
      <dgm:prSet presAssocID="{AE1B2068-668D-4CD8-A6F7-AD5FF65D5AA1}" presName="linear" presStyleCnt="0">
        <dgm:presLayoutVars>
          <dgm:animLvl val="lvl"/>
          <dgm:resizeHandles val="exact"/>
        </dgm:presLayoutVars>
      </dgm:prSet>
      <dgm:spPr/>
    </dgm:pt>
    <dgm:pt modelId="{0D7F6998-0301-49E6-BD53-D24FA7B156D7}" type="pres">
      <dgm:prSet presAssocID="{7A420EAC-1C63-4B05-AB40-DBDDA5BC93E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FE4EAE8-1191-426D-AFC8-257570297156}" type="pres">
      <dgm:prSet presAssocID="{7A420EAC-1C63-4B05-AB40-DBDDA5BC93E4}" presName="childText" presStyleLbl="revTx" presStyleIdx="0" presStyleCnt="2">
        <dgm:presLayoutVars>
          <dgm:bulletEnabled val="1"/>
        </dgm:presLayoutVars>
      </dgm:prSet>
      <dgm:spPr/>
    </dgm:pt>
    <dgm:pt modelId="{192947DC-A115-46BA-8DDE-85F565D790D3}" type="pres">
      <dgm:prSet presAssocID="{8F9F4047-5E9D-4F7C-9952-441A6759933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BA919E2-04F9-47D5-ACAE-6520425886BA}" type="pres">
      <dgm:prSet presAssocID="{8F9F4047-5E9D-4F7C-9952-441A6759933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9943310-9ABC-4FE7-BAE5-7829EC5B7A08}" type="presOf" srcId="{90D48A85-24C9-420A-8811-DD3622B08A6D}" destId="{CBA919E2-04F9-47D5-ACAE-6520425886BA}" srcOrd="0" destOrd="1" presId="urn:microsoft.com/office/officeart/2005/8/layout/vList2"/>
    <dgm:cxn modelId="{8F15C915-8CE7-428C-984C-3C8C6741030F}" type="presOf" srcId="{AE1B2068-668D-4CD8-A6F7-AD5FF65D5AA1}" destId="{BFA3C9CE-99DA-4662-BE6D-1485CB118213}" srcOrd="0" destOrd="0" presId="urn:microsoft.com/office/officeart/2005/8/layout/vList2"/>
    <dgm:cxn modelId="{DD243925-8A81-41E5-B5F5-95583A6C0CA5}" type="presOf" srcId="{9C92B2C0-C67B-4BBE-8AA5-9F9600D2C922}" destId="{EFE4EAE8-1191-426D-AFC8-257570297156}" srcOrd="0" destOrd="0" presId="urn:microsoft.com/office/officeart/2005/8/layout/vList2"/>
    <dgm:cxn modelId="{369C982C-851C-45AB-86FD-135C0205A3DF}" type="presOf" srcId="{30B8D4A0-6D0B-48FB-976E-836D0DE4B771}" destId="{CBA919E2-04F9-47D5-ACAE-6520425886BA}" srcOrd="0" destOrd="0" presId="urn:microsoft.com/office/officeart/2005/8/layout/vList2"/>
    <dgm:cxn modelId="{8003B131-EBA0-4484-BB53-E1A62CB5E327}" srcId="{7A420EAC-1C63-4B05-AB40-DBDDA5BC93E4}" destId="{3F5B4080-5A73-44EB-95F5-81064AFC44BC}" srcOrd="1" destOrd="0" parTransId="{4EB73CEA-2CA5-42B4-B355-DA2875A9F375}" sibTransId="{F913713C-9B83-442F-853E-61D0391B6932}"/>
    <dgm:cxn modelId="{83A11B48-516E-4CF7-9FC1-9975ECD473CC}" srcId="{AE1B2068-668D-4CD8-A6F7-AD5FF65D5AA1}" destId="{8F9F4047-5E9D-4F7C-9952-441A67599330}" srcOrd="1" destOrd="0" parTransId="{48C4EBD2-1067-4136-943A-33C558FEE30F}" sibTransId="{CBED910E-9BD8-4648-9CB4-82092E666BAC}"/>
    <dgm:cxn modelId="{BA3F4A7B-613B-4D7A-99B5-7A3EB1CBB978}" type="presOf" srcId="{7A420EAC-1C63-4B05-AB40-DBDDA5BC93E4}" destId="{0D7F6998-0301-49E6-BD53-D24FA7B156D7}" srcOrd="0" destOrd="0" presId="urn:microsoft.com/office/officeart/2005/8/layout/vList2"/>
    <dgm:cxn modelId="{68455B86-95B2-446C-9F76-A9F66DFB27D2}" type="presOf" srcId="{B9778DD0-3A09-4CC6-9E91-70665A8DD0F6}" destId="{EFE4EAE8-1191-426D-AFC8-257570297156}" srcOrd="0" destOrd="2" presId="urn:microsoft.com/office/officeart/2005/8/layout/vList2"/>
    <dgm:cxn modelId="{6DDE1C8F-5480-44C2-92D3-8EF3862A9DD8}" type="presOf" srcId="{3F5B4080-5A73-44EB-95F5-81064AFC44BC}" destId="{EFE4EAE8-1191-426D-AFC8-257570297156}" srcOrd="0" destOrd="1" presId="urn:microsoft.com/office/officeart/2005/8/layout/vList2"/>
    <dgm:cxn modelId="{45AC67BF-5BB6-4EB6-AD01-0370496DE8E5}" srcId="{8F9F4047-5E9D-4F7C-9952-441A67599330}" destId="{30B8D4A0-6D0B-48FB-976E-836D0DE4B771}" srcOrd="0" destOrd="0" parTransId="{4321838A-01AA-4FE5-987E-DDAA931D573A}" sibTransId="{9AFD4147-C24C-4B0F-8096-424D27FA4A34}"/>
    <dgm:cxn modelId="{23AB59DC-6E43-4FFE-97D8-05394CE9AD45}" srcId="{7A420EAC-1C63-4B05-AB40-DBDDA5BC93E4}" destId="{9C92B2C0-C67B-4BBE-8AA5-9F9600D2C922}" srcOrd="0" destOrd="0" parTransId="{256CD799-6925-439E-A165-C476748BC830}" sibTransId="{1AAA3316-3584-4DC0-8146-AD647C9F495D}"/>
    <dgm:cxn modelId="{F522BCE7-BB8D-41B9-84DA-D3F0805CC4A1}" srcId="{AE1B2068-668D-4CD8-A6F7-AD5FF65D5AA1}" destId="{7A420EAC-1C63-4B05-AB40-DBDDA5BC93E4}" srcOrd="0" destOrd="0" parTransId="{9DA10169-0488-41A9-83AE-6EAE10571D9C}" sibTransId="{F5E1D0C9-E55E-4583-AA80-E705B4CBB450}"/>
    <dgm:cxn modelId="{BC5F05F5-1BE6-4FE1-AE3A-5ABEF0AD861A}" srcId="{7A420EAC-1C63-4B05-AB40-DBDDA5BC93E4}" destId="{B9778DD0-3A09-4CC6-9E91-70665A8DD0F6}" srcOrd="2" destOrd="0" parTransId="{513FEFCB-8B13-4F90-BC16-0234812C8706}" sibTransId="{E9D8E881-F0E3-431D-9578-773DEA205111}"/>
    <dgm:cxn modelId="{1D953CF7-39A5-446A-A628-4E4A5A3CCEBF}" srcId="{8F9F4047-5E9D-4F7C-9952-441A67599330}" destId="{90D48A85-24C9-420A-8811-DD3622B08A6D}" srcOrd="1" destOrd="0" parTransId="{D5B5B5FA-101B-49D1-AB85-02624D7C9367}" sibTransId="{7EEC0843-C2EB-47AA-A2D3-45711BA9B7F1}"/>
    <dgm:cxn modelId="{B89A6CF8-EF53-4AB0-8967-A0A0E1C855A3}" type="presOf" srcId="{8F9F4047-5E9D-4F7C-9952-441A67599330}" destId="{192947DC-A115-46BA-8DDE-85F565D790D3}" srcOrd="0" destOrd="0" presId="urn:microsoft.com/office/officeart/2005/8/layout/vList2"/>
    <dgm:cxn modelId="{7ADBCE1F-CDBA-47AA-BCC6-40E6336BDCBF}" type="presParOf" srcId="{BFA3C9CE-99DA-4662-BE6D-1485CB118213}" destId="{0D7F6998-0301-49E6-BD53-D24FA7B156D7}" srcOrd="0" destOrd="0" presId="urn:microsoft.com/office/officeart/2005/8/layout/vList2"/>
    <dgm:cxn modelId="{7B7C614E-4530-4864-AA6E-A48C34E681B1}" type="presParOf" srcId="{BFA3C9CE-99DA-4662-BE6D-1485CB118213}" destId="{EFE4EAE8-1191-426D-AFC8-257570297156}" srcOrd="1" destOrd="0" presId="urn:microsoft.com/office/officeart/2005/8/layout/vList2"/>
    <dgm:cxn modelId="{B848122F-AF8C-4ED4-A259-BDD53713EFA1}" type="presParOf" srcId="{BFA3C9CE-99DA-4662-BE6D-1485CB118213}" destId="{192947DC-A115-46BA-8DDE-85F565D790D3}" srcOrd="2" destOrd="0" presId="urn:microsoft.com/office/officeart/2005/8/layout/vList2"/>
    <dgm:cxn modelId="{3C5AA79C-0CAB-4042-A22A-45313BF48225}" type="presParOf" srcId="{BFA3C9CE-99DA-4662-BE6D-1485CB118213}" destId="{CBA919E2-04F9-47D5-ACAE-6520425886B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B5DBB8-A6FB-4BF6-B241-A73EB49D884D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5EF2DC5-D5A5-4BE8-9C3E-61D062EA743C}">
      <dgm:prSet custT="1"/>
      <dgm:spPr/>
      <dgm:t>
        <a:bodyPr/>
        <a:lstStyle/>
        <a:p>
          <a:r>
            <a:rPr lang="en-US" sz="2000" dirty="0"/>
            <a:t>Introduction of Performance Budgeting in 1940s-1950s</a:t>
          </a:r>
        </a:p>
      </dgm:t>
    </dgm:pt>
    <dgm:pt modelId="{ABAAAC8F-2C46-4F45-88E2-C7A8BA5E9E07}" type="parTrans" cxnId="{3A563897-7A88-4570-92BC-1408B0D6C2D0}">
      <dgm:prSet/>
      <dgm:spPr/>
      <dgm:t>
        <a:bodyPr/>
        <a:lstStyle/>
        <a:p>
          <a:endParaRPr lang="en-US"/>
        </a:p>
      </dgm:t>
    </dgm:pt>
    <dgm:pt modelId="{A4D0AD9B-27CB-4064-BAD6-386168E56CE1}" type="sibTrans" cxnId="{3A563897-7A88-4570-92BC-1408B0D6C2D0}">
      <dgm:prSet/>
      <dgm:spPr/>
      <dgm:t>
        <a:bodyPr/>
        <a:lstStyle/>
        <a:p>
          <a:endParaRPr lang="en-US"/>
        </a:p>
      </dgm:t>
    </dgm:pt>
    <dgm:pt modelId="{9EBE0F9A-5726-4B40-BB05-6FEA5ECB5F29}">
      <dgm:prSet/>
      <dgm:spPr/>
      <dgm:t>
        <a:bodyPr/>
        <a:lstStyle/>
        <a:p>
          <a:r>
            <a:rPr lang="en-US"/>
            <a:t>Response to growth in federal government after New Deal and WWII</a:t>
          </a:r>
        </a:p>
      </dgm:t>
    </dgm:pt>
    <dgm:pt modelId="{81232B3D-4958-47EA-8BB8-FAE112C9404A}" type="parTrans" cxnId="{64C5F1BA-4904-42E7-B742-23848FDB2FC5}">
      <dgm:prSet/>
      <dgm:spPr/>
      <dgm:t>
        <a:bodyPr/>
        <a:lstStyle/>
        <a:p>
          <a:endParaRPr lang="en-US"/>
        </a:p>
      </dgm:t>
    </dgm:pt>
    <dgm:pt modelId="{6F01CB7D-6ABF-4A46-A8ED-4B6C44F4D328}" type="sibTrans" cxnId="{64C5F1BA-4904-42E7-B742-23848FDB2FC5}">
      <dgm:prSet/>
      <dgm:spPr/>
      <dgm:t>
        <a:bodyPr/>
        <a:lstStyle/>
        <a:p>
          <a:endParaRPr lang="en-US"/>
        </a:p>
      </dgm:t>
    </dgm:pt>
    <dgm:pt modelId="{1595763E-006D-49AC-8E77-95C7F4C2D593}">
      <dgm:prSet/>
      <dgm:spPr/>
      <dgm:t>
        <a:bodyPr/>
        <a:lstStyle/>
        <a:p>
          <a:r>
            <a:rPr lang="en-US" dirty="0"/>
            <a:t>Design budgets that achieve program objectives as efficiently as possible</a:t>
          </a:r>
        </a:p>
      </dgm:t>
    </dgm:pt>
    <dgm:pt modelId="{998F8E95-826F-4B44-AA13-E409C4271268}" type="parTrans" cxnId="{DBF7874D-D7B9-4D45-8BF3-F0EF24AFDB23}">
      <dgm:prSet/>
      <dgm:spPr/>
      <dgm:t>
        <a:bodyPr/>
        <a:lstStyle/>
        <a:p>
          <a:endParaRPr lang="en-US"/>
        </a:p>
      </dgm:t>
    </dgm:pt>
    <dgm:pt modelId="{4354AC27-887B-4D86-828B-A12B701CA01D}" type="sibTrans" cxnId="{DBF7874D-D7B9-4D45-8BF3-F0EF24AFDB23}">
      <dgm:prSet/>
      <dgm:spPr/>
      <dgm:t>
        <a:bodyPr/>
        <a:lstStyle/>
        <a:p>
          <a:endParaRPr lang="en-US"/>
        </a:p>
      </dgm:t>
    </dgm:pt>
    <dgm:pt modelId="{966E9514-3293-418A-BD13-8599342F9BDC}">
      <dgm:prSet custT="1"/>
      <dgm:spPr/>
      <dgm:t>
        <a:bodyPr/>
        <a:lstStyle/>
        <a:p>
          <a:r>
            <a:rPr lang="en-US" sz="2000" dirty="0"/>
            <a:t>Congress attempts to reassert control</a:t>
          </a:r>
        </a:p>
      </dgm:t>
    </dgm:pt>
    <dgm:pt modelId="{4BF73FCF-5B37-4100-B389-673469352671}" type="parTrans" cxnId="{8D232960-5888-42C6-AA7A-1F7BC8CD1B03}">
      <dgm:prSet/>
      <dgm:spPr/>
      <dgm:t>
        <a:bodyPr/>
        <a:lstStyle/>
        <a:p>
          <a:endParaRPr lang="en-US"/>
        </a:p>
      </dgm:t>
    </dgm:pt>
    <dgm:pt modelId="{C8B9EAB3-5C62-43FE-BA60-1A3C21B460A6}" type="sibTrans" cxnId="{8D232960-5888-42C6-AA7A-1F7BC8CD1B03}">
      <dgm:prSet/>
      <dgm:spPr/>
      <dgm:t>
        <a:bodyPr/>
        <a:lstStyle/>
        <a:p>
          <a:endParaRPr lang="en-US"/>
        </a:p>
      </dgm:t>
    </dgm:pt>
    <dgm:pt modelId="{DFB41985-A8FB-4DE6-A128-01BF8851D373}">
      <dgm:prSet/>
      <dgm:spPr/>
      <dgm:t>
        <a:bodyPr/>
        <a:lstStyle/>
        <a:p>
          <a:r>
            <a:rPr lang="en-US" dirty="0"/>
            <a:t>1974 Congressional Budget and Impoundment Act created more budget committees and Congressional Budget Office as counterweight to OMB (in NM: LFC to SBD)</a:t>
          </a:r>
        </a:p>
      </dgm:t>
    </dgm:pt>
    <dgm:pt modelId="{320EA029-4600-4D7E-878C-A9D087389D55}" type="parTrans" cxnId="{CDEE9505-3CC9-45F8-BB92-27BA0B1AC922}">
      <dgm:prSet/>
      <dgm:spPr/>
      <dgm:t>
        <a:bodyPr/>
        <a:lstStyle/>
        <a:p>
          <a:endParaRPr lang="en-US"/>
        </a:p>
      </dgm:t>
    </dgm:pt>
    <dgm:pt modelId="{F5C1528B-1711-4A4C-AA4B-621D23B1FD8D}" type="sibTrans" cxnId="{CDEE9505-3CC9-45F8-BB92-27BA0B1AC922}">
      <dgm:prSet/>
      <dgm:spPr/>
      <dgm:t>
        <a:bodyPr/>
        <a:lstStyle/>
        <a:p>
          <a:endParaRPr lang="en-US"/>
        </a:p>
      </dgm:t>
    </dgm:pt>
    <dgm:pt modelId="{6AE3CC7E-AD6C-46E4-A9AB-58694AD077FA}">
      <dgm:prSet/>
      <dgm:spPr/>
      <dgm:t>
        <a:bodyPr/>
        <a:lstStyle/>
        <a:p>
          <a:r>
            <a:rPr lang="en-US"/>
            <a:t>1985 Emergency Deficit Control Act: set deficit reduction goals for each year, which were missed</a:t>
          </a:r>
        </a:p>
      </dgm:t>
    </dgm:pt>
    <dgm:pt modelId="{67E0529D-9915-4744-A775-33316CF22E0A}" type="parTrans" cxnId="{A178FF4D-0569-443F-B79B-BCE8C9F1C1D4}">
      <dgm:prSet/>
      <dgm:spPr/>
      <dgm:t>
        <a:bodyPr/>
        <a:lstStyle/>
        <a:p>
          <a:endParaRPr lang="en-US"/>
        </a:p>
      </dgm:t>
    </dgm:pt>
    <dgm:pt modelId="{B0F65FE5-C0F7-4D03-921F-CE34588A7ADF}" type="sibTrans" cxnId="{A178FF4D-0569-443F-B79B-BCE8C9F1C1D4}">
      <dgm:prSet/>
      <dgm:spPr/>
      <dgm:t>
        <a:bodyPr/>
        <a:lstStyle/>
        <a:p>
          <a:endParaRPr lang="en-US"/>
        </a:p>
      </dgm:t>
    </dgm:pt>
    <dgm:pt modelId="{109829EF-D67E-4D5F-8F60-6A1BF5E7C73F}">
      <dgm:prSet/>
      <dgm:spPr/>
      <dgm:t>
        <a:bodyPr/>
        <a:lstStyle/>
        <a:p>
          <a:r>
            <a:rPr lang="en-US" dirty="0"/>
            <a:t>1990 Budget Enforcement Act: replaced deficit reduction targets with pay-as-you-go requirements (any new spending must not adversely affect the deficit)</a:t>
          </a:r>
        </a:p>
      </dgm:t>
    </dgm:pt>
    <dgm:pt modelId="{72470D38-861E-432C-A131-041A347E343E}" type="parTrans" cxnId="{27299722-51A2-4A2B-8C17-2C88980C0AFD}">
      <dgm:prSet/>
      <dgm:spPr/>
      <dgm:t>
        <a:bodyPr/>
        <a:lstStyle/>
        <a:p>
          <a:endParaRPr lang="en-US"/>
        </a:p>
      </dgm:t>
    </dgm:pt>
    <dgm:pt modelId="{C660AC22-B929-41FD-97AF-CD64C4939FC9}" type="sibTrans" cxnId="{27299722-51A2-4A2B-8C17-2C88980C0AFD}">
      <dgm:prSet/>
      <dgm:spPr/>
      <dgm:t>
        <a:bodyPr/>
        <a:lstStyle/>
        <a:p>
          <a:endParaRPr lang="en-US"/>
        </a:p>
      </dgm:t>
    </dgm:pt>
    <dgm:pt modelId="{0812FE86-754F-4173-906B-B52328F5F0C1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Today: Occasional attempts at austerity followed by massive spending increases or revenue cutbacks.  Budget gridlock often results in lurching forward through continuing resolutions</a:t>
          </a:r>
        </a:p>
      </dgm:t>
    </dgm:pt>
    <dgm:pt modelId="{3211A7E4-6A84-4E08-9D6E-E69FA0C0C638}" type="parTrans" cxnId="{432CD52F-F2C4-404F-8A68-D06E9FCC1C54}">
      <dgm:prSet/>
      <dgm:spPr/>
      <dgm:t>
        <a:bodyPr/>
        <a:lstStyle/>
        <a:p>
          <a:endParaRPr lang="en-US"/>
        </a:p>
      </dgm:t>
    </dgm:pt>
    <dgm:pt modelId="{8E33F2E8-1506-4EBA-9171-FAF73DD7ABDE}" type="sibTrans" cxnId="{432CD52F-F2C4-404F-8A68-D06E9FCC1C54}">
      <dgm:prSet/>
      <dgm:spPr/>
      <dgm:t>
        <a:bodyPr/>
        <a:lstStyle/>
        <a:p>
          <a:endParaRPr lang="en-US"/>
        </a:p>
      </dgm:t>
    </dgm:pt>
    <dgm:pt modelId="{9F7EF4C1-5414-4569-B447-7D9EF80A88B3}">
      <dgm:prSet/>
      <dgm:spPr/>
      <dgm:t>
        <a:bodyPr/>
        <a:lstStyle/>
        <a:p>
          <a:r>
            <a:rPr lang="en-US"/>
            <a:t>Last balanced budgets passed in late ‘90s</a:t>
          </a:r>
        </a:p>
      </dgm:t>
    </dgm:pt>
    <dgm:pt modelId="{35B34BE4-99CF-46ED-83D7-647CBA3626EC}" type="parTrans" cxnId="{70E9AF41-72C3-4BE6-A835-11DC1CFBF2AC}">
      <dgm:prSet/>
      <dgm:spPr/>
      <dgm:t>
        <a:bodyPr/>
        <a:lstStyle/>
        <a:p>
          <a:endParaRPr lang="en-US"/>
        </a:p>
      </dgm:t>
    </dgm:pt>
    <dgm:pt modelId="{BA8019BB-83C7-492C-BC4E-3B52B2D3BB84}" type="sibTrans" cxnId="{70E9AF41-72C3-4BE6-A835-11DC1CFBF2AC}">
      <dgm:prSet/>
      <dgm:spPr/>
      <dgm:t>
        <a:bodyPr/>
        <a:lstStyle/>
        <a:p>
          <a:endParaRPr lang="en-US"/>
        </a:p>
      </dgm:t>
    </dgm:pt>
    <dgm:pt modelId="{125897ED-1033-4297-B215-F061E383478E}">
      <dgm:prSet/>
      <dgm:spPr/>
      <dgm:t>
        <a:bodyPr/>
        <a:lstStyle/>
        <a:p>
          <a:r>
            <a:rPr lang="en-US"/>
            <a:t>Growth in entitlement (formula-driven) spending</a:t>
          </a:r>
        </a:p>
      </dgm:t>
    </dgm:pt>
    <dgm:pt modelId="{29D0D6FF-063C-4602-AECD-87559E6A9222}" type="parTrans" cxnId="{1E0D7400-61B8-4C01-9ABC-FBCB0421E1ED}">
      <dgm:prSet/>
      <dgm:spPr/>
      <dgm:t>
        <a:bodyPr/>
        <a:lstStyle/>
        <a:p>
          <a:endParaRPr lang="en-US"/>
        </a:p>
      </dgm:t>
    </dgm:pt>
    <dgm:pt modelId="{C89D61F1-5337-47E6-A563-CD183E9BD952}" type="sibTrans" cxnId="{1E0D7400-61B8-4C01-9ABC-FBCB0421E1ED}">
      <dgm:prSet/>
      <dgm:spPr/>
      <dgm:t>
        <a:bodyPr/>
        <a:lstStyle/>
        <a:p>
          <a:endParaRPr lang="en-US"/>
        </a:p>
      </dgm:t>
    </dgm:pt>
    <dgm:pt modelId="{98E96D88-EF4D-4D45-8308-73B811B6AB19}">
      <dgm:prSet/>
      <dgm:spPr/>
      <dgm:t>
        <a:bodyPr/>
        <a:lstStyle/>
        <a:p>
          <a:r>
            <a:rPr lang="en-US"/>
            <a:t>Bush and Trump tax cuts</a:t>
          </a:r>
        </a:p>
      </dgm:t>
    </dgm:pt>
    <dgm:pt modelId="{9F93C94B-AEF2-4117-A638-287B59042F4D}" type="parTrans" cxnId="{48E75A82-76C9-4EA9-90F8-FB950FBD96D8}">
      <dgm:prSet/>
      <dgm:spPr/>
      <dgm:t>
        <a:bodyPr/>
        <a:lstStyle/>
        <a:p>
          <a:endParaRPr lang="en-US"/>
        </a:p>
      </dgm:t>
    </dgm:pt>
    <dgm:pt modelId="{0C7C7E84-F319-43BF-8C83-DFDC669FF715}" type="sibTrans" cxnId="{48E75A82-76C9-4EA9-90F8-FB950FBD96D8}">
      <dgm:prSet/>
      <dgm:spPr/>
      <dgm:t>
        <a:bodyPr/>
        <a:lstStyle/>
        <a:p>
          <a:endParaRPr lang="en-US"/>
        </a:p>
      </dgm:t>
    </dgm:pt>
    <dgm:pt modelId="{9882A115-D8AD-4B54-8F12-9C0B4EB85246}">
      <dgm:prSet/>
      <dgm:spPr/>
      <dgm:t>
        <a:bodyPr/>
        <a:lstStyle/>
        <a:p>
          <a:r>
            <a:rPr lang="en-US"/>
            <a:t>War on Terror, 2001-21 (?)</a:t>
          </a:r>
        </a:p>
      </dgm:t>
    </dgm:pt>
    <dgm:pt modelId="{E9F044F4-2BB8-402A-8067-8BC05DE751C7}" type="parTrans" cxnId="{0EAB0CC7-8E65-453D-831F-D031C47BE59E}">
      <dgm:prSet/>
      <dgm:spPr/>
      <dgm:t>
        <a:bodyPr/>
        <a:lstStyle/>
        <a:p>
          <a:endParaRPr lang="en-US"/>
        </a:p>
      </dgm:t>
    </dgm:pt>
    <dgm:pt modelId="{2734BD51-EABD-4D1F-B222-0E7CEDAE60DA}" type="sibTrans" cxnId="{0EAB0CC7-8E65-453D-831F-D031C47BE59E}">
      <dgm:prSet/>
      <dgm:spPr/>
      <dgm:t>
        <a:bodyPr/>
        <a:lstStyle/>
        <a:p>
          <a:endParaRPr lang="en-US"/>
        </a:p>
      </dgm:t>
    </dgm:pt>
    <dgm:pt modelId="{792A10FC-9C55-4A3C-9E0D-991C4AA1BBBD}">
      <dgm:prSet/>
      <dgm:spPr/>
      <dgm:t>
        <a:bodyPr/>
        <a:lstStyle/>
        <a:p>
          <a:r>
            <a:rPr lang="en-US" dirty="0"/>
            <a:t>Great Recession (ARRA) and COVID (CARES Act)</a:t>
          </a:r>
        </a:p>
      </dgm:t>
    </dgm:pt>
    <dgm:pt modelId="{EBF69ECE-F486-4797-959D-3A6E08E151D4}" type="parTrans" cxnId="{1A4DBCAE-7BAE-4C51-8C4F-88CD1EA468E1}">
      <dgm:prSet/>
      <dgm:spPr/>
      <dgm:t>
        <a:bodyPr/>
        <a:lstStyle/>
        <a:p>
          <a:endParaRPr lang="en-US"/>
        </a:p>
      </dgm:t>
    </dgm:pt>
    <dgm:pt modelId="{4D08D48D-BCFF-4FED-80F7-573FB80E6EB0}" type="sibTrans" cxnId="{1A4DBCAE-7BAE-4C51-8C4F-88CD1EA468E1}">
      <dgm:prSet/>
      <dgm:spPr/>
      <dgm:t>
        <a:bodyPr/>
        <a:lstStyle/>
        <a:p>
          <a:endParaRPr lang="en-US"/>
        </a:p>
      </dgm:t>
    </dgm:pt>
    <dgm:pt modelId="{B8728E9A-046A-47EC-9F11-12966CEFD0B3}">
      <dgm:prSet/>
      <dgm:spPr/>
      <dgm:t>
        <a:bodyPr/>
        <a:lstStyle/>
        <a:p>
          <a:r>
            <a:rPr lang="en-US"/>
            <a:t>“Bidenomics” (ARPA, Inflation Reduction Act)</a:t>
          </a:r>
        </a:p>
      </dgm:t>
    </dgm:pt>
    <dgm:pt modelId="{DF169AC8-DEAE-4C95-AED6-28C65761C1CA}" type="parTrans" cxnId="{7A8C3471-FFA9-48EA-B1FD-0ABB2E61A80B}">
      <dgm:prSet/>
      <dgm:spPr/>
      <dgm:t>
        <a:bodyPr/>
        <a:lstStyle/>
        <a:p>
          <a:endParaRPr lang="en-US"/>
        </a:p>
      </dgm:t>
    </dgm:pt>
    <dgm:pt modelId="{7A9FD96F-449E-4BC8-B786-2BE080BBAA64}" type="sibTrans" cxnId="{7A8C3471-FFA9-48EA-B1FD-0ABB2E61A80B}">
      <dgm:prSet/>
      <dgm:spPr/>
      <dgm:t>
        <a:bodyPr/>
        <a:lstStyle/>
        <a:p>
          <a:endParaRPr lang="en-US"/>
        </a:p>
      </dgm:t>
    </dgm:pt>
    <dgm:pt modelId="{14FC7A28-109A-47EC-977C-F8445C38E4A8}" type="pres">
      <dgm:prSet presAssocID="{10B5DBB8-A6FB-4BF6-B241-A73EB49D884D}" presName="Name0" presStyleCnt="0">
        <dgm:presLayoutVars>
          <dgm:dir/>
          <dgm:animLvl val="lvl"/>
          <dgm:resizeHandles val="exact"/>
        </dgm:presLayoutVars>
      </dgm:prSet>
      <dgm:spPr/>
    </dgm:pt>
    <dgm:pt modelId="{E447944C-F828-4FD9-B887-DDFA96FCF9BF}" type="pres">
      <dgm:prSet presAssocID="{25EF2DC5-D5A5-4BE8-9C3E-61D062EA743C}" presName="composite" presStyleCnt="0"/>
      <dgm:spPr/>
    </dgm:pt>
    <dgm:pt modelId="{2FB4DEE8-F960-40CA-B6DA-40749B626749}" type="pres">
      <dgm:prSet presAssocID="{25EF2DC5-D5A5-4BE8-9C3E-61D062EA743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E75C098-3EBF-4439-865A-05796C81B4D5}" type="pres">
      <dgm:prSet presAssocID="{25EF2DC5-D5A5-4BE8-9C3E-61D062EA743C}" presName="desTx" presStyleLbl="alignAccFollowNode1" presStyleIdx="0" presStyleCnt="3">
        <dgm:presLayoutVars>
          <dgm:bulletEnabled val="1"/>
        </dgm:presLayoutVars>
      </dgm:prSet>
      <dgm:spPr/>
    </dgm:pt>
    <dgm:pt modelId="{E1AE777E-347F-470F-8895-09965F8DCB6E}" type="pres">
      <dgm:prSet presAssocID="{A4D0AD9B-27CB-4064-BAD6-386168E56CE1}" presName="space" presStyleCnt="0"/>
      <dgm:spPr/>
    </dgm:pt>
    <dgm:pt modelId="{C01B51E9-4B9F-4BD2-8823-893858673911}" type="pres">
      <dgm:prSet presAssocID="{966E9514-3293-418A-BD13-8599342F9BDC}" presName="composite" presStyleCnt="0"/>
      <dgm:spPr/>
    </dgm:pt>
    <dgm:pt modelId="{71ABFC78-4C63-4CE8-B87C-FCFE9D9FF3DA}" type="pres">
      <dgm:prSet presAssocID="{966E9514-3293-418A-BD13-8599342F9BD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6B32EE8-F2C9-4E3E-BBC3-43265A02C3CF}" type="pres">
      <dgm:prSet presAssocID="{966E9514-3293-418A-BD13-8599342F9BDC}" presName="desTx" presStyleLbl="alignAccFollowNode1" presStyleIdx="1" presStyleCnt="3">
        <dgm:presLayoutVars>
          <dgm:bulletEnabled val="1"/>
        </dgm:presLayoutVars>
      </dgm:prSet>
      <dgm:spPr/>
    </dgm:pt>
    <dgm:pt modelId="{F43E2660-FAA9-474B-9630-F54505A309A8}" type="pres">
      <dgm:prSet presAssocID="{C8B9EAB3-5C62-43FE-BA60-1A3C21B460A6}" presName="space" presStyleCnt="0"/>
      <dgm:spPr/>
    </dgm:pt>
    <dgm:pt modelId="{7A18EA11-C121-4A18-AD41-B6DD8FAD6A9E}" type="pres">
      <dgm:prSet presAssocID="{0812FE86-754F-4173-906B-B52328F5F0C1}" presName="composite" presStyleCnt="0"/>
      <dgm:spPr/>
    </dgm:pt>
    <dgm:pt modelId="{FFCB8DA7-DF0B-4243-BC77-7EEA05A3F9FF}" type="pres">
      <dgm:prSet presAssocID="{0812FE86-754F-4173-906B-B52328F5F0C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C2180B3-B6A1-4B08-BDD8-40A73148AC93}" type="pres">
      <dgm:prSet presAssocID="{0812FE86-754F-4173-906B-B52328F5F0C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E0D7400-61B8-4C01-9ABC-FBCB0421E1ED}" srcId="{0812FE86-754F-4173-906B-B52328F5F0C1}" destId="{125897ED-1033-4297-B215-F061E383478E}" srcOrd="1" destOrd="0" parTransId="{29D0D6FF-063C-4602-AECD-87559E6A9222}" sibTransId="{C89D61F1-5337-47E6-A563-CD183E9BD952}"/>
    <dgm:cxn modelId="{CDEE9505-3CC9-45F8-BB92-27BA0B1AC922}" srcId="{966E9514-3293-418A-BD13-8599342F9BDC}" destId="{DFB41985-A8FB-4DE6-A128-01BF8851D373}" srcOrd="0" destOrd="0" parTransId="{320EA029-4600-4D7E-878C-A9D087389D55}" sibTransId="{F5C1528B-1711-4A4C-AA4B-621D23B1FD8D}"/>
    <dgm:cxn modelId="{4E21C120-FC42-4E90-A452-EDFFC5F25CFF}" type="presOf" srcId="{1595763E-006D-49AC-8E77-95C7F4C2D593}" destId="{EE75C098-3EBF-4439-865A-05796C81B4D5}" srcOrd="0" destOrd="1" presId="urn:microsoft.com/office/officeart/2005/8/layout/hList1"/>
    <dgm:cxn modelId="{27299722-51A2-4A2B-8C17-2C88980C0AFD}" srcId="{966E9514-3293-418A-BD13-8599342F9BDC}" destId="{109829EF-D67E-4D5F-8F60-6A1BF5E7C73F}" srcOrd="2" destOrd="0" parTransId="{72470D38-861E-432C-A131-041A347E343E}" sibTransId="{C660AC22-B929-41FD-97AF-CD64C4939FC9}"/>
    <dgm:cxn modelId="{61D84023-BF55-4C6A-B847-EC5484D454C7}" type="presOf" srcId="{109829EF-D67E-4D5F-8F60-6A1BF5E7C73F}" destId="{B6B32EE8-F2C9-4E3E-BBC3-43265A02C3CF}" srcOrd="0" destOrd="2" presId="urn:microsoft.com/office/officeart/2005/8/layout/hList1"/>
    <dgm:cxn modelId="{432CD52F-F2C4-404F-8A68-D06E9FCC1C54}" srcId="{10B5DBB8-A6FB-4BF6-B241-A73EB49D884D}" destId="{0812FE86-754F-4173-906B-B52328F5F0C1}" srcOrd="2" destOrd="0" parTransId="{3211A7E4-6A84-4E08-9D6E-E69FA0C0C638}" sibTransId="{8E33F2E8-1506-4EBA-9171-FAF73DD7ABDE}"/>
    <dgm:cxn modelId="{24DC9F3B-9B52-4191-81F4-EBBF2C78E98F}" type="presOf" srcId="{9882A115-D8AD-4B54-8F12-9C0B4EB85246}" destId="{AC2180B3-B6A1-4B08-BDD8-40A73148AC93}" srcOrd="0" destOrd="3" presId="urn:microsoft.com/office/officeart/2005/8/layout/hList1"/>
    <dgm:cxn modelId="{5933D93C-33BB-414A-959A-E6B39A0788B5}" type="presOf" srcId="{966E9514-3293-418A-BD13-8599342F9BDC}" destId="{71ABFC78-4C63-4CE8-B87C-FCFE9D9FF3DA}" srcOrd="0" destOrd="0" presId="urn:microsoft.com/office/officeart/2005/8/layout/hList1"/>
    <dgm:cxn modelId="{8D232960-5888-42C6-AA7A-1F7BC8CD1B03}" srcId="{10B5DBB8-A6FB-4BF6-B241-A73EB49D884D}" destId="{966E9514-3293-418A-BD13-8599342F9BDC}" srcOrd="1" destOrd="0" parTransId="{4BF73FCF-5B37-4100-B389-673469352671}" sibTransId="{C8B9EAB3-5C62-43FE-BA60-1A3C21B460A6}"/>
    <dgm:cxn modelId="{70E9AF41-72C3-4BE6-A835-11DC1CFBF2AC}" srcId="{0812FE86-754F-4173-906B-B52328F5F0C1}" destId="{9F7EF4C1-5414-4569-B447-7D9EF80A88B3}" srcOrd="0" destOrd="0" parTransId="{35B34BE4-99CF-46ED-83D7-647CBA3626EC}" sibTransId="{BA8019BB-83C7-492C-BC4E-3B52B2D3BB84}"/>
    <dgm:cxn modelId="{72152A66-7711-4461-8A2A-ED836649FD8D}" type="presOf" srcId="{6AE3CC7E-AD6C-46E4-A9AB-58694AD077FA}" destId="{B6B32EE8-F2C9-4E3E-BBC3-43265A02C3CF}" srcOrd="0" destOrd="1" presId="urn:microsoft.com/office/officeart/2005/8/layout/hList1"/>
    <dgm:cxn modelId="{C9E71F6A-4B23-45F7-8EFF-3FAC95B86B24}" type="presOf" srcId="{DFB41985-A8FB-4DE6-A128-01BF8851D373}" destId="{B6B32EE8-F2C9-4E3E-BBC3-43265A02C3CF}" srcOrd="0" destOrd="0" presId="urn:microsoft.com/office/officeart/2005/8/layout/hList1"/>
    <dgm:cxn modelId="{DBF7874D-D7B9-4D45-8BF3-F0EF24AFDB23}" srcId="{25EF2DC5-D5A5-4BE8-9C3E-61D062EA743C}" destId="{1595763E-006D-49AC-8E77-95C7F4C2D593}" srcOrd="1" destOrd="0" parTransId="{998F8E95-826F-4B44-AA13-E409C4271268}" sibTransId="{4354AC27-887B-4D86-828B-A12B701CA01D}"/>
    <dgm:cxn modelId="{A178FF4D-0569-443F-B79B-BCE8C9F1C1D4}" srcId="{966E9514-3293-418A-BD13-8599342F9BDC}" destId="{6AE3CC7E-AD6C-46E4-A9AB-58694AD077FA}" srcOrd="1" destOrd="0" parTransId="{67E0529D-9915-4744-A775-33316CF22E0A}" sibTransId="{B0F65FE5-C0F7-4D03-921F-CE34588A7ADF}"/>
    <dgm:cxn modelId="{7A8C3471-FFA9-48EA-B1FD-0ABB2E61A80B}" srcId="{0812FE86-754F-4173-906B-B52328F5F0C1}" destId="{B8728E9A-046A-47EC-9F11-12966CEFD0B3}" srcOrd="5" destOrd="0" parTransId="{DF169AC8-DEAE-4C95-AED6-28C65761C1CA}" sibTransId="{7A9FD96F-449E-4BC8-B786-2BE080BBAA64}"/>
    <dgm:cxn modelId="{48E75A82-76C9-4EA9-90F8-FB950FBD96D8}" srcId="{0812FE86-754F-4173-906B-B52328F5F0C1}" destId="{98E96D88-EF4D-4D45-8308-73B811B6AB19}" srcOrd="2" destOrd="0" parTransId="{9F93C94B-AEF2-4117-A638-287B59042F4D}" sibTransId="{0C7C7E84-F319-43BF-8C83-DFDC669FF715}"/>
    <dgm:cxn modelId="{CB440294-147C-4DA1-93C0-A3EA245FA276}" type="presOf" srcId="{25EF2DC5-D5A5-4BE8-9C3E-61D062EA743C}" destId="{2FB4DEE8-F960-40CA-B6DA-40749B626749}" srcOrd="0" destOrd="0" presId="urn:microsoft.com/office/officeart/2005/8/layout/hList1"/>
    <dgm:cxn modelId="{3A563897-7A88-4570-92BC-1408B0D6C2D0}" srcId="{10B5DBB8-A6FB-4BF6-B241-A73EB49D884D}" destId="{25EF2DC5-D5A5-4BE8-9C3E-61D062EA743C}" srcOrd="0" destOrd="0" parTransId="{ABAAAC8F-2C46-4F45-88E2-C7A8BA5E9E07}" sibTransId="{A4D0AD9B-27CB-4064-BAD6-386168E56CE1}"/>
    <dgm:cxn modelId="{0C34F79C-5D8F-4567-A919-08E422249430}" type="presOf" srcId="{9F7EF4C1-5414-4569-B447-7D9EF80A88B3}" destId="{AC2180B3-B6A1-4B08-BDD8-40A73148AC93}" srcOrd="0" destOrd="0" presId="urn:microsoft.com/office/officeart/2005/8/layout/hList1"/>
    <dgm:cxn modelId="{1A4DBCAE-7BAE-4C51-8C4F-88CD1EA468E1}" srcId="{0812FE86-754F-4173-906B-B52328F5F0C1}" destId="{792A10FC-9C55-4A3C-9E0D-991C4AA1BBBD}" srcOrd="4" destOrd="0" parTransId="{EBF69ECE-F486-4797-959D-3A6E08E151D4}" sibTransId="{4D08D48D-BCFF-4FED-80F7-573FB80E6EB0}"/>
    <dgm:cxn modelId="{64C5F1BA-4904-42E7-B742-23848FDB2FC5}" srcId="{25EF2DC5-D5A5-4BE8-9C3E-61D062EA743C}" destId="{9EBE0F9A-5726-4B40-BB05-6FEA5ECB5F29}" srcOrd="0" destOrd="0" parTransId="{81232B3D-4958-47EA-8BB8-FAE112C9404A}" sibTransId="{6F01CB7D-6ABF-4A46-A8ED-4B6C44F4D328}"/>
    <dgm:cxn modelId="{410516BC-F2F8-477E-8609-82833D84B87F}" type="presOf" srcId="{0812FE86-754F-4173-906B-B52328F5F0C1}" destId="{FFCB8DA7-DF0B-4243-BC77-7EEA05A3F9FF}" srcOrd="0" destOrd="0" presId="urn:microsoft.com/office/officeart/2005/8/layout/hList1"/>
    <dgm:cxn modelId="{B9A610BE-62AE-4C3F-85BD-B7F15EE02DA1}" type="presOf" srcId="{98E96D88-EF4D-4D45-8308-73B811B6AB19}" destId="{AC2180B3-B6A1-4B08-BDD8-40A73148AC93}" srcOrd="0" destOrd="2" presId="urn:microsoft.com/office/officeart/2005/8/layout/hList1"/>
    <dgm:cxn modelId="{DDD5F4C1-75BA-4471-8258-F36C54003758}" type="presOf" srcId="{792A10FC-9C55-4A3C-9E0D-991C4AA1BBBD}" destId="{AC2180B3-B6A1-4B08-BDD8-40A73148AC93}" srcOrd="0" destOrd="4" presId="urn:microsoft.com/office/officeart/2005/8/layout/hList1"/>
    <dgm:cxn modelId="{666DB1C3-69A2-4C2E-A6A4-77855C5329D7}" type="presOf" srcId="{B8728E9A-046A-47EC-9F11-12966CEFD0B3}" destId="{AC2180B3-B6A1-4B08-BDD8-40A73148AC93}" srcOrd="0" destOrd="5" presId="urn:microsoft.com/office/officeart/2005/8/layout/hList1"/>
    <dgm:cxn modelId="{0EAB0CC7-8E65-453D-831F-D031C47BE59E}" srcId="{0812FE86-754F-4173-906B-B52328F5F0C1}" destId="{9882A115-D8AD-4B54-8F12-9C0B4EB85246}" srcOrd="3" destOrd="0" parTransId="{E9F044F4-2BB8-402A-8067-8BC05DE751C7}" sibTransId="{2734BD51-EABD-4D1F-B222-0E7CEDAE60DA}"/>
    <dgm:cxn modelId="{2E2A35DB-51F2-4B75-B19C-E4B71401EE0D}" type="presOf" srcId="{10B5DBB8-A6FB-4BF6-B241-A73EB49D884D}" destId="{14FC7A28-109A-47EC-977C-F8445C38E4A8}" srcOrd="0" destOrd="0" presId="urn:microsoft.com/office/officeart/2005/8/layout/hList1"/>
    <dgm:cxn modelId="{927C9DFC-CDDF-46AC-932C-68339BF884F9}" type="presOf" srcId="{125897ED-1033-4297-B215-F061E383478E}" destId="{AC2180B3-B6A1-4B08-BDD8-40A73148AC93}" srcOrd="0" destOrd="1" presId="urn:microsoft.com/office/officeart/2005/8/layout/hList1"/>
    <dgm:cxn modelId="{279D12FD-448C-46EF-B075-28CA3EE6A87C}" type="presOf" srcId="{9EBE0F9A-5726-4B40-BB05-6FEA5ECB5F29}" destId="{EE75C098-3EBF-4439-865A-05796C81B4D5}" srcOrd="0" destOrd="0" presId="urn:microsoft.com/office/officeart/2005/8/layout/hList1"/>
    <dgm:cxn modelId="{E6392512-C9D2-4556-A801-25F8F63B0805}" type="presParOf" srcId="{14FC7A28-109A-47EC-977C-F8445C38E4A8}" destId="{E447944C-F828-4FD9-B887-DDFA96FCF9BF}" srcOrd="0" destOrd="0" presId="urn:microsoft.com/office/officeart/2005/8/layout/hList1"/>
    <dgm:cxn modelId="{889CEC50-5EC9-4371-BECC-4115E5B79201}" type="presParOf" srcId="{E447944C-F828-4FD9-B887-DDFA96FCF9BF}" destId="{2FB4DEE8-F960-40CA-B6DA-40749B626749}" srcOrd="0" destOrd="0" presId="urn:microsoft.com/office/officeart/2005/8/layout/hList1"/>
    <dgm:cxn modelId="{0DE22817-F112-42BD-AE4A-6D261E1B8C47}" type="presParOf" srcId="{E447944C-F828-4FD9-B887-DDFA96FCF9BF}" destId="{EE75C098-3EBF-4439-865A-05796C81B4D5}" srcOrd="1" destOrd="0" presId="urn:microsoft.com/office/officeart/2005/8/layout/hList1"/>
    <dgm:cxn modelId="{14D738B1-0C38-4F3D-A386-9686DD792BD8}" type="presParOf" srcId="{14FC7A28-109A-47EC-977C-F8445C38E4A8}" destId="{E1AE777E-347F-470F-8895-09965F8DCB6E}" srcOrd="1" destOrd="0" presId="urn:microsoft.com/office/officeart/2005/8/layout/hList1"/>
    <dgm:cxn modelId="{341A6775-7DC1-44C7-842D-D8DC64709F7A}" type="presParOf" srcId="{14FC7A28-109A-47EC-977C-F8445C38E4A8}" destId="{C01B51E9-4B9F-4BD2-8823-893858673911}" srcOrd="2" destOrd="0" presId="urn:microsoft.com/office/officeart/2005/8/layout/hList1"/>
    <dgm:cxn modelId="{89EA23A5-009C-4082-A036-431A056748B4}" type="presParOf" srcId="{C01B51E9-4B9F-4BD2-8823-893858673911}" destId="{71ABFC78-4C63-4CE8-B87C-FCFE9D9FF3DA}" srcOrd="0" destOrd="0" presId="urn:microsoft.com/office/officeart/2005/8/layout/hList1"/>
    <dgm:cxn modelId="{734BBD2C-5A2D-4000-A3DC-3907320B6BEB}" type="presParOf" srcId="{C01B51E9-4B9F-4BD2-8823-893858673911}" destId="{B6B32EE8-F2C9-4E3E-BBC3-43265A02C3CF}" srcOrd="1" destOrd="0" presId="urn:microsoft.com/office/officeart/2005/8/layout/hList1"/>
    <dgm:cxn modelId="{78801E06-0AA7-4626-97EE-5C41B4C61F20}" type="presParOf" srcId="{14FC7A28-109A-47EC-977C-F8445C38E4A8}" destId="{F43E2660-FAA9-474B-9630-F54505A309A8}" srcOrd="3" destOrd="0" presId="urn:microsoft.com/office/officeart/2005/8/layout/hList1"/>
    <dgm:cxn modelId="{3FAEC6DB-74EA-4A77-8485-36CF29678570}" type="presParOf" srcId="{14FC7A28-109A-47EC-977C-F8445C38E4A8}" destId="{7A18EA11-C121-4A18-AD41-B6DD8FAD6A9E}" srcOrd="4" destOrd="0" presId="urn:microsoft.com/office/officeart/2005/8/layout/hList1"/>
    <dgm:cxn modelId="{6E1CA0E4-1C04-4D3A-82DD-61EED3E861B5}" type="presParOf" srcId="{7A18EA11-C121-4A18-AD41-B6DD8FAD6A9E}" destId="{FFCB8DA7-DF0B-4243-BC77-7EEA05A3F9FF}" srcOrd="0" destOrd="0" presId="urn:microsoft.com/office/officeart/2005/8/layout/hList1"/>
    <dgm:cxn modelId="{08DB63DB-DCEC-44B0-9AD3-A47CBBB3119D}" type="presParOf" srcId="{7A18EA11-C121-4A18-AD41-B6DD8FAD6A9E}" destId="{AC2180B3-B6A1-4B08-BDD8-40A73148AC9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E841C1-CD9D-4EDB-83E8-01EA12B9E05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22587C9-95CB-4977-BFF1-35E8E00FEFD1}">
      <dgm:prSet/>
      <dgm:spPr/>
      <dgm:t>
        <a:bodyPr/>
        <a:lstStyle/>
        <a:p>
          <a:r>
            <a:rPr lang="en-US"/>
            <a:t>Earmarks</a:t>
          </a:r>
        </a:p>
      </dgm:t>
    </dgm:pt>
    <dgm:pt modelId="{AA6DC770-0EFA-48A0-BB42-6213194B4A72}" type="parTrans" cxnId="{2FF583BB-8620-4992-8B25-3489F0FAD6E9}">
      <dgm:prSet/>
      <dgm:spPr/>
      <dgm:t>
        <a:bodyPr/>
        <a:lstStyle/>
        <a:p>
          <a:endParaRPr lang="en-US"/>
        </a:p>
      </dgm:t>
    </dgm:pt>
    <dgm:pt modelId="{80A7E608-D141-4BC2-8394-01744DF4F967}" type="sibTrans" cxnId="{2FF583BB-8620-4992-8B25-3489F0FAD6E9}">
      <dgm:prSet/>
      <dgm:spPr/>
      <dgm:t>
        <a:bodyPr/>
        <a:lstStyle/>
        <a:p>
          <a:endParaRPr lang="en-US"/>
        </a:p>
      </dgm:t>
    </dgm:pt>
    <dgm:pt modelId="{E05103C6-A6AA-4359-98DE-9A6B04555C8A}">
      <dgm:prSet/>
      <dgm:spPr/>
      <dgm:t>
        <a:bodyPr/>
        <a:lstStyle/>
        <a:p>
          <a:r>
            <a:rPr lang="en-US"/>
            <a:t>Increased dramatically in 20</a:t>
          </a:r>
          <a:r>
            <a:rPr lang="en-US" baseline="30000"/>
            <a:t>th</a:t>
          </a:r>
          <a:r>
            <a:rPr lang="en-US"/>
            <a:t> century as legislators fought back against increased agency budget authority and directed funds to specific projects</a:t>
          </a:r>
        </a:p>
      </dgm:t>
    </dgm:pt>
    <dgm:pt modelId="{0D218BCE-A07F-4A74-B3B0-6C4AAB2D2A9F}" type="parTrans" cxnId="{AE8021E4-2642-429A-B36D-608D08D0D3F9}">
      <dgm:prSet/>
      <dgm:spPr/>
      <dgm:t>
        <a:bodyPr/>
        <a:lstStyle/>
        <a:p>
          <a:endParaRPr lang="en-US"/>
        </a:p>
      </dgm:t>
    </dgm:pt>
    <dgm:pt modelId="{82D1E94D-9C61-4537-9A17-0FE2403E3543}" type="sibTrans" cxnId="{AE8021E4-2642-429A-B36D-608D08D0D3F9}">
      <dgm:prSet/>
      <dgm:spPr/>
      <dgm:t>
        <a:bodyPr/>
        <a:lstStyle/>
        <a:p>
          <a:endParaRPr lang="en-US"/>
        </a:p>
      </dgm:t>
    </dgm:pt>
    <dgm:pt modelId="{8AE08A68-E0D7-4A59-9CF6-DB24A00E2088}">
      <dgm:prSet/>
      <dgm:spPr/>
      <dgm:t>
        <a:bodyPr/>
        <a:lstStyle/>
        <a:p>
          <a:r>
            <a:rPr lang="en-US"/>
            <a:t>External actors including interest groups reap rich rewards through earmarks</a:t>
          </a:r>
        </a:p>
      </dgm:t>
    </dgm:pt>
    <dgm:pt modelId="{16873E40-E7B4-4EEE-8057-237FB50CAA88}" type="parTrans" cxnId="{5C6AE6D1-04DB-48D2-9B57-3A312C3EA5D5}">
      <dgm:prSet/>
      <dgm:spPr/>
      <dgm:t>
        <a:bodyPr/>
        <a:lstStyle/>
        <a:p>
          <a:endParaRPr lang="en-US"/>
        </a:p>
      </dgm:t>
    </dgm:pt>
    <dgm:pt modelId="{95251F9E-F9CD-407F-9C96-B091BEE5FC3F}" type="sibTrans" cxnId="{5C6AE6D1-04DB-48D2-9B57-3A312C3EA5D5}">
      <dgm:prSet/>
      <dgm:spPr/>
      <dgm:t>
        <a:bodyPr/>
        <a:lstStyle/>
        <a:p>
          <a:endParaRPr lang="en-US"/>
        </a:p>
      </dgm:t>
    </dgm:pt>
    <dgm:pt modelId="{51E69F5E-DE77-4273-8077-0764503603E3}">
      <dgm:prSet/>
      <dgm:spPr/>
      <dgm:t>
        <a:bodyPr/>
        <a:lstStyle/>
        <a:p>
          <a:r>
            <a:rPr lang="en-US"/>
            <a:t>“Pork barrel politics” or “bringing home the goods” to make deals and get budgets done?</a:t>
          </a:r>
        </a:p>
      </dgm:t>
    </dgm:pt>
    <dgm:pt modelId="{DAC2A2D8-DD3B-40AD-A59C-92F78DF6A203}" type="parTrans" cxnId="{DD6F5090-237C-4ABF-9849-DFCD0A31DD19}">
      <dgm:prSet/>
      <dgm:spPr/>
      <dgm:t>
        <a:bodyPr/>
        <a:lstStyle/>
        <a:p>
          <a:endParaRPr lang="en-US"/>
        </a:p>
      </dgm:t>
    </dgm:pt>
    <dgm:pt modelId="{479791E4-C5AF-4CCC-A503-369507813117}" type="sibTrans" cxnId="{DD6F5090-237C-4ABF-9849-DFCD0A31DD19}">
      <dgm:prSet/>
      <dgm:spPr/>
      <dgm:t>
        <a:bodyPr/>
        <a:lstStyle/>
        <a:p>
          <a:endParaRPr lang="en-US"/>
        </a:p>
      </dgm:t>
    </dgm:pt>
    <dgm:pt modelId="{743805F4-DD8C-404C-8964-AF9F7DF425E3}">
      <dgm:prSet/>
      <dgm:spPr/>
      <dgm:t>
        <a:bodyPr/>
        <a:lstStyle/>
        <a:p>
          <a:r>
            <a:rPr lang="en-US"/>
            <a:t>Contracts</a:t>
          </a:r>
        </a:p>
      </dgm:t>
    </dgm:pt>
    <dgm:pt modelId="{B4DC1E72-FB3F-413E-812F-884DD19E5AEB}" type="parTrans" cxnId="{2B8EF9C6-758A-4892-845E-2C316CC077E8}">
      <dgm:prSet/>
      <dgm:spPr/>
      <dgm:t>
        <a:bodyPr/>
        <a:lstStyle/>
        <a:p>
          <a:endParaRPr lang="en-US"/>
        </a:p>
      </dgm:t>
    </dgm:pt>
    <dgm:pt modelId="{E5FCF0BE-2DFB-49B8-BBCF-DFDF08EBB0B2}" type="sibTrans" cxnId="{2B8EF9C6-758A-4892-845E-2C316CC077E8}">
      <dgm:prSet/>
      <dgm:spPr/>
      <dgm:t>
        <a:bodyPr/>
        <a:lstStyle/>
        <a:p>
          <a:endParaRPr lang="en-US"/>
        </a:p>
      </dgm:t>
    </dgm:pt>
    <dgm:pt modelId="{0690FBC1-DDBB-4540-A810-D0283359B64A}">
      <dgm:prSet/>
      <dgm:spPr/>
      <dgm:t>
        <a:bodyPr/>
        <a:lstStyle/>
        <a:p>
          <a:r>
            <a:rPr lang="en-US"/>
            <a:t>“Run government like a business” by farming out work to ever-increasing number of contractors who compete for government funds</a:t>
          </a:r>
        </a:p>
      </dgm:t>
    </dgm:pt>
    <dgm:pt modelId="{486C2166-A16D-4E73-9CCB-CAC89C7CF571}" type="parTrans" cxnId="{51DC63C9-DC68-4098-AD09-37B08628285D}">
      <dgm:prSet/>
      <dgm:spPr/>
      <dgm:t>
        <a:bodyPr/>
        <a:lstStyle/>
        <a:p>
          <a:endParaRPr lang="en-US"/>
        </a:p>
      </dgm:t>
    </dgm:pt>
    <dgm:pt modelId="{A0D545BC-87E3-4CCD-BBEB-BE69BEBFED88}" type="sibTrans" cxnId="{51DC63C9-DC68-4098-AD09-37B08628285D}">
      <dgm:prSet/>
      <dgm:spPr/>
      <dgm:t>
        <a:bodyPr/>
        <a:lstStyle/>
        <a:p>
          <a:endParaRPr lang="en-US"/>
        </a:p>
      </dgm:t>
    </dgm:pt>
    <dgm:pt modelId="{5B195347-D707-4110-B177-23FD1009D7BD}">
      <dgm:prSet/>
      <dgm:spPr/>
      <dgm:t>
        <a:bodyPr/>
        <a:lstStyle/>
        <a:p>
          <a:r>
            <a:rPr lang="en-US"/>
            <a:t>Salaries and overhead costs are actually often much higher than government workers</a:t>
          </a:r>
        </a:p>
      </dgm:t>
    </dgm:pt>
    <dgm:pt modelId="{A822B147-8256-49CA-9068-8496D284DE08}" type="parTrans" cxnId="{4D73B369-A453-4772-80A9-A8349E3E3EE8}">
      <dgm:prSet/>
      <dgm:spPr/>
      <dgm:t>
        <a:bodyPr/>
        <a:lstStyle/>
        <a:p>
          <a:endParaRPr lang="en-US"/>
        </a:p>
      </dgm:t>
    </dgm:pt>
    <dgm:pt modelId="{EE909CAF-CB8E-412B-B0C3-6F1DFF4296CC}" type="sibTrans" cxnId="{4D73B369-A453-4772-80A9-A8349E3E3EE8}">
      <dgm:prSet/>
      <dgm:spPr/>
      <dgm:t>
        <a:bodyPr/>
        <a:lstStyle/>
        <a:p>
          <a:endParaRPr lang="en-US"/>
        </a:p>
      </dgm:t>
    </dgm:pt>
    <dgm:pt modelId="{B32064E8-57DE-4CB5-973D-0CF8280F9BF3}">
      <dgm:prSet/>
      <dgm:spPr/>
      <dgm:t>
        <a:bodyPr/>
        <a:lstStyle/>
        <a:p>
          <a:r>
            <a:rPr lang="en-US"/>
            <a:t>Competition for contracts has declined, accountability is lacking</a:t>
          </a:r>
        </a:p>
      </dgm:t>
    </dgm:pt>
    <dgm:pt modelId="{3A88BC61-C4A0-48F5-92EE-60ED714EEB21}" type="parTrans" cxnId="{252D1163-DBCE-4BE6-93E5-35250CD288AC}">
      <dgm:prSet/>
      <dgm:spPr/>
      <dgm:t>
        <a:bodyPr/>
        <a:lstStyle/>
        <a:p>
          <a:endParaRPr lang="en-US"/>
        </a:p>
      </dgm:t>
    </dgm:pt>
    <dgm:pt modelId="{BFC2A8E1-E3B5-43A5-BB07-EBC16CC56F03}" type="sibTrans" cxnId="{252D1163-DBCE-4BE6-93E5-35250CD288AC}">
      <dgm:prSet/>
      <dgm:spPr/>
      <dgm:t>
        <a:bodyPr/>
        <a:lstStyle/>
        <a:p>
          <a:endParaRPr lang="en-US"/>
        </a:p>
      </dgm:t>
    </dgm:pt>
    <dgm:pt modelId="{76CE5BCB-0C5E-4ACA-A964-59363DD131C7}">
      <dgm:prSet/>
      <dgm:spPr/>
      <dgm:t>
        <a:bodyPr/>
        <a:lstStyle/>
        <a:p>
          <a:r>
            <a:rPr lang="en-US"/>
            <a:t>Size of federal contractor workforce: 80% of IT staff, 90% of all Department of Energy operations (including Los Alamos and Sandia).  Federal contractors are a “shadow workforce” of up to 7.5 million people, compared to 2.1 million actual federal employees (besides the military and USPS)</a:t>
          </a:r>
        </a:p>
      </dgm:t>
    </dgm:pt>
    <dgm:pt modelId="{8A58AC04-0993-4565-9CBA-A935A90E2701}" type="parTrans" cxnId="{446D8537-C05F-4722-9262-C82AFA59EF72}">
      <dgm:prSet/>
      <dgm:spPr/>
      <dgm:t>
        <a:bodyPr/>
        <a:lstStyle/>
        <a:p>
          <a:endParaRPr lang="en-US"/>
        </a:p>
      </dgm:t>
    </dgm:pt>
    <dgm:pt modelId="{D1026FD8-F0D6-4231-959E-E0E3DA094F10}" type="sibTrans" cxnId="{446D8537-C05F-4722-9262-C82AFA59EF72}">
      <dgm:prSet/>
      <dgm:spPr/>
      <dgm:t>
        <a:bodyPr/>
        <a:lstStyle/>
        <a:p>
          <a:endParaRPr lang="en-US"/>
        </a:p>
      </dgm:t>
    </dgm:pt>
    <dgm:pt modelId="{E835E91D-C9D3-4BA5-91A0-17897E3F92E0}" type="pres">
      <dgm:prSet presAssocID="{6EE841C1-CD9D-4EDB-83E8-01EA12B9E058}" presName="linear" presStyleCnt="0">
        <dgm:presLayoutVars>
          <dgm:animLvl val="lvl"/>
          <dgm:resizeHandles val="exact"/>
        </dgm:presLayoutVars>
      </dgm:prSet>
      <dgm:spPr/>
    </dgm:pt>
    <dgm:pt modelId="{5FB4942E-32F3-4D00-99F3-08BFAF17CEE3}" type="pres">
      <dgm:prSet presAssocID="{822587C9-95CB-4977-BFF1-35E8E00FEFD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723B2D9-85E5-4C12-BD55-4545C2C80398}" type="pres">
      <dgm:prSet presAssocID="{822587C9-95CB-4977-BFF1-35E8E00FEFD1}" presName="childText" presStyleLbl="revTx" presStyleIdx="0" presStyleCnt="2">
        <dgm:presLayoutVars>
          <dgm:bulletEnabled val="1"/>
        </dgm:presLayoutVars>
      </dgm:prSet>
      <dgm:spPr/>
    </dgm:pt>
    <dgm:pt modelId="{65478958-77DF-48F5-A096-F89CA30BD4B0}" type="pres">
      <dgm:prSet presAssocID="{743805F4-DD8C-404C-8964-AF9F7DF425E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938C9C6-B97C-4C67-9DDB-5635156D2F52}" type="pres">
      <dgm:prSet presAssocID="{743805F4-DD8C-404C-8964-AF9F7DF425E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2ED801F-479C-4E74-AED8-7916CF2B3DA1}" type="presOf" srcId="{5B195347-D707-4110-B177-23FD1009D7BD}" destId="{3938C9C6-B97C-4C67-9DDB-5635156D2F52}" srcOrd="0" destOrd="1" presId="urn:microsoft.com/office/officeart/2005/8/layout/vList2"/>
    <dgm:cxn modelId="{446D8537-C05F-4722-9262-C82AFA59EF72}" srcId="{743805F4-DD8C-404C-8964-AF9F7DF425E3}" destId="{76CE5BCB-0C5E-4ACA-A964-59363DD131C7}" srcOrd="3" destOrd="0" parTransId="{8A58AC04-0993-4565-9CBA-A935A90E2701}" sibTransId="{D1026FD8-F0D6-4231-959E-E0E3DA094F10}"/>
    <dgm:cxn modelId="{252D1163-DBCE-4BE6-93E5-35250CD288AC}" srcId="{743805F4-DD8C-404C-8964-AF9F7DF425E3}" destId="{B32064E8-57DE-4CB5-973D-0CF8280F9BF3}" srcOrd="2" destOrd="0" parTransId="{3A88BC61-C4A0-48F5-92EE-60ED714EEB21}" sibTransId="{BFC2A8E1-E3B5-43A5-BB07-EBC16CC56F03}"/>
    <dgm:cxn modelId="{951DD144-0FDC-421A-87BE-BA27FB62217B}" type="presOf" srcId="{E05103C6-A6AA-4359-98DE-9A6B04555C8A}" destId="{0723B2D9-85E5-4C12-BD55-4545C2C80398}" srcOrd="0" destOrd="0" presId="urn:microsoft.com/office/officeart/2005/8/layout/vList2"/>
    <dgm:cxn modelId="{4D73B369-A453-4772-80A9-A8349E3E3EE8}" srcId="{743805F4-DD8C-404C-8964-AF9F7DF425E3}" destId="{5B195347-D707-4110-B177-23FD1009D7BD}" srcOrd="1" destOrd="0" parTransId="{A822B147-8256-49CA-9068-8496D284DE08}" sibTransId="{EE909CAF-CB8E-412B-B0C3-6F1DFF4296CC}"/>
    <dgm:cxn modelId="{41C1D26E-EB1D-44BA-8573-6C52898B52F7}" type="presOf" srcId="{76CE5BCB-0C5E-4ACA-A964-59363DD131C7}" destId="{3938C9C6-B97C-4C67-9DDB-5635156D2F52}" srcOrd="0" destOrd="3" presId="urn:microsoft.com/office/officeart/2005/8/layout/vList2"/>
    <dgm:cxn modelId="{4E44D04F-EDC4-44B7-9F25-943836D60362}" type="presOf" srcId="{B32064E8-57DE-4CB5-973D-0CF8280F9BF3}" destId="{3938C9C6-B97C-4C67-9DDB-5635156D2F52}" srcOrd="0" destOrd="2" presId="urn:microsoft.com/office/officeart/2005/8/layout/vList2"/>
    <dgm:cxn modelId="{DD6F5090-237C-4ABF-9849-DFCD0A31DD19}" srcId="{822587C9-95CB-4977-BFF1-35E8E00FEFD1}" destId="{51E69F5E-DE77-4273-8077-0764503603E3}" srcOrd="2" destOrd="0" parTransId="{DAC2A2D8-DD3B-40AD-A59C-92F78DF6A203}" sibTransId="{479791E4-C5AF-4CCC-A503-369507813117}"/>
    <dgm:cxn modelId="{9AEBEE90-0724-4ECA-8063-AD538A90DAE0}" type="presOf" srcId="{743805F4-DD8C-404C-8964-AF9F7DF425E3}" destId="{65478958-77DF-48F5-A096-F89CA30BD4B0}" srcOrd="0" destOrd="0" presId="urn:microsoft.com/office/officeart/2005/8/layout/vList2"/>
    <dgm:cxn modelId="{05DD92AC-935D-43EC-9297-1E73ADFC9106}" type="presOf" srcId="{822587C9-95CB-4977-BFF1-35E8E00FEFD1}" destId="{5FB4942E-32F3-4D00-99F3-08BFAF17CEE3}" srcOrd="0" destOrd="0" presId="urn:microsoft.com/office/officeart/2005/8/layout/vList2"/>
    <dgm:cxn modelId="{2FF583BB-8620-4992-8B25-3489F0FAD6E9}" srcId="{6EE841C1-CD9D-4EDB-83E8-01EA12B9E058}" destId="{822587C9-95CB-4977-BFF1-35E8E00FEFD1}" srcOrd="0" destOrd="0" parTransId="{AA6DC770-0EFA-48A0-BB42-6213194B4A72}" sibTransId="{80A7E608-D141-4BC2-8394-01744DF4F967}"/>
    <dgm:cxn modelId="{F68237C3-6064-49E9-994B-776123EC23BC}" type="presOf" srcId="{8AE08A68-E0D7-4A59-9CF6-DB24A00E2088}" destId="{0723B2D9-85E5-4C12-BD55-4545C2C80398}" srcOrd="0" destOrd="1" presId="urn:microsoft.com/office/officeart/2005/8/layout/vList2"/>
    <dgm:cxn modelId="{2B8EF9C6-758A-4892-845E-2C316CC077E8}" srcId="{6EE841C1-CD9D-4EDB-83E8-01EA12B9E058}" destId="{743805F4-DD8C-404C-8964-AF9F7DF425E3}" srcOrd="1" destOrd="0" parTransId="{B4DC1E72-FB3F-413E-812F-884DD19E5AEB}" sibTransId="{E5FCF0BE-2DFB-49B8-BBCF-DFDF08EBB0B2}"/>
    <dgm:cxn modelId="{51DC63C9-DC68-4098-AD09-37B08628285D}" srcId="{743805F4-DD8C-404C-8964-AF9F7DF425E3}" destId="{0690FBC1-DDBB-4540-A810-D0283359B64A}" srcOrd="0" destOrd="0" parTransId="{486C2166-A16D-4E73-9CCB-CAC89C7CF571}" sibTransId="{A0D545BC-87E3-4CCD-BBEB-BE69BEBFED88}"/>
    <dgm:cxn modelId="{5C6AE6D1-04DB-48D2-9B57-3A312C3EA5D5}" srcId="{822587C9-95CB-4977-BFF1-35E8E00FEFD1}" destId="{8AE08A68-E0D7-4A59-9CF6-DB24A00E2088}" srcOrd="1" destOrd="0" parTransId="{16873E40-E7B4-4EEE-8057-237FB50CAA88}" sibTransId="{95251F9E-F9CD-407F-9C96-B091BEE5FC3F}"/>
    <dgm:cxn modelId="{2CA0EEDA-2D6C-4BEB-866F-47AE851DE051}" type="presOf" srcId="{51E69F5E-DE77-4273-8077-0764503603E3}" destId="{0723B2D9-85E5-4C12-BD55-4545C2C80398}" srcOrd="0" destOrd="2" presId="urn:microsoft.com/office/officeart/2005/8/layout/vList2"/>
    <dgm:cxn modelId="{EF3254DF-1839-4F0A-A0E9-A45A80BA3DB7}" type="presOf" srcId="{6EE841C1-CD9D-4EDB-83E8-01EA12B9E058}" destId="{E835E91D-C9D3-4BA5-91A0-17897E3F92E0}" srcOrd="0" destOrd="0" presId="urn:microsoft.com/office/officeart/2005/8/layout/vList2"/>
    <dgm:cxn modelId="{AE8021E4-2642-429A-B36D-608D08D0D3F9}" srcId="{822587C9-95CB-4977-BFF1-35E8E00FEFD1}" destId="{E05103C6-A6AA-4359-98DE-9A6B04555C8A}" srcOrd="0" destOrd="0" parTransId="{0D218BCE-A07F-4A74-B3B0-6C4AAB2D2A9F}" sibTransId="{82D1E94D-9C61-4537-9A17-0FE2403E3543}"/>
    <dgm:cxn modelId="{9343DBF4-DCBF-4F68-9702-36A65000F8BF}" type="presOf" srcId="{0690FBC1-DDBB-4540-A810-D0283359B64A}" destId="{3938C9C6-B97C-4C67-9DDB-5635156D2F52}" srcOrd="0" destOrd="0" presId="urn:microsoft.com/office/officeart/2005/8/layout/vList2"/>
    <dgm:cxn modelId="{106D3D38-5414-4443-8098-CCF63B018780}" type="presParOf" srcId="{E835E91D-C9D3-4BA5-91A0-17897E3F92E0}" destId="{5FB4942E-32F3-4D00-99F3-08BFAF17CEE3}" srcOrd="0" destOrd="0" presId="urn:microsoft.com/office/officeart/2005/8/layout/vList2"/>
    <dgm:cxn modelId="{63830EEF-5EC0-4607-A1FF-9A405C2A9A64}" type="presParOf" srcId="{E835E91D-C9D3-4BA5-91A0-17897E3F92E0}" destId="{0723B2D9-85E5-4C12-BD55-4545C2C80398}" srcOrd="1" destOrd="0" presId="urn:microsoft.com/office/officeart/2005/8/layout/vList2"/>
    <dgm:cxn modelId="{AD839393-B0C1-4B67-AEC7-D52E5EA1C61F}" type="presParOf" srcId="{E835E91D-C9D3-4BA5-91A0-17897E3F92E0}" destId="{65478958-77DF-48F5-A096-F89CA30BD4B0}" srcOrd="2" destOrd="0" presId="urn:microsoft.com/office/officeart/2005/8/layout/vList2"/>
    <dgm:cxn modelId="{46AF630B-E09A-4170-9BB9-D96DC79DB376}" type="presParOf" srcId="{E835E91D-C9D3-4BA5-91A0-17897E3F92E0}" destId="{3938C9C6-B97C-4C67-9DDB-5635156D2F5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1B2068-668D-4CD8-A6F7-AD5FF65D5AA1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0D7525E-E337-4482-B729-43F0F14475A6}">
      <dgm:prSet custT="1"/>
      <dgm:spPr/>
      <dgm:t>
        <a:bodyPr/>
        <a:lstStyle/>
        <a:p>
          <a:r>
            <a:rPr lang="en-US" sz="1200"/>
            <a:t>General budgeting process has been much the same throughout NM history</a:t>
          </a:r>
        </a:p>
      </dgm:t>
    </dgm:pt>
    <dgm:pt modelId="{775F3073-9C01-4EE8-AC82-240EB9DDAF3A}" type="parTrans" cxnId="{17303728-7C01-4111-928C-30ABECFD793D}">
      <dgm:prSet/>
      <dgm:spPr/>
      <dgm:t>
        <a:bodyPr/>
        <a:lstStyle/>
        <a:p>
          <a:endParaRPr lang="en-US"/>
        </a:p>
      </dgm:t>
    </dgm:pt>
    <dgm:pt modelId="{5AFA8CDB-787D-48F4-B78D-5A1E488C47A8}" type="sibTrans" cxnId="{17303728-7C01-4111-928C-30ABECFD793D}">
      <dgm:prSet/>
      <dgm:spPr/>
      <dgm:t>
        <a:bodyPr/>
        <a:lstStyle/>
        <a:p>
          <a:endParaRPr lang="en-US"/>
        </a:p>
      </dgm:t>
    </dgm:pt>
    <dgm:pt modelId="{8030060E-8BFB-461F-8001-B1655B664779}">
      <dgm:prSet custT="1"/>
      <dgm:spPr/>
      <dgm:t>
        <a:bodyPr/>
        <a:lstStyle/>
        <a:p>
          <a:r>
            <a:rPr lang="en-US" sz="1200" dirty="0"/>
            <a:t>Similar contests between the executive and legislative branches over control of the budget have played out in New Mexico</a:t>
          </a:r>
        </a:p>
      </dgm:t>
    </dgm:pt>
    <dgm:pt modelId="{3305000F-BBBF-41AD-93A6-A9E09799087E}" type="parTrans" cxnId="{A24C6D7E-5515-4E2C-9316-6D6E8725CF2B}">
      <dgm:prSet/>
      <dgm:spPr/>
      <dgm:t>
        <a:bodyPr/>
        <a:lstStyle/>
        <a:p>
          <a:endParaRPr lang="en-US"/>
        </a:p>
      </dgm:t>
    </dgm:pt>
    <dgm:pt modelId="{3AD31C58-B87A-43A6-BE16-A10885E4FA30}" type="sibTrans" cxnId="{A24C6D7E-5515-4E2C-9316-6D6E8725CF2B}">
      <dgm:prSet/>
      <dgm:spPr/>
      <dgm:t>
        <a:bodyPr/>
        <a:lstStyle/>
        <a:p>
          <a:endParaRPr lang="en-US"/>
        </a:p>
      </dgm:t>
    </dgm:pt>
    <dgm:pt modelId="{E72A313E-6C87-4C18-911D-C808E03C84D0}">
      <dgm:prSet custT="1"/>
      <dgm:spPr/>
      <dgm:t>
        <a:bodyPr/>
        <a:lstStyle/>
        <a:p>
          <a:r>
            <a:rPr lang="en-US" sz="1200" dirty="0"/>
            <a:t>Debates over use of and reliance on oil and gas revenue (land grant permanent fund)</a:t>
          </a:r>
        </a:p>
      </dgm:t>
    </dgm:pt>
    <dgm:pt modelId="{0A46F671-59C0-4FEE-B73C-3116B2AC14E6}" type="parTrans" cxnId="{DFD914C8-22C9-4272-835F-79240282B2FE}">
      <dgm:prSet/>
      <dgm:spPr/>
      <dgm:t>
        <a:bodyPr/>
        <a:lstStyle/>
        <a:p>
          <a:endParaRPr lang="en-US"/>
        </a:p>
      </dgm:t>
    </dgm:pt>
    <dgm:pt modelId="{ABFE1654-BE42-4429-8782-F73FCF670ECB}" type="sibTrans" cxnId="{DFD914C8-22C9-4272-835F-79240282B2FE}">
      <dgm:prSet/>
      <dgm:spPr/>
      <dgm:t>
        <a:bodyPr/>
        <a:lstStyle/>
        <a:p>
          <a:endParaRPr lang="en-US"/>
        </a:p>
      </dgm:t>
    </dgm:pt>
    <dgm:pt modelId="{AD5A13E6-4D27-47B2-A16D-63C9221606FD}">
      <dgm:prSet custT="1"/>
      <dgm:spPr/>
      <dgm:t>
        <a:bodyPr/>
        <a:lstStyle/>
        <a:p>
          <a:r>
            <a:rPr lang="en-US" sz="1200"/>
            <a:t>Consolidation of expenditure categories</a:t>
          </a:r>
        </a:p>
      </dgm:t>
    </dgm:pt>
    <dgm:pt modelId="{FEEE61CE-C815-4E4E-939F-D39DEB06952E}" type="parTrans" cxnId="{7E0A8143-D7E3-47FC-BAB9-C7B7A2554BC2}">
      <dgm:prSet/>
      <dgm:spPr/>
      <dgm:t>
        <a:bodyPr/>
        <a:lstStyle/>
        <a:p>
          <a:endParaRPr lang="en-US"/>
        </a:p>
      </dgm:t>
    </dgm:pt>
    <dgm:pt modelId="{56387DB6-05D8-447C-968E-BFF7177EE687}" type="sibTrans" cxnId="{7E0A8143-D7E3-47FC-BAB9-C7B7A2554BC2}">
      <dgm:prSet/>
      <dgm:spPr/>
      <dgm:t>
        <a:bodyPr/>
        <a:lstStyle/>
        <a:p>
          <a:endParaRPr lang="en-US"/>
        </a:p>
      </dgm:t>
    </dgm:pt>
    <dgm:pt modelId="{78BD3ACB-AA50-478E-AA8F-A2DCE1B7F0A8}">
      <dgm:prSet custT="1"/>
      <dgm:spPr/>
      <dgm:t>
        <a:bodyPr/>
        <a:lstStyle/>
        <a:p>
          <a:r>
            <a:rPr lang="en-US" sz="1200"/>
            <a:t>Expenditures were formerly more specifically defined in the GAA, such as travel, supplies and materials, and maintenance and repairs</a:t>
          </a:r>
        </a:p>
      </dgm:t>
    </dgm:pt>
    <dgm:pt modelId="{840F2930-CC12-44D7-A4FC-D5A6F01466F7}" type="parTrans" cxnId="{A0D2257E-E4A3-419E-8573-80D47408621D}">
      <dgm:prSet/>
      <dgm:spPr/>
      <dgm:t>
        <a:bodyPr/>
        <a:lstStyle/>
        <a:p>
          <a:endParaRPr lang="en-US"/>
        </a:p>
      </dgm:t>
    </dgm:pt>
    <dgm:pt modelId="{16B5A3F3-A7BF-4B8C-90E9-C21C0EB6C0C9}" type="sibTrans" cxnId="{A0D2257E-E4A3-419E-8573-80D47408621D}">
      <dgm:prSet/>
      <dgm:spPr/>
      <dgm:t>
        <a:bodyPr/>
        <a:lstStyle/>
        <a:p>
          <a:endParaRPr lang="en-US"/>
        </a:p>
      </dgm:t>
    </dgm:pt>
    <dgm:pt modelId="{2AE9D6FB-678F-46E2-8A99-1284D648EDCE}">
      <dgm:prSet custT="1"/>
      <dgm:spPr/>
      <dgm:t>
        <a:bodyPr/>
        <a:lstStyle/>
        <a:p>
          <a:r>
            <a:rPr lang="en-US" sz="1200" dirty="0"/>
            <a:t>Adoption of AGA in 1999 - performance measures are added to GAA in 2002, but expenditure categories are reduced and consolidated in 2001</a:t>
          </a:r>
        </a:p>
      </dgm:t>
    </dgm:pt>
    <dgm:pt modelId="{7FAFA879-2FC2-4579-BB44-A4093B268C57}" type="parTrans" cxnId="{AE9BD31D-113A-4289-838C-383A06ABBC16}">
      <dgm:prSet/>
      <dgm:spPr/>
      <dgm:t>
        <a:bodyPr/>
        <a:lstStyle/>
        <a:p>
          <a:endParaRPr lang="en-US"/>
        </a:p>
      </dgm:t>
    </dgm:pt>
    <dgm:pt modelId="{BB30EA8F-1228-448E-9CBD-79A2C6FBA862}" type="sibTrans" cxnId="{AE9BD31D-113A-4289-838C-383A06ABBC16}">
      <dgm:prSet/>
      <dgm:spPr/>
      <dgm:t>
        <a:bodyPr/>
        <a:lstStyle/>
        <a:p>
          <a:endParaRPr lang="en-US"/>
        </a:p>
      </dgm:t>
    </dgm:pt>
    <dgm:pt modelId="{E43188FC-FD8B-4F67-83B2-553976541758}">
      <dgm:prSet custT="1"/>
      <dgm:spPr/>
      <dgm:t>
        <a:bodyPr/>
        <a:lstStyle/>
        <a:p>
          <a:r>
            <a:rPr lang="en-US" sz="1200"/>
            <a:t>“Junior” budget bills – a recent development, here to stay?</a:t>
          </a:r>
        </a:p>
      </dgm:t>
    </dgm:pt>
    <dgm:pt modelId="{E73DF66F-B099-4FFB-86BE-C3CC2DFA5DEE}" type="parTrans" cxnId="{CFC814BF-046E-40B8-9EA0-ABFF270DEA5A}">
      <dgm:prSet/>
      <dgm:spPr/>
      <dgm:t>
        <a:bodyPr/>
        <a:lstStyle/>
        <a:p>
          <a:endParaRPr lang="en-US"/>
        </a:p>
      </dgm:t>
    </dgm:pt>
    <dgm:pt modelId="{DF247086-CB7A-44A3-8327-67CCA31845BD}" type="sibTrans" cxnId="{CFC814BF-046E-40B8-9EA0-ABFF270DEA5A}">
      <dgm:prSet/>
      <dgm:spPr/>
      <dgm:t>
        <a:bodyPr/>
        <a:lstStyle/>
        <a:p>
          <a:endParaRPr lang="en-US"/>
        </a:p>
      </dgm:t>
    </dgm:pt>
    <dgm:pt modelId="{FA73E469-9507-473A-B7BD-6EB3B54F6262}">
      <dgm:prSet custT="1"/>
      <dgm:spPr/>
      <dgm:t>
        <a:bodyPr/>
        <a:lstStyle/>
        <a:p>
          <a:r>
            <a:rPr lang="en-US" sz="1200"/>
            <a:t>Supplemental budget bills containing a variety of appropriations for many state agencies at the wish of legislators</a:t>
          </a:r>
        </a:p>
      </dgm:t>
    </dgm:pt>
    <dgm:pt modelId="{85E55871-9A15-430A-B11F-AACE2E033840}" type="parTrans" cxnId="{4CF08E8E-2EE9-4E6E-A061-8990132835A6}">
      <dgm:prSet/>
      <dgm:spPr/>
      <dgm:t>
        <a:bodyPr/>
        <a:lstStyle/>
        <a:p>
          <a:endParaRPr lang="en-US"/>
        </a:p>
      </dgm:t>
    </dgm:pt>
    <dgm:pt modelId="{9A69DD75-60CB-4FAD-9F5B-3F8E7F693C70}" type="sibTrans" cxnId="{4CF08E8E-2EE9-4E6E-A061-8990132835A6}">
      <dgm:prSet/>
      <dgm:spPr/>
      <dgm:t>
        <a:bodyPr/>
        <a:lstStyle/>
        <a:p>
          <a:endParaRPr lang="en-US"/>
        </a:p>
      </dgm:t>
    </dgm:pt>
    <dgm:pt modelId="{B6C9F054-DFBA-46AE-B494-685A185186AB}">
      <dgm:prSet custT="1"/>
      <dgm:spPr/>
      <dgm:t>
        <a:bodyPr/>
        <a:lstStyle/>
        <a:p>
          <a:r>
            <a:rPr lang="en-US" sz="1200"/>
            <a:t>Constitution limits GAA appropriations to those expenditures required under existing law</a:t>
          </a:r>
        </a:p>
      </dgm:t>
    </dgm:pt>
    <dgm:pt modelId="{C1E2296C-9DE8-42F9-BEFE-70075CC8D3FE}" type="parTrans" cxnId="{0274F83A-4B8F-4932-B862-F4109C77EEA6}">
      <dgm:prSet/>
      <dgm:spPr/>
      <dgm:t>
        <a:bodyPr/>
        <a:lstStyle/>
        <a:p>
          <a:endParaRPr lang="en-US"/>
        </a:p>
      </dgm:t>
    </dgm:pt>
    <dgm:pt modelId="{EF171094-C283-4DBC-A248-7069D7778A0F}" type="sibTrans" cxnId="{0274F83A-4B8F-4932-B862-F4109C77EEA6}">
      <dgm:prSet/>
      <dgm:spPr/>
      <dgm:t>
        <a:bodyPr/>
        <a:lstStyle/>
        <a:p>
          <a:endParaRPr lang="en-US"/>
        </a:p>
      </dgm:t>
    </dgm:pt>
    <dgm:pt modelId="{B7B35963-65C4-486F-B8D1-0035A2B53C06}">
      <dgm:prSet custT="1"/>
      <dgm:spPr/>
      <dgm:t>
        <a:bodyPr/>
        <a:lstStyle/>
        <a:p>
          <a:r>
            <a:rPr lang="en-US" sz="1200" dirty="0"/>
            <a:t>Legislators responding to voters and interests or an unnecessary complication of the budget process?</a:t>
          </a:r>
        </a:p>
      </dgm:t>
    </dgm:pt>
    <dgm:pt modelId="{E0D7D4EB-CF32-42EC-8196-CB82A1201145}" type="parTrans" cxnId="{BF1FD696-7B66-4A91-88EA-AB9B155EAA20}">
      <dgm:prSet/>
      <dgm:spPr/>
      <dgm:t>
        <a:bodyPr/>
        <a:lstStyle/>
        <a:p>
          <a:endParaRPr lang="en-US"/>
        </a:p>
      </dgm:t>
    </dgm:pt>
    <dgm:pt modelId="{604882CA-4DA8-4443-8071-0B57C523C96A}" type="sibTrans" cxnId="{BF1FD696-7B66-4A91-88EA-AB9B155EAA20}">
      <dgm:prSet/>
      <dgm:spPr/>
      <dgm:t>
        <a:bodyPr/>
        <a:lstStyle/>
        <a:p>
          <a:endParaRPr lang="en-US"/>
        </a:p>
      </dgm:t>
    </dgm:pt>
    <dgm:pt modelId="{0B9571FE-B2D3-48E7-B9A5-BB1D1E042ECF}" type="pres">
      <dgm:prSet presAssocID="{AE1B2068-668D-4CD8-A6F7-AD5FF65D5AA1}" presName="linear" presStyleCnt="0">
        <dgm:presLayoutVars>
          <dgm:dir/>
          <dgm:animLvl val="lvl"/>
          <dgm:resizeHandles val="exact"/>
        </dgm:presLayoutVars>
      </dgm:prSet>
      <dgm:spPr/>
    </dgm:pt>
    <dgm:pt modelId="{DBB66BE8-5AF9-471C-AEB1-4D7946EF8413}" type="pres">
      <dgm:prSet presAssocID="{D0D7525E-E337-4482-B729-43F0F14475A6}" presName="parentLin" presStyleCnt="0"/>
      <dgm:spPr/>
    </dgm:pt>
    <dgm:pt modelId="{92F50611-65C1-4D7A-8B88-83945FD4A07A}" type="pres">
      <dgm:prSet presAssocID="{D0D7525E-E337-4482-B729-43F0F14475A6}" presName="parentLeftMargin" presStyleLbl="node1" presStyleIdx="0" presStyleCnt="5"/>
      <dgm:spPr/>
    </dgm:pt>
    <dgm:pt modelId="{626BD2B9-0051-4852-936C-1DF80A33EB37}" type="pres">
      <dgm:prSet presAssocID="{D0D7525E-E337-4482-B729-43F0F14475A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F53BD03-487D-4A65-8B07-B67401EB03CA}" type="pres">
      <dgm:prSet presAssocID="{D0D7525E-E337-4482-B729-43F0F14475A6}" presName="negativeSpace" presStyleCnt="0"/>
      <dgm:spPr/>
    </dgm:pt>
    <dgm:pt modelId="{A4A52396-2904-4E8B-9ED1-539482D49C37}" type="pres">
      <dgm:prSet presAssocID="{D0D7525E-E337-4482-B729-43F0F14475A6}" presName="childText" presStyleLbl="conFgAcc1" presStyleIdx="0" presStyleCnt="5">
        <dgm:presLayoutVars>
          <dgm:bulletEnabled val="1"/>
        </dgm:presLayoutVars>
      </dgm:prSet>
      <dgm:spPr/>
    </dgm:pt>
    <dgm:pt modelId="{9AD3954D-8222-46CD-BF33-C470B4B2DE58}" type="pres">
      <dgm:prSet presAssocID="{5AFA8CDB-787D-48F4-B78D-5A1E488C47A8}" presName="spaceBetweenRectangles" presStyleCnt="0"/>
      <dgm:spPr/>
    </dgm:pt>
    <dgm:pt modelId="{797D95F8-1CBC-4147-B504-A0402DB24B5A}" type="pres">
      <dgm:prSet presAssocID="{8030060E-8BFB-461F-8001-B1655B664779}" presName="parentLin" presStyleCnt="0"/>
      <dgm:spPr/>
    </dgm:pt>
    <dgm:pt modelId="{509BC25E-7389-49BC-BF79-41DCDACAAD21}" type="pres">
      <dgm:prSet presAssocID="{8030060E-8BFB-461F-8001-B1655B664779}" presName="parentLeftMargin" presStyleLbl="node1" presStyleIdx="0" presStyleCnt="5"/>
      <dgm:spPr/>
    </dgm:pt>
    <dgm:pt modelId="{08FD61C9-6F9F-483F-BD0B-E43D233FFE62}" type="pres">
      <dgm:prSet presAssocID="{8030060E-8BFB-461F-8001-B1655B66477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4B4930F-E9EA-4404-90B1-B331A3D863C8}" type="pres">
      <dgm:prSet presAssocID="{8030060E-8BFB-461F-8001-B1655B664779}" presName="negativeSpace" presStyleCnt="0"/>
      <dgm:spPr/>
    </dgm:pt>
    <dgm:pt modelId="{6FE3ED6D-C5E3-407C-88AF-A89CB81AC1E9}" type="pres">
      <dgm:prSet presAssocID="{8030060E-8BFB-461F-8001-B1655B664779}" presName="childText" presStyleLbl="conFgAcc1" presStyleIdx="1" presStyleCnt="5">
        <dgm:presLayoutVars>
          <dgm:bulletEnabled val="1"/>
        </dgm:presLayoutVars>
      </dgm:prSet>
      <dgm:spPr/>
    </dgm:pt>
    <dgm:pt modelId="{9E97028B-E41C-470E-8FCB-F6B041D1D17A}" type="pres">
      <dgm:prSet presAssocID="{3AD31C58-B87A-43A6-BE16-A10885E4FA30}" presName="spaceBetweenRectangles" presStyleCnt="0"/>
      <dgm:spPr/>
    </dgm:pt>
    <dgm:pt modelId="{34A8B410-23D3-414E-BD6E-C67F2285AD14}" type="pres">
      <dgm:prSet presAssocID="{E72A313E-6C87-4C18-911D-C808E03C84D0}" presName="parentLin" presStyleCnt="0"/>
      <dgm:spPr/>
    </dgm:pt>
    <dgm:pt modelId="{5F426837-7597-4D73-B556-C66E26D7E5CC}" type="pres">
      <dgm:prSet presAssocID="{E72A313E-6C87-4C18-911D-C808E03C84D0}" presName="parentLeftMargin" presStyleLbl="node1" presStyleIdx="1" presStyleCnt="5"/>
      <dgm:spPr/>
    </dgm:pt>
    <dgm:pt modelId="{28A9277B-D741-4B82-9EB6-7DBD8749E13D}" type="pres">
      <dgm:prSet presAssocID="{E72A313E-6C87-4C18-911D-C808E03C84D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C404542-25C7-4015-ADC6-DF19EF68C106}" type="pres">
      <dgm:prSet presAssocID="{E72A313E-6C87-4C18-911D-C808E03C84D0}" presName="negativeSpace" presStyleCnt="0"/>
      <dgm:spPr/>
    </dgm:pt>
    <dgm:pt modelId="{7674937E-344C-4735-9352-22DD209C7F80}" type="pres">
      <dgm:prSet presAssocID="{E72A313E-6C87-4C18-911D-C808E03C84D0}" presName="childText" presStyleLbl="conFgAcc1" presStyleIdx="2" presStyleCnt="5">
        <dgm:presLayoutVars>
          <dgm:bulletEnabled val="1"/>
        </dgm:presLayoutVars>
      </dgm:prSet>
      <dgm:spPr/>
    </dgm:pt>
    <dgm:pt modelId="{31C5E99D-867C-4D10-9BC1-E9A773178EF1}" type="pres">
      <dgm:prSet presAssocID="{ABFE1654-BE42-4429-8782-F73FCF670ECB}" presName="spaceBetweenRectangles" presStyleCnt="0"/>
      <dgm:spPr/>
    </dgm:pt>
    <dgm:pt modelId="{1805D08A-93E9-4E20-AF64-BC87E40DF46F}" type="pres">
      <dgm:prSet presAssocID="{AD5A13E6-4D27-47B2-A16D-63C9221606FD}" presName="parentLin" presStyleCnt="0"/>
      <dgm:spPr/>
    </dgm:pt>
    <dgm:pt modelId="{19C39696-1317-45D7-BAF5-1A3ECE8A8BB2}" type="pres">
      <dgm:prSet presAssocID="{AD5A13E6-4D27-47B2-A16D-63C9221606FD}" presName="parentLeftMargin" presStyleLbl="node1" presStyleIdx="2" presStyleCnt="5"/>
      <dgm:spPr/>
    </dgm:pt>
    <dgm:pt modelId="{5B585050-1247-4B29-8DE0-410A9B399308}" type="pres">
      <dgm:prSet presAssocID="{AD5A13E6-4D27-47B2-A16D-63C9221606F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4BAC4B8-0377-4984-8422-FAB457D150B0}" type="pres">
      <dgm:prSet presAssocID="{AD5A13E6-4D27-47B2-A16D-63C9221606FD}" presName="negativeSpace" presStyleCnt="0"/>
      <dgm:spPr/>
    </dgm:pt>
    <dgm:pt modelId="{088E5F3D-511A-4A47-AFAB-1FD6484131D5}" type="pres">
      <dgm:prSet presAssocID="{AD5A13E6-4D27-47B2-A16D-63C9221606FD}" presName="childText" presStyleLbl="conFgAcc1" presStyleIdx="3" presStyleCnt="5">
        <dgm:presLayoutVars>
          <dgm:bulletEnabled val="1"/>
        </dgm:presLayoutVars>
      </dgm:prSet>
      <dgm:spPr/>
    </dgm:pt>
    <dgm:pt modelId="{FAA9A815-36C3-4636-BC87-6DD8A5BCE5E5}" type="pres">
      <dgm:prSet presAssocID="{56387DB6-05D8-447C-968E-BFF7177EE687}" presName="spaceBetweenRectangles" presStyleCnt="0"/>
      <dgm:spPr/>
    </dgm:pt>
    <dgm:pt modelId="{0D9FEE4C-539F-44A4-AD93-0C32BFEF80B3}" type="pres">
      <dgm:prSet presAssocID="{E43188FC-FD8B-4F67-83B2-553976541758}" presName="parentLin" presStyleCnt="0"/>
      <dgm:spPr/>
    </dgm:pt>
    <dgm:pt modelId="{8CBA5B8C-30E1-4C66-B934-861D0422C50C}" type="pres">
      <dgm:prSet presAssocID="{E43188FC-FD8B-4F67-83B2-553976541758}" presName="parentLeftMargin" presStyleLbl="node1" presStyleIdx="3" presStyleCnt="5"/>
      <dgm:spPr/>
    </dgm:pt>
    <dgm:pt modelId="{59174354-FA0C-49CB-9F05-DE8462476288}" type="pres">
      <dgm:prSet presAssocID="{E43188FC-FD8B-4F67-83B2-553976541758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FB0D568-9B85-49EF-A6E7-A6AF5C020243}" type="pres">
      <dgm:prSet presAssocID="{E43188FC-FD8B-4F67-83B2-553976541758}" presName="negativeSpace" presStyleCnt="0"/>
      <dgm:spPr/>
    </dgm:pt>
    <dgm:pt modelId="{55247BDA-70E0-46B6-A0FD-94631AE643D2}" type="pres">
      <dgm:prSet presAssocID="{E43188FC-FD8B-4F67-83B2-55397654175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1807601-6DA2-4D37-83A9-A8EDBB44EE0F}" type="presOf" srcId="{E43188FC-FD8B-4F67-83B2-553976541758}" destId="{8CBA5B8C-30E1-4C66-B934-861D0422C50C}" srcOrd="0" destOrd="0" presId="urn:microsoft.com/office/officeart/2005/8/layout/list1"/>
    <dgm:cxn modelId="{5B798B03-513D-4AEA-BC4B-669CC649D25E}" type="presOf" srcId="{AE1B2068-668D-4CD8-A6F7-AD5FF65D5AA1}" destId="{0B9571FE-B2D3-48E7-B9A5-BB1D1E042ECF}" srcOrd="0" destOrd="0" presId="urn:microsoft.com/office/officeart/2005/8/layout/list1"/>
    <dgm:cxn modelId="{15B34113-6A02-429C-8D04-DC317D4120C2}" type="presOf" srcId="{E72A313E-6C87-4C18-911D-C808E03C84D0}" destId="{5F426837-7597-4D73-B556-C66E26D7E5CC}" srcOrd="0" destOrd="0" presId="urn:microsoft.com/office/officeart/2005/8/layout/list1"/>
    <dgm:cxn modelId="{AE9BD31D-113A-4289-838C-383A06ABBC16}" srcId="{AD5A13E6-4D27-47B2-A16D-63C9221606FD}" destId="{2AE9D6FB-678F-46E2-8A99-1284D648EDCE}" srcOrd="1" destOrd="0" parTransId="{7FAFA879-2FC2-4579-BB44-A4093B268C57}" sibTransId="{BB30EA8F-1228-448E-9CBD-79A2C6FBA862}"/>
    <dgm:cxn modelId="{17303728-7C01-4111-928C-30ABECFD793D}" srcId="{AE1B2068-668D-4CD8-A6F7-AD5FF65D5AA1}" destId="{D0D7525E-E337-4482-B729-43F0F14475A6}" srcOrd="0" destOrd="0" parTransId="{775F3073-9C01-4EE8-AC82-240EB9DDAF3A}" sibTransId="{5AFA8CDB-787D-48F4-B78D-5A1E488C47A8}"/>
    <dgm:cxn modelId="{AEAF4E30-772D-45BE-A3BD-A14F1366D483}" type="presOf" srcId="{E43188FC-FD8B-4F67-83B2-553976541758}" destId="{59174354-FA0C-49CB-9F05-DE8462476288}" srcOrd="1" destOrd="0" presId="urn:microsoft.com/office/officeart/2005/8/layout/list1"/>
    <dgm:cxn modelId="{0274F83A-4B8F-4932-B862-F4109C77EEA6}" srcId="{E43188FC-FD8B-4F67-83B2-553976541758}" destId="{B6C9F054-DFBA-46AE-B494-685A185186AB}" srcOrd="1" destOrd="0" parTransId="{C1E2296C-9DE8-42F9-BEFE-70075CC8D3FE}" sibTransId="{EF171094-C283-4DBC-A248-7069D7778A0F}"/>
    <dgm:cxn modelId="{4B8B7A3B-42F5-4FFA-AFC5-843BA501497E}" type="presOf" srcId="{D0D7525E-E337-4482-B729-43F0F14475A6}" destId="{626BD2B9-0051-4852-936C-1DF80A33EB37}" srcOrd="1" destOrd="0" presId="urn:microsoft.com/office/officeart/2005/8/layout/list1"/>
    <dgm:cxn modelId="{26ECCA3E-A462-4384-B406-C0B00A2D64B1}" type="presOf" srcId="{E72A313E-6C87-4C18-911D-C808E03C84D0}" destId="{28A9277B-D741-4B82-9EB6-7DBD8749E13D}" srcOrd="1" destOrd="0" presId="urn:microsoft.com/office/officeart/2005/8/layout/list1"/>
    <dgm:cxn modelId="{7E0A8143-D7E3-47FC-BAB9-C7B7A2554BC2}" srcId="{AE1B2068-668D-4CD8-A6F7-AD5FF65D5AA1}" destId="{AD5A13E6-4D27-47B2-A16D-63C9221606FD}" srcOrd="3" destOrd="0" parTransId="{FEEE61CE-C815-4E4E-939F-D39DEB06952E}" sibTransId="{56387DB6-05D8-447C-968E-BFF7177EE687}"/>
    <dgm:cxn modelId="{FE431C72-BDDC-4F98-81EB-0D1F59010F7F}" type="presOf" srcId="{FA73E469-9507-473A-B7BD-6EB3B54F6262}" destId="{55247BDA-70E0-46B6-A0FD-94631AE643D2}" srcOrd="0" destOrd="0" presId="urn:microsoft.com/office/officeart/2005/8/layout/list1"/>
    <dgm:cxn modelId="{1C62C572-1FF4-44FE-8136-4F9E74EDB00B}" type="presOf" srcId="{AD5A13E6-4D27-47B2-A16D-63C9221606FD}" destId="{19C39696-1317-45D7-BAF5-1A3ECE8A8BB2}" srcOrd="0" destOrd="0" presId="urn:microsoft.com/office/officeart/2005/8/layout/list1"/>
    <dgm:cxn modelId="{C6FB3D54-D4D3-434E-9958-B4E0B9018C41}" type="presOf" srcId="{D0D7525E-E337-4482-B729-43F0F14475A6}" destId="{92F50611-65C1-4D7A-8B88-83945FD4A07A}" srcOrd="0" destOrd="0" presId="urn:microsoft.com/office/officeart/2005/8/layout/list1"/>
    <dgm:cxn modelId="{A0D2257E-E4A3-419E-8573-80D47408621D}" srcId="{AD5A13E6-4D27-47B2-A16D-63C9221606FD}" destId="{78BD3ACB-AA50-478E-AA8F-A2DCE1B7F0A8}" srcOrd="0" destOrd="0" parTransId="{840F2930-CC12-44D7-A4FC-D5A6F01466F7}" sibTransId="{16B5A3F3-A7BF-4B8C-90E9-C21C0EB6C0C9}"/>
    <dgm:cxn modelId="{A24C6D7E-5515-4E2C-9316-6D6E8725CF2B}" srcId="{AE1B2068-668D-4CD8-A6F7-AD5FF65D5AA1}" destId="{8030060E-8BFB-461F-8001-B1655B664779}" srcOrd="1" destOrd="0" parTransId="{3305000F-BBBF-41AD-93A6-A9E09799087E}" sibTransId="{3AD31C58-B87A-43A6-BE16-A10885E4FA30}"/>
    <dgm:cxn modelId="{4CF08E8E-2EE9-4E6E-A061-8990132835A6}" srcId="{E43188FC-FD8B-4F67-83B2-553976541758}" destId="{FA73E469-9507-473A-B7BD-6EB3B54F6262}" srcOrd="0" destOrd="0" parTransId="{85E55871-9A15-430A-B11F-AACE2E033840}" sibTransId="{9A69DD75-60CB-4FAD-9F5B-3F8E7F693C70}"/>
    <dgm:cxn modelId="{F0FEF995-BB8E-4F91-87EB-A308A89507B0}" type="presOf" srcId="{B6C9F054-DFBA-46AE-B494-685A185186AB}" destId="{55247BDA-70E0-46B6-A0FD-94631AE643D2}" srcOrd="0" destOrd="1" presId="urn:microsoft.com/office/officeart/2005/8/layout/list1"/>
    <dgm:cxn modelId="{BF1FD696-7B66-4A91-88EA-AB9B155EAA20}" srcId="{E43188FC-FD8B-4F67-83B2-553976541758}" destId="{B7B35963-65C4-486F-B8D1-0035A2B53C06}" srcOrd="2" destOrd="0" parTransId="{E0D7D4EB-CF32-42EC-8196-CB82A1201145}" sibTransId="{604882CA-4DA8-4443-8071-0B57C523C96A}"/>
    <dgm:cxn modelId="{BBAF8EA2-4A62-42B7-855B-BC8963330987}" type="presOf" srcId="{2AE9D6FB-678F-46E2-8A99-1284D648EDCE}" destId="{088E5F3D-511A-4A47-AFAB-1FD6484131D5}" srcOrd="0" destOrd="1" presId="urn:microsoft.com/office/officeart/2005/8/layout/list1"/>
    <dgm:cxn modelId="{CFC814BF-046E-40B8-9EA0-ABFF270DEA5A}" srcId="{AE1B2068-668D-4CD8-A6F7-AD5FF65D5AA1}" destId="{E43188FC-FD8B-4F67-83B2-553976541758}" srcOrd="4" destOrd="0" parTransId="{E73DF66F-B099-4FFB-86BE-C3CC2DFA5DEE}" sibTransId="{DF247086-CB7A-44A3-8327-67CCA31845BD}"/>
    <dgm:cxn modelId="{DFD914C8-22C9-4272-835F-79240282B2FE}" srcId="{AE1B2068-668D-4CD8-A6F7-AD5FF65D5AA1}" destId="{E72A313E-6C87-4C18-911D-C808E03C84D0}" srcOrd="2" destOrd="0" parTransId="{0A46F671-59C0-4FEE-B73C-3116B2AC14E6}" sibTransId="{ABFE1654-BE42-4429-8782-F73FCF670ECB}"/>
    <dgm:cxn modelId="{D9A129CE-7868-42BB-8CC6-D4F850CE7008}" type="presOf" srcId="{AD5A13E6-4D27-47B2-A16D-63C9221606FD}" destId="{5B585050-1247-4B29-8DE0-410A9B399308}" srcOrd="1" destOrd="0" presId="urn:microsoft.com/office/officeart/2005/8/layout/list1"/>
    <dgm:cxn modelId="{824186E0-64F6-4E87-9E52-4004309342D1}" type="presOf" srcId="{8030060E-8BFB-461F-8001-B1655B664779}" destId="{509BC25E-7389-49BC-BF79-41DCDACAAD21}" srcOrd="0" destOrd="0" presId="urn:microsoft.com/office/officeart/2005/8/layout/list1"/>
    <dgm:cxn modelId="{35DA83ED-F62A-460A-B10B-C6D9F244184E}" type="presOf" srcId="{78BD3ACB-AA50-478E-AA8F-A2DCE1B7F0A8}" destId="{088E5F3D-511A-4A47-AFAB-1FD6484131D5}" srcOrd="0" destOrd="0" presId="urn:microsoft.com/office/officeart/2005/8/layout/list1"/>
    <dgm:cxn modelId="{57B3ABF6-9C8B-446A-A87E-2273D5CDFFB9}" type="presOf" srcId="{8030060E-8BFB-461F-8001-B1655B664779}" destId="{08FD61C9-6F9F-483F-BD0B-E43D233FFE62}" srcOrd="1" destOrd="0" presId="urn:microsoft.com/office/officeart/2005/8/layout/list1"/>
    <dgm:cxn modelId="{6A2D47FA-A27F-4B7C-9B01-6FC2B87AC2C0}" type="presOf" srcId="{B7B35963-65C4-486F-B8D1-0035A2B53C06}" destId="{55247BDA-70E0-46B6-A0FD-94631AE643D2}" srcOrd="0" destOrd="2" presId="urn:microsoft.com/office/officeart/2005/8/layout/list1"/>
    <dgm:cxn modelId="{9457ED2A-5F21-48DC-B766-F2D7A7AB988A}" type="presParOf" srcId="{0B9571FE-B2D3-48E7-B9A5-BB1D1E042ECF}" destId="{DBB66BE8-5AF9-471C-AEB1-4D7946EF8413}" srcOrd="0" destOrd="0" presId="urn:microsoft.com/office/officeart/2005/8/layout/list1"/>
    <dgm:cxn modelId="{F5FFC7F9-5C07-4E86-916D-4FB60AF7D661}" type="presParOf" srcId="{DBB66BE8-5AF9-471C-AEB1-4D7946EF8413}" destId="{92F50611-65C1-4D7A-8B88-83945FD4A07A}" srcOrd="0" destOrd="0" presId="urn:microsoft.com/office/officeart/2005/8/layout/list1"/>
    <dgm:cxn modelId="{1DDC7EB7-86D1-47CF-BB46-DF8AE79A45E8}" type="presParOf" srcId="{DBB66BE8-5AF9-471C-AEB1-4D7946EF8413}" destId="{626BD2B9-0051-4852-936C-1DF80A33EB37}" srcOrd="1" destOrd="0" presId="urn:microsoft.com/office/officeart/2005/8/layout/list1"/>
    <dgm:cxn modelId="{F809014D-48D2-436D-8F18-2B668A39E814}" type="presParOf" srcId="{0B9571FE-B2D3-48E7-B9A5-BB1D1E042ECF}" destId="{6F53BD03-487D-4A65-8B07-B67401EB03CA}" srcOrd="1" destOrd="0" presId="urn:microsoft.com/office/officeart/2005/8/layout/list1"/>
    <dgm:cxn modelId="{B94581CF-CFF0-415D-84CD-D37ABC8709B8}" type="presParOf" srcId="{0B9571FE-B2D3-48E7-B9A5-BB1D1E042ECF}" destId="{A4A52396-2904-4E8B-9ED1-539482D49C37}" srcOrd="2" destOrd="0" presId="urn:microsoft.com/office/officeart/2005/8/layout/list1"/>
    <dgm:cxn modelId="{79878CE6-998B-4DB9-86E5-660C5520636E}" type="presParOf" srcId="{0B9571FE-B2D3-48E7-B9A5-BB1D1E042ECF}" destId="{9AD3954D-8222-46CD-BF33-C470B4B2DE58}" srcOrd="3" destOrd="0" presId="urn:microsoft.com/office/officeart/2005/8/layout/list1"/>
    <dgm:cxn modelId="{A7523553-0D09-4835-BE0A-06C9836157F6}" type="presParOf" srcId="{0B9571FE-B2D3-48E7-B9A5-BB1D1E042ECF}" destId="{797D95F8-1CBC-4147-B504-A0402DB24B5A}" srcOrd="4" destOrd="0" presId="urn:microsoft.com/office/officeart/2005/8/layout/list1"/>
    <dgm:cxn modelId="{DA066637-713F-40E2-9276-EDA590A36BE6}" type="presParOf" srcId="{797D95F8-1CBC-4147-B504-A0402DB24B5A}" destId="{509BC25E-7389-49BC-BF79-41DCDACAAD21}" srcOrd="0" destOrd="0" presId="urn:microsoft.com/office/officeart/2005/8/layout/list1"/>
    <dgm:cxn modelId="{B8C94A84-C8A5-46E7-BD5F-E98934CAF542}" type="presParOf" srcId="{797D95F8-1CBC-4147-B504-A0402DB24B5A}" destId="{08FD61C9-6F9F-483F-BD0B-E43D233FFE62}" srcOrd="1" destOrd="0" presId="urn:microsoft.com/office/officeart/2005/8/layout/list1"/>
    <dgm:cxn modelId="{E5E826D2-2EAD-4861-9E6F-402E4F8BC11D}" type="presParOf" srcId="{0B9571FE-B2D3-48E7-B9A5-BB1D1E042ECF}" destId="{54B4930F-E9EA-4404-90B1-B331A3D863C8}" srcOrd="5" destOrd="0" presId="urn:microsoft.com/office/officeart/2005/8/layout/list1"/>
    <dgm:cxn modelId="{1F751637-06D3-44A7-84AA-D2E71F632C90}" type="presParOf" srcId="{0B9571FE-B2D3-48E7-B9A5-BB1D1E042ECF}" destId="{6FE3ED6D-C5E3-407C-88AF-A89CB81AC1E9}" srcOrd="6" destOrd="0" presId="urn:microsoft.com/office/officeart/2005/8/layout/list1"/>
    <dgm:cxn modelId="{EBB4B7E9-4B36-4627-B550-F54FB05E048C}" type="presParOf" srcId="{0B9571FE-B2D3-48E7-B9A5-BB1D1E042ECF}" destId="{9E97028B-E41C-470E-8FCB-F6B041D1D17A}" srcOrd="7" destOrd="0" presId="urn:microsoft.com/office/officeart/2005/8/layout/list1"/>
    <dgm:cxn modelId="{AB915E5E-C9B9-4685-A305-19353197BB39}" type="presParOf" srcId="{0B9571FE-B2D3-48E7-B9A5-BB1D1E042ECF}" destId="{34A8B410-23D3-414E-BD6E-C67F2285AD14}" srcOrd="8" destOrd="0" presId="urn:microsoft.com/office/officeart/2005/8/layout/list1"/>
    <dgm:cxn modelId="{D846A372-A162-4A54-91F1-4B88F6813A55}" type="presParOf" srcId="{34A8B410-23D3-414E-BD6E-C67F2285AD14}" destId="{5F426837-7597-4D73-B556-C66E26D7E5CC}" srcOrd="0" destOrd="0" presId="urn:microsoft.com/office/officeart/2005/8/layout/list1"/>
    <dgm:cxn modelId="{5F6F53DC-879F-44DA-AD0D-03491CC8F8E8}" type="presParOf" srcId="{34A8B410-23D3-414E-BD6E-C67F2285AD14}" destId="{28A9277B-D741-4B82-9EB6-7DBD8749E13D}" srcOrd="1" destOrd="0" presId="urn:microsoft.com/office/officeart/2005/8/layout/list1"/>
    <dgm:cxn modelId="{AEBF38F8-301C-48C2-BDBC-FDEFA03EE63E}" type="presParOf" srcId="{0B9571FE-B2D3-48E7-B9A5-BB1D1E042ECF}" destId="{AC404542-25C7-4015-ADC6-DF19EF68C106}" srcOrd="9" destOrd="0" presId="urn:microsoft.com/office/officeart/2005/8/layout/list1"/>
    <dgm:cxn modelId="{271F661C-BA52-474B-A690-43EAFA6FA70B}" type="presParOf" srcId="{0B9571FE-B2D3-48E7-B9A5-BB1D1E042ECF}" destId="{7674937E-344C-4735-9352-22DD209C7F80}" srcOrd="10" destOrd="0" presId="urn:microsoft.com/office/officeart/2005/8/layout/list1"/>
    <dgm:cxn modelId="{7F566428-E2B1-436D-AD81-FEC6D470A831}" type="presParOf" srcId="{0B9571FE-B2D3-48E7-B9A5-BB1D1E042ECF}" destId="{31C5E99D-867C-4D10-9BC1-E9A773178EF1}" srcOrd="11" destOrd="0" presId="urn:microsoft.com/office/officeart/2005/8/layout/list1"/>
    <dgm:cxn modelId="{7C905CCA-94F2-4B61-958E-575A35479B1F}" type="presParOf" srcId="{0B9571FE-B2D3-48E7-B9A5-BB1D1E042ECF}" destId="{1805D08A-93E9-4E20-AF64-BC87E40DF46F}" srcOrd="12" destOrd="0" presId="urn:microsoft.com/office/officeart/2005/8/layout/list1"/>
    <dgm:cxn modelId="{3290EA2A-228D-43DB-9A75-13A710D9CAF4}" type="presParOf" srcId="{1805D08A-93E9-4E20-AF64-BC87E40DF46F}" destId="{19C39696-1317-45D7-BAF5-1A3ECE8A8BB2}" srcOrd="0" destOrd="0" presId="urn:microsoft.com/office/officeart/2005/8/layout/list1"/>
    <dgm:cxn modelId="{444F477D-3D7B-40C0-BB35-8D5F7F1228FC}" type="presParOf" srcId="{1805D08A-93E9-4E20-AF64-BC87E40DF46F}" destId="{5B585050-1247-4B29-8DE0-410A9B399308}" srcOrd="1" destOrd="0" presId="urn:microsoft.com/office/officeart/2005/8/layout/list1"/>
    <dgm:cxn modelId="{2685549D-D6DC-4BC7-92B2-7C6E515D960A}" type="presParOf" srcId="{0B9571FE-B2D3-48E7-B9A5-BB1D1E042ECF}" destId="{A4BAC4B8-0377-4984-8422-FAB457D150B0}" srcOrd="13" destOrd="0" presId="urn:microsoft.com/office/officeart/2005/8/layout/list1"/>
    <dgm:cxn modelId="{7484F5A7-C178-4D1D-B39F-A9EBBDD693F8}" type="presParOf" srcId="{0B9571FE-B2D3-48E7-B9A5-BB1D1E042ECF}" destId="{088E5F3D-511A-4A47-AFAB-1FD6484131D5}" srcOrd="14" destOrd="0" presId="urn:microsoft.com/office/officeart/2005/8/layout/list1"/>
    <dgm:cxn modelId="{772BD69E-DCF8-4D88-ADDC-A8E67A5C2E18}" type="presParOf" srcId="{0B9571FE-B2D3-48E7-B9A5-BB1D1E042ECF}" destId="{FAA9A815-36C3-4636-BC87-6DD8A5BCE5E5}" srcOrd="15" destOrd="0" presId="urn:microsoft.com/office/officeart/2005/8/layout/list1"/>
    <dgm:cxn modelId="{F6147193-45B1-42D2-A103-D6B15601E9A3}" type="presParOf" srcId="{0B9571FE-B2D3-48E7-B9A5-BB1D1E042ECF}" destId="{0D9FEE4C-539F-44A4-AD93-0C32BFEF80B3}" srcOrd="16" destOrd="0" presId="urn:microsoft.com/office/officeart/2005/8/layout/list1"/>
    <dgm:cxn modelId="{A9B21DE7-B14E-44FB-934B-D7F2329EB4D8}" type="presParOf" srcId="{0D9FEE4C-539F-44A4-AD93-0C32BFEF80B3}" destId="{8CBA5B8C-30E1-4C66-B934-861D0422C50C}" srcOrd="0" destOrd="0" presId="urn:microsoft.com/office/officeart/2005/8/layout/list1"/>
    <dgm:cxn modelId="{73230651-A8BB-41C4-A13F-A6391516B4E2}" type="presParOf" srcId="{0D9FEE4C-539F-44A4-AD93-0C32BFEF80B3}" destId="{59174354-FA0C-49CB-9F05-DE8462476288}" srcOrd="1" destOrd="0" presId="urn:microsoft.com/office/officeart/2005/8/layout/list1"/>
    <dgm:cxn modelId="{91BA785D-15E9-4743-99FE-7586BFB1F740}" type="presParOf" srcId="{0B9571FE-B2D3-48E7-B9A5-BB1D1E042ECF}" destId="{DFB0D568-9B85-49EF-A6E7-A6AF5C020243}" srcOrd="17" destOrd="0" presId="urn:microsoft.com/office/officeart/2005/8/layout/list1"/>
    <dgm:cxn modelId="{1B292C3D-74CF-4215-9B52-4FFED55A7D80}" type="presParOf" srcId="{0B9571FE-B2D3-48E7-B9A5-BB1D1E042ECF}" destId="{55247BDA-70E0-46B6-A0FD-94631AE643D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6792BF-6800-4F74-9C99-D1B8FB09DB04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53FDAF7-44A8-4E79-A6B3-A1237C8A605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Traditional: not closely tied to agency performance, funds appropriated to units not aligned with agency mission</a:t>
          </a:r>
        </a:p>
      </dgm:t>
    </dgm:pt>
    <dgm:pt modelId="{6AB27579-0916-4F3B-AAF5-200462070D7B}" type="parTrans" cxnId="{5F9265D2-0031-46A6-9FAC-AA2F97151982}">
      <dgm:prSet/>
      <dgm:spPr/>
      <dgm:t>
        <a:bodyPr/>
        <a:lstStyle/>
        <a:p>
          <a:endParaRPr lang="en-US"/>
        </a:p>
      </dgm:t>
    </dgm:pt>
    <dgm:pt modelId="{8C10F30C-DCA5-4439-99F6-23AFCC3095D7}" type="sibTrans" cxnId="{5F9265D2-0031-46A6-9FAC-AA2F97151982}">
      <dgm:prSet/>
      <dgm:spPr/>
      <dgm:t>
        <a:bodyPr/>
        <a:lstStyle/>
        <a:p>
          <a:endParaRPr lang="en-US"/>
        </a:p>
      </dgm:t>
    </dgm:pt>
    <dgm:pt modelId="{EC7711E2-8C92-42F7-A565-8C4B6E454E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Eases control by central administrators, but poor at conveying effective use of taxpayer money</a:t>
          </a:r>
        </a:p>
      </dgm:t>
    </dgm:pt>
    <dgm:pt modelId="{BDD21E68-818E-47D1-BE93-ED4786C6F59A}" type="parTrans" cxnId="{A69A126B-33C0-45F6-A2F8-B6E3AC2931AC}">
      <dgm:prSet/>
      <dgm:spPr/>
      <dgm:t>
        <a:bodyPr/>
        <a:lstStyle/>
        <a:p>
          <a:endParaRPr lang="en-US"/>
        </a:p>
      </dgm:t>
    </dgm:pt>
    <dgm:pt modelId="{687803D6-FC37-4554-9A33-F2528B2C44BA}" type="sibTrans" cxnId="{A69A126B-33C0-45F6-A2F8-B6E3AC2931AC}">
      <dgm:prSet/>
      <dgm:spPr/>
      <dgm:t>
        <a:bodyPr/>
        <a:lstStyle/>
        <a:p>
          <a:endParaRPr lang="en-US"/>
        </a:p>
      </dgm:t>
    </dgm:pt>
    <dgm:pt modelId="{77BCA281-72A9-4976-8268-873EFE06CDC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Modern performance budgeting – include performance measures alongside funding levels to connect to accomplishment of agency goals</a:t>
          </a:r>
        </a:p>
      </dgm:t>
    </dgm:pt>
    <dgm:pt modelId="{CE91A188-3D2A-4786-81B0-8B02BE74DEC7}" type="parTrans" cxnId="{D72924BA-299F-4CEC-B5ED-26C295257D7F}">
      <dgm:prSet/>
      <dgm:spPr/>
      <dgm:t>
        <a:bodyPr/>
        <a:lstStyle/>
        <a:p>
          <a:endParaRPr lang="en-US"/>
        </a:p>
      </dgm:t>
    </dgm:pt>
    <dgm:pt modelId="{8C95150C-B45E-4A17-B639-AD84D2C5B948}" type="sibTrans" cxnId="{D72924BA-299F-4CEC-B5ED-26C295257D7F}">
      <dgm:prSet/>
      <dgm:spPr/>
      <dgm:t>
        <a:bodyPr/>
        <a:lstStyle/>
        <a:p>
          <a:endParaRPr lang="en-US"/>
        </a:p>
      </dgm:t>
    </dgm:pt>
    <dgm:pt modelId="{AC2CC90A-086C-4BA4-BCB1-E0FA5FAE51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Provides greater accountability and responsibility, enables other actors to be involved in budget process</a:t>
          </a:r>
        </a:p>
      </dgm:t>
    </dgm:pt>
    <dgm:pt modelId="{87A9E70B-A6EF-4477-B914-57D043D9732C}" type="parTrans" cxnId="{C2B59C78-C465-472C-AD37-DB381160A6FB}">
      <dgm:prSet/>
      <dgm:spPr/>
      <dgm:t>
        <a:bodyPr/>
        <a:lstStyle/>
        <a:p>
          <a:endParaRPr lang="en-US"/>
        </a:p>
      </dgm:t>
    </dgm:pt>
    <dgm:pt modelId="{32B74E94-F27F-46E2-8BC1-5E9006DD99D0}" type="sibTrans" cxnId="{C2B59C78-C465-472C-AD37-DB381160A6FB}">
      <dgm:prSet/>
      <dgm:spPr/>
      <dgm:t>
        <a:bodyPr/>
        <a:lstStyle/>
        <a:p>
          <a:endParaRPr lang="en-US"/>
        </a:p>
      </dgm:t>
    </dgm:pt>
    <dgm:pt modelId="{67029382-602C-42C1-9C11-C8DBFB5D6E2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Performance budgeting has noble goals (effectively manage money, incentivize increasing productivity, improve planning and transparency) but often falls short:</a:t>
          </a:r>
        </a:p>
      </dgm:t>
    </dgm:pt>
    <dgm:pt modelId="{77D00153-24F5-4C96-B551-35CE1E7C7176}" type="parTrans" cxnId="{ABB29E1D-31F5-4A13-9575-3DB2350E04CD}">
      <dgm:prSet/>
      <dgm:spPr/>
      <dgm:t>
        <a:bodyPr/>
        <a:lstStyle/>
        <a:p>
          <a:endParaRPr lang="en-US"/>
        </a:p>
      </dgm:t>
    </dgm:pt>
    <dgm:pt modelId="{784DA2AE-3D5B-4378-9D9E-C5E5AD0A4A1F}" type="sibTrans" cxnId="{ABB29E1D-31F5-4A13-9575-3DB2350E04CD}">
      <dgm:prSet/>
      <dgm:spPr/>
      <dgm:t>
        <a:bodyPr/>
        <a:lstStyle/>
        <a:p>
          <a:endParaRPr lang="en-US"/>
        </a:p>
      </dgm:t>
    </dgm:pt>
    <dgm:pt modelId="{30BA24BB-6E3B-456E-9853-609DD59D1D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Too great of workload associated with proper evaluation</a:t>
          </a:r>
        </a:p>
      </dgm:t>
    </dgm:pt>
    <dgm:pt modelId="{0EA80BFF-6A9F-40CC-85B8-AB302EDE6BA6}" type="parTrans" cxnId="{E99198A4-3872-4B5A-AC7A-E8DBFB7423AC}">
      <dgm:prSet/>
      <dgm:spPr/>
      <dgm:t>
        <a:bodyPr/>
        <a:lstStyle/>
        <a:p>
          <a:endParaRPr lang="en-US"/>
        </a:p>
      </dgm:t>
    </dgm:pt>
    <dgm:pt modelId="{552F4820-CA61-40F5-B467-41241887BDD1}" type="sibTrans" cxnId="{E99198A4-3872-4B5A-AC7A-E8DBFB7423AC}">
      <dgm:prSet/>
      <dgm:spPr/>
      <dgm:t>
        <a:bodyPr/>
        <a:lstStyle/>
        <a:p>
          <a:endParaRPr lang="en-US"/>
        </a:p>
      </dgm:t>
    </dgm:pt>
    <dgm:pt modelId="{8A892D01-7EE5-480E-895D-82CE0386EF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constitutes a good measure of performance?</a:t>
          </a:r>
        </a:p>
      </dgm:t>
    </dgm:pt>
    <dgm:pt modelId="{1D96DB39-5C68-4D51-87AE-669D302E1D97}" type="parTrans" cxnId="{03E1BB66-EEC4-4CA8-8375-9A2FA47D0750}">
      <dgm:prSet/>
      <dgm:spPr/>
      <dgm:t>
        <a:bodyPr/>
        <a:lstStyle/>
        <a:p>
          <a:endParaRPr lang="en-US"/>
        </a:p>
      </dgm:t>
    </dgm:pt>
    <dgm:pt modelId="{3209315C-7F42-47BC-AE10-94BCBB3961CA}" type="sibTrans" cxnId="{03E1BB66-EEC4-4CA8-8375-9A2FA47D0750}">
      <dgm:prSet/>
      <dgm:spPr/>
      <dgm:t>
        <a:bodyPr/>
        <a:lstStyle/>
        <a:p>
          <a:endParaRPr lang="en-US"/>
        </a:p>
      </dgm:t>
    </dgm:pt>
    <dgm:pt modelId="{D7A23DA4-60AE-4531-BB84-6BD007321E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 solid empirical evidence that performance budgeting has had a significant impact on agency budgets or their productivity</a:t>
          </a:r>
        </a:p>
      </dgm:t>
    </dgm:pt>
    <dgm:pt modelId="{5B65CD85-B615-4D57-82FF-732F24C65622}" type="parTrans" cxnId="{912101A9-7AE0-4805-B98E-442EA9DAE46A}">
      <dgm:prSet/>
      <dgm:spPr/>
      <dgm:t>
        <a:bodyPr/>
        <a:lstStyle/>
        <a:p>
          <a:endParaRPr lang="en-US"/>
        </a:p>
      </dgm:t>
    </dgm:pt>
    <dgm:pt modelId="{8B973581-4BD0-4D97-BEC0-A50E26B0C8D4}" type="sibTrans" cxnId="{912101A9-7AE0-4805-B98E-442EA9DAE46A}">
      <dgm:prSet/>
      <dgm:spPr/>
      <dgm:t>
        <a:bodyPr/>
        <a:lstStyle/>
        <a:p>
          <a:endParaRPr lang="en-US"/>
        </a:p>
      </dgm:t>
    </dgm:pt>
    <dgm:pt modelId="{C323AD35-8D8F-4D33-91D9-923EC5CB72E5}" type="pres">
      <dgm:prSet presAssocID="{136792BF-6800-4F74-9C99-D1B8FB09DB04}" presName="root" presStyleCnt="0">
        <dgm:presLayoutVars>
          <dgm:dir/>
          <dgm:resizeHandles val="exact"/>
        </dgm:presLayoutVars>
      </dgm:prSet>
      <dgm:spPr/>
    </dgm:pt>
    <dgm:pt modelId="{B7586792-9D0E-4A0D-8CBB-B3847F5AAEEB}" type="pres">
      <dgm:prSet presAssocID="{A53FDAF7-44A8-4E79-A6B3-A1237C8A605C}" presName="compNode" presStyleCnt="0"/>
      <dgm:spPr/>
    </dgm:pt>
    <dgm:pt modelId="{70CD2330-6FF8-4FAB-9639-EB050E20B945}" type="pres">
      <dgm:prSet presAssocID="{A53FDAF7-44A8-4E79-A6B3-A1237C8A605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 outline"/>
        </a:ext>
      </dgm:extLst>
    </dgm:pt>
    <dgm:pt modelId="{59EF069E-6B67-438B-B978-618B4BB2725D}" type="pres">
      <dgm:prSet presAssocID="{A53FDAF7-44A8-4E79-A6B3-A1237C8A605C}" presName="iconSpace" presStyleCnt="0"/>
      <dgm:spPr/>
    </dgm:pt>
    <dgm:pt modelId="{69439964-7F7E-4BD7-8D25-BE74E304F36F}" type="pres">
      <dgm:prSet presAssocID="{A53FDAF7-44A8-4E79-A6B3-A1237C8A605C}" presName="parTx" presStyleLbl="revTx" presStyleIdx="0" presStyleCnt="6">
        <dgm:presLayoutVars>
          <dgm:chMax val="0"/>
          <dgm:chPref val="0"/>
        </dgm:presLayoutVars>
      </dgm:prSet>
      <dgm:spPr/>
    </dgm:pt>
    <dgm:pt modelId="{F9B9497D-A4C9-411F-8832-FD41839EC6C9}" type="pres">
      <dgm:prSet presAssocID="{A53FDAF7-44A8-4E79-A6B3-A1237C8A605C}" presName="txSpace" presStyleCnt="0"/>
      <dgm:spPr/>
    </dgm:pt>
    <dgm:pt modelId="{89095B32-8F86-4012-B253-1552E28B4337}" type="pres">
      <dgm:prSet presAssocID="{A53FDAF7-44A8-4E79-A6B3-A1237C8A605C}" presName="desTx" presStyleLbl="revTx" presStyleIdx="1" presStyleCnt="6">
        <dgm:presLayoutVars/>
      </dgm:prSet>
      <dgm:spPr/>
    </dgm:pt>
    <dgm:pt modelId="{7E6FB79E-1AF2-4E1D-B1DF-087FDD37B0FA}" type="pres">
      <dgm:prSet presAssocID="{8C10F30C-DCA5-4439-99F6-23AFCC3095D7}" presName="sibTrans" presStyleCnt="0"/>
      <dgm:spPr/>
    </dgm:pt>
    <dgm:pt modelId="{64E1DBE0-385F-441D-BA4E-786DBFC31CC6}" type="pres">
      <dgm:prSet presAssocID="{77BCA281-72A9-4976-8268-873EFE06CDCE}" presName="compNode" presStyleCnt="0"/>
      <dgm:spPr/>
    </dgm:pt>
    <dgm:pt modelId="{D0A1D060-2447-451E-B5DB-E63F76C0FEF7}" type="pres">
      <dgm:prSet presAssocID="{77BCA281-72A9-4976-8268-873EFE06CDC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EDB30121-F792-4530-83F7-652131DDBA9B}" type="pres">
      <dgm:prSet presAssocID="{77BCA281-72A9-4976-8268-873EFE06CDCE}" presName="iconSpace" presStyleCnt="0"/>
      <dgm:spPr/>
    </dgm:pt>
    <dgm:pt modelId="{C2482B51-2EDE-4BFE-AD9F-D3C53DD08647}" type="pres">
      <dgm:prSet presAssocID="{77BCA281-72A9-4976-8268-873EFE06CDCE}" presName="parTx" presStyleLbl="revTx" presStyleIdx="2" presStyleCnt="6">
        <dgm:presLayoutVars>
          <dgm:chMax val="0"/>
          <dgm:chPref val="0"/>
        </dgm:presLayoutVars>
      </dgm:prSet>
      <dgm:spPr/>
    </dgm:pt>
    <dgm:pt modelId="{29FB06D1-8291-40A2-9E6F-ACA2B9D5A8BF}" type="pres">
      <dgm:prSet presAssocID="{77BCA281-72A9-4976-8268-873EFE06CDCE}" presName="txSpace" presStyleCnt="0"/>
      <dgm:spPr/>
    </dgm:pt>
    <dgm:pt modelId="{64ABE5DE-107C-42C7-94B1-239F841DA532}" type="pres">
      <dgm:prSet presAssocID="{77BCA281-72A9-4976-8268-873EFE06CDCE}" presName="desTx" presStyleLbl="revTx" presStyleIdx="3" presStyleCnt="6">
        <dgm:presLayoutVars/>
      </dgm:prSet>
      <dgm:spPr/>
    </dgm:pt>
    <dgm:pt modelId="{56561DEC-7310-49E0-B828-1A49CAB929D0}" type="pres">
      <dgm:prSet presAssocID="{8C95150C-B45E-4A17-B639-AD84D2C5B948}" presName="sibTrans" presStyleCnt="0"/>
      <dgm:spPr/>
    </dgm:pt>
    <dgm:pt modelId="{2B46FB8C-F1EA-4E38-A28D-83C34237C41B}" type="pres">
      <dgm:prSet presAssocID="{67029382-602C-42C1-9C11-C8DBFB5D6E21}" presName="compNode" presStyleCnt="0"/>
      <dgm:spPr/>
    </dgm:pt>
    <dgm:pt modelId="{F7181ED1-F182-4608-8B85-724BAE51D86E}" type="pres">
      <dgm:prSet presAssocID="{67029382-602C-42C1-9C11-C8DBFB5D6E2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D31E78E6-5E14-43E9-B188-20F6030493DC}" type="pres">
      <dgm:prSet presAssocID="{67029382-602C-42C1-9C11-C8DBFB5D6E21}" presName="iconSpace" presStyleCnt="0"/>
      <dgm:spPr/>
    </dgm:pt>
    <dgm:pt modelId="{76D900C8-76A1-4707-9E14-559D63AEC427}" type="pres">
      <dgm:prSet presAssocID="{67029382-602C-42C1-9C11-C8DBFB5D6E21}" presName="parTx" presStyleLbl="revTx" presStyleIdx="4" presStyleCnt="6">
        <dgm:presLayoutVars>
          <dgm:chMax val="0"/>
          <dgm:chPref val="0"/>
        </dgm:presLayoutVars>
      </dgm:prSet>
      <dgm:spPr/>
    </dgm:pt>
    <dgm:pt modelId="{41CC8BFD-D400-405E-A719-49C58F15A97B}" type="pres">
      <dgm:prSet presAssocID="{67029382-602C-42C1-9C11-C8DBFB5D6E21}" presName="txSpace" presStyleCnt="0"/>
      <dgm:spPr/>
    </dgm:pt>
    <dgm:pt modelId="{AE16A604-9F2B-47CA-8750-79864F98D717}" type="pres">
      <dgm:prSet presAssocID="{67029382-602C-42C1-9C11-C8DBFB5D6E21}" presName="desTx" presStyleLbl="revTx" presStyleIdx="5" presStyleCnt="6">
        <dgm:presLayoutVars/>
      </dgm:prSet>
      <dgm:spPr/>
    </dgm:pt>
  </dgm:ptLst>
  <dgm:cxnLst>
    <dgm:cxn modelId="{14492C02-3B41-48E9-8C89-7CC80ED4F80B}" type="presOf" srcId="{AC2CC90A-086C-4BA4-BCB1-E0FA5FAE5109}" destId="{64ABE5DE-107C-42C7-94B1-239F841DA532}" srcOrd="0" destOrd="0" presId="urn:microsoft.com/office/officeart/2018/2/layout/IconLabelDescriptionList"/>
    <dgm:cxn modelId="{FA2E720E-09C3-472C-8358-BFBCBBBC701D}" type="presOf" srcId="{136792BF-6800-4F74-9C99-D1B8FB09DB04}" destId="{C323AD35-8D8F-4D33-91D9-923EC5CB72E5}" srcOrd="0" destOrd="0" presId="urn:microsoft.com/office/officeart/2018/2/layout/IconLabelDescriptionList"/>
    <dgm:cxn modelId="{19CA681D-CDC4-4A98-87DE-11214EB21933}" type="presOf" srcId="{EC7711E2-8C92-42F7-A565-8C4B6E454EA6}" destId="{89095B32-8F86-4012-B253-1552E28B4337}" srcOrd="0" destOrd="0" presId="urn:microsoft.com/office/officeart/2018/2/layout/IconLabelDescriptionList"/>
    <dgm:cxn modelId="{ABB29E1D-31F5-4A13-9575-3DB2350E04CD}" srcId="{136792BF-6800-4F74-9C99-D1B8FB09DB04}" destId="{67029382-602C-42C1-9C11-C8DBFB5D6E21}" srcOrd="2" destOrd="0" parTransId="{77D00153-24F5-4C96-B551-35CE1E7C7176}" sibTransId="{784DA2AE-3D5B-4378-9D9E-C5E5AD0A4A1F}"/>
    <dgm:cxn modelId="{8C99822C-D155-4F52-BDDD-92289A4F9970}" type="presOf" srcId="{30BA24BB-6E3B-456E-9853-609DD59D1DE3}" destId="{AE16A604-9F2B-47CA-8750-79864F98D717}" srcOrd="0" destOrd="0" presId="urn:microsoft.com/office/officeart/2018/2/layout/IconLabelDescriptionList"/>
    <dgm:cxn modelId="{441A185C-FD20-44C8-9621-3B53A89BFB1B}" type="presOf" srcId="{D7A23DA4-60AE-4531-BB84-6BD007321EEF}" destId="{AE16A604-9F2B-47CA-8750-79864F98D717}" srcOrd="0" destOrd="2" presId="urn:microsoft.com/office/officeart/2018/2/layout/IconLabelDescriptionList"/>
    <dgm:cxn modelId="{03E1BB66-EEC4-4CA8-8375-9A2FA47D0750}" srcId="{67029382-602C-42C1-9C11-C8DBFB5D6E21}" destId="{8A892D01-7EE5-480E-895D-82CE0386EF30}" srcOrd="1" destOrd="0" parTransId="{1D96DB39-5C68-4D51-87AE-669D302E1D97}" sibTransId="{3209315C-7F42-47BC-AE10-94BCBB3961CA}"/>
    <dgm:cxn modelId="{A69A126B-33C0-45F6-A2F8-B6E3AC2931AC}" srcId="{A53FDAF7-44A8-4E79-A6B3-A1237C8A605C}" destId="{EC7711E2-8C92-42F7-A565-8C4B6E454EA6}" srcOrd="0" destOrd="0" parTransId="{BDD21E68-818E-47D1-BE93-ED4786C6F59A}" sibTransId="{687803D6-FC37-4554-9A33-F2528B2C44BA}"/>
    <dgm:cxn modelId="{6055E56F-A1B3-4556-956D-9FC5AFDFF893}" type="presOf" srcId="{67029382-602C-42C1-9C11-C8DBFB5D6E21}" destId="{76D900C8-76A1-4707-9E14-559D63AEC427}" srcOrd="0" destOrd="0" presId="urn:microsoft.com/office/officeart/2018/2/layout/IconLabelDescriptionList"/>
    <dgm:cxn modelId="{57634270-3B80-473B-A7F6-16E5B97DE73C}" type="presOf" srcId="{A53FDAF7-44A8-4E79-A6B3-A1237C8A605C}" destId="{69439964-7F7E-4BD7-8D25-BE74E304F36F}" srcOrd="0" destOrd="0" presId="urn:microsoft.com/office/officeart/2018/2/layout/IconLabelDescriptionList"/>
    <dgm:cxn modelId="{C2B59C78-C465-472C-AD37-DB381160A6FB}" srcId="{77BCA281-72A9-4976-8268-873EFE06CDCE}" destId="{AC2CC90A-086C-4BA4-BCB1-E0FA5FAE5109}" srcOrd="0" destOrd="0" parTransId="{87A9E70B-A6EF-4477-B914-57D043D9732C}" sibTransId="{32B74E94-F27F-46E2-8BC1-5E9006DD99D0}"/>
    <dgm:cxn modelId="{46884D79-AC70-4C04-8FE1-DCA8A99C3ED1}" type="presOf" srcId="{77BCA281-72A9-4976-8268-873EFE06CDCE}" destId="{C2482B51-2EDE-4BFE-AD9F-D3C53DD08647}" srcOrd="0" destOrd="0" presId="urn:microsoft.com/office/officeart/2018/2/layout/IconLabelDescriptionList"/>
    <dgm:cxn modelId="{E99198A4-3872-4B5A-AC7A-E8DBFB7423AC}" srcId="{67029382-602C-42C1-9C11-C8DBFB5D6E21}" destId="{30BA24BB-6E3B-456E-9853-609DD59D1DE3}" srcOrd="0" destOrd="0" parTransId="{0EA80BFF-6A9F-40CC-85B8-AB302EDE6BA6}" sibTransId="{552F4820-CA61-40F5-B467-41241887BDD1}"/>
    <dgm:cxn modelId="{912101A9-7AE0-4805-B98E-442EA9DAE46A}" srcId="{67029382-602C-42C1-9C11-C8DBFB5D6E21}" destId="{D7A23DA4-60AE-4531-BB84-6BD007321EEF}" srcOrd="2" destOrd="0" parTransId="{5B65CD85-B615-4D57-82FF-732F24C65622}" sibTransId="{8B973581-4BD0-4D97-BEC0-A50E26B0C8D4}"/>
    <dgm:cxn modelId="{D72924BA-299F-4CEC-B5ED-26C295257D7F}" srcId="{136792BF-6800-4F74-9C99-D1B8FB09DB04}" destId="{77BCA281-72A9-4976-8268-873EFE06CDCE}" srcOrd="1" destOrd="0" parTransId="{CE91A188-3D2A-4786-81B0-8B02BE74DEC7}" sibTransId="{8C95150C-B45E-4A17-B639-AD84D2C5B948}"/>
    <dgm:cxn modelId="{5F9265D2-0031-46A6-9FAC-AA2F97151982}" srcId="{136792BF-6800-4F74-9C99-D1B8FB09DB04}" destId="{A53FDAF7-44A8-4E79-A6B3-A1237C8A605C}" srcOrd="0" destOrd="0" parTransId="{6AB27579-0916-4F3B-AAF5-200462070D7B}" sibTransId="{8C10F30C-DCA5-4439-99F6-23AFCC3095D7}"/>
    <dgm:cxn modelId="{D50777DE-12DE-46A0-830D-F53E637F1027}" type="presOf" srcId="{8A892D01-7EE5-480E-895D-82CE0386EF30}" destId="{AE16A604-9F2B-47CA-8750-79864F98D717}" srcOrd="0" destOrd="1" presId="urn:microsoft.com/office/officeart/2018/2/layout/IconLabelDescriptionList"/>
    <dgm:cxn modelId="{81C31946-1E06-4179-8CEC-7342B7C302BC}" type="presParOf" srcId="{C323AD35-8D8F-4D33-91D9-923EC5CB72E5}" destId="{B7586792-9D0E-4A0D-8CBB-B3847F5AAEEB}" srcOrd="0" destOrd="0" presId="urn:microsoft.com/office/officeart/2018/2/layout/IconLabelDescriptionList"/>
    <dgm:cxn modelId="{3B66A58E-F9B1-4A8B-9F3F-B2B9789F8728}" type="presParOf" srcId="{B7586792-9D0E-4A0D-8CBB-B3847F5AAEEB}" destId="{70CD2330-6FF8-4FAB-9639-EB050E20B945}" srcOrd="0" destOrd="0" presId="urn:microsoft.com/office/officeart/2018/2/layout/IconLabelDescriptionList"/>
    <dgm:cxn modelId="{F19A84D4-399A-4EB6-BA87-05C35261A8D2}" type="presParOf" srcId="{B7586792-9D0E-4A0D-8CBB-B3847F5AAEEB}" destId="{59EF069E-6B67-438B-B978-618B4BB2725D}" srcOrd="1" destOrd="0" presId="urn:microsoft.com/office/officeart/2018/2/layout/IconLabelDescriptionList"/>
    <dgm:cxn modelId="{1FC5BC8A-06E2-4A78-A52F-301DF39234FD}" type="presParOf" srcId="{B7586792-9D0E-4A0D-8CBB-B3847F5AAEEB}" destId="{69439964-7F7E-4BD7-8D25-BE74E304F36F}" srcOrd="2" destOrd="0" presId="urn:microsoft.com/office/officeart/2018/2/layout/IconLabelDescriptionList"/>
    <dgm:cxn modelId="{D46E9F59-0380-4FE1-823B-97BC8DFA21D5}" type="presParOf" srcId="{B7586792-9D0E-4A0D-8CBB-B3847F5AAEEB}" destId="{F9B9497D-A4C9-411F-8832-FD41839EC6C9}" srcOrd="3" destOrd="0" presId="urn:microsoft.com/office/officeart/2018/2/layout/IconLabelDescriptionList"/>
    <dgm:cxn modelId="{FAB77805-0CE3-4ECB-BBF8-0201A16BD383}" type="presParOf" srcId="{B7586792-9D0E-4A0D-8CBB-B3847F5AAEEB}" destId="{89095B32-8F86-4012-B253-1552E28B4337}" srcOrd="4" destOrd="0" presId="urn:microsoft.com/office/officeart/2018/2/layout/IconLabelDescriptionList"/>
    <dgm:cxn modelId="{397719CB-35A9-4EAD-8335-BA0CA307FAFD}" type="presParOf" srcId="{C323AD35-8D8F-4D33-91D9-923EC5CB72E5}" destId="{7E6FB79E-1AF2-4E1D-B1DF-087FDD37B0FA}" srcOrd="1" destOrd="0" presId="urn:microsoft.com/office/officeart/2018/2/layout/IconLabelDescriptionList"/>
    <dgm:cxn modelId="{26244CDF-3C34-447A-BE6C-0383475AA504}" type="presParOf" srcId="{C323AD35-8D8F-4D33-91D9-923EC5CB72E5}" destId="{64E1DBE0-385F-441D-BA4E-786DBFC31CC6}" srcOrd="2" destOrd="0" presId="urn:microsoft.com/office/officeart/2018/2/layout/IconLabelDescriptionList"/>
    <dgm:cxn modelId="{1714C842-962B-4516-A9FE-18A88B172EB3}" type="presParOf" srcId="{64E1DBE0-385F-441D-BA4E-786DBFC31CC6}" destId="{D0A1D060-2447-451E-B5DB-E63F76C0FEF7}" srcOrd="0" destOrd="0" presId="urn:microsoft.com/office/officeart/2018/2/layout/IconLabelDescriptionList"/>
    <dgm:cxn modelId="{53C61C04-C4AE-450A-BE15-E2044810A025}" type="presParOf" srcId="{64E1DBE0-385F-441D-BA4E-786DBFC31CC6}" destId="{EDB30121-F792-4530-83F7-652131DDBA9B}" srcOrd="1" destOrd="0" presId="urn:microsoft.com/office/officeart/2018/2/layout/IconLabelDescriptionList"/>
    <dgm:cxn modelId="{5995E79C-E032-4B31-A206-331164ED4C1F}" type="presParOf" srcId="{64E1DBE0-385F-441D-BA4E-786DBFC31CC6}" destId="{C2482B51-2EDE-4BFE-AD9F-D3C53DD08647}" srcOrd="2" destOrd="0" presId="urn:microsoft.com/office/officeart/2018/2/layout/IconLabelDescriptionList"/>
    <dgm:cxn modelId="{8C952DD3-8466-40D7-8AAD-3AF433670120}" type="presParOf" srcId="{64E1DBE0-385F-441D-BA4E-786DBFC31CC6}" destId="{29FB06D1-8291-40A2-9E6F-ACA2B9D5A8BF}" srcOrd="3" destOrd="0" presId="urn:microsoft.com/office/officeart/2018/2/layout/IconLabelDescriptionList"/>
    <dgm:cxn modelId="{45478677-3FE2-4078-9C40-4140CFE79D4C}" type="presParOf" srcId="{64E1DBE0-385F-441D-BA4E-786DBFC31CC6}" destId="{64ABE5DE-107C-42C7-94B1-239F841DA532}" srcOrd="4" destOrd="0" presId="urn:microsoft.com/office/officeart/2018/2/layout/IconLabelDescriptionList"/>
    <dgm:cxn modelId="{B23291B4-80BA-401C-A13F-F1D224F2AB71}" type="presParOf" srcId="{C323AD35-8D8F-4D33-91D9-923EC5CB72E5}" destId="{56561DEC-7310-49E0-B828-1A49CAB929D0}" srcOrd="3" destOrd="0" presId="urn:microsoft.com/office/officeart/2018/2/layout/IconLabelDescriptionList"/>
    <dgm:cxn modelId="{7D24063D-70B5-4AFF-994F-4DB4C766962C}" type="presParOf" srcId="{C323AD35-8D8F-4D33-91D9-923EC5CB72E5}" destId="{2B46FB8C-F1EA-4E38-A28D-83C34237C41B}" srcOrd="4" destOrd="0" presId="urn:microsoft.com/office/officeart/2018/2/layout/IconLabelDescriptionList"/>
    <dgm:cxn modelId="{6AC82667-01AC-437C-B675-DF83EEF8A008}" type="presParOf" srcId="{2B46FB8C-F1EA-4E38-A28D-83C34237C41B}" destId="{F7181ED1-F182-4608-8B85-724BAE51D86E}" srcOrd="0" destOrd="0" presId="urn:microsoft.com/office/officeart/2018/2/layout/IconLabelDescriptionList"/>
    <dgm:cxn modelId="{C1E4CEE5-6FE4-46C1-B5A3-D187E9291250}" type="presParOf" srcId="{2B46FB8C-F1EA-4E38-A28D-83C34237C41B}" destId="{D31E78E6-5E14-43E9-B188-20F6030493DC}" srcOrd="1" destOrd="0" presId="urn:microsoft.com/office/officeart/2018/2/layout/IconLabelDescriptionList"/>
    <dgm:cxn modelId="{175FED2D-CCBD-491E-897C-AB479D5D3B16}" type="presParOf" srcId="{2B46FB8C-F1EA-4E38-A28D-83C34237C41B}" destId="{76D900C8-76A1-4707-9E14-559D63AEC427}" srcOrd="2" destOrd="0" presId="urn:microsoft.com/office/officeart/2018/2/layout/IconLabelDescriptionList"/>
    <dgm:cxn modelId="{113C4708-9580-4C9C-8640-C26012D06B76}" type="presParOf" srcId="{2B46FB8C-F1EA-4E38-A28D-83C34237C41B}" destId="{41CC8BFD-D400-405E-A719-49C58F15A97B}" srcOrd="3" destOrd="0" presId="urn:microsoft.com/office/officeart/2018/2/layout/IconLabelDescriptionList"/>
    <dgm:cxn modelId="{2A587B9F-2CAB-44A6-8D6B-FAD47EDB8D40}" type="presParOf" srcId="{2B46FB8C-F1EA-4E38-A28D-83C34237C41B}" destId="{AE16A604-9F2B-47CA-8750-79864F98D717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E6DD31-7C0F-47D7-8A57-D4D241B0E4FB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D08B38C7-3D76-46BC-968F-493776BDB576}">
      <dgm:prSet/>
      <dgm:spPr/>
      <dgm:t>
        <a:bodyPr/>
        <a:lstStyle/>
        <a:p>
          <a:r>
            <a:rPr lang="en-US"/>
            <a:t>Institutional actors (internal factors) appear to have the greatest influence on budget negotiations</a:t>
          </a:r>
        </a:p>
      </dgm:t>
    </dgm:pt>
    <dgm:pt modelId="{54A9A115-5DD4-4A75-82E9-9FB3DFFB7E0B}" type="parTrans" cxnId="{CB97C0CD-CDE2-44F4-A6AA-2DC398B8D130}">
      <dgm:prSet/>
      <dgm:spPr/>
      <dgm:t>
        <a:bodyPr/>
        <a:lstStyle/>
        <a:p>
          <a:endParaRPr lang="en-US"/>
        </a:p>
      </dgm:t>
    </dgm:pt>
    <dgm:pt modelId="{CEDC4C88-1881-4451-98FC-3F9BE48F9C9D}" type="sibTrans" cxnId="{CB97C0CD-CDE2-44F4-A6AA-2DC398B8D130}">
      <dgm:prSet/>
      <dgm:spPr/>
      <dgm:t>
        <a:bodyPr/>
        <a:lstStyle/>
        <a:p>
          <a:endParaRPr lang="en-US"/>
        </a:p>
      </dgm:t>
    </dgm:pt>
    <dgm:pt modelId="{C54A4720-144F-461F-97EB-DE7FCE3CBECB}">
      <dgm:prSet/>
      <dgm:spPr/>
      <dgm:t>
        <a:bodyPr/>
        <a:lstStyle/>
        <a:p>
          <a:r>
            <a:rPr lang="en-US"/>
            <a:t>Governor’s budget recommendation often sets maximum spending for state agencies based on anticipated revenues</a:t>
          </a:r>
        </a:p>
      </dgm:t>
    </dgm:pt>
    <dgm:pt modelId="{8999A6AA-51BB-4CE9-9938-D8326A83E25F}" type="parTrans" cxnId="{55EA3D02-B34F-4076-818B-471C10C6B933}">
      <dgm:prSet/>
      <dgm:spPr/>
      <dgm:t>
        <a:bodyPr/>
        <a:lstStyle/>
        <a:p>
          <a:endParaRPr lang="en-US"/>
        </a:p>
      </dgm:t>
    </dgm:pt>
    <dgm:pt modelId="{013A0C96-E320-4721-987D-6BCE55028E40}" type="sibTrans" cxnId="{55EA3D02-B34F-4076-818B-471C10C6B933}">
      <dgm:prSet/>
      <dgm:spPr/>
      <dgm:t>
        <a:bodyPr/>
        <a:lstStyle/>
        <a:p>
          <a:endParaRPr lang="en-US"/>
        </a:p>
      </dgm:t>
    </dgm:pt>
    <dgm:pt modelId="{CEBDEC07-4585-4F06-A6E8-44846E674577}">
      <dgm:prSet/>
      <dgm:spPr/>
      <dgm:t>
        <a:bodyPr/>
        <a:lstStyle/>
        <a:p>
          <a:r>
            <a:rPr lang="en-US"/>
            <a:t>Professional legislatures have greater capacity to be assertive on budgets</a:t>
          </a:r>
        </a:p>
      </dgm:t>
    </dgm:pt>
    <dgm:pt modelId="{3998D9AF-1581-4F74-A269-23578D7C4230}" type="parTrans" cxnId="{3C579263-6041-4262-A4DC-165B866DADD8}">
      <dgm:prSet/>
      <dgm:spPr/>
      <dgm:t>
        <a:bodyPr/>
        <a:lstStyle/>
        <a:p>
          <a:endParaRPr lang="en-US"/>
        </a:p>
      </dgm:t>
    </dgm:pt>
    <dgm:pt modelId="{64E72833-A617-4A71-9ECE-C13193785CEC}" type="sibTrans" cxnId="{3C579263-6041-4262-A4DC-165B866DADD8}">
      <dgm:prSet/>
      <dgm:spPr/>
      <dgm:t>
        <a:bodyPr/>
        <a:lstStyle/>
        <a:p>
          <a:endParaRPr lang="en-US"/>
        </a:p>
      </dgm:t>
    </dgm:pt>
    <dgm:pt modelId="{956E686A-3C16-427D-8CA5-490104CFD4B0}">
      <dgm:prSet/>
      <dgm:spPr/>
      <dgm:t>
        <a:bodyPr/>
        <a:lstStyle/>
        <a:p>
          <a:r>
            <a:rPr lang="en-US"/>
            <a:t>Political makeup of legislature and Governor have a strong influence on budgets</a:t>
          </a:r>
        </a:p>
      </dgm:t>
    </dgm:pt>
    <dgm:pt modelId="{AE501C9D-81B6-4751-802C-DFEDF7C8AA7E}" type="parTrans" cxnId="{8A19B10A-F0BE-4AEF-8DB5-FF9F8BFF27B0}">
      <dgm:prSet/>
      <dgm:spPr/>
      <dgm:t>
        <a:bodyPr/>
        <a:lstStyle/>
        <a:p>
          <a:endParaRPr lang="en-US"/>
        </a:p>
      </dgm:t>
    </dgm:pt>
    <dgm:pt modelId="{15310968-6787-4F32-A80A-BAE0CFA265F3}" type="sibTrans" cxnId="{8A19B10A-F0BE-4AEF-8DB5-FF9F8BFF27B0}">
      <dgm:prSet/>
      <dgm:spPr/>
      <dgm:t>
        <a:bodyPr/>
        <a:lstStyle/>
        <a:p>
          <a:endParaRPr lang="en-US"/>
        </a:p>
      </dgm:t>
    </dgm:pt>
    <dgm:pt modelId="{9B401E3E-416A-45C9-A4B4-6662B7B0D0B2}">
      <dgm:prSet/>
      <dgm:spPr/>
      <dgm:t>
        <a:bodyPr/>
        <a:lstStyle/>
        <a:p>
          <a:r>
            <a:rPr lang="en-US" b="0" i="0" baseline="0" dirty="0"/>
            <a:t>External factors are important but on a selective basis</a:t>
          </a:r>
          <a:endParaRPr lang="en-US" dirty="0"/>
        </a:p>
      </dgm:t>
    </dgm:pt>
    <dgm:pt modelId="{0D4C1145-9243-4E67-883F-6889FB46C1FD}" type="parTrans" cxnId="{AD1B0889-3D03-4A05-A415-BC83E0779A28}">
      <dgm:prSet/>
      <dgm:spPr/>
      <dgm:t>
        <a:bodyPr/>
        <a:lstStyle/>
        <a:p>
          <a:endParaRPr lang="en-US"/>
        </a:p>
      </dgm:t>
    </dgm:pt>
    <dgm:pt modelId="{7FF74A7C-3721-463C-AAF9-6EBACF18A3EC}" type="sibTrans" cxnId="{AD1B0889-3D03-4A05-A415-BC83E0779A28}">
      <dgm:prSet/>
      <dgm:spPr/>
      <dgm:t>
        <a:bodyPr/>
        <a:lstStyle/>
        <a:p>
          <a:endParaRPr lang="en-US"/>
        </a:p>
      </dgm:t>
    </dgm:pt>
    <dgm:pt modelId="{397881F5-F426-4C9F-9FED-0C045CD93C99}">
      <dgm:prSet/>
      <dgm:spPr/>
      <dgm:t>
        <a:bodyPr/>
        <a:lstStyle/>
        <a:p>
          <a:r>
            <a:rPr lang="en-US" b="0" i="0" baseline="0"/>
            <a:t>Per capita income has a small negative relationship with agency budgets</a:t>
          </a:r>
          <a:endParaRPr lang="en-US"/>
        </a:p>
      </dgm:t>
    </dgm:pt>
    <dgm:pt modelId="{C10C00A1-FD38-446F-8FEE-55A5138178A5}" type="parTrans" cxnId="{B2D5B6F9-ED93-4639-9E74-1DAF05AA9652}">
      <dgm:prSet/>
      <dgm:spPr/>
      <dgm:t>
        <a:bodyPr/>
        <a:lstStyle/>
        <a:p>
          <a:endParaRPr lang="en-US"/>
        </a:p>
      </dgm:t>
    </dgm:pt>
    <dgm:pt modelId="{1217CEA8-8C81-4F84-BAAA-8F0BF0FCDB6B}" type="sibTrans" cxnId="{B2D5B6F9-ED93-4639-9E74-1DAF05AA9652}">
      <dgm:prSet/>
      <dgm:spPr/>
      <dgm:t>
        <a:bodyPr/>
        <a:lstStyle/>
        <a:p>
          <a:endParaRPr lang="en-US"/>
        </a:p>
      </dgm:t>
    </dgm:pt>
    <dgm:pt modelId="{CF42006A-D4AA-4E0C-8B22-ED6FDFE7B15F}">
      <dgm:prSet/>
      <dgm:spPr/>
      <dgm:t>
        <a:bodyPr/>
        <a:lstStyle/>
        <a:p>
          <a:r>
            <a:rPr lang="en-US" b="0" i="0" baseline="0"/>
            <a:t>Interest groups important when administrative leaders perceive they are important.</a:t>
          </a:r>
          <a:endParaRPr lang="en-US"/>
        </a:p>
      </dgm:t>
    </dgm:pt>
    <dgm:pt modelId="{D5C28FE5-65B6-49A9-86C0-D6230B82F00A}" type="parTrans" cxnId="{960EC085-48EB-428A-90EC-59E738B85A43}">
      <dgm:prSet/>
      <dgm:spPr/>
      <dgm:t>
        <a:bodyPr/>
        <a:lstStyle/>
        <a:p>
          <a:endParaRPr lang="en-US"/>
        </a:p>
      </dgm:t>
    </dgm:pt>
    <dgm:pt modelId="{00DC08E3-86E0-43FE-AC87-4CA30EC95A30}" type="sibTrans" cxnId="{960EC085-48EB-428A-90EC-59E738B85A43}">
      <dgm:prSet/>
      <dgm:spPr/>
      <dgm:t>
        <a:bodyPr/>
        <a:lstStyle/>
        <a:p>
          <a:endParaRPr lang="en-US"/>
        </a:p>
      </dgm:t>
    </dgm:pt>
    <dgm:pt modelId="{1A31FCC6-7A0D-4572-81F3-5209B2005A7D}" type="pres">
      <dgm:prSet presAssocID="{65E6DD31-7C0F-47D7-8A57-D4D241B0E4FB}" presName="linear" presStyleCnt="0">
        <dgm:presLayoutVars>
          <dgm:animLvl val="lvl"/>
          <dgm:resizeHandles val="exact"/>
        </dgm:presLayoutVars>
      </dgm:prSet>
      <dgm:spPr/>
    </dgm:pt>
    <dgm:pt modelId="{DA617F9F-EBCD-4DAD-8747-2DF12C67CE4B}" type="pres">
      <dgm:prSet presAssocID="{D08B38C7-3D76-46BC-968F-493776BDB57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8A2D646-03F4-4FF8-8020-AA704355D26F}" type="pres">
      <dgm:prSet presAssocID="{D08B38C7-3D76-46BC-968F-493776BDB576}" presName="childText" presStyleLbl="revTx" presStyleIdx="0" presStyleCnt="2">
        <dgm:presLayoutVars>
          <dgm:bulletEnabled val="1"/>
        </dgm:presLayoutVars>
      </dgm:prSet>
      <dgm:spPr/>
    </dgm:pt>
    <dgm:pt modelId="{7E949A88-88F0-40CD-8FF8-2CD8B8D25E7F}" type="pres">
      <dgm:prSet presAssocID="{CEBDEC07-4585-4F06-A6E8-44846E67457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DBDA54E-EC2E-4F8B-A360-A66F2BE0D042}" type="pres">
      <dgm:prSet presAssocID="{64E72833-A617-4A71-9ECE-C13193785CEC}" presName="spacer" presStyleCnt="0"/>
      <dgm:spPr/>
    </dgm:pt>
    <dgm:pt modelId="{ABF84A83-25E4-486D-A396-114EB476D41F}" type="pres">
      <dgm:prSet presAssocID="{956E686A-3C16-427D-8CA5-490104CFD4B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2E73E94-A205-4288-B127-EAC40A66F349}" type="pres">
      <dgm:prSet presAssocID="{15310968-6787-4F32-A80A-BAE0CFA265F3}" presName="spacer" presStyleCnt="0"/>
      <dgm:spPr/>
    </dgm:pt>
    <dgm:pt modelId="{0494E246-8B6B-4945-9E9A-58145F7F2B95}" type="pres">
      <dgm:prSet presAssocID="{9B401E3E-416A-45C9-A4B4-6662B7B0D0B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DE688C8-1A5E-4228-93DC-6E89F8581247}" type="pres">
      <dgm:prSet presAssocID="{9B401E3E-416A-45C9-A4B4-6662B7B0D0B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5EA3D02-B34F-4076-818B-471C10C6B933}" srcId="{D08B38C7-3D76-46BC-968F-493776BDB576}" destId="{C54A4720-144F-461F-97EB-DE7FCE3CBECB}" srcOrd="0" destOrd="0" parTransId="{8999A6AA-51BB-4CE9-9938-D8326A83E25F}" sibTransId="{013A0C96-E320-4721-987D-6BCE55028E40}"/>
    <dgm:cxn modelId="{8A19B10A-F0BE-4AEF-8DB5-FF9F8BFF27B0}" srcId="{65E6DD31-7C0F-47D7-8A57-D4D241B0E4FB}" destId="{956E686A-3C16-427D-8CA5-490104CFD4B0}" srcOrd="2" destOrd="0" parTransId="{AE501C9D-81B6-4751-802C-DFEDF7C8AA7E}" sibTransId="{15310968-6787-4F32-A80A-BAE0CFA265F3}"/>
    <dgm:cxn modelId="{88C5C123-CF09-4CD9-AAB7-B62C378ACA28}" type="presOf" srcId="{397881F5-F426-4C9F-9FED-0C045CD93C99}" destId="{0DE688C8-1A5E-4228-93DC-6E89F8581247}" srcOrd="0" destOrd="0" presId="urn:microsoft.com/office/officeart/2005/8/layout/vList2"/>
    <dgm:cxn modelId="{F425F72B-8D80-4D05-A316-F1A3C6763C63}" type="presOf" srcId="{C54A4720-144F-461F-97EB-DE7FCE3CBECB}" destId="{08A2D646-03F4-4FF8-8020-AA704355D26F}" srcOrd="0" destOrd="0" presId="urn:microsoft.com/office/officeart/2005/8/layout/vList2"/>
    <dgm:cxn modelId="{7C36AD2D-FF9C-462A-AB84-FAE508370137}" type="presOf" srcId="{956E686A-3C16-427D-8CA5-490104CFD4B0}" destId="{ABF84A83-25E4-486D-A396-114EB476D41F}" srcOrd="0" destOrd="0" presId="urn:microsoft.com/office/officeart/2005/8/layout/vList2"/>
    <dgm:cxn modelId="{3C579263-6041-4262-A4DC-165B866DADD8}" srcId="{65E6DD31-7C0F-47D7-8A57-D4D241B0E4FB}" destId="{CEBDEC07-4585-4F06-A6E8-44846E674577}" srcOrd="1" destOrd="0" parTransId="{3998D9AF-1581-4F74-A269-23578D7C4230}" sibTransId="{64E72833-A617-4A71-9ECE-C13193785CEC}"/>
    <dgm:cxn modelId="{C557FA70-003C-4E81-B89C-77EFED416478}" type="presOf" srcId="{65E6DD31-7C0F-47D7-8A57-D4D241B0E4FB}" destId="{1A31FCC6-7A0D-4572-81F3-5209B2005A7D}" srcOrd="0" destOrd="0" presId="urn:microsoft.com/office/officeart/2005/8/layout/vList2"/>
    <dgm:cxn modelId="{960EC085-48EB-428A-90EC-59E738B85A43}" srcId="{9B401E3E-416A-45C9-A4B4-6662B7B0D0B2}" destId="{CF42006A-D4AA-4E0C-8B22-ED6FDFE7B15F}" srcOrd="1" destOrd="0" parTransId="{D5C28FE5-65B6-49A9-86C0-D6230B82F00A}" sibTransId="{00DC08E3-86E0-43FE-AC87-4CA30EC95A30}"/>
    <dgm:cxn modelId="{AD1B0889-3D03-4A05-A415-BC83E0779A28}" srcId="{65E6DD31-7C0F-47D7-8A57-D4D241B0E4FB}" destId="{9B401E3E-416A-45C9-A4B4-6662B7B0D0B2}" srcOrd="3" destOrd="0" parTransId="{0D4C1145-9243-4E67-883F-6889FB46C1FD}" sibTransId="{7FF74A7C-3721-463C-AAF9-6EBACF18A3EC}"/>
    <dgm:cxn modelId="{A454558E-44B9-4E26-B262-9C049176AAD6}" type="presOf" srcId="{D08B38C7-3D76-46BC-968F-493776BDB576}" destId="{DA617F9F-EBCD-4DAD-8747-2DF12C67CE4B}" srcOrd="0" destOrd="0" presId="urn:microsoft.com/office/officeart/2005/8/layout/vList2"/>
    <dgm:cxn modelId="{D8DC5199-2398-4FEF-8DEC-1872CA8CCFF1}" type="presOf" srcId="{9B401E3E-416A-45C9-A4B4-6662B7B0D0B2}" destId="{0494E246-8B6B-4945-9E9A-58145F7F2B95}" srcOrd="0" destOrd="0" presId="urn:microsoft.com/office/officeart/2005/8/layout/vList2"/>
    <dgm:cxn modelId="{ACC185C8-514E-4A40-A1DD-C3023D061B5F}" type="presOf" srcId="{CF42006A-D4AA-4E0C-8B22-ED6FDFE7B15F}" destId="{0DE688C8-1A5E-4228-93DC-6E89F8581247}" srcOrd="0" destOrd="1" presId="urn:microsoft.com/office/officeart/2005/8/layout/vList2"/>
    <dgm:cxn modelId="{CB97C0CD-CDE2-44F4-A6AA-2DC398B8D130}" srcId="{65E6DD31-7C0F-47D7-8A57-D4D241B0E4FB}" destId="{D08B38C7-3D76-46BC-968F-493776BDB576}" srcOrd="0" destOrd="0" parTransId="{54A9A115-5DD4-4A75-82E9-9FB3DFFB7E0B}" sibTransId="{CEDC4C88-1881-4451-98FC-3F9BE48F9C9D}"/>
    <dgm:cxn modelId="{F08EBEDC-E219-472D-B9FC-07776E147B3E}" type="presOf" srcId="{CEBDEC07-4585-4F06-A6E8-44846E674577}" destId="{7E949A88-88F0-40CD-8FF8-2CD8B8D25E7F}" srcOrd="0" destOrd="0" presId="urn:microsoft.com/office/officeart/2005/8/layout/vList2"/>
    <dgm:cxn modelId="{B2D5B6F9-ED93-4639-9E74-1DAF05AA9652}" srcId="{9B401E3E-416A-45C9-A4B4-6662B7B0D0B2}" destId="{397881F5-F426-4C9F-9FED-0C045CD93C99}" srcOrd="0" destOrd="0" parTransId="{C10C00A1-FD38-446F-8FEE-55A5138178A5}" sibTransId="{1217CEA8-8C81-4F84-BAAA-8F0BF0FCDB6B}"/>
    <dgm:cxn modelId="{0DB13C81-9C68-491E-9DA4-B3D254D7ACA7}" type="presParOf" srcId="{1A31FCC6-7A0D-4572-81F3-5209B2005A7D}" destId="{DA617F9F-EBCD-4DAD-8747-2DF12C67CE4B}" srcOrd="0" destOrd="0" presId="urn:microsoft.com/office/officeart/2005/8/layout/vList2"/>
    <dgm:cxn modelId="{2101C440-AC4D-4E8A-B48B-BF456E03A799}" type="presParOf" srcId="{1A31FCC6-7A0D-4572-81F3-5209B2005A7D}" destId="{08A2D646-03F4-4FF8-8020-AA704355D26F}" srcOrd="1" destOrd="0" presId="urn:microsoft.com/office/officeart/2005/8/layout/vList2"/>
    <dgm:cxn modelId="{2AA3BB98-D8C0-4319-A892-E1DD1853051E}" type="presParOf" srcId="{1A31FCC6-7A0D-4572-81F3-5209B2005A7D}" destId="{7E949A88-88F0-40CD-8FF8-2CD8B8D25E7F}" srcOrd="2" destOrd="0" presId="urn:microsoft.com/office/officeart/2005/8/layout/vList2"/>
    <dgm:cxn modelId="{5B9CD7FD-428A-4306-95C9-C634CCE2C711}" type="presParOf" srcId="{1A31FCC6-7A0D-4572-81F3-5209B2005A7D}" destId="{3DBDA54E-EC2E-4F8B-A360-A66F2BE0D042}" srcOrd="3" destOrd="0" presId="urn:microsoft.com/office/officeart/2005/8/layout/vList2"/>
    <dgm:cxn modelId="{879CFA94-6257-458F-B56C-0FF6568E13BA}" type="presParOf" srcId="{1A31FCC6-7A0D-4572-81F3-5209B2005A7D}" destId="{ABF84A83-25E4-486D-A396-114EB476D41F}" srcOrd="4" destOrd="0" presId="urn:microsoft.com/office/officeart/2005/8/layout/vList2"/>
    <dgm:cxn modelId="{312C1FA4-9F4D-4C47-ABB4-F8D5F77D9AE4}" type="presParOf" srcId="{1A31FCC6-7A0D-4572-81F3-5209B2005A7D}" destId="{72E73E94-A205-4288-B127-EAC40A66F349}" srcOrd="5" destOrd="0" presId="urn:microsoft.com/office/officeart/2005/8/layout/vList2"/>
    <dgm:cxn modelId="{E1E0C372-68EA-49CD-8085-C4C55E8125B7}" type="presParOf" srcId="{1A31FCC6-7A0D-4572-81F3-5209B2005A7D}" destId="{0494E246-8B6B-4945-9E9A-58145F7F2B95}" srcOrd="6" destOrd="0" presId="urn:microsoft.com/office/officeart/2005/8/layout/vList2"/>
    <dgm:cxn modelId="{55E14B52-6575-4880-8210-62DAE1D8C753}" type="presParOf" srcId="{1A31FCC6-7A0D-4572-81F3-5209B2005A7D}" destId="{0DE688C8-1A5E-4228-93DC-6E89F858124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483658A-44F7-4EC8-AB39-4F53F625F114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176B6ABC-E813-42ED-BA27-101F318D5828}">
      <dgm:prSet/>
      <dgm:spPr/>
      <dgm:t>
        <a:bodyPr/>
        <a:lstStyle/>
        <a:p>
          <a:r>
            <a:rPr lang="en-US"/>
            <a:t>What factors influence agency budget requests?</a:t>
          </a:r>
        </a:p>
      </dgm:t>
    </dgm:pt>
    <dgm:pt modelId="{C285EE3E-1FF8-4821-85C4-F9C4FD2AB080}" type="parTrans" cxnId="{9713D211-590F-426A-A92C-B76F8875A0DF}">
      <dgm:prSet/>
      <dgm:spPr/>
      <dgm:t>
        <a:bodyPr/>
        <a:lstStyle/>
        <a:p>
          <a:endParaRPr lang="en-US"/>
        </a:p>
      </dgm:t>
    </dgm:pt>
    <dgm:pt modelId="{E29DFDA7-2E8A-4C86-ACFF-4D1A49D1DF7F}" type="sibTrans" cxnId="{9713D211-590F-426A-A92C-B76F8875A0DF}">
      <dgm:prSet/>
      <dgm:spPr/>
      <dgm:t>
        <a:bodyPr/>
        <a:lstStyle/>
        <a:p>
          <a:endParaRPr lang="en-US"/>
        </a:p>
      </dgm:t>
    </dgm:pt>
    <dgm:pt modelId="{3935487B-0793-49D3-90E3-93727975C2FE}">
      <dgm:prSet/>
      <dgm:spPr/>
      <dgm:t>
        <a:bodyPr/>
        <a:lstStyle/>
        <a:p>
          <a:r>
            <a:rPr lang="en-US"/>
            <a:t>Generally agreed they are result of interplay among legislators, interest groups, and bureaucrats, but influenced in many different directions</a:t>
          </a:r>
        </a:p>
      </dgm:t>
    </dgm:pt>
    <dgm:pt modelId="{962DEB2E-24FA-47B8-9342-84AB3A309BA7}" type="parTrans" cxnId="{B66BF80C-08E9-4086-9924-F006CAD75A55}">
      <dgm:prSet/>
      <dgm:spPr/>
      <dgm:t>
        <a:bodyPr/>
        <a:lstStyle/>
        <a:p>
          <a:endParaRPr lang="en-US"/>
        </a:p>
      </dgm:t>
    </dgm:pt>
    <dgm:pt modelId="{8D2630B5-ED21-4287-B697-6FD9A9614531}" type="sibTrans" cxnId="{B66BF80C-08E9-4086-9924-F006CAD75A55}">
      <dgm:prSet/>
      <dgm:spPr/>
      <dgm:t>
        <a:bodyPr/>
        <a:lstStyle/>
        <a:p>
          <a:endParaRPr lang="en-US"/>
        </a:p>
      </dgm:t>
    </dgm:pt>
    <dgm:pt modelId="{96C56684-67B8-4CD9-A090-026069E5AB23}">
      <dgm:prSet/>
      <dgm:spPr/>
      <dgm:t>
        <a:bodyPr/>
        <a:lstStyle/>
        <a:p>
          <a:r>
            <a:rPr lang="en-US"/>
            <a:t>Increasing monitoring ability and professionalization of legislature, as well as vigilance by interest groups, can constrain agency budgets</a:t>
          </a:r>
        </a:p>
      </dgm:t>
    </dgm:pt>
    <dgm:pt modelId="{2E23AC57-27BC-46D8-88D3-603B266E9D68}" type="parTrans" cxnId="{4848D462-FA33-4F5F-AB3A-E96E12431B41}">
      <dgm:prSet/>
      <dgm:spPr/>
      <dgm:t>
        <a:bodyPr/>
        <a:lstStyle/>
        <a:p>
          <a:endParaRPr lang="en-US"/>
        </a:p>
      </dgm:t>
    </dgm:pt>
    <dgm:pt modelId="{C5767337-BCF5-4574-92AE-61076CAEEE7C}" type="sibTrans" cxnId="{4848D462-FA33-4F5F-AB3A-E96E12431B41}">
      <dgm:prSet/>
      <dgm:spPr/>
      <dgm:t>
        <a:bodyPr/>
        <a:lstStyle/>
        <a:p>
          <a:endParaRPr lang="en-US"/>
        </a:p>
      </dgm:t>
    </dgm:pt>
    <dgm:pt modelId="{57BB82DE-9135-4983-B069-4F67CD30989C}">
      <dgm:prSet/>
      <dgm:spPr/>
      <dgm:t>
        <a:bodyPr/>
        <a:lstStyle/>
        <a:p>
          <a:r>
            <a:rPr lang="en-US"/>
            <a:t>But more professional legislature may also be better at targeting funding and inserting earmarks</a:t>
          </a:r>
        </a:p>
      </dgm:t>
    </dgm:pt>
    <dgm:pt modelId="{FADB49BA-85DD-4FC8-9660-41B269D581EC}" type="parTrans" cxnId="{FE8D2460-7E42-4D3E-B03C-5131613CBDC7}">
      <dgm:prSet/>
      <dgm:spPr/>
      <dgm:t>
        <a:bodyPr/>
        <a:lstStyle/>
        <a:p>
          <a:endParaRPr lang="en-US"/>
        </a:p>
      </dgm:t>
    </dgm:pt>
    <dgm:pt modelId="{331E4229-EEB5-42AE-9777-EF57473EA4FA}" type="sibTrans" cxnId="{FE8D2460-7E42-4D3E-B03C-5131613CBDC7}">
      <dgm:prSet/>
      <dgm:spPr/>
      <dgm:t>
        <a:bodyPr/>
        <a:lstStyle/>
        <a:p>
          <a:endParaRPr lang="en-US"/>
        </a:p>
      </dgm:t>
    </dgm:pt>
    <dgm:pt modelId="{E5D4932C-923B-4E5D-897A-BAF0A6FEF268}">
      <dgm:prSet/>
      <dgm:spPr/>
      <dgm:t>
        <a:bodyPr/>
        <a:lstStyle/>
        <a:p>
          <a:r>
            <a:rPr lang="en-US"/>
            <a:t>Also constraining requests: gubernatorial involvement, veto powers, inability for agencies to adapt to rapidly changing situation</a:t>
          </a:r>
        </a:p>
      </dgm:t>
    </dgm:pt>
    <dgm:pt modelId="{DF2E6042-32E3-453A-8C93-BE711F897D7C}" type="parTrans" cxnId="{DC46946D-FCD6-4416-8F8B-9F3A1B55ACB7}">
      <dgm:prSet/>
      <dgm:spPr/>
      <dgm:t>
        <a:bodyPr/>
        <a:lstStyle/>
        <a:p>
          <a:endParaRPr lang="en-US"/>
        </a:p>
      </dgm:t>
    </dgm:pt>
    <dgm:pt modelId="{9A354D1E-8646-43AB-813F-F1214F2E84CC}" type="sibTrans" cxnId="{DC46946D-FCD6-4416-8F8B-9F3A1B55ACB7}">
      <dgm:prSet/>
      <dgm:spPr/>
      <dgm:t>
        <a:bodyPr/>
        <a:lstStyle/>
        <a:p>
          <a:endParaRPr lang="en-US"/>
        </a:p>
      </dgm:t>
    </dgm:pt>
    <dgm:pt modelId="{A79FCE56-DC0B-4EA1-9ED7-B83619660E70}" type="pres">
      <dgm:prSet presAssocID="{B483658A-44F7-4EC8-AB39-4F53F625F114}" presName="linear" presStyleCnt="0">
        <dgm:presLayoutVars>
          <dgm:animLvl val="lvl"/>
          <dgm:resizeHandles val="exact"/>
        </dgm:presLayoutVars>
      </dgm:prSet>
      <dgm:spPr/>
    </dgm:pt>
    <dgm:pt modelId="{48690D2B-7976-4C7B-BF0A-143F16AA0752}" type="pres">
      <dgm:prSet presAssocID="{176B6ABC-E813-42ED-BA27-101F318D582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384E848-B94D-492A-B3ED-BEDFEBD3E145}" type="pres">
      <dgm:prSet presAssocID="{176B6ABC-E813-42ED-BA27-101F318D582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66BF80C-08E9-4086-9924-F006CAD75A55}" srcId="{176B6ABC-E813-42ED-BA27-101F318D5828}" destId="{3935487B-0793-49D3-90E3-93727975C2FE}" srcOrd="0" destOrd="0" parTransId="{962DEB2E-24FA-47B8-9342-84AB3A309BA7}" sibTransId="{8D2630B5-ED21-4287-B697-6FD9A9614531}"/>
    <dgm:cxn modelId="{9713D211-590F-426A-A92C-B76F8875A0DF}" srcId="{B483658A-44F7-4EC8-AB39-4F53F625F114}" destId="{176B6ABC-E813-42ED-BA27-101F318D5828}" srcOrd="0" destOrd="0" parTransId="{C285EE3E-1FF8-4821-85C4-F9C4FD2AB080}" sibTransId="{E29DFDA7-2E8A-4C86-ACFF-4D1A49D1DF7F}"/>
    <dgm:cxn modelId="{9B8C6718-BA0D-4288-AD29-1644C2C9C2D8}" type="presOf" srcId="{3935487B-0793-49D3-90E3-93727975C2FE}" destId="{9384E848-B94D-492A-B3ED-BEDFEBD3E145}" srcOrd="0" destOrd="0" presId="urn:microsoft.com/office/officeart/2005/8/layout/vList2"/>
    <dgm:cxn modelId="{6F20DA1A-CB4E-4381-9846-72E32DF8A9DA}" type="presOf" srcId="{57BB82DE-9135-4983-B069-4F67CD30989C}" destId="{9384E848-B94D-492A-B3ED-BEDFEBD3E145}" srcOrd="0" destOrd="2" presId="urn:microsoft.com/office/officeart/2005/8/layout/vList2"/>
    <dgm:cxn modelId="{FE8D2460-7E42-4D3E-B03C-5131613CBDC7}" srcId="{176B6ABC-E813-42ED-BA27-101F318D5828}" destId="{57BB82DE-9135-4983-B069-4F67CD30989C}" srcOrd="2" destOrd="0" parTransId="{FADB49BA-85DD-4FC8-9660-41B269D581EC}" sibTransId="{331E4229-EEB5-42AE-9777-EF57473EA4FA}"/>
    <dgm:cxn modelId="{4848D462-FA33-4F5F-AB3A-E96E12431B41}" srcId="{176B6ABC-E813-42ED-BA27-101F318D5828}" destId="{96C56684-67B8-4CD9-A090-026069E5AB23}" srcOrd="1" destOrd="0" parTransId="{2E23AC57-27BC-46D8-88D3-603B266E9D68}" sibTransId="{C5767337-BCF5-4574-92AE-61076CAEEE7C}"/>
    <dgm:cxn modelId="{6C936F4D-4DFF-411B-BDE1-E900930B9967}" type="presOf" srcId="{176B6ABC-E813-42ED-BA27-101F318D5828}" destId="{48690D2B-7976-4C7B-BF0A-143F16AA0752}" srcOrd="0" destOrd="0" presId="urn:microsoft.com/office/officeart/2005/8/layout/vList2"/>
    <dgm:cxn modelId="{DC46946D-FCD6-4416-8F8B-9F3A1B55ACB7}" srcId="{176B6ABC-E813-42ED-BA27-101F318D5828}" destId="{E5D4932C-923B-4E5D-897A-BAF0A6FEF268}" srcOrd="3" destOrd="0" parTransId="{DF2E6042-32E3-453A-8C93-BE711F897D7C}" sibTransId="{9A354D1E-8646-43AB-813F-F1214F2E84CC}"/>
    <dgm:cxn modelId="{E751FA55-AB9B-4975-8004-6A8AC6674E34}" type="presOf" srcId="{96C56684-67B8-4CD9-A090-026069E5AB23}" destId="{9384E848-B94D-492A-B3ED-BEDFEBD3E145}" srcOrd="0" destOrd="1" presId="urn:microsoft.com/office/officeart/2005/8/layout/vList2"/>
    <dgm:cxn modelId="{9A3BCE8D-A61A-41B9-BAD0-92F932A3CCBA}" type="presOf" srcId="{E5D4932C-923B-4E5D-897A-BAF0A6FEF268}" destId="{9384E848-B94D-492A-B3ED-BEDFEBD3E145}" srcOrd="0" destOrd="3" presId="urn:microsoft.com/office/officeart/2005/8/layout/vList2"/>
    <dgm:cxn modelId="{A5EE95A6-BC02-47AA-944D-A57BD75C205E}" type="presOf" srcId="{B483658A-44F7-4EC8-AB39-4F53F625F114}" destId="{A79FCE56-DC0B-4EA1-9ED7-B83619660E70}" srcOrd="0" destOrd="0" presId="urn:microsoft.com/office/officeart/2005/8/layout/vList2"/>
    <dgm:cxn modelId="{45E35AF1-320B-44A1-9893-882A912AF338}" type="presParOf" srcId="{A79FCE56-DC0B-4EA1-9ED7-B83619660E70}" destId="{48690D2B-7976-4C7B-BF0A-143F16AA0752}" srcOrd="0" destOrd="0" presId="urn:microsoft.com/office/officeart/2005/8/layout/vList2"/>
    <dgm:cxn modelId="{227454C4-0691-478F-BCCF-3A78D134211C}" type="presParOf" srcId="{A79FCE56-DC0B-4EA1-9ED7-B83619660E70}" destId="{9384E848-B94D-492A-B3ED-BEDFEBD3E14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3D50BF0-0D61-49F2-A6DB-CE5F81245A98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DA9E0ED-1863-48E4-97FF-1F220458D9DE}">
      <dgm:prSet custT="1"/>
      <dgm:spPr/>
      <dgm:t>
        <a:bodyPr/>
        <a:lstStyle/>
        <a:p>
          <a:r>
            <a:rPr lang="en-US" sz="2000" dirty="0"/>
            <a:t>The role of bureaucrats in agency requests</a:t>
          </a:r>
        </a:p>
      </dgm:t>
    </dgm:pt>
    <dgm:pt modelId="{18C84038-FA99-45D4-9A10-45846B6B9C12}" type="parTrans" cxnId="{2476B2C6-62B0-45DD-8BB3-2C4D2BFF0299}">
      <dgm:prSet/>
      <dgm:spPr/>
      <dgm:t>
        <a:bodyPr/>
        <a:lstStyle/>
        <a:p>
          <a:endParaRPr lang="en-US"/>
        </a:p>
      </dgm:t>
    </dgm:pt>
    <dgm:pt modelId="{75194642-5721-4A50-BAD6-4F052087E6CD}" type="sibTrans" cxnId="{2476B2C6-62B0-45DD-8BB3-2C4D2BFF0299}">
      <dgm:prSet/>
      <dgm:spPr/>
      <dgm:t>
        <a:bodyPr/>
        <a:lstStyle/>
        <a:p>
          <a:endParaRPr lang="en-US"/>
        </a:p>
      </dgm:t>
    </dgm:pt>
    <dgm:pt modelId="{7E029096-5D8E-47B6-B678-701D6CBC03B9}">
      <dgm:prSet custT="1"/>
      <dgm:spPr/>
      <dgm:t>
        <a:bodyPr/>
        <a:lstStyle/>
        <a:p>
          <a:r>
            <a:rPr lang="en-US" sz="1600" dirty="0"/>
            <a:t>Often able to secure a budget larger than is economically efficient because they provide one or more public goods, and the legislature is the sole “buyer” of them</a:t>
          </a:r>
        </a:p>
      </dgm:t>
    </dgm:pt>
    <dgm:pt modelId="{8DF3B97A-E1CB-4CC1-A566-91407C013AFB}" type="parTrans" cxnId="{34539FC6-A482-4497-A7AE-7A6D772650F9}">
      <dgm:prSet/>
      <dgm:spPr/>
      <dgm:t>
        <a:bodyPr/>
        <a:lstStyle/>
        <a:p>
          <a:endParaRPr lang="en-US"/>
        </a:p>
      </dgm:t>
    </dgm:pt>
    <dgm:pt modelId="{8CDB4444-3F54-438C-8CED-0961356C3980}" type="sibTrans" cxnId="{34539FC6-A482-4497-A7AE-7A6D772650F9}">
      <dgm:prSet/>
      <dgm:spPr/>
      <dgm:t>
        <a:bodyPr/>
        <a:lstStyle/>
        <a:p>
          <a:endParaRPr lang="en-US"/>
        </a:p>
      </dgm:t>
    </dgm:pt>
    <dgm:pt modelId="{3873F736-DF17-4AC6-BA29-6D5052E052F1}">
      <dgm:prSet custT="1"/>
      <dgm:spPr/>
      <dgm:t>
        <a:bodyPr/>
        <a:lstStyle/>
        <a:p>
          <a:r>
            <a:rPr lang="en-US" sz="1600" dirty="0"/>
            <a:t>Do not act as single hive mind.  Individual reasons for action:</a:t>
          </a:r>
        </a:p>
      </dgm:t>
    </dgm:pt>
    <dgm:pt modelId="{6B1D4337-68CC-4128-8255-6884E8740EF0}" type="parTrans" cxnId="{96671AEC-9075-4B48-B12E-1897327BD2A1}">
      <dgm:prSet/>
      <dgm:spPr/>
      <dgm:t>
        <a:bodyPr/>
        <a:lstStyle/>
        <a:p>
          <a:endParaRPr lang="en-US"/>
        </a:p>
      </dgm:t>
    </dgm:pt>
    <dgm:pt modelId="{C43E2B6D-1A3D-41A5-A8AF-D0C500A13CD3}" type="sibTrans" cxnId="{96671AEC-9075-4B48-B12E-1897327BD2A1}">
      <dgm:prSet/>
      <dgm:spPr/>
      <dgm:t>
        <a:bodyPr/>
        <a:lstStyle/>
        <a:p>
          <a:endParaRPr lang="en-US"/>
        </a:p>
      </dgm:t>
    </dgm:pt>
    <dgm:pt modelId="{F26C5FE1-449D-4E31-BACB-3D54D56B9433}">
      <dgm:prSet custT="1"/>
      <dgm:spPr/>
      <dgm:t>
        <a:bodyPr/>
        <a:lstStyle/>
        <a:p>
          <a:r>
            <a:rPr lang="en-US" sz="1600" dirty="0"/>
            <a:t>Demonstrate technical competence, seeking to advance personal career</a:t>
          </a:r>
        </a:p>
      </dgm:t>
    </dgm:pt>
    <dgm:pt modelId="{AE7C3FA6-33B0-47E9-B631-7131B4C9E56E}" type="parTrans" cxnId="{CB4A9C83-5DA2-4FC5-8B37-672A370120F6}">
      <dgm:prSet/>
      <dgm:spPr/>
      <dgm:t>
        <a:bodyPr/>
        <a:lstStyle/>
        <a:p>
          <a:endParaRPr lang="en-US"/>
        </a:p>
      </dgm:t>
    </dgm:pt>
    <dgm:pt modelId="{65655C08-099A-40BB-9912-6D032FF06C07}" type="sibTrans" cxnId="{CB4A9C83-5DA2-4FC5-8B37-672A370120F6}">
      <dgm:prSet/>
      <dgm:spPr/>
      <dgm:t>
        <a:bodyPr/>
        <a:lstStyle/>
        <a:p>
          <a:endParaRPr lang="en-US"/>
        </a:p>
      </dgm:t>
    </dgm:pt>
    <dgm:pt modelId="{B05A35C5-934B-46F2-8F3F-50C14F24B6E0}">
      <dgm:prSet custT="1"/>
      <dgm:spPr/>
      <dgm:t>
        <a:bodyPr/>
        <a:lstStyle/>
        <a:p>
          <a:r>
            <a:rPr lang="en-US" sz="1600" dirty="0"/>
            <a:t>Secure more funding for salaries/raises</a:t>
          </a:r>
        </a:p>
      </dgm:t>
    </dgm:pt>
    <dgm:pt modelId="{FE022689-A62B-46DE-8E02-7D300C7AF2BC}" type="parTrans" cxnId="{ED81CEC9-79D0-41B1-B543-AA6952FC593F}">
      <dgm:prSet/>
      <dgm:spPr/>
      <dgm:t>
        <a:bodyPr/>
        <a:lstStyle/>
        <a:p>
          <a:endParaRPr lang="en-US"/>
        </a:p>
      </dgm:t>
    </dgm:pt>
    <dgm:pt modelId="{C4C74A31-26D9-4DAE-B0AC-2A80689F3219}" type="sibTrans" cxnId="{ED81CEC9-79D0-41B1-B543-AA6952FC593F}">
      <dgm:prSet/>
      <dgm:spPr/>
      <dgm:t>
        <a:bodyPr/>
        <a:lstStyle/>
        <a:p>
          <a:endParaRPr lang="en-US"/>
        </a:p>
      </dgm:t>
    </dgm:pt>
    <dgm:pt modelId="{B8A04C3F-C88B-4845-93AB-05842DF0F293}">
      <dgm:prSet custT="1"/>
      <dgm:spPr/>
      <dgm:t>
        <a:bodyPr/>
        <a:lstStyle/>
        <a:p>
          <a:r>
            <a:rPr lang="en-US" sz="1600"/>
            <a:t>Political ideology (Republicans request less than Democrats)</a:t>
          </a:r>
        </a:p>
      </dgm:t>
    </dgm:pt>
    <dgm:pt modelId="{3ECF3A55-CCC1-49FC-86E8-6948CF8BFEB4}" type="parTrans" cxnId="{E60B15E3-7A3D-4BBF-B625-524624C7DD3A}">
      <dgm:prSet/>
      <dgm:spPr/>
      <dgm:t>
        <a:bodyPr/>
        <a:lstStyle/>
        <a:p>
          <a:endParaRPr lang="en-US"/>
        </a:p>
      </dgm:t>
    </dgm:pt>
    <dgm:pt modelId="{33554CEC-3E7E-4C09-AC29-D3AAF41F1DDB}" type="sibTrans" cxnId="{E60B15E3-7A3D-4BBF-B625-524624C7DD3A}">
      <dgm:prSet/>
      <dgm:spPr/>
      <dgm:t>
        <a:bodyPr/>
        <a:lstStyle/>
        <a:p>
          <a:endParaRPr lang="en-US"/>
        </a:p>
      </dgm:t>
    </dgm:pt>
    <dgm:pt modelId="{8F063102-B439-4409-B57B-19CCCC440C4A}">
      <dgm:prSet custT="1"/>
      <dgm:spPr/>
      <dgm:t>
        <a:bodyPr/>
        <a:lstStyle/>
        <a:p>
          <a:r>
            <a:rPr lang="en-US" sz="1600" dirty="0"/>
            <a:t>Interest group influence positively correlated with agency requests – agencies with strong public support are more confident to request budget expansions</a:t>
          </a:r>
        </a:p>
      </dgm:t>
    </dgm:pt>
    <dgm:pt modelId="{3C00E897-528C-4D60-BBD3-C4C29C286B37}" type="parTrans" cxnId="{75673F34-CF9A-4F27-B1C4-227A7E00FB83}">
      <dgm:prSet/>
      <dgm:spPr/>
      <dgm:t>
        <a:bodyPr/>
        <a:lstStyle/>
        <a:p>
          <a:endParaRPr lang="en-US"/>
        </a:p>
      </dgm:t>
    </dgm:pt>
    <dgm:pt modelId="{16D0ED04-2553-43AA-8D4C-9241347CE046}" type="sibTrans" cxnId="{75673F34-CF9A-4F27-B1C4-227A7E00FB83}">
      <dgm:prSet/>
      <dgm:spPr/>
      <dgm:t>
        <a:bodyPr/>
        <a:lstStyle/>
        <a:p>
          <a:endParaRPr lang="en-US"/>
        </a:p>
      </dgm:t>
    </dgm:pt>
    <dgm:pt modelId="{EB70A0A0-BCD0-43A4-A976-902304A32C13}" type="pres">
      <dgm:prSet presAssocID="{C3D50BF0-0D61-49F2-A6DB-CE5F81245A98}" presName="linear" presStyleCnt="0">
        <dgm:presLayoutVars>
          <dgm:animLvl val="lvl"/>
          <dgm:resizeHandles val="exact"/>
        </dgm:presLayoutVars>
      </dgm:prSet>
      <dgm:spPr/>
    </dgm:pt>
    <dgm:pt modelId="{B77AB97B-5FFC-4BE2-9E7D-4088BFB9A6BB}" type="pres">
      <dgm:prSet presAssocID="{FDA9E0ED-1863-48E4-97FF-1F220458D9D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31F6E5C-F444-45D1-9A27-7410F869A5FD}" type="pres">
      <dgm:prSet presAssocID="{FDA9E0ED-1863-48E4-97FF-1F220458D9DE}" presName="childText" presStyleLbl="revTx" presStyleIdx="0" presStyleCnt="1">
        <dgm:presLayoutVars>
          <dgm:bulletEnabled val="1"/>
        </dgm:presLayoutVars>
      </dgm:prSet>
      <dgm:spPr/>
    </dgm:pt>
    <dgm:pt modelId="{2B7F4AAF-B3C0-4280-ABC0-861CF47F8F3E}" type="pres">
      <dgm:prSet presAssocID="{8F063102-B439-4409-B57B-19CCCC440C4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5673F34-CF9A-4F27-B1C4-227A7E00FB83}" srcId="{C3D50BF0-0D61-49F2-A6DB-CE5F81245A98}" destId="{8F063102-B439-4409-B57B-19CCCC440C4A}" srcOrd="1" destOrd="0" parTransId="{3C00E897-528C-4D60-BBD3-C4C29C286B37}" sibTransId="{16D0ED04-2553-43AA-8D4C-9241347CE046}"/>
    <dgm:cxn modelId="{7972C63A-A970-4E51-903F-C2333B1E9B88}" type="presOf" srcId="{F26C5FE1-449D-4E31-BACB-3D54D56B9433}" destId="{B31F6E5C-F444-45D1-9A27-7410F869A5FD}" srcOrd="0" destOrd="2" presId="urn:microsoft.com/office/officeart/2005/8/layout/vList2"/>
    <dgm:cxn modelId="{3BC4D93E-346B-468C-ADDF-0AEC7FA2F1C6}" type="presOf" srcId="{B05A35C5-934B-46F2-8F3F-50C14F24B6E0}" destId="{B31F6E5C-F444-45D1-9A27-7410F869A5FD}" srcOrd="0" destOrd="3" presId="urn:microsoft.com/office/officeart/2005/8/layout/vList2"/>
    <dgm:cxn modelId="{09F92E73-B0FE-42E3-AD90-3FF369154B6B}" type="presOf" srcId="{7E029096-5D8E-47B6-B678-701D6CBC03B9}" destId="{B31F6E5C-F444-45D1-9A27-7410F869A5FD}" srcOrd="0" destOrd="0" presId="urn:microsoft.com/office/officeart/2005/8/layout/vList2"/>
    <dgm:cxn modelId="{1A8F5476-9596-41AF-89BB-7AE90514B186}" type="presOf" srcId="{C3D50BF0-0D61-49F2-A6DB-CE5F81245A98}" destId="{EB70A0A0-BCD0-43A4-A976-902304A32C13}" srcOrd="0" destOrd="0" presId="urn:microsoft.com/office/officeart/2005/8/layout/vList2"/>
    <dgm:cxn modelId="{CB4A9C83-5DA2-4FC5-8B37-672A370120F6}" srcId="{3873F736-DF17-4AC6-BA29-6D5052E052F1}" destId="{F26C5FE1-449D-4E31-BACB-3D54D56B9433}" srcOrd="0" destOrd="0" parTransId="{AE7C3FA6-33B0-47E9-B631-7131B4C9E56E}" sibTransId="{65655C08-099A-40BB-9912-6D032FF06C07}"/>
    <dgm:cxn modelId="{51F45C89-1FF5-415F-842C-7371620E2F65}" type="presOf" srcId="{3873F736-DF17-4AC6-BA29-6D5052E052F1}" destId="{B31F6E5C-F444-45D1-9A27-7410F869A5FD}" srcOrd="0" destOrd="1" presId="urn:microsoft.com/office/officeart/2005/8/layout/vList2"/>
    <dgm:cxn modelId="{22196B97-8907-457A-B9A7-D51E46D5E57A}" type="presOf" srcId="{8F063102-B439-4409-B57B-19CCCC440C4A}" destId="{2B7F4AAF-B3C0-4280-ABC0-861CF47F8F3E}" srcOrd="0" destOrd="0" presId="urn:microsoft.com/office/officeart/2005/8/layout/vList2"/>
    <dgm:cxn modelId="{34539FC6-A482-4497-A7AE-7A6D772650F9}" srcId="{FDA9E0ED-1863-48E4-97FF-1F220458D9DE}" destId="{7E029096-5D8E-47B6-B678-701D6CBC03B9}" srcOrd="0" destOrd="0" parTransId="{8DF3B97A-E1CB-4CC1-A566-91407C013AFB}" sibTransId="{8CDB4444-3F54-438C-8CED-0961356C3980}"/>
    <dgm:cxn modelId="{2476B2C6-62B0-45DD-8BB3-2C4D2BFF0299}" srcId="{C3D50BF0-0D61-49F2-A6DB-CE5F81245A98}" destId="{FDA9E0ED-1863-48E4-97FF-1F220458D9DE}" srcOrd="0" destOrd="0" parTransId="{18C84038-FA99-45D4-9A10-45846B6B9C12}" sibTransId="{75194642-5721-4A50-BAD6-4F052087E6CD}"/>
    <dgm:cxn modelId="{ED81CEC9-79D0-41B1-B543-AA6952FC593F}" srcId="{3873F736-DF17-4AC6-BA29-6D5052E052F1}" destId="{B05A35C5-934B-46F2-8F3F-50C14F24B6E0}" srcOrd="1" destOrd="0" parTransId="{FE022689-A62B-46DE-8E02-7D300C7AF2BC}" sibTransId="{C4C74A31-26D9-4DAE-B0AC-2A80689F3219}"/>
    <dgm:cxn modelId="{ABC822DB-C7A1-43A6-BFD9-48BD4CE64455}" type="presOf" srcId="{FDA9E0ED-1863-48E4-97FF-1F220458D9DE}" destId="{B77AB97B-5FFC-4BE2-9E7D-4088BFB9A6BB}" srcOrd="0" destOrd="0" presId="urn:microsoft.com/office/officeart/2005/8/layout/vList2"/>
    <dgm:cxn modelId="{A3BAFADB-8789-418F-A382-5569D28F723C}" type="presOf" srcId="{B8A04C3F-C88B-4845-93AB-05842DF0F293}" destId="{B31F6E5C-F444-45D1-9A27-7410F869A5FD}" srcOrd="0" destOrd="4" presId="urn:microsoft.com/office/officeart/2005/8/layout/vList2"/>
    <dgm:cxn modelId="{E60B15E3-7A3D-4BBF-B625-524624C7DD3A}" srcId="{3873F736-DF17-4AC6-BA29-6D5052E052F1}" destId="{B8A04C3F-C88B-4845-93AB-05842DF0F293}" srcOrd="2" destOrd="0" parTransId="{3ECF3A55-CCC1-49FC-86E8-6948CF8BFEB4}" sibTransId="{33554CEC-3E7E-4C09-AC29-D3AAF41F1DDB}"/>
    <dgm:cxn modelId="{96671AEC-9075-4B48-B12E-1897327BD2A1}" srcId="{FDA9E0ED-1863-48E4-97FF-1F220458D9DE}" destId="{3873F736-DF17-4AC6-BA29-6D5052E052F1}" srcOrd="1" destOrd="0" parTransId="{6B1D4337-68CC-4128-8255-6884E8740EF0}" sibTransId="{C43E2B6D-1A3D-41A5-A8AF-D0C500A13CD3}"/>
    <dgm:cxn modelId="{460E2B2E-83B9-4B19-BA97-659F61056165}" type="presParOf" srcId="{EB70A0A0-BCD0-43A4-A976-902304A32C13}" destId="{B77AB97B-5FFC-4BE2-9E7D-4088BFB9A6BB}" srcOrd="0" destOrd="0" presId="urn:microsoft.com/office/officeart/2005/8/layout/vList2"/>
    <dgm:cxn modelId="{A04A93C1-E9B3-4ED5-9480-794DD3F0B50B}" type="presParOf" srcId="{EB70A0A0-BCD0-43A4-A976-902304A32C13}" destId="{B31F6E5C-F444-45D1-9A27-7410F869A5FD}" srcOrd="1" destOrd="0" presId="urn:microsoft.com/office/officeart/2005/8/layout/vList2"/>
    <dgm:cxn modelId="{0CA82605-4C13-4BC7-9C39-615E6B055DFC}" type="presParOf" srcId="{EB70A0A0-BCD0-43A4-A976-902304A32C13}" destId="{2B7F4AAF-B3C0-4280-ABC0-861CF47F8F3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CC71B-8E55-4A36-8D58-DF35349472A9}">
      <dsp:nvSpPr>
        <dsp:cNvPr id="0" name=""/>
        <dsp:cNvSpPr/>
      </dsp:nvSpPr>
      <dsp:spPr>
        <a:xfrm>
          <a:off x="0" y="169484"/>
          <a:ext cx="5444916" cy="9898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Marked by struggle between legislatures controlling the purse strings and executive authority seeking to maximize its power</a:t>
          </a:r>
        </a:p>
      </dsp:txBody>
      <dsp:txXfrm>
        <a:off x="48319" y="217803"/>
        <a:ext cx="5348278" cy="893182"/>
      </dsp:txXfrm>
    </dsp:sp>
    <dsp:sp modelId="{1F647825-FE9B-4C0E-BF01-4E4AC0655BA5}">
      <dsp:nvSpPr>
        <dsp:cNvPr id="0" name=""/>
        <dsp:cNvSpPr/>
      </dsp:nvSpPr>
      <dsp:spPr>
        <a:xfrm>
          <a:off x="0" y="1211145"/>
          <a:ext cx="5444916" cy="9898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Prior to the American Revolution</a:t>
          </a:r>
        </a:p>
      </dsp:txBody>
      <dsp:txXfrm>
        <a:off x="48319" y="1259464"/>
        <a:ext cx="5348278" cy="893182"/>
      </dsp:txXfrm>
    </dsp:sp>
    <dsp:sp modelId="{44D45E5A-908D-4C76-AF71-7703CD8DD478}">
      <dsp:nvSpPr>
        <dsp:cNvPr id="0" name=""/>
        <dsp:cNvSpPr/>
      </dsp:nvSpPr>
      <dsp:spPr>
        <a:xfrm>
          <a:off x="0" y="2200964"/>
          <a:ext cx="5444916" cy="87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87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Colonial legislatures tried to control governors through fiscal restraints such as requiring taxes and salaries to be renewed annually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Stamp Act, etc. were attempts by Parliament to free appointed governors from colonial legislative control</a:t>
          </a:r>
        </a:p>
      </dsp:txBody>
      <dsp:txXfrm>
        <a:off x="0" y="2200964"/>
        <a:ext cx="5444916" cy="875610"/>
      </dsp:txXfrm>
    </dsp:sp>
    <dsp:sp modelId="{F22C688D-15FA-497C-B200-64AA837AC58B}">
      <dsp:nvSpPr>
        <dsp:cNvPr id="0" name=""/>
        <dsp:cNvSpPr/>
      </dsp:nvSpPr>
      <dsp:spPr>
        <a:xfrm>
          <a:off x="0" y="3076574"/>
          <a:ext cx="5444916" cy="9898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First US budget, 1789: One page long and $689,000 (about $23.8 million today)</a:t>
          </a:r>
        </a:p>
      </dsp:txBody>
      <dsp:txXfrm>
        <a:off x="48319" y="3124893"/>
        <a:ext cx="5348278" cy="893182"/>
      </dsp:txXfrm>
    </dsp:sp>
    <dsp:sp modelId="{6D29F042-94DF-491D-BB1C-90272158233D}">
      <dsp:nvSpPr>
        <dsp:cNvPr id="0" name=""/>
        <dsp:cNvSpPr/>
      </dsp:nvSpPr>
      <dsp:spPr>
        <a:xfrm>
          <a:off x="0" y="4118235"/>
          <a:ext cx="5444916" cy="9898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Congress dominated the budget process for the first century of U.S. history</a:t>
          </a:r>
        </a:p>
      </dsp:txBody>
      <dsp:txXfrm>
        <a:off x="48319" y="4166554"/>
        <a:ext cx="5348278" cy="893182"/>
      </dsp:txXfrm>
    </dsp:sp>
    <dsp:sp modelId="{FE6E4907-FFC9-43F8-B3D6-213E70444D46}">
      <dsp:nvSpPr>
        <dsp:cNvPr id="0" name=""/>
        <dsp:cNvSpPr/>
      </dsp:nvSpPr>
      <dsp:spPr>
        <a:xfrm>
          <a:off x="0" y="5108055"/>
          <a:ext cx="5444916" cy="87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87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Line-item advocates won out over Federalists who wanted agencies to have broad spending power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Over time agencies gradually increased their power, such as ability to transfer funds from one purpose to another</a:t>
          </a:r>
        </a:p>
      </dsp:txBody>
      <dsp:txXfrm>
        <a:off x="0" y="5108055"/>
        <a:ext cx="5444916" cy="8756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D82B8-CDDC-4BD2-866B-CE4DC4C1E1D2}">
      <dsp:nvSpPr>
        <dsp:cNvPr id="0" name=""/>
        <dsp:cNvSpPr/>
      </dsp:nvSpPr>
      <dsp:spPr>
        <a:xfrm>
          <a:off x="0" y="99445"/>
          <a:ext cx="6735443" cy="8353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How should public administrators react to interest groups advocating for increased agency budgets?</a:t>
          </a:r>
        </a:p>
      </dsp:txBody>
      <dsp:txXfrm>
        <a:off x="40780" y="140225"/>
        <a:ext cx="6653883" cy="753819"/>
      </dsp:txXfrm>
    </dsp:sp>
    <dsp:sp modelId="{9D7805BF-86D3-4498-AFB8-20C29C72932F}">
      <dsp:nvSpPr>
        <dsp:cNvPr id="0" name=""/>
        <dsp:cNvSpPr/>
      </dsp:nvSpPr>
      <dsp:spPr>
        <a:xfrm>
          <a:off x="0" y="934825"/>
          <a:ext cx="6735443" cy="999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85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Officially apolitical but surrounded by the politics of their environment - must be keenly aware of it and appropriately responsive 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Understand both the political culture and history of their state as well the ideologies and priorities of elected or appointed leaders</a:t>
          </a:r>
        </a:p>
      </dsp:txBody>
      <dsp:txXfrm>
        <a:off x="0" y="934825"/>
        <a:ext cx="6735443" cy="999809"/>
      </dsp:txXfrm>
    </dsp:sp>
    <dsp:sp modelId="{1465839D-B1EE-4CA5-A680-48DDFBEBA338}">
      <dsp:nvSpPr>
        <dsp:cNvPr id="0" name=""/>
        <dsp:cNvSpPr/>
      </dsp:nvSpPr>
      <dsp:spPr>
        <a:xfrm>
          <a:off x="0" y="1934635"/>
          <a:ext cx="6735443" cy="835379"/>
        </a:xfrm>
        <a:prstGeom prst="roundRect">
          <a:avLst/>
        </a:prstGeom>
        <a:solidFill>
          <a:schemeClr val="accent4">
            <a:hueOff val="760833"/>
            <a:satOff val="-5242"/>
            <a:lumOff val="98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Role of budget analysts – You are important, and you’re not just a cog!</a:t>
          </a:r>
        </a:p>
      </dsp:txBody>
      <dsp:txXfrm>
        <a:off x="40780" y="1975415"/>
        <a:ext cx="6653883" cy="753819"/>
      </dsp:txXfrm>
    </dsp:sp>
    <dsp:sp modelId="{75FD45F8-7743-45CB-A3D4-609BA9792403}">
      <dsp:nvSpPr>
        <dsp:cNvPr id="0" name=""/>
        <dsp:cNvSpPr/>
      </dsp:nvSpPr>
      <dsp:spPr>
        <a:xfrm>
          <a:off x="0" y="2770015"/>
          <a:ext cx="6735443" cy="2695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85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Do not operate in a vacuum. Integral part of producing the budget and vital policy.  “Show me your budget, and I’ll tell you what you value.” – Joe Biden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Must fully understand the political world that surrounds them and the myriad factors and forces at work to produce results. 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Balance being properly responsive to will of the electorate while still performing administrative, technical roles of their jobs to the best of their ability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Americans expect well-run, efficient and generous government services but don’t want to pay much for them – this is the balancing act budget administrators constantly grapple with.</a:t>
          </a:r>
        </a:p>
      </dsp:txBody>
      <dsp:txXfrm>
        <a:off x="0" y="2770015"/>
        <a:ext cx="6735443" cy="26951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7E6F5-2939-44AB-9300-3AE55FEB64D4}">
      <dsp:nvSpPr>
        <dsp:cNvPr id="0" name=""/>
        <dsp:cNvSpPr/>
      </dsp:nvSpPr>
      <dsp:spPr>
        <a:xfrm>
          <a:off x="762194" y="317780"/>
          <a:ext cx="812109" cy="8121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31225-5493-4FF7-9ACE-2FB7ABE9589A}">
      <dsp:nvSpPr>
        <dsp:cNvPr id="0" name=""/>
        <dsp:cNvSpPr/>
      </dsp:nvSpPr>
      <dsp:spPr>
        <a:xfrm>
          <a:off x="8092" y="1273086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Final Exam Document</a:t>
          </a:r>
        </a:p>
      </dsp:txBody>
      <dsp:txXfrm>
        <a:off x="8092" y="1273086"/>
        <a:ext cx="2320312" cy="348046"/>
      </dsp:txXfrm>
    </dsp:sp>
    <dsp:sp modelId="{2C3A7D31-83F0-43B9-B51F-B02A9124A30B}">
      <dsp:nvSpPr>
        <dsp:cNvPr id="0" name=""/>
        <dsp:cNvSpPr/>
      </dsp:nvSpPr>
      <dsp:spPr>
        <a:xfrm>
          <a:off x="8092" y="1687737"/>
          <a:ext cx="2320312" cy="1960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This will be emailed to all course participants</a:t>
          </a:r>
        </a:p>
      </dsp:txBody>
      <dsp:txXfrm>
        <a:off x="8092" y="1687737"/>
        <a:ext cx="2320312" cy="1960212"/>
      </dsp:txXfrm>
    </dsp:sp>
    <dsp:sp modelId="{1DE0E514-B08C-46AF-A0EF-0107E29CC9D5}">
      <dsp:nvSpPr>
        <dsp:cNvPr id="0" name=""/>
        <dsp:cNvSpPr/>
      </dsp:nvSpPr>
      <dsp:spPr>
        <a:xfrm>
          <a:off x="3488561" y="317780"/>
          <a:ext cx="812109" cy="8121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784A1-C0C8-4217-A50F-A2C83FA8F120}">
      <dsp:nvSpPr>
        <dsp:cNvPr id="0" name=""/>
        <dsp:cNvSpPr/>
      </dsp:nvSpPr>
      <dsp:spPr>
        <a:xfrm>
          <a:off x="2734460" y="1273086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Course Certificate</a:t>
          </a:r>
        </a:p>
      </dsp:txBody>
      <dsp:txXfrm>
        <a:off x="2734460" y="1273086"/>
        <a:ext cx="2320312" cy="348046"/>
      </dsp:txXfrm>
    </dsp:sp>
    <dsp:sp modelId="{95EF8E60-1AF2-4E0F-8CD6-D8A68FCF90FD}">
      <dsp:nvSpPr>
        <dsp:cNvPr id="0" name=""/>
        <dsp:cNvSpPr/>
      </dsp:nvSpPr>
      <dsp:spPr>
        <a:xfrm>
          <a:off x="2734460" y="1687737"/>
          <a:ext cx="2320312" cy="1960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To receive a course completion certificate, complete and return to </a:t>
          </a:r>
          <a:r>
            <a:rPr lang="en-US" sz="1500" kern="1200">
              <a:hlinkClick xmlns:r="http://schemas.openxmlformats.org/officeDocument/2006/relationships" r:id="rId5"/>
            </a:rPr>
            <a:t>Andrew.miner@dfa.nm.gov</a:t>
          </a:r>
          <a:r>
            <a:rPr lang="en-US" sz="1500" kern="1200"/>
            <a:t> by 5:00 PM on Friday, August 4. (Please do not convert to PDF)</a:t>
          </a:r>
        </a:p>
      </dsp:txBody>
      <dsp:txXfrm>
        <a:off x="2734460" y="1687737"/>
        <a:ext cx="2320312" cy="1960212"/>
      </dsp:txXfrm>
    </dsp:sp>
    <dsp:sp modelId="{E342EFF4-1C91-4118-B6F6-891799257733}">
      <dsp:nvSpPr>
        <dsp:cNvPr id="0" name=""/>
        <dsp:cNvSpPr/>
      </dsp:nvSpPr>
      <dsp:spPr>
        <a:xfrm>
          <a:off x="6214928" y="317780"/>
          <a:ext cx="812109" cy="812109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AC190-FB27-4404-9B16-EA38A055822C}">
      <dsp:nvSpPr>
        <dsp:cNvPr id="0" name=""/>
        <dsp:cNvSpPr/>
      </dsp:nvSpPr>
      <dsp:spPr>
        <a:xfrm>
          <a:off x="5460827" y="1273086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Exam Contents</a:t>
          </a:r>
        </a:p>
      </dsp:txBody>
      <dsp:txXfrm>
        <a:off x="5460827" y="1273086"/>
        <a:ext cx="2320312" cy="348046"/>
      </dsp:txXfrm>
    </dsp:sp>
    <dsp:sp modelId="{E3D9FD22-CF3E-4E0E-8FC1-3B115CA63515}">
      <dsp:nvSpPr>
        <dsp:cNvPr id="0" name=""/>
        <dsp:cNvSpPr/>
      </dsp:nvSpPr>
      <dsp:spPr>
        <a:xfrm>
          <a:off x="5460827" y="1687737"/>
          <a:ext cx="2320312" cy="1960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15 multiple choice questions, 5 questions each from Modules 1-3.  Get 10 of 15 correct to pass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5 ungraded questions related to course feedback</a:t>
          </a:r>
        </a:p>
      </dsp:txBody>
      <dsp:txXfrm>
        <a:off x="5460827" y="1687737"/>
        <a:ext cx="2320312" cy="1960212"/>
      </dsp:txXfrm>
    </dsp:sp>
    <dsp:sp modelId="{0657D2D8-AA58-42EF-AE1E-4F276295D657}">
      <dsp:nvSpPr>
        <dsp:cNvPr id="0" name=""/>
        <dsp:cNvSpPr/>
      </dsp:nvSpPr>
      <dsp:spPr>
        <a:xfrm>
          <a:off x="8941296" y="317780"/>
          <a:ext cx="812109" cy="812109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0577D-FCFF-4242-837D-71D8D9410E8E}">
      <dsp:nvSpPr>
        <dsp:cNvPr id="0" name=""/>
        <dsp:cNvSpPr/>
      </dsp:nvSpPr>
      <dsp:spPr>
        <a:xfrm>
          <a:off x="8187194" y="1273086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Feedback</a:t>
          </a:r>
        </a:p>
      </dsp:txBody>
      <dsp:txXfrm>
        <a:off x="8187194" y="1273086"/>
        <a:ext cx="2320312" cy="348046"/>
      </dsp:txXfrm>
    </dsp:sp>
    <dsp:sp modelId="{1A13AF63-AE63-4F30-8B78-21407D88EA6A}">
      <dsp:nvSpPr>
        <dsp:cNvPr id="0" name=""/>
        <dsp:cNvSpPr/>
      </dsp:nvSpPr>
      <dsp:spPr>
        <a:xfrm>
          <a:off x="8187194" y="1687737"/>
          <a:ext cx="2320312" cy="1960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If you don’t want a certificate, you can complete just the feedback section or email me any comments directly. 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Your feedback is very important and will help shape this course in future years.</a:t>
          </a:r>
        </a:p>
      </dsp:txBody>
      <dsp:txXfrm>
        <a:off x="8187194" y="1687737"/>
        <a:ext cx="2320312" cy="1960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F6998-0301-49E6-BD53-D24FA7B156D7}">
      <dsp:nvSpPr>
        <dsp:cNvPr id="0" name=""/>
        <dsp:cNvSpPr/>
      </dsp:nvSpPr>
      <dsp:spPr>
        <a:xfrm>
          <a:off x="0" y="63366"/>
          <a:ext cx="5393361" cy="7150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Careful balancing act between political groups</a:t>
          </a:r>
          <a:endParaRPr lang="en-US" sz="1800" kern="1200" dirty="0"/>
        </a:p>
      </dsp:txBody>
      <dsp:txXfrm>
        <a:off x="34906" y="98272"/>
        <a:ext cx="5323549" cy="645240"/>
      </dsp:txXfrm>
    </dsp:sp>
    <dsp:sp modelId="{EFE4EAE8-1191-426D-AFC8-257570297156}">
      <dsp:nvSpPr>
        <dsp:cNvPr id="0" name=""/>
        <dsp:cNvSpPr/>
      </dsp:nvSpPr>
      <dsp:spPr>
        <a:xfrm>
          <a:off x="0" y="778419"/>
          <a:ext cx="5393361" cy="1527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39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Federalists (Hamilton) wanted deficit spending for internal improvements, allied with Whig industrialists who would impose high tariffs for this purpose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Jeffersonians: deficit spending gave too much power to the central government, interest payments redistributed wealth from poor to rich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Slow growing, balanced budget was the general result</a:t>
          </a:r>
          <a:endParaRPr lang="en-US" sz="1400" kern="1200" dirty="0"/>
        </a:p>
      </dsp:txBody>
      <dsp:txXfrm>
        <a:off x="0" y="778419"/>
        <a:ext cx="5393361" cy="1527660"/>
      </dsp:txXfrm>
    </dsp:sp>
    <dsp:sp modelId="{192947DC-A115-46BA-8DDE-85F565D790D3}">
      <dsp:nvSpPr>
        <dsp:cNvPr id="0" name=""/>
        <dsp:cNvSpPr/>
      </dsp:nvSpPr>
      <dsp:spPr>
        <a:xfrm>
          <a:off x="0" y="2306079"/>
          <a:ext cx="5393361" cy="7150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Civil War: financial controls went out the window and were difficult to reimpose afterward</a:t>
          </a:r>
          <a:endParaRPr lang="en-US" sz="1800" kern="1200" dirty="0"/>
        </a:p>
      </dsp:txBody>
      <dsp:txXfrm>
        <a:off x="34906" y="2340985"/>
        <a:ext cx="5323549" cy="645240"/>
      </dsp:txXfrm>
    </dsp:sp>
    <dsp:sp modelId="{CBA919E2-04F9-47D5-ACAE-6520425886BA}">
      <dsp:nvSpPr>
        <dsp:cNvPr id="0" name=""/>
        <dsp:cNvSpPr/>
      </dsp:nvSpPr>
      <dsp:spPr>
        <a:xfrm>
          <a:off x="0" y="3021131"/>
          <a:ext cx="5393361" cy="1266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39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Presidents gained more discretion over funding, agencies demanded it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“Iron triangles” among agencies, public stakeholders, and Congressional allies begin to form – insider access wins the day.  Eventually: military-industrial complex that Eisenhower warned about in 1961 farewell address</a:t>
          </a:r>
          <a:endParaRPr lang="en-US" sz="1400" kern="1200" dirty="0"/>
        </a:p>
      </dsp:txBody>
      <dsp:txXfrm>
        <a:off x="0" y="3021131"/>
        <a:ext cx="5393361" cy="1266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4DEE8-F960-40CA-B6DA-40749B626749}">
      <dsp:nvSpPr>
        <dsp:cNvPr id="0" name=""/>
        <dsp:cNvSpPr/>
      </dsp:nvSpPr>
      <dsp:spPr>
        <a:xfrm>
          <a:off x="3374" y="251582"/>
          <a:ext cx="3290043" cy="11709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Introduction of Performance Budgeting in 1940s-1950s</a:t>
          </a:r>
        </a:p>
      </dsp:txBody>
      <dsp:txXfrm>
        <a:off x="3374" y="251582"/>
        <a:ext cx="3290043" cy="1170983"/>
      </dsp:txXfrm>
    </dsp:sp>
    <dsp:sp modelId="{EE75C098-3EBF-4439-865A-05796C81B4D5}">
      <dsp:nvSpPr>
        <dsp:cNvPr id="0" name=""/>
        <dsp:cNvSpPr/>
      </dsp:nvSpPr>
      <dsp:spPr>
        <a:xfrm>
          <a:off x="3374" y="1422566"/>
          <a:ext cx="3290043" cy="300062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Response to growth in federal government after New Deal and WWII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Design budgets that achieve program objectives as efficiently as possible</a:t>
          </a:r>
        </a:p>
      </dsp:txBody>
      <dsp:txXfrm>
        <a:off x="3374" y="1422566"/>
        <a:ext cx="3290043" cy="3000628"/>
      </dsp:txXfrm>
    </dsp:sp>
    <dsp:sp modelId="{71ABFC78-4C63-4CE8-B87C-FCFE9D9FF3DA}">
      <dsp:nvSpPr>
        <dsp:cNvPr id="0" name=""/>
        <dsp:cNvSpPr/>
      </dsp:nvSpPr>
      <dsp:spPr>
        <a:xfrm>
          <a:off x="3754023" y="251582"/>
          <a:ext cx="3290043" cy="11709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Congress attempts to reassert control</a:t>
          </a:r>
        </a:p>
      </dsp:txBody>
      <dsp:txXfrm>
        <a:off x="3754023" y="251582"/>
        <a:ext cx="3290043" cy="1170983"/>
      </dsp:txXfrm>
    </dsp:sp>
    <dsp:sp modelId="{B6B32EE8-F2C9-4E3E-BBC3-43265A02C3CF}">
      <dsp:nvSpPr>
        <dsp:cNvPr id="0" name=""/>
        <dsp:cNvSpPr/>
      </dsp:nvSpPr>
      <dsp:spPr>
        <a:xfrm>
          <a:off x="3754023" y="1422566"/>
          <a:ext cx="3290043" cy="300062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1974 Congressional Budget and Impoundment Act created more budget committees and Congressional Budget Office as counterweight to OMB (in NM: LFC to SBD)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1985 Emergency Deficit Control Act: set deficit reduction goals for each year, which were missed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1990 Budget Enforcement Act: replaced deficit reduction targets with pay-as-you-go requirements (any new spending must not adversely affect the deficit)</a:t>
          </a:r>
        </a:p>
      </dsp:txBody>
      <dsp:txXfrm>
        <a:off x="3754023" y="1422566"/>
        <a:ext cx="3290043" cy="3000628"/>
      </dsp:txXfrm>
    </dsp:sp>
    <dsp:sp modelId="{FFCB8DA7-DF0B-4243-BC77-7EEA05A3F9FF}">
      <dsp:nvSpPr>
        <dsp:cNvPr id="0" name=""/>
        <dsp:cNvSpPr/>
      </dsp:nvSpPr>
      <dsp:spPr>
        <a:xfrm>
          <a:off x="7504672" y="251582"/>
          <a:ext cx="3290043" cy="11709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Today: Occasional attempts at austerity followed by massive spending increases or revenue cutbacks.  Budget gridlock often results in lurching forward through continuing resolutions</a:t>
          </a:r>
        </a:p>
      </dsp:txBody>
      <dsp:txXfrm>
        <a:off x="7504672" y="251582"/>
        <a:ext cx="3290043" cy="1170983"/>
      </dsp:txXfrm>
    </dsp:sp>
    <dsp:sp modelId="{AC2180B3-B6A1-4B08-BDD8-40A73148AC93}">
      <dsp:nvSpPr>
        <dsp:cNvPr id="0" name=""/>
        <dsp:cNvSpPr/>
      </dsp:nvSpPr>
      <dsp:spPr>
        <a:xfrm>
          <a:off x="7504672" y="1422566"/>
          <a:ext cx="3290043" cy="300062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Last balanced budgets passed in late ‘90s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Growth in entitlement (formula-driven) spending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Bush and Trump tax cuts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War on Terror, 2001-21 (?)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Great Recession (ARRA) and COVID (CARES Act)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“Bidenomics” (ARPA, Inflation Reduction Act)</a:t>
          </a:r>
        </a:p>
      </dsp:txBody>
      <dsp:txXfrm>
        <a:off x="7504672" y="1422566"/>
        <a:ext cx="3290043" cy="30006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4942E-32F3-4D00-99F3-08BFAF17CEE3}">
      <dsp:nvSpPr>
        <dsp:cNvPr id="0" name=""/>
        <dsp:cNvSpPr/>
      </dsp:nvSpPr>
      <dsp:spPr>
        <a:xfrm>
          <a:off x="0" y="45940"/>
          <a:ext cx="6735443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Earmarks</a:t>
          </a:r>
        </a:p>
      </dsp:txBody>
      <dsp:txXfrm>
        <a:off x="25759" y="71699"/>
        <a:ext cx="6683925" cy="476152"/>
      </dsp:txXfrm>
    </dsp:sp>
    <dsp:sp modelId="{0723B2D9-85E5-4C12-BD55-4545C2C80398}">
      <dsp:nvSpPr>
        <dsp:cNvPr id="0" name=""/>
        <dsp:cNvSpPr/>
      </dsp:nvSpPr>
      <dsp:spPr>
        <a:xfrm>
          <a:off x="0" y="573610"/>
          <a:ext cx="6735443" cy="182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85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Increased dramatically in 20</a:t>
          </a:r>
          <a:r>
            <a:rPr lang="en-US" sz="1700" kern="1200" baseline="30000"/>
            <a:t>th</a:t>
          </a:r>
          <a:r>
            <a:rPr lang="en-US" sz="1700" kern="1200"/>
            <a:t> century as legislators fought back against increased agency budget authority and directed funds to specific projects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External actors including interest groups reap rich rewards through earmarks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“Pork barrel politics” or “bringing home the goods” to make deals and get budgets done?</a:t>
          </a:r>
        </a:p>
      </dsp:txBody>
      <dsp:txXfrm>
        <a:off x="0" y="573610"/>
        <a:ext cx="6735443" cy="1821600"/>
      </dsp:txXfrm>
    </dsp:sp>
    <dsp:sp modelId="{65478958-77DF-48F5-A096-F89CA30BD4B0}">
      <dsp:nvSpPr>
        <dsp:cNvPr id="0" name=""/>
        <dsp:cNvSpPr/>
      </dsp:nvSpPr>
      <dsp:spPr>
        <a:xfrm>
          <a:off x="0" y="2395211"/>
          <a:ext cx="6735443" cy="527670"/>
        </a:xfrm>
        <a:prstGeom prst="roundRect">
          <a:avLst/>
        </a:prstGeom>
        <a:solidFill>
          <a:schemeClr val="accent2">
            <a:hueOff val="-695180"/>
            <a:satOff val="12537"/>
            <a:lumOff val="-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Contracts</a:t>
          </a:r>
        </a:p>
      </dsp:txBody>
      <dsp:txXfrm>
        <a:off x="25759" y="2420970"/>
        <a:ext cx="6683925" cy="476152"/>
      </dsp:txXfrm>
    </dsp:sp>
    <dsp:sp modelId="{3938C9C6-B97C-4C67-9DDB-5635156D2F52}">
      <dsp:nvSpPr>
        <dsp:cNvPr id="0" name=""/>
        <dsp:cNvSpPr/>
      </dsp:nvSpPr>
      <dsp:spPr>
        <a:xfrm>
          <a:off x="0" y="2922881"/>
          <a:ext cx="6735443" cy="259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85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“Run government like a business” by farming out work to ever-increasing number of contractors who compete for government funds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Salaries and overhead costs are actually often much higher than government workers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Competition for contracts has declined, accountability is lacking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Size of federal contractor workforce: 80% of IT staff, 90% of all Department of Energy operations (including Los Alamos and Sandia).  Federal contractors are a “shadow workforce” of up to 7.5 million people, compared to 2.1 million actual federal employees (besides the military and USPS)</a:t>
          </a:r>
        </a:p>
      </dsp:txBody>
      <dsp:txXfrm>
        <a:off x="0" y="2922881"/>
        <a:ext cx="6735443" cy="25957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52396-2904-4E8B-9ED1-539482D49C37}">
      <dsp:nvSpPr>
        <dsp:cNvPr id="0" name=""/>
        <dsp:cNvSpPr/>
      </dsp:nvSpPr>
      <dsp:spPr>
        <a:xfrm>
          <a:off x="0" y="382752"/>
          <a:ext cx="5350897" cy="478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BD2B9-0051-4852-936C-1DF80A33EB37}">
      <dsp:nvSpPr>
        <dsp:cNvPr id="0" name=""/>
        <dsp:cNvSpPr/>
      </dsp:nvSpPr>
      <dsp:spPr>
        <a:xfrm>
          <a:off x="267544" y="102312"/>
          <a:ext cx="3745628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576" tIns="0" rIns="141576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General budgeting process has been much the same throughout NM history</a:t>
          </a:r>
        </a:p>
      </dsp:txBody>
      <dsp:txXfrm>
        <a:off x="294924" y="129692"/>
        <a:ext cx="3690868" cy="506120"/>
      </dsp:txXfrm>
    </dsp:sp>
    <dsp:sp modelId="{6FE3ED6D-C5E3-407C-88AF-A89CB81AC1E9}">
      <dsp:nvSpPr>
        <dsp:cNvPr id="0" name=""/>
        <dsp:cNvSpPr/>
      </dsp:nvSpPr>
      <dsp:spPr>
        <a:xfrm>
          <a:off x="0" y="1244592"/>
          <a:ext cx="5350897" cy="478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D61C9-6F9F-483F-BD0B-E43D233FFE62}">
      <dsp:nvSpPr>
        <dsp:cNvPr id="0" name=""/>
        <dsp:cNvSpPr/>
      </dsp:nvSpPr>
      <dsp:spPr>
        <a:xfrm>
          <a:off x="267544" y="964152"/>
          <a:ext cx="3745628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576" tIns="0" rIns="141576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Similar contests between the executive and legislative branches over control of the budget have played out in New Mexico</a:t>
          </a:r>
        </a:p>
      </dsp:txBody>
      <dsp:txXfrm>
        <a:off x="294924" y="991532"/>
        <a:ext cx="3690868" cy="506120"/>
      </dsp:txXfrm>
    </dsp:sp>
    <dsp:sp modelId="{7674937E-344C-4735-9352-22DD209C7F80}">
      <dsp:nvSpPr>
        <dsp:cNvPr id="0" name=""/>
        <dsp:cNvSpPr/>
      </dsp:nvSpPr>
      <dsp:spPr>
        <a:xfrm>
          <a:off x="0" y="2106432"/>
          <a:ext cx="5350897" cy="478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9277B-D741-4B82-9EB6-7DBD8749E13D}">
      <dsp:nvSpPr>
        <dsp:cNvPr id="0" name=""/>
        <dsp:cNvSpPr/>
      </dsp:nvSpPr>
      <dsp:spPr>
        <a:xfrm>
          <a:off x="267544" y="1825992"/>
          <a:ext cx="3745628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576" tIns="0" rIns="141576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Debates over use of and reliance on oil and gas revenue (land grant permanent fund)</a:t>
          </a:r>
        </a:p>
      </dsp:txBody>
      <dsp:txXfrm>
        <a:off x="294924" y="1853372"/>
        <a:ext cx="3690868" cy="506120"/>
      </dsp:txXfrm>
    </dsp:sp>
    <dsp:sp modelId="{088E5F3D-511A-4A47-AFAB-1FD6484131D5}">
      <dsp:nvSpPr>
        <dsp:cNvPr id="0" name=""/>
        <dsp:cNvSpPr/>
      </dsp:nvSpPr>
      <dsp:spPr>
        <a:xfrm>
          <a:off x="0" y="2968272"/>
          <a:ext cx="5350897" cy="1346625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5289" tIns="395732" rIns="4152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Expenditures were formerly more specifically defined in the GAA, such as travel, supplies and materials, and maintenance and repairs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Adoption of AGA in 1999 - performance measures are added to GAA in 2002, but expenditure categories are reduced and consolidated in 2001</a:t>
          </a:r>
        </a:p>
      </dsp:txBody>
      <dsp:txXfrm>
        <a:off x="0" y="2968272"/>
        <a:ext cx="5350897" cy="1346625"/>
      </dsp:txXfrm>
    </dsp:sp>
    <dsp:sp modelId="{5B585050-1247-4B29-8DE0-410A9B399308}">
      <dsp:nvSpPr>
        <dsp:cNvPr id="0" name=""/>
        <dsp:cNvSpPr/>
      </dsp:nvSpPr>
      <dsp:spPr>
        <a:xfrm>
          <a:off x="267544" y="2687832"/>
          <a:ext cx="3745628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576" tIns="0" rIns="141576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Consolidation of expenditure categories</a:t>
          </a:r>
        </a:p>
      </dsp:txBody>
      <dsp:txXfrm>
        <a:off x="294924" y="2715212"/>
        <a:ext cx="3690868" cy="506120"/>
      </dsp:txXfrm>
    </dsp:sp>
    <dsp:sp modelId="{55247BDA-70E0-46B6-A0FD-94631AE643D2}">
      <dsp:nvSpPr>
        <dsp:cNvPr id="0" name=""/>
        <dsp:cNvSpPr/>
      </dsp:nvSpPr>
      <dsp:spPr>
        <a:xfrm>
          <a:off x="0" y="4697937"/>
          <a:ext cx="5350897" cy="15561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5289" tIns="395732" rIns="41528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Supplemental budget bills containing a variety of appropriations for many state agencies at the wish of legislators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Constitution limits GAA appropriations to those expenditures required under existing law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Legislators responding to voters and interests or an unnecessary complication of the budget process?</a:t>
          </a:r>
        </a:p>
      </dsp:txBody>
      <dsp:txXfrm>
        <a:off x="0" y="4697937"/>
        <a:ext cx="5350897" cy="1556100"/>
      </dsp:txXfrm>
    </dsp:sp>
    <dsp:sp modelId="{59174354-FA0C-49CB-9F05-DE8462476288}">
      <dsp:nvSpPr>
        <dsp:cNvPr id="0" name=""/>
        <dsp:cNvSpPr/>
      </dsp:nvSpPr>
      <dsp:spPr>
        <a:xfrm>
          <a:off x="267544" y="4417497"/>
          <a:ext cx="3745628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576" tIns="0" rIns="141576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“Junior” budget bills – a recent development, here to stay?</a:t>
          </a:r>
        </a:p>
      </dsp:txBody>
      <dsp:txXfrm>
        <a:off x="294924" y="4444877"/>
        <a:ext cx="3690868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D2330-6FF8-4FAB-9639-EB050E20B945}">
      <dsp:nvSpPr>
        <dsp:cNvPr id="0" name=""/>
        <dsp:cNvSpPr/>
      </dsp:nvSpPr>
      <dsp:spPr>
        <a:xfrm>
          <a:off x="393" y="512168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39964-7F7E-4BD7-8D25-BE74E304F36F}">
      <dsp:nvSpPr>
        <dsp:cNvPr id="0" name=""/>
        <dsp:cNvSpPr/>
      </dsp:nvSpPr>
      <dsp:spPr>
        <a:xfrm>
          <a:off x="393" y="1754078"/>
          <a:ext cx="3138750" cy="87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Traditional: not closely tied to agency performance, funds appropriated to units not aligned with agency mission</a:t>
          </a:r>
        </a:p>
      </dsp:txBody>
      <dsp:txXfrm>
        <a:off x="393" y="1754078"/>
        <a:ext cx="3138750" cy="870359"/>
      </dsp:txXfrm>
    </dsp:sp>
    <dsp:sp modelId="{89095B32-8F86-4012-B253-1552E28B4337}">
      <dsp:nvSpPr>
        <dsp:cNvPr id="0" name=""/>
        <dsp:cNvSpPr/>
      </dsp:nvSpPr>
      <dsp:spPr>
        <a:xfrm>
          <a:off x="393" y="2691110"/>
          <a:ext cx="3138750" cy="1154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Eases control by central administrators, but poor at conveying effective use of taxpayer money</a:t>
          </a:r>
        </a:p>
      </dsp:txBody>
      <dsp:txXfrm>
        <a:off x="393" y="2691110"/>
        <a:ext cx="3138750" cy="1154244"/>
      </dsp:txXfrm>
    </dsp:sp>
    <dsp:sp modelId="{D0A1D060-2447-451E-B5DB-E63F76C0FEF7}">
      <dsp:nvSpPr>
        <dsp:cNvPr id="0" name=""/>
        <dsp:cNvSpPr/>
      </dsp:nvSpPr>
      <dsp:spPr>
        <a:xfrm>
          <a:off x="3688425" y="512168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82B51-2EDE-4BFE-AD9F-D3C53DD08647}">
      <dsp:nvSpPr>
        <dsp:cNvPr id="0" name=""/>
        <dsp:cNvSpPr/>
      </dsp:nvSpPr>
      <dsp:spPr>
        <a:xfrm>
          <a:off x="3688425" y="1754078"/>
          <a:ext cx="3138750" cy="87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Modern performance budgeting – include performance measures alongside funding levels to connect to accomplishment of agency goals</a:t>
          </a:r>
        </a:p>
      </dsp:txBody>
      <dsp:txXfrm>
        <a:off x="3688425" y="1754078"/>
        <a:ext cx="3138750" cy="870359"/>
      </dsp:txXfrm>
    </dsp:sp>
    <dsp:sp modelId="{64ABE5DE-107C-42C7-94B1-239F841DA532}">
      <dsp:nvSpPr>
        <dsp:cNvPr id="0" name=""/>
        <dsp:cNvSpPr/>
      </dsp:nvSpPr>
      <dsp:spPr>
        <a:xfrm>
          <a:off x="3688425" y="2691110"/>
          <a:ext cx="3138750" cy="1154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Provides greater accountability and responsibility, enables other actors to be involved in budget process</a:t>
          </a:r>
        </a:p>
      </dsp:txBody>
      <dsp:txXfrm>
        <a:off x="3688425" y="2691110"/>
        <a:ext cx="3138750" cy="1154244"/>
      </dsp:txXfrm>
    </dsp:sp>
    <dsp:sp modelId="{F7181ED1-F182-4608-8B85-724BAE51D86E}">
      <dsp:nvSpPr>
        <dsp:cNvPr id="0" name=""/>
        <dsp:cNvSpPr/>
      </dsp:nvSpPr>
      <dsp:spPr>
        <a:xfrm>
          <a:off x="7376456" y="512168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900C8-76A1-4707-9E14-559D63AEC427}">
      <dsp:nvSpPr>
        <dsp:cNvPr id="0" name=""/>
        <dsp:cNvSpPr/>
      </dsp:nvSpPr>
      <dsp:spPr>
        <a:xfrm>
          <a:off x="7376456" y="1754078"/>
          <a:ext cx="3138750" cy="87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Performance budgeting has noble goals (effectively manage money, incentivize increasing productivity, improve planning and transparency) but often falls short:</a:t>
          </a:r>
        </a:p>
      </dsp:txBody>
      <dsp:txXfrm>
        <a:off x="7376456" y="1754078"/>
        <a:ext cx="3138750" cy="870359"/>
      </dsp:txXfrm>
    </dsp:sp>
    <dsp:sp modelId="{AE16A604-9F2B-47CA-8750-79864F98D717}">
      <dsp:nvSpPr>
        <dsp:cNvPr id="0" name=""/>
        <dsp:cNvSpPr/>
      </dsp:nvSpPr>
      <dsp:spPr>
        <a:xfrm>
          <a:off x="7376456" y="2691110"/>
          <a:ext cx="3138750" cy="1154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Too great of workload associated with proper evaluation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What constitutes a good measure of performance?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No solid empirical evidence that performance budgeting has had a significant impact on agency budgets or their productivity</a:t>
          </a:r>
        </a:p>
      </dsp:txBody>
      <dsp:txXfrm>
        <a:off x="7376456" y="2691110"/>
        <a:ext cx="3138750" cy="11542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17F9F-EBCD-4DAD-8747-2DF12C67CE4B}">
      <dsp:nvSpPr>
        <dsp:cNvPr id="0" name=""/>
        <dsp:cNvSpPr/>
      </dsp:nvSpPr>
      <dsp:spPr>
        <a:xfrm>
          <a:off x="0" y="59325"/>
          <a:ext cx="5393361" cy="7558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Institutional actors (internal factors) appear to have the greatest influence on budget negotiations</a:t>
          </a:r>
        </a:p>
      </dsp:txBody>
      <dsp:txXfrm>
        <a:off x="36896" y="96221"/>
        <a:ext cx="5319569" cy="682028"/>
      </dsp:txXfrm>
    </dsp:sp>
    <dsp:sp modelId="{08A2D646-03F4-4FF8-8020-AA704355D26F}">
      <dsp:nvSpPr>
        <dsp:cNvPr id="0" name=""/>
        <dsp:cNvSpPr/>
      </dsp:nvSpPr>
      <dsp:spPr>
        <a:xfrm>
          <a:off x="0" y="815145"/>
          <a:ext cx="5393361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3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Governor’s budget recommendation often sets maximum spending for state agencies based on anticipated revenues</a:t>
          </a:r>
        </a:p>
      </dsp:txBody>
      <dsp:txXfrm>
        <a:off x="0" y="815145"/>
        <a:ext cx="5393361" cy="471960"/>
      </dsp:txXfrm>
    </dsp:sp>
    <dsp:sp modelId="{7E949A88-88F0-40CD-8FF8-2CD8B8D25E7F}">
      <dsp:nvSpPr>
        <dsp:cNvPr id="0" name=""/>
        <dsp:cNvSpPr/>
      </dsp:nvSpPr>
      <dsp:spPr>
        <a:xfrm>
          <a:off x="0" y="1287105"/>
          <a:ext cx="5393361" cy="7558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Professional legislatures have greater capacity to be assertive on budgets</a:t>
          </a:r>
        </a:p>
      </dsp:txBody>
      <dsp:txXfrm>
        <a:off x="36896" y="1324001"/>
        <a:ext cx="5319569" cy="682028"/>
      </dsp:txXfrm>
    </dsp:sp>
    <dsp:sp modelId="{ABF84A83-25E4-486D-A396-114EB476D41F}">
      <dsp:nvSpPr>
        <dsp:cNvPr id="0" name=""/>
        <dsp:cNvSpPr/>
      </dsp:nvSpPr>
      <dsp:spPr>
        <a:xfrm>
          <a:off x="0" y="2097645"/>
          <a:ext cx="5393361" cy="7558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Political makeup of legislature and Governor have a strong influence on budgets</a:t>
          </a:r>
        </a:p>
      </dsp:txBody>
      <dsp:txXfrm>
        <a:off x="36896" y="2134541"/>
        <a:ext cx="5319569" cy="682028"/>
      </dsp:txXfrm>
    </dsp:sp>
    <dsp:sp modelId="{0494E246-8B6B-4945-9E9A-58145F7F2B95}">
      <dsp:nvSpPr>
        <dsp:cNvPr id="0" name=""/>
        <dsp:cNvSpPr/>
      </dsp:nvSpPr>
      <dsp:spPr>
        <a:xfrm>
          <a:off x="0" y="2908185"/>
          <a:ext cx="5393361" cy="7558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 dirty="0"/>
            <a:t>External factors are important but on a selective basis</a:t>
          </a:r>
          <a:endParaRPr lang="en-US" sz="1900" kern="1200" dirty="0"/>
        </a:p>
      </dsp:txBody>
      <dsp:txXfrm>
        <a:off x="36896" y="2945081"/>
        <a:ext cx="5319569" cy="682028"/>
      </dsp:txXfrm>
    </dsp:sp>
    <dsp:sp modelId="{0DE688C8-1A5E-4228-93DC-6E89F8581247}">
      <dsp:nvSpPr>
        <dsp:cNvPr id="0" name=""/>
        <dsp:cNvSpPr/>
      </dsp:nvSpPr>
      <dsp:spPr>
        <a:xfrm>
          <a:off x="0" y="3664005"/>
          <a:ext cx="5393361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3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baseline="0"/>
            <a:t>Per capita income has a small negative relationship with agency budgets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i="0" kern="1200" baseline="0"/>
            <a:t>Interest groups important when administrative leaders perceive they are important.</a:t>
          </a:r>
          <a:endParaRPr lang="en-US" sz="1500" kern="1200"/>
        </a:p>
      </dsp:txBody>
      <dsp:txXfrm>
        <a:off x="0" y="3664005"/>
        <a:ext cx="5393361" cy="9439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90D2B-7976-4C7B-BF0A-143F16AA0752}">
      <dsp:nvSpPr>
        <dsp:cNvPr id="0" name=""/>
        <dsp:cNvSpPr/>
      </dsp:nvSpPr>
      <dsp:spPr>
        <a:xfrm>
          <a:off x="0" y="376439"/>
          <a:ext cx="5393361" cy="9149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What factors influence agency budget requests?</a:t>
          </a:r>
        </a:p>
      </dsp:txBody>
      <dsp:txXfrm>
        <a:off x="44664" y="421103"/>
        <a:ext cx="5304033" cy="825612"/>
      </dsp:txXfrm>
    </dsp:sp>
    <dsp:sp modelId="{9384E848-B94D-492A-B3ED-BEDFEBD3E145}">
      <dsp:nvSpPr>
        <dsp:cNvPr id="0" name=""/>
        <dsp:cNvSpPr/>
      </dsp:nvSpPr>
      <dsp:spPr>
        <a:xfrm>
          <a:off x="0" y="1291380"/>
          <a:ext cx="5393361" cy="2999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39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Generally agreed they are result of interplay among legislators, interest groups, and bureaucrats, but influenced in many different directions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Increasing monitoring ability and professionalization of legislature, as well as vigilance by interest groups, can constrain agency budgets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But more professional legislature may also be better at targeting funding and inserting earmarks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Also constraining requests: gubernatorial involvement, veto powers, inability for agencies to adapt to rapidly changing situation</a:t>
          </a:r>
        </a:p>
      </dsp:txBody>
      <dsp:txXfrm>
        <a:off x="0" y="1291380"/>
        <a:ext cx="5393361" cy="29994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AB97B-5FFC-4BE2-9E7D-4088BFB9A6BB}">
      <dsp:nvSpPr>
        <dsp:cNvPr id="0" name=""/>
        <dsp:cNvSpPr/>
      </dsp:nvSpPr>
      <dsp:spPr>
        <a:xfrm>
          <a:off x="0" y="27689"/>
          <a:ext cx="5393361" cy="106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role of bureaucrats in agency requests</a:t>
          </a:r>
        </a:p>
      </dsp:txBody>
      <dsp:txXfrm>
        <a:off x="52089" y="79778"/>
        <a:ext cx="5289183" cy="962862"/>
      </dsp:txXfrm>
    </dsp:sp>
    <dsp:sp modelId="{B31F6E5C-F444-45D1-9A27-7410F869A5FD}">
      <dsp:nvSpPr>
        <dsp:cNvPr id="0" name=""/>
        <dsp:cNvSpPr/>
      </dsp:nvSpPr>
      <dsp:spPr>
        <a:xfrm>
          <a:off x="0" y="1094729"/>
          <a:ext cx="5393361" cy="2477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3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Often able to secure a budget larger than is economically efficient because they provide one or more public goods, and the legislature is the sole “buyer” of them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Do not act as single hive mind.  Individual reasons for action: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Demonstrate technical competence, seeking to advance personal career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Secure more funding for salaries/raises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Political ideology (Republicans request less than Democrats)</a:t>
          </a:r>
        </a:p>
      </dsp:txBody>
      <dsp:txXfrm>
        <a:off x="0" y="1094729"/>
        <a:ext cx="5393361" cy="2477790"/>
      </dsp:txXfrm>
    </dsp:sp>
    <dsp:sp modelId="{2B7F4AAF-B3C0-4280-ABC0-861CF47F8F3E}">
      <dsp:nvSpPr>
        <dsp:cNvPr id="0" name=""/>
        <dsp:cNvSpPr/>
      </dsp:nvSpPr>
      <dsp:spPr>
        <a:xfrm>
          <a:off x="0" y="3572520"/>
          <a:ext cx="5393361" cy="106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Interest group influence positively correlated with agency requests – agencies with strong public support are more confident to request budget expansions</a:t>
          </a:r>
        </a:p>
      </dsp:txBody>
      <dsp:txXfrm>
        <a:off x="52089" y="3624609"/>
        <a:ext cx="5289183" cy="962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A1351-11B8-403B-B9F8-594813CB3987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D0B9F-E32C-46C2-A910-1273B0F9A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04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BEAD6-E98A-878B-DC03-67B2BDBF5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BAC950-6209-798A-761E-77D6C3630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77FA8-F9B1-2437-6D27-6AF8B993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85EA-8757-46E1-B826-A0FD3233E9CB}" type="datetime1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C8FE8-849D-0C44-AB60-BD93D60B4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28CA9-AF96-15FC-AF2E-B206733E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8E6-9615-489D-8F8C-0794DCC8E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0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F304-D051-13F8-DD34-9A7030332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53FBD5-8EE5-7450-8DD2-FCFD75182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3D417-F14A-0183-7CBA-16302B6B8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A755-0460-4F02-8872-58158397F84E}" type="datetime1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80033-E1B4-9AE9-00B9-A75F5C166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40F4B-4BC5-0922-B304-CFB49F75D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8E6-9615-489D-8F8C-0794DCC8E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1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89BFE-550C-C361-59EC-C0EA83E5DE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778441-FB73-6466-260C-256E61A33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757EB-592E-855D-D891-C4E94FFF0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2B19-92AD-4C6E-9438-EAEB2846DEDE}" type="datetime1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5C626-D08F-62E8-F92D-28658B6BA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BD8B-01D3-EEE2-4755-9E720EF5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8E6-9615-489D-8F8C-0794DCC8E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2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AB279-BF4D-5BD3-A818-62C6EC8D3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97C52-BC39-37B1-7DBE-8E4609CC8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98D25-E342-40B8-44E0-90E9DA91B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F88B-0F1E-4E76-A973-C0BD6A4BDFC2}" type="datetime1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0DE9D-2001-49C9-36EE-D25FBD9E1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30F84-0D5D-FBEB-2BA2-969090130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8E6-9615-489D-8F8C-0794DCC8E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9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144CB-2F9D-9973-F82F-83CDF81FE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8B7A9-49B6-54E2-264F-2E57C1FD0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79046-3986-CC34-D8B7-D6D8D90E1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005F-E31B-42EF-8FC9-CA83AA57779F}" type="datetime1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1B600-D987-D002-78CC-C5F5EF0A8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DB6DF-3A80-675B-7E07-39D2B92F7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8E6-9615-489D-8F8C-0794DCC8E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8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8CAD-F0B4-CBB1-2629-DAF4EF9E0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68058-2D17-BFED-36E4-92DC236A9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A00FD-5E95-29D0-FFE1-2BD7AEB3D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0E051-B439-A880-549C-EF8EBCA18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9EBE-A7AA-4E8D-8BFC-7AFCD2E8E4F1}" type="datetime1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2A8A0-F025-530D-DE68-B10A73332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65132-7E0F-5A63-089F-AF5E49CB4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8E6-9615-489D-8F8C-0794DCC8E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1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1904E-4859-91B0-3D83-42C22B967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DDE36-D088-5097-2761-888436B6A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0D81B-8AD6-69BC-FD4D-76CBFC21A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557E54-F590-73AC-00C3-9B17EA872B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2F23A7-B6E7-E417-8ADE-3ABE7EA6E3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05E0B8-353D-DE82-4095-775C99877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D333-7B03-4F90-BF77-33FEFF374E74}" type="datetime1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9BD8C8-3BC2-9AB0-FD9D-12BF258C6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CE8DB7-6642-A95C-016C-A0A4A0D0C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8E6-9615-489D-8F8C-0794DCC8E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6C5A6-7D1B-8383-1F14-B2B4B14DC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0B5C48-14C0-2C79-D0B1-B9D17FAE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D641-B5D4-4E26-9882-EC32D07A5EA3}" type="datetime1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C3DE0-3561-BE05-223B-D32F429E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BCFD23-3038-0E85-7D53-7E177B9FF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8E6-9615-489D-8F8C-0794DCC8E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37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D8FBA0-06C7-AFC8-4B28-4EEBE252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8B7A-3331-4AC9-842D-6BDA138A4677}" type="datetime1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F7517A-0F67-AAFA-F476-FDF728FB6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8879F-205F-27BC-34B3-4E26B4FA5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8E6-9615-489D-8F8C-0794DCC8E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9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53D6E-6EAE-65BA-ACE3-9E20DBEB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DB1C6-C7F4-1BD8-5673-53C652357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B26E4D-CB3F-784C-3B6C-CDBF00BB9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D5B57-CADA-3BB3-139A-976C81F2F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63AC-4CCB-4CF5-BA3C-CD8F31483EE6}" type="datetime1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49247-2BF9-E108-E5DC-54068280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9BCAC-C7DB-31AD-EB50-A88600F4A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8E6-9615-489D-8F8C-0794DCC8E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6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CA5B2-5F79-817C-DB3E-3854CD72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FFBA49-4675-CBCC-1D64-284355181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BA6DB-68D1-4822-A312-6E9ED4C71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EF26D-04A9-3213-05D2-139E5D462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0EEC-AB95-434C-AE47-9067240BDBB7}" type="datetime1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5D6DE-D69F-F9A0-DF2D-1E9D84AC1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87E32-C492-BE65-5A0B-A84FD14B4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8E6-9615-489D-8F8C-0794DCC8E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5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47AED6-17FB-48DE-C2FC-2A9750B0F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C85CA-B62D-D88E-36AE-B31FBCDAC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4C00A-4716-11CE-4E85-3F2C0F9A8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E6439-5B92-4AF8-A9BA-B8B548315B13}" type="datetime1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FC9B8-72BD-644D-C517-AF8ADD083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DC387-6DA5-C255-5E89-2CF7FE2FD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7D8E6-9615-489D-8F8C-0794DCC8E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28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ndrew.miner@state.nm.u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sl.org/" TargetMode="External"/><Relationship Id="rId2" Type="http://schemas.openxmlformats.org/officeDocument/2006/relationships/hyperlink" Target="http://www.nasbo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rveyreplies.com/ncsl/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diagramLayout" Target="../diagrams/layout7.xml"/><Relationship Id="rId7" Type="http://schemas.openxmlformats.org/officeDocument/2006/relationships/image" Target="../media/image2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diagramLayout" Target="../diagrams/layout8.xml"/><Relationship Id="rId7" Type="http://schemas.openxmlformats.org/officeDocument/2006/relationships/image" Target="../media/image2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diagramLayout" Target="../diagrams/layout9.xml"/><Relationship Id="rId7" Type="http://schemas.openxmlformats.org/officeDocument/2006/relationships/image" Target="../media/image2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9F93F-577B-2139-871F-9B997A322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US" sz="4700" dirty="0"/>
              <a:t>Budget Boot Camp Module 4:</a:t>
            </a:r>
            <a:br>
              <a:rPr lang="en-US" sz="4700" dirty="0"/>
            </a:br>
            <a:r>
              <a:rPr lang="en-US" sz="4700" dirty="0"/>
              <a:t>Budgeting History and Scholarship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6EB91-936C-A455-A99F-11A3FB341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dirty="0"/>
              <a:t>Dr. Andrew Miner, DPA</a:t>
            </a:r>
          </a:p>
          <a:p>
            <a:pPr algn="r"/>
            <a:r>
              <a:rPr lang="en-US" dirty="0"/>
              <a:t>Acting Director, State Budget Division</a:t>
            </a:r>
          </a:p>
          <a:p>
            <a:pPr algn="r"/>
            <a:r>
              <a:rPr lang="en-US" dirty="0">
                <a:hlinkClick r:id="rId2"/>
              </a:rPr>
              <a:t>andrew.miner@state.nm.us</a:t>
            </a:r>
            <a:endParaRPr lang="en-US" dirty="0"/>
          </a:p>
          <a:p>
            <a:pPr algn="r"/>
            <a:r>
              <a:rPr lang="en-US" dirty="0"/>
              <a:t>(505) 819-1772</a:t>
            </a:r>
          </a:p>
          <a:p>
            <a:pPr algn="r"/>
            <a:endParaRPr lang="en-US" dirty="0"/>
          </a:p>
        </p:txBody>
      </p:sp>
      <p:pic>
        <p:nvPicPr>
          <p:cNvPr id="1026" name="Picture 2" descr="cid683458572*image001.png@01D8CF54.E6D60DA0">
            <a:extLst>
              <a:ext uri="{FF2B5EF4-FFF2-40B4-BE49-F238E27FC236}">
                <a16:creationId xmlns:a16="http://schemas.microsoft.com/office/drawing/2014/main" id="{D47B809B-3D13-35B5-7194-B070EDDC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113" y="1702227"/>
            <a:ext cx="3993095" cy="79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8BACE-D695-FCDB-436D-D385AF5DA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8E6-9615-489D-8F8C-0794DCC8ED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83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3C7BB-B0CD-6235-F9F6-BA8CF59DE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008" y="2065623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 b="1" dirty="0">
                <a:solidFill>
                  <a:srgbClr val="FFFFFF"/>
                </a:solidFill>
              </a:rPr>
              <a:t>Budgeting History in New Mexico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E96F631-5BBA-DC6C-C963-1C6E6C76C0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585090"/>
              </p:ext>
            </p:extLst>
          </p:nvPr>
        </p:nvGraphicFramePr>
        <p:xfrm>
          <a:off x="6139137" y="247071"/>
          <a:ext cx="5350898" cy="635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New Mexico Icons - Free SVG &amp; PNG New Mexico Images - Noun Project">
            <a:extLst>
              <a:ext uri="{FF2B5EF4-FFF2-40B4-BE49-F238E27FC236}">
                <a16:creationId xmlns:a16="http://schemas.microsoft.com/office/drawing/2014/main" id="{29B4171E-6932-A470-23D0-B73BEE1A5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5000" y1="17000" x2="15000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255" y="1217634"/>
            <a:ext cx="1708727" cy="170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32C05E-B56D-EA8D-7732-0AD38E263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8E6-9615-489D-8F8C-0794DCC8ED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19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F7A7B4-A054-DE98-5DAC-6C3DCA99F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Comparative Budgeting Among States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3EE00-A44F-C8F6-BB3A-D57699E7C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73161"/>
            <a:ext cx="6192582" cy="4889058"/>
          </a:xfrm>
        </p:spPr>
        <p:txBody>
          <a:bodyPr>
            <a:normAutofit fontScale="92500" lnSpcReduction="10000"/>
          </a:bodyPr>
          <a:lstStyle/>
          <a:p>
            <a:r>
              <a:rPr lang="en-US" sz="1700" dirty="0"/>
              <a:t>Many of the same factors influencing the federal budget process are prevalent among states as well</a:t>
            </a:r>
          </a:p>
          <a:p>
            <a:pPr lvl="1"/>
            <a:r>
              <a:rPr lang="en-US" sz="1700" dirty="0"/>
              <a:t>Key difference: States must pass balanced budgets</a:t>
            </a:r>
          </a:p>
          <a:p>
            <a:r>
              <a:rPr lang="en-US" sz="1700" dirty="0"/>
              <a:t>31 states enact annual budgets, 19 enact biennial budgets</a:t>
            </a:r>
          </a:p>
          <a:p>
            <a:pPr lvl="1"/>
            <a:r>
              <a:rPr lang="en-US" sz="1700" dirty="0"/>
              <a:t>States with professional/full-time legislatures can take much longer to pass budgets</a:t>
            </a:r>
          </a:p>
          <a:p>
            <a:r>
              <a:rPr lang="en-US" sz="1700" dirty="0"/>
              <a:t>New Mexico is one of only a few states where both the executive and legislature publish budget recommendations before work on the budget begins</a:t>
            </a:r>
          </a:p>
          <a:p>
            <a:pPr lvl="1"/>
            <a:r>
              <a:rPr lang="en-US" sz="1700" dirty="0"/>
              <a:t>In most states the Governor’s budget recommendation forms the basis for budget negotiation</a:t>
            </a:r>
          </a:p>
          <a:p>
            <a:r>
              <a:rPr lang="en-US" sz="1700" dirty="0"/>
              <a:t>Differences in Governor’s veto powers</a:t>
            </a:r>
          </a:p>
          <a:p>
            <a:pPr lvl="1"/>
            <a:r>
              <a:rPr lang="en-US" sz="1700" dirty="0"/>
              <a:t>Some have no line-item veto power – must accept everything in budget or nothing</a:t>
            </a:r>
          </a:p>
          <a:p>
            <a:pPr lvl="1"/>
            <a:r>
              <a:rPr lang="en-US" sz="1700" dirty="0"/>
              <a:t>Some have rather powerful line-item veto power to change appropriations, which legislatures often fight</a:t>
            </a:r>
          </a:p>
          <a:p>
            <a:pPr lvl="1"/>
            <a:r>
              <a:rPr lang="en-US" sz="1700" dirty="0"/>
              <a:t>New Mexico: line-item veto limited to bills containing appropriations but can be used for non-appropriation purposes in those bills</a:t>
            </a:r>
          </a:p>
          <a:p>
            <a:endParaRPr lang="en-US" sz="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088CE-C7F1-CF2A-15BF-345BA227A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8E6-9615-489D-8F8C-0794DCC8ED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97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F9799-B11D-106A-0B95-DB986649C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12" y="160169"/>
            <a:ext cx="10515600" cy="1325563"/>
          </a:xfrm>
        </p:spPr>
        <p:txBody>
          <a:bodyPr/>
          <a:lstStyle/>
          <a:p>
            <a:r>
              <a:rPr lang="en-US" dirty="0"/>
              <a:t>The Power of Wisconsin’s </a:t>
            </a:r>
            <a:r>
              <a:rPr lang="en-US" dirty="0" err="1"/>
              <a:t>Frankenveto</a:t>
            </a:r>
            <a:endParaRPr lang="en-US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5BDD560-9EA7-B69D-CF4F-44BA43E6B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12" y="1480615"/>
            <a:ext cx="6033528" cy="229996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8E23999-9456-8428-BB5C-49306AEC6335}"/>
              </a:ext>
            </a:extLst>
          </p:cNvPr>
          <p:cNvSpPr/>
          <p:nvPr/>
        </p:nvSpPr>
        <p:spPr>
          <a:xfrm>
            <a:off x="0" y="4207729"/>
            <a:ext cx="2733368" cy="260554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FCC31DB-AA40-951B-F703-6A1517153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12" y="4207729"/>
            <a:ext cx="6033528" cy="2105799"/>
          </a:xfrm>
          <a:prstGeom prst="rect">
            <a:avLst/>
          </a:prstGeom>
        </p:spPr>
      </p:pic>
      <p:pic>
        <p:nvPicPr>
          <p:cNvPr id="6" name="Picture 5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CC70AF88-E00B-CEE9-FC30-12CAD6C68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509" y="1280775"/>
            <a:ext cx="3734300" cy="5212100"/>
          </a:xfrm>
          <a:prstGeom prst="rect">
            <a:avLst/>
          </a:prstGeom>
        </p:spPr>
      </p:pic>
      <p:sp>
        <p:nvSpPr>
          <p:cNvPr id="8" name="Arc 7">
            <a:extLst>
              <a:ext uri="{FF2B5EF4-FFF2-40B4-BE49-F238E27FC236}">
                <a16:creationId xmlns:a16="http://schemas.microsoft.com/office/drawing/2014/main" id="{661C2BD4-30E5-2E1A-8633-007577E0756A}"/>
              </a:ext>
            </a:extLst>
          </p:cNvPr>
          <p:cNvSpPr/>
          <p:nvPr/>
        </p:nvSpPr>
        <p:spPr>
          <a:xfrm>
            <a:off x="8527619" y="365125"/>
            <a:ext cx="3131127" cy="3768437"/>
          </a:xfrm>
          <a:prstGeom prst="arc">
            <a:avLst>
              <a:gd name="adj1" fmla="val 16383038"/>
              <a:gd name="adj2" fmla="val 20598955"/>
            </a:avLst>
          </a:prstGeom>
          <a:ln w="571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A2C963-9C55-1746-1E19-E28CD924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8E6-9615-489D-8F8C-0794DCC8ED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46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F7A7B4-A054-DE98-5DAC-6C3DCA99F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Comparative Budgeting Among States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3EE00-A44F-C8F6-BB3A-D57699E7C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550" y="1251312"/>
            <a:ext cx="6182750" cy="427288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Differences among revenue structures</a:t>
            </a:r>
          </a:p>
          <a:p>
            <a:pPr lvl="1"/>
            <a:r>
              <a:rPr lang="en-US" dirty="0"/>
              <a:t>7 states with no income tax (AK, WA, TX, FL, WY, SD, NV), 2 only tax interest and dividend income (TN, NH)</a:t>
            </a:r>
          </a:p>
          <a:p>
            <a:pPr lvl="1"/>
            <a:r>
              <a:rPr lang="en-US" dirty="0"/>
              <a:t>5 states with no sales tax (AK, OR, DE, MT, NH). States with no sales tax exemption for food: AL, KS, HI, ID, MS, OK, SD</a:t>
            </a:r>
          </a:p>
          <a:p>
            <a:pPr lvl="1"/>
            <a:r>
              <a:rPr lang="en-US" dirty="0"/>
              <a:t>“Energy” states like Alaska or NM generate significant revenue from severance taxes</a:t>
            </a:r>
          </a:p>
          <a:p>
            <a:pPr lvl="1"/>
            <a:r>
              <a:rPr lang="en-US" dirty="0"/>
              <a:t>Different reliance on federal revenue depending on wealth of state and presence of federal facilities</a:t>
            </a:r>
          </a:p>
          <a:p>
            <a:r>
              <a:rPr lang="en-US" dirty="0"/>
              <a:t>Appropriations and expenditures</a:t>
            </a:r>
          </a:p>
          <a:p>
            <a:pPr lvl="1"/>
            <a:r>
              <a:rPr lang="en-US" dirty="0"/>
              <a:t>Education, health and human services dominate most state budgets</a:t>
            </a:r>
          </a:p>
          <a:p>
            <a:pPr lvl="1"/>
            <a:r>
              <a:rPr lang="en-US" dirty="0"/>
              <a:t>Many different options in appropriations, from high level lump-sum to very specific</a:t>
            </a:r>
          </a:p>
          <a:p>
            <a:r>
              <a:rPr lang="en-US" dirty="0"/>
              <a:t>For more info, check out:</a:t>
            </a:r>
          </a:p>
          <a:p>
            <a:pPr lvl="1"/>
            <a:r>
              <a:rPr lang="en-US" dirty="0"/>
              <a:t>National Association of State Budget Officers:  </a:t>
            </a:r>
            <a:r>
              <a:rPr lang="en-US" dirty="0">
                <a:hlinkClick r:id="rId2"/>
              </a:rPr>
              <a:t>www.nasbo.org</a:t>
            </a:r>
            <a:endParaRPr lang="en-US" dirty="0"/>
          </a:p>
          <a:p>
            <a:pPr lvl="1"/>
            <a:r>
              <a:rPr lang="en-US" dirty="0"/>
              <a:t>National Conference of State Legislatures: </a:t>
            </a:r>
            <a:r>
              <a:rPr lang="en-US" dirty="0">
                <a:hlinkClick r:id="rId3"/>
              </a:rPr>
              <a:t>www.ncsl.org</a:t>
            </a:r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D1A3CD64-DBF6-52FD-13C5-97A4C27BF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p:blipFill>
        <p:spPr>
          <a:xfrm>
            <a:off x="4724400" y="5664737"/>
            <a:ext cx="3048000" cy="904875"/>
          </a:xfrm>
          <a:prstGeom prst="rect">
            <a:avLst/>
          </a:prstGeom>
        </p:spPr>
      </p:pic>
      <p:pic>
        <p:nvPicPr>
          <p:cNvPr id="5" name="Picture 4" descr="A blue logo with white text&#10;&#10;Description automatically generated with low confidence">
            <a:extLst>
              <a:ext uri="{FF2B5EF4-FFF2-40B4-BE49-F238E27FC236}">
                <a16:creationId xmlns:a16="http://schemas.microsoft.com/office/drawing/2014/main" id="{BE3C1E5B-2B7F-3A1A-6F00-5D8515F8B6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38352" y="5660608"/>
            <a:ext cx="2587166" cy="90900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2A309-5463-DC89-48F3-530A2349D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8E6-9615-489D-8F8C-0794DCC8ED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81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72BA265-781A-0A7D-961C-4635351141B1}"/>
              </a:ext>
            </a:extLst>
          </p:cNvPr>
          <p:cNvSpPr/>
          <p:nvPr/>
        </p:nvSpPr>
        <p:spPr>
          <a:xfrm>
            <a:off x="107350" y="4194222"/>
            <a:ext cx="2733368" cy="260554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38DE509E-E6E5-4115-512C-192AA2B7A248}"/>
              </a:ext>
            </a:extLst>
          </p:cNvPr>
          <p:cNvSpPr/>
          <p:nvPr/>
        </p:nvSpPr>
        <p:spPr>
          <a:xfrm>
            <a:off x="8102734" y="129927"/>
            <a:ext cx="3131127" cy="3768437"/>
          </a:xfrm>
          <a:prstGeom prst="arc">
            <a:avLst>
              <a:gd name="adj1" fmla="val 16200000"/>
              <a:gd name="adj2" fmla="val 20598955"/>
            </a:avLst>
          </a:prstGeom>
          <a:ln w="571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37045-1071-4D38-B3A9-839846E79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8E6-9615-489D-8F8C-0794DCC8ED6C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37C339F2-5805-2EFA-033B-D11DA9A12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39" y="487355"/>
            <a:ext cx="9846773" cy="539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04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5A2119-F62F-DC81-AC99-35444094D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b="1" dirty="0"/>
              <a:t>Budgeting Scholarship: Aaron </a:t>
            </a:r>
            <a:r>
              <a:rPr lang="en-US" b="1" dirty="0" err="1"/>
              <a:t>Wildavsky</a:t>
            </a:r>
            <a:endParaRPr lang="en-US" b="1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4DF05-2BDC-41DC-8A0F-76A977358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393361" cy="4575175"/>
          </a:xfrm>
        </p:spPr>
        <p:txBody>
          <a:bodyPr>
            <a:normAutofit lnSpcReduction="10000"/>
          </a:bodyPr>
          <a:lstStyle/>
          <a:p>
            <a:r>
              <a:rPr lang="en-US" sz="1800" i="1" dirty="0"/>
              <a:t>The Politics of the Budgetary Process </a:t>
            </a:r>
            <a:r>
              <a:rPr lang="en-US" sz="1800" dirty="0"/>
              <a:t>(1964)</a:t>
            </a:r>
          </a:p>
          <a:p>
            <a:pPr lvl="1"/>
            <a:r>
              <a:rPr lang="en-US" sz="1800" dirty="0"/>
              <a:t>Inseparably connected budgeting with the political system – no longer on the administrative side of the dichotomy </a:t>
            </a:r>
          </a:p>
          <a:p>
            <a:pPr lvl="1"/>
            <a:r>
              <a:rPr lang="en-US" sz="1800" dirty="0"/>
              <a:t>Public and policymakers need to be well-informed</a:t>
            </a:r>
          </a:p>
          <a:p>
            <a:pPr lvl="1"/>
            <a:r>
              <a:rPr lang="en-US" sz="1800" dirty="0"/>
              <a:t>Realist: compromises in democratic budgeting process spread dissatisfaction to all parties, but better than any alternative</a:t>
            </a:r>
          </a:p>
          <a:p>
            <a:pPr lvl="1"/>
            <a:r>
              <a:rPr lang="en-US" sz="1800" dirty="0"/>
              <a:t>Incrementalist: Use prior year’s budget as baseline, focus on narrow increases – but enables budgets to evolve over time</a:t>
            </a:r>
          </a:p>
          <a:p>
            <a:r>
              <a:rPr lang="en-US" sz="1800" i="1" dirty="0"/>
              <a:t>The New Politics of the Budgetary Process </a:t>
            </a:r>
            <a:r>
              <a:rPr lang="en-US" sz="1800" dirty="0"/>
              <a:t>(1988)</a:t>
            </a:r>
          </a:p>
          <a:p>
            <a:pPr lvl="1"/>
            <a:r>
              <a:rPr lang="en-US" sz="1800" dirty="0"/>
              <a:t>Political and budgetary ramifications of the rise of entitlement spending</a:t>
            </a:r>
          </a:p>
          <a:p>
            <a:pPr lvl="1"/>
            <a:r>
              <a:rPr lang="en-US" sz="1800" dirty="0"/>
              <a:t>Less emphasis on eliminating budget deficits – inevitable result of values-driven political conflicts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CF63E-F140-60D3-A6BE-378B1F5D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8E6-9615-489D-8F8C-0794DCC8ED6C}" type="slidenum">
              <a:rPr lang="en-US" smtClean="0"/>
              <a:t>15</a:t>
            </a:fld>
            <a:endParaRPr lang="en-US"/>
          </a:p>
        </p:txBody>
      </p:sp>
      <p:pic>
        <p:nvPicPr>
          <p:cNvPr id="1026" name="Picture 2" descr="Aaron B. Wildavsky: The Independent Institute">
            <a:extLst>
              <a:ext uri="{FF2B5EF4-FFF2-40B4-BE49-F238E27FC236}">
                <a16:creationId xmlns:a16="http://schemas.microsoft.com/office/drawing/2014/main" id="{DEFB6572-F578-7809-FC34-56DE5C0BE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491" y="1152421"/>
            <a:ext cx="29337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183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5A2119-F62F-DC81-AC99-35444094D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b="1" dirty="0"/>
              <a:t>Budgeting Scholarship: Aaron </a:t>
            </a:r>
            <a:r>
              <a:rPr lang="en-US" b="1" dirty="0" err="1"/>
              <a:t>Wildavsky</a:t>
            </a:r>
            <a:endParaRPr lang="en-US" b="1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4DF05-2BDC-41DC-8A0F-76A977358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5815677" cy="4791485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/>
              <a:t>Necessity of compromise in budget: accepting the budget you want means accepting the budget of something else you’re indifferent or hostile toward</a:t>
            </a:r>
          </a:p>
          <a:p>
            <a:r>
              <a:rPr lang="en-US" sz="1600" dirty="0"/>
              <a:t>Agencies’ budgetary strategies</a:t>
            </a:r>
          </a:p>
          <a:p>
            <a:pPr lvl="1"/>
            <a:r>
              <a:rPr lang="en-US" sz="1600" dirty="0"/>
              <a:t>“Goldilocks” approach: ask for just the right amount of budget increase – not too big, not too small</a:t>
            </a:r>
          </a:p>
          <a:p>
            <a:pPr lvl="1"/>
            <a:r>
              <a:rPr lang="en-US" sz="1600" dirty="0"/>
              <a:t>Look for signals from legislators, the executive, their constituencies to determine budget request amount</a:t>
            </a:r>
          </a:p>
          <a:p>
            <a:pPr lvl="1"/>
            <a:r>
              <a:rPr lang="en-US" sz="1600" dirty="0"/>
              <a:t>Entitlements opened up the budget to new clientele groups that agencies work with to increase budget</a:t>
            </a:r>
          </a:p>
          <a:p>
            <a:r>
              <a:rPr lang="en-US" sz="1600" dirty="0"/>
              <a:t>Clientele (interest/advocacy) groups</a:t>
            </a:r>
          </a:p>
          <a:p>
            <a:pPr lvl="1"/>
            <a:r>
              <a:rPr lang="en-US" sz="1600" dirty="0"/>
              <a:t>Anyone affected by a government program.  Build networks at all levels to influence government programs</a:t>
            </a:r>
          </a:p>
          <a:p>
            <a:pPr lvl="1"/>
            <a:r>
              <a:rPr lang="en-US" sz="1600" dirty="0"/>
              <a:t>Often interact with executive and legislative actors on behalf of agencies</a:t>
            </a:r>
          </a:p>
          <a:p>
            <a:pPr lvl="1"/>
            <a:r>
              <a:rPr lang="en-US" sz="1600" dirty="0"/>
              <a:t>More influential if broadly-based, spread across wide geographic area, intensely devoted to their cause (Social Security) </a:t>
            </a:r>
          </a:p>
          <a:p>
            <a:pPr lvl="1"/>
            <a:r>
              <a:rPr lang="en-US" sz="1600" dirty="0"/>
              <a:t>Hard to lobby to create entitlements, but their existence is strong incentive to defend them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Handshake with solid fill">
            <a:extLst>
              <a:ext uri="{FF2B5EF4-FFF2-40B4-BE49-F238E27FC236}">
                <a16:creationId xmlns:a16="http://schemas.microsoft.com/office/drawing/2014/main" id="{7D8C26DC-FCD2-B4B4-BDE2-2E86BC782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F002E-4778-F784-8B56-867FA36B6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8E6-9615-489D-8F8C-0794DCC8ED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79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6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2FE74-30BB-1601-DD19-AF471DA5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/>
              <a:t>Budgeting Models</a:t>
            </a:r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40C26F-8C08-1DF3-57FB-33A635FE6C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438213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46FFD-E915-F4EE-E3A1-CCC362D4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8E6-9615-489D-8F8C-0794DCC8ED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67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B30532-702A-CE5A-53F5-3873B4B71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New Performance Budgeting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8FE9A-404D-524C-AFA4-8BB6F0D7F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Adopt best components of previous models, focus on societal outcomes rather than simple outputs</a:t>
            </a:r>
          </a:p>
          <a:p>
            <a:r>
              <a:rPr lang="en-US" dirty="0"/>
              <a:t>Include detailed strategic plan, quantifiable performance measures, flexible paths of achievement </a:t>
            </a:r>
          </a:p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Difficult to coordinate measures across agencies</a:t>
            </a:r>
          </a:p>
          <a:p>
            <a:pPr lvl="1"/>
            <a:r>
              <a:rPr lang="en-US" dirty="0"/>
              <a:t>Agencies resent being held accountable for measures beyond their control</a:t>
            </a:r>
          </a:p>
          <a:p>
            <a:pPr lvl="1"/>
            <a:r>
              <a:rPr lang="en-US" dirty="0"/>
              <a:t>Data overload – what to do with it all?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4D9A7-23B7-D07F-B2AC-F3AD6983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8E6-9615-489D-8F8C-0794DCC8ED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12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097DC-F002-A8BB-749A-0AB6988A5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b="1" dirty="0"/>
              <a:t>Game Theory and Public Budgeting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42D57-4FF9-C3EA-B4E7-E4418757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Game theory: </a:t>
            </a:r>
            <a:r>
              <a:rPr lang="en-US" sz="2000" dirty="0"/>
              <a:t>study of decisions actors make under various conditions and rulesets and impact decisions have on collective results</a:t>
            </a:r>
          </a:p>
          <a:p>
            <a:pPr lvl="1"/>
            <a:r>
              <a:rPr lang="en-US" sz="2000" dirty="0"/>
              <a:t>See the “prisoner’s dilemma”</a:t>
            </a:r>
          </a:p>
          <a:p>
            <a:r>
              <a:rPr lang="en-US" sz="2000" dirty="0">
                <a:solidFill>
                  <a:schemeClr val="accent4"/>
                </a:solidFill>
              </a:rPr>
              <a:t>Agencies and other actors use game-like strategies during budget process through taking advantage of asymmetric information and public emotions</a:t>
            </a:r>
          </a:p>
          <a:p>
            <a:pPr lvl="1"/>
            <a:r>
              <a:rPr lang="en-US" sz="2000" dirty="0"/>
              <a:t>Facing cuts?  Cut popular programs to generate public outcry</a:t>
            </a:r>
          </a:p>
          <a:p>
            <a:pPr lvl="1"/>
            <a:r>
              <a:rPr lang="en-US" sz="2000" dirty="0"/>
              <a:t>Requesting increase?  Round up cost estimates to create budgetary slack</a:t>
            </a:r>
          </a:p>
          <a:p>
            <a:pPr lvl="1"/>
            <a:r>
              <a:rPr lang="en-US" sz="2000" dirty="0"/>
              <a:t>Argue that new program will generate more revenue than it will cost</a:t>
            </a:r>
          </a:p>
          <a:p>
            <a:endParaRPr lang="en-US" sz="1300" dirty="0"/>
          </a:p>
        </p:txBody>
      </p:sp>
      <p:pic>
        <p:nvPicPr>
          <p:cNvPr id="4098" name="Picture 2" descr="A Beautiful Illusion - Boston Review">
            <a:extLst>
              <a:ext uri="{FF2B5EF4-FFF2-40B4-BE49-F238E27FC236}">
                <a16:creationId xmlns:a16="http://schemas.microsoft.com/office/drawing/2014/main" id="{8D7CC75B-951D-00BD-0385-3D00E10A7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0249" b="-1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7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06FBF0-455F-18F4-A4AD-3D26AFB5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8E6-9615-489D-8F8C-0794DCC8ED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1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F7786-2C72-2C9C-C1BC-BCAB35B0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94" y="1894140"/>
            <a:ext cx="3308995" cy="30697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Introduction</a:t>
            </a:r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FC73F-402A-8FC1-B77B-DA03235A6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707856"/>
          </a:xfrm>
        </p:spPr>
        <p:txBody>
          <a:bodyPr anchor="ctr">
            <a:normAutofit/>
          </a:bodyPr>
          <a:lstStyle/>
          <a:p>
            <a:r>
              <a:rPr lang="en-US" sz="2000" dirty="0"/>
              <a:t>We’ve talked about “how” to do your job, now let’s talk about the “why” and the context in which budgets are crafted and executed</a:t>
            </a:r>
          </a:p>
          <a:p>
            <a:r>
              <a:rPr lang="en-US" sz="2000" dirty="0"/>
              <a:t>Budgeting is a core function of government – raise revenue and appropriate expenditures</a:t>
            </a:r>
          </a:p>
          <a:p>
            <a:r>
              <a:rPr lang="en-US" sz="2000" dirty="0"/>
              <a:t>The budget document is the most significant indicator of preferred policies by executive and legislative leadership</a:t>
            </a:r>
          </a:p>
          <a:p>
            <a:pPr lvl="1"/>
            <a:r>
              <a:rPr lang="en-US" sz="2000" dirty="0"/>
              <a:t>Crafted by legislators, signed by governors, proposed by                                                         agencies, planned and executed by civil servants – all subject to influence</a:t>
            </a:r>
          </a:p>
          <a:p>
            <a:r>
              <a:rPr lang="en-US" sz="2000" dirty="0"/>
              <a:t>Module Overview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History of Public Budgeting in the US and New Mexico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Comparative Budgeting Among States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Aaron </a:t>
            </a:r>
            <a:r>
              <a:rPr lang="en-US" sz="2000" dirty="0" err="1"/>
              <a:t>Wildavsky</a:t>
            </a:r>
            <a:r>
              <a:rPr lang="en-US" sz="2000" dirty="0"/>
              <a:t>, Budgeting Scholar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Budgeting Models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Game Theory and Budgeting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Influences on the Budget Process</a:t>
            </a:r>
          </a:p>
          <a:p>
            <a:endParaRPr lang="en-US" sz="13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F5318-D064-AB63-84EC-B26E605D9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8E6-9615-489D-8F8C-0794DCC8ED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54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16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1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36FDA0-8C78-C883-F467-0CE88BE57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Game Theory and Public Budgeting</a:t>
            </a:r>
          </a:p>
        </p:txBody>
      </p:sp>
      <p:sp>
        <p:nvSpPr>
          <p:cNvPr id="40" name="Arc 20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70809DC-E94D-9BCA-1851-5B02C43FB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6332658" cy="475678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Connection to evolutionary theory. Actors use deception and trickery to manipulate others</a:t>
            </a:r>
          </a:p>
          <a:p>
            <a:pPr lvl="1"/>
            <a:r>
              <a:rPr lang="en-US" sz="2000" dirty="0"/>
              <a:t>Defend budgets by warning of dire consequences</a:t>
            </a:r>
          </a:p>
          <a:p>
            <a:pPr lvl="1"/>
            <a:r>
              <a:rPr lang="en-US" sz="2000" dirty="0"/>
              <a:t>Camouflage money or true purpose of program at first</a:t>
            </a:r>
          </a:p>
          <a:p>
            <a:pPr lvl="1"/>
            <a:r>
              <a:rPr lang="en-US" sz="2000" dirty="0"/>
              <a:t>Put on an impressive display of statistics</a:t>
            </a:r>
          </a:p>
          <a:p>
            <a:pPr lvl="1"/>
            <a:r>
              <a:rPr lang="en-US" sz="2000" dirty="0"/>
              <a:t>Offer up a sacrificial lamb you don’t care about to get what you really want</a:t>
            </a:r>
          </a:p>
          <a:p>
            <a:r>
              <a:rPr lang="en-US" sz="2000" dirty="0"/>
              <a:t>Can budget analysts learn from birds?</a:t>
            </a:r>
          </a:p>
          <a:p>
            <a:pPr lvl="1"/>
            <a:r>
              <a:rPr lang="en-US" sz="2000" dirty="0"/>
              <a:t>Examine world through set of preconceived notions.  Agencies seek to learn the analyst’s filter – what they look for – and adjust accordingly</a:t>
            </a:r>
          </a:p>
          <a:p>
            <a:pPr lvl="1"/>
            <a:r>
              <a:rPr lang="en-US" sz="2000" dirty="0"/>
              <a:t>Analysts must be adaptable, but may be limited by time or poor judgement</a:t>
            </a:r>
          </a:p>
          <a:p>
            <a:pPr lvl="1"/>
            <a:r>
              <a:rPr lang="en-US" sz="2000" dirty="0"/>
              <a:t>If too many agencies use deception, central office may “evolve” to counter </a:t>
            </a:r>
            <a:r>
              <a:rPr lang="en-US" sz="1200" dirty="0"/>
              <a:t>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8A773-3B8B-B703-4DE5-0C89F0963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8E6-9615-489D-8F8C-0794DCC8ED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61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5A6F3-E08E-D69C-1DA6-F16604F77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b="1" dirty="0"/>
              <a:t>Influences on the Budget Process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3F949E7-232E-00A0-D2E5-B5C0865E08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893491"/>
              </p:ext>
            </p:extLst>
          </p:nvPr>
        </p:nvGraphicFramePr>
        <p:xfrm>
          <a:off x="838200" y="1825625"/>
          <a:ext cx="5393361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Users outline">
            <a:extLst>
              <a:ext uri="{FF2B5EF4-FFF2-40B4-BE49-F238E27FC236}">
                <a16:creationId xmlns:a16="http://schemas.microsoft.com/office/drawing/2014/main" id="{E19E54E4-753D-D5C8-CC09-EA231C50B0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C11A9-F581-BB4E-96FC-5DB5BE5D6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8E6-9615-489D-8F8C-0794DCC8ED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5A6F3-E08E-D69C-1DA6-F16604F77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b="1" dirty="0"/>
              <a:t>Influences on the Budget Process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90CE479-20C4-B0A8-C8A1-7DC44817A2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235953"/>
              </p:ext>
            </p:extLst>
          </p:nvPr>
        </p:nvGraphicFramePr>
        <p:xfrm>
          <a:off x="838200" y="1825625"/>
          <a:ext cx="5393361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Teacher with solid fill">
            <a:extLst>
              <a:ext uri="{FF2B5EF4-FFF2-40B4-BE49-F238E27FC236}">
                <a16:creationId xmlns:a16="http://schemas.microsoft.com/office/drawing/2014/main" id="{E19E54E4-753D-D5C8-CC09-EA231C50B0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D06C9-7CD8-BCE5-CD68-523736C35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8E6-9615-489D-8F8C-0794DCC8ED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48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5A6F3-E08E-D69C-1DA6-F16604F77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b="1" dirty="0"/>
              <a:t>Influences on the Budget Process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B9DE997-1DC9-C1CD-DAF2-465BB4DE61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504703"/>
              </p:ext>
            </p:extLst>
          </p:nvPr>
        </p:nvGraphicFramePr>
        <p:xfrm>
          <a:off x="838200" y="1825625"/>
          <a:ext cx="5393361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Handshake with solid fill">
            <a:extLst>
              <a:ext uri="{FF2B5EF4-FFF2-40B4-BE49-F238E27FC236}">
                <a16:creationId xmlns:a16="http://schemas.microsoft.com/office/drawing/2014/main" id="{E19E54E4-753D-D5C8-CC09-EA231C50B0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AB329-769A-BCD0-C6E1-A6BA210BB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8E6-9615-489D-8F8C-0794DCC8ED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65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E4760-BA49-C8FB-0E81-093E7C4AD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rgbClr val="FFFFFF"/>
                </a:solidFill>
              </a:rPr>
              <a:t>Conclusion: Implications for Public Administrators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C0CD1F-D751-E31A-379B-A2D3A776DB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18095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E1B08-F2BA-916A-23D9-C381075AA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8E6-9615-489D-8F8C-0794DCC8ED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45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82D03-61E5-40B3-5AC7-8DE36DDB1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0580"/>
            <a:ext cx="9829800" cy="108952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Final Exam Instructions</a:t>
            </a:r>
          </a:p>
        </p:txBody>
      </p:sp>
      <p:sp>
        <p:nvSpPr>
          <p:cNvPr id="59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37" name="Content Placeholder 2">
            <a:extLst>
              <a:ext uri="{FF2B5EF4-FFF2-40B4-BE49-F238E27FC236}">
                <a16:creationId xmlns:a16="http://schemas.microsoft.com/office/drawing/2014/main" id="{EA430041-55A0-F1FC-218C-3B11188DAB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277041"/>
              </p:ext>
            </p:extLst>
          </p:nvPr>
        </p:nvGraphicFramePr>
        <p:xfrm>
          <a:off x="838200" y="2211233"/>
          <a:ext cx="10515600" cy="396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BD608-7227-3F02-F9AF-ECE7FF58F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8E6-9615-489D-8F8C-0794DCC8ED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1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871E0E-298B-6251-D06E-41CAE2448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2797457"/>
            <a:ext cx="5561938" cy="2513516"/>
          </a:xfrm>
        </p:spPr>
        <p:txBody>
          <a:bodyPr>
            <a:normAutofit/>
          </a:bodyPr>
          <a:lstStyle/>
          <a:p>
            <a:r>
              <a:rPr lang="en-US" b="1" dirty="0"/>
              <a:t>Module 4 Complete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754D3782-E41F-E384-EDE5-D44D06679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0709" y="1224966"/>
            <a:ext cx="2230582" cy="223058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39D12-F425-E85F-A516-F0166C7B3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8E6-9615-489D-8F8C-0794DCC8ED6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72BA265-781A-0A7D-961C-4635351141B1}"/>
              </a:ext>
            </a:extLst>
          </p:cNvPr>
          <p:cNvSpPr/>
          <p:nvPr/>
        </p:nvSpPr>
        <p:spPr>
          <a:xfrm>
            <a:off x="1689659" y="4233979"/>
            <a:ext cx="2733368" cy="260554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38DE509E-E6E5-4115-512C-192AA2B7A248}"/>
              </a:ext>
            </a:extLst>
          </p:cNvPr>
          <p:cNvSpPr/>
          <p:nvPr/>
        </p:nvSpPr>
        <p:spPr>
          <a:xfrm>
            <a:off x="6095999" y="157018"/>
            <a:ext cx="3131127" cy="3768437"/>
          </a:xfrm>
          <a:prstGeom prst="arc">
            <a:avLst>
              <a:gd name="adj1" fmla="val 16200000"/>
              <a:gd name="adj2" fmla="val 20598955"/>
            </a:avLst>
          </a:prstGeom>
          <a:ln w="571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5" descr="Chart&#10;&#10;Description automatically generated with medium confidence">
            <a:extLst>
              <a:ext uri="{FF2B5EF4-FFF2-40B4-BE49-F238E27FC236}">
                <a16:creationId xmlns:a16="http://schemas.microsoft.com/office/drawing/2014/main" id="{0D90A1DB-BF0B-084E-DAAF-4CC7FBBB2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44" y="442729"/>
            <a:ext cx="5196111" cy="597254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37045-1071-4D38-B3A9-839846E79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8E6-9615-489D-8F8C-0794DCC8ED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34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3C7BB-B0CD-6235-F9F6-BA8CF59DE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 b="1" dirty="0">
                <a:solidFill>
                  <a:srgbClr val="FFFFFF"/>
                </a:solidFill>
              </a:rPr>
              <a:t>History of Public Budgeting in the U.S.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E96F631-5BBA-DC6C-C963-1C6E6C76C0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55874"/>
              </p:ext>
            </p:extLst>
          </p:nvPr>
        </p:nvGraphicFramePr>
        <p:xfrm>
          <a:off x="6141245" y="203200"/>
          <a:ext cx="5444916" cy="615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583B7B-3DC9-E22F-70D8-2214E792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8E6-9615-489D-8F8C-0794DCC8ED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17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31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3C7BB-B0CD-6235-F9F6-BA8CF59DE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b="1" dirty="0"/>
              <a:t>History of Public Budgeting in the U.S.</a:t>
            </a:r>
          </a:p>
        </p:txBody>
      </p:sp>
      <p:pic>
        <p:nvPicPr>
          <p:cNvPr id="3" name="Picture 2" descr="A picture containing person, outdoor, posing&#10;&#10;Description automatically generated">
            <a:extLst>
              <a:ext uri="{FF2B5EF4-FFF2-40B4-BE49-F238E27FC236}">
                <a16:creationId xmlns:a16="http://schemas.microsoft.com/office/drawing/2014/main" id="{A2566E7A-C55E-CC6D-9B33-CDCF4E388D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r="16248"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5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E96F631-5BBA-DC6C-C963-1C6E6C76C0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764792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80335-7084-7939-D349-9E1A071A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8E6-9615-489D-8F8C-0794DCC8ED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60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5619E-E145-67BB-AED9-8BBA3268A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b="1" dirty="0"/>
              <a:t>History of Public Budgeting in the U.S.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927FC-53AD-14FF-2ABB-1C7A970ED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639954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Progressive Era, 1900-1920</a:t>
            </a:r>
          </a:p>
          <a:p>
            <a:pPr lvl="1"/>
            <a:r>
              <a:rPr lang="en-US" sz="1800" dirty="0"/>
              <a:t>Party boss system fostered widespread corruption and waste in city governments, which spurred budget reforms for transparency</a:t>
            </a:r>
          </a:p>
          <a:p>
            <a:pPr lvl="1"/>
            <a:r>
              <a:rPr lang="en-US" sz="1800" dirty="0"/>
              <a:t>Progressive reformers applied scientific method to create unbiased, practical system of appropriating funds</a:t>
            </a:r>
          </a:p>
          <a:p>
            <a:pPr lvl="1"/>
            <a:r>
              <a:rPr lang="en-US" sz="1800" dirty="0"/>
              <a:t>Reformers believed budgeting should be left to administrators divorced from politics</a:t>
            </a:r>
          </a:p>
          <a:p>
            <a:pPr lvl="1"/>
            <a:r>
              <a:rPr lang="en-US" sz="1800" dirty="0"/>
              <a:t>Politics vs Administration dichotomy – how responsive should budget administrators be to public demands?</a:t>
            </a:r>
          </a:p>
          <a:p>
            <a:r>
              <a:rPr lang="en-US" sz="1800" dirty="0"/>
              <a:t>Large WWI debt prompted Congress to reform</a:t>
            </a:r>
          </a:p>
          <a:p>
            <a:pPr lvl="1"/>
            <a:r>
              <a:rPr lang="en-US" sz="1800" dirty="0"/>
              <a:t>1921 Budget and Accounting Act established modern executive budget process, Bureau of the Budget (become OMB), gave President much larger control over agency budgets</a:t>
            </a:r>
          </a:p>
          <a:p>
            <a:pPr lvl="1"/>
            <a:r>
              <a:rPr lang="en-US" sz="1800" dirty="0"/>
              <a:t>Most modern state budget processes follow this model</a:t>
            </a:r>
          </a:p>
        </p:txBody>
      </p:sp>
      <p:pic>
        <p:nvPicPr>
          <p:cNvPr id="2052" name="Picture 4" descr="Addressing the Success and Excess of the Gilded Age: The Progressive Era  (1880s-1920) – Our Story: An Ancillary to US History">
            <a:extLst>
              <a:ext uri="{FF2B5EF4-FFF2-40B4-BE49-F238E27FC236}">
                <a16:creationId xmlns:a16="http://schemas.microsoft.com/office/drawing/2014/main" id="{1B6EE990-4676-FC75-6366-03289AC893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5" t="1513" r="6384" b="-1514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1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2EA58-1593-567F-C6D2-AEE13D0C8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8E6-9615-489D-8F8C-0794DCC8ED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86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!!Rectangle">
            <a:extLst>
              <a:ext uri="{FF2B5EF4-FFF2-40B4-BE49-F238E27FC236}">
                <a16:creationId xmlns:a16="http://schemas.microsoft.com/office/drawing/2014/main" id="{21ED5FCA-9564-42B4-9F52-2CCED8ED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93995-C6AF-19E3-8E2E-9BBCF9C25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Further Budget Reforms</a:t>
            </a:r>
          </a:p>
        </p:txBody>
      </p:sp>
      <p:sp>
        <p:nvSpPr>
          <p:cNvPr id="27" name="Arc 2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8ACBA95-4CF6-0173-DEF3-3E7B2C6DE3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48843"/>
              </p:ext>
            </p:extLst>
          </p:nvPr>
        </p:nvGraphicFramePr>
        <p:xfrm>
          <a:off x="838200" y="1591878"/>
          <a:ext cx="10798090" cy="4674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BB7EA-3208-8270-2D4E-7E08E747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8E6-9615-489D-8F8C-0794DCC8ED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58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4D0B2-CCC5-C002-EC19-5093E534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Modern Challenges to Budgeting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597ED2-4C87-D34B-4F58-A3E48ADEAF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919615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0BDF4-3722-83BC-D2A6-A9C5ED748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8E6-9615-489D-8F8C-0794DCC8ED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72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65E37-1715-3DF8-9FB4-314D07076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U.S. Budgeting History Conclusion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7B973-CF5C-E241-6C9C-252BD03E3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319088"/>
            <a:ext cx="7186527" cy="5857875"/>
          </a:xfrm>
        </p:spPr>
        <p:txBody>
          <a:bodyPr anchor="ctr">
            <a:normAutofit/>
          </a:bodyPr>
          <a:lstStyle/>
          <a:p>
            <a:r>
              <a:rPr lang="en-US" sz="2400" dirty="0"/>
              <a:t>Despite many conflicts among differing groups, traditional budget process served U.S. well for almost 200 years</a:t>
            </a:r>
          </a:p>
          <a:p>
            <a:pPr lvl="1"/>
            <a:r>
              <a:rPr lang="en-US" dirty="0"/>
              <a:t>Growth of entitlement and deficit spending has greatly complicated matters</a:t>
            </a:r>
          </a:p>
          <a:p>
            <a:pPr lvl="1"/>
            <a:r>
              <a:rPr lang="en-US" dirty="0"/>
              <a:t>“Entitlement” = formula-driven mandatory spending, no connotations in original meaning</a:t>
            </a:r>
          </a:p>
          <a:p>
            <a:r>
              <a:rPr lang="en-US" sz="2400" dirty="0"/>
              <a:t>Reforms have attempted to be large in scope but only small, gradual steps have been achieved.</a:t>
            </a:r>
          </a:p>
          <a:p>
            <a:pPr lvl="1"/>
            <a:r>
              <a:rPr lang="en-US" dirty="0"/>
              <a:t>Limited by politics and (in 20</a:t>
            </a:r>
            <a:r>
              <a:rPr lang="en-US" baseline="30000" dirty="0"/>
              <a:t>th</a:t>
            </a:r>
            <a:r>
              <a:rPr lang="en-US" dirty="0"/>
              <a:t> century) large growth in entitlement spending.</a:t>
            </a:r>
          </a:p>
          <a:p>
            <a:r>
              <a:rPr lang="en-US" sz="2400" dirty="0"/>
              <a:t>Budget itself grew very incrementally from 1971-2010, with only spikes in response to major events – Civil War, Great Depression, WWII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2E5CD-7ADD-6BFA-B944-66F8553A6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8E6-9615-489D-8F8C-0794DCC8ED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05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6D1D6B"/>
      </a:accent1>
      <a:accent2>
        <a:srgbClr val="9B57D3"/>
      </a:accent2>
      <a:accent3>
        <a:srgbClr val="7E48E0"/>
      </a:accent3>
      <a:accent4>
        <a:srgbClr val="EEA512"/>
      </a:accent4>
      <a:accent5>
        <a:srgbClr val="ECD846"/>
      </a:accent5>
      <a:accent6>
        <a:srgbClr val="DD15C5"/>
      </a:accent6>
      <a:hlink>
        <a:srgbClr val="FFC0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2691</Words>
  <Application>Microsoft Office PowerPoint</Application>
  <PresentationFormat>Widescreen</PresentationFormat>
  <Paragraphs>232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Budget Boot Camp Module 4: Budgeting History and Scholarship</vt:lpstr>
      <vt:lpstr>Introduction</vt:lpstr>
      <vt:lpstr>PowerPoint Presentation</vt:lpstr>
      <vt:lpstr>History of Public Budgeting in the U.S.</vt:lpstr>
      <vt:lpstr>History of Public Budgeting in the U.S.</vt:lpstr>
      <vt:lpstr>History of Public Budgeting in the U.S.</vt:lpstr>
      <vt:lpstr>Further Budget Reforms</vt:lpstr>
      <vt:lpstr>Modern Challenges to Budgeting</vt:lpstr>
      <vt:lpstr>U.S. Budgeting History Conclusion</vt:lpstr>
      <vt:lpstr>Budgeting History in New Mexico</vt:lpstr>
      <vt:lpstr>Comparative Budgeting Among States</vt:lpstr>
      <vt:lpstr>The Power of Wisconsin’s Frankenveto</vt:lpstr>
      <vt:lpstr>Comparative Budgeting Among States</vt:lpstr>
      <vt:lpstr>PowerPoint Presentation</vt:lpstr>
      <vt:lpstr>Budgeting Scholarship: Aaron Wildavsky</vt:lpstr>
      <vt:lpstr>Budgeting Scholarship: Aaron Wildavsky</vt:lpstr>
      <vt:lpstr>Budgeting Models</vt:lpstr>
      <vt:lpstr>New Performance Budgeting</vt:lpstr>
      <vt:lpstr>Game Theory and Public Budgeting</vt:lpstr>
      <vt:lpstr>Game Theory and Public Budgeting</vt:lpstr>
      <vt:lpstr>Influences on the Budget Process</vt:lpstr>
      <vt:lpstr>Influences on the Budget Process</vt:lpstr>
      <vt:lpstr>Influences on the Budget Process</vt:lpstr>
      <vt:lpstr>Conclusion: Implications for Public Administrators</vt:lpstr>
      <vt:lpstr>Final Exam Instructions</vt:lpstr>
      <vt:lpstr>Module 4 Complete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Boot Camp Module 4: Budgeting History and Scholarship</dc:title>
  <dc:creator>Macias, Nicole, DFA</dc:creator>
  <cp:lastModifiedBy>Macias, Nicole, DFA</cp:lastModifiedBy>
  <cp:revision>3</cp:revision>
  <dcterms:created xsi:type="dcterms:W3CDTF">2023-07-21T22:08:33Z</dcterms:created>
  <dcterms:modified xsi:type="dcterms:W3CDTF">2023-07-24T15:13:39Z</dcterms:modified>
</cp:coreProperties>
</file>