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281" r:id="rId5"/>
    <p:sldId id="278" r:id="rId6"/>
    <p:sldId id="286" r:id="rId7"/>
    <p:sldId id="284" r:id="rId8"/>
    <p:sldId id="287" r:id="rId9"/>
    <p:sldId id="285" r:id="rId10"/>
    <p:sldId id="288" r:id="rId11"/>
    <p:sldId id="291" r:id="rId12"/>
    <p:sldId id="292" r:id="rId13"/>
    <p:sldId id="328" r:id="rId14"/>
    <p:sldId id="294" r:id="rId15"/>
    <p:sldId id="295" r:id="rId16"/>
    <p:sldId id="296" r:id="rId17"/>
    <p:sldId id="297" r:id="rId18"/>
    <p:sldId id="299" r:id="rId19"/>
    <p:sldId id="300" r:id="rId20"/>
    <p:sldId id="301" r:id="rId21"/>
    <p:sldId id="302" r:id="rId22"/>
    <p:sldId id="303" r:id="rId23"/>
    <p:sldId id="304" r:id="rId24"/>
    <p:sldId id="306" r:id="rId25"/>
    <p:sldId id="307" r:id="rId26"/>
    <p:sldId id="305" r:id="rId27"/>
    <p:sldId id="308" r:id="rId28"/>
    <p:sldId id="309" r:id="rId29"/>
    <p:sldId id="310" r:id="rId30"/>
    <p:sldId id="311" r:id="rId31"/>
    <p:sldId id="313" r:id="rId32"/>
    <p:sldId id="314" r:id="rId33"/>
    <p:sldId id="315" r:id="rId34"/>
    <p:sldId id="323" r:id="rId35"/>
    <p:sldId id="316" r:id="rId36"/>
    <p:sldId id="330" r:id="rId37"/>
    <p:sldId id="318" r:id="rId38"/>
    <p:sldId id="319" r:id="rId39"/>
    <p:sldId id="329" r:id="rId40"/>
    <p:sldId id="320" r:id="rId41"/>
    <p:sldId id="322" r:id="rId42"/>
    <p:sldId id="324" r:id="rId43"/>
    <p:sldId id="325" r:id="rId44"/>
    <p:sldId id="32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899B12-D1A8-47EE-8A83-58EB58AD93D8}" v="66" dt="2025-04-10T02:25:30.460"/>
  </p1510:revLst>
</p1510:revInfo>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56" autoAdjust="0"/>
    <p:restoredTop sz="86469" autoAdjust="0"/>
  </p:normalViewPr>
  <p:slideViewPr>
    <p:cSldViewPr snapToGrid="0">
      <p:cViewPr varScale="1">
        <p:scale>
          <a:sx n="112" d="100"/>
          <a:sy n="112" d="100"/>
        </p:scale>
        <p:origin x="600" y="102"/>
      </p:cViewPr>
      <p:guideLst/>
    </p:cSldViewPr>
  </p:slideViewPr>
  <p:outlineViewPr>
    <p:cViewPr>
      <p:scale>
        <a:sx n="33" d="100"/>
        <a:sy n="33" d="100"/>
      </p:scale>
      <p:origin x="0" y="-25598"/>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ner, Andrew, DFA" userId="6c870aa9-abcc-416a-9b4e-f6371a30c38b" providerId="ADAL" clId="{03899B12-D1A8-47EE-8A83-58EB58AD93D8}"/>
    <pc:docChg chg="custSel addSld modSld">
      <pc:chgData name="Miner, Andrew, DFA" userId="6c870aa9-abcc-416a-9b4e-f6371a30c38b" providerId="ADAL" clId="{03899B12-D1A8-47EE-8A83-58EB58AD93D8}" dt="2025-04-10T02:25:30.460" v="2729" actId="20577"/>
      <pc:docMkLst>
        <pc:docMk/>
      </pc:docMkLst>
      <pc:sldChg chg="modSp">
        <pc:chgData name="Miner, Andrew, DFA" userId="6c870aa9-abcc-416a-9b4e-f6371a30c38b" providerId="ADAL" clId="{03899B12-D1A8-47EE-8A83-58EB58AD93D8}" dt="2025-04-10T02:25:30.460" v="2729" actId="20577"/>
        <pc:sldMkLst>
          <pc:docMk/>
          <pc:sldMk cId="2091764480" sldId="320"/>
        </pc:sldMkLst>
        <pc:graphicFrameChg chg="mod">
          <ac:chgData name="Miner, Andrew, DFA" userId="6c870aa9-abcc-416a-9b4e-f6371a30c38b" providerId="ADAL" clId="{03899B12-D1A8-47EE-8A83-58EB58AD93D8}" dt="2025-04-10T02:25:30.460" v="2729" actId="20577"/>
          <ac:graphicFrameMkLst>
            <pc:docMk/>
            <pc:sldMk cId="2091764480" sldId="320"/>
            <ac:graphicFrameMk id="2" creationId="{0D1442C9-74A9-AD61-6AE2-3E82941A0ACE}"/>
          </ac:graphicFrameMkLst>
        </pc:graphicFrameChg>
      </pc:sldChg>
      <pc:sldChg chg="modSp mod">
        <pc:chgData name="Miner, Andrew, DFA" userId="6c870aa9-abcc-416a-9b4e-f6371a30c38b" providerId="ADAL" clId="{03899B12-D1A8-47EE-8A83-58EB58AD93D8}" dt="2025-04-10T01:36:22.034" v="58" actId="20577"/>
        <pc:sldMkLst>
          <pc:docMk/>
          <pc:sldMk cId="660646171" sldId="325"/>
        </pc:sldMkLst>
        <pc:spChg chg="mod">
          <ac:chgData name="Miner, Andrew, DFA" userId="6c870aa9-abcc-416a-9b4e-f6371a30c38b" providerId="ADAL" clId="{03899B12-D1A8-47EE-8A83-58EB58AD93D8}" dt="2025-04-10T01:36:02.341" v="15" actId="1076"/>
          <ac:spMkLst>
            <pc:docMk/>
            <pc:sldMk cId="660646171" sldId="325"/>
            <ac:spMk id="3" creationId="{7DF697E6-A35E-909C-1917-A96F1A5FFAE3}"/>
          </ac:spMkLst>
        </pc:spChg>
        <pc:graphicFrameChg chg="mod">
          <ac:chgData name="Miner, Andrew, DFA" userId="6c870aa9-abcc-416a-9b4e-f6371a30c38b" providerId="ADAL" clId="{03899B12-D1A8-47EE-8A83-58EB58AD93D8}" dt="2025-04-10T01:36:22.034" v="58" actId="20577"/>
          <ac:graphicFrameMkLst>
            <pc:docMk/>
            <pc:sldMk cId="660646171" sldId="325"/>
            <ac:graphicFrameMk id="5" creationId="{EDF07B9D-8608-C7D0-68E1-30E1E322479E}"/>
          </ac:graphicFrameMkLst>
        </pc:graphicFrameChg>
      </pc:sldChg>
      <pc:sldChg chg="addSp modSp mod">
        <pc:chgData name="Miner, Andrew, DFA" userId="6c870aa9-abcc-416a-9b4e-f6371a30c38b" providerId="ADAL" clId="{03899B12-D1A8-47EE-8A83-58EB58AD93D8}" dt="2025-04-10T01:47:44.182" v="873" actId="255"/>
        <pc:sldMkLst>
          <pc:docMk/>
          <pc:sldMk cId="2554245024" sldId="329"/>
        </pc:sldMkLst>
        <pc:spChg chg="add mod">
          <ac:chgData name="Miner, Andrew, DFA" userId="6c870aa9-abcc-416a-9b4e-f6371a30c38b" providerId="ADAL" clId="{03899B12-D1A8-47EE-8A83-58EB58AD93D8}" dt="2025-04-10T01:47:44.182" v="873" actId="255"/>
          <ac:spMkLst>
            <pc:docMk/>
            <pc:sldMk cId="2554245024" sldId="329"/>
            <ac:spMk id="2" creationId="{207146D9-8C37-326A-B5C8-C5EDC91B3B27}"/>
          </ac:spMkLst>
        </pc:spChg>
      </pc:sldChg>
      <pc:sldChg chg="modSp add mod">
        <pc:chgData name="Miner, Andrew, DFA" userId="6c870aa9-abcc-416a-9b4e-f6371a30c38b" providerId="ADAL" clId="{03899B12-D1A8-47EE-8A83-58EB58AD93D8}" dt="2025-04-10T02:01:12.164" v="2723" actId="1076"/>
        <pc:sldMkLst>
          <pc:docMk/>
          <pc:sldMk cId="4066031991" sldId="330"/>
        </pc:sldMkLst>
        <pc:spChg chg="mod">
          <ac:chgData name="Miner, Andrew, DFA" userId="6c870aa9-abcc-416a-9b4e-f6371a30c38b" providerId="ADAL" clId="{03899B12-D1A8-47EE-8A83-58EB58AD93D8}" dt="2025-04-10T01:59:16.560" v="2622" actId="20577"/>
          <ac:spMkLst>
            <pc:docMk/>
            <pc:sldMk cId="4066031991" sldId="330"/>
            <ac:spMk id="7" creationId="{9A661A18-42E9-F5E3-AB5B-9A0202A33992}"/>
          </ac:spMkLst>
        </pc:spChg>
        <pc:spChg chg="mod">
          <ac:chgData name="Miner, Andrew, DFA" userId="6c870aa9-abcc-416a-9b4e-f6371a30c38b" providerId="ADAL" clId="{03899B12-D1A8-47EE-8A83-58EB58AD93D8}" dt="2025-04-10T02:01:12.164" v="2723" actId="1076"/>
          <ac:spMkLst>
            <pc:docMk/>
            <pc:sldMk cId="4066031991" sldId="330"/>
            <ac:spMk id="10" creationId="{3577EF59-8446-4015-1C0E-E1AC8CB698A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BAFB27-04CB-43D4-96C4-A5E683901FDD}" type="doc">
      <dgm:prSet loTypeId="urn:microsoft.com/office/officeart/2005/8/layout/process2" loCatId="process" qsTypeId="urn:microsoft.com/office/officeart/2005/8/quickstyle/simple1" qsCatId="simple" csTypeId="urn:microsoft.com/office/officeart/2005/8/colors/colorful1" csCatId="colorful" phldr="1"/>
      <dgm:spPr/>
    </dgm:pt>
    <dgm:pt modelId="{98F03D4B-FCED-4617-9D3F-902CE88D4041}">
      <dgm:prSet phldrT="[Text]"/>
      <dgm:spPr/>
      <dgm:t>
        <a:bodyPr/>
        <a:lstStyle/>
        <a:p>
          <a:pPr>
            <a:lnSpc>
              <a:spcPct val="90000"/>
            </a:lnSpc>
            <a:buClrTx/>
            <a:buSzTx/>
            <a:buFontTx/>
            <a:buNone/>
          </a:pPr>
          <a:r>
            <a:rPr kumimoji="0" lang="en-US" b="0" i="0" u="none" strike="noStrike" cap="none" normalizeH="0" baseline="0" dirty="0">
              <a:ln/>
              <a:effectLst/>
              <a:latin typeface="Arial" panose="020B0604020202020204" pitchFamily="34" charset="0"/>
              <a:cs typeface="Arial" panose="020B0604020202020204" pitchFamily="34" charset="0"/>
            </a:rPr>
            <a:t>Report 3</a:t>
          </a:r>
          <a:endParaRPr lang="en-US" dirty="0">
            <a:latin typeface="Arial" panose="020B0604020202020204" pitchFamily="34" charset="0"/>
            <a:cs typeface="Arial" panose="020B0604020202020204" pitchFamily="34" charset="0"/>
          </a:endParaRPr>
        </a:p>
      </dgm:t>
    </dgm:pt>
    <dgm:pt modelId="{4CF5E9A5-F150-4EB7-86A5-C0EFC0A40F3D}" type="parTrans" cxnId="{9DC230EB-8326-493E-9726-D75F0F73B1B3}">
      <dgm:prSet/>
      <dgm:spPr/>
      <dgm:t>
        <a:bodyPr/>
        <a:lstStyle/>
        <a:p>
          <a:endParaRPr lang="en-US">
            <a:latin typeface="Arial" panose="020B0604020202020204" pitchFamily="34" charset="0"/>
            <a:cs typeface="Arial" panose="020B0604020202020204" pitchFamily="34" charset="0"/>
          </a:endParaRPr>
        </a:p>
      </dgm:t>
    </dgm:pt>
    <dgm:pt modelId="{082A2969-FD2F-47EE-934F-101F72B43913}" type="sibTrans" cxnId="{9DC230EB-8326-493E-9726-D75F0F73B1B3}">
      <dgm:prSet/>
      <dgm:spPr/>
      <dgm:t>
        <a:bodyPr/>
        <a:lstStyle/>
        <a:p>
          <a:endParaRPr lang="en-US">
            <a:latin typeface="Arial" panose="020B0604020202020204" pitchFamily="34" charset="0"/>
            <a:cs typeface="Arial" panose="020B0604020202020204" pitchFamily="34" charset="0"/>
          </a:endParaRPr>
        </a:p>
      </dgm:t>
    </dgm:pt>
    <dgm:pt modelId="{EE7B7552-F688-4963-B8F7-458B5BE8A69A}">
      <dgm:prSet phldrT="[Text]"/>
      <dgm:spPr/>
      <dgm:t>
        <a:bodyPr/>
        <a:lstStyle/>
        <a:p>
          <a:pPr>
            <a:lnSpc>
              <a:spcPct val="100000"/>
            </a:lnSpc>
            <a:buClrTx/>
            <a:buSzTx/>
            <a:buFontTx/>
            <a:buNone/>
          </a:pPr>
          <a:r>
            <a:rPr lang="en-US" dirty="0">
              <a:solidFill>
                <a:schemeClr val="tx1"/>
              </a:solidFill>
              <a:latin typeface="Arial" panose="020B0604020202020204" pitchFamily="34" charset="0"/>
              <a:cs typeface="Arial" panose="020B0604020202020204" pitchFamily="34" charset="0"/>
            </a:rPr>
            <a:t>OPBUD-3, OPBUD-4 and General Fund Allotment Requests</a:t>
          </a:r>
        </a:p>
      </dgm:t>
    </dgm:pt>
    <dgm:pt modelId="{6FFE45EA-6E95-4D10-A37D-9BE291730AAE}" type="parTrans" cxnId="{B649C1A9-AC24-4D2F-95C2-9F42BB7586FF}">
      <dgm:prSet/>
      <dgm:spPr/>
      <dgm:t>
        <a:bodyPr/>
        <a:lstStyle/>
        <a:p>
          <a:endParaRPr lang="en-US">
            <a:latin typeface="Arial" panose="020B0604020202020204" pitchFamily="34" charset="0"/>
            <a:cs typeface="Arial" panose="020B0604020202020204" pitchFamily="34" charset="0"/>
          </a:endParaRPr>
        </a:p>
      </dgm:t>
    </dgm:pt>
    <dgm:pt modelId="{2E8F6CA0-9363-4046-B46F-469A0B2FC674}" type="sibTrans" cxnId="{B649C1A9-AC24-4D2F-95C2-9F42BB7586FF}">
      <dgm:prSet/>
      <dgm:spPr/>
      <dgm:t>
        <a:bodyPr/>
        <a:lstStyle/>
        <a:p>
          <a:endParaRPr lang="en-US">
            <a:latin typeface="Arial" panose="020B0604020202020204" pitchFamily="34" charset="0"/>
            <a:cs typeface="Arial" panose="020B0604020202020204" pitchFamily="34" charset="0"/>
          </a:endParaRPr>
        </a:p>
      </dgm:t>
    </dgm:pt>
    <dgm:pt modelId="{38930766-5B1A-4350-AAA8-1BF25ED9C49A}">
      <dgm:prSet phldrT="[Text]"/>
      <dgm:spPr/>
      <dgm:t>
        <a:bodyPr/>
        <a:lstStyle/>
        <a:p>
          <a:r>
            <a:rPr lang="en-US" dirty="0">
              <a:latin typeface="Arial" panose="020B0604020202020204" pitchFamily="34" charset="0"/>
              <a:cs typeface="Arial" panose="020B0604020202020204" pitchFamily="34" charset="0"/>
            </a:rPr>
            <a:t>Budget Journal Entries</a:t>
          </a:r>
        </a:p>
      </dgm:t>
    </dgm:pt>
    <dgm:pt modelId="{8F1AE006-EB81-440D-A55C-204A7225477B}" type="parTrans" cxnId="{C2E507EC-0CBC-4EF0-9BBD-0AAD8433CB82}">
      <dgm:prSet/>
      <dgm:spPr/>
      <dgm:t>
        <a:bodyPr/>
        <a:lstStyle/>
        <a:p>
          <a:endParaRPr lang="en-US">
            <a:latin typeface="Arial" panose="020B0604020202020204" pitchFamily="34" charset="0"/>
            <a:cs typeface="Arial" panose="020B0604020202020204" pitchFamily="34" charset="0"/>
          </a:endParaRPr>
        </a:p>
      </dgm:t>
    </dgm:pt>
    <dgm:pt modelId="{F1ABCCFF-2681-48A7-A0FA-9F580AA01C24}" type="sibTrans" cxnId="{C2E507EC-0CBC-4EF0-9BBD-0AAD8433CB82}">
      <dgm:prSet/>
      <dgm:spPr/>
      <dgm:t>
        <a:bodyPr/>
        <a:lstStyle/>
        <a:p>
          <a:endParaRPr lang="en-US">
            <a:latin typeface="Arial" panose="020B0604020202020204" pitchFamily="34" charset="0"/>
            <a:cs typeface="Arial" panose="020B0604020202020204" pitchFamily="34" charset="0"/>
          </a:endParaRPr>
        </a:p>
      </dgm:t>
    </dgm:pt>
    <dgm:pt modelId="{84E758E2-6446-40E8-9425-6DBDE2935B2E}">
      <dgm:prSet/>
      <dgm:spPr/>
      <dgm:t>
        <a:bodyPr/>
        <a:lstStyle/>
        <a:p>
          <a:r>
            <a:rPr lang="en-US" dirty="0">
              <a:latin typeface="Arial" panose="020B0604020202020204" pitchFamily="34" charset="0"/>
              <a:cs typeface="Arial" panose="020B0604020202020204" pitchFamily="34" charset="0"/>
            </a:rPr>
            <a:t>FY26 Transactions</a:t>
          </a:r>
        </a:p>
      </dgm:t>
    </dgm:pt>
    <dgm:pt modelId="{ADD53889-E9F5-4305-BF2C-AD66BE620D43}" type="parTrans" cxnId="{367416C7-5574-4143-B576-3DD11A4455CD}">
      <dgm:prSet/>
      <dgm:spPr/>
      <dgm:t>
        <a:bodyPr/>
        <a:lstStyle/>
        <a:p>
          <a:endParaRPr lang="en-US">
            <a:latin typeface="Arial" panose="020B0604020202020204" pitchFamily="34" charset="0"/>
            <a:cs typeface="Arial" panose="020B0604020202020204" pitchFamily="34" charset="0"/>
          </a:endParaRPr>
        </a:p>
      </dgm:t>
    </dgm:pt>
    <dgm:pt modelId="{E62FD37D-64BE-4C1F-9FAE-7851403F0DB2}" type="sibTrans" cxnId="{367416C7-5574-4143-B576-3DD11A4455CD}">
      <dgm:prSet/>
      <dgm:spPr/>
      <dgm:t>
        <a:bodyPr/>
        <a:lstStyle/>
        <a:p>
          <a:endParaRPr lang="en-US">
            <a:latin typeface="Arial" panose="020B0604020202020204" pitchFamily="34" charset="0"/>
            <a:cs typeface="Arial" panose="020B0604020202020204" pitchFamily="34" charset="0"/>
          </a:endParaRPr>
        </a:p>
      </dgm:t>
    </dgm:pt>
    <dgm:pt modelId="{2F2B65A1-AB44-49A1-9045-800AA94922B1}">
      <dgm:prSet phldrT="[Text]"/>
      <dgm:spPr/>
      <dgm:t>
        <a:bodyPr/>
        <a:lstStyle/>
        <a:p>
          <a:r>
            <a:rPr lang="en-US" dirty="0">
              <a:latin typeface="Arial" panose="020B0604020202020204" pitchFamily="34" charset="0"/>
              <a:cs typeface="Arial" panose="020B0604020202020204" pitchFamily="34" charset="0"/>
            </a:rPr>
            <a:t>Entered in BFM by the agency and approved by DFA</a:t>
          </a:r>
        </a:p>
      </dgm:t>
    </dgm:pt>
    <dgm:pt modelId="{0A944E79-EC71-4A76-911C-11D6218DBB0D}" type="parTrans" cxnId="{74ECDD52-65A8-4F11-9F1A-AF298BF484C8}">
      <dgm:prSet/>
      <dgm:spPr/>
      <dgm:t>
        <a:bodyPr/>
        <a:lstStyle/>
        <a:p>
          <a:endParaRPr lang="en-US">
            <a:latin typeface="Arial" panose="020B0604020202020204" pitchFamily="34" charset="0"/>
            <a:cs typeface="Arial" panose="020B0604020202020204" pitchFamily="34" charset="0"/>
          </a:endParaRPr>
        </a:p>
      </dgm:t>
    </dgm:pt>
    <dgm:pt modelId="{78E37226-DAFE-4AA8-92B9-19F55C6F7463}" type="sibTrans" cxnId="{74ECDD52-65A8-4F11-9F1A-AF298BF484C8}">
      <dgm:prSet/>
      <dgm:spPr/>
      <dgm:t>
        <a:bodyPr/>
        <a:lstStyle/>
        <a:p>
          <a:endParaRPr lang="en-US">
            <a:latin typeface="Arial" panose="020B0604020202020204" pitchFamily="34" charset="0"/>
            <a:cs typeface="Arial" panose="020B0604020202020204" pitchFamily="34" charset="0"/>
          </a:endParaRPr>
        </a:p>
      </dgm:t>
    </dgm:pt>
    <dgm:pt modelId="{9E127C82-F5F3-4B27-9B60-87D1E7159D23}">
      <dgm:prSet/>
      <dgm:spPr/>
      <dgm:t>
        <a:bodyPr/>
        <a:lstStyle/>
        <a:p>
          <a:r>
            <a:rPr lang="en-US" dirty="0">
              <a:solidFill>
                <a:schemeClr val="tx1"/>
              </a:solidFill>
              <a:latin typeface="Arial" panose="020B0604020202020204" pitchFamily="34" charset="0"/>
              <a:cs typeface="Arial" panose="020B0604020202020204" pitchFamily="34" charset="0"/>
            </a:rPr>
            <a:t>Produced by the agency for DFA approval as the official operating budget based on the GAA</a:t>
          </a:r>
        </a:p>
      </dgm:t>
    </dgm:pt>
    <dgm:pt modelId="{52742985-0B62-4C34-9987-11A69E948C94}" type="parTrans" cxnId="{313E4F25-0203-4981-A7CD-D2F85CA6BDA7}">
      <dgm:prSet/>
      <dgm:spPr/>
      <dgm:t>
        <a:bodyPr/>
        <a:lstStyle/>
        <a:p>
          <a:endParaRPr lang="en-US">
            <a:latin typeface="Arial" panose="020B0604020202020204" pitchFamily="34" charset="0"/>
            <a:cs typeface="Arial" panose="020B0604020202020204" pitchFamily="34" charset="0"/>
          </a:endParaRPr>
        </a:p>
      </dgm:t>
    </dgm:pt>
    <dgm:pt modelId="{C2A288E0-1B94-41E7-B803-7F1864E1368F}" type="sibTrans" cxnId="{313E4F25-0203-4981-A7CD-D2F85CA6BDA7}">
      <dgm:prSet/>
      <dgm:spPr/>
      <dgm:t>
        <a:bodyPr/>
        <a:lstStyle/>
        <a:p>
          <a:endParaRPr lang="en-US">
            <a:latin typeface="Arial" panose="020B0604020202020204" pitchFamily="34" charset="0"/>
            <a:cs typeface="Arial" panose="020B0604020202020204" pitchFamily="34" charset="0"/>
          </a:endParaRPr>
        </a:p>
      </dgm:t>
    </dgm:pt>
    <dgm:pt modelId="{6733128A-F686-4756-BBB4-3A779EEA448E}">
      <dgm:prSet phldrT="[Text]"/>
      <dgm:spPr/>
      <dgm:t>
        <a:bodyPr/>
        <a:lstStyle/>
        <a:p>
          <a:pPr>
            <a:lnSpc>
              <a:spcPct val="90000"/>
            </a:lnSpc>
          </a:pPr>
          <a:r>
            <a:rPr lang="en-US" dirty="0">
              <a:latin typeface="Arial" panose="020B0604020202020204" pitchFamily="34" charset="0"/>
              <a:cs typeface="Arial" panose="020B0604020202020204" pitchFamily="34" charset="0"/>
            </a:rPr>
            <a:t>Prepared by SBD for agencies to use as the foundation for developing the OPBUD-3s and budget submission</a:t>
          </a:r>
        </a:p>
      </dgm:t>
    </dgm:pt>
    <dgm:pt modelId="{1EDE7D78-F01D-440E-9C19-181D8D03E3EC}" type="parTrans" cxnId="{E37280CC-CB83-48B0-A876-57E272E71A7C}">
      <dgm:prSet/>
      <dgm:spPr/>
      <dgm:t>
        <a:bodyPr/>
        <a:lstStyle/>
        <a:p>
          <a:endParaRPr lang="en-US">
            <a:latin typeface="Arial" panose="020B0604020202020204" pitchFamily="34" charset="0"/>
            <a:cs typeface="Arial" panose="020B0604020202020204" pitchFamily="34" charset="0"/>
          </a:endParaRPr>
        </a:p>
      </dgm:t>
    </dgm:pt>
    <dgm:pt modelId="{352AE8E6-B501-4B41-8EBB-D568CF4EF1F5}" type="sibTrans" cxnId="{E37280CC-CB83-48B0-A876-57E272E71A7C}">
      <dgm:prSet/>
      <dgm:spPr/>
      <dgm:t>
        <a:bodyPr/>
        <a:lstStyle/>
        <a:p>
          <a:endParaRPr lang="en-US">
            <a:latin typeface="Arial" panose="020B0604020202020204" pitchFamily="34" charset="0"/>
            <a:cs typeface="Arial" panose="020B0604020202020204" pitchFamily="34" charset="0"/>
          </a:endParaRPr>
        </a:p>
      </dgm:t>
    </dgm:pt>
    <dgm:pt modelId="{3DBEECFA-65A1-4F9A-854F-7B871F73C447}">
      <dgm:prSet/>
      <dgm:spPr/>
      <dgm:t>
        <a:bodyPr/>
        <a:lstStyle/>
        <a:p>
          <a:r>
            <a:rPr lang="en-US" dirty="0">
              <a:latin typeface="Arial" panose="020B0604020202020204" pitchFamily="34" charset="0"/>
              <a:cs typeface="Arial" panose="020B0604020202020204" pitchFamily="34" charset="0"/>
            </a:rPr>
            <a:t>Caution: Failure to have the operating budget submitted and approved in a timely manner will lead to problems processing FY26 fiscal transactions</a:t>
          </a:r>
        </a:p>
      </dgm:t>
    </dgm:pt>
    <dgm:pt modelId="{A7BAFA18-CEAD-4816-A322-DB57E632A61B}" type="parTrans" cxnId="{E8CBF223-3641-471C-882D-34A4AFBFDC6C}">
      <dgm:prSet/>
      <dgm:spPr/>
      <dgm:t>
        <a:bodyPr/>
        <a:lstStyle/>
        <a:p>
          <a:endParaRPr lang="en-US">
            <a:latin typeface="Arial" panose="020B0604020202020204" pitchFamily="34" charset="0"/>
            <a:cs typeface="Arial" panose="020B0604020202020204" pitchFamily="34" charset="0"/>
          </a:endParaRPr>
        </a:p>
      </dgm:t>
    </dgm:pt>
    <dgm:pt modelId="{2F460C3B-75F7-42B1-A102-B3C6F91446EA}" type="sibTrans" cxnId="{E8CBF223-3641-471C-882D-34A4AFBFDC6C}">
      <dgm:prSet/>
      <dgm:spPr/>
      <dgm:t>
        <a:bodyPr/>
        <a:lstStyle/>
        <a:p>
          <a:endParaRPr lang="en-US">
            <a:latin typeface="Arial" panose="020B0604020202020204" pitchFamily="34" charset="0"/>
            <a:cs typeface="Arial" panose="020B0604020202020204" pitchFamily="34" charset="0"/>
          </a:endParaRPr>
        </a:p>
      </dgm:t>
    </dgm:pt>
    <dgm:pt modelId="{E0A18379-7CB6-4834-AEC5-A575247C9C19}" type="pres">
      <dgm:prSet presAssocID="{9CBAFB27-04CB-43D4-96C4-A5E683901FDD}" presName="linearFlow" presStyleCnt="0">
        <dgm:presLayoutVars>
          <dgm:resizeHandles val="exact"/>
        </dgm:presLayoutVars>
      </dgm:prSet>
      <dgm:spPr/>
    </dgm:pt>
    <dgm:pt modelId="{1C638ED8-CF98-474D-A243-EEFBCE7F454A}" type="pres">
      <dgm:prSet presAssocID="{98F03D4B-FCED-4617-9D3F-902CE88D4041}" presName="node" presStyleLbl="node1" presStyleIdx="0" presStyleCnt="4" custScaleX="116643">
        <dgm:presLayoutVars>
          <dgm:bulletEnabled val="1"/>
        </dgm:presLayoutVars>
      </dgm:prSet>
      <dgm:spPr/>
    </dgm:pt>
    <dgm:pt modelId="{E3E36142-D2AE-48BF-95ED-9F172448DA72}" type="pres">
      <dgm:prSet presAssocID="{082A2969-FD2F-47EE-934F-101F72B43913}" presName="sibTrans" presStyleLbl="sibTrans2D1" presStyleIdx="0" presStyleCnt="3"/>
      <dgm:spPr/>
    </dgm:pt>
    <dgm:pt modelId="{30C51CF4-DC52-444B-9D86-587211AE6D81}" type="pres">
      <dgm:prSet presAssocID="{082A2969-FD2F-47EE-934F-101F72B43913}" presName="connectorText" presStyleLbl="sibTrans2D1" presStyleIdx="0" presStyleCnt="3"/>
      <dgm:spPr/>
    </dgm:pt>
    <dgm:pt modelId="{9936937C-D3B5-415E-8B1C-995AFEBFA3A5}" type="pres">
      <dgm:prSet presAssocID="{EE7B7552-F688-4963-B8F7-458B5BE8A69A}" presName="node" presStyleLbl="node1" presStyleIdx="1" presStyleCnt="4" custScaleX="116643">
        <dgm:presLayoutVars>
          <dgm:bulletEnabled val="1"/>
        </dgm:presLayoutVars>
      </dgm:prSet>
      <dgm:spPr/>
    </dgm:pt>
    <dgm:pt modelId="{0717B811-DAD0-43F5-94C7-C020F7E5F1ED}" type="pres">
      <dgm:prSet presAssocID="{2E8F6CA0-9363-4046-B46F-469A0B2FC674}" presName="sibTrans" presStyleLbl="sibTrans2D1" presStyleIdx="1" presStyleCnt="3"/>
      <dgm:spPr/>
    </dgm:pt>
    <dgm:pt modelId="{323268D7-6483-4737-9511-91DB9AEE0C30}" type="pres">
      <dgm:prSet presAssocID="{2E8F6CA0-9363-4046-B46F-469A0B2FC674}" presName="connectorText" presStyleLbl="sibTrans2D1" presStyleIdx="1" presStyleCnt="3"/>
      <dgm:spPr/>
    </dgm:pt>
    <dgm:pt modelId="{A47E64F7-2496-4327-8BA2-8D89D2A4F11C}" type="pres">
      <dgm:prSet presAssocID="{38930766-5B1A-4350-AAA8-1BF25ED9C49A}" presName="node" presStyleLbl="node1" presStyleIdx="2" presStyleCnt="4" custScaleX="116643">
        <dgm:presLayoutVars>
          <dgm:bulletEnabled val="1"/>
        </dgm:presLayoutVars>
      </dgm:prSet>
      <dgm:spPr/>
    </dgm:pt>
    <dgm:pt modelId="{0B4DF9E4-7A1F-4828-A7FA-70CEDBF93C19}" type="pres">
      <dgm:prSet presAssocID="{F1ABCCFF-2681-48A7-A0FA-9F580AA01C24}" presName="sibTrans" presStyleLbl="sibTrans2D1" presStyleIdx="2" presStyleCnt="3"/>
      <dgm:spPr/>
    </dgm:pt>
    <dgm:pt modelId="{1A305100-EC40-416E-8056-EB222909E078}" type="pres">
      <dgm:prSet presAssocID="{F1ABCCFF-2681-48A7-A0FA-9F580AA01C24}" presName="connectorText" presStyleLbl="sibTrans2D1" presStyleIdx="2" presStyleCnt="3"/>
      <dgm:spPr/>
    </dgm:pt>
    <dgm:pt modelId="{C641E908-74E3-451A-A5C6-9181D60F7A4A}" type="pres">
      <dgm:prSet presAssocID="{84E758E2-6446-40E8-9425-6DBDE2935B2E}" presName="node" presStyleLbl="node1" presStyleIdx="3" presStyleCnt="4" custScaleX="116643">
        <dgm:presLayoutVars>
          <dgm:bulletEnabled val="1"/>
        </dgm:presLayoutVars>
      </dgm:prSet>
      <dgm:spPr/>
    </dgm:pt>
  </dgm:ptLst>
  <dgm:cxnLst>
    <dgm:cxn modelId="{86B89120-CB55-4926-BAF9-B4F9B0895BDC}" type="presOf" srcId="{98F03D4B-FCED-4617-9D3F-902CE88D4041}" destId="{1C638ED8-CF98-474D-A243-EEFBCE7F454A}" srcOrd="0" destOrd="0" presId="urn:microsoft.com/office/officeart/2005/8/layout/process2"/>
    <dgm:cxn modelId="{E8CBF223-3641-471C-882D-34A4AFBFDC6C}" srcId="{84E758E2-6446-40E8-9425-6DBDE2935B2E}" destId="{3DBEECFA-65A1-4F9A-854F-7B871F73C447}" srcOrd="0" destOrd="0" parTransId="{A7BAFA18-CEAD-4816-A322-DB57E632A61B}" sibTransId="{2F460C3B-75F7-42B1-A102-B3C6F91446EA}"/>
    <dgm:cxn modelId="{313E4F25-0203-4981-A7CD-D2F85CA6BDA7}" srcId="{EE7B7552-F688-4963-B8F7-458B5BE8A69A}" destId="{9E127C82-F5F3-4B27-9B60-87D1E7159D23}" srcOrd="0" destOrd="0" parTransId="{52742985-0B62-4C34-9987-11A69E948C94}" sibTransId="{C2A288E0-1B94-41E7-B803-7F1864E1368F}"/>
    <dgm:cxn modelId="{A67B9034-E86E-4D86-AD4E-43D3CD504E82}" type="presOf" srcId="{38930766-5B1A-4350-AAA8-1BF25ED9C49A}" destId="{A47E64F7-2496-4327-8BA2-8D89D2A4F11C}" srcOrd="0" destOrd="0" presId="urn:microsoft.com/office/officeart/2005/8/layout/process2"/>
    <dgm:cxn modelId="{E9A7B035-C8FC-45B5-8DA2-53180C041CD9}" type="presOf" srcId="{EE7B7552-F688-4963-B8F7-458B5BE8A69A}" destId="{9936937C-D3B5-415E-8B1C-995AFEBFA3A5}" srcOrd="0" destOrd="0" presId="urn:microsoft.com/office/officeart/2005/8/layout/process2"/>
    <dgm:cxn modelId="{4C62FB5F-F6B6-4BF3-A3CF-20A10013395D}" type="presOf" srcId="{2E8F6CA0-9363-4046-B46F-469A0B2FC674}" destId="{323268D7-6483-4737-9511-91DB9AEE0C30}" srcOrd="1" destOrd="0" presId="urn:microsoft.com/office/officeart/2005/8/layout/process2"/>
    <dgm:cxn modelId="{EAA65852-E5D7-4AAD-BC08-FFEE376843EF}" type="presOf" srcId="{2F2B65A1-AB44-49A1-9045-800AA94922B1}" destId="{A47E64F7-2496-4327-8BA2-8D89D2A4F11C}" srcOrd="0" destOrd="1" presId="urn:microsoft.com/office/officeart/2005/8/layout/process2"/>
    <dgm:cxn modelId="{74ECDD52-65A8-4F11-9F1A-AF298BF484C8}" srcId="{38930766-5B1A-4350-AAA8-1BF25ED9C49A}" destId="{2F2B65A1-AB44-49A1-9045-800AA94922B1}" srcOrd="0" destOrd="0" parTransId="{0A944E79-EC71-4A76-911C-11D6218DBB0D}" sibTransId="{78E37226-DAFE-4AA8-92B9-19F55C6F7463}"/>
    <dgm:cxn modelId="{DBBE5957-525D-4941-897E-BCBD4A29AF93}" type="presOf" srcId="{6733128A-F686-4756-BBB4-3A779EEA448E}" destId="{1C638ED8-CF98-474D-A243-EEFBCE7F454A}" srcOrd="0" destOrd="1" presId="urn:microsoft.com/office/officeart/2005/8/layout/process2"/>
    <dgm:cxn modelId="{869DD658-A177-4655-A78C-4E74025D282C}" type="presOf" srcId="{082A2969-FD2F-47EE-934F-101F72B43913}" destId="{E3E36142-D2AE-48BF-95ED-9F172448DA72}" srcOrd="0" destOrd="0" presId="urn:microsoft.com/office/officeart/2005/8/layout/process2"/>
    <dgm:cxn modelId="{12D6AA8D-C9AF-4E87-9755-753B8FAB4D03}" type="presOf" srcId="{2E8F6CA0-9363-4046-B46F-469A0B2FC674}" destId="{0717B811-DAD0-43F5-94C7-C020F7E5F1ED}" srcOrd="0" destOrd="0" presId="urn:microsoft.com/office/officeart/2005/8/layout/process2"/>
    <dgm:cxn modelId="{81E1C292-9004-4003-80C1-F50A30423C7A}" type="presOf" srcId="{082A2969-FD2F-47EE-934F-101F72B43913}" destId="{30C51CF4-DC52-444B-9D86-587211AE6D81}" srcOrd="1" destOrd="0" presId="urn:microsoft.com/office/officeart/2005/8/layout/process2"/>
    <dgm:cxn modelId="{664FA79F-24B1-4890-82ED-C1D70E625FCD}" type="presOf" srcId="{9CBAFB27-04CB-43D4-96C4-A5E683901FDD}" destId="{E0A18379-7CB6-4834-AEC5-A575247C9C19}" srcOrd="0" destOrd="0" presId="urn:microsoft.com/office/officeart/2005/8/layout/process2"/>
    <dgm:cxn modelId="{B649C1A9-AC24-4D2F-95C2-9F42BB7586FF}" srcId="{9CBAFB27-04CB-43D4-96C4-A5E683901FDD}" destId="{EE7B7552-F688-4963-B8F7-458B5BE8A69A}" srcOrd="1" destOrd="0" parTransId="{6FFE45EA-6E95-4D10-A37D-9BE291730AAE}" sibTransId="{2E8F6CA0-9363-4046-B46F-469A0B2FC674}"/>
    <dgm:cxn modelId="{D91297B0-1807-4380-93F2-6F30CCAD248C}" type="presOf" srcId="{F1ABCCFF-2681-48A7-A0FA-9F580AA01C24}" destId="{0B4DF9E4-7A1F-4828-A7FA-70CEDBF93C19}" srcOrd="0" destOrd="0" presId="urn:microsoft.com/office/officeart/2005/8/layout/process2"/>
    <dgm:cxn modelId="{E14F64B9-B8E9-4CCF-AC67-56755A1E25DD}" type="presOf" srcId="{84E758E2-6446-40E8-9425-6DBDE2935B2E}" destId="{C641E908-74E3-451A-A5C6-9181D60F7A4A}" srcOrd="0" destOrd="0" presId="urn:microsoft.com/office/officeart/2005/8/layout/process2"/>
    <dgm:cxn modelId="{F2CDA7B9-8312-4602-8414-E18A1D9B3407}" type="presOf" srcId="{F1ABCCFF-2681-48A7-A0FA-9F580AA01C24}" destId="{1A305100-EC40-416E-8056-EB222909E078}" srcOrd="1" destOrd="0" presId="urn:microsoft.com/office/officeart/2005/8/layout/process2"/>
    <dgm:cxn modelId="{367416C7-5574-4143-B576-3DD11A4455CD}" srcId="{9CBAFB27-04CB-43D4-96C4-A5E683901FDD}" destId="{84E758E2-6446-40E8-9425-6DBDE2935B2E}" srcOrd="3" destOrd="0" parTransId="{ADD53889-E9F5-4305-BF2C-AD66BE620D43}" sibTransId="{E62FD37D-64BE-4C1F-9FAE-7851403F0DB2}"/>
    <dgm:cxn modelId="{E37280CC-CB83-48B0-A876-57E272E71A7C}" srcId="{98F03D4B-FCED-4617-9D3F-902CE88D4041}" destId="{6733128A-F686-4756-BBB4-3A779EEA448E}" srcOrd="0" destOrd="0" parTransId="{1EDE7D78-F01D-440E-9C19-181D8D03E3EC}" sibTransId="{352AE8E6-B501-4B41-8EBB-D568CF4EF1F5}"/>
    <dgm:cxn modelId="{9DC230EB-8326-493E-9726-D75F0F73B1B3}" srcId="{9CBAFB27-04CB-43D4-96C4-A5E683901FDD}" destId="{98F03D4B-FCED-4617-9D3F-902CE88D4041}" srcOrd="0" destOrd="0" parTransId="{4CF5E9A5-F150-4EB7-86A5-C0EFC0A40F3D}" sibTransId="{082A2969-FD2F-47EE-934F-101F72B43913}"/>
    <dgm:cxn modelId="{C2E507EC-0CBC-4EF0-9BBD-0AAD8433CB82}" srcId="{9CBAFB27-04CB-43D4-96C4-A5E683901FDD}" destId="{38930766-5B1A-4350-AAA8-1BF25ED9C49A}" srcOrd="2" destOrd="0" parTransId="{8F1AE006-EB81-440D-A55C-204A7225477B}" sibTransId="{F1ABCCFF-2681-48A7-A0FA-9F580AA01C24}"/>
    <dgm:cxn modelId="{9D6906FB-1515-408E-AF2B-BDD96DD5514F}" type="presOf" srcId="{3DBEECFA-65A1-4F9A-854F-7B871F73C447}" destId="{C641E908-74E3-451A-A5C6-9181D60F7A4A}" srcOrd="0" destOrd="1" presId="urn:microsoft.com/office/officeart/2005/8/layout/process2"/>
    <dgm:cxn modelId="{08EDE5FB-10FB-4056-8EC4-A289F7D570D8}" type="presOf" srcId="{9E127C82-F5F3-4B27-9B60-87D1E7159D23}" destId="{9936937C-D3B5-415E-8B1C-995AFEBFA3A5}" srcOrd="0" destOrd="1" presId="urn:microsoft.com/office/officeart/2005/8/layout/process2"/>
    <dgm:cxn modelId="{6BC2CA5B-5210-4184-AB48-B23ABC19707C}" type="presParOf" srcId="{E0A18379-7CB6-4834-AEC5-A575247C9C19}" destId="{1C638ED8-CF98-474D-A243-EEFBCE7F454A}" srcOrd="0" destOrd="0" presId="urn:microsoft.com/office/officeart/2005/8/layout/process2"/>
    <dgm:cxn modelId="{60F676E0-0832-4E78-B16E-0095C1FA9991}" type="presParOf" srcId="{E0A18379-7CB6-4834-AEC5-A575247C9C19}" destId="{E3E36142-D2AE-48BF-95ED-9F172448DA72}" srcOrd="1" destOrd="0" presId="urn:microsoft.com/office/officeart/2005/8/layout/process2"/>
    <dgm:cxn modelId="{6E7C70E3-E0DB-46E1-83BB-5CCC19074E4C}" type="presParOf" srcId="{E3E36142-D2AE-48BF-95ED-9F172448DA72}" destId="{30C51CF4-DC52-444B-9D86-587211AE6D81}" srcOrd="0" destOrd="0" presId="urn:microsoft.com/office/officeart/2005/8/layout/process2"/>
    <dgm:cxn modelId="{75A0CE10-3F6E-4F59-9316-B15EA5C9BF07}" type="presParOf" srcId="{E0A18379-7CB6-4834-AEC5-A575247C9C19}" destId="{9936937C-D3B5-415E-8B1C-995AFEBFA3A5}" srcOrd="2" destOrd="0" presId="urn:microsoft.com/office/officeart/2005/8/layout/process2"/>
    <dgm:cxn modelId="{04641D84-379E-4DCA-B566-B3C03B5FDB5B}" type="presParOf" srcId="{E0A18379-7CB6-4834-AEC5-A575247C9C19}" destId="{0717B811-DAD0-43F5-94C7-C020F7E5F1ED}" srcOrd="3" destOrd="0" presId="urn:microsoft.com/office/officeart/2005/8/layout/process2"/>
    <dgm:cxn modelId="{DF333C65-9D0C-4079-8EE2-6F189F1AB95A}" type="presParOf" srcId="{0717B811-DAD0-43F5-94C7-C020F7E5F1ED}" destId="{323268D7-6483-4737-9511-91DB9AEE0C30}" srcOrd="0" destOrd="0" presId="urn:microsoft.com/office/officeart/2005/8/layout/process2"/>
    <dgm:cxn modelId="{08F750A8-27C8-44EA-94DE-612001AA4ACD}" type="presParOf" srcId="{E0A18379-7CB6-4834-AEC5-A575247C9C19}" destId="{A47E64F7-2496-4327-8BA2-8D89D2A4F11C}" srcOrd="4" destOrd="0" presId="urn:microsoft.com/office/officeart/2005/8/layout/process2"/>
    <dgm:cxn modelId="{CD61CB72-F69C-4A96-A60F-E94E47842AA6}" type="presParOf" srcId="{E0A18379-7CB6-4834-AEC5-A575247C9C19}" destId="{0B4DF9E4-7A1F-4828-A7FA-70CEDBF93C19}" srcOrd="5" destOrd="0" presId="urn:microsoft.com/office/officeart/2005/8/layout/process2"/>
    <dgm:cxn modelId="{68D5E66F-EBD6-4740-B032-2204F1032075}" type="presParOf" srcId="{0B4DF9E4-7A1F-4828-A7FA-70CEDBF93C19}" destId="{1A305100-EC40-416E-8056-EB222909E078}" srcOrd="0" destOrd="0" presId="urn:microsoft.com/office/officeart/2005/8/layout/process2"/>
    <dgm:cxn modelId="{A0B7D752-E2AE-4174-B90D-59AA4A32E69B}" type="presParOf" srcId="{E0A18379-7CB6-4834-AEC5-A575247C9C19}" destId="{C641E908-74E3-451A-A5C6-9181D60F7A4A}"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F40AFF-C662-4C87-A7EF-7FE64A22099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CD7C9A0-4E17-4632-8C21-BF960FAED321}">
      <dgm:prSet phldrT="[Text]"/>
      <dgm:spPr/>
      <dgm:t>
        <a:bodyPr/>
        <a:lstStyle/>
        <a:p>
          <a:pPr>
            <a:buNone/>
          </a:pPr>
          <a:r>
            <a:rPr lang="en-US" dirty="0"/>
            <a:t>Restricted: 325900</a:t>
          </a:r>
        </a:p>
      </dgm:t>
    </dgm:pt>
    <dgm:pt modelId="{620DB7CD-2489-4072-AD16-3B48F0D7C525}" type="parTrans" cxnId="{A1ADB512-713A-4C75-ABDD-3F9ADF6684D4}">
      <dgm:prSet/>
      <dgm:spPr/>
      <dgm:t>
        <a:bodyPr/>
        <a:lstStyle/>
        <a:p>
          <a:endParaRPr lang="en-US"/>
        </a:p>
      </dgm:t>
    </dgm:pt>
    <dgm:pt modelId="{903204DA-B46E-4172-B840-07F73636BEC7}" type="sibTrans" cxnId="{A1ADB512-713A-4C75-ABDD-3F9ADF6684D4}">
      <dgm:prSet/>
      <dgm:spPr/>
      <dgm:t>
        <a:bodyPr/>
        <a:lstStyle/>
        <a:p>
          <a:endParaRPr lang="en-US"/>
        </a:p>
      </dgm:t>
    </dgm:pt>
    <dgm:pt modelId="{8E03E733-C204-45DF-A4D4-DE4A769FF452}">
      <dgm:prSet/>
      <dgm:spPr/>
      <dgm:t>
        <a:bodyPr/>
        <a:lstStyle/>
        <a:p>
          <a:r>
            <a:rPr lang="en-US" dirty="0"/>
            <a:t>Committed: 326900</a:t>
          </a:r>
        </a:p>
      </dgm:t>
    </dgm:pt>
    <dgm:pt modelId="{B93944E4-58C2-45A7-A33E-D9D8D84BE658}" type="parTrans" cxnId="{A07B2181-1A0D-49CC-BEEE-33581E4EA8FF}">
      <dgm:prSet/>
      <dgm:spPr/>
      <dgm:t>
        <a:bodyPr/>
        <a:lstStyle/>
        <a:p>
          <a:endParaRPr lang="en-US"/>
        </a:p>
      </dgm:t>
    </dgm:pt>
    <dgm:pt modelId="{7754FA67-DF93-46C6-BE1D-509CCB58557F}" type="sibTrans" cxnId="{A07B2181-1A0D-49CC-BEEE-33581E4EA8FF}">
      <dgm:prSet/>
      <dgm:spPr/>
      <dgm:t>
        <a:bodyPr/>
        <a:lstStyle/>
        <a:p>
          <a:endParaRPr lang="en-US"/>
        </a:p>
      </dgm:t>
    </dgm:pt>
    <dgm:pt modelId="{1421E49F-595C-419C-A2AE-663CA8AA74F0}">
      <dgm:prSet/>
      <dgm:spPr/>
      <dgm:t>
        <a:bodyPr/>
        <a:lstStyle/>
        <a:p>
          <a:r>
            <a:rPr lang="en-US"/>
            <a:t>Assigned: 327900</a:t>
          </a:r>
          <a:endParaRPr lang="en-US" dirty="0"/>
        </a:p>
      </dgm:t>
    </dgm:pt>
    <dgm:pt modelId="{90C29111-EFAE-4B49-805E-B4EF9A342A87}" type="parTrans" cxnId="{DB9FA5A3-5B33-40CB-9487-C4F89916F5CF}">
      <dgm:prSet/>
      <dgm:spPr/>
      <dgm:t>
        <a:bodyPr/>
        <a:lstStyle/>
        <a:p>
          <a:endParaRPr lang="en-US"/>
        </a:p>
      </dgm:t>
    </dgm:pt>
    <dgm:pt modelId="{C584C427-7D23-4CAB-8A18-A0F7B4F80A17}" type="sibTrans" cxnId="{DB9FA5A3-5B33-40CB-9487-C4F89916F5CF}">
      <dgm:prSet/>
      <dgm:spPr/>
      <dgm:t>
        <a:bodyPr/>
        <a:lstStyle/>
        <a:p>
          <a:endParaRPr lang="en-US"/>
        </a:p>
      </dgm:t>
    </dgm:pt>
    <dgm:pt modelId="{D3CA59A2-1929-4F92-A57D-8C3FA8181E5C}">
      <dgm:prSet/>
      <dgm:spPr/>
      <dgm:t>
        <a:bodyPr/>
        <a:lstStyle/>
        <a:p>
          <a:r>
            <a:rPr lang="en-US"/>
            <a:t>Unassigned: 328900</a:t>
          </a:r>
          <a:endParaRPr lang="en-US" dirty="0"/>
        </a:p>
      </dgm:t>
    </dgm:pt>
    <dgm:pt modelId="{07FEF2C3-1F50-451B-9B2B-696F86A13627}" type="parTrans" cxnId="{CDECB591-DE54-4546-8244-15DD62A7952C}">
      <dgm:prSet/>
      <dgm:spPr/>
      <dgm:t>
        <a:bodyPr/>
        <a:lstStyle/>
        <a:p>
          <a:endParaRPr lang="en-US"/>
        </a:p>
      </dgm:t>
    </dgm:pt>
    <dgm:pt modelId="{9E1F2536-BE18-4706-8C8E-237721099E3E}" type="sibTrans" cxnId="{CDECB591-DE54-4546-8244-15DD62A7952C}">
      <dgm:prSet/>
      <dgm:spPr/>
      <dgm:t>
        <a:bodyPr/>
        <a:lstStyle/>
        <a:p>
          <a:endParaRPr lang="en-US"/>
        </a:p>
      </dgm:t>
    </dgm:pt>
    <dgm:pt modelId="{B4E579A2-F314-4F07-BBE6-AD297E8B1570}" type="pres">
      <dgm:prSet presAssocID="{11F40AFF-C662-4C87-A7EF-7FE64A22099A}" presName="diagram" presStyleCnt="0">
        <dgm:presLayoutVars>
          <dgm:dir/>
          <dgm:resizeHandles val="exact"/>
        </dgm:presLayoutVars>
      </dgm:prSet>
      <dgm:spPr/>
    </dgm:pt>
    <dgm:pt modelId="{EDEE1C9F-37F6-4327-9DB4-808BA2348730}" type="pres">
      <dgm:prSet presAssocID="{3CD7C9A0-4E17-4632-8C21-BF960FAED321}" presName="node" presStyleLbl="node1" presStyleIdx="0" presStyleCnt="4">
        <dgm:presLayoutVars>
          <dgm:bulletEnabled val="1"/>
        </dgm:presLayoutVars>
      </dgm:prSet>
      <dgm:spPr/>
    </dgm:pt>
    <dgm:pt modelId="{D22F26DA-7D6D-44AB-B86A-A9CF805370E0}" type="pres">
      <dgm:prSet presAssocID="{903204DA-B46E-4172-B840-07F73636BEC7}" presName="sibTrans" presStyleCnt="0"/>
      <dgm:spPr/>
    </dgm:pt>
    <dgm:pt modelId="{FB7E4864-CD4F-400B-87E8-91D8445D7124}" type="pres">
      <dgm:prSet presAssocID="{8E03E733-C204-45DF-A4D4-DE4A769FF452}" presName="node" presStyleLbl="node1" presStyleIdx="1" presStyleCnt="4">
        <dgm:presLayoutVars>
          <dgm:bulletEnabled val="1"/>
        </dgm:presLayoutVars>
      </dgm:prSet>
      <dgm:spPr/>
    </dgm:pt>
    <dgm:pt modelId="{4DF96217-062C-4E6A-AF00-7898C377C70C}" type="pres">
      <dgm:prSet presAssocID="{7754FA67-DF93-46C6-BE1D-509CCB58557F}" presName="sibTrans" presStyleCnt="0"/>
      <dgm:spPr/>
    </dgm:pt>
    <dgm:pt modelId="{0FF15535-D4CA-4739-B1ED-EBED7E28EC41}" type="pres">
      <dgm:prSet presAssocID="{1421E49F-595C-419C-A2AE-663CA8AA74F0}" presName="node" presStyleLbl="node1" presStyleIdx="2" presStyleCnt="4">
        <dgm:presLayoutVars>
          <dgm:bulletEnabled val="1"/>
        </dgm:presLayoutVars>
      </dgm:prSet>
      <dgm:spPr/>
    </dgm:pt>
    <dgm:pt modelId="{126B4F82-1414-4808-98DC-FF0E903EA4E9}" type="pres">
      <dgm:prSet presAssocID="{C584C427-7D23-4CAB-8A18-A0F7B4F80A17}" presName="sibTrans" presStyleCnt="0"/>
      <dgm:spPr/>
    </dgm:pt>
    <dgm:pt modelId="{DADB70AE-2F30-46AA-8705-B5608612E744}" type="pres">
      <dgm:prSet presAssocID="{D3CA59A2-1929-4F92-A57D-8C3FA8181E5C}" presName="node" presStyleLbl="node1" presStyleIdx="3" presStyleCnt="4">
        <dgm:presLayoutVars>
          <dgm:bulletEnabled val="1"/>
        </dgm:presLayoutVars>
      </dgm:prSet>
      <dgm:spPr/>
    </dgm:pt>
  </dgm:ptLst>
  <dgm:cxnLst>
    <dgm:cxn modelId="{6B915303-5D69-437D-BFEA-01E5555CB8F3}" type="presOf" srcId="{8E03E733-C204-45DF-A4D4-DE4A769FF452}" destId="{FB7E4864-CD4F-400B-87E8-91D8445D7124}" srcOrd="0" destOrd="0" presId="urn:microsoft.com/office/officeart/2005/8/layout/default"/>
    <dgm:cxn modelId="{A1ADB512-713A-4C75-ABDD-3F9ADF6684D4}" srcId="{11F40AFF-C662-4C87-A7EF-7FE64A22099A}" destId="{3CD7C9A0-4E17-4632-8C21-BF960FAED321}" srcOrd="0" destOrd="0" parTransId="{620DB7CD-2489-4072-AD16-3B48F0D7C525}" sibTransId="{903204DA-B46E-4172-B840-07F73636BEC7}"/>
    <dgm:cxn modelId="{A07B2181-1A0D-49CC-BEEE-33581E4EA8FF}" srcId="{11F40AFF-C662-4C87-A7EF-7FE64A22099A}" destId="{8E03E733-C204-45DF-A4D4-DE4A769FF452}" srcOrd="1" destOrd="0" parTransId="{B93944E4-58C2-45A7-A33E-D9D8D84BE658}" sibTransId="{7754FA67-DF93-46C6-BE1D-509CCB58557F}"/>
    <dgm:cxn modelId="{CDECB591-DE54-4546-8244-15DD62A7952C}" srcId="{11F40AFF-C662-4C87-A7EF-7FE64A22099A}" destId="{D3CA59A2-1929-4F92-A57D-8C3FA8181E5C}" srcOrd="3" destOrd="0" parTransId="{07FEF2C3-1F50-451B-9B2B-696F86A13627}" sibTransId="{9E1F2536-BE18-4706-8C8E-237721099E3E}"/>
    <dgm:cxn modelId="{95F30A99-1E32-43BE-8356-3385AD52537B}" type="presOf" srcId="{11F40AFF-C662-4C87-A7EF-7FE64A22099A}" destId="{B4E579A2-F314-4F07-BBE6-AD297E8B1570}" srcOrd="0" destOrd="0" presId="urn:microsoft.com/office/officeart/2005/8/layout/default"/>
    <dgm:cxn modelId="{DB9FA5A3-5B33-40CB-9487-C4F89916F5CF}" srcId="{11F40AFF-C662-4C87-A7EF-7FE64A22099A}" destId="{1421E49F-595C-419C-A2AE-663CA8AA74F0}" srcOrd="2" destOrd="0" parTransId="{90C29111-EFAE-4B49-805E-B4EF9A342A87}" sibTransId="{C584C427-7D23-4CAB-8A18-A0F7B4F80A17}"/>
    <dgm:cxn modelId="{99AC72A6-4AAE-4A94-9C06-D78FEB23552C}" type="presOf" srcId="{3CD7C9A0-4E17-4632-8C21-BF960FAED321}" destId="{EDEE1C9F-37F6-4327-9DB4-808BA2348730}" srcOrd="0" destOrd="0" presId="urn:microsoft.com/office/officeart/2005/8/layout/default"/>
    <dgm:cxn modelId="{BC3DA9D1-691E-4106-80A8-5BA6937800A6}" type="presOf" srcId="{1421E49F-595C-419C-A2AE-663CA8AA74F0}" destId="{0FF15535-D4CA-4739-B1ED-EBED7E28EC41}" srcOrd="0" destOrd="0" presId="urn:microsoft.com/office/officeart/2005/8/layout/default"/>
    <dgm:cxn modelId="{36DCF8D3-D6D8-46E7-8982-937BA22009BB}" type="presOf" srcId="{D3CA59A2-1929-4F92-A57D-8C3FA8181E5C}" destId="{DADB70AE-2F30-46AA-8705-B5608612E744}" srcOrd="0" destOrd="0" presId="urn:microsoft.com/office/officeart/2005/8/layout/default"/>
    <dgm:cxn modelId="{F7906DD6-E567-49A1-9B38-ED5E709D13CB}" type="presParOf" srcId="{B4E579A2-F314-4F07-BBE6-AD297E8B1570}" destId="{EDEE1C9F-37F6-4327-9DB4-808BA2348730}" srcOrd="0" destOrd="0" presId="urn:microsoft.com/office/officeart/2005/8/layout/default"/>
    <dgm:cxn modelId="{AC032604-FB46-4F1C-A303-4820E83FE3C8}" type="presParOf" srcId="{B4E579A2-F314-4F07-BBE6-AD297E8B1570}" destId="{D22F26DA-7D6D-44AB-B86A-A9CF805370E0}" srcOrd="1" destOrd="0" presId="urn:microsoft.com/office/officeart/2005/8/layout/default"/>
    <dgm:cxn modelId="{38B88BEA-9B43-4635-BCB3-4549E748EC30}" type="presParOf" srcId="{B4E579A2-F314-4F07-BBE6-AD297E8B1570}" destId="{FB7E4864-CD4F-400B-87E8-91D8445D7124}" srcOrd="2" destOrd="0" presId="urn:microsoft.com/office/officeart/2005/8/layout/default"/>
    <dgm:cxn modelId="{9F5D5ED5-634F-4E2F-BD7A-E14D0AEB3CEE}" type="presParOf" srcId="{B4E579A2-F314-4F07-BBE6-AD297E8B1570}" destId="{4DF96217-062C-4E6A-AF00-7898C377C70C}" srcOrd="3" destOrd="0" presId="urn:microsoft.com/office/officeart/2005/8/layout/default"/>
    <dgm:cxn modelId="{7F787CF9-A910-4193-86D7-AE85B88CB33F}" type="presParOf" srcId="{B4E579A2-F314-4F07-BBE6-AD297E8B1570}" destId="{0FF15535-D4CA-4739-B1ED-EBED7E28EC41}" srcOrd="4" destOrd="0" presId="urn:microsoft.com/office/officeart/2005/8/layout/default"/>
    <dgm:cxn modelId="{DDFB983B-7295-421B-9931-C7BAE74481D2}" type="presParOf" srcId="{B4E579A2-F314-4F07-BBE6-AD297E8B1570}" destId="{126B4F82-1414-4808-98DC-FF0E903EA4E9}" srcOrd="5" destOrd="0" presId="urn:microsoft.com/office/officeart/2005/8/layout/default"/>
    <dgm:cxn modelId="{1FF3DC6A-C293-4FED-98A3-88011DA76EB7}" type="presParOf" srcId="{B4E579A2-F314-4F07-BBE6-AD297E8B1570}" destId="{DADB70AE-2F30-46AA-8705-B5608612E744}"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3F5415-95FE-4879-AC62-5FA7589F9A84}" type="doc">
      <dgm:prSet loTypeId="urn:microsoft.com/office/officeart/2005/8/layout/hProcess9" loCatId="process" qsTypeId="urn:microsoft.com/office/officeart/2005/8/quickstyle/simple1" qsCatId="simple" csTypeId="urn:microsoft.com/office/officeart/2005/8/colors/colorful2" csCatId="colorful" phldr="1"/>
      <dgm:spPr/>
      <dgm:t>
        <a:bodyPr/>
        <a:lstStyle/>
        <a:p>
          <a:endParaRPr lang="en-US"/>
        </a:p>
      </dgm:t>
    </dgm:pt>
    <dgm:pt modelId="{B8EE5390-AB10-4780-AED7-89F23D80F675}">
      <dgm:prSet/>
      <dgm:spPr/>
      <dgm:t>
        <a:bodyPr/>
        <a:lstStyle/>
        <a:p>
          <a:r>
            <a:rPr lang="en-US"/>
            <a:t>You should submit only one department code for each allotment to a fund within a program code. For budgetary purposes SBD will no longer process multiple department codes for funds within a given P-code.</a:t>
          </a:r>
        </a:p>
      </dgm:t>
    </dgm:pt>
    <dgm:pt modelId="{C78F7356-3ECC-4D2B-BB09-DD223E96CDD6}" type="parTrans" cxnId="{6868FA28-2F8A-42F1-A2F2-0A57FD23652A}">
      <dgm:prSet/>
      <dgm:spPr/>
      <dgm:t>
        <a:bodyPr/>
        <a:lstStyle/>
        <a:p>
          <a:endParaRPr lang="en-US"/>
        </a:p>
      </dgm:t>
    </dgm:pt>
    <dgm:pt modelId="{699591A2-8531-4A22-97F4-1FFD0D1394A8}" type="sibTrans" cxnId="{6868FA28-2F8A-42F1-A2F2-0A57FD23652A}">
      <dgm:prSet/>
      <dgm:spPr/>
      <dgm:t>
        <a:bodyPr/>
        <a:lstStyle/>
        <a:p>
          <a:endParaRPr lang="en-US"/>
        </a:p>
      </dgm:t>
    </dgm:pt>
    <dgm:pt modelId="{34CD5364-B10B-4CA8-8F4A-F23DDADE715D}">
      <dgm:prSet/>
      <dgm:spPr/>
      <dgm:t>
        <a:bodyPr/>
        <a:lstStyle/>
        <a:p>
          <a:r>
            <a:rPr lang="en-US"/>
            <a:t>Agencies are free to allocate to multiple departments once budget has been established in SHARE.</a:t>
          </a:r>
        </a:p>
      </dgm:t>
    </dgm:pt>
    <dgm:pt modelId="{4E304076-53E7-42C9-8AA0-9083A5385E50}" type="parTrans" cxnId="{9DD95289-EB5D-4E6B-9866-C4342968ED03}">
      <dgm:prSet/>
      <dgm:spPr/>
      <dgm:t>
        <a:bodyPr/>
        <a:lstStyle/>
        <a:p>
          <a:endParaRPr lang="en-US"/>
        </a:p>
      </dgm:t>
    </dgm:pt>
    <dgm:pt modelId="{40950920-4B4A-4EBA-BB9D-E113329640C4}" type="sibTrans" cxnId="{9DD95289-EB5D-4E6B-9866-C4342968ED03}">
      <dgm:prSet/>
      <dgm:spPr/>
      <dgm:t>
        <a:bodyPr/>
        <a:lstStyle/>
        <a:p>
          <a:endParaRPr lang="en-US"/>
        </a:p>
      </dgm:t>
    </dgm:pt>
    <dgm:pt modelId="{AC643000-9076-46FC-9222-97E124709B21}">
      <dgm:prSet/>
      <dgm:spPr/>
      <dgm:t>
        <a:bodyPr/>
        <a:lstStyle/>
        <a:p>
          <a:r>
            <a:rPr lang="en-US"/>
            <a:t>Only allocate to high-level funds, not sub-funds.</a:t>
          </a:r>
        </a:p>
      </dgm:t>
    </dgm:pt>
    <dgm:pt modelId="{CA91FA3C-2881-4DFE-864E-B27BC1DC9ADD}" type="parTrans" cxnId="{FF6668B9-EA12-4A26-BCBF-88F6AA9FFF0E}">
      <dgm:prSet/>
      <dgm:spPr/>
      <dgm:t>
        <a:bodyPr/>
        <a:lstStyle/>
        <a:p>
          <a:endParaRPr lang="en-US"/>
        </a:p>
      </dgm:t>
    </dgm:pt>
    <dgm:pt modelId="{E4C9F16F-15E6-42E7-B651-CCB7C96C2321}" type="sibTrans" cxnId="{FF6668B9-EA12-4A26-BCBF-88F6AA9FFF0E}">
      <dgm:prSet/>
      <dgm:spPr/>
      <dgm:t>
        <a:bodyPr/>
        <a:lstStyle/>
        <a:p>
          <a:endParaRPr lang="en-US"/>
        </a:p>
      </dgm:t>
    </dgm:pt>
    <dgm:pt modelId="{FCBCCBB4-AF96-4BC7-93CD-CF7E424903B8}">
      <dgm:prSet/>
      <dgm:spPr/>
      <dgm:t>
        <a:bodyPr/>
        <a:lstStyle/>
        <a:p>
          <a:r>
            <a:rPr lang="en-US" b="1" dirty="0"/>
            <a:t>New: </a:t>
          </a:r>
          <a:r>
            <a:rPr lang="en-US" dirty="0"/>
            <a:t>Utilize multiple appropriation allotment form for Section 5 appropriations, corresponding to OPBUD-4 form</a:t>
          </a:r>
        </a:p>
      </dgm:t>
    </dgm:pt>
    <dgm:pt modelId="{C28E1834-6510-42E0-A3F3-0FDC8B332B5D}" type="parTrans" cxnId="{42DA1475-6F45-4ABC-A515-9CE9E4DC9565}">
      <dgm:prSet/>
      <dgm:spPr/>
      <dgm:t>
        <a:bodyPr/>
        <a:lstStyle/>
        <a:p>
          <a:endParaRPr lang="en-US"/>
        </a:p>
      </dgm:t>
    </dgm:pt>
    <dgm:pt modelId="{009812D4-4859-4557-BE36-2A10E851B696}" type="sibTrans" cxnId="{42DA1475-6F45-4ABC-A515-9CE9E4DC9565}">
      <dgm:prSet/>
      <dgm:spPr/>
      <dgm:t>
        <a:bodyPr/>
        <a:lstStyle/>
        <a:p>
          <a:endParaRPr lang="en-US"/>
        </a:p>
      </dgm:t>
    </dgm:pt>
    <dgm:pt modelId="{7744F378-82A5-414F-A6B9-623CFC457FD1}" type="pres">
      <dgm:prSet presAssocID="{183F5415-95FE-4879-AC62-5FA7589F9A84}" presName="CompostProcess" presStyleCnt="0">
        <dgm:presLayoutVars>
          <dgm:dir/>
          <dgm:resizeHandles val="exact"/>
        </dgm:presLayoutVars>
      </dgm:prSet>
      <dgm:spPr/>
    </dgm:pt>
    <dgm:pt modelId="{992AA1EA-890B-4943-B7B9-0D8E4942CF96}" type="pres">
      <dgm:prSet presAssocID="{183F5415-95FE-4879-AC62-5FA7589F9A84}" presName="arrow" presStyleLbl="bgShp" presStyleIdx="0" presStyleCnt="1" custLinFactNeighborX="2088" custLinFactNeighborY="-8654"/>
      <dgm:spPr/>
    </dgm:pt>
    <dgm:pt modelId="{05EF4498-BEA1-4DD5-A516-3616A70E9494}" type="pres">
      <dgm:prSet presAssocID="{183F5415-95FE-4879-AC62-5FA7589F9A84}" presName="linearProcess" presStyleCnt="0"/>
      <dgm:spPr/>
    </dgm:pt>
    <dgm:pt modelId="{90B17FD2-18B1-4D45-888E-BE87460D1FE6}" type="pres">
      <dgm:prSet presAssocID="{B8EE5390-AB10-4780-AED7-89F23D80F675}" presName="textNode" presStyleLbl="node1" presStyleIdx="0" presStyleCnt="4">
        <dgm:presLayoutVars>
          <dgm:bulletEnabled val="1"/>
        </dgm:presLayoutVars>
      </dgm:prSet>
      <dgm:spPr/>
    </dgm:pt>
    <dgm:pt modelId="{5E4055DE-33A8-4A82-A15F-DB9D82897B0B}" type="pres">
      <dgm:prSet presAssocID="{699591A2-8531-4A22-97F4-1FFD0D1394A8}" presName="sibTrans" presStyleCnt="0"/>
      <dgm:spPr/>
    </dgm:pt>
    <dgm:pt modelId="{FD1EC346-2E43-4F41-8544-3312E000119E}" type="pres">
      <dgm:prSet presAssocID="{34CD5364-B10B-4CA8-8F4A-F23DDADE715D}" presName="textNode" presStyleLbl="node1" presStyleIdx="1" presStyleCnt="4">
        <dgm:presLayoutVars>
          <dgm:bulletEnabled val="1"/>
        </dgm:presLayoutVars>
      </dgm:prSet>
      <dgm:spPr/>
    </dgm:pt>
    <dgm:pt modelId="{678445E1-16AE-40F6-A943-91AD247242F5}" type="pres">
      <dgm:prSet presAssocID="{40950920-4B4A-4EBA-BB9D-E113329640C4}" presName="sibTrans" presStyleCnt="0"/>
      <dgm:spPr/>
    </dgm:pt>
    <dgm:pt modelId="{929E4167-0C2B-4797-AC5E-5B0B9BC19B9C}" type="pres">
      <dgm:prSet presAssocID="{AC643000-9076-46FC-9222-97E124709B21}" presName="textNode" presStyleLbl="node1" presStyleIdx="2" presStyleCnt="4">
        <dgm:presLayoutVars>
          <dgm:bulletEnabled val="1"/>
        </dgm:presLayoutVars>
      </dgm:prSet>
      <dgm:spPr/>
    </dgm:pt>
    <dgm:pt modelId="{08CE3360-E415-445E-B9FE-CCC68B0F5A5E}" type="pres">
      <dgm:prSet presAssocID="{E4C9F16F-15E6-42E7-B651-CCB7C96C2321}" presName="sibTrans" presStyleCnt="0"/>
      <dgm:spPr/>
    </dgm:pt>
    <dgm:pt modelId="{E114196B-BA7F-401D-ABCD-A11B458A6F4A}" type="pres">
      <dgm:prSet presAssocID="{FCBCCBB4-AF96-4BC7-93CD-CF7E424903B8}" presName="textNode" presStyleLbl="node1" presStyleIdx="3" presStyleCnt="4">
        <dgm:presLayoutVars>
          <dgm:bulletEnabled val="1"/>
        </dgm:presLayoutVars>
      </dgm:prSet>
      <dgm:spPr/>
    </dgm:pt>
  </dgm:ptLst>
  <dgm:cxnLst>
    <dgm:cxn modelId="{6868FA28-2F8A-42F1-A2F2-0A57FD23652A}" srcId="{183F5415-95FE-4879-AC62-5FA7589F9A84}" destId="{B8EE5390-AB10-4780-AED7-89F23D80F675}" srcOrd="0" destOrd="0" parTransId="{C78F7356-3ECC-4D2B-BB09-DD223E96CDD6}" sibTransId="{699591A2-8531-4A22-97F4-1FFD0D1394A8}"/>
    <dgm:cxn modelId="{FD92D03F-C15F-4919-B519-DA3456BE611A}" type="presOf" srcId="{34CD5364-B10B-4CA8-8F4A-F23DDADE715D}" destId="{FD1EC346-2E43-4F41-8544-3312E000119E}" srcOrd="0" destOrd="0" presId="urn:microsoft.com/office/officeart/2005/8/layout/hProcess9"/>
    <dgm:cxn modelId="{F9DC2F65-2756-4072-9888-7849AFB1160D}" type="presOf" srcId="{183F5415-95FE-4879-AC62-5FA7589F9A84}" destId="{7744F378-82A5-414F-A6B9-623CFC457FD1}" srcOrd="0" destOrd="0" presId="urn:microsoft.com/office/officeart/2005/8/layout/hProcess9"/>
    <dgm:cxn modelId="{C5A3EB6C-F444-49FC-9573-4C7E55E590D2}" type="presOf" srcId="{AC643000-9076-46FC-9222-97E124709B21}" destId="{929E4167-0C2B-4797-AC5E-5B0B9BC19B9C}" srcOrd="0" destOrd="0" presId="urn:microsoft.com/office/officeart/2005/8/layout/hProcess9"/>
    <dgm:cxn modelId="{42DA1475-6F45-4ABC-A515-9CE9E4DC9565}" srcId="{183F5415-95FE-4879-AC62-5FA7589F9A84}" destId="{FCBCCBB4-AF96-4BC7-93CD-CF7E424903B8}" srcOrd="3" destOrd="0" parTransId="{C28E1834-6510-42E0-A3F3-0FDC8B332B5D}" sibTransId="{009812D4-4859-4557-BE36-2A10E851B696}"/>
    <dgm:cxn modelId="{9DD95289-EB5D-4E6B-9866-C4342968ED03}" srcId="{183F5415-95FE-4879-AC62-5FA7589F9A84}" destId="{34CD5364-B10B-4CA8-8F4A-F23DDADE715D}" srcOrd="1" destOrd="0" parTransId="{4E304076-53E7-42C9-8AA0-9083A5385E50}" sibTransId="{40950920-4B4A-4EBA-BB9D-E113329640C4}"/>
    <dgm:cxn modelId="{FF6668B9-EA12-4A26-BCBF-88F6AA9FFF0E}" srcId="{183F5415-95FE-4879-AC62-5FA7589F9A84}" destId="{AC643000-9076-46FC-9222-97E124709B21}" srcOrd="2" destOrd="0" parTransId="{CA91FA3C-2881-4DFE-864E-B27BC1DC9ADD}" sibTransId="{E4C9F16F-15E6-42E7-B651-CCB7C96C2321}"/>
    <dgm:cxn modelId="{610C66BF-46A1-4A9C-AFC1-5C2005CDA751}" type="presOf" srcId="{FCBCCBB4-AF96-4BC7-93CD-CF7E424903B8}" destId="{E114196B-BA7F-401D-ABCD-A11B458A6F4A}" srcOrd="0" destOrd="0" presId="urn:microsoft.com/office/officeart/2005/8/layout/hProcess9"/>
    <dgm:cxn modelId="{EDE487D6-0A93-42F9-87BC-FA8725688E7C}" type="presOf" srcId="{B8EE5390-AB10-4780-AED7-89F23D80F675}" destId="{90B17FD2-18B1-4D45-888E-BE87460D1FE6}" srcOrd="0" destOrd="0" presId="urn:microsoft.com/office/officeart/2005/8/layout/hProcess9"/>
    <dgm:cxn modelId="{8510998E-21E7-4A43-9CD8-E2B381F76A8F}" type="presParOf" srcId="{7744F378-82A5-414F-A6B9-623CFC457FD1}" destId="{992AA1EA-890B-4943-B7B9-0D8E4942CF96}" srcOrd="0" destOrd="0" presId="urn:microsoft.com/office/officeart/2005/8/layout/hProcess9"/>
    <dgm:cxn modelId="{CACBA970-09F2-4F98-A594-B5CAA8FA902D}" type="presParOf" srcId="{7744F378-82A5-414F-A6B9-623CFC457FD1}" destId="{05EF4498-BEA1-4DD5-A516-3616A70E9494}" srcOrd="1" destOrd="0" presId="urn:microsoft.com/office/officeart/2005/8/layout/hProcess9"/>
    <dgm:cxn modelId="{19749610-2B13-42D0-B8DA-9DDE9B942B2E}" type="presParOf" srcId="{05EF4498-BEA1-4DD5-A516-3616A70E9494}" destId="{90B17FD2-18B1-4D45-888E-BE87460D1FE6}" srcOrd="0" destOrd="0" presId="urn:microsoft.com/office/officeart/2005/8/layout/hProcess9"/>
    <dgm:cxn modelId="{C0AC9506-01CC-4BA7-8AB2-4F49C13E0752}" type="presParOf" srcId="{05EF4498-BEA1-4DD5-A516-3616A70E9494}" destId="{5E4055DE-33A8-4A82-A15F-DB9D82897B0B}" srcOrd="1" destOrd="0" presId="urn:microsoft.com/office/officeart/2005/8/layout/hProcess9"/>
    <dgm:cxn modelId="{30054D16-A72F-47CA-9753-52FB629A58D5}" type="presParOf" srcId="{05EF4498-BEA1-4DD5-A516-3616A70E9494}" destId="{FD1EC346-2E43-4F41-8544-3312E000119E}" srcOrd="2" destOrd="0" presId="urn:microsoft.com/office/officeart/2005/8/layout/hProcess9"/>
    <dgm:cxn modelId="{FDE91C7F-9ECA-4069-98D5-6521A9B3709D}" type="presParOf" srcId="{05EF4498-BEA1-4DD5-A516-3616A70E9494}" destId="{678445E1-16AE-40F6-A943-91AD247242F5}" srcOrd="3" destOrd="0" presId="urn:microsoft.com/office/officeart/2005/8/layout/hProcess9"/>
    <dgm:cxn modelId="{D55B9BB9-FFEC-4569-8A8C-5A2A12A0FAEF}" type="presParOf" srcId="{05EF4498-BEA1-4DD5-A516-3616A70E9494}" destId="{929E4167-0C2B-4797-AC5E-5B0B9BC19B9C}" srcOrd="4" destOrd="0" presId="urn:microsoft.com/office/officeart/2005/8/layout/hProcess9"/>
    <dgm:cxn modelId="{91613A41-C7FB-435B-9A09-966CA52BC74D}" type="presParOf" srcId="{05EF4498-BEA1-4DD5-A516-3616A70E9494}" destId="{08CE3360-E415-445E-B9FE-CCC68B0F5A5E}" srcOrd="5" destOrd="0" presId="urn:microsoft.com/office/officeart/2005/8/layout/hProcess9"/>
    <dgm:cxn modelId="{BA9F0ED0-F122-4D47-896D-BF8BAF6F12F8}" type="presParOf" srcId="{05EF4498-BEA1-4DD5-A516-3616A70E9494}" destId="{E114196B-BA7F-401D-ABCD-A11B458A6F4A}"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3A11DF-319F-4F78-934B-AB5D82314E6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4724266-8025-45D6-AF9C-84F28B99D794}">
      <dgm:prSet/>
      <dgm:spPr/>
      <dgm:t>
        <a:bodyPr/>
        <a:lstStyle/>
        <a:p>
          <a:r>
            <a:rPr lang="en-US" dirty="0"/>
            <a:t>1. The 2025 GAA provides for a 4% salary increase for state employees in FY26.  It provides General Fund amounts to fund these salary increases. It also provides an amount from the Health Care Affordability Fund to pay for costs associated with implementation of SB 376.</a:t>
          </a:r>
        </a:p>
      </dgm:t>
    </dgm:pt>
    <dgm:pt modelId="{5C45E3A5-0EF9-4436-9B12-B3B87369587D}" type="parTrans" cxnId="{17560EAD-03A7-4E15-A230-6E912077D579}">
      <dgm:prSet/>
      <dgm:spPr/>
      <dgm:t>
        <a:bodyPr/>
        <a:lstStyle/>
        <a:p>
          <a:endParaRPr lang="en-US"/>
        </a:p>
      </dgm:t>
    </dgm:pt>
    <dgm:pt modelId="{6C6F4359-8600-41A6-A48F-5CDAF53449E3}" type="sibTrans" cxnId="{17560EAD-03A7-4E15-A230-6E912077D579}">
      <dgm:prSet/>
      <dgm:spPr/>
      <dgm:t>
        <a:bodyPr/>
        <a:lstStyle/>
        <a:p>
          <a:endParaRPr lang="en-US"/>
        </a:p>
      </dgm:t>
    </dgm:pt>
    <dgm:pt modelId="{F2A6AA39-AE6A-411C-9031-5BC0433EE97D}">
      <dgm:prSet/>
      <dgm:spPr/>
      <dgm:t>
        <a:bodyPr/>
        <a:lstStyle/>
        <a:p>
          <a:r>
            <a:rPr lang="en-US" dirty="0"/>
            <a:t>2. Agencies who fund compensation through non-General Fund sources will be provided a maximum amount they can increase their FY26 budgets to fund salary increases.</a:t>
          </a:r>
        </a:p>
      </dgm:t>
    </dgm:pt>
    <dgm:pt modelId="{CB9E88B1-7540-476A-8D81-5388AB80224A}" type="parTrans" cxnId="{04E6EA0A-604A-4475-96F2-B5A5BF2D7702}">
      <dgm:prSet/>
      <dgm:spPr/>
      <dgm:t>
        <a:bodyPr/>
        <a:lstStyle/>
        <a:p>
          <a:endParaRPr lang="en-US"/>
        </a:p>
      </dgm:t>
    </dgm:pt>
    <dgm:pt modelId="{BD6085FF-6330-4EB6-9E4F-9171B21B4093}" type="sibTrans" cxnId="{04E6EA0A-604A-4475-96F2-B5A5BF2D7702}">
      <dgm:prSet/>
      <dgm:spPr/>
      <dgm:t>
        <a:bodyPr/>
        <a:lstStyle/>
        <a:p>
          <a:endParaRPr lang="en-US"/>
        </a:p>
      </dgm:t>
    </dgm:pt>
    <dgm:pt modelId="{01D5B369-E301-4D81-A9A0-D569EF5AEF35}">
      <dgm:prSet/>
      <dgm:spPr/>
      <dgm:t>
        <a:bodyPr/>
        <a:lstStyle/>
        <a:p>
          <a:r>
            <a:rPr lang="en-US" dirty="0"/>
            <a:t>3. General Fund compensation allocations should be budgeted under revenue code 499905 on the OPBUD-3.  They should then be transferred to revenue code 499105 in the “Recurring Adjustments” column on the 7800 Form.</a:t>
          </a:r>
        </a:p>
      </dgm:t>
    </dgm:pt>
    <dgm:pt modelId="{56C25F30-0645-421A-B7B3-0697784557D2}" type="parTrans" cxnId="{2DE73433-92AE-42E5-B959-4C9B26CCAB94}">
      <dgm:prSet/>
      <dgm:spPr/>
      <dgm:t>
        <a:bodyPr/>
        <a:lstStyle/>
        <a:p>
          <a:endParaRPr lang="en-US"/>
        </a:p>
      </dgm:t>
    </dgm:pt>
    <dgm:pt modelId="{0C18234F-8806-463A-9B0F-A8A067A614A0}" type="sibTrans" cxnId="{2DE73433-92AE-42E5-B959-4C9B26CCAB94}">
      <dgm:prSet/>
      <dgm:spPr/>
      <dgm:t>
        <a:bodyPr/>
        <a:lstStyle/>
        <a:p>
          <a:endParaRPr lang="en-US"/>
        </a:p>
      </dgm:t>
    </dgm:pt>
    <dgm:pt modelId="{55A6E66F-F9CC-4E84-BCC7-909CAC32D3BE}">
      <dgm:prSet/>
      <dgm:spPr/>
      <dgm:t>
        <a:bodyPr/>
        <a:lstStyle/>
        <a:p>
          <a:r>
            <a:rPr lang="en-US" dirty="0"/>
            <a:t>4. The General Fund Compensation Distribution Form must be submitted to provide information required for DFA to distribute compensation appropriations included in Section 8 of the GAA.</a:t>
          </a:r>
        </a:p>
      </dgm:t>
    </dgm:pt>
    <dgm:pt modelId="{29E8AA7B-77CD-4E58-BD47-A9608EAA07B0}" type="parTrans" cxnId="{5083CD0E-4813-4840-898C-7DE2B60A9764}">
      <dgm:prSet/>
      <dgm:spPr/>
      <dgm:t>
        <a:bodyPr/>
        <a:lstStyle/>
        <a:p>
          <a:endParaRPr lang="en-US"/>
        </a:p>
      </dgm:t>
    </dgm:pt>
    <dgm:pt modelId="{1F340553-6C85-42BD-8372-0E21D09E2F5A}" type="sibTrans" cxnId="{5083CD0E-4813-4840-898C-7DE2B60A9764}">
      <dgm:prSet/>
      <dgm:spPr/>
      <dgm:t>
        <a:bodyPr/>
        <a:lstStyle/>
        <a:p>
          <a:endParaRPr lang="en-US"/>
        </a:p>
      </dgm:t>
    </dgm:pt>
    <dgm:pt modelId="{3EE48F62-1723-451B-B501-475239B4F6FC}" type="pres">
      <dgm:prSet presAssocID="{513A11DF-319F-4F78-934B-AB5D82314E62}" presName="diagram" presStyleCnt="0">
        <dgm:presLayoutVars>
          <dgm:dir/>
          <dgm:resizeHandles val="exact"/>
        </dgm:presLayoutVars>
      </dgm:prSet>
      <dgm:spPr/>
    </dgm:pt>
    <dgm:pt modelId="{7F3B4B6F-B2A6-4C44-A271-6F743A449B5C}" type="pres">
      <dgm:prSet presAssocID="{04724266-8025-45D6-AF9C-84F28B99D794}" presName="node" presStyleLbl="node1" presStyleIdx="0" presStyleCnt="4">
        <dgm:presLayoutVars>
          <dgm:bulletEnabled val="1"/>
        </dgm:presLayoutVars>
      </dgm:prSet>
      <dgm:spPr/>
    </dgm:pt>
    <dgm:pt modelId="{345F6BC1-FBF8-459D-AABF-7AC43165279B}" type="pres">
      <dgm:prSet presAssocID="{6C6F4359-8600-41A6-A48F-5CDAF53449E3}" presName="sibTrans" presStyleCnt="0"/>
      <dgm:spPr/>
    </dgm:pt>
    <dgm:pt modelId="{B2D64BF7-A0F2-4EC4-8712-3C95D0213DE2}" type="pres">
      <dgm:prSet presAssocID="{F2A6AA39-AE6A-411C-9031-5BC0433EE97D}" presName="node" presStyleLbl="node1" presStyleIdx="1" presStyleCnt="4">
        <dgm:presLayoutVars>
          <dgm:bulletEnabled val="1"/>
        </dgm:presLayoutVars>
      </dgm:prSet>
      <dgm:spPr/>
    </dgm:pt>
    <dgm:pt modelId="{C9665664-B2BE-4F3B-A134-29B88B4E8B33}" type="pres">
      <dgm:prSet presAssocID="{BD6085FF-6330-4EB6-9E4F-9171B21B4093}" presName="sibTrans" presStyleCnt="0"/>
      <dgm:spPr/>
    </dgm:pt>
    <dgm:pt modelId="{34FEBD46-667A-48B2-933F-A8E29B2D4094}" type="pres">
      <dgm:prSet presAssocID="{01D5B369-E301-4D81-A9A0-D569EF5AEF35}" presName="node" presStyleLbl="node1" presStyleIdx="2" presStyleCnt="4">
        <dgm:presLayoutVars>
          <dgm:bulletEnabled val="1"/>
        </dgm:presLayoutVars>
      </dgm:prSet>
      <dgm:spPr/>
    </dgm:pt>
    <dgm:pt modelId="{CD645A38-2BC0-4590-9BEF-614D5DEB0641}" type="pres">
      <dgm:prSet presAssocID="{0C18234F-8806-463A-9B0F-A8A067A614A0}" presName="sibTrans" presStyleCnt="0"/>
      <dgm:spPr/>
    </dgm:pt>
    <dgm:pt modelId="{502BD532-9EBC-47BE-A3CB-36C652171B48}" type="pres">
      <dgm:prSet presAssocID="{55A6E66F-F9CC-4E84-BCC7-909CAC32D3BE}" presName="node" presStyleLbl="node1" presStyleIdx="3" presStyleCnt="4">
        <dgm:presLayoutVars>
          <dgm:bulletEnabled val="1"/>
        </dgm:presLayoutVars>
      </dgm:prSet>
      <dgm:spPr/>
    </dgm:pt>
  </dgm:ptLst>
  <dgm:cxnLst>
    <dgm:cxn modelId="{04E6EA0A-604A-4475-96F2-B5A5BF2D7702}" srcId="{513A11DF-319F-4F78-934B-AB5D82314E62}" destId="{F2A6AA39-AE6A-411C-9031-5BC0433EE97D}" srcOrd="1" destOrd="0" parTransId="{CB9E88B1-7540-476A-8D81-5388AB80224A}" sibTransId="{BD6085FF-6330-4EB6-9E4F-9171B21B4093}"/>
    <dgm:cxn modelId="{5083CD0E-4813-4840-898C-7DE2B60A9764}" srcId="{513A11DF-319F-4F78-934B-AB5D82314E62}" destId="{55A6E66F-F9CC-4E84-BCC7-909CAC32D3BE}" srcOrd="3" destOrd="0" parTransId="{29E8AA7B-77CD-4E58-BD47-A9608EAA07B0}" sibTransId="{1F340553-6C85-42BD-8372-0E21D09E2F5A}"/>
    <dgm:cxn modelId="{0D029E19-5CC4-4DCC-BFAC-B29599105098}" type="presOf" srcId="{513A11DF-319F-4F78-934B-AB5D82314E62}" destId="{3EE48F62-1723-451B-B501-475239B4F6FC}" srcOrd="0" destOrd="0" presId="urn:microsoft.com/office/officeart/2005/8/layout/default"/>
    <dgm:cxn modelId="{2DE73433-92AE-42E5-B959-4C9B26CCAB94}" srcId="{513A11DF-319F-4F78-934B-AB5D82314E62}" destId="{01D5B369-E301-4D81-A9A0-D569EF5AEF35}" srcOrd="2" destOrd="0" parTransId="{56C25F30-0645-421A-B7B3-0697784557D2}" sibTransId="{0C18234F-8806-463A-9B0F-A8A067A614A0}"/>
    <dgm:cxn modelId="{66371B88-8C4F-401C-993F-C39BBCEC51C8}" type="presOf" srcId="{F2A6AA39-AE6A-411C-9031-5BC0433EE97D}" destId="{B2D64BF7-A0F2-4EC4-8712-3C95D0213DE2}" srcOrd="0" destOrd="0" presId="urn:microsoft.com/office/officeart/2005/8/layout/default"/>
    <dgm:cxn modelId="{09F2F79F-D6AF-41D2-BE48-89FE6F9DA09C}" type="presOf" srcId="{04724266-8025-45D6-AF9C-84F28B99D794}" destId="{7F3B4B6F-B2A6-4C44-A271-6F743A449B5C}" srcOrd="0" destOrd="0" presId="urn:microsoft.com/office/officeart/2005/8/layout/default"/>
    <dgm:cxn modelId="{17560EAD-03A7-4E15-A230-6E912077D579}" srcId="{513A11DF-319F-4F78-934B-AB5D82314E62}" destId="{04724266-8025-45D6-AF9C-84F28B99D794}" srcOrd="0" destOrd="0" parTransId="{5C45E3A5-0EF9-4436-9B12-B3B87369587D}" sibTransId="{6C6F4359-8600-41A6-A48F-5CDAF53449E3}"/>
    <dgm:cxn modelId="{F65802DF-5F33-4B3B-A550-FC1029E2B3E6}" type="presOf" srcId="{55A6E66F-F9CC-4E84-BCC7-909CAC32D3BE}" destId="{502BD532-9EBC-47BE-A3CB-36C652171B48}" srcOrd="0" destOrd="0" presId="urn:microsoft.com/office/officeart/2005/8/layout/default"/>
    <dgm:cxn modelId="{D00B0CF3-049E-4D9A-98C2-71E0C05BA20F}" type="presOf" srcId="{01D5B369-E301-4D81-A9A0-D569EF5AEF35}" destId="{34FEBD46-667A-48B2-933F-A8E29B2D4094}" srcOrd="0" destOrd="0" presId="urn:microsoft.com/office/officeart/2005/8/layout/default"/>
    <dgm:cxn modelId="{AF0B7F8F-352C-4FA3-B856-6C43593FFCF5}" type="presParOf" srcId="{3EE48F62-1723-451B-B501-475239B4F6FC}" destId="{7F3B4B6F-B2A6-4C44-A271-6F743A449B5C}" srcOrd="0" destOrd="0" presId="urn:microsoft.com/office/officeart/2005/8/layout/default"/>
    <dgm:cxn modelId="{26B9B188-C2AE-4EAF-9E31-86DD75405183}" type="presParOf" srcId="{3EE48F62-1723-451B-B501-475239B4F6FC}" destId="{345F6BC1-FBF8-459D-AABF-7AC43165279B}" srcOrd="1" destOrd="0" presId="urn:microsoft.com/office/officeart/2005/8/layout/default"/>
    <dgm:cxn modelId="{00A63076-1E60-43CD-AA40-E474202ECE1A}" type="presParOf" srcId="{3EE48F62-1723-451B-B501-475239B4F6FC}" destId="{B2D64BF7-A0F2-4EC4-8712-3C95D0213DE2}" srcOrd="2" destOrd="0" presId="urn:microsoft.com/office/officeart/2005/8/layout/default"/>
    <dgm:cxn modelId="{7DB314F9-BF66-4977-84DD-0BA5F77F9F2D}" type="presParOf" srcId="{3EE48F62-1723-451B-B501-475239B4F6FC}" destId="{C9665664-B2BE-4F3B-A134-29B88B4E8B33}" srcOrd="3" destOrd="0" presId="urn:microsoft.com/office/officeart/2005/8/layout/default"/>
    <dgm:cxn modelId="{F1EF1083-D09C-4FB5-A36E-C261C3C5750B}" type="presParOf" srcId="{3EE48F62-1723-451B-B501-475239B4F6FC}" destId="{34FEBD46-667A-48B2-933F-A8E29B2D4094}" srcOrd="4" destOrd="0" presId="urn:microsoft.com/office/officeart/2005/8/layout/default"/>
    <dgm:cxn modelId="{6367E28B-04F3-464C-8AE3-C8505DE0B73F}" type="presParOf" srcId="{3EE48F62-1723-451B-B501-475239B4F6FC}" destId="{CD645A38-2BC0-4590-9BEF-614D5DEB0641}" srcOrd="5" destOrd="0" presId="urn:microsoft.com/office/officeart/2005/8/layout/default"/>
    <dgm:cxn modelId="{AC77FFB8-DD24-4A41-AA53-B516DFB50DBC}" type="presParOf" srcId="{3EE48F62-1723-451B-B501-475239B4F6FC}" destId="{502BD532-9EBC-47BE-A3CB-36C652171B48}"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451476-FEAF-4EDE-818A-6A1DB10B7F34}"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5CC2978F-696A-43B2-A2FC-B5821B56963C}">
      <dgm:prSet/>
      <dgm:spPr/>
      <dgm:t>
        <a:bodyPr/>
        <a:lstStyle/>
        <a:p>
          <a:r>
            <a:rPr lang="en-US" dirty="0"/>
            <a:t>Appropriations in Section 6 of 2025 GAA</a:t>
          </a:r>
        </a:p>
      </dgm:t>
    </dgm:pt>
    <dgm:pt modelId="{26055D8C-E7E9-400B-A8BC-1D25F5C5F491}" type="parTrans" cxnId="{0AA4DB28-B1D6-4CA9-815B-28FB30AE5F9F}">
      <dgm:prSet/>
      <dgm:spPr/>
      <dgm:t>
        <a:bodyPr/>
        <a:lstStyle/>
        <a:p>
          <a:endParaRPr lang="en-US"/>
        </a:p>
      </dgm:t>
    </dgm:pt>
    <dgm:pt modelId="{B4BACE1C-AABC-4728-865A-DD4D2EE96BDF}" type="sibTrans" cxnId="{0AA4DB28-B1D6-4CA9-815B-28FB30AE5F9F}">
      <dgm:prSet/>
      <dgm:spPr/>
      <dgm:t>
        <a:bodyPr/>
        <a:lstStyle/>
        <a:p>
          <a:endParaRPr lang="en-US"/>
        </a:p>
      </dgm:t>
    </dgm:pt>
    <dgm:pt modelId="{92DE13A4-AB5A-4DCB-B8CE-3B80AA9FC29E}">
      <dgm:prSet/>
      <dgm:spPr/>
      <dgm:t>
        <a:bodyPr/>
        <a:lstStyle/>
        <a:p>
          <a:r>
            <a:rPr lang="en-US" dirty="0"/>
            <a:t>Appropriations in Section 5 of 2025 GAA</a:t>
          </a:r>
        </a:p>
      </dgm:t>
    </dgm:pt>
    <dgm:pt modelId="{0DB3C1C0-B250-47DB-9616-BDDFB0F27399}" type="parTrans" cxnId="{4326F4FA-A530-41B0-AA77-251D6F464B77}">
      <dgm:prSet/>
      <dgm:spPr/>
      <dgm:t>
        <a:bodyPr/>
        <a:lstStyle/>
        <a:p>
          <a:endParaRPr lang="en-US"/>
        </a:p>
      </dgm:t>
    </dgm:pt>
    <dgm:pt modelId="{5AA528BD-D2E8-4839-BE08-CEEED766FCCD}" type="sibTrans" cxnId="{4326F4FA-A530-41B0-AA77-251D6F464B77}">
      <dgm:prSet/>
      <dgm:spPr/>
      <dgm:t>
        <a:bodyPr/>
        <a:lstStyle/>
        <a:p>
          <a:endParaRPr lang="en-US"/>
        </a:p>
      </dgm:t>
    </dgm:pt>
    <dgm:pt modelId="{CF1254CE-463D-4F32-87A7-8FD7601470A4}">
      <dgm:prSet/>
      <dgm:spPr/>
      <dgm:t>
        <a:bodyPr/>
        <a:lstStyle/>
        <a:p>
          <a:r>
            <a:rPr lang="en-US" dirty="0"/>
            <a:t>Nonrecurring appropriations in 2025 GAA valid for FY26</a:t>
          </a:r>
        </a:p>
      </dgm:t>
    </dgm:pt>
    <dgm:pt modelId="{8F01D5C7-88E6-479B-8F21-ED407D9DA3D0}" type="parTrans" cxnId="{3D0E4C48-D6BA-4692-80D5-224BFE8E46DA}">
      <dgm:prSet/>
      <dgm:spPr/>
      <dgm:t>
        <a:bodyPr/>
        <a:lstStyle/>
        <a:p>
          <a:endParaRPr lang="en-US"/>
        </a:p>
      </dgm:t>
    </dgm:pt>
    <dgm:pt modelId="{256D120C-9524-4BFD-BE9D-CC9C61DF9B6C}" type="sibTrans" cxnId="{3D0E4C48-D6BA-4692-80D5-224BFE8E46DA}">
      <dgm:prSet/>
      <dgm:spPr/>
      <dgm:t>
        <a:bodyPr/>
        <a:lstStyle/>
        <a:p>
          <a:endParaRPr lang="en-US"/>
        </a:p>
      </dgm:t>
    </dgm:pt>
    <dgm:pt modelId="{56770AE6-EF6B-4DDB-832B-6A2F4A002B5D}">
      <dgm:prSet/>
      <dgm:spPr/>
      <dgm:t>
        <a:bodyPr/>
        <a:lstStyle/>
        <a:p>
          <a:r>
            <a:rPr lang="en-US" dirty="0"/>
            <a:t>Appropriations in Section 7 of 2025 GAA</a:t>
          </a:r>
        </a:p>
      </dgm:t>
    </dgm:pt>
    <dgm:pt modelId="{A716AB5E-5717-46ED-8AF3-CB59335B2AF9}" type="parTrans" cxnId="{C03101CE-EC16-40EC-9B0A-EEFDF963D37F}">
      <dgm:prSet/>
      <dgm:spPr/>
      <dgm:t>
        <a:bodyPr/>
        <a:lstStyle/>
        <a:p>
          <a:endParaRPr lang="en-US"/>
        </a:p>
      </dgm:t>
    </dgm:pt>
    <dgm:pt modelId="{9E40B3FF-7CBE-43BB-AD36-8F1A13B96E18}" type="sibTrans" cxnId="{C03101CE-EC16-40EC-9B0A-EEFDF963D37F}">
      <dgm:prSet/>
      <dgm:spPr/>
      <dgm:t>
        <a:bodyPr/>
        <a:lstStyle/>
        <a:p>
          <a:endParaRPr lang="en-US"/>
        </a:p>
      </dgm:t>
    </dgm:pt>
    <dgm:pt modelId="{117199AA-C486-47F9-921E-3BE142F5EF0B}">
      <dgm:prSet custT="1"/>
      <dgm:spPr/>
      <dgm:t>
        <a:bodyPr/>
        <a:lstStyle/>
        <a:p>
          <a:r>
            <a:rPr lang="en-US" sz="1600" kern="1200" dirty="0"/>
            <a:t>OPBUD-4 must be submitted by </a:t>
          </a:r>
          <a:r>
            <a:rPr lang="en-US" sz="1600" kern="1200" dirty="0">
              <a:solidFill>
                <a:srgbClr val="000000">
                  <a:hueOff val="0"/>
                  <a:satOff val="0"/>
                  <a:lumOff val="0"/>
                  <a:alphaOff val="0"/>
                </a:srgbClr>
              </a:solidFill>
              <a:latin typeface="Calibri"/>
              <a:ea typeface="+mn-ea"/>
              <a:cs typeface="+mn-cs"/>
            </a:rPr>
            <a:t>May 16, </a:t>
          </a:r>
          <a:r>
            <a:rPr lang="en-US" sz="1600" kern="1200" dirty="0"/>
            <a:t>2025</a:t>
          </a:r>
        </a:p>
      </dgm:t>
    </dgm:pt>
    <dgm:pt modelId="{EA57DDBD-F1AF-4AA7-AA52-01719D3258C0}" type="parTrans" cxnId="{8BA50E12-0B97-4125-A7BA-4F0F50D7E91A}">
      <dgm:prSet/>
      <dgm:spPr/>
      <dgm:t>
        <a:bodyPr/>
        <a:lstStyle/>
        <a:p>
          <a:endParaRPr lang="en-US"/>
        </a:p>
      </dgm:t>
    </dgm:pt>
    <dgm:pt modelId="{AF92B694-8331-4264-B02E-33130BEA12F3}" type="sibTrans" cxnId="{8BA50E12-0B97-4125-A7BA-4F0F50D7E91A}">
      <dgm:prSet/>
      <dgm:spPr/>
      <dgm:t>
        <a:bodyPr/>
        <a:lstStyle/>
        <a:p>
          <a:endParaRPr lang="en-US"/>
        </a:p>
      </dgm:t>
    </dgm:pt>
    <dgm:pt modelId="{E08681A2-2222-4625-9A81-7770BB3A8596}">
      <dgm:prSet/>
      <dgm:spPr/>
      <dgm:t>
        <a:bodyPr/>
        <a:lstStyle/>
        <a:p>
          <a:r>
            <a:rPr lang="en-US" dirty="0"/>
            <a:t>OPBUD-4 must be submitted by September 1, 2025</a:t>
          </a:r>
        </a:p>
      </dgm:t>
    </dgm:pt>
    <dgm:pt modelId="{597AB4FF-8792-400A-BF33-1B9B7272F0E9}" type="parTrans" cxnId="{E58004A4-4E6A-4EC9-94CD-B0BF7527BF23}">
      <dgm:prSet/>
      <dgm:spPr/>
      <dgm:t>
        <a:bodyPr/>
        <a:lstStyle/>
        <a:p>
          <a:endParaRPr lang="en-US"/>
        </a:p>
      </dgm:t>
    </dgm:pt>
    <dgm:pt modelId="{1B06F5D7-E64E-45D4-BFEC-E7A82996CB5B}" type="sibTrans" cxnId="{E58004A4-4E6A-4EC9-94CD-B0BF7527BF23}">
      <dgm:prSet/>
      <dgm:spPr/>
      <dgm:t>
        <a:bodyPr/>
        <a:lstStyle/>
        <a:p>
          <a:endParaRPr lang="en-US"/>
        </a:p>
      </dgm:t>
    </dgm:pt>
    <dgm:pt modelId="{177DA73C-F03E-4915-9940-7D01E9350958}">
      <dgm:prSet/>
      <dgm:spPr/>
      <dgm:t>
        <a:bodyPr/>
        <a:lstStyle/>
        <a:p>
          <a:r>
            <a:rPr lang="en-US" dirty="0"/>
            <a:t>OPBUD-4 should be submitted between July 1 and Sept 1, 2025.</a:t>
          </a:r>
        </a:p>
      </dgm:t>
    </dgm:pt>
    <dgm:pt modelId="{2DB0F44C-3640-4D00-9605-93E73B2771E9}" type="parTrans" cxnId="{AF4FEAD5-5BB6-4601-B174-12DFF4CB8342}">
      <dgm:prSet/>
      <dgm:spPr/>
      <dgm:t>
        <a:bodyPr/>
        <a:lstStyle/>
        <a:p>
          <a:endParaRPr lang="en-US"/>
        </a:p>
      </dgm:t>
    </dgm:pt>
    <dgm:pt modelId="{56D7A21A-1C5D-4E59-81AA-710E7EBB14D4}" type="sibTrans" cxnId="{AF4FEAD5-5BB6-4601-B174-12DFF4CB8342}">
      <dgm:prSet/>
      <dgm:spPr/>
      <dgm:t>
        <a:bodyPr/>
        <a:lstStyle/>
        <a:p>
          <a:endParaRPr lang="en-US"/>
        </a:p>
      </dgm:t>
    </dgm:pt>
    <dgm:pt modelId="{9F12301D-525A-4CD4-8AE2-AE3962C8FDE0}">
      <dgm:prSet/>
      <dgm:spPr/>
      <dgm:t>
        <a:bodyPr/>
        <a:lstStyle/>
        <a:p>
          <a:r>
            <a:rPr lang="en-US" dirty="0"/>
            <a:t>Not subject to a deadline due to PCC process. To release project funds, the PCC committee will need to certify funding. Please reach out to DoIT for more information.</a:t>
          </a:r>
        </a:p>
      </dgm:t>
    </dgm:pt>
    <dgm:pt modelId="{643F3C1D-737C-4BB3-B4D8-B625EC606888}" type="parTrans" cxnId="{F489424A-67FB-40EA-B4CA-006D0B1D789C}">
      <dgm:prSet/>
      <dgm:spPr/>
      <dgm:t>
        <a:bodyPr/>
        <a:lstStyle/>
        <a:p>
          <a:endParaRPr lang="en-US"/>
        </a:p>
      </dgm:t>
    </dgm:pt>
    <dgm:pt modelId="{DDC30B0A-8BEA-47E7-A260-884570E2F14D}" type="sibTrans" cxnId="{F489424A-67FB-40EA-B4CA-006D0B1D789C}">
      <dgm:prSet/>
      <dgm:spPr/>
      <dgm:t>
        <a:bodyPr/>
        <a:lstStyle/>
        <a:p>
          <a:endParaRPr lang="en-US"/>
        </a:p>
      </dgm:t>
    </dgm:pt>
    <dgm:pt modelId="{6606FD26-2D0A-4165-BB8C-9FDD3CFD378A}" type="pres">
      <dgm:prSet presAssocID="{3C451476-FEAF-4EDE-818A-6A1DB10B7F34}" presName="Name0" presStyleCnt="0">
        <dgm:presLayoutVars>
          <dgm:dir/>
          <dgm:animLvl val="lvl"/>
          <dgm:resizeHandles val="exact"/>
        </dgm:presLayoutVars>
      </dgm:prSet>
      <dgm:spPr/>
    </dgm:pt>
    <dgm:pt modelId="{18A2DA24-D959-4AD6-AA83-C5E914F4B61A}" type="pres">
      <dgm:prSet presAssocID="{5CC2978F-696A-43B2-A2FC-B5821B56963C}" presName="composite" presStyleCnt="0"/>
      <dgm:spPr/>
    </dgm:pt>
    <dgm:pt modelId="{F3714226-C4A7-45C5-8E7E-D38959688E4F}" type="pres">
      <dgm:prSet presAssocID="{5CC2978F-696A-43B2-A2FC-B5821B56963C}" presName="parTx" presStyleLbl="alignNode1" presStyleIdx="0" presStyleCnt="4">
        <dgm:presLayoutVars>
          <dgm:chMax val="0"/>
          <dgm:chPref val="0"/>
          <dgm:bulletEnabled val="1"/>
        </dgm:presLayoutVars>
      </dgm:prSet>
      <dgm:spPr/>
    </dgm:pt>
    <dgm:pt modelId="{24AFE937-8E50-484C-A88E-1AD3BD1AA05D}" type="pres">
      <dgm:prSet presAssocID="{5CC2978F-696A-43B2-A2FC-B5821B56963C}" presName="desTx" presStyleLbl="alignAccFollowNode1" presStyleIdx="0" presStyleCnt="4">
        <dgm:presLayoutVars>
          <dgm:bulletEnabled val="1"/>
        </dgm:presLayoutVars>
      </dgm:prSet>
      <dgm:spPr/>
    </dgm:pt>
    <dgm:pt modelId="{950C95EA-6788-4D3D-8BD6-BB8F0E56ADD9}" type="pres">
      <dgm:prSet presAssocID="{B4BACE1C-AABC-4728-865A-DD4D2EE96BDF}" presName="space" presStyleCnt="0"/>
      <dgm:spPr/>
    </dgm:pt>
    <dgm:pt modelId="{40782182-82B8-4832-B4D6-E7706FF1DD82}" type="pres">
      <dgm:prSet presAssocID="{92DE13A4-AB5A-4DCB-B8CE-3B80AA9FC29E}" presName="composite" presStyleCnt="0"/>
      <dgm:spPr/>
    </dgm:pt>
    <dgm:pt modelId="{43CD6395-BBC0-4B8D-8C78-8CFEB1F5771D}" type="pres">
      <dgm:prSet presAssocID="{92DE13A4-AB5A-4DCB-B8CE-3B80AA9FC29E}" presName="parTx" presStyleLbl="alignNode1" presStyleIdx="1" presStyleCnt="4">
        <dgm:presLayoutVars>
          <dgm:chMax val="0"/>
          <dgm:chPref val="0"/>
          <dgm:bulletEnabled val="1"/>
        </dgm:presLayoutVars>
      </dgm:prSet>
      <dgm:spPr/>
    </dgm:pt>
    <dgm:pt modelId="{2817EF74-4A47-49DA-9F42-C38F01FF2B49}" type="pres">
      <dgm:prSet presAssocID="{92DE13A4-AB5A-4DCB-B8CE-3B80AA9FC29E}" presName="desTx" presStyleLbl="alignAccFollowNode1" presStyleIdx="1" presStyleCnt="4">
        <dgm:presLayoutVars>
          <dgm:bulletEnabled val="1"/>
        </dgm:presLayoutVars>
      </dgm:prSet>
      <dgm:spPr/>
    </dgm:pt>
    <dgm:pt modelId="{E9D7B7E8-A8CC-439B-8291-B90278BCD580}" type="pres">
      <dgm:prSet presAssocID="{5AA528BD-D2E8-4839-BE08-CEEED766FCCD}" presName="space" presStyleCnt="0"/>
      <dgm:spPr/>
    </dgm:pt>
    <dgm:pt modelId="{A399DA9F-7DAF-40F6-8F2B-8F348B4D6AB7}" type="pres">
      <dgm:prSet presAssocID="{CF1254CE-463D-4F32-87A7-8FD7601470A4}" presName="composite" presStyleCnt="0"/>
      <dgm:spPr/>
    </dgm:pt>
    <dgm:pt modelId="{2EF97A7E-B615-4EF7-A369-A54009D6FC49}" type="pres">
      <dgm:prSet presAssocID="{CF1254CE-463D-4F32-87A7-8FD7601470A4}" presName="parTx" presStyleLbl="alignNode1" presStyleIdx="2" presStyleCnt="4">
        <dgm:presLayoutVars>
          <dgm:chMax val="0"/>
          <dgm:chPref val="0"/>
          <dgm:bulletEnabled val="1"/>
        </dgm:presLayoutVars>
      </dgm:prSet>
      <dgm:spPr/>
    </dgm:pt>
    <dgm:pt modelId="{E64D7450-07FE-4BF7-A29B-49E155BB8758}" type="pres">
      <dgm:prSet presAssocID="{CF1254CE-463D-4F32-87A7-8FD7601470A4}" presName="desTx" presStyleLbl="alignAccFollowNode1" presStyleIdx="2" presStyleCnt="4">
        <dgm:presLayoutVars>
          <dgm:bulletEnabled val="1"/>
        </dgm:presLayoutVars>
      </dgm:prSet>
      <dgm:spPr/>
    </dgm:pt>
    <dgm:pt modelId="{23BA6319-B7C7-4364-92A6-B1DD59D47FBE}" type="pres">
      <dgm:prSet presAssocID="{256D120C-9524-4BFD-BE9D-CC9C61DF9B6C}" presName="space" presStyleCnt="0"/>
      <dgm:spPr/>
    </dgm:pt>
    <dgm:pt modelId="{02C96A56-C99C-4D8F-90F8-650919DD9F33}" type="pres">
      <dgm:prSet presAssocID="{56770AE6-EF6B-4DDB-832B-6A2F4A002B5D}" presName="composite" presStyleCnt="0"/>
      <dgm:spPr/>
    </dgm:pt>
    <dgm:pt modelId="{79EFE24C-4169-423B-A976-55017FC9EC40}" type="pres">
      <dgm:prSet presAssocID="{56770AE6-EF6B-4DDB-832B-6A2F4A002B5D}" presName="parTx" presStyleLbl="alignNode1" presStyleIdx="3" presStyleCnt="4">
        <dgm:presLayoutVars>
          <dgm:chMax val="0"/>
          <dgm:chPref val="0"/>
          <dgm:bulletEnabled val="1"/>
        </dgm:presLayoutVars>
      </dgm:prSet>
      <dgm:spPr/>
    </dgm:pt>
    <dgm:pt modelId="{507277A3-0EFE-4415-A3D0-0F076D4D5DDF}" type="pres">
      <dgm:prSet presAssocID="{56770AE6-EF6B-4DDB-832B-6A2F4A002B5D}" presName="desTx" presStyleLbl="alignAccFollowNode1" presStyleIdx="3" presStyleCnt="4">
        <dgm:presLayoutVars>
          <dgm:bulletEnabled val="1"/>
        </dgm:presLayoutVars>
      </dgm:prSet>
      <dgm:spPr/>
    </dgm:pt>
  </dgm:ptLst>
  <dgm:cxnLst>
    <dgm:cxn modelId="{260CBD05-ADB5-4747-8701-A7DE03CC2B84}" type="presOf" srcId="{E08681A2-2222-4625-9A81-7770BB3A8596}" destId="{2817EF74-4A47-49DA-9F42-C38F01FF2B49}" srcOrd="0" destOrd="0" presId="urn:microsoft.com/office/officeart/2005/8/layout/hList1"/>
    <dgm:cxn modelId="{48059A0C-871B-4044-A6D0-912DF464ABF1}" type="presOf" srcId="{CF1254CE-463D-4F32-87A7-8FD7601470A4}" destId="{2EF97A7E-B615-4EF7-A369-A54009D6FC49}" srcOrd="0" destOrd="0" presId="urn:microsoft.com/office/officeart/2005/8/layout/hList1"/>
    <dgm:cxn modelId="{8BA50E12-0B97-4125-A7BA-4F0F50D7E91A}" srcId="{5CC2978F-696A-43B2-A2FC-B5821B56963C}" destId="{117199AA-C486-47F9-921E-3BE142F5EF0B}" srcOrd="0" destOrd="0" parTransId="{EA57DDBD-F1AF-4AA7-AA52-01719D3258C0}" sibTransId="{AF92B694-8331-4264-B02E-33130BEA12F3}"/>
    <dgm:cxn modelId="{0AA4DB28-B1D6-4CA9-815B-28FB30AE5F9F}" srcId="{3C451476-FEAF-4EDE-818A-6A1DB10B7F34}" destId="{5CC2978F-696A-43B2-A2FC-B5821B56963C}" srcOrd="0" destOrd="0" parTransId="{26055D8C-E7E9-400B-A8BC-1D25F5C5F491}" sibTransId="{B4BACE1C-AABC-4728-865A-DD4D2EE96BDF}"/>
    <dgm:cxn modelId="{47AB7A34-CD2E-41D1-968A-C64BE25B9F6A}" type="presOf" srcId="{5CC2978F-696A-43B2-A2FC-B5821B56963C}" destId="{F3714226-C4A7-45C5-8E7E-D38959688E4F}" srcOrd="0" destOrd="0" presId="urn:microsoft.com/office/officeart/2005/8/layout/hList1"/>
    <dgm:cxn modelId="{3D0E4C48-D6BA-4692-80D5-224BFE8E46DA}" srcId="{3C451476-FEAF-4EDE-818A-6A1DB10B7F34}" destId="{CF1254CE-463D-4F32-87A7-8FD7601470A4}" srcOrd="2" destOrd="0" parTransId="{8F01D5C7-88E6-479B-8F21-ED407D9DA3D0}" sibTransId="{256D120C-9524-4BFD-BE9D-CC9C61DF9B6C}"/>
    <dgm:cxn modelId="{F489424A-67FB-40EA-B4CA-006D0B1D789C}" srcId="{56770AE6-EF6B-4DDB-832B-6A2F4A002B5D}" destId="{9F12301D-525A-4CD4-8AE2-AE3962C8FDE0}" srcOrd="0" destOrd="0" parTransId="{643F3C1D-737C-4BB3-B4D8-B625EC606888}" sibTransId="{DDC30B0A-8BEA-47E7-A260-884570E2F14D}"/>
    <dgm:cxn modelId="{42EE1E76-E3FD-4118-896D-560DEEA1ED89}" type="presOf" srcId="{9F12301D-525A-4CD4-8AE2-AE3962C8FDE0}" destId="{507277A3-0EFE-4415-A3D0-0F076D4D5DDF}" srcOrd="0" destOrd="0" presId="urn:microsoft.com/office/officeart/2005/8/layout/hList1"/>
    <dgm:cxn modelId="{5160B178-ED59-4BEF-B1B6-B25CF73B08D8}" type="presOf" srcId="{117199AA-C486-47F9-921E-3BE142F5EF0B}" destId="{24AFE937-8E50-484C-A88E-1AD3BD1AA05D}" srcOrd="0" destOrd="0" presId="urn:microsoft.com/office/officeart/2005/8/layout/hList1"/>
    <dgm:cxn modelId="{545508A1-AF1F-4347-B62C-059262CE7156}" type="presOf" srcId="{3C451476-FEAF-4EDE-818A-6A1DB10B7F34}" destId="{6606FD26-2D0A-4165-BB8C-9FDD3CFD378A}" srcOrd="0" destOrd="0" presId="urn:microsoft.com/office/officeart/2005/8/layout/hList1"/>
    <dgm:cxn modelId="{0B7719A2-7EB6-4B5F-9091-F1B01ACFBC14}" type="presOf" srcId="{92DE13A4-AB5A-4DCB-B8CE-3B80AA9FC29E}" destId="{43CD6395-BBC0-4B8D-8C78-8CFEB1F5771D}" srcOrd="0" destOrd="0" presId="urn:microsoft.com/office/officeart/2005/8/layout/hList1"/>
    <dgm:cxn modelId="{E58004A4-4E6A-4EC9-94CD-B0BF7527BF23}" srcId="{92DE13A4-AB5A-4DCB-B8CE-3B80AA9FC29E}" destId="{E08681A2-2222-4625-9A81-7770BB3A8596}" srcOrd="0" destOrd="0" parTransId="{597AB4FF-8792-400A-BF33-1B9B7272F0E9}" sibTransId="{1B06F5D7-E64E-45D4-BFEC-E7A82996CB5B}"/>
    <dgm:cxn modelId="{B50774B9-1C7F-48AD-8229-B1100EAF1C94}" type="presOf" srcId="{177DA73C-F03E-4915-9940-7D01E9350958}" destId="{E64D7450-07FE-4BF7-A29B-49E155BB8758}" srcOrd="0" destOrd="0" presId="urn:microsoft.com/office/officeart/2005/8/layout/hList1"/>
    <dgm:cxn modelId="{C03101CE-EC16-40EC-9B0A-EEFDF963D37F}" srcId="{3C451476-FEAF-4EDE-818A-6A1DB10B7F34}" destId="{56770AE6-EF6B-4DDB-832B-6A2F4A002B5D}" srcOrd="3" destOrd="0" parTransId="{A716AB5E-5717-46ED-8AF3-CB59335B2AF9}" sibTransId="{9E40B3FF-7CBE-43BB-AD36-8F1A13B96E18}"/>
    <dgm:cxn modelId="{AF4FEAD5-5BB6-4601-B174-12DFF4CB8342}" srcId="{CF1254CE-463D-4F32-87A7-8FD7601470A4}" destId="{177DA73C-F03E-4915-9940-7D01E9350958}" srcOrd="0" destOrd="0" parTransId="{2DB0F44C-3640-4D00-9605-93E73B2771E9}" sibTransId="{56D7A21A-1C5D-4E59-81AA-710E7EBB14D4}"/>
    <dgm:cxn modelId="{25A1E8DB-0CDB-4F48-8D0F-A613328B5812}" type="presOf" srcId="{56770AE6-EF6B-4DDB-832B-6A2F4A002B5D}" destId="{79EFE24C-4169-423B-A976-55017FC9EC40}" srcOrd="0" destOrd="0" presId="urn:microsoft.com/office/officeart/2005/8/layout/hList1"/>
    <dgm:cxn modelId="{4326F4FA-A530-41B0-AA77-251D6F464B77}" srcId="{3C451476-FEAF-4EDE-818A-6A1DB10B7F34}" destId="{92DE13A4-AB5A-4DCB-B8CE-3B80AA9FC29E}" srcOrd="1" destOrd="0" parTransId="{0DB3C1C0-B250-47DB-9616-BDDFB0F27399}" sibTransId="{5AA528BD-D2E8-4839-BE08-CEEED766FCCD}"/>
    <dgm:cxn modelId="{6ED6CAD9-67E2-42BB-BEB0-9943A3CAF7D7}" type="presParOf" srcId="{6606FD26-2D0A-4165-BB8C-9FDD3CFD378A}" destId="{18A2DA24-D959-4AD6-AA83-C5E914F4B61A}" srcOrd="0" destOrd="0" presId="urn:microsoft.com/office/officeart/2005/8/layout/hList1"/>
    <dgm:cxn modelId="{6AC5C1FD-C912-43EB-837E-E66976BBF775}" type="presParOf" srcId="{18A2DA24-D959-4AD6-AA83-C5E914F4B61A}" destId="{F3714226-C4A7-45C5-8E7E-D38959688E4F}" srcOrd="0" destOrd="0" presId="urn:microsoft.com/office/officeart/2005/8/layout/hList1"/>
    <dgm:cxn modelId="{B631C103-AA0D-430E-A03D-02665C58CFEB}" type="presParOf" srcId="{18A2DA24-D959-4AD6-AA83-C5E914F4B61A}" destId="{24AFE937-8E50-484C-A88E-1AD3BD1AA05D}" srcOrd="1" destOrd="0" presId="urn:microsoft.com/office/officeart/2005/8/layout/hList1"/>
    <dgm:cxn modelId="{BEB1F8F3-E122-4142-B194-9931C87B643A}" type="presParOf" srcId="{6606FD26-2D0A-4165-BB8C-9FDD3CFD378A}" destId="{950C95EA-6788-4D3D-8BD6-BB8F0E56ADD9}" srcOrd="1" destOrd="0" presId="urn:microsoft.com/office/officeart/2005/8/layout/hList1"/>
    <dgm:cxn modelId="{1901EAB6-B3D7-4C71-8AFD-D2788C2EBB26}" type="presParOf" srcId="{6606FD26-2D0A-4165-BB8C-9FDD3CFD378A}" destId="{40782182-82B8-4832-B4D6-E7706FF1DD82}" srcOrd="2" destOrd="0" presId="urn:microsoft.com/office/officeart/2005/8/layout/hList1"/>
    <dgm:cxn modelId="{5A26892E-FE1B-4BF5-83DD-CB9513FAC130}" type="presParOf" srcId="{40782182-82B8-4832-B4D6-E7706FF1DD82}" destId="{43CD6395-BBC0-4B8D-8C78-8CFEB1F5771D}" srcOrd="0" destOrd="0" presId="urn:microsoft.com/office/officeart/2005/8/layout/hList1"/>
    <dgm:cxn modelId="{2702606E-F3C1-4EE4-BD47-97E496142D63}" type="presParOf" srcId="{40782182-82B8-4832-B4D6-E7706FF1DD82}" destId="{2817EF74-4A47-49DA-9F42-C38F01FF2B49}" srcOrd="1" destOrd="0" presId="urn:microsoft.com/office/officeart/2005/8/layout/hList1"/>
    <dgm:cxn modelId="{988F745B-53FD-4641-A71C-A4573D607707}" type="presParOf" srcId="{6606FD26-2D0A-4165-BB8C-9FDD3CFD378A}" destId="{E9D7B7E8-A8CC-439B-8291-B90278BCD580}" srcOrd="3" destOrd="0" presId="urn:microsoft.com/office/officeart/2005/8/layout/hList1"/>
    <dgm:cxn modelId="{D2F22113-D8FA-48DC-8222-577B87E71A99}" type="presParOf" srcId="{6606FD26-2D0A-4165-BB8C-9FDD3CFD378A}" destId="{A399DA9F-7DAF-40F6-8F2B-8F348B4D6AB7}" srcOrd="4" destOrd="0" presId="urn:microsoft.com/office/officeart/2005/8/layout/hList1"/>
    <dgm:cxn modelId="{FA2DF0A4-B4C9-4643-83A6-A20D8F696570}" type="presParOf" srcId="{A399DA9F-7DAF-40F6-8F2B-8F348B4D6AB7}" destId="{2EF97A7E-B615-4EF7-A369-A54009D6FC49}" srcOrd="0" destOrd="0" presId="urn:microsoft.com/office/officeart/2005/8/layout/hList1"/>
    <dgm:cxn modelId="{5A716F70-0AF4-42D7-B70C-29222159046D}" type="presParOf" srcId="{A399DA9F-7DAF-40F6-8F2B-8F348B4D6AB7}" destId="{E64D7450-07FE-4BF7-A29B-49E155BB8758}" srcOrd="1" destOrd="0" presId="urn:microsoft.com/office/officeart/2005/8/layout/hList1"/>
    <dgm:cxn modelId="{005E56CF-A200-429C-B7A7-D727B48A418D}" type="presParOf" srcId="{6606FD26-2D0A-4165-BB8C-9FDD3CFD378A}" destId="{23BA6319-B7C7-4364-92A6-B1DD59D47FBE}" srcOrd="5" destOrd="0" presId="urn:microsoft.com/office/officeart/2005/8/layout/hList1"/>
    <dgm:cxn modelId="{5D4FACBC-8566-42E7-925D-F64D7C3EF094}" type="presParOf" srcId="{6606FD26-2D0A-4165-BB8C-9FDD3CFD378A}" destId="{02C96A56-C99C-4D8F-90F8-650919DD9F33}" srcOrd="6" destOrd="0" presId="urn:microsoft.com/office/officeart/2005/8/layout/hList1"/>
    <dgm:cxn modelId="{1748B1DC-7537-4F53-A845-DCDD7D52CC12}" type="presParOf" srcId="{02C96A56-C99C-4D8F-90F8-650919DD9F33}" destId="{79EFE24C-4169-423B-A976-55017FC9EC40}" srcOrd="0" destOrd="0" presId="urn:microsoft.com/office/officeart/2005/8/layout/hList1"/>
    <dgm:cxn modelId="{B8646D4F-725C-4E82-8674-2AC0B34CCA33}" type="presParOf" srcId="{02C96A56-C99C-4D8F-90F8-650919DD9F33}" destId="{507277A3-0EFE-4415-A3D0-0F076D4D5DD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83F5415-95FE-4879-AC62-5FA7589F9A84}"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BD63A7FD-F861-4090-A211-539D9838AB7C}">
      <dgm:prSet/>
      <dgm:spPr/>
      <dgm:t>
        <a:bodyPr/>
        <a:lstStyle/>
        <a:p>
          <a:r>
            <a:rPr lang="en-US" u="sng" dirty="0"/>
            <a:t>Certification (S-1 Report)</a:t>
          </a:r>
          <a:endParaRPr lang="en-US" dirty="0"/>
        </a:p>
      </dgm:t>
    </dgm:pt>
    <dgm:pt modelId="{95B89B0A-4570-471F-8FB8-1366C047C507}" type="parTrans" cxnId="{FE174EC8-04DA-46A6-9317-C63917AB93F2}">
      <dgm:prSet/>
      <dgm:spPr/>
      <dgm:t>
        <a:bodyPr/>
        <a:lstStyle/>
        <a:p>
          <a:endParaRPr lang="en-US"/>
        </a:p>
      </dgm:t>
    </dgm:pt>
    <dgm:pt modelId="{4D02FFC4-B592-4A53-9A80-0D6AEC85C8DC}" type="sibTrans" cxnId="{FE174EC8-04DA-46A6-9317-C63917AB93F2}">
      <dgm:prSet/>
      <dgm:spPr/>
      <dgm:t>
        <a:bodyPr/>
        <a:lstStyle/>
        <a:p>
          <a:endParaRPr lang="en-US"/>
        </a:p>
      </dgm:t>
    </dgm:pt>
    <dgm:pt modelId="{D9A56658-4312-49B0-BB9C-641A7EC8075D}">
      <dgm:prSet/>
      <dgm:spPr/>
      <dgm:t>
        <a:bodyPr/>
        <a:lstStyle/>
        <a:p>
          <a:r>
            <a:rPr lang="en-US" u="sng" dirty="0"/>
            <a:t>Organization Chart (S-2 Form)</a:t>
          </a:r>
          <a:endParaRPr lang="en-US" dirty="0"/>
        </a:p>
      </dgm:t>
    </dgm:pt>
    <dgm:pt modelId="{C64327D9-D2A1-4970-A486-5E5A00E383DE}" type="parTrans" cxnId="{C67D7423-C38A-4A82-BE5D-A0CC28CB9F43}">
      <dgm:prSet/>
      <dgm:spPr/>
      <dgm:t>
        <a:bodyPr/>
        <a:lstStyle/>
        <a:p>
          <a:endParaRPr lang="en-US"/>
        </a:p>
      </dgm:t>
    </dgm:pt>
    <dgm:pt modelId="{88455C90-14FB-4E26-A230-5DA6EF1EA8B0}" type="sibTrans" cxnId="{C67D7423-C38A-4A82-BE5D-A0CC28CB9F43}">
      <dgm:prSet/>
      <dgm:spPr/>
      <dgm:t>
        <a:bodyPr/>
        <a:lstStyle/>
        <a:p>
          <a:endParaRPr lang="en-US"/>
        </a:p>
      </dgm:t>
    </dgm:pt>
    <dgm:pt modelId="{D8EC35FE-837F-489C-A8ED-4E11A698B37B}">
      <dgm:prSet/>
      <dgm:spPr/>
      <dgm:t>
        <a:bodyPr/>
        <a:lstStyle/>
        <a:p>
          <a:r>
            <a:rPr lang="en-US" u="none" dirty="0"/>
            <a:t>Position Extension Certification </a:t>
          </a:r>
          <a:r>
            <a:rPr lang="en-US" dirty="0"/>
            <a:t>for term positions. </a:t>
          </a:r>
          <a:r>
            <a:rPr lang="en-US" b="1" dirty="0"/>
            <a:t>Use Excel spreadsheet posted on SBD website</a:t>
          </a:r>
          <a:r>
            <a:rPr lang="en-US" dirty="0"/>
            <a:t>. Do </a:t>
          </a:r>
          <a:r>
            <a:rPr lang="en-US" b="1" u="sng" dirty="0"/>
            <a:t>not</a:t>
          </a:r>
          <a:r>
            <a:rPr lang="en-US" dirty="0"/>
            <a:t> submit a PARF for each term position being extended.</a:t>
          </a:r>
        </a:p>
      </dgm:t>
    </dgm:pt>
    <dgm:pt modelId="{4AF0B2FB-6327-4614-9DED-BB128C55245B}" type="parTrans" cxnId="{189EBC88-FC6C-4AF0-91BB-E1392161B835}">
      <dgm:prSet/>
      <dgm:spPr/>
      <dgm:t>
        <a:bodyPr/>
        <a:lstStyle/>
        <a:p>
          <a:endParaRPr lang="en-US"/>
        </a:p>
      </dgm:t>
    </dgm:pt>
    <dgm:pt modelId="{31E2B108-407A-4F72-AB95-DE7CD9EF6BD0}" type="sibTrans" cxnId="{189EBC88-FC6C-4AF0-91BB-E1392161B835}">
      <dgm:prSet/>
      <dgm:spPr/>
      <dgm:t>
        <a:bodyPr/>
        <a:lstStyle/>
        <a:p>
          <a:endParaRPr lang="en-US"/>
        </a:p>
      </dgm:t>
    </dgm:pt>
    <dgm:pt modelId="{C69E33BF-A664-4AEE-A5A3-1759F0757B68}">
      <dgm:prSet/>
      <dgm:spPr/>
      <dgm:t>
        <a:bodyPr/>
        <a:lstStyle/>
        <a:p>
          <a:r>
            <a:rPr lang="en-US"/>
            <a:t>Produced </a:t>
          </a:r>
          <a:r>
            <a:rPr lang="en-US" dirty="0"/>
            <a:t>from BFM using info populated on 9900 Form.  Will automatically indicate whether you use department-level budgeting depending on what you have set in BFM.</a:t>
          </a:r>
        </a:p>
      </dgm:t>
    </dgm:pt>
    <dgm:pt modelId="{3AA81358-F87A-4B99-9EBE-22E543346491}" type="parTrans" cxnId="{398AAD69-39B3-4B07-A0D5-79DBCDEC343F}">
      <dgm:prSet/>
      <dgm:spPr/>
      <dgm:t>
        <a:bodyPr/>
        <a:lstStyle/>
        <a:p>
          <a:endParaRPr lang="en-US"/>
        </a:p>
      </dgm:t>
    </dgm:pt>
    <dgm:pt modelId="{B096518C-792F-4D47-9664-2CBE7BDA08DC}" type="sibTrans" cxnId="{398AAD69-39B3-4B07-A0D5-79DBCDEC343F}">
      <dgm:prSet/>
      <dgm:spPr/>
      <dgm:t>
        <a:bodyPr/>
        <a:lstStyle/>
        <a:p>
          <a:endParaRPr lang="en-US"/>
        </a:p>
      </dgm:t>
    </dgm:pt>
    <dgm:pt modelId="{1272FED3-A3F4-4807-9CF4-A64781CFF9E6}">
      <dgm:prSet/>
      <dgm:spPr/>
      <dgm:t>
        <a:bodyPr/>
        <a:lstStyle/>
        <a:p>
          <a:r>
            <a:rPr lang="en-US" dirty="0"/>
            <a:t> Generated outside of BFM.  One at agency level and one for each P-code.</a:t>
          </a:r>
        </a:p>
      </dgm:t>
    </dgm:pt>
    <dgm:pt modelId="{14FD7DE3-D8E3-4B1F-B12D-E9B5D10C3303}" type="parTrans" cxnId="{A7CA9BD4-986F-4D88-8980-AF5118044B53}">
      <dgm:prSet/>
      <dgm:spPr/>
      <dgm:t>
        <a:bodyPr/>
        <a:lstStyle/>
        <a:p>
          <a:endParaRPr lang="en-US"/>
        </a:p>
      </dgm:t>
    </dgm:pt>
    <dgm:pt modelId="{37BBE363-AA25-43ED-865C-36160EAD953E}" type="sibTrans" cxnId="{A7CA9BD4-986F-4D88-8980-AF5118044B53}">
      <dgm:prSet/>
      <dgm:spPr/>
      <dgm:t>
        <a:bodyPr/>
        <a:lstStyle/>
        <a:p>
          <a:endParaRPr lang="en-US"/>
        </a:p>
      </dgm:t>
    </dgm:pt>
    <dgm:pt modelId="{ACDFF679-3B45-4D51-BE3B-815D2B68A7BA}">
      <dgm:prSet/>
      <dgm:spPr/>
      <dgm:t>
        <a:bodyPr/>
        <a:lstStyle/>
        <a:p>
          <a:r>
            <a:rPr lang="en-US" u="sng" dirty="0"/>
            <a:t>Position Extension Certification</a:t>
          </a:r>
          <a:r>
            <a:rPr lang="en-US" dirty="0"/>
            <a:t> </a:t>
          </a:r>
        </a:p>
      </dgm:t>
    </dgm:pt>
    <dgm:pt modelId="{4FD3DFE8-3529-40A7-B523-15B30C22E034}" type="parTrans" cxnId="{CC0855F2-8810-468C-A2F6-E9CEF5435EE9}">
      <dgm:prSet/>
      <dgm:spPr/>
      <dgm:t>
        <a:bodyPr/>
        <a:lstStyle/>
        <a:p>
          <a:endParaRPr lang="en-US"/>
        </a:p>
      </dgm:t>
    </dgm:pt>
    <dgm:pt modelId="{FA79731B-BBC4-4BA0-B155-A22EDAC24204}" type="sibTrans" cxnId="{CC0855F2-8810-468C-A2F6-E9CEF5435EE9}">
      <dgm:prSet/>
      <dgm:spPr/>
      <dgm:t>
        <a:bodyPr/>
        <a:lstStyle/>
        <a:p>
          <a:endParaRPr lang="en-US"/>
        </a:p>
      </dgm:t>
    </dgm:pt>
    <dgm:pt modelId="{BF7574EA-65F0-40E9-8DC4-58AE3691B907}" type="pres">
      <dgm:prSet presAssocID="{183F5415-95FE-4879-AC62-5FA7589F9A84}" presName="Name0" presStyleCnt="0">
        <dgm:presLayoutVars>
          <dgm:dir/>
          <dgm:animLvl val="lvl"/>
          <dgm:resizeHandles val="exact"/>
        </dgm:presLayoutVars>
      </dgm:prSet>
      <dgm:spPr/>
    </dgm:pt>
    <dgm:pt modelId="{8847B7CC-50A4-4DDE-985A-6304FFADC13C}" type="pres">
      <dgm:prSet presAssocID="{BD63A7FD-F861-4090-A211-539D9838AB7C}" presName="composite" presStyleCnt="0"/>
      <dgm:spPr/>
    </dgm:pt>
    <dgm:pt modelId="{25416EAB-16AC-432D-95BE-6A014938B329}" type="pres">
      <dgm:prSet presAssocID="{BD63A7FD-F861-4090-A211-539D9838AB7C}" presName="parTx" presStyleLbl="alignNode1" presStyleIdx="0" presStyleCnt="3">
        <dgm:presLayoutVars>
          <dgm:chMax val="0"/>
          <dgm:chPref val="0"/>
          <dgm:bulletEnabled val="1"/>
        </dgm:presLayoutVars>
      </dgm:prSet>
      <dgm:spPr/>
    </dgm:pt>
    <dgm:pt modelId="{8D40F5B6-366E-4B6C-AE53-629E70C88DCC}" type="pres">
      <dgm:prSet presAssocID="{BD63A7FD-F861-4090-A211-539D9838AB7C}" presName="desTx" presStyleLbl="alignAccFollowNode1" presStyleIdx="0" presStyleCnt="3">
        <dgm:presLayoutVars>
          <dgm:bulletEnabled val="1"/>
        </dgm:presLayoutVars>
      </dgm:prSet>
      <dgm:spPr/>
    </dgm:pt>
    <dgm:pt modelId="{1E9D31D7-C25C-434C-BCC7-35EC2C2C244B}" type="pres">
      <dgm:prSet presAssocID="{4D02FFC4-B592-4A53-9A80-0D6AEC85C8DC}" presName="space" presStyleCnt="0"/>
      <dgm:spPr/>
    </dgm:pt>
    <dgm:pt modelId="{C7DF30FE-AA76-40B4-AF8B-A7734488C104}" type="pres">
      <dgm:prSet presAssocID="{D9A56658-4312-49B0-BB9C-641A7EC8075D}" presName="composite" presStyleCnt="0"/>
      <dgm:spPr/>
    </dgm:pt>
    <dgm:pt modelId="{94FE2EF2-007D-4761-96C7-B8EB901D34C4}" type="pres">
      <dgm:prSet presAssocID="{D9A56658-4312-49B0-BB9C-641A7EC8075D}" presName="parTx" presStyleLbl="alignNode1" presStyleIdx="1" presStyleCnt="3">
        <dgm:presLayoutVars>
          <dgm:chMax val="0"/>
          <dgm:chPref val="0"/>
          <dgm:bulletEnabled val="1"/>
        </dgm:presLayoutVars>
      </dgm:prSet>
      <dgm:spPr/>
    </dgm:pt>
    <dgm:pt modelId="{94851161-FCAA-498C-9D3C-FE3CD70E7462}" type="pres">
      <dgm:prSet presAssocID="{D9A56658-4312-49B0-BB9C-641A7EC8075D}" presName="desTx" presStyleLbl="alignAccFollowNode1" presStyleIdx="1" presStyleCnt="3">
        <dgm:presLayoutVars>
          <dgm:bulletEnabled val="1"/>
        </dgm:presLayoutVars>
      </dgm:prSet>
      <dgm:spPr/>
    </dgm:pt>
    <dgm:pt modelId="{C7F9E300-274D-4834-A674-4DE21EA533EF}" type="pres">
      <dgm:prSet presAssocID="{88455C90-14FB-4E26-A230-5DA6EF1EA8B0}" presName="space" presStyleCnt="0"/>
      <dgm:spPr/>
    </dgm:pt>
    <dgm:pt modelId="{E338D7EC-67EC-4A0B-A33B-F958D307191C}" type="pres">
      <dgm:prSet presAssocID="{ACDFF679-3B45-4D51-BE3B-815D2B68A7BA}" presName="composite" presStyleCnt="0"/>
      <dgm:spPr/>
    </dgm:pt>
    <dgm:pt modelId="{7C405443-E2C5-4313-8740-73948FFDF127}" type="pres">
      <dgm:prSet presAssocID="{ACDFF679-3B45-4D51-BE3B-815D2B68A7BA}" presName="parTx" presStyleLbl="alignNode1" presStyleIdx="2" presStyleCnt="3">
        <dgm:presLayoutVars>
          <dgm:chMax val="0"/>
          <dgm:chPref val="0"/>
          <dgm:bulletEnabled val="1"/>
        </dgm:presLayoutVars>
      </dgm:prSet>
      <dgm:spPr/>
    </dgm:pt>
    <dgm:pt modelId="{A453EBFD-4351-41B5-961B-0C9548891735}" type="pres">
      <dgm:prSet presAssocID="{ACDFF679-3B45-4D51-BE3B-815D2B68A7BA}" presName="desTx" presStyleLbl="alignAccFollowNode1" presStyleIdx="2" presStyleCnt="3">
        <dgm:presLayoutVars>
          <dgm:bulletEnabled val="1"/>
        </dgm:presLayoutVars>
      </dgm:prSet>
      <dgm:spPr/>
    </dgm:pt>
  </dgm:ptLst>
  <dgm:cxnLst>
    <dgm:cxn modelId="{C67D7423-C38A-4A82-BE5D-A0CC28CB9F43}" srcId="{183F5415-95FE-4879-AC62-5FA7589F9A84}" destId="{D9A56658-4312-49B0-BB9C-641A7EC8075D}" srcOrd="1" destOrd="0" parTransId="{C64327D9-D2A1-4970-A486-5E5A00E383DE}" sibTransId="{88455C90-14FB-4E26-A230-5DA6EF1EA8B0}"/>
    <dgm:cxn modelId="{818BBB5E-4DD4-48B5-8F29-D51C466ABE6A}" type="presOf" srcId="{ACDFF679-3B45-4D51-BE3B-815D2B68A7BA}" destId="{7C405443-E2C5-4313-8740-73948FFDF127}" srcOrd="0" destOrd="0" presId="urn:microsoft.com/office/officeart/2005/8/layout/hList1"/>
    <dgm:cxn modelId="{2DD91A68-5C02-402E-846C-5F029A7485D2}" type="presOf" srcId="{D8EC35FE-837F-489C-A8ED-4E11A698B37B}" destId="{A453EBFD-4351-41B5-961B-0C9548891735}" srcOrd="0" destOrd="0" presId="urn:microsoft.com/office/officeart/2005/8/layout/hList1"/>
    <dgm:cxn modelId="{1AADAB68-1325-4B4A-AC6E-7DDBD4C11C18}" type="presOf" srcId="{1272FED3-A3F4-4807-9CF4-A64781CFF9E6}" destId="{94851161-FCAA-498C-9D3C-FE3CD70E7462}" srcOrd="0" destOrd="0" presId="urn:microsoft.com/office/officeart/2005/8/layout/hList1"/>
    <dgm:cxn modelId="{398AAD69-39B3-4B07-A0D5-79DBCDEC343F}" srcId="{BD63A7FD-F861-4090-A211-539D9838AB7C}" destId="{C69E33BF-A664-4AEE-A5A3-1759F0757B68}" srcOrd="0" destOrd="0" parTransId="{3AA81358-F87A-4B99-9EBE-22E543346491}" sibTransId="{B096518C-792F-4D47-9664-2CBE7BDA08DC}"/>
    <dgm:cxn modelId="{EBCA7A88-539D-453B-8361-8E1116FA6282}" type="presOf" srcId="{C69E33BF-A664-4AEE-A5A3-1759F0757B68}" destId="{8D40F5B6-366E-4B6C-AE53-629E70C88DCC}" srcOrd="0" destOrd="0" presId="urn:microsoft.com/office/officeart/2005/8/layout/hList1"/>
    <dgm:cxn modelId="{189EBC88-FC6C-4AF0-91BB-E1392161B835}" srcId="{ACDFF679-3B45-4D51-BE3B-815D2B68A7BA}" destId="{D8EC35FE-837F-489C-A8ED-4E11A698B37B}" srcOrd="0" destOrd="0" parTransId="{4AF0B2FB-6327-4614-9DED-BB128C55245B}" sibTransId="{31E2B108-407A-4F72-AB95-DE7CD9EF6BD0}"/>
    <dgm:cxn modelId="{4C7A498A-6DF9-4EED-B6AB-41E3D1831EDC}" type="presOf" srcId="{183F5415-95FE-4879-AC62-5FA7589F9A84}" destId="{BF7574EA-65F0-40E9-8DC4-58AE3691B907}" srcOrd="0" destOrd="0" presId="urn:microsoft.com/office/officeart/2005/8/layout/hList1"/>
    <dgm:cxn modelId="{A0726B8D-DB58-4797-AD15-62276FDBCA32}" type="presOf" srcId="{D9A56658-4312-49B0-BB9C-641A7EC8075D}" destId="{94FE2EF2-007D-4761-96C7-B8EB901D34C4}" srcOrd="0" destOrd="0" presId="urn:microsoft.com/office/officeart/2005/8/layout/hList1"/>
    <dgm:cxn modelId="{EB1DE9A0-8CCD-46F3-B1A1-466970F78C22}" type="presOf" srcId="{BD63A7FD-F861-4090-A211-539D9838AB7C}" destId="{25416EAB-16AC-432D-95BE-6A014938B329}" srcOrd="0" destOrd="0" presId="urn:microsoft.com/office/officeart/2005/8/layout/hList1"/>
    <dgm:cxn modelId="{FE174EC8-04DA-46A6-9317-C63917AB93F2}" srcId="{183F5415-95FE-4879-AC62-5FA7589F9A84}" destId="{BD63A7FD-F861-4090-A211-539D9838AB7C}" srcOrd="0" destOrd="0" parTransId="{95B89B0A-4570-471F-8FB8-1366C047C507}" sibTransId="{4D02FFC4-B592-4A53-9A80-0D6AEC85C8DC}"/>
    <dgm:cxn modelId="{A7CA9BD4-986F-4D88-8980-AF5118044B53}" srcId="{D9A56658-4312-49B0-BB9C-641A7EC8075D}" destId="{1272FED3-A3F4-4807-9CF4-A64781CFF9E6}" srcOrd="0" destOrd="0" parTransId="{14FD7DE3-D8E3-4B1F-B12D-E9B5D10C3303}" sibTransId="{37BBE363-AA25-43ED-865C-36160EAD953E}"/>
    <dgm:cxn modelId="{CC0855F2-8810-468C-A2F6-E9CEF5435EE9}" srcId="{183F5415-95FE-4879-AC62-5FA7589F9A84}" destId="{ACDFF679-3B45-4D51-BE3B-815D2B68A7BA}" srcOrd="2" destOrd="0" parTransId="{4FD3DFE8-3529-40A7-B523-15B30C22E034}" sibTransId="{FA79731B-BBC4-4BA0-B155-A22EDAC24204}"/>
    <dgm:cxn modelId="{EF0BD4C4-F539-4049-A1E2-A2693A9B9F5C}" type="presParOf" srcId="{BF7574EA-65F0-40E9-8DC4-58AE3691B907}" destId="{8847B7CC-50A4-4DDE-985A-6304FFADC13C}" srcOrd="0" destOrd="0" presId="urn:microsoft.com/office/officeart/2005/8/layout/hList1"/>
    <dgm:cxn modelId="{D75495C0-2201-4141-A3A4-9A3B7D18E01F}" type="presParOf" srcId="{8847B7CC-50A4-4DDE-985A-6304FFADC13C}" destId="{25416EAB-16AC-432D-95BE-6A014938B329}" srcOrd="0" destOrd="0" presId="urn:microsoft.com/office/officeart/2005/8/layout/hList1"/>
    <dgm:cxn modelId="{FCEC5980-064A-4512-B477-B8157CAA5335}" type="presParOf" srcId="{8847B7CC-50A4-4DDE-985A-6304FFADC13C}" destId="{8D40F5B6-366E-4B6C-AE53-629E70C88DCC}" srcOrd="1" destOrd="0" presId="urn:microsoft.com/office/officeart/2005/8/layout/hList1"/>
    <dgm:cxn modelId="{2677C5E6-0E9E-4F47-B909-BA5999C25619}" type="presParOf" srcId="{BF7574EA-65F0-40E9-8DC4-58AE3691B907}" destId="{1E9D31D7-C25C-434C-BCC7-35EC2C2C244B}" srcOrd="1" destOrd="0" presId="urn:microsoft.com/office/officeart/2005/8/layout/hList1"/>
    <dgm:cxn modelId="{4A030147-D4D9-4BA2-B599-BA02C5235853}" type="presParOf" srcId="{BF7574EA-65F0-40E9-8DC4-58AE3691B907}" destId="{C7DF30FE-AA76-40B4-AF8B-A7734488C104}" srcOrd="2" destOrd="0" presId="urn:microsoft.com/office/officeart/2005/8/layout/hList1"/>
    <dgm:cxn modelId="{825EFD4D-420F-4AFF-A635-E1B1499BF0C6}" type="presParOf" srcId="{C7DF30FE-AA76-40B4-AF8B-A7734488C104}" destId="{94FE2EF2-007D-4761-96C7-B8EB901D34C4}" srcOrd="0" destOrd="0" presId="urn:microsoft.com/office/officeart/2005/8/layout/hList1"/>
    <dgm:cxn modelId="{ACAC2F8C-1417-4A3F-B16C-FA114D9FE6E7}" type="presParOf" srcId="{C7DF30FE-AA76-40B4-AF8B-A7734488C104}" destId="{94851161-FCAA-498C-9D3C-FE3CD70E7462}" srcOrd="1" destOrd="0" presId="urn:microsoft.com/office/officeart/2005/8/layout/hList1"/>
    <dgm:cxn modelId="{FF2D25B7-67F7-4CCC-A90B-A2440FDAA726}" type="presParOf" srcId="{BF7574EA-65F0-40E9-8DC4-58AE3691B907}" destId="{C7F9E300-274D-4834-A674-4DE21EA533EF}" srcOrd="3" destOrd="0" presId="urn:microsoft.com/office/officeart/2005/8/layout/hList1"/>
    <dgm:cxn modelId="{39A1B8FB-3347-4E31-9900-54560F3BBEA7}" type="presParOf" srcId="{BF7574EA-65F0-40E9-8DC4-58AE3691B907}" destId="{E338D7EC-67EC-4A0B-A33B-F958D307191C}" srcOrd="4" destOrd="0" presId="urn:microsoft.com/office/officeart/2005/8/layout/hList1"/>
    <dgm:cxn modelId="{72FE9AC8-4E6D-4D3C-8B14-442008E2B441}" type="presParOf" srcId="{E338D7EC-67EC-4A0B-A33B-F958D307191C}" destId="{7C405443-E2C5-4313-8740-73948FFDF127}" srcOrd="0" destOrd="0" presId="urn:microsoft.com/office/officeart/2005/8/layout/hList1"/>
    <dgm:cxn modelId="{B1A1B3D0-0A7B-451C-B26B-ECAC47C4A25D}" type="presParOf" srcId="{E338D7EC-67EC-4A0B-A33B-F958D307191C}" destId="{A453EBFD-4351-41B5-961B-0C954889173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15F361-C718-439F-96F5-0926E6484AC3}"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F3087FC2-7385-4CDA-A4ED-0F7743AAF992}">
      <dgm:prSet/>
      <dgm:spPr/>
      <dgm:t>
        <a:bodyPr/>
        <a:lstStyle/>
        <a:p>
          <a:r>
            <a:rPr lang="en-US" b="1" dirty="0"/>
            <a:t>Budget Adjustment Requests (BARs)</a:t>
          </a:r>
        </a:p>
      </dgm:t>
    </dgm:pt>
    <dgm:pt modelId="{2C3FB601-E4A0-47A0-A124-23F7CADFF71D}" type="parTrans" cxnId="{0F6F9561-D6C7-48E1-BBC5-3E50906B5400}">
      <dgm:prSet/>
      <dgm:spPr/>
      <dgm:t>
        <a:bodyPr/>
        <a:lstStyle/>
        <a:p>
          <a:endParaRPr lang="en-US"/>
        </a:p>
      </dgm:t>
    </dgm:pt>
    <dgm:pt modelId="{98E36DE7-AA6C-4F51-A83F-5F71EAFB3C29}" type="sibTrans" cxnId="{0F6F9561-D6C7-48E1-BBC5-3E50906B5400}">
      <dgm:prSet/>
      <dgm:spPr/>
      <dgm:t>
        <a:bodyPr/>
        <a:lstStyle/>
        <a:p>
          <a:endParaRPr lang="en-US"/>
        </a:p>
      </dgm:t>
    </dgm:pt>
    <dgm:pt modelId="{BCE12961-65D8-467E-A392-EB78F3BF49B3}">
      <dgm:prSet/>
      <dgm:spPr/>
      <dgm:t>
        <a:bodyPr/>
        <a:lstStyle/>
        <a:p>
          <a:r>
            <a:rPr lang="en-US" b="1" dirty="0"/>
            <a:t>Future Training Opportunities</a:t>
          </a:r>
        </a:p>
      </dgm:t>
    </dgm:pt>
    <dgm:pt modelId="{541ED806-90DC-4FB4-B904-EB246636FA79}" type="parTrans" cxnId="{032C9648-6585-4C4C-AD34-55411B2C6084}">
      <dgm:prSet/>
      <dgm:spPr/>
      <dgm:t>
        <a:bodyPr/>
        <a:lstStyle/>
        <a:p>
          <a:endParaRPr lang="en-US"/>
        </a:p>
      </dgm:t>
    </dgm:pt>
    <dgm:pt modelId="{C764DE07-AC33-4D0F-ADEC-6A1DE4A870CC}" type="sibTrans" cxnId="{032C9648-6585-4C4C-AD34-55411B2C6084}">
      <dgm:prSet/>
      <dgm:spPr/>
      <dgm:t>
        <a:bodyPr/>
        <a:lstStyle/>
        <a:p>
          <a:endParaRPr lang="en-US"/>
        </a:p>
      </dgm:t>
    </dgm:pt>
    <dgm:pt modelId="{924B79C6-CE1D-4D64-9F28-88538A6B8BF8}">
      <dgm:prSet/>
      <dgm:spPr/>
      <dgm:t>
        <a:bodyPr/>
        <a:lstStyle/>
        <a:p>
          <a:r>
            <a:rPr lang="en-US"/>
            <a:t>Budget Boot Camp – between May and July</a:t>
          </a:r>
        </a:p>
      </dgm:t>
    </dgm:pt>
    <dgm:pt modelId="{3233C4D4-A57B-41BA-89CF-FB804DA6B390}" type="parTrans" cxnId="{68AC45C7-97B7-495D-8243-EFBC8947DA03}">
      <dgm:prSet/>
      <dgm:spPr/>
      <dgm:t>
        <a:bodyPr/>
        <a:lstStyle/>
        <a:p>
          <a:endParaRPr lang="en-US"/>
        </a:p>
      </dgm:t>
    </dgm:pt>
    <dgm:pt modelId="{5A6F251C-6EFE-4A4D-90E0-29DD1A7F89E6}" type="sibTrans" cxnId="{68AC45C7-97B7-495D-8243-EFBC8947DA03}">
      <dgm:prSet/>
      <dgm:spPr/>
      <dgm:t>
        <a:bodyPr/>
        <a:lstStyle/>
        <a:p>
          <a:endParaRPr lang="en-US"/>
        </a:p>
      </dgm:t>
    </dgm:pt>
    <dgm:pt modelId="{1D9D0A4E-C5DB-4024-B853-EA5523F052D7}">
      <dgm:prSet/>
      <dgm:spPr/>
      <dgm:t>
        <a:bodyPr/>
        <a:lstStyle/>
        <a:p>
          <a:r>
            <a:rPr lang="en-US" dirty="0"/>
            <a:t>Budget Projections - June</a:t>
          </a:r>
        </a:p>
      </dgm:t>
    </dgm:pt>
    <dgm:pt modelId="{B7FB1CF6-B1EE-4D10-B4A2-8951D5BCBC61}" type="parTrans" cxnId="{C5E68138-2A5E-4475-B16F-4F6AFD461981}">
      <dgm:prSet/>
      <dgm:spPr/>
      <dgm:t>
        <a:bodyPr/>
        <a:lstStyle/>
        <a:p>
          <a:endParaRPr lang="en-US"/>
        </a:p>
      </dgm:t>
    </dgm:pt>
    <dgm:pt modelId="{2D6E9776-FFA4-4595-B414-07A843F241EA}" type="sibTrans" cxnId="{C5E68138-2A5E-4475-B16F-4F6AFD461981}">
      <dgm:prSet/>
      <dgm:spPr/>
      <dgm:t>
        <a:bodyPr/>
        <a:lstStyle/>
        <a:p>
          <a:endParaRPr lang="en-US"/>
        </a:p>
      </dgm:t>
    </dgm:pt>
    <dgm:pt modelId="{EA723542-4852-46DE-8278-14A63B140272}">
      <dgm:prSet/>
      <dgm:spPr/>
      <dgm:t>
        <a:bodyPr/>
        <a:lstStyle/>
        <a:p>
          <a:r>
            <a:rPr lang="en-US" dirty="0"/>
            <a:t>FY26 BAR Training – Early July</a:t>
          </a:r>
        </a:p>
      </dgm:t>
    </dgm:pt>
    <dgm:pt modelId="{A0C0BE48-0475-4D3F-AD8B-7FC96862410D}" type="parTrans" cxnId="{F0A44D19-87D0-4515-B3BC-A0CDF6844AD6}">
      <dgm:prSet/>
      <dgm:spPr/>
      <dgm:t>
        <a:bodyPr/>
        <a:lstStyle/>
        <a:p>
          <a:endParaRPr lang="en-US"/>
        </a:p>
      </dgm:t>
    </dgm:pt>
    <dgm:pt modelId="{15B90058-2CF7-4966-82FB-AE3CC070CAA4}" type="sibTrans" cxnId="{F0A44D19-87D0-4515-B3BC-A0CDF6844AD6}">
      <dgm:prSet/>
      <dgm:spPr/>
      <dgm:t>
        <a:bodyPr/>
        <a:lstStyle/>
        <a:p>
          <a:endParaRPr lang="en-US"/>
        </a:p>
      </dgm:t>
    </dgm:pt>
    <dgm:pt modelId="{B1587678-EB50-465F-A188-CEAD17320DA4}">
      <dgm:prSet/>
      <dgm:spPr/>
      <dgm:t>
        <a:bodyPr/>
        <a:lstStyle/>
        <a:p>
          <a:r>
            <a:rPr lang="en-US" b="1" dirty="0"/>
            <a:t>Operating Budget Workshops</a:t>
          </a:r>
        </a:p>
      </dgm:t>
    </dgm:pt>
    <dgm:pt modelId="{55FBDCBA-9E8E-4A37-AC37-C0016480C685}" type="parTrans" cxnId="{94E73CBD-1962-465C-8AC5-EFD90632AD04}">
      <dgm:prSet/>
      <dgm:spPr/>
      <dgm:t>
        <a:bodyPr/>
        <a:lstStyle/>
        <a:p>
          <a:endParaRPr lang="en-US"/>
        </a:p>
      </dgm:t>
    </dgm:pt>
    <dgm:pt modelId="{5C8177C0-8A21-4009-A396-7E23E565B1DD}" type="sibTrans" cxnId="{94E73CBD-1962-465C-8AC5-EFD90632AD04}">
      <dgm:prSet/>
      <dgm:spPr/>
      <dgm:t>
        <a:bodyPr/>
        <a:lstStyle/>
        <a:p>
          <a:endParaRPr lang="en-US"/>
        </a:p>
      </dgm:t>
    </dgm:pt>
    <dgm:pt modelId="{4C349900-6DE0-4AB3-B120-3C1FCF25836F}">
      <dgm:prSet/>
      <dgm:spPr/>
      <dgm:t>
        <a:bodyPr/>
        <a:lstStyle/>
        <a:p>
          <a:r>
            <a:rPr lang="en-US" dirty="0"/>
            <a:t>April 22 – 8:30 AM to 4:30 PM in ABQ</a:t>
          </a:r>
        </a:p>
      </dgm:t>
    </dgm:pt>
    <dgm:pt modelId="{652E32B3-5C34-4270-A370-8ED593C8CB09}" type="parTrans" cxnId="{6BEE280B-58C8-4F2F-BEC1-498B4EA753CC}">
      <dgm:prSet/>
      <dgm:spPr/>
      <dgm:t>
        <a:bodyPr/>
        <a:lstStyle/>
        <a:p>
          <a:endParaRPr lang="en-US"/>
        </a:p>
      </dgm:t>
    </dgm:pt>
    <dgm:pt modelId="{B0ECA598-F33F-4147-95E9-CA1DC9CCCF3D}" type="sibTrans" cxnId="{6BEE280B-58C8-4F2F-BEC1-498B4EA753CC}">
      <dgm:prSet/>
      <dgm:spPr/>
      <dgm:t>
        <a:bodyPr/>
        <a:lstStyle/>
        <a:p>
          <a:endParaRPr lang="en-US"/>
        </a:p>
      </dgm:t>
    </dgm:pt>
    <dgm:pt modelId="{96E72D69-7495-4A87-AC4D-AA52192CBAAF}">
      <dgm:prSet/>
      <dgm:spPr/>
      <dgm:t>
        <a:bodyPr/>
        <a:lstStyle/>
        <a:p>
          <a:r>
            <a:rPr lang="en-US" dirty="0"/>
            <a:t>April 24 - 8:30 AM to 4:30 PM in Santa Fe</a:t>
          </a:r>
        </a:p>
      </dgm:t>
    </dgm:pt>
    <dgm:pt modelId="{73A143A7-232C-4CDC-8DD2-4D87021E59A4}" type="parTrans" cxnId="{51EC7D88-4683-4E58-9D10-7B081C6A7DDF}">
      <dgm:prSet/>
      <dgm:spPr/>
      <dgm:t>
        <a:bodyPr/>
        <a:lstStyle/>
        <a:p>
          <a:endParaRPr lang="en-US"/>
        </a:p>
      </dgm:t>
    </dgm:pt>
    <dgm:pt modelId="{92D84760-B0A1-40A5-8ABE-EFC6EBE5DF19}" type="sibTrans" cxnId="{51EC7D88-4683-4E58-9D10-7B081C6A7DDF}">
      <dgm:prSet/>
      <dgm:spPr/>
      <dgm:t>
        <a:bodyPr/>
        <a:lstStyle/>
        <a:p>
          <a:endParaRPr lang="en-US"/>
        </a:p>
      </dgm:t>
    </dgm:pt>
    <dgm:pt modelId="{3FDFD259-5D26-4170-A3BE-E493F0DF14A3}">
      <dgm:prSet/>
      <dgm:spPr/>
      <dgm:t>
        <a:bodyPr/>
        <a:lstStyle/>
        <a:p>
          <a:r>
            <a:rPr lang="en-US" dirty="0"/>
            <a:t>Reach out to your analyst for additional information. Deadline to reserve your space is Friday, April 18, 2025</a:t>
          </a:r>
        </a:p>
      </dgm:t>
    </dgm:pt>
    <dgm:pt modelId="{9BB2FF76-8CA4-40B0-8E7B-4AC7DF2FA7A4}" type="parTrans" cxnId="{A792598A-49D2-4F14-BBBE-5801061104EA}">
      <dgm:prSet/>
      <dgm:spPr/>
      <dgm:t>
        <a:bodyPr/>
        <a:lstStyle/>
        <a:p>
          <a:endParaRPr lang="en-US"/>
        </a:p>
      </dgm:t>
    </dgm:pt>
    <dgm:pt modelId="{4650916C-3191-4B85-8173-9FD8C700017B}" type="sibTrans" cxnId="{A792598A-49D2-4F14-BBBE-5801061104EA}">
      <dgm:prSet/>
      <dgm:spPr/>
      <dgm:t>
        <a:bodyPr/>
        <a:lstStyle/>
        <a:p>
          <a:endParaRPr lang="en-US"/>
        </a:p>
      </dgm:t>
    </dgm:pt>
    <dgm:pt modelId="{99ED36E7-9A26-49B2-99EA-9907A30A5D12}">
      <dgm:prSet/>
      <dgm:spPr/>
      <dgm:t>
        <a:bodyPr/>
        <a:lstStyle/>
        <a:p>
          <a:r>
            <a:rPr lang="en-US" dirty="0"/>
            <a:t>End of Fiscal Year BAR submission deadline: June 6</a:t>
          </a:r>
        </a:p>
      </dgm:t>
    </dgm:pt>
    <dgm:pt modelId="{3F50595D-6CFF-49FD-BDAC-0F6E1A2E23ED}" type="parTrans" cxnId="{28191699-E3A4-4725-943A-ACD8E8D7C029}">
      <dgm:prSet/>
      <dgm:spPr/>
      <dgm:t>
        <a:bodyPr/>
        <a:lstStyle/>
        <a:p>
          <a:endParaRPr lang="en-US"/>
        </a:p>
      </dgm:t>
    </dgm:pt>
    <dgm:pt modelId="{E28C4FAF-3BB4-486A-96B8-E82D6E53279E}" type="sibTrans" cxnId="{28191699-E3A4-4725-943A-ACD8E8D7C029}">
      <dgm:prSet/>
      <dgm:spPr/>
      <dgm:t>
        <a:bodyPr/>
        <a:lstStyle/>
        <a:p>
          <a:endParaRPr lang="en-US"/>
        </a:p>
      </dgm:t>
    </dgm:pt>
    <dgm:pt modelId="{7BA295EB-D2F5-432A-B409-FEAA41C969F5}" type="pres">
      <dgm:prSet presAssocID="{0815F361-C718-439F-96F5-0926E6484AC3}" presName="Name0" presStyleCnt="0">
        <dgm:presLayoutVars>
          <dgm:dir/>
          <dgm:animLvl val="lvl"/>
          <dgm:resizeHandles val="exact"/>
        </dgm:presLayoutVars>
      </dgm:prSet>
      <dgm:spPr/>
    </dgm:pt>
    <dgm:pt modelId="{8AD9E205-8D82-46CA-AFAE-8A410DA1315B}" type="pres">
      <dgm:prSet presAssocID="{F3087FC2-7385-4CDA-A4ED-0F7743AAF992}" presName="composite" presStyleCnt="0"/>
      <dgm:spPr/>
    </dgm:pt>
    <dgm:pt modelId="{FE9BD43A-6141-4EA9-88D7-6D287A499C3A}" type="pres">
      <dgm:prSet presAssocID="{F3087FC2-7385-4CDA-A4ED-0F7743AAF992}" presName="parTx" presStyleLbl="alignNode1" presStyleIdx="0" presStyleCnt="3">
        <dgm:presLayoutVars>
          <dgm:chMax val="0"/>
          <dgm:chPref val="0"/>
          <dgm:bulletEnabled val="1"/>
        </dgm:presLayoutVars>
      </dgm:prSet>
      <dgm:spPr/>
    </dgm:pt>
    <dgm:pt modelId="{AE3929DA-681D-471F-A04B-9955B427A058}" type="pres">
      <dgm:prSet presAssocID="{F3087FC2-7385-4CDA-A4ED-0F7743AAF992}" presName="desTx" presStyleLbl="alignAccFollowNode1" presStyleIdx="0" presStyleCnt="3">
        <dgm:presLayoutVars>
          <dgm:bulletEnabled val="1"/>
        </dgm:presLayoutVars>
      </dgm:prSet>
      <dgm:spPr/>
    </dgm:pt>
    <dgm:pt modelId="{2644CB0F-3295-4B82-9D67-8FD128432077}" type="pres">
      <dgm:prSet presAssocID="{98E36DE7-AA6C-4F51-A83F-5F71EAFB3C29}" presName="space" presStyleCnt="0"/>
      <dgm:spPr/>
    </dgm:pt>
    <dgm:pt modelId="{37F6FD91-9D93-4B74-8CD9-3DB1B736A71F}" type="pres">
      <dgm:prSet presAssocID="{B1587678-EB50-465F-A188-CEAD17320DA4}" presName="composite" presStyleCnt="0"/>
      <dgm:spPr/>
    </dgm:pt>
    <dgm:pt modelId="{2A2FA799-032F-4256-8B0B-9263E07043AC}" type="pres">
      <dgm:prSet presAssocID="{B1587678-EB50-465F-A188-CEAD17320DA4}" presName="parTx" presStyleLbl="alignNode1" presStyleIdx="1" presStyleCnt="3">
        <dgm:presLayoutVars>
          <dgm:chMax val="0"/>
          <dgm:chPref val="0"/>
          <dgm:bulletEnabled val="1"/>
        </dgm:presLayoutVars>
      </dgm:prSet>
      <dgm:spPr/>
    </dgm:pt>
    <dgm:pt modelId="{AD30F00C-AC3B-4BEC-A485-BA51421D8DFC}" type="pres">
      <dgm:prSet presAssocID="{B1587678-EB50-465F-A188-CEAD17320DA4}" presName="desTx" presStyleLbl="alignAccFollowNode1" presStyleIdx="1" presStyleCnt="3">
        <dgm:presLayoutVars>
          <dgm:bulletEnabled val="1"/>
        </dgm:presLayoutVars>
      </dgm:prSet>
      <dgm:spPr/>
    </dgm:pt>
    <dgm:pt modelId="{569C7F55-0628-4879-90BC-FA7CCE0DC826}" type="pres">
      <dgm:prSet presAssocID="{5C8177C0-8A21-4009-A396-7E23E565B1DD}" presName="space" presStyleCnt="0"/>
      <dgm:spPr/>
    </dgm:pt>
    <dgm:pt modelId="{68A42588-E355-4730-A83D-5BD1170D70DE}" type="pres">
      <dgm:prSet presAssocID="{BCE12961-65D8-467E-A392-EB78F3BF49B3}" presName="composite" presStyleCnt="0"/>
      <dgm:spPr/>
    </dgm:pt>
    <dgm:pt modelId="{BAB03698-76EA-475C-A29C-8F202AD657EC}" type="pres">
      <dgm:prSet presAssocID="{BCE12961-65D8-467E-A392-EB78F3BF49B3}" presName="parTx" presStyleLbl="alignNode1" presStyleIdx="2" presStyleCnt="3">
        <dgm:presLayoutVars>
          <dgm:chMax val="0"/>
          <dgm:chPref val="0"/>
          <dgm:bulletEnabled val="1"/>
        </dgm:presLayoutVars>
      </dgm:prSet>
      <dgm:spPr/>
    </dgm:pt>
    <dgm:pt modelId="{199A956E-8A5A-4E71-AB27-4018EBCCC431}" type="pres">
      <dgm:prSet presAssocID="{BCE12961-65D8-467E-A392-EB78F3BF49B3}" presName="desTx" presStyleLbl="alignAccFollowNode1" presStyleIdx="2" presStyleCnt="3">
        <dgm:presLayoutVars>
          <dgm:bulletEnabled val="1"/>
        </dgm:presLayoutVars>
      </dgm:prSet>
      <dgm:spPr/>
    </dgm:pt>
  </dgm:ptLst>
  <dgm:cxnLst>
    <dgm:cxn modelId="{E196E702-EDB4-4C6E-94D9-501275B99B7D}" type="presOf" srcId="{F3087FC2-7385-4CDA-A4ED-0F7743AAF992}" destId="{FE9BD43A-6141-4EA9-88D7-6D287A499C3A}" srcOrd="0" destOrd="0" presId="urn:microsoft.com/office/officeart/2005/8/layout/hList1"/>
    <dgm:cxn modelId="{2F64E305-0135-46B1-95EE-0DA646D83269}" type="presOf" srcId="{96E72D69-7495-4A87-AC4D-AA52192CBAAF}" destId="{AD30F00C-AC3B-4BEC-A485-BA51421D8DFC}" srcOrd="0" destOrd="1" presId="urn:microsoft.com/office/officeart/2005/8/layout/hList1"/>
    <dgm:cxn modelId="{6BEE280B-58C8-4F2F-BEC1-498B4EA753CC}" srcId="{B1587678-EB50-465F-A188-CEAD17320DA4}" destId="{4C349900-6DE0-4AB3-B120-3C1FCF25836F}" srcOrd="0" destOrd="0" parTransId="{652E32B3-5C34-4270-A370-8ED593C8CB09}" sibTransId="{B0ECA598-F33F-4147-95E9-CA1DC9CCCF3D}"/>
    <dgm:cxn modelId="{F0A44D19-87D0-4515-B3BC-A0CDF6844AD6}" srcId="{BCE12961-65D8-467E-A392-EB78F3BF49B3}" destId="{EA723542-4852-46DE-8278-14A63B140272}" srcOrd="2" destOrd="0" parTransId="{A0C0BE48-0475-4D3F-AD8B-7FC96862410D}" sibTransId="{15B90058-2CF7-4966-82FB-AE3CC070CAA4}"/>
    <dgm:cxn modelId="{CA48A824-6EAF-4B01-85EA-A09EEDD7D558}" type="presOf" srcId="{3FDFD259-5D26-4170-A3BE-E493F0DF14A3}" destId="{AD30F00C-AC3B-4BEC-A485-BA51421D8DFC}" srcOrd="0" destOrd="2" presId="urn:microsoft.com/office/officeart/2005/8/layout/hList1"/>
    <dgm:cxn modelId="{C5E68138-2A5E-4475-B16F-4F6AFD461981}" srcId="{BCE12961-65D8-467E-A392-EB78F3BF49B3}" destId="{1D9D0A4E-C5DB-4024-B853-EA5523F052D7}" srcOrd="1" destOrd="0" parTransId="{B7FB1CF6-B1EE-4D10-B4A2-8951D5BCBC61}" sibTransId="{2D6E9776-FFA4-4595-B414-07A843F241EA}"/>
    <dgm:cxn modelId="{0F6F9561-D6C7-48E1-BBC5-3E50906B5400}" srcId="{0815F361-C718-439F-96F5-0926E6484AC3}" destId="{F3087FC2-7385-4CDA-A4ED-0F7743AAF992}" srcOrd="0" destOrd="0" parTransId="{2C3FB601-E4A0-47A0-A124-23F7CADFF71D}" sibTransId="{98E36DE7-AA6C-4F51-A83F-5F71EAFB3C29}"/>
    <dgm:cxn modelId="{28D1A243-9874-4920-AD2A-1668896C918B}" type="presOf" srcId="{924B79C6-CE1D-4D64-9F28-88538A6B8BF8}" destId="{199A956E-8A5A-4E71-AB27-4018EBCCC431}" srcOrd="0" destOrd="0" presId="urn:microsoft.com/office/officeart/2005/8/layout/hList1"/>
    <dgm:cxn modelId="{032C9648-6585-4C4C-AD34-55411B2C6084}" srcId="{0815F361-C718-439F-96F5-0926E6484AC3}" destId="{BCE12961-65D8-467E-A392-EB78F3BF49B3}" srcOrd="2" destOrd="0" parTransId="{541ED806-90DC-4FB4-B904-EB246636FA79}" sibTransId="{C764DE07-AC33-4D0F-ADEC-6A1DE4A870CC}"/>
    <dgm:cxn modelId="{33BBE36A-8F7F-4553-A9C3-5C919E240984}" type="presOf" srcId="{99ED36E7-9A26-49B2-99EA-9907A30A5D12}" destId="{AE3929DA-681D-471F-A04B-9955B427A058}" srcOrd="0" destOrd="0" presId="urn:microsoft.com/office/officeart/2005/8/layout/hList1"/>
    <dgm:cxn modelId="{45343B72-940C-4AFF-814E-F88A0BA0638F}" type="presOf" srcId="{0815F361-C718-439F-96F5-0926E6484AC3}" destId="{7BA295EB-D2F5-432A-B409-FEAA41C969F5}" srcOrd="0" destOrd="0" presId="urn:microsoft.com/office/officeart/2005/8/layout/hList1"/>
    <dgm:cxn modelId="{51EC7D88-4683-4E58-9D10-7B081C6A7DDF}" srcId="{B1587678-EB50-465F-A188-CEAD17320DA4}" destId="{96E72D69-7495-4A87-AC4D-AA52192CBAAF}" srcOrd="1" destOrd="0" parTransId="{73A143A7-232C-4CDC-8DD2-4D87021E59A4}" sibTransId="{92D84760-B0A1-40A5-8ABE-EFC6EBE5DF19}"/>
    <dgm:cxn modelId="{A792598A-49D2-4F14-BBBE-5801061104EA}" srcId="{B1587678-EB50-465F-A188-CEAD17320DA4}" destId="{3FDFD259-5D26-4170-A3BE-E493F0DF14A3}" srcOrd="2" destOrd="0" parTransId="{9BB2FF76-8CA4-40B0-8E7B-4AC7DF2FA7A4}" sibTransId="{4650916C-3191-4B85-8173-9FD8C700017B}"/>
    <dgm:cxn modelId="{28191699-E3A4-4725-943A-ACD8E8D7C029}" srcId="{F3087FC2-7385-4CDA-A4ED-0F7743AAF992}" destId="{99ED36E7-9A26-49B2-99EA-9907A30A5D12}" srcOrd="0" destOrd="0" parTransId="{3F50595D-6CFF-49FD-BDAC-0F6E1A2E23ED}" sibTransId="{E28C4FAF-3BB4-486A-96B8-E82D6E53279E}"/>
    <dgm:cxn modelId="{87540CA1-ADB2-4ED8-93BF-85BFF1E9E24D}" type="presOf" srcId="{B1587678-EB50-465F-A188-CEAD17320DA4}" destId="{2A2FA799-032F-4256-8B0B-9263E07043AC}" srcOrd="0" destOrd="0" presId="urn:microsoft.com/office/officeart/2005/8/layout/hList1"/>
    <dgm:cxn modelId="{94E73CBD-1962-465C-8AC5-EFD90632AD04}" srcId="{0815F361-C718-439F-96F5-0926E6484AC3}" destId="{B1587678-EB50-465F-A188-CEAD17320DA4}" srcOrd="1" destOrd="0" parTransId="{55FBDCBA-9E8E-4A37-AC37-C0016480C685}" sibTransId="{5C8177C0-8A21-4009-A396-7E23E565B1DD}"/>
    <dgm:cxn modelId="{6B1E44BD-3C85-4539-8BBB-7ACD3C62BBF7}" type="presOf" srcId="{4C349900-6DE0-4AB3-B120-3C1FCF25836F}" destId="{AD30F00C-AC3B-4BEC-A485-BA51421D8DFC}" srcOrd="0" destOrd="0" presId="urn:microsoft.com/office/officeart/2005/8/layout/hList1"/>
    <dgm:cxn modelId="{68AC45C7-97B7-495D-8243-EFBC8947DA03}" srcId="{BCE12961-65D8-467E-A392-EB78F3BF49B3}" destId="{924B79C6-CE1D-4D64-9F28-88538A6B8BF8}" srcOrd="0" destOrd="0" parTransId="{3233C4D4-A57B-41BA-89CF-FB804DA6B390}" sibTransId="{5A6F251C-6EFE-4A4D-90E0-29DD1A7F89E6}"/>
    <dgm:cxn modelId="{4ABA17D0-3CCA-4092-B9DB-083D5B0B4AD3}" type="presOf" srcId="{1D9D0A4E-C5DB-4024-B853-EA5523F052D7}" destId="{199A956E-8A5A-4E71-AB27-4018EBCCC431}" srcOrd="0" destOrd="1" presId="urn:microsoft.com/office/officeart/2005/8/layout/hList1"/>
    <dgm:cxn modelId="{17A501DF-4704-4B39-8881-89D11653FCB4}" type="presOf" srcId="{BCE12961-65D8-467E-A392-EB78F3BF49B3}" destId="{BAB03698-76EA-475C-A29C-8F202AD657EC}" srcOrd="0" destOrd="0" presId="urn:microsoft.com/office/officeart/2005/8/layout/hList1"/>
    <dgm:cxn modelId="{E1F2B4E7-0BD2-4898-A922-CF24292473A7}" type="presOf" srcId="{EA723542-4852-46DE-8278-14A63B140272}" destId="{199A956E-8A5A-4E71-AB27-4018EBCCC431}" srcOrd="0" destOrd="2" presId="urn:microsoft.com/office/officeart/2005/8/layout/hList1"/>
    <dgm:cxn modelId="{9B5D85CB-3CF9-4DA1-87D8-3B3C528B6F37}" type="presParOf" srcId="{7BA295EB-D2F5-432A-B409-FEAA41C969F5}" destId="{8AD9E205-8D82-46CA-AFAE-8A410DA1315B}" srcOrd="0" destOrd="0" presId="urn:microsoft.com/office/officeart/2005/8/layout/hList1"/>
    <dgm:cxn modelId="{27786CDF-982F-4D23-BD93-B1D087F3EE40}" type="presParOf" srcId="{8AD9E205-8D82-46CA-AFAE-8A410DA1315B}" destId="{FE9BD43A-6141-4EA9-88D7-6D287A499C3A}" srcOrd="0" destOrd="0" presId="urn:microsoft.com/office/officeart/2005/8/layout/hList1"/>
    <dgm:cxn modelId="{BD8004C2-8906-48B5-BFB6-4C1CE35FD8B8}" type="presParOf" srcId="{8AD9E205-8D82-46CA-AFAE-8A410DA1315B}" destId="{AE3929DA-681D-471F-A04B-9955B427A058}" srcOrd="1" destOrd="0" presId="urn:microsoft.com/office/officeart/2005/8/layout/hList1"/>
    <dgm:cxn modelId="{1AF2D3EE-BB47-4A46-AF5D-5CC2C2EFA99C}" type="presParOf" srcId="{7BA295EB-D2F5-432A-B409-FEAA41C969F5}" destId="{2644CB0F-3295-4B82-9D67-8FD128432077}" srcOrd="1" destOrd="0" presId="urn:microsoft.com/office/officeart/2005/8/layout/hList1"/>
    <dgm:cxn modelId="{450C00E5-B216-48A7-BC77-94BD0A26FF79}" type="presParOf" srcId="{7BA295EB-D2F5-432A-B409-FEAA41C969F5}" destId="{37F6FD91-9D93-4B74-8CD9-3DB1B736A71F}" srcOrd="2" destOrd="0" presId="urn:microsoft.com/office/officeart/2005/8/layout/hList1"/>
    <dgm:cxn modelId="{24BCD402-5CD5-4623-A2E9-E3B11717468B}" type="presParOf" srcId="{37F6FD91-9D93-4B74-8CD9-3DB1B736A71F}" destId="{2A2FA799-032F-4256-8B0B-9263E07043AC}" srcOrd="0" destOrd="0" presId="urn:microsoft.com/office/officeart/2005/8/layout/hList1"/>
    <dgm:cxn modelId="{8E5DF343-4090-484E-9A33-6C960327B186}" type="presParOf" srcId="{37F6FD91-9D93-4B74-8CD9-3DB1B736A71F}" destId="{AD30F00C-AC3B-4BEC-A485-BA51421D8DFC}" srcOrd="1" destOrd="0" presId="urn:microsoft.com/office/officeart/2005/8/layout/hList1"/>
    <dgm:cxn modelId="{8B00466D-7748-4676-AEC8-E7F259D5D572}" type="presParOf" srcId="{7BA295EB-D2F5-432A-B409-FEAA41C969F5}" destId="{569C7F55-0628-4879-90BC-FA7CCE0DC826}" srcOrd="3" destOrd="0" presId="urn:microsoft.com/office/officeart/2005/8/layout/hList1"/>
    <dgm:cxn modelId="{6472BACC-5B45-4B7A-AB6F-3C8A68CF99D5}" type="presParOf" srcId="{7BA295EB-D2F5-432A-B409-FEAA41C969F5}" destId="{68A42588-E355-4730-A83D-5BD1170D70DE}" srcOrd="4" destOrd="0" presId="urn:microsoft.com/office/officeart/2005/8/layout/hList1"/>
    <dgm:cxn modelId="{8587A925-33A3-4FED-BCB5-57CF95925DBC}" type="presParOf" srcId="{68A42588-E355-4730-A83D-5BD1170D70DE}" destId="{BAB03698-76EA-475C-A29C-8F202AD657EC}" srcOrd="0" destOrd="0" presId="urn:microsoft.com/office/officeart/2005/8/layout/hList1"/>
    <dgm:cxn modelId="{A6946D1D-129B-485E-87B3-35529787F822}" type="presParOf" srcId="{68A42588-E355-4730-A83D-5BD1170D70DE}" destId="{199A956E-8A5A-4E71-AB27-4018EBCCC43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638ED8-CF98-474D-A243-EEFBCE7F454A}">
      <dsp:nvSpPr>
        <dsp:cNvPr id="0" name=""/>
        <dsp:cNvSpPr/>
      </dsp:nvSpPr>
      <dsp:spPr>
        <a:xfrm>
          <a:off x="1487598" y="2906"/>
          <a:ext cx="4465957" cy="108132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ClrTx/>
            <a:buSzTx/>
            <a:buFontTx/>
            <a:buNone/>
          </a:pPr>
          <a:r>
            <a:rPr kumimoji="0" lang="en-US" sz="1600" b="0" i="0" u="none" strike="noStrike" kern="1200" cap="none" normalizeH="0" baseline="0" dirty="0">
              <a:ln/>
              <a:effectLst/>
              <a:latin typeface="Arial" panose="020B0604020202020204" pitchFamily="34" charset="0"/>
              <a:cs typeface="Arial" panose="020B0604020202020204" pitchFamily="34" charset="0"/>
            </a:rPr>
            <a:t>Report 3</a:t>
          </a:r>
          <a:endParaRPr lang="en-US" sz="16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Prepared by SBD for agencies to use as the foundation for developing the OPBUD-3s and budget submission</a:t>
          </a:r>
        </a:p>
      </dsp:txBody>
      <dsp:txXfrm>
        <a:off x="1519269" y="34577"/>
        <a:ext cx="4402615" cy="1017987"/>
      </dsp:txXfrm>
    </dsp:sp>
    <dsp:sp modelId="{E3E36142-D2AE-48BF-95ED-9F172448DA72}">
      <dsp:nvSpPr>
        <dsp:cNvPr id="0" name=""/>
        <dsp:cNvSpPr/>
      </dsp:nvSpPr>
      <dsp:spPr>
        <a:xfrm rot="5400000">
          <a:off x="3517828" y="1111269"/>
          <a:ext cx="405498" cy="48659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Arial" panose="020B0604020202020204" pitchFamily="34" charset="0"/>
            <a:cs typeface="Arial" panose="020B0604020202020204" pitchFamily="34" charset="0"/>
          </a:endParaRPr>
        </a:p>
      </dsp:txBody>
      <dsp:txXfrm rot="-5400000">
        <a:off x="3574599" y="1151819"/>
        <a:ext cx="291958" cy="283849"/>
      </dsp:txXfrm>
    </dsp:sp>
    <dsp:sp modelId="{9936937C-D3B5-415E-8B1C-995AFEBFA3A5}">
      <dsp:nvSpPr>
        <dsp:cNvPr id="0" name=""/>
        <dsp:cNvSpPr/>
      </dsp:nvSpPr>
      <dsp:spPr>
        <a:xfrm>
          <a:off x="1487598" y="1624900"/>
          <a:ext cx="4465957" cy="108132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ClrTx/>
            <a:buSzTx/>
            <a:buFontTx/>
            <a:buNone/>
          </a:pPr>
          <a:r>
            <a:rPr lang="en-US" sz="1600" kern="1200" dirty="0">
              <a:solidFill>
                <a:schemeClr val="tx1"/>
              </a:solidFill>
              <a:latin typeface="Arial" panose="020B0604020202020204" pitchFamily="34" charset="0"/>
              <a:cs typeface="Arial" panose="020B0604020202020204" pitchFamily="34" charset="0"/>
            </a:rPr>
            <a:t>OPBUD-3, OPBUD-4 and General Fund Allotment Requests</a:t>
          </a:r>
        </a:p>
        <a:p>
          <a:pPr marL="114300" lvl="1" indent="-114300" algn="l" defTabSz="533400">
            <a:lnSpc>
              <a:spcPct val="90000"/>
            </a:lnSpc>
            <a:spcBef>
              <a:spcPct val="0"/>
            </a:spcBef>
            <a:spcAft>
              <a:spcPct val="15000"/>
            </a:spcAft>
            <a:buChar char="•"/>
          </a:pPr>
          <a:r>
            <a:rPr lang="en-US" sz="1200" kern="1200" dirty="0">
              <a:solidFill>
                <a:schemeClr val="tx1"/>
              </a:solidFill>
              <a:latin typeface="Arial" panose="020B0604020202020204" pitchFamily="34" charset="0"/>
              <a:cs typeface="Arial" panose="020B0604020202020204" pitchFamily="34" charset="0"/>
            </a:rPr>
            <a:t>Produced by the agency for DFA approval as the official operating budget based on the GAA</a:t>
          </a:r>
        </a:p>
      </dsp:txBody>
      <dsp:txXfrm>
        <a:off x="1519269" y="1656571"/>
        <a:ext cx="4402615" cy="1017987"/>
      </dsp:txXfrm>
    </dsp:sp>
    <dsp:sp modelId="{0717B811-DAD0-43F5-94C7-C020F7E5F1ED}">
      <dsp:nvSpPr>
        <dsp:cNvPr id="0" name=""/>
        <dsp:cNvSpPr/>
      </dsp:nvSpPr>
      <dsp:spPr>
        <a:xfrm rot="5400000">
          <a:off x="3517828" y="2733263"/>
          <a:ext cx="405498" cy="48659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Arial" panose="020B0604020202020204" pitchFamily="34" charset="0"/>
            <a:cs typeface="Arial" panose="020B0604020202020204" pitchFamily="34" charset="0"/>
          </a:endParaRPr>
        </a:p>
      </dsp:txBody>
      <dsp:txXfrm rot="-5400000">
        <a:off x="3574599" y="2773813"/>
        <a:ext cx="291958" cy="283849"/>
      </dsp:txXfrm>
    </dsp:sp>
    <dsp:sp modelId="{A47E64F7-2496-4327-8BA2-8D89D2A4F11C}">
      <dsp:nvSpPr>
        <dsp:cNvPr id="0" name=""/>
        <dsp:cNvSpPr/>
      </dsp:nvSpPr>
      <dsp:spPr>
        <a:xfrm>
          <a:off x="1487598" y="3246894"/>
          <a:ext cx="4465957" cy="1081329"/>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Budget Journal Entries</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Entered in BFM by the agency and approved by DFA</a:t>
          </a:r>
        </a:p>
      </dsp:txBody>
      <dsp:txXfrm>
        <a:off x="1519269" y="3278565"/>
        <a:ext cx="4402615" cy="1017987"/>
      </dsp:txXfrm>
    </dsp:sp>
    <dsp:sp modelId="{0B4DF9E4-7A1F-4828-A7FA-70CEDBF93C19}">
      <dsp:nvSpPr>
        <dsp:cNvPr id="0" name=""/>
        <dsp:cNvSpPr/>
      </dsp:nvSpPr>
      <dsp:spPr>
        <a:xfrm rot="5400000">
          <a:off x="3517828" y="4355257"/>
          <a:ext cx="405498" cy="48659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Arial" panose="020B0604020202020204" pitchFamily="34" charset="0"/>
            <a:cs typeface="Arial" panose="020B0604020202020204" pitchFamily="34" charset="0"/>
          </a:endParaRPr>
        </a:p>
      </dsp:txBody>
      <dsp:txXfrm rot="-5400000">
        <a:off x="3574599" y="4395807"/>
        <a:ext cx="291958" cy="283849"/>
      </dsp:txXfrm>
    </dsp:sp>
    <dsp:sp modelId="{C641E908-74E3-451A-A5C6-9181D60F7A4A}">
      <dsp:nvSpPr>
        <dsp:cNvPr id="0" name=""/>
        <dsp:cNvSpPr/>
      </dsp:nvSpPr>
      <dsp:spPr>
        <a:xfrm>
          <a:off x="1487598" y="4868888"/>
          <a:ext cx="4465957" cy="108132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FY26 Transactions</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Caution: Failure to have the operating budget submitted and approved in a timely manner will lead to problems processing FY26 fiscal transactions</a:t>
          </a:r>
        </a:p>
      </dsp:txBody>
      <dsp:txXfrm>
        <a:off x="1519269" y="4900559"/>
        <a:ext cx="4402615" cy="10179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E1C9F-37F6-4327-9DB4-808BA2348730}">
      <dsp:nvSpPr>
        <dsp:cNvPr id="0" name=""/>
        <dsp:cNvSpPr/>
      </dsp:nvSpPr>
      <dsp:spPr>
        <a:xfrm>
          <a:off x="589561" y="899"/>
          <a:ext cx="1936179" cy="116170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Restricted: 325900</a:t>
          </a:r>
        </a:p>
      </dsp:txBody>
      <dsp:txXfrm>
        <a:off x="589561" y="899"/>
        <a:ext cx="1936179" cy="1161707"/>
      </dsp:txXfrm>
    </dsp:sp>
    <dsp:sp modelId="{FB7E4864-CD4F-400B-87E8-91D8445D7124}">
      <dsp:nvSpPr>
        <dsp:cNvPr id="0" name=""/>
        <dsp:cNvSpPr/>
      </dsp:nvSpPr>
      <dsp:spPr>
        <a:xfrm>
          <a:off x="2719358" y="899"/>
          <a:ext cx="1936179" cy="116170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Committed: 326900</a:t>
          </a:r>
        </a:p>
      </dsp:txBody>
      <dsp:txXfrm>
        <a:off x="2719358" y="899"/>
        <a:ext cx="1936179" cy="1161707"/>
      </dsp:txXfrm>
    </dsp:sp>
    <dsp:sp modelId="{0FF15535-D4CA-4739-B1ED-EBED7E28EC41}">
      <dsp:nvSpPr>
        <dsp:cNvPr id="0" name=""/>
        <dsp:cNvSpPr/>
      </dsp:nvSpPr>
      <dsp:spPr>
        <a:xfrm>
          <a:off x="589561" y="1356225"/>
          <a:ext cx="1936179" cy="1161707"/>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Assigned: 327900</a:t>
          </a:r>
          <a:endParaRPr lang="en-US" sz="2700" kern="1200" dirty="0"/>
        </a:p>
      </dsp:txBody>
      <dsp:txXfrm>
        <a:off x="589561" y="1356225"/>
        <a:ext cx="1936179" cy="1161707"/>
      </dsp:txXfrm>
    </dsp:sp>
    <dsp:sp modelId="{DADB70AE-2F30-46AA-8705-B5608612E744}">
      <dsp:nvSpPr>
        <dsp:cNvPr id="0" name=""/>
        <dsp:cNvSpPr/>
      </dsp:nvSpPr>
      <dsp:spPr>
        <a:xfrm>
          <a:off x="2719358" y="1356225"/>
          <a:ext cx="1936179" cy="116170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Unassigned: 328900</a:t>
          </a:r>
          <a:endParaRPr lang="en-US" sz="2700" kern="1200" dirty="0"/>
        </a:p>
      </dsp:txBody>
      <dsp:txXfrm>
        <a:off x="2719358" y="1356225"/>
        <a:ext cx="1936179" cy="11617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AA1EA-890B-4943-B7B9-0D8E4942CF96}">
      <dsp:nvSpPr>
        <dsp:cNvPr id="0" name=""/>
        <dsp:cNvSpPr/>
      </dsp:nvSpPr>
      <dsp:spPr>
        <a:xfrm>
          <a:off x="995590" y="0"/>
          <a:ext cx="9124211" cy="512322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B17FD2-18B1-4D45-888E-BE87460D1FE6}">
      <dsp:nvSpPr>
        <dsp:cNvPr id="0" name=""/>
        <dsp:cNvSpPr/>
      </dsp:nvSpPr>
      <dsp:spPr>
        <a:xfrm>
          <a:off x="5372" y="1536966"/>
          <a:ext cx="2584005" cy="204928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You should submit only one department code for each allotment to a fund within a program code. For budgetary purposes SBD will no longer process multiple department codes for funds within a given P-code.</a:t>
          </a:r>
        </a:p>
      </dsp:txBody>
      <dsp:txXfrm>
        <a:off x="105410" y="1637004"/>
        <a:ext cx="2383929" cy="1849212"/>
      </dsp:txXfrm>
    </dsp:sp>
    <dsp:sp modelId="{FD1EC346-2E43-4F41-8544-3312E000119E}">
      <dsp:nvSpPr>
        <dsp:cNvPr id="0" name=""/>
        <dsp:cNvSpPr/>
      </dsp:nvSpPr>
      <dsp:spPr>
        <a:xfrm>
          <a:off x="2718577" y="1536966"/>
          <a:ext cx="2584005" cy="2049288"/>
        </a:xfrm>
        <a:prstGeom prst="roundRect">
          <a:avLst/>
        </a:prstGeom>
        <a:solidFill>
          <a:schemeClr val="accent2">
            <a:hueOff val="318664"/>
            <a:satOff val="3331"/>
            <a:lumOff val="202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Agencies are free to allocate to multiple departments once budget has been established in SHARE.</a:t>
          </a:r>
        </a:p>
      </dsp:txBody>
      <dsp:txXfrm>
        <a:off x="2818615" y="1637004"/>
        <a:ext cx="2383929" cy="1849212"/>
      </dsp:txXfrm>
    </dsp:sp>
    <dsp:sp modelId="{929E4167-0C2B-4797-AC5E-5B0B9BC19B9C}">
      <dsp:nvSpPr>
        <dsp:cNvPr id="0" name=""/>
        <dsp:cNvSpPr/>
      </dsp:nvSpPr>
      <dsp:spPr>
        <a:xfrm>
          <a:off x="5431783" y="1536966"/>
          <a:ext cx="2584005" cy="2049288"/>
        </a:xfrm>
        <a:prstGeom prst="roundRect">
          <a:avLst/>
        </a:prstGeom>
        <a:solidFill>
          <a:schemeClr val="accent2">
            <a:hueOff val="637327"/>
            <a:satOff val="6661"/>
            <a:lumOff val="405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Only allocate to high-level funds, not sub-funds.</a:t>
          </a:r>
        </a:p>
      </dsp:txBody>
      <dsp:txXfrm>
        <a:off x="5531821" y="1637004"/>
        <a:ext cx="2383929" cy="1849212"/>
      </dsp:txXfrm>
    </dsp:sp>
    <dsp:sp modelId="{E114196B-BA7F-401D-ABCD-A11B458A6F4A}">
      <dsp:nvSpPr>
        <dsp:cNvPr id="0" name=""/>
        <dsp:cNvSpPr/>
      </dsp:nvSpPr>
      <dsp:spPr>
        <a:xfrm>
          <a:off x="8144988" y="1536966"/>
          <a:ext cx="2584005" cy="2049288"/>
        </a:xfrm>
        <a:prstGeom prst="roundRect">
          <a:avLst/>
        </a:prstGeom>
        <a:solidFill>
          <a:schemeClr val="accent2">
            <a:hueOff val="955991"/>
            <a:satOff val="9992"/>
            <a:lumOff val="607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New: </a:t>
          </a:r>
          <a:r>
            <a:rPr lang="en-US" sz="1500" kern="1200" dirty="0"/>
            <a:t>Utilize multiple appropriation allotment form for Section 5 appropriations, corresponding to OPBUD-4 form</a:t>
          </a:r>
        </a:p>
      </dsp:txBody>
      <dsp:txXfrm>
        <a:off x="8245026" y="1637004"/>
        <a:ext cx="2383929" cy="18492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3B4B6F-B2A6-4C44-A271-6F743A449B5C}">
      <dsp:nvSpPr>
        <dsp:cNvPr id="0" name=""/>
        <dsp:cNvSpPr/>
      </dsp:nvSpPr>
      <dsp:spPr>
        <a:xfrm>
          <a:off x="1419195" y="208"/>
          <a:ext cx="3655814" cy="219348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1. The 2025 GAA provides for a 4% salary increase for state employees in FY26.  It provides General Fund amounts to fund these salary increases. It also provides an amount from the Health Care Affordability Fund to pay for costs associated with implementation of SB 376.</a:t>
          </a:r>
        </a:p>
      </dsp:txBody>
      <dsp:txXfrm>
        <a:off x="1419195" y="208"/>
        <a:ext cx="3655814" cy="2193488"/>
      </dsp:txXfrm>
    </dsp:sp>
    <dsp:sp modelId="{B2D64BF7-A0F2-4EC4-8712-3C95D0213DE2}">
      <dsp:nvSpPr>
        <dsp:cNvPr id="0" name=""/>
        <dsp:cNvSpPr/>
      </dsp:nvSpPr>
      <dsp:spPr>
        <a:xfrm>
          <a:off x="5440590" y="208"/>
          <a:ext cx="3655814" cy="219348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2. Agencies who fund compensation through non-General Fund sources will be provided a maximum amount they can increase their FY26 budgets to fund salary increases.</a:t>
          </a:r>
        </a:p>
      </dsp:txBody>
      <dsp:txXfrm>
        <a:off x="5440590" y="208"/>
        <a:ext cx="3655814" cy="2193488"/>
      </dsp:txXfrm>
    </dsp:sp>
    <dsp:sp modelId="{34FEBD46-667A-48B2-933F-A8E29B2D4094}">
      <dsp:nvSpPr>
        <dsp:cNvPr id="0" name=""/>
        <dsp:cNvSpPr/>
      </dsp:nvSpPr>
      <dsp:spPr>
        <a:xfrm>
          <a:off x="1419195" y="2559278"/>
          <a:ext cx="3655814" cy="2193488"/>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3. General Fund compensation allocations should be budgeted under revenue code 499905 on the OPBUD-3.  They should then be transferred to revenue code 499105 in the “Recurring Adjustments” column on the 7800 Form.</a:t>
          </a:r>
        </a:p>
      </dsp:txBody>
      <dsp:txXfrm>
        <a:off x="1419195" y="2559278"/>
        <a:ext cx="3655814" cy="2193488"/>
      </dsp:txXfrm>
    </dsp:sp>
    <dsp:sp modelId="{502BD532-9EBC-47BE-A3CB-36C652171B48}">
      <dsp:nvSpPr>
        <dsp:cNvPr id="0" name=""/>
        <dsp:cNvSpPr/>
      </dsp:nvSpPr>
      <dsp:spPr>
        <a:xfrm>
          <a:off x="5440590" y="2559278"/>
          <a:ext cx="3655814" cy="2193488"/>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4. The General Fund Compensation Distribution Form must be submitted to provide information required for DFA to distribute compensation appropriations included in Section 8 of the GAA.</a:t>
          </a:r>
        </a:p>
      </dsp:txBody>
      <dsp:txXfrm>
        <a:off x="5440590" y="2559278"/>
        <a:ext cx="3655814" cy="21934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714226-C4A7-45C5-8E7E-D38959688E4F}">
      <dsp:nvSpPr>
        <dsp:cNvPr id="0" name=""/>
        <dsp:cNvSpPr/>
      </dsp:nvSpPr>
      <dsp:spPr>
        <a:xfrm>
          <a:off x="3846" y="84012"/>
          <a:ext cx="2312705" cy="805384"/>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Appropriations in Section 6 of 2025 GAA</a:t>
          </a:r>
        </a:p>
      </dsp:txBody>
      <dsp:txXfrm>
        <a:off x="3846" y="84012"/>
        <a:ext cx="2312705" cy="805384"/>
      </dsp:txXfrm>
    </dsp:sp>
    <dsp:sp modelId="{24AFE937-8E50-484C-A88E-1AD3BD1AA05D}">
      <dsp:nvSpPr>
        <dsp:cNvPr id="0" name=""/>
        <dsp:cNvSpPr/>
      </dsp:nvSpPr>
      <dsp:spPr>
        <a:xfrm>
          <a:off x="3846" y="889397"/>
          <a:ext cx="2312705" cy="2025810"/>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OPBUD-4 must be submitted by </a:t>
          </a:r>
          <a:r>
            <a:rPr lang="en-US" sz="1600" kern="1200" dirty="0">
              <a:solidFill>
                <a:srgbClr val="000000">
                  <a:hueOff val="0"/>
                  <a:satOff val="0"/>
                  <a:lumOff val="0"/>
                  <a:alphaOff val="0"/>
                </a:srgbClr>
              </a:solidFill>
              <a:latin typeface="Calibri"/>
              <a:ea typeface="+mn-ea"/>
              <a:cs typeface="+mn-cs"/>
            </a:rPr>
            <a:t>May 16, </a:t>
          </a:r>
          <a:r>
            <a:rPr lang="en-US" sz="1600" kern="1200" dirty="0"/>
            <a:t>2025</a:t>
          </a:r>
        </a:p>
      </dsp:txBody>
      <dsp:txXfrm>
        <a:off x="3846" y="889397"/>
        <a:ext cx="2312705" cy="2025810"/>
      </dsp:txXfrm>
    </dsp:sp>
    <dsp:sp modelId="{43CD6395-BBC0-4B8D-8C78-8CFEB1F5771D}">
      <dsp:nvSpPr>
        <dsp:cNvPr id="0" name=""/>
        <dsp:cNvSpPr/>
      </dsp:nvSpPr>
      <dsp:spPr>
        <a:xfrm>
          <a:off x="2640330" y="84012"/>
          <a:ext cx="2312705" cy="805384"/>
        </a:xfrm>
        <a:prstGeom prst="rect">
          <a:avLst/>
        </a:prstGeom>
        <a:solidFill>
          <a:schemeClr val="accent2">
            <a:hueOff val="318664"/>
            <a:satOff val="3331"/>
            <a:lumOff val="2026"/>
            <a:alphaOff val="0"/>
          </a:schemeClr>
        </a:solidFill>
        <a:ln w="19050" cap="flat" cmpd="sng" algn="ctr">
          <a:solidFill>
            <a:schemeClr val="accent2">
              <a:hueOff val="318664"/>
              <a:satOff val="3331"/>
              <a:lumOff val="20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Appropriations in Section 5 of 2025 GAA</a:t>
          </a:r>
        </a:p>
      </dsp:txBody>
      <dsp:txXfrm>
        <a:off x="2640330" y="84012"/>
        <a:ext cx="2312705" cy="805384"/>
      </dsp:txXfrm>
    </dsp:sp>
    <dsp:sp modelId="{2817EF74-4A47-49DA-9F42-C38F01FF2B49}">
      <dsp:nvSpPr>
        <dsp:cNvPr id="0" name=""/>
        <dsp:cNvSpPr/>
      </dsp:nvSpPr>
      <dsp:spPr>
        <a:xfrm>
          <a:off x="2640330" y="889397"/>
          <a:ext cx="2312705" cy="2025810"/>
        </a:xfrm>
        <a:prstGeom prst="rect">
          <a:avLst/>
        </a:prstGeom>
        <a:solidFill>
          <a:schemeClr val="accent2">
            <a:tint val="40000"/>
            <a:alpha val="90000"/>
            <a:hueOff val="328391"/>
            <a:satOff val="4965"/>
            <a:lumOff val="429"/>
            <a:alphaOff val="0"/>
          </a:schemeClr>
        </a:solidFill>
        <a:ln w="19050" cap="flat" cmpd="sng" algn="ctr">
          <a:solidFill>
            <a:schemeClr val="accent2">
              <a:tint val="40000"/>
              <a:alpha val="90000"/>
              <a:hueOff val="328391"/>
              <a:satOff val="4965"/>
              <a:lumOff val="4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OPBUD-4 must be submitted by September 1, 2025</a:t>
          </a:r>
        </a:p>
      </dsp:txBody>
      <dsp:txXfrm>
        <a:off x="2640330" y="889397"/>
        <a:ext cx="2312705" cy="2025810"/>
      </dsp:txXfrm>
    </dsp:sp>
    <dsp:sp modelId="{2EF97A7E-B615-4EF7-A369-A54009D6FC49}">
      <dsp:nvSpPr>
        <dsp:cNvPr id="0" name=""/>
        <dsp:cNvSpPr/>
      </dsp:nvSpPr>
      <dsp:spPr>
        <a:xfrm>
          <a:off x="5276813" y="84012"/>
          <a:ext cx="2312705" cy="805384"/>
        </a:xfrm>
        <a:prstGeom prst="rect">
          <a:avLst/>
        </a:prstGeom>
        <a:solidFill>
          <a:schemeClr val="accent2">
            <a:hueOff val="637327"/>
            <a:satOff val="6661"/>
            <a:lumOff val="4051"/>
            <a:alphaOff val="0"/>
          </a:schemeClr>
        </a:solidFill>
        <a:ln w="19050" cap="flat" cmpd="sng" algn="ctr">
          <a:solidFill>
            <a:schemeClr val="accent2">
              <a:hueOff val="637327"/>
              <a:satOff val="6661"/>
              <a:lumOff val="40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Nonrecurring appropriations in 2025 GAA valid for FY26</a:t>
          </a:r>
        </a:p>
      </dsp:txBody>
      <dsp:txXfrm>
        <a:off x="5276813" y="84012"/>
        <a:ext cx="2312705" cy="805384"/>
      </dsp:txXfrm>
    </dsp:sp>
    <dsp:sp modelId="{E64D7450-07FE-4BF7-A29B-49E155BB8758}">
      <dsp:nvSpPr>
        <dsp:cNvPr id="0" name=""/>
        <dsp:cNvSpPr/>
      </dsp:nvSpPr>
      <dsp:spPr>
        <a:xfrm>
          <a:off x="5276813" y="889397"/>
          <a:ext cx="2312705" cy="2025810"/>
        </a:xfrm>
        <a:prstGeom prst="rect">
          <a:avLst/>
        </a:prstGeom>
        <a:solidFill>
          <a:schemeClr val="accent2">
            <a:tint val="40000"/>
            <a:alpha val="90000"/>
            <a:hueOff val="656781"/>
            <a:satOff val="9931"/>
            <a:lumOff val="859"/>
            <a:alphaOff val="0"/>
          </a:schemeClr>
        </a:solidFill>
        <a:ln w="19050" cap="flat" cmpd="sng" algn="ctr">
          <a:solidFill>
            <a:schemeClr val="accent2">
              <a:tint val="40000"/>
              <a:alpha val="90000"/>
              <a:hueOff val="656781"/>
              <a:satOff val="9931"/>
              <a:lumOff val="8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OPBUD-4 should be submitted between July 1 and Sept 1, 2025.</a:t>
          </a:r>
        </a:p>
      </dsp:txBody>
      <dsp:txXfrm>
        <a:off x="5276813" y="889397"/>
        <a:ext cx="2312705" cy="2025810"/>
      </dsp:txXfrm>
    </dsp:sp>
    <dsp:sp modelId="{79EFE24C-4169-423B-A976-55017FC9EC40}">
      <dsp:nvSpPr>
        <dsp:cNvPr id="0" name=""/>
        <dsp:cNvSpPr/>
      </dsp:nvSpPr>
      <dsp:spPr>
        <a:xfrm>
          <a:off x="7913297" y="84012"/>
          <a:ext cx="2312705" cy="805384"/>
        </a:xfrm>
        <a:prstGeom prst="rect">
          <a:avLst/>
        </a:prstGeom>
        <a:solidFill>
          <a:schemeClr val="accent2">
            <a:hueOff val="955991"/>
            <a:satOff val="9992"/>
            <a:lumOff val="6077"/>
            <a:alphaOff val="0"/>
          </a:schemeClr>
        </a:solidFill>
        <a:ln w="19050" cap="flat" cmpd="sng" algn="ctr">
          <a:solidFill>
            <a:schemeClr val="accent2">
              <a:hueOff val="955991"/>
              <a:satOff val="9992"/>
              <a:lumOff val="60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Appropriations in Section 7 of 2025 GAA</a:t>
          </a:r>
        </a:p>
      </dsp:txBody>
      <dsp:txXfrm>
        <a:off x="7913297" y="84012"/>
        <a:ext cx="2312705" cy="805384"/>
      </dsp:txXfrm>
    </dsp:sp>
    <dsp:sp modelId="{507277A3-0EFE-4415-A3D0-0F076D4D5DDF}">
      <dsp:nvSpPr>
        <dsp:cNvPr id="0" name=""/>
        <dsp:cNvSpPr/>
      </dsp:nvSpPr>
      <dsp:spPr>
        <a:xfrm>
          <a:off x="7913297" y="889397"/>
          <a:ext cx="2312705" cy="2025810"/>
        </a:xfrm>
        <a:prstGeom prst="rect">
          <a:avLst/>
        </a:prstGeom>
        <a:solidFill>
          <a:schemeClr val="accent2">
            <a:tint val="40000"/>
            <a:alpha val="90000"/>
            <a:hueOff val="985172"/>
            <a:satOff val="14896"/>
            <a:lumOff val="1288"/>
            <a:alphaOff val="0"/>
          </a:schemeClr>
        </a:solidFill>
        <a:ln w="19050" cap="flat" cmpd="sng" algn="ctr">
          <a:solidFill>
            <a:schemeClr val="accent2">
              <a:tint val="40000"/>
              <a:alpha val="90000"/>
              <a:hueOff val="985172"/>
              <a:satOff val="14896"/>
              <a:lumOff val="12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Not subject to a deadline due to PCC process. To release project funds, the PCC committee will need to certify funding. Please reach out to DoIT for more information.</a:t>
          </a:r>
        </a:p>
      </dsp:txBody>
      <dsp:txXfrm>
        <a:off x="7913297" y="889397"/>
        <a:ext cx="2312705" cy="20258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16EAB-16AC-432D-95BE-6A014938B329}">
      <dsp:nvSpPr>
        <dsp:cNvPr id="0" name=""/>
        <dsp:cNvSpPr/>
      </dsp:nvSpPr>
      <dsp:spPr>
        <a:xfrm>
          <a:off x="3354" y="40451"/>
          <a:ext cx="3270627" cy="736179"/>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u="sng" kern="1200" dirty="0"/>
            <a:t>Certification (S-1 Report)</a:t>
          </a:r>
          <a:endParaRPr lang="en-US" sz="2000" kern="1200" dirty="0"/>
        </a:p>
      </dsp:txBody>
      <dsp:txXfrm>
        <a:off x="3354" y="40451"/>
        <a:ext cx="3270627" cy="736179"/>
      </dsp:txXfrm>
    </dsp:sp>
    <dsp:sp modelId="{8D40F5B6-366E-4B6C-AE53-629E70C88DCC}">
      <dsp:nvSpPr>
        <dsp:cNvPr id="0" name=""/>
        <dsp:cNvSpPr/>
      </dsp:nvSpPr>
      <dsp:spPr>
        <a:xfrm>
          <a:off x="3354" y="776631"/>
          <a:ext cx="3270627" cy="2532262"/>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Produced </a:t>
          </a:r>
          <a:r>
            <a:rPr lang="en-US" sz="2000" kern="1200" dirty="0"/>
            <a:t>from BFM using info populated on 9900 Form.  Will automatically indicate whether you use department-level budgeting depending on what you have set in BFM.</a:t>
          </a:r>
        </a:p>
      </dsp:txBody>
      <dsp:txXfrm>
        <a:off x="3354" y="776631"/>
        <a:ext cx="3270627" cy="2532262"/>
      </dsp:txXfrm>
    </dsp:sp>
    <dsp:sp modelId="{94FE2EF2-007D-4761-96C7-B8EB901D34C4}">
      <dsp:nvSpPr>
        <dsp:cNvPr id="0" name=""/>
        <dsp:cNvSpPr/>
      </dsp:nvSpPr>
      <dsp:spPr>
        <a:xfrm>
          <a:off x="3731869" y="40451"/>
          <a:ext cx="3270627" cy="736179"/>
        </a:xfrm>
        <a:prstGeom prst="rect">
          <a:avLst/>
        </a:prstGeom>
        <a:solidFill>
          <a:schemeClr val="accent3">
            <a:hueOff val="4295862"/>
            <a:satOff val="-8849"/>
            <a:lumOff val="-13725"/>
            <a:alphaOff val="0"/>
          </a:schemeClr>
        </a:solidFill>
        <a:ln w="19050" cap="flat" cmpd="sng" algn="ctr">
          <a:solidFill>
            <a:schemeClr val="accent3">
              <a:hueOff val="4295862"/>
              <a:satOff val="-8849"/>
              <a:lumOff val="-1372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u="sng" kern="1200" dirty="0"/>
            <a:t>Organization Chart (S-2 Form)</a:t>
          </a:r>
          <a:endParaRPr lang="en-US" sz="2000" kern="1200" dirty="0"/>
        </a:p>
      </dsp:txBody>
      <dsp:txXfrm>
        <a:off x="3731869" y="40451"/>
        <a:ext cx="3270627" cy="736179"/>
      </dsp:txXfrm>
    </dsp:sp>
    <dsp:sp modelId="{94851161-FCAA-498C-9D3C-FE3CD70E7462}">
      <dsp:nvSpPr>
        <dsp:cNvPr id="0" name=""/>
        <dsp:cNvSpPr/>
      </dsp:nvSpPr>
      <dsp:spPr>
        <a:xfrm>
          <a:off x="3731869" y="776631"/>
          <a:ext cx="3270627" cy="2532262"/>
        </a:xfrm>
        <a:prstGeom prst="rect">
          <a:avLst/>
        </a:prstGeom>
        <a:solidFill>
          <a:schemeClr val="accent3">
            <a:tint val="40000"/>
            <a:alpha val="90000"/>
            <a:hueOff val="4553270"/>
            <a:satOff val="-31212"/>
            <a:lumOff val="-3346"/>
            <a:alphaOff val="0"/>
          </a:schemeClr>
        </a:solidFill>
        <a:ln w="19050" cap="flat" cmpd="sng" algn="ctr">
          <a:solidFill>
            <a:schemeClr val="accent3">
              <a:tint val="40000"/>
              <a:alpha val="90000"/>
              <a:hueOff val="4553270"/>
              <a:satOff val="-31212"/>
              <a:lumOff val="-334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 Generated outside of BFM.  One at agency level and one for each P-code.</a:t>
          </a:r>
        </a:p>
      </dsp:txBody>
      <dsp:txXfrm>
        <a:off x="3731869" y="776631"/>
        <a:ext cx="3270627" cy="2532262"/>
      </dsp:txXfrm>
    </dsp:sp>
    <dsp:sp modelId="{7C405443-E2C5-4313-8740-73948FFDF127}">
      <dsp:nvSpPr>
        <dsp:cNvPr id="0" name=""/>
        <dsp:cNvSpPr/>
      </dsp:nvSpPr>
      <dsp:spPr>
        <a:xfrm>
          <a:off x="7460384" y="40451"/>
          <a:ext cx="3270627" cy="736179"/>
        </a:xfrm>
        <a:prstGeom prst="rect">
          <a:avLst/>
        </a:prstGeom>
        <a:solidFill>
          <a:schemeClr val="accent3">
            <a:hueOff val="8591723"/>
            <a:satOff val="-17697"/>
            <a:lumOff val="-27450"/>
            <a:alphaOff val="0"/>
          </a:schemeClr>
        </a:solidFill>
        <a:ln w="19050" cap="flat" cmpd="sng" algn="ctr">
          <a:solidFill>
            <a:schemeClr val="accent3">
              <a:hueOff val="8591723"/>
              <a:satOff val="-17697"/>
              <a:lumOff val="-274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u="sng" kern="1200" dirty="0"/>
            <a:t>Position Extension Certification</a:t>
          </a:r>
          <a:r>
            <a:rPr lang="en-US" sz="2000" kern="1200" dirty="0"/>
            <a:t> </a:t>
          </a:r>
        </a:p>
      </dsp:txBody>
      <dsp:txXfrm>
        <a:off x="7460384" y="40451"/>
        <a:ext cx="3270627" cy="736179"/>
      </dsp:txXfrm>
    </dsp:sp>
    <dsp:sp modelId="{A453EBFD-4351-41B5-961B-0C9548891735}">
      <dsp:nvSpPr>
        <dsp:cNvPr id="0" name=""/>
        <dsp:cNvSpPr/>
      </dsp:nvSpPr>
      <dsp:spPr>
        <a:xfrm>
          <a:off x="7460384" y="776631"/>
          <a:ext cx="3270627" cy="2532262"/>
        </a:xfrm>
        <a:prstGeom prst="rect">
          <a:avLst/>
        </a:prstGeom>
        <a:solidFill>
          <a:schemeClr val="accent3">
            <a:tint val="40000"/>
            <a:alpha val="90000"/>
            <a:hueOff val="9106540"/>
            <a:satOff val="-62425"/>
            <a:lumOff val="-6692"/>
            <a:alphaOff val="0"/>
          </a:schemeClr>
        </a:solidFill>
        <a:ln w="19050" cap="flat" cmpd="sng" algn="ctr">
          <a:solidFill>
            <a:schemeClr val="accent3">
              <a:tint val="40000"/>
              <a:alpha val="90000"/>
              <a:hueOff val="9106540"/>
              <a:satOff val="-62425"/>
              <a:lumOff val="-66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u="none" kern="1200" dirty="0"/>
            <a:t>Position Extension Certification </a:t>
          </a:r>
          <a:r>
            <a:rPr lang="en-US" sz="2000" kern="1200" dirty="0"/>
            <a:t>for term positions. </a:t>
          </a:r>
          <a:r>
            <a:rPr lang="en-US" sz="2000" b="1" kern="1200" dirty="0"/>
            <a:t>Use Excel spreadsheet posted on SBD website</a:t>
          </a:r>
          <a:r>
            <a:rPr lang="en-US" sz="2000" kern="1200" dirty="0"/>
            <a:t>. Do </a:t>
          </a:r>
          <a:r>
            <a:rPr lang="en-US" sz="2000" b="1" u="sng" kern="1200" dirty="0"/>
            <a:t>not</a:t>
          </a:r>
          <a:r>
            <a:rPr lang="en-US" sz="2000" kern="1200" dirty="0"/>
            <a:t> submit a PARF for each term position being extended.</a:t>
          </a:r>
        </a:p>
      </dsp:txBody>
      <dsp:txXfrm>
        <a:off x="7460384" y="776631"/>
        <a:ext cx="3270627" cy="25322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BD43A-6141-4EA9-88D7-6D287A499C3A}">
      <dsp:nvSpPr>
        <dsp:cNvPr id="0" name=""/>
        <dsp:cNvSpPr/>
      </dsp:nvSpPr>
      <dsp:spPr>
        <a:xfrm>
          <a:off x="3518" y="49810"/>
          <a:ext cx="3430339" cy="627496"/>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t>Budget Adjustment Requests (BARs)</a:t>
          </a:r>
        </a:p>
      </dsp:txBody>
      <dsp:txXfrm>
        <a:off x="3518" y="49810"/>
        <a:ext cx="3430339" cy="627496"/>
      </dsp:txXfrm>
    </dsp:sp>
    <dsp:sp modelId="{AE3929DA-681D-471F-A04B-9955B427A058}">
      <dsp:nvSpPr>
        <dsp:cNvPr id="0" name=""/>
        <dsp:cNvSpPr/>
      </dsp:nvSpPr>
      <dsp:spPr>
        <a:xfrm>
          <a:off x="3518" y="677306"/>
          <a:ext cx="3430339" cy="2239920"/>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End of Fiscal Year BAR submission deadline: June 6</a:t>
          </a:r>
        </a:p>
      </dsp:txBody>
      <dsp:txXfrm>
        <a:off x="3518" y="677306"/>
        <a:ext cx="3430339" cy="2239920"/>
      </dsp:txXfrm>
    </dsp:sp>
    <dsp:sp modelId="{2A2FA799-032F-4256-8B0B-9263E07043AC}">
      <dsp:nvSpPr>
        <dsp:cNvPr id="0" name=""/>
        <dsp:cNvSpPr/>
      </dsp:nvSpPr>
      <dsp:spPr>
        <a:xfrm>
          <a:off x="3914105" y="49810"/>
          <a:ext cx="3430339" cy="627496"/>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t>Operating Budget Workshops</a:t>
          </a:r>
        </a:p>
      </dsp:txBody>
      <dsp:txXfrm>
        <a:off x="3914105" y="49810"/>
        <a:ext cx="3430339" cy="627496"/>
      </dsp:txXfrm>
    </dsp:sp>
    <dsp:sp modelId="{AD30F00C-AC3B-4BEC-A485-BA51421D8DFC}">
      <dsp:nvSpPr>
        <dsp:cNvPr id="0" name=""/>
        <dsp:cNvSpPr/>
      </dsp:nvSpPr>
      <dsp:spPr>
        <a:xfrm>
          <a:off x="3914105" y="677306"/>
          <a:ext cx="3430339" cy="2239920"/>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April 22 – 8:30 AM to 4:30 PM in ABQ</a:t>
          </a:r>
        </a:p>
        <a:p>
          <a:pPr marL="171450" lvl="1" indent="-171450" algn="l" defTabSz="755650">
            <a:lnSpc>
              <a:spcPct val="90000"/>
            </a:lnSpc>
            <a:spcBef>
              <a:spcPct val="0"/>
            </a:spcBef>
            <a:spcAft>
              <a:spcPct val="15000"/>
            </a:spcAft>
            <a:buChar char="•"/>
          </a:pPr>
          <a:r>
            <a:rPr lang="en-US" sz="1700" kern="1200" dirty="0"/>
            <a:t>April 24 - 8:30 AM to 4:30 PM in Santa Fe</a:t>
          </a:r>
        </a:p>
        <a:p>
          <a:pPr marL="171450" lvl="1" indent="-171450" algn="l" defTabSz="755650">
            <a:lnSpc>
              <a:spcPct val="90000"/>
            </a:lnSpc>
            <a:spcBef>
              <a:spcPct val="0"/>
            </a:spcBef>
            <a:spcAft>
              <a:spcPct val="15000"/>
            </a:spcAft>
            <a:buChar char="•"/>
          </a:pPr>
          <a:r>
            <a:rPr lang="en-US" sz="1700" kern="1200" dirty="0"/>
            <a:t>Reach out to your analyst for additional information. Deadline to reserve your space is Friday, April 18, 2025</a:t>
          </a:r>
        </a:p>
      </dsp:txBody>
      <dsp:txXfrm>
        <a:off x="3914105" y="677306"/>
        <a:ext cx="3430339" cy="2239920"/>
      </dsp:txXfrm>
    </dsp:sp>
    <dsp:sp modelId="{BAB03698-76EA-475C-A29C-8F202AD657EC}">
      <dsp:nvSpPr>
        <dsp:cNvPr id="0" name=""/>
        <dsp:cNvSpPr/>
      </dsp:nvSpPr>
      <dsp:spPr>
        <a:xfrm>
          <a:off x="7824692" y="49810"/>
          <a:ext cx="3430339" cy="627496"/>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t>Future Training Opportunities</a:t>
          </a:r>
        </a:p>
      </dsp:txBody>
      <dsp:txXfrm>
        <a:off x="7824692" y="49810"/>
        <a:ext cx="3430339" cy="627496"/>
      </dsp:txXfrm>
    </dsp:sp>
    <dsp:sp modelId="{199A956E-8A5A-4E71-AB27-4018EBCCC431}">
      <dsp:nvSpPr>
        <dsp:cNvPr id="0" name=""/>
        <dsp:cNvSpPr/>
      </dsp:nvSpPr>
      <dsp:spPr>
        <a:xfrm>
          <a:off x="7824692" y="677306"/>
          <a:ext cx="3430339" cy="2239920"/>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Budget Boot Camp – between May and July</a:t>
          </a:r>
        </a:p>
        <a:p>
          <a:pPr marL="171450" lvl="1" indent="-171450" algn="l" defTabSz="755650">
            <a:lnSpc>
              <a:spcPct val="90000"/>
            </a:lnSpc>
            <a:spcBef>
              <a:spcPct val="0"/>
            </a:spcBef>
            <a:spcAft>
              <a:spcPct val="15000"/>
            </a:spcAft>
            <a:buChar char="•"/>
          </a:pPr>
          <a:r>
            <a:rPr lang="en-US" sz="1700" kern="1200" dirty="0"/>
            <a:t>Budget Projections - June</a:t>
          </a:r>
        </a:p>
        <a:p>
          <a:pPr marL="171450" lvl="1" indent="-171450" algn="l" defTabSz="755650">
            <a:lnSpc>
              <a:spcPct val="90000"/>
            </a:lnSpc>
            <a:spcBef>
              <a:spcPct val="0"/>
            </a:spcBef>
            <a:spcAft>
              <a:spcPct val="15000"/>
            </a:spcAft>
            <a:buChar char="•"/>
          </a:pPr>
          <a:r>
            <a:rPr lang="en-US" sz="1700" kern="1200" dirty="0"/>
            <a:t>FY26 BAR Training – Early July</a:t>
          </a:r>
        </a:p>
      </dsp:txBody>
      <dsp:txXfrm>
        <a:off x="7824692" y="677306"/>
        <a:ext cx="3430339" cy="223992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4/11/2025</a:t>
            </a:fld>
            <a:endParaRPr lang="en-US"/>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4FE048-FAD0-D943-9A17-3C4CB7633182}"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247812-3409-784D-BAE7-ABE53735D59F}" type="slidenum">
              <a:rPr lang="en-US" smtClean="0"/>
              <a:t>‹#›</a:t>
            </a:fld>
            <a:endParaRPr lang="en-US"/>
          </a:p>
        </p:txBody>
      </p:sp>
    </p:spTree>
    <p:extLst>
      <p:ext uri="{BB962C8B-B14F-4D97-AF65-F5344CB8AC3E}">
        <p14:creationId xmlns:p14="http://schemas.microsoft.com/office/powerpoint/2010/main" val="1015030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2</a:t>
            </a:fld>
            <a:endParaRPr lang="en-US"/>
          </a:p>
        </p:txBody>
      </p:sp>
    </p:spTree>
    <p:extLst>
      <p:ext uri="{BB962C8B-B14F-4D97-AF65-F5344CB8AC3E}">
        <p14:creationId xmlns:p14="http://schemas.microsoft.com/office/powerpoint/2010/main" val="854501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3</a:t>
            </a:fld>
            <a:endParaRPr lang="en-US"/>
          </a:p>
        </p:txBody>
      </p:sp>
    </p:spTree>
    <p:extLst>
      <p:ext uri="{BB962C8B-B14F-4D97-AF65-F5344CB8AC3E}">
        <p14:creationId xmlns:p14="http://schemas.microsoft.com/office/powerpoint/2010/main" val="4007829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23A35-1FA6-84F9-C9C9-8EFD760A50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7CDB01-A300-500A-E9FF-5021D5B216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B90371-6E13-9BA6-3274-E7DFC0AA83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DD689E-823E-FB48-22C9-BEE63C553E8C}"/>
              </a:ext>
            </a:extLst>
          </p:cNvPr>
          <p:cNvSpPr>
            <a:spLocks noGrp="1"/>
          </p:cNvSpPr>
          <p:nvPr>
            <p:ph type="sldNum" sz="quarter" idx="5"/>
          </p:nvPr>
        </p:nvSpPr>
        <p:spPr/>
        <p:txBody>
          <a:bodyPr/>
          <a:lstStyle/>
          <a:p>
            <a:fld id="{55247812-3409-784D-BAE7-ABE53735D59F}" type="slidenum">
              <a:rPr lang="en-US" smtClean="0"/>
              <a:t>4</a:t>
            </a:fld>
            <a:endParaRPr lang="en-US"/>
          </a:p>
        </p:txBody>
      </p:sp>
    </p:spTree>
    <p:extLst>
      <p:ext uri="{BB962C8B-B14F-4D97-AF65-F5344CB8AC3E}">
        <p14:creationId xmlns:p14="http://schemas.microsoft.com/office/powerpoint/2010/main" val="2217294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A7F58C7-D277-8F14-F024-4B41D20D054F}"/>
              </a:ext>
            </a:extLst>
          </p:cNvPr>
          <p:cNvSpPr>
            <a:spLocks noGrp="1"/>
          </p:cNvSpPr>
          <p:nvPr>
            <p:ph type="pic" sz="quarter" idx="10"/>
          </p:nvPr>
        </p:nvSpPr>
        <p:spPr>
          <a:xfrm>
            <a:off x="0" y="0"/>
            <a:ext cx="12192000"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1524000" y="2286000"/>
            <a:ext cx="9144000" cy="2286000"/>
          </a:xfrm>
        </p:spPr>
        <p:txBody>
          <a:bodyPr anchor="ctr" anchorCtr="0">
            <a:noAutofit/>
          </a:bodyPr>
          <a:lstStyle>
            <a:lvl1pPr algn="ctr">
              <a:defRPr sz="4800">
                <a:solidFill>
                  <a:schemeClr val="bg1"/>
                </a:solidFill>
              </a:defRPr>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563"/>
          </a:xfrm>
        </p:spPr>
        <p:txBody>
          <a:bodyPr anchor="ctr" anchorCtr="0">
            <a:noAutofit/>
          </a:bodyPr>
          <a:lstStyle>
            <a:lvl1pPr algn="ctr">
              <a:defRPr sz="3200"/>
            </a:lvl1pPr>
          </a:lstStyle>
          <a:p>
            <a:r>
              <a:rPr lang="en-US" dirty="0"/>
              <a:t>Click to add title</a:t>
            </a:r>
          </a:p>
        </p:txBody>
      </p:sp>
      <p:sp>
        <p:nvSpPr>
          <p:cNvPr id="8" name="Content Placeholder 10">
            <a:extLst>
              <a:ext uri="{FF2B5EF4-FFF2-40B4-BE49-F238E27FC236}">
                <a16:creationId xmlns:a16="http://schemas.microsoft.com/office/drawing/2014/main" id="{A524C1E0-92FE-D7D2-83A7-46D29A838874}"/>
              </a:ext>
            </a:extLst>
          </p:cNvPr>
          <p:cNvSpPr>
            <a:spLocks noGrp="1"/>
          </p:cNvSpPr>
          <p:nvPr>
            <p:ph sz="quarter" idx="15" hasCustomPrompt="1"/>
          </p:nvPr>
        </p:nvSpPr>
        <p:spPr>
          <a:xfrm>
            <a:off x="838200" y="1790329"/>
            <a:ext cx="5134335" cy="4113054"/>
          </a:xfrm>
        </p:spPr>
        <p:txBody>
          <a:bodyPr>
            <a:normAutofit/>
          </a:bodyPr>
          <a:lstStyle>
            <a:lvl1pPr marL="0" indent="0">
              <a:lnSpc>
                <a:spcPct val="150000"/>
              </a:lnSpc>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a:extLst>
              <a:ext uri="{FF2B5EF4-FFF2-40B4-BE49-F238E27FC236}">
                <a16:creationId xmlns:a16="http://schemas.microsoft.com/office/drawing/2014/main" id="{427E0367-8E38-8905-DC9A-D0C376A591A7}"/>
              </a:ext>
            </a:extLst>
          </p:cNvPr>
          <p:cNvSpPr>
            <a:spLocks noGrp="1"/>
          </p:cNvSpPr>
          <p:nvPr>
            <p:ph sz="quarter" idx="16" hasCustomPrompt="1"/>
          </p:nvPr>
        </p:nvSpPr>
        <p:spPr>
          <a:xfrm>
            <a:off x="6219464" y="1790329"/>
            <a:ext cx="5134335" cy="4113054"/>
          </a:xfrm>
        </p:spPr>
        <p:txBody>
          <a:bodyPr>
            <a:normAutofit/>
          </a:bodyPr>
          <a:lstStyle>
            <a:lvl1pPr marL="0" indent="0">
              <a:lnSpc>
                <a:spcPct val="150000"/>
              </a:lnSpc>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43D847DE-29F2-8ABB-1718-34BED4F37718}"/>
              </a:ext>
              <a:ext uri="{C183D7F6-B498-43B3-948B-1728B52AA6E4}">
                <adec:decorative xmlns:adec="http://schemas.microsoft.com/office/drawing/2017/decorative" val="1"/>
              </a:ext>
            </a:extLst>
          </p:cNvPr>
          <p:cNvSpPr/>
          <p:nvPr userDrawn="1"/>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37703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p:txBody>
          <a:bodyPr anchor="ctr" anchorCtr="0">
            <a:noAutofit/>
          </a:bodyPr>
          <a:lstStyle>
            <a:lvl1pPr algn="ctr">
              <a:defRPr sz="32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613186" y="2107800"/>
            <a:ext cx="10965628" cy="3920196"/>
          </a:xfrm>
        </p:spPr>
        <p:txBody>
          <a:bodyPr/>
          <a:lstStyle>
            <a:lvl1pPr>
              <a:defRPr/>
            </a:lvl1pPr>
          </a:lstStyle>
          <a:p>
            <a:r>
              <a:rPr lang="en-US"/>
              <a:t>Click icon to add table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626099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6EE6F3F-63EB-5C0E-2307-3B7CBBA1C374}"/>
              </a:ext>
            </a:extLst>
          </p:cNvPr>
          <p:cNvSpPr>
            <a:spLocks noGrp="1"/>
          </p:cNvSpPr>
          <p:nvPr>
            <p:ph type="pic" sz="quarter" idx="11"/>
          </p:nvPr>
        </p:nvSpPr>
        <p:spPr>
          <a:xfrm>
            <a:off x="0" y="0"/>
            <a:ext cx="12192000" cy="6858000"/>
          </a:xfrm>
          <a:solidFill>
            <a:schemeClr val="tx1"/>
          </a:solidFill>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362437" y="400485"/>
            <a:ext cx="9467127" cy="2527911"/>
          </a:xfrm>
        </p:spPr>
        <p:txBody>
          <a:bodyPr anchor="b">
            <a:noAutofit/>
          </a:bodyPr>
          <a:lstStyle>
            <a:lvl1pPr algn="ctr">
              <a:spcBef>
                <a:spcPts val="1000"/>
              </a:spcBef>
              <a:defRPr>
                <a:solidFill>
                  <a:schemeClr val="bg1"/>
                </a:solidFill>
              </a:defRPr>
            </a:lvl1pPr>
          </a:lstStyle>
          <a:p>
            <a:r>
              <a:rPr lang="en-US" dirty="0"/>
              <a:t>Click to add title</a:t>
            </a:r>
          </a:p>
        </p:txBody>
      </p:sp>
      <p:sp>
        <p:nvSpPr>
          <p:cNvPr id="10" name="Text Placeholder 9">
            <a:extLst>
              <a:ext uri="{FF2B5EF4-FFF2-40B4-BE49-F238E27FC236}">
                <a16:creationId xmlns:a16="http://schemas.microsoft.com/office/drawing/2014/main" id="{E12DA517-30B0-BC62-0422-F995FB9189E2}"/>
              </a:ext>
            </a:extLst>
          </p:cNvPr>
          <p:cNvSpPr>
            <a:spLocks noGrp="1"/>
          </p:cNvSpPr>
          <p:nvPr>
            <p:ph type="body" sz="quarter" idx="10" hasCustomPrompt="1"/>
          </p:nvPr>
        </p:nvSpPr>
        <p:spPr>
          <a:xfrm>
            <a:off x="1362075" y="3738622"/>
            <a:ext cx="9467850" cy="2527911"/>
          </a:xfrm>
        </p:spPr>
        <p:txBody>
          <a:bodyPr>
            <a:normAutofit/>
          </a:bodyPr>
          <a:lstStyle>
            <a:lvl1pPr marL="0" indent="0" algn="ctr">
              <a:spcBef>
                <a:spcPts val="1000"/>
              </a:spcBef>
              <a:buNone/>
              <a:defRPr sz="1800">
                <a:solidFill>
                  <a:schemeClr val="bg1"/>
                </a:solidFill>
              </a:defRPr>
            </a:lvl1pPr>
            <a:lvl2pPr marL="457200" indent="0" algn="ctr">
              <a:spcBef>
                <a:spcPts val="1000"/>
              </a:spcBef>
              <a:buNone/>
              <a:defRPr sz="1800">
                <a:solidFill>
                  <a:schemeClr val="bg1"/>
                </a:solidFill>
              </a:defRPr>
            </a:lvl2pPr>
            <a:lvl3pPr marL="914400" indent="0" algn="ctr">
              <a:spcBef>
                <a:spcPts val="1000"/>
              </a:spcBef>
              <a:buNone/>
              <a:defRPr sz="1800">
                <a:solidFill>
                  <a:schemeClr val="bg1"/>
                </a:solidFill>
              </a:defRPr>
            </a:lvl3pPr>
            <a:lvl4pPr marL="1371600" indent="0" algn="ctr">
              <a:spcBef>
                <a:spcPts val="1000"/>
              </a:spcBef>
              <a:buNone/>
              <a:defRPr sz="1800">
                <a:solidFill>
                  <a:schemeClr val="bg1"/>
                </a:solidFill>
              </a:defRPr>
            </a:lvl4pPr>
            <a:lvl5pPr marL="1828800" indent="0" algn="ctr">
              <a:spcBef>
                <a:spcPts val="1000"/>
              </a:spcBef>
              <a:buNone/>
              <a:defRPr sz="1800">
                <a:solidFill>
                  <a:schemeClr val="bg1"/>
                </a:solidFill>
              </a:defRPr>
            </a:lvl5pPr>
          </a:lstStyle>
          <a:p>
            <a:pPr lvl="0"/>
            <a:r>
              <a:rPr lang="en-US" dirty="0"/>
              <a:t>Click to add text</a:t>
            </a:r>
          </a:p>
        </p:txBody>
      </p:sp>
    </p:spTree>
    <p:extLst>
      <p:ext uri="{BB962C8B-B14F-4D97-AF65-F5344CB8AC3E}">
        <p14:creationId xmlns:p14="http://schemas.microsoft.com/office/powerpoint/2010/main" val="216296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6562816" y="457200"/>
            <a:ext cx="4837176" cy="1993392"/>
          </a:xfrm>
        </p:spPr>
        <p:txBody>
          <a:bodyPr anchor="b">
            <a:noAutofit/>
          </a:bodyPr>
          <a:lstStyle>
            <a:lvl1pPr>
              <a:defRPr sz="3200"/>
            </a:lvl1pPr>
          </a:lstStyle>
          <a:p>
            <a:r>
              <a:rPr lang="en-US" dirty="0"/>
              <a:t>Click to add title</a:t>
            </a:r>
          </a:p>
        </p:txBody>
      </p:sp>
      <p:sp>
        <p:nvSpPr>
          <p:cNvPr id="10" name="Picture Placeholder 9">
            <a:extLst>
              <a:ext uri="{FF2B5EF4-FFF2-40B4-BE49-F238E27FC236}">
                <a16:creationId xmlns:a16="http://schemas.microsoft.com/office/drawing/2014/main" id="{6B8CBAD6-FC79-B2BB-0B67-26429A6D4C8C}"/>
              </a:ext>
            </a:extLst>
          </p:cNvPr>
          <p:cNvSpPr>
            <a:spLocks noGrp="1"/>
          </p:cNvSpPr>
          <p:nvPr>
            <p:ph type="pic" sz="quarter" idx="10"/>
          </p:nvPr>
        </p:nvSpPr>
        <p:spPr>
          <a:xfrm>
            <a:off x="-28882" y="0"/>
            <a:ext cx="6115050" cy="6858000"/>
          </a:xfrm>
          <a:prstGeom prst="parallelogram">
            <a:avLst/>
          </a:prstGeom>
          <a:ln>
            <a:noFill/>
          </a:ln>
        </p:spPr>
        <p:txBody>
          <a:bodyPr tIns="0">
            <a:normAutofit/>
          </a:bodyPr>
          <a:lstStyle>
            <a:lvl1pPr marL="0" indent="0" algn="ctr">
              <a:buNone/>
              <a:defRPr sz="2000"/>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562818" y="2752344"/>
            <a:ext cx="4837174" cy="3136392"/>
          </a:xfrm>
        </p:spPr>
        <p:txBody>
          <a:bodyPr anchor="t" anchorCtr="0">
            <a:normAutofit/>
          </a:bodyPr>
          <a:lstStyle>
            <a:lvl1pPr marL="0" indent="0">
              <a:lnSpc>
                <a:spcPct val="150000"/>
              </a:lnSpc>
              <a:spcBef>
                <a:spcPts val="1000"/>
              </a:spcBef>
              <a:buNone/>
              <a:defRPr sz="1800" cap="all" spc="300" baseline="0"/>
            </a:lvl1pPr>
            <a:lvl2pPr marL="457200" indent="0">
              <a:lnSpc>
                <a:spcPct val="150000"/>
              </a:lnSpc>
              <a:spcBef>
                <a:spcPts val="1000"/>
              </a:spcBef>
              <a:buNone/>
              <a:defRPr sz="1800" cap="all" spc="300" baseline="0"/>
            </a:lvl2pPr>
            <a:lvl3pPr marL="914400" indent="0">
              <a:lnSpc>
                <a:spcPct val="150000"/>
              </a:lnSpc>
              <a:spcBef>
                <a:spcPts val="1000"/>
              </a:spcBef>
              <a:buNone/>
              <a:defRPr sz="1800" cap="all" spc="300" baseline="0"/>
            </a:lvl3pPr>
            <a:lvl4pPr marL="1371600" indent="0">
              <a:lnSpc>
                <a:spcPct val="150000"/>
              </a:lnSpc>
              <a:spcBef>
                <a:spcPts val="1000"/>
              </a:spcBef>
              <a:buNone/>
              <a:defRPr sz="1800" cap="all" spc="300" baseline="0"/>
            </a:lvl4pPr>
            <a:lvl5pPr marL="1828800" indent="0">
              <a:lnSpc>
                <a:spcPct val="150000"/>
              </a:lnSpc>
              <a:spcBef>
                <a:spcPts val="1000"/>
              </a:spcBef>
              <a:buNone/>
              <a:defRPr sz="1800" cap="all" spc="300" baseline="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934796A3-781D-5244-DAB8-2D6EE0AC3B70}"/>
              </a:ext>
              <a:ext uri="{C183D7F6-B498-43B3-948B-1728B52AA6E4}">
                <adec:decorative xmlns:adec="http://schemas.microsoft.com/office/drawing/2017/decorative" val="1"/>
              </a:ext>
            </a:extLst>
          </p:cNvPr>
          <p:cNvSpPr/>
          <p:nvPr userDrawn="1"/>
        </p:nvSpPr>
        <p:spPr>
          <a:xfrm>
            <a:off x="6562817"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43880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117600" y="762000"/>
            <a:ext cx="5066250" cy="2900680"/>
          </a:xfrm>
        </p:spPr>
        <p:txBody>
          <a:bodyPr anchor="b">
            <a:noAutofit/>
          </a:bodyPr>
          <a:lstStyle>
            <a:lvl1pPr algn="ctr">
              <a:defRPr sz="32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82836803-D9E6-3DF1-3B90-1E7E677CC7B7}"/>
              </a:ext>
            </a:extLst>
          </p:cNvPr>
          <p:cNvSpPr>
            <a:spLocks noGrp="1"/>
          </p:cNvSpPr>
          <p:nvPr>
            <p:ph type="pic" sz="quarter" idx="10" hasCustomPrompt="1"/>
          </p:nvPr>
        </p:nvSpPr>
        <p:spPr>
          <a:xfrm flipH="1">
            <a:off x="6086167" y="-22225"/>
            <a:ext cx="6080760" cy="6902450"/>
          </a:xfrm>
          <a:prstGeom prst="parallelogram">
            <a:avLst/>
          </a:prstGeom>
          <a:ln>
            <a:noFill/>
          </a:ln>
        </p:spPr>
        <p:txBody>
          <a:bodyPr lIns="0" tIns="0">
            <a:normAutofit/>
          </a:bodyPr>
          <a:lstStyle>
            <a:lvl1pPr marL="0" indent="0" algn="l">
              <a:buNone/>
              <a:defRPr sz="2000"/>
            </a:lvl1pPr>
          </a:lstStyle>
          <a:p>
            <a:r>
              <a:rPr lang="en-US" dirty="0"/>
              <a:t>Click icon to add image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117600" y="4145280"/>
            <a:ext cx="5066250" cy="690880"/>
          </a:xfrm>
          <a:gradFill flip="none" rotWithShape="1">
            <a:gsLst>
              <a:gs pos="0">
                <a:schemeClr val="accent5"/>
              </a:gs>
              <a:gs pos="100000">
                <a:schemeClr val="accent2">
                  <a:lumMod val="97000"/>
                  <a:lumOff val="3000"/>
                </a:schemeClr>
              </a:gs>
              <a:gs pos="50000">
                <a:schemeClr val="accent1"/>
              </a:gs>
            </a:gsLst>
            <a:lin ang="10200000" scaled="0"/>
            <a:tileRect/>
          </a:gradFill>
        </p:spPr>
        <p:txBody>
          <a:bodyPr anchor="ctr">
            <a:normAutofit/>
          </a:bodyPr>
          <a:lstStyle>
            <a:lvl1pPr marL="0" indent="0" algn="ctr">
              <a:buNone/>
              <a:defRPr sz="240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subtitle</a:t>
            </a:r>
          </a:p>
        </p:txBody>
      </p:sp>
    </p:spTree>
    <p:extLst>
      <p:ext uri="{BB962C8B-B14F-4D97-AF65-F5344CB8AC3E}">
        <p14:creationId xmlns:p14="http://schemas.microsoft.com/office/powerpoint/2010/main" val="192418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5242425" y="466344"/>
            <a:ext cx="6241651" cy="1710354"/>
          </a:xfrm>
        </p:spPr>
        <p:txBody>
          <a:bodyPr bIns="0" anchor="ctr" anchorCtr="0">
            <a:noAutofit/>
          </a:bodyPr>
          <a:lstStyle>
            <a:lvl1pPr>
              <a:defRPr sz="3200"/>
            </a:lvl1pPr>
          </a:lstStyle>
          <a:p>
            <a:r>
              <a:rPr lang="en-US" dirty="0"/>
              <a:t>Click to add title</a:t>
            </a:r>
          </a:p>
        </p:txBody>
      </p:sp>
      <p:sp>
        <p:nvSpPr>
          <p:cNvPr id="10" name="Picture Placeholder 9">
            <a:extLst>
              <a:ext uri="{FF2B5EF4-FFF2-40B4-BE49-F238E27FC236}">
                <a16:creationId xmlns:a16="http://schemas.microsoft.com/office/drawing/2014/main" id="{511A5385-FB23-93A8-2B8F-9887244244DF}"/>
              </a:ext>
            </a:extLst>
          </p:cNvPr>
          <p:cNvSpPr>
            <a:spLocks noGrp="1"/>
          </p:cNvSpPr>
          <p:nvPr>
            <p:ph type="pic" sz="quarter" idx="10"/>
          </p:nvPr>
        </p:nvSpPr>
        <p:spPr>
          <a:xfrm>
            <a:off x="0" y="0"/>
            <a:ext cx="4287838" cy="6858000"/>
          </a:xfrm>
        </p:spPr>
        <p:txBody>
          <a:bodyPr>
            <a:normAutofit/>
          </a:bodyPr>
          <a:lstStyle>
            <a:lvl1pPr marL="0" indent="0" algn="ctr">
              <a:buNone/>
              <a:defRPr sz="2000"/>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242426" y="2286000"/>
            <a:ext cx="6241650" cy="3474720"/>
          </a:xfrm>
        </p:spPr>
        <p:txBody>
          <a:bodyPr>
            <a:normAutofit/>
          </a:bodyPr>
          <a:lstStyle>
            <a:lvl1pPr marL="228600" indent="-228600">
              <a:spcBef>
                <a:spcPts val="1000"/>
              </a:spcBef>
              <a:spcAft>
                <a:spcPts val="1000"/>
              </a:spcAft>
              <a:buClr>
                <a:schemeClr val="accent2"/>
              </a:buClr>
              <a:buFont typeface="Wingdings" panose="05000000000000000000" pitchFamily="2" charset="2"/>
              <a:buChar char="§"/>
              <a:defRPr sz="1800"/>
            </a:lvl1pPr>
            <a:lvl2pPr marL="228600" indent="-228600">
              <a:spcBef>
                <a:spcPts val="1000"/>
              </a:spcBef>
              <a:spcAft>
                <a:spcPts val="1000"/>
              </a:spcAft>
              <a:buClr>
                <a:schemeClr val="accent2"/>
              </a:buClr>
              <a:buFont typeface="Wingdings" panose="05000000000000000000" pitchFamily="2" charset="2"/>
              <a:buChar char="§"/>
              <a:defRPr sz="1800"/>
            </a:lvl2pPr>
            <a:lvl3pPr marL="228600" indent="-228600">
              <a:spcBef>
                <a:spcPts val="1000"/>
              </a:spcBef>
              <a:spcAft>
                <a:spcPts val="1000"/>
              </a:spcAft>
              <a:buClr>
                <a:schemeClr val="accent2"/>
              </a:buClr>
              <a:buFont typeface="Wingdings" panose="05000000000000000000" pitchFamily="2" charset="2"/>
              <a:buChar char="§"/>
              <a:defRPr sz="1800"/>
            </a:lvl3pPr>
            <a:lvl4pPr marL="228600" indent="-228600">
              <a:spcBef>
                <a:spcPts val="1000"/>
              </a:spcBef>
              <a:spcAft>
                <a:spcPts val="1000"/>
              </a:spcAft>
              <a:buClr>
                <a:schemeClr val="accent2"/>
              </a:buClr>
              <a:buFont typeface="Wingdings" panose="05000000000000000000" pitchFamily="2" charset="2"/>
              <a:buChar char="§"/>
              <a:defRPr sz="1800"/>
            </a:lvl4pPr>
            <a:lvl5pPr marL="228600" indent="-228600">
              <a:spcBef>
                <a:spcPts val="1000"/>
              </a:spcBef>
              <a:spcAft>
                <a:spcPts val="1000"/>
              </a:spcAft>
              <a:buClr>
                <a:schemeClr val="accent2"/>
              </a:buClr>
              <a:buFont typeface="Wingdings" panose="05000000000000000000" pitchFamily="2" charset="2"/>
              <a:buChar char="§"/>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50E25A87-9155-9E07-878F-CEC0B137C2D7}"/>
              </a:ext>
              <a:ext uri="{C183D7F6-B498-43B3-948B-1728B52AA6E4}">
                <adec:decorative xmlns:adec="http://schemas.microsoft.com/office/drawing/2017/decorative" val="1"/>
              </a:ext>
            </a:extLst>
          </p:cNvPr>
          <p:cNvSpPr/>
          <p:nvPr userDrawn="1"/>
        </p:nvSpPr>
        <p:spPr>
          <a:xfrm>
            <a:off x="5291586" y="6303963"/>
            <a:ext cx="4287186"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789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1524000" y="1143000"/>
            <a:ext cx="9144000" cy="2286000"/>
          </a:xfrm>
        </p:spPr>
        <p:txBody>
          <a:bodyPr anchor="b">
            <a:noAutofit/>
          </a:bodyPr>
          <a:lstStyle>
            <a:lvl1pPr algn="ctr">
              <a:defRPr sz="48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524000" y="3835198"/>
            <a:ext cx="9144000" cy="683219"/>
          </a:xfrm>
          <a:gradFill>
            <a:gsLst>
              <a:gs pos="0">
                <a:schemeClr val="accent5"/>
              </a:gs>
              <a:gs pos="100000">
                <a:schemeClr val="accent2">
                  <a:lumMod val="97000"/>
                  <a:lumOff val="3000"/>
                </a:schemeClr>
              </a:gs>
              <a:gs pos="50000">
                <a:schemeClr val="accent1"/>
              </a:gs>
            </a:gsLst>
            <a:path path="circle">
              <a:fillToRect l="100000" t="100000"/>
            </a:path>
          </a:gradFill>
        </p:spPr>
        <p:txBody>
          <a:bodyPr anchor="ctr">
            <a:normAutofit/>
          </a:bodyPr>
          <a:lstStyle>
            <a:lvl1pPr marL="0" indent="0" algn="ctr">
              <a:buNone/>
              <a:defRPr sz="2400"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subtitle</a:t>
            </a:r>
          </a:p>
        </p:txBody>
      </p:sp>
    </p:spTree>
    <p:extLst>
      <p:ext uri="{BB962C8B-B14F-4D97-AF65-F5344CB8AC3E}">
        <p14:creationId xmlns:p14="http://schemas.microsoft.com/office/powerpoint/2010/main" val="1563727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577E27-B60E-C6DD-BAAF-5CCC3D59E5D5}"/>
              </a:ext>
              <a:ext uri="{C183D7F6-B498-43B3-948B-1728B52AA6E4}">
                <adec:decorative xmlns:adec="http://schemas.microsoft.com/office/drawing/2017/decorative" val="1"/>
              </a:ext>
            </a:extLst>
          </p:cNvPr>
          <p:cNvSpPr/>
          <p:nvPr userDrawn="1"/>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880"/>
          </a:xfrm>
        </p:spPr>
        <p:txBody>
          <a:bodyPr anchor="ctr" anchorCtr="0">
            <a:noAutofit/>
          </a:bodyPr>
          <a:lstStyle>
            <a:lvl1pPr algn="ctr">
              <a:defRPr sz="3200"/>
            </a:lvl1pPr>
          </a:lstStyle>
          <a:p>
            <a:r>
              <a:rPr lang="en-US" dirty="0"/>
              <a:t>Click to add title</a:t>
            </a:r>
          </a:p>
        </p:txBody>
      </p:sp>
      <p:sp>
        <p:nvSpPr>
          <p:cNvPr id="9" name="Content Placeholder 10">
            <a:extLst>
              <a:ext uri="{FF2B5EF4-FFF2-40B4-BE49-F238E27FC236}">
                <a16:creationId xmlns:a16="http://schemas.microsoft.com/office/drawing/2014/main" id="{964CA031-27E0-D0AA-1451-A904CCF234FE}"/>
              </a:ext>
            </a:extLst>
          </p:cNvPr>
          <p:cNvSpPr>
            <a:spLocks noGrp="1"/>
          </p:cNvSpPr>
          <p:nvPr>
            <p:ph sz="quarter" idx="13" hasCustomPrompt="1"/>
          </p:nvPr>
        </p:nvSpPr>
        <p:spPr>
          <a:xfrm>
            <a:off x="838199" y="2024781"/>
            <a:ext cx="5212079"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81FE0D7D-86B7-CCD2-A7A1-70E95846B542}"/>
              </a:ext>
            </a:extLst>
          </p:cNvPr>
          <p:cNvSpPr>
            <a:spLocks noGrp="1"/>
          </p:cNvSpPr>
          <p:nvPr>
            <p:ph sz="quarter" idx="14" hasCustomPrompt="1"/>
          </p:nvPr>
        </p:nvSpPr>
        <p:spPr>
          <a:xfrm>
            <a:off x="6459795" y="2024780"/>
            <a:ext cx="4894006"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50529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880"/>
          </a:xfrm>
        </p:spPr>
        <p:txBody>
          <a:bodyPr anchor="ctr" anchorCtr="0">
            <a:noAutofit/>
          </a:bodyPr>
          <a:lstStyle>
            <a:lvl1pPr algn="ctr">
              <a:defRPr sz="3200"/>
            </a:lvl1pPr>
          </a:lstStyle>
          <a:p>
            <a:r>
              <a:rPr lang="en-US" dirty="0"/>
              <a:t>Click to add title</a:t>
            </a:r>
          </a:p>
        </p:txBody>
      </p:sp>
      <p:sp>
        <p:nvSpPr>
          <p:cNvPr id="11" name="Content Placeholder 10">
            <a:extLst>
              <a:ext uri="{FF2B5EF4-FFF2-40B4-BE49-F238E27FC236}">
                <a16:creationId xmlns:a16="http://schemas.microsoft.com/office/drawing/2014/main" id="{2D2DE411-9D7C-15AE-0B59-F26B2BF8C522}"/>
              </a:ext>
            </a:extLst>
          </p:cNvPr>
          <p:cNvSpPr>
            <a:spLocks noGrp="1"/>
          </p:cNvSpPr>
          <p:nvPr>
            <p:ph sz="quarter" idx="13" hasCustomPrompt="1"/>
          </p:nvPr>
        </p:nvSpPr>
        <p:spPr>
          <a:xfrm>
            <a:off x="838200" y="2024781"/>
            <a:ext cx="2878394" cy="4137189"/>
          </a:xfrm>
        </p:spPr>
        <p:txBody>
          <a:bodyPr>
            <a:normAutofit/>
          </a:bodyPr>
          <a:lstStyle>
            <a:lvl1pPr marL="342900" indent="-342900">
              <a:spcBef>
                <a:spcPts val="1000"/>
              </a:spcBef>
              <a:spcAft>
                <a:spcPts val="1000"/>
              </a:spcAft>
              <a:buClr>
                <a:schemeClr val="accent2"/>
              </a:buClr>
              <a:buFont typeface="+mj-lt"/>
              <a:buAutoNum type="arabicPeriod"/>
              <a:defRPr sz="1800">
                <a:latin typeface="+mn-lt"/>
              </a:defRPr>
            </a:lvl1pPr>
            <a:lvl2pPr marL="800100" indent="-342900">
              <a:spcBef>
                <a:spcPts val="1000"/>
              </a:spcBef>
              <a:spcAft>
                <a:spcPts val="1000"/>
              </a:spcAft>
              <a:buClr>
                <a:schemeClr val="accent2"/>
              </a:buClr>
              <a:buFont typeface="+mj-lt"/>
              <a:buAutoNum type="alphaLcPeriod"/>
              <a:defRPr sz="1800">
                <a:latin typeface="+mn-lt"/>
              </a:defRPr>
            </a:lvl2pPr>
            <a:lvl3pPr marL="1257300" indent="-342900">
              <a:spcBef>
                <a:spcPts val="1000"/>
              </a:spcBef>
              <a:spcAft>
                <a:spcPts val="1000"/>
              </a:spcAft>
              <a:buClr>
                <a:schemeClr val="accent2"/>
              </a:buClr>
              <a:buFont typeface="+mj-lt"/>
              <a:buAutoNum type="arabicParenR"/>
              <a:defRPr sz="1800">
                <a:latin typeface="+mn-lt"/>
              </a:defRPr>
            </a:lvl3pPr>
            <a:lvl4pPr marL="1714500" indent="-342900">
              <a:spcBef>
                <a:spcPts val="1000"/>
              </a:spcBef>
              <a:spcAft>
                <a:spcPts val="1000"/>
              </a:spcAft>
              <a:buClr>
                <a:schemeClr val="accent2"/>
              </a:buClr>
              <a:buFont typeface="+mj-lt"/>
              <a:buAutoNum type="alphaLcParenR"/>
              <a:defRPr sz="1800">
                <a:latin typeface="+mn-lt"/>
              </a:defRPr>
            </a:lvl4pPr>
            <a:lvl5pPr marL="2057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Content Placeholder 10">
            <a:extLst>
              <a:ext uri="{FF2B5EF4-FFF2-40B4-BE49-F238E27FC236}">
                <a16:creationId xmlns:a16="http://schemas.microsoft.com/office/drawing/2014/main" id="{60FEDE7C-502F-ECFE-4136-E99206849C2A}"/>
              </a:ext>
            </a:extLst>
          </p:cNvPr>
          <p:cNvSpPr>
            <a:spLocks noGrp="1"/>
          </p:cNvSpPr>
          <p:nvPr>
            <p:ph sz="quarter" idx="14" hasCustomPrompt="1"/>
          </p:nvPr>
        </p:nvSpPr>
        <p:spPr>
          <a:xfrm>
            <a:off x="6459795" y="2024780"/>
            <a:ext cx="4894006"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657852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201" y="448056"/>
            <a:ext cx="6172200" cy="1581912"/>
          </a:xfrm>
        </p:spPr>
        <p:txBody>
          <a:bodyPr anchor="b" anchorCtr="0">
            <a:noAutofit/>
          </a:bodyPr>
          <a:lstStyle>
            <a:lvl1pPr>
              <a:defRPr sz="3200"/>
            </a:lvl1pPr>
          </a:lstStyle>
          <a:p>
            <a:r>
              <a:rPr lang="en-US"/>
              <a:t>Click to edit Master title style</a:t>
            </a:r>
            <a:endParaRPr lang="en-US" dirty="0"/>
          </a:p>
        </p:txBody>
      </p:sp>
      <p:sp>
        <p:nvSpPr>
          <p:cNvPr id="4" name="Content Placeholder 10">
            <a:extLst>
              <a:ext uri="{FF2B5EF4-FFF2-40B4-BE49-F238E27FC236}">
                <a16:creationId xmlns:a16="http://schemas.microsoft.com/office/drawing/2014/main" id="{5F30E2A0-23EF-51B1-8ABD-00429EEA0642}"/>
              </a:ext>
            </a:extLst>
          </p:cNvPr>
          <p:cNvSpPr>
            <a:spLocks noGrp="1"/>
          </p:cNvSpPr>
          <p:nvPr>
            <p:ph sz="quarter" idx="14" hasCustomPrompt="1"/>
          </p:nvPr>
        </p:nvSpPr>
        <p:spPr>
          <a:xfrm>
            <a:off x="838200" y="2257063"/>
            <a:ext cx="4894006" cy="3904906"/>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AF15552F-C66B-341F-2D37-0389710BA5E2}"/>
              </a:ext>
            </a:extLst>
          </p:cNvPr>
          <p:cNvSpPr>
            <a:spLocks noGrp="1"/>
          </p:cNvSpPr>
          <p:nvPr>
            <p:ph type="pic" sz="quarter" idx="10"/>
          </p:nvPr>
        </p:nvSpPr>
        <p:spPr>
          <a:xfrm>
            <a:off x="7500938" y="-22225"/>
            <a:ext cx="4714875" cy="6880225"/>
          </a:xfrm>
        </p:spPr>
        <p:txBody>
          <a:bodyPr>
            <a:normAutofit/>
          </a:bodyPr>
          <a:lstStyle>
            <a:lvl1pPr marL="0" indent="0" algn="ctr">
              <a:buNone/>
              <a:defRPr sz="2000"/>
            </a:lvl1pPr>
          </a:lstStyle>
          <a:p>
            <a:r>
              <a:rPr lang="en-US"/>
              <a:t>Click icon to add picture</a:t>
            </a:r>
            <a:endParaRPr lang="en-US" dirty="0"/>
          </a:p>
        </p:txBody>
      </p:sp>
      <p:sp>
        <p:nvSpPr>
          <p:cNvPr id="12" name="Rectangle 11">
            <a:extLst>
              <a:ext uri="{FF2B5EF4-FFF2-40B4-BE49-F238E27FC236}">
                <a16:creationId xmlns:a16="http://schemas.microsoft.com/office/drawing/2014/main" id="{0D8DCC6D-8B88-7BE0-7240-F743AE09EC48}"/>
              </a:ext>
              <a:ext uri="{C183D7F6-B498-43B3-948B-1728B52AA6E4}">
                <adec:decorative xmlns:adec="http://schemas.microsoft.com/office/drawing/2017/decorative" val="1"/>
              </a:ext>
            </a:extLst>
          </p:cNvPr>
          <p:cNvSpPr/>
          <p:nvPr userDrawn="1"/>
        </p:nvSpPr>
        <p:spPr>
          <a:xfrm>
            <a:off x="993814" y="6303963"/>
            <a:ext cx="4287186"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543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563"/>
          </a:xfrm>
        </p:spPr>
        <p:txBody>
          <a:bodyPr anchor="ctr" anchorCtr="0">
            <a:noAutofit/>
          </a:bodyPr>
          <a:lstStyle>
            <a:lvl1pPr algn="ctr">
              <a:defRPr sz="3200"/>
            </a:lvl1pPr>
          </a:lstStyle>
          <a:p>
            <a:r>
              <a:rPr lang="en-US" dirty="0"/>
              <a:t>Click to add title</a:t>
            </a:r>
          </a:p>
        </p:txBody>
      </p:sp>
      <p:sp>
        <p:nvSpPr>
          <p:cNvPr id="4" name="Content Placeholder 10">
            <a:extLst>
              <a:ext uri="{FF2B5EF4-FFF2-40B4-BE49-F238E27FC236}">
                <a16:creationId xmlns:a16="http://schemas.microsoft.com/office/drawing/2014/main" id="{9C3ED3BF-FF6B-07FA-72C4-F6102A8558AF}"/>
              </a:ext>
            </a:extLst>
          </p:cNvPr>
          <p:cNvSpPr>
            <a:spLocks noGrp="1"/>
          </p:cNvSpPr>
          <p:nvPr>
            <p:ph sz="quarter" idx="15" hasCustomPrompt="1"/>
          </p:nvPr>
        </p:nvSpPr>
        <p:spPr>
          <a:xfrm>
            <a:off x="896074" y="2106591"/>
            <a:ext cx="2067045" cy="3633787"/>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600">
                <a:latin typeface="+mn-lt"/>
              </a:defRPr>
            </a:lvl2pPr>
            <a:lvl3pPr marL="457200" indent="-228600">
              <a:spcBef>
                <a:spcPts val="1000"/>
              </a:spcBef>
              <a:spcAft>
                <a:spcPts val="1000"/>
              </a:spcAft>
              <a:buClr>
                <a:schemeClr val="accent2"/>
              </a:buClr>
              <a:buFont typeface="Wingdings" panose="05000000000000000000" pitchFamily="2" charset="2"/>
              <a:buChar char="§"/>
              <a:defRPr sz="1400">
                <a:latin typeface="+mn-lt"/>
              </a:defRPr>
            </a:lvl3pPr>
            <a:lvl4pPr marL="685800" indent="-228600">
              <a:spcBef>
                <a:spcPts val="1000"/>
              </a:spcBef>
              <a:spcAft>
                <a:spcPts val="1000"/>
              </a:spcAft>
              <a:buClr>
                <a:schemeClr val="accent2"/>
              </a:buClr>
              <a:buFont typeface="Wingdings" panose="05000000000000000000" pitchFamily="2" charset="2"/>
              <a:buChar char="§"/>
              <a:defRPr sz="1400">
                <a:latin typeface="+mn-lt"/>
              </a:defRPr>
            </a:lvl4pPr>
            <a:lvl5pPr marL="914400" indent="-228600">
              <a:spcBef>
                <a:spcPts val="1000"/>
              </a:spcBef>
              <a:spcAft>
                <a:spcPts val="1000"/>
              </a:spcAft>
              <a:buClr>
                <a:schemeClr val="accent2"/>
              </a:buClr>
              <a:buFont typeface="Wingdings" panose="05000000000000000000" pitchFamily="2" charset="2"/>
              <a:buChar char="§"/>
              <a:defRPr sz="12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3483980" y="2106591"/>
            <a:ext cx="7869820" cy="4016713"/>
          </a:xfrm>
        </p:spPr>
        <p:txBody>
          <a:body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80815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9" r:id="rId3"/>
    <p:sldLayoutId id="2147483650" r:id="rId4"/>
    <p:sldLayoutId id="2147483649" r:id="rId5"/>
    <p:sldLayoutId id="2147483662" r:id="rId6"/>
    <p:sldLayoutId id="2147483663" r:id="rId7"/>
    <p:sldLayoutId id="2147483652" r:id="rId8"/>
    <p:sldLayoutId id="2147483666" r:id="rId9"/>
    <p:sldLayoutId id="2147483664" r:id="rId10"/>
    <p:sldLayoutId id="2147483665" r:id="rId11"/>
    <p:sldLayoutId id="2147483661" r:id="rId12"/>
  </p:sldLayoutIdLst>
  <p:hf hdr="0" ftr="0" dt="0"/>
  <p:txStyles>
    <p:titleStyle>
      <a:lvl1pPr algn="l" defTabSz="914400" rtl="0" eaLnBrk="1" latinLnBrk="0" hangingPunct="1">
        <a:lnSpc>
          <a:spcPct val="90000"/>
        </a:lnSpc>
        <a:spcBef>
          <a:spcPct val="0"/>
        </a:spcBef>
        <a:buNone/>
        <a:defRPr sz="4800" kern="1200" cap="all" spc="3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mailto:DFASBD.Submissions@dfa.nm.gov"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hyperlink" Target="https://www.nmdfa.state.nm.us/budget-division/operating-budget-instructions/" TargetMode="External"/><Relationship Id="rId4" Type="http://schemas.openxmlformats.org/officeDocument/2006/relationships/hyperlink" Target="mailto:lfc@nmlegis.gov"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a:extLst>
              <a:ext uri="{FF2B5EF4-FFF2-40B4-BE49-F238E27FC236}">
                <a16:creationId xmlns:a16="http://schemas.microsoft.com/office/drawing/2014/main" id="{782ED2F6-AFB3-9199-3999-2B5E4BAF242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0" y="0"/>
            <a:ext cx="12192000" cy="6858000"/>
          </a:xfrm>
        </p:spPr>
      </p:pic>
      <p:grpSp>
        <p:nvGrpSpPr>
          <p:cNvPr id="5" name="Group 4">
            <a:extLst>
              <a:ext uri="{FF2B5EF4-FFF2-40B4-BE49-F238E27FC236}">
                <a16:creationId xmlns:a16="http://schemas.microsoft.com/office/drawing/2014/main" id="{8DA48733-0514-F956-A7CF-9ED819ABA5FC}"/>
              </a:ext>
            </a:extLst>
          </p:cNvPr>
          <p:cNvGrpSpPr/>
          <p:nvPr/>
        </p:nvGrpSpPr>
        <p:grpSpPr>
          <a:xfrm>
            <a:off x="3953164" y="0"/>
            <a:ext cx="8238836" cy="6858000"/>
            <a:chOff x="3953164" y="0"/>
            <a:chExt cx="8238836" cy="6858000"/>
          </a:xfrm>
        </p:grpSpPr>
        <p:sp>
          <p:nvSpPr>
            <p:cNvPr id="2" name="Parallelogram 1">
              <a:extLst>
                <a:ext uri="{FF2B5EF4-FFF2-40B4-BE49-F238E27FC236}">
                  <a16:creationId xmlns:a16="http://schemas.microsoft.com/office/drawing/2014/main" id="{6AC1B334-0DED-2B65-825F-781DF3B3C7CF}"/>
                </a:ext>
              </a:extLst>
            </p:cNvPr>
            <p:cNvSpPr/>
            <p:nvPr/>
          </p:nvSpPr>
          <p:spPr>
            <a:xfrm>
              <a:off x="3953164" y="0"/>
              <a:ext cx="6234545" cy="6858000"/>
            </a:xfrm>
            <a:prstGeom prst="parallelogram">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A6875F6-7EEF-16E9-07B2-31BC85BB2053}"/>
                </a:ext>
              </a:extLst>
            </p:cNvPr>
            <p:cNvSpPr/>
            <p:nvPr/>
          </p:nvSpPr>
          <p:spPr>
            <a:xfrm>
              <a:off x="8599055" y="0"/>
              <a:ext cx="359294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5">
            <a:extLst>
              <a:ext uri="{FF2B5EF4-FFF2-40B4-BE49-F238E27FC236}">
                <a16:creationId xmlns:a16="http://schemas.microsoft.com/office/drawing/2014/main" id="{F20A922B-22EC-7FD8-FA8C-2FFAC558BD66}"/>
              </a:ext>
            </a:extLst>
          </p:cNvPr>
          <p:cNvSpPr>
            <a:spLocks noGrp="1"/>
          </p:cNvSpPr>
          <p:nvPr>
            <p:ph type="ctrTitle"/>
          </p:nvPr>
        </p:nvSpPr>
        <p:spPr>
          <a:xfrm>
            <a:off x="5313219" y="1556328"/>
            <a:ext cx="6571672" cy="2018145"/>
          </a:xfrm>
        </p:spPr>
        <p:txBody>
          <a:bodyPr/>
          <a:lstStyle/>
          <a:p>
            <a:r>
              <a:rPr lang="en-US" b="1" dirty="0">
                <a:latin typeface="Arial" panose="020B0604020202020204" pitchFamily="34" charset="0"/>
                <a:cs typeface="Arial" panose="020B0604020202020204" pitchFamily="34" charset="0"/>
              </a:rPr>
              <a:t>Operating Budget Instructions</a:t>
            </a:r>
          </a:p>
        </p:txBody>
      </p:sp>
      <p:sp>
        <p:nvSpPr>
          <p:cNvPr id="7" name="TextBox 6">
            <a:extLst>
              <a:ext uri="{FF2B5EF4-FFF2-40B4-BE49-F238E27FC236}">
                <a16:creationId xmlns:a16="http://schemas.microsoft.com/office/drawing/2014/main" id="{9AE37DFE-0D76-69E8-FC5C-BC5D369BCF9A}"/>
              </a:ext>
            </a:extLst>
          </p:cNvPr>
          <p:cNvSpPr txBox="1"/>
          <p:nvPr/>
        </p:nvSpPr>
        <p:spPr>
          <a:xfrm>
            <a:off x="5463309" y="5412509"/>
            <a:ext cx="6271491" cy="923330"/>
          </a:xfrm>
          <a:prstGeom prst="rect">
            <a:avLst/>
          </a:prstGeom>
          <a:noFill/>
        </p:spPr>
        <p:txBody>
          <a:bodyPr wrap="square" rtlCol="0">
            <a:spAutoFit/>
          </a:bodyPr>
          <a:lstStyle/>
          <a:p>
            <a:pPr algn="ctr" eaLnBrk="1" hangingPunct="1"/>
            <a:r>
              <a:rPr lang="en-US" dirty="0">
                <a:solidFill>
                  <a:schemeClr val="bg1"/>
                </a:solidFill>
                <a:latin typeface="Arial" panose="020B0604020202020204" pitchFamily="34" charset="0"/>
                <a:cs typeface="Arial" panose="020B0604020202020204" pitchFamily="34" charset="0"/>
              </a:rPr>
              <a:t>Dr. Andrew Miner, Director</a:t>
            </a:r>
          </a:p>
          <a:p>
            <a:pPr algn="ctr" eaLnBrk="1" hangingPunct="1"/>
            <a:r>
              <a:rPr lang="en-US" dirty="0">
                <a:solidFill>
                  <a:schemeClr val="bg1"/>
                </a:solidFill>
                <a:latin typeface="Arial" panose="020B0604020202020204" pitchFamily="34" charset="0"/>
                <a:cs typeface="Arial" panose="020B0604020202020204" pitchFamily="34" charset="0"/>
              </a:rPr>
              <a:t>State Budget Division</a:t>
            </a:r>
          </a:p>
          <a:p>
            <a:pPr algn="ctr" eaLnBrk="1" hangingPunct="1"/>
            <a:r>
              <a:rPr lang="en-US" dirty="0">
                <a:solidFill>
                  <a:schemeClr val="bg1"/>
                </a:solidFill>
                <a:latin typeface="Arial" panose="020B0604020202020204" pitchFamily="34" charset="0"/>
                <a:cs typeface="Arial" panose="020B0604020202020204" pitchFamily="34" charset="0"/>
              </a:rPr>
              <a:t>Fiscal Year 2026</a:t>
            </a: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39264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348CAD-994E-19F9-970A-43D90E67617D}"/>
              </a:ext>
            </a:extLst>
          </p:cNvPr>
          <p:cNvSpPr>
            <a:spLocks noGrp="1"/>
          </p:cNvSpPr>
          <p:nvPr>
            <p:ph type="title"/>
          </p:nvPr>
        </p:nvSpPr>
        <p:spPr>
          <a:xfrm>
            <a:off x="5094942" y="397518"/>
            <a:ext cx="6241651" cy="1710354"/>
          </a:xfrm>
        </p:spPr>
        <p:txBody>
          <a:bodyPr anchor="ctr">
            <a:normAutofit/>
          </a:bodyPr>
          <a:lstStyle/>
          <a:p>
            <a:r>
              <a:rPr lang="en-US" b="1" spc="0" dirty="0">
                <a:solidFill>
                  <a:schemeClr val="bg1"/>
                </a:solidFill>
                <a:latin typeface="Arial" panose="020B0604020202020204" pitchFamily="34" charset="0"/>
              </a:rPr>
              <a:t>Budgeting personnel expenditures </a:t>
            </a:r>
            <a:endParaRPr lang="en-US" b="1" spc="0" dirty="0">
              <a:solidFill>
                <a:schemeClr val="bg1"/>
              </a:solidFill>
              <a:latin typeface="Arial" panose="020B0604020202020204" pitchFamily="34" charset="0"/>
              <a:cs typeface="Arial" panose="020B0604020202020204" pitchFamily="34" charset="0"/>
            </a:endParaRPr>
          </a:p>
        </p:txBody>
      </p:sp>
      <p:pic>
        <p:nvPicPr>
          <p:cNvPr id="9" name="Content Placeholder 8" descr="Office clerk searching for files">
            <a:extLst>
              <a:ext uri="{FF2B5EF4-FFF2-40B4-BE49-F238E27FC236}">
                <a16:creationId xmlns:a16="http://schemas.microsoft.com/office/drawing/2014/main" id="{EF6ABDA3-DEAE-11D0-DCD0-5E4E9F9B477F}"/>
              </a:ext>
            </a:extLst>
          </p:cNvPr>
          <p:cNvPicPr>
            <a:picLocks noGrp="1" noChangeAspect="1"/>
          </p:cNvPicPr>
          <p:nvPr>
            <p:ph type="pic" sz="quarter" idx="10"/>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36447" t="1147" r="16664" b="-1147"/>
          <a:stretch/>
        </p:blipFill>
        <p:spPr>
          <a:xfrm>
            <a:off x="20" y="10"/>
            <a:ext cx="4287818" cy="6857990"/>
          </a:xfrm>
          <a:noFill/>
        </p:spPr>
      </p:pic>
      <p:sp>
        <p:nvSpPr>
          <p:cNvPr id="12" name="Rectangle 11">
            <a:extLst>
              <a:ext uri="{FF2B5EF4-FFF2-40B4-BE49-F238E27FC236}">
                <a16:creationId xmlns:a16="http://schemas.microsoft.com/office/drawing/2014/main" id="{F84B6313-4AAD-90E4-6A46-F794D7593E2B}"/>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19570869-09C8-2CB7-8645-E9DFE09C2197}"/>
              </a:ext>
            </a:extLst>
          </p:cNvPr>
          <p:cNvSpPr>
            <a:spLocks noGrp="1"/>
          </p:cNvSpPr>
          <p:nvPr>
            <p:ph idx="1"/>
          </p:nvPr>
        </p:nvSpPr>
        <p:spPr>
          <a:xfrm>
            <a:off x="5242426" y="2181224"/>
            <a:ext cx="6241650" cy="3836117"/>
          </a:xfrm>
        </p:spPr>
        <p:txBody>
          <a:bodyPr>
            <a:normAutofit fontScale="70000" lnSpcReduction="20000"/>
          </a:bodyPr>
          <a:lstStyle/>
          <a:p>
            <a:r>
              <a:rPr lang="en-US" sz="3200" dirty="0">
                <a:solidFill>
                  <a:schemeClr val="bg1"/>
                </a:solidFill>
              </a:rPr>
              <a:t>Remember that vacant positions are projected at midpoint and have single insurance plans.</a:t>
            </a:r>
          </a:p>
          <a:p>
            <a:r>
              <a:rPr lang="en-US" sz="3200" dirty="0">
                <a:solidFill>
                  <a:schemeClr val="bg1"/>
                </a:solidFill>
              </a:rPr>
              <a:t>PCF: Personnel Cost Forecasting module in BFM.  Note that HR data from SHARE HCM is loaded into this module for budgeting purposes, but will not go back into SHARE HCM</a:t>
            </a:r>
          </a:p>
          <a:p>
            <a:r>
              <a:rPr lang="en-US" sz="3200" dirty="0">
                <a:solidFill>
                  <a:schemeClr val="bg1"/>
                </a:solidFill>
              </a:rPr>
              <a:t>HCM data in BFM will not include the 4% compensation increase for FY26.</a:t>
            </a:r>
          </a:p>
          <a:p>
            <a:r>
              <a:rPr lang="en-US" sz="3200" dirty="0">
                <a:solidFill>
                  <a:schemeClr val="bg1"/>
                </a:solidFill>
              </a:rPr>
              <a:t>BFM Reporting: PCF Detail Agency/Individual under Personnel Reports to generate “E-1” report</a:t>
            </a:r>
          </a:p>
        </p:txBody>
      </p:sp>
      <p:sp>
        <p:nvSpPr>
          <p:cNvPr id="2" name="Slide Number Placeholder 2">
            <a:extLst>
              <a:ext uri="{FF2B5EF4-FFF2-40B4-BE49-F238E27FC236}">
                <a16:creationId xmlns:a16="http://schemas.microsoft.com/office/drawing/2014/main" id="{91E1FCA6-5979-4034-DD35-EBC7E6EA8C4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10</a:t>
            </a:fld>
            <a:endParaRPr lang="en-US" dirty="0">
              <a:solidFill>
                <a:schemeClr val="bg1"/>
              </a:solidFill>
            </a:endParaRPr>
          </a:p>
        </p:txBody>
      </p:sp>
    </p:spTree>
    <p:extLst>
      <p:ext uri="{BB962C8B-B14F-4D97-AF65-F5344CB8AC3E}">
        <p14:creationId xmlns:p14="http://schemas.microsoft.com/office/powerpoint/2010/main" val="3243800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3F4F15-7683-43C9-B7C1-89C1CCC454F7}"/>
              </a:ext>
            </a:extLst>
          </p:cNvPr>
          <p:cNvSpPr>
            <a:spLocks noGrp="1"/>
          </p:cNvSpPr>
          <p:nvPr>
            <p:ph type="title"/>
          </p:nvPr>
        </p:nvSpPr>
        <p:spPr>
          <a:xfrm>
            <a:off x="838200" y="222885"/>
            <a:ext cx="10515600" cy="1325563"/>
          </a:xfrm>
        </p:spPr>
        <p:txBody>
          <a:bodyPr/>
          <a:lstStyle/>
          <a:p>
            <a:r>
              <a:rPr lang="en-US" b="1" spc="0" dirty="0">
                <a:solidFill>
                  <a:schemeClr val="bg1"/>
                </a:solidFill>
                <a:latin typeface="Arial" panose="020B0604020202020204" pitchFamily="34" charset="0"/>
                <a:cs typeface="Arial" panose="020B0604020202020204" pitchFamily="34" charset="0"/>
              </a:rPr>
              <a:t>FTE Maintenance (Forms 7900 and 8000)</a:t>
            </a:r>
          </a:p>
        </p:txBody>
      </p:sp>
      <p:sp>
        <p:nvSpPr>
          <p:cNvPr id="6" name="Content Placeholder 5">
            <a:extLst>
              <a:ext uri="{FF2B5EF4-FFF2-40B4-BE49-F238E27FC236}">
                <a16:creationId xmlns:a16="http://schemas.microsoft.com/office/drawing/2014/main" id="{31AC11F6-2CB2-B349-2732-C05FF3E3C9B0}"/>
              </a:ext>
            </a:extLst>
          </p:cNvPr>
          <p:cNvSpPr>
            <a:spLocks noGrp="1"/>
          </p:cNvSpPr>
          <p:nvPr>
            <p:ph idx="4294967295"/>
          </p:nvPr>
        </p:nvSpPr>
        <p:spPr>
          <a:xfrm>
            <a:off x="306593" y="1310148"/>
            <a:ext cx="11578814" cy="2118852"/>
          </a:xfrm>
        </p:spPr>
        <p:txBody>
          <a:bodyPr>
            <a:normAutofit fontScale="70000" lnSpcReduction="20000"/>
          </a:bodyPr>
          <a:lstStyle/>
          <a:p>
            <a:pPr>
              <a:lnSpc>
                <a:spcPct val="120000"/>
              </a:lnSpc>
              <a:spcBef>
                <a:spcPts val="0"/>
              </a:spcBef>
              <a:spcAft>
                <a:spcPts val="600"/>
              </a:spcAft>
            </a:pPr>
            <a:r>
              <a:rPr lang="en-US" sz="2400" dirty="0">
                <a:solidFill>
                  <a:schemeClr val="bg1"/>
                </a:solidFill>
                <a:latin typeface="Arial" panose="020B0604020202020204" pitchFamily="34" charset="0"/>
                <a:cs typeface="Arial" panose="020B0604020202020204" pitchFamily="34" charset="0"/>
              </a:rPr>
              <a:t>FTE Counts by </a:t>
            </a:r>
            <a:r>
              <a:rPr lang="en-US" sz="2400" dirty="0" err="1">
                <a:solidFill>
                  <a:schemeClr val="bg1"/>
                </a:solidFill>
                <a:latin typeface="Arial" panose="020B0604020202020204" pitchFamily="34" charset="0"/>
                <a:cs typeface="Arial" panose="020B0604020202020204" pitchFamily="34" charset="0"/>
              </a:rPr>
              <a:t>Pcode</a:t>
            </a:r>
            <a:r>
              <a:rPr lang="en-US" sz="2400" dirty="0">
                <a:solidFill>
                  <a:schemeClr val="bg1"/>
                </a:solidFill>
                <a:latin typeface="Arial" panose="020B0604020202020204" pitchFamily="34" charset="0"/>
                <a:cs typeface="Arial" panose="020B0604020202020204" pitchFamily="34" charset="0"/>
              </a:rPr>
              <a:t> (7900) and Dept (8000): Reconcile FTE counts among PCF, current year OPBUD and next year’s operating budget. Provide justification for differences such as transfers, reductions, or requested increases</a:t>
            </a:r>
          </a:p>
          <a:p>
            <a:pPr marL="625475" lvl="5" indent="-342900">
              <a:lnSpc>
                <a:spcPct val="120000"/>
              </a:lnSpc>
              <a:spcBef>
                <a:spcPts val="0"/>
              </a:spcBef>
              <a:spcAft>
                <a:spcPts val="600"/>
              </a:spcAft>
              <a:buClr>
                <a:schemeClr val="accent2"/>
              </a:buClr>
            </a:pPr>
            <a:r>
              <a:rPr lang="en-US" sz="2400" dirty="0">
                <a:solidFill>
                  <a:schemeClr val="bg1"/>
                </a:solidFill>
                <a:latin typeface="Arial" panose="020B0604020202020204" pitchFamily="34" charset="0"/>
                <a:cs typeface="Arial" panose="020B0604020202020204" pitchFamily="34" charset="0"/>
              </a:rPr>
              <a:t>PCF field is pulled from PCF module and not editable. </a:t>
            </a:r>
          </a:p>
          <a:p>
            <a:pPr marL="625475" lvl="3" indent="-342900">
              <a:lnSpc>
                <a:spcPct val="120000"/>
              </a:lnSpc>
              <a:spcBef>
                <a:spcPts val="0"/>
              </a:spcBef>
              <a:spcAft>
                <a:spcPts val="600"/>
              </a:spcAft>
              <a:buClr>
                <a:schemeClr val="accent2"/>
              </a:buClr>
            </a:pPr>
            <a:r>
              <a:rPr lang="en-US" sz="2400" dirty="0">
                <a:solidFill>
                  <a:schemeClr val="bg1"/>
                </a:solidFill>
                <a:latin typeface="Arial" panose="020B0604020202020204" pitchFamily="34" charset="0"/>
                <a:cs typeface="Arial" panose="020B0604020202020204" pitchFamily="34" charset="0"/>
              </a:rPr>
              <a:t>Input any needed adjustments in the “2025-26 OpBud Adjustments” column and provide written justification</a:t>
            </a:r>
          </a:p>
          <a:p>
            <a:pPr marL="625475" lvl="3" indent="-342900">
              <a:lnSpc>
                <a:spcPct val="120000"/>
              </a:lnSpc>
              <a:spcBef>
                <a:spcPts val="0"/>
              </a:spcBef>
              <a:spcAft>
                <a:spcPts val="600"/>
              </a:spcAft>
              <a:buClr>
                <a:schemeClr val="accent2"/>
              </a:buClr>
            </a:pPr>
            <a:r>
              <a:rPr lang="en-US" sz="2400" dirty="0">
                <a:solidFill>
                  <a:schemeClr val="bg1"/>
                </a:solidFill>
                <a:latin typeface="Arial" panose="020B0604020202020204" pitchFamily="34" charset="0"/>
                <a:cs typeface="Arial" panose="020B0604020202020204" pitchFamily="34" charset="0"/>
              </a:rPr>
              <a:t>Report: FTE by </a:t>
            </a:r>
            <a:r>
              <a:rPr lang="en-US" sz="2400" dirty="0" err="1">
                <a:solidFill>
                  <a:schemeClr val="bg1"/>
                </a:solidFill>
                <a:latin typeface="Arial" panose="020B0604020202020204" pitchFamily="34" charset="0"/>
                <a:cs typeface="Arial" panose="020B0604020202020204" pitchFamily="34" charset="0"/>
              </a:rPr>
              <a:t>Pcode</a:t>
            </a:r>
            <a:r>
              <a:rPr lang="en-US" sz="2400" dirty="0">
                <a:solidFill>
                  <a:schemeClr val="bg1"/>
                </a:solidFill>
                <a:latin typeface="Arial" panose="020B0604020202020204" pitchFamily="34" charset="0"/>
                <a:cs typeface="Arial" panose="020B0604020202020204" pitchFamily="34" charset="0"/>
              </a:rPr>
              <a:t> OPBUD and FTE by </a:t>
            </a:r>
            <a:r>
              <a:rPr lang="en-US" sz="2400" dirty="0" err="1">
                <a:solidFill>
                  <a:schemeClr val="bg1"/>
                </a:solidFill>
                <a:latin typeface="Arial" panose="020B0604020202020204" pitchFamily="34" charset="0"/>
                <a:cs typeface="Arial" panose="020B0604020202020204" pitchFamily="34" charset="0"/>
              </a:rPr>
              <a:t>DeptID</a:t>
            </a:r>
            <a:r>
              <a:rPr lang="en-US" sz="2400" dirty="0">
                <a:solidFill>
                  <a:schemeClr val="bg1"/>
                </a:solidFill>
                <a:latin typeface="Arial" panose="020B0604020202020204" pitchFamily="34" charset="0"/>
                <a:cs typeface="Arial" panose="020B0604020202020204" pitchFamily="34" charset="0"/>
              </a:rPr>
              <a:t> OPBUD</a:t>
            </a:r>
          </a:p>
        </p:txBody>
      </p:sp>
      <p:pic>
        <p:nvPicPr>
          <p:cNvPr id="10" name="Picture 9">
            <a:extLst>
              <a:ext uri="{FF2B5EF4-FFF2-40B4-BE49-F238E27FC236}">
                <a16:creationId xmlns:a16="http://schemas.microsoft.com/office/drawing/2014/main" id="{F4B4B810-AA8E-FDCE-5296-764BA81A74EB}"/>
              </a:ext>
            </a:extLst>
          </p:cNvPr>
          <p:cNvPicPr>
            <a:picLocks noChangeAspect="1"/>
          </p:cNvPicPr>
          <p:nvPr/>
        </p:nvPicPr>
        <p:blipFill rotWithShape="1">
          <a:blip r:embed="rId2"/>
          <a:srcRect b="10172"/>
          <a:stretch/>
        </p:blipFill>
        <p:spPr>
          <a:xfrm>
            <a:off x="306593" y="3061348"/>
            <a:ext cx="11578814" cy="3562972"/>
          </a:xfrm>
          <a:prstGeom prst="rect">
            <a:avLst/>
          </a:prstGeom>
        </p:spPr>
      </p:pic>
      <p:sp>
        <p:nvSpPr>
          <p:cNvPr id="3" name="Slide Number Placeholder 2">
            <a:extLst>
              <a:ext uri="{FF2B5EF4-FFF2-40B4-BE49-F238E27FC236}">
                <a16:creationId xmlns:a16="http://schemas.microsoft.com/office/drawing/2014/main" id="{D16F3186-0A72-E3F1-4C12-F63D5AF0413D}"/>
              </a:ext>
            </a:extLst>
          </p:cNvPr>
          <p:cNvSpPr>
            <a:spLocks noGrp="1"/>
          </p:cNvSpPr>
          <p:nvPr>
            <p:ph type="sldNum" sz="quarter" idx="12"/>
          </p:nvPr>
        </p:nvSpPr>
        <p:spPr/>
        <p:txBody>
          <a:bodyPr/>
          <a:lstStyle/>
          <a:p>
            <a:fld id="{CBD12358-51D2-46B3-9BDE-DF29528B9454}" type="slidenum">
              <a:rPr lang="en-US" sz="1800" smtClean="0"/>
              <a:t>11</a:t>
            </a:fld>
            <a:endParaRPr lang="en-US" dirty="0"/>
          </a:p>
        </p:txBody>
      </p:sp>
    </p:spTree>
    <p:extLst>
      <p:ext uri="{BB962C8B-B14F-4D97-AF65-F5344CB8AC3E}">
        <p14:creationId xmlns:p14="http://schemas.microsoft.com/office/powerpoint/2010/main" val="2573252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348CAD-994E-19F9-970A-43D90E67617D}"/>
              </a:ext>
            </a:extLst>
          </p:cNvPr>
          <p:cNvSpPr>
            <a:spLocks noGrp="1"/>
          </p:cNvSpPr>
          <p:nvPr>
            <p:ph type="title"/>
          </p:nvPr>
        </p:nvSpPr>
        <p:spPr>
          <a:xfrm>
            <a:off x="5094942" y="397518"/>
            <a:ext cx="6241651" cy="1710354"/>
          </a:xfrm>
        </p:spPr>
        <p:txBody>
          <a:bodyPr anchor="ctr">
            <a:normAutofit/>
          </a:bodyPr>
          <a:lstStyle/>
          <a:p>
            <a:r>
              <a:rPr lang="en-US" b="1" spc="0" dirty="0">
                <a:solidFill>
                  <a:schemeClr val="bg1"/>
                </a:solidFill>
                <a:latin typeface="Arial" panose="020B0604020202020204" pitchFamily="34" charset="0"/>
                <a:cs typeface="Arial" panose="020B0604020202020204" pitchFamily="34" charset="0"/>
              </a:rPr>
              <a:t>Policy Regarding FTE and Position Control</a:t>
            </a:r>
          </a:p>
        </p:txBody>
      </p:sp>
      <p:pic>
        <p:nvPicPr>
          <p:cNvPr id="9" name="Content Placeholder 8" descr="Office clerk searching for files">
            <a:extLst>
              <a:ext uri="{FF2B5EF4-FFF2-40B4-BE49-F238E27FC236}">
                <a16:creationId xmlns:a16="http://schemas.microsoft.com/office/drawing/2014/main" id="{EF6ABDA3-DEAE-11D0-DCD0-5E4E9F9B477F}"/>
              </a:ext>
            </a:extLst>
          </p:cNvPr>
          <p:cNvPicPr>
            <a:picLocks noGrp="1" noChangeAspect="1"/>
          </p:cNvPicPr>
          <p:nvPr>
            <p:ph type="pic" sz="quarter" idx="10"/>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36447" t="1147" r="16664" b="-1147"/>
          <a:stretch/>
        </p:blipFill>
        <p:spPr>
          <a:xfrm>
            <a:off x="20" y="10"/>
            <a:ext cx="4287818" cy="6857990"/>
          </a:xfrm>
          <a:noFill/>
        </p:spPr>
      </p:pic>
      <p:sp>
        <p:nvSpPr>
          <p:cNvPr id="12" name="Rectangle 11">
            <a:extLst>
              <a:ext uri="{FF2B5EF4-FFF2-40B4-BE49-F238E27FC236}">
                <a16:creationId xmlns:a16="http://schemas.microsoft.com/office/drawing/2014/main" id="{F84B6313-4AAD-90E4-6A46-F794D7593E2B}"/>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19570869-09C8-2CB7-8645-E9DFE09C2197}"/>
              </a:ext>
            </a:extLst>
          </p:cNvPr>
          <p:cNvSpPr>
            <a:spLocks noGrp="1"/>
          </p:cNvSpPr>
          <p:nvPr>
            <p:ph idx="1"/>
          </p:nvPr>
        </p:nvSpPr>
        <p:spPr>
          <a:xfrm>
            <a:off x="5242426" y="1966452"/>
            <a:ext cx="6241650" cy="4050890"/>
          </a:xfrm>
        </p:spPr>
        <p:txBody>
          <a:bodyPr>
            <a:normAutofit fontScale="92500" lnSpcReduction="10000"/>
          </a:bodyPr>
          <a:lstStyle/>
          <a:p>
            <a:pPr marL="285750" indent="-285750">
              <a:buFont typeface="Arial" panose="020B0604020202020204" pitchFamily="34" charset="0"/>
              <a:buChar char="•"/>
            </a:pPr>
            <a:r>
              <a:rPr lang="en-US" sz="2000" dirty="0">
                <a:solidFill>
                  <a:schemeClr val="bg1"/>
                </a:solidFill>
              </a:rPr>
              <a:t>FTE deviations from your appropriation request must be documented, justified and supported:</a:t>
            </a:r>
          </a:p>
          <a:p>
            <a:pPr marL="800100" lvl="2" indent="-342900">
              <a:buFont typeface="+mj-lt"/>
              <a:buAutoNum type="arabicPeriod"/>
            </a:pPr>
            <a:r>
              <a:rPr lang="en-US" sz="2000" dirty="0">
                <a:solidFill>
                  <a:schemeClr val="bg1"/>
                </a:solidFill>
              </a:rPr>
              <a:t>Provide a reconciliation of any differences</a:t>
            </a:r>
          </a:p>
          <a:p>
            <a:pPr marL="800100" lvl="2" indent="-342900">
              <a:buFont typeface="+mj-lt"/>
              <a:buAutoNum type="arabicPeriod"/>
            </a:pPr>
            <a:r>
              <a:rPr lang="en-US" sz="2000" dirty="0">
                <a:solidFill>
                  <a:schemeClr val="bg1"/>
                </a:solidFill>
              </a:rPr>
              <a:t>Provide evidence of available funding for new positions</a:t>
            </a:r>
          </a:p>
          <a:p>
            <a:pPr marL="800100" lvl="2" indent="-342900">
              <a:buFont typeface="+mj-lt"/>
              <a:buAutoNum type="arabicPeriod"/>
            </a:pPr>
            <a:r>
              <a:rPr lang="en-US" sz="2000" dirty="0">
                <a:solidFill>
                  <a:schemeClr val="bg1"/>
                </a:solidFill>
              </a:rPr>
              <a:t>Delete additional positions where funding is not anticipated</a:t>
            </a:r>
          </a:p>
          <a:p>
            <a:pPr marL="285750" indent="-285750">
              <a:buFont typeface="Arial" panose="020B0604020202020204" pitchFamily="34" charset="0"/>
              <a:buChar char="•"/>
            </a:pPr>
            <a:r>
              <a:rPr lang="en-US" sz="2000" dirty="0">
                <a:solidFill>
                  <a:schemeClr val="bg1"/>
                </a:solidFill>
              </a:rPr>
              <a:t>FTE should reconcile to Organizational Listing report.</a:t>
            </a:r>
          </a:p>
          <a:p>
            <a:pPr marL="285750" indent="-285750">
              <a:buFont typeface="Arial" panose="020B0604020202020204" pitchFamily="34" charset="0"/>
              <a:buChar char="•"/>
            </a:pPr>
            <a:r>
              <a:rPr lang="en-US" sz="2000" dirty="0">
                <a:solidFill>
                  <a:schemeClr val="bg1"/>
                </a:solidFill>
              </a:rPr>
              <a:t>Term extensions: Complete (outside of BFM) Excel spreadsheet to reauthorize all term positions through FY26.  Form on SBD website.</a:t>
            </a:r>
          </a:p>
          <a:p>
            <a:pPr marL="285750" indent="-285750">
              <a:buFont typeface="Arial" panose="020B0604020202020204" pitchFamily="34" charset="0"/>
              <a:buChar char="•"/>
            </a:pPr>
            <a:endParaRPr lang="en-US" sz="1500" dirty="0"/>
          </a:p>
        </p:txBody>
      </p:sp>
      <p:sp>
        <p:nvSpPr>
          <p:cNvPr id="2" name="Slide Number Placeholder 2">
            <a:extLst>
              <a:ext uri="{FF2B5EF4-FFF2-40B4-BE49-F238E27FC236}">
                <a16:creationId xmlns:a16="http://schemas.microsoft.com/office/drawing/2014/main" id="{6C2748E0-25F2-18BF-90C3-833077C39CCE}"/>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12</a:t>
            </a:fld>
            <a:endParaRPr lang="en-US" dirty="0">
              <a:solidFill>
                <a:schemeClr val="bg1"/>
              </a:solidFill>
            </a:endParaRPr>
          </a:p>
        </p:txBody>
      </p:sp>
    </p:spTree>
    <p:extLst>
      <p:ext uri="{BB962C8B-B14F-4D97-AF65-F5344CB8AC3E}">
        <p14:creationId xmlns:p14="http://schemas.microsoft.com/office/powerpoint/2010/main" val="2889614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6919DB-E3A9-A28F-B1F9-D2594E3B8FFC}"/>
              </a:ext>
            </a:extLst>
          </p:cNvPr>
          <p:cNvSpPr>
            <a:spLocks noGrp="1"/>
          </p:cNvSpPr>
          <p:nvPr>
            <p:ph type="title"/>
          </p:nvPr>
        </p:nvSpPr>
        <p:spPr/>
        <p:txBody>
          <a:bodyPr/>
          <a:lstStyle/>
          <a:p>
            <a:r>
              <a:rPr lang="en-US" b="1" spc="0" dirty="0">
                <a:solidFill>
                  <a:schemeClr val="bg1"/>
                </a:solidFill>
                <a:latin typeface="Arial" panose="020B0604020202020204" pitchFamily="34" charset="0"/>
                <a:cs typeface="Arial" panose="020B0604020202020204" pitchFamily="34" charset="0"/>
              </a:rPr>
              <a:t>Detail of GSD/DoIT Expenditures</a:t>
            </a:r>
          </a:p>
        </p:txBody>
      </p:sp>
      <p:sp>
        <p:nvSpPr>
          <p:cNvPr id="6" name="Table Placeholder 5">
            <a:extLst>
              <a:ext uri="{FF2B5EF4-FFF2-40B4-BE49-F238E27FC236}">
                <a16:creationId xmlns:a16="http://schemas.microsoft.com/office/drawing/2014/main" id="{D02DD199-C298-F652-3CFF-8A14F4EE5572}"/>
              </a:ext>
            </a:extLst>
          </p:cNvPr>
          <p:cNvSpPr>
            <a:spLocks noGrp="1"/>
          </p:cNvSpPr>
          <p:nvPr>
            <p:ph type="tbl" sz="quarter" idx="13"/>
          </p:nvPr>
        </p:nvSpPr>
        <p:spPr>
          <a:xfrm>
            <a:off x="613186" y="2107799"/>
            <a:ext cx="10965628" cy="4194677"/>
          </a:xfrm>
        </p:spPr>
        <p:txBody>
          <a:bodyPr>
            <a:normAutofit fontScale="77500" lnSpcReduction="20000"/>
          </a:bodyPr>
          <a:lstStyle/>
          <a:p>
            <a:pPr>
              <a:spcBef>
                <a:spcPts val="0"/>
              </a:spcBef>
              <a:spcAft>
                <a:spcPts val="1200"/>
              </a:spcAft>
            </a:pPr>
            <a:r>
              <a:rPr lang="en-US" dirty="0">
                <a:solidFill>
                  <a:schemeClr val="bg1"/>
                </a:solidFill>
              </a:rPr>
              <a:t>Use the GSD and DoIT published rate schedules for Workers Compensation, Auto and Property Insurance, Liability Insurance, Unemployment Insurance, Telecommunications and Information Technology. For HCM assessment, use a rate of $350/FTE. </a:t>
            </a:r>
          </a:p>
          <a:p>
            <a:pPr>
              <a:spcBef>
                <a:spcPts val="0"/>
              </a:spcBef>
              <a:spcAft>
                <a:spcPts val="1200"/>
              </a:spcAft>
            </a:pPr>
            <a:r>
              <a:rPr lang="en-US" dirty="0">
                <a:solidFill>
                  <a:schemeClr val="bg1"/>
                </a:solidFill>
              </a:rPr>
              <a:t>Agencies must budget the rates from GSD and DoIT rate sheets that were included in your appropriation request, or as changed via legislative action that affected these lines.</a:t>
            </a:r>
          </a:p>
          <a:p>
            <a:pPr>
              <a:spcBef>
                <a:spcPts val="0"/>
              </a:spcBef>
              <a:spcAft>
                <a:spcPts val="1200"/>
              </a:spcAft>
            </a:pPr>
            <a:r>
              <a:rPr lang="en-US" dirty="0">
                <a:solidFill>
                  <a:schemeClr val="bg1"/>
                </a:solidFill>
              </a:rPr>
              <a:t>Agencies must encumber the budgeted amounts for all rates on July 1, 2025.</a:t>
            </a:r>
          </a:p>
          <a:p>
            <a:pPr>
              <a:spcBef>
                <a:spcPts val="0"/>
              </a:spcBef>
              <a:spcAft>
                <a:spcPts val="1200"/>
              </a:spcAft>
            </a:pPr>
            <a:r>
              <a:rPr lang="en-US" dirty="0">
                <a:solidFill>
                  <a:schemeClr val="bg1"/>
                </a:solidFill>
              </a:rPr>
              <a:t>Be sure to use the appropriate account code for GSD/DoIT services to distinguish them from outside vendor costs.</a:t>
            </a:r>
          </a:p>
          <a:p>
            <a:pPr>
              <a:spcBef>
                <a:spcPts val="0"/>
              </a:spcBef>
              <a:spcAft>
                <a:spcPts val="1200"/>
              </a:spcAft>
            </a:pPr>
            <a:r>
              <a:rPr lang="en-US" dirty="0">
                <a:solidFill>
                  <a:schemeClr val="bg1"/>
                </a:solidFill>
              </a:rPr>
              <a:t>Include the Detail Report of GSD Line Items (S-13 report) as part of the operating budget submission. Create report in BFM Reporting at agency level with line items </a:t>
            </a:r>
            <a:r>
              <a:rPr lang="en-US" b="1" dirty="0">
                <a:solidFill>
                  <a:schemeClr val="bg1"/>
                </a:solidFill>
              </a:rPr>
              <a:t>521410, 521500, 521600, 535400, 542700, 542800, 543400, 545700, 545710, 545810, 546610</a:t>
            </a:r>
          </a:p>
        </p:txBody>
      </p:sp>
      <p:sp>
        <p:nvSpPr>
          <p:cNvPr id="3" name="Slide Number Placeholder 2">
            <a:extLst>
              <a:ext uri="{FF2B5EF4-FFF2-40B4-BE49-F238E27FC236}">
                <a16:creationId xmlns:a16="http://schemas.microsoft.com/office/drawing/2014/main" id="{38C8D4B9-BAEA-FD6F-942F-2839F2D21652}"/>
              </a:ext>
            </a:extLst>
          </p:cNvPr>
          <p:cNvSpPr>
            <a:spLocks noGrp="1"/>
          </p:cNvSpPr>
          <p:nvPr>
            <p:ph type="sldNum" sz="quarter" idx="12"/>
          </p:nvPr>
        </p:nvSpPr>
        <p:spPr/>
        <p:txBody>
          <a:bodyPr/>
          <a:lstStyle/>
          <a:p>
            <a:fld id="{CBD12358-51D2-46B3-9BDE-DF29528B9454}" type="slidenum">
              <a:rPr lang="en-US" sz="1800" smtClean="0">
                <a:solidFill>
                  <a:schemeClr val="bg1"/>
                </a:solidFill>
              </a:rPr>
              <a:t>13</a:t>
            </a:fld>
            <a:endParaRPr lang="en-US" dirty="0">
              <a:solidFill>
                <a:schemeClr val="bg1"/>
              </a:solidFill>
            </a:endParaRPr>
          </a:p>
        </p:txBody>
      </p:sp>
    </p:spTree>
    <p:extLst>
      <p:ext uri="{BB962C8B-B14F-4D97-AF65-F5344CB8AC3E}">
        <p14:creationId xmlns:p14="http://schemas.microsoft.com/office/powerpoint/2010/main" val="2870332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1D67-8625-7E36-7DAD-EEBAFE0F8A53}"/>
              </a:ext>
            </a:extLst>
          </p:cNvPr>
          <p:cNvSpPr>
            <a:spLocks noGrp="1"/>
          </p:cNvSpPr>
          <p:nvPr>
            <p:ph type="title"/>
          </p:nvPr>
        </p:nvSpPr>
        <p:spPr/>
        <p:txBody>
          <a:bodyPr/>
          <a:lstStyle/>
          <a:p>
            <a:r>
              <a:rPr lang="en-US" b="1" spc="0" dirty="0">
                <a:solidFill>
                  <a:schemeClr val="bg1"/>
                </a:solidFill>
                <a:latin typeface="Arial" panose="020B0604020202020204" pitchFamily="34" charset="0"/>
                <a:cs typeface="Arial" panose="020B0604020202020204" pitchFamily="34" charset="0"/>
              </a:rPr>
              <a:t>Transfer Reconciliation: Form 7400</a:t>
            </a:r>
          </a:p>
        </p:txBody>
      </p:sp>
      <p:sp>
        <p:nvSpPr>
          <p:cNvPr id="3" name="Table Placeholder 2">
            <a:extLst>
              <a:ext uri="{FF2B5EF4-FFF2-40B4-BE49-F238E27FC236}">
                <a16:creationId xmlns:a16="http://schemas.microsoft.com/office/drawing/2014/main" id="{275CA85A-21E4-5276-C2C7-4E5B91A6F458}"/>
              </a:ext>
            </a:extLst>
          </p:cNvPr>
          <p:cNvSpPr>
            <a:spLocks noGrp="1"/>
          </p:cNvSpPr>
          <p:nvPr>
            <p:ph type="tbl" sz="quarter" idx="13"/>
          </p:nvPr>
        </p:nvSpPr>
        <p:spPr>
          <a:xfrm>
            <a:off x="613186" y="1478537"/>
            <a:ext cx="10965628" cy="2315360"/>
          </a:xfrm>
        </p:spPr>
        <p:txBody>
          <a:bodyPr>
            <a:normAutofit fontScale="92500" lnSpcReduction="10000"/>
          </a:bodyPr>
          <a:lstStyle/>
          <a:p>
            <a:r>
              <a:rPr lang="en-US" dirty="0">
                <a:solidFill>
                  <a:schemeClr val="bg1"/>
                </a:solidFill>
                <a:latin typeface="Arial" panose="020B0604020202020204" pitchFamily="34" charset="0"/>
                <a:cs typeface="Arial" panose="020B0604020202020204" pitchFamily="34" charset="0"/>
              </a:rPr>
              <a:t>Information regarding transfers sent out by your agency in the 500 category (internal or external) that were enacted in the GAA have been brought forward in the 7400 Form</a:t>
            </a:r>
          </a:p>
          <a:p>
            <a:r>
              <a:rPr lang="en-US" dirty="0">
                <a:solidFill>
                  <a:schemeClr val="bg1"/>
                </a:solidFill>
                <a:latin typeface="Arial" panose="020B0604020202020204" pitchFamily="34" charset="0"/>
                <a:cs typeface="Arial" panose="020B0604020202020204" pitchFamily="34" charset="0"/>
              </a:rPr>
              <a:t>Update as needed in a similar fashion to the 7600/7700 Forms, likely few changes will be needed </a:t>
            </a:r>
          </a:p>
          <a:p>
            <a:r>
              <a:rPr lang="en-US" dirty="0">
                <a:solidFill>
                  <a:schemeClr val="bg1"/>
                </a:solidFill>
                <a:latin typeface="Arial" panose="020B0604020202020204" pitchFamily="34" charset="0"/>
                <a:cs typeface="Arial" panose="020B0604020202020204" pitchFamily="34" charset="0"/>
              </a:rPr>
              <a:t>Report: R-2 Transfer Report OPBUD receiving </a:t>
            </a:r>
          </a:p>
        </p:txBody>
      </p:sp>
      <p:pic>
        <p:nvPicPr>
          <p:cNvPr id="7" name="Picture 6">
            <a:extLst>
              <a:ext uri="{FF2B5EF4-FFF2-40B4-BE49-F238E27FC236}">
                <a16:creationId xmlns:a16="http://schemas.microsoft.com/office/drawing/2014/main" id="{81815882-52FC-8811-DA41-53FA2C5E1142}"/>
              </a:ext>
            </a:extLst>
          </p:cNvPr>
          <p:cNvPicPr>
            <a:picLocks noChangeAspect="1"/>
          </p:cNvPicPr>
          <p:nvPr/>
        </p:nvPicPr>
        <p:blipFill>
          <a:blip r:embed="rId2"/>
          <a:stretch>
            <a:fillRect/>
          </a:stretch>
        </p:blipFill>
        <p:spPr>
          <a:xfrm>
            <a:off x="324465" y="3793896"/>
            <a:ext cx="11867535" cy="3064104"/>
          </a:xfrm>
          <a:prstGeom prst="rect">
            <a:avLst/>
          </a:prstGeom>
        </p:spPr>
      </p:pic>
      <p:sp>
        <p:nvSpPr>
          <p:cNvPr id="5" name="Slide Number Placeholder 4">
            <a:extLst>
              <a:ext uri="{FF2B5EF4-FFF2-40B4-BE49-F238E27FC236}">
                <a16:creationId xmlns:a16="http://schemas.microsoft.com/office/drawing/2014/main" id="{69F71A35-6AD1-188D-A864-C1B4F20B7468}"/>
              </a:ext>
            </a:extLst>
          </p:cNvPr>
          <p:cNvSpPr>
            <a:spLocks noGrp="1"/>
          </p:cNvSpPr>
          <p:nvPr>
            <p:ph type="sldNum" sz="quarter" idx="12"/>
          </p:nvPr>
        </p:nvSpPr>
        <p:spPr/>
        <p:txBody>
          <a:bodyPr/>
          <a:lstStyle/>
          <a:p>
            <a:fld id="{CBD12358-51D2-46B3-9BDE-DF29528B9454}" type="slidenum">
              <a:rPr lang="en-US" smtClean="0"/>
              <a:t>14</a:t>
            </a:fld>
            <a:endParaRPr lang="en-US"/>
          </a:p>
        </p:txBody>
      </p:sp>
    </p:spTree>
    <p:extLst>
      <p:ext uri="{BB962C8B-B14F-4D97-AF65-F5344CB8AC3E}">
        <p14:creationId xmlns:p14="http://schemas.microsoft.com/office/powerpoint/2010/main" val="3423787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1D67-8625-7E36-7DAD-EEBAFE0F8A53}"/>
              </a:ext>
            </a:extLst>
          </p:cNvPr>
          <p:cNvSpPr>
            <a:spLocks noGrp="1"/>
          </p:cNvSpPr>
          <p:nvPr>
            <p:ph type="title"/>
          </p:nvPr>
        </p:nvSpPr>
        <p:spPr/>
        <p:txBody>
          <a:bodyPr/>
          <a:lstStyle/>
          <a:p>
            <a:r>
              <a:rPr lang="en-US" b="1" spc="0" dirty="0">
                <a:solidFill>
                  <a:schemeClr val="bg1"/>
                </a:solidFill>
                <a:latin typeface="Arial" panose="020B0604020202020204" pitchFamily="34" charset="0"/>
                <a:cs typeface="Arial" panose="020B0604020202020204" pitchFamily="34" charset="0"/>
              </a:rPr>
              <a:t>Other Financing Uses (500 Category)</a:t>
            </a:r>
          </a:p>
        </p:txBody>
      </p:sp>
      <p:sp>
        <p:nvSpPr>
          <p:cNvPr id="3" name="Table Placeholder 2">
            <a:extLst>
              <a:ext uri="{FF2B5EF4-FFF2-40B4-BE49-F238E27FC236}">
                <a16:creationId xmlns:a16="http://schemas.microsoft.com/office/drawing/2014/main" id="{275CA85A-21E4-5276-C2C7-4E5B91A6F458}"/>
              </a:ext>
            </a:extLst>
          </p:cNvPr>
          <p:cNvSpPr>
            <a:spLocks noGrp="1"/>
          </p:cNvSpPr>
          <p:nvPr>
            <p:ph type="tbl" sz="quarter" idx="13"/>
          </p:nvPr>
        </p:nvSpPr>
        <p:spPr/>
        <p:txBody>
          <a:bodyPr>
            <a:normAutofit lnSpcReduction="10000"/>
          </a:bodyPr>
          <a:lstStyle/>
          <a:p>
            <a:pPr marL="0" indent="0">
              <a:buNone/>
            </a:pPr>
            <a:r>
              <a:rPr lang="en-US" dirty="0">
                <a:solidFill>
                  <a:schemeClr val="bg1"/>
                </a:solidFill>
                <a:latin typeface="Arial" panose="020B0604020202020204" pitchFamily="34" charset="0"/>
                <a:cs typeface="Arial" panose="020B0604020202020204" pitchFamily="34" charset="0"/>
              </a:rPr>
              <a:t>There are three account codes that can be used in the 500 category (Other Financing Uses) to record non-reciprocal transfers:</a:t>
            </a:r>
          </a:p>
          <a:p>
            <a:pPr lvl="1"/>
            <a:r>
              <a:rPr lang="en-US" dirty="0">
                <a:solidFill>
                  <a:schemeClr val="accent3"/>
                </a:solidFill>
                <a:latin typeface="Arial" panose="020B0604020202020204" pitchFamily="34" charset="0"/>
                <a:cs typeface="Arial" panose="020B0604020202020204" pitchFamily="34" charset="0"/>
              </a:rPr>
              <a:t>Account code 555100 </a:t>
            </a:r>
            <a:r>
              <a:rPr lang="en-US" dirty="0">
                <a:solidFill>
                  <a:schemeClr val="bg1"/>
                </a:solidFill>
                <a:latin typeface="Arial" panose="020B0604020202020204" pitchFamily="34" charset="0"/>
                <a:cs typeface="Arial" panose="020B0604020202020204" pitchFamily="34" charset="0"/>
              </a:rPr>
              <a:t>is used to budget non-reciprocal interagency transfers from one state agency to another agency when both agencies are budgeted in SHARE.</a:t>
            </a:r>
          </a:p>
          <a:p>
            <a:pPr lvl="1"/>
            <a:r>
              <a:rPr lang="en-US" dirty="0">
                <a:solidFill>
                  <a:schemeClr val="accent3"/>
                </a:solidFill>
                <a:latin typeface="Arial" panose="020B0604020202020204" pitchFamily="34" charset="0"/>
                <a:cs typeface="Arial" panose="020B0604020202020204" pitchFamily="34" charset="0"/>
              </a:rPr>
              <a:t>Account code 555106 </a:t>
            </a:r>
            <a:r>
              <a:rPr lang="en-US" dirty="0">
                <a:solidFill>
                  <a:schemeClr val="bg1"/>
                </a:solidFill>
                <a:latin typeface="Arial" panose="020B0604020202020204" pitchFamily="34" charset="0"/>
                <a:cs typeface="Arial" panose="020B0604020202020204" pitchFamily="34" charset="0"/>
              </a:rPr>
              <a:t>is used to budget non-reciprocal transfers between funds within a state agency.</a:t>
            </a:r>
          </a:p>
          <a:p>
            <a:pPr lvl="1"/>
            <a:r>
              <a:rPr lang="en-US" dirty="0">
                <a:solidFill>
                  <a:schemeClr val="accent3"/>
                </a:solidFill>
                <a:latin typeface="Arial" panose="020B0604020202020204" pitchFamily="34" charset="0"/>
                <a:cs typeface="Arial" panose="020B0604020202020204" pitchFamily="34" charset="0"/>
              </a:rPr>
              <a:t>Account code 555200 </a:t>
            </a:r>
            <a:r>
              <a:rPr lang="en-US" dirty="0">
                <a:solidFill>
                  <a:schemeClr val="bg1"/>
                </a:solidFill>
                <a:latin typeface="Arial" panose="020B0604020202020204" pitchFamily="34" charset="0"/>
                <a:cs typeface="Arial" panose="020B0604020202020204" pitchFamily="34" charset="0"/>
              </a:rPr>
              <a:t>is used to budget non-reciprocal transfers to a component unit of the state.</a:t>
            </a:r>
          </a:p>
          <a:p>
            <a:pPr lvl="1"/>
            <a:r>
              <a:rPr lang="en-US" dirty="0">
                <a:solidFill>
                  <a:schemeClr val="bg1"/>
                </a:solidFill>
                <a:latin typeface="Arial" panose="020B0604020202020204" pitchFamily="34" charset="0"/>
                <a:cs typeface="Arial" panose="020B0604020202020204" pitchFamily="34" charset="0"/>
              </a:rPr>
              <a:t>Note: Agency must provide additional detail regarding the destination of transferred funds</a:t>
            </a:r>
          </a:p>
        </p:txBody>
      </p:sp>
      <p:sp>
        <p:nvSpPr>
          <p:cNvPr id="5" name="Slide Number Placeholder 4">
            <a:extLst>
              <a:ext uri="{FF2B5EF4-FFF2-40B4-BE49-F238E27FC236}">
                <a16:creationId xmlns:a16="http://schemas.microsoft.com/office/drawing/2014/main" id="{5F6E2307-B150-B65B-F09E-7CDC1B103CF2}"/>
              </a:ext>
            </a:extLst>
          </p:cNvPr>
          <p:cNvSpPr>
            <a:spLocks noGrp="1"/>
          </p:cNvSpPr>
          <p:nvPr>
            <p:ph type="sldNum" sz="quarter" idx="12"/>
          </p:nvPr>
        </p:nvSpPr>
        <p:spPr/>
        <p:txBody>
          <a:bodyPr/>
          <a:lstStyle/>
          <a:p>
            <a:fld id="{CBD12358-51D2-46B3-9BDE-DF29528B9454}" type="slidenum">
              <a:rPr lang="en-US" sz="1800" smtClean="0">
                <a:solidFill>
                  <a:schemeClr val="bg1"/>
                </a:solidFill>
              </a:rPr>
              <a:t>15</a:t>
            </a:fld>
            <a:endParaRPr lang="en-US" dirty="0">
              <a:solidFill>
                <a:schemeClr val="bg1"/>
              </a:solidFill>
            </a:endParaRPr>
          </a:p>
        </p:txBody>
      </p:sp>
    </p:spTree>
    <p:extLst>
      <p:ext uri="{BB962C8B-B14F-4D97-AF65-F5344CB8AC3E}">
        <p14:creationId xmlns:p14="http://schemas.microsoft.com/office/powerpoint/2010/main" val="301901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1D67-8625-7E36-7DAD-EEBAFE0F8A53}"/>
              </a:ext>
            </a:extLst>
          </p:cNvPr>
          <p:cNvSpPr>
            <a:spLocks noGrp="1"/>
          </p:cNvSpPr>
          <p:nvPr>
            <p:ph type="title"/>
          </p:nvPr>
        </p:nvSpPr>
        <p:spPr/>
        <p:txBody>
          <a:bodyPr/>
          <a:lstStyle/>
          <a:p>
            <a:r>
              <a:rPr lang="en-US" b="1" spc="0" dirty="0">
                <a:solidFill>
                  <a:schemeClr val="bg1"/>
                </a:solidFill>
                <a:latin typeface="Arial" panose="020B0604020202020204" pitchFamily="34" charset="0"/>
                <a:cs typeface="Arial" panose="020B0604020202020204" pitchFamily="34" charset="0"/>
              </a:rPr>
              <a:t>Budgeting Land of Enchantment Program Fund Appropriations</a:t>
            </a:r>
          </a:p>
        </p:txBody>
      </p:sp>
      <p:sp>
        <p:nvSpPr>
          <p:cNvPr id="3" name="Table Placeholder 2">
            <a:extLst>
              <a:ext uri="{FF2B5EF4-FFF2-40B4-BE49-F238E27FC236}">
                <a16:creationId xmlns:a16="http://schemas.microsoft.com/office/drawing/2014/main" id="{275CA85A-21E4-5276-C2C7-4E5B91A6F458}"/>
              </a:ext>
            </a:extLst>
          </p:cNvPr>
          <p:cNvSpPr>
            <a:spLocks noGrp="1"/>
          </p:cNvSpPr>
          <p:nvPr>
            <p:ph type="tbl" sz="quarter" idx="13"/>
          </p:nvPr>
        </p:nvSpPr>
        <p:spPr>
          <a:xfrm>
            <a:off x="510637" y="1612890"/>
            <a:ext cx="10965628" cy="4525563"/>
          </a:xfrm>
        </p:spPr>
        <p:txBody>
          <a:bodyPr>
            <a:normAutofit fontScale="85000" lnSpcReduction="20000"/>
          </a:bodyPr>
          <a:lstStyle/>
          <a:p>
            <a:r>
              <a:rPr lang="en-US" dirty="0">
                <a:solidFill>
                  <a:schemeClr val="bg1"/>
                </a:solidFill>
                <a:latin typeface="Arial" panose="020B0604020202020204" pitchFamily="34" charset="0"/>
                <a:cs typeface="Arial" panose="020B0604020202020204" pitchFamily="34" charset="0"/>
              </a:rPr>
              <a:t>FY26 Land of Enchantment distributions should be budgeted normally in the appropriate P-code budget as outlined in HB2.</a:t>
            </a:r>
          </a:p>
          <a:p>
            <a:r>
              <a:rPr lang="en-US" dirty="0">
                <a:solidFill>
                  <a:schemeClr val="bg1"/>
                </a:solidFill>
                <a:latin typeface="Arial" panose="020B0604020202020204" pitchFamily="34" charset="0"/>
                <a:cs typeface="Arial" panose="020B0604020202020204" pitchFamily="34" charset="0"/>
              </a:rPr>
              <a:t>During the fiscal year, agencies will be responsible for tracking use of these funds in SHARE through department codes, reporting categories or other markers</a:t>
            </a:r>
          </a:p>
          <a:p>
            <a:r>
              <a:rPr lang="en-US" dirty="0">
                <a:solidFill>
                  <a:schemeClr val="bg1"/>
                </a:solidFill>
                <a:latin typeface="Arial" panose="020B0604020202020204" pitchFamily="34" charset="0"/>
                <a:cs typeface="Arial" panose="020B0604020202020204" pitchFamily="34" charset="0"/>
              </a:rPr>
              <a:t>2 year distributions: At the beginning of the following fiscal year (FY27), agencies may submit a BAR to budget any remaining balance from the FY26 distribution.</a:t>
            </a:r>
          </a:p>
          <a:p>
            <a:r>
              <a:rPr lang="en-US" dirty="0">
                <a:solidFill>
                  <a:schemeClr val="bg1"/>
                </a:solidFill>
                <a:latin typeface="Arial" panose="020B0604020202020204" pitchFamily="34" charset="0"/>
                <a:cs typeface="Arial" panose="020B0604020202020204" pitchFamily="34" charset="0"/>
              </a:rPr>
              <a:t>DFA strongly encourages agencies to treat </a:t>
            </a:r>
            <a:r>
              <a:rPr lang="en-US" dirty="0" err="1">
                <a:solidFill>
                  <a:schemeClr val="bg1"/>
                </a:solidFill>
                <a:latin typeface="Arial" panose="020B0604020202020204" pitchFamily="34" charset="0"/>
                <a:cs typeface="Arial" panose="020B0604020202020204" pitchFamily="34" charset="0"/>
              </a:rPr>
              <a:t>LoE</a:t>
            </a:r>
            <a:r>
              <a:rPr lang="en-US" dirty="0">
                <a:solidFill>
                  <a:schemeClr val="bg1"/>
                </a:solidFill>
                <a:latin typeface="Arial" panose="020B0604020202020204" pitchFamily="34" charset="0"/>
                <a:cs typeface="Arial" panose="020B0604020202020204" pitchFamily="34" charset="0"/>
              </a:rPr>
              <a:t> distributions as annual appropriations and spend as much as possible in the first year they are received.</a:t>
            </a:r>
          </a:p>
          <a:p>
            <a:r>
              <a:rPr lang="en-US" dirty="0">
                <a:solidFill>
                  <a:schemeClr val="accent3"/>
                </a:solidFill>
                <a:latin typeface="Arial" panose="020B0604020202020204" pitchFamily="34" charset="0"/>
                <a:cs typeface="Arial" panose="020B0604020202020204" pitchFamily="34" charset="0"/>
              </a:rPr>
              <a:t>Allotment Form</a:t>
            </a:r>
          </a:p>
          <a:p>
            <a:pPr lvl="1"/>
            <a:r>
              <a:rPr lang="en-US" dirty="0">
                <a:solidFill>
                  <a:schemeClr val="bg1"/>
                </a:solidFill>
                <a:latin typeface="Arial" panose="020B0604020202020204" pitchFamily="34" charset="0"/>
                <a:cs typeface="Arial" panose="020B0604020202020204" pitchFamily="34" charset="0"/>
              </a:rPr>
              <a:t>Submit an allotment request form (created outside of BFM) for the Land of Enchantment Program Fund, which is distributed by DFA</a:t>
            </a:r>
          </a:p>
        </p:txBody>
      </p:sp>
      <p:sp>
        <p:nvSpPr>
          <p:cNvPr id="5" name="Slide Number Placeholder 4">
            <a:extLst>
              <a:ext uri="{FF2B5EF4-FFF2-40B4-BE49-F238E27FC236}">
                <a16:creationId xmlns:a16="http://schemas.microsoft.com/office/drawing/2014/main" id="{43EC27E1-1CB7-A013-3E16-FE9850BF359B}"/>
              </a:ext>
            </a:extLst>
          </p:cNvPr>
          <p:cNvSpPr>
            <a:spLocks noGrp="1"/>
          </p:cNvSpPr>
          <p:nvPr>
            <p:ph type="sldNum" sz="quarter" idx="12"/>
          </p:nvPr>
        </p:nvSpPr>
        <p:spPr/>
        <p:txBody>
          <a:bodyPr/>
          <a:lstStyle/>
          <a:p>
            <a:fld id="{CBD12358-51D2-46B3-9BDE-DF29528B9454}" type="slidenum">
              <a:rPr lang="en-US" sz="1800" smtClean="0">
                <a:solidFill>
                  <a:schemeClr val="bg1"/>
                </a:solidFill>
              </a:rPr>
              <a:t>16</a:t>
            </a:fld>
            <a:endParaRPr lang="en-US" dirty="0">
              <a:solidFill>
                <a:schemeClr val="bg1"/>
              </a:solidFill>
            </a:endParaRPr>
          </a:p>
        </p:txBody>
      </p:sp>
    </p:spTree>
    <p:extLst>
      <p:ext uri="{BB962C8B-B14F-4D97-AF65-F5344CB8AC3E}">
        <p14:creationId xmlns:p14="http://schemas.microsoft.com/office/powerpoint/2010/main" val="1839552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FD782-86A5-68EF-9F8D-3C1F8FE67E4F}"/>
              </a:ext>
            </a:extLst>
          </p:cNvPr>
          <p:cNvSpPr>
            <a:spLocks noGrp="1"/>
          </p:cNvSpPr>
          <p:nvPr>
            <p:ph type="title"/>
          </p:nvPr>
        </p:nvSpPr>
        <p:spPr>
          <a:xfrm>
            <a:off x="838200" y="100293"/>
            <a:ext cx="10515600" cy="1325563"/>
          </a:xfrm>
        </p:spPr>
        <p:txBody>
          <a:bodyPr/>
          <a:lstStyle/>
          <a:p>
            <a:r>
              <a:rPr lang="en-US" b="1" spc="0" dirty="0">
                <a:solidFill>
                  <a:schemeClr val="bg1"/>
                </a:solidFill>
                <a:latin typeface="Arial" panose="020B0604020202020204" pitchFamily="34" charset="0"/>
                <a:cs typeface="Arial" panose="020B0604020202020204" pitchFamily="34" charset="0"/>
              </a:rPr>
              <a:t>Revenue Reconciliation: 7800 Form</a:t>
            </a:r>
          </a:p>
        </p:txBody>
      </p:sp>
      <p:sp>
        <p:nvSpPr>
          <p:cNvPr id="4" name="Content Placeholder 3">
            <a:extLst>
              <a:ext uri="{FF2B5EF4-FFF2-40B4-BE49-F238E27FC236}">
                <a16:creationId xmlns:a16="http://schemas.microsoft.com/office/drawing/2014/main" id="{357DDD2D-5F19-2BFF-08B9-33CF396FBDC4}"/>
              </a:ext>
            </a:extLst>
          </p:cNvPr>
          <p:cNvSpPr>
            <a:spLocks noGrp="1"/>
          </p:cNvSpPr>
          <p:nvPr>
            <p:ph sz="quarter" idx="15"/>
          </p:nvPr>
        </p:nvSpPr>
        <p:spPr>
          <a:xfrm>
            <a:off x="856208" y="1139717"/>
            <a:ext cx="10666661" cy="2583397"/>
          </a:xfrm>
        </p:spPr>
        <p:txBody>
          <a:bodyPr>
            <a:normAutofit fontScale="92500" lnSpcReduction="10000"/>
          </a:bodyPr>
          <a:lstStyle/>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Only one form per agency, similar in format to 7600/7700 forms</a:t>
            </a:r>
          </a:p>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Account Transfers: move line-item budgets within same revenue category and P-code</a:t>
            </a:r>
          </a:p>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Comp Package: budget revenue for FY26 comp increases.  General fund should be under revenue code 499905</a:t>
            </a:r>
          </a:p>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Other Adjustments: Mainly federal revenue, possibly GAAP adjustments</a:t>
            </a:r>
          </a:p>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Recurring Adjustments</a:t>
            </a:r>
          </a:p>
          <a:p>
            <a:pPr marL="747713" lvl="1"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Move GF compensation increases from 499905 to 499105</a:t>
            </a:r>
          </a:p>
          <a:p>
            <a:pPr marL="285750" indent="-285750">
              <a:lnSpc>
                <a:spcPct val="120000"/>
              </a:lnSpc>
              <a:spcBef>
                <a:spcPts val="0"/>
              </a:spcBef>
              <a:spcAft>
                <a:spcPts val="600"/>
              </a:spcAft>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FB9A930-E8A2-59E2-CA16-8C2D81E20D0C}"/>
              </a:ext>
            </a:extLst>
          </p:cNvPr>
          <p:cNvPicPr>
            <a:picLocks noChangeAspect="1"/>
          </p:cNvPicPr>
          <p:nvPr/>
        </p:nvPicPr>
        <p:blipFill rotWithShape="1">
          <a:blip r:embed="rId2"/>
          <a:srcRect b="13143"/>
          <a:stretch/>
        </p:blipFill>
        <p:spPr>
          <a:xfrm>
            <a:off x="373625" y="3805131"/>
            <a:ext cx="11474245" cy="3052869"/>
          </a:xfrm>
          <a:prstGeom prst="rect">
            <a:avLst/>
          </a:prstGeom>
        </p:spPr>
      </p:pic>
      <p:sp>
        <p:nvSpPr>
          <p:cNvPr id="3" name="Slide Number Placeholder 2">
            <a:extLst>
              <a:ext uri="{FF2B5EF4-FFF2-40B4-BE49-F238E27FC236}">
                <a16:creationId xmlns:a16="http://schemas.microsoft.com/office/drawing/2014/main" id="{7958E6E1-7F1B-FF1B-2900-5FB924B9ABF2}"/>
              </a:ext>
            </a:extLst>
          </p:cNvPr>
          <p:cNvSpPr>
            <a:spLocks noGrp="1"/>
          </p:cNvSpPr>
          <p:nvPr>
            <p:ph type="sldNum" sz="quarter" idx="12"/>
          </p:nvPr>
        </p:nvSpPr>
        <p:spPr/>
        <p:txBody>
          <a:bodyPr/>
          <a:lstStyle/>
          <a:p>
            <a:fld id="{CBD12358-51D2-46B3-9BDE-DF29528B9454}" type="slidenum">
              <a:rPr lang="en-US" sz="1800" smtClean="0"/>
              <a:t>17</a:t>
            </a:fld>
            <a:endParaRPr lang="en-US" dirty="0"/>
          </a:p>
        </p:txBody>
      </p:sp>
    </p:spTree>
    <p:extLst>
      <p:ext uri="{BB962C8B-B14F-4D97-AF65-F5344CB8AC3E}">
        <p14:creationId xmlns:p14="http://schemas.microsoft.com/office/powerpoint/2010/main" val="2220493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D6D7-58A1-4799-55D7-D24288818385}"/>
              </a:ext>
            </a:extLst>
          </p:cNvPr>
          <p:cNvSpPr>
            <a:spLocks noGrp="1"/>
          </p:cNvSpPr>
          <p:nvPr>
            <p:ph type="title"/>
          </p:nvPr>
        </p:nvSpPr>
        <p:spPr/>
        <p:txBody>
          <a:bodyPr/>
          <a:lstStyle/>
          <a:p>
            <a:r>
              <a:rPr lang="en-US" b="1" spc="0" dirty="0">
                <a:solidFill>
                  <a:schemeClr val="bg1"/>
                </a:solidFill>
                <a:latin typeface="Arial" panose="020B0604020202020204" pitchFamily="34" charset="0"/>
                <a:cs typeface="Arial" panose="020B0604020202020204" pitchFamily="34" charset="0"/>
              </a:rPr>
              <a:t>Types of Revenue: </a:t>
            </a:r>
            <a:br>
              <a:rPr lang="en-US" b="1" spc="0" dirty="0">
                <a:solidFill>
                  <a:schemeClr val="bg1"/>
                </a:solidFill>
                <a:latin typeface="Arial" panose="020B0604020202020204" pitchFamily="34" charset="0"/>
                <a:cs typeface="Arial" panose="020B0604020202020204" pitchFamily="34" charset="0"/>
              </a:rPr>
            </a:br>
            <a:r>
              <a:rPr lang="en-US" b="1" spc="0" dirty="0">
                <a:solidFill>
                  <a:schemeClr val="accent3"/>
                </a:solidFill>
                <a:latin typeface="Arial" panose="020B0604020202020204" pitchFamily="34" charset="0"/>
                <a:cs typeface="Arial" panose="020B0604020202020204" pitchFamily="34" charset="0"/>
              </a:rPr>
              <a:t>Transfers from the General Fund</a:t>
            </a:r>
            <a:endParaRPr lang="en-US" dirty="0">
              <a:solidFill>
                <a:schemeClr val="accent3"/>
              </a:solidFill>
            </a:endParaRPr>
          </a:p>
        </p:txBody>
      </p:sp>
      <p:pic>
        <p:nvPicPr>
          <p:cNvPr id="6" name="Picture Placeholder 5" descr="Pile of American dollar banknotes">
            <a:extLst>
              <a:ext uri="{FF2B5EF4-FFF2-40B4-BE49-F238E27FC236}">
                <a16:creationId xmlns:a16="http://schemas.microsoft.com/office/drawing/2014/main" id="{35929076-6596-9AA7-119B-1E157A52778D}"/>
              </a:ext>
            </a:extLst>
          </p:cNvPr>
          <p:cNvPicPr>
            <a:picLocks noGrp="1" noChangeAspect="1"/>
          </p:cNvPicPr>
          <p:nvPr>
            <p:ph type="pic" sz="quarter" idx="10"/>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l="26556" r="26556"/>
          <a:stretch/>
        </p:blipFill>
        <p:spPr/>
      </p:pic>
      <p:sp>
        <p:nvSpPr>
          <p:cNvPr id="7" name="Rectangle 6">
            <a:extLst>
              <a:ext uri="{FF2B5EF4-FFF2-40B4-BE49-F238E27FC236}">
                <a16:creationId xmlns:a16="http://schemas.microsoft.com/office/drawing/2014/main" id="{D302AD89-066B-7276-C3EE-D2EBD0B78F3A}"/>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31439FD-AADD-8F30-F3DA-B3704CEB2C52}"/>
              </a:ext>
            </a:extLst>
          </p:cNvPr>
          <p:cNvSpPr>
            <a:spLocks noGrp="1"/>
          </p:cNvSpPr>
          <p:nvPr>
            <p:ph idx="1"/>
          </p:nvPr>
        </p:nvSpPr>
        <p:spPr>
          <a:xfrm>
            <a:off x="5242426" y="2285999"/>
            <a:ext cx="6241650" cy="3937819"/>
          </a:xfrm>
        </p:spPr>
        <p:txBody>
          <a:bodyPr>
            <a:normAutofit/>
          </a:bodyPr>
          <a:lstStyle/>
          <a:p>
            <a:r>
              <a:rPr lang="en-US" sz="2400" dirty="0">
                <a:solidFill>
                  <a:schemeClr val="bg1"/>
                </a:solidFill>
              </a:rPr>
              <a:t>Include General Fund appropriations in the GAA as reported on your Report 3.</a:t>
            </a:r>
          </a:p>
          <a:p>
            <a:r>
              <a:rPr lang="en-US" sz="2400" dirty="0">
                <a:solidFill>
                  <a:schemeClr val="bg1"/>
                </a:solidFill>
              </a:rPr>
              <a:t>General fund received from FY26 compensation appropriations should be budgeted as 499905 in the Compensation Package column but then moved to 499105 in the Recurring Adjustments column.</a:t>
            </a:r>
          </a:p>
          <a:p>
            <a:r>
              <a:rPr lang="en-US" sz="2400" dirty="0">
                <a:solidFill>
                  <a:schemeClr val="bg1"/>
                </a:solidFill>
              </a:rPr>
              <a:t>May need to add a new line for 499905 for the comp adjustment.</a:t>
            </a:r>
          </a:p>
        </p:txBody>
      </p:sp>
      <p:sp>
        <p:nvSpPr>
          <p:cNvPr id="3" name="Slide Number Placeholder 2">
            <a:extLst>
              <a:ext uri="{FF2B5EF4-FFF2-40B4-BE49-F238E27FC236}">
                <a16:creationId xmlns:a16="http://schemas.microsoft.com/office/drawing/2014/main" id="{A2DAED4D-F845-EE57-52F3-ED52F6AE1ACD}"/>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18</a:t>
            </a:fld>
            <a:endParaRPr lang="en-US" dirty="0">
              <a:solidFill>
                <a:schemeClr val="bg1"/>
              </a:solidFill>
            </a:endParaRPr>
          </a:p>
        </p:txBody>
      </p:sp>
    </p:spTree>
    <p:extLst>
      <p:ext uri="{BB962C8B-B14F-4D97-AF65-F5344CB8AC3E}">
        <p14:creationId xmlns:p14="http://schemas.microsoft.com/office/powerpoint/2010/main" val="2537390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D6D7-58A1-4799-55D7-D24288818385}"/>
              </a:ext>
            </a:extLst>
          </p:cNvPr>
          <p:cNvSpPr>
            <a:spLocks noGrp="1"/>
          </p:cNvSpPr>
          <p:nvPr>
            <p:ph type="title"/>
          </p:nvPr>
        </p:nvSpPr>
        <p:spPr>
          <a:xfrm>
            <a:off x="4783338" y="466344"/>
            <a:ext cx="6241651" cy="1710354"/>
          </a:xfrm>
        </p:spPr>
        <p:txBody>
          <a:bodyPr/>
          <a:lstStyle/>
          <a:p>
            <a:r>
              <a:rPr lang="en-US" b="1" spc="0" dirty="0">
                <a:solidFill>
                  <a:schemeClr val="bg1"/>
                </a:solidFill>
                <a:latin typeface="Arial" panose="020B0604020202020204" pitchFamily="34" charset="0"/>
                <a:cs typeface="Arial" panose="020B0604020202020204" pitchFamily="34" charset="0"/>
              </a:rPr>
              <a:t>Types of Revenue: </a:t>
            </a:r>
            <a:br>
              <a:rPr lang="en-US" b="1" spc="0" dirty="0">
                <a:solidFill>
                  <a:schemeClr val="bg1"/>
                </a:solidFill>
                <a:latin typeface="Arial" panose="020B0604020202020204" pitchFamily="34" charset="0"/>
                <a:cs typeface="Arial" panose="020B0604020202020204" pitchFamily="34" charset="0"/>
              </a:rPr>
            </a:br>
            <a:r>
              <a:rPr lang="en-US" b="1" spc="0" dirty="0">
                <a:solidFill>
                  <a:schemeClr val="accent3"/>
                </a:solidFill>
                <a:latin typeface="Arial" panose="020B0604020202020204" pitchFamily="34" charset="0"/>
                <a:cs typeface="Arial" panose="020B0604020202020204" pitchFamily="34" charset="0"/>
              </a:rPr>
              <a:t>Federal Revenue</a:t>
            </a:r>
            <a:endParaRPr lang="en-US" dirty="0">
              <a:solidFill>
                <a:schemeClr val="accent3"/>
              </a:solidFill>
            </a:endParaRPr>
          </a:p>
        </p:txBody>
      </p:sp>
      <p:pic>
        <p:nvPicPr>
          <p:cNvPr id="6" name="Picture Placeholder 5" descr="Columns outside supreme court building">
            <a:extLst>
              <a:ext uri="{FF2B5EF4-FFF2-40B4-BE49-F238E27FC236}">
                <a16:creationId xmlns:a16="http://schemas.microsoft.com/office/drawing/2014/main" id="{35929076-6596-9AA7-119B-1E157A52778D}"/>
              </a:ext>
            </a:extLst>
          </p:cNvPr>
          <p:cNvPicPr>
            <a:picLocks noGrp="1" noChangeAspect="1"/>
          </p:cNvPicPr>
          <p:nvPr>
            <p:ph type="pic" sz="quarter" idx="10"/>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8421" r="30868" b="2447"/>
          <a:stretch/>
        </p:blipFill>
        <p:spPr>
          <a:xfrm>
            <a:off x="0" y="0"/>
            <a:ext cx="4287838" cy="6858000"/>
          </a:xfrm>
        </p:spPr>
      </p:pic>
      <p:sp>
        <p:nvSpPr>
          <p:cNvPr id="3" name="Rectangle 2">
            <a:extLst>
              <a:ext uri="{FF2B5EF4-FFF2-40B4-BE49-F238E27FC236}">
                <a16:creationId xmlns:a16="http://schemas.microsoft.com/office/drawing/2014/main" id="{7DF697E6-A35E-909C-1917-A96F1A5FFAE3}"/>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31439FD-AADD-8F30-F3DA-B3704CEB2C52}"/>
              </a:ext>
            </a:extLst>
          </p:cNvPr>
          <p:cNvSpPr>
            <a:spLocks noGrp="1"/>
          </p:cNvSpPr>
          <p:nvPr>
            <p:ph idx="1"/>
          </p:nvPr>
        </p:nvSpPr>
        <p:spPr>
          <a:xfrm>
            <a:off x="4748981" y="2176698"/>
            <a:ext cx="7118554" cy="4371585"/>
          </a:xfrm>
        </p:spPr>
        <p:txBody>
          <a:bodyPr>
            <a:normAutofit fontScale="85000" lnSpcReduction="10000"/>
          </a:bodyPr>
          <a:lstStyle/>
          <a:p>
            <a:pPr marL="533400" indent="-533400" eaLnBrk="1" hangingPunct="1">
              <a:lnSpc>
                <a:spcPct val="90000"/>
              </a:lnSpc>
            </a:pPr>
            <a:r>
              <a:rPr lang="en-US" sz="2400" dirty="0">
                <a:solidFill>
                  <a:schemeClr val="bg1"/>
                </a:solidFill>
              </a:rPr>
              <a:t>For revenue generated and collected directly from the federal government use revenue code </a:t>
            </a:r>
            <a:r>
              <a:rPr lang="en-US" sz="2400" b="1" dirty="0">
                <a:solidFill>
                  <a:schemeClr val="bg1"/>
                </a:solidFill>
              </a:rPr>
              <a:t>451903</a:t>
            </a:r>
            <a:r>
              <a:rPr lang="en-US" sz="2400" dirty="0">
                <a:solidFill>
                  <a:schemeClr val="bg1"/>
                </a:solidFill>
              </a:rPr>
              <a:t>.</a:t>
            </a:r>
          </a:p>
          <a:p>
            <a:pPr marL="533400" indent="-533400" eaLnBrk="1" hangingPunct="1">
              <a:lnSpc>
                <a:spcPct val="90000"/>
              </a:lnSpc>
            </a:pPr>
            <a:r>
              <a:rPr lang="en-US" sz="2400" dirty="0">
                <a:solidFill>
                  <a:schemeClr val="bg1"/>
                </a:solidFill>
              </a:rPr>
              <a:t>For revenue that has a federal source but is received indirectly through a city, county, federal contract or another state, use revenue code </a:t>
            </a:r>
            <a:r>
              <a:rPr lang="en-US" sz="2400" b="1" dirty="0">
                <a:solidFill>
                  <a:schemeClr val="bg1"/>
                </a:solidFill>
              </a:rPr>
              <a:t>452003</a:t>
            </a:r>
            <a:r>
              <a:rPr lang="en-US" sz="2400" dirty="0">
                <a:solidFill>
                  <a:schemeClr val="bg1"/>
                </a:solidFill>
              </a:rPr>
              <a:t>.  Indirect from component unit: </a:t>
            </a:r>
            <a:r>
              <a:rPr lang="en-US" sz="2400" b="1" dirty="0">
                <a:solidFill>
                  <a:schemeClr val="bg1"/>
                </a:solidFill>
              </a:rPr>
              <a:t>452006</a:t>
            </a:r>
            <a:r>
              <a:rPr lang="en-US" sz="2400" dirty="0">
                <a:solidFill>
                  <a:schemeClr val="bg1"/>
                </a:solidFill>
              </a:rPr>
              <a:t>.  Federal contracts and reimbursements such as Medicare: </a:t>
            </a:r>
            <a:r>
              <a:rPr lang="en-US" sz="2400" b="1" dirty="0">
                <a:solidFill>
                  <a:schemeClr val="bg1"/>
                </a:solidFill>
              </a:rPr>
              <a:t>453001.</a:t>
            </a:r>
          </a:p>
          <a:p>
            <a:pPr marL="533400" indent="-533400" eaLnBrk="1" hangingPunct="1">
              <a:lnSpc>
                <a:spcPct val="90000"/>
              </a:lnSpc>
            </a:pPr>
            <a:r>
              <a:rPr lang="en-US" sz="2400" dirty="0">
                <a:solidFill>
                  <a:schemeClr val="bg1"/>
                </a:solidFill>
              </a:rPr>
              <a:t>Provide detail regarding grant names and purposes in justification field.</a:t>
            </a:r>
          </a:p>
          <a:p>
            <a:pPr marL="533400" indent="-533400" eaLnBrk="1" hangingPunct="1">
              <a:lnSpc>
                <a:spcPct val="90000"/>
              </a:lnSpc>
            </a:pPr>
            <a:r>
              <a:rPr lang="en-US" sz="2400" dirty="0">
                <a:solidFill>
                  <a:schemeClr val="bg1"/>
                </a:solidFill>
              </a:rPr>
              <a:t>Include all available funding, not only the amounts included on the Report 3 and in the GAA.  </a:t>
            </a:r>
            <a:r>
              <a:rPr lang="en-US" sz="2400" b="1" dirty="0">
                <a:solidFill>
                  <a:schemeClr val="bg1"/>
                </a:solidFill>
              </a:rPr>
              <a:t>Include recon form.</a:t>
            </a:r>
          </a:p>
          <a:p>
            <a:pPr marL="533400" indent="-533400" eaLnBrk="1" hangingPunct="1">
              <a:lnSpc>
                <a:spcPct val="90000"/>
              </a:lnSpc>
            </a:pPr>
            <a:r>
              <a:rPr lang="en-US" sz="2400" dirty="0">
                <a:solidFill>
                  <a:schemeClr val="bg1"/>
                </a:solidFill>
              </a:rPr>
              <a:t>Sub-awards of federal funds should be included as federal transfers (</a:t>
            </a:r>
            <a:r>
              <a:rPr lang="en-US" sz="2400" b="1" dirty="0">
                <a:solidFill>
                  <a:schemeClr val="bg1"/>
                </a:solidFill>
              </a:rPr>
              <a:t>451909</a:t>
            </a:r>
            <a:r>
              <a:rPr lang="en-US" sz="2400" dirty="0">
                <a:solidFill>
                  <a:schemeClr val="bg1"/>
                </a:solidFill>
              </a:rPr>
              <a:t>).</a:t>
            </a:r>
          </a:p>
        </p:txBody>
      </p:sp>
      <p:sp>
        <p:nvSpPr>
          <p:cNvPr id="5" name="Slide Number Placeholder 2">
            <a:extLst>
              <a:ext uri="{FF2B5EF4-FFF2-40B4-BE49-F238E27FC236}">
                <a16:creationId xmlns:a16="http://schemas.microsoft.com/office/drawing/2014/main" id="{C7B66C13-EEEE-551B-61D7-70E7E982C81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19</a:t>
            </a:fld>
            <a:endParaRPr lang="en-US" dirty="0">
              <a:solidFill>
                <a:schemeClr val="bg1"/>
              </a:solidFill>
            </a:endParaRPr>
          </a:p>
        </p:txBody>
      </p:sp>
    </p:spTree>
    <p:extLst>
      <p:ext uri="{BB962C8B-B14F-4D97-AF65-F5344CB8AC3E}">
        <p14:creationId xmlns:p14="http://schemas.microsoft.com/office/powerpoint/2010/main" val="3919042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title"/>
          </p:nvPr>
        </p:nvSpPr>
        <p:spPr>
          <a:noFill/>
        </p:spPr>
        <p:txBody>
          <a:bodyPr>
            <a:noAutofit/>
          </a:bodyPr>
          <a:lstStyle/>
          <a:p>
            <a:r>
              <a:rPr lang="en-US" spc="0" dirty="0">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Operating Budget Due Dates and Submission Requirements</a:t>
            </a:r>
          </a:p>
        </p:txBody>
      </p:sp>
      <p:sp>
        <p:nvSpPr>
          <p:cNvPr id="7" name="Content Placeholder 6">
            <a:extLst>
              <a:ext uri="{FF2B5EF4-FFF2-40B4-BE49-F238E27FC236}">
                <a16:creationId xmlns:a16="http://schemas.microsoft.com/office/drawing/2014/main" id="{E019EB64-29C4-AD1E-1EE0-9C039CED2D9D}"/>
              </a:ext>
            </a:extLst>
          </p:cNvPr>
          <p:cNvSpPr>
            <a:spLocks noGrp="1"/>
          </p:cNvSpPr>
          <p:nvPr>
            <p:ph sz="quarter" idx="14"/>
          </p:nvPr>
        </p:nvSpPr>
        <p:spPr>
          <a:xfrm>
            <a:off x="7571214" y="2062511"/>
            <a:ext cx="4266892" cy="1880470"/>
          </a:xfrm>
          <a:solidFill>
            <a:schemeClr val="accent2"/>
          </a:solidFill>
        </p:spPr>
        <p:txBody>
          <a:bodyPr/>
          <a:lstStyle/>
          <a:p>
            <a:pPr algn="ctr" eaLnBrk="1" hangingPunct="1">
              <a:lnSpc>
                <a:spcPct val="80000"/>
              </a:lnSpc>
              <a:buFont typeface="Wingdings" pitchFamily="2" charset="2"/>
              <a:buNone/>
            </a:pPr>
            <a:r>
              <a:rPr lang="en-US" sz="2400" b="1" kern="0" dirty="0">
                <a:solidFill>
                  <a:schemeClr val="bg1"/>
                </a:solidFill>
                <a:latin typeface="Arial" panose="020B0604020202020204" pitchFamily="34" charset="0"/>
                <a:cs typeface="Arial" panose="020B0604020202020204" pitchFamily="34" charset="0"/>
              </a:rPr>
              <a:t>Deadlines in addition to budget submission</a:t>
            </a:r>
          </a:p>
          <a:p>
            <a:pPr eaLnBrk="1" hangingPunct="1">
              <a:lnSpc>
                <a:spcPct val="80000"/>
              </a:lnSpc>
            </a:pPr>
            <a:r>
              <a:rPr lang="en-US" sz="1800" kern="0" dirty="0">
                <a:solidFill>
                  <a:schemeClr val="bg1"/>
                </a:solidFill>
                <a:latin typeface="Arial" panose="020B0604020202020204" pitchFamily="34" charset="0"/>
                <a:cs typeface="Arial" panose="020B0604020202020204" pitchFamily="34" charset="0"/>
              </a:rPr>
              <a:t>May 7, 2025 - submit Account Maintenance Form to FCD-Support Unit</a:t>
            </a:r>
          </a:p>
          <a:p>
            <a:pPr eaLnBrk="1" hangingPunct="1">
              <a:lnSpc>
                <a:spcPct val="80000"/>
              </a:lnSpc>
            </a:pPr>
            <a:r>
              <a:rPr lang="en-US" sz="1800" kern="0" dirty="0">
                <a:solidFill>
                  <a:schemeClr val="bg1"/>
                </a:solidFill>
                <a:latin typeface="Arial" panose="020B0604020202020204" pitchFamily="34" charset="0"/>
                <a:cs typeface="Arial" panose="020B0604020202020204" pitchFamily="34" charset="0"/>
              </a:rPr>
              <a:t>May 7, 2025 - complete all position control transactions in SHARE</a:t>
            </a:r>
          </a:p>
          <a:p>
            <a:endParaRPr lang="en-U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E45A156-116A-818D-CD4D-361B6561A5CD}"/>
              </a:ext>
            </a:extLst>
          </p:cNvPr>
          <p:cNvSpPr/>
          <p:nvPr/>
        </p:nvSpPr>
        <p:spPr>
          <a:xfrm>
            <a:off x="0" y="6194323"/>
            <a:ext cx="12191999"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71FB92C-F889-C8AE-504D-625DD0CD1A1B}"/>
              </a:ext>
            </a:extLst>
          </p:cNvPr>
          <p:cNvSpPr>
            <a:spLocks noGrp="1"/>
          </p:cNvSpPr>
          <p:nvPr>
            <p:ph sz="quarter" idx="13"/>
          </p:nvPr>
        </p:nvSpPr>
        <p:spPr>
          <a:xfrm>
            <a:off x="590551" y="1904336"/>
            <a:ext cx="5700253" cy="4621825"/>
          </a:xfrm>
        </p:spPr>
        <p:txBody>
          <a:bodyPr>
            <a:normAutofit/>
          </a:bodyPr>
          <a:lstStyle/>
          <a:p>
            <a:pPr marL="0" indent="0">
              <a:buNone/>
            </a:pPr>
            <a:r>
              <a:rPr lang="en-US" sz="1600" b="1" dirty="0">
                <a:solidFill>
                  <a:schemeClr val="bg1"/>
                </a:solidFill>
                <a:latin typeface="Arial" panose="020B0604020202020204" pitchFamily="34" charset="0"/>
                <a:cs typeface="Arial" panose="020B0604020202020204" pitchFamily="34" charset="0"/>
              </a:rPr>
              <a:t>Budget submission is due Thursday, May 1 by statute</a:t>
            </a:r>
          </a:p>
          <a:p>
            <a:pPr marL="0" indent="0">
              <a:buNone/>
            </a:pPr>
            <a:r>
              <a:rPr lang="en-US" sz="1600" b="1" dirty="0">
                <a:solidFill>
                  <a:schemeClr val="bg1"/>
                </a:solidFill>
                <a:latin typeface="Arial" panose="020B0604020202020204" pitchFamily="34" charset="0"/>
                <a:cs typeface="Arial" panose="020B0604020202020204" pitchFamily="34" charset="0"/>
              </a:rPr>
              <a:t>Important Announcement: </a:t>
            </a:r>
            <a:r>
              <a:rPr lang="en-US" sz="1600" dirty="0">
                <a:solidFill>
                  <a:schemeClr val="bg1"/>
                </a:solidFill>
                <a:latin typeface="Arial" panose="020B0604020202020204" pitchFamily="34" charset="0"/>
                <a:cs typeface="Arial" panose="020B0604020202020204" pitchFamily="34" charset="0"/>
              </a:rPr>
              <a:t>Paper copies of your budget submission are NO LONGER REQUIRED. </a:t>
            </a:r>
          </a:p>
          <a:p>
            <a:pPr marL="0" indent="0">
              <a:buNone/>
            </a:pPr>
            <a:r>
              <a:rPr lang="en-US" sz="1600" dirty="0">
                <a:solidFill>
                  <a:schemeClr val="bg1"/>
                </a:solidFill>
                <a:latin typeface="Arial" panose="020B0604020202020204" pitchFamily="34" charset="0"/>
                <a:cs typeface="Arial" panose="020B0604020202020204" pitchFamily="34" charset="0"/>
              </a:rPr>
              <a:t>Instead, follow this procedure:</a:t>
            </a:r>
          </a:p>
          <a:p>
            <a:pPr marL="257175" indent="-257175">
              <a:buFont typeface="+mj-lt"/>
              <a:buAutoNum type="arabicPeriod"/>
            </a:pPr>
            <a:r>
              <a:rPr lang="en-US" sz="1600" dirty="0">
                <a:solidFill>
                  <a:schemeClr val="bg1"/>
                </a:solidFill>
                <a:latin typeface="Arial" panose="020B0604020202020204" pitchFamily="34" charset="0"/>
                <a:cs typeface="Arial" panose="020B0604020202020204" pitchFamily="34" charset="0"/>
              </a:rPr>
              <a:t>Put together one complete submission of your operating budget per the checklist of required items.</a:t>
            </a:r>
          </a:p>
          <a:p>
            <a:pPr marL="257175" indent="-257175">
              <a:buFont typeface="+mj-lt"/>
              <a:buAutoNum type="arabicPeriod"/>
            </a:pPr>
            <a:r>
              <a:rPr lang="en-US" sz="1600" dirty="0">
                <a:solidFill>
                  <a:schemeClr val="bg1"/>
                </a:solidFill>
                <a:latin typeface="Arial" panose="020B0604020202020204" pitchFamily="34" charset="0"/>
                <a:cs typeface="Arial" panose="020B0604020202020204" pitchFamily="34" charset="0"/>
              </a:rPr>
              <a:t>Scan it in as a PDF and label as BU XXX FY26 Operating Budget Submission</a:t>
            </a:r>
          </a:p>
          <a:p>
            <a:pPr marL="257175" indent="-257175">
              <a:buFont typeface="+mj-lt"/>
              <a:buAutoNum type="arabicPeriod"/>
            </a:pPr>
            <a:r>
              <a:rPr lang="en-US" sz="1600" dirty="0">
                <a:solidFill>
                  <a:schemeClr val="bg1"/>
                </a:solidFill>
                <a:latin typeface="Arial" panose="020B0604020202020204" pitchFamily="34" charset="0"/>
                <a:cs typeface="Arial" panose="020B0604020202020204" pitchFamily="34" charset="0"/>
              </a:rPr>
              <a:t>Email to the following:</a:t>
            </a:r>
          </a:p>
          <a:p>
            <a:pPr marL="742950" lvl="2" indent="-285750">
              <a:lnSpc>
                <a:spcPct val="120000"/>
              </a:lnSpc>
              <a:spcBef>
                <a:spcPts val="0"/>
              </a:spcBef>
              <a:spcAft>
                <a:spcPts val="0"/>
              </a:spcAft>
            </a:pPr>
            <a:r>
              <a:rPr lang="en-US" sz="1600" dirty="0">
                <a:solidFill>
                  <a:schemeClr val="bg1"/>
                </a:solidFill>
                <a:latin typeface="Arial" panose="020B0604020202020204" pitchFamily="34" charset="0"/>
                <a:cs typeface="Arial" panose="020B0604020202020204" pitchFamily="34" charset="0"/>
              </a:rPr>
              <a:t>Your SBD analyst</a:t>
            </a:r>
          </a:p>
          <a:p>
            <a:pPr marL="742950" lvl="2" indent="-285750">
              <a:lnSpc>
                <a:spcPct val="120000"/>
              </a:lnSpc>
              <a:spcBef>
                <a:spcPts val="0"/>
              </a:spcBef>
              <a:spcAft>
                <a:spcPts val="0"/>
              </a:spcAft>
            </a:pPr>
            <a:r>
              <a:rPr lang="en-US" sz="1600" dirty="0">
                <a:solidFill>
                  <a:schemeClr val="bg1"/>
                </a:solidFill>
                <a:latin typeface="Arial" panose="020B0604020202020204" pitchFamily="34" charset="0"/>
                <a:cs typeface="Arial" panose="020B0604020202020204" pitchFamily="34" charset="0"/>
              </a:rPr>
              <a:t>DFA Submissions email </a:t>
            </a:r>
            <a:r>
              <a:rPr lang="en-US" sz="1600" dirty="0">
                <a:solidFill>
                  <a:schemeClr val="accent3"/>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DFASBD.Submissions@dfa.nm.gov</a:t>
            </a:r>
            <a:r>
              <a:rPr lang="en-US" sz="1600" dirty="0">
                <a:solidFill>
                  <a:schemeClr val="accent3"/>
                </a:solidFill>
                <a:latin typeface="Arial" panose="020B0604020202020204" pitchFamily="34" charset="0"/>
                <a:cs typeface="Arial" panose="020B0604020202020204" pitchFamily="34" charset="0"/>
              </a:rPr>
              <a:t> </a:t>
            </a:r>
          </a:p>
          <a:p>
            <a:pPr lvl="3">
              <a:lnSpc>
                <a:spcPct val="120000"/>
              </a:lnSpc>
              <a:spcBef>
                <a:spcPts val="0"/>
              </a:spcBef>
              <a:spcAft>
                <a:spcPts val="0"/>
              </a:spcAft>
            </a:pPr>
            <a:r>
              <a:rPr lang="en-US" sz="1600" dirty="0">
                <a:solidFill>
                  <a:schemeClr val="bg1"/>
                </a:solidFill>
                <a:latin typeface="Arial" panose="020B0604020202020204" pitchFamily="34" charset="0"/>
                <a:cs typeface="Arial" panose="020B0604020202020204" pitchFamily="34" charset="0"/>
              </a:rPr>
              <a:t>Your LFC analyst</a:t>
            </a:r>
          </a:p>
          <a:p>
            <a:pPr lvl="3">
              <a:lnSpc>
                <a:spcPct val="120000"/>
              </a:lnSpc>
              <a:spcBef>
                <a:spcPts val="0"/>
              </a:spcBef>
              <a:spcAft>
                <a:spcPts val="0"/>
              </a:spcAft>
            </a:pPr>
            <a:r>
              <a:rPr lang="en-US" sz="1600" dirty="0">
                <a:solidFill>
                  <a:schemeClr val="bg1"/>
                </a:solidFill>
                <a:latin typeface="Arial" panose="020B0604020202020204" pitchFamily="34" charset="0"/>
                <a:cs typeface="Arial" panose="020B0604020202020204" pitchFamily="34" charset="0"/>
              </a:rPr>
              <a:t>LFC Submissions</a:t>
            </a:r>
            <a:r>
              <a:rPr lang="en-US" sz="1600" dirty="0">
                <a:solidFill>
                  <a:schemeClr val="accent3"/>
                </a:solidFill>
                <a:latin typeface="Arial" panose="020B0604020202020204" pitchFamily="34" charset="0"/>
                <a:cs typeface="Arial" panose="020B0604020202020204" pitchFamily="34" charset="0"/>
              </a:rPr>
              <a:t> </a:t>
            </a:r>
            <a:r>
              <a:rPr lang="en-US" sz="1600" dirty="0">
                <a:solidFill>
                  <a:schemeClr val="accent3"/>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lfc@nmlegis.gov</a:t>
            </a:r>
            <a:r>
              <a:rPr lang="en-US" sz="1600" dirty="0">
                <a:solidFill>
                  <a:schemeClr val="accent3"/>
                </a:solidFill>
                <a:latin typeface="Arial" panose="020B0604020202020204" pitchFamily="34" charset="0"/>
                <a:cs typeface="Arial" panose="020B0604020202020204" pitchFamily="34" charset="0"/>
              </a:rPr>
              <a:t> </a:t>
            </a:r>
          </a:p>
          <a:p>
            <a:pPr marL="257175" indent="-257175">
              <a:buFont typeface="+mj-lt"/>
              <a:buAutoNum type="arabicPeriod"/>
            </a:pPr>
            <a:r>
              <a:rPr lang="en-US" sz="1600" dirty="0">
                <a:solidFill>
                  <a:schemeClr val="bg1"/>
                </a:solidFill>
                <a:latin typeface="Arial" panose="020B0604020202020204" pitchFamily="34" charset="0"/>
                <a:cs typeface="Arial" panose="020B0604020202020204" pitchFamily="34" charset="0"/>
              </a:rPr>
              <a:t>Submit budget request in BFM as normal</a:t>
            </a:r>
            <a:endParaRPr lang="en-US" sz="2000" dirty="0">
              <a:solidFill>
                <a:schemeClr val="bg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C6691E0-160E-61B1-9E5E-4A90009AF8BC}"/>
              </a:ext>
            </a:extLst>
          </p:cNvPr>
          <p:cNvSpPr>
            <a:spLocks noGrp="1"/>
          </p:cNvSpPr>
          <p:nvPr>
            <p:ph type="sldNum" sz="quarter" idx="12"/>
          </p:nvPr>
        </p:nvSpPr>
        <p:spPr/>
        <p:txBody>
          <a:bodyPr/>
          <a:lstStyle/>
          <a:p>
            <a:fld id="{CBD12358-51D2-46B3-9BDE-DF29528B9454}" type="slidenum">
              <a:rPr lang="en-US" sz="1800" smtClean="0">
                <a:solidFill>
                  <a:schemeClr val="bg1"/>
                </a:solidFill>
              </a:rPr>
              <a:t>2</a:t>
            </a:fld>
            <a:endParaRPr lang="en-US" sz="1400" dirty="0">
              <a:solidFill>
                <a:schemeClr val="bg1"/>
              </a:solidFill>
            </a:endParaRPr>
          </a:p>
        </p:txBody>
      </p:sp>
      <p:sp>
        <p:nvSpPr>
          <p:cNvPr id="3" name="Content Placeholder 6">
            <a:extLst>
              <a:ext uri="{FF2B5EF4-FFF2-40B4-BE49-F238E27FC236}">
                <a16:creationId xmlns:a16="http://schemas.microsoft.com/office/drawing/2014/main" id="{0AEB52C2-2486-41B0-DA3F-02BC964C623C}"/>
              </a:ext>
            </a:extLst>
          </p:cNvPr>
          <p:cNvSpPr txBox="1">
            <a:spLocks/>
          </p:cNvSpPr>
          <p:nvPr/>
        </p:nvSpPr>
        <p:spPr>
          <a:xfrm>
            <a:off x="7571214" y="4814371"/>
            <a:ext cx="4266892" cy="1379952"/>
          </a:xfrm>
          <a:prstGeom prst="rect">
            <a:avLst/>
          </a:prstGeom>
          <a:solidFill>
            <a:schemeClr val="accent2"/>
          </a:solidFill>
          <a:ln>
            <a:solidFill>
              <a:schemeClr val="accent1"/>
            </a:solidFill>
          </a:ln>
        </p:spPr>
        <p:txBody>
          <a:bodyPr vert="horz" lIns="91440" tIns="45720" rIns="91440" bIns="45720" rtlCol="0">
            <a:normAutofit lnSpcReduction="10000"/>
          </a:bodyPr>
          <a:lstStyle>
            <a:lvl1pPr marL="0" indent="0" algn="l" defTabSz="914400" rtl="0" eaLnBrk="1" latinLnBrk="0" hangingPunct="1">
              <a:lnSpc>
                <a:spcPct val="90000"/>
              </a:lnSpc>
              <a:spcBef>
                <a:spcPts val="1000"/>
              </a:spcBef>
              <a:spcAft>
                <a:spcPts val="0"/>
              </a:spcAft>
              <a:buClr>
                <a:schemeClr val="accent2"/>
              </a:buClr>
              <a:buFont typeface="Wingdings" panose="05000000000000000000" pitchFamily="2" charset="2"/>
              <a:buNone/>
              <a:defRPr sz="1800" kern="1200">
                <a:solidFill>
                  <a:schemeClr val="tx1"/>
                </a:solidFill>
                <a:latin typeface="+mn-lt"/>
                <a:ea typeface="+mn-ea"/>
                <a:cs typeface="+mn-cs"/>
              </a:defRPr>
            </a:lvl1pPr>
            <a:lvl2pPr marL="0" indent="-228600" algn="l" defTabSz="914400" rtl="0" eaLnBrk="1" latinLnBrk="0" hangingPunct="1">
              <a:lnSpc>
                <a:spcPct val="90000"/>
              </a:lnSpc>
              <a:spcBef>
                <a:spcPts val="1000"/>
              </a:spcBef>
              <a:spcAft>
                <a:spcPts val="100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457200" indent="-228600" algn="l" defTabSz="914400" rtl="0" eaLnBrk="1" latinLnBrk="0" hangingPunct="1">
              <a:lnSpc>
                <a:spcPct val="90000"/>
              </a:lnSpc>
              <a:spcBef>
                <a:spcPts val="1000"/>
              </a:spcBef>
              <a:spcAft>
                <a:spcPts val="100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685800" indent="-228600" algn="l" defTabSz="914400" rtl="0" eaLnBrk="1" latinLnBrk="0" hangingPunct="1">
              <a:lnSpc>
                <a:spcPct val="90000"/>
              </a:lnSpc>
              <a:spcBef>
                <a:spcPts val="1000"/>
              </a:spcBef>
              <a:spcAft>
                <a:spcPts val="100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1000"/>
              </a:spcBef>
              <a:spcAft>
                <a:spcPts val="100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spcBef>
                <a:spcPts val="600"/>
              </a:spcBef>
            </a:pPr>
            <a:endParaRPr lang="en-US" sz="1100" b="1" kern="0" dirty="0">
              <a:solidFill>
                <a:schemeClr val="bg1"/>
              </a:solidFill>
              <a:latin typeface="Arial" panose="020B0604020202020204" pitchFamily="34" charset="0"/>
              <a:cs typeface="Arial" panose="020B0604020202020204" pitchFamily="34" charset="0"/>
            </a:endParaRPr>
          </a:p>
          <a:p>
            <a:pPr algn="ctr">
              <a:lnSpc>
                <a:spcPct val="80000"/>
              </a:lnSpc>
              <a:spcBef>
                <a:spcPts val="600"/>
              </a:spcBef>
            </a:pPr>
            <a:r>
              <a:rPr lang="en-US" sz="2000" b="1" kern="0" dirty="0">
                <a:solidFill>
                  <a:schemeClr val="bg1"/>
                </a:solidFill>
                <a:latin typeface="Arial" panose="020B0604020202020204" pitchFamily="34" charset="0"/>
                <a:cs typeface="Arial" panose="020B0604020202020204" pitchFamily="34" charset="0"/>
              </a:rPr>
              <a:t>Operating Budget Instructions and Forms </a:t>
            </a:r>
          </a:p>
          <a:p>
            <a:pPr algn="ctr">
              <a:spcBef>
                <a:spcPts val="1200"/>
              </a:spcBef>
            </a:pPr>
            <a:r>
              <a:rPr lang="en-US" sz="16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https://www.nmdfa.state.nm.us/budget-division/operating-budget-instructions</a:t>
            </a:r>
            <a:r>
              <a:rPr lang="en-US" sz="1600" dirty="0">
                <a:solidFill>
                  <a:srgbClr val="DE6327"/>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t>
            </a:r>
            <a:r>
              <a:rPr lang="en-US"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30438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D6D7-58A1-4799-55D7-D24288818385}"/>
              </a:ext>
            </a:extLst>
          </p:cNvPr>
          <p:cNvSpPr>
            <a:spLocks noGrp="1"/>
          </p:cNvSpPr>
          <p:nvPr>
            <p:ph type="title"/>
          </p:nvPr>
        </p:nvSpPr>
        <p:spPr>
          <a:xfrm>
            <a:off x="4847302" y="456512"/>
            <a:ext cx="6902245" cy="1710354"/>
          </a:xfrm>
        </p:spPr>
        <p:txBody>
          <a:bodyPr/>
          <a:lstStyle/>
          <a:p>
            <a:r>
              <a:rPr lang="en-US" b="1" spc="0" dirty="0">
                <a:solidFill>
                  <a:schemeClr val="bg1"/>
                </a:solidFill>
                <a:latin typeface="Arial" panose="020B0604020202020204" pitchFamily="34" charset="0"/>
                <a:cs typeface="Arial" panose="020B0604020202020204" pitchFamily="34" charset="0"/>
              </a:rPr>
              <a:t>Types of Revenue: </a:t>
            </a:r>
            <a:br>
              <a:rPr lang="en-US" b="1" spc="0" dirty="0">
                <a:solidFill>
                  <a:schemeClr val="bg1"/>
                </a:solidFill>
                <a:latin typeface="Arial" panose="020B0604020202020204" pitchFamily="34" charset="0"/>
                <a:cs typeface="Arial" panose="020B0604020202020204" pitchFamily="34" charset="0"/>
              </a:rPr>
            </a:br>
            <a:r>
              <a:rPr lang="en-US" b="1" spc="0" dirty="0">
                <a:solidFill>
                  <a:schemeClr val="accent3"/>
                </a:solidFill>
                <a:latin typeface="Arial" panose="020B0604020202020204" pitchFamily="34" charset="0"/>
                <a:cs typeface="Arial" panose="020B0604020202020204" pitchFamily="34" charset="0"/>
              </a:rPr>
              <a:t>Non-General Fund Transfers</a:t>
            </a:r>
            <a:endParaRPr lang="en-US" dirty="0">
              <a:solidFill>
                <a:schemeClr val="accent3"/>
              </a:solidFill>
            </a:endParaRPr>
          </a:p>
        </p:txBody>
      </p:sp>
      <p:pic>
        <p:nvPicPr>
          <p:cNvPr id="6" name="Picture Placeholder 5" descr="Piggy bank collection top view">
            <a:extLst>
              <a:ext uri="{FF2B5EF4-FFF2-40B4-BE49-F238E27FC236}">
                <a16:creationId xmlns:a16="http://schemas.microsoft.com/office/drawing/2014/main" id="{35929076-6596-9AA7-119B-1E157A52778D}"/>
              </a:ext>
            </a:extLst>
          </p:cNvPr>
          <p:cNvPicPr>
            <a:picLocks noGrp="1" noChangeAspect="1"/>
          </p:cNvPicPr>
          <p:nvPr>
            <p:ph type="pic" sz="quarter" idx="10"/>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l="1307" r="1307"/>
          <a:stretch/>
        </p:blipFill>
        <p:spPr/>
      </p:pic>
      <p:sp>
        <p:nvSpPr>
          <p:cNvPr id="5" name="Rectangle 4">
            <a:extLst>
              <a:ext uri="{FF2B5EF4-FFF2-40B4-BE49-F238E27FC236}">
                <a16:creationId xmlns:a16="http://schemas.microsoft.com/office/drawing/2014/main" id="{34683F79-978E-65FF-8A12-F8EA0F630732}"/>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31439FD-AADD-8F30-F3DA-B3704CEB2C52}"/>
              </a:ext>
            </a:extLst>
          </p:cNvPr>
          <p:cNvSpPr>
            <a:spLocks noGrp="1"/>
          </p:cNvSpPr>
          <p:nvPr>
            <p:ph idx="1"/>
          </p:nvPr>
        </p:nvSpPr>
        <p:spPr>
          <a:xfrm>
            <a:off x="4847303" y="2285999"/>
            <a:ext cx="6636773" cy="4380272"/>
          </a:xfrm>
        </p:spPr>
        <p:txBody>
          <a:bodyPr>
            <a:normAutofit fontScale="92500" lnSpcReduction="10000"/>
          </a:bodyPr>
          <a:lstStyle/>
          <a:p>
            <a:pPr marL="0" indent="0">
              <a:buNone/>
            </a:pPr>
            <a:r>
              <a:rPr lang="en-US" sz="2400" b="1" i="1" dirty="0">
                <a:solidFill>
                  <a:schemeClr val="accent3"/>
                </a:solidFill>
              </a:rPr>
              <a:t>Non-reciprocal (non-exchange) Type Transfers:</a:t>
            </a:r>
          </a:p>
          <a:p>
            <a:r>
              <a:rPr lang="en-US" sz="2400" dirty="0">
                <a:solidFill>
                  <a:schemeClr val="bg1"/>
                </a:solidFill>
              </a:rPr>
              <a:t>If transfer is from another state agency use revenue code 499905.</a:t>
            </a:r>
          </a:p>
          <a:p>
            <a:r>
              <a:rPr lang="en-US" sz="2400" dirty="0">
                <a:solidFill>
                  <a:schemeClr val="bg1"/>
                </a:solidFill>
              </a:rPr>
              <a:t>If transfer is between funds within an agency, use revenue code 499906.</a:t>
            </a:r>
          </a:p>
          <a:p>
            <a:r>
              <a:rPr lang="en-US" sz="2400" dirty="0">
                <a:solidFill>
                  <a:schemeClr val="bg1"/>
                </a:solidFill>
              </a:rPr>
              <a:t>If transfer is from a component unit of the state, use revenue code 499999.</a:t>
            </a:r>
          </a:p>
          <a:p>
            <a:pPr marL="742950" lvl="3"/>
            <a:r>
              <a:rPr lang="en-US" sz="2400" dirty="0">
                <a:solidFill>
                  <a:schemeClr val="bg1"/>
                </a:solidFill>
              </a:rPr>
              <a:t>Note: Please be sure that amounts budgeted as nonreciprocal transfer revenue equal the amounts budgeted as a “transfer out ” (Category 500) from the specific agency or fund that is transferring the funds.</a:t>
            </a:r>
          </a:p>
        </p:txBody>
      </p:sp>
      <p:sp>
        <p:nvSpPr>
          <p:cNvPr id="3" name="Slide Number Placeholder 2">
            <a:extLst>
              <a:ext uri="{FF2B5EF4-FFF2-40B4-BE49-F238E27FC236}">
                <a16:creationId xmlns:a16="http://schemas.microsoft.com/office/drawing/2014/main" id="{2B8AB3CE-7DB0-D085-548D-D2C4424128BA}"/>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20</a:t>
            </a:fld>
            <a:endParaRPr lang="en-US" dirty="0">
              <a:solidFill>
                <a:schemeClr val="bg1"/>
              </a:solidFill>
            </a:endParaRPr>
          </a:p>
        </p:txBody>
      </p:sp>
    </p:spTree>
    <p:extLst>
      <p:ext uri="{BB962C8B-B14F-4D97-AF65-F5344CB8AC3E}">
        <p14:creationId xmlns:p14="http://schemas.microsoft.com/office/powerpoint/2010/main" val="2518967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D6D7-58A1-4799-55D7-D24288818385}"/>
              </a:ext>
            </a:extLst>
          </p:cNvPr>
          <p:cNvSpPr>
            <a:spLocks noGrp="1"/>
          </p:cNvSpPr>
          <p:nvPr>
            <p:ph type="title"/>
          </p:nvPr>
        </p:nvSpPr>
        <p:spPr>
          <a:xfrm>
            <a:off x="4847302" y="456512"/>
            <a:ext cx="6902245" cy="1710354"/>
          </a:xfrm>
        </p:spPr>
        <p:txBody>
          <a:bodyPr/>
          <a:lstStyle/>
          <a:p>
            <a:r>
              <a:rPr lang="en-US" b="1" spc="0" dirty="0">
                <a:solidFill>
                  <a:schemeClr val="bg1"/>
                </a:solidFill>
                <a:latin typeface="Arial" panose="020B0604020202020204" pitchFamily="34" charset="0"/>
                <a:cs typeface="Arial" panose="020B0604020202020204" pitchFamily="34" charset="0"/>
              </a:rPr>
              <a:t>Types of Revenue: </a:t>
            </a:r>
            <a:br>
              <a:rPr lang="en-US" b="1" spc="0" dirty="0">
                <a:solidFill>
                  <a:schemeClr val="bg1"/>
                </a:solidFill>
                <a:latin typeface="Arial" panose="020B0604020202020204" pitchFamily="34" charset="0"/>
                <a:cs typeface="Arial" panose="020B0604020202020204" pitchFamily="34" charset="0"/>
              </a:rPr>
            </a:br>
            <a:r>
              <a:rPr lang="en-US" b="1" spc="0" dirty="0">
                <a:solidFill>
                  <a:schemeClr val="accent3"/>
                </a:solidFill>
                <a:latin typeface="Arial" panose="020B0604020202020204" pitchFamily="34" charset="0"/>
                <a:cs typeface="Arial" panose="020B0604020202020204" pitchFamily="34" charset="0"/>
              </a:rPr>
              <a:t>Non-General Fund Transfers</a:t>
            </a:r>
            <a:endParaRPr lang="en-US" dirty="0">
              <a:solidFill>
                <a:schemeClr val="accent3"/>
              </a:solidFill>
            </a:endParaRPr>
          </a:p>
        </p:txBody>
      </p:sp>
      <p:sp>
        <p:nvSpPr>
          <p:cNvPr id="3" name="Rectangle 2">
            <a:extLst>
              <a:ext uri="{FF2B5EF4-FFF2-40B4-BE49-F238E27FC236}">
                <a16:creationId xmlns:a16="http://schemas.microsoft.com/office/drawing/2014/main" id="{20B639CD-8CB8-7A60-2850-1BDCCD7ED55E}"/>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Piggy bank collection top view">
            <a:extLst>
              <a:ext uri="{FF2B5EF4-FFF2-40B4-BE49-F238E27FC236}">
                <a16:creationId xmlns:a16="http://schemas.microsoft.com/office/drawing/2014/main" id="{35929076-6596-9AA7-119B-1E157A52778D}"/>
              </a:ext>
            </a:extLst>
          </p:cNvPr>
          <p:cNvPicPr>
            <a:picLocks noGrp="1" noChangeAspect="1"/>
          </p:cNvPicPr>
          <p:nvPr>
            <p:ph type="pic" sz="quarter" idx="10"/>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l="1307" r="1307"/>
          <a:stretch/>
        </p:blipFill>
        <p:spPr/>
      </p:pic>
      <p:sp>
        <p:nvSpPr>
          <p:cNvPr id="4" name="Content Placeholder 3">
            <a:extLst>
              <a:ext uri="{FF2B5EF4-FFF2-40B4-BE49-F238E27FC236}">
                <a16:creationId xmlns:a16="http://schemas.microsoft.com/office/drawing/2014/main" id="{931439FD-AADD-8F30-F3DA-B3704CEB2C52}"/>
              </a:ext>
            </a:extLst>
          </p:cNvPr>
          <p:cNvSpPr>
            <a:spLocks noGrp="1"/>
          </p:cNvSpPr>
          <p:nvPr>
            <p:ph idx="1"/>
          </p:nvPr>
        </p:nvSpPr>
        <p:spPr>
          <a:xfrm>
            <a:off x="4847303" y="2285999"/>
            <a:ext cx="6636773" cy="4380272"/>
          </a:xfrm>
        </p:spPr>
        <p:txBody>
          <a:bodyPr>
            <a:normAutofit/>
          </a:bodyPr>
          <a:lstStyle/>
          <a:p>
            <a:pPr marL="0" indent="0">
              <a:buNone/>
            </a:pPr>
            <a:r>
              <a:rPr lang="en-US" sz="2400" b="1" i="1" dirty="0">
                <a:solidFill>
                  <a:schemeClr val="accent3"/>
                </a:solidFill>
              </a:rPr>
              <a:t>Reciprocal (exchange) Type Transfers:</a:t>
            </a:r>
          </a:p>
          <a:p>
            <a:r>
              <a:rPr lang="en-US" sz="2400" dirty="0">
                <a:solidFill>
                  <a:schemeClr val="bg1"/>
                </a:solidFill>
              </a:rPr>
              <a:t>For federal sub-awards received from another state agency use revenue code 451909.</a:t>
            </a:r>
          </a:p>
          <a:p>
            <a:r>
              <a:rPr lang="en-US" sz="2400" dirty="0">
                <a:solidFill>
                  <a:schemeClr val="bg1"/>
                </a:solidFill>
              </a:rPr>
              <a:t>For other revenue received from another state agency for services rendered use revenue code 425909.</a:t>
            </a:r>
          </a:p>
        </p:txBody>
      </p:sp>
      <p:sp>
        <p:nvSpPr>
          <p:cNvPr id="5" name="Slide Number Placeholder 2">
            <a:extLst>
              <a:ext uri="{FF2B5EF4-FFF2-40B4-BE49-F238E27FC236}">
                <a16:creationId xmlns:a16="http://schemas.microsoft.com/office/drawing/2014/main" id="{CAE4C520-FBD4-7655-3FCE-FABB7AE9B11D}"/>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21</a:t>
            </a:fld>
            <a:endParaRPr lang="en-US" dirty="0">
              <a:solidFill>
                <a:schemeClr val="bg1"/>
              </a:solidFill>
            </a:endParaRPr>
          </a:p>
        </p:txBody>
      </p:sp>
    </p:spTree>
    <p:extLst>
      <p:ext uri="{BB962C8B-B14F-4D97-AF65-F5344CB8AC3E}">
        <p14:creationId xmlns:p14="http://schemas.microsoft.com/office/powerpoint/2010/main" val="2888116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D6D7-58A1-4799-55D7-D24288818385}"/>
              </a:ext>
            </a:extLst>
          </p:cNvPr>
          <p:cNvSpPr>
            <a:spLocks noGrp="1"/>
          </p:cNvSpPr>
          <p:nvPr>
            <p:ph type="title"/>
          </p:nvPr>
        </p:nvSpPr>
        <p:spPr>
          <a:xfrm>
            <a:off x="4847302" y="456512"/>
            <a:ext cx="6902245" cy="1710354"/>
          </a:xfrm>
        </p:spPr>
        <p:txBody>
          <a:bodyPr/>
          <a:lstStyle/>
          <a:p>
            <a:r>
              <a:rPr lang="en-US" b="1" spc="0" dirty="0">
                <a:solidFill>
                  <a:schemeClr val="bg1"/>
                </a:solidFill>
                <a:latin typeface="Arial" panose="020B0604020202020204" pitchFamily="34" charset="0"/>
                <a:cs typeface="Arial" panose="020B0604020202020204" pitchFamily="34" charset="0"/>
              </a:rPr>
              <a:t>Types of Revenue: </a:t>
            </a:r>
            <a:br>
              <a:rPr lang="en-US" b="1" spc="0" dirty="0">
                <a:solidFill>
                  <a:schemeClr val="bg1"/>
                </a:solidFill>
                <a:latin typeface="Arial" panose="020B0604020202020204" pitchFamily="34" charset="0"/>
                <a:cs typeface="Arial" panose="020B0604020202020204" pitchFamily="34" charset="0"/>
              </a:rPr>
            </a:br>
            <a:r>
              <a:rPr lang="en-US" b="1" spc="0" dirty="0">
                <a:solidFill>
                  <a:schemeClr val="accent3"/>
                </a:solidFill>
                <a:latin typeface="Arial" panose="020B0604020202020204" pitchFamily="34" charset="0"/>
                <a:cs typeface="Arial" panose="020B0604020202020204" pitchFamily="34" charset="0"/>
              </a:rPr>
              <a:t>Other Revenue</a:t>
            </a:r>
            <a:endParaRPr lang="en-US" dirty="0">
              <a:solidFill>
                <a:schemeClr val="accent3"/>
              </a:solidFill>
            </a:endParaRPr>
          </a:p>
        </p:txBody>
      </p:sp>
      <p:pic>
        <p:nvPicPr>
          <p:cNvPr id="6" name="Picture Placeholder 5" descr="Piggy bank collection top view">
            <a:extLst>
              <a:ext uri="{FF2B5EF4-FFF2-40B4-BE49-F238E27FC236}">
                <a16:creationId xmlns:a16="http://schemas.microsoft.com/office/drawing/2014/main" id="{35929076-6596-9AA7-119B-1E157A52778D}"/>
              </a:ext>
            </a:extLst>
          </p:cNvPr>
          <p:cNvPicPr>
            <a:picLocks noGrp="1" noChangeAspect="1"/>
          </p:cNvPicPr>
          <p:nvPr>
            <p:ph type="pic" sz="quarter" idx="10"/>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l="1307" r="1307"/>
          <a:stretch/>
        </p:blipFill>
        <p:spPr/>
      </p:pic>
      <p:sp>
        <p:nvSpPr>
          <p:cNvPr id="3" name="Rectangle 2">
            <a:extLst>
              <a:ext uri="{FF2B5EF4-FFF2-40B4-BE49-F238E27FC236}">
                <a16:creationId xmlns:a16="http://schemas.microsoft.com/office/drawing/2014/main" id="{A0F80E9A-27AC-2DF6-F5EE-C1CB08DCE32A}"/>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31439FD-AADD-8F30-F3DA-B3704CEB2C52}"/>
              </a:ext>
            </a:extLst>
          </p:cNvPr>
          <p:cNvSpPr>
            <a:spLocks noGrp="1"/>
          </p:cNvSpPr>
          <p:nvPr>
            <p:ph idx="1"/>
          </p:nvPr>
        </p:nvSpPr>
        <p:spPr>
          <a:xfrm>
            <a:off x="4847302" y="1951702"/>
            <a:ext cx="6636773" cy="4380272"/>
          </a:xfrm>
        </p:spPr>
        <p:txBody>
          <a:bodyPr>
            <a:normAutofit lnSpcReduction="10000"/>
          </a:bodyPr>
          <a:lstStyle/>
          <a:p>
            <a:r>
              <a:rPr lang="en-US" sz="2400" dirty="0">
                <a:solidFill>
                  <a:schemeClr val="bg1"/>
                </a:solidFill>
              </a:rPr>
              <a:t>Include all revenue that does not meet the criteria for General Fund, Non-General Fund Transfers or Federal Revenue.</a:t>
            </a:r>
          </a:p>
          <a:p>
            <a:r>
              <a:rPr lang="en-US" sz="2400" dirty="0">
                <a:solidFill>
                  <a:schemeClr val="bg1"/>
                </a:solidFill>
              </a:rPr>
              <a:t>Refer to Chart of Accounts for list of revenue codes.</a:t>
            </a:r>
          </a:p>
          <a:p>
            <a:r>
              <a:rPr lang="en-US" sz="2400" dirty="0">
                <a:solidFill>
                  <a:schemeClr val="bg1"/>
                </a:solidFill>
              </a:rPr>
              <a:t>Include revenue generated by the program or agency.</a:t>
            </a:r>
          </a:p>
          <a:p>
            <a:r>
              <a:rPr lang="en-US" sz="2400" dirty="0">
                <a:solidFill>
                  <a:schemeClr val="bg1"/>
                </a:solidFill>
              </a:rPr>
              <a:t>Revenue reported as Other Revenue and Fund Balance is reported as one combined amount under Other State Funds on the Report 3. Agency must divide this amount appropriately between Other Revenue and Fund Balance.</a:t>
            </a:r>
          </a:p>
        </p:txBody>
      </p:sp>
      <p:sp>
        <p:nvSpPr>
          <p:cNvPr id="5" name="Slide Number Placeholder 2">
            <a:extLst>
              <a:ext uri="{FF2B5EF4-FFF2-40B4-BE49-F238E27FC236}">
                <a16:creationId xmlns:a16="http://schemas.microsoft.com/office/drawing/2014/main" id="{B967CECE-44A4-C452-46B5-5E7DCD992287}"/>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22</a:t>
            </a:fld>
            <a:endParaRPr lang="en-US" dirty="0">
              <a:solidFill>
                <a:schemeClr val="bg1"/>
              </a:solidFill>
            </a:endParaRPr>
          </a:p>
        </p:txBody>
      </p:sp>
    </p:spTree>
    <p:extLst>
      <p:ext uri="{BB962C8B-B14F-4D97-AF65-F5344CB8AC3E}">
        <p14:creationId xmlns:p14="http://schemas.microsoft.com/office/powerpoint/2010/main" val="2533982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D6D7-58A1-4799-55D7-D24288818385}"/>
              </a:ext>
            </a:extLst>
          </p:cNvPr>
          <p:cNvSpPr>
            <a:spLocks noGrp="1"/>
          </p:cNvSpPr>
          <p:nvPr>
            <p:ph type="title"/>
          </p:nvPr>
        </p:nvSpPr>
        <p:spPr>
          <a:xfrm>
            <a:off x="4847302" y="456512"/>
            <a:ext cx="6902245" cy="1710354"/>
          </a:xfrm>
        </p:spPr>
        <p:txBody>
          <a:bodyPr/>
          <a:lstStyle/>
          <a:p>
            <a:r>
              <a:rPr lang="en-US" b="1" spc="0" dirty="0">
                <a:solidFill>
                  <a:schemeClr val="bg1"/>
                </a:solidFill>
                <a:latin typeface="Arial" panose="020B0604020202020204" pitchFamily="34" charset="0"/>
                <a:cs typeface="Arial" panose="020B0604020202020204" pitchFamily="34" charset="0"/>
              </a:rPr>
              <a:t>Types of Revenue: </a:t>
            </a:r>
            <a:br>
              <a:rPr lang="en-US" b="1" spc="0" dirty="0">
                <a:solidFill>
                  <a:schemeClr val="bg1"/>
                </a:solidFill>
                <a:latin typeface="Arial" panose="020B0604020202020204" pitchFamily="34" charset="0"/>
                <a:cs typeface="Arial" panose="020B0604020202020204" pitchFamily="34" charset="0"/>
              </a:rPr>
            </a:br>
            <a:r>
              <a:rPr lang="en-US" b="1" spc="0" dirty="0">
                <a:solidFill>
                  <a:schemeClr val="accent3"/>
                </a:solidFill>
                <a:latin typeface="Arial" panose="020B0604020202020204" pitchFamily="34" charset="0"/>
                <a:cs typeface="Arial" panose="020B0604020202020204" pitchFamily="34" charset="0"/>
              </a:rPr>
              <a:t>Non-Reverting Fund Balances </a:t>
            </a:r>
            <a:endParaRPr lang="en-US" dirty="0">
              <a:solidFill>
                <a:schemeClr val="accent3"/>
              </a:solidFill>
            </a:endParaRPr>
          </a:p>
        </p:txBody>
      </p:sp>
      <p:pic>
        <p:nvPicPr>
          <p:cNvPr id="6" name="Picture Placeholder 5" descr="Piggy bank collection top view">
            <a:extLst>
              <a:ext uri="{FF2B5EF4-FFF2-40B4-BE49-F238E27FC236}">
                <a16:creationId xmlns:a16="http://schemas.microsoft.com/office/drawing/2014/main" id="{35929076-6596-9AA7-119B-1E157A52778D}"/>
              </a:ext>
            </a:extLst>
          </p:cNvPr>
          <p:cNvPicPr>
            <a:picLocks noGrp="1" noChangeAspect="1"/>
          </p:cNvPicPr>
          <p:nvPr>
            <p:ph type="pic" sz="quarter" idx="10"/>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l="1307" r="1307"/>
          <a:stretch/>
        </p:blipFill>
        <p:spPr/>
      </p:pic>
      <p:sp>
        <p:nvSpPr>
          <p:cNvPr id="4" name="Content Placeholder 3">
            <a:extLst>
              <a:ext uri="{FF2B5EF4-FFF2-40B4-BE49-F238E27FC236}">
                <a16:creationId xmlns:a16="http://schemas.microsoft.com/office/drawing/2014/main" id="{931439FD-AADD-8F30-F3DA-B3704CEB2C52}"/>
              </a:ext>
            </a:extLst>
          </p:cNvPr>
          <p:cNvSpPr>
            <a:spLocks noGrp="1"/>
          </p:cNvSpPr>
          <p:nvPr>
            <p:ph idx="1"/>
          </p:nvPr>
        </p:nvSpPr>
        <p:spPr>
          <a:xfrm>
            <a:off x="4847303" y="2285999"/>
            <a:ext cx="6636773" cy="4380272"/>
          </a:xfrm>
        </p:spPr>
        <p:txBody>
          <a:bodyPr>
            <a:normAutofit/>
          </a:bodyPr>
          <a:lstStyle/>
          <a:p>
            <a:r>
              <a:rPr lang="en-US" sz="2400" dirty="0">
                <a:solidFill>
                  <a:schemeClr val="bg1"/>
                </a:solidFill>
              </a:rPr>
              <a:t>Include fund balances budgeted in the GAA or other legislation.</a:t>
            </a:r>
          </a:p>
          <a:p>
            <a:r>
              <a:rPr lang="en-US" sz="2400" dirty="0">
                <a:solidFill>
                  <a:schemeClr val="bg1"/>
                </a:solidFill>
              </a:rPr>
              <a:t>Must reconcile with budgeted expenditures.</a:t>
            </a:r>
          </a:p>
          <a:p>
            <a:r>
              <a:rPr lang="en-US" sz="2400" dirty="0">
                <a:solidFill>
                  <a:schemeClr val="bg1"/>
                </a:solidFill>
              </a:rPr>
              <a:t>Non-reverting fund balance must cite the source of the fund balance and statutory authority.</a:t>
            </a:r>
          </a:p>
          <a:p>
            <a:r>
              <a:rPr lang="en-US" sz="2400" dirty="0">
                <a:solidFill>
                  <a:schemeClr val="bg1"/>
                </a:solidFill>
              </a:rPr>
              <a:t>Budget under appropriate equity code in BFM.</a:t>
            </a:r>
          </a:p>
        </p:txBody>
      </p:sp>
      <p:sp>
        <p:nvSpPr>
          <p:cNvPr id="3" name="Rectangle 2">
            <a:extLst>
              <a:ext uri="{FF2B5EF4-FFF2-40B4-BE49-F238E27FC236}">
                <a16:creationId xmlns:a16="http://schemas.microsoft.com/office/drawing/2014/main" id="{B73FAD03-FE5E-28DF-43A8-2CAA600673A5}"/>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
            <a:extLst>
              <a:ext uri="{FF2B5EF4-FFF2-40B4-BE49-F238E27FC236}">
                <a16:creationId xmlns:a16="http://schemas.microsoft.com/office/drawing/2014/main" id="{0A58097A-F515-4FCE-0BE5-703840235261}"/>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23</a:t>
            </a:fld>
            <a:endParaRPr lang="en-US" dirty="0">
              <a:solidFill>
                <a:schemeClr val="bg1"/>
              </a:solidFill>
            </a:endParaRPr>
          </a:p>
        </p:txBody>
      </p:sp>
    </p:spTree>
    <p:extLst>
      <p:ext uri="{BB962C8B-B14F-4D97-AF65-F5344CB8AC3E}">
        <p14:creationId xmlns:p14="http://schemas.microsoft.com/office/powerpoint/2010/main" val="1286889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D6D7-58A1-4799-55D7-D24288818385}"/>
              </a:ext>
            </a:extLst>
          </p:cNvPr>
          <p:cNvSpPr>
            <a:spLocks noGrp="1"/>
          </p:cNvSpPr>
          <p:nvPr>
            <p:ph type="title"/>
          </p:nvPr>
        </p:nvSpPr>
        <p:spPr>
          <a:xfrm>
            <a:off x="1205271" y="618936"/>
            <a:ext cx="9467127" cy="784964"/>
          </a:xfrm>
          <a:noFill/>
        </p:spPr>
        <p:txBody>
          <a:bodyPr anchor="b">
            <a:normAutofit/>
          </a:bodyPr>
          <a:lstStyle/>
          <a:p>
            <a:r>
              <a:rPr lang="en-US" b="1" spc="0" dirty="0"/>
              <a:t>Equity Codes</a:t>
            </a:r>
            <a:endParaRPr lang="en-US" dirty="0"/>
          </a:p>
        </p:txBody>
      </p:sp>
      <p:sp>
        <p:nvSpPr>
          <p:cNvPr id="4" name="Content Placeholder 3">
            <a:extLst>
              <a:ext uri="{FF2B5EF4-FFF2-40B4-BE49-F238E27FC236}">
                <a16:creationId xmlns:a16="http://schemas.microsoft.com/office/drawing/2014/main" id="{931439FD-AADD-8F30-F3DA-B3704CEB2C52}"/>
              </a:ext>
            </a:extLst>
          </p:cNvPr>
          <p:cNvSpPr>
            <a:spLocks noGrp="1"/>
          </p:cNvSpPr>
          <p:nvPr>
            <p:ph type="body" sz="quarter" idx="10"/>
          </p:nvPr>
        </p:nvSpPr>
        <p:spPr>
          <a:xfrm>
            <a:off x="1295397" y="1661416"/>
            <a:ext cx="9286875" cy="401279"/>
          </a:xfrm>
          <a:noFill/>
        </p:spPr>
        <p:txBody>
          <a:bodyPr>
            <a:normAutofit/>
          </a:bodyPr>
          <a:lstStyle/>
          <a:p>
            <a:pPr marL="0" indent="0">
              <a:buNone/>
            </a:pPr>
            <a:r>
              <a:rPr lang="en-US" sz="2000" dirty="0"/>
              <a:t>The four most common equity codes are:</a:t>
            </a:r>
          </a:p>
          <a:p>
            <a:pPr marL="0" indent="0">
              <a:buNone/>
            </a:pPr>
            <a:endParaRPr lang="en-US" sz="2000" dirty="0"/>
          </a:p>
        </p:txBody>
      </p:sp>
      <p:graphicFrame>
        <p:nvGraphicFramePr>
          <p:cNvPr id="11" name="Diagram 10">
            <a:extLst>
              <a:ext uri="{FF2B5EF4-FFF2-40B4-BE49-F238E27FC236}">
                <a16:creationId xmlns:a16="http://schemas.microsoft.com/office/drawing/2014/main" id="{D8BD2D78-6B97-51FA-606D-C2BBAD0705DF}"/>
              </a:ext>
            </a:extLst>
          </p:cNvPr>
          <p:cNvGraphicFramePr/>
          <p:nvPr>
            <p:extLst>
              <p:ext uri="{D42A27DB-BD31-4B8C-83A1-F6EECF244321}">
                <p14:modId xmlns:p14="http://schemas.microsoft.com/office/powerpoint/2010/main" val="857491141"/>
              </p:ext>
            </p:extLst>
          </p:nvPr>
        </p:nvGraphicFramePr>
        <p:xfrm>
          <a:off x="3316284" y="2320211"/>
          <a:ext cx="5245100" cy="2518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CFD42250-E09B-6292-DFF7-716CC5CFB2A4}"/>
              </a:ext>
            </a:extLst>
          </p:cNvPr>
          <p:cNvSpPr txBox="1"/>
          <p:nvPr/>
        </p:nvSpPr>
        <p:spPr>
          <a:xfrm>
            <a:off x="2552877" y="5197269"/>
            <a:ext cx="6771913" cy="646331"/>
          </a:xfrm>
          <a:prstGeom prst="rect">
            <a:avLst/>
          </a:prstGeom>
          <a:noFill/>
        </p:spPr>
        <p:txBody>
          <a:bodyPr wrap="square">
            <a:spAutoFit/>
          </a:bodyPr>
          <a:lstStyle/>
          <a:p>
            <a:pPr marL="0" indent="0" algn="ctr">
              <a:buNone/>
            </a:pPr>
            <a:r>
              <a:rPr lang="en-US" sz="1800" dirty="0">
                <a:solidFill>
                  <a:schemeClr val="bg1"/>
                </a:solidFill>
                <a:latin typeface="Arial" panose="020B0604020202020204" pitchFamily="34" charset="0"/>
                <a:cs typeface="Arial" panose="020B0604020202020204" pitchFamily="34" charset="0"/>
              </a:rPr>
              <a:t>Note: Identify the correct equity code by referring to your independent financial audit or the SHARE trial balance report</a:t>
            </a:r>
          </a:p>
        </p:txBody>
      </p:sp>
      <p:sp>
        <p:nvSpPr>
          <p:cNvPr id="3" name="Slide Number Placeholder 2">
            <a:extLst>
              <a:ext uri="{FF2B5EF4-FFF2-40B4-BE49-F238E27FC236}">
                <a16:creationId xmlns:a16="http://schemas.microsoft.com/office/drawing/2014/main" id="{E9507D62-8881-954C-A6D3-92792105522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24</a:t>
            </a:fld>
            <a:endParaRPr lang="en-US" dirty="0">
              <a:solidFill>
                <a:schemeClr val="bg1"/>
              </a:solidFill>
            </a:endParaRPr>
          </a:p>
        </p:txBody>
      </p:sp>
    </p:spTree>
    <p:extLst>
      <p:ext uri="{BB962C8B-B14F-4D97-AF65-F5344CB8AC3E}">
        <p14:creationId xmlns:p14="http://schemas.microsoft.com/office/powerpoint/2010/main" val="4087076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5EF4F-4E26-05B2-60E7-B2DE3E4B969B}"/>
              </a:ext>
            </a:extLst>
          </p:cNvPr>
          <p:cNvSpPr>
            <a:spLocks noGrp="1"/>
          </p:cNvSpPr>
          <p:nvPr>
            <p:ph type="title"/>
          </p:nvPr>
        </p:nvSpPr>
        <p:spPr>
          <a:xfrm>
            <a:off x="838200" y="448056"/>
            <a:ext cx="10825479" cy="1075944"/>
          </a:xfrm>
        </p:spPr>
        <p:txBody>
          <a:bodyPr anchor="b">
            <a:normAutofit/>
          </a:bodyPr>
          <a:lstStyle/>
          <a:p>
            <a:r>
              <a:rPr lang="en-US" b="1" dirty="0">
                <a:solidFill>
                  <a:schemeClr val="bg1"/>
                </a:solidFill>
                <a:latin typeface="Arial" panose="020B0604020202020204" pitchFamily="34" charset="0"/>
                <a:cs typeface="Arial" panose="020B0604020202020204" pitchFamily="34" charset="0"/>
              </a:rPr>
              <a:t>Financial Summary (S-8) and Account Code Expenditure Summary (S-9)</a:t>
            </a:r>
          </a:p>
        </p:txBody>
      </p:sp>
      <p:sp>
        <p:nvSpPr>
          <p:cNvPr id="9" name="Rectangle 8">
            <a:extLst>
              <a:ext uri="{FF2B5EF4-FFF2-40B4-BE49-F238E27FC236}">
                <a16:creationId xmlns:a16="http://schemas.microsoft.com/office/drawing/2014/main" id="{4F2A45A6-3E3D-8AEC-8C23-D053C69617A5}"/>
              </a:ext>
            </a:extLst>
          </p:cNvPr>
          <p:cNvSpPr/>
          <p:nvPr/>
        </p:nvSpPr>
        <p:spPr>
          <a:xfrm>
            <a:off x="661219" y="6135329"/>
            <a:ext cx="4746523" cy="72267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E600D1B-EB40-C3E7-848E-8F7E16C1E46C}"/>
              </a:ext>
            </a:extLst>
          </p:cNvPr>
          <p:cNvSpPr>
            <a:spLocks noGrp="1"/>
          </p:cNvSpPr>
          <p:nvPr>
            <p:ph sz="quarter" idx="14"/>
          </p:nvPr>
        </p:nvSpPr>
        <p:spPr>
          <a:xfrm>
            <a:off x="661219" y="1848463"/>
            <a:ext cx="4894006" cy="4807975"/>
          </a:xfrm>
        </p:spPr>
        <p:txBody>
          <a:bodyPr>
            <a:normAutofit/>
          </a:bodyPr>
          <a:lstStyle/>
          <a:p>
            <a:pPr marL="342900" indent="-342900" eaLnBrk="1" hangingPunct="1">
              <a:spcBef>
                <a:spcPts val="0"/>
              </a:spcBef>
              <a:spcAft>
                <a:spcPts val="600"/>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Generated from expenditure and FTE data entered into BFM forms previously covered.</a:t>
            </a:r>
          </a:p>
          <a:p>
            <a:pPr marL="342900" indent="-342900" eaLnBrk="1" hangingPunct="1">
              <a:spcBef>
                <a:spcPts val="0"/>
              </a:spcBef>
              <a:spcAft>
                <a:spcPts val="600"/>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Total revenues must equal total expenditures.</a:t>
            </a:r>
          </a:p>
          <a:p>
            <a:pPr marL="342900" indent="-342900" eaLnBrk="1" hangingPunct="1">
              <a:spcBef>
                <a:spcPts val="0"/>
              </a:spcBef>
              <a:spcAft>
                <a:spcPts val="600"/>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Should match amount provided on Report 3, adjusted for compensation, additional federal funds and/or GAAP adjustments.</a:t>
            </a:r>
          </a:p>
          <a:p>
            <a:pPr marL="342900" indent="-342900" eaLnBrk="1" hangingPunct="1">
              <a:spcBef>
                <a:spcPts val="0"/>
              </a:spcBef>
              <a:spcAft>
                <a:spcPts val="600"/>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Include an S-8 and S-9 for each appropriated program and one for the agency summary.</a:t>
            </a:r>
          </a:p>
          <a:p>
            <a:pPr marL="342900" indent="-342900" eaLnBrk="1" hangingPunct="1">
              <a:spcBef>
                <a:spcPts val="0"/>
              </a:spcBef>
              <a:spcAft>
                <a:spcPts val="600"/>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Include also S-8 by Fund Level and S-8 OPBUD by Fund Column/Rows</a:t>
            </a:r>
            <a:r>
              <a:rPr lang="en-US" sz="2000" b="1"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Reports to ensure your revenues and expenditures by fund are balanced.</a:t>
            </a:r>
          </a:p>
        </p:txBody>
      </p:sp>
      <p:pic>
        <p:nvPicPr>
          <p:cNvPr id="8" name="Picture 7">
            <a:extLst>
              <a:ext uri="{FF2B5EF4-FFF2-40B4-BE49-F238E27FC236}">
                <a16:creationId xmlns:a16="http://schemas.microsoft.com/office/drawing/2014/main" id="{81698EFF-6B72-AC7E-32FB-EF3292A14B53}"/>
              </a:ext>
            </a:extLst>
          </p:cNvPr>
          <p:cNvPicPr>
            <a:picLocks noChangeAspect="1"/>
          </p:cNvPicPr>
          <p:nvPr/>
        </p:nvPicPr>
        <p:blipFill>
          <a:blip r:embed="rId2"/>
          <a:stretch>
            <a:fillRect/>
          </a:stretch>
        </p:blipFill>
        <p:spPr>
          <a:xfrm>
            <a:off x="5942070" y="1914877"/>
            <a:ext cx="5974627" cy="4675146"/>
          </a:xfrm>
          <a:prstGeom prst="rect">
            <a:avLst/>
          </a:prstGeom>
          <a:noFill/>
        </p:spPr>
      </p:pic>
      <p:sp>
        <p:nvSpPr>
          <p:cNvPr id="3" name="Slide Number Placeholder 2">
            <a:extLst>
              <a:ext uri="{FF2B5EF4-FFF2-40B4-BE49-F238E27FC236}">
                <a16:creationId xmlns:a16="http://schemas.microsoft.com/office/drawing/2014/main" id="{7A36A196-C4C7-0328-C60D-26195E9968A6}"/>
              </a:ext>
            </a:extLst>
          </p:cNvPr>
          <p:cNvSpPr txBox="1">
            <a:spLocks/>
          </p:cNvSpPr>
          <p:nvPr/>
        </p:nvSpPr>
        <p:spPr>
          <a:xfrm>
            <a:off x="8621751" y="622738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pPr algn="r"/>
              <a:t>25</a:t>
            </a:fld>
            <a:endParaRPr lang="en-US" dirty="0"/>
          </a:p>
        </p:txBody>
      </p:sp>
    </p:spTree>
    <p:extLst>
      <p:ext uri="{BB962C8B-B14F-4D97-AF65-F5344CB8AC3E}">
        <p14:creationId xmlns:p14="http://schemas.microsoft.com/office/powerpoint/2010/main" val="3840972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5EF4F-4E26-05B2-60E7-B2DE3E4B969B}"/>
              </a:ext>
            </a:extLst>
          </p:cNvPr>
          <p:cNvSpPr>
            <a:spLocks noGrp="1"/>
          </p:cNvSpPr>
          <p:nvPr>
            <p:ph type="title"/>
          </p:nvPr>
        </p:nvSpPr>
        <p:spPr>
          <a:xfrm>
            <a:off x="838200" y="448056"/>
            <a:ext cx="10825479" cy="662989"/>
          </a:xfrm>
        </p:spPr>
        <p:txBody>
          <a:bodyPr anchor="b">
            <a:normAutofit/>
          </a:bodyPr>
          <a:lstStyle/>
          <a:p>
            <a:r>
              <a:rPr lang="en-US" b="1" dirty="0">
                <a:solidFill>
                  <a:schemeClr val="bg1"/>
                </a:solidFill>
                <a:latin typeface="Arial" panose="020B0604020202020204" pitchFamily="34" charset="0"/>
                <a:cs typeface="Arial" panose="020B0604020202020204" pitchFamily="34" charset="0"/>
              </a:rPr>
              <a:t>Operating Budget Report (OPBUD-3)</a:t>
            </a:r>
          </a:p>
        </p:txBody>
      </p:sp>
      <p:sp>
        <p:nvSpPr>
          <p:cNvPr id="9" name="Rectangle 8">
            <a:extLst>
              <a:ext uri="{FF2B5EF4-FFF2-40B4-BE49-F238E27FC236}">
                <a16:creationId xmlns:a16="http://schemas.microsoft.com/office/drawing/2014/main" id="{4F2A45A6-3E3D-8AEC-8C23-D053C69617A5}"/>
              </a:ext>
            </a:extLst>
          </p:cNvPr>
          <p:cNvSpPr/>
          <p:nvPr/>
        </p:nvSpPr>
        <p:spPr>
          <a:xfrm>
            <a:off x="661219" y="6135329"/>
            <a:ext cx="4746523" cy="72267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E600D1B-EB40-C3E7-848E-8F7E16C1E46C}"/>
              </a:ext>
            </a:extLst>
          </p:cNvPr>
          <p:cNvSpPr>
            <a:spLocks noGrp="1"/>
          </p:cNvSpPr>
          <p:nvPr>
            <p:ph sz="quarter" idx="14"/>
          </p:nvPr>
        </p:nvSpPr>
        <p:spPr>
          <a:xfrm>
            <a:off x="297426" y="1739459"/>
            <a:ext cx="4894006" cy="4837470"/>
          </a:xfrm>
        </p:spPr>
        <p:txBody>
          <a:bodyPr>
            <a:normAutofit fontScale="85000" lnSpcReduction="20000"/>
          </a:bodyPr>
          <a:lstStyle/>
          <a:p>
            <a:pPr marL="457200" indent="-457200">
              <a:buFont typeface="Arial" panose="020B0604020202020204" pitchFamily="34" charset="0"/>
              <a:buChar char="•"/>
            </a:pPr>
            <a:r>
              <a:rPr lang="en-US" sz="3200" dirty="0">
                <a:solidFill>
                  <a:schemeClr val="bg1"/>
                </a:solidFill>
              </a:rPr>
              <a:t>Using information entered on your revenue and expenditure reconciliation forms, as well as prepopulated fields such as budref and class code, BFM will automatically generate OPBUD-3 Reports in BFM Reporting</a:t>
            </a:r>
          </a:p>
          <a:p>
            <a:pPr marL="457200" indent="-457200">
              <a:buFont typeface="Arial" panose="020B0604020202020204" pitchFamily="34" charset="0"/>
              <a:buChar char="•"/>
            </a:pPr>
            <a:r>
              <a:rPr lang="en-US" sz="3200" dirty="0">
                <a:solidFill>
                  <a:schemeClr val="bg1"/>
                </a:solidFill>
              </a:rPr>
              <a:t>Print OPBUD-3 reports for each P-code, verify accuracy, sign and include with budget submission</a:t>
            </a:r>
          </a:p>
          <a:p>
            <a:pPr marL="457200" indent="-457200">
              <a:buFont typeface="Arial" panose="020B0604020202020204" pitchFamily="34" charset="0"/>
              <a:buChar char="•"/>
            </a:pPr>
            <a:r>
              <a:rPr lang="en-US" sz="3200" dirty="0">
                <a:solidFill>
                  <a:schemeClr val="bg1"/>
                </a:solidFill>
              </a:rPr>
              <a:t>After review by SBD, OPBUD-3 info will be used to generate budget journals in SHARE</a:t>
            </a:r>
          </a:p>
        </p:txBody>
      </p:sp>
      <p:pic>
        <p:nvPicPr>
          <p:cNvPr id="5" name="Picture 4">
            <a:extLst>
              <a:ext uri="{FF2B5EF4-FFF2-40B4-BE49-F238E27FC236}">
                <a16:creationId xmlns:a16="http://schemas.microsoft.com/office/drawing/2014/main" id="{EE7C046A-0635-AE59-1815-D85D621FAA46}"/>
              </a:ext>
            </a:extLst>
          </p:cNvPr>
          <p:cNvPicPr>
            <a:picLocks noChangeAspect="1"/>
          </p:cNvPicPr>
          <p:nvPr/>
        </p:nvPicPr>
        <p:blipFill>
          <a:blip r:embed="rId2"/>
          <a:stretch>
            <a:fillRect/>
          </a:stretch>
        </p:blipFill>
        <p:spPr>
          <a:xfrm>
            <a:off x="5729748" y="1739459"/>
            <a:ext cx="6164826" cy="4644043"/>
          </a:xfrm>
          <a:prstGeom prst="rect">
            <a:avLst/>
          </a:prstGeom>
        </p:spPr>
      </p:pic>
      <p:sp>
        <p:nvSpPr>
          <p:cNvPr id="3" name="Slide Number Placeholder 2">
            <a:extLst>
              <a:ext uri="{FF2B5EF4-FFF2-40B4-BE49-F238E27FC236}">
                <a16:creationId xmlns:a16="http://schemas.microsoft.com/office/drawing/2014/main" id="{451E321A-3118-FB2E-815C-5BF54D6F71D7}"/>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26</a:t>
            </a:fld>
            <a:endParaRPr lang="en-US" dirty="0">
              <a:solidFill>
                <a:schemeClr val="bg1"/>
              </a:solidFill>
            </a:endParaRPr>
          </a:p>
        </p:txBody>
      </p:sp>
    </p:spTree>
    <p:extLst>
      <p:ext uri="{BB962C8B-B14F-4D97-AF65-F5344CB8AC3E}">
        <p14:creationId xmlns:p14="http://schemas.microsoft.com/office/powerpoint/2010/main" val="129092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5EF4F-4E26-05B2-60E7-B2DE3E4B969B}"/>
              </a:ext>
            </a:extLst>
          </p:cNvPr>
          <p:cNvSpPr>
            <a:spLocks noGrp="1"/>
          </p:cNvSpPr>
          <p:nvPr>
            <p:ph type="title"/>
          </p:nvPr>
        </p:nvSpPr>
        <p:spPr>
          <a:xfrm>
            <a:off x="838200" y="448056"/>
            <a:ext cx="10825479" cy="662989"/>
          </a:xfrm>
        </p:spPr>
        <p:txBody>
          <a:bodyPr anchor="b">
            <a:normAutofit/>
          </a:bodyPr>
          <a:lstStyle/>
          <a:p>
            <a:r>
              <a:rPr lang="en-US" b="1" dirty="0">
                <a:solidFill>
                  <a:schemeClr val="bg1"/>
                </a:solidFill>
                <a:latin typeface="Arial" panose="020B0604020202020204" pitchFamily="34" charset="0"/>
                <a:cs typeface="Arial" panose="020B0604020202020204" pitchFamily="34" charset="0"/>
              </a:rPr>
              <a:t>Operating Budget Report (OPBUD-3)</a:t>
            </a:r>
          </a:p>
        </p:txBody>
      </p:sp>
      <p:sp>
        <p:nvSpPr>
          <p:cNvPr id="9" name="Rectangle 8">
            <a:extLst>
              <a:ext uri="{FF2B5EF4-FFF2-40B4-BE49-F238E27FC236}">
                <a16:creationId xmlns:a16="http://schemas.microsoft.com/office/drawing/2014/main" id="{4F2A45A6-3E3D-8AEC-8C23-D053C69617A5}"/>
              </a:ext>
            </a:extLst>
          </p:cNvPr>
          <p:cNvSpPr/>
          <p:nvPr/>
        </p:nvSpPr>
        <p:spPr>
          <a:xfrm>
            <a:off x="661219" y="6135329"/>
            <a:ext cx="4746523" cy="72267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E600D1B-EB40-C3E7-848E-8F7E16C1E46C}"/>
              </a:ext>
            </a:extLst>
          </p:cNvPr>
          <p:cNvSpPr>
            <a:spLocks noGrp="1"/>
          </p:cNvSpPr>
          <p:nvPr>
            <p:ph sz="quarter" idx="14"/>
          </p:nvPr>
        </p:nvSpPr>
        <p:spPr>
          <a:xfrm>
            <a:off x="6459794" y="1751840"/>
            <a:ext cx="5528187" cy="4776779"/>
          </a:xfrm>
        </p:spPr>
        <p:txBody>
          <a:bodyPr>
            <a:normAutofit fontScale="77500" lnSpcReduction="20000"/>
          </a:bodyPr>
          <a:lstStyle/>
          <a:p>
            <a:pPr marL="457200" indent="-457200" eaLnBrk="1" hangingPunct="1">
              <a:lnSpc>
                <a:spcPct val="120000"/>
              </a:lnSpc>
              <a:spcBef>
                <a:spcPts val="0"/>
              </a:spcBef>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Amounts on the OPBUD-3s will always be in whole dollars </a:t>
            </a:r>
            <a:r>
              <a:rPr lang="en-US" sz="3200" b="1" dirty="0">
                <a:solidFill>
                  <a:schemeClr val="bg1"/>
                </a:solidFill>
                <a:latin typeface="Arial" panose="020B0604020202020204" pitchFamily="34" charset="0"/>
                <a:cs typeface="Arial" panose="020B0604020202020204" pitchFamily="34" charset="0"/>
              </a:rPr>
              <a:t>rounded to the nearest hundred</a:t>
            </a:r>
            <a:r>
              <a:rPr lang="en-US" sz="3200" dirty="0">
                <a:solidFill>
                  <a:schemeClr val="bg1"/>
                </a:solidFill>
                <a:latin typeface="Arial" panose="020B0604020202020204" pitchFamily="34" charset="0"/>
                <a:cs typeface="Arial" panose="020B0604020202020204" pitchFamily="34" charset="0"/>
              </a:rPr>
              <a:t> (to match SHARE).</a:t>
            </a:r>
          </a:p>
          <a:p>
            <a:pPr marL="457200" indent="-457200" eaLnBrk="1" hangingPunct="1">
              <a:lnSpc>
                <a:spcPct val="120000"/>
              </a:lnSpc>
              <a:spcBef>
                <a:spcPts val="0"/>
              </a:spcBef>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All FY26 Section 4 appropriations will use a journal date of </a:t>
            </a:r>
            <a:r>
              <a:rPr lang="en-US" sz="3200" dirty="0">
                <a:solidFill>
                  <a:schemeClr val="accent3"/>
                </a:solidFill>
                <a:latin typeface="Arial" panose="020B0604020202020204" pitchFamily="34" charset="0"/>
                <a:cs typeface="Arial" panose="020B0604020202020204" pitchFamily="34" charset="0"/>
              </a:rPr>
              <a:t>7/1/2025</a:t>
            </a:r>
            <a:r>
              <a:rPr lang="en-US" sz="3200" dirty="0">
                <a:solidFill>
                  <a:schemeClr val="bg1"/>
                </a:solidFill>
                <a:latin typeface="Arial" panose="020B0604020202020204" pitchFamily="34" charset="0"/>
                <a:cs typeface="Arial" panose="020B0604020202020204" pitchFamily="34" charset="0"/>
              </a:rPr>
              <a:t>, a class code of “</a:t>
            </a:r>
            <a:r>
              <a:rPr lang="en-US" sz="3200" dirty="0">
                <a:solidFill>
                  <a:schemeClr val="accent3"/>
                </a:solidFill>
                <a:latin typeface="Arial" panose="020B0604020202020204" pitchFamily="34" charset="0"/>
                <a:cs typeface="Arial" panose="020B0604020202020204" pitchFamily="34" charset="0"/>
              </a:rPr>
              <a:t>J0000</a:t>
            </a:r>
            <a:r>
              <a:rPr lang="en-US" sz="3200" dirty="0">
                <a:solidFill>
                  <a:schemeClr val="bg1"/>
                </a:solidFill>
                <a:latin typeface="Arial" panose="020B0604020202020204" pitchFamily="34" charset="0"/>
                <a:cs typeface="Arial" panose="020B0604020202020204" pitchFamily="34" charset="0"/>
              </a:rPr>
              <a:t>” and a budget reference code of “</a:t>
            </a:r>
            <a:r>
              <a:rPr lang="en-US" sz="3200" dirty="0">
                <a:solidFill>
                  <a:schemeClr val="accent3"/>
                </a:solidFill>
                <a:latin typeface="Arial" panose="020B0604020202020204" pitchFamily="34" charset="0"/>
                <a:cs typeface="Arial" panose="020B0604020202020204" pitchFamily="34" charset="0"/>
              </a:rPr>
              <a:t>126</a:t>
            </a:r>
            <a:r>
              <a:rPr lang="en-US" sz="3200" dirty="0">
                <a:solidFill>
                  <a:schemeClr val="bg1"/>
                </a:solidFill>
                <a:latin typeface="Arial" panose="020B0604020202020204" pitchFamily="34" charset="0"/>
                <a:cs typeface="Arial" panose="020B0604020202020204" pitchFamily="34" charset="0"/>
              </a:rPr>
              <a:t>”.</a:t>
            </a:r>
          </a:p>
          <a:p>
            <a:pPr marL="457200" indent="-457200" eaLnBrk="1" hangingPunct="1">
              <a:lnSpc>
                <a:spcPct val="120000"/>
              </a:lnSpc>
              <a:spcBef>
                <a:spcPts val="0"/>
              </a:spcBef>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Submit a corresponding Allotment Request form for each General Fund or Tobacco Fund appropriation on the OPBUD-3.</a:t>
            </a:r>
          </a:p>
        </p:txBody>
      </p:sp>
      <p:pic>
        <p:nvPicPr>
          <p:cNvPr id="5" name="Picture 4">
            <a:extLst>
              <a:ext uri="{FF2B5EF4-FFF2-40B4-BE49-F238E27FC236}">
                <a16:creationId xmlns:a16="http://schemas.microsoft.com/office/drawing/2014/main" id="{EE7C046A-0635-AE59-1815-D85D621FAA46}"/>
              </a:ext>
            </a:extLst>
          </p:cNvPr>
          <p:cNvPicPr>
            <a:picLocks noChangeAspect="1"/>
          </p:cNvPicPr>
          <p:nvPr/>
        </p:nvPicPr>
        <p:blipFill>
          <a:blip r:embed="rId2"/>
          <a:stretch>
            <a:fillRect/>
          </a:stretch>
        </p:blipFill>
        <p:spPr>
          <a:xfrm>
            <a:off x="204019" y="1751841"/>
            <a:ext cx="6183490" cy="4658103"/>
          </a:xfrm>
          <a:prstGeom prst="rect">
            <a:avLst/>
          </a:prstGeom>
        </p:spPr>
      </p:pic>
      <p:sp>
        <p:nvSpPr>
          <p:cNvPr id="3" name="Slide Number Placeholder 2">
            <a:extLst>
              <a:ext uri="{FF2B5EF4-FFF2-40B4-BE49-F238E27FC236}">
                <a16:creationId xmlns:a16="http://schemas.microsoft.com/office/drawing/2014/main" id="{A4BE2752-55A2-D01D-283A-CCEB94540151}"/>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27</a:t>
            </a:fld>
            <a:endParaRPr lang="en-US" dirty="0">
              <a:solidFill>
                <a:schemeClr val="bg1"/>
              </a:solidFill>
            </a:endParaRPr>
          </a:p>
        </p:txBody>
      </p:sp>
    </p:spTree>
    <p:extLst>
      <p:ext uri="{BB962C8B-B14F-4D97-AF65-F5344CB8AC3E}">
        <p14:creationId xmlns:p14="http://schemas.microsoft.com/office/powerpoint/2010/main" val="381720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FD782-86A5-68EF-9F8D-3C1F8FE67E4F}"/>
              </a:ext>
            </a:extLst>
          </p:cNvPr>
          <p:cNvSpPr>
            <a:spLocks noGrp="1"/>
          </p:cNvSpPr>
          <p:nvPr>
            <p:ph type="title"/>
          </p:nvPr>
        </p:nvSpPr>
        <p:spPr>
          <a:xfrm>
            <a:off x="838200" y="100293"/>
            <a:ext cx="10515600" cy="1325563"/>
          </a:xfrm>
        </p:spPr>
        <p:txBody>
          <a:bodyPr/>
          <a:lstStyle/>
          <a:p>
            <a:r>
              <a:rPr lang="en-US" b="1" dirty="0">
                <a:solidFill>
                  <a:schemeClr val="accent3"/>
                </a:solidFill>
                <a:latin typeface="Arial" panose="020B0604020202020204" pitchFamily="34" charset="0"/>
                <a:cs typeface="Arial" panose="020B0604020202020204" pitchFamily="34" charset="0"/>
              </a:rPr>
              <a:t>NEW: </a:t>
            </a:r>
            <a:r>
              <a:rPr lang="en-US" b="1" dirty="0">
                <a:solidFill>
                  <a:schemeClr val="bg1"/>
                </a:solidFill>
                <a:latin typeface="Arial" panose="020B0604020202020204" pitchFamily="34" charset="0"/>
                <a:cs typeface="Arial" panose="020B0604020202020204" pitchFamily="34" charset="0"/>
              </a:rPr>
              <a:t>Allotment Request Form (6900) and Report</a:t>
            </a:r>
            <a:endParaRPr lang="en-US" b="1" spc="0" dirty="0">
              <a:solidFill>
                <a:schemeClr val="bg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357DDD2D-5F19-2BFF-08B9-33CF396FBDC4}"/>
              </a:ext>
            </a:extLst>
          </p:cNvPr>
          <p:cNvSpPr>
            <a:spLocks noGrp="1"/>
          </p:cNvSpPr>
          <p:nvPr>
            <p:ph sz="quarter" idx="15"/>
          </p:nvPr>
        </p:nvSpPr>
        <p:spPr>
          <a:xfrm>
            <a:off x="838200" y="1425857"/>
            <a:ext cx="10666661" cy="1195423"/>
          </a:xfrm>
        </p:spPr>
        <p:txBody>
          <a:bodyPr>
            <a:normAutofit fontScale="92500"/>
          </a:bodyPr>
          <a:lstStyle/>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Used to create general fund allotment forms (other funds must still be created manually outside of BFM)</a:t>
            </a: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Only one form per agency like revenue form 7800</a:t>
            </a: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You will select one line with total amount to distribute. Select Copy for a PCODE.</a:t>
            </a:r>
          </a:p>
        </p:txBody>
      </p:sp>
      <p:pic>
        <p:nvPicPr>
          <p:cNvPr id="8" name="Picture 7">
            <a:extLst>
              <a:ext uri="{FF2B5EF4-FFF2-40B4-BE49-F238E27FC236}">
                <a16:creationId xmlns:a16="http://schemas.microsoft.com/office/drawing/2014/main" id="{3895D47E-DFCF-BF9D-28B0-B8B972D32560}"/>
              </a:ext>
            </a:extLst>
          </p:cNvPr>
          <p:cNvPicPr>
            <a:picLocks noChangeAspect="1"/>
          </p:cNvPicPr>
          <p:nvPr/>
        </p:nvPicPr>
        <p:blipFill rotWithShape="1">
          <a:blip r:embed="rId2"/>
          <a:srcRect b="14889"/>
          <a:stretch/>
        </p:blipFill>
        <p:spPr>
          <a:xfrm>
            <a:off x="986129" y="2621280"/>
            <a:ext cx="10012768" cy="3677920"/>
          </a:xfrm>
          <a:prstGeom prst="rect">
            <a:avLst/>
          </a:prstGeom>
        </p:spPr>
      </p:pic>
      <p:sp>
        <p:nvSpPr>
          <p:cNvPr id="3" name="Slide Number Placeholder 2">
            <a:extLst>
              <a:ext uri="{FF2B5EF4-FFF2-40B4-BE49-F238E27FC236}">
                <a16:creationId xmlns:a16="http://schemas.microsoft.com/office/drawing/2014/main" id="{91D4BECA-ABC1-3597-8DC2-BEA7198EE1BB}"/>
              </a:ext>
            </a:extLst>
          </p:cNvPr>
          <p:cNvSpPr>
            <a:spLocks noGrp="1"/>
          </p:cNvSpPr>
          <p:nvPr>
            <p:ph type="sldNum" sz="quarter" idx="12"/>
          </p:nvPr>
        </p:nvSpPr>
        <p:spPr>
          <a:xfrm>
            <a:off x="8735291" y="6356350"/>
            <a:ext cx="2493818" cy="365125"/>
          </a:xfrm>
        </p:spPr>
        <p:txBody>
          <a:bodyPr/>
          <a:lstStyle/>
          <a:p>
            <a:fld id="{CBD12358-51D2-46B3-9BDE-DF29528B9454}" type="slidenum">
              <a:rPr lang="en-US" sz="1800" smtClean="0">
                <a:solidFill>
                  <a:schemeClr val="bg1"/>
                </a:solidFill>
              </a:rPr>
              <a:t>28</a:t>
            </a:fld>
            <a:endParaRPr lang="en-US" dirty="0">
              <a:solidFill>
                <a:schemeClr val="bg1"/>
              </a:solidFill>
            </a:endParaRPr>
          </a:p>
        </p:txBody>
      </p:sp>
    </p:spTree>
    <p:extLst>
      <p:ext uri="{BB962C8B-B14F-4D97-AF65-F5344CB8AC3E}">
        <p14:creationId xmlns:p14="http://schemas.microsoft.com/office/powerpoint/2010/main" val="81430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FD782-86A5-68EF-9F8D-3C1F8FE67E4F}"/>
              </a:ext>
            </a:extLst>
          </p:cNvPr>
          <p:cNvSpPr>
            <a:spLocks noGrp="1"/>
          </p:cNvSpPr>
          <p:nvPr>
            <p:ph type="title"/>
          </p:nvPr>
        </p:nvSpPr>
        <p:spPr>
          <a:xfrm>
            <a:off x="838200" y="371042"/>
            <a:ext cx="10515600" cy="1325563"/>
          </a:xfrm>
        </p:spPr>
        <p:txBody>
          <a:bodyPr/>
          <a:lstStyle/>
          <a:p>
            <a:r>
              <a:rPr lang="en-US" b="1" dirty="0">
                <a:solidFill>
                  <a:schemeClr val="accent3"/>
                </a:solidFill>
                <a:latin typeface="Arial" panose="020B0604020202020204" pitchFamily="34" charset="0"/>
                <a:cs typeface="Arial" panose="020B0604020202020204" pitchFamily="34" charset="0"/>
              </a:rPr>
              <a:t>NEW: </a:t>
            </a:r>
            <a:r>
              <a:rPr lang="en-US" b="1" dirty="0">
                <a:solidFill>
                  <a:schemeClr val="bg1"/>
                </a:solidFill>
                <a:latin typeface="Arial" panose="020B0604020202020204" pitchFamily="34" charset="0"/>
                <a:cs typeface="Arial" panose="020B0604020202020204" pitchFamily="34" charset="0"/>
              </a:rPr>
              <a:t>Allotment Request Form (6900) and Report</a:t>
            </a:r>
            <a:endParaRPr lang="en-US" b="1" spc="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6AFA09F-A3F7-004D-EFBB-C5A7B4BA0374}"/>
              </a:ext>
            </a:extLst>
          </p:cNvPr>
          <p:cNvPicPr>
            <a:picLocks noChangeAspect="1"/>
          </p:cNvPicPr>
          <p:nvPr/>
        </p:nvPicPr>
        <p:blipFill rotWithShape="1">
          <a:blip r:embed="rId2"/>
          <a:srcRect l="40647" t="11023"/>
          <a:stretch/>
        </p:blipFill>
        <p:spPr>
          <a:xfrm>
            <a:off x="385732" y="2113280"/>
            <a:ext cx="5902612" cy="4183672"/>
          </a:xfrm>
          <a:prstGeom prst="rect">
            <a:avLst/>
          </a:prstGeom>
        </p:spPr>
      </p:pic>
      <p:sp>
        <p:nvSpPr>
          <p:cNvPr id="10" name="TextBox 9">
            <a:extLst>
              <a:ext uri="{FF2B5EF4-FFF2-40B4-BE49-F238E27FC236}">
                <a16:creationId xmlns:a16="http://schemas.microsoft.com/office/drawing/2014/main" id="{D08A613E-982E-27C8-6DFA-1ECBEB35B84E}"/>
              </a:ext>
            </a:extLst>
          </p:cNvPr>
          <p:cNvSpPr txBox="1"/>
          <p:nvPr/>
        </p:nvSpPr>
        <p:spPr>
          <a:xfrm>
            <a:off x="6653019" y="2828835"/>
            <a:ext cx="5153249" cy="2031325"/>
          </a:xfrm>
          <a:prstGeom prst="rect">
            <a:avLst/>
          </a:prstGeom>
          <a:noFill/>
        </p:spPr>
        <p:txBody>
          <a:bodyPr wrap="square">
            <a:spAutoFit/>
          </a:bodyPr>
          <a:lstStyle/>
          <a:p>
            <a:pPr>
              <a:buClr>
                <a:schemeClr val="accent2"/>
              </a:buClr>
            </a:pPr>
            <a:r>
              <a:rPr lang="en-US" dirty="0">
                <a:solidFill>
                  <a:schemeClr val="bg1"/>
                </a:solidFill>
                <a:latin typeface="Arial" panose="020B0604020202020204" pitchFamily="34" charset="0"/>
                <a:cs typeface="Arial" panose="020B0604020202020204" pitchFamily="34" charset="0"/>
              </a:rPr>
              <a:t>The Budget Form Entry should show. </a:t>
            </a:r>
          </a:p>
          <a:p>
            <a:pPr marL="285750" indent="-285750">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You will need to select </a:t>
            </a:r>
            <a:r>
              <a:rPr lang="en-US" dirty="0">
                <a:solidFill>
                  <a:schemeClr val="bg1"/>
                </a:solidFill>
                <a:latin typeface="Arial" panose="020B0604020202020204" pitchFamily="34" charset="0"/>
                <a:cs typeface="Arial" panose="020B0604020202020204" pitchFamily="34" charset="0"/>
              </a:rPr>
              <a:t>the following: </a:t>
            </a:r>
          </a:p>
          <a:p>
            <a:pPr marL="800100" lvl="1" indent="-342900">
              <a:buClr>
                <a:schemeClr val="accent2"/>
              </a:buClr>
              <a:buAutoNum type="arabicPeriod"/>
            </a:pPr>
            <a:r>
              <a:rPr lang="en-US" dirty="0">
                <a:solidFill>
                  <a:schemeClr val="bg1"/>
                </a:solidFill>
                <a:latin typeface="Arial" panose="020B0604020202020204" pitchFamily="34" charset="0"/>
                <a:cs typeface="Arial" panose="020B0604020202020204" pitchFamily="34" charset="0"/>
              </a:rPr>
              <a:t>Fund number</a:t>
            </a:r>
          </a:p>
          <a:p>
            <a:pPr marL="800100" lvl="1" indent="-342900">
              <a:buClr>
                <a:schemeClr val="accent2"/>
              </a:buClr>
              <a:buAutoNum type="arabicPeriod"/>
            </a:pPr>
            <a:r>
              <a:rPr lang="en-US" dirty="0">
                <a:solidFill>
                  <a:schemeClr val="bg1"/>
                </a:solidFill>
                <a:latin typeface="Arial" panose="020B0604020202020204" pitchFamily="34" charset="0"/>
                <a:cs typeface="Arial" panose="020B0604020202020204" pitchFamily="34" charset="0"/>
              </a:rPr>
              <a:t>Select Department ID </a:t>
            </a:r>
          </a:p>
          <a:p>
            <a:pPr marL="800100" lvl="1" indent="-342900">
              <a:buClr>
                <a:schemeClr val="accent2"/>
              </a:buClr>
              <a:buAutoNum type="arabicPeriod"/>
            </a:pPr>
            <a:r>
              <a:rPr lang="en-US" dirty="0">
                <a:solidFill>
                  <a:schemeClr val="bg1"/>
                </a:solidFill>
                <a:latin typeface="Arial" panose="020B0604020202020204" pitchFamily="34" charset="0"/>
                <a:cs typeface="Arial" panose="020B0604020202020204" pitchFamily="34" charset="0"/>
              </a:rPr>
              <a:t>Enter amount to designate to dept code and fund. </a:t>
            </a:r>
          </a:p>
          <a:p>
            <a:pPr marL="800100" lvl="1" indent="-342900">
              <a:buClr>
                <a:schemeClr val="accent2"/>
              </a:buClr>
              <a:buAutoNum type="arabicPeriod"/>
            </a:pPr>
            <a:r>
              <a:rPr lang="en-US" dirty="0">
                <a:solidFill>
                  <a:schemeClr val="bg1"/>
                </a:solidFill>
                <a:latin typeface="Arial" panose="020B0604020202020204" pitchFamily="34" charset="0"/>
                <a:cs typeface="Arial" panose="020B0604020202020204" pitchFamily="34" charset="0"/>
              </a:rPr>
              <a:t>Select save.</a:t>
            </a:r>
          </a:p>
        </p:txBody>
      </p:sp>
      <p:sp>
        <p:nvSpPr>
          <p:cNvPr id="3" name="Slide Number Placeholder 2">
            <a:extLst>
              <a:ext uri="{FF2B5EF4-FFF2-40B4-BE49-F238E27FC236}">
                <a16:creationId xmlns:a16="http://schemas.microsoft.com/office/drawing/2014/main" id="{CFEEEA53-15C9-5BC0-E363-08A38A03DCCD}"/>
              </a:ext>
            </a:extLst>
          </p:cNvPr>
          <p:cNvSpPr>
            <a:spLocks noGrp="1"/>
          </p:cNvSpPr>
          <p:nvPr>
            <p:ph type="sldNum" sz="quarter" idx="12"/>
          </p:nvPr>
        </p:nvSpPr>
        <p:spPr/>
        <p:txBody>
          <a:bodyPr/>
          <a:lstStyle/>
          <a:p>
            <a:fld id="{CBD12358-51D2-46B3-9BDE-DF29528B9454}" type="slidenum">
              <a:rPr lang="en-US" sz="1800" smtClean="0">
                <a:solidFill>
                  <a:schemeClr val="bg1"/>
                </a:solidFill>
              </a:rPr>
              <a:t>29</a:t>
            </a:fld>
            <a:endParaRPr lang="en-US" dirty="0">
              <a:solidFill>
                <a:schemeClr val="bg1"/>
              </a:solidFill>
            </a:endParaRPr>
          </a:p>
        </p:txBody>
      </p:sp>
    </p:spTree>
    <p:extLst>
      <p:ext uri="{BB962C8B-B14F-4D97-AF65-F5344CB8AC3E}">
        <p14:creationId xmlns:p14="http://schemas.microsoft.com/office/powerpoint/2010/main" val="2902566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5">
            <a:extLst>
              <a:ext uri="{FF2B5EF4-FFF2-40B4-BE49-F238E27FC236}">
                <a16:creationId xmlns:a16="http://schemas.microsoft.com/office/drawing/2014/main" id="{12070763-683E-8019-D56E-A4E9A26F1AAC}"/>
              </a:ext>
            </a:extLst>
          </p:cNvPr>
          <p:cNvGraphicFramePr>
            <a:graphicFrameLocks noGrp="1"/>
          </p:cNvGraphicFramePr>
          <p:nvPr>
            <p:ph type="pic" sz="quarter" idx="10"/>
            <p:extLst>
              <p:ext uri="{D42A27DB-BD31-4B8C-83A1-F6EECF244321}">
                <p14:modId xmlns:p14="http://schemas.microsoft.com/office/powerpoint/2010/main" val="3942222681"/>
              </p:ext>
            </p:extLst>
          </p:nvPr>
        </p:nvGraphicFramePr>
        <p:xfrm>
          <a:off x="1523999" y="1130711"/>
          <a:ext cx="9419303" cy="5727287"/>
        </p:xfrm>
        <a:graphic>
          <a:graphicData uri="http://schemas.openxmlformats.org/drawingml/2006/table">
            <a:tbl>
              <a:tblPr>
                <a:tableStyleId>{5C22544A-7EE6-4342-B048-85BDC9FD1C3A}</a:tableStyleId>
              </a:tblPr>
              <a:tblGrid>
                <a:gridCol w="241194">
                  <a:extLst>
                    <a:ext uri="{9D8B030D-6E8A-4147-A177-3AD203B41FA5}">
                      <a16:colId xmlns:a16="http://schemas.microsoft.com/office/drawing/2014/main" val="398474337"/>
                    </a:ext>
                  </a:extLst>
                </a:gridCol>
                <a:gridCol w="389298">
                  <a:extLst>
                    <a:ext uri="{9D8B030D-6E8A-4147-A177-3AD203B41FA5}">
                      <a16:colId xmlns:a16="http://schemas.microsoft.com/office/drawing/2014/main" val="2976503041"/>
                    </a:ext>
                  </a:extLst>
                </a:gridCol>
                <a:gridCol w="1320227">
                  <a:extLst>
                    <a:ext uri="{9D8B030D-6E8A-4147-A177-3AD203B41FA5}">
                      <a16:colId xmlns:a16="http://schemas.microsoft.com/office/drawing/2014/main" val="2795513650"/>
                    </a:ext>
                  </a:extLst>
                </a:gridCol>
                <a:gridCol w="4874681">
                  <a:extLst>
                    <a:ext uri="{9D8B030D-6E8A-4147-A177-3AD203B41FA5}">
                      <a16:colId xmlns:a16="http://schemas.microsoft.com/office/drawing/2014/main" val="2529063885"/>
                    </a:ext>
                  </a:extLst>
                </a:gridCol>
                <a:gridCol w="1794152">
                  <a:extLst>
                    <a:ext uri="{9D8B030D-6E8A-4147-A177-3AD203B41FA5}">
                      <a16:colId xmlns:a16="http://schemas.microsoft.com/office/drawing/2014/main" val="519767921"/>
                    </a:ext>
                  </a:extLst>
                </a:gridCol>
                <a:gridCol w="558557">
                  <a:extLst>
                    <a:ext uri="{9D8B030D-6E8A-4147-A177-3AD203B41FA5}">
                      <a16:colId xmlns:a16="http://schemas.microsoft.com/office/drawing/2014/main" val="653005677"/>
                    </a:ext>
                  </a:extLst>
                </a:gridCol>
                <a:gridCol w="241194">
                  <a:extLst>
                    <a:ext uri="{9D8B030D-6E8A-4147-A177-3AD203B41FA5}">
                      <a16:colId xmlns:a16="http://schemas.microsoft.com/office/drawing/2014/main" val="132323184"/>
                    </a:ext>
                  </a:extLst>
                </a:gridCol>
              </a:tblGrid>
              <a:tr h="156260">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b"/>
                      <a:r>
                        <a:rPr lang="en-US" sz="800" u="none" strike="noStrike">
                          <a:effectLst/>
                        </a:rPr>
                        <a:t> </a:t>
                      </a:r>
                      <a:endParaRPr lang="en-US" sz="800" b="1" i="1" u="none" strike="noStrike">
                        <a:effectLst/>
                        <a:latin typeface="Arial" panose="020B0604020202020204" pitchFamily="34" charset="0"/>
                      </a:endParaRPr>
                    </a:p>
                  </a:txBody>
                  <a:tcPr marL="7888" marR="7888" marT="7888" marB="0" anchor="b">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2729994513"/>
                  </a:ext>
                </a:extLst>
              </a:tr>
              <a:tr h="222306">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gridSpan="5">
                  <a:txBody>
                    <a:bodyPr/>
                    <a:lstStyle/>
                    <a:p>
                      <a:pPr algn="ctr" fontAlgn="ctr"/>
                      <a:r>
                        <a:rPr lang="en-US" sz="1200" u="none" strike="noStrike" dirty="0">
                          <a:effectLst/>
                        </a:rPr>
                        <a:t>FY26 Operating Budget Checklist</a:t>
                      </a:r>
                      <a:endParaRPr lang="en-US" sz="1200" b="1" i="0" u="none" strike="noStrike" dirty="0">
                        <a:effectLst/>
                        <a:latin typeface="Calibri" panose="020F0502020204030204" pitchFamily="34" charset="0"/>
                      </a:endParaRPr>
                    </a:p>
                  </a:txBody>
                  <a:tcPr marL="7888" marR="7888" marT="7888" marB="0"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3481031396"/>
                  </a:ext>
                </a:extLst>
              </a:tr>
              <a:tr h="183835">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b"/>
                      <a:endParaRPr lang="en-US" sz="800" b="1" i="1" u="none" strike="noStrike">
                        <a:effectLst/>
                        <a:latin typeface="Arial" panose="020B0604020202020204" pitchFamily="34" charset="0"/>
                      </a:endParaRPr>
                    </a:p>
                  </a:txBody>
                  <a:tcPr marL="7888" marR="7888" marT="7888" marB="0" anchor="b">
                    <a:solidFill>
                      <a:schemeClr val="bg1"/>
                    </a:solidFill>
                  </a:tcPr>
                </a:tc>
                <a:tc>
                  <a:txBody>
                    <a:bodyPr/>
                    <a:lstStyle/>
                    <a:p>
                      <a:pPr algn="l" fontAlgn="b"/>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l" fontAlgn="b"/>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l" fontAlgn="b"/>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l" fontAlgn="b"/>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2311985515"/>
                  </a:ext>
                </a:extLst>
              </a:tr>
              <a:tr h="186788">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b"/>
                      <a:endParaRPr lang="en-US" sz="800" b="1" i="1" u="none" strike="noStrike">
                        <a:effectLst/>
                        <a:latin typeface="Arial" panose="020B0604020202020204" pitchFamily="34" charset="0"/>
                      </a:endParaRPr>
                    </a:p>
                  </a:txBody>
                  <a:tcPr marL="7888" marR="7888" marT="7888" marB="0" anchor="b">
                    <a:solidFill>
                      <a:schemeClr val="bg1"/>
                    </a:solidFill>
                  </a:tcPr>
                </a:tc>
                <a:tc>
                  <a:txBody>
                    <a:bodyPr/>
                    <a:lstStyle/>
                    <a:p>
                      <a:pPr algn="r" fontAlgn="ctr"/>
                      <a:r>
                        <a:rPr lang="en-US" sz="900" u="none" strike="noStrike" dirty="0">
                          <a:effectLst/>
                        </a:rPr>
                        <a:t>Agency Name:</a:t>
                      </a:r>
                      <a:endParaRPr lang="en-US" sz="900" b="1" i="0" u="none" strike="noStrike" dirty="0">
                        <a:effectLst/>
                        <a:latin typeface="Calibri" panose="020F0502020204030204" pitchFamily="34" charset="0"/>
                      </a:endParaRPr>
                    </a:p>
                  </a:txBody>
                  <a:tcPr marL="7888" marR="7888" marT="7888" marB="0" anchor="ctr">
                    <a:solidFill>
                      <a:schemeClr val="bg1"/>
                    </a:solidFill>
                  </a:tcPr>
                </a:tc>
                <a:tc>
                  <a:txBody>
                    <a:bodyPr/>
                    <a:lstStyle/>
                    <a:p>
                      <a:pPr algn="l" fontAlgn="b"/>
                      <a:r>
                        <a:rPr lang="en-US" sz="900" u="none" strike="noStrike">
                          <a:effectLst/>
                        </a:rPr>
                        <a:t> </a:t>
                      </a:r>
                      <a:endParaRPr lang="en-US" sz="900" b="1" i="1" u="none" strike="noStrike">
                        <a:effectLst/>
                        <a:latin typeface="Arial" panose="020B0604020202020204" pitchFamily="34" charset="0"/>
                      </a:endParaRPr>
                    </a:p>
                  </a:txBody>
                  <a:tcPr marL="94653" marR="7888" marT="7888" marB="0" anchor="b">
                    <a:solidFill>
                      <a:schemeClr val="bg1"/>
                    </a:solidFill>
                  </a:tcPr>
                </a:tc>
                <a:tc>
                  <a:txBody>
                    <a:bodyPr/>
                    <a:lstStyle/>
                    <a:p>
                      <a:pPr algn="r" fontAlgn="ctr"/>
                      <a:r>
                        <a:rPr lang="en-US" sz="900" u="none" strike="noStrike">
                          <a:effectLst/>
                        </a:rPr>
                        <a:t>Business Unit:</a:t>
                      </a:r>
                      <a:endParaRPr lang="en-US" sz="900" b="1" i="0" u="none" strike="noStrike">
                        <a:effectLst/>
                        <a:latin typeface="Calibri" panose="020F0502020204030204" pitchFamily="34" charset="0"/>
                      </a:endParaRPr>
                    </a:p>
                  </a:txBody>
                  <a:tcPr marL="7888" marR="7888" marT="7888" marB="0" anchor="ctr">
                    <a:solidFill>
                      <a:schemeClr val="bg1"/>
                    </a:solidFill>
                  </a:tcPr>
                </a:tc>
                <a:tc>
                  <a:txBody>
                    <a:bodyPr/>
                    <a:lstStyle/>
                    <a:p>
                      <a:pPr algn="l" fontAlgn="b"/>
                      <a:r>
                        <a:rPr lang="en-US" sz="1000" u="none" strike="noStrike">
                          <a:effectLst/>
                        </a:rPr>
                        <a:t> </a:t>
                      </a:r>
                      <a:endParaRPr lang="en-US" sz="1000" b="1" i="1" u="none" strike="noStrike">
                        <a:effectLst/>
                        <a:latin typeface="Calibri" panose="020F0502020204030204" pitchFamily="34" charset="0"/>
                      </a:endParaRPr>
                    </a:p>
                  </a:txBody>
                  <a:tcPr marL="94653" marR="7888" marT="7888" marB="0" anchor="b">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2308730510"/>
                  </a:ext>
                </a:extLst>
              </a:tr>
              <a:tr h="186788">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b"/>
                      <a:endParaRPr lang="en-US" sz="800" b="1" i="1" u="none" strike="noStrike">
                        <a:effectLst/>
                        <a:latin typeface="Arial" panose="020B0604020202020204" pitchFamily="34" charset="0"/>
                      </a:endParaRPr>
                    </a:p>
                  </a:txBody>
                  <a:tcPr marL="7888" marR="7888" marT="7888" marB="0" anchor="b">
                    <a:solidFill>
                      <a:schemeClr val="bg1"/>
                    </a:solidFill>
                  </a:tcPr>
                </a:tc>
                <a:tc>
                  <a:txBody>
                    <a:bodyPr/>
                    <a:lstStyle/>
                    <a:p>
                      <a:pPr algn="r" fontAlgn="ctr"/>
                      <a:endParaRPr lang="en-US" sz="900" b="1" i="0" u="none" strike="noStrike">
                        <a:effectLst/>
                        <a:latin typeface="Calibri" panose="020F0502020204030204" pitchFamily="34" charset="0"/>
                      </a:endParaRPr>
                    </a:p>
                  </a:txBody>
                  <a:tcPr marL="7888" marR="7888" marT="7888" marB="0" anchor="ctr">
                    <a:solidFill>
                      <a:schemeClr val="bg1"/>
                    </a:solidFill>
                  </a:tcPr>
                </a:tc>
                <a:tc>
                  <a:txBody>
                    <a:bodyPr/>
                    <a:lstStyle/>
                    <a:p>
                      <a:pPr algn="l" fontAlgn="b"/>
                      <a:endParaRPr lang="en-US" sz="900" b="1" i="1" u="none" strike="noStrike">
                        <a:effectLst/>
                        <a:latin typeface="Arial" panose="020B0604020202020204" pitchFamily="34" charset="0"/>
                      </a:endParaRPr>
                    </a:p>
                  </a:txBody>
                  <a:tcPr marL="94653" marR="7888" marT="7888" marB="0" anchor="b">
                    <a:solidFill>
                      <a:schemeClr val="bg1"/>
                    </a:solidFill>
                  </a:tcPr>
                </a:tc>
                <a:tc>
                  <a:txBody>
                    <a:bodyPr/>
                    <a:lstStyle/>
                    <a:p>
                      <a:pPr algn="r" fontAlgn="ctr"/>
                      <a:endParaRPr lang="en-US" sz="900" b="1" i="0" u="none" strike="noStrike">
                        <a:effectLst/>
                        <a:latin typeface="Calibri" panose="020F0502020204030204" pitchFamily="34" charset="0"/>
                      </a:endParaRPr>
                    </a:p>
                  </a:txBody>
                  <a:tcPr marL="7888" marR="7888" marT="7888" marB="0" anchor="ctr">
                    <a:solidFill>
                      <a:schemeClr val="bg1"/>
                    </a:solidFill>
                  </a:tcPr>
                </a:tc>
                <a:tc>
                  <a:txBody>
                    <a:bodyPr/>
                    <a:lstStyle/>
                    <a:p>
                      <a:pPr algn="l" fontAlgn="b"/>
                      <a:endParaRPr lang="en-US" sz="1000" b="1" i="1" u="none" strike="noStrike">
                        <a:effectLst/>
                        <a:latin typeface="Calibri" panose="020F0502020204030204" pitchFamily="34" charset="0"/>
                      </a:endParaRPr>
                    </a:p>
                  </a:txBody>
                  <a:tcPr marL="94653" marR="7888" marT="7888" marB="0" anchor="b">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3784101936"/>
                  </a:ext>
                </a:extLst>
              </a:tr>
              <a:tr h="229793">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b"/>
                      <a:endParaRPr lang="en-US" sz="800" b="1" i="1" u="none" strike="noStrike">
                        <a:effectLst/>
                        <a:latin typeface="Arial" panose="020B0604020202020204" pitchFamily="34" charset="0"/>
                      </a:endParaRPr>
                    </a:p>
                  </a:txBody>
                  <a:tcPr marL="7888" marR="7888" marT="7888" marB="0" anchor="b">
                    <a:solidFill>
                      <a:schemeClr val="bg1"/>
                    </a:solidFill>
                  </a:tcPr>
                </a:tc>
                <a:tc gridSpan="5">
                  <a:txBody>
                    <a:bodyPr/>
                    <a:lstStyle/>
                    <a:p>
                      <a:pPr algn="l" fontAlgn="ctr"/>
                      <a:r>
                        <a:rPr lang="en-US" sz="1000" b="1" u="none" strike="noStrike" dirty="0">
                          <a:solidFill>
                            <a:schemeClr val="accent1"/>
                          </a:solidFill>
                          <a:effectLst/>
                        </a:rPr>
                        <a:t>Reports Generated from BFM</a:t>
                      </a:r>
                      <a:endParaRPr lang="en-US" sz="1000" b="1" i="1" u="none" strike="noStrike" dirty="0">
                        <a:solidFill>
                          <a:schemeClr val="accent1"/>
                        </a:solidFill>
                        <a:effectLst/>
                        <a:latin typeface="Calibri" panose="020F0502020204030204" pitchFamily="34" charset="0"/>
                      </a:endParaRPr>
                    </a:p>
                  </a:txBody>
                  <a:tcPr marL="7888" marR="7888" marT="7888" marB="0" anchor="b">
                    <a:solidFill>
                      <a:schemeClr val="bg1"/>
                    </a:solidFill>
                  </a:tcPr>
                </a:tc>
                <a:tc hMerge="1">
                  <a:txBody>
                    <a:bodyPr/>
                    <a:lstStyle/>
                    <a:p>
                      <a:endParaRPr dirty="0"/>
                    </a:p>
                  </a:txBody>
                  <a:tcPr marL="7888" marR="7888" marT="7888" marB="0"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61358026"/>
                  </a:ext>
                </a:extLst>
              </a:tr>
              <a:tr h="193027">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ctr"/>
                      <a:endParaRPr lang="en-US" sz="800" b="1" i="1" u="none" strike="noStrike">
                        <a:effectLst/>
                        <a:latin typeface="Arial" panose="020B0604020202020204" pitchFamily="34" charset="0"/>
                      </a:endParaRPr>
                    </a:p>
                  </a:txBody>
                  <a:tcPr marL="7888" marR="7888" marT="7888" marB="0" anchor="ctr">
                    <a:solidFill>
                      <a:schemeClr val="bg1"/>
                    </a:solidFill>
                  </a:tcPr>
                </a:tc>
                <a:tc>
                  <a:txBody>
                    <a:bodyPr/>
                    <a:lstStyle/>
                    <a:p>
                      <a:pPr algn="ctr" fontAlgn="ctr"/>
                      <a:r>
                        <a:rPr lang="en-US" sz="1000" u="none" strike="noStrike" dirty="0">
                          <a:effectLst/>
                        </a:rPr>
                        <a:t>Report #</a:t>
                      </a:r>
                      <a:endParaRPr lang="en-US" sz="1000" b="1" i="0" u="none" strike="noStrike" dirty="0">
                        <a:effectLst/>
                        <a:latin typeface="Calibri" panose="020F0502020204030204" pitchFamily="34" charset="0"/>
                      </a:endParaRPr>
                    </a:p>
                  </a:txBody>
                  <a:tcPr marL="7888" marR="7888" marT="7888" marB="0" anchor="ctr">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u="none" strike="noStrike">
                          <a:effectLst/>
                        </a:rPr>
                        <a:t>Title</a:t>
                      </a:r>
                      <a:endParaRPr lang="en-US" sz="1000" b="1" i="0" u="none" strike="noStrike">
                        <a:effectLst/>
                        <a:latin typeface="Calibri" panose="020F0502020204030204" pitchFamily="34" charset="0"/>
                      </a:endParaRPr>
                    </a:p>
                  </a:txBody>
                  <a:tcPr marL="94653" marR="7888" marT="7888" marB="0" anchor="ctr">
                    <a:lnB w="12700" cap="flat" cmpd="sng" algn="ctr">
                      <a:solidFill>
                        <a:schemeClr val="tx1"/>
                      </a:solidFill>
                      <a:prstDash val="solid"/>
                      <a:round/>
                      <a:headEnd type="none" w="med" len="med"/>
                      <a:tailEnd type="none" w="med" len="med"/>
                    </a:lnB>
                    <a:solidFill>
                      <a:schemeClr val="bg1"/>
                    </a:solidFill>
                  </a:tcPr>
                </a:tc>
                <a:tc>
                  <a:txBody>
                    <a:bodyPr/>
                    <a:lstStyle/>
                    <a:p>
                      <a:pPr algn="l" fontAlgn="ctr"/>
                      <a:endParaRPr lang="en-US" sz="1000" b="0" i="0" u="none" strike="noStrike">
                        <a:effectLst/>
                        <a:latin typeface="Calibri" panose="020F0502020204030204" pitchFamily="34" charset="0"/>
                      </a:endParaRPr>
                    </a:p>
                  </a:txBody>
                  <a:tcPr marL="7888" marR="7888" marT="7888" marB="0" anchor="ctr">
                    <a:lnB w="12700" cap="flat" cmpd="sng" algn="ctr">
                      <a:solidFill>
                        <a:schemeClr val="tx1"/>
                      </a:solidFill>
                      <a:prstDash val="solid"/>
                      <a:round/>
                      <a:headEnd type="none" w="med" len="med"/>
                      <a:tailEnd type="none" w="med" len="med"/>
                    </a:lnB>
                    <a:solidFill>
                      <a:schemeClr val="bg1"/>
                    </a:solidFill>
                  </a:tcPr>
                </a:tc>
                <a:tc>
                  <a:txBody>
                    <a:bodyPr/>
                    <a:lstStyle/>
                    <a:p>
                      <a:pPr algn="l" fontAlgn="ctr"/>
                      <a:endParaRPr lang="en-US" sz="1000" b="1"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1480279732"/>
                  </a:ext>
                </a:extLst>
              </a:tr>
              <a:tr h="183835">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ctr"/>
                      <a:r>
                        <a:rPr lang="en-US" sz="800" u="none" strike="noStrike">
                          <a:effectLst/>
                        </a:rPr>
                        <a:t> </a:t>
                      </a:r>
                      <a:endParaRPr lang="en-US" sz="800" b="1" i="1" u="none" strike="noStrike">
                        <a:effectLst/>
                        <a:latin typeface="Arial" panose="020B0604020202020204" pitchFamily="34" charset="0"/>
                      </a:endParaRPr>
                    </a:p>
                  </a:txBody>
                  <a:tcPr marL="7888" marR="7888" marT="7888" marB="0" anchor="ctr">
                    <a:solidFill>
                      <a:schemeClr val="bg1"/>
                    </a:solidFill>
                  </a:tcPr>
                </a:tc>
                <a:tc>
                  <a:txBody>
                    <a:bodyPr/>
                    <a:lstStyle/>
                    <a:p>
                      <a:pPr algn="l" fontAlgn="ctr"/>
                      <a:r>
                        <a:rPr lang="en-US" sz="900" u="none" strike="noStrike" dirty="0">
                          <a:effectLst/>
                        </a:rPr>
                        <a:t>S-1</a:t>
                      </a:r>
                      <a:endParaRPr lang="en-US" sz="900" b="1" i="0" u="none" strike="noStrike" dirty="0">
                        <a:effectLst/>
                        <a:latin typeface="Calibri" panose="020F0502020204030204" pitchFamily="34" charset="0"/>
                      </a:endParaRPr>
                    </a:p>
                  </a:txBody>
                  <a:tcPr marL="94653" marR="7888" marT="7888" marB="0" anchor="ctr">
                    <a:lnT w="12700" cap="flat" cmpd="sng" algn="ctr">
                      <a:solidFill>
                        <a:schemeClr val="tx1"/>
                      </a:solidFill>
                      <a:prstDash val="solid"/>
                      <a:round/>
                      <a:headEnd type="none" w="med" len="med"/>
                      <a:tailEnd type="none" w="med" len="med"/>
                    </a:lnT>
                    <a:solidFill>
                      <a:schemeClr val="bg1"/>
                    </a:solidFill>
                  </a:tcPr>
                </a:tc>
                <a:tc>
                  <a:txBody>
                    <a:bodyPr/>
                    <a:lstStyle/>
                    <a:p>
                      <a:pPr algn="l" fontAlgn="ctr"/>
                      <a:r>
                        <a:rPr lang="en-US" sz="900" u="none" strike="noStrike" dirty="0">
                          <a:effectLst/>
                        </a:rPr>
                        <a:t>Certification</a:t>
                      </a:r>
                      <a:endParaRPr lang="en-US" sz="900" b="0" i="0" u="none" strike="noStrike" dirty="0">
                        <a:effectLst/>
                        <a:latin typeface="Calibri" panose="020F0502020204030204" pitchFamily="34" charset="0"/>
                      </a:endParaRPr>
                    </a:p>
                  </a:txBody>
                  <a:tcPr marL="94653" marR="7888" marT="7888" marB="0" anchor="ctr">
                    <a:lnT w="12700" cap="flat" cmpd="sng" algn="ctr">
                      <a:solidFill>
                        <a:schemeClr val="tx1"/>
                      </a:solidFill>
                      <a:prstDash val="solid"/>
                      <a:round/>
                      <a:headEnd type="none" w="med" len="med"/>
                      <a:tailEnd type="none" w="med" len="med"/>
                    </a:lnT>
                    <a:solidFill>
                      <a:schemeClr val="bg1"/>
                    </a:solidFill>
                  </a:tcPr>
                </a:tc>
                <a:tc>
                  <a:txBody>
                    <a:bodyPr/>
                    <a:lstStyle/>
                    <a:p>
                      <a:pPr algn="l" fontAlgn="ctr"/>
                      <a:r>
                        <a:rPr lang="en-US" sz="900" u="none" strike="noStrike" dirty="0">
                          <a:effectLst/>
                        </a:rPr>
                        <a:t>Agency Level</a:t>
                      </a:r>
                      <a:endParaRPr lang="en-US" sz="900" b="1" i="1" u="none" strike="noStrike" dirty="0">
                        <a:effectLst/>
                        <a:latin typeface="Calibri" panose="020F0502020204030204" pitchFamily="34" charset="0"/>
                      </a:endParaRPr>
                    </a:p>
                  </a:txBody>
                  <a:tcPr marL="94653" marR="7888" marT="7888" marB="0" anchor="ctr">
                    <a:lnT w="12700" cap="flat" cmpd="sng" algn="ctr">
                      <a:solidFill>
                        <a:schemeClr val="tx1"/>
                      </a:solidFill>
                      <a:prstDash val="solid"/>
                      <a:round/>
                      <a:headEnd type="none" w="med" len="med"/>
                      <a:tailEnd type="none" w="med" len="med"/>
                    </a:lnT>
                    <a:solidFill>
                      <a:schemeClr val="bg1"/>
                    </a:solidFill>
                  </a:tcPr>
                </a:tc>
                <a:tc>
                  <a:txBody>
                    <a:bodyPr/>
                    <a:lstStyle/>
                    <a:p>
                      <a:pPr algn="l" fontAlgn="ctr"/>
                      <a:endParaRPr lang="en-US" sz="900" b="0"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3658207396"/>
                  </a:ext>
                </a:extLst>
              </a:tr>
              <a:tr h="183835">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ctr"/>
                      <a:r>
                        <a:rPr lang="en-US" sz="800" u="none" strike="noStrike">
                          <a:effectLst/>
                        </a:rPr>
                        <a:t> </a:t>
                      </a:r>
                      <a:endParaRPr lang="en-US" sz="800" b="1" i="1" u="none" strike="noStrike">
                        <a:effectLst/>
                        <a:latin typeface="Arial" panose="020B0604020202020204" pitchFamily="34" charset="0"/>
                      </a:endParaRPr>
                    </a:p>
                  </a:txBody>
                  <a:tcPr marL="7888" marR="7888" marT="7888" marB="0" anchor="ctr">
                    <a:solidFill>
                      <a:schemeClr val="bg1"/>
                    </a:solidFill>
                  </a:tcPr>
                </a:tc>
                <a:tc>
                  <a:txBody>
                    <a:bodyPr/>
                    <a:lstStyle/>
                    <a:p>
                      <a:pPr algn="l" fontAlgn="ctr"/>
                      <a:r>
                        <a:rPr lang="en-US" sz="900" u="none" strike="noStrike" dirty="0">
                          <a:effectLst/>
                        </a:rPr>
                        <a:t>OPBUD S-8</a:t>
                      </a:r>
                      <a:endParaRPr lang="en-US" sz="900" b="1" i="0" u="none" strike="noStrike" dirty="0">
                        <a:effectLst/>
                        <a:latin typeface="Calibri" panose="020F0502020204030204" pitchFamily="34" charset="0"/>
                      </a:endParaRPr>
                    </a:p>
                  </a:txBody>
                  <a:tcPr marL="94653" marR="7888" marT="7888" marB="0" anchor="ctr">
                    <a:solidFill>
                      <a:schemeClr val="bg1"/>
                    </a:solidFill>
                  </a:tcPr>
                </a:tc>
                <a:tc>
                  <a:txBody>
                    <a:bodyPr/>
                    <a:lstStyle/>
                    <a:p>
                      <a:pPr algn="l" fontAlgn="ctr"/>
                      <a:r>
                        <a:rPr lang="en-US" sz="900" u="none" strike="noStrike" dirty="0">
                          <a:effectLst/>
                        </a:rPr>
                        <a:t>Financial Summary (BFM)</a:t>
                      </a:r>
                      <a:endParaRPr lang="en-US" sz="900" b="0" i="0" u="none" strike="noStrike" dirty="0">
                        <a:effectLst/>
                        <a:latin typeface="Calibri" panose="020F0502020204030204" pitchFamily="34" charset="0"/>
                      </a:endParaRPr>
                    </a:p>
                  </a:txBody>
                  <a:tcPr marL="94653" marR="7888" marT="7888" marB="0" anchor="ctr">
                    <a:solidFill>
                      <a:schemeClr val="bg1"/>
                    </a:solidFill>
                  </a:tcPr>
                </a:tc>
                <a:tc gridSpan="2">
                  <a:txBody>
                    <a:bodyPr/>
                    <a:lstStyle/>
                    <a:p>
                      <a:pPr algn="l" fontAlgn="ctr"/>
                      <a:r>
                        <a:rPr lang="en-US" sz="900" u="none" strike="noStrike" dirty="0">
                          <a:effectLst/>
                        </a:rPr>
                        <a:t>Agency/Program Level</a:t>
                      </a:r>
                      <a:endParaRPr lang="en-US" sz="900" b="1" i="1" u="none" strike="noStrike" dirty="0">
                        <a:effectLst/>
                        <a:latin typeface="Calibri" panose="020F0502020204030204" pitchFamily="34" charset="0"/>
                      </a:endParaRPr>
                    </a:p>
                  </a:txBody>
                  <a:tcPr marL="94653" marR="7888" marT="7888" marB="0" anchor="ctr">
                    <a:solidFill>
                      <a:schemeClr val="bg1"/>
                    </a:solidFill>
                  </a:tcPr>
                </a:tc>
                <a:tc hMerge="1">
                  <a:txBody>
                    <a:bodyPr/>
                    <a:lstStyle/>
                    <a:p>
                      <a:endParaRPr lang="en-US"/>
                    </a:p>
                  </a:txBody>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2588968130"/>
                  </a:ext>
                </a:extLst>
              </a:tr>
              <a:tr h="183835">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ctr"/>
                      <a:r>
                        <a:rPr lang="en-US" sz="800" u="none" strike="noStrike">
                          <a:effectLst/>
                        </a:rPr>
                        <a:t> </a:t>
                      </a:r>
                      <a:endParaRPr lang="en-US" sz="800" b="1" i="1" u="none" strike="noStrike">
                        <a:effectLst/>
                        <a:latin typeface="Arial" panose="020B0604020202020204" pitchFamily="34" charset="0"/>
                      </a:endParaRPr>
                    </a:p>
                  </a:txBody>
                  <a:tcPr marL="7888" marR="7888" marT="7888" marB="0" anchor="ctr">
                    <a:solidFill>
                      <a:schemeClr val="bg1"/>
                    </a:solidFill>
                  </a:tcPr>
                </a:tc>
                <a:tc>
                  <a:txBody>
                    <a:bodyPr/>
                    <a:lstStyle/>
                    <a:p>
                      <a:pPr algn="l" fontAlgn="ctr"/>
                      <a:r>
                        <a:rPr lang="en-US" sz="900" u="none" strike="noStrike">
                          <a:effectLst/>
                        </a:rPr>
                        <a:t>OPBUD S-8</a:t>
                      </a:r>
                      <a:endParaRPr lang="en-US" sz="900" b="1"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r>
                        <a:rPr lang="en-US" sz="900" u="none" strike="noStrike">
                          <a:effectLst/>
                        </a:rPr>
                        <a:t>Financial Summary S-8 by Fund Level and Column/Rows</a:t>
                      </a:r>
                      <a:endParaRPr lang="en-US" sz="900" b="0" i="0" u="none" strike="noStrike">
                        <a:effectLst/>
                        <a:latin typeface="Calibri" panose="020F0502020204030204" pitchFamily="34" charset="0"/>
                      </a:endParaRPr>
                    </a:p>
                  </a:txBody>
                  <a:tcPr marL="94653" marR="7888" marT="7888" marB="0" anchor="ctr">
                    <a:solidFill>
                      <a:schemeClr val="bg1"/>
                    </a:solidFill>
                  </a:tcPr>
                </a:tc>
                <a:tc gridSpan="2">
                  <a:txBody>
                    <a:bodyPr/>
                    <a:lstStyle/>
                    <a:p>
                      <a:pPr algn="l" fontAlgn="ctr"/>
                      <a:r>
                        <a:rPr lang="en-US" sz="900" u="none" strike="noStrike">
                          <a:effectLst/>
                        </a:rPr>
                        <a:t>Agency/Program Level</a:t>
                      </a:r>
                      <a:endParaRPr lang="en-US" sz="900" b="1" i="1" u="none" strike="noStrike">
                        <a:effectLst/>
                        <a:latin typeface="Calibri" panose="020F0502020204030204" pitchFamily="34" charset="0"/>
                      </a:endParaRPr>
                    </a:p>
                  </a:txBody>
                  <a:tcPr marL="94653" marR="7888" marT="7888" marB="0" anchor="ctr">
                    <a:solidFill>
                      <a:schemeClr val="bg1"/>
                    </a:solidFill>
                  </a:tcPr>
                </a:tc>
                <a:tc hMerge="1">
                  <a:txBody>
                    <a:bodyPr/>
                    <a:lstStyle/>
                    <a:p>
                      <a:endParaRPr lang="en-US"/>
                    </a:p>
                  </a:txBody>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115018976"/>
                  </a:ext>
                </a:extLst>
              </a:tr>
              <a:tr h="183835">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ctr"/>
                      <a:r>
                        <a:rPr lang="en-US" sz="800" u="none" strike="noStrike">
                          <a:effectLst/>
                        </a:rPr>
                        <a:t> </a:t>
                      </a:r>
                      <a:endParaRPr lang="en-US" sz="800" b="1" i="1" u="none" strike="noStrike">
                        <a:effectLst/>
                        <a:latin typeface="Arial" panose="020B0604020202020204" pitchFamily="34" charset="0"/>
                      </a:endParaRPr>
                    </a:p>
                  </a:txBody>
                  <a:tcPr marL="7888" marR="7888" marT="7888" marB="0" anchor="ctr">
                    <a:solidFill>
                      <a:schemeClr val="bg1"/>
                    </a:solidFill>
                  </a:tcPr>
                </a:tc>
                <a:tc>
                  <a:txBody>
                    <a:bodyPr/>
                    <a:lstStyle/>
                    <a:p>
                      <a:pPr algn="l" fontAlgn="ctr"/>
                      <a:r>
                        <a:rPr lang="en-US" sz="900" u="none" strike="noStrike">
                          <a:effectLst/>
                        </a:rPr>
                        <a:t>OPBUD S-9</a:t>
                      </a:r>
                      <a:endParaRPr lang="en-US" sz="900" b="1"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r>
                        <a:rPr lang="en-US" sz="900" u="none" strike="noStrike" dirty="0">
                          <a:effectLst/>
                        </a:rPr>
                        <a:t>Account Code Revenue / Expenditure Report </a:t>
                      </a:r>
                      <a:endParaRPr lang="en-US" sz="900" b="0" i="0" u="none" strike="noStrike" dirty="0">
                        <a:effectLst/>
                        <a:latin typeface="Calibri" panose="020F0502020204030204" pitchFamily="34" charset="0"/>
                      </a:endParaRPr>
                    </a:p>
                  </a:txBody>
                  <a:tcPr marL="94653" marR="7888" marT="7888" marB="0" anchor="ctr">
                    <a:solidFill>
                      <a:schemeClr val="bg1"/>
                    </a:solidFill>
                  </a:tcPr>
                </a:tc>
                <a:tc gridSpan="2">
                  <a:txBody>
                    <a:bodyPr/>
                    <a:lstStyle/>
                    <a:p>
                      <a:pPr algn="l" fontAlgn="ctr"/>
                      <a:r>
                        <a:rPr lang="en-US" sz="900" u="none" strike="noStrike">
                          <a:effectLst/>
                        </a:rPr>
                        <a:t>Agency/Program Level</a:t>
                      </a:r>
                      <a:endParaRPr lang="en-US" sz="900" b="1" i="1" u="none" strike="noStrike">
                        <a:effectLst/>
                        <a:latin typeface="Calibri" panose="020F0502020204030204" pitchFamily="34" charset="0"/>
                      </a:endParaRPr>
                    </a:p>
                  </a:txBody>
                  <a:tcPr marL="94653" marR="7888" marT="7888" marB="0" anchor="ctr">
                    <a:solidFill>
                      <a:schemeClr val="bg1"/>
                    </a:solidFill>
                  </a:tcPr>
                </a:tc>
                <a:tc hMerge="1">
                  <a:txBody>
                    <a:bodyPr/>
                    <a:lstStyle/>
                    <a:p>
                      <a:endParaRPr lang="en-US"/>
                    </a:p>
                  </a:txBody>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2125919534"/>
                  </a:ext>
                </a:extLst>
              </a:tr>
              <a:tr h="183835">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ctr"/>
                      <a:r>
                        <a:rPr lang="en-US" sz="800" u="none" strike="noStrike">
                          <a:effectLst/>
                        </a:rPr>
                        <a:t> </a:t>
                      </a:r>
                      <a:endParaRPr lang="en-US" sz="800" b="1" i="1" u="none" strike="noStrike">
                        <a:effectLst/>
                        <a:latin typeface="Arial" panose="020B0604020202020204" pitchFamily="34" charset="0"/>
                      </a:endParaRPr>
                    </a:p>
                  </a:txBody>
                  <a:tcPr marL="7888" marR="7888" marT="7888" marB="0" anchor="ctr">
                    <a:solidFill>
                      <a:schemeClr val="bg1"/>
                    </a:solidFill>
                  </a:tcPr>
                </a:tc>
                <a:tc>
                  <a:txBody>
                    <a:bodyPr/>
                    <a:lstStyle/>
                    <a:p>
                      <a:pPr algn="l" fontAlgn="ctr"/>
                      <a:r>
                        <a:rPr lang="en-US" sz="900" u="none" strike="noStrike">
                          <a:effectLst/>
                        </a:rPr>
                        <a:t>S-13</a:t>
                      </a:r>
                      <a:endParaRPr lang="en-US" sz="900" b="1"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r>
                        <a:rPr lang="en-US" sz="900" u="none" strike="noStrike">
                          <a:effectLst/>
                        </a:rPr>
                        <a:t>Detail of Rate Line Items (see instructions)</a:t>
                      </a:r>
                      <a:endParaRPr lang="en-US" sz="900" b="0"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r>
                        <a:rPr lang="en-US" sz="900" u="none" strike="noStrike">
                          <a:effectLst/>
                        </a:rPr>
                        <a:t>Agency Level</a:t>
                      </a:r>
                      <a:endParaRPr lang="en-US" sz="900" b="1" i="1"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endParaRPr lang="en-US" sz="900" b="0"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2426656720"/>
                  </a:ext>
                </a:extLst>
              </a:tr>
              <a:tr h="193027">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ctr"/>
                      <a:r>
                        <a:rPr lang="en-US" sz="800" u="none" strike="noStrike">
                          <a:effectLst/>
                        </a:rPr>
                        <a:t> </a:t>
                      </a:r>
                      <a:endParaRPr lang="en-US" sz="800" b="1" i="1" u="none" strike="noStrike">
                        <a:effectLst/>
                        <a:latin typeface="Arial" panose="020B0604020202020204" pitchFamily="34" charset="0"/>
                      </a:endParaRPr>
                    </a:p>
                  </a:txBody>
                  <a:tcPr marL="7888" marR="7888" marT="7888" marB="0" anchor="ctr">
                    <a:solidFill>
                      <a:schemeClr val="bg1"/>
                    </a:solidFill>
                  </a:tcPr>
                </a:tc>
                <a:tc>
                  <a:txBody>
                    <a:bodyPr/>
                    <a:lstStyle/>
                    <a:p>
                      <a:pPr algn="l" fontAlgn="ctr"/>
                      <a:r>
                        <a:rPr lang="en-US" sz="900" u="none" strike="noStrike" dirty="0">
                          <a:effectLst/>
                        </a:rPr>
                        <a:t>OPBUD R-2</a:t>
                      </a:r>
                      <a:endParaRPr lang="en-US" sz="900" b="1" i="0" u="none" strike="noStrike" dirty="0">
                        <a:effectLst/>
                        <a:latin typeface="Calibri" panose="020F0502020204030204" pitchFamily="34" charset="0"/>
                      </a:endParaRPr>
                    </a:p>
                  </a:txBody>
                  <a:tcPr marL="94653" marR="7888" marT="7888" marB="0" anchor="ctr">
                    <a:solidFill>
                      <a:schemeClr val="bg1"/>
                    </a:solidFill>
                  </a:tcPr>
                </a:tc>
                <a:tc>
                  <a:txBody>
                    <a:bodyPr/>
                    <a:lstStyle/>
                    <a:p>
                      <a:pPr algn="l" fontAlgn="ctr"/>
                      <a:r>
                        <a:rPr lang="en-US" sz="1000" u="none" strike="noStrike">
                          <a:effectLst/>
                        </a:rPr>
                        <a:t>Transfer Report</a:t>
                      </a:r>
                      <a:endParaRPr lang="en-US" sz="1000" b="0"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r>
                        <a:rPr lang="en-US" sz="900" u="none" strike="noStrike" dirty="0">
                          <a:effectLst/>
                        </a:rPr>
                        <a:t>Agency Level</a:t>
                      </a:r>
                      <a:endParaRPr lang="en-US" sz="900" b="1" i="1" u="none" strike="noStrike" dirty="0">
                        <a:effectLst/>
                        <a:latin typeface="Calibri" panose="020F0502020204030204" pitchFamily="34" charset="0"/>
                      </a:endParaRPr>
                    </a:p>
                  </a:txBody>
                  <a:tcPr marL="94653" marR="7888" marT="7888" marB="0" anchor="ctr">
                    <a:solidFill>
                      <a:schemeClr val="bg1"/>
                    </a:solidFill>
                  </a:tcPr>
                </a:tc>
                <a:tc>
                  <a:txBody>
                    <a:bodyPr/>
                    <a:lstStyle/>
                    <a:p>
                      <a:pPr algn="l" fontAlgn="ctr"/>
                      <a:endParaRPr lang="en-US" sz="900" b="0"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1160846711"/>
                  </a:ext>
                </a:extLst>
              </a:tr>
              <a:tr h="193027">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ctr"/>
                      <a:r>
                        <a:rPr lang="en-US" sz="800" u="none" strike="noStrike">
                          <a:effectLst/>
                        </a:rPr>
                        <a:t> </a:t>
                      </a:r>
                      <a:endParaRPr lang="en-US" sz="800" b="1" i="1" u="none" strike="noStrike">
                        <a:effectLst/>
                        <a:latin typeface="Arial" panose="020B0604020202020204" pitchFamily="34" charset="0"/>
                      </a:endParaRPr>
                    </a:p>
                  </a:txBody>
                  <a:tcPr marL="7888" marR="7888" marT="7888" marB="0" anchor="ctr">
                    <a:solidFill>
                      <a:schemeClr val="bg1"/>
                    </a:solidFill>
                  </a:tcPr>
                </a:tc>
                <a:tc>
                  <a:txBody>
                    <a:bodyPr/>
                    <a:lstStyle/>
                    <a:p>
                      <a:pPr algn="l" fontAlgn="ctr"/>
                      <a:r>
                        <a:rPr lang="en-US" sz="900" u="none" strike="noStrike">
                          <a:effectLst/>
                        </a:rPr>
                        <a:t>FTE OPBUD</a:t>
                      </a:r>
                      <a:endParaRPr lang="en-US" sz="900" b="1"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r>
                        <a:rPr lang="en-US" sz="1000" u="none" strike="noStrike">
                          <a:effectLst/>
                        </a:rPr>
                        <a:t>FTE Reconciliation Report</a:t>
                      </a:r>
                      <a:endParaRPr lang="en-US" sz="1000" b="0"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r>
                        <a:rPr lang="en-US" sz="900" u="none" strike="noStrike">
                          <a:effectLst/>
                        </a:rPr>
                        <a:t>Program Level</a:t>
                      </a:r>
                      <a:endParaRPr lang="en-US" sz="900" b="1" i="1"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endParaRPr lang="en-US" sz="900" b="0"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4000890042"/>
                  </a:ext>
                </a:extLst>
              </a:tr>
              <a:tr h="183835">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ctr"/>
                      <a:r>
                        <a:rPr lang="en-US" sz="800" u="none" strike="noStrike">
                          <a:effectLst/>
                        </a:rPr>
                        <a:t> </a:t>
                      </a:r>
                      <a:endParaRPr lang="en-US" sz="800" b="1" i="1" u="none" strike="noStrike">
                        <a:effectLst/>
                        <a:latin typeface="Arial" panose="020B0604020202020204" pitchFamily="34" charset="0"/>
                      </a:endParaRPr>
                    </a:p>
                  </a:txBody>
                  <a:tcPr marL="7888" marR="7888" marT="7888" marB="0" anchor="ctr">
                    <a:solidFill>
                      <a:schemeClr val="bg1"/>
                    </a:solidFill>
                  </a:tcPr>
                </a:tc>
                <a:tc>
                  <a:txBody>
                    <a:bodyPr/>
                    <a:lstStyle/>
                    <a:p>
                      <a:pPr algn="l" fontAlgn="ctr"/>
                      <a:r>
                        <a:rPr lang="en-US" sz="900" u="none" strike="noStrike">
                          <a:effectLst/>
                        </a:rPr>
                        <a:t>OPBUD-3</a:t>
                      </a:r>
                      <a:endParaRPr lang="en-US" sz="900" b="1"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r>
                        <a:rPr lang="en-US" sz="900" u="none" strike="noStrike" dirty="0">
                          <a:effectLst/>
                        </a:rPr>
                        <a:t>Operating Budget Report</a:t>
                      </a:r>
                      <a:endParaRPr lang="en-US" sz="900" b="0" i="0" u="none" strike="noStrike" dirty="0">
                        <a:effectLst/>
                        <a:latin typeface="Calibri" panose="020F0502020204030204" pitchFamily="34" charset="0"/>
                      </a:endParaRPr>
                    </a:p>
                  </a:txBody>
                  <a:tcPr marL="94653" marR="7888" marT="7888" marB="0" anchor="ctr">
                    <a:solidFill>
                      <a:schemeClr val="bg1"/>
                    </a:solidFill>
                  </a:tcPr>
                </a:tc>
                <a:tc>
                  <a:txBody>
                    <a:bodyPr/>
                    <a:lstStyle/>
                    <a:p>
                      <a:pPr algn="l" fontAlgn="ctr"/>
                      <a:r>
                        <a:rPr lang="en-US" sz="900" u="none" strike="noStrike">
                          <a:effectLst/>
                        </a:rPr>
                        <a:t>Program Level</a:t>
                      </a:r>
                      <a:endParaRPr lang="en-US" sz="900" b="1" i="1"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endParaRPr lang="en-US" sz="900" b="0"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22438424"/>
                  </a:ext>
                </a:extLst>
              </a:tr>
              <a:tr h="328863">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ctr"/>
                      <a:r>
                        <a:rPr lang="en-US" sz="800" u="none" strike="noStrike">
                          <a:effectLst/>
                        </a:rPr>
                        <a:t> </a:t>
                      </a:r>
                      <a:endParaRPr lang="en-US" sz="800" b="1" i="1" u="none" strike="noStrike">
                        <a:effectLst/>
                        <a:latin typeface="Arial" panose="020B0604020202020204" pitchFamily="34" charset="0"/>
                      </a:endParaRPr>
                    </a:p>
                  </a:txBody>
                  <a:tcPr marL="7888" marR="7888" marT="7888" marB="0" anchor="ctr">
                    <a:solidFill>
                      <a:schemeClr val="bg1"/>
                    </a:solidFill>
                  </a:tcPr>
                </a:tc>
                <a:tc>
                  <a:txBody>
                    <a:bodyPr/>
                    <a:lstStyle/>
                    <a:p>
                      <a:pPr algn="l" fontAlgn="ctr"/>
                      <a:r>
                        <a:rPr lang="en-US" sz="900" u="none" strike="noStrike">
                          <a:effectLst/>
                        </a:rPr>
                        <a:t>GF Allotments</a:t>
                      </a:r>
                      <a:endParaRPr lang="en-US" sz="900" b="1"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r>
                        <a:rPr lang="en-US" sz="900" u="none" strike="noStrike" dirty="0">
                          <a:effectLst/>
                        </a:rPr>
                        <a:t>Allotment Report for Section 4 General Fund </a:t>
                      </a:r>
                      <a:r>
                        <a:rPr lang="en-US" sz="900" u="none" strike="noStrike" dirty="0" err="1">
                          <a:effectLst/>
                        </a:rPr>
                        <a:t>Approps</a:t>
                      </a:r>
                      <a:endParaRPr lang="en-US" sz="900" b="0" i="0" u="none" strike="noStrike" dirty="0">
                        <a:effectLst/>
                        <a:latin typeface="Calibri" panose="020F0502020204030204" pitchFamily="34" charset="0"/>
                      </a:endParaRPr>
                    </a:p>
                  </a:txBody>
                  <a:tcPr marL="94653" marR="7888" marT="7888" marB="0" anchor="ctr">
                    <a:solidFill>
                      <a:schemeClr val="bg1"/>
                    </a:solidFill>
                  </a:tcPr>
                </a:tc>
                <a:tc>
                  <a:txBody>
                    <a:bodyPr/>
                    <a:lstStyle/>
                    <a:p>
                      <a:pPr algn="l" fontAlgn="ctr"/>
                      <a:r>
                        <a:rPr lang="en-US" sz="900" u="none" strike="noStrike" dirty="0">
                          <a:effectLst/>
                        </a:rPr>
                        <a:t>Program Level</a:t>
                      </a:r>
                      <a:endParaRPr lang="en-US" sz="900" b="1" i="1" u="none" strike="noStrike" dirty="0">
                        <a:effectLst/>
                        <a:latin typeface="Calibri" panose="020F0502020204030204" pitchFamily="34" charset="0"/>
                      </a:endParaRPr>
                    </a:p>
                  </a:txBody>
                  <a:tcPr marL="94653" marR="7888" marT="7888" marB="0" anchor="ctr">
                    <a:solidFill>
                      <a:schemeClr val="bg1"/>
                    </a:solidFill>
                  </a:tcPr>
                </a:tc>
                <a:tc>
                  <a:txBody>
                    <a:bodyPr/>
                    <a:lstStyle/>
                    <a:p>
                      <a:pPr algn="l" fontAlgn="ctr"/>
                      <a:endParaRPr lang="en-US" sz="900" b="0"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4066597762"/>
                  </a:ext>
                </a:extLst>
              </a:tr>
              <a:tr h="193027">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ctr"/>
                      <a:endParaRPr lang="en-US" sz="800" b="1" i="1" u="none" strike="noStrike">
                        <a:effectLst/>
                        <a:latin typeface="Arial" panose="020B0604020202020204" pitchFamily="34" charset="0"/>
                      </a:endParaRPr>
                    </a:p>
                  </a:txBody>
                  <a:tcPr marL="7888" marR="7888" marT="7888" marB="0" anchor="ctr">
                    <a:solidFill>
                      <a:schemeClr val="bg1"/>
                    </a:solidFill>
                  </a:tcPr>
                </a:tc>
                <a:tc>
                  <a:txBody>
                    <a:bodyPr/>
                    <a:lstStyle/>
                    <a:p>
                      <a:pPr algn="l" fontAlgn="ctr"/>
                      <a:endParaRPr lang="en-US" sz="1000" b="0"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endParaRPr lang="en-US" sz="1000" b="0"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endParaRPr lang="en-US" sz="800" b="1" i="1"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endParaRPr lang="en-US" sz="1000" b="0" i="0" u="none" strike="noStrike">
                        <a:effectLst/>
                        <a:latin typeface="Arial" panose="020B0604020202020204" pitchFamily="34" charset="0"/>
                      </a:endParaRPr>
                    </a:p>
                  </a:txBody>
                  <a:tcPr marL="7888" marR="7888" marT="7888" marB="0" anchor="ctr">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1139704221"/>
                  </a:ext>
                </a:extLst>
              </a:tr>
              <a:tr h="193027">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ctr"/>
                      <a:endParaRPr lang="en-US" sz="800" b="1" i="1" u="none" strike="noStrike">
                        <a:effectLst/>
                        <a:latin typeface="Arial" panose="020B0604020202020204" pitchFamily="34" charset="0"/>
                      </a:endParaRPr>
                    </a:p>
                  </a:txBody>
                  <a:tcPr marL="7888" marR="7888" marT="7888" marB="0" anchor="ctr">
                    <a:solidFill>
                      <a:schemeClr val="bg1"/>
                    </a:solidFill>
                  </a:tcPr>
                </a:tc>
                <a:tc gridSpan="2">
                  <a:txBody>
                    <a:bodyPr/>
                    <a:lstStyle/>
                    <a:p>
                      <a:pPr algn="l" fontAlgn="ctr"/>
                      <a:r>
                        <a:rPr lang="en-US" sz="1000" b="1" u="none" strike="noStrike" dirty="0">
                          <a:solidFill>
                            <a:schemeClr val="accent2"/>
                          </a:solidFill>
                          <a:effectLst/>
                        </a:rPr>
                        <a:t>Reports Generated Outside of BFM</a:t>
                      </a:r>
                      <a:endParaRPr lang="en-US" sz="1000" b="1" i="1" u="none" strike="noStrike" dirty="0">
                        <a:solidFill>
                          <a:schemeClr val="accent2"/>
                        </a:solidFill>
                        <a:effectLst/>
                        <a:latin typeface="Calibri" panose="020F0502020204030204" pitchFamily="34" charset="0"/>
                      </a:endParaRPr>
                    </a:p>
                  </a:txBody>
                  <a:tcPr marL="7888" marR="7888" marT="7888" marB="0" anchor="ctr">
                    <a:solidFill>
                      <a:schemeClr val="bg1"/>
                    </a:solidFill>
                  </a:tcPr>
                </a:tc>
                <a:tc hMerge="1">
                  <a:txBody>
                    <a:bodyPr/>
                    <a:lstStyle/>
                    <a:p>
                      <a:endParaRPr dirty="0"/>
                    </a:p>
                  </a:txBody>
                  <a:tcPr marL="7888" marR="7888" marT="7888" marB="0" anchor="ctr">
                    <a:solidFill>
                      <a:schemeClr val="bg1"/>
                    </a:solidFill>
                  </a:tcPr>
                </a:tc>
                <a:tc>
                  <a:txBody>
                    <a:bodyPr/>
                    <a:lstStyle/>
                    <a:p>
                      <a:pPr algn="l" fontAlgn="ctr"/>
                      <a:endParaRPr lang="en-US" sz="900" b="1" i="1" u="none" strike="noStrike">
                        <a:effectLst/>
                        <a:latin typeface="Calibri" panose="020F0502020204030204" pitchFamily="34" charset="0"/>
                      </a:endParaRPr>
                    </a:p>
                  </a:txBody>
                  <a:tcPr marL="7888" marR="7888" marT="7888" marB="0" anchor="ctr">
                    <a:solidFill>
                      <a:schemeClr val="bg1"/>
                    </a:solidFill>
                  </a:tcPr>
                </a:tc>
                <a:tc>
                  <a:txBody>
                    <a:bodyPr/>
                    <a:lstStyle/>
                    <a:p>
                      <a:pPr algn="l" fontAlgn="ctr"/>
                      <a:endParaRPr lang="en-US" sz="900" b="1" i="1" u="none" strike="noStrike">
                        <a:effectLst/>
                        <a:latin typeface="Calibri" panose="020F0502020204030204" pitchFamily="34" charset="0"/>
                      </a:endParaRPr>
                    </a:p>
                  </a:txBody>
                  <a:tcPr marL="7888" marR="7888" marT="7888" marB="0" anchor="ctr">
                    <a:solidFill>
                      <a:schemeClr val="bg1"/>
                    </a:solidFill>
                  </a:tcPr>
                </a:tc>
                <a:tc>
                  <a:txBody>
                    <a:bodyPr/>
                    <a:lstStyle/>
                    <a:p>
                      <a:pPr algn="l" fontAlgn="ctr"/>
                      <a:r>
                        <a:rPr lang="en-US" sz="900" u="none" strike="noStrike">
                          <a:effectLst/>
                        </a:rPr>
                        <a:t> </a:t>
                      </a:r>
                      <a:endParaRPr lang="en-US" sz="900" b="1" i="1" u="none" strike="noStrike">
                        <a:effectLst/>
                        <a:latin typeface="Calibri" panose="020F0502020204030204" pitchFamily="34" charset="0"/>
                      </a:endParaRPr>
                    </a:p>
                  </a:txBody>
                  <a:tcPr marL="7888" marR="7888" marT="7888" marB="0" anchor="ctr">
                    <a:solidFill>
                      <a:schemeClr val="bg1"/>
                    </a:solidFill>
                  </a:tcPr>
                </a:tc>
                <a:extLst>
                  <a:ext uri="{0D108BD9-81ED-4DB2-BD59-A6C34878D82A}">
                    <a16:rowId xmlns:a16="http://schemas.microsoft.com/office/drawing/2014/main" val="278324437"/>
                  </a:ext>
                </a:extLst>
              </a:tr>
              <a:tr h="186788">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ctr"/>
                      <a:r>
                        <a:rPr lang="en-US" sz="800" u="none" strike="noStrike">
                          <a:effectLst/>
                        </a:rPr>
                        <a:t> </a:t>
                      </a:r>
                      <a:endParaRPr lang="en-US" sz="800" b="1" i="1" u="none" strike="noStrike">
                        <a:effectLst/>
                        <a:latin typeface="Arial" panose="020B0604020202020204" pitchFamily="34" charset="0"/>
                      </a:endParaRPr>
                    </a:p>
                  </a:txBody>
                  <a:tcPr marL="7888" marR="7888" marT="7888" marB="0" anchor="ctr">
                    <a:solidFill>
                      <a:schemeClr val="bg1"/>
                    </a:solidFill>
                  </a:tcPr>
                </a:tc>
                <a:tc>
                  <a:txBody>
                    <a:bodyPr/>
                    <a:lstStyle/>
                    <a:p>
                      <a:pPr algn="l" fontAlgn="ctr"/>
                      <a:r>
                        <a:rPr lang="en-US" sz="900" u="none" strike="noStrike">
                          <a:effectLst/>
                        </a:rPr>
                        <a:t>Board Cert</a:t>
                      </a:r>
                      <a:endParaRPr lang="en-US" sz="900" b="1"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r>
                        <a:rPr lang="en-US" sz="900" u="none" strike="noStrike">
                          <a:effectLst/>
                        </a:rPr>
                        <a:t>Board or Commission Budget Certification</a:t>
                      </a:r>
                      <a:endParaRPr lang="en-US" sz="900" b="0"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endParaRPr lang="en-US" sz="800" b="1" i="1"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endParaRPr lang="en-US" sz="1000" b="0" i="0" u="none" strike="noStrike">
                        <a:effectLst/>
                        <a:latin typeface="Arial" panose="020B0604020202020204" pitchFamily="34" charset="0"/>
                      </a:endParaRPr>
                    </a:p>
                  </a:txBody>
                  <a:tcPr marL="7888" marR="7888" marT="7888" marB="0" anchor="ctr">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1739340566"/>
                  </a:ext>
                </a:extLst>
              </a:tr>
              <a:tr h="183835">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ctr"/>
                      <a:r>
                        <a:rPr lang="en-US" sz="800" u="none" strike="noStrike">
                          <a:effectLst/>
                        </a:rPr>
                        <a:t> </a:t>
                      </a:r>
                      <a:endParaRPr lang="en-US" sz="800" b="1" i="1" u="none" strike="noStrike">
                        <a:effectLst/>
                        <a:latin typeface="Arial" panose="020B0604020202020204" pitchFamily="34" charset="0"/>
                      </a:endParaRPr>
                    </a:p>
                  </a:txBody>
                  <a:tcPr marL="7888" marR="7888" marT="7888" marB="0" anchor="ctr">
                    <a:solidFill>
                      <a:schemeClr val="bg1"/>
                    </a:solidFill>
                  </a:tcPr>
                </a:tc>
                <a:tc>
                  <a:txBody>
                    <a:bodyPr/>
                    <a:lstStyle/>
                    <a:p>
                      <a:pPr algn="l" fontAlgn="ctr"/>
                      <a:r>
                        <a:rPr lang="en-US" sz="900" u="none" strike="noStrike">
                          <a:effectLst/>
                        </a:rPr>
                        <a:t>S-2</a:t>
                      </a:r>
                      <a:endParaRPr lang="en-US" sz="900" b="1"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r>
                        <a:rPr lang="en-US" sz="900" u="none" strike="noStrike">
                          <a:effectLst/>
                        </a:rPr>
                        <a:t>Organizational Chart</a:t>
                      </a:r>
                      <a:endParaRPr lang="en-US" sz="900" b="0" i="0" u="none" strike="noStrike">
                        <a:effectLst/>
                        <a:latin typeface="Calibri" panose="020F0502020204030204" pitchFamily="34" charset="0"/>
                      </a:endParaRPr>
                    </a:p>
                  </a:txBody>
                  <a:tcPr marL="94653" marR="7888" marT="7888" marB="0" anchor="ctr">
                    <a:solidFill>
                      <a:schemeClr val="bg1"/>
                    </a:solidFill>
                  </a:tcPr>
                </a:tc>
                <a:tc gridSpan="2">
                  <a:txBody>
                    <a:bodyPr/>
                    <a:lstStyle/>
                    <a:p>
                      <a:pPr algn="l" fontAlgn="ctr"/>
                      <a:r>
                        <a:rPr lang="en-US" sz="900" u="none" strike="noStrike">
                          <a:effectLst/>
                        </a:rPr>
                        <a:t>Agency/Program Level</a:t>
                      </a:r>
                      <a:endParaRPr lang="en-US" sz="900" b="1" i="1" u="none" strike="noStrike">
                        <a:effectLst/>
                        <a:latin typeface="Calibri" panose="020F0502020204030204" pitchFamily="34" charset="0"/>
                      </a:endParaRPr>
                    </a:p>
                  </a:txBody>
                  <a:tcPr marL="94653" marR="7888" marT="7888" marB="0" anchor="ctr">
                    <a:solidFill>
                      <a:schemeClr val="bg1"/>
                    </a:solidFill>
                  </a:tcPr>
                </a:tc>
                <a:tc hMerge="1">
                  <a:txBody>
                    <a:bodyPr/>
                    <a:lstStyle/>
                    <a:p>
                      <a:endParaRPr lang="en-US"/>
                    </a:p>
                  </a:txBody>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638395728"/>
                  </a:ext>
                </a:extLst>
              </a:tr>
              <a:tr h="328863">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ctr"/>
                      <a:r>
                        <a:rPr lang="en-US" sz="800" u="none" strike="noStrike">
                          <a:effectLst/>
                        </a:rPr>
                        <a:t> </a:t>
                      </a:r>
                      <a:endParaRPr lang="en-US" sz="800" b="1" i="1" u="none" strike="noStrike">
                        <a:effectLst/>
                        <a:latin typeface="Arial" panose="020B0604020202020204" pitchFamily="34" charset="0"/>
                      </a:endParaRPr>
                    </a:p>
                  </a:txBody>
                  <a:tcPr marL="7888" marR="7888" marT="7888" marB="0" anchor="ctr">
                    <a:solidFill>
                      <a:schemeClr val="bg1"/>
                    </a:solidFill>
                  </a:tcPr>
                </a:tc>
                <a:tc>
                  <a:txBody>
                    <a:bodyPr/>
                    <a:lstStyle/>
                    <a:p>
                      <a:pPr algn="l" fontAlgn="ctr"/>
                      <a:r>
                        <a:rPr lang="en-US" sz="900" u="none" strike="noStrike">
                          <a:effectLst/>
                        </a:rPr>
                        <a:t>Other Recon</a:t>
                      </a:r>
                      <a:endParaRPr lang="en-US" sz="900" b="1"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r>
                        <a:rPr lang="en-US" sz="900" u="none" strike="noStrike">
                          <a:effectLst/>
                        </a:rPr>
                        <a:t>Reconciliation of federal and GAAP adjustments to OPBUD</a:t>
                      </a:r>
                      <a:endParaRPr lang="en-US" sz="900" b="0"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endParaRPr lang="en-US" sz="900" b="1" i="1"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endParaRPr lang="en-US" sz="1000" b="0" i="0" u="none" strike="noStrike">
                        <a:effectLst/>
                        <a:latin typeface="Arial" panose="020B0604020202020204" pitchFamily="34" charset="0"/>
                      </a:endParaRPr>
                    </a:p>
                  </a:txBody>
                  <a:tcPr marL="7888" marR="7888" marT="7888" marB="0" anchor="ctr">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2442416672"/>
                  </a:ext>
                </a:extLst>
              </a:tr>
              <a:tr h="186788">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ctr"/>
                      <a:r>
                        <a:rPr lang="en-US" sz="800" u="none" strike="noStrike">
                          <a:effectLst/>
                        </a:rPr>
                        <a:t> </a:t>
                      </a:r>
                      <a:endParaRPr lang="en-US" sz="800" b="1" i="1" u="none" strike="noStrike">
                        <a:effectLst/>
                        <a:latin typeface="Arial" panose="020B0604020202020204" pitchFamily="34" charset="0"/>
                      </a:endParaRPr>
                    </a:p>
                  </a:txBody>
                  <a:tcPr marL="7888" marR="7888" marT="7888" marB="0" anchor="ctr">
                    <a:solidFill>
                      <a:schemeClr val="bg1"/>
                    </a:solidFill>
                  </a:tcPr>
                </a:tc>
                <a:tc>
                  <a:txBody>
                    <a:bodyPr/>
                    <a:lstStyle/>
                    <a:p>
                      <a:pPr algn="l" fontAlgn="ctr"/>
                      <a:r>
                        <a:rPr lang="en-US" sz="900" u="none" strike="noStrike">
                          <a:effectLst/>
                        </a:rPr>
                        <a:t>Allotments</a:t>
                      </a:r>
                      <a:endParaRPr lang="en-US" sz="900" b="1"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r>
                        <a:rPr lang="en-US" sz="900" u="none" strike="noStrike">
                          <a:effectLst/>
                        </a:rPr>
                        <a:t>Allotment forms for tobacco fund, LoE fund, GRO fund</a:t>
                      </a:r>
                      <a:endParaRPr lang="en-US" sz="900" b="0"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r>
                        <a:rPr lang="en-US" sz="900" u="none" strike="noStrike" dirty="0">
                          <a:effectLst/>
                        </a:rPr>
                        <a:t>Program Level</a:t>
                      </a:r>
                      <a:endParaRPr lang="en-US" sz="900" b="1" i="1" u="none" strike="noStrike" dirty="0">
                        <a:effectLst/>
                        <a:latin typeface="Calibri" panose="020F0502020204030204" pitchFamily="34" charset="0"/>
                      </a:endParaRPr>
                    </a:p>
                  </a:txBody>
                  <a:tcPr marL="94653" marR="7888" marT="7888" marB="0" anchor="ctr">
                    <a:solidFill>
                      <a:schemeClr val="bg1"/>
                    </a:solidFill>
                  </a:tcPr>
                </a:tc>
                <a:tc>
                  <a:txBody>
                    <a:bodyPr/>
                    <a:lstStyle/>
                    <a:p>
                      <a:pPr algn="l" fontAlgn="ctr"/>
                      <a:endParaRPr lang="en-US" sz="1000" b="0" i="0" u="none" strike="noStrike">
                        <a:effectLst/>
                        <a:latin typeface="Arial" panose="020B0604020202020204" pitchFamily="34" charset="0"/>
                      </a:endParaRPr>
                    </a:p>
                  </a:txBody>
                  <a:tcPr marL="7888" marR="7888" marT="7888" marB="0" anchor="ctr">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1847012547"/>
                  </a:ext>
                </a:extLst>
              </a:tr>
              <a:tr h="186788">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ctr"/>
                      <a:r>
                        <a:rPr lang="en-US" sz="800" u="none" strike="noStrike">
                          <a:effectLst/>
                        </a:rPr>
                        <a:t> </a:t>
                      </a:r>
                      <a:endParaRPr lang="en-US" sz="800" b="1" i="1" u="none" strike="noStrike">
                        <a:effectLst/>
                        <a:latin typeface="Arial" panose="020B0604020202020204" pitchFamily="34" charset="0"/>
                      </a:endParaRPr>
                    </a:p>
                  </a:txBody>
                  <a:tcPr marL="7888" marR="7888" marT="7888" marB="0" anchor="ctr">
                    <a:solidFill>
                      <a:schemeClr val="bg1"/>
                    </a:solidFill>
                  </a:tcPr>
                </a:tc>
                <a:tc>
                  <a:txBody>
                    <a:bodyPr/>
                    <a:lstStyle/>
                    <a:p>
                      <a:pPr algn="l" fontAlgn="ctr"/>
                      <a:r>
                        <a:rPr lang="en-US" sz="900" u="none" strike="noStrike" dirty="0">
                          <a:effectLst/>
                        </a:rPr>
                        <a:t>Section 9 </a:t>
                      </a:r>
                      <a:r>
                        <a:rPr lang="en-US" sz="900" u="none" strike="noStrike" dirty="0" err="1">
                          <a:effectLst/>
                        </a:rPr>
                        <a:t>Dist</a:t>
                      </a:r>
                      <a:endParaRPr lang="en-US" sz="900" b="1" i="0" u="none" strike="noStrike" dirty="0">
                        <a:effectLst/>
                        <a:latin typeface="Calibri" panose="020F0502020204030204" pitchFamily="34" charset="0"/>
                      </a:endParaRPr>
                    </a:p>
                  </a:txBody>
                  <a:tcPr marL="94653" marR="7888" marT="7888" marB="0" anchor="ctr">
                    <a:solidFill>
                      <a:schemeClr val="bg1"/>
                    </a:solidFill>
                  </a:tcPr>
                </a:tc>
                <a:tc gridSpan="2">
                  <a:txBody>
                    <a:bodyPr/>
                    <a:lstStyle/>
                    <a:p>
                      <a:pPr algn="l" fontAlgn="ctr"/>
                      <a:r>
                        <a:rPr lang="en-US" sz="900" u="none" strike="noStrike">
                          <a:effectLst/>
                        </a:rPr>
                        <a:t>Section 9 appropriation distribution by expenditure category</a:t>
                      </a:r>
                      <a:endParaRPr lang="en-US" sz="900" b="0" i="0" u="none" strike="noStrike">
                        <a:effectLst/>
                        <a:latin typeface="Calibri" panose="020F0502020204030204" pitchFamily="34" charset="0"/>
                      </a:endParaRPr>
                    </a:p>
                  </a:txBody>
                  <a:tcPr marL="94653" marR="7888" marT="7888" marB="0" anchor="ctr">
                    <a:solidFill>
                      <a:schemeClr val="bg1"/>
                    </a:solidFill>
                  </a:tcPr>
                </a:tc>
                <a:tc hMerge="1">
                  <a:txBody>
                    <a:bodyPr/>
                    <a:lstStyle/>
                    <a:p>
                      <a:endParaRPr lang="en-US"/>
                    </a:p>
                  </a:txBody>
                  <a:tcPr/>
                </a:tc>
                <a:tc>
                  <a:txBody>
                    <a:bodyPr/>
                    <a:lstStyle/>
                    <a:p>
                      <a:pPr algn="l" fontAlgn="ctr"/>
                      <a:endParaRPr lang="en-US" sz="1000" b="0" i="0" u="none" strike="noStrike">
                        <a:effectLst/>
                        <a:latin typeface="Arial" panose="020B0604020202020204" pitchFamily="34" charset="0"/>
                      </a:endParaRPr>
                    </a:p>
                  </a:txBody>
                  <a:tcPr marL="7888" marR="7888" marT="7888" marB="0" anchor="ctr">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3515218119"/>
                  </a:ext>
                </a:extLst>
              </a:tr>
              <a:tr h="328863">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ctr"/>
                      <a:r>
                        <a:rPr lang="en-US" sz="800" u="none" strike="noStrike">
                          <a:effectLst/>
                        </a:rPr>
                        <a:t> </a:t>
                      </a:r>
                      <a:endParaRPr lang="en-US" sz="800" b="1" i="1" u="none" strike="noStrike">
                        <a:effectLst/>
                        <a:latin typeface="Arial" panose="020B0604020202020204" pitchFamily="34" charset="0"/>
                      </a:endParaRPr>
                    </a:p>
                  </a:txBody>
                  <a:tcPr marL="7888" marR="7888" marT="7888" marB="0" anchor="ctr">
                    <a:solidFill>
                      <a:schemeClr val="bg1"/>
                    </a:solidFill>
                  </a:tcPr>
                </a:tc>
                <a:tc>
                  <a:txBody>
                    <a:bodyPr/>
                    <a:lstStyle/>
                    <a:p>
                      <a:pPr algn="l" fontAlgn="ctr"/>
                      <a:r>
                        <a:rPr lang="en-US" sz="900" u="none" strike="noStrike">
                          <a:effectLst/>
                        </a:rPr>
                        <a:t>GF Comp Dist</a:t>
                      </a:r>
                      <a:endParaRPr lang="en-US" sz="900" b="1"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r>
                        <a:rPr lang="en-US" sz="900" u="none" strike="noStrike" dirty="0">
                          <a:effectLst/>
                        </a:rPr>
                        <a:t>Distribution of general fund compensation among PCodes</a:t>
                      </a:r>
                      <a:endParaRPr lang="en-US" sz="900" b="0" i="0" u="none" strike="noStrike" dirty="0">
                        <a:effectLst/>
                        <a:latin typeface="Calibri" panose="020F0502020204030204" pitchFamily="34" charset="0"/>
                      </a:endParaRPr>
                    </a:p>
                  </a:txBody>
                  <a:tcPr marL="94653" marR="7888" marT="7888" marB="0" anchor="ctr">
                    <a:solidFill>
                      <a:schemeClr val="bg1"/>
                    </a:solidFill>
                  </a:tcPr>
                </a:tc>
                <a:tc>
                  <a:txBody>
                    <a:bodyPr/>
                    <a:lstStyle/>
                    <a:p>
                      <a:pPr algn="l" fontAlgn="ctr"/>
                      <a:endParaRPr lang="en-US" sz="800" b="1" i="1"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endParaRPr lang="en-US" sz="1000" b="0" i="0" u="none" strike="noStrike">
                        <a:effectLst/>
                        <a:latin typeface="Arial" panose="020B0604020202020204" pitchFamily="34" charset="0"/>
                      </a:endParaRPr>
                    </a:p>
                  </a:txBody>
                  <a:tcPr marL="7888" marR="7888" marT="7888" marB="0" anchor="ctr">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3970341457"/>
                  </a:ext>
                </a:extLst>
              </a:tr>
              <a:tr h="186788">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ctr"/>
                      <a:r>
                        <a:rPr lang="en-US" sz="800" u="none" strike="noStrike">
                          <a:effectLst/>
                        </a:rPr>
                        <a:t> </a:t>
                      </a:r>
                      <a:endParaRPr lang="en-US" sz="800" b="1" i="1" u="none" strike="noStrike">
                        <a:effectLst/>
                        <a:latin typeface="Arial" panose="020B0604020202020204" pitchFamily="34" charset="0"/>
                      </a:endParaRPr>
                    </a:p>
                  </a:txBody>
                  <a:tcPr marL="7888" marR="7888" marT="7888" marB="0" anchor="ctr">
                    <a:solidFill>
                      <a:schemeClr val="bg1"/>
                    </a:solidFill>
                  </a:tcPr>
                </a:tc>
                <a:tc>
                  <a:txBody>
                    <a:bodyPr/>
                    <a:lstStyle/>
                    <a:p>
                      <a:pPr algn="l" fontAlgn="ctr"/>
                      <a:r>
                        <a:rPr lang="en-US" sz="900" u="none" strike="noStrike">
                          <a:effectLst/>
                        </a:rPr>
                        <a:t>Position Ext</a:t>
                      </a:r>
                      <a:endParaRPr lang="en-US" sz="900" b="1"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r>
                        <a:rPr lang="en-US" sz="900" u="none" strike="noStrike">
                          <a:effectLst/>
                        </a:rPr>
                        <a:t>Position Extension Form for FY25 Term Positions</a:t>
                      </a:r>
                      <a:endParaRPr lang="en-US" sz="900" b="0"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endParaRPr lang="en-US" sz="800" b="1" i="1"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endParaRPr lang="en-US" sz="1000" b="0" i="0" u="none" strike="noStrike">
                        <a:effectLst/>
                        <a:latin typeface="Arial" panose="020B0604020202020204" pitchFamily="34" charset="0"/>
                      </a:endParaRPr>
                    </a:p>
                  </a:txBody>
                  <a:tcPr marL="7888" marR="7888" marT="7888" marB="0" anchor="ctr">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933611214"/>
                  </a:ext>
                </a:extLst>
              </a:tr>
              <a:tr h="186788">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ctr"/>
                      <a:r>
                        <a:rPr lang="en-US" sz="800" u="none" strike="noStrike">
                          <a:effectLst/>
                        </a:rPr>
                        <a:t> </a:t>
                      </a:r>
                      <a:endParaRPr lang="en-US" sz="800" b="1" i="1" u="none" strike="noStrike">
                        <a:effectLst/>
                        <a:latin typeface="Arial" panose="020B0604020202020204" pitchFamily="34" charset="0"/>
                      </a:endParaRPr>
                    </a:p>
                  </a:txBody>
                  <a:tcPr marL="7888" marR="7888" marT="7888" marB="0" anchor="ctr">
                    <a:solidFill>
                      <a:schemeClr val="bg1"/>
                    </a:solidFill>
                  </a:tcPr>
                </a:tc>
                <a:tc>
                  <a:txBody>
                    <a:bodyPr/>
                    <a:lstStyle/>
                    <a:p>
                      <a:pPr algn="l" fontAlgn="ctr"/>
                      <a:r>
                        <a:rPr lang="en-US" sz="900" u="none" strike="noStrike">
                          <a:effectLst/>
                        </a:rPr>
                        <a:t>PARF</a:t>
                      </a:r>
                      <a:endParaRPr lang="en-US" sz="900" b="1"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r>
                        <a:rPr lang="en-US" sz="900" u="none" strike="noStrike">
                          <a:effectLst/>
                        </a:rPr>
                        <a:t>PARF forms for proposed created or deleted positions</a:t>
                      </a:r>
                      <a:endParaRPr lang="en-US" sz="900" b="0"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endParaRPr lang="en-US" sz="800" b="1" i="1" u="none" strike="noStrike" dirty="0">
                        <a:effectLst/>
                        <a:latin typeface="Calibri" panose="020F0502020204030204" pitchFamily="34" charset="0"/>
                      </a:endParaRPr>
                    </a:p>
                  </a:txBody>
                  <a:tcPr marL="94653" marR="7888" marT="7888" marB="0" anchor="ctr">
                    <a:solidFill>
                      <a:schemeClr val="bg1"/>
                    </a:solidFill>
                  </a:tcPr>
                </a:tc>
                <a:tc>
                  <a:txBody>
                    <a:bodyPr/>
                    <a:lstStyle/>
                    <a:p>
                      <a:pPr algn="l" fontAlgn="ctr"/>
                      <a:endParaRPr lang="en-US" sz="1000" b="0" i="0" u="none" strike="noStrike">
                        <a:effectLst/>
                        <a:latin typeface="Arial" panose="020B0604020202020204" pitchFamily="34" charset="0"/>
                      </a:endParaRPr>
                    </a:p>
                  </a:txBody>
                  <a:tcPr marL="7888" marR="7888" marT="7888" marB="0" anchor="ctr">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3382601929"/>
                  </a:ext>
                </a:extLst>
              </a:tr>
              <a:tr h="186788">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ctr"/>
                      <a:endParaRPr lang="en-US" sz="800" b="1" i="1" u="none" strike="noStrike">
                        <a:effectLst/>
                        <a:latin typeface="Arial" panose="020B0604020202020204" pitchFamily="34" charset="0"/>
                      </a:endParaRPr>
                    </a:p>
                  </a:txBody>
                  <a:tcPr marL="7888" marR="7888" marT="7888" marB="0" anchor="ctr">
                    <a:solidFill>
                      <a:schemeClr val="bg1"/>
                    </a:solidFill>
                  </a:tcPr>
                </a:tc>
                <a:tc>
                  <a:txBody>
                    <a:bodyPr/>
                    <a:lstStyle/>
                    <a:p>
                      <a:pPr algn="l" fontAlgn="ctr"/>
                      <a:endParaRPr lang="en-US" sz="900" b="1"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endParaRPr lang="en-US" sz="900" b="0"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endParaRPr lang="en-US" sz="800" b="1" i="1"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ctr"/>
                      <a:endParaRPr lang="en-US" sz="1000" b="0" i="0" u="none" strike="noStrike">
                        <a:effectLst/>
                        <a:latin typeface="Arial" panose="020B0604020202020204" pitchFamily="34" charset="0"/>
                      </a:endParaRPr>
                    </a:p>
                  </a:txBody>
                  <a:tcPr marL="7888" marR="7888" marT="7888" marB="0" anchor="ctr">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2407905687"/>
                  </a:ext>
                </a:extLst>
              </a:tr>
              <a:tr h="202220">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ctr" fontAlgn="ctr"/>
                      <a:endParaRPr lang="en-US" sz="800" b="1" i="1" u="none" strike="noStrike">
                        <a:effectLst/>
                        <a:latin typeface="Arial" panose="020B0604020202020204" pitchFamily="34" charset="0"/>
                      </a:endParaRPr>
                    </a:p>
                  </a:txBody>
                  <a:tcPr marL="7888" marR="7888" marT="7888" marB="0" anchor="ctr">
                    <a:solidFill>
                      <a:schemeClr val="bg1"/>
                    </a:solidFill>
                  </a:tcPr>
                </a:tc>
                <a:tc>
                  <a:txBody>
                    <a:bodyPr/>
                    <a:lstStyle/>
                    <a:p>
                      <a:pPr algn="l" fontAlgn="ctr"/>
                      <a:endParaRPr lang="en-US" sz="1000" b="0" i="0" u="none" strike="noStrike">
                        <a:effectLst/>
                        <a:latin typeface="Calibri" panose="020F0502020204030204" pitchFamily="34" charset="0"/>
                      </a:endParaRPr>
                    </a:p>
                  </a:txBody>
                  <a:tcPr marL="94653" marR="7888" marT="7888" marB="0" anchor="ctr">
                    <a:solidFill>
                      <a:schemeClr val="bg1"/>
                    </a:solidFill>
                  </a:tcPr>
                </a:tc>
                <a:tc>
                  <a:txBody>
                    <a:bodyPr/>
                    <a:lstStyle/>
                    <a:p>
                      <a:pPr algn="l" fontAlgn="b"/>
                      <a:endParaRPr lang="en-US" sz="800" b="0" i="0" u="none" strike="noStrike">
                        <a:effectLst/>
                        <a:latin typeface="Calibri" panose="020F0502020204030204" pitchFamily="34" charset="0"/>
                      </a:endParaRPr>
                    </a:p>
                  </a:txBody>
                  <a:tcPr marL="7888" marR="7888" marT="7888" marB="0" anchor="b">
                    <a:solidFill>
                      <a:schemeClr val="bg1"/>
                    </a:solidFill>
                  </a:tcPr>
                </a:tc>
                <a:tc>
                  <a:txBody>
                    <a:bodyPr/>
                    <a:lstStyle/>
                    <a:p>
                      <a:pPr algn="l" fontAlgn="ctr"/>
                      <a:endParaRPr lang="en-US" sz="800" b="1" i="1" u="none" strike="noStrike" dirty="0">
                        <a:effectLst/>
                        <a:latin typeface="Calibri" panose="020F0502020204030204" pitchFamily="34" charset="0"/>
                      </a:endParaRPr>
                    </a:p>
                  </a:txBody>
                  <a:tcPr marL="94653" marR="7888" marT="7888" marB="0" anchor="ctr">
                    <a:solidFill>
                      <a:schemeClr val="bg1"/>
                    </a:solidFill>
                  </a:tcPr>
                </a:tc>
                <a:tc>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888" marR="7888" marT="7888" marB="0" anchor="b">
                    <a:solidFill>
                      <a:schemeClr val="bg1"/>
                    </a:solidFill>
                  </a:tcPr>
                </a:tc>
                <a:tc>
                  <a:txBody>
                    <a:bodyPr/>
                    <a:lstStyle/>
                    <a:p>
                      <a:pPr algn="l" fontAlgn="b"/>
                      <a:r>
                        <a:rPr lang="en-US" sz="800" u="none" strike="noStrike" dirty="0">
                          <a:effectLst/>
                        </a:rPr>
                        <a:t> </a:t>
                      </a:r>
                      <a:endParaRPr lang="en-US" sz="800" b="0" i="0" u="none" strike="noStrike" dirty="0">
                        <a:effectLst/>
                        <a:latin typeface="Arial" panose="020B0604020202020204" pitchFamily="34" charset="0"/>
                      </a:endParaRPr>
                    </a:p>
                  </a:txBody>
                  <a:tcPr marL="7888" marR="7888" marT="7888" marB="0" anchor="b">
                    <a:solidFill>
                      <a:schemeClr val="bg1"/>
                    </a:solidFill>
                  </a:tcPr>
                </a:tc>
                <a:extLst>
                  <a:ext uri="{0D108BD9-81ED-4DB2-BD59-A6C34878D82A}">
                    <a16:rowId xmlns:a16="http://schemas.microsoft.com/office/drawing/2014/main" val="2690497866"/>
                  </a:ext>
                </a:extLst>
              </a:tr>
            </a:tbl>
          </a:graphicData>
        </a:graphic>
      </p:graphicFrame>
      <p:sp>
        <p:nvSpPr>
          <p:cNvPr id="3" name="Title 2">
            <a:extLst>
              <a:ext uri="{FF2B5EF4-FFF2-40B4-BE49-F238E27FC236}">
                <a16:creationId xmlns:a16="http://schemas.microsoft.com/office/drawing/2014/main" id="{1102FC0D-5584-BC0B-AC40-104BA465E917}"/>
              </a:ext>
            </a:extLst>
          </p:cNvPr>
          <p:cNvSpPr>
            <a:spLocks noGrp="1"/>
          </p:cNvSpPr>
          <p:nvPr>
            <p:ph type="ctrTitle"/>
          </p:nvPr>
        </p:nvSpPr>
        <p:spPr>
          <a:xfrm>
            <a:off x="1524000" y="142240"/>
            <a:ext cx="9144000" cy="833120"/>
          </a:xfrm>
        </p:spPr>
        <p:txBody>
          <a:bodyPr/>
          <a:lstStyle/>
          <a:p>
            <a:r>
              <a:rPr lang="en-US" sz="3200" spc="0" dirty="0">
                <a:latin typeface="Arial" panose="020B0604020202020204" pitchFamily="34" charset="0"/>
                <a:cs typeface="Arial" panose="020B0604020202020204" pitchFamily="34" charset="0"/>
              </a:rPr>
              <a:t>New Operating Budget Checklist via BFM</a:t>
            </a:r>
          </a:p>
        </p:txBody>
      </p:sp>
      <p:sp>
        <p:nvSpPr>
          <p:cNvPr id="2" name="Slide Number Placeholder 2">
            <a:extLst>
              <a:ext uri="{FF2B5EF4-FFF2-40B4-BE49-F238E27FC236}">
                <a16:creationId xmlns:a16="http://schemas.microsoft.com/office/drawing/2014/main" id="{3F7B6611-F11D-6728-CAC9-9D5019B1DF20}"/>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3</a:t>
            </a:fld>
            <a:endParaRPr lang="en-US" dirty="0">
              <a:solidFill>
                <a:schemeClr val="bg1"/>
              </a:solidFill>
            </a:endParaRPr>
          </a:p>
        </p:txBody>
      </p:sp>
    </p:spTree>
    <p:extLst>
      <p:ext uri="{BB962C8B-B14F-4D97-AF65-F5344CB8AC3E}">
        <p14:creationId xmlns:p14="http://schemas.microsoft.com/office/powerpoint/2010/main" val="2556381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FD782-86A5-68EF-9F8D-3C1F8FE67E4F}"/>
              </a:ext>
            </a:extLst>
          </p:cNvPr>
          <p:cNvSpPr>
            <a:spLocks noGrp="1"/>
          </p:cNvSpPr>
          <p:nvPr>
            <p:ph type="title"/>
          </p:nvPr>
        </p:nvSpPr>
        <p:spPr>
          <a:xfrm>
            <a:off x="838200" y="371042"/>
            <a:ext cx="10515600" cy="1325563"/>
          </a:xfrm>
        </p:spPr>
        <p:txBody>
          <a:bodyPr/>
          <a:lstStyle/>
          <a:p>
            <a:r>
              <a:rPr lang="en-US" b="1" dirty="0">
                <a:solidFill>
                  <a:schemeClr val="accent3"/>
                </a:solidFill>
                <a:latin typeface="Arial" panose="020B0604020202020204" pitchFamily="34" charset="0"/>
                <a:cs typeface="Arial" panose="020B0604020202020204" pitchFamily="34" charset="0"/>
              </a:rPr>
              <a:t>NEW: </a:t>
            </a:r>
            <a:r>
              <a:rPr lang="en-US" b="1" dirty="0">
                <a:solidFill>
                  <a:schemeClr val="bg1"/>
                </a:solidFill>
                <a:latin typeface="Arial" panose="020B0604020202020204" pitchFamily="34" charset="0"/>
                <a:cs typeface="Arial" panose="020B0604020202020204" pitchFamily="34" charset="0"/>
              </a:rPr>
              <a:t>Allotment Request Form (6900) and Report</a:t>
            </a:r>
            <a:endParaRPr lang="en-US" b="1" spc="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08A613E-982E-27C8-6DFA-1ECBEB35B84E}"/>
              </a:ext>
            </a:extLst>
          </p:cNvPr>
          <p:cNvSpPr txBox="1"/>
          <p:nvPr/>
        </p:nvSpPr>
        <p:spPr>
          <a:xfrm>
            <a:off x="1135477" y="4970324"/>
            <a:ext cx="9193161" cy="1200329"/>
          </a:xfrm>
          <a:prstGeom prst="rect">
            <a:avLst/>
          </a:prstGeom>
          <a:noFill/>
        </p:spPr>
        <p:txBody>
          <a:bodyPr wrap="square">
            <a:spAutoFit/>
          </a:bodyPr>
          <a:lstStyle/>
          <a:p>
            <a:pPr marL="285750" indent="-285750">
              <a:buClr>
                <a:schemeClr val="accent2"/>
              </a:buCl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When you complete this task from the prior slide. “</a:t>
            </a:r>
            <a:r>
              <a:rPr lang="en-US" sz="1800" dirty="0">
                <a:solidFill>
                  <a:schemeClr val="bg1"/>
                </a:solidFill>
                <a:latin typeface="Arial" panose="020B0604020202020204" pitchFamily="34" charset="0"/>
                <a:cs typeface="Arial" panose="020B0604020202020204" pitchFamily="34" charset="0"/>
              </a:rPr>
              <a:t>Amount Allocated” in top box should = Amount to Allocate. </a:t>
            </a:r>
          </a:p>
          <a:p>
            <a:pPr marL="285750" indent="-285750">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Print Allotment Request Form report for each P-code from BFM reporting, sign and include with submission.  Do not need to include agency rollup.</a:t>
            </a:r>
          </a:p>
        </p:txBody>
      </p:sp>
      <p:pic>
        <p:nvPicPr>
          <p:cNvPr id="6" name="Picture 5">
            <a:extLst>
              <a:ext uri="{FF2B5EF4-FFF2-40B4-BE49-F238E27FC236}">
                <a16:creationId xmlns:a16="http://schemas.microsoft.com/office/drawing/2014/main" id="{2B3081C1-52B9-6B03-0835-289183558051}"/>
              </a:ext>
            </a:extLst>
          </p:cNvPr>
          <p:cNvPicPr>
            <a:picLocks noChangeAspect="1"/>
          </p:cNvPicPr>
          <p:nvPr/>
        </p:nvPicPr>
        <p:blipFill>
          <a:blip r:embed="rId2"/>
          <a:stretch>
            <a:fillRect/>
          </a:stretch>
        </p:blipFill>
        <p:spPr>
          <a:xfrm>
            <a:off x="1784556" y="1696605"/>
            <a:ext cx="7895004" cy="2933954"/>
          </a:xfrm>
          <a:prstGeom prst="rect">
            <a:avLst/>
          </a:prstGeom>
        </p:spPr>
      </p:pic>
      <p:sp>
        <p:nvSpPr>
          <p:cNvPr id="3" name="Slide Number Placeholder 2">
            <a:extLst>
              <a:ext uri="{FF2B5EF4-FFF2-40B4-BE49-F238E27FC236}">
                <a16:creationId xmlns:a16="http://schemas.microsoft.com/office/drawing/2014/main" id="{8D3CB3BD-9CCC-1550-AB95-2D58A608521D}"/>
              </a:ext>
            </a:extLst>
          </p:cNvPr>
          <p:cNvSpPr>
            <a:spLocks noGrp="1"/>
          </p:cNvSpPr>
          <p:nvPr>
            <p:ph type="sldNum" sz="quarter" idx="12"/>
          </p:nvPr>
        </p:nvSpPr>
        <p:spPr/>
        <p:txBody>
          <a:bodyPr/>
          <a:lstStyle/>
          <a:p>
            <a:fld id="{CBD12358-51D2-46B3-9BDE-DF29528B9454}" type="slidenum">
              <a:rPr lang="en-US" sz="1800" smtClean="0">
                <a:solidFill>
                  <a:schemeClr val="bg1"/>
                </a:solidFill>
              </a:rPr>
              <a:t>30</a:t>
            </a:fld>
            <a:endParaRPr lang="en-US" dirty="0">
              <a:solidFill>
                <a:schemeClr val="bg1"/>
              </a:solidFill>
            </a:endParaRPr>
          </a:p>
        </p:txBody>
      </p:sp>
    </p:spTree>
    <p:extLst>
      <p:ext uri="{BB962C8B-B14F-4D97-AF65-F5344CB8AC3E}">
        <p14:creationId xmlns:p14="http://schemas.microsoft.com/office/powerpoint/2010/main" val="1368230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D6D7-58A1-4799-55D7-D24288818385}"/>
              </a:ext>
            </a:extLst>
          </p:cNvPr>
          <p:cNvSpPr>
            <a:spLocks noGrp="1"/>
          </p:cNvSpPr>
          <p:nvPr>
            <p:ph type="title"/>
          </p:nvPr>
        </p:nvSpPr>
        <p:spPr>
          <a:xfrm>
            <a:off x="1513707" y="414798"/>
            <a:ext cx="7276792" cy="1710354"/>
          </a:xfrm>
        </p:spPr>
        <p:txBody>
          <a:bodyPr/>
          <a:lstStyle/>
          <a:p>
            <a:pPr algn="ctr"/>
            <a:r>
              <a:rPr lang="en-US" b="1" spc="0" dirty="0">
                <a:solidFill>
                  <a:schemeClr val="bg1"/>
                </a:solidFill>
                <a:latin typeface="Arial" panose="020B0604020202020204" pitchFamily="34" charset="0"/>
                <a:cs typeface="Arial" panose="020B0604020202020204" pitchFamily="34" charset="0"/>
              </a:rPr>
              <a:t>Allotment forms</a:t>
            </a:r>
            <a:endParaRPr lang="en-US" dirty="0">
              <a:solidFill>
                <a:schemeClr val="accent3"/>
              </a:solidFill>
            </a:endParaRPr>
          </a:p>
        </p:txBody>
      </p:sp>
      <p:sp>
        <p:nvSpPr>
          <p:cNvPr id="5" name="Rectangle 4">
            <a:extLst>
              <a:ext uri="{FF2B5EF4-FFF2-40B4-BE49-F238E27FC236}">
                <a16:creationId xmlns:a16="http://schemas.microsoft.com/office/drawing/2014/main" id="{34683F79-978E-65FF-8A12-F8EA0F630732}"/>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ontent Placeholder 2">
            <a:extLst>
              <a:ext uri="{FF2B5EF4-FFF2-40B4-BE49-F238E27FC236}">
                <a16:creationId xmlns:a16="http://schemas.microsoft.com/office/drawing/2014/main" id="{AE168B01-96AA-1193-9A04-A759E3E06DC3}"/>
              </a:ext>
            </a:extLst>
          </p:cNvPr>
          <p:cNvGraphicFramePr>
            <a:graphicFrameLocks noGrp="1"/>
          </p:cNvGraphicFramePr>
          <p:nvPr>
            <p:ph idx="1"/>
            <p:extLst>
              <p:ext uri="{D42A27DB-BD31-4B8C-83A1-F6EECF244321}">
                <p14:modId xmlns:p14="http://schemas.microsoft.com/office/powerpoint/2010/main" val="2498520296"/>
              </p:ext>
            </p:extLst>
          </p:nvPr>
        </p:nvGraphicFramePr>
        <p:xfrm>
          <a:off x="619433" y="1071101"/>
          <a:ext cx="10734366" cy="5123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2">
            <a:extLst>
              <a:ext uri="{FF2B5EF4-FFF2-40B4-BE49-F238E27FC236}">
                <a16:creationId xmlns:a16="http://schemas.microsoft.com/office/drawing/2014/main" id="{8C021353-8C91-F14B-3C9B-2078597B0738}"/>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31</a:t>
            </a:fld>
            <a:endParaRPr lang="en-US" dirty="0">
              <a:solidFill>
                <a:schemeClr val="bg1"/>
              </a:solidFill>
            </a:endParaRPr>
          </a:p>
        </p:txBody>
      </p:sp>
    </p:spTree>
    <p:extLst>
      <p:ext uri="{BB962C8B-B14F-4D97-AF65-F5344CB8AC3E}">
        <p14:creationId xmlns:p14="http://schemas.microsoft.com/office/powerpoint/2010/main" val="3406311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FD782-86A5-68EF-9F8D-3C1F8FE67E4F}"/>
              </a:ext>
            </a:extLst>
          </p:cNvPr>
          <p:cNvSpPr>
            <a:spLocks noGrp="1"/>
          </p:cNvSpPr>
          <p:nvPr>
            <p:ph type="title"/>
          </p:nvPr>
        </p:nvSpPr>
        <p:spPr>
          <a:xfrm>
            <a:off x="838200" y="371042"/>
            <a:ext cx="10515600" cy="1325563"/>
          </a:xfrm>
        </p:spPr>
        <p:txBody>
          <a:bodyPr/>
          <a:lstStyle/>
          <a:p>
            <a:r>
              <a:rPr lang="en-US" b="1" dirty="0">
                <a:solidFill>
                  <a:schemeClr val="bg1"/>
                </a:solidFill>
                <a:latin typeface="Arial" panose="020B0604020202020204" pitchFamily="34" charset="0"/>
                <a:cs typeface="Arial" panose="020B0604020202020204" pitchFamily="34" charset="0"/>
              </a:rPr>
              <a:t>Compensation Appropriations</a:t>
            </a:r>
            <a:endParaRPr lang="en-US" b="1" spc="0" dirty="0">
              <a:solidFill>
                <a:schemeClr val="bg1"/>
              </a:solidFill>
              <a:latin typeface="Arial" panose="020B060402020202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EAFC3E83-2632-B173-92BD-A6763DC8B138}"/>
              </a:ext>
            </a:extLst>
          </p:cNvPr>
          <p:cNvGraphicFramePr/>
          <p:nvPr>
            <p:extLst>
              <p:ext uri="{D42A27DB-BD31-4B8C-83A1-F6EECF244321}">
                <p14:modId xmlns:p14="http://schemas.microsoft.com/office/powerpoint/2010/main" val="2604295334"/>
              </p:ext>
            </p:extLst>
          </p:nvPr>
        </p:nvGraphicFramePr>
        <p:xfrm>
          <a:off x="838200" y="1609725"/>
          <a:ext cx="10515600" cy="475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2E26557D-74E0-701D-90A1-887CB2703A1D}"/>
              </a:ext>
            </a:extLst>
          </p:cNvPr>
          <p:cNvSpPr>
            <a:spLocks noGrp="1"/>
          </p:cNvSpPr>
          <p:nvPr>
            <p:ph type="sldNum" sz="quarter" idx="12"/>
          </p:nvPr>
        </p:nvSpPr>
        <p:spPr/>
        <p:txBody>
          <a:bodyPr/>
          <a:lstStyle/>
          <a:p>
            <a:fld id="{CBD12358-51D2-46B3-9BDE-DF29528B9454}" type="slidenum">
              <a:rPr lang="en-US" sz="1800" smtClean="0">
                <a:solidFill>
                  <a:schemeClr val="bg1"/>
                </a:solidFill>
              </a:rPr>
              <a:t>32</a:t>
            </a:fld>
            <a:endParaRPr lang="en-US" sz="1400" dirty="0">
              <a:solidFill>
                <a:schemeClr val="bg1"/>
              </a:solidFill>
            </a:endParaRPr>
          </a:p>
        </p:txBody>
      </p:sp>
    </p:spTree>
    <p:extLst>
      <p:ext uri="{BB962C8B-B14F-4D97-AF65-F5344CB8AC3E}">
        <p14:creationId xmlns:p14="http://schemas.microsoft.com/office/powerpoint/2010/main" val="1516375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141EB-F714-9400-0DC2-24CF4AAD5EC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A661A18-42E9-F5E3-AB5B-9A0202A33992}"/>
              </a:ext>
            </a:extLst>
          </p:cNvPr>
          <p:cNvSpPr>
            <a:spLocks noGrp="1"/>
          </p:cNvSpPr>
          <p:nvPr>
            <p:ph type="title"/>
          </p:nvPr>
        </p:nvSpPr>
        <p:spPr>
          <a:xfrm>
            <a:off x="1331118" y="618692"/>
            <a:ext cx="9529763" cy="1325563"/>
          </a:xfrm>
        </p:spPr>
        <p:txBody>
          <a:bodyPr/>
          <a:lstStyle/>
          <a:p>
            <a:r>
              <a:rPr lang="en-US" b="1" spc="0" dirty="0">
                <a:solidFill>
                  <a:schemeClr val="bg1"/>
                </a:solidFill>
                <a:latin typeface="Arial" panose="020B0604020202020204" pitchFamily="34" charset="0"/>
                <a:cs typeface="Arial" panose="020B0604020202020204" pitchFamily="34" charset="0"/>
              </a:rPr>
              <a:t>Special compensation appropriations</a:t>
            </a:r>
          </a:p>
        </p:txBody>
      </p:sp>
      <p:sp>
        <p:nvSpPr>
          <p:cNvPr id="10" name="TextBox 9">
            <a:extLst>
              <a:ext uri="{FF2B5EF4-FFF2-40B4-BE49-F238E27FC236}">
                <a16:creationId xmlns:a16="http://schemas.microsoft.com/office/drawing/2014/main" id="{3577EF59-8446-4015-1C0E-E1AC8CB698A2}"/>
              </a:ext>
            </a:extLst>
          </p:cNvPr>
          <p:cNvSpPr txBox="1"/>
          <p:nvPr/>
        </p:nvSpPr>
        <p:spPr>
          <a:xfrm>
            <a:off x="1549751" y="1643162"/>
            <a:ext cx="9092496" cy="5078313"/>
          </a:xfrm>
          <a:prstGeom prst="rect">
            <a:avLst/>
          </a:prstGeom>
          <a:noFill/>
        </p:spPr>
        <p:txBody>
          <a:bodyPr wrap="square">
            <a:spAutoFit/>
          </a:bodyPr>
          <a:lstStyle/>
          <a:p>
            <a:pPr marL="285750" indent="-285750">
              <a:lnSpc>
                <a:spcPct val="90000"/>
              </a:lnSpc>
              <a:buClr>
                <a:schemeClr val="accent2"/>
              </a:buClr>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Executive agencies: There is no separate distribution for longevity pay.  It is included in your 4% distribution.</a:t>
            </a:r>
          </a:p>
          <a:p>
            <a:pPr marL="285750" indent="-285750">
              <a:lnSpc>
                <a:spcPct val="90000"/>
              </a:lnSpc>
              <a:buClr>
                <a:schemeClr val="accent2"/>
              </a:buClr>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pPr marL="285750" indent="-285750">
              <a:lnSpc>
                <a:spcPct val="90000"/>
              </a:lnSpc>
              <a:buClr>
                <a:schemeClr val="accent2"/>
              </a:buClr>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SB 376: To be funded from the Health Care Affordability Fund in FY26.  You will receive a distribution amount to build into your budget from your analyst by April 21.</a:t>
            </a:r>
          </a:p>
          <a:p>
            <a:pPr marL="742950" lvl="1" indent="-285750">
              <a:lnSpc>
                <a:spcPct val="90000"/>
              </a:lnSpc>
              <a:buClr>
                <a:schemeClr val="accent2"/>
              </a:buClr>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The related costs for SB 376 will need to be requested as general fund or other funds as part of your FY27 budget request.</a:t>
            </a:r>
          </a:p>
          <a:p>
            <a:pPr marL="742950" lvl="1" indent="-285750">
              <a:lnSpc>
                <a:spcPct val="90000"/>
              </a:lnSpc>
              <a:buClr>
                <a:schemeClr val="accent2"/>
              </a:buClr>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pPr marL="285750" indent="-285750">
              <a:lnSpc>
                <a:spcPct val="90000"/>
              </a:lnSpc>
              <a:buClr>
                <a:schemeClr val="accent2"/>
              </a:buClr>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Classification and compensation study: Amounts to be distributed to agencies from this $17 million appropriation have not been distributed yet.  Once determined amount will be provided and FY26 operating budgets will be adjusted accordingly.</a:t>
            </a:r>
          </a:p>
        </p:txBody>
      </p:sp>
      <p:sp>
        <p:nvSpPr>
          <p:cNvPr id="3" name="Slide Number Placeholder 2">
            <a:extLst>
              <a:ext uri="{FF2B5EF4-FFF2-40B4-BE49-F238E27FC236}">
                <a16:creationId xmlns:a16="http://schemas.microsoft.com/office/drawing/2014/main" id="{76171141-9A68-9708-9741-AB326A482041}"/>
              </a:ext>
            </a:extLst>
          </p:cNvPr>
          <p:cNvSpPr>
            <a:spLocks noGrp="1"/>
          </p:cNvSpPr>
          <p:nvPr>
            <p:ph type="sldNum" sz="quarter" idx="12"/>
          </p:nvPr>
        </p:nvSpPr>
        <p:spPr/>
        <p:txBody>
          <a:bodyPr/>
          <a:lstStyle/>
          <a:p>
            <a:fld id="{CBD12358-51D2-46B3-9BDE-DF29528B9454}" type="slidenum">
              <a:rPr lang="en-US" sz="1800" smtClean="0">
                <a:solidFill>
                  <a:schemeClr val="bg1"/>
                </a:solidFill>
              </a:rPr>
              <a:t>33</a:t>
            </a:fld>
            <a:endParaRPr lang="en-US" sz="1400" dirty="0">
              <a:solidFill>
                <a:schemeClr val="bg1"/>
              </a:solidFill>
            </a:endParaRPr>
          </a:p>
        </p:txBody>
      </p:sp>
    </p:spTree>
    <p:extLst>
      <p:ext uri="{BB962C8B-B14F-4D97-AF65-F5344CB8AC3E}">
        <p14:creationId xmlns:p14="http://schemas.microsoft.com/office/powerpoint/2010/main" val="4066031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FD782-86A5-68EF-9F8D-3C1F8FE67E4F}"/>
              </a:ext>
            </a:extLst>
          </p:cNvPr>
          <p:cNvSpPr>
            <a:spLocks noGrp="1"/>
          </p:cNvSpPr>
          <p:nvPr>
            <p:ph type="title"/>
          </p:nvPr>
        </p:nvSpPr>
        <p:spPr>
          <a:xfrm>
            <a:off x="1331118" y="618692"/>
            <a:ext cx="9529763" cy="1325563"/>
          </a:xfrm>
        </p:spPr>
        <p:txBody>
          <a:bodyPr/>
          <a:lstStyle/>
          <a:p>
            <a:r>
              <a:rPr lang="en-US" b="1" dirty="0">
                <a:solidFill>
                  <a:schemeClr val="bg1"/>
                </a:solidFill>
                <a:latin typeface="Arial" panose="020B0604020202020204" pitchFamily="34" charset="0"/>
                <a:cs typeface="Arial" panose="020B0604020202020204" pitchFamily="34" charset="0"/>
              </a:rPr>
              <a:t>SHARE: Department Level Budgets</a:t>
            </a:r>
            <a:endParaRPr lang="en-US" b="1" spc="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08A613E-982E-27C8-6DFA-1ECBEB35B84E}"/>
              </a:ext>
            </a:extLst>
          </p:cNvPr>
          <p:cNvSpPr txBox="1"/>
          <p:nvPr/>
        </p:nvSpPr>
        <p:spPr>
          <a:xfrm>
            <a:off x="1575504" y="1858530"/>
            <a:ext cx="9092496" cy="3831818"/>
          </a:xfrm>
          <a:prstGeom prst="rect">
            <a:avLst/>
          </a:prstGeom>
          <a:noFill/>
        </p:spPr>
        <p:txBody>
          <a:bodyPr wrap="square">
            <a:spAutoFit/>
          </a:bodyPr>
          <a:lstStyle/>
          <a:p>
            <a:pPr marL="285750" indent="-285750">
              <a:lnSpc>
                <a:spcPct val="90000"/>
              </a:lnSpc>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Agency option to set up budgets at the following lower levels (only when using a P-Code):</a:t>
            </a:r>
          </a:p>
          <a:p>
            <a:pPr marL="800100" lvl="1" indent="-342900">
              <a:lnSpc>
                <a:spcPct val="90000"/>
              </a:lnSpc>
              <a:buClr>
                <a:schemeClr val="accent2"/>
              </a:buClr>
              <a:buFont typeface="+mj-lt"/>
              <a:buAutoNum type="arabicPeriod"/>
            </a:pPr>
            <a:r>
              <a:rPr lang="en-US" dirty="0">
                <a:solidFill>
                  <a:schemeClr val="bg1"/>
                </a:solidFill>
                <a:latin typeface="Arial" panose="020B0604020202020204" pitchFamily="34" charset="0"/>
                <a:cs typeface="Arial" panose="020B0604020202020204" pitchFamily="34" charset="0"/>
              </a:rPr>
              <a:t>Department (division or bureau)</a:t>
            </a:r>
          </a:p>
          <a:p>
            <a:pPr marL="800100" lvl="1" indent="-342900">
              <a:lnSpc>
                <a:spcPct val="90000"/>
              </a:lnSpc>
              <a:buClr>
                <a:schemeClr val="accent2"/>
              </a:buClr>
              <a:buFont typeface="+mj-lt"/>
              <a:buAutoNum type="arabicPeriod"/>
            </a:pPr>
            <a:r>
              <a:rPr lang="en-US" dirty="0">
                <a:solidFill>
                  <a:schemeClr val="bg1"/>
                </a:solidFill>
                <a:latin typeface="Arial" panose="020B0604020202020204" pitchFamily="34" charset="0"/>
                <a:cs typeface="Arial" panose="020B0604020202020204" pitchFamily="34" charset="0"/>
              </a:rPr>
              <a:t>Appropriation Unit, Account or Sub account</a:t>
            </a:r>
          </a:p>
          <a:p>
            <a:pPr marL="800100" lvl="1" indent="-342900">
              <a:lnSpc>
                <a:spcPct val="90000"/>
              </a:lnSpc>
              <a:buClr>
                <a:schemeClr val="accent2"/>
              </a:buClr>
              <a:buFont typeface="+mj-lt"/>
              <a:buAutoNum type="arabicPeriod"/>
            </a:pPr>
            <a:r>
              <a:rPr lang="en-US" dirty="0">
                <a:solidFill>
                  <a:schemeClr val="bg1"/>
                </a:solidFill>
                <a:latin typeface="Arial" panose="020B0604020202020204" pitchFamily="34" charset="0"/>
                <a:cs typeface="Arial" panose="020B0604020202020204" pitchFamily="34" charset="0"/>
              </a:rPr>
              <a:t>Using Agency specific chart fields</a:t>
            </a:r>
          </a:p>
          <a:p>
            <a:pPr marL="285750" indent="-285750">
              <a:lnSpc>
                <a:spcPct val="90000"/>
              </a:lnSpc>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Can only be established for budgets using a P-Code. Department level budgets cannot be used for budgets established under a Z-Code.</a:t>
            </a:r>
          </a:p>
          <a:p>
            <a:pPr marL="285750" indent="-285750">
              <a:lnSpc>
                <a:spcPct val="90000"/>
              </a:lnSpc>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Only appropriation level budget entries are approved by DFA. SBD will review entries to ensure they are consistent with approved agency structures.</a:t>
            </a:r>
          </a:p>
          <a:p>
            <a:pPr marL="285750" indent="-285750">
              <a:lnSpc>
                <a:spcPct val="90000"/>
              </a:lnSpc>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Once the determination is made to either use or not use department level budgets, it cannot be changed during the fiscal year.</a:t>
            </a:r>
          </a:p>
          <a:p>
            <a:pPr marL="285750" indent="-285750">
              <a:lnSpc>
                <a:spcPct val="90000"/>
              </a:lnSpc>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Department level budgets must be established using AGY ledger type and 10-digit department codes.</a:t>
            </a:r>
          </a:p>
          <a:p>
            <a:pPr marL="285750" indent="-285750">
              <a:lnSpc>
                <a:spcPct val="90000"/>
              </a:lnSpc>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BFM cannot produce dept-level OPBUD-3s at this time; however, it may be useful to extract the 7700 Form into Excel to help construct dept-level OPBUD-3 journals.</a:t>
            </a:r>
          </a:p>
        </p:txBody>
      </p:sp>
      <p:sp>
        <p:nvSpPr>
          <p:cNvPr id="3" name="Slide Number Placeholder 2">
            <a:extLst>
              <a:ext uri="{FF2B5EF4-FFF2-40B4-BE49-F238E27FC236}">
                <a16:creationId xmlns:a16="http://schemas.microsoft.com/office/drawing/2014/main" id="{9F3A8E6C-E300-7B68-F29E-5A207864BE8E}"/>
              </a:ext>
            </a:extLst>
          </p:cNvPr>
          <p:cNvSpPr>
            <a:spLocks noGrp="1"/>
          </p:cNvSpPr>
          <p:nvPr>
            <p:ph type="sldNum" sz="quarter" idx="12"/>
          </p:nvPr>
        </p:nvSpPr>
        <p:spPr/>
        <p:txBody>
          <a:bodyPr/>
          <a:lstStyle/>
          <a:p>
            <a:fld id="{CBD12358-51D2-46B3-9BDE-DF29528B9454}" type="slidenum">
              <a:rPr lang="en-US" sz="1800" smtClean="0">
                <a:solidFill>
                  <a:schemeClr val="bg1"/>
                </a:solidFill>
              </a:rPr>
              <a:t>34</a:t>
            </a:fld>
            <a:endParaRPr lang="en-US" sz="1400" dirty="0">
              <a:solidFill>
                <a:schemeClr val="bg1"/>
              </a:solidFill>
            </a:endParaRPr>
          </a:p>
        </p:txBody>
      </p:sp>
    </p:spTree>
    <p:extLst>
      <p:ext uri="{BB962C8B-B14F-4D97-AF65-F5344CB8AC3E}">
        <p14:creationId xmlns:p14="http://schemas.microsoft.com/office/powerpoint/2010/main" val="1252748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FD782-86A5-68EF-9F8D-3C1F8FE67E4F}"/>
              </a:ext>
            </a:extLst>
          </p:cNvPr>
          <p:cNvSpPr>
            <a:spLocks noGrp="1"/>
          </p:cNvSpPr>
          <p:nvPr>
            <p:ph type="title"/>
          </p:nvPr>
        </p:nvSpPr>
        <p:spPr>
          <a:xfrm>
            <a:off x="762000" y="847292"/>
            <a:ext cx="10582275" cy="1325563"/>
          </a:xfrm>
        </p:spPr>
        <p:txBody>
          <a:bodyPr/>
          <a:lstStyle/>
          <a:p>
            <a:r>
              <a:rPr lang="en-US" b="1" dirty="0">
                <a:solidFill>
                  <a:schemeClr val="bg1"/>
                </a:solidFill>
                <a:latin typeface="Arial" panose="020B0604020202020204" pitchFamily="34" charset="0"/>
                <a:cs typeface="Arial" panose="020B0604020202020204" pitchFamily="34" charset="0"/>
              </a:rPr>
              <a:t>Special and Other Legislative Appropriation Input Form (OPBUD-4)</a:t>
            </a:r>
            <a:endParaRPr lang="en-US" b="1" spc="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08A613E-982E-27C8-6DFA-1ECBEB35B84E}"/>
              </a:ext>
            </a:extLst>
          </p:cNvPr>
          <p:cNvSpPr txBox="1"/>
          <p:nvPr/>
        </p:nvSpPr>
        <p:spPr>
          <a:xfrm>
            <a:off x="634646" y="2449080"/>
            <a:ext cx="10709629" cy="3582519"/>
          </a:xfrm>
          <a:prstGeom prst="rect">
            <a:avLst/>
          </a:prstGeom>
          <a:noFill/>
        </p:spPr>
        <p:txBody>
          <a:bodyPr wrap="square">
            <a:spAutoFit/>
          </a:bodyPr>
          <a:lstStyle/>
          <a:p>
            <a:pPr marL="285750" indent="-285750">
              <a:lnSpc>
                <a:spcPct val="90000"/>
              </a:lnSpc>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Used to establish non-recurring appropriations under Sections 5-11 of the GAA or appropriations contained in other acts of the legislature. (Form &amp; Instructions on SBD website.) EXCEPT Section 9 – see following instructions</a:t>
            </a:r>
          </a:p>
          <a:p>
            <a:pPr marL="285750" indent="-285750">
              <a:lnSpc>
                <a:spcPct val="90000"/>
              </a:lnSpc>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Amounts on the OPBUD-4 should be shown in </a:t>
            </a:r>
            <a:r>
              <a:rPr lang="en-US" sz="1800" dirty="0">
                <a:solidFill>
                  <a:schemeClr val="accent2"/>
                </a:solidFill>
                <a:latin typeface="Arial" panose="020B0604020202020204" pitchFamily="34" charset="0"/>
                <a:cs typeface="Arial" panose="020B0604020202020204" pitchFamily="34" charset="0"/>
              </a:rPr>
              <a:t>actual dollars</a:t>
            </a:r>
            <a:r>
              <a:rPr lang="en-US" sz="1800" dirty="0">
                <a:solidFill>
                  <a:schemeClr val="bg1"/>
                </a:solidFill>
                <a:latin typeface="Arial" panose="020B0604020202020204" pitchFamily="34" charset="0"/>
                <a:cs typeface="Arial" panose="020B0604020202020204" pitchFamily="34" charset="0"/>
              </a:rPr>
              <a:t>.</a:t>
            </a:r>
          </a:p>
          <a:p>
            <a:pPr marL="285750" indent="-285750">
              <a:lnSpc>
                <a:spcPct val="90000"/>
              </a:lnSpc>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Z-Codes for special appropriations in sections 5-11 of the GAA have been assigned and created by SBD.  See budget code table on SBD website for Z-codes, class codes, </a:t>
            </a:r>
            <a:r>
              <a:rPr lang="en-US" sz="1800" dirty="0" err="1">
                <a:solidFill>
                  <a:schemeClr val="bg1"/>
                </a:solidFill>
                <a:latin typeface="Arial" panose="020B0604020202020204" pitchFamily="34" charset="0"/>
                <a:cs typeface="Arial" panose="020B0604020202020204" pitchFamily="34" charset="0"/>
              </a:rPr>
              <a:t>budrefs</a:t>
            </a:r>
            <a:r>
              <a:rPr lang="en-US" sz="1800" dirty="0">
                <a:solidFill>
                  <a:schemeClr val="bg1"/>
                </a:solidFill>
                <a:latin typeface="Arial" panose="020B0604020202020204" pitchFamily="34" charset="0"/>
                <a:cs typeface="Arial" panose="020B0604020202020204" pitchFamily="34" charset="0"/>
              </a:rPr>
              <a:t>, amounts, funding sources, and line-item vetoes.</a:t>
            </a:r>
          </a:p>
          <a:p>
            <a:pPr marL="285750" indent="-285750">
              <a:lnSpc>
                <a:spcPct val="90000"/>
              </a:lnSpc>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Agencies must submit OPBUD-4s on forms available on the DFA website. Attach SHARE Journal entries to the OPBUD-4 Form and submit to DFA.</a:t>
            </a:r>
          </a:p>
          <a:p>
            <a:pPr marL="285750" indent="-285750">
              <a:lnSpc>
                <a:spcPct val="90000"/>
              </a:lnSpc>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Note: Utilize multiple appropriation OPBUD-4 form to budget multiple Section 5 appropriations on the same form</a:t>
            </a:r>
          </a:p>
          <a:p>
            <a:pPr marL="285750" indent="-285750">
              <a:lnSpc>
                <a:spcPct val="90000"/>
              </a:lnSpc>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Submit a corresponding Allotment Request form for each General Fund, Tobacco Fund, or Computer Enhancement Fund Appropriation included on the OPBUD-4.  A </a:t>
            </a:r>
            <a:r>
              <a:rPr lang="en-US" dirty="0">
                <a:solidFill>
                  <a:schemeClr val="bg1"/>
                </a:solidFill>
                <a:latin typeface="Arial" panose="020B0604020202020204" pitchFamily="34" charset="0"/>
                <a:cs typeface="Arial" panose="020B0604020202020204" pitchFamily="34" charset="0"/>
              </a:rPr>
              <a:t>m</a:t>
            </a:r>
            <a:r>
              <a:rPr lang="en-US" sz="1800" dirty="0">
                <a:solidFill>
                  <a:schemeClr val="bg1"/>
                </a:solidFill>
                <a:latin typeface="Arial" panose="020B0604020202020204" pitchFamily="34" charset="0"/>
                <a:cs typeface="Arial" panose="020B0604020202020204" pitchFamily="34" charset="0"/>
              </a:rPr>
              <a:t>ultiple appropriation allotment form is available to use for nonrecurring appropriations.</a:t>
            </a:r>
          </a:p>
        </p:txBody>
      </p:sp>
      <p:sp>
        <p:nvSpPr>
          <p:cNvPr id="3" name="Slide Number Placeholder 2">
            <a:extLst>
              <a:ext uri="{FF2B5EF4-FFF2-40B4-BE49-F238E27FC236}">
                <a16:creationId xmlns:a16="http://schemas.microsoft.com/office/drawing/2014/main" id="{57F2ADE6-CA1A-E796-5A11-EA17146C7BDB}"/>
              </a:ext>
            </a:extLst>
          </p:cNvPr>
          <p:cNvSpPr>
            <a:spLocks noGrp="1"/>
          </p:cNvSpPr>
          <p:nvPr>
            <p:ph type="sldNum" sz="quarter" idx="12"/>
          </p:nvPr>
        </p:nvSpPr>
        <p:spPr/>
        <p:txBody>
          <a:bodyPr/>
          <a:lstStyle/>
          <a:p>
            <a:fld id="{CBD12358-51D2-46B3-9BDE-DF29528B9454}" type="slidenum">
              <a:rPr lang="en-US" sz="1800" smtClean="0">
                <a:solidFill>
                  <a:schemeClr val="bg1"/>
                </a:solidFill>
              </a:rPr>
              <a:t>35</a:t>
            </a:fld>
            <a:endParaRPr lang="en-US" dirty="0">
              <a:solidFill>
                <a:schemeClr val="bg1"/>
              </a:solidFill>
            </a:endParaRPr>
          </a:p>
        </p:txBody>
      </p:sp>
    </p:spTree>
    <p:extLst>
      <p:ext uri="{BB962C8B-B14F-4D97-AF65-F5344CB8AC3E}">
        <p14:creationId xmlns:p14="http://schemas.microsoft.com/office/powerpoint/2010/main" val="1685593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91C5A-30AB-8FDE-AE38-675BC4DEB50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E533196-E599-B097-D070-2693FEE0A7BB}"/>
              </a:ext>
            </a:extLst>
          </p:cNvPr>
          <p:cNvSpPr>
            <a:spLocks noGrp="1"/>
          </p:cNvSpPr>
          <p:nvPr>
            <p:ph type="title"/>
          </p:nvPr>
        </p:nvSpPr>
        <p:spPr>
          <a:xfrm>
            <a:off x="762000" y="847292"/>
            <a:ext cx="10582275" cy="1325563"/>
          </a:xfrm>
        </p:spPr>
        <p:txBody>
          <a:bodyPr/>
          <a:lstStyle/>
          <a:p>
            <a:r>
              <a:rPr lang="en-US" b="1" spc="0" dirty="0">
                <a:solidFill>
                  <a:schemeClr val="bg1"/>
                </a:solidFill>
                <a:latin typeface="Arial" panose="020B0604020202020204" pitchFamily="34" charset="0"/>
                <a:cs typeface="Arial" panose="020B0604020202020204" pitchFamily="34" charset="0"/>
              </a:rPr>
              <a:t>Budgeting nonrecurring appropriation reauthorizations</a:t>
            </a:r>
          </a:p>
        </p:txBody>
      </p:sp>
      <p:sp>
        <p:nvSpPr>
          <p:cNvPr id="3" name="Slide Number Placeholder 2">
            <a:extLst>
              <a:ext uri="{FF2B5EF4-FFF2-40B4-BE49-F238E27FC236}">
                <a16:creationId xmlns:a16="http://schemas.microsoft.com/office/drawing/2014/main" id="{AEDB7B4E-9BB3-281B-7112-ABD740746334}"/>
              </a:ext>
            </a:extLst>
          </p:cNvPr>
          <p:cNvSpPr>
            <a:spLocks noGrp="1"/>
          </p:cNvSpPr>
          <p:nvPr>
            <p:ph type="sldNum" sz="quarter" idx="12"/>
          </p:nvPr>
        </p:nvSpPr>
        <p:spPr/>
        <p:txBody>
          <a:bodyPr/>
          <a:lstStyle/>
          <a:p>
            <a:fld id="{CBD12358-51D2-46B3-9BDE-DF29528B9454}" type="slidenum">
              <a:rPr lang="en-US" sz="1800" smtClean="0">
                <a:solidFill>
                  <a:schemeClr val="bg1"/>
                </a:solidFill>
              </a:rPr>
              <a:t>36</a:t>
            </a:fld>
            <a:endParaRPr lang="en-US" dirty="0">
              <a:solidFill>
                <a:schemeClr val="bg1"/>
              </a:solidFill>
            </a:endParaRPr>
          </a:p>
        </p:txBody>
      </p:sp>
      <p:sp>
        <p:nvSpPr>
          <p:cNvPr id="2" name="TextBox 1">
            <a:extLst>
              <a:ext uri="{FF2B5EF4-FFF2-40B4-BE49-F238E27FC236}">
                <a16:creationId xmlns:a16="http://schemas.microsoft.com/office/drawing/2014/main" id="{207146D9-8C37-326A-B5C8-C5EDC91B3B27}"/>
              </a:ext>
            </a:extLst>
          </p:cNvPr>
          <p:cNvSpPr txBox="1"/>
          <p:nvPr/>
        </p:nvSpPr>
        <p:spPr>
          <a:xfrm>
            <a:off x="572655" y="2262908"/>
            <a:ext cx="10880436" cy="3785652"/>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bg1"/>
                </a:solidFill>
              </a:rPr>
              <a:t>New requirement </a:t>
            </a:r>
            <a:r>
              <a:rPr lang="en-US" sz="2400" dirty="0">
                <a:solidFill>
                  <a:schemeClr val="bg1"/>
                </a:solidFill>
              </a:rPr>
              <a:t>for appropriation reauthorization extensions:</a:t>
            </a:r>
          </a:p>
          <a:p>
            <a:pPr marL="742950" lvl="1" indent="-285750">
              <a:buFont typeface="Arial" panose="020B0604020202020204" pitchFamily="34" charset="0"/>
              <a:buChar char="•"/>
            </a:pPr>
            <a:r>
              <a:rPr lang="en-US" sz="2400" dirty="0">
                <a:solidFill>
                  <a:schemeClr val="bg1"/>
                </a:solidFill>
              </a:rPr>
              <a:t>Submit budget decrease journals (revenue and expenditure) to zero out remaining balance in old class code and </a:t>
            </a:r>
            <a:r>
              <a:rPr lang="en-US" sz="2400" dirty="0" err="1">
                <a:solidFill>
                  <a:schemeClr val="bg1"/>
                </a:solidFill>
              </a:rPr>
              <a:t>budref</a:t>
            </a:r>
            <a:endParaRPr lang="en-US" sz="2400" dirty="0">
              <a:solidFill>
                <a:schemeClr val="bg1"/>
              </a:solidFill>
            </a:endParaRPr>
          </a:p>
          <a:p>
            <a:pPr marL="742950" lvl="1" indent="-285750">
              <a:buFont typeface="Arial" panose="020B0604020202020204" pitchFamily="34" charset="0"/>
              <a:buChar char="•"/>
            </a:pPr>
            <a:r>
              <a:rPr lang="en-US" sz="2400" dirty="0">
                <a:solidFill>
                  <a:schemeClr val="bg1"/>
                </a:solidFill>
              </a:rPr>
              <a:t>Submit budget journals to budget under new class code and </a:t>
            </a:r>
            <a:r>
              <a:rPr lang="en-US" sz="2400" dirty="0" err="1">
                <a:solidFill>
                  <a:schemeClr val="bg1"/>
                </a:solidFill>
              </a:rPr>
              <a:t>budref</a:t>
            </a:r>
            <a:r>
              <a:rPr lang="en-US" sz="2400" dirty="0">
                <a:solidFill>
                  <a:schemeClr val="bg1"/>
                </a:solidFill>
              </a:rPr>
              <a:t> as usual</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b="1" dirty="0">
                <a:solidFill>
                  <a:schemeClr val="bg1"/>
                </a:solidFill>
              </a:rPr>
              <a:t>Optional: </a:t>
            </a:r>
            <a:r>
              <a:rPr lang="en-US" sz="2400" dirty="0">
                <a:solidFill>
                  <a:schemeClr val="bg1"/>
                </a:solidFill>
              </a:rPr>
              <a:t>You may budget reauthorizations before June 30.  Ensure all transactions utilizing old class code and </a:t>
            </a:r>
            <a:r>
              <a:rPr lang="en-US" sz="2400" dirty="0" err="1">
                <a:solidFill>
                  <a:schemeClr val="bg1"/>
                </a:solidFill>
              </a:rPr>
              <a:t>budref</a:t>
            </a:r>
            <a:r>
              <a:rPr lang="en-US" sz="2400" dirty="0">
                <a:solidFill>
                  <a:schemeClr val="bg1"/>
                </a:solidFill>
              </a:rPr>
              <a:t> are complete before doing so.</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All reauthorizations for FY26 will have the </a:t>
            </a:r>
            <a:r>
              <a:rPr lang="en-US" sz="2400" dirty="0" err="1">
                <a:solidFill>
                  <a:schemeClr val="bg1"/>
                </a:solidFill>
              </a:rPr>
              <a:t>budref</a:t>
            </a:r>
            <a:r>
              <a:rPr lang="en-US" sz="2400" dirty="0">
                <a:solidFill>
                  <a:schemeClr val="bg1"/>
                </a:solidFill>
              </a:rPr>
              <a:t> 92524 to account for the possibility of budgeting the extension in the closing months of FY25.</a:t>
            </a:r>
          </a:p>
        </p:txBody>
      </p:sp>
    </p:spTree>
    <p:extLst>
      <p:ext uri="{BB962C8B-B14F-4D97-AF65-F5344CB8AC3E}">
        <p14:creationId xmlns:p14="http://schemas.microsoft.com/office/powerpoint/2010/main" val="2554245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FD782-86A5-68EF-9F8D-3C1F8FE67E4F}"/>
              </a:ext>
            </a:extLst>
          </p:cNvPr>
          <p:cNvSpPr>
            <a:spLocks noGrp="1"/>
          </p:cNvSpPr>
          <p:nvPr>
            <p:ph type="title"/>
          </p:nvPr>
        </p:nvSpPr>
        <p:spPr>
          <a:xfrm>
            <a:off x="762000" y="1075892"/>
            <a:ext cx="10582275" cy="1325563"/>
          </a:xfrm>
        </p:spPr>
        <p:txBody>
          <a:bodyPr/>
          <a:lstStyle/>
          <a:p>
            <a:r>
              <a:rPr lang="en-US" b="1" dirty="0">
                <a:solidFill>
                  <a:schemeClr val="bg1"/>
                </a:solidFill>
                <a:latin typeface="Arial" panose="020B0604020202020204" pitchFamily="34" charset="0"/>
                <a:cs typeface="Arial" panose="020B0604020202020204" pitchFamily="34" charset="0"/>
              </a:rPr>
              <a:t>Due Dates for Submitting Nonrecurring OPBUD-4s</a:t>
            </a:r>
            <a:endParaRPr lang="en-US" b="1" spc="0" dirty="0">
              <a:solidFill>
                <a:schemeClr val="bg1"/>
              </a:solidFill>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0D1442C9-74A9-AD61-6AE2-3E82941A0ACE}"/>
              </a:ext>
            </a:extLst>
          </p:cNvPr>
          <p:cNvGraphicFramePr/>
          <p:nvPr>
            <p:extLst>
              <p:ext uri="{D42A27DB-BD31-4B8C-83A1-F6EECF244321}">
                <p14:modId xmlns:p14="http://schemas.microsoft.com/office/powerpoint/2010/main" val="562365486"/>
              </p:ext>
            </p:extLst>
          </p:nvPr>
        </p:nvGraphicFramePr>
        <p:xfrm>
          <a:off x="981075" y="2401455"/>
          <a:ext cx="10229849" cy="2999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E928F68-4DBA-0115-383B-CE4CB1E9EEAA}"/>
              </a:ext>
            </a:extLst>
          </p:cNvPr>
          <p:cNvSpPr>
            <a:spLocks noGrp="1"/>
          </p:cNvSpPr>
          <p:nvPr>
            <p:ph type="sldNum" sz="quarter" idx="12"/>
          </p:nvPr>
        </p:nvSpPr>
        <p:spPr/>
        <p:txBody>
          <a:bodyPr/>
          <a:lstStyle/>
          <a:p>
            <a:fld id="{CBD12358-51D2-46B3-9BDE-DF29528B9454}" type="slidenum">
              <a:rPr lang="en-US" sz="1800" smtClean="0">
                <a:solidFill>
                  <a:schemeClr val="bg1"/>
                </a:solidFill>
              </a:rPr>
              <a:t>37</a:t>
            </a:fld>
            <a:endParaRPr lang="en-US" dirty="0">
              <a:solidFill>
                <a:schemeClr val="bg1"/>
              </a:solidFill>
            </a:endParaRPr>
          </a:p>
        </p:txBody>
      </p:sp>
    </p:spTree>
    <p:extLst>
      <p:ext uri="{BB962C8B-B14F-4D97-AF65-F5344CB8AC3E}">
        <p14:creationId xmlns:p14="http://schemas.microsoft.com/office/powerpoint/2010/main" val="20917644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D6D7-58A1-4799-55D7-D24288818385}"/>
              </a:ext>
            </a:extLst>
          </p:cNvPr>
          <p:cNvSpPr>
            <a:spLocks noGrp="1"/>
          </p:cNvSpPr>
          <p:nvPr>
            <p:ph type="title"/>
          </p:nvPr>
        </p:nvSpPr>
        <p:spPr>
          <a:xfrm>
            <a:off x="619433" y="427937"/>
            <a:ext cx="7276792" cy="1710354"/>
          </a:xfrm>
        </p:spPr>
        <p:txBody>
          <a:bodyPr/>
          <a:lstStyle/>
          <a:p>
            <a:r>
              <a:rPr lang="en-US" b="1" spc="0" dirty="0">
                <a:solidFill>
                  <a:schemeClr val="bg1"/>
                </a:solidFill>
                <a:latin typeface="Arial" panose="020B0604020202020204" pitchFamily="34" charset="0"/>
                <a:cs typeface="Arial" panose="020B0604020202020204" pitchFamily="34" charset="0"/>
              </a:rPr>
              <a:t>Budgeting Section 9 GRO Fund Appropriations</a:t>
            </a:r>
            <a:endParaRPr lang="en-US" dirty="0">
              <a:solidFill>
                <a:schemeClr val="accent3"/>
              </a:solidFill>
            </a:endParaRPr>
          </a:p>
        </p:txBody>
      </p:sp>
      <p:sp>
        <p:nvSpPr>
          <p:cNvPr id="5" name="Rectangle 4">
            <a:extLst>
              <a:ext uri="{FF2B5EF4-FFF2-40B4-BE49-F238E27FC236}">
                <a16:creationId xmlns:a16="http://schemas.microsoft.com/office/drawing/2014/main" id="{34683F79-978E-65FF-8A12-F8EA0F630732}"/>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31439FD-AADD-8F30-F3DA-B3704CEB2C52}"/>
              </a:ext>
            </a:extLst>
          </p:cNvPr>
          <p:cNvSpPr>
            <a:spLocks noGrp="1"/>
          </p:cNvSpPr>
          <p:nvPr>
            <p:ph idx="1"/>
          </p:nvPr>
        </p:nvSpPr>
        <p:spPr>
          <a:xfrm>
            <a:off x="619434" y="1952625"/>
            <a:ext cx="7391091" cy="4685071"/>
          </a:xfrm>
        </p:spPr>
        <p:txBody>
          <a:bodyPr>
            <a:normAutofit fontScale="92500" lnSpcReduction="20000"/>
          </a:bodyPr>
          <a:lstStyle/>
          <a:p>
            <a:r>
              <a:rPr lang="en-US" sz="2000" dirty="0">
                <a:solidFill>
                  <a:schemeClr val="bg1"/>
                </a:solidFill>
              </a:rPr>
              <a:t>Section 9A appropriations are valid in FY26.</a:t>
            </a:r>
          </a:p>
          <a:p>
            <a:r>
              <a:rPr lang="en-US" sz="2000" dirty="0">
                <a:solidFill>
                  <a:schemeClr val="bg1"/>
                </a:solidFill>
              </a:rPr>
              <a:t>Section 9B appropriations are valid in FY27 and 9C in FY28 – not to be budgeted yet.</a:t>
            </a:r>
          </a:p>
          <a:p>
            <a:r>
              <a:rPr lang="en-US" sz="2000" dirty="0">
                <a:solidFill>
                  <a:schemeClr val="bg1"/>
                </a:solidFill>
              </a:rPr>
              <a:t>Agencies who received GRO fund appropriations in the 2024 GAA will now budget the FY26 appropriations under Laws 2024, Second Session, Chapter 69, Section 9 B.</a:t>
            </a:r>
          </a:p>
          <a:p>
            <a:r>
              <a:rPr lang="en-US" sz="2000" dirty="0">
                <a:solidFill>
                  <a:schemeClr val="bg1"/>
                </a:solidFill>
              </a:rPr>
              <a:t>Your analyst will provide you a list of GRO fund appropriations (in Excel) for your agency, including Z-codes and other info.  You must break out each appropriation by expenditure category, consistent with appropriation language.</a:t>
            </a:r>
          </a:p>
          <a:p>
            <a:r>
              <a:rPr lang="en-US" sz="2000" dirty="0">
                <a:solidFill>
                  <a:schemeClr val="bg1"/>
                </a:solidFill>
              </a:rPr>
              <a:t>Include copy of list in your budget submission and email Excel file back to your analyst.  SBD will use this info to build journals for all GRO fund appropriations valid on July 1 – no further action in SHARE is required</a:t>
            </a:r>
          </a:p>
          <a:p>
            <a:r>
              <a:rPr lang="en-US" sz="2000" dirty="0">
                <a:solidFill>
                  <a:schemeClr val="bg1"/>
                </a:solidFill>
              </a:rPr>
              <a:t>Revenue – budgeted under 499905 (transfer from the GRO program fund).  Include allotment request forms for GRO fund appropriations in your budget submission.</a:t>
            </a:r>
          </a:p>
        </p:txBody>
      </p:sp>
      <p:pic>
        <p:nvPicPr>
          <p:cNvPr id="6" name="Picture Placeholder 5" descr="Ceramic piggy bank">
            <a:extLst>
              <a:ext uri="{FF2B5EF4-FFF2-40B4-BE49-F238E27FC236}">
                <a16:creationId xmlns:a16="http://schemas.microsoft.com/office/drawing/2014/main" id="{35929076-6596-9AA7-119B-1E157A52778D}"/>
              </a:ext>
            </a:extLst>
          </p:cNvPr>
          <p:cNvPicPr>
            <a:picLocks noGrp="1" noChangeAspect="1"/>
          </p:cNvPicPr>
          <p:nvPr>
            <p:ph type="pic" sz="quarter" idx="10"/>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32609" r="10061"/>
          <a:stretch/>
        </p:blipFill>
        <p:spPr>
          <a:xfrm>
            <a:off x="9248775" y="0"/>
            <a:ext cx="2943225" cy="6858000"/>
          </a:xfrm>
          <a:noFill/>
        </p:spPr>
      </p:pic>
      <p:sp>
        <p:nvSpPr>
          <p:cNvPr id="3" name="Slide Number Placeholder 2">
            <a:extLst>
              <a:ext uri="{FF2B5EF4-FFF2-40B4-BE49-F238E27FC236}">
                <a16:creationId xmlns:a16="http://schemas.microsoft.com/office/drawing/2014/main" id="{06E4FFC6-B1D7-680A-E3BE-4434B63963DB}"/>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pPr algn="r"/>
              <a:t>38</a:t>
            </a:fld>
            <a:endParaRPr lang="en-US" dirty="0"/>
          </a:p>
        </p:txBody>
      </p:sp>
    </p:spTree>
    <p:extLst>
      <p:ext uri="{BB962C8B-B14F-4D97-AF65-F5344CB8AC3E}">
        <p14:creationId xmlns:p14="http://schemas.microsoft.com/office/powerpoint/2010/main" val="1280432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D6D7-58A1-4799-55D7-D24288818385}"/>
              </a:ext>
            </a:extLst>
          </p:cNvPr>
          <p:cNvSpPr>
            <a:spLocks noGrp="1"/>
          </p:cNvSpPr>
          <p:nvPr>
            <p:ph type="title"/>
          </p:nvPr>
        </p:nvSpPr>
        <p:spPr>
          <a:xfrm>
            <a:off x="2457604" y="786575"/>
            <a:ext cx="7276792" cy="1710354"/>
          </a:xfrm>
        </p:spPr>
        <p:txBody>
          <a:bodyPr/>
          <a:lstStyle/>
          <a:p>
            <a:pPr algn="ctr"/>
            <a:r>
              <a:rPr lang="en-US" b="1" spc="0" dirty="0">
                <a:solidFill>
                  <a:schemeClr val="bg1"/>
                </a:solidFill>
                <a:latin typeface="Arial" panose="020B0604020202020204" pitchFamily="34" charset="0"/>
                <a:cs typeface="Arial" panose="020B0604020202020204" pitchFamily="34" charset="0"/>
              </a:rPr>
              <a:t>Other Required Forms</a:t>
            </a:r>
            <a:endParaRPr lang="en-US" dirty="0">
              <a:solidFill>
                <a:schemeClr val="accent3"/>
              </a:solidFill>
            </a:endParaRPr>
          </a:p>
        </p:txBody>
      </p:sp>
      <p:sp>
        <p:nvSpPr>
          <p:cNvPr id="5" name="Rectangle 4">
            <a:extLst>
              <a:ext uri="{FF2B5EF4-FFF2-40B4-BE49-F238E27FC236}">
                <a16:creationId xmlns:a16="http://schemas.microsoft.com/office/drawing/2014/main" id="{34683F79-978E-65FF-8A12-F8EA0F630732}"/>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ontent Placeholder 2">
            <a:extLst>
              <a:ext uri="{FF2B5EF4-FFF2-40B4-BE49-F238E27FC236}">
                <a16:creationId xmlns:a16="http://schemas.microsoft.com/office/drawing/2014/main" id="{AE168B01-96AA-1193-9A04-A759E3E06DC3}"/>
              </a:ext>
            </a:extLst>
          </p:cNvPr>
          <p:cNvGraphicFramePr>
            <a:graphicFrameLocks noGrp="1"/>
          </p:cNvGraphicFramePr>
          <p:nvPr>
            <p:ph idx="1"/>
            <p:extLst>
              <p:ext uri="{D42A27DB-BD31-4B8C-83A1-F6EECF244321}">
                <p14:modId xmlns:p14="http://schemas.microsoft.com/office/powerpoint/2010/main" val="2629507702"/>
              </p:ext>
            </p:extLst>
          </p:nvPr>
        </p:nvGraphicFramePr>
        <p:xfrm>
          <a:off x="728817" y="2110015"/>
          <a:ext cx="10734366" cy="3349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2">
            <a:extLst>
              <a:ext uri="{FF2B5EF4-FFF2-40B4-BE49-F238E27FC236}">
                <a16:creationId xmlns:a16="http://schemas.microsoft.com/office/drawing/2014/main" id="{9FC657C4-3A90-B5ED-0EDE-B171FFBA73C7}"/>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39</a:t>
            </a:fld>
            <a:endParaRPr lang="en-US" dirty="0">
              <a:solidFill>
                <a:schemeClr val="bg1"/>
              </a:solidFill>
            </a:endParaRPr>
          </a:p>
        </p:txBody>
      </p:sp>
    </p:spTree>
    <p:extLst>
      <p:ext uri="{BB962C8B-B14F-4D97-AF65-F5344CB8AC3E}">
        <p14:creationId xmlns:p14="http://schemas.microsoft.com/office/powerpoint/2010/main" val="2947672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75C36-617B-795C-5A2B-325EA34F169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D242D49-E66D-5029-ADCC-7F3817629C71}"/>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7">
            <a:extLst>
              <a:ext uri="{FF2B5EF4-FFF2-40B4-BE49-F238E27FC236}">
                <a16:creationId xmlns:a16="http://schemas.microsoft.com/office/drawing/2014/main" id="{BC0CE7D3-E277-C69A-FC28-19DC9B1187B2}"/>
              </a:ext>
            </a:extLst>
          </p:cNvPr>
          <p:cNvGraphicFramePr/>
          <p:nvPr>
            <p:extLst>
              <p:ext uri="{D42A27DB-BD31-4B8C-83A1-F6EECF244321}">
                <p14:modId xmlns:p14="http://schemas.microsoft.com/office/powerpoint/2010/main" val="514385351"/>
              </p:ext>
            </p:extLst>
          </p:nvPr>
        </p:nvGraphicFramePr>
        <p:xfrm>
          <a:off x="-769570" y="452437"/>
          <a:ext cx="7441155" cy="5953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81AD706-11EF-C258-EBD5-C4EEFEAACF16}"/>
              </a:ext>
            </a:extLst>
          </p:cNvPr>
          <p:cNvSpPr>
            <a:spLocks noGrp="1"/>
          </p:cNvSpPr>
          <p:nvPr>
            <p:ph type="title"/>
          </p:nvPr>
        </p:nvSpPr>
        <p:spPr>
          <a:xfrm>
            <a:off x="6172905" y="1435607"/>
            <a:ext cx="4837176" cy="1993392"/>
          </a:xfrm>
          <a:noFill/>
        </p:spPr>
        <p:txBody>
          <a:bodyPr anchor="b">
            <a:noAutofit/>
          </a:bodyPr>
          <a:lstStyle/>
          <a:p>
            <a:r>
              <a:rPr lang="en-US" b="1" dirty="0">
                <a:solidFill>
                  <a:schemeClr val="bg1"/>
                </a:solidFill>
                <a:latin typeface="Arial" panose="020B0604020202020204" pitchFamily="34" charset="0"/>
                <a:cs typeface="Arial" panose="020B0604020202020204" pitchFamily="34" charset="0"/>
              </a:rPr>
              <a:t>Operating budget process overview</a:t>
            </a:r>
          </a:p>
        </p:txBody>
      </p:sp>
      <p:sp>
        <p:nvSpPr>
          <p:cNvPr id="3" name="Content Placeholder 2">
            <a:extLst>
              <a:ext uri="{FF2B5EF4-FFF2-40B4-BE49-F238E27FC236}">
                <a16:creationId xmlns:a16="http://schemas.microsoft.com/office/drawing/2014/main" id="{992EC4A8-49EE-CF82-CFDC-BA9308ED0D65}"/>
              </a:ext>
            </a:extLst>
          </p:cNvPr>
          <p:cNvSpPr>
            <a:spLocks noGrp="1"/>
          </p:cNvSpPr>
          <p:nvPr>
            <p:ph idx="1"/>
          </p:nvPr>
        </p:nvSpPr>
        <p:spPr>
          <a:xfrm>
            <a:off x="6172907" y="3428999"/>
            <a:ext cx="4837174" cy="2631186"/>
          </a:xfrm>
          <a:noFill/>
        </p:spPr>
        <p:txBody>
          <a:bodyPr anchor="t">
            <a:normAutofit/>
          </a:bodyPr>
          <a:lstStyle/>
          <a:p>
            <a:pPr>
              <a:lnSpc>
                <a:spcPct val="100000"/>
              </a:lnSpc>
            </a:pPr>
            <a:r>
              <a:rPr lang="en-US" spc="0" dirty="0">
                <a:solidFill>
                  <a:schemeClr val="bg1"/>
                </a:solidFill>
                <a:latin typeface="Arial" panose="020B0604020202020204" pitchFamily="34" charset="0"/>
                <a:cs typeface="Arial" panose="020B0604020202020204" pitchFamily="34" charset="0"/>
              </a:rPr>
              <a:t>BFM is now available for agency use</a:t>
            </a:r>
          </a:p>
          <a:p>
            <a:pPr>
              <a:lnSpc>
                <a:spcPct val="100000"/>
              </a:lnSpc>
            </a:pPr>
            <a:endParaRPr lang="en-US" spc="0" dirty="0">
              <a:solidFill>
                <a:schemeClr val="bg1"/>
              </a:solidFill>
              <a:latin typeface="Arial" panose="020B0604020202020204" pitchFamily="34" charset="0"/>
              <a:cs typeface="Arial" panose="020B0604020202020204" pitchFamily="34" charset="0"/>
            </a:endParaRPr>
          </a:p>
        </p:txBody>
      </p:sp>
      <p:sp>
        <p:nvSpPr>
          <p:cNvPr id="4" name="Slide Number Placeholder 2">
            <a:extLst>
              <a:ext uri="{FF2B5EF4-FFF2-40B4-BE49-F238E27FC236}">
                <a16:creationId xmlns:a16="http://schemas.microsoft.com/office/drawing/2014/main" id="{4F91C8FC-D589-4279-13E7-D26961236451}"/>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4</a:t>
            </a:fld>
            <a:endParaRPr lang="en-US" dirty="0">
              <a:solidFill>
                <a:schemeClr val="bg1"/>
              </a:solidFill>
            </a:endParaRPr>
          </a:p>
        </p:txBody>
      </p:sp>
    </p:spTree>
    <p:extLst>
      <p:ext uri="{BB962C8B-B14F-4D97-AF65-F5344CB8AC3E}">
        <p14:creationId xmlns:p14="http://schemas.microsoft.com/office/powerpoint/2010/main" val="16720179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D6D7-58A1-4799-55D7-D24288818385}"/>
              </a:ext>
            </a:extLst>
          </p:cNvPr>
          <p:cNvSpPr>
            <a:spLocks noGrp="1"/>
          </p:cNvSpPr>
          <p:nvPr>
            <p:ph type="title"/>
          </p:nvPr>
        </p:nvSpPr>
        <p:spPr>
          <a:xfrm>
            <a:off x="2975174" y="1209485"/>
            <a:ext cx="6241651" cy="1000506"/>
          </a:xfrm>
        </p:spPr>
        <p:txBody>
          <a:bodyPr/>
          <a:lstStyle/>
          <a:p>
            <a:pPr algn="ctr"/>
            <a:r>
              <a:rPr lang="en-US" b="1" spc="0" dirty="0">
                <a:solidFill>
                  <a:schemeClr val="bg1"/>
                </a:solidFill>
                <a:latin typeface="Arial" panose="020B0604020202020204" pitchFamily="34" charset="0"/>
                <a:cs typeface="Arial" panose="020B0604020202020204" pitchFamily="34" charset="0"/>
              </a:rPr>
              <a:t>Coming attractions</a:t>
            </a:r>
            <a:endParaRPr lang="en-US" dirty="0">
              <a:solidFill>
                <a:schemeClr val="accent3"/>
              </a:solidFill>
            </a:endParaRPr>
          </a:p>
        </p:txBody>
      </p:sp>
      <p:sp>
        <p:nvSpPr>
          <p:cNvPr id="3" name="Rectangle 2">
            <a:extLst>
              <a:ext uri="{FF2B5EF4-FFF2-40B4-BE49-F238E27FC236}">
                <a16:creationId xmlns:a16="http://schemas.microsoft.com/office/drawing/2014/main" id="{7DF697E6-A35E-909C-1917-A96F1A5FFAE3}"/>
              </a:ext>
            </a:extLst>
          </p:cNvPr>
          <p:cNvSpPr/>
          <p:nvPr/>
        </p:nvSpPr>
        <p:spPr>
          <a:xfrm>
            <a:off x="8179826" y="800286"/>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a:extLst>
              <a:ext uri="{FF2B5EF4-FFF2-40B4-BE49-F238E27FC236}">
                <a16:creationId xmlns:a16="http://schemas.microsoft.com/office/drawing/2014/main" id="{EDF07B9D-8608-C7D0-68E1-30E1E322479E}"/>
              </a:ext>
            </a:extLst>
          </p:cNvPr>
          <p:cNvGraphicFramePr>
            <a:graphicFrameLocks noGrp="1"/>
          </p:cNvGraphicFramePr>
          <p:nvPr>
            <p:ph idx="1"/>
            <p:extLst>
              <p:ext uri="{D42A27DB-BD31-4B8C-83A1-F6EECF244321}">
                <p14:modId xmlns:p14="http://schemas.microsoft.com/office/powerpoint/2010/main" val="2426146181"/>
              </p:ext>
            </p:extLst>
          </p:nvPr>
        </p:nvGraphicFramePr>
        <p:xfrm>
          <a:off x="485773" y="2181225"/>
          <a:ext cx="11258551" cy="29670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2">
            <a:extLst>
              <a:ext uri="{FF2B5EF4-FFF2-40B4-BE49-F238E27FC236}">
                <a16:creationId xmlns:a16="http://schemas.microsoft.com/office/drawing/2014/main" id="{A55D0335-3494-64B5-478A-E84315BC650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40</a:t>
            </a:fld>
            <a:endParaRPr lang="en-US" dirty="0">
              <a:solidFill>
                <a:schemeClr val="bg1"/>
              </a:solidFill>
            </a:endParaRPr>
          </a:p>
        </p:txBody>
      </p:sp>
    </p:spTree>
    <p:extLst>
      <p:ext uri="{BB962C8B-B14F-4D97-AF65-F5344CB8AC3E}">
        <p14:creationId xmlns:p14="http://schemas.microsoft.com/office/powerpoint/2010/main" val="660646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erson clapping hands">
            <a:extLst>
              <a:ext uri="{FF2B5EF4-FFF2-40B4-BE49-F238E27FC236}">
                <a16:creationId xmlns:a16="http://schemas.microsoft.com/office/drawing/2014/main" id="{E51C216D-2156-D6AC-9FC4-D338EC28FF51}"/>
              </a:ext>
            </a:extLst>
          </p:cNvPr>
          <p:cNvPicPr>
            <a:picLocks noGrp="1" noChangeAspect="1"/>
          </p:cNvPicPr>
          <p:nvPr>
            <p:ph type="pic" sz="quarter" idx="10"/>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t="7813" b="7813"/>
          <a:stretch>
            <a:fillRect/>
          </a:stretch>
        </p:blipFill>
        <p:spPr>
          <a:xfrm>
            <a:off x="2298700" y="561974"/>
            <a:ext cx="7061200" cy="3971925"/>
          </a:xfrm>
        </p:spPr>
      </p:pic>
      <p:sp>
        <p:nvSpPr>
          <p:cNvPr id="3" name="Title 2">
            <a:extLst>
              <a:ext uri="{FF2B5EF4-FFF2-40B4-BE49-F238E27FC236}">
                <a16:creationId xmlns:a16="http://schemas.microsoft.com/office/drawing/2014/main" id="{3A09D1D6-0D0D-EBD2-F3CB-579FD59063CD}"/>
              </a:ext>
            </a:extLst>
          </p:cNvPr>
          <p:cNvSpPr>
            <a:spLocks noGrp="1"/>
          </p:cNvSpPr>
          <p:nvPr>
            <p:ph type="ctrTitle"/>
          </p:nvPr>
        </p:nvSpPr>
        <p:spPr>
          <a:xfrm>
            <a:off x="1257300" y="4181476"/>
            <a:ext cx="9144000" cy="2286000"/>
          </a:xfrm>
        </p:spPr>
        <p:txBody>
          <a:bodyPr/>
          <a:lstStyle/>
          <a:p>
            <a:r>
              <a:rPr lang="en-US" b="1" dirty="0">
                <a:latin typeface="Arial" panose="020B0604020202020204" pitchFamily="34" charset="0"/>
                <a:cs typeface="Arial" panose="020B0604020202020204" pitchFamily="34" charset="0"/>
              </a:rPr>
              <a:t>Thank you!</a:t>
            </a:r>
          </a:p>
        </p:txBody>
      </p:sp>
      <p:sp>
        <p:nvSpPr>
          <p:cNvPr id="2" name="Slide Number Placeholder 2">
            <a:extLst>
              <a:ext uri="{FF2B5EF4-FFF2-40B4-BE49-F238E27FC236}">
                <a16:creationId xmlns:a16="http://schemas.microsoft.com/office/drawing/2014/main" id="{F4B52F0E-2F91-7CB5-81EF-EBBCA5F6407B}"/>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41</a:t>
            </a:fld>
            <a:endParaRPr lang="en-US" dirty="0">
              <a:solidFill>
                <a:schemeClr val="bg1"/>
              </a:solidFill>
            </a:endParaRPr>
          </a:p>
        </p:txBody>
      </p:sp>
    </p:spTree>
    <p:extLst>
      <p:ext uri="{BB962C8B-B14F-4D97-AF65-F5344CB8AC3E}">
        <p14:creationId xmlns:p14="http://schemas.microsoft.com/office/powerpoint/2010/main" val="830934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224388-E411-0996-5E79-55E82285900B}"/>
              </a:ext>
            </a:extLst>
          </p:cNvPr>
          <p:cNvSpPr>
            <a:spLocks noGrp="1"/>
          </p:cNvSpPr>
          <p:nvPr>
            <p:ph type="title"/>
          </p:nvPr>
        </p:nvSpPr>
        <p:spPr/>
        <p:txBody>
          <a:bodyPr/>
          <a:lstStyle/>
          <a:p>
            <a:r>
              <a:rPr lang="en-US" b="1" spc="0" dirty="0">
                <a:solidFill>
                  <a:schemeClr val="bg1"/>
                </a:solidFill>
                <a:latin typeface="Arial" panose="020B0604020202020204" pitchFamily="34" charset="0"/>
                <a:cs typeface="Arial" panose="020B0604020202020204" pitchFamily="34" charset="0"/>
              </a:rPr>
              <a:t>Review of BFM Staging Workflow</a:t>
            </a:r>
          </a:p>
        </p:txBody>
      </p:sp>
      <p:graphicFrame>
        <p:nvGraphicFramePr>
          <p:cNvPr id="8" name="Content Placeholder 7">
            <a:extLst>
              <a:ext uri="{FF2B5EF4-FFF2-40B4-BE49-F238E27FC236}">
                <a16:creationId xmlns:a16="http://schemas.microsoft.com/office/drawing/2014/main" id="{FF1A6600-A7BB-20A5-69FB-848F981FF12F}"/>
              </a:ext>
            </a:extLst>
          </p:cNvPr>
          <p:cNvGraphicFramePr>
            <a:graphicFrameLocks noGrp="1"/>
          </p:cNvGraphicFramePr>
          <p:nvPr>
            <p:ph sz="quarter" idx="13"/>
            <p:extLst>
              <p:ext uri="{D42A27DB-BD31-4B8C-83A1-F6EECF244321}">
                <p14:modId xmlns:p14="http://schemas.microsoft.com/office/powerpoint/2010/main" val="2238426470"/>
              </p:ext>
            </p:extLst>
          </p:nvPr>
        </p:nvGraphicFramePr>
        <p:xfrm>
          <a:off x="838199" y="2024064"/>
          <a:ext cx="3311014" cy="2833074"/>
        </p:xfrm>
        <a:graphic>
          <a:graphicData uri="http://schemas.openxmlformats.org/drawingml/2006/table">
            <a:tbl>
              <a:tblPr firstRow="1" bandRow="1">
                <a:tableStyleId>{F5AB1C69-6EDB-4FF4-983F-18BD219EF322}</a:tableStyleId>
              </a:tblPr>
              <a:tblGrid>
                <a:gridCol w="1010266">
                  <a:extLst>
                    <a:ext uri="{9D8B030D-6E8A-4147-A177-3AD203B41FA5}">
                      <a16:colId xmlns:a16="http://schemas.microsoft.com/office/drawing/2014/main" val="3820834803"/>
                    </a:ext>
                  </a:extLst>
                </a:gridCol>
                <a:gridCol w="2300748">
                  <a:extLst>
                    <a:ext uri="{9D8B030D-6E8A-4147-A177-3AD203B41FA5}">
                      <a16:colId xmlns:a16="http://schemas.microsoft.com/office/drawing/2014/main" val="1647732354"/>
                    </a:ext>
                  </a:extLst>
                </a:gridCol>
              </a:tblGrid>
              <a:tr h="563354">
                <a:tc>
                  <a:txBody>
                    <a:bodyPr/>
                    <a:lstStyle/>
                    <a:p>
                      <a:pPr marL="0" marR="0">
                        <a:lnSpc>
                          <a:spcPct val="107000"/>
                        </a:lnSpc>
                        <a:spcBef>
                          <a:spcPts val="0"/>
                        </a:spcBef>
                        <a:spcAft>
                          <a:spcPts val="0"/>
                        </a:spcAft>
                      </a:pPr>
                      <a:r>
                        <a:rPr lang="en-US" sz="1200" dirty="0">
                          <a:solidFill>
                            <a:schemeClr val="tx1"/>
                          </a:solidFill>
                          <a:effectLst/>
                        </a:rPr>
                        <a:t>Stage</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nchor="ctr"/>
                </a:tc>
                <a:tc>
                  <a:txBody>
                    <a:bodyPr/>
                    <a:lstStyle/>
                    <a:p>
                      <a:pPr marL="0" marR="0">
                        <a:lnSpc>
                          <a:spcPct val="107000"/>
                        </a:lnSpc>
                        <a:spcBef>
                          <a:spcPts val="0"/>
                        </a:spcBef>
                        <a:spcAft>
                          <a:spcPts val="0"/>
                        </a:spcAft>
                      </a:pPr>
                      <a:r>
                        <a:rPr lang="en-US" sz="1200" dirty="0">
                          <a:solidFill>
                            <a:schemeClr val="tx1"/>
                          </a:solidFill>
                          <a:effectLst/>
                        </a:rPr>
                        <a:t>Description</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nchor="ctr"/>
                </a:tc>
                <a:extLst>
                  <a:ext uri="{0D108BD9-81ED-4DB2-BD59-A6C34878D82A}">
                    <a16:rowId xmlns:a16="http://schemas.microsoft.com/office/drawing/2014/main" val="3077889719"/>
                  </a:ext>
                </a:extLst>
              </a:tr>
              <a:tr h="563354">
                <a:tc>
                  <a:txBody>
                    <a:bodyPr/>
                    <a:lstStyle/>
                    <a:p>
                      <a:pPr marL="0" marR="0">
                        <a:lnSpc>
                          <a:spcPct val="107000"/>
                        </a:lnSpc>
                        <a:spcBef>
                          <a:spcPts val="0"/>
                        </a:spcBef>
                        <a:spcAft>
                          <a:spcPts val="0"/>
                        </a:spcAft>
                      </a:pPr>
                      <a:r>
                        <a:rPr lang="en-US" sz="1200" dirty="0">
                          <a:solidFill>
                            <a:schemeClr val="tx1"/>
                          </a:solidFill>
                          <a:effectLst/>
                        </a:rPr>
                        <a:t>Stage 21</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nchor="ctr"/>
                </a:tc>
                <a:tc>
                  <a:txBody>
                    <a:bodyPr/>
                    <a:lstStyle/>
                    <a:p>
                      <a:pPr marL="0" marR="0">
                        <a:lnSpc>
                          <a:spcPct val="107000"/>
                        </a:lnSpc>
                        <a:spcBef>
                          <a:spcPts val="0"/>
                        </a:spcBef>
                        <a:spcAft>
                          <a:spcPts val="0"/>
                        </a:spcAft>
                      </a:pPr>
                      <a:r>
                        <a:rPr lang="en-US" sz="1200" dirty="0">
                          <a:effectLst/>
                        </a:rPr>
                        <a:t>Initial Entry</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nchor="ctr"/>
                </a:tc>
                <a:extLst>
                  <a:ext uri="{0D108BD9-81ED-4DB2-BD59-A6C34878D82A}">
                    <a16:rowId xmlns:a16="http://schemas.microsoft.com/office/drawing/2014/main" val="2893699849"/>
                  </a:ext>
                </a:extLst>
              </a:tr>
              <a:tr h="563354">
                <a:tc>
                  <a:txBody>
                    <a:bodyPr/>
                    <a:lstStyle/>
                    <a:p>
                      <a:pPr marL="0" marR="0">
                        <a:lnSpc>
                          <a:spcPct val="107000"/>
                        </a:lnSpc>
                        <a:spcBef>
                          <a:spcPts val="0"/>
                        </a:spcBef>
                        <a:spcAft>
                          <a:spcPts val="0"/>
                        </a:spcAft>
                      </a:pPr>
                      <a:r>
                        <a:rPr lang="en-US" sz="1200" dirty="0">
                          <a:solidFill>
                            <a:schemeClr val="tx1"/>
                          </a:solidFill>
                          <a:effectLst/>
                        </a:rPr>
                        <a:t>Stage 22</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nchor="ctr"/>
                </a:tc>
                <a:tc>
                  <a:txBody>
                    <a:bodyPr/>
                    <a:lstStyle/>
                    <a:p>
                      <a:pPr marL="0" marR="0">
                        <a:lnSpc>
                          <a:spcPct val="107000"/>
                        </a:lnSpc>
                        <a:spcBef>
                          <a:spcPts val="0"/>
                        </a:spcBef>
                        <a:spcAft>
                          <a:spcPts val="0"/>
                        </a:spcAft>
                      </a:pPr>
                      <a:r>
                        <a:rPr lang="en-US" sz="1200" dirty="0">
                          <a:effectLst/>
                        </a:rPr>
                        <a:t>Manager Review</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nchor="ctr"/>
                </a:tc>
                <a:extLst>
                  <a:ext uri="{0D108BD9-81ED-4DB2-BD59-A6C34878D82A}">
                    <a16:rowId xmlns:a16="http://schemas.microsoft.com/office/drawing/2014/main" val="1502249058"/>
                  </a:ext>
                </a:extLst>
              </a:tr>
              <a:tr h="579658">
                <a:tc>
                  <a:txBody>
                    <a:bodyPr/>
                    <a:lstStyle/>
                    <a:p>
                      <a:pPr marL="0" marR="0">
                        <a:lnSpc>
                          <a:spcPct val="107000"/>
                        </a:lnSpc>
                        <a:spcBef>
                          <a:spcPts val="0"/>
                        </a:spcBef>
                        <a:spcAft>
                          <a:spcPts val="0"/>
                        </a:spcAft>
                      </a:pPr>
                      <a:r>
                        <a:rPr lang="en-US" sz="1200" dirty="0">
                          <a:solidFill>
                            <a:schemeClr val="tx1"/>
                          </a:solidFill>
                          <a:effectLst/>
                        </a:rPr>
                        <a:t>Stage 23</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nchor="ctr"/>
                </a:tc>
                <a:tc>
                  <a:txBody>
                    <a:bodyPr/>
                    <a:lstStyle/>
                    <a:p>
                      <a:pPr marL="0" marR="0">
                        <a:lnSpc>
                          <a:spcPct val="107000"/>
                        </a:lnSpc>
                        <a:spcBef>
                          <a:spcPts val="0"/>
                        </a:spcBef>
                        <a:spcAft>
                          <a:spcPts val="0"/>
                        </a:spcAft>
                      </a:pPr>
                      <a:r>
                        <a:rPr lang="en-US" sz="1200" dirty="0">
                          <a:effectLst/>
                        </a:rPr>
                        <a:t>Agency Management Changes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nchor="ctr"/>
                </a:tc>
                <a:extLst>
                  <a:ext uri="{0D108BD9-81ED-4DB2-BD59-A6C34878D82A}">
                    <a16:rowId xmlns:a16="http://schemas.microsoft.com/office/drawing/2014/main" val="3840448671"/>
                  </a:ext>
                </a:extLst>
              </a:tr>
              <a:tr h="563354">
                <a:tc>
                  <a:txBody>
                    <a:bodyPr/>
                    <a:lstStyle/>
                    <a:p>
                      <a:pPr marL="0" marR="0">
                        <a:lnSpc>
                          <a:spcPct val="107000"/>
                        </a:lnSpc>
                        <a:spcBef>
                          <a:spcPts val="0"/>
                        </a:spcBef>
                        <a:spcAft>
                          <a:spcPts val="0"/>
                        </a:spcAft>
                      </a:pPr>
                      <a:r>
                        <a:rPr lang="en-US" sz="1200" dirty="0">
                          <a:solidFill>
                            <a:schemeClr val="tx1"/>
                          </a:solidFill>
                          <a:effectLst/>
                        </a:rPr>
                        <a:t>Stage 24</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nchor="ctr"/>
                </a:tc>
                <a:tc>
                  <a:txBody>
                    <a:bodyPr/>
                    <a:lstStyle/>
                    <a:p>
                      <a:pPr marL="0" marR="0">
                        <a:lnSpc>
                          <a:spcPct val="107000"/>
                        </a:lnSpc>
                        <a:spcBef>
                          <a:spcPts val="0"/>
                        </a:spcBef>
                        <a:spcAft>
                          <a:spcPts val="0"/>
                        </a:spcAft>
                      </a:pPr>
                      <a:r>
                        <a:rPr lang="en-US" sz="1200" dirty="0">
                          <a:effectLst/>
                        </a:rPr>
                        <a:t>Submit to DFA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nchor="ctr"/>
                </a:tc>
                <a:extLst>
                  <a:ext uri="{0D108BD9-81ED-4DB2-BD59-A6C34878D82A}">
                    <a16:rowId xmlns:a16="http://schemas.microsoft.com/office/drawing/2014/main" val="2866187566"/>
                  </a:ext>
                </a:extLst>
              </a:tr>
            </a:tbl>
          </a:graphicData>
        </a:graphic>
      </p:graphicFrame>
      <p:sp>
        <p:nvSpPr>
          <p:cNvPr id="7" name="Content Placeholder 6">
            <a:extLst>
              <a:ext uri="{FF2B5EF4-FFF2-40B4-BE49-F238E27FC236}">
                <a16:creationId xmlns:a16="http://schemas.microsoft.com/office/drawing/2014/main" id="{CE1BE93F-F235-9987-CD3D-F3C8F2D9A461}"/>
              </a:ext>
            </a:extLst>
          </p:cNvPr>
          <p:cNvSpPr>
            <a:spLocks noGrp="1"/>
          </p:cNvSpPr>
          <p:nvPr>
            <p:ph sz="quarter" idx="14"/>
          </p:nvPr>
        </p:nvSpPr>
        <p:spPr>
          <a:xfrm>
            <a:off x="4739149" y="1684266"/>
            <a:ext cx="6882580" cy="4807974"/>
          </a:xfrm>
          <a:noFill/>
        </p:spPr>
        <p:txBody>
          <a:bodyPr>
            <a:normAutofit lnSpcReduction="10000"/>
          </a:bodyPr>
          <a:lstStyle/>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Users are assigned different roles to facilitate workflow. </a:t>
            </a:r>
          </a:p>
          <a:p>
            <a:pPr marL="742950" lvl="2"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“Requestor” will have EDIT access to ONLY stage 21 and can SUBMIT to stage 22</a:t>
            </a:r>
          </a:p>
          <a:p>
            <a:pPr marL="742950" lvl="2"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“Manager” will have access to EDIT stages 21 and 22 but can submit to stage 23.  </a:t>
            </a:r>
          </a:p>
          <a:p>
            <a:pPr marL="742950" lvl="2"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New budget forms are created at Stage 21, Initial Entry, and sent up the process.</a:t>
            </a:r>
          </a:p>
          <a:p>
            <a:pPr marL="285750" indent="-285750">
              <a:buFont typeface="Arial" panose="020B0604020202020204" pitchFamily="34" charset="0"/>
              <a:buChar char="•"/>
            </a:pPr>
            <a:r>
              <a:rPr lang="en-US" b="1" dirty="0">
                <a:solidFill>
                  <a:schemeClr val="accent3"/>
                </a:solidFill>
                <a:latin typeface="Arial" panose="020B0604020202020204" pitchFamily="34" charset="0"/>
                <a:cs typeface="Arial" panose="020B0604020202020204" pitchFamily="34" charset="0"/>
              </a:rPr>
              <a:t>Once a user submits a budget form they will not have access to that form any longer,</a:t>
            </a:r>
            <a:r>
              <a:rPr lang="en-US" dirty="0">
                <a:solidFill>
                  <a:schemeClr val="accent3"/>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but the reviewer/manager has the authority to submit the request backwards in the process for edits/revisions.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Remember that data can still be viewed via BFM Reporting, if a user no longer has form access</a:t>
            </a:r>
          </a:p>
          <a:p>
            <a:pPr marL="285750" indent="-285750">
              <a:buFont typeface="Arial" panose="020B0604020202020204" pitchFamily="34" charset="0"/>
              <a:buChar char="•"/>
            </a:pPr>
            <a:r>
              <a:rPr lang="en-US" b="1" dirty="0">
                <a:solidFill>
                  <a:schemeClr val="accent3"/>
                </a:solidFill>
                <a:latin typeface="Arial" panose="020B0604020202020204" pitchFamily="34" charset="0"/>
                <a:cs typeface="Arial" panose="020B0604020202020204" pitchFamily="34" charset="0"/>
              </a:rPr>
              <a:t>Every budget form must be submitted to Stage 23 to be included in your agency’s budget submission (Stage 24)</a:t>
            </a:r>
          </a:p>
          <a:p>
            <a:endParaRPr lang="en-US" dirty="0">
              <a:solidFill>
                <a:schemeClr val="bg1"/>
              </a:solidFill>
            </a:endParaRPr>
          </a:p>
        </p:txBody>
      </p:sp>
      <p:sp>
        <p:nvSpPr>
          <p:cNvPr id="3" name="Slide Number Placeholder 2">
            <a:extLst>
              <a:ext uri="{FF2B5EF4-FFF2-40B4-BE49-F238E27FC236}">
                <a16:creationId xmlns:a16="http://schemas.microsoft.com/office/drawing/2014/main" id="{E086CE7A-6C6B-F804-97C9-AFCE7BD090FA}"/>
              </a:ext>
            </a:extLst>
          </p:cNvPr>
          <p:cNvSpPr>
            <a:spLocks noGrp="1"/>
          </p:cNvSpPr>
          <p:nvPr>
            <p:ph type="sldNum" sz="quarter" idx="12"/>
          </p:nvPr>
        </p:nvSpPr>
        <p:spPr/>
        <p:txBody>
          <a:bodyPr/>
          <a:lstStyle/>
          <a:p>
            <a:fld id="{CBD12358-51D2-46B3-9BDE-DF29528B9454}" type="slidenum">
              <a:rPr lang="en-US" sz="1800" b="1" smtClean="0">
                <a:solidFill>
                  <a:schemeClr val="bg1"/>
                </a:solidFill>
              </a:rPr>
              <a:t>5</a:t>
            </a:fld>
            <a:endParaRPr lang="en-US" b="1" dirty="0">
              <a:solidFill>
                <a:schemeClr val="bg1"/>
              </a:solidFill>
            </a:endParaRPr>
          </a:p>
        </p:txBody>
      </p:sp>
    </p:spTree>
    <p:extLst>
      <p:ext uri="{BB962C8B-B14F-4D97-AF65-F5344CB8AC3E}">
        <p14:creationId xmlns:p14="http://schemas.microsoft.com/office/powerpoint/2010/main" val="3452303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5EF4F-4E26-05B2-60E7-B2DE3E4B969B}"/>
              </a:ext>
            </a:extLst>
          </p:cNvPr>
          <p:cNvSpPr>
            <a:spLocks noGrp="1"/>
          </p:cNvSpPr>
          <p:nvPr>
            <p:ph type="title"/>
          </p:nvPr>
        </p:nvSpPr>
        <p:spPr/>
        <p:txBody>
          <a:bodyPr/>
          <a:lstStyle/>
          <a:p>
            <a:r>
              <a:rPr lang="en-US" b="1" dirty="0">
                <a:solidFill>
                  <a:schemeClr val="bg1"/>
                </a:solidFill>
                <a:latin typeface="Arial" panose="020B0604020202020204" pitchFamily="34" charset="0"/>
                <a:cs typeface="Arial" panose="020B0604020202020204" pitchFamily="34" charset="0"/>
              </a:rPr>
              <a:t>Category Detail of Appropriations (Report 3)</a:t>
            </a:r>
          </a:p>
        </p:txBody>
      </p:sp>
      <p:pic>
        <p:nvPicPr>
          <p:cNvPr id="6" name="Picture Placeholder 5" descr="A screenshot of a report&#10;&#10;Description automatically generated">
            <a:extLst>
              <a:ext uri="{FF2B5EF4-FFF2-40B4-BE49-F238E27FC236}">
                <a16:creationId xmlns:a16="http://schemas.microsoft.com/office/drawing/2014/main" id="{050ACECE-CB28-0F11-56B3-60ACDB03A31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3378" r="4142" b="-13378"/>
          <a:stretch/>
        </p:blipFill>
        <p:spPr>
          <a:xfrm>
            <a:off x="304800" y="68826"/>
            <a:ext cx="4287838" cy="6858000"/>
          </a:xfrm>
        </p:spPr>
      </p:pic>
      <p:sp>
        <p:nvSpPr>
          <p:cNvPr id="7" name="Rectangle 6">
            <a:extLst>
              <a:ext uri="{FF2B5EF4-FFF2-40B4-BE49-F238E27FC236}">
                <a16:creationId xmlns:a16="http://schemas.microsoft.com/office/drawing/2014/main" id="{2063260F-9F27-3B22-5383-B1E4F3422D48}"/>
              </a:ext>
            </a:extLst>
          </p:cNvPr>
          <p:cNvSpPr/>
          <p:nvPr/>
        </p:nvSpPr>
        <p:spPr>
          <a:xfrm>
            <a:off x="4984835"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E600D1B-EB40-C3E7-848E-8F7E16C1E46C}"/>
              </a:ext>
            </a:extLst>
          </p:cNvPr>
          <p:cNvSpPr>
            <a:spLocks noGrp="1"/>
          </p:cNvSpPr>
          <p:nvPr>
            <p:ph idx="1"/>
          </p:nvPr>
        </p:nvSpPr>
        <p:spPr>
          <a:xfrm>
            <a:off x="5242426" y="2286000"/>
            <a:ext cx="6241650" cy="3171825"/>
          </a:xfrm>
        </p:spPr>
        <p:txBody>
          <a:bodyPr/>
          <a:lstStyle/>
          <a:p>
            <a:pPr marL="0" indent="0">
              <a:buNone/>
            </a:pPr>
            <a:r>
              <a:rPr lang="en-US" dirty="0">
                <a:solidFill>
                  <a:schemeClr val="bg1"/>
                </a:solidFill>
              </a:rPr>
              <a:t>Produced by SBD from BFM and includes:</a:t>
            </a:r>
          </a:p>
          <a:p>
            <a:pPr marL="628650" lvl="5" indent="-342900">
              <a:buFont typeface="+mj-lt"/>
              <a:buAutoNum type="arabicPeriod"/>
            </a:pPr>
            <a:r>
              <a:rPr lang="en-US" dirty="0">
                <a:solidFill>
                  <a:schemeClr val="bg1"/>
                </a:solidFill>
              </a:rPr>
              <a:t>Recurring appropriations in HB2, Section 4: Agency appropriations</a:t>
            </a:r>
          </a:p>
          <a:p>
            <a:pPr marL="628650" lvl="5" indent="-342900">
              <a:buFont typeface="+mj-lt"/>
              <a:buAutoNum type="arabicPeriod"/>
            </a:pPr>
            <a:r>
              <a:rPr lang="en-US" dirty="0">
                <a:solidFill>
                  <a:schemeClr val="bg1"/>
                </a:solidFill>
              </a:rPr>
              <a:t>Approved FTE</a:t>
            </a:r>
          </a:p>
          <a:p>
            <a:pPr marL="628650" lvl="5" indent="-342900">
              <a:buFont typeface="+mj-lt"/>
              <a:buAutoNum type="arabicPeriod"/>
            </a:pPr>
            <a:r>
              <a:rPr lang="en-US" dirty="0">
                <a:solidFill>
                  <a:schemeClr val="bg1"/>
                </a:solidFill>
              </a:rPr>
              <a:t>A comment sheet detailing agency specific issues and language, nonrecurring appropriations, compensation amounts, and budget adjustment authority</a:t>
            </a:r>
          </a:p>
        </p:txBody>
      </p:sp>
      <p:sp>
        <p:nvSpPr>
          <p:cNvPr id="3" name="Slide Number Placeholder 2">
            <a:extLst>
              <a:ext uri="{FF2B5EF4-FFF2-40B4-BE49-F238E27FC236}">
                <a16:creationId xmlns:a16="http://schemas.microsoft.com/office/drawing/2014/main" id="{D7F9B447-F9CA-B0C1-4633-A3CB894FA53D}"/>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6</a:t>
            </a:fld>
            <a:endParaRPr lang="en-US" dirty="0">
              <a:solidFill>
                <a:schemeClr val="bg1"/>
              </a:solidFill>
            </a:endParaRPr>
          </a:p>
        </p:txBody>
      </p:sp>
    </p:spTree>
    <p:extLst>
      <p:ext uri="{BB962C8B-B14F-4D97-AF65-F5344CB8AC3E}">
        <p14:creationId xmlns:p14="http://schemas.microsoft.com/office/powerpoint/2010/main" val="1459143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FD782-86A5-68EF-9F8D-3C1F8FE67E4F}"/>
              </a:ext>
            </a:extLst>
          </p:cNvPr>
          <p:cNvSpPr>
            <a:spLocks noGrp="1"/>
          </p:cNvSpPr>
          <p:nvPr>
            <p:ph type="title"/>
          </p:nvPr>
        </p:nvSpPr>
        <p:spPr/>
        <p:txBody>
          <a:bodyPr/>
          <a:lstStyle/>
          <a:p>
            <a:r>
              <a:rPr lang="en-US" b="1" spc="0" dirty="0">
                <a:solidFill>
                  <a:schemeClr val="bg1"/>
                </a:solidFill>
                <a:latin typeface="Arial" panose="020B0604020202020204" pitchFamily="34" charset="0"/>
                <a:cs typeface="Arial" panose="020B0604020202020204" pitchFamily="34" charset="0"/>
              </a:rPr>
              <a:t>Submitting your Agency’s Operating Budget in BFM (Form 9900)</a:t>
            </a:r>
          </a:p>
        </p:txBody>
      </p:sp>
      <p:sp>
        <p:nvSpPr>
          <p:cNvPr id="4" name="Content Placeholder 3">
            <a:extLst>
              <a:ext uri="{FF2B5EF4-FFF2-40B4-BE49-F238E27FC236}">
                <a16:creationId xmlns:a16="http://schemas.microsoft.com/office/drawing/2014/main" id="{357DDD2D-5F19-2BFF-08B9-33CF396FBDC4}"/>
              </a:ext>
            </a:extLst>
          </p:cNvPr>
          <p:cNvSpPr>
            <a:spLocks noGrp="1"/>
          </p:cNvSpPr>
          <p:nvPr>
            <p:ph sz="quarter" idx="15"/>
          </p:nvPr>
        </p:nvSpPr>
        <p:spPr>
          <a:xfrm>
            <a:off x="935404" y="1782126"/>
            <a:ext cx="10666661" cy="2583397"/>
          </a:xfrm>
        </p:spPr>
        <p:txBody>
          <a:bodyPr>
            <a:normAutofit lnSpcReduction="10000"/>
          </a:bodyPr>
          <a:lstStyle/>
          <a:p>
            <a:pPr marL="285750" indent="-285750">
              <a:lnSpc>
                <a:spcPct val="120000"/>
              </a:lnSpc>
              <a:spcBef>
                <a:spcPts val="0"/>
              </a:spcBef>
              <a:spcAft>
                <a:spcPts val="0"/>
              </a:spcAft>
              <a:buFont typeface="Arial" panose="020B0604020202020204" pitchFamily="34" charset="0"/>
              <a:buChar char="•"/>
            </a:pPr>
            <a:r>
              <a:rPr lang="en-US" dirty="0">
                <a:solidFill>
                  <a:schemeClr val="bg1"/>
                </a:solidFill>
              </a:rPr>
              <a:t>The Level 3 user will submit the agency operating budget submission when complete</a:t>
            </a:r>
          </a:p>
          <a:p>
            <a:pPr marL="285750" indent="-285750">
              <a:lnSpc>
                <a:spcPct val="120000"/>
              </a:lnSpc>
              <a:spcBef>
                <a:spcPts val="0"/>
              </a:spcBef>
              <a:spcAft>
                <a:spcPts val="0"/>
              </a:spcAft>
              <a:buFont typeface="Arial" panose="020B0604020202020204" pitchFamily="34" charset="0"/>
              <a:buChar char="•"/>
            </a:pPr>
            <a:r>
              <a:rPr lang="en-US" dirty="0">
                <a:solidFill>
                  <a:schemeClr val="bg1"/>
                </a:solidFill>
              </a:rPr>
              <a:t>Users will only see your agency name and BU, click on Header button at right</a:t>
            </a:r>
          </a:p>
          <a:p>
            <a:pPr marL="285750" indent="-285750">
              <a:lnSpc>
                <a:spcPct val="120000"/>
              </a:lnSpc>
              <a:spcBef>
                <a:spcPts val="0"/>
              </a:spcBef>
              <a:spcAft>
                <a:spcPts val="0"/>
              </a:spcAft>
              <a:buFont typeface="Arial" panose="020B0604020202020204" pitchFamily="34" charset="0"/>
              <a:buChar char="•"/>
            </a:pPr>
            <a:r>
              <a:rPr lang="en-US" dirty="0">
                <a:solidFill>
                  <a:schemeClr val="bg1"/>
                </a:solidFill>
              </a:rPr>
              <a:t>Enter in all information, there are fields to include board certification of submission, if applicable</a:t>
            </a:r>
          </a:p>
          <a:p>
            <a:pPr marL="285750" indent="-285750">
              <a:lnSpc>
                <a:spcPct val="120000"/>
              </a:lnSpc>
              <a:spcBef>
                <a:spcPts val="0"/>
              </a:spcBef>
              <a:spcAft>
                <a:spcPts val="0"/>
              </a:spcAft>
              <a:buFont typeface="Arial" panose="020B0604020202020204" pitchFamily="34" charset="0"/>
              <a:buChar char="•"/>
            </a:pPr>
            <a:r>
              <a:rPr lang="en-US" dirty="0">
                <a:solidFill>
                  <a:schemeClr val="bg1"/>
                </a:solidFill>
              </a:rPr>
              <a:t>Click on Submit tab, then Submit Entire Budget</a:t>
            </a:r>
          </a:p>
          <a:p>
            <a:pPr marL="285750" indent="-285750">
              <a:lnSpc>
                <a:spcPct val="120000"/>
              </a:lnSpc>
              <a:spcBef>
                <a:spcPts val="0"/>
              </a:spcBef>
              <a:spcAft>
                <a:spcPts val="0"/>
              </a:spcAft>
              <a:buFont typeface="Arial" panose="020B0604020202020204" pitchFamily="34" charset="0"/>
              <a:buChar char="•"/>
            </a:pPr>
            <a:r>
              <a:rPr lang="en-US" dirty="0">
                <a:solidFill>
                  <a:schemeClr val="bg1"/>
                </a:solidFill>
              </a:rPr>
              <a:t>Select Submit to DFA / Tech Review from Select a Stage dropdown and click Submit</a:t>
            </a:r>
          </a:p>
          <a:p>
            <a:pPr marL="628650" lvl="2">
              <a:lnSpc>
                <a:spcPct val="120000"/>
              </a:lnSpc>
              <a:spcBef>
                <a:spcPts val="0"/>
              </a:spcBef>
              <a:spcAft>
                <a:spcPts val="0"/>
              </a:spcAft>
            </a:pPr>
            <a:r>
              <a:rPr lang="en-US" dirty="0">
                <a:solidFill>
                  <a:schemeClr val="bg1"/>
                </a:solidFill>
              </a:rPr>
              <a:t>Data entered here will populate S-1 Certification report in BFM Reporting</a:t>
            </a:r>
          </a:p>
          <a:p>
            <a:pPr marL="285750" indent="-285750">
              <a:lnSpc>
                <a:spcPct val="120000"/>
              </a:lnSpc>
              <a:spcBef>
                <a:spcPts val="0"/>
              </a:spcBef>
              <a:spcAft>
                <a:spcPts val="0"/>
              </a:spcAft>
              <a:buFont typeface="Arial" panose="020B0604020202020204" pitchFamily="34" charset="0"/>
              <a:buChar char="•"/>
            </a:pPr>
            <a:r>
              <a:rPr lang="en-US" dirty="0">
                <a:solidFill>
                  <a:schemeClr val="bg1"/>
                </a:solidFill>
              </a:rPr>
              <a:t>DFA will conduct review of budget submissions after May 1st and work with agencies to fix any issues before final OPBUD-3s are uploaded into SHARE</a:t>
            </a:r>
          </a:p>
        </p:txBody>
      </p:sp>
      <p:pic>
        <p:nvPicPr>
          <p:cNvPr id="6" name="Picture Placeholder 5">
            <a:extLst>
              <a:ext uri="{FF2B5EF4-FFF2-40B4-BE49-F238E27FC236}">
                <a16:creationId xmlns:a16="http://schemas.microsoft.com/office/drawing/2014/main" id="{FFB562DA-C644-A3F8-49BA-F81540E3AB47}"/>
              </a:ext>
            </a:extLst>
          </p:cNvPr>
          <p:cNvPicPr>
            <a:picLocks noGrp="1" noChangeAspect="1"/>
          </p:cNvPicPr>
          <p:nvPr>
            <p:ph type="tbl" sz="quarter" idx="13"/>
          </p:nvPr>
        </p:nvPicPr>
        <p:blipFill rotWithShape="1">
          <a:blip r:embed="rId2"/>
          <a:srcRect b="35193"/>
          <a:stretch/>
        </p:blipFill>
        <p:spPr>
          <a:xfrm>
            <a:off x="2255456" y="4493713"/>
            <a:ext cx="7885420" cy="2192222"/>
          </a:xfrm>
        </p:spPr>
      </p:pic>
      <p:sp>
        <p:nvSpPr>
          <p:cNvPr id="3" name="Slide Number Placeholder 2">
            <a:extLst>
              <a:ext uri="{FF2B5EF4-FFF2-40B4-BE49-F238E27FC236}">
                <a16:creationId xmlns:a16="http://schemas.microsoft.com/office/drawing/2014/main" id="{94EA0215-A0BE-5589-B0C0-CC3F84910103}"/>
              </a:ext>
            </a:extLst>
          </p:cNvPr>
          <p:cNvSpPr>
            <a:spLocks noGrp="1"/>
          </p:cNvSpPr>
          <p:nvPr>
            <p:ph type="sldNum" sz="quarter" idx="12"/>
          </p:nvPr>
        </p:nvSpPr>
        <p:spPr/>
        <p:txBody>
          <a:bodyPr/>
          <a:lstStyle/>
          <a:p>
            <a:fld id="{CBD12358-51D2-46B3-9BDE-DF29528B9454}" type="slidenum">
              <a:rPr lang="en-US" sz="1800" smtClean="0">
                <a:solidFill>
                  <a:schemeClr val="bg1"/>
                </a:solidFill>
              </a:rPr>
              <a:t>7</a:t>
            </a:fld>
            <a:endParaRPr lang="en-US" sz="1800" dirty="0">
              <a:solidFill>
                <a:schemeClr val="bg1"/>
              </a:solidFill>
            </a:endParaRPr>
          </a:p>
        </p:txBody>
      </p:sp>
    </p:spTree>
    <p:extLst>
      <p:ext uri="{BB962C8B-B14F-4D97-AF65-F5344CB8AC3E}">
        <p14:creationId xmlns:p14="http://schemas.microsoft.com/office/powerpoint/2010/main" val="73295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FD782-86A5-68EF-9F8D-3C1F8FE67E4F}"/>
              </a:ext>
            </a:extLst>
          </p:cNvPr>
          <p:cNvSpPr>
            <a:spLocks noGrp="1"/>
          </p:cNvSpPr>
          <p:nvPr>
            <p:ph type="title"/>
          </p:nvPr>
        </p:nvSpPr>
        <p:spPr>
          <a:xfrm>
            <a:off x="838200" y="168135"/>
            <a:ext cx="10515600" cy="1325563"/>
          </a:xfrm>
        </p:spPr>
        <p:txBody>
          <a:bodyPr/>
          <a:lstStyle/>
          <a:p>
            <a:r>
              <a:rPr lang="en-US" b="1" spc="0" dirty="0">
                <a:solidFill>
                  <a:schemeClr val="bg1"/>
                </a:solidFill>
                <a:latin typeface="Arial" panose="020B0604020202020204" pitchFamily="34" charset="0"/>
                <a:cs typeface="Arial" panose="020B0604020202020204" pitchFamily="34" charset="0"/>
              </a:rPr>
              <a:t>Expenditure Reconciliation: 7600 (</a:t>
            </a:r>
            <a:r>
              <a:rPr lang="en-US" b="1" spc="0" dirty="0" err="1">
                <a:solidFill>
                  <a:schemeClr val="bg1"/>
                </a:solidFill>
                <a:latin typeface="Arial" panose="020B0604020202020204" pitchFamily="34" charset="0"/>
                <a:cs typeface="Arial" panose="020B0604020202020204" pitchFamily="34" charset="0"/>
              </a:rPr>
              <a:t>Pcode</a:t>
            </a:r>
            <a:r>
              <a:rPr lang="en-US" b="1" spc="0" dirty="0">
                <a:solidFill>
                  <a:schemeClr val="bg1"/>
                </a:solidFill>
                <a:latin typeface="Arial" panose="020B0604020202020204" pitchFamily="34" charset="0"/>
                <a:cs typeface="Arial" panose="020B0604020202020204" pitchFamily="34" charset="0"/>
              </a:rPr>
              <a:t>) and 7700 (Dept) Forms</a:t>
            </a:r>
          </a:p>
        </p:txBody>
      </p:sp>
      <p:sp>
        <p:nvSpPr>
          <p:cNvPr id="4" name="Content Placeholder 3">
            <a:extLst>
              <a:ext uri="{FF2B5EF4-FFF2-40B4-BE49-F238E27FC236}">
                <a16:creationId xmlns:a16="http://schemas.microsoft.com/office/drawing/2014/main" id="{357DDD2D-5F19-2BFF-08B9-33CF396FBDC4}"/>
              </a:ext>
            </a:extLst>
          </p:cNvPr>
          <p:cNvSpPr>
            <a:spLocks noGrp="1"/>
          </p:cNvSpPr>
          <p:nvPr>
            <p:ph sz="quarter" idx="15"/>
          </p:nvPr>
        </p:nvSpPr>
        <p:spPr>
          <a:xfrm>
            <a:off x="838200" y="1372551"/>
            <a:ext cx="10666661" cy="2583397"/>
          </a:xfrm>
        </p:spPr>
        <p:txBody>
          <a:bodyPr>
            <a:normAutofit fontScale="92500" lnSpcReduction="20000"/>
          </a:bodyPr>
          <a:lstStyle/>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PCF Projection column: projected FY26 PSEB costs using March HR data uploaded from SHARE HCM. Primarily should be used for informational and planning purposes since PSEB appropriations cannot be changed.</a:t>
            </a:r>
          </a:p>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2025-26 GAA </a:t>
            </a:r>
            <a:r>
              <a:rPr lang="en-US" dirty="0" err="1">
                <a:solidFill>
                  <a:schemeClr val="bg1"/>
                </a:solidFill>
                <a:latin typeface="Arial" panose="020B0604020202020204" pitchFamily="34" charset="0"/>
                <a:cs typeface="Arial" panose="020B0604020202020204" pitchFamily="34" charset="0"/>
              </a:rPr>
              <a:t>Opbud</a:t>
            </a:r>
            <a:r>
              <a:rPr lang="en-US" dirty="0">
                <a:solidFill>
                  <a:schemeClr val="bg1"/>
                </a:solidFill>
                <a:latin typeface="Arial" panose="020B0604020202020204" pitchFamily="34" charset="0"/>
                <a:cs typeface="Arial" panose="020B0604020202020204" pitchFamily="34" charset="0"/>
              </a:rPr>
              <a:t>: line-item budget as approved at final legislative stage</a:t>
            </a:r>
          </a:p>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Data Entry Fields</a:t>
            </a:r>
          </a:p>
          <a:p>
            <a:pPr marL="742950" lvl="2"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2025-26 Account Transfers: Adjust line-item budgets as needed.  Category totals must remain the same as in GAA (balances at top should be zero).  Do not leave any amounts in category base line items 520000, 530000, 540000.</a:t>
            </a:r>
          </a:p>
          <a:p>
            <a:pPr marL="742950" lvl="2"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2025-26 Comp Package: Enter line-item amounts to budget for FY26 compensation increases in the 200 category</a:t>
            </a:r>
          </a:p>
          <a:p>
            <a:pPr marL="742950" lvl="2"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2025-26 Other Adjustments: Enter line-item expenditures for federal or GAAP adjustments</a:t>
            </a:r>
          </a:p>
        </p:txBody>
      </p:sp>
      <p:pic>
        <p:nvPicPr>
          <p:cNvPr id="10" name="Picture 9">
            <a:extLst>
              <a:ext uri="{FF2B5EF4-FFF2-40B4-BE49-F238E27FC236}">
                <a16:creationId xmlns:a16="http://schemas.microsoft.com/office/drawing/2014/main" id="{332BD439-1D68-888B-ACBF-34F9D2212D65}"/>
              </a:ext>
            </a:extLst>
          </p:cNvPr>
          <p:cNvPicPr>
            <a:picLocks noChangeAspect="1"/>
          </p:cNvPicPr>
          <p:nvPr/>
        </p:nvPicPr>
        <p:blipFill>
          <a:blip r:embed="rId2"/>
          <a:stretch>
            <a:fillRect/>
          </a:stretch>
        </p:blipFill>
        <p:spPr>
          <a:xfrm>
            <a:off x="638174" y="3955948"/>
            <a:ext cx="11077575" cy="2876735"/>
          </a:xfrm>
          <a:prstGeom prst="rect">
            <a:avLst/>
          </a:prstGeom>
        </p:spPr>
      </p:pic>
      <p:sp>
        <p:nvSpPr>
          <p:cNvPr id="3" name="Slide Number Placeholder 2">
            <a:extLst>
              <a:ext uri="{FF2B5EF4-FFF2-40B4-BE49-F238E27FC236}">
                <a16:creationId xmlns:a16="http://schemas.microsoft.com/office/drawing/2014/main" id="{33AE56EC-37A9-0768-ED48-765D74133CFC}"/>
              </a:ext>
            </a:extLst>
          </p:cNvPr>
          <p:cNvSpPr>
            <a:spLocks noGrp="1"/>
          </p:cNvSpPr>
          <p:nvPr>
            <p:ph type="sldNum" sz="quarter" idx="12"/>
          </p:nvPr>
        </p:nvSpPr>
        <p:spPr/>
        <p:txBody>
          <a:bodyPr/>
          <a:lstStyle/>
          <a:p>
            <a:fld id="{CBD12358-51D2-46B3-9BDE-DF29528B9454}" type="slidenum">
              <a:rPr lang="en-US" sz="1800" smtClean="0"/>
              <a:t>8</a:t>
            </a:fld>
            <a:endParaRPr lang="en-US" sz="1600" dirty="0"/>
          </a:p>
        </p:txBody>
      </p:sp>
    </p:spTree>
    <p:extLst>
      <p:ext uri="{BB962C8B-B14F-4D97-AF65-F5344CB8AC3E}">
        <p14:creationId xmlns:p14="http://schemas.microsoft.com/office/powerpoint/2010/main" val="4194106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FD782-86A5-68EF-9F8D-3C1F8FE67E4F}"/>
              </a:ext>
            </a:extLst>
          </p:cNvPr>
          <p:cNvSpPr>
            <a:spLocks noGrp="1"/>
          </p:cNvSpPr>
          <p:nvPr>
            <p:ph type="title"/>
          </p:nvPr>
        </p:nvSpPr>
        <p:spPr/>
        <p:txBody>
          <a:bodyPr/>
          <a:lstStyle/>
          <a:p>
            <a:r>
              <a:rPr lang="en-US" b="1" spc="0" dirty="0">
                <a:solidFill>
                  <a:schemeClr val="bg1"/>
                </a:solidFill>
                <a:latin typeface="Arial" panose="020B0604020202020204" pitchFamily="34" charset="0"/>
                <a:cs typeface="Arial" panose="020B0604020202020204" pitchFamily="34" charset="0"/>
              </a:rPr>
              <a:t>Expenditure Reconciliation: 7600 (</a:t>
            </a:r>
            <a:r>
              <a:rPr lang="en-US" b="1" spc="0" dirty="0" err="1">
                <a:solidFill>
                  <a:schemeClr val="bg1"/>
                </a:solidFill>
                <a:latin typeface="Arial" panose="020B0604020202020204" pitchFamily="34" charset="0"/>
                <a:cs typeface="Arial" panose="020B0604020202020204" pitchFamily="34" charset="0"/>
              </a:rPr>
              <a:t>Pcode</a:t>
            </a:r>
            <a:r>
              <a:rPr lang="en-US" b="1" spc="0" dirty="0">
                <a:solidFill>
                  <a:schemeClr val="bg1"/>
                </a:solidFill>
                <a:latin typeface="Arial" panose="020B0604020202020204" pitchFamily="34" charset="0"/>
                <a:cs typeface="Arial" panose="020B0604020202020204" pitchFamily="34" charset="0"/>
              </a:rPr>
              <a:t>) and 7700 (Dept) Forms (</a:t>
            </a:r>
            <a:r>
              <a:rPr lang="en-US" b="1" i="1" spc="0" dirty="0">
                <a:solidFill>
                  <a:schemeClr val="bg1"/>
                </a:solidFill>
                <a:latin typeface="Arial" panose="020B0604020202020204" pitchFamily="34" charset="0"/>
                <a:cs typeface="Arial" panose="020B0604020202020204" pitchFamily="34" charset="0"/>
              </a:rPr>
              <a:t>continued)</a:t>
            </a:r>
            <a:endParaRPr lang="en-US" b="1" spc="0" dirty="0">
              <a:solidFill>
                <a:schemeClr val="bg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357DDD2D-5F19-2BFF-08B9-33CF396FBDC4}"/>
              </a:ext>
            </a:extLst>
          </p:cNvPr>
          <p:cNvSpPr>
            <a:spLocks noGrp="1"/>
          </p:cNvSpPr>
          <p:nvPr>
            <p:ph sz="quarter" idx="15"/>
          </p:nvPr>
        </p:nvSpPr>
        <p:spPr>
          <a:xfrm>
            <a:off x="864835" y="1591626"/>
            <a:ext cx="10666661" cy="2583397"/>
          </a:xfrm>
        </p:spPr>
        <p:txBody>
          <a:bodyPr>
            <a:normAutofit/>
          </a:bodyPr>
          <a:lstStyle/>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2025-26 Final Approp to SHARE: Category totals here will populate OPBUD-3 report and journals</a:t>
            </a:r>
          </a:p>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2025-26 Recurring Adjustments column</a:t>
            </a:r>
          </a:p>
          <a:p>
            <a:pPr marL="742950" lvl="2"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There should be no adjustments for FY26 in this column on the expenditure side. </a:t>
            </a:r>
          </a:p>
          <a:p>
            <a:pPr marL="285750" lvl="1"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2025-26 Final OpBud: Final numbers that will carry through in BFM for FY27 request</a:t>
            </a:r>
          </a:p>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Justification: Please document in text all “other” adjustments </a:t>
            </a:r>
          </a:p>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Reminder that all dollar amounts will be rounded to the nearest hundred ($123,700 not $123,741).</a:t>
            </a:r>
          </a:p>
        </p:txBody>
      </p:sp>
      <p:pic>
        <p:nvPicPr>
          <p:cNvPr id="3" name="Picture 2">
            <a:extLst>
              <a:ext uri="{FF2B5EF4-FFF2-40B4-BE49-F238E27FC236}">
                <a16:creationId xmlns:a16="http://schemas.microsoft.com/office/drawing/2014/main" id="{C987BC8B-5FB2-2B38-3776-6F27FF75D0AF}"/>
              </a:ext>
            </a:extLst>
          </p:cNvPr>
          <p:cNvPicPr>
            <a:picLocks noChangeAspect="1"/>
          </p:cNvPicPr>
          <p:nvPr/>
        </p:nvPicPr>
        <p:blipFill>
          <a:blip r:embed="rId2"/>
          <a:stretch>
            <a:fillRect/>
          </a:stretch>
        </p:blipFill>
        <p:spPr>
          <a:xfrm>
            <a:off x="669131" y="3988581"/>
            <a:ext cx="10853738" cy="2824616"/>
          </a:xfrm>
          <a:prstGeom prst="rect">
            <a:avLst/>
          </a:prstGeom>
        </p:spPr>
      </p:pic>
      <p:sp>
        <p:nvSpPr>
          <p:cNvPr id="5" name="Slide Number Placeholder 4">
            <a:extLst>
              <a:ext uri="{FF2B5EF4-FFF2-40B4-BE49-F238E27FC236}">
                <a16:creationId xmlns:a16="http://schemas.microsoft.com/office/drawing/2014/main" id="{9446E337-7AEE-C2CA-3CF1-0DFC980DDD91}"/>
              </a:ext>
            </a:extLst>
          </p:cNvPr>
          <p:cNvSpPr>
            <a:spLocks noGrp="1"/>
          </p:cNvSpPr>
          <p:nvPr>
            <p:ph type="sldNum" sz="quarter" idx="12"/>
          </p:nvPr>
        </p:nvSpPr>
        <p:spPr/>
        <p:txBody>
          <a:bodyPr/>
          <a:lstStyle/>
          <a:p>
            <a:fld id="{CBD12358-51D2-46B3-9BDE-DF29528B9454}" type="slidenum">
              <a:rPr lang="en-US" sz="1800" smtClean="0"/>
              <a:t>9</a:t>
            </a:fld>
            <a:endParaRPr lang="en-US" sz="1800" dirty="0"/>
          </a:p>
        </p:txBody>
      </p:sp>
    </p:spTree>
    <p:extLst>
      <p:ext uri="{BB962C8B-B14F-4D97-AF65-F5344CB8AC3E}">
        <p14:creationId xmlns:p14="http://schemas.microsoft.com/office/powerpoint/2010/main" val="3379546860"/>
      </p:ext>
    </p:extLst>
  </p:cSld>
  <p:clrMapOvr>
    <a:masterClrMapping/>
  </p:clrMapOvr>
</p:sld>
</file>

<file path=ppt/theme/theme1.xml><?xml version="1.0" encoding="utf-8"?>
<a:theme xmlns:a="http://schemas.openxmlformats.org/drawingml/2006/main" name="Custom">
  <a:themeElements>
    <a:clrScheme name="Custom 10">
      <a:dk1>
        <a:srgbClr val="000000"/>
      </a:dk1>
      <a:lt1>
        <a:sysClr val="window" lastClr="FFFFFF"/>
      </a:lt1>
      <a:dk2>
        <a:srgbClr val="114F4F"/>
      </a:dk2>
      <a:lt2>
        <a:srgbClr val="FFFFFF"/>
      </a:lt2>
      <a:accent1>
        <a:srgbClr val="114F4F"/>
      </a:accent1>
      <a:accent2>
        <a:srgbClr val="DE6327"/>
      </a:accent2>
      <a:accent3>
        <a:srgbClr val="EDA337"/>
      </a:accent3>
      <a:accent4>
        <a:srgbClr val="1A7E7C"/>
      </a:accent4>
      <a:accent5>
        <a:srgbClr val="AD4C1B"/>
      </a:accent5>
      <a:accent6>
        <a:srgbClr val="26B8B5"/>
      </a:accent6>
      <a:hlink>
        <a:srgbClr val="DE6327"/>
      </a:hlink>
      <a:folHlink>
        <a:srgbClr val="0000FF"/>
      </a:folHlink>
    </a:clrScheme>
    <a:fontScheme name="Custom 99">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55661986_wac_CP_V19" id="{030227AD-26D8-46F7-B412-6532AF4DDFEA}" vid="{787E6F9C-FC70-455D-8D81-5DEDA8A08F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048343-1EA9-44C3-883E-652FAAF0713E}">
  <ds:schemaRefs>
    <ds:schemaRef ds:uri="http://schemas.microsoft.com/sharepoint/v3/contenttype/forms"/>
  </ds:schemaRefs>
</ds:datastoreItem>
</file>

<file path=customXml/itemProps2.xml><?xml version="1.0" encoding="utf-8"?>
<ds:datastoreItem xmlns:ds="http://schemas.openxmlformats.org/officeDocument/2006/customXml" ds:itemID="{85C2645A-E767-4D7E-984D-234E531E4556}">
  <ds:schemaRefs>
    <ds:schemaRef ds:uri="http://schemas.microsoft.com/office/2006/metadata/properties"/>
    <ds:schemaRef ds:uri="http://schemas.microsoft.com/sharepoint/v3"/>
    <ds:schemaRef ds:uri="230e9df3-be65-4c73-a93b-d1236ebd677e"/>
    <ds:schemaRef ds:uri="http://schemas.microsoft.com/office/2006/documentManagement/type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71af3243-3dd4-4a8d-8c0d-dd76da1f02a5"/>
    <ds:schemaRef ds:uri="http://www.w3.org/XML/1998/namespace"/>
    <ds:schemaRef ds:uri="http://purl.org/dc/terms/"/>
  </ds:schemaRefs>
</ds:datastoreItem>
</file>

<file path=customXml/itemProps3.xml><?xml version="1.0" encoding="utf-8"?>
<ds:datastoreItem xmlns:ds="http://schemas.openxmlformats.org/officeDocument/2006/customXml" ds:itemID="{5F2A2379-DD35-4769-BFD6-4857D72F8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04aa6bf4-d436-426f-bfa4-04b7a70e60ff}" enabled="0" method="" siteId="{04aa6bf4-d436-426f-bfa4-04b7a70e60ff}" removed="1"/>
</clbl:labelList>
</file>

<file path=docProps/app.xml><?xml version="1.0" encoding="utf-8"?>
<Properties xmlns="http://schemas.openxmlformats.org/officeDocument/2006/extended-properties" xmlns:vt="http://schemas.openxmlformats.org/officeDocument/2006/docPropsVTypes">
  <Template>{288BE8FB-0C88-4713-821B-977544B86498}tf55661986_win32</Template>
  <TotalTime>1119</TotalTime>
  <Words>4010</Words>
  <Application>Microsoft Office PowerPoint</Application>
  <PresentationFormat>Widescreen</PresentationFormat>
  <Paragraphs>442</Paragraphs>
  <Slides>41</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Aptos</vt:lpstr>
      <vt:lpstr>Arial</vt:lpstr>
      <vt:lpstr>Calibri</vt:lpstr>
      <vt:lpstr>Calibri Light</vt:lpstr>
      <vt:lpstr>Wingdings</vt:lpstr>
      <vt:lpstr>Custom</vt:lpstr>
      <vt:lpstr>Operating Budget Instructions</vt:lpstr>
      <vt:lpstr> Operating Budget Due Dates and Submission Requirements</vt:lpstr>
      <vt:lpstr>New Operating Budget Checklist via BFM</vt:lpstr>
      <vt:lpstr>Operating budget process overview</vt:lpstr>
      <vt:lpstr>Review of BFM Staging Workflow</vt:lpstr>
      <vt:lpstr>Category Detail of Appropriations (Report 3)</vt:lpstr>
      <vt:lpstr>Submitting your Agency’s Operating Budget in BFM (Form 9900)</vt:lpstr>
      <vt:lpstr>Expenditure Reconciliation: 7600 (Pcode) and 7700 (Dept) Forms</vt:lpstr>
      <vt:lpstr>Expenditure Reconciliation: 7600 (Pcode) and 7700 (Dept) Forms (continued)</vt:lpstr>
      <vt:lpstr>Budgeting personnel expenditures </vt:lpstr>
      <vt:lpstr>FTE Maintenance (Forms 7900 and 8000)</vt:lpstr>
      <vt:lpstr>Policy Regarding FTE and Position Control</vt:lpstr>
      <vt:lpstr>Detail of GSD/DoIT Expenditures</vt:lpstr>
      <vt:lpstr>Transfer Reconciliation: Form 7400</vt:lpstr>
      <vt:lpstr>Other Financing Uses (500 Category)</vt:lpstr>
      <vt:lpstr>Budgeting Land of Enchantment Program Fund Appropriations</vt:lpstr>
      <vt:lpstr>Revenue Reconciliation: 7800 Form</vt:lpstr>
      <vt:lpstr>Types of Revenue:  Transfers from the General Fund</vt:lpstr>
      <vt:lpstr>Types of Revenue:  Federal Revenue</vt:lpstr>
      <vt:lpstr>Types of Revenue:  Non-General Fund Transfers</vt:lpstr>
      <vt:lpstr>Types of Revenue:  Non-General Fund Transfers</vt:lpstr>
      <vt:lpstr>Types of Revenue:  Other Revenue</vt:lpstr>
      <vt:lpstr>Types of Revenue:  Non-Reverting Fund Balances </vt:lpstr>
      <vt:lpstr>Equity Codes</vt:lpstr>
      <vt:lpstr>Financial Summary (S-8) and Account Code Expenditure Summary (S-9)</vt:lpstr>
      <vt:lpstr>Operating Budget Report (OPBUD-3)</vt:lpstr>
      <vt:lpstr>Operating Budget Report (OPBUD-3)</vt:lpstr>
      <vt:lpstr>NEW: Allotment Request Form (6900) and Report</vt:lpstr>
      <vt:lpstr>NEW: Allotment Request Form (6900) and Report</vt:lpstr>
      <vt:lpstr>NEW: Allotment Request Form (6900) and Report</vt:lpstr>
      <vt:lpstr>Allotment forms</vt:lpstr>
      <vt:lpstr>Compensation Appropriations</vt:lpstr>
      <vt:lpstr>Special compensation appropriations</vt:lpstr>
      <vt:lpstr>SHARE: Department Level Budgets</vt:lpstr>
      <vt:lpstr>Special and Other Legislative Appropriation Input Form (OPBUD-4)</vt:lpstr>
      <vt:lpstr>Budgeting nonrecurring appropriation reauthorizations</vt:lpstr>
      <vt:lpstr>Due Dates for Submitting Nonrecurring OPBUD-4s</vt:lpstr>
      <vt:lpstr>Budgeting Section 9 GRO Fund Appropriations</vt:lpstr>
      <vt:lpstr>Other Required Forms</vt:lpstr>
      <vt:lpstr>Coming attractions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Operating Budget Instructions</dc:title>
  <dc:creator>Macias, Nicole, DFA</dc:creator>
  <cp:lastModifiedBy>Miner, Andrew, DFA</cp:lastModifiedBy>
  <cp:revision>13</cp:revision>
  <dcterms:created xsi:type="dcterms:W3CDTF">2024-03-27T15:01:15Z</dcterms:created>
  <dcterms:modified xsi:type="dcterms:W3CDTF">2025-04-11T19:38:53Z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