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6" r:id="rId3"/>
    <p:sldId id="292" r:id="rId4"/>
    <p:sldId id="294" r:id="rId5"/>
    <p:sldId id="293" r:id="rId6"/>
    <p:sldId id="275" r:id="rId7"/>
    <p:sldId id="295" r:id="rId8"/>
    <p:sldId id="288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529" autoAdjust="0"/>
  </p:normalViewPr>
  <p:slideViewPr>
    <p:cSldViewPr snapToGrid="0">
      <p:cViewPr varScale="1">
        <p:scale>
          <a:sx n="80" d="100"/>
          <a:sy n="80" d="100"/>
        </p:scale>
        <p:origin x="18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 dirty="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 dirty="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 dirty="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10/8/2020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printsprograms.com/" TargetMode="External"/><Relationship Id="rId2" Type="http://schemas.openxmlformats.org/officeDocument/2006/relationships/hyperlink" Target="https://nmpreventionworkforc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tb.ku.edu/en/toolkits" TargetMode="External"/><Relationship Id="rId4" Type="http://schemas.openxmlformats.org/officeDocument/2006/relationships/hyperlink" Target="https://www.thecommunityguid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Prevention Outside the Box (and Classroom)</a:t>
            </a:r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dirty="0"/>
              <a:t>Local DWI Workshop </a:t>
            </a:r>
          </a:p>
          <a:p>
            <a:pPr algn="ctr"/>
            <a:r>
              <a:rPr lang="en-US" dirty="0"/>
              <a:t>May 1, 2019</a:t>
            </a:r>
          </a:p>
        </p:txBody>
      </p:sp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0AFB32-3F07-4EDD-AA5D-76EEAFBE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4B91E7-8348-45C4-A352-AAFCA860B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Classroom Direct Services vs. Environmental Approaches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New Audiences for Prevention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Discussion/Examples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Leveraging Other Resources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6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70A436-E139-4682-ABD3-32F9092C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Direct Services and Environmental Strategies in Prevention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B2857E-5DBC-44C3-BC37-788A213AA3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Direct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7C3B52-A855-44D9-936A-EEF4B0E731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Focus on serving individuals</a:t>
            </a:r>
          </a:p>
          <a:p>
            <a:r>
              <a:rPr lang="en-US" dirty="0"/>
              <a:t>Most often in classroom settings</a:t>
            </a:r>
          </a:p>
          <a:p>
            <a:r>
              <a:rPr lang="en-US" dirty="0"/>
              <a:t>Often come with pre and post tests for assessing increases in knowledge</a:t>
            </a:r>
          </a:p>
          <a:p>
            <a:r>
              <a:rPr lang="en-US" dirty="0"/>
              <a:t>For classroom activities, require school time and buy in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D598549-87A3-4AF8-8409-5FA539177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Environmental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891E2AF-39F9-4696-B1EE-D540B313876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Focus on changing the context in which substance misuse/abuse takes place</a:t>
            </a:r>
          </a:p>
          <a:p>
            <a:r>
              <a:rPr lang="en-US" dirty="0"/>
              <a:t>Effects a whole community (as it is defined)</a:t>
            </a:r>
          </a:p>
          <a:p>
            <a:r>
              <a:rPr lang="en-US" dirty="0"/>
              <a:t>Example:  seatbelt laws to prevent traffic fatalities</a:t>
            </a:r>
          </a:p>
        </p:txBody>
      </p:sp>
    </p:spTree>
    <p:extLst>
      <p:ext uri="{BB962C8B-B14F-4D97-AF65-F5344CB8AC3E}">
        <p14:creationId xmlns:p14="http://schemas.microsoft.com/office/powerpoint/2010/main" val="412121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0D9E47-71FD-490A-A33A-ACB43E43D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Alcohol-Related Environmental Strategies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FD7BAF3-07E1-4606-91DA-9401238274DD}"/>
              </a:ext>
            </a:extLst>
          </p:cNvPr>
          <p:cNvSpPr txBox="1"/>
          <p:nvPr/>
        </p:nvSpPr>
        <p:spPr>
          <a:xfrm>
            <a:off x="944526" y="1658232"/>
            <a:ext cx="106166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Changing Norms (perceptions, attitudes) about acceptable use through use of media/marketing Examples: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Parents Who Host Lose the Most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Media aimed at reducing alcohol in Quinceaneras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Media and marketing aimed at whole community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Media aimed at older adults to inform of particular risks such as effects of alcohol and medicines used together</a:t>
            </a:r>
          </a:p>
          <a:p>
            <a:endParaRPr lang="en-US" dirty="0"/>
          </a:p>
          <a:p>
            <a:r>
              <a:rPr lang="en-US" dirty="0"/>
              <a:t>Changing policies such as school or work policies</a:t>
            </a:r>
          </a:p>
          <a:p>
            <a:r>
              <a:rPr lang="en-US" dirty="0"/>
              <a:t>Examples: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Model school policies covering all students and without suspension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Work policies to identify and intervene in alcohol in the workplace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Limiting social access to alcohol for youth.</a:t>
            </a:r>
          </a:p>
          <a:p>
            <a:r>
              <a:rPr lang="en-US" dirty="0"/>
              <a:t> Examples: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 Campaign to publicize 4</a:t>
            </a:r>
            <a:r>
              <a:rPr lang="en-US" baseline="30000" dirty="0"/>
              <a:t>th</a:t>
            </a:r>
            <a:r>
              <a:rPr lang="en-US" dirty="0"/>
              <a:t> degree felony law for providing alcohol to minors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Improving safe storage at home of alcohol and prescription drugs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2D62BA-055D-4F87-B1F5-A39CA7BCC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Audiences for Prevention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DFD4B5-E3F1-4C3A-9D50-EA639DE7C5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Traditional audiences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E31FDFB-0670-4E34-93BA-88162BD42C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Youth</a:t>
            </a:r>
          </a:p>
          <a:p>
            <a:r>
              <a:rPr lang="en-US" dirty="0"/>
              <a:t>Parents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60368E5-A5F6-4E51-B678-F802D2C1B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New Audiences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AF1E963-8D7B-42AE-9D03-3B0910F3CBE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Older adults </a:t>
            </a:r>
          </a:p>
          <a:p>
            <a:r>
              <a:rPr lang="en-US" dirty="0"/>
              <a:t>Returning Citizens/Ex Offenders</a:t>
            </a:r>
          </a:p>
          <a:p>
            <a:r>
              <a:rPr lang="en-US" dirty="0"/>
              <a:t>Employers</a:t>
            </a:r>
          </a:p>
          <a:p>
            <a:r>
              <a:rPr lang="en-US" dirty="0"/>
              <a:t>Military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8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B4BF4B-B2FD-42AF-B42D-0EC8A336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Prevention Framework (SPF)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7FDDB05-7F79-445B-AAA6-B3958695E1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676" y="1749287"/>
            <a:ext cx="4518302" cy="43434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AFD6D43-8EFF-4403-B57B-4B7109C058D8}"/>
              </a:ext>
            </a:extLst>
          </p:cNvPr>
          <p:cNvSpPr txBox="1"/>
          <p:nvPr/>
        </p:nvSpPr>
        <p:spPr>
          <a:xfrm>
            <a:off x="7368209" y="2557670"/>
            <a:ext cx="414793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SAMHSA Process for Prevention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Continuous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Data-driven</a:t>
            </a:r>
            <a:r>
              <a:rPr lang="en-US" sz="2400" dirty="0"/>
              <a:t> Decision Making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Considered Evidence-Based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5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9B3725-8911-4507-93F7-D8E776EB9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another way…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7A2576-B8BC-4E37-A11C-911B790E7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have clearly named your goals, you can plan strategies and activities that support them and rally the resources you need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All of your activities should support your goal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Measuring your progress will lead to the right adjustments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88DBF1-552B-4D8C-AE2C-FE900F6B9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70CC2-C8AF-4F34-8676-AD02D0E88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2" y="1966291"/>
            <a:ext cx="5075582" cy="406841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Introductory online class on the Strategic Prevention Framework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u="sng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https://nmpreventionworkforce.org/jlms-alias-for-578/guru-test/guruPrograms/3-osap-training-resources/5-using-the-spf 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900" u="sng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New Mexico ATODA Prevention Workforce Training System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300" u="sng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https://nmpreventionworkforce.org</a:t>
            </a:r>
            <a:endParaRPr lang="en-US" sz="2300" u="sng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30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NIDA Principles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u="sng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https://www.drugabuse.gov/publications/preventing-drug-abuse-among-children-adolescents-in-brief/prevention-principles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1902AA9F-0D27-4A91-B190-753B439D2D89}"/>
              </a:ext>
            </a:extLst>
          </p:cNvPr>
          <p:cNvSpPr txBox="1">
            <a:spLocks/>
          </p:cNvSpPr>
          <p:nvPr/>
        </p:nvSpPr>
        <p:spPr>
          <a:xfrm>
            <a:off x="6096000" y="1828800"/>
            <a:ext cx="4800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038AF0-ED5D-41C6-B0AD-A9D8B9A4DF43}"/>
              </a:ext>
            </a:extLst>
          </p:cNvPr>
          <p:cNvSpPr/>
          <p:nvPr/>
        </p:nvSpPr>
        <p:spPr>
          <a:xfrm>
            <a:off x="5751872" y="1879363"/>
            <a:ext cx="6064794" cy="458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Blueprints for Healthy Youth Development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http://www.blueprintsprograms.com/</a:t>
            </a: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Guide to Community Preventive Services (The Community Guide)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https://www.thecommunityguide.org/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Community Toolbox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https://ctb.ku.edu/en/toolkits</a:t>
            </a:r>
            <a:endParaRPr lang="en-US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Mexico National Guard – Sgt. Thomas Hammer</a:t>
            </a:r>
          </a:p>
          <a:p>
            <a:r>
              <a:rPr lang="en-US" u="sng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thomas.j.hammer6@gmail.com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35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15074</TotalTime>
  <Words>310</Words>
  <Application>Microsoft Office PowerPoint</Application>
  <PresentationFormat>Widescreen</PresentationFormat>
  <Paragraphs>82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 Antiqua</vt:lpstr>
      <vt:lpstr>Calibri</vt:lpstr>
      <vt:lpstr>Sales Direction 16X9</vt:lpstr>
      <vt:lpstr>Prevention Outside the Box (and Classroom)</vt:lpstr>
      <vt:lpstr>Topics to Cover</vt:lpstr>
      <vt:lpstr>Comparison of Direct Services and Environmental Strategies in Prevention</vt:lpstr>
      <vt:lpstr>Types of Alcohol-Related Environmental Strategies</vt:lpstr>
      <vt:lpstr>New Audiences for Prevention</vt:lpstr>
      <vt:lpstr>Strategic Prevention Framework (SPF)</vt:lpstr>
      <vt:lpstr>Put another way…</vt:lpstr>
      <vt:lpstr>Resources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Simplified    Purpose &amp; Reason</dc:title>
  <dc:creator>Julie Krupcale</dc:creator>
  <cp:lastModifiedBy>Alberta Garcia</cp:lastModifiedBy>
  <cp:revision>62</cp:revision>
  <cp:lastPrinted>2018-04-23T14:30:24Z</cp:lastPrinted>
  <dcterms:created xsi:type="dcterms:W3CDTF">2018-04-02T14:48:00Z</dcterms:created>
  <dcterms:modified xsi:type="dcterms:W3CDTF">2020-10-08T15:29:03Z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