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sldIdLst>
    <p:sldId id="256" r:id="rId2"/>
    <p:sldId id="258" r:id="rId3"/>
    <p:sldId id="259" r:id="rId4"/>
    <p:sldId id="311" r:id="rId5"/>
    <p:sldId id="289" r:id="rId6"/>
    <p:sldId id="312" r:id="rId7"/>
    <p:sldId id="313" r:id="rId8"/>
    <p:sldId id="315" r:id="rId9"/>
    <p:sldId id="314" r:id="rId10"/>
    <p:sldId id="275" r:id="rId11"/>
    <p:sldId id="274" r:id="rId12"/>
    <p:sldId id="316" r:id="rId13"/>
    <p:sldId id="317" r:id="rId14"/>
    <p:sldId id="276" r:id="rId15"/>
    <p:sldId id="302" r:id="rId16"/>
    <p:sldId id="293"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95313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53699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771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69442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116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421063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42491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188945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97556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64956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413526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18823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403275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87675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23288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C3FA50-DB96-4976-80E7-2E915B61B9ED}"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81316-D40D-40E5-99A8-CCA4CC33DFD0}" type="slidenum">
              <a:rPr lang="en-US" smtClean="0"/>
              <a:t>‹#›</a:t>
            </a:fld>
            <a:endParaRPr lang="en-US" dirty="0"/>
          </a:p>
        </p:txBody>
      </p:sp>
    </p:spTree>
    <p:extLst>
      <p:ext uri="{BB962C8B-B14F-4D97-AF65-F5344CB8AC3E}">
        <p14:creationId xmlns:p14="http://schemas.microsoft.com/office/powerpoint/2010/main" val="31901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C3FA50-DB96-4976-80E7-2E915B61B9ED}" type="datetimeFigureOut">
              <a:rPr lang="en-US" smtClean="0"/>
              <a:t>5/22/2024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181316-D40D-40E5-99A8-CCA4CC33DFD0}" type="slidenum">
              <a:rPr lang="en-US" smtClean="0"/>
              <a:t>‹#›</a:t>
            </a:fld>
            <a:endParaRPr lang="en-US" dirty="0"/>
          </a:p>
        </p:txBody>
      </p:sp>
    </p:spTree>
    <p:extLst>
      <p:ext uri="{BB962C8B-B14F-4D97-AF65-F5344CB8AC3E}">
        <p14:creationId xmlns:p14="http://schemas.microsoft.com/office/powerpoint/2010/main" val="258436866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mdfa.state.nm.us/uploads/FileLinks/6583a4770de841daa2d07b9e130326e7/FIN_9_2_Version_9_30_13__2_.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mdfa.state.nm.us/Capital_Outlay_Bureau.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pms.dfa.state.nm.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amanda.lupardus@ped.nm.gov" TargetMode="External"/><Relationship Id="rId3" Type="http://schemas.openxmlformats.org/officeDocument/2006/relationships/hyperlink" Target="mailto:sarah.Jacobs@altsd.nm.gov" TargetMode="External"/><Relationship Id="rId7" Type="http://schemas.openxmlformats.org/officeDocument/2006/relationships/hyperlink" Target="mailto:lawrence.john@iad.nm.gov" TargetMode="External"/><Relationship Id="rId2" Type="http://schemas.openxmlformats.org/officeDocument/2006/relationships/hyperlink" Target="mailto:carmenb.morin@dfa.nm.gov" TargetMode="External"/><Relationship Id="rId1" Type="http://schemas.openxmlformats.org/officeDocument/2006/relationships/slideLayout" Target="../slideLayouts/slideLayout2.xml"/><Relationship Id="rId6" Type="http://schemas.openxmlformats.org/officeDocument/2006/relationships/hyperlink" Target="mailto:gerald.hoehne@hed.nm.gov" TargetMode="External"/><Relationship Id="rId5" Type="http://schemas.openxmlformats.org/officeDocument/2006/relationships/hyperlink" Target="mailto:rhonda.holderman@env.nm.gov" TargetMode="External"/><Relationship Id="rId4" Type="http://schemas.openxmlformats.org/officeDocument/2006/relationships/hyperlink" Target="mailto:clarissa.martinez@dot.nm.gov" TargetMode="External"/><Relationship Id="rId9" Type="http://schemas.openxmlformats.org/officeDocument/2006/relationships/hyperlink" Target="mailto:emily.breen@ose.nm.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wesley.billingsley@dfa.nm.gov" TargetMode="External"/><Relationship Id="rId2" Type="http://schemas.openxmlformats.org/officeDocument/2006/relationships/hyperlink" Target="mailto:wayne.propst@dfa.nm.gov" TargetMode="External"/><Relationship Id="rId1" Type="http://schemas.openxmlformats.org/officeDocument/2006/relationships/slideLayout" Target="../slideLayouts/slideLayout2.xml"/><Relationship Id="rId6" Type="http://schemas.openxmlformats.org/officeDocument/2006/relationships/hyperlink" Target="https://www.nmdfa.state.nm.us/budget-division/capital-outlay-bureau/" TargetMode="External"/><Relationship Id="rId5" Type="http://schemas.openxmlformats.org/officeDocument/2006/relationships/hyperlink" Target="mailto:Sarah.delarosa@dfa.nm.gov" TargetMode="External"/><Relationship Id="rId4" Type="http://schemas.openxmlformats.org/officeDocument/2006/relationships/hyperlink" Target="mailto:tonantzin.roybal@dfa.nm.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37EC-DD5A-4E81-B2C3-B92288AB044E}"/>
              </a:ext>
            </a:extLst>
          </p:cNvPr>
          <p:cNvSpPr>
            <a:spLocks noGrp="1"/>
          </p:cNvSpPr>
          <p:nvPr>
            <p:ph type="ctrTitle"/>
          </p:nvPr>
        </p:nvSpPr>
        <p:spPr>
          <a:xfrm>
            <a:off x="0" y="1347522"/>
            <a:ext cx="9160778" cy="1646302"/>
          </a:xfrm>
        </p:spPr>
        <p:txBody>
          <a:bodyPr/>
          <a:lstStyle/>
          <a:p>
            <a:r>
              <a:rPr lang="en-US" b="1" dirty="0"/>
              <a:t>Department of </a:t>
            </a:r>
            <a:br>
              <a:rPr lang="en-US" b="1" dirty="0"/>
            </a:br>
            <a:r>
              <a:rPr lang="en-US" b="1" dirty="0"/>
              <a:t>Finance &amp; Administration </a:t>
            </a:r>
            <a:br>
              <a:rPr lang="en-US" b="1" dirty="0"/>
            </a:br>
            <a:r>
              <a:rPr lang="en-US" b="1" dirty="0"/>
              <a:t>Capital Outlay Summary</a:t>
            </a:r>
            <a:endParaRPr lang="en-US" dirty="0"/>
          </a:p>
        </p:txBody>
      </p:sp>
      <p:sp>
        <p:nvSpPr>
          <p:cNvPr id="3" name="Subtitle 2">
            <a:extLst>
              <a:ext uri="{FF2B5EF4-FFF2-40B4-BE49-F238E27FC236}">
                <a16:creationId xmlns:a16="http://schemas.microsoft.com/office/drawing/2014/main" id="{1F5E7437-122E-BB92-CF1A-99EBE07B5EC4}"/>
              </a:ext>
            </a:extLst>
          </p:cNvPr>
          <p:cNvSpPr>
            <a:spLocks noGrp="1"/>
          </p:cNvSpPr>
          <p:nvPr>
            <p:ph type="subTitle" idx="1"/>
          </p:nvPr>
        </p:nvSpPr>
        <p:spPr>
          <a:xfrm>
            <a:off x="1107191" y="3775046"/>
            <a:ext cx="8334765" cy="2746073"/>
          </a:xfrm>
        </p:spPr>
        <p:txBody>
          <a:bodyPr>
            <a:normAutofit/>
          </a:bodyPr>
          <a:lstStyle/>
          <a:p>
            <a:r>
              <a:rPr lang="en-US" sz="2400" b="1" dirty="0">
                <a:solidFill>
                  <a:schemeClr val="accent3">
                    <a:lumMod val="75000"/>
                  </a:schemeClr>
                </a:solidFill>
              </a:rPr>
              <a:t>DFA Approach to Capital</a:t>
            </a:r>
          </a:p>
          <a:p>
            <a:r>
              <a:rPr lang="en-US" sz="2000" b="1" dirty="0">
                <a:solidFill>
                  <a:schemeClr val="accent1">
                    <a:lumMod val="75000"/>
                  </a:schemeClr>
                </a:solidFill>
              </a:rPr>
              <a:t>Wesley Billingsley</a:t>
            </a:r>
          </a:p>
          <a:p>
            <a:r>
              <a:rPr lang="en-US" dirty="0">
                <a:solidFill>
                  <a:schemeClr val="accent1">
                    <a:lumMod val="75000"/>
                  </a:schemeClr>
                </a:solidFill>
              </a:rPr>
              <a:t>Local Government Division Director</a:t>
            </a:r>
          </a:p>
          <a:p>
            <a:r>
              <a:rPr lang="en-US" dirty="0">
                <a:solidFill>
                  <a:schemeClr val="accent1">
                    <a:lumMod val="75000"/>
                  </a:schemeClr>
                </a:solidFill>
              </a:rPr>
              <a:t>Infrastructure Planning &amp; Development Director</a:t>
            </a:r>
          </a:p>
          <a:p>
            <a:r>
              <a:rPr lang="en-US" dirty="0">
                <a:solidFill>
                  <a:schemeClr val="accent1">
                    <a:lumMod val="75000"/>
                  </a:schemeClr>
                </a:solidFill>
              </a:rPr>
              <a:t>Capital Outlay Bureau Chief</a:t>
            </a:r>
          </a:p>
        </p:txBody>
      </p:sp>
    </p:spTree>
    <p:extLst>
      <p:ext uri="{BB962C8B-B14F-4D97-AF65-F5344CB8AC3E}">
        <p14:creationId xmlns:p14="http://schemas.microsoft.com/office/powerpoint/2010/main" val="179505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9ED112-5EA8-0FD5-DE8C-97040DE033AB}"/>
              </a:ext>
            </a:extLst>
          </p:cNvPr>
          <p:cNvSpPr>
            <a:spLocks noGrp="1"/>
          </p:cNvSpPr>
          <p:nvPr>
            <p:ph type="title"/>
          </p:nvPr>
        </p:nvSpPr>
        <p:spPr>
          <a:xfrm>
            <a:off x="643467" y="816638"/>
            <a:ext cx="3367359" cy="2679037"/>
          </a:xfrm>
        </p:spPr>
        <p:txBody>
          <a:bodyPr anchor="ctr">
            <a:normAutofit/>
          </a:bodyPr>
          <a:lstStyle/>
          <a:p>
            <a:pPr algn="ctr"/>
            <a:r>
              <a:rPr lang="en-US" sz="3200" b="1" dirty="0"/>
              <a:t>Capital Outlay Anti-Donation Clause</a:t>
            </a:r>
            <a:endParaRPr lang="en-US" sz="3200" dirty="0"/>
          </a:p>
        </p:txBody>
      </p:sp>
      <p:sp>
        <p:nvSpPr>
          <p:cNvPr id="3" name="Content Placeholder 2">
            <a:extLst>
              <a:ext uri="{FF2B5EF4-FFF2-40B4-BE49-F238E27FC236}">
                <a16:creationId xmlns:a16="http://schemas.microsoft.com/office/drawing/2014/main" id="{9EF8C314-92DE-8803-7A76-8F2A369F5C2B}"/>
              </a:ext>
            </a:extLst>
          </p:cNvPr>
          <p:cNvSpPr>
            <a:spLocks noGrp="1"/>
          </p:cNvSpPr>
          <p:nvPr>
            <p:ph idx="1"/>
          </p:nvPr>
        </p:nvSpPr>
        <p:spPr>
          <a:xfrm>
            <a:off x="4654295" y="816638"/>
            <a:ext cx="4619706" cy="5224724"/>
          </a:xfrm>
        </p:spPr>
        <p:txBody>
          <a:bodyPr anchor="ctr">
            <a:normAutofit fontScale="62500" lnSpcReduction="20000"/>
          </a:bodyPr>
          <a:lstStyle/>
          <a:p>
            <a:pPr marL="0" indent="0">
              <a:buNone/>
            </a:pPr>
            <a:r>
              <a:rPr lang="en-US" sz="3200" b="1" dirty="0">
                <a:solidFill>
                  <a:schemeClr val="accent1">
                    <a:lumMod val="75000"/>
                  </a:schemeClr>
                </a:solidFill>
              </a:rPr>
              <a:t>Anti-Donation Clause</a:t>
            </a:r>
            <a:endParaRPr lang="en-US" dirty="0"/>
          </a:p>
          <a:p>
            <a:r>
              <a:rPr lang="en-US" dirty="0"/>
              <a:t>Article IX, Section 14 of NM Constitution</a:t>
            </a:r>
          </a:p>
          <a:p>
            <a:r>
              <a:rPr lang="en-US" dirty="0"/>
              <a:t>Started with the Railroad companies</a:t>
            </a:r>
          </a:p>
          <a:p>
            <a:r>
              <a:rPr lang="en-US" altLang="en-US" dirty="0"/>
              <a:t>The NM Constitution prohibits public entities from donating to private entities</a:t>
            </a:r>
          </a:p>
          <a:p>
            <a:r>
              <a:rPr lang="en-US" altLang="en-US" dirty="0"/>
              <a:t>Private entity can’t </a:t>
            </a:r>
            <a:r>
              <a:rPr lang="en-US" altLang="en-US" b="1" dirty="0"/>
              <a:t>own</a:t>
            </a:r>
            <a:r>
              <a:rPr lang="en-US" altLang="en-US" dirty="0"/>
              <a:t> a publicly-financed capital asset, but they can </a:t>
            </a:r>
            <a:r>
              <a:rPr lang="en-US" altLang="en-US" b="1" dirty="0"/>
              <a:t>operate</a:t>
            </a:r>
            <a:r>
              <a:rPr lang="en-US" altLang="en-US" dirty="0"/>
              <a:t> them</a:t>
            </a:r>
            <a:r>
              <a:rPr lang="en-US" altLang="en-US" b="1" dirty="0"/>
              <a:t> if </a:t>
            </a:r>
            <a:r>
              <a:rPr lang="en-US" altLang="en-US" dirty="0"/>
              <a:t>certain conditions are met</a:t>
            </a:r>
          </a:p>
          <a:p>
            <a:r>
              <a:rPr lang="en-US" altLang="en-US" dirty="0"/>
              <a:t>When there is a private operator, the market rental value of the public asset must be </a:t>
            </a:r>
            <a:r>
              <a:rPr lang="en-US" altLang="en-US" b="1" dirty="0"/>
              <a:t>appraised</a:t>
            </a:r>
            <a:r>
              <a:rPr lang="en-US" altLang="en-US" dirty="0"/>
              <a:t> to determine the fair market value of the asset</a:t>
            </a:r>
          </a:p>
          <a:p>
            <a:r>
              <a:rPr lang="en-US" altLang="en-US" dirty="0"/>
              <a:t>Private operators can pay fair market rent in cash or in services</a:t>
            </a:r>
          </a:p>
          <a:p>
            <a:r>
              <a:rPr lang="en-US" altLang="en-US" dirty="0"/>
              <a:t>If payment is made in services, the tenant has to be selected in compliance with the </a:t>
            </a:r>
            <a:r>
              <a:rPr lang="en-US" altLang="en-US" b="1" dirty="0"/>
              <a:t>Procurement Code </a:t>
            </a:r>
            <a:r>
              <a:rPr lang="en-US" altLang="en-US" dirty="0"/>
              <a:t>and the lease term has to be limited to the Procurement Code contract term limit </a:t>
            </a:r>
          </a:p>
          <a:p>
            <a:r>
              <a:rPr lang="en-US" altLang="en-US" dirty="0"/>
              <a:t>The lease/operating agreement must have a “menu” of services to be provided and the value that each service will count towards rent.  The value of each service must be demonstrated to be at fair market value</a:t>
            </a:r>
            <a:endParaRPr lang="en-US" dirty="0"/>
          </a:p>
          <a:p>
            <a:r>
              <a:rPr lang="en-US" dirty="0"/>
              <a:t>Potential anti-donation is identified and cleared based on funding source</a:t>
            </a:r>
          </a:p>
          <a:p>
            <a:pPr lvl="1"/>
            <a:r>
              <a:rPr lang="en-US" dirty="0"/>
              <a:t>Bonds =&gt; State Board of Finance</a:t>
            </a:r>
          </a:p>
          <a:p>
            <a:pPr lvl="1"/>
            <a:r>
              <a:rPr lang="en-US" dirty="0"/>
              <a:t>General Fund =&gt; State Agency</a:t>
            </a:r>
          </a:p>
          <a:p>
            <a:r>
              <a:rPr lang="en-US" dirty="0"/>
              <a:t>For general fund appropriations, contact State agency ASAP</a:t>
            </a:r>
          </a:p>
        </p:txBody>
      </p:sp>
      <p:pic>
        <p:nvPicPr>
          <p:cNvPr id="4" name="Picture 2" descr="Image result for railroad exploits">
            <a:extLst>
              <a:ext uri="{FF2B5EF4-FFF2-40B4-BE49-F238E27FC236}">
                <a16:creationId xmlns:a16="http://schemas.microsoft.com/office/drawing/2014/main" id="{1499F6C9-14EA-6907-97DB-C48075F5C6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616" y="768793"/>
            <a:ext cx="2540963" cy="138341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1D7A99-5396-C270-6099-1F352C931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990" y="4900458"/>
            <a:ext cx="2242890" cy="1758099"/>
          </a:xfrm>
          <a:prstGeom prst="rect">
            <a:avLst/>
          </a:prstGeom>
        </p:spPr>
      </p:pic>
      <p:sp>
        <p:nvSpPr>
          <p:cNvPr id="6" name="&quot;No&quot; Symbol 6">
            <a:extLst>
              <a:ext uri="{FF2B5EF4-FFF2-40B4-BE49-F238E27FC236}">
                <a16:creationId xmlns:a16="http://schemas.microsoft.com/office/drawing/2014/main" id="{451FCCF6-9B65-A52B-2A11-0B388491ED71}"/>
              </a:ext>
            </a:extLst>
          </p:cNvPr>
          <p:cNvSpPr/>
          <p:nvPr/>
        </p:nvSpPr>
        <p:spPr>
          <a:xfrm>
            <a:off x="9548606" y="4777909"/>
            <a:ext cx="2384981" cy="2003196"/>
          </a:xfrm>
          <a:prstGeom prst="noSmoking">
            <a:avLst>
              <a:gd name="adj" fmla="val 6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C0766E3C-55CC-4E00-4A13-2A2608CD91A5}"/>
              </a:ext>
            </a:extLst>
          </p:cNvPr>
          <p:cNvPicPr>
            <a:picLocks noChangeAspect="1"/>
          </p:cNvPicPr>
          <p:nvPr/>
        </p:nvPicPr>
        <p:blipFill>
          <a:blip r:embed="rId4"/>
          <a:stretch>
            <a:fillRect/>
          </a:stretch>
        </p:blipFill>
        <p:spPr>
          <a:xfrm>
            <a:off x="434253" y="3429000"/>
            <a:ext cx="3785786" cy="1076325"/>
          </a:xfrm>
          <a:prstGeom prst="rect">
            <a:avLst/>
          </a:prstGeom>
        </p:spPr>
      </p:pic>
    </p:spTree>
    <p:extLst>
      <p:ext uri="{BB962C8B-B14F-4D97-AF65-F5344CB8AC3E}">
        <p14:creationId xmlns:p14="http://schemas.microsoft.com/office/powerpoint/2010/main" val="20201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C92EBA-7D02-6E4B-C16C-9AE03046A796}"/>
              </a:ext>
            </a:extLst>
          </p:cNvPr>
          <p:cNvSpPr>
            <a:spLocks noGrp="1"/>
          </p:cNvSpPr>
          <p:nvPr>
            <p:ph type="title"/>
          </p:nvPr>
        </p:nvSpPr>
        <p:spPr>
          <a:xfrm>
            <a:off x="643467" y="816638"/>
            <a:ext cx="3367359" cy="2974312"/>
          </a:xfrm>
        </p:spPr>
        <p:txBody>
          <a:bodyPr anchor="ctr">
            <a:normAutofit/>
          </a:bodyPr>
          <a:lstStyle/>
          <a:p>
            <a:pPr algn="ctr"/>
            <a:r>
              <a:rPr lang="en-US" sz="3200" b="1" dirty="0"/>
              <a:t>Capital Outlay Executive Order 2013-006 (Audits)</a:t>
            </a:r>
            <a:endParaRPr lang="en-US" sz="3200" dirty="0"/>
          </a:p>
        </p:txBody>
      </p:sp>
      <p:sp>
        <p:nvSpPr>
          <p:cNvPr id="3" name="Content Placeholder 2">
            <a:extLst>
              <a:ext uri="{FF2B5EF4-FFF2-40B4-BE49-F238E27FC236}">
                <a16:creationId xmlns:a16="http://schemas.microsoft.com/office/drawing/2014/main" id="{B6524B5A-EF87-0081-1A5B-941D457F026E}"/>
              </a:ext>
            </a:extLst>
          </p:cNvPr>
          <p:cNvSpPr>
            <a:spLocks noGrp="1"/>
          </p:cNvSpPr>
          <p:nvPr>
            <p:ph idx="1"/>
          </p:nvPr>
        </p:nvSpPr>
        <p:spPr>
          <a:xfrm>
            <a:off x="4654295" y="816638"/>
            <a:ext cx="4619706" cy="5224724"/>
          </a:xfrm>
        </p:spPr>
        <p:txBody>
          <a:bodyPr anchor="ctr">
            <a:normAutofit fontScale="92500" lnSpcReduction="20000"/>
          </a:bodyPr>
          <a:lstStyle/>
          <a:p>
            <a:pPr marL="0" indent="0">
              <a:buNone/>
            </a:pPr>
            <a:r>
              <a:rPr lang="en-US" sz="3500" b="1" dirty="0">
                <a:solidFill>
                  <a:schemeClr val="accent1">
                    <a:lumMod val="75000"/>
                  </a:schemeClr>
                </a:solidFill>
              </a:rPr>
              <a:t>EO-2013-006</a:t>
            </a:r>
          </a:p>
          <a:p>
            <a:pPr marL="0" indent="0">
              <a:lnSpc>
                <a:spcPct val="90000"/>
              </a:lnSpc>
              <a:buNone/>
              <a:defRPr/>
            </a:pPr>
            <a:r>
              <a:rPr lang="en-US" altLang="en-US" b="1" dirty="0"/>
              <a:t>Established on May 2, 2013, to address the following:</a:t>
            </a:r>
          </a:p>
          <a:p>
            <a:pPr>
              <a:lnSpc>
                <a:spcPct val="90000"/>
              </a:lnSpc>
              <a:defRPr/>
            </a:pPr>
            <a:r>
              <a:rPr lang="en-US" altLang="en-US" sz="2000" dirty="0"/>
              <a:t>Lack of audits or having significant findings raise concerns about a grantee’s ability to be a good steward of capital outlay funds thereby increasing the risk of fraud, waste and abuse.</a:t>
            </a:r>
          </a:p>
          <a:p>
            <a:pPr lvl="1">
              <a:lnSpc>
                <a:spcPct val="90000"/>
              </a:lnSpc>
              <a:defRPr/>
            </a:pPr>
            <a:r>
              <a:rPr lang="en-US" altLang="en-US" dirty="0"/>
              <a:t>Independent audits provide the best assessment of grantees’ accounting methods.</a:t>
            </a:r>
          </a:p>
          <a:p>
            <a:pPr lvl="1">
              <a:lnSpc>
                <a:spcPct val="90000"/>
              </a:lnSpc>
              <a:defRPr/>
            </a:pPr>
            <a:r>
              <a:rPr lang="en-US" altLang="en-US" dirty="0"/>
              <a:t>Oversight of grantees’ accounting methods is needed to safeguard appropriations and assets.</a:t>
            </a:r>
          </a:p>
          <a:p>
            <a:pPr marL="0" indent="0">
              <a:lnSpc>
                <a:spcPct val="90000"/>
              </a:lnSpc>
              <a:buNone/>
            </a:pPr>
            <a:r>
              <a:rPr lang="en-US" altLang="en-US" sz="2000" b="1" u="sng" dirty="0">
                <a:solidFill>
                  <a:srgbClr val="0070C0"/>
                </a:solidFill>
                <a:hlinkClick r:id="rId2"/>
              </a:rPr>
              <a:t>FIN 9.2 Grants Management—Funding Criteria and Oversight Requirements</a:t>
            </a:r>
            <a:r>
              <a:rPr lang="en-US" altLang="en-US" sz="2000" b="1" dirty="0">
                <a:solidFill>
                  <a:srgbClr val="0070C0"/>
                </a:solidFill>
              </a:rPr>
              <a:t> </a:t>
            </a:r>
          </a:p>
          <a:p>
            <a:pPr marL="0" indent="0">
              <a:lnSpc>
                <a:spcPct val="90000"/>
              </a:lnSpc>
              <a:buNone/>
            </a:pPr>
            <a:r>
              <a:rPr lang="en-US" altLang="en-US" sz="2000" dirty="0"/>
              <a:t>Established by the Financial Control Division of the Department of Finance and Administration to create a policy and criteria for implementation of Executive Order 2013-006</a:t>
            </a:r>
            <a:endParaRPr lang="en-US" sz="2000" dirty="0"/>
          </a:p>
        </p:txBody>
      </p:sp>
      <p:pic>
        <p:nvPicPr>
          <p:cNvPr id="5" name="Picture 4">
            <a:extLst>
              <a:ext uri="{FF2B5EF4-FFF2-40B4-BE49-F238E27FC236}">
                <a16:creationId xmlns:a16="http://schemas.microsoft.com/office/drawing/2014/main" id="{CD284494-70F3-05B2-AC4F-9E8FFA5915AF}"/>
              </a:ext>
            </a:extLst>
          </p:cNvPr>
          <p:cNvPicPr>
            <a:picLocks noChangeAspect="1"/>
          </p:cNvPicPr>
          <p:nvPr/>
        </p:nvPicPr>
        <p:blipFill>
          <a:blip r:embed="rId3"/>
          <a:stretch>
            <a:fillRect/>
          </a:stretch>
        </p:blipFill>
        <p:spPr>
          <a:xfrm>
            <a:off x="412489" y="3790950"/>
            <a:ext cx="3556922" cy="1606550"/>
          </a:xfrm>
          <a:prstGeom prst="rect">
            <a:avLst/>
          </a:prstGeom>
        </p:spPr>
      </p:pic>
    </p:spTree>
    <p:extLst>
      <p:ext uri="{BB962C8B-B14F-4D97-AF65-F5344CB8AC3E}">
        <p14:creationId xmlns:p14="http://schemas.microsoft.com/office/powerpoint/2010/main" val="311884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2849562" y="609600"/>
            <a:ext cx="6424440" cy="1320800"/>
          </a:xfrm>
        </p:spPr>
        <p:txBody>
          <a:bodyPr>
            <a:normAutofit/>
          </a:bodyPr>
          <a:lstStyle/>
          <a:p>
            <a:r>
              <a:rPr lang="en-US"/>
              <a:t>Capital Outlay </a:t>
            </a:r>
            <a:r>
              <a:rPr lang="en-US" dirty="0"/>
              <a:t>Budget Process</a:t>
            </a:r>
            <a:endParaRPr lang="en-US"/>
          </a:p>
        </p:txBody>
      </p:sp>
      <p:pic>
        <p:nvPicPr>
          <p:cNvPr id="16" name="Picture 15" descr="Desk with productivity items">
            <a:extLst>
              <a:ext uri="{FF2B5EF4-FFF2-40B4-BE49-F238E27FC236}">
                <a16:creationId xmlns:a16="http://schemas.microsoft.com/office/drawing/2014/main" id="{ABFB300B-F477-D75C-E5B3-25B53753B3D0}"/>
              </a:ext>
            </a:extLst>
          </p:cNvPr>
          <p:cNvPicPr>
            <a:picLocks noChangeAspect="1"/>
          </p:cNvPicPr>
          <p:nvPr/>
        </p:nvPicPr>
        <p:blipFill rotWithShape="1">
          <a:blip r:embed="rId2"/>
          <a:srcRect l="47693" r="25734"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0" name="Isosceles Triangle 1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2849562" y="2160589"/>
            <a:ext cx="6424440" cy="3880773"/>
          </a:xfrm>
        </p:spPr>
        <p:txBody>
          <a:bodyPr>
            <a:normAutofit/>
          </a:bodyPr>
          <a:lstStyle/>
          <a:p>
            <a:pPr marL="0" indent="0">
              <a:lnSpc>
                <a:spcPct val="90000"/>
              </a:lnSpc>
              <a:buNone/>
            </a:pPr>
            <a:r>
              <a:rPr lang="en-US" sz="1300" b="1"/>
              <a:t>Capital Outlay Budget Process</a:t>
            </a:r>
          </a:p>
          <a:p>
            <a:pPr>
              <a:lnSpc>
                <a:spcPct val="90000"/>
              </a:lnSpc>
            </a:pPr>
            <a:r>
              <a:rPr lang="en-US" sz="1300"/>
              <a:t>After the questionnaire process is complete, the bonds are sold, and the budgets are established.</a:t>
            </a:r>
          </a:p>
          <a:p>
            <a:pPr>
              <a:lnSpc>
                <a:spcPct val="90000"/>
              </a:lnSpc>
            </a:pPr>
            <a:r>
              <a:rPr lang="en-US" sz="1300"/>
              <a:t>The budget analysts will upload the project list into the Budget Formulation &amp; Management System (BFM).</a:t>
            </a:r>
          </a:p>
          <a:p>
            <a:pPr>
              <a:lnSpc>
                <a:spcPct val="90000"/>
              </a:lnSpc>
            </a:pPr>
            <a:r>
              <a:rPr lang="en-US" sz="1300"/>
              <a:t>The agencies will enter the category information for each appropriation into the system.</a:t>
            </a:r>
          </a:p>
          <a:p>
            <a:pPr>
              <a:lnSpc>
                <a:spcPct val="90000"/>
              </a:lnSpc>
            </a:pPr>
            <a:r>
              <a:rPr lang="en-US" sz="1300"/>
              <a:t>The SHARE upload file will be created and loaded into SHARE for budget review.</a:t>
            </a:r>
          </a:p>
          <a:p>
            <a:pPr>
              <a:lnSpc>
                <a:spcPct val="90000"/>
              </a:lnSpc>
            </a:pPr>
            <a:r>
              <a:rPr lang="en-US" altLang="en-US" sz="1300"/>
              <a:t>The budget analysts review each journal for accuracy and approves the budget journals. </a:t>
            </a:r>
          </a:p>
          <a:p>
            <a:pPr>
              <a:lnSpc>
                <a:spcPct val="90000"/>
              </a:lnSpc>
            </a:pPr>
            <a:r>
              <a:rPr lang="en-US" altLang="en-US" sz="1300"/>
              <a:t>Appropriations not included in the budget upload will need to wait until the next questionnaire cycle or for emergency situations, a CAPBUD may be allowed.</a:t>
            </a:r>
          </a:p>
          <a:p>
            <a:pPr>
              <a:lnSpc>
                <a:spcPct val="90000"/>
              </a:lnSpc>
            </a:pPr>
            <a:r>
              <a:rPr lang="en-US" altLang="en-US" sz="1300"/>
              <a:t>The budget analysts will also send an allotment form for all appropriations in the budget upload to each agency.</a:t>
            </a:r>
          </a:p>
        </p:txBody>
      </p:sp>
    </p:spTree>
    <p:extLst>
      <p:ext uri="{BB962C8B-B14F-4D97-AF65-F5344CB8AC3E}">
        <p14:creationId xmlns:p14="http://schemas.microsoft.com/office/powerpoint/2010/main" val="92306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2786047" y="609600"/>
            <a:ext cx="6487955" cy="1320800"/>
          </a:xfrm>
        </p:spPr>
        <p:txBody>
          <a:bodyPr>
            <a:normAutofit/>
          </a:bodyPr>
          <a:lstStyle/>
          <a:p>
            <a:r>
              <a:rPr lang="en-US"/>
              <a:t>Capital Outlay Budget Process</a:t>
            </a:r>
            <a:br>
              <a:rPr lang="en-US" b="1"/>
            </a:br>
            <a:endParaRPr lang="en-US"/>
          </a:p>
        </p:txBody>
      </p:sp>
      <p:pic>
        <p:nvPicPr>
          <p:cNvPr id="16" name="Picture 15" descr="Magnifying glass showing decling performance">
            <a:extLst>
              <a:ext uri="{FF2B5EF4-FFF2-40B4-BE49-F238E27FC236}">
                <a16:creationId xmlns:a16="http://schemas.microsoft.com/office/drawing/2014/main" id="{6BC18284-68B3-52B2-1A7E-EB7B6052A51F}"/>
              </a:ext>
            </a:extLst>
          </p:cNvPr>
          <p:cNvPicPr>
            <a:picLocks noChangeAspect="1"/>
          </p:cNvPicPr>
          <p:nvPr/>
        </p:nvPicPr>
        <p:blipFill rotWithShape="1">
          <a:blip r:embed="rId2">
            <a:duotone>
              <a:prstClr val="black"/>
              <a:schemeClr val="tx2">
                <a:tint val="45000"/>
                <a:satMod val="400000"/>
              </a:schemeClr>
            </a:duotone>
          </a:blip>
          <a:srcRect l="21448" r="52012"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0" name="Isosceles Triangle 1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2786047" y="2160589"/>
            <a:ext cx="6487955" cy="3880773"/>
          </a:xfrm>
        </p:spPr>
        <p:txBody>
          <a:bodyPr>
            <a:normAutofit/>
          </a:bodyPr>
          <a:lstStyle/>
          <a:p>
            <a:pPr marL="0" indent="0">
              <a:lnSpc>
                <a:spcPct val="90000"/>
              </a:lnSpc>
              <a:buNone/>
            </a:pPr>
            <a:r>
              <a:rPr lang="en-US" sz="1700" b="1"/>
              <a:t>Capital Outlay Budget Process (Continued)</a:t>
            </a:r>
          </a:p>
          <a:p>
            <a:pPr>
              <a:lnSpc>
                <a:spcPct val="90000"/>
              </a:lnSpc>
            </a:pPr>
            <a:r>
              <a:rPr lang="en-US" sz="1700"/>
              <a:t>Outside of the budget upload periods (typically twice a year), other capital budget journals and documents are submitted for approval. </a:t>
            </a:r>
          </a:p>
          <a:p>
            <a:pPr>
              <a:lnSpc>
                <a:spcPct val="90000"/>
              </a:lnSpc>
            </a:pPr>
            <a:r>
              <a:rPr lang="en-US" sz="1700"/>
              <a:t>CAPBUDS are submitted for capital appropriation budgets outside of the budget upload process. (Reauthorizations)</a:t>
            </a:r>
          </a:p>
          <a:p>
            <a:pPr>
              <a:lnSpc>
                <a:spcPct val="90000"/>
              </a:lnSpc>
            </a:pPr>
            <a:r>
              <a:rPr lang="en-US" sz="1700"/>
              <a:t>CBARS are submitted for other capital funding that is not appropriated in a capita bill. (Example: Federal grants and/or private donations)</a:t>
            </a:r>
          </a:p>
          <a:p>
            <a:pPr>
              <a:lnSpc>
                <a:spcPct val="90000"/>
              </a:lnSpc>
            </a:pPr>
            <a:r>
              <a:rPr lang="en-US" sz="1700"/>
              <a:t>CBRFs are submitted to change the account category. (moving funding from 300s to 400s)</a:t>
            </a:r>
          </a:p>
          <a:p>
            <a:pPr>
              <a:lnSpc>
                <a:spcPct val="90000"/>
              </a:lnSpc>
            </a:pPr>
            <a:r>
              <a:rPr lang="en-US" altLang="en-US" sz="1700"/>
              <a:t>The budget analysts review each journal for accuracy and approves the budget journals. </a:t>
            </a:r>
          </a:p>
        </p:txBody>
      </p:sp>
    </p:spTree>
    <p:extLst>
      <p:ext uri="{BB962C8B-B14F-4D97-AF65-F5344CB8AC3E}">
        <p14:creationId xmlns:p14="http://schemas.microsoft.com/office/powerpoint/2010/main" val="101400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FE70F4-1B18-2ABD-0136-1326A15DB4B6}"/>
              </a:ext>
            </a:extLst>
          </p:cNvPr>
          <p:cNvSpPr>
            <a:spLocks noGrp="1"/>
          </p:cNvSpPr>
          <p:nvPr>
            <p:ph type="title"/>
          </p:nvPr>
        </p:nvSpPr>
        <p:spPr>
          <a:xfrm>
            <a:off x="643467" y="816638"/>
            <a:ext cx="3367359" cy="2336137"/>
          </a:xfrm>
        </p:spPr>
        <p:txBody>
          <a:bodyPr anchor="ctr">
            <a:normAutofit/>
          </a:bodyPr>
          <a:lstStyle/>
          <a:p>
            <a:pPr algn="ctr"/>
            <a:r>
              <a:rPr lang="en-US" sz="3200" b="1" dirty="0"/>
              <a:t>Capital Outlay Implementation</a:t>
            </a:r>
            <a:endParaRPr lang="en-US" sz="3200" dirty="0"/>
          </a:p>
        </p:txBody>
      </p:sp>
      <p:sp>
        <p:nvSpPr>
          <p:cNvPr id="3" name="Content Placeholder 2">
            <a:extLst>
              <a:ext uri="{FF2B5EF4-FFF2-40B4-BE49-F238E27FC236}">
                <a16:creationId xmlns:a16="http://schemas.microsoft.com/office/drawing/2014/main" id="{3D726DFB-F69B-5A2E-5C17-040D2A43390C}"/>
              </a:ext>
            </a:extLst>
          </p:cNvPr>
          <p:cNvSpPr>
            <a:spLocks noGrp="1"/>
          </p:cNvSpPr>
          <p:nvPr>
            <p:ph idx="1"/>
          </p:nvPr>
        </p:nvSpPr>
        <p:spPr>
          <a:xfrm>
            <a:off x="4654295" y="816638"/>
            <a:ext cx="4619706" cy="5224724"/>
          </a:xfrm>
        </p:spPr>
        <p:txBody>
          <a:bodyPr anchor="ctr">
            <a:normAutofit fontScale="47500" lnSpcReduction="20000"/>
          </a:bodyPr>
          <a:lstStyle/>
          <a:p>
            <a:pPr marL="0" indent="0">
              <a:buNone/>
            </a:pPr>
            <a:r>
              <a:rPr lang="en-US" sz="5000" b="1" dirty="0">
                <a:solidFill>
                  <a:schemeClr val="accent1">
                    <a:lumMod val="75000"/>
                  </a:schemeClr>
                </a:solidFill>
              </a:rPr>
              <a:t>Inter-governmental Grant Agreement (IGA)</a:t>
            </a:r>
          </a:p>
          <a:p>
            <a:pPr>
              <a:defRPr/>
            </a:pPr>
            <a:r>
              <a:rPr lang="en-US" sz="2600" b="1" dirty="0"/>
              <a:t>Before the agency issues a grant agreement, compliance with Executive Order 2013-006 is verified, Anti-Donation Issues are resolved, and the appropriation has been budgeted.</a:t>
            </a:r>
            <a:endParaRPr lang="en-US" sz="1300" b="1" dirty="0"/>
          </a:p>
          <a:p>
            <a:pPr>
              <a:defRPr/>
            </a:pPr>
            <a:r>
              <a:rPr lang="en-US" sz="2600" b="1" dirty="0"/>
              <a:t>Scope of Work - use appropriation law language as a guide when determining scope of work and ensure all appropriation activity is within the limits of authorizing language.</a:t>
            </a:r>
            <a:endParaRPr lang="en-US" sz="1300" b="1" dirty="0"/>
          </a:p>
          <a:p>
            <a:pPr>
              <a:defRPr/>
            </a:pPr>
            <a:r>
              <a:rPr lang="en-US" sz="2600" b="1" dirty="0"/>
              <a:t>Notice of Obligation (NOO) Exhibit  2 - agency reviews third party agreement and verifies it falls within authorizing language.</a:t>
            </a:r>
          </a:p>
          <a:p>
            <a:pPr>
              <a:defRPr/>
            </a:pPr>
            <a:r>
              <a:rPr lang="en-US" sz="2600" b="1" dirty="0"/>
              <a:t>Request for Reimbursement (RFR) Exhibit 1 – submit for payment of expenditures.</a:t>
            </a:r>
          </a:p>
          <a:p>
            <a:pPr>
              <a:defRPr/>
            </a:pPr>
            <a:r>
              <a:rPr lang="en-US" sz="2600" b="1" dirty="0"/>
              <a:t>Special Conditions (Optional Attachment A) – may be required if the entity is not in compliant with EO 2013-006 or if the state agency is required to impose other special conditions.</a:t>
            </a:r>
          </a:p>
          <a:p>
            <a:pPr>
              <a:defRPr/>
            </a:pPr>
            <a:r>
              <a:rPr lang="en-US" sz="2600" b="1" dirty="0"/>
              <a:t>Reporting requirements (CPMS quarterly updates)</a:t>
            </a:r>
          </a:p>
          <a:p>
            <a:pPr marL="0" indent="0">
              <a:buNone/>
              <a:defRPr/>
            </a:pPr>
            <a:endParaRPr lang="en-US" sz="2600" b="1" dirty="0">
              <a:hlinkClick r:id="rId2"/>
            </a:endParaRPr>
          </a:p>
          <a:p>
            <a:pPr marL="0" indent="0">
              <a:buNone/>
              <a:defRPr/>
            </a:pPr>
            <a:r>
              <a:rPr lang="en-US" sz="2200" b="1" dirty="0">
                <a:hlinkClick r:id="rId2"/>
              </a:rPr>
              <a:t>http://nmdfa.state.nm.us/Capital_Outlay_Bureau.aspx</a:t>
            </a:r>
            <a:endParaRPr lang="en-US" sz="2200" b="1" dirty="0"/>
          </a:p>
        </p:txBody>
      </p:sp>
      <p:pic>
        <p:nvPicPr>
          <p:cNvPr id="5" name="Picture 4">
            <a:extLst>
              <a:ext uri="{FF2B5EF4-FFF2-40B4-BE49-F238E27FC236}">
                <a16:creationId xmlns:a16="http://schemas.microsoft.com/office/drawing/2014/main" id="{BB471F57-95C9-8F37-BE90-507F0E1D505F}"/>
              </a:ext>
            </a:extLst>
          </p:cNvPr>
          <p:cNvPicPr>
            <a:picLocks noChangeAspect="1"/>
          </p:cNvPicPr>
          <p:nvPr/>
        </p:nvPicPr>
        <p:blipFill>
          <a:blip r:embed="rId3"/>
          <a:stretch>
            <a:fillRect/>
          </a:stretch>
        </p:blipFill>
        <p:spPr>
          <a:xfrm>
            <a:off x="708325" y="3152775"/>
            <a:ext cx="3327234" cy="2244725"/>
          </a:xfrm>
          <a:prstGeom prst="rect">
            <a:avLst/>
          </a:prstGeom>
        </p:spPr>
      </p:pic>
    </p:spTree>
    <p:extLst>
      <p:ext uri="{BB962C8B-B14F-4D97-AF65-F5344CB8AC3E}">
        <p14:creationId xmlns:p14="http://schemas.microsoft.com/office/powerpoint/2010/main" val="298699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1"/>
            <a:ext cx="3300646" cy="2249849"/>
          </a:xfrm>
        </p:spPr>
        <p:txBody>
          <a:bodyPr anchor="ctr">
            <a:normAutofit/>
          </a:bodyPr>
          <a:lstStyle/>
          <a:p>
            <a:pPr algn="ctr"/>
            <a:r>
              <a:rPr lang="en-US" sz="3200" dirty="0"/>
              <a:t>Capital Outlay Implementation</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18" y="1109145"/>
            <a:ext cx="6341016" cy="4603900"/>
          </a:xfrm>
        </p:spPr>
        <p:txBody>
          <a:bodyPr anchor="ctr">
            <a:normAutofit fontScale="70000" lnSpcReduction="20000"/>
          </a:bodyPr>
          <a:lstStyle/>
          <a:p>
            <a:pPr marL="0" indent="0">
              <a:buNone/>
            </a:pPr>
            <a:r>
              <a:rPr lang="en-US" sz="3900" b="1" dirty="0">
                <a:solidFill>
                  <a:schemeClr val="accent1">
                    <a:lumMod val="75000"/>
                  </a:schemeClr>
                </a:solidFill>
              </a:rPr>
              <a:t>Capital Projects Management System (CPMS) </a:t>
            </a:r>
          </a:p>
          <a:p>
            <a:r>
              <a:rPr lang="en-US" sz="2200" dirty="0"/>
              <a:t>Capital Projects management System (CPMS) assists with the reporting of capital outlay appropriations.   </a:t>
            </a:r>
          </a:p>
          <a:p>
            <a:r>
              <a:rPr lang="en-US" sz="2200" dirty="0"/>
              <a:t>CPMS provides one location for all capital appropriation reporting.</a:t>
            </a:r>
          </a:p>
          <a:p>
            <a:r>
              <a:rPr lang="en-US" sz="2200" dirty="0"/>
              <a:t>CPMS records and archives all reporting data for open and closed appropriations.</a:t>
            </a:r>
          </a:p>
          <a:p>
            <a:r>
              <a:rPr lang="en-US" sz="2200" dirty="0"/>
              <a:t>All appropriations must be closed and reverted. If a reversion is necessary, please reach out to our office for instructions.</a:t>
            </a:r>
          </a:p>
          <a:p>
            <a:r>
              <a:rPr lang="en-US" altLang="en-US" sz="2200" dirty="0"/>
              <a:t>CPMS reports must be submitted quarterly.</a:t>
            </a:r>
          </a:p>
          <a:p>
            <a:pPr lvl="1"/>
            <a:r>
              <a:rPr lang="en-US" sz="1700" dirty="0"/>
              <a:t>March 31</a:t>
            </a:r>
          </a:p>
          <a:p>
            <a:pPr lvl="1"/>
            <a:r>
              <a:rPr lang="en-US" sz="1700" dirty="0"/>
              <a:t>June 30</a:t>
            </a:r>
          </a:p>
          <a:p>
            <a:pPr lvl="1"/>
            <a:r>
              <a:rPr lang="en-US" sz="1700" dirty="0"/>
              <a:t>September 30</a:t>
            </a:r>
          </a:p>
          <a:p>
            <a:pPr lvl="1"/>
            <a:r>
              <a:rPr lang="en-US" sz="1700" dirty="0"/>
              <a:t>December 31</a:t>
            </a:r>
          </a:p>
          <a:p>
            <a:pPr marL="457200" lvl="1" indent="0">
              <a:buNone/>
            </a:pPr>
            <a:endParaRPr lang="en-US" sz="1700" dirty="0"/>
          </a:p>
          <a:p>
            <a:pPr marL="457200" lvl="1" indent="0">
              <a:buNone/>
            </a:pPr>
            <a:r>
              <a:rPr lang="en-US" sz="1700" dirty="0">
                <a:hlinkClick r:id="rId2"/>
              </a:rPr>
              <a:t>https://cpms.dfa.state.nm.us/</a:t>
            </a:r>
            <a:endParaRPr lang="en-US" sz="1700" dirty="0"/>
          </a:p>
          <a:p>
            <a:pPr marL="457200" lvl="1" indent="0">
              <a:buNone/>
            </a:pPr>
            <a:endParaRPr lang="en-US" sz="17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A2D77ED4-E4B7-A483-6C9F-48BEAAC3BF87}"/>
              </a:ext>
            </a:extLst>
          </p:cNvPr>
          <p:cNvPicPr>
            <a:picLocks noChangeAspect="1"/>
          </p:cNvPicPr>
          <p:nvPr/>
        </p:nvPicPr>
        <p:blipFill>
          <a:blip r:embed="rId3"/>
          <a:stretch>
            <a:fillRect/>
          </a:stretch>
        </p:blipFill>
        <p:spPr>
          <a:xfrm>
            <a:off x="1228194" y="3094643"/>
            <a:ext cx="2932157" cy="2284952"/>
          </a:xfrm>
          <a:prstGeom prst="rect">
            <a:avLst/>
          </a:prstGeom>
        </p:spPr>
      </p:pic>
    </p:spTree>
    <p:extLst>
      <p:ext uri="{BB962C8B-B14F-4D97-AF65-F5344CB8AC3E}">
        <p14:creationId xmlns:p14="http://schemas.microsoft.com/office/powerpoint/2010/main" val="237291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52AD0-A60C-21D8-0852-FBEDD2FB1D9E}"/>
              </a:ext>
            </a:extLst>
          </p:cNvPr>
          <p:cNvSpPr>
            <a:spLocks noGrp="1"/>
          </p:cNvSpPr>
          <p:nvPr>
            <p:ph type="title"/>
          </p:nvPr>
        </p:nvSpPr>
        <p:spPr>
          <a:xfrm>
            <a:off x="1286933" y="609600"/>
            <a:ext cx="10197494" cy="1099457"/>
          </a:xfrm>
        </p:spPr>
        <p:txBody>
          <a:bodyPr>
            <a:normAutofit/>
          </a:bodyPr>
          <a:lstStyle/>
          <a:p>
            <a:pPr>
              <a:lnSpc>
                <a:spcPct val="90000"/>
              </a:lnSpc>
            </a:pPr>
            <a:r>
              <a:rPr lang="en-US" b="1" dirty="0"/>
              <a:t>State Agency - Capital Outlay Contacts</a:t>
            </a:r>
            <a:br>
              <a:rPr lang="en-US" b="1" dirty="0"/>
            </a:br>
            <a:r>
              <a:rPr lang="en-US" b="1" dirty="0"/>
              <a:t>Local Government Appropriations</a:t>
            </a:r>
            <a:endParaRPr lang="en-US" dirty="0"/>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3">
            <a:extLst>
              <a:ext uri="{FF2B5EF4-FFF2-40B4-BE49-F238E27FC236}">
                <a16:creationId xmlns:a16="http://schemas.microsoft.com/office/drawing/2014/main" id="{C87A60D9-B7AB-88A9-47AA-7DC7B10DA6C5}"/>
              </a:ext>
            </a:extLst>
          </p:cNvPr>
          <p:cNvGraphicFramePr>
            <a:graphicFrameLocks noGrp="1"/>
          </p:cNvGraphicFramePr>
          <p:nvPr>
            <p:ph idx="1"/>
            <p:extLst>
              <p:ext uri="{D42A27DB-BD31-4B8C-83A1-F6EECF244321}">
                <p14:modId xmlns:p14="http://schemas.microsoft.com/office/powerpoint/2010/main" val="3972141708"/>
              </p:ext>
            </p:extLst>
          </p:nvPr>
        </p:nvGraphicFramePr>
        <p:xfrm>
          <a:off x="842597" y="1948543"/>
          <a:ext cx="10900670" cy="4093487"/>
        </p:xfrm>
        <a:graphic>
          <a:graphicData uri="http://schemas.openxmlformats.org/drawingml/2006/table">
            <a:tbl>
              <a:tblPr firstRow="1" bandRow="1"/>
              <a:tblGrid>
                <a:gridCol w="1625365">
                  <a:extLst>
                    <a:ext uri="{9D8B030D-6E8A-4147-A177-3AD203B41FA5}">
                      <a16:colId xmlns:a16="http://schemas.microsoft.com/office/drawing/2014/main" val="2954002898"/>
                    </a:ext>
                  </a:extLst>
                </a:gridCol>
                <a:gridCol w="2869425">
                  <a:extLst>
                    <a:ext uri="{9D8B030D-6E8A-4147-A177-3AD203B41FA5}">
                      <a16:colId xmlns:a16="http://schemas.microsoft.com/office/drawing/2014/main" val="4095126379"/>
                    </a:ext>
                  </a:extLst>
                </a:gridCol>
                <a:gridCol w="2702279">
                  <a:extLst>
                    <a:ext uri="{9D8B030D-6E8A-4147-A177-3AD203B41FA5}">
                      <a16:colId xmlns:a16="http://schemas.microsoft.com/office/drawing/2014/main" val="3166225861"/>
                    </a:ext>
                  </a:extLst>
                </a:gridCol>
                <a:gridCol w="1098318">
                  <a:extLst>
                    <a:ext uri="{9D8B030D-6E8A-4147-A177-3AD203B41FA5}">
                      <a16:colId xmlns:a16="http://schemas.microsoft.com/office/drawing/2014/main" val="876441154"/>
                    </a:ext>
                  </a:extLst>
                </a:gridCol>
                <a:gridCol w="2605283">
                  <a:extLst>
                    <a:ext uri="{9D8B030D-6E8A-4147-A177-3AD203B41FA5}">
                      <a16:colId xmlns:a16="http://schemas.microsoft.com/office/drawing/2014/main" val="3564716361"/>
                    </a:ext>
                  </a:extLst>
                </a:gridCol>
              </a:tblGrid>
              <a:tr h="433551">
                <a:tc>
                  <a:txBody>
                    <a:bodyPr/>
                    <a:lstStyle/>
                    <a:p>
                      <a:pPr algn="l" fontAlgn="ctr"/>
                      <a:r>
                        <a:rPr lang="en-US" sz="1300" b="1" i="0" u="none" strike="noStrike">
                          <a:solidFill>
                            <a:srgbClr val="000000"/>
                          </a:solidFill>
                          <a:effectLst/>
                          <a:latin typeface="Calibri" panose="020F0502020204030204" pitchFamily="34" charset="0"/>
                        </a:rPr>
                        <a:t>State Agency Contacts</a:t>
                      </a:r>
                    </a:p>
                  </a:txBody>
                  <a:tcPr marL="8706" marR="8706" marT="8706" marB="0" anchor="ctr">
                    <a:lnL>
                      <a:noFill/>
                    </a:lnL>
                    <a:lnR>
                      <a:noFill/>
                    </a:lnR>
                    <a:lnT>
                      <a:noFill/>
                    </a:lnT>
                    <a:lnB>
                      <a:noFill/>
                    </a:lnB>
                    <a:solidFill>
                      <a:schemeClr val="bg1"/>
                    </a:solidFill>
                  </a:tcPr>
                </a:tc>
                <a:tc>
                  <a:txBody>
                    <a:bodyPr/>
                    <a:lstStyle/>
                    <a:p>
                      <a:pPr algn="l" fontAlgn="ctr"/>
                      <a:r>
                        <a:rPr lang="en-US" sz="1300" b="1" i="0" u="none" strike="noStrike">
                          <a:solidFill>
                            <a:srgbClr val="000000"/>
                          </a:solidFill>
                          <a:effectLst/>
                          <a:latin typeface="Calibri" panose="020F0502020204030204" pitchFamily="34" charset="0"/>
                        </a:rPr>
                        <a:t>Agency</a:t>
                      </a:r>
                    </a:p>
                  </a:txBody>
                  <a:tcPr marL="8706" marR="8706" marT="8706" marB="0" anchor="ctr">
                    <a:lnL>
                      <a:noFill/>
                    </a:lnL>
                    <a:lnR>
                      <a:noFill/>
                    </a:lnR>
                    <a:lnT>
                      <a:noFill/>
                    </a:lnT>
                    <a:lnB>
                      <a:noFill/>
                    </a:lnB>
                    <a:solidFill>
                      <a:schemeClr val="bg1"/>
                    </a:solidFill>
                  </a:tcPr>
                </a:tc>
                <a:tc>
                  <a:txBody>
                    <a:bodyPr/>
                    <a:lstStyle/>
                    <a:p>
                      <a:pPr algn="l" fontAlgn="ctr"/>
                      <a:r>
                        <a:rPr lang="en-US" sz="1300" b="1" i="0" u="none" strike="noStrike" dirty="0">
                          <a:solidFill>
                            <a:srgbClr val="000000"/>
                          </a:solidFill>
                          <a:effectLst/>
                          <a:latin typeface="Calibri" panose="020F0502020204030204" pitchFamily="34" charset="0"/>
                        </a:rPr>
                        <a:t>Title</a:t>
                      </a:r>
                    </a:p>
                  </a:txBody>
                  <a:tcPr marL="8706" marR="8706" marT="8706" marB="0" anchor="ctr">
                    <a:lnL>
                      <a:noFill/>
                    </a:lnL>
                    <a:lnR>
                      <a:noFill/>
                    </a:lnR>
                    <a:lnT>
                      <a:noFill/>
                    </a:lnT>
                    <a:lnB>
                      <a:noFill/>
                    </a:lnB>
                    <a:solidFill>
                      <a:schemeClr val="bg1"/>
                    </a:solidFill>
                  </a:tcPr>
                </a:tc>
                <a:tc>
                  <a:txBody>
                    <a:bodyPr/>
                    <a:lstStyle/>
                    <a:p>
                      <a:pPr algn="l" fontAlgn="ctr"/>
                      <a:r>
                        <a:rPr lang="en-US" sz="1300" b="1" i="0" u="none" strike="noStrike" dirty="0">
                          <a:solidFill>
                            <a:srgbClr val="000000"/>
                          </a:solidFill>
                          <a:effectLst/>
                          <a:latin typeface="Calibri" panose="020F0502020204030204" pitchFamily="34" charset="0"/>
                        </a:rPr>
                        <a:t>Phone</a:t>
                      </a:r>
                    </a:p>
                  </a:txBody>
                  <a:tcPr marL="8706" marR="8706" marT="8706" marB="0" anchor="ctr">
                    <a:lnL>
                      <a:noFill/>
                    </a:lnL>
                    <a:lnR>
                      <a:noFill/>
                    </a:lnR>
                    <a:lnT>
                      <a:noFill/>
                    </a:lnT>
                    <a:lnB>
                      <a:noFill/>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Email</a:t>
                      </a:r>
                    </a:p>
                  </a:txBody>
                  <a:tcPr marL="8706" marR="8706" marT="8706" marB="0" anchor="ctr">
                    <a:lnL>
                      <a:noFill/>
                    </a:lnL>
                    <a:lnR>
                      <a:noFill/>
                    </a:lnR>
                    <a:lnT>
                      <a:noFill/>
                    </a:lnT>
                    <a:lnB>
                      <a:noFill/>
                    </a:lnB>
                    <a:solidFill>
                      <a:schemeClr val="bg1"/>
                    </a:solidFill>
                  </a:tcPr>
                </a:tc>
                <a:extLst>
                  <a:ext uri="{0D108BD9-81ED-4DB2-BD59-A6C34878D82A}">
                    <a16:rowId xmlns:a16="http://schemas.microsoft.com/office/drawing/2014/main" val="1178695261"/>
                  </a:ext>
                </a:extLst>
              </a:tr>
              <a:tr h="433551">
                <a:tc>
                  <a:txBody>
                    <a:bodyPr/>
                    <a:lstStyle/>
                    <a:p>
                      <a:pPr algn="l" fontAlgn="t"/>
                      <a:r>
                        <a:rPr lang="en-US" sz="1300" b="0" i="0" u="none" strike="noStrike">
                          <a:solidFill>
                            <a:srgbClr val="000000"/>
                          </a:solidFill>
                          <a:effectLst/>
                          <a:latin typeface="Calibri" panose="020F0502020204030204" pitchFamily="34" charset="0"/>
                        </a:rPr>
                        <a:t>Carmen Morin</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DFA, Local Government Division (LGD)</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Community Development Bureau Chief</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dirty="0">
                          <a:solidFill>
                            <a:srgbClr val="000000"/>
                          </a:solidFill>
                          <a:effectLst/>
                          <a:latin typeface="Calibri" panose="020F0502020204030204" pitchFamily="34" charset="0"/>
                        </a:rPr>
                        <a:t>505-470-8979</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hlinkClick r:id="rId2"/>
                        </a:rPr>
                        <a:t>carmenb.morin@dfa.nm.gov</a:t>
                      </a:r>
                      <a:r>
                        <a:rPr lang="en-US" sz="1300" b="0" i="0" u="none" strike="noStrike">
                          <a:solidFill>
                            <a:srgbClr val="000000"/>
                          </a:solidFill>
                          <a:effectLst/>
                          <a:latin typeface="Calibri" panose="020F0502020204030204" pitchFamily="34" charset="0"/>
                        </a:rPr>
                        <a:t> </a:t>
                      </a: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3320963251"/>
                  </a:ext>
                </a:extLst>
              </a:tr>
              <a:tr h="625079">
                <a:tc>
                  <a:txBody>
                    <a:bodyPr/>
                    <a:lstStyle/>
                    <a:p>
                      <a:pPr algn="l" fontAlgn="t"/>
                      <a:r>
                        <a:rPr lang="en-US" sz="1300" b="0" i="0" u="none" strike="noStrike">
                          <a:solidFill>
                            <a:srgbClr val="000000"/>
                          </a:solidFill>
                          <a:effectLst/>
                          <a:latin typeface="Calibri" panose="020F0502020204030204" pitchFamily="34" charset="0"/>
                        </a:rPr>
                        <a:t>Sarah Jacobs</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Aging &amp; Long-Term Services Dept. (ALTSD)</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dirty="0">
                          <a:solidFill>
                            <a:srgbClr val="000000"/>
                          </a:solidFill>
                          <a:effectLst/>
                          <a:latin typeface="Calibri" panose="020F0502020204030204" pitchFamily="34" charset="0"/>
                        </a:rPr>
                        <a:t>Deputy Cabinet Secretary/Capital Outlay Coordinator</a:t>
                      </a:r>
                    </a:p>
                  </a:txBody>
                  <a:tcPr marL="8706" marR="8706" marT="8706" marB="0">
                    <a:lnL>
                      <a:noFill/>
                    </a:lnL>
                    <a:lnR>
                      <a:noFill/>
                    </a:lnR>
                    <a:lnT>
                      <a:noFill/>
                    </a:lnT>
                    <a:lnB>
                      <a:noFill/>
                    </a:lnB>
                    <a:solidFill>
                      <a:schemeClr val="bg1"/>
                    </a:solidFill>
                  </a:tcPr>
                </a:tc>
                <a:tc>
                  <a:txBody>
                    <a:bodyPr/>
                    <a:lstStyle/>
                    <a:p>
                      <a:pPr algn="l" fontAlgn="t"/>
                      <a:endParaRPr lang="en-US" sz="1300" b="0" i="0" u="none" strike="noStrike">
                        <a:solidFill>
                          <a:srgbClr val="000000"/>
                        </a:solidFill>
                        <a:effectLst/>
                        <a:latin typeface="Calibri" panose="020F0502020204030204" pitchFamily="34" charset="0"/>
                      </a:endParaRP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hlinkClick r:id="rId3"/>
                        </a:rPr>
                        <a:t>sarah.Jacobs@altsd.nm.gov</a:t>
                      </a:r>
                      <a:endParaRPr lang="en-US" sz="1300" b="0" i="0" u="none" strike="noStrike">
                        <a:solidFill>
                          <a:srgbClr val="000000"/>
                        </a:solidFill>
                        <a:effectLst/>
                        <a:latin typeface="Calibri" panose="020F0502020204030204" pitchFamily="34" charset="0"/>
                      </a:endParaRPr>
                    </a:p>
                    <a:p>
                      <a:pPr algn="l" fontAlgn="t"/>
                      <a:endParaRPr lang="en-US" sz="1300" b="0" i="0" u="none" strike="noStrike">
                        <a:solidFill>
                          <a:srgbClr val="000000"/>
                        </a:solidFill>
                        <a:effectLst/>
                        <a:latin typeface="Calibri" panose="020F0502020204030204" pitchFamily="34" charset="0"/>
                      </a:endParaRP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2900755499"/>
                  </a:ext>
                </a:extLst>
              </a:tr>
              <a:tr h="433551">
                <a:tc>
                  <a:txBody>
                    <a:bodyPr/>
                    <a:lstStyle/>
                    <a:p>
                      <a:pPr algn="l" fontAlgn="t"/>
                      <a:r>
                        <a:rPr lang="en-US" sz="1300" b="0" i="0" u="none" strike="noStrike">
                          <a:solidFill>
                            <a:srgbClr val="000000"/>
                          </a:solidFill>
                          <a:effectLst/>
                          <a:latin typeface="Calibri" panose="020F0502020204030204" pitchFamily="34" charset="0"/>
                        </a:rPr>
                        <a:t>Clarissa Martinez</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Department of Transportation (DOT)</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dirty="0">
                          <a:solidFill>
                            <a:srgbClr val="000000"/>
                          </a:solidFill>
                          <a:effectLst/>
                          <a:latin typeface="Calibri" panose="020F0502020204030204" pitchFamily="34" charset="0"/>
                        </a:rPr>
                        <a:t>Management Analyst</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505-699-9946</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hlinkClick r:id="rId4"/>
                        </a:rPr>
                        <a:t>clarissa.martinez@dot.nm.gov</a:t>
                      </a:r>
                      <a:r>
                        <a:rPr lang="en-US" sz="1300" b="0" i="0" u="none" strike="noStrike">
                          <a:solidFill>
                            <a:srgbClr val="000000"/>
                          </a:solidFill>
                          <a:effectLst/>
                          <a:latin typeface="Calibri" panose="020F0502020204030204" pitchFamily="34" charset="0"/>
                        </a:rPr>
                        <a:t> </a:t>
                      </a: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2759568891"/>
                  </a:ext>
                </a:extLst>
              </a:tr>
              <a:tr h="433551">
                <a:tc>
                  <a:txBody>
                    <a:bodyPr/>
                    <a:lstStyle/>
                    <a:p>
                      <a:pPr algn="l" fontAlgn="t"/>
                      <a:r>
                        <a:rPr lang="en-US" sz="1300" b="0" i="0" u="none" strike="noStrike">
                          <a:solidFill>
                            <a:srgbClr val="000000"/>
                          </a:solidFill>
                          <a:effectLst/>
                          <a:latin typeface="Calibri" panose="020F0502020204030204" pitchFamily="34" charset="0"/>
                        </a:rPr>
                        <a:t>Rhonda Holderman</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Environment Department (DOE)</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Financial Manager, Loans and Grants</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505-363-9396</a:t>
                      </a:r>
                    </a:p>
                  </a:txBody>
                  <a:tcPr marL="8706" marR="8706" marT="8706" marB="0">
                    <a:lnL>
                      <a:noFill/>
                    </a:lnL>
                    <a:lnR>
                      <a:noFill/>
                    </a:lnR>
                    <a:lnT>
                      <a:noFill/>
                    </a:lnT>
                    <a:lnB>
                      <a:noFill/>
                    </a:lnB>
                    <a:solidFill>
                      <a:schemeClr val="bg1"/>
                    </a:solidFill>
                  </a:tcPr>
                </a:tc>
                <a:tc>
                  <a:txBody>
                    <a:bodyPr/>
                    <a:lstStyle/>
                    <a:p>
                      <a:pPr algn="l" fontAlgn="t"/>
                      <a:r>
                        <a:rPr lang="en-US" sz="1300" b="0" i="0" u="sng" strike="noStrike">
                          <a:solidFill>
                            <a:srgbClr val="0563C1"/>
                          </a:solidFill>
                          <a:effectLst/>
                          <a:latin typeface="Calibri" panose="020F0502020204030204" pitchFamily="34" charset="0"/>
                          <a:hlinkClick r:id="rId5"/>
                        </a:rPr>
                        <a:t>rhonda.holderman@env.nm.gov</a:t>
                      </a:r>
                      <a:r>
                        <a:rPr lang="en-US" sz="1300" b="0" i="0" u="sng" strike="noStrike">
                          <a:solidFill>
                            <a:srgbClr val="0563C1"/>
                          </a:solidFill>
                          <a:effectLst/>
                          <a:latin typeface="Calibri" panose="020F0502020204030204" pitchFamily="34" charset="0"/>
                        </a:rPr>
                        <a:t> </a:t>
                      </a: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1562633563"/>
                  </a:ext>
                </a:extLst>
              </a:tr>
              <a:tr h="433551">
                <a:tc>
                  <a:txBody>
                    <a:bodyPr/>
                    <a:lstStyle/>
                    <a:p>
                      <a:pPr algn="l" fontAlgn="t"/>
                      <a:r>
                        <a:rPr lang="en-US" sz="1300" b="0" i="0" u="none" strike="noStrike">
                          <a:solidFill>
                            <a:srgbClr val="000000"/>
                          </a:solidFill>
                          <a:effectLst/>
                          <a:latin typeface="Calibri" panose="020F0502020204030204" pitchFamily="34" charset="0"/>
                        </a:rPr>
                        <a:t>Gerald Hoehne</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dirty="0">
                          <a:solidFill>
                            <a:srgbClr val="000000"/>
                          </a:solidFill>
                          <a:effectLst/>
                          <a:latin typeface="Calibri" panose="020F0502020204030204" pitchFamily="34" charset="0"/>
                        </a:rPr>
                        <a:t>Higher Education Department (HED)</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Capital Projects Coordinator</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505-476-8434</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hlinkClick r:id="rId6"/>
                        </a:rPr>
                        <a:t>gerald.hoehne@hed.nm.gov</a:t>
                      </a:r>
                      <a:r>
                        <a:rPr lang="en-US" sz="1300" b="0" i="0" u="none" strike="noStrike">
                          <a:solidFill>
                            <a:srgbClr val="000000"/>
                          </a:solidFill>
                          <a:effectLst/>
                          <a:latin typeface="Calibri" panose="020F0502020204030204" pitchFamily="34" charset="0"/>
                        </a:rPr>
                        <a:t> </a:t>
                      </a: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2244593812"/>
                  </a:ext>
                </a:extLst>
              </a:tr>
              <a:tr h="433551">
                <a:tc>
                  <a:txBody>
                    <a:bodyPr/>
                    <a:lstStyle/>
                    <a:p>
                      <a:pPr algn="l" fontAlgn="t"/>
                      <a:r>
                        <a:rPr lang="en-US" sz="1300" b="0" i="0" u="none" strike="noStrike">
                          <a:solidFill>
                            <a:srgbClr val="000000"/>
                          </a:solidFill>
                          <a:effectLst/>
                          <a:latin typeface="Calibri" panose="020F0502020204030204" pitchFamily="34" charset="0"/>
                        </a:rPr>
                        <a:t>Lawrence John</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Indian Affairs Department (IAD)</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Tribal Infrastructure Fund/Capital Outlay Manager</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505-690-2997</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hlinkClick r:id="rId7"/>
                        </a:rPr>
                        <a:t>lawrence.john@iad.nm.gov</a:t>
                      </a:r>
                      <a:endParaRPr lang="en-US" sz="1300" b="0" i="0" u="none" strike="noStrike">
                        <a:solidFill>
                          <a:srgbClr val="000000"/>
                        </a:solidFill>
                        <a:effectLst/>
                        <a:latin typeface="Calibri" panose="020F0502020204030204" pitchFamily="34" charset="0"/>
                      </a:endParaRPr>
                    </a:p>
                    <a:p>
                      <a:pPr algn="l" fontAlgn="t"/>
                      <a:endParaRPr lang="en-US" sz="1300" b="0" i="0" u="none" strike="noStrike">
                        <a:solidFill>
                          <a:srgbClr val="000000"/>
                        </a:solidFill>
                        <a:effectLst/>
                        <a:latin typeface="Calibri" panose="020F0502020204030204" pitchFamily="34" charset="0"/>
                      </a:endParaRP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1932468986"/>
                  </a:ext>
                </a:extLst>
              </a:tr>
              <a:tr h="433551">
                <a:tc>
                  <a:txBody>
                    <a:bodyPr/>
                    <a:lstStyle/>
                    <a:p>
                      <a:pPr algn="l" fontAlgn="t"/>
                      <a:r>
                        <a:rPr lang="en-US" sz="1300" b="0" i="0" u="none" strike="noStrike">
                          <a:solidFill>
                            <a:srgbClr val="000000"/>
                          </a:solidFill>
                          <a:effectLst/>
                          <a:latin typeface="Calibri" panose="020F0502020204030204" pitchFamily="34" charset="0"/>
                        </a:rPr>
                        <a:t>Amanda Lupardus</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Public Education Department (PED)</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Financial Coordinator</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505-827-6613</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hlinkClick r:id="rId8"/>
                        </a:rPr>
                        <a:t>amanda.lupardus@ped.nm.gov</a:t>
                      </a:r>
                      <a:r>
                        <a:rPr lang="en-US" sz="1300" b="0" i="0" u="none" strike="noStrike">
                          <a:solidFill>
                            <a:srgbClr val="000000"/>
                          </a:solidFill>
                          <a:effectLst/>
                          <a:latin typeface="Calibri" panose="020F0502020204030204" pitchFamily="34" charset="0"/>
                        </a:rPr>
                        <a:t> </a:t>
                      </a: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3696290280"/>
                  </a:ext>
                </a:extLst>
              </a:tr>
              <a:tr h="433551">
                <a:tc>
                  <a:txBody>
                    <a:bodyPr/>
                    <a:lstStyle/>
                    <a:p>
                      <a:pPr algn="l" fontAlgn="t"/>
                      <a:r>
                        <a:rPr lang="en-US" sz="1300" b="0" i="0" u="none" strike="noStrike">
                          <a:solidFill>
                            <a:srgbClr val="000000"/>
                          </a:solidFill>
                          <a:effectLst/>
                          <a:latin typeface="Calibri" panose="020F0502020204030204" pitchFamily="34" charset="0"/>
                        </a:rPr>
                        <a:t>Emily Breen</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Office of the State Engineer (OSE)</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Program Manager</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a:solidFill>
                            <a:srgbClr val="000000"/>
                          </a:solidFill>
                          <a:effectLst/>
                          <a:latin typeface="Calibri" panose="020F0502020204030204" pitchFamily="34" charset="0"/>
                        </a:rPr>
                        <a:t>505-827-6310</a:t>
                      </a:r>
                    </a:p>
                  </a:txBody>
                  <a:tcPr marL="8706" marR="8706" marT="8706" marB="0">
                    <a:lnL>
                      <a:noFill/>
                    </a:lnL>
                    <a:lnR>
                      <a:noFill/>
                    </a:lnR>
                    <a:lnT>
                      <a:noFill/>
                    </a:lnT>
                    <a:lnB>
                      <a:noFill/>
                    </a:lnB>
                    <a:solidFill>
                      <a:schemeClr val="bg1"/>
                    </a:solidFill>
                  </a:tcPr>
                </a:tc>
                <a:tc>
                  <a:txBody>
                    <a:bodyPr/>
                    <a:lstStyle/>
                    <a:p>
                      <a:pPr algn="l" fontAlgn="t"/>
                      <a:r>
                        <a:rPr lang="en-US" sz="1300" b="0" i="0" u="none" strike="noStrike" dirty="0">
                          <a:solidFill>
                            <a:srgbClr val="000000"/>
                          </a:solidFill>
                          <a:effectLst/>
                          <a:latin typeface="Calibri" panose="020F0502020204030204" pitchFamily="34" charset="0"/>
                          <a:hlinkClick r:id="rId9"/>
                        </a:rPr>
                        <a:t>emily.breen@ose.nm.gov</a:t>
                      </a:r>
                      <a:r>
                        <a:rPr lang="en-US" sz="1300" b="0" i="0" u="none" strike="noStrike" dirty="0">
                          <a:solidFill>
                            <a:srgbClr val="000000"/>
                          </a:solidFill>
                          <a:effectLst/>
                          <a:latin typeface="Calibri" panose="020F0502020204030204" pitchFamily="34" charset="0"/>
                        </a:rPr>
                        <a:t> </a:t>
                      </a:r>
                    </a:p>
                  </a:txBody>
                  <a:tcPr marL="8706" marR="8706" marT="8706" marB="0">
                    <a:lnL>
                      <a:noFill/>
                    </a:lnL>
                    <a:lnR>
                      <a:noFill/>
                    </a:lnR>
                    <a:lnT>
                      <a:noFill/>
                    </a:lnT>
                    <a:lnB>
                      <a:noFill/>
                    </a:lnB>
                    <a:solidFill>
                      <a:schemeClr val="bg1"/>
                    </a:solidFill>
                  </a:tcPr>
                </a:tc>
                <a:extLst>
                  <a:ext uri="{0D108BD9-81ED-4DB2-BD59-A6C34878D82A}">
                    <a16:rowId xmlns:a16="http://schemas.microsoft.com/office/drawing/2014/main" val="609393113"/>
                  </a:ext>
                </a:extLst>
              </a:tr>
            </a:tbl>
          </a:graphicData>
        </a:graphic>
      </p:graphicFrame>
    </p:spTree>
    <p:extLst>
      <p:ext uri="{BB962C8B-B14F-4D97-AF65-F5344CB8AC3E}">
        <p14:creationId xmlns:p14="http://schemas.microsoft.com/office/powerpoint/2010/main" val="133971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A864-9901-9A77-AB17-32A5F47A5763}"/>
              </a:ext>
            </a:extLst>
          </p:cNvPr>
          <p:cNvSpPr>
            <a:spLocks noGrp="1"/>
          </p:cNvSpPr>
          <p:nvPr>
            <p:ph type="title"/>
          </p:nvPr>
        </p:nvSpPr>
        <p:spPr>
          <a:xfrm>
            <a:off x="1169177" y="626378"/>
            <a:ext cx="7612982" cy="1320800"/>
          </a:xfrm>
        </p:spPr>
        <p:txBody>
          <a:bodyPr/>
          <a:lstStyle/>
          <a:p>
            <a:r>
              <a:rPr lang="en-US" b="1" dirty="0"/>
              <a:t>DFA - Capital Outlay Bureau</a:t>
            </a:r>
            <a:endParaRPr lang="en-US" dirty="0"/>
          </a:p>
        </p:txBody>
      </p:sp>
      <p:sp>
        <p:nvSpPr>
          <p:cNvPr id="3" name="Content Placeholder 2">
            <a:extLst>
              <a:ext uri="{FF2B5EF4-FFF2-40B4-BE49-F238E27FC236}">
                <a16:creationId xmlns:a16="http://schemas.microsoft.com/office/drawing/2014/main" id="{0E45F1A5-7109-B1CE-BD26-9D8218501A1E}"/>
              </a:ext>
            </a:extLst>
          </p:cNvPr>
          <p:cNvSpPr>
            <a:spLocks noGrp="1"/>
          </p:cNvSpPr>
          <p:nvPr>
            <p:ph idx="1"/>
          </p:nvPr>
        </p:nvSpPr>
        <p:spPr/>
        <p:txBody>
          <a:bodyPr>
            <a:normAutofit fontScale="92500" lnSpcReduction="20000"/>
          </a:bodyPr>
          <a:lstStyle/>
          <a:p>
            <a:pPr marL="0" indent="0" algn="ctr">
              <a:buNone/>
            </a:pPr>
            <a:r>
              <a:rPr lang="en-US" sz="3200" b="1" dirty="0">
                <a:solidFill>
                  <a:schemeClr val="accent1">
                    <a:lumMod val="75000"/>
                  </a:schemeClr>
                </a:solidFill>
              </a:rPr>
              <a:t>Contacts</a:t>
            </a:r>
          </a:p>
          <a:p>
            <a:pPr marL="0" indent="0" algn="ctr">
              <a:buNone/>
            </a:pPr>
            <a:r>
              <a:rPr lang="en-US" sz="1800" b="1" dirty="0"/>
              <a:t>Wayne Propst (DFA Secretary) – 505-827-4966</a:t>
            </a:r>
          </a:p>
          <a:p>
            <a:pPr marL="0" indent="0" algn="ctr">
              <a:buNone/>
            </a:pPr>
            <a:r>
              <a:rPr lang="en-US" sz="1800" b="1" dirty="0">
                <a:solidFill>
                  <a:schemeClr val="accent1">
                    <a:lumMod val="60000"/>
                    <a:lumOff val="40000"/>
                  </a:schemeClr>
                </a:solidFill>
                <a:hlinkClick r:id="rId2"/>
              </a:rPr>
              <a:t>wayne.propst@dfa.nm.gov</a:t>
            </a:r>
            <a:endParaRPr lang="en-US" sz="1800" b="1" dirty="0">
              <a:solidFill>
                <a:schemeClr val="accent1">
                  <a:lumMod val="60000"/>
                  <a:lumOff val="40000"/>
                </a:schemeClr>
              </a:solidFill>
            </a:endParaRPr>
          </a:p>
          <a:p>
            <a:pPr marL="0" indent="0" algn="ctr">
              <a:buNone/>
            </a:pPr>
            <a:r>
              <a:rPr lang="en-US" sz="1800" b="1" dirty="0"/>
              <a:t> Wesley Billingsley (Capital Outlay Bureau Chief) – 505-819-1915</a:t>
            </a:r>
          </a:p>
          <a:p>
            <a:pPr marL="0" indent="0" algn="ctr">
              <a:buNone/>
            </a:pPr>
            <a:r>
              <a:rPr lang="en-US" sz="1800" b="1" dirty="0">
                <a:hlinkClick r:id="rId3"/>
              </a:rPr>
              <a:t>wesley.billingsley@dfa.nm.gov</a:t>
            </a:r>
            <a:endParaRPr lang="en-US" sz="1800" b="1" dirty="0"/>
          </a:p>
          <a:p>
            <a:pPr marL="0" indent="0" algn="ctr">
              <a:buNone/>
            </a:pPr>
            <a:r>
              <a:rPr lang="en-US" sz="1800" b="1" dirty="0"/>
              <a:t>Tonantzin Roybal (Executive Principal Analyst) – 505-470-4673</a:t>
            </a:r>
            <a:endParaRPr lang="en-US" sz="1800" b="1" dirty="0">
              <a:highlight>
                <a:srgbClr val="FFFF00"/>
              </a:highlight>
            </a:endParaRPr>
          </a:p>
          <a:p>
            <a:pPr marL="0" indent="0" algn="ctr">
              <a:buNone/>
            </a:pPr>
            <a:r>
              <a:rPr lang="en-US" sz="1800" b="1" dirty="0">
                <a:hlinkClick r:id="rId4"/>
              </a:rPr>
              <a:t>tonantzin.roybal@dfa.nm.gov</a:t>
            </a:r>
            <a:endParaRPr lang="en-US" sz="1800" b="1" dirty="0"/>
          </a:p>
          <a:p>
            <a:pPr marL="0" indent="0" algn="ctr">
              <a:buNone/>
            </a:pPr>
            <a:r>
              <a:rPr lang="en-US" sz="1800" b="1" dirty="0"/>
              <a:t>Sarah de la Rosa (Executive Capital Analyst) – 505-570-7769</a:t>
            </a:r>
            <a:endParaRPr lang="en-US" sz="1800" b="1" dirty="0">
              <a:highlight>
                <a:srgbClr val="FFFF00"/>
              </a:highlight>
            </a:endParaRPr>
          </a:p>
          <a:p>
            <a:pPr marL="0" indent="0" algn="ctr">
              <a:buNone/>
            </a:pPr>
            <a:r>
              <a:rPr lang="en-US" sz="1800" b="1" dirty="0">
                <a:hlinkClick r:id="rId5"/>
              </a:rPr>
              <a:t>Sarah.delarosa@dfa.nm.gov</a:t>
            </a:r>
            <a:endParaRPr lang="en-US" sz="1800" b="1" dirty="0"/>
          </a:p>
          <a:p>
            <a:pPr marL="0" indent="0" algn="ctr">
              <a:buNone/>
            </a:pPr>
            <a:endParaRPr lang="en-US" sz="1800" b="1" dirty="0"/>
          </a:p>
          <a:p>
            <a:pPr marL="0" indent="0" algn="ctr">
              <a:buNone/>
            </a:pPr>
            <a:r>
              <a:rPr lang="en-US" sz="1800" b="1" dirty="0">
                <a:hlinkClick r:id="rId6"/>
              </a:rPr>
              <a:t>https://www.nmdfa.state.nm.us/budget-division/capital-outlay-bureau/</a:t>
            </a:r>
            <a:endParaRPr lang="en-US" sz="1800" b="1" dirty="0"/>
          </a:p>
          <a:p>
            <a:pPr marL="0" indent="0" algn="ctr">
              <a:buNone/>
            </a:pPr>
            <a:endParaRPr lang="en-US" dirty="0"/>
          </a:p>
        </p:txBody>
      </p:sp>
    </p:spTree>
    <p:extLst>
      <p:ext uri="{BB962C8B-B14F-4D97-AF65-F5344CB8AC3E}">
        <p14:creationId xmlns:p14="http://schemas.microsoft.com/office/powerpoint/2010/main" val="76122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5F8CF-E212-D764-CD84-78E6FEACF217}"/>
              </a:ext>
            </a:extLst>
          </p:cNvPr>
          <p:cNvSpPr>
            <a:spLocks noGrp="1"/>
          </p:cNvSpPr>
          <p:nvPr>
            <p:ph type="title"/>
          </p:nvPr>
        </p:nvSpPr>
        <p:spPr>
          <a:xfrm>
            <a:off x="1043950" y="1179151"/>
            <a:ext cx="3300646" cy="4463889"/>
          </a:xfrm>
        </p:spPr>
        <p:txBody>
          <a:bodyPr anchor="ctr">
            <a:normAutofit/>
          </a:bodyPr>
          <a:lstStyle/>
          <a:p>
            <a:pPr algn="ctr"/>
            <a:r>
              <a:rPr lang="en-US" b="1" dirty="0"/>
              <a:t>What we do?</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5B3DA9-ABD3-83E7-AAA5-98EF3F0DC0C0}"/>
              </a:ext>
            </a:extLst>
          </p:cNvPr>
          <p:cNvSpPr>
            <a:spLocks noGrp="1"/>
          </p:cNvSpPr>
          <p:nvPr>
            <p:ph idx="1"/>
          </p:nvPr>
        </p:nvSpPr>
        <p:spPr>
          <a:xfrm>
            <a:off x="4978918" y="1109145"/>
            <a:ext cx="6341016" cy="4603900"/>
          </a:xfrm>
        </p:spPr>
        <p:txBody>
          <a:bodyPr anchor="ctr">
            <a:noAutofit/>
          </a:bodyPr>
          <a:lstStyle/>
          <a:p>
            <a:pPr marL="0" indent="0">
              <a:buNone/>
            </a:pPr>
            <a:r>
              <a:rPr lang="en-US" sz="1200" b="1" dirty="0">
                <a:solidFill>
                  <a:schemeClr val="accent1">
                    <a:lumMod val="75000"/>
                  </a:schemeClr>
                </a:solidFill>
              </a:rPr>
              <a:t>The Infrastructure Planning &amp; Development Division (IPDD), formerly the Capital Outlay Bureau (COB) is responsible for: </a:t>
            </a:r>
          </a:p>
          <a:p>
            <a:pPr lvl="1"/>
            <a:r>
              <a:rPr lang="en-US" sz="1200" dirty="0"/>
              <a:t>Coordinate the funding and administration of capital projects.  </a:t>
            </a:r>
          </a:p>
          <a:p>
            <a:pPr lvl="1"/>
            <a:r>
              <a:rPr lang="en-US" sz="1200" dirty="0"/>
              <a:t>Work closely with executive agencies, the Governor’s office (GOV), State Budget Division (SBD) and the Legislative Finance Committee (LFC) to prepare the Executive Capital Budget.  </a:t>
            </a:r>
          </a:p>
          <a:p>
            <a:pPr lvl="1"/>
            <a:r>
              <a:rPr lang="en-US" sz="1200" dirty="0"/>
              <a:t>Oversee the capital budgeting process: </a:t>
            </a:r>
          </a:p>
          <a:p>
            <a:pPr lvl="2"/>
            <a:r>
              <a:rPr lang="en-US" sz="1200" dirty="0"/>
              <a:t>Assists with the STB questionnaire process; (SBOF)</a:t>
            </a:r>
          </a:p>
          <a:p>
            <a:pPr lvl="2"/>
            <a:r>
              <a:rPr lang="en-US" sz="1200" dirty="0"/>
              <a:t>General Fund (GF) Questionnaire process; (COB)</a:t>
            </a:r>
          </a:p>
          <a:p>
            <a:pPr lvl="2"/>
            <a:r>
              <a:rPr lang="en-US" sz="1200" dirty="0"/>
              <a:t>Identifying local entities; (Executive Agencies)</a:t>
            </a:r>
          </a:p>
          <a:p>
            <a:pPr lvl="2"/>
            <a:r>
              <a:rPr lang="en-US" sz="1200" dirty="0"/>
              <a:t>EO Compliance; and (Executive Agencies, including OSA)</a:t>
            </a:r>
          </a:p>
          <a:p>
            <a:pPr lvl="2"/>
            <a:r>
              <a:rPr lang="en-US" sz="1200" dirty="0"/>
              <a:t>Budgeting capital projects. (SBD) </a:t>
            </a:r>
          </a:p>
          <a:p>
            <a:pPr lvl="1"/>
            <a:r>
              <a:rPr lang="en-US" sz="1200" dirty="0"/>
              <a:t>Maintain the State Capital Project Monitoring System (CPMS).</a:t>
            </a:r>
          </a:p>
          <a:p>
            <a:pPr lvl="1"/>
            <a:r>
              <a:rPr lang="en-US" sz="1200" dirty="0"/>
              <a:t>Utilize CPMS and SHARE accounting data to create reports on all capital appropriations. These reports are used to update dashboards and assist the LFC with their quarterly reports.</a:t>
            </a:r>
          </a:p>
          <a:p>
            <a:pPr lvl="1"/>
            <a:r>
              <a:rPr lang="en-US" sz="1200" dirty="0"/>
              <a:t>Monitor the expiration dates of all capital appropriations to ensure timely reversions of expired appropriation balances.  </a:t>
            </a:r>
          </a:p>
          <a:p>
            <a:pPr lvl="1"/>
            <a:r>
              <a:rPr lang="en-US" sz="1200" dirty="0"/>
              <a:t>Provide training, assistance and oversight to state and local agencies on the planning, project management and administration of capital project appropriations, including the Infrastructure Capital Improvement Plan (ICIP) for State Agencies.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395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2460EC-103D-105B-6595-F682713AF671}"/>
              </a:ext>
            </a:extLst>
          </p:cNvPr>
          <p:cNvSpPr>
            <a:spLocks noGrp="1"/>
          </p:cNvSpPr>
          <p:nvPr>
            <p:ph type="title"/>
          </p:nvPr>
        </p:nvSpPr>
        <p:spPr>
          <a:xfrm>
            <a:off x="1043950" y="1179151"/>
            <a:ext cx="3300646" cy="4463889"/>
          </a:xfrm>
        </p:spPr>
        <p:txBody>
          <a:bodyPr anchor="ctr">
            <a:normAutofit/>
          </a:bodyPr>
          <a:lstStyle/>
          <a:p>
            <a:pPr algn="ctr"/>
            <a:r>
              <a:rPr lang="en-US" b="1" dirty="0"/>
              <a:t>What is Capital Outlay?</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426CAB-A10B-5A2F-A2C3-3B921724422A}"/>
              </a:ext>
            </a:extLst>
          </p:cNvPr>
          <p:cNvSpPr>
            <a:spLocks noGrp="1"/>
          </p:cNvSpPr>
          <p:nvPr>
            <p:ph idx="1"/>
          </p:nvPr>
        </p:nvSpPr>
        <p:spPr>
          <a:xfrm>
            <a:off x="4978918" y="1109145"/>
            <a:ext cx="6341016" cy="4603900"/>
          </a:xfrm>
        </p:spPr>
        <p:txBody>
          <a:bodyPr anchor="ctr">
            <a:normAutofit/>
          </a:bodyPr>
          <a:lstStyle/>
          <a:p>
            <a:pPr marL="0" indent="0">
              <a:buNone/>
            </a:pPr>
            <a:r>
              <a:rPr lang="en-US" sz="3500" b="1" dirty="0">
                <a:solidFill>
                  <a:schemeClr val="accent1">
                    <a:lumMod val="75000"/>
                  </a:schemeClr>
                </a:solidFill>
              </a:rPr>
              <a:t>Definitions</a:t>
            </a:r>
          </a:p>
          <a:p>
            <a:r>
              <a:rPr lang="en-US" sz="2000" b="1" dirty="0"/>
              <a:t>Capital outlay includes but is not limited to: </a:t>
            </a:r>
          </a:p>
          <a:p>
            <a:pPr lvl="1"/>
            <a:r>
              <a:rPr lang="en-US" b="1" dirty="0"/>
              <a:t>Equipment that is properly chargeable to a capital account and has a useful life of ten years or more; </a:t>
            </a:r>
          </a:p>
          <a:p>
            <a:pPr lvl="1"/>
            <a:r>
              <a:rPr lang="en-US" b="1" dirty="0"/>
              <a:t>Major renovations or repairs; </a:t>
            </a:r>
          </a:p>
          <a:p>
            <a:pPr lvl="1"/>
            <a:r>
              <a:rPr lang="en-US" b="1" dirty="0"/>
              <a:t>Acquisitions of existing assets; </a:t>
            </a:r>
          </a:p>
          <a:p>
            <a:pPr lvl="1"/>
            <a:r>
              <a:rPr lang="en-US" b="1" dirty="0"/>
              <a:t>Plan and design; </a:t>
            </a:r>
          </a:p>
          <a:p>
            <a:pPr lvl="1"/>
            <a:r>
              <a:rPr lang="en-US" b="1" dirty="0"/>
              <a:t>New building construction;</a:t>
            </a:r>
          </a:p>
          <a:p>
            <a:pPr lvl="1"/>
            <a:r>
              <a:rPr lang="en-US" b="1" dirty="0"/>
              <a:t>Non-structural improvements to land (grading, leveling, drainage and landscaping)</a:t>
            </a:r>
          </a:p>
          <a:p>
            <a:pPr lvl="1"/>
            <a:r>
              <a:rPr lang="en-US" b="1" dirty="0"/>
              <a:t>Construction of roadways, fences, ditches, and sanitary sewers.</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0610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D624FD-EC73-42EF-E6C3-2FA474360A28}"/>
              </a:ext>
            </a:extLst>
          </p:cNvPr>
          <p:cNvSpPr>
            <a:spLocks noGrp="1"/>
          </p:cNvSpPr>
          <p:nvPr>
            <p:ph type="title"/>
          </p:nvPr>
        </p:nvSpPr>
        <p:spPr>
          <a:xfrm>
            <a:off x="1043950" y="1179151"/>
            <a:ext cx="3300646" cy="4463889"/>
          </a:xfrm>
        </p:spPr>
        <p:txBody>
          <a:bodyPr anchor="ctr">
            <a:normAutofit/>
          </a:bodyPr>
          <a:lstStyle/>
          <a:p>
            <a:pPr algn="ctr"/>
            <a:r>
              <a:rPr lang="en-US" b="1" dirty="0"/>
              <a:t>Capital Outlay Summary</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F7DA60A8-99AB-34B2-AB46-1EA5B6053644}"/>
              </a:ext>
            </a:extLst>
          </p:cNvPr>
          <p:cNvPicPr>
            <a:picLocks noGrp="1" noChangeAspect="1"/>
          </p:cNvPicPr>
          <p:nvPr>
            <p:ph idx="1"/>
          </p:nvPr>
        </p:nvPicPr>
        <p:blipFill>
          <a:blip r:embed="rId2"/>
          <a:stretch>
            <a:fillRect/>
          </a:stretch>
        </p:blipFill>
        <p:spPr>
          <a:xfrm>
            <a:off x="5295706" y="1109663"/>
            <a:ext cx="5707451" cy="4603750"/>
          </a:xfrm>
          <a:prstGeom prst="rect">
            <a:avLst/>
          </a:prstGeom>
        </p:spPr>
      </p:pic>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8478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2"/>
            <a:ext cx="3300646" cy="2697524"/>
          </a:xfrm>
        </p:spPr>
        <p:txBody>
          <a:bodyPr anchor="ctr">
            <a:normAutofit/>
          </a:bodyPr>
          <a:lstStyle/>
          <a:p>
            <a:pPr algn="ctr"/>
            <a:r>
              <a:rPr lang="en-US" sz="3200" dirty="0"/>
              <a:t>Capital Outlay Planning</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18" y="1109145"/>
            <a:ext cx="6341016" cy="4603900"/>
          </a:xfrm>
        </p:spPr>
        <p:txBody>
          <a:bodyPr anchor="ctr">
            <a:normAutofit fontScale="62500" lnSpcReduction="20000"/>
          </a:bodyPr>
          <a:lstStyle/>
          <a:p>
            <a:pPr marL="0" indent="0">
              <a:buNone/>
            </a:pPr>
            <a:r>
              <a:rPr lang="en-US" sz="3900" b="1" dirty="0">
                <a:solidFill>
                  <a:schemeClr val="accent1">
                    <a:lumMod val="75000"/>
                  </a:schemeClr>
                </a:solidFill>
              </a:rPr>
              <a:t>Infrastructure Capital Improvement Plan (ICIP) </a:t>
            </a:r>
          </a:p>
          <a:p>
            <a:r>
              <a:rPr lang="en-US" sz="2200" dirty="0"/>
              <a:t>Infrastructure capital improvement plan (ICIP) establishes planning priorities for anticipated capital projects.   </a:t>
            </a:r>
          </a:p>
          <a:p>
            <a:r>
              <a:rPr lang="en-US" sz="2200" dirty="0"/>
              <a:t>ICIP helps to plan for future capital improvements.</a:t>
            </a:r>
          </a:p>
          <a:p>
            <a:r>
              <a:rPr lang="en-US" altLang="en-US" sz="2200" dirty="0"/>
              <a:t>ICIPs must be submitted annually by the deadlines set forth by statute for state agencies (July 1) or deadlines set by LGD for local entities.</a:t>
            </a:r>
          </a:p>
          <a:p>
            <a:pPr lvl="1"/>
            <a:r>
              <a:rPr lang="en-US" sz="1700" dirty="0"/>
              <a:t>Covers 5-year period and is developed each year (2026-2030); </a:t>
            </a:r>
          </a:p>
          <a:p>
            <a:pPr lvl="1"/>
            <a:r>
              <a:rPr lang="en-US" sz="1700" dirty="0"/>
              <a:t>Policy direction, project timelines, estimated costs, justifications, and the detailed projects proposed, by year, over the five-year period.</a:t>
            </a:r>
          </a:p>
          <a:p>
            <a:pPr lvl="2"/>
            <a:r>
              <a:rPr lang="en-US" sz="1500" dirty="0"/>
              <a:t>May include: </a:t>
            </a:r>
          </a:p>
          <a:p>
            <a:pPr lvl="3"/>
            <a:r>
              <a:rPr lang="en-US" sz="1500" dirty="0"/>
              <a:t>Repair/replacement of existing infrastructure</a:t>
            </a:r>
          </a:p>
          <a:p>
            <a:pPr lvl="3"/>
            <a:r>
              <a:rPr lang="en-US" sz="1500" dirty="0"/>
              <a:t>Development of new infrastructure</a:t>
            </a:r>
          </a:p>
          <a:p>
            <a:pPr lvl="1"/>
            <a:r>
              <a:rPr lang="en-US" sz="2200" dirty="0"/>
              <a:t>Implementation plan and includes an estimate of operating/maintenance expenses to ensure long-term viability each planned project’s viability and sustainability; and</a:t>
            </a:r>
          </a:p>
          <a:p>
            <a:pPr lvl="1"/>
            <a:r>
              <a:rPr lang="en-US" sz="2200" dirty="0"/>
              <a:t>Entities and Agencies should update their ICIP based on what was previously funded and programmatic changes that impact their capital needs.</a:t>
            </a: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D1FD20E7-70B4-D821-F1B0-61F7B5D05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162" y="3455147"/>
            <a:ext cx="2028221" cy="116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58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1"/>
            <a:ext cx="3300646" cy="2635609"/>
          </a:xfrm>
        </p:spPr>
        <p:txBody>
          <a:bodyPr anchor="ctr">
            <a:normAutofit/>
          </a:bodyPr>
          <a:lstStyle/>
          <a:p>
            <a:pPr algn="ctr"/>
            <a:r>
              <a:rPr lang="en-US" sz="3200" dirty="0"/>
              <a:t>Capital Outlay Hearings</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18" y="1109145"/>
            <a:ext cx="6341016" cy="4603900"/>
          </a:xfrm>
        </p:spPr>
        <p:txBody>
          <a:bodyPr anchor="ctr">
            <a:normAutofit fontScale="77500" lnSpcReduction="20000"/>
          </a:bodyPr>
          <a:lstStyle/>
          <a:p>
            <a:pPr marL="0" indent="0">
              <a:buNone/>
            </a:pPr>
            <a:r>
              <a:rPr lang="en-US" sz="3900" b="1" dirty="0">
                <a:solidFill>
                  <a:schemeClr val="accent1">
                    <a:lumMod val="75000"/>
                  </a:schemeClr>
                </a:solidFill>
              </a:rPr>
              <a:t>State Agency Capital Outlay Hearings</a:t>
            </a:r>
          </a:p>
          <a:p>
            <a:r>
              <a:rPr lang="en-US" sz="2200" dirty="0"/>
              <a:t>Capital Outlay Hearing presentations are due to the Infrastructure Planning and Development Division (IPDD) by mid September.</a:t>
            </a:r>
          </a:p>
          <a:p>
            <a:r>
              <a:rPr lang="en-US" sz="2200" dirty="0"/>
              <a:t>The IPDD will consolidate all ICIPs and presentations and create a published document by the end of September for the October Hearings.</a:t>
            </a:r>
          </a:p>
          <a:p>
            <a:r>
              <a:rPr lang="en-US" altLang="en-US" sz="2200" dirty="0"/>
              <a:t>The October Hearings take place the second week in October and are held at the Roundhouse.</a:t>
            </a:r>
          </a:p>
          <a:p>
            <a:r>
              <a:rPr lang="en-US" sz="2200" dirty="0"/>
              <a:t>Each Agency that has an ICIP will be asked to present their top 3 or 5 projects for consideration by the committee.</a:t>
            </a:r>
          </a:p>
          <a:p>
            <a:r>
              <a:rPr lang="en-US" sz="2200" dirty="0"/>
              <a:t>The committee consists of representatives from DFA, GSD, HED and the LFC.</a:t>
            </a:r>
          </a:p>
          <a:p>
            <a:r>
              <a:rPr lang="en-US" sz="2200" dirty="0"/>
              <a:t>The projects are then scored, and recommendations are made by both the Executive and LFC prior to session.</a:t>
            </a: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63698846-85D5-AEE0-2A48-C93F0EB36666}"/>
              </a:ext>
            </a:extLst>
          </p:cNvPr>
          <p:cNvPicPr>
            <a:picLocks noChangeAspect="1"/>
          </p:cNvPicPr>
          <p:nvPr/>
        </p:nvPicPr>
        <p:blipFill>
          <a:blip r:embed="rId2"/>
          <a:stretch>
            <a:fillRect/>
          </a:stretch>
        </p:blipFill>
        <p:spPr>
          <a:xfrm>
            <a:off x="1428750" y="3481310"/>
            <a:ext cx="2531046" cy="1898285"/>
          </a:xfrm>
          <a:prstGeom prst="rect">
            <a:avLst/>
          </a:prstGeom>
        </p:spPr>
      </p:pic>
    </p:spTree>
    <p:extLst>
      <p:ext uri="{BB962C8B-B14F-4D97-AF65-F5344CB8AC3E}">
        <p14:creationId xmlns:p14="http://schemas.microsoft.com/office/powerpoint/2010/main" val="361335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5536734" y="609600"/>
            <a:ext cx="3737268" cy="1320800"/>
          </a:xfrm>
        </p:spPr>
        <p:txBody>
          <a:bodyPr>
            <a:normAutofit/>
          </a:bodyPr>
          <a:lstStyle/>
          <a:p>
            <a:r>
              <a:rPr lang="en-US" sz="3300" dirty="0"/>
              <a:t>Legislative Session</a:t>
            </a:r>
            <a:br>
              <a:rPr lang="en-US" sz="3300" b="1" dirty="0"/>
            </a:br>
            <a:endParaRPr lang="en-US" sz="3300" dirty="0"/>
          </a:p>
        </p:txBody>
      </p: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5209563" y="2160589"/>
            <a:ext cx="4064439" cy="3880773"/>
          </a:xfrm>
        </p:spPr>
        <p:txBody>
          <a:bodyPr>
            <a:normAutofit lnSpcReduction="10000"/>
          </a:bodyPr>
          <a:lstStyle/>
          <a:p>
            <a:pPr marL="0" indent="0">
              <a:lnSpc>
                <a:spcPct val="90000"/>
              </a:lnSpc>
              <a:buNone/>
            </a:pPr>
            <a:r>
              <a:rPr lang="en-US" sz="1300" b="1" dirty="0"/>
              <a:t>Legislative Session</a:t>
            </a:r>
          </a:p>
          <a:p>
            <a:pPr>
              <a:lnSpc>
                <a:spcPct val="90000"/>
              </a:lnSpc>
            </a:pPr>
            <a:r>
              <a:rPr lang="en-US" sz="1300" dirty="0"/>
              <a:t>The recommendations are heard in front of the Budget Committee prior to the start of session.</a:t>
            </a:r>
          </a:p>
          <a:p>
            <a:pPr>
              <a:lnSpc>
                <a:spcPct val="90000"/>
              </a:lnSpc>
            </a:pPr>
            <a:r>
              <a:rPr lang="en-US" sz="1300" dirty="0"/>
              <a:t>Both DFA and LFC work together to come to a consensus on the capital budget recommendation.</a:t>
            </a:r>
          </a:p>
          <a:p>
            <a:pPr>
              <a:lnSpc>
                <a:spcPct val="90000"/>
              </a:lnSpc>
            </a:pPr>
            <a:r>
              <a:rPr lang="en-US" altLang="en-US" sz="1300" dirty="0"/>
              <a:t>The LFC recommendation is typically the framework for the capital bill and the bill is dropped into a committee. The beginning chamber alternates each year.</a:t>
            </a:r>
          </a:p>
          <a:p>
            <a:pPr>
              <a:lnSpc>
                <a:spcPct val="90000"/>
              </a:lnSpc>
            </a:pPr>
            <a:r>
              <a:rPr lang="en-US" sz="1300" dirty="0"/>
              <a:t>The local projects are then added to the capital bill as an amendment or committee substitute.</a:t>
            </a:r>
          </a:p>
          <a:p>
            <a:pPr>
              <a:lnSpc>
                <a:spcPct val="90000"/>
              </a:lnSpc>
            </a:pPr>
            <a:r>
              <a:rPr lang="en-US" sz="1300" dirty="0"/>
              <a:t>The final version is usually not seen until the final days of session when its quickly passed through committees and the floors.</a:t>
            </a:r>
          </a:p>
          <a:p>
            <a:pPr>
              <a:lnSpc>
                <a:spcPct val="90000"/>
              </a:lnSpc>
            </a:pPr>
            <a:r>
              <a:rPr lang="en-US" sz="1300" dirty="0"/>
              <a:t>The reauthorization and GOB bills have similar cycles through the session.</a:t>
            </a:r>
          </a:p>
        </p:txBody>
      </p:sp>
      <p:pic>
        <p:nvPicPr>
          <p:cNvPr id="5" name="Picture 4">
            <a:extLst>
              <a:ext uri="{FF2B5EF4-FFF2-40B4-BE49-F238E27FC236}">
                <a16:creationId xmlns:a16="http://schemas.microsoft.com/office/drawing/2014/main" id="{66C965BC-A132-3A37-3A5B-7D58372211FB}"/>
              </a:ext>
            </a:extLst>
          </p:cNvPr>
          <p:cNvPicPr>
            <a:picLocks noChangeAspect="1"/>
          </p:cNvPicPr>
          <p:nvPr/>
        </p:nvPicPr>
        <p:blipFill rotWithShape="1">
          <a:blip r:embed="rId2"/>
          <a:srcRect l="18545" r="2245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 name="Isosceles Triangle 1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1343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5536734" y="609600"/>
            <a:ext cx="3737268" cy="1320800"/>
          </a:xfrm>
        </p:spPr>
        <p:txBody>
          <a:bodyPr>
            <a:normAutofit fontScale="90000"/>
          </a:bodyPr>
          <a:lstStyle/>
          <a:p>
            <a:r>
              <a:rPr lang="en-US" sz="3300" dirty="0"/>
              <a:t>Legislative Session</a:t>
            </a:r>
            <a:br>
              <a:rPr lang="en-US" sz="3300" dirty="0"/>
            </a:br>
            <a:r>
              <a:rPr lang="en-US" sz="3300" dirty="0"/>
              <a:t>Continued</a:t>
            </a:r>
            <a:br>
              <a:rPr lang="en-US" sz="3300" b="1" dirty="0"/>
            </a:br>
            <a:endParaRPr lang="en-US" sz="3300" dirty="0"/>
          </a:p>
        </p:txBody>
      </p: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5209563" y="2160589"/>
            <a:ext cx="4064439" cy="3880773"/>
          </a:xfrm>
        </p:spPr>
        <p:txBody>
          <a:bodyPr>
            <a:normAutofit fontScale="92500" lnSpcReduction="20000"/>
          </a:bodyPr>
          <a:lstStyle/>
          <a:p>
            <a:pPr marL="0" indent="0">
              <a:lnSpc>
                <a:spcPct val="90000"/>
              </a:lnSpc>
              <a:buNone/>
            </a:pPr>
            <a:r>
              <a:rPr lang="en-US" sz="1300" b="1" dirty="0"/>
              <a:t>Legislative Session</a:t>
            </a:r>
          </a:p>
          <a:p>
            <a:pPr>
              <a:lnSpc>
                <a:spcPct val="90000"/>
              </a:lnSpc>
            </a:pPr>
            <a:r>
              <a:rPr lang="en-US" sz="1300" dirty="0"/>
              <a:t>Once the bills make their way through both chambers, the Governor has 20 days to sign. Bill Signing period.</a:t>
            </a:r>
          </a:p>
          <a:p>
            <a:pPr>
              <a:lnSpc>
                <a:spcPct val="90000"/>
              </a:lnSpc>
            </a:pPr>
            <a:r>
              <a:rPr lang="en-US" sz="1300" dirty="0"/>
              <a:t>During this period, a capital outlay group is created at DFA to create the spreadsheets and begin the page and line process.</a:t>
            </a:r>
          </a:p>
          <a:p>
            <a:pPr>
              <a:lnSpc>
                <a:spcPct val="90000"/>
              </a:lnSpc>
            </a:pPr>
            <a:r>
              <a:rPr lang="en-US" sz="1300" dirty="0"/>
              <a:t>This process consists of continuously reading each bill, line by line, and comparing the bill to the spreadsheet for accuracy. </a:t>
            </a:r>
          </a:p>
          <a:p>
            <a:pPr>
              <a:lnSpc>
                <a:spcPct val="90000"/>
              </a:lnSpc>
            </a:pPr>
            <a:r>
              <a:rPr lang="en-US" sz="1300" dirty="0"/>
              <a:t>After the bills are read multiple times, there should be no discrepancies between the bills and spreadsheets.</a:t>
            </a:r>
          </a:p>
          <a:p>
            <a:pPr>
              <a:lnSpc>
                <a:spcPct val="90000"/>
              </a:lnSpc>
            </a:pPr>
            <a:r>
              <a:rPr lang="en-US" sz="1300" dirty="0"/>
              <a:t>After this process is complete (sometimes during this process), DFA asks agencies for veto recommendations and compiles the list for the Governor’s office.</a:t>
            </a:r>
          </a:p>
          <a:p>
            <a:pPr>
              <a:lnSpc>
                <a:spcPct val="90000"/>
              </a:lnSpc>
            </a:pPr>
            <a:r>
              <a:rPr lang="en-US" sz="1300" dirty="0"/>
              <a:t>The bills are mocked up with recommended vetoes, the actual bills are then lined, and the Governor initials and signs the bill, usually the last day of the bill signing period.</a:t>
            </a:r>
          </a:p>
        </p:txBody>
      </p:sp>
      <p:pic>
        <p:nvPicPr>
          <p:cNvPr id="5" name="Picture 4">
            <a:extLst>
              <a:ext uri="{FF2B5EF4-FFF2-40B4-BE49-F238E27FC236}">
                <a16:creationId xmlns:a16="http://schemas.microsoft.com/office/drawing/2014/main" id="{66C965BC-A132-3A37-3A5B-7D58372211FB}"/>
              </a:ext>
            </a:extLst>
          </p:cNvPr>
          <p:cNvPicPr>
            <a:picLocks noChangeAspect="1"/>
          </p:cNvPicPr>
          <p:nvPr/>
        </p:nvPicPr>
        <p:blipFill rotWithShape="1">
          <a:blip r:embed="rId2"/>
          <a:srcRect l="18545" r="2245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 name="Isosceles Triangle 1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2235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A8398-472A-46D4-C3E0-6C0A538BD360}"/>
              </a:ext>
            </a:extLst>
          </p:cNvPr>
          <p:cNvSpPr>
            <a:spLocks noGrp="1"/>
          </p:cNvSpPr>
          <p:nvPr>
            <p:ph type="title"/>
          </p:nvPr>
        </p:nvSpPr>
        <p:spPr>
          <a:xfrm>
            <a:off x="1043950" y="1179151"/>
            <a:ext cx="3300646" cy="2326049"/>
          </a:xfrm>
        </p:spPr>
        <p:txBody>
          <a:bodyPr anchor="ctr">
            <a:normAutofit/>
          </a:bodyPr>
          <a:lstStyle/>
          <a:p>
            <a:pPr algn="ctr"/>
            <a:r>
              <a:rPr lang="en-US" sz="3200" dirty="0"/>
              <a:t>Capital Outlay Questionnaires</a:t>
            </a:r>
            <a:br>
              <a:rPr lang="en-US" b="1" dirty="0"/>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27F17-82B1-568D-554E-DA78996FED73}"/>
              </a:ext>
            </a:extLst>
          </p:cNvPr>
          <p:cNvSpPr>
            <a:spLocks noGrp="1"/>
          </p:cNvSpPr>
          <p:nvPr>
            <p:ph idx="1"/>
          </p:nvPr>
        </p:nvSpPr>
        <p:spPr>
          <a:xfrm>
            <a:off x="4978918" y="1109145"/>
            <a:ext cx="6341016" cy="4603900"/>
          </a:xfrm>
        </p:spPr>
        <p:txBody>
          <a:bodyPr anchor="ctr">
            <a:normAutofit fontScale="92500" lnSpcReduction="20000"/>
          </a:bodyPr>
          <a:lstStyle/>
          <a:p>
            <a:pPr marL="0" indent="0">
              <a:buNone/>
            </a:pPr>
            <a:r>
              <a:rPr lang="en-US" sz="3900" b="1" dirty="0">
                <a:solidFill>
                  <a:schemeClr val="accent1">
                    <a:lumMod val="75000"/>
                  </a:schemeClr>
                </a:solidFill>
              </a:rPr>
              <a:t>Capital Outlay Questionnaires</a:t>
            </a:r>
          </a:p>
          <a:p>
            <a:r>
              <a:rPr lang="en-US" sz="2200" dirty="0"/>
              <a:t>The public spreadsheets are created and uploaded onto the DFA website.</a:t>
            </a:r>
          </a:p>
          <a:p>
            <a:r>
              <a:rPr lang="en-US" sz="2200" dirty="0"/>
              <a:t>The appropriations are uploaded into the questionnaire system to gather information about each appropriation.</a:t>
            </a:r>
          </a:p>
          <a:p>
            <a:r>
              <a:rPr lang="en-US" sz="2200" dirty="0"/>
              <a:t>If questionnaires are not completed, access to the funding may be delayed.</a:t>
            </a:r>
          </a:p>
          <a:p>
            <a:r>
              <a:rPr lang="en-US" sz="2200" dirty="0"/>
              <a:t>Anti-donation concerns are addressed during the questionnaire process.</a:t>
            </a:r>
          </a:p>
          <a:p>
            <a:r>
              <a:rPr lang="en-US" altLang="en-US" sz="2200" dirty="0"/>
              <a:t>Some agencies are asked to review local entity audits for EO 2013-006 Compliance.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2E65EF6C-9F7A-A046-9A43-68269297568C}"/>
              </a:ext>
            </a:extLst>
          </p:cNvPr>
          <p:cNvPicPr>
            <a:picLocks noChangeAspect="1"/>
          </p:cNvPicPr>
          <p:nvPr/>
        </p:nvPicPr>
        <p:blipFill>
          <a:blip r:embed="rId2"/>
          <a:stretch>
            <a:fillRect/>
          </a:stretch>
        </p:blipFill>
        <p:spPr>
          <a:xfrm>
            <a:off x="1489511" y="2808166"/>
            <a:ext cx="2409524" cy="2571429"/>
          </a:xfrm>
          <a:prstGeom prst="rect">
            <a:avLst/>
          </a:prstGeom>
        </p:spPr>
      </p:pic>
    </p:spTree>
    <p:extLst>
      <p:ext uri="{BB962C8B-B14F-4D97-AF65-F5344CB8AC3E}">
        <p14:creationId xmlns:p14="http://schemas.microsoft.com/office/powerpoint/2010/main" val="489709039"/>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1394</TotalTime>
  <Words>2063</Words>
  <Application>Microsoft Office PowerPoint</Application>
  <PresentationFormat>Widescreen</PresentationFormat>
  <Paragraphs>192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Department of  Finance &amp; Administration  Capital Outlay Summary</vt:lpstr>
      <vt:lpstr>What we do?</vt:lpstr>
      <vt:lpstr>What is Capital Outlay?</vt:lpstr>
      <vt:lpstr>Capital Outlay Summary </vt:lpstr>
      <vt:lpstr>Capital Outlay Planning </vt:lpstr>
      <vt:lpstr>Capital Outlay Hearings </vt:lpstr>
      <vt:lpstr>Legislative Session </vt:lpstr>
      <vt:lpstr>Legislative Session Continued </vt:lpstr>
      <vt:lpstr>Capital Outlay Questionnaires </vt:lpstr>
      <vt:lpstr>Capital Outlay Anti-Donation Clause</vt:lpstr>
      <vt:lpstr>Capital Outlay Executive Order 2013-006 (Audits)</vt:lpstr>
      <vt:lpstr>Capital Outlay Budget Process</vt:lpstr>
      <vt:lpstr>Capital Outlay Budget Process </vt:lpstr>
      <vt:lpstr>Capital Outlay Implementation</vt:lpstr>
      <vt:lpstr>Capital Outlay Implementation </vt:lpstr>
      <vt:lpstr>State Agency - Capital Outlay Contacts Local Government Appropriations</vt:lpstr>
      <vt:lpstr>DFA - Capital Outlay Bureau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Finance &amp; Administration  Capital Outlay Bureau</dc:title>
  <dc:creator>Montoya, Melody, DFA</dc:creator>
  <cp:lastModifiedBy>Wesley Billingsley</cp:lastModifiedBy>
  <cp:revision>23</cp:revision>
  <dcterms:created xsi:type="dcterms:W3CDTF">2023-04-21T15:46:00Z</dcterms:created>
  <dcterms:modified xsi:type="dcterms:W3CDTF">2024-05-22T16:41:45Z</dcterms:modified>
</cp:coreProperties>
</file>