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11130-5296-4241-BAD2-B136324AE6AF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79250-702A-4AC9-AE20-D2E7613C91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4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nmdfa.state.nm.us/Default.aspx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New Mexico Department of Finance and Administra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381000"/>
            <a:ext cx="6457950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819400" y="11430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en-US" b="1" cap="all" spc="50" baseline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Goudy Old Style" pitchFamily="18" charset="0"/>
              </a:rPr>
              <a:t>Local Government Division</a:t>
            </a:r>
          </a:p>
        </p:txBody>
      </p:sp>
    </p:spTree>
    <p:extLst>
      <p:ext uri="{BB962C8B-B14F-4D97-AF65-F5344CB8AC3E}">
        <p14:creationId xmlns:p14="http://schemas.microsoft.com/office/powerpoint/2010/main" val="411424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31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49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35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535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158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972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5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92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03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5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nmdfa.state.nm.us/Default.aspx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06FF-25AE-4755-B82C-C69C013E6190}" type="datetimeFigureOut">
              <a:rPr lang="en-US" smtClean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A7D6C-F795-4AFA-B8DB-090DBF5D631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New Mexico Department of Finance and Administration">
            <a:hlinkClick r:id="rId13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3161402" cy="70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85800" y="6535579"/>
            <a:ext cx="2548128" cy="2308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en-US" sz="900" b="1" cap="all" spc="50" baseline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/>
                <a:latin typeface="Baskerville Old Face" pitchFamily="18" charset="0"/>
              </a:rPr>
              <a:t>Local Government Division</a:t>
            </a:r>
          </a:p>
        </p:txBody>
      </p:sp>
    </p:spTree>
    <p:extLst>
      <p:ext uri="{BB962C8B-B14F-4D97-AF65-F5344CB8AC3E}">
        <p14:creationId xmlns:p14="http://schemas.microsoft.com/office/powerpoint/2010/main" val="279996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mdfa.state.nm.us/local-government/budget-finance-bureau/" TargetMode="External"/><Relationship Id="rId2" Type="http://schemas.openxmlformats.org/officeDocument/2006/relationships/hyperlink" Target="https://www.nmdfa.state.nm.us/wp-content/uploads/2021/01/LGBMS-Entity-User-Guid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mdfa.state.nm.us/local-government/budget-finance-bureau/lgbm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1"/>
            <a:ext cx="7772400" cy="3733800"/>
          </a:xfrm>
        </p:spPr>
        <p:txBody>
          <a:bodyPr>
            <a:normAutofit/>
          </a:bodyPr>
          <a:lstStyle/>
          <a:p>
            <a:r>
              <a:rPr lang="en-US" dirty="0"/>
              <a:t>Introduction to</a:t>
            </a:r>
            <a:br>
              <a:rPr lang="en-US" dirty="0"/>
            </a:br>
            <a:r>
              <a:rPr lang="en-US" dirty="0"/>
              <a:t>Local Government Budget Management System (LGBMS) Quarterly Reporting</a:t>
            </a:r>
            <a:br>
              <a:rPr lang="en-US" dirty="0"/>
            </a:br>
            <a:r>
              <a:rPr lang="en-US" dirty="0"/>
              <a:t> for New Users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867400"/>
            <a:ext cx="6400800" cy="3810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Presented by Michael P. Steininger, CMO, CPM, Special Director</a:t>
            </a:r>
          </a:p>
        </p:txBody>
      </p:sp>
    </p:spTree>
    <p:extLst>
      <p:ext uri="{BB962C8B-B14F-4D97-AF65-F5344CB8AC3E}">
        <p14:creationId xmlns:p14="http://schemas.microsoft.com/office/powerpoint/2010/main" val="408484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82DE4-C9F5-4BEE-A81A-DB5072B43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what is LGBMS?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6C5E05-D0C5-4231-84B6-2BB9D850D9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What it </a:t>
            </a:r>
            <a:r>
              <a:rPr lang="en-US" sz="4000" b="1" u="sng" dirty="0"/>
              <a:t>IS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500" dirty="0"/>
              <a:t>A reporting system for taking information </a:t>
            </a:r>
            <a:r>
              <a:rPr lang="en-US" sz="3500" u="sng" dirty="0"/>
              <a:t>from</a:t>
            </a:r>
            <a:r>
              <a:rPr lang="en-US" sz="3500" dirty="0"/>
              <a:t> your financial records and reporting it to the State in a consistent manner that makes the information searchable and usable by various stakeholders.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28E53D-F985-472C-94DB-18B714A0BA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What it </a:t>
            </a:r>
            <a:r>
              <a:rPr lang="en-US" sz="4000" b="1" u="sng" dirty="0"/>
              <a:t>IS NOT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sz="3500" dirty="0"/>
              <a:t>A financial accounting software to be used for the recording and processing of daily transactions.</a:t>
            </a:r>
          </a:p>
        </p:txBody>
      </p:sp>
    </p:spTree>
    <p:extLst>
      <p:ext uri="{BB962C8B-B14F-4D97-AF65-F5344CB8AC3E}">
        <p14:creationId xmlns:p14="http://schemas.microsoft.com/office/powerpoint/2010/main" val="270869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4CBE5E-2E97-4F34-A386-C6F69AA16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Presented Today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874265-C528-4542-94C5-07C8D0C61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Is not </a:t>
            </a:r>
            <a:r>
              <a:rPr lang="en-US" b="1" u="sng" dirty="0"/>
              <a:t>THE</a:t>
            </a:r>
            <a:r>
              <a:rPr lang="en-US" dirty="0"/>
              <a:t> way to report your information to the State, but</a:t>
            </a:r>
          </a:p>
          <a:p>
            <a:endParaRPr lang="en-US" dirty="0"/>
          </a:p>
          <a:p>
            <a:r>
              <a:rPr lang="en-US" dirty="0"/>
              <a:t>Is </a:t>
            </a:r>
            <a:r>
              <a:rPr lang="en-US" b="1" u="sng" dirty="0"/>
              <a:t>A</a:t>
            </a:r>
            <a:r>
              <a:rPr lang="en-US" dirty="0"/>
              <a:t> way to report your information to the State</a:t>
            </a:r>
          </a:p>
          <a:p>
            <a:endParaRPr lang="en-US" dirty="0"/>
          </a:p>
          <a:p>
            <a:r>
              <a:rPr lang="en-US" dirty="0"/>
              <a:t>You must decide on the best methods and procedures for your unique financial system and working environment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6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B6F86-88E4-4F33-AFFB-733EC97A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26125-0025-4627-8675-0777A1A81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Balance Sheets</a:t>
            </a:r>
          </a:p>
          <a:p>
            <a:r>
              <a:rPr lang="en-US" dirty="0"/>
              <a:t>Profit &amp; Loss Statements</a:t>
            </a:r>
          </a:p>
          <a:p>
            <a:r>
              <a:rPr lang="en-US" dirty="0"/>
              <a:t>Trial Balances</a:t>
            </a:r>
          </a:p>
          <a:p>
            <a:r>
              <a:rPr lang="en-US" dirty="0"/>
              <a:t>General Ledger Detail</a:t>
            </a:r>
          </a:p>
          <a:p>
            <a:endParaRPr lang="en-US" dirty="0"/>
          </a:p>
          <a:p>
            <a:r>
              <a:rPr lang="en-US" dirty="0"/>
              <a:t>Any report(s) your system generates that will provide you with all your Revenues, Expenses, Cash Balances, Assets, and Liabilities by Fund.</a:t>
            </a:r>
          </a:p>
        </p:txBody>
      </p:sp>
    </p:spTree>
    <p:extLst>
      <p:ext uri="{BB962C8B-B14F-4D97-AF65-F5344CB8AC3E}">
        <p14:creationId xmlns:p14="http://schemas.microsoft.com/office/powerpoint/2010/main" val="70171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3F2EA-0450-447F-92D3-4DAF9F57D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350E7-CA51-4BF8-A942-0FAF5092A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does not matter what accounting method you are on, Cash, Modified Accrual, or Full Accrual.</a:t>
            </a:r>
          </a:p>
          <a:p>
            <a:endParaRPr lang="en-US" dirty="0"/>
          </a:p>
          <a:p>
            <a:r>
              <a:rPr lang="en-US" dirty="0"/>
              <a:t>The LGBMS report is a Cash Based Report.  No matter what accounting method is used, when submitted, the LGBMS report will be based on CASH.</a:t>
            </a:r>
          </a:p>
        </p:txBody>
      </p:sp>
    </p:spTree>
    <p:extLst>
      <p:ext uri="{BB962C8B-B14F-4D97-AF65-F5344CB8AC3E}">
        <p14:creationId xmlns:p14="http://schemas.microsoft.com/office/powerpoint/2010/main" val="38185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217A-BF76-44CA-AC60-8F0A0BD9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4380-73AB-4DDC-90DB-742B9315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Preparing the Revenue, Expense, and Transfer information for entry into LGBMS.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Entry, review and correction of information in LGBMS.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Direct manual entry method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Excel CSV file upload method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Update (Do Not Enter) Ending Cash Balance and Investment Balances (if any) for period.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4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217A-BF76-44CA-AC60-8F0A0BD9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Steps </a:t>
            </a:r>
            <a:r>
              <a:rPr lang="en-US" sz="2000" dirty="0"/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4380-73AB-4DDC-90DB-742B9315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Calculate Total Adjustments need by Fund.  Manually enter Total Adjustment into LGBMS system.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Increases to cash (positives) are entered as Accounts Receivable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Decreases to cash (negatives) are enters as Accounts Payable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Enter all amounts as positive amount.  Do not enter negatives.</a:t>
            </a:r>
          </a:p>
          <a:p>
            <a:pPr marL="800100" lvl="2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Identify, detail, and calculate the specific reason for the Total Adjustments – Completed in Step 4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Changes to Beginning Balance (Error, Audit, Rounding)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Conversion from accrual to cash (receivables &amp; payables)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n-US" dirty="0"/>
              <a:t>Unknown reasons</a:t>
            </a:r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lphaLcPeriod"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3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5217A-BF76-44CA-AC60-8F0A0BD9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Steps </a:t>
            </a:r>
            <a:r>
              <a:rPr lang="en-US" sz="2000" dirty="0"/>
              <a:t>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4380-73AB-4DDC-90DB-742B93152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 startAt="6"/>
            </a:pPr>
            <a:r>
              <a:rPr lang="en-US" dirty="0"/>
              <a:t>Manually enter Investments (if any) into LGBMS.</a:t>
            </a:r>
          </a:p>
          <a:p>
            <a:pPr marL="1314450" lvl="2" indent="-514350"/>
            <a:r>
              <a:rPr lang="en-US" dirty="0"/>
              <a:t>Prepare Investment Schedule</a:t>
            </a:r>
          </a:p>
          <a:p>
            <a:pPr marL="1314450" lvl="2" indent="-514350"/>
            <a:r>
              <a:rPr lang="en-US" dirty="0"/>
              <a:t>Investment Schedule must agree to amount(s) entered into LGBMS</a:t>
            </a:r>
          </a:p>
          <a:p>
            <a:pPr marL="800100" lvl="2" indent="0">
              <a:buNone/>
            </a:pPr>
            <a:endParaRPr lang="en-US" dirty="0"/>
          </a:p>
          <a:p>
            <a:pPr marL="857250" lvl="1" indent="-457200">
              <a:buFont typeface="+mj-lt"/>
              <a:buAutoNum type="arabicPeriod" startAt="6"/>
            </a:pPr>
            <a:r>
              <a:rPr lang="en-US" dirty="0"/>
              <a:t>Print a final LGBMS Recap Page and verify all numbers for accuracy</a:t>
            </a:r>
          </a:p>
          <a:p>
            <a:pPr marL="914400" lvl="1" indent="-514350">
              <a:buFont typeface="+mj-lt"/>
              <a:buAutoNum type="arabicPeriod" startAt="6"/>
            </a:pPr>
            <a:endParaRPr lang="en-US" dirty="0"/>
          </a:p>
          <a:p>
            <a:pPr marL="914400" lvl="1" indent="-514350">
              <a:buFont typeface="+mj-lt"/>
              <a:buAutoNum type="arabicPeriod" startAt="6"/>
            </a:pPr>
            <a:endParaRPr lang="en-US" dirty="0"/>
          </a:p>
          <a:p>
            <a:pPr marL="914400" lvl="1" indent="-514350">
              <a:buFont typeface="+mj-lt"/>
              <a:buAutoNum type="arabicPeriod" startAt="6"/>
            </a:pP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28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5F3E-0BAE-4692-822C-D49EE602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CB8FC-30F8-454B-BC79-1CFD834B4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LGBMS Entity User Guide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https://www.nmdfa.state.nm.us/wp-content/uploads/2021/01/LGBMS-Entity-User-Guide.pdf</a:t>
            </a:r>
            <a:endParaRPr lang="en-US" dirty="0"/>
          </a:p>
          <a:p>
            <a:pPr marL="0" indent="0">
              <a:buNone/>
            </a:pPr>
            <a:r>
              <a:rPr lang="en-US" b="0" i="0" dirty="0">
                <a:effectLst/>
                <a:latin typeface="source-sans-pro"/>
              </a:rPr>
              <a:t>November 2021 Virtual Budget Conference</a:t>
            </a:r>
          </a:p>
          <a:p>
            <a:pPr marL="1371600" lvl="3" indent="0">
              <a:buNone/>
            </a:pPr>
            <a:r>
              <a:rPr lang="en-US" dirty="0"/>
              <a:t>	(scroll down page to presentations)</a:t>
            </a:r>
          </a:p>
          <a:p>
            <a:pPr marL="457200" lvl="1" indent="0">
              <a:buNone/>
            </a:pPr>
            <a:r>
              <a:rPr lang="en-US" dirty="0">
                <a:hlinkClick r:id="rId3"/>
              </a:rPr>
              <a:t>https://www.nmdfa.state.nm.us/local-government/budget-finance-bureau/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LGBMS Home page</a:t>
            </a:r>
          </a:p>
          <a:p>
            <a:pPr marL="457200" lvl="1" indent="0">
              <a:buNone/>
            </a:pPr>
            <a:r>
              <a:rPr lang="en-US" dirty="0">
                <a:hlinkClick r:id="rId4"/>
              </a:rPr>
              <a:t>https://www.nmdfa.state.nm.us/local-government/budget-finance-bureau/lgbms/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1843"/>
      </p:ext>
    </p:extLst>
  </p:cSld>
  <p:clrMapOvr>
    <a:masterClrMapping/>
  </p:clrMapOvr>
</p:sld>
</file>

<file path=ppt/theme/theme1.xml><?xml version="1.0" encoding="utf-8"?>
<a:theme xmlns:a="http://schemas.openxmlformats.org/drawingml/2006/main" name="LGD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LGD PowerPoint Template</Template>
  <TotalTime>255</TotalTime>
  <Words>491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Baskerville Old Face</vt:lpstr>
      <vt:lpstr>Calibri</vt:lpstr>
      <vt:lpstr>Goudy Old Style</vt:lpstr>
      <vt:lpstr>source-sans-pro</vt:lpstr>
      <vt:lpstr>LGD PowerPoint Template</vt:lpstr>
      <vt:lpstr>Introduction to Local Government Budget Management System (LGBMS) Quarterly Reporting  for New Users</vt:lpstr>
      <vt:lpstr>Just what is LGBMS?</vt:lpstr>
      <vt:lpstr>Information Presented Today</vt:lpstr>
      <vt:lpstr>Information Needed</vt:lpstr>
      <vt:lpstr>Accounting Methods</vt:lpstr>
      <vt:lpstr>Basic Steps</vt:lpstr>
      <vt:lpstr>Basic Steps cont.</vt:lpstr>
      <vt:lpstr>Basic Steps cont.</vt:lpstr>
      <vt:lpstr>Resources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J. Montoya</dc:creator>
  <cp:lastModifiedBy>Steininger, Michael, DFA</cp:lastModifiedBy>
  <cp:revision>7</cp:revision>
  <dcterms:created xsi:type="dcterms:W3CDTF">2011-12-08T16:07:39Z</dcterms:created>
  <dcterms:modified xsi:type="dcterms:W3CDTF">2022-01-19T18:03:10Z</dcterms:modified>
</cp:coreProperties>
</file>