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8" r:id="rId3"/>
    <p:sldId id="273" r:id="rId4"/>
    <p:sldId id="258" r:id="rId5"/>
    <p:sldId id="274" r:id="rId6"/>
    <p:sldId id="267" r:id="rId7"/>
    <p:sldId id="276" r:id="rId8"/>
    <p:sldId id="277" r:id="rId9"/>
    <p:sldId id="275" r:id="rId10"/>
    <p:sldId id="279" r:id="rId11"/>
    <p:sldId id="270" r:id="rId12"/>
  </p:sldIdLst>
  <p:sldSz cx="12192000" cy="6858000"/>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4350" autoAdjust="0"/>
  </p:normalViewPr>
  <p:slideViewPr>
    <p:cSldViewPr snapToGrid="0">
      <p:cViewPr varScale="1">
        <p:scale>
          <a:sx n="91" d="100"/>
          <a:sy n="91" d="100"/>
        </p:scale>
        <p:origin x="40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724CB-1F19-4CE0-B429-92087C745913}"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AC5EF-F64A-460A-8F2D-2A24316107BB}" type="slidenum">
              <a:rPr lang="en-US" smtClean="0"/>
              <a:t>‹#›</a:t>
            </a:fld>
            <a:endParaRPr lang="en-US"/>
          </a:p>
        </p:txBody>
      </p:sp>
    </p:spTree>
    <p:extLst>
      <p:ext uri="{BB962C8B-B14F-4D97-AF65-F5344CB8AC3E}">
        <p14:creationId xmlns:p14="http://schemas.microsoft.com/office/powerpoint/2010/main" val="3897765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AC5EF-F64A-460A-8F2D-2A24316107BB}" type="slidenum">
              <a:rPr lang="en-US" smtClean="0"/>
              <a:t>3</a:t>
            </a:fld>
            <a:endParaRPr lang="en-US"/>
          </a:p>
        </p:txBody>
      </p:sp>
    </p:spTree>
    <p:extLst>
      <p:ext uri="{BB962C8B-B14F-4D97-AF65-F5344CB8AC3E}">
        <p14:creationId xmlns:p14="http://schemas.microsoft.com/office/powerpoint/2010/main" val="174059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AC5EF-F64A-460A-8F2D-2A24316107BB}" type="slidenum">
              <a:rPr lang="en-US" smtClean="0"/>
              <a:t>6</a:t>
            </a:fld>
            <a:endParaRPr lang="en-US"/>
          </a:p>
        </p:txBody>
      </p:sp>
    </p:spTree>
    <p:extLst>
      <p:ext uri="{BB962C8B-B14F-4D97-AF65-F5344CB8AC3E}">
        <p14:creationId xmlns:p14="http://schemas.microsoft.com/office/powerpoint/2010/main" val="2204561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3AC5EF-F64A-460A-8F2D-2A24316107BB}" type="slidenum">
              <a:rPr lang="en-US" smtClean="0"/>
              <a:t>9</a:t>
            </a:fld>
            <a:endParaRPr lang="en-US"/>
          </a:p>
        </p:txBody>
      </p:sp>
    </p:spTree>
    <p:extLst>
      <p:ext uri="{BB962C8B-B14F-4D97-AF65-F5344CB8AC3E}">
        <p14:creationId xmlns:p14="http://schemas.microsoft.com/office/powerpoint/2010/main" val="3382035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C3D26-6233-B1E2-5A3A-96A330500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834875-70AC-20FE-3A18-E2E80DD1A9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5E0F9-6C5A-C41C-A5F4-55EEED9EF2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ADCAFC-E777-6BCE-F318-97FF496A65CA}"/>
              </a:ext>
            </a:extLst>
          </p:cNvPr>
          <p:cNvSpPr>
            <a:spLocks noGrp="1"/>
          </p:cNvSpPr>
          <p:nvPr>
            <p:ph type="sldNum" sz="quarter" idx="5"/>
          </p:nvPr>
        </p:nvSpPr>
        <p:spPr/>
        <p:txBody>
          <a:bodyPr/>
          <a:lstStyle/>
          <a:p>
            <a:fld id="{D03AC5EF-F64A-460A-8F2D-2A24316107BB}" type="slidenum">
              <a:rPr lang="en-US" smtClean="0"/>
              <a:t>10</a:t>
            </a:fld>
            <a:endParaRPr lang="en-US"/>
          </a:p>
        </p:txBody>
      </p:sp>
    </p:spTree>
    <p:extLst>
      <p:ext uri="{BB962C8B-B14F-4D97-AF65-F5344CB8AC3E}">
        <p14:creationId xmlns:p14="http://schemas.microsoft.com/office/powerpoint/2010/main" val="1838267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3C39E9-9DD0-42BE-979B-300F7F9A3EF8}" type="datetime1">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3029405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AF61A7-5B44-4E2E-AD80-11FFCB62091D}" type="datetime1">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2909337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B422-96AD-4975-A066-0EA6D750B37D}" type="datetime1">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38683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2D1490-755D-4350-8007-A82EDD63FBEB}" type="datetime1">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61024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254A5F-47BC-4492-B768-3ED6E0E6359F}" type="datetime1">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28386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90354D-EAC1-4DBF-998B-15922350CA18}" type="datetime1">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53027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32B82C-9175-49EE-8FF6-B5A826F9FADF}" type="datetime1">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304204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25DA75-CE83-4D00-81F9-8C79FDE88B41}" type="datetime1">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8551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A262-7A7C-4212-8D30-F7214C3CB008}" type="datetime1">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91215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CF3175-6162-40A2-9608-0EAECB17EE13}" type="datetime1">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60206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0AA2F8-91ED-45B2-875F-F37D55AA3626}" type="datetime1">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BC3326-CFC9-C543-BEA8-0D432DAE7D06}" type="slidenum">
              <a:rPr lang="en-US" smtClean="0"/>
              <a:t>‹#›</a:t>
            </a:fld>
            <a:endParaRPr lang="en-US"/>
          </a:p>
        </p:txBody>
      </p:sp>
    </p:spTree>
    <p:extLst>
      <p:ext uri="{BB962C8B-B14F-4D97-AF65-F5344CB8AC3E}">
        <p14:creationId xmlns:p14="http://schemas.microsoft.com/office/powerpoint/2010/main" val="104308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3A2007-E574-4F15-9634-92C088F9E22F}" type="datetime1">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BC3326-CFC9-C543-BEA8-0D432DAE7D06}" type="slidenum">
              <a:rPr lang="en-US" smtClean="0"/>
              <a:t>‹#›</a:t>
            </a:fld>
            <a:endParaRPr lang="en-US"/>
          </a:p>
        </p:txBody>
      </p:sp>
    </p:spTree>
    <p:extLst>
      <p:ext uri="{BB962C8B-B14F-4D97-AF65-F5344CB8AC3E}">
        <p14:creationId xmlns:p14="http://schemas.microsoft.com/office/powerpoint/2010/main" val="3681868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Alejandro.Guzman@dfa.nm.gov"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ty with trees and buildings&#10;&#10;Description automatically generated">
            <a:extLst>
              <a:ext uri="{FF2B5EF4-FFF2-40B4-BE49-F238E27FC236}">
                <a16:creationId xmlns:a16="http://schemas.microsoft.com/office/drawing/2014/main" id="{E314CE5C-CA6C-16E1-B8C6-8FDA1A928F71}"/>
              </a:ext>
            </a:extLst>
          </p:cNvPr>
          <p:cNvPicPr>
            <a:picLocks noChangeAspect="1"/>
          </p:cNvPicPr>
          <p:nvPr/>
        </p:nvPicPr>
        <p:blipFill>
          <a:blip r:embed="rId2"/>
          <a:srcRect t="1554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D404CE75-A115-93AD-D55A-5BF1A0ED1BA9}"/>
              </a:ext>
            </a:extLst>
          </p:cNvPr>
          <p:cNvSpPr/>
          <p:nvPr/>
        </p:nvSpPr>
        <p:spPr>
          <a:xfrm>
            <a:off x="0" y="5361039"/>
            <a:ext cx="10195453" cy="14934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228600" tIns="228600" rIns="228600" bIns="228600" rtlCol="0" anchor="ctr" anchorCtr="0"/>
          <a:lstStyle/>
          <a:p>
            <a:r>
              <a:rPr lang="en-US" sz="2800" b="1" dirty="0"/>
              <a:t>Department of Finance and Administration </a:t>
            </a:r>
          </a:p>
          <a:p>
            <a:r>
              <a:rPr lang="en-US" sz="2800" dirty="0"/>
              <a:t>Central Payroll Bureau (CPB) Form Submission System (FSS)</a:t>
            </a:r>
            <a:endParaRPr lang="en-US" sz="2000" dirty="0"/>
          </a:p>
        </p:txBody>
      </p:sp>
      <p:sp>
        <p:nvSpPr>
          <p:cNvPr id="11" name="Rectangle 10">
            <a:extLst>
              <a:ext uri="{FF2B5EF4-FFF2-40B4-BE49-F238E27FC236}">
                <a16:creationId xmlns:a16="http://schemas.microsoft.com/office/drawing/2014/main" id="{4B4345A9-3A05-F8C6-8D3B-CFE041DABCB4}"/>
              </a:ext>
            </a:extLst>
          </p:cNvPr>
          <p:cNvSpPr/>
          <p:nvPr/>
        </p:nvSpPr>
        <p:spPr>
          <a:xfrm>
            <a:off x="0" y="-11470"/>
            <a:ext cx="3195484" cy="14969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77DB515A-555A-68AD-148F-5502B59CD1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184" y="414147"/>
            <a:ext cx="2344029" cy="50396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07DC5FE-90E4-2CB7-73D3-68EB05AA5D19}"/>
              </a:ext>
            </a:extLst>
          </p:cNvPr>
          <p:cNvSpPr>
            <a:spLocks noGrp="1"/>
          </p:cNvSpPr>
          <p:nvPr>
            <p:ph type="sldNum" sz="quarter" idx="12"/>
          </p:nvPr>
        </p:nvSpPr>
        <p:spPr/>
        <p:txBody>
          <a:bodyPr/>
          <a:lstStyle/>
          <a:p>
            <a:fld id="{20BC3326-CFC9-C543-BEA8-0D432DAE7D06}" type="slidenum">
              <a:rPr lang="en-US" smtClean="0"/>
              <a:t>1</a:t>
            </a:fld>
            <a:endParaRPr lang="en-US"/>
          </a:p>
        </p:txBody>
      </p:sp>
    </p:spTree>
    <p:extLst>
      <p:ext uri="{BB962C8B-B14F-4D97-AF65-F5344CB8AC3E}">
        <p14:creationId xmlns:p14="http://schemas.microsoft.com/office/powerpoint/2010/main" val="2330675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D92E1-B2DE-6A2D-DFA9-5C7090C7C44D}"/>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ACE91715-8874-E060-FEE9-8329DEAB5C8E}"/>
              </a:ext>
            </a:extLst>
          </p:cNvPr>
          <p:cNvSpPr/>
          <p:nvPr/>
        </p:nvSpPr>
        <p:spPr>
          <a:xfrm>
            <a:off x="11058748" y="1444057"/>
            <a:ext cx="190502" cy="443068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endParaRPr lang="en-US" sz="1400" dirty="0"/>
          </a:p>
        </p:txBody>
      </p:sp>
      <p:pic>
        <p:nvPicPr>
          <p:cNvPr id="3" name="Picture 2" descr="A yellow flower in a field&#10;&#10;Description automatically generated">
            <a:extLst>
              <a:ext uri="{FF2B5EF4-FFF2-40B4-BE49-F238E27FC236}">
                <a16:creationId xmlns:a16="http://schemas.microsoft.com/office/drawing/2014/main" id="{DA1C1E14-B3CF-C0D1-672B-AB03E21EE37B}"/>
              </a:ext>
            </a:extLst>
          </p:cNvPr>
          <p:cNvPicPr>
            <a:picLocks noChangeAspect="1"/>
          </p:cNvPicPr>
          <p:nvPr/>
        </p:nvPicPr>
        <p:blipFill>
          <a:blip r:embed="rId3"/>
          <a:stretch>
            <a:fillRect/>
          </a:stretch>
        </p:blipFill>
        <p:spPr>
          <a:xfrm>
            <a:off x="0" y="-1"/>
            <a:ext cx="4572000" cy="6864743"/>
          </a:xfrm>
          <a:prstGeom prst="rect">
            <a:avLst/>
          </a:prstGeom>
        </p:spPr>
      </p:pic>
      <p:sp>
        <p:nvSpPr>
          <p:cNvPr id="7" name="Rectangle 6">
            <a:extLst>
              <a:ext uri="{FF2B5EF4-FFF2-40B4-BE49-F238E27FC236}">
                <a16:creationId xmlns:a16="http://schemas.microsoft.com/office/drawing/2014/main" id="{36238378-AF3A-CAA4-9A87-8AB43514B446}"/>
              </a:ext>
            </a:extLst>
          </p:cNvPr>
          <p:cNvSpPr/>
          <p:nvPr/>
        </p:nvSpPr>
        <p:spPr>
          <a:xfrm>
            <a:off x="1095150" y="1274617"/>
            <a:ext cx="9963598" cy="47695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r>
              <a:rPr lang="en-US" sz="1400" dirty="0"/>
              <a:t>NEXT STEPS FOR</a:t>
            </a:r>
            <a:br>
              <a:rPr lang="en-US" sz="1400" dirty="0"/>
            </a:br>
            <a:r>
              <a:rPr lang="en-US" sz="2400" b="1" dirty="0">
                <a:latin typeface="Aptos ExtraBold" panose="020B0004020202020204" pitchFamily="34" charset="0"/>
              </a:rPr>
              <a:t>Central Payroll Bureau Form Submission System</a:t>
            </a:r>
          </a:p>
          <a:p>
            <a:endParaRPr lang="en-US" sz="300" b="1" dirty="0">
              <a:latin typeface="Aptos ExtraBold" panose="020B0004020202020204" pitchFamily="34" charset="0"/>
            </a:endParaRPr>
          </a:p>
          <a:p>
            <a:r>
              <a:rPr lang="en-US" dirty="0"/>
              <a:t>Volunteers are needed to serve as Form Submission System user testers, which will allow staff to become familiar with the system, provide feedback and suggestions on functionality, and identify potential fixes in advance of launching the system for use. </a:t>
            </a:r>
            <a:endParaRPr lang="en-US" sz="2400" b="1" dirty="0">
              <a:latin typeface="Aptos ExtraBold" panose="020B0004020202020204" pitchFamily="34" charset="0"/>
            </a:endParaRPr>
          </a:p>
          <a:p>
            <a:endParaRPr lang="en-US" sz="2400" b="1" dirty="0">
              <a:latin typeface="Aptos ExtraBold" panose="020B0004020202020204" pitchFamily="34" charset="0"/>
            </a:endParaRPr>
          </a:p>
          <a:p>
            <a:endParaRPr lang="en-US" sz="2400" b="1" dirty="0">
              <a:latin typeface="Aptos ExtraBold" panose="020B0004020202020204" pitchFamily="34" charset="0"/>
            </a:endParaRPr>
          </a:p>
          <a:p>
            <a:endParaRPr lang="en-US" sz="2400" b="1" dirty="0">
              <a:latin typeface="Aptos ExtraBold" panose="020B0004020202020204" pitchFamily="34" charset="0"/>
            </a:endParaRPr>
          </a:p>
          <a:p>
            <a:endParaRPr lang="en-US" sz="2400" b="1" dirty="0">
              <a:latin typeface="Aptos ExtraBold" panose="020B0004020202020204" pitchFamily="34" charset="0"/>
            </a:endParaRPr>
          </a:p>
          <a:p>
            <a:endParaRPr lang="en-US" sz="2400" dirty="0"/>
          </a:p>
          <a:p>
            <a:endParaRPr lang="en-US" dirty="0"/>
          </a:p>
          <a:p>
            <a:endParaRPr lang="en-US" dirty="0"/>
          </a:p>
        </p:txBody>
      </p:sp>
      <p:pic>
        <p:nvPicPr>
          <p:cNvPr id="21" name="Picture 2">
            <a:extLst>
              <a:ext uri="{FF2B5EF4-FFF2-40B4-BE49-F238E27FC236}">
                <a16:creationId xmlns:a16="http://schemas.microsoft.com/office/drawing/2014/main" id="{1D271EDA-B6F1-B736-7CE6-D5DAB13D9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431" y="371305"/>
            <a:ext cx="1351396" cy="290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8A4A6853-B99D-7B64-EEAB-D0351BA35428}"/>
              </a:ext>
            </a:extLst>
          </p:cNvPr>
          <p:cNvSpPr>
            <a:spLocks noGrp="1"/>
          </p:cNvSpPr>
          <p:nvPr>
            <p:ph type="sldNum" sz="quarter" idx="12"/>
          </p:nvPr>
        </p:nvSpPr>
        <p:spPr/>
        <p:txBody>
          <a:bodyPr/>
          <a:lstStyle/>
          <a:p>
            <a:fld id="{20BC3326-CFC9-C543-BEA8-0D432DAE7D06}" type="slidenum">
              <a:rPr lang="en-US" smtClean="0"/>
              <a:t>10</a:t>
            </a:fld>
            <a:endParaRPr lang="en-US"/>
          </a:p>
        </p:txBody>
      </p:sp>
      <p:graphicFrame>
        <p:nvGraphicFramePr>
          <p:cNvPr id="4" name="Table 3">
            <a:extLst>
              <a:ext uri="{FF2B5EF4-FFF2-40B4-BE49-F238E27FC236}">
                <a16:creationId xmlns:a16="http://schemas.microsoft.com/office/drawing/2014/main" id="{FB671BE5-D2CC-8C8A-28AD-344948BF12CE}"/>
              </a:ext>
            </a:extLst>
          </p:cNvPr>
          <p:cNvGraphicFramePr>
            <a:graphicFrameLocks noGrp="1"/>
          </p:cNvGraphicFramePr>
          <p:nvPr>
            <p:extLst>
              <p:ext uri="{D42A27DB-BD31-4B8C-83A1-F6EECF244321}">
                <p14:modId xmlns:p14="http://schemas.microsoft.com/office/powerpoint/2010/main" val="848980890"/>
              </p:ext>
            </p:extLst>
          </p:nvPr>
        </p:nvGraphicFramePr>
        <p:xfrm>
          <a:off x="1589197" y="3318817"/>
          <a:ext cx="8921976" cy="2392680"/>
        </p:xfrm>
        <a:graphic>
          <a:graphicData uri="http://schemas.openxmlformats.org/drawingml/2006/table">
            <a:tbl>
              <a:tblPr firstRow="1" bandRow="1">
                <a:tableStyleId>{5C22544A-7EE6-4342-B048-85BDC9FD1C3A}</a:tableStyleId>
              </a:tblPr>
              <a:tblGrid>
                <a:gridCol w="3587976">
                  <a:extLst>
                    <a:ext uri="{9D8B030D-6E8A-4147-A177-3AD203B41FA5}">
                      <a16:colId xmlns:a16="http://schemas.microsoft.com/office/drawing/2014/main" val="2638018114"/>
                    </a:ext>
                  </a:extLst>
                </a:gridCol>
                <a:gridCol w="5334000">
                  <a:extLst>
                    <a:ext uri="{9D8B030D-6E8A-4147-A177-3AD203B41FA5}">
                      <a16:colId xmlns:a16="http://schemas.microsoft.com/office/drawing/2014/main" val="113854987"/>
                    </a:ext>
                  </a:extLst>
                </a:gridCol>
              </a:tblGrid>
              <a:tr h="370840">
                <a:tc>
                  <a:txBody>
                    <a:bodyPr/>
                    <a:lstStyle/>
                    <a:p>
                      <a:r>
                        <a:rPr lang="en-US" dirty="0"/>
                        <a:t>Date(s)</a:t>
                      </a:r>
                    </a:p>
                  </a:txBody>
                  <a:tcPr/>
                </a:tc>
                <a:tc>
                  <a:txBody>
                    <a:bodyPr/>
                    <a:lstStyle/>
                    <a:p>
                      <a:r>
                        <a:rPr lang="en-US" dirty="0"/>
                        <a:t>Item</a:t>
                      </a:r>
                    </a:p>
                  </a:txBody>
                  <a:tcPr/>
                </a:tc>
                <a:extLst>
                  <a:ext uri="{0D108BD9-81ED-4DB2-BD59-A6C34878D82A}">
                    <a16:rowId xmlns:a16="http://schemas.microsoft.com/office/drawing/2014/main" val="3812010822"/>
                  </a:ext>
                </a:extLst>
              </a:tr>
              <a:tr h="370840">
                <a:tc>
                  <a:txBody>
                    <a:bodyPr/>
                    <a:lstStyle/>
                    <a:p>
                      <a:r>
                        <a:rPr lang="en-US" b="0" dirty="0"/>
                        <a:t>By November 8,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Volunteer user testers by emailing Alex Guzman at </a:t>
                      </a:r>
                      <a:r>
                        <a:rPr lang="en-US" dirty="0">
                          <a:solidFill>
                            <a:schemeClr val="accent2"/>
                          </a:solidFill>
                          <a:hlinkClick r:id="rId5">
                            <a:extLst>
                              <a:ext uri="{A12FA001-AC4F-418D-AE19-62706E023703}">
                                <ahyp:hlinkClr xmlns:ahyp="http://schemas.microsoft.com/office/drawing/2018/hyperlinkcolor" val="tx"/>
                              </a:ext>
                            </a:extLst>
                          </a:hlinkClick>
                        </a:rPr>
                        <a:t>Alejandro.Guzman@dfa.nm.gov</a:t>
                      </a:r>
                      <a:endParaRPr lang="en-US" dirty="0">
                        <a:solidFill>
                          <a:schemeClr val="accent2"/>
                        </a:solidFill>
                      </a:endParaRPr>
                    </a:p>
                  </a:txBody>
                  <a:tcPr/>
                </a:tc>
                <a:extLst>
                  <a:ext uri="{0D108BD9-81ED-4DB2-BD59-A6C34878D82A}">
                    <a16:rowId xmlns:a16="http://schemas.microsoft.com/office/drawing/2014/main" val="2491824281"/>
                  </a:ext>
                </a:extLst>
              </a:tr>
              <a:tr h="370840">
                <a:tc>
                  <a:txBody>
                    <a:bodyPr/>
                    <a:lstStyle/>
                    <a:p>
                      <a:r>
                        <a:rPr lang="en-US" dirty="0"/>
                        <a:t>November 18-December 18,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User testing takes place (including training)</a:t>
                      </a:r>
                    </a:p>
                  </a:txBody>
                  <a:tcPr/>
                </a:tc>
                <a:extLst>
                  <a:ext uri="{0D108BD9-81ED-4DB2-BD59-A6C34878D82A}">
                    <a16:rowId xmlns:a16="http://schemas.microsoft.com/office/drawing/2014/main" val="3302337075"/>
                  </a:ext>
                </a:extLst>
              </a:tr>
              <a:tr h="370840">
                <a:tc>
                  <a:txBody>
                    <a:bodyPr/>
                    <a:lstStyle/>
                    <a:p>
                      <a:r>
                        <a:rPr lang="en-US" dirty="0"/>
                        <a:t>December 19-31,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Formal training, date TDB</a:t>
                      </a:r>
                      <a:endParaRPr lang="en-US" dirty="0"/>
                    </a:p>
                  </a:txBody>
                  <a:tcPr/>
                </a:tc>
                <a:extLst>
                  <a:ext uri="{0D108BD9-81ED-4DB2-BD59-A6C34878D82A}">
                    <a16:rowId xmlns:a16="http://schemas.microsoft.com/office/drawing/2014/main" val="1553860040"/>
                  </a:ext>
                </a:extLst>
              </a:tr>
              <a:tr h="370840">
                <a:tc>
                  <a:txBody>
                    <a:bodyPr/>
                    <a:lstStyle/>
                    <a:p>
                      <a:r>
                        <a:rPr lang="en-US" dirty="0"/>
                        <a:t>January 1, 2025</a:t>
                      </a:r>
                    </a:p>
                  </a:txBody>
                  <a:tcPr/>
                </a:tc>
                <a:tc>
                  <a:txBody>
                    <a:bodyPr/>
                    <a:lstStyle/>
                    <a:p>
                      <a:r>
                        <a:rPr lang="en-US" dirty="0"/>
                        <a:t>System is launched and the form submission and approval processes will shift to utilize the system</a:t>
                      </a:r>
                    </a:p>
                  </a:txBody>
                  <a:tcPr/>
                </a:tc>
                <a:extLst>
                  <a:ext uri="{0D108BD9-81ED-4DB2-BD59-A6C34878D82A}">
                    <a16:rowId xmlns:a16="http://schemas.microsoft.com/office/drawing/2014/main" val="1593306837"/>
                  </a:ext>
                </a:extLst>
              </a:tr>
            </a:tbl>
          </a:graphicData>
        </a:graphic>
      </p:graphicFrame>
    </p:spTree>
    <p:extLst>
      <p:ext uri="{BB962C8B-B14F-4D97-AF65-F5344CB8AC3E}">
        <p14:creationId xmlns:p14="http://schemas.microsoft.com/office/powerpoint/2010/main" val="142804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29241-32CC-F33E-4633-8D9344AB48B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AD00C4-332A-349A-A367-205F1641AF1D}"/>
              </a:ext>
            </a:extLst>
          </p:cNvPr>
          <p:cNvPicPr>
            <a:picLocks noChangeAspect="1"/>
          </p:cNvPicPr>
          <p:nvPr/>
        </p:nvPicPr>
        <p:blipFill>
          <a:blip r:embed="rId2"/>
          <a:srcRect t="7771" b="7771"/>
          <a:stretch/>
        </p:blipFill>
        <p:spPr>
          <a:xfrm>
            <a:off x="0" y="0"/>
            <a:ext cx="12192000" cy="6858000"/>
          </a:xfrm>
          <a:prstGeom prst="rect">
            <a:avLst/>
          </a:prstGeom>
        </p:spPr>
      </p:pic>
      <p:sp>
        <p:nvSpPr>
          <p:cNvPr id="2" name="Rectangle 1">
            <a:extLst>
              <a:ext uri="{FF2B5EF4-FFF2-40B4-BE49-F238E27FC236}">
                <a16:creationId xmlns:a16="http://schemas.microsoft.com/office/drawing/2014/main" id="{D5EE9C57-A8A6-5E6C-36E9-E2129D37E35E}"/>
              </a:ext>
            </a:extLst>
          </p:cNvPr>
          <p:cNvSpPr/>
          <p:nvPr/>
        </p:nvSpPr>
        <p:spPr>
          <a:xfrm>
            <a:off x="0" y="0"/>
            <a:ext cx="12192000" cy="6843996"/>
          </a:xfrm>
          <a:prstGeom prst="rect">
            <a:avLst/>
          </a:prstGeom>
          <a:solidFill>
            <a:schemeClr val="accent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Ins="914400" rtlCol="0" anchor="ctr"/>
          <a:lstStyle/>
          <a:p>
            <a:pPr algn="ctr"/>
            <a:r>
              <a:rPr lang="en-US" sz="7200" b="1" dirty="0">
                <a:latin typeface="Aptos ExtraBold" panose="020B0004020202020204" pitchFamily="34" charset="0"/>
              </a:rPr>
              <a:t>Questions?</a:t>
            </a:r>
          </a:p>
        </p:txBody>
      </p:sp>
      <p:sp>
        <p:nvSpPr>
          <p:cNvPr id="11" name="Rectangle 10">
            <a:extLst>
              <a:ext uri="{FF2B5EF4-FFF2-40B4-BE49-F238E27FC236}">
                <a16:creationId xmlns:a16="http://schemas.microsoft.com/office/drawing/2014/main" id="{4083258D-71F6-D9FE-E269-FEF7F379793C}"/>
              </a:ext>
            </a:extLst>
          </p:cNvPr>
          <p:cNvSpPr/>
          <p:nvPr/>
        </p:nvSpPr>
        <p:spPr>
          <a:xfrm>
            <a:off x="0" y="7002"/>
            <a:ext cx="1700981" cy="7894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270299C0-F537-8F45-0C02-B1C29CA8A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68" y="275303"/>
            <a:ext cx="1247745" cy="2682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C2A9778-06F3-B0A6-389F-2759225813C5}"/>
              </a:ext>
            </a:extLst>
          </p:cNvPr>
          <p:cNvSpPr>
            <a:spLocks noGrp="1"/>
          </p:cNvSpPr>
          <p:nvPr>
            <p:ph type="sldNum" sz="quarter" idx="12"/>
          </p:nvPr>
        </p:nvSpPr>
        <p:spPr/>
        <p:txBody>
          <a:bodyPr/>
          <a:lstStyle/>
          <a:p>
            <a:fld id="{20BC3326-CFC9-C543-BEA8-0D432DAE7D06}" type="slidenum">
              <a:rPr lang="en-US" smtClean="0"/>
              <a:t>11</a:t>
            </a:fld>
            <a:endParaRPr lang="en-US"/>
          </a:p>
        </p:txBody>
      </p:sp>
    </p:spTree>
    <p:extLst>
      <p:ext uri="{BB962C8B-B14F-4D97-AF65-F5344CB8AC3E}">
        <p14:creationId xmlns:p14="http://schemas.microsoft.com/office/powerpoint/2010/main" val="323412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ACCD9-BF71-F786-E802-2FC88B9F9D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6E52F6-7C48-D4A9-7AA4-2651260FC1E2}"/>
              </a:ext>
            </a:extLst>
          </p:cNvPr>
          <p:cNvPicPr>
            <a:picLocks noChangeAspect="1"/>
          </p:cNvPicPr>
          <p:nvPr/>
        </p:nvPicPr>
        <p:blipFill>
          <a:blip r:embed="rId2"/>
          <a:srcRect t="7771" b="7771"/>
          <a:stretch/>
        </p:blipFill>
        <p:spPr>
          <a:xfrm>
            <a:off x="0" y="0"/>
            <a:ext cx="12192000" cy="6858000"/>
          </a:xfrm>
          <a:prstGeom prst="rect">
            <a:avLst/>
          </a:prstGeom>
        </p:spPr>
      </p:pic>
      <p:sp>
        <p:nvSpPr>
          <p:cNvPr id="2" name="Rectangle 1">
            <a:extLst>
              <a:ext uri="{FF2B5EF4-FFF2-40B4-BE49-F238E27FC236}">
                <a16:creationId xmlns:a16="http://schemas.microsoft.com/office/drawing/2014/main" id="{4B2E857F-7184-67F1-400A-0ED95BB92E57}"/>
              </a:ext>
            </a:extLst>
          </p:cNvPr>
          <p:cNvSpPr/>
          <p:nvPr/>
        </p:nvSpPr>
        <p:spPr>
          <a:xfrm>
            <a:off x="0" y="0"/>
            <a:ext cx="12192000" cy="6843996"/>
          </a:xfrm>
          <a:prstGeom prst="rect">
            <a:avLst/>
          </a:prstGeom>
          <a:solidFill>
            <a:schemeClr val="accent1">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0" rIns="914400" rtlCol="0" anchor="ctr"/>
          <a:lstStyle/>
          <a:p>
            <a:pPr algn="ctr"/>
            <a:r>
              <a:rPr lang="en-US" sz="2000" dirty="0"/>
              <a:t>New Mexico has a unique opportunity to modernize its payroll processing management by enhancing collaboration across DFA Central Payroll Bureau and state agencies. By embracing a centralized solution to dated processes, New Mexico can streamline processing payroll requests. This modernization will drive faster response to requests, ensuring more efficient services to current and former state employees.</a:t>
            </a:r>
          </a:p>
        </p:txBody>
      </p:sp>
      <p:sp>
        <p:nvSpPr>
          <p:cNvPr id="11" name="Rectangle 10">
            <a:extLst>
              <a:ext uri="{FF2B5EF4-FFF2-40B4-BE49-F238E27FC236}">
                <a16:creationId xmlns:a16="http://schemas.microsoft.com/office/drawing/2014/main" id="{2D2BE56E-4948-CB4A-35BA-BB0C5B3AA7AE}"/>
              </a:ext>
            </a:extLst>
          </p:cNvPr>
          <p:cNvSpPr/>
          <p:nvPr/>
        </p:nvSpPr>
        <p:spPr>
          <a:xfrm>
            <a:off x="0" y="7002"/>
            <a:ext cx="1700981" cy="78941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B70D98BA-14B8-57C5-D891-3E9515080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868" y="275303"/>
            <a:ext cx="1247745" cy="26826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5BCEE11-BEC7-B6D9-3DB8-4EC838EE0888}"/>
              </a:ext>
            </a:extLst>
          </p:cNvPr>
          <p:cNvSpPr>
            <a:spLocks noGrp="1"/>
          </p:cNvSpPr>
          <p:nvPr>
            <p:ph type="sldNum" sz="quarter" idx="12"/>
          </p:nvPr>
        </p:nvSpPr>
        <p:spPr/>
        <p:txBody>
          <a:bodyPr/>
          <a:lstStyle/>
          <a:p>
            <a:fld id="{20BC3326-CFC9-C543-BEA8-0D432DAE7D06}"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3384598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DD706-73AA-9B3F-71AE-1BD8EC28B569}"/>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69CD1680-DA53-D973-E6BF-803F1E548E8D}"/>
              </a:ext>
            </a:extLst>
          </p:cNvPr>
          <p:cNvSpPr/>
          <p:nvPr/>
        </p:nvSpPr>
        <p:spPr>
          <a:xfrm>
            <a:off x="11058748" y="1444057"/>
            <a:ext cx="190502" cy="443068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endParaRPr lang="en-US" sz="1400" dirty="0"/>
          </a:p>
        </p:txBody>
      </p:sp>
      <p:pic>
        <p:nvPicPr>
          <p:cNvPr id="3" name="Picture 2" descr="A yellow flower in a field&#10;&#10;Description automatically generated">
            <a:extLst>
              <a:ext uri="{FF2B5EF4-FFF2-40B4-BE49-F238E27FC236}">
                <a16:creationId xmlns:a16="http://schemas.microsoft.com/office/drawing/2014/main" id="{78BA79BD-D8A5-FBE2-B7FF-15F62D716755}"/>
              </a:ext>
            </a:extLst>
          </p:cNvPr>
          <p:cNvPicPr>
            <a:picLocks noChangeAspect="1"/>
          </p:cNvPicPr>
          <p:nvPr/>
        </p:nvPicPr>
        <p:blipFill>
          <a:blip r:embed="rId3"/>
          <a:stretch>
            <a:fillRect/>
          </a:stretch>
        </p:blipFill>
        <p:spPr>
          <a:xfrm>
            <a:off x="0" y="-1"/>
            <a:ext cx="4572000" cy="6864743"/>
          </a:xfrm>
          <a:prstGeom prst="rect">
            <a:avLst/>
          </a:prstGeom>
        </p:spPr>
      </p:pic>
      <p:sp>
        <p:nvSpPr>
          <p:cNvPr id="7" name="Rectangle 6">
            <a:extLst>
              <a:ext uri="{FF2B5EF4-FFF2-40B4-BE49-F238E27FC236}">
                <a16:creationId xmlns:a16="http://schemas.microsoft.com/office/drawing/2014/main" id="{9FE1A456-40D6-666F-B910-C12369DEF25A}"/>
              </a:ext>
            </a:extLst>
          </p:cNvPr>
          <p:cNvSpPr/>
          <p:nvPr/>
        </p:nvSpPr>
        <p:spPr>
          <a:xfrm>
            <a:off x="1095150" y="1274617"/>
            <a:ext cx="9963598" cy="476956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457200" tIns="457200" rIns="457200" bIns="457200" rtlCol="0" anchor="ctr"/>
          <a:lstStyle/>
          <a:p>
            <a:r>
              <a:rPr lang="en-US" sz="1400" dirty="0"/>
              <a:t>INTRODUCING</a:t>
            </a:r>
            <a:br>
              <a:rPr lang="en-US" sz="1400" dirty="0"/>
            </a:br>
            <a:r>
              <a:rPr lang="en-US" sz="2400" b="1" dirty="0">
                <a:latin typeface="Aptos ExtraBold" panose="020B0004020202020204" pitchFamily="34" charset="0"/>
              </a:rPr>
              <a:t>Central Payroll Bureau Form Submission System</a:t>
            </a:r>
            <a:endParaRPr lang="en-US" sz="2400" dirty="0"/>
          </a:p>
          <a:p>
            <a:endParaRPr lang="en-US" dirty="0"/>
          </a:p>
          <a:p>
            <a:r>
              <a:rPr lang="en-US" dirty="0"/>
              <a:t>A centralized, unified system designed for processing payroll request forms across agencies.</a:t>
            </a:r>
          </a:p>
          <a:p>
            <a:pPr marL="285750" indent="-285750">
              <a:buFont typeface="Arial" panose="020B0604020202020204" pitchFamily="34" charset="0"/>
              <a:buChar char="•"/>
            </a:pPr>
            <a:r>
              <a:rPr lang="en-US" dirty="0"/>
              <a:t>The system is in the final stages of development and user testing will begin this month</a:t>
            </a:r>
          </a:p>
          <a:p>
            <a:pPr marL="285750" indent="-285750">
              <a:buFont typeface="Arial" panose="020B0604020202020204" pitchFamily="34" charset="0"/>
              <a:buChar char="•"/>
            </a:pPr>
            <a:r>
              <a:rPr lang="en-US" dirty="0"/>
              <a:t>Anticipated launch on January 1st</a:t>
            </a:r>
          </a:p>
          <a:p>
            <a:pPr marL="285750" indent="-285750">
              <a:buFont typeface="Arial" panose="020B0604020202020204" pitchFamily="34" charset="0"/>
              <a:buChar char="•"/>
            </a:pPr>
            <a:r>
              <a:rPr lang="en-US" dirty="0"/>
              <a:t>The system will be accessible from an internet browser using state email address</a:t>
            </a:r>
          </a:p>
          <a:p>
            <a:pPr marL="285750" indent="-285750">
              <a:buFont typeface="Arial" panose="020B0604020202020204" pitchFamily="34" charset="0"/>
              <a:buChar char="•"/>
            </a:pPr>
            <a:r>
              <a:rPr lang="en-US" dirty="0"/>
              <a:t>This may be one of multiple modules a user will have access to</a:t>
            </a:r>
          </a:p>
          <a:p>
            <a:pPr marL="285750" indent="-285750">
              <a:buFont typeface="Arial" panose="020B0604020202020204" pitchFamily="34" charset="0"/>
              <a:buChar char="•"/>
            </a:pPr>
            <a:endParaRPr lang="en-US" dirty="0"/>
          </a:p>
        </p:txBody>
      </p:sp>
      <p:pic>
        <p:nvPicPr>
          <p:cNvPr id="21" name="Picture 2">
            <a:extLst>
              <a:ext uri="{FF2B5EF4-FFF2-40B4-BE49-F238E27FC236}">
                <a16:creationId xmlns:a16="http://schemas.microsoft.com/office/drawing/2014/main" id="{46F33964-924B-4D0D-3134-5CD6CBE88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1431" y="371305"/>
            <a:ext cx="1351396" cy="2905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15F3257-1352-9F94-02D2-CD004EEC9278}"/>
              </a:ext>
            </a:extLst>
          </p:cNvPr>
          <p:cNvSpPr>
            <a:spLocks noGrp="1"/>
          </p:cNvSpPr>
          <p:nvPr>
            <p:ph type="sldNum" sz="quarter" idx="12"/>
          </p:nvPr>
        </p:nvSpPr>
        <p:spPr/>
        <p:txBody>
          <a:bodyPr/>
          <a:lstStyle/>
          <a:p>
            <a:fld id="{20BC3326-CFC9-C543-BEA8-0D432DAE7D06}" type="slidenum">
              <a:rPr lang="en-US" smtClean="0"/>
              <a:t>3</a:t>
            </a:fld>
            <a:endParaRPr lang="en-US"/>
          </a:p>
        </p:txBody>
      </p:sp>
    </p:spTree>
    <p:extLst>
      <p:ext uri="{BB962C8B-B14F-4D97-AF65-F5344CB8AC3E}">
        <p14:creationId xmlns:p14="http://schemas.microsoft.com/office/powerpoint/2010/main" val="1072191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689FA-C45A-ECEB-9D3E-66F42D258F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9230F7-397D-7611-663A-F29ECD1039A6}"/>
              </a:ext>
            </a:extLst>
          </p:cNvPr>
          <p:cNvPicPr>
            <a:picLocks noChangeAspect="1"/>
          </p:cNvPicPr>
          <p:nvPr/>
        </p:nvPicPr>
        <p:blipFill>
          <a:blip r:embed="rId2"/>
          <a:srcRect l="53397"/>
          <a:stretch/>
        </p:blipFill>
        <p:spPr>
          <a:xfrm>
            <a:off x="9919858" y="4427"/>
            <a:ext cx="2272142" cy="6853573"/>
          </a:xfrm>
          <a:prstGeom prst="rect">
            <a:avLst/>
          </a:prstGeom>
        </p:spPr>
      </p:pic>
      <p:sp>
        <p:nvSpPr>
          <p:cNvPr id="2" name="TextBox 1">
            <a:extLst>
              <a:ext uri="{FF2B5EF4-FFF2-40B4-BE49-F238E27FC236}">
                <a16:creationId xmlns:a16="http://schemas.microsoft.com/office/drawing/2014/main" id="{F05D8A27-50A0-D751-0F25-56B5F389CA58}"/>
              </a:ext>
            </a:extLst>
          </p:cNvPr>
          <p:cNvSpPr txBox="1"/>
          <p:nvPr/>
        </p:nvSpPr>
        <p:spPr>
          <a:xfrm>
            <a:off x="466436" y="1193681"/>
            <a:ext cx="9299355" cy="2031325"/>
          </a:xfrm>
          <a:prstGeom prst="rect">
            <a:avLst/>
          </a:prstGeom>
          <a:noFill/>
        </p:spPr>
        <p:txBody>
          <a:bodyPr wrap="square" rtlCol="0">
            <a:spAutoFit/>
          </a:bodyPr>
          <a:lstStyle/>
          <a:p>
            <a:r>
              <a:rPr lang="en-US" sz="3600" b="1" dirty="0">
                <a:latin typeface="Aptos ExtraBold" panose="020B0004020202020204" pitchFamily="34" charset="0"/>
              </a:rPr>
              <a:t>Key Functions</a:t>
            </a:r>
          </a:p>
          <a:p>
            <a:endParaRPr lang="en-US" dirty="0"/>
          </a:p>
          <a:p>
            <a:endParaRPr lang="en-US" dirty="0"/>
          </a:p>
          <a:p>
            <a:r>
              <a:rPr lang="en-US" dirty="0"/>
              <a:t>The Form Submission System empowers DFA’s Central Payroll Bureau and agency partners to manage the payroll request processes effectively—from initial requests to approvals. The system’s components include:</a:t>
            </a:r>
          </a:p>
        </p:txBody>
      </p:sp>
      <p:sp>
        <p:nvSpPr>
          <p:cNvPr id="4" name="Rectangle 3">
            <a:extLst>
              <a:ext uri="{FF2B5EF4-FFF2-40B4-BE49-F238E27FC236}">
                <a16:creationId xmlns:a16="http://schemas.microsoft.com/office/drawing/2014/main" id="{DAA814E4-DF39-B27E-5FF3-262B493B1F1F}"/>
              </a:ext>
            </a:extLst>
          </p:cNvPr>
          <p:cNvSpPr/>
          <p:nvPr/>
        </p:nvSpPr>
        <p:spPr>
          <a:xfrm>
            <a:off x="762257" y="3469881"/>
            <a:ext cx="2693289" cy="303473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endParaRPr lang="en-US" b="1" dirty="0"/>
          </a:p>
          <a:p>
            <a:r>
              <a:rPr lang="en-US" b="1" dirty="0"/>
              <a:t>Request Submission</a:t>
            </a:r>
          </a:p>
          <a:p>
            <a:endParaRPr lang="en-US" sz="1400" dirty="0"/>
          </a:p>
          <a:p>
            <a:r>
              <a:rPr lang="en-US" sz="1400" dirty="0"/>
              <a:t>Empowers agencies to submit their payroll requests directly.</a:t>
            </a:r>
          </a:p>
        </p:txBody>
      </p:sp>
      <p:sp>
        <p:nvSpPr>
          <p:cNvPr id="9" name="Rectangle 8">
            <a:extLst>
              <a:ext uri="{FF2B5EF4-FFF2-40B4-BE49-F238E27FC236}">
                <a16:creationId xmlns:a16="http://schemas.microsoft.com/office/drawing/2014/main" id="{00ACD5D3-FC86-E70D-BF46-57DB09969452}"/>
              </a:ext>
            </a:extLst>
          </p:cNvPr>
          <p:cNvSpPr/>
          <p:nvPr/>
        </p:nvSpPr>
        <p:spPr>
          <a:xfrm>
            <a:off x="3579717" y="3469880"/>
            <a:ext cx="2693289" cy="303473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endParaRPr lang="en-US" b="1" dirty="0"/>
          </a:p>
          <a:p>
            <a:r>
              <a:rPr lang="en-US" b="1" dirty="0"/>
              <a:t>Request Tracking</a:t>
            </a:r>
          </a:p>
          <a:p>
            <a:endParaRPr lang="en-US" sz="1400" dirty="0"/>
          </a:p>
          <a:p>
            <a:r>
              <a:rPr lang="en-US" sz="1400" dirty="0"/>
              <a:t>Agencies can track the status of their request, ensuring a streamlined process for communicating needs.</a:t>
            </a:r>
          </a:p>
        </p:txBody>
      </p:sp>
      <p:sp>
        <p:nvSpPr>
          <p:cNvPr id="10" name="Rectangle 9">
            <a:extLst>
              <a:ext uri="{FF2B5EF4-FFF2-40B4-BE49-F238E27FC236}">
                <a16:creationId xmlns:a16="http://schemas.microsoft.com/office/drawing/2014/main" id="{A7F6E529-B7D9-5E5F-ADA0-F0EAA22747D2}"/>
              </a:ext>
            </a:extLst>
          </p:cNvPr>
          <p:cNvSpPr/>
          <p:nvPr/>
        </p:nvSpPr>
        <p:spPr>
          <a:xfrm>
            <a:off x="6395269" y="3463906"/>
            <a:ext cx="2693289" cy="3034739"/>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228600" tIns="365760" rIns="228600" bIns="228600" rtlCol="0" anchor="t" anchorCtr="0"/>
          <a:lstStyle/>
          <a:p>
            <a:endParaRPr lang="en-US" b="1" dirty="0"/>
          </a:p>
          <a:p>
            <a:r>
              <a:rPr lang="en-US" b="1" dirty="0"/>
              <a:t>Reporting</a:t>
            </a:r>
          </a:p>
          <a:p>
            <a:endParaRPr lang="en-US" sz="1400" dirty="0"/>
          </a:p>
          <a:p>
            <a:r>
              <a:rPr lang="en-US" sz="1400" dirty="0"/>
              <a:t>Reporting capabilities will provide insights into request volumes and processing times, helping users understand and improve request processing. </a:t>
            </a:r>
          </a:p>
        </p:txBody>
      </p:sp>
      <p:sp>
        <p:nvSpPr>
          <p:cNvPr id="21" name="TextBox 20">
            <a:extLst>
              <a:ext uri="{FF2B5EF4-FFF2-40B4-BE49-F238E27FC236}">
                <a16:creationId xmlns:a16="http://schemas.microsoft.com/office/drawing/2014/main" id="{8E67BA19-2ED9-4A9C-E112-450B25A91DB2}"/>
              </a:ext>
            </a:extLst>
          </p:cNvPr>
          <p:cNvSpPr txBox="1"/>
          <p:nvPr/>
        </p:nvSpPr>
        <p:spPr>
          <a:xfrm>
            <a:off x="1883600" y="331914"/>
            <a:ext cx="5371983" cy="369332"/>
          </a:xfrm>
          <a:prstGeom prst="rect">
            <a:avLst/>
          </a:prstGeom>
          <a:noFill/>
        </p:spPr>
        <p:txBody>
          <a:bodyPr wrap="none" rtlCol="0">
            <a:spAutoFit/>
          </a:bodyPr>
          <a:lstStyle/>
          <a:p>
            <a:r>
              <a:rPr lang="en-US" sz="900" dirty="0">
                <a:ln w="0"/>
                <a:solidFill>
                  <a:schemeClr val="accent1"/>
                </a:solidFill>
                <a:effectLst>
                  <a:outerShdw blurRad="38100" dist="25400" dir="5400000" algn="ctr" rotWithShape="0">
                    <a:srgbClr val="6E747A">
                      <a:alpha val="43000"/>
                    </a:srgbClr>
                  </a:outerShdw>
                </a:effectLst>
              </a:rPr>
              <a:t> </a:t>
            </a:r>
            <a:r>
              <a:rPr lang="en-US" sz="1800" dirty="0">
                <a:ln w="0"/>
                <a:solidFill>
                  <a:schemeClr val="accent1"/>
                </a:solidFill>
                <a:effectLst>
                  <a:outerShdw blurRad="38100" dist="25400" dir="5400000" algn="ctr" rotWithShape="0">
                    <a:srgbClr val="6E747A">
                      <a:alpha val="43000"/>
                    </a:srgbClr>
                  </a:outerShdw>
                </a:effectLst>
                <a:latin typeface="Aptos ExtraBold" panose="020B0004020202020204" pitchFamily="34" charset="0"/>
              </a:rPr>
              <a:t>Central Payroll Bureau Form Submission System</a:t>
            </a:r>
            <a:endParaRPr lang="en-US" sz="1800" dirty="0">
              <a:ln w="0"/>
              <a:solidFill>
                <a:schemeClr val="bg1">
                  <a:lumMod val="65000"/>
                </a:schemeClr>
              </a:solidFill>
              <a:effectLst>
                <a:outerShdw blurRad="38100" dist="25400" dir="5400000" algn="ctr" rotWithShape="0">
                  <a:srgbClr val="6E747A">
                    <a:alpha val="43000"/>
                  </a:srgbClr>
                </a:outerShdw>
              </a:effectLst>
            </a:endParaRPr>
          </a:p>
        </p:txBody>
      </p:sp>
      <p:pic>
        <p:nvPicPr>
          <p:cNvPr id="1026" name="Picture 2">
            <a:extLst>
              <a:ext uri="{FF2B5EF4-FFF2-40B4-BE49-F238E27FC236}">
                <a16:creationId xmlns:a16="http://schemas.microsoft.com/office/drawing/2014/main" id="{1DC408AC-250E-9DE8-EDDB-EE324DF22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8989B33F-6383-D4B0-B724-FAFF3F67BE57}"/>
              </a:ext>
            </a:extLst>
          </p:cNvPr>
          <p:cNvCxnSpPr/>
          <p:nvPr/>
        </p:nvCxnSpPr>
        <p:spPr>
          <a:xfrm>
            <a:off x="1778844" y="363919"/>
            <a:ext cx="0" cy="369332"/>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49506BBE-5950-510E-1845-44D514B23BB1}"/>
              </a:ext>
            </a:extLst>
          </p:cNvPr>
          <p:cNvSpPr/>
          <p:nvPr/>
        </p:nvSpPr>
        <p:spPr>
          <a:xfrm>
            <a:off x="5596501" y="3639374"/>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ptos Light" panose="020B0004020202020204" pitchFamily="34" charset="0"/>
              </a:rPr>
              <a:t>2</a:t>
            </a:r>
          </a:p>
        </p:txBody>
      </p:sp>
      <p:sp>
        <p:nvSpPr>
          <p:cNvPr id="26" name="Oval 25">
            <a:extLst>
              <a:ext uri="{FF2B5EF4-FFF2-40B4-BE49-F238E27FC236}">
                <a16:creationId xmlns:a16="http://schemas.microsoft.com/office/drawing/2014/main" id="{32B5FC92-D7FE-CBF2-4EA1-65A7E7A34854}"/>
              </a:ext>
            </a:extLst>
          </p:cNvPr>
          <p:cNvSpPr/>
          <p:nvPr/>
        </p:nvSpPr>
        <p:spPr>
          <a:xfrm>
            <a:off x="2775245" y="3639373"/>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ptos Light" panose="020B0004020202020204" pitchFamily="34" charset="0"/>
              </a:rPr>
              <a:t>1</a:t>
            </a:r>
          </a:p>
        </p:txBody>
      </p:sp>
      <p:sp>
        <p:nvSpPr>
          <p:cNvPr id="28" name="Oval 27">
            <a:extLst>
              <a:ext uri="{FF2B5EF4-FFF2-40B4-BE49-F238E27FC236}">
                <a16:creationId xmlns:a16="http://schemas.microsoft.com/office/drawing/2014/main" id="{FCB2DD1F-F5B4-EE23-4190-9C811856E011}"/>
              </a:ext>
            </a:extLst>
          </p:cNvPr>
          <p:cNvSpPr/>
          <p:nvPr/>
        </p:nvSpPr>
        <p:spPr>
          <a:xfrm>
            <a:off x="8425837" y="3633399"/>
            <a:ext cx="351131" cy="351131"/>
          </a:xfrm>
          <a:prstGeom prst="ellipse">
            <a:avLst/>
          </a:prstGeom>
          <a:solidFill>
            <a:schemeClr val="tx1">
              <a:alpha val="2944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ptos Light" panose="020B0004020202020204" pitchFamily="34" charset="0"/>
              </a:rPr>
              <a:t>3</a:t>
            </a:r>
          </a:p>
        </p:txBody>
      </p:sp>
      <p:sp>
        <p:nvSpPr>
          <p:cNvPr id="29" name="Rectangle 28">
            <a:extLst>
              <a:ext uri="{FF2B5EF4-FFF2-40B4-BE49-F238E27FC236}">
                <a16:creationId xmlns:a16="http://schemas.microsoft.com/office/drawing/2014/main" id="{6475B6C3-DEE2-8968-10B5-4A050FD1F951}"/>
              </a:ext>
            </a:extLst>
          </p:cNvPr>
          <p:cNvSpPr/>
          <p:nvPr/>
        </p:nvSpPr>
        <p:spPr>
          <a:xfrm>
            <a:off x="570871" y="2032001"/>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18A113C-1E23-BF3C-6AE5-AAD87C3F11CC}"/>
              </a:ext>
            </a:extLst>
          </p:cNvPr>
          <p:cNvSpPr>
            <a:spLocks noGrp="1"/>
          </p:cNvSpPr>
          <p:nvPr>
            <p:ph type="sldNum" sz="quarter" idx="12"/>
          </p:nvPr>
        </p:nvSpPr>
        <p:spPr/>
        <p:txBody>
          <a:bodyPr/>
          <a:lstStyle/>
          <a:p>
            <a:fld id="{20BC3326-CFC9-C543-BEA8-0D432DAE7D06}" type="slidenum">
              <a:rPr lang="en-US" smtClean="0"/>
              <a:t>4</a:t>
            </a:fld>
            <a:endParaRPr lang="en-US"/>
          </a:p>
        </p:txBody>
      </p:sp>
    </p:spTree>
    <p:extLst>
      <p:ext uri="{BB962C8B-B14F-4D97-AF65-F5344CB8AC3E}">
        <p14:creationId xmlns:p14="http://schemas.microsoft.com/office/powerpoint/2010/main" val="1323826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21561-DB74-B242-D071-66595F7066D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4EAF6CA-5A71-B736-FE68-F02E6C1BF783}"/>
              </a:ext>
            </a:extLst>
          </p:cNvPr>
          <p:cNvSpPr/>
          <p:nvPr/>
        </p:nvSpPr>
        <p:spPr>
          <a:xfrm>
            <a:off x="0" y="6315740"/>
            <a:ext cx="12192000" cy="542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C941DF27-7460-75B8-F276-4627CA4BD942}"/>
              </a:ext>
            </a:extLst>
          </p:cNvPr>
          <p:cNvSpPr txBox="1"/>
          <p:nvPr/>
        </p:nvSpPr>
        <p:spPr>
          <a:xfrm>
            <a:off x="466439" y="1193681"/>
            <a:ext cx="2999776" cy="3970318"/>
          </a:xfrm>
          <a:prstGeom prst="rect">
            <a:avLst/>
          </a:prstGeom>
          <a:noFill/>
        </p:spPr>
        <p:txBody>
          <a:bodyPr wrap="square" rtlCol="0">
            <a:spAutoFit/>
          </a:bodyPr>
          <a:lstStyle/>
          <a:p>
            <a:r>
              <a:rPr lang="en-US" sz="3600" b="1" dirty="0">
                <a:latin typeface="Aptos ExtraBold" panose="020B0004020202020204" pitchFamily="34" charset="0"/>
              </a:rPr>
              <a:t>Request Submissions</a:t>
            </a:r>
          </a:p>
          <a:p>
            <a:endParaRPr lang="en-US" dirty="0"/>
          </a:p>
          <a:p>
            <a:endParaRPr lang="en-US" dirty="0"/>
          </a:p>
          <a:p>
            <a:r>
              <a:rPr lang="en-US" dirty="0"/>
              <a:t>Request submissions are streamlined by allowing agency HR representatives to  </a:t>
            </a:r>
            <a:r>
              <a:rPr lang="en-US" b="1" dirty="0"/>
              <a:t>submit a variety of payroll requests for review and approval</a:t>
            </a:r>
            <a:r>
              <a:rPr lang="en-US" dirty="0"/>
              <a:t>, from Payroll Offers to Legislature Annual Buy Backs. </a:t>
            </a:r>
          </a:p>
        </p:txBody>
      </p:sp>
      <p:pic>
        <p:nvPicPr>
          <p:cNvPr id="1026" name="Picture 2">
            <a:extLst>
              <a:ext uri="{FF2B5EF4-FFF2-40B4-BE49-F238E27FC236}">
                <a16:creationId xmlns:a16="http://schemas.microsoft.com/office/drawing/2014/main" id="{C0F552D8-4808-B593-33D2-72AB80F5E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361E150E-B845-3726-110D-59E13C7DC9BE}"/>
              </a:ext>
            </a:extLst>
          </p:cNvPr>
          <p:cNvCxnSpPr/>
          <p:nvPr/>
        </p:nvCxnSpPr>
        <p:spPr>
          <a:xfrm>
            <a:off x="1778844" y="363919"/>
            <a:ext cx="0" cy="369332"/>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2CFAEE27-2C78-44BF-7B0E-A9A11CB32D27}"/>
              </a:ext>
            </a:extLst>
          </p:cNvPr>
          <p:cNvSpPr/>
          <p:nvPr/>
        </p:nvSpPr>
        <p:spPr>
          <a:xfrm>
            <a:off x="560239" y="2531731"/>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2257BF64-306C-49D7-E085-332F5419B3AF}"/>
              </a:ext>
            </a:extLst>
          </p:cNvPr>
          <p:cNvSpPr txBox="1"/>
          <p:nvPr/>
        </p:nvSpPr>
        <p:spPr>
          <a:xfrm>
            <a:off x="1883600" y="331914"/>
            <a:ext cx="5371983" cy="369332"/>
          </a:xfrm>
          <a:prstGeom prst="rect">
            <a:avLst/>
          </a:prstGeom>
          <a:noFill/>
        </p:spPr>
        <p:txBody>
          <a:bodyPr wrap="none" rtlCol="0">
            <a:spAutoFit/>
          </a:bodyPr>
          <a:lstStyle/>
          <a:p>
            <a:r>
              <a:rPr lang="en-US" sz="900" dirty="0">
                <a:ln w="0"/>
                <a:solidFill>
                  <a:schemeClr val="accent1"/>
                </a:solidFill>
                <a:effectLst>
                  <a:outerShdw blurRad="38100" dist="25400" dir="5400000" algn="ctr" rotWithShape="0">
                    <a:srgbClr val="6E747A">
                      <a:alpha val="43000"/>
                    </a:srgbClr>
                  </a:outerShdw>
                </a:effectLst>
              </a:rPr>
              <a:t> </a:t>
            </a:r>
            <a:r>
              <a:rPr lang="en-US" sz="1800" dirty="0">
                <a:ln w="0"/>
                <a:solidFill>
                  <a:schemeClr val="accent1"/>
                </a:solidFill>
                <a:effectLst>
                  <a:outerShdw blurRad="38100" dist="25400" dir="5400000" algn="ctr" rotWithShape="0">
                    <a:srgbClr val="6E747A">
                      <a:alpha val="43000"/>
                    </a:srgbClr>
                  </a:outerShdw>
                </a:effectLst>
                <a:latin typeface="Aptos ExtraBold" panose="020B0004020202020204" pitchFamily="34" charset="0"/>
              </a:rPr>
              <a:t>Central Payroll Bureau Form Submission System</a:t>
            </a:r>
            <a:endParaRPr lang="en-US" sz="1800" dirty="0">
              <a:ln w="0"/>
              <a:solidFill>
                <a:schemeClr val="bg1">
                  <a:lumMod val="65000"/>
                </a:schemeClr>
              </a:solidFill>
              <a:effectLst>
                <a:outerShdw blurRad="38100" dist="25400" dir="5400000" algn="ctr" rotWithShape="0">
                  <a:srgbClr val="6E747A">
                    <a:alpha val="43000"/>
                  </a:srgbClr>
                </a:outerShdw>
              </a:effectLst>
            </a:endParaRPr>
          </a:p>
        </p:txBody>
      </p:sp>
      <p:pic>
        <p:nvPicPr>
          <p:cNvPr id="17" name="Picture 16">
            <a:extLst>
              <a:ext uri="{FF2B5EF4-FFF2-40B4-BE49-F238E27FC236}">
                <a16:creationId xmlns:a16="http://schemas.microsoft.com/office/drawing/2014/main" id="{744FCE25-00C4-F28E-37F3-81BCCE7C5AEF}"/>
              </a:ext>
            </a:extLst>
          </p:cNvPr>
          <p:cNvPicPr>
            <a:picLocks noChangeAspect="1"/>
          </p:cNvPicPr>
          <p:nvPr/>
        </p:nvPicPr>
        <p:blipFill>
          <a:blip r:embed="rId3"/>
          <a:stretch>
            <a:fillRect/>
          </a:stretch>
        </p:blipFill>
        <p:spPr>
          <a:xfrm>
            <a:off x="3680245" y="1277572"/>
            <a:ext cx="8045316" cy="4451712"/>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1C31D6D9-274E-CBF3-2A49-3066D7A546CC}"/>
              </a:ext>
            </a:extLst>
          </p:cNvPr>
          <p:cNvSpPr>
            <a:spLocks noGrp="1"/>
          </p:cNvSpPr>
          <p:nvPr>
            <p:ph type="sldNum" sz="quarter" idx="12"/>
          </p:nvPr>
        </p:nvSpPr>
        <p:spPr/>
        <p:txBody>
          <a:bodyPr/>
          <a:lstStyle/>
          <a:p>
            <a:fld id="{20BC3326-CFC9-C543-BEA8-0D432DAE7D06}"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213737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883E7-6F50-C92C-2607-B08B7492963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1B07861-ACB9-CEEA-76AF-D700521BD353}"/>
              </a:ext>
            </a:extLst>
          </p:cNvPr>
          <p:cNvSpPr/>
          <p:nvPr/>
        </p:nvSpPr>
        <p:spPr>
          <a:xfrm>
            <a:off x="0" y="6315740"/>
            <a:ext cx="12192000" cy="542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EE0CAFEE-F123-DA5A-6088-BE748E3AF807}"/>
              </a:ext>
            </a:extLst>
          </p:cNvPr>
          <p:cNvSpPr txBox="1"/>
          <p:nvPr/>
        </p:nvSpPr>
        <p:spPr>
          <a:xfrm>
            <a:off x="264967" y="1021037"/>
            <a:ext cx="3003019" cy="4801314"/>
          </a:xfrm>
          <a:prstGeom prst="rect">
            <a:avLst/>
          </a:prstGeom>
          <a:noFill/>
        </p:spPr>
        <p:txBody>
          <a:bodyPr wrap="square" rtlCol="0">
            <a:spAutoFit/>
          </a:bodyPr>
          <a:lstStyle/>
          <a:p>
            <a:r>
              <a:rPr lang="en-US" sz="3600" b="1" dirty="0">
                <a:latin typeface="Aptos ExtraBold" panose="020B0004020202020204" pitchFamily="34" charset="0"/>
              </a:rPr>
              <a:t>Quality Control</a:t>
            </a:r>
          </a:p>
          <a:p>
            <a:endParaRPr lang="en-US" dirty="0"/>
          </a:p>
          <a:p>
            <a:endParaRPr lang="en-US" dirty="0"/>
          </a:p>
          <a:p>
            <a:r>
              <a:rPr lang="en-US" dirty="0"/>
              <a:t>The Form Submission System helps </a:t>
            </a:r>
            <a:r>
              <a:rPr lang="en-US" b="1" dirty="0"/>
              <a:t>ensure quality of submissions </a:t>
            </a:r>
            <a:r>
              <a:rPr lang="en-US" dirty="0"/>
              <a:t>by providing </a:t>
            </a:r>
            <a:r>
              <a:rPr lang="en-US" b="1" dirty="0"/>
              <a:t>instructions</a:t>
            </a:r>
            <a:r>
              <a:rPr lang="en-US" dirty="0"/>
              <a:t> by request type, establishing deadlines for which </a:t>
            </a:r>
            <a:r>
              <a:rPr lang="en-US" b="1" dirty="0"/>
              <a:t>payroll period</a:t>
            </a:r>
            <a:r>
              <a:rPr lang="en-US" dirty="0"/>
              <a:t> a request can be submitted for, and clarifying the </a:t>
            </a:r>
            <a:r>
              <a:rPr lang="en-US" b="1" dirty="0"/>
              <a:t>types of documents</a:t>
            </a:r>
            <a:r>
              <a:rPr lang="en-US" dirty="0"/>
              <a:t> to be uploaded. Fields will </a:t>
            </a:r>
            <a:r>
              <a:rPr lang="en-US" b="1" dirty="0"/>
              <a:t>pre-populate as appropriate</a:t>
            </a:r>
            <a:r>
              <a:rPr lang="en-US" dirty="0"/>
              <a:t>.</a:t>
            </a:r>
          </a:p>
        </p:txBody>
      </p:sp>
      <p:pic>
        <p:nvPicPr>
          <p:cNvPr id="1026" name="Picture 2">
            <a:extLst>
              <a:ext uri="{FF2B5EF4-FFF2-40B4-BE49-F238E27FC236}">
                <a16:creationId xmlns:a16="http://schemas.microsoft.com/office/drawing/2014/main" id="{14064AE0-97B1-9D89-2A2E-5B9FCA8BF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B1A7AD1A-E983-42A6-A05D-5AB35DB46D30}"/>
              </a:ext>
            </a:extLst>
          </p:cNvPr>
          <p:cNvCxnSpPr/>
          <p:nvPr/>
        </p:nvCxnSpPr>
        <p:spPr>
          <a:xfrm>
            <a:off x="1778844" y="363919"/>
            <a:ext cx="0" cy="369332"/>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6AA6DC3D-1355-6B6D-0488-C3E85B79B44B}"/>
              </a:ext>
            </a:extLst>
          </p:cNvPr>
          <p:cNvSpPr/>
          <p:nvPr/>
        </p:nvSpPr>
        <p:spPr>
          <a:xfrm>
            <a:off x="351373" y="2340900"/>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A46A1E91-81B6-D6AE-E3ED-209778BCA60D}"/>
              </a:ext>
            </a:extLst>
          </p:cNvPr>
          <p:cNvSpPr txBox="1"/>
          <p:nvPr/>
        </p:nvSpPr>
        <p:spPr>
          <a:xfrm>
            <a:off x="1883600" y="331914"/>
            <a:ext cx="5371983" cy="369332"/>
          </a:xfrm>
          <a:prstGeom prst="rect">
            <a:avLst/>
          </a:prstGeom>
          <a:noFill/>
        </p:spPr>
        <p:txBody>
          <a:bodyPr wrap="none" rtlCol="0">
            <a:spAutoFit/>
          </a:bodyPr>
          <a:lstStyle/>
          <a:p>
            <a:r>
              <a:rPr lang="en-US" sz="900" dirty="0">
                <a:ln w="0"/>
                <a:solidFill>
                  <a:schemeClr val="accent1"/>
                </a:solidFill>
                <a:effectLst>
                  <a:outerShdw blurRad="38100" dist="25400" dir="5400000" algn="ctr" rotWithShape="0">
                    <a:srgbClr val="6E747A">
                      <a:alpha val="43000"/>
                    </a:srgbClr>
                  </a:outerShdw>
                </a:effectLst>
              </a:rPr>
              <a:t> </a:t>
            </a:r>
            <a:r>
              <a:rPr lang="en-US" sz="1800" dirty="0">
                <a:ln w="0"/>
                <a:solidFill>
                  <a:schemeClr val="accent1"/>
                </a:solidFill>
                <a:effectLst>
                  <a:outerShdw blurRad="38100" dist="25400" dir="5400000" algn="ctr" rotWithShape="0">
                    <a:srgbClr val="6E747A">
                      <a:alpha val="43000"/>
                    </a:srgbClr>
                  </a:outerShdw>
                </a:effectLst>
                <a:latin typeface="Aptos ExtraBold" panose="020B0004020202020204" pitchFamily="34" charset="0"/>
              </a:rPr>
              <a:t>Central Payroll Bureau Form Submission System</a:t>
            </a:r>
            <a:endParaRPr lang="en-US" sz="1800" dirty="0">
              <a:ln w="0"/>
              <a:solidFill>
                <a:schemeClr val="bg1">
                  <a:lumMod val="65000"/>
                </a:schemeClr>
              </a:solidFill>
              <a:effectLst>
                <a:outerShdw blurRad="38100" dist="25400" dir="5400000" algn="ctr" rotWithShape="0">
                  <a:srgbClr val="6E747A">
                    <a:alpha val="43000"/>
                  </a:srgbClr>
                </a:outerShdw>
              </a:effectLst>
            </a:endParaRPr>
          </a:p>
        </p:txBody>
      </p:sp>
      <p:pic>
        <p:nvPicPr>
          <p:cNvPr id="19" name="Picture 18">
            <a:extLst>
              <a:ext uri="{FF2B5EF4-FFF2-40B4-BE49-F238E27FC236}">
                <a16:creationId xmlns:a16="http://schemas.microsoft.com/office/drawing/2014/main" id="{C46C655D-F63A-E66D-097B-1283AF6A1C4B}"/>
              </a:ext>
            </a:extLst>
          </p:cNvPr>
          <p:cNvPicPr>
            <a:picLocks noChangeAspect="1"/>
          </p:cNvPicPr>
          <p:nvPr/>
        </p:nvPicPr>
        <p:blipFill>
          <a:blip r:embed="rId4"/>
          <a:stretch>
            <a:fillRect/>
          </a:stretch>
        </p:blipFill>
        <p:spPr>
          <a:xfrm>
            <a:off x="3267990" y="1100547"/>
            <a:ext cx="8674855" cy="4836717"/>
          </a:xfrm>
          <a:prstGeom prst="rect">
            <a:avLst/>
          </a:prstGeom>
          <a:ln>
            <a:solidFill>
              <a:schemeClr val="bg1">
                <a:lumMod val="85000"/>
              </a:schemeClr>
            </a:solidFill>
          </a:ln>
          <a:effectLst>
            <a:outerShdw blurRad="50800" dist="38100" dir="2700000" algn="tl" rotWithShape="0">
              <a:prstClr val="black">
                <a:alpha val="40000"/>
              </a:prstClr>
            </a:outerShdw>
          </a:effectLst>
        </p:spPr>
      </p:pic>
      <p:cxnSp>
        <p:nvCxnSpPr>
          <p:cNvPr id="25" name="Straight Arrow Connector 24">
            <a:extLst>
              <a:ext uri="{FF2B5EF4-FFF2-40B4-BE49-F238E27FC236}">
                <a16:creationId xmlns:a16="http://schemas.microsoft.com/office/drawing/2014/main" id="{8BDE2B01-A09F-6E5B-7D6A-0A670B7B137A}"/>
              </a:ext>
            </a:extLst>
          </p:cNvPr>
          <p:cNvCxnSpPr>
            <a:cxnSpLocks/>
          </p:cNvCxnSpPr>
          <p:nvPr/>
        </p:nvCxnSpPr>
        <p:spPr>
          <a:xfrm flipH="1">
            <a:off x="10067512" y="1543936"/>
            <a:ext cx="355275" cy="302307"/>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28" name="Straight Arrow Connector 27">
            <a:extLst>
              <a:ext uri="{FF2B5EF4-FFF2-40B4-BE49-F238E27FC236}">
                <a16:creationId xmlns:a16="http://schemas.microsoft.com/office/drawing/2014/main" id="{D637433A-12BF-8EE5-3E65-9E1316DE8BB8}"/>
              </a:ext>
            </a:extLst>
          </p:cNvPr>
          <p:cNvCxnSpPr>
            <a:cxnSpLocks/>
          </p:cNvCxnSpPr>
          <p:nvPr/>
        </p:nvCxnSpPr>
        <p:spPr>
          <a:xfrm>
            <a:off x="6534150" y="5400675"/>
            <a:ext cx="411597" cy="295331"/>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
        <p:nvSpPr>
          <p:cNvPr id="3" name="Slide Number Placeholder 2">
            <a:extLst>
              <a:ext uri="{FF2B5EF4-FFF2-40B4-BE49-F238E27FC236}">
                <a16:creationId xmlns:a16="http://schemas.microsoft.com/office/drawing/2014/main" id="{0BF50B51-CCBD-E095-450B-D38DD1321EA1}"/>
              </a:ext>
            </a:extLst>
          </p:cNvPr>
          <p:cNvSpPr>
            <a:spLocks noGrp="1"/>
          </p:cNvSpPr>
          <p:nvPr>
            <p:ph type="sldNum" sz="quarter" idx="12"/>
          </p:nvPr>
        </p:nvSpPr>
        <p:spPr/>
        <p:txBody>
          <a:bodyPr/>
          <a:lstStyle/>
          <a:p>
            <a:fld id="{20BC3326-CFC9-C543-BEA8-0D432DAE7D06}" type="slidenum">
              <a:rPr lang="en-US" smtClean="0">
                <a:solidFill>
                  <a:schemeClr val="bg1"/>
                </a:solidFill>
              </a:rPr>
              <a:t>6</a:t>
            </a:fld>
            <a:endParaRPr lang="en-US" dirty="0">
              <a:solidFill>
                <a:schemeClr val="bg1"/>
              </a:solidFill>
            </a:endParaRPr>
          </a:p>
        </p:txBody>
      </p:sp>
      <p:cxnSp>
        <p:nvCxnSpPr>
          <p:cNvPr id="6" name="Straight Arrow Connector 5">
            <a:extLst>
              <a:ext uri="{FF2B5EF4-FFF2-40B4-BE49-F238E27FC236}">
                <a16:creationId xmlns:a16="http://schemas.microsoft.com/office/drawing/2014/main" id="{5691A6CE-B06C-6E46-E6C1-A4FA78BA29FA}"/>
              </a:ext>
            </a:extLst>
          </p:cNvPr>
          <p:cNvCxnSpPr>
            <a:cxnSpLocks/>
          </p:cNvCxnSpPr>
          <p:nvPr/>
        </p:nvCxnSpPr>
        <p:spPr>
          <a:xfrm>
            <a:off x="6426524" y="1021037"/>
            <a:ext cx="443023" cy="273559"/>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8494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31AEE-81D8-5B0C-3431-BF10C9CEDE3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D9F3FF-D45D-CF6A-B90B-4A2618E1B1B8}"/>
              </a:ext>
            </a:extLst>
          </p:cNvPr>
          <p:cNvSpPr/>
          <p:nvPr/>
        </p:nvSpPr>
        <p:spPr>
          <a:xfrm>
            <a:off x="0" y="6315740"/>
            <a:ext cx="12192000" cy="542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81446271-CA44-B701-5262-8F95AD9715C6}"/>
              </a:ext>
            </a:extLst>
          </p:cNvPr>
          <p:cNvSpPr txBox="1"/>
          <p:nvPr/>
        </p:nvSpPr>
        <p:spPr>
          <a:xfrm>
            <a:off x="466438" y="1193681"/>
            <a:ext cx="3556224" cy="3693319"/>
          </a:xfrm>
          <a:prstGeom prst="rect">
            <a:avLst/>
          </a:prstGeom>
          <a:noFill/>
        </p:spPr>
        <p:txBody>
          <a:bodyPr wrap="square" rtlCol="0">
            <a:spAutoFit/>
          </a:bodyPr>
          <a:lstStyle/>
          <a:p>
            <a:r>
              <a:rPr lang="en-US" sz="3600" b="1" dirty="0">
                <a:latin typeface="Aptos ExtraBold" panose="020B0004020202020204" pitchFamily="34" charset="0"/>
              </a:rPr>
              <a:t>Processing Workflow</a:t>
            </a:r>
          </a:p>
          <a:p>
            <a:endParaRPr lang="en-US" dirty="0"/>
          </a:p>
          <a:p>
            <a:endParaRPr lang="en-US" dirty="0"/>
          </a:p>
          <a:p>
            <a:r>
              <a:rPr lang="en-US" dirty="0"/>
              <a:t>Requests will go through </a:t>
            </a:r>
            <a:r>
              <a:rPr lang="en-US" b="1" dirty="0"/>
              <a:t>three levels of approval</a:t>
            </a:r>
            <a:r>
              <a:rPr lang="en-US" dirty="0"/>
              <a:t>: Data Control, Payroll, and Financial Control. </a:t>
            </a:r>
          </a:p>
          <a:p>
            <a:endParaRPr lang="en-US" dirty="0"/>
          </a:p>
          <a:p>
            <a:r>
              <a:rPr lang="en-US" dirty="0"/>
              <a:t>Upon approval at each level, the request will </a:t>
            </a:r>
            <a:r>
              <a:rPr lang="en-US" b="1" dirty="0"/>
              <a:t>automatically route </a:t>
            </a:r>
            <a:r>
              <a:rPr lang="en-US" dirty="0"/>
              <a:t>to the next approval’s queue.</a:t>
            </a:r>
          </a:p>
        </p:txBody>
      </p:sp>
      <p:pic>
        <p:nvPicPr>
          <p:cNvPr id="1026" name="Picture 2">
            <a:extLst>
              <a:ext uri="{FF2B5EF4-FFF2-40B4-BE49-F238E27FC236}">
                <a16:creationId xmlns:a16="http://schemas.microsoft.com/office/drawing/2014/main" id="{18A003FF-8B36-1EDB-6FF9-69354140A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782315C0-3359-DDB0-873D-1E29F51EEB42}"/>
              </a:ext>
            </a:extLst>
          </p:cNvPr>
          <p:cNvCxnSpPr/>
          <p:nvPr/>
        </p:nvCxnSpPr>
        <p:spPr>
          <a:xfrm>
            <a:off x="1778844" y="363919"/>
            <a:ext cx="0" cy="369332"/>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3A63272D-A84E-C1F3-403D-9CC2D4584336}"/>
              </a:ext>
            </a:extLst>
          </p:cNvPr>
          <p:cNvSpPr/>
          <p:nvPr/>
        </p:nvSpPr>
        <p:spPr>
          <a:xfrm>
            <a:off x="557355" y="2563629"/>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9556E9DE-EF7C-6291-6880-EDBEB6DE40F6}"/>
              </a:ext>
            </a:extLst>
          </p:cNvPr>
          <p:cNvSpPr txBox="1"/>
          <p:nvPr/>
        </p:nvSpPr>
        <p:spPr>
          <a:xfrm>
            <a:off x="1883600" y="331914"/>
            <a:ext cx="5371983" cy="369332"/>
          </a:xfrm>
          <a:prstGeom prst="rect">
            <a:avLst/>
          </a:prstGeom>
          <a:noFill/>
        </p:spPr>
        <p:txBody>
          <a:bodyPr wrap="none" rtlCol="0">
            <a:spAutoFit/>
          </a:bodyPr>
          <a:lstStyle/>
          <a:p>
            <a:r>
              <a:rPr lang="en-US" sz="900" dirty="0">
                <a:ln w="0"/>
                <a:solidFill>
                  <a:schemeClr val="accent1"/>
                </a:solidFill>
                <a:effectLst>
                  <a:outerShdw blurRad="38100" dist="25400" dir="5400000" algn="ctr" rotWithShape="0">
                    <a:srgbClr val="6E747A">
                      <a:alpha val="43000"/>
                    </a:srgbClr>
                  </a:outerShdw>
                </a:effectLst>
              </a:rPr>
              <a:t> </a:t>
            </a:r>
            <a:r>
              <a:rPr lang="en-US" sz="1800" dirty="0">
                <a:ln w="0"/>
                <a:solidFill>
                  <a:schemeClr val="accent1"/>
                </a:solidFill>
                <a:effectLst>
                  <a:outerShdw blurRad="38100" dist="25400" dir="5400000" algn="ctr" rotWithShape="0">
                    <a:srgbClr val="6E747A">
                      <a:alpha val="43000"/>
                    </a:srgbClr>
                  </a:outerShdw>
                </a:effectLst>
                <a:latin typeface="Aptos ExtraBold" panose="020B0004020202020204" pitchFamily="34" charset="0"/>
              </a:rPr>
              <a:t>Central Payroll Bureau Form Submission System</a:t>
            </a:r>
            <a:endParaRPr lang="en-US" sz="1800" dirty="0">
              <a:ln w="0"/>
              <a:solidFill>
                <a:schemeClr val="bg1">
                  <a:lumMod val="65000"/>
                </a:schemeClr>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53A9107F-F5E7-1D91-CA39-CD3E4BEB83E8}"/>
              </a:ext>
            </a:extLst>
          </p:cNvPr>
          <p:cNvPicPr>
            <a:picLocks noChangeAspect="1"/>
          </p:cNvPicPr>
          <p:nvPr/>
        </p:nvPicPr>
        <p:blipFill>
          <a:blip r:embed="rId3"/>
          <a:srcRect l="417" r="1008"/>
          <a:stretch/>
        </p:blipFill>
        <p:spPr>
          <a:xfrm>
            <a:off x="4022662" y="1042966"/>
            <a:ext cx="7534929" cy="4772067"/>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4AC8B8B1-37E6-EB7E-1F0F-656FC20EF405}"/>
              </a:ext>
            </a:extLst>
          </p:cNvPr>
          <p:cNvCxnSpPr>
            <a:cxnSpLocks/>
          </p:cNvCxnSpPr>
          <p:nvPr/>
        </p:nvCxnSpPr>
        <p:spPr>
          <a:xfrm>
            <a:off x="3466215" y="2511647"/>
            <a:ext cx="668487"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9" name="Straight Arrow Connector 8">
            <a:extLst>
              <a:ext uri="{FF2B5EF4-FFF2-40B4-BE49-F238E27FC236}">
                <a16:creationId xmlns:a16="http://schemas.microsoft.com/office/drawing/2014/main" id="{F7D0F652-6860-541F-B0B1-B6FA79AE7A4A}"/>
              </a:ext>
            </a:extLst>
          </p:cNvPr>
          <p:cNvCxnSpPr>
            <a:cxnSpLocks/>
          </p:cNvCxnSpPr>
          <p:nvPr/>
        </p:nvCxnSpPr>
        <p:spPr>
          <a:xfrm>
            <a:off x="6096000" y="2511647"/>
            <a:ext cx="668487"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0" name="Straight Arrow Connector 9">
            <a:extLst>
              <a:ext uri="{FF2B5EF4-FFF2-40B4-BE49-F238E27FC236}">
                <a16:creationId xmlns:a16="http://schemas.microsoft.com/office/drawing/2014/main" id="{0540983B-5509-0A7F-72FD-645358690A1A}"/>
              </a:ext>
            </a:extLst>
          </p:cNvPr>
          <p:cNvCxnSpPr>
            <a:cxnSpLocks/>
          </p:cNvCxnSpPr>
          <p:nvPr/>
        </p:nvCxnSpPr>
        <p:spPr>
          <a:xfrm>
            <a:off x="8520223" y="2544727"/>
            <a:ext cx="668487" cy="0"/>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
        <p:nvSpPr>
          <p:cNvPr id="3" name="Slide Number Placeholder 2">
            <a:extLst>
              <a:ext uri="{FF2B5EF4-FFF2-40B4-BE49-F238E27FC236}">
                <a16:creationId xmlns:a16="http://schemas.microsoft.com/office/drawing/2014/main" id="{6C3099E7-44D5-BCC7-40D4-5C5FDE579430}"/>
              </a:ext>
            </a:extLst>
          </p:cNvPr>
          <p:cNvSpPr>
            <a:spLocks noGrp="1"/>
          </p:cNvSpPr>
          <p:nvPr>
            <p:ph type="sldNum" sz="quarter" idx="12"/>
          </p:nvPr>
        </p:nvSpPr>
        <p:spPr/>
        <p:txBody>
          <a:bodyPr/>
          <a:lstStyle/>
          <a:p>
            <a:fld id="{20BC3326-CFC9-C543-BEA8-0D432DAE7D06}"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12798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9E262-3E4D-D724-1919-FF353B89812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E456CDE-8107-13B5-703B-FD2044299763}"/>
              </a:ext>
            </a:extLst>
          </p:cNvPr>
          <p:cNvSpPr/>
          <p:nvPr/>
        </p:nvSpPr>
        <p:spPr>
          <a:xfrm>
            <a:off x="0" y="6315740"/>
            <a:ext cx="12192000" cy="542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D5714215-33A8-9AC3-A3FE-F0A70F24CD10}"/>
              </a:ext>
            </a:extLst>
          </p:cNvPr>
          <p:cNvSpPr txBox="1"/>
          <p:nvPr/>
        </p:nvSpPr>
        <p:spPr>
          <a:xfrm>
            <a:off x="466438" y="1193681"/>
            <a:ext cx="4695321" cy="2308324"/>
          </a:xfrm>
          <a:prstGeom prst="rect">
            <a:avLst/>
          </a:prstGeom>
          <a:noFill/>
        </p:spPr>
        <p:txBody>
          <a:bodyPr wrap="square" rtlCol="0">
            <a:spAutoFit/>
          </a:bodyPr>
          <a:lstStyle/>
          <a:p>
            <a:r>
              <a:rPr lang="en-US" sz="3600" b="1" dirty="0">
                <a:latin typeface="Aptos ExtraBold" panose="020B0004020202020204" pitchFamily="34" charset="0"/>
              </a:rPr>
              <a:t>Processing Workflow</a:t>
            </a:r>
          </a:p>
          <a:p>
            <a:endParaRPr lang="en-US" dirty="0"/>
          </a:p>
          <a:p>
            <a:endParaRPr lang="en-US" dirty="0"/>
          </a:p>
          <a:p>
            <a:r>
              <a:rPr lang="en-US" dirty="0"/>
              <a:t>Request</a:t>
            </a:r>
            <a:r>
              <a:rPr lang="en-US" b="1" dirty="0"/>
              <a:t> </a:t>
            </a:r>
            <a:r>
              <a:rPr lang="en-US" dirty="0"/>
              <a:t>documents will be available to </a:t>
            </a:r>
            <a:r>
              <a:rPr lang="en-US" b="1" dirty="0"/>
              <a:t>view/download </a:t>
            </a:r>
            <a:r>
              <a:rPr lang="en-US" dirty="0"/>
              <a:t>and the request will be </a:t>
            </a:r>
            <a:r>
              <a:rPr lang="en-US" b="1" dirty="0"/>
              <a:t>edit-able</a:t>
            </a:r>
            <a:r>
              <a:rPr lang="en-US" dirty="0"/>
              <a:t> by the reviewer as needed. A </a:t>
            </a:r>
            <a:r>
              <a:rPr lang="en-US" b="1" dirty="0"/>
              <a:t>change history </a:t>
            </a:r>
            <a:r>
              <a:rPr lang="en-US" dirty="0"/>
              <a:t>will be documented for the submitter.</a:t>
            </a:r>
          </a:p>
        </p:txBody>
      </p:sp>
      <p:pic>
        <p:nvPicPr>
          <p:cNvPr id="1026" name="Picture 2">
            <a:extLst>
              <a:ext uri="{FF2B5EF4-FFF2-40B4-BE49-F238E27FC236}">
                <a16:creationId xmlns:a16="http://schemas.microsoft.com/office/drawing/2014/main" id="{BDBE2861-298E-E099-4F57-CABA21648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867E256C-7A4B-42F7-17C2-1E1F4684F730}"/>
              </a:ext>
            </a:extLst>
          </p:cNvPr>
          <p:cNvCxnSpPr/>
          <p:nvPr/>
        </p:nvCxnSpPr>
        <p:spPr>
          <a:xfrm>
            <a:off x="1778844" y="363919"/>
            <a:ext cx="0" cy="369332"/>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05E881E3-5FBA-C660-64B0-D3B207273643}"/>
              </a:ext>
            </a:extLst>
          </p:cNvPr>
          <p:cNvSpPr/>
          <p:nvPr/>
        </p:nvSpPr>
        <p:spPr>
          <a:xfrm>
            <a:off x="557355" y="2010736"/>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FBD7BA1B-4606-6E55-6B54-BC0CF9B9672B}"/>
              </a:ext>
            </a:extLst>
          </p:cNvPr>
          <p:cNvSpPr txBox="1"/>
          <p:nvPr/>
        </p:nvSpPr>
        <p:spPr>
          <a:xfrm>
            <a:off x="1883600" y="331914"/>
            <a:ext cx="5371983" cy="369332"/>
          </a:xfrm>
          <a:prstGeom prst="rect">
            <a:avLst/>
          </a:prstGeom>
          <a:noFill/>
        </p:spPr>
        <p:txBody>
          <a:bodyPr wrap="none" rtlCol="0">
            <a:spAutoFit/>
          </a:bodyPr>
          <a:lstStyle/>
          <a:p>
            <a:r>
              <a:rPr lang="en-US" sz="900" dirty="0">
                <a:ln w="0"/>
                <a:solidFill>
                  <a:schemeClr val="accent1"/>
                </a:solidFill>
                <a:effectLst>
                  <a:outerShdw blurRad="38100" dist="25400" dir="5400000" algn="ctr" rotWithShape="0">
                    <a:srgbClr val="6E747A">
                      <a:alpha val="43000"/>
                    </a:srgbClr>
                  </a:outerShdw>
                </a:effectLst>
              </a:rPr>
              <a:t> </a:t>
            </a:r>
            <a:r>
              <a:rPr lang="en-US" sz="1800" dirty="0">
                <a:ln w="0"/>
                <a:solidFill>
                  <a:schemeClr val="accent1"/>
                </a:solidFill>
                <a:effectLst>
                  <a:outerShdw blurRad="38100" dist="25400" dir="5400000" algn="ctr" rotWithShape="0">
                    <a:srgbClr val="6E747A">
                      <a:alpha val="43000"/>
                    </a:srgbClr>
                  </a:outerShdw>
                </a:effectLst>
                <a:latin typeface="Aptos ExtraBold" panose="020B0004020202020204" pitchFamily="34" charset="0"/>
              </a:rPr>
              <a:t>Central Payroll Bureau Form Submission System</a:t>
            </a:r>
            <a:endParaRPr lang="en-US" sz="1800" dirty="0">
              <a:ln w="0"/>
              <a:solidFill>
                <a:schemeClr val="bg1">
                  <a:lumMod val="65000"/>
                </a:schemeClr>
              </a:solidFill>
              <a:effectLst>
                <a:outerShdw blurRad="38100" dist="25400" dir="5400000" algn="ctr" rotWithShape="0">
                  <a:srgbClr val="6E747A">
                    <a:alpha val="43000"/>
                  </a:srgbClr>
                </a:outerShdw>
              </a:effectLst>
            </a:endParaRPr>
          </a:p>
        </p:txBody>
      </p:sp>
      <p:pic>
        <p:nvPicPr>
          <p:cNvPr id="7" name="Picture 6">
            <a:extLst>
              <a:ext uri="{FF2B5EF4-FFF2-40B4-BE49-F238E27FC236}">
                <a16:creationId xmlns:a16="http://schemas.microsoft.com/office/drawing/2014/main" id="{A963395B-0EA6-F5FF-3CAF-E6411A2E522E}"/>
              </a:ext>
            </a:extLst>
          </p:cNvPr>
          <p:cNvPicPr>
            <a:picLocks noChangeAspect="1"/>
          </p:cNvPicPr>
          <p:nvPr/>
        </p:nvPicPr>
        <p:blipFill>
          <a:blip r:embed="rId3"/>
          <a:srcRect l="25531"/>
          <a:stretch/>
        </p:blipFill>
        <p:spPr>
          <a:xfrm>
            <a:off x="5808921" y="930349"/>
            <a:ext cx="5439010" cy="4997301"/>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CFC67EB8-CFA5-F025-B9FC-78AA442BCDBE}"/>
              </a:ext>
            </a:extLst>
          </p:cNvPr>
          <p:cNvCxnSpPr>
            <a:cxnSpLocks/>
          </p:cNvCxnSpPr>
          <p:nvPr/>
        </p:nvCxnSpPr>
        <p:spPr>
          <a:xfrm flipH="1">
            <a:off x="9196913" y="839972"/>
            <a:ext cx="436185" cy="544623"/>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A7EF4459-D84D-962A-D7A4-7DC1FE168F77}"/>
              </a:ext>
            </a:extLst>
          </p:cNvPr>
          <p:cNvCxnSpPr>
            <a:cxnSpLocks/>
          </p:cNvCxnSpPr>
          <p:nvPr/>
        </p:nvCxnSpPr>
        <p:spPr>
          <a:xfrm>
            <a:off x="5319259" y="4899127"/>
            <a:ext cx="562814" cy="95692"/>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
        <p:nvSpPr>
          <p:cNvPr id="3" name="Slide Number Placeholder 2">
            <a:extLst>
              <a:ext uri="{FF2B5EF4-FFF2-40B4-BE49-F238E27FC236}">
                <a16:creationId xmlns:a16="http://schemas.microsoft.com/office/drawing/2014/main" id="{BC2E8878-B3BC-05B3-314A-8A0FB7830152}"/>
              </a:ext>
            </a:extLst>
          </p:cNvPr>
          <p:cNvSpPr>
            <a:spLocks noGrp="1"/>
          </p:cNvSpPr>
          <p:nvPr>
            <p:ph type="sldNum" sz="quarter" idx="12"/>
          </p:nvPr>
        </p:nvSpPr>
        <p:spPr/>
        <p:txBody>
          <a:bodyPr/>
          <a:lstStyle/>
          <a:p>
            <a:fld id="{20BC3326-CFC9-C543-BEA8-0D432DAE7D06}"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361947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0FA1-59EF-0FAC-9E3B-8915BBF9FF0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808630A-D71C-4C04-BA4A-FB3EE48C34BF}"/>
              </a:ext>
            </a:extLst>
          </p:cNvPr>
          <p:cNvSpPr/>
          <p:nvPr/>
        </p:nvSpPr>
        <p:spPr>
          <a:xfrm>
            <a:off x="0" y="6315740"/>
            <a:ext cx="12192000" cy="54226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extBox 1">
            <a:extLst>
              <a:ext uri="{FF2B5EF4-FFF2-40B4-BE49-F238E27FC236}">
                <a16:creationId xmlns:a16="http://schemas.microsoft.com/office/drawing/2014/main" id="{D0AE644D-6546-7D98-F060-8BA2FA64099C}"/>
              </a:ext>
            </a:extLst>
          </p:cNvPr>
          <p:cNvSpPr txBox="1"/>
          <p:nvPr/>
        </p:nvSpPr>
        <p:spPr>
          <a:xfrm>
            <a:off x="493069" y="1241731"/>
            <a:ext cx="4036286" cy="3139321"/>
          </a:xfrm>
          <a:prstGeom prst="rect">
            <a:avLst/>
          </a:prstGeom>
          <a:noFill/>
        </p:spPr>
        <p:txBody>
          <a:bodyPr wrap="square" rtlCol="0">
            <a:spAutoFit/>
          </a:bodyPr>
          <a:lstStyle/>
          <a:p>
            <a:r>
              <a:rPr lang="en-US" sz="3600" b="1" dirty="0">
                <a:latin typeface="Aptos ExtraBold" panose="020B0004020202020204" pitchFamily="34" charset="0"/>
              </a:rPr>
              <a:t>Monitor Request Status</a:t>
            </a:r>
          </a:p>
          <a:p>
            <a:endParaRPr lang="en-US" dirty="0"/>
          </a:p>
          <a:p>
            <a:endParaRPr lang="en-US" dirty="0"/>
          </a:p>
          <a:p>
            <a:r>
              <a:rPr lang="en-US" dirty="0"/>
              <a:t>DFA CPB and agencies can </a:t>
            </a:r>
            <a:r>
              <a:rPr lang="en-US" b="1" dirty="0"/>
              <a:t>view the status of each request</a:t>
            </a:r>
            <a:r>
              <a:rPr lang="en-US" dirty="0"/>
              <a:t>.</a:t>
            </a:r>
          </a:p>
          <a:p>
            <a:endParaRPr lang="en-US" dirty="0"/>
          </a:p>
          <a:p>
            <a:r>
              <a:rPr lang="en-US" dirty="0"/>
              <a:t>Once approved, DFA CPB and agencies can review for backup as needed.</a:t>
            </a:r>
          </a:p>
        </p:txBody>
      </p:sp>
      <p:pic>
        <p:nvPicPr>
          <p:cNvPr id="1026" name="Picture 2">
            <a:extLst>
              <a:ext uri="{FF2B5EF4-FFF2-40B4-BE49-F238E27FC236}">
                <a16:creationId xmlns:a16="http://schemas.microsoft.com/office/drawing/2014/main" id="{B50B84A3-03A6-D1CC-37E6-FA3FB0B68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67" y="371305"/>
            <a:ext cx="1351396" cy="2905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Connector 22">
            <a:extLst>
              <a:ext uri="{FF2B5EF4-FFF2-40B4-BE49-F238E27FC236}">
                <a16:creationId xmlns:a16="http://schemas.microsoft.com/office/drawing/2014/main" id="{C3905D0C-72E0-6D67-D08E-644B67106437}"/>
              </a:ext>
            </a:extLst>
          </p:cNvPr>
          <p:cNvCxnSpPr/>
          <p:nvPr/>
        </p:nvCxnSpPr>
        <p:spPr>
          <a:xfrm>
            <a:off x="1778844" y="363919"/>
            <a:ext cx="0" cy="369332"/>
          </a:xfrm>
          <a:prstGeom prst="line">
            <a:avLst/>
          </a:prstGeom>
          <a:ln>
            <a:solidFill>
              <a:schemeClr val="accent1">
                <a:alpha val="9961"/>
              </a:schemeClr>
            </a:solidFill>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E78D2F51-9B4C-EDAB-CD4D-90BEA2FB9135}"/>
              </a:ext>
            </a:extLst>
          </p:cNvPr>
          <p:cNvSpPr/>
          <p:nvPr/>
        </p:nvSpPr>
        <p:spPr>
          <a:xfrm>
            <a:off x="557355" y="2558411"/>
            <a:ext cx="766619" cy="7141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a:extLst>
              <a:ext uri="{FF2B5EF4-FFF2-40B4-BE49-F238E27FC236}">
                <a16:creationId xmlns:a16="http://schemas.microsoft.com/office/drawing/2014/main" id="{42AB5A82-4314-8D39-1F34-F7E78B18E5ED}"/>
              </a:ext>
            </a:extLst>
          </p:cNvPr>
          <p:cNvSpPr txBox="1"/>
          <p:nvPr/>
        </p:nvSpPr>
        <p:spPr>
          <a:xfrm>
            <a:off x="1883600" y="331914"/>
            <a:ext cx="5371983" cy="369332"/>
          </a:xfrm>
          <a:prstGeom prst="rect">
            <a:avLst/>
          </a:prstGeom>
          <a:noFill/>
        </p:spPr>
        <p:txBody>
          <a:bodyPr wrap="none" rtlCol="0">
            <a:spAutoFit/>
          </a:bodyPr>
          <a:lstStyle/>
          <a:p>
            <a:r>
              <a:rPr lang="en-US" sz="900" dirty="0">
                <a:ln w="0"/>
                <a:solidFill>
                  <a:schemeClr val="accent1"/>
                </a:solidFill>
                <a:effectLst>
                  <a:outerShdw blurRad="38100" dist="25400" dir="5400000" algn="ctr" rotWithShape="0">
                    <a:srgbClr val="6E747A">
                      <a:alpha val="43000"/>
                    </a:srgbClr>
                  </a:outerShdw>
                </a:effectLst>
              </a:rPr>
              <a:t> </a:t>
            </a:r>
            <a:r>
              <a:rPr lang="en-US" sz="1800" dirty="0">
                <a:ln w="0"/>
                <a:solidFill>
                  <a:schemeClr val="accent1"/>
                </a:solidFill>
                <a:effectLst>
                  <a:outerShdw blurRad="38100" dist="25400" dir="5400000" algn="ctr" rotWithShape="0">
                    <a:srgbClr val="6E747A">
                      <a:alpha val="43000"/>
                    </a:srgbClr>
                  </a:outerShdw>
                </a:effectLst>
                <a:latin typeface="Aptos ExtraBold" panose="020B0004020202020204" pitchFamily="34" charset="0"/>
              </a:rPr>
              <a:t>Central Payroll Bureau Form Submission System</a:t>
            </a:r>
            <a:endParaRPr lang="en-US" sz="1800" dirty="0">
              <a:ln w="0"/>
              <a:solidFill>
                <a:schemeClr val="bg1">
                  <a:lumMod val="65000"/>
                </a:schemeClr>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676E10CE-97F5-179E-84A1-202BEEEC2F56}"/>
              </a:ext>
            </a:extLst>
          </p:cNvPr>
          <p:cNvPicPr>
            <a:picLocks noChangeAspect="1"/>
          </p:cNvPicPr>
          <p:nvPr/>
        </p:nvPicPr>
        <p:blipFill>
          <a:blip r:embed="rId4"/>
          <a:srcRect l="545"/>
          <a:stretch/>
        </p:blipFill>
        <p:spPr>
          <a:xfrm>
            <a:off x="4529355" y="2481566"/>
            <a:ext cx="7241222" cy="3007482"/>
          </a:xfrm>
          <a:prstGeom prst="rect">
            <a:avLst/>
          </a:prstGeom>
          <a:ln>
            <a:solidFill>
              <a:schemeClr val="bg1">
                <a:lumMod val="65000"/>
              </a:schemeClr>
            </a:solidFill>
          </a:ln>
          <a:effectLst>
            <a:outerShdw blurRad="50800" dist="38100" dir="2700000" algn="tl" rotWithShape="0">
              <a:prstClr val="black">
                <a:alpha val="40000"/>
              </a:prstClr>
            </a:outerShdw>
          </a:effectLst>
        </p:spPr>
      </p:pic>
      <p:cxnSp>
        <p:nvCxnSpPr>
          <p:cNvPr id="6" name="Straight Arrow Connector 5">
            <a:extLst>
              <a:ext uri="{FF2B5EF4-FFF2-40B4-BE49-F238E27FC236}">
                <a16:creationId xmlns:a16="http://schemas.microsoft.com/office/drawing/2014/main" id="{4445AFEB-D417-BC14-96AA-907F762CC7A9}"/>
              </a:ext>
            </a:extLst>
          </p:cNvPr>
          <p:cNvCxnSpPr>
            <a:cxnSpLocks/>
          </p:cNvCxnSpPr>
          <p:nvPr/>
        </p:nvCxnSpPr>
        <p:spPr>
          <a:xfrm flipH="1">
            <a:off x="10468882" y="4263018"/>
            <a:ext cx="355275" cy="302307"/>
          </a:xfrm>
          <a:prstGeom prst="straightConnector1">
            <a:avLst/>
          </a:prstGeom>
          <a:ln w="57150">
            <a:tailEnd type="triangle"/>
          </a:ln>
        </p:spPr>
        <p:style>
          <a:lnRef idx="2">
            <a:schemeClr val="accent2"/>
          </a:lnRef>
          <a:fillRef idx="0">
            <a:schemeClr val="accent2"/>
          </a:fillRef>
          <a:effectRef idx="1">
            <a:schemeClr val="accent2"/>
          </a:effectRef>
          <a:fontRef idx="minor">
            <a:schemeClr val="tx1"/>
          </a:fontRef>
        </p:style>
      </p:cxnSp>
      <p:sp>
        <p:nvSpPr>
          <p:cNvPr id="3" name="Slide Number Placeholder 2">
            <a:extLst>
              <a:ext uri="{FF2B5EF4-FFF2-40B4-BE49-F238E27FC236}">
                <a16:creationId xmlns:a16="http://schemas.microsoft.com/office/drawing/2014/main" id="{83CC9D6B-0C1E-AE8A-1161-37D5C49AD67C}"/>
              </a:ext>
            </a:extLst>
          </p:cNvPr>
          <p:cNvSpPr>
            <a:spLocks noGrp="1"/>
          </p:cNvSpPr>
          <p:nvPr>
            <p:ph type="sldNum" sz="quarter" idx="12"/>
          </p:nvPr>
        </p:nvSpPr>
        <p:spPr/>
        <p:txBody>
          <a:bodyPr/>
          <a:lstStyle/>
          <a:p>
            <a:fld id="{20BC3326-CFC9-C543-BEA8-0D432DAE7D06}" type="slidenum">
              <a:rPr lang="en-US" smtClean="0">
                <a:solidFill>
                  <a:schemeClr val="bg1"/>
                </a:solidFill>
              </a:rPr>
              <a:t>9</a:t>
            </a:fld>
            <a:endParaRPr lang="en-US" dirty="0">
              <a:solidFill>
                <a:schemeClr val="bg1"/>
              </a:solidFill>
            </a:endParaRPr>
          </a:p>
        </p:txBody>
      </p:sp>
    </p:spTree>
    <p:extLst>
      <p:ext uri="{BB962C8B-B14F-4D97-AF65-F5344CB8AC3E}">
        <p14:creationId xmlns:p14="http://schemas.microsoft.com/office/powerpoint/2010/main" val="21412305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2">
      <a:dk1>
        <a:srgbClr val="000000"/>
      </a:dk1>
      <a:lt1>
        <a:srgbClr val="FFFFFF"/>
      </a:lt1>
      <a:dk2>
        <a:srgbClr val="0E2841"/>
      </a:dk2>
      <a:lt2>
        <a:srgbClr val="E8E8E8"/>
      </a:lt2>
      <a:accent1>
        <a:srgbClr val="165351"/>
      </a:accent1>
      <a:accent2>
        <a:srgbClr val="DE6225"/>
      </a:accent2>
      <a:accent3>
        <a:srgbClr val="156082"/>
      </a:accent3>
      <a:accent4>
        <a:srgbClr val="E19133"/>
      </a:accent4>
      <a:accent5>
        <a:srgbClr val="D36257"/>
      </a:accent5>
      <a:accent6>
        <a:srgbClr val="545D9B"/>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10191</TotalTime>
  <Words>593</Words>
  <Application>Microsoft Office PowerPoint</Application>
  <PresentationFormat>Widescreen</PresentationFormat>
  <Paragraphs>93</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Aptos ExtraBold</vt:lpstr>
      <vt:lpstr>Aptos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Schroeder</dc:creator>
  <cp:lastModifiedBy>Guzman, Alejandro, DFA</cp:lastModifiedBy>
  <cp:revision>8</cp:revision>
  <dcterms:created xsi:type="dcterms:W3CDTF">2024-10-10T14:49:55Z</dcterms:created>
  <dcterms:modified xsi:type="dcterms:W3CDTF">2024-11-01T21:09:56Z</dcterms:modified>
</cp:coreProperties>
</file>