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10"/>
  </p:notesMasterIdLst>
  <p:handoutMasterIdLst>
    <p:handoutMasterId r:id="rId11"/>
  </p:handoutMasterIdLst>
  <p:sldIdLst>
    <p:sldId id="271" r:id="rId3"/>
    <p:sldId id="307" r:id="rId4"/>
    <p:sldId id="308" r:id="rId5"/>
    <p:sldId id="309" r:id="rId6"/>
    <p:sldId id="310" r:id="rId7"/>
    <p:sldId id="311" r:id="rId8"/>
    <p:sldId id="315" r:id="rId9"/>
  </p:sldIdLst>
  <p:sldSz cx="9144000" cy="6858000" type="screen4x3"/>
  <p:notesSz cx="7023100" cy="93091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CA9F02"/>
    <a:srgbClr val="FF9933"/>
    <a:srgbClr val="FFFF99"/>
    <a:srgbClr val="99CCFF"/>
    <a:srgbClr val="FF9999"/>
    <a:srgbClr val="FF7C80"/>
    <a:srgbClr val="6699FF"/>
    <a:srgbClr val="FFCC99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45" d="100"/>
          <a:sy n="45" d="100"/>
        </p:scale>
        <p:origin x="970" y="38"/>
      </p:cViewPr>
      <p:guideLst>
        <p:guide orient="horz" pos="4319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979" cy="467363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7531" y="0"/>
            <a:ext cx="3043979" cy="467363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D54EA33B-5D52-4746-AC6D-4B6902FAD0E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1738"/>
            <a:ext cx="3043979" cy="467363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7531" y="8841738"/>
            <a:ext cx="3043979" cy="467363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C8DA7CE7-42F7-49B1-9647-A69B97F85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7579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8" y="1"/>
            <a:ext cx="3043979" cy="465775"/>
          </a:xfrm>
          <a:prstGeom prst="rect">
            <a:avLst/>
          </a:prstGeom>
        </p:spPr>
        <p:txBody>
          <a:bodyPr vert="horz" lIns="91455" tIns="45726" rIns="91455" bIns="4572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7536" y="1"/>
            <a:ext cx="3043979" cy="465775"/>
          </a:xfrm>
          <a:prstGeom prst="rect">
            <a:avLst/>
          </a:prstGeom>
        </p:spPr>
        <p:txBody>
          <a:bodyPr vert="horz" lIns="91455" tIns="45726" rIns="91455" bIns="45726" rtlCol="0"/>
          <a:lstStyle>
            <a:lvl1pPr algn="r">
              <a:defRPr sz="1200"/>
            </a:lvl1pPr>
          </a:lstStyle>
          <a:p>
            <a:fld id="{476E2402-E03B-4C01-BF2A-EFCD04514D3C}" type="datetimeFigureOut">
              <a:rPr lang="en-US" smtClean="0"/>
              <a:t>4/5/2016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6913"/>
            <a:ext cx="4657725" cy="34940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55" tIns="45726" rIns="91455" bIns="4572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952" y="4422464"/>
            <a:ext cx="5617207" cy="4188778"/>
          </a:xfrm>
          <a:prstGeom prst="rect">
            <a:avLst/>
          </a:prstGeom>
        </p:spPr>
        <p:txBody>
          <a:bodyPr vert="horz" lIns="91455" tIns="45726" rIns="91455" bIns="4572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8" y="8841740"/>
            <a:ext cx="3043979" cy="465775"/>
          </a:xfrm>
          <a:prstGeom prst="rect">
            <a:avLst/>
          </a:prstGeom>
        </p:spPr>
        <p:txBody>
          <a:bodyPr vert="horz" lIns="91455" tIns="45726" rIns="91455" bIns="4572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7536" y="8841740"/>
            <a:ext cx="3043979" cy="465775"/>
          </a:xfrm>
          <a:prstGeom prst="rect">
            <a:avLst/>
          </a:prstGeom>
        </p:spPr>
        <p:txBody>
          <a:bodyPr vert="horz" lIns="91455" tIns="45726" rIns="91455" bIns="45726" rtlCol="0" anchor="b"/>
          <a:lstStyle>
            <a:lvl1pPr algn="r">
              <a:defRPr sz="1200"/>
            </a:lvl1pPr>
          </a:lstStyle>
          <a:p>
            <a:fld id="{A5EEBA69-5D80-46B0-A4A5-E3BDBC3D9BE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979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EBA69-5D80-46B0-A4A5-E3BDBC3D9BE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558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 smtClean="0"/>
              <a:t>Click to edit Master title style</a:t>
            </a:r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0" y="3962400"/>
            <a:ext cx="548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 dirty="0" smtClean="0"/>
              <a:t>Click to edit Master subtitle style</a:t>
            </a:r>
            <a:endParaRPr lang="en-US" alt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5C33AD-11E3-41EF-A365-F82464F53322}" type="datetime1">
              <a:rPr lang="da-DK" smtClean="0"/>
              <a:t>05-04-2016</a:t>
            </a:fld>
            <a:endParaRPr lang="da-DK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da-DK" smtClean="0"/>
              <a:t>DRAFT</a:t>
            </a:r>
            <a:endParaRPr lang="da-DK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51D4C2-141E-4BAD-AF5B-B83E9AA4F1AF}" type="slidenum">
              <a:rPr lang="da-DK" smtClean="0"/>
              <a:pPr/>
              <a:t>‹#›</a:t>
            </a:fld>
            <a:endParaRPr lang="da-DK"/>
          </a:p>
        </p:txBody>
      </p:sp>
      <p:pic>
        <p:nvPicPr>
          <p:cNvPr id="3" name="Picture 2" descr="Final (Watermark)Rev1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717" y="3356430"/>
            <a:ext cx="2173019" cy="2812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841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7B7D69-8551-440E-B8C1-CBE8107D5D50}" type="datetime1">
              <a:rPr lang="da-DK" smtClean="0"/>
              <a:t>05-04-2016</a:t>
            </a:fld>
            <a:endParaRPr lang="da-D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a-DK" smtClean="0"/>
              <a:t>DRAFT</a:t>
            </a:r>
            <a:endParaRPr lang="da-D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51D4C2-141E-4BAD-AF5B-B83E9AA4F1AF}" type="slidenum">
              <a:rPr lang="da-DK" smtClean="0"/>
              <a:pPr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03352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181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181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77C73F-CE33-4352-A7F5-9325B165E800}" type="datetime1">
              <a:rPr lang="da-DK" smtClean="0"/>
              <a:t>05-04-2016</a:t>
            </a:fld>
            <a:endParaRPr lang="da-D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a-DK" smtClean="0"/>
              <a:t>DRAFT</a:t>
            </a:r>
            <a:endParaRPr lang="da-D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51D4C2-141E-4BAD-AF5B-B83E9AA4F1AF}" type="slidenum">
              <a:rPr lang="da-DK" smtClean="0"/>
              <a:pPr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39325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A17F89-CAF2-4ECE-956A-C62479F3B897}" type="datetime1">
              <a:rPr lang="da-DK" smtClean="0"/>
              <a:t>05-04-2016</a:t>
            </a:fld>
            <a:endParaRPr lang="da-D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a-DK" smtClean="0"/>
              <a:t>DRAFT</a:t>
            </a:r>
            <a:endParaRPr lang="da-D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51D4C2-141E-4BAD-AF5B-B83E9AA4F1AF}" type="slidenum">
              <a:rPr lang="da-DK" smtClean="0"/>
              <a:pPr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93884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0150FC-D4D4-45D1-BBBE-E1A5070FCE9A}" type="datetime1">
              <a:rPr lang="da-DK" smtClean="0"/>
              <a:t>05-04-2016</a:t>
            </a:fld>
            <a:endParaRPr lang="da-D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a-DK" smtClean="0"/>
              <a:t>DRAFT</a:t>
            </a:r>
            <a:endParaRPr lang="da-D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51D4C2-141E-4BAD-AF5B-B83E9AA4F1AF}" type="slidenum">
              <a:rPr lang="da-DK" smtClean="0"/>
              <a:pPr/>
              <a:t>‹#›</a:t>
            </a:fld>
            <a:endParaRPr lang="da-DK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67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E1F314-0B99-47A6-AC39-6D7897FFF28D}" type="datetime1">
              <a:rPr lang="da-DK" smtClean="0"/>
              <a:t>05-04-2016</a:t>
            </a:fld>
            <a:endParaRPr lang="da-D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a-DK" smtClean="0"/>
              <a:t>DRAFT</a:t>
            </a:r>
            <a:endParaRPr lang="da-D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51D4C2-141E-4BAD-AF5B-B83E9AA4F1AF}" type="slidenum">
              <a:rPr lang="da-DK" smtClean="0"/>
              <a:pPr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90129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0F3A25-A40F-4549-8CBC-3BABFC934CA0}" type="datetime1">
              <a:rPr lang="da-DK" smtClean="0"/>
              <a:t>05-04-2016</a:t>
            </a:fld>
            <a:endParaRPr lang="da-D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a-DK" smtClean="0"/>
              <a:t>DRAFT</a:t>
            </a:r>
            <a:endParaRPr lang="da-D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51D4C2-141E-4BAD-AF5B-B83E9AA4F1AF}" type="slidenum">
              <a:rPr lang="da-DK" smtClean="0"/>
              <a:pPr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38573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CB0FF2-6A97-4FE0-AE25-064F5399CA00}" type="datetime1">
              <a:rPr lang="da-DK" smtClean="0"/>
              <a:t>05-04-2016</a:t>
            </a:fld>
            <a:endParaRPr lang="da-DK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a-DK" smtClean="0"/>
              <a:t>DRAFT</a:t>
            </a:r>
            <a:endParaRPr lang="da-DK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51D4C2-141E-4BAD-AF5B-B83E9AA4F1AF}" type="slidenum">
              <a:rPr lang="da-DK" smtClean="0"/>
              <a:pPr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10892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6BB385-9F0E-41FA-B250-9D9DF56D4140}" type="datetime1">
              <a:rPr lang="da-DK" smtClean="0"/>
              <a:t>05-04-2016</a:t>
            </a:fld>
            <a:endParaRPr lang="da-DK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a-DK" smtClean="0"/>
              <a:t>DRAFT</a:t>
            </a:r>
            <a:endParaRPr lang="da-DK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51D4C2-141E-4BAD-AF5B-B83E9AA4F1AF}" type="slidenum">
              <a:rPr lang="da-DK" smtClean="0"/>
              <a:pPr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18599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C5D120-9544-46B1-A4E6-78894A9997D4}" type="datetime1">
              <a:rPr lang="da-DK" smtClean="0"/>
              <a:t>05-04-2016</a:t>
            </a:fld>
            <a:endParaRPr lang="da-DK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a-DK" smtClean="0"/>
              <a:t>DRAFT</a:t>
            </a:r>
            <a:endParaRPr lang="da-DK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51D4C2-141E-4BAD-AF5B-B83E9AA4F1AF}" type="slidenum">
              <a:rPr lang="da-DK" smtClean="0"/>
              <a:pPr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60776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DBE587-3100-4C59-94B9-9CEFF828463D}" type="datetime1">
              <a:rPr lang="da-DK" smtClean="0"/>
              <a:t>05-04-2016</a:t>
            </a:fld>
            <a:endParaRPr lang="da-D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a-DK" smtClean="0"/>
              <a:t>DRAFT</a:t>
            </a:r>
            <a:endParaRPr lang="da-D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51D4C2-141E-4BAD-AF5B-B83E9AA4F1AF}" type="slidenum">
              <a:rPr lang="da-DK" smtClean="0"/>
              <a:pPr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83078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1ABB8-09DD-4CB3-8A92-E0CA54960326}" type="datetime1">
              <a:rPr lang="da-DK" smtClean="0"/>
              <a:t>05-04-2016</a:t>
            </a:fld>
            <a:endParaRPr lang="da-D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a-DK" smtClean="0"/>
              <a:t>DRAFT</a:t>
            </a:r>
            <a:endParaRPr lang="da-D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51D4C2-141E-4BAD-AF5B-B83E9AA4F1AF}" type="slidenum">
              <a:rPr lang="da-DK" smtClean="0"/>
              <a:pPr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24197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fld id="{DD413F0E-0CD7-41DA-91D2-8B1005358AD4}" type="datetime1">
              <a:rPr lang="da-DK" smtClean="0"/>
              <a:t>05-04-2016</a:t>
            </a:fld>
            <a:endParaRPr lang="da-DK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r>
              <a:rPr lang="da-DK" smtClean="0"/>
              <a:t>DRAFT</a:t>
            </a:r>
            <a:endParaRPr lang="da-DK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D851D4C2-141E-4BAD-AF5B-B83E9AA4F1AF}" type="slidenum">
              <a:rPr lang="da-DK" smtClean="0"/>
              <a:pPr/>
              <a:t>‹#›</a:t>
            </a:fld>
            <a:endParaRPr lang="da-DK"/>
          </a:p>
        </p:txBody>
      </p:sp>
      <p:sp>
        <p:nvSpPr>
          <p:cNvPr id="410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5" name="Picture 4" descr="Final (Watermark)Rev1-01.png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5272" y="254001"/>
            <a:ext cx="883227" cy="1143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95866" y="1371599"/>
            <a:ext cx="7806267" cy="2065867"/>
          </a:xfrm>
        </p:spPr>
        <p:txBody>
          <a:bodyPr/>
          <a:lstStyle/>
          <a:p>
            <a:r>
              <a:rPr lang="en-US" sz="4800" dirty="0" smtClean="0"/>
              <a:t>Calculating the </a:t>
            </a:r>
            <a:r>
              <a:rPr lang="en-US" sz="4800" dirty="0" smtClean="0"/>
              <a:t>New FLSA Rate for Additional Pay Requests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4400" i="1" dirty="0"/>
          </a:p>
        </p:txBody>
      </p:sp>
      <p:sp>
        <p:nvSpPr>
          <p:cNvPr id="7" name="Subtitle 5"/>
          <p:cNvSpPr txBox="1">
            <a:spLocks/>
          </p:cNvSpPr>
          <p:nvPr/>
        </p:nvSpPr>
        <p:spPr bwMode="auto">
          <a:xfrm>
            <a:off x="2842814" y="3967706"/>
            <a:ext cx="2723336" cy="1752600"/>
          </a:xfrm>
          <a:prstGeom prst="rect">
            <a:avLst/>
          </a:prstGeom>
          <a:noFill/>
          <a:ln w="9525"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+mn-lt"/>
              </a:defRPr>
            </a:lvl2pPr>
            <a:lvl3pPr marL="1022350" indent="-350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3pPr>
            <a:lvl4pPr marL="1339850" indent="-3159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+mn-lt"/>
              </a:defRPr>
            </a:lvl4pPr>
            <a:lvl5pPr marL="16811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1383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5955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0527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5099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r>
              <a:rPr lang="en-US" sz="1800" dirty="0" smtClean="0"/>
              <a:t>April 6, 2016</a:t>
            </a: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1406613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D4C2-141E-4BAD-AF5B-B83E9AA4F1AF}" type="slidenum">
              <a:rPr lang="da-DK" smtClean="0"/>
              <a:pPr/>
              <a:t>2</a:t>
            </a:fld>
            <a:endParaRPr lang="da-DK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7813"/>
            <a:ext cx="7158251" cy="1139825"/>
          </a:xfrm>
        </p:spPr>
        <p:txBody>
          <a:bodyPr/>
          <a:lstStyle/>
          <a:p>
            <a:r>
              <a:rPr lang="en-US" sz="3600" b="1" dirty="0" smtClean="0"/>
              <a:t>Step 1: Identify the earnings </a:t>
            </a:r>
            <a:r>
              <a:rPr lang="en-US" sz="3600" b="1" dirty="0" smtClean="0"/>
              <a:t>codes for </a:t>
            </a:r>
            <a:r>
              <a:rPr lang="en-US" sz="3600" b="1" dirty="0" smtClean="0"/>
              <a:t>the FLSA period</a:t>
            </a:r>
            <a:endParaRPr lang="en-US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23331" y="4708478"/>
            <a:ext cx="4640382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OTP	</a:t>
            </a:r>
            <a:r>
              <a:rPr lang="en-US" dirty="0" smtClean="0"/>
              <a:t>4.29 </a:t>
            </a:r>
            <a:r>
              <a:rPr lang="en-US" dirty="0" smtClean="0"/>
              <a:t>x </a:t>
            </a:r>
            <a:r>
              <a:rPr lang="en-US" dirty="0" smtClean="0"/>
              <a:t>13.18197 </a:t>
            </a:r>
            <a:r>
              <a:rPr lang="en-US" dirty="0" smtClean="0"/>
              <a:t>x 1.5 =	</a:t>
            </a:r>
            <a:r>
              <a:rPr lang="en-US" dirty="0" smtClean="0"/>
              <a:t>  </a:t>
            </a:r>
            <a:r>
              <a:rPr lang="en-US" dirty="0" smtClean="0"/>
              <a:t>84.82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REG	</a:t>
            </a:r>
            <a:r>
              <a:rPr lang="en-US" dirty="0" smtClean="0"/>
              <a:t>12.68</a:t>
            </a:r>
            <a:r>
              <a:rPr lang="en-US" dirty="0" smtClean="0"/>
              <a:t> </a:t>
            </a:r>
            <a:r>
              <a:rPr lang="en-US" dirty="0" smtClean="0"/>
              <a:t>x </a:t>
            </a:r>
            <a:r>
              <a:rPr lang="en-US" dirty="0" smtClean="0"/>
              <a:t>21.68 </a:t>
            </a:r>
            <a:r>
              <a:rPr lang="en-US" dirty="0" smtClean="0"/>
              <a:t>= 		</a:t>
            </a:r>
            <a:r>
              <a:rPr lang="en-US" dirty="0" smtClean="0"/>
              <a:t>274.90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SH2</a:t>
            </a:r>
            <a:r>
              <a:rPr lang="en-US" dirty="0" smtClean="0"/>
              <a:t>	</a:t>
            </a:r>
            <a:r>
              <a:rPr lang="en-US" dirty="0" smtClean="0"/>
              <a:t>18.62 x 0.70 </a:t>
            </a:r>
            <a:r>
              <a:rPr lang="en-US" dirty="0" smtClean="0"/>
              <a:t>= 		</a:t>
            </a:r>
            <a:r>
              <a:rPr lang="en-US" dirty="0" smtClean="0"/>
              <a:t>  13.03</a:t>
            </a:r>
            <a:endParaRPr lang="en-US" dirty="0"/>
          </a:p>
        </p:txBody>
      </p:sp>
      <p:pic>
        <p:nvPicPr>
          <p:cNvPr id="1029" name="Picture 5" descr="C:\Users\audrey.liddy\AppData\Local\Microsoft\Windows\Temporary Internet Files\Content.IE5\RLRGEV0G\Green Tick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8728" y="5685763"/>
            <a:ext cx="355126" cy="310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5" descr="C:\Users\audrey.liddy\AppData\Local\Microsoft\Windows\Temporary Internet Files\Content.IE5\RLRGEV0G\Green Tick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8728" y="5286327"/>
            <a:ext cx="355126" cy="310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audrey.liddy\AppData\Local\Microsoft\Windows\Temporary Internet Files\Content.IE5\FJZXMXD5\PngMedium-wrong-check-6060[1]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3712" y="4837120"/>
            <a:ext cx="36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Callout 5"/>
          <p:cNvSpPr/>
          <p:nvPr/>
        </p:nvSpPr>
        <p:spPr>
          <a:xfrm>
            <a:off x="6161964" y="4572547"/>
            <a:ext cx="1494430" cy="540772"/>
          </a:xfrm>
          <a:prstGeom prst="wedgeEllipseCallout">
            <a:avLst>
              <a:gd name="adj1" fmla="val -72196"/>
              <a:gd name="adj2" fmla="val 271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?%#*&amp;!</a:t>
            </a:r>
            <a:endParaRPr lang="en-US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338667" y="2247561"/>
            <a:ext cx="8488091" cy="1520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135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D4C2-141E-4BAD-AF5B-B83E9AA4F1AF}" type="slidenum">
              <a:rPr lang="da-DK" smtClean="0"/>
              <a:pPr/>
              <a:t>3</a:t>
            </a:fld>
            <a:endParaRPr lang="da-DK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7813"/>
            <a:ext cx="7158251" cy="1139825"/>
          </a:xfrm>
        </p:spPr>
        <p:txBody>
          <a:bodyPr/>
          <a:lstStyle/>
          <a:p>
            <a:r>
              <a:rPr lang="en-US" sz="3600" b="1" dirty="0" smtClean="0"/>
              <a:t>Step 2: Determine the effect on FLSA for each earning code</a:t>
            </a:r>
            <a:endParaRPr lang="en-US" sz="3600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764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Run query: NMS_PY_EARN_CODES_FLSA</a:t>
            </a:r>
          </a:p>
          <a:p>
            <a:r>
              <a:rPr lang="en-US" dirty="0" smtClean="0"/>
              <a:t>Run the query as of the </a:t>
            </a:r>
            <a:r>
              <a:rPr lang="en-US" b="1" dirty="0" smtClean="0"/>
              <a:t>week begin date </a:t>
            </a:r>
            <a:r>
              <a:rPr lang="en-US" dirty="0" smtClean="0"/>
              <a:t>for the week you are calculating.</a:t>
            </a:r>
          </a:p>
          <a:p>
            <a:r>
              <a:rPr lang="en-US" dirty="0" smtClean="0"/>
              <a:t>Run for each earning code in that week.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OTP – Both Hours and Amounts</a:t>
            </a:r>
          </a:p>
          <a:p>
            <a:pPr marL="0" indent="0">
              <a:buNone/>
            </a:pPr>
            <a:r>
              <a:rPr lang="en-US" dirty="0" smtClean="0"/>
              <a:t>REG – Both Hours and Amounts</a:t>
            </a:r>
          </a:p>
          <a:p>
            <a:pPr marL="0" indent="0">
              <a:buNone/>
            </a:pPr>
            <a:r>
              <a:rPr lang="en-US" dirty="0" smtClean="0"/>
              <a:t>SH2 </a:t>
            </a:r>
            <a:r>
              <a:rPr lang="en-US" dirty="0" smtClean="0"/>
              <a:t>– Amounts Only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214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D4C2-141E-4BAD-AF5B-B83E9AA4F1AF}" type="slidenum">
              <a:rPr lang="da-DK" smtClean="0"/>
              <a:pPr/>
              <a:t>4</a:t>
            </a:fld>
            <a:endParaRPr lang="da-DK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7813"/>
            <a:ext cx="7158251" cy="1725878"/>
          </a:xfrm>
        </p:spPr>
        <p:txBody>
          <a:bodyPr/>
          <a:lstStyle/>
          <a:p>
            <a:r>
              <a:rPr lang="en-US" sz="3600" b="1" dirty="0" smtClean="0"/>
              <a:t>Step 3: Create a spreadsheet with the </a:t>
            </a:r>
            <a:r>
              <a:rPr lang="en-US" sz="3600" b="1" dirty="0" smtClean="0"/>
              <a:t>earnings the EE should have been paid by week</a:t>
            </a:r>
            <a:endParaRPr lang="en-US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031457" y="3886915"/>
            <a:ext cx="749262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Split </a:t>
            </a:r>
            <a:r>
              <a:rPr lang="en-US" dirty="0"/>
              <a:t>the OTP earnings code into two separate lines, one </a:t>
            </a:r>
            <a:r>
              <a:rPr lang="en-US" dirty="0" smtClean="0"/>
              <a:t>that </a:t>
            </a:r>
            <a:r>
              <a:rPr lang="en-US" dirty="0" smtClean="0"/>
              <a:t>includes </a:t>
            </a:r>
            <a:r>
              <a:rPr lang="en-US" dirty="0"/>
              <a:t>OTP with a multiplication factor of 0.5, and one that </a:t>
            </a:r>
            <a:r>
              <a:rPr lang="en-US" dirty="0" smtClean="0"/>
              <a:t>includes </a:t>
            </a:r>
            <a:r>
              <a:rPr lang="en-US" dirty="0"/>
              <a:t>REG with a multiplication factor of 1.0. In the "Adds Hours" and "Adds Amount" Columns, put a 'Y' next to the REG earnings, but not next to the OTP earnings</a:t>
            </a:r>
            <a:r>
              <a:rPr lang="en-US" dirty="0" smtClean="0"/>
              <a:t>. </a:t>
            </a:r>
          </a:p>
          <a:p>
            <a:endParaRPr lang="en-US" dirty="0"/>
          </a:p>
          <a:p>
            <a:r>
              <a:rPr lang="en-US" dirty="0" smtClean="0"/>
              <a:t>Insert the “New Hourly Rate” the employee should have been paid during that time period, </a:t>
            </a:r>
            <a:r>
              <a:rPr lang="en-US" u="sng" dirty="0" smtClean="0"/>
              <a:t>NOT</a:t>
            </a:r>
            <a:r>
              <a:rPr lang="en-US" dirty="0" smtClean="0"/>
              <a:t> the amount listed on the paycheck.</a:t>
            </a:r>
            <a:endParaRPr lang="en-US" dirty="0"/>
          </a:p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816" y="2003691"/>
            <a:ext cx="8598001" cy="1785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8394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D4C2-141E-4BAD-AF5B-B83E9AA4F1AF}" type="slidenum">
              <a:rPr lang="da-DK" smtClean="0"/>
              <a:pPr/>
              <a:t>5</a:t>
            </a:fld>
            <a:endParaRPr lang="da-DK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7813"/>
            <a:ext cx="7158251" cy="1139825"/>
          </a:xfrm>
        </p:spPr>
        <p:txBody>
          <a:bodyPr/>
          <a:lstStyle/>
          <a:p>
            <a:r>
              <a:rPr lang="en-US" sz="3600" b="1" dirty="0" smtClean="0"/>
              <a:t>Step 4: Total the Hours and Amounts Columns where </a:t>
            </a:r>
            <a:br>
              <a:rPr lang="en-US" sz="3600" b="1" dirty="0" smtClean="0"/>
            </a:br>
            <a:r>
              <a:rPr lang="en-US" sz="3600" b="1" dirty="0" smtClean="0"/>
              <a:t>Adds to Hours/Amount = Y</a:t>
            </a:r>
            <a:endParaRPr lang="en-US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928048" y="4763069"/>
            <a:ext cx="76427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Total FLSA Hours = </a:t>
            </a:r>
            <a:r>
              <a:rPr lang="en-US" dirty="0" smtClean="0"/>
              <a:t>7.92 </a:t>
            </a:r>
            <a:r>
              <a:rPr lang="en-US" dirty="0" smtClean="0"/>
              <a:t>+ 40 = </a:t>
            </a:r>
            <a:r>
              <a:rPr lang="en-US" dirty="0" smtClean="0"/>
              <a:t>47.92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Total FLSA Amount = </a:t>
            </a:r>
            <a:r>
              <a:rPr lang="en-US" dirty="0" smtClean="0"/>
              <a:t>108.3456 </a:t>
            </a:r>
            <a:r>
              <a:rPr lang="en-US" dirty="0" smtClean="0"/>
              <a:t>+ </a:t>
            </a:r>
            <a:r>
              <a:rPr lang="en-US" dirty="0" smtClean="0"/>
              <a:t>547.20 </a:t>
            </a:r>
            <a:r>
              <a:rPr lang="en-US" dirty="0" smtClean="0"/>
              <a:t>+ </a:t>
            </a:r>
            <a:r>
              <a:rPr lang="en-US" dirty="0" smtClean="0"/>
              <a:t>24.052 </a:t>
            </a:r>
            <a:r>
              <a:rPr lang="en-US" dirty="0" smtClean="0"/>
              <a:t>= </a:t>
            </a:r>
            <a:r>
              <a:rPr lang="en-US" dirty="0" smtClean="0"/>
              <a:t>679.5976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242" y="2682175"/>
            <a:ext cx="8642083" cy="2080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395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D4C2-141E-4BAD-AF5B-B83E9AA4F1AF}" type="slidenum">
              <a:rPr lang="da-DK" smtClean="0"/>
              <a:pPr/>
              <a:t>6</a:t>
            </a:fld>
            <a:endParaRPr lang="da-DK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7813"/>
            <a:ext cx="7158251" cy="1139825"/>
          </a:xfrm>
        </p:spPr>
        <p:txBody>
          <a:bodyPr/>
          <a:lstStyle/>
          <a:p>
            <a:r>
              <a:rPr lang="en-US" sz="3600" b="1" dirty="0" smtClean="0"/>
              <a:t>Step 5: Find the FLSA Rate</a:t>
            </a:r>
            <a:endParaRPr lang="en-US" sz="3600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16286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Divide the FLSA Amount </a:t>
            </a:r>
            <a:r>
              <a:rPr lang="en-US" dirty="0" smtClean="0"/>
              <a:t>(679.59) </a:t>
            </a:r>
            <a:r>
              <a:rPr lang="en-US" dirty="0" smtClean="0"/>
              <a:t>by the FLSA Hours </a:t>
            </a:r>
            <a:r>
              <a:rPr lang="en-US" dirty="0" smtClean="0"/>
              <a:t>(</a:t>
            </a:r>
            <a:r>
              <a:rPr lang="en-US" dirty="0" smtClean="0"/>
              <a:t>47.92</a:t>
            </a:r>
            <a:r>
              <a:rPr lang="en-US" dirty="0" smtClean="0"/>
              <a:t>) </a:t>
            </a:r>
            <a:r>
              <a:rPr lang="en-US" dirty="0" smtClean="0"/>
              <a:t>to find the FLSA Rate</a:t>
            </a:r>
          </a:p>
          <a:p>
            <a:pPr marL="344487" lvl="1" indent="0" algn="ctr">
              <a:buNone/>
            </a:pPr>
            <a:r>
              <a:rPr lang="en-US" dirty="0" smtClean="0"/>
              <a:t>679.5976 </a:t>
            </a:r>
            <a:r>
              <a:rPr lang="en-US" dirty="0" smtClean="0"/>
              <a:t>/ </a:t>
            </a:r>
            <a:r>
              <a:rPr lang="en-US" dirty="0" smtClean="0"/>
              <a:t>47.92 </a:t>
            </a:r>
            <a:r>
              <a:rPr lang="en-US" dirty="0" smtClean="0"/>
              <a:t>= </a:t>
            </a:r>
            <a:r>
              <a:rPr lang="en-US" b="1" dirty="0" smtClean="0"/>
              <a:t>14.181920</a:t>
            </a:r>
            <a:endParaRPr lang="en-US" b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267" y="3300493"/>
            <a:ext cx="8715490" cy="1864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33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D4C2-141E-4BAD-AF5B-B83E9AA4F1AF}" type="slidenum">
              <a:rPr lang="da-DK" smtClean="0"/>
              <a:pPr/>
              <a:t>7</a:t>
            </a:fld>
            <a:endParaRPr lang="da-DK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7813"/>
            <a:ext cx="7158251" cy="1139825"/>
          </a:xfrm>
        </p:spPr>
        <p:txBody>
          <a:bodyPr/>
          <a:lstStyle/>
          <a:p>
            <a:r>
              <a:rPr lang="en-US" sz="3600" b="1" dirty="0" smtClean="0"/>
              <a:t>Step 6: Insert amount into Additional Pay Spreadsheet</a:t>
            </a:r>
            <a:endParaRPr lang="en-US" sz="3600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smtClean="0"/>
              <a:t>Take the </a:t>
            </a:r>
            <a:r>
              <a:rPr lang="en-US" sz="2800" dirty="0" smtClean="0"/>
              <a:t>New FLSA Rate </a:t>
            </a:r>
            <a:r>
              <a:rPr lang="en-US" sz="2800" dirty="0" smtClean="0"/>
              <a:t>from the </a:t>
            </a:r>
            <a:r>
              <a:rPr lang="en-US" sz="2800" dirty="0" smtClean="0"/>
              <a:t>prior spreadsheet and insert it into the Additional Pay Worksheet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4090" y="3106761"/>
            <a:ext cx="6068044" cy="2752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010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HARE Special Project - Cash Management Remediation Implementation and Closeout 10-24-12 v 2.1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62E0FE8E-8CE2-431A-A259-EBFECC27094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SHARE Special Project - Cash Management Remediation Implementation and Closeout 10-24-12 v 2.1</Template>
  <TotalTime>21978</TotalTime>
  <Words>285</Words>
  <Application>Microsoft Office PowerPoint</Application>
  <PresentationFormat>On-screen Show (4:3)</PresentationFormat>
  <Paragraphs>41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Garamond</vt:lpstr>
      <vt:lpstr>Wingdings</vt:lpstr>
      <vt:lpstr>SHARE Special Project - Cash Management Remediation Implementation and Closeout 10-24-12 v 2.1</vt:lpstr>
      <vt:lpstr>Calculating the New FLSA Rate for Additional Pay Requests  </vt:lpstr>
      <vt:lpstr>Step 1: Identify the earnings codes for the FLSA period</vt:lpstr>
      <vt:lpstr>Step 2: Determine the effect on FLSA for each earning code</vt:lpstr>
      <vt:lpstr>Step 3: Create a spreadsheet with the earnings the EE should have been paid by week</vt:lpstr>
      <vt:lpstr>Step 4: Total the Hours and Amounts Columns where  Adds to Hours/Amount = Y</vt:lpstr>
      <vt:lpstr>Step 5: Find the FLSA Rate</vt:lpstr>
      <vt:lpstr>Step 6: Insert amount into Additional Pay Spreadsheet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SHARE Special Project Cash Management Remediation</dc:title>
  <dc:creator>Hayne</dc:creator>
  <cp:lastModifiedBy>Terese Vigil</cp:lastModifiedBy>
  <cp:revision>123</cp:revision>
  <cp:lastPrinted>2016-04-05T16:58:09Z</cp:lastPrinted>
  <dcterms:created xsi:type="dcterms:W3CDTF">2012-11-01T16:30:09Z</dcterms:created>
  <dcterms:modified xsi:type="dcterms:W3CDTF">2016-04-05T16:58:10Z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TC018754729991</vt:lpwstr>
  </property>
</Properties>
</file>