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6"/>
  </p:notesMasterIdLst>
  <p:sldIdLst>
    <p:sldId id="334" r:id="rId2"/>
    <p:sldId id="264" r:id="rId3"/>
    <p:sldId id="337" r:id="rId4"/>
    <p:sldId id="283" r:id="rId5"/>
    <p:sldId id="284" r:id="rId6"/>
    <p:sldId id="285" r:id="rId7"/>
    <p:sldId id="441" r:id="rId8"/>
    <p:sldId id="280" r:id="rId9"/>
    <p:sldId id="282" r:id="rId10"/>
    <p:sldId id="287" r:id="rId11"/>
    <p:sldId id="289" r:id="rId12"/>
    <p:sldId id="266" r:id="rId13"/>
    <p:sldId id="442" r:id="rId14"/>
    <p:sldId id="443" r:id="rId15"/>
    <p:sldId id="444" r:id="rId16"/>
    <p:sldId id="292" r:id="rId17"/>
    <p:sldId id="449" r:id="rId18"/>
    <p:sldId id="450" r:id="rId19"/>
    <p:sldId id="451" r:id="rId20"/>
    <p:sldId id="309" r:id="rId21"/>
    <p:sldId id="438" r:id="rId22"/>
    <p:sldId id="385" r:id="rId23"/>
    <p:sldId id="331" r:id="rId24"/>
    <p:sldId id="401" r:id="rId25"/>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6D1E1D1-5A5C-490E-9D5F-372D653439F7}">
          <p14:sldIdLst>
            <p14:sldId id="334"/>
            <p14:sldId id="264"/>
            <p14:sldId id="337"/>
            <p14:sldId id="283"/>
            <p14:sldId id="284"/>
            <p14:sldId id="285"/>
            <p14:sldId id="441"/>
            <p14:sldId id="280"/>
            <p14:sldId id="282"/>
            <p14:sldId id="287"/>
            <p14:sldId id="289"/>
            <p14:sldId id="266"/>
            <p14:sldId id="442"/>
            <p14:sldId id="443"/>
            <p14:sldId id="444"/>
            <p14:sldId id="292"/>
            <p14:sldId id="449"/>
            <p14:sldId id="450"/>
            <p14:sldId id="451"/>
            <p14:sldId id="309"/>
          </p14:sldIdLst>
        </p14:section>
        <p14:section name="Untitled Section" id="{44D6784E-7A96-46F5-9AC7-803A964F93B1}">
          <p14:sldIdLst>
            <p14:sldId id="438"/>
            <p14:sldId id="385"/>
            <p14:sldId id="331"/>
            <p14:sldId id="40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90E80F-804F-A1B3-4B64-1AF68922ED84}" name="Cordelia Chavez" initials="CC" userId="S-1-5-21-576779614-2148961230-1122738436-4091" providerId="AD"/>
  <p188:author id="{50B6F8D3-2719-FC2F-B295-95E9337799B7}" name="Michael Gilmore" initials="MG" userId="S-1-5-21-576779614-2148961230-1122738436-997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47" autoAdjust="0"/>
    <p:restoredTop sz="84696" autoAdjust="0"/>
  </p:normalViewPr>
  <p:slideViewPr>
    <p:cSldViewPr snapToGrid="0">
      <p:cViewPr varScale="1">
        <p:scale>
          <a:sx n="119" d="100"/>
          <a:sy n="119" d="100"/>
        </p:scale>
        <p:origin x="84" y="22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95" d="100"/>
          <a:sy n="95" d="100"/>
        </p:scale>
        <p:origin x="363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1" Type="http://schemas.openxmlformats.org/officeDocument/2006/relationships/hyperlink" Target="https://www.nmdfa.state.nm.us/local-government/budget-finance-bureau/budget-forms/" TargetMode="External"/></Relationships>
</file>

<file path=ppt/diagrams/_rels/data4.xml.rels><?xml version="1.0" encoding="UTF-8" standalone="yes"?>
<Relationships xmlns="http://schemas.openxmlformats.org/package/2006/relationships"><Relationship Id="rId1" Type="http://schemas.openxmlformats.org/officeDocument/2006/relationships/hyperlink" Target="https://www.tax.newmexico.gov/businesses/wp-content/uploads/sites/7/2020/11/FYI-M121-Municipal-Gross-Receipts-Tax-Programs-Final-Draft.pdf"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www.nmdfa.state.nm.us/local-government/budget-finance-bureau/budget-forms/"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s://www.tax.newmexico.gov/businesses/wp-content/uploads/sites/7/2020/11/FYI-M121-Municipal-Gross-Receipts-Tax-Programs-Final-Draft.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14FCC3-998A-49BF-844E-CB4E2DDD487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D673F67-812E-4032-9B21-8B2F152F1D8D}">
      <dgm:prSet/>
      <dgm:spPr/>
      <dgm:t>
        <a:bodyPr/>
        <a:lstStyle/>
        <a:p>
          <a:r>
            <a:rPr lang="en-US" b="1" dirty="0"/>
            <a:t>Presented By: </a:t>
          </a:r>
          <a:endParaRPr lang="en-US" dirty="0"/>
        </a:p>
      </dgm:t>
    </dgm:pt>
    <dgm:pt modelId="{F6153876-4529-4F63-B76C-312F897A44A4}" type="parTrans" cxnId="{816DFEE5-2E16-46F2-861B-C94F4CF16213}">
      <dgm:prSet/>
      <dgm:spPr/>
      <dgm:t>
        <a:bodyPr/>
        <a:lstStyle/>
        <a:p>
          <a:endParaRPr lang="en-US"/>
        </a:p>
      </dgm:t>
    </dgm:pt>
    <dgm:pt modelId="{36A07E09-9BA5-4221-A3D1-81012126A276}" type="sibTrans" cxnId="{816DFEE5-2E16-46F2-861B-C94F4CF16213}">
      <dgm:prSet/>
      <dgm:spPr/>
      <dgm:t>
        <a:bodyPr/>
        <a:lstStyle/>
        <a:p>
          <a:endParaRPr lang="en-US"/>
        </a:p>
      </dgm:t>
    </dgm:pt>
    <dgm:pt modelId="{BECE8A2F-C32A-4EB0-86DE-F9CC235D7BC8}">
      <dgm:prSet/>
      <dgm:spPr/>
      <dgm:t>
        <a:bodyPr/>
        <a:lstStyle/>
        <a:p>
          <a:r>
            <a:rPr lang="en-US" b="1" dirty="0"/>
            <a:t>Kathleen Coates, Harold Quintana and Bryce Roth</a:t>
          </a:r>
          <a:endParaRPr lang="en-US" dirty="0"/>
        </a:p>
      </dgm:t>
    </dgm:pt>
    <dgm:pt modelId="{87C63929-034F-48DF-B88D-A213C17379D1}" type="parTrans" cxnId="{D4DBD813-5585-45AF-AB13-E8FC69C172F5}">
      <dgm:prSet/>
      <dgm:spPr/>
      <dgm:t>
        <a:bodyPr/>
        <a:lstStyle/>
        <a:p>
          <a:endParaRPr lang="en-US"/>
        </a:p>
      </dgm:t>
    </dgm:pt>
    <dgm:pt modelId="{5E9A6E12-10D3-4401-820E-D78B19076F23}" type="sibTrans" cxnId="{D4DBD813-5585-45AF-AB13-E8FC69C172F5}">
      <dgm:prSet/>
      <dgm:spPr/>
      <dgm:t>
        <a:bodyPr/>
        <a:lstStyle/>
        <a:p>
          <a:endParaRPr lang="en-US"/>
        </a:p>
      </dgm:t>
    </dgm:pt>
    <dgm:pt modelId="{A331E675-DF9F-49B8-A238-3CEB37C2F97A}">
      <dgm:prSet/>
      <dgm:spPr/>
      <dgm:t>
        <a:bodyPr/>
        <a:lstStyle/>
        <a:p>
          <a:r>
            <a:rPr lang="en-US" b="1" dirty="0"/>
            <a:t>Budget &amp; Finance Analysts</a:t>
          </a:r>
          <a:endParaRPr lang="en-US" dirty="0"/>
        </a:p>
      </dgm:t>
    </dgm:pt>
    <dgm:pt modelId="{F257A967-4732-4C55-8C5D-11452B36E03D}" type="parTrans" cxnId="{59627EE8-862C-4D62-A3D3-96E449A96774}">
      <dgm:prSet/>
      <dgm:spPr/>
      <dgm:t>
        <a:bodyPr/>
        <a:lstStyle/>
        <a:p>
          <a:endParaRPr lang="en-US"/>
        </a:p>
      </dgm:t>
    </dgm:pt>
    <dgm:pt modelId="{2B033AB7-510D-4652-8E9A-EBC7E90975EB}" type="sibTrans" cxnId="{59627EE8-862C-4D62-A3D3-96E449A96774}">
      <dgm:prSet/>
      <dgm:spPr/>
      <dgm:t>
        <a:bodyPr/>
        <a:lstStyle/>
        <a:p>
          <a:endParaRPr lang="en-US"/>
        </a:p>
      </dgm:t>
    </dgm:pt>
    <dgm:pt modelId="{83942CA2-0F11-4744-B071-8D7125B5C0C2}" type="pres">
      <dgm:prSet presAssocID="{3C14FCC3-998A-49BF-844E-CB4E2DDD4872}" presName="hierChild1" presStyleCnt="0">
        <dgm:presLayoutVars>
          <dgm:chPref val="1"/>
          <dgm:dir/>
          <dgm:animOne val="branch"/>
          <dgm:animLvl val="lvl"/>
          <dgm:resizeHandles/>
        </dgm:presLayoutVars>
      </dgm:prSet>
      <dgm:spPr/>
    </dgm:pt>
    <dgm:pt modelId="{E5671965-50DB-4260-AAC8-DBD216C7F274}" type="pres">
      <dgm:prSet presAssocID="{7D673F67-812E-4032-9B21-8B2F152F1D8D}" presName="hierRoot1" presStyleCnt="0"/>
      <dgm:spPr/>
    </dgm:pt>
    <dgm:pt modelId="{776A4F29-C4D2-469D-B237-444E0B16D90A}" type="pres">
      <dgm:prSet presAssocID="{7D673F67-812E-4032-9B21-8B2F152F1D8D}" presName="composite" presStyleCnt="0"/>
      <dgm:spPr/>
    </dgm:pt>
    <dgm:pt modelId="{F0BA8C9A-C58E-441F-B24F-0815D8EDBDFE}" type="pres">
      <dgm:prSet presAssocID="{7D673F67-812E-4032-9B21-8B2F152F1D8D}" presName="background" presStyleLbl="node0" presStyleIdx="0" presStyleCnt="3"/>
      <dgm:spPr/>
    </dgm:pt>
    <dgm:pt modelId="{40A6946C-D952-492E-B292-E4B1A625B31F}" type="pres">
      <dgm:prSet presAssocID="{7D673F67-812E-4032-9B21-8B2F152F1D8D}" presName="text" presStyleLbl="fgAcc0" presStyleIdx="0" presStyleCnt="3">
        <dgm:presLayoutVars>
          <dgm:chPref val="3"/>
        </dgm:presLayoutVars>
      </dgm:prSet>
      <dgm:spPr/>
    </dgm:pt>
    <dgm:pt modelId="{612E4FA9-2B9F-4BF5-9D64-FCBAA2C9DE02}" type="pres">
      <dgm:prSet presAssocID="{7D673F67-812E-4032-9B21-8B2F152F1D8D}" presName="hierChild2" presStyleCnt="0"/>
      <dgm:spPr/>
    </dgm:pt>
    <dgm:pt modelId="{3B75BD4B-CE59-4B96-B24B-6F479690E064}" type="pres">
      <dgm:prSet presAssocID="{BECE8A2F-C32A-4EB0-86DE-F9CC235D7BC8}" presName="hierRoot1" presStyleCnt="0"/>
      <dgm:spPr/>
    </dgm:pt>
    <dgm:pt modelId="{FC48FE2F-1A02-49D2-8FC0-028D40CE99E6}" type="pres">
      <dgm:prSet presAssocID="{BECE8A2F-C32A-4EB0-86DE-F9CC235D7BC8}" presName="composite" presStyleCnt="0"/>
      <dgm:spPr/>
    </dgm:pt>
    <dgm:pt modelId="{B82FE364-A806-4B5E-95AD-258A05CD5BE0}" type="pres">
      <dgm:prSet presAssocID="{BECE8A2F-C32A-4EB0-86DE-F9CC235D7BC8}" presName="background" presStyleLbl="node0" presStyleIdx="1" presStyleCnt="3"/>
      <dgm:spPr/>
    </dgm:pt>
    <dgm:pt modelId="{97E06A75-97E9-4C27-BDD2-EA9F4E7DAA4A}" type="pres">
      <dgm:prSet presAssocID="{BECE8A2F-C32A-4EB0-86DE-F9CC235D7BC8}" presName="text" presStyleLbl="fgAcc0" presStyleIdx="1" presStyleCnt="3">
        <dgm:presLayoutVars>
          <dgm:chPref val="3"/>
        </dgm:presLayoutVars>
      </dgm:prSet>
      <dgm:spPr/>
    </dgm:pt>
    <dgm:pt modelId="{2CE1DE13-A159-489B-82D9-102EC8E2FBC0}" type="pres">
      <dgm:prSet presAssocID="{BECE8A2F-C32A-4EB0-86DE-F9CC235D7BC8}" presName="hierChild2" presStyleCnt="0"/>
      <dgm:spPr/>
    </dgm:pt>
    <dgm:pt modelId="{8BBC9713-6DBA-4386-B325-A004585164E5}" type="pres">
      <dgm:prSet presAssocID="{A331E675-DF9F-49B8-A238-3CEB37C2F97A}" presName="hierRoot1" presStyleCnt="0"/>
      <dgm:spPr/>
    </dgm:pt>
    <dgm:pt modelId="{7B0951AF-9FBB-4FFF-AF92-893ABFEA3DED}" type="pres">
      <dgm:prSet presAssocID="{A331E675-DF9F-49B8-A238-3CEB37C2F97A}" presName="composite" presStyleCnt="0"/>
      <dgm:spPr/>
    </dgm:pt>
    <dgm:pt modelId="{BA97301A-EA5A-4A40-BC77-E909A2823754}" type="pres">
      <dgm:prSet presAssocID="{A331E675-DF9F-49B8-A238-3CEB37C2F97A}" presName="background" presStyleLbl="node0" presStyleIdx="2" presStyleCnt="3"/>
      <dgm:spPr/>
    </dgm:pt>
    <dgm:pt modelId="{827FE293-BB33-4F83-B0DB-AA52193FB3F1}" type="pres">
      <dgm:prSet presAssocID="{A331E675-DF9F-49B8-A238-3CEB37C2F97A}" presName="text" presStyleLbl="fgAcc0" presStyleIdx="2" presStyleCnt="3">
        <dgm:presLayoutVars>
          <dgm:chPref val="3"/>
        </dgm:presLayoutVars>
      </dgm:prSet>
      <dgm:spPr/>
    </dgm:pt>
    <dgm:pt modelId="{ABA0FA7B-61AA-454A-B1C6-A96228A04CBD}" type="pres">
      <dgm:prSet presAssocID="{A331E675-DF9F-49B8-A238-3CEB37C2F97A}" presName="hierChild2" presStyleCnt="0"/>
      <dgm:spPr/>
    </dgm:pt>
  </dgm:ptLst>
  <dgm:cxnLst>
    <dgm:cxn modelId="{D4DBD813-5585-45AF-AB13-E8FC69C172F5}" srcId="{3C14FCC3-998A-49BF-844E-CB4E2DDD4872}" destId="{BECE8A2F-C32A-4EB0-86DE-F9CC235D7BC8}" srcOrd="1" destOrd="0" parTransId="{87C63929-034F-48DF-B88D-A213C17379D1}" sibTransId="{5E9A6E12-10D3-4401-820E-D78B19076F23}"/>
    <dgm:cxn modelId="{3ECDC945-706C-4A42-829D-1445FC0637EA}" type="presOf" srcId="{A331E675-DF9F-49B8-A238-3CEB37C2F97A}" destId="{827FE293-BB33-4F83-B0DB-AA52193FB3F1}" srcOrd="0" destOrd="0" presId="urn:microsoft.com/office/officeart/2005/8/layout/hierarchy1"/>
    <dgm:cxn modelId="{F12C7E72-6DDE-46B2-91AF-0647B7687801}" type="presOf" srcId="{7D673F67-812E-4032-9B21-8B2F152F1D8D}" destId="{40A6946C-D952-492E-B292-E4B1A625B31F}" srcOrd="0" destOrd="0" presId="urn:microsoft.com/office/officeart/2005/8/layout/hierarchy1"/>
    <dgm:cxn modelId="{FEECEA83-D218-4B4A-95A1-FB9E1A3EA48B}" type="presOf" srcId="{BECE8A2F-C32A-4EB0-86DE-F9CC235D7BC8}" destId="{97E06A75-97E9-4C27-BDD2-EA9F4E7DAA4A}" srcOrd="0" destOrd="0" presId="urn:microsoft.com/office/officeart/2005/8/layout/hierarchy1"/>
    <dgm:cxn modelId="{420146AE-6544-4896-A6EC-E6CF869AE411}" type="presOf" srcId="{3C14FCC3-998A-49BF-844E-CB4E2DDD4872}" destId="{83942CA2-0F11-4744-B071-8D7125B5C0C2}" srcOrd="0" destOrd="0" presId="urn:microsoft.com/office/officeart/2005/8/layout/hierarchy1"/>
    <dgm:cxn modelId="{816DFEE5-2E16-46F2-861B-C94F4CF16213}" srcId="{3C14FCC3-998A-49BF-844E-CB4E2DDD4872}" destId="{7D673F67-812E-4032-9B21-8B2F152F1D8D}" srcOrd="0" destOrd="0" parTransId="{F6153876-4529-4F63-B76C-312F897A44A4}" sibTransId="{36A07E09-9BA5-4221-A3D1-81012126A276}"/>
    <dgm:cxn modelId="{59627EE8-862C-4D62-A3D3-96E449A96774}" srcId="{3C14FCC3-998A-49BF-844E-CB4E2DDD4872}" destId="{A331E675-DF9F-49B8-A238-3CEB37C2F97A}" srcOrd="2" destOrd="0" parTransId="{F257A967-4732-4C55-8C5D-11452B36E03D}" sibTransId="{2B033AB7-510D-4652-8E9A-EBC7E90975EB}"/>
    <dgm:cxn modelId="{BD43389C-5BC2-404D-A165-3E1C5A21685F}" type="presParOf" srcId="{83942CA2-0F11-4744-B071-8D7125B5C0C2}" destId="{E5671965-50DB-4260-AAC8-DBD216C7F274}" srcOrd="0" destOrd="0" presId="urn:microsoft.com/office/officeart/2005/8/layout/hierarchy1"/>
    <dgm:cxn modelId="{3090F60B-6898-4DA6-A7C1-578DBDFF2210}" type="presParOf" srcId="{E5671965-50DB-4260-AAC8-DBD216C7F274}" destId="{776A4F29-C4D2-469D-B237-444E0B16D90A}" srcOrd="0" destOrd="0" presId="urn:microsoft.com/office/officeart/2005/8/layout/hierarchy1"/>
    <dgm:cxn modelId="{7BFD266D-C52B-43A9-B5FB-C4358F017727}" type="presParOf" srcId="{776A4F29-C4D2-469D-B237-444E0B16D90A}" destId="{F0BA8C9A-C58E-441F-B24F-0815D8EDBDFE}" srcOrd="0" destOrd="0" presId="urn:microsoft.com/office/officeart/2005/8/layout/hierarchy1"/>
    <dgm:cxn modelId="{802FD2A6-463A-47D6-B2B2-6272C5D97005}" type="presParOf" srcId="{776A4F29-C4D2-469D-B237-444E0B16D90A}" destId="{40A6946C-D952-492E-B292-E4B1A625B31F}" srcOrd="1" destOrd="0" presId="urn:microsoft.com/office/officeart/2005/8/layout/hierarchy1"/>
    <dgm:cxn modelId="{D55B82DA-D78F-47CE-8750-BC475650ACBB}" type="presParOf" srcId="{E5671965-50DB-4260-AAC8-DBD216C7F274}" destId="{612E4FA9-2B9F-4BF5-9D64-FCBAA2C9DE02}" srcOrd="1" destOrd="0" presId="urn:microsoft.com/office/officeart/2005/8/layout/hierarchy1"/>
    <dgm:cxn modelId="{123AA9C4-476E-4774-AC45-325D74462F77}" type="presParOf" srcId="{83942CA2-0F11-4744-B071-8D7125B5C0C2}" destId="{3B75BD4B-CE59-4B96-B24B-6F479690E064}" srcOrd="1" destOrd="0" presId="urn:microsoft.com/office/officeart/2005/8/layout/hierarchy1"/>
    <dgm:cxn modelId="{2B7D472C-E3DD-4154-8505-FCD50552B333}" type="presParOf" srcId="{3B75BD4B-CE59-4B96-B24B-6F479690E064}" destId="{FC48FE2F-1A02-49D2-8FC0-028D40CE99E6}" srcOrd="0" destOrd="0" presId="urn:microsoft.com/office/officeart/2005/8/layout/hierarchy1"/>
    <dgm:cxn modelId="{B3A5CCCA-43B0-416F-A2BD-DEACDDA34989}" type="presParOf" srcId="{FC48FE2F-1A02-49D2-8FC0-028D40CE99E6}" destId="{B82FE364-A806-4B5E-95AD-258A05CD5BE0}" srcOrd="0" destOrd="0" presId="urn:microsoft.com/office/officeart/2005/8/layout/hierarchy1"/>
    <dgm:cxn modelId="{1C0807FB-B16E-45FC-9386-C74346510CA9}" type="presParOf" srcId="{FC48FE2F-1A02-49D2-8FC0-028D40CE99E6}" destId="{97E06A75-97E9-4C27-BDD2-EA9F4E7DAA4A}" srcOrd="1" destOrd="0" presId="urn:microsoft.com/office/officeart/2005/8/layout/hierarchy1"/>
    <dgm:cxn modelId="{0AC89BA4-3CB6-4A64-88BE-79F0E4FA37A7}" type="presParOf" srcId="{3B75BD4B-CE59-4B96-B24B-6F479690E064}" destId="{2CE1DE13-A159-489B-82D9-102EC8E2FBC0}" srcOrd="1" destOrd="0" presId="urn:microsoft.com/office/officeart/2005/8/layout/hierarchy1"/>
    <dgm:cxn modelId="{7940E9A3-1E20-4046-AB56-E37F98728474}" type="presParOf" srcId="{83942CA2-0F11-4744-B071-8D7125B5C0C2}" destId="{8BBC9713-6DBA-4386-B325-A004585164E5}" srcOrd="2" destOrd="0" presId="urn:microsoft.com/office/officeart/2005/8/layout/hierarchy1"/>
    <dgm:cxn modelId="{E4924415-F060-41DF-9EAA-B52BDD8EF6B2}" type="presParOf" srcId="{8BBC9713-6DBA-4386-B325-A004585164E5}" destId="{7B0951AF-9FBB-4FFF-AF92-893ABFEA3DED}" srcOrd="0" destOrd="0" presId="urn:microsoft.com/office/officeart/2005/8/layout/hierarchy1"/>
    <dgm:cxn modelId="{8CD30EC0-3C44-455E-94F8-C30D45678036}" type="presParOf" srcId="{7B0951AF-9FBB-4FFF-AF92-893ABFEA3DED}" destId="{BA97301A-EA5A-4A40-BC77-E909A2823754}" srcOrd="0" destOrd="0" presId="urn:microsoft.com/office/officeart/2005/8/layout/hierarchy1"/>
    <dgm:cxn modelId="{7A4CBB79-12D3-46F3-8CF4-CC7F7D44194B}" type="presParOf" srcId="{7B0951AF-9FBB-4FFF-AF92-893ABFEA3DED}" destId="{827FE293-BB33-4F83-B0DB-AA52193FB3F1}" srcOrd="1" destOrd="0" presId="urn:microsoft.com/office/officeart/2005/8/layout/hierarchy1"/>
    <dgm:cxn modelId="{E14A3402-6FFF-4C4D-8598-DB8CC6735533}" type="presParOf" srcId="{8BBC9713-6DBA-4386-B325-A004585164E5}" destId="{ABA0FA7B-61AA-454A-B1C6-A96228A04CBD}"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6D8C77-22E3-4C25-B82B-CACEB3C1299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50E6B47-7F76-4172-91A4-C2F9E0AFE511}">
      <dgm:prSet/>
      <dgm:spPr/>
      <dgm:t>
        <a:bodyPr/>
        <a:lstStyle/>
        <a:p>
          <a:r>
            <a:rPr lang="en-US" b="0" i="0" baseline="0" dirty="0"/>
            <a:t>Forecasted Financial Plan for a Fiscal Year (FY); </a:t>
          </a:r>
          <a:endParaRPr lang="en-US" dirty="0"/>
        </a:p>
      </dgm:t>
    </dgm:pt>
    <dgm:pt modelId="{86CBAB20-91CE-400E-BB84-721C96F25BF5}" type="parTrans" cxnId="{1A8A64D4-DDB3-4D40-9A94-864746434DA0}">
      <dgm:prSet/>
      <dgm:spPr/>
      <dgm:t>
        <a:bodyPr/>
        <a:lstStyle/>
        <a:p>
          <a:endParaRPr lang="en-US"/>
        </a:p>
      </dgm:t>
    </dgm:pt>
    <dgm:pt modelId="{F23AFA57-C857-4344-A218-29AD08E6430B}" type="sibTrans" cxnId="{1A8A64D4-DDB3-4D40-9A94-864746434DA0}">
      <dgm:prSet/>
      <dgm:spPr/>
      <dgm:t>
        <a:bodyPr/>
        <a:lstStyle/>
        <a:p>
          <a:endParaRPr lang="en-US" dirty="0"/>
        </a:p>
      </dgm:t>
    </dgm:pt>
    <dgm:pt modelId="{58C9937F-103D-4251-AFC1-5C87BA223711}">
      <dgm:prSet/>
      <dgm:spPr/>
      <dgm:t>
        <a:bodyPr/>
        <a:lstStyle/>
        <a:p>
          <a:r>
            <a:rPr lang="en-US" dirty="0"/>
            <a:t>Using historical data, projected revenues and expenditures for upcoming year. </a:t>
          </a:r>
        </a:p>
      </dgm:t>
    </dgm:pt>
    <dgm:pt modelId="{1872A310-FD7F-4BBB-A0C6-E6897C84F720}" type="parTrans" cxnId="{295767E8-0367-4F2E-A637-DD6CCE680552}">
      <dgm:prSet/>
      <dgm:spPr/>
      <dgm:t>
        <a:bodyPr/>
        <a:lstStyle/>
        <a:p>
          <a:endParaRPr lang="en-US"/>
        </a:p>
      </dgm:t>
    </dgm:pt>
    <dgm:pt modelId="{72F3BCFE-93E4-41C3-9C35-7E84BF4C2433}" type="sibTrans" cxnId="{295767E8-0367-4F2E-A637-DD6CCE680552}">
      <dgm:prSet/>
      <dgm:spPr/>
      <dgm:t>
        <a:bodyPr/>
        <a:lstStyle/>
        <a:p>
          <a:endParaRPr lang="en-US" dirty="0"/>
        </a:p>
      </dgm:t>
    </dgm:pt>
    <dgm:pt modelId="{4B1414F2-344B-4236-A77E-509DA38F0DBA}">
      <dgm:prSet/>
      <dgm:spPr/>
      <dgm:t>
        <a:bodyPr/>
        <a:lstStyle/>
        <a:p>
          <a:r>
            <a:rPr lang="en-US" b="0" i="0" baseline="0" dirty="0"/>
            <a:t>Local entities will enter and upload into LGBMS.</a:t>
          </a:r>
          <a:endParaRPr lang="en-US" dirty="0"/>
        </a:p>
      </dgm:t>
    </dgm:pt>
    <dgm:pt modelId="{195FBE04-583B-4FE5-9ABC-18B361E0F9AA}" type="parTrans" cxnId="{6274E176-5884-44AC-BE57-75E383C472AE}">
      <dgm:prSet/>
      <dgm:spPr/>
      <dgm:t>
        <a:bodyPr/>
        <a:lstStyle/>
        <a:p>
          <a:endParaRPr lang="en-US"/>
        </a:p>
      </dgm:t>
    </dgm:pt>
    <dgm:pt modelId="{8E04AEBF-F57E-4AFF-B1D1-F7F77A77212C}" type="sibTrans" cxnId="{6274E176-5884-44AC-BE57-75E383C472AE}">
      <dgm:prSet/>
      <dgm:spPr/>
      <dgm:t>
        <a:bodyPr/>
        <a:lstStyle/>
        <a:p>
          <a:endParaRPr lang="en-US" dirty="0"/>
        </a:p>
      </dgm:t>
    </dgm:pt>
    <dgm:pt modelId="{C2F2AB69-899F-400D-8C30-7A854596DA79}">
      <dgm:prSet/>
      <dgm:spPr/>
      <dgm:t>
        <a:bodyPr/>
        <a:lstStyle/>
        <a:p>
          <a:r>
            <a:rPr lang="en-US" b="1" i="0" baseline="0" dirty="0"/>
            <a:t>ONE BUDGET</a:t>
          </a:r>
          <a:r>
            <a:rPr lang="en-US" b="0" i="0" baseline="0" dirty="0"/>
            <a:t> that will be reviewed and approved in </a:t>
          </a:r>
          <a:endParaRPr lang="en-US" dirty="0"/>
        </a:p>
      </dgm:t>
    </dgm:pt>
    <dgm:pt modelId="{C4FBD624-52C9-472C-8DA4-69F249C6072D}" type="parTrans" cxnId="{FF05A040-A7F7-4648-8445-EBE904B1021E}">
      <dgm:prSet/>
      <dgm:spPr/>
      <dgm:t>
        <a:bodyPr/>
        <a:lstStyle/>
        <a:p>
          <a:endParaRPr lang="en-US"/>
        </a:p>
      </dgm:t>
    </dgm:pt>
    <dgm:pt modelId="{7B9BF213-A552-441F-9167-1C27B2C88A6C}" type="sibTrans" cxnId="{FF05A040-A7F7-4648-8445-EBE904B1021E}">
      <dgm:prSet/>
      <dgm:spPr/>
      <dgm:t>
        <a:bodyPr/>
        <a:lstStyle/>
        <a:p>
          <a:endParaRPr lang="en-US" dirty="0"/>
        </a:p>
      </dgm:t>
    </dgm:pt>
    <dgm:pt modelId="{51D277D0-E74D-48A9-A30E-5BB0AC069150}">
      <dgm:prSet/>
      <dgm:spPr/>
      <dgm:t>
        <a:bodyPr/>
        <a:lstStyle/>
        <a:p>
          <a:r>
            <a:rPr lang="en-US" b="1" i="0" baseline="0" dirty="0"/>
            <a:t>TWO STAGES</a:t>
          </a:r>
          <a:r>
            <a:rPr lang="en-US" b="0" i="0" baseline="0" dirty="0"/>
            <a:t> </a:t>
          </a:r>
        </a:p>
        <a:p>
          <a:r>
            <a:rPr lang="en-US" b="0" i="0" baseline="0" dirty="0"/>
            <a:t> </a:t>
          </a:r>
          <a:r>
            <a:rPr lang="en-US" b="1" i="1" baseline="0" dirty="0"/>
            <a:t>Interim</a:t>
          </a:r>
          <a:r>
            <a:rPr lang="en-US" b="1" i="0" baseline="0" dirty="0"/>
            <a:t> </a:t>
          </a:r>
          <a:r>
            <a:rPr lang="en-US" b="0" i="0" baseline="0" dirty="0"/>
            <a:t>and </a:t>
          </a:r>
          <a:r>
            <a:rPr lang="en-US" b="1" i="1" baseline="0" dirty="0"/>
            <a:t>Final</a:t>
          </a:r>
          <a:r>
            <a:rPr lang="en-US" b="0" i="0" baseline="0" dirty="0"/>
            <a:t>.</a:t>
          </a:r>
          <a:endParaRPr lang="en-US" dirty="0"/>
        </a:p>
      </dgm:t>
    </dgm:pt>
    <dgm:pt modelId="{BC6E34AE-5DA2-43F7-AC3A-235D0996CAC5}" type="parTrans" cxnId="{24483AA0-F321-45A5-84CF-10C4CA35114D}">
      <dgm:prSet/>
      <dgm:spPr/>
      <dgm:t>
        <a:bodyPr/>
        <a:lstStyle/>
        <a:p>
          <a:endParaRPr lang="en-US"/>
        </a:p>
      </dgm:t>
    </dgm:pt>
    <dgm:pt modelId="{A4E84141-0BA8-4A7E-B62C-097C9875E646}" type="sibTrans" cxnId="{24483AA0-F321-45A5-84CF-10C4CA35114D}">
      <dgm:prSet/>
      <dgm:spPr/>
      <dgm:t>
        <a:bodyPr/>
        <a:lstStyle/>
        <a:p>
          <a:endParaRPr lang="en-US"/>
        </a:p>
      </dgm:t>
    </dgm:pt>
    <dgm:pt modelId="{E5A91DCD-9CBB-4D6E-8C95-C172D26AB23C}" type="pres">
      <dgm:prSet presAssocID="{E06D8C77-22E3-4C25-B82B-CACEB3C12999}" presName="diagram" presStyleCnt="0">
        <dgm:presLayoutVars>
          <dgm:dir/>
          <dgm:resizeHandles val="exact"/>
        </dgm:presLayoutVars>
      </dgm:prSet>
      <dgm:spPr/>
    </dgm:pt>
    <dgm:pt modelId="{4F6CA351-A4AB-4FC6-B2B9-5E3B0DE2FB89}" type="pres">
      <dgm:prSet presAssocID="{650E6B47-7F76-4172-91A4-C2F9E0AFE511}" presName="node" presStyleLbl="node1" presStyleIdx="0" presStyleCnt="5" custScaleX="134880">
        <dgm:presLayoutVars>
          <dgm:bulletEnabled val="1"/>
        </dgm:presLayoutVars>
      </dgm:prSet>
      <dgm:spPr/>
    </dgm:pt>
    <dgm:pt modelId="{E705076C-B4B2-47CF-AAE5-9035A842A471}" type="pres">
      <dgm:prSet presAssocID="{F23AFA57-C857-4344-A218-29AD08E6430B}" presName="sibTrans" presStyleCnt="0"/>
      <dgm:spPr/>
    </dgm:pt>
    <dgm:pt modelId="{A4B43D5F-13FA-4760-8EC7-8EF03A31870E}" type="pres">
      <dgm:prSet presAssocID="{58C9937F-103D-4251-AFC1-5C87BA223711}" presName="node" presStyleLbl="node1" presStyleIdx="1" presStyleCnt="5" custScaleX="125301">
        <dgm:presLayoutVars>
          <dgm:bulletEnabled val="1"/>
        </dgm:presLayoutVars>
      </dgm:prSet>
      <dgm:spPr/>
    </dgm:pt>
    <dgm:pt modelId="{AF04C50B-1D2E-4990-A3CA-72E7CA06AE20}" type="pres">
      <dgm:prSet presAssocID="{72F3BCFE-93E4-41C3-9C35-7E84BF4C2433}" presName="sibTrans" presStyleCnt="0"/>
      <dgm:spPr/>
    </dgm:pt>
    <dgm:pt modelId="{B5AACF63-1566-4945-8FF6-7A77D0F998E9}" type="pres">
      <dgm:prSet presAssocID="{4B1414F2-344B-4236-A77E-509DA38F0DBA}" presName="node" presStyleLbl="node1" presStyleIdx="2" presStyleCnt="5" custScaleX="125688">
        <dgm:presLayoutVars>
          <dgm:bulletEnabled val="1"/>
        </dgm:presLayoutVars>
      </dgm:prSet>
      <dgm:spPr/>
    </dgm:pt>
    <dgm:pt modelId="{DD491316-943E-47EF-8C3C-8A25352D0E98}" type="pres">
      <dgm:prSet presAssocID="{8E04AEBF-F57E-4AFF-B1D1-F7F77A77212C}" presName="sibTrans" presStyleCnt="0"/>
      <dgm:spPr/>
    </dgm:pt>
    <dgm:pt modelId="{52CC4EE3-DD34-441D-92F1-0502C495EC1E}" type="pres">
      <dgm:prSet presAssocID="{C2F2AB69-899F-400D-8C30-7A854596DA79}" presName="node" presStyleLbl="node1" presStyleIdx="3" presStyleCnt="5" custScaleX="140473">
        <dgm:presLayoutVars>
          <dgm:bulletEnabled val="1"/>
        </dgm:presLayoutVars>
      </dgm:prSet>
      <dgm:spPr/>
    </dgm:pt>
    <dgm:pt modelId="{5DADAA27-8CA0-4BB5-BC08-8629768B32FD}" type="pres">
      <dgm:prSet presAssocID="{7B9BF213-A552-441F-9167-1C27B2C88A6C}" presName="sibTrans" presStyleCnt="0"/>
      <dgm:spPr/>
    </dgm:pt>
    <dgm:pt modelId="{838E1022-ABC1-4CAE-B46E-ABA57559CD62}" type="pres">
      <dgm:prSet presAssocID="{51D277D0-E74D-48A9-A30E-5BB0AC069150}" presName="node" presStyleLbl="node1" presStyleIdx="4" presStyleCnt="5">
        <dgm:presLayoutVars>
          <dgm:bulletEnabled val="1"/>
        </dgm:presLayoutVars>
      </dgm:prSet>
      <dgm:spPr/>
    </dgm:pt>
  </dgm:ptLst>
  <dgm:cxnLst>
    <dgm:cxn modelId="{A0235320-FAC8-4F99-983D-D7A2C137264B}" type="presOf" srcId="{650E6B47-7F76-4172-91A4-C2F9E0AFE511}" destId="{4F6CA351-A4AB-4FC6-B2B9-5E3B0DE2FB89}" srcOrd="0" destOrd="0" presId="urn:microsoft.com/office/officeart/2005/8/layout/default"/>
    <dgm:cxn modelId="{482C8D35-E021-49B3-8FD0-BC72BE8CB078}" type="presOf" srcId="{58C9937F-103D-4251-AFC1-5C87BA223711}" destId="{A4B43D5F-13FA-4760-8EC7-8EF03A31870E}" srcOrd="0" destOrd="0" presId="urn:microsoft.com/office/officeart/2005/8/layout/default"/>
    <dgm:cxn modelId="{FF05A040-A7F7-4648-8445-EBE904B1021E}" srcId="{E06D8C77-22E3-4C25-B82B-CACEB3C12999}" destId="{C2F2AB69-899F-400D-8C30-7A854596DA79}" srcOrd="3" destOrd="0" parTransId="{C4FBD624-52C9-472C-8DA4-69F249C6072D}" sibTransId="{7B9BF213-A552-441F-9167-1C27B2C88A6C}"/>
    <dgm:cxn modelId="{DED90D5F-7497-4D50-8F7F-ED87C923B5AB}" type="presOf" srcId="{51D277D0-E74D-48A9-A30E-5BB0AC069150}" destId="{838E1022-ABC1-4CAE-B46E-ABA57559CD62}" srcOrd="0" destOrd="0" presId="urn:microsoft.com/office/officeart/2005/8/layout/default"/>
    <dgm:cxn modelId="{3097355F-8371-457A-B4AD-9B93A2C1706B}" type="presOf" srcId="{C2F2AB69-899F-400D-8C30-7A854596DA79}" destId="{52CC4EE3-DD34-441D-92F1-0502C495EC1E}" srcOrd="0" destOrd="0" presId="urn:microsoft.com/office/officeart/2005/8/layout/default"/>
    <dgm:cxn modelId="{75BCF072-5FD2-42A7-BCA5-318CCEC2DA65}" type="presOf" srcId="{4B1414F2-344B-4236-A77E-509DA38F0DBA}" destId="{B5AACF63-1566-4945-8FF6-7A77D0F998E9}" srcOrd="0" destOrd="0" presId="urn:microsoft.com/office/officeart/2005/8/layout/default"/>
    <dgm:cxn modelId="{6274E176-5884-44AC-BE57-75E383C472AE}" srcId="{E06D8C77-22E3-4C25-B82B-CACEB3C12999}" destId="{4B1414F2-344B-4236-A77E-509DA38F0DBA}" srcOrd="2" destOrd="0" parTransId="{195FBE04-583B-4FE5-9ABC-18B361E0F9AA}" sibTransId="{8E04AEBF-F57E-4AFF-B1D1-F7F77A77212C}"/>
    <dgm:cxn modelId="{24483AA0-F321-45A5-84CF-10C4CA35114D}" srcId="{E06D8C77-22E3-4C25-B82B-CACEB3C12999}" destId="{51D277D0-E74D-48A9-A30E-5BB0AC069150}" srcOrd="4" destOrd="0" parTransId="{BC6E34AE-5DA2-43F7-AC3A-235D0996CAC5}" sibTransId="{A4E84141-0BA8-4A7E-B62C-097C9875E646}"/>
    <dgm:cxn modelId="{0996EFB6-74EC-42A8-86AE-A7AB85F9F5E8}" type="presOf" srcId="{E06D8C77-22E3-4C25-B82B-CACEB3C12999}" destId="{E5A91DCD-9CBB-4D6E-8C95-C172D26AB23C}" srcOrd="0" destOrd="0" presId="urn:microsoft.com/office/officeart/2005/8/layout/default"/>
    <dgm:cxn modelId="{1A8A64D4-DDB3-4D40-9A94-864746434DA0}" srcId="{E06D8C77-22E3-4C25-B82B-CACEB3C12999}" destId="{650E6B47-7F76-4172-91A4-C2F9E0AFE511}" srcOrd="0" destOrd="0" parTransId="{86CBAB20-91CE-400E-BB84-721C96F25BF5}" sibTransId="{F23AFA57-C857-4344-A218-29AD08E6430B}"/>
    <dgm:cxn modelId="{295767E8-0367-4F2E-A637-DD6CCE680552}" srcId="{E06D8C77-22E3-4C25-B82B-CACEB3C12999}" destId="{58C9937F-103D-4251-AFC1-5C87BA223711}" srcOrd="1" destOrd="0" parTransId="{1872A310-FD7F-4BBB-A0C6-E6897C84F720}" sibTransId="{72F3BCFE-93E4-41C3-9C35-7E84BF4C2433}"/>
    <dgm:cxn modelId="{A41BC297-BFE7-48AD-9DA8-13FAAF98BD97}" type="presParOf" srcId="{E5A91DCD-9CBB-4D6E-8C95-C172D26AB23C}" destId="{4F6CA351-A4AB-4FC6-B2B9-5E3B0DE2FB89}" srcOrd="0" destOrd="0" presId="urn:microsoft.com/office/officeart/2005/8/layout/default"/>
    <dgm:cxn modelId="{201F6360-D90D-42FE-99CC-A6D93C82F1DA}" type="presParOf" srcId="{E5A91DCD-9CBB-4D6E-8C95-C172D26AB23C}" destId="{E705076C-B4B2-47CF-AAE5-9035A842A471}" srcOrd="1" destOrd="0" presId="urn:microsoft.com/office/officeart/2005/8/layout/default"/>
    <dgm:cxn modelId="{B80AF11B-F560-46A6-A28A-E4A435E405EB}" type="presParOf" srcId="{E5A91DCD-9CBB-4D6E-8C95-C172D26AB23C}" destId="{A4B43D5F-13FA-4760-8EC7-8EF03A31870E}" srcOrd="2" destOrd="0" presId="urn:microsoft.com/office/officeart/2005/8/layout/default"/>
    <dgm:cxn modelId="{ACF5232A-87D5-4A59-9C9C-00021158B392}" type="presParOf" srcId="{E5A91DCD-9CBB-4D6E-8C95-C172D26AB23C}" destId="{AF04C50B-1D2E-4990-A3CA-72E7CA06AE20}" srcOrd="3" destOrd="0" presId="urn:microsoft.com/office/officeart/2005/8/layout/default"/>
    <dgm:cxn modelId="{5763ACE1-C537-4432-8688-14FA70E8AE40}" type="presParOf" srcId="{E5A91DCD-9CBB-4D6E-8C95-C172D26AB23C}" destId="{B5AACF63-1566-4945-8FF6-7A77D0F998E9}" srcOrd="4" destOrd="0" presId="urn:microsoft.com/office/officeart/2005/8/layout/default"/>
    <dgm:cxn modelId="{F88718ED-B6E4-43CA-AAB3-B09B12E93037}" type="presParOf" srcId="{E5A91DCD-9CBB-4D6E-8C95-C172D26AB23C}" destId="{DD491316-943E-47EF-8C3C-8A25352D0E98}" srcOrd="5" destOrd="0" presId="urn:microsoft.com/office/officeart/2005/8/layout/default"/>
    <dgm:cxn modelId="{72FD0EEB-8AA1-4C08-94DF-ECF122645735}" type="presParOf" srcId="{E5A91DCD-9CBB-4D6E-8C95-C172D26AB23C}" destId="{52CC4EE3-DD34-441D-92F1-0502C495EC1E}" srcOrd="6" destOrd="0" presId="urn:microsoft.com/office/officeart/2005/8/layout/default"/>
    <dgm:cxn modelId="{429738EB-131E-478D-B17C-52CF67705CE7}" type="presParOf" srcId="{E5A91DCD-9CBB-4D6E-8C95-C172D26AB23C}" destId="{5DADAA27-8CA0-4BB5-BC08-8629768B32FD}" srcOrd="7" destOrd="0" presId="urn:microsoft.com/office/officeart/2005/8/layout/default"/>
    <dgm:cxn modelId="{ED7800B3-E84A-4FE4-9E2E-622B14950598}" type="presParOf" srcId="{E5A91DCD-9CBB-4D6E-8C95-C172D26AB23C}" destId="{838E1022-ABC1-4CAE-B46E-ABA57559CD62}"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1BC65B-21E3-4ED5-818D-9C92EE9C07F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98B35C5-5F38-4215-9EC2-53B34F1F1BF9}">
      <dgm:prSet custT="1"/>
      <dgm:spPr/>
      <dgm:t>
        <a:bodyPr/>
        <a:lstStyle/>
        <a:p>
          <a:r>
            <a:rPr lang="en-US" sz="2000" b="1" i="1" dirty="0">
              <a:latin typeface="+mj-lt"/>
            </a:rPr>
            <a:t>Property Tax</a:t>
          </a:r>
          <a:endParaRPr lang="en-US" sz="2000" dirty="0">
            <a:latin typeface="+mj-lt"/>
          </a:endParaRPr>
        </a:p>
      </dgm:t>
    </dgm:pt>
    <dgm:pt modelId="{1B6665DE-8AC6-4ED8-9E55-E44864FABAB6}" type="parTrans" cxnId="{FB6D7915-EDE9-4C85-A9D0-C7D1F79D2D2D}">
      <dgm:prSet/>
      <dgm:spPr/>
      <dgm:t>
        <a:bodyPr/>
        <a:lstStyle/>
        <a:p>
          <a:endParaRPr lang="en-US"/>
        </a:p>
      </dgm:t>
    </dgm:pt>
    <dgm:pt modelId="{C605C34A-8EDB-43C0-9932-675CE45ADF91}" type="sibTrans" cxnId="{FB6D7915-EDE9-4C85-A9D0-C7D1F79D2D2D}">
      <dgm:prSet/>
      <dgm:spPr/>
      <dgm:t>
        <a:bodyPr/>
        <a:lstStyle/>
        <a:p>
          <a:endParaRPr lang="en-US"/>
        </a:p>
      </dgm:t>
    </dgm:pt>
    <dgm:pt modelId="{8C9C6E40-F38E-42EF-8213-880EE00F9920}">
      <dgm:prSet/>
      <dgm:spPr/>
      <dgm:t>
        <a:bodyPr/>
        <a:lstStyle/>
        <a:p>
          <a:r>
            <a:rPr lang="en-US" i="1" dirty="0"/>
            <a:t>Verify the September 1</a:t>
          </a:r>
          <a:r>
            <a:rPr lang="en-US" i="1" baseline="30000" dirty="0"/>
            <a:t>st</a:t>
          </a:r>
          <a:r>
            <a:rPr lang="en-US" i="1" dirty="0"/>
            <a:t> Tax Certificate for accuracy</a:t>
          </a:r>
          <a:endParaRPr lang="en-US" dirty="0"/>
        </a:p>
      </dgm:t>
    </dgm:pt>
    <dgm:pt modelId="{F76125A3-5E50-4AC0-B81E-3BC90C6C5D26}" type="parTrans" cxnId="{235A57D4-46F2-42DB-81B9-A59E76E0BA2B}">
      <dgm:prSet/>
      <dgm:spPr/>
      <dgm:t>
        <a:bodyPr/>
        <a:lstStyle/>
        <a:p>
          <a:endParaRPr lang="en-US"/>
        </a:p>
      </dgm:t>
    </dgm:pt>
    <dgm:pt modelId="{1E810BB2-CCC2-4FAF-9F91-34BE8C7C554E}" type="sibTrans" cxnId="{235A57D4-46F2-42DB-81B9-A59E76E0BA2B}">
      <dgm:prSet/>
      <dgm:spPr/>
      <dgm:t>
        <a:bodyPr/>
        <a:lstStyle/>
        <a:p>
          <a:endParaRPr lang="en-US"/>
        </a:p>
      </dgm:t>
    </dgm:pt>
    <dgm:pt modelId="{73EDDDE3-8D9F-468F-9633-DEFC7977E675}">
      <dgm:prSet/>
      <dgm:spPr/>
      <dgm:t>
        <a:bodyPr/>
        <a:lstStyle/>
        <a:p>
          <a:r>
            <a:rPr lang="en-US" i="1" dirty="0"/>
            <a:t>Utilize the “Property Tax Revenue Estimate Form” on BFB’s website: </a:t>
          </a:r>
          <a:r>
            <a:rPr lang="en-US" b="1" u="sng" dirty="0">
              <a:hlinkClick xmlns:r="http://schemas.openxmlformats.org/officeDocument/2006/relationships" r:id="rId1"/>
            </a:rPr>
            <a:t>https://www.nmdfa.state.nm.us/local-government/budget-finance-bureau/property-taxes/property-tax-revenue-estimate-forms/</a:t>
          </a:r>
          <a:endParaRPr lang="en-US" dirty="0"/>
        </a:p>
      </dgm:t>
    </dgm:pt>
    <dgm:pt modelId="{E1D08EE2-8F9F-41B3-BA71-4979FDB31BE8}" type="parTrans" cxnId="{139D4E08-2128-4FA5-9271-7C40514D4A2D}">
      <dgm:prSet/>
      <dgm:spPr/>
      <dgm:t>
        <a:bodyPr/>
        <a:lstStyle/>
        <a:p>
          <a:endParaRPr lang="en-US"/>
        </a:p>
      </dgm:t>
    </dgm:pt>
    <dgm:pt modelId="{80E119E2-236D-4A54-9A62-31F3BAD6B005}" type="sibTrans" cxnId="{139D4E08-2128-4FA5-9271-7C40514D4A2D}">
      <dgm:prSet/>
      <dgm:spPr/>
      <dgm:t>
        <a:bodyPr/>
        <a:lstStyle/>
        <a:p>
          <a:endParaRPr lang="en-US"/>
        </a:p>
      </dgm:t>
    </dgm:pt>
    <dgm:pt modelId="{272C805A-632C-4C6E-AFB0-F95A4F70375C}">
      <dgm:prSet/>
      <dgm:spPr/>
      <dgm:t>
        <a:bodyPr/>
        <a:lstStyle/>
        <a:p>
          <a:r>
            <a:rPr lang="en-US" i="1" dirty="0"/>
            <a:t>Submit mill levy resolutions to no later than final budget deadline of July 31</a:t>
          </a:r>
          <a:r>
            <a:rPr lang="en-US" i="1" baseline="30000" dirty="0"/>
            <a:t>st</a:t>
          </a:r>
          <a:endParaRPr lang="en-US" dirty="0"/>
        </a:p>
      </dgm:t>
    </dgm:pt>
    <dgm:pt modelId="{F22ABA41-CCCC-402B-9406-27C618E64164}" type="parTrans" cxnId="{5A10C5B8-04A3-4E4D-A807-8A8E89FB7E8D}">
      <dgm:prSet/>
      <dgm:spPr/>
      <dgm:t>
        <a:bodyPr/>
        <a:lstStyle/>
        <a:p>
          <a:endParaRPr lang="en-US"/>
        </a:p>
      </dgm:t>
    </dgm:pt>
    <dgm:pt modelId="{9B6FD281-2986-4EC0-A3FA-B2AB56888913}" type="sibTrans" cxnId="{5A10C5B8-04A3-4E4D-A807-8A8E89FB7E8D}">
      <dgm:prSet/>
      <dgm:spPr/>
      <dgm:t>
        <a:bodyPr/>
        <a:lstStyle/>
        <a:p>
          <a:endParaRPr lang="en-US"/>
        </a:p>
      </dgm:t>
    </dgm:pt>
    <dgm:pt modelId="{0923461D-35D5-46CD-9524-69B9AA0D0E07}">
      <dgm:prSet custT="1"/>
      <dgm:spPr/>
      <dgm:t>
        <a:bodyPr/>
        <a:lstStyle/>
        <a:p>
          <a:r>
            <a:rPr lang="en-US" sz="2000" b="1" i="1" dirty="0">
              <a:latin typeface="+mj-lt"/>
            </a:rPr>
            <a:t>Gross Receipts Tax (GRT) </a:t>
          </a:r>
          <a:r>
            <a:rPr lang="en-US" sz="2000" i="1" dirty="0">
              <a:latin typeface="+mj-lt"/>
            </a:rPr>
            <a:t>historical data, review past trends</a:t>
          </a:r>
          <a:endParaRPr lang="en-US" sz="2000" dirty="0">
            <a:latin typeface="+mj-lt"/>
          </a:endParaRPr>
        </a:p>
      </dgm:t>
    </dgm:pt>
    <dgm:pt modelId="{B33B0A5A-4B1D-40B7-B34D-AACD32EE5284}" type="parTrans" cxnId="{3F1FAADA-5347-47B6-93FB-B892AB0FAD0C}">
      <dgm:prSet/>
      <dgm:spPr/>
      <dgm:t>
        <a:bodyPr/>
        <a:lstStyle/>
        <a:p>
          <a:endParaRPr lang="en-US"/>
        </a:p>
      </dgm:t>
    </dgm:pt>
    <dgm:pt modelId="{FB3A9641-A099-42D2-8901-DA0742787FD9}" type="sibTrans" cxnId="{3F1FAADA-5347-47B6-93FB-B892AB0FAD0C}">
      <dgm:prSet/>
      <dgm:spPr/>
      <dgm:t>
        <a:bodyPr/>
        <a:lstStyle/>
        <a:p>
          <a:endParaRPr lang="en-US"/>
        </a:p>
      </dgm:t>
    </dgm:pt>
    <dgm:pt modelId="{25E32F84-C431-492C-A40C-7E176E49B778}">
      <dgm:prSet/>
      <dgm:spPr/>
      <dgm:t>
        <a:bodyPr/>
        <a:lstStyle/>
        <a:p>
          <a:r>
            <a:rPr lang="en-US" i="1" dirty="0"/>
            <a:t>New Businesses</a:t>
          </a:r>
          <a:endParaRPr lang="en-US" dirty="0"/>
        </a:p>
      </dgm:t>
    </dgm:pt>
    <dgm:pt modelId="{CC05F70F-3195-4792-8A87-D591627E7720}" type="parTrans" cxnId="{2D6A351A-653C-40B0-AE7A-35C0612A65C6}">
      <dgm:prSet/>
      <dgm:spPr/>
      <dgm:t>
        <a:bodyPr/>
        <a:lstStyle/>
        <a:p>
          <a:endParaRPr lang="en-US"/>
        </a:p>
      </dgm:t>
    </dgm:pt>
    <dgm:pt modelId="{79475965-95B5-46AD-8C05-44766AA90D8B}" type="sibTrans" cxnId="{2D6A351A-653C-40B0-AE7A-35C0612A65C6}">
      <dgm:prSet/>
      <dgm:spPr/>
      <dgm:t>
        <a:bodyPr/>
        <a:lstStyle/>
        <a:p>
          <a:endParaRPr lang="en-US"/>
        </a:p>
      </dgm:t>
    </dgm:pt>
    <dgm:pt modelId="{BD5DF586-02E3-4B7F-BF06-DFCDA0690808}">
      <dgm:prSet/>
      <dgm:spPr/>
      <dgm:t>
        <a:bodyPr/>
        <a:lstStyle/>
        <a:p>
          <a:r>
            <a:rPr lang="en-US" i="1"/>
            <a:t>Business closures</a:t>
          </a:r>
          <a:endParaRPr lang="en-US"/>
        </a:p>
      </dgm:t>
    </dgm:pt>
    <dgm:pt modelId="{FDD7511F-5928-499F-B3A9-006734721C8E}" type="parTrans" cxnId="{B1D03F45-2DB5-4FDD-8944-8AB8B72B9361}">
      <dgm:prSet/>
      <dgm:spPr/>
      <dgm:t>
        <a:bodyPr/>
        <a:lstStyle/>
        <a:p>
          <a:endParaRPr lang="en-US"/>
        </a:p>
      </dgm:t>
    </dgm:pt>
    <dgm:pt modelId="{B90877AB-1A4C-46EB-AE06-D018EC15BAA9}" type="sibTrans" cxnId="{B1D03F45-2DB5-4FDD-8944-8AB8B72B9361}">
      <dgm:prSet/>
      <dgm:spPr/>
      <dgm:t>
        <a:bodyPr/>
        <a:lstStyle/>
        <a:p>
          <a:endParaRPr lang="en-US"/>
        </a:p>
      </dgm:t>
    </dgm:pt>
    <dgm:pt modelId="{7555F815-D8CA-4E20-9976-199ED68CB49F}">
      <dgm:prSet/>
      <dgm:spPr/>
      <dgm:t>
        <a:bodyPr/>
        <a:lstStyle/>
        <a:p>
          <a:r>
            <a:rPr lang="en-US" i="1"/>
            <a:t>New enactment tax increase</a:t>
          </a:r>
          <a:endParaRPr lang="en-US"/>
        </a:p>
      </dgm:t>
    </dgm:pt>
    <dgm:pt modelId="{F8939341-375C-4888-B0D6-4A4A5060AA7B}" type="parTrans" cxnId="{5CD2847A-B262-46B2-AA4F-0B71BC8E1E16}">
      <dgm:prSet/>
      <dgm:spPr/>
      <dgm:t>
        <a:bodyPr/>
        <a:lstStyle/>
        <a:p>
          <a:endParaRPr lang="en-US"/>
        </a:p>
      </dgm:t>
    </dgm:pt>
    <dgm:pt modelId="{CD811254-EE69-4409-BF02-19A5384D60BF}" type="sibTrans" cxnId="{5CD2847A-B262-46B2-AA4F-0B71BC8E1E16}">
      <dgm:prSet/>
      <dgm:spPr/>
      <dgm:t>
        <a:bodyPr/>
        <a:lstStyle/>
        <a:p>
          <a:endParaRPr lang="en-US"/>
        </a:p>
      </dgm:t>
    </dgm:pt>
    <dgm:pt modelId="{E539C11A-44A7-478C-8173-AB8072CA92AF}">
      <dgm:prSet/>
      <dgm:spPr/>
      <dgm:t>
        <a:bodyPr/>
        <a:lstStyle/>
        <a:p>
          <a:r>
            <a:rPr lang="en-US" i="1"/>
            <a:t>Utilize CMP 41259 and ITG 41260 revenue object codes </a:t>
          </a:r>
          <a:endParaRPr lang="en-US"/>
        </a:p>
      </dgm:t>
    </dgm:pt>
    <dgm:pt modelId="{262656A8-BBD8-4105-A00F-71508CECB4A0}" type="parTrans" cxnId="{EFB9A70C-931E-47F1-9ED0-4D4C71F60775}">
      <dgm:prSet/>
      <dgm:spPr/>
      <dgm:t>
        <a:bodyPr/>
        <a:lstStyle/>
        <a:p>
          <a:endParaRPr lang="en-US"/>
        </a:p>
      </dgm:t>
    </dgm:pt>
    <dgm:pt modelId="{30CE47C6-B813-48E9-B6BD-E2F71B2427A7}" type="sibTrans" cxnId="{EFB9A70C-931E-47F1-9ED0-4D4C71F60775}">
      <dgm:prSet/>
      <dgm:spPr/>
      <dgm:t>
        <a:bodyPr/>
        <a:lstStyle/>
        <a:p>
          <a:endParaRPr lang="en-US"/>
        </a:p>
      </dgm:t>
    </dgm:pt>
    <dgm:pt modelId="{0DE1FD72-74C5-4813-8372-27F0297A04E3}">
      <dgm:prSet/>
      <dgm:spPr/>
      <dgm:t>
        <a:bodyPr/>
        <a:lstStyle/>
        <a:p>
          <a:r>
            <a:rPr lang="en-US" i="1"/>
            <a:t>Construction one-time revenue should be used to build or maintain reserves</a:t>
          </a:r>
          <a:endParaRPr lang="en-US"/>
        </a:p>
      </dgm:t>
    </dgm:pt>
    <dgm:pt modelId="{7B1D010E-35C6-4A2A-8AFC-355C009C20AC}" type="parTrans" cxnId="{EFE7089A-D7D3-4DB4-ABCC-61779C758392}">
      <dgm:prSet/>
      <dgm:spPr/>
      <dgm:t>
        <a:bodyPr/>
        <a:lstStyle/>
        <a:p>
          <a:endParaRPr lang="en-US"/>
        </a:p>
      </dgm:t>
    </dgm:pt>
    <dgm:pt modelId="{1C97F781-ED07-4B15-8122-5FD5F49D7D1F}" type="sibTrans" cxnId="{EFE7089A-D7D3-4DB4-ABCC-61779C758392}">
      <dgm:prSet/>
      <dgm:spPr/>
      <dgm:t>
        <a:bodyPr/>
        <a:lstStyle/>
        <a:p>
          <a:endParaRPr lang="en-US"/>
        </a:p>
      </dgm:t>
    </dgm:pt>
    <dgm:pt modelId="{9F15D1CF-F44A-48D1-A26E-7528448562D6}">
      <dgm:prSet custT="1"/>
      <dgm:spPr/>
      <dgm:t>
        <a:bodyPr/>
        <a:lstStyle/>
        <a:p>
          <a:r>
            <a:rPr lang="en-US" sz="2000" b="1" i="1" dirty="0">
              <a:latin typeface="+mj-lt"/>
            </a:rPr>
            <a:t>Small Cities Assistance Fund  </a:t>
          </a:r>
          <a:r>
            <a:rPr lang="en-US" sz="2000" i="1" dirty="0">
              <a:latin typeface="+mj-lt"/>
            </a:rPr>
            <a:t>7-1-6.2 NMSA 1978,</a:t>
          </a:r>
          <a:endParaRPr lang="en-US" sz="2000" dirty="0">
            <a:latin typeface="+mj-lt"/>
          </a:endParaRPr>
        </a:p>
      </dgm:t>
    </dgm:pt>
    <dgm:pt modelId="{3C6D6055-E43E-4A8B-A602-3F7CB26DEA4A}" type="parTrans" cxnId="{5D322B52-B07A-4A1F-8DF7-E4D02DB85213}">
      <dgm:prSet/>
      <dgm:spPr/>
      <dgm:t>
        <a:bodyPr/>
        <a:lstStyle/>
        <a:p>
          <a:endParaRPr lang="en-US"/>
        </a:p>
      </dgm:t>
    </dgm:pt>
    <dgm:pt modelId="{3B323F62-91AC-4052-AB0D-7296827AE002}" type="sibTrans" cxnId="{5D322B52-B07A-4A1F-8DF7-E4D02DB85213}">
      <dgm:prSet/>
      <dgm:spPr/>
      <dgm:t>
        <a:bodyPr/>
        <a:lstStyle/>
        <a:p>
          <a:endParaRPr lang="en-US"/>
        </a:p>
      </dgm:t>
    </dgm:pt>
    <dgm:pt modelId="{DB01E483-2BF8-43AD-97F0-ABBB1A84F4C9}">
      <dgm:prSet custT="1"/>
      <dgm:spPr/>
      <dgm:t>
        <a:bodyPr/>
        <a:lstStyle/>
        <a:p>
          <a:r>
            <a:rPr lang="en-US" sz="2000" b="1" i="1" dirty="0">
              <a:latin typeface="+mj-lt"/>
            </a:rPr>
            <a:t>Small County Assistance-</a:t>
          </a:r>
          <a:r>
            <a:rPr lang="en-US" sz="2000" i="1" dirty="0">
              <a:latin typeface="+mj-lt"/>
            </a:rPr>
            <a:t> Assistance Section 4-61-1 through 4-61-3, NMSA 1978 if applicable</a:t>
          </a:r>
          <a:endParaRPr lang="en-US" sz="2000" dirty="0">
            <a:latin typeface="+mj-lt"/>
          </a:endParaRPr>
        </a:p>
      </dgm:t>
    </dgm:pt>
    <dgm:pt modelId="{FB47ABD8-F88F-49F8-8E6E-FD2ED304491D}" type="parTrans" cxnId="{4B0514B9-9C6C-4F94-ABC7-72B0FF9F23D3}">
      <dgm:prSet/>
      <dgm:spPr/>
      <dgm:t>
        <a:bodyPr/>
        <a:lstStyle/>
        <a:p>
          <a:endParaRPr lang="en-US"/>
        </a:p>
      </dgm:t>
    </dgm:pt>
    <dgm:pt modelId="{19FB4480-1CF5-4D45-A983-286AA1A89CF8}" type="sibTrans" cxnId="{4B0514B9-9C6C-4F94-ABC7-72B0FF9F23D3}">
      <dgm:prSet/>
      <dgm:spPr/>
      <dgm:t>
        <a:bodyPr/>
        <a:lstStyle/>
        <a:p>
          <a:endParaRPr lang="en-US"/>
        </a:p>
      </dgm:t>
    </dgm:pt>
    <dgm:pt modelId="{A58A084F-C414-45D5-AA9F-159EB96B1D27}">
      <dgm:prSet custT="1"/>
      <dgm:spPr/>
      <dgm:t>
        <a:bodyPr/>
        <a:lstStyle/>
        <a:p>
          <a:r>
            <a:rPr lang="en-US" sz="2000" b="1" i="1" dirty="0">
              <a:latin typeface="+mj-lt"/>
            </a:rPr>
            <a:t>Debt Service</a:t>
          </a:r>
          <a:endParaRPr lang="en-US" sz="2000" dirty="0">
            <a:latin typeface="+mj-lt"/>
          </a:endParaRPr>
        </a:p>
      </dgm:t>
    </dgm:pt>
    <dgm:pt modelId="{E40B107A-CB25-4658-ABA8-4AE65BB976E5}" type="parTrans" cxnId="{822A8E91-20E0-4C8F-967B-405B9249BE30}">
      <dgm:prSet/>
      <dgm:spPr/>
      <dgm:t>
        <a:bodyPr/>
        <a:lstStyle/>
        <a:p>
          <a:endParaRPr lang="en-US"/>
        </a:p>
      </dgm:t>
    </dgm:pt>
    <dgm:pt modelId="{29025BF6-1D95-492F-A279-06389AB02B96}" type="sibTrans" cxnId="{822A8E91-20E0-4C8F-967B-405B9249BE30}">
      <dgm:prSet/>
      <dgm:spPr/>
      <dgm:t>
        <a:bodyPr/>
        <a:lstStyle/>
        <a:p>
          <a:endParaRPr lang="en-US"/>
        </a:p>
      </dgm:t>
    </dgm:pt>
    <dgm:pt modelId="{69FA3134-D2F2-41DC-B676-7DA36A2479BA}">
      <dgm:prSet/>
      <dgm:spPr/>
      <dgm:t>
        <a:bodyPr/>
        <a:lstStyle/>
        <a:p>
          <a:r>
            <a:rPr lang="en-US" i="1"/>
            <a:t>GO Bond- Property Tax revenues -Voter approval required</a:t>
          </a:r>
          <a:endParaRPr lang="en-US"/>
        </a:p>
      </dgm:t>
    </dgm:pt>
    <dgm:pt modelId="{2CBA20CC-9D2E-49A9-B221-24D521EE438D}" type="parTrans" cxnId="{7E6E48E0-70DB-4A13-A8BA-825356BD7079}">
      <dgm:prSet/>
      <dgm:spPr/>
      <dgm:t>
        <a:bodyPr/>
        <a:lstStyle/>
        <a:p>
          <a:endParaRPr lang="en-US"/>
        </a:p>
      </dgm:t>
    </dgm:pt>
    <dgm:pt modelId="{284CFE79-2D1E-4FC3-BE17-6837BC96DF72}" type="sibTrans" cxnId="{7E6E48E0-70DB-4A13-A8BA-825356BD7079}">
      <dgm:prSet/>
      <dgm:spPr/>
      <dgm:t>
        <a:bodyPr/>
        <a:lstStyle/>
        <a:p>
          <a:endParaRPr lang="en-US"/>
        </a:p>
      </dgm:t>
    </dgm:pt>
    <dgm:pt modelId="{28185522-ED0A-43FD-A145-32FBB95A82E7}">
      <dgm:prSet/>
      <dgm:spPr/>
      <dgm:t>
        <a:bodyPr/>
        <a:lstStyle/>
        <a:p>
          <a:r>
            <a:rPr lang="en-US" i="1"/>
            <a:t>Revenue Bond - GRT, Gas Tax- pledged for re-payment of Debt</a:t>
          </a:r>
          <a:endParaRPr lang="en-US"/>
        </a:p>
      </dgm:t>
    </dgm:pt>
    <dgm:pt modelId="{120E8FD7-D396-47D6-BD95-7E32A4261DE1}" type="parTrans" cxnId="{C981716C-711E-4A94-93FA-7F16740E1EC2}">
      <dgm:prSet/>
      <dgm:spPr/>
      <dgm:t>
        <a:bodyPr/>
        <a:lstStyle/>
        <a:p>
          <a:endParaRPr lang="en-US"/>
        </a:p>
      </dgm:t>
    </dgm:pt>
    <dgm:pt modelId="{50535AA5-DA5C-4164-8A94-CDE4277A06DA}" type="sibTrans" cxnId="{C981716C-711E-4A94-93FA-7F16740E1EC2}">
      <dgm:prSet/>
      <dgm:spPr/>
      <dgm:t>
        <a:bodyPr/>
        <a:lstStyle/>
        <a:p>
          <a:endParaRPr lang="en-US"/>
        </a:p>
      </dgm:t>
    </dgm:pt>
    <dgm:pt modelId="{87F748DB-E62D-42DC-942D-9E9356E65854}" type="pres">
      <dgm:prSet presAssocID="{031BC65B-21E3-4ED5-818D-9C92EE9C07F2}" presName="linear" presStyleCnt="0">
        <dgm:presLayoutVars>
          <dgm:animLvl val="lvl"/>
          <dgm:resizeHandles val="exact"/>
        </dgm:presLayoutVars>
      </dgm:prSet>
      <dgm:spPr/>
    </dgm:pt>
    <dgm:pt modelId="{96C10728-38CC-4471-93C1-84B4205E2942}" type="pres">
      <dgm:prSet presAssocID="{A98B35C5-5F38-4215-9EC2-53B34F1F1BF9}" presName="parentText" presStyleLbl="node1" presStyleIdx="0" presStyleCnt="5">
        <dgm:presLayoutVars>
          <dgm:chMax val="0"/>
          <dgm:bulletEnabled val="1"/>
        </dgm:presLayoutVars>
      </dgm:prSet>
      <dgm:spPr/>
    </dgm:pt>
    <dgm:pt modelId="{4F57E7E1-25FA-483D-B5DD-95D16FC0AB96}" type="pres">
      <dgm:prSet presAssocID="{A98B35C5-5F38-4215-9EC2-53B34F1F1BF9}" presName="childText" presStyleLbl="revTx" presStyleIdx="0" presStyleCnt="3">
        <dgm:presLayoutVars>
          <dgm:bulletEnabled val="1"/>
        </dgm:presLayoutVars>
      </dgm:prSet>
      <dgm:spPr/>
    </dgm:pt>
    <dgm:pt modelId="{68EE1C60-D145-43AD-A6B7-564A22F1CFE5}" type="pres">
      <dgm:prSet presAssocID="{0923461D-35D5-46CD-9524-69B9AA0D0E07}" presName="parentText" presStyleLbl="node1" presStyleIdx="1" presStyleCnt="5">
        <dgm:presLayoutVars>
          <dgm:chMax val="0"/>
          <dgm:bulletEnabled val="1"/>
        </dgm:presLayoutVars>
      </dgm:prSet>
      <dgm:spPr/>
    </dgm:pt>
    <dgm:pt modelId="{69E9F09A-5BAF-4CEC-995A-DEBD863A701F}" type="pres">
      <dgm:prSet presAssocID="{0923461D-35D5-46CD-9524-69B9AA0D0E07}" presName="childText" presStyleLbl="revTx" presStyleIdx="1" presStyleCnt="3" custScaleX="99824">
        <dgm:presLayoutVars>
          <dgm:bulletEnabled val="1"/>
        </dgm:presLayoutVars>
      </dgm:prSet>
      <dgm:spPr/>
    </dgm:pt>
    <dgm:pt modelId="{715CB6CB-3226-4670-93D9-F72D93B31149}" type="pres">
      <dgm:prSet presAssocID="{9F15D1CF-F44A-48D1-A26E-7528448562D6}" presName="parentText" presStyleLbl="node1" presStyleIdx="2" presStyleCnt="5">
        <dgm:presLayoutVars>
          <dgm:chMax val="0"/>
          <dgm:bulletEnabled val="1"/>
        </dgm:presLayoutVars>
      </dgm:prSet>
      <dgm:spPr/>
    </dgm:pt>
    <dgm:pt modelId="{5CD02FB3-946F-47A3-80C0-4B234189730F}" type="pres">
      <dgm:prSet presAssocID="{3B323F62-91AC-4052-AB0D-7296827AE002}" presName="spacer" presStyleCnt="0"/>
      <dgm:spPr/>
    </dgm:pt>
    <dgm:pt modelId="{691A9F33-7CC7-4A33-BA99-438748A31FCB}" type="pres">
      <dgm:prSet presAssocID="{DB01E483-2BF8-43AD-97F0-ABBB1A84F4C9}" presName="parentText" presStyleLbl="node1" presStyleIdx="3" presStyleCnt="5">
        <dgm:presLayoutVars>
          <dgm:chMax val="0"/>
          <dgm:bulletEnabled val="1"/>
        </dgm:presLayoutVars>
      </dgm:prSet>
      <dgm:spPr/>
    </dgm:pt>
    <dgm:pt modelId="{687492E0-5CA5-419C-8E17-3754679A60ED}" type="pres">
      <dgm:prSet presAssocID="{19FB4480-1CF5-4D45-A983-286AA1A89CF8}" presName="spacer" presStyleCnt="0"/>
      <dgm:spPr/>
    </dgm:pt>
    <dgm:pt modelId="{F26283E4-999B-4456-B7B3-45F4453AF424}" type="pres">
      <dgm:prSet presAssocID="{A58A084F-C414-45D5-AA9F-159EB96B1D27}" presName="parentText" presStyleLbl="node1" presStyleIdx="4" presStyleCnt="5">
        <dgm:presLayoutVars>
          <dgm:chMax val="0"/>
          <dgm:bulletEnabled val="1"/>
        </dgm:presLayoutVars>
      </dgm:prSet>
      <dgm:spPr/>
    </dgm:pt>
    <dgm:pt modelId="{27126775-3AF2-4C97-A03D-B480AF3BF098}" type="pres">
      <dgm:prSet presAssocID="{A58A084F-C414-45D5-AA9F-159EB96B1D27}" presName="childText" presStyleLbl="revTx" presStyleIdx="2" presStyleCnt="3">
        <dgm:presLayoutVars>
          <dgm:bulletEnabled val="1"/>
        </dgm:presLayoutVars>
      </dgm:prSet>
      <dgm:spPr/>
    </dgm:pt>
  </dgm:ptLst>
  <dgm:cxnLst>
    <dgm:cxn modelId="{139D4E08-2128-4FA5-9271-7C40514D4A2D}" srcId="{A98B35C5-5F38-4215-9EC2-53B34F1F1BF9}" destId="{73EDDDE3-8D9F-468F-9633-DEFC7977E675}" srcOrd="1" destOrd="0" parTransId="{E1D08EE2-8F9F-41B3-BA71-4979FDB31BE8}" sibTransId="{80E119E2-236D-4A54-9A62-31F3BAD6B005}"/>
    <dgm:cxn modelId="{EFB9A70C-931E-47F1-9ED0-4D4C71F60775}" srcId="{0923461D-35D5-46CD-9524-69B9AA0D0E07}" destId="{E539C11A-44A7-478C-8173-AB8072CA92AF}" srcOrd="3" destOrd="0" parTransId="{262656A8-BBD8-4105-A00F-71508CECB4A0}" sibTransId="{30CE47C6-B813-48E9-B6BD-E2F71B2427A7}"/>
    <dgm:cxn modelId="{FB6D7915-EDE9-4C85-A9D0-C7D1F79D2D2D}" srcId="{031BC65B-21E3-4ED5-818D-9C92EE9C07F2}" destId="{A98B35C5-5F38-4215-9EC2-53B34F1F1BF9}" srcOrd="0" destOrd="0" parTransId="{1B6665DE-8AC6-4ED8-9E55-E44864FABAB6}" sibTransId="{C605C34A-8EDB-43C0-9932-675CE45ADF91}"/>
    <dgm:cxn modelId="{2D6A351A-653C-40B0-AE7A-35C0612A65C6}" srcId="{0923461D-35D5-46CD-9524-69B9AA0D0E07}" destId="{25E32F84-C431-492C-A40C-7E176E49B778}" srcOrd="0" destOrd="0" parTransId="{CC05F70F-3195-4792-8A87-D591627E7720}" sibTransId="{79475965-95B5-46AD-8C05-44766AA90D8B}"/>
    <dgm:cxn modelId="{A50F0722-5D2B-4575-8FFD-30CFAE25AD28}" type="presOf" srcId="{0DE1FD72-74C5-4813-8372-27F0297A04E3}" destId="{69E9F09A-5BAF-4CEC-995A-DEBD863A701F}" srcOrd="0" destOrd="4" presId="urn:microsoft.com/office/officeart/2005/8/layout/vList2"/>
    <dgm:cxn modelId="{AE455E28-9BE8-4FD2-9B99-56EB2084B5F8}" type="presOf" srcId="{69FA3134-D2F2-41DC-B676-7DA36A2479BA}" destId="{27126775-3AF2-4C97-A03D-B480AF3BF098}" srcOrd="0" destOrd="0" presId="urn:microsoft.com/office/officeart/2005/8/layout/vList2"/>
    <dgm:cxn modelId="{00393F2B-101F-46A1-9995-F03FBBCF72FC}" type="presOf" srcId="{272C805A-632C-4C6E-AFB0-F95A4F70375C}" destId="{4F57E7E1-25FA-483D-B5DD-95D16FC0AB96}" srcOrd="0" destOrd="2" presId="urn:microsoft.com/office/officeart/2005/8/layout/vList2"/>
    <dgm:cxn modelId="{75B77B36-12C3-4CA6-B1D3-E6AD296AB9FA}" type="presOf" srcId="{25E32F84-C431-492C-A40C-7E176E49B778}" destId="{69E9F09A-5BAF-4CEC-995A-DEBD863A701F}" srcOrd="0" destOrd="0" presId="urn:microsoft.com/office/officeart/2005/8/layout/vList2"/>
    <dgm:cxn modelId="{8666C75E-FD1D-4962-8B21-35E46A27CA16}" type="presOf" srcId="{8C9C6E40-F38E-42EF-8213-880EE00F9920}" destId="{4F57E7E1-25FA-483D-B5DD-95D16FC0AB96}" srcOrd="0" destOrd="0" presId="urn:microsoft.com/office/officeart/2005/8/layout/vList2"/>
    <dgm:cxn modelId="{A9333361-0CC3-4055-9283-5EE2C8CAA07B}" type="presOf" srcId="{A58A084F-C414-45D5-AA9F-159EB96B1D27}" destId="{F26283E4-999B-4456-B7B3-45F4453AF424}" srcOrd="0" destOrd="0" presId="urn:microsoft.com/office/officeart/2005/8/layout/vList2"/>
    <dgm:cxn modelId="{B1D03F45-2DB5-4FDD-8944-8AB8B72B9361}" srcId="{0923461D-35D5-46CD-9524-69B9AA0D0E07}" destId="{BD5DF586-02E3-4B7F-BF06-DFCDA0690808}" srcOrd="1" destOrd="0" parTransId="{FDD7511F-5928-499F-B3A9-006734721C8E}" sibTransId="{B90877AB-1A4C-46EB-AE06-D018EC15BAA9}"/>
    <dgm:cxn modelId="{C981716C-711E-4A94-93FA-7F16740E1EC2}" srcId="{A58A084F-C414-45D5-AA9F-159EB96B1D27}" destId="{28185522-ED0A-43FD-A145-32FBB95A82E7}" srcOrd="1" destOrd="0" parTransId="{120E8FD7-D396-47D6-BD95-7E32A4261DE1}" sibTransId="{50535AA5-DA5C-4164-8A94-CDE4277A06DA}"/>
    <dgm:cxn modelId="{5D322B52-B07A-4A1F-8DF7-E4D02DB85213}" srcId="{031BC65B-21E3-4ED5-818D-9C92EE9C07F2}" destId="{9F15D1CF-F44A-48D1-A26E-7528448562D6}" srcOrd="2" destOrd="0" parTransId="{3C6D6055-E43E-4A8B-A602-3F7CB26DEA4A}" sibTransId="{3B323F62-91AC-4052-AB0D-7296827AE002}"/>
    <dgm:cxn modelId="{3CB56074-1DCD-4303-B307-7FAB0AC9E540}" type="presOf" srcId="{73EDDDE3-8D9F-468F-9633-DEFC7977E675}" destId="{4F57E7E1-25FA-483D-B5DD-95D16FC0AB96}" srcOrd="0" destOrd="1" presId="urn:microsoft.com/office/officeart/2005/8/layout/vList2"/>
    <dgm:cxn modelId="{5CD2847A-B262-46B2-AA4F-0B71BC8E1E16}" srcId="{0923461D-35D5-46CD-9524-69B9AA0D0E07}" destId="{7555F815-D8CA-4E20-9976-199ED68CB49F}" srcOrd="2" destOrd="0" parTransId="{F8939341-375C-4888-B0D6-4A4A5060AA7B}" sibTransId="{CD811254-EE69-4409-BF02-19A5384D60BF}"/>
    <dgm:cxn modelId="{ACF65D86-C471-4F27-8F45-2FA145718263}" type="presOf" srcId="{E539C11A-44A7-478C-8173-AB8072CA92AF}" destId="{69E9F09A-5BAF-4CEC-995A-DEBD863A701F}" srcOrd="0" destOrd="3" presId="urn:microsoft.com/office/officeart/2005/8/layout/vList2"/>
    <dgm:cxn modelId="{822A8E91-20E0-4C8F-967B-405B9249BE30}" srcId="{031BC65B-21E3-4ED5-818D-9C92EE9C07F2}" destId="{A58A084F-C414-45D5-AA9F-159EB96B1D27}" srcOrd="4" destOrd="0" parTransId="{E40B107A-CB25-4658-ABA8-4AE65BB976E5}" sibTransId="{29025BF6-1D95-492F-A279-06389AB02B96}"/>
    <dgm:cxn modelId="{EFE7089A-D7D3-4DB4-ABCC-61779C758392}" srcId="{0923461D-35D5-46CD-9524-69B9AA0D0E07}" destId="{0DE1FD72-74C5-4813-8372-27F0297A04E3}" srcOrd="4" destOrd="0" parTransId="{7B1D010E-35C6-4A2A-8AFC-355C009C20AC}" sibTransId="{1C97F781-ED07-4B15-8122-5FD5F49D7D1F}"/>
    <dgm:cxn modelId="{12467E9F-AC81-4B37-A7CC-00C84EF21E65}" type="presOf" srcId="{A98B35C5-5F38-4215-9EC2-53B34F1F1BF9}" destId="{96C10728-38CC-4471-93C1-84B4205E2942}" srcOrd="0" destOrd="0" presId="urn:microsoft.com/office/officeart/2005/8/layout/vList2"/>
    <dgm:cxn modelId="{BDC30AA8-AD91-4EEA-82FD-2E81A3A26B22}" type="presOf" srcId="{0923461D-35D5-46CD-9524-69B9AA0D0E07}" destId="{68EE1C60-D145-43AD-A6B7-564A22F1CFE5}" srcOrd="0" destOrd="0" presId="urn:microsoft.com/office/officeart/2005/8/layout/vList2"/>
    <dgm:cxn modelId="{A48187B0-A131-43C7-9F25-2150FB88DFAA}" type="presOf" srcId="{031BC65B-21E3-4ED5-818D-9C92EE9C07F2}" destId="{87F748DB-E62D-42DC-942D-9E9356E65854}" srcOrd="0" destOrd="0" presId="urn:microsoft.com/office/officeart/2005/8/layout/vList2"/>
    <dgm:cxn modelId="{5A10C5B8-04A3-4E4D-A807-8A8E89FB7E8D}" srcId="{A98B35C5-5F38-4215-9EC2-53B34F1F1BF9}" destId="{272C805A-632C-4C6E-AFB0-F95A4F70375C}" srcOrd="2" destOrd="0" parTransId="{F22ABA41-CCCC-402B-9406-27C618E64164}" sibTransId="{9B6FD281-2986-4EC0-A3FA-B2AB56888913}"/>
    <dgm:cxn modelId="{4B0514B9-9C6C-4F94-ABC7-72B0FF9F23D3}" srcId="{031BC65B-21E3-4ED5-818D-9C92EE9C07F2}" destId="{DB01E483-2BF8-43AD-97F0-ABBB1A84F4C9}" srcOrd="3" destOrd="0" parTransId="{FB47ABD8-F88F-49F8-8E6E-FD2ED304491D}" sibTransId="{19FB4480-1CF5-4D45-A983-286AA1A89CF8}"/>
    <dgm:cxn modelId="{0364F3C3-74AE-4491-8F79-FDC631D3CE58}" type="presOf" srcId="{BD5DF586-02E3-4B7F-BF06-DFCDA0690808}" destId="{69E9F09A-5BAF-4CEC-995A-DEBD863A701F}" srcOrd="0" destOrd="1" presId="urn:microsoft.com/office/officeart/2005/8/layout/vList2"/>
    <dgm:cxn modelId="{609A11CB-286C-4AB7-B86E-934D233E1CA1}" type="presOf" srcId="{7555F815-D8CA-4E20-9976-199ED68CB49F}" destId="{69E9F09A-5BAF-4CEC-995A-DEBD863A701F}" srcOrd="0" destOrd="2" presId="urn:microsoft.com/office/officeart/2005/8/layout/vList2"/>
    <dgm:cxn modelId="{F8E6BCCF-B8FE-42A4-8F34-3E77BBDDF5FB}" type="presOf" srcId="{9F15D1CF-F44A-48D1-A26E-7528448562D6}" destId="{715CB6CB-3226-4670-93D9-F72D93B31149}" srcOrd="0" destOrd="0" presId="urn:microsoft.com/office/officeart/2005/8/layout/vList2"/>
    <dgm:cxn modelId="{8E2C37D2-CC83-49D9-B45E-7A184DD16E04}" type="presOf" srcId="{28185522-ED0A-43FD-A145-32FBB95A82E7}" destId="{27126775-3AF2-4C97-A03D-B480AF3BF098}" srcOrd="0" destOrd="1" presId="urn:microsoft.com/office/officeart/2005/8/layout/vList2"/>
    <dgm:cxn modelId="{235A57D4-46F2-42DB-81B9-A59E76E0BA2B}" srcId="{A98B35C5-5F38-4215-9EC2-53B34F1F1BF9}" destId="{8C9C6E40-F38E-42EF-8213-880EE00F9920}" srcOrd="0" destOrd="0" parTransId="{F76125A3-5E50-4AC0-B81E-3BC90C6C5D26}" sibTransId="{1E810BB2-CCC2-4FAF-9F91-34BE8C7C554E}"/>
    <dgm:cxn modelId="{3F1FAADA-5347-47B6-93FB-B892AB0FAD0C}" srcId="{031BC65B-21E3-4ED5-818D-9C92EE9C07F2}" destId="{0923461D-35D5-46CD-9524-69B9AA0D0E07}" srcOrd="1" destOrd="0" parTransId="{B33B0A5A-4B1D-40B7-B34D-AACD32EE5284}" sibTransId="{FB3A9641-A099-42D2-8901-DA0742787FD9}"/>
    <dgm:cxn modelId="{7E6E48E0-70DB-4A13-A8BA-825356BD7079}" srcId="{A58A084F-C414-45D5-AA9F-159EB96B1D27}" destId="{69FA3134-D2F2-41DC-B676-7DA36A2479BA}" srcOrd="0" destOrd="0" parTransId="{2CBA20CC-9D2E-49A9-B221-24D521EE438D}" sibTransId="{284CFE79-2D1E-4FC3-BE17-6837BC96DF72}"/>
    <dgm:cxn modelId="{ED0DFEFB-83F8-4B3B-A0B3-FEE2235B5C06}" type="presOf" srcId="{DB01E483-2BF8-43AD-97F0-ABBB1A84F4C9}" destId="{691A9F33-7CC7-4A33-BA99-438748A31FCB}" srcOrd="0" destOrd="0" presId="urn:microsoft.com/office/officeart/2005/8/layout/vList2"/>
    <dgm:cxn modelId="{9DD50A2D-8985-4396-A589-DD9B55292E7B}" type="presParOf" srcId="{87F748DB-E62D-42DC-942D-9E9356E65854}" destId="{96C10728-38CC-4471-93C1-84B4205E2942}" srcOrd="0" destOrd="0" presId="urn:microsoft.com/office/officeart/2005/8/layout/vList2"/>
    <dgm:cxn modelId="{C5DE4F66-7D5E-4217-86C7-699324471285}" type="presParOf" srcId="{87F748DB-E62D-42DC-942D-9E9356E65854}" destId="{4F57E7E1-25FA-483D-B5DD-95D16FC0AB96}" srcOrd="1" destOrd="0" presId="urn:microsoft.com/office/officeart/2005/8/layout/vList2"/>
    <dgm:cxn modelId="{45EA457C-E994-41EE-81FB-725878009AD0}" type="presParOf" srcId="{87F748DB-E62D-42DC-942D-9E9356E65854}" destId="{68EE1C60-D145-43AD-A6B7-564A22F1CFE5}" srcOrd="2" destOrd="0" presId="urn:microsoft.com/office/officeart/2005/8/layout/vList2"/>
    <dgm:cxn modelId="{5EDFD368-E2C0-48E0-B30F-EE2F94F00A3E}" type="presParOf" srcId="{87F748DB-E62D-42DC-942D-9E9356E65854}" destId="{69E9F09A-5BAF-4CEC-995A-DEBD863A701F}" srcOrd="3" destOrd="0" presId="urn:microsoft.com/office/officeart/2005/8/layout/vList2"/>
    <dgm:cxn modelId="{9DF434E6-CF62-42E2-9F1F-45198E728819}" type="presParOf" srcId="{87F748DB-E62D-42DC-942D-9E9356E65854}" destId="{715CB6CB-3226-4670-93D9-F72D93B31149}" srcOrd="4" destOrd="0" presId="urn:microsoft.com/office/officeart/2005/8/layout/vList2"/>
    <dgm:cxn modelId="{F492B783-BB09-4737-A808-EAC449B651D7}" type="presParOf" srcId="{87F748DB-E62D-42DC-942D-9E9356E65854}" destId="{5CD02FB3-946F-47A3-80C0-4B234189730F}" srcOrd="5" destOrd="0" presId="urn:microsoft.com/office/officeart/2005/8/layout/vList2"/>
    <dgm:cxn modelId="{18CA5655-0291-43C4-8D43-73BB06907D3C}" type="presParOf" srcId="{87F748DB-E62D-42DC-942D-9E9356E65854}" destId="{691A9F33-7CC7-4A33-BA99-438748A31FCB}" srcOrd="6" destOrd="0" presId="urn:microsoft.com/office/officeart/2005/8/layout/vList2"/>
    <dgm:cxn modelId="{9C437212-CF32-4D92-AC39-EE77B15AC5FB}" type="presParOf" srcId="{87F748DB-E62D-42DC-942D-9E9356E65854}" destId="{687492E0-5CA5-419C-8E17-3754679A60ED}" srcOrd="7" destOrd="0" presId="urn:microsoft.com/office/officeart/2005/8/layout/vList2"/>
    <dgm:cxn modelId="{CAFE065C-A916-476A-8B3B-2D61C330AC1F}" type="presParOf" srcId="{87F748DB-E62D-42DC-942D-9E9356E65854}" destId="{F26283E4-999B-4456-B7B3-45F4453AF424}" srcOrd="8" destOrd="0" presId="urn:microsoft.com/office/officeart/2005/8/layout/vList2"/>
    <dgm:cxn modelId="{F23FC482-A861-43B5-9FF4-595F80CF16D0}" type="presParOf" srcId="{87F748DB-E62D-42DC-942D-9E9356E65854}" destId="{27126775-3AF2-4C97-A03D-B480AF3BF098}"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B36C82-7D8A-4BAE-AAF3-E24B860B237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D43B0ED-E618-44A2-BDE8-B65EA5B34755}">
      <dgm:prSet custT="1"/>
      <dgm:spPr/>
      <dgm:t>
        <a:bodyPr/>
        <a:lstStyle/>
        <a:p>
          <a:pPr algn="ctr"/>
          <a:r>
            <a:rPr lang="en-US" sz="2800" b="1" i="1" dirty="0">
              <a:latin typeface="+mj-lt"/>
            </a:rPr>
            <a:t>Property Tax – </a:t>
          </a:r>
          <a:r>
            <a:rPr lang="en-US" sz="2800" dirty="0">
              <a:latin typeface="+mj-lt"/>
            </a:rPr>
            <a:t>Typically received in December and May</a:t>
          </a:r>
        </a:p>
      </dgm:t>
    </dgm:pt>
    <dgm:pt modelId="{60E67A3D-F2B8-4E7B-89BF-C89071F26318}" type="parTrans" cxnId="{2CA71BBA-E533-4DDD-ADC2-4FC4059B883B}">
      <dgm:prSet/>
      <dgm:spPr/>
      <dgm:t>
        <a:bodyPr/>
        <a:lstStyle/>
        <a:p>
          <a:endParaRPr lang="en-US"/>
        </a:p>
      </dgm:t>
    </dgm:pt>
    <dgm:pt modelId="{A6B79349-CBB4-41D5-B6D9-D88F4E905DFC}" type="sibTrans" cxnId="{2CA71BBA-E533-4DDD-ADC2-4FC4059B883B}">
      <dgm:prSet/>
      <dgm:spPr/>
      <dgm:t>
        <a:bodyPr/>
        <a:lstStyle/>
        <a:p>
          <a:endParaRPr lang="en-US"/>
        </a:p>
      </dgm:t>
    </dgm:pt>
    <dgm:pt modelId="{9DFFF279-288A-483A-935B-D7146CD9A2F6}">
      <dgm:prSet custT="1"/>
      <dgm:spPr/>
      <dgm:t>
        <a:bodyPr/>
        <a:lstStyle/>
        <a:p>
          <a:pPr algn="ctr"/>
          <a:r>
            <a:rPr lang="en-US" sz="2800" b="1" i="1" dirty="0">
              <a:latin typeface="+mj-lt"/>
            </a:rPr>
            <a:t>Gross Receipts Tax (GRT)</a:t>
          </a:r>
          <a:r>
            <a:rPr lang="en-US" sz="2800" dirty="0">
              <a:latin typeface="+mj-lt"/>
            </a:rPr>
            <a:t> – Typically received monthly</a:t>
          </a:r>
        </a:p>
      </dgm:t>
    </dgm:pt>
    <dgm:pt modelId="{3D95A82F-E373-4F92-A2AB-AD3A158F15D7}" type="parTrans" cxnId="{069ECBD0-0CC0-44E5-818F-E3FE8D6368B6}">
      <dgm:prSet/>
      <dgm:spPr/>
      <dgm:t>
        <a:bodyPr/>
        <a:lstStyle/>
        <a:p>
          <a:endParaRPr lang="en-US"/>
        </a:p>
      </dgm:t>
    </dgm:pt>
    <dgm:pt modelId="{6FBBF9E8-1E42-4DEE-B351-015364315F7E}" type="sibTrans" cxnId="{069ECBD0-0CC0-44E5-818F-E3FE8D6368B6}">
      <dgm:prSet/>
      <dgm:spPr/>
      <dgm:t>
        <a:bodyPr/>
        <a:lstStyle/>
        <a:p>
          <a:endParaRPr lang="en-US"/>
        </a:p>
      </dgm:t>
    </dgm:pt>
    <dgm:pt modelId="{A87DA52E-4EBE-4175-B05A-2864AEA94C85}">
      <dgm:prSet custT="1"/>
      <dgm:spPr/>
      <dgm:t>
        <a:bodyPr/>
        <a:lstStyle/>
        <a:p>
          <a:pPr>
            <a:buFont typeface="Wingdings" panose="05000000000000000000" pitchFamily="2" charset="2"/>
            <a:buChar char="Ø"/>
          </a:pPr>
          <a:r>
            <a:rPr lang="en-US" sz="2400" b="1" i="1" dirty="0">
              <a:latin typeface="+mj-lt"/>
            </a:rPr>
            <a:t>New GRT enactments </a:t>
          </a:r>
          <a:r>
            <a:rPr lang="en-US" sz="2400" dirty="0">
              <a:latin typeface="+mj-lt"/>
            </a:rPr>
            <a:t>will not be received until the third month</a:t>
          </a:r>
        </a:p>
      </dgm:t>
    </dgm:pt>
    <dgm:pt modelId="{B553FF3F-5745-4FF0-B539-C7C053ADB30F}" type="parTrans" cxnId="{C29E8270-A32E-405C-B06E-734054346270}">
      <dgm:prSet/>
      <dgm:spPr/>
      <dgm:t>
        <a:bodyPr/>
        <a:lstStyle/>
        <a:p>
          <a:endParaRPr lang="en-US"/>
        </a:p>
      </dgm:t>
    </dgm:pt>
    <dgm:pt modelId="{31ECEC3A-F5DD-435A-9E72-730F8398AB35}" type="sibTrans" cxnId="{C29E8270-A32E-405C-B06E-734054346270}">
      <dgm:prSet/>
      <dgm:spPr/>
      <dgm:t>
        <a:bodyPr/>
        <a:lstStyle/>
        <a:p>
          <a:endParaRPr lang="en-US"/>
        </a:p>
      </dgm:t>
    </dgm:pt>
    <dgm:pt modelId="{3EB78001-97D8-43F8-AF39-108075BF56A2}">
      <dgm:prSet custT="1"/>
      <dgm:spPr/>
      <dgm:t>
        <a:bodyPr/>
        <a:lstStyle/>
        <a:p>
          <a:pPr>
            <a:buFont typeface="Wingdings" panose="05000000000000000000" pitchFamily="2" charset="2"/>
            <a:buChar char="Ø"/>
          </a:pPr>
          <a:r>
            <a:rPr lang="en-US" sz="2400" b="1" i="1" dirty="0">
              <a:latin typeface="+mj-lt"/>
            </a:rPr>
            <a:t>Deadline to submit to TRD</a:t>
          </a:r>
          <a:r>
            <a:rPr lang="en-US" sz="2400" dirty="0">
              <a:latin typeface="+mj-lt"/>
            </a:rPr>
            <a:t> March 31</a:t>
          </a:r>
          <a:r>
            <a:rPr lang="en-US" sz="2400" baseline="30000" dirty="0">
              <a:latin typeface="+mj-lt"/>
            </a:rPr>
            <a:t>st</a:t>
          </a:r>
          <a:r>
            <a:rPr lang="en-US" sz="2400" dirty="0">
              <a:latin typeface="+mj-lt"/>
            </a:rPr>
            <a:t> for an effective date of July 1</a:t>
          </a:r>
          <a:r>
            <a:rPr lang="en-US" sz="2400" baseline="30000" dirty="0">
              <a:latin typeface="+mj-lt"/>
            </a:rPr>
            <a:t>st</a:t>
          </a:r>
          <a:r>
            <a:rPr lang="en-US" sz="2400" dirty="0">
              <a:latin typeface="+mj-lt"/>
            </a:rPr>
            <a:t> and September 20</a:t>
          </a:r>
          <a:r>
            <a:rPr lang="en-US" sz="2400" baseline="30000" dirty="0">
              <a:latin typeface="+mj-lt"/>
            </a:rPr>
            <a:t>th</a:t>
          </a:r>
          <a:r>
            <a:rPr lang="en-US" sz="2400" dirty="0">
              <a:latin typeface="+mj-lt"/>
            </a:rPr>
            <a:t> for an effective date of January 1</a:t>
          </a:r>
          <a:r>
            <a:rPr lang="en-US" sz="2400" baseline="30000" dirty="0">
              <a:latin typeface="+mj-lt"/>
            </a:rPr>
            <a:t>st</a:t>
          </a:r>
          <a:endParaRPr lang="en-US" sz="2400" dirty="0">
            <a:latin typeface="+mj-lt"/>
          </a:endParaRPr>
        </a:p>
      </dgm:t>
    </dgm:pt>
    <dgm:pt modelId="{544C8C89-E98E-4438-A1F4-1F607D7677DC}" type="parTrans" cxnId="{8ABB0069-47A3-4B77-8D73-E80A664D7436}">
      <dgm:prSet/>
      <dgm:spPr/>
      <dgm:t>
        <a:bodyPr/>
        <a:lstStyle/>
        <a:p>
          <a:endParaRPr lang="en-US"/>
        </a:p>
      </dgm:t>
    </dgm:pt>
    <dgm:pt modelId="{D745C4E0-31A7-42F6-884B-3119852DF612}" type="sibTrans" cxnId="{8ABB0069-47A3-4B77-8D73-E80A664D7436}">
      <dgm:prSet/>
      <dgm:spPr/>
      <dgm:t>
        <a:bodyPr/>
        <a:lstStyle/>
        <a:p>
          <a:endParaRPr lang="en-US"/>
        </a:p>
      </dgm:t>
    </dgm:pt>
    <dgm:pt modelId="{20FD553E-6850-4B12-92F2-4EF53B381D3E}">
      <dgm:prSet custT="1"/>
      <dgm:spPr/>
      <dgm:t>
        <a:bodyPr/>
        <a:lstStyle/>
        <a:p>
          <a:pPr>
            <a:buFont typeface="Wingdings" panose="05000000000000000000" pitchFamily="2" charset="2"/>
            <a:buChar char="Ø"/>
          </a:pPr>
          <a:r>
            <a:rPr lang="en-US" sz="2400" b="1" i="1" dirty="0">
              <a:latin typeface="+mj-lt"/>
            </a:rPr>
            <a:t>Reference </a:t>
          </a:r>
          <a:r>
            <a:rPr lang="en-US" sz="2400" dirty="0">
              <a:latin typeface="+mj-lt"/>
            </a:rPr>
            <a:t>– </a:t>
          </a:r>
          <a:r>
            <a:rPr lang="en-US" sz="2400" dirty="0">
              <a:hlinkClick xmlns:r="http://schemas.openxmlformats.org/officeDocument/2006/relationships" r:id="rId1"/>
            </a:rPr>
            <a:t>FYI-M121-Municipal-Gross-Receipts-Tax-Programs-Final-Draft.pdf</a:t>
          </a:r>
          <a:endParaRPr lang="en-US" sz="2400" dirty="0">
            <a:latin typeface="+mj-lt"/>
          </a:endParaRPr>
        </a:p>
      </dgm:t>
    </dgm:pt>
    <dgm:pt modelId="{FC79CCE8-54C2-4682-A549-A66CD0056DE3}" type="parTrans" cxnId="{FD702274-6DE9-48C2-8CF0-EF01E0EC008A}">
      <dgm:prSet/>
      <dgm:spPr/>
      <dgm:t>
        <a:bodyPr/>
        <a:lstStyle/>
        <a:p>
          <a:endParaRPr lang="en-US"/>
        </a:p>
      </dgm:t>
    </dgm:pt>
    <dgm:pt modelId="{1A1F5A2D-9718-4A7B-BD73-E62E7E5BFEB5}" type="sibTrans" cxnId="{FD702274-6DE9-48C2-8CF0-EF01E0EC008A}">
      <dgm:prSet/>
      <dgm:spPr/>
      <dgm:t>
        <a:bodyPr/>
        <a:lstStyle/>
        <a:p>
          <a:endParaRPr lang="en-US"/>
        </a:p>
      </dgm:t>
    </dgm:pt>
    <dgm:pt modelId="{35E816A7-9890-4399-85A7-B4ADD6459DD6}">
      <dgm:prSet custT="1"/>
      <dgm:spPr/>
      <dgm:t>
        <a:bodyPr/>
        <a:lstStyle/>
        <a:p>
          <a:pPr>
            <a:buFont typeface="Wingdings" panose="05000000000000000000" pitchFamily="2" charset="2"/>
            <a:buChar char="Ø"/>
          </a:pPr>
          <a:r>
            <a:rPr lang="en-US" sz="2400" b="1" i="1" dirty="0">
              <a:latin typeface="+mj-lt"/>
            </a:rPr>
            <a:t>Special Appropriations </a:t>
          </a:r>
          <a:r>
            <a:rPr lang="en-US" sz="2400" dirty="0">
              <a:latin typeface="+mj-lt"/>
            </a:rPr>
            <a:t>– Determined by statute or grant agreement signoff</a:t>
          </a:r>
        </a:p>
      </dgm:t>
    </dgm:pt>
    <dgm:pt modelId="{C02DDB98-EB24-43E6-B3D0-0671F647D631}" type="parTrans" cxnId="{66D3F3E4-528C-4748-8D61-EB59AE003887}">
      <dgm:prSet/>
      <dgm:spPr/>
      <dgm:t>
        <a:bodyPr/>
        <a:lstStyle/>
        <a:p>
          <a:endParaRPr lang="en-US"/>
        </a:p>
      </dgm:t>
    </dgm:pt>
    <dgm:pt modelId="{D7D279FE-9921-4BBF-8E73-16E4F2E62729}" type="sibTrans" cxnId="{66D3F3E4-528C-4748-8D61-EB59AE003887}">
      <dgm:prSet/>
      <dgm:spPr/>
      <dgm:t>
        <a:bodyPr/>
        <a:lstStyle/>
        <a:p>
          <a:endParaRPr lang="en-US"/>
        </a:p>
      </dgm:t>
    </dgm:pt>
    <dgm:pt modelId="{6017C5DD-59B5-43DF-9015-0BB6B5B00F7F}">
      <dgm:prSet custT="1"/>
      <dgm:spPr/>
      <dgm:t>
        <a:bodyPr/>
        <a:lstStyle/>
        <a:p>
          <a:pPr>
            <a:buFont typeface="Wingdings" panose="05000000000000000000" pitchFamily="2" charset="2"/>
            <a:buChar char="Ø"/>
          </a:pPr>
          <a:r>
            <a:rPr lang="en-US" sz="2400" b="1" i="1" dirty="0">
              <a:latin typeface="+mj-lt"/>
            </a:rPr>
            <a:t>Grant</a:t>
          </a:r>
          <a:r>
            <a:rPr lang="en-US" sz="2400" dirty="0">
              <a:latin typeface="+mj-lt"/>
            </a:rPr>
            <a:t> – Reimbursement Based (make sure to understand the grant and the applicable expenditure(s) </a:t>
          </a:r>
        </a:p>
      </dgm:t>
    </dgm:pt>
    <dgm:pt modelId="{2CB2D3F1-6548-4F40-AEB3-F0DFCFD2C93A}" type="parTrans" cxnId="{E73419C3-4665-4AE3-A46F-47500DB8F11F}">
      <dgm:prSet/>
      <dgm:spPr/>
      <dgm:t>
        <a:bodyPr/>
        <a:lstStyle/>
        <a:p>
          <a:endParaRPr lang="en-US"/>
        </a:p>
      </dgm:t>
    </dgm:pt>
    <dgm:pt modelId="{940D264A-5AA2-42D7-9BD3-3560F3E9CE10}" type="sibTrans" cxnId="{E73419C3-4665-4AE3-A46F-47500DB8F11F}">
      <dgm:prSet/>
      <dgm:spPr/>
      <dgm:t>
        <a:bodyPr/>
        <a:lstStyle/>
        <a:p>
          <a:endParaRPr lang="en-US"/>
        </a:p>
      </dgm:t>
    </dgm:pt>
    <dgm:pt modelId="{28397917-E2BC-46A7-AEC3-15C1A816DFBE}">
      <dgm:prSet custT="1"/>
      <dgm:spPr/>
      <dgm:t>
        <a:bodyPr/>
        <a:lstStyle/>
        <a:p>
          <a:pPr>
            <a:buFont typeface="Wingdings" panose="05000000000000000000" pitchFamily="2" charset="2"/>
            <a:buChar char="Ø"/>
          </a:pPr>
          <a:endParaRPr lang="en-US" sz="2400" dirty="0">
            <a:latin typeface="+mj-lt"/>
          </a:endParaRPr>
        </a:p>
      </dgm:t>
    </dgm:pt>
    <dgm:pt modelId="{CEBEF22B-D80F-4109-B1F1-5274FB0E49B5}" type="parTrans" cxnId="{2F026EBB-9323-4FEC-A937-5D66C5F7D0DC}">
      <dgm:prSet/>
      <dgm:spPr/>
      <dgm:t>
        <a:bodyPr/>
        <a:lstStyle/>
        <a:p>
          <a:endParaRPr lang="en-US"/>
        </a:p>
      </dgm:t>
    </dgm:pt>
    <dgm:pt modelId="{55F8BFC5-A648-48B2-AB88-DEC99DA8A153}" type="sibTrans" cxnId="{2F026EBB-9323-4FEC-A937-5D66C5F7D0DC}">
      <dgm:prSet/>
      <dgm:spPr/>
      <dgm:t>
        <a:bodyPr/>
        <a:lstStyle/>
        <a:p>
          <a:endParaRPr lang="en-US"/>
        </a:p>
      </dgm:t>
    </dgm:pt>
    <dgm:pt modelId="{A604C39D-51BC-46BE-B333-0103DCCBFBA1}" type="pres">
      <dgm:prSet presAssocID="{9FB36C82-7D8A-4BAE-AAF3-E24B860B2372}" presName="linear" presStyleCnt="0">
        <dgm:presLayoutVars>
          <dgm:animLvl val="lvl"/>
          <dgm:resizeHandles val="exact"/>
        </dgm:presLayoutVars>
      </dgm:prSet>
      <dgm:spPr/>
    </dgm:pt>
    <dgm:pt modelId="{A4C0AECD-7A10-4877-86CF-A8355EF79377}" type="pres">
      <dgm:prSet presAssocID="{BD43B0ED-E618-44A2-BDE8-B65EA5B34755}" presName="parentText" presStyleLbl="node1" presStyleIdx="0" presStyleCnt="2">
        <dgm:presLayoutVars>
          <dgm:chMax val="0"/>
          <dgm:bulletEnabled val="1"/>
        </dgm:presLayoutVars>
      </dgm:prSet>
      <dgm:spPr/>
    </dgm:pt>
    <dgm:pt modelId="{915E775B-9B5F-4040-969A-2B48DCBDB3DF}" type="pres">
      <dgm:prSet presAssocID="{A6B79349-CBB4-41D5-B6D9-D88F4E905DFC}" presName="spacer" presStyleCnt="0"/>
      <dgm:spPr/>
    </dgm:pt>
    <dgm:pt modelId="{EAC22E64-E0E2-4C6E-AA43-0649FB63ACC8}" type="pres">
      <dgm:prSet presAssocID="{9DFFF279-288A-483A-935B-D7146CD9A2F6}" presName="parentText" presStyleLbl="node1" presStyleIdx="1" presStyleCnt="2">
        <dgm:presLayoutVars>
          <dgm:chMax val="0"/>
          <dgm:bulletEnabled val="1"/>
        </dgm:presLayoutVars>
      </dgm:prSet>
      <dgm:spPr/>
    </dgm:pt>
    <dgm:pt modelId="{B935C242-B8DC-4FE8-9874-5515FDDECFF6}" type="pres">
      <dgm:prSet presAssocID="{9DFFF279-288A-483A-935B-D7146CD9A2F6}" presName="childText" presStyleLbl="revTx" presStyleIdx="0" presStyleCnt="1" custScaleY="115113">
        <dgm:presLayoutVars>
          <dgm:bulletEnabled val="1"/>
        </dgm:presLayoutVars>
      </dgm:prSet>
      <dgm:spPr/>
    </dgm:pt>
  </dgm:ptLst>
  <dgm:cxnLst>
    <dgm:cxn modelId="{517D0118-0149-460B-A086-CBE1F9E78BC1}" type="presOf" srcId="{3EB78001-97D8-43F8-AF39-108075BF56A2}" destId="{B935C242-B8DC-4FE8-9874-5515FDDECFF6}" srcOrd="0" destOrd="2" presId="urn:microsoft.com/office/officeart/2005/8/layout/vList2"/>
    <dgm:cxn modelId="{47A46740-8D4E-45EA-A736-5C85C6790DC6}" type="presOf" srcId="{9FB36C82-7D8A-4BAE-AAF3-E24B860B2372}" destId="{A604C39D-51BC-46BE-B333-0103DCCBFBA1}" srcOrd="0" destOrd="0" presId="urn:microsoft.com/office/officeart/2005/8/layout/vList2"/>
    <dgm:cxn modelId="{D0E9F75E-04EA-4085-A38E-44FC0180C166}" type="presOf" srcId="{35E816A7-9890-4399-85A7-B4ADD6459DD6}" destId="{B935C242-B8DC-4FE8-9874-5515FDDECFF6}" srcOrd="0" destOrd="4" presId="urn:microsoft.com/office/officeart/2005/8/layout/vList2"/>
    <dgm:cxn modelId="{8ABB0069-47A3-4B77-8D73-E80A664D7436}" srcId="{9DFFF279-288A-483A-935B-D7146CD9A2F6}" destId="{3EB78001-97D8-43F8-AF39-108075BF56A2}" srcOrd="2" destOrd="0" parTransId="{544C8C89-E98E-4438-A1F4-1F607D7677DC}" sibTransId="{D745C4E0-31A7-42F6-884B-3119852DF612}"/>
    <dgm:cxn modelId="{C29E8270-A32E-405C-B06E-734054346270}" srcId="{9DFFF279-288A-483A-935B-D7146CD9A2F6}" destId="{A87DA52E-4EBE-4175-B05A-2864AEA94C85}" srcOrd="1" destOrd="0" parTransId="{B553FF3F-5745-4FF0-B539-C7C053ADB30F}" sibTransId="{31ECEC3A-F5DD-435A-9E72-730F8398AB35}"/>
    <dgm:cxn modelId="{FD702274-6DE9-48C2-8CF0-EF01E0EC008A}" srcId="{9DFFF279-288A-483A-935B-D7146CD9A2F6}" destId="{20FD553E-6850-4B12-92F2-4EF53B381D3E}" srcOrd="3" destOrd="0" parTransId="{FC79CCE8-54C2-4682-A549-A66CD0056DE3}" sibTransId="{1A1F5A2D-9718-4A7B-BD73-E62E7E5BFEB5}"/>
    <dgm:cxn modelId="{17871F85-91F3-4BB5-8F8C-F0C7A994A82D}" type="presOf" srcId="{20FD553E-6850-4B12-92F2-4EF53B381D3E}" destId="{B935C242-B8DC-4FE8-9874-5515FDDECFF6}" srcOrd="0" destOrd="3" presId="urn:microsoft.com/office/officeart/2005/8/layout/vList2"/>
    <dgm:cxn modelId="{ADA7BD87-F255-43EF-914C-FFC14076C9DC}" type="presOf" srcId="{9DFFF279-288A-483A-935B-D7146CD9A2F6}" destId="{EAC22E64-E0E2-4C6E-AA43-0649FB63ACC8}" srcOrd="0" destOrd="0" presId="urn:microsoft.com/office/officeart/2005/8/layout/vList2"/>
    <dgm:cxn modelId="{FD432392-74E3-46C3-AF63-DFA72E17537C}" type="presOf" srcId="{BD43B0ED-E618-44A2-BDE8-B65EA5B34755}" destId="{A4C0AECD-7A10-4877-86CF-A8355EF79377}" srcOrd="0" destOrd="0" presId="urn:microsoft.com/office/officeart/2005/8/layout/vList2"/>
    <dgm:cxn modelId="{8BE4C0A3-8A54-4803-B9B2-353D3D696EB9}" type="presOf" srcId="{6017C5DD-59B5-43DF-9015-0BB6B5B00F7F}" destId="{B935C242-B8DC-4FE8-9874-5515FDDECFF6}" srcOrd="0" destOrd="5" presId="urn:microsoft.com/office/officeart/2005/8/layout/vList2"/>
    <dgm:cxn modelId="{F78FF3A8-7D43-4677-9943-D488612B4D02}" type="presOf" srcId="{A87DA52E-4EBE-4175-B05A-2864AEA94C85}" destId="{B935C242-B8DC-4FE8-9874-5515FDDECFF6}" srcOrd="0" destOrd="1" presId="urn:microsoft.com/office/officeart/2005/8/layout/vList2"/>
    <dgm:cxn modelId="{2CA71BBA-E533-4DDD-ADC2-4FC4059B883B}" srcId="{9FB36C82-7D8A-4BAE-AAF3-E24B860B2372}" destId="{BD43B0ED-E618-44A2-BDE8-B65EA5B34755}" srcOrd="0" destOrd="0" parTransId="{60E67A3D-F2B8-4E7B-89BF-C89071F26318}" sibTransId="{A6B79349-CBB4-41D5-B6D9-D88F4E905DFC}"/>
    <dgm:cxn modelId="{2F026EBB-9323-4FEC-A937-5D66C5F7D0DC}" srcId="{9DFFF279-288A-483A-935B-D7146CD9A2F6}" destId="{28397917-E2BC-46A7-AEC3-15C1A816DFBE}" srcOrd="0" destOrd="0" parTransId="{CEBEF22B-D80F-4109-B1F1-5274FB0E49B5}" sibTransId="{55F8BFC5-A648-48B2-AB88-DEC99DA8A153}"/>
    <dgm:cxn modelId="{E73419C3-4665-4AE3-A46F-47500DB8F11F}" srcId="{9DFFF279-288A-483A-935B-D7146CD9A2F6}" destId="{6017C5DD-59B5-43DF-9015-0BB6B5B00F7F}" srcOrd="5" destOrd="0" parTransId="{2CB2D3F1-6548-4F40-AEB3-F0DFCFD2C93A}" sibTransId="{940D264A-5AA2-42D7-9BD3-3560F3E9CE10}"/>
    <dgm:cxn modelId="{069ECBD0-0CC0-44E5-818F-E3FE8D6368B6}" srcId="{9FB36C82-7D8A-4BAE-AAF3-E24B860B2372}" destId="{9DFFF279-288A-483A-935B-D7146CD9A2F6}" srcOrd="1" destOrd="0" parTransId="{3D95A82F-E373-4F92-A2AB-AD3A158F15D7}" sibTransId="{6FBBF9E8-1E42-4DEE-B351-015364315F7E}"/>
    <dgm:cxn modelId="{66D3F3E4-528C-4748-8D61-EB59AE003887}" srcId="{9DFFF279-288A-483A-935B-D7146CD9A2F6}" destId="{35E816A7-9890-4399-85A7-B4ADD6459DD6}" srcOrd="4" destOrd="0" parTransId="{C02DDB98-EB24-43E6-B3D0-0671F647D631}" sibTransId="{D7D279FE-9921-4BBF-8E73-16E4F2E62729}"/>
    <dgm:cxn modelId="{800A85FC-5469-42DE-8DB7-D661EAAC56DF}" type="presOf" srcId="{28397917-E2BC-46A7-AEC3-15C1A816DFBE}" destId="{B935C242-B8DC-4FE8-9874-5515FDDECFF6}" srcOrd="0" destOrd="0" presId="urn:microsoft.com/office/officeart/2005/8/layout/vList2"/>
    <dgm:cxn modelId="{0844644F-8B31-4158-9303-2A9990769AAE}" type="presParOf" srcId="{A604C39D-51BC-46BE-B333-0103DCCBFBA1}" destId="{A4C0AECD-7A10-4877-86CF-A8355EF79377}" srcOrd="0" destOrd="0" presId="urn:microsoft.com/office/officeart/2005/8/layout/vList2"/>
    <dgm:cxn modelId="{0643575C-39C8-4B33-B120-24DAF2077316}" type="presParOf" srcId="{A604C39D-51BC-46BE-B333-0103DCCBFBA1}" destId="{915E775B-9B5F-4040-969A-2B48DCBDB3DF}" srcOrd="1" destOrd="0" presId="urn:microsoft.com/office/officeart/2005/8/layout/vList2"/>
    <dgm:cxn modelId="{823F1694-1AB4-4254-B5DA-2F13C8DB214F}" type="presParOf" srcId="{A604C39D-51BC-46BE-B333-0103DCCBFBA1}" destId="{EAC22E64-E0E2-4C6E-AA43-0649FB63ACC8}" srcOrd="2" destOrd="0" presId="urn:microsoft.com/office/officeart/2005/8/layout/vList2"/>
    <dgm:cxn modelId="{D1238100-C293-4EC0-937F-50E0E88149BD}" type="presParOf" srcId="{A604C39D-51BC-46BE-B333-0103DCCBFBA1}" destId="{B935C242-B8DC-4FE8-9874-5515FDDECFF6}"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3758A4-F73A-4BE3-AAD5-F442AB53D96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4B17B94-2993-4291-A247-392A8A32E692}">
      <dgm:prSet/>
      <dgm:spPr/>
      <dgm:t>
        <a:bodyPr/>
        <a:lstStyle/>
        <a:p>
          <a:r>
            <a:rPr lang="en-US" dirty="0">
              <a:latin typeface="+mj-lt"/>
            </a:rPr>
            <a:t>Coverage of all debt service payments</a:t>
          </a:r>
        </a:p>
      </dgm:t>
    </dgm:pt>
    <dgm:pt modelId="{E600F305-5104-4E2D-8401-F87D982EA2C7}" type="parTrans" cxnId="{E7AACC5D-8CCE-4D52-9DC5-BF5A024C6205}">
      <dgm:prSet/>
      <dgm:spPr/>
      <dgm:t>
        <a:bodyPr/>
        <a:lstStyle/>
        <a:p>
          <a:endParaRPr lang="en-US"/>
        </a:p>
      </dgm:t>
    </dgm:pt>
    <dgm:pt modelId="{7BDACF53-78B1-4AA2-B9EC-111A3940FA60}" type="sibTrans" cxnId="{E7AACC5D-8CCE-4D52-9DC5-BF5A024C6205}">
      <dgm:prSet/>
      <dgm:spPr/>
      <dgm:t>
        <a:bodyPr/>
        <a:lstStyle/>
        <a:p>
          <a:endParaRPr lang="en-US"/>
        </a:p>
      </dgm:t>
    </dgm:pt>
    <dgm:pt modelId="{1330AE0A-15CE-4537-94CE-D2B268725B93}">
      <dgm:prSet/>
      <dgm:spPr/>
      <dgm:t>
        <a:bodyPr/>
        <a:lstStyle/>
        <a:p>
          <a:r>
            <a:rPr lang="en-US" dirty="0">
              <a:latin typeface="+mj-lt"/>
            </a:rPr>
            <a:t>Communication with internal departments and/or other agencies</a:t>
          </a:r>
        </a:p>
      </dgm:t>
    </dgm:pt>
    <dgm:pt modelId="{84BAE982-7029-42CD-9CC0-AC66FC1568FB}" type="parTrans" cxnId="{5FB345C5-B192-4879-8E4C-26FF2A4DFB4B}">
      <dgm:prSet/>
      <dgm:spPr/>
      <dgm:t>
        <a:bodyPr/>
        <a:lstStyle/>
        <a:p>
          <a:endParaRPr lang="en-US"/>
        </a:p>
      </dgm:t>
    </dgm:pt>
    <dgm:pt modelId="{CC1ABD1D-6CB5-4D82-916F-3D78D053F052}" type="sibTrans" cxnId="{5FB345C5-B192-4879-8E4C-26FF2A4DFB4B}">
      <dgm:prSet/>
      <dgm:spPr/>
      <dgm:t>
        <a:bodyPr/>
        <a:lstStyle/>
        <a:p>
          <a:endParaRPr lang="en-US"/>
        </a:p>
      </dgm:t>
    </dgm:pt>
    <dgm:pt modelId="{B0884B1E-A7E4-425B-B4FA-2AA2C5181444}">
      <dgm:prSet/>
      <dgm:spPr/>
      <dgm:t>
        <a:bodyPr/>
        <a:lstStyle/>
        <a:p>
          <a:r>
            <a:rPr lang="en-US" dirty="0">
              <a:latin typeface="+mj-lt"/>
            </a:rPr>
            <a:t>Conservative planning with new tax enactment and new expenditures associated with the enactment</a:t>
          </a:r>
        </a:p>
      </dgm:t>
    </dgm:pt>
    <dgm:pt modelId="{1DBA2560-0029-4CC6-8297-11263AAB0406}" type="parTrans" cxnId="{B2790E09-0029-4F73-BE33-B6FE5B0C4E08}">
      <dgm:prSet/>
      <dgm:spPr/>
      <dgm:t>
        <a:bodyPr/>
        <a:lstStyle/>
        <a:p>
          <a:endParaRPr lang="en-US"/>
        </a:p>
      </dgm:t>
    </dgm:pt>
    <dgm:pt modelId="{585945E3-380C-4EEC-85BF-9C035310AECF}" type="sibTrans" cxnId="{B2790E09-0029-4F73-BE33-B6FE5B0C4E08}">
      <dgm:prSet/>
      <dgm:spPr/>
      <dgm:t>
        <a:bodyPr/>
        <a:lstStyle/>
        <a:p>
          <a:endParaRPr lang="en-US"/>
        </a:p>
      </dgm:t>
    </dgm:pt>
    <dgm:pt modelId="{4E306C58-484B-45C7-823A-03F3FE10A450}">
      <dgm:prSet/>
      <dgm:spPr/>
      <dgm:t>
        <a:bodyPr/>
        <a:lstStyle/>
        <a:p>
          <a:r>
            <a:rPr lang="en-US" b="1" dirty="0">
              <a:latin typeface="+mj-lt"/>
            </a:rPr>
            <a:t>Expenditure Disruptors Examples</a:t>
          </a:r>
          <a:endParaRPr lang="en-US" dirty="0">
            <a:latin typeface="+mj-lt"/>
          </a:endParaRPr>
        </a:p>
      </dgm:t>
    </dgm:pt>
    <dgm:pt modelId="{D2AEC41D-62A2-45CF-93B6-36CE32A74265}" type="parTrans" cxnId="{F709A152-3F9A-4CF4-99A7-52F026088DCD}">
      <dgm:prSet/>
      <dgm:spPr/>
      <dgm:t>
        <a:bodyPr/>
        <a:lstStyle/>
        <a:p>
          <a:endParaRPr lang="en-US"/>
        </a:p>
      </dgm:t>
    </dgm:pt>
    <dgm:pt modelId="{9DE16923-1591-42A0-B757-C2DA57CE708B}" type="sibTrans" cxnId="{F709A152-3F9A-4CF4-99A7-52F026088DCD}">
      <dgm:prSet/>
      <dgm:spPr/>
      <dgm:t>
        <a:bodyPr/>
        <a:lstStyle/>
        <a:p>
          <a:endParaRPr lang="en-US"/>
        </a:p>
      </dgm:t>
    </dgm:pt>
    <dgm:pt modelId="{670E70B5-963A-4ACC-AC9B-99A7BD2D4536}">
      <dgm:prSet/>
      <dgm:spPr/>
      <dgm:t>
        <a:bodyPr/>
        <a:lstStyle/>
        <a:p>
          <a:r>
            <a:rPr lang="en-US" dirty="0">
              <a:latin typeface="+mj-lt"/>
            </a:rPr>
            <a:t>GRT base-closing of major store, oil &amp; gas industry</a:t>
          </a:r>
        </a:p>
      </dgm:t>
    </dgm:pt>
    <dgm:pt modelId="{EB65363D-E02D-4615-8E77-36140BAD81FC}" type="parTrans" cxnId="{A050EECC-8181-432A-AD56-61E874BB20D5}">
      <dgm:prSet/>
      <dgm:spPr/>
      <dgm:t>
        <a:bodyPr/>
        <a:lstStyle/>
        <a:p>
          <a:endParaRPr lang="en-US"/>
        </a:p>
      </dgm:t>
    </dgm:pt>
    <dgm:pt modelId="{4EF0DE83-307F-4ECE-89A6-2428069A594F}" type="sibTrans" cxnId="{A050EECC-8181-432A-AD56-61E874BB20D5}">
      <dgm:prSet/>
      <dgm:spPr/>
      <dgm:t>
        <a:bodyPr/>
        <a:lstStyle/>
        <a:p>
          <a:endParaRPr lang="en-US"/>
        </a:p>
      </dgm:t>
    </dgm:pt>
    <dgm:pt modelId="{7E336C0F-8E09-4CB5-B050-793B311BA5B4}">
      <dgm:prSet/>
      <dgm:spPr/>
      <dgm:t>
        <a:bodyPr/>
        <a:lstStyle/>
        <a:p>
          <a:r>
            <a:rPr lang="en-US" dirty="0">
              <a:latin typeface="+mj-lt"/>
            </a:rPr>
            <a:t>Claw backs-monies that need to be paid back (overpayments by federal government, state government, grant unallowable expense or late submission after grant has expired)</a:t>
          </a:r>
        </a:p>
      </dgm:t>
    </dgm:pt>
    <dgm:pt modelId="{57B5321B-DA1C-4C56-ABC4-43D642563F27}" type="parTrans" cxnId="{875E50A4-F122-4EC5-BCCC-84CDB58A6715}">
      <dgm:prSet/>
      <dgm:spPr/>
      <dgm:t>
        <a:bodyPr/>
        <a:lstStyle/>
        <a:p>
          <a:endParaRPr lang="en-US"/>
        </a:p>
      </dgm:t>
    </dgm:pt>
    <dgm:pt modelId="{C9EDB822-DAFD-4D59-9126-E2C01A643097}" type="sibTrans" cxnId="{875E50A4-F122-4EC5-BCCC-84CDB58A6715}">
      <dgm:prSet/>
      <dgm:spPr/>
      <dgm:t>
        <a:bodyPr/>
        <a:lstStyle/>
        <a:p>
          <a:endParaRPr lang="en-US"/>
        </a:p>
      </dgm:t>
    </dgm:pt>
    <dgm:pt modelId="{E4C7A59D-C71F-4030-B692-A11AE584EC29}">
      <dgm:prSet/>
      <dgm:spPr/>
      <dgm:t>
        <a:bodyPr/>
        <a:lstStyle/>
        <a:p>
          <a:r>
            <a:rPr lang="en-US">
              <a:latin typeface="+mj-lt"/>
            </a:rPr>
            <a:t>Utility Rate Increases – Electric, Gas, Insurances, etc.</a:t>
          </a:r>
        </a:p>
      </dgm:t>
    </dgm:pt>
    <dgm:pt modelId="{D0789BD3-4E3D-4C54-B091-21421C68C3F2}" type="parTrans" cxnId="{A48657B3-CDF4-41D5-A906-3FF130A20506}">
      <dgm:prSet/>
      <dgm:spPr/>
      <dgm:t>
        <a:bodyPr/>
        <a:lstStyle/>
        <a:p>
          <a:endParaRPr lang="en-US"/>
        </a:p>
      </dgm:t>
    </dgm:pt>
    <dgm:pt modelId="{2C9D02D2-EE63-4D99-A261-40F6BEA8DFE5}" type="sibTrans" cxnId="{A48657B3-CDF4-41D5-A906-3FF130A20506}">
      <dgm:prSet/>
      <dgm:spPr/>
      <dgm:t>
        <a:bodyPr/>
        <a:lstStyle/>
        <a:p>
          <a:endParaRPr lang="en-US"/>
        </a:p>
      </dgm:t>
    </dgm:pt>
    <dgm:pt modelId="{FA8527A2-489F-4E86-B304-44539FAF7AD9}">
      <dgm:prSet/>
      <dgm:spPr/>
      <dgm:t>
        <a:bodyPr/>
        <a:lstStyle/>
        <a:p>
          <a:r>
            <a:rPr lang="en-US" dirty="0">
              <a:latin typeface="+mj-lt"/>
            </a:rPr>
            <a:t>90% of large maintenance emergencies are unforeseen &amp; can be costly</a:t>
          </a:r>
        </a:p>
      </dgm:t>
    </dgm:pt>
    <dgm:pt modelId="{9516A489-701B-4A5E-A74F-3C204B8A584D}" type="parTrans" cxnId="{78A7E091-7D4D-4417-91A2-437FBDFB8C83}">
      <dgm:prSet/>
      <dgm:spPr/>
      <dgm:t>
        <a:bodyPr/>
        <a:lstStyle/>
        <a:p>
          <a:endParaRPr lang="en-US"/>
        </a:p>
      </dgm:t>
    </dgm:pt>
    <dgm:pt modelId="{D7247A80-4FB9-4517-BD79-F925EA346593}" type="sibTrans" cxnId="{78A7E091-7D4D-4417-91A2-437FBDFB8C83}">
      <dgm:prSet/>
      <dgm:spPr/>
      <dgm:t>
        <a:bodyPr/>
        <a:lstStyle/>
        <a:p>
          <a:endParaRPr lang="en-US"/>
        </a:p>
      </dgm:t>
    </dgm:pt>
    <dgm:pt modelId="{EA611863-AE07-4563-BAC6-02EE41C9E843}">
      <dgm:prSet/>
      <dgm:spPr/>
      <dgm:t>
        <a:bodyPr/>
        <a:lstStyle/>
        <a:p>
          <a:r>
            <a:rPr lang="en-US" dirty="0">
              <a:latin typeface="+mj-lt"/>
            </a:rPr>
            <a:t>Small Cities Assistance reduction amount</a:t>
          </a:r>
        </a:p>
      </dgm:t>
    </dgm:pt>
    <dgm:pt modelId="{AEA5AAFE-EF3C-4199-AB96-E45B6B59171D}" type="parTrans" cxnId="{D958B9BA-5A99-4A82-AF57-4B1774B5BBAC}">
      <dgm:prSet/>
      <dgm:spPr/>
      <dgm:t>
        <a:bodyPr/>
        <a:lstStyle/>
        <a:p>
          <a:endParaRPr lang="en-US"/>
        </a:p>
      </dgm:t>
    </dgm:pt>
    <dgm:pt modelId="{E36011B2-CB34-4866-93F9-FCFAC20FBE17}" type="sibTrans" cxnId="{D958B9BA-5A99-4A82-AF57-4B1774B5BBAC}">
      <dgm:prSet/>
      <dgm:spPr/>
      <dgm:t>
        <a:bodyPr/>
        <a:lstStyle/>
        <a:p>
          <a:endParaRPr lang="en-US"/>
        </a:p>
      </dgm:t>
    </dgm:pt>
    <dgm:pt modelId="{6E8F87B0-D76C-4AC8-902C-0502C8AB2D39}" type="pres">
      <dgm:prSet presAssocID="{6C3758A4-F73A-4BE3-AAD5-F442AB53D963}" presName="linear" presStyleCnt="0">
        <dgm:presLayoutVars>
          <dgm:animLvl val="lvl"/>
          <dgm:resizeHandles val="exact"/>
        </dgm:presLayoutVars>
      </dgm:prSet>
      <dgm:spPr/>
    </dgm:pt>
    <dgm:pt modelId="{78F773E3-949B-4E6C-B7C5-1D495DF69962}" type="pres">
      <dgm:prSet presAssocID="{34B17B94-2993-4291-A247-392A8A32E692}" presName="parentText" presStyleLbl="node1" presStyleIdx="0" presStyleCnt="2">
        <dgm:presLayoutVars>
          <dgm:chMax val="0"/>
          <dgm:bulletEnabled val="1"/>
        </dgm:presLayoutVars>
      </dgm:prSet>
      <dgm:spPr/>
    </dgm:pt>
    <dgm:pt modelId="{D393B251-71C7-4AD9-BD4E-2781B5FBD57B}" type="pres">
      <dgm:prSet presAssocID="{34B17B94-2993-4291-A247-392A8A32E692}" presName="childText" presStyleLbl="revTx" presStyleIdx="0" presStyleCnt="2">
        <dgm:presLayoutVars>
          <dgm:bulletEnabled val="1"/>
        </dgm:presLayoutVars>
      </dgm:prSet>
      <dgm:spPr/>
    </dgm:pt>
    <dgm:pt modelId="{1C863EB5-3EDD-4BBF-A974-AF8EC88037D5}" type="pres">
      <dgm:prSet presAssocID="{4E306C58-484B-45C7-823A-03F3FE10A450}" presName="parentText" presStyleLbl="node1" presStyleIdx="1" presStyleCnt="2">
        <dgm:presLayoutVars>
          <dgm:chMax val="0"/>
          <dgm:bulletEnabled val="1"/>
        </dgm:presLayoutVars>
      </dgm:prSet>
      <dgm:spPr/>
    </dgm:pt>
    <dgm:pt modelId="{71828C6E-9AB1-4C1E-BB1D-8EA00F3BFCF1}" type="pres">
      <dgm:prSet presAssocID="{4E306C58-484B-45C7-823A-03F3FE10A450}" presName="childText" presStyleLbl="revTx" presStyleIdx="1" presStyleCnt="2">
        <dgm:presLayoutVars>
          <dgm:bulletEnabled val="1"/>
        </dgm:presLayoutVars>
      </dgm:prSet>
      <dgm:spPr/>
    </dgm:pt>
  </dgm:ptLst>
  <dgm:cxnLst>
    <dgm:cxn modelId="{B2790E09-0029-4F73-BE33-B6FE5B0C4E08}" srcId="{34B17B94-2993-4291-A247-392A8A32E692}" destId="{B0884B1E-A7E4-425B-B4FA-2AA2C5181444}" srcOrd="1" destOrd="0" parTransId="{1DBA2560-0029-4CC6-8297-11263AAB0406}" sibTransId="{585945E3-380C-4EEC-85BF-9C035310AECF}"/>
    <dgm:cxn modelId="{81303E0B-0F84-49C1-A95F-C23A91DBCB9F}" type="presOf" srcId="{670E70B5-963A-4ACC-AC9B-99A7BD2D4536}" destId="{71828C6E-9AB1-4C1E-BB1D-8EA00F3BFCF1}" srcOrd="0" destOrd="0" presId="urn:microsoft.com/office/officeart/2005/8/layout/vList2"/>
    <dgm:cxn modelId="{7702DE26-9829-4254-A911-E7937B7C6F5C}" type="presOf" srcId="{34B17B94-2993-4291-A247-392A8A32E692}" destId="{78F773E3-949B-4E6C-B7C5-1D495DF69962}" srcOrd="0" destOrd="0" presId="urn:microsoft.com/office/officeart/2005/8/layout/vList2"/>
    <dgm:cxn modelId="{C3CC2631-683E-4D23-B0A9-9AF1012A26E0}" type="presOf" srcId="{EA611863-AE07-4563-BAC6-02EE41C9E843}" destId="{71828C6E-9AB1-4C1E-BB1D-8EA00F3BFCF1}" srcOrd="0" destOrd="4" presId="urn:microsoft.com/office/officeart/2005/8/layout/vList2"/>
    <dgm:cxn modelId="{2DA3F239-5A2A-4A67-9A53-CB877FB3C9ED}" type="presOf" srcId="{4E306C58-484B-45C7-823A-03F3FE10A450}" destId="{1C863EB5-3EDD-4BBF-A974-AF8EC88037D5}" srcOrd="0" destOrd="0" presId="urn:microsoft.com/office/officeart/2005/8/layout/vList2"/>
    <dgm:cxn modelId="{AACDAE5B-7FFB-4C52-B6E4-FEBEE50D7269}" type="presOf" srcId="{6C3758A4-F73A-4BE3-AAD5-F442AB53D963}" destId="{6E8F87B0-D76C-4AC8-902C-0502C8AB2D39}" srcOrd="0" destOrd="0" presId="urn:microsoft.com/office/officeart/2005/8/layout/vList2"/>
    <dgm:cxn modelId="{E7AACC5D-8CCE-4D52-9DC5-BF5A024C6205}" srcId="{6C3758A4-F73A-4BE3-AAD5-F442AB53D963}" destId="{34B17B94-2993-4291-A247-392A8A32E692}" srcOrd="0" destOrd="0" parTransId="{E600F305-5104-4E2D-8401-F87D982EA2C7}" sibTransId="{7BDACF53-78B1-4AA2-B9EC-111A3940FA60}"/>
    <dgm:cxn modelId="{7B27CE68-E54D-465A-9CE5-95B65FE20FBA}" type="presOf" srcId="{E4C7A59D-C71F-4030-B692-A11AE584EC29}" destId="{71828C6E-9AB1-4C1E-BB1D-8EA00F3BFCF1}" srcOrd="0" destOrd="2" presId="urn:microsoft.com/office/officeart/2005/8/layout/vList2"/>
    <dgm:cxn modelId="{F709A152-3F9A-4CF4-99A7-52F026088DCD}" srcId="{6C3758A4-F73A-4BE3-AAD5-F442AB53D963}" destId="{4E306C58-484B-45C7-823A-03F3FE10A450}" srcOrd="1" destOrd="0" parTransId="{D2AEC41D-62A2-45CF-93B6-36CE32A74265}" sibTransId="{9DE16923-1591-42A0-B757-C2DA57CE708B}"/>
    <dgm:cxn modelId="{CCF41279-1277-46FE-9F6E-3060F7184217}" type="presOf" srcId="{B0884B1E-A7E4-425B-B4FA-2AA2C5181444}" destId="{D393B251-71C7-4AD9-BD4E-2781B5FBD57B}" srcOrd="0" destOrd="1" presId="urn:microsoft.com/office/officeart/2005/8/layout/vList2"/>
    <dgm:cxn modelId="{78A7E091-7D4D-4417-91A2-437FBDFB8C83}" srcId="{4E306C58-484B-45C7-823A-03F3FE10A450}" destId="{FA8527A2-489F-4E86-B304-44539FAF7AD9}" srcOrd="3" destOrd="0" parTransId="{9516A489-701B-4A5E-A74F-3C204B8A584D}" sibTransId="{D7247A80-4FB9-4517-BD79-F925EA346593}"/>
    <dgm:cxn modelId="{875E50A4-F122-4EC5-BCCC-84CDB58A6715}" srcId="{4E306C58-484B-45C7-823A-03F3FE10A450}" destId="{7E336C0F-8E09-4CB5-B050-793B311BA5B4}" srcOrd="1" destOrd="0" parTransId="{57B5321B-DA1C-4C56-ABC4-43D642563F27}" sibTransId="{C9EDB822-DAFD-4D59-9126-E2C01A643097}"/>
    <dgm:cxn modelId="{A48657B3-CDF4-41D5-A906-3FF130A20506}" srcId="{4E306C58-484B-45C7-823A-03F3FE10A450}" destId="{E4C7A59D-C71F-4030-B692-A11AE584EC29}" srcOrd="2" destOrd="0" parTransId="{D0789BD3-4E3D-4C54-B091-21421C68C3F2}" sibTransId="{2C9D02D2-EE63-4D99-A261-40F6BEA8DFE5}"/>
    <dgm:cxn modelId="{D958B9BA-5A99-4A82-AF57-4B1774B5BBAC}" srcId="{4E306C58-484B-45C7-823A-03F3FE10A450}" destId="{EA611863-AE07-4563-BAC6-02EE41C9E843}" srcOrd="4" destOrd="0" parTransId="{AEA5AAFE-EF3C-4199-AB96-E45B6B59171D}" sibTransId="{E36011B2-CB34-4866-93F9-FCFAC20FBE17}"/>
    <dgm:cxn modelId="{4BFA27C3-1C7F-4C83-A6DB-F5C39D1AF875}" type="presOf" srcId="{1330AE0A-15CE-4537-94CE-D2B268725B93}" destId="{D393B251-71C7-4AD9-BD4E-2781B5FBD57B}" srcOrd="0" destOrd="0" presId="urn:microsoft.com/office/officeart/2005/8/layout/vList2"/>
    <dgm:cxn modelId="{5FB345C5-B192-4879-8E4C-26FF2A4DFB4B}" srcId="{34B17B94-2993-4291-A247-392A8A32E692}" destId="{1330AE0A-15CE-4537-94CE-D2B268725B93}" srcOrd="0" destOrd="0" parTransId="{84BAE982-7029-42CD-9CC0-AC66FC1568FB}" sibTransId="{CC1ABD1D-6CB5-4D82-916F-3D78D053F052}"/>
    <dgm:cxn modelId="{A050EECC-8181-432A-AD56-61E874BB20D5}" srcId="{4E306C58-484B-45C7-823A-03F3FE10A450}" destId="{670E70B5-963A-4ACC-AC9B-99A7BD2D4536}" srcOrd="0" destOrd="0" parTransId="{EB65363D-E02D-4615-8E77-36140BAD81FC}" sibTransId="{4EF0DE83-307F-4ECE-89A6-2428069A594F}"/>
    <dgm:cxn modelId="{1764B0E1-A23D-4FDB-AF25-FC73E8F61B40}" type="presOf" srcId="{FA8527A2-489F-4E86-B304-44539FAF7AD9}" destId="{71828C6E-9AB1-4C1E-BB1D-8EA00F3BFCF1}" srcOrd="0" destOrd="3" presId="urn:microsoft.com/office/officeart/2005/8/layout/vList2"/>
    <dgm:cxn modelId="{13C5ABF9-DBEA-4DF9-A30C-870B1BBB9DD1}" type="presOf" srcId="{7E336C0F-8E09-4CB5-B050-793B311BA5B4}" destId="{71828C6E-9AB1-4C1E-BB1D-8EA00F3BFCF1}" srcOrd="0" destOrd="1" presId="urn:microsoft.com/office/officeart/2005/8/layout/vList2"/>
    <dgm:cxn modelId="{16DDD83E-2C0B-4CF6-BB47-E0121B64AB2F}" type="presParOf" srcId="{6E8F87B0-D76C-4AC8-902C-0502C8AB2D39}" destId="{78F773E3-949B-4E6C-B7C5-1D495DF69962}" srcOrd="0" destOrd="0" presId="urn:microsoft.com/office/officeart/2005/8/layout/vList2"/>
    <dgm:cxn modelId="{5088BBA5-C362-40C3-AEC9-B46B42348372}" type="presParOf" srcId="{6E8F87B0-D76C-4AC8-902C-0502C8AB2D39}" destId="{D393B251-71C7-4AD9-BD4E-2781B5FBD57B}" srcOrd="1" destOrd="0" presId="urn:microsoft.com/office/officeart/2005/8/layout/vList2"/>
    <dgm:cxn modelId="{A6FCA993-1076-4F6B-8234-0DF8593CA2A4}" type="presParOf" srcId="{6E8F87B0-D76C-4AC8-902C-0502C8AB2D39}" destId="{1C863EB5-3EDD-4BBF-A974-AF8EC88037D5}" srcOrd="2" destOrd="0" presId="urn:microsoft.com/office/officeart/2005/8/layout/vList2"/>
    <dgm:cxn modelId="{18A5249E-4F22-4799-9BB1-A87C7BDD3D88}" type="presParOf" srcId="{6E8F87B0-D76C-4AC8-902C-0502C8AB2D39}" destId="{71828C6E-9AB1-4C1E-BB1D-8EA00F3BFCF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AE183C-6E44-4EF2-AF86-0D2D41EFC6B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0541FD0-4588-49FD-8BE8-44E2641ACDB3}">
      <dgm:prSet/>
      <dgm:spPr/>
      <dgm:t>
        <a:bodyPr/>
        <a:lstStyle/>
        <a:p>
          <a:r>
            <a:rPr lang="en-US" b="1" dirty="0"/>
            <a:t>Preparation…….</a:t>
          </a:r>
          <a:endParaRPr lang="en-US" dirty="0"/>
        </a:p>
      </dgm:t>
    </dgm:pt>
    <dgm:pt modelId="{7BF93406-87E8-4052-A9BC-AD5590D39CEC}" type="parTrans" cxnId="{7FA110B2-EBCD-4ECB-9CAF-1F9F46BCA64A}">
      <dgm:prSet/>
      <dgm:spPr/>
      <dgm:t>
        <a:bodyPr/>
        <a:lstStyle/>
        <a:p>
          <a:endParaRPr lang="en-US"/>
        </a:p>
      </dgm:t>
    </dgm:pt>
    <dgm:pt modelId="{C0B5BE35-9105-47E3-8AE2-51BEA364E99D}" type="sibTrans" cxnId="{7FA110B2-EBCD-4ECB-9CAF-1F9F46BCA64A}">
      <dgm:prSet/>
      <dgm:spPr/>
      <dgm:t>
        <a:bodyPr/>
        <a:lstStyle/>
        <a:p>
          <a:endParaRPr lang="en-US"/>
        </a:p>
      </dgm:t>
    </dgm:pt>
    <dgm:pt modelId="{17E1D2C3-8BE6-46F4-AF43-4E76F0AC1813}">
      <dgm:prSet/>
      <dgm:spPr/>
      <dgm:t>
        <a:bodyPr/>
        <a:lstStyle/>
        <a:p>
          <a:r>
            <a:rPr lang="en-US" b="1"/>
            <a:t>Approval……….</a:t>
          </a:r>
          <a:endParaRPr lang="en-US"/>
        </a:p>
      </dgm:t>
    </dgm:pt>
    <dgm:pt modelId="{8FB6BD66-35DF-45E0-ACB4-86E87EC83994}" type="parTrans" cxnId="{4482403E-7680-4774-BAF1-55318771C909}">
      <dgm:prSet/>
      <dgm:spPr/>
      <dgm:t>
        <a:bodyPr/>
        <a:lstStyle/>
        <a:p>
          <a:endParaRPr lang="en-US"/>
        </a:p>
      </dgm:t>
    </dgm:pt>
    <dgm:pt modelId="{A4F119B7-2830-458E-A8DC-39E48D86721F}" type="sibTrans" cxnId="{4482403E-7680-4774-BAF1-55318771C909}">
      <dgm:prSet/>
      <dgm:spPr/>
      <dgm:t>
        <a:bodyPr/>
        <a:lstStyle/>
        <a:p>
          <a:endParaRPr lang="en-US"/>
        </a:p>
      </dgm:t>
    </dgm:pt>
    <dgm:pt modelId="{DBB783B8-0B0F-48FD-BE6D-A9CDB4B98D9B}">
      <dgm:prSet/>
      <dgm:spPr/>
      <dgm:t>
        <a:bodyPr/>
        <a:lstStyle/>
        <a:p>
          <a:r>
            <a:rPr lang="en-US" b="1"/>
            <a:t>Execution………</a:t>
          </a:r>
          <a:endParaRPr lang="en-US"/>
        </a:p>
      </dgm:t>
    </dgm:pt>
    <dgm:pt modelId="{4FCD8C3F-214A-4B10-A8B6-CDE9210C2F8B}" type="parTrans" cxnId="{CC599119-4260-4A39-8EE7-D7E345D039EF}">
      <dgm:prSet/>
      <dgm:spPr/>
      <dgm:t>
        <a:bodyPr/>
        <a:lstStyle/>
        <a:p>
          <a:endParaRPr lang="en-US"/>
        </a:p>
      </dgm:t>
    </dgm:pt>
    <dgm:pt modelId="{B490E58E-740F-4A8D-B4A1-571B01F6ACED}" type="sibTrans" cxnId="{CC599119-4260-4A39-8EE7-D7E345D039EF}">
      <dgm:prSet/>
      <dgm:spPr/>
      <dgm:t>
        <a:bodyPr/>
        <a:lstStyle/>
        <a:p>
          <a:endParaRPr lang="en-US"/>
        </a:p>
      </dgm:t>
    </dgm:pt>
    <dgm:pt modelId="{E78884B0-6DFA-4B64-B831-FF170A5F12B1}">
      <dgm:prSet/>
      <dgm:spPr/>
      <dgm:t>
        <a:bodyPr/>
        <a:lstStyle/>
        <a:p>
          <a:r>
            <a:rPr lang="en-US" b="1"/>
            <a:t>Review	………..</a:t>
          </a:r>
          <a:endParaRPr lang="en-US"/>
        </a:p>
      </dgm:t>
    </dgm:pt>
    <dgm:pt modelId="{CCA57A96-BF9F-45CA-B22F-5F243F0BA87D}" type="parTrans" cxnId="{682F365C-F843-4556-B69A-32CBF99F45F6}">
      <dgm:prSet/>
      <dgm:spPr/>
      <dgm:t>
        <a:bodyPr/>
        <a:lstStyle/>
        <a:p>
          <a:endParaRPr lang="en-US"/>
        </a:p>
      </dgm:t>
    </dgm:pt>
    <dgm:pt modelId="{7BD3A149-09F6-41C4-A8E7-BB7A72848A0F}" type="sibTrans" cxnId="{682F365C-F843-4556-B69A-32CBF99F45F6}">
      <dgm:prSet/>
      <dgm:spPr/>
      <dgm:t>
        <a:bodyPr/>
        <a:lstStyle/>
        <a:p>
          <a:endParaRPr lang="en-US"/>
        </a:p>
      </dgm:t>
    </dgm:pt>
    <dgm:pt modelId="{FD6C4803-3C06-42BD-BCE5-C728064306AA}" type="pres">
      <dgm:prSet presAssocID="{E0AE183C-6E44-4EF2-AF86-0D2D41EFC6BA}" presName="linear" presStyleCnt="0">
        <dgm:presLayoutVars>
          <dgm:dir/>
          <dgm:animLvl val="lvl"/>
          <dgm:resizeHandles val="exact"/>
        </dgm:presLayoutVars>
      </dgm:prSet>
      <dgm:spPr/>
    </dgm:pt>
    <dgm:pt modelId="{21FEA2B0-94F0-49B2-8E00-7A9E88013057}" type="pres">
      <dgm:prSet presAssocID="{B0541FD0-4588-49FD-8BE8-44E2641ACDB3}" presName="parentLin" presStyleCnt="0"/>
      <dgm:spPr/>
    </dgm:pt>
    <dgm:pt modelId="{94F87269-60A0-47A5-8FD8-C9D7E4100A49}" type="pres">
      <dgm:prSet presAssocID="{B0541FD0-4588-49FD-8BE8-44E2641ACDB3}" presName="parentLeftMargin" presStyleLbl="node1" presStyleIdx="0" presStyleCnt="4"/>
      <dgm:spPr/>
    </dgm:pt>
    <dgm:pt modelId="{D306018C-D688-4C4E-87A2-8C8C8A0781C0}" type="pres">
      <dgm:prSet presAssocID="{B0541FD0-4588-49FD-8BE8-44E2641ACDB3}" presName="parentText" presStyleLbl="node1" presStyleIdx="0" presStyleCnt="4" custLinFactX="11757" custLinFactNeighborX="100000" custLinFactNeighborY="61730">
        <dgm:presLayoutVars>
          <dgm:chMax val="0"/>
          <dgm:bulletEnabled val="1"/>
        </dgm:presLayoutVars>
      </dgm:prSet>
      <dgm:spPr/>
    </dgm:pt>
    <dgm:pt modelId="{ED93E196-D723-475F-A2A0-30DA974D351A}" type="pres">
      <dgm:prSet presAssocID="{B0541FD0-4588-49FD-8BE8-44E2641ACDB3}" presName="negativeSpace" presStyleCnt="0"/>
      <dgm:spPr/>
    </dgm:pt>
    <dgm:pt modelId="{92E8B471-6637-42AA-9ABB-E1910CC0494B}" type="pres">
      <dgm:prSet presAssocID="{B0541FD0-4588-49FD-8BE8-44E2641ACDB3}" presName="childText" presStyleLbl="conFgAcc1" presStyleIdx="0" presStyleCnt="4" custScaleX="100000" custScaleY="136356">
        <dgm:presLayoutVars>
          <dgm:bulletEnabled val="1"/>
        </dgm:presLayoutVars>
      </dgm:prSet>
      <dgm:spPr/>
    </dgm:pt>
    <dgm:pt modelId="{3325C32B-F8C1-4D5F-9D73-C4E7D0B5DC49}" type="pres">
      <dgm:prSet presAssocID="{C0B5BE35-9105-47E3-8AE2-51BEA364E99D}" presName="spaceBetweenRectangles" presStyleCnt="0"/>
      <dgm:spPr/>
    </dgm:pt>
    <dgm:pt modelId="{CD714742-7A1C-43C5-8670-28B38A6AA74F}" type="pres">
      <dgm:prSet presAssocID="{17E1D2C3-8BE6-46F4-AF43-4E76F0AC1813}" presName="parentLin" presStyleCnt="0"/>
      <dgm:spPr/>
    </dgm:pt>
    <dgm:pt modelId="{72FCE05A-C31C-4F37-ABCD-392E94ABB059}" type="pres">
      <dgm:prSet presAssocID="{17E1D2C3-8BE6-46F4-AF43-4E76F0AC1813}" presName="parentLeftMargin" presStyleLbl="node1" presStyleIdx="0" presStyleCnt="4"/>
      <dgm:spPr/>
    </dgm:pt>
    <dgm:pt modelId="{5BBB1775-3CF9-4B90-9073-B1721AD241CE}" type="pres">
      <dgm:prSet presAssocID="{17E1D2C3-8BE6-46F4-AF43-4E76F0AC1813}" presName="parentText" presStyleLbl="node1" presStyleIdx="1" presStyleCnt="4" custLinFactX="11688" custLinFactNeighborX="100000" custLinFactNeighborY="38496">
        <dgm:presLayoutVars>
          <dgm:chMax val="0"/>
          <dgm:bulletEnabled val="1"/>
        </dgm:presLayoutVars>
      </dgm:prSet>
      <dgm:spPr/>
    </dgm:pt>
    <dgm:pt modelId="{4F17AB61-8219-4260-A9E0-0D102627EAEB}" type="pres">
      <dgm:prSet presAssocID="{17E1D2C3-8BE6-46F4-AF43-4E76F0AC1813}" presName="negativeSpace" presStyleCnt="0"/>
      <dgm:spPr/>
    </dgm:pt>
    <dgm:pt modelId="{A8866041-84EF-4A80-9EAA-CEE999DB8900}" type="pres">
      <dgm:prSet presAssocID="{17E1D2C3-8BE6-46F4-AF43-4E76F0AC1813}" presName="childText" presStyleLbl="conFgAcc1" presStyleIdx="1" presStyleCnt="4" custScaleX="94143" custScaleY="104721">
        <dgm:presLayoutVars>
          <dgm:bulletEnabled val="1"/>
        </dgm:presLayoutVars>
      </dgm:prSet>
      <dgm:spPr/>
    </dgm:pt>
    <dgm:pt modelId="{43999DCC-5CF5-4FB2-80C2-F5C3FA0E8444}" type="pres">
      <dgm:prSet presAssocID="{A4F119B7-2830-458E-A8DC-39E48D86721F}" presName="spaceBetweenRectangles" presStyleCnt="0"/>
      <dgm:spPr/>
    </dgm:pt>
    <dgm:pt modelId="{BE666301-926F-4BBF-A925-03B48BB40818}" type="pres">
      <dgm:prSet presAssocID="{DBB783B8-0B0F-48FD-BE6D-A9CDB4B98D9B}" presName="parentLin" presStyleCnt="0"/>
      <dgm:spPr/>
    </dgm:pt>
    <dgm:pt modelId="{65D98C8A-B69B-45FC-A806-6FBEDAA1C579}" type="pres">
      <dgm:prSet presAssocID="{DBB783B8-0B0F-48FD-BE6D-A9CDB4B98D9B}" presName="parentLeftMargin" presStyleLbl="node1" presStyleIdx="1" presStyleCnt="4"/>
      <dgm:spPr/>
    </dgm:pt>
    <dgm:pt modelId="{5E637383-8A00-4069-BFBE-4322C1FC8AA7}" type="pres">
      <dgm:prSet presAssocID="{DBB783B8-0B0F-48FD-BE6D-A9CDB4B98D9B}" presName="parentText" presStyleLbl="node1" presStyleIdx="2" presStyleCnt="4" custLinFactX="9979" custLinFactNeighborX="100000" custLinFactNeighborY="50667">
        <dgm:presLayoutVars>
          <dgm:chMax val="0"/>
          <dgm:bulletEnabled val="1"/>
        </dgm:presLayoutVars>
      </dgm:prSet>
      <dgm:spPr/>
    </dgm:pt>
    <dgm:pt modelId="{CC0FC46C-D984-432B-9527-96A3AF680F0E}" type="pres">
      <dgm:prSet presAssocID="{DBB783B8-0B0F-48FD-BE6D-A9CDB4B98D9B}" presName="negativeSpace" presStyleCnt="0"/>
      <dgm:spPr/>
    </dgm:pt>
    <dgm:pt modelId="{146F0DFE-D608-4D4A-9B42-8EA8CAE42299}" type="pres">
      <dgm:prSet presAssocID="{DBB783B8-0B0F-48FD-BE6D-A9CDB4B98D9B}" presName="childText" presStyleLbl="conFgAcc1" presStyleIdx="2" presStyleCnt="4" custScaleX="87602" custScaleY="105682" custLinFactNeighborY="22330">
        <dgm:presLayoutVars>
          <dgm:bulletEnabled val="1"/>
        </dgm:presLayoutVars>
      </dgm:prSet>
      <dgm:spPr/>
    </dgm:pt>
    <dgm:pt modelId="{8C697D79-6C5E-49FF-82F1-2CBE5CF51C0B}" type="pres">
      <dgm:prSet presAssocID="{B490E58E-740F-4A8D-B4A1-571B01F6ACED}" presName="spaceBetweenRectangles" presStyleCnt="0"/>
      <dgm:spPr/>
    </dgm:pt>
    <dgm:pt modelId="{60EEFAD1-6022-4E38-B1FC-7B2FFA3949F9}" type="pres">
      <dgm:prSet presAssocID="{E78884B0-6DFA-4B64-B831-FF170A5F12B1}" presName="parentLin" presStyleCnt="0"/>
      <dgm:spPr/>
    </dgm:pt>
    <dgm:pt modelId="{A76B596D-3A0E-43C5-93E7-50869C546594}" type="pres">
      <dgm:prSet presAssocID="{E78884B0-6DFA-4B64-B831-FF170A5F12B1}" presName="parentLeftMargin" presStyleLbl="node1" presStyleIdx="2" presStyleCnt="4"/>
      <dgm:spPr/>
    </dgm:pt>
    <dgm:pt modelId="{DF59DD61-6143-4461-A9B2-8CA67F36B43E}" type="pres">
      <dgm:prSet presAssocID="{E78884B0-6DFA-4B64-B831-FF170A5F12B1}" presName="parentText" presStyleLbl="node1" presStyleIdx="3" presStyleCnt="4" custLinFactX="11039" custLinFactNeighborX="100000" custLinFactNeighborY="40335">
        <dgm:presLayoutVars>
          <dgm:chMax val="0"/>
          <dgm:bulletEnabled val="1"/>
        </dgm:presLayoutVars>
      </dgm:prSet>
      <dgm:spPr/>
    </dgm:pt>
    <dgm:pt modelId="{315E370A-3F24-4DCF-89E7-9B4C82EF3CA8}" type="pres">
      <dgm:prSet presAssocID="{E78884B0-6DFA-4B64-B831-FF170A5F12B1}" presName="negativeSpace" presStyleCnt="0"/>
      <dgm:spPr/>
    </dgm:pt>
    <dgm:pt modelId="{2C5EB161-8ECF-406F-B98B-917521A59509}" type="pres">
      <dgm:prSet presAssocID="{E78884B0-6DFA-4B64-B831-FF170A5F12B1}" presName="childText" presStyleLbl="conFgAcc1" presStyleIdx="3" presStyleCnt="4">
        <dgm:presLayoutVars>
          <dgm:bulletEnabled val="1"/>
        </dgm:presLayoutVars>
      </dgm:prSet>
      <dgm:spPr/>
    </dgm:pt>
  </dgm:ptLst>
  <dgm:cxnLst>
    <dgm:cxn modelId="{30B62103-2C99-47B1-813B-1CDDF1E825B3}" type="presOf" srcId="{E0AE183C-6E44-4EF2-AF86-0D2D41EFC6BA}" destId="{FD6C4803-3C06-42BD-BCE5-C728064306AA}" srcOrd="0" destOrd="0" presId="urn:microsoft.com/office/officeart/2005/8/layout/list1"/>
    <dgm:cxn modelId="{C3AA3C0F-A3DD-4C80-84B4-A7B9FD58D173}" type="presOf" srcId="{DBB783B8-0B0F-48FD-BE6D-A9CDB4B98D9B}" destId="{5E637383-8A00-4069-BFBE-4322C1FC8AA7}" srcOrd="1" destOrd="0" presId="urn:microsoft.com/office/officeart/2005/8/layout/list1"/>
    <dgm:cxn modelId="{CC599119-4260-4A39-8EE7-D7E345D039EF}" srcId="{E0AE183C-6E44-4EF2-AF86-0D2D41EFC6BA}" destId="{DBB783B8-0B0F-48FD-BE6D-A9CDB4B98D9B}" srcOrd="2" destOrd="0" parTransId="{4FCD8C3F-214A-4B10-A8B6-CDE9210C2F8B}" sibTransId="{B490E58E-740F-4A8D-B4A1-571B01F6ACED}"/>
    <dgm:cxn modelId="{2030F91D-89D4-4FE7-B965-BF1672334D8F}" type="presOf" srcId="{B0541FD0-4588-49FD-8BE8-44E2641ACDB3}" destId="{94F87269-60A0-47A5-8FD8-C9D7E4100A49}" srcOrd="0" destOrd="0" presId="urn:microsoft.com/office/officeart/2005/8/layout/list1"/>
    <dgm:cxn modelId="{4482403E-7680-4774-BAF1-55318771C909}" srcId="{E0AE183C-6E44-4EF2-AF86-0D2D41EFC6BA}" destId="{17E1D2C3-8BE6-46F4-AF43-4E76F0AC1813}" srcOrd="1" destOrd="0" parTransId="{8FB6BD66-35DF-45E0-ACB4-86E87EC83994}" sibTransId="{A4F119B7-2830-458E-A8DC-39E48D86721F}"/>
    <dgm:cxn modelId="{682F365C-F843-4556-B69A-32CBF99F45F6}" srcId="{E0AE183C-6E44-4EF2-AF86-0D2D41EFC6BA}" destId="{E78884B0-6DFA-4B64-B831-FF170A5F12B1}" srcOrd="3" destOrd="0" parTransId="{CCA57A96-BF9F-45CA-B22F-5F243F0BA87D}" sibTransId="{7BD3A149-09F6-41C4-A8E7-BB7A72848A0F}"/>
    <dgm:cxn modelId="{B2FB2856-7FFD-4D79-AAD4-A0816F113876}" type="presOf" srcId="{B0541FD0-4588-49FD-8BE8-44E2641ACDB3}" destId="{D306018C-D688-4C4E-87A2-8C8C8A0781C0}" srcOrd="1" destOrd="0" presId="urn:microsoft.com/office/officeart/2005/8/layout/list1"/>
    <dgm:cxn modelId="{0D73667C-F80C-45DB-B17C-92C8D39A9EC9}" type="presOf" srcId="{DBB783B8-0B0F-48FD-BE6D-A9CDB4B98D9B}" destId="{65D98C8A-B69B-45FC-A806-6FBEDAA1C579}" srcOrd="0" destOrd="0" presId="urn:microsoft.com/office/officeart/2005/8/layout/list1"/>
    <dgm:cxn modelId="{A0DA569D-8C20-4294-852D-026F14BD13D8}" type="presOf" srcId="{E78884B0-6DFA-4B64-B831-FF170A5F12B1}" destId="{DF59DD61-6143-4461-A9B2-8CA67F36B43E}" srcOrd="1" destOrd="0" presId="urn:microsoft.com/office/officeart/2005/8/layout/list1"/>
    <dgm:cxn modelId="{2753BBA8-0CC0-4052-B61A-6E7E16C33556}" type="presOf" srcId="{17E1D2C3-8BE6-46F4-AF43-4E76F0AC1813}" destId="{72FCE05A-C31C-4F37-ABCD-392E94ABB059}" srcOrd="0" destOrd="0" presId="urn:microsoft.com/office/officeart/2005/8/layout/list1"/>
    <dgm:cxn modelId="{7FA110B2-EBCD-4ECB-9CAF-1F9F46BCA64A}" srcId="{E0AE183C-6E44-4EF2-AF86-0D2D41EFC6BA}" destId="{B0541FD0-4588-49FD-8BE8-44E2641ACDB3}" srcOrd="0" destOrd="0" parTransId="{7BF93406-87E8-4052-A9BC-AD5590D39CEC}" sibTransId="{C0B5BE35-9105-47E3-8AE2-51BEA364E99D}"/>
    <dgm:cxn modelId="{4FD977BD-4D51-41A7-AFA6-608DB9528C21}" type="presOf" srcId="{E78884B0-6DFA-4B64-B831-FF170A5F12B1}" destId="{A76B596D-3A0E-43C5-93E7-50869C546594}" srcOrd="0" destOrd="0" presId="urn:microsoft.com/office/officeart/2005/8/layout/list1"/>
    <dgm:cxn modelId="{7B6907BF-9016-4CD6-A72C-DB8031CEC071}" type="presOf" srcId="{17E1D2C3-8BE6-46F4-AF43-4E76F0AC1813}" destId="{5BBB1775-3CF9-4B90-9073-B1721AD241CE}" srcOrd="1" destOrd="0" presId="urn:microsoft.com/office/officeart/2005/8/layout/list1"/>
    <dgm:cxn modelId="{2210463F-28EA-4745-88EF-F6463D24441A}" type="presParOf" srcId="{FD6C4803-3C06-42BD-BCE5-C728064306AA}" destId="{21FEA2B0-94F0-49B2-8E00-7A9E88013057}" srcOrd="0" destOrd="0" presId="urn:microsoft.com/office/officeart/2005/8/layout/list1"/>
    <dgm:cxn modelId="{4822309F-33CB-4C22-A31F-98189E765757}" type="presParOf" srcId="{21FEA2B0-94F0-49B2-8E00-7A9E88013057}" destId="{94F87269-60A0-47A5-8FD8-C9D7E4100A49}" srcOrd="0" destOrd="0" presId="urn:microsoft.com/office/officeart/2005/8/layout/list1"/>
    <dgm:cxn modelId="{558FA37D-B328-47DC-B155-BBFA3563AB68}" type="presParOf" srcId="{21FEA2B0-94F0-49B2-8E00-7A9E88013057}" destId="{D306018C-D688-4C4E-87A2-8C8C8A0781C0}" srcOrd="1" destOrd="0" presId="urn:microsoft.com/office/officeart/2005/8/layout/list1"/>
    <dgm:cxn modelId="{5A47D89D-9B07-4645-83B5-0303B4D68ECA}" type="presParOf" srcId="{FD6C4803-3C06-42BD-BCE5-C728064306AA}" destId="{ED93E196-D723-475F-A2A0-30DA974D351A}" srcOrd="1" destOrd="0" presId="urn:microsoft.com/office/officeart/2005/8/layout/list1"/>
    <dgm:cxn modelId="{C408C0D5-2074-4675-994F-B89769FD61AB}" type="presParOf" srcId="{FD6C4803-3C06-42BD-BCE5-C728064306AA}" destId="{92E8B471-6637-42AA-9ABB-E1910CC0494B}" srcOrd="2" destOrd="0" presId="urn:microsoft.com/office/officeart/2005/8/layout/list1"/>
    <dgm:cxn modelId="{4C4099DD-42F8-4C62-ABED-6D0F9C6F1112}" type="presParOf" srcId="{FD6C4803-3C06-42BD-BCE5-C728064306AA}" destId="{3325C32B-F8C1-4D5F-9D73-C4E7D0B5DC49}" srcOrd="3" destOrd="0" presId="urn:microsoft.com/office/officeart/2005/8/layout/list1"/>
    <dgm:cxn modelId="{7279101E-B49F-4456-A6FF-D7C8AC9DA98D}" type="presParOf" srcId="{FD6C4803-3C06-42BD-BCE5-C728064306AA}" destId="{CD714742-7A1C-43C5-8670-28B38A6AA74F}" srcOrd="4" destOrd="0" presId="urn:microsoft.com/office/officeart/2005/8/layout/list1"/>
    <dgm:cxn modelId="{40F3D3E6-A0F3-43D4-84AD-5433AD080DF9}" type="presParOf" srcId="{CD714742-7A1C-43C5-8670-28B38A6AA74F}" destId="{72FCE05A-C31C-4F37-ABCD-392E94ABB059}" srcOrd="0" destOrd="0" presId="urn:microsoft.com/office/officeart/2005/8/layout/list1"/>
    <dgm:cxn modelId="{BB4FF3F2-B250-449E-95AB-F0B8EFD433AA}" type="presParOf" srcId="{CD714742-7A1C-43C5-8670-28B38A6AA74F}" destId="{5BBB1775-3CF9-4B90-9073-B1721AD241CE}" srcOrd="1" destOrd="0" presId="urn:microsoft.com/office/officeart/2005/8/layout/list1"/>
    <dgm:cxn modelId="{50B4A0B5-8CFA-4B56-8DFE-4B73F6B25B6F}" type="presParOf" srcId="{FD6C4803-3C06-42BD-BCE5-C728064306AA}" destId="{4F17AB61-8219-4260-A9E0-0D102627EAEB}" srcOrd="5" destOrd="0" presId="urn:microsoft.com/office/officeart/2005/8/layout/list1"/>
    <dgm:cxn modelId="{5F2BF741-4C1F-4FB7-85D6-C5002F49CA0B}" type="presParOf" srcId="{FD6C4803-3C06-42BD-BCE5-C728064306AA}" destId="{A8866041-84EF-4A80-9EAA-CEE999DB8900}" srcOrd="6" destOrd="0" presId="urn:microsoft.com/office/officeart/2005/8/layout/list1"/>
    <dgm:cxn modelId="{C07F2A15-D16C-494E-83F3-380C261A922B}" type="presParOf" srcId="{FD6C4803-3C06-42BD-BCE5-C728064306AA}" destId="{43999DCC-5CF5-4FB2-80C2-F5C3FA0E8444}" srcOrd="7" destOrd="0" presId="urn:microsoft.com/office/officeart/2005/8/layout/list1"/>
    <dgm:cxn modelId="{089D77B1-6D8D-4DE6-8261-94AB430FE342}" type="presParOf" srcId="{FD6C4803-3C06-42BD-BCE5-C728064306AA}" destId="{BE666301-926F-4BBF-A925-03B48BB40818}" srcOrd="8" destOrd="0" presId="urn:microsoft.com/office/officeart/2005/8/layout/list1"/>
    <dgm:cxn modelId="{AF63A3CB-29E4-41AF-88D1-C6938F0359A0}" type="presParOf" srcId="{BE666301-926F-4BBF-A925-03B48BB40818}" destId="{65D98C8A-B69B-45FC-A806-6FBEDAA1C579}" srcOrd="0" destOrd="0" presId="urn:microsoft.com/office/officeart/2005/8/layout/list1"/>
    <dgm:cxn modelId="{B12D6DC1-4B9F-40D7-9DB1-C3C41EF6E4DC}" type="presParOf" srcId="{BE666301-926F-4BBF-A925-03B48BB40818}" destId="{5E637383-8A00-4069-BFBE-4322C1FC8AA7}" srcOrd="1" destOrd="0" presId="urn:microsoft.com/office/officeart/2005/8/layout/list1"/>
    <dgm:cxn modelId="{3E88B835-8548-40F9-A3FA-2159C526EF7C}" type="presParOf" srcId="{FD6C4803-3C06-42BD-BCE5-C728064306AA}" destId="{CC0FC46C-D984-432B-9527-96A3AF680F0E}" srcOrd="9" destOrd="0" presId="urn:microsoft.com/office/officeart/2005/8/layout/list1"/>
    <dgm:cxn modelId="{D2F7F548-7667-453C-B075-0061CCD422B7}" type="presParOf" srcId="{FD6C4803-3C06-42BD-BCE5-C728064306AA}" destId="{146F0DFE-D608-4D4A-9B42-8EA8CAE42299}" srcOrd="10" destOrd="0" presId="urn:microsoft.com/office/officeart/2005/8/layout/list1"/>
    <dgm:cxn modelId="{EF5E705C-2055-47F8-BEB8-602FE1492B15}" type="presParOf" srcId="{FD6C4803-3C06-42BD-BCE5-C728064306AA}" destId="{8C697D79-6C5E-49FF-82F1-2CBE5CF51C0B}" srcOrd="11" destOrd="0" presId="urn:microsoft.com/office/officeart/2005/8/layout/list1"/>
    <dgm:cxn modelId="{91E0751C-259D-4549-9095-E518C03887DD}" type="presParOf" srcId="{FD6C4803-3C06-42BD-BCE5-C728064306AA}" destId="{60EEFAD1-6022-4E38-B1FC-7B2FFA3949F9}" srcOrd="12" destOrd="0" presId="urn:microsoft.com/office/officeart/2005/8/layout/list1"/>
    <dgm:cxn modelId="{CA32FAD4-E540-4916-AB6A-58EA245B0C8E}" type="presParOf" srcId="{60EEFAD1-6022-4E38-B1FC-7B2FFA3949F9}" destId="{A76B596D-3A0E-43C5-93E7-50869C546594}" srcOrd="0" destOrd="0" presId="urn:microsoft.com/office/officeart/2005/8/layout/list1"/>
    <dgm:cxn modelId="{85EAC34A-3BA5-4BE0-8F5B-CD6B661832D2}" type="presParOf" srcId="{60EEFAD1-6022-4E38-B1FC-7B2FFA3949F9}" destId="{DF59DD61-6143-4461-A9B2-8CA67F36B43E}" srcOrd="1" destOrd="0" presId="urn:microsoft.com/office/officeart/2005/8/layout/list1"/>
    <dgm:cxn modelId="{E714A5A4-62B4-4565-9627-5FD4335A77C4}" type="presParOf" srcId="{FD6C4803-3C06-42BD-BCE5-C728064306AA}" destId="{315E370A-3F24-4DCF-89E7-9B4C82EF3CA8}" srcOrd="13" destOrd="0" presId="urn:microsoft.com/office/officeart/2005/8/layout/list1"/>
    <dgm:cxn modelId="{4055FDEC-B6A3-421A-8614-41CF135E6A61}" type="presParOf" srcId="{FD6C4803-3C06-42BD-BCE5-C728064306AA}" destId="{2C5EB161-8ECF-406F-B98B-917521A59509}" srcOrd="14"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22099E7-FE2A-4410-A740-E74CBA18E498}"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74240979-5C9A-44B1-A6FF-AE0022537714}">
      <dgm:prSet custT="1"/>
      <dgm:spPr/>
      <dgm:t>
        <a:bodyPr/>
        <a:lstStyle/>
        <a:p>
          <a:r>
            <a:rPr lang="en-US" sz="1500" dirty="0">
              <a:latin typeface="+mj-lt"/>
            </a:rPr>
            <a:t>Never budget recurring costs, such as salary increases, full-time equivalent (FTE’s) and/or new position from </a:t>
          </a:r>
          <a:r>
            <a:rPr lang="en-US" sz="1500" b="1" i="1" dirty="0">
              <a:latin typeface="+mj-lt"/>
            </a:rPr>
            <a:t>NON-Recurring </a:t>
          </a:r>
          <a:r>
            <a:rPr lang="en-US" sz="1500" dirty="0">
              <a:latin typeface="+mj-lt"/>
            </a:rPr>
            <a:t>(one-time) revenues</a:t>
          </a:r>
          <a:r>
            <a:rPr lang="en-US" sz="1500" dirty="0"/>
            <a:t>. </a:t>
          </a:r>
        </a:p>
      </dgm:t>
    </dgm:pt>
    <dgm:pt modelId="{56F5A1E6-3F8B-4E96-BB3C-DD296FAAE0C1}" type="parTrans" cxnId="{A1AB04F8-7008-49A5-9A62-BE04024615CA}">
      <dgm:prSet/>
      <dgm:spPr/>
      <dgm:t>
        <a:bodyPr/>
        <a:lstStyle/>
        <a:p>
          <a:endParaRPr lang="en-US"/>
        </a:p>
      </dgm:t>
    </dgm:pt>
    <dgm:pt modelId="{CE564A7B-A97B-4120-B000-03AC0FA0BA3A}" type="sibTrans" cxnId="{A1AB04F8-7008-49A5-9A62-BE04024615CA}">
      <dgm:prSet phldrT="1" phldr="0"/>
      <dgm:spPr/>
      <dgm:t>
        <a:bodyPr/>
        <a:lstStyle/>
        <a:p>
          <a:r>
            <a:rPr lang="en-US" dirty="0"/>
            <a:t>1</a:t>
          </a:r>
        </a:p>
      </dgm:t>
    </dgm:pt>
    <dgm:pt modelId="{D1CE8C87-2009-4961-AF7D-4B1FCDD329A4}">
      <dgm:prSet custT="1"/>
      <dgm:spPr/>
      <dgm:t>
        <a:bodyPr/>
        <a:lstStyle/>
        <a:p>
          <a:r>
            <a:rPr lang="en-US" sz="1500" dirty="0">
              <a:latin typeface="+mj-lt"/>
            </a:rPr>
            <a:t>Start a capital equipment reserve; use sales of equipment proceeds towards a  “Capital Improvement Program” fund.</a:t>
          </a:r>
        </a:p>
      </dgm:t>
    </dgm:pt>
    <dgm:pt modelId="{225DD5B1-7598-4074-AE0C-5CE2E25FF385}" type="parTrans" cxnId="{0FDBC028-15F8-4A71-9295-B3AAFBA37AEF}">
      <dgm:prSet/>
      <dgm:spPr/>
      <dgm:t>
        <a:bodyPr/>
        <a:lstStyle/>
        <a:p>
          <a:endParaRPr lang="en-US"/>
        </a:p>
      </dgm:t>
    </dgm:pt>
    <dgm:pt modelId="{65219B3A-1F34-4C49-86AA-6E63E25B7689}" type="sibTrans" cxnId="{0FDBC028-15F8-4A71-9295-B3AAFBA37AEF}">
      <dgm:prSet phldrT="2" phldr="0"/>
      <dgm:spPr/>
      <dgm:t>
        <a:bodyPr/>
        <a:lstStyle/>
        <a:p>
          <a:r>
            <a:rPr lang="en-US" dirty="0"/>
            <a:t>2</a:t>
          </a:r>
        </a:p>
      </dgm:t>
    </dgm:pt>
    <dgm:pt modelId="{1C35A900-26C6-4B32-986E-FD8A751F7185}">
      <dgm:prSet custT="1"/>
      <dgm:spPr/>
      <dgm:t>
        <a:bodyPr/>
        <a:lstStyle/>
        <a:p>
          <a:r>
            <a:rPr lang="en-US" sz="1500" dirty="0">
              <a:latin typeface="+mj-lt"/>
            </a:rPr>
            <a:t>Put one-time revenue windfall(s) in a Reserve Fund in the event of emergency, unforeseen issues and for future Capital Improvements.</a:t>
          </a:r>
        </a:p>
      </dgm:t>
    </dgm:pt>
    <dgm:pt modelId="{794C7433-163A-49FA-98D4-F7BBA38E716D}" type="parTrans" cxnId="{60C82E0F-B3B2-40CC-B994-40E645D5B613}">
      <dgm:prSet/>
      <dgm:spPr/>
      <dgm:t>
        <a:bodyPr/>
        <a:lstStyle/>
        <a:p>
          <a:endParaRPr lang="en-US"/>
        </a:p>
      </dgm:t>
    </dgm:pt>
    <dgm:pt modelId="{61B6C1FB-9371-496F-9A0F-6CE8D77A4229}" type="sibTrans" cxnId="{60C82E0F-B3B2-40CC-B994-40E645D5B613}">
      <dgm:prSet phldrT="3" phldr="0"/>
      <dgm:spPr/>
      <dgm:t>
        <a:bodyPr/>
        <a:lstStyle/>
        <a:p>
          <a:r>
            <a:rPr lang="en-US" dirty="0"/>
            <a:t>3</a:t>
          </a:r>
        </a:p>
      </dgm:t>
    </dgm:pt>
    <dgm:pt modelId="{94035197-0970-4BC3-A6F3-86B882E9A2F4}">
      <dgm:prSet custT="1"/>
      <dgm:spPr/>
      <dgm:t>
        <a:bodyPr/>
        <a:lstStyle/>
        <a:p>
          <a:r>
            <a:rPr lang="en-US" sz="1500" dirty="0">
              <a:latin typeface="+mj-lt"/>
            </a:rPr>
            <a:t>Review insurance premium(s) vs. coverage yearly</a:t>
          </a:r>
          <a:r>
            <a:rPr lang="en-US" sz="700" dirty="0">
              <a:latin typeface="+mj-lt"/>
            </a:rPr>
            <a:t>.</a:t>
          </a:r>
        </a:p>
      </dgm:t>
    </dgm:pt>
    <dgm:pt modelId="{ACA77006-4A0E-4940-86AC-3DD74E1F6805}" type="parTrans" cxnId="{2263D1A6-A3C4-4CCC-BAE1-6CA1F0A1D3F8}">
      <dgm:prSet/>
      <dgm:spPr/>
      <dgm:t>
        <a:bodyPr/>
        <a:lstStyle/>
        <a:p>
          <a:endParaRPr lang="en-US"/>
        </a:p>
      </dgm:t>
    </dgm:pt>
    <dgm:pt modelId="{836186FD-57B6-4163-A0BC-ED85AE6BB437}" type="sibTrans" cxnId="{2263D1A6-A3C4-4CCC-BAE1-6CA1F0A1D3F8}">
      <dgm:prSet phldrT="4" phldr="0"/>
      <dgm:spPr/>
      <dgm:t>
        <a:bodyPr/>
        <a:lstStyle/>
        <a:p>
          <a:r>
            <a:rPr lang="en-US" dirty="0"/>
            <a:t>4</a:t>
          </a:r>
        </a:p>
      </dgm:t>
    </dgm:pt>
    <dgm:pt modelId="{450AA49B-80E5-4A4C-8043-09D8A6882EB7}">
      <dgm:prSet custT="1"/>
      <dgm:spPr/>
      <dgm:t>
        <a:bodyPr/>
        <a:lstStyle/>
        <a:p>
          <a:r>
            <a:rPr lang="en-US" sz="1300" dirty="0">
              <a:latin typeface="+mj-lt"/>
            </a:rPr>
            <a:t>Establish a loss prevention program to assist governing body in adhering to by-laws, statutes and policies/procedures; this can avoid adverse actions by the governing body and other public officials that can lead to legal ramifications.   </a:t>
          </a:r>
        </a:p>
        <a:p>
          <a:r>
            <a:rPr lang="en-US" sz="1300" dirty="0">
              <a:latin typeface="+mj-lt"/>
            </a:rPr>
            <a:t>Include a fund that will allow for reserves to be utilized in the event of legal actions against the entity.  </a:t>
          </a:r>
        </a:p>
      </dgm:t>
    </dgm:pt>
    <dgm:pt modelId="{D94F3050-E015-4DEC-B909-E58D7AD0572F}" type="parTrans" cxnId="{270DCFDE-C5A9-4E3B-9771-5DC4B4992EEC}">
      <dgm:prSet/>
      <dgm:spPr/>
      <dgm:t>
        <a:bodyPr/>
        <a:lstStyle/>
        <a:p>
          <a:endParaRPr lang="en-US"/>
        </a:p>
      </dgm:t>
    </dgm:pt>
    <dgm:pt modelId="{A8CDB0D2-2311-48E2-8BEF-E70BFA7C73EB}" type="sibTrans" cxnId="{270DCFDE-C5A9-4E3B-9771-5DC4B4992EEC}">
      <dgm:prSet phldrT="5" phldr="0"/>
      <dgm:spPr/>
      <dgm:t>
        <a:bodyPr/>
        <a:lstStyle/>
        <a:p>
          <a:endParaRPr lang="en-US"/>
        </a:p>
      </dgm:t>
    </dgm:pt>
    <dgm:pt modelId="{859044DC-1B0B-47A6-8003-B16EDD98B2C5}">
      <dgm:prSet custT="1"/>
      <dgm:spPr/>
      <dgm:t>
        <a:bodyPr/>
        <a:lstStyle/>
        <a:p>
          <a:r>
            <a:rPr lang="en-US" sz="1300" dirty="0">
              <a:latin typeface="+mj-lt"/>
            </a:rPr>
            <a:t>Routinely review the need for programs, short/long term goals of the entity including projects and departments using historical data, economic trends and revenue streams.</a:t>
          </a:r>
        </a:p>
      </dgm:t>
    </dgm:pt>
    <dgm:pt modelId="{B1201BC9-287B-4FDD-82A2-FD0EE8C0F002}" type="parTrans" cxnId="{FBEE1A11-EEDC-4DAC-B33B-4DDE00690720}">
      <dgm:prSet/>
      <dgm:spPr/>
      <dgm:t>
        <a:bodyPr/>
        <a:lstStyle/>
        <a:p>
          <a:endParaRPr lang="en-US"/>
        </a:p>
      </dgm:t>
    </dgm:pt>
    <dgm:pt modelId="{37AEC086-8C45-4F69-AF82-C1FCDF0F017C}" type="sibTrans" cxnId="{FBEE1A11-EEDC-4DAC-B33B-4DDE00690720}">
      <dgm:prSet/>
      <dgm:spPr/>
      <dgm:t>
        <a:bodyPr/>
        <a:lstStyle/>
        <a:p>
          <a:endParaRPr lang="en-US"/>
        </a:p>
      </dgm:t>
    </dgm:pt>
    <dgm:pt modelId="{3DE7AB3B-1DE7-488A-BBB7-1021844DCDC7}">
      <dgm:prSet custT="1"/>
      <dgm:spPr/>
      <dgm:t>
        <a:bodyPr/>
        <a:lstStyle/>
        <a:p>
          <a:r>
            <a:rPr lang="en-US" sz="1300" dirty="0">
              <a:latin typeface="+mj-lt"/>
            </a:rPr>
            <a:t>Try to minimize the number of funds and bank accounts established.</a:t>
          </a:r>
        </a:p>
      </dgm:t>
    </dgm:pt>
    <dgm:pt modelId="{F05CA6A2-8032-4BCE-9433-73FB1E5A238A}" type="parTrans" cxnId="{54AD7989-887A-43E7-BC59-8DEDEA690A76}">
      <dgm:prSet/>
      <dgm:spPr/>
      <dgm:t>
        <a:bodyPr/>
        <a:lstStyle/>
        <a:p>
          <a:endParaRPr lang="en-US"/>
        </a:p>
      </dgm:t>
    </dgm:pt>
    <dgm:pt modelId="{3C53D37D-F43E-4DB7-B1EE-797522B2A86B}" type="sibTrans" cxnId="{54AD7989-887A-43E7-BC59-8DEDEA690A76}">
      <dgm:prSet/>
      <dgm:spPr/>
      <dgm:t>
        <a:bodyPr/>
        <a:lstStyle/>
        <a:p>
          <a:endParaRPr lang="en-US"/>
        </a:p>
      </dgm:t>
    </dgm:pt>
    <dgm:pt modelId="{AD2E6F07-FE07-4202-87C3-D33EB07169E6}" type="pres">
      <dgm:prSet presAssocID="{C22099E7-FE2A-4410-A740-E74CBA18E498}" presName="outerComposite" presStyleCnt="0">
        <dgm:presLayoutVars>
          <dgm:chMax val="5"/>
          <dgm:dir/>
          <dgm:resizeHandles val="exact"/>
        </dgm:presLayoutVars>
      </dgm:prSet>
      <dgm:spPr/>
    </dgm:pt>
    <dgm:pt modelId="{13FF5134-6350-4496-96E7-55C6D0DFFDC9}" type="pres">
      <dgm:prSet presAssocID="{C22099E7-FE2A-4410-A740-E74CBA18E498}" presName="dummyMaxCanvas" presStyleCnt="0">
        <dgm:presLayoutVars/>
      </dgm:prSet>
      <dgm:spPr/>
    </dgm:pt>
    <dgm:pt modelId="{1F6C59CD-9DC1-47A9-AA77-CC0A09BD282A}" type="pres">
      <dgm:prSet presAssocID="{C22099E7-FE2A-4410-A740-E74CBA18E498}" presName="FiveNodes_1" presStyleLbl="node1" presStyleIdx="0" presStyleCnt="5" custScaleX="129870" custScaleY="75191" custLinFactNeighborX="14935" custLinFactNeighborY="3902">
        <dgm:presLayoutVars>
          <dgm:bulletEnabled val="1"/>
        </dgm:presLayoutVars>
      </dgm:prSet>
      <dgm:spPr/>
    </dgm:pt>
    <dgm:pt modelId="{B19305D0-EA21-4C26-B02E-4FB76583EB1A}" type="pres">
      <dgm:prSet presAssocID="{C22099E7-FE2A-4410-A740-E74CBA18E498}" presName="FiveNodes_2" presStyleLbl="node1" presStyleIdx="1" presStyleCnt="5" custScaleX="129870" custScaleY="63596" custLinFactNeighborX="7904" custLinFactNeighborY="-24283">
        <dgm:presLayoutVars>
          <dgm:bulletEnabled val="1"/>
        </dgm:presLayoutVars>
      </dgm:prSet>
      <dgm:spPr/>
    </dgm:pt>
    <dgm:pt modelId="{EBD35DB7-2245-47B5-AD36-AB0A80113152}" type="pres">
      <dgm:prSet presAssocID="{C22099E7-FE2A-4410-A740-E74CBA18E498}" presName="FiveNodes_3" presStyleLbl="node1" presStyleIdx="2" presStyleCnt="5" custScaleX="129870" custScaleY="79615" custLinFactNeighborX="-7629" custLinFactNeighborY="-54086">
        <dgm:presLayoutVars>
          <dgm:bulletEnabled val="1"/>
        </dgm:presLayoutVars>
      </dgm:prSet>
      <dgm:spPr/>
    </dgm:pt>
    <dgm:pt modelId="{5BB15F4F-1BB1-4B2F-8772-2204ED47B864}" type="pres">
      <dgm:prSet presAssocID="{C22099E7-FE2A-4410-A740-E74CBA18E498}" presName="FiveNodes_4" presStyleLbl="node1" presStyleIdx="3" presStyleCnt="5" custScaleX="129870" custScaleY="58312" custLinFactNeighborX="-6574" custLinFactNeighborY="-63656">
        <dgm:presLayoutVars>
          <dgm:bulletEnabled val="1"/>
        </dgm:presLayoutVars>
      </dgm:prSet>
      <dgm:spPr/>
    </dgm:pt>
    <dgm:pt modelId="{ECA87776-3726-4896-B68D-410A135BF38E}" type="pres">
      <dgm:prSet presAssocID="{C22099E7-FE2A-4410-A740-E74CBA18E498}" presName="FiveNodes_5" presStyleLbl="node1" presStyleIdx="4" presStyleCnt="5" custScaleX="129870" custScaleY="155022" custLinFactNeighborX="-14935" custLinFactNeighborY="-37224">
        <dgm:presLayoutVars>
          <dgm:bulletEnabled val="1"/>
        </dgm:presLayoutVars>
      </dgm:prSet>
      <dgm:spPr/>
    </dgm:pt>
    <dgm:pt modelId="{84574B41-6EF8-4508-BFB3-F9358D116FF6}" type="pres">
      <dgm:prSet presAssocID="{C22099E7-FE2A-4410-A740-E74CBA18E498}" presName="FiveConn_1-2" presStyleLbl="fgAccFollowNode1" presStyleIdx="0" presStyleCnt="4" custLinFactX="100000" custLinFactNeighborX="137568" custLinFactNeighborY="-71627">
        <dgm:presLayoutVars>
          <dgm:bulletEnabled val="1"/>
        </dgm:presLayoutVars>
      </dgm:prSet>
      <dgm:spPr/>
    </dgm:pt>
    <dgm:pt modelId="{7D68C991-3CC1-4287-B358-74E43EA2B6CD}" type="pres">
      <dgm:prSet presAssocID="{C22099E7-FE2A-4410-A740-E74CBA18E498}" presName="FiveConn_2-3" presStyleLbl="fgAccFollowNode1" presStyleIdx="1" presStyleCnt="4" custLinFactX="73397" custLinFactY="-9461" custLinFactNeighborX="100000" custLinFactNeighborY="-100000">
        <dgm:presLayoutVars>
          <dgm:bulletEnabled val="1"/>
        </dgm:presLayoutVars>
      </dgm:prSet>
      <dgm:spPr/>
    </dgm:pt>
    <dgm:pt modelId="{6C4E0B44-5569-4EC9-BF6F-577738A271A8}" type="pres">
      <dgm:prSet presAssocID="{C22099E7-FE2A-4410-A740-E74CBA18E498}" presName="FiveConn_3-4" presStyleLbl="fgAccFollowNode1" presStyleIdx="2" presStyleCnt="4" custLinFactX="7862" custLinFactNeighborX="100000" custLinFactNeighborY="-99670">
        <dgm:presLayoutVars>
          <dgm:bulletEnabled val="1"/>
        </dgm:presLayoutVars>
      </dgm:prSet>
      <dgm:spPr/>
    </dgm:pt>
    <dgm:pt modelId="{A134CF2A-834E-4E23-9AD0-A4DE67389F4A}" type="pres">
      <dgm:prSet presAssocID="{C22099E7-FE2A-4410-A740-E74CBA18E498}" presName="FiveConn_4-5" presStyleLbl="fgAccFollowNode1" presStyleIdx="3" presStyleCnt="4" custLinFactNeighborX="36864" custLinFactNeighborY="-87381">
        <dgm:presLayoutVars>
          <dgm:bulletEnabled val="1"/>
        </dgm:presLayoutVars>
      </dgm:prSet>
      <dgm:spPr/>
    </dgm:pt>
    <dgm:pt modelId="{73EE4F99-D1A0-490D-8938-C12CFB832B4D}" type="pres">
      <dgm:prSet presAssocID="{C22099E7-FE2A-4410-A740-E74CBA18E498}" presName="FiveNodes_1_text" presStyleLbl="node1" presStyleIdx="4" presStyleCnt="5">
        <dgm:presLayoutVars>
          <dgm:bulletEnabled val="1"/>
        </dgm:presLayoutVars>
      </dgm:prSet>
      <dgm:spPr/>
    </dgm:pt>
    <dgm:pt modelId="{012FC401-59D2-4351-9651-3BFD37583E4B}" type="pres">
      <dgm:prSet presAssocID="{C22099E7-FE2A-4410-A740-E74CBA18E498}" presName="FiveNodes_2_text" presStyleLbl="node1" presStyleIdx="4" presStyleCnt="5">
        <dgm:presLayoutVars>
          <dgm:bulletEnabled val="1"/>
        </dgm:presLayoutVars>
      </dgm:prSet>
      <dgm:spPr/>
    </dgm:pt>
    <dgm:pt modelId="{78525C34-8F17-4846-82F9-9FD5EAE31F68}" type="pres">
      <dgm:prSet presAssocID="{C22099E7-FE2A-4410-A740-E74CBA18E498}" presName="FiveNodes_3_text" presStyleLbl="node1" presStyleIdx="4" presStyleCnt="5">
        <dgm:presLayoutVars>
          <dgm:bulletEnabled val="1"/>
        </dgm:presLayoutVars>
      </dgm:prSet>
      <dgm:spPr/>
    </dgm:pt>
    <dgm:pt modelId="{FDFDBDDD-430E-41BF-B2DB-5CC73E05B9F2}" type="pres">
      <dgm:prSet presAssocID="{C22099E7-FE2A-4410-A740-E74CBA18E498}" presName="FiveNodes_4_text" presStyleLbl="node1" presStyleIdx="4" presStyleCnt="5">
        <dgm:presLayoutVars>
          <dgm:bulletEnabled val="1"/>
        </dgm:presLayoutVars>
      </dgm:prSet>
      <dgm:spPr/>
    </dgm:pt>
    <dgm:pt modelId="{A8839282-A8BD-489D-BF9C-DDB5D4BAB6CF}" type="pres">
      <dgm:prSet presAssocID="{C22099E7-FE2A-4410-A740-E74CBA18E498}" presName="FiveNodes_5_text" presStyleLbl="node1" presStyleIdx="4" presStyleCnt="5">
        <dgm:presLayoutVars>
          <dgm:bulletEnabled val="1"/>
        </dgm:presLayoutVars>
      </dgm:prSet>
      <dgm:spPr/>
    </dgm:pt>
  </dgm:ptLst>
  <dgm:cxnLst>
    <dgm:cxn modelId="{16D72500-4076-4693-A7CE-8323E1506D21}" type="presOf" srcId="{CE564A7B-A97B-4120-B000-03AC0FA0BA3A}" destId="{84574B41-6EF8-4508-BFB3-F9358D116FF6}" srcOrd="0" destOrd="0" presId="urn:microsoft.com/office/officeart/2005/8/layout/vProcess5"/>
    <dgm:cxn modelId="{3DAD8608-BF18-4271-B743-90E985702CC2}" type="presOf" srcId="{859044DC-1B0B-47A6-8003-B16EDD98B2C5}" destId="{A8839282-A8BD-489D-BF9C-DDB5D4BAB6CF}" srcOrd="1" destOrd="1" presId="urn:microsoft.com/office/officeart/2005/8/layout/vProcess5"/>
    <dgm:cxn modelId="{7418A308-972A-46D1-B2C8-E3FBB5F6ABAA}" type="presOf" srcId="{D1CE8C87-2009-4961-AF7D-4B1FCDD329A4}" destId="{B19305D0-EA21-4C26-B02E-4FB76583EB1A}" srcOrd="0" destOrd="0" presId="urn:microsoft.com/office/officeart/2005/8/layout/vProcess5"/>
    <dgm:cxn modelId="{60C82E0F-B3B2-40CC-B994-40E645D5B613}" srcId="{C22099E7-FE2A-4410-A740-E74CBA18E498}" destId="{1C35A900-26C6-4B32-986E-FD8A751F7185}" srcOrd="2" destOrd="0" parTransId="{794C7433-163A-49FA-98D4-F7BBA38E716D}" sibTransId="{61B6C1FB-9371-496F-9A0F-6CE8D77A4229}"/>
    <dgm:cxn modelId="{FBEE1A11-EEDC-4DAC-B33B-4DDE00690720}" srcId="{450AA49B-80E5-4A4C-8043-09D8A6882EB7}" destId="{859044DC-1B0B-47A6-8003-B16EDD98B2C5}" srcOrd="0" destOrd="0" parTransId="{B1201BC9-287B-4FDD-82A2-FD0EE8C0F002}" sibTransId="{37AEC086-8C45-4F69-AF82-C1FCDF0F017C}"/>
    <dgm:cxn modelId="{CB359C13-4947-4DD0-9E65-31D119C1EA56}" type="presOf" srcId="{61B6C1FB-9371-496F-9A0F-6CE8D77A4229}" destId="{6C4E0B44-5569-4EC9-BF6F-577738A271A8}" srcOrd="0" destOrd="0" presId="urn:microsoft.com/office/officeart/2005/8/layout/vProcess5"/>
    <dgm:cxn modelId="{57358928-FC3D-4A48-8FC3-6883D59DEA8D}" type="presOf" srcId="{836186FD-57B6-4163-A0BC-ED85AE6BB437}" destId="{A134CF2A-834E-4E23-9AD0-A4DE67389F4A}" srcOrd="0" destOrd="0" presId="urn:microsoft.com/office/officeart/2005/8/layout/vProcess5"/>
    <dgm:cxn modelId="{0FDBC028-15F8-4A71-9295-B3AAFBA37AEF}" srcId="{C22099E7-FE2A-4410-A740-E74CBA18E498}" destId="{D1CE8C87-2009-4961-AF7D-4B1FCDD329A4}" srcOrd="1" destOrd="0" parTransId="{225DD5B1-7598-4074-AE0C-5CE2E25FF385}" sibTransId="{65219B3A-1F34-4C49-86AA-6E63E25B7689}"/>
    <dgm:cxn modelId="{CDE61629-BBB5-4989-ADA5-1CDEF73D6E7D}" type="presOf" srcId="{D1CE8C87-2009-4961-AF7D-4B1FCDD329A4}" destId="{012FC401-59D2-4351-9651-3BFD37583E4B}" srcOrd="1" destOrd="0" presId="urn:microsoft.com/office/officeart/2005/8/layout/vProcess5"/>
    <dgm:cxn modelId="{B252133E-A91E-4972-BAF6-08FD93A20469}" type="presOf" srcId="{859044DC-1B0B-47A6-8003-B16EDD98B2C5}" destId="{ECA87776-3726-4896-B68D-410A135BF38E}" srcOrd="0" destOrd="1" presId="urn:microsoft.com/office/officeart/2005/8/layout/vProcess5"/>
    <dgm:cxn modelId="{327A6561-FEF3-45D9-9248-75AEC820121A}" type="presOf" srcId="{3DE7AB3B-1DE7-488A-BBB7-1021844DCDC7}" destId="{ECA87776-3726-4896-B68D-410A135BF38E}" srcOrd="0" destOrd="2" presId="urn:microsoft.com/office/officeart/2005/8/layout/vProcess5"/>
    <dgm:cxn modelId="{FD469062-1CC9-4987-9CE4-C71C08DD2CE8}" type="presOf" srcId="{1C35A900-26C6-4B32-986E-FD8A751F7185}" destId="{EBD35DB7-2245-47B5-AD36-AB0A80113152}" srcOrd="0" destOrd="0" presId="urn:microsoft.com/office/officeart/2005/8/layout/vProcess5"/>
    <dgm:cxn modelId="{16C0A442-73F7-4C35-81EC-E069AE2617AB}" type="presOf" srcId="{C22099E7-FE2A-4410-A740-E74CBA18E498}" destId="{AD2E6F07-FE07-4202-87C3-D33EB07169E6}" srcOrd="0" destOrd="0" presId="urn:microsoft.com/office/officeart/2005/8/layout/vProcess5"/>
    <dgm:cxn modelId="{A1DB7650-F511-4023-B34F-E6A8CAF72785}" type="presOf" srcId="{74240979-5C9A-44B1-A6FF-AE0022537714}" destId="{1F6C59CD-9DC1-47A9-AA77-CC0A09BD282A}" srcOrd="0" destOrd="0" presId="urn:microsoft.com/office/officeart/2005/8/layout/vProcess5"/>
    <dgm:cxn modelId="{9E5D0978-7491-4352-B2C4-43CBE7BE46A6}" type="presOf" srcId="{450AA49B-80E5-4A4C-8043-09D8A6882EB7}" destId="{ECA87776-3726-4896-B68D-410A135BF38E}" srcOrd="0" destOrd="0" presId="urn:microsoft.com/office/officeart/2005/8/layout/vProcess5"/>
    <dgm:cxn modelId="{54AD7989-887A-43E7-BC59-8DEDEA690A76}" srcId="{450AA49B-80E5-4A4C-8043-09D8A6882EB7}" destId="{3DE7AB3B-1DE7-488A-BBB7-1021844DCDC7}" srcOrd="1" destOrd="0" parTransId="{F05CA6A2-8032-4BCE-9433-73FB1E5A238A}" sibTransId="{3C53D37D-F43E-4DB7-B1EE-797522B2A86B}"/>
    <dgm:cxn modelId="{D8B8A294-3D2E-461D-8654-03EF6FC218CB}" type="presOf" srcId="{94035197-0970-4BC3-A6F3-86B882E9A2F4}" destId="{FDFDBDDD-430E-41BF-B2DB-5CC73E05B9F2}" srcOrd="1" destOrd="0" presId="urn:microsoft.com/office/officeart/2005/8/layout/vProcess5"/>
    <dgm:cxn modelId="{2263D1A6-A3C4-4CCC-BAE1-6CA1F0A1D3F8}" srcId="{C22099E7-FE2A-4410-A740-E74CBA18E498}" destId="{94035197-0970-4BC3-A6F3-86B882E9A2F4}" srcOrd="3" destOrd="0" parTransId="{ACA77006-4A0E-4940-86AC-3DD74E1F6805}" sibTransId="{836186FD-57B6-4163-A0BC-ED85AE6BB437}"/>
    <dgm:cxn modelId="{C345CBB2-3CAB-43F7-A2B1-A9F9148ED3A0}" type="presOf" srcId="{65219B3A-1F34-4C49-86AA-6E63E25B7689}" destId="{7D68C991-3CC1-4287-B358-74E43EA2B6CD}" srcOrd="0" destOrd="0" presId="urn:microsoft.com/office/officeart/2005/8/layout/vProcess5"/>
    <dgm:cxn modelId="{360E16B9-3DE9-4D92-91C3-81C3C7E7AE53}" type="presOf" srcId="{3DE7AB3B-1DE7-488A-BBB7-1021844DCDC7}" destId="{A8839282-A8BD-489D-BF9C-DDB5D4BAB6CF}" srcOrd="1" destOrd="2" presId="urn:microsoft.com/office/officeart/2005/8/layout/vProcess5"/>
    <dgm:cxn modelId="{7605DEC5-D259-4953-853D-5D55C85537C7}" type="presOf" srcId="{74240979-5C9A-44B1-A6FF-AE0022537714}" destId="{73EE4F99-D1A0-490D-8938-C12CFB832B4D}" srcOrd="1" destOrd="0" presId="urn:microsoft.com/office/officeart/2005/8/layout/vProcess5"/>
    <dgm:cxn modelId="{66AB47D1-7B34-48B9-AA45-D2FC5B4E73F1}" type="presOf" srcId="{450AA49B-80E5-4A4C-8043-09D8A6882EB7}" destId="{A8839282-A8BD-489D-BF9C-DDB5D4BAB6CF}" srcOrd="1" destOrd="0" presId="urn:microsoft.com/office/officeart/2005/8/layout/vProcess5"/>
    <dgm:cxn modelId="{11D01FDB-8180-4AD7-956F-7852C8874C95}" type="presOf" srcId="{94035197-0970-4BC3-A6F3-86B882E9A2F4}" destId="{5BB15F4F-1BB1-4B2F-8772-2204ED47B864}" srcOrd="0" destOrd="0" presId="urn:microsoft.com/office/officeart/2005/8/layout/vProcess5"/>
    <dgm:cxn modelId="{7AB224DB-F187-4E0F-9ADB-D19D7F928D7C}" type="presOf" srcId="{1C35A900-26C6-4B32-986E-FD8A751F7185}" destId="{78525C34-8F17-4846-82F9-9FD5EAE31F68}" srcOrd="1" destOrd="0" presId="urn:microsoft.com/office/officeart/2005/8/layout/vProcess5"/>
    <dgm:cxn modelId="{270DCFDE-C5A9-4E3B-9771-5DC4B4992EEC}" srcId="{C22099E7-FE2A-4410-A740-E74CBA18E498}" destId="{450AA49B-80E5-4A4C-8043-09D8A6882EB7}" srcOrd="4" destOrd="0" parTransId="{D94F3050-E015-4DEC-B909-E58D7AD0572F}" sibTransId="{A8CDB0D2-2311-48E2-8BEF-E70BFA7C73EB}"/>
    <dgm:cxn modelId="{A1AB04F8-7008-49A5-9A62-BE04024615CA}" srcId="{C22099E7-FE2A-4410-A740-E74CBA18E498}" destId="{74240979-5C9A-44B1-A6FF-AE0022537714}" srcOrd="0" destOrd="0" parTransId="{56F5A1E6-3F8B-4E96-BB3C-DD296FAAE0C1}" sibTransId="{CE564A7B-A97B-4120-B000-03AC0FA0BA3A}"/>
    <dgm:cxn modelId="{580F7582-1F25-47BF-B005-762F1C260358}" type="presParOf" srcId="{AD2E6F07-FE07-4202-87C3-D33EB07169E6}" destId="{13FF5134-6350-4496-96E7-55C6D0DFFDC9}" srcOrd="0" destOrd="0" presId="urn:microsoft.com/office/officeart/2005/8/layout/vProcess5"/>
    <dgm:cxn modelId="{06C63C2A-6823-46BE-8989-BC99674714DE}" type="presParOf" srcId="{AD2E6F07-FE07-4202-87C3-D33EB07169E6}" destId="{1F6C59CD-9DC1-47A9-AA77-CC0A09BD282A}" srcOrd="1" destOrd="0" presId="urn:microsoft.com/office/officeart/2005/8/layout/vProcess5"/>
    <dgm:cxn modelId="{56AC5342-CD11-4F1A-9698-110CC914A189}" type="presParOf" srcId="{AD2E6F07-FE07-4202-87C3-D33EB07169E6}" destId="{B19305D0-EA21-4C26-B02E-4FB76583EB1A}" srcOrd="2" destOrd="0" presId="urn:microsoft.com/office/officeart/2005/8/layout/vProcess5"/>
    <dgm:cxn modelId="{DE02E4F1-86C5-40EA-97BF-3C8DE9A49B3D}" type="presParOf" srcId="{AD2E6F07-FE07-4202-87C3-D33EB07169E6}" destId="{EBD35DB7-2245-47B5-AD36-AB0A80113152}" srcOrd="3" destOrd="0" presId="urn:microsoft.com/office/officeart/2005/8/layout/vProcess5"/>
    <dgm:cxn modelId="{4DEECF07-6389-425A-BF78-9A04EE74AD5D}" type="presParOf" srcId="{AD2E6F07-FE07-4202-87C3-D33EB07169E6}" destId="{5BB15F4F-1BB1-4B2F-8772-2204ED47B864}" srcOrd="4" destOrd="0" presId="urn:microsoft.com/office/officeart/2005/8/layout/vProcess5"/>
    <dgm:cxn modelId="{E37736B7-40F3-49F9-8CAA-059B87E626B7}" type="presParOf" srcId="{AD2E6F07-FE07-4202-87C3-D33EB07169E6}" destId="{ECA87776-3726-4896-B68D-410A135BF38E}" srcOrd="5" destOrd="0" presId="urn:microsoft.com/office/officeart/2005/8/layout/vProcess5"/>
    <dgm:cxn modelId="{73F6B86E-B703-4B1C-80B9-5A9F79D62FC8}" type="presParOf" srcId="{AD2E6F07-FE07-4202-87C3-D33EB07169E6}" destId="{84574B41-6EF8-4508-BFB3-F9358D116FF6}" srcOrd="6" destOrd="0" presId="urn:microsoft.com/office/officeart/2005/8/layout/vProcess5"/>
    <dgm:cxn modelId="{54E483E7-FE8B-45F9-AA4E-5517BA55FAB6}" type="presParOf" srcId="{AD2E6F07-FE07-4202-87C3-D33EB07169E6}" destId="{7D68C991-3CC1-4287-B358-74E43EA2B6CD}" srcOrd="7" destOrd="0" presId="urn:microsoft.com/office/officeart/2005/8/layout/vProcess5"/>
    <dgm:cxn modelId="{A3FC8016-7909-484E-989B-5193EEB15563}" type="presParOf" srcId="{AD2E6F07-FE07-4202-87C3-D33EB07169E6}" destId="{6C4E0B44-5569-4EC9-BF6F-577738A271A8}" srcOrd="8" destOrd="0" presId="urn:microsoft.com/office/officeart/2005/8/layout/vProcess5"/>
    <dgm:cxn modelId="{D060FBD7-31BB-4E66-9BAF-DFA711197A4F}" type="presParOf" srcId="{AD2E6F07-FE07-4202-87C3-D33EB07169E6}" destId="{A134CF2A-834E-4E23-9AD0-A4DE67389F4A}" srcOrd="9" destOrd="0" presId="urn:microsoft.com/office/officeart/2005/8/layout/vProcess5"/>
    <dgm:cxn modelId="{289D8985-0031-4B37-BCCD-C9E22D5F5462}" type="presParOf" srcId="{AD2E6F07-FE07-4202-87C3-D33EB07169E6}" destId="{73EE4F99-D1A0-490D-8938-C12CFB832B4D}" srcOrd="10" destOrd="0" presId="urn:microsoft.com/office/officeart/2005/8/layout/vProcess5"/>
    <dgm:cxn modelId="{900A4D2C-9209-4A4E-8670-5BDEFDB33CCC}" type="presParOf" srcId="{AD2E6F07-FE07-4202-87C3-D33EB07169E6}" destId="{012FC401-59D2-4351-9651-3BFD37583E4B}" srcOrd="11" destOrd="0" presId="urn:microsoft.com/office/officeart/2005/8/layout/vProcess5"/>
    <dgm:cxn modelId="{84910D59-1FD8-4FAF-A882-C91D0C6190AC}" type="presParOf" srcId="{AD2E6F07-FE07-4202-87C3-D33EB07169E6}" destId="{78525C34-8F17-4846-82F9-9FD5EAE31F68}" srcOrd="12" destOrd="0" presId="urn:microsoft.com/office/officeart/2005/8/layout/vProcess5"/>
    <dgm:cxn modelId="{55CD959A-7F98-4591-9037-0B702E3BF48E}" type="presParOf" srcId="{AD2E6F07-FE07-4202-87C3-D33EB07169E6}" destId="{FDFDBDDD-430E-41BF-B2DB-5CC73E05B9F2}" srcOrd="13" destOrd="0" presId="urn:microsoft.com/office/officeart/2005/8/layout/vProcess5"/>
    <dgm:cxn modelId="{F304F572-D741-4243-9E54-2A14E18466BB}" type="presParOf" srcId="{AD2E6F07-FE07-4202-87C3-D33EB07169E6}" destId="{A8839282-A8BD-489D-BF9C-DDB5D4BAB6CF}"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FCEFF11-8F6F-42D9-BD20-15FC1AE133AD}"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29617CCA-F8FD-4E3B-9890-DB9BA1FEF7B8}">
      <dgm:prSet custT="1"/>
      <dgm:spPr/>
      <dgm:t>
        <a:bodyPr/>
        <a:lstStyle/>
        <a:p>
          <a:r>
            <a:rPr lang="en-US" sz="1900" b="1" i="0" baseline="0" dirty="0"/>
            <a:t>Work Together:  Local budget and accounting staff should work together to ensure the accuracy of all data submitted for state approval. </a:t>
          </a:r>
          <a:endParaRPr lang="en-US" sz="1900" dirty="0"/>
        </a:p>
      </dgm:t>
    </dgm:pt>
    <dgm:pt modelId="{B50DBB6C-B54C-40BE-B3E2-0E0AFC983271}" type="parTrans" cxnId="{D703F27E-BA57-499C-818B-506102455165}">
      <dgm:prSet/>
      <dgm:spPr/>
      <dgm:t>
        <a:bodyPr/>
        <a:lstStyle/>
        <a:p>
          <a:endParaRPr lang="en-US"/>
        </a:p>
      </dgm:t>
    </dgm:pt>
    <dgm:pt modelId="{45BD828F-4F9C-449A-A675-A828614906A9}" type="sibTrans" cxnId="{D703F27E-BA57-499C-818B-506102455165}">
      <dgm:prSet/>
      <dgm:spPr/>
      <dgm:t>
        <a:bodyPr/>
        <a:lstStyle/>
        <a:p>
          <a:endParaRPr lang="en-US" dirty="0"/>
        </a:p>
      </dgm:t>
    </dgm:pt>
    <dgm:pt modelId="{4C97ACFC-D9B6-4666-A83D-B21254B161F6}">
      <dgm:prSet custT="1"/>
      <dgm:spPr/>
      <dgm:t>
        <a:bodyPr/>
        <a:lstStyle/>
        <a:p>
          <a:r>
            <a:rPr lang="en-US" sz="1900" b="1" i="0" baseline="0" dirty="0"/>
            <a:t>Start Early: </a:t>
          </a:r>
          <a:r>
            <a:rPr lang="en-US" sz="1900" b="0" i="0" baseline="0" dirty="0"/>
            <a:t>Begin budget development in January for upcoming fiscal year (FY).</a:t>
          </a:r>
          <a:endParaRPr lang="en-US" sz="1900" dirty="0"/>
        </a:p>
      </dgm:t>
    </dgm:pt>
    <dgm:pt modelId="{05E6175C-1260-416B-A293-03FE2909EA58}" type="parTrans" cxnId="{75DEA099-9AD0-41E9-A805-AB97B27CFF6A}">
      <dgm:prSet/>
      <dgm:spPr/>
      <dgm:t>
        <a:bodyPr/>
        <a:lstStyle/>
        <a:p>
          <a:endParaRPr lang="en-US"/>
        </a:p>
      </dgm:t>
    </dgm:pt>
    <dgm:pt modelId="{2116F4F0-67D2-4416-AF41-5A16A294685E}" type="sibTrans" cxnId="{75DEA099-9AD0-41E9-A805-AB97B27CFF6A}">
      <dgm:prSet/>
      <dgm:spPr/>
      <dgm:t>
        <a:bodyPr/>
        <a:lstStyle/>
        <a:p>
          <a:endParaRPr lang="en-US" dirty="0"/>
        </a:p>
      </dgm:t>
    </dgm:pt>
    <dgm:pt modelId="{FFB2AB6E-816D-4AB3-982B-1C47F0936490}">
      <dgm:prSet custT="1"/>
      <dgm:spPr/>
      <dgm:t>
        <a:bodyPr/>
        <a:lstStyle/>
        <a:p>
          <a:r>
            <a:rPr lang="en-US" sz="1500" b="1" i="0" baseline="0" dirty="0"/>
            <a:t>One Budget:  </a:t>
          </a:r>
          <a:r>
            <a:rPr lang="en-US" sz="1500" b="0" i="0" baseline="0" dirty="0"/>
            <a:t>Develop one annual budget that will go through two review/approval stages – Interim &amp; Final. </a:t>
          </a:r>
          <a:r>
            <a:rPr lang="en-US" sz="1500" b="1" i="0" baseline="0" dirty="0"/>
            <a:t>Projections/Forecasts: </a:t>
          </a:r>
          <a:r>
            <a:rPr lang="en-US" sz="1500" b="0" i="0" baseline="0" dirty="0"/>
            <a:t>Use 3 years of history to establish trends and consider national, state and local economic factors.</a:t>
          </a:r>
          <a:endParaRPr lang="en-US" sz="1500" dirty="0"/>
        </a:p>
      </dgm:t>
    </dgm:pt>
    <dgm:pt modelId="{0E361439-0E33-4E80-81DC-7BA9CC6B54B5}" type="parTrans" cxnId="{949B7F65-0BE1-418C-AFA9-873913BA51B2}">
      <dgm:prSet/>
      <dgm:spPr/>
      <dgm:t>
        <a:bodyPr/>
        <a:lstStyle/>
        <a:p>
          <a:endParaRPr lang="en-US"/>
        </a:p>
      </dgm:t>
    </dgm:pt>
    <dgm:pt modelId="{29381E56-C4D2-4289-B2D0-9F8DE057BAD7}" type="sibTrans" cxnId="{949B7F65-0BE1-418C-AFA9-873913BA51B2}">
      <dgm:prSet/>
      <dgm:spPr/>
      <dgm:t>
        <a:bodyPr/>
        <a:lstStyle/>
        <a:p>
          <a:endParaRPr lang="en-US" dirty="0"/>
        </a:p>
      </dgm:t>
    </dgm:pt>
    <dgm:pt modelId="{EE75BA7F-8BA7-44BE-A484-99E2738E3573}">
      <dgm:prSet custT="1"/>
      <dgm:spPr/>
      <dgm:t>
        <a:bodyPr/>
        <a:lstStyle/>
        <a:p>
          <a:r>
            <a:rPr lang="en-US" sz="1500" b="1" i="0" baseline="0" dirty="0"/>
            <a:t>Interim to Final: </a:t>
          </a:r>
          <a:r>
            <a:rPr lang="en-US" sz="1500" b="0" i="0" baseline="0" dirty="0"/>
            <a:t>Very few revisions are necessary and should be coordinated with Budget &amp; Finance Analyst.</a:t>
          </a:r>
          <a:endParaRPr lang="en-US" sz="1500" dirty="0"/>
        </a:p>
      </dgm:t>
    </dgm:pt>
    <dgm:pt modelId="{85952571-5A3E-4FAF-95FF-4B739FD0B67D}" type="parTrans" cxnId="{C5957526-C709-45CF-936B-775F1690572E}">
      <dgm:prSet/>
      <dgm:spPr/>
      <dgm:t>
        <a:bodyPr/>
        <a:lstStyle/>
        <a:p>
          <a:endParaRPr lang="en-US"/>
        </a:p>
      </dgm:t>
    </dgm:pt>
    <dgm:pt modelId="{CE337EA7-751C-4570-B337-0E575DFFE49C}" type="sibTrans" cxnId="{C5957526-C709-45CF-936B-775F1690572E}">
      <dgm:prSet/>
      <dgm:spPr/>
      <dgm:t>
        <a:bodyPr/>
        <a:lstStyle/>
        <a:p>
          <a:endParaRPr lang="en-US" dirty="0"/>
        </a:p>
      </dgm:t>
    </dgm:pt>
    <dgm:pt modelId="{EFEC3627-DE26-43D7-A9DD-658E8AADA72F}">
      <dgm:prSet custT="1"/>
      <dgm:spPr/>
      <dgm:t>
        <a:bodyPr/>
        <a:lstStyle/>
        <a:p>
          <a:r>
            <a:rPr lang="en-US" sz="1500" b="1" i="0" baseline="0" dirty="0"/>
            <a:t>Beginning Cash Balances:  </a:t>
          </a:r>
          <a:r>
            <a:rPr lang="en-US" sz="1500" b="0" i="0" baseline="0" dirty="0"/>
            <a:t>June 30</a:t>
          </a:r>
          <a:r>
            <a:rPr lang="en-US" sz="1500" b="0" i="0" baseline="30000" dirty="0"/>
            <a:t>th</a:t>
          </a:r>
          <a:r>
            <a:rPr lang="en-US" sz="1500" b="0" i="0" baseline="0" dirty="0"/>
            <a:t> cash balances of FY ended becomes the July 1</a:t>
          </a:r>
          <a:r>
            <a:rPr lang="en-US" sz="1500" b="0" i="0" baseline="30000" dirty="0"/>
            <a:t>st</a:t>
          </a:r>
          <a:r>
            <a:rPr lang="en-US" sz="1500" b="0" i="0" baseline="0" dirty="0"/>
            <a:t> beginning cash balances for new FY final budget – </a:t>
          </a:r>
          <a:r>
            <a:rPr lang="en-US" sz="1500" b="0" i="0" u="sng" baseline="0" dirty="0"/>
            <a:t>NO exceptions</a:t>
          </a:r>
          <a:r>
            <a:rPr lang="en-US" sz="1500" b="0" i="0" baseline="0" dirty="0"/>
            <a:t>.</a:t>
          </a:r>
          <a:endParaRPr lang="en-US" sz="1500" dirty="0"/>
        </a:p>
      </dgm:t>
    </dgm:pt>
    <dgm:pt modelId="{FD10AE11-491D-4F7F-BC64-CE3B72DF7EAD}" type="parTrans" cxnId="{3ED56CDC-ADBA-4AA4-B6DB-C53621893129}">
      <dgm:prSet/>
      <dgm:spPr/>
      <dgm:t>
        <a:bodyPr/>
        <a:lstStyle/>
        <a:p>
          <a:endParaRPr lang="en-US"/>
        </a:p>
      </dgm:t>
    </dgm:pt>
    <dgm:pt modelId="{06CCA7B9-777A-40D9-97CA-A53B4146B494}" type="sibTrans" cxnId="{3ED56CDC-ADBA-4AA4-B6DB-C53621893129}">
      <dgm:prSet/>
      <dgm:spPr/>
      <dgm:t>
        <a:bodyPr/>
        <a:lstStyle/>
        <a:p>
          <a:endParaRPr lang="en-US" dirty="0"/>
        </a:p>
      </dgm:t>
    </dgm:pt>
    <dgm:pt modelId="{31587067-8AA1-4567-AB9B-F8E4C1CD642A}">
      <dgm:prSet custT="1"/>
      <dgm:spPr/>
      <dgm:t>
        <a:bodyPr/>
        <a:lstStyle/>
        <a:p>
          <a:r>
            <a:rPr lang="en-US" sz="1500" b="1" i="0" baseline="0" dirty="0"/>
            <a:t>Report beginning cash &amp; investments to balance the budget!</a:t>
          </a:r>
          <a:r>
            <a:rPr lang="en-US" sz="1500" b="1" i="1" baseline="0" dirty="0"/>
            <a:t> </a:t>
          </a:r>
          <a:endParaRPr lang="en-US" sz="1500" dirty="0"/>
        </a:p>
      </dgm:t>
    </dgm:pt>
    <dgm:pt modelId="{FF6CACCC-3D7E-4EE0-85C0-3775072078E4}" type="parTrans" cxnId="{191C191D-356E-4E96-ACFC-8706EBC6F3BD}">
      <dgm:prSet/>
      <dgm:spPr/>
      <dgm:t>
        <a:bodyPr/>
        <a:lstStyle/>
        <a:p>
          <a:endParaRPr lang="en-US"/>
        </a:p>
      </dgm:t>
    </dgm:pt>
    <dgm:pt modelId="{ED35883B-06E2-412E-A31F-354F37BBF23C}" type="sibTrans" cxnId="{191C191D-356E-4E96-ACFC-8706EBC6F3BD}">
      <dgm:prSet/>
      <dgm:spPr/>
      <dgm:t>
        <a:bodyPr/>
        <a:lstStyle/>
        <a:p>
          <a:endParaRPr lang="en-US"/>
        </a:p>
      </dgm:t>
    </dgm:pt>
    <dgm:pt modelId="{AD86580C-693A-475B-BF42-9695FA6C2C39}" type="pres">
      <dgm:prSet presAssocID="{EFCEFF11-8F6F-42D9-BD20-15FC1AE133AD}" presName="Name0" presStyleCnt="0">
        <dgm:presLayoutVars>
          <dgm:dir/>
          <dgm:resizeHandles val="exact"/>
        </dgm:presLayoutVars>
      </dgm:prSet>
      <dgm:spPr/>
    </dgm:pt>
    <dgm:pt modelId="{5AC3F411-6180-4830-B474-3C243AC33A08}" type="pres">
      <dgm:prSet presAssocID="{29617CCA-F8FD-4E3B-9890-DB9BA1FEF7B8}" presName="node" presStyleLbl="node1" presStyleIdx="0" presStyleCnt="6" custScaleX="190934" custScaleY="148070" custLinFactNeighborX="5161" custLinFactNeighborY="-14516">
        <dgm:presLayoutVars>
          <dgm:bulletEnabled val="1"/>
        </dgm:presLayoutVars>
      </dgm:prSet>
      <dgm:spPr/>
    </dgm:pt>
    <dgm:pt modelId="{DF0A670C-D1E5-4E47-BAFD-3156054C4DA0}" type="pres">
      <dgm:prSet presAssocID="{45BD828F-4F9C-449A-A675-A828614906A9}" presName="sibTrans" presStyleLbl="sibTrans1D1" presStyleIdx="0" presStyleCnt="5"/>
      <dgm:spPr/>
    </dgm:pt>
    <dgm:pt modelId="{7D029F41-0218-4DDF-A9EA-917F1A432E60}" type="pres">
      <dgm:prSet presAssocID="{45BD828F-4F9C-449A-A675-A828614906A9}" presName="connectorText" presStyleLbl="sibTrans1D1" presStyleIdx="0" presStyleCnt="5"/>
      <dgm:spPr/>
    </dgm:pt>
    <dgm:pt modelId="{4F9ADAEE-5AB7-4635-AF49-B3E961CD8B60}" type="pres">
      <dgm:prSet presAssocID="{4C97ACFC-D9B6-4666-A83D-B21254B161F6}" presName="node" presStyleLbl="node1" presStyleIdx="1" presStyleCnt="6" custScaleX="129192" custScaleY="129961" custLinFactNeighborX="417" custLinFactNeighborY="-19040">
        <dgm:presLayoutVars>
          <dgm:bulletEnabled val="1"/>
        </dgm:presLayoutVars>
      </dgm:prSet>
      <dgm:spPr/>
    </dgm:pt>
    <dgm:pt modelId="{2F37E4D3-7097-4729-B9E1-46E32153B751}" type="pres">
      <dgm:prSet presAssocID="{2116F4F0-67D2-4416-AF41-5A16A294685E}" presName="sibTrans" presStyleLbl="sibTrans1D1" presStyleIdx="1" presStyleCnt="5"/>
      <dgm:spPr/>
    </dgm:pt>
    <dgm:pt modelId="{E33348EE-28AD-407C-8978-8922F160E5F6}" type="pres">
      <dgm:prSet presAssocID="{2116F4F0-67D2-4416-AF41-5A16A294685E}" presName="connectorText" presStyleLbl="sibTrans1D1" presStyleIdx="1" presStyleCnt="5"/>
      <dgm:spPr/>
    </dgm:pt>
    <dgm:pt modelId="{56E0EFDC-D1D9-4042-8C0E-BD3DAA4B4CC9}" type="pres">
      <dgm:prSet presAssocID="{FFB2AB6E-816D-4AB3-982B-1C47F0936490}" presName="node" presStyleLbl="node1" presStyleIdx="2" presStyleCnt="6" custScaleX="174438" custScaleY="135433" custLinFactNeighborX="2789" custLinFactNeighborY="4714">
        <dgm:presLayoutVars>
          <dgm:bulletEnabled val="1"/>
        </dgm:presLayoutVars>
      </dgm:prSet>
      <dgm:spPr/>
    </dgm:pt>
    <dgm:pt modelId="{60D6384E-257C-4B35-A428-2D13E9C76A70}" type="pres">
      <dgm:prSet presAssocID="{29381E56-C4D2-4289-B2D0-9F8DE057BAD7}" presName="sibTrans" presStyleLbl="sibTrans1D1" presStyleIdx="2" presStyleCnt="5"/>
      <dgm:spPr/>
    </dgm:pt>
    <dgm:pt modelId="{87D292BD-6BB5-4E2B-AB1B-8A0DFDF1C327}" type="pres">
      <dgm:prSet presAssocID="{29381E56-C4D2-4289-B2D0-9F8DE057BAD7}" presName="connectorText" presStyleLbl="sibTrans1D1" presStyleIdx="2" presStyleCnt="5"/>
      <dgm:spPr/>
    </dgm:pt>
    <dgm:pt modelId="{269035CA-6D93-4E4D-A672-95D1679489D1}" type="pres">
      <dgm:prSet presAssocID="{EE75BA7F-8BA7-44BE-A484-99E2738E3573}" presName="node" presStyleLbl="node1" presStyleIdx="3" presStyleCnt="6" custScaleX="123075" custLinFactNeighborX="20687" custLinFactNeighborY="-18723">
        <dgm:presLayoutVars>
          <dgm:bulletEnabled val="1"/>
        </dgm:presLayoutVars>
      </dgm:prSet>
      <dgm:spPr/>
    </dgm:pt>
    <dgm:pt modelId="{982412CE-793C-43D6-8CB6-1804570834C5}" type="pres">
      <dgm:prSet presAssocID="{CE337EA7-751C-4570-B337-0E575DFFE49C}" presName="sibTrans" presStyleLbl="sibTrans1D1" presStyleIdx="3" presStyleCnt="5"/>
      <dgm:spPr/>
    </dgm:pt>
    <dgm:pt modelId="{D184BE01-5B13-4697-9390-1A4FE25103A0}" type="pres">
      <dgm:prSet presAssocID="{CE337EA7-751C-4570-B337-0E575DFFE49C}" presName="connectorText" presStyleLbl="sibTrans1D1" presStyleIdx="3" presStyleCnt="5"/>
      <dgm:spPr/>
    </dgm:pt>
    <dgm:pt modelId="{F2EE3C35-B135-4E00-8414-16FC76AE331E}" type="pres">
      <dgm:prSet presAssocID="{EFEC3627-DE26-43D7-A9DD-658E8AADA72F}" presName="node" presStyleLbl="node1" presStyleIdx="4" presStyleCnt="6" custScaleX="185680" custLinFactNeighborX="1053" custLinFactNeighborY="13525">
        <dgm:presLayoutVars>
          <dgm:bulletEnabled val="1"/>
        </dgm:presLayoutVars>
      </dgm:prSet>
      <dgm:spPr/>
    </dgm:pt>
    <dgm:pt modelId="{A5B77572-733B-4A3C-90EA-B3A543393375}" type="pres">
      <dgm:prSet presAssocID="{06CCA7B9-777A-40D9-97CA-A53B4146B494}" presName="sibTrans" presStyleLbl="sibTrans1D1" presStyleIdx="4" presStyleCnt="5"/>
      <dgm:spPr/>
    </dgm:pt>
    <dgm:pt modelId="{B2B9738C-FD66-4ADC-8C85-5BCB7262772F}" type="pres">
      <dgm:prSet presAssocID="{06CCA7B9-777A-40D9-97CA-A53B4146B494}" presName="connectorText" presStyleLbl="sibTrans1D1" presStyleIdx="4" presStyleCnt="5"/>
      <dgm:spPr/>
    </dgm:pt>
    <dgm:pt modelId="{6D42B32D-3FF7-4665-9AFB-5B609B72E700}" type="pres">
      <dgm:prSet presAssocID="{31587067-8AA1-4567-AB9B-F8E4C1CD642A}" presName="node" presStyleLbl="node1" presStyleIdx="5" presStyleCnt="6" custLinFactNeighborX="33718" custLinFactNeighborY="10717">
        <dgm:presLayoutVars>
          <dgm:bulletEnabled val="1"/>
        </dgm:presLayoutVars>
      </dgm:prSet>
      <dgm:spPr/>
    </dgm:pt>
  </dgm:ptLst>
  <dgm:cxnLst>
    <dgm:cxn modelId="{FC4D1E01-3DC4-413D-9F12-B2CEA18BAD18}" type="presOf" srcId="{CE337EA7-751C-4570-B337-0E575DFFE49C}" destId="{982412CE-793C-43D6-8CB6-1804570834C5}" srcOrd="0" destOrd="0" presId="urn:microsoft.com/office/officeart/2016/7/layout/RepeatingBendingProcessNew"/>
    <dgm:cxn modelId="{59592614-42B7-4DEB-9EAA-31A1736C577C}" type="presOf" srcId="{4C97ACFC-D9B6-4666-A83D-B21254B161F6}" destId="{4F9ADAEE-5AB7-4635-AF49-B3E961CD8B60}" srcOrd="0" destOrd="0" presId="urn:microsoft.com/office/officeart/2016/7/layout/RepeatingBendingProcessNew"/>
    <dgm:cxn modelId="{B862E719-FE46-4BEA-9515-5C3BAFF237F4}" type="presOf" srcId="{31587067-8AA1-4567-AB9B-F8E4C1CD642A}" destId="{6D42B32D-3FF7-4665-9AFB-5B609B72E700}" srcOrd="0" destOrd="0" presId="urn:microsoft.com/office/officeart/2016/7/layout/RepeatingBendingProcessNew"/>
    <dgm:cxn modelId="{191C191D-356E-4E96-ACFC-8706EBC6F3BD}" srcId="{EFCEFF11-8F6F-42D9-BD20-15FC1AE133AD}" destId="{31587067-8AA1-4567-AB9B-F8E4C1CD642A}" srcOrd="5" destOrd="0" parTransId="{FF6CACCC-3D7E-4EE0-85C0-3775072078E4}" sibTransId="{ED35883B-06E2-412E-A31F-354F37BBF23C}"/>
    <dgm:cxn modelId="{F8131622-EBB5-449A-A9FF-274B40FF5988}" type="presOf" srcId="{29381E56-C4D2-4289-B2D0-9F8DE057BAD7}" destId="{60D6384E-257C-4B35-A428-2D13E9C76A70}" srcOrd="0" destOrd="0" presId="urn:microsoft.com/office/officeart/2016/7/layout/RepeatingBendingProcessNew"/>
    <dgm:cxn modelId="{C5957526-C709-45CF-936B-775F1690572E}" srcId="{EFCEFF11-8F6F-42D9-BD20-15FC1AE133AD}" destId="{EE75BA7F-8BA7-44BE-A484-99E2738E3573}" srcOrd="3" destOrd="0" parTransId="{85952571-5A3E-4FAF-95FF-4B739FD0B67D}" sibTransId="{CE337EA7-751C-4570-B337-0E575DFFE49C}"/>
    <dgm:cxn modelId="{63BE402B-0952-47E2-9A91-019A45B8D379}" type="presOf" srcId="{45BD828F-4F9C-449A-A675-A828614906A9}" destId="{DF0A670C-D1E5-4E47-BAFD-3156054C4DA0}" srcOrd="0" destOrd="0" presId="urn:microsoft.com/office/officeart/2016/7/layout/RepeatingBendingProcessNew"/>
    <dgm:cxn modelId="{9F13712D-FF25-45E6-B09B-733B3A99B468}" type="presOf" srcId="{06CCA7B9-777A-40D9-97CA-A53B4146B494}" destId="{B2B9738C-FD66-4ADC-8C85-5BCB7262772F}" srcOrd="1" destOrd="0" presId="urn:microsoft.com/office/officeart/2016/7/layout/RepeatingBendingProcessNew"/>
    <dgm:cxn modelId="{949B7F65-0BE1-418C-AFA9-873913BA51B2}" srcId="{EFCEFF11-8F6F-42D9-BD20-15FC1AE133AD}" destId="{FFB2AB6E-816D-4AB3-982B-1C47F0936490}" srcOrd="2" destOrd="0" parTransId="{0E361439-0E33-4E80-81DC-7BA9CC6B54B5}" sibTransId="{29381E56-C4D2-4289-B2D0-9F8DE057BAD7}"/>
    <dgm:cxn modelId="{041EDE69-1DAD-4B8F-84E6-39CA27B93178}" type="presOf" srcId="{CE337EA7-751C-4570-B337-0E575DFFE49C}" destId="{D184BE01-5B13-4697-9390-1A4FE25103A0}" srcOrd="1" destOrd="0" presId="urn:microsoft.com/office/officeart/2016/7/layout/RepeatingBendingProcessNew"/>
    <dgm:cxn modelId="{D010114A-C3C9-4B10-9AC3-FF5C8DE78CB5}" type="presOf" srcId="{EFCEFF11-8F6F-42D9-BD20-15FC1AE133AD}" destId="{AD86580C-693A-475B-BF42-9695FA6C2C39}" srcOrd="0" destOrd="0" presId="urn:microsoft.com/office/officeart/2016/7/layout/RepeatingBendingProcessNew"/>
    <dgm:cxn modelId="{363B3056-69D5-46E8-A2A3-EA2E07DB48A0}" type="presOf" srcId="{45BD828F-4F9C-449A-A675-A828614906A9}" destId="{7D029F41-0218-4DDF-A9EA-917F1A432E60}" srcOrd="1" destOrd="0" presId="urn:microsoft.com/office/officeart/2016/7/layout/RepeatingBendingProcessNew"/>
    <dgm:cxn modelId="{E754087B-1757-4F1A-BE1E-76A5B12BCBDD}" type="presOf" srcId="{EE75BA7F-8BA7-44BE-A484-99E2738E3573}" destId="{269035CA-6D93-4E4D-A672-95D1679489D1}" srcOrd="0" destOrd="0" presId="urn:microsoft.com/office/officeart/2016/7/layout/RepeatingBendingProcessNew"/>
    <dgm:cxn modelId="{D703F27E-BA57-499C-818B-506102455165}" srcId="{EFCEFF11-8F6F-42D9-BD20-15FC1AE133AD}" destId="{29617CCA-F8FD-4E3B-9890-DB9BA1FEF7B8}" srcOrd="0" destOrd="0" parTransId="{B50DBB6C-B54C-40BE-B3E2-0E0AFC983271}" sibTransId="{45BD828F-4F9C-449A-A675-A828614906A9}"/>
    <dgm:cxn modelId="{2A460983-F2A0-40E5-958E-77BF421D9B39}" type="presOf" srcId="{29617CCA-F8FD-4E3B-9890-DB9BA1FEF7B8}" destId="{5AC3F411-6180-4830-B474-3C243AC33A08}" srcOrd="0" destOrd="0" presId="urn:microsoft.com/office/officeart/2016/7/layout/RepeatingBendingProcessNew"/>
    <dgm:cxn modelId="{9539AB95-DF91-4B1C-ACFA-402816C2A58D}" type="presOf" srcId="{06CCA7B9-777A-40D9-97CA-A53B4146B494}" destId="{A5B77572-733B-4A3C-90EA-B3A543393375}" srcOrd="0" destOrd="0" presId="urn:microsoft.com/office/officeart/2016/7/layout/RepeatingBendingProcessNew"/>
    <dgm:cxn modelId="{75DEA099-9AD0-41E9-A805-AB97B27CFF6A}" srcId="{EFCEFF11-8F6F-42D9-BD20-15FC1AE133AD}" destId="{4C97ACFC-D9B6-4666-A83D-B21254B161F6}" srcOrd="1" destOrd="0" parTransId="{05E6175C-1260-416B-A293-03FE2909EA58}" sibTransId="{2116F4F0-67D2-4416-AF41-5A16A294685E}"/>
    <dgm:cxn modelId="{3ED56CDC-ADBA-4AA4-B6DB-C53621893129}" srcId="{EFCEFF11-8F6F-42D9-BD20-15FC1AE133AD}" destId="{EFEC3627-DE26-43D7-A9DD-658E8AADA72F}" srcOrd="4" destOrd="0" parTransId="{FD10AE11-491D-4F7F-BC64-CE3B72DF7EAD}" sibTransId="{06CCA7B9-777A-40D9-97CA-A53B4146B494}"/>
    <dgm:cxn modelId="{E7EF75E6-1E8B-4513-BA1B-0758DF0326DF}" type="presOf" srcId="{29381E56-C4D2-4289-B2D0-9F8DE057BAD7}" destId="{87D292BD-6BB5-4E2B-AB1B-8A0DFDF1C327}" srcOrd="1" destOrd="0" presId="urn:microsoft.com/office/officeart/2016/7/layout/RepeatingBendingProcessNew"/>
    <dgm:cxn modelId="{9AC28EF0-37D8-44F8-A967-648F9DD47C45}" type="presOf" srcId="{FFB2AB6E-816D-4AB3-982B-1C47F0936490}" destId="{56E0EFDC-D1D9-4042-8C0E-BD3DAA4B4CC9}" srcOrd="0" destOrd="0" presId="urn:microsoft.com/office/officeart/2016/7/layout/RepeatingBendingProcessNew"/>
    <dgm:cxn modelId="{56DD29F4-86FF-4186-B1C8-D09AEE7914BC}" type="presOf" srcId="{2116F4F0-67D2-4416-AF41-5A16A294685E}" destId="{2F37E4D3-7097-4729-B9E1-46E32153B751}" srcOrd="0" destOrd="0" presId="urn:microsoft.com/office/officeart/2016/7/layout/RepeatingBendingProcessNew"/>
    <dgm:cxn modelId="{2E00F7F8-0939-4D3D-A656-E5AA6466E439}" type="presOf" srcId="{2116F4F0-67D2-4416-AF41-5A16A294685E}" destId="{E33348EE-28AD-407C-8978-8922F160E5F6}" srcOrd="1" destOrd="0" presId="urn:microsoft.com/office/officeart/2016/7/layout/RepeatingBendingProcessNew"/>
    <dgm:cxn modelId="{32022FFF-5B26-4A21-B3CC-C9FC281C2C5B}" type="presOf" srcId="{EFEC3627-DE26-43D7-A9DD-658E8AADA72F}" destId="{F2EE3C35-B135-4E00-8414-16FC76AE331E}" srcOrd="0" destOrd="0" presId="urn:microsoft.com/office/officeart/2016/7/layout/RepeatingBendingProcessNew"/>
    <dgm:cxn modelId="{32432CBB-7A6F-4856-BA98-C828755CF4A8}" type="presParOf" srcId="{AD86580C-693A-475B-BF42-9695FA6C2C39}" destId="{5AC3F411-6180-4830-B474-3C243AC33A08}" srcOrd="0" destOrd="0" presId="urn:microsoft.com/office/officeart/2016/7/layout/RepeatingBendingProcessNew"/>
    <dgm:cxn modelId="{DC3151A1-BF13-4E02-9B0E-1F484F80D78C}" type="presParOf" srcId="{AD86580C-693A-475B-BF42-9695FA6C2C39}" destId="{DF0A670C-D1E5-4E47-BAFD-3156054C4DA0}" srcOrd="1" destOrd="0" presId="urn:microsoft.com/office/officeart/2016/7/layout/RepeatingBendingProcessNew"/>
    <dgm:cxn modelId="{2FC7EE03-6213-4DBC-92F9-EA5F93698AFA}" type="presParOf" srcId="{DF0A670C-D1E5-4E47-BAFD-3156054C4DA0}" destId="{7D029F41-0218-4DDF-A9EA-917F1A432E60}" srcOrd="0" destOrd="0" presId="urn:microsoft.com/office/officeart/2016/7/layout/RepeatingBendingProcessNew"/>
    <dgm:cxn modelId="{86FD7B1C-EE0F-4E43-9367-3C273B2017F8}" type="presParOf" srcId="{AD86580C-693A-475B-BF42-9695FA6C2C39}" destId="{4F9ADAEE-5AB7-4635-AF49-B3E961CD8B60}" srcOrd="2" destOrd="0" presId="urn:microsoft.com/office/officeart/2016/7/layout/RepeatingBendingProcessNew"/>
    <dgm:cxn modelId="{C0F62EE4-BAD8-4928-AD7F-1CA72D09CB70}" type="presParOf" srcId="{AD86580C-693A-475B-BF42-9695FA6C2C39}" destId="{2F37E4D3-7097-4729-B9E1-46E32153B751}" srcOrd="3" destOrd="0" presId="urn:microsoft.com/office/officeart/2016/7/layout/RepeatingBendingProcessNew"/>
    <dgm:cxn modelId="{78512879-A1C3-486F-8223-6467E61B2C1A}" type="presParOf" srcId="{2F37E4D3-7097-4729-B9E1-46E32153B751}" destId="{E33348EE-28AD-407C-8978-8922F160E5F6}" srcOrd="0" destOrd="0" presId="urn:microsoft.com/office/officeart/2016/7/layout/RepeatingBendingProcessNew"/>
    <dgm:cxn modelId="{71FFDE51-71EE-4290-A03C-A30BDB1E9D27}" type="presParOf" srcId="{AD86580C-693A-475B-BF42-9695FA6C2C39}" destId="{56E0EFDC-D1D9-4042-8C0E-BD3DAA4B4CC9}" srcOrd="4" destOrd="0" presId="urn:microsoft.com/office/officeart/2016/7/layout/RepeatingBendingProcessNew"/>
    <dgm:cxn modelId="{3C25E53F-FCCA-42F4-926D-16ABBA7CD46F}" type="presParOf" srcId="{AD86580C-693A-475B-BF42-9695FA6C2C39}" destId="{60D6384E-257C-4B35-A428-2D13E9C76A70}" srcOrd="5" destOrd="0" presId="urn:microsoft.com/office/officeart/2016/7/layout/RepeatingBendingProcessNew"/>
    <dgm:cxn modelId="{6CA9C95D-6AFA-49C8-AE72-8E5C83FC3879}" type="presParOf" srcId="{60D6384E-257C-4B35-A428-2D13E9C76A70}" destId="{87D292BD-6BB5-4E2B-AB1B-8A0DFDF1C327}" srcOrd="0" destOrd="0" presId="urn:microsoft.com/office/officeart/2016/7/layout/RepeatingBendingProcessNew"/>
    <dgm:cxn modelId="{73AF0541-83C4-44A6-954A-49DCD2ECBA08}" type="presParOf" srcId="{AD86580C-693A-475B-BF42-9695FA6C2C39}" destId="{269035CA-6D93-4E4D-A672-95D1679489D1}" srcOrd="6" destOrd="0" presId="urn:microsoft.com/office/officeart/2016/7/layout/RepeatingBendingProcessNew"/>
    <dgm:cxn modelId="{0DB564FA-C6D5-46DB-B264-1ADE1ACB4DF2}" type="presParOf" srcId="{AD86580C-693A-475B-BF42-9695FA6C2C39}" destId="{982412CE-793C-43D6-8CB6-1804570834C5}" srcOrd="7" destOrd="0" presId="urn:microsoft.com/office/officeart/2016/7/layout/RepeatingBendingProcessNew"/>
    <dgm:cxn modelId="{9581813E-2FE1-4A69-B53D-4D5EDB6D9A85}" type="presParOf" srcId="{982412CE-793C-43D6-8CB6-1804570834C5}" destId="{D184BE01-5B13-4697-9390-1A4FE25103A0}" srcOrd="0" destOrd="0" presId="urn:microsoft.com/office/officeart/2016/7/layout/RepeatingBendingProcessNew"/>
    <dgm:cxn modelId="{A22A3AC8-0E7F-46F2-B754-CF1816B2287B}" type="presParOf" srcId="{AD86580C-693A-475B-BF42-9695FA6C2C39}" destId="{F2EE3C35-B135-4E00-8414-16FC76AE331E}" srcOrd="8" destOrd="0" presId="urn:microsoft.com/office/officeart/2016/7/layout/RepeatingBendingProcessNew"/>
    <dgm:cxn modelId="{79E6583A-1B70-42FC-B692-9FB88238220A}" type="presParOf" srcId="{AD86580C-693A-475B-BF42-9695FA6C2C39}" destId="{A5B77572-733B-4A3C-90EA-B3A543393375}" srcOrd="9" destOrd="0" presId="urn:microsoft.com/office/officeart/2016/7/layout/RepeatingBendingProcessNew"/>
    <dgm:cxn modelId="{0DB3FFCE-E306-486E-A326-5AB3E0CB5D41}" type="presParOf" srcId="{A5B77572-733B-4A3C-90EA-B3A543393375}" destId="{B2B9738C-FD66-4ADC-8C85-5BCB7262772F}" srcOrd="0" destOrd="0" presId="urn:microsoft.com/office/officeart/2016/7/layout/RepeatingBendingProcessNew"/>
    <dgm:cxn modelId="{762399F3-E53E-424C-8F99-25558FB590B7}" type="presParOf" srcId="{AD86580C-693A-475B-BF42-9695FA6C2C39}" destId="{6D42B32D-3FF7-4665-9AFB-5B609B72E700}" srcOrd="10"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A8C9A-C58E-441F-B24F-0815D8EDBDFE}">
      <dsp:nvSpPr>
        <dsp:cNvPr id="0" name=""/>
        <dsp:cNvSpPr/>
      </dsp:nvSpPr>
      <dsp:spPr>
        <a:xfrm>
          <a:off x="0" y="310772"/>
          <a:ext cx="2693323" cy="17102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A6946C-D952-492E-B292-E4B1A625B31F}">
      <dsp:nvSpPr>
        <dsp:cNvPr id="0" name=""/>
        <dsp:cNvSpPr/>
      </dsp:nvSpPr>
      <dsp:spPr>
        <a:xfrm>
          <a:off x="299258" y="595067"/>
          <a:ext cx="2693323" cy="17102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Presented By: </a:t>
          </a:r>
          <a:endParaRPr lang="en-US" sz="2600" kern="1200" dirty="0"/>
        </a:p>
      </dsp:txBody>
      <dsp:txXfrm>
        <a:off x="349350" y="645159"/>
        <a:ext cx="2593139" cy="1610076"/>
      </dsp:txXfrm>
    </dsp:sp>
    <dsp:sp modelId="{B82FE364-A806-4B5E-95AD-258A05CD5BE0}">
      <dsp:nvSpPr>
        <dsp:cNvPr id="0" name=""/>
        <dsp:cNvSpPr/>
      </dsp:nvSpPr>
      <dsp:spPr>
        <a:xfrm>
          <a:off x="3291840" y="310772"/>
          <a:ext cx="2693323" cy="17102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E06A75-97E9-4C27-BDD2-EA9F4E7DAA4A}">
      <dsp:nvSpPr>
        <dsp:cNvPr id="0" name=""/>
        <dsp:cNvSpPr/>
      </dsp:nvSpPr>
      <dsp:spPr>
        <a:xfrm>
          <a:off x="3591098" y="595067"/>
          <a:ext cx="2693323" cy="17102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Kathleen Coates, Harold Quintana and Bryce Roth</a:t>
          </a:r>
          <a:endParaRPr lang="en-US" sz="2600" kern="1200" dirty="0"/>
        </a:p>
      </dsp:txBody>
      <dsp:txXfrm>
        <a:off x="3641190" y="645159"/>
        <a:ext cx="2593139" cy="1610076"/>
      </dsp:txXfrm>
    </dsp:sp>
    <dsp:sp modelId="{BA97301A-EA5A-4A40-BC77-E909A2823754}">
      <dsp:nvSpPr>
        <dsp:cNvPr id="0" name=""/>
        <dsp:cNvSpPr/>
      </dsp:nvSpPr>
      <dsp:spPr>
        <a:xfrm>
          <a:off x="6583680" y="310772"/>
          <a:ext cx="2693323" cy="17102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7FE293-BB33-4F83-B0DB-AA52193FB3F1}">
      <dsp:nvSpPr>
        <dsp:cNvPr id="0" name=""/>
        <dsp:cNvSpPr/>
      </dsp:nvSpPr>
      <dsp:spPr>
        <a:xfrm>
          <a:off x="6882938" y="595067"/>
          <a:ext cx="2693323" cy="17102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Budget &amp; Finance Analysts</a:t>
          </a:r>
          <a:endParaRPr lang="en-US" sz="2600" kern="1200" dirty="0"/>
        </a:p>
      </dsp:txBody>
      <dsp:txXfrm>
        <a:off x="6933030" y="645159"/>
        <a:ext cx="2593139" cy="16100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CA351-A4AB-4FC6-B2B9-5E3B0DE2FB89}">
      <dsp:nvSpPr>
        <dsp:cNvPr id="0" name=""/>
        <dsp:cNvSpPr/>
      </dsp:nvSpPr>
      <dsp:spPr>
        <a:xfrm>
          <a:off x="130614" y="33627"/>
          <a:ext cx="3822053" cy="17002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0" i="0" kern="1200" baseline="0" dirty="0"/>
            <a:t>Forecasted Financial Plan for a Fiscal Year (FY); </a:t>
          </a:r>
          <a:endParaRPr lang="en-US" sz="2600" kern="1200" dirty="0"/>
        </a:p>
      </dsp:txBody>
      <dsp:txXfrm>
        <a:off x="130614" y="33627"/>
        <a:ext cx="3822053" cy="1700201"/>
      </dsp:txXfrm>
    </dsp:sp>
    <dsp:sp modelId="{A4B43D5F-13FA-4760-8EC7-8EF03A31870E}">
      <dsp:nvSpPr>
        <dsp:cNvPr id="0" name=""/>
        <dsp:cNvSpPr/>
      </dsp:nvSpPr>
      <dsp:spPr>
        <a:xfrm>
          <a:off x="4236034" y="33627"/>
          <a:ext cx="3550615" cy="17002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Using historical data, projected revenues and expenditures for upcoming year. </a:t>
          </a:r>
        </a:p>
      </dsp:txBody>
      <dsp:txXfrm>
        <a:off x="4236034" y="33627"/>
        <a:ext cx="3550615" cy="1700201"/>
      </dsp:txXfrm>
    </dsp:sp>
    <dsp:sp modelId="{B5AACF63-1566-4945-8FF6-7A77D0F998E9}">
      <dsp:nvSpPr>
        <dsp:cNvPr id="0" name=""/>
        <dsp:cNvSpPr/>
      </dsp:nvSpPr>
      <dsp:spPr>
        <a:xfrm>
          <a:off x="45887" y="2017195"/>
          <a:ext cx="3561582" cy="17002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0" i="0" kern="1200" baseline="0" dirty="0"/>
            <a:t>Local entities will enter and upload into LGBMS.</a:t>
          </a:r>
          <a:endParaRPr lang="en-US" sz="2600" kern="1200" dirty="0"/>
        </a:p>
      </dsp:txBody>
      <dsp:txXfrm>
        <a:off x="45887" y="2017195"/>
        <a:ext cx="3561582" cy="1700201"/>
      </dsp:txXfrm>
    </dsp:sp>
    <dsp:sp modelId="{52CC4EE3-DD34-441D-92F1-0502C495EC1E}">
      <dsp:nvSpPr>
        <dsp:cNvPr id="0" name=""/>
        <dsp:cNvSpPr/>
      </dsp:nvSpPr>
      <dsp:spPr>
        <a:xfrm>
          <a:off x="3890836" y="2017195"/>
          <a:ext cx="3980540" cy="17002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i="0" kern="1200" baseline="0" dirty="0"/>
            <a:t>ONE BUDGET</a:t>
          </a:r>
          <a:r>
            <a:rPr lang="en-US" sz="2600" b="0" i="0" kern="1200" baseline="0" dirty="0"/>
            <a:t> that will be reviewed and approved in </a:t>
          </a:r>
          <a:endParaRPr lang="en-US" sz="2600" kern="1200" dirty="0"/>
        </a:p>
      </dsp:txBody>
      <dsp:txXfrm>
        <a:off x="3890836" y="2017195"/>
        <a:ext cx="3980540" cy="1700201"/>
      </dsp:txXfrm>
    </dsp:sp>
    <dsp:sp modelId="{838E1022-ABC1-4CAE-B46E-ABA57559CD62}">
      <dsp:nvSpPr>
        <dsp:cNvPr id="0" name=""/>
        <dsp:cNvSpPr/>
      </dsp:nvSpPr>
      <dsp:spPr>
        <a:xfrm>
          <a:off x="2541797" y="4000764"/>
          <a:ext cx="2833669" cy="17002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i="0" kern="1200" baseline="0" dirty="0"/>
            <a:t>TWO STAGES</a:t>
          </a:r>
          <a:r>
            <a:rPr lang="en-US" sz="2600" b="0" i="0" kern="1200" baseline="0" dirty="0"/>
            <a:t> </a:t>
          </a:r>
        </a:p>
        <a:p>
          <a:pPr marL="0" lvl="0" indent="0" algn="ctr" defTabSz="1155700">
            <a:lnSpc>
              <a:spcPct val="90000"/>
            </a:lnSpc>
            <a:spcBef>
              <a:spcPct val="0"/>
            </a:spcBef>
            <a:spcAft>
              <a:spcPct val="35000"/>
            </a:spcAft>
            <a:buNone/>
          </a:pPr>
          <a:r>
            <a:rPr lang="en-US" sz="2600" b="0" i="0" kern="1200" baseline="0" dirty="0"/>
            <a:t> </a:t>
          </a:r>
          <a:r>
            <a:rPr lang="en-US" sz="2600" b="1" i="1" kern="1200" baseline="0" dirty="0"/>
            <a:t>Interim</a:t>
          </a:r>
          <a:r>
            <a:rPr lang="en-US" sz="2600" b="1" i="0" kern="1200" baseline="0" dirty="0"/>
            <a:t> </a:t>
          </a:r>
          <a:r>
            <a:rPr lang="en-US" sz="2600" b="0" i="0" kern="1200" baseline="0" dirty="0"/>
            <a:t>and </a:t>
          </a:r>
          <a:r>
            <a:rPr lang="en-US" sz="2600" b="1" i="1" kern="1200" baseline="0" dirty="0"/>
            <a:t>Final</a:t>
          </a:r>
          <a:r>
            <a:rPr lang="en-US" sz="2600" b="0" i="0" kern="1200" baseline="0" dirty="0"/>
            <a:t>.</a:t>
          </a:r>
          <a:endParaRPr lang="en-US" sz="2600" kern="1200" dirty="0"/>
        </a:p>
      </dsp:txBody>
      <dsp:txXfrm>
        <a:off x="2541797" y="4000764"/>
        <a:ext cx="2833669" cy="17002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10728-38CC-4471-93C1-84B4205E2942}">
      <dsp:nvSpPr>
        <dsp:cNvPr id="0" name=""/>
        <dsp:cNvSpPr/>
      </dsp:nvSpPr>
      <dsp:spPr>
        <a:xfrm>
          <a:off x="0" y="28672"/>
          <a:ext cx="7817617" cy="7918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1" kern="1200" dirty="0">
              <a:latin typeface="+mj-lt"/>
            </a:rPr>
            <a:t>Property Tax</a:t>
          </a:r>
          <a:endParaRPr lang="en-US" sz="2000" kern="1200" dirty="0">
            <a:latin typeface="+mj-lt"/>
          </a:endParaRPr>
        </a:p>
      </dsp:txBody>
      <dsp:txXfrm>
        <a:off x="38656" y="67328"/>
        <a:ext cx="7740305" cy="714558"/>
      </dsp:txXfrm>
    </dsp:sp>
    <dsp:sp modelId="{4F57E7E1-25FA-483D-B5DD-95D16FC0AB96}">
      <dsp:nvSpPr>
        <dsp:cNvPr id="0" name=""/>
        <dsp:cNvSpPr/>
      </dsp:nvSpPr>
      <dsp:spPr>
        <a:xfrm>
          <a:off x="0" y="820542"/>
          <a:ext cx="7817617" cy="862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209"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i="1" kern="1200" dirty="0"/>
            <a:t>Verify the September 1</a:t>
          </a:r>
          <a:r>
            <a:rPr lang="en-US" sz="1300" i="1" kern="1200" baseline="30000" dirty="0"/>
            <a:t>st</a:t>
          </a:r>
          <a:r>
            <a:rPr lang="en-US" sz="1300" i="1" kern="1200" dirty="0"/>
            <a:t> Tax Certificate for accuracy</a:t>
          </a:r>
          <a:endParaRPr lang="en-US" sz="1300" kern="1200" dirty="0"/>
        </a:p>
        <a:p>
          <a:pPr marL="114300" lvl="1" indent="-114300" algn="l" defTabSz="577850">
            <a:lnSpc>
              <a:spcPct val="90000"/>
            </a:lnSpc>
            <a:spcBef>
              <a:spcPct val="0"/>
            </a:spcBef>
            <a:spcAft>
              <a:spcPct val="20000"/>
            </a:spcAft>
            <a:buChar char="•"/>
          </a:pPr>
          <a:r>
            <a:rPr lang="en-US" sz="1300" i="1" kern="1200" dirty="0"/>
            <a:t>Utilize the “Property Tax Revenue Estimate Form” on BFB’s website: </a:t>
          </a:r>
          <a:r>
            <a:rPr lang="en-US" sz="1300" b="1" u="sng" kern="1200" dirty="0">
              <a:hlinkClick xmlns:r="http://schemas.openxmlformats.org/officeDocument/2006/relationships" r:id="rId1"/>
            </a:rPr>
            <a:t>https://www.nmdfa.state.nm.us/local-government/budget-finance-bureau/property-taxes/property-tax-revenue-estimate-forms/</a:t>
          </a:r>
          <a:endParaRPr lang="en-US" sz="1300" kern="1200" dirty="0"/>
        </a:p>
        <a:p>
          <a:pPr marL="114300" lvl="1" indent="-114300" algn="l" defTabSz="577850">
            <a:lnSpc>
              <a:spcPct val="90000"/>
            </a:lnSpc>
            <a:spcBef>
              <a:spcPct val="0"/>
            </a:spcBef>
            <a:spcAft>
              <a:spcPct val="20000"/>
            </a:spcAft>
            <a:buChar char="•"/>
          </a:pPr>
          <a:r>
            <a:rPr lang="en-US" sz="1300" i="1" kern="1200" dirty="0"/>
            <a:t>Submit mill levy resolutions to no later than final budget deadline of July 31</a:t>
          </a:r>
          <a:r>
            <a:rPr lang="en-US" sz="1300" i="1" kern="1200" baseline="30000" dirty="0"/>
            <a:t>st</a:t>
          </a:r>
          <a:endParaRPr lang="en-US" sz="1300" kern="1200" dirty="0"/>
        </a:p>
      </dsp:txBody>
      <dsp:txXfrm>
        <a:off x="0" y="820542"/>
        <a:ext cx="7817617" cy="862155"/>
      </dsp:txXfrm>
    </dsp:sp>
    <dsp:sp modelId="{68EE1C60-D145-43AD-A6B7-564A22F1CFE5}">
      <dsp:nvSpPr>
        <dsp:cNvPr id="0" name=""/>
        <dsp:cNvSpPr/>
      </dsp:nvSpPr>
      <dsp:spPr>
        <a:xfrm>
          <a:off x="0" y="1682697"/>
          <a:ext cx="7817617" cy="7918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1" kern="1200" dirty="0">
              <a:latin typeface="+mj-lt"/>
            </a:rPr>
            <a:t>Gross Receipts Tax (GRT) </a:t>
          </a:r>
          <a:r>
            <a:rPr lang="en-US" sz="2000" i="1" kern="1200" dirty="0">
              <a:latin typeface="+mj-lt"/>
            </a:rPr>
            <a:t>historical data, review past trends</a:t>
          </a:r>
          <a:endParaRPr lang="en-US" sz="2000" kern="1200" dirty="0">
            <a:latin typeface="+mj-lt"/>
          </a:endParaRPr>
        </a:p>
      </dsp:txBody>
      <dsp:txXfrm>
        <a:off x="38656" y="1721353"/>
        <a:ext cx="7740305" cy="714558"/>
      </dsp:txXfrm>
    </dsp:sp>
    <dsp:sp modelId="{69E9F09A-5BAF-4CEC-995A-DEBD863A701F}">
      <dsp:nvSpPr>
        <dsp:cNvPr id="0" name=""/>
        <dsp:cNvSpPr/>
      </dsp:nvSpPr>
      <dsp:spPr>
        <a:xfrm>
          <a:off x="6879" y="2474568"/>
          <a:ext cx="7803857" cy="1126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209"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i="1" kern="1200" dirty="0"/>
            <a:t>New Businesses</a:t>
          </a:r>
          <a:endParaRPr lang="en-US" sz="1300" kern="1200" dirty="0"/>
        </a:p>
        <a:p>
          <a:pPr marL="114300" lvl="1" indent="-114300" algn="l" defTabSz="577850">
            <a:lnSpc>
              <a:spcPct val="90000"/>
            </a:lnSpc>
            <a:spcBef>
              <a:spcPct val="0"/>
            </a:spcBef>
            <a:spcAft>
              <a:spcPct val="20000"/>
            </a:spcAft>
            <a:buChar char="•"/>
          </a:pPr>
          <a:r>
            <a:rPr lang="en-US" sz="1300" i="1" kern="1200"/>
            <a:t>Business closures</a:t>
          </a:r>
          <a:endParaRPr lang="en-US" sz="1300" kern="1200"/>
        </a:p>
        <a:p>
          <a:pPr marL="114300" lvl="1" indent="-114300" algn="l" defTabSz="577850">
            <a:lnSpc>
              <a:spcPct val="90000"/>
            </a:lnSpc>
            <a:spcBef>
              <a:spcPct val="0"/>
            </a:spcBef>
            <a:spcAft>
              <a:spcPct val="20000"/>
            </a:spcAft>
            <a:buChar char="•"/>
          </a:pPr>
          <a:r>
            <a:rPr lang="en-US" sz="1300" i="1" kern="1200"/>
            <a:t>New enactment tax increase</a:t>
          </a:r>
          <a:endParaRPr lang="en-US" sz="1300" kern="1200"/>
        </a:p>
        <a:p>
          <a:pPr marL="114300" lvl="1" indent="-114300" algn="l" defTabSz="577850">
            <a:lnSpc>
              <a:spcPct val="90000"/>
            </a:lnSpc>
            <a:spcBef>
              <a:spcPct val="0"/>
            </a:spcBef>
            <a:spcAft>
              <a:spcPct val="20000"/>
            </a:spcAft>
            <a:buChar char="•"/>
          </a:pPr>
          <a:r>
            <a:rPr lang="en-US" sz="1300" i="1" kern="1200"/>
            <a:t>Utilize CMP 41259 and ITG 41260 revenue object codes </a:t>
          </a:r>
          <a:endParaRPr lang="en-US" sz="1300" kern="1200"/>
        </a:p>
        <a:p>
          <a:pPr marL="114300" lvl="1" indent="-114300" algn="l" defTabSz="577850">
            <a:lnSpc>
              <a:spcPct val="90000"/>
            </a:lnSpc>
            <a:spcBef>
              <a:spcPct val="0"/>
            </a:spcBef>
            <a:spcAft>
              <a:spcPct val="20000"/>
            </a:spcAft>
            <a:buChar char="•"/>
          </a:pPr>
          <a:r>
            <a:rPr lang="en-US" sz="1300" i="1" kern="1200"/>
            <a:t>Construction one-time revenue should be used to build or maintain reserves</a:t>
          </a:r>
          <a:endParaRPr lang="en-US" sz="1300" kern="1200"/>
        </a:p>
      </dsp:txBody>
      <dsp:txXfrm>
        <a:off x="6879" y="2474568"/>
        <a:ext cx="7803857" cy="1126080"/>
      </dsp:txXfrm>
    </dsp:sp>
    <dsp:sp modelId="{715CB6CB-3226-4670-93D9-F72D93B31149}">
      <dsp:nvSpPr>
        <dsp:cNvPr id="0" name=""/>
        <dsp:cNvSpPr/>
      </dsp:nvSpPr>
      <dsp:spPr>
        <a:xfrm>
          <a:off x="0" y="3600648"/>
          <a:ext cx="7817617" cy="7918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1" kern="1200" dirty="0">
              <a:latin typeface="+mj-lt"/>
            </a:rPr>
            <a:t>Small Cities Assistance Fund  </a:t>
          </a:r>
          <a:r>
            <a:rPr lang="en-US" sz="2000" i="1" kern="1200" dirty="0">
              <a:latin typeface="+mj-lt"/>
            </a:rPr>
            <a:t>7-1-6.2 NMSA 1978,</a:t>
          </a:r>
          <a:endParaRPr lang="en-US" sz="2000" kern="1200" dirty="0">
            <a:latin typeface="+mj-lt"/>
          </a:endParaRPr>
        </a:p>
      </dsp:txBody>
      <dsp:txXfrm>
        <a:off x="38656" y="3639304"/>
        <a:ext cx="7740305" cy="714558"/>
      </dsp:txXfrm>
    </dsp:sp>
    <dsp:sp modelId="{691A9F33-7CC7-4A33-BA99-438748A31FCB}">
      <dsp:nvSpPr>
        <dsp:cNvPr id="0" name=""/>
        <dsp:cNvSpPr/>
      </dsp:nvSpPr>
      <dsp:spPr>
        <a:xfrm>
          <a:off x="0" y="4441479"/>
          <a:ext cx="7817617" cy="7918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1" kern="1200" dirty="0">
              <a:latin typeface="+mj-lt"/>
            </a:rPr>
            <a:t>Small County Assistance-</a:t>
          </a:r>
          <a:r>
            <a:rPr lang="en-US" sz="2000" i="1" kern="1200" dirty="0">
              <a:latin typeface="+mj-lt"/>
            </a:rPr>
            <a:t> Assistance Section 4-61-1 through 4-61-3, NMSA 1978 if applicable</a:t>
          </a:r>
          <a:endParaRPr lang="en-US" sz="2000" kern="1200" dirty="0">
            <a:latin typeface="+mj-lt"/>
          </a:endParaRPr>
        </a:p>
      </dsp:txBody>
      <dsp:txXfrm>
        <a:off x="38656" y="4480135"/>
        <a:ext cx="7740305" cy="714558"/>
      </dsp:txXfrm>
    </dsp:sp>
    <dsp:sp modelId="{F26283E4-999B-4456-B7B3-45F4453AF424}">
      <dsp:nvSpPr>
        <dsp:cNvPr id="0" name=""/>
        <dsp:cNvSpPr/>
      </dsp:nvSpPr>
      <dsp:spPr>
        <a:xfrm>
          <a:off x="0" y="5282309"/>
          <a:ext cx="7817617" cy="7918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1" kern="1200" dirty="0">
              <a:latin typeface="+mj-lt"/>
            </a:rPr>
            <a:t>Debt Service</a:t>
          </a:r>
          <a:endParaRPr lang="en-US" sz="2000" kern="1200" dirty="0">
            <a:latin typeface="+mj-lt"/>
          </a:endParaRPr>
        </a:p>
      </dsp:txBody>
      <dsp:txXfrm>
        <a:off x="38656" y="5320965"/>
        <a:ext cx="7740305" cy="714558"/>
      </dsp:txXfrm>
    </dsp:sp>
    <dsp:sp modelId="{27126775-3AF2-4C97-A03D-B480AF3BF098}">
      <dsp:nvSpPr>
        <dsp:cNvPr id="0" name=""/>
        <dsp:cNvSpPr/>
      </dsp:nvSpPr>
      <dsp:spPr>
        <a:xfrm>
          <a:off x="0" y="6074180"/>
          <a:ext cx="7817617" cy="448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209"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i="1" kern="1200"/>
            <a:t>GO Bond- Property Tax revenues -Voter approval required</a:t>
          </a:r>
          <a:endParaRPr lang="en-US" sz="1300" kern="1200"/>
        </a:p>
        <a:p>
          <a:pPr marL="114300" lvl="1" indent="-114300" algn="l" defTabSz="577850">
            <a:lnSpc>
              <a:spcPct val="90000"/>
            </a:lnSpc>
            <a:spcBef>
              <a:spcPct val="0"/>
            </a:spcBef>
            <a:spcAft>
              <a:spcPct val="20000"/>
            </a:spcAft>
            <a:buChar char="•"/>
          </a:pPr>
          <a:r>
            <a:rPr lang="en-US" sz="1300" i="1" kern="1200"/>
            <a:t>Revenue Bond - GRT, Gas Tax- pledged for re-payment of Debt</a:t>
          </a:r>
          <a:endParaRPr lang="en-US" sz="1300" kern="1200"/>
        </a:p>
      </dsp:txBody>
      <dsp:txXfrm>
        <a:off x="0" y="6074180"/>
        <a:ext cx="7817617" cy="4486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C0AECD-7A10-4877-86CF-A8355EF79377}">
      <dsp:nvSpPr>
        <dsp:cNvPr id="0" name=""/>
        <dsp:cNvSpPr/>
      </dsp:nvSpPr>
      <dsp:spPr>
        <a:xfrm>
          <a:off x="0" y="1025"/>
          <a:ext cx="11808176" cy="6480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i="1" kern="1200" dirty="0">
              <a:latin typeface="+mj-lt"/>
            </a:rPr>
            <a:t>Property Tax – </a:t>
          </a:r>
          <a:r>
            <a:rPr lang="en-US" sz="2800" kern="1200" dirty="0">
              <a:latin typeface="+mj-lt"/>
            </a:rPr>
            <a:t>Typically received in December and May</a:t>
          </a:r>
        </a:p>
      </dsp:txBody>
      <dsp:txXfrm>
        <a:off x="31633" y="32658"/>
        <a:ext cx="11744910" cy="584747"/>
      </dsp:txXfrm>
    </dsp:sp>
    <dsp:sp modelId="{EAC22E64-E0E2-4C6E-AA43-0649FB63ACC8}">
      <dsp:nvSpPr>
        <dsp:cNvPr id="0" name=""/>
        <dsp:cNvSpPr/>
      </dsp:nvSpPr>
      <dsp:spPr>
        <a:xfrm>
          <a:off x="0" y="663031"/>
          <a:ext cx="11808176" cy="6480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i="1" kern="1200" dirty="0">
              <a:latin typeface="+mj-lt"/>
            </a:rPr>
            <a:t>Gross Receipts Tax (GRT)</a:t>
          </a:r>
          <a:r>
            <a:rPr lang="en-US" sz="2800" kern="1200" dirty="0">
              <a:latin typeface="+mj-lt"/>
            </a:rPr>
            <a:t> – Typically received monthly</a:t>
          </a:r>
        </a:p>
      </dsp:txBody>
      <dsp:txXfrm>
        <a:off x="31633" y="694664"/>
        <a:ext cx="11744910" cy="584747"/>
      </dsp:txXfrm>
    </dsp:sp>
    <dsp:sp modelId="{B935C242-B8DC-4FE8-9874-5515FDDECFF6}">
      <dsp:nvSpPr>
        <dsp:cNvPr id="0" name=""/>
        <dsp:cNvSpPr/>
      </dsp:nvSpPr>
      <dsp:spPr>
        <a:xfrm>
          <a:off x="0" y="1311044"/>
          <a:ext cx="11808176" cy="3519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4910" tIns="30480" rIns="170688" bIns="30480" numCol="1" spcCol="1270" anchor="t" anchorCtr="0">
          <a:noAutofit/>
        </a:bodyPr>
        <a:lstStyle/>
        <a:p>
          <a:pPr marL="228600" lvl="1" indent="-228600" algn="l" defTabSz="1066800">
            <a:lnSpc>
              <a:spcPct val="90000"/>
            </a:lnSpc>
            <a:spcBef>
              <a:spcPct val="0"/>
            </a:spcBef>
            <a:spcAft>
              <a:spcPct val="20000"/>
            </a:spcAft>
            <a:buFont typeface="Wingdings" panose="05000000000000000000" pitchFamily="2" charset="2"/>
            <a:buChar char="Ø"/>
          </a:pPr>
          <a:endParaRPr lang="en-US" sz="2400" kern="1200" dirty="0">
            <a:latin typeface="+mj-lt"/>
          </a:endParaRPr>
        </a:p>
        <a:p>
          <a:pPr marL="228600" lvl="1" indent="-228600" algn="l" defTabSz="1066800">
            <a:lnSpc>
              <a:spcPct val="90000"/>
            </a:lnSpc>
            <a:spcBef>
              <a:spcPct val="0"/>
            </a:spcBef>
            <a:spcAft>
              <a:spcPct val="20000"/>
            </a:spcAft>
            <a:buFont typeface="Wingdings" panose="05000000000000000000" pitchFamily="2" charset="2"/>
            <a:buChar char="Ø"/>
          </a:pPr>
          <a:r>
            <a:rPr lang="en-US" sz="2400" b="1" i="1" kern="1200" dirty="0">
              <a:latin typeface="+mj-lt"/>
            </a:rPr>
            <a:t>New GRT enactments </a:t>
          </a:r>
          <a:r>
            <a:rPr lang="en-US" sz="2400" kern="1200" dirty="0">
              <a:latin typeface="+mj-lt"/>
            </a:rPr>
            <a:t>will not be received until the third month</a:t>
          </a:r>
        </a:p>
        <a:p>
          <a:pPr marL="228600" lvl="1" indent="-228600" algn="l" defTabSz="1066800">
            <a:lnSpc>
              <a:spcPct val="90000"/>
            </a:lnSpc>
            <a:spcBef>
              <a:spcPct val="0"/>
            </a:spcBef>
            <a:spcAft>
              <a:spcPct val="20000"/>
            </a:spcAft>
            <a:buFont typeface="Wingdings" panose="05000000000000000000" pitchFamily="2" charset="2"/>
            <a:buChar char="Ø"/>
          </a:pPr>
          <a:r>
            <a:rPr lang="en-US" sz="2400" b="1" i="1" kern="1200" dirty="0">
              <a:latin typeface="+mj-lt"/>
            </a:rPr>
            <a:t>Deadline to submit to TRD</a:t>
          </a:r>
          <a:r>
            <a:rPr lang="en-US" sz="2400" kern="1200" dirty="0">
              <a:latin typeface="+mj-lt"/>
            </a:rPr>
            <a:t> March 31</a:t>
          </a:r>
          <a:r>
            <a:rPr lang="en-US" sz="2400" kern="1200" baseline="30000" dirty="0">
              <a:latin typeface="+mj-lt"/>
            </a:rPr>
            <a:t>st</a:t>
          </a:r>
          <a:r>
            <a:rPr lang="en-US" sz="2400" kern="1200" dirty="0">
              <a:latin typeface="+mj-lt"/>
            </a:rPr>
            <a:t> for an effective date of July 1</a:t>
          </a:r>
          <a:r>
            <a:rPr lang="en-US" sz="2400" kern="1200" baseline="30000" dirty="0">
              <a:latin typeface="+mj-lt"/>
            </a:rPr>
            <a:t>st</a:t>
          </a:r>
          <a:r>
            <a:rPr lang="en-US" sz="2400" kern="1200" dirty="0">
              <a:latin typeface="+mj-lt"/>
            </a:rPr>
            <a:t> and September 20</a:t>
          </a:r>
          <a:r>
            <a:rPr lang="en-US" sz="2400" kern="1200" baseline="30000" dirty="0">
              <a:latin typeface="+mj-lt"/>
            </a:rPr>
            <a:t>th</a:t>
          </a:r>
          <a:r>
            <a:rPr lang="en-US" sz="2400" kern="1200" dirty="0">
              <a:latin typeface="+mj-lt"/>
            </a:rPr>
            <a:t> for an effective date of January 1</a:t>
          </a:r>
          <a:r>
            <a:rPr lang="en-US" sz="2400" kern="1200" baseline="30000" dirty="0">
              <a:latin typeface="+mj-lt"/>
            </a:rPr>
            <a:t>st</a:t>
          </a:r>
          <a:endParaRPr lang="en-US" sz="2400" kern="1200" dirty="0">
            <a:latin typeface="+mj-lt"/>
          </a:endParaRPr>
        </a:p>
        <a:p>
          <a:pPr marL="228600" lvl="1" indent="-228600" algn="l" defTabSz="1066800">
            <a:lnSpc>
              <a:spcPct val="90000"/>
            </a:lnSpc>
            <a:spcBef>
              <a:spcPct val="0"/>
            </a:spcBef>
            <a:spcAft>
              <a:spcPct val="20000"/>
            </a:spcAft>
            <a:buFont typeface="Wingdings" panose="05000000000000000000" pitchFamily="2" charset="2"/>
            <a:buChar char="Ø"/>
          </a:pPr>
          <a:r>
            <a:rPr lang="en-US" sz="2400" b="1" i="1" kern="1200" dirty="0">
              <a:latin typeface="+mj-lt"/>
            </a:rPr>
            <a:t>Reference </a:t>
          </a:r>
          <a:r>
            <a:rPr lang="en-US" sz="2400" kern="1200" dirty="0">
              <a:latin typeface="+mj-lt"/>
            </a:rPr>
            <a:t>– </a:t>
          </a:r>
          <a:r>
            <a:rPr lang="en-US" sz="2400" kern="1200" dirty="0">
              <a:hlinkClick xmlns:r="http://schemas.openxmlformats.org/officeDocument/2006/relationships" r:id="rId1"/>
            </a:rPr>
            <a:t>FYI-M121-Municipal-Gross-Receipts-Tax-Programs-Final-Draft.pdf</a:t>
          </a:r>
          <a:endParaRPr lang="en-US" sz="2400" kern="1200" dirty="0">
            <a:latin typeface="+mj-lt"/>
          </a:endParaRPr>
        </a:p>
        <a:p>
          <a:pPr marL="228600" lvl="1" indent="-228600" algn="l" defTabSz="1066800">
            <a:lnSpc>
              <a:spcPct val="90000"/>
            </a:lnSpc>
            <a:spcBef>
              <a:spcPct val="0"/>
            </a:spcBef>
            <a:spcAft>
              <a:spcPct val="20000"/>
            </a:spcAft>
            <a:buFont typeface="Wingdings" panose="05000000000000000000" pitchFamily="2" charset="2"/>
            <a:buChar char="Ø"/>
          </a:pPr>
          <a:r>
            <a:rPr lang="en-US" sz="2400" b="1" i="1" kern="1200" dirty="0">
              <a:latin typeface="+mj-lt"/>
            </a:rPr>
            <a:t>Special Appropriations </a:t>
          </a:r>
          <a:r>
            <a:rPr lang="en-US" sz="2400" kern="1200" dirty="0">
              <a:latin typeface="+mj-lt"/>
            </a:rPr>
            <a:t>– Determined by statute or grant agreement signoff</a:t>
          </a:r>
        </a:p>
        <a:p>
          <a:pPr marL="228600" lvl="1" indent="-228600" algn="l" defTabSz="1066800">
            <a:lnSpc>
              <a:spcPct val="90000"/>
            </a:lnSpc>
            <a:spcBef>
              <a:spcPct val="0"/>
            </a:spcBef>
            <a:spcAft>
              <a:spcPct val="20000"/>
            </a:spcAft>
            <a:buFont typeface="Wingdings" panose="05000000000000000000" pitchFamily="2" charset="2"/>
            <a:buChar char="Ø"/>
          </a:pPr>
          <a:r>
            <a:rPr lang="en-US" sz="2400" b="1" i="1" kern="1200" dirty="0">
              <a:latin typeface="+mj-lt"/>
            </a:rPr>
            <a:t>Grant</a:t>
          </a:r>
          <a:r>
            <a:rPr lang="en-US" sz="2400" kern="1200" dirty="0">
              <a:latin typeface="+mj-lt"/>
            </a:rPr>
            <a:t> – Reimbursement Based (make sure to understand the grant and the applicable expenditure(s) </a:t>
          </a:r>
        </a:p>
      </dsp:txBody>
      <dsp:txXfrm>
        <a:off x="0" y="1311044"/>
        <a:ext cx="11808176" cy="35193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F773E3-949B-4E6C-B7C5-1D495DF69962}">
      <dsp:nvSpPr>
        <dsp:cNvPr id="0" name=""/>
        <dsp:cNvSpPr/>
      </dsp:nvSpPr>
      <dsp:spPr>
        <a:xfrm>
          <a:off x="0" y="90798"/>
          <a:ext cx="6555347"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mj-lt"/>
            </a:rPr>
            <a:t>Coverage of all debt service payments</a:t>
          </a:r>
        </a:p>
      </dsp:txBody>
      <dsp:txXfrm>
        <a:off x="30442" y="121240"/>
        <a:ext cx="6494463" cy="562726"/>
      </dsp:txXfrm>
    </dsp:sp>
    <dsp:sp modelId="{D393B251-71C7-4AD9-BD4E-2781B5FBD57B}">
      <dsp:nvSpPr>
        <dsp:cNvPr id="0" name=""/>
        <dsp:cNvSpPr/>
      </dsp:nvSpPr>
      <dsp:spPr>
        <a:xfrm>
          <a:off x="0" y="714408"/>
          <a:ext cx="6555347" cy="1264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132"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latin typeface="+mj-lt"/>
            </a:rPr>
            <a:t>Communication with internal departments and/or other agencies</a:t>
          </a:r>
        </a:p>
        <a:p>
          <a:pPr marL="228600" lvl="1" indent="-228600" algn="l" defTabSz="889000">
            <a:lnSpc>
              <a:spcPct val="90000"/>
            </a:lnSpc>
            <a:spcBef>
              <a:spcPct val="0"/>
            </a:spcBef>
            <a:spcAft>
              <a:spcPct val="20000"/>
            </a:spcAft>
            <a:buChar char="•"/>
          </a:pPr>
          <a:r>
            <a:rPr lang="en-US" sz="2000" kern="1200" dirty="0">
              <a:latin typeface="+mj-lt"/>
            </a:rPr>
            <a:t>Conservative planning with new tax enactment and new expenditures associated with the enactment</a:t>
          </a:r>
        </a:p>
      </dsp:txBody>
      <dsp:txXfrm>
        <a:off x="0" y="714408"/>
        <a:ext cx="6555347" cy="1264770"/>
      </dsp:txXfrm>
    </dsp:sp>
    <dsp:sp modelId="{1C863EB5-3EDD-4BBF-A974-AF8EC88037D5}">
      <dsp:nvSpPr>
        <dsp:cNvPr id="0" name=""/>
        <dsp:cNvSpPr/>
      </dsp:nvSpPr>
      <dsp:spPr>
        <a:xfrm>
          <a:off x="0" y="1979178"/>
          <a:ext cx="6555347"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dirty="0">
              <a:latin typeface="+mj-lt"/>
            </a:rPr>
            <a:t>Expenditure Disruptors Examples</a:t>
          </a:r>
          <a:endParaRPr lang="en-US" sz="2600" kern="1200" dirty="0">
            <a:latin typeface="+mj-lt"/>
          </a:endParaRPr>
        </a:p>
      </dsp:txBody>
      <dsp:txXfrm>
        <a:off x="30442" y="2009620"/>
        <a:ext cx="6494463" cy="562726"/>
      </dsp:txXfrm>
    </dsp:sp>
    <dsp:sp modelId="{71828C6E-9AB1-4C1E-BB1D-8EA00F3BFCF1}">
      <dsp:nvSpPr>
        <dsp:cNvPr id="0" name=""/>
        <dsp:cNvSpPr/>
      </dsp:nvSpPr>
      <dsp:spPr>
        <a:xfrm>
          <a:off x="0" y="2602788"/>
          <a:ext cx="6555347" cy="2852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132"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latin typeface="+mj-lt"/>
            </a:rPr>
            <a:t>GRT base-closing of major store, oil &amp; gas industry</a:t>
          </a:r>
        </a:p>
        <a:p>
          <a:pPr marL="228600" lvl="1" indent="-228600" algn="l" defTabSz="889000">
            <a:lnSpc>
              <a:spcPct val="90000"/>
            </a:lnSpc>
            <a:spcBef>
              <a:spcPct val="0"/>
            </a:spcBef>
            <a:spcAft>
              <a:spcPct val="20000"/>
            </a:spcAft>
            <a:buChar char="•"/>
          </a:pPr>
          <a:r>
            <a:rPr lang="en-US" sz="2000" kern="1200" dirty="0">
              <a:latin typeface="+mj-lt"/>
            </a:rPr>
            <a:t>Claw backs-monies that need to be paid back (overpayments by federal government, state government, grant unallowable expense or late submission after grant has expired)</a:t>
          </a:r>
        </a:p>
        <a:p>
          <a:pPr marL="228600" lvl="1" indent="-228600" algn="l" defTabSz="889000">
            <a:lnSpc>
              <a:spcPct val="90000"/>
            </a:lnSpc>
            <a:spcBef>
              <a:spcPct val="0"/>
            </a:spcBef>
            <a:spcAft>
              <a:spcPct val="20000"/>
            </a:spcAft>
            <a:buChar char="•"/>
          </a:pPr>
          <a:r>
            <a:rPr lang="en-US" sz="2000" kern="1200">
              <a:latin typeface="+mj-lt"/>
            </a:rPr>
            <a:t>Utility Rate Increases – Electric, Gas, Insurances, etc.</a:t>
          </a:r>
        </a:p>
        <a:p>
          <a:pPr marL="228600" lvl="1" indent="-228600" algn="l" defTabSz="889000">
            <a:lnSpc>
              <a:spcPct val="90000"/>
            </a:lnSpc>
            <a:spcBef>
              <a:spcPct val="0"/>
            </a:spcBef>
            <a:spcAft>
              <a:spcPct val="20000"/>
            </a:spcAft>
            <a:buChar char="•"/>
          </a:pPr>
          <a:r>
            <a:rPr lang="en-US" sz="2000" kern="1200" dirty="0">
              <a:latin typeface="+mj-lt"/>
            </a:rPr>
            <a:t>90% of large maintenance emergencies are unforeseen &amp; can be costly</a:t>
          </a:r>
        </a:p>
        <a:p>
          <a:pPr marL="228600" lvl="1" indent="-228600" algn="l" defTabSz="889000">
            <a:lnSpc>
              <a:spcPct val="90000"/>
            </a:lnSpc>
            <a:spcBef>
              <a:spcPct val="0"/>
            </a:spcBef>
            <a:spcAft>
              <a:spcPct val="20000"/>
            </a:spcAft>
            <a:buChar char="•"/>
          </a:pPr>
          <a:r>
            <a:rPr lang="en-US" sz="2000" kern="1200" dirty="0">
              <a:latin typeface="+mj-lt"/>
            </a:rPr>
            <a:t>Small Cities Assistance reduction amount</a:t>
          </a:r>
        </a:p>
      </dsp:txBody>
      <dsp:txXfrm>
        <a:off x="0" y="2602788"/>
        <a:ext cx="6555347" cy="28524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8B471-6637-42AA-9ABB-E1910CC0494B}">
      <dsp:nvSpPr>
        <dsp:cNvPr id="0" name=""/>
        <dsp:cNvSpPr/>
      </dsp:nvSpPr>
      <dsp:spPr>
        <a:xfrm>
          <a:off x="0" y="379080"/>
          <a:ext cx="3818446" cy="75595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06018C-D688-4C4E-87A2-8C8C8A0781C0}">
      <dsp:nvSpPr>
        <dsp:cNvPr id="0" name=""/>
        <dsp:cNvSpPr/>
      </dsp:nvSpPr>
      <dsp:spPr>
        <a:xfrm>
          <a:off x="696098" y="455259"/>
          <a:ext cx="2672912"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030" tIns="0" rIns="101030" bIns="0" numCol="1" spcCol="1270" anchor="ctr" anchorCtr="0">
          <a:noAutofit/>
        </a:bodyPr>
        <a:lstStyle/>
        <a:p>
          <a:pPr marL="0" lvl="0" indent="0" algn="l" defTabSz="977900">
            <a:lnSpc>
              <a:spcPct val="90000"/>
            </a:lnSpc>
            <a:spcBef>
              <a:spcPct val="0"/>
            </a:spcBef>
            <a:spcAft>
              <a:spcPct val="35000"/>
            </a:spcAft>
            <a:buNone/>
          </a:pPr>
          <a:r>
            <a:rPr lang="en-US" sz="2200" b="1" kern="1200" dirty="0"/>
            <a:t>Preparation…….</a:t>
          </a:r>
          <a:endParaRPr lang="en-US" sz="2200" kern="1200" dirty="0"/>
        </a:p>
      </dsp:txBody>
      <dsp:txXfrm>
        <a:off x="727801" y="486962"/>
        <a:ext cx="2609506" cy="586034"/>
      </dsp:txXfrm>
    </dsp:sp>
    <dsp:sp modelId="{A8866041-84EF-4A80-9EAA-CEE999DB8900}">
      <dsp:nvSpPr>
        <dsp:cNvPr id="0" name=""/>
        <dsp:cNvSpPr/>
      </dsp:nvSpPr>
      <dsp:spPr>
        <a:xfrm>
          <a:off x="0" y="1578557"/>
          <a:ext cx="3594799" cy="58057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BB1775-3CF9-4B90-9073-B1721AD241CE}">
      <dsp:nvSpPr>
        <dsp:cNvPr id="0" name=""/>
        <dsp:cNvSpPr/>
      </dsp:nvSpPr>
      <dsp:spPr>
        <a:xfrm>
          <a:off x="694254" y="1503846"/>
          <a:ext cx="2672912"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030" tIns="0" rIns="101030" bIns="0" numCol="1" spcCol="1270" anchor="ctr" anchorCtr="0">
          <a:noAutofit/>
        </a:bodyPr>
        <a:lstStyle/>
        <a:p>
          <a:pPr marL="0" lvl="0" indent="0" algn="l" defTabSz="977900">
            <a:lnSpc>
              <a:spcPct val="90000"/>
            </a:lnSpc>
            <a:spcBef>
              <a:spcPct val="0"/>
            </a:spcBef>
            <a:spcAft>
              <a:spcPct val="35000"/>
            </a:spcAft>
            <a:buNone/>
          </a:pPr>
          <a:r>
            <a:rPr lang="en-US" sz="2200" b="1" kern="1200"/>
            <a:t>Approval……….</a:t>
          </a:r>
          <a:endParaRPr lang="en-US" sz="2200" kern="1200"/>
        </a:p>
      </dsp:txBody>
      <dsp:txXfrm>
        <a:off x="725957" y="1535549"/>
        <a:ext cx="2609506" cy="586034"/>
      </dsp:txXfrm>
    </dsp:sp>
    <dsp:sp modelId="{146F0DFE-D608-4D4A-9B42-8EA8CAE42299}">
      <dsp:nvSpPr>
        <dsp:cNvPr id="0" name=""/>
        <dsp:cNvSpPr/>
      </dsp:nvSpPr>
      <dsp:spPr>
        <a:xfrm>
          <a:off x="0" y="2629178"/>
          <a:ext cx="3345035" cy="58590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637383-8A00-4069-BFBE-4322C1FC8AA7}">
      <dsp:nvSpPr>
        <dsp:cNvPr id="0" name=""/>
        <dsp:cNvSpPr/>
      </dsp:nvSpPr>
      <dsp:spPr>
        <a:xfrm>
          <a:off x="648574" y="2606982"/>
          <a:ext cx="2672912"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030" tIns="0" rIns="101030" bIns="0" numCol="1" spcCol="1270" anchor="ctr" anchorCtr="0">
          <a:noAutofit/>
        </a:bodyPr>
        <a:lstStyle/>
        <a:p>
          <a:pPr marL="0" lvl="0" indent="0" algn="l" defTabSz="977900">
            <a:lnSpc>
              <a:spcPct val="90000"/>
            </a:lnSpc>
            <a:spcBef>
              <a:spcPct val="0"/>
            </a:spcBef>
            <a:spcAft>
              <a:spcPct val="35000"/>
            </a:spcAft>
            <a:buNone/>
          </a:pPr>
          <a:r>
            <a:rPr lang="en-US" sz="2200" b="1" kern="1200"/>
            <a:t>Execution………</a:t>
          </a:r>
          <a:endParaRPr lang="en-US" sz="2200" kern="1200"/>
        </a:p>
      </dsp:txBody>
      <dsp:txXfrm>
        <a:off x="680277" y="2638685"/>
        <a:ext cx="2609506" cy="586034"/>
      </dsp:txXfrm>
    </dsp:sp>
    <dsp:sp modelId="{2C5EB161-8ECF-406F-B98B-917521A59509}">
      <dsp:nvSpPr>
        <dsp:cNvPr id="0" name=""/>
        <dsp:cNvSpPr/>
      </dsp:nvSpPr>
      <dsp:spPr>
        <a:xfrm>
          <a:off x="0" y="3632071"/>
          <a:ext cx="3818446"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59DD61-6143-4461-A9B2-8CA67F36B43E}">
      <dsp:nvSpPr>
        <dsp:cNvPr id="0" name=""/>
        <dsp:cNvSpPr/>
      </dsp:nvSpPr>
      <dsp:spPr>
        <a:xfrm>
          <a:off x="676907" y="3569303"/>
          <a:ext cx="2672912"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030" tIns="0" rIns="101030" bIns="0" numCol="1" spcCol="1270" anchor="ctr" anchorCtr="0">
          <a:noAutofit/>
        </a:bodyPr>
        <a:lstStyle/>
        <a:p>
          <a:pPr marL="0" lvl="0" indent="0" algn="l" defTabSz="977900">
            <a:lnSpc>
              <a:spcPct val="90000"/>
            </a:lnSpc>
            <a:spcBef>
              <a:spcPct val="0"/>
            </a:spcBef>
            <a:spcAft>
              <a:spcPct val="35000"/>
            </a:spcAft>
            <a:buNone/>
          </a:pPr>
          <a:r>
            <a:rPr lang="en-US" sz="2200" b="1" kern="1200"/>
            <a:t>Review	………..</a:t>
          </a:r>
          <a:endParaRPr lang="en-US" sz="2200" kern="1200"/>
        </a:p>
      </dsp:txBody>
      <dsp:txXfrm>
        <a:off x="708610" y="3601006"/>
        <a:ext cx="2609506" cy="5860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C59CD-9DC1-47A9-AA77-CC0A09BD282A}">
      <dsp:nvSpPr>
        <dsp:cNvPr id="0" name=""/>
        <dsp:cNvSpPr/>
      </dsp:nvSpPr>
      <dsp:spPr>
        <a:xfrm>
          <a:off x="0" y="28883"/>
          <a:ext cx="8398337" cy="8513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mj-lt"/>
            </a:rPr>
            <a:t>Never budget recurring costs, such as salary increases, full-time equivalent (FTE’s) and/or new position from </a:t>
          </a:r>
          <a:r>
            <a:rPr lang="en-US" sz="1500" b="1" i="1" kern="1200" dirty="0">
              <a:latin typeface="+mj-lt"/>
            </a:rPr>
            <a:t>NON-Recurring </a:t>
          </a:r>
          <a:r>
            <a:rPr lang="en-US" sz="1500" kern="1200" dirty="0">
              <a:latin typeface="+mj-lt"/>
            </a:rPr>
            <a:t>(one-time) revenues</a:t>
          </a:r>
          <a:r>
            <a:rPr lang="en-US" sz="1500" kern="1200" dirty="0"/>
            <a:t>. </a:t>
          </a:r>
        </a:p>
      </dsp:txBody>
      <dsp:txXfrm>
        <a:off x="24935" y="53818"/>
        <a:ext cx="6675829" cy="801478"/>
      </dsp:txXfrm>
    </dsp:sp>
    <dsp:sp modelId="{B19305D0-EA21-4C26-B02E-4FB76583EB1A}">
      <dsp:nvSpPr>
        <dsp:cNvPr id="0" name=""/>
        <dsp:cNvSpPr/>
      </dsp:nvSpPr>
      <dsp:spPr>
        <a:xfrm>
          <a:off x="8" y="1064906"/>
          <a:ext cx="8398337" cy="7200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mj-lt"/>
            </a:rPr>
            <a:t>Start a capital equipment reserve; use sales of equipment proceeds towards a  “Capital Improvement Program” fund.</a:t>
          </a:r>
        </a:p>
      </dsp:txBody>
      <dsp:txXfrm>
        <a:off x="21098" y="1085996"/>
        <a:ext cx="6773215" cy="677884"/>
      </dsp:txXfrm>
    </dsp:sp>
    <dsp:sp modelId="{EBD35DB7-2245-47B5-AD36-AB0A80113152}">
      <dsp:nvSpPr>
        <dsp:cNvPr id="0" name=""/>
        <dsp:cNvSpPr/>
      </dsp:nvSpPr>
      <dsp:spPr>
        <a:xfrm>
          <a:off x="0" y="1926280"/>
          <a:ext cx="8398337" cy="9014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mj-lt"/>
            </a:rPr>
            <a:t>Put one-time revenue windfall(s) in a Reserve Fund in the event of emergency, unforeseen issues and for future Capital Improvements.</a:t>
          </a:r>
        </a:p>
      </dsp:txBody>
      <dsp:txXfrm>
        <a:off x="26402" y="1952682"/>
        <a:ext cx="6762591" cy="848635"/>
      </dsp:txXfrm>
    </dsp:sp>
    <dsp:sp modelId="{5BB15F4F-1BB1-4B2F-8772-2204ED47B864}">
      <dsp:nvSpPr>
        <dsp:cNvPr id="0" name=""/>
        <dsp:cNvSpPr/>
      </dsp:nvSpPr>
      <dsp:spPr>
        <a:xfrm>
          <a:off x="57786" y="3228030"/>
          <a:ext cx="8398337" cy="6602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mj-lt"/>
            </a:rPr>
            <a:t>Review insurance premium(s) vs. coverage yearly</a:t>
          </a:r>
          <a:r>
            <a:rPr lang="en-US" sz="700" kern="1200" dirty="0">
              <a:latin typeface="+mj-lt"/>
            </a:rPr>
            <a:t>.</a:t>
          </a:r>
        </a:p>
      </dsp:txBody>
      <dsp:txXfrm>
        <a:off x="77124" y="3247368"/>
        <a:ext cx="6776719" cy="621560"/>
      </dsp:txXfrm>
    </dsp:sp>
    <dsp:sp modelId="{ECA87776-3726-4896-B68D-410A135BF38E}">
      <dsp:nvSpPr>
        <dsp:cNvPr id="0" name=""/>
        <dsp:cNvSpPr/>
      </dsp:nvSpPr>
      <dsp:spPr>
        <a:xfrm>
          <a:off x="8" y="4269313"/>
          <a:ext cx="8398337" cy="17552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latin typeface="+mj-lt"/>
            </a:rPr>
            <a:t>Establish a loss prevention program to assist governing body in adhering to by-laws, statutes and policies/procedures; this can avoid adverse actions by the governing body and other public officials that can lead to legal ramifications.   </a:t>
          </a:r>
        </a:p>
        <a:p>
          <a:pPr marL="0" lvl="0" indent="0" algn="l" defTabSz="577850">
            <a:lnSpc>
              <a:spcPct val="90000"/>
            </a:lnSpc>
            <a:spcBef>
              <a:spcPct val="0"/>
            </a:spcBef>
            <a:spcAft>
              <a:spcPct val="35000"/>
            </a:spcAft>
            <a:buNone/>
          </a:pPr>
          <a:r>
            <a:rPr lang="en-US" sz="1300" kern="1200" dirty="0">
              <a:latin typeface="+mj-lt"/>
            </a:rPr>
            <a:t>Include a fund that will allow for reserves to be utilized in the event of legal actions against the entity.  </a:t>
          </a:r>
        </a:p>
        <a:p>
          <a:pPr marL="114300" lvl="1" indent="-114300" algn="l" defTabSz="577850">
            <a:lnSpc>
              <a:spcPct val="90000"/>
            </a:lnSpc>
            <a:spcBef>
              <a:spcPct val="0"/>
            </a:spcBef>
            <a:spcAft>
              <a:spcPct val="15000"/>
            </a:spcAft>
            <a:buChar char="•"/>
          </a:pPr>
          <a:r>
            <a:rPr lang="en-US" sz="1300" kern="1200" dirty="0">
              <a:latin typeface="+mj-lt"/>
            </a:rPr>
            <a:t>Routinely review the need for programs, short/long term goals of the entity including projects and departments using historical data, economic trends and revenue streams.</a:t>
          </a:r>
        </a:p>
        <a:p>
          <a:pPr marL="114300" lvl="1" indent="-114300" algn="l" defTabSz="577850">
            <a:lnSpc>
              <a:spcPct val="90000"/>
            </a:lnSpc>
            <a:spcBef>
              <a:spcPct val="0"/>
            </a:spcBef>
            <a:spcAft>
              <a:spcPct val="15000"/>
            </a:spcAft>
            <a:buChar char="•"/>
          </a:pPr>
          <a:r>
            <a:rPr lang="en-US" sz="1300" kern="1200" dirty="0">
              <a:latin typeface="+mj-lt"/>
            </a:rPr>
            <a:t>Try to minimize the number of funds and bank accounts established.</a:t>
          </a:r>
        </a:p>
      </dsp:txBody>
      <dsp:txXfrm>
        <a:off x="51417" y="4320722"/>
        <a:ext cx="6712577" cy="1652416"/>
      </dsp:txXfrm>
    </dsp:sp>
    <dsp:sp modelId="{84574B41-6EF8-4508-BFB3-F9358D116FF6}">
      <dsp:nvSpPr>
        <dsp:cNvPr id="0" name=""/>
        <dsp:cNvSpPr/>
      </dsp:nvSpPr>
      <dsp:spPr>
        <a:xfrm>
          <a:off x="7479173" y="144276"/>
          <a:ext cx="735961" cy="73596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1</a:t>
          </a:r>
        </a:p>
      </dsp:txBody>
      <dsp:txXfrm>
        <a:off x="7644764" y="144276"/>
        <a:ext cx="404779" cy="553811"/>
      </dsp:txXfrm>
    </dsp:sp>
    <dsp:sp modelId="{7D68C991-3CC1-4287-B358-74E43EA2B6CD}">
      <dsp:nvSpPr>
        <dsp:cNvPr id="0" name=""/>
        <dsp:cNvSpPr/>
      </dsp:nvSpPr>
      <dsp:spPr>
        <a:xfrm>
          <a:off x="7489804" y="1155338"/>
          <a:ext cx="735961" cy="73596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2</a:t>
          </a:r>
        </a:p>
      </dsp:txBody>
      <dsp:txXfrm>
        <a:off x="7655395" y="1155338"/>
        <a:ext cx="404779" cy="553811"/>
      </dsp:txXfrm>
    </dsp:sp>
    <dsp:sp modelId="{6C4E0B44-5569-4EC9-BF6F-577738A271A8}">
      <dsp:nvSpPr>
        <dsp:cNvPr id="0" name=""/>
        <dsp:cNvSpPr/>
      </dsp:nvSpPr>
      <dsp:spPr>
        <a:xfrm>
          <a:off x="7490397" y="2498030"/>
          <a:ext cx="735961" cy="73596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3</a:t>
          </a:r>
        </a:p>
      </dsp:txBody>
      <dsp:txXfrm>
        <a:off x="7655988" y="2498030"/>
        <a:ext cx="404779" cy="553811"/>
      </dsp:txXfrm>
    </dsp:sp>
    <dsp:sp modelId="{A134CF2A-834E-4E23-9AD0-A4DE67389F4A}">
      <dsp:nvSpPr>
        <dsp:cNvPr id="0" name=""/>
        <dsp:cNvSpPr/>
      </dsp:nvSpPr>
      <dsp:spPr>
        <a:xfrm>
          <a:off x="7450784" y="3890558"/>
          <a:ext cx="735961" cy="73596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4</a:t>
          </a:r>
        </a:p>
      </dsp:txBody>
      <dsp:txXfrm>
        <a:off x="7616375" y="3890558"/>
        <a:ext cx="404779" cy="55381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0A670C-D1E5-4E47-BAFD-3156054C4DA0}">
      <dsp:nvSpPr>
        <dsp:cNvPr id="0" name=""/>
        <dsp:cNvSpPr/>
      </dsp:nvSpPr>
      <dsp:spPr>
        <a:xfrm>
          <a:off x="3786605" y="1031454"/>
          <a:ext cx="321343" cy="91440"/>
        </a:xfrm>
        <a:custGeom>
          <a:avLst/>
          <a:gdLst/>
          <a:ahLst/>
          <a:cxnLst/>
          <a:rect l="0" t="0" r="0" b="0"/>
          <a:pathLst>
            <a:path>
              <a:moveTo>
                <a:pt x="0" y="98048"/>
              </a:moveTo>
              <a:lnTo>
                <a:pt x="177771" y="98048"/>
              </a:lnTo>
              <a:lnTo>
                <a:pt x="177771" y="45720"/>
              </a:lnTo>
              <a:lnTo>
                <a:pt x="32134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938381" y="1074955"/>
        <a:ext cx="17790" cy="4438"/>
      </dsp:txXfrm>
    </dsp:sp>
    <dsp:sp modelId="{5AC3F411-6180-4830-B474-3C243AC33A08}">
      <dsp:nvSpPr>
        <dsp:cNvPr id="0" name=""/>
        <dsp:cNvSpPr/>
      </dsp:nvSpPr>
      <dsp:spPr>
        <a:xfrm>
          <a:off x="107534" y="273145"/>
          <a:ext cx="3680870" cy="17127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465" tIns="99158" rIns="94465" bIns="99158" numCol="1" spcCol="1270" anchor="ctr" anchorCtr="0">
          <a:noAutofit/>
        </a:bodyPr>
        <a:lstStyle/>
        <a:p>
          <a:pPr marL="0" lvl="0" indent="0" algn="ctr" defTabSz="844550">
            <a:lnSpc>
              <a:spcPct val="90000"/>
            </a:lnSpc>
            <a:spcBef>
              <a:spcPct val="0"/>
            </a:spcBef>
            <a:spcAft>
              <a:spcPct val="35000"/>
            </a:spcAft>
            <a:buNone/>
          </a:pPr>
          <a:r>
            <a:rPr lang="en-US" sz="1900" b="1" i="0" kern="1200" baseline="0" dirty="0"/>
            <a:t>Work Together:  Local budget and accounting staff should work together to ensure the accuracy of all data submitted for state approval. </a:t>
          </a:r>
          <a:endParaRPr lang="en-US" sz="1900" kern="1200" dirty="0"/>
        </a:p>
      </dsp:txBody>
      <dsp:txXfrm>
        <a:off x="107534" y="273145"/>
        <a:ext cx="3680870" cy="1712716"/>
      </dsp:txXfrm>
    </dsp:sp>
    <dsp:sp modelId="{2F37E4D3-7097-4729-B9E1-46E32153B751}">
      <dsp:nvSpPr>
        <dsp:cNvPr id="0" name=""/>
        <dsp:cNvSpPr/>
      </dsp:nvSpPr>
      <dsp:spPr>
        <a:xfrm>
          <a:off x="1743235" y="1827000"/>
          <a:ext cx="3642410" cy="792293"/>
        </a:xfrm>
        <a:custGeom>
          <a:avLst/>
          <a:gdLst/>
          <a:ahLst/>
          <a:cxnLst/>
          <a:rect l="0" t="0" r="0" b="0"/>
          <a:pathLst>
            <a:path>
              <a:moveTo>
                <a:pt x="3642410" y="0"/>
              </a:moveTo>
              <a:lnTo>
                <a:pt x="3642410" y="413246"/>
              </a:lnTo>
              <a:lnTo>
                <a:pt x="0" y="413246"/>
              </a:lnTo>
              <a:lnTo>
                <a:pt x="0" y="792293"/>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471085" y="2220927"/>
        <a:ext cx="186710" cy="4438"/>
      </dsp:txXfrm>
    </dsp:sp>
    <dsp:sp modelId="{4F9ADAEE-5AB7-4635-AF49-B3E961CD8B60}">
      <dsp:nvSpPr>
        <dsp:cNvPr id="0" name=""/>
        <dsp:cNvSpPr/>
      </dsp:nvSpPr>
      <dsp:spPr>
        <a:xfrm>
          <a:off x="4140348" y="325549"/>
          <a:ext cx="2490593" cy="15032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465" tIns="99158" rIns="94465" bIns="99158" numCol="1" spcCol="1270" anchor="ctr" anchorCtr="0">
          <a:noAutofit/>
        </a:bodyPr>
        <a:lstStyle/>
        <a:p>
          <a:pPr marL="0" lvl="0" indent="0" algn="ctr" defTabSz="844550">
            <a:lnSpc>
              <a:spcPct val="90000"/>
            </a:lnSpc>
            <a:spcBef>
              <a:spcPct val="0"/>
            </a:spcBef>
            <a:spcAft>
              <a:spcPct val="35000"/>
            </a:spcAft>
            <a:buNone/>
          </a:pPr>
          <a:r>
            <a:rPr lang="en-US" sz="1900" b="1" i="0" kern="1200" baseline="0" dirty="0"/>
            <a:t>Start Early: </a:t>
          </a:r>
          <a:r>
            <a:rPr lang="en-US" sz="1900" b="0" i="0" kern="1200" baseline="0" dirty="0"/>
            <a:t>Begin budget development in January for upcoming fiscal year (FY).</a:t>
          </a:r>
          <a:endParaRPr lang="en-US" sz="1900" kern="1200" dirty="0"/>
        </a:p>
      </dsp:txBody>
      <dsp:txXfrm>
        <a:off x="4140348" y="325549"/>
        <a:ext cx="2490593" cy="1503251"/>
      </dsp:txXfrm>
    </dsp:sp>
    <dsp:sp modelId="{60D6384E-257C-4B35-A428-2D13E9C76A70}">
      <dsp:nvSpPr>
        <dsp:cNvPr id="0" name=""/>
        <dsp:cNvSpPr/>
      </dsp:nvSpPr>
      <dsp:spPr>
        <a:xfrm>
          <a:off x="3422863" y="3163872"/>
          <a:ext cx="757841" cy="271094"/>
        </a:xfrm>
        <a:custGeom>
          <a:avLst/>
          <a:gdLst/>
          <a:ahLst/>
          <a:cxnLst/>
          <a:rect l="0" t="0" r="0" b="0"/>
          <a:pathLst>
            <a:path>
              <a:moveTo>
                <a:pt x="0" y="271094"/>
              </a:moveTo>
              <a:lnTo>
                <a:pt x="396020" y="271094"/>
              </a:lnTo>
              <a:lnTo>
                <a:pt x="396020" y="0"/>
              </a:lnTo>
              <a:lnTo>
                <a:pt x="757841" y="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780940" y="3297200"/>
        <a:ext cx="41687" cy="4438"/>
      </dsp:txXfrm>
    </dsp:sp>
    <dsp:sp modelId="{56E0EFDC-D1D9-4042-8C0E-BD3DAA4B4CC9}">
      <dsp:nvSpPr>
        <dsp:cNvPr id="0" name=""/>
        <dsp:cNvSpPr/>
      </dsp:nvSpPr>
      <dsp:spPr>
        <a:xfrm>
          <a:off x="61806" y="2651693"/>
          <a:ext cx="3362856" cy="15665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465" tIns="99158" rIns="94465" bIns="99158" numCol="1" spcCol="1270" anchor="ctr" anchorCtr="0">
          <a:noAutofit/>
        </a:bodyPr>
        <a:lstStyle/>
        <a:p>
          <a:pPr marL="0" lvl="0" indent="0" algn="ctr" defTabSz="666750">
            <a:lnSpc>
              <a:spcPct val="90000"/>
            </a:lnSpc>
            <a:spcBef>
              <a:spcPct val="0"/>
            </a:spcBef>
            <a:spcAft>
              <a:spcPct val="35000"/>
            </a:spcAft>
            <a:buNone/>
          </a:pPr>
          <a:r>
            <a:rPr lang="en-US" sz="1500" b="1" i="0" kern="1200" baseline="0" dirty="0"/>
            <a:t>One Budget:  </a:t>
          </a:r>
          <a:r>
            <a:rPr lang="en-US" sz="1500" b="0" i="0" kern="1200" baseline="0" dirty="0"/>
            <a:t>Develop one annual budget that will go through two review/approval stages – Interim &amp; Final. </a:t>
          </a:r>
          <a:r>
            <a:rPr lang="en-US" sz="1500" b="1" i="0" kern="1200" baseline="0" dirty="0"/>
            <a:t>Projections/Forecasts: </a:t>
          </a:r>
          <a:r>
            <a:rPr lang="en-US" sz="1500" b="0" i="0" kern="1200" baseline="0" dirty="0"/>
            <a:t>Use 3 years of history to establish trends and consider national, state and local economic factors.</a:t>
          </a:r>
          <a:endParaRPr lang="en-US" sz="1500" kern="1200" dirty="0"/>
        </a:p>
      </dsp:txBody>
      <dsp:txXfrm>
        <a:off x="61806" y="2651693"/>
        <a:ext cx="3362856" cy="1566545"/>
      </dsp:txXfrm>
    </dsp:sp>
    <dsp:sp modelId="{982412CE-793C-43D6-8CB6-1804570834C5}">
      <dsp:nvSpPr>
        <dsp:cNvPr id="0" name=""/>
        <dsp:cNvSpPr/>
      </dsp:nvSpPr>
      <dsp:spPr>
        <a:xfrm>
          <a:off x="1818130" y="3740419"/>
          <a:ext cx="3581308" cy="990735"/>
        </a:xfrm>
        <a:custGeom>
          <a:avLst/>
          <a:gdLst/>
          <a:ahLst/>
          <a:cxnLst/>
          <a:rect l="0" t="0" r="0" b="0"/>
          <a:pathLst>
            <a:path>
              <a:moveTo>
                <a:pt x="3581308" y="0"/>
              </a:moveTo>
              <a:lnTo>
                <a:pt x="3581308" y="512467"/>
              </a:lnTo>
              <a:lnTo>
                <a:pt x="0" y="512467"/>
              </a:lnTo>
              <a:lnTo>
                <a:pt x="0" y="990735"/>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515682" y="4233567"/>
        <a:ext cx="186204" cy="4438"/>
      </dsp:txXfrm>
    </dsp:sp>
    <dsp:sp modelId="{269035CA-6D93-4E4D-A672-95D1679489D1}">
      <dsp:nvSpPr>
        <dsp:cNvPr id="0" name=""/>
        <dsp:cNvSpPr/>
      </dsp:nvSpPr>
      <dsp:spPr>
        <a:xfrm>
          <a:off x="4213104" y="2585525"/>
          <a:ext cx="2372668" cy="1156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465" tIns="99158" rIns="94465" bIns="99158" numCol="1" spcCol="1270" anchor="ctr" anchorCtr="0">
          <a:noAutofit/>
        </a:bodyPr>
        <a:lstStyle/>
        <a:p>
          <a:pPr marL="0" lvl="0" indent="0" algn="ctr" defTabSz="666750">
            <a:lnSpc>
              <a:spcPct val="90000"/>
            </a:lnSpc>
            <a:spcBef>
              <a:spcPct val="0"/>
            </a:spcBef>
            <a:spcAft>
              <a:spcPct val="35000"/>
            </a:spcAft>
            <a:buNone/>
          </a:pPr>
          <a:r>
            <a:rPr lang="en-US" sz="1500" b="1" i="0" kern="1200" baseline="0" dirty="0"/>
            <a:t>Interim to Final: </a:t>
          </a:r>
          <a:r>
            <a:rPr lang="en-US" sz="1500" b="0" i="0" kern="1200" baseline="0" dirty="0"/>
            <a:t>Very few revisions are necessary and should be coordinated with Budget &amp; Finance Analyst.</a:t>
          </a:r>
          <a:endParaRPr lang="en-US" sz="1500" kern="1200" dirty="0"/>
        </a:p>
      </dsp:txBody>
      <dsp:txXfrm>
        <a:off x="4213104" y="2585525"/>
        <a:ext cx="2372668" cy="1156694"/>
      </dsp:txXfrm>
    </dsp:sp>
    <dsp:sp modelId="{A5B77572-733B-4A3C-90EA-B3A543393375}">
      <dsp:nvSpPr>
        <dsp:cNvPr id="0" name=""/>
        <dsp:cNvSpPr/>
      </dsp:nvSpPr>
      <dsp:spPr>
        <a:xfrm>
          <a:off x="3606122" y="5263702"/>
          <a:ext cx="1042522" cy="91440"/>
        </a:xfrm>
        <a:custGeom>
          <a:avLst/>
          <a:gdLst/>
          <a:ahLst/>
          <a:cxnLst/>
          <a:rect l="0" t="0" r="0" b="0"/>
          <a:pathLst>
            <a:path>
              <a:moveTo>
                <a:pt x="0" y="78199"/>
              </a:moveTo>
              <a:lnTo>
                <a:pt x="538361" y="78199"/>
              </a:lnTo>
              <a:lnTo>
                <a:pt x="538361" y="45720"/>
              </a:lnTo>
              <a:lnTo>
                <a:pt x="104252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100543" y="5307202"/>
        <a:ext cx="53680" cy="4438"/>
      </dsp:txXfrm>
    </dsp:sp>
    <dsp:sp modelId="{F2EE3C35-B135-4E00-8414-16FC76AE331E}">
      <dsp:nvSpPr>
        <dsp:cNvPr id="0" name=""/>
        <dsp:cNvSpPr/>
      </dsp:nvSpPr>
      <dsp:spPr>
        <a:xfrm>
          <a:off x="28339" y="4763555"/>
          <a:ext cx="3579582" cy="1156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465" tIns="99158" rIns="94465" bIns="99158" numCol="1" spcCol="1270" anchor="ctr" anchorCtr="0">
          <a:noAutofit/>
        </a:bodyPr>
        <a:lstStyle/>
        <a:p>
          <a:pPr marL="0" lvl="0" indent="0" algn="ctr" defTabSz="666750">
            <a:lnSpc>
              <a:spcPct val="90000"/>
            </a:lnSpc>
            <a:spcBef>
              <a:spcPct val="0"/>
            </a:spcBef>
            <a:spcAft>
              <a:spcPct val="35000"/>
            </a:spcAft>
            <a:buNone/>
          </a:pPr>
          <a:r>
            <a:rPr lang="en-US" sz="1500" b="1" i="0" kern="1200" baseline="0" dirty="0"/>
            <a:t>Beginning Cash Balances:  </a:t>
          </a:r>
          <a:r>
            <a:rPr lang="en-US" sz="1500" b="0" i="0" kern="1200" baseline="0" dirty="0"/>
            <a:t>June 30</a:t>
          </a:r>
          <a:r>
            <a:rPr lang="en-US" sz="1500" b="0" i="0" kern="1200" baseline="30000" dirty="0"/>
            <a:t>th</a:t>
          </a:r>
          <a:r>
            <a:rPr lang="en-US" sz="1500" b="0" i="0" kern="1200" baseline="0" dirty="0"/>
            <a:t> cash balances of FY ended becomes the July 1</a:t>
          </a:r>
          <a:r>
            <a:rPr lang="en-US" sz="1500" b="0" i="0" kern="1200" baseline="30000" dirty="0"/>
            <a:t>st</a:t>
          </a:r>
          <a:r>
            <a:rPr lang="en-US" sz="1500" b="0" i="0" kern="1200" baseline="0" dirty="0"/>
            <a:t> beginning cash balances for new FY final budget – </a:t>
          </a:r>
          <a:r>
            <a:rPr lang="en-US" sz="1500" b="0" i="0" u="sng" kern="1200" baseline="0" dirty="0"/>
            <a:t>NO exceptions</a:t>
          </a:r>
          <a:r>
            <a:rPr lang="en-US" sz="1500" b="0" i="0" kern="1200" baseline="0" dirty="0"/>
            <a:t>.</a:t>
          </a:r>
          <a:endParaRPr lang="en-US" sz="1500" kern="1200" dirty="0"/>
        </a:p>
      </dsp:txBody>
      <dsp:txXfrm>
        <a:off x="28339" y="4763555"/>
        <a:ext cx="3579582" cy="1156694"/>
      </dsp:txXfrm>
    </dsp:sp>
    <dsp:sp modelId="{6D42B32D-3FF7-4665-9AFB-5B609B72E700}">
      <dsp:nvSpPr>
        <dsp:cNvPr id="0" name=""/>
        <dsp:cNvSpPr/>
      </dsp:nvSpPr>
      <dsp:spPr>
        <a:xfrm>
          <a:off x="4681045" y="4731075"/>
          <a:ext cx="1927823" cy="1156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465" tIns="99158" rIns="94465" bIns="99158" numCol="1" spcCol="1270" anchor="ctr" anchorCtr="0">
          <a:noAutofit/>
        </a:bodyPr>
        <a:lstStyle/>
        <a:p>
          <a:pPr marL="0" lvl="0" indent="0" algn="ctr" defTabSz="666750">
            <a:lnSpc>
              <a:spcPct val="90000"/>
            </a:lnSpc>
            <a:spcBef>
              <a:spcPct val="0"/>
            </a:spcBef>
            <a:spcAft>
              <a:spcPct val="35000"/>
            </a:spcAft>
            <a:buNone/>
          </a:pPr>
          <a:r>
            <a:rPr lang="en-US" sz="1500" b="1" i="0" kern="1200" baseline="0" dirty="0"/>
            <a:t>Report beginning cash &amp; investments to balance the budget!</a:t>
          </a:r>
          <a:r>
            <a:rPr lang="en-US" sz="1500" b="1" i="1" kern="1200" baseline="0" dirty="0"/>
            <a:t> </a:t>
          </a:r>
          <a:endParaRPr lang="en-US" sz="1500" kern="1200" dirty="0"/>
        </a:p>
      </dsp:txBody>
      <dsp:txXfrm>
        <a:off x="4681045" y="4731075"/>
        <a:ext cx="1927823" cy="115669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9" y="1"/>
            <a:ext cx="3011699" cy="463408"/>
          </a:xfrm>
          <a:prstGeom prst="rect">
            <a:avLst/>
          </a:prstGeom>
        </p:spPr>
        <p:txBody>
          <a:bodyPr vert="horz" lIns="92492" tIns="46246" rIns="92492" bIns="46246" rtlCol="0"/>
          <a:lstStyle>
            <a:lvl1pPr algn="r">
              <a:defRPr sz="1200"/>
            </a:lvl1pPr>
          </a:lstStyle>
          <a:p>
            <a:fld id="{962DABC4-3525-40A1-BF43-CB3DB3E367E1}" type="datetimeFigureOut">
              <a:rPr lang="en-US" smtClean="0"/>
              <a:t>4/1/2026</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3"/>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1"/>
            <a:ext cx="3011699" cy="463406"/>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9" y="8772671"/>
            <a:ext cx="3011699" cy="463406"/>
          </a:xfrm>
          <a:prstGeom prst="rect">
            <a:avLst/>
          </a:prstGeom>
        </p:spPr>
        <p:txBody>
          <a:bodyPr vert="horz" lIns="92492" tIns="46246" rIns="92492" bIns="46246" rtlCol="0" anchor="b"/>
          <a:lstStyle>
            <a:lvl1pPr algn="r">
              <a:defRPr sz="1200"/>
            </a:lvl1pPr>
          </a:lstStyle>
          <a:p>
            <a:fld id="{976D49F4-A8A2-4172-841A-2719EA5307EA}" type="slidenum">
              <a:rPr lang="en-US" smtClean="0"/>
              <a:t>‹#›</a:t>
            </a:fld>
            <a:endParaRPr lang="en-US"/>
          </a:p>
        </p:txBody>
      </p:sp>
    </p:spTree>
    <p:extLst>
      <p:ext uri="{BB962C8B-B14F-4D97-AF65-F5344CB8AC3E}">
        <p14:creationId xmlns:p14="http://schemas.microsoft.com/office/powerpoint/2010/main" val="1346856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r>
              <a:rPr lang="en-US" b="0" dirty="0"/>
              <a:t>Good morning my name is Kathleen Coates, Budget &amp; Finance Analyst. I have the privilege to be presenting with Harold Quintana and Bryce Roth, Budget and Finance Analysts. </a:t>
            </a:r>
          </a:p>
          <a:p>
            <a:endParaRPr lang="en-US" b="0" dirty="0"/>
          </a:p>
          <a:p>
            <a:r>
              <a:rPr lang="en-US" b="0" dirty="0"/>
              <a:t>Budget season is approaching quickly.  As your analysts, we want you all to be prepared, ready and have a smooth budget process on entering budgets and submitting the required documents.  </a:t>
            </a:r>
          </a:p>
          <a:p>
            <a:endParaRPr lang="en-US" b="0" dirty="0"/>
          </a:p>
          <a:p>
            <a:r>
              <a:rPr lang="en-US" b="0" dirty="0"/>
              <a:t>We will be presenting “</a:t>
            </a:r>
            <a:r>
              <a:rPr lang="en-US" b="1" dirty="0"/>
              <a:t>FY 26-27 Interim Budget Training and Guidelines”.  This presentation will provide you with information on the interim budget process and provide information on how to enter the Interim Budget and the required supporting schedules.  We have a lot of information to cover in the presentation.</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F45F70-9133-4965-8100-2B500B4ABE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5342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3066" y="4444861"/>
            <a:ext cx="6456353" cy="4442968"/>
          </a:xfrm>
        </p:spPr>
        <p:txBody>
          <a:bodyPr/>
          <a:lstStyle/>
          <a:p>
            <a:r>
              <a:rPr lang="en-US" dirty="0"/>
              <a:t>Now we come to expenditures when preparing a budget:</a:t>
            </a:r>
          </a:p>
          <a:p>
            <a:endParaRPr lang="en-US" dirty="0"/>
          </a:p>
          <a:p>
            <a:r>
              <a:rPr lang="en-US" dirty="0"/>
              <a:t>Personnel costs usually consume at least 80% of the budget.</a:t>
            </a:r>
          </a:p>
          <a:p>
            <a:endParaRPr lang="en-US" dirty="0"/>
          </a:p>
          <a:p>
            <a:r>
              <a:rPr lang="en-US" dirty="0"/>
              <a:t>For Daily operating expenses –  make sure to allot for utility increases – this is something that is forgotten and then there are increases and expenditures are more than what was anticipated or forecasted.</a:t>
            </a:r>
          </a:p>
          <a:p>
            <a:endParaRPr lang="en-US" dirty="0"/>
          </a:p>
          <a:p>
            <a:r>
              <a:rPr lang="en-US" dirty="0"/>
              <a:t>Any capital outlay matching funds should be transferred out from the General Fund to the appropriate Capital Outlay fund.</a:t>
            </a:r>
          </a:p>
          <a:p>
            <a:endParaRPr lang="en-US" dirty="0"/>
          </a:p>
          <a:p>
            <a:r>
              <a:rPr lang="en-US" dirty="0"/>
              <a:t>Debt Service:    these are bonds and loans which also include intercepts or contracts.  Make sure to budget the intercepts amount in the budget.  Perfect example is:  </a:t>
            </a:r>
            <a:r>
              <a:rPr lang="en-US" baseline="0" dirty="0"/>
              <a:t>Your entity is awarded LEPF funds and have purchased a new police car by taking a loan out from the New Mexico Finance Authority; in the loan agreement you stated the payment amount would be intercepted  from your LEPF distribution. The interception is deducted and sent to NMFA, and the net balance is sent to you. </a:t>
            </a:r>
          </a:p>
          <a:p>
            <a:endParaRPr lang="en-US" b="1" i="1" baseline="0" dirty="0"/>
          </a:p>
          <a:p>
            <a:r>
              <a:rPr lang="en-US" b="1" i="1" baseline="0" dirty="0"/>
              <a:t>The gross revenue of the LEPF must be reported and the intercept must be expended out using the </a:t>
            </a:r>
            <a:r>
              <a:rPr lang="en-US" b="1" i="1" dirty="0">
                <a:solidFill>
                  <a:srgbClr val="000000"/>
                </a:solidFill>
                <a:latin typeface="Calibri" panose="020F0502020204030204" pitchFamily="34" charset="0"/>
              </a:rPr>
              <a:t>59010 Debt Service Principal Payment object code. LGBMS was upgraded to include a debt schedule module. During the budget season you will be required to complete the Debt Schedule Detail Module for every debt service object code you have entered in your budget. The information you will enter will be the Bond Series or loan number, description of the debt, category and issue date.</a:t>
            </a:r>
          </a:p>
          <a:p>
            <a:pPr defTabSz="924916">
              <a:defRPr/>
            </a:pPr>
            <a:endParaRPr lang="en-US" b="1" baseline="0" dirty="0"/>
          </a:p>
          <a:p>
            <a:pPr defTabSz="924916">
              <a:defRPr/>
            </a:pPr>
            <a:endParaRPr lang="en-US" b="1" baseline="0" dirty="0"/>
          </a:p>
          <a:p>
            <a:pPr defTabSz="924916">
              <a:defRPr/>
            </a:pPr>
            <a:endParaRPr lang="en-US" b="1" dirty="0"/>
          </a:p>
          <a:p>
            <a:pPr defTabSz="924916">
              <a:defRPr/>
            </a:pPr>
            <a:r>
              <a:rPr lang="en-US" b="1" baseline="0" dirty="0"/>
              <a:t>Another Loan Example</a:t>
            </a:r>
            <a:r>
              <a:rPr lang="en-US" b="0" baseline="0" dirty="0"/>
              <a:t>: Your entity pledged a portion of your GRT for a Water Infrastructure Project. TRD intercepts the loan payment from your GRT; on your RP-500 you will see that deduction under contracts. Again, that intercept amount needs to be booked as revenue and expended out in the 59010 Debt Service Principal Payment Object code. It is the Gross amount you need to report, not the net distribution.</a:t>
            </a:r>
          </a:p>
          <a:p>
            <a:pPr defTabSz="924916">
              <a:defRPr/>
            </a:pPr>
            <a:endParaRPr lang="en-US" b="0" baseline="0" dirty="0"/>
          </a:p>
          <a:p>
            <a:pPr defTabSz="924916">
              <a:defRPr/>
            </a:pPr>
            <a:r>
              <a:rPr lang="en-US" dirty="0"/>
              <a:t>The GRT administration fees must be recorded as revenues and expended out using an </a:t>
            </a:r>
            <a:r>
              <a:rPr lang="en-US" b="1" dirty="0"/>
              <a:t>object code such as </a:t>
            </a:r>
            <a:r>
              <a:rPr lang="en-US" dirty="0"/>
              <a:t>Commitment &amp; other Fees. The object code selection is local autonomy option; However, you must be able to identify and track it.</a:t>
            </a:r>
          </a:p>
          <a:p>
            <a:pPr defTabSz="924916">
              <a:defRPr/>
            </a:pPr>
            <a:endParaRPr lang="en-US" dirty="0"/>
          </a:p>
          <a:p>
            <a:pPr defTabSz="924916">
              <a:defRPr/>
            </a:pPr>
            <a:r>
              <a:rPr lang="en-US" dirty="0"/>
              <a:t>Keep in mind that The GRT administration fees are part of your revenues; it is an expense to your entity, that the Tax and Revenue Dept. charges you for collecting and distributing your GRT.</a:t>
            </a:r>
          </a:p>
          <a:p>
            <a:pPr defTabSz="924916">
              <a:defRPr/>
            </a:pPr>
            <a:endParaRPr lang="en-US" dirty="0"/>
          </a:p>
          <a:p>
            <a:r>
              <a:rPr lang="en-US" dirty="0"/>
              <a:t>A Chief procurement officer is a requirement as per the Procurement Code 13-1-95-2.  .If the entity does not have a Chief Procurement Officer in place this will result in an audit finding. For additional information contact the NM State purchasing Division. We have provided that link for you, which is listed in this slide.</a:t>
            </a:r>
          </a:p>
          <a:p>
            <a:pPr defTabSz="924916">
              <a:defRPr/>
            </a:pPr>
            <a:endParaRPr lang="en-US" dirty="0"/>
          </a:p>
          <a:p>
            <a:pPr defTabSz="924916">
              <a:defRPr/>
            </a:pPr>
            <a:endParaRPr lang="en-US" dirty="0"/>
          </a:p>
          <a:p>
            <a:pPr defTabSz="924916">
              <a:defRPr/>
            </a:pPr>
            <a:r>
              <a:rPr lang="en-US" dirty="0"/>
              <a:t>Lodgers Tax Act, LEPF, Special Revenues and Grants are all considered restricted funds, because their distribution has a specific scope of work on how these funds need to be utilized. The General Fund is the only fund that is not a restricted fund and is the Catch all fund.</a:t>
            </a:r>
          </a:p>
          <a:p>
            <a:endParaRPr lang="en-US" dirty="0"/>
          </a:p>
          <a:p>
            <a:endParaRPr lang="en-US" dirty="0"/>
          </a:p>
          <a:p>
            <a:pPr defTabSz="924916">
              <a:defRPr/>
            </a:pPr>
            <a:endParaRPr lang="en-US" dirty="0"/>
          </a:p>
          <a:p>
            <a:pPr defTabSz="924916">
              <a:defRPr/>
            </a:pPr>
            <a:endParaRPr lang="en-US" b="0" baseline="0" dirty="0"/>
          </a:p>
          <a:p>
            <a:endParaRPr lang="en-US" dirty="0">
              <a:solidFill>
                <a:srgbClr val="000000"/>
              </a:solidFill>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976D49F4-A8A2-4172-841A-2719EA5307EA}" type="slidenum">
              <a:rPr lang="en-US" smtClean="0"/>
              <a:t>10</a:t>
            </a:fld>
            <a:endParaRPr lang="en-US"/>
          </a:p>
        </p:txBody>
      </p:sp>
    </p:spTree>
    <p:extLst>
      <p:ext uri="{BB962C8B-B14F-4D97-AF65-F5344CB8AC3E}">
        <p14:creationId xmlns:p14="http://schemas.microsoft.com/office/powerpoint/2010/main" val="3712887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Make sure the entity has the appropriate resources to cover any debt service payments.</a:t>
            </a:r>
          </a:p>
          <a:p>
            <a:endParaRPr lang="en-US" dirty="0"/>
          </a:p>
          <a:p>
            <a:r>
              <a:rPr lang="en-US" dirty="0"/>
              <a:t>Communicate effectively and frequently with internal departments and/or other agencies-to make sure everyone understands how to monitor the budget efficiently and effectively.  Provide training to individuals if need be.</a:t>
            </a:r>
          </a:p>
          <a:p>
            <a:endParaRPr lang="en-US" dirty="0"/>
          </a:p>
          <a:p>
            <a:endParaRPr lang="en-US" dirty="0"/>
          </a:p>
          <a:p>
            <a:pPr defTabSz="924916">
              <a:defRPr/>
            </a:pPr>
            <a:r>
              <a:rPr lang="en-US" dirty="0"/>
              <a:t>Conservative planning with any new revenue resource; new GRT enactments usually have a purpose. Please be aware of that purpose.</a:t>
            </a:r>
          </a:p>
          <a:p>
            <a:endParaRPr lang="en-US" dirty="0"/>
          </a:p>
          <a:p>
            <a:r>
              <a:rPr lang="en-US" dirty="0"/>
              <a:t>Expenditure Disruptors:</a:t>
            </a:r>
          </a:p>
          <a:p>
            <a:endParaRPr lang="en-US" dirty="0"/>
          </a:p>
          <a:p>
            <a:r>
              <a:rPr lang="en-US" dirty="0"/>
              <a:t>Unforeseen expenditures not taken into account or prepared for can create hardship to your entity.</a:t>
            </a:r>
          </a:p>
          <a:p>
            <a:pPr defTabSz="924916">
              <a:defRPr/>
            </a:pPr>
            <a:endParaRPr lang="en-US" dirty="0"/>
          </a:p>
          <a:p>
            <a:pPr defTabSz="924916">
              <a:defRPr/>
            </a:pPr>
            <a:endParaRPr lang="en-US" dirty="0"/>
          </a:p>
          <a:p>
            <a:r>
              <a:rPr lang="en-US" b="1" dirty="0"/>
              <a:t>Small Cities distribution expenditures</a:t>
            </a:r>
            <a:r>
              <a:rPr lang="en-US" dirty="0"/>
              <a:t>- Here is an example: you forecasted $130,000 of Small Cities Assistance revenue in your approved budget. However, what was distributed and received by the entity was $90,000- for a $40,000 revenue shortfall.</a:t>
            </a:r>
          </a:p>
          <a:p>
            <a:endParaRPr lang="en-US" dirty="0"/>
          </a:p>
          <a:p>
            <a:r>
              <a:rPr lang="en-US" dirty="0"/>
              <a:t>By incorporating “Best Practices” in the Small Cities revenue short fall; prepare a Budget Adjustment Request (BAR) and a Resolution to be presented at your next governing body meeting, reducing the revenues and expenditures by $40,000</a:t>
            </a:r>
          </a:p>
          <a:p>
            <a:endParaRPr lang="en-US" dirty="0"/>
          </a:p>
          <a:p>
            <a:pPr defTabSz="924916">
              <a:defRPr/>
            </a:pPr>
            <a:r>
              <a:rPr lang="en-US" dirty="0"/>
              <a:t>The Goal here is to build your cash balance to have reserves for any unforeseen emergency expenditures.</a:t>
            </a:r>
          </a:p>
          <a:p>
            <a:endParaRPr lang="en-US" dirty="0"/>
          </a:p>
          <a:p>
            <a:endParaRPr lang="en-US" dirty="0"/>
          </a:p>
        </p:txBody>
      </p:sp>
      <p:sp>
        <p:nvSpPr>
          <p:cNvPr id="4" name="Slide Number Placeholder 3"/>
          <p:cNvSpPr>
            <a:spLocks noGrp="1"/>
          </p:cNvSpPr>
          <p:nvPr>
            <p:ph type="sldNum" sz="quarter" idx="5"/>
          </p:nvPr>
        </p:nvSpPr>
        <p:spPr/>
        <p:txBody>
          <a:bodyPr/>
          <a:lstStyle/>
          <a:p>
            <a:fld id="{976D49F4-A8A2-4172-841A-2719EA5307EA}" type="slidenum">
              <a:rPr lang="en-US" smtClean="0"/>
              <a:t>11</a:t>
            </a:fld>
            <a:endParaRPr lang="en-US"/>
          </a:p>
        </p:txBody>
      </p:sp>
    </p:spTree>
    <p:extLst>
      <p:ext uri="{BB962C8B-B14F-4D97-AF65-F5344CB8AC3E}">
        <p14:creationId xmlns:p14="http://schemas.microsoft.com/office/powerpoint/2010/main" val="695070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dirty="0"/>
              <a:t>There are 4 stages or steps in developing a budget and each step has a specific purpose and outcome.  </a:t>
            </a:r>
          </a:p>
          <a:p>
            <a:pPr rtl="0" eaLnBrk="1" fontAlgn="t" latinLnBrk="0" hangingPunct="1"/>
            <a:endParaRPr lang="en-US" dirty="0"/>
          </a:p>
          <a:p>
            <a:pPr rtl="0" eaLnBrk="1" fontAlgn="t" latinLnBrk="0" hangingPunct="1"/>
            <a:r>
              <a:rPr lang="en-US" dirty="0"/>
              <a:t>The preparation stage (starting point) uses data to forecast future revenues/expenditures.  This data includes different components such as cost analysis, capital budgeting, debt administration, personnel costs, economic trends/factors and development.  </a:t>
            </a:r>
            <a:r>
              <a:rPr lang="en-US" i="1" dirty="0"/>
              <a:t>Communication is key with your department heads and community input along with open public meetings for community members to have input.</a:t>
            </a:r>
          </a:p>
          <a:p>
            <a:pPr rtl="0" eaLnBrk="1" fontAlgn="t" latinLnBrk="0" hangingPunct="1"/>
            <a:endParaRPr lang="en-US" dirty="0"/>
          </a:p>
          <a:p>
            <a:pPr rtl="0" eaLnBrk="1" fontAlgn="t" latinLnBrk="0" hangingPunct="1"/>
            <a:r>
              <a:rPr lang="en-US" dirty="0"/>
              <a:t>Once this stage is completed the budget then goes through the approval process, internally and externally (BFB)</a:t>
            </a:r>
          </a:p>
          <a:p>
            <a:pPr rtl="0" eaLnBrk="1" fontAlgn="t" latinLnBrk="0" hangingPunct="1"/>
            <a:endParaRPr lang="en-US" dirty="0"/>
          </a:p>
          <a:p>
            <a:pPr rtl="0" eaLnBrk="1" fontAlgn="t" latinLnBrk="0" hangingPunct="1"/>
            <a:r>
              <a:rPr lang="en-US" dirty="0"/>
              <a:t>Execution stage – is the actual day to day operations. </a:t>
            </a:r>
            <a:r>
              <a:rPr lang="en-US" i="1" dirty="0"/>
              <a:t>Again, the budget on file with LGD-BFB is the official budget and should be executed in your internal accounting software as approved by DFA..</a:t>
            </a:r>
          </a:p>
          <a:p>
            <a:pPr rtl="0" eaLnBrk="1" fontAlgn="t" latinLnBrk="0" hangingPunct="1"/>
            <a:endParaRPr lang="en-US" dirty="0"/>
          </a:p>
          <a:p>
            <a:pPr rtl="0" eaLnBrk="1" fontAlgn="t" latinLnBrk="0" hangingPunct="1"/>
            <a:r>
              <a:rPr lang="en-US" dirty="0"/>
              <a:t>Last but not least is the Review stage -  reviewing the outcomes of the budget with the governing body and also thru the external audit process.</a:t>
            </a:r>
          </a:p>
          <a:p>
            <a:pPr rtl="0" eaLnBrk="1" fontAlgn="t" latinLnBrk="0" hangingPunct="1"/>
            <a:endParaRPr lang="en-US" dirty="0"/>
          </a:p>
          <a:p>
            <a:r>
              <a:rPr lang="en-US" dirty="0"/>
              <a:t> </a:t>
            </a:r>
          </a:p>
          <a:p>
            <a:pPr rtl="0" eaLnBrk="1" fontAlgn="t" latinLnBrk="0" hangingPunct="1"/>
            <a:endParaRPr lang="en-US" dirty="0"/>
          </a:p>
          <a:p>
            <a:pPr rtl="0" eaLnBrk="1" fontAlgn="t" latinLnBrk="0" hangingPunct="1"/>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29B3F628-4E62-4153-A996-B53FAD223E70}" type="slidenum">
              <a:rPr lang="en-US" smtClean="0"/>
              <a:t>12</a:t>
            </a:fld>
            <a:endParaRPr lang="en-US" dirty="0"/>
          </a:p>
        </p:txBody>
      </p:sp>
    </p:spTree>
    <p:extLst>
      <p:ext uri="{BB962C8B-B14F-4D97-AF65-F5344CB8AC3E}">
        <p14:creationId xmlns:p14="http://schemas.microsoft.com/office/powerpoint/2010/main" val="1307689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3466C-655B-AC27-181A-813CE19CC7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3AE93B-4D52-4A38-E052-2A8ADAB2E6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7CAFE6-0F44-4DFC-E0A8-2F1F99B779B8}"/>
              </a:ext>
            </a:extLst>
          </p:cNvPr>
          <p:cNvSpPr>
            <a:spLocks noGrp="1"/>
          </p:cNvSpPr>
          <p:nvPr>
            <p:ph type="body" idx="1"/>
          </p:nvPr>
        </p:nvSpPr>
        <p:spPr/>
        <p:txBody>
          <a:bodyPr/>
          <a:lstStyle/>
          <a:p>
            <a:pPr defTabSz="924916">
              <a:defRPr/>
            </a:pPr>
            <a:r>
              <a:rPr lang="en-US" dirty="0"/>
              <a:t>It is important to know what types of special revenue the entity will receive for the upcoming new fiscal year.  </a:t>
            </a:r>
          </a:p>
          <a:p>
            <a:pPr defTabSz="924916">
              <a:defRPr/>
            </a:pPr>
            <a:endParaRPr lang="en-US" dirty="0"/>
          </a:p>
          <a:p>
            <a:pPr defTabSz="924916">
              <a:defRPr/>
            </a:pPr>
            <a:r>
              <a:rPr lang="en-US" dirty="0"/>
              <a:t>This slide provides the Special Revenue that is distributed by LGD/BFB.</a:t>
            </a:r>
          </a:p>
          <a:p>
            <a:pPr defTabSz="924916">
              <a:defRPr/>
            </a:pPr>
            <a:endParaRPr lang="en-US" dirty="0"/>
          </a:p>
          <a:p>
            <a:pPr defTabSz="924916">
              <a:defRPr/>
            </a:pPr>
            <a:r>
              <a:rPr lang="en-US" dirty="0"/>
              <a:t>Please remember Special Revenues are restricted funds and cannot be used for general operations.</a:t>
            </a:r>
          </a:p>
          <a:p>
            <a:pPr defTabSz="924916">
              <a:defRPr/>
            </a:pPr>
            <a:endParaRPr lang="en-US" dirty="0"/>
          </a:p>
          <a:p>
            <a:pPr defTabSz="924916">
              <a:defRPr/>
            </a:pPr>
            <a:r>
              <a:rPr lang="en-US" dirty="0"/>
              <a:t>  </a:t>
            </a:r>
          </a:p>
          <a:p>
            <a:pPr defTabSz="924916">
              <a:defRPr/>
            </a:pPr>
            <a:endParaRPr lang="en-US" dirty="0"/>
          </a:p>
          <a:p>
            <a:pPr defTabSz="924916">
              <a:defRPr/>
            </a:pPr>
            <a:r>
              <a:rPr lang="en-US" i="1" dirty="0"/>
              <a:t>Please make sure you have these  appropriations in the correct fund. Please reach out to your budget analyst for more information and/or guidance.</a:t>
            </a:r>
          </a:p>
          <a:p>
            <a:pPr defTabSz="924916">
              <a:defRPr/>
            </a:pPr>
            <a:endParaRPr lang="en-US" dirty="0"/>
          </a:p>
          <a:p>
            <a:pPr defTabSz="924916">
              <a:defRPr/>
            </a:pPr>
            <a:r>
              <a:rPr lang="en-US" dirty="0"/>
              <a:t>. </a:t>
            </a:r>
          </a:p>
          <a:p>
            <a:pPr defTabSz="924916">
              <a:defRPr/>
            </a:pPr>
            <a:endParaRPr lang="en-US" dirty="0"/>
          </a:p>
          <a:p>
            <a:pPr defTabSz="924916">
              <a:defRPr/>
            </a:pPr>
            <a:endParaRPr lang="en-US" dirty="0"/>
          </a:p>
          <a:p>
            <a:endParaRPr lang="en-US" dirty="0"/>
          </a:p>
        </p:txBody>
      </p:sp>
      <p:sp>
        <p:nvSpPr>
          <p:cNvPr id="4" name="Slide Number Placeholder 3">
            <a:extLst>
              <a:ext uri="{FF2B5EF4-FFF2-40B4-BE49-F238E27FC236}">
                <a16:creationId xmlns:a16="http://schemas.microsoft.com/office/drawing/2014/main" id="{0CC02F1D-1B07-DC9C-84D0-AA97DF4004F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6D49F4-A8A2-4172-841A-2719EA5307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7510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E3DCE-835F-A39C-67BE-689D1C1F37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AD665D-0B00-E104-7790-C998592E83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361832-8DC0-E60D-55D6-B1819F954174}"/>
              </a:ext>
            </a:extLst>
          </p:cNvPr>
          <p:cNvSpPr>
            <a:spLocks noGrp="1"/>
          </p:cNvSpPr>
          <p:nvPr>
            <p:ph type="body" idx="1"/>
          </p:nvPr>
        </p:nvSpPr>
        <p:spPr/>
        <p:txBody>
          <a:bodyPr/>
          <a:lstStyle/>
          <a:p>
            <a:pPr defTabSz="924916">
              <a:defRPr/>
            </a:pPr>
            <a:endParaRPr lang="en-US" dirty="0"/>
          </a:p>
          <a:p>
            <a:pPr defTabSz="924916">
              <a:defRPr/>
            </a:pPr>
            <a:r>
              <a:rPr lang="en-US" dirty="0"/>
              <a:t>. </a:t>
            </a:r>
          </a:p>
          <a:p>
            <a:pPr defTabSz="924916">
              <a:defRPr/>
            </a:pPr>
            <a:endParaRPr lang="en-US" dirty="0"/>
          </a:p>
          <a:p>
            <a:pPr defTabSz="924916">
              <a:defRPr/>
            </a:pPr>
            <a:endParaRPr lang="en-US" dirty="0"/>
          </a:p>
          <a:p>
            <a:endParaRPr lang="en-US" dirty="0"/>
          </a:p>
        </p:txBody>
      </p:sp>
      <p:sp>
        <p:nvSpPr>
          <p:cNvPr id="4" name="Slide Number Placeholder 3">
            <a:extLst>
              <a:ext uri="{FF2B5EF4-FFF2-40B4-BE49-F238E27FC236}">
                <a16:creationId xmlns:a16="http://schemas.microsoft.com/office/drawing/2014/main" id="{93772B7A-8C47-4354-3D86-B42949CD8D6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6D49F4-A8A2-4172-841A-2719EA5307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4397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3006B-86E2-AAD6-24CD-C4E2F43FA2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D46BA3-ACA4-FF66-910D-CC9D267515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DD1DA9-14F5-A070-EB4F-7E2278B1AE63}"/>
              </a:ext>
            </a:extLst>
          </p:cNvPr>
          <p:cNvSpPr>
            <a:spLocks noGrp="1"/>
          </p:cNvSpPr>
          <p:nvPr>
            <p:ph type="body" idx="1"/>
          </p:nvPr>
        </p:nvSpPr>
        <p:spPr/>
        <p:txBody>
          <a:bodyPr/>
          <a:lstStyle/>
          <a:p>
            <a:pPr defTabSz="924916">
              <a:defRPr/>
            </a:pPr>
            <a:endParaRPr lang="en-US" dirty="0"/>
          </a:p>
          <a:p>
            <a:pPr defTabSz="924916">
              <a:defRPr/>
            </a:pPr>
            <a:r>
              <a:rPr lang="en-US" dirty="0"/>
              <a:t> </a:t>
            </a:r>
          </a:p>
          <a:p>
            <a:pPr defTabSz="924916">
              <a:defRPr/>
            </a:pPr>
            <a:endParaRPr lang="en-US" dirty="0"/>
          </a:p>
          <a:p>
            <a:pPr defTabSz="924916">
              <a:defRPr/>
            </a:pPr>
            <a:endParaRPr lang="en-US" dirty="0"/>
          </a:p>
          <a:p>
            <a:endParaRPr lang="en-US" dirty="0"/>
          </a:p>
        </p:txBody>
      </p:sp>
      <p:sp>
        <p:nvSpPr>
          <p:cNvPr id="4" name="Slide Number Placeholder 3">
            <a:extLst>
              <a:ext uri="{FF2B5EF4-FFF2-40B4-BE49-F238E27FC236}">
                <a16:creationId xmlns:a16="http://schemas.microsoft.com/office/drawing/2014/main" id="{EB090EFE-462E-B90D-C58C-B285EA60152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6D49F4-A8A2-4172-841A-2719EA5307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1132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008" y="4444865"/>
            <a:ext cx="5560060" cy="4327807"/>
          </a:xfrm>
        </p:spPr>
        <p:txBody>
          <a:bodyPr/>
          <a:lstStyle/>
          <a:p>
            <a:r>
              <a:rPr lang="en-US" dirty="0"/>
              <a:t>Some Do’s and Don’ts of budgeting:</a:t>
            </a:r>
          </a:p>
          <a:p>
            <a:endParaRPr lang="en-US" dirty="0"/>
          </a:p>
          <a:p>
            <a:r>
              <a:rPr lang="en-US" dirty="0"/>
              <a:t>- Never budget recurring costs with non-recurring costs. </a:t>
            </a:r>
          </a:p>
          <a:p>
            <a:endParaRPr lang="en-US" dirty="0"/>
          </a:p>
          <a:p>
            <a:r>
              <a:rPr lang="en-US" dirty="0"/>
              <a:t>-Non-Recurring revenue is revenue that is for a short period of time such as:  </a:t>
            </a:r>
          </a:p>
          <a:p>
            <a:endParaRPr lang="en-US" baseline="0" dirty="0"/>
          </a:p>
          <a:p>
            <a:r>
              <a:rPr lang="en-US" baseline="0" dirty="0"/>
              <a:t>Example you are generating GRT revenues, while a capital outlay project such as a new school building being built in your area. This GRT is  additional revenues for a short period during the construction phase. Once the project is completed the additional GRT stops.  </a:t>
            </a:r>
          </a:p>
          <a:p>
            <a:endParaRPr lang="en-US" baseline="0" dirty="0"/>
          </a:p>
          <a:p>
            <a:r>
              <a:rPr lang="en-US" baseline="0" dirty="0"/>
              <a:t>Sale proceeds of equipment that were purchased from your General Fund should be reverted back to be used to start a capital improvement fund.</a:t>
            </a:r>
          </a:p>
          <a:p>
            <a:endParaRPr lang="en-US" baseline="0" dirty="0"/>
          </a:p>
          <a:p>
            <a:r>
              <a:rPr lang="en-US" baseline="0" dirty="0"/>
              <a:t>Special Revenue equipment must be reverted to that specific special revenue it was purchased from. Example: If you sell a piece of equipment that was purchase through LEPF funds; the sale proceeds must go back into the LEPF fund.  Same applies to your Fire Protection and EMS Funds.</a:t>
            </a:r>
          </a:p>
          <a:p>
            <a:endParaRPr lang="en-US" baseline="0" dirty="0"/>
          </a:p>
          <a:p>
            <a:r>
              <a:rPr lang="en-US" baseline="0" dirty="0"/>
              <a:t>Non-recurring revenue is also known as a one-time windfall of revenue; as I mentioned earlier- The increased GRT from a capital project, you may want to consider starting building a reserve fund for future capital improvements.</a:t>
            </a:r>
          </a:p>
          <a:p>
            <a:endParaRPr lang="en-US" baseline="0" dirty="0"/>
          </a:p>
          <a:p>
            <a:r>
              <a:rPr lang="en-US" baseline="0" dirty="0"/>
              <a:t>Insurance Premiums/Coverage – continuously change and increase.  It is good idea to review the coverage vs. the premiums.  Make sure coverage is adequate and up to date and covers the full value of the entity’s assets.  In the event there is not 100% coverage after the deductible can lead to unforeseen expenditures, causing hardship to the budget.</a:t>
            </a:r>
          </a:p>
          <a:p>
            <a:endParaRPr lang="en-US" baseline="0" dirty="0"/>
          </a:p>
          <a:p>
            <a:r>
              <a:rPr lang="en-US" baseline="0" dirty="0"/>
              <a:t>Establish a loss prevention program.  This can avoid any lawsuits.  And this is considered best practices and creates transparency.</a:t>
            </a:r>
          </a:p>
          <a:p>
            <a:endParaRPr lang="en-US" baseline="0" dirty="0"/>
          </a:p>
          <a:p>
            <a:r>
              <a:rPr lang="en-US" baseline="0" dirty="0"/>
              <a:t>Make sure to routinely review the needs to the entity’s programs and projects.</a:t>
            </a:r>
          </a:p>
          <a:p>
            <a:endParaRPr lang="en-US" baseline="0" dirty="0"/>
          </a:p>
          <a:p>
            <a:r>
              <a:rPr lang="en-US" baseline="0" dirty="0"/>
              <a:t>Last but not least try to minimize the number of funds and also bank accounts established.</a:t>
            </a:r>
          </a:p>
          <a:p>
            <a:endParaRPr lang="en-US" dirty="0"/>
          </a:p>
          <a:p>
            <a:endParaRPr lang="en-US" dirty="0"/>
          </a:p>
        </p:txBody>
      </p:sp>
      <p:sp>
        <p:nvSpPr>
          <p:cNvPr id="4" name="Slide Number Placeholder 3"/>
          <p:cNvSpPr>
            <a:spLocks noGrp="1"/>
          </p:cNvSpPr>
          <p:nvPr>
            <p:ph type="sldNum" sz="quarter" idx="5"/>
          </p:nvPr>
        </p:nvSpPr>
        <p:spPr/>
        <p:txBody>
          <a:bodyPr/>
          <a:lstStyle/>
          <a:p>
            <a:fld id="{976D49F4-A8A2-4172-841A-2719EA5307EA}" type="slidenum">
              <a:rPr lang="en-US" smtClean="0"/>
              <a:t>16</a:t>
            </a:fld>
            <a:endParaRPr lang="en-US"/>
          </a:p>
        </p:txBody>
      </p:sp>
    </p:spTree>
    <p:extLst>
      <p:ext uri="{BB962C8B-B14F-4D97-AF65-F5344CB8AC3E}">
        <p14:creationId xmlns:p14="http://schemas.microsoft.com/office/powerpoint/2010/main" val="446525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773C9-A12C-05A4-E889-07364F44C1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15D31C-60EB-4B26-7604-3896FD2DDE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A14560-DF1B-B801-7EA8-730843F3B60A}"/>
              </a:ext>
            </a:extLst>
          </p:cNvPr>
          <p:cNvSpPr>
            <a:spLocks noGrp="1"/>
          </p:cNvSpPr>
          <p:nvPr>
            <p:ph type="body" idx="1"/>
          </p:nvPr>
        </p:nvSpPr>
        <p:spPr/>
        <p:txBody>
          <a:bodyPr/>
          <a:lstStyle/>
          <a:p>
            <a:r>
              <a:rPr lang="en-US" dirty="0"/>
              <a:t>This is a new requirement and process when submitting Interim Budgets this year. A new Interim Budget Schedule has been created, and all entities will receive this schedule to use for the Interim Budget. </a:t>
            </a:r>
          </a:p>
          <a:p>
            <a:endParaRPr lang="en-US" dirty="0"/>
          </a:p>
          <a:p>
            <a:r>
              <a:rPr lang="en-US" dirty="0"/>
              <a:t>The schedule includes S1, S2 and S5.  Generally, at the time of Interim entity’s have this information for their upcoming budget year.  In the event any of these items change between Interim and Final Budget, it can be updated at Final Budget stage.  </a:t>
            </a:r>
          </a:p>
          <a:p>
            <a:endParaRPr lang="en-US" dirty="0"/>
          </a:p>
          <a:p>
            <a:r>
              <a:rPr lang="en-US" dirty="0"/>
              <a:t>Credit Card &amp; Electronic Policy form this has not changed, this has always been required.</a:t>
            </a:r>
          </a:p>
          <a:p>
            <a:endParaRPr lang="en-US" dirty="0"/>
          </a:p>
          <a:p>
            <a:r>
              <a:rPr lang="en-US" dirty="0"/>
              <a:t>Debt Service- we will go over this information in depth later in the training</a:t>
            </a:r>
          </a:p>
          <a:p>
            <a:endParaRPr lang="en-US" dirty="0"/>
          </a:p>
          <a:p>
            <a:r>
              <a:rPr lang="en-US" dirty="0"/>
              <a:t>Budget Work Plan Questionnaire – please have it completed and uploaded with the Interim Budget</a:t>
            </a:r>
          </a:p>
        </p:txBody>
      </p:sp>
      <p:sp>
        <p:nvSpPr>
          <p:cNvPr id="4" name="Slide Number Placeholder 3">
            <a:extLst>
              <a:ext uri="{FF2B5EF4-FFF2-40B4-BE49-F238E27FC236}">
                <a16:creationId xmlns:a16="http://schemas.microsoft.com/office/drawing/2014/main" id="{F8941C25-DDC0-A497-2747-CF32F1B9257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6D49F4-A8A2-4172-841A-2719EA5307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6972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69D4C-892E-CFAF-236D-07624D665A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BF1CED-936F-1FCD-7A02-9C548D1288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A597C5-8A11-CCEB-3B75-B4AA24D233C2}"/>
              </a:ext>
            </a:extLst>
          </p:cNvPr>
          <p:cNvSpPr>
            <a:spLocks noGrp="1"/>
          </p:cNvSpPr>
          <p:nvPr>
            <p:ph type="body" idx="1"/>
          </p:nvPr>
        </p:nvSpPr>
        <p:spPr/>
        <p:txBody>
          <a:bodyPr/>
          <a:lstStyle/>
          <a:p>
            <a:pPr defTabSz="924916">
              <a:defRPr/>
            </a:pPr>
            <a:r>
              <a:rPr lang="en-US" dirty="0"/>
              <a:t>In the Interim Budget Supporting Schedule workbook, fill out the entity name and ensure the correct fiscal years are entered on the Additional Info tab.  These values will auto populate on the other tabs.  Fill out the rest of the page as needed. Please upload current information, not information from previous years.</a:t>
            </a:r>
          </a:p>
        </p:txBody>
      </p:sp>
      <p:sp>
        <p:nvSpPr>
          <p:cNvPr id="4" name="Slide Number Placeholder 3">
            <a:extLst>
              <a:ext uri="{FF2B5EF4-FFF2-40B4-BE49-F238E27FC236}">
                <a16:creationId xmlns:a16="http://schemas.microsoft.com/office/drawing/2014/main" id="{710D1839-0B9F-839D-851E-F768B56A61F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6D49F4-A8A2-4172-841A-2719EA5307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0011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36591-0537-3893-0707-60C7B48310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1E6E34-F4FF-07FC-2FEE-AE6E059CD8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26B565-8DE0-D9A7-9200-7196B6EA018C}"/>
              </a:ext>
            </a:extLst>
          </p:cNvPr>
          <p:cNvSpPr>
            <a:spLocks noGrp="1"/>
          </p:cNvSpPr>
          <p:nvPr>
            <p:ph type="body" idx="1"/>
          </p:nvPr>
        </p:nvSpPr>
        <p:spPr/>
        <p:txBody>
          <a:bodyPr/>
          <a:lstStyle/>
          <a:p>
            <a:pPr defTabSz="924916">
              <a:defRPr/>
            </a:pPr>
            <a:r>
              <a:rPr lang="en-US" dirty="0"/>
              <a:t>The S-1 Salary &amp; Personnel tab of the Interim Budget Supporting Schedule workbook has some auto calculating features.  Verify the rates highlighted in green.  When the annual salary is entered for each employee/position in column C, the FICA (column D), Medicare (column E) and Retiree Health Care (column I) will automatically calculate.  Entry is still manually required for columns (F), (G), (H) and (J).  The Total in Column (K) will automatically sum columns (C) through (J).</a:t>
            </a:r>
          </a:p>
          <a:p>
            <a:pPr defTabSz="924916">
              <a:defRPr/>
            </a:pPr>
            <a:endParaRPr lang="en-US" dirty="0"/>
          </a:p>
          <a:p>
            <a:pPr defTabSz="924916">
              <a:defRPr/>
            </a:pPr>
            <a:r>
              <a:rPr lang="en-US" dirty="0"/>
              <a:t>Be sure to complete all the tabs on the workbook and upload it to your Interim Budget before submitting.</a:t>
            </a:r>
          </a:p>
        </p:txBody>
      </p:sp>
      <p:sp>
        <p:nvSpPr>
          <p:cNvPr id="4" name="Slide Number Placeholder 3">
            <a:extLst>
              <a:ext uri="{FF2B5EF4-FFF2-40B4-BE49-F238E27FC236}">
                <a16:creationId xmlns:a16="http://schemas.microsoft.com/office/drawing/2014/main" id="{0C68E791-1598-63BB-7CF1-2B5FD9DA3C4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6D49F4-A8A2-4172-841A-2719EA5307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5942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Here is a basic flow chart example of the budget process</a:t>
            </a:r>
            <a:r>
              <a:rPr lang="en-US" b="1" i="1" dirty="0"/>
              <a:t>.  The budgeting process should start late January early February, determine the projected revenues and gather historical department budgets and start conversations with the department heads about their historical budget to develop their budget needs to include any new expenditures or large projects they are aware of.</a:t>
            </a:r>
            <a:endParaRPr lang="en-US" i="1" dirty="0"/>
          </a:p>
        </p:txBody>
      </p:sp>
      <p:sp>
        <p:nvSpPr>
          <p:cNvPr id="4" name="Slide Number Placeholder 3"/>
          <p:cNvSpPr>
            <a:spLocks noGrp="1"/>
          </p:cNvSpPr>
          <p:nvPr>
            <p:ph type="sldNum" sz="quarter" idx="10"/>
          </p:nvPr>
        </p:nvSpPr>
        <p:spPr/>
        <p:txBody>
          <a:bodyPr/>
          <a:lstStyle/>
          <a:p>
            <a:fld id="{29B3F628-4E62-4153-A996-B53FAD223E70}" type="slidenum">
              <a:rPr lang="en-US" smtClean="0"/>
              <a:t>2</a:t>
            </a:fld>
            <a:endParaRPr lang="en-US" dirty="0"/>
          </a:p>
        </p:txBody>
      </p:sp>
    </p:spTree>
    <p:extLst>
      <p:ext uri="{BB962C8B-B14F-4D97-AF65-F5344CB8AC3E}">
        <p14:creationId xmlns:p14="http://schemas.microsoft.com/office/powerpoint/2010/main" val="2716497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interim budget is entered, submitted and approved the individual will receive an email notification indicating the approval of the interim budget.  </a:t>
            </a:r>
          </a:p>
          <a:p>
            <a:endParaRPr lang="en-US" dirty="0"/>
          </a:p>
          <a:p>
            <a:r>
              <a:rPr lang="en-US" dirty="0"/>
              <a:t>The budget is then returned to the entity so that it can be updated to reflect the final budget.  As a reminder, in the final budget stage, only cash budget line items can be unlocked.  In the event additional items need to be unlocked please reach out the budget analyst.</a:t>
            </a:r>
          </a:p>
          <a:p>
            <a:endParaRPr lang="en-US" dirty="0"/>
          </a:p>
          <a:p>
            <a:r>
              <a:rPr lang="en-US" dirty="0"/>
              <a:t>Please refer to the LGBMS Entity User Guide for full details and step by step instructions regarding entering the budget.  You may also reach out to the budget analyst for your entity with any questions you may have or issues you are experiencing.</a:t>
            </a:r>
          </a:p>
        </p:txBody>
      </p:sp>
      <p:sp>
        <p:nvSpPr>
          <p:cNvPr id="4" name="Slide Number Placeholder 3"/>
          <p:cNvSpPr>
            <a:spLocks noGrp="1"/>
          </p:cNvSpPr>
          <p:nvPr>
            <p:ph type="sldNum" sz="quarter" idx="5"/>
          </p:nvPr>
        </p:nvSpPr>
        <p:spPr/>
        <p:txBody>
          <a:bodyPr/>
          <a:lstStyle/>
          <a:p>
            <a:fld id="{976D49F4-A8A2-4172-841A-2719EA5307EA}" type="slidenum">
              <a:rPr lang="en-US" smtClean="0"/>
              <a:t>20</a:t>
            </a:fld>
            <a:endParaRPr lang="en-US"/>
          </a:p>
        </p:txBody>
      </p:sp>
    </p:spTree>
    <p:extLst>
      <p:ext uri="{BB962C8B-B14F-4D97-AF65-F5344CB8AC3E}">
        <p14:creationId xmlns:p14="http://schemas.microsoft.com/office/powerpoint/2010/main" val="39072678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Best Practices to keep in mind – Expenditures do not exceed revenues – review historical expenditure data, </a:t>
            </a:r>
          </a:p>
          <a:p>
            <a:endParaRPr lang="en-US" b="1" baseline="0" dirty="0"/>
          </a:p>
          <a:p>
            <a:r>
              <a:rPr lang="en-US" b="1" baseline="0" dirty="0"/>
              <a:t>This is quick flow chart of preparing for the upcoming budget process;  Work with department heads/managers to ensure everyone is on the same page when developing the budget.  </a:t>
            </a:r>
          </a:p>
          <a:p>
            <a:endParaRPr lang="en-US" b="1" baseline="0" dirty="0"/>
          </a:p>
          <a:p>
            <a:pPr defTabSz="938974"/>
            <a:endParaRPr lang="en-US" b="1" baseline="0" dirty="0">
              <a:solidFill>
                <a:srgbClr val="FF0000"/>
              </a:solidFill>
            </a:endParaRPr>
          </a:p>
          <a:p>
            <a:pPr defTabSz="938974"/>
            <a:r>
              <a:rPr lang="en-US" dirty="0"/>
              <a:t>The</a:t>
            </a:r>
            <a:r>
              <a:rPr lang="en-US" baseline="0" dirty="0"/>
              <a:t> Interim Budget will become the Final Budget. Once the Interim is approved, it becomes the Final budget. The only revisions available, will be to “Cash”, allowing to update for July 1 beginning cash balances by Fund. For any unforeseen changes (such as completion of union negotiations that affect salaries &amp; benefits and new grant awards) </a:t>
            </a:r>
            <a:r>
              <a:rPr lang="en-US" b="0" dirty="0"/>
              <a:t>Interim to Final, entity</a:t>
            </a:r>
            <a:r>
              <a:rPr lang="en-US" dirty="0"/>
              <a:t> must coordinate with analyst, for any revisions, such as </a:t>
            </a:r>
            <a:r>
              <a:rPr lang="en-US" baseline="0" dirty="0"/>
              <a:t>unlock Funds, and Line Items.  </a:t>
            </a:r>
          </a:p>
          <a:p>
            <a:pPr defTabSz="938974"/>
            <a:endParaRPr lang="en-US" baseline="0" dirty="0"/>
          </a:p>
          <a:p>
            <a:pPr defTabSz="938974">
              <a:defRPr/>
            </a:pPr>
            <a:endParaRPr lang="en-US" baseline="0" dirty="0"/>
          </a:p>
          <a:p>
            <a:r>
              <a:rPr lang="en-US" baseline="0" dirty="0"/>
              <a:t>Your LGBMS account is considered your signature on the system.  Therefore, entities should keep all user accounts current and immediately submit a SAF to disable employees who have left the entity.  Maintenance of user accounts is each entity’s responsibility.  Also, keep in mind that all submissions and subsequent revisions to data are strictly handled by the entity.  Entity is required to meet LGD deadlines by state statue. </a:t>
            </a:r>
          </a:p>
          <a:p>
            <a:endParaRPr lang="en-US" baseline="0" dirty="0"/>
          </a:p>
          <a:p>
            <a:r>
              <a:rPr lang="en-US" baseline="0" dirty="0"/>
              <a:t>Larger entities may have several LGBMS users with some focusing on just budget and others on just reporting year-to-date actuals.  However, the data belongs to the entity as a whole and it is important that all departments within a local entity work together to ensure the accuracy of the data, is reported on LGBMS.</a:t>
            </a:r>
            <a:endParaRPr lang="en-US" dirty="0"/>
          </a:p>
        </p:txBody>
      </p:sp>
      <p:sp>
        <p:nvSpPr>
          <p:cNvPr id="4" name="Slide Number Placeholder 3"/>
          <p:cNvSpPr>
            <a:spLocks noGrp="1"/>
          </p:cNvSpPr>
          <p:nvPr>
            <p:ph type="sldNum" sz="quarter" idx="10"/>
          </p:nvPr>
        </p:nvSpPr>
        <p:spPr/>
        <p:txBody>
          <a:bodyPr/>
          <a:lstStyle/>
          <a:p>
            <a:pPr marL="0" marR="0" lvl="0" indent="0" algn="r" defTabSz="462458" rtl="0" eaLnBrk="1" fontAlgn="auto" latinLnBrk="0" hangingPunct="1">
              <a:lnSpc>
                <a:spcPct val="100000"/>
              </a:lnSpc>
              <a:spcBef>
                <a:spcPts val="0"/>
              </a:spcBef>
              <a:spcAft>
                <a:spcPts val="0"/>
              </a:spcAft>
              <a:buClrTx/>
              <a:buSzTx/>
              <a:buFontTx/>
              <a:buNone/>
              <a:tabLst/>
              <a:defRPr/>
            </a:pPr>
            <a:fld id="{29B3F628-4E62-4153-A996-B53FAD223E7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2458"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8458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800" kern="12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You can also reference our User Guide.  When clicking on the link you will see YouTube Videos. You can go through all or look at each one individually.    </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B3F628-4E62-4153-A996-B53FAD223E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51736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accent6">
                    <a:lumMod val="75000"/>
                  </a:schemeClr>
                </a:solidFill>
              </a:rPr>
              <a:t>It is a good idea to have a handy copy of the LGBMS User Guide, please visit our DFA website to download a copy. </a:t>
            </a:r>
            <a:r>
              <a:rPr lang="en-US" sz="1200" b="1" dirty="0">
                <a:solidFill>
                  <a:schemeClr val="accent6">
                    <a:lumMod val="75000"/>
                  </a:schemeClr>
                </a:solidFill>
                <a:highlight>
                  <a:srgbClr val="FFFF00"/>
                </a:highlight>
              </a:rPr>
              <a:t>This slide demonstrates the full steps on how to locate the user guide.</a:t>
            </a:r>
          </a:p>
          <a:p>
            <a:r>
              <a:rPr lang="en-US" sz="1200" dirty="0">
                <a:solidFill>
                  <a:schemeClr val="accent6">
                    <a:lumMod val="75000"/>
                  </a:schemeClr>
                </a:solidFill>
              </a:rPr>
              <a:t>This concludes the Presentation Introduction to Budget 101.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F45F70-9133-4965-8100-2B500B4ABE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32043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latin typeface="Tw Cen MT" panose="020B0602020104020603" pitchFamily="34" charset="0"/>
              </a:rPr>
              <a:t>This concludes the presentation.  We </a:t>
            </a:r>
            <a:r>
              <a:rPr lang="en-US" sz="1800" b="0">
                <a:latin typeface="Tw Cen MT" panose="020B0602020104020603" pitchFamily="34" charset="0"/>
              </a:rPr>
              <a:t>will continue </a:t>
            </a:r>
            <a:r>
              <a:rPr lang="en-US" sz="1800" b="0" dirty="0">
                <a:latin typeface="Tw Cen MT" panose="020B0602020104020603" pitchFamily="34" charset="0"/>
              </a:rPr>
              <a:t>with training for the Debt Module and </a:t>
            </a:r>
            <a:r>
              <a:rPr lang="en-US" sz="1800" b="0">
                <a:latin typeface="Tw Cen MT" panose="020B0602020104020603" pitchFamily="34" charset="0"/>
              </a:rPr>
              <a:t>Debt Corrections.</a:t>
            </a:r>
            <a:endParaRPr lang="en-US" sz="1800" b="0" dirty="0">
              <a:latin typeface="Tw Cen MT" panose="020B0602020104020603"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B3F628-4E62-4153-A996-B53FAD223E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7394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491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orbel" panose="020B0503020204020204"/>
              <a:ea typeface="+mn-ea"/>
              <a:cs typeface="+mn-cs"/>
            </a:endParaRPr>
          </a:p>
          <a:p>
            <a:endParaRPr lang="en-US" b="0" dirty="0"/>
          </a:p>
          <a:p>
            <a:r>
              <a:rPr lang="en-US" b="0" dirty="0"/>
              <a:t>Kathleen</a:t>
            </a:r>
          </a:p>
          <a:p>
            <a:endParaRPr lang="en-US" b="0" dirty="0"/>
          </a:p>
          <a:p>
            <a:pPr marL="0" marR="0" lvl="0" indent="0" algn="l" defTabSz="92491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orbel" panose="020B0503020204020204"/>
                <a:ea typeface="+mn-ea"/>
                <a:cs typeface="+mn-cs"/>
              </a:rPr>
              <a:t>A budget is a Forecasted Financial Plan for a Fiscal Year (FY); </a:t>
            </a:r>
            <a:r>
              <a:rPr lang="en-US" sz="1200" dirty="0">
                <a:solidFill>
                  <a:prstClr val="black"/>
                </a:solidFill>
                <a:latin typeface="Corbel" panose="020B0503020204020204"/>
              </a:rPr>
              <a:t>Using historical data and economic trends to  project revenues and expenditures for upcoming year.   It is used as a:</a:t>
            </a:r>
          </a:p>
          <a:p>
            <a:pPr marL="0" marR="0" lvl="0" indent="0" algn="l" defTabSz="924916" rtl="0" eaLnBrk="1" fontAlgn="auto" latinLnBrk="0" hangingPunct="1">
              <a:lnSpc>
                <a:spcPct val="100000"/>
              </a:lnSpc>
              <a:spcBef>
                <a:spcPts val="0"/>
              </a:spcBef>
              <a:spcAft>
                <a:spcPts val="0"/>
              </a:spcAft>
              <a:buClrTx/>
              <a:buSzTx/>
              <a:buFontTx/>
              <a:buNone/>
              <a:tabLst/>
              <a:defRPr/>
            </a:pPr>
            <a:endParaRPr lang="en-US" sz="1200" dirty="0">
              <a:solidFill>
                <a:prstClr val="black"/>
              </a:solidFill>
              <a:latin typeface="Corbel" panose="020B0503020204020204"/>
            </a:endParaRPr>
          </a:p>
          <a:p>
            <a:pPr marL="0" marR="0" lvl="0" indent="0" algn="l" defTabSz="924916"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Corbel" panose="020B0503020204020204"/>
              </a:rPr>
              <a:t>		- Monetary Plan</a:t>
            </a:r>
          </a:p>
          <a:p>
            <a:pPr marL="0" marR="0" lvl="0" indent="0" algn="l" defTabSz="924916"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Corbel" panose="020B0503020204020204"/>
              </a:rPr>
              <a:t>		- Communication Tool</a:t>
            </a:r>
          </a:p>
          <a:p>
            <a:pPr marL="0" marR="0" lvl="0" indent="0" algn="l" defTabSz="924916"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Corbel" panose="020B0503020204020204"/>
              </a:rPr>
              <a:t>		- Legally Binding Contract</a:t>
            </a:r>
          </a:p>
          <a:p>
            <a:pPr marL="0" marR="0" lvl="0" indent="0" algn="l" defTabSz="92491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orbel" panose="020B0503020204020204"/>
              <a:ea typeface="+mn-ea"/>
              <a:cs typeface="+mn-cs"/>
            </a:endParaRPr>
          </a:p>
          <a:p>
            <a:pPr defTabSz="924916">
              <a:defRPr/>
            </a:pPr>
            <a:r>
              <a:rPr lang="en-US" b="0" dirty="0"/>
              <a:t>As we prepare for the Fiscal Year 26-27; there is ONE BUDGET TWO STAGES.  The first step will be entering the Interim Budget.  There are two ways to enter the interim budget, either manually or upload into LGBMS. The interim budget is reviewed and analyzed by your analyst to ensure you have a balanced budget.  Upon approval you will be provided the approved copy.</a:t>
            </a:r>
          </a:p>
          <a:p>
            <a:pPr defTabSz="924916">
              <a:defRPr/>
            </a:pPr>
            <a:endParaRPr lang="en-US" b="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F45F70-9133-4965-8100-2B500B4ABE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1006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Before we begin the actual budget process, here are some forecasting tips to keep in mind when you begin the budget development process.</a:t>
            </a:r>
          </a:p>
          <a:p>
            <a:endParaRPr lang="en-US" b="1" dirty="0"/>
          </a:p>
          <a:p>
            <a:r>
              <a:rPr lang="en-US" b="1" dirty="0"/>
              <a:t>Property Tax </a:t>
            </a:r>
            <a:r>
              <a:rPr lang="en-US" dirty="0"/>
              <a:t>-  Finance staff should </a:t>
            </a:r>
            <a:r>
              <a:rPr lang="en-US" strike="sngStrike" dirty="0"/>
              <a:t> </a:t>
            </a:r>
            <a:r>
              <a:rPr lang="en-US" i="1" strike="noStrike" baseline="0" dirty="0"/>
              <a:t>Utilize the “Property Tax Revenue Estimated Form”  to determine the forecasted property tax revenue. This Form can be found </a:t>
            </a:r>
            <a:r>
              <a:rPr lang="en-US" i="1" baseline="0" dirty="0"/>
              <a:t>on our website</a:t>
            </a:r>
            <a:r>
              <a:rPr lang="en-US" baseline="0" dirty="0"/>
              <a:t>, follow link which is provide on the slide. </a:t>
            </a:r>
            <a:r>
              <a:rPr lang="en-US" i="1" baseline="0" dirty="0"/>
              <a:t>This form can also be used as a tool to provide the mill rate information to the governing body</a:t>
            </a:r>
            <a:r>
              <a:rPr lang="en-US" baseline="0" dirty="0"/>
              <a:t> for estimating “what if” scenarios when a local government is contemplating increasing the imposed operational mill rate.</a:t>
            </a:r>
          </a:p>
          <a:p>
            <a:endParaRPr lang="en-US" baseline="0" dirty="0"/>
          </a:p>
          <a:p>
            <a:r>
              <a:rPr lang="en-US" baseline="0" dirty="0"/>
              <a:t>Any changes to the imposed operational mill rate must be via a governing body approved resolution submitted no later than July 31</a:t>
            </a:r>
            <a:r>
              <a:rPr lang="en-US" baseline="30000" dirty="0"/>
              <a:t>st</a:t>
            </a:r>
            <a:r>
              <a:rPr lang="en-US" baseline="0" dirty="0"/>
              <a:t>, please email the resolution to Catrina Chavez, the Special Project Analyst  Please submit this information with your final budget and email your analyst that your entity will be increasing the mill rate, </a:t>
            </a:r>
            <a:r>
              <a:rPr lang="en-US" i="1" baseline="0" dirty="0"/>
              <a:t>so they can verify with Catrina she received the information. This information is needed when calculating the property tax rates.</a:t>
            </a:r>
          </a:p>
          <a:p>
            <a:endParaRPr lang="en-US" i="1" baseline="0" dirty="0"/>
          </a:p>
          <a:p>
            <a:r>
              <a:rPr lang="en-US" b="1" baseline="0" dirty="0"/>
              <a:t>Gross Receipts Tax- </a:t>
            </a:r>
            <a:r>
              <a:rPr lang="en-US" baseline="0" dirty="0"/>
              <a:t>LGBMS has now been in full operation </a:t>
            </a:r>
            <a:r>
              <a:rPr lang="en-US" i="1" baseline="0" dirty="0"/>
              <a:t>since 2018, five </a:t>
            </a:r>
            <a:r>
              <a:rPr lang="en-US" baseline="0" dirty="0"/>
              <a:t>full budget years, you can utilize the historical data to analyze the GRT trends to assist you in forecasting the GRT amounts. </a:t>
            </a:r>
            <a:r>
              <a:rPr lang="en-US" i="1" baseline="0" dirty="0"/>
              <a:t>Remember to analysis and disrupters such as a business closing or any new expected revenue such as new business coming, new construction projects, etc.</a:t>
            </a:r>
          </a:p>
          <a:p>
            <a:endParaRPr lang="en-US" i="1" baseline="0" dirty="0"/>
          </a:p>
          <a:p>
            <a:r>
              <a:rPr lang="en-US" baseline="0" dirty="0"/>
              <a:t>. Keep in mind any new business will generate additional revenue- You may want to check with your Zoning Department if there are any permits for any new business that are opening in your area?</a:t>
            </a:r>
          </a:p>
          <a:p>
            <a:r>
              <a:rPr lang="en-US" baseline="0" dirty="0"/>
              <a:t>. Is your governing body enacting a new tax increase?</a:t>
            </a:r>
            <a:r>
              <a:rPr lang="en-US" i="1" baseline="0" dirty="0"/>
              <a:t> If so, you need to contact the Tax and Revenue for guidance on the process.</a:t>
            </a:r>
          </a:p>
          <a:p>
            <a:endParaRPr lang="en-US" i="1" baseline="0" dirty="0"/>
          </a:p>
          <a:p>
            <a:pPr defTabSz="924916">
              <a:defRPr/>
            </a:pPr>
            <a:r>
              <a:rPr lang="en-US" dirty="0"/>
              <a:t>Construction or Road projects bring in additional tax revenue up until the project ends; it is recommended to places these additional revenues in a reserve fund for a raining day-since it is considered at a one-time revenue and should no be used for recurring expenditures (such as salary increases, insurance cost).</a:t>
            </a:r>
          </a:p>
          <a:p>
            <a:endParaRPr lang="en-US" baseline="0" dirty="0"/>
          </a:p>
          <a:p>
            <a:pPr>
              <a:lnSpc>
                <a:spcPct val="100000"/>
              </a:lnSpc>
            </a:pPr>
            <a:r>
              <a:rPr lang="en-US" b="1" dirty="0"/>
              <a:t>Small Cities and County Assistance distributions </a:t>
            </a:r>
            <a:r>
              <a:rPr lang="en-US" dirty="0"/>
              <a:t>if applicable. Small Counties Assistance Act was established by the NM Legislature in 1982 to provide funding to small counties to be used for general operating purposes. Counties must meet specific qualifications; this revenue is distributed by BFB- for more information you can look up the statue that is provided on this slide.</a:t>
            </a:r>
          </a:p>
          <a:p>
            <a:pPr>
              <a:lnSpc>
                <a:spcPct val="100000"/>
              </a:lnSpc>
            </a:pPr>
            <a:endParaRPr lang="en-US" dirty="0"/>
          </a:p>
          <a:p>
            <a:pPr>
              <a:lnSpc>
                <a:spcPct val="100000"/>
              </a:lnSpc>
            </a:pPr>
            <a:r>
              <a:rPr lang="en-US" b="1" dirty="0"/>
              <a:t>Small Cities is distributed by TRD</a:t>
            </a:r>
            <a:r>
              <a:rPr lang="en-US" dirty="0"/>
              <a:t>; the distribution is based on population of each municipality in the state. The population information is provided by the Bureau of Business and Economic Research located at UNM. Additional information can be found in the statue that is also provide on this slide.</a:t>
            </a:r>
          </a:p>
          <a:p>
            <a:endParaRPr lang="en-US" baseline="0" dirty="0"/>
          </a:p>
          <a:p>
            <a:pPr>
              <a:lnSpc>
                <a:spcPct val="100000"/>
              </a:lnSpc>
            </a:pPr>
            <a:r>
              <a:rPr lang="en-US" b="1" dirty="0"/>
              <a:t>Debt Service:</a:t>
            </a:r>
          </a:p>
          <a:p>
            <a:pPr>
              <a:lnSpc>
                <a:spcPct val="100000"/>
              </a:lnSpc>
            </a:pPr>
            <a:r>
              <a:rPr lang="en-US" dirty="0"/>
              <a:t>General Obligation Bond referenced as GO Bond- This revenue comes from property taxes. This does require voter approval</a:t>
            </a:r>
          </a:p>
          <a:p>
            <a:pPr>
              <a:lnSpc>
                <a:spcPct val="100000"/>
              </a:lnSpc>
            </a:pPr>
            <a:r>
              <a:rPr lang="en-US" dirty="0"/>
              <a:t>Revenue Bonds can be from GRT, Gas Tax, Lodgers Tax. This revenue is obligated and/ or restricted for a certain purpose and is considered a Debt.</a:t>
            </a:r>
          </a:p>
          <a:p>
            <a:pPr>
              <a:lnSpc>
                <a:spcPct val="100000"/>
              </a:lnSpc>
            </a:pPr>
            <a:endParaRPr lang="en-US" dirty="0"/>
          </a:p>
          <a:p>
            <a:pPr>
              <a:lnSpc>
                <a:spcPct val="100000"/>
              </a:lnSpc>
            </a:pPr>
            <a:r>
              <a:rPr lang="en-US" b="1" dirty="0"/>
              <a:t>DO NOT budget g</a:t>
            </a:r>
            <a:r>
              <a:rPr lang="en-US" dirty="0"/>
              <a:t>rants until you have legally secured the grant with the appropriate signatures and an award letter. </a:t>
            </a:r>
            <a:r>
              <a:rPr lang="en-US" dirty="0">
                <a:solidFill>
                  <a:prstClr val="black"/>
                </a:solidFill>
                <a:latin typeface="Calibri" panose="020F0502020204030204"/>
              </a:rPr>
              <a:t>.  Also Please DO NOT comingle Grants with your operational fund which is your general fund. Grants have a purpose with specific scope of work. Mark sure you understand the grant requirements.</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76D49F4-A8A2-4172-841A-2719EA5307EA}" type="slidenum">
              <a:rPr lang="en-US" smtClean="0"/>
              <a:t>4</a:t>
            </a:fld>
            <a:endParaRPr lang="en-US"/>
          </a:p>
        </p:txBody>
      </p:sp>
    </p:spTree>
    <p:extLst>
      <p:ext uri="{BB962C8B-B14F-4D97-AF65-F5344CB8AC3E}">
        <p14:creationId xmlns:p14="http://schemas.microsoft.com/office/powerpoint/2010/main" val="828546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b="0" u="none" dirty="0"/>
              <a:t>Property Taxes are collected and distributed by your county Treasures Office typically in December and May. </a:t>
            </a:r>
          </a:p>
          <a:p>
            <a:pPr defTabSz="924916">
              <a:defRPr/>
            </a:pPr>
            <a:endParaRPr lang="en-US" b="0" u="none" dirty="0"/>
          </a:p>
          <a:p>
            <a:pPr defTabSz="924916">
              <a:defRPr/>
            </a:pPr>
            <a:r>
              <a:rPr lang="en-US" b="0" u="none" dirty="0"/>
              <a:t>New enactments are also handled by the Tax and Revenue. All enactments must be approved by your governing body; there are two deadlines to submit to TRD. March 31</a:t>
            </a:r>
            <a:r>
              <a:rPr lang="en-US" b="0" u="none" baseline="30000" dirty="0"/>
              <a:t>st</a:t>
            </a:r>
            <a:r>
              <a:rPr lang="en-US" b="0" u="none" dirty="0"/>
              <a:t> deadline is for the effective date of July 1</a:t>
            </a:r>
            <a:r>
              <a:rPr lang="en-US" b="0" u="none" baseline="30000" dirty="0"/>
              <a:t>st</a:t>
            </a:r>
            <a:r>
              <a:rPr lang="en-US" b="0" u="none" dirty="0"/>
              <a:t>. September deadline is for the effective date of January 1st.  For more information you can go to the link as shown on the slide to attain tax &amp; revenues GRT reference guide </a:t>
            </a:r>
          </a:p>
          <a:p>
            <a:pPr defTabSz="924916">
              <a:defRPr/>
            </a:pPr>
            <a:endParaRPr lang="en-US" b="0" u="none" dirty="0"/>
          </a:p>
          <a:p>
            <a:pPr lvl="0"/>
            <a:r>
              <a:rPr lang="en-US" b="0" u="none" dirty="0"/>
              <a:t>Please note the July 1</a:t>
            </a:r>
            <a:r>
              <a:rPr lang="en-US" b="0" u="none" baseline="30000" dirty="0"/>
              <a:t>st</a:t>
            </a:r>
            <a:r>
              <a:rPr lang="en-US" b="0" u="none" dirty="0"/>
              <a:t> or January 1</a:t>
            </a:r>
            <a:r>
              <a:rPr lang="en-US" b="0" u="none" baseline="30000" dirty="0"/>
              <a:t>st</a:t>
            </a:r>
            <a:r>
              <a:rPr lang="en-US" b="0" u="none" dirty="0"/>
              <a:t> newly GRT enactment distribution will not be received until 3 months later-The process is the Vendor collects the taxes in July and reports the taxes generated to TRD on their August report in their CRS report, September TRD makes the distribution.</a:t>
            </a:r>
          </a:p>
          <a:p>
            <a:endParaRPr lang="en-US" b="0" u="none" dirty="0"/>
          </a:p>
          <a:p>
            <a:r>
              <a:rPr lang="en-US" dirty="0"/>
              <a:t>Special Appropriations are usually distributed through grant agreements, where all required parties have to signoff.   Always make sure to review and understand the scope of work and the applicable expenditures to ensure the entity receives the 100% reimbursements.</a:t>
            </a:r>
          </a:p>
          <a:p>
            <a:endParaRPr lang="en-US" dirty="0"/>
          </a:p>
          <a:p>
            <a:endParaRPr lang="en-US" dirty="0"/>
          </a:p>
        </p:txBody>
      </p:sp>
      <p:sp>
        <p:nvSpPr>
          <p:cNvPr id="4" name="Slide Number Placeholder 3"/>
          <p:cNvSpPr>
            <a:spLocks noGrp="1"/>
          </p:cNvSpPr>
          <p:nvPr>
            <p:ph type="sldNum" sz="quarter" idx="5"/>
          </p:nvPr>
        </p:nvSpPr>
        <p:spPr/>
        <p:txBody>
          <a:bodyPr/>
          <a:lstStyle/>
          <a:p>
            <a:fld id="{976D49F4-A8A2-4172-841A-2719EA5307EA}" type="slidenum">
              <a:rPr lang="en-US" smtClean="0"/>
              <a:t>5</a:t>
            </a:fld>
            <a:endParaRPr lang="en-US"/>
          </a:p>
        </p:txBody>
      </p:sp>
    </p:spTree>
    <p:extLst>
      <p:ext uri="{BB962C8B-B14F-4D97-AF65-F5344CB8AC3E}">
        <p14:creationId xmlns:p14="http://schemas.microsoft.com/office/powerpoint/2010/main" val="2756626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It is important to know what types of special revenue the entity will receive for the upcoming new fiscal year.  </a:t>
            </a:r>
          </a:p>
          <a:p>
            <a:pPr defTabSz="924916">
              <a:defRPr/>
            </a:pPr>
            <a:endParaRPr lang="en-US" dirty="0"/>
          </a:p>
          <a:p>
            <a:pPr defTabSz="924916">
              <a:defRPr/>
            </a:pPr>
            <a:r>
              <a:rPr lang="en-US" dirty="0"/>
              <a:t>This slide provides the Special Revenue that is distributed by LGD/BFB.</a:t>
            </a:r>
          </a:p>
          <a:p>
            <a:pPr defTabSz="924916">
              <a:defRPr/>
            </a:pPr>
            <a:endParaRPr lang="en-US" dirty="0"/>
          </a:p>
          <a:p>
            <a:pPr defTabSz="924916">
              <a:defRPr/>
            </a:pPr>
            <a:r>
              <a:rPr lang="en-US" dirty="0"/>
              <a:t>Please remember Special Revenues are restricted funds and cannot be used for general operations.</a:t>
            </a:r>
          </a:p>
          <a:p>
            <a:pPr defTabSz="924916">
              <a:defRPr/>
            </a:pPr>
            <a:endParaRPr lang="en-US" dirty="0"/>
          </a:p>
          <a:p>
            <a:pPr defTabSz="924916">
              <a:defRPr/>
            </a:pPr>
            <a:r>
              <a:rPr lang="en-US" i="1" dirty="0"/>
              <a:t>Please make sure you have these  appropriations in the correct fund. Please reach out to your budget analyst for more information and/or guidance.</a:t>
            </a:r>
          </a:p>
        </p:txBody>
      </p:sp>
      <p:sp>
        <p:nvSpPr>
          <p:cNvPr id="4" name="Slide Number Placeholder 3"/>
          <p:cNvSpPr>
            <a:spLocks noGrp="1"/>
          </p:cNvSpPr>
          <p:nvPr>
            <p:ph type="sldNum" sz="quarter" idx="5"/>
          </p:nvPr>
        </p:nvSpPr>
        <p:spPr/>
        <p:txBody>
          <a:bodyPr/>
          <a:lstStyle/>
          <a:p>
            <a:fld id="{976D49F4-A8A2-4172-841A-2719EA5307EA}" type="slidenum">
              <a:rPr lang="en-US" smtClean="0"/>
              <a:t>6</a:t>
            </a:fld>
            <a:endParaRPr lang="en-US"/>
          </a:p>
        </p:txBody>
      </p:sp>
    </p:spTree>
    <p:extLst>
      <p:ext uri="{BB962C8B-B14F-4D97-AF65-F5344CB8AC3E}">
        <p14:creationId xmlns:p14="http://schemas.microsoft.com/office/powerpoint/2010/main" val="507506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4C9E7-44DC-43A3-5955-F1FD45E1B5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6E9DB9-AED1-950F-1236-1E4AC6DF18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CFF594-DB86-38D4-0B6A-C6630D59BBFF}"/>
              </a:ext>
            </a:extLst>
          </p:cNvPr>
          <p:cNvSpPr>
            <a:spLocks noGrp="1"/>
          </p:cNvSpPr>
          <p:nvPr>
            <p:ph type="body" idx="1"/>
          </p:nvPr>
        </p:nvSpPr>
        <p:spPr/>
        <p:txBody>
          <a:bodyPr/>
          <a:lstStyle/>
          <a:p>
            <a:pPr defTabSz="924916">
              <a:defRPr/>
            </a:pPr>
            <a:r>
              <a:rPr lang="en-US" dirty="0"/>
              <a:t>It is important to know what types of special revenue the entity will receive for the upcoming new fiscal year.  </a:t>
            </a:r>
          </a:p>
          <a:p>
            <a:pPr defTabSz="924916">
              <a:defRPr/>
            </a:pPr>
            <a:endParaRPr lang="en-US" dirty="0"/>
          </a:p>
          <a:p>
            <a:pPr defTabSz="924916">
              <a:defRPr/>
            </a:pPr>
            <a:r>
              <a:rPr lang="en-US" dirty="0"/>
              <a:t>This slide provides the Special Revenue that is distributed by LGD/BFB.</a:t>
            </a:r>
          </a:p>
          <a:p>
            <a:pPr defTabSz="924916">
              <a:defRPr/>
            </a:pPr>
            <a:endParaRPr lang="en-US" dirty="0"/>
          </a:p>
          <a:p>
            <a:pPr defTabSz="924916">
              <a:defRPr/>
            </a:pPr>
            <a:r>
              <a:rPr lang="en-US" dirty="0"/>
              <a:t>Please remember Special Revenues are restricted funds and cannot be used for general operations.</a:t>
            </a:r>
          </a:p>
          <a:p>
            <a:pPr defTabSz="924916">
              <a:defRPr/>
            </a:pPr>
            <a:endParaRPr lang="en-US" dirty="0"/>
          </a:p>
          <a:p>
            <a:pPr defTabSz="924916">
              <a:defRPr/>
            </a:pPr>
            <a:endParaRPr lang="en-US" dirty="0"/>
          </a:p>
          <a:p>
            <a:pPr defTabSz="924916">
              <a:defRPr/>
            </a:pPr>
            <a:r>
              <a:rPr lang="en-US" dirty="0"/>
              <a:t>.</a:t>
            </a:r>
          </a:p>
          <a:p>
            <a:pPr defTabSz="924916">
              <a:defRPr/>
            </a:pPr>
            <a:endParaRPr lang="en-US" dirty="0"/>
          </a:p>
          <a:p>
            <a:pPr defTabSz="924916">
              <a:defRPr/>
            </a:pPr>
            <a:endParaRPr lang="en-US" dirty="0"/>
          </a:p>
          <a:p>
            <a:endParaRPr lang="en-US" dirty="0"/>
          </a:p>
        </p:txBody>
      </p:sp>
      <p:sp>
        <p:nvSpPr>
          <p:cNvPr id="4" name="Slide Number Placeholder 3">
            <a:extLst>
              <a:ext uri="{FF2B5EF4-FFF2-40B4-BE49-F238E27FC236}">
                <a16:creationId xmlns:a16="http://schemas.microsoft.com/office/drawing/2014/main" id="{70761D49-EF9E-2585-7560-EC07DEE1528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6D49F4-A8A2-4172-841A-2719EA5307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6684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008" y="4444865"/>
            <a:ext cx="5560060" cy="4327807"/>
          </a:xfrm>
        </p:spPr>
        <p:txBody>
          <a:bodyPr/>
          <a:lstStyle/>
          <a:p>
            <a:r>
              <a:rPr lang="en-US" b="0" dirty="0"/>
              <a:t>READ NOTES</a:t>
            </a:r>
          </a:p>
          <a:p>
            <a:pPr marL="232470" indent="-232470">
              <a:buAutoNum type="arabicPeriod"/>
            </a:pPr>
            <a:r>
              <a:rPr lang="en-US" b="0" dirty="0"/>
              <a:t>General Fund- is the catch all fund- non-restricted-used for operating purposes. This</a:t>
            </a:r>
            <a:r>
              <a:rPr lang="en-US" b="0" baseline="0" dirty="0"/>
              <a:t> fund is also used as a flow-through fund or utilized as a temporary loan to other funds until your grant reimbursements are received.</a:t>
            </a:r>
            <a:r>
              <a:rPr lang="en-US" b="0" baseline="0" dirty="0">
                <a:solidFill>
                  <a:schemeClr val="tx1"/>
                </a:solidFill>
              </a:rPr>
              <a:t>.   </a:t>
            </a:r>
            <a:r>
              <a:rPr lang="en-US" b="0" baseline="0" dirty="0"/>
              <a:t>Again, it is so important to build a strong healthy cash balance reserves in the general fund as it appears this fund is going to be the primary resource for all your supplemental revenues. You can temporarily borrow from this fund to cover any negative balances or permanently depending on your local governing board.</a:t>
            </a:r>
          </a:p>
          <a:p>
            <a:pPr marL="232470" indent="-232470">
              <a:buAutoNum type="arabicPeriod"/>
            </a:pPr>
            <a:endParaRPr lang="en-US" b="0" baseline="0" dirty="0"/>
          </a:p>
          <a:p>
            <a:pPr marL="232470" indent="-232470">
              <a:buAutoNum type="arabicPeriod"/>
            </a:pPr>
            <a:r>
              <a:rPr lang="en-US" b="0" baseline="0" dirty="0"/>
              <a:t>Special Revenue- these funds all have their own purpose and identity and are legally restricted for that purpose. Refer to the appropriate guidelines pertaining to each specific fund. You cannot transfer revenues from this fund to the general fund for operations. </a:t>
            </a:r>
          </a:p>
          <a:p>
            <a:pPr marL="232470" indent="-232470">
              <a:buAutoNum type="arabicPeriod"/>
            </a:pPr>
            <a:endParaRPr lang="en-US" b="0" baseline="0" dirty="0"/>
          </a:p>
          <a:p>
            <a:pPr marL="232470" indent="-232470">
              <a:buAutoNum type="arabicPeriod"/>
            </a:pPr>
            <a:r>
              <a:rPr lang="en-US" b="0" baseline="0" dirty="0"/>
              <a:t>Capital Projects: Financial resources for any acquisition or construction of major capital projects, including the entities required match for state and federally funded projects. Transfer the resources from your general fund to the specific capital project. This also includes the Community Development Block Grant. The cleaner you have your funds separated out for each specific purposes and not comingled with any other fund or projects. Most importantly remember at the beginning of the presentation on General Accepted Accounting Principles, GAAP: </a:t>
            </a:r>
            <a:r>
              <a:rPr lang="en-US" sz="1100" dirty="0">
                <a:solidFill>
                  <a:srgbClr val="BD582C">
                    <a:lumMod val="50000"/>
                  </a:srgbClr>
                </a:solidFill>
                <a:ea typeface="Times New Roman" panose="02020603050405020304" pitchFamily="18" charset="0"/>
                <a:cs typeface="Times New Roman" panose="02020603050405020304" pitchFamily="18" charset="0"/>
              </a:rPr>
              <a:t>it establishes</a:t>
            </a:r>
            <a:r>
              <a:rPr lang="en-US" sz="1100" dirty="0">
                <a:solidFill>
                  <a:srgbClr val="BD582C">
                    <a:lumMod val="50000"/>
                  </a:srgbClr>
                </a:solidFill>
              </a:rPr>
              <a:t> greater accountability and transparency between a government and its citizens, legislative, and oversight bodies, investors, and creditors and zero audit findings. </a:t>
            </a:r>
          </a:p>
          <a:p>
            <a:endParaRPr lang="en-US" sz="1100" dirty="0">
              <a:solidFill>
                <a:srgbClr val="BD582C">
                  <a:lumMod val="50000"/>
                </a:srgbClr>
              </a:solidFill>
            </a:endParaRPr>
          </a:p>
          <a:p>
            <a:r>
              <a:rPr lang="en-US" sz="1100" dirty="0"/>
              <a:t>GAAP (Generally Accepted Accounting Principals) are standards that encompass the details, complexities, and legalities of business, corporate, and governmental accounting.   The Financial Accounting Standards Board (FASB) for private companies and the Governmental Accounting Standards Board (GASB) for governmental entities both use GAAP as the foundation for its comprehensive set of approved accounting methods and practices. </a:t>
            </a:r>
          </a:p>
          <a:p>
            <a:endParaRPr lang="en-US" sz="1100" dirty="0"/>
          </a:p>
          <a:p>
            <a:r>
              <a:rPr lang="en-US" sz="1100" dirty="0"/>
              <a:t>4.Debt Service: this is where you properly track your short and long-term liabilities- known as bonds or loans. The only thing that should be budgeted here is the loan principal and interest payment due for the entire Fiscal Year. This is for all bonds and loans your entity have including intercept revenue from the Fire Protection, EMS, and LEPF; usually the intercepts are for a new fire truck, ambulance or police car.</a:t>
            </a:r>
          </a:p>
          <a:p>
            <a:pPr marL="232470" indent="-232470">
              <a:buAutoNum type="arabicPeriod"/>
            </a:pPr>
            <a:endParaRPr lang="en-US" sz="1100" dirty="0"/>
          </a:p>
          <a:p>
            <a:r>
              <a:rPr lang="en-US" sz="1100" dirty="0"/>
              <a:t>A local government can have any number of funds, which can range from hundreds to under ten.  It is recommended that governments </a:t>
            </a:r>
            <a:r>
              <a:rPr lang="en-US" sz="1100" b="1" dirty="0"/>
              <a:t>use the least number of funds possible</a:t>
            </a:r>
            <a:r>
              <a:rPr lang="en-US" sz="1100" dirty="0"/>
              <a:t>.   </a:t>
            </a:r>
          </a:p>
          <a:p>
            <a:endParaRPr lang="en-US" sz="1100" dirty="0"/>
          </a:p>
          <a:p>
            <a:r>
              <a:rPr lang="en-US" sz="1100" dirty="0"/>
              <a:t>Governmental units should establish and maintain those funds required by law and sound financial administration.  Only the minimum number of funds consistent with legal and operating requirements should be established, however, because unnecessary funds results in inflexibility, undue complexity, and inefficient financial </a:t>
            </a:r>
            <a:r>
              <a:rPr lang="en-US" dirty="0"/>
              <a:t>administration.</a:t>
            </a:r>
          </a:p>
          <a:p>
            <a:endParaRPr lang="en-US" sz="2000" dirty="0">
              <a:solidFill>
                <a:srgbClr val="BD582C">
                  <a:lumMod val="50000"/>
                </a:srgbClr>
              </a:solidFill>
            </a:endParaRPr>
          </a:p>
          <a:p>
            <a:r>
              <a:rPr lang="en-US" sz="2000" dirty="0">
                <a:solidFill>
                  <a:srgbClr val="BD582C">
                    <a:lumMod val="50000"/>
                  </a:srgbClr>
                </a:solidFill>
              </a:rPr>
              <a:t>	</a:t>
            </a:r>
            <a:endParaRPr lang="en-US" b="0" dirty="0"/>
          </a:p>
        </p:txBody>
      </p:sp>
      <p:sp>
        <p:nvSpPr>
          <p:cNvPr id="4" name="Slide Number Placeholder 3"/>
          <p:cNvSpPr>
            <a:spLocks noGrp="1"/>
          </p:cNvSpPr>
          <p:nvPr>
            <p:ph type="sldNum" sz="quarter" idx="10"/>
          </p:nvPr>
        </p:nvSpPr>
        <p:spPr/>
        <p:txBody>
          <a:bodyPr/>
          <a:lstStyle/>
          <a:p>
            <a:fld id="{E5244F47-01BF-4EBE-A578-C4C09D397135}" type="slidenum">
              <a:rPr lang="en-US" smtClean="0"/>
              <a:t>8</a:t>
            </a:fld>
            <a:endParaRPr lang="en-US" dirty="0"/>
          </a:p>
        </p:txBody>
      </p:sp>
    </p:spTree>
    <p:extLst>
      <p:ext uri="{BB962C8B-B14F-4D97-AF65-F5344CB8AC3E}">
        <p14:creationId xmlns:p14="http://schemas.microsoft.com/office/powerpoint/2010/main" val="283250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470" indent="-232470">
              <a:buAutoNum type="arabicPeriod"/>
            </a:pPr>
            <a:r>
              <a:rPr lang="en-US" b="0" dirty="0"/>
              <a:t>Proprietary funds should be self-sustaining; ran like a business so there is little or no impact to your general fund. </a:t>
            </a:r>
          </a:p>
          <a:p>
            <a:pPr marL="232470" indent="-232470">
              <a:buAutoNum type="arabicPeriod"/>
            </a:pPr>
            <a:endParaRPr lang="en-US" b="0" dirty="0"/>
          </a:p>
          <a:p>
            <a:pPr marL="232470" indent="-232470">
              <a:buAutoNum type="arabicPeriod"/>
            </a:pPr>
            <a:r>
              <a:rPr lang="en-US" b="0" dirty="0"/>
              <a:t>Internal Service Funds: Example: Motor Pool services</a:t>
            </a:r>
            <a:r>
              <a:rPr lang="en-US" b="0" baseline="0" dirty="0"/>
              <a:t> the police cars; motor pool is to reimburse or pay for the maintenance service from the Police Department.</a:t>
            </a:r>
          </a:p>
          <a:p>
            <a:pPr marL="232470" indent="-232470">
              <a:buAutoNum type="arabicPeriod"/>
            </a:pPr>
            <a:endParaRPr lang="en-US" b="0" baseline="0" dirty="0"/>
          </a:p>
          <a:p>
            <a:pPr marL="232470" indent="-232470">
              <a:buAutoNum type="arabicPeriod"/>
            </a:pPr>
            <a:r>
              <a:rPr lang="en-US" b="0" baseline="0" dirty="0"/>
              <a:t>Fiduciary Funds: Assets held by the entity; assets do not belong to the entity. Funds such as meter deposits, GRT charged for service that is submitted to TRD via , Common Reporting Standard (CRS) Common Reporting Standard Report.</a:t>
            </a:r>
            <a:endParaRPr lang="en-US" b="0" dirty="0"/>
          </a:p>
        </p:txBody>
      </p:sp>
      <p:sp>
        <p:nvSpPr>
          <p:cNvPr id="4" name="Slide Number Placeholder 3"/>
          <p:cNvSpPr>
            <a:spLocks noGrp="1"/>
          </p:cNvSpPr>
          <p:nvPr>
            <p:ph type="sldNum" sz="quarter" idx="10"/>
          </p:nvPr>
        </p:nvSpPr>
        <p:spPr/>
        <p:txBody>
          <a:bodyPr/>
          <a:lstStyle/>
          <a:p>
            <a:fld id="{E5244F47-01BF-4EBE-A578-C4C09D397135}" type="slidenum">
              <a:rPr lang="en-US" smtClean="0"/>
              <a:t>9</a:t>
            </a:fld>
            <a:endParaRPr lang="en-US" dirty="0"/>
          </a:p>
        </p:txBody>
      </p:sp>
    </p:spTree>
    <p:extLst>
      <p:ext uri="{BB962C8B-B14F-4D97-AF65-F5344CB8AC3E}">
        <p14:creationId xmlns:p14="http://schemas.microsoft.com/office/powerpoint/2010/main" val="4281936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C68F27-BE44-400A-A3C7-97F6221AE614}" type="datetime1">
              <a:rPr lang="en-US" smtClean="0"/>
              <a:t>4/1/2026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16644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A76586-E136-4A29-BEC8-3682FE75BF2C}" type="datetime1">
              <a:rPr lang="en-US" smtClean="0"/>
              <a:t>4/1/2026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31468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53EF51-08C0-42EA-9B75-4529FD64C535}" type="datetime1">
              <a:rPr lang="en-US" smtClean="0"/>
              <a:t>4/1/2026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80780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63E477-B65B-4730-A859-7DDADE69EE39}" type="datetime1">
              <a:rPr lang="en-US" smtClean="0"/>
              <a:t>4/1/2026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78945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1F6A93-9A4F-4A7A-BC00-C696E65A7AF2}" type="datetime1">
              <a:rPr lang="en-US" smtClean="0"/>
              <a:t>4/1/2026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30409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C04D55-9597-4900-AD4B-51C55EE643B6}" type="datetime1">
              <a:rPr lang="en-US" smtClean="0"/>
              <a:t>4/1/2026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39046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C27101-147A-4F05-8650-6AB1F32F0BCD}" type="datetime1">
              <a:rPr lang="en-US" smtClean="0"/>
              <a:t>4/1/2026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70637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880618-FA5B-404E-A4FC-5A250220976A}" type="datetime1">
              <a:rPr lang="en-US" smtClean="0"/>
              <a:t>4/1/2026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238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8E6E4-6972-4A69-AC0D-ECA46EF6D1AD}" type="datetime1">
              <a:rPr lang="en-US" smtClean="0"/>
              <a:t>4/1/2026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7213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E7C895-9D2F-4995-9FB6-CA57317A7499}" type="datetime1">
              <a:rPr lang="en-US" smtClean="0"/>
              <a:t>4/1/2026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35420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BF226E-A9E4-4A6B-AF1C-14EAC61B79AF}" type="datetime1">
              <a:rPr lang="en-US" smtClean="0"/>
              <a:t>4/1/2026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5732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71F9E5-4754-4F14-BA2A-FB0B6846119F}" type="datetimeFigureOut">
              <a:rPr lang="en-US" smtClean="0"/>
              <a:t>4/1/2026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37A06-8AB0-45B5-B227-7E01440F3195}" type="slidenum">
              <a:rPr lang="en-US" smtClean="0"/>
              <a:t>‹#›</a:t>
            </a:fld>
            <a:endParaRPr lang="en-US"/>
          </a:p>
        </p:txBody>
      </p:sp>
    </p:spTree>
    <p:extLst>
      <p:ext uri="{BB962C8B-B14F-4D97-AF65-F5344CB8AC3E}">
        <p14:creationId xmlns:p14="http://schemas.microsoft.com/office/powerpoint/2010/main" val="291062381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3" Type="http://schemas.openxmlformats.org/officeDocument/2006/relationships/hyperlink" Target="https://generalservices.state.nm.us/state-purchasing/online-procurement/"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image" Target="../media/image4.png"/><Relationship Id="rId7" Type="http://schemas.openxmlformats.org/officeDocument/2006/relationships/diagramData" Target="../diagrams/data6.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7.jpeg"/><Relationship Id="rId11" Type="http://schemas.microsoft.com/office/2007/relationships/diagramDrawing" Target="../diagrams/drawing6.xml"/><Relationship Id="rId5" Type="http://schemas.openxmlformats.org/officeDocument/2006/relationships/image" Target="../media/image6.png"/><Relationship Id="rId10" Type="http://schemas.openxmlformats.org/officeDocument/2006/relationships/diagramColors" Target="../diagrams/colors6.xml"/><Relationship Id="rId4" Type="http://schemas.openxmlformats.org/officeDocument/2006/relationships/image" Target="../media/image5.png"/><Relationship Id="rId9"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4.jpeg"/><Relationship Id="rId7" Type="http://schemas.openxmlformats.org/officeDocument/2006/relationships/diagramColors" Target="../diagrams/colors8.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playlist?list=PL9zQ343fcksE-RGeHlzDUa5DTcxaPhuIX"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s://freepngimg.com/png/85354-text-question-blog-questions-logo-any"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F1BC5-8182-1F69-75B3-775D276843D0}"/>
              </a:ext>
            </a:extLst>
          </p:cNvPr>
          <p:cNvSpPr>
            <a:spLocks noGrp="1"/>
          </p:cNvSpPr>
          <p:nvPr>
            <p:ph type="title"/>
          </p:nvPr>
        </p:nvSpPr>
        <p:spPr>
          <a:xfrm>
            <a:off x="1424694" y="1872335"/>
            <a:ext cx="10018713" cy="1752599"/>
          </a:xfrm>
        </p:spPr>
        <p:txBody>
          <a:bodyPr>
            <a:normAutofit/>
          </a:bodyPr>
          <a:lstStyle/>
          <a:p>
            <a:pPr algn="ctr"/>
            <a:r>
              <a:rPr lang="en-US" sz="4200" b="1" dirty="0">
                <a:solidFill>
                  <a:schemeClr val="tx1"/>
                </a:solidFill>
              </a:rPr>
              <a:t>FY 26-27 INTERIM BUDGET TRAINING AND GUIDELINES</a:t>
            </a:r>
            <a:endParaRPr lang="en-US" sz="4200" dirty="0"/>
          </a:p>
        </p:txBody>
      </p:sp>
      <p:sp>
        <p:nvSpPr>
          <p:cNvPr id="3" name="TextBox 2">
            <a:extLst>
              <a:ext uri="{FF2B5EF4-FFF2-40B4-BE49-F238E27FC236}">
                <a16:creationId xmlns:a16="http://schemas.microsoft.com/office/drawing/2014/main" id="{58B09A36-4539-05D2-128F-3AD8460F2DBC}"/>
              </a:ext>
            </a:extLst>
          </p:cNvPr>
          <p:cNvSpPr txBox="1"/>
          <p:nvPr/>
        </p:nvSpPr>
        <p:spPr>
          <a:xfrm>
            <a:off x="2726574" y="187360"/>
            <a:ext cx="963168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Department of Finance &amp; Administration,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Local Government Division, Budget and Finance Bureau</a:t>
            </a:r>
          </a:p>
        </p:txBody>
      </p:sp>
      <p:pic>
        <p:nvPicPr>
          <p:cNvPr id="5" name="Picture 4">
            <a:extLst>
              <a:ext uri="{FF2B5EF4-FFF2-40B4-BE49-F238E27FC236}">
                <a16:creationId xmlns:a16="http://schemas.microsoft.com/office/drawing/2014/main" id="{9F8603F3-B581-84D6-5977-AF97FE846513}"/>
              </a:ext>
            </a:extLst>
          </p:cNvPr>
          <p:cNvPicPr>
            <a:picLocks noChangeAspect="1"/>
          </p:cNvPicPr>
          <p:nvPr/>
        </p:nvPicPr>
        <p:blipFill>
          <a:blip r:embed="rId3"/>
          <a:stretch>
            <a:fillRect/>
          </a:stretch>
        </p:blipFill>
        <p:spPr>
          <a:xfrm>
            <a:off x="1645920" y="187360"/>
            <a:ext cx="1569856" cy="1150720"/>
          </a:xfrm>
          <a:prstGeom prst="rect">
            <a:avLst/>
          </a:prstGeom>
        </p:spPr>
      </p:pic>
      <p:graphicFrame>
        <p:nvGraphicFramePr>
          <p:cNvPr id="16" name="TextBox 13">
            <a:extLst>
              <a:ext uri="{FF2B5EF4-FFF2-40B4-BE49-F238E27FC236}">
                <a16:creationId xmlns:a16="http://schemas.microsoft.com/office/drawing/2014/main" id="{F9027322-7BE1-31BC-945D-D62C66F6C3D4}"/>
              </a:ext>
            </a:extLst>
          </p:cNvPr>
          <p:cNvGraphicFramePr/>
          <p:nvPr>
            <p:extLst>
              <p:ext uri="{D42A27DB-BD31-4B8C-83A1-F6EECF244321}">
                <p14:modId xmlns:p14="http://schemas.microsoft.com/office/powerpoint/2010/main" val="292899496"/>
              </p:ext>
            </p:extLst>
          </p:nvPr>
        </p:nvGraphicFramePr>
        <p:xfrm>
          <a:off x="1645920" y="3624934"/>
          <a:ext cx="9576262" cy="26161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74125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41BC50-E2ED-447D-5C94-627D6675CBE0}"/>
              </a:ext>
            </a:extLst>
          </p:cNvPr>
          <p:cNvSpPr txBox="1"/>
          <p:nvPr/>
        </p:nvSpPr>
        <p:spPr>
          <a:xfrm>
            <a:off x="551852" y="261817"/>
            <a:ext cx="11088294" cy="4247317"/>
          </a:xfrm>
          <a:prstGeom prst="rect">
            <a:avLst/>
          </a:prstGeom>
          <a:noFill/>
        </p:spPr>
        <p:txBody>
          <a:bodyPr wrap="square">
            <a:spAutoFit/>
          </a:bodyPr>
          <a:lstStyle/>
          <a:p>
            <a:pPr algn="ctr"/>
            <a:r>
              <a:rPr lang="en-US" sz="4200" b="1" dirty="0">
                <a:latin typeface="+mj-lt"/>
                <a:cs typeface="Cavolini" panose="03000502040302020204" pitchFamily="66" charset="0"/>
              </a:rPr>
              <a:t>EXPENDITURES</a:t>
            </a:r>
          </a:p>
          <a:p>
            <a:pPr marL="463550" lvl="1" indent="-463550">
              <a:buFont typeface="Wingdings" panose="05000000000000000000" pitchFamily="2" charset="2"/>
              <a:buChar char="Ø"/>
            </a:pPr>
            <a:r>
              <a:rPr lang="en-US" b="1" i="1" dirty="0"/>
              <a:t>What goes into operating expenditures</a:t>
            </a:r>
            <a:r>
              <a:rPr lang="en-US" dirty="0"/>
              <a:t>:</a:t>
            </a:r>
          </a:p>
          <a:p>
            <a:pPr marL="1377950" lvl="4" indent="-463550">
              <a:buFont typeface="Wingdings" panose="05000000000000000000" pitchFamily="2" charset="2"/>
              <a:buChar char="§"/>
            </a:pPr>
            <a:r>
              <a:rPr lang="en-US" sz="1600" dirty="0">
                <a:latin typeface="+mj-lt"/>
              </a:rPr>
              <a:t>Personnel Cost/Benefits (largest cost)</a:t>
            </a:r>
          </a:p>
          <a:p>
            <a:pPr marL="1377950" lvl="4" indent="-463550">
              <a:buFont typeface="Wingdings" panose="05000000000000000000" pitchFamily="2" charset="2"/>
              <a:buChar char="§"/>
            </a:pPr>
            <a:r>
              <a:rPr lang="en-US" sz="1600" dirty="0">
                <a:latin typeface="+mj-lt"/>
              </a:rPr>
              <a:t>Daily operating expenses</a:t>
            </a:r>
          </a:p>
          <a:p>
            <a:pPr marL="1377950" lvl="4" indent="-463550">
              <a:buFont typeface="Wingdings" panose="05000000000000000000" pitchFamily="2" charset="2"/>
              <a:buChar char="§"/>
            </a:pPr>
            <a:r>
              <a:rPr lang="en-US" sz="1600" dirty="0">
                <a:latin typeface="+mj-lt"/>
              </a:rPr>
              <a:t>Capital Outlay</a:t>
            </a:r>
          </a:p>
          <a:p>
            <a:pPr marL="1377950" lvl="4" indent="-465138">
              <a:buFont typeface="Wingdings" panose="05000000000000000000" pitchFamily="2" charset="2"/>
              <a:buChar char="§"/>
            </a:pPr>
            <a:r>
              <a:rPr lang="en-US" sz="1600" dirty="0">
                <a:latin typeface="+mj-lt"/>
              </a:rPr>
              <a:t>Debt Service</a:t>
            </a:r>
          </a:p>
          <a:p>
            <a:pPr marL="1774825" lvl="6" indent="-396875">
              <a:buFont typeface="Wingdings" panose="05000000000000000000" pitchFamily="2" charset="2"/>
              <a:buChar char="§"/>
            </a:pPr>
            <a:r>
              <a:rPr lang="en-US" sz="1600" dirty="0">
                <a:latin typeface="+mj-lt"/>
              </a:rPr>
              <a:t>Intercepts</a:t>
            </a:r>
          </a:p>
          <a:p>
            <a:pPr marL="1774825" lvl="6" indent="-396875">
              <a:buFont typeface="Wingdings" panose="05000000000000000000" pitchFamily="2" charset="2"/>
              <a:buChar char="§"/>
            </a:pPr>
            <a:r>
              <a:rPr lang="en-US" sz="1600" dirty="0">
                <a:latin typeface="+mj-lt"/>
              </a:rPr>
              <a:t>GRT Administration fees</a:t>
            </a:r>
          </a:p>
          <a:p>
            <a:pPr marL="1774825" lvl="6" indent="-396875">
              <a:buFont typeface="Wingdings" panose="05000000000000000000" pitchFamily="2" charset="2"/>
              <a:buChar char="§"/>
            </a:pPr>
            <a:r>
              <a:rPr lang="en-US" sz="1600" dirty="0">
                <a:latin typeface="+mj-lt"/>
              </a:rPr>
              <a:t>Other loans</a:t>
            </a:r>
          </a:p>
          <a:p>
            <a:pPr marL="463550" lvl="1" indent="-463550">
              <a:buFont typeface="Wingdings" panose="05000000000000000000" pitchFamily="2" charset="2"/>
              <a:buChar char="Ø"/>
            </a:pPr>
            <a:r>
              <a:rPr lang="en-US" b="1" i="1" dirty="0"/>
              <a:t>Must follow Special Revenue guidelines/regulations</a:t>
            </a:r>
            <a:endParaRPr lang="en-US" sz="1900" b="1" i="1" dirty="0"/>
          </a:p>
          <a:p>
            <a:pPr marL="1377950" lvl="4" indent="-463550">
              <a:buFont typeface="Wingdings" panose="05000000000000000000" pitchFamily="2" charset="2"/>
              <a:buChar char="§"/>
            </a:pPr>
            <a:r>
              <a:rPr lang="en-US" sz="1600" dirty="0">
                <a:latin typeface="+mj-lt"/>
              </a:rPr>
              <a:t>Lodgers Tax Act</a:t>
            </a:r>
          </a:p>
          <a:p>
            <a:pPr marL="1377950" lvl="4" indent="-463550">
              <a:buFont typeface="Wingdings" panose="05000000000000000000" pitchFamily="2" charset="2"/>
              <a:buChar char="§"/>
            </a:pPr>
            <a:r>
              <a:rPr lang="en-US" sz="1600" dirty="0">
                <a:latin typeface="+mj-lt"/>
              </a:rPr>
              <a:t>Law Enforcement Protection Fund (LEPF)</a:t>
            </a:r>
          </a:p>
          <a:p>
            <a:pPr marL="1377950" lvl="4" indent="-463550">
              <a:buFont typeface="Wingdings" panose="05000000000000000000" pitchFamily="2" charset="2"/>
              <a:buChar char="§"/>
            </a:pPr>
            <a:r>
              <a:rPr lang="en-US" sz="1600" dirty="0">
                <a:latin typeface="+mj-lt"/>
              </a:rPr>
              <a:t>Other Special Revenues &amp; Grants</a:t>
            </a:r>
          </a:p>
          <a:p>
            <a:pPr marL="1377950" lvl="4" indent="-463550">
              <a:buFont typeface="Wingdings" panose="05000000000000000000" pitchFamily="2" charset="2"/>
              <a:buChar char="§"/>
            </a:pPr>
            <a:r>
              <a:rPr lang="en-US" sz="1600" dirty="0">
                <a:latin typeface="+mj-lt"/>
              </a:rPr>
              <a:t>Grants-The purpose of federal and state grants are restricted to approved activities and not related to the “general fund” use</a:t>
            </a:r>
          </a:p>
        </p:txBody>
      </p:sp>
      <p:sp>
        <p:nvSpPr>
          <p:cNvPr id="5" name="TextBox 4">
            <a:extLst>
              <a:ext uri="{FF2B5EF4-FFF2-40B4-BE49-F238E27FC236}">
                <a16:creationId xmlns:a16="http://schemas.microsoft.com/office/drawing/2014/main" id="{047E0E01-E1C3-06E8-8DB3-CF2B58970516}"/>
              </a:ext>
            </a:extLst>
          </p:cNvPr>
          <p:cNvSpPr txBox="1"/>
          <p:nvPr/>
        </p:nvSpPr>
        <p:spPr>
          <a:xfrm>
            <a:off x="1365955" y="4989135"/>
            <a:ext cx="9460089" cy="1200329"/>
          </a:xfrm>
          <a:prstGeom prst="rect">
            <a:avLst/>
          </a:prstGeom>
          <a:noFill/>
        </p:spPr>
        <p:txBody>
          <a:bodyPr wrap="square">
            <a:spAutoFit/>
          </a:bodyPr>
          <a:lstStyle/>
          <a:p>
            <a:pPr lvl="2" algn="ctr"/>
            <a:r>
              <a:rPr lang="en-US" b="1" i="1" dirty="0"/>
              <a:t>Must follow the Procurement Code Process</a:t>
            </a:r>
          </a:p>
          <a:p>
            <a:pPr lvl="2" algn="ctr"/>
            <a:r>
              <a:rPr lang="en-US" sz="1700" dirty="0">
                <a:latin typeface="+mj-lt"/>
              </a:rPr>
              <a:t>Per 13-1-95.2-need Chief Procurement Officer (CPO) registered with</a:t>
            </a:r>
          </a:p>
          <a:p>
            <a:pPr lvl="2" algn="ctr"/>
            <a:r>
              <a:rPr lang="en-US" sz="1700" dirty="0">
                <a:latin typeface="+mj-lt"/>
              </a:rPr>
              <a:t>New Mexico State Purchasing Division</a:t>
            </a:r>
          </a:p>
          <a:p>
            <a:pPr lvl="2" algn="ctr"/>
            <a:r>
              <a:rPr lang="en-US" b="1" dirty="0">
                <a:latin typeface="+mj-lt"/>
                <a:hlinkClick r:id="rId3"/>
              </a:rPr>
              <a:t>https://generalservices.state.nm.us/state-purchasing/online-procurement/</a:t>
            </a:r>
            <a:r>
              <a:rPr lang="en-US" b="1" dirty="0">
                <a:latin typeface="+mj-lt"/>
              </a:rPr>
              <a:t> </a:t>
            </a:r>
            <a:endParaRPr lang="en-US" b="1" dirty="0">
              <a:solidFill>
                <a:srgbClr val="002060"/>
              </a:solidFill>
              <a:latin typeface="+mj-lt"/>
            </a:endParaRPr>
          </a:p>
        </p:txBody>
      </p:sp>
    </p:spTree>
    <p:extLst>
      <p:ext uri="{BB962C8B-B14F-4D97-AF65-F5344CB8AC3E}">
        <p14:creationId xmlns:p14="http://schemas.microsoft.com/office/powerpoint/2010/main" val="1826755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BB3F6F-A97C-3B39-DE99-35E8A4C695FA}"/>
              </a:ext>
            </a:extLst>
          </p:cNvPr>
          <p:cNvSpPr txBox="1"/>
          <p:nvPr/>
        </p:nvSpPr>
        <p:spPr>
          <a:xfrm>
            <a:off x="261257" y="649480"/>
            <a:ext cx="4280598" cy="3857435"/>
          </a:xfrm>
          <a:prstGeom prst="rect">
            <a:avLst/>
          </a:prstGeom>
        </p:spPr>
        <p:txBody>
          <a:bodyPr vert="horz" lIns="91440" tIns="45720" rIns="91440" bIns="45720" rtlCol="0" anchor="b">
            <a:normAutofit fontScale="47500" lnSpcReduction="20000"/>
          </a:bodyPr>
          <a:lstStyle/>
          <a:p>
            <a:pPr algn="ctr">
              <a:lnSpc>
                <a:spcPct val="90000"/>
              </a:lnSpc>
              <a:spcBef>
                <a:spcPct val="0"/>
              </a:spcBef>
              <a:spcAft>
                <a:spcPts val="600"/>
              </a:spcAft>
              <a:buClr>
                <a:schemeClr val="accent1"/>
              </a:buClr>
            </a:pPr>
            <a:endParaRPr lang="en-US" sz="4600" b="1" kern="1200" cap="all" dirty="0">
              <a:ea typeface="+mj-ea"/>
              <a:cs typeface="+mj-cs"/>
            </a:endParaRPr>
          </a:p>
          <a:p>
            <a:pPr algn="ctr">
              <a:lnSpc>
                <a:spcPct val="90000"/>
              </a:lnSpc>
              <a:spcBef>
                <a:spcPct val="0"/>
              </a:spcBef>
              <a:spcAft>
                <a:spcPts val="600"/>
              </a:spcAft>
              <a:buClr>
                <a:schemeClr val="accent1"/>
              </a:buClr>
            </a:pPr>
            <a:endParaRPr lang="en-US" sz="4600" b="1" kern="1200" cap="all" dirty="0">
              <a:ea typeface="+mj-ea"/>
              <a:cs typeface="+mj-cs"/>
            </a:endParaRPr>
          </a:p>
          <a:p>
            <a:pPr algn="ctr">
              <a:lnSpc>
                <a:spcPct val="90000"/>
              </a:lnSpc>
              <a:spcBef>
                <a:spcPct val="0"/>
              </a:spcBef>
              <a:spcAft>
                <a:spcPts val="600"/>
              </a:spcAft>
              <a:buClr>
                <a:schemeClr val="accent1"/>
              </a:buClr>
            </a:pPr>
            <a:endParaRPr lang="en-US" sz="4600" b="1" kern="1200" cap="all" dirty="0">
              <a:latin typeface="+mj-lt"/>
              <a:ea typeface="+mj-ea"/>
              <a:cs typeface="+mj-cs"/>
            </a:endParaRPr>
          </a:p>
          <a:p>
            <a:pPr algn="ctr">
              <a:lnSpc>
                <a:spcPct val="90000"/>
              </a:lnSpc>
              <a:spcBef>
                <a:spcPct val="0"/>
              </a:spcBef>
              <a:spcAft>
                <a:spcPts val="600"/>
              </a:spcAft>
              <a:buClr>
                <a:schemeClr val="accent1"/>
              </a:buClr>
            </a:pPr>
            <a:r>
              <a:rPr lang="en-US" sz="8800" b="1" kern="1200" cap="all" dirty="0">
                <a:latin typeface="+mj-lt"/>
                <a:ea typeface="+mj-ea"/>
                <a:cs typeface="+mj-cs"/>
              </a:rPr>
              <a:t>Expenditure</a:t>
            </a:r>
          </a:p>
          <a:p>
            <a:pPr algn="ctr">
              <a:lnSpc>
                <a:spcPct val="90000"/>
              </a:lnSpc>
              <a:spcBef>
                <a:spcPct val="0"/>
              </a:spcBef>
              <a:spcAft>
                <a:spcPts val="600"/>
              </a:spcAft>
              <a:buClr>
                <a:schemeClr val="accent1"/>
              </a:buClr>
            </a:pPr>
            <a:r>
              <a:rPr lang="en-US" sz="8800" b="1" cap="all" dirty="0">
                <a:latin typeface="+mj-lt"/>
                <a:ea typeface="+mj-ea"/>
                <a:cs typeface="+mj-cs"/>
              </a:rPr>
              <a:t>Timing </a:t>
            </a:r>
          </a:p>
          <a:p>
            <a:pPr algn="ctr">
              <a:lnSpc>
                <a:spcPct val="90000"/>
              </a:lnSpc>
              <a:spcBef>
                <a:spcPct val="0"/>
              </a:spcBef>
              <a:spcAft>
                <a:spcPts val="600"/>
              </a:spcAft>
              <a:buClr>
                <a:schemeClr val="accent1"/>
              </a:buClr>
            </a:pPr>
            <a:r>
              <a:rPr lang="en-US" sz="8800" b="1" cap="all" dirty="0">
                <a:latin typeface="+mj-lt"/>
                <a:ea typeface="+mj-ea"/>
                <a:cs typeface="+mj-cs"/>
              </a:rPr>
              <a:t>and</a:t>
            </a:r>
          </a:p>
          <a:p>
            <a:pPr algn="ctr">
              <a:lnSpc>
                <a:spcPct val="90000"/>
              </a:lnSpc>
              <a:spcBef>
                <a:spcPct val="0"/>
              </a:spcBef>
              <a:spcAft>
                <a:spcPts val="600"/>
              </a:spcAft>
              <a:buClr>
                <a:schemeClr val="accent1"/>
              </a:buClr>
            </a:pPr>
            <a:r>
              <a:rPr lang="en-US" sz="8800" b="1" kern="1200" cap="all" dirty="0">
                <a:latin typeface="+mj-lt"/>
                <a:ea typeface="+mj-ea"/>
                <a:cs typeface="+mj-cs"/>
              </a:rPr>
              <a:t>Management</a:t>
            </a:r>
          </a:p>
          <a:p>
            <a:pPr algn="r">
              <a:lnSpc>
                <a:spcPct val="90000"/>
              </a:lnSpc>
              <a:spcBef>
                <a:spcPct val="0"/>
              </a:spcBef>
              <a:spcAft>
                <a:spcPts val="600"/>
              </a:spcAft>
              <a:buClr>
                <a:schemeClr val="accent1"/>
              </a:buClr>
            </a:pPr>
            <a:r>
              <a:rPr lang="en-US" sz="3400" b="1" kern="1200" cap="all" dirty="0">
                <a:solidFill>
                  <a:srgbClr val="FFFFFF"/>
                </a:solidFill>
                <a:latin typeface="+mj-lt"/>
                <a:ea typeface="+mj-ea"/>
                <a:cs typeface="+mj-cs"/>
              </a:rPr>
              <a:t>Expenditure Timing </a:t>
            </a:r>
          </a:p>
          <a:p>
            <a:pPr algn="r">
              <a:lnSpc>
                <a:spcPct val="90000"/>
              </a:lnSpc>
              <a:spcBef>
                <a:spcPct val="0"/>
              </a:spcBef>
              <a:spcAft>
                <a:spcPts val="600"/>
              </a:spcAft>
              <a:buClr>
                <a:schemeClr val="accent1"/>
              </a:buClr>
            </a:pPr>
            <a:r>
              <a:rPr lang="en-US" sz="3400" b="1" kern="1200" cap="all" dirty="0">
                <a:solidFill>
                  <a:srgbClr val="FFFFFF"/>
                </a:solidFill>
                <a:latin typeface="+mj-lt"/>
                <a:ea typeface="+mj-ea"/>
                <a:cs typeface="+mj-cs"/>
              </a:rPr>
              <a:t>&amp;</a:t>
            </a:r>
          </a:p>
          <a:p>
            <a:pPr algn="r">
              <a:lnSpc>
                <a:spcPct val="90000"/>
              </a:lnSpc>
              <a:spcBef>
                <a:spcPct val="0"/>
              </a:spcBef>
              <a:spcAft>
                <a:spcPts val="600"/>
              </a:spcAft>
              <a:buClr>
                <a:schemeClr val="accent1"/>
              </a:buClr>
            </a:pPr>
            <a:r>
              <a:rPr lang="en-US" sz="3400" b="1" kern="1200" cap="all" dirty="0">
                <a:solidFill>
                  <a:srgbClr val="FFFFFF"/>
                </a:solidFill>
                <a:latin typeface="+mj-lt"/>
                <a:ea typeface="+mj-ea"/>
                <a:cs typeface="+mj-cs"/>
              </a:rPr>
              <a:t> Management</a:t>
            </a:r>
          </a:p>
        </p:txBody>
      </p:sp>
      <p:graphicFrame>
        <p:nvGraphicFramePr>
          <p:cNvPr id="7" name="TextBox 4">
            <a:extLst>
              <a:ext uri="{FF2B5EF4-FFF2-40B4-BE49-F238E27FC236}">
                <a16:creationId xmlns:a16="http://schemas.microsoft.com/office/drawing/2014/main" id="{ED7518D3-3E16-B142-8AA1-FF8FB9F2287E}"/>
              </a:ext>
            </a:extLst>
          </p:cNvPr>
          <p:cNvGraphicFramePr/>
          <p:nvPr>
            <p:extLst>
              <p:ext uri="{D42A27DB-BD31-4B8C-83A1-F6EECF244321}">
                <p14:modId xmlns:p14="http://schemas.microsoft.com/office/powerpoint/2010/main" val="2389554296"/>
              </p:ext>
            </p:extLst>
          </p:nvPr>
        </p:nvGraphicFramePr>
        <p:xfrm>
          <a:off x="4810259" y="649480"/>
          <a:ext cx="6555347" cy="5546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015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522768982"/>
              </p:ext>
            </p:extLst>
          </p:nvPr>
        </p:nvGraphicFramePr>
        <p:xfrm>
          <a:off x="6260123" y="1127219"/>
          <a:ext cx="5416062" cy="5055107"/>
        </p:xfrm>
        <a:graphic>
          <a:graphicData uri="http://schemas.openxmlformats.org/drawingml/2006/table">
            <a:tbl>
              <a:tblPr>
                <a:tableStyleId>{5C22544A-7EE6-4342-B048-85BDC9FD1C3A}</a:tableStyleId>
              </a:tblPr>
              <a:tblGrid>
                <a:gridCol w="310642">
                  <a:extLst>
                    <a:ext uri="{9D8B030D-6E8A-4147-A177-3AD203B41FA5}">
                      <a16:colId xmlns:a16="http://schemas.microsoft.com/office/drawing/2014/main" val="20000"/>
                    </a:ext>
                  </a:extLst>
                </a:gridCol>
                <a:gridCol w="5105420">
                  <a:extLst>
                    <a:ext uri="{9D8B030D-6E8A-4147-A177-3AD203B41FA5}">
                      <a16:colId xmlns:a16="http://schemas.microsoft.com/office/drawing/2014/main" val="20001"/>
                    </a:ext>
                  </a:extLst>
                </a:gridCol>
              </a:tblGrid>
              <a:tr h="400115">
                <a:tc>
                  <a:txBody>
                    <a:bodyPr/>
                    <a:lstStyle/>
                    <a:p>
                      <a:pPr marL="0" marR="0">
                        <a:lnSpc>
                          <a:spcPts val="1005"/>
                        </a:lnSpc>
                        <a:spcBef>
                          <a:spcPts val="0"/>
                        </a:spcBef>
                        <a:spcAft>
                          <a:spcPts val="0"/>
                        </a:spcAft>
                      </a:pPr>
                      <a:endParaRPr lang="en-US" sz="1000" dirty="0">
                        <a:effectLst/>
                        <a:latin typeface="Courier"/>
                        <a:ea typeface="Times New Roman" panose="02020603050405020304" pitchFamily="18" charset="0"/>
                        <a:cs typeface="Times New Roman" panose="02020603050405020304" pitchFamily="18" charset="0"/>
                      </a:endParaRPr>
                    </a:p>
                  </a:txBody>
                  <a:tcPr marL="97155" marR="97155" marT="0" marB="0"/>
                </a:tc>
                <a:tc>
                  <a:txBody>
                    <a:bodyPr/>
                    <a:lstStyle/>
                    <a:p>
                      <a:pPr marL="0" marR="0">
                        <a:lnSpc>
                          <a:spcPts val="1005"/>
                        </a:lnSpc>
                        <a:spcBef>
                          <a:spcPts val="0"/>
                        </a:spcBef>
                        <a:spcAft>
                          <a:spcPts val="0"/>
                        </a:spcAft>
                      </a:pPr>
                      <a:r>
                        <a:rPr lang="en-US" sz="1600" dirty="0">
                          <a:effectLst/>
                          <a:latin typeface="+mj-lt"/>
                          <a:cs typeface="Adobe Devanagari" panose="02040503050201020203" pitchFamily="18" charset="0"/>
                        </a:rPr>
                        <a:t> </a:t>
                      </a:r>
                      <a:endParaRPr lang="en-US" sz="1100" dirty="0">
                        <a:effectLst/>
                        <a:latin typeface="+mj-lt"/>
                        <a:cs typeface="Adobe Devanagari" panose="02040503050201020203" pitchFamily="18" charset="0"/>
                      </a:endParaRPr>
                    </a:p>
                    <a:p>
                      <a:pPr marL="0" marR="0">
                        <a:spcBef>
                          <a:spcPts val="0"/>
                        </a:spcBef>
                        <a:spcAft>
                          <a:spcPts val="0"/>
                        </a:spcAft>
                        <a:tabLst>
                          <a:tab pos="-640080" algn="l"/>
                          <a:tab pos="-182880" algn="l"/>
                          <a:tab pos="274320" algn="l"/>
                          <a:tab pos="548640" algn="l"/>
                          <a:tab pos="822960" algn="l"/>
                          <a:tab pos="1097280" algn="l"/>
                          <a:tab pos="1371600" algn="l"/>
                          <a:tab pos="1645920" algn="l"/>
                          <a:tab pos="1920240" algn="l"/>
                          <a:tab pos="2103120" algn="l"/>
                          <a:tab pos="2413635" algn="l"/>
                          <a:tab pos="2743200" algn="l"/>
                          <a:tab pos="3017520" algn="l"/>
                          <a:tab pos="3291840" algn="l"/>
                          <a:tab pos="3566160" algn="l"/>
                          <a:tab pos="3931920" algn="l"/>
                          <a:tab pos="4389120" algn="l"/>
                          <a:tab pos="4846320" algn="l"/>
                          <a:tab pos="5303520" algn="l"/>
                          <a:tab pos="5760720" algn="l"/>
                          <a:tab pos="6217920" algn="l"/>
                        </a:tabLst>
                      </a:pPr>
                      <a:r>
                        <a:rPr lang="en-US" sz="2000" b="1" dirty="0">
                          <a:effectLst/>
                          <a:latin typeface="+mj-lt"/>
                          <a:cs typeface="Adobe Devanagari" panose="02040503050201020203" pitchFamily="18" charset="0"/>
                        </a:rPr>
                        <a:t>Techniques/Areas</a:t>
                      </a:r>
                      <a:endParaRPr lang="en-US" sz="1400" b="1" dirty="0">
                        <a:effectLst/>
                        <a:latin typeface="+mj-lt"/>
                        <a:ea typeface="Times New Roman" panose="02020603050405020304" pitchFamily="18" charset="0"/>
                        <a:cs typeface="Adobe Devanagari" panose="02040503050201020203" pitchFamily="18" charset="0"/>
                      </a:endParaRPr>
                    </a:p>
                  </a:txBody>
                  <a:tcPr marL="97155" marR="97155" marT="0" marB="0"/>
                </a:tc>
                <a:extLst>
                  <a:ext uri="{0D108BD9-81ED-4DB2-BD59-A6C34878D82A}">
                    <a16:rowId xmlns:a16="http://schemas.microsoft.com/office/drawing/2014/main" val="10000"/>
                  </a:ext>
                </a:extLst>
              </a:tr>
              <a:tr h="1223881">
                <a:tc>
                  <a:txBody>
                    <a:bodyPr/>
                    <a:lstStyle/>
                    <a:p>
                      <a:pPr marL="0" marR="0">
                        <a:lnSpc>
                          <a:spcPts val="815"/>
                        </a:lnSpc>
                        <a:spcBef>
                          <a:spcPts val="0"/>
                        </a:spcBef>
                        <a:spcAft>
                          <a:spcPts val="0"/>
                        </a:spcAft>
                      </a:pPr>
                      <a:r>
                        <a:rPr lang="en-US" sz="1200" dirty="0">
                          <a:effectLst/>
                        </a:rPr>
                        <a:t> </a:t>
                      </a:r>
                      <a:endParaRPr lang="en-US" sz="1000" dirty="0">
                        <a:effectLst/>
                      </a:endParaRPr>
                    </a:p>
                    <a:p>
                      <a:pPr marL="0" marR="0">
                        <a:spcBef>
                          <a:spcPts val="0"/>
                        </a:spcBef>
                        <a:spcAft>
                          <a:spcPts val="0"/>
                        </a:spcAft>
                        <a:tabLst>
                          <a:tab pos="-640080" algn="l"/>
                          <a:tab pos="-182880" algn="l"/>
                          <a:tab pos="274320" algn="l"/>
                          <a:tab pos="548640" algn="l"/>
                          <a:tab pos="822960" algn="l"/>
                          <a:tab pos="1097280" algn="l"/>
                          <a:tab pos="1371600" algn="l"/>
                          <a:tab pos="1645920" algn="l"/>
                          <a:tab pos="1920240" algn="l"/>
                          <a:tab pos="2103120" algn="l"/>
                          <a:tab pos="2413635" algn="l"/>
                          <a:tab pos="2743200" algn="l"/>
                          <a:tab pos="3017520" algn="l"/>
                          <a:tab pos="3291840" algn="l"/>
                          <a:tab pos="3566160" algn="l"/>
                          <a:tab pos="3931920" algn="l"/>
                          <a:tab pos="4389120" algn="l"/>
                          <a:tab pos="4846320" algn="l"/>
                          <a:tab pos="5303520" algn="l"/>
                          <a:tab pos="5760720" algn="l"/>
                          <a:tab pos="6217920" algn="l"/>
                        </a:tabLst>
                      </a:pPr>
                      <a:r>
                        <a:rPr lang="en-US" sz="1200" dirty="0">
                          <a:effectLst/>
                        </a:rPr>
                        <a:t>  </a:t>
                      </a:r>
                      <a:endParaRPr lang="en-US" sz="1000" dirty="0">
                        <a:effectLst/>
                        <a:latin typeface="Courier"/>
                        <a:ea typeface="Times New Roman" panose="02020603050405020304" pitchFamily="18" charset="0"/>
                        <a:cs typeface="Times New Roman" panose="02020603050405020304" pitchFamily="18" charset="0"/>
                      </a:endParaRPr>
                    </a:p>
                  </a:txBody>
                  <a:tcPr marL="97155" marR="97155" marT="0" marB="0"/>
                </a:tc>
                <a:tc>
                  <a:txBody>
                    <a:bodyPr/>
                    <a:lstStyle/>
                    <a:p>
                      <a:pPr marL="0" marR="0">
                        <a:lnSpc>
                          <a:spcPts val="815"/>
                        </a:lnSpc>
                        <a:spcBef>
                          <a:spcPts val="0"/>
                        </a:spcBef>
                        <a:spcAft>
                          <a:spcPts val="0"/>
                        </a:spcAft>
                      </a:pPr>
                      <a:r>
                        <a:rPr lang="en-US" sz="1600" dirty="0">
                          <a:effectLst/>
                          <a:latin typeface="+mj-lt"/>
                          <a:cs typeface="Adobe Devanagari" panose="02040503050201020203" pitchFamily="18" charset="0"/>
                        </a:rPr>
                        <a:t> </a:t>
                      </a:r>
                      <a:endParaRPr lang="en-US" sz="1100" dirty="0">
                        <a:effectLst/>
                        <a:latin typeface="+mj-lt"/>
                        <a:cs typeface="Adobe Devanagari" panose="02040503050201020203" pitchFamily="18" charset="0"/>
                      </a:endParaRPr>
                    </a:p>
                    <a:p>
                      <a:pPr marL="0" marR="0">
                        <a:spcBef>
                          <a:spcPts val="0"/>
                        </a:spcBef>
                        <a:spcAft>
                          <a:spcPts val="0"/>
                        </a:spcAft>
                        <a:tabLst>
                          <a:tab pos="-640080" algn="l"/>
                          <a:tab pos="-182880" algn="l"/>
                          <a:tab pos="274320" algn="l"/>
                          <a:tab pos="548640" algn="l"/>
                          <a:tab pos="822960" algn="l"/>
                          <a:tab pos="1097280" algn="l"/>
                          <a:tab pos="1371600" algn="l"/>
                          <a:tab pos="1645920" algn="l"/>
                          <a:tab pos="1920240" algn="l"/>
                          <a:tab pos="2103120" algn="l"/>
                          <a:tab pos="2413635" algn="l"/>
                          <a:tab pos="2743200" algn="l"/>
                          <a:tab pos="3017520" algn="l"/>
                          <a:tab pos="3291840" algn="l"/>
                          <a:tab pos="3566160" algn="l"/>
                          <a:tab pos="3931920" algn="l"/>
                          <a:tab pos="4389120" algn="l"/>
                          <a:tab pos="4846320" algn="l"/>
                          <a:tab pos="5303520" algn="l"/>
                          <a:tab pos="5760720" algn="l"/>
                          <a:tab pos="6217920" algn="l"/>
                        </a:tabLst>
                      </a:pPr>
                      <a:r>
                        <a:rPr lang="en-US" sz="1600" dirty="0">
                          <a:effectLst/>
                          <a:latin typeface="+mj-lt"/>
                          <a:cs typeface="Adobe Devanagari" panose="02040503050201020203" pitchFamily="18" charset="0"/>
                        </a:rPr>
                        <a:t>Forecasting revenues and expenditures, cost analysis, capital budgeting, debt administration and other personnel issues, assessing financial conditions, and economic development</a:t>
                      </a:r>
                      <a:endParaRPr lang="en-US" sz="1100" dirty="0">
                        <a:effectLst/>
                        <a:latin typeface="+mj-lt"/>
                        <a:ea typeface="Times New Roman" panose="02020603050405020304" pitchFamily="18" charset="0"/>
                        <a:cs typeface="Adobe Devanagari" panose="02040503050201020203" pitchFamily="18" charset="0"/>
                      </a:endParaRPr>
                    </a:p>
                  </a:txBody>
                  <a:tcPr marL="97155" marR="97155" marT="0" marB="0"/>
                </a:tc>
                <a:extLst>
                  <a:ext uri="{0D108BD9-81ED-4DB2-BD59-A6C34878D82A}">
                    <a16:rowId xmlns:a16="http://schemas.microsoft.com/office/drawing/2014/main" val="10001"/>
                  </a:ext>
                </a:extLst>
              </a:tr>
              <a:tr h="1520905">
                <a:tc>
                  <a:txBody>
                    <a:bodyPr/>
                    <a:lstStyle/>
                    <a:p>
                      <a:pPr marL="0" marR="0">
                        <a:lnSpc>
                          <a:spcPts val="815"/>
                        </a:lnSpc>
                        <a:spcBef>
                          <a:spcPts val="0"/>
                        </a:spcBef>
                        <a:spcAft>
                          <a:spcPts val="0"/>
                        </a:spcAft>
                      </a:pPr>
                      <a:endParaRPr lang="en-US" sz="1000" dirty="0">
                        <a:effectLst/>
                        <a:latin typeface="Courier"/>
                        <a:ea typeface="Times New Roman" panose="02020603050405020304" pitchFamily="18" charset="0"/>
                        <a:cs typeface="Times New Roman" panose="02020603050405020304" pitchFamily="18" charset="0"/>
                      </a:endParaRPr>
                    </a:p>
                  </a:txBody>
                  <a:tcPr marL="97155" marR="97155" marT="0" marB="0"/>
                </a:tc>
                <a:tc>
                  <a:txBody>
                    <a:bodyPr/>
                    <a:lstStyle/>
                    <a:p>
                      <a:pPr marL="0" marR="0">
                        <a:lnSpc>
                          <a:spcPts val="815"/>
                        </a:lnSpc>
                        <a:spcBef>
                          <a:spcPts val="0"/>
                        </a:spcBef>
                        <a:spcAft>
                          <a:spcPts val="0"/>
                        </a:spcAft>
                      </a:pPr>
                      <a:r>
                        <a:rPr lang="en-US" sz="1600" dirty="0">
                          <a:effectLst/>
                          <a:latin typeface="+mj-lt"/>
                          <a:cs typeface="Adobe Devanagari" panose="02040503050201020203" pitchFamily="18" charset="0"/>
                        </a:rPr>
                        <a:t> </a:t>
                      </a:r>
                      <a:endParaRPr lang="en-US" sz="1100" dirty="0">
                        <a:effectLst/>
                        <a:latin typeface="+mj-lt"/>
                        <a:cs typeface="Adobe Devanagari" panose="02040503050201020203" pitchFamily="18" charset="0"/>
                      </a:endParaRPr>
                    </a:p>
                    <a:p>
                      <a:pPr marL="0" marR="0">
                        <a:spcBef>
                          <a:spcPts val="0"/>
                        </a:spcBef>
                        <a:spcAft>
                          <a:spcPts val="0"/>
                        </a:spcAft>
                        <a:tabLst>
                          <a:tab pos="-640080" algn="l"/>
                          <a:tab pos="-182880" algn="l"/>
                          <a:tab pos="274320" algn="l"/>
                          <a:tab pos="548640" algn="l"/>
                          <a:tab pos="822960" algn="l"/>
                          <a:tab pos="1097280" algn="l"/>
                          <a:tab pos="1371600" algn="l"/>
                          <a:tab pos="1645920" algn="l"/>
                          <a:tab pos="1920240" algn="l"/>
                          <a:tab pos="2103120" algn="l"/>
                          <a:tab pos="2413635" algn="l"/>
                          <a:tab pos="2743200" algn="l"/>
                          <a:tab pos="3017520" algn="l"/>
                          <a:tab pos="3291840" algn="l"/>
                          <a:tab pos="3566160" algn="l"/>
                          <a:tab pos="3931920" algn="l"/>
                          <a:tab pos="4389120" algn="l"/>
                          <a:tab pos="4846320" algn="l"/>
                          <a:tab pos="5303520" algn="l"/>
                          <a:tab pos="5760720" algn="l"/>
                          <a:tab pos="6217920" algn="l"/>
                        </a:tabLst>
                      </a:pPr>
                      <a:endParaRPr lang="en-US" sz="1600" dirty="0">
                        <a:effectLst/>
                        <a:latin typeface="+mj-lt"/>
                        <a:cs typeface="Adobe Devanagari" panose="02040503050201020203" pitchFamily="18" charset="0"/>
                      </a:endParaRPr>
                    </a:p>
                    <a:p>
                      <a:pPr marL="0" marR="0">
                        <a:spcBef>
                          <a:spcPts val="0"/>
                        </a:spcBef>
                        <a:spcAft>
                          <a:spcPts val="0"/>
                        </a:spcAft>
                        <a:tabLst>
                          <a:tab pos="-640080" algn="l"/>
                          <a:tab pos="-182880" algn="l"/>
                          <a:tab pos="274320" algn="l"/>
                          <a:tab pos="548640" algn="l"/>
                          <a:tab pos="822960" algn="l"/>
                          <a:tab pos="1097280" algn="l"/>
                          <a:tab pos="1371600" algn="l"/>
                          <a:tab pos="1645920" algn="l"/>
                          <a:tab pos="1920240" algn="l"/>
                          <a:tab pos="2103120" algn="l"/>
                          <a:tab pos="2413635" algn="l"/>
                          <a:tab pos="2743200" algn="l"/>
                          <a:tab pos="3017520" algn="l"/>
                          <a:tab pos="3291840" algn="l"/>
                          <a:tab pos="3566160" algn="l"/>
                          <a:tab pos="3931920" algn="l"/>
                          <a:tab pos="4389120" algn="l"/>
                          <a:tab pos="4846320" algn="l"/>
                          <a:tab pos="5303520" algn="l"/>
                          <a:tab pos="5760720" algn="l"/>
                          <a:tab pos="6217920" algn="l"/>
                        </a:tabLst>
                      </a:pPr>
                      <a:endParaRPr lang="en-US" sz="1600" dirty="0">
                        <a:effectLst/>
                        <a:latin typeface="+mj-lt"/>
                        <a:cs typeface="Adobe Devanagari" panose="02040503050201020203" pitchFamily="18" charset="0"/>
                      </a:endParaRPr>
                    </a:p>
                    <a:p>
                      <a:pPr marL="0" marR="0">
                        <a:spcBef>
                          <a:spcPts val="0"/>
                        </a:spcBef>
                        <a:spcAft>
                          <a:spcPts val="0"/>
                        </a:spcAft>
                        <a:tabLst>
                          <a:tab pos="-640080" algn="l"/>
                          <a:tab pos="-182880" algn="l"/>
                          <a:tab pos="274320" algn="l"/>
                          <a:tab pos="548640" algn="l"/>
                          <a:tab pos="822960" algn="l"/>
                          <a:tab pos="1097280" algn="l"/>
                          <a:tab pos="1371600" algn="l"/>
                          <a:tab pos="1645920" algn="l"/>
                          <a:tab pos="1920240" algn="l"/>
                          <a:tab pos="2103120" algn="l"/>
                          <a:tab pos="2413635" algn="l"/>
                          <a:tab pos="2743200" algn="l"/>
                          <a:tab pos="3017520" algn="l"/>
                          <a:tab pos="3291840" algn="l"/>
                          <a:tab pos="3566160" algn="l"/>
                          <a:tab pos="3931920" algn="l"/>
                          <a:tab pos="4389120" algn="l"/>
                          <a:tab pos="4846320" algn="l"/>
                          <a:tab pos="5303520" algn="l"/>
                          <a:tab pos="5760720" algn="l"/>
                          <a:tab pos="6217920" algn="l"/>
                        </a:tabLst>
                      </a:pPr>
                      <a:r>
                        <a:rPr lang="en-US" sz="1600" dirty="0">
                          <a:effectLst/>
                          <a:latin typeface="+mj-lt"/>
                          <a:cs typeface="Adobe Devanagari" panose="02040503050201020203" pitchFamily="18" charset="0"/>
                        </a:rPr>
                        <a:t>Review of information developed in preparation stages</a:t>
                      </a:r>
                      <a:endParaRPr lang="en-US" sz="1100" dirty="0">
                        <a:effectLst/>
                        <a:latin typeface="+mj-lt"/>
                        <a:ea typeface="Times New Roman" panose="02020603050405020304" pitchFamily="18" charset="0"/>
                        <a:cs typeface="Adobe Devanagari" panose="02040503050201020203" pitchFamily="18" charset="0"/>
                      </a:endParaRPr>
                    </a:p>
                  </a:txBody>
                  <a:tcPr marL="97155" marR="97155" marT="0" marB="0"/>
                </a:tc>
                <a:extLst>
                  <a:ext uri="{0D108BD9-81ED-4DB2-BD59-A6C34878D82A}">
                    <a16:rowId xmlns:a16="http://schemas.microsoft.com/office/drawing/2014/main" val="10002"/>
                  </a:ext>
                </a:extLst>
              </a:tr>
              <a:tr h="1306798">
                <a:tc>
                  <a:txBody>
                    <a:bodyPr/>
                    <a:lstStyle/>
                    <a:p>
                      <a:endParaRPr lang="en-US" dirty="0"/>
                    </a:p>
                  </a:txBody>
                  <a:tcPr marL="97155" marR="97155" marT="0" marB="0"/>
                </a:tc>
                <a:tc>
                  <a:txBody>
                    <a:bodyPr/>
                    <a:lstStyle/>
                    <a:p>
                      <a:pPr marL="0" marR="0">
                        <a:lnSpc>
                          <a:spcPts val="815"/>
                        </a:lnSpc>
                        <a:spcBef>
                          <a:spcPts val="0"/>
                        </a:spcBef>
                        <a:spcAft>
                          <a:spcPts val="0"/>
                        </a:spcAft>
                      </a:pPr>
                      <a:r>
                        <a:rPr lang="en-US" sz="1600" dirty="0">
                          <a:effectLst/>
                          <a:latin typeface="+mj-lt"/>
                          <a:cs typeface="Adobe Devanagari" panose="02040503050201020203" pitchFamily="18" charset="0"/>
                        </a:rPr>
                        <a:t> </a:t>
                      </a:r>
                      <a:endParaRPr lang="en-US" sz="1100" dirty="0">
                        <a:effectLst/>
                        <a:latin typeface="+mj-lt"/>
                        <a:cs typeface="Adobe Devanagari" panose="02040503050201020203" pitchFamily="18" charset="0"/>
                      </a:endParaRPr>
                    </a:p>
                    <a:p>
                      <a:pPr marL="0" marR="0">
                        <a:spcBef>
                          <a:spcPts val="0"/>
                        </a:spcBef>
                        <a:spcAft>
                          <a:spcPts val="0"/>
                        </a:spcAft>
                        <a:tabLst>
                          <a:tab pos="-640080" algn="l"/>
                          <a:tab pos="-182880" algn="l"/>
                          <a:tab pos="274320" algn="l"/>
                          <a:tab pos="548640" algn="l"/>
                          <a:tab pos="822960" algn="l"/>
                          <a:tab pos="1097280" algn="l"/>
                          <a:tab pos="1371600" algn="l"/>
                          <a:tab pos="1645920" algn="l"/>
                          <a:tab pos="1920240" algn="l"/>
                          <a:tab pos="2103120" algn="l"/>
                          <a:tab pos="2413635" algn="l"/>
                          <a:tab pos="2743200" algn="l"/>
                          <a:tab pos="3017520" algn="l"/>
                          <a:tab pos="3291840" algn="l"/>
                          <a:tab pos="3566160" algn="l"/>
                          <a:tab pos="3931920" algn="l"/>
                          <a:tab pos="4389120" algn="l"/>
                          <a:tab pos="4846320" algn="l"/>
                          <a:tab pos="5303520" algn="l"/>
                          <a:tab pos="5760720" algn="l"/>
                          <a:tab pos="6217920" algn="l"/>
                        </a:tabLst>
                      </a:pPr>
                      <a:r>
                        <a:rPr lang="en-US" sz="1600" dirty="0">
                          <a:effectLst/>
                          <a:latin typeface="+mj-lt"/>
                          <a:cs typeface="Adobe Devanagari" panose="02040503050201020203" pitchFamily="18" charset="0"/>
                        </a:rPr>
                        <a:t>Accounting, revenue administration, expenditure administration, purchasing, cash management, and investments</a:t>
                      </a:r>
                      <a:endParaRPr lang="en-US" sz="1100" dirty="0">
                        <a:effectLst/>
                        <a:latin typeface="+mj-lt"/>
                        <a:ea typeface="Times New Roman" panose="02020603050405020304" pitchFamily="18" charset="0"/>
                        <a:cs typeface="Adobe Devanagari" panose="02040503050201020203" pitchFamily="18" charset="0"/>
                      </a:endParaRPr>
                    </a:p>
                  </a:txBody>
                  <a:tcPr marL="97155" marR="97155" marT="0" marB="0"/>
                </a:tc>
                <a:extLst>
                  <a:ext uri="{0D108BD9-81ED-4DB2-BD59-A6C34878D82A}">
                    <a16:rowId xmlns:a16="http://schemas.microsoft.com/office/drawing/2014/main" val="10003"/>
                  </a:ext>
                </a:extLst>
              </a:tr>
              <a:tr h="571723">
                <a:tc>
                  <a:txBody>
                    <a:bodyPr/>
                    <a:lstStyle/>
                    <a:p>
                      <a:endParaRPr lang="en-US" dirty="0"/>
                    </a:p>
                  </a:txBody>
                  <a:tcPr marL="97155" marR="97155" marT="0" marB="0"/>
                </a:tc>
                <a:tc>
                  <a:txBody>
                    <a:bodyPr/>
                    <a:lstStyle/>
                    <a:p>
                      <a:pPr marL="0" marR="0">
                        <a:lnSpc>
                          <a:spcPts val="815"/>
                        </a:lnSpc>
                        <a:spcBef>
                          <a:spcPts val="0"/>
                        </a:spcBef>
                        <a:spcAft>
                          <a:spcPts val="0"/>
                        </a:spcAft>
                      </a:pPr>
                      <a:r>
                        <a:rPr lang="en-US" sz="1600" dirty="0">
                          <a:effectLst/>
                          <a:latin typeface="+mj-lt"/>
                          <a:cs typeface="Adobe Devanagari" panose="02040503050201020203" pitchFamily="18" charset="0"/>
                        </a:rPr>
                        <a:t> </a:t>
                      </a:r>
                      <a:endParaRPr lang="en-US" sz="1100" dirty="0">
                        <a:effectLst/>
                        <a:latin typeface="+mj-lt"/>
                        <a:cs typeface="Adobe Devanagari" panose="02040503050201020203" pitchFamily="18" charset="0"/>
                      </a:endParaRPr>
                    </a:p>
                    <a:p>
                      <a:pPr marL="0" marR="0">
                        <a:spcBef>
                          <a:spcPts val="0"/>
                        </a:spcBef>
                        <a:spcAft>
                          <a:spcPts val="290"/>
                        </a:spcAft>
                        <a:tabLst>
                          <a:tab pos="-640080" algn="l"/>
                          <a:tab pos="-182880" algn="l"/>
                          <a:tab pos="274320" algn="l"/>
                          <a:tab pos="548640" algn="l"/>
                          <a:tab pos="822960" algn="l"/>
                          <a:tab pos="1097280" algn="l"/>
                          <a:tab pos="1371600" algn="l"/>
                          <a:tab pos="1645920" algn="l"/>
                          <a:tab pos="1920240" algn="l"/>
                          <a:tab pos="2103120" algn="l"/>
                          <a:tab pos="2413635" algn="l"/>
                          <a:tab pos="2743200" algn="l"/>
                          <a:tab pos="3017520" algn="l"/>
                          <a:tab pos="3291840" algn="l"/>
                          <a:tab pos="3566160" algn="l"/>
                          <a:tab pos="3931920" algn="l"/>
                          <a:tab pos="4389120" algn="l"/>
                          <a:tab pos="4846320" algn="l"/>
                          <a:tab pos="5303520" algn="l"/>
                          <a:tab pos="5760720" algn="l"/>
                          <a:tab pos="6217920" algn="l"/>
                        </a:tabLst>
                      </a:pPr>
                      <a:r>
                        <a:rPr lang="en-US" sz="1600" dirty="0">
                          <a:effectLst/>
                          <a:latin typeface="+mj-lt"/>
                          <a:cs typeface="Adobe Devanagari" panose="02040503050201020203" pitchFamily="18" charset="0"/>
                        </a:rPr>
                        <a:t>Reviewing</a:t>
                      </a:r>
                      <a:r>
                        <a:rPr lang="en-US" sz="1600" baseline="0" dirty="0">
                          <a:effectLst/>
                          <a:latin typeface="+mj-lt"/>
                          <a:cs typeface="Adobe Devanagari" panose="02040503050201020203" pitchFamily="18" charset="0"/>
                        </a:rPr>
                        <a:t> with Governing Body, </a:t>
                      </a:r>
                      <a:r>
                        <a:rPr lang="en-US" sz="1600" dirty="0">
                          <a:effectLst/>
                          <a:latin typeface="+mj-lt"/>
                          <a:cs typeface="Adobe Devanagari" panose="02040503050201020203" pitchFamily="18" charset="0"/>
                        </a:rPr>
                        <a:t>Auditing</a:t>
                      </a:r>
                      <a:endParaRPr lang="en-US" sz="1100" dirty="0">
                        <a:effectLst/>
                        <a:latin typeface="+mj-lt"/>
                        <a:ea typeface="Times New Roman" panose="02020603050405020304" pitchFamily="18" charset="0"/>
                        <a:cs typeface="Adobe Devanagari" panose="02040503050201020203" pitchFamily="18" charset="0"/>
                      </a:endParaRPr>
                    </a:p>
                  </a:txBody>
                  <a:tcPr marL="97155" marR="97155" marT="0" marB="0"/>
                </a:tc>
                <a:extLst>
                  <a:ext uri="{0D108BD9-81ED-4DB2-BD59-A6C34878D82A}">
                    <a16:rowId xmlns:a16="http://schemas.microsoft.com/office/drawing/2014/main" val="10004"/>
                  </a:ext>
                </a:extLst>
              </a:tr>
            </a:tbl>
          </a:graphicData>
        </a:graphic>
      </p:graphicFrame>
      <p:pic>
        <p:nvPicPr>
          <p:cNvPr id="9" name="Picture 8" descr="Text, whiteboard&#10;&#10;Description automatically generated">
            <a:extLst>
              <a:ext uri="{FF2B5EF4-FFF2-40B4-BE49-F238E27FC236}">
                <a16:creationId xmlns:a16="http://schemas.microsoft.com/office/drawing/2014/main" id="{A9A2B95F-D9A0-49D6-BD0F-4625AB52B4D0}"/>
              </a:ext>
            </a:extLst>
          </p:cNvPr>
          <p:cNvPicPr>
            <a:picLocks noChangeAspect="1"/>
          </p:cNvPicPr>
          <p:nvPr/>
        </p:nvPicPr>
        <p:blipFill>
          <a:blip r:embed="rId3"/>
          <a:stretch>
            <a:fillRect/>
          </a:stretch>
        </p:blipFill>
        <p:spPr>
          <a:xfrm>
            <a:off x="4340287" y="1473739"/>
            <a:ext cx="1443752" cy="980902"/>
          </a:xfrm>
          <a:prstGeom prst="rect">
            <a:avLst/>
          </a:prstGeom>
        </p:spPr>
      </p:pic>
      <p:pic>
        <p:nvPicPr>
          <p:cNvPr id="10" name="Picture 9">
            <a:extLst>
              <a:ext uri="{FF2B5EF4-FFF2-40B4-BE49-F238E27FC236}">
                <a16:creationId xmlns:a16="http://schemas.microsoft.com/office/drawing/2014/main" id="{DD675538-7A75-4027-A248-CC5BBD865503}"/>
              </a:ext>
            </a:extLst>
          </p:cNvPr>
          <p:cNvPicPr>
            <a:picLocks noChangeAspect="1"/>
          </p:cNvPicPr>
          <p:nvPr/>
        </p:nvPicPr>
        <p:blipFill>
          <a:blip r:embed="rId4"/>
          <a:stretch>
            <a:fillRect/>
          </a:stretch>
        </p:blipFill>
        <p:spPr>
          <a:xfrm>
            <a:off x="4079954" y="2748587"/>
            <a:ext cx="1704085" cy="980902"/>
          </a:xfrm>
          <a:prstGeom prst="rect">
            <a:avLst/>
          </a:prstGeom>
        </p:spPr>
      </p:pic>
      <p:pic>
        <p:nvPicPr>
          <p:cNvPr id="11" name="Picture 10" descr="Icon&#10;&#10;Description automatically generated with low confidence">
            <a:extLst>
              <a:ext uri="{FF2B5EF4-FFF2-40B4-BE49-F238E27FC236}">
                <a16:creationId xmlns:a16="http://schemas.microsoft.com/office/drawing/2014/main" id="{62063BE1-8A4C-48F1-B8AA-B70D934F5981}"/>
              </a:ext>
            </a:extLst>
          </p:cNvPr>
          <p:cNvPicPr>
            <a:picLocks noChangeAspect="1"/>
          </p:cNvPicPr>
          <p:nvPr/>
        </p:nvPicPr>
        <p:blipFill>
          <a:blip r:embed="rId5"/>
          <a:stretch>
            <a:fillRect/>
          </a:stretch>
        </p:blipFill>
        <p:spPr>
          <a:xfrm>
            <a:off x="4217305" y="4041685"/>
            <a:ext cx="1429382" cy="980902"/>
          </a:xfrm>
          <a:prstGeom prst="rect">
            <a:avLst/>
          </a:prstGeom>
        </p:spPr>
      </p:pic>
      <p:pic>
        <p:nvPicPr>
          <p:cNvPr id="2050" name="Picture 2" descr="Image result for review">
            <a:extLst>
              <a:ext uri="{FF2B5EF4-FFF2-40B4-BE49-F238E27FC236}">
                <a16:creationId xmlns:a16="http://schemas.microsoft.com/office/drawing/2014/main" id="{C5B2D326-733D-4AD1-8A50-C6B01253A7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7305" y="5169738"/>
            <a:ext cx="1184048" cy="9809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E956983-0C5B-AEDB-0624-5DD738006D73}"/>
              </a:ext>
            </a:extLst>
          </p:cNvPr>
          <p:cNvSpPr txBox="1"/>
          <p:nvPr/>
        </p:nvSpPr>
        <p:spPr>
          <a:xfrm>
            <a:off x="1487246" y="384194"/>
            <a:ext cx="9972675" cy="738664"/>
          </a:xfrm>
          <a:prstGeom prst="rect">
            <a:avLst/>
          </a:prstGeom>
          <a:noFill/>
        </p:spPr>
        <p:txBody>
          <a:bodyPr wrap="square" rtlCol="0">
            <a:spAutoFit/>
          </a:bodyPr>
          <a:lstStyle/>
          <a:p>
            <a:pPr algn="ctr"/>
            <a:r>
              <a:rPr lang="en-US" sz="4200" b="1" dirty="0">
                <a:latin typeface="+mj-lt"/>
                <a:cs typeface="Cavolini" panose="03000502040302020204" pitchFamily="66" charset="0"/>
              </a:rPr>
              <a:t>STEPS IN DEVELOPING A BUDGET</a:t>
            </a:r>
          </a:p>
        </p:txBody>
      </p:sp>
      <p:graphicFrame>
        <p:nvGraphicFramePr>
          <p:cNvPr id="2052" name="TextBox 2">
            <a:extLst>
              <a:ext uri="{FF2B5EF4-FFF2-40B4-BE49-F238E27FC236}">
                <a16:creationId xmlns:a16="http://schemas.microsoft.com/office/drawing/2014/main" id="{76DF59FD-BF84-7B69-995D-00E327BFC926}"/>
              </a:ext>
            </a:extLst>
          </p:cNvPr>
          <p:cNvGraphicFramePr/>
          <p:nvPr>
            <p:extLst>
              <p:ext uri="{D42A27DB-BD31-4B8C-83A1-F6EECF244321}">
                <p14:modId xmlns:p14="http://schemas.microsoft.com/office/powerpoint/2010/main" val="3747355714"/>
              </p:ext>
            </p:extLst>
          </p:nvPr>
        </p:nvGraphicFramePr>
        <p:xfrm>
          <a:off x="140606" y="1275713"/>
          <a:ext cx="3818446" cy="42408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0248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6821C33-5060-4F74-8EC5-C5395C3DB925}"/>
            </a:ext>
          </a:extLst>
        </p:cNvPr>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6F2694E6-CEBB-6BAB-7CA4-48810FEFD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B9EAB03-458C-BF4C-B076-789ECDDC3517}"/>
              </a:ext>
            </a:extLst>
          </p:cNvPr>
          <p:cNvSpPr txBox="1"/>
          <p:nvPr/>
        </p:nvSpPr>
        <p:spPr>
          <a:xfrm>
            <a:off x="47694" y="578152"/>
            <a:ext cx="3449132" cy="4421876"/>
          </a:xfrm>
          <a:prstGeom prst="rect">
            <a:avLst/>
          </a:prstGeom>
        </p:spPr>
        <p:txBody>
          <a:bodyPr vert="horz" lIns="91440" tIns="45720" rIns="91440" bIns="45720" rtlCol="0" anchor="t">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46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lang="en-US" sz="4600" b="1" dirty="0">
              <a:solidFill>
                <a:prstClr val="black"/>
              </a:solidFill>
              <a:latin typeface="Calibri Light" panose="020F0302020204030204"/>
            </a:endParaRP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Calibri Light" panose="020F0302020204030204"/>
                <a:ea typeface="+mn-ea"/>
                <a:cs typeface="+mn-cs"/>
              </a:rPr>
              <a:t>Preparation Stage</a:t>
            </a:r>
            <a:endParaRPr kumimoji="0" lang="en-US" sz="40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r" defTabSz="914400" rtl="0" eaLnBrk="1" fontAlgn="auto" latinLnBrk="0" hangingPunct="1">
              <a:lnSpc>
                <a:spcPct val="90000"/>
              </a:lnSpc>
              <a:spcBef>
                <a:spcPct val="0"/>
              </a:spcBef>
              <a:spcAft>
                <a:spcPts val="60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 name="TextBox 3">
            <a:extLst>
              <a:ext uri="{FF2B5EF4-FFF2-40B4-BE49-F238E27FC236}">
                <a16:creationId xmlns:a16="http://schemas.microsoft.com/office/drawing/2014/main" id="{48A8D157-ABDB-EF6D-8289-A37074F648A6}"/>
              </a:ext>
            </a:extLst>
          </p:cNvPr>
          <p:cNvSpPr txBox="1"/>
          <p:nvPr/>
        </p:nvSpPr>
        <p:spPr>
          <a:xfrm>
            <a:off x="3760631" y="442126"/>
            <a:ext cx="8026085" cy="5453707"/>
          </a:xfrm>
          <a:prstGeom prst="rect">
            <a:avLst/>
          </a:prstGeom>
        </p:spPr>
        <p:txBody>
          <a:bodyPr vert="horz" lIns="91440" tIns="45720" rIns="91440" bIns="45720" rtlCol="0" anchor="t">
            <a:normAutofit/>
          </a:bodyPr>
          <a:lstStyle/>
          <a:p>
            <a:pPr marL="227013" marR="0" lvl="2" indent="0" algn="l" defTabSz="914400" rtl="0" eaLnBrk="1" fontAlgn="auto" latinLnBrk="0" hangingPunct="1">
              <a:lnSpc>
                <a:spcPct val="90000"/>
              </a:lnSpc>
              <a:spcBef>
                <a:spcPts val="0"/>
              </a:spcBef>
              <a:spcAft>
                <a:spcPts val="600"/>
              </a:spcAft>
              <a:buClrTx/>
              <a:buSzTx/>
              <a:buFontTx/>
              <a:buNone/>
              <a:tabLst/>
              <a:defRPr/>
            </a:pPr>
            <a:endPar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8229D9B7-F704-E9C1-A047-25DD8E7D6F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4657016-3861-6E02-3488-F61E74414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FD4B286B-82DB-FAD8-F3CE-C5A22AE610AE}"/>
              </a:ext>
            </a:extLst>
          </p:cNvPr>
          <p:cNvPicPr>
            <a:picLocks noChangeAspect="1"/>
          </p:cNvPicPr>
          <p:nvPr/>
        </p:nvPicPr>
        <p:blipFill>
          <a:blip r:embed="rId3"/>
          <a:stretch>
            <a:fillRect/>
          </a:stretch>
        </p:blipFill>
        <p:spPr>
          <a:xfrm>
            <a:off x="3483830" y="189237"/>
            <a:ext cx="8289890" cy="6028638"/>
          </a:xfrm>
          <a:prstGeom prst="rect">
            <a:avLst/>
          </a:prstGeom>
        </p:spPr>
      </p:pic>
      <p:pic>
        <p:nvPicPr>
          <p:cNvPr id="9" name="Picture 8">
            <a:extLst>
              <a:ext uri="{FF2B5EF4-FFF2-40B4-BE49-F238E27FC236}">
                <a16:creationId xmlns:a16="http://schemas.microsoft.com/office/drawing/2014/main" id="{05179C02-83AA-7D11-8F7A-BA6ACBF6C615}"/>
              </a:ext>
            </a:extLst>
          </p:cNvPr>
          <p:cNvPicPr>
            <a:picLocks noChangeAspect="1"/>
          </p:cNvPicPr>
          <p:nvPr/>
        </p:nvPicPr>
        <p:blipFill>
          <a:blip r:embed="rId4"/>
          <a:stretch>
            <a:fillRect/>
          </a:stretch>
        </p:blipFill>
        <p:spPr>
          <a:xfrm>
            <a:off x="566449" y="6274657"/>
            <a:ext cx="11059102" cy="774259"/>
          </a:xfrm>
          <a:prstGeom prst="rect">
            <a:avLst/>
          </a:prstGeom>
        </p:spPr>
      </p:pic>
    </p:spTree>
    <p:extLst>
      <p:ext uri="{BB962C8B-B14F-4D97-AF65-F5344CB8AC3E}">
        <p14:creationId xmlns:p14="http://schemas.microsoft.com/office/powerpoint/2010/main" val="3526512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334E99E-F946-B2F6-7928-F3218D930A70}"/>
            </a:ext>
          </a:extLst>
        </p:cNvPr>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A0F4EB7B-E3CA-DC13-11C2-97B42B61D5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911A894-D1BB-43DB-2C3B-30438B1994E6}"/>
              </a:ext>
            </a:extLst>
          </p:cNvPr>
          <p:cNvSpPr txBox="1"/>
          <p:nvPr/>
        </p:nvSpPr>
        <p:spPr>
          <a:xfrm>
            <a:off x="3760631" y="442126"/>
            <a:ext cx="8026085" cy="5453707"/>
          </a:xfrm>
          <a:prstGeom prst="rect">
            <a:avLst/>
          </a:prstGeom>
        </p:spPr>
        <p:txBody>
          <a:bodyPr vert="horz" lIns="91440" tIns="45720" rIns="91440" bIns="45720" rtlCol="0" anchor="t">
            <a:normAutofit/>
          </a:bodyPr>
          <a:lstStyle/>
          <a:p>
            <a:pPr marL="227013" marR="0" lvl="2" indent="0" algn="l" defTabSz="914400" rtl="0" eaLnBrk="1" fontAlgn="auto" latinLnBrk="0" hangingPunct="1">
              <a:lnSpc>
                <a:spcPct val="90000"/>
              </a:lnSpc>
              <a:spcBef>
                <a:spcPts val="0"/>
              </a:spcBef>
              <a:spcAft>
                <a:spcPts val="600"/>
              </a:spcAft>
              <a:buClrTx/>
              <a:buSzTx/>
              <a:buFontTx/>
              <a:buNone/>
              <a:tabLst/>
              <a:defRPr/>
            </a:pPr>
            <a:endPar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AE0CA366-4A78-C111-8391-56828F507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4FD194B-E5AB-2A0D-F3FD-EAED7936B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60FFD838-CA34-5D64-7F79-3372400B702D}"/>
              </a:ext>
            </a:extLst>
          </p:cNvPr>
          <p:cNvSpPr txBox="1"/>
          <p:nvPr/>
        </p:nvSpPr>
        <p:spPr>
          <a:xfrm>
            <a:off x="405284" y="14269"/>
            <a:ext cx="11709679" cy="624786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mj-lt"/>
                <a:ea typeface="+mn-ea"/>
                <a:cs typeface="+mn-cs"/>
              </a:rPr>
              <a:t>March</a:t>
            </a:r>
            <a:r>
              <a:rPr kumimoji="0" lang="en-US" sz="2400" b="1" i="0" u="none" strike="noStrike" kern="1200" cap="none" spc="0" normalizeH="0" baseline="0" noProof="0" dirty="0">
                <a:ln>
                  <a:noFill/>
                </a:ln>
                <a:solidFill>
                  <a:prstClr val="black"/>
                </a:solidFill>
                <a:effectLst/>
                <a:uLnTx/>
                <a:uFillTx/>
                <a:latin typeface="+mj-lt"/>
                <a:ea typeface="+mn-ea"/>
                <a:cs typeface="+mn-cs"/>
              </a:rPr>
              <a:t> - </a:t>
            </a:r>
            <a:r>
              <a:rPr kumimoji="0" lang="en-US" sz="2400" b="0" i="0" u="none" strike="noStrike" kern="1200" cap="none" spc="0" normalizeH="0" baseline="0" noProof="0" dirty="0">
                <a:ln>
                  <a:noFill/>
                </a:ln>
                <a:solidFill>
                  <a:prstClr val="black"/>
                </a:solidFill>
                <a:effectLst/>
                <a:uLnTx/>
                <a:uFillTx/>
                <a:latin typeface="+mj-lt"/>
                <a:ea typeface="+mn-ea"/>
                <a:cs typeface="+mn-cs"/>
              </a:rPr>
              <a:t>Send instructions and local budget request forms with the appropriate budget analysis based on previous year actuals to elected officials and department heads:</a:t>
            </a:r>
          </a:p>
          <a:p>
            <a:pPr marL="914400" marR="0" lvl="4" indent="-4508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000" b="0" i="1" u="none" strike="noStrike" kern="1200" cap="none" spc="0" normalizeH="0" baseline="0" noProof="0" dirty="0">
              <a:ln>
                <a:noFill/>
              </a:ln>
              <a:solidFill>
                <a:prstClr val="black"/>
              </a:solidFill>
              <a:effectLst/>
              <a:uLnTx/>
              <a:uFillTx/>
              <a:latin typeface="+mj-lt"/>
              <a:ea typeface="+mn-ea"/>
              <a:cs typeface="+mn-cs"/>
            </a:endParaRPr>
          </a:p>
          <a:p>
            <a:pPr marL="914400" marR="0" lvl="4" indent="-4508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1" u="none" strike="noStrike" kern="1200" cap="none" spc="0" normalizeH="0" baseline="0" noProof="0" dirty="0">
                <a:ln>
                  <a:noFill/>
                </a:ln>
                <a:solidFill>
                  <a:prstClr val="black"/>
                </a:solidFill>
                <a:effectLst/>
                <a:uLnTx/>
                <a:uFillTx/>
                <a:latin typeface="+mj-lt"/>
                <a:ea typeface="+mn-ea"/>
                <a:cs typeface="+mn-cs"/>
              </a:rPr>
              <a:t>Elected officials and department heads review, provide recommendations and return proposed budget request and justifications to their Finance Department</a:t>
            </a:r>
          </a:p>
          <a:p>
            <a:pPr marL="2171700" marR="0" lvl="4"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000" b="0" i="1" u="none" strike="noStrike" kern="1200" cap="none" spc="0" normalizeH="0" baseline="0" noProof="0" dirty="0">
              <a:ln>
                <a:noFill/>
              </a:ln>
              <a:solidFill>
                <a:prstClr val="black"/>
              </a:solidFill>
              <a:effectLst/>
              <a:uLnTx/>
              <a:uFillTx/>
              <a:latin typeface="+mj-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mj-lt"/>
                <a:ea typeface="+mn-ea"/>
                <a:cs typeface="+mn-cs"/>
              </a:rPr>
              <a:t>April</a:t>
            </a:r>
            <a:r>
              <a:rPr kumimoji="0" lang="en-US" sz="2400" b="1" i="0" u="none" strike="noStrike" kern="1200" cap="none" spc="0" normalizeH="0" baseline="0" noProof="0" dirty="0">
                <a:ln>
                  <a:noFill/>
                </a:ln>
                <a:solidFill>
                  <a:prstClr val="black"/>
                </a:solidFill>
                <a:effectLst/>
                <a:uLnTx/>
                <a:uFillTx/>
                <a:latin typeface="+mj-lt"/>
                <a:ea typeface="+mn-ea"/>
                <a:cs typeface="+mn-cs"/>
              </a:rPr>
              <a:t> -  </a:t>
            </a:r>
            <a:r>
              <a:rPr kumimoji="0" lang="en-US" sz="2400" b="0" i="0" u="none" strike="noStrike" kern="1200" cap="none" spc="0" normalizeH="0" baseline="0" noProof="0" dirty="0">
                <a:ln>
                  <a:noFill/>
                </a:ln>
                <a:solidFill>
                  <a:prstClr val="black"/>
                </a:solidFill>
                <a:effectLst/>
                <a:uLnTx/>
                <a:uFillTx/>
                <a:latin typeface="+mj-lt"/>
                <a:ea typeface="+mn-ea"/>
                <a:cs typeface="+mn-cs"/>
              </a:rPr>
              <a:t>Review elected officials and departmental recommendations/requests, update revenue/expenditure projections and proposed adjustments: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mj-lt"/>
              <a:ea typeface="+mn-ea"/>
              <a:cs typeface="+mn-cs"/>
            </a:endParaRPr>
          </a:p>
          <a:p>
            <a:pPr marL="914400" marR="0" lvl="4" indent="-4508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1" u="none" strike="noStrike" kern="1200" cap="none" spc="0" normalizeH="0" baseline="0" noProof="0" dirty="0">
                <a:ln>
                  <a:noFill/>
                </a:ln>
                <a:solidFill>
                  <a:prstClr val="black"/>
                </a:solidFill>
                <a:effectLst/>
                <a:uLnTx/>
                <a:uFillTx/>
                <a:latin typeface="+mj-lt"/>
                <a:ea typeface="+mn-ea"/>
                <a:cs typeface="+mn-cs"/>
              </a:rPr>
              <a:t>Hold workshops with elected officials, department heads to include conducting</a:t>
            </a:r>
          </a:p>
          <a:p>
            <a:pPr marL="914400" marR="0" lvl="1" indent="-45085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mj-lt"/>
                <a:ea typeface="+mn-ea"/>
                <a:cs typeface="+mn-cs"/>
              </a:rPr>
              <a:t>		      hearings for </a:t>
            </a:r>
            <a:r>
              <a:rPr kumimoji="0" lang="en-US" sz="2000" b="1" i="1" u="none" strike="noStrike" kern="1200" cap="none" spc="0" normalizeH="0" baseline="0" noProof="0" dirty="0">
                <a:ln>
                  <a:noFill/>
                </a:ln>
                <a:solidFill>
                  <a:prstClr val="black"/>
                </a:solidFill>
                <a:effectLst/>
                <a:uLnTx/>
                <a:uFillTx/>
                <a:latin typeface="+mj-lt"/>
                <a:ea typeface="+mn-ea"/>
                <a:cs typeface="+mn-cs"/>
              </a:rPr>
              <a:t>public input</a:t>
            </a:r>
          </a:p>
          <a:p>
            <a:pPr marL="914400" marR="0" lvl="4" indent="-4508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1" u="none" strike="noStrike" kern="1200" cap="none" spc="0" normalizeH="0" baseline="0" noProof="0" dirty="0">
                <a:ln>
                  <a:noFill/>
                </a:ln>
                <a:solidFill>
                  <a:prstClr val="black"/>
                </a:solidFill>
                <a:effectLst/>
                <a:uLnTx/>
                <a:uFillTx/>
                <a:latin typeface="+mj-lt"/>
                <a:ea typeface="+mn-ea"/>
                <a:cs typeface="+mn-cs"/>
              </a:rPr>
              <a:t>Send budget preparation worksheet proposal with attached justifications </a:t>
            </a:r>
          </a:p>
          <a:p>
            <a:pPr marL="914400" marR="0" lvl="1" indent="-45085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mj-lt"/>
                <a:ea typeface="+mn-ea"/>
                <a:cs typeface="+mn-cs"/>
              </a:rPr>
              <a:t>		      to elected officials and/or department heads for final review and comments</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2000" b="0" i="1" u="none" strike="noStrike" kern="1200" cap="none" spc="0" normalizeH="0" baseline="0" noProof="0" dirty="0">
              <a:ln>
                <a:noFill/>
              </a:ln>
              <a:solidFill>
                <a:prstClr val="black"/>
              </a:solidFill>
              <a:effectLst/>
              <a:uLnTx/>
              <a:uFillTx/>
              <a:latin typeface="+mj-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mj-lt"/>
                <a:ea typeface="+mn-ea"/>
                <a:cs typeface="+mn-cs"/>
              </a:rPr>
              <a:t>May </a:t>
            </a:r>
            <a:r>
              <a:rPr kumimoji="0" lang="en-US" sz="2400" b="1" i="0" u="none" strike="noStrike" kern="1200" cap="none" spc="0" normalizeH="0" baseline="0" noProof="0" dirty="0">
                <a:ln>
                  <a:noFill/>
                </a:ln>
                <a:solidFill>
                  <a:prstClr val="black"/>
                </a:solidFill>
                <a:effectLst/>
                <a:uLnTx/>
                <a:uFillTx/>
                <a:latin typeface="+mj-lt"/>
                <a:ea typeface="+mn-ea"/>
                <a:cs typeface="+mn-cs"/>
              </a:rPr>
              <a:t>- </a:t>
            </a:r>
            <a:r>
              <a:rPr kumimoji="0" lang="en-US" sz="2400" b="0" i="0" u="none" strike="noStrike" kern="1200" cap="none" spc="0" normalizeH="0" baseline="0" noProof="0" dirty="0">
                <a:ln>
                  <a:noFill/>
                </a:ln>
                <a:solidFill>
                  <a:prstClr val="black"/>
                </a:solidFill>
                <a:effectLst/>
                <a:uLnTx/>
                <a:uFillTx/>
                <a:latin typeface="+mj-lt"/>
                <a:ea typeface="+mn-ea"/>
                <a:cs typeface="+mn-cs"/>
              </a:rPr>
              <a:t>Estimate ending cash balance as of June 30th:</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mj-lt"/>
              <a:ea typeface="+mn-ea"/>
              <a:cs typeface="+mn-cs"/>
            </a:endParaRPr>
          </a:p>
          <a:p>
            <a:pPr marL="914400" marR="0" lvl="4" indent="-4508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mj-lt"/>
                <a:ea typeface="+mn-ea"/>
                <a:cs typeface="+mn-cs"/>
              </a:rPr>
              <a:t>Finalize Interim budget and submit to DFA </a:t>
            </a:r>
            <a:r>
              <a:rPr lang="en-US" sz="2000" dirty="0">
                <a:solidFill>
                  <a:prstClr val="black"/>
                </a:solidFill>
                <a:latin typeface="+mj-lt"/>
              </a:rPr>
              <a:t>using LGBMS</a:t>
            </a:r>
          </a:p>
          <a:p>
            <a:pPr marL="914400" marR="0" lvl="4" indent="-4508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mj-lt"/>
                <a:ea typeface="+mn-ea"/>
                <a:cs typeface="+mn-cs"/>
              </a:rPr>
              <a:t>Recommendation</a:t>
            </a:r>
            <a:r>
              <a:rPr lang="en-US" sz="2000" dirty="0">
                <a:solidFill>
                  <a:prstClr val="black"/>
                </a:solidFill>
                <a:latin typeface="+mj-lt"/>
              </a:rPr>
              <a:t>: Send to </a:t>
            </a:r>
            <a:r>
              <a:rPr kumimoji="0" lang="en-US" sz="2000" b="0" i="0" u="none" strike="noStrike" kern="1200" cap="none" spc="0" normalizeH="0" baseline="0" noProof="0" dirty="0">
                <a:ln>
                  <a:noFill/>
                </a:ln>
                <a:solidFill>
                  <a:prstClr val="black"/>
                </a:solidFill>
                <a:effectLst/>
                <a:uLnTx/>
                <a:uFillTx/>
                <a:latin typeface="+mj-lt"/>
                <a:ea typeface="+mn-ea"/>
                <a:cs typeface="+mn-cs"/>
              </a:rPr>
              <a:t>governing body for review and approval</a:t>
            </a:r>
          </a:p>
          <a:p>
            <a:pPr marL="914400" marR="0" lvl="4" indent="-4508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mj-lt"/>
                <a:ea typeface="+mn-ea"/>
                <a:cs typeface="+mn-cs"/>
              </a:rPr>
              <a:t>Prepare budget to submit on the Local Government Budget Management System (LGBMS</a:t>
            </a:r>
            <a:r>
              <a:rPr kumimoji="0" lang="en-US" sz="2000" b="0" i="0" u="none" strike="noStrike" kern="1200" cap="none" spc="0" normalizeH="0" baseline="0" noProof="0" dirty="0">
                <a:ln>
                  <a:noFill/>
                </a:ln>
                <a:solidFill>
                  <a:srgbClr val="7030A0"/>
                </a:solidFill>
                <a:effectLst/>
                <a:uLnTx/>
                <a:uFillTx/>
                <a:latin typeface="+mj-lt"/>
                <a:ea typeface="+mn-ea"/>
                <a:cs typeface="+mn-cs"/>
              </a:rPr>
              <a:t>)</a:t>
            </a:r>
          </a:p>
        </p:txBody>
      </p:sp>
    </p:spTree>
    <p:extLst>
      <p:ext uri="{BB962C8B-B14F-4D97-AF65-F5344CB8AC3E}">
        <p14:creationId xmlns:p14="http://schemas.microsoft.com/office/powerpoint/2010/main" val="4053088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DEF9DC-D8D5-8EAA-34E8-C3E3BCFBF3D0}"/>
            </a:ext>
          </a:extLst>
        </p:cNvPr>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9778F243-5BF2-895D-7358-4E24D2C5C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4CA1307-F156-7159-4E12-0835E715A160}"/>
              </a:ext>
            </a:extLst>
          </p:cNvPr>
          <p:cNvSpPr txBox="1"/>
          <p:nvPr/>
        </p:nvSpPr>
        <p:spPr>
          <a:xfrm>
            <a:off x="3760631" y="442126"/>
            <a:ext cx="8026085" cy="5453707"/>
          </a:xfrm>
          <a:prstGeom prst="rect">
            <a:avLst/>
          </a:prstGeom>
        </p:spPr>
        <p:txBody>
          <a:bodyPr vert="horz" lIns="91440" tIns="45720" rIns="91440" bIns="45720" rtlCol="0" anchor="t">
            <a:normAutofit/>
          </a:bodyPr>
          <a:lstStyle/>
          <a:p>
            <a:pPr marL="227013" marR="0" lvl="2" indent="0" algn="l" defTabSz="914400" rtl="0" eaLnBrk="1" fontAlgn="auto" latinLnBrk="0" hangingPunct="1">
              <a:lnSpc>
                <a:spcPct val="90000"/>
              </a:lnSpc>
              <a:spcBef>
                <a:spcPts val="0"/>
              </a:spcBef>
              <a:spcAft>
                <a:spcPts val="600"/>
              </a:spcAft>
              <a:buClrTx/>
              <a:buSzTx/>
              <a:buFontTx/>
              <a:buNone/>
              <a:tabLst/>
              <a:defRPr/>
            </a:pPr>
            <a:endPar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8C04F9DB-709D-2CC5-E35B-7C299C48E5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2FA3A65-DE3D-9E47-B6B0-8C7008AE37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9166FC65-BC89-A777-A2A0-836D805FEFA9}"/>
              </a:ext>
            </a:extLst>
          </p:cNvPr>
          <p:cNvPicPr>
            <a:picLocks noChangeAspect="1"/>
          </p:cNvPicPr>
          <p:nvPr/>
        </p:nvPicPr>
        <p:blipFill>
          <a:blip r:embed="rId3"/>
          <a:stretch>
            <a:fillRect/>
          </a:stretch>
        </p:blipFill>
        <p:spPr>
          <a:xfrm>
            <a:off x="392697" y="574201"/>
            <a:ext cx="11406605" cy="5767316"/>
          </a:xfrm>
          <a:prstGeom prst="rect">
            <a:avLst/>
          </a:prstGeom>
        </p:spPr>
      </p:pic>
      <p:sp>
        <p:nvSpPr>
          <p:cNvPr id="5" name="TextBox 4">
            <a:extLst>
              <a:ext uri="{FF2B5EF4-FFF2-40B4-BE49-F238E27FC236}">
                <a16:creationId xmlns:a16="http://schemas.microsoft.com/office/drawing/2014/main" id="{4D32AD04-0511-2703-7B71-EE7FE1F3F71A}"/>
              </a:ext>
            </a:extLst>
          </p:cNvPr>
          <p:cNvSpPr txBox="1"/>
          <p:nvPr/>
        </p:nvSpPr>
        <p:spPr>
          <a:xfrm>
            <a:off x="3895666" y="15745"/>
            <a:ext cx="3551101" cy="738664"/>
          </a:xfrm>
          <a:prstGeom prst="rect">
            <a:avLst/>
          </a:prstGeom>
          <a:noFill/>
        </p:spPr>
        <p:txBody>
          <a:bodyPr wrap="none" rtlCol="0">
            <a:spAutoFit/>
          </a:bodyPr>
          <a:lstStyle/>
          <a:p>
            <a:pPr algn="ctr"/>
            <a:r>
              <a:rPr lang="en-US" sz="4200" b="1" dirty="0"/>
              <a:t>Approval Stage</a:t>
            </a:r>
          </a:p>
        </p:txBody>
      </p:sp>
    </p:spTree>
    <p:extLst>
      <p:ext uri="{BB962C8B-B14F-4D97-AF65-F5344CB8AC3E}">
        <p14:creationId xmlns:p14="http://schemas.microsoft.com/office/powerpoint/2010/main" val="3603162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A275C8-701D-41C5-6F8F-A47E48FE92BB}"/>
              </a:ext>
            </a:extLst>
          </p:cNvPr>
          <p:cNvSpPr txBox="1"/>
          <p:nvPr/>
        </p:nvSpPr>
        <p:spPr>
          <a:xfrm>
            <a:off x="0" y="1019076"/>
            <a:ext cx="3374136" cy="5567891"/>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200" b="1" kern="1200" spc="-50" dirty="0">
                <a:solidFill>
                  <a:schemeClr val="tx1"/>
                </a:solidFill>
                <a:latin typeface="+mj-lt"/>
                <a:ea typeface="+mj-ea"/>
                <a:cs typeface="+mj-cs"/>
              </a:rPr>
              <a:t>Budgeting DO’s </a:t>
            </a:r>
          </a:p>
          <a:p>
            <a:pPr algn="ctr">
              <a:lnSpc>
                <a:spcPct val="90000"/>
              </a:lnSpc>
              <a:spcBef>
                <a:spcPct val="0"/>
              </a:spcBef>
              <a:spcAft>
                <a:spcPts val="600"/>
              </a:spcAft>
            </a:pPr>
            <a:r>
              <a:rPr lang="en-US" sz="4200" b="1" kern="1200" spc="-50" dirty="0">
                <a:solidFill>
                  <a:schemeClr val="tx1"/>
                </a:solidFill>
                <a:latin typeface="+mj-lt"/>
                <a:ea typeface="+mj-ea"/>
                <a:cs typeface="+mj-cs"/>
              </a:rPr>
              <a:t>And</a:t>
            </a:r>
          </a:p>
          <a:p>
            <a:pPr algn="ctr">
              <a:lnSpc>
                <a:spcPct val="90000"/>
              </a:lnSpc>
              <a:spcBef>
                <a:spcPct val="0"/>
              </a:spcBef>
              <a:spcAft>
                <a:spcPts val="600"/>
              </a:spcAft>
            </a:pPr>
            <a:r>
              <a:rPr lang="en-US" sz="4200" b="1" kern="1200" spc="-50" dirty="0">
                <a:solidFill>
                  <a:schemeClr val="tx1"/>
                </a:solidFill>
                <a:latin typeface="+mj-lt"/>
                <a:ea typeface="+mj-ea"/>
                <a:cs typeface="+mj-cs"/>
              </a:rPr>
              <a:t> DON’T’s</a:t>
            </a:r>
          </a:p>
          <a:p>
            <a:pPr>
              <a:lnSpc>
                <a:spcPct val="90000"/>
              </a:lnSpc>
              <a:spcBef>
                <a:spcPct val="0"/>
              </a:spcBef>
              <a:spcAft>
                <a:spcPts val="600"/>
              </a:spcAft>
            </a:pPr>
            <a:endParaRPr lang="en-US" sz="5200" b="1" kern="1200" spc="-50" dirty="0">
              <a:solidFill>
                <a:schemeClr val="tx1"/>
              </a:solidFill>
              <a:latin typeface="+mj-lt"/>
              <a:ea typeface="+mj-ea"/>
              <a:cs typeface="+mj-cs"/>
            </a:endParaRPr>
          </a:p>
          <a:p>
            <a:pPr>
              <a:lnSpc>
                <a:spcPct val="90000"/>
              </a:lnSpc>
              <a:spcBef>
                <a:spcPct val="0"/>
              </a:spcBef>
              <a:spcAft>
                <a:spcPts val="600"/>
              </a:spcAft>
            </a:pPr>
            <a:endParaRPr lang="en-US" sz="5200" b="1" kern="1200" spc="-50" dirty="0">
              <a:solidFill>
                <a:schemeClr val="tx1"/>
              </a:solidFill>
              <a:latin typeface="+mj-lt"/>
              <a:ea typeface="+mj-ea"/>
              <a:cs typeface="+mj-cs"/>
            </a:endParaRPr>
          </a:p>
        </p:txBody>
      </p:sp>
      <p:sp>
        <p:nvSpPr>
          <p:cNvPr id="7" name="TextBox 6">
            <a:extLst>
              <a:ext uri="{FF2B5EF4-FFF2-40B4-BE49-F238E27FC236}">
                <a16:creationId xmlns:a16="http://schemas.microsoft.com/office/drawing/2014/main" id="{9D633D7B-C689-635D-02E7-FD64E2F514A6}"/>
              </a:ext>
            </a:extLst>
          </p:cNvPr>
          <p:cNvSpPr txBox="1"/>
          <p:nvPr/>
        </p:nvSpPr>
        <p:spPr>
          <a:xfrm>
            <a:off x="304799" y="1117599"/>
            <a:ext cx="11638845" cy="369332"/>
          </a:xfrm>
          <a:prstGeom prst="rect">
            <a:avLst/>
          </a:prstGeom>
          <a:noFill/>
        </p:spPr>
        <p:txBody>
          <a:bodyPr wrap="square" rtlCol="0">
            <a:spAutoFit/>
          </a:bodyPr>
          <a:lstStyle/>
          <a:p>
            <a:endParaRPr lang="en-US" dirty="0"/>
          </a:p>
        </p:txBody>
      </p:sp>
      <p:graphicFrame>
        <p:nvGraphicFramePr>
          <p:cNvPr id="29" name="TextBox 7">
            <a:extLst>
              <a:ext uri="{FF2B5EF4-FFF2-40B4-BE49-F238E27FC236}">
                <a16:creationId xmlns:a16="http://schemas.microsoft.com/office/drawing/2014/main" id="{63C5F237-D63F-ED88-BE3E-C808ED5A48C0}"/>
              </a:ext>
            </a:extLst>
          </p:cNvPr>
          <p:cNvGraphicFramePr/>
          <p:nvPr>
            <p:extLst>
              <p:ext uri="{D42A27DB-BD31-4B8C-83A1-F6EECF244321}">
                <p14:modId xmlns:p14="http://schemas.microsoft.com/office/powerpoint/2010/main" val="1396106107"/>
              </p:ext>
            </p:extLst>
          </p:nvPr>
        </p:nvGraphicFramePr>
        <p:xfrm>
          <a:off x="3488855" y="422030"/>
          <a:ext cx="8398346" cy="6290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7260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FE6036-C52B-0F3B-AC10-D9204DB29D9E}"/>
            </a:ext>
          </a:extLst>
        </p:cNvPr>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F791C0D8-99AB-7CB9-F18C-4CBF78E9E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1830714-F1C1-B02C-790B-381E79451A4C}"/>
              </a:ext>
            </a:extLst>
          </p:cNvPr>
          <p:cNvSpPr txBox="1"/>
          <p:nvPr/>
        </p:nvSpPr>
        <p:spPr>
          <a:xfrm>
            <a:off x="3760631" y="442126"/>
            <a:ext cx="8026085" cy="5453707"/>
          </a:xfrm>
          <a:prstGeom prst="rect">
            <a:avLst/>
          </a:prstGeom>
        </p:spPr>
        <p:txBody>
          <a:bodyPr vert="horz" lIns="91440" tIns="45720" rIns="91440" bIns="45720" rtlCol="0" anchor="t">
            <a:normAutofit/>
          </a:bodyPr>
          <a:lstStyle/>
          <a:p>
            <a:pPr marL="227013" marR="0" lvl="2" indent="0" algn="l" defTabSz="914400" rtl="0" eaLnBrk="1" fontAlgn="auto" latinLnBrk="0" hangingPunct="1">
              <a:lnSpc>
                <a:spcPct val="90000"/>
              </a:lnSpc>
              <a:spcBef>
                <a:spcPts val="0"/>
              </a:spcBef>
              <a:spcAft>
                <a:spcPts val="600"/>
              </a:spcAft>
              <a:buClrTx/>
              <a:buSzTx/>
              <a:buFontTx/>
              <a:buNone/>
              <a:tabLst/>
              <a:defRPr/>
            </a:pPr>
            <a:endPar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05FEFF84-FF71-1B05-47CF-39681FAAD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D7DAC1B-15EF-CDA7-F8F6-0369E0660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D4676CDE-9C37-4687-493F-A6AB388FCCA4}"/>
              </a:ext>
            </a:extLst>
          </p:cNvPr>
          <p:cNvSpPr txBox="1"/>
          <p:nvPr/>
        </p:nvSpPr>
        <p:spPr>
          <a:xfrm>
            <a:off x="566798" y="1517021"/>
            <a:ext cx="3013763" cy="36009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200" b="1" dirty="0">
                <a:solidFill>
                  <a:prstClr val="black"/>
                </a:solidFill>
                <a:latin typeface="+mj-lt"/>
              </a:rPr>
              <a:t>REQUIRED SUPPORTING</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200" b="1" dirty="0">
                <a:solidFill>
                  <a:prstClr val="black"/>
                </a:solidFill>
                <a:latin typeface="+mj-lt"/>
              </a:rPr>
              <a:t> SCHEDULES for Interim Budget</a:t>
            </a:r>
            <a:endParaRPr kumimoji="0" lang="en-US" sz="4200" b="1" i="0" u="none" strike="noStrike" kern="1200" cap="none" spc="0" normalizeH="0" baseline="0" noProof="0" dirty="0">
              <a:ln>
                <a:noFill/>
              </a:ln>
              <a:solidFill>
                <a:prstClr val="black"/>
              </a:solidFill>
              <a:effectLst/>
              <a:uLnTx/>
              <a:uFillTx/>
              <a:latin typeface="+mj-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021B20F-8098-9205-DE36-771F8EEBF4E8}"/>
              </a:ext>
            </a:extLst>
          </p:cNvPr>
          <p:cNvSpPr txBox="1"/>
          <p:nvPr/>
        </p:nvSpPr>
        <p:spPr>
          <a:xfrm>
            <a:off x="4499144" y="1797001"/>
            <a:ext cx="7232310" cy="3041025"/>
          </a:xfrm>
          <a:prstGeom prst="rect">
            <a:avLst/>
          </a:prstGeom>
          <a:noFill/>
        </p:spPr>
        <p:txBody>
          <a:bodyPr wrap="square">
            <a:spAutoFit/>
          </a:bodyPr>
          <a:lstStyle/>
          <a:p>
            <a:pPr marL="342900" indent="-342900">
              <a:lnSpc>
                <a:spcPct val="115000"/>
              </a:lnSpc>
              <a:buFont typeface="Symbol" panose="05050102010706020507" pitchFamily="18" charset="2"/>
              <a:buChar char=""/>
            </a:pPr>
            <a:r>
              <a:rPr lang="en-US" sz="2800" kern="100" dirty="0">
                <a:latin typeface="Aptos" panose="020B0004020202020204" pitchFamily="34" charset="0"/>
                <a:ea typeface="Aptos" panose="020B0004020202020204" pitchFamily="34" charset="0"/>
                <a:cs typeface="Times New Roman" panose="02020603050405020304" pitchFamily="18" charset="0"/>
              </a:rPr>
              <a:t>S1 Salary &amp; Personnel </a:t>
            </a:r>
          </a:p>
          <a:p>
            <a:pPr marL="342900" indent="-342900">
              <a:lnSpc>
                <a:spcPct val="115000"/>
              </a:lnSpc>
              <a:buFont typeface="Symbol" panose="05050102010706020507" pitchFamily="18" charset="2"/>
              <a:buChar char=""/>
            </a:pPr>
            <a:r>
              <a:rPr lang="en-US" sz="2800" kern="100" dirty="0">
                <a:latin typeface="Aptos" panose="020B0004020202020204" pitchFamily="34" charset="0"/>
                <a:ea typeface="Aptos" panose="020B0004020202020204" pitchFamily="34" charset="0"/>
                <a:cs typeface="Times New Roman" panose="02020603050405020304" pitchFamily="18" charset="0"/>
              </a:rPr>
              <a:t>S2 Insurance</a:t>
            </a:r>
          </a:p>
          <a:p>
            <a:pPr marL="342900" marR="0" lvl="0" indent="-342900">
              <a:lnSpc>
                <a:spcPct val="115000"/>
              </a:lnSpc>
              <a:buFont typeface="Symbol" panose="05050102010706020507" pitchFamily="18" charset="2"/>
              <a:buChar char=""/>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S5 Reserved revenue for a specific project </a:t>
            </a:r>
          </a:p>
          <a:p>
            <a:pPr marL="342900" marR="0" lvl="0" indent="-342900">
              <a:lnSpc>
                <a:spcPct val="115000"/>
              </a:lnSpc>
              <a:buFont typeface="Symbol" panose="05050102010706020507" pitchFamily="18" charset="2"/>
              <a:buChar char=""/>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Credit Card &amp; Electronic Policy</a:t>
            </a:r>
          </a:p>
          <a:p>
            <a:pPr marL="342900" marR="0" lvl="0" indent="-342900">
              <a:lnSpc>
                <a:spcPct val="115000"/>
              </a:lnSpc>
              <a:buFont typeface="Symbol" panose="05050102010706020507" pitchFamily="18" charset="2"/>
              <a:buChar char=""/>
            </a:pPr>
            <a:r>
              <a:rPr lang="en-US" sz="2800" kern="100" dirty="0">
                <a:solidFill>
                  <a:srgbClr val="FF0000"/>
                </a:solidFill>
                <a:latin typeface="Aptos" panose="020B0004020202020204" pitchFamily="34" charset="0"/>
                <a:ea typeface="Aptos" panose="020B0004020202020204" pitchFamily="34" charset="0"/>
                <a:cs typeface="Times New Roman" panose="02020603050405020304" pitchFamily="18" charset="0"/>
              </a:rPr>
              <a:t>Debt Service</a:t>
            </a:r>
          </a:p>
          <a:p>
            <a:pPr marL="342900" marR="0" lvl="0" indent="-342900">
              <a:lnSpc>
                <a:spcPct val="115000"/>
              </a:lnSpc>
              <a:buFont typeface="Symbol" panose="05050102010706020507" pitchFamily="18" charset="2"/>
              <a:buChar char=""/>
            </a:pPr>
            <a:r>
              <a:rPr lang="en-US" sz="2800" kern="100" dirty="0">
                <a:solidFill>
                  <a:srgbClr val="0070C0"/>
                </a:solidFill>
                <a:latin typeface="Aptos" panose="020B0004020202020204" pitchFamily="34" charset="0"/>
                <a:ea typeface="Aptos" panose="020B0004020202020204" pitchFamily="34" charset="0"/>
                <a:cs typeface="Times New Roman" panose="02020603050405020304" pitchFamily="18" charset="0"/>
              </a:rPr>
              <a:t>Budget Work Plan Questionnaire</a:t>
            </a:r>
            <a:endParaRPr lang="en-US" sz="2800"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220991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479FD3F-4496-8A77-FFC0-D89C6CF72916}"/>
            </a:ext>
          </a:extLst>
        </p:cNvPr>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B0F0C77A-95F2-5C0D-7E9B-FF780A0353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B70448A-41FA-D611-87A4-6A763B090597}"/>
              </a:ext>
            </a:extLst>
          </p:cNvPr>
          <p:cNvSpPr txBox="1"/>
          <p:nvPr/>
        </p:nvSpPr>
        <p:spPr>
          <a:xfrm>
            <a:off x="3760631" y="442126"/>
            <a:ext cx="8026085" cy="5453707"/>
          </a:xfrm>
          <a:prstGeom prst="rect">
            <a:avLst/>
          </a:prstGeom>
        </p:spPr>
        <p:txBody>
          <a:bodyPr vert="horz" lIns="91440" tIns="45720" rIns="91440" bIns="45720" rtlCol="0" anchor="t">
            <a:normAutofit/>
          </a:bodyPr>
          <a:lstStyle/>
          <a:p>
            <a:pPr marL="227013" marR="0" lvl="2" indent="0" algn="l" defTabSz="914400" rtl="0" eaLnBrk="1" fontAlgn="auto" latinLnBrk="0" hangingPunct="1">
              <a:lnSpc>
                <a:spcPct val="90000"/>
              </a:lnSpc>
              <a:spcBef>
                <a:spcPts val="0"/>
              </a:spcBef>
              <a:spcAft>
                <a:spcPts val="600"/>
              </a:spcAft>
              <a:buClrTx/>
              <a:buSzTx/>
              <a:buFontTx/>
              <a:buNone/>
              <a:tabLst/>
              <a:defRPr/>
            </a:pPr>
            <a:endPar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46EBA801-D9F4-36E7-70A2-F1489EE8DC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D0BC362E-E5FF-1F1F-D503-EACC8B8A4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89C80ACE-3D0B-8F02-E8EB-ADE3F78B0661}"/>
              </a:ext>
            </a:extLst>
          </p:cNvPr>
          <p:cNvSpPr txBox="1"/>
          <p:nvPr/>
        </p:nvSpPr>
        <p:spPr>
          <a:xfrm>
            <a:off x="566798" y="1517021"/>
            <a:ext cx="3013763" cy="387798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200" b="1" dirty="0">
                <a:solidFill>
                  <a:prstClr val="black"/>
                </a:solidFill>
                <a:latin typeface="+mj-lt"/>
              </a:rPr>
              <a:t>Interim Budget Supporting Schedule Workbook</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mj-lt"/>
                <a:ea typeface="+mn-ea"/>
                <a:cs typeface="+mn-cs"/>
              </a:rPr>
              <a:t>Additional Info Tab</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CDB64CA-F6BC-F8DB-BCF0-83D91C4FB332}"/>
              </a:ext>
            </a:extLst>
          </p:cNvPr>
          <p:cNvPicPr>
            <a:picLocks noChangeAspect="1"/>
          </p:cNvPicPr>
          <p:nvPr/>
        </p:nvPicPr>
        <p:blipFill>
          <a:blip r:embed="rId3"/>
          <a:stretch>
            <a:fillRect/>
          </a:stretch>
        </p:blipFill>
        <p:spPr>
          <a:xfrm>
            <a:off x="4777552" y="484935"/>
            <a:ext cx="5367677" cy="5663381"/>
          </a:xfrm>
          <a:prstGeom prst="rect">
            <a:avLst/>
          </a:prstGeom>
        </p:spPr>
      </p:pic>
    </p:spTree>
    <p:extLst>
      <p:ext uri="{BB962C8B-B14F-4D97-AF65-F5344CB8AC3E}">
        <p14:creationId xmlns:p14="http://schemas.microsoft.com/office/powerpoint/2010/main" val="906523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84BD80F-A53D-63F2-7842-142BBD20B64F}"/>
            </a:ext>
          </a:extLst>
        </p:cNvPr>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09D97D9-1393-16AD-B61D-BB13FB3560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F8E607F-7C52-AD12-3D03-394CD30119ED}"/>
              </a:ext>
            </a:extLst>
          </p:cNvPr>
          <p:cNvSpPr txBox="1"/>
          <p:nvPr/>
        </p:nvSpPr>
        <p:spPr>
          <a:xfrm>
            <a:off x="3760631" y="442126"/>
            <a:ext cx="8026085" cy="5453707"/>
          </a:xfrm>
          <a:prstGeom prst="rect">
            <a:avLst/>
          </a:prstGeom>
        </p:spPr>
        <p:txBody>
          <a:bodyPr vert="horz" lIns="91440" tIns="45720" rIns="91440" bIns="45720" rtlCol="0" anchor="t">
            <a:normAutofit/>
          </a:bodyPr>
          <a:lstStyle/>
          <a:p>
            <a:pPr marL="227013" marR="0" lvl="2" indent="0" algn="l" defTabSz="914400" rtl="0" eaLnBrk="1" fontAlgn="auto" latinLnBrk="0" hangingPunct="1">
              <a:lnSpc>
                <a:spcPct val="90000"/>
              </a:lnSpc>
              <a:spcBef>
                <a:spcPts val="0"/>
              </a:spcBef>
              <a:spcAft>
                <a:spcPts val="600"/>
              </a:spcAft>
              <a:buClrTx/>
              <a:buSzTx/>
              <a:buFontTx/>
              <a:buNone/>
              <a:tabLst/>
              <a:defRPr/>
            </a:pPr>
            <a:endPar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B934749C-395E-E54D-A63F-4CF09510F5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5C4EF1B5-2DAD-979F-48F7-708435EA0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89C7FBF7-446B-8A09-B4FE-2EF5ECEB4D76}"/>
              </a:ext>
            </a:extLst>
          </p:cNvPr>
          <p:cNvSpPr txBox="1"/>
          <p:nvPr/>
        </p:nvSpPr>
        <p:spPr>
          <a:xfrm>
            <a:off x="692093" y="315836"/>
            <a:ext cx="10707329" cy="129266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200" b="1" dirty="0">
                <a:solidFill>
                  <a:prstClr val="black"/>
                </a:solidFill>
                <a:latin typeface="+mj-lt"/>
              </a:rPr>
              <a:t>Interim Budget Supporting Schedule Workbook</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mj-lt"/>
                <a:ea typeface="+mn-ea"/>
                <a:cs typeface="+mn-cs"/>
              </a:rPr>
              <a:t>S-1 Salary &amp; Personnel Tab</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92C0BEF4-8EE5-3147-FCEA-1C22A56735BF}"/>
              </a:ext>
            </a:extLst>
          </p:cNvPr>
          <p:cNvPicPr>
            <a:picLocks noChangeAspect="1"/>
          </p:cNvPicPr>
          <p:nvPr/>
        </p:nvPicPr>
        <p:blipFill>
          <a:blip r:embed="rId3"/>
          <a:stretch>
            <a:fillRect/>
          </a:stretch>
        </p:blipFill>
        <p:spPr>
          <a:xfrm>
            <a:off x="304800" y="1557236"/>
            <a:ext cx="11481916" cy="4338598"/>
          </a:xfrm>
          <a:prstGeom prst="rect">
            <a:avLst/>
          </a:prstGeom>
        </p:spPr>
      </p:pic>
    </p:spTree>
    <p:extLst>
      <p:ext uri="{BB962C8B-B14F-4D97-AF65-F5344CB8AC3E}">
        <p14:creationId xmlns:p14="http://schemas.microsoft.com/office/powerpoint/2010/main" val="576482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166660" y="3685309"/>
            <a:ext cx="3333165" cy="914400"/>
          </a:xfrm>
          <a:prstGeom prst="rect">
            <a:avLst/>
          </a:prstGeom>
          <a:solidFill>
            <a:srgbClr val="CCECFF"/>
          </a:soli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altLang="en-US" b="1" dirty="0"/>
              <a:t>Formulate Policies</a:t>
            </a:r>
          </a:p>
          <a:p>
            <a:pPr algn="ctr"/>
            <a:r>
              <a:rPr lang="en-US" altLang="en-US" b="1" dirty="0"/>
              <a:t>Goals</a:t>
            </a:r>
          </a:p>
          <a:p>
            <a:pPr algn="ctr"/>
            <a:r>
              <a:rPr lang="en-US" altLang="en-US" b="1" dirty="0"/>
              <a:t> (Short Term – Long term)</a:t>
            </a:r>
          </a:p>
        </p:txBody>
      </p:sp>
      <p:sp>
        <p:nvSpPr>
          <p:cNvPr id="3" name="Rectangle 3"/>
          <p:cNvSpPr>
            <a:spLocks noChangeArrowheads="1"/>
          </p:cNvSpPr>
          <p:nvPr/>
        </p:nvSpPr>
        <p:spPr bwMode="auto">
          <a:xfrm>
            <a:off x="4543753" y="2656609"/>
            <a:ext cx="2362200" cy="533400"/>
          </a:xfrm>
          <a:prstGeom prst="rect">
            <a:avLst/>
          </a:prstGeom>
          <a:solidFill>
            <a:srgbClr val="CCECFF"/>
          </a:soli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altLang="en-US" b="1" dirty="0"/>
              <a:t>Fiscal Capacity</a:t>
            </a:r>
          </a:p>
        </p:txBody>
      </p:sp>
      <p:sp>
        <p:nvSpPr>
          <p:cNvPr id="4" name="Form"/>
          <p:cNvSpPr>
            <a:spLocks noEditPoints="1" noChangeArrowheads="1"/>
          </p:cNvSpPr>
          <p:nvPr/>
        </p:nvSpPr>
        <p:spPr bwMode="auto">
          <a:xfrm>
            <a:off x="1761800" y="1056409"/>
            <a:ext cx="1809750" cy="533400"/>
          </a:xfrm>
          <a:custGeom>
            <a:avLst/>
            <a:gdLst>
              <a:gd name="T0" fmla="*/ 0 w 21600"/>
              <a:gd name="T1" fmla="*/ 0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60000 65536"/>
              <a:gd name="T15" fmla="*/ 0 60000 65536"/>
              <a:gd name="T16" fmla="*/ 0 60000 65536"/>
              <a:gd name="T17" fmla="*/ 0 60000 65536"/>
              <a:gd name="T18" fmla="*/ 0 60000 65536"/>
              <a:gd name="T19" fmla="*/ 0 60000 65536"/>
              <a:gd name="T20" fmla="*/ 0 60000 65536"/>
              <a:gd name="T21" fmla="*/ 4740 w 21600"/>
              <a:gd name="T22" fmla="*/ 1309 h 21600"/>
              <a:gd name="T23" fmla="*/ 19410 w 21600"/>
              <a:gd name="T24" fmla="*/ 16331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12840" y="18507"/>
                </a:moveTo>
                <a:lnTo>
                  <a:pt x="16051" y="18507"/>
                </a:lnTo>
                <a:lnTo>
                  <a:pt x="16051" y="19260"/>
                </a:lnTo>
                <a:lnTo>
                  <a:pt x="12840" y="19260"/>
                </a:lnTo>
                <a:lnTo>
                  <a:pt x="12840" y="18507"/>
                </a:lnTo>
                <a:close/>
              </a:path>
              <a:path w="21600" h="21600" extrusionOk="0">
                <a:moveTo>
                  <a:pt x="16731" y="18507"/>
                </a:moveTo>
                <a:lnTo>
                  <a:pt x="19941" y="18507"/>
                </a:lnTo>
                <a:lnTo>
                  <a:pt x="19941" y="19260"/>
                </a:lnTo>
                <a:lnTo>
                  <a:pt x="16731" y="19260"/>
                </a:lnTo>
                <a:lnTo>
                  <a:pt x="16731" y="18507"/>
                </a:lnTo>
                <a:close/>
              </a:path>
              <a:path w="21600" h="21600" extrusionOk="0">
                <a:moveTo>
                  <a:pt x="1913" y="1194"/>
                </a:moveTo>
                <a:lnTo>
                  <a:pt x="3699" y="1194"/>
                </a:lnTo>
                <a:lnTo>
                  <a:pt x="2678" y="1832"/>
                </a:lnTo>
                <a:lnTo>
                  <a:pt x="2296" y="1538"/>
                </a:lnTo>
                <a:lnTo>
                  <a:pt x="2125" y="1636"/>
                </a:lnTo>
                <a:lnTo>
                  <a:pt x="2700" y="2078"/>
                </a:lnTo>
                <a:lnTo>
                  <a:pt x="3699" y="1440"/>
                </a:lnTo>
                <a:lnTo>
                  <a:pt x="3699" y="2176"/>
                </a:lnTo>
                <a:lnTo>
                  <a:pt x="1913" y="2176"/>
                </a:lnTo>
                <a:lnTo>
                  <a:pt x="1913" y="1194"/>
                </a:lnTo>
                <a:close/>
              </a:path>
              <a:path w="21600" h="21600" extrusionOk="0">
                <a:moveTo>
                  <a:pt x="1913" y="2765"/>
                </a:moveTo>
                <a:lnTo>
                  <a:pt x="3699" y="2765"/>
                </a:lnTo>
                <a:lnTo>
                  <a:pt x="2678" y="3403"/>
                </a:lnTo>
                <a:lnTo>
                  <a:pt x="2296" y="3109"/>
                </a:lnTo>
                <a:lnTo>
                  <a:pt x="2125" y="3207"/>
                </a:lnTo>
                <a:lnTo>
                  <a:pt x="2700" y="3649"/>
                </a:lnTo>
                <a:lnTo>
                  <a:pt x="3699" y="3010"/>
                </a:lnTo>
                <a:lnTo>
                  <a:pt x="3699" y="3747"/>
                </a:lnTo>
                <a:lnTo>
                  <a:pt x="1913" y="3747"/>
                </a:lnTo>
                <a:lnTo>
                  <a:pt x="1913" y="2765"/>
                </a:lnTo>
                <a:close/>
              </a:path>
              <a:path w="21600" h="21600" extrusionOk="0">
                <a:moveTo>
                  <a:pt x="1913" y="4336"/>
                </a:moveTo>
                <a:lnTo>
                  <a:pt x="3699" y="4336"/>
                </a:lnTo>
                <a:lnTo>
                  <a:pt x="2678" y="4974"/>
                </a:lnTo>
                <a:lnTo>
                  <a:pt x="2296" y="4680"/>
                </a:lnTo>
                <a:lnTo>
                  <a:pt x="2125" y="4778"/>
                </a:lnTo>
                <a:lnTo>
                  <a:pt x="2700" y="5220"/>
                </a:lnTo>
                <a:lnTo>
                  <a:pt x="3699" y="4581"/>
                </a:lnTo>
                <a:lnTo>
                  <a:pt x="3699" y="5318"/>
                </a:lnTo>
                <a:lnTo>
                  <a:pt x="1913" y="5318"/>
                </a:lnTo>
                <a:lnTo>
                  <a:pt x="1913" y="4336"/>
                </a:lnTo>
                <a:close/>
              </a:path>
              <a:path w="21600" h="21600" extrusionOk="0">
                <a:moveTo>
                  <a:pt x="1913" y="5907"/>
                </a:moveTo>
                <a:lnTo>
                  <a:pt x="3699" y="5907"/>
                </a:lnTo>
                <a:lnTo>
                  <a:pt x="2678" y="6545"/>
                </a:lnTo>
                <a:lnTo>
                  <a:pt x="2296" y="6250"/>
                </a:lnTo>
                <a:lnTo>
                  <a:pt x="2125" y="6349"/>
                </a:lnTo>
                <a:lnTo>
                  <a:pt x="2700" y="6790"/>
                </a:lnTo>
                <a:lnTo>
                  <a:pt x="3699" y="6152"/>
                </a:lnTo>
                <a:lnTo>
                  <a:pt x="3699" y="6889"/>
                </a:lnTo>
                <a:lnTo>
                  <a:pt x="1913" y="6889"/>
                </a:lnTo>
                <a:lnTo>
                  <a:pt x="1913" y="5907"/>
                </a:lnTo>
                <a:close/>
              </a:path>
              <a:path w="21600" h="21600" extrusionOk="0">
                <a:moveTo>
                  <a:pt x="1913" y="7478"/>
                </a:moveTo>
                <a:lnTo>
                  <a:pt x="3699" y="7478"/>
                </a:lnTo>
                <a:lnTo>
                  <a:pt x="2678" y="8116"/>
                </a:lnTo>
                <a:lnTo>
                  <a:pt x="2296" y="7821"/>
                </a:lnTo>
                <a:lnTo>
                  <a:pt x="2125" y="7919"/>
                </a:lnTo>
                <a:lnTo>
                  <a:pt x="2700" y="8361"/>
                </a:lnTo>
                <a:lnTo>
                  <a:pt x="3699" y="7723"/>
                </a:lnTo>
                <a:lnTo>
                  <a:pt x="3699" y="8460"/>
                </a:lnTo>
                <a:lnTo>
                  <a:pt x="1913" y="8460"/>
                </a:lnTo>
                <a:lnTo>
                  <a:pt x="1913" y="7478"/>
                </a:lnTo>
                <a:close/>
              </a:path>
              <a:path w="21600" h="21600" extrusionOk="0">
                <a:moveTo>
                  <a:pt x="1913" y="9049"/>
                </a:moveTo>
                <a:lnTo>
                  <a:pt x="3699" y="9049"/>
                </a:lnTo>
                <a:lnTo>
                  <a:pt x="2678" y="9687"/>
                </a:lnTo>
                <a:lnTo>
                  <a:pt x="2296" y="9392"/>
                </a:lnTo>
                <a:lnTo>
                  <a:pt x="2125" y="9490"/>
                </a:lnTo>
                <a:lnTo>
                  <a:pt x="2700" y="9932"/>
                </a:lnTo>
                <a:lnTo>
                  <a:pt x="3699" y="9294"/>
                </a:lnTo>
                <a:lnTo>
                  <a:pt x="3699" y="10030"/>
                </a:lnTo>
                <a:lnTo>
                  <a:pt x="1913" y="10030"/>
                </a:lnTo>
                <a:lnTo>
                  <a:pt x="1913" y="9049"/>
                </a:lnTo>
                <a:close/>
              </a:path>
              <a:path w="21600" h="21600" extrusionOk="0">
                <a:moveTo>
                  <a:pt x="1913" y="10620"/>
                </a:moveTo>
                <a:lnTo>
                  <a:pt x="3699" y="10620"/>
                </a:lnTo>
                <a:lnTo>
                  <a:pt x="2678" y="11258"/>
                </a:lnTo>
                <a:lnTo>
                  <a:pt x="2296" y="10963"/>
                </a:lnTo>
                <a:lnTo>
                  <a:pt x="2125" y="11061"/>
                </a:lnTo>
                <a:lnTo>
                  <a:pt x="2700" y="11503"/>
                </a:lnTo>
                <a:lnTo>
                  <a:pt x="3699" y="10865"/>
                </a:lnTo>
                <a:lnTo>
                  <a:pt x="3699" y="11601"/>
                </a:lnTo>
                <a:lnTo>
                  <a:pt x="1913" y="11601"/>
                </a:lnTo>
                <a:lnTo>
                  <a:pt x="1913" y="10620"/>
                </a:lnTo>
                <a:close/>
              </a:path>
              <a:path w="21600" h="21600" extrusionOk="0">
                <a:moveTo>
                  <a:pt x="1913" y="12190"/>
                </a:moveTo>
                <a:lnTo>
                  <a:pt x="3699" y="12190"/>
                </a:lnTo>
                <a:lnTo>
                  <a:pt x="2678" y="12829"/>
                </a:lnTo>
                <a:lnTo>
                  <a:pt x="2296" y="12534"/>
                </a:lnTo>
                <a:lnTo>
                  <a:pt x="2125" y="12632"/>
                </a:lnTo>
                <a:lnTo>
                  <a:pt x="2700" y="13074"/>
                </a:lnTo>
                <a:lnTo>
                  <a:pt x="3699" y="12436"/>
                </a:lnTo>
                <a:lnTo>
                  <a:pt x="3699" y="13172"/>
                </a:lnTo>
                <a:lnTo>
                  <a:pt x="1913" y="13172"/>
                </a:lnTo>
                <a:lnTo>
                  <a:pt x="1913" y="12190"/>
                </a:lnTo>
                <a:close/>
              </a:path>
              <a:path w="21600" h="21600" extrusionOk="0">
                <a:moveTo>
                  <a:pt x="1913" y="13761"/>
                </a:moveTo>
                <a:lnTo>
                  <a:pt x="3699" y="13761"/>
                </a:lnTo>
                <a:lnTo>
                  <a:pt x="2678" y="14400"/>
                </a:lnTo>
                <a:lnTo>
                  <a:pt x="2296" y="14105"/>
                </a:lnTo>
                <a:lnTo>
                  <a:pt x="2125" y="14203"/>
                </a:lnTo>
                <a:lnTo>
                  <a:pt x="2700" y="14645"/>
                </a:lnTo>
                <a:lnTo>
                  <a:pt x="3699" y="14007"/>
                </a:lnTo>
                <a:lnTo>
                  <a:pt x="3699" y="14743"/>
                </a:lnTo>
                <a:lnTo>
                  <a:pt x="1913" y="14743"/>
                </a:lnTo>
                <a:lnTo>
                  <a:pt x="1913" y="13761"/>
                </a:lnTo>
                <a:close/>
              </a:path>
              <a:path w="21600" h="21600" extrusionOk="0">
                <a:moveTo>
                  <a:pt x="1913" y="15332"/>
                </a:moveTo>
                <a:lnTo>
                  <a:pt x="3699" y="15332"/>
                </a:lnTo>
                <a:lnTo>
                  <a:pt x="2678" y="15970"/>
                </a:lnTo>
                <a:lnTo>
                  <a:pt x="2296" y="15676"/>
                </a:lnTo>
                <a:lnTo>
                  <a:pt x="2125" y="15774"/>
                </a:lnTo>
                <a:lnTo>
                  <a:pt x="2700" y="16216"/>
                </a:lnTo>
                <a:lnTo>
                  <a:pt x="3699" y="15578"/>
                </a:lnTo>
                <a:lnTo>
                  <a:pt x="3699" y="16314"/>
                </a:lnTo>
                <a:lnTo>
                  <a:pt x="1913" y="16314"/>
                </a:lnTo>
                <a:lnTo>
                  <a:pt x="1913" y="15332"/>
                </a:lnTo>
                <a:close/>
              </a:path>
            </a:pathLst>
          </a:custGeom>
          <a:solidFill>
            <a:srgbClr val="CCECFF"/>
          </a:solidFill>
          <a:ln w="9525">
            <a:solidFill>
              <a:srgbClr val="000000"/>
            </a:solidFill>
            <a:miter lim="800000"/>
            <a:headEnd/>
            <a:tailEnd/>
          </a:ln>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en-US" altLang="en-US" sz="1600" b="1" dirty="0"/>
              <a:t>Historical Data</a:t>
            </a:r>
          </a:p>
        </p:txBody>
      </p:sp>
      <p:sp>
        <p:nvSpPr>
          <p:cNvPr id="5" name="Webpage"/>
          <p:cNvSpPr>
            <a:spLocks noEditPoints="1" noChangeArrowheads="1"/>
          </p:cNvSpPr>
          <p:nvPr/>
        </p:nvSpPr>
        <p:spPr bwMode="auto">
          <a:xfrm>
            <a:off x="8239991" y="865909"/>
            <a:ext cx="1752600" cy="1447800"/>
          </a:xfrm>
          <a:custGeom>
            <a:avLst/>
            <a:gdLst>
              <a:gd name="T0" fmla="*/ 2147483646 w 21600"/>
              <a:gd name="T1" fmla="*/ 2147483646 h 21600"/>
              <a:gd name="T2" fmla="*/ 0 w 21600"/>
              <a:gd name="T3" fmla="*/ 2147483646 h 21600"/>
              <a:gd name="T4" fmla="*/ 2147483646 w 21600"/>
              <a:gd name="T5" fmla="*/ 0 h 21600"/>
              <a:gd name="T6" fmla="*/ 0 w 21600"/>
              <a:gd name="T7" fmla="*/ 0 h 21600"/>
              <a:gd name="T8" fmla="*/ 2147483646 w 21600"/>
              <a:gd name="T9" fmla="*/ 0 h 21600"/>
              <a:gd name="T10" fmla="*/ 2147483646 w 21600"/>
              <a:gd name="T11" fmla="*/ 0 h 21600"/>
              <a:gd name="T12" fmla="*/ 2147483646 w 21600"/>
              <a:gd name="T13" fmla="*/ 2147483646 h 21600"/>
              <a:gd name="T14" fmla="*/ 2147483646 w 21600"/>
              <a:gd name="T15" fmla="*/ 2147483646 h 21600"/>
              <a:gd name="T16" fmla="*/ 2147483646 w 21600"/>
              <a:gd name="T17" fmla="*/ 2147483646 h 21600"/>
              <a:gd name="T18" fmla="*/ 0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1955 w 21600"/>
              <a:gd name="T31" fmla="*/ 12829 h 21600"/>
              <a:gd name="T32" fmla="*/ 19814 w 21600"/>
              <a:gd name="T33" fmla="*/ 20749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9184" y="949"/>
                </a:moveTo>
                <a:lnTo>
                  <a:pt x="9758" y="1309"/>
                </a:lnTo>
                <a:lnTo>
                  <a:pt x="11544" y="1292"/>
                </a:lnTo>
                <a:lnTo>
                  <a:pt x="12437" y="1292"/>
                </a:lnTo>
                <a:lnTo>
                  <a:pt x="13414" y="1161"/>
                </a:lnTo>
                <a:lnTo>
                  <a:pt x="13648" y="1243"/>
                </a:lnTo>
                <a:lnTo>
                  <a:pt x="13542" y="1390"/>
                </a:lnTo>
                <a:lnTo>
                  <a:pt x="13967" y="1849"/>
                </a:lnTo>
                <a:lnTo>
                  <a:pt x="14562" y="2520"/>
                </a:lnTo>
                <a:lnTo>
                  <a:pt x="14669" y="3223"/>
                </a:lnTo>
                <a:lnTo>
                  <a:pt x="14796" y="3518"/>
                </a:lnTo>
                <a:lnTo>
                  <a:pt x="15264" y="3665"/>
                </a:lnTo>
                <a:lnTo>
                  <a:pt x="15753" y="3518"/>
                </a:lnTo>
                <a:lnTo>
                  <a:pt x="15902" y="2978"/>
                </a:lnTo>
                <a:lnTo>
                  <a:pt x="16008" y="2323"/>
                </a:lnTo>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5591" y="10620"/>
                </a:moveTo>
                <a:lnTo>
                  <a:pt x="6122" y="10996"/>
                </a:lnTo>
                <a:lnTo>
                  <a:pt x="6696" y="11340"/>
                </a:lnTo>
                <a:lnTo>
                  <a:pt x="7313" y="11618"/>
                </a:lnTo>
                <a:lnTo>
                  <a:pt x="7972" y="11863"/>
                </a:lnTo>
                <a:lnTo>
                  <a:pt x="8652" y="12060"/>
                </a:lnTo>
                <a:lnTo>
                  <a:pt x="9396" y="12190"/>
                </a:lnTo>
                <a:lnTo>
                  <a:pt x="10119" y="12272"/>
                </a:lnTo>
                <a:lnTo>
                  <a:pt x="10906" y="12305"/>
                </a:lnTo>
                <a:lnTo>
                  <a:pt x="11650" y="12272"/>
                </a:lnTo>
                <a:lnTo>
                  <a:pt x="12373" y="12190"/>
                </a:lnTo>
                <a:lnTo>
                  <a:pt x="13117" y="12060"/>
                </a:lnTo>
                <a:lnTo>
                  <a:pt x="13797" y="11863"/>
                </a:lnTo>
                <a:lnTo>
                  <a:pt x="14456" y="11618"/>
                </a:lnTo>
                <a:lnTo>
                  <a:pt x="15073" y="11340"/>
                </a:lnTo>
                <a:lnTo>
                  <a:pt x="15647" y="11029"/>
                </a:lnTo>
                <a:lnTo>
                  <a:pt x="16178" y="10652"/>
                </a:lnTo>
                <a:lnTo>
                  <a:pt x="16667" y="10243"/>
                </a:lnTo>
                <a:lnTo>
                  <a:pt x="17071" y="9801"/>
                </a:lnTo>
                <a:lnTo>
                  <a:pt x="17475" y="9327"/>
                </a:lnTo>
                <a:lnTo>
                  <a:pt x="17815" y="8820"/>
                </a:lnTo>
                <a:lnTo>
                  <a:pt x="18049" y="8296"/>
                </a:lnTo>
                <a:lnTo>
                  <a:pt x="18262" y="7723"/>
                </a:lnTo>
                <a:lnTo>
                  <a:pt x="18347" y="7134"/>
                </a:lnTo>
                <a:lnTo>
                  <a:pt x="18389" y="6561"/>
                </a:lnTo>
                <a:lnTo>
                  <a:pt x="18347" y="5956"/>
                </a:lnTo>
                <a:lnTo>
                  <a:pt x="18262" y="5400"/>
                </a:lnTo>
                <a:lnTo>
                  <a:pt x="18049" y="4827"/>
                </a:lnTo>
                <a:lnTo>
                  <a:pt x="17815" y="4303"/>
                </a:lnTo>
                <a:lnTo>
                  <a:pt x="17475" y="3796"/>
                </a:lnTo>
                <a:lnTo>
                  <a:pt x="17114" y="3321"/>
                </a:lnTo>
                <a:lnTo>
                  <a:pt x="16710" y="2880"/>
                </a:lnTo>
                <a:lnTo>
                  <a:pt x="16221" y="2470"/>
                </a:lnTo>
                <a:lnTo>
                  <a:pt x="15689" y="2094"/>
                </a:lnTo>
                <a:lnTo>
                  <a:pt x="15115" y="1750"/>
                </a:lnTo>
                <a:lnTo>
                  <a:pt x="14499" y="1472"/>
                </a:lnTo>
                <a:lnTo>
                  <a:pt x="13797" y="1227"/>
                </a:lnTo>
                <a:lnTo>
                  <a:pt x="13117" y="1030"/>
                </a:lnTo>
                <a:lnTo>
                  <a:pt x="12415" y="883"/>
                </a:lnTo>
                <a:lnTo>
                  <a:pt x="11650" y="818"/>
                </a:lnTo>
                <a:lnTo>
                  <a:pt x="10906" y="785"/>
                </a:lnTo>
                <a:lnTo>
                  <a:pt x="10119" y="818"/>
                </a:lnTo>
                <a:lnTo>
                  <a:pt x="9396" y="883"/>
                </a:lnTo>
                <a:lnTo>
                  <a:pt x="8652" y="1030"/>
                </a:lnTo>
                <a:lnTo>
                  <a:pt x="8014" y="1227"/>
                </a:lnTo>
                <a:lnTo>
                  <a:pt x="7355" y="1440"/>
                </a:lnTo>
                <a:lnTo>
                  <a:pt x="6739" y="1750"/>
                </a:lnTo>
                <a:lnTo>
                  <a:pt x="6122" y="2061"/>
                </a:lnTo>
                <a:lnTo>
                  <a:pt x="5591" y="2438"/>
                </a:lnTo>
                <a:lnTo>
                  <a:pt x="5102" y="2847"/>
                </a:lnTo>
                <a:lnTo>
                  <a:pt x="4698" y="3289"/>
                </a:lnTo>
                <a:lnTo>
                  <a:pt x="4294" y="3763"/>
                </a:lnTo>
                <a:lnTo>
                  <a:pt x="3996" y="4270"/>
                </a:lnTo>
                <a:lnTo>
                  <a:pt x="3720" y="4794"/>
                </a:lnTo>
                <a:lnTo>
                  <a:pt x="3550" y="5367"/>
                </a:lnTo>
                <a:lnTo>
                  <a:pt x="3422" y="5956"/>
                </a:lnTo>
                <a:lnTo>
                  <a:pt x="3380" y="6561"/>
                </a:lnTo>
                <a:lnTo>
                  <a:pt x="3422" y="7134"/>
                </a:lnTo>
                <a:lnTo>
                  <a:pt x="3550" y="7690"/>
                </a:lnTo>
                <a:lnTo>
                  <a:pt x="3720" y="8263"/>
                </a:lnTo>
                <a:lnTo>
                  <a:pt x="3954" y="8787"/>
                </a:lnTo>
                <a:lnTo>
                  <a:pt x="4294" y="9294"/>
                </a:lnTo>
                <a:lnTo>
                  <a:pt x="4655" y="9769"/>
                </a:lnTo>
                <a:lnTo>
                  <a:pt x="5102" y="10210"/>
                </a:lnTo>
                <a:lnTo>
                  <a:pt x="5591" y="10620"/>
                </a:lnTo>
                <a:close/>
              </a:path>
              <a:path w="21600" h="21600" extrusionOk="0">
                <a:moveTo>
                  <a:pt x="3401" y="6021"/>
                </a:moveTo>
                <a:lnTo>
                  <a:pt x="4039" y="5530"/>
                </a:lnTo>
                <a:lnTo>
                  <a:pt x="4294" y="4892"/>
                </a:lnTo>
                <a:lnTo>
                  <a:pt x="4677" y="4156"/>
                </a:lnTo>
                <a:lnTo>
                  <a:pt x="5166" y="3763"/>
                </a:lnTo>
                <a:lnTo>
                  <a:pt x="5378" y="3354"/>
                </a:lnTo>
                <a:lnTo>
                  <a:pt x="5293" y="2732"/>
                </a:lnTo>
                <a:moveTo>
                  <a:pt x="3507" y="7380"/>
                </a:moveTo>
                <a:lnTo>
                  <a:pt x="3890" y="7200"/>
                </a:lnTo>
                <a:lnTo>
                  <a:pt x="4103" y="7249"/>
                </a:lnTo>
                <a:lnTo>
                  <a:pt x="4400" y="7527"/>
                </a:lnTo>
                <a:lnTo>
                  <a:pt x="4719" y="7674"/>
                </a:lnTo>
                <a:lnTo>
                  <a:pt x="5293" y="7641"/>
                </a:lnTo>
                <a:lnTo>
                  <a:pt x="5740" y="7543"/>
                </a:lnTo>
                <a:lnTo>
                  <a:pt x="6144" y="7543"/>
                </a:lnTo>
                <a:lnTo>
                  <a:pt x="6526" y="7821"/>
                </a:lnTo>
                <a:lnTo>
                  <a:pt x="6569" y="8312"/>
                </a:lnTo>
                <a:lnTo>
                  <a:pt x="6059" y="8852"/>
                </a:lnTo>
                <a:lnTo>
                  <a:pt x="5803" y="8967"/>
                </a:lnTo>
                <a:lnTo>
                  <a:pt x="5803" y="9147"/>
                </a:lnTo>
                <a:lnTo>
                  <a:pt x="5421" y="9294"/>
                </a:lnTo>
                <a:lnTo>
                  <a:pt x="4868" y="9163"/>
                </a:lnTo>
                <a:lnTo>
                  <a:pt x="4337" y="9049"/>
                </a:lnTo>
                <a:lnTo>
                  <a:pt x="4081" y="9000"/>
                </a:lnTo>
                <a:moveTo>
                  <a:pt x="14988" y="11372"/>
                </a:moveTo>
                <a:lnTo>
                  <a:pt x="15115" y="10865"/>
                </a:lnTo>
                <a:lnTo>
                  <a:pt x="16072" y="10096"/>
                </a:lnTo>
                <a:lnTo>
                  <a:pt x="16455" y="9605"/>
                </a:lnTo>
                <a:lnTo>
                  <a:pt x="16455" y="8329"/>
                </a:lnTo>
                <a:lnTo>
                  <a:pt x="17156" y="7969"/>
                </a:lnTo>
                <a:lnTo>
                  <a:pt x="17879" y="7870"/>
                </a:lnTo>
                <a:lnTo>
                  <a:pt x="18177" y="7821"/>
                </a:lnTo>
                <a:moveTo>
                  <a:pt x="18368" y="6840"/>
                </a:moveTo>
                <a:lnTo>
                  <a:pt x="18049" y="6610"/>
                </a:lnTo>
                <a:lnTo>
                  <a:pt x="17411" y="6512"/>
                </a:lnTo>
                <a:lnTo>
                  <a:pt x="16859" y="6545"/>
                </a:lnTo>
                <a:lnTo>
                  <a:pt x="16603" y="6201"/>
                </a:lnTo>
                <a:lnTo>
                  <a:pt x="16731" y="5874"/>
                </a:lnTo>
                <a:lnTo>
                  <a:pt x="17241" y="5465"/>
                </a:lnTo>
                <a:lnTo>
                  <a:pt x="17858" y="5236"/>
                </a:lnTo>
                <a:lnTo>
                  <a:pt x="18007" y="5089"/>
                </a:lnTo>
                <a:lnTo>
                  <a:pt x="18049" y="4892"/>
                </a:lnTo>
                <a:moveTo>
                  <a:pt x="8100" y="1260"/>
                </a:moveTo>
                <a:cubicBezTo>
                  <a:pt x="8333" y="1276"/>
                  <a:pt x="8206" y="1554"/>
                  <a:pt x="8695" y="1652"/>
                </a:cubicBezTo>
                <a:cubicBezTo>
                  <a:pt x="9184" y="1750"/>
                  <a:pt x="10481" y="1685"/>
                  <a:pt x="10991" y="1881"/>
                </a:cubicBezTo>
                <a:cubicBezTo>
                  <a:pt x="11501" y="2078"/>
                  <a:pt x="11629" y="2503"/>
                  <a:pt x="11799" y="2830"/>
                </a:cubicBezTo>
                <a:cubicBezTo>
                  <a:pt x="11969" y="3158"/>
                  <a:pt x="11905" y="3910"/>
                  <a:pt x="12054" y="3894"/>
                </a:cubicBezTo>
                <a:cubicBezTo>
                  <a:pt x="12203" y="3878"/>
                  <a:pt x="12351" y="2880"/>
                  <a:pt x="12649" y="2683"/>
                </a:cubicBezTo>
                <a:cubicBezTo>
                  <a:pt x="12947" y="2487"/>
                  <a:pt x="13670" y="2536"/>
                  <a:pt x="13840" y="2683"/>
                </a:cubicBezTo>
                <a:cubicBezTo>
                  <a:pt x="14010" y="2830"/>
                  <a:pt x="13733" y="3370"/>
                  <a:pt x="13648" y="3616"/>
                </a:cubicBezTo>
                <a:cubicBezTo>
                  <a:pt x="13563" y="3861"/>
                  <a:pt x="13457" y="4058"/>
                  <a:pt x="13351" y="4156"/>
                </a:cubicBezTo>
                <a:cubicBezTo>
                  <a:pt x="13244" y="4254"/>
                  <a:pt x="13096" y="4221"/>
                  <a:pt x="12947" y="4254"/>
                </a:cubicBezTo>
                <a:cubicBezTo>
                  <a:pt x="12777" y="4303"/>
                  <a:pt x="12585" y="4369"/>
                  <a:pt x="12394" y="4401"/>
                </a:cubicBezTo>
                <a:cubicBezTo>
                  <a:pt x="12139" y="4500"/>
                  <a:pt x="12054" y="4614"/>
                  <a:pt x="11862" y="4647"/>
                </a:cubicBezTo>
                <a:cubicBezTo>
                  <a:pt x="11650" y="4761"/>
                  <a:pt x="11671" y="4680"/>
                  <a:pt x="11437" y="4778"/>
                </a:cubicBezTo>
                <a:cubicBezTo>
                  <a:pt x="11352" y="4827"/>
                  <a:pt x="11225" y="4974"/>
                  <a:pt x="11246" y="5072"/>
                </a:cubicBezTo>
                <a:cubicBezTo>
                  <a:pt x="11225" y="5154"/>
                  <a:pt x="11267" y="5220"/>
                  <a:pt x="11310" y="5269"/>
                </a:cubicBezTo>
                <a:cubicBezTo>
                  <a:pt x="11352" y="5318"/>
                  <a:pt x="11480" y="5383"/>
                  <a:pt x="11565" y="5416"/>
                </a:cubicBezTo>
                <a:cubicBezTo>
                  <a:pt x="11629" y="5400"/>
                  <a:pt x="11820" y="5465"/>
                  <a:pt x="11862" y="5432"/>
                </a:cubicBezTo>
                <a:cubicBezTo>
                  <a:pt x="11905" y="5416"/>
                  <a:pt x="11926" y="5269"/>
                  <a:pt x="11884" y="5236"/>
                </a:cubicBezTo>
                <a:cubicBezTo>
                  <a:pt x="11841" y="5203"/>
                  <a:pt x="11629" y="5269"/>
                  <a:pt x="11565" y="5220"/>
                </a:cubicBezTo>
                <a:cubicBezTo>
                  <a:pt x="11480" y="5187"/>
                  <a:pt x="11459" y="5040"/>
                  <a:pt x="11480" y="4974"/>
                </a:cubicBezTo>
                <a:cubicBezTo>
                  <a:pt x="11501" y="4909"/>
                  <a:pt x="11607" y="4860"/>
                  <a:pt x="11692" y="4843"/>
                </a:cubicBezTo>
                <a:cubicBezTo>
                  <a:pt x="11905" y="4876"/>
                  <a:pt x="11820" y="4876"/>
                  <a:pt x="12054" y="4876"/>
                </a:cubicBezTo>
                <a:cubicBezTo>
                  <a:pt x="12075" y="5040"/>
                  <a:pt x="12096" y="5269"/>
                  <a:pt x="12139" y="5416"/>
                </a:cubicBezTo>
                <a:cubicBezTo>
                  <a:pt x="12160" y="5465"/>
                  <a:pt x="12330" y="5465"/>
                  <a:pt x="12373" y="5416"/>
                </a:cubicBezTo>
                <a:cubicBezTo>
                  <a:pt x="12415" y="5367"/>
                  <a:pt x="12330" y="4974"/>
                  <a:pt x="12394" y="4892"/>
                </a:cubicBezTo>
                <a:cubicBezTo>
                  <a:pt x="12458" y="4810"/>
                  <a:pt x="12692" y="4925"/>
                  <a:pt x="12755" y="4892"/>
                </a:cubicBezTo>
                <a:cubicBezTo>
                  <a:pt x="12798" y="4860"/>
                  <a:pt x="12840" y="4761"/>
                  <a:pt x="12755" y="4729"/>
                </a:cubicBezTo>
                <a:cubicBezTo>
                  <a:pt x="12670" y="4696"/>
                  <a:pt x="12118" y="4745"/>
                  <a:pt x="12203" y="4696"/>
                </a:cubicBezTo>
                <a:cubicBezTo>
                  <a:pt x="12543" y="4549"/>
                  <a:pt x="12819" y="4434"/>
                  <a:pt x="13266" y="4401"/>
                </a:cubicBezTo>
                <a:cubicBezTo>
                  <a:pt x="13436" y="4385"/>
                  <a:pt x="13585" y="4500"/>
                  <a:pt x="13776" y="4532"/>
                </a:cubicBezTo>
                <a:cubicBezTo>
                  <a:pt x="13967" y="4630"/>
                  <a:pt x="13861" y="4843"/>
                  <a:pt x="13712" y="4925"/>
                </a:cubicBezTo>
                <a:cubicBezTo>
                  <a:pt x="13648" y="5023"/>
                  <a:pt x="13521" y="5121"/>
                  <a:pt x="13414" y="5187"/>
                </a:cubicBezTo>
                <a:cubicBezTo>
                  <a:pt x="13351" y="5285"/>
                  <a:pt x="13287" y="5334"/>
                  <a:pt x="13159" y="5383"/>
                </a:cubicBezTo>
                <a:cubicBezTo>
                  <a:pt x="13117" y="5563"/>
                  <a:pt x="12862" y="5743"/>
                  <a:pt x="12649" y="5809"/>
                </a:cubicBezTo>
                <a:cubicBezTo>
                  <a:pt x="12543" y="5907"/>
                  <a:pt x="12437" y="5940"/>
                  <a:pt x="12309" y="6005"/>
                </a:cubicBezTo>
                <a:cubicBezTo>
                  <a:pt x="12245" y="6120"/>
                  <a:pt x="12139" y="6185"/>
                  <a:pt x="12075" y="6300"/>
                </a:cubicBezTo>
                <a:cubicBezTo>
                  <a:pt x="12118" y="6561"/>
                  <a:pt x="12075" y="6643"/>
                  <a:pt x="12373" y="6741"/>
                </a:cubicBezTo>
                <a:cubicBezTo>
                  <a:pt x="12500" y="6840"/>
                  <a:pt x="12522" y="6970"/>
                  <a:pt x="12330" y="7036"/>
                </a:cubicBezTo>
                <a:cubicBezTo>
                  <a:pt x="12011" y="6987"/>
                  <a:pt x="12033" y="6823"/>
                  <a:pt x="11799" y="6692"/>
                </a:cubicBezTo>
                <a:cubicBezTo>
                  <a:pt x="11714" y="6529"/>
                  <a:pt x="11459" y="6430"/>
                  <a:pt x="11246" y="6398"/>
                </a:cubicBezTo>
                <a:cubicBezTo>
                  <a:pt x="11076" y="6332"/>
                  <a:pt x="11182" y="6365"/>
                  <a:pt x="10906" y="6365"/>
                </a:cubicBezTo>
                <a:cubicBezTo>
                  <a:pt x="10608" y="6512"/>
                  <a:pt x="10544" y="7347"/>
                  <a:pt x="11246" y="7478"/>
                </a:cubicBezTo>
                <a:cubicBezTo>
                  <a:pt x="12394" y="7429"/>
                  <a:pt x="13329" y="7772"/>
                  <a:pt x="13733" y="7985"/>
                </a:cubicBezTo>
                <a:cubicBezTo>
                  <a:pt x="13840" y="8410"/>
                  <a:pt x="13329" y="8901"/>
                  <a:pt x="12500" y="9343"/>
                </a:cubicBezTo>
                <a:cubicBezTo>
                  <a:pt x="11629" y="9736"/>
                  <a:pt x="11480" y="10194"/>
                  <a:pt x="11246" y="10980"/>
                </a:cubicBezTo>
                <a:cubicBezTo>
                  <a:pt x="10991" y="11372"/>
                  <a:pt x="10481" y="10930"/>
                  <a:pt x="10289" y="10096"/>
                </a:cubicBezTo>
                <a:cubicBezTo>
                  <a:pt x="10140" y="9196"/>
                  <a:pt x="9907" y="8165"/>
                  <a:pt x="10459" y="7576"/>
                </a:cubicBezTo>
                <a:cubicBezTo>
                  <a:pt x="9375" y="6790"/>
                  <a:pt x="9269" y="6070"/>
                  <a:pt x="9056" y="6218"/>
                </a:cubicBezTo>
                <a:cubicBezTo>
                  <a:pt x="9205" y="6987"/>
                  <a:pt x="8929" y="6660"/>
                  <a:pt x="8737" y="6021"/>
                </a:cubicBezTo>
                <a:cubicBezTo>
                  <a:pt x="8822" y="5023"/>
                  <a:pt x="8610" y="4385"/>
                  <a:pt x="8440" y="3550"/>
                </a:cubicBezTo>
                <a:lnTo>
                  <a:pt x="7844" y="2290"/>
                </a:lnTo>
                <a:lnTo>
                  <a:pt x="6654" y="1849"/>
                </a:lnTo>
              </a:path>
            </a:pathLst>
          </a:custGeom>
          <a:solidFill>
            <a:srgbClr val="CCECFF"/>
          </a:solidFill>
          <a:ln w="9525">
            <a:solidFill>
              <a:srgbClr val="000000"/>
            </a:solidFill>
            <a:miter lim="800000"/>
            <a:headEnd/>
            <a:tailEnd/>
          </a:ln>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altLang="en-US" sz="1400" dirty="0">
                <a:solidFill>
                  <a:schemeClr val="bg1"/>
                </a:solidFill>
              </a:rPr>
              <a:t>  </a:t>
            </a:r>
            <a:r>
              <a:rPr lang="en-US" altLang="en-US" sz="1400" b="1" dirty="0"/>
              <a:t>Current   </a:t>
            </a:r>
          </a:p>
          <a:p>
            <a:pPr algn="ctr"/>
            <a:r>
              <a:rPr lang="en-US" altLang="en-US" sz="1400" b="1" dirty="0"/>
              <a:t>  Conditions</a:t>
            </a:r>
          </a:p>
        </p:txBody>
      </p:sp>
      <p:sp>
        <p:nvSpPr>
          <p:cNvPr id="6" name="Cloud"/>
          <p:cNvSpPr>
            <a:spLocks noChangeAspect="1" noEditPoints="1" noChangeArrowheads="1"/>
          </p:cNvSpPr>
          <p:nvPr/>
        </p:nvSpPr>
        <p:spPr bwMode="auto">
          <a:xfrm>
            <a:off x="7591753" y="2466109"/>
            <a:ext cx="2378075" cy="9144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ECFF"/>
          </a:solidFill>
          <a:ln w="9525">
            <a:solidFill>
              <a:srgbClr val="000000"/>
            </a:solidFill>
            <a:miter lim="800000"/>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altLang="en-US" b="1" dirty="0"/>
              <a:t>Uncertainty</a:t>
            </a:r>
          </a:p>
        </p:txBody>
      </p:sp>
      <p:sp>
        <p:nvSpPr>
          <p:cNvPr id="7" name="Homepage"/>
          <p:cNvSpPr>
            <a:spLocks noEditPoints="1" noChangeArrowheads="1"/>
          </p:cNvSpPr>
          <p:nvPr/>
        </p:nvSpPr>
        <p:spPr bwMode="auto">
          <a:xfrm>
            <a:off x="1575861" y="2168929"/>
            <a:ext cx="1905000" cy="1371600"/>
          </a:xfrm>
          <a:custGeom>
            <a:avLst/>
            <a:gdLst>
              <a:gd name="T0" fmla="*/ 0 w 21600"/>
              <a:gd name="T1" fmla="*/ 0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60000 65536"/>
              <a:gd name="T15" fmla="*/ 0 60000 65536"/>
              <a:gd name="T16" fmla="*/ 0 60000 65536"/>
              <a:gd name="T17" fmla="*/ 0 60000 65536"/>
              <a:gd name="T18" fmla="*/ 0 60000 65536"/>
              <a:gd name="T19" fmla="*/ 0 60000 65536"/>
              <a:gd name="T20" fmla="*/ 0 60000 65536"/>
              <a:gd name="T21" fmla="*/ 999 w 21600"/>
              <a:gd name="T22" fmla="*/ 12174 h 21600"/>
              <a:gd name="T23" fmla="*/ 20813 w 21600"/>
              <a:gd name="T24" fmla="*/ 17149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5251" y="7101"/>
                </a:moveTo>
                <a:lnTo>
                  <a:pt x="5251" y="11160"/>
                </a:lnTo>
                <a:lnTo>
                  <a:pt x="16306" y="11160"/>
                </a:lnTo>
                <a:lnTo>
                  <a:pt x="16306" y="7052"/>
                </a:lnTo>
                <a:lnTo>
                  <a:pt x="16901" y="6561"/>
                </a:lnTo>
                <a:lnTo>
                  <a:pt x="15264" y="5236"/>
                </a:lnTo>
                <a:lnTo>
                  <a:pt x="15264" y="1636"/>
                </a:lnTo>
                <a:lnTo>
                  <a:pt x="13478" y="1636"/>
                </a:lnTo>
                <a:lnTo>
                  <a:pt x="13478" y="3698"/>
                </a:lnTo>
                <a:lnTo>
                  <a:pt x="11182" y="1669"/>
                </a:lnTo>
                <a:lnTo>
                  <a:pt x="4847" y="6561"/>
                </a:lnTo>
                <a:lnTo>
                  <a:pt x="5251" y="7101"/>
                </a:lnTo>
                <a:close/>
              </a:path>
              <a:path w="21600" h="21600" extrusionOk="0">
                <a:moveTo>
                  <a:pt x="9396" y="11160"/>
                </a:moveTo>
                <a:lnTo>
                  <a:pt x="9396" y="7772"/>
                </a:lnTo>
                <a:lnTo>
                  <a:pt x="11820" y="7772"/>
                </a:lnTo>
                <a:lnTo>
                  <a:pt x="11820" y="11160"/>
                </a:lnTo>
                <a:lnTo>
                  <a:pt x="9396" y="11160"/>
                </a:lnTo>
                <a:close/>
              </a:path>
            </a:pathLst>
          </a:custGeom>
          <a:solidFill>
            <a:srgbClr val="CCECFF"/>
          </a:solidFill>
          <a:ln w="9525">
            <a:solidFill>
              <a:srgbClr val="000000"/>
            </a:solidFill>
            <a:miter lim="800000"/>
            <a:headEnd/>
            <a:tailEnd/>
          </a:ln>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altLang="en-US" b="1" dirty="0"/>
              <a:t>Development Patterns</a:t>
            </a:r>
          </a:p>
        </p:txBody>
      </p:sp>
      <p:sp>
        <p:nvSpPr>
          <p:cNvPr id="9" name="AutoShape 12">
            <a:hlinkClick r:id="" action="ppaction://noaction" highlightClick="1">
              <a:snd r:embed="rId3" name="applause.wav"/>
            </a:hlinkClick>
          </p:cNvPr>
          <p:cNvSpPr>
            <a:spLocks noChangeArrowheads="1"/>
          </p:cNvSpPr>
          <p:nvPr/>
        </p:nvSpPr>
        <p:spPr bwMode="auto">
          <a:xfrm>
            <a:off x="7648903" y="4866409"/>
            <a:ext cx="2286000" cy="533400"/>
          </a:xfrm>
          <a:prstGeom prst="actionButtonSound">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altLang="en-US" b="1" dirty="0"/>
              <a:t>Elected Officials</a:t>
            </a:r>
          </a:p>
          <a:p>
            <a:pPr algn="ctr"/>
            <a:r>
              <a:rPr lang="en-US" altLang="en-US" b="1" dirty="0"/>
              <a:t>Goals &amp; Objectives</a:t>
            </a:r>
          </a:p>
        </p:txBody>
      </p:sp>
      <p:sp>
        <p:nvSpPr>
          <p:cNvPr id="8" name="AutoShape 11">
            <a:hlinkClick r:id="" action="ppaction://noaction" highlightClick="1">
              <a:snd r:embed="rId3" name="applause.wav"/>
            </a:hlinkClick>
          </p:cNvPr>
          <p:cNvSpPr>
            <a:spLocks noChangeArrowheads="1"/>
          </p:cNvSpPr>
          <p:nvPr/>
        </p:nvSpPr>
        <p:spPr bwMode="auto">
          <a:xfrm>
            <a:off x="7896553" y="3761509"/>
            <a:ext cx="2209800" cy="533400"/>
          </a:xfrm>
          <a:prstGeom prst="actionButtonSound">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altLang="en-US" b="1" dirty="0"/>
              <a:t>Other Public Agencies</a:t>
            </a:r>
          </a:p>
        </p:txBody>
      </p:sp>
      <p:sp>
        <p:nvSpPr>
          <p:cNvPr id="10" name="AutoShape 13">
            <a:hlinkClick r:id="" action="ppaction://noaction" highlightClick="1">
              <a:snd r:embed="rId3" name="applause.wav"/>
            </a:hlinkClick>
          </p:cNvPr>
          <p:cNvSpPr>
            <a:spLocks noChangeArrowheads="1"/>
          </p:cNvSpPr>
          <p:nvPr/>
        </p:nvSpPr>
        <p:spPr bwMode="auto">
          <a:xfrm>
            <a:off x="1686791" y="3837709"/>
            <a:ext cx="2286000" cy="533400"/>
          </a:xfrm>
          <a:prstGeom prst="actionButtonSound">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altLang="en-US" dirty="0"/>
              <a:t>Public Hearings</a:t>
            </a:r>
          </a:p>
        </p:txBody>
      </p:sp>
      <p:sp>
        <p:nvSpPr>
          <p:cNvPr id="11" name="Line 22"/>
          <p:cNvSpPr>
            <a:spLocks noChangeShapeType="1"/>
          </p:cNvSpPr>
          <p:nvPr/>
        </p:nvSpPr>
        <p:spPr bwMode="auto">
          <a:xfrm>
            <a:off x="3515591" y="1605049"/>
            <a:ext cx="689708" cy="266700"/>
          </a:xfrm>
          <a:prstGeom prst="line">
            <a:avLst/>
          </a:prstGeom>
          <a:ln w="28575">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dirty="0">
              <a:solidFill>
                <a:schemeClr val="bg1"/>
              </a:solidFill>
            </a:endParaRPr>
          </a:p>
        </p:txBody>
      </p:sp>
      <p:sp>
        <p:nvSpPr>
          <p:cNvPr id="12" name="Line 23"/>
          <p:cNvSpPr>
            <a:spLocks noChangeShapeType="1"/>
          </p:cNvSpPr>
          <p:nvPr/>
        </p:nvSpPr>
        <p:spPr bwMode="auto">
          <a:xfrm flipV="1">
            <a:off x="3627399" y="2225488"/>
            <a:ext cx="613508" cy="492081"/>
          </a:xfrm>
          <a:prstGeom prst="line">
            <a:avLst/>
          </a:prstGeom>
          <a:ln w="28575">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dirty="0">
              <a:solidFill>
                <a:schemeClr val="bg1"/>
              </a:solidFill>
            </a:endParaRPr>
          </a:p>
        </p:txBody>
      </p:sp>
      <p:sp>
        <p:nvSpPr>
          <p:cNvPr id="13" name="Line 25"/>
          <p:cNvSpPr>
            <a:spLocks noChangeShapeType="1"/>
          </p:cNvSpPr>
          <p:nvPr/>
        </p:nvSpPr>
        <p:spPr bwMode="auto">
          <a:xfrm flipH="1" flipV="1">
            <a:off x="7499827" y="2214649"/>
            <a:ext cx="406116" cy="415877"/>
          </a:xfrm>
          <a:prstGeom prst="line">
            <a:avLst/>
          </a:prstGeom>
          <a:ln w="28575">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dirty="0">
              <a:solidFill>
                <a:schemeClr val="bg1"/>
              </a:solidFill>
            </a:endParaRPr>
          </a:p>
        </p:txBody>
      </p:sp>
      <p:sp>
        <p:nvSpPr>
          <p:cNvPr id="14" name="Line 28"/>
          <p:cNvSpPr>
            <a:spLocks noChangeShapeType="1"/>
          </p:cNvSpPr>
          <p:nvPr/>
        </p:nvSpPr>
        <p:spPr bwMode="auto">
          <a:xfrm>
            <a:off x="3972791" y="4165370"/>
            <a:ext cx="515318" cy="0"/>
          </a:xfrm>
          <a:prstGeom prst="line">
            <a:avLst/>
          </a:prstGeom>
          <a:ln w="38100">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dirty="0">
              <a:solidFill>
                <a:schemeClr val="bg1"/>
              </a:solidFill>
            </a:endParaRPr>
          </a:p>
        </p:txBody>
      </p:sp>
      <p:sp>
        <p:nvSpPr>
          <p:cNvPr id="15" name="Line 29"/>
          <p:cNvSpPr>
            <a:spLocks noChangeShapeType="1"/>
          </p:cNvSpPr>
          <p:nvPr/>
        </p:nvSpPr>
        <p:spPr bwMode="auto">
          <a:xfrm flipH="1" flipV="1">
            <a:off x="7210751" y="4599709"/>
            <a:ext cx="430597" cy="325610"/>
          </a:xfrm>
          <a:prstGeom prst="line">
            <a:avLst/>
          </a:prstGeom>
          <a:ln w="38100">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dirty="0">
              <a:solidFill>
                <a:schemeClr val="bg1"/>
              </a:solidFill>
            </a:endParaRPr>
          </a:p>
        </p:txBody>
      </p:sp>
      <p:sp>
        <p:nvSpPr>
          <p:cNvPr id="16" name="Rectangle 4"/>
          <p:cNvSpPr>
            <a:spLocks noChangeArrowheads="1"/>
          </p:cNvSpPr>
          <p:nvPr/>
        </p:nvSpPr>
        <p:spPr bwMode="auto">
          <a:xfrm>
            <a:off x="4166661" y="1666009"/>
            <a:ext cx="3411117" cy="533400"/>
          </a:xfrm>
          <a:prstGeom prst="rect">
            <a:avLst/>
          </a:prstGeom>
          <a:solidFill>
            <a:srgbClr val="CCECFF"/>
          </a:soli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altLang="en-US" dirty="0"/>
              <a:t>Project Revenue/Expenditures</a:t>
            </a:r>
          </a:p>
        </p:txBody>
      </p:sp>
      <p:sp>
        <p:nvSpPr>
          <p:cNvPr id="17" name="Rectangle 21"/>
          <p:cNvSpPr>
            <a:spLocks noChangeArrowheads="1"/>
          </p:cNvSpPr>
          <p:nvPr/>
        </p:nvSpPr>
        <p:spPr bwMode="auto">
          <a:xfrm>
            <a:off x="3738574" y="904009"/>
            <a:ext cx="4495800" cy="548640"/>
          </a:xfrm>
          <a:prstGeom prst="rect">
            <a:avLst/>
          </a:prstGeom>
          <a:gradFill flip="none" rotWithShape="1">
            <a:gsLst>
              <a:gs pos="0">
                <a:srgbClr val="33CCFF">
                  <a:tint val="66000"/>
                  <a:satMod val="160000"/>
                </a:srgbClr>
              </a:gs>
              <a:gs pos="50000">
                <a:srgbClr val="33CCFF">
                  <a:tint val="44500"/>
                  <a:satMod val="160000"/>
                </a:srgbClr>
              </a:gs>
              <a:gs pos="100000">
                <a:srgbClr val="33CCFF">
                  <a:tint val="23500"/>
                  <a:satMod val="160000"/>
                </a:srgbClr>
              </a:gs>
            </a:gsLst>
            <a:path path="circle">
              <a:fillToRect l="50000" t="50000" r="50000" b="50000"/>
            </a:path>
            <a:tileRect/>
          </a:gradFill>
          <a:ln w="28575">
            <a:solidFill>
              <a:schemeClr val="accent6">
                <a:lumMod val="50000"/>
              </a:schemeClr>
            </a:solidFill>
            <a:miter lim="800000"/>
            <a:headEnd/>
            <a:tailEnd/>
          </a:ln>
        </p:spPr>
        <p:txBody>
          <a:bodyPr wrap="none" anchor="ctr"/>
          <a:lstStyle/>
          <a:p>
            <a:pPr algn="ctr">
              <a:defRPr/>
            </a:pPr>
            <a:r>
              <a:rPr lang="en-US" b="1" u="sng" dirty="0"/>
              <a:t>THE BUDGETING PROCESS</a:t>
            </a:r>
          </a:p>
        </p:txBody>
      </p:sp>
      <p:sp>
        <p:nvSpPr>
          <p:cNvPr id="19" name="AutoShape 10">
            <a:hlinkClick r:id="" action="ppaction://noaction" highlightClick="1">
              <a:snd r:embed="rId3" name="applause.wav"/>
            </a:hlinkClick>
          </p:cNvPr>
          <p:cNvSpPr>
            <a:spLocks noChangeArrowheads="1"/>
          </p:cNvSpPr>
          <p:nvPr/>
        </p:nvSpPr>
        <p:spPr bwMode="auto">
          <a:xfrm>
            <a:off x="1622612" y="4790209"/>
            <a:ext cx="2286000" cy="609600"/>
          </a:xfrm>
          <a:prstGeom prst="actionButtonSound">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altLang="en-US" b="1" dirty="0"/>
              <a:t>Community Needs</a:t>
            </a:r>
          </a:p>
          <a:p>
            <a:pPr algn="ctr"/>
            <a:r>
              <a:rPr lang="en-US" altLang="en-US" b="1" dirty="0"/>
              <a:t>&amp; Expectations</a:t>
            </a:r>
          </a:p>
        </p:txBody>
      </p:sp>
      <p:sp>
        <p:nvSpPr>
          <p:cNvPr id="20" name="Rectangle 5"/>
          <p:cNvSpPr>
            <a:spLocks noChangeArrowheads="1"/>
          </p:cNvSpPr>
          <p:nvPr/>
        </p:nvSpPr>
        <p:spPr bwMode="auto">
          <a:xfrm>
            <a:off x="4449471" y="5095009"/>
            <a:ext cx="2743200" cy="685800"/>
          </a:xfrm>
          <a:prstGeom prst="rect">
            <a:avLst/>
          </a:prstGeom>
          <a:solidFill>
            <a:srgbClr val="CCECFF"/>
          </a:soli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altLang="en-US" b="1" dirty="0"/>
              <a:t>Budget</a:t>
            </a:r>
          </a:p>
        </p:txBody>
      </p:sp>
      <p:sp>
        <p:nvSpPr>
          <p:cNvPr id="21" name="Line 18"/>
          <p:cNvSpPr>
            <a:spLocks noChangeShapeType="1"/>
          </p:cNvSpPr>
          <p:nvPr/>
        </p:nvSpPr>
        <p:spPr bwMode="auto">
          <a:xfrm>
            <a:off x="5833244" y="2204706"/>
            <a:ext cx="0" cy="381000"/>
          </a:xfrm>
          <a:prstGeom prst="line">
            <a:avLst/>
          </a:prstGeom>
          <a:ln w="28575">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dirty="0"/>
          </a:p>
        </p:txBody>
      </p:sp>
      <p:sp>
        <p:nvSpPr>
          <p:cNvPr id="22" name="Line 18"/>
          <p:cNvSpPr>
            <a:spLocks noChangeShapeType="1"/>
          </p:cNvSpPr>
          <p:nvPr/>
        </p:nvSpPr>
        <p:spPr bwMode="auto">
          <a:xfrm>
            <a:off x="5833244" y="3228109"/>
            <a:ext cx="0" cy="381000"/>
          </a:xfrm>
          <a:prstGeom prst="line">
            <a:avLst/>
          </a:prstGeom>
          <a:ln w="28575">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dirty="0"/>
          </a:p>
        </p:txBody>
      </p:sp>
      <p:sp>
        <p:nvSpPr>
          <p:cNvPr id="23" name="Line 18"/>
          <p:cNvSpPr>
            <a:spLocks noChangeShapeType="1"/>
          </p:cNvSpPr>
          <p:nvPr/>
        </p:nvSpPr>
        <p:spPr bwMode="auto">
          <a:xfrm>
            <a:off x="5898775" y="4599709"/>
            <a:ext cx="0" cy="381000"/>
          </a:xfrm>
          <a:prstGeom prst="line">
            <a:avLst/>
          </a:prstGeom>
          <a:ln w="28575">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dirty="0"/>
          </a:p>
        </p:txBody>
      </p:sp>
      <p:sp>
        <p:nvSpPr>
          <p:cNvPr id="24" name="Line 28"/>
          <p:cNvSpPr>
            <a:spLocks noChangeShapeType="1"/>
          </p:cNvSpPr>
          <p:nvPr/>
        </p:nvSpPr>
        <p:spPr bwMode="auto">
          <a:xfrm flipV="1">
            <a:off x="3900064" y="4561076"/>
            <a:ext cx="541948" cy="233531"/>
          </a:xfrm>
          <a:prstGeom prst="line">
            <a:avLst/>
          </a:prstGeom>
          <a:ln w="38100">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dirty="0">
              <a:solidFill>
                <a:schemeClr val="bg1"/>
              </a:solidFill>
            </a:endParaRPr>
          </a:p>
        </p:txBody>
      </p:sp>
      <p:sp>
        <p:nvSpPr>
          <p:cNvPr id="25" name="Line 28"/>
          <p:cNvSpPr>
            <a:spLocks noChangeShapeType="1"/>
          </p:cNvSpPr>
          <p:nvPr/>
        </p:nvSpPr>
        <p:spPr bwMode="auto">
          <a:xfrm flipH="1">
            <a:off x="7669028" y="1746947"/>
            <a:ext cx="589465" cy="60623"/>
          </a:xfrm>
          <a:prstGeom prst="line">
            <a:avLst/>
          </a:prstGeom>
          <a:ln w="38100">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dirty="0">
              <a:solidFill>
                <a:schemeClr val="bg1"/>
              </a:solidFill>
            </a:endParaRPr>
          </a:p>
        </p:txBody>
      </p:sp>
      <p:sp>
        <p:nvSpPr>
          <p:cNvPr id="26" name="Line 28"/>
          <p:cNvSpPr>
            <a:spLocks noChangeShapeType="1"/>
          </p:cNvSpPr>
          <p:nvPr/>
        </p:nvSpPr>
        <p:spPr bwMode="auto">
          <a:xfrm flipH="1" flipV="1">
            <a:off x="7267472" y="4104407"/>
            <a:ext cx="667717" cy="0"/>
          </a:xfrm>
          <a:prstGeom prst="line">
            <a:avLst/>
          </a:prstGeom>
          <a:ln w="38100">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dirty="0">
              <a:solidFill>
                <a:schemeClr val="bg1"/>
              </a:solidFill>
            </a:endParaRPr>
          </a:p>
        </p:txBody>
      </p:sp>
      <p:sp>
        <p:nvSpPr>
          <p:cNvPr id="18" name="Rectangle 21">
            <a:extLst>
              <a:ext uri="{FF2B5EF4-FFF2-40B4-BE49-F238E27FC236}">
                <a16:creationId xmlns:a16="http://schemas.microsoft.com/office/drawing/2014/main" id="{15860B9C-74F3-B6A9-EB2B-95B17D6120D7}"/>
              </a:ext>
            </a:extLst>
          </p:cNvPr>
          <p:cNvSpPr>
            <a:spLocks noChangeArrowheads="1"/>
          </p:cNvSpPr>
          <p:nvPr/>
        </p:nvSpPr>
        <p:spPr bwMode="auto">
          <a:xfrm>
            <a:off x="3890974" y="1056409"/>
            <a:ext cx="4495800" cy="548640"/>
          </a:xfrm>
          <a:prstGeom prst="rect">
            <a:avLst/>
          </a:prstGeom>
          <a:gradFill flip="none" rotWithShape="1">
            <a:gsLst>
              <a:gs pos="0">
                <a:srgbClr val="33CCFF">
                  <a:tint val="66000"/>
                  <a:satMod val="160000"/>
                </a:srgbClr>
              </a:gs>
              <a:gs pos="50000">
                <a:srgbClr val="33CCFF">
                  <a:tint val="44500"/>
                  <a:satMod val="160000"/>
                </a:srgbClr>
              </a:gs>
              <a:gs pos="100000">
                <a:srgbClr val="33CCFF">
                  <a:tint val="23500"/>
                  <a:satMod val="160000"/>
                </a:srgbClr>
              </a:gs>
            </a:gsLst>
            <a:path path="circle">
              <a:fillToRect l="50000" t="50000" r="50000" b="50000"/>
            </a:path>
            <a:tileRect/>
          </a:gradFill>
          <a:ln w="28575">
            <a:solidFill>
              <a:schemeClr val="accent6">
                <a:lumMod val="50000"/>
              </a:schemeClr>
            </a:solidFill>
            <a:miter lim="800000"/>
            <a:headEnd/>
            <a:tailEnd/>
          </a:ln>
        </p:spPr>
        <p:txBody>
          <a:bodyPr wrap="none" anchor="ctr"/>
          <a:lstStyle/>
          <a:p>
            <a:pPr algn="ctr">
              <a:defRPr/>
            </a:pPr>
            <a:r>
              <a:rPr lang="en-US" b="1" u="sng" dirty="0"/>
              <a:t>THE BUDGETING PROCESS</a:t>
            </a:r>
          </a:p>
        </p:txBody>
      </p:sp>
    </p:spTree>
    <p:extLst>
      <p:ext uri="{BB962C8B-B14F-4D97-AF65-F5344CB8AC3E}">
        <p14:creationId xmlns:p14="http://schemas.microsoft.com/office/powerpoint/2010/main" val="2035589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1F9555-D9F6-B2AE-501B-BD1F628C7E62}"/>
              </a:ext>
            </a:extLst>
          </p:cNvPr>
          <p:cNvPicPr>
            <a:picLocks noChangeAspect="1"/>
          </p:cNvPicPr>
          <p:nvPr/>
        </p:nvPicPr>
        <p:blipFill rotWithShape="1">
          <a:blip r:embed="rId3"/>
          <a:srcRect r="2549" b="3303"/>
          <a:stretch/>
        </p:blipFill>
        <p:spPr>
          <a:xfrm>
            <a:off x="1774667" y="928467"/>
            <a:ext cx="9001185" cy="45297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70626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9213" y="1047209"/>
            <a:ext cx="3041557" cy="4522647"/>
          </a:xfrm>
          <a:effectLst/>
        </p:spPr>
        <p:txBody>
          <a:bodyPr vert="horz" lIns="91440" tIns="45720" rIns="91440" bIns="45720" rtlCol="0" anchor="ctr">
            <a:normAutofit/>
          </a:bodyPr>
          <a:lstStyle/>
          <a:p>
            <a:r>
              <a:rPr lang="en-US" sz="5200" b="1" dirty="0">
                <a:solidFill>
                  <a:schemeClr val="tx2"/>
                </a:solidFill>
              </a:rPr>
              <a:t>BEST PRACTICES</a:t>
            </a:r>
          </a:p>
        </p:txBody>
      </p:sp>
      <p:graphicFrame>
        <p:nvGraphicFramePr>
          <p:cNvPr id="66" name="TextBox 5">
            <a:extLst>
              <a:ext uri="{FF2B5EF4-FFF2-40B4-BE49-F238E27FC236}">
                <a16:creationId xmlns:a16="http://schemas.microsoft.com/office/drawing/2014/main" id="{6D12CD13-18A4-77BE-E62A-AB26D6C465D9}"/>
              </a:ext>
            </a:extLst>
          </p:cNvPr>
          <p:cNvGraphicFramePr/>
          <p:nvPr/>
        </p:nvGraphicFramePr>
        <p:xfrm>
          <a:off x="5149032" y="391886"/>
          <a:ext cx="6630943" cy="62048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5164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88113" y="205085"/>
            <a:ext cx="6892231"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srgbClr val="C00000"/>
                </a:solidFill>
                <a:effectLst/>
                <a:uLnTx/>
                <a:uFillTx/>
                <a:latin typeface="Calibri Light" panose="020F0302020204030204" pitchFamily="34" charset="0"/>
                <a:cs typeface="Calibri Light" panose="020F0302020204030204" pitchFamily="34" charset="0"/>
              </a:rPr>
              <a:t>Reference To User Guide </a:t>
            </a:r>
          </a:p>
        </p:txBody>
      </p:sp>
      <p:sp>
        <p:nvSpPr>
          <p:cNvPr id="6" name="TextBox 5">
            <a:extLst>
              <a:ext uri="{FF2B5EF4-FFF2-40B4-BE49-F238E27FC236}">
                <a16:creationId xmlns:a16="http://schemas.microsoft.com/office/drawing/2014/main" id="{AB63102D-0D4D-E1EA-DF57-CEAD8A8E1773}"/>
              </a:ext>
            </a:extLst>
          </p:cNvPr>
          <p:cNvSpPr txBox="1"/>
          <p:nvPr/>
        </p:nvSpPr>
        <p:spPr>
          <a:xfrm>
            <a:off x="1011194" y="943749"/>
            <a:ext cx="10169611" cy="615553"/>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volini" panose="03000502040302020204" pitchFamily="66" charset="0"/>
                <a:ea typeface="Calibri" panose="020F0502020204030204" pitchFamily="34" charset="0"/>
                <a:cs typeface="Cavolini" panose="03000502040302020204" pitchFamily="66" charset="0"/>
              </a:rPr>
              <a:t>LGBMS User Guide Link</a:t>
            </a:r>
          </a:p>
          <a:p>
            <a:pPr lvl="0" algn="ctr">
              <a:defRPr/>
            </a:pPr>
            <a:r>
              <a:rPr lang="en-US" u="sng" dirty="0">
                <a:solidFill>
                  <a:srgbClr val="000000"/>
                </a:solidFill>
                <a:latin typeface="Aptos" panose="020B0004020202020204" pitchFamily="34" charset="0"/>
                <a:ea typeface="Calibri" panose="020F0502020204030204" pitchFamily="34" charset="0"/>
                <a:hlinkClick r:id="rId3"/>
              </a:rPr>
              <a:t>https://www.youtube.com/playlist?list=PL9zQ343fcksE-RGeHlzDUa5DTcxaPhuIX</a:t>
            </a:r>
            <a:r>
              <a:rPr lang="en-US" u="sng" dirty="0">
                <a:solidFill>
                  <a:srgbClr val="000000"/>
                </a:solidFill>
                <a:latin typeface="Aptos" panose="020B0004020202020204" pitchFamily="34" charset="0"/>
                <a:ea typeface="Calibri" panose="020F0502020204030204" pitchFamily="34" charset="0"/>
              </a:rPr>
              <a:t> </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pic>
        <p:nvPicPr>
          <p:cNvPr id="4" name="Picture 3">
            <a:extLst>
              <a:ext uri="{FF2B5EF4-FFF2-40B4-BE49-F238E27FC236}">
                <a16:creationId xmlns:a16="http://schemas.microsoft.com/office/drawing/2014/main" id="{0B0F3E74-89BD-8484-4186-83FDE5128038}"/>
              </a:ext>
            </a:extLst>
          </p:cNvPr>
          <p:cNvPicPr>
            <a:picLocks noChangeAspect="1"/>
          </p:cNvPicPr>
          <p:nvPr/>
        </p:nvPicPr>
        <p:blipFill>
          <a:blip r:embed="rId4"/>
          <a:stretch>
            <a:fillRect/>
          </a:stretch>
        </p:blipFill>
        <p:spPr>
          <a:xfrm>
            <a:off x="1504336" y="1631044"/>
            <a:ext cx="9676470" cy="5021871"/>
          </a:xfrm>
          <a:prstGeom prst="rect">
            <a:avLst/>
          </a:prstGeom>
        </p:spPr>
      </p:pic>
    </p:spTree>
    <p:extLst>
      <p:ext uri="{BB962C8B-B14F-4D97-AF65-F5344CB8AC3E}">
        <p14:creationId xmlns:p14="http://schemas.microsoft.com/office/powerpoint/2010/main" val="2698352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F66B50-A8A8-424A-8CCA-61882D388C2A}"/>
              </a:ext>
            </a:extLst>
          </p:cNvPr>
          <p:cNvSpPr txBox="1"/>
          <p:nvPr/>
        </p:nvSpPr>
        <p:spPr>
          <a:xfrm>
            <a:off x="2036603" y="175927"/>
            <a:ext cx="2989793"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0B1D4">
                    <a:lumMod val="75000"/>
                  </a:srgbClr>
                </a:solidFill>
                <a:effectLst/>
                <a:uLnTx/>
                <a:uFillTx/>
                <a:latin typeface="Corbel" panose="020B0503020204020204"/>
                <a:ea typeface="+mn-ea"/>
                <a:cs typeface="+mn-cs"/>
              </a:rPr>
              <a:t>LGBMS User Guide</a:t>
            </a:r>
          </a:p>
        </p:txBody>
      </p:sp>
      <p:sp>
        <p:nvSpPr>
          <p:cNvPr id="9" name="TextBox 8">
            <a:extLst>
              <a:ext uri="{FF2B5EF4-FFF2-40B4-BE49-F238E27FC236}">
                <a16:creationId xmlns:a16="http://schemas.microsoft.com/office/drawing/2014/main" id="{77DE94CD-5673-4B76-89EC-CF08ED151723}"/>
              </a:ext>
            </a:extLst>
          </p:cNvPr>
          <p:cNvSpPr txBox="1"/>
          <p:nvPr/>
        </p:nvSpPr>
        <p:spPr>
          <a:xfrm>
            <a:off x="9714789" y="1062737"/>
            <a:ext cx="249299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orbel" panose="020B0503020204020204"/>
                <a:ea typeface="+mn-ea"/>
                <a:cs typeface="+mn-cs"/>
              </a:rPr>
              <a:t>Click on Local Government</a:t>
            </a: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	</a:t>
            </a:r>
          </a:p>
        </p:txBody>
      </p:sp>
      <p:pic>
        <p:nvPicPr>
          <p:cNvPr id="4" name="Picture 3">
            <a:extLst>
              <a:ext uri="{FF2B5EF4-FFF2-40B4-BE49-F238E27FC236}">
                <a16:creationId xmlns:a16="http://schemas.microsoft.com/office/drawing/2014/main" id="{44A6F1F4-868C-7248-59AF-433485B61A6C}"/>
              </a:ext>
            </a:extLst>
          </p:cNvPr>
          <p:cNvPicPr>
            <a:picLocks noChangeAspect="1"/>
          </p:cNvPicPr>
          <p:nvPr/>
        </p:nvPicPr>
        <p:blipFill>
          <a:blip r:embed="rId3"/>
          <a:stretch>
            <a:fillRect/>
          </a:stretch>
        </p:blipFill>
        <p:spPr>
          <a:xfrm>
            <a:off x="1556212" y="696149"/>
            <a:ext cx="8158577" cy="4104762"/>
          </a:xfrm>
          <a:prstGeom prst="rect">
            <a:avLst/>
          </a:prstGeom>
        </p:spPr>
      </p:pic>
      <p:sp>
        <p:nvSpPr>
          <p:cNvPr id="6" name="TextBox 5">
            <a:extLst>
              <a:ext uri="{FF2B5EF4-FFF2-40B4-BE49-F238E27FC236}">
                <a16:creationId xmlns:a16="http://schemas.microsoft.com/office/drawing/2014/main" id="{542EBE58-D0B4-865C-F5CF-519181E895A3}"/>
              </a:ext>
            </a:extLst>
          </p:cNvPr>
          <p:cNvSpPr txBox="1"/>
          <p:nvPr/>
        </p:nvSpPr>
        <p:spPr>
          <a:xfrm>
            <a:off x="8535311" y="2610030"/>
            <a:ext cx="325130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Corbel" panose="020B0503020204020204"/>
                <a:ea typeface="+mn-ea"/>
                <a:cs typeface="+mn-cs"/>
              </a:rPr>
              <a:t>Click on Budget &amp; Finance Bureau</a:t>
            </a:r>
            <a:endParaRPr kumimoji="0" lang="en-US" sz="12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8" name="TextBox 7">
            <a:extLst>
              <a:ext uri="{FF2B5EF4-FFF2-40B4-BE49-F238E27FC236}">
                <a16:creationId xmlns:a16="http://schemas.microsoft.com/office/drawing/2014/main" id="{47346D13-FEDC-1403-B96F-EF434543633D}"/>
              </a:ext>
            </a:extLst>
          </p:cNvPr>
          <p:cNvSpPr txBox="1"/>
          <p:nvPr/>
        </p:nvSpPr>
        <p:spPr>
          <a:xfrm>
            <a:off x="7597641" y="3450068"/>
            <a:ext cx="452598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Corbel" panose="020B0503020204020204"/>
                <a:ea typeface="+mn-ea"/>
                <a:cs typeface="+mn-cs"/>
              </a:rPr>
              <a:t>Click on LGBMS (Local Government Budget Management System)</a:t>
            </a:r>
            <a:endParaRPr kumimoji="0" lang="en-US" sz="12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pic>
        <p:nvPicPr>
          <p:cNvPr id="1027" name="Picture 2">
            <a:extLst>
              <a:ext uri="{FF2B5EF4-FFF2-40B4-BE49-F238E27FC236}">
                <a16:creationId xmlns:a16="http://schemas.microsoft.com/office/drawing/2014/main" id="{2F6EFE2D-6B50-6C23-DFE1-68F81128FB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6212" y="5050457"/>
            <a:ext cx="8158577" cy="4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831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9D3F1E-76C6-40FC-9AF5-063910756CAB}"/>
              </a:ext>
            </a:extLst>
          </p:cNvPr>
          <p:cNvSpPr txBox="1"/>
          <p:nvPr/>
        </p:nvSpPr>
        <p:spPr>
          <a:xfrm>
            <a:off x="1983748" y="4295479"/>
            <a:ext cx="8406603" cy="73866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white"/>
                </a:solidFill>
                <a:effectLst/>
                <a:uLnTx/>
                <a:uFillTx/>
                <a:latin typeface="Calibri" panose="020F0502020204030204"/>
                <a:ea typeface="+mn-ea"/>
                <a:cs typeface="+mn-cs"/>
              </a:rPr>
              <a:t>FAQ posted on website: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E48312">
                    <a:lumMod val="50000"/>
                  </a:srgbClr>
                </a:solidFill>
                <a:effectLst/>
                <a:uLnTx/>
                <a:uFillTx/>
                <a:latin typeface="Calibri" panose="020F0502020204030204"/>
                <a:ea typeface="+mn-ea"/>
                <a:cs typeface="+mn-cs"/>
              </a:rPr>
              <a:t>https://www.nmdfa.state.nm.us/local-government/budget-finance-bureau/lgbms/</a:t>
            </a:r>
            <a:endParaRPr kumimoji="0" lang="en-US" sz="1800" b="1" i="1" u="none" strike="noStrike" kern="1200" cap="none" spc="0" normalizeH="0" baseline="0" noProof="0" dirty="0">
              <a:ln>
                <a:noFill/>
              </a:ln>
              <a:solidFill>
                <a:srgbClr val="E48312">
                  <a:lumMod val="50000"/>
                </a:srgbClr>
              </a:solidFill>
              <a:effectLst/>
              <a:uLnTx/>
              <a:uFillTx/>
              <a:latin typeface="Calibri" panose="020F0502020204030204"/>
              <a:ea typeface="+mn-ea"/>
              <a:cs typeface="+mn-cs"/>
            </a:endParaRPr>
          </a:p>
        </p:txBody>
      </p:sp>
      <p:pic>
        <p:nvPicPr>
          <p:cNvPr id="7" name="Picture 6" descr="A picture containing logo&#10;&#10;Description automatically generated">
            <a:extLst>
              <a:ext uri="{FF2B5EF4-FFF2-40B4-BE49-F238E27FC236}">
                <a16:creationId xmlns:a16="http://schemas.microsoft.com/office/drawing/2014/main" id="{40B2F135-7FBA-5A53-E201-41EB19E1B4E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880325" y="683107"/>
            <a:ext cx="5944054" cy="3662291"/>
          </a:xfrm>
          <a:prstGeom prst="rect">
            <a:avLst/>
          </a:prstGeom>
          <a:solidFill>
            <a:schemeClr val="accent1"/>
          </a:solidFill>
        </p:spPr>
      </p:pic>
      <p:sp>
        <p:nvSpPr>
          <p:cNvPr id="3" name="TextBox 2">
            <a:extLst>
              <a:ext uri="{FF2B5EF4-FFF2-40B4-BE49-F238E27FC236}">
                <a16:creationId xmlns:a16="http://schemas.microsoft.com/office/drawing/2014/main" id="{F3B68560-0DEC-E012-AF93-138E7028E6C4}"/>
              </a:ext>
            </a:extLst>
          </p:cNvPr>
          <p:cNvSpPr txBox="1"/>
          <p:nvPr/>
        </p:nvSpPr>
        <p:spPr>
          <a:xfrm>
            <a:off x="1038263" y="5797804"/>
            <a:ext cx="10574766"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latin typeface="+mj-lt"/>
                <a:cs typeface="Cavolini" panose="03000502040302020204" pitchFamily="66" charset="0"/>
              </a:rPr>
              <a:t>This concludes the presentation on the Interim Budget.</a:t>
            </a:r>
            <a:endParaRPr lang="en-US" sz="3200" dirty="0">
              <a:latin typeface="+mj-lt"/>
              <a:cs typeface="Cavolini" panose="03000502040302020204" pitchFamily="66" charset="0"/>
            </a:endParaRPr>
          </a:p>
        </p:txBody>
      </p:sp>
    </p:spTree>
    <p:extLst>
      <p:ext uri="{BB962C8B-B14F-4D97-AF65-F5344CB8AC3E}">
        <p14:creationId xmlns:p14="http://schemas.microsoft.com/office/powerpoint/2010/main" val="2360817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FD20E-2942-943E-7909-69BB322CB44C}"/>
              </a:ext>
            </a:extLst>
          </p:cNvPr>
          <p:cNvSpPr>
            <a:spLocks noGrp="1"/>
          </p:cNvSpPr>
          <p:nvPr>
            <p:ph type="title"/>
          </p:nvPr>
        </p:nvSpPr>
        <p:spPr>
          <a:xfrm>
            <a:off x="651189" y="177800"/>
            <a:ext cx="2709147" cy="5569291"/>
          </a:xfrm>
        </p:spPr>
        <p:txBody>
          <a:bodyPr vert="horz" lIns="91440" tIns="45720" rIns="91440" bIns="45720" rtlCol="0" anchor="ctr">
            <a:normAutofit/>
          </a:bodyPr>
          <a:lstStyle/>
          <a:p>
            <a:r>
              <a:rPr lang="en-US" sz="5200" b="1" kern="1200" dirty="0">
                <a:solidFill>
                  <a:schemeClr val="tx1"/>
                </a:solidFill>
                <a:latin typeface="+mj-lt"/>
                <a:ea typeface="+mj-ea"/>
                <a:cs typeface="+mj-cs"/>
              </a:rPr>
              <a:t>Budget </a:t>
            </a:r>
          </a:p>
        </p:txBody>
      </p:sp>
      <p:graphicFrame>
        <p:nvGraphicFramePr>
          <p:cNvPr id="8" name="TextBox 5">
            <a:extLst>
              <a:ext uri="{FF2B5EF4-FFF2-40B4-BE49-F238E27FC236}">
                <a16:creationId xmlns:a16="http://schemas.microsoft.com/office/drawing/2014/main" id="{C05A3613-562B-ADF0-42DD-57C357C9A4B0}"/>
              </a:ext>
            </a:extLst>
          </p:cNvPr>
          <p:cNvGraphicFramePr/>
          <p:nvPr>
            <p:extLst>
              <p:ext uri="{D42A27DB-BD31-4B8C-83A1-F6EECF244321}">
                <p14:modId xmlns:p14="http://schemas.microsoft.com/office/powerpoint/2010/main" val="942555169"/>
              </p:ext>
            </p:extLst>
          </p:nvPr>
        </p:nvGraphicFramePr>
        <p:xfrm>
          <a:off x="3436536" y="391886"/>
          <a:ext cx="7917264" cy="57345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6744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E4F21D-3A49-A2B0-9AE2-921267355195}"/>
              </a:ext>
            </a:extLst>
          </p:cNvPr>
          <p:cNvSpPr txBox="1"/>
          <p:nvPr/>
        </p:nvSpPr>
        <p:spPr>
          <a:xfrm>
            <a:off x="117485" y="2067485"/>
            <a:ext cx="3781275" cy="4421876"/>
          </a:xfrm>
          <a:prstGeom prst="rect">
            <a:avLst/>
          </a:prstGeom>
        </p:spPr>
        <p:txBody>
          <a:bodyPr vert="horz" lIns="91440" tIns="45720" rIns="91440" bIns="45720" rtlCol="0" anchor="t">
            <a:normAutofit/>
          </a:bodyPr>
          <a:lstStyle/>
          <a:p>
            <a:pPr algn="ctr" defTabSz="914400">
              <a:lnSpc>
                <a:spcPct val="90000"/>
              </a:lnSpc>
              <a:spcBef>
                <a:spcPct val="0"/>
              </a:spcBef>
              <a:spcAft>
                <a:spcPts val="600"/>
              </a:spcAft>
            </a:pPr>
            <a:r>
              <a:rPr lang="en-US" sz="4200" b="1" kern="1200" spc="-50" dirty="0">
                <a:solidFill>
                  <a:schemeClr val="tx1"/>
                </a:solidFill>
                <a:latin typeface="+mj-lt"/>
                <a:ea typeface="+mj-ea"/>
                <a:cs typeface="+mj-cs"/>
              </a:rPr>
              <a:t>Revenue     Forecasting </a:t>
            </a:r>
          </a:p>
          <a:p>
            <a:pPr algn="ctr" defTabSz="914400">
              <a:lnSpc>
                <a:spcPct val="90000"/>
              </a:lnSpc>
              <a:spcBef>
                <a:spcPct val="0"/>
              </a:spcBef>
              <a:spcAft>
                <a:spcPts val="600"/>
              </a:spcAft>
            </a:pPr>
            <a:r>
              <a:rPr lang="en-US" sz="4200" b="1" kern="1200" spc="-50" dirty="0">
                <a:solidFill>
                  <a:schemeClr val="tx1"/>
                </a:solidFill>
                <a:latin typeface="+mj-lt"/>
                <a:ea typeface="+mj-ea"/>
                <a:cs typeface="+mj-cs"/>
              </a:rPr>
              <a:t>Tips </a:t>
            </a:r>
          </a:p>
        </p:txBody>
      </p:sp>
      <p:sp>
        <p:nvSpPr>
          <p:cNvPr id="3" name="TextBox 2">
            <a:extLst>
              <a:ext uri="{FF2B5EF4-FFF2-40B4-BE49-F238E27FC236}">
                <a16:creationId xmlns:a16="http://schemas.microsoft.com/office/drawing/2014/main" id="{B31B342B-8793-730D-7614-01A7A62D8523}"/>
              </a:ext>
            </a:extLst>
          </p:cNvPr>
          <p:cNvSpPr txBox="1"/>
          <p:nvPr/>
        </p:nvSpPr>
        <p:spPr>
          <a:xfrm>
            <a:off x="244510" y="486372"/>
            <a:ext cx="4811986" cy="4135870"/>
          </a:xfrm>
          <a:prstGeom prst="rect">
            <a:avLst/>
          </a:prstGeom>
        </p:spPr>
        <p:txBody>
          <a:bodyPr vert="horz" lIns="91440" tIns="45720" rIns="91440" bIns="45720" rtlCol="0" anchor="b">
            <a:normAutofit/>
          </a:bodyPr>
          <a:lstStyle/>
          <a:p>
            <a:pPr algn="ctr">
              <a:lnSpc>
                <a:spcPct val="90000"/>
              </a:lnSpc>
              <a:spcBef>
                <a:spcPct val="0"/>
              </a:spcBef>
              <a:spcAft>
                <a:spcPts val="600"/>
              </a:spcAft>
            </a:pPr>
            <a:endParaRPr lang="en-US" sz="4800" kern="1200" spc="-50" dirty="0">
              <a:solidFill>
                <a:srgbClr val="FFFFFF"/>
              </a:solidFill>
              <a:latin typeface="+mj-lt"/>
              <a:ea typeface="+mj-ea"/>
              <a:cs typeface="+mj-cs"/>
            </a:endParaRPr>
          </a:p>
        </p:txBody>
      </p:sp>
      <p:graphicFrame>
        <p:nvGraphicFramePr>
          <p:cNvPr id="18" name="TextBox 4">
            <a:extLst>
              <a:ext uri="{FF2B5EF4-FFF2-40B4-BE49-F238E27FC236}">
                <a16:creationId xmlns:a16="http://schemas.microsoft.com/office/drawing/2014/main" id="{CAB9ADB7-E8D7-0559-98D0-EB453DF8F3BF}"/>
              </a:ext>
            </a:extLst>
          </p:cNvPr>
          <p:cNvGraphicFramePr/>
          <p:nvPr>
            <p:extLst>
              <p:ext uri="{D42A27DB-BD31-4B8C-83A1-F6EECF244321}">
                <p14:modId xmlns:p14="http://schemas.microsoft.com/office/powerpoint/2010/main" val="3015365657"/>
              </p:ext>
            </p:extLst>
          </p:nvPr>
        </p:nvGraphicFramePr>
        <p:xfrm>
          <a:off x="4129873" y="190918"/>
          <a:ext cx="7817617" cy="6551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4204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0006D0-5DFA-8EEF-8DB8-D27064AF0FC0}"/>
              </a:ext>
            </a:extLst>
          </p:cNvPr>
          <p:cNvSpPr txBox="1"/>
          <p:nvPr/>
        </p:nvSpPr>
        <p:spPr>
          <a:xfrm>
            <a:off x="1083734" y="437103"/>
            <a:ext cx="10916354" cy="738664"/>
          </a:xfrm>
          <a:prstGeom prst="rect">
            <a:avLst/>
          </a:prstGeom>
          <a:noFill/>
        </p:spPr>
        <p:txBody>
          <a:bodyPr wrap="square" rtlCol="0">
            <a:spAutoFit/>
          </a:bodyPr>
          <a:lstStyle/>
          <a:p>
            <a:pPr algn="ctr"/>
            <a:r>
              <a:rPr lang="en-US" sz="4200" b="1" dirty="0">
                <a:latin typeface="+mj-lt"/>
                <a:cs typeface="Cavolini" panose="03000502040302020204" pitchFamily="66" charset="0"/>
              </a:rPr>
              <a:t>Revenue Timing &amp; Cash Flow Management</a:t>
            </a:r>
          </a:p>
        </p:txBody>
      </p:sp>
      <p:graphicFrame>
        <p:nvGraphicFramePr>
          <p:cNvPr id="7" name="TextBox 4">
            <a:extLst>
              <a:ext uri="{FF2B5EF4-FFF2-40B4-BE49-F238E27FC236}">
                <a16:creationId xmlns:a16="http://schemas.microsoft.com/office/drawing/2014/main" id="{02674A10-66E3-9154-3547-7C5582D62421}"/>
              </a:ext>
            </a:extLst>
          </p:cNvPr>
          <p:cNvGraphicFramePr/>
          <p:nvPr>
            <p:extLst>
              <p:ext uri="{D42A27DB-BD31-4B8C-83A1-F6EECF244321}">
                <p14:modId xmlns:p14="http://schemas.microsoft.com/office/powerpoint/2010/main" val="1049606361"/>
              </p:ext>
            </p:extLst>
          </p:nvPr>
        </p:nvGraphicFramePr>
        <p:xfrm>
          <a:off x="191912" y="1589485"/>
          <a:ext cx="11808176" cy="4831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7473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14F57B4-235C-FD42-23D3-9CA4DDA320F2}"/>
              </a:ext>
            </a:extLst>
          </p:cNvPr>
          <p:cNvSpPr txBox="1"/>
          <p:nvPr/>
        </p:nvSpPr>
        <p:spPr>
          <a:xfrm>
            <a:off x="155750" y="630570"/>
            <a:ext cx="3449132" cy="4421876"/>
          </a:xfrm>
          <a:prstGeom prst="rect">
            <a:avLst/>
          </a:prstGeom>
        </p:spPr>
        <p:txBody>
          <a:bodyPr vert="horz" lIns="91440" tIns="45720" rIns="91440" bIns="45720" rtlCol="0" anchor="t">
            <a:normAutofit/>
          </a:bodyPr>
          <a:lstStyle/>
          <a:p>
            <a:pPr algn="ctr" defTabSz="914400">
              <a:lnSpc>
                <a:spcPct val="90000"/>
              </a:lnSpc>
              <a:spcBef>
                <a:spcPct val="0"/>
              </a:spcBef>
              <a:spcAft>
                <a:spcPts val="600"/>
              </a:spcAft>
            </a:pPr>
            <a:endParaRPr lang="en-US" sz="4600" b="1" kern="1200" dirty="0">
              <a:solidFill>
                <a:schemeClr val="tx1"/>
              </a:solidFill>
              <a:latin typeface="+mj-lt"/>
              <a:ea typeface="+mj-ea"/>
              <a:cs typeface="+mj-cs"/>
            </a:endParaRPr>
          </a:p>
          <a:p>
            <a:pPr algn="ctr" defTabSz="914400">
              <a:lnSpc>
                <a:spcPct val="90000"/>
              </a:lnSpc>
              <a:spcBef>
                <a:spcPct val="0"/>
              </a:spcBef>
              <a:spcAft>
                <a:spcPts val="600"/>
              </a:spcAft>
            </a:pPr>
            <a:r>
              <a:rPr lang="en-US" sz="5400" b="1" kern="1200" dirty="0">
                <a:solidFill>
                  <a:schemeClr val="tx1"/>
                </a:solidFill>
                <a:latin typeface="+mj-lt"/>
                <a:ea typeface="+mj-ea"/>
                <a:cs typeface="+mj-cs"/>
              </a:rPr>
              <a:t>Special Revenue</a:t>
            </a:r>
          </a:p>
          <a:p>
            <a:pPr algn="ctr" defTabSz="914400">
              <a:lnSpc>
                <a:spcPct val="90000"/>
              </a:lnSpc>
              <a:spcBef>
                <a:spcPct val="0"/>
              </a:spcBef>
              <a:spcAft>
                <a:spcPts val="600"/>
              </a:spcAft>
            </a:pPr>
            <a:endParaRPr lang="en-US" sz="3000" b="1" dirty="0">
              <a:latin typeface="+mj-lt"/>
              <a:ea typeface="+mj-ea"/>
              <a:cs typeface="+mj-cs"/>
            </a:endParaRPr>
          </a:p>
          <a:p>
            <a:pPr algn="ctr" defTabSz="914400">
              <a:lnSpc>
                <a:spcPct val="90000"/>
              </a:lnSpc>
              <a:spcBef>
                <a:spcPct val="0"/>
              </a:spcBef>
              <a:spcAft>
                <a:spcPts val="600"/>
              </a:spcAft>
            </a:pPr>
            <a:r>
              <a:rPr lang="en-US" sz="3000" b="1" kern="1200" dirty="0">
                <a:solidFill>
                  <a:schemeClr val="tx1"/>
                </a:solidFill>
                <a:latin typeface="+mj-lt"/>
                <a:ea typeface="+mj-ea"/>
                <a:cs typeface="+mj-cs"/>
              </a:rPr>
              <a:t>(CANNOT BE USED FOR GENERAL OPERATIONS)</a:t>
            </a:r>
            <a:endParaRPr lang="en-US" sz="4000" b="1" kern="1200" dirty="0">
              <a:solidFill>
                <a:schemeClr val="tx1"/>
              </a:solidFill>
              <a:latin typeface="+mj-lt"/>
              <a:ea typeface="+mj-ea"/>
              <a:cs typeface="+mj-cs"/>
            </a:endParaRPr>
          </a:p>
        </p:txBody>
      </p:sp>
      <p:sp>
        <p:nvSpPr>
          <p:cNvPr id="4" name="TextBox 3">
            <a:extLst>
              <a:ext uri="{FF2B5EF4-FFF2-40B4-BE49-F238E27FC236}">
                <a16:creationId xmlns:a16="http://schemas.microsoft.com/office/drawing/2014/main" id="{FAB825AD-E0CD-79CD-0863-639C9B167274}"/>
              </a:ext>
            </a:extLst>
          </p:cNvPr>
          <p:cNvSpPr txBox="1"/>
          <p:nvPr/>
        </p:nvSpPr>
        <p:spPr>
          <a:xfrm>
            <a:off x="3760631" y="442126"/>
            <a:ext cx="8026085" cy="5453707"/>
          </a:xfrm>
          <a:prstGeom prst="rect">
            <a:avLst/>
          </a:prstGeom>
        </p:spPr>
        <p:txBody>
          <a:bodyPr vert="horz" lIns="91440" tIns="45720" rIns="91440" bIns="45720" rtlCol="0" anchor="t">
            <a:normAutofit/>
          </a:bodyPr>
          <a:lstStyle/>
          <a:p>
            <a:pPr algn="ctr" defTabSz="914400">
              <a:lnSpc>
                <a:spcPct val="90000"/>
              </a:lnSpc>
              <a:spcAft>
                <a:spcPts val="600"/>
              </a:spcAft>
            </a:pPr>
            <a:r>
              <a:rPr lang="en-US" sz="2600" b="1" i="1" dirty="0">
                <a:latin typeface="+mj-lt"/>
              </a:rPr>
              <a:t>Special revenues distributed by LGD/Budget &amp; Finance Bureau:</a:t>
            </a:r>
          </a:p>
          <a:p>
            <a:pPr indent="-228600" defTabSz="914400">
              <a:lnSpc>
                <a:spcPct val="90000"/>
              </a:lnSpc>
              <a:spcAft>
                <a:spcPts val="600"/>
              </a:spcAft>
              <a:buFont typeface="Arial" panose="020B0604020202020204" pitchFamily="34" charset="0"/>
              <a:buChar char="•"/>
            </a:pPr>
            <a:endParaRPr lang="en-US" sz="2400" b="1" i="1" dirty="0">
              <a:latin typeface="+mj-lt"/>
            </a:endParaRPr>
          </a:p>
          <a:p>
            <a:pPr marL="798513" lvl="2" indent="-228600" defTabSz="914400">
              <a:lnSpc>
                <a:spcPct val="90000"/>
              </a:lnSpc>
              <a:spcAft>
                <a:spcPts val="600"/>
              </a:spcAft>
              <a:buFont typeface="Arial" panose="020B0604020202020204" pitchFamily="34" charset="0"/>
              <a:buChar char="•"/>
            </a:pPr>
            <a:r>
              <a:rPr lang="en-US" sz="2400" dirty="0">
                <a:latin typeface="+mj-lt"/>
              </a:rPr>
              <a:t>County Detention Facility Reimbursement Act, NMSA 1978, 33-38-3B-1 thru 33-3B-4</a:t>
            </a:r>
          </a:p>
          <a:p>
            <a:pPr marL="798513" lvl="2" indent="-228600" defTabSz="914400">
              <a:lnSpc>
                <a:spcPct val="90000"/>
              </a:lnSpc>
              <a:spcAft>
                <a:spcPts val="600"/>
              </a:spcAft>
              <a:buFont typeface="Arial" panose="020B0604020202020204" pitchFamily="34" charset="0"/>
              <a:buChar char="•"/>
            </a:pPr>
            <a:r>
              <a:rPr lang="en-US" sz="2400" dirty="0">
                <a:latin typeface="+mj-lt"/>
              </a:rPr>
              <a:t>Forest Reserve, Secure Rural Schools Act reauthorized 4/16/15 (Sect 524 of P.L.114-10)</a:t>
            </a:r>
          </a:p>
          <a:p>
            <a:pPr marL="798513" lvl="2" indent="-228600" defTabSz="914400">
              <a:lnSpc>
                <a:spcPct val="90000"/>
              </a:lnSpc>
              <a:spcAft>
                <a:spcPts val="600"/>
              </a:spcAft>
              <a:buFont typeface="Arial" panose="020B0604020202020204" pitchFamily="34" charset="0"/>
              <a:buChar char="•"/>
            </a:pPr>
            <a:r>
              <a:rPr lang="en-US" sz="2400" dirty="0">
                <a:latin typeface="+mj-lt"/>
              </a:rPr>
              <a:t>Taylor Grazing Act distributions 43 CFR Pat 4100 and NMSA 1978, 6-11-5 &amp; 6-11-6</a:t>
            </a:r>
          </a:p>
          <a:p>
            <a:pPr marL="798513" lvl="2" indent="-228600" defTabSz="914400">
              <a:lnSpc>
                <a:spcPct val="90000"/>
              </a:lnSpc>
              <a:spcAft>
                <a:spcPts val="600"/>
              </a:spcAft>
              <a:buFont typeface="Arial" panose="020B0604020202020204" pitchFamily="34" charset="0"/>
              <a:buChar char="•"/>
            </a:pPr>
            <a:r>
              <a:rPr lang="en-US" sz="2400" dirty="0">
                <a:latin typeface="+mj-lt"/>
              </a:rPr>
              <a:t>Law Enforcement Protection Fund (LEPF), NMSA 1978, 29-13 and Rule 2.110.3 NMAC</a:t>
            </a:r>
          </a:p>
        </p:txBody>
      </p:sp>
      <p:sp>
        <p:nvSpPr>
          <p:cNvPr id="7" name="Rectangle 6">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5947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89BA371-EAC4-3BCA-0C05-D0ABA3D97894}"/>
            </a:ext>
          </a:extLst>
        </p:cNvPr>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DF03FA2E-42B7-408A-987E-01EF9038F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C3B02CF-3BB3-8959-15EF-6063E64C5ED2}"/>
              </a:ext>
            </a:extLst>
          </p:cNvPr>
          <p:cNvSpPr txBox="1"/>
          <p:nvPr/>
        </p:nvSpPr>
        <p:spPr>
          <a:xfrm>
            <a:off x="405284" y="477669"/>
            <a:ext cx="3449132" cy="4421876"/>
          </a:xfrm>
          <a:prstGeom prst="rect">
            <a:avLst/>
          </a:prstGeom>
        </p:spPr>
        <p:txBody>
          <a:bodyPr vert="horz" lIns="91440" tIns="45720" rIns="91440" bIns="45720" rtlCol="0" anchor="t">
            <a:normAutofit fontScale="77500" lnSpcReduction="20000"/>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46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46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46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Light" panose="020F0302020204030204"/>
                <a:ea typeface="+mn-ea"/>
                <a:cs typeface="+mn-cs"/>
              </a:rPr>
              <a:t>Other Special Revenue</a:t>
            </a: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libri Light" panose="020F0302020204030204"/>
                <a:ea typeface="+mn-ea"/>
                <a:cs typeface="+mn-cs"/>
              </a:rPr>
              <a:t>(CANNOT BE USED FOR GENERAL OPERATIONS)</a:t>
            </a: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r" defTabSz="914400" rtl="0" eaLnBrk="1" fontAlgn="auto" latinLnBrk="0" hangingPunct="1">
              <a:lnSpc>
                <a:spcPct val="90000"/>
              </a:lnSpc>
              <a:spcBef>
                <a:spcPct val="0"/>
              </a:spcBef>
              <a:spcAft>
                <a:spcPts val="60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 name="TextBox 3">
            <a:extLst>
              <a:ext uri="{FF2B5EF4-FFF2-40B4-BE49-F238E27FC236}">
                <a16:creationId xmlns:a16="http://schemas.microsoft.com/office/drawing/2014/main" id="{23AC0072-6976-284B-63FA-201CA1228BCD}"/>
              </a:ext>
            </a:extLst>
          </p:cNvPr>
          <p:cNvSpPr txBox="1"/>
          <p:nvPr/>
        </p:nvSpPr>
        <p:spPr>
          <a:xfrm>
            <a:off x="3760631" y="442126"/>
            <a:ext cx="8026085" cy="5453707"/>
          </a:xfrm>
          <a:prstGeom prst="rect">
            <a:avLst/>
          </a:prstGeom>
        </p:spPr>
        <p:txBody>
          <a:bodyPr vert="horz" lIns="91440" tIns="45720" rIns="91440" bIns="45720" rtlCol="0" anchor="t">
            <a:normAutofit/>
          </a:bodyPr>
          <a:lstStyle/>
          <a:p>
            <a:pPr marL="227013" marR="0" lvl="2" algn="l" defTabSz="914400" rtl="0" eaLnBrk="1" fontAlgn="auto" latinLnBrk="0" hangingPunct="1">
              <a:lnSpc>
                <a:spcPct val="90000"/>
              </a:lnSpc>
              <a:spcBef>
                <a:spcPts val="0"/>
              </a:spcBef>
              <a:spcAft>
                <a:spcPts val="600"/>
              </a:spcAft>
              <a:buClrTx/>
              <a:buSzTx/>
              <a:tabLst/>
              <a:defRPr/>
            </a:pPr>
            <a:endPar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0F542DB6-7714-EBA3-C7DE-81A00B6B06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D0C7771C-1BDF-540F-DDEF-734375F825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E67EF06-641A-374E-B061-7D48989AFAC1}"/>
              </a:ext>
            </a:extLst>
          </p:cNvPr>
          <p:cNvPicPr>
            <a:picLocks noChangeAspect="1"/>
          </p:cNvPicPr>
          <p:nvPr/>
        </p:nvPicPr>
        <p:blipFill>
          <a:blip r:embed="rId3"/>
          <a:stretch>
            <a:fillRect/>
          </a:stretch>
        </p:blipFill>
        <p:spPr>
          <a:xfrm>
            <a:off x="4391058" y="506537"/>
            <a:ext cx="7395658" cy="5389296"/>
          </a:xfrm>
          <a:prstGeom prst="rect">
            <a:avLst/>
          </a:prstGeom>
        </p:spPr>
      </p:pic>
    </p:spTree>
    <p:extLst>
      <p:ext uri="{BB962C8B-B14F-4D97-AF65-F5344CB8AC3E}">
        <p14:creationId xmlns:p14="http://schemas.microsoft.com/office/powerpoint/2010/main" val="1566713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9026"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2049" name="Picture 1"/>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9144" y="650913"/>
            <a:ext cx="4958687" cy="5556174"/>
          </a:xfrm>
          <a:prstGeom prst="rect">
            <a:avLst/>
          </a:prstGeom>
          <a:noFill/>
        </p:spPr>
      </p:pic>
      <p:sp>
        <p:nvSpPr>
          <p:cNvPr id="4" name="Rectangle 3"/>
          <p:cNvSpPr/>
          <p:nvPr/>
        </p:nvSpPr>
        <p:spPr>
          <a:xfrm>
            <a:off x="12175958" y="796689"/>
            <a:ext cx="6735009" cy="584775"/>
          </a:xfrm>
          <a:prstGeom prst="rect">
            <a:avLst/>
          </a:prstGeom>
        </p:spPr>
        <p:txBody>
          <a:bodyPr wrap="square">
            <a:spAutoFit/>
          </a:bodyPr>
          <a:lstStyle/>
          <a:p>
            <a:pPr marL="285750" marR="0">
              <a:spcBef>
                <a:spcPts val="0"/>
              </a:spcBef>
              <a:spcAft>
                <a:spcPts val="0"/>
              </a:spcAft>
              <a:tabLst>
                <a:tab pos="-914400" algn="l"/>
                <a:tab pos="-457200" algn="l"/>
                <a:tab pos="0" algn="l"/>
                <a:tab pos="274320" algn="l"/>
                <a:tab pos="822960" algn="l"/>
                <a:tab pos="1097280" algn="l"/>
                <a:tab pos="1371600" algn="l"/>
                <a:tab pos="1645920" algn="l"/>
                <a:tab pos="1828800" algn="l"/>
                <a:tab pos="2139315" algn="l"/>
                <a:tab pos="2468880" algn="l"/>
                <a:tab pos="2743200" algn="l"/>
                <a:tab pos="3017520" algn="l"/>
                <a:tab pos="3291840" algn="l"/>
                <a:tab pos="3657600" algn="l"/>
                <a:tab pos="4114800" algn="l"/>
                <a:tab pos="4572000" algn="l"/>
                <a:tab pos="5029200" algn="l"/>
                <a:tab pos="5486400" algn="l"/>
                <a:tab pos="5943600" algn="l"/>
                <a:tab pos="6400800" algn="l"/>
              </a:tabLst>
            </a:pPr>
            <a:r>
              <a:rPr lang="en-US" sz="1200" dirty="0">
                <a:latin typeface="Arial" panose="020B0604020202020204" pitchFamily="34" charset="0"/>
                <a:ea typeface="Times New Roman" panose="02020603050405020304" pitchFamily="18" charset="0"/>
                <a:cs typeface="Times New Roman" panose="02020603050405020304" pitchFamily="18" charset="0"/>
              </a:rPr>
              <a:t> </a:t>
            </a:r>
            <a:endParaRPr lang="en-US" sz="1000" dirty="0">
              <a:latin typeface="Courier"/>
              <a:ea typeface="Times New Roman" panose="02020603050405020304" pitchFamily="18" charset="0"/>
              <a:cs typeface="Times New Roman" panose="02020603050405020304" pitchFamily="18" charset="0"/>
            </a:endParaRPr>
          </a:p>
          <a:p>
            <a:pPr marL="685800" marR="0">
              <a:spcBef>
                <a:spcPts val="0"/>
              </a:spcBef>
              <a:spcAft>
                <a:spcPts val="0"/>
              </a:spcAft>
              <a:tabLst>
                <a:tab pos="-914400" algn="l"/>
                <a:tab pos="-457200" algn="l"/>
                <a:tab pos="0" algn="l"/>
                <a:tab pos="274320" algn="l"/>
                <a:tab pos="548640" algn="l"/>
                <a:tab pos="822960" algn="l"/>
                <a:tab pos="1097280" algn="l"/>
                <a:tab pos="1371600" algn="l"/>
                <a:tab pos="1645920" algn="l"/>
                <a:tab pos="1828800" algn="l"/>
                <a:tab pos="2139315" algn="l"/>
                <a:tab pos="2468880" algn="l"/>
                <a:tab pos="2743200" algn="l"/>
                <a:tab pos="3017520" algn="l"/>
                <a:tab pos="3291840" algn="l"/>
                <a:tab pos="3657600" algn="l"/>
                <a:tab pos="4114800" algn="l"/>
                <a:tab pos="4572000" algn="l"/>
                <a:tab pos="5029200" algn="l"/>
                <a:tab pos="5486400" algn="l"/>
                <a:tab pos="5943600" algn="l"/>
                <a:tab pos="6400800" algn="l"/>
              </a:tabLst>
            </a:pPr>
            <a:r>
              <a:rPr lang="en-US" sz="2000" b="1" dirty="0">
                <a:latin typeface="Arial" panose="020B0604020202020204" pitchFamily="34" charset="0"/>
                <a:ea typeface="Times New Roman" panose="02020603050405020304" pitchFamily="18" charset="0"/>
                <a:cs typeface="Times New Roman" panose="02020603050405020304" pitchFamily="18" charset="0"/>
              </a:rPr>
              <a:t> </a:t>
            </a:r>
            <a:endParaRPr lang="en-US" sz="1000" dirty="0">
              <a:effectLst/>
              <a:latin typeface="Courier"/>
              <a:ea typeface="Times New Roman" panose="02020603050405020304" pitchFamily="18" charset="0"/>
              <a:cs typeface="Times New Roman" panose="02020603050405020304" pitchFamily="18" charset="0"/>
            </a:endParaRPr>
          </a:p>
        </p:txBody>
      </p:sp>
      <p:sp>
        <p:nvSpPr>
          <p:cNvPr id="5" name="Rectangle 4"/>
          <p:cNvSpPr/>
          <p:nvPr/>
        </p:nvSpPr>
        <p:spPr>
          <a:xfrm>
            <a:off x="5607149" y="1290830"/>
            <a:ext cx="6322595" cy="923330"/>
          </a:xfrm>
          <a:prstGeom prst="rect">
            <a:avLst/>
          </a:prstGeom>
        </p:spPr>
        <p:txBody>
          <a:bodyPr wrap="square">
            <a:spAutoFit/>
          </a:bodyPr>
          <a:lstStyle/>
          <a:p>
            <a:pPr lvl="0">
              <a:tabLst>
                <a:tab pos="-914400" algn="l"/>
                <a:tab pos="-457200" algn="l"/>
                <a:tab pos="0" algn="l"/>
                <a:tab pos="274320" algn="l"/>
                <a:tab pos="548640" algn="l"/>
                <a:tab pos="822960" algn="l"/>
                <a:tab pos="1097280" algn="l"/>
                <a:tab pos="1371600" algn="l"/>
                <a:tab pos="1645920" algn="l"/>
                <a:tab pos="1828800" algn="l"/>
                <a:tab pos="2139315" algn="l"/>
                <a:tab pos="2468880" algn="l"/>
                <a:tab pos="2743200" algn="l"/>
                <a:tab pos="3017520" algn="l"/>
                <a:tab pos="3291840" algn="l"/>
                <a:tab pos="3657600" algn="l"/>
                <a:tab pos="4114800" algn="l"/>
                <a:tab pos="4572000" algn="l"/>
                <a:tab pos="5029200" algn="l"/>
                <a:tab pos="5486400" algn="l"/>
                <a:tab pos="5943600" algn="l"/>
                <a:tab pos="6400800" algn="l"/>
              </a:tabLst>
            </a:pPr>
            <a:r>
              <a:rPr lang="en-US"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US" dirty="0">
              <a:solidFill>
                <a:srgbClr val="FF0000"/>
              </a:solidFill>
              <a:latin typeface="Courier"/>
              <a:ea typeface="Times New Roman" panose="02020603050405020304" pitchFamily="18" charset="0"/>
              <a:cs typeface="Times New Roman" panose="02020603050405020304" pitchFamily="18" charset="0"/>
            </a:endParaRPr>
          </a:p>
          <a:p>
            <a:pPr marL="285750" lvl="0">
              <a:tabLst>
                <a:tab pos="-914400" algn="l"/>
                <a:tab pos="-457200" algn="l"/>
                <a:tab pos="0" algn="l"/>
                <a:tab pos="274320" algn="l"/>
                <a:tab pos="1097280" algn="l"/>
                <a:tab pos="1371600" algn="l"/>
                <a:tab pos="1645920" algn="l"/>
                <a:tab pos="1828800" algn="l"/>
                <a:tab pos="2139315" algn="l"/>
                <a:tab pos="2468880" algn="l"/>
                <a:tab pos="2743200" algn="l"/>
                <a:tab pos="3017520" algn="l"/>
                <a:tab pos="3291840" algn="l"/>
                <a:tab pos="3657600" algn="l"/>
                <a:tab pos="4114800" algn="l"/>
                <a:tab pos="4572000" algn="l"/>
                <a:tab pos="5029200" algn="l"/>
                <a:tab pos="5486400" algn="l"/>
                <a:tab pos="5943600" algn="l"/>
                <a:tab pos="6400800" algn="l"/>
              </a:tabLst>
            </a:pPr>
            <a:r>
              <a:rPr lang="en-US" sz="2000" b="1" i="1" dirty="0">
                <a:solidFill>
                  <a:srgbClr val="C00000"/>
                </a:solidFill>
                <a:latin typeface="+mj-lt"/>
                <a:ea typeface="Times New Roman" panose="02020603050405020304" pitchFamily="18" charset="0"/>
                <a:cs typeface="Times New Roman" panose="02020603050405020304" pitchFamily="18" charset="0"/>
              </a:rPr>
              <a:t>Fund 11000 </a:t>
            </a:r>
            <a:r>
              <a:rPr lang="en-US" sz="2000" b="1" i="1" dirty="0">
                <a:solidFill>
                  <a:srgbClr val="000000"/>
                </a:solidFill>
                <a:latin typeface="+mj-lt"/>
                <a:ea typeface="Times New Roman" panose="02020603050405020304" pitchFamily="18" charset="0"/>
                <a:cs typeface="Times New Roman" panose="02020603050405020304" pitchFamily="18" charset="0"/>
              </a:rPr>
              <a:t>General Fund</a:t>
            </a:r>
            <a:r>
              <a:rPr lang="en-US" i="1" dirty="0">
                <a:solidFill>
                  <a:srgbClr val="000000"/>
                </a:solidFill>
                <a:latin typeface="+mj-lt"/>
                <a:ea typeface="Times New Roman" panose="02020603050405020304" pitchFamily="18" charset="0"/>
                <a:cs typeface="Times New Roman" panose="02020603050405020304" pitchFamily="18" charset="0"/>
              </a:rPr>
              <a:t> </a:t>
            </a:r>
            <a:r>
              <a:rPr lang="en-US" dirty="0">
                <a:solidFill>
                  <a:srgbClr val="000000"/>
                </a:solidFill>
                <a:latin typeface="+mj-lt"/>
                <a:ea typeface="Times New Roman" panose="02020603050405020304" pitchFamily="18" charset="0"/>
                <a:cs typeface="Times New Roman" panose="02020603050405020304" pitchFamily="18" charset="0"/>
              </a:rPr>
              <a:t>– non-restrictive, used for operating purposes</a:t>
            </a:r>
          </a:p>
        </p:txBody>
      </p:sp>
      <p:sp>
        <p:nvSpPr>
          <p:cNvPr id="6" name="Rectangle 5"/>
          <p:cNvSpPr/>
          <p:nvPr/>
        </p:nvSpPr>
        <p:spPr>
          <a:xfrm>
            <a:off x="5917537" y="2401028"/>
            <a:ext cx="5978715" cy="954107"/>
          </a:xfrm>
          <a:prstGeom prst="rect">
            <a:avLst/>
          </a:prstGeom>
        </p:spPr>
        <p:txBody>
          <a:bodyPr wrap="square">
            <a:spAutoFit/>
          </a:bodyPr>
          <a:lstStyle/>
          <a:p>
            <a:pPr lvl="0" indent="-285750">
              <a:tabLst>
                <a:tab pos="-914400" algn="l"/>
                <a:tab pos="-457200" algn="l"/>
                <a:tab pos="0" algn="l"/>
                <a:tab pos="274320" algn="l"/>
                <a:tab pos="548640" algn="l"/>
                <a:tab pos="822960" algn="l"/>
                <a:tab pos="1097280" algn="l"/>
                <a:tab pos="1371600" algn="l"/>
                <a:tab pos="1645920" algn="l"/>
                <a:tab pos="1828800" algn="l"/>
                <a:tab pos="2139315" algn="l"/>
                <a:tab pos="2468880" algn="l"/>
                <a:tab pos="2743200" algn="l"/>
                <a:tab pos="3017520" algn="l"/>
                <a:tab pos="3291840" algn="l"/>
                <a:tab pos="3657600" algn="l"/>
                <a:tab pos="4114800" algn="l"/>
                <a:tab pos="4572000" algn="l"/>
                <a:tab pos="5029200" algn="l"/>
                <a:tab pos="5486400" algn="l"/>
                <a:tab pos="5943600" algn="l"/>
                <a:tab pos="6400800" algn="l"/>
              </a:tabLst>
            </a:pPr>
            <a:r>
              <a:rPr lang="en-US" sz="2000" b="1" i="1" dirty="0">
                <a:solidFill>
                  <a:srgbClr val="C00000"/>
                </a:solidFill>
                <a:latin typeface="+mj-lt"/>
                <a:ea typeface="Times New Roman" panose="02020603050405020304" pitchFamily="18" charset="0"/>
                <a:cs typeface="Times New Roman" panose="02020603050405020304" pitchFamily="18" charset="0"/>
              </a:rPr>
              <a:t>Fund 20000 </a:t>
            </a:r>
            <a:r>
              <a:rPr lang="en-US" sz="2000" b="1" i="1" dirty="0">
                <a:solidFill>
                  <a:srgbClr val="000000"/>
                </a:solidFill>
                <a:latin typeface="+mj-lt"/>
                <a:ea typeface="Times New Roman" panose="02020603050405020304" pitchFamily="18" charset="0"/>
                <a:cs typeface="Times New Roman" panose="02020603050405020304" pitchFamily="18" charset="0"/>
              </a:rPr>
              <a:t>Special Revenue Funds</a:t>
            </a:r>
            <a:r>
              <a:rPr lang="en-US" sz="2000" i="1" dirty="0">
                <a:solidFill>
                  <a:srgbClr val="000000"/>
                </a:solidFill>
                <a:latin typeface="+mj-lt"/>
                <a:ea typeface="Times New Roman" panose="02020603050405020304" pitchFamily="18" charset="0"/>
                <a:cs typeface="Times New Roman" panose="02020603050405020304" pitchFamily="18" charset="0"/>
              </a:rPr>
              <a:t> </a:t>
            </a:r>
            <a:r>
              <a:rPr lang="en-US" dirty="0">
                <a:solidFill>
                  <a:srgbClr val="000000"/>
                </a:solidFill>
                <a:latin typeface="+mj-lt"/>
                <a:ea typeface="Times New Roman" panose="02020603050405020304" pitchFamily="18" charset="0"/>
                <a:cs typeface="Times New Roman" panose="02020603050405020304" pitchFamily="18" charset="0"/>
              </a:rPr>
              <a:t>- account for the proceeds of specific revenue sources that are legally restricted to expenditure for specific purposes</a:t>
            </a:r>
          </a:p>
        </p:txBody>
      </p:sp>
      <p:sp>
        <p:nvSpPr>
          <p:cNvPr id="7" name="Rectangle 6"/>
          <p:cNvSpPr/>
          <p:nvPr/>
        </p:nvSpPr>
        <p:spPr>
          <a:xfrm>
            <a:off x="5645571" y="3571192"/>
            <a:ext cx="6314939" cy="954107"/>
          </a:xfrm>
          <a:prstGeom prst="rect">
            <a:avLst/>
          </a:prstGeom>
        </p:spPr>
        <p:txBody>
          <a:bodyPr wrap="square">
            <a:spAutoFit/>
          </a:bodyPr>
          <a:lstStyle/>
          <a:p>
            <a:pPr marL="285750" lvl="0">
              <a:tabLst>
                <a:tab pos="-914400" algn="l"/>
                <a:tab pos="-457200" algn="l"/>
                <a:tab pos="0" algn="l"/>
                <a:tab pos="285750" algn="l"/>
                <a:tab pos="628650" algn="l"/>
                <a:tab pos="1097280" algn="l"/>
                <a:tab pos="1371600" algn="l"/>
                <a:tab pos="1645920" algn="l"/>
                <a:tab pos="1828800" algn="l"/>
                <a:tab pos="2139315" algn="l"/>
                <a:tab pos="2468880" algn="l"/>
                <a:tab pos="2743200" algn="l"/>
                <a:tab pos="3017520" algn="l"/>
                <a:tab pos="3291840" algn="l"/>
                <a:tab pos="3657600" algn="l"/>
                <a:tab pos="4114800" algn="l"/>
                <a:tab pos="4572000" algn="l"/>
                <a:tab pos="5029200" algn="l"/>
                <a:tab pos="5486400" algn="l"/>
                <a:tab pos="5943600" algn="l"/>
                <a:tab pos="6400800" algn="l"/>
              </a:tabLst>
            </a:pPr>
            <a:r>
              <a:rPr lang="en-US" sz="2000" b="1" i="1" dirty="0">
                <a:solidFill>
                  <a:srgbClr val="C00000"/>
                </a:solidFill>
                <a:latin typeface="+mj-lt"/>
                <a:ea typeface="Times New Roman" panose="02020603050405020304" pitchFamily="18" charset="0"/>
                <a:cs typeface="Times New Roman" panose="02020603050405020304" pitchFamily="18" charset="0"/>
              </a:rPr>
              <a:t>Fund 30000 </a:t>
            </a:r>
            <a:r>
              <a:rPr lang="en-US" sz="2000" b="1" i="1" dirty="0">
                <a:solidFill>
                  <a:srgbClr val="000000"/>
                </a:solidFill>
                <a:latin typeface="+mj-lt"/>
                <a:ea typeface="Times New Roman" panose="02020603050405020304" pitchFamily="18" charset="0"/>
                <a:cs typeface="Times New Roman" panose="02020603050405020304" pitchFamily="18" charset="0"/>
              </a:rPr>
              <a:t>Capital Projects Funds</a:t>
            </a:r>
            <a:r>
              <a:rPr lang="en-US" sz="2000" dirty="0">
                <a:solidFill>
                  <a:srgbClr val="000000"/>
                </a:solidFill>
                <a:latin typeface="+mj-lt"/>
                <a:ea typeface="Times New Roman" panose="02020603050405020304" pitchFamily="18" charset="0"/>
                <a:cs typeface="Times New Roman" panose="02020603050405020304" pitchFamily="18" charset="0"/>
              </a:rPr>
              <a:t> </a:t>
            </a:r>
            <a:r>
              <a:rPr lang="en-US" dirty="0">
                <a:solidFill>
                  <a:srgbClr val="000000"/>
                </a:solidFill>
                <a:latin typeface="+mj-lt"/>
                <a:ea typeface="Times New Roman" panose="02020603050405020304" pitchFamily="18" charset="0"/>
                <a:cs typeface="Times New Roman" panose="02020603050405020304" pitchFamily="18" charset="0"/>
              </a:rPr>
              <a:t>- account for financial resources to be used for the acquisition or construction of major capital projects</a:t>
            </a:r>
          </a:p>
        </p:txBody>
      </p:sp>
      <p:sp>
        <p:nvSpPr>
          <p:cNvPr id="8" name="Rectangle 7"/>
          <p:cNvSpPr/>
          <p:nvPr/>
        </p:nvSpPr>
        <p:spPr>
          <a:xfrm>
            <a:off x="5645571" y="4741357"/>
            <a:ext cx="6392024" cy="954107"/>
          </a:xfrm>
          <a:prstGeom prst="rect">
            <a:avLst/>
          </a:prstGeom>
        </p:spPr>
        <p:txBody>
          <a:bodyPr wrap="square">
            <a:spAutoFit/>
          </a:bodyPr>
          <a:lstStyle/>
          <a:p>
            <a:pPr marL="285750" lvl="0">
              <a:tabLst>
                <a:tab pos="-914400" algn="l"/>
                <a:tab pos="-457200" algn="l"/>
                <a:tab pos="0" algn="l"/>
                <a:tab pos="285750" algn="l"/>
                <a:tab pos="1097280" algn="l"/>
                <a:tab pos="1371600" algn="l"/>
                <a:tab pos="1645920" algn="l"/>
                <a:tab pos="1828800" algn="l"/>
                <a:tab pos="2139315" algn="l"/>
                <a:tab pos="2468880" algn="l"/>
                <a:tab pos="2743200" algn="l"/>
                <a:tab pos="3017520" algn="l"/>
                <a:tab pos="3291840" algn="l"/>
                <a:tab pos="3657600" algn="l"/>
                <a:tab pos="4114800" algn="l"/>
                <a:tab pos="4572000" algn="l"/>
                <a:tab pos="5029200" algn="l"/>
                <a:tab pos="5486400" algn="l"/>
                <a:tab pos="5943600" algn="l"/>
                <a:tab pos="6400800" algn="l"/>
              </a:tabLst>
            </a:pPr>
            <a:r>
              <a:rPr lang="en-US" sz="2000" b="1" i="1" dirty="0">
                <a:solidFill>
                  <a:srgbClr val="C00000"/>
                </a:solidFill>
                <a:latin typeface="+mj-lt"/>
                <a:ea typeface="Times New Roman" panose="02020603050405020304" pitchFamily="18" charset="0"/>
                <a:cs typeface="Times New Roman" panose="02020603050405020304" pitchFamily="18" charset="0"/>
              </a:rPr>
              <a:t>Fund 40000 </a:t>
            </a:r>
            <a:r>
              <a:rPr lang="en-US" sz="2000" b="1" i="1" dirty="0">
                <a:solidFill>
                  <a:srgbClr val="000000"/>
                </a:solidFill>
                <a:latin typeface="+mj-lt"/>
                <a:ea typeface="Times New Roman" panose="02020603050405020304" pitchFamily="18" charset="0"/>
                <a:cs typeface="Times New Roman" panose="02020603050405020304" pitchFamily="18" charset="0"/>
              </a:rPr>
              <a:t>Debt Service Funds</a:t>
            </a:r>
            <a:r>
              <a:rPr lang="en-US" sz="2000" i="1" dirty="0">
                <a:solidFill>
                  <a:srgbClr val="000000"/>
                </a:solidFill>
                <a:latin typeface="+mj-lt"/>
                <a:ea typeface="Times New Roman" panose="02020603050405020304" pitchFamily="18" charset="0"/>
                <a:cs typeface="Times New Roman" panose="02020603050405020304" pitchFamily="18" charset="0"/>
              </a:rPr>
              <a:t> </a:t>
            </a:r>
            <a:r>
              <a:rPr lang="en-US" dirty="0">
                <a:solidFill>
                  <a:srgbClr val="000000"/>
                </a:solidFill>
                <a:latin typeface="+mj-lt"/>
                <a:ea typeface="Times New Roman" panose="02020603050405020304" pitchFamily="18" charset="0"/>
                <a:cs typeface="Times New Roman" panose="02020603050405020304" pitchFamily="18" charset="0"/>
              </a:rPr>
              <a:t>- account for the accumulation of resources for the payment of general obligation and long-term debt principal and interest.</a:t>
            </a:r>
          </a:p>
        </p:txBody>
      </p:sp>
      <p:sp>
        <p:nvSpPr>
          <p:cNvPr id="9" name="Rectangle 8"/>
          <p:cNvSpPr/>
          <p:nvPr/>
        </p:nvSpPr>
        <p:spPr>
          <a:xfrm>
            <a:off x="6096000" y="4198166"/>
            <a:ext cx="5941595" cy="369332"/>
          </a:xfrm>
          <a:prstGeom prst="rect">
            <a:avLst/>
          </a:prstGeom>
        </p:spPr>
        <p:txBody>
          <a:bodyPr wrap="square">
            <a:spAutoFit/>
          </a:bodyPr>
          <a:lstStyle/>
          <a:p>
            <a:pPr lvl="0" indent="-285750">
              <a:tabLst>
                <a:tab pos="-914400" algn="l"/>
                <a:tab pos="-457200" algn="l"/>
                <a:tab pos="0" algn="l"/>
                <a:tab pos="274320" algn="l"/>
                <a:tab pos="548640" algn="l"/>
                <a:tab pos="822960" algn="l"/>
                <a:tab pos="1097280" algn="l"/>
                <a:tab pos="1371600" algn="l"/>
                <a:tab pos="1645920" algn="l"/>
                <a:tab pos="1828800" algn="l"/>
                <a:tab pos="2139315" algn="l"/>
                <a:tab pos="2468880" algn="l"/>
                <a:tab pos="2743200" algn="l"/>
                <a:tab pos="3017520" algn="l"/>
                <a:tab pos="3291840" algn="l"/>
                <a:tab pos="3657600" algn="l"/>
                <a:tab pos="4114800" algn="l"/>
                <a:tab pos="4572000" algn="l"/>
                <a:tab pos="5029200" algn="l"/>
                <a:tab pos="5486400" algn="l"/>
                <a:tab pos="5943600" algn="l"/>
                <a:tab pos="6400800" algn="l"/>
              </a:tabLst>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endParaRPr lang="en-US" dirty="0">
              <a:solidFill>
                <a:srgbClr val="FF0000"/>
              </a:solidFill>
              <a:latin typeface="Courier"/>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3807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9026"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20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5" y="697306"/>
            <a:ext cx="4497304" cy="54633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175958" y="796689"/>
            <a:ext cx="6735009" cy="584775"/>
          </a:xfrm>
          <a:prstGeom prst="rect">
            <a:avLst/>
          </a:prstGeom>
        </p:spPr>
        <p:txBody>
          <a:bodyPr wrap="square">
            <a:spAutoFit/>
          </a:bodyPr>
          <a:lstStyle/>
          <a:p>
            <a:pPr marL="285750" marR="0">
              <a:spcBef>
                <a:spcPts val="0"/>
              </a:spcBef>
              <a:spcAft>
                <a:spcPts val="0"/>
              </a:spcAft>
              <a:tabLst>
                <a:tab pos="-914400" algn="l"/>
                <a:tab pos="-457200" algn="l"/>
                <a:tab pos="0" algn="l"/>
                <a:tab pos="274320" algn="l"/>
                <a:tab pos="822960" algn="l"/>
                <a:tab pos="1097280" algn="l"/>
                <a:tab pos="1371600" algn="l"/>
                <a:tab pos="1645920" algn="l"/>
                <a:tab pos="1828800" algn="l"/>
                <a:tab pos="2139315" algn="l"/>
                <a:tab pos="2468880" algn="l"/>
                <a:tab pos="2743200" algn="l"/>
                <a:tab pos="3017520" algn="l"/>
                <a:tab pos="3291840" algn="l"/>
                <a:tab pos="3657600" algn="l"/>
                <a:tab pos="4114800" algn="l"/>
                <a:tab pos="4572000" algn="l"/>
                <a:tab pos="5029200" algn="l"/>
                <a:tab pos="5486400" algn="l"/>
                <a:tab pos="5943600" algn="l"/>
                <a:tab pos="6400800" algn="l"/>
              </a:tabLst>
            </a:pPr>
            <a:r>
              <a:rPr lang="en-US" sz="1200" dirty="0">
                <a:latin typeface="Arial" panose="020B0604020202020204" pitchFamily="34" charset="0"/>
                <a:ea typeface="Times New Roman" panose="02020603050405020304" pitchFamily="18" charset="0"/>
                <a:cs typeface="Times New Roman" panose="02020603050405020304" pitchFamily="18" charset="0"/>
              </a:rPr>
              <a:t> </a:t>
            </a:r>
            <a:endParaRPr lang="en-US" sz="1000" dirty="0">
              <a:latin typeface="Courier"/>
              <a:ea typeface="Times New Roman" panose="02020603050405020304" pitchFamily="18" charset="0"/>
              <a:cs typeface="Times New Roman" panose="02020603050405020304" pitchFamily="18" charset="0"/>
            </a:endParaRPr>
          </a:p>
          <a:p>
            <a:pPr marL="685800" marR="0">
              <a:spcBef>
                <a:spcPts val="0"/>
              </a:spcBef>
              <a:spcAft>
                <a:spcPts val="0"/>
              </a:spcAft>
              <a:tabLst>
                <a:tab pos="-914400" algn="l"/>
                <a:tab pos="-457200" algn="l"/>
                <a:tab pos="0" algn="l"/>
                <a:tab pos="274320" algn="l"/>
                <a:tab pos="548640" algn="l"/>
                <a:tab pos="822960" algn="l"/>
                <a:tab pos="1097280" algn="l"/>
                <a:tab pos="1371600" algn="l"/>
                <a:tab pos="1645920" algn="l"/>
                <a:tab pos="1828800" algn="l"/>
                <a:tab pos="2139315" algn="l"/>
                <a:tab pos="2468880" algn="l"/>
                <a:tab pos="2743200" algn="l"/>
                <a:tab pos="3017520" algn="l"/>
                <a:tab pos="3291840" algn="l"/>
                <a:tab pos="3657600" algn="l"/>
                <a:tab pos="4114800" algn="l"/>
                <a:tab pos="4572000" algn="l"/>
                <a:tab pos="5029200" algn="l"/>
                <a:tab pos="5486400" algn="l"/>
                <a:tab pos="5943600" algn="l"/>
                <a:tab pos="6400800" algn="l"/>
              </a:tabLst>
            </a:pPr>
            <a:r>
              <a:rPr lang="en-US" sz="2000" b="1" dirty="0">
                <a:latin typeface="Arial" panose="020B0604020202020204" pitchFamily="34" charset="0"/>
                <a:ea typeface="Times New Roman" panose="02020603050405020304" pitchFamily="18" charset="0"/>
                <a:cs typeface="Times New Roman" panose="02020603050405020304" pitchFamily="18" charset="0"/>
              </a:rPr>
              <a:t> </a:t>
            </a:r>
            <a:endParaRPr lang="en-US" sz="1000" dirty="0">
              <a:effectLst/>
              <a:latin typeface="Courier"/>
              <a:ea typeface="Times New Roman" panose="02020603050405020304" pitchFamily="18" charset="0"/>
              <a:cs typeface="Times New Roman" panose="02020603050405020304" pitchFamily="18" charset="0"/>
            </a:endParaRPr>
          </a:p>
        </p:txBody>
      </p:sp>
      <p:sp>
        <p:nvSpPr>
          <p:cNvPr id="5" name="Rectangle 4"/>
          <p:cNvSpPr/>
          <p:nvPr/>
        </p:nvSpPr>
        <p:spPr>
          <a:xfrm>
            <a:off x="5941595" y="565826"/>
            <a:ext cx="6096000" cy="338554"/>
          </a:xfrm>
          <a:prstGeom prst="rect">
            <a:avLst/>
          </a:prstGeom>
        </p:spPr>
        <p:txBody>
          <a:bodyPr>
            <a:spAutoFit/>
          </a:bodyPr>
          <a:lstStyle/>
          <a:p>
            <a:pPr lvl="0">
              <a:tabLst>
                <a:tab pos="-914400" algn="l"/>
                <a:tab pos="-457200" algn="l"/>
                <a:tab pos="0" algn="l"/>
                <a:tab pos="274320" algn="l"/>
                <a:tab pos="548640" algn="l"/>
                <a:tab pos="822960" algn="l"/>
                <a:tab pos="1097280" algn="l"/>
                <a:tab pos="1371600" algn="l"/>
                <a:tab pos="1645920" algn="l"/>
                <a:tab pos="1828800" algn="l"/>
                <a:tab pos="2139315" algn="l"/>
                <a:tab pos="2468880" algn="l"/>
                <a:tab pos="2743200" algn="l"/>
                <a:tab pos="3017520" algn="l"/>
                <a:tab pos="3291840" algn="l"/>
                <a:tab pos="3657600" algn="l"/>
                <a:tab pos="4114800" algn="l"/>
                <a:tab pos="4572000" algn="l"/>
                <a:tab pos="5029200" algn="l"/>
                <a:tab pos="5486400" algn="l"/>
                <a:tab pos="5943600" algn="l"/>
                <a:tab pos="6400800" algn="l"/>
              </a:tabLst>
            </a:pPr>
            <a:r>
              <a:rPr lang="en-US"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US" dirty="0">
              <a:solidFill>
                <a:srgbClr val="FF0000"/>
              </a:solidFill>
              <a:latin typeface="Courier"/>
              <a:ea typeface="Times New Roman" panose="02020603050405020304" pitchFamily="18" charset="0"/>
              <a:cs typeface="Times New Roman" panose="02020603050405020304" pitchFamily="18" charset="0"/>
            </a:endParaRPr>
          </a:p>
        </p:txBody>
      </p:sp>
      <p:sp>
        <p:nvSpPr>
          <p:cNvPr id="9" name="Rectangle 8"/>
          <p:cNvSpPr/>
          <p:nvPr/>
        </p:nvSpPr>
        <p:spPr>
          <a:xfrm>
            <a:off x="6096000" y="3883147"/>
            <a:ext cx="5941595" cy="369332"/>
          </a:xfrm>
          <a:prstGeom prst="rect">
            <a:avLst/>
          </a:prstGeom>
        </p:spPr>
        <p:txBody>
          <a:bodyPr wrap="square">
            <a:spAutoFit/>
          </a:bodyPr>
          <a:lstStyle/>
          <a:p>
            <a:pPr lvl="0" indent="-285750">
              <a:tabLst>
                <a:tab pos="-914400" algn="l"/>
                <a:tab pos="-457200" algn="l"/>
                <a:tab pos="0" algn="l"/>
                <a:tab pos="274320" algn="l"/>
                <a:tab pos="548640" algn="l"/>
                <a:tab pos="822960" algn="l"/>
                <a:tab pos="1097280" algn="l"/>
                <a:tab pos="1371600" algn="l"/>
                <a:tab pos="1645920" algn="l"/>
                <a:tab pos="1828800" algn="l"/>
                <a:tab pos="2139315" algn="l"/>
                <a:tab pos="2468880" algn="l"/>
                <a:tab pos="2743200" algn="l"/>
                <a:tab pos="3017520" algn="l"/>
                <a:tab pos="3291840" algn="l"/>
                <a:tab pos="3657600" algn="l"/>
                <a:tab pos="4114800" algn="l"/>
                <a:tab pos="4572000" algn="l"/>
                <a:tab pos="5029200" algn="l"/>
                <a:tab pos="5486400" algn="l"/>
                <a:tab pos="5943600" algn="l"/>
                <a:tab pos="6400800" algn="l"/>
              </a:tabLst>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endParaRPr lang="en-US" dirty="0">
              <a:solidFill>
                <a:srgbClr val="FF0000"/>
              </a:solidFill>
              <a:latin typeface="Courier"/>
              <a:ea typeface="Times New Roman" panose="02020603050405020304" pitchFamily="18" charset="0"/>
              <a:cs typeface="Times New Roman" panose="02020603050405020304" pitchFamily="18" charset="0"/>
            </a:endParaRPr>
          </a:p>
        </p:txBody>
      </p:sp>
      <p:sp>
        <p:nvSpPr>
          <p:cNvPr id="11" name="Rectangle 10"/>
          <p:cNvSpPr/>
          <p:nvPr/>
        </p:nvSpPr>
        <p:spPr>
          <a:xfrm>
            <a:off x="5383129" y="2655207"/>
            <a:ext cx="6392779" cy="1200329"/>
          </a:xfrm>
          <a:prstGeom prst="rect">
            <a:avLst/>
          </a:prstGeom>
        </p:spPr>
        <p:txBody>
          <a:bodyPr wrap="square">
            <a:spAutoFit/>
          </a:bodyPr>
          <a:lstStyle/>
          <a:p>
            <a:pPr lvl="0">
              <a:tabLst>
                <a:tab pos="-914400" algn="l"/>
                <a:tab pos="-457200" algn="l"/>
                <a:tab pos="0" algn="l"/>
                <a:tab pos="225425" algn="l"/>
                <a:tab pos="273050" algn="l"/>
                <a:tab pos="571500" algn="l"/>
                <a:tab pos="822325" algn="l"/>
                <a:tab pos="1371600" algn="l"/>
                <a:tab pos="1644650" algn="l"/>
                <a:tab pos="1828800" algn="l"/>
                <a:tab pos="2138363" algn="l"/>
                <a:tab pos="2468563" algn="l"/>
                <a:tab pos="2743200" algn="l"/>
                <a:tab pos="3016250" algn="l"/>
                <a:tab pos="3290888" algn="l"/>
                <a:tab pos="3657600" algn="l"/>
                <a:tab pos="4114800" algn="l"/>
                <a:tab pos="4572000" algn="l"/>
                <a:tab pos="5029200" algn="l"/>
                <a:tab pos="5486400" algn="l"/>
                <a:tab pos="5943600" algn="l"/>
                <a:tab pos="6400800" algn="l"/>
              </a:tabLst>
            </a:pPr>
            <a:r>
              <a:rPr lang="en-US" b="1" i="1" dirty="0">
                <a:solidFill>
                  <a:srgbClr val="C00000"/>
                </a:solidFill>
                <a:latin typeface="+mj-lt"/>
                <a:ea typeface="Times New Roman" panose="02020603050405020304" pitchFamily="18" charset="0"/>
                <a:cs typeface="Times New Roman" panose="02020603050405020304" pitchFamily="18" charset="0"/>
              </a:rPr>
              <a:t>Fund 60000  </a:t>
            </a:r>
            <a:r>
              <a:rPr lang="en-US" b="1" i="1" dirty="0">
                <a:solidFill>
                  <a:srgbClr val="000000"/>
                </a:solidFill>
                <a:latin typeface="+mj-lt"/>
                <a:ea typeface="Times New Roman" panose="02020603050405020304" pitchFamily="18" charset="0"/>
                <a:cs typeface="Times New Roman" panose="02020603050405020304" pitchFamily="18" charset="0"/>
              </a:rPr>
              <a:t>Internal Service Funds</a:t>
            </a:r>
            <a:r>
              <a:rPr lang="en-US" i="1" dirty="0">
                <a:solidFill>
                  <a:srgbClr val="000000"/>
                </a:solidFill>
                <a:latin typeface="+mj-lt"/>
                <a:ea typeface="Times New Roman" panose="02020603050405020304" pitchFamily="18" charset="0"/>
                <a:cs typeface="Times New Roman" panose="02020603050405020304" pitchFamily="18" charset="0"/>
              </a:rPr>
              <a:t> </a:t>
            </a:r>
            <a:r>
              <a:rPr lang="en-US" dirty="0">
                <a:solidFill>
                  <a:srgbClr val="000000"/>
                </a:solidFill>
                <a:latin typeface="+mj-lt"/>
                <a:ea typeface="Times New Roman" panose="02020603050405020304" pitchFamily="18" charset="0"/>
                <a:cs typeface="Times New Roman" panose="02020603050405020304" pitchFamily="18" charset="0"/>
              </a:rPr>
              <a:t>- account for the financing of goods or services provided by one department or agency to other departments or agencies of the governmental unit on a cost-reimbursement basis.  i.e. Risk management, motor pool, etc.</a:t>
            </a:r>
          </a:p>
        </p:txBody>
      </p:sp>
      <p:sp>
        <p:nvSpPr>
          <p:cNvPr id="12" name="Rectangle 11"/>
          <p:cNvSpPr/>
          <p:nvPr/>
        </p:nvSpPr>
        <p:spPr>
          <a:xfrm>
            <a:off x="5383129" y="3960716"/>
            <a:ext cx="6392778" cy="2308324"/>
          </a:xfrm>
          <a:prstGeom prst="rect">
            <a:avLst/>
          </a:prstGeom>
        </p:spPr>
        <p:txBody>
          <a:bodyPr wrap="square">
            <a:spAutoFit/>
          </a:bodyPr>
          <a:lstStyle/>
          <a:p>
            <a:pPr marL="55563" lvl="0">
              <a:tabLst>
                <a:tab pos="-914400" algn="l"/>
                <a:tab pos="-457200" algn="l"/>
                <a:tab pos="0" algn="l"/>
                <a:tab pos="273050" algn="l"/>
                <a:tab pos="463550" algn="l"/>
                <a:tab pos="822325" algn="l"/>
                <a:tab pos="1096963" algn="l"/>
                <a:tab pos="1371600" algn="l"/>
                <a:tab pos="1644650" algn="l"/>
                <a:tab pos="1828800" algn="l"/>
                <a:tab pos="2138363" algn="l"/>
                <a:tab pos="2468563" algn="l"/>
                <a:tab pos="2743200" algn="l"/>
                <a:tab pos="3016250" algn="l"/>
                <a:tab pos="3290888" algn="l"/>
                <a:tab pos="3657600" algn="l"/>
                <a:tab pos="4114800" algn="l"/>
                <a:tab pos="4572000" algn="l"/>
                <a:tab pos="5029200" algn="l"/>
                <a:tab pos="5486400" algn="l"/>
                <a:tab pos="5943600" algn="l"/>
                <a:tab pos="6400800" algn="l"/>
              </a:tabLst>
            </a:pPr>
            <a:r>
              <a:rPr lang="en-US" b="1" i="1" dirty="0">
                <a:solidFill>
                  <a:srgbClr val="C00000"/>
                </a:solidFill>
                <a:latin typeface="+mj-lt"/>
                <a:ea typeface="Times New Roman" panose="02020603050405020304" pitchFamily="18" charset="0"/>
                <a:cs typeface="Times New Roman" panose="02020603050405020304" pitchFamily="18" charset="0"/>
              </a:rPr>
              <a:t>Fund 70000 </a:t>
            </a:r>
            <a:r>
              <a:rPr lang="en-US" b="1" i="1" dirty="0">
                <a:solidFill>
                  <a:srgbClr val="000000"/>
                </a:solidFill>
                <a:latin typeface="+mj-lt"/>
                <a:ea typeface="Times New Roman" panose="02020603050405020304" pitchFamily="18" charset="0"/>
                <a:cs typeface="Times New Roman" panose="02020603050405020304" pitchFamily="18" charset="0"/>
              </a:rPr>
              <a:t>Fiduciary Funds</a:t>
            </a:r>
            <a:endParaRPr lang="en-US" i="1" dirty="0">
              <a:solidFill>
                <a:srgbClr val="000000"/>
              </a:solidFill>
              <a:latin typeface="+mj-lt"/>
              <a:ea typeface="Times New Roman" panose="02020603050405020304" pitchFamily="18" charset="0"/>
              <a:cs typeface="Times New Roman" panose="02020603050405020304" pitchFamily="18" charset="0"/>
            </a:endParaRPr>
          </a:p>
          <a:p>
            <a:pPr marL="55563" lvl="0">
              <a:tabLst>
                <a:tab pos="-914400" algn="l"/>
                <a:tab pos="-457200" algn="l"/>
                <a:tab pos="0" algn="l"/>
                <a:tab pos="273050" algn="l"/>
                <a:tab pos="463550" algn="l"/>
                <a:tab pos="822325" algn="l"/>
                <a:tab pos="1096963" algn="l"/>
                <a:tab pos="1371600" algn="l"/>
                <a:tab pos="1644650" algn="l"/>
                <a:tab pos="1828800" algn="l"/>
                <a:tab pos="2138363" algn="l"/>
                <a:tab pos="2468563" algn="l"/>
                <a:tab pos="2743200" algn="l"/>
                <a:tab pos="3016250" algn="l"/>
                <a:tab pos="3290888" algn="l"/>
                <a:tab pos="3657600" algn="l"/>
                <a:tab pos="4114800" algn="l"/>
                <a:tab pos="4572000" algn="l"/>
                <a:tab pos="5029200" algn="l"/>
                <a:tab pos="5486400" algn="l"/>
                <a:tab pos="5943600" algn="l"/>
                <a:tab pos="6400800" algn="l"/>
              </a:tabLst>
            </a:pPr>
            <a:r>
              <a:rPr lang="en-US" b="1" dirty="0">
                <a:solidFill>
                  <a:srgbClr val="000000"/>
                </a:solidFill>
                <a:latin typeface="+mj-lt"/>
                <a:ea typeface="Times New Roman" panose="02020603050405020304" pitchFamily="18" charset="0"/>
                <a:cs typeface="Times New Roman" panose="02020603050405020304" pitchFamily="18" charset="0"/>
              </a:rPr>
              <a:t>Trust and Agency Funds</a:t>
            </a:r>
            <a:r>
              <a:rPr lang="en-US" dirty="0">
                <a:solidFill>
                  <a:srgbClr val="000000"/>
                </a:solidFill>
                <a:latin typeface="+mj-lt"/>
                <a:ea typeface="Times New Roman" panose="02020603050405020304" pitchFamily="18" charset="0"/>
                <a:cs typeface="Times New Roman" panose="02020603050405020304" pitchFamily="18" charset="0"/>
              </a:rPr>
              <a:t> - account for assets held by</a:t>
            </a:r>
          </a:p>
          <a:p>
            <a:pPr marL="55563" lvl="0">
              <a:tabLst>
                <a:tab pos="-914400" algn="l"/>
                <a:tab pos="-457200" algn="l"/>
                <a:tab pos="0" algn="l"/>
                <a:tab pos="273050" algn="l"/>
                <a:tab pos="463550" algn="l"/>
                <a:tab pos="822325" algn="l"/>
                <a:tab pos="1096963" algn="l"/>
                <a:tab pos="1371600" algn="l"/>
                <a:tab pos="1644650" algn="l"/>
                <a:tab pos="1828800" algn="l"/>
                <a:tab pos="2138363" algn="l"/>
                <a:tab pos="2468563" algn="l"/>
                <a:tab pos="2743200" algn="l"/>
                <a:tab pos="3016250" algn="l"/>
                <a:tab pos="3290888" algn="l"/>
                <a:tab pos="3657600" algn="l"/>
                <a:tab pos="4114800" algn="l"/>
                <a:tab pos="4572000" algn="l"/>
                <a:tab pos="5029200" algn="l"/>
                <a:tab pos="5486400" algn="l"/>
                <a:tab pos="5943600" algn="l"/>
                <a:tab pos="6400800" algn="l"/>
              </a:tabLst>
            </a:pPr>
            <a:r>
              <a:rPr lang="en-US" dirty="0">
                <a:solidFill>
                  <a:srgbClr val="000000"/>
                </a:solidFill>
                <a:latin typeface="+mj-lt"/>
                <a:ea typeface="Times New Roman" panose="02020603050405020304" pitchFamily="18" charset="0"/>
                <a:cs typeface="Times New Roman" panose="02020603050405020304" pitchFamily="18" charset="0"/>
              </a:rPr>
              <a:t>a governmental unit in a trustee capacity or as an</a:t>
            </a:r>
          </a:p>
          <a:p>
            <a:pPr marL="55563" lvl="0">
              <a:tabLst>
                <a:tab pos="-914400" algn="l"/>
                <a:tab pos="-457200" algn="l"/>
                <a:tab pos="0" algn="l"/>
                <a:tab pos="273050" algn="l"/>
                <a:tab pos="463550" algn="l"/>
                <a:tab pos="822325" algn="l"/>
                <a:tab pos="1096963" algn="l"/>
                <a:tab pos="1371600" algn="l"/>
                <a:tab pos="1644650" algn="l"/>
                <a:tab pos="1828800" algn="l"/>
                <a:tab pos="2138363" algn="l"/>
                <a:tab pos="2468563" algn="l"/>
                <a:tab pos="2743200" algn="l"/>
                <a:tab pos="3016250" algn="l"/>
                <a:tab pos="3290888" algn="l"/>
                <a:tab pos="3657600" algn="l"/>
                <a:tab pos="4114800" algn="l"/>
                <a:tab pos="4572000" algn="l"/>
                <a:tab pos="5029200" algn="l"/>
                <a:tab pos="5486400" algn="l"/>
                <a:tab pos="5943600" algn="l"/>
                <a:tab pos="6400800" algn="l"/>
              </a:tabLst>
            </a:pPr>
            <a:r>
              <a:rPr lang="en-US" dirty="0">
                <a:solidFill>
                  <a:srgbClr val="000000"/>
                </a:solidFill>
                <a:latin typeface="+mj-lt"/>
                <a:ea typeface="Times New Roman" panose="02020603050405020304" pitchFamily="18" charset="0"/>
                <a:cs typeface="Times New Roman" panose="02020603050405020304" pitchFamily="18" charset="0"/>
              </a:rPr>
              <a:t>agent for individuals, private organizations, other</a:t>
            </a:r>
          </a:p>
          <a:p>
            <a:pPr marL="55563" lvl="0">
              <a:tabLst>
                <a:tab pos="-914400" algn="l"/>
                <a:tab pos="-457200" algn="l"/>
                <a:tab pos="0" algn="l"/>
                <a:tab pos="273050" algn="l"/>
                <a:tab pos="463550" algn="l"/>
                <a:tab pos="822325" algn="l"/>
                <a:tab pos="1096963" algn="l"/>
                <a:tab pos="1371600" algn="l"/>
                <a:tab pos="1644650" algn="l"/>
                <a:tab pos="1828800" algn="l"/>
                <a:tab pos="2138363" algn="l"/>
                <a:tab pos="2468563" algn="l"/>
                <a:tab pos="2743200" algn="l"/>
                <a:tab pos="3016250" algn="l"/>
                <a:tab pos="3290888" algn="l"/>
                <a:tab pos="3657600" algn="l"/>
                <a:tab pos="4114800" algn="l"/>
                <a:tab pos="4572000" algn="l"/>
                <a:tab pos="5029200" algn="l"/>
                <a:tab pos="5486400" algn="l"/>
                <a:tab pos="5943600" algn="l"/>
                <a:tab pos="6400800" algn="l"/>
              </a:tabLst>
            </a:pPr>
            <a:r>
              <a:rPr lang="en-US" dirty="0">
                <a:solidFill>
                  <a:srgbClr val="000000"/>
                </a:solidFill>
                <a:latin typeface="+mj-lt"/>
                <a:ea typeface="Times New Roman" panose="02020603050405020304" pitchFamily="18" charset="0"/>
                <a:cs typeface="Times New Roman" panose="02020603050405020304" pitchFamily="18" charset="0"/>
              </a:rPr>
              <a:t>governmental units, and/or other funds.  They include: </a:t>
            </a:r>
          </a:p>
          <a:p>
            <a:pPr marL="55563" lvl="0">
              <a:buAutoNum type="alphaLcParenBoth"/>
              <a:tabLst>
                <a:tab pos="-914400" algn="l"/>
                <a:tab pos="-457200" algn="l"/>
                <a:tab pos="0" algn="l"/>
                <a:tab pos="273050" algn="l"/>
                <a:tab pos="463550" algn="l"/>
                <a:tab pos="822325" algn="l"/>
                <a:tab pos="1096963" algn="l"/>
                <a:tab pos="1371600" algn="l"/>
                <a:tab pos="1644650" algn="l"/>
                <a:tab pos="1828800" algn="l"/>
                <a:tab pos="2138363" algn="l"/>
                <a:tab pos="2468563" algn="l"/>
                <a:tab pos="2743200" algn="l"/>
                <a:tab pos="3016250" algn="l"/>
                <a:tab pos="3290888" algn="l"/>
                <a:tab pos="3657600" algn="l"/>
                <a:tab pos="4114800" algn="l"/>
                <a:tab pos="4572000" algn="l"/>
                <a:tab pos="5029200" algn="l"/>
                <a:tab pos="5486400" algn="l"/>
                <a:tab pos="5943600" algn="l"/>
                <a:tab pos="6400800" algn="l"/>
              </a:tabLst>
            </a:pPr>
            <a:r>
              <a:rPr lang="en-US" dirty="0">
                <a:solidFill>
                  <a:srgbClr val="000000"/>
                </a:solidFill>
                <a:latin typeface="+mj-lt"/>
                <a:ea typeface="Times New Roman" panose="02020603050405020304" pitchFamily="18" charset="0"/>
                <a:cs typeface="Times New Roman" panose="02020603050405020304" pitchFamily="18" charset="0"/>
              </a:rPr>
              <a:t>expendable trust funds, (b) nonexpendable trust</a:t>
            </a:r>
          </a:p>
          <a:p>
            <a:pPr marL="55563" lvl="0">
              <a:buAutoNum type="alphaLcParenBoth"/>
              <a:tabLst>
                <a:tab pos="-914400" algn="l"/>
                <a:tab pos="-457200" algn="l"/>
                <a:tab pos="0" algn="l"/>
                <a:tab pos="273050" algn="l"/>
                <a:tab pos="463550" algn="l"/>
                <a:tab pos="822325" algn="l"/>
                <a:tab pos="1096963" algn="l"/>
                <a:tab pos="1371600" algn="l"/>
                <a:tab pos="1644650" algn="l"/>
                <a:tab pos="1828800" algn="l"/>
                <a:tab pos="2138363" algn="l"/>
                <a:tab pos="2468563" algn="l"/>
                <a:tab pos="2743200" algn="l"/>
                <a:tab pos="3016250" algn="l"/>
                <a:tab pos="3290888" algn="l"/>
                <a:tab pos="3657600" algn="l"/>
                <a:tab pos="4114800" algn="l"/>
                <a:tab pos="4572000" algn="l"/>
                <a:tab pos="5029200" algn="l"/>
                <a:tab pos="5486400" algn="l"/>
                <a:tab pos="5943600" algn="l"/>
                <a:tab pos="6400800" algn="l"/>
              </a:tabLst>
            </a:pPr>
            <a:r>
              <a:rPr lang="en-US" dirty="0">
                <a:solidFill>
                  <a:srgbClr val="000000"/>
                </a:solidFill>
                <a:latin typeface="+mj-lt"/>
                <a:ea typeface="Times New Roman" panose="02020603050405020304" pitchFamily="18" charset="0"/>
                <a:cs typeface="Times New Roman" panose="02020603050405020304" pitchFamily="18" charset="0"/>
              </a:rPr>
              <a:t>funds, (c) pension trust funds and (d) agency funds. </a:t>
            </a:r>
          </a:p>
          <a:p>
            <a:pPr marL="55563" lvl="0">
              <a:buAutoNum type="alphaLcParenBoth"/>
              <a:tabLst>
                <a:tab pos="-914400" algn="l"/>
                <a:tab pos="-457200" algn="l"/>
                <a:tab pos="0" algn="l"/>
                <a:tab pos="273050" algn="l"/>
                <a:tab pos="463550" algn="l"/>
                <a:tab pos="822325" algn="l"/>
                <a:tab pos="1096963" algn="l"/>
                <a:tab pos="1371600" algn="l"/>
                <a:tab pos="1644650" algn="l"/>
                <a:tab pos="1828800" algn="l"/>
                <a:tab pos="2138363" algn="l"/>
                <a:tab pos="2468563" algn="l"/>
                <a:tab pos="2743200" algn="l"/>
                <a:tab pos="3016250" algn="l"/>
                <a:tab pos="3290888" algn="l"/>
                <a:tab pos="3657600" algn="l"/>
                <a:tab pos="4114800" algn="l"/>
                <a:tab pos="4572000" algn="l"/>
                <a:tab pos="5029200" algn="l"/>
                <a:tab pos="5486400" algn="l"/>
                <a:tab pos="5943600" algn="l"/>
                <a:tab pos="6400800" algn="l"/>
              </a:tabLst>
            </a:pPr>
            <a:r>
              <a:rPr lang="en-US" dirty="0">
                <a:solidFill>
                  <a:srgbClr val="000000"/>
                </a:solidFill>
                <a:latin typeface="+mj-lt"/>
                <a:ea typeface="Times New Roman" panose="02020603050405020304" pitchFamily="18" charset="0"/>
                <a:cs typeface="Times New Roman" panose="02020603050405020304" pitchFamily="18" charset="0"/>
              </a:rPr>
              <a:t>i.e. motor vehicle, meter deposits, etc.</a:t>
            </a:r>
          </a:p>
        </p:txBody>
      </p:sp>
      <p:sp>
        <p:nvSpPr>
          <p:cNvPr id="13" name="Rectangle 12"/>
          <p:cNvSpPr/>
          <p:nvPr/>
        </p:nvSpPr>
        <p:spPr>
          <a:xfrm>
            <a:off x="5383129" y="796689"/>
            <a:ext cx="6096000" cy="1754326"/>
          </a:xfrm>
          <a:prstGeom prst="rect">
            <a:avLst/>
          </a:prstGeom>
        </p:spPr>
        <p:txBody>
          <a:bodyPr>
            <a:spAutoFit/>
          </a:bodyPr>
          <a:lstStyle/>
          <a:p>
            <a:pPr marL="55563" lvl="0" indent="-55563">
              <a:tabLst>
                <a:tab pos="-914400" algn="l"/>
                <a:tab pos="-457200" algn="l"/>
                <a:tab pos="0" algn="l"/>
                <a:tab pos="338138" algn="l"/>
                <a:tab pos="547688" algn="l"/>
                <a:tab pos="1096963" algn="l"/>
                <a:tab pos="1371600" algn="l"/>
                <a:tab pos="1644650" algn="l"/>
                <a:tab pos="1828800" algn="l"/>
                <a:tab pos="2138363" algn="l"/>
                <a:tab pos="2468563" algn="l"/>
                <a:tab pos="2743200" algn="l"/>
                <a:tab pos="3016250" algn="l"/>
                <a:tab pos="3290888" algn="l"/>
                <a:tab pos="3657600" algn="l"/>
                <a:tab pos="4114800" algn="l"/>
                <a:tab pos="4572000" algn="l"/>
                <a:tab pos="5029200" algn="l"/>
                <a:tab pos="5486400" algn="l"/>
                <a:tab pos="5943600" algn="l"/>
                <a:tab pos="6400800" algn="l"/>
              </a:tabLst>
            </a:pPr>
            <a:r>
              <a:rPr lang="en-US" b="1" i="1" dirty="0">
                <a:solidFill>
                  <a:srgbClr val="C00000"/>
                </a:solidFill>
                <a:latin typeface="+mj-lt"/>
                <a:ea typeface="Times New Roman" panose="02020603050405020304" pitchFamily="18" charset="0"/>
                <a:cs typeface="Times New Roman" panose="02020603050405020304" pitchFamily="18" charset="0"/>
              </a:rPr>
              <a:t>Fund 50000 </a:t>
            </a:r>
            <a:r>
              <a:rPr lang="en-US" b="1" i="1" dirty="0">
                <a:solidFill>
                  <a:srgbClr val="000000"/>
                </a:solidFill>
                <a:latin typeface="+mj-lt"/>
                <a:ea typeface="Times New Roman" panose="02020603050405020304" pitchFamily="18" charset="0"/>
                <a:cs typeface="Times New Roman" panose="02020603050405020304" pitchFamily="18" charset="0"/>
              </a:rPr>
              <a:t>Proprietary Funds</a:t>
            </a:r>
            <a:r>
              <a:rPr lang="en-US" i="1" dirty="0">
                <a:solidFill>
                  <a:srgbClr val="000000"/>
                </a:solidFill>
                <a:latin typeface="+mj-lt"/>
                <a:ea typeface="Times New Roman" panose="02020603050405020304" pitchFamily="18" charset="0"/>
                <a:cs typeface="Times New Roman" panose="02020603050405020304" pitchFamily="18" charset="0"/>
              </a:rPr>
              <a:t> </a:t>
            </a:r>
          </a:p>
          <a:p>
            <a:pPr marL="55563" lvl="0" indent="-55563">
              <a:tabLst>
                <a:tab pos="-914400" algn="l"/>
                <a:tab pos="-457200" algn="l"/>
                <a:tab pos="0" algn="l"/>
                <a:tab pos="338138" algn="l"/>
                <a:tab pos="547688" algn="l"/>
                <a:tab pos="1096963" algn="l"/>
                <a:tab pos="1371600" algn="l"/>
                <a:tab pos="1644650" algn="l"/>
                <a:tab pos="1828800" algn="l"/>
                <a:tab pos="2138363" algn="l"/>
                <a:tab pos="2468563" algn="l"/>
                <a:tab pos="2743200" algn="l"/>
                <a:tab pos="3016250" algn="l"/>
                <a:tab pos="3290888" algn="l"/>
                <a:tab pos="3657600" algn="l"/>
                <a:tab pos="4114800" algn="l"/>
                <a:tab pos="4572000" algn="l"/>
                <a:tab pos="5029200" algn="l"/>
                <a:tab pos="5486400" algn="l"/>
                <a:tab pos="5943600" algn="l"/>
                <a:tab pos="6400800" algn="l"/>
              </a:tabLst>
            </a:pPr>
            <a:r>
              <a:rPr lang="en-US" b="1" dirty="0">
                <a:solidFill>
                  <a:srgbClr val="000000"/>
                </a:solidFill>
                <a:latin typeface="+mj-lt"/>
                <a:ea typeface="Times New Roman" panose="02020603050405020304" pitchFamily="18" charset="0"/>
                <a:cs typeface="Times New Roman" panose="02020603050405020304" pitchFamily="18" charset="0"/>
              </a:rPr>
              <a:t>Enterprise Funds</a:t>
            </a:r>
            <a:r>
              <a:rPr lang="en-US" dirty="0">
                <a:solidFill>
                  <a:srgbClr val="000000"/>
                </a:solidFill>
                <a:latin typeface="+mj-lt"/>
                <a:ea typeface="Times New Roman" panose="02020603050405020304" pitchFamily="18" charset="0"/>
                <a:cs typeface="Times New Roman" panose="02020603050405020304" pitchFamily="18" charset="0"/>
              </a:rPr>
              <a:t> - account for operations of providing</a:t>
            </a:r>
          </a:p>
          <a:p>
            <a:pPr marL="55563" lvl="0" indent="-55563">
              <a:tabLst>
                <a:tab pos="-914400" algn="l"/>
                <a:tab pos="-457200" algn="l"/>
                <a:tab pos="0" algn="l"/>
                <a:tab pos="338138" algn="l"/>
                <a:tab pos="547688" algn="l"/>
                <a:tab pos="1096963" algn="l"/>
                <a:tab pos="1371600" algn="l"/>
                <a:tab pos="1644650" algn="l"/>
                <a:tab pos="1828800" algn="l"/>
                <a:tab pos="2138363" algn="l"/>
                <a:tab pos="2468563" algn="l"/>
                <a:tab pos="2743200" algn="l"/>
                <a:tab pos="3016250" algn="l"/>
                <a:tab pos="3290888" algn="l"/>
                <a:tab pos="3657600" algn="l"/>
                <a:tab pos="4114800" algn="l"/>
                <a:tab pos="4572000" algn="l"/>
                <a:tab pos="5029200" algn="l"/>
                <a:tab pos="5486400" algn="l"/>
                <a:tab pos="5943600" algn="l"/>
                <a:tab pos="6400800" algn="l"/>
              </a:tabLst>
            </a:pPr>
            <a:r>
              <a:rPr lang="en-US" dirty="0">
                <a:solidFill>
                  <a:srgbClr val="000000"/>
                </a:solidFill>
                <a:latin typeface="+mj-lt"/>
                <a:ea typeface="Times New Roman" panose="02020603050405020304" pitchFamily="18" charset="0"/>
                <a:cs typeface="Times New Roman" panose="02020603050405020304" pitchFamily="18" charset="0"/>
              </a:rPr>
              <a:t>goods or services to the general public on a continuing</a:t>
            </a:r>
          </a:p>
          <a:p>
            <a:pPr marL="55563" lvl="0" indent="-55563">
              <a:tabLst>
                <a:tab pos="-914400" algn="l"/>
                <a:tab pos="-457200" algn="l"/>
                <a:tab pos="0" algn="l"/>
                <a:tab pos="338138" algn="l"/>
                <a:tab pos="547688" algn="l"/>
                <a:tab pos="1096963" algn="l"/>
                <a:tab pos="1371600" algn="l"/>
                <a:tab pos="1644650" algn="l"/>
                <a:tab pos="1828800" algn="l"/>
                <a:tab pos="2138363" algn="l"/>
                <a:tab pos="2468563" algn="l"/>
                <a:tab pos="2743200" algn="l"/>
                <a:tab pos="3016250" algn="l"/>
                <a:tab pos="3290888" algn="l"/>
                <a:tab pos="3657600" algn="l"/>
                <a:tab pos="4114800" algn="l"/>
                <a:tab pos="4572000" algn="l"/>
                <a:tab pos="5029200" algn="l"/>
                <a:tab pos="5486400" algn="l"/>
                <a:tab pos="5943600" algn="l"/>
                <a:tab pos="6400800" algn="l"/>
              </a:tabLst>
            </a:pPr>
            <a:r>
              <a:rPr lang="en-US" dirty="0">
                <a:solidFill>
                  <a:srgbClr val="000000"/>
                </a:solidFill>
                <a:latin typeface="+mj-lt"/>
                <a:ea typeface="Times New Roman" panose="02020603050405020304" pitchFamily="18" charset="0"/>
                <a:cs typeface="Times New Roman" panose="02020603050405020304" pitchFamily="18" charset="0"/>
              </a:rPr>
              <a:t>basis be financed or recovered primarily through user</a:t>
            </a:r>
          </a:p>
          <a:p>
            <a:pPr marL="55563" lvl="0" indent="-55563">
              <a:tabLst>
                <a:tab pos="-914400" algn="l"/>
                <a:tab pos="-457200" algn="l"/>
                <a:tab pos="0" algn="l"/>
                <a:tab pos="338138" algn="l"/>
                <a:tab pos="547688" algn="l"/>
                <a:tab pos="1096963" algn="l"/>
                <a:tab pos="1371600" algn="l"/>
                <a:tab pos="1644650" algn="l"/>
                <a:tab pos="1828800" algn="l"/>
                <a:tab pos="2138363" algn="l"/>
                <a:tab pos="2468563" algn="l"/>
                <a:tab pos="2743200" algn="l"/>
                <a:tab pos="3016250" algn="l"/>
                <a:tab pos="3290888" algn="l"/>
                <a:tab pos="3657600" algn="l"/>
                <a:tab pos="4114800" algn="l"/>
                <a:tab pos="4572000" algn="l"/>
                <a:tab pos="5029200" algn="l"/>
                <a:tab pos="5486400" algn="l"/>
                <a:tab pos="5943600" algn="l"/>
                <a:tab pos="6400800" algn="l"/>
              </a:tabLst>
            </a:pPr>
            <a:r>
              <a:rPr lang="en-US" dirty="0">
                <a:solidFill>
                  <a:srgbClr val="000000"/>
                </a:solidFill>
                <a:latin typeface="+mj-lt"/>
                <a:ea typeface="Times New Roman" panose="02020603050405020304" pitchFamily="18" charset="0"/>
                <a:cs typeface="Times New Roman" panose="02020603050405020304" pitchFamily="18" charset="0"/>
              </a:rPr>
              <a:t>charges, i.e. Electric, Water, Gas, Sewer, Solid Waste</a:t>
            </a:r>
          </a:p>
          <a:p>
            <a:pPr marL="55563" lvl="0" indent="-55563">
              <a:tabLst>
                <a:tab pos="-914400" algn="l"/>
                <a:tab pos="-457200" algn="l"/>
                <a:tab pos="0" algn="l"/>
                <a:tab pos="338138" algn="l"/>
                <a:tab pos="547688" algn="l"/>
                <a:tab pos="1096963" algn="l"/>
                <a:tab pos="1371600" algn="l"/>
                <a:tab pos="1644650" algn="l"/>
                <a:tab pos="1828800" algn="l"/>
                <a:tab pos="2138363" algn="l"/>
                <a:tab pos="2468563" algn="l"/>
                <a:tab pos="2743200" algn="l"/>
                <a:tab pos="3016250" algn="l"/>
                <a:tab pos="3290888" algn="l"/>
                <a:tab pos="3657600" algn="l"/>
                <a:tab pos="4114800" algn="l"/>
                <a:tab pos="4572000" algn="l"/>
                <a:tab pos="5029200" algn="l"/>
                <a:tab pos="5486400" algn="l"/>
                <a:tab pos="5943600" algn="l"/>
                <a:tab pos="6400800" algn="l"/>
              </a:tabLst>
            </a:pPr>
            <a:r>
              <a:rPr lang="en-US" dirty="0">
                <a:solidFill>
                  <a:srgbClr val="000000"/>
                </a:solidFill>
                <a:latin typeface="+mj-lt"/>
                <a:ea typeface="Times New Roman" panose="02020603050405020304" pitchFamily="18" charset="0"/>
                <a:cs typeface="Times New Roman" panose="02020603050405020304" pitchFamily="18" charset="0"/>
              </a:rPr>
              <a:t>Utility-</a:t>
            </a:r>
            <a:r>
              <a:rPr lang="en-US" b="1" dirty="0">
                <a:solidFill>
                  <a:srgbClr val="FF0000"/>
                </a:solidFill>
                <a:latin typeface="+mj-lt"/>
                <a:ea typeface="Times New Roman" panose="02020603050405020304" pitchFamily="18" charset="0"/>
                <a:cs typeface="Times New Roman" panose="02020603050405020304" pitchFamily="18" charset="0"/>
              </a:rPr>
              <a:t>These funds should be self-sustaining.</a:t>
            </a:r>
          </a:p>
        </p:txBody>
      </p:sp>
    </p:spTree>
    <p:extLst>
      <p:ext uri="{BB962C8B-B14F-4D97-AF65-F5344CB8AC3E}">
        <p14:creationId xmlns:p14="http://schemas.microsoft.com/office/powerpoint/2010/main" val="3939615650"/>
      </p:ext>
    </p:extLst>
  </p:cSld>
  <p:clrMapOvr>
    <a:masterClrMapping/>
  </p:clrMapOvr>
</p:sld>
</file>

<file path=ppt/theme/theme1.xml><?xml version="1.0" encoding="utf-8"?>
<a:theme xmlns:a="http://schemas.openxmlformats.org/drawingml/2006/main" name="Office 2013 - 2022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04aa6bf4-d436-426f-bfa4-04b7a70e60ff}" enabled="0" method="" siteId="{04aa6bf4-d436-426f-bfa4-04b7a70e60ff}" removed="1"/>
</clbl:labelList>
</file>

<file path=docProps/app.xml><?xml version="1.0" encoding="utf-8"?>
<Properties xmlns="http://schemas.openxmlformats.org/officeDocument/2006/extended-properties" xmlns:vt="http://schemas.openxmlformats.org/officeDocument/2006/docPropsVTypes">
  <Template/>
  <TotalTime>6110</TotalTime>
  <Words>5542</Words>
  <Application>Microsoft Office PowerPoint</Application>
  <PresentationFormat>Widescreen</PresentationFormat>
  <Paragraphs>461</Paragraphs>
  <Slides>24</Slides>
  <Notes>24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Aptos</vt:lpstr>
      <vt:lpstr>Arial</vt:lpstr>
      <vt:lpstr>Calibri</vt:lpstr>
      <vt:lpstr>Calibri Light</vt:lpstr>
      <vt:lpstr>Cavolini</vt:lpstr>
      <vt:lpstr>Corbel</vt:lpstr>
      <vt:lpstr>Courier</vt:lpstr>
      <vt:lpstr>Symbol</vt:lpstr>
      <vt:lpstr>Times New Roman</vt:lpstr>
      <vt:lpstr>Tw Cen MT</vt:lpstr>
      <vt:lpstr>Wingdings</vt:lpstr>
      <vt:lpstr>Office 2013 - 2022 Theme</vt:lpstr>
      <vt:lpstr>FY 26-27 INTERIM BUDGET TRAINING AND GUIDELINES</vt:lpstr>
      <vt:lpstr>PowerPoint Presentation</vt:lpstr>
      <vt:lpstr>Budget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BEST PRACTICES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DFA LOCAL GOVERNMENT DIVISION BUDGET &amp; FINANCE BUREAU</dc:title>
  <dc:creator>Coates, Kathleen, DFA</dc:creator>
  <cp:lastModifiedBy>Roth, Bryce, DFA</cp:lastModifiedBy>
  <cp:revision>96</cp:revision>
  <cp:lastPrinted>2024-09-23T14:50:49Z</cp:lastPrinted>
  <dcterms:created xsi:type="dcterms:W3CDTF">2023-10-06T16:39:05Z</dcterms:created>
  <dcterms:modified xsi:type="dcterms:W3CDTF">2026-04-01T20:59:43Z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2bca69-b38f-4d7b-8270-f3abdc0c7808_Enabled">
    <vt:lpwstr>true</vt:lpwstr>
  </property>
  <property fmtid="{D5CDD505-2E9C-101B-9397-08002B2CF9AE}" pid="3" name="MSIP_Label_202bca69-b38f-4d7b-8270-f3abdc0c7808_SetDate">
    <vt:lpwstr>2023-11-02T17:52:31Z</vt:lpwstr>
  </property>
  <property fmtid="{D5CDD505-2E9C-101B-9397-08002B2CF9AE}" pid="4" name="MSIP_Label_202bca69-b38f-4d7b-8270-f3abdc0c7808_Method">
    <vt:lpwstr>Standard</vt:lpwstr>
  </property>
  <property fmtid="{D5CDD505-2E9C-101B-9397-08002B2CF9AE}" pid="5" name="MSIP_Label_202bca69-b38f-4d7b-8270-f3abdc0c7808_Name">
    <vt:lpwstr>Proprietary</vt:lpwstr>
  </property>
  <property fmtid="{D5CDD505-2E9C-101B-9397-08002B2CF9AE}" pid="6" name="MSIP_Label_202bca69-b38f-4d7b-8270-f3abdc0c7808_SiteId">
    <vt:lpwstr>6b576118-0cac-457e-ad3a-e758ddf5a09a</vt:lpwstr>
  </property>
  <property fmtid="{D5CDD505-2E9C-101B-9397-08002B2CF9AE}" pid="7" name="MSIP_Label_202bca69-b38f-4d7b-8270-f3abdc0c7808_ActionId">
    <vt:lpwstr>328fdac0-37c3-46f9-bc4e-3d0cdd67f57c</vt:lpwstr>
  </property>
  <property fmtid="{D5CDD505-2E9C-101B-9397-08002B2CF9AE}" pid="8" name="MSIP_Label_202bca69-b38f-4d7b-8270-f3abdc0c7808_ContentBits">
    <vt:lpwstr>2</vt:lpwstr>
  </property>
  <property fmtid="{D5CDD505-2E9C-101B-9397-08002B2CF9AE}" pid="9" name="ClassificationContentMarkingFooterLocations">
    <vt:lpwstr>Retrospect:11</vt:lpwstr>
  </property>
  <property fmtid="{D5CDD505-2E9C-101B-9397-08002B2CF9AE}" pid="10" name="ClassificationContentMarkingFooterText">
    <vt:lpwstr>Lamb Weston Proprietary</vt:lpwstr>
  </property>
</Properties>
</file>