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2" r:id="rId10"/>
    <p:sldId id="270" r:id="rId11"/>
    <p:sldId id="271" r:id="rId12"/>
    <p:sldId id="272" r:id="rId13"/>
    <p:sldId id="273" r:id="rId14"/>
    <p:sldId id="268" r:id="rId15"/>
    <p:sldId id="269" r:id="rId16"/>
    <p:sldId id="274" r:id="rId17"/>
    <p:sldId id="275" r:id="rId18"/>
    <p:sldId id="276" r:id="rId19"/>
    <p:sldId id="277" r:id="rId20"/>
    <p:sldId id="278" r:id="rId21"/>
    <p:sldId id="279" r:id="rId22"/>
    <p:sldId id="280" r:id="rId23"/>
    <p:sldId id="281" r:id="rId24"/>
    <p:sldId id="265" r:id="rId25"/>
    <p:sldId id="266" r:id="rId26"/>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0" d="100"/>
          <a:sy n="100" d="100"/>
        </p:scale>
        <p:origin x="108"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97C7981-5154-4C39-9F7E-8ACA7E4B1F91}" type="datetimeFigureOut">
              <a:rPr lang="en-US" smtClean="0"/>
              <a:t>6/28/2023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190520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C7981-5154-4C39-9F7E-8ACA7E4B1F9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142034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C7981-5154-4C39-9F7E-8ACA7E4B1F9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175011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C7981-5154-4C39-9F7E-8ACA7E4B1F9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65735-69D7-4F3A-9757-C1338C997B2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087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C7981-5154-4C39-9F7E-8ACA7E4B1F9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2125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7C7981-5154-4C39-9F7E-8ACA7E4B1F91}"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1133092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7C7981-5154-4C39-9F7E-8ACA7E4B1F91}"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1831619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7C7981-5154-4C39-9F7E-8ACA7E4B1F9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4226171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7C7981-5154-4C39-9F7E-8ACA7E4B1F9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244189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7C7981-5154-4C39-9F7E-8ACA7E4B1F9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301794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7C7981-5154-4C39-9F7E-8ACA7E4B1F9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66953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7C7981-5154-4C39-9F7E-8ACA7E4B1F9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48616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7C7981-5154-4C39-9F7E-8ACA7E4B1F91}"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117470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7C7981-5154-4C39-9F7E-8ACA7E4B1F91}"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317540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C7981-5154-4C39-9F7E-8ACA7E4B1F91}"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272135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C7981-5154-4C39-9F7E-8ACA7E4B1F9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180678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C7981-5154-4C39-9F7E-8ACA7E4B1F9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65735-69D7-4F3A-9757-C1338C997B2F}" type="slidenum">
              <a:rPr lang="en-US" smtClean="0"/>
              <a:t>‹#›</a:t>
            </a:fld>
            <a:endParaRPr lang="en-US"/>
          </a:p>
        </p:txBody>
      </p:sp>
    </p:spTree>
    <p:extLst>
      <p:ext uri="{BB962C8B-B14F-4D97-AF65-F5344CB8AC3E}">
        <p14:creationId xmlns:p14="http://schemas.microsoft.com/office/powerpoint/2010/main" val="43576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7C7981-5154-4C39-9F7E-8ACA7E4B1F91}" type="datetimeFigureOut">
              <a:rPr lang="en-US" smtClean="0"/>
              <a:t>6/28/2023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5E65735-69D7-4F3A-9757-C1338C997B2F}" type="slidenum">
              <a:rPr lang="en-US" smtClean="0"/>
              <a:t>‹#›</a:t>
            </a:fld>
            <a:endParaRPr lang="en-US"/>
          </a:p>
        </p:txBody>
      </p:sp>
    </p:spTree>
    <p:extLst>
      <p:ext uri="{BB962C8B-B14F-4D97-AF65-F5344CB8AC3E}">
        <p14:creationId xmlns:p14="http://schemas.microsoft.com/office/powerpoint/2010/main" val="29839355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40BCE77F-20D2-808D-7F38-3348F9B3DC54}"/>
              </a:ext>
            </a:extLst>
          </p:cNvPr>
          <p:cNvSpPr>
            <a:spLocks noGrp="1"/>
          </p:cNvSpPr>
          <p:nvPr>
            <p:ph type="ctrTitle"/>
          </p:nvPr>
        </p:nvSpPr>
        <p:spPr>
          <a:xfrm>
            <a:off x="6615112" y="1122363"/>
            <a:ext cx="4052887" cy="2387600"/>
          </a:xfrm>
        </p:spPr>
        <p:txBody>
          <a:bodyPr>
            <a:normAutofit/>
          </a:bodyPr>
          <a:lstStyle/>
          <a:p>
            <a:r>
              <a:rPr lang="en-US" sz="3000" dirty="0"/>
              <a:t>GASB 96 subscription-based technology arrangements (SBITA)</a:t>
            </a:r>
          </a:p>
        </p:txBody>
      </p:sp>
      <p:sp>
        <p:nvSpPr>
          <p:cNvPr id="3" name="Subtitle 2">
            <a:extLst>
              <a:ext uri="{FF2B5EF4-FFF2-40B4-BE49-F238E27FC236}">
                <a16:creationId xmlns:a16="http://schemas.microsoft.com/office/drawing/2014/main" id="{220D4138-F47A-4DF5-5334-6B17BB28F2DC}"/>
              </a:ext>
            </a:extLst>
          </p:cNvPr>
          <p:cNvSpPr>
            <a:spLocks noGrp="1"/>
          </p:cNvSpPr>
          <p:nvPr>
            <p:ph type="subTitle" idx="1"/>
          </p:nvPr>
        </p:nvSpPr>
        <p:spPr>
          <a:xfrm>
            <a:off x="6585702" y="3602038"/>
            <a:ext cx="4082297" cy="1655762"/>
          </a:xfrm>
        </p:spPr>
        <p:txBody>
          <a:bodyPr>
            <a:normAutofit/>
          </a:bodyPr>
          <a:lstStyle/>
          <a:p>
            <a:endParaRPr lang="en-US" dirty="0"/>
          </a:p>
          <a:p>
            <a:r>
              <a:rPr lang="en-US" sz="1200" dirty="0"/>
              <a:t>New Mexico Department of finance &amp; administration</a:t>
            </a:r>
          </a:p>
          <a:p>
            <a:endParaRPr lang="en-US" dirty="0"/>
          </a:p>
        </p:txBody>
      </p:sp>
      <p:pic>
        <p:nvPicPr>
          <p:cNvPr id="5" name="Picture 4" descr="Close up of circuit board">
            <a:extLst>
              <a:ext uri="{FF2B5EF4-FFF2-40B4-BE49-F238E27FC236}">
                <a16:creationId xmlns:a16="http://schemas.microsoft.com/office/drawing/2014/main" id="{969FAA15-A010-2331-06CB-01D6B897A958}"/>
              </a:ext>
            </a:extLst>
          </p:cNvPr>
          <p:cNvPicPr>
            <a:picLocks noChangeAspect="1"/>
          </p:cNvPicPr>
          <p:nvPr/>
        </p:nvPicPr>
        <p:blipFill rotWithShape="1">
          <a:blip r:embed="rId4"/>
          <a:srcRect l="10950" r="29662" b="-1"/>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9" name="Group 68">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0"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extLst>
      <p:ext uri="{BB962C8B-B14F-4D97-AF65-F5344CB8AC3E}">
        <p14:creationId xmlns:p14="http://schemas.microsoft.com/office/powerpoint/2010/main" val="334861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D287-B4AF-4FFC-4077-E1987F8A1C54}"/>
              </a:ext>
            </a:extLst>
          </p:cNvPr>
          <p:cNvSpPr>
            <a:spLocks noGrp="1"/>
          </p:cNvSpPr>
          <p:nvPr>
            <p:ph type="title"/>
          </p:nvPr>
        </p:nvSpPr>
        <p:spPr/>
        <p:txBody>
          <a:bodyPr/>
          <a:lstStyle/>
          <a:p>
            <a:r>
              <a:rPr lang="en-US" dirty="0"/>
              <a:t>FOOTNOTE DISCLOSURE</a:t>
            </a:r>
          </a:p>
        </p:txBody>
      </p:sp>
      <p:sp>
        <p:nvSpPr>
          <p:cNvPr id="3" name="Content Placeholder 2">
            <a:extLst>
              <a:ext uri="{FF2B5EF4-FFF2-40B4-BE49-F238E27FC236}">
                <a16:creationId xmlns:a16="http://schemas.microsoft.com/office/drawing/2014/main" id="{A8585563-465E-D3D7-F4EC-D5376E6FB102}"/>
              </a:ext>
            </a:extLst>
          </p:cNvPr>
          <p:cNvSpPr>
            <a:spLocks noGrp="1"/>
          </p:cNvSpPr>
          <p:nvPr>
            <p:ph idx="1"/>
          </p:nvPr>
        </p:nvSpPr>
        <p:spPr/>
        <p:txBody>
          <a:bodyPr>
            <a:normAutofit fontScale="25000" lnSpcReduction="20000"/>
          </a:bodyPr>
          <a:lstStyle/>
          <a:p>
            <a:pPr marL="0" indent="0">
              <a:buNone/>
            </a:pPr>
            <a:r>
              <a:rPr lang="en-US" sz="5600" kern="0" dirty="0">
                <a:effectLst/>
                <a:latin typeface="+mj-lt"/>
                <a:ea typeface="Calibri" panose="020F0502020204030204" pitchFamily="34" charset="0"/>
                <a:cs typeface="Calibri" panose="020F0502020204030204" pitchFamily="34" charset="0"/>
              </a:rPr>
              <a:t>The footnote disclosure should include the following:</a:t>
            </a:r>
          </a:p>
          <a:p>
            <a:pPr marL="0" indent="0">
              <a:buNone/>
            </a:pPr>
            <a:endParaRPr lang="en-US" sz="5600" kern="0" dirty="0">
              <a:effectLst/>
              <a:latin typeface="+mj-lt"/>
              <a:ea typeface="Calibri" panose="020F0502020204030204" pitchFamily="34" charset="0"/>
              <a:cs typeface="Calibri" panose="020F0502020204030204" pitchFamily="34" charset="0"/>
            </a:endParaRPr>
          </a:p>
          <a:p>
            <a:pPr marR="0" lvl="0">
              <a:lnSpc>
                <a:spcPct val="107000"/>
              </a:lnSpc>
              <a:spcBef>
                <a:spcPts val="0"/>
              </a:spcBef>
              <a:spcAft>
                <a:spcPts val="0"/>
              </a:spcAft>
            </a:pPr>
            <a:r>
              <a:rPr lang="en-US" sz="5600" kern="100" dirty="0">
                <a:effectLst/>
                <a:latin typeface="+mj-lt"/>
                <a:ea typeface="Calibri" panose="020F0502020204030204" pitchFamily="34" charset="0"/>
                <a:cs typeface="Calibri" panose="020F0502020204030204" pitchFamily="34" charset="0"/>
              </a:rPr>
              <a:t>A general description of the SBITAs.</a:t>
            </a:r>
          </a:p>
          <a:p>
            <a:pPr marR="0" lvl="0">
              <a:lnSpc>
                <a:spcPct val="107000"/>
              </a:lnSpc>
              <a:spcBef>
                <a:spcPts val="0"/>
              </a:spcBef>
              <a:spcAft>
                <a:spcPts val="0"/>
              </a:spcAft>
            </a:pPr>
            <a:endParaRPr lang="en-US" sz="5600" kern="100" dirty="0">
              <a:effectLst/>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5600" kern="100" dirty="0">
                <a:effectLst/>
                <a:latin typeface="+mj-lt"/>
                <a:ea typeface="Calibri" panose="020F0502020204030204" pitchFamily="34" charset="0"/>
                <a:cs typeface="Calibri" panose="020F0502020204030204" pitchFamily="34" charset="0"/>
              </a:rPr>
              <a:t>The total amount of subscription assets recognized </a:t>
            </a:r>
            <a:r>
              <a:rPr lang="en-US" sz="5600" b="1" kern="100" dirty="0">
                <a:effectLst/>
                <a:latin typeface="+mj-lt"/>
                <a:ea typeface="Calibri" panose="020F0502020204030204" pitchFamily="34" charset="0"/>
                <a:cs typeface="Calibri" panose="020F0502020204030204" pitchFamily="34" charset="0"/>
              </a:rPr>
              <a:t>(NEW ASSET ACCOUNT CREATED).</a:t>
            </a:r>
          </a:p>
          <a:p>
            <a:pPr marR="0" lvl="0">
              <a:lnSpc>
                <a:spcPct val="107000"/>
              </a:lnSpc>
              <a:spcBef>
                <a:spcPts val="0"/>
              </a:spcBef>
              <a:spcAft>
                <a:spcPts val="0"/>
              </a:spcAft>
            </a:pPr>
            <a:endParaRPr lang="en-US" sz="5600" kern="100" dirty="0">
              <a:effectLst/>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5600" kern="100" dirty="0">
                <a:effectLst/>
                <a:latin typeface="+mj-lt"/>
                <a:ea typeface="Calibri" panose="020F0502020204030204" pitchFamily="34" charset="0"/>
                <a:cs typeface="Calibri" panose="020F0502020204030204" pitchFamily="34" charset="0"/>
              </a:rPr>
              <a:t>Related accumulated amortization, disclosed separately from other capital assets </a:t>
            </a:r>
            <a:r>
              <a:rPr lang="en-US" sz="5600" b="1" kern="100" dirty="0">
                <a:effectLst/>
                <a:latin typeface="+mj-lt"/>
                <a:ea typeface="Calibri" panose="020F0502020204030204" pitchFamily="34" charset="0"/>
                <a:cs typeface="Calibri" panose="020F0502020204030204" pitchFamily="34" charset="0"/>
              </a:rPr>
              <a:t>(NEW ACCUMULATED AMORTIZATION AND NEW AMORTIZATION EXPENSE ACCOUNT CREATED)</a:t>
            </a:r>
            <a:r>
              <a:rPr lang="en-US" sz="5600" kern="100" dirty="0">
                <a:effectLst/>
                <a:latin typeface="+mj-lt"/>
                <a:ea typeface="Calibri" panose="020F0502020204030204" pitchFamily="34" charset="0"/>
                <a:cs typeface="Calibri" panose="020F0502020204030204" pitchFamily="34" charset="0"/>
              </a:rPr>
              <a:t>.</a:t>
            </a:r>
          </a:p>
          <a:p>
            <a:pPr marR="0" lvl="0">
              <a:lnSpc>
                <a:spcPct val="107000"/>
              </a:lnSpc>
              <a:spcBef>
                <a:spcPts val="0"/>
              </a:spcBef>
              <a:spcAft>
                <a:spcPts val="0"/>
              </a:spcAft>
            </a:pPr>
            <a:endParaRPr lang="en-US" sz="5600" kern="100" dirty="0">
              <a:effectLst/>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5600" kern="100" dirty="0">
                <a:effectLst/>
                <a:latin typeface="+mj-lt"/>
                <a:ea typeface="Calibri" panose="020F0502020204030204" pitchFamily="34" charset="0"/>
                <a:cs typeface="Calibri" panose="020F0502020204030204" pitchFamily="34" charset="0"/>
              </a:rPr>
              <a:t>Amount of subscription assets by major classes of underlying assets, disclosed separately from other capital assets.</a:t>
            </a:r>
          </a:p>
          <a:p>
            <a:pPr marR="0" lvl="0">
              <a:lnSpc>
                <a:spcPct val="107000"/>
              </a:lnSpc>
              <a:spcBef>
                <a:spcPts val="0"/>
              </a:spcBef>
              <a:spcAft>
                <a:spcPts val="0"/>
              </a:spcAft>
            </a:pPr>
            <a:endParaRPr lang="en-US" sz="5600" kern="100" dirty="0">
              <a:effectLst/>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5600" kern="100" dirty="0">
                <a:effectLst/>
                <a:latin typeface="+mj-lt"/>
                <a:ea typeface="Calibri" panose="020F0502020204030204" pitchFamily="34" charset="0"/>
                <a:cs typeface="Calibri" panose="020F0502020204030204" pitchFamily="34" charset="0"/>
              </a:rPr>
              <a:t>Principal and interest requirements to maturity, for the liability for each of the five subsequent fiscal years, and in five‐year increments thereafter </a:t>
            </a:r>
            <a:r>
              <a:rPr lang="en-US" sz="5600" b="1" kern="100" dirty="0">
                <a:effectLst/>
                <a:latin typeface="+mj-lt"/>
                <a:ea typeface="Calibri" panose="020F0502020204030204" pitchFamily="34" charset="0"/>
                <a:cs typeface="Calibri" panose="020F0502020204030204" pitchFamily="34" charset="0"/>
              </a:rPr>
              <a:t>(NEW LIABILITY ACCOUNTS CREATED)</a:t>
            </a:r>
            <a:r>
              <a:rPr lang="en-US" sz="5600" kern="100" dirty="0">
                <a:effectLst/>
                <a:latin typeface="+mj-lt"/>
                <a:ea typeface="Calibri" panose="020F0502020204030204" pitchFamily="34" charset="0"/>
                <a:cs typeface="Calibri" panose="020F0502020204030204" pitchFamily="34" charset="0"/>
              </a:rPr>
              <a:t>.</a:t>
            </a:r>
          </a:p>
          <a:p>
            <a:pPr marR="0" lvl="0">
              <a:lnSpc>
                <a:spcPct val="107000"/>
              </a:lnSpc>
              <a:spcBef>
                <a:spcPts val="0"/>
              </a:spcBef>
              <a:spcAft>
                <a:spcPts val="0"/>
              </a:spcAft>
            </a:pPr>
            <a:endParaRPr lang="en-US" sz="5600" kern="100" dirty="0">
              <a:effectLst/>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5600" kern="100" dirty="0">
                <a:effectLst/>
                <a:latin typeface="+mj-lt"/>
                <a:ea typeface="Calibri" panose="020F0502020204030204" pitchFamily="34" charset="0"/>
                <a:cs typeface="Calibri" panose="020F0502020204030204" pitchFamily="34" charset="0"/>
              </a:rPr>
              <a:t>A description of variable payments and other payments not included in the subscription liability, and the recognized in the reporting period for these payments.</a:t>
            </a:r>
          </a:p>
          <a:p>
            <a:pPr marR="0" lvl="0">
              <a:lnSpc>
                <a:spcPct val="107000"/>
              </a:lnSpc>
              <a:spcBef>
                <a:spcPts val="0"/>
              </a:spcBef>
              <a:spcAft>
                <a:spcPts val="0"/>
              </a:spcAft>
            </a:pPr>
            <a:endParaRPr lang="en-US" sz="5600" kern="100" dirty="0">
              <a:effectLst/>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5600" kern="100" dirty="0">
                <a:effectLst/>
                <a:latin typeface="+mj-lt"/>
                <a:ea typeface="Calibri" panose="020F0502020204030204" pitchFamily="34" charset="0"/>
                <a:cs typeface="Calibri" panose="020F0502020204030204" pitchFamily="34" charset="0"/>
              </a:rPr>
              <a:t>Commitments under SBITAs before the commencement of the subscription term.</a:t>
            </a:r>
          </a:p>
          <a:p>
            <a:pPr marR="0" lvl="0">
              <a:lnSpc>
                <a:spcPct val="107000"/>
              </a:lnSpc>
              <a:spcBef>
                <a:spcPts val="0"/>
              </a:spcBef>
              <a:spcAft>
                <a:spcPts val="0"/>
              </a:spcAft>
            </a:pPr>
            <a:endParaRPr lang="en-US" sz="5600" kern="100" dirty="0">
              <a:effectLst/>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5600" kern="100" dirty="0">
                <a:effectLst/>
                <a:latin typeface="+mj-lt"/>
                <a:ea typeface="Calibri" panose="020F0502020204030204" pitchFamily="34" charset="0"/>
                <a:cs typeface="Calibri" panose="020F0502020204030204" pitchFamily="34" charset="0"/>
              </a:rPr>
              <a:t>Impairment losses and any significant related changes in the liability.</a:t>
            </a:r>
            <a:endParaRPr lang="en-US" sz="5600" kern="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91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327D-4171-876F-7970-824775EA4E30}"/>
              </a:ext>
            </a:extLst>
          </p:cNvPr>
          <p:cNvSpPr>
            <a:spLocks noGrp="1"/>
          </p:cNvSpPr>
          <p:nvPr>
            <p:ph type="title"/>
          </p:nvPr>
        </p:nvSpPr>
        <p:spPr>
          <a:xfrm>
            <a:off x="1141413" y="104776"/>
            <a:ext cx="9905998" cy="781049"/>
          </a:xfrm>
        </p:spPr>
        <p:txBody>
          <a:bodyPr/>
          <a:lstStyle/>
          <a:p>
            <a:r>
              <a:rPr lang="en-US" dirty="0"/>
              <a:t>GASB 96 Decision chart</a:t>
            </a:r>
          </a:p>
        </p:txBody>
      </p:sp>
      <p:pic>
        <p:nvPicPr>
          <p:cNvPr id="10" name="Content Placeholder 9">
            <a:extLst>
              <a:ext uri="{FF2B5EF4-FFF2-40B4-BE49-F238E27FC236}">
                <a16:creationId xmlns:a16="http://schemas.microsoft.com/office/drawing/2014/main" id="{9C7B1C5D-387D-9C60-D588-ECAEA9AAA394}"/>
              </a:ext>
            </a:extLst>
          </p:cNvPr>
          <p:cNvPicPr>
            <a:picLocks noGrp="1" noChangeAspect="1"/>
          </p:cNvPicPr>
          <p:nvPr>
            <p:ph idx="1"/>
          </p:nvPr>
        </p:nvPicPr>
        <p:blipFill>
          <a:blip r:embed="rId2"/>
          <a:stretch>
            <a:fillRect/>
          </a:stretch>
        </p:blipFill>
        <p:spPr>
          <a:xfrm>
            <a:off x="931178" y="763398"/>
            <a:ext cx="10796631" cy="5796793"/>
          </a:xfrm>
        </p:spPr>
      </p:pic>
    </p:spTree>
    <p:extLst>
      <p:ext uri="{BB962C8B-B14F-4D97-AF65-F5344CB8AC3E}">
        <p14:creationId xmlns:p14="http://schemas.microsoft.com/office/powerpoint/2010/main" val="173289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8" name="Rectangle 15">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3033D-E82F-1859-3EB8-3C349A66B3FA}"/>
              </a:ext>
            </a:extLst>
          </p:cNvPr>
          <p:cNvSpPr>
            <a:spLocks noGrp="1"/>
          </p:cNvSpPr>
          <p:nvPr>
            <p:ph type="title"/>
          </p:nvPr>
        </p:nvSpPr>
        <p:spPr>
          <a:xfrm>
            <a:off x="1141413" y="618518"/>
            <a:ext cx="9905998" cy="1478570"/>
          </a:xfrm>
        </p:spPr>
        <p:txBody>
          <a:bodyPr>
            <a:normAutofit/>
          </a:bodyPr>
          <a:lstStyle/>
          <a:p>
            <a:r>
              <a:rPr lang="en-US" sz="4000" dirty="0"/>
              <a:t>Schedule of ibr’S</a:t>
            </a:r>
          </a:p>
        </p:txBody>
      </p:sp>
      <p:sp>
        <p:nvSpPr>
          <p:cNvPr id="5" name="Content Placeholder 4">
            <a:extLst>
              <a:ext uri="{FF2B5EF4-FFF2-40B4-BE49-F238E27FC236}">
                <a16:creationId xmlns:a16="http://schemas.microsoft.com/office/drawing/2014/main" id="{88FED466-E280-8A4F-A033-3D06CBA9D80B}"/>
              </a:ext>
            </a:extLst>
          </p:cNvPr>
          <p:cNvSpPr>
            <a:spLocks noGrp="1"/>
          </p:cNvSpPr>
          <p:nvPr>
            <p:ph idx="1"/>
          </p:nvPr>
        </p:nvSpPr>
        <p:spPr/>
        <p:txBody>
          <a:bodyPr/>
          <a:lstStyle/>
          <a:p>
            <a:r>
              <a:rPr lang="en-US" dirty="0"/>
              <a:t>Fiscal Year 2023 (July 1, 2022)</a:t>
            </a:r>
          </a:p>
          <a:p>
            <a:pPr lvl="1"/>
            <a:r>
              <a:rPr lang="en-US" dirty="0"/>
              <a:t>Lease Term			IBR</a:t>
            </a:r>
          </a:p>
          <a:p>
            <a:pPr marL="457200" lvl="1" indent="0">
              <a:buNone/>
            </a:pPr>
            <a:r>
              <a:rPr lang="en-US" dirty="0"/>
              <a:t>	&gt; 1 Year to 5 Years	2.21%</a:t>
            </a:r>
          </a:p>
          <a:p>
            <a:pPr marL="457200" lvl="1" indent="0">
              <a:buNone/>
            </a:pPr>
            <a:r>
              <a:rPr lang="en-US" dirty="0"/>
              <a:t>	&gt; 5 Years to 10 Years	2.86%</a:t>
            </a:r>
          </a:p>
          <a:p>
            <a:pPr marL="457200" lvl="1" indent="0">
              <a:buNone/>
            </a:pPr>
            <a:r>
              <a:rPr lang="en-US" dirty="0"/>
              <a:t>	Over 10 Years		3.27%</a:t>
            </a:r>
          </a:p>
        </p:txBody>
      </p:sp>
    </p:spTree>
    <p:extLst>
      <p:ext uri="{BB962C8B-B14F-4D97-AF65-F5344CB8AC3E}">
        <p14:creationId xmlns:p14="http://schemas.microsoft.com/office/powerpoint/2010/main" val="294926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8" name="Rectangle 9">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913F5-CEC9-EC3B-4DAB-D08FBA61EA9B}"/>
              </a:ext>
            </a:extLst>
          </p:cNvPr>
          <p:cNvSpPr>
            <a:spLocks noGrp="1"/>
          </p:cNvSpPr>
          <p:nvPr>
            <p:ph type="title"/>
          </p:nvPr>
        </p:nvSpPr>
        <p:spPr>
          <a:xfrm>
            <a:off x="1141413" y="618518"/>
            <a:ext cx="9905998" cy="1478570"/>
          </a:xfrm>
        </p:spPr>
        <p:txBody>
          <a:bodyPr>
            <a:normAutofit/>
          </a:bodyPr>
          <a:lstStyle/>
          <a:p>
            <a:r>
              <a:rPr lang="en-US" dirty="0"/>
              <a:t>Chart of accounts</a:t>
            </a:r>
          </a:p>
        </p:txBody>
      </p:sp>
      <p:graphicFrame>
        <p:nvGraphicFramePr>
          <p:cNvPr id="8" name="Table 8">
            <a:extLst>
              <a:ext uri="{FF2B5EF4-FFF2-40B4-BE49-F238E27FC236}">
                <a16:creationId xmlns:a16="http://schemas.microsoft.com/office/drawing/2014/main" id="{7791D5CA-3F27-7A9C-5012-1B25E0448D7E}"/>
              </a:ext>
            </a:extLst>
          </p:cNvPr>
          <p:cNvGraphicFramePr>
            <a:graphicFrameLocks noGrp="1"/>
          </p:cNvGraphicFramePr>
          <p:nvPr>
            <p:ph idx="1"/>
            <p:extLst>
              <p:ext uri="{D42A27DB-BD31-4B8C-83A1-F6EECF244321}">
                <p14:modId xmlns:p14="http://schemas.microsoft.com/office/powerpoint/2010/main" val="3562817368"/>
              </p:ext>
            </p:extLst>
          </p:nvPr>
        </p:nvGraphicFramePr>
        <p:xfrm>
          <a:off x="1141413" y="2285047"/>
          <a:ext cx="9906000" cy="256032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603331067"/>
                    </a:ext>
                  </a:extLst>
                </a:gridCol>
                <a:gridCol w="4953000">
                  <a:extLst>
                    <a:ext uri="{9D8B030D-6E8A-4147-A177-3AD203B41FA5}">
                      <a16:colId xmlns:a16="http://schemas.microsoft.com/office/drawing/2014/main" val="3042184775"/>
                    </a:ext>
                  </a:extLst>
                </a:gridCol>
              </a:tblGrid>
              <a:tr h="359895">
                <a:tc>
                  <a:txBody>
                    <a:bodyPr/>
                    <a:lstStyle/>
                    <a:p>
                      <a:pPr algn="ctr"/>
                      <a:r>
                        <a:rPr lang="en-US" dirty="0"/>
                        <a:t>Account Number</a:t>
                      </a:r>
                    </a:p>
                  </a:txBody>
                  <a:tcPr/>
                </a:tc>
                <a:tc>
                  <a:txBody>
                    <a:bodyPr/>
                    <a:lstStyle/>
                    <a:p>
                      <a:pPr algn="ctr"/>
                      <a:r>
                        <a:rPr lang="en-US" dirty="0"/>
                        <a:t>Description</a:t>
                      </a:r>
                    </a:p>
                  </a:txBody>
                  <a:tcPr/>
                </a:tc>
                <a:extLst>
                  <a:ext uri="{0D108BD9-81ED-4DB2-BD59-A6C34878D82A}">
                    <a16:rowId xmlns:a16="http://schemas.microsoft.com/office/drawing/2014/main" val="1379395647"/>
                  </a:ext>
                </a:extLst>
              </a:tr>
              <a:tr h="359895">
                <a:tc>
                  <a:txBody>
                    <a:bodyPr/>
                    <a:lstStyle/>
                    <a:p>
                      <a:r>
                        <a:rPr lang="en-US" dirty="0"/>
                        <a:t>189590</a:t>
                      </a:r>
                    </a:p>
                  </a:txBody>
                  <a:tcPr/>
                </a:tc>
                <a:tc>
                  <a:txBody>
                    <a:bodyPr/>
                    <a:lstStyle/>
                    <a:p>
                      <a:r>
                        <a:rPr lang="en-US" dirty="0" err="1"/>
                        <a:t>Depr</a:t>
                      </a:r>
                      <a:r>
                        <a:rPr lang="en-US" dirty="0"/>
                        <a:t> IT Subscriptions</a:t>
                      </a:r>
                    </a:p>
                  </a:txBody>
                  <a:tcPr/>
                </a:tc>
                <a:extLst>
                  <a:ext uri="{0D108BD9-81ED-4DB2-BD59-A6C34878D82A}">
                    <a16:rowId xmlns:a16="http://schemas.microsoft.com/office/drawing/2014/main" val="980457344"/>
                  </a:ext>
                </a:extLst>
              </a:tr>
              <a:tr h="359895">
                <a:tc>
                  <a:txBody>
                    <a:bodyPr/>
                    <a:lstStyle/>
                    <a:p>
                      <a:r>
                        <a:rPr lang="en-US" dirty="0"/>
                        <a:t>192090</a:t>
                      </a:r>
                    </a:p>
                  </a:txBody>
                  <a:tcPr/>
                </a:tc>
                <a:tc>
                  <a:txBody>
                    <a:bodyPr/>
                    <a:lstStyle/>
                    <a:p>
                      <a:r>
                        <a:rPr lang="en-US" dirty="0"/>
                        <a:t>Amort IT Subscriptions</a:t>
                      </a:r>
                    </a:p>
                  </a:txBody>
                  <a:tcPr/>
                </a:tc>
                <a:extLst>
                  <a:ext uri="{0D108BD9-81ED-4DB2-BD59-A6C34878D82A}">
                    <a16:rowId xmlns:a16="http://schemas.microsoft.com/office/drawing/2014/main" val="1173290232"/>
                  </a:ext>
                </a:extLst>
              </a:tr>
              <a:tr h="359895">
                <a:tc>
                  <a:txBody>
                    <a:bodyPr/>
                    <a:lstStyle/>
                    <a:p>
                      <a:r>
                        <a:rPr lang="en-US" dirty="0"/>
                        <a:t>276000</a:t>
                      </a:r>
                    </a:p>
                  </a:txBody>
                  <a:tcPr/>
                </a:tc>
                <a:tc>
                  <a:txBody>
                    <a:bodyPr/>
                    <a:lstStyle/>
                    <a:p>
                      <a:r>
                        <a:rPr lang="en-US" dirty="0"/>
                        <a:t>IT Subscription Liability ST</a:t>
                      </a:r>
                    </a:p>
                  </a:txBody>
                  <a:tcPr/>
                </a:tc>
                <a:extLst>
                  <a:ext uri="{0D108BD9-81ED-4DB2-BD59-A6C34878D82A}">
                    <a16:rowId xmlns:a16="http://schemas.microsoft.com/office/drawing/2014/main" val="4036381221"/>
                  </a:ext>
                </a:extLst>
              </a:tr>
              <a:tr h="359895">
                <a:tc>
                  <a:txBody>
                    <a:bodyPr/>
                    <a:lstStyle/>
                    <a:p>
                      <a:r>
                        <a:rPr lang="en-US" dirty="0"/>
                        <a:t>276001</a:t>
                      </a:r>
                    </a:p>
                  </a:txBody>
                  <a:tcPr/>
                </a:tc>
                <a:tc>
                  <a:txBody>
                    <a:bodyPr/>
                    <a:lstStyle/>
                    <a:p>
                      <a:r>
                        <a:rPr lang="en-US" dirty="0"/>
                        <a:t>IT Subscription Liability LT</a:t>
                      </a:r>
                    </a:p>
                  </a:txBody>
                  <a:tcPr/>
                </a:tc>
                <a:extLst>
                  <a:ext uri="{0D108BD9-81ED-4DB2-BD59-A6C34878D82A}">
                    <a16:rowId xmlns:a16="http://schemas.microsoft.com/office/drawing/2014/main" val="3246358722"/>
                  </a:ext>
                </a:extLst>
              </a:tr>
              <a:tr h="359895">
                <a:tc>
                  <a:txBody>
                    <a:bodyPr/>
                    <a:lstStyle/>
                    <a:p>
                      <a:r>
                        <a:rPr lang="en-US" dirty="0"/>
                        <a:t>499890</a:t>
                      </a:r>
                    </a:p>
                  </a:txBody>
                  <a:tcPr/>
                </a:tc>
                <a:tc>
                  <a:txBody>
                    <a:bodyPr/>
                    <a:lstStyle/>
                    <a:p>
                      <a:r>
                        <a:rPr lang="en-US" dirty="0"/>
                        <a:t>O/F Sources IT </a:t>
                      </a:r>
                      <a:r>
                        <a:rPr lang="en-US" dirty="0" err="1"/>
                        <a:t>Subscrip</a:t>
                      </a:r>
                      <a:r>
                        <a:rPr lang="en-US" dirty="0"/>
                        <a:t> Fin</a:t>
                      </a:r>
                    </a:p>
                  </a:txBody>
                  <a:tcPr/>
                </a:tc>
                <a:extLst>
                  <a:ext uri="{0D108BD9-81ED-4DB2-BD59-A6C34878D82A}">
                    <a16:rowId xmlns:a16="http://schemas.microsoft.com/office/drawing/2014/main" val="2032087019"/>
                  </a:ext>
                </a:extLst>
              </a:tr>
              <a:tr h="359895">
                <a:tc>
                  <a:txBody>
                    <a:bodyPr/>
                    <a:lstStyle/>
                    <a:p>
                      <a:r>
                        <a:rPr lang="en-US" dirty="0"/>
                        <a:t>568890</a:t>
                      </a:r>
                    </a:p>
                  </a:txBody>
                  <a:tcPr/>
                </a:tc>
                <a:tc>
                  <a:txBody>
                    <a:bodyPr/>
                    <a:lstStyle/>
                    <a:p>
                      <a:r>
                        <a:rPr lang="en-US" dirty="0"/>
                        <a:t>Amortization Exp IT </a:t>
                      </a:r>
                      <a:r>
                        <a:rPr lang="en-US"/>
                        <a:t>Subscr</a:t>
                      </a:r>
                      <a:endParaRPr lang="en-US" dirty="0"/>
                    </a:p>
                  </a:txBody>
                  <a:tcPr/>
                </a:tc>
                <a:extLst>
                  <a:ext uri="{0D108BD9-81ED-4DB2-BD59-A6C34878D82A}">
                    <a16:rowId xmlns:a16="http://schemas.microsoft.com/office/drawing/2014/main" val="3995373848"/>
                  </a:ext>
                </a:extLst>
              </a:tr>
            </a:tbl>
          </a:graphicData>
        </a:graphic>
      </p:graphicFrame>
    </p:spTree>
    <p:extLst>
      <p:ext uri="{BB962C8B-B14F-4D97-AF65-F5344CB8AC3E}">
        <p14:creationId xmlns:p14="http://schemas.microsoft.com/office/powerpoint/2010/main" val="55235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8189-FA53-46C9-C91C-63AAB11F2385}"/>
              </a:ext>
            </a:extLst>
          </p:cNvPr>
          <p:cNvSpPr>
            <a:spLocks noGrp="1"/>
          </p:cNvSpPr>
          <p:nvPr>
            <p:ph type="title"/>
          </p:nvPr>
        </p:nvSpPr>
        <p:spPr/>
        <p:txBody>
          <a:bodyPr/>
          <a:lstStyle/>
          <a:p>
            <a:r>
              <a:rPr lang="en-US" dirty="0"/>
              <a:t>EXAMPLE #1</a:t>
            </a:r>
          </a:p>
        </p:txBody>
      </p:sp>
      <p:sp>
        <p:nvSpPr>
          <p:cNvPr id="3" name="Content Placeholder 2">
            <a:extLst>
              <a:ext uri="{FF2B5EF4-FFF2-40B4-BE49-F238E27FC236}">
                <a16:creationId xmlns:a16="http://schemas.microsoft.com/office/drawing/2014/main" id="{93F6CBD2-B573-7911-5C58-044695C178F1}"/>
              </a:ext>
            </a:extLst>
          </p:cNvPr>
          <p:cNvSpPr>
            <a:spLocks noGrp="1"/>
          </p:cNvSpPr>
          <p:nvPr>
            <p:ph idx="1"/>
          </p:nvPr>
        </p:nvSpPr>
        <p:spPr>
          <a:xfrm>
            <a:off x="1141412" y="2249487"/>
            <a:ext cx="9905999" cy="3908032"/>
          </a:xfrm>
        </p:spPr>
        <p:txBody>
          <a:bodyPr>
            <a:normAutofit/>
          </a:bodyPr>
          <a:lstStyle/>
          <a:p>
            <a:r>
              <a:rPr lang="en-US" sz="1800" kern="100" dirty="0">
                <a:effectLst/>
                <a:latin typeface="+mj-lt"/>
                <a:ea typeface="Calibri" panose="020F0502020204030204" pitchFamily="34" charset="0"/>
                <a:cs typeface="Times New Roman" panose="02020603050405020304" pitchFamily="18" charset="0"/>
              </a:rPr>
              <a:t>Grant of License: Subject to the terms and conditions of this Agreement, Example, Inc. grants to Customer a personal, nonexclusive, nontransferable license solely to use, copy, and Deploy quantities of the Products listed in Table A – List of Products for the Term of Agreement for the applicable fee and in accordance with the Master Agreement.</a:t>
            </a:r>
          </a:p>
          <a:p>
            <a:r>
              <a:rPr lang="en-US" sz="1800" kern="100" dirty="0">
                <a:effectLst/>
                <a:latin typeface="+mj-lt"/>
                <a:ea typeface="Calibri" panose="020F0502020204030204" pitchFamily="34" charset="0"/>
                <a:cs typeface="Times New Roman" panose="02020603050405020304" pitchFamily="18" charset="0"/>
              </a:rPr>
              <a:t>Annual License Agreement: $150,000 per year.</a:t>
            </a:r>
          </a:p>
          <a:p>
            <a:r>
              <a:rPr lang="en-US" sz="1800" kern="100" dirty="0">
                <a:effectLst/>
                <a:latin typeface="+mj-lt"/>
                <a:ea typeface="Calibri" panose="020F0502020204030204" pitchFamily="34" charset="0"/>
                <a:cs typeface="Times New Roman" panose="02020603050405020304" pitchFamily="18" charset="0"/>
              </a:rPr>
              <a:t>Maintenance Agreement: $500 per month.</a:t>
            </a:r>
          </a:p>
          <a:p>
            <a:r>
              <a:rPr lang="en-US" sz="1800" kern="100" dirty="0">
                <a:effectLst/>
                <a:latin typeface="+mj-lt"/>
                <a:ea typeface="Calibri" panose="020F0502020204030204" pitchFamily="34" charset="0"/>
                <a:cs typeface="Times New Roman" panose="02020603050405020304" pitchFamily="18" charset="0"/>
              </a:rPr>
              <a:t>Original Agreement from 10/1/18 – 9/30/21.  Renewal agreement from 10/1/21 – 9/30/25 (Currently in renewal period).</a:t>
            </a:r>
          </a:p>
          <a:p>
            <a:r>
              <a:rPr lang="en-US" sz="1800" kern="100" dirty="0">
                <a:effectLst/>
                <a:latin typeface="+mj-lt"/>
                <a:ea typeface="Calibri" panose="020F0502020204030204" pitchFamily="34" charset="0"/>
                <a:cs typeface="Times New Roman" panose="02020603050405020304" pitchFamily="18" charset="0"/>
              </a:rPr>
              <a:t>Capitalize annual payments starting 7/1/22 – 9/30/25.</a:t>
            </a:r>
          </a:p>
          <a:p>
            <a:endParaRPr lang="en-US" dirty="0"/>
          </a:p>
        </p:txBody>
      </p:sp>
    </p:spTree>
    <p:extLst>
      <p:ext uri="{BB962C8B-B14F-4D97-AF65-F5344CB8AC3E}">
        <p14:creationId xmlns:p14="http://schemas.microsoft.com/office/powerpoint/2010/main" val="32556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09FC-D630-F15D-8C0F-FDCB9319F0EA}"/>
              </a:ext>
            </a:extLst>
          </p:cNvPr>
          <p:cNvSpPr>
            <a:spLocks noGrp="1"/>
          </p:cNvSpPr>
          <p:nvPr>
            <p:ph type="title"/>
          </p:nvPr>
        </p:nvSpPr>
        <p:spPr/>
        <p:txBody>
          <a:bodyPr/>
          <a:lstStyle/>
          <a:p>
            <a:r>
              <a:rPr lang="en-US" dirty="0"/>
              <a:t>EXAMPLE #1 CONT:</a:t>
            </a:r>
          </a:p>
        </p:txBody>
      </p:sp>
      <p:sp>
        <p:nvSpPr>
          <p:cNvPr id="3" name="Content Placeholder 2">
            <a:extLst>
              <a:ext uri="{FF2B5EF4-FFF2-40B4-BE49-F238E27FC236}">
                <a16:creationId xmlns:a16="http://schemas.microsoft.com/office/drawing/2014/main" id="{73244F18-F366-34F6-42E4-6DE041CCF34F}"/>
              </a:ext>
            </a:extLst>
          </p:cNvPr>
          <p:cNvSpPr>
            <a:spLocks noGrp="1"/>
          </p:cNvSpPr>
          <p:nvPr>
            <p:ph idx="1"/>
          </p:nvPr>
        </p:nvSpPr>
        <p:spPr>
          <a:xfrm>
            <a:off x="1141412" y="2249486"/>
            <a:ext cx="9905999" cy="3989995"/>
          </a:xfrm>
        </p:spPr>
        <p:txBody>
          <a:bodyPr>
            <a:normAutofit fontScale="62500" lnSpcReduction="20000"/>
          </a:bodyPr>
          <a:lstStyle/>
          <a:p>
            <a:r>
              <a:rPr lang="en-US" sz="2600" kern="100" dirty="0">
                <a:effectLst/>
                <a:latin typeface="+mj-lt"/>
                <a:ea typeface="Calibri" panose="020F0502020204030204" pitchFamily="34" charset="0"/>
                <a:cs typeface="Times New Roman" panose="02020603050405020304" pitchFamily="18" charset="0"/>
              </a:rPr>
              <a:t>Maintenance is </a:t>
            </a:r>
            <a:r>
              <a:rPr lang="en-US" sz="2600" b="1" kern="100" dirty="0">
                <a:effectLst/>
                <a:latin typeface="+mj-lt"/>
                <a:ea typeface="Calibri" panose="020F0502020204030204" pitchFamily="34" charset="0"/>
                <a:cs typeface="Times New Roman" panose="02020603050405020304" pitchFamily="18" charset="0"/>
              </a:rPr>
              <a:t>NOT</a:t>
            </a:r>
            <a:r>
              <a:rPr lang="en-US" sz="2600" kern="100" dirty="0">
                <a:effectLst/>
                <a:latin typeface="+mj-lt"/>
                <a:ea typeface="Calibri" panose="020F0502020204030204" pitchFamily="34" charset="0"/>
                <a:cs typeface="Times New Roman" panose="02020603050405020304" pitchFamily="18" charset="0"/>
              </a:rPr>
              <a:t> capitalized.</a:t>
            </a:r>
          </a:p>
          <a:p>
            <a:r>
              <a:rPr lang="en-US" sz="2600" kern="100" dirty="0">
                <a:effectLst/>
                <a:latin typeface="+mj-lt"/>
                <a:ea typeface="Calibri" panose="020F0502020204030204" pitchFamily="34" charset="0"/>
                <a:cs typeface="Times New Roman" panose="02020603050405020304" pitchFamily="18" charset="0"/>
              </a:rPr>
              <a:t>Term: This Agreement and all licenses hereunder will commence on the Effective Date and continue for the duration identified in the Term of Agreement, unless this Agreement is terminated earlier as provided herein.  Customer is only authorized to use Products during the Term of Agreement.  For an Agreement with a limited term, Example, Inc. does not grant Customer an indefinite or a perpetual license to Products.</a:t>
            </a:r>
          </a:p>
          <a:p>
            <a:r>
              <a:rPr lang="en-US" sz="2600" kern="100" dirty="0">
                <a:effectLst/>
                <a:latin typeface="+mj-lt"/>
                <a:ea typeface="Calibri" panose="020F0502020204030204" pitchFamily="34" charset="0"/>
                <a:cs typeface="Times New Roman" panose="02020603050405020304" pitchFamily="18" charset="0"/>
              </a:rPr>
              <a:t>No Use upon Agreement Expiration or Termination.  All product licenses, all Maintenance, and User Conference registrations terminate upon expiration or termination of this Agreement.</a:t>
            </a:r>
          </a:p>
          <a:p>
            <a:r>
              <a:rPr lang="en-US" sz="2600" kern="100" dirty="0">
                <a:effectLst/>
                <a:latin typeface="+mj-lt"/>
                <a:ea typeface="Calibri" panose="020F0502020204030204" pitchFamily="34" charset="0"/>
                <a:cs typeface="Times New Roman" panose="02020603050405020304" pitchFamily="18" charset="0"/>
              </a:rPr>
              <a:t>Termination for a Material Breach.  Either party may terminate this Agreement for a material breach by the other party.  The breaching party will have 30 days from the date of written notice to cure any material breach.</a:t>
            </a:r>
          </a:p>
          <a:p>
            <a:r>
              <a:rPr lang="en-US" sz="2600" kern="100" dirty="0">
                <a:effectLst/>
                <a:latin typeface="+mj-lt"/>
                <a:ea typeface="Calibri" panose="020F0502020204030204" pitchFamily="34" charset="0"/>
                <a:cs typeface="Times New Roman" panose="02020603050405020304" pitchFamily="18" charset="0"/>
              </a:rPr>
              <a:t>For an Agreement with government or government-owned entities, either party may terminate this Agreement before any subsequent year if Customer is unable to secure funding through the legislative or governing body’s approval process.</a:t>
            </a:r>
          </a:p>
          <a:p>
            <a:endParaRPr lang="en-US" dirty="0"/>
          </a:p>
        </p:txBody>
      </p:sp>
    </p:spTree>
    <p:extLst>
      <p:ext uri="{BB962C8B-B14F-4D97-AF65-F5344CB8AC3E}">
        <p14:creationId xmlns:p14="http://schemas.microsoft.com/office/powerpoint/2010/main" val="318178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DD4F-DFAD-CDB9-0018-9EDA7A8110A9}"/>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FA38219A-6015-0A02-1C04-57E8BCF74D18}"/>
              </a:ext>
            </a:extLst>
          </p:cNvPr>
          <p:cNvSpPr>
            <a:spLocks noGrp="1"/>
          </p:cNvSpPr>
          <p:nvPr>
            <p:ph idx="1"/>
          </p:nvPr>
        </p:nvSpPr>
        <p:spPr>
          <a:xfrm>
            <a:off x="1141412" y="1669409"/>
            <a:ext cx="9905999" cy="4454554"/>
          </a:xfrm>
        </p:spPr>
        <p:txBody>
          <a:bodyPr>
            <a:normAutofit fontScale="70000" lnSpcReduction="20000"/>
          </a:bodyPr>
          <a:lstStyle/>
          <a:p>
            <a:pPr marL="0" marR="0" indent="0">
              <a:lnSpc>
                <a:spcPct val="107000"/>
              </a:lnSpc>
              <a:spcBef>
                <a:spcPts val="0"/>
              </a:spcBef>
              <a:spcAft>
                <a:spcPts val="800"/>
              </a:spcAft>
              <a:buNone/>
            </a:pPr>
            <a:r>
              <a:rPr lang="en-US" sz="2200" kern="0" dirty="0">
                <a:effectLst/>
                <a:latin typeface="+mj-lt"/>
                <a:ea typeface="Times New Roman" panose="02020603050405020304" pitchFamily="18" charset="0"/>
                <a:cs typeface="Times New Roman" panose="02020603050405020304" pitchFamily="18" charset="0"/>
              </a:rPr>
              <a:t>We will use a hypothetical subscription to ABC IT to demonstrate the appropriate SBITA accounting for a governmental entity. In our example, DFA uses ABC IT to account for its lease portfolio. DFA recognizes its contract with ABC IT as a SBITA due to the following facts:</a:t>
            </a:r>
          </a:p>
          <a:p>
            <a:pPr marL="0" marR="0" indent="0">
              <a:lnSpc>
                <a:spcPct val="107000"/>
              </a:lnSpc>
              <a:spcBef>
                <a:spcPts val="0"/>
              </a:spcBef>
              <a:spcAft>
                <a:spcPts val="800"/>
              </a:spcAft>
              <a:buNone/>
            </a:pPr>
            <a:endParaRPr lang="en-US" sz="22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200" kern="0" dirty="0">
                <a:effectLst/>
                <a:latin typeface="+mj-lt"/>
                <a:ea typeface="Times New Roman" panose="02020603050405020304" pitchFamily="18" charset="0"/>
                <a:cs typeface="Times New Roman" panose="02020603050405020304" pitchFamily="18" charset="0"/>
              </a:rPr>
              <a:t>The agreement does not meet the definition of a lease under </a:t>
            </a:r>
            <a:r>
              <a:rPr lang="en-US" sz="2200" kern="100" dirty="0">
                <a:effectLst/>
                <a:latin typeface="+mj-lt"/>
                <a:ea typeface="Calibri" panose="020F0502020204030204" pitchFamily="34" charset="0"/>
                <a:cs typeface="Times New Roman" panose="02020603050405020304" pitchFamily="18" charset="0"/>
              </a:rPr>
              <a:t>GASB 87 </a:t>
            </a:r>
            <a:r>
              <a:rPr lang="en-US" sz="2200" kern="0" dirty="0">
                <a:effectLst/>
                <a:latin typeface="+mj-lt"/>
                <a:ea typeface="Times New Roman" panose="02020603050405020304" pitchFamily="18" charset="0"/>
                <a:cs typeface="Times New Roman" panose="02020603050405020304" pitchFamily="18" charset="0"/>
              </a:rPr>
              <a:t>or scoping criteria for GASB Statement No. 94, </a:t>
            </a:r>
            <a:r>
              <a:rPr lang="en-US" sz="2200" i="1" kern="0" dirty="0">
                <a:effectLst/>
                <a:latin typeface="+mj-lt"/>
                <a:ea typeface="Times New Roman" panose="02020603050405020304" pitchFamily="18" charset="0"/>
                <a:cs typeface="Times New Roman" panose="02020603050405020304" pitchFamily="18" charset="0"/>
              </a:rPr>
              <a:t>Public-Private and Public-Public Partnerships and Availability Payment Arrangements</a:t>
            </a:r>
            <a:r>
              <a:rPr lang="en-US" sz="2200" kern="0" dirty="0">
                <a:effectLst/>
                <a:latin typeface="+mj-lt"/>
                <a:ea typeface="Times New Roman" panose="02020603050405020304" pitchFamily="18" charset="0"/>
                <a:cs typeface="Times New Roman" panose="02020603050405020304" pitchFamily="18" charset="0"/>
              </a:rPr>
              <a:t>.</a:t>
            </a:r>
            <a:endParaRPr lang="en-US" sz="22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200" kern="0" dirty="0">
                <a:effectLst/>
                <a:latin typeface="+mj-lt"/>
                <a:ea typeface="Times New Roman" panose="02020603050405020304" pitchFamily="18" charset="0"/>
                <a:cs typeface="Times New Roman" panose="02020603050405020304" pitchFamily="18" charset="0"/>
              </a:rPr>
              <a:t>The agreement provides DFA the use and control of an instance of ABC IT’s software in an exchange-like transaction.</a:t>
            </a:r>
            <a:endParaRPr lang="en-US" sz="22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200" kern="0" dirty="0">
                <a:effectLst/>
                <a:latin typeface="+mj-lt"/>
                <a:ea typeface="Times New Roman" panose="02020603050405020304" pitchFamily="18" charset="0"/>
                <a:cs typeface="Times New Roman" panose="02020603050405020304" pitchFamily="18" charset="0"/>
              </a:rPr>
              <a:t>The agreement has a defined, finite, non-cancelable subscription term of three years.</a:t>
            </a:r>
          </a:p>
          <a:p>
            <a:pPr marL="0" marR="0" lvl="0" indent="0">
              <a:lnSpc>
                <a:spcPct val="107000"/>
              </a:lnSpc>
              <a:spcBef>
                <a:spcPts val="0"/>
              </a:spcBef>
              <a:spcAft>
                <a:spcPts val="800"/>
              </a:spcAft>
              <a:buNone/>
              <a:tabLst>
                <a:tab pos="457200" algn="l"/>
              </a:tabLst>
            </a:pPr>
            <a:endParaRPr lang="en-US" sz="22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200" kern="0" dirty="0">
                <a:effectLst/>
                <a:latin typeface="+mj-lt"/>
                <a:ea typeface="Times New Roman" panose="02020603050405020304" pitchFamily="18" charset="0"/>
                <a:cs typeface="Times New Roman" panose="02020603050405020304" pitchFamily="18" charset="0"/>
              </a:rPr>
              <a:t>Below are the additional details of the SBITA:</a:t>
            </a:r>
            <a:endParaRPr lang="en-US" sz="22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0" dirty="0">
                <a:effectLst/>
                <a:latin typeface="+mj-lt"/>
                <a:ea typeface="Times New Roman" panose="02020603050405020304" pitchFamily="18" charset="0"/>
                <a:cs typeface="Times New Roman" panose="02020603050405020304" pitchFamily="18" charset="0"/>
              </a:rPr>
              <a:t>Subscription Start Date: July 1, 2022</a:t>
            </a:r>
            <a:endParaRPr lang="en-US" sz="22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0" dirty="0">
                <a:effectLst/>
                <a:latin typeface="+mj-lt"/>
                <a:ea typeface="Times New Roman" panose="02020603050405020304" pitchFamily="18" charset="0"/>
                <a:cs typeface="Times New Roman" panose="02020603050405020304" pitchFamily="18" charset="0"/>
              </a:rPr>
              <a:t>Subscription End Date: June 30, 2025</a:t>
            </a:r>
            <a:endParaRPr lang="en-US" sz="22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0" dirty="0">
                <a:effectLst/>
                <a:latin typeface="+mj-lt"/>
                <a:ea typeface="Times New Roman" panose="02020603050405020304" pitchFamily="18" charset="0"/>
                <a:cs typeface="Times New Roman" panose="02020603050405020304" pitchFamily="18" charset="0"/>
              </a:rPr>
              <a:t>First Payment Date: July 1, 2022</a:t>
            </a:r>
            <a:endParaRPr lang="en-US" sz="22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0" dirty="0">
                <a:effectLst/>
                <a:latin typeface="+mj-lt"/>
                <a:ea typeface="Times New Roman" panose="02020603050405020304" pitchFamily="18" charset="0"/>
                <a:cs typeface="Times New Roman" panose="02020603050405020304" pitchFamily="18" charset="0"/>
              </a:rPr>
              <a:t>Payments: $5,000 annually, paid in advance (on July 1st)</a:t>
            </a:r>
            <a:endParaRPr lang="en-US" sz="22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0" dirty="0">
                <a:effectLst/>
                <a:latin typeface="+mj-lt"/>
                <a:ea typeface="Times New Roman" panose="02020603050405020304" pitchFamily="18" charset="0"/>
                <a:cs typeface="Times New Roman" panose="02020603050405020304" pitchFamily="18" charset="0"/>
              </a:rPr>
              <a:t>Discount Rate: 2% (See FCD website or agreement)</a:t>
            </a:r>
            <a:endParaRPr lang="en-US" sz="2200" kern="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4736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B1AE-28FE-75E8-AC0C-ADB3467A13E8}"/>
              </a:ext>
            </a:extLst>
          </p:cNvPr>
          <p:cNvSpPr>
            <a:spLocks noGrp="1"/>
          </p:cNvSpPr>
          <p:nvPr>
            <p:ph type="title"/>
          </p:nvPr>
        </p:nvSpPr>
        <p:spPr/>
        <p:txBody>
          <a:bodyPr/>
          <a:lstStyle/>
          <a:p>
            <a:r>
              <a:rPr lang="en-US" dirty="0"/>
              <a:t>Example #2 </a:t>
            </a:r>
            <a:r>
              <a:rPr lang="en-US" dirty="0" err="1"/>
              <a:t>cont</a:t>
            </a:r>
            <a:r>
              <a:rPr lang="en-US" dirty="0"/>
              <a:t>:</a:t>
            </a:r>
          </a:p>
        </p:txBody>
      </p:sp>
      <p:sp>
        <p:nvSpPr>
          <p:cNvPr id="3" name="Content Placeholder 2">
            <a:extLst>
              <a:ext uri="{FF2B5EF4-FFF2-40B4-BE49-F238E27FC236}">
                <a16:creationId xmlns:a16="http://schemas.microsoft.com/office/drawing/2014/main" id="{415DC77F-C33A-A090-4051-074A29C4E404}"/>
              </a:ext>
            </a:extLst>
          </p:cNvPr>
          <p:cNvSpPr>
            <a:spLocks noGrp="1"/>
          </p:cNvSpPr>
          <p:nvPr>
            <p:ph idx="1"/>
          </p:nvPr>
        </p:nvSpPr>
        <p:spPr>
          <a:xfrm>
            <a:off x="1141412" y="1627464"/>
            <a:ext cx="9905999" cy="4999839"/>
          </a:xfrm>
        </p:spPr>
        <p:txBody>
          <a:bodyPr>
            <a:normAutofit fontScale="77500" lnSpcReduction="20000"/>
          </a:bodyPr>
          <a:lstStyle/>
          <a:p>
            <a:pPr marL="0" marR="0" indent="0">
              <a:lnSpc>
                <a:spcPct val="107000"/>
              </a:lnSpc>
              <a:spcBef>
                <a:spcPts val="0"/>
              </a:spcBef>
              <a:spcAft>
                <a:spcPts val="800"/>
              </a:spcAft>
              <a:buNone/>
            </a:pPr>
            <a:r>
              <a:rPr lang="en-US" sz="1900" kern="0" dirty="0">
                <a:effectLst/>
                <a:latin typeface="+mj-lt"/>
                <a:ea typeface="Times New Roman" panose="02020603050405020304" pitchFamily="18" charset="0"/>
                <a:cs typeface="Times New Roman" panose="02020603050405020304" pitchFamily="18" charset="0"/>
              </a:rPr>
              <a:t>In addition to the annual subscription payments of $5,000, DFA also incurs additional costs during the following stages:</a:t>
            </a:r>
          </a:p>
          <a:p>
            <a:pPr marL="0" marR="0" indent="0">
              <a:lnSpc>
                <a:spcPct val="107000"/>
              </a:lnSpc>
              <a:spcBef>
                <a:spcPts val="0"/>
              </a:spcBef>
              <a:spcAft>
                <a:spcPts val="800"/>
              </a:spcAft>
              <a:buNone/>
            </a:pPr>
            <a:endParaRPr lang="en-US" sz="19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kern="0" dirty="0">
                <a:effectLst/>
                <a:latin typeface="+mj-lt"/>
                <a:ea typeface="Times New Roman" panose="02020603050405020304" pitchFamily="18" charset="0"/>
                <a:cs typeface="Times New Roman" panose="02020603050405020304" pitchFamily="18" charset="0"/>
              </a:rPr>
              <a:t>Preliminary project stage costs</a:t>
            </a:r>
            <a:endParaRPr lang="en-US" sz="19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kern="0" dirty="0">
                <a:effectLst/>
                <a:latin typeface="+mj-lt"/>
                <a:ea typeface="Times New Roman" panose="02020603050405020304" pitchFamily="18" charset="0"/>
                <a:cs typeface="Times New Roman" panose="02020603050405020304" pitchFamily="18" charset="0"/>
              </a:rPr>
              <a:t>DFA hired an outside consultant to assist with the selection and evaluation of</a:t>
            </a:r>
            <a:r>
              <a:rPr lang="en-US" sz="1900" kern="100" dirty="0">
                <a:effectLst/>
                <a:latin typeface="+mj-lt"/>
                <a:ea typeface="Calibri" panose="020F0502020204030204" pitchFamily="34" charset="0"/>
                <a:cs typeface="Times New Roman" panose="02020603050405020304" pitchFamily="18" charset="0"/>
              </a:rPr>
              <a:t> the lease accounting software</a:t>
            </a:r>
            <a:r>
              <a:rPr lang="en-US" sz="1900" kern="0" dirty="0">
                <a:effectLst/>
                <a:latin typeface="+mj-lt"/>
                <a:ea typeface="Times New Roman" panose="02020603050405020304" pitchFamily="18" charset="0"/>
                <a:cs typeface="Times New Roman" panose="02020603050405020304" pitchFamily="18" charset="0"/>
              </a:rPr>
              <a:t>. They incurred fees of </a:t>
            </a:r>
            <a:r>
              <a:rPr lang="en-US" sz="1900" b="1" kern="0" dirty="0">
                <a:effectLst/>
                <a:latin typeface="+mj-lt"/>
                <a:ea typeface="Times New Roman" panose="02020603050405020304" pitchFamily="18" charset="0"/>
                <a:cs typeface="Times New Roman" panose="02020603050405020304" pitchFamily="18" charset="0"/>
              </a:rPr>
              <a:t>$1,000</a:t>
            </a:r>
            <a:r>
              <a:rPr lang="en-US" sz="1900" kern="0" dirty="0">
                <a:effectLst/>
                <a:latin typeface="+mj-lt"/>
                <a:ea typeface="Times New Roman" panose="02020603050405020304" pitchFamily="18" charset="0"/>
                <a:cs typeface="Times New Roman" panose="02020603050405020304" pitchFamily="18" charset="0"/>
              </a:rPr>
              <a:t>, paid to the consultant during the evaluation process.</a:t>
            </a:r>
          </a:p>
          <a:p>
            <a:pPr marL="0" marR="0">
              <a:lnSpc>
                <a:spcPct val="107000"/>
              </a:lnSpc>
              <a:spcBef>
                <a:spcPts val="0"/>
              </a:spcBef>
              <a:spcAft>
                <a:spcPts val="800"/>
              </a:spcAft>
            </a:pPr>
            <a:endParaRPr lang="en-US" sz="19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kern="0" dirty="0">
                <a:effectLst/>
                <a:latin typeface="+mj-lt"/>
                <a:ea typeface="Times New Roman" panose="02020603050405020304" pitchFamily="18" charset="0"/>
                <a:cs typeface="Times New Roman" panose="02020603050405020304" pitchFamily="18" charset="0"/>
              </a:rPr>
              <a:t>Initial implementation stage costs</a:t>
            </a:r>
            <a:endParaRPr lang="en-US" sz="19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kern="0" dirty="0">
                <a:effectLst/>
                <a:latin typeface="+mj-lt"/>
                <a:ea typeface="Times New Roman" panose="02020603050405020304" pitchFamily="18" charset="0"/>
                <a:cs typeface="Times New Roman" panose="02020603050405020304" pitchFamily="18" charset="0"/>
              </a:rPr>
              <a:t>During the initial implementation stage, DFA needed to migrate data from their existing lease accounting system into ABC IT.   The data migration cost DFA </a:t>
            </a:r>
            <a:r>
              <a:rPr lang="en-US" sz="1900" b="1" kern="0" dirty="0">
                <a:effectLst/>
                <a:latin typeface="+mj-lt"/>
                <a:ea typeface="Times New Roman" panose="02020603050405020304" pitchFamily="18" charset="0"/>
                <a:cs typeface="Times New Roman" panose="02020603050405020304" pitchFamily="18" charset="0"/>
              </a:rPr>
              <a:t>$2,000</a:t>
            </a:r>
            <a:r>
              <a:rPr lang="en-US" sz="1900" kern="0" dirty="0">
                <a:effectLst/>
                <a:latin typeface="+mj-lt"/>
                <a:ea typeface="Times New Roman" panose="02020603050405020304" pitchFamily="18" charset="0"/>
                <a:cs typeface="Times New Roman" panose="02020603050405020304" pitchFamily="18" charset="0"/>
              </a:rPr>
              <a:t> and was paid directly to ABC IT.</a:t>
            </a:r>
          </a:p>
          <a:p>
            <a:pPr marL="0" marR="0">
              <a:lnSpc>
                <a:spcPct val="107000"/>
              </a:lnSpc>
              <a:spcBef>
                <a:spcPts val="0"/>
              </a:spcBef>
              <a:spcAft>
                <a:spcPts val="800"/>
              </a:spcAft>
            </a:pPr>
            <a:endParaRPr lang="en-US" sz="19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kern="0" dirty="0">
                <a:effectLst/>
                <a:latin typeface="+mj-lt"/>
                <a:ea typeface="Times New Roman" panose="02020603050405020304" pitchFamily="18" charset="0"/>
                <a:cs typeface="Times New Roman" panose="02020603050405020304" pitchFamily="18" charset="0"/>
              </a:rPr>
              <a:t>Operation and additional implementation stage costs</a:t>
            </a:r>
            <a:endParaRPr lang="en-US" sz="19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kern="0" dirty="0">
                <a:effectLst/>
                <a:latin typeface="+mj-lt"/>
                <a:ea typeface="Times New Roman" panose="02020603050405020304" pitchFamily="18" charset="0"/>
                <a:cs typeface="Times New Roman" panose="02020603050405020304" pitchFamily="18" charset="0"/>
              </a:rPr>
              <a:t>Subsequent to placing ABC IT in service, DFA experienced operational challenges, which required additional support services and cost an additional </a:t>
            </a:r>
            <a:r>
              <a:rPr lang="en-US" sz="1900" b="1" kern="0" dirty="0">
                <a:effectLst/>
                <a:latin typeface="+mj-lt"/>
                <a:ea typeface="Times New Roman" panose="02020603050405020304" pitchFamily="18" charset="0"/>
                <a:cs typeface="Times New Roman" panose="02020603050405020304" pitchFamily="18" charset="0"/>
              </a:rPr>
              <a:t>$300</a:t>
            </a:r>
            <a:r>
              <a:rPr lang="en-US" sz="1900" kern="0" dirty="0">
                <a:effectLst/>
                <a:latin typeface="+mj-lt"/>
                <a:ea typeface="Times New Roman" panose="02020603050405020304" pitchFamily="18" charset="0"/>
                <a:cs typeface="Times New Roman" panose="02020603050405020304" pitchFamily="18" charset="0"/>
              </a:rPr>
              <a:t>. These services did not add to the functionality of ABC IT.</a:t>
            </a:r>
          </a:p>
          <a:p>
            <a:pPr marL="0" marR="0">
              <a:lnSpc>
                <a:spcPct val="107000"/>
              </a:lnSpc>
              <a:spcBef>
                <a:spcPts val="0"/>
              </a:spcBef>
              <a:spcAft>
                <a:spcPts val="800"/>
              </a:spcAft>
            </a:pPr>
            <a:endParaRPr lang="en-US" sz="19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kern="0" dirty="0">
                <a:effectLst/>
                <a:latin typeface="+mj-lt"/>
                <a:ea typeface="Times New Roman" panose="02020603050405020304" pitchFamily="18" charset="0"/>
                <a:cs typeface="Times New Roman" panose="02020603050405020304" pitchFamily="18" charset="0"/>
              </a:rPr>
              <a:t>Additional costs evaluation</a:t>
            </a:r>
            <a:endParaRPr lang="en-US" sz="19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kern="0" dirty="0">
                <a:effectLst/>
                <a:latin typeface="+mj-lt"/>
                <a:ea typeface="Times New Roman" panose="02020603050405020304" pitchFamily="18" charset="0"/>
                <a:cs typeface="Times New Roman" panose="02020603050405020304" pitchFamily="18" charset="0"/>
              </a:rPr>
              <a:t>Let’s walk through these different costs to determine whether they are capitalized as part of the subscription asset or expensed as incurred.</a:t>
            </a:r>
            <a:endParaRPr lang="en-US" sz="1900" kern="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817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6B76-95FF-E906-5200-1EEF372F7D62}"/>
              </a:ext>
            </a:extLst>
          </p:cNvPr>
          <p:cNvSpPr>
            <a:spLocks noGrp="1"/>
          </p:cNvSpPr>
          <p:nvPr>
            <p:ph type="title"/>
          </p:nvPr>
        </p:nvSpPr>
        <p:spPr/>
        <p:txBody>
          <a:bodyPr/>
          <a:lstStyle/>
          <a:p>
            <a:r>
              <a:rPr lang="en-US" dirty="0"/>
              <a:t>Example #2 </a:t>
            </a:r>
            <a:r>
              <a:rPr lang="en-US" dirty="0" err="1"/>
              <a:t>cont</a:t>
            </a:r>
            <a:r>
              <a:rPr lang="en-US" dirty="0"/>
              <a:t>:</a:t>
            </a:r>
          </a:p>
        </p:txBody>
      </p:sp>
      <p:sp>
        <p:nvSpPr>
          <p:cNvPr id="3" name="Content Placeholder 2">
            <a:extLst>
              <a:ext uri="{FF2B5EF4-FFF2-40B4-BE49-F238E27FC236}">
                <a16:creationId xmlns:a16="http://schemas.microsoft.com/office/drawing/2014/main" id="{3797A152-71D6-0024-F726-BA970B7D03C3}"/>
              </a:ext>
            </a:extLst>
          </p:cNvPr>
          <p:cNvSpPr>
            <a:spLocks noGrp="1"/>
          </p:cNvSpPr>
          <p:nvPr>
            <p:ph idx="1"/>
          </p:nvPr>
        </p:nvSpPr>
        <p:spPr>
          <a:xfrm>
            <a:off x="1141412" y="1627463"/>
            <a:ext cx="9905999" cy="4932727"/>
          </a:xfrm>
        </p:spPr>
        <p:txBody>
          <a:bodyPr>
            <a:normAutofit fontScale="77500" lnSpcReduction="20000"/>
          </a:bodyPr>
          <a:lstStyle/>
          <a:p>
            <a:pPr marL="0" marR="0" indent="0">
              <a:lnSpc>
                <a:spcPct val="107000"/>
              </a:lnSpc>
              <a:spcBef>
                <a:spcPts val="0"/>
              </a:spcBef>
              <a:spcAft>
                <a:spcPts val="800"/>
              </a:spcAft>
              <a:buNone/>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Preliminary project stage</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mj-lt"/>
                <a:ea typeface="Times New Roman" panose="02020603050405020304" pitchFamily="18" charset="0"/>
                <a:cs typeface="Times New Roman" panose="02020603050405020304" pitchFamily="18" charset="0"/>
              </a:rPr>
              <a:t>Activities in the preliminary project stage are generally associated with an entity’s decision to procure the technology provided by the SBITA. Per GASB 96, any cash outlays made by the government while in this stage are expensed in the period incurred. Therefore, the </a:t>
            </a:r>
            <a:r>
              <a:rPr lang="en-US" sz="1800" b="1" kern="0" dirty="0">
                <a:effectLst/>
                <a:latin typeface="+mj-lt"/>
                <a:ea typeface="Times New Roman" panose="02020603050405020304" pitchFamily="18" charset="0"/>
                <a:cs typeface="Times New Roman" panose="02020603050405020304" pitchFamily="18" charset="0"/>
              </a:rPr>
              <a:t>$1,000</a:t>
            </a:r>
            <a:r>
              <a:rPr lang="en-US" sz="1800" kern="0" dirty="0">
                <a:effectLst/>
                <a:latin typeface="+mj-lt"/>
                <a:ea typeface="Times New Roman" panose="02020603050405020304" pitchFamily="18" charset="0"/>
                <a:cs typeface="Times New Roman" panose="02020603050405020304" pitchFamily="18" charset="0"/>
              </a:rPr>
              <a:t> cost for the outside consultant will be </a:t>
            </a:r>
            <a:r>
              <a:rPr lang="en-US" sz="1800" b="1" kern="0" dirty="0">
                <a:effectLst/>
                <a:latin typeface="+mj-lt"/>
                <a:ea typeface="Times New Roman" panose="02020603050405020304" pitchFamily="18" charset="0"/>
                <a:cs typeface="Times New Roman" panose="02020603050405020304" pitchFamily="18" charset="0"/>
              </a:rPr>
              <a:t>expensed as incurred</a:t>
            </a:r>
            <a:r>
              <a:rPr lang="en-US" sz="1800" kern="0" dirty="0">
                <a:effectLst/>
                <a:latin typeface="+mj-lt"/>
                <a:ea typeface="Times New Roman" panose="02020603050405020304" pitchFamily="18" charset="0"/>
                <a:cs typeface="Times New Roman" panose="02020603050405020304" pitchFamily="18" charset="0"/>
              </a:rPr>
              <a:t> and not capitalized as part of the subscription asset.</a:t>
            </a:r>
          </a:p>
          <a:p>
            <a:pPr marL="0" marR="0">
              <a:lnSpc>
                <a:spcPct val="107000"/>
              </a:lnSpc>
              <a:spcBef>
                <a:spcPts val="0"/>
              </a:spcBef>
              <a:spcAft>
                <a:spcPts val="800"/>
              </a:spcAft>
            </a:pPr>
            <a:endParaRPr lang="en-US" sz="18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0" dirty="0">
                <a:effectLst/>
                <a:latin typeface="+mj-lt"/>
                <a:ea typeface="Times New Roman" panose="02020603050405020304" pitchFamily="18" charset="0"/>
                <a:cs typeface="Times New Roman" panose="02020603050405020304" pitchFamily="18" charset="0"/>
              </a:rPr>
              <a:t>Initial implementation stage</a:t>
            </a:r>
            <a:endParaRPr lang="en-US" sz="18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mj-lt"/>
                <a:ea typeface="Times New Roman" panose="02020603050405020304" pitchFamily="18" charset="0"/>
                <a:cs typeface="Times New Roman" panose="02020603050405020304" pitchFamily="18" charset="0"/>
              </a:rPr>
              <a:t>During the initial implementation stage, the government may spend money implementing the software through system customizations, testing, data migration, installation, etc. GASB 96 allows for cash outlays during this stage to generally be capitalized as part of the subscription asset. Therefore, the </a:t>
            </a:r>
            <a:r>
              <a:rPr lang="en-US" sz="1800" b="1" kern="0" dirty="0">
                <a:effectLst/>
                <a:latin typeface="+mj-lt"/>
                <a:ea typeface="Times New Roman" panose="02020603050405020304" pitchFamily="18" charset="0"/>
                <a:cs typeface="Times New Roman" panose="02020603050405020304" pitchFamily="18" charset="0"/>
              </a:rPr>
              <a:t>$2,000</a:t>
            </a:r>
            <a:r>
              <a:rPr lang="en-US" sz="1800" kern="0" dirty="0">
                <a:effectLst/>
                <a:latin typeface="+mj-lt"/>
                <a:ea typeface="Times New Roman" panose="02020603050405020304" pitchFamily="18" charset="0"/>
                <a:cs typeface="Times New Roman" panose="02020603050405020304" pitchFamily="18" charset="0"/>
              </a:rPr>
              <a:t> of data migration costs will be </a:t>
            </a:r>
            <a:r>
              <a:rPr lang="en-US" sz="1800" b="1" kern="0" dirty="0">
                <a:effectLst/>
                <a:latin typeface="+mj-lt"/>
                <a:ea typeface="Times New Roman" panose="02020603050405020304" pitchFamily="18" charset="0"/>
                <a:cs typeface="Times New Roman" panose="02020603050405020304" pitchFamily="18" charset="0"/>
              </a:rPr>
              <a:t>capitalized</a:t>
            </a:r>
            <a:r>
              <a:rPr lang="en-US" sz="1800" kern="0" dirty="0">
                <a:effectLst/>
                <a:latin typeface="+mj-lt"/>
                <a:ea typeface="Times New Roman" panose="02020603050405020304" pitchFamily="18" charset="0"/>
                <a:cs typeface="Times New Roman" panose="02020603050405020304" pitchFamily="18" charset="0"/>
              </a:rPr>
              <a:t> as an addition to the subscription asset.</a:t>
            </a:r>
          </a:p>
          <a:p>
            <a:pPr marL="0" marR="0">
              <a:lnSpc>
                <a:spcPct val="107000"/>
              </a:lnSpc>
              <a:spcBef>
                <a:spcPts val="0"/>
              </a:spcBef>
              <a:spcAft>
                <a:spcPts val="800"/>
              </a:spcAft>
            </a:pPr>
            <a:endParaRPr lang="en-US" sz="18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0" dirty="0">
                <a:effectLst/>
                <a:latin typeface="+mj-lt"/>
                <a:ea typeface="Times New Roman" panose="02020603050405020304" pitchFamily="18" charset="0"/>
                <a:cs typeface="Times New Roman" panose="02020603050405020304" pitchFamily="18" charset="0"/>
              </a:rPr>
              <a:t>Operation and additional implementation stage</a:t>
            </a:r>
            <a:endParaRPr lang="en-US" sz="18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mj-lt"/>
                <a:ea typeface="Times New Roman" panose="02020603050405020304" pitchFamily="18" charset="0"/>
                <a:cs typeface="Times New Roman" panose="02020603050405020304" pitchFamily="18" charset="0"/>
              </a:rPr>
              <a:t>Governments may experience operational challenges throughout the subscription term which require technical support, maintenance, troubleshooting, or other assistance with the SBITA. Per GASB 96, cash outlays during the operation and additional implementation stage are expensed in the period incurred, unless the activity is related to increasing the efficiency of or adding to the functionality of the subscription asset in a way that didn’t exist before.</a:t>
            </a:r>
            <a:endParaRPr lang="en-US" sz="18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mj-lt"/>
                <a:ea typeface="Times New Roman" panose="02020603050405020304" pitchFamily="18" charset="0"/>
                <a:cs typeface="Times New Roman" panose="02020603050405020304" pitchFamily="18" charset="0"/>
              </a:rPr>
              <a:t>Because the additional support services did not add to the functionality or efficiency of the software, the </a:t>
            </a:r>
            <a:r>
              <a:rPr lang="en-US" sz="1800" b="1" kern="0" dirty="0">
                <a:effectLst/>
                <a:latin typeface="+mj-lt"/>
                <a:ea typeface="Times New Roman" panose="02020603050405020304" pitchFamily="18" charset="0"/>
                <a:cs typeface="Times New Roman" panose="02020603050405020304" pitchFamily="18" charset="0"/>
              </a:rPr>
              <a:t>$300</a:t>
            </a:r>
            <a:r>
              <a:rPr lang="en-US" sz="1800" kern="0" dirty="0">
                <a:effectLst/>
                <a:latin typeface="+mj-lt"/>
                <a:ea typeface="Times New Roman" panose="02020603050405020304" pitchFamily="18" charset="0"/>
                <a:cs typeface="Times New Roman" panose="02020603050405020304" pitchFamily="18" charset="0"/>
              </a:rPr>
              <a:t> cost will be </a:t>
            </a:r>
            <a:r>
              <a:rPr lang="en-US" sz="1800" b="1" kern="0" dirty="0">
                <a:effectLst/>
                <a:latin typeface="+mj-lt"/>
                <a:ea typeface="Times New Roman" panose="02020603050405020304" pitchFamily="18" charset="0"/>
                <a:cs typeface="Times New Roman" panose="02020603050405020304" pitchFamily="18" charset="0"/>
              </a:rPr>
              <a:t>expensed as incurred</a:t>
            </a:r>
            <a:r>
              <a:rPr lang="en-US" sz="1800" kern="0" dirty="0">
                <a:effectLst/>
                <a:latin typeface="+mj-lt"/>
                <a:ea typeface="Times New Roman" panose="02020603050405020304" pitchFamily="18" charset="0"/>
                <a:cs typeface="Times New Roman" panose="02020603050405020304" pitchFamily="18" charset="0"/>
              </a:rPr>
              <a:t> and not capitalized as part of the subscription asset.</a:t>
            </a:r>
            <a:endParaRPr lang="en-US" sz="18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mj-lt"/>
                <a:ea typeface="Times New Roman" panose="02020603050405020304" pitchFamily="18" charset="0"/>
                <a:cs typeface="Times New Roman" panose="02020603050405020304" pitchFamily="18" charset="0"/>
              </a:rPr>
              <a:t>After walking through the additional costs to DFA (outside of the subscription fees) and determining what to include in the calculation of the subscription asset, let’s calculate the initial subscription liability.</a:t>
            </a:r>
            <a:endParaRPr lang="en-US" sz="1800" kern="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1096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9208-CB3E-FA6D-1E5B-849D1A3EA6DE}"/>
              </a:ext>
            </a:extLst>
          </p:cNvPr>
          <p:cNvSpPr>
            <a:spLocks noGrp="1"/>
          </p:cNvSpPr>
          <p:nvPr>
            <p:ph type="title"/>
          </p:nvPr>
        </p:nvSpPr>
        <p:spPr>
          <a:xfrm>
            <a:off x="1141413" y="333374"/>
            <a:ext cx="9905998" cy="790575"/>
          </a:xfrm>
        </p:spPr>
        <p:txBody>
          <a:bodyPr/>
          <a:lstStyle/>
          <a:p>
            <a:r>
              <a:rPr lang="en-US" dirty="0"/>
              <a:t>Example #2 </a:t>
            </a:r>
            <a:r>
              <a:rPr lang="en-US" dirty="0" err="1"/>
              <a:t>Cont</a:t>
            </a:r>
            <a:r>
              <a:rPr lang="en-US" dirty="0"/>
              <a:t>:</a:t>
            </a:r>
          </a:p>
        </p:txBody>
      </p:sp>
      <p:sp>
        <p:nvSpPr>
          <p:cNvPr id="3" name="Content Placeholder 2">
            <a:extLst>
              <a:ext uri="{FF2B5EF4-FFF2-40B4-BE49-F238E27FC236}">
                <a16:creationId xmlns:a16="http://schemas.microsoft.com/office/drawing/2014/main" id="{F9F7715A-21AF-1D04-5614-3CDFA0661742}"/>
              </a:ext>
            </a:extLst>
          </p:cNvPr>
          <p:cNvSpPr>
            <a:spLocks noGrp="1"/>
          </p:cNvSpPr>
          <p:nvPr>
            <p:ph idx="1"/>
          </p:nvPr>
        </p:nvSpPr>
        <p:spPr>
          <a:xfrm>
            <a:off x="1141412" y="1219200"/>
            <a:ext cx="9905999" cy="5305425"/>
          </a:xfrm>
        </p:spPr>
        <p:txBody>
          <a:bodyPr/>
          <a:lstStyle/>
          <a:p>
            <a:pPr marL="0" marR="0" indent="0">
              <a:lnSpc>
                <a:spcPct val="107000"/>
              </a:lnSpc>
              <a:spcBef>
                <a:spcPts val="0"/>
              </a:spcBef>
              <a:spcAft>
                <a:spcPts val="800"/>
              </a:spcAft>
              <a:buNone/>
            </a:pPr>
            <a:r>
              <a:rPr lang="en-US" sz="1800" b="1" kern="0" dirty="0">
                <a:effectLst/>
                <a:latin typeface="+mj-lt"/>
                <a:ea typeface="Times New Roman" panose="02020603050405020304" pitchFamily="18" charset="0"/>
                <a:cs typeface="Times New Roman" panose="02020603050405020304" pitchFamily="18" charset="0"/>
              </a:rPr>
              <a:t>Calculation of subscription liability</a:t>
            </a:r>
            <a:endParaRPr lang="en-US" sz="18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0" dirty="0">
                <a:effectLst/>
                <a:latin typeface="+mj-lt"/>
                <a:ea typeface="Times New Roman" panose="02020603050405020304" pitchFamily="18" charset="0"/>
                <a:cs typeface="Times New Roman" panose="02020603050405020304" pitchFamily="18" charset="0"/>
              </a:rPr>
              <a:t>The initial subscription liability is measured as the </a:t>
            </a:r>
            <a:r>
              <a:rPr lang="en-US" sz="1800" kern="100" dirty="0">
                <a:effectLst/>
                <a:latin typeface="+mj-lt"/>
                <a:ea typeface="Calibri" panose="020F0502020204030204" pitchFamily="34" charset="0"/>
                <a:cs typeface="Times New Roman" panose="02020603050405020304" pitchFamily="18" charset="0"/>
              </a:rPr>
              <a:t>present value of the subscription payment </a:t>
            </a:r>
            <a:r>
              <a:rPr lang="en-US" sz="1800" kern="0" dirty="0">
                <a:effectLst/>
                <a:latin typeface="+mj-lt"/>
                <a:ea typeface="Times New Roman" panose="02020603050405020304" pitchFamily="18" charset="0"/>
                <a:cs typeface="Times New Roman" panose="02020603050405020304" pitchFamily="18" charset="0"/>
              </a:rPr>
              <a:t>expected to be made to the vendor during the subscription term. By utilizing a present value calculator and populating the terms noted above:</a:t>
            </a:r>
            <a:r>
              <a:rPr lang="en-US" sz="1800" kern="100" dirty="0">
                <a:effectLst/>
                <a:latin typeface="+mj-l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mj-lt"/>
                <a:ea typeface="Times New Roman" panose="02020603050405020304" pitchFamily="18" charset="0"/>
              </a:rPr>
              <a:t>$5,000 annual subscription payments, paid in advance,</a:t>
            </a:r>
            <a:r>
              <a:rPr lang="en-US" sz="1800" dirty="0">
                <a:effectLst/>
                <a:latin typeface="+mj-lt"/>
                <a:ea typeface="Calibri" panose="020F0502020204030204" pitchFamily="34" charset="0"/>
                <a:cs typeface="Times New Roman" panose="02020603050405020304" pitchFamily="18" charset="0"/>
              </a:rPr>
              <a:t> </a:t>
            </a:r>
            <a:endParaRPr lang="en-US" sz="1800" kern="0" dirty="0">
              <a:effectLst/>
              <a:latin typeface="+mj-lt"/>
              <a:ea typeface="Times New Roman" panose="02020603050405020304" pitchFamily="18"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SzPts val="1000"/>
              <a:buNone/>
              <a:tabLst>
                <a:tab pos="457200" algn="l"/>
              </a:tabLst>
            </a:pPr>
            <a:endParaRPr lang="en-US" sz="18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mj-lt"/>
                <a:ea typeface="Times New Roman" panose="02020603050405020304" pitchFamily="18" charset="0"/>
                <a:cs typeface="Times New Roman" panose="02020603050405020304" pitchFamily="18" charset="0"/>
              </a:rPr>
              <a:t>3-year (36 months) subscription term,</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mj-lt"/>
                <a:ea typeface="Times New Roman" panose="02020603050405020304" pitchFamily="18" charset="0"/>
                <a:cs typeface="Times New Roman" panose="02020603050405020304" pitchFamily="18" charset="0"/>
              </a:rPr>
              <a:t>2% borrowing rate, (IBR rates, if not described in agreement will be posted on FCD website)</a:t>
            </a:r>
            <a:endParaRPr lang="en-US" sz="18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0" dirty="0">
                <a:effectLst/>
                <a:latin typeface="+mj-lt"/>
                <a:ea typeface="Times New Roman" panose="02020603050405020304" pitchFamily="18" charset="0"/>
                <a:cs typeface="Times New Roman" panose="02020603050405020304" pitchFamily="18" charset="0"/>
              </a:rPr>
              <a:t>we calculate a present value of $14,708. This is the value of the initial subscription liability.</a:t>
            </a:r>
            <a:endParaRPr lang="en-US" sz="1800" kern="100" dirty="0">
              <a:effectLst/>
              <a:latin typeface="+mj-lt"/>
              <a:ea typeface="Calibri" panose="020F0502020204030204" pitchFamily="34" charset="0"/>
              <a:cs typeface="Times New Roman" panose="02020603050405020304"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15EAE768-172A-6D1E-8BC0-DE311973F8D2}"/>
              </a:ext>
            </a:extLst>
          </p:cNvPr>
          <p:cNvPicPr>
            <a:picLocks noChangeAspect="1"/>
          </p:cNvPicPr>
          <p:nvPr/>
        </p:nvPicPr>
        <p:blipFill>
          <a:blip r:embed="rId2"/>
          <a:stretch>
            <a:fillRect/>
          </a:stretch>
        </p:blipFill>
        <p:spPr>
          <a:xfrm>
            <a:off x="1553442" y="2663333"/>
            <a:ext cx="5702935" cy="1967230"/>
          </a:xfrm>
          <a:prstGeom prst="rect">
            <a:avLst/>
          </a:prstGeom>
        </p:spPr>
      </p:pic>
    </p:spTree>
    <p:extLst>
      <p:ext uri="{BB962C8B-B14F-4D97-AF65-F5344CB8AC3E}">
        <p14:creationId xmlns:p14="http://schemas.microsoft.com/office/powerpoint/2010/main" val="137411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5DF2-4373-9158-CCEB-10AABD11C00B}"/>
              </a:ext>
            </a:extLst>
          </p:cNvPr>
          <p:cNvSpPr>
            <a:spLocks noGrp="1"/>
          </p:cNvSpPr>
          <p:nvPr>
            <p:ph type="title"/>
          </p:nvPr>
        </p:nvSpPr>
        <p:spPr/>
        <p:txBody>
          <a:bodyPr/>
          <a:lstStyle/>
          <a:p>
            <a:r>
              <a:rPr lang="en-US" dirty="0"/>
              <a:t>Training purpose</a:t>
            </a:r>
          </a:p>
        </p:txBody>
      </p:sp>
      <p:sp>
        <p:nvSpPr>
          <p:cNvPr id="3" name="Content Placeholder 2">
            <a:extLst>
              <a:ext uri="{FF2B5EF4-FFF2-40B4-BE49-F238E27FC236}">
                <a16:creationId xmlns:a16="http://schemas.microsoft.com/office/drawing/2014/main" id="{9EBB4C42-6832-31F0-86B2-346D1D790BF8}"/>
              </a:ext>
            </a:extLst>
          </p:cNvPr>
          <p:cNvSpPr>
            <a:spLocks noGrp="1"/>
          </p:cNvSpPr>
          <p:nvPr>
            <p:ph idx="1"/>
          </p:nvPr>
        </p:nvSpPr>
        <p:spPr/>
        <p:txBody>
          <a:bodyPr/>
          <a:lstStyle/>
          <a:p>
            <a:pPr marL="0" indent="0">
              <a:buNone/>
            </a:pPr>
            <a:r>
              <a:rPr lang="en-US" sz="2300"/>
              <a:t>The purpose of this training is to provide the State of New Mexico state agencies guidance for identification and reporting SBITA’s as required by GASB 96.</a:t>
            </a:r>
          </a:p>
          <a:p>
            <a:endParaRPr lang="en-US" dirty="0"/>
          </a:p>
        </p:txBody>
      </p:sp>
    </p:spTree>
    <p:extLst>
      <p:ext uri="{BB962C8B-B14F-4D97-AF65-F5344CB8AC3E}">
        <p14:creationId xmlns:p14="http://schemas.microsoft.com/office/powerpoint/2010/main" val="317754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446B2E-32C5-0F95-C20B-933AF123CC56}"/>
              </a:ext>
            </a:extLst>
          </p:cNvPr>
          <p:cNvSpPr>
            <a:spLocks noGrp="1"/>
          </p:cNvSpPr>
          <p:nvPr>
            <p:ph type="title"/>
          </p:nvPr>
        </p:nvSpPr>
        <p:spPr>
          <a:xfrm>
            <a:off x="1141413" y="618518"/>
            <a:ext cx="4459286" cy="1478570"/>
          </a:xfrm>
        </p:spPr>
        <p:txBody>
          <a:bodyPr>
            <a:normAutofit/>
          </a:bodyPr>
          <a:lstStyle/>
          <a:p>
            <a:r>
              <a:rPr lang="en-US" sz="3200" dirty="0"/>
              <a:t>Example #2 </a:t>
            </a:r>
            <a:r>
              <a:rPr lang="en-US" sz="3200" dirty="0" err="1"/>
              <a:t>cont</a:t>
            </a:r>
            <a:r>
              <a:rPr lang="en-US" sz="3200" dirty="0"/>
              <a:t>:</a:t>
            </a:r>
          </a:p>
        </p:txBody>
      </p:sp>
      <p:sp>
        <p:nvSpPr>
          <p:cNvPr id="3" name="Content Placeholder 2">
            <a:extLst>
              <a:ext uri="{FF2B5EF4-FFF2-40B4-BE49-F238E27FC236}">
                <a16:creationId xmlns:a16="http://schemas.microsoft.com/office/drawing/2014/main" id="{2DAAF137-B71C-572C-8AB3-5768504EA5E2}"/>
              </a:ext>
            </a:extLst>
          </p:cNvPr>
          <p:cNvSpPr>
            <a:spLocks noGrp="1"/>
          </p:cNvSpPr>
          <p:nvPr>
            <p:ph idx="1"/>
          </p:nvPr>
        </p:nvSpPr>
        <p:spPr>
          <a:xfrm>
            <a:off x="1141412" y="2249487"/>
            <a:ext cx="4459287" cy="3965046"/>
          </a:xfrm>
        </p:spPr>
        <p:txBody>
          <a:bodyPr>
            <a:normAutofit/>
          </a:bodyPr>
          <a:lstStyle/>
          <a:p>
            <a:pPr marL="0" marR="0" indent="0">
              <a:lnSpc>
                <a:spcPct val="110000"/>
              </a:lnSpc>
              <a:spcBef>
                <a:spcPts val="0"/>
              </a:spcBef>
              <a:spcAft>
                <a:spcPts val="800"/>
              </a:spcAft>
              <a:buNone/>
            </a:pPr>
            <a:r>
              <a:rPr lang="en-US" sz="1700" b="1" kern="0" dirty="0">
                <a:effectLst/>
                <a:latin typeface="Times New Roman" panose="02020603050405020304" pitchFamily="18" charset="0"/>
                <a:ea typeface="Times New Roman" panose="02020603050405020304" pitchFamily="18" charset="0"/>
                <a:cs typeface="Times New Roman" panose="02020603050405020304" pitchFamily="18" charset="0"/>
              </a:rPr>
              <a:t>Calculation of subscription asset</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800"/>
              </a:spcAft>
              <a:buNone/>
            </a:pPr>
            <a:r>
              <a:rPr lang="en-US" sz="1700" kern="0" dirty="0">
                <a:effectLst/>
                <a:latin typeface="Times New Roman" panose="02020603050405020304" pitchFamily="18" charset="0"/>
                <a:ea typeface="Times New Roman" panose="02020603050405020304" pitchFamily="18" charset="0"/>
                <a:cs typeface="Times New Roman" panose="02020603050405020304" pitchFamily="18" charset="0"/>
              </a:rPr>
              <a:t>To calculate the initial subscription asset, take the subscription liability of $14,708 and add the capitalizable initial implementation costs for data migration of $2,000. Therefore, the starting subscription asset value is $16,708 ($14,708 + $2,000).</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800"/>
              </a:spcAft>
              <a:buNone/>
            </a:pPr>
            <a:r>
              <a:rPr lang="en-US" sz="1700" b="1" kern="0" dirty="0">
                <a:effectLst/>
                <a:latin typeface="Times New Roman" panose="02020603050405020304" pitchFamily="18" charset="0"/>
                <a:ea typeface="Times New Roman" panose="02020603050405020304" pitchFamily="18" charset="0"/>
                <a:cs typeface="Times New Roman" panose="02020603050405020304" pitchFamily="18" charset="0"/>
              </a:rPr>
              <a:t>Amortization of subscription asset and liability</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800"/>
              </a:spcAft>
              <a:buNone/>
            </a:pPr>
            <a:r>
              <a:rPr lang="en-US" sz="1700" kern="0" dirty="0">
                <a:effectLst/>
                <a:latin typeface="Times New Roman" panose="02020603050405020304" pitchFamily="18" charset="0"/>
                <a:ea typeface="Times New Roman" panose="02020603050405020304" pitchFamily="18" charset="0"/>
                <a:cs typeface="Times New Roman" panose="02020603050405020304" pitchFamily="18" charset="0"/>
              </a:rPr>
              <a:t>The amortization schedule for both the subscription liability and subscription asset recognized for this SBITA:</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n-US" sz="1700" dirty="0"/>
          </a:p>
        </p:txBody>
      </p:sp>
      <p:pic>
        <p:nvPicPr>
          <p:cNvPr id="4" name="Picture 3" descr="GASB 96 Amortization Schedule">
            <a:extLst>
              <a:ext uri="{FF2B5EF4-FFF2-40B4-BE49-F238E27FC236}">
                <a16:creationId xmlns:a16="http://schemas.microsoft.com/office/drawing/2014/main" id="{450A454B-8C28-73CA-EA56-F008748C2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096082" y="618518"/>
            <a:ext cx="5456114"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405856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CDFA-4361-2719-6286-7C9E23F6E22A}"/>
              </a:ext>
            </a:extLst>
          </p:cNvPr>
          <p:cNvSpPr>
            <a:spLocks noGrp="1"/>
          </p:cNvSpPr>
          <p:nvPr>
            <p:ph type="title"/>
          </p:nvPr>
        </p:nvSpPr>
        <p:spPr/>
        <p:txBody>
          <a:bodyPr/>
          <a:lstStyle/>
          <a:p>
            <a:r>
              <a:rPr lang="en-US" dirty="0"/>
              <a:t>Example #2 </a:t>
            </a:r>
            <a:r>
              <a:rPr lang="en-US" dirty="0" err="1"/>
              <a:t>Cont</a:t>
            </a:r>
            <a:r>
              <a:rPr lang="en-US" dirty="0"/>
              <a:t>:</a:t>
            </a:r>
          </a:p>
        </p:txBody>
      </p:sp>
      <p:sp>
        <p:nvSpPr>
          <p:cNvPr id="3" name="Content Placeholder 2">
            <a:extLst>
              <a:ext uri="{FF2B5EF4-FFF2-40B4-BE49-F238E27FC236}">
                <a16:creationId xmlns:a16="http://schemas.microsoft.com/office/drawing/2014/main" id="{88BE4E55-4AAE-29BD-27DD-23A244C52C9E}"/>
              </a:ext>
            </a:extLst>
          </p:cNvPr>
          <p:cNvSpPr>
            <a:spLocks noGrp="1"/>
          </p:cNvSpPr>
          <p:nvPr>
            <p:ph idx="1"/>
          </p:nvPr>
        </p:nvSpPr>
        <p:spPr>
          <a:xfrm>
            <a:off x="1141412" y="1761688"/>
            <a:ext cx="9905999" cy="4731391"/>
          </a:xfrm>
        </p:spPr>
        <p:txBody>
          <a:bodyPr>
            <a:normAutofit fontScale="77500" lnSpcReduction="20000"/>
          </a:bodyPr>
          <a:lstStyle/>
          <a:p>
            <a:pPr marL="0" marR="0">
              <a:lnSpc>
                <a:spcPct val="107000"/>
              </a:lnSpc>
              <a:spcBef>
                <a:spcPts val="0"/>
              </a:spcBef>
              <a:spcAft>
                <a:spcPts val="800"/>
              </a:spcAft>
            </a:pPr>
            <a:r>
              <a:rPr lang="en-US" sz="2600" kern="0" dirty="0">
                <a:effectLst/>
                <a:latin typeface="+mj-lt"/>
                <a:ea typeface="Times New Roman" panose="02020603050405020304" pitchFamily="18" charset="0"/>
                <a:cs typeface="Times New Roman" panose="02020603050405020304" pitchFamily="18" charset="0"/>
              </a:rPr>
              <a:t>The </a:t>
            </a:r>
            <a:r>
              <a:rPr lang="en-US" sz="2600" kern="100" dirty="0">
                <a:effectLst/>
                <a:latin typeface="+mj-lt"/>
                <a:ea typeface="Calibri" panose="020F0502020204030204" pitchFamily="34" charset="0"/>
                <a:cs typeface="Times New Roman" panose="02020603050405020304" pitchFamily="18" charset="0"/>
              </a:rPr>
              <a:t>interest expense </a:t>
            </a:r>
            <a:r>
              <a:rPr lang="en-US" sz="2600" kern="0" dirty="0">
                <a:effectLst/>
                <a:latin typeface="+mj-lt"/>
                <a:ea typeface="Times New Roman" panose="02020603050405020304" pitchFamily="18" charset="0"/>
                <a:cs typeface="Times New Roman" panose="02020603050405020304" pitchFamily="18" charset="0"/>
              </a:rPr>
              <a:t>in each month is calculated by multiplying the outstanding liability balance at the end of the prior month by the 2% (IBR rate) borrowing rate divided by 12 months. In a period when no payment is made, the government accrues interest expense in a separate liability account called “</a:t>
            </a:r>
            <a:r>
              <a:rPr lang="en-US" sz="2600" kern="100" dirty="0">
                <a:effectLst/>
                <a:latin typeface="+mj-lt"/>
                <a:ea typeface="Calibri" panose="020F0502020204030204" pitchFamily="34" charset="0"/>
                <a:cs typeface="Times New Roman" panose="02020603050405020304" pitchFamily="18" charset="0"/>
              </a:rPr>
              <a:t>accrued interest liability</a:t>
            </a:r>
            <a:r>
              <a:rPr lang="en-US" sz="2600" kern="0" dirty="0">
                <a:effectLst/>
                <a:latin typeface="+mj-lt"/>
                <a:ea typeface="Times New Roman" panose="02020603050405020304" pitchFamily="18" charset="0"/>
                <a:cs typeface="Times New Roman" panose="02020603050405020304" pitchFamily="18" charset="0"/>
              </a:rPr>
              <a:t>” and does not increase the balance of the outstanding subscription liability. Any subscription payments that the government makes should be allocated first to the cumulative accrued interest liability balance and then to the outstanding subscription liability.</a:t>
            </a:r>
            <a:endParaRPr lang="en-US" sz="2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kern="0" dirty="0">
                <a:effectLst/>
                <a:latin typeface="+mj-lt"/>
                <a:ea typeface="Times New Roman" panose="02020603050405020304" pitchFamily="18" charset="0"/>
                <a:cs typeface="Times New Roman" panose="02020603050405020304" pitchFamily="18" charset="0"/>
              </a:rPr>
              <a:t>The opening subscription asset of $16,708 is amortized on a straight-line basis over the subscription term. To calculate the $464 monthly amortization of the subscription asset, divide the gross subscription asset of $16,708 by the subscription term of 36 months ($16,708 / 36 = $464).</a:t>
            </a:r>
            <a:endParaRPr lang="en-US" sz="26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kern="0" dirty="0">
                <a:effectLst/>
                <a:latin typeface="+mj-lt"/>
                <a:ea typeface="Times New Roman" panose="02020603050405020304" pitchFamily="18" charset="0"/>
                <a:cs typeface="Times New Roman" panose="02020603050405020304" pitchFamily="18" charset="0"/>
              </a:rPr>
              <a:t>On the date of the last payment (July 1, 2024), the subscription liability is reduced to $0 because all payments have been made and the government has no further obligation to the vendor. The subscription asset, however, is amortized over the entire subscription period because the entity has the right to use the SBITA until the last day of the subscription term (June 30, 2025).</a:t>
            </a:r>
            <a:endParaRPr lang="en-US" sz="2600" kern="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3958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49E-9C87-A718-9FE3-D13E36884992}"/>
              </a:ext>
            </a:extLst>
          </p:cNvPr>
          <p:cNvSpPr>
            <a:spLocks noGrp="1"/>
          </p:cNvSpPr>
          <p:nvPr>
            <p:ph type="title"/>
          </p:nvPr>
        </p:nvSpPr>
        <p:spPr>
          <a:xfrm>
            <a:off x="6569957" y="618518"/>
            <a:ext cx="4747088" cy="1478570"/>
          </a:xfrm>
        </p:spPr>
        <p:txBody>
          <a:bodyPr>
            <a:normAutofit/>
          </a:bodyPr>
          <a:lstStyle/>
          <a:p>
            <a:r>
              <a:rPr lang="en-US"/>
              <a:t>Journal Entries</a:t>
            </a:r>
            <a:endParaRPr lang="en-US" dirty="0"/>
          </a:p>
        </p:txBody>
      </p:sp>
      <p:sp>
        <p:nvSpPr>
          <p:cNvPr id="12"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762CD8-FDC0-8592-AE5C-EF7E01DF4D5E}"/>
              </a:ext>
            </a:extLst>
          </p:cNvPr>
          <p:cNvSpPr>
            <a:spLocks noGrp="1"/>
          </p:cNvSpPr>
          <p:nvPr>
            <p:ph idx="1"/>
          </p:nvPr>
        </p:nvSpPr>
        <p:spPr>
          <a:xfrm>
            <a:off x="6569957" y="2249487"/>
            <a:ext cx="4747087" cy="3541714"/>
          </a:xfrm>
        </p:spPr>
        <p:txBody>
          <a:bodyPr>
            <a:normAutofit/>
          </a:bodyPr>
          <a:lstStyle/>
          <a:p>
            <a:pPr marL="0" indent="0">
              <a:buNone/>
            </a:pPr>
            <a:r>
              <a:rPr lang="en-US" kern="0" dirty="0">
                <a:effectLst/>
                <a:latin typeface="+mj-lt"/>
                <a:ea typeface="Times New Roman" panose="02020603050405020304" pitchFamily="18" charset="0"/>
                <a:cs typeface="Times New Roman" panose="02020603050405020304" pitchFamily="18" charset="0"/>
              </a:rPr>
              <a:t>Based on the calculations and the amortization schedule above, the following are the journal entries for both the initial recognition of the subscription asset and liability and the subsequent recognition of payments and expenses.</a:t>
            </a:r>
            <a:endParaRPr lang="en-US" kern="100" dirty="0">
              <a:effectLst/>
              <a:latin typeface="+mj-lt"/>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BC3DF58-A394-4C16-E937-9AB34F83F4DD}"/>
              </a:ext>
            </a:extLst>
          </p:cNvPr>
          <p:cNvPicPr>
            <a:picLocks noChangeAspect="1"/>
          </p:cNvPicPr>
          <p:nvPr/>
        </p:nvPicPr>
        <p:blipFill>
          <a:blip r:embed="rId3"/>
          <a:stretch>
            <a:fillRect/>
          </a:stretch>
        </p:blipFill>
        <p:spPr>
          <a:xfrm>
            <a:off x="874954" y="975182"/>
            <a:ext cx="5125795" cy="2327520"/>
          </a:xfrm>
          <a:prstGeom prst="rect">
            <a:avLst/>
          </a:prstGeom>
        </p:spPr>
      </p:pic>
      <p:pic>
        <p:nvPicPr>
          <p:cNvPr id="6" name="Picture 5">
            <a:extLst>
              <a:ext uri="{FF2B5EF4-FFF2-40B4-BE49-F238E27FC236}">
                <a16:creationId xmlns:a16="http://schemas.microsoft.com/office/drawing/2014/main" id="{507A6AC0-72B4-4C7A-D4B2-F51B727C912E}"/>
              </a:ext>
            </a:extLst>
          </p:cNvPr>
          <p:cNvPicPr>
            <a:picLocks noChangeAspect="1"/>
          </p:cNvPicPr>
          <p:nvPr/>
        </p:nvPicPr>
        <p:blipFill>
          <a:blip r:embed="rId4"/>
          <a:stretch>
            <a:fillRect/>
          </a:stretch>
        </p:blipFill>
        <p:spPr>
          <a:xfrm>
            <a:off x="874954" y="3302702"/>
            <a:ext cx="5040071" cy="2653955"/>
          </a:xfrm>
          <a:prstGeom prst="rect">
            <a:avLst/>
          </a:prstGeom>
        </p:spPr>
      </p:pic>
    </p:spTree>
    <p:extLst>
      <p:ext uri="{BB962C8B-B14F-4D97-AF65-F5344CB8AC3E}">
        <p14:creationId xmlns:p14="http://schemas.microsoft.com/office/powerpoint/2010/main" val="199128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49E-9C87-A718-9FE3-D13E36884992}"/>
              </a:ext>
            </a:extLst>
          </p:cNvPr>
          <p:cNvSpPr>
            <a:spLocks noGrp="1"/>
          </p:cNvSpPr>
          <p:nvPr>
            <p:ph type="title"/>
          </p:nvPr>
        </p:nvSpPr>
        <p:spPr>
          <a:xfrm>
            <a:off x="6569957" y="618518"/>
            <a:ext cx="4747088" cy="1478570"/>
          </a:xfrm>
        </p:spPr>
        <p:txBody>
          <a:bodyPr>
            <a:normAutofit/>
          </a:bodyPr>
          <a:lstStyle/>
          <a:p>
            <a:r>
              <a:rPr lang="en-US"/>
              <a:t>Journal Entries</a:t>
            </a:r>
            <a:endParaRPr lang="en-US" dirty="0"/>
          </a:p>
        </p:txBody>
      </p:sp>
      <p:sp>
        <p:nvSpPr>
          <p:cNvPr id="12"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762CD8-FDC0-8592-AE5C-EF7E01DF4D5E}"/>
              </a:ext>
            </a:extLst>
          </p:cNvPr>
          <p:cNvSpPr>
            <a:spLocks noGrp="1"/>
          </p:cNvSpPr>
          <p:nvPr>
            <p:ph idx="1"/>
          </p:nvPr>
        </p:nvSpPr>
        <p:spPr>
          <a:xfrm>
            <a:off x="6569957" y="2249487"/>
            <a:ext cx="4747087" cy="3541714"/>
          </a:xfrm>
        </p:spPr>
        <p:txBody>
          <a:bodyPr>
            <a:normAutofit/>
          </a:bodyPr>
          <a:lstStyle/>
          <a:p>
            <a:pPr marL="0" indent="0">
              <a:buNone/>
            </a:pPr>
            <a:r>
              <a:rPr lang="en-US" kern="0" dirty="0">
                <a:effectLst/>
                <a:latin typeface="+mj-lt"/>
                <a:ea typeface="Times New Roman" panose="02020603050405020304" pitchFamily="18" charset="0"/>
                <a:cs typeface="Times New Roman" panose="02020603050405020304" pitchFamily="18" charset="0"/>
              </a:rPr>
              <a:t>Based on the calculations and the amortization schedule above, the following are the journal entries for an already existing SBITA at July 1, 2022.</a:t>
            </a:r>
            <a:endParaRPr lang="en-US" kern="100" dirty="0">
              <a:effectLst/>
              <a:latin typeface="+mj-lt"/>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98EC44C9-E398-CE44-0219-45A2F61D038C}"/>
              </a:ext>
            </a:extLst>
          </p:cNvPr>
          <p:cNvPicPr>
            <a:picLocks noChangeAspect="1"/>
          </p:cNvPicPr>
          <p:nvPr/>
        </p:nvPicPr>
        <p:blipFill>
          <a:blip r:embed="rId3"/>
          <a:stretch>
            <a:fillRect/>
          </a:stretch>
        </p:blipFill>
        <p:spPr>
          <a:xfrm>
            <a:off x="798950" y="975705"/>
            <a:ext cx="5286376" cy="2171429"/>
          </a:xfrm>
          <a:prstGeom prst="rect">
            <a:avLst/>
          </a:prstGeom>
        </p:spPr>
      </p:pic>
      <p:pic>
        <p:nvPicPr>
          <p:cNvPr id="11" name="Picture 10">
            <a:extLst>
              <a:ext uri="{FF2B5EF4-FFF2-40B4-BE49-F238E27FC236}">
                <a16:creationId xmlns:a16="http://schemas.microsoft.com/office/drawing/2014/main" id="{46C3E030-C6C2-B35A-0102-8A83C4C14CC4}"/>
              </a:ext>
            </a:extLst>
          </p:cNvPr>
          <p:cNvPicPr>
            <a:picLocks noChangeAspect="1"/>
          </p:cNvPicPr>
          <p:nvPr/>
        </p:nvPicPr>
        <p:blipFill>
          <a:blip r:embed="rId4"/>
          <a:stretch>
            <a:fillRect/>
          </a:stretch>
        </p:blipFill>
        <p:spPr>
          <a:xfrm>
            <a:off x="798950" y="3109136"/>
            <a:ext cx="5154175" cy="2682065"/>
          </a:xfrm>
          <a:prstGeom prst="rect">
            <a:avLst/>
          </a:prstGeom>
        </p:spPr>
      </p:pic>
    </p:spTree>
    <p:extLst>
      <p:ext uri="{BB962C8B-B14F-4D97-AF65-F5344CB8AC3E}">
        <p14:creationId xmlns:p14="http://schemas.microsoft.com/office/powerpoint/2010/main" val="175625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B53D-005C-7659-D012-B0255C8E6C22}"/>
              </a:ext>
            </a:extLst>
          </p:cNvPr>
          <p:cNvSpPr>
            <a:spLocks noGrp="1"/>
          </p:cNvSpPr>
          <p:nvPr>
            <p:ph type="title"/>
          </p:nvPr>
        </p:nvSpPr>
        <p:spPr/>
        <p:txBody>
          <a:bodyPr/>
          <a:lstStyle/>
          <a:p>
            <a:r>
              <a:rPr lang="en-US" dirty="0"/>
              <a:t>Where you will find GASB 96 Resources</a:t>
            </a:r>
          </a:p>
        </p:txBody>
      </p:sp>
      <p:sp>
        <p:nvSpPr>
          <p:cNvPr id="3" name="Content Placeholder 2">
            <a:extLst>
              <a:ext uri="{FF2B5EF4-FFF2-40B4-BE49-F238E27FC236}">
                <a16:creationId xmlns:a16="http://schemas.microsoft.com/office/drawing/2014/main" id="{EF459147-585A-7AD3-E4B8-A11EDB88F671}"/>
              </a:ext>
            </a:extLst>
          </p:cNvPr>
          <p:cNvSpPr>
            <a:spLocks noGrp="1"/>
          </p:cNvSpPr>
          <p:nvPr>
            <p:ph idx="1"/>
          </p:nvPr>
        </p:nvSpPr>
        <p:spPr>
          <a:xfrm>
            <a:off x="1141412" y="2550254"/>
            <a:ext cx="9905999" cy="2810312"/>
          </a:xfrm>
        </p:spPr>
        <p:txBody>
          <a:bodyPr/>
          <a:lstStyle/>
          <a:p>
            <a:r>
              <a:rPr lang="en-US" dirty="0"/>
              <a:t>GASB 96 Decision Guide </a:t>
            </a:r>
          </a:p>
          <a:p>
            <a:r>
              <a:rPr lang="en-US" dirty="0"/>
              <a:t>IBR Schedule</a:t>
            </a:r>
          </a:p>
          <a:p>
            <a:r>
              <a:rPr lang="en-US" dirty="0"/>
              <a:t>NEW GASB 96 Accounts</a:t>
            </a:r>
          </a:p>
          <a:p>
            <a:r>
              <a:rPr lang="en-US" sz="2400" u="heavy" spc="-10" dirty="0">
                <a:uFill>
                  <a:solidFill>
                    <a:srgbClr val="0462C0"/>
                  </a:solidFill>
                </a:uFill>
                <a:latin typeface="+mj-lt"/>
                <a:cs typeface="Calibri"/>
              </a:rPr>
              <a:t>https://www.nmdfa.state.nm.us/financial-control/gasb-87and96-resources/</a:t>
            </a:r>
          </a:p>
          <a:p>
            <a:pPr marL="0" indent="0">
              <a:buNone/>
            </a:pPr>
            <a:endParaRPr lang="en-US" sz="2400" dirty="0">
              <a:latin typeface="Calibri"/>
              <a:cs typeface="Calibri"/>
            </a:endParaRPr>
          </a:p>
          <a:p>
            <a:endParaRPr lang="en-US" dirty="0"/>
          </a:p>
        </p:txBody>
      </p:sp>
    </p:spTree>
    <p:extLst>
      <p:ext uri="{BB962C8B-B14F-4D97-AF65-F5344CB8AC3E}">
        <p14:creationId xmlns:p14="http://schemas.microsoft.com/office/powerpoint/2010/main" val="274723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EC4DEB-334A-4E36-29D5-1C3EDA8712D1}"/>
              </a:ext>
            </a:extLst>
          </p:cNvPr>
          <p:cNvSpPr>
            <a:spLocks noGrp="1"/>
          </p:cNvSpPr>
          <p:nvPr>
            <p:ph idx="1"/>
          </p:nvPr>
        </p:nvSpPr>
        <p:spPr>
          <a:xfrm>
            <a:off x="6448425" y="5745481"/>
            <a:ext cx="4598986" cy="45719"/>
          </a:xfrm>
        </p:spPr>
        <p:txBody>
          <a:bodyPr>
            <a:normAutofit fontScale="25000" lnSpcReduction="20000"/>
          </a:bodyPr>
          <a:lstStyle/>
          <a:p>
            <a:endParaRPr lang="en-US" dirty="0"/>
          </a:p>
        </p:txBody>
      </p:sp>
      <p:grpSp>
        <p:nvGrpSpPr>
          <p:cNvPr id="590" name="Group 12">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91" name="Rectangle 13">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2"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7" name="Title 6">
            <a:extLst>
              <a:ext uri="{FF2B5EF4-FFF2-40B4-BE49-F238E27FC236}">
                <a16:creationId xmlns:a16="http://schemas.microsoft.com/office/drawing/2014/main" id="{5FDD096B-8EE3-A696-27A2-9017614D62CE}"/>
              </a:ext>
            </a:extLst>
          </p:cNvPr>
          <p:cNvSpPr>
            <a:spLocks noGrp="1"/>
          </p:cNvSpPr>
          <p:nvPr>
            <p:ph type="title"/>
          </p:nvPr>
        </p:nvSpPr>
        <p:spPr>
          <a:xfrm>
            <a:off x="6448425" y="618518"/>
            <a:ext cx="4598985" cy="1478570"/>
          </a:xfrm>
        </p:spPr>
        <p:txBody>
          <a:bodyPr>
            <a:normAutofit/>
          </a:bodyPr>
          <a:lstStyle/>
          <a:p>
            <a:r>
              <a:rPr lang="en-US" dirty="0"/>
              <a:t> </a:t>
            </a:r>
            <a:r>
              <a:rPr lang="en-US" sz="5400" dirty="0"/>
              <a:t>QUESTIONS?</a:t>
            </a:r>
          </a:p>
        </p:txBody>
      </p:sp>
      <p:pic>
        <p:nvPicPr>
          <p:cNvPr id="593" name="Picture 8" descr="Question marks in a line and one question mark is lit">
            <a:extLst>
              <a:ext uri="{FF2B5EF4-FFF2-40B4-BE49-F238E27FC236}">
                <a16:creationId xmlns:a16="http://schemas.microsoft.com/office/drawing/2014/main" id="{DB24AE05-B8DA-B0B3-6E47-2A4CBB0D6813}"/>
              </a:ext>
            </a:extLst>
          </p:cNvPr>
          <p:cNvPicPr>
            <a:picLocks noChangeAspect="1"/>
          </p:cNvPicPr>
          <p:nvPr/>
        </p:nvPicPr>
        <p:blipFill rotWithShape="1">
          <a:blip r:embed="rId4"/>
          <a:srcRect r="40611" b="-1"/>
          <a:stretch/>
        </p:blipFill>
        <p:spPr>
          <a:xfrm>
            <a:off x="-5597" y="10"/>
            <a:ext cx="6101597" cy="6857990"/>
          </a:xfrm>
          <a:prstGeom prst="rect">
            <a:avLst/>
          </a:prstGeom>
        </p:spPr>
      </p:pic>
      <p:grpSp>
        <p:nvGrpSpPr>
          <p:cNvPr id="594" name="Group 16">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95" name="Rectangle 17">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96"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7"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8" name="Rectangle 20">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99"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0"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1"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2"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3"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4"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5"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6"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7"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8"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9"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0"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1"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2"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3"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4"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5"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6"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7"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8"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9"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0"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1"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2"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3" name="Rectangle 45">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24"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5"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6"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7"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8"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9"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0"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1"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2"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3"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4"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5" name="Rectangle 57">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36"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7"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8"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9"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0"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1"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2"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3"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4"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5"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6"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Tree>
    <p:extLst>
      <p:ext uri="{BB962C8B-B14F-4D97-AF65-F5344CB8AC3E}">
        <p14:creationId xmlns:p14="http://schemas.microsoft.com/office/powerpoint/2010/main" val="73956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4981-2386-4CEF-C3D4-57CE56AFB1AF}"/>
              </a:ext>
            </a:extLst>
          </p:cNvPr>
          <p:cNvSpPr>
            <a:spLocks noGrp="1"/>
          </p:cNvSpPr>
          <p:nvPr>
            <p:ph type="title"/>
          </p:nvPr>
        </p:nvSpPr>
        <p:spPr/>
        <p:txBody>
          <a:bodyPr/>
          <a:lstStyle/>
          <a:p>
            <a:r>
              <a:rPr lang="en-US" dirty="0"/>
              <a:t>Defining a sbita</a:t>
            </a:r>
          </a:p>
        </p:txBody>
      </p:sp>
      <p:sp>
        <p:nvSpPr>
          <p:cNvPr id="3" name="Content Placeholder 2">
            <a:extLst>
              <a:ext uri="{FF2B5EF4-FFF2-40B4-BE49-F238E27FC236}">
                <a16:creationId xmlns:a16="http://schemas.microsoft.com/office/drawing/2014/main" id="{984C410C-C911-29F5-B4F9-2FBED5500816}"/>
              </a:ext>
            </a:extLst>
          </p:cNvPr>
          <p:cNvSpPr>
            <a:spLocks noGrp="1"/>
          </p:cNvSpPr>
          <p:nvPr>
            <p:ph idx="1"/>
          </p:nvPr>
        </p:nvSpPr>
        <p:spPr/>
        <p:txBody>
          <a:bodyPr/>
          <a:lstStyle/>
          <a:p>
            <a:pPr marL="0" indent="0">
              <a:buNone/>
            </a:pPr>
            <a:r>
              <a:rPr lang="en-US" dirty="0"/>
              <a:t>GASB 96 defines a SBITA as a contract that conveys control of the right to use another party’s IT software, alone or in combination with tangible capital assets (the underlying IT asset), as specified in the agreement for a period of time in exchange or exchange-like transaction. </a:t>
            </a:r>
          </a:p>
        </p:txBody>
      </p:sp>
    </p:spTree>
    <p:extLst>
      <p:ext uri="{BB962C8B-B14F-4D97-AF65-F5344CB8AC3E}">
        <p14:creationId xmlns:p14="http://schemas.microsoft.com/office/powerpoint/2010/main" val="222712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B496-029A-EDDB-B436-18FE23484CB3}"/>
              </a:ext>
            </a:extLst>
          </p:cNvPr>
          <p:cNvSpPr>
            <a:spLocks noGrp="1"/>
          </p:cNvSpPr>
          <p:nvPr>
            <p:ph type="title"/>
          </p:nvPr>
        </p:nvSpPr>
        <p:spPr/>
        <p:txBody>
          <a:bodyPr/>
          <a:lstStyle/>
          <a:p>
            <a:r>
              <a:rPr lang="en-US" dirty="0"/>
              <a:t>When?</a:t>
            </a:r>
          </a:p>
        </p:txBody>
      </p:sp>
      <p:sp>
        <p:nvSpPr>
          <p:cNvPr id="3" name="Content Placeholder 2">
            <a:extLst>
              <a:ext uri="{FF2B5EF4-FFF2-40B4-BE49-F238E27FC236}">
                <a16:creationId xmlns:a16="http://schemas.microsoft.com/office/drawing/2014/main" id="{3238C8B8-FF0A-5A65-329C-32E665B17A1D}"/>
              </a:ext>
            </a:extLst>
          </p:cNvPr>
          <p:cNvSpPr>
            <a:spLocks noGrp="1"/>
          </p:cNvSpPr>
          <p:nvPr>
            <p:ph idx="1"/>
          </p:nvPr>
        </p:nvSpPr>
        <p:spPr/>
        <p:txBody>
          <a:bodyPr/>
          <a:lstStyle/>
          <a:p>
            <a:r>
              <a:rPr lang="en-US" dirty="0"/>
              <a:t>Effective for fiscal year beginning 7/1/2022 (Fiscal Year 2023)</a:t>
            </a:r>
          </a:p>
          <a:p>
            <a:r>
              <a:rPr lang="en-US" dirty="0"/>
              <a:t>Measurement of subscription term is based on time remaining in agreement as of that date. </a:t>
            </a:r>
          </a:p>
          <a:p>
            <a:endParaRPr lang="en-US" b="1" dirty="0"/>
          </a:p>
          <a:p>
            <a:endParaRPr lang="en-US" dirty="0"/>
          </a:p>
          <a:p>
            <a:pPr marL="0" indent="0">
              <a:buNone/>
            </a:pPr>
            <a:endParaRPr lang="en-US" dirty="0"/>
          </a:p>
        </p:txBody>
      </p:sp>
    </p:spTree>
    <p:extLst>
      <p:ext uri="{BB962C8B-B14F-4D97-AF65-F5344CB8AC3E}">
        <p14:creationId xmlns:p14="http://schemas.microsoft.com/office/powerpoint/2010/main" val="200412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41D3-43CE-2072-313D-98FB7AAE5FC1}"/>
              </a:ext>
            </a:extLst>
          </p:cNvPr>
          <p:cNvSpPr>
            <a:spLocks noGrp="1"/>
          </p:cNvSpPr>
          <p:nvPr>
            <p:ph type="title"/>
          </p:nvPr>
        </p:nvSpPr>
        <p:spPr/>
        <p:txBody>
          <a:bodyPr/>
          <a:lstStyle/>
          <a:p>
            <a:r>
              <a:rPr lang="en-US" dirty="0"/>
              <a:t>what qualifies as a sbita?</a:t>
            </a:r>
          </a:p>
        </p:txBody>
      </p:sp>
      <p:sp>
        <p:nvSpPr>
          <p:cNvPr id="3" name="Content Placeholder 2">
            <a:extLst>
              <a:ext uri="{FF2B5EF4-FFF2-40B4-BE49-F238E27FC236}">
                <a16:creationId xmlns:a16="http://schemas.microsoft.com/office/drawing/2014/main" id="{2DD1FA3A-41B9-BE34-8C39-835EE316B008}"/>
              </a:ext>
            </a:extLst>
          </p:cNvPr>
          <p:cNvSpPr>
            <a:spLocks noGrp="1"/>
          </p:cNvSpPr>
          <p:nvPr>
            <p:ph idx="1"/>
          </p:nvPr>
        </p:nvSpPr>
        <p:spPr/>
        <p:txBody>
          <a:bodyPr>
            <a:normAutofit/>
          </a:bodyPr>
          <a:lstStyle/>
          <a:p>
            <a:pPr marL="0" indent="0">
              <a:buNone/>
            </a:pPr>
            <a:r>
              <a:rPr lang="en-US" dirty="0"/>
              <a:t>Using a threshold of $5,000 a contract will qualify as a SBITA if there is a:</a:t>
            </a:r>
          </a:p>
          <a:p>
            <a:r>
              <a:rPr lang="en-US" dirty="0"/>
              <a:t>Right to use vendor’s software</a:t>
            </a:r>
          </a:p>
          <a:p>
            <a:r>
              <a:rPr lang="en-US" dirty="0"/>
              <a:t>Defined subscription period</a:t>
            </a:r>
          </a:p>
          <a:p>
            <a:r>
              <a:rPr lang="en-US" dirty="0"/>
              <a:t>Identified payment amount</a:t>
            </a:r>
          </a:p>
          <a:p>
            <a:r>
              <a:rPr lang="en-US" dirty="0"/>
              <a:t>Both parties receive and give up something of equal value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1381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B709-9EF6-943F-C044-7874C8C914E6}"/>
              </a:ext>
            </a:extLst>
          </p:cNvPr>
          <p:cNvSpPr>
            <a:spLocks noGrp="1"/>
          </p:cNvSpPr>
          <p:nvPr>
            <p:ph type="title"/>
          </p:nvPr>
        </p:nvSpPr>
        <p:spPr/>
        <p:txBody>
          <a:bodyPr/>
          <a:lstStyle/>
          <a:p>
            <a:r>
              <a:rPr lang="en-US" dirty="0"/>
              <a:t>EXCLUSIONS</a:t>
            </a:r>
          </a:p>
        </p:txBody>
      </p:sp>
      <p:sp>
        <p:nvSpPr>
          <p:cNvPr id="3" name="Content Placeholder 2">
            <a:extLst>
              <a:ext uri="{FF2B5EF4-FFF2-40B4-BE49-F238E27FC236}">
                <a16:creationId xmlns:a16="http://schemas.microsoft.com/office/drawing/2014/main" id="{63AD2EC4-B26B-67B0-2075-8CAE21811AB5}"/>
              </a:ext>
            </a:extLst>
          </p:cNvPr>
          <p:cNvSpPr>
            <a:spLocks noGrp="1"/>
          </p:cNvSpPr>
          <p:nvPr>
            <p:ph idx="1"/>
          </p:nvPr>
        </p:nvSpPr>
        <p:spPr/>
        <p:txBody>
          <a:bodyPr>
            <a:normAutofit fontScale="92500"/>
          </a:bodyPr>
          <a:lstStyle/>
          <a:p>
            <a:r>
              <a:rPr lang="en-US" dirty="0"/>
              <a:t>Contracts that do not meet qualifications </a:t>
            </a:r>
          </a:p>
          <a:p>
            <a:r>
              <a:rPr lang="en-US" dirty="0"/>
              <a:t>Service only agreements</a:t>
            </a:r>
          </a:p>
          <a:p>
            <a:r>
              <a:rPr lang="en-US" dirty="0"/>
              <a:t>Interagency software agreements</a:t>
            </a:r>
          </a:p>
          <a:p>
            <a:r>
              <a:rPr lang="en-US" dirty="0"/>
              <a:t>Short-term agreements-agreements with a maximum possible term of 12 months (or less) and/or have a cancel with convenience clause where either party may cancel</a:t>
            </a:r>
          </a:p>
          <a:p>
            <a:r>
              <a:rPr lang="en-US" dirty="0"/>
              <a:t>Contracts that qualify as a lease under GASB 87</a:t>
            </a:r>
          </a:p>
          <a:p>
            <a:r>
              <a:rPr lang="en-US" dirty="0"/>
              <a:t>Software that an agency owns or has a perpetual license agreement</a:t>
            </a:r>
          </a:p>
        </p:txBody>
      </p:sp>
    </p:spTree>
    <p:extLst>
      <p:ext uri="{BB962C8B-B14F-4D97-AF65-F5344CB8AC3E}">
        <p14:creationId xmlns:p14="http://schemas.microsoft.com/office/powerpoint/2010/main" val="413789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1332-EC6F-DE91-AC2D-F5E4DE0B0B2B}"/>
              </a:ext>
            </a:extLst>
          </p:cNvPr>
          <p:cNvSpPr>
            <a:spLocks noGrp="1"/>
          </p:cNvSpPr>
          <p:nvPr>
            <p:ph type="title"/>
          </p:nvPr>
        </p:nvSpPr>
        <p:spPr>
          <a:xfrm>
            <a:off x="1143001" y="551843"/>
            <a:ext cx="9905998" cy="1478570"/>
          </a:xfrm>
        </p:spPr>
        <p:txBody>
          <a:bodyPr/>
          <a:lstStyle/>
          <a:p>
            <a:r>
              <a:rPr lang="en-US" dirty="0"/>
              <a:t>SBITA implementation</a:t>
            </a:r>
          </a:p>
        </p:txBody>
      </p:sp>
      <p:sp>
        <p:nvSpPr>
          <p:cNvPr id="3" name="Content Placeholder 2">
            <a:extLst>
              <a:ext uri="{FF2B5EF4-FFF2-40B4-BE49-F238E27FC236}">
                <a16:creationId xmlns:a16="http://schemas.microsoft.com/office/drawing/2014/main" id="{7CCEEE95-0743-9841-FDFE-E640368C246A}"/>
              </a:ext>
            </a:extLst>
          </p:cNvPr>
          <p:cNvSpPr>
            <a:spLocks noGrp="1"/>
          </p:cNvSpPr>
          <p:nvPr>
            <p:ph idx="1"/>
          </p:nvPr>
        </p:nvSpPr>
        <p:spPr/>
        <p:txBody>
          <a:bodyPr/>
          <a:lstStyle/>
          <a:p>
            <a:pPr marL="0" indent="0">
              <a:buNone/>
            </a:pPr>
            <a:r>
              <a:rPr lang="en-US" dirty="0"/>
              <a:t>Implementation is prospective as of June 30, 2023. GASB 96 does not require agencies to go back to prior years for subscription expenditures that occurred.</a:t>
            </a:r>
          </a:p>
          <a:p>
            <a:pPr marL="0" indent="0">
              <a:buNone/>
            </a:pPr>
            <a:r>
              <a:rPr lang="en-US" dirty="0"/>
              <a:t>Agencies will recognize a subscription liability and a subscription asset as an addition in the financial statement footnotes.</a:t>
            </a:r>
          </a:p>
        </p:txBody>
      </p:sp>
    </p:spTree>
    <p:extLst>
      <p:ext uri="{BB962C8B-B14F-4D97-AF65-F5344CB8AC3E}">
        <p14:creationId xmlns:p14="http://schemas.microsoft.com/office/powerpoint/2010/main" val="144551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10E7-7D5E-5EA2-9BD1-493809F0A970}"/>
              </a:ext>
            </a:extLst>
          </p:cNvPr>
          <p:cNvSpPr>
            <a:spLocks noGrp="1"/>
          </p:cNvSpPr>
          <p:nvPr>
            <p:ph type="title"/>
          </p:nvPr>
        </p:nvSpPr>
        <p:spPr>
          <a:xfrm>
            <a:off x="1127918" y="320842"/>
            <a:ext cx="9905998" cy="1588169"/>
          </a:xfrm>
        </p:spPr>
        <p:txBody>
          <a:bodyPr/>
          <a:lstStyle/>
          <a:p>
            <a:r>
              <a:rPr lang="en-US" dirty="0"/>
              <a:t>Expenses other than subscription payments</a:t>
            </a:r>
            <a:br>
              <a:rPr lang="en-US" dirty="0"/>
            </a:br>
            <a:r>
              <a:rPr lang="en-US" sz="1400" dirty="0"/>
              <a:t>(For new SBITA’s after 7/1/2022 (adoption date))</a:t>
            </a:r>
          </a:p>
        </p:txBody>
      </p:sp>
      <p:sp>
        <p:nvSpPr>
          <p:cNvPr id="3" name="Text Placeholder 2">
            <a:extLst>
              <a:ext uri="{FF2B5EF4-FFF2-40B4-BE49-F238E27FC236}">
                <a16:creationId xmlns:a16="http://schemas.microsoft.com/office/drawing/2014/main" id="{9D886E8B-0687-7DE9-0E05-1B489AD926FB}"/>
              </a:ext>
            </a:extLst>
          </p:cNvPr>
          <p:cNvSpPr>
            <a:spLocks noGrp="1"/>
          </p:cNvSpPr>
          <p:nvPr>
            <p:ph type="body" idx="1"/>
          </p:nvPr>
        </p:nvSpPr>
        <p:spPr/>
        <p:txBody>
          <a:bodyPr/>
          <a:lstStyle/>
          <a:p>
            <a:pPr algn="ctr"/>
            <a:r>
              <a:rPr lang="en-US" dirty="0"/>
              <a:t>Preliminary project stage</a:t>
            </a:r>
          </a:p>
        </p:txBody>
      </p:sp>
      <p:sp>
        <p:nvSpPr>
          <p:cNvPr id="4" name="Text Placeholder 3">
            <a:extLst>
              <a:ext uri="{FF2B5EF4-FFF2-40B4-BE49-F238E27FC236}">
                <a16:creationId xmlns:a16="http://schemas.microsoft.com/office/drawing/2014/main" id="{1DC71176-F07D-5010-6352-CD64A3058366}"/>
              </a:ext>
            </a:extLst>
          </p:cNvPr>
          <p:cNvSpPr>
            <a:spLocks noGrp="1"/>
          </p:cNvSpPr>
          <p:nvPr>
            <p:ph type="body" sz="half" idx="15"/>
          </p:nvPr>
        </p:nvSpPr>
        <p:spPr>
          <a:ln>
            <a:solidFill>
              <a:schemeClr val="bg1"/>
            </a:solidFill>
          </a:ln>
        </p:spPr>
        <p:txBody>
          <a:bodyPr/>
          <a:lstStyle/>
          <a:p>
            <a:r>
              <a:rPr lang="en-US" dirty="0"/>
              <a:t>Includes activities such as:</a:t>
            </a:r>
          </a:p>
          <a:p>
            <a:pPr marL="285750" indent="-285750">
              <a:spcBef>
                <a:spcPts val="0"/>
              </a:spcBef>
              <a:buFont typeface="Arial" panose="020B0604020202020204" pitchFamily="34" charset="0"/>
              <a:buChar char="•"/>
            </a:pPr>
            <a:r>
              <a:rPr lang="en-US" dirty="0"/>
              <a:t>Evaluating alternatives</a:t>
            </a:r>
          </a:p>
          <a:p>
            <a:pPr marL="285750" indent="-285750">
              <a:spcBef>
                <a:spcPts val="0"/>
              </a:spcBef>
              <a:buFont typeface="Arial" panose="020B0604020202020204" pitchFamily="34" charset="0"/>
              <a:buChar char="•"/>
            </a:pPr>
            <a:r>
              <a:rPr lang="en-US" dirty="0"/>
              <a:t>Determining technology need</a:t>
            </a:r>
          </a:p>
          <a:p>
            <a:pPr marL="285750" indent="-285750">
              <a:spcBef>
                <a:spcPts val="0"/>
              </a:spcBef>
              <a:buFont typeface="Arial" panose="020B0604020202020204" pitchFamily="34" charset="0"/>
              <a:buChar char="•"/>
            </a:pPr>
            <a:r>
              <a:rPr lang="en-US" dirty="0"/>
              <a:t>Selecting SBITA vendor</a:t>
            </a:r>
          </a:p>
          <a:p>
            <a:pPr marL="285750" indent="-285750">
              <a:spcBef>
                <a:spcPts val="0"/>
              </a:spcBef>
              <a:buFont typeface="Arial" panose="020B0604020202020204" pitchFamily="34" charset="0"/>
              <a:buChar char="•"/>
            </a:pPr>
            <a:endParaRPr lang="en-US" dirty="0"/>
          </a:p>
          <a:p>
            <a:pPr algn="ctr">
              <a:spcBef>
                <a:spcPts val="0"/>
              </a:spcBef>
            </a:pPr>
            <a:endParaRPr lang="en-US" sz="1600" dirty="0"/>
          </a:p>
          <a:p>
            <a:pPr algn="ctr">
              <a:spcBef>
                <a:spcPts val="0"/>
              </a:spcBef>
            </a:pPr>
            <a:endParaRPr lang="en-US" sz="1600" dirty="0"/>
          </a:p>
          <a:p>
            <a:pPr algn="ctr">
              <a:spcBef>
                <a:spcPts val="0"/>
              </a:spcBef>
            </a:pPr>
            <a:r>
              <a:rPr lang="en-US" sz="1600" dirty="0"/>
              <a:t>COSTS ARE EXPENSED AS INCURED</a:t>
            </a:r>
          </a:p>
        </p:txBody>
      </p:sp>
      <p:sp>
        <p:nvSpPr>
          <p:cNvPr id="5" name="Text Placeholder 4">
            <a:extLst>
              <a:ext uri="{FF2B5EF4-FFF2-40B4-BE49-F238E27FC236}">
                <a16:creationId xmlns:a16="http://schemas.microsoft.com/office/drawing/2014/main" id="{ACB8A9E5-E691-B76E-B8B4-33C01DDED875}"/>
              </a:ext>
            </a:extLst>
          </p:cNvPr>
          <p:cNvSpPr>
            <a:spLocks noGrp="1"/>
          </p:cNvSpPr>
          <p:nvPr>
            <p:ph type="body" sz="quarter" idx="3"/>
          </p:nvPr>
        </p:nvSpPr>
        <p:spPr/>
        <p:txBody>
          <a:bodyPr/>
          <a:lstStyle/>
          <a:p>
            <a:pPr algn="ctr"/>
            <a:r>
              <a:rPr lang="en-US" dirty="0"/>
              <a:t>Initial implementation stage</a:t>
            </a:r>
          </a:p>
        </p:txBody>
      </p:sp>
      <p:sp>
        <p:nvSpPr>
          <p:cNvPr id="6" name="Text Placeholder 5">
            <a:extLst>
              <a:ext uri="{FF2B5EF4-FFF2-40B4-BE49-F238E27FC236}">
                <a16:creationId xmlns:a16="http://schemas.microsoft.com/office/drawing/2014/main" id="{63C9C840-199F-4155-67EB-2A2B9DE9FC71}"/>
              </a:ext>
            </a:extLst>
          </p:cNvPr>
          <p:cNvSpPr>
            <a:spLocks noGrp="1"/>
          </p:cNvSpPr>
          <p:nvPr>
            <p:ph type="body" sz="half" idx="16"/>
          </p:nvPr>
        </p:nvSpPr>
        <p:spPr>
          <a:ln>
            <a:solidFill>
              <a:schemeClr val="bg1"/>
            </a:solidFill>
          </a:ln>
        </p:spPr>
        <p:txBody>
          <a:bodyPr>
            <a:normAutofit lnSpcReduction="10000"/>
          </a:bodyPr>
          <a:lstStyle/>
          <a:p>
            <a:r>
              <a:rPr lang="en-US" dirty="0"/>
              <a:t>Ancillary charges to place the subscription asset into service:</a:t>
            </a:r>
          </a:p>
          <a:p>
            <a:pPr marL="285750" indent="-285750">
              <a:spcBef>
                <a:spcPts val="0"/>
              </a:spcBef>
              <a:buFont typeface="Arial" panose="020B0604020202020204" pitchFamily="34" charset="0"/>
              <a:buChar char="•"/>
            </a:pPr>
            <a:r>
              <a:rPr lang="en-US" dirty="0"/>
              <a:t>Configuration</a:t>
            </a:r>
          </a:p>
          <a:p>
            <a:pPr marL="285750" indent="-285750">
              <a:spcBef>
                <a:spcPts val="0"/>
              </a:spcBef>
              <a:buFont typeface="Arial" panose="020B0604020202020204" pitchFamily="34" charset="0"/>
              <a:buChar char="•"/>
            </a:pPr>
            <a:r>
              <a:rPr lang="en-US" dirty="0"/>
              <a:t>Coding</a:t>
            </a:r>
          </a:p>
          <a:p>
            <a:pPr marL="285750" indent="-285750">
              <a:spcBef>
                <a:spcPts val="0"/>
              </a:spcBef>
              <a:buFont typeface="Arial" panose="020B0604020202020204" pitchFamily="34" charset="0"/>
              <a:buChar char="•"/>
            </a:pPr>
            <a:r>
              <a:rPr lang="en-US" dirty="0"/>
              <a:t>Testing</a:t>
            </a:r>
          </a:p>
          <a:p>
            <a:pPr marL="285750" indent="-285750">
              <a:spcBef>
                <a:spcPts val="0"/>
              </a:spcBef>
              <a:buFont typeface="Arial" panose="020B0604020202020204" pitchFamily="34" charset="0"/>
              <a:buChar char="•"/>
            </a:pPr>
            <a:r>
              <a:rPr lang="en-US" dirty="0"/>
              <a:t>Installation</a:t>
            </a:r>
          </a:p>
          <a:p>
            <a:pPr>
              <a:spcBef>
                <a:spcPts val="0"/>
              </a:spcBef>
            </a:pPr>
            <a:endParaRPr lang="en-US" dirty="0"/>
          </a:p>
          <a:p>
            <a:pPr algn="ctr">
              <a:spcBef>
                <a:spcPts val="0"/>
              </a:spcBef>
            </a:pPr>
            <a:endParaRPr lang="en-US" sz="1600" dirty="0"/>
          </a:p>
          <a:p>
            <a:pPr algn="ctr">
              <a:spcBef>
                <a:spcPts val="0"/>
              </a:spcBef>
            </a:pPr>
            <a:r>
              <a:rPr lang="en-US" sz="1600" dirty="0"/>
              <a:t>COSTS ARE CAPITLIZED</a:t>
            </a:r>
          </a:p>
        </p:txBody>
      </p:sp>
      <p:sp>
        <p:nvSpPr>
          <p:cNvPr id="7" name="Text Placeholder 6">
            <a:extLst>
              <a:ext uri="{FF2B5EF4-FFF2-40B4-BE49-F238E27FC236}">
                <a16:creationId xmlns:a16="http://schemas.microsoft.com/office/drawing/2014/main" id="{68BF1800-3E23-45B1-780A-1A25FD639E6B}"/>
              </a:ext>
            </a:extLst>
          </p:cNvPr>
          <p:cNvSpPr>
            <a:spLocks noGrp="1"/>
          </p:cNvSpPr>
          <p:nvPr>
            <p:ph type="body" sz="quarter" idx="13"/>
          </p:nvPr>
        </p:nvSpPr>
        <p:spPr/>
        <p:txBody>
          <a:bodyPr/>
          <a:lstStyle/>
          <a:p>
            <a:pPr algn="ctr"/>
            <a:r>
              <a:rPr lang="en-US" dirty="0"/>
              <a:t>Operation &amp; additional implementation stage</a:t>
            </a:r>
          </a:p>
        </p:txBody>
      </p:sp>
      <p:sp>
        <p:nvSpPr>
          <p:cNvPr id="8" name="Text Placeholder 7">
            <a:extLst>
              <a:ext uri="{FF2B5EF4-FFF2-40B4-BE49-F238E27FC236}">
                <a16:creationId xmlns:a16="http://schemas.microsoft.com/office/drawing/2014/main" id="{7C697A5D-364E-5A50-44BA-E4CD68B3CA94}"/>
              </a:ext>
            </a:extLst>
          </p:cNvPr>
          <p:cNvSpPr>
            <a:spLocks noGrp="1"/>
          </p:cNvSpPr>
          <p:nvPr>
            <p:ph type="body" sz="half" idx="17"/>
          </p:nvPr>
        </p:nvSpPr>
        <p:spPr>
          <a:ln>
            <a:solidFill>
              <a:schemeClr val="bg1"/>
            </a:solidFill>
          </a:ln>
        </p:spPr>
        <p:txBody>
          <a:bodyPr>
            <a:normAutofit fontScale="92500"/>
          </a:bodyPr>
          <a:lstStyle/>
          <a:p>
            <a:r>
              <a:rPr lang="en-US" dirty="0"/>
              <a:t>Includes costs after implementation activities:</a:t>
            </a:r>
          </a:p>
          <a:p>
            <a:pPr marL="285750" indent="-285750">
              <a:spcBef>
                <a:spcPts val="0"/>
              </a:spcBef>
              <a:buFont typeface="Arial" panose="020B0604020202020204" pitchFamily="34" charset="0"/>
              <a:buChar char="•"/>
            </a:pPr>
            <a:r>
              <a:rPr lang="en-US" dirty="0"/>
              <a:t>Maintenance</a:t>
            </a:r>
          </a:p>
          <a:p>
            <a:pPr marL="285750" indent="-285750">
              <a:spcBef>
                <a:spcPts val="0"/>
              </a:spcBef>
              <a:buFont typeface="Arial" panose="020B0604020202020204" pitchFamily="34" charset="0"/>
              <a:buChar char="•"/>
            </a:pPr>
            <a:r>
              <a:rPr lang="en-US" dirty="0"/>
              <a:t>Other activities for ongoing operations.</a:t>
            </a:r>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algn="ctr">
              <a:spcBef>
                <a:spcPts val="0"/>
              </a:spcBef>
            </a:pPr>
            <a:endParaRPr lang="en-US" sz="1700" dirty="0"/>
          </a:p>
          <a:p>
            <a:pPr algn="ctr">
              <a:spcBef>
                <a:spcPts val="0"/>
              </a:spcBef>
            </a:pPr>
            <a:r>
              <a:rPr lang="en-US" sz="1700" dirty="0"/>
              <a:t>COSTS ARE GENERALLY EXPENSED </a:t>
            </a:r>
            <a:r>
              <a:rPr lang="en-US" sz="1500" dirty="0"/>
              <a:t>(Costs are capitalized if specific criteria are met)</a:t>
            </a:r>
          </a:p>
          <a:p>
            <a:pPr>
              <a:spcBef>
                <a:spcPts val="0"/>
              </a:spcBef>
            </a:pPr>
            <a:endParaRPr lang="en-US" sz="1600" dirty="0"/>
          </a:p>
          <a:p>
            <a:pPr>
              <a:spcBef>
                <a:spcPts val="0"/>
              </a:spcBef>
            </a:pPr>
            <a:endParaRPr lang="en-US" dirty="0"/>
          </a:p>
        </p:txBody>
      </p:sp>
    </p:spTree>
    <p:extLst>
      <p:ext uri="{BB962C8B-B14F-4D97-AF65-F5344CB8AC3E}">
        <p14:creationId xmlns:p14="http://schemas.microsoft.com/office/powerpoint/2010/main" val="416859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8C1-BB24-9B6C-2F60-9CF333978BB0}"/>
              </a:ext>
            </a:extLst>
          </p:cNvPr>
          <p:cNvSpPr>
            <a:spLocks noGrp="1"/>
          </p:cNvSpPr>
          <p:nvPr>
            <p:ph type="title"/>
          </p:nvPr>
        </p:nvSpPr>
        <p:spPr/>
        <p:txBody>
          <a:bodyPr/>
          <a:lstStyle/>
          <a:p>
            <a:r>
              <a:rPr lang="en-US" dirty="0"/>
              <a:t>It software with a tangible capital asset</a:t>
            </a:r>
          </a:p>
        </p:txBody>
      </p:sp>
      <p:sp>
        <p:nvSpPr>
          <p:cNvPr id="3" name="Content Placeholder 2">
            <a:extLst>
              <a:ext uri="{FF2B5EF4-FFF2-40B4-BE49-F238E27FC236}">
                <a16:creationId xmlns:a16="http://schemas.microsoft.com/office/drawing/2014/main" id="{EE0C973D-33C1-E209-9AB3-3DADF0630805}"/>
              </a:ext>
            </a:extLst>
          </p:cNvPr>
          <p:cNvSpPr>
            <a:spLocks noGrp="1"/>
          </p:cNvSpPr>
          <p:nvPr>
            <p:ph sz="half" idx="1"/>
          </p:nvPr>
        </p:nvSpPr>
        <p:spPr/>
        <p:txBody>
          <a:bodyPr>
            <a:normAutofit fontScale="92500"/>
          </a:bodyPr>
          <a:lstStyle/>
          <a:p>
            <a:r>
              <a:rPr lang="en-US" dirty="0"/>
              <a:t>If the software component is more than insignificant, the agreement falls under GASB 96 scope.</a:t>
            </a:r>
          </a:p>
          <a:p>
            <a:r>
              <a:rPr lang="en-US" dirty="0"/>
              <a:t>If the tangible capital asset component is more significant, the agreement falls under GASB 87 scope. </a:t>
            </a:r>
          </a:p>
          <a:p>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440042F4-3DF3-C56D-DE46-F7DD6F43B88B}"/>
              </a:ext>
            </a:extLst>
          </p:cNvPr>
          <p:cNvSpPr>
            <a:spLocks noGrp="1"/>
          </p:cNvSpPr>
          <p:nvPr>
            <p:ph sz="half" idx="2"/>
          </p:nvPr>
        </p:nvSpPr>
        <p:spPr/>
        <p:txBody>
          <a:bodyPr>
            <a:normAutofit fontScale="92500"/>
          </a:bodyPr>
          <a:lstStyle/>
          <a:p>
            <a:r>
              <a:rPr lang="en-US" dirty="0"/>
              <a:t>If the contract breaks out the software, hardware, and services components, and the software is an insignificant component of the contract and is less than 10% of the value of the entire contract, then it is out scope.  If it is more than 10% then capitalize software separately under GASB 96.</a:t>
            </a:r>
          </a:p>
        </p:txBody>
      </p:sp>
    </p:spTree>
    <p:extLst>
      <p:ext uri="{BB962C8B-B14F-4D97-AF65-F5344CB8AC3E}">
        <p14:creationId xmlns:p14="http://schemas.microsoft.com/office/powerpoint/2010/main" val="36185686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Ion</Template>
  <TotalTime>993</TotalTime>
  <Words>2171</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Symbol</vt:lpstr>
      <vt:lpstr>Times New Roman</vt:lpstr>
      <vt:lpstr>Tw Cen MT</vt:lpstr>
      <vt:lpstr>Circuit</vt:lpstr>
      <vt:lpstr>GASB 96 subscription-based technology arrangements (SBITA)</vt:lpstr>
      <vt:lpstr>Training purpose</vt:lpstr>
      <vt:lpstr>Defining a sbita</vt:lpstr>
      <vt:lpstr>When?</vt:lpstr>
      <vt:lpstr>what qualifies as a sbita?</vt:lpstr>
      <vt:lpstr>EXCLUSIONS</vt:lpstr>
      <vt:lpstr>SBITA implementation</vt:lpstr>
      <vt:lpstr>Expenses other than subscription payments (For new SBITA’s after 7/1/2022 (adoption date))</vt:lpstr>
      <vt:lpstr>It software with a tangible capital asset</vt:lpstr>
      <vt:lpstr>FOOTNOTE DISCLOSURE</vt:lpstr>
      <vt:lpstr>GASB 96 Decision chart</vt:lpstr>
      <vt:lpstr>Schedule of ibr’S</vt:lpstr>
      <vt:lpstr>Chart of accounts</vt:lpstr>
      <vt:lpstr>EXAMPLE #1</vt:lpstr>
      <vt:lpstr>EXAMPLE #1 CONT:</vt:lpstr>
      <vt:lpstr>Example #2</vt:lpstr>
      <vt:lpstr>Example #2 cont:</vt:lpstr>
      <vt:lpstr>Example #2 cont:</vt:lpstr>
      <vt:lpstr>Example #2 Cont:</vt:lpstr>
      <vt:lpstr>Example #2 cont:</vt:lpstr>
      <vt:lpstr>Example #2 Cont:</vt:lpstr>
      <vt:lpstr>Journal Entries</vt:lpstr>
      <vt:lpstr>Journal Entries</vt:lpstr>
      <vt:lpstr>Where you will find GASB 96 Resources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GASB 96 subscription-based technology arrangements (SBITA)</dc:title>
  <dc:creator>Amelia Chavez</dc:creator>
  <cp:lastModifiedBy>Amelia Chavez</cp:lastModifiedBy>
  <cp:revision>52</cp:revision>
  <cp:lastPrinted>2023-06-27T15:03:45Z</cp:lastPrinted>
  <dcterms:created xsi:type="dcterms:W3CDTF">2023-06-16T19:10:40Z</dcterms:created>
  <dcterms:modified xsi:type="dcterms:W3CDTF">2023-06-28T15:53:36Z</dcterms:modified>
</cp:coreProperties>
</file>