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sldIdLst>
    <p:sldId id="256" r:id="rId2"/>
    <p:sldId id="290" r:id="rId3"/>
    <p:sldId id="257" r:id="rId4"/>
    <p:sldId id="258" r:id="rId5"/>
    <p:sldId id="259" r:id="rId6"/>
    <p:sldId id="261" r:id="rId7"/>
    <p:sldId id="262" r:id="rId8"/>
    <p:sldId id="263" r:id="rId9"/>
    <p:sldId id="264" r:id="rId10"/>
    <p:sldId id="265" r:id="rId11"/>
    <p:sldId id="270" r:id="rId12"/>
    <p:sldId id="266" r:id="rId13"/>
    <p:sldId id="267" r:id="rId14"/>
    <p:sldId id="271" r:id="rId15"/>
    <p:sldId id="2142532322" r:id="rId16"/>
    <p:sldId id="2142532323" r:id="rId17"/>
    <p:sldId id="2142532324" r:id="rId18"/>
    <p:sldId id="2142532325" r:id="rId19"/>
    <p:sldId id="272" r:id="rId20"/>
    <p:sldId id="269" r:id="rId21"/>
    <p:sldId id="274" r:id="rId22"/>
    <p:sldId id="2142532328" r:id="rId23"/>
    <p:sldId id="273" r:id="rId24"/>
    <p:sldId id="2142532327" r:id="rId25"/>
    <p:sldId id="275" r:id="rId26"/>
    <p:sldId id="276" r:id="rId27"/>
    <p:sldId id="277" r:id="rId28"/>
    <p:sldId id="278" r:id="rId29"/>
    <p:sldId id="2142532329" r:id="rId30"/>
    <p:sldId id="279"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6A24440-0A1B-C890-B60A-A1D058BD2301}" name="Rob Churchman" initials="RC" userId="S::rchurchman@cbh.com::fb6bebfa-eaf4-4b19-a430-ccbd632b7223" providerId="AD"/>
  <p188:author id="{791CA4A5-CDF7-19FD-338B-EA0BA4B1106B}" name="Bailee Steinle" initials="BS" userId="S::bailee.steinle@cbh.com::6763f046-340e-46b3-a52b-4f97176c1ac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26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3834CA-A933-4576-BE10-A2E3BD9DDCF7}" type="datetimeFigureOut">
              <a:rPr lang="en-US" smtClean="0"/>
              <a:t>6/21/2025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568CFF-0428-4758-A79A-759BC27F415C}" type="slidenum">
              <a:rPr lang="en-US" smtClean="0"/>
              <a:t>‹#›</a:t>
            </a:fld>
            <a:endParaRPr lang="en-US" dirty="0"/>
          </a:p>
        </p:txBody>
      </p:sp>
    </p:spTree>
    <p:extLst>
      <p:ext uri="{BB962C8B-B14F-4D97-AF65-F5344CB8AC3E}">
        <p14:creationId xmlns:p14="http://schemas.microsoft.com/office/powerpoint/2010/main" val="466585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5568CFF-0428-4758-A79A-759BC27F415C}" type="slidenum">
              <a:rPr lang="en-US" smtClean="0"/>
              <a:t>20</a:t>
            </a:fld>
            <a:endParaRPr lang="en-US" dirty="0"/>
          </a:p>
        </p:txBody>
      </p:sp>
    </p:spTree>
    <p:extLst>
      <p:ext uri="{BB962C8B-B14F-4D97-AF65-F5344CB8AC3E}">
        <p14:creationId xmlns:p14="http://schemas.microsoft.com/office/powerpoint/2010/main" val="1985755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38D9D-B9C7-7DC5-D735-C26074926B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27C46A-5A85-C85D-1D4F-DCCC903A26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D346BF-EB20-8239-98AE-17BA13A598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D4EC3-298B-D1B5-A1F2-7ED19B2BCC1C}"/>
              </a:ext>
            </a:extLst>
          </p:cNvPr>
          <p:cNvSpPr>
            <a:spLocks noGrp="1"/>
          </p:cNvSpPr>
          <p:nvPr>
            <p:ph type="sldNum" sz="quarter" idx="5"/>
          </p:nvPr>
        </p:nvSpPr>
        <p:spPr/>
        <p:txBody>
          <a:bodyPr/>
          <a:lstStyle/>
          <a:p>
            <a:fld id="{75568CFF-0428-4758-A79A-759BC27F415C}" type="slidenum">
              <a:rPr lang="en-US" smtClean="0"/>
              <a:t>22</a:t>
            </a:fld>
            <a:endParaRPr lang="en-US" dirty="0"/>
          </a:p>
        </p:txBody>
      </p:sp>
    </p:spTree>
    <p:extLst>
      <p:ext uri="{BB962C8B-B14F-4D97-AF65-F5344CB8AC3E}">
        <p14:creationId xmlns:p14="http://schemas.microsoft.com/office/powerpoint/2010/main" val="688571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8EC81-54F9-E6A5-D2E8-CC2BA4279B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EC8002-D6D6-7535-F4D1-D7CFCF4615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7845D-0A9F-6B5D-6E73-ED71B3E72F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4C3AC7-8172-C288-81D5-148552BE75C4}"/>
              </a:ext>
            </a:extLst>
          </p:cNvPr>
          <p:cNvSpPr>
            <a:spLocks noGrp="1"/>
          </p:cNvSpPr>
          <p:nvPr>
            <p:ph type="sldNum" sz="quarter" idx="5"/>
          </p:nvPr>
        </p:nvSpPr>
        <p:spPr/>
        <p:txBody>
          <a:bodyPr/>
          <a:lstStyle/>
          <a:p>
            <a:fld id="{75568CFF-0428-4758-A79A-759BC27F415C}" type="slidenum">
              <a:rPr lang="en-US" smtClean="0"/>
              <a:t>23</a:t>
            </a:fld>
            <a:endParaRPr lang="en-US" dirty="0"/>
          </a:p>
        </p:txBody>
      </p:sp>
    </p:spTree>
    <p:extLst>
      <p:ext uri="{BB962C8B-B14F-4D97-AF65-F5344CB8AC3E}">
        <p14:creationId xmlns:p14="http://schemas.microsoft.com/office/powerpoint/2010/main" val="2538300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D887B-94F1-E0FD-1684-07CBFC8785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CA9F1-066E-D408-C05B-030153DF3C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3D15CA-12B6-8C85-9A1B-7389FF077F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188C2E-58CF-B4B2-DE11-9DF0490F284F}"/>
              </a:ext>
            </a:extLst>
          </p:cNvPr>
          <p:cNvSpPr>
            <a:spLocks noGrp="1"/>
          </p:cNvSpPr>
          <p:nvPr>
            <p:ph type="sldNum" sz="quarter" idx="5"/>
          </p:nvPr>
        </p:nvSpPr>
        <p:spPr/>
        <p:txBody>
          <a:bodyPr/>
          <a:lstStyle/>
          <a:p>
            <a:fld id="{75568CFF-0428-4758-A79A-759BC27F415C}" type="slidenum">
              <a:rPr lang="en-US" smtClean="0"/>
              <a:t>24</a:t>
            </a:fld>
            <a:endParaRPr lang="en-US" dirty="0"/>
          </a:p>
        </p:txBody>
      </p:sp>
    </p:spTree>
    <p:extLst>
      <p:ext uri="{BB962C8B-B14F-4D97-AF65-F5344CB8AC3E}">
        <p14:creationId xmlns:p14="http://schemas.microsoft.com/office/powerpoint/2010/main" val="1491049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BB13DF-1805-4E6C-B347-DCA9165C727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405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2644536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118043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335464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BB13DF-1805-4E6C-B347-DCA9165C727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978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1507988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2315576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26057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292637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4A6678C-2C79-4EA1-95EA-6096A1C73082}" type="datetimeFigureOut">
              <a:rPr lang="en-US" smtClean="0"/>
              <a:t>6/21/2025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EBB13DF-1805-4E6C-B347-DCA9165C7275}" type="slidenum">
              <a:rPr lang="en-US" smtClean="0"/>
              <a:t>‹#›</a:t>
            </a:fld>
            <a:endParaRPr lang="en-US" dirty="0"/>
          </a:p>
        </p:txBody>
      </p:sp>
    </p:spTree>
    <p:extLst>
      <p:ext uri="{BB962C8B-B14F-4D97-AF65-F5344CB8AC3E}">
        <p14:creationId xmlns:p14="http://schemas.microsoft.com/office/powerpoint/2010/main" val="1738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A6678C-2C79-4EA1-95EA-6096A1C73082}" type="datetimeFigureOut">
              <a:rPr lang="en-US" smtClean="0"/>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BB13DF-1805-4E6C-B347-DCA9165C7275}" type="slidenum">
              <a:rPr lang="en-US" smtClean="0"/>
              <a:t>‹#›</a:t>
            </a:fld>
            <a:endParaRPr lang="en-US" dirty="0"/>
          </a:p>
        </p:txBody>
      </p:sp>
    </p:spTree>
    <p:extLst>
      <p:ext uri="{BB962C8B-B14F-4D97-AF65-F5344CB8AC3E}">
        <p14:creationId xmlns:p14="http://schemas.microsoft.com/office/powerpoint/2010/main" val="284943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4A6678C-2C79-4EA1-95EA-6096A1C73082}" type="datetimeFigureOut">
              <a:rPr lang="en-US" smtClean="0"/>
              <a:t>6/21/2025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EBB13DF-1805-4E6C-B347-DCA9165C727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4450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8F757-EECA-676A-F73A-310BB6BC80C9}"/>
              </a:ext>
            </a:extLst>
          </p:cNvPr>
          <p:cNvSpPr>
            <a:spLocks noGrp="1"/>
          </p:cNvSpPr>
          <p:nvPr>
            <p:ph type="ctrTitle"/>
          </p:nvPr>
        </p:nvSpPr>
        <p:spPr>
          <a:xfrm>
            <a:off x="1097280" y="758952"/>
            <a:ext cx="10058400" cy="3392918"/>
          </a:xfrm>
        </p:spPr>
        <p:txBody>
          <a:bodyPr/>
          <a:lstStyle/>
          <a:p>
            <a:pPr>
              <a:lnSpc>
                <a:spcPct val="100000"/>
              </a:lnSpc>
              <a:spcBef>
                <a:spcPts val="0"/>
              </a:spcBef>
              <a:spcAft>
                <a:spcPts val="1200"/>
              </a:spcAft>
            </a:pPr>
            <a:r>
              <a:rPr lang="en-US" sz="4800" b="1" dirty="0">
                <a:latin typeface="Arial" panose="020B0604020202020204" pitchFamily="34" charset="0"/>
                <a:cs typeface="Arial" panose="020B0604020202020204" pitchFamily="34" charset="0"/>
              </a:rPr>
              <a:t>Compensated Absences:</a:t>
            </a:r>
            <a:br>
              <a:rPr lang="en-US" sz="4800" b="1"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GASB 101 Guidance for New Mexico State Agencies</a:t>
            </a:r>
          </a:p>
        </p:txBody>
      </p:sp>
      <p:sp>
        <p:nvSpPr>
          <p:cNvPr id="3" name="Subtitle 2">
            <a:extLst>
              <a:ext uri="{FF2B5EF4-FFF2-40B4-BE49-F238E27FC236}">
                <a16:creationId xmlns:a16="http://schemas.microsoft.com/office/drawing/2014/main" id="{06794818-B7B7-9AC2-4B51-89C04FA6501D}"/>
              </a:ext>
            </a:extLst>
          </p:cNvPr>
          <p:cNvSpPr>
            <a:spLocks noGrp="1"/>
          </p:cNvSpPr>
          <p:nvPr>
            <p:ph type="subTitle" idx="1"/>
          </p:nvPr>
        </p:nvSpPr>
        <p:spPr>
          <a:xfrm>
            <a:off x="1097280" y="4591546"/>
            <a:ext cx="10058400" cy="524152"/>
          </a:xfrm>
        </p:spPr>
        <p:txBody>
          <a:bodyPr/>
          <a:lstStyle/>
          <a:p>
            <a:r>
              <a:rPr lang="en-US" cap="none" dirty="0">
                <a:latin typeface="Arial" panose="020B0604020202020204" pitchFamily="34" charset="0"/>
                <a:cs typeface="Arial" panose="020B0604020202020204" pitchFamily="34" charset="0"/>
              </a:rPr>
              <a:t>New Mexico Department of Finance and Administration </a:t>
            </a:r>
          </a:p>
        </p:txBody>
      </p:sp>
    </p:spTree>
    <p:extLst>
      <p:ext uri="{BB962C8B-B14F-4D97-AF65-F5344CB8AC3E}">
        <p14:creationId xmlns:p14="http://schemas.microsoft.com/office/powerpoint/2010/main" val="547649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C728E-C85B-BAFB-3B77-957B4F994B56}"/>
              </a:ext>
            </a:extLst>
          </p:cNvPr>
          <p:cNvSpPr txBox="1">
            <a:spLocks/>
          </p:cNvSpPr>
          <p:nvPr/>
        </p:nvSpPr>
        <p:spPr>
          <a:xfrm>
            <a:off x="425071" y="323946"/>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How to Identify Compensated Absences</a:t>
            </a:r>
          </a:p>
        </p:txBody>
      </p:sp>
      <p:sp>
        <p:nvSpPr>
          <p:cNvPr id="3" name="TextBox 2">
            <a:extLst>
              <a:ext uri="{FF2B5EF4-FFF2-40B4-BE49-F238E27FC236}">
                <a16:creationId xmlns:a16="http://schemas.microsoft.com/office/drawing/2014/main" id="{91A7BF48-5B7A-4917-3023-B2AA44D154A6}"/>
              </a:ext>
            </a:extLst>
          </p:cNvPr>
          <p:cNvSpPr txBox="1"/>
          <p:nvPr/>
        </p:nvSpPr>
        <p:spPr>
          <a:xfrm>
            <a:off x="425071" y="1000277"/>
            <a:ext cx="11329158" cy="784830"/>
          </a:xfrm>
          <a:prstGeom prst="rect">
            <a:avLst/>
          </a:prstGeom>
          <a:noFill/>
        </p:spPr>
        <p:txBody>
          <a:bodyPr wrap="square" rtlCol="0">
            <a:spAutoFit/>
          </a:bodyPr>
          <a:lstStyle/>
          <a:p>
            <a:r>
              <a:rPr lang="en-US" sz="1500" dirty="0">
                <a:latin typeface="Arial" panose="020B0604020202020204" pitchFamily="34" charset="0"/>
                <a:cs typeface="Arial" panose="020B0604020202020204" pitchFamily="34" charset="0"/>
              </a:rPr>
              <a:t>Before even thinking about the new recognition criteria set forth under Statement No. 101, first determine whether a particular type of leave qualifies as a </a:t>
            </a:r>
            <a:r>
              <a:rPr lang="en-US" sz="1500" b="1" dirty="0">
                <a:latin typeface="Arial" panose="020B0604020202020204" pitchFamily="34" charset="0"/>
                <a:cs typeface="Arial" panose="020B0604020202020204" pitchFamily="34" charset="0"/>
              </a:rPr>
              <a:t>compensated absence </a:t>
            </a:r>
            <a:r>
              <a:rPr lang="en-US" sz="1500" dirty="0">
                <a:latin typeface="Arial" panose="020B0604020202020204" pitchFamily="34" charset="0"/>
                <a:cs typeface="Arial" panose="020B0604020202020204" pitchFamily="34" charset="0"/>
              </a:rPr>
              <a:t>and is not classified as an exception</a:t>
            </a:r>
            <a:r>
              <a:rPr lang="en-US" sz="1500" b="1" dirty="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 Here is a look at what to consider when making that determination:</a:t>
            </a:r>
          </a:p>
        </p:txBody>
      </p:sp>
      <p:grpSp>
        <p:nvGrpSpPr>
          <p:cNvPr id="61" name="Group 60">
            <a:extLst>
              <a:ext uri="{FF2B5EF4-FFF2-40B4-BE49-F238E27FC236}">
                <a16:creationId xmlns:a16="http://schemas.microsoft.com/office/drawing/2014/main" id="{CC718522-A908-2735-3029-DB7ACA64139A}"/>
              </a:ext>
            </a:extLst>
          </p:cNvPr>
          <p:cNvGrpSpPr/>
          <p:nvPr/>
        </p:nvGrpSpPr>
        <p:grpSpPr>
          <a:xfrm>
            <a:off x="425071" y="1862200"/>
            <a:ext cx="11341858" cy="4089297"/>
            <a:chOff x="573022" y="2110905"/>
            <a:chExt cx="11341858" cy="4089297"/>
          </a:xfrm>
        </p:grpSpPr>
        <p:sp>
          <p:nvSpPr>
            <p:cNvPr id="7" name="TextBox 6">
              <a:extLst>
                <a:ext uri="{FF2B5EF4-FFF2-40B4-BE49-F238E27FC236}">
                  <a16:creationId xmlns:a16="http://schemas.microsoft.com/office/drawing/2014/main" id="{AC015745-CA0E-01C0-02CA-8828F653D78F}"/>
                </a:ext>
              </a:extLst>
            </p:cNvPr>
            <p:cNvSpPr txBox="1"/>
            <p:nvPr/>
          </p:nvSpPr>
          <p:spPr>
            <a:xfrm>
              <a:off x="573022" y="2664917"/>
              <a:ext cx="4981355" cy="2154436"/>
            </a:xfrm>
            <a:prstGeom prst="rect">
              <a:avLst/>
            </a:prstGeom>
            <a:noFill/>
            <a:ln w="38100">
              <a:solidFill>
                <a:schemeClr val="accent1"/>
              </a:solidFill>
            </a:ln>
          </p:spPr>
          <p:txBody>
            <a:bodyPr wrap="square" rtlCol="0">
              <a:spAutoFit/>
            </a:bodyPr>
            <a:lstStyle/>
            <a:p>
              <a:pPr algn="ctr"/>
              <a:r>
                <a:rPr lang="en-US" sz="1600" b="1" dirty="0">
                  <a:latin typeface="Arial" panose="020B0604020202020204" pitchFamily="34" charset="0"/>
                  <a:cs typeface="Arial" panose="020B0604020202020204" pitchFamily="34" charset="0"/>
                </a:rPr>
                <a:t>Is an employee able to receive one or more of the following for this type of leave?</a:t>
              </a:r>
            </a:p>
            <a:p>
              <a:endParaRPr lang="en-US" dirty="0">
                <a:latin typeface="Arial" panose="020B0604020202020204" pitchFamily="34" charset="0"/>
                <a:cs typeface="Arial" panose="020B0604020202020204" pitchFamily="34" charset="0"/>
              </a:endParaRPr>
            </a:p>
            <a:p>
              <a:pPr>
                <a:spcAft>
                  <a:spcPts val="600"/>
                </a:spcAft>
              </a:pPr>
              <a:r>
                <a:rPr lang="en-US" sz="1400" dirty="0">
                  <a:latin typeface="Arial" panose="020B0604020202020204" pitchFamily="34" charset="0"/>
                  <a:cs typeface="Arial" panose="020B0604020202020204" pitchFamily="34" charset="0"/>
                </a:rPr>
                <a:t>1. Cash payments when the leave is used for time off;</a:t>
              </a:r>
            </a:p>
            <a:p>
              <a:pPr>
                <a:spcAft>
                  <a:spcPts val="600"/>
                </a:spcAft>
              </a:pPr>
              <a:r>
                <a:rPr lang="en-US" sz="1400" dirty="0">
                  <a:latin typeface="Arial" panose="020B0604020202020204" pitchFamily="34" charset="0"/>
                  <a:cs typeface="Arial" panose="020B0604020202020204" pitchFamily="34" charset="0"/>
                </a:rPr>
                <a:t>2. Other cash payments, such as payment for unused leave upon termination of employment; or</a:t>
              </a:r>
            </a:p>
            <a:p>
              <a:r>
                <a:rPr lang="en-US" sz="1400" dirty="0">
                  <a:latin typeface="Arial" panose="020B0604020202020204" pitchFamily="34" charset="0"/>
                  <a:cs typeface="Arial" panose="020B0604020202020204" pitchFamily="34" charset="0"/>
                </a:rPr>
                <a:t>3. Noncash settlements, such as conversion to defined benefit postemployment benefits.</a:t>
              </a:r>
            </a:p>
          </p:txBody>
        </p:sp>
        <p:sp>
          <p:nvSpPr>
            <p:cNvPr id="8" name="TextBox 7">
              <a:extLst>
                <a:ext uri="{FF2B5EF4-FFF2-40B4-BE49-F238E27FC236}">
                  <a16:creationId xmlns:a16="http://schemas.microsoft.com/office/drawing/2014/main" id="{EEEF977F-0E2F-72D3-BA30-F27D3EC3F320}"/>
                </a:ext>
              </a:extLst>
            </p:cNvPr>
            <p:cNvSpPr txBox="1"/>
            <p:nvPr/>
          </p:nvSpPr>
          <p:spPr>
            <a:xfrm>
              <a:off x="3786537" y="5457869"/>
              <a:ext cx="1767840" cy="738664"/>
            </a:xfrm>
            <a:prstGeom prst="rect">
              <a:avLst/>
            </a:prstGeom>
            <a:noFill/>
            <a:ln w="38100">
              <a:solidFill>
                <a:schemeClr val="accent5"/>
              </a:solidFill>
            </a:ln>
          </p:spPr>
          <p:txBody>
            <a:bodyPr wrap="square" rtlCol="0">
              <a:spAutoFit/>
            </a:bodyPr>
            <a:lstStyle/>
            <a:p>
              <a:pPr algn="ctr"/>
              <a:r>
                <a:rPr lang="en-US" sz="1400" b="1" dirty="0">
                  <a:latin typeface="Arial" panose="020B0604020202020204" pitchFamily="34" charset="0"/>
                  <a:cs typeface="Arial" panose="020B0604020202020204" pitchFamily="34" charset="0"/>
                </a:rPr>
                <a:t>Yes</a:t>
              </a:r>
            </a:p>
            <a:p>
              <a:pPr algn="ctr"/>
              <a:r>
                <a:rPr lang="en-US" sz="1400" dirty="0">
                  <a:latin typeface="Arial" panose="020B0604020202020204" pitchFamily="34" charset="0"/>
                  <a:cs typeface="Arial" panose="020B0604020202020204" pitchFamily="34" charset="0"/>
                </a:rPr>
                <a:t>Compensated Absence</a:t>
              </a:r>
            </a:p>
          </p:txBody>
        </p:sp>
        <p:sp>
          <p:nvSpPr>
            <p:cNvPr id="9" name="TextBox 8">
              <a:extLst>
                <a:ext uri="{FF2B5EF4-FFF2-40B4-BE49-F238E27FC236}">
                  <a16:creationId xmlns:a16="http://schemas.microsoft.com/office/drawing/2014/main" id="{89C4248B-FAF9-4830-ABCE-5CE7DCA045E1}"/>
                </a:ext>
              </a:extLst>
            </p:cNvPr>
            <p:cNvSpPr txBox="1"/>
            <p:nvPr/>
          </p:nvSpPr>
          <p:spPr>
            <a:xfrm>
              <a:off x="585722" y="5457869"/>
              <a:ext cx="2075689" cy="738664"/>
            </a:xfrm>
            <a:prstGeom prst="rect">
              <a:avLst/>
            </a:prstGeom>
            <a:noFill/>
            <a:ln w="38100">
              <a:solidFill>
                <a:schemeClr val="accent6"/>
              </a:solidFill>
            </a:ln>
          </p:spPr>
          <p:txBody>
            <a:bodyPr wrap="square" rtlCol="0">
              <a:spAutoFit/>
            </a:bodyPr>
            <a:lstStyle/>
            <a:p>
              <a:pPr algn="ctr"/>
              <a:r>
                <a:rPr lang="en-US" sz="1400" b="1" dirty="0">
                  <a:latin typeface="Arial" panose="020B0604020202020204" pitchFamily="34" charset="0"/>
                  <a:cs typeface="Arial" panose="020B0604020202020204" pitchFamily="34" charset="0"/>
                </a:rPr>
                <a:t>No </a:t>
              </a:r>
            </a:p>
            <a:p>
              <a:pPr algn="ctr"/>
              <a:r>
                <a:rPr lang="en-US" sz="1400" dirty="0">
                  <a:latin typeface="Arial" panose="020B0604020202020204" pitchFamily="34" charset="0"/>
                  <a:cs typeface="Arial" panose="020B0604020202020204" pitchFamily="34" charset="0"/>
                </a:rPr>
                <a:t>Not a Compensated Absence</a:t>
              </a:r>
            </a:p>
          </p:txBody>
        </p:sp>
        <p:cxnSp>
          <p:nvCxnSpPr>
            <p:cNvPr id="10" name="Straight Arrow Connector 9">
              <a:extLst>
                <a:ext uri="{FF2B5EF4-FFF2-40B4-BE49-F238E27FC236}">
                  <a16:creationId xmlns:a16="http://schemas.microsoft.com/office/drawing/2014/main" id="{EC9E37E2-BB25-B39A-F179-C57076CE1B1B}"/>
                </a:ext>
              </a:extLst>
            </p:cNvPr>
            <p:cNvCxnSpPr>
              <a:cxnSpLocks/>
            </p:cNvCxnSpPr>
            <p:nvPr/>
          </p:nvCxnSpPr>
          <p:spPr>
            <a:xfrm>
              <a:off x="4670457" y="4819353"/>
              <a:ext cx="0" cy="51464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A761C6A-8254-00B7-E36E-79D05ACE2599}"/>
                </a:ext>
              </a:extLst>
            </p:cNvPr>
            <p:cNvCxnSpPr>
              <a:cxnSpLocks/>
            </p:cNvCxnSpPr>
            <p:nvPr/>
          </p:nvCxnSpPr>
          <p:spPr>
            <a:xfrm>
              <a:off x="1623566" y="4819353"/>
              <a:ext cx="0" cy="51464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or: Elbow 11">
              <a:extLst>
                <a:ext uri="{FF2B5EF4-FFF2-40B4-BE49-F238E27FC236}">
                  <a16:creationId xmlns:a16="http://schemas.microsoft.com/office/drawing/2014/main" id="{DDA64D21-F798-412A-97B1-7A8B8D2015FE}"/>
                </a:ext>
              </a:extLst>
            </p:cNvPr>
            <p:cNvCxnSpPr>
              <a:cxnSpLocks/>
              <a:endCxn id="8" idx="3"/>
            </p:cNvCxnSpPr>
            <p:nvPr/>
          </p:nvCxnSpPr>
          <p:spPr>
            <a:xfrm rot="5400000">
              <a:off x="4047601" y="3778801"/>
              <a:ext cx="3555177" cy="541623"/>
            </a:xfrm>
            <a:prstGeom prst="bentConnector2">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BCFB19C-0031-501F-5A04-DDBDEF99248C}"/>
                </a:ext>
              </a:extLst>
            </p:cNvPr>
            <p:cNvCxnSpPr>
              <a:cxnSpLocks/>
            </p:cNvCxnSpPr>
            <p:nvPr/>
          </p:nvCxnSpPr>
          <p:spPr>
            <a:xfrm>
              <a:off x="6096000" y="2290347"/>
              <a:ext cx="944443" cy="466"/>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6AB36C66-8C1F-D5EA-9FD3-198AE301EFB5}"/>
                </a:ext>
              </a:extLst>
            </p:cNvPr>
            <p:cNvSpPr txBox="1"/>
            <p:nvPr/>
          </p:nvSpPr>
          <p:spPr>
            <a:xfrm>
              <a:off x="573022" y="2110905"/>
              <a:ext cx="4981355" cy="322235"/>
            </a:xfrm>
            <a:prstGeom prst="rect">
              <a:avLst/>
            </a:prstGeom>
            <a:noFill/>
            <a:ln w="38100">
              <a:solidFill>
                <a:schemeClr val="accent1"/>
              </a:solidFill>
            </a:ln>
          </p:spPr>
          <p:txBody>
            <a:bodyPr wrap="square" rtlCol="0">
              <a:spAutoFit/>
            </a:bodyPr>
            <a:lstStyle/>
            <a:p>
              <a:pPr algn="ctr"/>
              <a:r>
                <a:rPr lang="en-US" sz="1500" i="1" dirty="0">
                  <a:latin typeface="Arial" panose="020B0604020202020204" pitchFamily="34" charset="0"/>
                  <a:cs typeface="Arial" panose="020B0604020202020204" pitchFamily="34" charset="0"/>
                </a:rPr>
                <a:t>Compensated Absence Criteria (para. 3)</a:t>
              </a:r>
            </a:p>
          </p:txBody>
        </p:sp>
        <p:sp>
          <p:nvSpPr>
            <p:cNvPr id="36" name="TextBox 35">
              <a:extLst>
                <a:ext uri="{FF2B5EF4-FFF2-40B4-BE49-F238E27FC236}">
                  <a16:creationId xmlns:a16="http://schemas.microsoft.com/office/drawing/2014/main" id="{579E4658-E75A-C290-8176-B237F0C0F539}"/>
                </a:ext>
              </a:extLst>
            </p:cNvPr>
            <p:cNvSpPr txBox="1"/>
            <p:nvPr/>
          </p:nvSpPr>
          <p:spPr>
            <a:xfrm>
              <a:off x="7204018" y="2662058"/>
              <a:ext cx="4710862" cy="954107"/>
            </a:xfrm>
            <a:prstGeom prst="rect">
              <a:avLst/>
            </a:prstGeom>
            <a:noFill/>
            <a:ln w="38100">
              <a:solidFill>
                <a:schemeClr val="accent1"/>
              </a:solidFill>
            </a:ln>
          </p:spPr>
          <p:txBody>
            <a:bodyPr wrap="square" rtlCol="0">
              <a:spAutoFit/>
            </a:bodyPr>
            <a:lstStyle/>
            <a:p>
              <a:pPr algn="ctr">
                <a:spcAft>
                  <a:spcPts val="600"/>
                </a:spcAft>
              </a:pPr>
              <a:r>
                <a:rPr lang="en-US" sz="1400" dirty="0">
                  <a:latin typeface="Arial" panose="020B0604020202020204" pitchFamily="34" charset="0"/>
                  <a:cs typeface="Arial" panose="020B0604020202020204" pitchFamily="34" charset="0"/>
                </a:rPr>
                <a:t>Does the leave fall into one of the following “exceptions” categories: parental leave, military leave, jury duty, restricted sabbatical leave, or holiday leave taken on a specific date (not at the employee’s discretion)?</a:t>
              </a:r>
            </a:p>
          </p:txBody>
        </p:sp>
        <p:sp>
          <p:nvSpPr>
            <p:cNvPr id="37" name="TextBox 36">
              <a:extLst>
                <a:ext uri="{FF2B5EF4-FFF2-40B4-BE49-F238E27FC236}">
                  <a16:creationId xmlns:a16="http://schemas.microsoft.com/office/drawing/2014/main" id="{DC07FD0A-686D-902A-842E-CDA9C3E81231}"/>
                </a:ext>
              </a:extLst>
            </p:cNvPr>
            <p:cNvSpPr txBox="1"/>
            <p:nvPr/>
          </p:nvSpPr>
          <p:spPr>
            <a:xfrm>
              <a:off x="9923520" y="4060512"/>
              <a:ext cx="1991360" cy="954107"/>
            </a:xfrm>
            <a:prstGeom prst="rect">
              <a:avLst/>
            </a:prstGeom>
            <a:noFill/>
            <a:ln w="38100">
              <a:solidFill>
                <a:schemeClr val="accent6"/>
              </a:solidFill>
            </a:ln>
          </p:spPr>
          <p:txBody>
            <a:bodyPr wrap="square" rtlCol="0">
              <a:spAutoFit/>
            </a:bodyPr>
            <a:lstStyle/>
            <a:p>
              <a:pPr algn="ctr"/>
              <a:r>
                <a:rPr lang="en-US" sz="1400" b="1" dirty="0">
                  <a:latin typeface="Arial" panose="020B0604020202020204" pitchFamily="34" charset="0"/>
                  <a:cs typeface="Arial" panose="020B0604020202020204" pitchFamily="34" charset="0"/>
                </a:rPr>
                <a:t>Yes</a:t>
              </a:r>
            </a:p>
            <a:p>
              <a:pPr algn="ctr"/>
              <a:r>
                <a:rPr lang="en-US" sz="1400" dirty="0">
                  <a:latin typeface="Arial" panose="020B0604020202020204" pitchFamily="34" charset="0"/>
                  <a:cs typeface="Arial" panose="020B0604020202020204" pitchFamily="34" charset="0"/>
                </a:rPr>
                <a:t>Review the statement for specific recognition exceptions</a:t>
              </a:r>
            </a:p>
          </p:txBody>
        </p:sp>
        <p:cxnSp>
          <p:nvCxnSpPr>
            <p:cNvPr id="38" name="Straight Arrow Connector 37">
              <a:extLst>
                <a:ext uri="{FF2B5EF4-FFF2-40B4-BE49-F238E27FC236}">
                  <a16:creationId xmlns:a16="http://schemas.microsoft.com/office/drawing/2014/main" id="{49635D1D-F85F-D363-653D-E2760DCD8CB4}"/>
                </a:ext>
              </a:extLst>
            </p:cNvPr>
            <p:cNvCxnSpPr>
              <a:cxnSpLocks/>
            </p:cNvCxnSpPr>
            <p:nvPr/>
          </p:nvCxnSpPr>
          <p:spPr>
            <a:xfrm>
              <a:off x="10900977" y="3645339"/>
              <a:ext cx="0" cy="323714"/>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7C861189-E914-3E64-DC74-A95867F5636A}"/>
                </a:ext>
              </a:extLst>
            </p:cNvPr>
            <p:cNvSpPr txBox="1"/>
            <p:nvPr/>
          </p:nvSpPr>
          <p:spPr>
            <a:xfrm>
              <a:off x="7204017" y="4064000"/>
              <a:ext cx="2075689" cy="738664"/>
            </a:xfrm>
            <a:prstGeom prst="rect">
              <a:avLst/>
            </a:prstGeom>
            <a:noFill/>
            <a:ln w="38100">
              <a:solidFill>
                <a:schemeClr val="accent5"/>
              </a:solidFill>
            </a:ln>
          </p:spPr>
          <p:txBody>
            <a:bodyPr wrap="square" rtlCol="0">
              <a:spAutoFit/>
            </a:bodyPr>
            <a:lstStyle/>
            <a:p>
              <a:pPr algn="ctr"/>
              <a:r>
                <a:rPr lang="en-US" sz="1400" b="1" dirty="0">
                  <a:latin typeface="Arial" panose="020B0604020202020204" pitchFamily="34" charset="0"/>
                  <a:cs typeface="Arial" panose="020B0604020202020204" pitchFamily="34" charset="0"/>
                </a:rPr>
                <a:t>No</a:t>
              </a:r>
            </a:p>
            <a:p>
              <a:pPr algn="ctr"/>
              <a:r>
                <a:rPr lang="en-US" sz="1400" dirty="0">
                  <a:latin typeface="Arial" panose="020B0604020202020204" pitchFamily="34" charset="0"/>
                  <a:cs typeface="Arial" panose="020B0604020202020204" pitchFamily="34" charset="0"/>
                </a:rPr>
                <a:t>Recognition exceptions not applicable</a:t>
              </a:r>
            </a:p>
          </p:txBody>
        </p:sp>
        <p:cxnSp>
          <p:nvCxnSpPr>
            <p:cNvPr id="40" name="Straight Arrow Connector 39">
              <a:extLst>
                <a:ext uri="{FF2B5EF4-FFF2-40B4-BE49-F238E27FC236}">
                  <a16:creationId xmlns:a16="http://schemas.microsoft.com/office/drawing/2014/main" id="{BD08AC55-CCBE-1C87-F72A-87726C302A4D}"/>
                </a:ext>
              </a:extLst>
            </p:cNvPr>
            <p:cNvCxnSpPr>
              <a:cxnSpLocks/>
            </p:cNvCxnSpPr>
            <p:nvPr/>
          </p:nvCxnSpPr>
          <p:spPr>
            <a:xfrm>
              <a:off x="8225510" y="3644342"/>
              <a:ext cx="0" cy="324711"/>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F324A4F6-4B3A-B746-363A-1ACFEC7F052A}"/>
                </a:ext>
              </a:extLst>
            </p:cNvPr>
            <p:cNvSpPr txBox="1"/>
            <p:nvPr/>
          </p:nvSpPr>
          <p:spPr>
            <a:xfrm>
              <a:off x="7204017" y="2110905"/>
              <a:ext cx="4710863" cy="323165"/>
            </a:xfrm>
            <a:prstGeom prst="rect">
              <a:avLst/>
            </a:prstGeom>
            <a:noFill/>
            <a:ln w="38100">
              <a:solidFill>
                <a:schemeClr val="accent1"/>
              </a:solidFill>
            </a:ln>
          </p:spPr>
          <p:txBody>
            <a:bodyPr wrap="square" rtlCol="0">
              <a:spAutoFit/>
            </a:bodyPr>
            <a:lstStyle/>
            <a:p>
              <a:pPr algn="ctr"/>
              <a:r>
                <a:rPr lang="en-US" sz="1500" i="1" dirty="0">
                  <a:latin typeface="Arial" panose="020B0604020202020204" pitchFamily="34" charset="0"/>
                  <a:cs typeface="Arial" panose="020B0604020202020204" pitchFamily="34" charset="0"/>
                </a:rPr>
                <a:t>Specific Exceptions (para. 4, 14, 15)</a:t>
              </a:r>
            </a:p>
          </p:txBody>
        </p:sp>
        <p:cxnSp>
          <p:nvCxnSpPr>
            <p:cNvPr id="42" name="Straight Arrow Connector 41">
              <a:extLst>
                <a:ext uri="{FF2B5EF4-FFF2-40B4-BE49-F238E27FC236}">
                  <a16:creationId xmlns:a16="http://schemas.microsoft.com/office/drawing/2014/main" id="{E66E51D2-24C2-52CC-B987-4A97B1DB55E6}"/>
                </a:ext>
              </a:extLst>
            </p:cNvPr>
            <p:cNvCxnSpPr>
              <a:cxnSpLocks/>
              <a:stCxn id="39" idx="2"/>
            </p:cNvCxnSpPr>
            <p:nvPr/>
          </p:nvCxnSpPr>
          <p:spPr>
            <a:xfrm>
              <a:off x="8241862" y="4802664"/>
              <a:ext cx="0" cy="339317"/>
            </a:xfrm>
            <a:prstGeom prst="straightConnector1">
              <a:avLst/>
            </a:prstGeom>
            <a:ln w="381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0A114A1A-8278-FCC5-6761-4107CC5F24CE}"/>
                </a:ext>
              </a:extLst>
            </p:cNvPr>
            <p:cNvSpPr txBox="1"/>
            <p:nvPr/>
          </p:nvSpPr>
          <p:spPr>
            <a:xfrm>
              <a:off x="7204017" y="5246095"/>
              <a:ext cx="2174180" cy="954107"/>
            </a:xfrm>
            <a:prstGeom prst="rect">
              <a:avLst/>
            </a:prstGeom>
            <a:noFill/>
            <a:ln w="38100">
              <a:solidFill>
                <a:schemeClr val="accent5"/>
              </a:solidFill>
            </a:ln>
          </p:spPr>
          <p:txBody>
            <a:bodyPr wrap="square" rtlCol="0">
              <a:spAutoFit/>
            </a:bodyPr>
            <a:lstStyle/>
            <a:p>
              <a:pPr algn="ctr"/>
              <a:r>
                <a:rPr lang="en-US" sz="1400" dirty="0">
                  <a:latin typeface="Arial" panose="020B0604020202020204" pitchFamily="34" charset="0"/>
                  <a:cs typeface="Arial" panose="020B0604020202020204" pitchFamily="34" charset="0"/>
                </a:rPr>
                <a:t>Continue to the application of the Recognition Criteria in para. 9</a:t>
              </a:r>
            </a:p>
          </p:txBody>
        </p:sp>
        <p:cxnSp>
          <p:nvCxnSpPr>
            <p:cNvPr id="44" name="Straight Arrow Connector 43">
              <a:extLst>
                <a:ext uri="{FF2B5EF4-FFF2-40B4-BE49-F238E27FC236}">
                  <a16:creationId xmlns:a16="http://schemas.microsoft.com/office/drawing/2014/main" id="{27EE0016-8CC3-945E-1F07-7B8A679B13FE}"/>
                </a:ext>
              </a:extLst>
            </p:cNvPr>
            <p:cNvCxnSpPr>
              <a:cxnSpLocks/>
              <a:stCxn id="37" idx="2"/>
            </p:cNvCxnSpPr>
            <p:nvPr/>
          </p:nvCxnSpPr>
          <p:spPr>
            <a:xfrm>
              <a:off x="10919200" y="5014619"/>
              <a:ext cx="0" cy="31938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AD76650-0A3A-41A7-E32F-6CA8314BD1B5}"/>
                </a:ext>
              </a:extLst>
            </p:cNvPr>
            <p:cNvSpPr txBox="1"/>
            <p:nvPr/>
          </p:nvSpPr>
          <p:spPr>
            <a:xfrm>
              <a:off x="9923520" y="5457869"/>
              <a:ext cx="1991360" cy="738664"/>
            </a:xfrm>
            <a:prstGeom prst="rect">
              <a:avLst/>
            </a:prstGeom>
            <a:noFill/>
            <a:ln w="38100">
              <a:solidFill>
                <a:schemeClr val="accent6"/>
              </a:solidFill>
            </a:ln>
          </p:spPr>
          <p:txBody>
            <a:bodyPr wrap="square" rtlCol="0">
              <a:spAutoFit/>
            </a:bodyPr>
            <a:lstStyle/>
            <a:p>
              <a:pPr algn="ctr"/>
              <a:r>
                <a:rPr lang="en-US" sz="1400" dirty="0">
                  <a:latin typeface="Arial" panose="020B0604020202020204" pitchFamily="34" charset="0"/>
                  <a:cs typeface="Arial" panose="020B0604020202020204" pitchFamily="34" charset="0"/>
                </a:rPr>
                <a:t>Ensure everything is documented but can likely stop here</a:t>
              </a:r>
            </a:p>
          </p:txBody>
        </p:sp>
      </p:grpSp>
      <p:sp>
        <p:nvSpPr>
          <p:cNvPr id="63" name="TextBox 62">
            <a:extLst>
              <a:ext uri="{FF2B5EF4-FFF2-40B4-BE49-F238E27FC236}">
                <a16:creationId xmlns:a16="http://schemas.microsoft.com/office/drawing/2014/main" id="{6FAD84FC-4725-3092-7DFA-385F6B3F91F5}"/>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Tree>
    <p:extLst>
      <p:ext uri="{BB962C8B-B14F-4D97-AF65-F5344CB8AC3E}">
        <p14:creationId xmlns:p14="http://schemas.microsoft.com/office/powerpoint/2010/main" val="3956262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E300F-1B8E-3B89-8D57-C2D2AB625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082B6-670F-6616-0D04-C1838024807F}"/>
              </a:ext>
            </a:extLst>
          </p:cNvPr>
          <p:cNvSpPr txBox="1">
            <a:spLocks/>
          </p:cNvSpPr>
          <p:nvPr/>
        </p:nvSpPr>
        <p:spPr>
          <a:xfrm>
            <a:off x="425071" y="323946"/>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How Should We Document This?</a:t>
            </a:r>
          </a:p>
        </p:txBody>
      </p:sp>
      <p:sp>
        <p:nvSpPr>
          <p:cNvPr id="63" name="TextBox 62">
            <a:extLst>
              <a:ext uri="{FF2B5EF4-FFF2-40B4-BE49-F238E27FC236}">
                <a16:creationId xmlns:a16="http://schemas.microsoft.com/office/drawing/2014/main" id="{A7E3441B-613C-BF13-2115-1A25811DCFD3}"/>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grpSp>
        <p:nvGrpSpPr>
          <p:cNvPr id="22" name="Group 21">
            <a:extLst>
              <a:ext uri="{FF2B5EF4-FFF2-40B4-BE49-F238E27FC236}">
                <a16:creationId xmlns:a16="http://schemas.microsoft.com/office/drawing/2014/main" id="{396A5F2C-C6D1-E881-9EDF-328B016365F3}"/>
              </a:ext>
            </a:extLst>
          </p:cNvPr>
          <p:cNvGrpSpPr/>
          <p:nvPr/>
        </p:nvGrpSpPr>
        <p:grpSpPr>
          <a:xfrm>
            <a:off x="425071" y="1055380"/>
            <a:ext cx="10865408" cy="2040335"/>
            <a:chOff x="425071" y="1055380"/>
            <a:chExt cx="10865408" cy="2040335"/>
          </a:xfrm>
        </p:grpSpPr>
        <p:pic>
          <p:nvPicPr>
            <p:cNvPr id="5" name="Picture 4">
              <a:extLst>
                <a:ext uri="{FF2B5EF4-FFF2-40B4-BE49-F238E27FC236}">
                  <a16:creationId xmlns:a16="http://schemas.microsoft.com/office/drawing/2014/main" id="{86565C6E-1AF7-A0FF-CC7A-EC5B56465778}"/>
                </a:ext>
              </a:extLst>
            </p:cNvPr>
            <p:cNvPicPr>
              <a:picLocks noChangeAspect="1"/>
            </p:cNvPicPr>
            <p:nvPr/>
          </p:nvPicPr>
          <p:blipFill>
            <a:blip r:embed="rId2"/>
            <a:stretch>
              <a:fillRect/>
            </a:stretch>
          </p:blipFill>
          <p:spPr>
            <a:xfrm>
              <a:off x="425071" y="1457331"/>
              <a:ext cx="10865408" cy="1638384"/>
            </a:xfrm>
            <a:prstGeom prst="rect">
              <a:avLst/>
            </a:prstGeom>
          </p:spPr>
        </p:pic>
        <p:pic>
          <p:nvPicPr>
            <p:cNvPr id="15" name="Picture 14">
              <a:extLst>
                <a:ext uri="{FF2B5EF4-FFF2-40B4-BE49-F238E27FC236}">
                  <a16:creationId xmlns:a16="http://schemas.microsoft.com/office/drawing/2014/main" id="{F7D269C2-5A67-37BD-943A-71BB0F79D485}"/>
                </a:ext>
              </a:extLst>
            </p:cNvPr>
            <p:cNvPicPr>
              <a:picLocks noChangeAspect="1"/>
            </p:cNvPicPr>
            <p:nvPr/>
          </p:nvPicPr>
          <p:blipFill>
            <a:blip r:embed="rId3"/>
            <a:stretch>
              <a:fillRect/>
            </a:stretch>
          </p:blipFill>
          <p:spPr>
            <a:xfrm>
              <a:off x="425071" y="1055380"/>
              <a:ext cx="6591639" cy="323867"/>
            </a:xfrm>
            <a:prstGeom prst="rect">
              <a:avLst/>
            </a:prstGeom>
          </p:spPr>
        </p:pic>
      </p:grpSp>
      <p:sp>
        <p:nvSpPr>
          <p:cNvPr id="24" name="Rectangle 23">
            <a:extLst>
              <a:ext uri="{FF2B5EF4-FFF2-40B4-BE49-F238E27FC236}">
                <a16:creationId xmlns:a16="http://schemas.microsoft.com/office/drawing/2014/main" id="{9623C912-E030-99BD-E365-E372FF053555}"/>
              </a:ext>
            </a:extLst>
          </p:cNvPr>
          <p:cNvSpPr/>
          <p:nvPr/>
        </p:nvSpPr>
        <p:spPr>
          <a:xfrm>
            <a:off x="329609" y="978195"/>
            <a:ext cx="11047228" cy="2236648"/>
          </a:xfrm>
          <a:prstGeom prst="rect">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a:extLst>
              <a:ext uri="{FF2B5EF4-FFF2-40B4-BE49-F238E27FC236}">
                <a16:creationId xmlns:a16="http://schemas.microsoft.com/office/drawing/2014/main" id="{D20329F2-A33D-E839-13D2-7E1BC9B08647}"/>
              </a:ext>
            </a:extLst>
          </p:cNvPr>
          <p:cNvGrpSpPr/>
          <p:nvPr/>
        </p:nvGrpSpPr>
        <p:grpSpPr>
          <a:xfrm>
            <a:off x="3700130" y="3429000"/>
            <a:ext cx="7676707" cy="2689672"/>
            <a:chOff x="3700130" y="3574851"/>
            <a:chExt cx="7676707" cy="2689672"/>
          </a:xfrm>
        </p:grpSpPr>
        <p:grpSp>
          <p:nvGrpSpPr>
            <p:cNvPr id="23" name="Group 22">
              <a:extLst>
                <a:ext uri="{FF2B5EF4-FFF2-40B4-BE49-F238E27FC236}">
                  <a16:creationId xmlns:a16="http://schemas.microsoft.com/office/drawing/2014/main" id="{8F5A0251-F095-3F19-3F9E-15489BFF181A}"/>
                </a:ext>
              </a:extLst>
            </p:cNvPr>
            <p:cNvGrpSpPr/>
            <p:nvPr/>
          </p:nvGrpSpPr>
          <p:grpSpPr>
            <a:xfrm>
              <a:off x="3787680" y="3643157"/>
              <a:ext cx="7502799" cy="2547363"/>
              <a:chOff x="3787680" y="3643157"/>
              <a:chExt cx="7502799" cy="2547363"/>
            </a:xfrm>
          </p:grpSpPr>
          <p:pic>
            <p:nvPicPr>
              <p:cNvPr id="17" name="Picture 16">
                <a:extLst>
                  <a:ext uri="{FF2B5EF4-FFF2-40B4-BE49-F238E27FC236}">
                    <a16:creationId xmlns:a16="http://schemas.microsoft.com/office/drawing/2014/main" id="{8C3B7D78-BD3A-195A-8BBA-1AD8DC3518EB}"/>
                  </a:ext>
                </a:extLst>
              </p:cNvPr>
              <p:cNvPicPr>
                <a:picLocks noChangeAspect="1"/>
              </p:cNvPicPr>
              <p:nvPr/>
            </p:nvPicPr>
            <p:blipFill>
              <a:blip r:embed="rId4"/>
              <a:stretch>
                <a:fillRect/>
              </a:stretch>
            </p:blipFill>
            <p:spPr>
              <a:xfrm>
                <a:off x="5167423" y="4089250"/>
                <a:ext cx="6123056" cy="2101270"/>
              </a:xfrm>
              <a:prstGeom prst="rect">
                <a:avLst/>
              </a:prstGeom>
            </p:spPr>
          </p:pic>
          <p:pic>
            <p:nvPicPr>
              <p:cNvPr id="21" name="Picture 20">
                <a:extLst>
                  <a:ext uri="{FF2B5EF4-FFF2-40B4-BE49-F238E27FC236}">
                    <a16:creationId xmlns:a16="http://schemas.microsoft.com/office/drawing/2014/main" id="{F31E3C70-733C-0A17-78CF-7F84DA81D8B0}"/>
                  </a:ext>
                </a:extLst>
              </p:cNvPr>
              <p:cNvPicPr>
                <a:picLocks noChangeAspect="1"/>
              </p:cNvPicPr>
              <p:nvPr/>
            </p:nvPicPr>
            <p:blipFill>
              <a:blip r:embed="rId5"/>
              <a:stretch>
                <a:fillRect/>
              </a:stretch>
            </p:blipFill>
            <p:spPr>
              <a:xfrm>
                <a:off x="3787680" y="3643157"/>
                <a:ext cx="7502799" cy="372090"/>
              </a:xfrm>
              <a:prstGeom prst="rect">
                <a:avLst/>
              </a:prstGeom>
            </p:spPr>
          </p:pic>
        </p:grpSp>
        <p:sp>
          <p:nvSpPr>
            <p:cNvPr id="25" name="Rectangle 24">
              <a:extLst>
                <a:ext uri="{FF2B5EF4-FFF2-40B4-BE49-F238E27FC236}">
                  <a16:creationId xmlns:a16="http://schemas.microsoft.com/office/drawing/2014/main" id="{090650C6-359C-3572-1E84-ABA4BC3B0E33}"/>
                </a:ext>
              </a:extLst>
            </p:cNvPr>
            <p:cNvSpPr/>
            <p:nvPr/>
          </p:nvSpPr>
          <p:spPr>
            <a:xfrm>
              <a:off x="3700130" y="3574851"/>
              <a:ext cx="7676707" cy="2689672"/>
            </a:xfrm>
            <a:prstGeom prst="rect">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58808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A9ADA38-93EE-F48D-2CAD-444F0C4ADB80}"/>
              </a:ext>
            </a:extLst>
          </p:cNvPr>
          <p:cNvSpPr txBox="1">
            <a:spLocks/>
          </p:cNvSpPr>
          <p:nvPr/>
        </p:nvSpPr>
        <p:spPr>
          <a:xfrm>
            <a:off x="593065" y="367823"/>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Recognition Criteria</a:t>
            </a:r>
          </a:p>
        </p:txBody>
      </p:sp>
      <p:sp>
        <p:nvSpPr>
          <p:cNvPr id="5" name="Rectangle: Rounded Corners 4">
            <a:extLst>
              <a:ext uri="{FF2B5EF4-FFF2-40B4-BE49-F238E27FC236}">
                <a16:creationId xmlns:a16="http://schemas.microsoft.com/office/drawing/2014/main" id="{9A6BAFB1-A092-1A24-5BE9-E60B8EF0CF73}"/>
              </a:ext>
            </a:extLst>
          </p:cNvPr>
          <p:cNvSpPr/>
          <p:nvPr/>
        </p:nvSpPr>
        <p:spPr>
          <a:xfrm>
            <a:off x="593065" y="2991306"/>
            <a:ext cx="2452295" cy="305021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0" rtlCol="0" anchor="t"/>
          <a:lstStyle/>
          <a:p>
            <a:pPr marL="285750" lvl="0" indent="-285750">
              <a:spcBef>
                <a:spcPts val="200"/>
              </a:spcBef>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Employee must have performed the services necessary to earn the leave</a:t>
            </a:r>
          </a:p>
        </p:txBody>
      </p:sp>
      <p:sp>
        <p:nvSpPr>
          <p:cNvPr id="6" name="TextBox 5">
            <a:extLst>
              <a:ext uri="{FF2B5EF4-FFF2-40B4-BE49-F238E27FC236}">
                <a16:creationId xmlns:a16="http://schemas.microsoft.com/office/drawing/2014/main" id="{304252CB-6D72-F46A-8B59-58B340C6B738}"/>
              </a:ext>
            </a:extLst>
          </p:cNvPr>
          <p:cNvSpPr txBox="1"/>
          <p:nvPr/>
        </p:nvSpPr>
        <p:spPr>
          <a:xfrm>
            <a:off x="1251825" y="1143833"/>
            <a:ext cx="1134774" cy="1842043"/>
          </a:xfrm>
          <a:prstGeom prst="rect">
            <a:avLst/>
          </a:prstGeom>
          <a:noFill/>
        </p:spPr>
        <p:txBody>
          <a:bodyPr wrap="square" lIns="0" tIns="36576" rIns="0" bIns="0" rtlCol="0">
            <a:spAutoFit/>
          </a:bodyPr>
          <a:lstStyle/>
          <a:p>
            <a:pPr>
              <a:lnSpc>
                <a:spcPct val="85000"/>
              </a:lnSpc>
              <a:spcAft>
                <a:spcPts val="600"/>
              </a:spcAft>
              <a:buClr>
                <a:srgbClr val="FFE600"/>
              </a:buClr>
              <a:buSzPct val="70000"/>
            </a:pPr>
            <a:r>
              <a:rPr lang="en-US" sz="13800" b="1" dirty="0">
                <a:solidFill>
                  <a:schemeClr val="accent2"/>
                </a:solidFill>
                <a:latin typeface="Arial" panose="020B0604020202020204" pitchFamily="34" charset="0"/>
                <a:cs typeface="Arial" panose="020B0604020202020204" pitchFamily="34" charset="0"/>
              </a:rPr>
              <a:t>1</a:t>
            </a:r>
            <a:endParaRPr lang="en-IN" sz="13800" b="1" dirty="0">
              <a:solidFill>
                <a:schemeClr val="accent2"/>
              </a:solidFill>
              <a:latin typeface="Arial" panose="020B0604020202020204" pitchFamily="34" charset="0"/>
              <a:cs typeface="Arial" panose="020B0604020202020204" pitchFamily="34" charset="0"/>
            </a:endParaRPr>
          </a:p>
        </p:txBody>
      </p:sp>
      <p:sp>
        <p:nvSpPr>
          <p:cNvPr id="7" name="AutoShape 2">
            <a:extLst>
              <a:ext uri="{FF2B5EF4-FFF2-40B4-BE49-F238E27FC236}">
                <a16:creationId xmlns:a16="http://schemas.microsoft.com/office/drawing/2014/main" id="{28354686-9864-4FAF-16E9-61D0989EE9A0}"/>
              </a:ext>
            </a:extLst>
          </p:cNvPr>
          <p:cNvSpPr>
            <a:spLocks noChangeArrowheads="1"/>
          </p:cNvSpPr>
          <p:nvPr/>
        </p:nvSpPr>
        <p:spPr bwMode="gray">
          <a:xfrm>
            <a:off x="593065" y="2470374"/>
            <a:ext cx="2452295" cy="913442"/>
          </a:xfrm>
          <a:prstGeom prst="round2SameRect">
            <a:avLst>
              <a:gd name="adj1" fmla="val 38376"/>
              <a:gd name="adj2" fmla="val 0"/>
            </a:avLst>
          </a:prstGeom>
          <a:solidFill>
            <a:schemeClr val="accent2"/>
          </a:solidFill>
          <a:ln w="12700">
            <a:noFill/>
            <a:miter lim="800000"/>
            <a:headEnd/>
            <a:tailEnd/>
          </a:ln>
          <a:effectLst/>
        </p:spPr>
        <p:txBody>
          <a:bodyPr lIns="72000" tIns="72000" rIns="72000" bIns="72000" anchor="ctr"/>
          <a:lstStyle/>
          <a:p>
            <a:pPr lvl="0" algn="ctr">
              <a:defRPr/>
            </a:pPr>
            <a:r>
              <a:rPr lang="en-US" b="1" kern="0" dirty="0">
                <a:solidFill>
                  <a:srgbClr val="FFFFFF"/>
                </a:solidFill>
                <a:latin typeface="Arial" panose="020B0604020202020204" pitchFamily="34" charset="0"/>
                <a:cs typeface="Arial" panose="020B0604020202020204" pitchFamily="34" charset="0"/>
              </a:rPr>
              <a:t>Attributable</a:t>
            </a:r>
          </a:p>
        </p:txBody>
      </p:sp>
      <p:sp>
        <p:nvSpPr>
          <p:cNvPr id="8" name="Rectangle: Rounded Corners 7">
            <a:extLst>
              <a:ext uri="{FF2B5EF4-FFF2-40B4-BE49-F238E27FC236}">
                <a16:creationId xmlns:a16="http://schemas.microsoft.com/office/drawing/2014/main" id="{839DA2F2-0D75-8461-CBB1-7906AB3AD582}"/>
              </a:ext>
            </a:extLst>
          </p:cNvPr>
          <p:cNvSpPr/>
          <p:nvPr/>
        </p:nvSpPr>
        <p:spPr>
          <a:xfrm>
            <a:off x="3374738" y="2985876"/>
            <a:ext cx="2452296" cy="305021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0" rtlCol="0" anchor="t"/>
          <a:lstStyle/>
          <a:p>
            <a:pPr marL="285750" lvl="0" indent="-285750">
              <a:spcBef>
                <a:spcPts val="200"/>
              </a:spcBef>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Leave must be carried forward to future reporting periods</a:t>
            </a:r>
          </a:p>
        </p:txBody>
      </p:sp>
      <p:sp>
        <p:nvSpPr>
          <p:cNvPr id="9" name="TextBox 8">
            <a:extLst>
              <a:ext uri="{FF2B5EF4-FFF2-40B4-BE49-F238E27FC236}">
                <a16:creationId xmlns:a16="http://schemas.microsoft.com/office/drawing/2014/main" id="{4FD8AE72-F93B-9059-2475-08AC18A18D14}"/>
              </a:ext>
            </a:extLst>
          </p:cNvPr>
          <p:cNvSpPr txBox="1"/>
          <p:nvPr/>
        </p:nvSpPr>
        <p:spPr>
          <a:xfrm>
            <a:off x="4033499" y="1087054"/>
            <a:ext cx="1134774" cy="1842043"/>
          </a:xfrm>
          <a:prstGeom prst="rect">
            <a:avLst/>
          </a:prstGeom>
          <a:noFill/>
        </p:spPr>
        <p:txBody>
          <a:bodyPr wrap="square" lIns="0" tIns="36576" rIns="0" bIns="0" rtlCol="0">
            <a:spAutoFit/>
          </a:bodyPr>
          <a:lstStyle/>
          <a:p>
            <a:pPr>
              <a:lnSpc>
                <a:spcPct val="85000"/>
              </a:lnSpc>
              <a:spcAft>
                <a:spcPts val="600"/>
              </a:spcAft>
              <a:buClr>
                <a:srgbClr val="FFE600"/>
              </a:buClr>
              <a:buSzPct val="70000"/>
            </a:pPr>
            <a:r>
              <a:rPr lang="en-US" sz="13800" b="1" dirty="0">
                <a:solidFill>
                  <a:schemeClr val="accent1"/>
                </a:solidFill>
                <a:latin typeface="Arial" panose="020B0604020202020204" pitchFamily="34" charset="0"/>
                <a:cs typeface="Arial" panose="020B0604020202020204" pitchFamily="34" charset="0"/>
              </a:rPr>
              <a:t>2</a:t>
            </a:r>
            <a:endParaRPr lang="en-IN" sz="13800" b="1" dirty="0">
              <a:solidFill>
                <a:schemeClr val="accent1"/>
              </a:solidFill>
              <a:latin typeface="Arial" panose="020B0604020202020204" pitchFamily="34" charset="0"/>
              <a:cs typeface="Arial" panose="020B0604020202020204" pitchFamily="34" charset="0"/>
            </a:endParaRPr>
          </a:p>
        </p:txBody>
      </p:sp>
      <p:sp>
        <p:nvSpPr>
          <p:cNvPr id="10" name="AutoShape 2">
            <a:extLst>
              <a:ext uri="{FF2B5EF4-FFF2-40B4-BE49-F238E27FC236}">
                <a16:creationId xmlns:a16="http://schemas.microsoft.com/office/drawing/2014/main" id="{FF96114E-EE82-3A3F-FFA5-78E89DBF787E}"/>
              </a:ext>
            </a:extLst>
          </p:cNvPr>
          <p:cNvSpPr>
            <a:spLocks noChangeArrowheads="1"/>
          </p:cNvSpPr>
          <p:nvPr/>
        </p:nvSpPr>
        <p:spPr bwMode="gray">
          <a:xfrm>
            <a:off x="3374738" y="2464944"/>
            <a:ext cx="2452296" cy="913442"/>
          </a:xfrm>
          <a:prstGeom prst="round2SameRect">
            <a:avLst>
              <a:gd name="adj1" fmla="val 38376"/>
              <a:gd name="adj2" fmla="val 0"/>
            </a:avLst>
          </a:prstGeom>
          <a:solidFill>
            <a:schemeClr val="accent1"/>
          </a:solidFill>
          <a:ln w="12700">
            <a:noFill/>
            <a:miter lim="800000"/>
            <a:headEnd/>
            <a:tailEnd/>
          </a:ln>
          <a:effectLst/>
        </p:spPr>
        <p:txBody>
          <a:bodyPr lIns="72000" tIns="72000" rIns="72000" bIns="72000" anchor="ctr"/>
          <a:lstStyle/>
          <a:p>
            <a:pPr lvl="0" algn="ctr">
              <a:defRPr/>
            </a:pPr>
            <a:r>
              <a:rPr lang="en-US" b="1" kern="0" dirty="0">
                <a:solidFill>
                  <a:srgbClr val="FFFFFF"/>
                </a:solidFill>
                <a:latin typeface="Arial" panose="020B0604020202020204" pitchFamily="34" charset="0"/>
                <a:cs typeface="Arial" panose="020B0604020202020204" pitchFamily="34" charset="0"/>
              </a:rPr>
              <a:t>Accumulates</a:t>
            </a:r>
          </a:p>
        </p:txBody>
      </p:sp>
      <p:sp>
        <p:nvSpPr>
          <p:cNvPr id="11" name="Rectangle: Rounded Corners 10">
            <a:extLst>
              <a:ext uri="{FF2B5EF4-FFF2-40B4-BE49-F238E27FC236}">
                <a16:creationId xmlns:a16="http://schemas.microsoft.com/office/drawing/2014/main" id="{E2C28313-70D1-DEA2-81E8-4770F5D9D17A}"/>
              </a:ext>
            </a:extLst>
          </p:cNvPr>
          <p:cNvSpPr/>
          <p:nvPr/>
        </p:nvSpPr>
        <p:spPr>
          <a:xfrm>
            <a:off x="6156410" y="2993308"/>
            <a:ext cx="2452296" cy="3042781"/>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0" rtlCol="0" anchor="t"/>
          <a:lstStyle/>
          <a:p>
            <a:pPr marL="285750" lvl="0" indent="-285750">
              <a:spcBef>
                <a:spcPts val="200"/>
              </a:spcBef>
              <a:spcAft>
                <a:spcPts val="600"/>
              </a:spcAft>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Leave must be more likely than not to be used or paid</a:t>
            </a:r>
          </a:p>
          <a:p>
            <a:pPr marL="285750" lvl="0" indent="-285750">
              <a:spcBef>
                <a:spcPts val="200"/>
              </a:spcBef>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More likely than not refers to a likelihood of greater than 50%</a:t>
            </a:r>
          </a:p>
          <a:p>
            <a:pPr marL="171450" lvl="0" indent="-171450">
              <a:spcBef>
                <a:spcPts val="200"/>
              </a:spcBef>
              <a:buFont typeface="Arial" panose="020B0604020202020204" pitchFamily="34" charset="0"/>
              <a:buChar char="•"/>
            </a:pPr>
            <a:endParaRPr lang="en-US" sz="1300" dirty="0">
              <a:solidFill>
                <a:schemeClr val="tx2">
                  <a:lumMod val="50000"/>
                </a:schemeClr>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EFCB6BDC-9F82-3B06-0C35-E9A1BB3D51E7}"/>
              </a:ext>
            </a:extLst>
          </p:cNvPr>
          <p:cNvSpPr txBox="1"/>
          <p:nvPr/>
        </p:nvSpPr>
        <p:spPr>
          <a:xfrm>
            <a:off x="6815171" y="1131132"/>
            <a:ext cx="1134774" cy="1842043"/>
          </a:xfrm>
          <a:prstGeom prst="rect">
            <a:avLst/>
          </a:prstGeom>
          <a:noFill/>
        </p:spPr>
        <p:txBody>
          <a:bodyPr wrap="square" lIns="0" tIns="36576" rIns="0" bIns="0" rtlCol="0">
            <a:spAutoFit/>
          </a:bodyPr>
          <a:lstStyle/>
          <a:p>
            <a:pPr>
              <a:lnSpc>
                <a:spcPct val="85000"/>
              </a:lnSpc>
              <a:spcAft>
                <a:spcPts val="600"/>
              </a:spcAft>
              <a:buClr>
                <a:srgbClr val="FFE600"/>
              </a:buClr>
              <a:buSzPct val="70000"/>
            </a:pPr>
            <a:r>
              <a:rPr lang="en-US" sz="13800" b="1" dirty="0">
                <a:solidFill>
                  <a:schemeClr val="accent5"/>
                </a:solidFill>
                <a:latin typeface="Arial" panose="020B0604020202020204" pitchFamily="34" charset="0"/>
                <a:cs typeface="Arial" panose="020B0604020202020204" pitchFamily="34" charset="0"/>
              </a:rPr>
              <a:t>3</a:t>
            </a:r>
            <a:endParaRPr lang="en-IN" sz="13800" b="1" dirty="0">
              <a:solidFill>
                <a:schemeClr val="accent5"/>
              </a:solidFill>
              <a:latin typeface="Arial" panose="020B0604020202020204" pitchFamily="34" charset="0"/>
              <a:cs typeface="Arial" panose="020B0604020202020204" pitchFamily="34" charset="0"/>
            </a:endParaRPr>
          </a:p>
        </p:txBody>
      </p:sp>
      <p:sp>
        <p:nvSpPr>
          <p:cNvPr id="13" name="AutoShape 2">
            <a:extLst>
              <a:ext uri="{FF2B5EF4-FFF2-40B4-BE49-F238E27FC236}">
                <a16:creationId xmlns:a16="http://schemas.microsoft.com/office/drawing/2014/main" id="{786923F7-8B6F-40A5-056F-275FD7DDCFB1}"/>
              </a:ext>
            </a:extLst>
          </p:cNvPr>
          <p:cNvSpPr>
            <a:spLocks noChangeArrowheads="1"/>
          </p:cNvSpPr>
          <p:nvPr/>
        </p:nvSpPr>
        <p:spPr bwMode="gray">
          <a:xfrm>
            <a:off x="6156410" y="2472376"/>
            <a:ext cx="2452296" cy="913442"/>
          </a:xfrm>
          <a:prstGeom prst="round2SameRect">
            <a:avLst>
              <a:gd name="adj1" fmla="val 38376"/>
              <a:gd name="adj2" fmla="val 0"/>
            </a:avLst>
          </a:prstGeom>
          <a:solidFill>
            <a:schemeClr val="accent5"/>
          </a:solidFill>
          <a:ln w="12700">
            <a:noFill/>
            <a:miter lim="800000"/>
            <a:headEnd/>
            <a:tailEnd/>
          </a:ln>
          <a:effectLst/>
        </p:spPr>
        <p:txBody>
          <a:bodyPr lIns="72000" tIns="72000" rIns="72000" bIns="72000" anchor="ctr"/>
          <a:lstStyle/>
          <a:p>
            <a:pPr lvl="0" algn="ctr">
              <a:defRPr/>
            </a:pPr>
            <a:r>
              <a:rPr lang="en-US" b="1" kern="0" dirty="0">
                <a:solidFill>
                  <a:srgbClr val="FFFFFF"/>
                </a:solidFill>
                <a:latin typeface="Arial" panose="020B0604020202020204" pitchFamily="34" charset="0"/>
                <a:cs typeface="Arial" panose="020B0604020202020204" pitchFamily="34" charset="0"/>
              </a:rPr>
              <a:t>More Likely Than Not</a:t>
            </a:r>
          </a:p>
        </p:txBody>
      </p:sp>
      <p:sp>
        <p:nvSpPr>
          <p:cNvPr id="14" name="Rectangle: Rounded Corners 13">
            <a:extLst>
              <a:ext uri="{FF2B5EF4-FFF2-40B4-BE49-F238E27FC236}">
                <a16:creationId xmlns:a16="http://schemas.microsoft.com/office/drawing/2014/main" id="{EE60FCF0-09DC-3EDB-255E-E56C64797996}"/>
              </a:ext>
            </a:extLst>
          </p:cNvPr>
          <p:cNvSpPr/>
          <p:nvPr/>
        </p:nvSpPr>
        <p:spPr>
          <a:xfrm>
            <a:off x="8938082" y="1387029"/>
            <a:ext cx="2452295" cy="464906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57200" rtlCol="0" anchor="t"/>
          <a:lstStyle/>
          <a:p>
            <a:pPr marL="285750" lvl="0" indent="-285750">
              <a:spcBef>
                <a:spcPts val="200"/>
              </a:spcBef>
              <a:spcAft>
                <a:spcPts val="600"/>
              </a:spcAft>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Leave settled through conversion to defined postemployment benefits </a:t>
            </a:r>
          </a:p>
          <a:p>
            <a:pPr marL="285750" lvl="0" indent="-285750">
              <a:spcBef>
                <a:spcPts val="200"/>
              </a:spcBef>
              <a:spcAft>
                <a:spcPts val="600"/>
              </a:spcAft>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Leave dependent upon sporadic events affecting a small proportion of employees:</a:t>
            </a:r>
          </a:p>
          <a:p>
            <a:pPr marL="742950" lvl="1" indent="-285750">
              <a:spcBef>
                <a:spcPts val="200"/>
              </a:spcBef>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Parental leave</a:t>
            </a:r>
          </a:p>
          <a:p>
            <a:pPr marL="742950" lvl="1" indent="-285750">
              <a:spcBef>
                <a:spcPts val="200"/>
              </a:spcBef>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Military leave</a:t>
            </a:r>
          </a:p>
          <a:p>
            <a:pPr marL="742950" lvl="1" indent="-285750">
              <a:spcBef>
                <a:spcPts val="200"/>
              </a:spcBef>
              <a:spcAft>
                <a:spcPts val="600"/>
              </a:spcAft>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Jury duty</a:t>
            </a:r>
          </a:p>
          <a:p>
            <a:pPr marL="285750" indent="-285750">
              <a:spcBef>
                <a:spcPts val="200"/>
              </a:spcBef>
              <a:spcAft>
                <a:spcPts val="600"/>
              </a:spcAft>
              <a:buClr>
                <a:schemeClr val="accent2"/>
              </a:buClr>
              <a:buSzPct val="80000"/>
              <a:buFont typeface="Arial" panose="020B0604020202020204" pitchFamily="34" charset="0"/>
              <a:buChar char="►"/>
            </a:pPr>
            <a:r>
              <a:rPr lang="en-US" sz="1500" dirty="0">
                <a:solidFill>
                  <a:schemeClr val="tx2">
                    <a:lumMod val="50000"/>
                  </a:schemeClr>
                </a:solidFill>
                <a:latin typeface="Arial" panose="020B0604020202020204" pitchFamily="34" charset="0"/>
                <a:cs typeface="Arial" panose="020B0604020202020204" pitchFamily="34" charset="0"/>
              </a:rPr>
              <a:t>Holiday leave</a:t>
            </a:r>
          </a:p>
          <a:p>
            <a:pPr marL="171450" lvl="0" indent="-171450">
              <a:spcBef>
                <a:spcPts val="200"/>
              </a:spcBef>
              <a:buFont typeface="Arial" panose="020B0604020202020204" pitchFamily="34" charset="0"/>
              <a:buChar char="•"/>
            </a:pPr>
            <a:endParaRPr lang="en-US" sz="1300" dirty="0">
              <a:solidFill>
                <a:schemeClr val="tx2">
                  <a:lumMod val="50000"/>
                </a:schemeClr>
              </a:solidFill>
              <a:latin typeface="Arial" panose="020B0604020202020204" pitchFamily="34" charset="0"/>
              <a:cs typeface="Arial" panose="020B0604020202020204" pitchFamily="34" charset="0"/>
            </a:endParaRPr>
          </a:p>
        </p:txBody>
      </p:sp>
      <p:sp>
        <p:nvSpPr>
          <p:cNvPr id="15" name="AutoShape 2">
            <a:extLst>
              <a:ext uri="{FF2B5EF4-FFF2-40B4-BE49-F238E27FC236}">
                <a16:creationId xmlns:a16="http://schemas.microsoft.com/office/drawing/2014/main" id="{D2E290E1-39BB-C0E5-A249-CF1A171459EE}"/>
              </a:ext>
            </a:extLst>
          </p:cNvPr>
          <p:cNvSpPr>
            <a:spLocks noChangeArrowheads="1"/>
          </p:cNvSpPr>
          <p:nvPr/>
        </p:nvSpPr>
        <p:spPr bwMode="gray">
          <a:xfrm>
            <a:off x="8938082" y="926591"/>
            <a:ext cx="2452296" cy="825468"/>
          </a:xfrm>
          <a:prstGeom prst="round2SameRect">
            <a:avLst>
              <a:gd name="adj1" fmla="val 38376"/>
              <a:gd name="adj2" fmla="val 0"/>
            </a:avLst>
          </a:prstGeom>
          <a:solidFill>
            <a:schemeClr val="accent4"/>
          </a:solidFill>
          <a:ln w="12700">
            <a:noFill/>
            <a:miter lim="800000"/>
            <a:headEnd/>
            <a:tailEnd/>
          </a:ln>
          <a:effectLst/>
        </p:spPr>
        <p:txBody>
          <a:bodyPr lIns="72000" tIns="72000" rIns="72000" bIns="72000" anchor="ctr"/>
          <a:lstStyle/>
          <a:p>
            <a:pPr lvl="0" algn="ctr">
              <a:defRPr/>
            </a:pPr>
            <a:r>
              <a:rPr lang="en-US" b="1" kern="0" dirty="0">
                <a:solidFill>
                  <a:srgbClr val="FFFFFF"/>
                </a:solidFill>
                <a:latin typeface="Arial" panose="020B0604020202020204" pitchFamily="34" charset="0"/>
                <a:cs typeface="Arial" panose="020B0604020202020204" pitchFamily="34" charset="0"/>
              </a:rPr>
              <a:t>Exceptions</a:t>
            </a:r>
          </a:p>
        </p:txBody>
      </p:sp>
      <p:sp>
        <p:nvSpPr>
          <p:cNvPr id="17" name="TextBox 16">
            <a:extLst>
              <a:ext uri="{FF2B5EF4-FFF2-40B4-BE49-F238E27FC236}">
                <a16:creationId xmlns:a16="http://schemas.microsoft.com/office/drawing/2014/main" id="{E4F051B8-7045-D941-60A7-C29C752ED6B8}"/>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Tree>
    <p:extLst>
      <p:ext uri="{BB962C8B-B14F-4D97-AF65-F5344CB8AC3E}">
        <p14:creationId xmlns:p14="http://schemas.microsoft.com/office/powerpoint/2010/main" val="188606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40811-9076-55D8-7775-6C70AA9C13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B41BC-E75E-B70D-0065-1EA874715E46}"/>
              </a:ext>
            </a:extLst>
          </p:cNvPr>
          <p:cNvSpPr>
            <a:spLocks noGrp="1"/>
          </p:cNvSpPr>
          <p:nvPr>
            <p:ph type="title"/>
          </p:nvPr>
        </p:nvSpPr>
        <p:spPr>
          <a:xfrm>
            <a:off x="1097279" y="286603"/>
            <a:ext cx="9195899" cy="1450757"/>
          </a:xfrm>
        </p:spPr>
        <p:txBody>
          <a:bodyPr>
            <a:normAutofit/>
          </a:bodyPr>
          <a:lstStyle/>
          <a:p>
            <a:r>
              <a:rPr lang="en-US" sz="4200" dirty="0">
                <a:latin typeface="Arial" panose="020B0604020202020204" pitchFamily="34" charset="0"/>
                <a:cs typeface="Arial" panose="020B0604020202020204" pitchFamily="34" charset="0"/>
              </a:rPr>
              <a:t>Compensated Absences to be Included in the Liability</a:t>
            </a:r>
          </a:p>
        </p:txBody>
      </p:sp>
      <p:sp>
        <p:nvSpPr>
          <p:cNvPr id="6" name="Content Placeholder 5">
            <a:extLst>
              <a:ext uri="{FF2B5EF4-FFF2-40B4-BE49-F238E27FC236}">
                <a16:creationId xmlns:a16="http://schemas.microsoft.com/office/drawing/2014/main" id="{D9570C97-659B-BA61-B948-EC39E0264347}"/>
              </a:ext>
            </a:extLst>
          </p:cNvPr>
          <p:cNvSpPr>
            <a:spLocks noGrp="1"/>
          </p:cNvSpPr>
          <p:nvPr>
            <p:ph idx="1"/>
          </p:nvPr>
        </p:nvSpPr>
        <p:spPr>
          <a:xfrm>
            <a:off x="1097280" y="1845733"/>
            <a:ext cx="10167620" cy="4341057"/>
          </a:xfrm>
        </p:spPr>
        <p:txBody>
          <a:bodyPr>
            <a:noAutofit/>
          </a:bodyPr>
          <a:lstStyle/>
          <a:p>
            <a:r>
              <a:rPr lang="en-US" sz="1600" dirty="0">
                <a:latin typeface="Arial" panose="020B0604020202020204" pitchFamily="34" charset="0"/>
                <a:cs typeface="Arial" panose="020B0604020202020204" pitchFamily="34" charset="0"/>
              </a:rPr>
              <a:t>Utilizing the criteria in the preceding slides, the Department of Finance and Administration has determined that </a:t>
            </a:r>
            <a:r>
              <a:rPr lang="en-US" sz="1600" b="1" dirty="0">
                <a:latin typeface="Arial" panose="020B0604020202020204" pitchFamily="34" charset="0"/>
                <a:cs typeface="Arial" panose="020B0604020202020204" pitchFamily="34" charset="0"/>
              </a:rPr>
              <a:t>all</a:t>
            </a:r>
            <a:r>
              <a:rPr lang="en-US" sz="1600" dirty="0">
                <a:latin typeface="Arial" panose="020B0604020202020204" pitchFamily="34" charset="0"/>
                <a:cs typeface="Arial" panose="020B0604020202020204" pitchFamily="34" charset="0"/>
              </a:rPr>
              <a:t> state agencies will include the following compensated absences in their liability calculation:</a:t>
            </a:r>
          </a:p>
          <a:p>
            <a:pPr marL="457200" indent="-365760">
              <a:buSzPct val="80000"/>
              <a:buFont typeface="+mj-lt"/>
              <a:buAutoNum type="arabicPeriod"/>
            </a:pPr>
            <a:r>
              <a:rPr lang="en-US" sz="1600" dirty="0">
                <a:latin typeface="Arial" panose="020B0604020202020204" pitchFamily="34" charset="0"/>
                <a:cs typeface="Arial" panose="020B0604020202020204" pitchFamily="34" charset="0"/>
              </a:rPr>
              <a:t>Annual Leave</a:t>
            </a:r>
          </a:p>
          <a:p>
            <a:pPr marL="457200" indent="-365760">
              <a:buSzPct val="80000"/>
              <a:buFont typeface="+mj-lt"/>
              <a:buAutoNum type="arabicPeriod"/>
            </a:pPr>
            <a:r>
              <a:rPr lang="en-US" sz="1600" dirty="0">
                <a:latin typeface="Arial" panose="020B0604020202020204" pitchFamily="34" charset="0"/>
                <a:cs typeface="Arial" panose="020B0604020202020204" pitchFamily="34" charset="0"/>
              </a:rPr>
              <a:t>Sick Leave</a:t>
            </a:r>
          </a:p>
          <a:p>
            <a:pPr marL="457200" indent="-365760">
              <a:buSzPct val="80000"/>
              <a:buFont typeface="+mj-lt"/>
              <a:buAutoNum type="arabicPeriod"/>
            </a:pPr>
            <a:r>
              <a:rPr lang="en-US" sz="1600" dirty="0">
                <a:latin typeface="Arial" panose="020B0604020202020204" pitchFamily="34" charset="0"/>
                <a:cs typeface="Arial" panose="020B0604020202020204" pitchFamily="34" charset="0"/>
              </a:rPr>
              <a:t>Premium Overtime</a:t>
            </a:r>
          </a:p>
          <a:p>
            <a:pPr marL="457200" indent="-365760">
              <a:spcAft>
                <a:spcPts val="600"/>
              </a:spcAft>
              <a:buSzPct val="80000"/>
              <a:buFont typeface="+mj-lt"/>
              <a:buAutoNum type="arabicPeriod"/>
            </a:pPr>
            <a:r>
              <a:rPr lang="en-US" sz="1600" dirty="0">
                <a:latin typeface="Arial" panose="020B0604020202020204" pitchFamily="34" charset="0"/>
                <a:cs typeface="Arial" panose="020B0604020202020204" pitchFamily="34" charset="0"/>
              </a:rPr>
              <a:t>Compensatory Time Leave Balances</a:t>
            </a:r>
          </a:p>
          <a:p>
            <a:pPr marL="749808" lvl="1" indent="-365760">
              <a:buSzPct val="80000"/>
              <a:buFont typeface="+mj-lt"/>
              <a:buAutoNum type="alphaLcPeriod"/>
            </a:pPr>
            <a:r>
              <a:rPr lang="en-US" sz="1600" dirty="0">
                <a:latin typeface="Arial" panose="020B0604020202020204" pitchFamily="34" charset="0"/>
                <a:cs typeface="Arial" panose="020B0604020202020204" pitchFamily="34" charset="0"/>
              </a:rPr>
              <a:t>The Compensatory Time Leave Balances category includes COMPTIME, ADMINCOMP, HOLIDAYCMP, HOLIDAYACC, NOTEACHDAY, PERSONAL, and STANDBY.</a:t>
            </a:r>
          </a:p>
          <a:p>
            <a:pPr indent="0">
              <a:buSzPct val="80000"/>
              <a:buNone/>
            </a:pPr>
            <a:r>
              <a:rPr lang="en-US" sz="1600" dirty="0">
                <a:effectLst/>
                <a:latin typeface="Arial" panose="020B0604020202020204" pitchFamily="34" charset="0"/>
                <a:ea typeface="Aptos" panose="020B0004020202020204" pitchFamily="34" charset="0"/>
                <a:cs typeface="Arial" panose="020B0604020202020204" pitchFamily="34" charset="0"/>
              </a:rPr>
              <a:t>If a state agency identifies a compensated absence other than those discussed above which meets the recognition criteria of attributable and accumulates, is not removed from the liability by provisions in GASB 101 and is believed to be material to the agency’s financial statements, the agency shall contact the Department of Finance and Administration for guidance in making the more likely than not determination</a:t>
            </a:r>
            <a:r>
              <a:rPr lang="en-US" sz="1800" dirty="0">
                <a:effectLst/>
                <a:latin typeface="Arial" panose="020B0604020202020204" pitchFamily="34" charset="0"/>
                <a:ea typeface="Aptos" panose="020B00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F71BCDB-913D-3BE9-5058-DD3E8713B406}"/>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Tree>
    <p:extLst>
      <p:ext uri="{BB962C8B-B14F-4D97-AF65-F5344CB8AC3E}">
        <p14:creationId xmlns:p14="http://schemas.microsoft.com/office/powerpoint/2010/main" val="344218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75D10-E18C-54D9-E190-80369EA7AD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0925DE-7090-9726-64D4-42F00DFEDF0B}"/>
              </a:ext>
            </a:extLst>
          </p:cNvPr>
          <p:cNvSpPr txBox="1">
            <a:spLocks/>
          </p:cNvSpPr>
          <p:nvPr/>
        </p:nvSpPr>
        <p:spPr>
          <a:xfrm>
            <a:off x="425071" y="323946"/>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How Should We Document This?</a:t>
            </a:r>
          </a:p>
        </p:txBody>
      </p:sp>
      <p:sp>
        <p:nvSpPr>
          <p:cNvPr id="63" name="TextBox 62">
            <a:extLst>
              <a:ext uri="{FF2B5EF4-FFF2-40B4-BE49-F238E27FC236}">
                <a16:creationId xmlns:a16="http://schemas.microsoft.com/office/drawing/2014/main" id="{28032260-334F-3226-CCA0-F434A9732582}"/>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
        <p:nvSpPr>
          <p:cNvPr id="24" name="Rectangle 23">
            <a:extLst>
              <a:ext uri="{FF2B5EF4-FFF2-40B4-BE49-F238E27FC236}">
                <a16:creationId xmlns:a16="http://schemas.microsoft.com/office/drawing/2014/main" id="{EDF8A65E-46B6-A6CA-71BF-2917748F2009}"/>
              </a:ext>
            </a:extLst>
          </p:cNvPr>
          <p:cNvSpPr/>
          <p:nvPr/>
        </p:nvSpPr>
        <p:spPr>
          <a:xfrm>
            <a:off x="266906" y="1180214"/>
            <a:ext cx="11696113" cy="2248786"/>
          </a:xfrm>
          <a:prstGeom prst="rect">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043EB27E-4277-53D7-EA66-32CAC263E6C1}"/>
              </a:ext>
            </a:extLst>
          </p:cNvPr>
          <p:cNvPicPr>
            <a:picLocks noChangeAspect="1"/>
          </p:cNvPicPr>
          <p:nvPr/>
        </p:nvPicPr>
        <p:blipFill>
          <a:blip r:embed="rId2"/>
          <a:stretch>
            <a:fillRect/>
          </a:stretch>
        </p:blipFill>
        <p:spPr>
          <a:xfrm>
            <a:off x="425071" y="1640540"/>
            <a:ext cx="11379785" cy="1695537"/>
          </a:xfrm>
          <a:prstGeom prst="rect">
            <a:avLst/>
          </a:prstGeom>
        </p:spPr>
      </p:pic>
      <p:pic>
        <p:nvPicPr>
          <p:cNvPr id="7" name="Picture 6">
            <a:extLst>
              <a:ext uri="{FF2B5EF4-FFF2-40B4-BE49-F238E27FC236}">
                <a16:creationId xmlns:a16="http://schemas.microsoft.com/office/drawing/2014/main" id="{A3E42063-982E-02D3-5696-CE7D68D47635}"/>
              </a:ext>
            </a:extLst>
          </p:cNvPr>
          <p:cNvPicPr>
            <a:picLocks noChangeAspect="1"/>
          </p:cNvPicPr>
          <p:nvPr/>
        </p:nvPicPr>
        <p:blipFill>
          <a:blip r:embed="rId3"/>
          <a:stretch>
            <a:fillRect/>
          </a:stretch>
        </p:blipFill>
        <p:spPr>
          <a:xfrm>
            <a:off x="425071" y="1261421"/>
            <a:ext cx="7302875" cy="311166"/>
          </a:xfrm>
          <a:prstGeom prst="rect">
            <a:avLst/>
          </a:prstGeom>
        </p:spPr>
      </p:pic>
      <p:sp>
        <p:nvSpPr>
          <p:cNvPr id="8" name="TextBox 7">
            <a:extLst>
              <a:ext uri="{FF2B5EF4-FFF2-40B4-BE49-F238E27FC236}">
                <a16:creationId xmlns:a16="http://schemas.microsoft.com/office/drawing/2014/main" id="{CB6A741B-7D10-148F-97BC-82A89B0F1513}"/>
              </a:ext>
            </a:extLst>
          </p:cNvPr>
          <p:cNvSpPr txBox="1"/>
          <p:nvPr/>
        </p:nvSpPr>
        <p:spPr>
          <a:xfrm>
            <a:off x="1151467" y="4893734"/>
            <a:ext cx="5923280" cy="523220"/>
          </a:xfrm>
          <a:prstGeom prst="rect">
            <a:avLst/>
          </a:prstGeom>
          <a:noFill/>
          <a:ln w="19050">
            <a:solidFill>
              <a:srgbClr val="FF0000"/>
            </a:solidFill>
          </a:ln>
        </p:spPr>
        <p:txBody>
          <a:bodyPr wrap="square" rtlCol="0">
            <a:spAutoFit/>
          </a:bodyPr>
          <a:lstStyle/>
          <a:p>
            <a:r>
              <a:rPr lang="en-US" sz="1400" dirty="0">
                <a:latin typeface="Arial" panose="020B0604020202020204" pitchFamily="34" charset="0"/>
                <a:cs typeface="Arial" panose="020B0604020202020204" pitchFamily="34" charset="0"/>
              </a:rPr>
              <a:t>The template has been designed to auto-populate using the determinations made by the Department of Finance and Administration.</a:t>
            </a:r>
          </a:p>
        </p:txBody>
      </p:sp>
      <p:cxnSp>
        <p:nvCxnSpPr>
          <p:cNvPr id="10" name="Straight Arrow Connector 9">
            <a:extLst>
              <a:ext uri="{FF2B5EF4-FFF2-40B4-BE49-F238E27FC236}">
                <a16:creationId xmlns:a16="http://schemas.microsoft.com/office/drawing/2014/main" id="{89FC6A2B-8FE8-4872-7E11-44487B51E5AE}"/>
              </a:ext>
            </a:extLst>
          </p:cNvPr>
          <p:cNvCxnSpPr>
            <a:cxnSpLocks/>
            <a:stCxn id="8" idx="0"/>
          </p:cNvCxnSpPr>
          <p:nvPr/>
        </p:nvCxnSpPr>
        <p:spPr>
          <a:xfrm flipV="1">
            <a:off x="4113107" y="3556000"/>
            <a:ext cx="86360" cy="133773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106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2BDD6-FD4D-7C71-2C82-23904CCE60B5}"/>
              </a:ext>
            </a:extLst>
          </p:cNvPr>
          <p:cNvSpPr>
            <a:spLocks noGrp="1"/>
          </p:cNvSpPr>
          <p:nvPr>
            <p:ph type="title"/>
          </p:nvPr>
        </p:nvSpPr>
        <p:spPr>
          <a:xfrm>
            <a:off x="1097280" y="286603"/>
            <a:ext cx="10167068" cy="1450757"/>
          </a:xfrm>
        </p:spPr>
        <p:txBody>
          <a:bodyPr>
            <a:normAutofit/>
          </a:bodyPr>
          <a:lstStyle/>
          <a:p>
            <a:r>
              <a:rPr lang="en-US" sz="4200" dirty="0">
                <a:latin typeface="Arial" panose="020B0604020202020204" pitchFamily="34" charset="0"/>
                <a:cs typeface="Arial" panose="020B0604020202020204" pitchFamily="34" charset="0"/>
              </a:rPr>
              <a:t>Where Does “More Likely Than Not” Fall?</a:t>
            </a:r>
          </a:p>
        </p:txBody>
      </p:sp>
      <p:grpSp>
        <p:nvGrpSpPr>
          <p:cNvPr id="3" name="Group 2">
            <a:extLst>
              <a:ext uri="{FF2B5EF4-FFF2-40B4-BE49-F238E27FC236}">
                <a16:creationId xmlns:a16="http://schemas.microsoft.com/office/drawing/2014/main" id="{DCA021D4-BA7E-8E3B-5D3E-DB1AC9FD9937}"/>
              </a:ext>
            </a:extLst>
          </p:cNvPr>
          <p:cNvGrpSpPr/>
          <p:nvPr/>
        </p:nvGrpSpPr>
        <p:grpSpPr>
          <a:xfrm>
            <a:off x="1468510" y="3101272"/>
            <a:ext cx="8943158" cy="3069070"/>
            <a:chOff x="1728768" y="2457275"/>
            <a:chExt cx="8943158" cy="3069070"/>
          </a:xfrm>
        </p:grpSpPr>
        <p:sp>
          <p:nvSpPr>
            <p:cNvPr id="4" name="Rectangle 3">
              <a:extLst>
                <a:ext uri="{FF2B5EF4-FFF2-40B4-BE49-F238E27FC236}">
                  <a16:creationId xmlns:a16="http://schemas.microsoft.com/office/drawing/2014/main" id="{9D4FB2FF-F007-5D21-06BD-AD0950873D1E}"/>
                </a:ext>
              </a:extLst>
            </p:cNvPr>
            <p:cNvSpPr/>
            <p:nvPr/>
          </p:nvSpPr>
          <p:spPr>
            <a:xfrm rot="5400000">
              <a:off x="5929514" y="-195757"/>
              <a:ext cx="332219" cy="839626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EA42465-EE80-554F-DF6C-D888F476D391}"/>
                </a:ext>
              </a:extLst>
            </p:cNvPr>
            <p:cNvSpPr txBox="1"/>
            <p:nvPr/>
          </p:nvSpPr>
          <p:spPr>
            <a:xfrm>
              <a:off x="5825853" y="4556290"/>
              <a:ext cx="673537"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600" b="1" dirty="0">
                  <a:latin typeface="Arial" panose="020B0604020202020204" pitchFamily="34" charset="0"/>
                  <a:cs typeface="Arial" panose="020B0604020202020204" pitchFamily="34" charset="0"/>
                </a:rPr>
                <a:t>50%</a:t>
              </a:r>
            </a:p>
          </p:txBody>
        </p:sp>
        <p:sp>
          <p:nvSpPr>
            <p:cNvPr id="6" name="TextBox 5">
              <a:extLst>
                <a:ext uri="{FF2B5EF4-FFF2-40B4-BE49-F238E27FC236}">
                  <a16:creationId xmlns:a16="http://schemas.microsoft.com/office/drawing/2014/main" id="{0E312AE8-AEA0-24A1-CFA0-DA9950B83D5C}"/>
                </a:ext>
              </a:extLst>
            </p:cNvPr>
            <p:cNvSpPr txBox="1"/>
            <p:nvPr/>
          </p:nvSpPr>
          <p:spPr>
            <a:xfrm>
              <a:off x="1728768" y="4528776"/>
              <a:ext cx="563301"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600" b="1" dirty="0">
                  <a:latin typeface="Arial" panose="020B0604020202020204" pitchFamily="34" charset="0"/>
                  <a:cs typeface="Arial" panose="020B0604020202020204" pitchFamily="34" charset="0"/>
                </a:rPr>
                <a:t>0%</a:t>
              </a:r>
            </a:p>
          </p:txBody>
        </p:sp>
        <p:sp>
          <p:nvSpPr>
            <p:cNvPr id="7" name="TextBox 6">
              <a:extLst>
                <a:ext uri="{FF2B5EF4-FFF2-40B4-BE49-F238E27FC236}">
                  <a16:creationId xmlns:a16="http://schemas.microsoft.com/office/drawing/2014/main" id="{B0328416-EA30-356A-EAD8-BBC48B06210A}"/>
                </a:ext>
              </a:extLst>
            </p:cNvPr>
            <p:cNvSpPr txBox="1"/>
            <p:nvPr/>
          </p:nvSpPr>
          <p:spPr>
            <a:xfrm>
              <a:off x="9886778" y="4571359"/>
              <a:ext cx="785148"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600" b="1" dirty="0">
                  <a:latin typeface="Arial" panose="020B0604020202020204" pitchFamily="34" charset="0"/>
                  <a:cs typeface="Arial" panose="020B0604020202020204" pitchFamily="34" charset="0"/>
                </a:rPr>
                <a:t>100%</a:t>
              </a:r>
            </a:p>
          </p:txBody>
        </p:sp>
        <p:sp>
          <p:nvSpPr>
            <p:cNvPr id="8" name="Left Brace 7">
              <a:extLst>
                <a:ext uri="{FF2B5EF4-FFF2-40B4-BE49-F238E27FC236}">
                  <a16:creationId xmlns:a16="http://schemas.microsoft.com/office/drawing/2014/main" id="{7232388D-7700-E5FA-9B53-F3D19CF68CEA}"/>
                </a:ext>
              </a:extLst>
            </p:cNvPr>
            <p:cNvSpPr/>
            <p:nvPr/>
          </p:nvSpPr>
          <p:spPr>
            <a:xfrm rot="5400000">
              <a:off x="2199579" y="2968872"/>
              <a:ext cx="578733" cy="1070719"/>
            </a:xfrm>
            <a:prstGeom prst="leftBrace">
              <a:avLst/>
            </a:prstGeom>
            <a:ln w="28575">
              <a:solidFill>
                <a:schemeClr val="accent4"/>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9497E21-B6E3-D028-0FED-F12B73C71322}"/>
                </a:ext>
              </a:extLst>
            </p:cNvPr>
            <p:cNvSpPr txBox="1"/>
            <p:nvPr/>
          </p:nvSpPr>
          <p:spPr>
            <a:xfrm>
              <a:off x="1947028" y="2765558"/>
              <a:ext cx="107727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Arial" panose="020B0604020202020204" pitchFamily="34" charset="0"/>
                  <a:cs typeface="Arial" panose="020B0604020202020204" pitchFamily="34" charset="0"/>
                </a:rPr>
                <a:t>Remote</a:t>
              </a:r>
            </a:p>
          </p:txBody>
        </p:sp>
        <p:sp>
          <p:nvSpPr>
            <p:cNvPr id="10" name="Left Brace 9">
              <a:extLst>
                <a:ext uri="{FF2B5EF4-FFF2-40B4-BE49-F238E27FC236}">
                  <a16:creationId xmlns:a16="http://schemas.microsoft.com/office/drawing/2014/main" id="{A58DC6CB-7E03-1F2C-3344-0CA5CFD9F50B}"/>
                </a:ext>
              </a:extLst>
            </p:cNvPr>
            <p:cNvSpPr/>
            <p:nvPr/>
          </p:nvSpPr>
          <p:spPr>
            <a:xfrm rot="5400000" flipV="1">
              <a:off x="4223770" y="1967173"/>
              <a:ext cx="665543" cy="3064471"/>
            </a:xfrm>
            <a:prstGeom prst="leftBrace">
              <a:avLst/>
            </a:prstGeom>
            <a:ln w="28575">
              <a:solidFill>
                <a:schemeClr val="accent4"/>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Left Brace 10">
              <a:extLst>
                <a:ext uri="{FF2B5EF4-FFF2-40B4-BE49-F238E27FC236}">
                  <a16:creationId xmlns:a16="http://schemas.microsoft.com/office/drawing/2014/main" id="{B0DAF546-B806-4FE8-4AFD-E088117C5C23}"/>
                </a:ext>
              </a:extLst>
            </p:cNvPr>
            <p:cNvSpPr/>
            <p:nvPr/>
          </p:nvSpPr>
          <p:spPr>
            <a:xfrm rot="5400000" flipH="1" flipV="1">
              <a:off x="7902682" y="2439360"/>
              <a:ext cx="636610" cy="4116729"/>
            </a:xfrm>
            <a:prstGeom prst="leftBrace">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5779B53-5000-826A-20BB-638232650A4C}"/>
                </a:ext>
              </a:extLst>
            </p:cNvPr>
            <p:cNvSpPr txBox="1"/>
            <p:nvPr/>
          </p:nvSpPr>
          <p:spPr>
            <a:xfrm>
              <a:off x="3773916" y="2483178"/>
              <a:ext cx="154686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Arial" panose="020B0604020202020204" pitchFamily="34" charset="0"/>
                  <a:cs typeface="Arial" panose="020B0604020202020204" pitchFamily="34" charset="0"/>
                </a:rPr>
                <a:t>Reasonably Possible</a:t>
              </a:r>
            </a:p>
          </p:txBody>
        </p:sp>
        <p:sp>
          <p:nvSpPr>
            <p:cNvPr id="13" name="TextBox 12">
              <a:extLst>
                <a:ext uri="{FF2B5EF4-FFF2-40B4-BE49-F238E27FC236}">
                  <a16:creationId xmlns:a16="http://schemas.microsoft.com/office/drawing/2014/main" id="{6043828B-03B9-26BD-B2D6-A7B7DCDD7CAA}"/>
                </a:ext>
              </a:extLst>
            </p:cNvPr>
            <p:cNvSpPr txBox="1"/>
            <p:nvPr/>
          </p:nvSpPr>
          <p:spPr>
            <a:xfrm>
              <a:off x="7417557" y="4880014"/>
              <a:ext cx="1551053"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solidFill>
                    <a:schemeClr val="accent1"/>
                  </a:solidFill>
                  <a:latin typeface="Arial" panose="020B0604020202020204" pitchFamily="34" charset="0"/>
                  <a:cs typeface="Arial" panose="020B0604020202020204" pitchFamily="34" charset="0"/>
                </a:rPr>
                <a:t>More Likely Than Not</a:t>
              </a:r>
            </a:p>
          </p:txBody>
        </p:sp>
        <p:sp>
          <p:nvSpPr>
            <p:cNvPr id="14" name="TextBox 13">
              <a:extLst>
                <a:ext uri="{FF2B5EF4-FFF2-40B4-BE49-F238E27FC236}">
                  <a16:creationId xmlns:a16="http://schemas.microsoft.com/office/drawing/2014/main" id="{46F418C6-F2B9-748F-1A6F-ACA60164EC40}"/>
                </a:ext>
              </a:extLst>
            </p:cNvPr>
            <p:cNvSpPr txBox="1"/>
            <p:nvPr/>
          </p:nvSpPr>
          <p:spPr>
            <a:xfrm>
              <a:off x="7031945" y="2765558"/>
              <a:ext cx="149413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Arial" panose="020B0604020202020204" pitchFamily="34" charset="0"/>
                  <a:cs typeface="Arial" panose="020B0604020202020204" pitchFamily="34" charset="0"/>
                </a:rPr>
                <a:t>Probable</a:t>
              </a:r>
            </a:p>
          </p:txBody>
        </p:sp>
        <p:sp>
          <p:nvSpPr>
            <p:cNvPr id="15" name="TextBox 14">
              <a:extLst>
                <a:ext uri="{FF2B5EF4-FFF2-40B4-BE49-F238E27FC236}">
                  <a16:creationId xmlns:a16="http://schemas.microsoft.com/office/drawing/2014/main" id="{E793480C-13FD-8ABF-BB6A-8AE4F27F4662}"/>
                </a:ext>
              </a:extLst>
            </p:cNvPr>
            <p:cNvSpPr txBox="1"/>
            <p:nvPr/>
          </p:nvSpPr>
          <p:spPr>
            <a:xfrm>
              <a:off x="8797261" y="2457275"/>
              <a:ext cx="18196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Arial" panose="020B0604020202020204" pitchFamily="34" charset="0"/>
                  <a:cs typeface="Arial" panose="020B0604020202020204" pitchFamily="34" charset="0"/>
                </a:rPr>
                <a:t>Reasonably Certain</a:t>
              </a:r>
            </a:p>
          </p:txBody>
        </p:sp>
        <p:sp>
          <p:nvSpPr>
            <p:cNvPr id="16" name="Left Brace 15">
              <a:extLst>
                <a:ext uri="{FF2B5EF4-FFF2-40B4-BE49-F238E27FC236}">
                  <a16:creationId xmlns:a16="http://schemas.microsoft.com/office/drawing/2014/main" id="{2CFE04CE-57BD-81A7-0E3E-A59A843A2606}"/>
                </a:ext>
              </a:extLst>
            </p:cNvPr>
            <p:cNvSpPr/>
            <p:nvPr/>
          </p:nvSpPr>
          <p:spPr>
            <a:xfrm rot="5400000" flipV="1">
              <a:off x="9393591" y="2889376"/>
              <a:ext cx="626962" cy="1181482"/>
            </a:xfrm>
            <a:prstGeom prst="leftBrace">
              <a:avLst/>
            </a:prstGeom>
            <a:ln w="28575">
              <a:solidFill>
                <a:schemeClr val="accent4"/>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Left Brace 16">
              <a:extLst>
                <a:ext uri="{FF2B5EF4-FFF2-40B4-BE49-F238E27FC236}">
                  <a16:creationId xmlns:a16="http://schemas.microsoft.com/office/drawing/2014/main" id="{3018C4FC-1C71-29F7-399C-C56FCFC4FB6F}"/>
                </a:ext>
              </a:extLst>
            </p:cNvPr>
            <p:cNvSpPr/>
            <p:nvPr/>
          </p:nvSpPr>
          <p:spPr>
            <a:xfrm rot="5400000" flipV="1">
              <a:off x="7381706" y="2114356"/>
              <a:ext cx="675188" cy="2683295"/>
            </a:xfrm>
            <a:prstGeom prst="leftBrace">
              <a:avLst/>
            </a:prstGeom>
            <a:ln w="28575">
              <a:solidFill>
                <a:schemeClr val="accent4"/>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Arial" panose="020B0604020202020204" pitchFamily="34" charset="0"/>
                <a:cs typeface="Arial" panose="020B0604020202020204" pitchFamily="34" charset="0"/>
              </a:endParaRPr>
            </a:p>
          </p:txBody>
        </p:sp>
        <p:cxnSp>
          <p:nvCxnSpPr>
            <p:cNvPr id="18" name="Straight Connector 17">
              <a:extLst>
                <a:ext uri="{FF2B5EF4-FFF2-40B4-BE49-F238E27FC236}">
                  <a16:creationId xmlns:a16="http://schemas.microsoft.com/office/drawing/2014/main" id="{A1E058C8-D773-9CF1-64DE-C4AA8C03DFC0}"/>
                </a:ext>
              </a:extLst>
            </p:cNvPr>
            <p:cNvCxnSpPr>
              <a:cxnSpLocks/>
            </p:cNvCxnSpPr>
            <p:nvPr/>
          </p:nvCxnSpPr>
          <p:spPr>
            <a:xfrm>
              <a:off x="1897493" y="4168533"/>
              <a:ext cx="0" cy="3961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DEA7160-F290-019A-6566-7DF104129989}"/>
                </a:ext>
              </a:extLst>
            </p:cNvPr>
            <p:cNvCxnSpPr>
              <a:cxnSpLocks/>
            </p:cNvCxnSpPr>
            <p:nvPr/>
          </p:nvCxnSpPr>
          <p:spPr>
            <a:xfrm>
              <a:off x="6162621" y="4179419"/>
              <a:ext cx="0" cy="3961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65697F4-A51E-8229-0583-9046A93A308C}"/>
                </a:ext>
              </a:extLst>
            </p:cNvPr>
            <p:cNvCxnSpPr>
              <a:cxnSpLocks/>
            </p:cNvCxnSpPr>
            <p:nvPr/>
          </p:nvCxnSpPr>
          <p:spPr>
            <a:xfrm>
              <a:off x="10293754" y="4175238"/>
              <a:ext cx="0" cy="39612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0F7DE1E-7CB9-AB27-23D1-CEBE688A53F7}"/>
                </a:ext>
              </a:extLst>
            </p:cNvPr>
            <p:cNvSpPr/>
            <p:nvPr/>
          </p:nvSpPr>
          <p:spPr>
            <a:xfrm>
              <a:off x="6148226" y="3837875"/>
              <a:ext cx="4131126" cy="332220"/>
            </a:xfrm>
            <a:prstGeom prst="rect">
              <a:avLst/>
            </a:prstGeom>
            <a:pattFill prst="wdUpDiag">
              <a:fgClr>
                <a:srgbClr val="00B0F0"/>
              </a:fgClr>
              <a:bgClr>
                <a:schemeClr val="accent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sp>
        <p:nvSpPr>
          <p:cNvPr id="22" name="TextBox 21">
            <a:extLst>
              <a:ext uri="{FF2B5EF4-FFF2-40B4-BE49-F238E27FC236}">
                <a16:creationId xmlns:a16="http://schemas.microsoft.com/office/drawing/2014/main" id="{8BCC4E86-DCD7-4F39-ED52-6CB12A26CFFC}"/>
              </a:ext>
            </a:extLst>
          </p:cNvPr>
          <p:cNvSpPr txBox="1"/>
          <p:nvPr/>
        </p:nvSpPr>
        <p:spPr>
          <a:xfrm>
            <a:off x="1237755" y="1906866"/>
            <a:ext cx="988611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One of the determinations made by the Department of Finance and Administration was whether certain types of leave would be considered “more likely than not” to be used or paid. Here is a visual representation of “more likely than not:”</a:t>
            </a:r>
          </a:p>
        </p:txBody>
      </p:sp>
    </p:spTree>
    <p:extLst>
      <p:ext uri="{BB962C8B-B14F-4D97-AF65-F5344CB8AC3E}">
        <p14:creationId xmlns:p14="http://schemas.microsoft.com/office/powerpoint/2010/main" val="4135957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8C185-8DB8-39E6-12E6-049E6890EC6D}"/>
              </a:ext>
            </a:extLst>
          </p:cNvPr>
          <p:cNvSpPr>
            <a:spLocks noGrp="1"/>
          </p:cNvSpPr>
          <p:nvPr>
            <p:ph type="title"/>
          </p:nvPr>
        </p:nvSpPr>
        <p:spPr>
          <a:xfrm>
            <a:off x="1097280" y="286603"/>
            <a:ext cx="10644146" cy="1450757"/>
          </a:xfrm>
        </p:spPr>
        <p:txBody>
          <a:bodyPr>
            <a:normAutofit/>
          </a:bodyPr>
          <a:lstStyle/>
          <a:p>
            <a:r>
              <a:rPr lang="en-US" sz="4000" dirty="0">
                <a:latin typeface="Arial" panose="020B0604020202020204" pitchFamily="34" charset="0"/>
                <a:cs typeface="Arial" panose="020B0604020202020204" pitchFamily="34" charset="0"/>
              </a:rPr>
              <a:t>“More Likely Than Not” Criteria to Consider</a:t>
            </a:r>
          </a:p>
        </p:txBody>
      </p:sp>
      <p:sp>
        <p:nvSpPr>
          <p:cNvPr id="3" name="TextBox 2">
            <a:extLst>
              <a:ext uri="{FF2B5EF4-FFF2-40B4-BE49-F238E27FC236}">
                <a16:creationId xmlns:a16="http://schemas.microsoft.com/office/drawing/2014/main" id="{27A89A36-1B63-8CD0-FB55-CF7FF25775E6}"/>
              </a:ext>
            </a:extLst>
          </p:cNvPr>
          <p:cNvSpPr txBox="1"/>
          <p:nvPr/>
        </p:nvSpPr>
        <p:spPr>
          <a:xfrm>
            <a:off x="1098743" y="2107096"/>
            <a:ext cx="5458968" cy="1938992"/>
          </a:xfrm>
          <a:prstGeom prst="rect">
            <a:avLst/>
          </a:prstGeom>
          <a:noFill/>
        </p:spPr>
        <p:txBody>
          <a:bodyPr wrap="square" lIns="91440" tIns="45720" rIns="91440" bIns="45720" rtlCol="0" anchor="t">
            <a:spAutoFit/>
          </a:bodyPr>
          <a:lstStyle/>
          <a:p>
            <a:pPr marL="457200" indent="-457200">
              <a:spcAft>
                <a:spcPts val="800"/>
              </a:spcAft>
              <a:buClr>
                <a:schemeClr val="tx2"/>
              </a:buClr>
              <a:buSzPct val="90000"/>
              <a:buFont typeface="+mj-lt"/>
              <a:buAutoNum type="arabicPeriod"/>
              <a:defRPr/>
            </a:pPr>
            <a:r>
              <a:rPr lang="en-US" sz="2000" b="1" dirty="0">
                <a:solidFill>
                  <a:schemeClr val="accent3"/>
                </a:solidFill>
                <a:latin typeface="Arial"/>
                <a:cs typeface="Arial"/>
              </a:rPr>
              <a:t>Employment Policies</a:t>
            </a:r>
          </a:p>
          <a:p>
            <a:pPr marL="457200" indent="-457200">
              <a:spcAft>
                <a:spcPts val="800"/>
              </a:spcAft>
              <a:buClr>
                <a:schemeClr val="tx2"/>
              </a:buClr>
              <a:buSzPct val="90000"/>
              <a:buFont typeface="+mj-lt"/>
              <a:buAutoNum type="arabicPeriod"/>
              <a:defRPr/>
            </a:pPr>
            <a:r>
              <a:rPr lang="en-US" sz="2000" b="1" dirty="0">
                <a:solidFill>
                  <a:srgbClr val="64A70B"/>
                </a:solidFill>
                <a:latin typeface="Arial"/>
                <a:cs typeface="Arial"/>
              </a:rPr>
              <a:t>Eligible for use or future payment</a:t>
            </a:r>
            <a:r>
              <a:rPr kumimoji="0" lang="en-US" sz="2000" b="1" i="0" u="none" strike="noStrike" kern="1200" cap="none" spc="0" normalizeH="0" baseline="0" noProof="0" dirty="0">
                <a:ln>
                  <a:noFill/>
                </a:ln>
                <a:solidFill>
                  <a:srgbClr val="64A70B"/>
                </a:solidFill>
                <a:effectLst/>
                <a:uLnTx/>
                <a:uFillTx/>
                <a:latin typeface="Arial"/>
                <a:cs typeface="Arial"/>
              </a:rPr>
              <a:t>?</a:t>
            </a:r>
            <a:endParaRPr lang="en-US" sz="2000" b="1" i="0" u="none" strike="noStrike" kern="1200" cap="none" spc="0" normalizeH="0" baseline="0" noProof="0" dirty="0">
              <a:ln>
                <a:noFill/>
              </a:ln>
              <a:solidFill>
                <a:srgbClr val="64A70B"/>
              </a:solidFill>
              <a:effectLst/>
              <a:uLnTx/>
              <a:uFillTx/>
              <a:latin typeface="Arial"/>
              <a:cs typeface="Arial"/>
            </a:endParaRPr>
          </a:p>
          <a:p>
            <a:pPr marL="457200" marR="0" lvl="0" indent="-457200" algn="l" defTabSz="914400" rtl="0" eaLnBrk="1" fontAlgn="auto" latinLnBrk="0" hangingPunct="1">
              <a:lnSpc>
                <a:spcPct val="100000"/>
              </a:lnSpc>
              <a:spcBef>
                <a:spcPts val="0"/>
              </a:spcBef>
              <a:spcAft>
                <a:spcPts val="800"/>
              </a:spcAft>
              <a:buClr>
                <a:schemeClr val="tx2"/>
              </a:buClr>
              <a:buSzPct val="90000"/>
              <a:buFont typeface="+mj-lt"/>
              <a:buAutoNum type="arabicPeriod"/>
              <a:tabLst/>
              <a:defRPr/>
            </a:pPr>
            <a:r>
              <a:rPr kumimoji="0" lang="en-US" sz="2000" b="1" i="0" u="none" strike="noStrike" kern="1200" cap="none" spc="0" normalizeH="0" baseline="0" noProof="0" dirty="0">
                <a:ln>
                  <a:noFill/>
                </a:ln>
                <a:solidFill>
                  <a:srgbClr val="54565B"/>
                </a:solidFill>
                <a:effectLst/>
                <a:uLnTx/>
                <a:uFillTx/>
                <a:latin typeface="Arial"/>
                <a:cs typeface="Arial"/>
              </a:rPr>
              <a:t>Historical use/payment of leave</a:t>
            </a:r>
            <a:endParaRPr lang="en-US" sz="2000" b="1" i="0" u="none" strike="noStrike" kern="1200" cap="none" spc="0" normalizeH="0" baseline="0" noProof="0" dirty="0">
              <a:ln>
                <a:noFill/>
              </a:ln>
              <a:solidFill>
                <a:srgbClr val="54565B"/>
              </a:solidFill>
              <a:effectLst/>
              <a:uLnTx/>
              <a:uFillTx/>
              <a:latin typeface="Arial"/>
              <a:cs typeface="Arial"/>
            </a:endParaRPr>
          </a:p>
          <a:p>
            <a:pPr marL="457200" marR="0" lvl="0" indent="-457200" algn="l" defTabSz="914400" rtl="0" eaLnBrk="1" fontAlgn="auto" latinLnBrk="0" hangingPunct="1">
              <a:lnSpc>
                <a:spcPct val="100000"/>
              </a:lnSpc>
              <a:spcBef>
                <a:spcPts val="0"/>
              </a:spcBef>
              <a:spcAft>
                <a:spcPts val="800"/>
              </a:spcAft>
              <a:buClr>
                <a:schemeClr val="tx2"/>
              </a:buClr>
              <a:buSzPct val="90000"/>
              <a:buFont typeface="+mj-lt"/>
              <a:buAutoNum type="arabicPeriod"/>
              <a:tabLst/>
              <a:defRPr/>
            </a:pPr>
            <a:r>
              <a:rPr kumimoji="0" lang="en-US" sz="2000" b="1" i="0" u="none" strike="noStrike" kern="1200" cap="none" spc="0" normalizeH="0" baseline="0" noProof="0" dirty="0">
                <a:ln>
                  <a:noFill/>
                </a:ln>
                <a:solidFill>
                  <a:schemeClr val="accent4"/>
                </a:solidFill>
                <a:effectLst/>
                <a:uLnTx/>
                <a:uFillTx/>
                <a:latin typeface="Arial"/>
                <a:cs typeface="Arial"/>
              </a:rPr>
              <a:t>Are historical trends representative of current reality?</a:t>
            </a:r>
            <a:endParaRPr lang="en-US" sz="2000" b="1" i="0" u="none" strike="noStrike" kern="1200" cap="none" spc="0" normalizeH="0" baseline="0" noProof="0" dirty="0">
              <a:ln>
                <a:noFill/>
              </a:ln>
              <a:solidFill>
                <a:schemeClr val="accent4"/>
              </a:solidFill>
              <a:effectLst/>
              <a:uLnTx/>
              <a:uFillTx/>
              <a:latin typeface="Arial"/>
              <a:cs typeface="Arial"/>
            </a:endParaRPr>
          </a:p>
        </p:txBody>
      </p:sp>
      <p:grpSp>
        <p:nvGrpSpPr>
          <p:cNvPr id="4" name="Group 3">
            <a:extLst>
              <a:ext uri="{FF2B5EF4-FFF2-40B4-BE49-F238E27FC236}">
                <a16:creationId xmlns:a16="http://schemas.microsoft.com/office/drawing/2014/main" id="{6460EFE7-8C24-A441-178D-138EF4F074FA}"/>
              </a:ext>
            </a:extLst>
          </p:cNvPr>
          <p:cNvGrpSpPr/>
          <p:nvPr/>
        </p:nvGrpSpPr>
        <p:grpSpPr>
          <a:xfrm>
            <a:off x="7089913" y="2107096"/>
            <a:ext cx="4065767" cy="3781990"/>
            <a:chOff x="6197600" y="1330010"/>
            <a:chExt cx="4864100" cy="4837372"/>
          </a:xfrm>
        </p:grpSpPr>
        <p:sp>
          <p:nvSpPr>
            <p:cNvPr id="5" name="Rectangle: Diagonal Corners Rounded 4">
              <a:extLst>
                <a:ext uri="{FF2B5EF4-FFF2-40B4-BE49-F238E27FC236}">
                  <a16:creationId xmlns:a16="http://schemas.microsoft.com/office/drawing/2014/main" id="{130ECD0D-3E73-F339-280A-69EA4F4D753E}"/>
                </a:ext>
              </a:extLst>
            </p:cNvPr>
            <p:cNvSpPr/>
            <p:nvPr/>
          </p:nvSpPr>
          <p:spPr>
            <a:xfrm flipV="1">
              <a:off x="8725336" y="3831018"/>
              <a:ext cx="2336364" cy="2336364"/>
            </a:xfrm>
            <a:prstGeom prst="round2DiagRect">
              <a:avLst>
                <a:gd name="adj1" fmla="val 33312"/>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Diagonal Corners Rounded 5">
              <a:extLst>
                <a:ext uri="{FF2B5EF4-FFF2-40B4-BE49-F238E27FC236}">
                  <a16:creationId xmlns:a16="http://schemas.microsoft.com/office/drawing/2014/main" id="{2ACD7F79-E1F2-1BC6-A274-7E8AF8EEC295}"/>
                </a:ext>
              </a:extLst>
            </p:cNvPr>
            <p:cNvSpPr/>
            <p:nvPr/>
          </p:nvSpPr>
          <p:spPr>
            <a:xfrm flipH="1" flipV="1">
              <a:off x="6197600" y="3829821"/>
              <a:ext cx="2336364" cy="2336364"/>
            </a:xfrm>
            <a:prstGeom prst="round2DiagRect">
              <a:avLst>
                <a:gd name="adj1" fmla="val 33312"/>
                <a:gd name="adj2" fmla="val 0"/>
              </a:avLst>
            </a:prstGeom>
            <a:solidFill>
              <a:srgbClr val="545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Diagonal Corners Rounded 6">
              <a:extLst>
                <a:ext uri="{FF2B5EF4-FFF2-40B4-BE49-F238E27FC236}">
                  <a16:creationId xmlns:a16="http://schemas.microsoft.com/office/drawing/2014/main" id="{6177D495-4518-A338-BD79-4637A5C7FFD7}"/>
                </a:ext>
              </a:extLst>
            </p:cNvPr>
            <p:cNvSpPr/>
            <p:nvPr/>
          </p:nvSpPr>
          <p:spPr>
            <a:xfrm flipH="1" flipV="1">
              <a:off x="8725336" y="1331207"/>
              <a:ext cx="2336364" cy="2336364"/>
            </a:xfrm>
            <a:prstGeom prst="round2DiagRect">
              <a:avLst>
                <a:gd name="adj1" fmla="val 33312"/>
                <a:gd name="adj2" fmla="val 0"/>
              </a:avLst>
            </a:prstGeom>
            <a:solidFill>
              <a:srgbClr val="64A7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Diagonal Corners Rounded 7">
              <a:extLst>
                <a:ext uri="{FF2B5EF4-FFF2-40B4-BE49-F238E27FC236}">
                  <a16:creationId xmlns:a16="http://schemas.microsoft.com/office/drawing/2014/main" id="{75CC95DC-1503-3253-224A-4F16FA68F711}"/>
                </a:ext>
              </a:extLst>
            </p:cNvPr>
            <p:cNvSpPr/>
            <p:nvPr/>
          </p:nvSpPr>
          <p:spPr>
            <a:xfrm flipV="1">
              <a:off x="6197600" y="1330010"/>
              <a:ext cx="2336364" cy="2336364"/>
            </a:xfrm>
            <a:prstGeom prst="round2DiagRect">
              <a:avLst>
                <a:gd name="adj1" fmla="val 33312"/>
                <a:gd name="adj2" fmla="val 0"/>
              </a:avLst>
            </a:prstGeom>
            <a:solidFill>
              <a:srgbClr val="11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21">
              <a:extLst>
                <a:ext uri="{FF2B5EF4-FFF2-40B4-BE49-F238E27FC236}">
                  <a16:creationId xmlns:a16="http://schemas.microsoft.com/office/drawing/2014/main" id="{FE2AA446-5450-E061-4DE1-BDB4098C08D8}"/>
                </a:ext>
              </a:extLst>
            </p:cNvPr>
            <p:cNvPicPr>
              <a:picLocks noChangeAspect="1"/>
            </p:cNvPicPr>
            <p:nvPr/>
          </p:nvPicPr>
          <p:blipFill>
            <a:blip r:embed="rId2"/>
            <a:srcRect/>
            <a:stretch/>
          </p:blipFill>
          <p:spPr>
            <a:xfrm>
              <a:off x="6694626" y="1784329"/>
              <a:ext cx="1347979" cy="1347979"/>
            </a:xfrm>
            <a:prstGeom prst="rect">
              <a:avLst/>
            </a:prstGeom>
          </p:spPr>
        </p:pic>
        <p:pic>
          <p:nvPicPr>
            <p:cNvPr id="10" name="Graphic 9">
              <a:extLst>
                <a:ext uri="{FF2B5EF4-FFF2-40B4-BE49-F238E27FC236}">
                  <a16:creationId xmlns:a16="http://schemas.microsoft.com/office/drawing/2014/main" id="{7C5AD6AF-1E30-A8F9-1E39-96CD2F87952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0105" y="4604252"/>
              <a:ext cx="1045982" cy="1015664"/>
            </a:xfrm>
            <a:prstGeom prst="rect">
              <a:avLst/>
            </a:prstGeom>
          </p:spPr>
        </p:pic>
        <p:pic>
          <p:nvPicPr>
            <p:cNvPr id="11" name="Graphic 21">
              <a:extLst>
                <a:ext uri="{FF2B5EF4-FFF2-40B4-BE49-F238E27FC236}">
                  <a16:creationId xmlns:a16="http://schemas.microsoft.com/office/drawing/2014/main" id="{037EF575-B938-5FE5-87F8-F24F66F3BC51}"/>
                </a:ext>
              </a:extLst>
            </p:cNvPr>
            <p:cNvPicPr>
              <a:picLocks noChangeAspect="1"/>
            </p:cNvPicPr>
            <p:nvPr/>
          </p:nvPicPr>
          <p:blipFill>
            <a:blip r:embed="rId5"/>
            <a:srcRect/>
            <a:stretch/>
          </p:blipFill>
          <p:spPr>
            <a:xfrm>
              <a:off x="9316010" y="1936995"/>
              <a:ext cx="1191936" cy="1191936"/>
            </a:xfrm>
            <a:prstGeom prst="rect">
              <a:avLst/>
            </a:prstGeom>
          </p:spPr>
        </p:pic>
        <p:sp>
          <p:nvSpPr>
            <p:cNvPr id="12" name="TextBox 11">
              <a:extLst>
                <a:ext uri="{FF2B5EF4-FFF2-40B4-BE49-F238E27FC236}">
                  <a16:creationId xmlns:a16="http://schemas.microsoft.com/office/drawing/2014/main" id="{29456502-7668-59F1-6FD6-B3917968B995}"/>
                </a:ext>
              </a:extLst>
            </p:cNvPr>
            <p:cNvSpPr txBox="1"/>
            <p:nvPr/>
          </p:nvSpPr>
          <p:spPr>
            <a:xfrm>
              <a:off x="7968030" y="2875171"/>
              <a:ext cx="565933" cy="787326"/>
            </a:xfrm>
            <a:prstGeom prst="rect">
              <a:avLst/>
            </a:prstGeom>
            <a:noFill/>
          </p:spPr>
          <p:txBody>
            <a:bodyPr wrap="square" rtlCol="0">
              <a:spAutoFit/>
            </a:bodyPr>
            <a:lstStyle/>
            <a:p>
              <a:r>
                <a:rPr lang="en-US" sz="3400" dirty="0">
                  <a:solidFill>
                    <a:schemeClr val="bg1"/>
                  </a:solidFill>
                  <a:latin typeface="Arial" panose="020B0604020202020204" pitchFamily="34" charset="0"/>
                  <a:cs typeface="Arial" panose="020B0604020202020204" pitchFamily="34" charset="0"/>
                </a:rPr>
                <a:t>1</a:t>
              </a:r>
            </a:p>
          </p:txBody>
        </p:sp>
        <p:sp>
          <p:nvSpPr>
            <p:cNvPr id="13" name="TextBox 12">
              <a:extLst>
                <a:ext uri="{FF2B5EF4-FFF2-40B4-BE49-F238E27FC236}">
                  <a16:creationId xmlns:a16="http://schemas.microsoft.com/office/drawing/2014/main" id="{FDEDE72B-48AC-EBE5-CEF8-4D1003B34573}"/>
                </a:ext>
              </a:extLst>
            </p:cNvPr>
            <p:cNvSpPr txBox="1"/>
            <p:nvPr/>
          </p:nvSpPr>
          <p:spPr>
            <a:xfrm>
              <a:off x="8762256" y="2875171"/>
              <a:ext cx="565933" cy="787326"/>
            </a:xfrm>
            <a:prstGeom prst="rect">
              <a:avLst/>
            </a:prstGeom>
            <a:noFill/>
          </p:spPr>
          <p:txBody>
            <a:bodyPr wrap="square" rtlCol="0">
              <a:spAutoFit/>
            </a:bodyPr>
            <a:lstStyle/>
            <a:p>
              <a:r>
                <a:rPr lang="en-US" sz="3400" dirty="0">
                  <a:solidFill>
                    <a:schemeClr val="bg1"/>
                  </a:solidFill>
                  <a:latin typeface="Arial" panose="020B0604020202020204" pitchFamily="34" charset="0"/>
                  <a:cs typeface="Arial" panose="020B0604020202020204" pitchFamily="34" charset="0"/>
                </a:rPr>
                <a:t>2</a:t>
              </a:r>
            </a:p>
          </p:txBody>
        </p:sp>
        <p:sp>
          <p:nvSpPr>
            <p:cNvPr id="14" name="TextBox 13">
              <a:extLst>
                <a:ext uri="{FF2B5EF4-FFF2-40B4-BE49-F238E27FC236}">
                  <a16:creationId xmlns:a16="http://schemas.microsoft.com/office/drawing/2014/main" id="{2D1401F6-73F7-8B4A-EFE4-34E601774D49}"/>
                </a:ext>
              </a:extLst>
            </p:cNvPr>
            <p:cNvSpPr txBox="1"/>
            <p:nvPr/>
          </p:nvSpPr>
          <p:spPr>
            <a:xfrm>
              <a:off x="7968030" y="3835896"/>
              <a:ext cx="552568" cy="787326"/>
            </a:xfrm>
            <a:prstGeom prst="rect">
              <a:avLst/>
            </a:prstGeom>
            <a:noFill/>
          </p:spPr>
          <p:txBody>
            <a:bodyPr wrap="square" rtlCol="0">
              <a:spAutoFit/>
            </a:bodyPr>
            <a:lstStyle/>
            <a:p>
              <a:r>
                <a:rPr lang="en-US" sz="3400" dirty="0">
                  <a:solidFill>
                    <a:schemeClr val="bg1"/>
                  </a:solidFill>
                  <a:latin typeface="Arial" panose="020B0604020202020204" pitchFamily="34" charset="0"/>
                  <a:cs typeface="Arial" panose="020B0604020202020204" pitchFamily="34" charset="0"/>
                </a:rPr>
                <a:t>3</a:t>
              </a:r>
            </a:p>
          </p:txBody>
        </p:sp>
        <p:sp>
          <p:nvSpPr>
            <p:cNvPr id="15" name="TextBox 14">
              <a:extLst>
                <a:ext uri="{FF2B5EF4-FFF2-40B4-BE49-F238E27FC236}">
                  <a16:creationId xmlns:a16="http://schemas.microsoft.com/office/drawing/2014/main" id="{057226BE-72F6-1800-4433-C94134410079}"/>
                </a:ext>
              </a:extLst>
            </p:cNvPr>
            <p:cNvSpPr txBox="1"/>
            <p:nvPr/>
          </p:nvSpPr>
          <p:spPr>
            <a:xfrm>
              <a:off x="8725336" y="3835896"/>
              <a:ext cx="564395" cy="787326"/>
            </a:xfrm>
            <a:prstGeom prst="rect">
              <a:avLst/>
            </a:prstGeom>
            <a:noFill/>
          </p:spPr>
          <p:txBody>
            <a:bodyPr wrap="square" rtlCol="0">
              <a:spAutoFit/>
            </a:bodyPr>
            <a:lstStyle/>
            <a:p>
              <a:r>
                <a:rPr lang="en-US" sz="3400" dirty="0">
                  <a:solidFill>
                    <a:schemeClr val="bg1"/>
                  </a:solidFill>
                  <a:latin typeface="Arial" panose="020B0604020202020204" pitchFamily="34" charset="0"/>
                  <a:cs typeface="Arial" panose="020B0604020202020204" pitchFamily="34" charset="0"/>
                </a:rPr>
                <a:t>4</a:t>
              </a:r>
            </a:p>
          </p:txBody>
        </p:sp>
        <p:pic>
          <p:nvPicPr>
            <p:cNvPr id="16" name="Graphic 21">
              <a:extLst>
                <a:ext uri="{FF2B5EF4-FFF2-40B4-BE49-F238E27FC236}">
                  <a16:creationId xmlns:a16="http://schemas.microsoft.com/office/drawing/2014/main" id="{65DBDCB3-63AF-BC6C-16CA-0AB346F35AA3}"/>
                </a:ext>
              </a:extLst>
            </p:cNvPr>
            <p:cNvPicPr>
              <a:picLocks noChangeAspect="1"/>
            </p:cNvPicPr>
            <p:nvPr/>
          </p:nvPicPr>
          <p:blipFill>
            <a:blip r:embed="rId6"/>
            <a:srcRect/>
            <a:stretch/>
          </p:blipFill>
          <p:spPr>
            <a:xfrm>
              <a:off x="6740223" y="4382165"/>
              <a:ext cx="1237751" cy="1237751"/>
            </a:xfrm>
            <a:prstGeom prst="rect">
              <a:avLst/>
            </a:prstGeom>
          </p:spPr>
        </p:pic>
      </p:grpSp>
    </p:spTree>
    <p:extLst>
      <p:ext uri="{BB962C8B-B14F-4D97-AF65-F5344CB8AC3E}">
        <p14:creationId xmlns:p14="http://schemas.microsoft.com/office/powerpoint/2010/main" val="1384985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A0AF9-91E8-4CE7-A084-0EB41C7AE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678D0-17C6-9CA4-302C-67F20677939F}"/>
              </a:ext>
            </a:extLst>
          </p:cNvPr>
          <p:cNvSpPr>
            <a:spLocks noGrp="1"/>
          </p:cNvSpPr>
          <p:nvPr>
            <p:ph type="title"/>
          </p:nvPr>
        </p:nvSpPr>
        <p:spPr>
          <a:xfrm>
            <a:off x="1097280" y="286603"/>
            <a:ext cx="8902754" cy="1450757"/>
          </a:xfrm>
        </p:spPr>
        <p:txBody>
          <a:bodyPr>
            <a:normAutofit/>
          </a:bodyPr>
          <a:lstStyle/>
          <a:p>
            <a:r>
              <a:rPr lang="en-US" sz="4400" dirty="0">
                <a:latin typeface="Arial" panose="020B0604020202020204" pitchFamily="34" charset="0"/>
                <a:cs typeface="Arial" panose="020B0604020202020204" pitchFamily="34" charset="0"/>
              </a:rPr>
              <a:t>Calculating the Liability</a:t>
            </a:r>
          </a:p>
        </p:txBody>
      </p:sp>
      <p:sp>
        <p:nvSpPr>
          <p:cNvPr id="9" name="TextBox 8">
            <a:extLst>
              <a:ext uri="{FF2B5EF4-FFF2-40B4-BE49-F238E27FC236}">
                <a16:creationId xmlns:a16="http://schemas.microsoft.com/office/drawing/2014/main" id="{7B113470-0B77-C9E8-DBBE-ED2558D0E80F}"/>
              </a:ext>
            </a:extLst>
          </p:cNvPr>
          <p:cNvSpPr txBox="1"/>
          <p:nvPr/>
        </p:nvSpPr>
        <p:spPr>
          <a:xfrm>
            <a:off x="1097280" y="1946574"/>
            <a:ext cx="10116820" cy="2339102"/>
          </a:xfrm>
          <a:prstGeom prst="rect">
            <a:avLst/>
          </a:prstGeom>
          <a:noFill/>
        </p:spPr>
        <p:txBody>
          <a:bodyPr wrap="square" rtlCol="0">
            <a:spAutoFit/>
          </a:bodyPr>
          <a:lstStyle/>
          <a:p>
            <a:pPr marL="285750" indent="-285750">
              <a:spcAft>
                <a:spcPts val="1200"/>
              </a:spcAft>
              <a:buClr>
                <a:schemeClr val="accent1"/>
              </a:buClr>
              <a:buSzPct val="80000"/>
              <a:buFont typeface="Arial" panose="020B0604020202020204" pitchFamily="34" charset="0"/>
              <a:buChar char="►"/>
            </a:pPr>
            <a:r>
              <a:rPr lang="en-US" dirty="0">
                <a:latin typeface="Arial" panose="020B0604020202020204" pitchFamily="34" charset="0"/>
                <a:cs typeface="Arial" panose="020B0604020202020204" pitchFamily="34" charset="0"/>
              </a:rPr>
              <a:t>The Department of Finance and Administration utilized employment policies, organizational knowledge, and historical data from fiscal years 2023 and 2024 to develop “more likely than not” expectations for each of the compensated absences to be included in the liability. </a:t>
            </a:r>
          </a:p>
          <a:p>
            <a:pPr marL="285750" indent="-285750">
              <a:spcAft>
                <a:spcPts val="1200"/>
              </a:spcAft>
              <a:buClr>
                <a:schemeClr val="accent1"/>
              </a:buClr>
              <a:buSzPct val="80000"/>
              <a:buFont typeface="Arial" panose="020B0604020202020204" pitchFamily="34" charset="0"/>
              <a:buChar char="►"/>
            </a:pPr>
            <a:r>
              <a:rPr lang="en-US" dirty="0">
                <a:latin typeface="Arial" panose="020B0604020202020204" pitchFamily="34" charset="0"/>
                <a:cs typeface="Arial" panose="020B0604020202020204" pitchFamily="34" charset="0"/>
              </a:rPr>
              <a:t>These expectations have been integrated into MAPs and will be utilized by the agencies to calculate the compensated absence liability. </a:t>
            </a:r>
          </a:p>
          <a:p>
            <a:pPr marL="285750" indent="-285750">
              <a:buClr>
                <a:schemeClr val="accent1"/>
              </a:buClr>
              <a:buSzPct val="80000"/>
              <a:buFont typeface="Arial" panose="020B0604020202020204" pitchFamily="34" charset="0"/>
              <a:buChar char="►"/>
            </a:pPr>
            <a:r>
              <a:rPr lang="en-US" dirty="0">
                <a:latin typeface="Arial" panose="020B0604020202020204" pitchFamily="34" charset="0"/>
                <a:cs typeface="Arial" panose="020B0604020202020204" pitchFamily="34" charset="0"/>
              </a:rPr>
              <a:t>More on this in the next slide…</a:t>
            </a:r>
          </a:p>
          <a:p>
            <a:endParaRPr lang="en-US"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20020518-C45F-EFFF-FBA7-BFBD82ECEFB4}"/>
              </a:ext>
            </a:extLst>
          </p:cNvPr>
          <p:cNvSpPr txBox="1"/>
          <p:nvPr/>
        </p:nvSpPr>
        <p:spPr>
          <a:xfrm>
            <a:off x="2974448" y="6449758"/>
            <a:ext cx="7025586"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spTree>
    <p:extLst>
      <p:ext uri="{BB962C8B-B14F-4D97-AF65-F5344CB8AC3E}">
        <p14:creationId xmlns:p14="http://schemas.microsoft.com/office/powerpoint/2010/main" val="1945854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06A04-065C-8336-E016-323B94D5F41E}"/>
              </a:ext>
            </a:extLst>
          </p:cNvPr>
          <p:cNvSpPr txBox="1">
            <a:spLocks/>
          </p:cNvSpPr>
          <p:nvPr/>
        </p:nvSpPr>
        <p:spPr>
          <a:xfrm>
            <a:off x="938254" y="257868"/>
            <a:ext cx="8902754" cy="614334"/>
          </a:xfrm>
          <a:prstGeom prst="rect">
            <a:avLst/>
          </a:prstGeom>
        </p:spPr>
        <p:txBody>
          <a:bodyPr>
            <a:normAutofit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400" dirty="0">
                <a:latin typeface="Arial" panose="020B0604020202020204" pitchFamily="34" charset="0"/>
                <a:cs typeface="Arial" panose="020B0604020202020204" pitchFamily="34" charset="0"/>
              </a:rPr>
              <a:t>Calculating the Liability (cont.)</a:t>
            </a:r>
          </a:p>
        </p:txBody>
      </p:sp>
      <p:graphicFrame>
        <p:nvGraphicFramePr>
          <p:cNvPr id="3" name="Table 2">
            <a:extLst>
              <a:ext uri="{FF2B5EF4-FFF2-40B4-BE49-F238E27FC236}">
                <a16:creationId xmlns:a16="http://schemas.microsoft.com/office/drawing/2014/main" id="{0A795276-73DF-BFCC-9A2B-0C232C85A0CD}"/>
              </a:ext>
            </a:extLst>
          </p:cNvPr>
          <p:cNvGraphicFramePr>
            <a:graphicFrameLocks noGrp="1"/>
          </p:cNvGraphicFramePr>
          <p:nvPr>
            <p:extLst>
              <p:ext uri="{D42A27DB-BD31-4B8C-83A1-F6EECF244321}">
                <p14:modId xmlns:p14="http://schemas.microsoft.com/office/powerpoint/2010/main" val="2266581411"/>
              </p:ext>
            </p:extLst>
          </p:nvPr>
        </p:nvGraphicFramePr>
        <p:xfrm>
          <a:off x="938254" y="969567"/>
          <a:ext cx="9650232" cy="5126433"/>
        </p:xfrm>
        <a:graphic>
          <a:graphicData uri="http://schemas.openxmlformats.org/drawingml/2006/table">
            <a:tbl>
              <a:tblPr firstRow="1" firstCol="1" bandRow="1">
                <a:tableStyleId>{5C22544A-7EE6-4342-B048-85BDC9FD1C3A}</a:tableStyleId>
              </a:tblPr>
              <a:tblGrid>
                <a:gridCol w="2083345">
                  <a:extLst>
                    <a:ext uri="{9D8B030D-6E8A-4147-A177-3AD203B41FA5}">
                      <a16:colId xmlns:a16="http://schemas.microsoft.com/office/drawing/2014/main" val="3637923823"/>
                    </a:ext>
                  </a:extLst>
                </a:gridCol>
                <a:gridCol w="7566887">
                  <a:extLst>
                    <a:ext uri="{9D8B030D-6E8A-4147-A177-3AD203B41FA5}">
                      <a16:colId xmlns:a16="http://schemas.microsoft.com/office/drawing/2014/main" val="2024852370"/>
                    </a:ext>
                  </a:extLst>
                </a:gridCol>
              </a:tblGrid>
              <a:tr h="506970">
                <a:tc>
                  <a:txBody>
                    <a:bodyPr/>
                    <a:lstStyle/>
                    <a:p>
                      <a:pPr marL="0" marR="0" algn="ctr">
                        <a:lnSpc>
                          <a:spcPct val="115000"/>
                        </a:lnSpc>
                        <a:spcAft>
                          <a:spcPts val="800"/>
                        </a:spcAft>
                        <a:buNone/>
                      </a:pPr>
                      <a:r>
                        <a:rPr lang="en-US" sz="1400" kern="100" dirty="0">
                          <a:effectLst/>
                          <a:latin typeface="Arial" panose="020B0604020202020204" pitchFamily="34" charset="0"/>
                          <a:cs typeface="Arial" panose="020B0604020202020204" pitchFamily="34" charset="0"/>
                        </a:rPr>
                        <a:t>Compensated Absence</a:t>
                      </a:r>
                      <a:endParaRPr lang="en-US" sz="1400" kern="100" dirty="0">
                        <a:effectLst/>
                        <a:latin typeface="Arial" panose="020B0604020202020204" pitchFamily="34" charset="0"/>
                        <a:ea typeface="Aptos" panose="020B0004020202020204" pitchFamily="34" charset="0"/>
                        <a:cs typeface="Arial" panose="020B0604020202020204" pitchFamily="34" charset="0"/>
                      </a:endParaRPr>
                    </a:p>
                  </a:txBody>
                  <a:tcPr marL="56892" marR="56892" marT="0" marB="0" anchor="ctr"/>
                </a:tc>
                <a:tc>
                  <a:txBody>
                    <a:bodyPr/>
                    <a:lstStyle/>
                    <a:p>
                      <a:pPr marL="0" marR="0" algn="ctr">
                        <a:lnSpc>
                          <a:spcPct val="115000"/>
                        </a:lnSpc>
                        <a:spcAft>
                          <a:spcPts val="800"/>
                        </a:spcAft>
                        <a:buNone/>
                      </a:pPr>
                      <a:r>
                        <a:rPr lang="en-US" sz="1400" kern="100" dirty="0">
                          <a:effectLst/>
                          <a:latin typeface="Arial" panose="020B0604020202020204" pitchFamily="34" charset="0"/>
                          <a:cs typeface="Arial" panose="020B0604020202020204" pitchFamily="34" charset="0"/>
                        </a:rPr>
                        <a:t>Description</a:t>
                      </a:r>
                      <a:endParaRPr lang="en-US" sz="1400" kern="100" dirty="0">
                        <a:effectLst/>
                        <a:latin typeface="Arial" panose="020B0604020202020204" pitchFamily="34" charset="0"/>
                        <a:ea typeface="Aptos" panose="020B0004020202020204" pitchFamily="34" charset="0"/>
                        <a:cs typeface="Arial" panose="020B0604020202020204" pitchFamily="34" charset="0"/>
                      </a:endParaRPr>
                    </a:p>
                  </a:txBody>
                  <a:tcPr marL="56892" marR="56892" marT="0" marB="0" anchor="ctr"/>
                </a:tc>
                <a:extLst>
                  <a:ext uri="{0D108BD9-81ED-4DB2-BD59-A6C34878D82A}">
                    <a16:rowId xmlns:a16="http://schemas.microsoft.com/office/drawing/2014/main" val="3909136879"/>
                  </a:ext>
                </a:extLst>
              </a:tr>
              <a:tr h="974904">
                <a:tc>
                  <a:txBody>
                    <a:bodyPr/>
                    <a:lstStyle/>
                    <a:p>
                      <a:pPr marL="0" marR="0" algn="ctr">
                        <a:lnSpc>
                          <a:spcPct val="115000"/>
                        </a:lnSpc>
                        <a:spcAft>
                          <a:spcPts val="800"/>
                        </a:spcAft>
                        <a:buNone/>
                      </a:pPr>
                      <a:r>
                        <a:rPr lang="en-US" sz="1500" kern="100" dirty="0">
                          <a:effectLst/>
                          <a:latin typeface="Arial" panose="020B0604020202020204" pitchFamily="34" charset="0"/>
                          <a:cs typeface="Arial" panose="020B0604020202020204" pitchFamily="34" charset="0"/>
                        </a:rPr>
                        <a:t>Annual Leave</a:t>
                      </a:r>
                      <a:endParaRPr lang="en-US" sz="1500" kern="100" dirty="0">
                        <a:effectLst/>
                        <a:latin typeface="Arial" panose="020B0604020202020204" pitchFamily="34" charset="0"/>
                        <a:ea typeface="Aptos" panose="020B0004020202020204" pitchFamily="34" charset="0"/>
                        <a:cs typeface="Arial" panose="020B0604020202020204" pitchFamily="34" charset="0"/>
                      </a:endParaRPr>
                    </a:p>
                  </a:txBody>
                  <a:tcPr marL="56892" marR="56892" marT="0" marB="0" anchor="ctr"/>
                </a:tc>
                <a:tc>
                  <a:txBody>
                    <a:bodyPr/>
                    <a:lstStyle/>
                    <a:p>
                      <a:pPr marL="0" marR="0" algn="just">
                        <a:lnSpc>
                          <a:spcPct val="115000"/>
                        </a:lnSpc>
                        <a:spcAft>
                          <a:spcPts val="300"/>
                        </a:spcAft>
                        <a:buNone/>
                      </a:pPr>
                      <a:r>
                        <a:rPr lang="en-US" sz="1400" b="1" u="sng" kern="100" dirty="0">
                          <a:effectLst/>
                          <a:latin typeface="Arial" panose="020B0604020202020204" pitchFamily="34" charset="0"/>
                          <a:cs typeface="Arial" panose="020B0604020202020204" pitchFamily="34" charset="0"/>
                        </a:rPr>
                        <a:t>More likely than not to be paid or used: 100%</a:t>
                      </a:r>
                    </a:p>
                    <a:p>
                      <a:pPr marL="0" marR="0" algn="just">
                        <a:lnSpc>
                          <a:spcPct val="115000"/>
                        </a:lnSpc>
                        <a:spcAft>
                          <a:spcPts val="300"/>
                        </a:spcAft>
                        <a:buNone/>
                      </a:pPr>
                      <a:r>
                        <a:rPr lang="en-US" sz="1400" u="none" kern="100" dirty="0">
                          <a:effectLst/>
                          <a:latin typeface="Arial" panose="020B0604020202020204" pitchFamily="34" charset="0"/>
                          <a:cs typeface="Arial" panose="020B0604020202020204" pitchFamily="34" charset="0"/>
                        </a:rPr>
                        <a:t>This percentage shall be applied to the aggregate balance of unused Annual Leave at the measurement date.</a:t>
                      </a:r>
                    </a:p>
                  </a:txBody>
                  <a:tcPr marL="56892" marR="56892" marT="0" marB="0" anchor="ctr"/>
                </a:tc>
                <a:extLst>
                  <a:ext uri="{0D108BD9-81ED-4DB2-BD59-A6C34878D82A}">
                    <a16:rowId xmlns:a16="http://schemas.microsoft.com/office/drawing/2014/main" val="2484434861"/>
                  </a:ext>
                </a:extLst>
              </a:tr>
              <a:tr h="1736246">
                <a:tc>
                  <a:txBody>
                    <a:bodyPr/>
                    <a:lstStyle/>
                    <a:p>
                      <a:pPr marL="0" marR="0" algn="ctr">
                        <a:lnSpc>
                          <a:spcPct val="115000"/>
                        </a:lnSpc>
                        <a:spcAft>
                          <a:spcPts val="800"/>
                        </a:spcAft>
                        <a:buNone/>
                      </a:pPr>
                      <a:r>
                        <a:rPr lang="en-US" sz="1500" kern="100" dirty="0">
                          <a:effectLst/>
                          <a:latin typeface="Arial" panose="020B0604020202020204" pitchFamily="34" charset="0"/>
                          <a:cs typeface="Arial" panose="020B0604020202020204" pitchFamily="34" charset="0"/>
                        </a:rPr>
                        <a:t>Sick Leave</a:t>
                      </a:r>
                      <a:endParaRPr lang="en-US" sz="1500" kern="100" dirty="0">
                        <a:effectLst/>
                        <a:latin typeface="Arial" panose="020B0604020202020204" pitchFamily="34" charset="0"/>
                        <a:ea typeface="Aptos" panose="020B0004020202020204" pitchFamily="34" charset="0"/>
                        <a:cs typeface="Arial" panose="020B0604020202020204" pitchFamily="34" charset="0"/>
                      </a:endParaRPr>
                    </a:p>
                  </a:txBody>
                  <a:tcPr marL="56892" marR="56892" marT="0" marB="0" anchor="ctr"/>
                </a:tc>
                <a:tc>
                  <a:txBody>
                    <a:bodyPr/>
                    <a:lstStyle/>
                    <a:p>
                      <a:pPr marL="0" marR="0" algn="just">
                        <a:lnSpc>
                          <a:spcPct val="115000"/>
                        </a:lnSpc>
                        <a:spcAft>
                          <a:spcPts val="300"/>
                        </a:spcAft>
                        <a:buNone/>
                      </a:pPr>
                      <a:r>
                        <a:rPr lang="en-US" sz="1400" b="1" u="sng" kern="100" dirty="0">
                          <a:effectLst/>
                          <a:latin typeface="Arial" panose="020B0604020202020204" pitchFamily="34" charset="0"/>
                          <a:cs typeface="Arial" panose="020B0604020202020204" pitchFamily="34" charset="0"/>
                        </a:rPr>
                        <a:t>More likely than not to be paid: 60%</a:t>
                      </a:r>
                    </a:p>
                    <a:p>
                      <a:pPr marL="0" marR="0" algn="just">
                        <a:lnSpc>
                          <a:spcPct val="115000"/>
                        </a:lnSpc>
                        <a:spcAft>
                          <a:spcPts val="300"/>
                        </a:spcAft>
                        <a:buNone/>
                      </a:pPr>
                      <a:r>
                        <a:rPr lang="en-US" sz="1400" u="none" kern="100" dirty="0">
                          <a:effectLst/>
                          <a:latin typeface="Arial" panose="020B0604020202020204" pitchFamily="34" charset="0"/>
                          <a:cs typeface="Arial" panose="020B0604020202020204" pitchFamily="34" charset="0"/>
                        </a:rPr>
                        <a:t>This percentage shall be applied to the aggregate balance of unused Sick Leave hours at the measurement date greater than 600 but less than 1,000 hours per employee.</a:t>
                      </a:r>
                    </a:p>
                    <a:p>
                      <a:pPr marL="0" marR="0" algn="just">
                        <a:lnSpc>
                          <a:spcPct val="115000"/>
                        </a:lnSpc>
                        <a:spcAft>
                          <a:spcPts val="300"/>
                        </a:spcAft>
                        <a:buNone/>
                      </a:pPr>
                      <a:r>
                        <a:rPr lang="en-US" sz="1400" b="1" u="sng" kern="100" dirty="0">
                          <a:effectLst/>
                          <a:latin typeface="Arial" panose="020B0604020202020204" pitchFamily="34" charset="0"/>
                          <a:cs typeface="Arial" panose="020B0604020202020204" pitchFamily="34" charset="0"/>
                        </a:rPr>
                        <a:t>More likely than not to be used: 50%</a:t>
                      </a:r>
                    </a:p>
                    <a:p>
                      <a:pPr marL="0" marR="0" algn="just">
                        <a:lnSpc>
                          <a:spcPct val="115000"/>
                        </a:lnSpc>
                        <a:spcAft>
                          <a:spcPts val="300"/>
                        </a:spcAft>
                        <a:buNone/>
                      </a:pPr>
                      <a:r>
                        <a:rPr lang="en-US" sz="1400" u="none" kern="100" dirty="0">
                          <a:effectLst/>
                          <a:latin typeface="Arial" panose="020B0604020202020204" pitchFamily="34" charset="0"/>
                          <a:cs typeface="Arial" panose="020B0604020202020204" pitchFamily="34" charset="0"/>
                        </a:rPr>
                        <a:t>This percentage shall be applied to the aggregate balance of unused Sick Leave hours at the measurement date up to 600 hours per employee.</a:t>
                      </a:r>
                    </a:p>
                  </a:txBody>
                  <a:tcPr marL="56892" marR="56892" marT="0" marB="0" anchor="ctr"/>
                </a:tc>
                <a:extLst>
                  <a:ext uri="{0D108BD9-81ED-4DB2-BD59-A6C34878D82A}">
                    <a16:rowId xmlns:a16="http://schemas.microsoft.com/office/drawing/2014/main" val="2449047700"/>
                  </a:ext>
                </a:extLst>
              </a:tr>
              <a:tr h="1007165">
                <a:tc>
                  <a:txBody>
                    <a:bodyPr/>
                    <a:lstStyle/>
                    <a:p>
                      <a:pPr marL="0" marR="0" algn="ctr">
                        <a:lnSpc>
                          <a:spcPct val="115000"/>
                        </a:lnSpc>
                        <a:spcAft>
                          <a:spcPts val="800"/>
                        </a:spcAft>
                        <a:buNone/>
                      </a:pPr>
                      <a:r>
                        <a:rPr lang="en-US" sz="1500" kern="100" dirty="0">
                          <a:effectLst/>
                          <a:latin typeface="Arial" panose="020B0604020202020204" pitchFamily="34" charset="0"/>
                          <a:cs typeface="Arial" panose="020B0604020202020204" pitchFamily="34" charset="0"/>
                        </a:rPr>
                        <a:t>Premium Overtime</a:t>
                      </a:r>
                      <a:endParaRPr lang="en-US" sz="1500" kern="100" dirty="0">
                        <a:effectLst/>
                        <a:latin typeface="Arial" panose="020B0604020202020204" pitchFamily="34" charset="0"/>
                        <a:ea typeface="Aptos" panose="020B0004020202020204" pitchFamily="34" charset="0"/>
                        <a:cs typeface="Arial" panose="020B0604020202020204" pitchFamily="34" charset="0"/>
                      </a:endParaRPr>
                    </a:p>
                  </a:txBody>
                  <a:tcPr marL="56892" marR="56892" marT="0" marB="0" anchor="ctr"/>
                </a:tc>
                <a:tc>
                  <a:txBody>
                    <a:bodyPr/>
                    <a:lstStyle/>
                    <a:p>
                      <a:pPr marL="0" marR="0" algn="just">
                        <a:lnSpc>
                          <a:spcPct val="115000"/>
                        </a:lnSpc>
                        <a:spcAft>
                          <a:spcPts val="300"/>
                        </a:spcAft>
                        <a:buNone/>
                      </a:pPr>
                      <a:r>
                        <a:rPr lang="en-US" sz="1400" b="1" u="sng" kern="100" dirty="0">
                          <a:effectLst/>
                          <a:latin typeface="Arial" panose="020B0604020202020204" pitchFamily="34" charset="0"/>
                          <a:cs typeface="Arial" panose="020B0604020202020204" pitchFamily="34" charset="0"/>
                        </a:rPr>
                        <a:t>More likely than not to be paid or used: 100%</a:t>
                      </a:r>
                    </a:p>
                    <a:p>
                      <a:pPr marL="0" marR="0" algn="just">
                        <a:lnSpc>
                          <a:spcPct val="115000"/>
                        </a:lnSpc>
                        <a:spcAft>
                          <a:spcPts val="300"/>
                        </a:spcAft>
                        <a:buNone/>
                      </a:pPr>
                      <a:r>
                        <a:rPr lang="en-US" sz="1400" u="none" kern="100" dirty="0">
                          <a:effectLst/>
                          <a:latin typeface="Arial" panose="020B0604020202020204" pitchFamily="34" charset="0"/>
                          <a:cs typeface="Arial" panose="020B0604020202020204" pitchFamily="34" charset="0"/>
                        </a:rPr>
                        <a:t>This percentage shall be applied to the aggregate unused Premium Overtime balance at the measurement date.</a:t>
                      </a:r>
                    </a:p>
                  </a:txBody>
                  <a:tcPr marL="56892" marR="56892" marT="0" marB="0" anchor="ctr"/>
                </a:tc>
                <a:extLst>
                  <a:ext uri="{0D108BD9-81ED-4DB2-BD59-A6C34878D82A}">
                    <a16:rowId xmlns:a16="http://schemas.microsoft.com/office/drawing/2014/main" val="503957292"/>
                  </a:ext>
                </a:extLst>
              </a:tr>
              <a:tr h="901148">
                <a:tc>
                  <a:txBody>
                    <a:bodyPr/>
                    <a:lstStyle/>
                    <a:p>
                      <a:pPr marL="0" marR="0" algn="ctr">
                        <a:lnSpc>
                          <a:spcPct val="115000"/>
                        </a:lnSpc>
                        <a:spcAft>
                          <a:spcPts val="800"/>
                        </a:spcAft>
                        <a:buNone/>
                      </a:pPr>
                      <a:r>
                        <a:rPr lang="en-US" sz="1500" kern="100" dirty="0">
                          <a:effectLst/>
                          <a:latin typeface="Arial" panose="020B0604020202020204" pitchFamily="34" charset="0"/>
                          <a:cs typeface="Arial" panose="020B0604020202020204" pitchFamily="34" charset="0"/>
                        </a:rPr>
                        <a:t>Compensatory Time Leave Balances</a:t>
                      </a:r>
                    </a:p>
                  </a:txBody>
                  <a:tcPr marL="56892" marR="56892" marT="0" marB="0" anchor="ctr"/>
                </a:tc>
                <a:tc>
                  <a:txBody>
                    <a:bodyPr/>
                    <a:lstStyle/>
                    <a:p>
                      <a:pPr marL="0" marR="0" algn="just">
                        <a:lnSpc>
                          <a:spcPct val="115000"/>
                        </a:lnSpc>
                        <a:spcAft>
                          <a:spcPts val="300"/>
                        </a:spcAft>
                        <a:buNone/>
                      </a:pPr>
                      <a:r>
                        <a:rPr lang="en-US" sz="1400" b="1" u="sng" kern="100" dirty="0">
                          <a:effectLst/>
                          <a:latin typeface="Arial" panose="020B0604020202020204" pitchFamily="34" charset="0"/>
                          <a:cs typeface="Arial" panose="020B0604020202020204" pitchFamily="34" charset="0"/>
                        </a:rPr>
                        <a:t>More likely than not to be paid or used: 100%</a:t>
                      </a:r>
                    </a:p>
                    <a:p>
                      <a:pPr marL="0" marR="0" algn="just">
                        <a:lnSpc>
                          <a:spcPct val="115000"/>
                        </a:lnSpc>
                        <a:spcAft>
                          <a:spcPts val="300"/>
                        </a:spcAft>
                        <a:buNone/>
                      </a:pPr>
                      <a:r>
                        <a:rPr lang="en-US" sz="1400" u="none" kern="100" dirty="0">
                          <a:effectLst/>
                          <a:latin typeface="Arial" panose="020B0604020202020204" pitchFamily="34" charset="0"/>
                          <a:cs typeface="Arial" panose="020B0604020202020204" pitchFamily="34" charset="0"/>
                        </a:rPr>
                        <a:t>This percentage shall be applied to the aggregate unused Compensatory Time Leave Balances amount at the measurement date. </a:t>
                      </a:r>
                    </a:p>
                  </a:txBody>
                  <a:tcPr marL="56892" marR="56892" marT="0" marB="0" anchor="ctr"/>
                </a:tc>
                <a:extLst>
                  <a:ext uri="{0D108BD9-81ED-4DB2-BD59-A6C34878D82A}">
                    <a16:rowId xmlns:a16="http://schemas.microsoft.com/office/drawing/2014/main" val="49642543"/>
                  </a:ext>
                </a:extLst>
              </a:tr>
            </a:tbl>
          </a:graphicData>
        </a:graphic>
      </p:graphicFrame>
      <p:sp>
        <p:nvSpPr>
          <p:cNvPr id="4" name="TextBox 3">
            <a:extLst>
              <a:ext uri="{FF2B5EF4-FFF2-40B4-BE49-F238E27FC236}">
                <a16:creationId xmlns:a16="http://schemas.microsoft.com/office/drawing/2014/main" id="{FE6754F6-6633-7C8A-0368-5A33EFE44572}"/>
              </a:ext>
            </a:extLst>
          </p:cNvPr>
          <p:cNvSpPr txBox="1"/>
          <p:nvPr/>
        </p:nvSpPr>
        <p:spPr>
          <a:xfrm>
            <a:off x="2974448" y="6449758"/>
            <a:ext cx="7025586"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sp>
        <p:nvSpPr>
          <p:cNvPr id="5" name="TextBox 4">
            <a:extLst>
              <a:ext uri="{FF2B5EF4-FFF2-40B4-BE49-F238E27FC236}">
                <a16:creationId xmlns:a16="http://schemas.microsoft.com/office/drawing/2014/main" id="{549F8B22-2E47-9D1B-1F45-D0D6BBDE3CD2}"/>
              </a:ext>
            </a:extLst>
          </p:cNvPr>
          <p:cNvSpPr txBox="1"/>
          <p:nvPr/>
        </p:nvSpPr>
        <p:spPr>
          <a:xfrm>
            <a:off x="8638943" y="257868"/>
            <a:ext cx="3367525" cy="954107"/>
          </a:xfrm>
          <a:prstGeom prst="rect">
            <a:avLst/>
          </a:prstGeom>
          <a:solidFill>
            <a:schemeClr val="bg1"/>
          </a:solidFill>
          <a:ln w="19050">
            <a:solidFill>
              <a:srgbClr val="FF0000"/>
            </a:solidFill>
          </a:ln>
        </p:spPr>
        <p:txBody>
          <a:bodyPr wrap="square" rtlCol="0">
            <a:spAutoFit/>
          </a:bodyPr>
          <a:lstStyle/>
          <a:p>
            <a:r>
              <a:rPr lang="en-US" sz="1400" dirty="0">
                <a:latin typeface="Arial" panose="020B0604020202020204" pitchFamily="34" charset="0"/>
                <a:cs typeface="Arial" panose="020B0604020202020204" pitchFamily="34" charset="0"/>
              </a:rPr>
              <a:t>Sick Leave determined using historical, state-wide data and comparing Sick Leave used and/or sold (accounting for caps) vs leave available.</a:t>
            </a:r>
          </a:p>
        </p:txBody>
      </p:sp>
      <p:cxnSp>
        <p:nvCxnSpPr>
          <p:cNvPr id="10" name="Connector: Elbow 9">
            <a:extLst>
              <a:ext uri="{FF2B5EF4-FFF2-40B4-BE49-F238E27FC236}">
                <a16:creationId xmlns:a16="http://schemas.microsoft.com/office/drawing/2014/main" id="{258E3867-5717-CF9E-6797-9626C3E40C36}"/>
              </a:ext>
            </a:extLst>
          </p:cNvPr>
          <p:cNvCxnSpPr/>
          <p:nvPr/>
        </p:nvCxnSpPr>
        <p:spPr>
          <a:xfrm rot="5400000">
            <a:off x="9719631" y="2226605"/>
            <a:ext cx="2320808" cy="291548"/>
          </a:xfrm>
          <a:prstGeom prst="bentConnector3">
            <a:avLst>
              <a:gd name="adj1" fmla="val 99678"/>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9545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833FE-7FE0-F954-CBBE-480C3612B7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F26CC-5454-59A5-3E65-9A326208A04F}"/>
              </a:ext>
            </a:extLst>
          </p:cNvPr>
          <p:cNvSpPr txBox="1">
            <a:spLocks/>
          </p:cNvSpPr>
          <p:nvPr/>
        </p:nvSpPr>
        <p:spPr>
          <a:xfrm>
            <a:off x="516732" y="360715"/>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How Should We Calculate This?</a:t>
            </a:r>
          </a:p>
        </p:txBody>
      </p:sp>
      <p:sp>
        <p:nvSpPr>
          <p:cNvPr id="24" name="Rectangle 23">
            <a:extLst>
              <a:ext uri="{FF2B5EF4-FFF2-40B4-BE49-F238E27FC236}">
                <a16:creationId xmlns:a16="http://schemas.microsoft.com/office/drawing/2014/main" id="{55568C39-58CB-AEB1-78BA-0A1FC398534D}"/>
              </a:ext>
            </a:extLst>
          </p:cNvPr>
          <p:cNvSpPr/>
          <p:nvPr/>
        </p:nvSpPr>
        <p:spPr>
          <a:xfrm>
            <a:off x="1531620" y="1515730"/>
            <a:ext cx="8234680" cy="2705441"/>
          </a:xfrm>
          <a:prstGeom prst="rect">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A6B1A29-4963-398D-B55D-198DA41DC913}"/>
              </a:ext>
            </a:extLst>
          </p:cNvPr>
          <p:cNvSpPr txBox="1"/>
          <p:nvPr/>
        </p:nvSpPr>
        <p:spPr>
          <a:xfrm>
            <a:off x="2144606" y="4934790"/>
            <a:ext cx="2204005" cy="276999"/>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Extracted from SHARE report</a:t>
            </a:r>
          </a:p>
        </p:txBody>
      </p:sp>
      <p:pic>
        <p:nvPicPr>
          <p:cNvPr id="6" name="Picture 5">
            <a:extLst>
              <a:ext uri="{FF2B5EF4-FFF2-40B4-BE49-F238E27FC236}">
                <a16:creationId xmlns:a16="http://schemas.microsoft.com/office/drawing/2014/main" id="{9EC7F7C6-B6CB-8967-2E62-A2EB47D6D58D}"/>
              </a:ext>
            </a:extLst>
          </p:cNvPr>
          <p:cNvPicPr>
            <a:picLocks noChangeAspect="1"/>
          </p:cNvPicPr>
          <p:nvPr/>
        </p:nvPicPr>
        <p:blipFill>
          <a:blip r:embed="rId2"/>
          <a:stretch>
            <a:fillRect/>
          </a:stretch>
        </p:blipFill>
        <p:spPr>
          <a:xfrm>
            <a:off x="1640721" y="2115188"/>
            <a:ext cx="8039286" cy="1982290"/>
          </a:xfrm>
          <a:prstGeom prst="rect">
            <a:avLst/>
          </a:prstGeom>
        </p:spPr>
      </p:pic>
      <p:pic>
        <p:nvPicPr>
          <p:cNvPr id="11" name="Picture 10">
            <a:extLst>
              <a:ext uri="{FF2B5EF4-FFF2-40B4-BE49-F238E27FC236}">
                <a16:creationId xmlns:a16="http://schemas.microsoft.com/office/drawing/2014/main" id="{335A23EE-8F88-EAB5-CB7E-498B5E5D568A}"/>
              </a:ext>
            </a:extLst>
          </p:cNvPr>
          <p:cNvPicPr>
            <a:picLocks noChangeAspect="1"/>
          </p:cNvPicPr>
          <p:nvPr/>
        </p:nvPicPr>
        <p:blipFill>
          <a:blip r:embed="rId3"/>
          <a:stretch>
            <a:fillRect/>
          </a:stretch>
        </p:blipFill>
        <p:spPr>
          <a:xfrm>
            <a:off x="1640721" y="1618467"/>
            <a:ext cx="4395694" cy="454386"/>
          </a:xfrm>
          <a:prstGeom prst="rect">
            <a:avLst/>
          </a:prstGeom>
        </p:spPr>
      </p:pic>
      <p:cxnSp>
        <p:nvCxnSpPr>
          <p:cNvPr id="14" name="Straight Arrow Connector 13">
            <a:extLst>
              <a:ext uri="{FF2B5EF4-FFF2-40B4-BE49-F238E27FC236}">
                <a16:creationId xmlns:a16="http://schemas.microsoft.com/office/drawing/2014/main" id="{89A8C4C1-D18F-EDF0-22A8-17F8AFF275C4}"/>
              </a:ext>
            </a:extLst>
          </p:cNvPr>
          <p:cNvCxnSpPr>
            <a:cxnSpLocks/>
          </p:cNvCxnSpPr>
          <p:nvPr/>
        </p:nvCxnSpPr>
        <p:spPr>
          <a:xfrm flipH="1" flipV="1">
            <a:off x="2511993" y="4020400"/>
            <a:ext cx="244234" cy="9218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B8B7226-EAB7-41E6-3963-936BA532E94A}"/>
              </a:ext>
            </a:extLst>
          </p:cNvPr>
          <p:cNvSpPr txBox="1"/>
          <p:nvPr/>
        </p:nvSpPr>
        <p:spPr>
          <a:xfrm>
            <a:off x="8674947" y="4934789"/>
            <a:ext cx="1496988" cy="276999"/>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Calculated value</a:t>
            </a:r>
          </a:p>
        </p:txBody>
      </p:sp>
      <p:cxnSp>
        <p:nvCxnSpPr>
          <p:cNvPr id="17" name="Straight Arrow Connector 16">
            <a:extLst>
              <a:ext uri="{FF2B5EF4-FFF2-40B4-BE49-F238E27FC236}">
                <a16:creationId xmlns:a16="http://schemas.microsoft.com/office/drawing/2014/main" id="{ADA3FCE9-5241-1E3E-7242-D8EDB501A818}"/>
              </a:ext>
            </a:extLst>
          </p:cNvPr>
          <p:cNvCxnSpPr>
            <a:cxnSpLocks/>
          </p:cNvCxnSpPr>
          <p:nvPr/>
        </p:nvCxnSpPr>
        <p:spPr>
          <a:xfrm flipV="1">
            <a:off x="3980834" y="4020400"/>
            <a:ext cx="527666" cy="91438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3300AE1A-2188-68AE-F3CF-95FC48C4121C}"/>
              </a:ext>
            </a:extLst>
          </p:cNvPr>
          <p:cNvCxnSpPr>
            <a:cxnSpLocks/>
          </p:cNvCxnSpPr>
          <p:nvPr/>
        </p:nvCxnSpPr>
        <p:spPr>
          <a:xfrm flipH="1" flipV="1">
            <a:off x="8674947" y="4020400"/>
            <a:ext cx="295487" cy="91438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7F1DE99A-8607-DF46-8179-7B185D472499}"/>
              </a:ext>
            </a:extLst>
          </p:cNvPr>
          <p:cNvSpPr txBox="1"/>
          <p:nvPr/>
        </p:nvSpPr>
        <p:spPr>
          <a:xfrm>
            <a:off x="2974448" y="6449758"/>
            <a:ext cx="6243104" cy="369332"/>
          </a:xfrm>
          <a:prstGeom prst="rect">
            <a:avLst/>
          </a:prstGeom>
          <a:noFill/>
        </p:spPr>
        <p:txBody>
          <a:bodyPr wrap="square" rtlCol="0">
            <a:spAutoFit/>
          </a:bodyPr>
          <a:lstStyle/>
          <a:p>
            <a:pPr algn="ctr"/>
            <a:r>
              <a:rPr lang="en-US" i="1" dirty="0">
                <a:solidFill>
                  <a:schemeClr val="bg1"/>
                </a:solidFill>
              </a:rPr>
              <a:t>GASB 101 Compensated </a:t>
            </a:r>
            <a:r>
              <a:rPr lang="en-US" i="1" dirty="0">
                <a:solidFill>
                  <a:schemeClr val="bg1"/>
                </a:solidFill>
                <a:latin typeface="Arial" panose="020B0604020202020204" pitchFamily="34" charset="0"/>
                <a:cs typeface="Arial" panose="020B0604020202020204" pitchFamily="34" charset="0"/>
              </a:rPr>
              <a:t>Absences</a:t>
            </a:r>
            <a:r>
              <a:rPr lang="en-US" i="1" dirty="0">
                <a:solidFill>
                  <a:schemeClr val="bg1"/>
                </a:solidFill>
              </a:rPr>
              <a:t> Liability Calculation Template</a:t>
            </a:r>
          </a:p>
        </p:txBody>
      </p:sp>
      <p:sp>
        <p:nvSpPr>
          <p:cNvPr id="3" name="TextBox 2">
            <a:extLst>
              <a:ext uri="{FF2B5EF4-FFF2-40B4-BE49-F238E27FC236}">
                <a16:creationId xmlns:a16="http://schemas.microsoft.com/office/drawing/2014/main" id="{C2C8B75A-795B-1773-7F54-15F1F72854F1}"/>
              </a:ext>
            </a:extLst>
          </p:cNvPr>
          <p:cNvSpPr txBox="1"/>
          <p:nvPr/>
        </p:nvSpPr>
        <p:spPr>
          <a:xfrm>
            <a:off x="5791201" y="5335450"/>
            <a:ext cx="2447019" cy="461665"/>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Set by the Department of Finance and Administration</a:t>
            </a:r>
          </a:p>
        </p:txBody>
      </p:sp>
      <p:cxnSp>
        <p:nvCxnSpPr>
          <p:cNvPr id="4" name="Straight Arrow Connector 3">
            <a:extLst>
              <a:ext uri="{FF2B5EF4-FFF2-40B4-BE49-F238E27FC236}">
                <a16:creationId xmlns:a16="http://schemas.microsoft.com/office/drawing/2014/main" id="{5296F808-56A9-EE23-34FB-53F86E52407F}"/>
              </a:ext>
            </a:extLst>
          </p:cNvPr>
          <p:cNvCxnSpPr>
            <a:cxnSpLocks/>
          </p:cNvCxnSpPr>
          <p:nvPr/>
        </p:nvCxnSpPr>
        <p:spPr>
          <a:xfrm flipH="1" flipV="1">
            <a:off x="6552590" y="3945309"/>
            <a:ext cx="159887" cy="13969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72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A59E-4FCF-B4A7-B0A6-595037904F5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Agenda</a:t>
            </a:r>
          </a:p>
        </p:txBody>
      </p:sp>
      <p:grpSp>
        <p:nvGrpSpPr>
          <p:cNvPr id="3" name="Group 2">
            <a:extLst>
              <a:ext uri="{FF2B5EF4-FFF2-40B4-BE49-F238E27FC236}">
                <a16:creationId xmlns:a16="http://schemas.microsoft.com/office/drawing/2014/main" id="{387AFBC3-BB1B-D105-AF01-FDDDBC23A3AA}"/>
              </a:ext>
            </a:extLst>
          </p:cNvPr>
          <p:cNvGrpSpPr/>
          <p:nvPr/>
        </p:nvGrpSpPr>
        <p:grpSpPr>
          <a:xfrm>
            <a:off x="712513" y="2079138"/>
            <a:ext cx="10569038" cy="650002"/>
            <a:chOff x="712519" y="1739643"/>
            <a:chExt cx="10569038" cy="694717"/>
          </a:xfrm>
        </p:grpSpPr>
        <p:grpSp>
          <p:nvGrpSpPr>
            <p:cNvPr id="4" name="Group 3">
              <a:extLst>
                <a:ext uri="{FF2B5EF4-FFF2-40B4-BE49-F238E27FC236}">
                  <a16:creationId xmlns:a16="http://schemas.microsoft.com/office/drawing/2014/main" id="{24D34373-5102-3A65-2B6F-5160DF63198D}"/>
                </a:ext>
              </a:extLst>
            </p:cNvPr>
            <p:cNvGrpSpPr/>
            <p:nvPr/>
          </p:nvGrpSpPr>
          <p:grpSpPr>
            <a:xfrm>
              <a:off x="1335972" y="1853458"/>
              <a:ext cx="9945585" cy="467085"/>
              <a:chOff x="1335973" y="1805599"/>
              <a:chExt cx="9945585" cy="562801"/>
            </a:xfrm>
          </p:grpSpPr>
          <p:sp>
            <p:nvSpPr>
              <p:cNvPr id="6" name="Rectangle: Rounded Corners 5">
                <a:extLst>
                  <a:ext uri="{FF2B5EF4-FFF2-40B4-BE49-F238E27FC236}">
                    <a16:creationId xmlns:a16="http://schemas.microsoft.com/office/drawing/2014/main" id="{4B2A9DBD-A95A-54F9-932B-03A288779D3F}"/>
                  </a:ext>
                </a:extLst>
              </p:cNvPr>
              <p:cNvSpPr/>
              <p:nvPr/>
            </p:nvSpPr>
            <p:spPr>
              <a:xfrm>
                <a:off x="1335973" y="1805599"/>
                <a:ext cx="9945585" cy="562801"/>
              </a:xfrm>
              <a:prstGeom prst="round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64277AF8-CEA5-8B0A-4FD0-07A4FBB3890C}"/>
                  </a:ext>
                </a:extLst>
              </p:cNvPr>
              <p:cNvSpPr txBox="1"/>
              <p:nvPr/>
            </p:nvSpPr>
            <p:spPr>
              <a:xfrm>
                <a:off x="1634836" y="1837511"/>
                <a:ext cx="4362203" cy="515267"/>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Purpose</a:t>
                </a:r>
              </a:p>
            </p:txBody>
          </p:sp>
        </p:grpSp>
        <p:sp>
          <p:nvSpPr>
            <p:cNvPr id="5" name="Rectangle: Rounded Corners 4">
              <a:extLst>
                <a:ext uri="{FF2B5EF4-FFF2-40B4-BE49-F238E27FC236}">
                  <a16:creationId xmlns:a16="http://schemas.microsoft.com/office/drawing/2014/main" id="{B681B5A6-8AD3-DD5B-939C-DE996EB0735B}"/>
                </a:ext>
              </a:extLst>
            </p:cNvPr>
            <p:cNvSpPr/>
            <p:nvPr/>
          </p:nvSpPr>
          <p:spPr>
            <a:xfrm>
              <a:off x="712519" y="1739643"/>
              <a:ext cx="724396" cy="694717"/>
            </a:xfrm>
            <a:prstGeom prst="round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panose="020B0604020202020204" pitchFamily="34" charset="0"/>
                  <a:cs typeface="Arial" panose="020B0604020202020204" pitchFamily="34" charset="0"/>
                </a:rPr>
                <a:t>1</a:t>
              </a:r>
              <a:endParaRPr lang="en-US" b="1" dirty="0">
                <a:latin typeface="Arial" panose="020B0604020202020204" pitchFamily="34" charset="0"/>
                <a:cs typeface="Arial" panose="020B0604020202020204" pitchFamily="34" charset="0"/>
              </a:endParaRPr>
            </a:p>
          </p:txBody>
        </p:sp>
      </p:grpSp>
      <p:grpSp>
        <p:nvGrpSpPr>
          <p:cNvPr id="8" name="Group 7">
            <a:extLst>
              <a:ext uri="{FF2B5EF4-FFF2-40B4-BE49-F238E27FC236}">
                <a16:creationId xmlns:a16="http://schemas.microsoft.com/office/drawing/2014/main" id="{1718C26B-11CA-6902-F040-B89EC64D7D08}"/>
              </a:ext>
            </a:extLst>
          </p:cNvPr>
          <p:cNvGrpSpPr/>
          <p:nvPr/>
        </p:nvGrpSpPr>
        <p:grpSpPr>
          <a:xfrm>
            <a:off x="712514" y="3114173"/>
            <a:ext cx="10569037" cy="650000"/>
            <a:chOff x="712518" y="4346112"/>
            <a:chExt cx="10569037" cy="692128"/>
          </a:xfrm>
        </p:grpSpPr>
        <p:grpSp>
          <p:nvGrpSpPr>
            <p:cNvPr id="9" name="Group 8">
              <a:extLst>
                <a:ext uri="{FF2B5EF4-FFF2-40B4-BE49-F238E27FC236}">
                  <a16:creationId xmlns:a16="http://schemas.microsoft.com/office/drawing/2014/main" id="{7610EB31-115F-3D15-9785-0C9E56728FA0}"/>
                </a:ext>
              </a:extLst>
            </p:cNvPr>
            <p:cNvGrpSpPr/>
            <p:nvPr/>
          </p:nvGrpSpPr>
          <p:grpSpPr>
            <a:xfrm>
              <a:off x="1335970" y="4461910"/>
              <a:ext cx="9945585" cy="467085"/>
              <a:chOff x="1335973" y="1805599"/>
              <a:chExt cx="9945585" cy="562801"/>
            </a:xfrm>
          </p:grpSpPr>
          <p:sp>
            <p:nvSpPr>
              <p:cNvPr id="11" name="Rectangle: Rounded Corners 10">
                <a:extLst>
                  <a:ext uri="{FF2B5EF4-FFF2-40B4-BE49-F238E27FC236}">
                    <a16:creationId xmlns:a16="http://schemas.microsoft.com/office/drawing/2014/main" id="{5F83B0FD-5618-E16B-E759-DC5986FCF7D9}"/>
                  </a:ext>
                </a:extLst>
              </p:cNvPr>
              <p:cNvSpPr/>
              <p:nvPr/>
            </p:nvSpPr>
            <p:spPr>
              <a:xfrm>
                <a:off x="1335973" y="1805599"/>
                <a:ext cx="9945585" cy="562801"/>
              </a:xfrm>
              <a:prstGeom prst="round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A3C24E29-6876-0B8C-20E9-B0649B212374}"/>
                  </a:ext>
                </a:extLst>
              </p:cNvPr>
              <p:cNvSpPr txBox="1"/>
              <p:nvPr/>
            </p:nvSpPr>
            <p:spPr>
              <a:xfrm>
                <a:off x="1634836" y="1837574"/>
                <a:ext cx="4362203" cy="513347"/>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What is GASB Statement No. 101?</a:t>
                </a:r>
              </a:p>
            </p:txBody>
          </p:sp>
        </p:grpSp>
        <p:sp>
          <p:nvSpPr>
            <p:cNvPr id="10" name="Rectangle: Rounded Corners 9">
              <a:extLst>
                <a:ext uri="{FF2B5EF4-FFF2-40B4-BE49-F238E27FC236}">
                  <a16:creationId xmlns:a16="http://schemas.microsoft.com/office/drawing/2014/main" id="{A5176098-04DF-98B8-7D9E-46D50CC3034C}"/>
                </a:ext>
              </a:extLst>
            </p:cNvPr>
            <p:cNvSpPr/>
            <p:nvPr/>
          </p:nvSpPr>
          <p:spPr>
            <a:xfrm>
              <a:off x="712518" y="4346112"/>
              <a:ext cx="724397" cy="692128"/>
            </a:xfrm>
            <a:prstGeom prst="round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panose="020B0604020202020204" pitchFamily="34" charset="0"/>
                  <a:cs typeface="Arial" panose="020B0604020202020204" pitchFamily="34" charset="0"/>
                </a:rPr>
                <a:t>2</a:t>
              </a:r>
            </a:p>
          </p:txBody>
        </p:sp>
      </p:grpSp>
      <p:grpSp>
        <p:nvGrpSpPr>
          <p:cNvPr id="13" name="Group 12">
            <a:extLst>
              <a:ext uri="{FF2B5EF4-FFF2-40B4-BE49-F238E27FC236}">
                <a16:creationId xmlns:a16="http://schemas.microsoft.com/office/drawing/2014/main" id="{6B3E4AC8-4A57-0E01-1C43-0F3CFE8964FF}"/>
              </a:ext>
            </a:extLst>
          </p:cNvPr>
          <p:cNvGrpSpPr/>
          <p:nvPr/>
        </p:nvGrpSpPr>
        <p:grpSpPr>
          <a:xfrm>
            <a:off x="712515" y="4149206"/>
            <a:ext cx="10569036" cy="653280"/>
            <a:chOff x="712518" y="5219364"/>
            <a:chExt cx="10569036" cy="692128"/>
          </a:xfrm>
        </p:grpSpPr>
        <p:grpSp>
          <p:nvGrpSpPr>
            <p:cNvPr id="14" name="Group 13">
              <a:extLst>
                <a:ext uri="{FF2B5EF4-FFF2-40B4-BE49-F238E27FC236}">
                  <a16:creationId xmlns:a16="http://schemas.microsoft.com/office/drawing/2014/main" id="{1107C97E-7DA5-FDCE-6CB6-21592ECC2BFC}"/>
                </a:ext>
              </a:extLst>
            </p:cNvPr>
            <p:cNvGrpSpPr/>
            <p:nvPr/>
          </p:nvGrpSpPr>
          <p:grpSpPr>
            <a:xfrm>
              <a:off x="1335969" y="5336651"/>
              <a:ext cx="9945585" cy="467085"/>
              <a:chOff x="1335973" y="1805599"/>
              <a:chExt cx="9945585" cy="562801"/>
            </a:xfrm>
          </p:grpSpPr>
          <p:sp>
            <p:nvSpPr>
              <p:cNvPr id="16" name="Rectangle: Rounded Corners 15">
                <a:extLst>
                  <a:ext uri="{FF2B5EF4-FFF2-40B4-BE49-F238E27FC236}">
                    <a16:creationId xmlns:a16="http://schemas.microsoft.com/office/drawing/2014/main" id="{9884CFC7-03B8-31FB-23F1-CD49925FDE84}"/>
                  </a:ext>
                </a:extLst>
              </p:cNvPr>
              <p:cNvSpPr/>
              <p:nvPr/>
            </p:nvSpPr>
            <p:spPr>
              <a:xfrm>
                <a:off x="1335973" y="1805599"/>
                <a:ext cx="9945585" cy="562801"/>
              </a:xfrm>
              <a:prstGeom prst="round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C251414-3127-1645-FE1F-E93A35D98B39}"/>
                  </a:ext>
                </a:extLst>
              </p:cNvPr>
              <p:cNvSpPr txBox="1"/>
              <p:nvPr/>
            </p:nvSpPr>
            <p:spPr>
              <a:xfrm>
                <a:off x="1634836" y="1837660"/>
                <a:ext cx="8595021" cy="51077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The Details of Statement No. 101 and State of New Mexico Approach</a:t>
                </a:r>
              </a:p>
            </p:txBody>
          </p:sp>
        </p:grpSp>
        <p:sp>
          <p:nvSpPr>
            <p:cNvPr id="15" name="Rectangle: Rounded Corners 14">
              <a:extLst>
                <a:ext uri="{FF2B5EF4-FFF2-40B4-BE49-F238E27FC236}">
                  <a16:creationId xmlns:a16="http://schemas.microsoft.com/office/drawing/2014/main" id="{7BC22899-D6EC-833D-1FB3-C97C24BC2982}"/>
                </a:ext>
              </a:extLst>
            </p:cNvPr>
            <p:cNvSpPr/>
            <p:nvPr/>
          </p:nvSpPr>
          <p:spPr>
            <a:xfrm>
              <a:off x="712518" y="5219364"/>
              <a:ext cx="724397" cy="692128"/>
            </a:xfrm>
            <a:prstGeom prst="round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panose="020B0604020202020204" pitchFamily="34" charset="0"/>
                  <a:cs typeface="Arial" panose="020B0604020202020204" pitchFamily="34" charset="0"/>
                </a:rPr>
                <a:t>3</a:t>
              </a:r>
              <a:endParaRPr lang="en-US" b="1" dirty="0">
                <a:latin typeface="Arial" panose="020B0604020202020204" pitchFamily="34" charset="0"/>
                <a:cs typeface="Arial" panose="020B0604020202020204" pitchFamily="34" charset="0"/>
              </a:endParaRPr>
            </a:p>
          </p:txBody>
        </p:sp>
      </p:grpSp>
      <p:grpSp>
        <p:nvGrpSpPr>
          <p:cNvPr id="18" name="Group 17">
            <a:extLst>
              <a:ext uri="{FF2B5EF4-FFF2-40B4-BE49-F238E27FC236}">
                <a16:creationId xmlns:a16="http://schemas.microsoft.com/office/drawing/2014/main" id="{50E63E09-6C65-6F55-DFF8-24169D8B09B2}"/>
              </a:ext>
            </a:extLst>
          </p:cNvPr>
          <p:cNvGrpSpPr/>
          <p:nvPr/>
        </p:nvGrpSpPr>
        <p:grpSpPr>
          <a:xfrm>
            <a:off x="712517" y="5187519"/>
            <a:ext cx="10569036" cy="650000"/>
            <a:chOff x="712518" y="5219364"/>
            <a:chExt cx="10569036" cy="692128"/>
          </a:xfrm>
        </p:grpSpPr>
        <p:grpSp>
          <p:nvGrpSpPr>
            <p:cNvPr id="19" name="Group 18">
              <a:extLst>
                <a:ext uri="{FF2B5EF4-FFF2-40B4-BE49-F238E27FC236}">
                  <a16:creationId xmlns:a16="http://schemas.microsoft.com/office/drawing/2014/main" id="{8C373A68-7B5E-FDC6-9847-5644CA975472}"/>
                </a:ext>
              </a:extLst>
            </p:cNvPr>
            <p:cNvGrpSpPr/>
            <p:nvPr/>
          </p:nvGrpSpPr>
          <p:grpSpPr>
            <a:xfrm>
              <a:off x="1335969" y="5336651"/>
              <a:ext cx="9945585" cy="467085"/>
              <a:chOff x="1335973" y="1805599"/>
              <a:chExt cx="9945585" cy="562801"/>
            </a:xfrm>
          </p:grpSpPr>
          <p:sp>
            <p:nvSpPr>
              <p:cNvPr id="21" name="Rectangle: Rounded Corners 20">
                <a:extLst>
                  <a:ext uri="{FF2B5EF4-FFF2-40B4-BE49-F238E27FC236}">
                    <a16:creationId xmlns:a16="http://schemas.microsoft.com/office/drawing/2014/main" id="{FC765211-6D2A-6E09-55DD-033C6492F327}"/>
                  </a:ext>
                </a:extLst>
              </p:cNvPr>
              <p:cNvSpPr/>
              <p:nvPr/>
            </p:nvSpPr>
            <p:spPr>
              <a:xfrm>
                <a:off x="1335973" y="1805599"/>
                <a:ext cx="9945585" cy="562801"/>
              </a:xfrm>
              <a:prstGeom prst="round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A96C4B77-CEA2-3FB6-6F78-1565250BC321}"/>
                  </a:ext>
                </a:extLst>
              </p:cNvPr>
              <p:cNvSpPr txBox="1"/>
              <p:nvPr/>
            </p:nvSpPr>
            <p:spPr>
              <a:xfrm>
                <a:off x="1634836" y="1820572"/>
                <a:ext cx="4362203" cy="513347"/>
              </a:xfrm>
              <a:prstGeom prst="rect">
                <a:avLst/>
              </a:prstGeom>
              <a:noFill/>
            </p:spPr>
            <p:txBody>
              <a:bodyPr wrap="square" lIns="91440" tIns="45720" rIns="91440" bIns="45720" rtlCol="0" anchor="t">
                <a:spAutoFit/>
              </a:bodyPr>
              <a:lstStyle/>
              <a:p>
                <a:r>
                  <a:rPr lang="en-US" sz="2000" dirty="0">
                    <a:latin typeface="Arial"/>
                    <a:cs typeface="Arial"/>
                  </a:rPr>
                  <a:t>Recap of Key Changes</a:t>
                </a:r>
                <a:endParaRPr lang="en-US" sz="2000" dirty="0">
                  <a:latin typeface="Arial" panose="020B0604020202020204" pitchFamily="34" charset="0"/>
                  <a:cs typeface="Arial" panose="020B0604020202020204" pitchFamily="34" charset="0"/>
                </a:endParaRPr>
              </a:p>
            </p:txBody>
          </p:sp>
        </p:grpSp>
        <p:sp>
          <p:nvSpPr>
            <p:cNvPr id="20" name="Rectangle: Rounded Corners 19">
              <a:extLst>
                <a:ext uri="{FF2B5EF4-FFF2-40B4-BE49-F238E27FC236}">
                  <a16:creationId xmlns:a16="http://schemas.microsoft.com/office/drawing/2014/main" id="{333F1896-B545-DC46-9702-94EAE7636127}"/>
                </a:ext>
              </a:extLst>
            </p:cNvPr>
            <p:cNvSpPr/>
            <p:nvPr/>
          </p:nvSpPr>
          <p:spPr>
            <a:xfrm>
              <a:off x="712518" y="5219364"/>
              <a:ext cx="724397" cy="692128"/>
            </a:xfrm>
            <a:prstGeom prst="round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Arial" panose="020B0604020202020204" pitchFamily="34" charset="0"/>
                  <a:cs typeface="Arial" panose="020B0604020202020204" pitchFamily="34" charset="0"/>
                </a:rPr>
                <a:t>4</a:t>
              </a:r>
              <a:endParaRPr lang="en-US" b="1"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125625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BB97F-D790-9774-F289-1BD79C136F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3295B-89FE-6D4B-D1E7-7CCFC615991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Calculating the Liability (cont.)</a:t>
            </a:r>
          </a:p>
        </p:txBody>
      </p:sp>
      <p:sp>
        <p:nvSpPr>
          <p:cNvPr id="3" name="Content Placeholder 2">
            <a:extLst>
              <a:ext uri="{FF2B5EF4-FFF2-40B4-BE49-F238E27FC236}">
                <a16:creationId xmlns:a16="http://schemas.microsoft.com/office/drawing/2014/main" id="{15892D86-6A12-4B8F-A347-6926A7A69162}"/>
              </a:ext>
            </a:extLst>
          </p:cNvPr>
          <p:cNvSpPr>
            <a:spLocks noGrp="1"/>
          </p:cNvSpPr>
          <p:nvPr>
            <p:ph idx="1"/>
          </p:nvPr>
        </p:nvSpPr>
        <p:spPr>
          <a:xfrm>
            <a:off x="1097280" y="2121875"/>
            <a:ext cx="10058400" cy="3834082"/>
          </a:xfrm>
        </p:spPr>
        <p:txBody>
          <a:bodyPr>
            <a:normAutofit/>
          </a:bodyPr>
          <a:lstStyle/>
          <a:p>
            <a:pPr indent="0">
              <a:spcBef>
                <a:spcPts val="0"/>
              </a:spcBef>
              <a:spcAft>
                <a:spcPts val="600"/>
              </a:spcAft>
              <a:buSzPct val="80000"/>
              <a:buNone/>
            </a:pPr>
            <a:r>
              <a:rPr lang="en-US" sz="1800" dirty="0">
                <a:latin typeface="Arial" panose="020B0604020202020204" pitchFamily="34" charset="0"/>
                <a:cs typeface="Arial" panose="020B0604020202020204" pitchFamily="34" charset="0"/>
              </a:rPr>
              <a:t>The liability should be measured using the pay rate as of the date of the financial statements.</a:t>
            </a:r>
          </a:p>
          <a:p>
            <a:pPr marL="749808" lvl="1" indent="-365760">
              <a:spcBef>
                <a:spcPts val="0"/>
              </a:spcBef>
              <a:spcAft>
                <a:spcPts val="6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Exception: some or all of the compensated absence is more likely than not to be paid at a different rate – use that rate instead!</a:t>
            </a:r>
          </a:p>
          <a:p>
            <a:pPr marL="749808" lvl="1" indent="-365760">
              <a:spcBef>
                <a:spcPts val="0"/>
              </a:spcBef>
              <a:spcAft>
                <a:spcPts val="12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Any changes in future periods due to a change in pay rate are recognized in that future period (i.e., don’t estimate/anticipate future rate changes).</a:t>
            </a:r>
          </a:p>
          <a:p>
            <a:pPr indent="0">
              <a:spcBef>
                <a:spcPts val="0"/>
              </a:spcBef>
              <a:spcAft>
                <a:spcPts val="600"/>
              </a:spcAft>
              <a:buSzPct val="80000"/>
              <a:buNone/>
            </a:pPr>
            <a:r>
              <a:rPr lang="en-US" sz="1800" dirty="0">
                <a:latin typeface="Arial" panose="020B0604020202020204" pitchFamily="34" charset="0"/>
                <a:cs typeface="Arial" panose="020B0604020202020204" pitchFamily="34" charset="0"/>
              </a:rPr>
              <a:t>Governments must consider </a:t>
            </a:r>
            <a:r>
              <a:rPr lang="en-US" sz="1800" i="1" dirty="0">
                <a:latin typeface="Arial" panose="020B0604020202020204" pitchFamily="34" charset="0"/>
                <a:cs typeface="Arial" panose="020B0604020202020204" pitchFamily="34" charset="0"/>
              </a:rPr>
              <a:t>salary-related payments, </a:t>
            </a:r>
            <a:r>
              <a:rPr lang="en-US" sz="1800" dirty="0">
                <a:latin typeface="Arial" panose="020B0604020202020204" pitchFamily="34" charset="0"/>
                <a:cs typeface="Arial" panose="020B0604020202020204" pitchFamily="34" charset="0"/>
              </a:rPr>
              <a:t>which are obligations incurred related to providing leave. Examples include Medicare taxes and Social Security taxes.</a:t>
            </a:r>
          </a:p>
          <a:p>
            <a:pPr marL="749808" lvl="1" indent="-365760">
              <a:spcBef>
                <a:spcPts val="0"/>
              </a:spcBef>
              <a:spcAft>
                <a:spcPts val="6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Salary-related payments must be included in the liability measurement if they are </a:t>
            </a:r>
            <a:r>
              <a:rPr lang="en-US" i="1" dirty="0">
                <a:latin typeface="Arial" panose="020B0604020202020204" pitchFamily="34" charset="0"/>
                <a:cs typeface="Arial" panose="020B0604020202020204" pitchFamily="34" charset="0"/>
              </a:rPr>
              <a:t>directly associated</a:t>
            </a:r>
            <a:r>
              <a:rPr lang="en-US" dirty="0">
                <a:latin typeface="Arial" panose="020B0604020202020204" pitchFamily="34" charset="0"/>
                <a:cs typeface="Arial" panose="020B0604020202020204" pitchFamily="34" charset="0"/>
              </a:rPr>
              <a:t> or </a:t>
            </a:r>
            <a:r>
              <a:rPr lang="en-US" i="1" dirty="0">
                <a:latin typeface="Arial" panose="020B0604020202020204" pitchFamily="34" charset="0"/>
                <a:cs typeface="Arial" panose="020B0604020202020204" pitchFamily="34" charset="0"/>
              </a:rPr>
              <a:t>incrementally associated </a:t>
            </a:r>
            <a:r>
              <a:rPr lang="en-US" dirty="0">
                <a:latin typeface="Arial" panose="020B0604020202020204" pitchFamily="34" charset="0"/>
                <a:cs typeface="Arial" panose="020B0604020202020204" pitchFamily="34" charset="0"/>
              </a:rPr>
              <a:t>with the leave</a:t>
            </a:r>
            <a:r>
              <a:rPr lang="en-US" i="1" dirty="0">
                <a:latin typeface="Arial" panose="020B0604020202020204" pitchFamily="34" charset="0"/>
                <a:cs typeface="Arial" panose="020B0604020202020204" pitchFamily="34" charset="0"/>
              </a:rPr>
              <a:t>.</a:t>
            </a:r>
          </a:p>
          <a:p>
            <a:pPr marL="749808" lvl="1" indent="-365760">
              <a:spcBef>
                <a:spcPts val="0"/>
              </a:spcBef>
              <a:spcAft>
                <a:spcPts val="12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Do </a:t>
            </a:r>
            <a:r>
              <a:rPr lang="en-US" b="1" dirty="0">
                <a:latin typeface="Arial" panose="020B0604020202020204" pitchFamily="34" charset="0"/>
                <a:cs typeface="Arial" panose="020B0604020202020204" pitchFamily="34" charset="0"/>
              </a:rPr>
              <a:t>not</a:t>
            </a:r>
            <a:r>
              <a:rPr lang="en-US" dirty="0">
                <a:latin typeface="Arial" panose="020B0604020202020204" pitchFamily="34" charset="0"/>
                <a:cs typeface="Arial" panose="020B0604020202020204" pitchFamily="34" charset="0"/>
              </a:rPr>
              <a:t> include salary-related payments related to defined benefit pension or OPEB plans.</a:t>
            </a:r>
          </a:p>
          <a:p>
            <a:pPr indent="0">
              <a:spcAft>
                <a:spcPts val="800"/>
              </a:spcAft>
              <a:buSzPct val="80000"/>
              <a:buNone/>
            </a:pPr>
            <a:r>
              <a:rPr lang="en-US" sz="1800" dirty="0">
                <a:latin typeface="Arial" panose="020B0604020202020204" pitchFamily="34" charset="0"/>
                <a:cs typeface="Arial" panose="020B0604020202020204" pitchFamily="34" charset="0"/>
              </a:rPr>
              <a:t>Both the </a:t>
            </a:r>
            <a:r>
              <a:rPr lang="en-US" sz="1800" b="1" dirty="0">
                <a:latin typeface="Arial" panose="020B0604020202020204" pitchFamily="34" charset="0"/>
                <a:cs typeface="Arial" panose="020B0604020202020204" pitchFamily="34" charset="0"/>
              </a:rPr>
              <a:t>pay rate </a:t>
            </a:r>
            <a:r>
              <a:rPr lang="en-US" sz="1800" dirty="0">
                <a:latin typeface="Arial" panose="020B0604020202020204" pitchFamily="34" charset="0"/>
                <a:cs typeface="Arial" panose="020B0604020202020204" pitchFamily="34" charset="0"/>
              </a:rPr>
              <a:t>and the </a:t>
            </a:r>
            <a:r>
              <a:rPr lang="en-US" sz="1800" b="1" dirty="0">
                <a:latin typeface="Arial" panose="020B0604020202020204" pitchFamily="34" charset="0"/>
                <a:cs typeface="Arial" panose="020B0604020202020204" pitchFamily="34" charset="0"/>
              </a:rPr>
              <a:t>salary-related payments </a:t>
            </a:r>
            <a:r>
              <a:rPr lang="en-US" sz="1800" dirty="0">
                <a:latin typeface="Arial" panose="020B0604020202020204" pitchFamily="34" charset="0"/>
                <a:cs typeface="Arial" panose="020B0604020202020204" pitchFamily="34" charset="0"/>
              </a:rPr>
              <a:t>have already been accounted for in the liability calculation template!</a:t>
            </a:r>
          </a:p>
          <a:p>
            <a:pPr indent="0">
              <a:spcAft>
                <a:spcPts val="800"/>
              </a:spcAft>
              <a:buSzPct val="80000"/>
              <a:buNone/>
            </a:pPr>
            <a:endParaRPr lang="en-US" sz="2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57B02F-3683-2D85-0F4F-82366D1C8FDC}"/>
              </a:ext>
            </a:extLst>
          </p:cNvPr>
          <p:cNvSpPr txBox="1"/>
          <p:nvPr/>
        </p:nvSpPr>
        <p:spPr>
          <a:xfrm>
            <a:off x="2974448" y="6449758"/>
            <a:ext cx="7083952"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spTree>
    <p:extLst>
      <p:ext uri="{BB962C8B-B14F-4D97-AF65-F5344CB8AC3E}">
        <p14:creationId xmlns:p14="http://schemas.microsoft.com/office/powerpoint/2010/main" val="299747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0E785-3B21-87F2-E740-5E63E22B7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9DAC83-57C5-D20A-C876-ABFF27BB0AC2}"/>
              </a:ext>
            </a:extLst>
          </p:cNvPr>
          <p:cNvSpPr txBox="1">
            <a:spLocks/>
          </p:cNvSpPr>
          <p:nvPr/>
        </p:nvSpPr>
        <p:spPr>
          <a:xfrm>
            <a:off x="450470" y="554785"/>
            <a:ext cx="11153173"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How Should We Calculate This?</a:t>
            </a:r>
          </a:p>
        </p:txBody>
      </p:sp>
      <p:sp>
        <p:nvSpPr>
          <p:cNvPr id="24" name="Rectangle 23">
            <a:extLst>
              <a:ext uri="{FF2B5EF4-FFF2-40B4-BE49-F238E27FC236}">
                <a16:creationId xmlns:a16="http://schemas.microsoft.com/office/drawing/2014/main" id="{7391223D-0465-1AFC-2F91-32E3282150E5}"/>
              </a:ext>
            </a:extLst>
          </p:cNvPr>
          <p:cNvSpPr/>
          <p:nvPr/>
        </p:nvSpPr>
        <p:spPr>
          <a:xfrm>
            <a:off x="1531620" y="1423164"/>
            <a:ext cx="6642978" cy="2798008"/>
          </a:xfrm>
          <a:prstGeom prst="rect">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28325CF-D26B-E172-FFB7-EF3A8E25B65B}"/>
              </a:ext>
            </a:extLst>
          </p:cNvPr>
          <p:cNvSpPr txBox="1"/>
          <p:nvPr/>
        </p:nvSpPr>
        <p:spPr>
          <a:xfrm>
            <a:off x="2144606" y="4934789"/>
            <a:ext cx="2539148" cy="276999"/>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Calculated in the last illustration</a:t>
            </a:r>
          </a:p>
        </p:txBody>
      </p:sp>
      <p:pic>
        <p:nvPicPr>
          <p:cNvPr id="11" name="Picture 10">
            <a:extLst>
              <a:ext uri="{FF2B5EF4-FFF2-40B4-BE49-F238E27FC236}">
                <a16:creationId xmlns:a16="http://schemas.microsoft.com/office/drawing/2014/main" id="{775CFA03-FF5B-D053-5FDC-814AFAB7FC59}"/>
              </a:ext>
            </a:extLst>
          </p:cNvPr>
          <p:cNvPicPr>
            <a:picLocks noChangeAspect="1"/>
          </p:cNvPicPr>
          <p:nvPr/>
        </p:nvPicPr>
        <p:blipFill>
          <a:blip r:embed="rId2"/>
          <a:stretch>
            <a:fillRect/>
          </a:stretch>
        </p:blipFill>
        <p:spPr>
          <a:xfrm>
            <a:off x="1640721" y="1583251"/>
            <a:ext cx="4455279" cy="460545"/>
          </a:xfrm>
          <a:prstGeom prst="rect">
            <a:avLst/>
          </a:prstGeom>
        </p:spPr>
      </p:pic>
      <p:sp>
        <p:nvSpPr>
          <p:cNvPr id="15" name="TextBox 14">
            <a:extLst>
              <a:ext uri="{FF2B5EF4-FFF2-40B4-BE49-F238E27FC236}">
                <a16:creationId xmlns:a16="http://schemas.microsoft.com/office/drawing/2014/main" id="{CBA8EB0C-CBAD-26CB-FED0-BC312FD6BF22}"/>
              </a:ext>
            </a:extLst>
          </p:cNvPr>
          <p:cNvSpPr txBox="1"/>
          <p:nvPr/>
        </p:nvSpPr>
        <p:spPr>
          <a:xfrm>
            <a:off x="5983705" y="4665261"/>
            <a:ext cx="2504573" cy="461665"/>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Set by the Department of Finance and Administration</a:t>
            </a:r>
          </a:p>
        </p:txBody>
      </p:sp>
      <p:sp>
        <p:nvSpPr>
          <p:cNvPr id="4" name="TextBox 3">
            <a:extLst>
              <a:ext uri="{FF2B5EF4-FFF2-40B4-BE49-F238E27FC236}">
                <a16:creationId xmlns:a16="http://schemas.microsoft.com/office/drawing/2014/main" id="{665246DB-5A8F-3ACF-3C0A-E86D3D0C9A47}"/>
              </a:ext>
            </a:extLst>
          </p:cNvPr>
          <p:cNvSpPr txBox="1"/>
          <p:nvPr/>
        </p:nvSpPr>
        <p:spPr>
          <a:xfrm>
            <a:off x="2974447" y="6449758"/>
            <a:ext cx="7136961"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pic>
        <p:nvPicPr>
          <p:cNvPr id="5" name="Picture 4">
            <a:extLst>
              <a:ext uri="{FF2B5EF4-FFF2-40B4-BE49-F238E27FC236}">
                <a16:creationId xmlns:a16="http://schemas.microsoft.com/office/drawing/2014/main" id="{FE056B46-367E-EBD6-66E8-8EB508D00EB3}"/>
              </a:ext>
            </a:extLst>
          </p:cNvPr>
          <p:cNvPicPr>
            <a:picLocks noChangeAspect="1"/>
          </p:cNvPicPr>
          <p:nvPr/>
        </p:nvPicPr>
        <p:blipFill>
          <a:blip r:embed="rId3"/>
          <a:stretch>
            <a:fillRect/>
          </a:stretch>
        </p:blipFill>
        <p:spPr>
          <a:xfrm>
            <a:off x="1640720" y="2110864"/>
            <a:ext cx="6355123" cy="1929775"/>
          </a:xfrm>
          <a:prstGeom prst="rect">
            <a:avLst/>
          </a:prstGeom>
        </p:spPr>
      </p:pic>
      <p:cxnSp>
        <p:nvCxnSpPr>
          <p:cNvPr id="14" name="Straight Arrow Connector 13">
            <a:extLst>
              <a:ext uri="{FF2B5EF4-FFF2-40B4-BE49-F238E27FC236}">
                <a16:creationId xmlns:a16="http://schemas.microsoft.com/office/drawing/2014/main" id="{3F6336A5-E676-0A6E-B106-53C844997D04}"/>
              </a:ext>
            </a:extLst>
          </p:cNvPr>
          <p:cNvCxnSpPr>
            <a:cxnSpLocks/>
          </p:cNvCxnSpPr>
          <p:nvPr/>
        </p:nvCxnSpPr>
        <p:spPr>
          <a:xfrm flipH="1" flipV="1">
            <a:off x="2646947" y="3925732"/>
            <a:ext cx="109280" cy="101652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0843BCD-DB9A-AAF9-4AF7-DFFB3ACB1284}"/>
              </a:ext>
            </a:extLst>
          </p:cNvPr>
          <p:cNvCxnSpPr>
            <a:cxnSpLocks/>
          </p:cNvCxnSpPr>
          <p:nvPr/>
        </p:nvCxnSpPr>
        <p:spPr>
          <a:xfrm flipH="1" flipV="1">
            <a:off x="4818281" y="3540722"/>
            <a:ext cx="1170008" cy="120108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983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C66C0-AEB8-5325-6230-F3A7331763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ED5600-EA3A-14C6-D04A-E5785D548CAA}"/>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Amount Due Within One Year</a:t>
            </a:r>
          </a:p>
        </p:txBody>
      </p:sp>
      <p:sp>
        <p:nvSpPr>
          <p:cNvPr id="3" name="Content Placeholder 2">
            <a:extLst>
              <a:ext uri="{FF2B5EF4-FFF2-40B4-BE49-F238E27FC236}">
                <a16:creationId xmlns:a16="http://schemas.microsoft.com/office/drawing/2014/main" id="{3BD321C3-F101-DCCE-E2B0-5906D457E305}"/>
              </a:ext>
            </a:extLst>
          </p:cNvPr>
          <p:cNvSpPr>
            <a:spLocks noGrp="1"/>
          </p:cNvSpPr>
          <p:nvPr>
            <p:ph idx="1"/>
          </p:nvPr>
        </p:nvSpPr>
        <p:spPr>
          <a:xfrm>
            <a:off x="1097280" y="2121875"/>
            <a:ext cx="9653098" cy="3834082"/>
          </a:xfrm>
        </p:spPr>
        <p:txBody>
          <a:bodyPr vert="horz" lIns="0" tIns="45720" rIns="0" bIns="45720" rtlCol="0" anchor="t">
            <a:normAutofit/>
          </a:bodyPr>
          <a:lstStyle/>
          <a:p>
            <a:pPr marL="434340" indent="-342900">
              <a:spcAft>
                <a:spcPts val="800"/>
              </a:spcAft>
              <a:buSzPct val="80000"/>
              <a:buFont typeface="Arial" panose="020B0604020202020204" pitchFamily="34" charset="0"/>
              <a:buChar char="►"/>
            </a:pPr>
            <a:r>
              <a:rPr lang="en-US" sz="2000" dirty="0">
                <a:latin typeface="Arial"/>
                <a:cs typeface="Arial"/>
              </a:rPr>
              <a:t>To enhance the consistency of reporting, the Department of Finance and Administration developed at the state level </a:t>
            </a:r>
            <a:r>
              <a:rPr lang="en-US" dirty="0">
                <a:latin typeface="Arial"/>
                <a:cs typeface="Arial"/>
              </a:rPr>
              <a:t>an estimate of</a:t>
            </a:r>
            <a:r>
              <a:rPr lang="en-US" sz="2000" dirty="0">
                <a:latin typeface="Arial"/>
                <a:cs typeface="Arial"/>
              </a:rPr>
              <a:t> the </a:t>
            </a:r>
            <a:r>
              <a:rPr lang="en-US" sz="2000" b="1" dirty="0">
                <a:latin typeface="Arial"/>
                <a:cs typeface="Arial"/>
              </a:rPr>
              <a:t>amount due within one year. </a:t>
            </a:r>
          </a:p>
          <a:p>
            <a:pPr marL="434340" indent="-342900">
              <a:spcAft>
                <a:spcPts val="8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The Department of Finance and Administration utilized historical, state-wide data to develop reasonable percentages.</a:t>
            </a:r>
          </a:p>
          <a:p>
            <a:pPr marL="726440" lvl="1" indent="-342900">
              <a:spcAft>
                <a:spcPts val="800"/>
              </a:spcAft>
              <a:buSzPct val="80000"/>
              <a:buFont typeface="Arial" panose="020B0604020202020204" pitchFamily="34" charset="0"/>
              <a:buChar char="►"/>
            </a:pPr>
            <a:r>
              <a:rPr lang="en-US" sz="2000" dirty="0">
                <a:latin typeface="Arial" panose="020B0604020202020204" pitchFamily="34" charset="0"/>
                <a:cs typeface="Arial" panose="020B0604020202020204" pitchFamily="34" charset="0"/>
              </a:rPr>
              <a:t>The rate of 70% (the amount of the compensated absence liability considered due within one year) was developed by reviewing fiscal year 2024 data. The percentage represents the amount of leave used in fiscal year 2024 compared to the total balance at the beginning of the fiscal year.</a:t>
            </a:r>
          </a:p>
          <a:p>
            <a:pPr marL="434340" indent="-342900">
              <a:spcAft>
                <a:spcPts val="800"/>
              </a:spcAft>
              <a:buSzPct val="80000"/>
              <a:buFont typeface="Arial" panose="020B0604020202020204" pitchFamily="34" charset="0"/>
              <a:buChar char="►"/>
            </a:pPr>
            <a:r>
              <a:rPr lang="en-US" dirty="0">
                <a:latin typeface="Arial" panose="020B0604020202020204" pitchFamily="34" charset="0"/>
                <a:cs typeface="Arial" panose="020B0604020202020204" pitchFamily="34" charset="0"/>
              </a:rPr>
              <a:t>This percentage will be reviewed on an annual basis and updated as appropriate. </a:t>
            </a:r>
          </a:p>
        </p:txBody>
      </p:sp>
      <p:sp>
        <p:nvSpPr>
          <p:cNvPr id="4" name="TextBox 3">
            <a:extLst>
              <a:ext uri="{FF2B5EF4-FFF2-40B4-BE49-F238E27FC236}">
                <a16:creationId xmlns:a16="http://schemas.microsoft.com/office/drawing/2014/main" id="{41E10BC5-E177-7D0F-9F03-B29C46AD275A}"/>
              </a:ext>
            </a:extLst>
          </p:cNvPr>
          <p:cNvSpPr txBox="1"/>
          <p:nvPr/>
        </p:nvSpPr>
        <p:spPr>
          <a:xfrm>
            <a:off x="2974448" y="6449758"/>
            <a:ext cx="7083952"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spTree>
    <p:extLst>
      <p:ext uri="{BB962C8B-B14F-4D97-AF65-F5344CB8AC3E}">
        <p14:creationId xmlns:p14="http://schemas.microsoft.com/office/powerpoint/2010/main" val="2641895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A3782-E364-E128-DF29-A3C942933111}"/>
            </a:ext>
          </a:extLst>
        </p:cNvPr>
        <p:cNvGrpSpPr/>
        <p:nvPr/>
      </p:nvGrpSpPr>
      <p:grpSpPr>
        <a:xfrm>
          <a:off x="0" y="0"/>
          <a:ext cx="0" cy="0"/>
          <a:chOff x="0" y="0"/>
          <a:chExt cx="0" cy="0"/>
        </a:xfrm>
      </p:grpSpPr>
      <p:pic>
        <p:nvPicPr>
          <p:cNvPr id="20" name="Picture 19">
            <a:extLst>
              <a:ext uri="{FF2B5EF4-FFF2-40B4-BE49-F238E27FC236}">
                <a16:creationId xmlns:a16="http://schemas.microsoft.com/office/drawing/2014/main" id="{C3466AD3-ABE1-501E-B467-48397EE4BDBF}"/>
              </a:ext>
            </a:extLst>
          </p:cNvPr>
          <p:cNvPicPr>
            <a:picLocks noChangeAspect="1"/>
          </p:cNvPicPr>
          <p:nvPr/>
        </p:nvPicPr>
        <p:blipFill>
          <a:blip r:embed="rId3"/>
          <a:stretch>
            <a:fillRect/>
          </a:stretch>
        </p:blipFill>
        <p:spPr>
          <a:xfrm>
            <a:off x="1036320" y="3761939"/>
            <a:ext cx="4809173" cy="1549480"/>
          </a:xfrm>
          <a:prstGeom prst="rect">
            <a:avLst/>
          </a:prstGeom>
        </p:spPr>
      </p:pic>
      <p:sp>
        <p:nvSpPr>
          <p:cNvPr id="2" name="Title 1">
            <a:extLst>
              <a:ext uri="{FF2B5EF4-FFF2-40B4-BE49-F238E27FC236}">
                <a16:creationId xmlns:a16="http://schemas.microsoft.com/office/drawing/2014/main" id="{9D621F8C-044E-66A7-9F2F-BAFC8781AFA9}"/>
              </a:ext>
            </a:extLst>
          </p:cNvPr>
          <p:cNvSpPr>
            <a:spLocks noGrp="1"/>
          </p:cNvSpPr>
          <p:nvPr>
            <p:ph type="title"/>
          </p:nvPr>
        </p:nvSpPr>
        <p:spPr/>
        <p:txBody>
          <a:bodyPr>
            <a:normAutofit/>
          </a:bodyPr>
          <a:lstStyle/>
          <a:p>
            <a:r>
              <a:rPr lang="en-US" sz="4400" dirty="0">
                <a:latin typeface="Arial" panose="020B0604020202020204" pitchFamily="34" charset="0"/>
                <a:cs typeface="Arial" panose="020B0604020202020204" pitchFamily="34" charset="0"/>
              </a:rPr>
              <a:t>Transition and Journal Entries</a:t>
            </a:r>
          </a:p>
        </p:txBody>
      </p:sp>
      <p:sp>
        <p:nvSpPr>
          <p:cNvPr id="5" name="Content Placeholder 2">
            <a:extLst>
              <a:ext uri="{FF2B5EF4-FFF2-40B4-BE49-F238E27FC236}">
                <a16:creationId xmlns:a16="http://schemas.microsoft.com/office/drawing/2014/main" id="{1D323028-D0D8-4670-C97C-4A92B8639961}"/>
              </a:ext>
            </a:extLst>
          </p:cNvPr>
          <p:cNvSpPr txBox="1">
            <a:spLocks/>
          </p:cNvSpPr>
          <p:nvPr/>
        </p:nvSpPr>
        <p:spPr>
          <a:xfrm>
            <a:off x="1097279" y="1931800"/>
            <a:ext cx="10505903" cy="4237544"/>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365760">
              <a:spcBef>
                <a:spcPts val="0"/>
              </a:spcBef>
              <a:spcAft>
                <a:spcPts val="1200"/>
              </a:spcAft>
              <a:buSzPct val="80000"/>
              <a:buFont typeface="Arial" panose="020B0604020202020204" pitchFamily="34" charset="0"/>
              <a:buChar char="►"/>
            </a:pPr>
            <a:r>
              <a:rPr lang="en-US" sz="1300" dirty="0">
                <a:latin typeface="Arial"/>
                <a:cs typeface="Arial"/>
              </a:rPr>
              <a:t>Statement No. 101 is treated as a </a:t>
            </a:r>
            <a:r>
              <a:rPr lang="en-US" sz="1300" b="1" dirty="0">
                <a:latin typeface="Arial"/>
                <a:cs typeface="Arial"/>
              </a:rPr>
              <a:t>change in accounting principle </a:t>
            </a:r>
            <a:r>
              <a:rPr lang="en-US" sz="1300" dirty="0">
                <a:latin typeface="Arial"/>
                <a:cs typeface="Arial"/>
              </a:rPr>
              <a:t>so according to GASB 100 the agency will restate the FY24 compensated absence liability </a:t>
            </a:r>
          </a:p>
          <a:p>
            <a:pPr marL="457200" indent="-365760">
              <a:spcBef>
                <a:spcPts val="0"/>
              </a:spcBef>
              <a:spcAft>
                <a:spcPts val="1200"/>
              </a:spcAft>
              <a:buSzPct val="80000"/>
              <a:buFont typeface="Arial" panose="020B0604020202020204" pitchFamily="34" charset="0"/>
              <a:buChar char="►"/>
            </a:pPr>
            <a:r>
              <a:rPr lang="en-US" sz="1300" dirty="0">
                <a:latin typeface="Arial" panose="020B0604020202020204" pitchFamily="34" charset="0"/>
                <a:cs typeface="Arial" panose="020B0604020202020204" pitchFamily="34" charset="0"/>
              </a:rPr>
              <a:t>The journal entry for the restatement of the FY24 compensated absence liability will flow through </a:t>
            </a:r>
            <a:r>
              <a:rPr lang="en-US" sz="1300" b="1" dirty="0">
                <a:latin typeface="Arial" panose="020B0604020202020204" pitchFamily="34" charset="0"/>
                <a:cs typeface="Arial" panose="020B0604020202020204" pitchFamily="34" charset="0"/>
              </a:rPr>
              <a:t>Unassigned FB</a:t>
            </a:r>
          </a:p>
          <a:p>
            <a:pPr marL="457200" indent="-365760">
              <a:spcBef>
                <a:spcPts val="0"/>
              </a:spcBef>
              <a:spcAft>
                <a:spcPts val="1200"/>
              </a:spcAft>
              <a:buSzPct val="80000"/>
              <a:buFont typeface="Arial" panose="020B0604020202020204" pitchFamily="34" charset="0"/>
              <a:buChar char="►"/>
            </a:pPr>
            <a:r>
              <a:rPr lang="en-US" sz="1300" dirty="0">
                <a:latin typeface="Arial" panose="020B0604020202020204" pitchFamily="34" charset="0"/>
                <a:cs typeface="Arial" panose="020B0604020202020204" pitchFamily="34" charset="0"/>
              </a:rPr>
              <a:t>The journal entry for all future periods, including the FY25 compensated absence liability, will flow through an </a:t>
            </a:r>
            <a:r>
              <a:rPr lang="en-US" sz="1300" b="1" dirty="0">
                <a:latin typeface="Arial" panose="020B0604020202020204" pitchFamily="34" charset="0"/>
                <a:cs typeface="Arial" panose="020B0604020202020204" pitchFamily="34" charset="0"/>
              </a:rPr>
              <a:t>expense</a:t>
            </a:r>
            <a:r>
              <a:rPr lang="en-US" sz="1300" dirty="0">
                <a:latin typeface="Arial" panose="020B0604020202020204" pitchFamily="34" charset="0"/>
                <a:cs typeface="Arial" panose="020B0604020202020204" pitchFamily="34" charset="0"/>
              </a:rPr>
              <a:t> account</a:t>
            </a:r>
          </a:p>
          <a:p>
            <a:pPr indent="0">
              <a:spcBef>
                <a:spcPts val="0"/>
              </a:spcBef>
              <a:spcAft>
                <a:spcPts val="1200"/>
              </a:spcAft>
              <a:buSzPct val="80000"/>
              <a:buNone/>
            </a:pPr>
            <a:endParaRPr lang="en-US" sz="1600" dirty="0">
              <a:latin typeface="Arial" panose="020B0604020202020204" pitchFamily="34" charset="0"/>
              <a:cs typeface="Arial" panose="020B0604020202020204" pitchFamily="34" charset="0"/>
            </a:endParaRPr>
          </a:p>
          <a:p>
            <a:pPr indent="0">
              <a:spcAft>
                <a:spcPts val="800"/>
              </a:spcAft>
              <a:buSzPct val="80000"/>
              <a:buFont typeface="Calibri" panose="020F0502020204030204" pitchFamily="34" charset="0"/>
              <a:buNone/>
            </a:pPr>
            <a:endParaRPr lang="en-US"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5AD02CF-C255-D7FF-070F-5AA3D47C389A}"/>
              </a:ext>
            </a:extLst>
          </p:cNvPr>
          <p:cNvSpPr txBox="1"/>
          <p:nvPr/>
        </p:nvSpPr>
        <p:spPr>
          <a:xfrm>
            <a:off x="2159057" y="3290500"/>
            <a:ext cx="2504573" cy="276999"/>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Year of Implementation</a:t>
            </a:r>
          </a:p>
        </p:txBody>
      </p:sp>
      <p:sp>
        <p:nvSpPr>
          <p:cNvPr id="12" name="TextBox 11">
            <a:extLst>
              <a:ext uri="{FF2B5EF4-FFF2-40B4-BE49-F238E27FC236}">
                <a16:creationId xmlns:a16="http://schemas.microsoft.com/office/drawing/2014/main" id="{9E9632DA-48C2-C74D-EF4F-6C6E078751EC}"/>
              </a:ext>
            </a:extLst>
          </p:cNvPr>
          <p:cNvSpPr txBox="1"/>
          <p:nvPr/>
        </p:nvSpPr>
        <p:spPr>
          <a:xfrm>
            <a:off x="7461140" y="3290500"/>
            <a:ext cx="2504573" cy="276999"/>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Future Reporting Periods</a:t>
            </a:r>
          </a:p>
        </p:txBody>
      </p:sp>
      <p:pic>
        <p:nvPicPr>
          <p:cNvPr id="14" name="Picture 13">
            <a:extLst>
              <a:ext uri="{FF2B5EF4-FFF2-40B4-BE49-F238E27FC236}">
                <a16:creationId xmlns:a16="http://schemas.microsoft.com/office/drawing/2014/main" id="{5DA83F59-BC91-D77C-1CA4-94756B3C9399}"/>
              </a:ext>
            </a:extLst>
          </p:cNvPr>
          <p:cNvPicPr>
            <a:picLocks noChangeAspect="1"/>
          </p:cNvPicPr>
          <p:nvPr/>
        </p:nvPicPr>
        <p:blipFill>
          <a:blip r:embed="rId4"/>
          <a:stretch>
            <a:fillRect/>
          </a:stretch>
        </p:blipFill>
        <p:spPr>
          <a:xfrm>
            <a:off x="6341579" y="3761939"/>
            <a:ext cx="4743694" cy="1549480"/>
          </a:xfrm>
          <a:prstGeom prst="rect">
            <a:avLst/>
          </a:prstGeom>
        </p:spPr>
      </p:pic>
      <p:sp>
        <p:nvSpPr>
          <p:cNvPr id="15" name="TextBox 14">
            <a:extLst>
              <a:ext uri="{FF2B5EF4-FFF2-40B4-BE49-F238E27FC236}">
                <a16:creationId xmlns:a16="http://schemas.microsoft.com/office/drawing/2014/main" id="{9A5BE725-B00F-02C1-17E6-D1369B89E585}"/>
              </a:ext>
            </a:extLst>
          </p:cNvPr>
          <p:cNvSpPr txBox="1"/>
          <p:nvPr/>
        </p:nvSpPr>
        <p:spPr>
          <a:xfrm>
            <a:off x="4313002" y="5615346"/>
            <a:ext cx="3565996" cy="553998"/>
          </a:xfrm>
          <a:prstGeom prst="rect">
            <a:avLst/>
          </a:prstGeom>
          <a:noFill/>
          <a:ln w="19050">
            <a:solidFill>
              <a:srgbClr val="FF0000"/>
            </a:solidFill>
          </a:ln>
        </p:spPr>
        <p:txBody>
          <a:bodyPr wrap="square" rtlCol="0">
            <a:spAutoFit/>
          </a:bodyPr>
          <a:lstStyle/>
          <a:p>
            <a:pPr algn="ctr"/>
            <a:r>
              <a:rPr lang="en-US" sz="1000" b="1" dirty="0">
                <a:latin typeface="Arial" panose="020B0604020202020204" pitchFamily="34" charset="0"/>
                <a:cs typeface="Arial" panose="020B0604020202020204" pitchFamily="34" charset="0"/>
              </a:rPr>
              <a:t>The exact account numbers to use have been provided by the Department of Finance and Administration in the Compensated Absence Liability Calculation Template. </a:t>
            </a:r>
          </a:p>
        </p:txBody>
      </p:sp>
      <p:sp>
        <p:nvSpPr>
          <p:cNvPr id="16" name="TextBox 15">
            <a:extLst>
              <a:ext uri="{FF2B5EF4-FFF2-40B4-BE49-F238E27FC236}">
                <a16:creationId xmlns:a16="http://schemas.microsoft.com/office/drawing/2014/main" id="{A6DA3EBE-4B03-133F-D35E-237E32D1F397}"/>
              </a:ext>
            </a:extLst>
          </p:cNvPr>
          <p:cNvSpPr txBox="1"/>
          <p:nvPr/>
        </p:nvSpPr>
        <p:spPr>
          <a:xfrm>
            <a:off x="2974448" y="6449758"/>
            <a:ext cx="7083952"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Liability Calculation Template</a:t>
            </a:r>
          </a:p>
        </p:txBody>
      </p:sp>
      <p:sp>
        <p:nvSpPr>
          <p:cNvPr id="17" name="Rectangle 16">
            <a:extLst>
              <a:ext uri="{FF2B5EF4-FFF2-40B4-BE49-F238E27FC236}">
                <a16:creationId xmlns:a16="http://schemas.microsoft.com/office/drawing/2014/main" id="{8EDD3FBA-C781-89BA-9D4C-7A9D967A6555}"/>
              </a:ext>
            </a:extLst>
          </p:cNvPr>
          <p:cNvSpPr/>
          <p:nvPr/>
        </p:nvSpPr>
        <p:spPr>
          <a:xfrm>
            <a:off x="1240555" y="4610178"/>
            <a:ext cx="1172636" cy="25630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1C7CDF2A-478D-41C4-68C9-425BE870AC28}"/>
              </a:ext>
            </a:extLst>
          </p:cNvPr>
          <p:cNvSpPr/>
          <p:nvPr/>
        </p:nvSpPr>
        <p:spPr>
          <a:xfrm>
            <a:off x="6597472" y="4610178"/>
            <a:ext cx="990600" cy="25630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2328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2A108-1124-D8E9-1CDF-1BE3DC947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186A31-C83C-4233-CF81-E88E2950BD0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Note Disclosures</a:t>
            </a:r>
          </a:p>
        </p:txBody>
      </p:sp>
      <p:sp>
        <p:nvSpPr>
          <p:cNvPr id="3" name="Content Placeholder 2">
            <a:extLst>
              <a:ext uri="{FF2B5EF4-FFF2-40B4-BE49-F238E27FC236}">
                <a16:creationId xmlns:a16="http://schemas.microsoft.com/office/drawing/2014/main" id="{CFA0D244-F8EC-9B68-9340-5953BBA91692}"/>
              </a:ext>
            </a:extLst>
          </p:cNvPr>
          <p:cNvSpPr>
            <a:spLocks noGrp="1"/>
          </p:cNvSpPr>
          <p:nvPr>
            <p:ph idx="1"/>
          </p:nvPr>
        </p:nvSpPr>
        <p:spPr>
          <a:xfrm>
            <a:off x="1097280" y="1961237"/>
            <a:ext cx="9171186" cy="4237544"/>
          </a:xfrm>
        </p:spPr>
        <p:txBody>
          <a:bodyPr>
            <a:normAutofit/>
          </a:bodyPr>
          <a:lstStyle/>
          <a:p>
            <a:pPr marL="457200" indent="-365760">
              <a:spcBef>
                <a:spcPts val="0"/>
              </a:spcBef>
              <a:spcAft>
                <a:spcPts val="600"/>
              </a:spcAft>
              <a:buSzPct val="80000"/>
              <a:buFont typeface="Arial" panose="020B0604020202020204" pitchFamily="34" charset="0"/>
              <a:buChar char="►"/>
            </a:pPr>
            <a:r>
              <a:rPr lang="en-US" sz="1600" dirty="0">
                <a:latin typeface="Arial" panose="020B0604020202020204" pitchFamily="34" charset="0"/>
                <a:cs typeface="Arial" panose="020B0604020202020204" pitchFamily="34" charset="0"/>
              </a:rPr>
              <a:t>Statement No. 101 does not introduce new disclosures and simplifies existing disclosures!</a:t>
            </a:r>
          </a:p>
          <a:p>
            <a:pPr marL="457200" indent="-365760">
              <a:spcBef>
                <a:spcPts val="0"/>
              </a:spcBef>
              <a:spcAft>
                <a:spcPts val="600"/>
              </a:spcAft>
              <a:buSzPct val="80000"/>
              <a:buFont typeface="Arial" panose="020B0604020202020204" pitchFamily="34" charset="0"/>
              <a:buChar char="►"/>
            </a:pPr>
            <a:r>
              <a:rPr lang="en-US" sz="1600" dirty="0">
                <a:latin typeface="Arial" panose="020B0604020202020204" pitchFamily="34" charset="0"/>
                <a:cs typeface="Arial" panose="020B0604020202020204" pitchFamily="34" charset="0"/>
              </a:rPr>
              <a:t>In the long-term liability roll forward, increases and decreases in the compensated absence liability can be netted together</a:t>
            </a:r>
          </a:p>
          <a:p>
            <a:pPr marL="822960" lvl="2" indent="-365760">
              <a:spcBef>
                <a:spcPts val="0"/>
              </a:spcBef>
              <a:spcAft>
                <a:spcPts val="1200"/>
              </a:spcAft>
              <a:buSzPct val="80000"/>
              <a:buFont typeface="Arial" panose="020B0604020202020204" pitchFamily="34" charset="0"/>
              <a:buChar char="►"/>
            </a:pPr>
            <a:r>
              <a:rPr lang="en-US" sz="1600" dirty="0">
                <a:latin typeface="Arial" panose="020B0604020202020204" pitchFamily="34" charset="0"/>
                <a:cs typeface="Arial" panose="020B0604020202020204" pitchFamily="34" charset="0"/>
              </a:rPr>
              <a:t>Must indicate that the amount is net</a:t>
            </a:r>
          </a:p>
          <a:p>
            <a:pPr marL="457200" indent="-365760">
              <a:spcBef>
                <a:spcPts val="0"/>
              </a:spcBef>
              <a:spcAft>
                <a:spcPts val="600"/>
              </a:spcAft>
              <a:buSzPct val="80000"/>
              <a:buFont typeface="Arial" panose="020B0604020202020204" pitchFamily="34" charset="0"/>
              <a:buChar char="►"/>
            </a:pPr>
            <a:r>
              <a:rPr lang="en-US" sz="1600" dirty="0">
                <a:latin typeface="Arial" panose="020B0604020202020204" pitchFamily="34" charset="0"/>
                <a:cs typeface="Arial" panose="020B0604020202020204" pitchFamily="34" charset="0"/>
              </a:rPr>
              <a:t>No longer required to disclose the fund typically used to liquidate compensated absences</a:t>
            </a:r>
          </a:p>
          <a:p>
            <a:pPr indent="0">
              <a:spcAft>
                <a:spcPts val="800"/>
              </a:spcAft>
              <a:buSzPct val="80000"/>
              <a:buNone/>
            </a:pPr>
            <a:endParaRPr lang="en-US" sz="2000" dirty="0"/>
          </a:p>
        </p:txBody>
      </p:sp>
    </p:spTree>
    <p:extLst>
      <p:ext uri="{BB962C8B-B14F-4D97-AF65-F5344CB8AC3E}">
        <p14:creationId xmlns:p14="http://schemas.microsoft.com/office/powerpoint/2010/main" val="1084939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F576-7924-0AC4-5412-0ACBEC2C660A}"/>
              </a:ext>
            </a:extLst>
          </p:cNvPr>
          <p:cNvSpPr txBox="1">
            <a:spLocks/>
          </p:cNvSpPr>
          <p:nvPr/>
        </p:nvSpPr>
        <p:spPr>
          <a:xfrm>
            <a:off x="1009343" y="410851"/>
            <a:ext cx="9756312" cy="55246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3800" dirty="0">
                <a:latin typeface="Arial" panose="020B0604020202020204" pitchFamily="34" charset="0"/>
                <a:cs typeface="Arial" panose="020B0604020202020204" pitchFamily="34" charset="0"/>
              </a:rPr>
              <a:t>FY23 Note Disclosure Presentation for the State of New Mexico</a:t>
            </a:r>
          </a:p>
        </p:txBody>
      </p:sp>
      <p:sp>
        <p:nvSpPr>
          <p:cNvPr id="3" name="Rectangle 2">
            <a:extLst>
              <a:ext uri="{FF2B5EF4-FFF2-40B4-BE49-F238E27FC236}">
                <a16:creationId xmlns:a16="http://schemas.microsoft.com/office/drawing/2014/main" id="{5F08C556-2AA1-E127-6705-C6E793DCD005}"/>
              </a:ext>
            </a:extLst>
          </p:cNvPr>
          <p:cNvSpPr/>
          <p:nvPr/>
        </p:nvSpPr>
        <p:spPr>
          <a:xfrm>
            <a:off x="1805519" y="4762527"/>
            <a:ext cx="8880203" cy="192244"/>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EE222617-03D1-AA02-D9B3-C4623B68862B}"/>
              </a:ext>
            </a:extLst>
          </p:cNvPr>
          <p:cNvSpPr/>
          <p:nvPr/>
        </p:nvSpPr>
        <p:spPr>
          <a:xfrm>
            <a:off x="5887499" y="3012464"/>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A253046C-B334-93B5-E083-DAE8A7464049}"/>
              </a:ext>
            </a:extLst>
          </p:cNvPr>
          <p:cNvSpPr/>
          <p:nvPr/>
        </p:nvSpPr>
        <p:spPr>
          <a:xfrm>
            <a:off x="5887499" y="4735689"/>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A5CAA637-AAA2-0936-8C05-0C1BD8B7DF64}"/>
              </a:ext>
            </a:extLst>
          </p:cNvPr>
          <p:cNvGrpSpPr/>
          <p:nvPr/>
        </p:nvGrpSpPr>
        <p:grpSpPr>
          <a:xfrm>
            <a:off x="1173618" y="1669573"/>
            <a:ext cx="9844763" cy="4416678"/>
            <a:chOff x="1173618" y="1754240"/>
            <a:chExt cx="9844763" cy="4416678"/>
          </a:xfrm>
        </p:grpSpPr>
        <p:pic>
          <p:nvPicPr>
            <p:cNvPr id="7" name="Picture 6">
              <a:extLst>
                <a:ext uri="{FF2B5EF4-FFF2-40B4-BE49-F238E27FC236}">
                  <a16:creationId xmlns:a16="http://schemas.microsoft.com/office/drawing/2014/main" id="{827910D6-2FC9-0A86-C57B-403AED887ADB}"/>
                </a:ext>
              </a:extLst>
            </p:cNvPr>
            <p:cNvPicPr>
              <a:picLocks noChangeAspect="1"/>
            </p:cNvPicPr>
            <p:nvPr/>
          </p:nvPicPr>
          <p:blipFill>
            <a:blip r:embed="rId2"/>
            <a:stretch>
              <a:fillRect/>
            </a:stretch>
          </p:blipFill>
          <p:spPr>
            <a:xfrm>
              <a:off x="1173618" y="1754240"/>
              <a:ext cx="9844763" cy="4416678"/>
            </a:xfrm>
            <a:prstGeom prst="rect">
              <a:avLst/>
            </a:prstGeom>
            <a:ln>
              <a:solidFill>
                <a:schemeClr val="accent3"/>
              </a:solidFill>
            </a:ln>
          </p:spPr>
        </p:pic>
        <p:sp>
          <p:nvSpPr>
            <p:cNvPr id="8" name="Rectangle 7">
              <a:extLst>
                <a:ext uri="{FF2B5EF4-FFF2-40B4-BE49-F238E27FC236}">
                  <a16:creationId xmlns:a16="http://schemas.microsoft.com/office/drawing/2014/main" id="{95490E0A-0129-25C5-A0D0-08472BD12BEC}"/>
                </a:ext>
              </a:extLst>
            </p:cNvPr>
            <p:cNvSpPr/>
            <p:nvPr/>
          </p:nvSpPr>
          <p:spPr>
            <a:xfrm>
              <a:off x="1805519" y="4762527"/>
              <a:ext cx="8880203" cy="192244"/>
            </a:xfrm>
            <a:prstGeom prst="rect">
              <a:avLst/>
            </a:prstGeom>
            <a:solidFill>
              <a:srgbClr val="FFFF00">
                <a:alpha val="3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071A422-9AD3-ED0E-37DA-6AC2238097FA}"/>
                </a:ext>
              </a:extLst>
            </p:cNvPr>
            <p:cNvSpPr/>
            <p:nvPr/>
          </p:nvSpPr>
          <p:spPr>
            <a:xfrm>
              <a:off x="5887499" y="3012464"/>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2772DEB-CBE3-A7E7-326B-D567EC2065A3}"/>
                </a:ext>
              </a:extLst>
            </p:cNvPr>
            <p:cNvSpPr/>
            <p:nvPr/>
          </p:nvSpPr>
          <p:spPr>
            <a:xfrm>
              <a:off x="5887499" y="4735689"/>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962356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5CAE8-5A0C-B348-9237-F03FC1B787D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05B42441-3691-404A-3D25-B1F0D398B787}"/>
              </a:ext>
            </a:extLst>
          </p:cNvPr>
          <p:cNvSpPr/>
          <p:nvPr/>
        </p:nvSpPr>
        <p:spPr>
          <a:xfrm>
            <a:off x="2193185" y="1045029"/>
            <a:ext cx="7796463" cy="5122015"/>
          </a:xfrm>
          <a:prstGeom prst="rect">
            <a:avLst/>
          </a:prstGeom>
          <a:solidFill>
            <a:schemeClr val="bg1"/>
          </a:solidFill>
          <a:ln w="127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D8305544-4F6B-8BB8-256F-0065B331B2CB}"/>
              </a:ext>
            </a:extLst>
          </p:cNvPr>
          <p:cNvPicPr>
            <a:picLocks noChangeAspect="1"/>
          </p:cNvPicPr>
          <p:nvPr/>
        </p:nvPicPr>
        <p:blipFill>
          <a:blip r:embed="rId2"/>
          <a:stretch>
            <a:fillRect/>
          </a:stretch>
        </p:blipFill>
        <p:spPr>
          <a:xfrm>
            <a:off x="2343150" y="1200714"/>
            <a:ext cx="7505700" cy="4837410"/>
          </a:xfrm>
          <a:prstGeom prst="rect">
            <a:avLst/>
          </a:prstGeom>
          <a:ln w="12700">
            <a:noFill/>
          </a:ln>
        </p:spPr>
      </p:pic>
      <p:sp>
        <p:nvSpPr>
          <p:cNvPr id="2" name="Title 1">
            <a:extLst>
              <a:ext uri="{FF2B5EF4-FFF2-40B4-BE49-F238E27FC236}">
                <a16:creationId xmlns:a16="http://schemas.microsoft.com/office/drawing/2014/main" id="{38DC255A-E9EA-0E3B-E29F-5C9CC1BCC7BA}"/>
              </a:ext>
            </a:extLst>
          </p:cNvPr>
          <p:cNvSpPr txBox="1">
            <a:spLocks/>
          </p:cNvSpPr>
          <p:nvPr/>
        </p:nvSpPr>
        <p:spPr>
          <a:xfrm>
            <a:off x="1009343" y="262962"/>
            <a:ext cx="10009038" cy="556913"/>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3800" dirty="0">
                <a:latin typeface="Arial" panose="020B0604020202020204" pitchFamily="34" charset="0"/>
                <a:cs typeface="Arial" panose="020B0604020202020204" pitchFamily="34" charset="0"/>
              </a:rPr>
              <a:t>Updated Note Disclosure Presentation Example</a:t>
            </a:r>
          </a:p>
        </p:txBody>
      </p:sp>
      <p:sp>
        <p:nvSpPr>
          <p:cNvPr id="15" name="Rectangle 14">
            <a:extLst>
              <a:ext uri="{FF2B5EF4-FFF2-40B4-BE49-F238E27FC236}">
                <a16:creationId xmlns:a16="http://schemas.microsoft.com/office/drawing/2014/main" id="{7ACA4A4C-FF95-A569-E591-2D1A8988D52D}"/>
              </a:ext>
            </a:extLst>
          </p:cNvPr>
          <p:cNvSpPr/>
          <p:nvPr/>
        </p:nvSpPr>
        <p:spPr>
          <a:xfrm>
            <a:off x="5846640" y="2351446"/>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C6A8DF1-9224-EB99-8A84-4A3E8144DD64}"/>
              </a:ext>
            </a:extLst>
          </p:cNvPr>
          <p:cNvSpPr/>
          <p:nvPr/>
        </p:nvSpPr>
        <p:spPr>
          <a:xfrm>
            <a:off x="5846640" y="3306040"/>
            <a:ext cx="1816769" cy="245919"/>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BABDABCD-0A4D-95B7-8737-AD5E3DF672E2}"/>
              </a:ext>
            </a:extLst>
          </p:cNvPr>
          <p:cNvSpPr/>
          <p:nvPr/>
        </p:nvSpPr>
        <p:spPr>
          <a:xfrm>
            <a:off x="2770701" y="3355092"/>
            <a:ext cx="6758310" cy="151254"/>
          </a:xfrm>
          <a:prstGeom prst="rect">
            <a:avLst/>
          </a:prstGeom>
          <a:solidFill>
            <a:srgbClr val="FFFF00">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FF844B8-D28C-FA3B-C9C5-CF2EFB1BB314}"/>
              </a:ext>
            </a:extLst>
          </p:cNvPr>
          <p:cNvSpPr/>
          <p:nvPr/>
        </p:nvSpPr>
        <p:spPr>
          <a:xfrm>
            <a:off x="2517465" y="5840624"/>
            <a:ext cx="3484574" cy="151254"/>
          </a:xfrm>
          <a:prstGeom prst="rect">
            <a:avLst/>
          </a:prstGeom>
          <a:solidFill>
            <a:srgbClr val="FFFF00">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DA93E5DB-3164-A581-EA3B-7484B7EE3570}"/>
              </a:ext>
            </a:extLst>
          </p:cNvPr>
          <p:cNvSpPr txBox="1"/>
          <p:nvPr/>
        </p:nvSpPr>
        <p:spPr>
          <a:xfrm>
            <a:off x="224702" y="5072293"/>
            <a:ext cx="1569282" cy="646331"/>
          </a:xfrm>
          <a:prstGeom prst="rect">
            <a:avLst/>
          </a:prstGeom>
          <a:noFill/>
          <a:ln w="19050">
            <a:solidFill>
              <a:srgbClr val="FF0000"/>
            </a:solidFill>
          </a:ln>
        </p:spPr>
        <p:txBody>
          <a:bodyPr wrap="square" rtlCol="0">
            <a:spAutoFit/>
          </a:bodyPr>
          <a:lstStyle/>
          <a:p>
            <a:pPr algn="ctr"/>
            <a:r>
              <a:rPr lang="en-US" sz="1200" dirty="0">
                <a:latin typeface="Arial" panose="020B0604020202020204" pitchFamily="34" charset="0"/>
                <a:cs typeface="Arial" panose="020B0604020202020204" pitchFamily="34" charset="0"/>
              </a:rPr>
              <a:t>Example from GASB in Statement No. 101</a:t>
            </a:r>
          </a:p>
        </p:txBody>
      </p:sp>
      <p:cxnSp>
        <p:nvCxnSpPr>
          <p:cNvPr id="9" name="Straight Arrow Connector 8">
            <a:extLst>
              <a:ext uri="{FF2B5EF4-FFF2-40B4-BE49-F238E27FC236}">
                <a16:creationId xmlns:a16="http://schemas.microsoft.com/office/drawing/2014/main" id="{C7B7A0AF-E73F-E9BA-91F7-3A41F0D9991D}"/>
              </a:ext>
            </a:extLst>
          </p:cNvPr>
          <p:cNvCxnSpPr>
            <a:cxnSpLocks/>
          </p:cNvCxnSpPr>
          <p:nvPr/>
        </p:nvCxnSpPr>
        <p:spPr>
          <a:xfrm flipV="1">
            <a:off x="1009343" y="3953233"/>
            <a:ext cx="1054220" cy="111906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8707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0786C-4184-8081-92FA-00CB472A15B5}"/>
              </a:ext>
            </a:extLst>
          </p:cNvPr>
          <p:cNvSpPr>
            <a:spLocks noGrp="1"/>
          </p:cNvSpPr>
          <p:nvPr>
            <p:ph type="title"/>
          </p:nvPr>
        </p:nvSpPr>
        <p:spPr/>
        <p:txBody>
          <a:bodyPr>
            <a:normAutofit/>
          </a:bodyPr>
          <a:lstStyle/>
          <a:p>
            <a:r>
              <a:rPr lang="en-US" sz="5800" dirty="0">
                <a:latin typeface="Arial" panose="020B0604020202020204" pitchFamily="34" charset="0"/>
                <a:cs typeface="Arial" panose="020B0604020202020204" pitchFamily="34" charset="0"/>
              </a:rPr>
              <a:t>Recap of Key Changes</a:t>
            </a:r>
          </a:p>
        </p:txBody>
      </p:sp>
    </p:spTree>
    <p:extLst>
      <p:ext uri="{BB962C8B-B14F-4D97-AF65-F5344CB8AC3E}">
        <p14:creationId xmlns:p14="http://schemas.microsoft.com/office/powerpoint/2010/main" val="3247419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B5BE9-3AD9-E6E8-F7D2-500862A02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83E5E-6C64-7D7F-D3F9-8D01D737D4B0}"/>
              </a:ext>
            </a:extLst>
          </p:cNvPr>
          <p:cNvSpPr txBox="1">
            <a:spLocks/>
          </p:cNvSpPr>
          <p:nvPr/>
        </p:nvSpPr>
        <p:spPr>
          <a:xfrm>
            <a:off x="666443" y="739295"/>
            <a:ext cx="10009038" cy="556913"/>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200" dirty="0">
                <a:latin typeface="Arial" panose="020B0604020202020204" pitchFamily="34" charset="0"/>
                <a:cs typeface="Arial" panose="020B0604020202020204" pitchFamily="34" charset="0"/>
              </a:rPr>
              <a:t>Key Changes in Statement No. 101</a:t>
            </a:r>
          </a:p>
        </p:txBody>
      </p:sp>
      <p:sp>
        <p:nvSpPr>
          <p:cNvPr id="3" name="Flowchart: Process 2">
            <a:extLst>
              <a:ext uri="{FF2B5EF4-FFF2-40B4-BE49-F238E27FC236}">
                <a16:creationId xmlns:a16="http://schemas.microsoft.com/office/drawing/2014/main" id="{60317218-5149-4E43-937D-8930820F5E5D}"/>
              </a:ext>
            </a:extLst>
          </p:cNvPr>
          <p:cNvSpPr/>
          <p:nvPr/>
        </p:nvSpPr>
        <p:spPr>
          <a:xfrm>
            <a:off x="2988297" y="1932252"/>
            <a:ext cx="9203703" cy="1161112"/>
          </a:xfrm>
          <a:prstGeom prst="flowChartProcess">
            <a:avLst/>
          </a:prstGeom>
          <a:solidFill>
            <a:srgbClr val="64A70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0" rIns="457200" rtlCol="0" anchor="ctr"/>
          <a:lstStyle/>
          <a:p>
            <a:pPr marL="285750" indent="-285750">
              <a:buClr>
                <a:schemeClr val="accent2"/>
              </a:buClr>
              <a:buSzPct val="80000"/>
              <a:buFont typeface="Arial" panose="020B0604020202020204" pitchFamily="34" charset="0"/>
              <a:buChar char="►"/>
            </a:pPr>
            <a:endParaRPr lang="en-US" sz="1400" dirty="0">
              <a:latin typeface="+mj-lt"/>
            </a:endParaRPr>
          </a:p>
        </p:txBody>
      </p:sp>
      <p:sp>
        <p:nvSpPr>
          <p:cNvPr id="4" name="Graphic 4">
            <a:extLst>
              <a:ext uri="{FF2B5EF4-FFF2-40B4-BE49-F238E27FC236}">
                <a16:creationId xmlns:a16="http://schemas.microsoft.com/office/drawing/2014/main" id="{7EE899AF-5B16-BCE4-415D-6417DA2795E0}"/>
              </a:ext>
            </a:extLst>
          </p:cNvPr>
          <p:cNvSpPr/>
          <p:nvPr/>
        </p:nvSpPr>
        <p:spPr>
          <a:xfrm>
            <a:off x="0" y="1935727"/>
            <a:ext cx="3762317" cy="1154162"/>
          </a:xfrm>
          <a:custGeom>
            <a:avLst/>
            <a:gdLst>
              <a:gd name="connsiteX0" fmla="*/ 2273237 w 2841498"/>
              <a:gd name="connsiteY0" fmla="*/ 790956 h 790956"/>
              <a:gd name="connsiteX1" fmla="*/ 2841498 w 2841498"/>
              <a:gd name="connsiteY1" fmla="*/ 0 h 790956"/>
              <a:gd name="connsiteX2" fmla="*/ 0 w 2841498"/>
              <a:gd name="connsiteY2" fmla="*/ 0 h 790956"/>
              <a:gd name="connsiteX3" fmla="*/ 0 w 2841498"/>
              <a:gd name="connsiteY3" fmla="*/ 790956 h 790956"/>
              <a:gd name="connsiteX4" fmla="*/ 2273237 w 2841498"/>
              <a:gd name="connsiteY4" fmla="*/ 790956 h 790956"/>
              <a:gd name="connsiteX5" fmla="*/ 2273237 w 2841498"/>
              <a:gd name="connsiteY5" fmla="*/ 790956 h 790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1498" h="790956">
                <a:moveTo>
                  <a:pt x="2273237" y="790956"/>
                </a:moveTo>
                <a:lnTo>
                  <a:pt x="2841498" y="0"/>
                </a:lnTo>
                <a:lnTo>
                  <a:pt x="0" y="0"/>
                </a:lnTo>
                <a:lnTo>
                  <a:pt x="0" y="790956"/>
                </a:lnTo>
                <a:lnTo>
                  <a:pt x="2273237" y="790956"/>
                </a:lnTo>
                <a:lnTo>
                  <a:pt x="2273237" y="790956"/>
                </a:lnTo>
                <a:close/>
              </a:path>
            </a:pathLst>
          </a:custGeom>
          <a:solidFill>
            <a:srgbClr val="64A70B"/>
          </a:solidFill>
          <a:ln w="0" cap="flat">
            <a:noFill/>
            <a:prstDash val="solid"/>
            <a:miter/>
          </a:ln>
        </p:spPr>
        <p:txBody>
          <a:bodyPr lIns="182880" rIns="91440" rtlCol="0" anchor="ctr"/>
          <a:lstStyle/>
          <a:p>
            <a:pPr algn="ctr"/>
            <a:endParaRPr lang="en-US" b="1" dirty="0">
              <a:solidFill>
                <a:schemeClr val="bg1"/>
              </a:solidFill>
            </a:endParaRPr>
          </a:p>
        </p:txBody>
      </p:sp>
      <p:sp>
        <p:nvSpPr>
          <p:cNvPr id="5" name="Flowchart: Process 4">
            <a:extLst>
              <a:ext uri="{FF2B5EF4-FFF2-40B4-BE49-F238E27FC236}">
                <a16:creationId xmlns:a16="http://schemas.microsoft.com/office/drawing/2014/main" id="{31BB6359-8FDD-794B-194F-719B5D82AFD8}"/>
              </a:ext>
            </a:extLst>
          </p:cNvPr>
          <p:cNvSpPr/>
          <p:nvPr/>
        </p:nvSpPr>
        <p:spPr>
          <a:xfrm>
            <a:off x="2988297" y="3178306"/>
            <a:ext cx="9203703" cy="1139167"/>
          </a:xfrm>
          <a:prstGeom prst="flowChartProcess">
            <a:avLst/>
          </a:prstGeom>
          <a:solidFill>
            <a:schemeClr val="accent5">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0" rIns="457200" rtlCol="0" anchor="ctr"/>
          <a:lstStyle/>
          <a:p>
            <a:endParaRPr lang="en-US" sz="1600" dirty="0">
              <a:latin typeface="+mj-lt"/>
            </a:endParaRPr>
          </a:p>
        </p:txBody>
      </p:sp>
      <p:sp>
        <p:nvSpPr>
          <p:cNvPr id="6" name="Graphic 4">
            <a:extLst>
              <a:ext uri="{FF2B5EF4-FFF2-40B4-BE49-F238E27FC236}">
                <a16:creationId xmlns:a16="http://schemas.microsoft.com/office/drawing/2014/main" id="{08941D7B-5DA9-CBD7-2263-22B65188E314}"/>
              </a:ext>
            </a:extLst>
          </p:cNvPr>
          <p:cNvSpPr/>
          <p:nvPr/>
        </p:nvSpPr>
        <p:spPr>
          <a:xfrm>
            <a:off x="0" y="3181781"/>
            <a:ext cx="3762317" cy="1150687"/>
          </a:xfrm>
          <a:custGeom>
            <a:avLst/>
            <a:gdLst>
              <a:gd name="connsiteX0" fmla="*/ 2273237 w 2841498"/>
              <a:gd name="connsiteY0" fmla="*/ 790956 h 790956"/>
              <a:gd name="connsiteX1" fmla="*/ 2841498 w 2841498"/>
              <a:gd name="connsiteY1" fmla="*/ 0 h 790956"/>
              <a:gd name="connsiteX2" fmla="*/ 0 w 2841498"/>
              <a:gd name="connsiteY2" fmla="*/ 0 h 790956"/>
              <a:gd name="connsiteX3" fmla="*/ 0 w 2841498"/>
              <a:gd name="connsiteY3" fmla="*/ 790956 h 790956"/>
              <a:gd name="connsiteX4" fmla="*/ 2273237 w 2841498"/>
              <a:gd name="connsiteY4" fmla="*/ 790956 h 790956"/>
              <a:gd name="connsiteX5" fmla="*/ 2273237 w 2841498"/>
              <a:gd name="connsiteY5" fmla="*/ 790956 h 790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1498" h="790956">
                <a:moveTo>
                  <a:pt x="2273237" y="790956"/>
                </a:moveTo>
                <a:lnTo>
                  <a:pt x="2841498" y="0"/>
                </a:lnTo>
                <a:lnTo>
                  <a:pt x="0" y="0"/>
                </a:lnTo>
                <a:lnTo>
                  <a:pt x="0" y="790956"/>
                </a:lnTo>
                <a:lnTo>
                  <a:pt x="2273237" y="790956"/>
                </a:lnTo>
                <a:lnTo>
                  <a:pt x="2273237" y="790956"/>
                </a:lnTo>
                <a:close/>
              </a:path>
            </a:pathLst>
          </a:custGeom>
          <a:solidFill>
            <a:schemeClr val="accent5"/>
          </a:solidFill>
          <a:ln w="0" cap="flat">
            <a:noFill/>
            <a:prstDash val="solid"/>
            <a:miter/>
          </a:ln>
        </p:spPr>
        <p:txBody>
          <a:bodyPr lIns="182880" rIns="91440" rtlCol="0" anchor="ctr"/>
          <a:lstStyle/>
          <a:p>
            <a:pPr algn="ctr"/>
            <a:endParaRPr lang="en-US" b="1" dirty="0">
              <a:solidFill>
                <a:schemeClr val="bg1"/>
              </a:solidFill>
            </a:endParaRPr>
          </a:p>
        </p:txBody>
      </p:sp>
      <p:sp>
        <p:nvSpPr>
          <p:cNvPr id="7" name="Flowchart: Process 6">
            <a:extLst>
              <a:ext uri="{FF2B5EF4-FFF2-40B4-BE49-F238E27FC236}">
                <a16:creationId xmlns:a16="http://schemas.microsoft.com/office/drawing/2014/main" id="{2202114F-9571-EC6C-A734-F58EC5098171}"/>
              </a:ext>
            </a:extLst>
          </p:cNvPr>
          <p:cNvSpPr/>
          <p:nvPr/>
        </p:nvSpPr>
        <p:spPr>
          <a:xfrm>
            <a:off x="2988297" y="4420925"/>
            <a:ext cx="9203703" cy="1158323"/>
          </a:xfrm>
          <a:prstGeom prst="flowChartProcess">
            <a:avLst/>
          </a:prstGeom>
          <a:solidFill>
            <a:schemeClr val="accent4">
              <a:alpha val="1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0" rIns="457200" rtlCol="0" anchor="ctr"/>
          <a:lstStyle/>
          <a:p>
            <a:endParaRPr lang="en-US" sz="1600" dirty="0">
              <a:latin typeface="+mj-lt"/>
            </a:endParaRPr>
          </a:p>
        </p:txBody>
      </p:sp>
      <p:sp>
        <p:nvSpPr>
          <p:cNvPr id="8" name="Graphic 4">
            <a:extLst>
              <a:ext uri="{FF2B5EF4-FFF2-40B4-BE49-F238E27FC236}">
                <a16:creationId xmlns:a16="http://schemas.microsoft.com/office/drawing/2014/main" id="{F85985D5-9030-31A6-2E68-417866FD479D}"/>
              </a:ext>
            </a:extLst>
          </p:cNvPr>
          <p:cNvSpPr/>
          <p:nvPr/>
        </p:nvSpPr>
        <p:spPr>
          <a:xfrm>
            <a:off x="0" y="4424400"/>
            <a:ext cx="3762317" cy="1150687"/>
          </a:xfrm>
          <a:custGeom>
            <a:avLst/>
            <a:gdLst>
              <a:gd name="connsiteX0" fmla="*/ 2273237 w 2841498"/>
              <a:gd name="connsiteY0" fmla="*/ 790956 h 790956"/>
              <a:gd name="connsiteX1" fmla="*/ 2841498 w 2841498"/>
              <a:gd name="connsiteY1" fmla="*/ 0 h 790956"/>
              <a:gd name="connsiteX2" fmla="*/ 0 w 2841498"/>
              <a:gd name="connsiteY2" fmla="*/ 0 h 790956"/>
              <a:gd name="connsiteX3" fmla="*/ 0 w 2841498"/>
              <a:gd name="connsiteY3" fmla="*/ 790956 h 790956"/>
              <a:gd name="connsiteX4" fmla="*/ 2273237 w 2841498"/>
              <a:gd name="connsiteY4" fmla="*/ 790956 h 790956"/>
              <a:gd name="connsiteX5" fmla="*/ 2273237 w 2841498"/>
              <a:gd name="connsiteY5" fmla="*/ 790956 h 790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1498" h="790956">
                <a:moveTo>
                  <a:pt x="2273237" y="790956"/>
                </a:moveTo>
                <a:lnTo>
                  <a:pt x="2841498" y="0"/>
                </a:lnTo>
                <a:lnTo>
                  <a:pt x="0" y="0"/>
                </a:lnTo>
                <a:lnTo>
                  <a:pt x="0" y="790956"/>
                </a:lnTo>
                <a:lnTo>
                  <a:pt x="2273237" y="790956"/>
                </a:lnTo>
                <a:lnTo>
                  <a:pt x="2273237" y="790956"/>
                </a:lnTo>
                <a:close/>
              </a:path>
            </a:pathLst>
          </a:custGeom>
          <a:solidFill>
            <a:schemeClr val="accent4"/>
          </a:solidFill>
          <a:ln w="0" cap="flat">
            <a:noFill/>
            <a:prstDash val="solid"/>
            <a:miter/>
          </a:ln>
        </p:spPr>
        <p:txBody>
          <a:bodyPr lIns="182880" rIns="91440" rtlCol="0" anchor="ctr"/>
          <a:lstStyle/>
          <a:p>
            <a:pPr algn="ctr"/>
            <a:endParaRPr lang="en-US" b="1" dirty="0">
              <a:solidFill>
                <a:schemeClr val="bg1"/>
              </a:solidFill>
            </a:endParaRPr>
          </a:p>
        </p:txBody>
      </p:sp>
      <p:sp>
        <p:nvSpPr>
          <p:cNvPr id="9" name="TextBox 8">
            <a:extLst>
              <a:ext uri="{FF2B5EF4-FFF2-40B4-BE49-F238E27FC236}">
                <a16:creationId xmlns:a16="http://schemas.microsoft.com/office/drawing/2014/main" id="{E91682CB-B0DD-1619-6EAF-783588A2E18E}"/>
              </a:ext>
            </a:extLst>
          </p:cNvPr>
          <p:cNvSpPr txBox="1"/>
          <p:nvPr/>
        </p:nvSpPr>
        <p:spPr>
          <a:xfrm>
            <a:off x="-1" y="2328362"/>
            <a:ext cx="3260558" cy="369332"/>
          </a:xfrm>
          <a:prstGeom prst="rect">
            <a:avLst/>
          </a:prstGeom>
          <a:no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Principles-Based Approach</a:t>
            </a:r>
          </a:p>
        </p:txBody>
      </p:sp>
      <p:sp>
        <p:nvSpPr>
          <p:cNvPr id="10" name="TextBox 9">
            <a:extLst>
              <a:ext uri="{FF2B5EF4-FFF2-40B4-BE49-F238E27FC236}">
                <a16:creationId xmlns:a16="http://schemas.microsoft.com/office/drawing/2014/main" id="{E216601A-1AE3-9C53-2AAD-47546DCAB366}"/>
              </a:ext>
            </a:extLst>
          </p:cNvPr>
          <p:cNvSpPr txBox="1"/>
          <p:nvPr/>
        </p:nvSpPr>
        <p:spPr>
          <a:xfrm>
            <a:off x="3762316" y="1997282"/>
            <a:ext cx="7423615" cy="1031051"/>
          </a:xfrm>
          <a:prstGeom prst="rect">
            <a:avLst/>
          </a:prstGeom>
          <a:noFill/>
        </p:spPr>
        <p:txBody>
          <a:bodyPr wrap="square" rtlCol="0">
            <a:spAutoFit/>
          </a:bodyPr>
          <a:lstStyle/>
          <a:p>
            <a:pPr marL="285750" indent="-285750">
              <a:spcAft>
                <a:spcPts val="600"/>
              </a:spcAft>
              <a:buClr>
                <a:schemeClr val="accent2"/>
              </a:buClr>
              <a:buSzPct val="80000"/>
              <a:buFont typeface="Arial" panose="020B0604020202020204" pitchFamily="34" charset="0"/>
              <a:buChar char="►"/>
            </a:pPr>
            <a:r>
              <a:rPr lang="en-US" sz="1400" b="0" i="0" dirty="0">
                <a:solidFill>
                  <a:srgbClr val="000000"/>
                </a:solidFill>
                <a:effectLst/>
                <a:latin typeface="Arial" panose="020B0604020202020204" pitchFamily="34" charset="0"/>
                <a:cs typeface="Arial" panose="020B0604020202020204" pitchFamily="34" charset="0"/>
              </a:rPr>
              <a:t>Under Statement No. 101, there are no longer specified methods of accounting for specific types of leave (e.g., sick leave).</a:t>
            </a:r>
          </a:p>
          <a:p>
            <a:pPr marL="285750" indent="-285750">
              <a:buClr>
                <a:schemeClr val="accent2"/>
              </a:buClr>
              <a:buSzPct val="80000"/>
              <a:buFont typeface="Arial" panose="020B0604020202020204" pitchFamily="34" charset="0"/>
              <a:buChar char="►"/>
            </a:pPr>
            <a:r>
              <a:rPr lang="en-US" sz="1400" dirty="0">
                <a:solidFill>
                  <a:srgbClr val="000000"/>
                </a:solidFill>
                <a:latin typeface="Arial" panose="020B0604020202020204" pitchFamily="34" charset="0"/>
                <a:cs typeface="Arial" panose="020B0604020202020204" pitchFamily="34" charset="0"/>
              </a:rPr>
              <a:t>All types of leave are accounted for under a unified framework (i.e., they are accounted for in the same way).</a:t>
            </a:r>
            <a:endParaRPr lang="en-US" sz="14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0AD5041E-2127-09DD-6624-7588F01692E5}"/>
              </a:ext>
            </a:extLst>
          </p:cNvPr>
          <p:cNvSpPr txBox="1"/>
          <p:nvPr/>
        </p:nvSpPr>
        <p:spPr>
          <a:xfrm>
            <a:off x="202310" y="3572458"/>
            <a:ext cx="2855936" cy="369332"/>
          </a:xfrm>
          <a:prstGeom prst="rect">
            <a:avLst/>
          </a:prstGeom>
          <a:no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Used vs Paid</a:t>
            </a:r>
          </a:p>
        </p:txBody>
      </p:sp>
      <p:sp>
        <p:nvSpPr>
          <p:cNvPr id="18" name="TextBox 17">
            <a:extLst>
              <a:ext uri="{FF2B5EF4-FFF2-40B4-BE49-F238E27FC236}">
                <a16:creationId xmlns:a16="http://schemas.microsoft.com/office/drawing/2014/main" id="{79779FB8-3F9C-65BE-DCFD-79BF0279BDE7}"/>
              </a:ext>
            </a:extLst>
          </p:cNvPr>
          <p:cNvSpPr txBox="1"/>
          <p:nvPr/>
        </p:nvSpPr>
        <p:spPr>
          <a:xfrm>
            <a:off x="3762316" y="3234748"/>
            <a:ext cx="7423615" cy="1031051"/>
          </a:xfrm>
          <a:prstGeom prst="rect">
            <a:avLst/>
          </a:prstGeom>
          <a:noFill/>
        </p:spPr>
        <p:txBody>
          <a:bodyPr wrap="square" rtlCol="0">
            <a:spAutoFit/>
          </a:bodyPr>
          <a:lstStyle/>
          <a:p>
            <a:pPr marL="285750" indent="-285750">
              <a:spcAft>
                <a:spcPts val="600"/>
              </a:spcAft>
              <a:buClr>
                <a:schemeClr val="accent2"/>
              </a:buClr>
              <a:buSzPct val="80000"/>
              <a:buFont typeface="Arial" panose="020B0604020202020204" pitchFamily="34" charset="0"/>
              <a:buChar char="►"/>
            </a:pPr>
            <a:r>
              <a:rPr lang="en-US" sz="1400" b="0" i="0" dirty="0">
                <a:solidFill>
                  <a:srgbClr val="000000"/>
                </a:solidFill>
                <a:effectLst/>
                <a:latin typeface="Arial" panose="020B0604020202020204" pitchFamily="34" charset="0"/>
                <a:cs typeface="Arial" panose="020B0604020202020204" pitchFamily="34" charset="0"/>
              </a:rPr>
              <a:t>Governments must accrue a liability for leave meeting the recognition criteria (i.e., attributable, accumulates, and more likely than not to be used/paid out), even if it will not be paid out at termination. </a:t>
            </a:r>
          </a:p>
          <a:p>
            <a:pPr marL="285750" indent="-285750">
              <a:spcAft>
                <a:spcPts val="600"/>
              </a:spcAft>
              <a:buClr>
                <a:schemeClr val="accent2"/>
              </a:buClr>
              <a:buSzPct val="80000"/>
              <a:buFont typeface="Arial" panose="020B0604020202020204" pitchFamily="34" charset="0"/>
              <a:buChar char="►"/>
            </a:pPr>
            <a:r>
              <a:rPr lang="en-US" sz="1400" b="0" i="0" dirty="0">
                <a:solidFill>
                  <a:srgbClr val="000000"/>
                </a:solidFill>
                <a:effectLst/>
                <a:latin typeface="Arial" panose="020B0604020202020204" pitchFamily="34" charset="0"/>
                <a:cs typeface="Arial" panose="020B0604020202020204" pitchFamily="34" charset="0"/>
              </a:rPr>
              <a:t>This brings a substantial change, particularly for the accounting for sick leave.</a:t>
            </a:r>
          </a:p>
        </p:txBody>
      </p:sp>
      <p:sp>
        <p:nvSpPr>
          <p:cNvPr id="19" name="TextBox 18">
            <a:extLst>
              <a:ext uri="{FF2B5EF4-FFF2-40B4-BE49-F238E27FC236}">
                <a16:creationId xmlns:a16="http://schemas.microsoft.com/office/drawing/2014/main" id="{AC9454DF-E284-DBDA-2DBE-544D2086B0C7}"/>
              </a:ext>
            </a:extLst>
          </p:cNvPr>
          <p:cNvSpPr txBox="1"/>
          <p:nvPr/>
        </p:nvSpPr>
        <p:spPr>
          <a:xfrm>
            <a:off x="202310" y="4815077"/>
            <a:ext cx="2855936" cy="369332"/>
          </a:xfrm>
          <a:prstGeom prst="rect">
            <a:avLst/>
          </a:prstGeom>
          <a:noFill/>
        </p:spPr>
        <p:txBody>
          <a:bodyPr wrap="square" rtlCol="0">
            <a:spAutoFit/>
          </a:bodyPr>
          <a:lstStyle/>
          <a:p>
            <a:pPr algn="ctr"/>
            <a:r>
              <a:rPr lang="en-US" b="1" dirty="0">
                <a:solidFill>
                  <a:schemeClr val="bg1"/>
                </a:solidFill>
                <a:latin typeface="Arial" panose="020B0604020202020204" pitchFamily="34" charset="0"/>
                <a:cs typeface="Arial" panose="020B0604020202020204" pitchFamily="34" charset="0"/>
              </a:rPr>
              <a:t>More Likely Than Not</a:t>
            </a:r>
          </a:p>
        </p:txBody>
      </p:sp>
      <p:sp>
        <p:nvSpPr>
          <p:cNvPr id="20" name="TextBox 19">
            <a:extLst>
              <a:ext uri="{FF2B5EF4-FFF2-40B4-BE49-F238E27FC236}">
                <a16:creationId xmlns:a16="http://schemas.microsoft.com/office/drawing/2014/main" id="{887CFB82-B6EB-5EEF-E8AF-6CFD147E4C0B}"/>
              </a:ext>
            </a:extLst>
          </p:cNvPr>
          <p:cNvSpPr txBox="1"/>
          <p:nvPr/>
        </p:nvSpPr>
        <p:spPr>
          <a:xfrm>
            <a:off x="3762316" y="4591939"/>
            <a:ext cx="7423615" cy="815608"/>
          </a:xfrm>
          <a:prstGeom prst="rect">
            <a:avLst/>
          </a:prstGeom>
          <a:noFill/>
        </p:spPr>
        <p:txBody>
          <a:bodyPr wrap="square" rtlCol="0">
            <a:spAutoFit/>
          </a:bodyPr>
          <a:lstStyle/>
          <a:p>
            <a:pPr marL="285750" indent="-285750">
              <a:spcAft>
                <a:spcPts val="600"/>
              </a:spcAft>
              <a:buClr>
                <a:schemeClr val="accent2"/>
              </a:buClr>
              <a:buSzPct val="80000"/>
              <a:buFont typeface="Arial" panose="020B0604020202020204" pitchFamily="34" charset="0"/>
              <a:buChar char="►"/>
            </a:pPr>
            <a:r>
              <a:rPr lang="en-US" sz="1400" b="0" i="0" dirty="0">
                <a:solidFill>
                  <a:srgbClr val="000000"/>
                </a:solidFill>
                <a:effectLst/>
                <a:latin typeface="Arial" panose="020B0604020202020204" pitchFamily="34" charset="0"/>
                <a:cs typeface="Arial" panose="020B0604020202020204" pitchFamily="34" charset="0"/>
              </a:rPr>
              <a:t>The threshold for recognizing a liability has decreased to “more likely than not.” This means a likelihood of greater than 50%.</a:t>
            </a:r>
          </a:p>
          <a:p>
            <a:pPr marL="285750" indent="-285750">
              <a:spcAft>
                <a:spcPts val="600"/>
              </a:spcAft>
              <a:buClr>
                <a:schemeClr val="accent2"/>
              </a:buClr>
              <a:buSzPct val="80000"/>
              <a:buFont typeface="Arial" panose="020B0604020202020204" pitchFamily="34" charset="0"/>
              <a:buChar char="►"/>
            </a:pPr>
            <a:r>
              <a:rPr lang="en-US" sz="1400" dirty="0">
                <a:solidFill>
                  <a:srgbClr val="000000"/>
                </a:solidFill>
                <a:latin typeface="Arial" panose="020B0604020202020204" pitchFamily="34" charset="0"/>
                <a:cs typeface="Arial" panose="020B0604020202020204" pitchFamily="34" charset="0"/>
              </a:rPr>
              <a:t>This is a change from the “probable” criteria in Statement No. 16.</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9864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543C5-8C13-8D84-6C08-FB489845ABC4}"/>
              </a:ext>
            </a:extLst>
          </p:cNvPr>
          <p:cNvSpPr>
            <a:spLocks noGrp="1"/>
          </p:cNvSpPr>
          <p:nvPr>
            <p:ph type="title"/>
          </p:nvPr>
        </p:nvSpPr>
        <p:spPr/>
        <p:txBody>
          <a:bodyPr/>
          <a:lstStyle/>
          <a:p>
            <a:r>
              <a:rPr lang="en-US" dirty="0">
                <a:latin typeface="Arial"/>
                <a:cs typeface="Arial"/>
              </a:rPr>
              <a:t>What DFA is Providing</a:t>
            </a:r>
          </a:p>
        </p:txBody>
      </p:sp>
      <p:sp>
        <p:nvSpPr>
          <p:cNvPr id="3" name="Content Placeholder 2">
            <a:extLst>
              <a:ext uri="{FF2B5EF4-FFF2-40B4-BE49-F238E27FC236}">
                <a16:creationId xmlns:a16="http://schemas.microsoft.com/office/drawing/2014/main" id="{61720A3D-C754-1C46-C98C-B1E001EFE0B8}"/>
              </a:ext>
            </a:extLst>
          </p:cNvPr>
          <p:cNvSpPr txBox="1">
            <a:spLocks/>
          </p:cNvSpPr>
          <p:nvPr/>
        </p:nvSpPr>
        <p:spPr>
          <a:xfrm>
            <a:off x="1097280" y="1821925"/>
            <a:ext cx="8349228" cy="4376856"/>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indent="0">
              <a:spcBef>
                <a:spcPts val="0"/>
              </a:spcBef>
              <a:spcAft>
                <a:spcPts val="1800"/>
              </a:spcAft>
              <a:buSzPct val="80000"/>
              <a:buNone/>
            </a:pPr>
            <a:r>
              <a:rPr lang="en-US" sz="1300" dirty="0">
                <a:latin typeface="Arial" panose="020B0604020202020204" pitchFamily="34" charset="0"/>
                <a:cs typeface="Arial" panose="020B0604020202020204" pitchFamily="34" charset="0"/>
              </a:rPr>
              <a:t>Statement No. 101 is </a:t>
            </a:r>
            <a:r>
              <a:rPr lang="en-US" sz="1300">
                <a:latin typeface="Arial" panose="020B0604020202020204" pitchFamily="34" charset="0"/>
                <a:cs typeface="Arial" panose="020B0604020202020204" pitchFamily="34" charset="0"/>
              </a:rPr>
              <a:t>bringing changes! </a:t>
            </a:r>
            <a:r>
              <a:rPr lang="en-US" sz="1300" dirty="0">
                <a:latin typeface="Arial" panose="020B0604020202020204" pitchFamily="34" charset="0"/>
                <a:cs typeface="Arial" panose="020B0604020202020204" pitchFamily="34" charset="0"/>
              </a:rPr>
              <a:t>However, the Department of Finance and Administration has worked to develop implementation guidelines and policies to enhance the implementation and reporting of Statement No. 101 for State agencies.</a:t>
            </a:r>
          </a:p>
          <a:p>
            <a:pPr indent="0">
              <a:spcBef>
                <a:spcPts val="0"/>
              </a:spcBef>
              <a:spcAft>
                <a:spcPts val="600"/>
              </a:spcAft>
              <a:buSzPct val="80000"/>
              <a:buNone/>
            </a:pPr>
            <a:r>
              <a:rPr lang="en-US" sz="1300" b="1" dirty="0">
                <a:latin typeface="Arial" panose="020B0604020202020204" pitchFamily="34" charset="0"/>
                <a:cs typeface="Arial" panose="020B0604020202020204" pitchFamily="34" charset="0"/>
              </a:rPr>
              <a:t>Materials provided:</a:t>
            </a:r>
          </a:p>
          <a:p>
            <a:pPr marL="530352"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MAPs policies outlining specific requirements for State agencies to follow</a:t>
            </a:r>
          </a:p>
          <a:p>
            <a:pPr marL="530352"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Compensated Absence Summary Template</a:t>
            </a:r>
          </a:p>
          <a:p>
            <a:pPr marL="1005840" lvl="1"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Identifies types of leave to be included in the liability</a:t>
            </a:r>
          </a:p>
          <a:p>
            <a:pPr marL="1005840" lvl="1"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Makes determinations for exceptions and recognition criteria</a:t>
            </a:r>
          </a:p>
          <a:p>
            <a:pPr marL="530352"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Compensated Absence Liability Calculation Template</a:t>
            </a:r>
          </a:p>
          <a:p>
            <a:pPr marL="1005840" lvl="1"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Pre-populated formulas and percentages</a:t>
            </a:r>
          </a:p>
          <a:p>
            <a:pPr marL="1005840" lvl="1"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Journal entry and note disclosure templates</a:t>
            </a:r>
          </a:p>
          <a:p>
            <a:pPr marL="530352" indent="-365760">
              <a:spcBef>
                <a:spcPts val="0"/>
              </a:spcBef>
              <a:spcAft>
                <a:spcPts val="1800"/>
              </a:spcAft>
              <a:buSzPct val="80000"/>
              <a:buFont typeface="+mj-lt"/>
              <a:buAutoNum type="arabicPeriod"/>
            </a:pPr>
            <a:r>
              <a:rPr lang="en-US" sz="1300" dirty="0">
                <a:latin typeface="Arial" panose="020B0604020202020204" pitchFamily="34" charset="0"/>
                <a:cs typeface="Arial" panose="020B0604020202020204" pitchFamily="34" charset="0"/>
              </a:rPr>
              <a:t>SHARE reports have been configured with the data needed for the liability calculation template</a:t>
            </a:r>
          </a:p>
          <a:p>
            <a:pPr indent="0">
              <a:spcBef>
                <a:spcPts val="0"/>
              </a:spcBef>
              <a:spcAft>
                <a:spcPts val="600"/>
              </a:spcAft>
              <a:buSzPct val="80000"/>
              <a:buNone/>
            </a:pPr>
            <a:r>
              <a:rPr lang="en-US" sz="1300" b="1" dirty="0">
                <a:latin typeface="Arial" panose="020B0604020202020204" pitchFamily="34" charset="0"/>
                <a:cs typeface="Arial" panose="020B0604020202020204" pitchFamily="34" charset="0"/>
              </a:rPr>
              <a:t>Key determinations already made:</a:t>
            </a:r>
          </a:p>
          <a:p>
            <a:pPr marL="530352"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More likely than not assessment for Annual Leave, Sick Leave, Premium Overtime, and Compensatory Time Leave Balances</a:t>
            </a:r>
          </a:p>
          <a:p>
            <a:pPr marL="530352" indent="-365760">
              <a:spcBef>
                <a:spcPts val="0"/>
              </a:spcBef>
              <a:spcAft>
                <a:spcPts val="600"/>
              </a:spcAft>
              <a:buSzPct val="80000"/>
              <a:buFont typeface="+mj-lt"/>
              <a:buAutoNum type="arabicPeriod"/>
            </a:pPr>
            <a:r>
              <a:rPr lang="en-US" sz="1300" dirty="0">
                <a:latin typeface="Arial" panose="020B0604020202020204" pitchFamily="34" charset="0"/>
                <a:cs typeface="Arial" panose="020B0604020202020204" pitchFamily="34" charset="0"/>
              </a:rPr>
              <a:t>Amount due within one year assessment </a:t>
            </a:r>
          </a:p>
          <a:p>
            <a:pPr marL="749808" lvl="1" indent="-365760">
              <a:spcBef>
                <a:spcPts val="0"/>
              </a:spcBef>
              <a:spcAft>
                <a:spcPts val="600"/>
              </a:spcAft>
              <a:buSzPct val="80000"/>
              <a:buFont typeface="+mj-lt"/>
              <a:buAutoNum type="arabicPeriod"/>
            </a:pPr>
            <a:endParaRPr lang="en-US" sz="1600" dirty="0">
              <a:latin typeface="Arial" panose="020B0604020202020204" pitchFamily="34" charset="0"/>
              <a:cs typeface="Arial" panose="020B0604020202020204" pitchFamily="34" charset="0"/>
            </a:endParaRPr>
          </a:p>
          <a:p>
            <a:pPr marL="932688" lvl="2" indent="-365760">
              <a:spcBef>
                <a:spcPts val="0"/>
              </a:spcBef>
              <a:spcAft>
                <a:spcPts val="600"/>
              </a:spcAft>
              <a:buSzPct val="8000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indent="0">
              <a:spcAft>
                <a:spcPts val="800"/>
              </a:spcAft>
              <a:buSzPct val="80000"/>
              <a:buFont typeface="Calibri" panose="020F0502020204030204" pitchFamily="34" charset="0"/>
              <a:buNone/>
            </a:pPr>
            <a:endParaRPr lang="en-US" dirty="0"/>
          </a:p>
        </p:txBody>
      </p:sp>
    </p:spTree>
    <p:extLst>
      <p:ext uri="{BB962C8B-B14F-4D97-AF65-F5344CB8AC3E}">
        <p14:creationId xmlns:p14="http://schemas.microsoft.com/office/powerpoint/2010/main" val="944033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DF746-E2CB-FB64-8C80-6C17199C697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Purpose</a:t>
            </a:r>
          </a:p>
        </p:txBody>
      </p:sp>
      <p:sp>
        <p:nvSpPr>
          <p:cNvPr id="3" name="Content Placeholder 2">
            <a:extLst>
              <a:ext uri="{FF2B5EF4-FFF2-40B4-BE49-F238E27FC236}">
                <a16:creationId xmlns:a16="http://schemas.microsoft.com/office/drawing/2014/main" id="{30F61C01-6E87-8A22-AE69-E85685EF9947}"/>
              </a:ext>
            </a:extLst>
          </p:cNvPr>
          <p:cNvSpPr>
            <a:spLocks noGrp="1"/>
          </p:cNvSpPr>
          <p:nvPr>
            <p:ph idx="1"/>
          </p:nvPr>
        </p:nvSpPr>
        <p:spPr>
          <a:xfrm>
            <a:off x="1097280" y="1981658"/>
            <a:ext cx="10058400" cy="909823"/>
          </a:xfrm>
        </p:spPr>
        <p:txBody>
          <a:bodyPr/>
          <a:lstStyle/>
          <a:p>
            <a:pPr>
              <a:lnSpc>
                <a:spcPct val="100000"/>
              </a:lnSpc>
            </a:pPr>
            <a:r>
              <a:rPr lang="en-US" dirty="0">
                <a:latin typeface="Arial" panose="020B0604020202020204" pitchFamily="34" charset="0"/>
                <a:cs typeface="Arial" panose="020B0604020202020204" pitchFamily="34" charset="0"/>
              </a:rPr>
              <a:t>The purpose of this training is to provide the State of New Mexico state agencies guidance for the identification and reporting of compensated absences as required by GASB 101 and Model Accounting Practices (MAPs).</a:t>
            </a:r>
          </a:p>
        </p:txBody>
      </p:sp>
    </p:spTree>
    <p:extLst>
      <p:ext uri="{BB962C8B-B14F-4D97-AF65-F5344CB8AC3E}">
        <p14:creationId xmlns:p14="http://schemas.microsoft.com/office/powerpoint/2010/main" val="16095222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C10D5-6CE0-5A74-4AF9-13EEC2D7440E}"/>
              </a:ext>
            </a:extLst>
          </p:cNvPr>
          <p:cNvSpPr>
            <a:spLocks noGrp="1"/>
          </p:cNvSpPr>
          <p:nvPr>
            <p:ph type="title"/>
          </p:nvPr>
        </p:nvSpPr>
        <p:spPr/>
        <p:txBody>
          <a:bodyPr>
            <a:normAutofit/>
          </a:bodyPr>
          <a:lstStyle/>
          <a:p>
            <a:r>
              <a:rPr lang="en-US" sz="5800" dirty="0">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272149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48BB5-5B63-0B37-7F02-08150ACEFE17}"/>
              </a:ext>
            </a:extLst>
          </p:cNvPr>
          <p:cNvSpPr>
            <a:spLocks noGrp="1"/>
          </p:cNvSpPr>
          <p:nvPr>
            <p:ph type="title"/>
          </p:nvPr>
        </p:nvSpPr>
        <p:spPr>
          <a:xfrm>
            <a:off x="1097280" y="758952"/>
            <a:ext cx="10058400" cy="3417632"/>
          </a:xfrm>
        </p:spPr>
        <p:txBody>
          <a:bodyPr>
            <a:normAutofit/>
          </a:bodyPr>
          <a:lstStyle/>
          <a:p>
            <a:r>
              <a:rPr lang="en-US" sz="5000" dirty="0">
                <a:latin typeface="Arial" panose="020B0604020202020204" pitchFamily="34" charset="0"/>
                <a:cs typeface="Arial" panose="020B0604020202020204" pitchFamily="34" charset="0"/>
              </a:rPr>
              <a:t>What is GASB Statement No. 101?</a:t>
            </a:r>
          </a:p>
        </p:txBody>
      </p:sp>
    </p:spTree>
    <p:extLst>
      <p:ext uri="{BB962C8B-B14F-4D97-AF65-F5344CB8AC3E}">
        <p14:creationId xmlns:p14="http://schemas.microsoft.com/office/powerpoint/2010/main" val="93732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0FA6D-DEC9-00AB-A883-2B6DB17A8AE2}"/>
              </a:ext>
            </a:extLst>
          </p:cNvPr>
          <p:cNvSpPr txBox="1">
            <a:spLocks/>
          </p:cNvSpPr>
          <p:nvPr/>
        </p:nvSpPr>
        <p:spPr>
          <a:xfrm>
            <a:off x="623316" y="457200"/>
            <a:ext cx="10945368" cy="841248"/>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latin typeface="Arial" panose="020B0604020202020204" pitchFamily="34" charset="0"/>
                <a:cs typeface="Arial" panose="020B0604020202020204" pitchFamily="34" charset="0"/>
              </a:rPr>
              <a:t>Fast Facts About Statement No. 101</a:t>
            </a:r>
          </a:p>
        </p:txBody>
      </p:sp>
      <p:sp>
        <p:nvSpPr>
          <p:cNvPr id="4" name="Rectangle: Diagonal Corners Rounded 3">
            <a:extLst>
              <a:ext uri="{FF2B5EF4-FFF2-40B4-BE49-F238E27FC236}">
                <a16:creationId xmlns:a16="http://schemas.microsoft.com/office/drawing/2014/main" id="{DAC5F95E-53E3-8056-0F53-E0B54DCB5BB6}"/>
              </a:ext>
            </a:extLst>
          </p:cNvPr>
          <p:cNvSpPr/>
          <p:nvPr/>
        </p:nvSpPr>
        <p:spPr>
          <a:xfrm>
            <a:off x="1311509" y="5395230"/>
            <a:ext cx="7387869" cy="618374"/>
          </a:xfrm>
          <a:prstGeom prst="round2DiagRect">
            <a:avLst>
              <a:gd name="adj1" fmla="val 50000"/>
              <a:gd name="adj2" fmla="val 0"/>
            </a:avLst>
          </a:prstGeom>
          <a:solidFill>
            <a:schemeClr val="bg1"/>
          </a:solidFill>
          <a:ln w="28575">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r>
              <a:rPr lang="en-US" sz="1600" dirty="0">
                <a:solidFill>
                  <a:schemeClr val="bg2">
                    <a:lumMod val="10000"/>
                  </a:schemeClr>
                </a:solidFill>
                <a:latin typeface="Arial" panose="020B0604020202020204" pitchFamily="34" charset="0"/>
                <a:cs typeface="Arial" panose="020B0604020202020204" pitchFamily="34" charset="0"/>
              </a:rPr>
              <a:t>Issued in June 2022 with an effective date for fiscal years beginning after December 15, 2023 </a:t>
            </a:r>
          </a:p>
        </p:txBody>
      </p:sp>
      <p:sp>
        <p:nvSpPr>
          <p:cNvPr id="5" name="Rectangle: Diagonal Corners Rounded 4">
            <a:extLst>
              <a:ext uri="{FF2B5EF4-FFF2-40B4-BE49-F238E27FC236}">
                <a16:creationId xmlns:a16="http://schemas.microsoft.com/office/drawing/2014/main" id="{0C805BF1-117F-6C06-E855-9F1692EC532A}"/>
              </a:ext>
            </a:extLst>
          </p:cNvPr>
          <p:cNvSpPr/>
          <p:nvPr/>
        </p:nvSpPr>
        <p:spPr>
          <a:xfrm>
            <a:off x="2504691" y="4642531"/>
            <a:ext cx="7277190" cy="618374"/>
          </a:xfrm>
          <a:prstGeom prst="round2DiagRect">
            <a:avLst>
              <a:gd name="adj1" fmla="val 50000"/>
              <a:gd name="adj2" fmla="val 0"/>
            </a:avLst>
          </a:prstGeom>
          <a:solidFill>
            <a:schemeClr val="bg1"/>
          </a:solidFill>
          <a:ln w="28575">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pPr>
              <a:buSzPct val="80000"/>
            </a:pPr>
            <a:r>
              <a:rPr lang="en-US" sz="1600" dirty="0">
                <a:solidFill>
                  <a:schemeClr val="bg2">
                    <a:lumMod val="10000"/>
                  </a:schemeClr>
                </a:solidFill>
                <a:latin typeface="Arial" panose="020B0604020202020204" pitchFamily="34" charset="0"/>
                <a:cs typeface="Arial" panose="020B0604020202020204" pitchFamily="34" charset="0"/>
              </a:rPr>
              <a:t>Supersedes Statement No. 16, </a:t>
            </a:r>
            <a:r>
              <a:rPr lang="en-US" sz="1600" i="1" dirty="0">
                <a:solidFill>
                  <a:schemeClr val="bg2">
                    <a:lumMod val="10000"/>
                  </a:schemeClr>
                </a:solidFill>
                <a:latin typeface="Arial" panose="020B0604020202020204" pitchFamily="34" charset="0"/>
                <a:cs typeface="Arial" panose="020B0604020202020204" pitchFamily="34" charset="0"/>
              </a:rPr>
              <a:t>Accounting for Compensated Absences</a:t>
            </a:r>
            <a:endParaRPr lang="en-US" sz="1600" dirty="0">
              <a:solidFill>
                <a:schemeClr val="bg2">
                  <a:lumMod val="10000"/>
                </a:schemeClr>
              </a:solidFill>
              <a:latin typeface="Arial" panose="020B0604020202020204" pitchFamily="34" charset="0"/>
              <a:cs typeface="Arial" panose="020B0604020202020204" pitchFamily="34" charset="0"/>
            </a:endParaRPr>
          </a:p>
        </p:txBody>
      </p:sp>
      <p:sp>
        <p:nvSpPr>
          <p:cNvPr id="6" name="Rectangle: Diagonal Corners Rounded 5">
            <a:extLst>
              <a:ext uri="{FF2B5EF4-FFF2-40B4-BE49-F238E27FC236}">
                <a16:creationId xmlns:a16="http://schemas.microsoft.com/office/drawing/2014/main" id="{CC0D8306-F8D3-1C6F-F3B1-15F4A59DFDF6}"/>
              </a:ext>
            </a:extLst>
          </p:cNvPr>
          <p:cNvSpPr/>
          <p:nvPr/>
        </p:nvSpPr>
        <p:spPr>
          <a:xfrm>
            <a:off x="3920895" y="3900982"/>
            <a:ext cx="6927159" cy="618374"/>
          </a:xfrm>
          <a:prstGeom prst="round2DiagRect">
            <a:avLst>
              <a:gd name="adj1" fmla="val 50000"/>
              <a:gd name="adj2" fmla="val 0"/>
            </a:avLst>
          </a:prstGeom>
          <a:solidFill>
            <a:schemeClr val="bg1"/>
          </a:solidFill>
          <a:ln w="28575">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pPr>
              <a:buSzPct val="80000"/>
            </a:pPr>
            <a:r>
              <a:rPr lang="en-US" sz="1600" dirty="0">
                <a:solidFill>
                  <a:schemeClr val="bg2">
                    <a:lumMod val="10000"/>
                  </a:schemeClr>
                </a:solidFill>
                <a:latin typeface="Arial" panose="020B0604020202020204" pitchFamily="34" charset="0"/>
                <a:cs typeface="Arial" panose="020B0604020202020204" pitchFamily="34" charset="0"/>
              </a:rPr>
              <a:t>Creates a unified recognition and measurement framework applicable to </a:t>
            </a:r>
            <a:r>
              <a:rPr lang="en-US" sz="1600" b="1" i="1" dirty="0">
                <a:solidFill>
                  <a:schemeClr val="bg2">
                    <a:lumMod val="10000"/>
                  </a:schemeClr>
                </a:solidFill>
                <a:latin typeface="Arial" panose="020B0604020202020204" pitchFamily="34" charset="0"/>
                <a:cs typeface="Arial" panose="020B0604020202020204" pitchFamily="34" charset="0"/>
              </a:rPr>
              <a:t>all</a:t>
            </a:r>
            <a:r>
              <a:rPr lang="en-US" sz="1600" dirty="0">
                <a:solidFill>
                  <a:schemeClr val="bg2">
                    <a:lumMod val="10000"/>
                  </a:schemeClr>
                </a:solidFill>
                <a:latin typeface="Arial" panose="020B0604020202020204" pitchFamily="34" charset="0"/>
                <a:cs typeface="Arial" panose="020B0604020202020204" pitchFamily="34" charset="0"/>
              </a:rPr>
              <a:t> types of compensated absences</a:t>
            </a:r>
          </a:p>
        </p:txBody>
      </p:sp>
      <p:sp>
        <p:nvSpPr>
          <p:cNvPr id="7" name="Rectangle: Diagonal Corners Rounded 6">
            <a:extLst>
              <a:ext uri="{FF2B5EF4-FFF2-40B4-BE49-F238E27FC236}">
                <a16:creationId xmlns:a16="http://schemas.microsoft.com/office/drawing/2014/main" id="{45B7B82E-A244-C66F-F54C-DF7629E9BBFC}"/>
              </a:ext>
            </a:extLst>
          </p:cNvPr>
          <p:cNvSpPr/>
          <p:nvPr/>
        </p:nvSpPr>
        <p:spPr>
          <a:xfrm>
            <a:off x="5426310" y="3159433"/>
            <a:ext cx="6456556" cy="618374"/>
          </a:xfrm>
          <a:prstGeom prst="round2DiagRect">
            <a:avLst>
              <a:gd name="adj1" fmla="val 50000"/>
              <a:gd name="adj2" fmla="val 0"/>
            </a:avLst>
          </a:prstGeom>
          <a:solidFill>
            <a:schemeClr val="bg1"/>
          </a:solidFill>
          <a:ln w="28575">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4320" rIns="182880" rtlCol="0" anchor="ctr"/>
          <a:lstStyle/>
          <a:p>
            <a:pPr marL="0" lvl="1">
              <a:buSzPct val="80000"/>
            </a:pPr>
            <a:r>
              <a:rPr lang="en-US" sz="1600" dirty="0">
                <a:solidFill>
                  <a:schemeClr val="bg2">
                    <a:lumMod val="10000"/>
                  </a:schemeClr>
                </a:solidFill>
                <a:latin typeface="Arial" panose="020B0604020202020204" pitchFamily="34" charset="0"/>
                <a:cs typeface="Arial" panose="020B0604020202020204" pitchFamily="34" charset="0"/>
              </a:rPr>
              <a:t>Aims to create more consistent accounting for compensated absences</a:t>
            </a:r>
          </a:p>
        </p:txBody>
      </p:sp>
      <p:sp>
        <p:nvSpPr>
          <p:cNvPr id="8" name="Shape 7">
            <a:extLst>
              <a:ext uri="{FF2B5EF4-FFF2-40B4-BE49-F238E27FC236}">
                <a16:creationId xmlns:a16="http://schemas.microsoft.com/office/drawing/2014/main" id="{168D09AE-F6D0-6CDD-5687-B43671E4FDE2}"/>
              </a:ext>
            </a:extLst>
          </p:cNvPr>
          <p:cNvSpPr/>
          <p:nvPr/>
        </p:nvSpPr>
        <p:spPr>
          <a:xfrm>
            <a:off x="538440" y="1173893"/>
            <a:ext cx="7135105" cy="4487206"/>
          </a:xfrm>
          <a:prstGeom prst="swooshArrow">
            <a:avLst>
              <a:gd name="adj1" fmla="val 15243"/>
              <a:gd name="adj2" fmla="val 25000"/>
            </a:avLst>
          </a:prstGeom>
          <a:solidFill>
            <a:schemeClr val="bg1"/>
          </a:solidFill>
        </p:spPr>
        <p:style>
          <a:lnRef idx="0">
            <a:schemeClr val="dk1">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9" name="Oval 8">
            <a:extLst>
              <a:ext uri="{FF2B5EF4-FFF2-40B4-BE49-F238E27FC236}">
                <a16:creationId xmlns:a16="http://schemas.microsoft.com/office/drawing/2014/main" id="{09CF68A9-3861-8D68-A81F-1298CFC04249}"/>
              </a:ext>
            </a:extLst>
          </p:cNvPr>
          <p:cNvSpPr/>
          <p:nvPr/>
        </p:nvSpPr>
        <p:spPr>
          <a:xfrm>
            <a:off x="623316" y="3691995"/>
            <a:ext cx="1373331" cy="137333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b="1" dirty="0">
              <a:solidFill>
                <a:schemeClr val="bg1"/>
              </a:solidFill>
            </a:endParaRPr>
          </a:p>
        </p:txBody>
      </p:sp>
      <p:sp>
        <p:nvSpPr>
          <p:cNvPr id="10" name="Oval 9">
            <a:extLst>
              <a:ext uri="{FF2B5EF4-FFF2-40B4-BE49-F238E27FC236}">
                <a16:creationId xmlns:a16="http://schemas.microsoft.com/office/drawing/2014/main" id="{41331E98-F33A-BA75-465B-71E6ECC58196}"/>
              </a:ext>
            </a:extLst>
          </p:cNvPr>
          <p:cNvSpPr/>
          <p:nvPr/>
        </p:nvSpPr>
        <p:spPr>
          <a:xfrm>
            <a:off x="1823930" y="2668932"/>
            <a:ext cx="1373331" cy="137333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b="1" dirty="0">
              <a:solidFill>
                <a:schemeClr val="bg1"/>
              </a:solidFill>
            </a:endParaRPr>
          </a:p>
        </p:txBody>
      </p:sp>
      <p:sp>
        <p:nvSpPr>
          <p:cNvPr id="11" name="Oval 10">
            <a:extLst>
              <a:ext uri="{FF2B5EF4-FFF2-40B4-BE49-F238E27FC236}">
                <a16:creationId xmlns:a16="http://schemas.microsoft.com/office/drawing/2014/main" id="{93472566-F876-78B2-6178-964D4D2B0C98}"/>
              </a:ext>
            </a:extLst>
          </p:cNvPr>
          <p:cNvSpPr/>
          <p:nvPr/>
        </p:nvSpPr>
        <p:spPr>
          <a:xfrm>
            <a:off x="3233361" y="1982266"/>
            <a:ext cx="1373331" cy="137333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b="1" dirty="0">
              <a:solidFill>
                <a:schemeClr val="bg1"/>
              </a:solidFill>
            </a:endParaRPr>
          </a:p>
        </p:txBody>
      </p:sp>
      <p:sp>
        <p:nvSpPr>
          <p:cNvPr id="12" name="Oval 11">
            <a:extLst>
              <a:ext uri="{FF2B5EF4-FFF2-40B4-BE49-F238E27FC236}">
                <a16:creationId xmlns:a16="http://schemas.microsoft.com/office/drawing/2014/main" id="{2BF94BA2-A975-4CA8-988E-7AC64FBEA9BA}"/>
              </a:ext>
            </a:extLst>
          </p:cNvPr>
          <p:cNvSpPr/>
          <p:nvPr/>
        </p:nvSpPr>
        <p:spPr>
          <a:xfrm>
            <a:off x="4745551" y="1536092"/>
            <a:ext cx="1373331" cy="1373331"/>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b="1" dirty="0">
              <a:solidFill>
                <a:schemeClr val="bg1"/>
              </a:solidFill>
            </a:endParaRPr>
          </a:p>
        </p:txBody>
      </p:sp>
      <p:cxnSp>
        <p:nvCxnSpPr>
          <p:cNvPr id="13" name="Straight Connector 12">
            <a:extLst>
              <a:ext uri="{FF2B5EF4-FFF2-40B4-BE49-F238E27FC236}">
                <a16:creationId xmlns:a16="http://schemas.microsoft.com/office/drawing/2014/main" id="{AB9193FB-F453-87D3-AF40-3A9C53C0A1A7}"/>
              </a:ext>
            </a:extLst>
          </p:cNvPr>
          <p:cNvCxnSpPr>
            <a:cxnSpLocks/>
          </p:cNvCxnSpPr>
          <p:nvPr/>
        </p:nvCxnSpPr>
        <p:spPr>
          <a:xfrm flipH="1" flipV="1">
            <a:off x="1309981" y="5096511"/>
            <a:ext cx="1528" cy="384522"/>
          </a:xfrm>
          <a:prstGeom prst="line">
            <a:avLst/>
          </a:prstGeom>
          <a:ln w="44450" cap="rnd">
            <a:solidFill>
              <a:schemeClr val="accent2"/>
            </a:solidFill>
            <a:prstDash val="sysDot"/>
            <a:round/>
            <a:headEnd type="none"/>
            <a:tailEnd type="non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6B1394F-2EAE-D714-C1EA-A2A9821B7C91}"/>
              </a:ext>
            </a:extLst>
          </p:cNvPr>
          <p:cNvCxnSpPr>
            <a:cxnSpLocks/>
          </p:cNvCxnSpPr>
          <p:nvPr/>
        </p:nvCxnSpPr>
        <p:spPr>
          <a:xfrm flipV="1">
            <a:off x="2504691" y="4086331"/>
            <a:ext cx="5905" cy="656320"/>
          </a:xfrm>
          <a:prstGeom prst="line">
            <a:avLst/>
          </a:prstGeom>
          <a:ln w="44450" cap="rnd">
            <a:solidFill>
              <a:schemeClr val="accent3"/>
            </a:solidFill>
            <a:prstDash val="sysDot"/>
            <a:round/>
            <a:headEnd type="none"/>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685B72B-0B8A-2719-C950-2776378FADA4}"/>
              </a:ext>
            </a:extLst>
          </p:cNvPr>
          <p:cNvCxnSpPr>
            <a:cxnSpLocks/>
          </p:cNvCxnSpPr>
          <p:nvPr/>
        </p:nvCxnSpPr>
        <p:spPr>
          <a:xfrm flipV="1">
            <a:off x="3920026" y="3447693"/>
            <a:ext cx="0" cy="542794"/>
          </a:xfrm>
          <a:prstGeom prst="line">
            <a:avLst/>
          </a:prstGeom>
          <a:ln w="44450" cap="rnd">
            <a:solidFill>
              <a:schemeClr val="accent1"/>
            </a:solidFill>
            <a:prstDash val="sysDot"/>
            <a:round/>
            <a:headEnd type="none"/>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6F89799-6557-76D4-B4A9-2982DFC04620}"/>
              </a:ext>
            </a:extLst>
          </p:cNvPr>
          <p:cNvCxnSpPr>
            <a:cxnSpLocks/>
          </p:cNvCxnSpPr>
          <p:nvPr/>
        </p:nvCxnSpPr>
        <p:spPr>
          <a:xfrm flipV="1">
            <a:off x="5426310" y="2895952"/>
            <a:ext cx="0" cy="353116"/>
          </a:xfrm>
          <a:prstGeom prst="line">
            <a:avLst/>
          </a:prstGeom>
          <a:ln w="44450" cap="rnd">
            <a:solidFill>
              <a:schemeClr val="accent5"/>
            </a:solidFill>
            <a:prstDash val="sysDot"/>
            <a:round/>
            <a:headEnd type="none"/>
            <a:tailEnd type="none" w="med" len="med"/>
          </a:ln>
        </p:spPr>
        <p:style>
          <a:lnRef idx="1">
            <a:schemeClr val="accent1"/>
          </a:lnRef>
          <a:fillRef idx="0">
            <a:schemeClr val="accent1"/>
          </a:fillRef>
          <a:effectRef idx="0">
            <a:schemeClr val="accent1"/>
          </a:effectRef>
          <a:fontRef idx="minor">
            <a:schemeClr val="tx1"/>
          </a:fontRef>
        </p:style>
      </p:cxnSp>
      <p:pic>
        <p:nvPicPr>
          <p:cNvPr id="3" name="Graphic 2" descr="Daily calendar outline">
            <a:extLst>
              <a:ext uri="{FF2B5EF4-FFF2-40B4-BE49-F238E27FC236}">
                <a16:creationId xmlns:a16="http://schemas.microsoft.com/office/drawing/2014/main" id="{F88ABE39-599E-0570-6A81-1C5833A2BCE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3182" y="3976624"/>
            <a:ext cx="793597" cy="793597"/>
          </a:xfrm>
          <a:prstGeom prst="rect">
            <a:avLst/>
          </a:prstGeom>
        </p:spPr>
      </p:pic>
      <p:pic>
        <p:nvPicPr>
          <p:cNvPr id="17" name="Graphic 16" descr="Circle with left arrow outline">
            <a:extLst>
              <a:ext uri="{FF2B5EF4-FFF2-40B4-BE49-F238E27FC236}">
                <a16:creationId xmlns:a16="http://schemas.microsoft.com/office/drawing/2014/main" id="{1A8E2184-292F-4920-7DA7-C8110F4876F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27101" y="2964713"/>
            <a:ext cx="769113" cy="769113"/>
          </a:xfrm>
          <a:prstGeom prst="rect">
            <a:avLst/>
          </a:prstGeom>
        </p:spPr>
      </p:pic>
      <p:pic>
        <p:nvPicPr>
          <p:cNvPr id="18" name="Graphic 17" descr="Flowchart outline">
            <a:extLst>
              <a:ext uri="{FF2B5EF4-FFF2-40B4-BE49-F238E27FC236}">
                <a16:creationId xmlns:a16="http://schemas.microsoft.com/office/drawing/2014/main" id="{444FA064-0E53-108F-79A9-44CDE7AF14A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500432" y="2222757"/>
            <a:ext cx="875993" cy="875993"/>
          </a:xfrm>
          <a:prstGeom prst="rect">
            <a:avLst/>
          </a:prstGeom>
        </p:spPr>
      </p:pic>
      <p:pic>
        <p:nvPicPr>
          <p:cNvPr id="19" name="Graphic 18" descr="Checklist outline">
            <a:extLst>
              <a:ext uri="{FF2B5EF4-FFF2-40B4-BE49-F238E27FC236}">
                <a16:creationId xmlns:a16="http://schemas.microsoft.com/office/drawing/2014/main" id="{B4B23113-E5FA-AB5B-AAF7-85EFA5410AD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85115" y="1883462"/>
            <a:ext cx="690956" cy="690956"/>
          </a:xfrm>
          <a:prstGeom prst="rect">
            <a:avLst/>
          </a:prstGeom>
        </p:spPr>
      </p:pic>
    </p:spTree>
    <p:extLst>
      <p:ext uri="{BB962C8B-B14F-4D97-AF65-F5344CB8AC3E}">
        <p14:creationId xmlns:p14="http://schemas.microsoft.com/office/powerpoint/2010/main" val="1675544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BB6A143-A3B3-BBD5-9352-4A0BCA5A3998}"/>
              </a:ext>
            </a:extLst>
          </p:cNvPr>
          <p:cNvSpPr/>
          <p:nvPr/>
        </p:nvSpPr>
        <p:spPr>
          <a:xfrm>
            <a:off x="2226945" y="1148701"/>
            <a:ext cx="7738110" cy="5000450"/>
          </a:xfrm>
          <a:prstGeom prst="rect">
            <a:avLst/>
          </a:prstGeom>
          <a:solidFill>
            <a:schemeClr val="bg1"/>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4BBD9F-33F0-069D-6633-C45E7B9BB683}"/>
              </a:ext>
            </a:extLst>
          </p:cNvPr>
          <p:cNvSpPr txBox="1">
            <a:spLocks/>
          </p:cNvSpPr>
          <p:nvPr/>
        </p:nvSpPr>
        <p:spPr>
          <a:xfrm>
            <a:off x="620267" y="371061"/>
            <a:ext cx="10945368" cy="777639"/>
          </a:xfrm>
          <a:prstGeom prst="rect">
            <a:avLst/>
          </a:prstGeom>
        </p:spPr>
        <p:txBody>
          <a:bodyPr>
            <a:normAutofit fontScale="850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600" dirty="0">
                <a:latin typeface="Arial" panose="020B0604020202020204" pitchFamily="34" charset="0"/>
                <a:cs typeface="Arial" panose="020B0604020202020204" pitchFamily="34" charset="0"/>
              </a:rPr>
              <a:t>Where is the Compensated Absence Liability?</a:t>
            </a:r>
          </a:p>
        </p:txBody>
      </p:sp>
      <p:grpSp>
        <p:nvGrpSpPr>
          <p:cNvPr id="4" name="Group 3">
            <a:extLst>
              <a:ext uri="{FF2B5EF4-FFF2-40B4-BE49-F238E27FC236}">
                <a16:creationId xmlns:a16="http://schemas.microsoft.com/office/drawing/2014/main" id="{05548523-6B0A-7999-6097-92AB22EBDC8D}"/>
              </a:ext>
            </a:extLst>
          </p:cNvPr>
          <p:cNvGrpSpPr/>
          <p:nvPr/>
        </p:nvGrpSpPr>
        <p:grpSpPr>
          <a:xfrm>
            <a:off x="2390022" y="1226425"/>
            <a:ext cx="7477121" cy="4770882"/>
            <a:chOff x="2308483" y="1076643"/>
            <a:chExt cx="7477121" cy="4770882"/>
          </a:xfrm>
          <a:solidFill>
            <a:schemeClr val="bg1"/>
          </a:solidFill>
        </p:grpSpPr>
        <p:pic>
          <p:nvPicPr>
            <p:cNvPr id="6" name="Picture 5">
              <a:extLst>
                <a:ext uri="{FF2B5EF4-FFF2-40B4-BE49-F238E27FC236}">
                  <a16:creationId xmlns:a16="http://schemas.microsoft.com/office/drawing/2014/main" id="{55231F22-231D-8A40-6524-CF9F134AA296}"/>
                </a:ext>
              </a:extLst>
            </p:cNvPr>
            <p:cNvPicPr>
              <a:picLocks noChangeAspect="1"/>
            </p:cNvPicPr>
            <p:nvPr/>
          </p:nvPicPr>
          <p:blipFill>
            <a:blip r:embed="rId2"/>
            <a:stretch>
              <a:fillRect/>
            </a:stretch>
          </p:blipFill>
          <p:spPr>
            <a:xfrm>
              <a:off x="2308483" y="1984214"/>
              <a:ext cx="7477121" cy="3863311"/>
            </a:xfrm>
            <a:prstGeom prst="rect">
              <a:avLst/>
            </a:prstGeom>
            <a:grpFill/>
          </p:spPr>
        </p:pic>
        <p:pic>
          <p:nvPicPr>
            <p:cNvPr id="7" name="Picture 6">
              <a:extLst>
                <a:ext uri="{FF2B5EF4-FFF2-40B4-BE49-F238E27FC236}">
                  <a16:creationId xmlns:a16="http://schemas.microsoft.com/office/drawing/2014/main" id="{BA426B7C-FD17-5DA9-F357-728DA257D132}"/>
                </a:ext>
              </a:extLst>
            </p:cNvPr>
            <p:cNvPicPr>
              <a:picLocks noChangeAspect="1"/>
            </p:cNvPicPr>
            <p:nvPr/>
          </p:nvPicPr>
          <p:blipFill>
            <a:blip r:embed="rId3"/>
            <a:stretch>
              <a:fillRect/>
            </a:stretch>
          </p:blipFill>
          <p:spPr>
            <a:xfrm>
              <a:off x="4134122" y="1076643"/>
              <a:ext cx="3920707" cy="907571"/>
            </a:xfrm>
            <a:prstGeom prst="rect">
              <a:avLst/>
            </a:prstGeom>
            <a:grpFill/>
          </p:spPr>
        </p:pic>
      </p:grpSp>
      <p:sp>
        <p:nvSpPr>
          <p:cNvPr id="9" name="Rectangle 8">
            <a:extLst>
              <a:ext uri="{FF2B5EF4-FFF2-40B4-BE49-F238E27FC236}">
                <a16:creationId xmlns:a16="http://schemas.microsoft.com/office/drawing/2014/main" id="{B2020D18-32D3-3791-B5AD-36EE5370E139}"/>
              </a:ext>
            </a:extLst>
          </p:cNvPr>
          <p:cNvSpPr/>
          <p:nvPr/>
        </p:nvSpPr>
        <p:spPr>
          <a:xfrm>
            <a:off x="2629493" y="4297420"/>
            <a:ext cx="6794340" cy="173620"/>
          </a:xfrm>
          <a:prstGeom prst="rect">
            <a:avLst/>
          </a:prstGeom>
          <a:solidFill>
            <a:srgbClr val="FFFF00">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C0DDAA2-6E3A-A3C2-8D5A-E3431AC6184D}"/>
              </a:ext>
            </a:extLst>
          </p:cNvPr>
          <p:cNvSpPr/>
          <p:nvPr/>
        </p:nvSpPr>
        <p:spPr>
          <a:xfrm>
            <a:off x="2629493" y="5478443"/>
            <a:ext cx="6794340" cy="173620"/>
          </a:xfrm>
          <a:prstGeom prst="rect">
            <a:avLst/>
          </a:prstGeom>
          <a:solidFill>
            <a:srgbClr val="FFFF00">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5881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F6E1F-3B17-4227-CE53-8BDE2FE73418}"/>
              </a:ext>
            </a:extLst>
          </p:cNvPr>
          <p:cNvSpPr>
            <a:spLocks noGrp="1"/>
          </p:cNvSpPr>
          <p:nvPr>
            <p:ph type="title"/>
          </p:nvPr>
        </p:nvSpPr>
        <p:spPr/>
        <p:txBody>
          <a:bodyPr>
            <a:normAutofit/>
          </a:bodyPr>
          <a:lstStyle/>
          <a:p>
            <a:r>
              <a:rPr lang="en-US" sz="3600" dirty="0">
                <a:latin typeface="Arial" panose="020B0604020202020204" pitchFamily="34" charset="0"/>
                <a:cs typeface="Arial" panose="020B0604020202020204" pitchFamily="34" charset="0"/>
              </a:rPr>
              <a:t>The Details of Statement No. 101 and State of New Mexico Approach</a:t>
            </a:r>
          </a:p>
        </p:txBody>
      </p:sp>
    </p:spTree>
    <p:extLst>
      <p:ext uri="{BB962C8B-B14F-4D97-AF65-F5344CB8AC3E}">
        <p14:creationId xmlns:p14="http://schemas.microsoft.com/office/powerpoint/2010/main" val="3988259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2035C-37F5-1326-78AA-25804C04054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Compensated Absence Defined</a:t>
            </a:r>
          </a:p>
        </p:txBody>
      </p:sp>
      <p:sp>
        <p:nvSpPr>
          <p:cNvPr id="3" name="Content Placeholder 2">
            <a:extLst>
              <a:ext uri="{FF2B5EF4-FFF2-40B4-BE49-F238E27FC236}">
                <a16:creationId xmlns:a16="http://schemas.microsoft.com/office/drawing/2014/main" id="{7271D350-A7AF-8E57-A223-8533C184A0AD}"/>
              </a:ext>
            </a:extLst>
          </p:cNvPr>
          <p:cNvSpPr>
            <a:spLocks noGrp="1"/>
          </p:cNvSpPr>
          <p:nvPr>
            <p:ph idx="1"/>
          </p:nvPr>
        </p:nvSpPr>
        <p:spPr>
          <a:xfrm>
            <a:off x="1097280" y="1845734"/>
            <a:ext cx="10058400" cy="4023360"/>
          </a:xfrm>
        </p:spPr>
        <p:txBody>
          <a:bodyPr>
            <a:normAutofit/>
          </a:bodyPr>
          <a:lstStyle/>
          <a:p>
            <a:r>
              <a:rPr lang="en-US" sz="2200" b="1" i="1" dirty="0">
                <a:latin typeface="Arial" panose="020B0604020202020204" pitchFamily="34" charset="0"/>
                <a:cs typeface="Arial" panose="020B0604020202020204" pitchFamily="34" charset="0"/>
              </a:rPr>
              <a:t>Compensated absence </a:t>
            </a:r>
            <a:r>
              <a:rPr lang="en-US" sz="2200" dirty="0">
                <a:latin typeface="Arial" panose="020B0604020202020204" pitchFamily="34" charset="0"/>
                <a:cs typeface="Arial" panose="020B0604020202020204" pitchFamily="34" charset="0"/>
              </a:rPr>
              <a:t>is a term used to describe leave that entitles employees to receive one or more:</a:t>
            </a:r>
          </a:p>
          <a:p>
            <a:pPr marL="457200" indent="-365760">
              <a:buSzPct val="80000"/>
              <a:buFont typeface="Arial" panose="020B0604020202020204" pitchFamily="34" charset="0"/>
              <a:buChar char="►"/>
            </a:pPr>
            <a:r>
              <a:rPr lang="en-US" sz="2200" dirty="0">
                <a:latin typeface="Arial" panose="020B0604020202020204" pitchFamily="34" charset="0"/>
                <a:cs typeface="Arial" panose="020B0604020202020204" pitchFamily="34" charset="0"/>
              </a:rPr>
              <a:t>Cash payments when leave is used for time off</a:t>
            </a:r>
          </a:p>
          <a:p>
            <a:pPr marL="457200" indent="-365760">
              <a:buSzPct val="80000"/>
              <a:buFont typeface="Arial" panose="020B0604020202020204" pitchFamily="34" charset="0"/>
              <a:buChar char="►"/>
            </a:pPr>
            <a:r>
              <a:rPr lang="en-US" sz="2200" dirty="0">
                <a:latin typeface="Arial" panose="020B0604020202020204" pitchFamily="34" charset="0"/>
                <a:cs typeface="Arial" panose="020B0604020202020204" pitchFamily="34" charset="0"/>
              </a:rPr>
              <a:t>Other cash payments (e.g., payment for unused leave upon termination of employment)</a:t>
            </a:r>
          </a:p>
          <a:p>
            <a:pPr marL="457200" indent="-365760">
              <a:buSzPct val="80000"/>
              <a:buFont typeface="Arial" panose="020B0604020202020204" pitchFamily="34" charset="0"/>
              <a:buChar char="►"/>
            </a:pPr>
            <a:r>
              <a:rPr lang="en-US" sz="2200" dirty="0">
                <a:latin typeface="Arial" panose="020B0604020202020204" pitchFamily="34" charset="0"/>
                <a:cs typeface="Arial" panose="020B0604020202020204" pitchFamily="34" charset="0"/>
              </a:rPr>
              <a:t>Noncash settlements (e.g., conversion to defined benefit postemployment benefits)</a:t>
            </a:r>
          </a:p>
        </p:txBody>
      </p:sp>
      <p:sp>
        <p:nvSpPr>
          <p:cNvPr id="4" name="TextBox 3">
            <a:extLst>
              <a:ext uri="{FF2B5EF4-FFF2-40B4-BE49-F238E27FC236}">
                <a16:creationId xmlns:a16="http://schemas.microsoft.com/office/drawing/2014/main" id="{5B023365-1947-88B6-C36B-1628E8138B1B}"/>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Tree>
    <p:extLst>
      <p:ext uri="{BB962C8B-B14F-4D97-AF65-F5344CB8AC3E}">
        <p14:creationId xmlns:p14="http://schemas.microsoft.com/office/powerpoint/2010/main" val="1271537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4D42-894E-91FA-3140-C1B56A3CFE48}"/>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Compensated Absence Examples</a:t>
            </a:r>
          </a:p>
        </p:txBody>
      </p:sp>
      <p:sp>
        <p:nvSpPr>
          <p:cNvPr id="3" name="Content Placeholder 2">
            <a:extLst>
              <a:ext uri="{FF2B5EF4-FFF2-40B4-BE49-F238E27FC236}">
                <a16:creationId xmlns:a16="http://schemas.microsoft.com/office/drawing/2014/main" id="{DCD621E8-9381-E01E-884E-56B8177FD9FB}"/>
              </a:ext>
            </a:extLst>
          </p:cNvPr>
          <p:cNvSpPr>
            <a:spLocks noGrp="1"/>
          </p:cNvSpPr>
          <p:nvPr>
            <p:ph idx="1"/>
          </p:nvPr>
        </p:nvSpPr>
        <p:spPr>
          <a:xfrm>
            <a:off x="1097280" y="1845734"/>
            <a:ext cx="4724400" cy="4023360"/>
          </a:xfrm>
        </p:spPr>
        <p:txBody>
          <a:bodyPr/>
          <a:lstStyle/>
          <a:p>
            <a:r>
              <a:rPr lang="en-US" dirty="0">
                <a:latin typeface="Arial" panose="020B0604020202020204" pitchFamily="34" charset="0"/>
                <a:cs typeface="Arial" panose="020B0604020202020204" pitchFamily="34" charset="0"/>
              </a:rPr>
              <a:t>Examples of compensated absences include:</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Vacation</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Sick Leave</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Holidays</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Parental Leave</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Bereavement Leave</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Certain types of Sabbatical Leave</a:t>
            </a:r>
          </a:p>
          <a:p>
            <a:endParaRPr lang="en-US"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459C1651-BB09-FF2C-7475-1227855EC393}"/>
              </a:ext>
            </a:extLst>
          </p:cNvPr>
          <p:cNvSpPr txBox="1">
            <a:spLocks/>
          </p:cNvSpPr>
          <p:nvPr/>
        </p:nvSpPr>
        <p:spPr>
          <a:xfrm>
            <a:off x="6431280" y="1845734"/>
            <a:ext cx="4724400"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dirty="0">
                <a:latin typeface="Arial" panose="020B0604020202020204" pitchFamily="34" charset="0"/>
                <a:cs typeface="Arial" panose="020B0604020202020204" pitchFamily="34" charset="0"/>
              </a:rPr>
              <a:t>Compensated absences do not include:</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Sabbatical Leave during which an employee is required to perform duties of a different nature for the government</a:t>
            </a:r>
          </a:p>
          <a:p>
            <a:pPr marL="457200" indent="-365760">
              <a:buSzPct val="80000"/>
              <a:buFont typeface="Arial" panose="020B0604020202020204" pitchFamily="34" charset="0"/>
              <a:buChar char="►"/>
            </a:pPr>
            <a:r>
              <a:rPr lang="en-US" dirty="0">
                <a:latin typeface="Arial" panose="020B0604020202020204" pitchFamily="34" charset="0"/>
                <a:cs typeface="Arial" panose="020B0604020202020204" pitchFamily="34" charset="0"/>
              </a:rPr>
              <a:t>Termination Benefits (apply Statement No. 47)</a:t>
            </a:r>
          </a:p>
          <a:p>
            <a:endParaRPr lang="en-US"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DCE61C5-7883-380A-83E3-B8CD50BDDF6C}"/>
              </a:ext>
            </a:extLst>
          </p:cNvPr>
          <p:cNvSpPr txBox="1"/>
          <p:nvPr/>
        </p:nvSpPr>
        <p:spPr>
          <a:xfrm>
            <a:off x="3134360" y="6450568"/>
            <a:ext cx="5923280" cy="369332"/>
          </a:xfrm>
          <a:prstGeom prst="rect">
            <a:avLst/>
          </a:prstGeom>
          <a:noFill/>
        </p:spPr>
        <p:txBody>
          <a:bodyPr wrap="square" rtlCol="0">
            <a:spAutoFit/>
          </a:bodyPr>
          <a:lstStyle/>
          <a:p>
            <a:pPr algn="ctr"/>
            <a:r>
              <a:rPr lang="en-US" i="1" dirty="0">
                <a:solidFill>
                  <a:schemeClr val="bg1"/>
                </a:solidFill>
                <a:latin typeface="Arial" panose="020B0604020202020204" pitchFamily="34" charset="0"/>
                <a:cs typeface="Arial" panose="020B0604020202020204" pitchFamily="34" charset="0"/>
              </a:rPr>
              <a:t>GASB 101 Compensated Absences Summary Template</a:t>
            </a:r>
          </a:p>
        </p:txBody>
      </p:sp>
    </p:spTree>
    <p:extLst>
      <p:ext uri="{BB962C8B-B14F-4D97-AF65-F5344CB8AC3E}">
        <p14:creationId xmlns:p14="http://schemas.microsoft.com/office/powerpoint/2010/main" val="2738602942"/>
      </p:ext>
    </p:extLst>
  </p:cSld>
  <p:clrMapOvr>
    <a:masterClrMapping/>
  </p:clrMapOvr>
</p:sld>
</file>

<file path=ppt/theme/theme1.xml><?xml version="1.0" encoding="utf-8"?>
<a:theme xmlns:a="http://schemas.openxmlformats.org/drawingml/2006/main" name="Retrospec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642</TotalTime>
  <Words>2049</Words>
  <Application>Microsoft Office PowerPoint</Application>
  <PresentationFormat>Widescreen</PresentationFormat>
  <Paragraphs>207</Paragraphs>
  <Slides>30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Arial</vt:lpstr>
      <vt:lpstr>Calibri</vt:lpstr>
      <vt:lpstr>Calibri Light</vt:lpstr>
      <vt:lpstr>Retrospect</vt:lpstr>
      <vt:lpstr>Compensated Absences: GASB 101 Guidance for New Mexico State Agencies</vt:lpstr>
      <vt:lpstr>Agenda</vt:lpstr>
      <vt:lpstr>Purpose</vt:lpstr>
      <vt:lpstr>What is GASB Statement No. 101?</vt:lpstr>
      <vt:lpstr>PowerPoint Presentation</vt:lpstr>
      <vt:lpstr>PowerPoint Presentation</vt:lpstr>
      <vt:lpstr>The Details of Statement No. 101 and State of New Mexico Approach</vt:lpstr>
      <vt:lpstr>Compensated Absence Defined</vt:lpstr>
      <vt:lpstr>Compensated Absence Examples</vt:lpstr>
      <vt:lpstr>PowerPoint Presentation</vt:lpstr>
      <vt:lpstr>PowerPoint Presentation</vt:lpstr>
      <vt:lpstr>PowerPoint Presentation</vt:lpstr>
      <vt:lpstr>Compensated Absences to be Included in the Liability</vt:lpstr>
      <vt:lpstr>PowerPoint Presentation</vt:lpstr>
      <vt:lpstr>Where Does “More Likely Than Not” Fall?</vt:lpstr>
      <vt:lpstr>“More Likely Than Not” Criteria to Consider</vt:lpstr>
      <vt:lpstr>Calculating the Liability</vt:lpstr>
      <vt:lpstr>PowerPoint Presentation</vt:lpstr>
      <vt:lpstr>PowerPoint Presentation</vt:lpstr>
      <vt:lpstr>Calculating the Liability (cont.)</vt:lpstr>
      <vt:lpstr>PowerPoint Presentation</vt:lpstr>
      <vt:lpstr>Amount Due Within One Year</vt:lpstr>
      <vt:lpstr>Transition and Journal Entries</vt:lpstr>
      <vt:lpstr>Note Disclosures</vt:lpstr>
      <vt:lpstr>PowerPoint Presentation</vt:lpstr>
      <vt:lpstr>PowerPoint Presentation</vt:lpstr>
      <vt:lpstr>Recap of Key Changes</vt:lpstr>
      <vt:lpstr>PowerPoint Presentation</vt:lpstr>
      <vt:lpstr>What DFA is Providing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Bailee Steinle</dc:creator>
  <cp:lastModifiedBy>Bailee Steinle</cp:lastModifiedBy>
  <cp:revision>10</cp:revision>
  <dcterms:created xsi:type="dcterms:W3CDTF">2025-05-16T19:53:34Z</dcterms:created>
  <dcterms:modified xsi:type="dcterms:W3CDTF">2025-06-21T20:06:36Z</dcterms:modified>
</cp: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tabName">
    <vt:lpwstr>Slide Decks</vt:lpwstr>
  </op:property>
  <op:property fmtid="{D5CDD505-2E9C-101B-9397-08002B2CF9AE}" pid="3" name="tabIndex">
    <vt:lpwstr>4001</vt:lpwstr>
  </op:property>
  <op:property fmtid="{D5CDD505-2E9C-101B-9397-08002B2CF9AE}" pid="4" name="workpaperIndex">
    <vt:lpwstr>4001.03</vt:lpwstr>
  </op:property>
</op:Properties>
</file>