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317" r:id="rId2"/>
    <p:sldId id="257" r:id="rId3"/>
    <p:sldId id="258" r:id="rId4"/>
    <p:sldId id="320" r:id="rId5"/>
    <p:sldId id="302" r:id="rId6"/>
    <p:sldId id="321" r:id="rId7"/>
    <p:sldId id="322" r:id="rId8"/>
    <p:sldId id="323" r:id="rId9"/>
    <p:sldId id="324" r:id="rId10"/>
    <p:sldId id="325" r:id="rId11"/>
    <p:sldId id="326" r:id="rId12"/>
    <p:sldId id="266" r:id="rId13"/>
    <p:sldId id="319" r:id="rId14"/>
    <p:sldId id="263" r:id="rId15"/>
    <p:sldId id="327" r:id="rId16"/>
    <p:sldId id="328" r:id="rId17"/>
    <p:sldId id="260" r:id="rId18"/>
    <p:sldId id="278" r:id="rId19"/>
    <p:sldId id="279" r:id="rId20"/>
    <p:sldId id="303" r:id="rId21"/>
    <p:sldId id="301" r:id="rId22"/>
    <p:sldId id="283" r:id="rId23"/>
    <p:sldId id="286" r:id="rId24"/>
    <p:sldId id="297" r:id="rId25"/>
    <p:sldId id="300" r:id="rId26"/>
    <p:sldId id="261" r:id="rId27"/>
    <p:sldId id="296" r:id="rId28"/>
    <p:sldId id="298" r:id="rId29"/>
    <p:sldId id="299" r:id="rId30"/>
    <p:sldId id="318" r:id="rId31"/>
    <p:sldId id="287" r:id="rId32"/>
    <p:sldId id="295" r:id="rId33"/>
    <p:sldId id="265" r:id="rId34"/>
  </p:sldIdLst>
  <p:sldSz cx="9144000" cy="5143500" type="screen16x9"/>
  <p:notesSz cx="6858000" cy="9144000"/>
  <p:embeddedFontLst>
    <p:embeddedFont>
      <p:font typeface="Abadi" panose="020B0604020104020204" pitchFamily="34" charset="0"/>
      <p:regular r:id="rId36"/>
    </p:embeddedFont>
    <p:embeddedFont>
      <p:font typeface="Cambria" panose="02040503050406030204" pitchFamily="18" charset="0"/>
      <p:regular r:id="rId37"/>
      <p:bold r:id="rId38"/>
      <p:italic r:id="rId39"/>
      <p:boldItalic r:id="rId40"/>
    </p:embeddedFont>
    <p:embeddedFont>
      <p:font typeface="PT Serif" panose="020A0603040505020204" pitchFamily="18" charset="0"/>
      <p:regular r:id="rId41"/>
      <p:bold r:id="rId42"/>
      <p:italic r:id="rId43"/>
      <p:boldItalic r:id="rId44"/>
    </p:embeddedFont>
    <p:embeddedFont>
      <p:font typeface="Source Sans Pro" panose="020B0503030403020204" pitchFamily="34" charset="0"/>
      <p:regular r:id="rId45"/>
      <p:bold r:id="rId46"/>
      <p:boldItalic r:id="rId47"/>
    </p:embeddedFont>
  </p:embeddedFontLst>
  <p:custDataLst>
    <p:tags r:id="rId4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56AE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107" d="100"/>
          <a:sy n="107" d="100"/>
        </p:scale>
        <p:origin x="55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3ca17f6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53ca17f6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DD5C3B30-136E-179B-615B-75C705A089C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D665DFF9-8B66-2E3B-3C08-C74AB4E817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FB4ECC96-CA21-4FED-A75D-F983B4DAB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90145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a:extLst>
            <a:ext uri="{FF2B5EF4-FFF2-40B4-BE49-F238E27FC236}">
              <a16:creationId xmlns:a16="http://schemas.microsoft.com/office/drawing/2014/main" id="{651AF18D-77C6-0C0D-7E1A-43EEF1B8B8B8}"/>
            </a:ext>
          </a:extLst>
        </p:cNvPr>
        <p:cNvGrpSpPr/>
        <p:nvPr/>
      </p:nvGrpSpPr>
      <p:grpSpPr>
        <a:xfrm>
          <a:off x="0" y="0"/>
          <a:ext cx="0" cy="0"/>
          <a:chOff x="0" y="0"/>
          <a:chExt cx="0" cy="0"/>
        </a:xfrm>
      </p:grpSpPr>
      <p:sp>
        <p:nvSpPr>
          <p:cNvPr id="144" name="Google Shape;144;g153ca17f60e_0_180:notes">
            <a:extLst>
              <a:ext uri="{FF2B5EF4-FFF2-40B4-BE49-F238E27FC236}">
                <a16:creationId xmlns:a16="http://schemas.microsoft.com/office/drawing/2014/main" id="{B4766439-0215-3DDE-1CF1-4B305AAB2C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53ca17f60e_0_180:notes">
            <a:extLst>
              <a:ext uri="{FF2B5EF4-FFF2-40B4-BE49-F238E27FC236}">
                <a16:creationId xmlns:a16="http://schemas.microsoft.com/office/drawing/2014/main" id="{B9133DCB-48AF-1E36-09C3-4556141F3C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82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0430585A-61E4-17E0-9F26-C97B765FB4A6}"/>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C61D63E1-6039-B1F4-153C-2A5A73DED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1CC1F4E5-D9E6-7FA6-DAFC-E075BF9CAF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963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06C69D6-8283-DA0E-2D21-E791FCAA445C}"/>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BB2F9FB2-91FF-591A-2C15-00C7E67C30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420E8444-6220-1B1C-FAF8-63F9F73C3B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7731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DF40C39C-5433-5F2B-94B8-C535E8038002}"/>
            </a:ext>
          </a:extLst>
        </p:cNvPr>
        <p:cNvGrpSpPr/>
        <p:nvPr/>
      </p:nvGrpSpPr>
      <p:grpSpPr>
        <a:xfrm>
          <a:off x="0" y="0"/>
          <a:ext cx="0" cy="0"/>
          <a:chOff x="0" y="0"/>
          <a:chExt cx="0" cy="0"/>
        </a:xfrm>
      </p:grpSpPr>
      <p:sp>
        <p:nvSpPr>
          <p:cNvPr id="130" name="Google Shape;130;g153ca17f60e_0_131:notes">
            <a:extLst>
              <a:ext uri="{FF2B5EF4-FFF2-40B4-BE49-F238E27FC236}">
                <a16:creationId xmlns:a16="http://schemas.microsoft.com/office/drawing/2014/main" id="{865CC388-1A5B-E34D-BEBA-2C4E4852CC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a:extLst>
              <a:ext uri="{FF2B5EF4-FFF2-40B4-BE49-F238E27FC236}">
                <a16:creationId xmlns:a16="http://schemas.microsoft.com/office/drawing/2014/main" id="{00E8BF6E-ACE8-8A0A-7316-C43EC4C080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542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D1D7528B-38BD-FADE-0479-49AE39D6DE2D}"/>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99F9129F-7242-BF10-E2D9-CB1F35AD9F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B1DA1A83-5BA7-F4AB-6629-5CDE074304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5698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3ca17f60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Suzette’s slides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Suzettes slides</a:t>
            </a:r>
          </a:p>
        </p:txBody>
      </p:sp>
    </p:spTree>
    <p:extLst>
      <p:ext uri="{BB962C8B-B14F-4D97-AF65-F5344CB8AC3E}">
        <p14:creationId xmlns:p14="http://schemas.microsoft.com/office/powerpoint/2010/main" val="154617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D490E58-1C83-79DE-59BB-4FB772EFE9C1}"/>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EF3011FB-D6AA-DE88-81DE-96AFBDB656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2036F8DA-A163-69B1-7123-AE3194F769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0456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243CB4CB-49EC-31A8-928A-5E6E7D17292F}"/>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84AC6298-9641-FA23-C2F2-D49C77EFC5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F3195771-7E56-DD9E-7F50-3DA0B9E105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9096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53ca17f60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53ca17f60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53ca17f60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53ca17f60e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E3A9CBEE-0774-4233-837E-A379326C6BB1}"/>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1BC50CD1-62B5-190B-2641-080A74F6A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6B6F1129-2724-472C-F9BA-7CE927B800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5339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643810FE-3BC4-2DED-D930-23633F64CB01}"/>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FA0E4FDF-D41E-38CC-00D2-58F452E113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A3DA18D6-04E0-B73E-A295-433252FEAD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1212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53ca17f60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5B6907E7-9185-833D-4177-E774F5E17EB3}"/>
            </a:ext>
          </a:extLst>
        </p:cNvPr>
        <p:cNvGrpSpPr/>
        <p:nvPr/>
      </p:nvGrpSpPr>
      <p:grpSpPr>
        <a:xfrm>
          <a:off x="0" y="0"/>
          <a:ext cx="0" cy="0"/>
          <a:chOff x="0" y="0"/>
          <a:chExt cx="0" cy="0"/>
        </a:xfrm>
      </p:grpSpPr>
      <p:sp>
        <p:nvSpPr>
          <p:cNvPr id="88" name="Google Shape;88;g153ca17f60e_0_76:notes">
            <a:extLst>
              <a:ext uri="{FF2B5EF4-FFF2-40B4-BE49-F238E27FC236}">
                <a16:creationId xmlns:a16="http://schemas.microsoft.com/office/drawing/2014/main" id="{845ABECA-CFDF-43E4-3891-C97AD626BE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3ca17f60e_0_76:notes">
            <a:extLst>
              <a:ext uri="{FF2B5EF4-FFF2-40B4-BE49-F238E27FC236}">
                <a16:creationId xmlns:a16="http://schemas.microsoft.com/office/drawing/2014/main" id="{D6EDB7A5-90FD-66C2-DC55-5581F02874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28662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ca17f60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5554A626-74DD-CDDF-FE7F-367D0477068D}"/>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45A7DBB2-BB7E-B6AC-2460-796ABC193B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3B61F388-3327-3D5D-F2B5-F09FCE616B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84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3ca17f60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F5EAC3A2-1864-C3CA-6B90-693CBCAEA603}"/>
            </a:ext>
          </a:extLst>
        </p:cNvPr>
        <p:cNvGrpSpPr/>
        <p:nvPr/>
      </p:nvGrpSpPr>
      <p:grpSpPr>
        <a:xfrm>
          <a:off x="0" y="0"/>
          <a:ext cx="0" cy="0"/>
          <a:chOff x="0" y="0"/>
          <a:chExt cx="0" cy="0"/>
        </a:xfrm>
      </p:grpSpPr>
      <p:sp>
        <p:nvSpPr>
          <p:cNvPr id="60" name="Google Shape;60;g153ca17f60e_0_53:notes">
            <a:extLst>
              <a:ext uri="{FF2B5EF4-FFF2-40B4-BE49-F238E27FC236}">
                <a16:creationId xmlns:a16="http://schemas.microsoft.com/office/drawing/2014/main" id="{18D21872-BA8B-1595-2A44-03B0B30878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ca17f60e_0_53:notes">
            <a:extLst>
              <a:ext uri="{FF2B5EF4-FFF2-40B4-BE49-F238E27FC236}">
                <a16:creationId xmlns:a16="http://schemas.microsoft.com/office/drawing/2014/main" id="{E60C0517-C9D0-15FD-0594-4E7CD49B7E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076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53ca17f60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53ca17f60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Will need to verify with Elizabeth Jaramillo if we are allowed to use TinyURL.</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06C9299A-FB9E-DB35-5C55-A58DE30D618D}"/>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30151A41-A5FC-0E51-0CCD-5EA40D6B84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8C6D665-1445-4109-7923-7C15E96E5E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79636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3ca17f60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3ca17f60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AFC133DA-A895-1ED7-A091-D037538F597B}"/>
            </a:ext>
          </a:extLst>
        </p:cNvPr>
        <p:cNvGrpSpPr/>
        <p:nvPr/>
      </p:nvGrpSpPr>
      <p:grpSpPr>
        <a:xfrm>
          <a:off x="0" y="0"/>
          <a:ext cx="0" cy="0"/>
          <a:chOff x="0" y="0"/>
          <a:chExt cx="0" cy="0"/>
        </a:xfrm>
      </p:grpSpPr>
      <p:sp>
        <p:nvSpPr>
          <p:cNvPr id="69" name="Google Shape;69;g153ca17f60e_0_64:notes">
            <a:extLst>
              <a:ext uri="{FF2B5EF4-FFF2-40B4-BE49-F238E27FC236}">
                <a16:creationId xmlns:a16="http://schemas.microsoft.com/office/drawing/2014/main" id="{9B60A768-C7CD-7447-0309-1AC11785FA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3ca17f60e_0_64:notes">
            <a:extLst>
              <a:ext uri="{FF2B5EF4-FFF2-40B4-BE49-F238E27FC236}">
                <a16:creationId xmlns:a16="http://schemas.microsoft.com/office/drawing/2014/main" id="{7DB23E3E-5C6F-0BB0-6384-3B41AECFBD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943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E3A9CBEE-0774-4233-837E-A379326C6BB1}"/>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1BC50CD1-62B5-190B-2641-080A74F6A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6B6F1129-2724-472C-F9BA-7CE927B800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533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E3A9CBEE-0774-4233-837E-A379326C6BB1}"/>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1BC50CD1-62B5-190B-2641-080A74F6A1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6B6F1129-2724-472C-F9BA-7CE927B800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533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AD30991-A321-0D0D-0E82-D3C89A69C4B9}"/>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AD852DA3-E884-EC20-2BF5-EA16F34F24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1D964A7B-A26D-D7AA-A860-52750A3ABE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222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E818E886-858C-9C0E-F5D6-67C1CD386C60}"/>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93A8D03E-5A14-D506-01E2-843FB7A73C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0770C1C5-D52C-B879-E5F2-CA6728708B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452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D15F668-8BCC-4D05-4121-114243D2B49F}"/>
            </a:ext>
          </a:extLst>
        </p:cNvPr>
        <p:cNvGrpSpPr/>
        <p:nvPr/>
      </p:nvGrpSpPr>
      <p:grpSpPr>
        <a:xfrm>
          <a:off x="0" y="0"/>
          <a:ext cx="0" cy="0"/>
          <a:chOff x="0" y="0"/>
          <a:chExt cx="0" cy="0"/>
        </a:xfrm>
      </p:grpSpPr>
      <p:sp>
        <p:nvSpPr>
          <p:cNvPr id="101" name="Google Shape;101;g153ca17f60e_0_91:notes">
            <a:extLst>
              <a:ext uri="{FF2B5EF4-FFF2-40B4-BE49-F238E27FC236}">
                <a16:creationId xmlns:a16="http://schemas.microsoft.com/office/drawing/2014/main" id="{6398A4E1-35C7-8728-3542-CD12CC0844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53ca17f60e_0_91:notes">
            <a:extLst>
              <a:ext uri="{FF2B5EF4-FFF2-40B4-BE49-F238E27FC236}">
                <a16:creationId xmlns:a16="http://schemas.microsoft.com/office/drawing/2014/main" id="{3F025AC4-60C0-ED0A-8BE9-57C688577F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3701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4.xml"/><Relationship Id="rId7"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5.xml"/><Relationship Id="rId7"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1.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hyperlink" Target="https://www.nmdfa.state.nm.us/financial-control/central-payroll-bureau/" TargetMode="External"/><Relationship Id="rId4" Type="http://schemas.openxmlformats.org/officeDocument/2006/relationships/image" Target="../media/image6.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25.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7.png"/><Relationship Id="rId5" Type="http://schemas.openxmlformats.org/officeDocument/2006/relationships/hyperlink" Target="https://www.nmdfa.state.nm.us/financial-control/central-payroll-bureau/"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6.xml"/><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9.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hyperlink" Target="mailto:support@rtsolutions.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31.xml"/><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hyperlink" Target="https://tinyurl.com/CPBTrainers" TargetMode="External"/><Relationship Id="rId5" Type="http://schemas.openxmlformats.org/officeDocument/2006/relationships/image" Target="../media/image4.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628425"/>
            <a:ext cx="8520600" cy="86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SzPts val="990"/>
              <a:buNone/>
            </a:pPr>
            <a:r>
              <a:rPr lang="en" sz="3900" b="1" dirty="0">
                <a:solidFill>
                  <a:srgbClr val="DE8B26"/>
                </a:solidFill>
                <a:latin typeface="PT Serif"/>
                <a:ea typeface="PT Serif"/>
                <a:cs typeface="PT Serif"/>
                <a:sym typeface="PT Serif"/>
              </a:rPr>
              <a:t>HCM Quarterly Meeting</a:t>
            </a:r>
            <a:endParaRPr sz="3900" b="1" dirty="0">
              <a:solidFill>
                <a:srgbClr val="DE8B26"/>
              </a:solidFill>
              <a:latin typeface="PT Serif"/>
              <a:ea typeface="PT Serif"/>
              <a:cs typeface="PT Serif"/>
              <a:sym typeface="PT Serif"/>
            </a:endParaRPr>
          </a:p>
        </p:txBody>
      </p:sp>
      <p:sp>
        <p:nvSpPr>
          <p:cNvPr id="55" name="Google Shape;55;p13"/>
          <p:cNvSpPr txBox="1">
            <a:spLocks noGrp="1"/>
          </p:cNvSpPr>
          <p:nvPr>
            <p:ph type="subTitle" idx="1"/>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dirty="0">
                <a:solidFill>
                  <a:srgbClr val="004D4C"/>
                </a:solidFill>
                <a:latin typeface="Source Sans Pro"/>
                <a:ea typeface="Source Sans Pro"/>
                <a:cs typeface="Source Sans Pro"/>
                <a:sym typeface="Source Sans Pro"/>
              </a:rPr>
              <a:t>Presented by Central Payroll Bureau &amp; the SHARE HCM Team</a:t>
            </a:r>
            <a:endParaRPr sz="2000" b="1" dirty="0">
              <a:solidFill>
                <a:srgbClr val="004D4C"/>
              </a:solidFill>
              <a:latin typeface="Source Sans Pro"/>
              <a:ea typeface="Source Sans Pro"/>
              <a:cs typeface="Source Sans Pro"/>
              <a:sym typeface="Source Sans Pro"/>
            </a:endParaRPr>
          </a:p>
        </p:txBody>
      </p:sp>
      <p:pic>
        <p:nvPicPr>
          <p:cNvPr id="56" name="Google Shape;56;p13"/>
          <p:cNvPicPr preferRelativeResize="0"/>
          <p:nvPr/>
        </p:nvPicPr>
        <p:blipFill>
          <a:blip r:embed="rId4">
            <a:alphaModFix/>
          </a:blip>
          <a:stretch>
            <a:fillRect/>
          </a:stretch>
        </p:blipFill>
        <p:spPr>
          <a:xfrm>
            <a:off x="311700" y="4432898"/>
            <a:ext cx="1977774" cy="397000"/>
          </a:xfrm>
          <a:prstGeom prst="rect">
            <a:avLst/>
          </a:prstGeom>
          <a:noFill/>
          <a:ln>
            <a:noFill/>
          </a:ln>
        </p:spPr>
      </p:pic>
      <p:cxnSp>
        <p:nvCxnSpPr>
          <p:cNvPr id="57" name="Google Shape;57;p13"/>
          <p:cNvCxnSpPr/>
          <p:nvPr/>
        </p:nvCxnSpPr>
        <p:spPr>
          <a:xfrm>
            <a:off x="394800" y="2416225"/>
            <a:ext cx="4368900" cy="0"/>
          </a:xfrm>
          <a:prstGeom prst="straightConnector1">
            <a:avLst/>
          </a:prstGeom>
          <a:noFill/>
          <a:ln w="38100" cap="flat" cmpd="sng">
            <a:solidFill>
              <a:srgbClr val="004D4C"/>
            </a:solidFill>
            <a:prstDash val="solid"/>
            <a:round/>
            <a:headEnd type="none" w="med" len="med"/>
            <a:tailEnd type="none" w="med" len="med"/>
          </a:ln>
        </p:spPr>
      </p:cxnSp>
      <p:pic>
        <p:nvPicPr>
          <p:cNvPr id="58" name="Google Shape;58;p13"/>
          <p:cNvPicPr preferRelativeResize="0"/>
          <p:nvPr/>
        </p:nvPicPr>
        <p:blipFill>
          <a:blip r:embed="rId5">
            <a:alphaModFix/>
          </a:blip>
          <a:stretch>
            <a:fillRect/>
          </a:stretch>
        </p:blipFill>
        <p:spPr>
          <a:xfrm>
            <a:off x="6580832" y="0"/>
            <a:ext cx="2563174" cy="2416225"/>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ACAF9BA3-AE67-6A0C-09F8-8D01E80554E5}"/>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D5C4B0A-C01D-C220-C221-F88F229B9162}"/>
              </a:ext>
            </a:extLst>
          </p:cNvPr>
          <p:cNvSpPr/>
          <p:nvPr/>
        </p:nvSpPr>
        <p:spPr>
          <a:xfrm>
            <a:off x="-29116" y="100177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9C450556-371B-EC39-C4D0-5AE8A78DE487}"/>
              </a:ext>
            </a:extLst>
          </p:cNvPr>
          <p:cNvPicPr preferRelativeResize="0"/>
          <p:nvPr/>
        </p:nvPicPr>
        <p:blipFill rotWithShape="1">
          <a:blip r:embed="rId4">
            <a:alphaModFix/>
          </a:blip>
          <a:srcRect/>
          <a:stretch/>
        </p:blipFill>
        <p:spPr>
          <a:xfrm>
            <a:off x="0" y="454561"/>
            <a:ext cx="4464424" cy="534700"/>
          </a:xfrm>
          <a:prstGeom prst="rect">
            <a:avLst/>
          </a:prstGeom>
          <a:noFill/>
          <a:ln>
            <a:noFill/>
          </a:ln>
        </p:spPr>
      </p:pic>
      <p:sp>
        <p:nvSpPr>
          <p:cNvPr id="106" name="Google Shape;106;p18">
            <a:extLst>
              <a:ext uri="{FF2B5EF4-FFF2-40B4-BE49-F238E27FC236}">
                <a16:creationId xmlns:a16="http://schemas.microsoft.com/office/drawing/2014/main" id="{5702EAA6-68CD-D860-AA2A-CA2565A64D1E}"/>
              </a:ext>
            </a:extLst>
          </p:cNvPr>
          <p:cNvSpPr txBox="1">
            <a:spLocks noGrp="1"/>
          </p:cNvSpPr>
          <p:nvPr>
            <p:ph type="title"/>
          </p:nvPr>
        </p:nvSpPr>
        <p:spPr>
          <a:xfrm>
            <a:off x="0" y="383471"/>
            <a:ext cx="4003506"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Timesheet Access Restrictions</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D31F5ED9-3328-F3CE-8A0B-115609D67D89}"/>
              </a:ext>
            </a:extLst>
          </p:cNvPr>
          <p:cNvSpPr txBox="1">
            <a:spLocks noGrp="1"/>
          </p:cNvSpPr>
          <p:nvPr>
            <p:ph type="body" idx="1"/>
          </p:nvPr>
        </p:nvSpPr>
        <p:spPr>
          <a:xfrm>
            <a:off x="311700" y="1279413"/>
            <a:ext cx="8520600" cy="3153987"/>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dirty="0">
                <a:solidFill>
                  <a:schemeClr val="lt1"/>
                </a:solidFill>
                <a:latin typeface="Source Sans Pro"/>
                <a:ea typeface="Source Sans Pro"/>
                <a:cs typeface="Source Sans Pro"/>
                <a:sym typeface="Source Sans Pro"/>
              </a:rPr>
              <a:t>Current Basic Access</a:t>
            </a:r>
          </a:p>
          <a:p>
            <a:pPr marL="228600" marR="279400" lvl="0" indent="-228600" algn="just" rtl="0">
              <a:spcBef>
                <a:spcPts val="800"/>
              </a:spcBef>
              <a:spcAft>
                <a:spcPts val="0"/>
              </a:spcAft>
              <a:buSzPts val="1100"/>
              <a:buAutoNum type="arabicPeriod"/>
            </a:pPr>
            <a:r>
              <a:rPr lang="en-US" sz="1200" dirty="0">
                <a:solidFill>
                  <a:schemeClr val="lt1"/>
                </a:solidFill>
                <a:latin typeface="Source Sans Pro"/>
                <a:ea typeface="Source Sans Pro"/>
                <a:cs typeface="Source Sans Pro"/>
                <a:sym typeface="Source Sans Pro"/>
              </a:rPr>
              <a:t>By default, managers/supervisors can see all timesheets within their agency, including terminated/retired employees.  They can also enter/update time on any timesheet within </a:t>
            </a:r>
            <a:r>
              <a:rPr lang="en-US" sz="1200">
                <a:solidFill>
                  <a:schemeClr val="lt1"/>
                </a:solidFill>
                <a:latin typeface="Source Sans Pro"/>
                <a:ea typeface="Source Sans Pro"/>
                <a:cs typeface="Source Sans Pro"/>
                <a:sym typeface="Source Sans Pro"/>
              </a:rPr>
              <a:t>their agency.</a:t>
            </a:r>
            <a:endParaRPr lang="en-US" sz="1200" dirty="0">
              <a:solidFill>
                <a:schemeClr val="lt1"/>
              </a:solidFill>
              <a:latin typeface="Source Sans Pro"/>
              <a:ea typeface="Source Sans Pro"/>
              <a:cs typeface="Source Sans Pro"/>
              <a:sym typeface="Source Sans Pro"/>
            </a:endParaRPr>
          </a:p>
          <a:p>
            <a:pPr marL="228600" marR="279400" lvl="0" indent="-228600" algn="just" rtl="0">
              <a:spcBef>
                <a:spcPts val="800"/>
              </a:spcBef>
              <a:spcAft>
                <a:spcPts val="0"/>
              </a:spcAft>
              <a:buSzPts val="1100"/>
              <a:buAutoNum type="arabicPeriod"/>
            </a:pPr>
            <a:r>
              <a:rPr lang="en-US" sz="1200" dirty="0">
                <a:solidFill>
                  <a:schemeClr val="lt1"/>
                </a:solidFill>
                <a:latin typeface="Source Sans Pro"/>
                <a:ea typeface="Source Sans Pro"/>
                <a:cs typeface="Source Sans Pro"/>
                <a:sym typeface="Source Sans Pro"/>
              </a:rPr>
              <a:t>Managers by default can only approve time for employees who report to them or for whom they’re listed as an additional approver.</a:t>
            </a:r>
          </a:p>
          <a:p>
            <a:pPr marL="228600" marR="279400" lvl="0" indent="-228600" algn="just" rtl="0">
              <a:spcBef>
                <a:spcPts val="800"/>
              </a:spcBef>
              <a:spcAft>
                <a:spcPts val="0"/>
              </a:spcAft>
              <a:buSzPts val="1100"/>
              <a:buAutoNum type="arabicPeriod"/>
            </a:pPr>
            <a:endParaRPr lang="en-US"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  </a:t>
            </a:r>
            <a:r>
              <a:rPr lang="en-US" sz="1400" dirty="0">
                <a:solidFill>
                  <a:schemeClr val="lt1"/>
                </a:solidFill>
                <a:latin typeface="Source Sans Pro"/>
                <a:ea typeface="Source Sans Pro"/>
                <a:cs typeface="Source Sans Pro"/>
                <a:sym typeface="Source Sans Pro"/>
              </a:rPr>
              <a:t>Custom Timesheet Access</a:t>
            </a:r>
          </a:p>
          <a:p>
            <a:pPr marL="0" marR="279400" lvl="0" indent="0" algn="just">
              <a:spcBef>
                <a:spcPts val="800"/>
              </a:spcBef>
              <a:buSzPts val="1100"/>
              <a:buNone/>
            </a:pPr>
            <a:r>
              <a:rPr lang="en-US" sz="1400" dirty="0">
                <a:solidFill>
                  <a:schemeClr val="lt1"/>
                </a:solidFill>
                <a:latin typeface="Source Sans Pro"/>
                <a:ea typeface="Source Sans Pro"/>
                <a:cs typeface="Source Sans Pro"/>
                <a:sym typeface="Source Sans Pro"/>
              </a:rPr>
              <a:t>       </a:t>
            </a:r>
            <a:r>
              <a:rPr lang="en-US" sz="1200" dirty="0">
                <a:solidFill>
                  <a:schemeClr val="lt1"/>
                </a:solidFill>
                <a:latin typeface="Source Sans Pro"/>
                <a:ea typeface="Source Sans Pro"/>
                <a:cs typeface="Source Sans Pro"/>
                <a:sym typeface="Source Sans Pro"/>
              </a:rPr>
              <a:t>Timesheet access can be restricted to employees reporting to a manager and who are listed as an additional approver.</a:t>
            </a:r>
          </a:p>
          <a:p>
            <a:pPr marL="0" marR="279400" lvl="0" indent="0" algn="just">
              <a:spcBef>
                <a:spcPts val="800"/>
              </a:spcBef>
              <a:buSzPts val="1100"/>
              <a:buNone/>
            </a:pPr>
            <a:r>
              <a:rPr lang="en-US" sz="1200" dirty="0">
                <a:solidFill>
                  <a:schemeClr val="lt1"/>
                </a:solidFill>
                <a:latin typeface="Source Sans Pro"/>
                <a:ea typeface="Source Sans Pro"/>
                <a:cs typeface="Source Sans Pro"/>
                <a:sym typeface="Source Sans Pro"/>
              </a:rPr>
              <a:t>         With this restriction, a manager may only see and approve timesheets for employees who report to them or have their </a:t>
            </a:r>
          </a:p>
          <a:p>
            <a:pPr marL="0" marR="279400" lvl="0" indent="0" algn="just">
              <a:spcBef>
                <a:spcPts val="800"/>
              </a:spcBef>
              <a:buSzPts val="1100"/>
              <a:buNone/>
            </a:pPr>
            <a:r>
              <a:rPr lang="en-US" sz="1200" dirty="0">
                <a:solidFill>
                  <a:schemeClr val="lt1"/>
                </a:solidFill>
                <a:latin typeface="Source Sans Pro"/>
                <a:ea typeface="Source Sans Pro"/>
                <a:cs typeface="Source Sans Pro"/>
                <a:sym typeface="Source Sans Pro"/>
              </a:rPr>
              <a:t>          position listed as an additional approver.</a:t>
            </a:r>
            <a:endParaRPr lang="en-US" sz="14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16016346-F314-0B65-1997-EABC17083F87}"/>
              </a:ext>
            </a:extLst>
          </p:cNvPr>
          <p:cNvCxnSpPr>
            <a:cxnSpLocks/>
          </p:cNvCxnSpPr>
          <p:nvPr/>
        </p:nvCxnSpPr>
        <p:spPr>
          <a:xfrm>
            <a:off x="311700" y="4829900"/>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81F7DD62-F178-9726-4691-F33A7999A75C}"/>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50755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a:extLst>
            <a:ext uri="{FF2B5EF4-FFF2-40B4-BE49-F238E27FC236}">
              <a16:creationId xmlns:a16="http://schemas.microsoft.com/office/drawing/2014/main" id="{BE53C27B-91E4-EE9D-AEE3-2A607ACC05F3}"/>
            </a:ext>
          </a:extLst>
        </p:cNvPr>
        <p:cNvGrpSpPr/>
        <p:nvPr/>
      </p:nvGrpSpPr>
      <p:grpSpPr>
        <a:xfrm>
          <a:off x="0" y="0"/>
          <a:ext cx="0" cy="0"/>
          <a:chOff x="0" y="0"/>
          <a:chExt cx="0" cy="0"/>
        </a:xfrm>
      </p:grpSpPr>
      <p:pic>
        <p:nvPicPr>
          <p:cNvPr id="147" name="Google Shape;147;p21">
            <a:extLst>
              <a:ext uri="{FF2B5EF4-FFF2-40B4-BE49-F238E27FC236}">
                <a16:creationId xmlns:a16="http://schemas.microsoft.com/office/drawing/2014/main" id="{84644217-42C6-0781-B2B3-A8A0879BE98D}"/>
              </a:ext>
            </a:extLst>
          </p:cNvPr>
          <p:cNvPicPr preferRelativeResize="0"/>
          <p:nvPr/>
        </p:nvPicPr>
        <p:blipFill>
          <a:blip r:embed="rId4">
            <a:alphaModFix/>
          </a:blip>
          <a:stretch>
            <a:fillRect/>
          </a:stretch>
        </p:blipFill>
        <p:spPr>
          <a:xfrm>
            <a:off x="6900146" y="-4"/>
            <a:ext cx="2243850" cy="2115245"/>
          </a:xfrm>
          <a:prstGeom prst="rect">
            <a:avLst/>
          </a:prstGeom>
          <a:noFill/>
          <a:ln>
            <a:noFill/>
          </a:ln>
        </p:spPr>
      </p:pic>
      <p:sp>
        <p:nvSpPr>
          <p:cNvPr id="148" name="Google Shape;148;p21">
            <a:extLst>
              <a:ext uri="{FF2B5EF4-FFF2-40B4-BE49-F238E27FC236}">
                <a16:creationId xmlns:a16="http://schemas.microsoft.com/office/drawing/2014/main" id="{D33E48CA-46B3-5B83-E9CF-A3491C3FDF34}"/>
              </a:ext>
            </a:extLst>
          </p:cNvPr>
          <p:cNvSpPr txBox="1">
            <a:spLocks noGrp="1"/>
          </p:cNvSpPr>
          <p:nvPr>
            <p:ph type="ctrTitle" idx="4294967295"/>
          </p:nvPr>
        </p:nvSpPr>
        <p:spPr>
          <a:xfrm>
            <a:off x="311700" y="1707750"/>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rgbClr val="004D4C"/>
                </a:solidFill>
                <a:latin typeface="PT Serif"/>
                <a:ea typeface="PT Serif"/>
                <a:cs typeface="PT Serif"/>
                <a:sym typeface="PT Serif"/>
              </a:rPr>
              <a:t>Thank You</a:t>
            </a:r>
            <a:endParaRPr sz="3900" b="1">
              <a:solidFill>
                <a:srgbClr val="004D4C"/>
              </a:solidFill>
              <a:latin typeface="PT Serif"/>
              <a:ea typeface="PT Serif"/>
              <a:cs typeface="PT Serif"/>
              <a:sym typeface="PT Serif"/>
            </a:endParaRPr>
          </a:p>
        </p:txBody>
      </p:sp>
      <p:pic>
        <p:nvPicPr>
          <p:cNvPr id="149" name="Google Shape;149;p21">
            <a:extLst>
              <a:ext uri="{FF2B5EF4-FFF2-40B4-BE49-F238E27FC236}">
                <a16:creationId xmlns:a16="http://schemas.microsoft.com/office/drawing/2014/main" id="{BCE41D97-2D5A-D990-E1B1-28CA77325CC8}"/>
              </a:ext>
            </a:extLst>
          </p:cNvPr>
          <p:cNvPicPr preferRelativeResize="0"/>
          <p:nvPr/>
        </p:nvPicPr>
        <p:blipFill>
          <a:blip r:embed="rId5">
            <a:alphaModFix/>
          </a:blip>
          <a:stretch>
            <a:fillRect/>
          </a:stretch>
        </p:blipFill>
        <p:spPr>
          <a:xfrm>
            <a:off x="6900150" y="4478523"/>
            <a:ext cx="1977774" cy="397000"/>
          </a:xfrm>
          <a:prstGeom prst="rect">
            <a:avLst/>
          </a:prstGeom>
          <a:noFill/>
          <a:ln>
            <a:noFill/>
          </a:ln>
        </p:spPr>
      </p:pic>
      <p:cxnSp>
        <p:nvCxnSpPr>
          <p:cNvPr id="150" name="Google Shape;150;p21">
            <a:extLst>
              <a:ext uri="{FF2B5EF4-FFF2-40B4-BE49-F238E27FC236}">
                <a16:creationId xmlns:a16="http://schemas.microsoft.com/office/drawing/2014/main" id="{C86F67D7-A9FF-08A8-389D-BCDF6ECC194A}"/>
              </a:ext>
            </a:extLst>
          </p:cNvPr>
          <p:cNvCxnSpPr/>
          <p:nvPr/>
        </p:nvCxnSpPr>
        <p:spPr>
          <a:xfrm>
            <a:off x="-41025" y="2416225"/>
            <a:ext cx="3010800" cy="0"/>
          </a:xfrm>
          <a:prstGeom prst="straightConnector1">
            <a:avLst/>
          </a:prstGeom>
          <a:noFill/>
          <a:ln w="38100" cap="flat" cmpd="sng">
            <a:solidFill>
              <a:srgbClr val="004D4C"/>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186535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FC56BCC5-3771-A82D-06A2-EAFFB313C9DF}"/>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853298CF-9E09-8AF9-90C0-94AAE6FAB0ED}"/>
              </a:ext>
            </a:extLst>
          </p:cNvPr>
          <p:cNvPicPr preferRelativeResize="0"/>
          <p:nvPr/>
        </p:nvPicPr>
        <p:blipFill rotWithShape="1">
          <a:blip r:embed="rId4">
            <a:alphaModFix/>
          </a:blip>
          <a:srcRect t="1987" b="2006"/>
          <a:stretch/>
        </p:blipFill>
        <p:spPr>
          <a:xfrm rot="10800000">
            <a:off x="0" y="-17487"/>
            <a:ext cx="9143999" cy="5178474"/>
          </a:xfrm>
          <a:prstGeom prst="rect">
            <a:avLst/>
          </a:prstGeom>
          <a:noFill/>
          <a:ln>
            <a:noFill/>
          </a:ln>
        </p:spPr>
      </p:pic>
      <p:sp>
        <p:nvSpPr>
          <p:cNvPr id="64" name="Google Shape;64;p14">
            <a:extLst>
              <a:ext uri="{FF2B5EF4-FFF2-40B4-BE49-F238E27FC236}">
                <a16:creationId xmlns:a16="http://schemas.microsoft.com/office/drawing/2014/main" id="{702F6049-7A05-A522-929A-7B5476007398}"/>
              </a:ext>
            </a:extLst>
          </p:cNvPr>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Central Payroll Bureau</a:t>
            </a:r>
            <a:endParaRPr sz="3900" b="1" dirty="0">
              <a:solidFill>
                <a:schemeClr val="lt1"/>
              </a:solidFill>
              <a:latin typeface="PT Serif"/>
              <a:ea typeface="PT Serif"/>
              <a:cs typeface="PT Serif"/>
              <a:sym typeface="PT Serif"/>
            </a:endParaRPr>
          </a:p>
        </p:txBody>
      </p:sp>
      <p:sp>
        <p:nvSpPr>
          <p:cNvPr id="65" name="Google Shape;65;p14">
            <a:extLst>
              <a:ext uri="{FF2B5EF4-FFF2-40B4-BE49-F238E27FC236}">
                <a16:creationId xmlns:a16="http://schemas.microsoft.com/office/drawing/2014/main" id="{6B9AB0FC-B26E-67F9-96ED-6F46642CE385}"/>
              </a:ext>
            </a:extLst>
          </p:cNvPr>
          <p:cNvSpPr txBox="1">
            <a:spLocks noGrp="1"/>
          </p:cNvSpPr>
          <p:nvPr>
            <p:ph type="subTitle" idx="4294967295"/>
          </p:nvPr>
        </p:nvSpPr>
        <p:spPr>
          <a:xfrm>
            <a:off x="311700" y="24162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b="1" dirty="0">
                <a:solidFill>
                  <a:schemeClr val="lt1"/>
                </a:solidFill>
                <a:latin typeface="Source Sans Pro"/>
                <a:ea typeface="Source Sans Pro"/>
                <a:cs typeface="Source Sans Pro"/>
                <a:sym typeface="Source Sans Pro"/>
              </a:rPr>
              <a:t>Important Updates &amp; Information</a:t>
            </a:r>
            <a:endParaRPr sz="2000" b="1" dirty="0">
              <a:solidFill>
                <a:schemeClr val="lt1"/>
              </a:solidFill>
              <a:latin typeface="Source Sans Pro"/>
              <a:ea typeface="Source Sans Pro"/>
              <a:cs typeface="Source Sans Pro"/>
              <a:sym typeface="Source Sans Pro"/>
            </a:endParaRPr>
          </a:p>
        </p:txBody>
      </p:sp>
      <p:pic>
        <p:nvPicPr>
          <p:cNvPr id="66" name="Google Shape;66;p14">
            <a:extLst>
              <a:ext uri="{FF2B5EF4-FFF2-40B4-BE49-F238E27FC236}">
                <a16:creationId xmlns:a16="http://schemas.microsoft.com/office/drawing/2014/main" id="{E427E752-5537-945E-569B-7D34EF757198}"/>
              </a:ext>
            </a:extLst>
          </p:cNvPr>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a:extLst>
              <a:ext uri="{FF2B5EF4-FFF2-40B4-BE49-F238E27FC236}">
                <a16:creationId xmlns:a16="http://schemas.microsoft.com/office/drawing/2014/main" id="{D5CE680F-EAEC-706E-F118-8E3E003BD16D}"/>
              </a:ext>
            </a:extLst>
          </p:cNvPr>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extLst>
      <p:ext uri="{BB962C8B-B14F-4D97-AF65-F5344CB8AC3E}">
        <p14:creationId xmlns:p14="http://schemas.microsoft.com/office/powerpoint/2010/main" val="383640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6A47C254-BF9E-457E-765A-28CA6C25E711}"/>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D6CBF609-994A-F294-EB81-32DF7CF28F51}"/>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193E8715-5EAF-1E42-222D-89C713E63413}"/>
              </a:ext>
            </a:extLst>
          </p:cNvPr>
          <p:cNvPicPr preferRelativeResize="0"/>
          <p:nvPr/>
        </p:nvPicPr>
        <p:blipFill rotWithShape="1">
          <a:blip r:embed="rId4">
            <a:alphaModFix/>
          </a:blip>
          <a:srcRect/>
          <a:stretch/>
        </p:blipFill>
        <p:spPr>
          <a:xfrm>
            <a:off x="-1" y="445025"/>
            <a:ext cx="3687097" cy="534700"/>
          </a:xfrm>
          <a:prstGeom prst="rect">
            <a:avLst/>
          </a:prstGeom>
          <a:noFill/>
          <a:ln>
            <a:noFill/>
          </a:ln>
        </p:spPr>
      </p:pic>
      <p:sp>
        <p:nvSpPr>
          <p:cNvPr id="106" name="Google Shape;106;p18">
            <a:extLst>
              <a:ext uri="{FF2B5EF4-FFF2-40B4-BE49-F238E27FC236}">
                <a16:creationId xmlns:a16="http://schemas.microsoft.com/office/drawing/2014/main" id="{02EE6A4C-FB01-C003-2996-DA5DCC937A3A}"/>
              </a:ext>
            </a:extLst>
          </p:cNvPr>
          <p:cNvSpPr txBox="1">
            <a:spLocks noGrp="1"/>
          </p:cNvSpPr>
          <p:nvPr>
            <p:ph type="title"/>
          </p:nvPr>
        </p:nvSpPr>
        <p:spPr>
          <a:xfrm>
            <a:off x="52128" y="467075"/>
            <a:ext cx="3233812" cy="572700"/>
          </a:xfrm>
          <a:prstGeom prst="rect">
            <a:avLst/>
          </a:prstGeom>
        </p:spPr>
        <p:txBody>
          <a:bodyPr spcFirstLastPara="1" wrap="square" lIns="91425" tIns="91425" rIns="91425" bIns="91425" anchor="t" anchorCtr="0">
            <a:normAutofit/>
          </a:bodyPr>
          <a:lstStyle/>
          <a:p>
            <a:pPr lvl="0">
              <a:buSzPts val="990"/>
            </a:pPr>
            <a:r>
              <a:rPr lang="en-US" sz="2020" dirty="0">
                <a:solidFill>
                  <a:schemeClr val="lt1"/>
                </a:solidFill>
                <a:latin typeface="PT Serif"/>
                <a:ea typeface="PT Serif"/>
                <a:cs typeface="PT Serif"/>
                <a:sym typeface="PT Serif"/>
              </a:rPr>
              <a:t>Direct Deposit 101</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37EE87C3-7C4D-1619-9FDD-93235EB0B9AA}"/>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Certificate is required to retain access!</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29E8AAFF-9896-0531-3495-4856C0DB806C}"/>
              </a:ext>
            </a:extLst>
          </p:cNvPr>
          <p:cNvSpPr txBox="1">
            <a:spLocks noGrp="1"/>
          </p:cNvSpPr>
          <p:nvPr>
            <p:ph type="body" idx="1"/>
          </p:nvPr>
        </p:nvSpPr>
        <p:spPr>
          <a:xfrm>
            <a:off x="357325" y="1794025"/>
            <a:ext cx="8520600" cy="777600"/>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ELM course SoNM-2074-1 Direct Deposit 101 for Administrators is now a required course.   If an employee has access to enter or change direct deposit information in HCM, they must provide a copy of the certificate from the completed course.  The certificate should be uploaded to the FSS as either direct deposit access or other form submission.  CPB will accept either submission.</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140B0110-F343-867C-F9AB-895DAEDA80A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A45E2190-B66A-EF3A-EB45-78E4B9246103}"/>
              </a:ext>
            </a:extLst>
          </p:cNvPr>
          <p:cNvPicPr preferRelativeResize="0"/>
          <p:nvPr/>
        </p:nvPicPr>
        <p:blipFill>
          <a:blip r:embed="rId5">
            <a:alphaModFix/>
          </a:blip>
          <a:stretch>
            <a:fillRect/>
          </a:stretch>
        </p:blipFill>
        <p:spPr>
          <a:xfrm>
            <a:off x="531570" y="3104525"/>
            <a:ext cx="267493" cy="265449"/>
          </a:xfrm>
          <a:prstGeom prst="rect">
            <a:avLst/>
          </a:prstGeom>
          <a:noFill/>
          <a:ln>
            <a:noFill/>
          </a:ln>
        </p:spPr>
      </p:pic>
      <p:sp>
        <p:nvSpPr>
          <p:cNvPr id="111" name="Google Shape;111;p18">
            <a:extLst>
              <a:ext uri="{FF2B5EF4-FFF2-40B4-BE49-F238E27FC236}">
                <a16:creationId xmlns:a16="http://schemas.microsoft.com/office/drawing/2014/main" id="{937E4450-094D-6D9B-87F2-72C39143E8BC}"/>
              </a:ext>
            </a:extLst>
          </p:cNvPr>
          <p:cNvSpPr txBox="1">
            <a:spLocks noGrp="1"/>
          </p:cNvSpPr>
          <p:nvPr>
            <p:ph type="body" idx="1"/>
          </p:nvPr>
        </p:nvSpPr>
        <p:spPr>
          <a:xfrm>
            <a:off x="871921" y="2669500"/>
            <a:ext cx="8006100" cy="888676"/>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As of last Friday, 178 employees have successfully completed the course.  Unfortunately, 36 agencies still have people with direct deposit access that have not taken it.  There are 51 employees with this access that are at risk of having access removed on September 1</a:t>
            </a:r>
            <a:r>
              <a:rPr lang="en" sz="1200" baseline="30000" dirty="0">
                <a:solidFill>
                  <a:schemeClr val="lt1"/>
                </a:solidFill>
                <a:latin typeface="Source Sans Pro"/>
                <a:ea typeface="Source Sans Pro"/>
                <a:cs typeface="Source Sans Pro"/>
                <a:sym typeface="Source Sans Pro"/>
              </a:rPr>
              <a:t>st</a:t>
            </a:r>
            <a:r>
              <a:rPr lang="en"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12" name="Google Shape;112;p18">
            <a:extLst>
              <a:ext uri="{FF2B5EF4-FFF2-40B4-BE49-F238E27FC236}">
                <a16:creationId xmlns:a16="http://schemas.microsoft.com/office/drawing/2014/main" id="{555CEBC4-A29B-20C8-399B-B57DA4FC2B32}"/>
              </a:ext>
            </a:extLst>
          </p:cNvPr>
          <p:cNvSpPr txBox="1">
            <a:spLocks noGrp="1"/>
          </p:cNvSpPr>
          <p:nvPr>
            <p:ph type="body" idx="1"/>
          </p:nvPr>
        </p:nvSpPr>
        <p:spPr>
          <a:xfrm>
            <a:off x="357325" y="3505200"/>
            <a:ext cx="8520600" cy="950249"/>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i="1" dirty="0">
                <a:solidFill>
                  <a:srgbClr val="DE8B26"/>
                </a:solidFill>
                <a:latin typeface="Source Sans Pro"/>
                <a:ea typeface="Source Sans Pro"/>
                <a:cs typeface="Source Sans Pro"/>
                <a:sym typeface="Source Sans Pro"/>
              </a:rPr>
              <a:t>Any new request for direct deposit access must be submitted through FSS with both the confidentiality agreement and the certificate of completion for Direct Deposit 101.   </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316666B2-3D82-5212-BB8B-EB8B88F1F195}"/>
              </a:ext>
            </a:extLst>
          </p:cNvPr>
          <p:cNvPicPr preferRelativeResize="0"/>
          <p:nvPr/>
        </p:nvPicPr>
        <p:blipFill>
          <a:blip r:embed="rId6">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83811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44118" y="445025"/>
            <a:ext cx="313020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1600" dirty="0">
                <a:solidFill>
                  <a:schemeClr val="lt1"/>
                </a:solidFill>
                <a:latin typeface="PT Serif"/>
                <a:ea typeface="PT Serif"/>
                <a:cs typeface="PT Serif"/>
                <a:sym typeface="PT Serif"/>
              </a:rPr>
              <a:t>Payroll Taxes on State Employees</a:t>
            </a:r>
            <a:endParaRPr sz="160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24967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1400" b="1" dirty="0">
                <a:solidFill>
                  <a:schemeClr val="lt1"/>
                </a:solidFill>
                <a:latin typeface="Source Sans Pro"/>
                <a:ea typeface="Source Sans Pro"/>
                <a:cs typeface="Source Sans Pro"/>
                <a:sym typeface="Source Sans Pro"/>
              </a:rPr>
              <a:t>Employment tax categories:</a:t>
            </a:r>
            <a:endParaRPr sz="1400" b="1" dirty="0">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357334" y="4433400"/>
            <a:ext cx="1877842" cy="572700"/>
          </a:xfrm>
          <a:prstGeom prst="rect">
            <a:avLst/>
          </a:prstGeom>
          <a:noFill/>
          <a:ln>
            <a:noFill/>
          </a:ln>
        </p:spPr>
      </p:pic>
      <p:sp>
        <p:nvSpPr>
          <p:cNvPr id="138" name="Google Shape;138;p20"/>
          <p:cNvSpPr txBox="1">
            <a:spLocks noGrp="1"/>
          </p:cNvSpPr>
          <p:nvPr>
            <p:ph type="body" idx="1"/>
          </p:nvPr>
        </p:nvSpPr>
        <p:spPr>
          <a:xfrm>
            <a:off x="357325" y="1476100"/>
            <a:ext cx="5595900" cy="130581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050" u="sng" dirty="0">
                <a:solidFill>
                  <a:schemeClr val="lt1"/>
                </a:solidFill>
                <a:latin typeface="Source Sans Pro"/>
                <a:ea typeface="Source Sans Pro"/>
                <a:cs typeface="Source Sans Pro"/>
                <a:sym typeface="Source Sans Pro"/>
              </a:rPr>
              <a:t>US Citizen</a:t>
            </a:r>
            <a:r>
              <a:rPr lang="en" sz="1050" dirty="0">
                <a:solidFill>
                  <a:schemeClr val="lt1"/>
                </a:solidFill>
                <a:latin typeface="Source Sans Pro"/>
                <a:ea typeface="Source Sans Pro"/>
                <a:cs typeface="Source Sans Pro"/>
                <a:sym typeface="Source Sans Pro"/>
              </a:rPr>
              <a:t>—subject to Federal Withholding per W-4 selections and deductions on all income earned. </a:t>
            </a:r>
          </a:p>
          <a:p>
            <a:pPr marL="0" marR="279400" lvl="0" indent="0" algn="just" rtl="0">
              <a:spcBef>
                <a:spcPts val="800"/>
              </a:spcBef>
              <a:spcAft>
                <a:spcPts val="0"/>
              </a:spcAft>
              <a:buSzPts val="1100"/>
              <a:buNone/>
            </a:pPr>
            <a:r>
              <a:rPr lang="en" sz="1050" dirty="0">
                <a:solidFill>
                  <a:schemeClr val="lt1"/>
                </a:solidFill>
                <a:latin typeface="Source Sans Pro"/>
                <a:ea typeface="Source Sans Pro"/>
                <a:cs typeface="Source Sans Pro"/>
                <a:sym typeface="Source Sans Pro"/>
              </a:rPr>
              <a:t>Subject to Medicare and Social Security deductions based on PERA agreements.</a:t>
            </a:r>
          </a:p>
          <a:p>
            <a:pPr marL="0" marR="279400" lvl="0" indent="0" algn="just" rtl="0">
              <a:spcBef>
                <a:spcPts val="800"/>
              </a:spcBef>
              <a:spcAft>
                <a:spcPts val="0"/>
              </a:spcAft>
              <a:buSzPts val="1100"/>
              <a:buNone/>
            </a:pPr>
            <a:r>
              <a:rPr lang="en" sz="1050" dirty="0">
                <a:solidFill>
                  <a:schemeClr val="lt1"/>
                </a:solidFill>
                <a:latin typeface="Source Sans Pro"/>
                <a:ea typeface="Source Sans Pro"/>
                <a:cs typeface="Source Sans Pro"/>
                <a:sym typeface="Source Sans Pro"/>
              </a:rPr>
              <a:t>Subject to State Withholding per W-4 selections and residency</a:t>
            </a:r>
            <a:r>
              <a:rPr lang="en"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6">
            <a:alphaModFix/>
          </a:blip>
          <a:stretch>
            <a:fillRect/>
          </a:stretch>
        </p:blipFill>
        <p:spPr>
          <a:xfrm>
            <a:off x="483148" y="3126259"/>
            <a:ext cx="267493" cy="265449"/>
          </a:xfrm>
          <a:prstGeom prst="rect">
            <a:avLst/>
          </a:prstGeom>
          <a:noFill/>
          <a:ln>
            <a:noFill/>
          </a:ln>
        </p:spPr>
      </p:pic>
      <p:sp>
        <p:nvSpPr>
          <p:cNvPr id="140" name="Google Shape;140;p20"/>
          <p:cNvSpPr txBox="1">
            <a:spLocks noGrp="1"/>
          </p:cNvSpPr>
          <p:nvPr>
            <p:ph type="body" idx="1"/>
          </p:nvPr>
        </p:nvSpPr>
        <p:spPr>
          <a:xfrm>
            <a:off x="871925" y="2781913"/>
            <a:ext cx="5081400" cy="716360"/>
          </a:xfrm>
          <a:prstGeom prst="rect">
            <a:avLst/>
          </a:prstGeom>
        </p:spPr>
        <p:txBody>
          <a:bodyPr spcFirstLastPara="1" wrap="square" lIns="91425" tIns="91425" rIns="91425" bIns="91425" anchor="t" anchorCtr="0">
            <a:noAutofit/>
          </a:bodyPr>
          <a:lstStyle/>
          <a:p>
            <a:pPr marL="0" marR="279400" lvl="0" indent="0" algn="just">
              <a:spcBef>
                <a:spcPts val="800"/>
              </a:spcBef>
              <a:buSzPts val="1100"/>
              <a:buNone/>
            </a:pPr>
            <a:r>
              <a:rPr lang="en" sz="1050" u="sng" dirty="0">
                <a:solidFill>
                  <a:schemeClr val="lt1"/>
                </a:solidFill>
                <a:latin typeface="Source Sans Pro"/>
                <a:ea typeface="Source Sans Pro"/>
                <a:cs typeface="Source Sans Pro"/>
                <a:sym typeface="Source Sans Pro"/>
              </a:rPr>
              <a:t>Resident Alien</a:t>
            </a:r>
            <a:r>
              <a:rPr lang="en" sz="1050" dirty="0">
                <a:solidFill>
                  <a:schemeClr val="lt1"/>
                </a:solidFill>
                <a:latin typeface="Source Sans Pro"/>
                <a:ea typeface="Source Sans Pro"/>
                <a:cs typeface="Source Sans Pro"/>
                <a:sym typeface="Source Sans Pro"/>
              </a:rPr>
              <a:t>—must have a green card and meet the presence test.  Same taxation rules as US Citizen.   May have tax treaty to eliminate non-US earned income.  Must provide a Social Security number and valid green card if one on file is expired.</a:t>
            </a:r>
            <a:endParaRPr sz="105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41" name="Google Shape;141;p20"/>
          <p:cNvSpPr txBox="1">
            <a:spLocks noGrp="1"/>
          </p:cNvSpPr>
          <p:nvPr>
            <p:ph type="body" idx="1"/>
          </p:nvPr>
        </p:nvSpPr>
        <p:spPr>
          <a:xfrm>
            <a:off x="1649506" y="3609787"/>
            <a:ext cx="4594986" cy="63838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US" sz="1050" dirty="0">
                <a:solidFill>
                  <a:srgbClr val="DE8B26"/>
                </a:solidFill>
                <a:latin typeface="Source Sans Pro"/>
                <a:ea typeface="Source Sans Pro"/>
                <a:cs typeface="Source Sans Pro"/>
                <a:sym typeface="Source Sans Pro"/>
              </a:rPr>
              <a:t>Example</a:t>
            </a:r>
            <a:endParaRPr sz="1050" dirty="0">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7">
            <a:alphaModFix/>
          </a:blip>
          <a:stretch>
            <a:fillRect/>
          </a:stretch>
        </p:blipFill>
        <p:spPr>
          <a:xfrm>
            <a:off x="6013793" y="1017725"/>
            <a:ext cx="3130207" cy="4173599"/>
          </a:xfrm>
          <a:prstGeom prst="rect">
            <a:avLst/>
          </a:prstGeom>
          <a:noFill/>
          <a:ln>
            <a:noFill/>
          </a:ln>
        </p:spPr>
      </p:pic>
      <p:pic>
        <p:nvPicPr>
          <p:cNvPr id="3" name="Picture 2">
            <a:extLst>
              <a:ext uri="{FF2B5EF4-FFF2-40B4-BE49-F238E27FC236}">
                <a16:creationId xmlns:a16="http://schemas.microsoft.com/office/drawing/2014/main" id="{7508EAF1-A16F-E2C3-143D-5E24430083E2}"/>
              </a:ext>
            </a:extLst>
          </p:cNvPr>
          <p:cNvPicPr>
            <a:picLocks noChangeAspect="1"/>
          </p:cNvPicPr>
          <p:nvPr/>
        </p:nvPicPr>
        <p:blipFill>
          <a:blip r:embed="rId8"/>
          <a:stretch>
            <a:fillRect/>
          </a:stretch>
        </p:blipFill>
        <p:spPr>
          <a:xfrm>
            <a:off x="3114285" y="3651655"/>
            <a:ext cx="1880648" cy="1190431"/>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a:extLst>
            <a:ext uri="{FF2B5EF4-FFF2-40B4-BE49-F238E27FC236}">
              <a16:creationId xmlns:a16="http://schemas.microsoft.com/office/drawing/2014/main" id="{9D04A201-8D0D-5A28-030D-C857AF104239}"/>
            </a:ext>
          </a:extLst>
        </p:cNvPr>
        <p:cNvGrpSpPr/>
        <p:nvPr/>
      </p:nvGrpSpPr>
      <p:grpSpPr>
        <a:xfrm>
          <a:off x="0" y="0"/>
          <a:ext cx="0" cy="0"/>
          <a:chOff x="0" y="0"/>
          <a:chExt cx="0" cy="0"/>
        </a:xfrm>
      </p:grpSpPr>
      <p:sp>
        <p:nvSpPr>
          <p:cNvPr id="133" name="Google Shape;133;p20">
            <a:extLst>
              <a:ext uri="{FF2B5EF4-FFF2-40B4-BE49-F238E27FC236}">
                <a16:creationId xmlns:a16="http://schemas.microsoft.com/office/drawing/2014/main" id="{4F7208E9-4499-8AC5-25EB-5EED9BC6E2B7}"/>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a:extLst>
              <a:ext uri="{FF2B5EF4-FFF2-40B4-BE49-F238E27FC236}">
                <a16:creationId xmlns:a16="http://schemas.microsoft.com/office/drawing/2014/main" id="{E684A10E-7597-5756-B8EB-9A7506CBA1E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a:extLst>
              <a:ext uri="{FF2B5EF4-FFF2-40B4-BE49-F238E27FC236}">
                <a16:creationId xmlns:a16="http://schemas.microsoft.com/office/drawing/2014/main" id="{3DA2D46D-5FD6-D66F-2F31-BFF1D0F180FE}"/>
              </a:ext>
            </a:extLst>
          </p:cNvPr>
          <p:cNvSpPr txBox="1">
            <a:spLocks noGrp="1"/>
          </p:cNvSpPr>
          <p:nvPr>
            <p:ph type="title"/>
          </p:nvPr>
        </p:nvSpPr>
        <p:spPr>
          <a:xfrm>
            <a:off x="44118" y="445025"/>
            <a:ext cx="3130207"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US" sz="1600" dirty="0">
                <a:solidFill>
                  <a:schemeClr val="lt1"/>
                </a:solidFill>
                <a:latin typeface="PT Serif"/>
                <a:ea typeface="PT Serif"/>
                <a:cs typeface="PT Serif"/>
                <a:sym typeface="PT Serif"/>
              </a:rPr>
              <a:t>Payroll Taxes on State Employees</a:t>
            </a:r>
            <a:endParaRPr sz="1600" dirty="0">
              <a:solidFill>
                <a:schemeClr val="lt1"/>
              </a:solidFill>
              <a:latin typeface="PT Serif"/>
              <a:ea typeface="PT Serif"/>
              <a:cs typeface="PT Serif"/>
              <a:sym typeface="PT Serif"/>
            </a:endParaRPr>
          </a:p>
        </p:txBody>
      </p:sp>
      <p:sp>
        <p:nvSpPr>
          <p:cNvPr id="136" name="Google Shape;136;p20">
            <a:extLst>
              <a:ext uri="{FF2B5EF4-FFF2-40B4-BE49-F238E27FC236}">
                <a16:creationId xmlns:a16="http://schemas.microsoft.com/office/drawing/2014/main" id="{7E4EE12E-3366-5BD3-536D-3B7010FDA14D}"/>
              </a:ext>
            </a:extLst>
          </p:cNvPr>
          <p:cNvSpPr txBox="1">
            <a:spLocks noGrp="1"/>
          </p:cNvSpPr>
          <p:nvPr>
            <p:ph type="body" idx="1"/>
          </p:nvPr>
        </p:nvSpPr>
        <p:spPr>
          <a:xfrm>
            <a:off x="357325" y="1188425"/>
            <a:ext cx="8520600" cy="24967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1400" b="1" dirty="0">
                <a:solidFill>
                  <a:schemeClr val="lt1"/>
                </a:solidFill>
                <a:latin typeface="Source Sans Pro"/>
                <a:ea typeface="Source Sans Pro"/>
                <a:cs typeface="Source Sans Pro"/>
                <a:sym typeface="Source Sans Pro"/>
              </a:rPr>
              <a:t>Employment tax categories:</a:t>
            </a:r>
            <a:endParaRPr sz="1400" b="1" dirty="0">
              <a:solidFill>
                <a:schemeClr val="lt1"/>
              </a:solidFill>
              <a:latin typeface="Source Sans Pro"/>
              <a:ea typeface="Source Sans Pro"/>
              <a:cs typeface="Source Sans Pro"/>
              <a:sym typeface="Source Sans Pro"/>
            </a:endParaRPr>
          </a:p>
        </p:txBody>
      </p:sp>
      <p:pic>
        <p:nvPicPr>
          <p:cNvPr id="137" name="Google Shape;137;p20">
            <a:extLst>
              <a:ext uri="{FF2B5EF4-FFF2-40B4-BE49-F238E27FC236}">
                <a16:creationId xmlns:a16="http://schemas.microsoft.com/office/drawing/2014/main" id="{8F58AE1E-659A-ED3F-7F39-331114587D1A}"/>
              </a:ext>
            </a:extLst>
          </p:cNvPr>
          <p:cNvPicPr preferRelativeResize="0"/>
          <p:nvPr/>
        </p:nvPicPr>
        <p:blipFill>
          <a:blip r:embed="rId5">
            <a:alphaModFix/>
          </a:blip>
          <a:stretch>
            <a:fillRect/>
          </a:stretch>
        </p:blipFill>
        <p:spPr>
          <a:xfrm>
            <a:off x="357334" y="4433400"/>
            <a:ext cx="1877842" cy="572700"/>
          </a:xfrm>
          <a:prstGeom prst="rect">
            <a:avLst/>
          </a:prstGeom>
          <a:noFill/>
          <a:ln>
            <a:noFill/>
          </a:ln>
        </p:spPr>
      </p:pic>
      <p:sp>
        <p:nvSpPr>
          <p:cNvPr id="138" name="Google Shape;138;p20">
            <a:extLst>
              <a:ext uri="{FF2B5EF4-FFF2-40B4-BE49-F238E27FC236}">
                <a16:creationId xmlns:a16="http://schemas.microsoft.com/office/drawing/2014/main" id="{C1F7DDD6-AD1F-DC24-3BEA-EB44C1BF54A3}"/>
              </a:ext>
            </a:extLst>
          </p:cNvPr>
          <p:cNvSpPr txBox="1">
            <a:spLocks noGrp="1"/>
          </p:cNvSpPr>
          <p:nvPr>
            <p:ph type="body" idx="1"/>
          </p:nvPr>
        </p:nvSpPr>
        <p:spPr>
          <a:xfrm>
            <a:off x="357325" y="1476100"/>
            <a:ext cx="5595900" cy="1305813"/>
          </a:xfrm>
          <a:prstGeom prst="rect">
            <a:avLst/>
          </a:prstGeom>
        </p:spPr>
        <p:txBody>
          <a:bodyPr spcFirstLastPara="1" wrap="square" lIns="91425" tIns="91425" rIns="91425" bIns="91425" anchor="t" anchorCtr="0">
            <a:noAutofit/>
          </a:bodyPr>
          <a:lstStyle/>
          <a:p>
            <a:pPr marL="0" indent="0">
              <a:spcBef>
                <a:spcPts val="1900"/>
              </a:spcBef>
              <a:spcAft>
                <a:spcPts val="1200"/>
              </a:spcAft>
              <a:buSzPts val="852"/>
              <a:buNone/>
            </a:pPr>
            <a:r>
              <a:rPr lang="en-US" sz="1000" b="1" u="sng" dirty="0">
                <a:solidFill>
                  <a:srgbClr val="DE8B26"/>
                </a:solidFill>
                <a:latin typeface="Source Sans Pro"/>
                <a:ea typeface="Source Sans Pro"/>
                <a:cs typeface="Source Sans Pro"/>
                <a:sym typeface="Source Sans Pro"/>
              </a:rPr>
              <a:t>Non-Resident Alien </a:t>
            </a:r>
            <a:r>
              <a:rPr lang="en-US" sz="1000" dirty="0">
                <a:solidFill>
                  <a:srgbClr val="DE8B26"/>
                </a:solidFill>
                <a:latin typeface="Source Sans Pro"/>
                <a:ea typeface="Source Sans Pro"/>
                <a:cs typeface="Source Sans Pro"/>
                <a:sym typeface="Source Sans Pro"/>
              </a:rPr>
              <a:t>–subject to graduating Federal Withholding on wages with additional base added, unless valid form 8233 (tax treaty) submitted. Cannot file exempt, married, head of household or have dependent credits on W-4.  Subject to Medicare and Social Security unless they meet requirement for exemption.  Subject to State Withholding for wages earned in New Mexico</a:t>
            </a:r>
            <a:r>
              <a:rPr lang="en-US" sz="1100" dirty="0">
                <a:solidFill>
                  <a:srgbClr val="DE8B26"/>
                </a:solidFill>
                <a:latin typeface="Source Sans Pro"/>
                <a:ea typeface="Source Sans Pro"/>
                <a:cs typeface="Source Sans Pro"/>
                <a:sym typeface="Source Sans Pro"/>
              </a:rPr>
              <a:t>.</a:t>
            </a:r>
            <a:endParaRPr lang="en-US" sz="2000" u="sng"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1000" dirty="0">
              <a:solidFill>
                <a:srgbClr val="DE8B26"/>
              </a:solidFill>
              <a:latin typeface="Source Sans Pro"/>
              <a:ea typeface="Source Sans Pro"/>
              <a:cs typeface="Source Sans Pro"/>
              <a:sym typeface="Source Sans Pro"/>
            </a:endParaRPr>
          </a:p>
        </p:txBody>
      </p:sp>
      <p:pic>
        <p:nvPicPr>
          <p:cNvPr id="139" name="Google Shape;139;p20">
            <a:extLst>
              <a:ext uri="{FF2B5EF4-FFF2-40B4-BE49-F238E27FC236}">
                <a16:creationId xmlns:a16="http://schemas.microsoft.com/office/drawing/2014/main" id="{D5BD0E9B-060D-B1C8-8853-85CF70CC0CDB}"/>
              </a:ext>
            </a:extLst>
          </p:cNvPr>
          <p:cNvPicPr preferRelativeResize="0"/>
          <p:nvPr/>
        </p:nvPicPr>
        <p:blipFill>
          <a:blip r:embed="rId6">
            <a:alphaModFix/>
          </a:blip>
          <a:stretch>
            <a:fillRect/>
          </a:stretch>
        </p:blipFill>
        <p:spPr>
          <a:xfrm>
            <a:off x="543864" y="2781913"/>
            <a:ext cx="267493" cy="265449"/>
          </a:xfrm>
          <a:prstGeom prst="rect">
            <a:avLst/>
          </a:prstGeom>
          <a:noFill/>
          <a:ln>
            <a:noFill/>
          </a:ln>
        </p:spPr>
      </p:pic>
      <p:sp>
        <p:nvSpPr>
          <p:cNvPr id="140" name="Google Shape;140;p20">
            <a:extLst>
              <a:ext uri="{FF2B5EF4-FFF2-40B4-BE49-F238E27FC236}">
                <a16:creationId xmlns:a16="http://schemas.microsoft.com/office/drawing/2014/main" id="{EF62556A-CFFC-0498-3AF5-95C48BB06943}"/>
              </a:ext>
            </a:extLst>
          </p:cNvPr>
          <p:cNvSpPr txBox="1">
            <a:spLocks noGrp="1"/>
          </p:cNvSpPr>
          <p:nvPr>
            <p:ph type="body" idx="1"/>
          </p:nvPr>
        </p:nvSpPr>
        <p:spPr>
          <a:xfrm>
            <a:off x="871925" y="2475152"/>
            <a:ext cx="5081400" cy="1023121"/>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000" dirty="0">
                <a:solidFill>
                  <a:srgbClr val="DE8B26"/>
                </a:solidFill>
                <a:latin typeface="Source Sans Pro"/>
                <a:ea typeface="Source Sans Pro"/>
                <a:cs typeface="Source Sans Pro"/>
                <a:sym typeface="Source Sans Pro"/>
              </a:rPr>
              <a:t>Hire date in job data cannot be before the valid date on the employment authorization, and termination must occur on or before expiration date.  New card must be presented if the one on file is expired and the employee is active.  Must posses a valid Social Security number.</a:t>
            </a:r>
            <a:endParaRPr sz="1000" dirty="0">
              <a:solidFill>
                <a:srgbClr val="DE8B26"/>
              </a:solidFill>
              <a:latin typeface="Source Sans Pro"/>
              <a:ea typeface="Source Sans Pro"/>
              <a:cs typeface="Source Sans Pro"/>
              <a:sym typeface="Source Sans Pro"/>
            </a:endParaRPr>
          </a:p>
        </p:txBody>
      </p:sp>
      <p:sp>
        <p:nvSpPr>
          <p:cNvPr id="141" name="Google Shape;141;p20">
            <a:extLst>
              <a:ext uri="{FF2B5EF4-FFF2-40B4-BE49-F238E27FC236}">
                <a16:creationId xmlns:a16="http://schemas.microsoft.com/office/drawing/2014/main" id="{B4ADF085-3520-8EDC-86A4-267F66ADE043}"/>
              </a:ext>
            </a:extLst>
          </p:cNvPr>
          <p:cNvSpPr txBox="1">
            <a:spLocks noGrp="1"/>
          </p:cNvSpPr>
          <p:nvPr>
            <p:ph type="body" idx="1"/>
          </p:nvPr>
        </p:nvSpPr>
        <p:spPr>
          <a:xfrm>
            <a:off x="681318" y="3818965"/>
            <a:ext cx="1745129" cy="42920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1900"/>
              </a:spcAft>
              <a:buSzPts val="1100"/>
              <a:buNone/>
            </a:pPr>
            <a:r>
              <a:rPr lang="en-US" sz="1050" dirty="0">
                <a:solidFill>
                  <a:srgbClr val="DE8B26"/>
                </a:solidFill>
                <a:latin typeface="Source Sans Pro"/>
                <a:ea typeface="Source Sans Pro"/>
                <a:cs typeface="Source Sans Pro"/>
                <a:sym typeface="Source Sans Pro"/>
              </a:rPr>
              <a:t>                            Example</a:t>
            </a:r>
            <a:endParaRPr sz="1050" dirty="0">
              <a:solidFill>
                <a:srgbClr val="DE8B26"/>
              </a:solidFill>
              <a:latin typeface="Source Sans Pro"/>
              <a:ea typeface="Source Sans Pro"/>
              <a:cs typeface="Source Sans Pro"/>
              <a:sym typeface="Source Sans Pro"/>
            </a:endParaRPr>
          </a:p>
        </p:txBody>
      </p:sp>
      <p:pic>
        <p:nvPicPr>
          <p:cNvPr id="142" name="Google Shape;142;p20">
            <a:extLst>
              <a:ext uri="{FF2B5EF4-FFF2-40B4-BE49-F238E27FC236}">
                <a16:creationId xmlns:a16="http://schemas.microsoft.com/office/drawing/2014/main" id="{A967DDCC-6E35-999E-E38B-3D77E259C729}"/>
              </a:ext>
            </a:extLst>
          </p:cNvPr>
          <p:cNvPicPr preferRelativeResize="0"/>
          <p:nvPr/>
        </p:nvPicPr>
        <p:blipFill>
          <a:blip r:embed="rId7">
            <a:alphaModFix/>
          </a:blip>
          <a:stretch>
            <a:fillRect/>
          </a:stretch>
        </p:blipFill>
        <p:spPr>
          <a:xfrm>
            <a:off x="6013793" y="1017725"/>
            <a:ext cx="3130207" cy="4173599"/>
          </a:xfrm>
          <a:prstGeom prst="rect">
            <a:avLst/>
          </a:prstGeom>
          <a:noFill/>
          <a:ln>
            <a:noFill/>
          </a:ln>
        </p:spPr>
      </p:pic>
      <p:pic>
        <p:nvPicPr>
          <p:cNvPr id="3" name="Picture 2">
            <a:extLst>
              <a:ext uri="{FF2B5EF4-FFF2-40B4-BE49-F238E27FC236}">
                <a16:creationId xmlns:a16="http://schemas.microsoft.com/office/drawing/2014/main" id="{0C371DEA-E430-0681-5E11-36965B2076AB}"/>
              </a:ext>
            </a:extLst>
          </p:cNvPr>
          <p:cNvPicPr>
            <a:picLocks noChangeAspect="1"/>
          </p:cNvPicPr>
          <p:nvPr/>
        </p:nvPicPr>
        <p:blipFill>
          <a:blip r:embed="rId8"/>
          <a:stretch>
            <a:fillRect/>
          </a:stretch>
        </p:blipFill>
        <p:spPr>
          <a:xfrm>
            <a:off x="2961666" y="3536273"/>
            <a:ext cx="2411182" cy="1506989"/>
          </a:xfrm>
          <a:prstGeom prst="rect">
            <a:avLst/>
          </a:prstGeom>
        </p:spPr>
      </p:pic>
    </p:spTree>
    <p:custDataLst>
      <p:tags r:id="rId1"/>
    </p:custDataLst>
    <p:extLst>
      <p:ext uri="{BB962C8B-B14F-4D97-AF65-F5344CB8AC3E}">
        <p14:creationId xmlns:p14="http://schemas.microsoft.com/office/powerpoint/2010/main" val="161027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C7411D18-1DAC-4883-1FE2-CD89296C9358}"/>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D86A48FB-2108-8432-7D5E-F159F0E610D7}"/>
              </a:ext>
            </a:extLst>
          </p:cNvPr>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000" dirty="0">
                <a:solidFill>
                  <a:srgbClr val="004D4C"/>
                </a:solidFill>
                <a:latin typeface="Source Sans Pro"/>
                <a:ea typeface="Source Sans Pro"/>
                <a:cs typeface="Source Sans Pro"/>
                <a:sym typeface="Source Sans Pro"/>
              </a:rPr>
              <a:t>Modify a Person Regional Tab</a:t>
            </a:r>
          </a:p>
          <a:p>
            <a:pPr marL="0" lvl="0" indent="0" algn="l" rtl="0">
              <a:spcBef>
                <a:spcPts val="0"/>
              </a:spcBef>
              <a:spcAft>
                <a:spcPts val="1200"/>
              </a:spcAft>
              <a:buSzPts val="852"/>
              <a:buNone/>
            </a:pPr>
            <a:endParaRPr sz="2000"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0367031B-5D6D-47DE-7461-312A945F832C}"/>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a:extLst>
              <a:ext uri="{FF2B5EF4-FFF2-40B4-BE49-F238E27FC236}">
                <a16:creationId xmlns:a16="http://schemas.microsoft.com/office/drawing/2014/main" id="{D2902A73-C054-D55C-35BE-3A4E95004347}"/>
              </a:ext>
            </a:extLst>
          </p:cNvPr>
          <p:cNvSpPr txBox="1">
            <a:spLocks noGrp="1"/>
          </p:cNvSpPr>
          <p:nvPr>
            <p:ph type="body" idx="1"/>
          </p:nvPr>
        </p:nvSpPr>
        <p:spPr>
          <a:xfrm>
            <a:off x="357325" y="1192076"/>
            <a:ext cx="8520600" cy="113715"/>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  </a:t>
            </a:r>
            <a:endParaRPr sz="2095" dirty="0">
              <a:solidFill>
                <a:srgbClr val="DE8B26"/>
              </a:solidFill>
              <a:latin typeface="Source Sans Pro"/>
              <a:ea typeface="Source Sans Pro"/>
              <a:cs typeface="Source Sans Pro"/>
              <a:sym typeface="Source Sans Pro"/>
            </a:endParaRPr>
          </a:p>
        </p:txBody>
      </p:sp>
      <p:cxnSp>
        <p:nvCxnSpPr>
          <p:cNvPr id="94" name="Google Shape;94;p17">
            <a:extLst>
              <a:ext uri="{FF2B5EF4-FFF2-40B4-BE49-F238E27FC236}">
                <a16:creationId xmlns:a16="http://schemas.microsoft.com/office/drawing/2014/main" id="{850AF692-3BB4-5568-87E9-5B2DF27E453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a:extLst>
              <a:ext uri="{FF2B5EF4-FFF2-40B4-BE49-F238E27FC236}">
                <a16:creationId xmlns:a16="http://schemas.microsoft.com/office/drawing/2014/main" id="{119D4A9D-06A0-4A1C-BEC1-B54CFC2C2B91}"/>
              </a:ext>
            </a:extLst>
          </p:cNvPr>
          <p:cNvPicPr preferRelativeResize="0"/>
          <p:nvPr/>
        </p:nvPicPr>
        <p:blipFill>
          <a:blip r:embed="rId5">
            <a:alphaModFix/>
          </a:blip>
          <a:stretch>
            <a:fillRect/>
          </a:stretch>
        </p:blipFill>
        <p:spPr>
          <a:xfrm>
            <a:off x="565908" y="3220881"/>
            <a:ext cx="267493" cy="265449"/>
          </a:xfrm>
          <a:prstGeom prst="rect">
            <a:avLst/>
          </a:prstGeom>
          <a:noFill/>
          <a:ln>
            <a:noFill/>
          </a:ln>
        </p:spPr>
      </p:pic>
      <p:sp>
        <p:nvSpPr>
          <p:cNvPr id="96" name="Google Shape;96;p17">
            <a:extLst>
              <a:ext uri="{FF2B5EF4-FFF2-40B4-BE49-F238E27FC236}">
                <a16:creationId xmlns:a16="http://schemas.microsoft.com/office/drawing/2014/main" id="{F6D1CA51-2ABA-6958-C32F-4A7386CC5C49}"/>
              </a:ext>
            </a:extLst>
          </p:cNvPr>
          <p:cNvSpPr txBox="1">
            <a:spLocks noGrp="1"/>
          </p:cNvSpPr>
          <p:nvPr>
            <p:ph type="body" idx="1"/>
          </p:nvPr>
        </p:nvSpPr>
        <p:spPr>
          <a:xfrm>
            <a:off x="871921" y="2862729"/>
            <a:ext cx="8006100" cy="919562"/>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600" dirty="0">
                <a:solidFill>
                  <a:srgbClr val="DE8B26"/>
                </a:solidFill>
                <a:latin typeface="Source Sans Pro"/>
                <a:ea typeface="Source Sans Pro"/>
                <a:cs typeface="Source Sans Pro"/>
                <a:sym typeface="Source Sans Pro"/>
              </a:rPr>
              <a:t>If the employee is not a US citizen, the eligible to work in the U.S. box must be checked.</a:t>
            </a:r>
            <a:endParaRPr sz="1600" dirty="0">
              <a:solidFill>
                <a:srgbClr val="DE8B26"/>
              </a:solidFill>
              <a:latin typeface="Source Sans Pro"/>
              <a:ea typeface="Source Sans Pro"/>
              <a:cs typeface="Source Sans Pro"/>
              <a:sym typeface="Source Sans Pro"/>
            </a:endParaRPr>
          </a:p>
        </p:txBody>
      </p:sp>
      <p:sp>
        <p:nvSpPr>
          <p:cNvPr id="97" name="Google Shape;97;p17">
            <a:extLst>
              <a:ext uri="{FF2B5EF4-FFF2-40B4-BE49-F238E27FC236}">
                <a16:creationId xmlns:a16="http://schemas.microsoft.com/office/drawing/2014/main" id="{C0798D08-4ADB-9271-2F06-E44792804E5E}"/>
              </a:ext>
            </a:extLst>
          </p:cNvPr>
          <p:cNvSpPr txBox="1">
            <a:spLocks noGrp="1"/>
          </p:cNvSpPr>
          <p:nvPr>
            <p:ph type="body" idx="1"/>
          </p:nvPr>
        </p:nvSpPr>
        <p:spPr>
          <a:xfrm>
            <a:off x="699655" y="3837709"/>
            <a:ext cx="8178270" cy="640812"/>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009999"/>
                </a:solidFill>
                <a:latin typeface="Source Sans Pro"/>
                <a:ea typeface="Source Sans Pro"/>
                <a:cs typeface="Source Sans Pro"/>
                <a:sym typeface="Source Sans Pro"/>
              </a:rPr>
              <a:t>CPB and the SHARE team are reviewing options in HCM for tracking eligibility of non-citizens to ensure we are in compliance with State and Federal work regulations.</a:t>
            </a:r>
            <a:endParaRPr sz="1200" b="1" i="1" dirty="0">
              <a:solidFill>
                <a:srgbClr val="009999"/>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a:extLst>
              <a:ext uri="{FF2B5EF4-FFF2-40B4-BE49-F238E27FC236}">
                <a16:creationId xmlns:a16="http://schemas.microsoft.com/office/drawing/2014/main" id="{E569026F-6BC0-6F93-93FC-3E1737322FDA}"/>
              </a:ext>
            </a:extLst>
          </p:cNvPr>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 Employee Set Up</a:t>
            </a:r>
            <a:br>
              <a:rPr lang="en-US" sz="1818" dirty="0">
                <a:solidFill>
                  <a:srgbClr val="004D4C"/>
                </a:solidFill>
                <a:latin typeface="PT Serif"/>
                <a:ea typeface="PT Serif"/>
                <a:cs typeface="PT Serif"/>
                <a:sym typeface="PT Serif"/>
              </a:rPr>
            </a:b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91B2D110-8B00-3173-94FB-180ABFCB5456}"/>
              </a:ext>
            </a:extLst>
          </p:cNvPr>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pic>
        <p:nvPicPr>
          <p:cNvPr id="5" name="Picture 4">
            <a:extLst>
              <a:ext uri="{FF2B5EF4-FFF2-40B4-BE49-F238E27FC236}">
                <a16:creationId xmlns:a16="http://schemas.microsoft.com/office/drawing/2014/main" id="{E9AE0999-CEBF-2F52-1F92-36A6422B64AA}"/>
              </a:ext>
            </a:extLst>
          </p:cNvPr>
          <p:cNvPicPr>
            <a:picLocks noChangeAspect="1"/>
          </p:cNvPicPr>
          <p:nvPr/>
        </p:nvPicPr>
        <p:blipFill>
          <a:blip r:embed="rId7"/>
          <a:stretch>
            <a:fillRect/>
          </a:stretch>
        </p:blipFill>
        <p:spPr>
          <a:xfrm>
            <a:off x="3938494" y="841924"/>
            <a:ext cx="4571994" cy="2214750"/>
          </a:xfrm>
          <a:prstGeom prst="rect">
            <a:avLst/>
          </a:prstGeom>
        </p:spPr>
      </p:pic>
    </p:spTree>
    <p:custDataLst>
      <p:tags r:id="rId1"/>
    </p:custDataLst>
    <p:extLst>
      <p:ext uri="{BB962C8B-B14F-4D97-AF65-F5344CB8AC3E}">
        <p14:creationId xmlns:p14="http://schemas.microsoft.com/office/powerpoint/2010/main" val="380645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dirty="0">
                <a:solidFill>
                  <a:srgbClr val="004D4C"/>
                </a:solidFill>
                <a:latin typeface="Source Sans Pro"/>
                <a:ea typeface="Source Sans Pro"/>
                <a:cs typeface="Source Sans Pro"/>
                <a:sym typeface="Source Sans Pro"/>
              </a:rPr>
              <a:t>End of Year Maximum Contributions</a:t>
            </a:r>
            <a:endParaRPr sz="2000"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192076"/>
            <a:ext cx="8520600" cy="1379674"/>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Maximum contribution limit.  </a:t>
            </a:r>
          </a:p>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FICA limit on Social Security Contributions for 2025 is 6.2% of $176,100.00 for a maximum contribution of $10,918.20.  HCM will automatically stop withholding for Social Security when this deduction maximum is reached.  This will usually occur on wages in the middle of the pay period.</a:t>
            </a:r>
          </a:p>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 </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545425" y="2791088"/>
            <a:ext cx="267493" cy="265449"/>
          </a:xfrm>
          <a:prstGeom prst="rect">
            <a:avLst/>
          </a:prstGeom>
          <a:noFill/>
          <a:ln>
            <a:noFill/>
          </a:ln>
        </p:spPr>
      </p:pic>
      <p:sp>
        <p:nvSpPr>
          <p:cNvPr id="96" name="Google Shape;96;p17"/>
          <p:cNvSpPr txBox="1">
            <a:spLocks noGrp="1"/>
          </p:cNvSpPr>
          <p:nvPr>
            <p:ph type="body" idx="1"/>
          </p:nvPr>
        </p:nvSpPr>
        <p:spPr>
          <a:xfrm>
            <a:off x="871921" y="2284260"/>
            <a:ext cx="8006100" cy="1498031"/>
          </a:xfrm>
          <a:prstGeom prst="rect">
            <a:avLst/>
          </a:prstGeom>
        </p:spPr>
        <p:txBody>
          <a:bodyPr spcFirstLastPara="1" wrap="square" lIns="91425" tIns="91425" rIns="91425" bIns="91425" anchor="t" anchorCtr="0">
            <a:noAutofit/>
          </a:bodyPr>
          <a:lstStyle/>
          <a:p>
            <a:pPr marL="0" lvl="0" indent="0" algn="l" rtl="0">
              <a:spcBef>
                <a:spcPts val="1900"/>
              </a:spcBef>
              <a:spcAft>
                <a:spcPts val="1200"/>
              </a:spcAft>
              <a:buSzPts val="852"/>
              <a:buNone/>
            </a:pPr>
            <a:r>
              <a:rPr lang="en-US" sz="1600" dirty="0">
                <a:solidFill>
                  <a:srgbClr val="DE8B26"/>
                </a:solidFill>
                <a:latin typeface="Source Sans Pro"/>
                <a:ea typeface="Source Sans Pro"/>
                <a:cs typeface="Source Sans Pro"/>
                <a:sym typeface="Source Sans Pro"/>
              </a:rPr>
              <a:t>PERA maximum contribution.  The end of September, is when some employees begin to exceed allowable contributions to PERA/ERB.  If an agency receives a notification that the max contribution has been reach by an employee, the agency must change the benefit eligibility in job data to NORET before the next pay period ends.</a:t>
            </a:r>
            <a:endParaRPr sz="1600" dirty="0">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699655" y="3837709"/>
            <a:ext cx="8178270" cy="527041"/>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009999"/>
                </a:solidFill>
                <a:latin typeface="Source Sans Pro"/>
                <a:ea typeface="Source Sans Pro"/>
                <a:cs typeface="Source Sans Pro"/>
                <a:sym typeface="Source Sans Pro"/>
              </a:rPr>
              <a:t>Agencies will be required to refund excess FICA or PERA contributions before 12/31/2025 to prevent W-2 corrections.</a:t>
            </a:r>
            <a:endParaRPr sz="1200" b="1" i="1" dirty="0">
              <a:solidFill>
                <a:srgbClr val="009999"/>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 Calendar</a:t>
            </a:r>
            <a:br>
              <a:rPr lang="en-US" sz="1818" dirty="0">
                <a:solidFill>
                  <a:srgbClr val="004D4C"/>
                </a:solidFill>
                <a:latin typeface="PT Serif"/>
                <a:ea typeface="PT Serif"/>
                <a:cs typeface="PT Serif"/>
                <a:sym typeface="PT Serif"/>
              </a:rPr>
            </a:b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7325" y="7736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Payroll Pre-Audit</a:t>
            </a:r>
            <a:endParaRPr sz="2500" b="1" dirty="0">
              <a:solidFill>
                <a:srgbClr val="004D4C"/>
              </a:solidFill>
              <a:latin typeface="Source Sans Pro"/>
              <a:ea typeface="Source Sans Pro"/>
              <a:cs typeface="Source Sans Pro"/>
              <a:sym typeface="Source Sans Pro"/>
            </a:endParaRPr>
          </a:p>
        </p:txBody>
      </p:sp>
      <p:pic>
        <p:nvPicPr>
          <p:cNvPr id="92" name="Google Shape;92;p17"/>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p:cNvSpPr txBox="1">
            <a:spLocks noGrp="1"/>
          </p:cNvSpPr>
          <p:nvPr>
            <p:ph type="body" idx="1"/>
          </p:nvPr>
        </p:nvSpPr>
        <p:spPr>
          <a:xfrm>
            <a:off x="357325" y="1360050"/>
            <a:ext cx="8520600" cy="1211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To ensure a successful payroll, agencies should be running the necessary reports and queries at the end of payroll period and until payroll has processed. The agency should be auditing the data to ensure all employees have reported 80 payable hours (or scheduled part-time hours); managers, supervisors and/or timekeepers have approved reported time by Friday (adjustments can made on Monday); appropriate deductions have been taken; and that all forms submitted to DFA CPB have been processed.  </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p:cNvPicPr preferRelativeResize="0"/>
          <p:nvPr/>
        </p:nvPicPr>
        <p:blipFill>
          <a:blip r:embed="rId5">
            <a:alphaModFix/>
          </a:blip>
          <a:stretch>
            <a:fillRect/>
          </a:stretch>
        </p:blipFill>
        <p:spPr>
          <a:xfrm>
            <a:off x="545425" y="2791088"/>
            <a:ext cx="267493" cy="265449"/>
          </a:xfrm>
          <a:prstGeom prst="rect">
            <a:avLst/>
          </a:prstGeom>
          <a:noFill/>
          <a:ln>
            <a:noFill/>
          </a:ln>
        </p:spPr>
      </p:pic>
      <p:sp>
        <p:nvSpPr>
          <p:cNvPr id="96" name="Google Shape;96;p17"/>
          <p:cNvSpPr txBox="1">
            <a:spLocks noGrp="1"/>
          </p:cNvSpPr>
          <p:nvPr>
            <p:ph type="body" idx="1"/>
          </p:nvPr>
        </p:nvSpPr>
        <p:spPr>
          <a:xfrm>
            <a:off x="871921" y="2724025"/>
            <a:ext cx="80061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Central Payroll sends biweekly emails of the list of reports and queries that agencies should be running every pay period. Agencies are responsible for ensuring  employees are paid correctly and timely.</a:t>
            </a:r>
          </a:p>
          <a:p>
            <a:pPr marL="0" marR="279400" lvl="0" indent="0" algn="just" rtl="0">
              <a:spcBef>
                <a:spcPts val="800"/>
              </a:spcBef>
              <a:spcAft>
                <a:spcPts val="0"/>
              </a:spcAft>
              <a:buSzPts val="1100"/>
              <a:buNone/>
            </a:pP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7" name="Google Shape;97;p17"/>
          <p:cNvSpPr txBox="1">
            <a:spLocks noGrp="1"/>
          </p:cNvSpPr>
          <p:nvPr>
            <p:ph type="body" idx="1"/>
          </p:nvPr>
        </p:nvSpPr>
        <p:spPr>
          <a:xfrm>
            <a:off x="357325" y="3378725"/>
            <a:ext cx="85206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Some reports and queries require specific system processes to have occurred to get the most accurate information (i.e., Time Admin, time loaded, loaded time calculated, etc.). </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US" sz="1818" dirty="0">
                <a:solidFill>
                  <a:srgbClr val="004D4C"/>
                </a:solidFill>
                <a:latin typeface="PT Serif"/>
                <a:ea typeface="PT Serif"/>
                <a:cs typeface="PT Serif"/>
                <a:sym typeface="PT Serif"/>
              </a:rPr>
              <a:t>Every Pay Period</a:t>
            </a:r>
            <a:endParaRPr sz="1818" dirty="0">
              <a:solidFill>
                <a:srgbClr val="004D4C"/>
              </a:solidFill>
              <a:latin typeface="PT Serif"/>
              <a:ea typeface="PT Serif"/>
              <a:cs typeface="PT Serif"/>
              <a:sym typeface="PT Serif"/>
            </a:endParaRPr>
          </a:p>
        </p:txBody>
      </p:sp>
      <p:pic>
        <p:nvPicPr>
          <p:cNvPr id="99" name="Google Shape;99;p17"/>
          <p:cNvPicPr preferRelativeResize="0"/>
          <p:nvPr/>
        </p:nvPicPr>
        <p:blipFill rotWithShape="1">
          <a:blip r:embed="rId6">
            <a:alphaModFix/>
          </a:blip>
          <a:srcRect l="53471" t="-1650" b="1649"/>
          <a:stretch/>
        </p:blipFill>
        <p:spPr>
          <a:xfrm rot="10800000">
            <a:off x="8189125" y="445025"/>
            <a:ext cx="957400" cy="260400"/>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8;p19">
            <a:extLst>
              <a:ext uri="{FF2B5EF4-FFF2-40B4-BE49-F238E27FC236}">
                <a16:creationId xmlns:a16="http://schemas.microsoft.com/office/drawing/2014/main" id="{E192184A-23A4-4C17-3FC4-C66E3F94E1BF}"/>
              </a:ext>
            </a:extLst>
          </p:cNvPr>
          <p:cNvPicPr preferRelativeResize="0"/>
          <p:nvPr/>
        </p:nvPicPr>
        <p:blipFill>
          <a:blip r:embed="rId4">
            <a:alphaModFix/>
          </a:blip>
          <a:stretch>
            <a:fillRect/>
          </a:stretch>
        </p:blipFill>
        <p:spPr>
          <a:xfrm>
            <a:off x="5941023" y="949792"/>
            <a:ext cx="3202977" cy="4193708"/>
          </a:xfrm>
          <a:prstGeom prst="rect">
            <a:avLst/>
          </a:prstGeom>
          <a:noFill/>
          <a:ln>
            <a:noFill/>
          </a:ln>
        </p:spPr>
      </p:pic>
      <p:sp>
        <p:nvSpPr>
          <p:cNvPr id="2" name="Title 1">
            <a:extLst>
              <a:ext uri="{FF2B5EF4-FFF2-40B4-BE49-F238E27FC236}">
                <a16:creationId xmlns:a16="http://schemas.microsoft.com/office/drawing/2014/main" id="{624C09DB-F594-157C-2B0F-83B61004A545}"/>
              </a:ext>
            </a:extLst>
          </p:cNvPr>
          <p:cNvSpPr>
            <a:spLocks noGrp="1"/>
          </p:cNvSpPr>
          <p:nvPr>
            <p:ph type="title"/>
          </p:nvPr>
        </p:nvSpPr>
        <p:spPr/>
        <p:txBody>
          <a:bodyPr>
            <a:normAutofit fontScale="90000"/>
          </a:bodyPr>
          <a:lstStyle/>
          <a:p>
            <a:r>
              <a:rPr lang="en-US" dirty="0"/>
              <a:t>List of beneficial queries and reports to be run biweekly:</a:t>
            </a:r>
          </a:p>
        </p:txBody>
      </p:sp>
      <p:sp>
        <p:nvSpPr>
          <p:cNvPr id="3" name="Text Placeholder 2">
            <a:extLst>
              <a:ext uri="{FF2B5EF4-FFF2-40B4-BE49-F238E27FC236}">
                <a16:creationId xmlns:a16="http://schemas.microsoft.com/office/drawing/2014/main" id="{BC6B7728-DAC6-4ACC-EDAB-264E11F80443}"/>
              </a:ext>
            </a:extLst>
          </p:cNvPr>
          <p:cNvSpPr>
            <a:spLocks noGrp="1"/>
          </p:cNvSpPr>
          <p:nvPr>
            <p:ph type="body" idx="1"/>
          </p:nvPr>
        </p:nvSpPr>
        <p:spPr/>
        <p:txBody>
          <a:bodyPr>
            <a:normAutofit fontScale="55000" lnSpcReduction="20000"/>
          </a:bodyPr>
          <a:lstStyle/>
          <a:p>
            <a:pPr marL="457200" algn="l"/>
            <a:r>
              <a:rPr lang="en-US" sz="1800" b="1" i="0" dirty="0">
                <a:solidFill>
                  <a:srgbClr val="242424"/>
                </a:solidFill>
                <a:effectLst/>
                <a:latin typeface="+mj-lt"/>
              </a:rPr>
              <a:t>Queries: </a:t>
            </a:r>
            <a:endParaRPr lang="en-US" sz="1800" b="0" i="0" dirty="0">
              <a:solidFill>
                <a:srgbClr val="242424"/>
              </a:solidFill>
              <a:effectLst/>
              <a:latin typeface="+mj-lt"/>
            </a:endParaRPr>
          </a:p>
          <a:p>
            <a:pPr lvl="1"/>
            <a:r>
              <a:rPr lang="en-US" sz="1500" b="1" i="0" dirty="0">
                <a:solidFill>
                  <a:srgbClr val="242424"/>
                </a:solidFill>
                <a:effectLst/>
                <a:latin typeface="+mj-lt"/>
              </a:rPr>
              <a:t>NMS_TL_NEEDS_APPROVAL_STATE</a:t>
            </a:r>
            <a:endParaRPr lang="en-US" sz="1500" b="0" i="0" dirty="0">
              <a:solidFill>
                <a:srgbClr val="242424"/>
              </a:solidFill>
              <a:effectLst/>
              <a:latin typeface="+mj-lt"/>
            </a:endParaRPr>
          </a:p>
          <a:p>
            <a:pPr lvl="1"/>
            <a:r>
              <a:rPr lang="en-US" sz="1500" b="1" i="0" dirty="0">
                <a:solidFill>
                  <a:srgbClr val="242424"/>
                </a:solidFill>
                <a:effectLst/>
                <a:latin typeface="+mj-lt"/>
              </a:rPr>
              <a:t>NMS_TL_REQ_APPROVAL_BY_DEPT</a:t>
            </a:r>
            <a:endParaRPr lang="en-US" sz="1500" b="0" i="0" dirty="0">
              <a:solidFill>
                <a:srgbClr val="242424"/>
              </a:solidFill>
              <a:effectLst/>
              <a:latin typeface="+mj-lt"/>
            </a:endParaRPr>
          </a:p>
          <a:p>
            <a:pPr lvl="1"/>
            <a:r>
              <a:rPr lang="en-US" sz="1500" b="1" i="0" dirty="0">
                <a:solidFill>
                  <a:srgbClr val="242424"/>
                </a:solidFill>
                <a:effectLst/>
                <a:latin typeface="+mj-lt"/>
              </a:rPr>
              <a:t>NMS_TL_UNDER80_RPTD</a:t>
            </a:r>
            <a:endParaRPr lang="en-US" sz="1500" b="0" i="0" dirty="0">
              <a:solidFill>
                <a:srgbClr val="242424"/>
              </a:solidFill>
              <a:effectLst/>
              <a:latin typeface="+mj-lt"/>
            </a:endParaRPr>
          </a:p>
          <a:p>
            <a:pPr lvl="1"/>
            <a:r>
              <a:rPr lang="en-US" sz="1500" b="1" i="0" dirty="0">
                <a:solidFill>
                  <a:srgbClr val="242424"/>
                </a:solidFill>
                <a:effectLst/>
                <a:latin typeface="+mj-lt"/>
              </a:rPr>
              <a:t>NMS_TL_OVER80        </a:t>
            </a:r>
            <a:endParaRPr lang="en-US" sz="1500" b="0" i="0" dirty="0">
              <a:solidFill>
                <a:srgbClr val="242424"/>
              </a:solidFill>
              <a:effectLst/>
              <a:latin typeface="+mj-lt"/>
            </a:endParaRPr>
          </a:p>
          <a:p>
            <a:pPr lvl="1"/>
            <a:r>
              <a:rPr lang="en-US" sz="1500" b="1" i="0" dirty="0">
                <a:solidFill>
                  <a:srgbClr val="242424"/>
                </a:solidFill>
                <a:effectLst/>
                <a:latin typeface="+mj-lt"/>
              </a:rPr>
              <a:t>NMS_TL_ALL_EXCEPTIONS</a:t>
            </a:r>
            <a:endParaRPr lang="en-US" sz="1500" b="0" i="0" dirty="0">
              <a:solidFill>
                <a:srgbClr val="242424"/>
              </a:solidFill>
              <a:effectLst/>
              <a:latin typeface="+mj-lt"/>
            </a:endParaRPr>
          </a:p>
          <a:p>
            <a:pPr lvl="1"/>
            <a:r>
              <a:rPr lang="en-US" sz="1500" b="1" i="0" dirty="0">
                <a:solidFill>
                  <a:srgbClr val="242424"/>
                </a:solidFill>
                <a:effectLst/>
                <a:latin typeface="+mj-lt"/>
              </a:rPr>
              <a:t>HRT_TLX20023_BUDREF_CLASS_DET</a:t>
            </a:r>
            <a:endParaRPr lang="en-US" sz="1500" b="0" i="0" dirty="0">
              <a:solidFill>
                <a:srgbClr val="242424"/>
              </a:solidFill>
              <a:effectLst/>
              <a:latin typeface="+mj-lt"/>
            </a:endParaRPr>
          </a:p>
          <a:p>
            <a:pPr lvl="1"/>
            <a:r>
              <a:rPr lang="en-US" sz="1500" b="1" i="0" dirty="0">
                <a:solidFill>
                  <a:srgbClr val="242424"/>
                </a:solidFill>
                <a:effectLst/>
                <a:latin typeface="+mj-lt"/>
              </a:rPr>
              <a:t>NMS_PY_TL_TAKEN_BY_PY</a:t>
            </a:r>
            <a:endParaRPr lang="en-US" sz="1500" b="0" i="0" dirty="0">
              <a:solidFill>
                <a:srgbClr val="242424"/>
              </a:solidFill>
              <a:effectLst/>
              <a:latin typeface="+mj-lt"/>
            </a:endParaRPr>
          </a:p>
          <a:p>
            <a:pPr lvl="1"/>
            <a:r>
              <a:rPr lang="en-US" sz="1500" b="1" i="0" dirty="0">
                <a:solidFill>
                  <a:srgbClr val="242424"/>
                </a:solidFill>
                <a:effectLst/>
                <a:latin typeface="+mj-lt"/>
              </a:rPr>
              <a:t>NMS_TL_MISSING_PAY_TIME</a:t>
            </a:r>
            <a:endParaRPr lang="en-US" sz="1500" b="0" i="0" dirty="0">
              <a:solidFill>
                <a:srgbClr val="242424"/>
              </a:solidFill>
              <a:effectLst/>
              <a:latin typeface="+mj-lt"/>
            </a:endParaRPr>
          </a:p>
          <a:p>
            <a:pPr lvl="1"/>
            <a:r>
              <a:rPr lang="en-US" sz="1500" b="1" i="0" dirty="0">
                <a:solidFill>
                  <a:srgbClr val="242424"/>
                </a:solidFill>
                <a:effectLst/>
                <a:latin typeface="+mj-lt"/>
              </a:rPr>
              <a:t>HRT_HOL_PAID_NO_REPORTED_TIME</a:t>
            </a:r>
            <a:endParaRPr lang="en-US" sz="1500" b="0" i="0" dirty="0">
              <a:solidFill>
                <a:srgbClr val="242424"/>
              </a:solidFill>
              <a:effectLst/>
              <a:latin typeface="+mj-lt"/>
            </a:endParaRPr>
          </a:p>
          <a:p>
            <a:pPr lvl="1"/>
            <a:r>
              <a:rPr lang="en-US" sz="1500" b="1" i="0" dirty="0">
                <a:solidFill>
                  <a:srgbClr val="242424"/>
                </a:solidFill>
                <a:effectLst/>
                <a:latin typeface="+mj-lt"/>
              </a:rPr>
              <a:t>NMS_BN_DEDUCTIONS_NOT_TAKEN</a:t>
            </a:r>
            <a:endParaRPr lang="en-US" sz="1500" b="0" i="0" dirty="0">
              <a:solidFill>
                <a:srgbClr val="242424"/>
              </a:solidFill>
              <a:effectLst/>
              <a:latin typeface="+mj-lt"/>
            </a:endParaRPr>
          </a:p>
          <a:p>
            <a:pPr lvl="1"/>
            <a:r>
              <a:rPr lang="en-US" sz="1500" b="1" i="0" dirty="0">
                <a:solidFill>
                  <a:srgbClr val="242424"/>
                </a:solidFill>
                <a:effectLst/>
                <a:latin typeface="+mj-lt"/>
              </a:rPr>
              <a:t>NMS_TL_UNDER40_REPORTED</a:t>
            </a:r>
            <a:endParaRPr lang="en-US" sz="1500" dirty="0">
              <a:solidFill>
                <a:srgbClr val="242424"/>
              </a:solidFill>
              <a:latin typeface="+mj-lt"/>
            </a:endParaRPr>
          </a:p>
          <a:p>
            <a:pPr lvl="1"/>
            <a:r>
              <a:rPr lang="en-US" sz="1500" b="1" i="0" dirty="0">
                <a:solidFill>
                  <a:srgbClr val="242424"/>
                </a:solidFill>
                <a:effectLst/>
                <a:latin typeface="+mj-lt"/>
              </a:rPr>
              <a:t>NMS_TL_UNDER80_PAY</a:t>
            </a:r>
            <a:endParaRPr lang="en-US" sz="1500" dirty="0">
              <a:solidFill>
                <a:srgbClr val="242424"/>
              </a:solidFill>
              <a:latin typeface="+mj-lt"/>
            </a:endParaRPr>
          </a:p>
          <a:p>
            <a:pPr lvl="1"/>
            <a:r>
              <a:rPr lang="en-US" sz="1500" b="1" i="0" dirty="0">
                <a:solidFill>
                  <a:srgbClr val="242424"/>
                </a:solidFill>
                <a:effectLst/>
                <a:latin typeface="+mj-lt"/>
              </a:rPr>
              <a:t>NMS_PY_HOL_MISSING</a:t>
            </a:r>
            <a:endParaRPr lang="en-US" sz="1500" b="0" i="0" dirty="0">
              <a:solidFill>
                <a:srgbClr val="242424"/>
              </a:solidFill>
              <a:effectLst/>
              <a:latin typeface="+mj-lt"/>
            </a:endParaRPr>
          </a:p>
          <a:p>
            <a:pPr marL="457200" algn="l"/>
            <a:endParaRPr lang="en-US" sz="1800" b="0" i="0" dirty="0">
              <a:solidFill>
                <a:srgbClr val="242424"/>
              </a:solidFill>
              <a:effectLst/>
              <a:latin typeface="+mj-lt"/>
            </a:endParaRPr>
          </a:p>
          <a:p>
            <a:pPr marL="457200" algn="l"/>
            <a:r>
              <a:rPr lang="en-US" sz="1800" b="1" i="0" dirty="0">
                <a:solidFill>
                  <a:srgbClr val="242424"/>
                </a:solidFill>
                <a:effectLst/>
                <a:latin typeface="+mj-lt"/>
              </a:rPr>
              <a:t>Reports:</a:t>
            </a:r>
            <a:endParaRPr lang="en-US" sz="1800" b="0" i="0" dirty="0">
              <a:solidFill>
                <a:srgbClr val="242424"/>
              </a:solidFill>
              <a:effectLst/>
              <a:latin typeface="+mj-lt"/>
            </a:endParaRPr>
          </a:p>
          <a:p>
            <a:pPr lvl="1"/>
            <a:r>
              <a:rPr lang="en-US" b="1" i="0" dirty="0">
                <a:solidFill>
                  <a:srgbClr val="242424"/>
                </a:solidFill>
                <a:effectLst/>
                <a:latin typeface="+mj-lt"/>
              </a:rPr>
              <a:t>Time and Labor&gt;Reports&gt;NMS EMPLOYEES NO TIME RPTD</a:t>
            </a:r>
            <a:endParaRPr lang="en-US" b="0" i="0" dirty="0">
              <a:solidFill>
                <a:srgbClr val="242424"/>
              </a:solidFill>
              <a:effectLst/>
              <a:latin typeface="+mj-lt"/>
            </a:endParaRPr>
          </a:p>
          <a:p>
            <a:pPr lvl="1"/>
            <a:r>
              <a:rPr lang="en-US" b="1" i="0" dirty="0">
                <a:solidFill>
                  <a:srgbClr val="242424"/>
                </a:solidFill>
                <a:effectLst/>
                <a:latin typeface="+mj-lt"/>
              </a:rPr>
              <a:t>Time and Labor&gt;Reports&gt;REPORTED TIME AUDIT</a:t>
            </a:r>
            <a:endParaRPr lang="en-US" b="0" i="0" dirty="0">
              <a:solidFill>
                <a:srgbClr val="242424"/>
              </a:solidFill>
              <a:effectLst/>
              <a:latin typeface="+mj-lt"/>
            </a:endParaRPr>
          </a:p>
          <a:p>
            <a:pPr lvl="1"/>
            <a:r>
              <a:rPr lang="en-US" b="1" i="0" dirty="0">
                <a:solidFill>
                  <a:srgbClr val="242424"/>
                </a:solidFill>
                <a:effectLst/>
                <a:latin typeface="+mj-lt"/>
              </a:rPr>
              <a:t>Time and Labor&gt;View Time&gt;UNPROCESSED REPORTED TIME</a:t>
            </a:r>
            <a:endParaRPr lang="en-US" b="0" i="0" dirty="0">
              <a:solidFill>
                <a:srgbClr val="242424"/>
              </a:solidFill>
              <a:effectLst/>
              <a:latin typeface="+mj-lt"/>
            </a:endParaRPr>
          </a:p>
          <a:p>
            <a:pPr lvl="1"/>
            <a:r>
              <a:rPr lang="en-US" b="1" i="0" dirty="0">
                <a:solidFill>
                  <a:srgbClr val="242424"/>
                </a:solidFill>
                <a:effectLst/>
                <a:latin typeface="+mj-lt"/>
              </a:rPr>
              <a:t>Time and Labor&gt;View Time&gt;UNPROCESSED PAYABLE TIME</a:t>
            </a:r>
            <a:endParaRPr lang="en-US" b="0" i="0" dirty="0">
              <a:solidFill>
                <a:srgbClr val="242424"/>
              </a:solidFill>
              <a:effectLst/>
              <a:latin typeface="+mj-lt"/>
            </a:endParaRPr>
          </a:p>
          <a:p>
            <a:pPr lvl="1"/>
            <a:r>
              <a:rPr lang="en-US" b="1" i="0" dirty="0">
                <a:solidFill>
                  <a:srgbClr val="242424"/>
                </a:solidFill>
                <a:effectLst/>
                <a:latin typeface="+mj-lt"/>
              </a:rPr>
              <a:t>Time and Labor&gt;View Time&gt;EXCEPTIONS</a:t>
            </a:r>
            <a:endParaRPr lang="en-US" b="0" i="0" dirty="0">
              <a:solidFill>
                <a:srgbClr val="242424"/>
              </a:solidFill>
              <a:effectLst/>
              <a:latin typeface="+mj-lt"/>
            </a:endParaRPr>
          </a:p>
          <a:p>
            <a:pPr lvl="1"/>
            <a:r>
              <a:rPr lang="en-US" b="1" i="0" dirty="0">
                <a:solidFill>
                  <a:srgbClr val="242424"/>
                </a:solidFill>
                <a:effectLst/>
                <a:latin typeface="+mj-lt"/>
              </a:rPr>
              <a:t>Time and Labor&gt;Reports&gt;PAYABLE STATUS</a:t>
            </a:r>
            <a:endParaRPr lang="en-US" b="0" i="0" dirty="0">
              <a:solidFill>
                <a:srgbClr val="242424"/>
              </a:solidFill>
              <a:effectLst/>
              <a:latin typeface="+mj-lt"/>
            </a:endParaRPr>
          </a:p>
          <a:p>
            <a:pPr marL="114300" indent="0" algn="l">
              <a:buNone/>
            </a:pPr>
            <a:r>
              <a:rPr lang="en-US" sz="1800" b="1" i="0" dirty="0">
                <a:solidFill>
                  <a:srgbClr val="242424"/>
                </a:solidFill>
                <a:effectLst/>
                <a:latin typeface="+mj-lt"/>
              </a:rPr>
              <a:t> </a:t>
            </a:r>
            <a:endParaRPr lang="en-US" sz="1800" b="0" i="0" dirty="0">
              <a:solidFill>
                <a:srgbClr val="242424"/>
              </a:solidFill>
              <a:effectLst/>
              <a:latin typeface="+mj-lt"/>
            </a:endParaRPr>
          </a:p>
          <a:p>
            <a:pPr marL="457200" algn="l"/>
            <a:r>
              <a:rPr lang="en-US" sz="1800" b="1" i="0" dirty="0">
                <a:solidFill>
                  <a:srgbClr val="242424"/>
                </a:solidFill>
                <a:effectLst/>
                <a:latin typeface="+mj-lt"/>
              </a:rPr>
              <a:t>Payroll for NA&gt;Payroll Processing&gt;Pay Period Reports:</a:t>
            </a:r>
            <a:endParaRPr lang="en-US" sz="1800" b="0" i="0" dirty="0">
              <a:solidFill>
                <a:srgbClr val="242424"/>
              </a:solidFill>
              <a:effectLst/>
              <a:latin typeface="+mj-lt"/>
            </a:endParaRPr>
          </a:p>
          <a:p>
            <a:pPr lvl="1"/>
            <a:r>
              <a:rPr lang="en-US" b="1" i="0" dirty="0">
                <a:solidFill>
                  <a:srgbClr val="242424"/>
                </a:solidFill>
                <a:effectLst/>
                <a:latin typeface="+mj-lt"/>
              </a:rPr>
              <a:t>NMS Agency Payroll Register</a:t>
            </a:r>
            <a:endParaRPr lang="en-US" b="0" i="0" dirty="0">
              <a:solidFill>
                <a:srgbClr val="242424"/>
              </a:solidFill>
              <a:effectLst/>
              <a:latin typeface="+mj-lt"/>
            </a:endParaRPr>
          </a:p>
          <a:p>
            <a:pPr lvl="1"/>
            <a:r>
              <a:rPr lang="en-US" b="1" i="0" dirty="0">
                <a:solidFill>
                  <a:srgbClr val="242424"/>
                </a:solidFill>
                <a:effectLst/>
                <a:latin typeface="+mj-lt"/>
              </a:rPr>
              <a:t>Deductions Not Taken</a:t>
            </a:r>
            <a:endParaRPr lang="en-US" b="0" i="0" dirty="0">
              <a:solidFill>
                <a:srgbClr val="242424"/>
              </a:solidFill>
              <a:effectLst/>
              <a:latin typeface="+mj-lt"/>
            </a:endParaRPr>
          </a:p>
        </p:txBody>
      </p:sp>
      <p:cxnSp>
        <p:nvCxnSpPr>
          <p:cNvPr id="5" name="Google Shape;119;p19">
            <a:extLst>
              <a:ext uri="{FF2B5EF4-FFF2-40B4-BE49-F238E27FC236}">
                <a16:creationId xmlns:a16="http://schemas.microsoft.com/office/drawing/2014/main" id="{BE9CF604-614B-1FA2-7AAB-C8B2B1F7EAE2}"/>
              </a:ext>
            </a:extLst>
          </p:cNvPr>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pic>
        <p:nvPicPr>
          <p:cNvPr id="6" name="Google Shape;128;p19">
            <a:extLst>
              <a:ext uri="{FF2B5EF4-FFF2-40B4-BE49-F238E27FC236}">
                <a16:creationId xmlns:a16="http://schemas.microsoft.com/office/drawing/2014/main" id="{BB5E0010-3274-87DB-B63A-A81CDA8B786C}"/>
              </a:ext>
            </a:extLst>
          </p:cNvPr>
          <p:cNvPicPr preferRelativeResize="0"/>
          <p:nvPr/>
        </p:nvPicPr>
        <p:blipFill>
          <a:blip r:embed="rId5">
            <a:alphaModFix/>
          </a:blip>
          <a:stretch>
            <a:fillRect/>
          </a:stretch>
        </p:blipFill>
        <p:spPr>
          <a:xfrm>
            <a:off x="7386876" y="4562600"/>
            <a:ext cx="1752923" cy="534600"/>
          </a:xfrm>
          <a:prstGeom prst="rect">
            <a:avLst/>
          </a:prstGeom>
          <a:solidFill>
            <a:schemeClr val="accent5">
              <a:lumMod val="75000"/>
            </a:schemeClr>
          </a:solidFill>
          <a:ln>
            <a:noFill/>
          </a:ln>
        </p:spPr>
      </p:pic>
    </p:spTree>
    <p:custDataLst>
      <p:tags r:id="rId1"/>
    </p:custDataLst>
    <p:extLst>
      <p:ext uri="{BB962C8B-B14F-4D97-AF65-F5344CB8AC3E}">
        <p14:creationId xmlns:p14="http://schemas.microsoft.com/office/powerpoint/2010/main" val="43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0" y="-17487"/>
            <a:ext cx="9143999" cy="5178474"/>
          </a:xfrm>
          <a:prstGeom prst="rect">
            <a:avLst/>
          </a:prstGeom>
          <a:noFill/>
          <a:ln>
            <a:noFill/>
          </a:ln>
        </p:spPr>
      </p:pic>
      <p:sp>
        <p:nvSpPr>
          <p:cNvPr id="64" name="Google Shape;64;p14"/>
          <p:cNvSpPr txBox="1">
            <a:spLocks noGrp="1"/>
          </p:cNvSpPr>
          <p:nvPr>
            <p:ph type="ctrTitle" idx="4294967295"/>
          </p:nvPr>
        </p:nvSpPr>
        <p:spPr>
          <a:xfrm>
            <a:off x="311700" y="1628425"/>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dirty="0">
                <a:solidFill>
                  <a:schemeClr val="lt1"/>
                </a:solidFill>
                <a:latin typeface="PT Serif"/>
                <a:ea typeface="PT Serif"/>
                <a:cs typeface="PT Serif"/>
                <a:sym typeface="PT Serif"/>
              </a:rPr>
              <a:t>HCM Team</a:t>
            </a:r>
            <a:endParaRPr sz="3900" b="1" dirty="0">
              <a:solidFill>
                <a:schemeClr val="lt1"/>
              </a:solidFill>
              <a:latin typeface="PT Serif"/>
              <a:ea typeface="PT Serif"/>
              <a:cs typeface="PT Serif"/>
              <a:sym typeface="PT Serif"/>
            </a:endParaRPr>
          </a:p>
        </p:txBody>
      </p:sp>
      <p:sp>
        <p:nvSpPr>
          <p:cNvPr id="65" name="Google Shape;65;p14"/>
          <p:cNvSpPr txBox="1">
            <a:spLocks noGrp="1"/>
          </p:cNvSpPr>
          <p:nvPr>
            <p:ph type="subTitle" idx="4294967295"/>
          </p:nvPr>
        </p:nvSpPr>
        <p:spPr>
          <a:xfrm>
            <a:off x="311700" y="2416224"/>
            <a:ext cx="8520600" cy="1886099"/>
          </a:xfrm>
          <a:prstGeom prst="rect">
            <a:avLst/>
          </a:prstGeom>
        </p:spPr>
        <p:txBody>
          <a:bodyPr spcFirstLastPara="1" wrap="square" lIns="91425" tIns="91425" rIns="91425" bIns="91425" anchor="t" anchorCtr="0">
            <a:normAutofit/>
          </a:bodyPr>
          <a:lstStyle/>
          <a:p>
            <a:pPr marL="342900">
              <a:spcAft>
                <a:spcPts val="1200"/>
              </a:spcAft>
            </a:pPr>
            <a:r>
              <a:rPr lang="en" sz="2000" b="1" dirty="0">
                <a:solidFill>
                  <a:schemeClr val="lt1"/>
                </a:solidFill>
                <a:latin typeface="Source Sans Pro"/>
                <a:ea typeface="Source Sans Pro"/>
                <a:cs typeface="Source Sans Pro"/>
                <a:sym typeface="Source Sans Pro"/>
              </a:rPr>
              <a:t>Helpdesk Tickets</a:t>
            </a:r>
          </a:p>
          <a:p>
            <a:pPr marL="342900">
              <a:spcAft>
                <a:spcPts val="1200"/>
              </a:spcAft>
            </a:pPr>
            <a:r>
              <a:rPr lang="en" sz="2000" b="1" dirty="0">
                <a:solidFill>
                  <a:schemeClr val="lt1"/>
                </a:solidFill>
                <a:latin typeface="Source Sans Pro"/>
                <a:ea typeface="Source Sans Pro"/>
                <a:cs typeface="Source Sans Pro"/>
                <a:sym typeface="Source Sans Pro"/>
              </a:rPr>
              <a:t>Longevity Pay Changes</a:t>
            </a:r>
          </a:p>
          <a:p>
            <a:pPr marL="342900">
              <a:spcAft>
                <a:spcPts val="1200"/>
              </a:spcAft>
            </a:pPr>
            <a:r>
              <a:rPr lang="en" sz="2000" b="1" dirty="0">
                <a:solidFill>
                  <a:schemeClr val="lt1"/>
                </a:solidFill>
                <a:latin typeface="Source Sans Pro"/>
                <a:ea typeface="Source Sans Pro"/>
                <a:cs typeface="Source Sans Pro"/>
                <a:sym typeface="Source Sans Pro"/>
              </a:rPr>
              <a:t>Additional Approvers Cleanup</a:t>
            </a:r>
          </a:p>
          <a:p>
            <a:pPr marL="342900">
              <a:spcAft>
                <a:spcPts val="1200"/>
              </a:spcAft>
            </a:pPr>
            <a:endParaRPr sz="2000" b="1" dirty="0">
              <a:solidFill>
                <a:schemeClr val="lt1"/>
              </a:solidFill>
              <a:latin typeface="Source Sans Pro"/>
              <a:ea typeface="Source Sans Pro"/>
              <a:cs typeface="Source Sans Pro"/>
              <a:sym typeface="Source Sans Pro"/>
            </a:endParaRPr>
          </a:p>
        </p:txBody>
      </p:sp>
      <p:pic>
        <p:nvPicPr>
          <p:cNvPr id="66" name="Google Shape;66;p14"/>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67" name="Google Shape;67;p14"/>
          <p:cNvCxnSpPr/>
          <p:nvPr/>
        </p:nvCxnSpPr>
        <p:spPr>
          <a:xfrm>
            <a:off x="394800" y="2416225"/>
            <a:ext cx="43329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DA41894A-5E7A-381E-276C-49BB8831FA64}"/>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86967B8E-9C0F-0D6A-0464-062B00FFB834}"/>
              </a:ext>
            </a:extLst>
          </p:cNvPr>
          <p:cNvSpPr/>
          <p:nvPr/>
        </p:nvSpPr>
        <p:spPr>
          <a:xfrm>
            <a:off x="0" y="580948"/>
            <a:ext cx="9162900" cy="4562551"/>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3A8CB3C4-4674-DEBF-D54D-DA1B058E23E3}"/>
              </a:ext>
            </a:extLst>
          </p:cNvPr>
          <p:cNvPicPr preferRelativeResize="0"/>
          <p:nvPr/>
        </p:nvPicPr>
        <p:blipFill rotWithShape="1">
          <a:blip r:embed="rId4">
            <a:alphaModFix/>
          </a:blip>
          <a:srcRect/>
          <a:stretch/>
        </p:blipFill>
        <p:spPr>
          <a:xfrm>
            <a:off x="0" y="3656"/>
            <a:ext cx="3687097" cy="534700"/>
          </a:xfrm>
          <a:prstGeom prst="rect">
            <a:avLst/>
          </a:prstGeom>
          <a:noFill/>
          <a:ln>
            <a:noFill/>
          </a:ln>
        </p:spPr>
      </p:pic>
      <p:sp>
        <p:nvSpPr>
          <p:cNvPr id="106" name="Google Shape;106;p18">
            <a:extLst>
              <a:ext uri="{FF2B5EF4-FFF2-40B4-BE49-F238E27FC236}">
                <a16:creationId xmlns:a16="http://schemas.microsoft.com/office/drawing/2014/main" id="{EEF20570-4E7F-F3A0-5CB3-8D5CC7EBAB92}"/>
              </a:ext>
            </a:extLst>
          </p:cNvPr>
          <p:cNvSpPr txBox="1">
            <a:spLocks noGrp="1"/>
          </p:cNvSpPr>
          <p:nvPr>
            <p:ph type="title"/>
          </p:nvPr>
        </p:nvSpPr>
        <p:spPr>
          <a:xfrm>
            <a:off x="0" y="88841"/>
            <a:ext cx="323381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Payroll Reconciliation</a:t>
            </a:r>
            <a:br>
              <a:rPr lang="en" sz="2020" dirty="0">
                <a:solidFill>
                  <a:schemeClr val="lt1"/>
                </a:solidFill>
                <a:latin typeface="PT Serif"/>
                <a:ea typeface="PT Serif"/>
                <a:cs typeface="PT Serif"/>
                <a:sym typeface="PT Serif"/>
              </a:rPr>
            </a:b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3550CB54-B6F0-6262-9D38-45057BC976C6}"/>
              </a:ext>
            </a:extLst>
          </p:cNvPr>
          <p:cNvSpPr txBox="1">
            <a:spLocks noGrp="1"/>
          </p:cNvSpPr>
          <p:nvPr>
            <p:ph type="body" idx="1"/>
          </p:nvPr>
        </p:nvSpPr>
        <p:spPr>
          <a:xfrm>
            <a:off x="132347" y="704133"/>
            <a:ext cx="8745578" cy="111255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b="1" dirty="0">
                <a:solidFill>
                  <a:schemeClr val="lt1"/>
                </a:solidFill>
                <a:latin typeface="Source Sans Pro"/>
                <a:ea typeface="Source Sans Pro"/>
                <a:cs typeface="Source Sans Pro"/>
                <a:sym typeface="Source Sans Pro"/>
              </a:rPr>
              <a:t>Reconciling Payroll For A Pay Period: Reconciling Cash &amp; Liability Accounts from HCM to FIN</a:t>
            </a:r>
          </a:p>
          <a:p>
            <a:pPr marL="0" lvl="0" indent="0" algn="l" rtl="0">
              <a:spcBef>
                <a:spcPts val="0"/>
              </a:spcBef>
              <a:spcAft>
                <a:spcPts val="1200"/>
              </a:spcAft>
              <a:buSzPts val="852"/>
              <a:buNone/>
            </a:pPr>
            <a:endParaRPr lang="en" sz="20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 sz="20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sz="20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B893B210-8DE0-9DB9-781A-78917A9BA5BC}"/>
              </a:ext>
            </a:extLst>
          </p:cNvPr>
          <p:cNvSpPr txBox="1">
            <a:spLocks noGrp="1"/>
          </p:cNvSpPr>
          <p:nvPr>
            <p:ph type="body" idx="1"/>
          </p:nvPr>
        </p:nvSpPr>
        <p:spPr>
          <a:xfrm>
            <a:off x="71791" y="2476087"/>
            <a:ext cx="8520600" cy="3021230"/>
          </a:xfrm>
          <a:prstGeom prst="rect">
            <a:avLst/>
          </a:prstGeom>
          <a:noFill/>
        </p:spPr>
        <p:txBody>
          <a:bodyPr spcFirstLastPara="1" wrap="square" lIns="91425" tIns="91425" rIns="91425" bIns="91425" anchor="t" anchorCtr="0">
            <a:noAutofit/>
          </a:bodyPr>
          <a:lstStyle/>
          <a:p>
            <a:pPr marL="114300" indent="0">
              <a:buClr>
                <a:schemeClr val="accent4">
                  <a:lumMod val="75000"/>
                </a:schemeClr>
              </a:buClr>
              <a:buNone/>
            </a:pPr>
            <a:r>
              <a:rPr lang="en-US" sz="1200" b="1" dirty="0">
                <a:solidFill>
                  <a:schemeClr val="bg1"/>
                </a:solidFill>
                <a:latin typeface="+mn-lt"/>
              </a:rPr>
              <a:t>There are two parts to the Reconciliation:</a:t>
            </a:r>
          </a:p>
          <a:p>
            <a:pPr marL="114300" indent="0">
              <a:buClr>
                <a:schemeClr val="accent4">
                  <a:lumMod val="75000"/>
                </a:schemeClr>
              </a:buClr>
              <a:buNone/>
            </a:pPr>
            <a:endParaRPr lang="en-US" sz="1200" b="1" dirty="0">
              <a:solidFill>
                <a:schemeClr val="bg1"/>
              </a:solidFill>
              <a:latin typeface="+mn-lt"/>
            </a:endParaRPr>
          </a:p>
          <a:p>
            <a:pPr>
              <a:buClr>
                <a:schemeClr val="accent4">
                  <a:lumMod val="75000"/>
                </a:schemeClr>
              </a:buClr>
              <a:buFont typeface="Arial" panose="020B0604020202020204" pitchFamily="34" charset="0"/>
              <a:buChar char="•"/>
            </a:pPr>
            <a:r>
              <a:rPr lang="en-US" sz="1200" b="1" dirty="0">
                <a:solidFill>
                  <a:schemeClr val="bg1"/>
                </a:solidFill>
                <a:latin typeface="+mn-lt"/>
              </a:rPr>
              <a:t>PART ONE: Reconcile the HR ACCT LINE DETAIL cash &amp; liabilities to the PR JOURNAL cash &amp; liabilities.</a:t>
            </a:r>
          </a:p>
          <a:p>
            <a:pPr marL="114300" indent="0">
              <a:buClr>
                <a:schemeClr val="accent4">
                  <a:lumMod val="75000"/>
                </a:schemeClr>
              </a:buClr>
              <a:buNone/>
            </a:pPr>
            <a:endParaRPr lang="en-US" sz="1200" b="1" dirty="0">
              <a:solidFill>
                <a:schemeClr val="bg1"/>
              </a:solidFill>
              <a:latin typeface="+mn-lt"/>
            </a:endParaRPr>
          </a:p>
          <a:p>
            <a:pPr>
              <a:buClr>
                <a:schemeClr val="accent4">
                  <a:lumMod val="75000"/>
                </a:schemeClr>
              </a:buClr>
              <a:buFont typeface="Arial" panose="020B0604020202020204" pitchFamily="34" charset="0"/>
              <a:buChar char="•"/>
            </a:pPr>
            <a:r>
              <a:rPr lang="en-US" sz="1200" b="1" dirty="0">
                <a:solidFill>
                  <a:schemeClr val="bg1"/>
                </a:solidFill>
                <a:latin typeface="+mn-lt"/>
              </a:rPr>
              <a:t>PART TWO: Reconcile the PR JOURNAL cash and liabilities to the AP JOURNAL cash and liabilities.</a:t>
            </a:r>
            <a:endParaRPr lang="en-US" sz="1200" b="1" dirty="0">
              <a:solidFill>
                <a:schemeClr val="bg1"/>
              </a:solidFill>
              <a:latin typeface="+mn-lt"/>
              <a:ea typeface="Source Sans Pro"/>
              <a:cs typeface="Source Sans Pro"/>
              <a:sym typeface="Source Sans Pro"/>
            </a:endParaRP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This process requires information that can be found from the HR Account Line Detail data. </a:t>
            </a:r>
            <a:endParaRPr sz="1200" dirty="0">
              <a:solidFill>
                <a:schemeClr val="lt1"/>
              </a:solidFill>
              <a:latin typeface="Source Sans Pro"/>
              <a:ea typeface="Source Sans Pro"/>
              <a:cs typeface="Source Sans Pro"/>
              <a:sym typeface="Source Sans Pro"/>
            </a:endParaRPr>
          </a:p>
          <a:p>
            <a:pPr marL="114300" indent="0">
              <a:buNone/>
            </a:pPr>
            <a:r>
              <a:rPr lang="en-US" sz="1200" dirty="0">
                <a:solidFill>
                  <a:schemeClr val="bg1">
                    <a:lumMod val="95000"/>
                  </a:schemeClr>
                </a:solidFill>
              </a:rPr>
              <a:t>HR Account Line Detail data is created from the batch process PAYGL02A, which consists of account information such as gross pay, net pay, benefits and taxes.  </a:t>
            </a:r>
          </a:p>
          <a:p>
            <a:pPr marL="114300" indent="0">
              <a:buNone/>
            </a:pPr>
            <a:r>
              <a:rPr lang="en-US" sz="1200" dirty="0">
                <a:solidFill>
                  <a:schemeClr val="bg1">
                    <a:lumMod val="95000"/>
                  </a:schemeClr>
                </a:solidFill>
              </a:rPr>
              <a:t>In order to extract the HR_ACCT_LINE_DETAIL data you will need to run the following query:</a:t>
            </a:r>
          </a:p>
          <a:p>
            <a:pPr marL="114300" indent="0">
              <a:buNone/>
            </a:pPr>
            <a:r>
              <a:rPr lang="en-US" sz="1200" dirty="0">
                <a:solidFill>
                  <a:schemeClr val="bg1">
                    <a:lumMod val="95000"/>
                  </a:schemeClr>
                </a:solidFill>
              </a:rPr>
              <a:t>Query: </a:t>
            </a:r>
            <a:r>
              <a:rPr lang="en-US" sz="1200" b="1" dirty="0">
                <a:solidFill>
                  <a:srgbClr val="FFFF00"/>
                </a:solidFill>
              </a:rPr>
              <a:t>NMS_PY_ACCOUNTING_LINE_DETAILS</a:t>
            </a:r>
            <a:endParaRPr lang="en-US" sz="1200" dirty="0">
              <a:solidFill>
                <a:srgbClr val="FFFF00"/>
              </a:solidFill>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041ABCFB-6C51-0A34-2286-044BC32AC40A}"/>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405FF02A-A04D-72FF-8046-2A44EA23FBEB}"/>
              </a:ext>
            </a:extLst>
          </p:cNvPr>
          <p:cNvPicPr preferRelativeResize="0"/>
          <p:nvPr/>
        </p:nvPicPr>
        <p:blipFill>
          <a:blip r:embed="rId5">
            <a:alphaModFix/>
          </a:blip>
          <a:stretch>
            <a:fillRect/>
          </a:stretch>
        </p:blipFill>
        <p:spPr>
          <a:xfrm>
            <a:off x="23972" y="1623855"/>
            <a:ext cx="267493" cy="265449"/>
          </a:xfrm>
          <a:prstGeom prst="rect">
            <a:avLst/>
          </a:prstGeom>
          <a:noFill/>
          <a:ln>
            <a:noFill/>
          </a:ln>
        </p:spPr>
      </p:pic>
      <p:pic>
        <p:nvPicPr>
          <p:cNvPr id="113" name="Google Shape;113;p18">
            <a:extLst>
              <a:ext uri="{FF2B5EF4-FFF2-40B4-BE49-F238E27FC236}">
                <a16:creationId xmlns:a16="http://schemas.microsoft.com/office/drawing/2014/main" id="{2690D2CA-DF38-89D7-BD9A-DB613043D21F}"/>
              </a:ext>
            </a:extLst>
          </p:cNvPr>
          <p:cNvPicPr preferRelativeResize="0"/>
          <p:nvPr/>
        </p:nvPicPr>
        <p:blipFill>
          <a:blip r:embed="rId6">
            <a:alphaModFix/>
          </a:blip>
          <a:stretch>
            <a:fillRect/>
          </a:stretch>
        </p:blipFill>
        <p:spPr>
          <a:xfrm>
            <a:off x="7439589" y="4717353"/>
            <a:ext cx="1704411" cy="453234"/>
          </a:xfrm>
          <a:prstGeom prst="rect">
            <a:avLst/>
          </a:prstGeom>
          <a:noFill/>
          <a:ln>
            <a:noFill/>
          </a:ln>
        </p:spPr>
      </p:pic>
      <p:sp>
        <p:nvSpPr>
          <p:cNvPr id="7" name="TextBox 6">
            <a:extLst>
              <a:ext uri="{FF2B5EF4-FFF2-40B4-BE49-F238E27FC236}">
                <a16:creationId xmlns:a16="http://schemas.microsoft.com/office/drawing/2014/main" id="{1A65B48B-5815-83FA-3C7D-926FFB9697BB}"/>
              </a:ext>
            </a:extLst>
          </p:cNvPr>
          <p:cNvSpPr txBox="1"/>
          <p:nvPr/>
        </p:nvSpPr>
        <p:spPr>
          <a:xfrm>
            <a:off x="244836" y="1521980"/>
            <a:ext cx="8520600" cy="954107"/>
          </a:xfrm>
          <a:prstGeom prst="rect">
            <a:avLst/>
          </a:prstGeom>
          <a:noFill/>
        </p:spPr>
        <p:txBody>
          <a:bodyPr wrap="square" rtlCol="0">
            <a:spAutoFit/>
          </a:bodyPr>
          <a:lstStyle/>
          <a:p>
            <a:r>
              <a:rPr lang="en-US" b="1" dirty="0">
                <a:solidFill>
                  <a:schemeClr val="bg1">
                    <a:lumMod val="95000"/>
                  </a:schemeClr>
                </a:solidFill>
              </a:rPr>
              <a:t>It is recommended that you process this reconciliation at the end of every pay period and can be started the Wednesday of the pay week.</a:t>
            </a:r>
          </a:p>
          <a:p>
            <a:r>
              <a:rPr lang="en-US" b="1" dirty="0">
                <a:solidFill>
                  <a:schemeClr val="bg1">
                    <a:lumMod val="95000"/>
                  </a:schemeClr>
                </a:solidFill>
              </a:rPr>
              <a:t>Central Payroll will not ask you to submit your reconciliation, but it should be saved for auditing purposes.</a:t>
            </a:r>
          </a:p>
        </p:txBody>
      </p:sp>
    </p:spTree>
    <p:custDataLst>
      <p:tags r:id="rId1"/>
    </p:custDataLst>
    <p:extLst>
      <p:ext uri="{BB962C8B-B14F-4D97-AF65-F5344CB8AC3E}">
        <p14:creationId xmlns:p14="http://schemas.microsoft.com/office/powerpoint/2010/main" val="416044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F53735C2-6A0D-8AF5-1411-F3C1FA948241}"/>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41A1A719-3E44-1F8B-C743-16FBAF8ED484}"/>
              </a:ext>
            </a:extLst>
          </p:cNvPr>
          <p:cNvSpPr/>
          <p:nvPr/>
        </p:nvSpPr>
        <p:spPr>
          <a:xfrm>
            <a:off x="0" y="580948"/>
            <a:ext cx="9162900" cy="4562551"/>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5CDF507F-515E-24AC-75AA-7D546563DBE5}"/>
              </a:ext>
            </a:extLst>
          </p:cNvPr>
          <p:cNvPicPr preferRelativeResize="0"/>
          <p:nvPr/>
        </p:nvPicPr>
        <p:blipFill rotWithShape="1">
          <a:blip r:embed="rId4">
            <a:alphaModFix/>
          </a:blip>
          <a:srcRect/>
          <a:stretch/>
        </p:blipFill>
        <p:spPr>
          <a:xfrm>
            <a:off x="0" y="3656"/>
            <a:ext cx="3687097" cy="534700"/>
          </a:xfrm>
          <a:prstGeom prst="rect">
            <a:avLst/>
          </a:prstGeom>
          <a:noFill/>
          <a:ln>
            <a:noFill/>
          </a:ln>
        </p:spPr>
      </p:pic>
      <p:sp>
        <p:nvSpPr>
          <p:cNvPr id="106" name="Google Shape;106;p18">
            <a:extLst>
              <a:ext uri="{FF2B5EF4-FFF2-40B4-BE49-F238E27FC236}">
                <a16:creationId xmlns:a16="http://schemas.microsoft.com/office/drawing/2014/main" id="{433F1B7B-4E8C-5238-FC17-AA78F061C47C}"/>
              </a:ext>
            </a:extLst>
          </p:cNvPr>
          <p:cNvSpPr txBox="1">
            <a:spLocks noGrp="1"/>
          </p:cNvSpPr>
          <p:nvPr>
            <p:ph type="title"/>
          </p:nvPr>
        </p:nvSpPr>
        <p:spPr>
          <a:xfrm>
            <a:off x="0" y="88841"/>
            <a:ext cx="323381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Payroll Reconciliation</a:t>
            </a:r>
            <a:br>
              <a:rPr lang="en" sz="2020" dirty="0">
                <a:solidFill>
                  <a:schemeClr val="lt1"/>
                </a:solidFill>
                <a:latin typeface="PT Serif"/>
                <a:ea typeface="PT Serif"/>
                <a:cs typeface="PT Serif"/>
                <a:sym typeface="PT Serif"/>
              </a:rPr>
            </a:b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1328CF1F-0C30-9F44-AA0B-7FB2EB8CF768}"/>
              </a:ext>
            </a:extLst>
          </p:cNvPr>
          <p:cNvSpPr txBox="1">
            <a:spLocks noGrp="1"/>
          </p:cNvSpPr>
          <p:nvPr>
            <p:ph type="body" idx="1"/>
          </p:nvPr>
        </p:nvSpPr>
        <p:spPr>
          <a:xfrm>
            <a:off x="208661" y="716625"/>
            <a:ext cx="8745578" cy="1112556"/>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b="1" dirty="0">
                <a:solidFill>
                  <a:schemeClr val="lt1"/>
                </a:solidFill>
                <a:latin typeface="Source Sans Pro"/>
                <a:ea typeface="Source Sans Pro"/>
                <a:cs typeface="Source Sans Pro"/>
                <a:sym typeface="Source Sans Pro"/>
              </a:rPr>
              <a:t>Central Payroll has posted the procedure for this reconcilaiton on the CPB page of the DFA Website:</a:t>
            </a:r>
          </a:p>
          <a:p>
            <a:pPr marL="0" lvl="0" indent="0">
              <a:spcAft>
                <a:spcPts val="1200"/>
              </a:spcAft>
              <a:buSzPts val="852"/>
              <a:buNone/>
            </a:pPr>
            <a:r>
              <a:rPr lang="en-US" sz="2000" b="1" dirty="0">
                <a:solidFill>
                  <a:schemeClr val="lt1"/>
                </a:solidFill>
                <a:latin typeface="Source Sans Pro"/>
                <a:ea typeface="Source Sans Pro"/>
                <a:cs typeface="Source Sans Pro"/>
                <a:sym typeface="Source Sans Pro"/>
                <a:hlinkClick r:id="rId5"/>
              </a:rPr>
              <a:t>https://www.nmdfa.state.nm.us/financial-control/central-payroll-bureau/</a:t>
            </a:r>
            <a:endParaRPr lang="en-US" sz="2000" b="1" dirty="0">
              <a:solidFill>
                <a:schemeClr val="lt1"/>
              </a:solidFill>
              <a:latin typeface="Source Sans Pro"/>
              <a:ea typeface="Source Sans Pro"/>
              <a:cs typeface="Source Sans Pro"/>
              <a:sym typeface="Source Sans Pro"/>
            </a:endParaRPr>
          </a:p>
          <a:p>
            <a:pPr marL="0" lvl="0" indent="0">
              <a:spcAft>
                <a:spcPts val="1200"/>
              </a:spcAft>
              <a:buSzPts val="852"/>
              <a:buNone/>
            </a:pPr>
            <a:endParaRPr lang="en" sz="20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 sz="20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 sz="2000" b="1" dirty="0">
              <a:solidFill>
                <a:schemeClr val="lt1"/>
              </a:solidFill>
              <a:latin typeface="Source Sans Pro"/>
              <a:ea typeface="Source Sans Pro"/>
              <a:cs typeface="Source Sans Pro"/>
              <a:sym typeface="Source Sans Pro"/>
            </a:endParaRPr>
          </a:p>
          <a:p>
            <a:pPr marL="0" lvl="0" indent="0" algn="l" rtl="0">
              <a:spcBef>
                <a:spcPts val="0"/>
              </a:spcBef>
              <a:spcAft>
                <a:spcPts val="1200"/>
              </a:spcAft>
              <a:buSzPts val="852"/>
              <a:buNone/>
            </a:pPr>
            <a:endParaRPr lang="en-US" sz="2000" b="1"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DDDD7FC5-A160-90AD-D71D-0D4AE6FFE6A7}"/>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3DBF90B8-ACA7-077A-E474-7ABFA91C3F62}"/>
              </a:ext>
            </a:extLst>
          </p:cNvPr>
          <p:cNvPicPr preferRelativeResize="0"/>
          <p:nvPr/>
        </p:nvPicPr>
        <p:blipFill>
          <a:blip r:embed="rId6">
            <a:alphaModFix/>
          </a:blip>
          <a:stretch>
            <a:fillRect/>
          </a:stretch>
        </p:blipFill>
        <p:spPr>
          <a:xfrm>
            <a:off x="44207" y="4313322"/>
            <a:ext cx="267493" cy="265449"/>
          </a:xfrm>
          <a:prstGeom prst="rect">
            <a:avLst/>
          </a:prstGeom>
          <a:noFill/>
          <a:ln>
            <a:noFill/>
          </a:ln>
        </p:spPr>
      </p:pic>
      <p:pic>
        <p:nvPicPr>
          <p:cNvPr id="113" name="Google Shape;113;p18">
            <a:extLst>
              <a:ext uri="{FF2B5EF4-FFF2-40B4-BE49-F238E27FC236}">
                <a16:creationId xmlns:a16="http://schemas.microsoft.com/office/drawing/2014/main" id="{2F8A1E59-A6D0-C450-FA4F-3C49FF70D8EB}"/>
              </a:ext>
            </a:extLst>
          </p:cNvPr>
          <p:cNvPicPr preferRelativeResize="0"/>
          <p:nvPr/>
        </p:nvPicPr>
        <p:blipFill>
          <a:blip r:embed="rId7">
            <a:alphaModFix/>
          </a:blip>
          <a:stretch>
            <a:fillRect/>
          </a:stretch>
        </p:blipFill>
        <p:spPr>
          <a:xfrm>
            <a:off x="7173614" y="4433400"/>
            <a:ext cx="1704411" cy="453234"/>
          </a:xfrm>
          <a:prstGeom prst="rect">
            <a:avLst/>
          </a:prstGeom>
          <a:noFill/>
          <a:ln>
            <a:noFill/>
          </a:ln>
        </p:spPr>
      </p:pic>
      <p:pic>
        <p:nvPicPr>
          <p:cNvPr id="3" name="Picture 2">
            <a:extLst>
              <a:ext uri="{FF2B5EF4-FFF2-40B4-BE49-F238E27FC236}">
                <a16:creationId xmlns:a16="http://schemas.microsoft.com/office/drawing/2014/main" id="{32C0B649-DC74-11BB-EAA1-A1A6B72ADE59}"/>
              </a:ext>
            </a:extLst>
          </p:cNvPr>
          <p:cNvPicPr>
            <a:picLocks noChangeAspect="1"/>
          </p:cNvPicPr>
          <p:nvPr/>
        </p:nvPicPr>
        <p:blipFill>
          <a:blip r:embed="rId8"/>
          <a:stretch>
            <a:fillRect/>
          </a:stretch>
        </p:blipFill>
        <p:spPr>
          <a:xfrm>
            <a:off x="141180" y="2027237"/>
            <a:ext cx="5389510" cy="786667"/>
          </a:xfrm>
          <a:prstGeom prst="rect">
            <a:avLst/>
          </a:prstGeom>
        </p:spPr>
      </p:pic>
      <p:pic>
        <p:nvPicPr>
          <p:cNvPr id="5" name="Picture 4">
            <a:extLst>
              <a:ext uri="{FF2B5EF4-FFF2-40B4-BE49-F238E27FC236}">
                <a16:creationId xmlns:a16="http://schemas.microsoft.com/office/drawing/2014/main" id="{A4BED7DC-F1CD-9E49-4B1C-B18EB87AAD48}"/>
              </a:ext>
            </a:extLst>
          </p:cNvPr>
          <p:cNvPicPr>
            <a:picLocks noChangeAspect="1"/>
          </p:cNvPicPr>
          <p:nvPr/>
        </p:nvPicPr>
        <p:blipFill>
          <a:blip r:embed="rId9"/>
          <a:stretch>
            <a:fillRect/>
          </a:stretch>
        </p:blipFill>
        <p:spPr>
          <a:xfrm>
            <a:off x="141180" y="2809012"/>
            <a:ext cx="5389510" cy="1234748"/>
          </a:xfrm>
          <a:prstGeom prst="rect">
            <a:avLst/>
          </a:prstGeom>
        </p:spPr>
      </p:pic>
      <p:sp>
        <p:nvSpPr>
          <p:cNvPr id="6" name="TextBox 5">
            <a:extLst>
              <a:ext uri="{FF2B5EF4-FFF2-40B4-BE49-F238E27FC236}">
                <a16:creationId xmlns:a16="http://schemas.microsoft.com/office/drawing/2014/main" id="{BD2AFC7A-386A-A963-9309-113EA8B70043}"/>
              </a:ext>
            </a:extLst>
          </p:cNvPr>
          <p:cNvSpPr txBox="1"/>
          <p:nvPr/>
        </p:nvSpPr>
        <p:spPr>
          <a:xfrm>
            <a:off x="274927" y="4269219"/>
            <a:ext cx="4569576" cy="738664"/>
          </a:xfrm>
          <a:prstGeom prst="rect">
            <a:avLst/>
          </a:prstGeom>
          <a:noFill/>
        </p:spPr>
        <p:txBody>
          <a:bodyPr wrap="square" rtlCol="0">
            <a:spAutoFit/>
          </a:bodyPr>
          <a:lstStyle/>
          <a:p>
            <a:r>
              <a:rPr lang="en-US" b="1" dirty="0">
                <a:solidFill>
                  <a:schemeClr val="lt1"/>
                </a:solidFill>
                <a:latin typeface="Source Sans Pro"/>
                <a:ea typeface="Source Sans Pro"/>
                <a:cs typeface="Source Sans Pro"/>
                <a:sym typeface="Source Sans Pro"/>
              </a:rPr>
              <a:t>Agencies can request to schedule training by submitting a Training Request form to </a:t>
            </a:r>
            <a:r>
              <a:rPr lang="en-US" dirty="0">
                <a:solidFill>
                  <a:schemeClr val="accent6"/>
                </a:solidFill>
                <a:latin typeface="Source Sans Pro"/>
                <a:ea typeface="Source Sans Pro"/>
                <a:cs typeface="Source Sans Pro"/>
                <a:sym typeface="Source Sans Pro"/>
              </a:rPr>
              <a:t>CPBTrainers@dfa.nm.gov</a:t>
            </a:r>
            <a:endParaRPr lang="en-US" b="1" dirty="0">
              <a:solidFill>
                <a:schemeClr val="lt1"/>
              </a:solidFill>
              <a:latin typeface="Source Sans Pro"/>
              <a:ea typeface="Source Sans Pro"/>
              <a:cs typeface="Source Sans Pro"/>
              <a:sym typeface="Source Sans Pro"/>
            </a:endParaRPr>
          </a:p>
          <a:p>
            <a:endParaRPr lang="en-US" dirty="0"/>
          </a:p>
        </p:txBody>
      </p:sp>
    </p:spTree>
    <p:custDataLst>
      <p:tags r:id="rId1"/>
    </p:custDataLst>
    <p:extLst>
      <p:ext uri="{BB962C8B-B14F-4D97-AF65-F5344CB8AC3E}">
        <p14:creationId xmlns:p14="http://schemas.microsoft.com/office/powerpoint/2010/main" val="251577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p:nvPr/>
        </p:nvSpPr>
        <p:spPr>
          <a:xfrm>
            <a:off x="0" y="0"/>
            <a:ext cx="9162900" cy="51435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2" name="Google Shape;82;p16"/>
          <p:cNvPicPr preferRelativeResize="0"/>
          <p:nvPr/>
        </p:nvPicPr>
        <p:blipFill>
          <a:blip r:embed="rId4">
            <a:alphaModFix/>
          </a:blip>
          <a:stretch>
            <a:fillRect/>
          </a:stretch>
        </p:blipFill>
        <p:spPr>
          <a:xfrm rot="5400000">
            <a:off x="7716062" y="3760162"/>
            <a:ext cx="1473400" cy="1388925"/>
          </a:xfrm>
          <a:prstGeom prst="rect">
            <a:avLst/>
          </a:prstGeom>
          <a:noFill/>
          <a:ln>
            <a:noFill/>
          </a:ln>
        </p:spPr>
      </p:pic>
      <p:sp>
        <p:nvSpPr>
          <p:cNvPr id="83" name="Google Shape;83;p16"/>
          <p:cNvSpPr txBox="1">
            <a:spLocks noGrp="1"/>
          </p:cNvSpPr>
          <p:nvPr>
            <p:ph type="body" idx="1"/>
          </p:nvPr>
        </p:nvSpPr>
        <p:spPr>
          <a:xfrm>
            <a:off x="311700" y="3515"/>
            <a:ext cx="4926961" cy="852455"/>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chemeClr val="lt1"/>
                </a:solidFill>
                <a:latin typeface="Source Sans Pro"/>
                <a:ea typeface="Source Sans Pro"/>
                <a:cs typeface="Source Sans Pro"/>
                <a:sym typeface="Source Sans Pro"/>
              </a:rPr>
              <a:t>How to research errors?</a:t>
            </a:r>
            <a:endParaRPr sz="3500" b="1" dirty="0">
              <a:solidFill>
                <a:schemeClr val="lt1"/>
              </a:solidFill>
              <a:latin typeface="Source Sans Pro"/>
              <a:ea typeface="Source Sans Pro"/>
              <a:cs typeface="Source Sans Pro"/>
              <a:sym typeface="Source Sans Pro"/>
            </a:endParaRPr>
          </a:p>
        </p:txBody>
      </p:sp>
      <p:sp>
        <p:nvSpPr>
          <p:cNvPr id="84" name="Google Shape;84;p16"/>
          <p:cNvSpPr txBox="1">
            <a:spLocks noGrp="1"/>
          </p:cNvSpPr>
          <p:nvPr>
            <p:ph type="body" idx="1"/>
          </p:nvPr>
        </p:nvSpPr>
        <p:spPr>
          <a:xfrm>
            <a:off x="3421736" y="95509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QUERY: NMS_PY_ACCOUNTING_LINE_DETAILS</a:t>
            </a:r>
            <a:endParaRPr sz="2095" dirty="0">
              <a:solidFill>
                <a:srgbClr val="DE8B26"/>
              </a:solidFill>
              <a:latin typeface="Source Sans Pro"/>
              <a:ea typeface="Source Sans Pro"/>
              <a:cs typeface="Source Sans Pro"/>
              <a:sym typeface="Source Sans Pro"/>
            </a:endParaRPr>
          </a:p>
        </p:txBody>
      </p:sp>
      <p:cxnSp>
        <p:nvCxnSpPr>
          <p:cNvPr id="85" name="Google Shape;85;p16"/>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86" name="Google Shape;86;p16"/>
          <p:cNvPicPr preferRelativeResize="0"/>
          <p:nvPr/>
        </p:nvPicPr>
        <p:blipFill>
          <a:blip r:embed="rId5">
            <a:alphaModFix/>
          </a:blip>
          <a:stretch>
            <a:fillRect/>
          </a:stretch>
        </p:blipFill>
        <p:spPr>
          <a:xfrm>
            <a:off x="5605569" y="4618625"/>
            <a:ext cx="1877842" cy="572700"/>
          </a:xfrm>
          <a:prstGeom prst="rect">
            <a:avLst/>
          </a:prstGeom>
          <a:noFill/>
          <a:ln>
            <a:noFill/>
          </a:ln>
        </p:spPr>
      </p:pic>
      <p:sp>
        <p:nvSpPr>
          <p:cNvPr id="5" name="TextBox 4">
            <a:extLst>
              <a:ext uri="{FF2B5EF4-FFF2-40B4-BE49-F238E27FC236}">
                <a16:creationId xmlns:a16="http://schemas.microsoft.com/office/drawing/2014/main" id="{49711B13-E375-580E-8E33-6A436A928D79}"/>
              </a:ext>
            </a:extLst>
          </p:cNvPr>
          <p:cNvSpPr txBox="1"/>
          <p:nvPr/>
        </p:nvSpPr>
        <p:spPr>
          <a:xfrm>
            <a:off x="128421" y="855970"/>
            <a:ext cx="3333365" cy="4408899"/>
          </a:xfrm>
          <a:prstGeom prst="rect">
            <a:avLst/>
          </a:prstGeom>
          <a:noFill/>
        </p:spPr>
        <p:txBody>
          <a:bodyPr wrap="square" rtlCol="0">
            <a:spAutoFit/>
          </a:bodyPr>
          <a:lstStyle/>
          <a:p>
            <a:pPr marL="0" marR="0">
              <a:lnSpc>
                <a:spcPct val="115000"/>
              </a:lnSpc>
              <a:spcAft>
                <a:spcPts val="10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Time and Labor task profile ID’s is where the accounting information is stored and is the funding source tied to the employees’ time reported in HCM.  </a:t>
            </a:r>
          </a:p>
          <a:p>
            <a:pPr marL="0" marR="0">
              <a:lnSpc>
                <a:spcPct val="115000"/>
              </a:lnSpc>
              <a:spcAft>
                <a:spcPts val="10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payroll processes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are</a:t>
            </a: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run in HCM, it creates NMS_PY_ACCOUNTING_LINE_DETAILS data in HCM and is sent over to FINANCIALS.  </a:t>
            </a:r>
          </a:p>
          <a:p>
            <a:pPr marL="0" marR="0">
              <a:lnSpc>
                <a:spcPct val="115000"/>
              </a:lnSpc>
              <a:spcAft>
                <a:spcPts val="1000"/>
              </a:spcAft>
            </a:pPr>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NMS_PY_ACCOUNTING_LINE_DETAILS data is a result of all the payroll transactions processed in a pay period. It is the input file, to generating the PR Journals in Financials, which get posted to the General Ledger.</a:t>
            </a:r>
          </a:p>
          <a:p>
            <a:endParaRPr lang="en-US" dirty="0"/>
          </a:p>
        </p:txBody>
      </p:sp>
      <p:pic>
        <p:nvPicPr>
          <p:cNvPr id="4" name="Picture 3">
            <a:extLst>
              <a:ext uri="{FF2B5EF4-FFF2-40B4-BE49-F238E27FC236}">
                <a16:creationId xmlns:a16="http://schemas.microsoft.com/office/drawing/2014/main" id="{200B1EDC-4CE8-776A-7405-354CE8EC15F2}"/>
              </a:ext>
            </a:extLst>
          </p:cNvPr>
          <p:cNvPicPr>
            <a:picLocks noChangeAspect="1"/>
          </p:cNvPicPr>
          <p:nvPr/>
        </p:nvPicPr>
        <p:blipFill>
          <a:blip r:embed="rId6"/>
          <a:stretch>
            <a:fillRect/>
          </a:stretch>
        </p:blipFill>
        <p:spPr>
          <a:xfrm>
            <a:off x="3461786" y="1485081"/>
            <a:ext cx="5614252" cy="2848794"/>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a:blip r:embed="rId4">
            <a:alphaModFix/>
          </a:blip>
          <a:stretch>
            <a:fillRect/>
          </a:stretch>
        </p:blipFill>
        <p:spPr>
          <a:xfrm>
            <a:off x="5811237" y="705427"/>
            <a:ext cx="3328562" cy="4438077"/>
          </a:xfrm>
          <a:prstGeom prst="rect">
            <a:avLst/>
          </a:prstGeom>
          <a:noFill/>
          <a:ln>
            <a:noFill/>
          </a:ln>
        </p:spPr>
      </p:pic>
      <p:cxnSp>
        <p:nvCxnSpPr>
          <p:cNvPr id="119" name="Google Shape;119;p19"/>
          <p:cNvCxnSpPr/>
          <p:nvPr/>
        </p:nvCxnSpPr>
        <p:spPr>
          <a:xfrm>
            <a:off x="311700" y="4829900"/>
            <a:ext cx="8828100" cy="0"/>
          </a:xfrm>
          <a:prstGeom prst="straightConnector1">
            <a:avLst/>
          </a:prstGeom>
          <a:noFill/>
          <a:ln w="38100" cap="flat" cmpd="sng">
            <a:solidFill>
              <a:srgbClr val="004D4C"/>
            </a:solidFill>
            <a:prstDash val="solid"/>
            <a:round/>
            <a:headEnd type="none" w="med" len="med"/>
            <a:tailEnd type="none" w="med" len="med"/>
          </a:ln>
        </p:spPr>
      </p:cxnSp>
      <p:sp>
        <p:nvSpPr>
          <p:cNvPr id="120" name="Google Shape;120;p19"/>
          <p:cNvSpPr txBox="1">
            <a:spLocks noGrp="1"/>
          </p:cNvSpPr>
          <p:nvPr>
            <p:ph type="body" idx="1"/>
          </p:nvPr>
        </p:nvSpPr>
        <p:spPr>
          <a:xfrm>
            <a:off x="357325" y="1477749"/>
            <a:ext cx="5595900" cy="328896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050" dirty="0">
                <a:effectLst/>
                <a:latin typeface="Cambria" panose="02040503050406030204" pitchFamily="18" charset="0"/>
                <a:ea typeface="Arial" panose="020B0604020202020204" pitchFamily="34" charset="0"/>
                <a:cs typeface="Cambria" panose="02040503050406030204" pitchFamily="18" charset="0"/>
              </a:rPr>
              <a:t>Central Payroll will notify agencies by email of all payroll errors generated.  Agencies will need to provide CPB with the appropriate accounting information to correct the journal </a:t>
            </a:r>
            <a:r>
              <a:rPr lang="en-US" sz="1050" b="1" dirty="0">
                <a:effectLst/>
                <a:latin typeface="Cambria" panose="02040503050406030204" pitchFamily="18" charset="0"/>
                <a:ea typeface="Arial" panose="020B0604020202020204" pitchFamily="34" charset="0"/>
                <a:cs typeface="Cambria" panose="02040503050406030204" pitchFamily="18" charset="0"/>
              </a:rPr>
              <a:t>within 24 hours of notification</a:t>
            </a:r>
            <a:r>
              <a:rPr lang="en-US" sz="1050" dirty="0">
                <a:effectLst/>
                <a:latin typeface="Cambria" panose="02040503050406030204" pitchFamily="18" charset="0"/>
                <a:ea typeface="Arial" panose="020B0604020202020204" pitchFamily="34" charset="0"/>
                <a:cs typeface="Cambria" panose="02040503050406030204" pitchFamily="18" charset="0"/>
              </a:rPr>
              <a:t>.  Additionally, the agency </a:t>
            </a:r>
            <a:r>
              <a:rPr lang="en-US" sz="1050" b="1" dirty="0">
                <a:effectLst/>
                <a:latin typeface="Cambria" panose="02040503050406030204" pitchFamily="18" charset="0"/>
                <a:ea typeface="Arial" panose="020B0604020202020204" pitchFamily="34" charset="0"/>
                <a:cs typeface="Cambria" panose="02040503050406030204" pitchFamily="18" charset="0"/>
              </a:rPr>
              <a:t>must </a:t>
            </a:r>
            <a:r>
              <a:rPr lang="en-US" sz="1050" dirty="0">
                <a:effectLst/>
                <a:latin typeface="Cambria" panose="02040503050406030204" pitchFamily="18" charset="0"/>
                <a:ea typeface="Arial" panose="020B0604020202020204" pitchFamily="34" charset="0"/>
                <a:cs typeface="Cambria" panose="02040503050406030204" pitchFamily="18" charset="0"/>
              </a:rPr>
              <a:t>correct the error in HCM </a:t>
            </a:r>
            <a:r>
              <a:rPr lang="en-US" sz="1050" b="1" dirty="0">
                <a:effectLst/>
                <a:latin typeface="Cambria" panose="02040503050406030204" pitchFamily="18" charset="0"/>
                <a:ea typeface="Arial" panose="020B0604020202020204" pitchFamily="34" charset="0"/>
                <a:cs typeface="Cambria" panose="02040503050406030204" pitchFamily="18" charset="0"/>
              </a:rPr>
              <a:t>prior to the next payroll cycle</a:t>
            </a:r>
            <a:r>
              <a:rPr lang="en-US" sz="1050" dirty="0">
                <a:effectLst/>
                <a:latin typeface="Cambria" panose="02040503050406030204" pitchFamily="18" charset="0"/>
                <a:ea typeface="Arial" panose="020B0604020202020204" pitchFamily="34" charset="0"/>
                <a:cs typeface="Cambria" panose="02040503050406030204" pitchFamily="18" charset="0"/>
              </a:rPr>
              <a:t>.  If the errors are created due to budget errors, the agency will need to have the budget corrected or reclassify the expenses to a holding account and then journal the expenses after budget is posted.</a:t>
            </a:r>
          </a:p>
          <a:p>
            <a:pPr marL="0" marR="279400" indent="0" algn="just">
              <a:spcBef>
                <a:spcPts val="800"/>
              </a:spcBef>
              <a:buSzPts val="1100"/>
              <a:buNone/>
            </a:pPr>
            <a:r>
              <a:rPr lang="en-US" sz="1050" dirty="0">
                <a:effectLst/>
                <a:latin typeface="Cambria" panose="02040503050406030204" pitchFamily="18" charset="0"/>
                <a:ea typeface="Arial" panose="020B0604020202020204" pitchFamily="34" charset="0"/>
                <a:cs typeface="Cambria" panose="02040503050406030204" pitchFamily="18" charset="0"/>
              </a:rPr>
              <a:t>Most of the errors are caused by project costing associated with combo codes and task profiles.  Agencies should provide Central Payroll with contact information for financial staff that are responsible for maintaining this information.  </a:t>
            </a:r>
          </a:p>
          <a:p>
            <a:pPr marL="0" marR="279400" indent="0" algn="just">
              <a:spcBef>
                <a:spcPts val="800"/>
              </a:spcBef>
              <a:buSzPts val="1100"/>
              <a:buNone/>
            </a:pPr>
            <a:r>
              <a:rPr lang="en-US" sz="1050" dirty="0">
                <a:effectLst/>
                <a:latin typeface="Cambria" panose="02040503050406030204" pitchFamily="18" charset="0"/>
                <a:ea typeface="Arial" panose="020B0604020202020204" pitchFamily="34" charset="0"/>
                <a:cs typeface="Cambria" panose="02040503050406030204" pitchFamily="18" charset="0"/>
              </a:rPr>
              <a:t>Payroll journals are essential to the State financial accounting system accurately reflecting payroll activity, therefore if an agency has the same errors for two pay periods, all agency stakeholders will be required to meet with DFA Financial Control Division and Central Payroll prior to the journal corrections being made the second time.  </a:t>
            </a:r>
            <a:endParaRPr lang="en-US" sz="1050" dirty="0">
              <a:effectLst/>
              <a:latin typeface="Arial" panose="020B0604020202020204" pitchFamily="34" charset="0"/>
              <a:ea typeface="Arial" panose="020B0604020202020204" pitchFamily="34" charset="0"/>
            </a:endParaRPr>
          </a:p>
          <a:p>
            <a:pPr marL="0" marR="279400" indent="0" algn="just">
              <a:spcBef>
                <a:spcPts val="800"/>
              </a:spcBef>
              <a:buSzPts val="1100"/>
              <a:buNone/>
            </a:pPr>
            <a:endParaRPr lang="en-US" sz="1050" dirty="0">
              <a:effectLst/>
              <a:latin typeface="Arial" panose="020B0604020202020204" pitchFamily="34" charset="0"/>
              <a:ea typeface="Arial" panose="020B0604020202020204" pitchFamily="34" charset="0"/>
            </a:endParaRPr>
          </a:p>
          <a:p>
            <a:pPr marL="0" marR="279400" lvl="0" indent="0" algn="just" rtl="0">
              <a:spcBef>
                <a:spcPts val="800"/>
              </a:spcBef>
              <a:spcAft>
                <a:spcPts val="0"/>
              </a:spcAft>
              <a:buSzPts val="1100"/>
              <a:buNone/>
            </a:pPr>
            <a:endParaRPr sz="1050" dirty="0">
              <a:solidFill>
                <a:srgbClr val="DE8B26"/>
              </a:solidFill>
              <a:latin typeface="Source Sans Pro"/>
              <a:ea typeface="Source Sans Pro"/>
              <a:cs typeface="Source Sans Pro"/>
              <a:sym typeface="Source Sans Pro"/>
            </a:endParaRPr>
          </a:p>
        </p:txBody>
      </p:sp>
      <p:pic>
        <p:nvPicPr>
          <p:cNvPr id="121" name="Google Shape;121;p19"/>
          <p:cNvPicPr preferRelativeResize="0"/>
          <p:nvPr/>
        </p:nvPicPr>
        <p:blipFill>
          <a:blip r:embed="rId5">
            <a:alphaModFix/>
          </a:blip>
          <a:stretch>
            <a:fillRect/>
          </a:stretch>
        </p:blipFill>
        <p:spPr>
          <a:xfrm>
            <a:off x="89832" y="1656989"/>
            <a:ext cx="267493" cy="265449"/>
          </a:xfrm>
          <a:prstGeom prst="rect">
            <a:avLst/>
          </a:prstGeom>
          <a:noFill/>
          <a:ln>
            <a:noFill/>
          </a:ln>
        </p:spPr>
      </p:pic>
      <p:sp>
        <p:nvSpPr>
          <p:cNvPr id="124" name="Google Shape;124;p19"/>
          <p:cNvSpPr txBox="1">
            <a:spLocks noGrp="1"/>
          </p:cNvSpPr>
          <p:nvPr>
            <p:ph type="body" idx="1"/>
          </p:nvPr>
        </p:nvSpPr>
        <p:spPr>
          <a:xfrm>
            <a:off x="357325" y="956150"/>
            <a:ext cx="55959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Correcting Errors</a:t>
            </a:r>
            <a:endParaRPr sz="2500" b="1" dirty="0">
              <a:solidFill>
                <a:srgbClr val="004D4C"/>
              </a:solidFill>
              <a:latin typeface="Source Sans Pro"/>
              <a:ea typeface="Source Sans Pro"/>
              <a:cs typeface="Source Sans Pro"/>
              <a:sym typeface="Source Sans Pro"/>
            </a:endParaRPr>
          </a:p>
        </p:txBody>
      </p:sp>
      <p:pic>
        <p:nvPicPr>
          <p:cNvPr id="125" name="Google Shape;125;p19"/>
          <p:cNvPicPr preferRelativeResize="0"/>
          <p:nvPr/>
        </p:nvPicPr>
        <p:blipFill rotWithShape="1">
          <a:blip r:embed="rId6">
            <a:alphaModFix/>
          </a:blip>
          <a:srcRect l="51376" t="-1650" b="1649"/>
          <a:stretch/>
        </p:blipFill>
        <p:spPr>
          <a:xfrm>
            <a:off x="0" y="445025"/>
            <a:ext cx="1000501" cy="260400"/>
          </a:xfrm>
          <a:prstGeom prst="rect">
            <a:avLst/>
          </a:prstGeom>
          <a:noFill/>
          <a:ln>
            <a:noFill/>
          </a:ln>
        </p:spPr>
      </p:pic>
      <p:sp>
        <p:nvSpPr>
          <p:cNvPr id="126" name="Google Shape;126;p19"/>
          <p:cNvSpPr txBox="1">
            <a:spLocks noGrp="1"/>
          </p:cNvSpPr>
          <p:nvPr>
            <p:ph type="title"/>
          </p:nvPr>
        </p:nvSpPr>
        <p:spPr>
          <a:xfrm>
            <a:off x="1049650" y="376775"/>
            <a:ext cx="2817000" cy="39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91"/>
              <a:buNone/>
            </a:pPr>
            <a:r>
              <a:rPr lang="en" sz="1818" dirty="0">
                <a:solidFill>
                  <a:srgbClr val="004D4C"/>
                </a:solidFill>
                <a:latin typeface="PT Serif"/>
                <a:ea typeface="PT Serif"/>
                <a:cs typeface="PT Serif"/>
                <a:sym typeface="PT Serif"/>
              </a:rPr>
              <a:t>Payroll Journals</a:t>
            </a:r>
            <a:endParaRPr sz="1818" dirty="0">
              <a:solidFill>
                <a:srgbClr val="004D4C"/>
              </a:solidFill>
              <a:latin typeface="PT Serif"/>
              <a:ea typeface="PT Serif"/>
              <a:cs typeface="PT Serif"/>
              <a:sym typeface="PT Serif"/>
            </a:endParaRPr>
          </a:p>
        </p:txBody>
      </p:sp>
      <p:sp>
        <p:nvSpPr>
          <p:cNvPr id="127" name="Google Shape;127;p19"/>
          <p:cNvSpPr/>
          <p:nvPr/>
        </p:nvSpPr>
        <p:spPr>
          <a:xfrm>
            <a:off x="7350450" y="4562600"/>
            <a:ext cx="1956600" cy="5109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8" name="Google Shape;128;p19"/>
          <p:cNvPicPr preferRelativeResize="0"/>
          <p:nvPr/>
        </p:nvPicPr>
        <p:blipFill>
          <a:blip r:embed="rId7">
            <a:alphaModFix/>
          </a:blip>
          <a:stretch>
            <a:fillRect/>
          </a:stretch>
        </p:blipFill>
        <p:spPr>
          <a:xfrm>
            <a:off x="7386876" y="4562600"/>
            <a:ext cx="1752923" cy="534600"/>
          </a:xfrm>
          <a:prstGeom prst="rect">
            <a:avLst/>
          </a:prstGeom>
          <a:noFill/>
          <a:ln>
            <a:no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0EBFFEF0-F940-6288-34FB-ECB0F725C52D}"/>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090AB116-5E1A-8E12-10FC-F118B279E099}"/>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F227C50D-4489-E5D1-B992-A6F9951E5D62}"/>
              </a:ext>
            </a:extLst>
          </p:cNvPr>
          <p:cNvPicPr preferRelativeResize="0"/>
          <p:nvPr/>
        </p:nvPicPr>
        <p:blipFill rotWithShape="1">
          <a:blip r:embed="rId4">
            <a:alphaModFix/>
          </a:blip>
          <a:srcRect/>
          <a:stretch/>
        </p:blipFill>
        <p:spPr>
          <a:xfrm>
            <a:off x="-1" y="445025"/>
            <a:ext cx="3687097" cy="534700"/>
          </a:xfrm>
          <a:prstGeom prst="rect">
            <a:avLst/>
          </a:prstGeom>
          <a:noFill/>
          <a:ln>
            <a:noFill/>
          </a:ln>
        </p:spPr>
      </p:pic>
      <p:sp>
        <p:nvSpPr>
          <p:cNvPr id="106" name="Google Shape;106;p18">
            <a:extLst>
              <a:ext uri="{FF2B5EF4-FFF2-40B4-BE49-F238E27FC236}">
                <a16:creationId xmlns:a16="http://schemas.microsoft.com/office/drawing/2014/main" id="{613369AB-F26A-D6BE-63FB-49ED18535EBA}"/>
              </a:ext>
            </a:extLst>
          </p:cNvPr>
          <p:cNvSpPr txBox="1">
            <a:spLocks noGrp="1"/>
          </p:cNvSpPr>
          <p:nvPr>
            <p:ph type="title"/>
          </p:nvPr>
        </p:nvSpPr>
        <p:spPr>
          <a:xfrm>
            <a:off x="52128" y="467075"/>
            <a:ext cx="3233812" cy="572700"/>
          </a:xfrm>
          <a:prstGeom prst="rect">
            <a:avLst/>
          </a:prstGeom>
        </p:spPr>
        <p:txBody>
          <a:bodyPr spcFirstLastPara="1" wrap="square" lIns="91425" tIns="91425" rIns="91425" bIns="91425" anchor="t" anchorCtr="0">
            <a:normAutofit fontScale="90000"/>
          </a:bodyPr>
          <a:lstStyle/>
          <a:p>
            <a:pPr lvl="0">
              <a:buSzPts val="990"/>
            </a:pPr>
            <a:r>
              <a:rPr lang="en" sz="2020" dirty="0">
                <a:solidFill>
                  <a:schemeClr val="lt1"/>
                </a:solidFill>
                <a:latin typeface="PT Serif"/>
                <a:ea typeface="PT Serif"/>
                <a:cs typeface="PT Serif"/>
                <a:sym typeface="PT Serif"/>
              </a:rPr>
              <a:t>Liability vs Expense Accounts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F3C32FE6-A1E6-2D9E-6D3B-F042A8242796}"/>
              </a:ext>
            </a:extLst>
          </p:cNvPr>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Payroll Journal Corrections</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F0D612C1-C70D-219C-5332-FC7A504BD998}"/>
              </a:ext>
            </a:extLst>
          </p:cNvPr>
          <p:cNvSpPr txBox="1">
            <a:spLocks noGrp="1"/>
          </p:cNvSpPr>
          <p:nvPr>
            <p:ph type="body" idx="1"/>
          </p:nvPr>
        </p:nvSpPr>
        <p:spPr>
          <a:xfrm>
            <a:off x="357325" y="1794025"/>
            <a:ext cx="8520600" cy="811838"/>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When correcting payroll journals it is imperative to understand how the corrections will alter the posting into FIN.  Budget is based on expenses and a correction to an expense line item should not impact the liability account.  Issues arise when expenses are moved from one funding source into a different funding source.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776FE7A0-8CCA-FDC6-CA51-2666207A03A6}"/>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A87B56A6-16D8-AC7E-CDD5-F27AF4968992}"/>
              </a:ext>
            </a:extLst>
          </p:cNvPr>
          <p:cNvPicPr preferRelativeResize="0"/>
          <p:nvPr/>
        </p:nvPicPr>
        <p:blipFill>
          <a:blip r:embed="rId5">
            <a:alphaModFix/>
          </a:blip>
          <a:stretch>
            <a:fillRect/>
          </a:stretch>
        </p:blipFill>
        <p:spPr>
          <a:xfrm>
            <a:off x="604428" y="2982825"/>
            <a:ext cx="267493" cy="265449"/>
          </a:xfrm>
          <a:prstGeom prst="rect">
            <a:avLst/>
          </a:prstGeom>
          <a:noFill/>
          <a:ln>
            <a:noFill/>
          </a:ln>
        </p:spPr>
      </p:pic>
      <p:sp>
        <p:nvSpPr>
          <p:cNvPr id="111" name="Google Shape;111;p18">
            <a:extLst>
              <a:ext uri="{FF2B5EF4-FFF2-40B4-BE49-F238E27FC236}">
                <a16:creationId xmlns:a16="http://schemas.microsoft.com/office/drawing/2014/main" id="{A8AAC2EB-B691-73A0-D819-ABFE4967DF6A}"/>
              </a:ext>
            </a:extLst>
          </p:cNvPr>
          <p:cNvSpPr txBox="1">
            <a:spLocks noGrp="1"/>
          </p:cNvSpPr>
          <p:nvPr>
            <p:ph type="body" idx="1"/>
          </p:nvPr>
        </p:nvSpPr>
        <p:spPr>
          <a:xfrm>
            <a:off x="871921" y="2571749"/>
            <a:ext cx="8006100" cy="686875"/>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CPB will not split funding sources on accounts.  If you are moving the expense to a different funding, it must be moved in whole and any allocation needed made through a journal entry after posting.  Because all expense accounts create an offset of a liablility, it is imperative that the liablility is also changed.  A liability can only be moved between funds, if the entire liablility is moved.   One expense will have multiple liabilities associated with it.</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112" name="Google Shape;112;p18">
            <a:extLst>
              <a:ext uri="{FF2B5EF4-FFF2-40B4-BE49-F238E27FC236}">
                <a16:creationId xmlns:a16="http://schemas.microsoft.com/office/drawing/2014/main" id="{D5EF5176-B16C-C4D5-BAA8-93911681AA96}"/>
              </a:ext>
            </a:extLst>
          </p:cNvPr>
          <p:cNvSpPr txBox="1">
            <a:spLocks noGrp="1"/>
          </p:cNvSpPr>
          <p:nvPr>
            <p:ph type="body" idx="1"/>
          </p:nvPr>
        </p:nvSpPr>
        <p:spPr>
          <a:xfrm>
            <a:off x="357325" y="3725525"/>
            <a:ext cx="8520600" cy="811838"/>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b="1" i="1" dirty="0">
                <a:solidFill>
                  <a:srgbClr val="DE8B26"/>
                </a:solidFill>
                <a:latin typeface="Source Sans Pro"/>
                <a:ea typeface="Source Sans Pro"/>
                <a:cs typeface="Source Sans Pro"/>
                <a:sym typeface="Source Sans Pro"/>
              </a:rPr>
              <a:t>Cash control allocates cash based on liability payments.  If you move a liability, it will impact the cash allocation posted after payroll.  Negative cash balances are not allowed and payroll journal adjustments may impact on cash. </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82F0E758-AD9C-FBD2-9B6A-B4E23B96CE49}"/>
              </a:ext>
            </a:extLst>
          </p:cNvPr>
          <p:cNvPicPr preferRelativeResize="0"/>
          <p:nvPr/>
        </p:nvPicPr>
        <p:blipFill>
          <a:blip r:embed="rId6">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966908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C716649E-CA3B-84C2-CDF1-6737E50CC158}"/>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940F6D15-C442-A9E9-144F-2524FD0E4540}"/>
              </a:ext>
            </a:extLst>
          </p:cNvPr>
          <p:cNvSpPr txBox="1">
            <a:spLocks noGrp="1"/>
          </p:cNvSpPr>
          <p:nvPr>
            <p:ph type="body" idx="1"/>
          </p:nvPr>
        </p:nvSpPr>
        <p:spPr>
          <a:xfrm>
            <a:off x="357324" y="618841"/>
            <a:ext cx="5287337" cy="945859"/>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New Job Aid for Payroll Journal Errors </a:t>
            </a:r>
            <a:r>
              <a:rPr lang="en" sz="1200" b="1" dirty="0">
                <a:solidFill>
                  <a:srgbClr val="004D4C"/>
                </a:solidFill>
                <a:latin typeface="Source Sans Pro"/>
                <a:ea typeface="Source Sans Pro"/>
                <a:cs typeface="Source Sans Pro"/>
                <a:sym typeface="Source Sans Pro"/>
              </a:rPr>
              <a:t>*Coming Soon!</a:t>
            </a:r>
          </a:p>
        </p:txBody>
      </p:sp>
      <p:pic>
        <p:nvPicPr>
          <p:cNvPr id="92" name="Google Shape;92;p17">
            <a:extLst>
              <a:ext uri="{FF2B5EF4-FFF2-40B4-BE49-F238E27FC236}">
                <a16:creationId xmlns:a16="http://schemas.microsoft.com/office/drawing/2014/main" id="{1C3775C7-963C-7397-E5B9-FF89588AFF7F}"/>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a:extLst>
              <a:ext uri="{FF2B5EF4-FFF2-40B4-BE49-F238E27FC236}">
                <a16:creationId xmlns:a16="http://schemas.microsoft.com/office/drawing/2014/main" id="{1F0A0E0D-6EEF-17B1-A829-5548379F5FF0}"/>
              </a:ext>
            </a:extLst>
          </p:cNvPr>
          <p:cNvSpPr txBox="1">
            <a:spLocks noGrp="1"/>
          </p:cNvSpPr>
          <p:nvPr>
            <p:ph type="body" idx="1"/>
          </p:nvPr>
        </p:nvSpPr>
        <p:spPr>
          <a:xfrm>
            <a:off x="357325" y="1360049"/>
            <a:ext cx="5287337" cy="171514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You may receive an email from Central Payroll regarding an error in a payroll journal. </a:t>
            </a:r>
          </a:p>
          <a:p>
            <a:pPr marL="0" marR="279400" lvl="0" indent="0" algn="just" rtl="0">
              <a:spcBef>
                <a:spcPts val="800"/>
              </a:spcBef>
              <a:spcAft>
                <a:spcPts val="0"/>
              </a:spcAft>
              <a:buClr>
                <a:schemeClr val="dk1"/>
              </a:buClr>
              <a:buSzPts val="1100"/>
              <a:buFont typeface="Arial"/>
              <a:buNone/>
            </a:pPr>
            <a:r>
              <a:rPr lang="en-US" sz="1200" dirty="0">
                <a:solidFill>
                  <a:schemeClr val="dk1"/>
                </a:solidFill>
                <a:latin typeface="Source Sans Pro"/>
                <a:ea typeface="Source Sans Pro"/>
                <a:cs typeface="Source Sans Pro"/>
                <a:sym typeface="Source Sans Pro"/>
              </a:rPr>
              <a:t>Central Payroll has created a new job aid that will assist in finding what is causing the error in your payroll journals using the information provided in the email. We will post this new job aid on the CPB page of the DFA website.</a:t>
            </a:r>
          </a:p>
          <a:p>
            <a:pPr marL="0" marR="279400" lvl="0" indent="0" algn="just">
              <a:spcBef>
                <a:spcPts val="800"/>
              </a:spcBef>
              <a:buClr>
                <a:schemeClr val="dk1"/>
              </a:buClr>
              <a:buSzPts val="1100"/>
              <a:buNone/>
            </a:pPr>
            <a:r>
              <a:rPr lang="en-US" sz="1200" dirty="0">
                <a:solidFill>
                  <a:schemeClr val="dk1"/>
                </a:solidFill>
                <a:latin typeface="Source Sans Pro"/>
                <a:ea typeface="Source Sans Pro"/>
                <a:cs typeface="Source Sans Pro"/>
                <a:sym typeface="Source Sans Pro"/>
                <a:hlinkClick r:id="rId5"/>
              </a:rPr>
              <a:t>https://www.nmdfa.state.nm.us/financial-control/central-payroll-bureau/</a:t>
            </a:r>
            <a:endParaRPr lang="en-US" sz="1200" dirty="0">
              <a:solidFill>
                <a:schemeClr val="dk1"/>
              </a:solidFill>
              <a:latin typeface="Source Sans Pro"/>
              <a:ea typeface="Source Sans Pro"/>
              <a:cs typeface="Source Sans Pro"/>
              <a:sym typeface="Source Sans Pro"/>
            </a:endParaRPr>
          </a:p>
          <a:p>
            <a:pPr marL="0" marR="279400" lvl="0" indent="0" algn="just">
              <a:spcBef>
                <a:spcPts val="800"/>
              </a:spcBef>
              <a:buClr>
                <a:schemeClr val="dk1"/>
              </a:buClr>
              <a:buSzPts val="1100"/>
              <a:buNone/>
            </a:pP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94" name="Google Shape;94;p17">
            <a:extLst>
              <a:ext uri="{FF2B5EF4-FFF2-40B4-BE49-F238E27FC236}">
                <a16:creationId xmlns:a16="http://schemas.microsoft.com/office/drawing/2014/main" id="{26E2ADAE-3212-8543-3B78-DBBB74733E91}"/>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a:extLst>
              <a:ext uri="{FF2B5EF4-FFF2-40B4-BE49-F238E27FC236}">
                <a16:creationId xmlns:a16="http://schemas.microsoft.com/office/drawing/2014/main" id="{C41FF8CB-7546-AAF5-9184-3FA9BC880448}"/>
              </a:ext>
            </a:extLst>
          </p:cNvPr>
          <p:cNvPicPr preferRelativeResize="0"/>
          <p:nvPr/>
        </p:nvPicPr>
        <p:blipFill>
          <a:blip r:embed="rId6">
            <a:alphaModFix/>
          </a:blip>
          <a:stretch>
            <a:fillRect/>
          </a:stretch>
        </p:blipFill>
        <p:spPr>
          <a:xfrm>
            <a:off x="223578" y="4059448"/>
            <a:ext cx="267493" cy="265449"/>
          </a:xfrm>
          <a:prstGeom prst="rect">
            <a:avLst/>
          </a:prstGeom>
          <a:noFill/>
          <a:ln>
            <a:noFill/>
          </a:ln>
        </p:spPr>
      </p:pic>
      <p:sp>
        <p:nvSpPr>
          <p:cNvPr id="97" name="Google Shape;97;p17">
            <a:extLst>
              <a:ext uri="{FF2B5EF4-FFF2-40B4-BE49-F238E27FC236}">
                <a16:creationId xmlns:a16="http://schemas.microsoft.com/office/drawing/2014/main" id="{3CE39F8E-47FC-35C0-3265-BB7CE886397C}"/>
              </a:ext>
            </a:extLst>
          </p:cNvPr>
          <p:cNvSpPr txBox="1">
            <a:spLocks noGrp="1"/>
          </p:cNvSpPr>
          <p:nvPr>
            <p:ph type="body" idx="1"/>
          </p:nvPr>
        </p:nvSpPr>
        <p:spPr>
          <a:xfrm>
            <a:off x="491071" y="3905823"/>
            <a:ext cx="85206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The majority of the errors will require help from your agencies budgeting departments to fix.</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a:extLst>
              <a:ext uri="{FF2B5EF4-FFF2-40B4-BE49-F238E27FC236}">
                <a16:creationId xmlns:a16="http://schemas.microsoft.com/office/drawing/2014/main" id="{2EE20896-C95E-B8B5-35E4-019A5B4C6CDD}"/>
              </a:ext>
            </a:extLst>
          </p:cNvPr>
          <p:cNvSpPr txBox="1">
            <a:spLocks noGrp="1"/>
          </p:cNvSpPr>
          <p:nvPr>
            <p:ph type="title"/>
          </p:nvPr>
        </p:nvSpPr>
        <p:spPr>
          <a:xfrm>
            <a:off x="5372125" y="3767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Payroll Journal Job Aid</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FCC52C79-FF40-6B2A-3698-D934C249629C}"/>
              </a:ext>
            </a:extLst>
          </p:cNvPr>
          <p:cNvPicPr preferRelativeResize="0"/>
          <p:nvPr/>
        </p:nvPicPr>
        <p:blipFill rotWithShape="1">
          <a:blip r:embed="rId7">
            <a:alphaModFix/>
          </a:blip>
          <a:srcRect l="53471" t="-1650" b="1649"/>
          <a:stretch/>
        </p:blipFill>
        <p:spPr>
          <a:xfrm rot="10800000">
            <a:off x="8189125" y="445025"/>
            <a:ext cx="957400" cy="260400"/>
          </a:xfrm>
          <a:prstGeom prst="rect">
            <a:avLst/>
          </a:prstGeom>
          <a:noFill/>
          <a:ln>
            <a:noFill/>
          </a:ln>
        </p:spPr>
      </p:pic>
      <p:pic>
        <p:nvPicPr>
          <p:cNvPr id="3" name="Picture 2">
            <a:extLst>
              <a:ext uri="{FF2B5EF4-FFF2-40B4-BE49-F238E27FC236}">
                <a16:creationId xmlns:a16="http://schemas.microsoft.com/office/drawing/2014/main" id="{05657C81-63B3-DEC9-5045-24095A660EF2}"/>
              </a:ext>
            </a:extLst>
          </p:cNvPr>
          <p:cNvPicPr>
            <a:picLocks noChangeAspect="1"/>
          </p:cNvPicPr>
          <p:nvPr/>
        </p:nvPicPr>
        <p:blipFill>
          <a:blip r:embed="rId8"/>
          <a:stretch>
            <a:fillRect/>
          </a:stretch>
        </p:blipFill>
        <p:spPr>
          <a:xfrm>
            <a:off x="5382466" y="1300773"/>
            <a:ext cx="3726843" cy="2605050"/>
          </a:xfrm>
          <a:prstGeom prst="rect">
            <a:avLst/>
          </a:prstGeom>
          <a:ln>
            <a:solidFill>
              <a:schemeClr val="tx1"/>
            </a:solidFill>
          </a:ln>
        </p:spPr>
      </p:pic>
    </p:spTree>
    <p:custDataLst>
      <p:tags r:id="rId1"/>
    </p:custDataLst>
    <p:extLst>
      <p:ext uri="{BB962C8B-B14F-4D97-AF65-F5344CB8AC3E}">
        <p14:creationId xmlns:p14="http://schemas.microsoft.com/office/powerpoint/2010/main" val="1418158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p:cNvPicPr preferRelativeResize="0"/>
          <p:nvPr/>
        </p:nvPicPr>
        <p:blipFill rotWithShape="1">
          <a:blip r:embed="rId4">
            <a:alphaModFix/>
          </a:blip>
          <a:srcRect/>
          <a:stretch/>
        </p:blipFill>
        <p:spPr>
          <a:xfrm>
            <a:off x="-1" y="445025"/>
            <a:ext cx="3687097" cy="534700"/>
          </a:xfrm>
          <a:prstGeom prst="rect">
            <a:avLst/>
          </a:prstGeom>
          <a:noFill/>
          <a:ln>
            <a:noFill/>
          </a:ln>
        </p:spPr>
      </p:pic>
      <p:sp>
        <p:nvSpPr>
          <p:cNvPr id="106" name="Google Shape;106;p18"/>
          <p:cNvSpPr txBox="1">
            <a:spLocks noGrp="1"/>
          </p:cNvSpPr>
          <p:nvPr>
            <p:ph type="title"/>
          </p:nvPr>
        </p:nvSpPr>
        <p:spPr>
          <a:xfrm>
            <a:off x="52128" y="467075"/>
            <a:ext cx="323381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n" sz="2020" dirty="0">
                <a:solidFill>
                  <a:schemeClr val="lt1"/>
                </a:solidFill>
                <a:latin typeface="PT Serif"/>
                <a:ea typeface="PT Serif"/>
                <a:cs typeface="PT Serif"/>
                <a:sym typeface="PT Serif"/>
              </a:rPr>
              <a:t>Leave Balance Discrepencies</a:t>
            </a:r>
            <a:br>
              <a:rPr lang="en" sz="2020" dirty="0">
                <a:solidFill>
                  <a:schemeClr val="lt1"/>
                </a:solidFill>
                <a:latin typeface="PT Serif"/>
                <a:ea typeface="PT Serif"/>
                <a:cs typeface="PT Serif"/>
                <a:sym typeface="PT Serif"/>
              </a:rPr>
            </a:br>
            <a:endParaRPr sz="2020" dirty="0">
              <a:solidFill>
                <a:schemeClr val="lt1"/>
              </a:solidFill>
              <a:latin typeface="PT Serif"/>
              <a:ea typeface="PT Serif"/>
              <a:cs typeface="PT Serif"/>
              <a:sym typeface="PT Serif"/>
            </a:endParaRPr>
          </a:p>
        </p:txBody>
      </p:sp>
      <p:sp>
        <p:nvSpPr>
          <p:cNvPr id="107" name="Google Shape;107;p18"/>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00" b="1" dirty="0">
                <a:solidFill>
                  <a:schemeClr val="lt1"/>
                </a:solidFill>
                <a:latin typeface="Source Sans Pro"/>
                <a:ea typeface="Source Sans Pro"/>
                <a:cs typeface="Source Sans Pro"/>
                <a:sym typeface="Source Sans Pro"/>
              </a:rPr>
              <a:t>An employee has a discrepency in their Sick and/or Annual leave buckets.</a:t>
            </a:r>
            <a:endParaRPr sz="2000" b="1" dirty="0">
              <a:solidFill>
                <a:schemeClr val="lt1"/>
              </a:solidFill>
              <a:latin typeface="Source Sans Pro"/>
              <a:ea typeface="Source Sans Pro"/>
              <a:cs typeface="Source Sans Pro"/>
              <a:sym typeface="Source Sans Pro"/>
            </a:endParaRPr>
          </a:p>
        </p:txBody>
      </p:sp>
      <p:sp>
        <p:nvSpPr>
          <p:cNvPr id="108" name="Google Shape;108;p18"/>
          <p:cNvSpPr txBox="1">
            <a:spLocks noGrp="1"/>
          </p:cNvSpPr>
          <p:nvPr>
            <p:ph type="body" idx="1"/>
          </p:nvPr>
        </p:nvSpPr>
        <p:spPr>
          <a:xfrm>
            <a:off x="357325" y="1794025"/>
            <a:ext cx="8520600" cy="777600"/>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These discrepancies are usually discovered by looking at an employees Leave/Comp Time screen in Team Time or on the TLV report when processing a Terminal Leave.</a:t>
            </a:r>
          </a:p>
          <a:p>
            <a:pPr marL="0" marR="279400" lvl="0" indent="0" algn="just" rtl="0">
              <a:spcBef>
                <a:spcPts val="800"/>
              </a:spcBef>
              <a:spcAft>
                <a:spcPts val="0"/>
              </a:spcAft>
              <a:buSzPts val="1100"/>
              <a:buNone/>
            </a:pPr>
            <a:endParaRPr lang="en-US"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p:cNvPicPr preferRelativeResize="0"/>
          <p:nvPr/>
        </p:nvPicPr>
        <p:blipFill>
          <a:blip r:embed="rId5">
            <a:alphaModFix/>
          </a:blip>
          <a:stretch>
            <a:fillRect/>
          </a:stretch>
        </p:blipFill>
        <p:spPr>
          <a:xfrm>
            <a:off x="132347" y="4484489"/>
            <a:ext cx="267493" cy="265449"/>
          </a:xfrm>
          <a:prstGeom prst="rect">
            <a:avLst/>
          </a:prstGeom>
          <a:noFill/>
          <a:ln>
            <a:noFill/>
          </a:ln>
        </p:spPr>
      </p:pic>
      <p:sp>
        <p:nvSpPr>
          <p:cNvPr id="112" name="Google Shape;112;p18"/>
          <p:cNvSpPr txBox="1">
            <a:spLocks noGrp="1"/>
          </p:cNvSpPr>
          <p:nvPr>
            <p:ph type="body" idx="1"/>
          </p:nvPr>
        </p:nvSpPr>
        <p:spPr>
          <a:xfrm>
            <a:off x="399840" y="4319036"/>
            <a:ext cx="8520600" cy="643557"/>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These balances must be corrected before a Terminal Leave Request can be processed by Central  Payroll.</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p:cNvPicPr preferRelativeResize="0"/>
          <p:nvPr/>
        </p:nvPicPr>
        <p:blipFill>
          <a:blip r:embed="rId6">
            <a:alphaModFix/>
          </a:blip>
          <a:stretch>
            <a:fillRect/>
          </a:stretch>
        </p:blipFill>
        <p:spPr>
          <a:xfrm>
            <a:off x="7173614" y="4433400"/>
            <a:ext cx="1704411" cy="453234"/>
          </a:xfrm>
          <a:prstGeom prst="rect">
            <a:avLst/>
          </a:prstGeom>
          <a:noFill/>
          <a:ln>
            <a:noFill/>
          </a:ln>
        </p:spPr>
      </p:pic>
      <p:pic>
        <p:nvPicPr>
          <p:cNvPr id="3" name="Picture 2">
            <a:extLst>
              <a:ext uri="{FF2B5EF4-FFF2-40B4-BE49-F238E27FC236}">
                <a16:creationId xmlns:a16="http://schemas.microsoft.com/office/drawing/2014/main" id="{3FD7D1C3-176F-B56B-674B-5B97BD6920A6}"/>
              </a:ext>
            </a:extLst>
          </p:cNvPr>
          <p:cNvPicPr>
            <a:picLocks noChangeAspect="1"/>
          </p:cNvPicPr>
          <p:nvPr/>
        </p:nvPicPr>
        <p:blipFill>
          <a:blip r:embed="rId7"/>
          <a:stretch>
            <a:fillRect/>
          </a:stretch>
        </p:blipFill>
        <p:spPr>
          <a:xfrm>
            <a:off x="651237" y="2662231"/>
            <a:ext cx="3340888" cy="1649083"/>
          </a:xfrm>
          <a:prstGeom prst="rect">
            <a:avLst/>
          </a:prstGeom>
          <a:ln>
            <a:solidFill>
              <a:schemeClr val="tx1"/>
            </a:solidFill>
          </a:ln>
        </p:spPr>
      </p:pic>
      <p:pic>
        <p:nvPicPr>
          <p:cNvPr id="5" name="Picture 4">
            <a:extLst>
              <a:ext uri="{FF2B5EF4-FFF2-40B4-BE49-F238E27FC236}">
                <a16:creationId xmlns:a16="http://schemas.microsoft.com/office/drawing/2014/main" id="{9D5A3580-EA17-FB3B-8B9B-E399A67B161F}"/>
              </a:ext>
            </a:extLst>
          </p:cNvPr>
          <p:cNvPicPr>
            <a:picLocks noChangeAspect="1"/>
          </p:cNvPicPr>
          <p:nvPr/>
        </p:nvPicPr>
        <p:blipFill>
          <a:blip r:embed="rId8"/>
          <a:stretch>
            <a:fillRect/>
          </a:stretch>
        </p:blipFill>
        <p:spPr>
          <a:xfrm>
            <a:off x="4506726" y="2593243"/>
            <a:ext cx="3871275" cy="1066113"/>
          </a:xfrm>
          <a:prstGeom prst="rect">
            <a:avLst/>
          </a:prstGeom>
          <a:ln>
            <a:solidFill>
              <a:schemeClr val="tx1"/>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6C814C3B-BD44-4D22-3E89-E3B957568CAD}"/>
            </a:ext>
          </a:extLst>
        </p:cNvPr>
        <p:cNvGrpSpPr/>
        <p:nvPr/>
      </p:nvGrpSpPr>
      <p:grpSpPr>
        <a:xfrm>
          <a:off x="0" y="0"/>
          <a:ext cx="0" cy="0"/>
          <a:chOff x="0" y="0"/>
          <a:chExt cx="0" cy="0"/>
        </a:xfrm>
      </p:grpSpPr>
      <p:sp>
        <p:nvSpPr>
          <p:cNvPr id="91" name="Google Shape;91;p17">
            <a:extLst>
              <a:ext uri="{FF2B5EF4-FFF2-40B4-BE49-F238E27FC236}">
                <a16:creationId xmlns:a16="http://schemas.microsoft.com/office/drawing/2014/main" id="{9BA6D9DC-DF49-B3A8-A9DE-063B593A3341}"/>
              </a:ext>
            </a:extLst>
          </p:cNvPr>
          <p:cNvSpPr txBox="1">
            <a:spLocks noGrp="1"/>
          </p:cNvSpPr>
          <p:nvPr>
            <p:ph type="body" idx="1"/>
          </p:nvPr>
        </p:nvSpPr>
        <p:spPr>
          <a:xfrm>
            <a:off x="229109" y="256129"/>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dirty="0">
                <a:solidFill>
                  <a:srgbClr val="004D4C"/>
                </a:solidFill>
                <a:latin typeface="Source Sans Pro"/>
                <a:ea typeface="Source Sans Pro"/>
                <a:cs typeface="Source Sans Pro"/>
                <a:sym typeface="Source Sans Pro"/>
              </a:rPr>
              <a:t>Processing an Audit for Annual &amp; Sick Leave.</a:t>
            </a:r>
            <a:endParaRPr sz="2500" b="1" dirty="0">
              <a:solidFill>
                <a:srgbClr val="004D4C"/>
              </a:solidFill>
              <a:latin typeface="Source Sans Pro"/>
              <a:ea typeface="Source Sans Pro"/>
              <a:cs typeface="Source Sans Pro"/>
              <a:sym typeface="Source Sans Pro"/>
            </a:endParaRPr>
          </a:p>
        </p:txBody>
      </p:sp>
      <p:pic>
        <p:nvPicPr>
          <p:cNvPr id="92" name="Google Shape;92;p17">
            <a:extLst>
              <a:ext uri="{FF2B5EF4-FFF2-40B4-BE49-F238E27FC236}">
                <a16:creationId xmlns:a16="http://schemas.microsoft.com/office/drawing/2014/main" id="{B43E35C5-90F4-0D74-0FD5-EA9C99160276}"/>
              </a:ext>
            </a:extLst>
          </p:cNvPr>
          <p:cNvPicPr preferRelativeResize="0"/>
          <p:nvPr/>
        </p:nvPicPr>
        <p:blipFill>
          <a:blip r:embed="rId4">
            <a:alphaModFix/>
          </a:blip>
          <a:stretch>
            <a:fillRect/>
          </a:stretch>
        </p:blipFill>
        <p:spPr>
          <a:xfrm>
            <a:off x="6900150" y="4478523"/>
            <a:ext cx="1977774" cy="397000"/>
          </a:xfrm>
          <a:prstGeom prst="rect">
            <a:avLst/>
          </a:prstGeom>
          <a:noFill/>
          <a:ln>
            <a:noFill/>
          </a:ln>
        </p:spPr>
      </p:pic>
      <p:sp>
        <p:nvSpPr>
          <p:cNvPr id="93" name="Google Shape;93;p17">
            <a:extLst>
              <a:ext uri="{FF2B5EF4-FFF2-40B4-BE49-F238E27FC236}">
                <a16:creationId xmlns:a16="http://schemas.microsoft.com/office/drawing/2014/main" id="{F73B47B2-A94E-A312-0E6A-8E393A981E80}"/>
              </a:ext>
            </a:extLst>
          </p:cNvPr>
          <p:cNvSpPr txBox="1">
            <a:spLocks noGrp="1"/>
          </p:cNvSpPr>
          <p:nvPr>
            <p:ph type="body" idx="1"/>
          </p:nvPr>
        </p:nvSpPr>
        <p:spPr>
          <a:xfrm>
            <a:off x="311700" y="890762"/>
            <a:ext cx="8520600" cy="874013"/>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Clr>
                <a:schemeClr val="dk1"/>
              </a:buClr>
              <a:buSzPts val="1100"/>
              <a:buFont typeface="Arial"/>
              <a:buNone/>
            </a:pPr>
            <a:r>
              <a:rPr lang="en" sz="1200" dirty="0">
                <a:solidFill>
                  <a:schemeClr val="dk1"/>
                </a:solidFill>
                <a:latin typeface="Source Sans Pro"/>
                <a:ea typeface="Source Sans Pro"/>
                <a:cs typeface="Source Sans Pro"/>
                <a:sym typeface="Source Sans Pro"/>
              </a:rPr>
              <a:t>A leave audit must be conducted when a discrepency is found in an employees leave balances. This audit will help determine what the employees correct balance should be. Once determined, you will submit your findings to Central Payroll in order to correct the balances in HCM.</a:t>
            </a:r>
            <a:r>
              <a:rPr lang="en" sz="1200" dirty="0">
                <a:solidFill>
                  <a:schemeClr val="dk1"/>
                </a:solidFill>
                <a:highlight>
                  <a:srgbClr val="FFFFFF"/>
                </a:highlight>
                <a:latin typeface="Source Sans Pro"/>
                <a:ea typeface="Source Sans Pro"/>
                <a:cs typeface="Source Sans Pro"/>
                <a:sym typeface="Source Sans Pro"/>
              </a:rPr>
              <a:t> </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r>
              <a:rPr lang="en-US" sz="2095" dirty="0">
                <a:solidFill>
                  <a:srgbClr val="DE8B26"/>
                </a:solidFill>
                <a:latin typeface="Source Sans Pro"/>
                <a:ea typeface="Source Sans Pro"/>
                <a:cs typeface="Source Sans Pro"/>
                <a:sym typeface="Source Sans Pro"/>
              </a:rPr>
              <a:t>There are two queries that you use when conducting a Leave Audit.</a:t>
            </a:r>
          </a:p>
          <a:p>
            <a:r>
              <a:rPr lang="en-US" dirty="0"/>
              <a:t>NMS_TL_LEAVE_ACCRUAL</a:t>
            </a:r>
          </a:p>
          <a:p>
            <a:r>
              <a:rPr lang="en-US" dirty="0"/>
              <a:t>NMS_TL_RPTD_TIME</a:t>
            </a:r>
          </a:p>
          <a:p>
            <a:pPr marL="114300" indent="0">
              <a:buNone/>
            </a:pPr>
            <a:r>
              <a:rPr lang="en-US" dirty="0"/>
              <a:t>Nearly every audit is different, and some require more research to find the correct balance.</a:t>
            </a:r>
          </a:p>
          <a:p>
            <a:endParaRPr lang="en-US" sz="2095"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lang="en-US" sz="2095" dirty="0">
              <a:solidFill>
                <a:srgbClr val="DE8B26"/>
              </a:solidFill>
              <a:latin typeface="Source Sans Pro"/>
              <a:ea typeface="Source Sans Pro"/>
              <a:cs typeface="Source Sans Pro"/>
              <a:sym typeface="Source Sans Pro"/>
            </a:endParaRPr>
          </a:p>
        </p:txBody>
      </p:sp>
      <p:cxnSp>
        <p:nvCxnSpPr>
          <p:cNvPr id="94" name="Google Shape;94;p17">
            <a:extLst>
              <a:ext uri="{FF2B5EF4-FFF2-40B4-BE49-F238E27FC236}">
                <a16:creationId xmlns:a16="http://schemas.microsoft.com/office/drawing/2014/main" id="{42C43C39-4F8A-8A36-701E-34FA129D1F6C}"/>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95" name="Google Shape;95;p17">
            <a:extLst>
              <a:ext uri="{FF2B5EF4-FFF2-40B4-BE49-F238E27FC236}">
                <a16:creationId xmlns:a16="http://schemas.microsoft.com/office/drawing/2014/main" id="{6A4AB797-143C-A16D-B267-9FED733C25D1}"/>
              </a:ext>
            </a:extLst>
          </p:cNvPr>
          <p:cNvPicPr preferRelativeResize="0"/>
          <p:nvPr/>
        </p:nvPicPr>
        <p:blipFill>
          <a:blip r:embed="rId5">
            <a:alphaModFix/>
          </a:blip>
          <a:stretch>
            <a:fillRect/>
          </a:stretch>
        </p:blipFill>
        <p:spPr>
          <a:xfrm>
            <a:off x="357325" y="4018063"/>
            <a:ext cx="267493" cy="265449"/>
          </a:xfrm>
          <a:prstGeom prst="rect">
            <a:avLst/>
          </a:prstGeom>
          <a:noFill/>
          <a:ln>
            <a:noFill/>
          </a:ln>
        </p:spPr>
      </p:pic>
      <p:sp>
        <p:nvSpPr>
          <p:cNvPr id="96" name="Google Shape;96;p17">
            <a:extLst>
              <a:ext uri="{FF2B5EF4-FFF2-40B4-BE49-F238E27FC236}">
                <a16:creationId xmlns:a16="http://schemas.microsoft.com/office/drawing/2014/main" id="{873C8ABD-EA8A-8FA2-F40B-F65F076A9CB9}"/>
              </a:ext>
            </a:extLst>
          </p:cNvPr>
          <p:cNvSpPr txBox="1">
            <a:spLocks noGrp="1"/>
          </p:cNvSpPr>
          <p:nvPr>
            <p:ph type="body" idx="1"/>
          </p:nvPr>
        </p:nvSpPr>
        <p:spPr>
          <a:xfrm>
            <a:off x="659200" y="3797328"/>
            <a:ext cx="8006100" cy="534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dk1"/>
                </a:solidFill>
                <a:latin typeface="Source Sans Pro"/>
                <a:ea typeface="Source Sans Pro"/>
                <a:cs typeface="Source Sans Pro"/>
                <a:sym typeface="Source Sans Pro"/>
              </a:rPr>
              <a:t>Please submit a request to schedule training with the CPB training team to learn how to process a Leave Audit. </a:t>
            </a:r>
            <a:endParaRPr sz="1200" dirty="0">
              <a:solidFill>
                <a:schemeClr val="dk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sp>
        <p:nvSpPr>
          <p:cNvPr id="98" name="Google Shape;98;p17">
            <a:extLst>
              <a:ext uri="{FF2B5EF4-FFF2-40B4-BE49-F238E27FC236}">
                <a16:creationId xmlns:a16="http://schemas.microsoft.com/office/drawing/2014/main" id="{D129E807-DB64-77BC-AD3C-00F90101D401}"/>
              </a:ext>
            </a:extLst>
          </p:cNvPr>
          <p:cNvSpPr txBox="1">
            <a:spLocks noGrp="1"/>
          </p:cNvSpPr>
          <p:nvPr>
            <p:ph type="title"/>
          </p:nvPr>
        </p:nvSpPr>
        <p:spPr>
          <a:xfrm>
            <a:off x="5369600" y="84675"/>
            <a:ext cx="2817000" cy="396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SzPts val="891"/>
              <a:buNone/>
            </a:pPr>
            <a:r>
              <a:rPr lang="en" sz="1818" dirty="0">
                <a:solidFill>
                  <a:srgbClr val="004D4C"/>
                </a:solidFill>
                <a:latin typeface="PT Serif"/>
                <a:ea typeface="PT Serif"/>
                <a:cs typeface="PT Serif"/>
                <a:sym typeface="PT Serif"/>
              </a:rPr>
              <a:t>Leave Audits</a:t>
            </a:r>
            <a:endParaRPr sz="1818" dirty="0">
              <a:solidFill>
                <a:srgbClr val="004D4C"/>
              </a:solidFill>
              <a:latin typeface="PT Serif"/>
              <a:ea typeface="PT Serif"/>
              <a:cs typeface="PT Serif"/>
              <a:sym typeface="PT Serif"/>
            </a:endParaRPr>
          </a:p>
        </p:txBody>
      </p:sp>
      <p:pic>
        <p:nvPicPr>
          <p:cNvPr id="99" name="Google Shape;99;p17">
            <a:extLst>
              <a:ext uri="{FF2B5EF4-FFF2-40B4-BE49-F238E27FC236}">
                <a16:creationId xmlns:a16="http://schemas.microsoft.com/office/drawing/2014/main" id="{9F8FCECB-87D3-B957-C433-B0A1EB5684AF}"/>
              </a:ext>
            </a:extLst>
          </p:cNvPr>
          <p:cNvPicPr preferRelativeResize="0"/>
          <p:nvPr/>
        </p:nvPicPr>
        <p:blipFill rotWithShape="1">
          <a:blip r:embed="rId6">
            <a:alphaModFix/>
          </a:blip>
          <a:srcRect l="53471" t="-1650" b="1649"/>
          <a:stretch/>
        </p:blipFill>
        <p:spPr>
          <a:xfrm rot="10800000">
            <a:off x="8186600" y="167182"/>
            <a:ext cx="957400" cy="260400"/>
          </a:xfrm>
          <a:prstGeom prst="rect">
            <a:avLst/>
          </a:prstGeom>
          <a:noFill/>
          <a:ln>
            <a:noFill/>
          </a:ln>
        </p:spPr>
      </p:pic>
    </p:spTree>
    <p:custDataLst>
      <p:tags r:id="rId1"/>
    </p:custDataLst>
    <p:extLst>
      <p:ext uri="{BB962C8B-B14F-4D97-AF65-F5344CB8AC3E}">
        <p14:creationId xmlns:p14="http://schemas.microsoft.com/office/powerpoint/2010/main" val="2791213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4">
            <a:alphaModFix/>
          </a:blip>
          <a:srcRect t="1987" b="2006"/>
          <a:stretch/>
        </p:blipFill>
        <p:spPr>
          <a:xfrm rot="10800000">
            <a:off x="-6618" y="0"/>
            <a:ext cx="9143999" cy="5143500"/>
          </a:xfrm>
          <a:prstGeom prst="rect">
            <a:avLst/>
          </a:prstGeom>
          <a:noFill/>
          <a:ln>
            <a:noFill/>
          </a:ln>
        </p:spPr>
      </p:pic>
      <p:sp>
        <p:nvSpPr>
          <p:cNvPr id="64" name="Google Shape;64;p14"/>
          <p:cNvSpPr txBox="1">
            <a:spLocks noGrp="1"/>
          </p:cNvSpPr>
          <p:nvPr>
            <p:ph type="ctrTitle" idx="4294967295"/>
          </p:nvPr>
        </p:nvSpPr>
        <p:spPr>
          <a:xfrm>
            <a:off x="258605" y="141313"/>
            <a:ext cx="7027097"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3200" b="1" dirty="0">
                <a:solidFill>
                  <a:schemeClr val="lt1"/>
                </a:solidFill>
                <a:latin typeface="PT Serif"/>
                <a:ea typeface="PT Serif"/>
                <a:cs typeface="PT Serif"/>
                <a:sym typeface="PT Serif"/>
              </a:rPr>
              <a:t>Form Submission System (FSS)</a:t>
            </a:r>
            <a:endParaRPr sz="3200" b="1" dirty="0">
              <a:solidFill>
                <a:schemeClr val="lt1"/>
              </a:solidFill>
              <a:latin typeface="PT Serif"/>
              <a:ea typeface="PT Serif"/>
              <a:cs typeface="PT Serif"/>
              <a:sym typeface="PT Serif"/>
            </a:endParaRPr>
          </a:p>
        </p:txBody>
      </p:sp>
      <p:pic>
        <p:nvPicPr>
          <p:cNvPr id="66" name="Google Shape;66;p14"/>
          <p:cNvPicPr preferRelativeResize="0"/>
          <p:nvPr/>
        </p:nvPicPr>
        <p:blipFill>
          <a:blip r:embed="rId5">
            <a:alphaModFix/>
          </a:blip>
          <a:stretch>
            <a:fillRect/>
          </a:stretch>
        </p:blipFill>
        <p:spPr>
          <a:xfrm>
            <a:off x="-6618" y="4626664"/>
            <a:ext cx="2158026" cy="658150"/>
          </a:xfrm>
          <a:prstGeom prst="rect">
            <a:avLst/>
          </a:prstGeom>
          <a:noFill/>
          <a:ln>
            <a:noFill/>
          </a:ln>
        </p:spPr>
      </p:pic>
      <p:cxnSp>
        <p:nvCxnSpPr>
          <p:cNvPr id="67" name="Google Shape;67;p14"/>
          <p:cNvCxnSpPr/>
          <p:nvPr/>
        </p:nvCxnSpPr>
        <p:spPr>
          <a:xfrm>
            <a:off x="303276" y="823400"/>
            <a:ext cx="4332900" cy="0"/>
          </a:xfrm>
          <a:prstGeom prst="straightConnector1">
            <a:avLst/>
          </a:prstGeom>
          <a:noFill/>
          <a:ln w="38100" cap="flat" cmpd="sng">
            <a:solidFill>
              <a:schemeClr val="lt1"/>
            </a:solidFill>
            <a:prstDash val="solid"/>
            <a:round/>
            <a:headEnd type="none" w="med" len="med"/>
            <a:tailEnd type="none" w="med" len="med"/>
          </a:ln>
        </p:spPr>
      </p:cxnSp>
      <p:sp>
        <p:nvSpPr>
          <p:cNvPr id="3" name="TextBox 2">
            <a:extLst>
              <a:ext uri="{FF2B5EF4-FFF2-40B4-BE49-F238E27FC236}">
                <a16:creationId xmlns:a16="http://schemas.microsoft.com/office/drawing/2014/main" id="{3F1BE365-F069-D8F8-9DC5-49B15DDBDC9E}"/>
              </a:ext>
            </a:extLst>
          </p:cNvPr>
          <p:cNvSpPr txBox="1"/>
          <p:nvPr/>
        </p:nvSpPr>
        <p:spPr>
          <a:xfrm>
            <a:off x="110192" y="999754"/>
            <a:ext cx="6589580" cy="2246769"/>
          </a:xfrm>
          <a:prstGeom prst="rect">
            <a:avLst/>
          </a:prstGeom>
          <a:noFill/>
        </p:spPr>
        <p:txBody>
          <a:bodyPr wrap="square" rtlCol="0">
            <a:spAutoFit/>
          </a:bodyPr>
          <a:lstStyle/>
          <a:p>
            <a:r>
              <a:rPr lang="en-US" dirty="0">
                <a:solidFill>
                  <a:schemeClr val="bg1"/>
                </a:solidFill>
              </a:rPr>
              <a:t>Agencies will need to designate 1 Person, preferably their HR Managers, to become their agencies administrator for FSS. An administrator access form will need to be submitted to CPB via the FSS to be given this access.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This Admin will be responsible for granting and adding users from their agency to the FSS.</a:t>
            </a:r>
          </a:p>
          <a:p>
            <a:pPr marL="285750" indent="-285750">
              <a:buFont typeface="Arial" panose="020B0604020202020204" pitchFamily="34" charset="0"/>
              <a:buChar char="•"/>
            </a:pPr>
            <a:r>
              <a:rPr lang="en-US" dirty="0">
                <a:solidFill>
                  <a:schemeClr val="bg1"/>
                </a:solidFill>
              </a:rPr>
              <a:t>They will maintain their user list ensuring that all their users are current and deactivate those that no longer need access.</a:t>
            </a:r>
          </a:p>
          <a:p>
            <a:pPr marL="285750" indent="-285750">
              <a:buFont typeface="Arial" panose="020B0604020202020204" pitchFamily="34" charset="0"/>
              <a:buChar char="•"/>
            </a:pPr>
            <a:r>
              <a:rPr lang="en-US" dirty="0">
                <a:solidFill>
                  <a:schemeClr val="bg1"/>
                </a:solidFill>
              </a:rPr>
              <a:t>The Admin will be responsible for maintaining their agencies requests and ensuring they are updated as needed.</a:t>
            </a:r>
          </a:p>
        </p:txBody>
      </p:sp>
      <p:pic>
        <p:nvPicPr>
          <p:cNvPr id="4" name="Picture 3">
            <a:extLst>
              <a:ext uri="{FF2B5EF4-FFF2-40B4-BE49-F238E27FC236}">
                <a16:creationId xmlns:a16="http://schemas.microsoft.com/office/drawing/2014/main" id="{EA7ED1AF-3161-3535-4021-822D70EA5C25}"/>
              </a:ext>
            </a:extLst>
          </p:cNvPr>
          <p:cNvPicPr>
            <a:picLocks noChangeAspect="1"/>
          </p:cNvPicPr>
          <p:nvPr/>
        </p:nvPicPr>
        <p:blipFill>
          <a:blip r:embed="rId6"/>
          <a:stretch>
            <a:fillRect/>
          </a:stretch>
        </p:blipFill>
        <p:spPr>
          <a:xfrm>
            <a:off x="2268218" y="3246523"/>
            <a:ext cx="3458307" cy="2120379"/>
          </a:xfrm>
          <a:prstGeom prst="rect">
            <a:avLst/>
          </a:prstGeom>
          <a:ln>
            <a:solidFill>
              <a:schemeClr val="tx1"/>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33FB061C-34F3-B65F-AAE4-B59DFE053461}"/>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9170692A-BD47-A56D-AC20-C63188D70C56}"/>
              </a:ext>
            </a:extLst>
          </p:cNvPr>
          <p:cNvPicPr preferRelativeResize="0"/>
          <p:nvPr/>
        </p:nvPicPr>
        <p:blipFill rotWithShape="1">
          <a:blip r:embed="rId4">
            <a:alphaModFix/>
          </a:blip>
          <a:srcRect t="1987" b="2006"/>
          <a:stretch/>
        </p:blipFill>
        <p:spPr>
          <a:xfrm rot="10800000">
            <a:off x="-6618" y="0"/>
            <a:ext cx="9143999" cy="5143500"/>
          </a:xfrm>
          <a:prstGeom prst="rect">
            <a:avLst/>
          </a:prstGeom>
          <a:noFill/>
          <a:ln>
            <a:noFill/>
          </a:ln>
        </p:spPr>
      </p:pic>
      <p:sp>
        <p:nvSpPr>
          <p:cNvPr id="64" name="Google Shape;64;p14">
            <a:extLst>
              <a:ext uri="{FF2B5EF4-FFF2-40B4-BE49-F238E27FC236}">
                <a16:creationId xmlns:a16="http://schemas.microsoft.com/office/drawing/2014/main" id="{6BDB9980-6964-8A36-4BAD-7A041A30BC55}"/>
              </a:ext>
            </a:extLst>
          </p:cNvPr>
          <p:cNvSpPr txBox="1">
            <a:spLocks noGrp="1"/>
          </p:cNvSpPr>
          <p:nvPr>
            <p:ph type="ctrTitle" idx="4294967295"/>
          </p:nvPr>
        </p:nvSpPr>
        <p:spPr>
          <a:xfrm>
            <a:off x="258605" y="141313"/>
            <a:ext cx="7027097"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3200" b="1" dirty="0">
                <a:solidFill>
                  <a:schemeClr val="lt1"/>
                </a:solidFill>
                <a:latin typeface="PT Serif"/>
                <a:ea typeface="PT Serif"/>
                <a:cs typeface="PT Serif"/>
                <a:sym typeface="PT Serif"/>
              </a:rPr>
              <a:t>Form Submission System (FSS)</a:t>
            </a:r>
            <a:endParaRPr sz="3200" b="1" dirty="0">
              <a:solidFill>
                <a:schemeClr val="lt1"/>
              </a:solidFill>
              <a:latin typeface="PT Serif"/>
              <a:ea typeface="PT Serif"/>
              <a:cs typeface="PT Serif"/>
              <a:sym typeface="PT Serif"/>
            </a:endParaRPr>
          </a:p>
        </p:txBody>
      </p:sp>
      <p:pic>
        <p:nvPicPr>
          <p:cNvPr id="66" name="Google Shape;66;p14">
            <a:extLst>
              <a:ext uri="{FF2B5EF4-FFF2-40B4-BE49-F238E27FC236}">
                <a16:creationId xmlns:a16="http://schemas.microsoft.com/office/drawing/2014/main" id="{0AF05E3D-348E-AE9A-8EC3-EABB5C9BBB3A}"/>
              </a:ext>
            </a:extLst>
          </p:cNvPr>
          <p:cNvPicPr preferRelativeResize="0"/>
          <p:nvPr/>
        </p:nvPicPr>
        <p:blipFill>
          <a:blip r:embed="rId5">
            <a:alphaModFix/>
          </a:blip>
          <a:stretch>
            <a:fillRect/>
          </a:stretch>
        </p:blipFill>
        <p:spPr>
          <a:xfrm>
            <a:off x="-6618" y="4626664"/>
            <a:ext cx="2158026" cy="658150"/>
          </a:xfrm>
          <a:prstGeom prst="rect">
            <a:avLst/>
          </a:prstGeom>
          <a:noFill/>
          <a:ln>
            <a:noFill/>
          </a:ln>
        </p:spPr>
      </p:pic>
      <p:cxnSp>
        <p:nvCxnSpPr>
          <p:cNvPr id="67" name="Google Shape;67;p14">
            <a:extLst>
              <a:ext uri="{FF2B5EF4-FFF2-40B4-BE49-F238E27FC236}">
                <a16:creationId xmlns:a16="http://schemas.microsoft.com/office/drawing/2014/main" id="{CA5503DE-7545-E795-C8DF-47C90A23D63B}"/>
              </a:ext>
            </a:extLst>
          </p:cNvPr>
          <p:cNvCxnSpPr/>
          <p:nvPr/>
        </p:nvCxnSpPr>
        <p:spPr>
          <a:xfrm>
            <a:off x="303276" y="823400"/>
            <a:ext cx="4332900" cy="0"/>
          </a:xfrm>
          <a:prstGeom prst="straightConnector1">
            <a:avLst/>
          </a:prstGeom>
          <a:noFill/>
          <a:ln w="38100" cap="flat" cmpd="sng">
            <a:solidFill>
              <a:schemeClr val="lt1"/>
            </a:solidFill>
            <a:prstDash val="solid"/>
            <a:round/>
            <a:headEnd type="none" w="med" len="med"/>
            <a:tailEnd type="none" w="med" len="med"/>
          </a:ln>
        </p:spPr>
      </p:cxnSp>
      <p:sp>
        <p:nvSpPr>
          <p:cNvPr id="2" name="TextBox 1">
            <a:extLst>
              <a:ext uri="{FF2B5EF4-FFF2-40B4-BE49-F238E27FC236}">
                <a16:creationId xmlns:a16="http://schemas.microsoft.com/office/drawing/2014/main" id="{7651A45E-21FF-825E-EB1B-24A9B7401C95}"/>
              </a:ext>
            </a:extLst>
          </p:cNvPr>
          <p:cNvSpPr txBox="1"/>
          <p:nvPr/>
        </p:nvSpPr>
        <p:spPr>
          <a:xfrm>
            <a:off x="174669" y="957047"/>
            <a:ext cx="6443992" cy="3631763"/>
          </a:xfrm>
          <a:prstGeom prst="rect">
            <a:avLst/>
          </a:prstGeom>
          <a:noFill/>
        </p:spPr>
        <p:txBody>
          <a:bodyPr wrap="square" rtlCol="0">
            <a:spAutoFit/>
          </a:bodyPr>
          <a:lstStyle/>
          <a:p>
            <a:r>
              <a:rPr lang="en-US" sz="1200" b="1" dirty="0">
                <a:solidFill>
                  <a:schemeClr val="bg1"/>
                </a:solidFill>
                <a:latin typeface="Abadi" panose="020B0604020104020204" pitchFamily="34" charset="0"/>
              </a:rPr>
              <a:t>To help ensure the metrics being pulled into the reporting tools are as accurate as possible it is essential that you keep your FSS requests up to date.</a:t>
            </a:r>
          </a:p>
          <a:p>
            <a:r>
              <a:rPr lang="en-US" sz="1200" b="1" dirty="0">
                <a:solidFill>
                  <a:schemeClr val="bg1"/>
                </a:solidFill>
                <a:latin typeface="Abadi" panose="020B0604020104020204" pitchFamily="34" charset="0"/>
              </a:rPr>
              <a:t>We currently have  over 100 requests that are in the “Returned” status.</a:t>
            </a:r>
          </a:p>
          <a:p>
            <a:r>
              <a:rPr lang="en-US" sz="1200" b="1" dirty="0">
                <a:solidFill>
                  <a:schemeClr val="bg1"/>
                </a:solidFill>
                <a:latin typeface="Abadi" panose="020B0604020104020204" pitchFamily="34" charset="0"/>
              </a:rPr>
              <a:t>This status indicates that the request is currently awaiting the agencies next step and Central Payroll cannot do anything with this request until this status changes.</a:t>
            </a:r>
          </a:p>
          <a:p>
            <a:endParaRPr lang="en-US" b="1" dirty="0">
              <a:solidFill>
                <a:schemeClr val="bg1"/>
              </a:solidFill>
              <a:latin typeface="Abadi" panose="020B0604020104020204" pitchFamily="34" charset="0"/>
            </a:endParaRPr>
          </a:p>
          <a:p>
            <a:r>
              <a:rPr lang="en-US" sz="1200" dirty="0">
                <a:solidFill>
                  <a:schemeClr val="bg1"/>
                </a:solidFill>
              </a:rPr>
              <a:t>These requests need to be corrected and resubmitted or canceled. </a:t>
            </a:r>
          </a:p>
          <a:p>
            <a:pPr marL="171450" indent="-171450">
              <a:buClr>
                <a:schemeClr val="accent1">
                  <a:lumMod val="75000"/>
                </a:schemeClr>
              </a:buClr>
              <a:buFont typeface="Wingdings" panose="05000000000000000000" pitchFamily="2" charset="2"/>
              <a:buChar char="v"/>
            </a:pPr>
            <a:endParaRPr lang="en-US" sz="1200" dirty="0">
              <a:solidFill>
                <a:schemeClr val="bg1"/>
              </a:solidFill>
            </a:endParaRPr>
          </a:p>
          <a:p>
            <a:pPr marL="171450" indent="-171450">
              <a:buClr>
                <a:schemeClr val="accent1">
                  <a:lumMod val="75000"/>
                </a:schemeClr>
              </a:buClr>
              <a:buFont typeface="Wingdings" panose="05000000000000000000" pitchFamily="2" charset="2"/>
              <a:buChar char="v"/>
            </a:pPr>
            <a:r>
              <a:rPr lang="en-US" sz="1200" dirty="0">
                <a:solidFill>
                  <a:schemeClr val="bg1"/>
                </a:solidFill>
              </a:rPr>
              <a:t>If you experience issues or errors when attempting to cancel a request, please submit a ticket to the RTS help desk via email at: </a:t>
            </a:r>
            <a:r>
              <a:rPr lang="en-US" sz="1200" dirty="0">
                <a:solidFill>
                  <a:schemeClr val="bg1"/>
                </a:solidFill>
                <a:hlinkClick r:id="rId6"/>
              </a:rPr>
              <a:t>support@rtsolutions.com</a:t>
            </a:r>
            <a:r>
              <a:rPr lang="en-US" sz="1200" dirty="0">
                <a:solidFill>
                  <a:schemeClr val="bg1"/>
                </a:solidFill>
              </a:rPr>
              <a:t> </a:t>
            </a:r>
            <a:endParaRPr lang="en-US" sz="1200" dirty="0"/>
          </a:p>
          <a:p>
            <a:endParaRPr lang="en-US" sz="1200" dirty="0">
              <a:solidFill>
                <a:schemeClr val="bg1"/>
              </a:solidFill>
            </a:endParaRPr>
          </a:p>
          <a:p>
            <a:endParaRPr lang="en-US" sz="1200" dirty="0">
              <a:solidFill>
                <a:schemeClr val="bg1"/>
              </a:solidFill>
            </a:endParaRPr>
          </a:p>
          <a:p>
            <a:r>
              <a:rPr lang="en-US" sz="2400" b="1" u="sng" dirty="0">
                <a:solidFill>
                  <a:schemeClr val="bg1"/>
                </a:solidFill>
              </a:rPr>
              <a:t>Account Lock Out</a:t>
            </a:r>
          </a:p>
          <a:p>
            <a:r>
              <a:rPr lang="en-US" sz="1200" dirty="0">
                <a:solidFill>
                  <a:schemeClr val="bg1"/>
                </a:solidFill>
              </a:rPr>
              <a:t>Central Payroll does not have the ability to unlock accounts that have been locked due to “to many failed log in attempts”. You will need to wait the time given in the popup or you can email Real Time Solutions support team to have them unlock your account at </a:t>
            </a:r>
            <a:r>
              <a:rPr lang="en-US" sz="1200" dirty="0">
                <a:solidFill>
                  <a:schemeClr val="bg1"/>
                </a:solidFill>
                <a:hlinkClick r:id="rId6"/>
              </a:rPr>
              <a:t>support@rtsolutions.com</a:t>
            </a:r>
            <a:r>
              <a:rPr lang="en-US" sz="1200" dirty="0">
                <a:solidFill>
                  <a:schemeClr val="bg1"/>
                </a:solidFill>
              </a:rPr>
              <a:t> </a:t>
            </a:r>
          </a:p>
          <a:p>
            <a:endParaRPr lang="en-US" sz="1200" dirty="0">
              <a:solidFill>
                <a:schemeClr val="bg1"/>
              </a:solidFill>
            </a:endParaRPr>
          </a:p>
        </p:txBody>
      </p:sp>
    </p:spTree>
    <p:custDataLst>
      <p:tags r:id="rId1"/>
    </p:custDataLst>
    <p:extLst>
      <p:ext uri="{BB962C8B-B14F-4D97-AF65-F5344CB8AC3E}">
        <p14:creationId xmlns:p14="http://schemas.microsoft.com/office/powerpoint/2010/main" val="225623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11700" y="227877"/>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SHARE HCM Helpdesk Tickets</a:t>
            </a:r>
            <a:endParaRPr sz="3500" b="1" dirty="0">
              <a:solidFill>
                <a:srgbClr val="004D4C"/>
              </a:solidFill>
              <a:latin typeface="Source Sans Pro"/>
              <a:ea typeface="Source Sans Pro"/>
              <a:cs typeface="Source Sans Pro"/>
              <a:sym typeface="Source Sans Pro"/>
            </a:endParaRPr>
          </a:p>
        </p:txBody>
      </p:sp>
      <p:pic>
        <p:nvPicPr>
          <p:cNvPr id="73" name="Google Shape;73;p15"/>
          <p:cNvPicPr preferRelativeResize="0"/>
          <p:nvPr/>
        </p:nvPicPr>
        <p:blipFill>
          <a:blip r:embed="rId4">
            <a:alphaModFix/>
          </a:blip>
          <a:stretch>
            <a:fillRect/>
          </a:stretch>
        </p:blipFill>
        <p:spPr>
          <a:xfrm>
            <a:off x="357325" y="4478523"/>
            <a:ext cx="1977774" cy="397000"/>
          </a:xfrm>
          <a:prstGeom prst="rect">
            <a:avLst/>
          </a:prstGeom>
          <a:noFill/>
          <a:ln>
            <a:noFill/>
          </a:ln>
        </p:spPr>
      </p:pic>
      <p:sp>
        <p:nvSpPr>
          <p:cNvPr id="74" name="Google Shape;74;p15"/>
          <p:cNvSpPr txBox="1">
            <a:spLocks noGrp="1"/>
          </p:cNvSpPr>
          <p:nvPr>
            <p:ph type="body" idx="1"/>
          </p:nvPr>
        </p:nvSpPr>
        <p:spPr>
          <a:xfrm>
            <a:off x="357325" y="87797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095" dirty="0">
                <a:solidFill>
                  <a:srgbClr val="DE8B26"/>
                </a:solidFill>
                <a:latin typeface="Source Sans Pro"/>
                <a:ea typeface="Source Sans Pro"/>
                <a:cs typeface="Source Sans Pro"/>
                <a:sym typeface="Source Sans Pro"/>
              </a:rPr>
              <a:t>718 tickets from June 12, 2025 to August 12, 2025</a:t>
            </a:r>
            <a:endParaRPr sz="2095" dirty="0">
              <a:solidFill>
                <a:srgbClr val="DE8B26"/>
              </a:solidFill>
              <a:latin typeface="Source Sans Pro"/>
              <a:ea typeface="Source Sans Pro"/>
              <a:cs typeface="Source Sans Pro"/>
              <a:sym typeface="Source Sans Pro"/>
            </a:endParaRPr>
          </a:p>
        </p:txBody>
      </p:sp>
      <p:cxnSp>
        <p:nvCxnSpPr>
          <p:cNvPr id="75" name="Google Shape;75;p15"/>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pic>
        <p:nvPicPr>
          <p:cNvPr id="4" name="Picture 3">
            <a:extLst>
              <a:ext uri="{FF2B5EF4-FFF2-40B4-BE49-F238E27FC236}">
                <a16:creationId xmlns:a16="http://schemas.microsoft.com/office/drawing/2014/main" id="{1B1B2316-39DF-E080-C115-2A0B0C745E44}"/>
              </a:ext>
            </a:extLst>
          </p:cNvPr>
          <p:cNvPicPr>
            <a:picLocks noChangeAspect="1"/>
          </p:cNvPicPr>
          <p:nvPr/>
        </p:nvPicPr>
        <p:blipFill>
          <a:blip r:embed="rId6"/>
          <a:stretch>
            <a:fillRect/>
          </a:stretch>
        </p:blipFill>
        <p:spPr>
          <a:xfrm>
            <a:off x="2062238" y="1472964"/>
            <a:ext cx="4109861" cy="2456093"/>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A0DB1232-2EA8-FA32-21CC-EF61D1A1083B}"/>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F9ABB7F9-2A92-880E-D837-DC32EB28AE62}"/>
              </a:ext>
            </a:extLst>
          </p:cNvPr>
          <p:cNvPicPr preferRelativeResize="0"/>
          <p:nvPr/>
        </p:nvPicPr>
        <p:blipFill rotWithShape="1">
          <a:blip r:embed="rId4">
            <a:alphaModFix/>
          </a:blip>
          <a:srcRect t="1987" b="2006"/>
          <a:stretch/>
        </p:blipFill>
        <p:spPr>
          <a:xfrm rot="10800000">
            <a:off x="-6618" y="0"/>
            <a:ext cx="9143999" cy="5143500"/>
          </a:xfrm>
          <a:prstGeom prst="rect">
            <a:avLst/>
          </a:prstGeom>
          <a:noFill/>
          <a:ln>
            <a:noFill/>
          </a:ln>
        </p:spPr>
      </p:pic>
      <p:sp>
        <p:nvSpPr>
          <p:cNvPr id="64" name="Google Shape;64;p14">
            <a:extLst>
              <a:ext uri="{FF2B5EF4-FFF2-40B4-BE49-F238E27FC236}">
                <a16:creationId xmlns:a16="http://schemas.microsoft.com/office/drawing/2014/main" id="{A184CCFA-B258-7D1D-8701-08D5D2ADA3E2}"/>
              </a:ext>
            </a:extLst>
          </p:cNvPr>
          <p:cNvSpPr txBox="1">
            <a:spLocks noGrp="1"/>
          </p:cNvSpPr>
          <p:nvPr>
            <p:ph type="ctrTitle" idx="4294967295"/>
          </p:nvPr>
        </p:nvSpPr>
        <p:spPr>
          <a:xfrm>
            <a:off x="258605" y="141313"/>
            <a:ext cx="7027097"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US" sz="3200" b="1" dirty="0">
                <a:solidFill>
                  <a:schemeClr val="lt1"/>
                </a:solidFill>
                <a:latin typeface="PT Serif"/>
                <a:ea typeface="PT Serif"/>
                <a:cs typeface="PT Serif"/>
                <a:sym typeface="PT Serif"/>
              </a:rPr>
              <a:t>Form Submission System (FSS)</a:t>
            </a:r>
            <a:endParaRPr sz="3200" b="1" dirty="0">
              <a:solidFill>
                <a:schemeClr val="lt1"/>
              </a:solidFill>
              <a:latin typeface="PT Serif"/>
              <a:ea typeface="PT Serif"/>
              <a:cs typeface="PT Serif"/>
              <a:sym typeface="PT Serif"/>
            </a:endParaRPr>
          </a:p>
        </p:txBody>
      </p:sp>
      <p:pic>
        <p:nvPicPr>
          <p:cNvPr id="66" name="Google Shape;66;p14">
            <a:extLst>
              <a:ext uri="{FF2B5EF4-FFF2-40B4-BE49-F238E27FC236}">
                <a16:creationId xmlns:a16="http://schemas.microsoft.com/office/drawing/2014/main" id="{99F180CC-B61F-0894-1998-64A546451049}"/>
              </a:ext>
            </a:extLst>
          </p:cNvPr>
          <p:cNvPicPr preferRelativeResize="0"/>
          <p:nvPr/>
        </p:nvPicPr>
        <p:blipFill>
          <a:blip r:embed="rId5">
            <a:alphaModFix/>
          </a:blip>
          <a:stretch>
            <a:fillRect/>
          </a:stretch>
        </p:blipFill>
        <p:spPr>
          <a:xfrm>
            <a:off x="-6618" y="4626664"/>
            <a:ext cx="2158026" cy="658150"/>
          </a:xfrm>
          <a:prstGeom prst="rect">
            <a:avLst/>
          </a:prstGeom>
          <a:noFill/>
          <a:ln>
            <a:noFill/>
          </a:ln>
        </p:spPr>
      </p:pic>
      <p:cxnSp>
        <p:nvCxnSpPr>
          <p:cNvPr id="67" name="Google Shape;67;p14">
            <a:extLst>
              <a:ext uri="{FF2B5EF4-FFF2-40B4-BE49-F238E27FC236}">
                <a16:creationId xmlns:a16="http://schemas.microsoft.com/office/drawing/2014/main" id="{B47CBDE0-D8A8-5EC7-B022-90E6EF61BD12}"/>
              </a:ext>
            </a:extLst>
          </p:cNvPr>
          <p:cNvCxnSpPr/>
          <p:nvPr/>
        </p:nvCxnSpPr>
        <p:spPr>
          <a:xfrm>
            <a:off x="303276" y="823400"/>
            <a:ext cx="4332900" cy="0"/>
          </a:xfrm>
          <a:prstGeom prst="straightConnector1">
            <a:avLst/>
          </a:prstGeom>
          <a:noFill/>
          <a:ln w="38100" cap="flat" cmpd="sng">
            <a:solidFill>
              <a:schemeClr val="lt1"/>
            </a:solidFill>
            <a:prstDash val="solid"/>
            <a:round/>
            <a:headEnd type="none" w="med" len="med"/>
            <a:tailEnd type="none" w="med" len="med"/>
          </a:ln>
        </p:spPr>
      </p:cxnSp>
      <p:sp>
        <p:nvSpPr>
          <p:cNvPr id="2" name="TextBox 1">
            <a:extLst>
              <a:ext uri="{FF2B5EF4-FFF2-40B4-BE49-F238E27FC236}">
                <a16:creationId xmlns:a16="http://schemas.microsoft.com/office/drawing/2014/main" id="{C7AFA9B4-01EF-E91E-24C8-C550FDDE5763}"/>
              </a:ext>
            </a:extLst>
          </p:cNvPr>
          <p:cNvSpPr txBox="1"/>
          <p:nvPr/>
        </p:nvSpPr>
        <p:spPr>
          <a:xfrm>
            <a:off x="174669" y="957048"/>
            <a:ext cx="4971762" cy="2585323"/>
          </a:xfrm>
          <a:prstGeom prst="rect">
            <a:avLst/>
          </a:prstGeom>
          <a:noFill/>
        </p:spPr>
        <p:txBody>
          <a:bodyPr wrap="square" rtlCol="0">
            <a:spAutoFit/>
          </a:bodyPr>
          <a:lstStyle/>
          <a:p>
            <a:r>
              <a:rPr lang="en-US" sz="1800" b="1" dirty="0">
                <a:solidFill>
                  <a:schemeClr val="bg1"/>
                </a:solidFill>
                <a:latin typeface="Abadi" panose="020B0604020104020204" pitchFamily="34" charset="0"/>
              </a:rPr>
              <a:t>Friendly Reminder</a:t>
            </a:r>
          </a:p>
          <a:p>
            <a:endParaRPr lang="en-US" sz="1200" b="1" dirty="0">
              <a:solidFill>
                <a:schemeClr val="bg1"/>
              </a:solidFill>
              <a:latin typeface="Abadi" panose="020B0604020104020204" pitchFamily="34" charset="0"/>
            </a:endParaRPr>
          </a:p>
          <a:p>
            <a:r>
              <a:rPr lang="en-US" sz="1200" b="1" dirty="0">
                <a:solidFill>
                  <a:schemeClr val="bg1"/>
                </a:solidFill>
                <a:latin typeface="Abadi" panose="020B0604020104020204" pitchFamily="34" charset="0"/>
              </a:rPr>
              <a:t>Please only upload the required documents into FSS. Each form type from the “Type of Form” drop down will change the type of documents that need to be uploaded and will show under the Documents area</a:t>
            </a:r>
          </a:p>
          <a:p>
            <a:endParaRPr lang="en-US" sz="1200" b="1" dirty="0">
              <a:solidFill>
                <a:schemeClr val="bg1"/>
              </a:solidFill>
              <a:latin typeface="Abadi" panose="020B0604020104020204" pitchFamily="34" charset="0"/>
            </a:endParaRPr>
          </a:p>
          <a:p>
            <a:r>
              <a:rPr lang="en-US" sz="1200" b="1" dirty="0">
                <a:solidFill>
                  <a:schemeClr val="bg1"/>
                </a:solidFill>
                <a:latin typeface="Abadi" panose="020B0604020104020204" pitchFamily="34" charset="0"/>
              </a:rPr>
              <a:t>Screenshots of HCM screen such as JOB DATA info or REVIEW PAYCHECK info are no longer needed.</a:t>
            </a:r>
          </a:p>
          <a:p>
            <a:endParaRPr lang="en-US" sz="1200" b="1" dirty="0">
              <a:solidFill>
                <a:schemeClr val="bg1"/>
              </a:solidFill>
              <a:latin typeface="Abadi" panose="020B0604020104020204" pitchFamily="34" charset="0"/>
            </a:endParaRPr>
          </a:p>
          <a:p>
            <a:r>
              <a:rPr lang="en-US" sz="1200" dirty="0">
                <a:solidFill>
                  <a:schemeClr val="bg1"/>
                </a:solidFill>
              </a:rPr>
              <a:t>This will help quicken Central Payrolls review of your request by not having to scroll through attachments that are no longer needed which in turn means a quicker processing time of your request.</a:t>
            </a:r>
          </a:p>
          <a:p>
            <a:endParaRPr lang="en-US" sz="1200" dirty="0">
              <a:solidFill>
                <a:schemeClr val="bg1"/>
              </a:solidFill>
            </a:endParaRPr>
          </a:p>
        </p:txBody>
      </p:sp>
      <p:pic>
        <p:nvPicPr>
          <p:cNvPr id="4" name="Picture 3">
            <a:extLst>
              <a:ext uri="{FF2B5EF4-FFF2-40B4-BE49-F238E27FC236}">
                <a16:creationId xmlns:a16="http://schemas.microsoft.com/office/drawing/2014/main" id="{AD471BAE-7B93-7C65-A8A3-90F7264853B9}"/>
              </a:ext>
            </a:extLst>
          </p:cNvPr>
          <p:cNvPicPr>
            <a:picLocks noChangeAspect="1"/>
          </p:cNvPicPr>
          <p:nvPr/>
        </p:nvPicPr>
        <p:blipFill>
          <a:blip r:embed="rId6"/>
          <a:stretch>
            <a:fillRect/>
          </a:stretch>
        </p:blipFill>
        <p:spPr>
          <a:xfrm>
            <a:off x="5220207" y="905417"/>
            <a:ext cx="3749124" cy="4050322"/>
          </a:xfrm>
          <a:prstGeom prst="rect">
            <a:avLst/>
          </a:prstGeom>
          <a:ln>
            <a:solidFill>
              <a:schemeClr val="tx1"/>
            </a:solidFill>
          </a:ln>
        </p:spPr>
      </p:pic>
    </p:spTree>
    <p:custDataLst>
      <p:tags r:id="rId1"/>
    </p:custDataLst>
    <p:extLst>
      <p:ext uri="{BB962C8B-B14F-4D97-AF65-F5344CB8AC3E}">
        <p14:creationId xmlns:p14="http://schemas.microsoft.com/office/powerpoint/2010/main" val="2758786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4" name="Google Shape;134;p20"/>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35" name="Google Shape;135;p20"/>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CPB Trainers</a:t>
            </a:r>
            <a:endParaRPr sz="2020" dirty="0">
              <a:solidFill>
                <a:schemeClr val="lt1"/>
              </a:solidFill>
              <a:latin typeface="PT Serif"/>
              <a:ea typeface="PT Serif"/>
              <a:cs typeface="PT Serif"/>
              <a:sym typeface="PT Serif"/>
            </a:endParaRPr>
          </a:p>
        </p:txBody>
      </p:sp>
      <p:sp>
        <p:nvSpPr>
          <p:cNvPr id="136" name="Google Shape;136;p20"/>
          <p:cNvSpPr txBox="1">
            <a:spLocks noGrp="1"/>
          </p:cNvSpPr>
          <p:nvPr>
            <p:ph type="body" idx="1"/>
          </p:nvPr>
        </p:nvSpPr>
        <p:spPr>
          <a:xfrm>
            <a:off x="357325" y="1188425"/>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2500" b="1">
                <a:solidFill>
                  <a:schemeClr val="lt1"/>
                </a:solidFill>
                <a:latin typeface="Source Sans Pro"/>
                <a:ea typeface="Source Sans Pro"/>
                <a:cs typeface="Source Sans Pro"/>
                <a:sym typeface="Source Sans Pro"/>
              </a:rPr>
              <a:t>Central Payroll Trainers Open Hours</a:t>
            </a:r>
          </a:p>
          <a:p>
            <a:pPr marL="0" lvl="0" indent="0" algn="l" rtl="0">
              <a:spcBef>
                <a:spcPts val="0"/>
              </a:spcBef>
              <a:spcAft>
                <a:spcPts val="1200"/>
              </a:spcAft>
              <a:buSzPts val="852"/>
              <a:buNone/>
            </a:pPr>
            <a:endParaRPr sz="2500" b="1" dirty="0">
              <a:solidFill>
                <a:schemeClr val="lt1"/>
              </a:solidFill>
              <a:latin typeface="Source Sans Pro"/>
              <a:ea typeface="Source Sans Pro"/>
              <a:cs typeface="Source Sans Pro"/>
              <a:sym typeface="Source Sans Pro"/>
            </a:endParaRPr>
          </a:p>
        </p:txBody>
      </p:sp>
      <p:pic>
        <p:nvPicPr>
          <p:cNvPr id="137" name="Google Shape;137;p20"/>
          <p:cNvPicPr preferRelativeResize="0"/>
          <p:nvPr/>
        </p:nvPicPr>
        <p:blipFill>
          <a:blip r:embed="rId5">
            <a:alphaModFix/>
          </a:blip>
          <a:stretch>
            <a:fillRect/>
          </a:stretch>
        </p:blipFill>
        <p:spPr>
          <a:xfrm>
            <a:off x="4105667" y="4570800"/>
            <a:ext cx="1877842" cy="572700"/>
          </a:xfrm>
          <a:prstGeom prst="rect">
            <a:avLst/>
          </a:prstGeom>
          <a:noFill/>
          <a:ln>
            <a:noFill/>
          </a:ln>
        </p:spPr>
      </p:pic>
      <p:sp>
        <p:nvSpPr>
          <p:cNvPr id="138" name="Google Shape;138;p20"/>
          <p:cNvSpPr txBox="1">
            <a:spLocks noGrp="1"/>
          </p:cNvSpPr>
          <p:nvPr>
            <p:ph type="body" idx="1"/>
          </p:nvPr>
        </p:nvSpPr>
        <p:spPr>
          <a:xfrm>
            <a:off x="357325" y="1794025"/>
            <a:ext cx="5595900" cy="9276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The Central Payroll Training team will hold an open Teams meeting weekly on Wednesdays from 2pm to 4pm.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Anyone can join at anytime within those hours to ask questions regarding Central Payroll Forms, existing requests in the FSS or the FSS in general.  </a:t>
            </a:r>
          </a:p>
          <a:p>
            <a:pPr marL="0" marR="279400" lvl="0" indent="0" algn="just" rtl="0">
              <a:spcBef>
                <a:spcPts val="800"/>
              </a:spcBef>
              <a:spcAft>
                <a:spcPts val="0"/>
              </a:spcAft>
              <a:buSzPts val="1100"/>
              <a:buNone/>
            </a:pPr>
            <a:r>
              <a:rPr lang="en" sz="1200" dirty="0">
                <a:solidFill>
                  <a:schemeClr val="lt1"/>
                </a:solidFill>
                <a:latin typeface="Source Sans Pro"/>
                <a:ea typeface="Source Sans Pro"/>
                <a:cs typeface="Source Sans Pro"/>
                <a:sym typeface="Source Sans Pro"/>
              </a:rPr>
              <a:t>T</a:t>
            </a:r>
            <a:r>
              <a:rPr lang="en-US" sz="1200" dirty="0">
                <a:solidFill>
                  <a:schemeClr val="lt1"/>
                </a:solidFill>
                <a:latin typeface="Source Sans Pro"/>
                <a:ea typeface="Source Sans Pro"/>
                <a:cs typeface="Source Sans Pro"/>
                <a:sym typeface="Source Sans Pro"/>
              </a:rPr>
              <a:t>h</a:t>
            </a:r>
            <a:r>
              <a:rPr lang="en" sz="1200" dirty="0">
                <a:solidFill>
                  <a:schemeClr val="lt1"/>
                </a:solidFill>
                <a:latin typeface="Source Sans Pro"/>
                <a:ea typeface="Source Sans Pro"/>
                <a:cs typeface="Source Sans Pro"/>
                <a:sym typeface="Source Sans Pro"/>
              </a:rPr>
              <a:t>is is also a great way to share best practices with you peers regarding the FSS and the forms.</a:t>
            </a:r>
          </a:p>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Teams Meeting Link: </a:t>
            </a:r>
            <a:r>
              <a:rPr lang="en-US" sz="1200" dirty="0">
                <a:solidFill>
                  <a:schemeClr val="lt1"/>
                </a:solidFill>
                <a:latin typeface="Source Sans Pro"/>
                <a:ea typeface="Source Sans Pro"/>
                <a:cs typeface="Source Sans Pro"/>
                <a:sym typeface="Source Sans Pro"/>
                <a:hlinkClick r:id="rId6"/>
              </a:rPr>
              <a:t>https://tinyurl.com/CPBTrainers</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39" name="Google Shape;139;p20"/>
          <p:cNvPicPr preferRelativeResize="0"/>
          <p:nvPr/>
        </p:nvPicPr>
        <p:blipFill>
          <a:blip r:embed="rId7">
            <a:alphaModFix/>
          </a:blip>
          <a:stretch>
            <a:fillRect/>
          </a:stretch>
        </p:blipFill>
        <p:spPr>
          <a:xfrm>
            <a:off x="357325" y="4051024"/>
            <a:ext cx="267493" cy="265449"/>
          </a:xfrm>
          <a:prstGeom prst="rect">
            <a:avLst/>
          </a:prstGeom>
          <a:noFill/>
          <a:ln>
            <a:noFill/>
          </a:ln>
        </p:spPr>
      </p:pic>
      <p:sp>
        <p:nvSpPr>
          <p:cNvPr id="140" name="Google Shape;140;p20"/>
          <p:cNvSpPr txBox="1">
            <a:spLocks noGrp="1"/>
          </p:cNvSpPr>
          <p:nvPr>
            <p:ph type="body" idx="1"/>
          </p:nvPr>
        </p:nvSpPr>
        <p:spPr>
          <a:xfrm>
            <a:off x="681959" y="3809950"/>
            <a:ext cx="5081400" cy="572700"/>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 sz="1200">
                <a:solidFill>
                  <a:schemeClr val="lt1"/>
                </a:solidFill>
                <a:latin typeface="Source Sans Pro"/>
                <a:ea typeface="Source Sans Pro"/>
                <a:cs typeface="Source Sans Pro"/>
                <a:sym typeface="Source Sans Pro"/>
              </a:rPr>
              <a:t>Just a note, this will be an open forum where people from any State agency can join, so please refrain from sharing sensitive information during this time.</a:t>
            </a:r>
            <a:endParaRPr sz="1200" dirty="0">
              <a:solidFill>
                <a:schemeClr val="lt1"/>
              </a:solidFill>
              <a:latin typeface="Source Sans Pro"/>
              <a:ea typeface="Source Sans Pro"/>
              <a:cs typeface="Source Sans Pro"/>
              <a:sym typeface="Source Sans Pro"/>
            </a:endParaRP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42" name="Google Shape;142;p20"/>
          <p:cNvPicPr preferRelativeResize="0"/>
          <p:nvPr/>
        </p:nvPicPr>
        <p:blipFill>
          <a:blip r:embed="rId8">
            <a:alphaModFix/>
          </a:blip>
          <a:stretch>
            <a:fillRect/>
          </a:stretch>
        </p:blipFill>
        <p:spPr>
          <a:xfrm>
            <a:off x="6013793" y="1017725"/>
            <a:ext cx="3130207" cy="4173599"/>
          </a:xfrm>
          <a:prstGeom prst="rect">
            <a:avLst/>
          </a:prstGeom>
          <a:noFill/>
          <a:ln>
            <a:no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B2C68597-67E6-0ED9-87E2-B8C94FB2111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26D273E1-199C-3883-DA8B-F0DB5A264C7B}"/>
              </a:ext>
            </a:extLst>
          </p:cNvPr>
          <p:cNvSpPr/>
          <p:nvPr/>
        </p:nvSpPr>
        <p:spPr>
          <a:xfrm>
            <a:off x="-18900" y="101772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8">
            <a:extLst>
              <a:ext uri="{FF2B5EF4-FFF2-40B4-BE49-F238E27FC236}">
                <a16:creationId xmlns:a16="http://schemas.microsoft.com/office/drawing/2014/main" id="{3AB9463B-9285-348F-AF30-4CAB1AF75563}"/>
              </a:ext>
            </a:extLst>
          </p:cNvPr>
          <p:cNvPicPr preferRelativeResize="0"/>
          <p:nvPr/>
        </p:nvPicPr>
        <p:blipFill rotWithShape="1">
          <a:blip r:embed="rId4">
            <a:alphaModFix/>
          </a:blip>
          <a:srcRect/>
          <a:stretch/>
        </p:blipFill>
        <p:spPr>
          <a:xfrm>
            <a:off x="0" y="445025"/>
            <a:ext cx="3304074" cy="534700"/>
          </a:xfrm>
          <a:prstGeom prst="rect">
            <a:avLst/>
          </a:prstGeom>
          <a:noFill/>
          <a:ln>
            <a:noFill/>
          </a:ln>
        </p:spPr>
      </p:pic>
      <p:sp>
        <p:nvSpPr>
          <p:cNvPr id="106" name="Google Shape;106;p18">
            <a:extLst>
              <a:ext uri="{FF2B5EF4-FFF2-40B4-BE49-F238E27FC236}">
                <a16:creationId xmlns:a16="http://schemas.microsoft.com/office/drawing/2014/main" id="{EEDDB5C0-5D29-91DD-4171-DBA01869CDFE}"/>
              </a:ext>
            </a:extLst>
          </p:cNvPr>
          <p:cNvSpPr txBox="1">
            <a:spLocks noGrp="1"/>
          </p:cNvSpPr>
          <p:nvPr>
            <p:ph type="title"/>
          </p:nvPr>
        </p:nvSpPr>
        <p:spPr>
          <a:xfrm>
            <a:off x="357325" y="445025"/>
            <a:ext cx="28170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020">
                <a:solidFill>
                  <a:schemeClr val="lt1"/>
                </a:solidFill>
                <a:latin typeface="PT Serif"/>
                <a:ea typeface="PT Serif"/>
                <a:cs typeface="PT Serif"/>
                <a:sym typeface="PT Serif"/>
              </a:rPr>
              <a:t>Payroll Resources</a:t>
            </a:r>
            <a:endParaRPr sz="2020" dirty="0">
              <a:solidFill>
                <a:schemeClr val="lt1"/>
              </a:solidFill>
              <a:latin typeface="PT Serif"/>
              <a:ea typeface="PT Serif"/>
              <a:cs typeface="PT Serif"/>
              <a:sym typeface="PT Serif"/>
            </a:endParaRPr>
          </a:p>
        </p:txBody>
      </p:sp>
      <p:sp>
        <p:nvSpPr>
          <p:cNvPr id="107" name="Google Shape;107;p18">
            <a:extLst>
              <a:ext uri="{FF2B5EF4-FFF2-40B4-BE49-F238E27FC236}">
                <a16:creationId xmlns:a16="http://schemas.microsoft.com/office/drawing/2014/main" id="{2A784F33-A325-9303-2845-EFCA461E196F}"/>
              </a:ext>
            </a:extLst>
          </p:cNvPr>
          <p:cNvSpPr txBox="1">
            <a:spLocks noGrp="1"/>
          </p:cNvSpPr>
          <p:nvPr>
            <p:ph type="body" idx="1"/>
          </p:nvPr>
        </p:nvSpPr>
        <p:spPr>
          <a:xfrm>
            <a:off x="236610" y="3763271"/>
            <a:ext cx="8520600" cy="39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US" sz="2500" b="1" dirty="0">
                <a:solidFill>
                  <a:schemeClr val="lt1"/>
                </a:solidFill>
                <a:latin typeface="Source Sans Pro"/>
                <a:ea typeface="Source Sans Pro"/>
                <a:cs typeface="Source Sans Pro"/>
                <a:sym typeface="Source Sans Pro"/>
              </a:rPr>
              <a:t>Department of Finance &amp; Administration YouTube Channel</a:t>
            </a:r>
            <a:endParaRPr sz="2500" b="1" dirty="0">
              <a:solidFill>
                <a:schemeClr val="lt1"/>
              </a:solidFill>
              <a:latin typeface="Source Sans Pro"/>
              <a:ea typeface="Source Sans Pro"/>
              <a:cs typeface="Source Sans Pro"/>
              <a:sym typeface="Source Sans Pro"/>
            </a:endParaRPr>
          </a:p>
        </p:txBody>
      </p:sp>
      <p:sp>
        <p:nvSpPr>
          <p:cNvPr id="108" name="Google Shape;108;p18">
            <a:extLst>
              <a:ext uri="{FF2B5EF4-FFF2-40B4-BE49-F238E27FC236}">
                <a16:creationId xmlns:a16="http://schemas.microsoft.com/office/drawing/2014/main" id="{72D9713A-54EF-1D3B-F478-65A6889B7F0C}"/>
              </a:ext>
            </a:extLst>
          </p:cNvPr>
          <p:cNvSpPr txBox="1">
            <a:spLocks noGrp="1"/>
          </p:cNvSpPr>
          <p:nvPr>
            <p:ph type="body" idx="1"/>
          </p:nvPr>
        </p:nvSpPr>
        <p:spPr>
          <a:xfrm>
            <a:off x="170970" y="4160171"/>
            <a:ext cx="8520600" cy="739429"/>
          </a:xfrm>
          <a:prstGeom prst="rect">
            <a:avLst/>
          </a:prstGeom>
          <a:noFill/>
        </p:spPr>
        <p:txBody>
          <a:bodyPr spcFirstLastPara="1" wrap="square" lIns="91425" tIns="91425" rIns="91425" bIns="91425" anchor="t" anchorCtr="0">
            <a:noAutofit/>
          </a:bodyPr>
          <a:lstStyle/>
          <a:p>
            <a:pPr marL="342900" marR="279400" algn="just">
              <a:spcBef>
                <a:spcPts val="800"/>
              </a:spcBef>
              <a:buClr>
                <a:schemeClr val="bg1"/>
              </a:buClr>
              <a:buSzPts val="1100"/>
              <a:buFont typeface="Wingdings" panose="05000000000000000000" pitchFamily="2" charset="2"/>
              <a:buChar char="Ø"/>
            </a:pPr>
            <a:r>
              <a:rPr lang="en-US" sz="2000" b="1" dirty="0">
                <a:solidFill>
                  <a:schemeClr val="accent6"/>
                </a:solidFill>
                <a:latin typeface="Source Sans Pro"/>
                <a:ea typeface="Source Sans Pro"/>
                <a:cs typeface="Source Sans Pro"/>
                <a:sym typeface="Source Sans Pro"/>
              </a:rPr>
              <a:t>https://www.youtube.com/@nmdfa8097</a:t>
            </a:r>
            <a:r>
              <a:rPr lang="en-US" sz="1200" dirty="0">
                <a:solidFill>
                  <a:schemeClr val="lt1"/>
                </a:solidFill>
                <a:latin typeface="Source Sans Pro"/>
                <a:ea typeface="Source Sans Pro"/>
                <a:cs typeface="Source Sans Pro"/>
                <a:sym typeface="Source Sans Pro"/>
              </a:rPr>
              <a:t>	</a:t>
            </a:r>
            <a:endParaRPr sz="1200" dirty="0">
              <a:solidFill>
                <a:schemeClr val="lt1"/>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FB8AA84D-F72F-6D54-54CA-173A812CF37D}"/>
              </a:ext>
            </a:extLst>
          </p:cNvPr>
          <p:cNvCxnSpPr/>
          <p:nvPr/>
        </p:nvCxnSpPr>
        <p:spPr>
          <a:xfrm>
            <a:off x="311700" y="4829900"/>
            <a:ext cx="6386700"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09CA17B8-ECB9-5B26-643E-E2878751619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
        <p:nvSpPr>
          <p:cNvPr id="2" name="Google Shape;107;p18">
            <a:extLst>
              <a:ext uri="{FF2B5EF4-FFF2-40B4-BE49-F238E27FC236}">
                <a16:creationId xmlns:a16="http://schemas.microsoft.com/office/drawing/2014/main" id="{25AB0238-66A6-781C-1857-94BE8D0D9ED6}"/>
              </a:ext>
            </a:extLst>
          </p:cNvPr>
          <p:cNvSpPr txBox="1">
            <a:spLocks/>
          </p:cNvSpPr>
          <p:nvPr/>
        </p:nvSpPr>
        <p:spPr>
          <a:xfrm>
            <a:off x="302250" y="116870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lang="en-US" sz="2500" b="1" dirty="0">
                <a:solidFill>
                  <a:srgbClr val="FFFFFF"/>
                </a:solidFill>
                <a:latin typeface="Source Sans Pro"/>
                <a:ea typeface="Source Sans Pro"/>
                <a:cs typeface="Source Sans Pro"/>
                <a:sym typeface="Source Sans Pro"/>
              </a:rPr>
              <a:t>Central Payroll Trainers</a:t>
            </a:r>
            <a:endPar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endParaRPr>
          </a:p>
        </p:txBody>
      </p:sp>
      <p:sp>
        <p:nvSpPr>
          <p:cNvPr id="4" name="Google Shape;108;p18">
            <a:extLst>
              <a:ext uri="{FF2B5EF4-FFF2-40B4-BE49-F238E27FC236}">
                <a16:creationId xmlns:a16="http://schemas.microsoft.com/office/drawing/2014/main" id="{2A1D5981-CE1D-8CAE-C288-0F78455BAA71}"/>
              </a:ext>
            </a:extLst>
          </p:cNvPr>
          <p:cNvSpPr txBox="1">
            <a:spLocks/>
          </p:cNvSpPr>
          <p:nvPr/>
        </p:nvSpPr>
        <p:spPr>
          <a:xfrm>
            <a:off x="159972" y="1568043"/>
            <a:ext cx="8597238"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Alex Guzman, Payroll Trainer Supervisor </a:t>
            </a:r>
            <a:r>
              <a:rPr lang="en-US" sz="1600" dirty="0">
                <a:solidFill>
                  <a:schemeClr val="bg1"/>
                </a:solidFill>
                <a:latin typeface="Source Sans Pro"/>
                <a:ea typeface="Source Sans Pro"/>
                <a:cs typeface="Source Sans Pro"/>
                <a:sym typeface="Source Sans Pro"/>
              </a:rPr>
              <a:t>P:</a:t>
            </a:r>
            <a:r>
              <a:rPr lang="en-US" sz="1600" dirty="0">
                <a:solidFill>
                  <a:schemeClr val="accent4">
                    <a:lumMod val="75000"/>
                  </a:schemeClr>
                </a:solidFill>
                <a:latin typeface="Source Sans Pro"/>
                <a:ea typeface="Source Sans Pro"/>
                <a:cs typeface="Source Sans Pro"/>
                <a:sym typeface="Source Sans Pro"/>
              </a:rPr>
              <a:t>(505)469-2910 </a:t>
            </a:r>
            <a:r>
              <a:rPr lang="en-US" sz="1600" dirty="0">
                <a:solidFill>
                  <a:schemeClr val="bg1"/>
                </a:solidFill>
                <a:latin typeface="Source Sans Pro"/>
                <a:ea typeface="Source Sans Pro"/>
                <a:cs typeface="Source Sans Pro"/>
                <a:sym typeface="Source Sans Pro"/>
              </a:rPr>
              <a:t>E:</a:t>
            </a:r>
            <a:r>
              <a:rPr lang="en-US" sz="1600" dirty="0">
                <a:solidFill>
                  <a:schemeClr val="accent4">
                    <a:lumMod val="60000"/>
                    <a:lumOff val="40000"/>
                  </a:schemeClr>
                </a:solidFill>
                <a:latin typeface="Source Sans Pro"/>
                <a:ea typeface="Source Sans Pro"/>
                <a:cs typeface="Source Sans Pro"/>
                <a:sym typeface="Source Sans Pro"/>
              </a:rPr>
              <a:t> Alejandro.Guzman@dfa.nm.gov</a:t>
            </a:r>
          </a:p>
          <a:p>
            <a:pPr marL="342900" marR="279400"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Claudette Romero, Payroll Trainer </a:t>
            </a:r>
            <a:r>
              <a:rPr lang="en-US" sz="1600" dirty="0">
                <a:solidFill>
                  <a:schemeClr val="bg1"/>
                </a:solidFill>
                <a:latin typeface="Source Sans Pro"/>
                <a:ea typeface="Source Sans Pro"/>
                <a:cs typeface="Source Sans Pro"/>
                <a:sym typeface="Source Sans Pro"/>
              </a:rPr>
              <a:t>P:</a:t>
            </a:r>
            <a:r>
              <a:rPr lang="en-US" sz="1600" dirty="0">
                <a:solidFill>
                  <a:schemeClr val="accent4">
                    <a:lumMod val="75000"/>
                  </a:schemeClr>
                </a:solidFill>
                <a:latin typeface="Source Sans Pro"/>
                <a:ea typeface="Source Sans Pro"/>
                <a:cs typeface="Source Sans Pro"/>
                <a:sym typeface="Source Sans Pro"/>
              </a:rPr>
              <a:t>(505)376-3067 </a:t>
            </a:r>
            <a:r>
              <a:rPr lang="en-US" sz="1600" dirty="0">
                <a:solidFill>
                  <a:schemeClr val="bg1"/>
                </a:solidFill>
                <a:latin typeface="Source Sans Pro"/>
                <a:ea typeface="Source Sans Pro"/>
                <a:cs typeface="Source Sans Pro"/>
                <a:sym typeface="Source Sans Pro"/>
              </a:rPr>
              <a:t>E:</a:t>
            </a:r>
            <a:r>
              <a:rPr lang="en-US" sz="1600" dirty="0">
                <a:solidFill>
                  <a:schemeClr val="accent4">
                    <a:lumMod val="60000"/>
                    <a:lumOff val="40000"/>
                  </a:schemeClr>
                </a:solidFill>
                <a:latin typeface="Source Sans Pro"/>
                <a:ea typeface="Source Sans Pro"/>
                <a:cs typeface="Source Sans Pro"/>
                <a:sym typeface="Source Sans Pro"/>
              </a:rPr>
              <a:t> Claudette.Romero@dfa.nm.gov</a:t>
            </a:r>
          </a:p>
          <a:p>
            <a:pPr marL="800100" marR="279400" lvl="1" algn="just">
              <a:spcBef>
                <a:spcPts val="800"/>
              </a:spcBef>
              <a:buClr>
                <a:schemeClr val="bg1"/>
              </a:buClr>
              <a:buSzPts val="1100"/>
              <a:buFont typeface="Wingdings" panose="05000000000000000000" pitchFamily="2" charset="2"/>
              <a:buChar char="Ø"/>
            </a:pPr>
            <a:r>
              <a:rPr lang="en-US" sz="1600" dirty="0">
                <a:solidFill>
                  <a:schemeClr val="lt1"/>
                </a:solidFill>
                <a:latin typeface="Source Sans Pro"/>
                <a:ea typeface="Source Sans Pro"/>
                <a:cs typeface="Source Sans Pro"/>
                <a:sym typeface="Source Sans Pro"/>
              </a:rPr>
              <a:t>Preferred E-mail: </a:t>
            </a:r>
            <a:r>
              <a:rPr lang="en-US" sz="1600" dirty="0">
                <a:solidFill>
                  <a:schemeClr val="accent6"/>
                </a:solidFill>
                <a:latin typeface="Source Sans Pro"/>
                <a:ea typeface="Source Sans Pro"/>
                <a:cs typeface="Source Sans Pro"/>
                <a:sym typeface="Source Sans Pro"/>
              </a:rPr>
              <a:t>CPBTrainers@dfa.nm.gov</a:t>
            </a: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6" name="Google Shape;107;p18">
            <a:extLst>
              <a:ext uri="{FF2B5EF4-FFF2-40B4-BE49-F238E27FC236}">
                <a16:creationId xmlns:a16="http://schemas.microsoft.com/office/drawing/2014/main" id="{BE57A752-18C0-35EE-D64E-ADF149D5D12E}"/>
              </a:ext>
            </a:extLst>
          </p:cNvPr>
          <p:cNvSpPr txBox="1">
            <a:spLocks/>
          </p:cNvSpPr>
          <p:nvPr/>
        </p:nvSpPr>
        <p:spPr>
          <a:xfrm>
            <a:off x="170970" y="2826113"/>
            <a:ext cx="8520600" cy="6342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1200"/>
              </a:spcAft>
              <a:buClr>
                <a:srgbClr val="595959"/>
              </a:buClr>
              <a:buSzPts val="852"/>
              <a:buFont typeface="Arial"/>
              <a:buNone/>
              <a:tabLst/>
              <a:defRPr/>
            </a:pPr>
            <a:r>
              <a:rPr kumimoji="0" lang="en-US" sz="2500" b="1" i="0" u="none" strike="noStrike" kern="0" cap="none" spc="0" normalizeH="0" baseline="0" noProof="0" dirty="0">
                <a:ln>
                  <a:noFill/>
                </a:ln>
                <a:solidFill>
                  <a:srgbClr val="FFFFFF"/>
                </a:solidFill>
                <a:effectLst/>
                <a:uLnTx/>
                <a:uFillTx/>
                <a:latin typeface="Source Sans Pro"/>
                <a:ea typeface="Source Sans Pro"/>
                <a:cs typeface="Source Sans Pro"/>
                <a:sym typeface="Source Sans Pro"/>
              </a:rPr>
              <a:t> Central Payroll Web page</a:t>
            </a:r>
          </a:p>
        </p:txBody>
      </p:sp>
      <p:sp>
        <p:nvSpPr>
          <p:cNvPr id="7" name="Google Shape;108;p18">
            <a:extLst>
              <a:ext uri="{FF2B5EF4-FFF2-40B4-BE49-F238E27FC236}">
                <a16:creationId xmlns:a16="http://schemas.microsoft.com/office/drawing/2014/main" id="{0A2D3A95-B3AB-C662-14CC-EE599522246E}"/>
              </a:ext>
            </a:extLst>
          </p:cNvPr>
          <p:cNvSpPr txBox="1">
            <a:spLocks/>
          </p:cNvSpPr>
          <p:nvPr/>
        </p:nvSpPr>
        <p:spPr>
          <a:xfrm>
            <a:off x="236610" y="3386346"/>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marR="279400" indent="0" algn="just">
              <a:spcBef>
                <a:spcPts val="800"/>
              </a:spcBef>
              <a:buClr>
                <a:schemeClr val="bg1"/>
              </a:buClr>
              <a:buSzPts val="1100"/>
              <a:buNone/>
            </a:pPr>
            <a:r>
              <a:rPr lang="en-US" sz="1200" dirty="0">
                <a:solidFill>
                  <a:schemeClr val="lt1"/>
                </a:solidFill>
                <a:latin typeface="Source Sans Pro"/>
                <a:ea typeface="Source Sans Pro"/>
                <a:cs typeface="Source Sans Pro"/>
                <a:sym typeface="Source Sans Pro"/>
              </a:rPr>
              <a:t>	</a:t>
            </a:r>
          </a:p>
          <a:p>
            <a:pPr marL="342900" marR="279400" algn="just">
              <a:spcBef>
                <a:spcPts val="800"/>
              </a:spcBef>
              <a:buClr>
                <a:schemeClr val="bg1"/>
              </a:buClr>
              <a:buSzPts val="1100"/>
              <a:buFont typeface="Wingdings" panose="05000000000000000000" pitchFamily="2" charset="2"/>
              <a:buChar char="Ø"/>
            </a:pPr>
            <a:endParaRPr lang="en-US" sz="1200" dirty="0">
              <a:solidFill>
                <a:schemeClr val="lt1"/>
              </a:solidFill>
              <a:latin typeface="Source Sans Pro"/>
              <a:ea typeface="Source Sans Pro"/>
              <a:cs typeface="Source Sans Pro"/>
              <a:sym typeface="Source Sans Pro"/>
            </a:endParaRPr>
          </a:p>
        </p:txBody>
      </p:sp>
      <p:sp>
        <p:nvSpPr>
          <p:cNvPr id="8" name="Google Shape;108;p18">
            <a:extLst>
              <a:ext uri="{FF2B5EF4-FFF2-40B4-BE49-F238E27FC236}">
                <a16:creationId xmlns:a16="http://schemas.microsoft.com/office/drawing/2014/main" id="{C2F12C48-4596-EBBE-DF21-57CA75A8E4AE}"/>
              </a:ext>
            </a:extLst>
          </p:cNvPr>
          <p:cNvSpPr txBox="1">
            <a:spLocks/>
          </p:cNvSpPr>
          <p:nvPr/>
        </p:nvSpPr>
        <p:spPr>
          <a:xfrm>
            <a:off x="159972" y="3205841"/>
            <a:ext cx="8520600" cy="7394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342900" marR="279400" algn="just">
              <a:spcBef>
                <a:spcPts val="800"/>
              </a:spcBef>
              <a:buClr>
                <a:schemeClr val="bg1"/>
              </a:buClr>
              <a:buSzPts val="1100"/>
              <a:buFont typeface="Wingdings" panose="05000000000000000000" pitchFamily="2" charset="2"/>
              <a:buChar char="Ø"/>
            </a:pPr>
            <a:r>
              <a:rPr lang="en-US" b="1" dirty="0">
                <a:solidFill>
                  <a:schemeClr val="accent6"/>
                </a:solidFill>
                <a:latin typeface="Source Sans Pro"/>
                <a:ea typeface="Source Sans Pro"/>
                <a:cs typeface="Source Sans Pro"/>
                <a:sym typeface="Source Sans Pro"/>
              </a:rPr>
              <a:t>https://www.nmdfa.state.nm.us/financial-control/central-payroll-bureau</a:t>
            </a:r>
            <a:r>
              <a:rPr lang="en-US" sz="1200" dirty="0">
                <a:solidFill>
                  <a:schemeClr val="lt1"/>
                </a:solidFill>
                <a:latin typeface="Source Sans Pro"/>
                <a:ea typeface="Source Sans Pro"/>
                <a:cs typeface="Source Sans Pro"/>
                <a:sym typeface="Source Sans Pro"/>
              </a:rPr>
              <a:t>	</a:t>
            </a:r>
          </a:p>
        </p:txBody>
      </p:sp>
    </p:spTree>
    <p:custDataLst>
      <p:tags r:id="rId1"/>
    </p:custDataLst>
    <p:extLst>
      <p:ext uri="{BB962C8B-B14F-4D97-AF65-F5344CB8AC3E}">
        <p14:creationId xmlns:p14="http://schemas.microsoft.com/office/powerpoint/2010/main" val="2782751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p:cNvPicPr preferRelativeResize="0"/>
          <p:nvPr/>
        </p:nvPicPr>
        <p:blipFill rotWithShape="1">
          <a:blip r:embed="rId4">
            <a:alphaModFix/>
          </a:blip>
          <a:srcRect t="1987" b="2006"/>
          <a:stretch/>
        </p:blipFill>
        <p:spPr>
          <a:xfrm rot="10800000">
            <a:off x="1" y="-17250"/>
            <a:ext cx="9143999" cy="5178474"/>
          </a:xfrm>
          <a:prstGeom prst="rect">
            <a:avLst/>
          </a:prstGeom>
          <a:noFill/>
          <a:ln>
            <a:noFill/>
          </a:ln>
        </p:spPr>
      </p:pic>
      <p:sp>
        <p:nvSpPr>
          <p:cNvPr id="156" name="Google Shape;156;p22"/>
          <p:cNvSpPr txBox="1">
            <a:spLocks noGrp="1"/>
          </p:cNvSpPr>
          <p:nvPr>
            <p:ph type="ctrTitle" idx="4294967295"/>
          </p:nvPr>
        </p:nvSpPr>
        <p:spPr>
          <a:xfrm>
            <a:off x="311700" y="1707762"/>
            <a:ext cx="8520600" cy="86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900" b="1">
                <a:solidFill>
                  <a:schemeClr val="lt1"/>
                </a:solidFill>
                <a:latin typeface="PT Serif"/>
                <a:ea typeface="PT Serif"/>
                <a:cs typeface="PT Serif"/>
                <a:sym typeface="PT Serif"/>
              </a:rPr>
              <a:t>Thank You</a:t>
            </a:r>
            <a:endParaRPr sz="3900" b="1" dirty="0">
              <a:solidFill>
                <a:schemeClr val="lt1"/>
              </a:solidFill>
              <a:latin typeface="PT Serif"/>
              <a:ea typeface="PT Serif"/>
              <a:cs typeface="PT Serif"/>
              <a:sym typeface="PT Serif"/>
            </a:endParaRPr>
          </a:p>
        </p:txBody>
      </p:sp>
      <p:pic>
        <p:nvPicPr>
          <p:cNvPr id="157" name="Google Shape;157;p22"/>
          <p:cNvPicPr preferRelativeResize="0"/>
          <p:nvPr/>
        </p:nvPicPr>
        <p:blipFill>
          <a:blip r:embed="rId5">
            <a:alphaModFix/>
          </a:blip>
          <a:stretch>
            <a:fillRect/>
          </a:stretch>
        </p:blipFill>
        <p:spPr>
          <a:xfrm>
            <a:off x="311700" y="4302325"/>
            <a:ext cx="2158026" cy="658150"/>
          </a:xfrm>
          <a:prstGeom prst="rect">
            <a:avLst/>
          </a:prstGeom>
          <a:noFill/>
          <a:ln>
            <a:noFill/>
          </a:ln>
        </p:spPr>
      </p:pic>
      <p:cxnSp>
        <p:nvCxnSpPr>
          <p:cNvPr id="158" name="Google Shape;158;p22"/>
          <p:cNvCxnSpPr/>
          <p:nvPr/>
        </p:nvCxnSpPr>
        <p:spPr>
          <a:xfrm>
            <a:off x="394800" y="2416225"/>
            <a:ext cx="2602200" cy="0"/>
          </a:xfrm>
          <a:prstGeom prst="straightConnector1">
            <a:avLst/>
          </a:prstGeom>
          <a:noFill/>
          <a:ln w="38100" cap="flat" cmpd="sng">
            <a:solidFill>
              <a:schemeClr val="lt1"/>
            </a:solidFill>
            <a:prstDash val="solid"/>
            <a:round/>
            <a:headEnd type="none" w="med" len="med"/>
            <a:tailEnd type="none" w="med" len="med"/>
          </a:ln>
        </p:spPr>
      </p:cxn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8E150D02-A55F-96E6-C0F6-8B95C0EBA99F}"/>
            </a:ext>
          </a:extLst>
        </p:cNvPr>
        <p:cNvGrpSpPr/>
        <p:nvPr/>
      </p:nvGrpSpPr>
      <p:grpSpPr>
        <a:xfrm>
          <a:off x="0" y="0"/>
          <a:ext cx="0" cy="0"/>
          <a:chOff x="0" y="0"/>
          <a:chExt cx="0" cy="0"/>
        </a:xfrm>
      </p:grpSpPr>
      <p:sp>
        <p:nvSpPr>
          <p:cNvPr id="72" name="Google Shape;72;p15">
            <a:extLst>
              <a:ext uri="{FF2B5EF4-FFF2-40B4-BE49-F238E27FC236}">
                <a16:creationId xmlns:a16="http://schemas.microsoft.com/office/drawing/2014/main" id="{5075F694-516C-FDA6-7019-5C5A0033CBE7}"/>
              </a:ext>
            </a:extLst>
          </p:cNvPr>
          <p:cNvSpPr txBox="1">
            <a:spLocks noGrp="1"/>
          </p:cNvSpPr>
          <p:nvPr>
            <p:ph type="body" idx="1"/>
          </p:nvPr>
        </p:nvSpPr>
        <p:spPr>
          <a:xfrm>
            <a:off x="311700" y="227877"/>
            <a:ext cx="8520600" cy="6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n" sz="3500" b="1" dirty="0">
                <a:solidFill>
                  <a:srgbClr val="004D4C"/>
                </a:solidFill>
                <a:latin typeface="Source Sans Pro"/>
                <a:ea typeface="Source Sans Pro"/>
                <a:cs typeface="Source Sans Pro"/>
                <a:sym typeface="Source Sans Pro"/>
              </a:rPr>
              <a:t>SHARE HCM Helpdesk Tickets</a:t>
            </a:r>
            <a:endParaRPr sz="3500" b="1" dirty="0">
              <a:solidFill>
                <a:srgbClr val="004D4C"/>
              </a:solidFill>
              <a:latin typeface="Source Sans Pro"/>
              <a:ea typeface="Source Sans Pro"/>
              <a:cs typeface="Source Sans Pro"/>
              <a:sym typeface="Source Sans Pro"/>
            </a:endParaRPr>
          </a:p>
        </p:txBody>
      </p:sp>
      <p:pic>
        <p:nvPicPr>
          <p:cNvPr id="73" name="Google Shape;73;p15">
            <a:extLst>
              <a:ext uri="{FF2B5EF4-FFF2-40B4-BE49-F238E27FC236}">
                <a16:creationId xmlns:a16="http://schemas.microsoft.com/office/drawing/2014/main" id="{E122C690-6930-1DB5-7477-81B20A623D83}"/>
              </a:ext>
            </a:extLst>
          </p:cNvPr>
          <p:cNvPicPr preferRelativeResize="0"/>
          <p:nvPr/>
        </p:nvPicPr>
        <p:blipFill>
          <a:blip r:embed="rId4">
            <a:alphaModFix/>
          </a:blip>
          <a:stretch>
            <a:fillRect/>
          </a:stretch>
        </p:blipFill>
        <p:spPr>
          <a:xfrm>
            <a:off x="357325" y="4478523"/>
            <a:ext cx="1977774" cy="397000"/>
          </a:xfrm>
          <a:prstGeom prst="rect">
            <a:avLst/>
          </a:prstGeom>
          <a:noFill/>
          <a:ln>
            <a:noFill/>
          </a:ln>
        </p:spPr>
      </p:pic>
      <p:sp>
        <p:nvSpPr>
          <p:cNvPr id="74" name="Google Shape;74;p15">
            <a:extLst>
              <a:ext uri="{FF2B5EF4-FFF2-40B4-BE49-F238E27FC236}">
                <a16:creationId xmlns:a16="http://schemas.microsoft.com/office/drawing/2014/main" id="{719848EF-A49A-E7BC-2886-6E3B62E4144E}"/>
              </a:ext>
            </a:extLst>
          </p:cNvPr>
          <p:cNvSpPr txBox="1">
            <a:spLocks noGrp="1"/>
          </p:cNvSpPr>
          <p:nvPr>
            <p:ph type="body" idx="1"/>
          </p:nvPr>
        </p:nvSpPr>
        <p:spPr>
          <a:xfrm>
            <a:off x="357325" y="877975"/>
            <a:ext cx="8520600" cy="396900"/>
          </a:xfrm>
          <a:prstGeom prst="rect">
            <a:avLst/>
          </a:prstGeom>
        </p:spPr>
        <p:txBody>
          <a:bodyPr spcFirstLastPara="1" wrap="square" lIns="91425" tIns="91425" rIns="91425" bIns="91425" anchor="t" anchorCtr="0">
            <a:noAutofit/>
          </a:bodyPr>
          <a:lstStyle/>
          <a:p>
            <a:pPr marL="342900">
              <a:spcAft>
                <a:spcPts val="1200"/>
              </a:spcAft>
              <a:buSzPts val="852"/>
            </a:pPr>
            <a:r>
              <a:rPr lang="en" sz="2095" b="1" u="sng" dirty="0">
                <a:solidFill>
                  <a:srgbClr val="DE8B26"/>
                </a:solidFill>
                <a:latin typeface="Source Sans Pro"/>
                <a:ea typeface="Source Sans Pro"/>
                <a:cs typeface="Source Sans Pro"/>
                <a:sym typeface="Source Sans Pro"/>
              </a:rPr>
              <a:t>Most important</a:t>
            </a:r>
            <a:r>
              <a:rPr lang="en" sz="2095" dirty="0">
                <a:solidFill>
                  <a:srgbClr val="DE8B26"/>
                </a:solidFill>
                <a:latin typeface="Source Sans Pro"/>
                <a:ea typeface="Source Sans Pro"/>
                <a:cs typeface="Source Sans Pro"/>
                <a:sym typeface="Source Sans Pro"/>
              </a:rPr>
              <a:t>– please double (triple) check the </a:t>
            </a:r>
            <a:r>
              <a:rPr lang="en" sz="2095" b="1" dirty="0">
                <a:solidFill>
                  <a:srgbClr val="DE8B26"/>
                </a:solidFill>
                <a:latin typeface="Source Sans Pro"/>
                <a:ea typeface="Source Sans Pro"/>
                <a:cs typeface="Source Sans Pro"/>
                <a:sym typeface="Source Sans Pro"/>
              </a:rPr>
              <a:t>SSN</a:t>
            </a:r>
            <a:r>
              <a:rPr lang="en" sz="2095" dirty="0">
                <a:solidFill>
                  <a:srgbClr val="DE8B26"/>
                </a:solidFill>
                <a:latin typeface="Source Sans Pro"/>
                <a:ea typeface="Source Sans Pro"/>
                <a:cs typeface="Source Sans Pro"/>
                <a:sym typeface="Source Sans Pro"/>
              </a:rPr>
              <a:t> and </a:t>
            </a:r>
            <a:r>
              <a:rPr lang="en" sz="2095" b="1" dirty="0">
                <a:solidFill>
                  <a:srgbClr val="DE8B26"/>
                </a:solidFill>
                <a:latin typeface="Source Sans Pro"/>
                <a:ea typeface="Source Sans Pro"/>
                <a:cs typeface="Source Sans Pro"/>
                <a:sym typeface="Source Sans Pro"/>
              </a:rPr>
              <a:t>Direct Deposit</a:t>
            </a:r>
            <a:r>
              <a:rPr lang="en" sz="2095" dirty="0">
                <a:solidFill>
                  <a:srgbClr val="DE8B26"/>
                </a:solidFill>
                <a:latin typeface="Source Sans Pro"/>
                <a:ea typeface="Source Sans Pro"/>
                <a:cs typeface="Source Sans Pro"/>
                <a:sym typeface="Source Sans Pro"/>
              </a:rPr>
              <a:t> information before saving</a:t>
            </a:r>
          </a:p>
          <a:p>
            <a:pPr marL="342900">
              <a:spcAft>
                <a:spcPts val="1200"/>
              </a:spcAft>
              <a:buSzPts val="852"/>
            </a:pPr>
            <a:r>
              <a:rPr lang="en" sz="2095" dirty="0">
                <a:solidFill>
                  <a:srgbClr val="DE8B26"/>
                </a:solidFill>
                <a:latin typeface="Source Sans Pro"/>
                <a:ea typeface="Source Sans Pro"/>
                <a:cs typeface="Source Sans Pro"/>
                <a:sym typeface="Source Sans Pro"/>
              </a:rPr>
              <a:t>Take an extra 15 seconds to validate the effective date is correct</a:t>
            </a:r>
          </a:p>
          <a:p>
            <a:pPr marL="342900">
              <a:spcAft>
                <a:spcPts val="1200"/>
              </a:spcAft>
              <a:buSzPts val="852"/>
            </a:pPr>
            <a:r>
              <a:rPr lang="en" sz="2095" dirty="0">
                <a:solidFill>
                  <a:srgbClr val="DE8B26"/>
                </a:solidFill>
                <a:latin typeface="Source Sans Pro"/>
                <a:ea typeface="Source Sans Pro"/>
                <a:cs typeface="Source Sans Pro"/>
                <a:sym typeface="Source Sans Pro"/>
              </a:rPr>
              <a:t>When submitting a ticket, please give all relevant details.</a:t>
            </a:r>
          </a:p>
          <a:p>
            <a:pPr marL="342900">
              <a:spcAft>
                <a:spcPts val="1200"/>
              </a:spcAft>
              <a:buSzPts val="852"/>
            </a:pPr>
            <a:r>
              <a:rPr lang="en" sz="2095" dirty="0">
                <a:solidFill>
                  <a:srgbClr val="DE8B26"/>
                </a:solidFill>
                <a:latin typeface="Source Sans Pro"/>
                <a:ea typeface="Source Sans Pro"/>
                <a:cs typeface="Source Sans Pro"/>
                <a:sym typeface="Source Sans Pro"/>
              </a:rPr>
              <a:t>Please do not have your non-HR employees submitting tickets. Work with the employee first to see if you can resolve the issue, if not, the ticket shou</a:t>
            </a:r>
            <a:r>
              <a:rPr lang="en-US" sz="2095" dirty="0" err="1">
                <a:solidFill>
                  <a:srgbClr val="DE8B26"/>
                </a:solidFill>
                <a:latin typeface="Source Sans Pro"/>
                <a:ea typeface="Source Sans Pro"/>
                <a:cs typeface="Source Sans Pro"/>
                <a:sym typeface="Source Sans Pro"/>
              </a:rPr>
              <a:t>ld</a:t>
            </a:r>
            <a:r>
              <a:rPr lang="en" sz="2095" dirty="0">
                <a:solidFill>
                  <a:srgbClr val="DE8B26"/>
                </a:solidFill>
                <a:latin typeface="Source Sans Pro"/>
                <a:ea typeface="Source Sans Pro"/>
                <a:cs typeface="Source Sans Pro"/>
                <a:sym typeface="Source Sans Pro"/>
              </a:rPr>
              <a:t> come from HR.</a:t>
            </a:r>
            <a:endParaRPr sz="2095" dirty="0">
              <a:solidFill>
                <a:srgbClr val="DE8B26"/>
              </a:solidFill>
              <a:latin typeface="Source Sans Pro"/>
              <a:ea typeface="Source Sans Pro"/>
              <a:cs typeface="Source Sans Pro"/>
              <a:sym typeface="Source Sans Pro"/>
            </a:endParaRPr>
          </a:p>
        </p:txBody>
      </p:sp>
      <p:cxnSp>
        <p:nvCxnSpPr>
          <p:cNvPr id="75" name="Google Shape;75;p15">
            <a:extLst>
              <a:ext uri="{FF2B5EF4-FFF2-40B4-BE49-F238E27FC236}">
                <a16:creationId xmlns:a16="http://schemas.microsoft.com/office/drawing/2014/main" id="{E1DB48DB-501E-6085-6276-A0FEF6B992E1}"/>
              </a:ext>
            </a:extLst>
          </p:cNvPr>
          <p:cNvCxnSpPr/>
          <p:nvPr/>
        </p:nvCxnSpPr>
        <p:spPr>
          <a:xfrm>
            <a:off x="2725725" y="4829900"/>
            <a:ext cx="6418200" cy="0"/>
          </a:xfrm>
          <a:prstGeom prst="straightConnector1">
            <a:avLst/>
          </a:prstGeom>
          <a:noFill/>
          <a:ln w="38100" cap="flat" cmpd="sng">
            <a:solidFill>
              <a:srgbClr val="DE8B26"/>
            </a:solidFill>
            <a:prstDash val="solid"/>
            <a:round/>
            <a:headEnd type="none" w="med" len="med"/>
            <a:tailEnd type="none" w="med" len="med"/>
          </a:ln>
        </p:spPr>
      </p:cxnSp>
      <p:pic>
        <p:nvPicPr>
          <p:cNvPr id="76" name="Google Shape;76;p15">
            <a:extLst>
              <a:ext uri="{FF2B5EF4-FFF2-40B4-BE49-F238E27FC236}">
                <a16:creationId xmlns:a16="http://schemas.microsoft.com/office/drawing/2014/main" id="{F252B345-97E6-52CA-A479-B9089B459BAC}"/>
              </a:ext>
            </a:extLst>
          </p:cNvPr>
          <p:cNvPicPr preferRelativeResize="0"/>
          <p:nvPr/>
        </p:nvPicPr>
        <p:blipFill>
          <a:blip r:embed="rId5">
            <a:alphaModFix/>
          </a:blip>
          <a:stretch>
            <a:fillRect/>
          </a:stretch>
        </p:blipFill>
        <p:spPr>
          <a:xfrm rot="5400000">
            <a:off x="7716062" y="3398737"/>
            <a:ext cx="1473400" cy="1388925"/>
          </a:xfrm>
          <a:prstGeom prst="rect">
            <a:avLst/>
          </a:prstGeom>
          <a:noFill/>
          <a:ln>
            <a:noFill/>
          </a:ln>
        </p:spPr>
      </p:pic>
    </p:spTree>
    <p:custDataLst>
      <p:tags r:id="rId1"/>
    </p:custDataLst>
    <p:extLst>
      <p:ext uri="{BB962C8B-B14F-4D97-AF65-F5344CB8AC3E}">
        <p14:creationId xmlns:p14="http://schemas.microsoft.com/office/powerpoint/2010/main" val="139172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0EBFFEF0-F940-6288-34FB-ECB0F725C52D}"/>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090AB116-5E1A-8E12-10FC-F118B279E099}"/>
              </a:ext>
            </a:extLst>
          </p:cNvPr>
          <p:cNvSpPr/>
          <p:nvPr/>
        </p:nvSpPr>
        <p:spPr>
          <a:xfrm>
            <a:off x="0" y="1039775"/>
            <a:ext cx="9144000" cy="4135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F227C50D-4489-E5D1-B992-A6F9951E5D62}"/>
              </a:ext>
            </a:extLst>
          </p:cNvPr>
          <p:cNvPicPr preferRelativeResize="0"/>
          <p:nvPr/>
        </p:nvPicPr>
        <p:blipFill rotWithShape="1">
          <a:blip r:embed="rId4">
            <a:alphaModFix/>
          </a:blip>
          <a:srcRect/>
          <a:stretch/>
        </p:blipFill>
        <p:spPr>
          <a:xfrm>
            <a:off x="-1" y="445025"/>
            <a:ext cx="3687097" cy="534700"/>
          </a:xfrm>
          <a:prstGeom prst="rect">
            <a:avLst/>
          </a:prstGeom>
          <a:noFill/>
          <a:ln>
            <a:noFill/>
          </a:ln>
        </p:spPr>
      </p:pic>
      <p:sp>
        <p:nvSpPr>
          <p:cNvPr id="106" name="Google Shape;106;p18">
            <a:extLst>
              <a:ext uri="{FF2B5EF4-FFF2-40B4-BE49-F238E27FC236}">
                <a16:creationId xmlns:a16="http://schemas.microsoft.com/office/drawing/2014/main" id="{613369AB-F26A-D6BE-63FB-49ED18535EBA}"/>
              </a:ext>
            </a:extLst>
          </p:cNvPr>
          <p:cNvSpPr txBox="1">
            <a:spLocks noGrp="1"/>
          </p:cNvSpPr>
          <p:nvPr>
            <p:ph type="title"/>
          </p:nvPr>
        </p:nvSpPr>
        <p:spPr>
          <a:xfrm>
            <a:off x="52128" y="467075"/>
            <a:ext cx="3233812"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Longevity Rate Changes</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F0D612C1-C70D-219C-5332-FC7A504BD998}"/>
              </a:ext>
            </a:extLst>
          </p:cNvPr>
          <p:cNvSpPr txBox="1">
            <a:spLocks noGrp="1"/>
          </p:cNvSpPr>
          <p:nvPr>
            <p:ph type="body" idx="1"/>
          </p:nvPr>
        </p:nvSpPr>
        <p:spPr>
          <a:xfrm>
            <a:off x="311700" y="1279414"/>
            <a:ext cx="8520600" cy="777600"/>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Effective August 30</a:t>
            </a:r>
            <a:r>
              <a:rPr lang="en-US" sz="1200" baseline="30000" dirty="0">
                <a:solidFill>
                  <a:schemeClr val="lt1"/>
                </a:solidFill>
                <a:latin typeface="Source Sans Pro"/>
                <a:ea typeface="Source Sans Pro"/>
                <a:cs typeface="Source Sans Pro"/>
                <a:sym typeface="Source Sans Pro"/>
              </a:rPr>
              <a:t>th</a:t>
            </a:r>
            <a:r>
              <a:rPr lang="en-US" sz="1200" dirty="0">
                <a:solidFill>
                  <a:schemeClr val="lt1"/>
                </a:solidFill>
                <a:latin typeface="Source Sans Pro"/>
                <a:ea typeface="Source Sans Pro"/>
                <a:cs typeface="Source Sans Pro"/>
                <a:sym typeface="Source Sans Pro"/>
              </a:rPr>
              <a:t> (Pay period end Sept 12, 2025) the rates for Longevity Pay will be changing. These changes will be made automatically; no action is required to update the rates. </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776FE7A0-8CCA-FDC6-CA51-2666207A03A6}"/>
              </a:ext>
            </a:extLst>
          </p:cNvPr>
          <p:cNvCxnSpPr>
            <a:cxnSpLocks/>
          </p:cNvCxnSpPr>
          <p:nvPr/>
        </p:nvCxnSpPr>
        <p:spPr>
          <a:xfrm>
            <a:off x="311700" y="4829900"/>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0" name="Google Shape;110;p18">
            <a:extLst>
              <a:ext uri="{FF2B5EF4-FFF2-40B4-BE49-F238E27FC236}">
                <a16:creationId xmlns:a16="http://schemas.microsoft.com/office/drawing/2014/main" id="{A87B56A6-16D8-AC7E-CDD5-F27AF4968992}"/>
              </a:ext>
            </a:extLst>
          </p:cNvPr>
          <p:cNvPicPr preferRelativeResize="0"/>
          <p:nvPr/>
        </p:nvPicPr>
        <p:blipFill>
          <a:blip r:embed="rId5">
            <a:alphaModFix/>
          </a:blip>
          <a:stretch>
            <a:fillRect/>
          </a:stretch>
        </p:blipFill>
        <p:spPr>
          <a:xfrm>
            <a:off x="5135237" y="2079064"/>
            <a:ext cx="267493" cy="265449"/>
          </a:xfrm>
          <a:prstGeom prst="rect">
            <a:avLst/>
          </a:prstGeom>
          <a:noFill/>
          <a:ln>
            <a:noFill/>
          </a:ln>
        </p:spPr>
      </p:pic>
      <p:sp>
        <p:nvSpPr>
          <p:cNvPr id="112" name="Google Shape;112;p18">
            <a:extLst>
              <a:ext uri="{FF2B5EF4-FFF2-40B4-BE49-F238E27FC236}">
                <a16:creationId xmlns:a16="http://schemas.microsoft.com/office/drawing/2014/main" id="{D5EF5176-B16C-C4D5-BAA8-93911681AA96}"/>
              </a:ext>
            </a:extLst>
          </p:cNvPr>
          <p:cNvSpPr txBox="1">
            <a:spLocks noGrp="1"/>
          </p:cNvSpPr>
          <p:nvPr>
            <p:ph type="body" idx="1"/>
          </p:nvPr>
        </p:nvSpPr>
        <p:spPr>
          <a:xfrm>
            <a:off x="5402730" y="1745131"/>
            <a:ext cx="3806586" cy="2797269"/>
          </a:xfrm>
          <a:prstGeom prst="rect">
            <a:avLst/>
          </a:prstGeom>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b="1" i="1" dirty="0">
                <a:solidFill>
                  <a:srgbClr val="DE8B26"/>
                </a:solidFill>
                <a:latin typeface="Source Sans Pro"/>
                <a:ea typeface="Source Sans Pro"/>
                <a:cs typeface="Source Sans Pro"/>
                <a:sym typeface="Source Sans Pro"/>
              </a:rPr>
              <a:t>If the Longevity TRC needs to be modified/deleted please submit a help desk ticket or contact CPB. Please do not modify the LNGTY TRC.</a:t>
            </a:r>
            <a:endParaRPr sz="1200" b="1" i="1" dirty="0">
              <a:solidFill>
                <a:srgbClr val="DE8B26"/>
              </a:solidFill>
              <a:latin typeface="Source Sans Pro"/>
              <a:ea typeface="Source Sans Pro"/>
              <a:cs typeface="Source Sans Pro"/>
              <a:sym typeface="Source Sans Pro"/>
            </a:endParaRPr>
          </a:p>
          <a:p>
            <a:pPr marL="0" lvl="0" indent="0" algn="l" rtl="0">
              <a:spcBef>
                <a:spcPts val="1900"/>
              </a:spcBef>
              <a:spcAft>
                <a:spcPts val="1200"/>
              </a:spcAft>
              <a:buSzPts val="852"/>
              <a:buNone/>
            </a:pPr>
            <a:r>
              <a:rPr lang="en-US" sz="1200" b="1" i="1" dirty="0">
                <a:solidFill>
                  <a:srgbClr val="DE8B26"/>
                </a:solidFill>
                <a:latin typeface="Source Sans Pro"/>
                <a:ea typeface="Source Sans Pro"/>
                <a:cs typeface="Source Sans Pro"/>
                <a:sym typeface="Source Sans Pro"/>
              </a:rPr>
              <a:t>NMS_PY_LONGEVITY_PMTS will provide information on Longevity payments thus far for employees at your agency.</a:t>
            </a:r>
          </a:p>
          <a:p>
            <a:pPr marL="0" lvl="0" indent="0" algn="l" rtl="0">
              <a:spcBef>
                <a:spcPts val="1900"/>
              </a:spcBef>
              <a:spcAft>
                <a:spcPts val="1200"/>
              </a:spcAft>
              <a:buSzPts val="852"/>
              <a:buNone/>
            </a:pPr>
            <a:r>
              <a:rPr lang="en-US" sz="1200" b="1" i="1" dirty="0">
                <a:solidFill>
                  <a:srgbClr val="DE8B26"/>
                </a:solidFill>
                <a:latin typeface="Source Sans Pro"/>
                <a:ea typeface="Source Sans Pro"/>
                <a:cs typeface="Source Sans Pro"/>
                <a:sym typeface="Source Sans Pro"/>
              </a:rPr>
              <a:t>At the end of the FY, SHARE will work with CPB to make employees whole on longevity if any payments were missed or rounding occurred.</a:t>
            </a:r>
          </a:p>
          <a:p>
            <a:pPr marL="0" lvl="0" indent="0" algn="l" rtl="0">
              <a:spcBef>
                <a:spcPts val="1900"/>
              </a:spcBef>
              <a:spcAft>
                <a:spcPts val="1200"/>
              </a:spcAft>
              <a:buSzPts val="852"/>
              <a:buNone/>
            </a:pP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82F0E758-AD9C-FBD2-9B6A-B4E23B96CE49}"/>
              </a:ext>
            </a:extLst>
          </p:cNvPr>
          <p:cNvPicPr preferRelativeResize="0"/>
          <p:nvPr/>
        </p:nvPicPr>
        <p:blipFill>
          <a:blip r:embed="rId6">
            <a:alphaModFix/>
          </a:blip>
          <a:stretch>
            <a:fillRect/>
          </a:stretch>
        </p:blipFill>
        <p:spPr>
          <a:xfrm>
            <a:off x="7000184" y="4433400"/>
            <a:ext cx="1877842" cy="572700"/>
          </a:xfrm>
          <a:prstGeom prst="rect">
            <a:avLst/>
          </a:prstGeom>
          <a:noFill/>
          <a:ln>
            <a:noFill/>
          </a:ln>
        </p:spPr>
      </p:pic>
      <p:graphicFrame>
        <p:nvGraphicFramePr>
          <p:cNvPr id="2" name="Table 1">
            <a:extLst>
              <a:ext uri="{FF2B5EF4-FFF2-40B4-BE49-F238E27FC236}">
                <a16:creationId xmlns:a16="http://schemas.microsoft.com/office/drawing/2014/main" id="{53358A75-F9AE-504E-C619-8C4B3457051F}"/>
              </a:ext>
            </a:extLst>
          </p:cNvPr>
          <p:cNvGraphicFramePr>
            <a:graphicFrameLocks noGrp="1"/>
          </p:cNvGraphicFramePr>
          <p:nvPr/>
        </p:nvGraphicFramePr>
        <p:xfrm>
          <a:off x="399825" y="2056708"/>
          <a:ext cx="4601664" cy="2376692"/>
        </p:xfrm>
        <a:graphic>
          <a:graphicData uri="http://schemas.openxmlformats.org/drawingml/2006/table">
            <a:tbl>
              <a:tblPr firstRow="1" firstCol="1" bandRow="1">
                <a:tableStyleId>{91EBBBCC-DAD2-459C-BE2E-F6DE35CF9A28}</a:tableStyleId>
              </a:tblPr>
              <a:tblGrid>
                <a:gridCol w="1449937">
                  <a:extLst>
                    <a:ext uri="{9D8B030D-6E8A-4147-A177-3AD203B41FA5}">
                      <a16:colId xmlns:a16="http://schemas.microsoft.com/office/drawing/2014/main" val="1248391457"/>
                    </a:ext>
                  </a:extLst>
                </a:gridCol>
                <a:gridCol w="1901372">
                  <a:extLst>
                    <a:ext uri="{9D8B030D-6E8A-4147-A177-3AD203B41FA5}">
                      <a16:colId xmlns:a16="http://schemas.microsoft.com/office/drawing/2014/main" val="3872379281"/>
                    </a:ext>
                  </a:extLst>
                </a:gridCol>
                <a:gridCol w="1250355">
                  <a:extLst>
                    <a:ext uri="{9D8B030D-6E8A-4147-A177-3AD203B41FA5}">
                      <a16:colId xmlns:a16="http://schemas.microsoft.com/office/drawing/2014/main" val="1419194383"/>
                    </a:ext>
                  </a:extLst>
                </a:gridCol>
              </a:tblGrid>
              <a:tr h="291796">
                <a:tc gridSpan="3">
                  <a:txBody>
                    <a:bodyPr/>
                    <a:lstStyle/>
                    <a:p>
                      <a:pPr marL="0" marR="0" algn="ctr">
                        <a:buNone/>
                      </a:pPr>
                      <a:r>
                        <a:rPr lang="en-US" sz="1400" dirty="0">
                          <a:effectLst/>
                          <a:latin typeface="Aptos" panose="020B0004020202020204" pitchFamily="34" charset="0"/>
                          <a:ea typeface="Aptos" panose="020B0004020202020204" pitchFamily="34" charset="0"/>
                          <a:cs typeface="Aptos" panose="020B0004020202020204" pitchFamily="34" charset="0"/>
                        </a:rPr>
                        <a:t>Longevity Pay Table</a:t>
                      </a:r>
                    </a:p>
                  </a:txBody>
                  <a:tcPr marL="68580" marR="68580" marT="0" marB="0" anchor="ctr">
                    <a:solidFill>
                      <a:srgbClr val="DE8B26"/>
                    </a:solidFill>
                  </a:tcPr>
                </a:tc>
                <a:tc hMerge="1">
                  <a:txBody>
                    <a:bodyPr/>
                    <a:lstStyle/>
                    <a:p>
                      <a:pPr marL="0" marR="0" algn="ctr">
                        <a:buNone/>
                      </a:pP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solidFill>
                      <a:srgbClr val="DE8B26"/>
                    </a:solidFill>
                  </a:tcPr>
                </a:tc>
                <a:tc hMerge="1">
                  <a:txBody>
                    <a:bodyPr/>
                    <a:lstStyle/>
                    <a:p>
                      <a:pPr marL="0" marR="0" algn="ctr">
                        <a:buNone/>
                      </a:pP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solidFill>
                      <a:srgbClr val="DE8B26"/>
                    </a:solidFill>
                  </a:tcPr>
                </a:tc>
                <a:extLst>
                  <a:ext uri="{0D108BD9-81ED-4DB2-BD59-A6C34878D82A}">
                    <a16:rowId xmlns:a16="http://schemas.microsoft.com/office/drawing/2014/main" val="1430119189"/>
                  </a:ext>
                </a:extLst>
              </a:tr>
              <a:tr h="395494">
                <a:tc>
                  <a:txBody>
                    <a:bodyPr/>
                    <a:lstStyle/>
                    <a:p>
                      <a:pPr marL="0" marR="0" algn="ctr">
                        <a:buNone/>
                      </a:pPr>
                      <a:r>
                        <a:rPr lang="en-US" sz="1100">
                          <a:effectLst/>
                        </a:rPr>
                        <a:t>Years of Continuous Service</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dirty="0">
                          <a:effectLst/>
                        </a:rPr>
                        <a:t>Payment Per Pay Period</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a:effectLst/>
                        </a:rPr>
                        <a:t>Annual Amount</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716273476"/>
                  </a:ext>
                </a:extLst>
              </a:tr>
              <a:tr h="395494">
                <a:tc>
                  <a:txBody>
                    <a:bodyPr/>
                    <a:lstStyle/>
                    <a:p>
                      <a:pPr marL="0" marR="0" algn="ctr">
                        <a:buNone/>
                      </a:pPr>
                      <a:r>
                        <a:rPr lang="en-US" sz="1100" dirty="0">
                          <a:effectLst/>
                        </a:rPr>
                        <a:t>5 – less than 10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dirty="0">
                          <a:effectLst/>
                        </a:rPr>
                        <a:t>$29.67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dirty="0">
                          <a:effectLst/>
                        </a:rPr>
                        <a:t>$700.00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3714776038"/>
                  </a:ext>
                </a:extLst>
              </a:tr>
              <a:tr h="395494">
                <a:tc>
                  <a:txBody>
                    <a:bodyPr/>
                    <a:lstStyle/>
                    <a:p>
                      <a:pPr marL="0" marR="0" algn="ctr">
                        <a:buNone/>
                      </a:pPr>
                      <a:r>
                        <a:rPr lang="en-US" sz="1100" dirty="0">
                          <a:effectLst/>
                        </a:rPr>
                        <a:t>10 – less than 15</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dirty="0">
                          <a:effectLst/>
                        </a:rPr>
                        <a:t>$64.11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a:effectLst/>
                        </a:rPr>
                        <a:t>$1,500.00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14228730"/>
                  </a:ext>
                </a:extLst>
              </a:tr>
              <a:tr h="395494">
                <a:tc>
                  <a:txBody>
                    <a:bodyPr/>
                    <a:lstStyle/>
                    <a:p>
                      <a:pPr marL="0" marR="0" algn="ctr">
                        <a:buNone/>
                      </a:pPr>
                      <a:r>
                        <a:rPr lang="en-US" sz="1100" dirty="0">
                          <a:effectLst/>
                        </a:rPr>
                        <a:t>15 – less than 20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dirty="0">
                          <a:effectLst/>
                        </a:rPr>
                        <a:t>$81.32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a:effectLst/>
                        </a:rPr>
                        <a:t>$1,900.00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457897242"/>
                  </a:ext>
                </a:extLst>
              </a:tr>
              <a:tr h="395494">
                <a:tc>
                  <a:txBody>
                    <a:bodyPr/>
                    <a:lstStyle/>
                    <a:p>
                      <a:pPr marL="0" marR="0" algn="ctr">
                        <a:buNone/>
                      </a:pPr>
                      <a:r>
                        <a:rPr lang="en-US" sz="1100" dirty="0">
                          <a:effectLst/>
                        </a:rPr>
                        <a:t>&gt;20</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a:effectLst/>
                        </a:rPr>
                        <a:t>$89.01 </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tc>
                  <a:txBody>
                    <a:bodyPr/>
                    <a:lstStyle/>
                    <a:p>
                      <a:pPr marL="0" marR="0" algn="ctr">
                        <a:buNone/>
                      </a:pPr>
                      <a:r>
                        <a:rPr lang="en-US" sz="1100" dirty="0">
                          <a:effectLst/>
                        </a:rPr>
                        <a:t>$2,100.00 </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ctr"/>
                </a:tc>
                <a:extLst>
                  <a:ext uri="{0D108BD9-81ED-4DB2-BD59-A6C34878D82A}">
                    <a16:rowId xmlns:a16="http://schemas.microsoft.com/office/drawing/2014/main" val="230020756"/>
                  </a:ext>
                </a:extLst>
              </a:tr>
            </a:tbl>
          </a:graphicData>
        </a:graphic>
      </p:graphicFrame>
      <p:pic>
        <p:nvPicPr>
          <p:cNvPr id="5" name="Google Shape;110;p18">
            <a:extLst>
              <a:ext uri="{FF2B5EF4-FFF2-40B4-BE49-F238E27FC236}">
                <a16:creationId xmlns:a16="http://schemas.microsoft.com/office/drawing/2014/main" id="{077C5191-20BC-08EE-C41A-74F926071C64}"/>
              </a:ext>
            </a:extLst>
          </p:cNvPr>
          <p:cNvPicPr preferRelativeResize="0"/>
          <p:nvPr/>
        </p:nvPicPr>
        <p:blipFill>
          <a:blip r:embed="rId5">
            <a:alphaModFix/>
          </a:blip>
          <a:stretch>
            <a:fillRect/>
          </a:stretch>
        </p:blipFill>
        <p:spPr>
          <a:xfrm>
            <a:off x="5135235" y="2958483"/>
            <a:ext cx="267493" cy="265449"/>
          </a:xfrm>
          <a:prstGeom prst="rect">
            <a:avLst/>
          </a:prstGeom>
          <a:noFill/>
          <a:ln>
            <a:noFill/>
          </a:ln>
        </p:spPr>
      </p:pic>
      <p:pic>
        <p:nvPicPr>
          <p:cNvPr id="3" name="Google Shape;110;p18">
            <a:extLst>
              <a:ext uri="{FF2B5EF4-FFF2-40B4-BE49-F238E27FC236}">
                <a16:creationId xmlns:a16="http://schemas.microsoft.com/office/drawing/2014/main" id="{8310225E-CB30-84D0-81EE-18A231E6FB26}"/>
              </a:ext>
            </a:extLst>
          </p:cNvPr>
          <p:cNvPicPr preferRelativeResize="0"/>
          <p:nvPr/>
        </p:nvPicPr>
        <p:blipFill>
          <a:blip r:embed="rId5">
            <a:alphaModFix/>
          </a:blip>
          <a:stretch>
            <a:fillRect/>
          </a:stretch>
        </p:blipFill>
        <p:spPr>
          <a:xfrm>
            <a:off x="5135235" y="4009000"/>
            <a:ext cx="267493" cy="265449"/>
          </a:xfrm>
          <a:prstGeom prst="rect">
            <a:avLst/>
          </a:prstGeom>
          <a:noFill/>
          <a:ln>
            <a:noFill/>
          </a:ln>
        </p:spPr>
      </p:pic>
    </p:spTree>
    <p:custDataLst>
      <p:tags r:id="rId1"/>
    </p:custDataLst>
    <p:extLst>
      <p:ext uri="{BB962C8B-B14F-4D97-AF65-F5344CB8AC3E}">
        <p14:creationId xmlns:p14="http://schemas.microsoft.com/office/powerpoint/2010/main" val="331900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0EBFFEF0-F940-6288-34FB-ECB0F725C52D}"/>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090AB116-5E1A-8E12-10FC-F118B279E099}"/>
              </a:ext>
            </a:extLst>
          </p:cNvPr>
          <p:cNvSpPr/>
          <p:nvPr/>
        </p:nvSpPr>
        <p:spPr>
          <a:xfrm>
            <a:off x="-2" y="1001775"/>
            <a:ext cx="9133785"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F227C50D-4489-E5D1-B992-A6F9951E5D62}"/>
              </a:ext>
            </a:extLst>
          </p:cNvPr>
          <p:cNvPicPr preferRelativeResize="0"/>
          <p:nvPr/>
        </p:nvPicPr>
        <p:blipFill rotWithShape="1">
          <a:blip r:embed="rId4">
            <a:alphaModFix/>
          </a:blip>
          <a:srcRect/>
          <a:stretch/>
        </p:blipFill>
        <p:spPr>
          <a:xfrm>
            <a:off x="-1" y="445025"/>
            <a:ext cx="6352989" cy="534700"/>
          </a:xfrm>
          <a:prstGeom prst="rect">
            <a:avLst/>
          </a:prstGeom>
          <a:noFill/>
          <a:ln>
            <a:noFill/>
          </a:ln>
        </p:spPr>
      </p:pic>
      <p:sp>
        <p:nvSpPr>
          <p:cNvPr id="106" name="Google Shape;106;p18">
            <a:extLst>
              <a:ext uri="{FF2B5EF4-FFF2-40B4-BE49-F238E27FC236}">
                <a16:creationId xmlns:a16="http://schemas.microsoft.com/office/drawing/2014/main" id="{613369AB-F26A-D6BE-63FB-49ED18535EBA}"/>
              </a:ext>
            </a:extLst>
          </p:cNvPr>
          <p:cNvSpPr txBox="1">
            <a:spLocks noGrp="1"/>
          </p:cNvSpPr>
          <p:nvPr>
            <p:ph type="title"/>
          </p:nvPr>
        </p:nvSpPr>
        <p:spPr>
          <a:xfrm>
            <a:off x="52127" y="467075"/>
            <a:ext cx="4077613"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Additional Approvers Clean Up</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F0D612C1-C70D-219C-5332-FC7A504BD998}"/>
              </a:ext>
            </a:extLst>
          </p:cNvPr>
          <p:cNvSpPr txBox="1">
            <a:spLocks noGrp="1"/>
          </p:cNvSpPr>
          <p:nvPr>
            <p:ph type="body" idx="1"/>
          </p:nvPr>
        </p:nvSpPr>
        <p:spPr>
          <a:xfrm>
            <a:off x="174241" y="1121523"/>
            <a:ext cx="8520600" cy="3153987"/>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400" dirty="0">
                <a:solidFill>
                  <a:schemeClr val="lt1"/>
                </a:solidFill>
                <a:latin typeface="Source Sans Pro"/>
                <a:ea typeface="Source Sans Pro"/>
                <a:cs typeface="Source Sans Pro"/>
                <a:sym typeface="Source Sans Pro"/>
              </a:rPr>
              <a:t>We need your assistance in cleaning up Additional Approvers and keeping the setup up-to-date</a:t>
            </a:r>
          </a:p>
          <a:p>
            <a:pPr marL="0" marR="279400" lvl="0" indent="0" algn="just" rtl="0">
              <a:spcBef>
                <a:spcPts val="800"/>
              </a:spcBef>
              <a:spcAft>
                <a:spcPts val="0"/>
              </a:spcAft>
              <a:buSzPts val="1100"/>
              <a:buNone/>
            </a:pPr>
            <a:r>
              <a:rPr lang="en-US" sz="1400" dirty="0">
                <a:solidFill>
                  <a:schemeClr val="lt1"/>
                </a:solidFill>
                <a:latin typeface="Source Sans Pro"/>
                <a:ea typeface="Source Sans Pro"/>
                <a:cs typeface="Source Sans Pro"/>
                <a:sym typeface="Source Sans Pro"/>
              </a:rPr>
              <a:t>There are three types of approvers at an agency level-- Agency-Wide approvers (HR or designee), “Reports To” Approvers and Additional Approvers</a:t>
            </a:r>
          </a:p>
          <a:p>
            <a:pPr marL="0" marR="279400" indent="0" algn="just">
              <a:spcBef>
                <a:spcPts val="800"/>
              </a:spcBef>
              <a:buSzPts val="1100"/>
              <a:buNone/>
            </a:pPr>
            <a:r>
              <a:rPr lang="en-US" sz="1400" b="1" dirty="0">
                <a:solidFill>
                  <a:schemeClr val="bg1"/>
                </a:solidFill>
                <a:latin typeface="Source Sans Pro"/>
                <a:ea typeface="Source Sans Pro"/>
                <a:cs typeface="Source Sans Pro"/>
                <a:sym typeface="Source Sans Pro"/>
              </a:rPr>
              <a:t>+</a:t>
            </a:r>
            <a:r>
              <a:rPr lang="en-US" sz="1400" dirty="0">
                <a:solidFill>
                  <a:srgbClr val="DE8B26"/>
                </a:solidFill>
                <a:latin typeface="Source Sans Pro"/>
                <a:ea typeface="Source Sans Pro"/>
                <a:cs typeface="Source Sans Pro"/>
                <a:sym typeface="Source Sans Pro"/>
              </a:rPr>
              <a:t> An agency wide approver can be identified by this query </a:t>
            </a:r>
            <a:r>
              <a:rPr lang="en-US" sz="1400" dirty="0">
                <a:solidFill>
                  <a:schemeClr val="lt1"/>
                </a:solidFill>
                <a:latin typeface="Source Sans Pro"/>
                <a:ea typeface="Source Sans Pro"/>
                <a:cs typeface="Source Sans Pro"/>
                <a:sym typeface="Source Sans Pro"/>
              </a:rPr>
              <a:t>NMS_TL_APPROVER_POSN_WHOLE_BU </a:t>
            </a:r>
            <a:r>
              <a:rPr lang="en-US" sz="1400" u="sng" dirty="0">
                <a:solidFill>
                  <a:srgbClr val="DE8B26"/>
                </a:solidFill>
                <a:latin typeface="Source Sans Pro"/>
                <a:ea typeface="Source Sans Pro"/>
                <a:cs typeface="Source Sans Pro"/>
                <a:sym typeface="Source Sans Pro"/>
              </a:rPr>
              <a:t>Agency wide approvers should not be additional approvers</a:t>
            </a:r>
            <a:r>
              <a:rPr lang="en-US" sz="1400" dirty="0">
                <a:solidFill>
                  <a:srgbClr val="DE8B26"/>
                </a:solidFill>
                <a:latin typeface="Source Sans Pro"/>
                <a:ea typeface="Source Sans Pro"/>
                <a:cs typeface="Source Sans Pro"/>
                <a:sym typeface="Source Sans Pro"/>
              </a:rPr>
              <a:t>.</a:t>
            </a:r>
          </a:p>
          <a:p>
            <a:pPr marL="0" marR="279400" indent="0" algn="just">
              <a:spcBef>
                <a:spcPts val="800"/>
              </a:spcBef>
              <a:buSzPts val="1100"/>
              <a:buNone/>
            </a:pPr>
            <a:r>
              <a:rPr lang="en-US" sz="1400" b="1" dirty="0">
                <a:solidFill>
                  <a:schemeClr val="bg1"/>
                </a:solidFill>
                <a:latin typeface="Source Sans Pro"/>
                <a:ea typeface="Source Sans Pro"/>
                <a:cs typeface="Source Sans Pro"/>
                <a:sym typeface="Source Sans Pro"/>
              </a:rPr>
              <a:t>+</a:t>
            </a:r>
            <a:r>
              <a:rPr lang="en-US" sz="1400" dirty="0">
                <a:solidFill>
                  <a:srgbClr val="DE8B26"/>
                </a:solidFill>
                <a:latin typeface="Source Sans Pro"/>
                <a:ea typeface="Source Sans Pro"/>
                <a:cs typeface="Source Sans Pro"/>
                <a:sym typeface="Source Sans Pro"/>
              </a:rPr>
              <a:t> A “reports to” approver occupies a position that is listed as the “reports to” position on another position; the supervisor in this position can automatically approve their employee’s time if they have the manager time approval role. </a:t>
            </a:r>
            <a:r>
              <a:rPr lang="en-US" sz="1400" u="sng" dirty="0">
                <a:solidFill>
                  <a:srgbClr val="DE8B26"/>
                </a:solidFill>
                <a:latin typeface="Source Sans Pro"/>
                <a:ea typeface="Source Sans Pro"/>
                <a:cs typeface="Source Sans Pro"/>
                <a:sym typeface="Source Sans Pro"/>
              </a:rPr>
              <a:t>A “reports to” should not be listed as an additional approver on the employee they can already approve through “reports to” functionality</a:t>
            </a:r>
          </a:p>
          <a:p>
            <a:pPr marL="0" marR="279400" indent="0" algn="just">
              <a:spcBef>
                <a:spcPts val="800"/>
              </a:spcBef>
              <a:buSzPts val="1100"/>
              <a:buNone/>
            </a:pPr>
            <a:r>
              <a:rPr lang="en-US" sz="1400" b="1" dirty="0">
                <a:solidFill>
                  <a:schemeClr val="bg1"/>
                </a:solidFill>
                <a:latin typeface="Source Sans Pro"/>
                <a:ea typeface="Source Sans Pro"/>
                <a:cs typeface="Source Sans Pro"/>
                <a:sym typeface="Source Sans Pro"/>
              </a:rPr>
              <a:t>+</a:t>
            </a:r>
            <a:r>
              <a:rPr lang="en-US" sz="1400" dirty="0">
                <a:solidFill>
                  <a:srgbClr val="DE8B26"/>
                </a:solidFill>
                <a:latin typeface="Source Sans Pro"/>
                <a:ea typeface="Source Sans Pro"/>
                <a:cs typeface="Source Sans Pro"/>
                <a:sym typeface="Source Sans Pro"/>
              </a:rPr>
              <a:t> An additional approver is an employee who is in a position that is listed as an additional approver on an employee’s additional approver page. This allows for delegation of time approval to someone who is not the direct supervisor nor an agency-wide approver.</a:t>
            </a:r>
          </a:p>
          <a:p>
            <a:pPr lvl="0" indent="-457200" algn="l" rtl="0">
              <a:lnSpc>
                <a:spcPct val="100000"/>
              </a:lnSpc>
              <a:spcBef>
                <a:spcPts val="1900"/>
              </a:spcBef>
              <a:spcAft>
                <a:spcPts val="1200"/>
              </a:spcAft>
              <a:buSzPts val="852"/>
              <a:buAutoNum type="arabicPeriod"/>
            </a:pPr>
            <a:endParaRPr lang="en-US" sz="1200" dirty="0">
              <a:solidFill>
                <a:srgbClr val="DE8B26"/>
              </a:solidFill>
              <a:latin typeface="Source Sans Pro"/>
              <a:ea typeface="Source Sans Pro"/>
              <a:cs typeface="Source Sans Pro"/>
              <a:sym typeface="Source Sans Pro"/>
            </a:endParaRPr>
          </a:p>
          <a:p>
            <a:pPr lvl="0" indent="-457200" algn="l" rtl="0">
              <a:spcBef>
                <a:spcPts val="1900"/>
              </a:spcBef>
              <a:spcAft>
                <a:spcPts val="1200"/>
              </a:spcAft>
              <a:buSzPts val="852"/>
              <a:buAutoNum type="arabicPeriod"/>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776FE7A0-8CCA-FDC6-CA51-2666207A03A6}"/>
              </a:ext>
            </a:extLst>
          </p:cNvPr>
          <p:cNvCxnSpPr>
            <a:cxnSpLocks/>
          </p:cNvCxnSpPr>
          <p:nvPr/>
        </p:nvCxnSpPr>
        <p:spPr>
          <a:xfrm>
            <a:off x="311700" y="4829900"/>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82F0E758-AD9C-FBD2-9B6A-B4E23B96CE49}"/>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spTree>
    <p:custDataLst>
      <p:tags r:id="rId1"/>
    </p:custDataLst>
    <p:extLst>
      <p:ext uri="{BB962C8B-B14F-4D97-AF65-F5344CB8AC3E}">
        <p14:creationId xmlns:p14="http://schemas.microsoft.com/office/powerpoint/2010/main" val="17907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FC22EF98-B8BE-5015-A3CE-6E5EFDE3B78C}"/>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4A53C84E-88DF-5E9E-00E4-B433A6D071C1}"/>
              </a:ext>
            </a:extLst>
          </p:cNvPr>
          <p:cNvSpPr/>
          <p:nvPr/>
        </p:nvSpPr>
        <p:spPr>
          <a:xfrm>
            <a:off x="-2" y="1001775"/>
            <a:ext cx="9133785"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A20AC8E4-E22B-288E-18AA-21D19A083ED6}"/>
              </a:ext>
            </a:extLst>
          </p:cNvPr>
          <p:cNvPicPr preferRelativeResize="0"/>
          <p:nvPr/>
        </p:nvPicPr>
        <p:blipFill rotWithShape="1">
          <a:blip r:embed="rId4">
            <a:alphaModFix/>
          </a:blip>
          <a:srcRect/>
          <a:stretch/>
        </p:blipFill>
        <p:spPr>
          <a:xfrm>
            <a:off x="-1" y="445025"/>
            <a:ext cx="6352989" cy="534700"/>
          </a:xfrm>
          <a:prstGeom prst="rect">
            <a:avLst/>
          </a:prstGeom>
          <a:noFill/>
          <a:ln>
            <a:noFill/>
          </a:ln>
        </p:spPr>
      </p:pic>
      <p:sp>
        <p:nvSpPr>
          <p:cNvPr id="106" name="Google Shape;106;p18">
            <a:extLst>
              <a:ext uri="{FF2B5EF4-FFF2-40B4-BE49-F238E27FC236}">
                <a16:creationId xmlns:a16="http://schemas.microsoft.com/office/drawing/2014/main" id="{5FD4B527-AEF0-406C-4F94-2D449841EBEC}"/>
              </a:ext>
            </a:extLst>
          </p:cNvPr>
          <p:cNvSpPr txBox="1">
            <a:spLocks noGrp="1"/>
          </p:cNvSpPr>
          <p:nvPr>
            <p:ph type="title"/>
          </p:nvPr>
        </p:nvSpPr>
        <p:spPr>
          <a:xfrm>
            <a:off x="52127" y="467075"/>
            <a:ext cx="4077613"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Additional Approvers Clean Up</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7582EEC2-0070-E401-573F-5BE9D737AC09}"/>
              </a:ext>
            </a:extLst>
          </p:cNvPr>
          <p:cNvSpPr txBox="1">
            <a:spLocks noGrp="1"/>
          </p:cNvSpPr>
          <p:nvPr>
            <p:ph type="body" idx="1"/>
          </p:nvPr>
        </p:nvSpPr>
        <p:spPr>
          <a:xfrm>
            <a:off x="174241" y="1121523"/>
            <a:ext cx="3232347" cy="3940548"/>
          </a:xfrm>
          <a:prstGeom prst="rect">
            <a:avLst/>
          </a:prstGeom>
          <a:noFill/>
        </p:spPr>
        <p:txBody>
          <a:bodyPr spcFirstLastPara="1" wrap="square" lIns="91425" tIns="91425" rIns="91425" bIns="91425" anchor="t" anchorCtr="0">
            <a:noAutofit/>
          </a:bodyPr>
          <a:lstStyle/>
          <a:p>
            <a:pPr marL="0" marR="279400" indent="0" algn="just">
              <a:spcBef>
                <a:spcPts val="800"/>
              </a:spcBef>
              <a:buSzPts val="1100"/>
              <a:buNone/>
            </a:pPr>
            <a:r>
              <a:rPr lang="en-US" sz="1400" dirty="0">
                <a:solidFill>
                  <a:srgbClr val="DE8B26"/>
                </a:solidFill>
                <a:latin typeface="Source Sans Pro"/>
                <a:ea typeface="Source Sans Pro"/>
                <a:cs typeface="Source Sans Pro"/>
                <a:sym typeface="Source Sans Pro"/>
              </a:rPr>
              <a:t>There are three ways to access the additional approvers page: </a:t>
            </a:r>
          </a:p>
          <a:p>
            <a:pPr marL="0" marR="279400" indent="0" algn="just">
              <a:spcBef>
                <a:spcPts val="800"/>
              </a:spcBef>
              <a:buSzPts val="1100"/>
              <a:buNone/>
            </a:pPr>
            <a:r>
              <a:rPr lang="en-US" sz="1400" dirty="0">
                <a:solidFill>
                  <a:srgbClr val="DE8B26"/>
                </a:solidFill>
                <a:latin typeface="Source Sans Pro"/>
                <a:ea typeface="Source Sans Pro"/>
                <a:cs typeface="Source Sans Pro"/>
                <a:sym typeface="Source Sans Pro"/>
              </a:rPr>
              <a:t>+ Job Data &gt; Employment Data &gt; Time Reporter Data &gt; Time Approvers</a:t>
            </a:r>
          </a:p>
          <a:p>
            <a:pPr marL="0" marR="279400" indent="0" algn="just">
              <a:spcBef>
                <a:spcPts val="800"/>
              </a:spcBef>
              <a:buSzPts val="1100"/>
              <a:buNone/>
            </a:pPr>
            <a:endParaRPr lang="en-US" sz="1400" dirty="0">
              <a:solidFill>
                <a:srgbClr val="DE8B26"/>
              </a:solidFill>
              <a:latin typeface="Source Sans Pro"/>
              <a:ea typeface="Source Sans Pro"/>
              <a:cs typeface="Source Sans Pro"/>
              <a:sym typeface="Source Sans Pro"/>
            </a:endParaRPr>
          </a:p>
          <a:p>
            <a:pPr marL="0" marR="279400" indent="0" algn="just">
              <a:spcBef>
                <a:spcPts val="800"/>
              </a:spcBef>
              <a:buSzPts val="1100"/>
              <a:buNone/>
            </a:pPr>
            <a:r>
              <a:rPr lang="en-US" sz="1400" dirty="0">
                <a:solidFill>
                  <a:srgbClr val="DE8B26"/>
                </a:solidFill>
                <a:latin typeface="Source Sans Pro"/>
                <a:ea typeface="Source Sans Pro"/>
                <a:cs typeface="Source Sans Pro"/>
                <a:sym typeface="Source Sans Pro"/>
              </a:rPr>
              <a:t>+ Time and Labor &gt; Enroll Time Reporters &gt; Maintain Time Reporter Data &gt; Time Approvers</a:t>
            </a:r>
          </a:p>
          <a:p>
            <a:pPr marL="0" marR="279400" indent="0" algn="just">
              <a:spcBef>
                <a:spcPts val="800"/>
              </a:spcBef>
              <a:buSzPts val="1100"/>
              <a:buNone/>
            </a:pPr>
            <a:endParaRPr lang="en-US" sz="1400" dirty="0">
              <a:solidFill>
                <a:srgbClr val="DE8B26"/>
              </a:solidFill>
              <a:latin typeface="Source Sans Pro"/>
              <a:ea typeface="Source Sans Pro"/>
              <a:cs typeface="Source Sans Pro"/>
              <a:sym typeface="Source Sans Pro"/>
            </a:endParaRPr>
          </a:p>
          <a:p>
            <a:pPr marL="0" marR="279400" indent="0" algn="just">
              <a:spcBef>
                <a:spcPts val="800"/>
              </a:spcBef>
              <a:buSzPts val="1100"/>
              <a:buNone/>
            </a:pPr>
            <a:r>
              <a:rPr lang="en-US" sz="1400" dirty="0">
                <a:solidFill>
                  <a:srgbClr val="DE8B26"/>
                </a:solidFill>
                <a:latin typeface="Source Sans Pro"/>
                <a:ea typeface="Source Sans Pro"/>
                <a:cs typeface="Source Sans Pro"/>
                <a:sym typeface="Source Sans Pro"/>
              </a:rPr>
              <a:t>+ Time and Labor &gt; Enroll Time Reporters &gt; NMS Time Approvers</a:t>
            </a:r>
          </a:p>
          <a:p>
            <a:pPr marL="0" marR="279400" indent="0" algn="just">
              <a:spcBef>
                <a:spcPts val="800"/>
              </a:spcBef>
              <a:buSzPts val="1100"/>
              <a:buNone/>
            </a:pPr>
            <a:endParaRPr lang="en-US" sz="1200" dirty="0">
              <a:solidFill>
                <a:srgbClr val="DE8B26"/>
              </a:solidFill>
              <a:latin typeface="Source Sans Pro"/>
              <a:ea typeface="Source Sans Pro"/>
              <a:cs typeface="Source Sans Pro"/>
              <a:sym typeface="Source Sans Pro"/>
            </a:endParaRPr>
          </a:p>
          <a:p>
            <a:pPr marL="228600" marR="279400" indent="-228600" algn="just">
              <a:spcBef>
                <a:spcPts val="800"/>
              </a:spcBef>
              <a:buSzPts val="1100"/>
              <a:buAutoNum type="arabicPeriod"/>
            </a:pPr>
            <a:endParaRPr lang="en-US" sz="1200" dirty="0">
              <a:solidFill>
                <a:srgbClr val="DE8B26"/>
              </a:solidFill>
              <a:latin typeface="Source Sans Pro"/>
              <a:ea typeface="Source Sans Pro"/>
              <a:cs typeface="Source Sans Pro"/>
              <a:sym typeface="Source Sans Pro"/>
            </a:endParaRPr>
          </a:p>
          <a:p>
            <a:pPr lvl="0" indent="-457200" algn="l" rtl="0">
              <a:lnSpc>
                <a:spcPct val="100000"/>
              </a:lnSpc>
              <a:spcBef>
                <a:spcPts val="1900"/>
              </a:spcBef>
              <a:spcAft>
                <a:spcPts val="1200"/>
              </a:spcAft>
              <a:buSzPts val="852"/>
              <a:buAutoNum type="arabicPeriod"/>
            </a:pPr>
            <a:endParaRPr lang="en-US" sz="1200" dirty="0">
              <a:solidFill>
                <a:srgbClr val="DE8B26"/>
              </a:solidFill>
              <a:latin typeface="Source Sans Pro"/>
              <a:ea typeface="Source Sans Pro"/>
              <a:cs typeface="Source Sans Pro"/>
              <a:sym typeface="Source Sans Pro"/>
            </a:endParaRPr>
          </a:p>
          <a:p>
            <a:pPr lvl="0" indent="-457200" algn="l" rtl="0">
              <a:spcBef>
                <a:spcPts val="1900"/>
              </a:spcBef>
              <a:spcAft>
                <a:spcPts val="1200"/>
              </a:spcAft>
              <a:buSzPts val="852"/>
              <a:buAutoNum type="arabicPeriod"/>
            </a:pPr>
            <a:endParaRPr sz="2095" dirty="0">
              <a:solidFill>
                <a:srgbClr val="DE8B26"/>
              </a:solidFill>
              <a:latin typeface="Source Sans Pro"/>
              <a:ea typeface="Source Sans Pro"/>
              <a:cs typeface="Source Sans Pro"/>
              <a:sym typeface="Source Sans Pro"/>
            </a:endParaRPr>
          </a:p>
        </p:txBody>
      </p:sp>
      <p:cxnSp>
        <p:nvCxnSpPr>
          <p:cNvPr id="109" name="Google Shape;109;p18">
            <a:extLst>
              <a:ext uri="{FF2B5EF4-FFF2-40B4-BE49-F238E27FC236}">
                <a16:creationId xmlns:a16="http://schemas.microsoft.com/office/drawing/2014/main" id="{3C4A22E6-A872-69A3-8EF6-19FB945D1C57}"/>
              </a:ext>
            </a:extLst>
          </p:cNvPr>
          <p:cNvCxnSpPr>
            <a:cxnSpLocks/>
          </p:cNvCxnSpPr>
          <p:nvPr/>
        </p:nvCxnSpPr>
        <p:spPr>
          <a:xfrm>
            <a:off x="311700" y="4829900"/>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BF512832-0925-C9B7-26D7-4A9E4EED6736}"/>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pic>
        <p:nvPicPr>
          <p:cNvPr id="3" name="Picture 2">
            <a:extLst>
              <a:ext uri="{FF2B5EF4-FFF2-40B4-BE49-F238E27FC236}">
                <a16:creationId xmlns:a16="http://schemas.microsoft.com/office/drawing/2014/main" id="{7A332CFD-2AAF-AEBA-73EB-F5153D30D7AB}"/>
              </a:ext>
            </a:extLst>
          </p:cNvPr>
          <p:cNvPicPr>
            <a:picLocks noChangeAspect="1"/>
          </p:cNvPicPr>
          <p:nvPr/>
        </p:nvPicPr>
        <p:blipFill>
          <a:blip r:embed="rId6"/>
          <a:stretch>
            <a:fillRect/>
          </a:stretch>
        </p:blipFill>
        <p:spPr>
          <a:xfrm>
            <a:off x="3229281" y="1194049"/>
            <a:ext cx="5861337" cy="3126047"/>
          </a:xfrm>
          <a:prstGeom prst="rect">
            <a:avLst/>
          </a:prstGeom>
        </p:spPr>
      </p:pic>
    </p:spTree>
    <p:custDataLst>
      <p:tags r:id="rId1"/>
    </p:custDataLst>
    <p:extLst>
      <p:ext uri="{BB962C8B-B14F-4D97-AF65-F5344CB8AC3E}">
        <p14:creationId xmlns:p14="http://schemas.microsoft.com/office/powerpoint/2010/main" val="61867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EC019533-6D9A-4453-6A84-464BA971DF5A}"/>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082EB609-BB32-294F-849F-F26BD6BB8216}"/>
              </a:ext>
            </a:extLst>
          </p:cNvPr>
          <p:cNvSpPr/>
          <p:nvPr/>
        </p:nvSpPr>
        <p:spPr>
          <a:xfrm>
            <a:off x="-29116" y="1001775"/>
            <a:ext cx="9162900"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952E53DB-C67A-600C-8341-51CB796AE133}"/>
              </a:ext>
            </a:extLst>
          </p:cNvPr>
          <p:cNvPicPr preferRelativeResize="0"/>
          <p:nvPr/>
        </p:nvPicPr>
        <p:blipFill rotWithShape="1">
          <a:blip r:embed="rId4">
            <a:alphaModFix/>
          </a:blip>
          <a:srcRect/>
          <a:stretch/>
        </p:blipFill>
        <p:spPr>
          <a:xfrm>
            <a:off x="-1" y="445025"/>
            <a:ext cx="3687097" cy="534700"/>
          </a:xfrm>
          <a:prstGeom prst="rect">
            <a:avLst/>
          </a:prstGeom>
          <a:noFill/>
          <a:ln>
            <a:noFill/>
          </a:ln>
        </p:spPr>
      </p:pic>
      <p:sp>
        <p:nvSpPr>
          <p:cNvPr id="106" name="Google Shape;106;p18">
            <a:extLst>
              <a:ext uri="{FF2B5EF4-FFF2-40B4-BE49-F238E27FC236}">
                <a16:creationId xmlns:a16="http://schemas.microsoft.com/office/drawing/2014/main" id="{85ADED48-A0D7-161D-3CBA-EBDB8F3ED310}"/>
              </a:ext>
            </a:extLst>
          </p:cNvPr>
          <p:cNvSpPr txBox="1">
            <a:spLocks noGrp="1"/>
          </p:cNvSpPr>
          <p:nvPr>
            <p:ph type="title"/>
          </p:nvPr>
        </p:nvSpPr>
        <p:spPr>
          <a:xfrm>
            <a:off x="52128" y="467075"/>
            <a:ext cx="3233812"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How to Clean Up</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05CB7A5F-2039-244C-A6FE-8217C0A3F42D}"/>
              </a:ext>
            </a:extLst>
          </p:cNvPr>
          <p:cNvSpPr txBox="1">
            <a:spLocks noGrp="1"/>
          </p:cNvSpPr>
          <p:nvPr>
            <p:ph type="body" idx="1"/>
          </p:nvPr>
        </p:nvSpPr>
        <p:spPr>
          <a:xfrm>
            <a:off x="311699" y="1279413"/>
            <a:ext cx="8694841" cy="3818516"/>
          </a:xfrm>
          <a:prstGeom prst="rect">
            <a:avLst/>
          </a:prstGeom>
          <a:noFill/>
        </p:spPr>
        <p:txBody>
          <a:bodyPr spcFirstLastPara="1" wrap="square" lIns="91425" tIns="91425" rIns="91425" bIns="91425" anchor="t" anchorCtr="0">
            <a:noAutofit/>
          </a:bodyPr>
          <a:lstStyle/>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Run NMS_TL_APPROVER_POSN_WHOLE_BU</a:t>
            </a:r>
          </a:p>
          <a:p>
            <a:pPr marL="228600" marR="279400" lvl="0" indent="-228600" algn="just">
              <a:spcBef>
                <a:spcPts val="800"/>
              </a:spcBef>
              <a:buSzPts val="1100"/>
              <a:buAutoNum type="arabicPeriod"/>
            </a:pPr>
            <a:r>
              <a:rPr lang="en-US" sz="1200" b="1" i="1" dirty="0">
                <a:solidFill>
                  <a:srgbClr val="DE8B26"/>
                </a:solidFill>
                <a:latin typeface="Source Sans Pro"/>
                <a:ea typeface="Source Sans Pro"/>
                <a:cs typeface="Source Sans Pro"/>
                <a:sym typeface="Source Sans Pro"/>
              </a:rPr>
              <a:t>Make sure the positions/employees listed are the ones who should have the ability to approve the whole business unit</a:t>
            </a:r>
          </a:p>
          <a:p>
            <a:pPr marL="228600" marR="279400" lvl="0" indent="-228600" algn="just">
              <a:spcBef>
                <a:spcPts val="800"/>
              </a:spcBef>
              <a:buSzPts val="1100"/>
              <a:buAutoNum type="arabicPeriod"/>
            </a:pPr>
            <a:r>
              <a:rPr lang="en-US" sz="1200" b="1" i="1" dirty="0">
                <a:solidFill>
                  <a:srgbClr val="DE8B26"/>
                </a:solidFill>
                <a:latin typeface="Source Sans Pro"/>
                <a:ea typeface="Source Sans Pro"/>
                <a:cs typeface="Source Sans Pro"/>
                <a:sym typeface="Source Sans Pro"/>
              </a:rPr>
              <a:t>If a position needs to be added/removed, please submit a ticket to the SHARE Team.</a:t>
            </a:r>
          </a:p>
          <a:p>
            <a:pPr marL="0" marR="279400" lvl="0" indent="0" algn="just" rtl="0">
              <a:spcBef>
                <a:spcPts val="800"/>
              </a:spcBef>
              <a:spcAft>
                <a:spcPts val="0"/>
              </a:spcAft>
              <a:buSzPts val="1100"/>
              <a:buNone/>
            </a:pPr>
            <a:endParaRPr lang="en-US"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lang="en-US"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lang="en-US"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endParaRPr lang="en-US" sz="1200" dirty="0">
              <a:solidFill>
                <a:schemeClr val="lt1"/>
              </a:solidFill>
              <a:latin typeface="Source Sans Pro"/>
              <a:ea typeface="Source Sans Pro"/>
              <a:cs typeface="Source Sans Pro"/>
              <a:sym typeface="Source Sans Pro"/>
            </a:endParaRPr>
          </a:p>
          <a:p>
            <a:pPr marL="0" marR="279400" lvl="0" indent="0" algn="just" rtl="0">
              <a:spcBef>
                <a:spcPts val="800"/>
              </a:spcBef>
              <a:spcAft>
                <a:spcPts val="0"/>
              </a:spcAft>
              <a:buSzPts val="1100"/>
              <a:buNone/>
            </a:pPr>
            <a:r>
              <a:rPr lang="en-US" sz="1200" dirty="0">
                <a:solidFill>
                  <a:schemeClr val="lt1"/>
                </a:solidFill>
                <a:latin typeface="Source Sans Pro"/>
                <a:ea typeface="Source Sans Pro"/>
                <a:cs typeface="Source Sans Pro"/>
                <a:sym typeface="Source Sans Pro"/>
              </a:rPr>
              <a:t>Run NMS_TL_ADDL_APPROVER</a:t>
            </a:r>
          </a:p>
          <a:p>
            <a:pPr marL="228600" marR="279400" lvl="0" indent="-228600" algn="just">
              <a:spcBef>
                <a:spcPts val="800"/>
              </a:spcBef>
              <a:buSzPts val="1100"/>
              <a:buAutoNum type="arabicPeriod"/>
            </a:pPr>
            <a:r>
              <a:rPr lang="en-US" sz="1200" b="1" i="1" dirty="0">
                <a:solidFill>
                  <a:srgbClr val="DE8B26"/>
                </a:solidFill>
                <a:latin typeface="Source Sans Pro"/>
                <a:ea typeface="Source Sans Pro"/>
                <a:cs typeface="Source Sans Pro"/>
                <a:sym typeface="Source Sans Pro"/>
              </a:rPr>
              <a:t>Ensure the additional approvers are the appropriate positions/employees. Remove positions that are listed as agency wide approvers, “Reports to” approver for that employee, or the position is inactive or no longer belongs to your agency.</a:t>
            </a:r>
          </a:p>
          <a:p>
            <a:pPr marL="228600" marR="279400" lvl="0" indent="-228600" algn="just">
              <a:spcBef>
                <a:spcPts val="800"/>
              </a:spcBef>
              <a:buSzPts val="1100"/>
              <a:buAutoNum type="arabicPeriod"/>
            </a:pPr>
            <a:r>
              <a:rPr lang="en-US" sz="1200" b="1" i="1" dirty="0">
                <a:solidFill>
                  <a:srgbClr val="DE8B26"/>
                </a:solidFill>
                <a:latin typeface="Source Sans Pro"/>
                <a:ea typeface="Source Sans Pro"/>
                <a:cs typeface="Source Sans Pro"/>
                <a:sym typeface="Source Sans Pro"/>
              </a:rPr>
              <a:t>Query has been updated to show employee’s reports-to position</a:t>
            </a:r>
          </a:p>
        </p:txBody>
      </p:sp>
      <p:cxnSp>
        <p:nvCxnSpPr>
          <p:cNvPr id="109" name="Google Shape;109;p18">
            <a:extLst>
              <a:ext uri="{FF2B5EF4-FFF2-40B4-BE49-F238E27FC236}">
                <a16:creationId xmlns:a16="http://schemas.microsoft.com/office/drawing/2014/main" id="{1F2D2584-520A-9CFD-F98B-122DD3F0A081}"/>
              </a:ext>
            </a:extLst>
          </p:cNvPr>
          <p:cNvCxnSpPr>
            <a:cxnSpLocks/>
          </p:cNvCxnSpPr>
          <p:nvPr/>
        </p:nvCxnSpPr>
        <p:spPr>
          <a:xfrm>
            <a:off x="311700" y="4829900"/>
            <a:ext cx="6270529" cy="0"/>
          </a:xfrm>
          <a:prstGeom prst="straightConnector1">
            <a:avLst/>
          </a:prstGeom>
          <a:noFill/>
          <a:ln w="38100" cap="flat" cmpd="sng">
            <a:solidFill>
              <a:srgbClr val="004D4C"/>
            </a:solidFill>
            <a:prstDash val="solid"/>
            <a:round/>
            <a:headEnd type="none" w="med" len="med"/>
            <a:tailEnd type="none" w="med" len="med"/>
          </a:ln>
        </p:spPr>
      </p:cxnSp>
      <p:pic>
        <p:nvPicPr>
          <p:cNvPr id="113" name="Google Shape;113;p18">
            <a:extLst>
              <a:ext uri="{FF2B5EF4-FFF2-40B4-BE49-F238E27FC236}">
                <a16:creationId xmlns:a16="http://schemas.microsoft.com/office/drawing/2014/main" id="{29F17216-5C30-6987-003E-D131EEDB5137}"/>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pic>
        <p:nvPicPr>
          <p:cNvPr id="3" name="Picture 2">
            <a:extLst>
              <a:ext uri="{FF2B5EF4-FFF2-40B4-BE49-F238E27FC236}">
                <a16:creationId xmlns:a16="http://schemas.microsoft.com/office/drawing/2014/main" id="{53A0791C-C76B-13A7-E9B4-BE6151919A34}"/>
              </a:ext>
            </a:extLst>
          </p:cNvPr>
          <p:cNvPicPr>
            <a:picLocks noChangeAspect="1"/>
          </p:cNvPicPr>
          <p:nvPr/>
        </p:nvPicPr>
        <p:blipFill>
          <a:blip r:embed="rId6"/>
          <a:stretch>
            <a:fillRect/>
          </a:stretch>
        </p:blipFill>
        <p:spPr>
          <a:xfrm>
            <a:off x="590674" y="2325184"/>
            <a:ext cx="7460627" cy="1219306"/>
          </a:xfrm>
          <a:prstGeom prst="rect">
            <a:avLst/>
          </a:prstGeom>
        </p:spPr>
      </p:pic>
    </p:spTree>
    <p:custDataLst>
      <p:tags r:id="rId1"/>
    </p:custDataLst>
    <p:extLst>
      <p:ext uri="{BB962C8B-B14F-4D97-AF65-F5344CB8AC3E}">
        <p14:creationId xmlns:p14="http://schemas.microsoft.com/office/powerpoint/2010/main" val="379756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a:extLst>
            <a:ext uri="{FF2B5EF4-FFF2-40B4-BE49-F238E27FC236}">
              <a16:creationId xmlns:a16="http://schemas.microsoft.com/office/drawing/2014/main" id="{407F9F82-8433-2068-BDA8-3378535B5B90}"/>
            </a:ext>
          </a:extLst>
        </p:cNvPr>
        <p:cNvGrpSpPr/>
        <p:nvPr/>
      </p:nvGrpSpPr>
      <p:grpSpPr>
        <a:xfrm>
          <a:off x="0" y="0"/>
          <a:ext cx="0" cy="0"/>
          <a:chOff x="0" y="0"/>
          <a:chExt cx="0" cy="0"/>
        </a:xfrm>
      </p:grpSpPr>
      <p:sp>
        <p:nvSpPr>
          <p:cNvPr id="104" name="Google Shape;104;p18">
            <a:extLst>
              <a:ext uri="{FF2B5EF4-FFF2-40B4-BE49-F238E27FC236}">
                <a16:creationId xmlns:a16="http://schemas.microsoft.com/office/drawing/2014/main" id="{CBB0F3B5-1C89-001C-E041-CCA774D76A19}"/>
              </a:ext>
            </a:extLst>
          </p:cNvPr>
          <p:cNvSpPr/>
          <p:nvPr/>
        </p:nvSpPr>
        <p:spPr>
          <a:xfrm>
            <a:off x="-2" y="1001775"/>
            <a:ext cx="9133785" cy="4173600"/>
          </a:xfrm>
          <a:prstGeom prst="rect">
            <a:avLst/>
          </a:prstGeom>
          <a:solidFill>
            <a:srgbClr val="004D4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5" name="Google Shape;105;p18">
            <a:extLst>
              <a:ext uri="{FF2B5EF4-FFF2-40B4-BE49-F238E27FC236}">
                <a16:creationId xmlns:a16="http://schemas.microsoft.com/office/drawing/2014/main" id="{8F87A2BD-2584-C6F4-D64B-E214D48DABB7}"/>
              </a:ext>
            </a:extLst>
          </p:cNvPr>
          <p:cNvPicPr preferRelativeResize="0"/>
          <p:nvPr/>
        </p:nvPicPr>
        <p:blipFill rotWithShape="1">
          <a:blip r:embed="rId4">
            <a:alphaModFix/>
          </a:blip>
          <a:srcRect/>
          <a:stretch/>
        </p:blipFill>
        <p:spPr>
          <a:xfrm>
            <a:off x="-1" y="445025"/>
            <a:ext cx="6352989" cy="534700"/>
          </a:xfrm>
          <a:prstGeom prst="rect">
            <a:avLst/>
          </a:prstGeom>
          <a:noFill/>
          <a:ln>
            <a:noFill/>
          </a:ln>
        </p:spPr>
      </p:pic>
      <p:sp>
        <p:nvSpPr>
          <p:cNvPr id="106" name="Google Shape;106;p18">
            <a:extLst>
              <a:ext uri="{FF2B5EF4-FFF2-40B4-BE49-F238E27FC236}">
                <a16:creationId xmlns:a16="http://schemas.microsoft.com/office/drawing/2014/main" id="{942BCA3B-8B23-6FD2-082C-696245CB1529}"/>
              </a:ext>
            </a:extLst>
          </p:cNvPr>
          <p:cNvSpPr txBox="1">
            <a:spLocks noGrp="1"/>
          </p:cNvSpPr>
          <p:nvPr>
            <p:ph type="title"/>
          </p:nvPr>
        </p:nvSpPr>
        <p:spPr>
          <a:xfrm>
            <a:off x="52127" y="467075"/>
            <a:ext cx="4077613" cy="572700"/>
          </a:xfrm>
          <a:prstGeom prst="rect">
            <a:avLst/>
          </a:prstGeom>
        </p:spPr>
        <p:txBody>
          <a:bodyPr spcFirstLastPara="1" wrap="square" lIns="91425" tIns="91425" rIns="91425" bIns="91425" anchor="t" anchorCtr="0">
            <a:normAutofit/>
          </a:bodyPr>
          <a:lstStyle/>
          <a:p>
            <a:pPr lvl="0">
              <a:buSzPts val="990"/>
            </a:pPr>
            <a:r>
              <a:rPr lang="en" sz="2020" b="1" dirty="0">
                <a:solidFill>
                  <a:schemeClr val="lt1"/>
                </a:solidFill>
                <a:latin typeface="PT Serif"/>
                <a:ea typeface="PT Serif"/>
                <a:cs typeface="PT Serif"/>
                <a:sym typeface="PT Serif"/>
              </a:rPr>
              <a:t>Example of Clean Up</a:t>
            </a:r>
            <a:endParaRPr sz="2020" b="1" dirty="0">
              <a:solidFill>
                <a:schemeClr val="lt1"/>
              </a:solidFill>
              <a:latin typeface="PT Serif"/>
              <a:ea typeface="PT Serif"/>
              <a:cs typeface="PT Serif"/>
              <a:sym typeface="PT Serif"/>
            </a:endParaRPr>
          </a:p>
        </p:txBody>
      </p:sp>
      <p:sp>
        <p:nvSpPr>
          <p:cNvPr id="108" name="Google Shape;108;p18">
            <a:extLst>
              <a:ext uri="{FF2B5EF4-FFF2-40B4-BE49-F238E27FC236}">
                <a16:creationId xmlns:a16="http://schemas.microsoft.com/office/drawing/2014/main" id="{091C2C70-65DC-C1F5-F17B-F06D1884056F}"/>
              </a:ext>
            </a:extLst>
          </p:cNvPr>
          <p:cNvSpPr txBox="1">
            <a:spLocks noGrp="1"/>
          </p:cNvSpPr>
          <p:nvPr>
            <p:ph type="body" idx="1"/>
          </p:nvPr>
        </p:nvSpPr>
        <p:spPr>
          <a:xfrm>
            <a:off x="174241" y="1065552"/>
            <a:ext cx="3232347" cy="3940548"/>
          </a:xfrm>
          <a:prstGeom prst="rect">
            <a:avLst/>
          </a:prstGeom>
          <a:noFill/>
        </p:spPr>
        <p:txBody>
          <a:bodyPr spcFirstLastPara="1" wrap="square" lIns="91425" tIns="91425" rIns="91425" bIns="91425" anchor="t" anchorCtr="0">
            <a:noAutofit/>
          </a:bodyPr>
          <a:lstStyle/>
          <a:p>
            <a:pPr marL="0" marR="279400" indent="0" algn="just">
              <a:spcBef>
                <a:spcPts val="800"/>
              </a:spcBef>
              <a:buSzPts val="1100"/>
              <a:buNone/>
            </a:pPr>
            <a:r>
              <a:rPr lang="en-US" sz="1200" dirty="0">
                <a:solidFill>
                  <a:srgbClr val="DE8B26"/>
                </a:solidFill>
                <a:latin typeface="Source Sans Pro"/>
                <a:ea typeface="Source Sans Pro"/>
                <a:cs typeface="Source Sans Pro"/>
                <a:sym typeface="Source Sans Pro"/>
              </a:rPr>
              <a:t>For this employee, both Additional Approvers can be removed by adding a new effective dated row.</a:t>
            </a:r>
          </a:p>
          <a:p>
            <a:pPr marL="0" marR="279400" indent="0" algn="just">
              <a:spcBef>
                <a:spcPts val="800"/>
              </a:spcBef>
              <a:buSzPts val="1100"/>
              <a:buNone/>
            </a:pPr>
            <a:endParaRPr lang="en-US" sz="1200" dirty="0">
              <a:solidFill>
                <a:srgbClr val="DE8B26"/>
              </a:solidFill>
              <a:latin typeface="Source Sans Pro"/>
              <a:ea typeface="Source Sans Pro"/>
              <a:cs typeface="Source Sans Pro"/>
              <a:sym typeface="Source Sans Pro"/>
            </a:endParaRPr>
          </a:p>
          <a:p>
            <a:pPr marL="0" marR="279400" indent="0" algn="just">
              <a:spcBef>
                <a:spcPts val="800"/>
              </a:spcBef>
              <a:buSzPts val="1100"/>
              <a:buNone/>
            </a:pPr>
            <a:r>
              <a:rPr lang="en-US" sz="1200" dirty="0">
                <a:solidFill>
                  <a:srgbClr val="DE8B26"/>
                </a:solidFill>
                <a:latin typeface="Source Sans Pro"/>
                <a:ea typeface="Source Sans Pro"/>
                <a:cs typeface="Source Sans Pro"/>
                <a:sym typeface="Source Sans Pro"/>
              </a:rPr>
              <a:t>+ The first approver is an agency wide approver</a:t>
            </a:r>
          </a:p>
          <a:p>
            <a:pPr marL="0" marR="279400" indent="0" algn="just">
              <a:spcBef>
                <a:spcPts val="800"/>
              </a:spcBef>
              <a:buSzPts val="1100"/>
              <a:buNone/>
            </a:pPr>
            <a:r>
              <a:rPr lang="en-US" sz="1200" dirty="0">
                <a:solidFill>
                  <a:srgbClr val="DE8B26"/>
                </a:solidFill>
                <a:latin typeface="Source Sans Pro"/>
                <a:ea typeface="Source Sans Pro"/>
                <a:cs typeface="Source Sans Pro"/>
                <a:sym typeface="Source Sans Pro"/>
              </a:rPr>
              <a:t>+ The second approver is the “reports to” approver</a:t>
            </a:r>
          </a:p>
          <a:p>
            <a:pPr marL="0" marR="279400" indent="0" algn="just">
              <a:spcBef>
                <a:spcPts val="800"/>
              </a:spcBef>
              <a:buSzPts val="1100"/>
              <a:buNone/>
            </a:pPr>
            <a:endParaRPr lang="en-US" sz="1200" dirty="0">
              <a:solidFill>
                <a:srgbClr val="DE8B26"/>
              </a:solidFill>
              <a:latin typeface="Source Sans Pro"/>
              <a:ea typeface="Source Sans Pro"/>
              <a:cs typeface="Source Sans Pro"/>
              <a:sym typeface="Source Sans Pro"/>
            </a:endParaRPr>
          </a:p>
          <a:p>
            <a:pPr marL="0" marR="279400" indent="0" algn="just">
              <a:spcBef>
                <a:spcPts val="800"/>
              </a:spcBef>
              <a:buSzPts val="1100"/>
              <a:buNone/>
            </a:pPr>
            <a:r>
              <a:rPr lang="en-US" sz="1200" dirty="0">
                <a:solidFill>
                  <a:srgbClr val="DE8B26"/>
                </a:solidFill>
                <a:latin typeface="Source Sans Pro"/>
                <a:ea typeface="Source Sans Pro"/>
                <a:cs typeface="Source Sans Pro"/>
                <a:sym typeface="Source Sans Pro"/>
              </a:rPr>
              <a:t>We suggest adding a future dated row at the beginning of the next pay period when making changes to additional approvers.</a:t>
            </a:r>
          </a:p>
          <a:p>
            <a:pPr marL="0" marR="279400" indent="0" algn="just">
              <a:spcBef>
                <a:spcPts val="800"/>
              </a:spcBef>
              <a:buSzPts val="1100"/>
              <a:buNone/>
            </a:pPr>
            <a:r>
              <a:rPr lang="en-US" sz="1200" dirty="0">
                <a:solidFill>
                  <a:srgbClr val="DE8B26"/>
                </a:solidFill>
                <a:latin typeface="Source Sans Pro"/>
                <a:ea typeface="Source Sans Pro"/>
                <a:cs typeface="Source Sans Pro"/>
                <a:sym typeface="Source Sans Pro"/>
              </a:rPr>
              <a:t>Time already entered when these changes are made will be routed to the approvers listed when the timesheet is submitted.</a:t>
            </a:r>
          </a:p>
          <a:p>
            <a:pPr marL="228600" marR="279400" indent="-228600" algn="just">
              <a:spcBef>
                <a:spcPts val="800"/>
              </a:spcBef>
              <a:buSzPts val="1100"/>
              <a:buAutoNum type="arabicPeriod"/>
            </a:pPr>
            <a:endParaRPr lang="en-US" sz="1200" dirty="0">
              <a:solidFill>
                <a:srgbClr val="DE8B26"/>
              </a:solidFill>
              <a:latin typeface="Source Sans Pro"/>
              <a:ea typeface="Source Sans Pro"/>
              <a:cs typeface="Source Sans Pro"/>
              <a:sym typeface="Source Sans Pro"/>
            </a:endParaRPr>
          </a:p>
          <a:p>
            <a:pPr lvl="0" indent="-457200" algn="l" rtl="0">
              <a:lnSpc>
                <a:spcPct val="100000"/>
              </a:lnSpc>
              <a:spcBef>
                <a:spcPts val="1900"/>
              </a:spcBef>
              <a:spcAft>
                <a:spcPts val="1200"/>
              </a:spcAft>
              <a:buSzPts val="852"/>
              <a:buAutoNum type="arabicPeriod"/>
            </a:pPr>
            <a:endParaRPr lang="en-US" sz="1200" dirty="0">
              <a:solidFill>
                <a:srgbClr val="DE8B26"/>
              </a:solidFill>
              <a:latin typeface="Source Sans Pro"/>
              <a:ea typeface="Source Sans Pro"/>
              <a:cs typeface="Source Sans Pro"/>
              <a:sym typeface="Source Sans Pro"/>
            </a:endParaRPr>
          </a:p>
          <a:p>
            <a:pPr lvl="0" indent="-457200" algn="l" rtl="0">
              <a:spcBef>
                <a:spcPts val="1900"/>
              </a:spcBef>
              <a:spcAft>
                <a:spcPts val="1200"/>
              </a:spcAft>
              <a:buSzPts val="852"/>
              <a:buAutoNum type="arabicPeriod"/>
            </a:pPr>
            <a:endParaRPr sz="2095" dirty="0">
              <a:solidFill>
                <a:srgbClr val="DE8B26"/>
              </a:solidFill>
              <a:latin typeface="Source Sans Pro"/>
              <a:ea typeface="Source Sans Pro"/>
              <a:cs typeface="Source Sans Pro"/>
              <a:sym typeface="Source Sans Pro"/>
            </a:endParaRPr>
          </a:p>
        </p:txBody>
      </p:sp>
      <p:pic>
        <p:nvPicPr>
          <p:cNvPr id="113" name="Google Shape;113;p18">
            <a:extLst>
              <a:ext uri="{FF2B5EF4-FFF2-40B4-BE49-F238E27FC236}">
                <a16:creationId xmlns:a16="http://schemas.microsoft.com/office/drawing/2014/main" id="{A7EFDE2C-9FF7-0931-8285-2480F6FD1FA0}"/>
              </a:ext>
            </a:extLst>
          </p:cNvPr>
          <p:cNvPicPr preferRelativeResize="0"/>
          <p:nvPr/>
        </p:nvPicPr>
        <p:blipFill>
          <a:blip r:embed="rId5">
            <a:alphaModFix/>
          </a:blip>
          <a:stretch>
            <a:fillRect/>
          </a:stretch>
        </p:blipFill>
        <p:spPr>
          <a:xfrm>
            <a:off x="7000184" y="4433400"/>
            <a:ext cx="1877842" cy="572700"/>
          </a:xfrm>
          <a:prstGeom prst="rect">
            <a:avLst/>
          </a:prstGeom>
          <a:noFill/>
          <a:ln>
            <a:noFill/>
          </a:ln>
        </p:spPr>
      </p:pic>
      <p:pic>
        <p:nvPicPr>
          <p:cNvPr id="6" name="Picture 5">
            <a:extLst>
              <a:ext uri="{FF2B5EF4-FFF2-40B4-BE49-F238E27FC236}">
                <a16:creationId xmlns:a16="http://schemas.microsoft.com/office/drawing/2014/main" id="{80089A60-FD09-DEFA-871E-739A03174E6F}"/>
              </a:ext>
            </a:extLst>
          </p:cNvPr>
          <p:cNvPicPr>
            <a:picLocks noChangeAspect="1"/>
          </p:cNvPicPr>
          <p:nvPr/>
        </p:nvPicPr>
        <p:blipFill>
          <a:blip r:embed="rId6"/>
          <a:stretch>
            <a:fillRect/>
          </a:stretch>
        </p:blipFill>
        <p:spPr>
          <a:xfrm>
            <a:off x="3526748" y="1215391"/>
            <a:ext cx="5486875" cy="2926334"/>
          </a:xfrm>
          <a:prstGeom prst="rect">
            <a:avLst/>
          </a:prstGeom>
        </p:spPr>
      </p:pic>
    </p:spTree>
    <p:custDataLst>
      <p:tags r:id="rId1"/>
    </p:custDataLst>
    <p:extLst>
      <p:ext uri="{BB962C8B-B14F-4D97-AF65-F5344CB8AC3E}">
        <p14:creationId xmlns:p14="http://schemas.microsoft.com/office/powerpoint/2010/main" val="28090306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2058</TotalTime>
  <Words>3443</Words>
  <Application>Microsoft Office PowerPoint</Application>
  <PresentationFormat>On-screen Show (16:9)</PresentationFormat>
  <Paragraphs>243</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PT Serif</vt:lpstr>
      <vt:lpstr>Aptos</vt:lpstr>
      <vt:lpstr>Cambria</vt:lpstr>
      <vt:lpstr>Wingdings</vt:lpstr>
      <vt:lpstr>Source Sans Pro</vt:lpstr>
      <vt:lpstr>Calibri</vt:lpstr>
      <vt:lpstr>Arial</vt:lpstr>
      <vt:lpstr>Abadi</vt:lpstr>
      <vt:lpstr>Simple Light</vt:lpstr>
      <vt:lpstr>HCM Quarterly Meeting</vt:lpstr>
      <vt:lpstr>HCM Team</vt:lpstr>
      <vt:lpstr>PowerPoint Presentation</vt:lpstr>
      <vt:lpstr>PowerPoint Presentation</vt:lpstr>
      <vt:lpstr>Longevity Rate Changes</vt:lpstr>
      <vt:lpstr>Additional Approvers Clean Up</vt:lpstr>
      <vt:lpstr>Additional Approvers Clean Up</vt:lpstr>
      <vt:lpstr>How to Clean Up</vt:lpstr>
      <vt:lpstr>Example of Clean Up</vt:lpstr>
      <vt:lpstr>Timesheet Access Restrictions</vt:lpstr>
      <vt:lpstr>Thank You</vt:lpstr>
      <vt:lpstr>Central Payroll Bureau</vt:lpstr>
      <vt:lpstr>Direct Deposit 101</vt:lpstr>
      <vt:lpstr>Payroll Taxes on State Employees</vt:lpstr>
      <vt:lpstr>Payroll Taxes on State Employees</vt:lpstr>
      <vt:lpstr> Employee Set Up </vt:lpstr>
      <vt:lpstr> Calendar </vt:lpstr>
      <vt:lpstr>Every Pay Period</vt:lpstr>
      <vt:lpstr>List of beneficial queries and reports to be run biweekly:</vt:lpstr>
      <vt:lpstr>Payroll Reconciliation </vt:lpstr>
      <vt:lpstr>Payroll Reconciliation </vt:lpstr>
      <vt:lpstr>PowerPoint Presentation</vt:lpstr>
      <vt:lpstr>Payroll Journals</vt:lpstr>
      <vt:lpstr>Liability vs Expense Accounts</vt:lpstr>
      <vt:lpstr>Payroll Journal Job Aid</vt:lpstr>
      <vt:lpstr>Leave Balance Discrepencies </vt:lpstr>
      <vt:lpstr>Leave Audits</vt:lpstr>
      <vt:lpstr>Form Submission System (FSS)</vt:lpstr>
      <vt:lpstr>Form Submission System (FSS)</vt:lpstr>
      <vt:lpstr>Form Submission System (FSS)</vt:lpstr>
      <vt:lpstr>CPB Trainers</vt:lpstr>
      <vt:lpstr>Payroll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Alejandro Guzman</dc:creator>
  <cp:lastModifiedBy>Beck, Audrey, DFA</cp:lastModifiedBy>
  <cp:revision>23</cp:revision>
  <dcterms:modified xsi:type="dcterms:W3CDTF">2025-08-29T13:58:28Z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83B925F0-97BB-4488-B1B1-DF9702065239</vt:lpwstr>
  </property>
  <property fmtid="{D5CDD505-2E9C-101B-9397-08002B2CF9AE}" pid="3" name="ArticulatePath">
    <vt:lpwstr>DFA Slidedeck Template1</vt:lpwstr>
  </property>
</Properties>
</file>