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80" r:id="rId3"/>
    <p:sldId id="300" r:id="rId4"/>
    <p:sldId id="301" r:id="rId5"/>
    <p:sldId id="302" r:id="rId6"/>
    <p:sldId id="303" r:id="rId7"/>
    <p:sldId id="304" r:id="rId8"/>
    <p:sldId id="305" r:id="rId9"/>
    <p:sldId id="306" r:id="rId10"/>
    <p:sldId id="259" r:id="rId11"/>
    <p:sldId id="307" r:id="rId12"/>
    <p:sldId id="308" r:id="rId13"/>
    <p:sldId id="264" r:id="rId14"/>
    <p:sldId id="281" r:id="rId15"/>
    <p:sldId id="297" r:id="rId16"/>
    <p:sldId id="310" r:id="rId17"/>
    <p:sldId id="257" r:id="rId18"/>
    <p:sldId id="258" r:id="rId19"/>
    <p:sldId id="311" r:id="rId20"/>
    <p:sldId id="298" r:id="rId21"/>
    <p:sldId id="266" r:id="rId22"/>
    <p:sldId id="267" r:id="rId23"/>
    <p:sldId id="268" r:id="rId24"/>
    <p:sldId id="269" r:id="rId25"/>
    <p:sldId id="270" r:id="rId26"/>
    <p:sldId id="260" r:id="rId27"/>
    <p:sldId id="271" r:id="rId28"/>
    <p:sldId id="261" r:id="rId29"/>
    <p:sldId id="312" r:id="rId30"/>
    <p:sldId id="299" r:id="rId31"/>
    <p:sldId id="263" r:id="rId32"/>
    <p:sldId id="286" r:id="rId33"/>
    <p:sldId id="283" r:id="rId34"/>
    <p:sldId id="296" r:id="rId35"/>
    <p:sldId id="313" r:id="rId36"/>
    <p:sldId id="295" r:id="rId37"/>
    <p:sldId id="265" r:id="rId38"/>
  </p:sldIdLst>
  <p:sldSz cx="9144000" cy="5143500" type="screen16x9"/>
  <p:notesSz cx="6858000" cy="9144000"/>
  <p:embeddedFontLst>
    <p:embeddedFont>
      <p:font typeface="Aharoni" panose="02010803020104030203" pitchFamily="2" charset="-79"/>
      <p:bold r:id="rId40"/>
    </p:embeddedFont>
    <p:embeddedFont>
      <p:font typeface="Cambria" panose="02040503050406030204" pitchFamily="18" charset="0"/>
      <p:regular r:id="rId41"/>
      <p:bold r:id="rId42"/>
      <p:italic r:id="rId43"/>
      <p:boldItalic r:id="rId44"/>
    </p:embeddedFont>
    <p:embeddedFont>
      <p:font typeface="PT Serif" panose="020A0603040505020204" pitchFamily="18" charset="0"/>
      <p:regular r:id="rId45"/>
      <p:bold r:id="rId46"/>
      <p:italic r:id="rId47"/>
      <p:boldItalic r:id="rId48"/>
    </p:embeddedFont>
    <p:embeddedFont>
      <p:font typeface="Source Sans Pro" panose="020B0503030403020204" pitchFamily="34" charset="0"/>
      <p:regular r:id="rId49"/>
      <p:bold r:id="rId50"/>
      <p:boldItalic r:id="rId51"/>
    </p:embeddedFont>
  </p:embeddedFontLst>
  <p:custDataLst>
    <p:tags r:id="rId5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snapToGrid="0">
      <p:cViewPr varScale="1">
        <p:scale>
          <a:sx n="155" d="100"/>
          <a:sy n="155" d="100"/>
        </p:scale>
        <p:origin x="12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3ca17f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91EA80D7-9BF1-A638-6A4B-B4534EEB79D7}"/>
            </a:ext>
          </a:extLst>
        </p:cNvPr>
        <p:cNvGrpSpPr/>
        <p:nvPr/>
      </p:nvGrpSpPr>
      <p:grpSpPr>
        <a:xfrm>
          <a:off x="0" y="0"/>
          <a:ext cx="0" cy="0"/>
          <a:chOff x="0" y="0"/>
          <a:chExt cx="0" cy="0"/>
        </a:xfrm>
      </p:grpSpPr>
      <p:sp>
        <p:nvSpPr>
          <p:cNvPr id="51" name="Google Shape;51;g153ca17f60e_0_42:notes">
            <a:extLst>
              <a:ext uri="{FF2B5EF4-FFF2-40B4-BE49-F238E27FC236}">
                <a16:creationId xmlns:a16="http://schemas.microsoft.com/office/drawing/2014/main" id="{ADB468DF-06CC-E32D-DA65-ED4E7AA04E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a:extLst>
              <a:ext uri="{FF2B5EF4-FFF2-40B4-BE49-F238E27FC236}">
                <a16:creationId xmlns:a16="http://schemas.microsoft.com/office/drawing/2014/main" id="{DD0655FD-946D-556E-7139-F9929862DE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753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43FC56B6-AF4A-66C8-05E5-13A40371749B}"/>
            </a:ext>
          </a:extLst>
        </p:cNvPr>
        <p:cNvGrpSpPr/>
        <p:nvPr/>
      </p:nvGrpSpPr>
      <p:grpSpPr>
        <a:xfrm>
          <a:off x="0" y="0"/>
          <a:ext cx="0" cy="0"/>
          <a:chOff x="0" y="0"/>
          <a:chExt cx="0" cy="0"/>
        </a:xfrm>
      </p:grpSpPr>
      <p:sp>
        <p:nvSpPr>
          <p:cNvPr id="51" name="Google Shape;51;g153ca17f60e_0_42:notes">
            <a:extLst>
              <a:ext uri="{FF2B5EF4-FFF2-40B4-BE49-F238E27FC236}">
                <a16:creationId xmlns:a16="http://schemas.microsoft.com/office/drawing/2014/main" id="{A06049AF-EF94-D0A2-7086-3CE860427E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a:extLst>
              <a:ext uri="{FF2B5EF4-FFF2-40B4-BE49-F238E27FC236}">
                <a16:creationId xmlns:a16="http://schemas.microsoft.com/office/drawing/2014/main" id="{D3334B87-633B-B8FF-D6F6-D7B38236C6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96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53ca17f60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3ca17f60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151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AA28CAD7-FF42-5311-F676-5C004A143A43}"/>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84CACD80-58AD-815E-2870-4773D5F92D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12311449-F9AB-31C5-AA03-4CFE6AFF8D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39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26CFD662-3B95-73FC-AB13-42EDC59A1B35}"/>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3F901D21-F107-2350-04B5-82F1C3F16F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3B138E86-E1C4-5499-B914-E86AEBD225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31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9C285B7B-9804-FEE5-D142-508D39B117EC}"/>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348C612A-A9E5-48ED-C224-B03B7C97F1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F623797B-8F83-14DE-8B4F-6D857C0373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155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5B889390-2827-3CC6-81BA-D69CED646596}"/>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BD166B3B-7C3D-85E1-C923-8ACE89FB2D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D56CCF19-244D-6474-3B88-33AB46C94C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901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14BB0820-6179-B6A5-276F-08E6BF21119A}"/>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8DED0F2C-D3F8-CD36-214F-5CD06A9234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3714C774-E596-3B3E-0A40-99968C2AC1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698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35834C59-18D8-5310-437E-93BB143E05F7}"/>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41B85094-D26A-6E6B-346B-FB114BE7A8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B65C8FB9-7F03-CA15-893A-1FF23C1958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428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D52C6E81-4D31-AA32-5AC9-5D55ADC7A3EB}"/>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73785DE7-0450-7911-9A4F-CEC7713F7B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598FF37E-A227-B77A-FCBC-BFE0F883E3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800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85F323EF-DD55-8BCB-3E0E-53252A999CCD}"/>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BD4D65A7-88D3-8891-16B4-C288D267EE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8547D011-1CCA-2353-AC9D-D7EC161AA1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210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4B64E8E2-AE14-0B37-C974-33F3A1F62529}"/>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180E8C17-5BBB-6A96-7D5D-32AE13A991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8761D7E5-74EB-3648-C37E-BBE491BCA4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83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6DD86EC1-37C6-293A-DBF6-50BE97550390}"/>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79A34EB3-9703-5675-4676-5E374420DF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662B2EF3-8B36-0AA9-16EB-D7BF0D10C8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434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88E7B4D1-063C-63A9-8E59-14440AC87411}"/>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A77994CA-6B68-C969-CA47-E8AA4B7413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3F22CD1C-4AE0-C3F1-D6D0-6BD7F185D8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1941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06C9299A-FB9E-DB35-5C55-A58DE30D618D}"/>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30151A41-A5FC-0E51-0CCD-5EA40D6B8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18C6D665-1445-4109-7923-7C15E96E5E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7963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3ca17f60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3ca17f60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0F203E3A-C198-1042-9AE5-494F74AB7BAF}"/>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24C2A3FE-0F45-DA6C-51D8-58DF1929F7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1846988D-10A4-0B0B-CE13-CADA07A5E2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109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D721187-1A75-35F4-8522-380A97ED6BCE}"/>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D0DD63DE-6A37-FE5D-8A18-FE4880BDBB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CAD871DD-8CE0-A733-6783-097262FBC3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68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B3B9E36B-CFEF-3340-D76D-9FB018BEAFE8}"/>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25DA5219-722B-BDFB-B672-F89632346C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69264018-A1F1-87A2-B612-198F6ACA2B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446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0692066C-41C8-D3CF-6238-7FF0C371FBD4}"/>
            </a:ext>
          </a:extLst>
        </p:cNvPr>
        <p:cNvGrpSpPr/>
        <p:nvPr/>
      </p:nvGrpSpPr>
      <p:grpSpPr>
        <a:xfrm>
          <a:off x="0" y="0"/>
          <a:ext cx="0" cy="0"/>
          <a:chOff x="0" y="0"/>
          <a:chExt cx="0" cy="0"/>
        </a:xfrm>
      </p:grpSpPr>
      <p:sp>
        <p:nvSpPr>
          <p:cNvPr id="78" name="Google Shape;78;g153ca17f60e_0_151:notes">
            <a:extLst>
              <a:ext uri="{FF2B5EF4-FFF2-40B4-BE49-F238E27FC236}">
                <a16:creationId xmlns:a16="http://schemas.microsoft.com/office/drawing/2014/main" id="{544DAE9A-E23F-91C2-E941-35F5D7826A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a:extLst>
              <a:ext uri="{FF2B5EF4-FFF2-40B4-BE49-F238E27FC236}">
                <a16:creationId xmlns:a16="http://schemas.microsoft.com/office/drawing/2014/main" id="{D7E9D17A-3914-CD0D-08CD-58B417BE9C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193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3ca17f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14426E14-8F56-0B88-8833-17DFA9DB3C19}"/>
            </a:ext>
          </a:extLst>
        </p:cNvPr>
        <p:cNvGrpSpPr/>
        <p:nvPr/>
      </p:nvGrpSpPr>
      <p:grpSpPr>
        <a:xfrm>
          <a:off x="0" y="0"/>
          <a:ext cx="0" cy="0"/>
          <a:chOff x="0" y="0"/>
          <a:chExt cx="0" cy="0"/>
        </a:xfrm>
      </p:grpSpPr>
      <p:sp>
        <p:nvSpPr>
          <p:cNvPr id="51" name="Google Shape;51;g153ca17f60e_0_42:notes">
            <a:extLst>
              <a:ext uri="{FF2B5EF4-FFF2-40B4-BE49-F238E27FC236}">
                <a16:creationId xmlns:a16="http://schemas.microsoft.com/office/drawing/2014/main" id="{2B2D87C2-999C-4090-90D5-E58C394C27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a:extLst>
              <a:ext uri="{FF2B5EF4-FFF2-40B4-BE49-F238E27FC236}">
                <a16:creationId xmlns:a16="http://schemas.microsoft.com/office/drawing/2014/main" id="{F8AACE54-6265-2529-A6F4-D3C56E1212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79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hyperlink" Target="https://platform.dfa.nm.gov/request-access.html"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notesSlide" Target="../notesSlides/notesSlide18.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1.png"/><Relationship Id="rId5" Type="http://schemas.openxmlformats.org/officeDocument/2006/relationships/hyperlink" Target="http://philosophicaldisquisitions.blogspot.com/2016/10/how-do-we-enhance-cognition-through.html" TargetMode="Externa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1.jpg"/><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hyperlink" Target="https://www.nmdfa.state.nm.us/financial-control/central-payroll-bureau/" TargetMode="External"/><Relationship Id="rId3" Type="http://schemas.openxmlformats.org/officeDocument/2006/relationships/notesSlide" Target="../notesSlides/notesSlide33.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hyperlink" Target="https://platform.dfa.nm.gov/login.html" TargetMode="Externa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7.xml"/><Relationship Id="rId5" Type="http://schemas.openxmlformats.org/officeDocument/2006/relationships/image" Target="../media/image4.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28425"/>
            <a:ext cx="8520600" cy="864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3900" b="1" dirty="0">
                <a:solidFill>
                  <a:srgbClr val="DE8B26"/>
                </a:solidFill>
                <a:latin typeface="PT Serif"/>
                <a:ea typeface="PT Serif"/>
                <a:cs typeface="PT Serif"/>
                <a:sym typeface="PT Serif"/>
              </a:rPr>
              <a:t>HCM Quarterly Meeting</a:t>
            </a:r>
            <a:endParaRPr sz="3900" b="1" dirty="0">
              <a:solidFill>
                <a:srgbClr val="DE8B26"/>
              </a:solidFill>
              <a:latin typeface="PT Serif"/>
              <a:ea typeface="PT Serif"/>
              <a:cs typeface="PT Serif"/>
              <a:sym typeface="PT Serif"/>
            </a:endParaRPr>
          </a:p>
        </p:txBody>
      </p:sp>
      <p:sp>
        <p:nvSpPr>
          <p:cNvPr id="55" name="Google Shape;55;p13"/>
          <p:cNvSpPr txBox="1">
            <a:spLocks noGrp="1"/>
          </p:cNvSpPr>
          <p:nvPr>
            <p:ph type="subTitle" idx="1"/>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dirty="0">
                <a:solidFill>
                  <a:srgbClr val="004D4C"/>
                </a:solidFill>
                <a:latin typeface="Source Sans Pro"/>
                <a:ea typeface="Source Sans Pro"/>
                <a:cs typeface="Source Sans Pro"/>
                <a:sym typeface="Source Sans Pro"/>
              </a:rPr>
              <a:t>Presented by Central Payroll &amp; the SHARE Team</a:t>
            </a:r>
            <a:endParaRPr sz="2000" b="1" dirty="0">
              <a:solidFill>
                <a:srgbClr val="004D4C"/>
              </a:solidFill>
              <a:latin typeface="Source Sans Pro"/>
              <a:ea typeface="Source Sans Pro"/>
              <a:cs typeface="Source Sans Pro"/>
              <a:sym typeface="Source Sans Pro"/>
            </a:endParaRPr>
          </a:p>
        </p:txBody>
      </p:sp>
      <p:pic>
        <p:nvPicPr>
          <p:cNvPr id="56" name="Google Shape;56;p13"/>
          <p:cNvPicPr preferRelativeResize="0"/>
          <p:nvPr/>
        </p:nvPicPr>
        <p:blipFill>
          <a:blip r:embed="rId4">
            <a:alphaModFix/>
          </a:blip>
          <a:stretch>
            <a:fillRect/>
          </a:stretch>
        </p:blipFill>
        <p:spPr>
          <a:xfrm>
            <a:off x="311700" y="4432898"/>
            <a:ext cx="1977774" cy="397000"/>
          </a:xfrm>
          <a:prstGeom prst="rect">
            <a:avLst/>
          </a:prstGeom>
          <a:noFill/>
          <a:ln>
            <a:noFill/>
          </a:ln>
        </p:spPr>
      </p:pic>
      <p:cxnSp>
        <p:nvCxnSpPr>
          <p:cNvPr id="57" name="Google Shape;57;p13"/>
          <p:cNvCxnSpPr/>
          <p:nvPr/>
        </p:nvCxnSpPr>
        <p:spPr>
          <a:xfrm>
            <a:off x="394800" y="2416225"/>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p:cNvPicPr preferRelativeResize="0"/>
          <p:nvPr/>
        </p:nvPicPr>
        <p:blipFill>
          <a:blip r:embed="rId5">
            <a:alphaModFix/>
          </a:blip>
          <a:stretch>
            <a:fillRect/>
          </a:stretch>
        </p:blipFill>
        <p:spPr>
          <a:xfrm>
            <a:off x="6580832" y="0"/>
            <a:ext cx="2563174" cy="2416225"/>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00DC0E3B-12EA-C05F-4B60-9B8B1D2748E3}"/>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6C29AC4B-C9B1-E2B1-04B0-1B4D6583BF7A}"/>
              </a:ext>
            </a:extLst>
          </p:cNvPr>
          <p:cNvSpPr txBox="1">
            <a:spLocks noGrp="1"/>
          </p:cNvSpPr>
          <p:nvPr>
            <p:ph type="ctrTitle"/>
          </p:nvPr>
        </p:nvSpPr>
        <p:spPr>
          <a:xfrm>
            <a:off x="0" y="0"/>
            <a:ext cx="8520600" cy="864000"/>
          </a:xfrm>
          <a:prstGeom prst="rect">
            <a:avLst/>
          </a:prstGeom>
        </p:spPr>
        <p:txBody>
          <a:bodyPr spcFirstLastPara="1" vert="horz" wrap="square" lIns="91425" tIns="91425" rIns="91425" bIns="91425" rtlCol="0" anchor="b" anchorCtr="0">
            <a:normAutofit/>
          </a:bodyPr>
          <a:lstStyle/>
          <a:p>
            <a:pPr algn="l">
              <a:buSzPts val="990"/>
            </a:pPr>
            <a:r>
              <a:rPr lang="en-US" sz="3900" b="1">
                <a:solidFill>
                  <a:srgbClr val="DE8B26"/>
                </a:solidFill>
                <a:latin typeface="PT Serif"/>
                <a:ea typeface="PT Serif"/>
                <a:cs typeface="PT Serif"/>
                <a:sym typeface="PT Serif"/>
              </a:rPr>
              <a:t>Query Cleanup</a:t>
            </a:r>
            <a:endParaRPr lang="en-US" sz="3900" b="1" dirty="0">
              <a:solidFill>
                <a:srgbClr val="DE8B26"/>
              </a:solidFill>
              <a:latin typeface="PT Serif"/>
              <a:ea typeface="PT Serif"/>
              <a:cs typeface="PT Serif"/>
              <a:sym typeface="PT Serif"/>
            </a:endParaRPr>
          </a:p>
        </p:txBody>
      </p:sp>
      <p:sp>
        <p:nvSpPr>
          <p:cNvPr id="55" name="Google Shape;55;p13">
            <a:extLst>
              <a:ext uri="{FF2B5EF4-FFF2-40B4-BE49-F238E27FC236}">
                <a16:creationId xmlns:a16="http://schemas.microsoft.com/office/drawing/2014/main" id="{EF70EBA6-4522-08AC-9282-6E8C9D3F9827}"/>
              </a:ext>
            </a:extLst>
          </p:cNvPr>
          <p:cNvSpPr txBox="1">
            <a:spLocks noGrp="1"/>
          </p:cNvSpPr>
          <p:nvPr>
            <p:ph type="subTitle" idx="1"/>
          </p:nvPr>
        </p:nvSpPr>
        <p:spPr>
          <a:xfrm>
            <a:off x="105024" y="901866"/>
            <a:ext cx="8520600" cy="3468214"/>
          </a:xfrm>
          <a:prstGeom prst="rect">
            <a:avLst/>
          </a:prstGeom>
        </p:spPr>
        <p:txBody>
          <a:bodyPr spcFirstLastPara="1" vert="horz" wrap="square" lIns="91425" tIns="91425" rIns="91425" bIns="91425" rtlCol="0" anchor="t" anchorCtr="0">
            <a:normAutofit fontScale="92500" lnSpcReduction="10000"/>
          </a:bodyPr>
          <a:lstStyle/>
          <a:p>
            <a:pPr algn="l"/>
            <a:r>
              <a:rPr lang="en-US" sz="2000" b="1" dirty="0">
                <a:solidFill>
                  <a:srgbClr val="004D4C"/>
                </a:solidFill>
                <a:latin typeface="Source Sans Pro"/>
                <a:ea typeface="Source Sans Pro"/>
                <a:cs typeface="Source Sans Pro"/>
                <a:sym typeface="Source Sans Pro"/>
              </a:rPr>
              <a:t>2. When you go to run the query, the prompt will give info </a:t>
            </a:r>
          </a:p>
          <a:p>
            <a:pPr algn="l"/>
            <a:r>
              <a:rPr lang="en-US" sz="2000" b="1" dirty="0">
                <a:solidFill>
                  <a:srgbClr val="004D4C"/>
                </a:solidFill>
                <a:latin typeface="Source Sans Pro"/>
                <a:ea typeface="Source Sans Pro"/>
                <a:cs typeface="Source Sans Pro"/>
                <a:sym typeface="Source Sans Pro"/>
              </a:rPr>
              <a:t>Showing what query we suggest running as a replacement</a:t>
            </a:r>
          </a:p>
          <a:p>
            <a:pPr algn="l"/>
            <a:endParaRPr lang="en-US" sz="2000" b="1" dirty="0">
              <a:solidFill>
                <a:srgbClr val="004D4C"/>
              </a:solidFill>
              <a:latin typeface="Source Sans Pro"/>
              <a:ea typeface="Source Sans Pro"/>
              <a:cs typeface="Source Sans Pro"/>
              <a:sym typeface="Source Sans Pro"/>
            </a:endParaRPr>
          </a:p>
          <a:p>
            <a:pPr algn="l"/>
            <a:endParaRPr lang="en-US" sz="2000" b="1" dirty="0">
              <a:solidFill>
                <a:srgbClr val="004D4C"/>
              </a:solidFill>
              <a:latin typeface="Source Sans Pro"/>
              <a:ea typeface="Source Sans Pro"/>
              <a:cs typeface="Source Sans Pro"/>
              <a:sym typeface="Source Sans Pro"/>
            </a:endParaRPr>
          </a:p>
          <a:p>
            <a:pPr algn="l"/>
            <a:endParaRPr lang="en-US" sz="2000" b="1" dirty="0">
              <a:solidFill>
                <a:srgbClr val="004D4C"/>
              </a:solidFill>
              <a:latin typeface="Source Sans Pro"/>
              <a:ea typeface="Source Sans Pro"/>
              <a:cs typeface="Source Sans Pro"/>
              <a:sym typeface="Source Sans Pro"/>
            </a:endParaRPr>
          </a:p>
          <a:p>
            <a:pPr algn="l"/>
            <a:endParaRPr lang="en-US" sz="2000" b="1" dirty="0">
              <a:solidFill>
                <a:srgbClr val="004D4C"/>
              </a:solidFill>
              <a:latin typeface="Source Sans Pro"/>
              <a:ea typeface="Source Sans Pro"/>
              <a:cs typeface="Source Sans Pro"/>
              <a:sym typeface="Source Sans Pro"/>
            </a:endParaRPr>
          </a:p>
          <a:p>
            <a:pPr algn="l"/>
            <a:endParaRPr lang="en-US" sz="2000" b="1" dirty="0">
              <a:solidFill>
                <a:srgbClr val="004D4C"/>
              </a:solidFill>
              <a:latin typeface="Source Sans Pro"/>
              <a:ea typeface="Source Sans Pro"/>
              <a:cs typeface="Source Sans Pro"/>
              <a:sym typeface="Source Sans Pro"/>
            </a:endParaRPr>
          </a:p>
          <a:p>
            <a:pPr algn="l"/>
            <a:endParaRPr lang="en-US" sz="2000" b="1" dirty="0">
              <a:solidFill>
                <a:srgbClr val="004D4C"/>
              </a:solidFill>
              <a:latin typeface="Source Sans Pro"/>
              <a:ea typeface="Source Sans Pro"/>
              <a:cs typeface="Source Sans Pro"/>
              <a:sym typeface="Source Sans Pro"/>
            </a:endParaRPr>
          </a:p>
          <a:p>
            <a:pPr algn="l"/>
            <a:r>
              <a:rPr lang="en-US" sz="2000" b="1" dirty="0">
                <a:solidFill>
                  <a:srgbClr val="004D4C"/>
                </a:solidFill>
                <a:latin typeface="Source Sans Pro"/>
                <a:ea typeface="Source Sans Pro"/>
                <a:cs typeface="Source Sans Pro"/>
                <a:sym typeface="Source Sans Pro"/>
              </a:rPr>
              <a:t>Our team also perform normal query clean up. If a query has not been run, or is not frequently used, we delete it without notification. If you have questions about a query, you can submit a help desk ticket and we can assist you in finding a suitable query.</a:t>
            </a:r>
          </a:p>
          <a:p>
            <a:pPr algn="l"/>
            <a:endParaRPr lang="en-US" sz="2000" b="1" dirty="0">
              <a:solidFill>
                <a:srgbClr val="004D4C"/>
              </a:solidFill>
              <a:latin typeface="Source Sans Pro"/>
              <a:ea typeface="Source Sans Pro"/>
              <a:cs typeface="Source Sans Pro"/>
              <a:sym typeface="Source Sans Pro"/>
            </a:endParaRPr>
          </a:p>
        </p:txBody>
      </p:sp>
      <p:pic>
        <p:nvPicPr>
          <p:cNvPr id="56" name="Google Shape;56;p13">
            <a:extLst>
              <a:ext uri="{FF2B5EF4-FFF2-40B4-BE49-F238E27FC236}">
                <a16:creationId xmlns:a16="http://schemas.microsoft.com/office/drawing/2014/main" id="{E38BCE1D-5E30-89E1-8755-0C7433BDBEA3}"/>
              </a:ext>
            </a:extLst>
          </p:cNvPr>
          <p:cNvPicPr preferRelativeResize="0"/>
          <p:nvPr/>
        </p:nvPicPr>
        <p:blipFill>
          <a:blip r:embed="rId4">
            <a:alphaModFix/>
          </a:blip>
          <a:stretch>
            <a:fillRect/>
          </a:stretch>
        </p:blipFill>
        <p:spPr>
          <a:xfrm>
            <a:off x="311700" y="4432899"/>
            <a:ext cx="1977774" cy="397000"/>
          </a:xfrm>
          <a:prstGeom prst="rect">
            <a:avLst/>
          </a:prstGeom>
          <a:noFill/>
          <a:ln>
            <a:noFill/>
          </a:ln>
        </p:spPr>
      </p:pic>
      <p:cxnSp>
        <p:nvCxnSpPr>
          <p:cNvPr id="57" name="Google Shape;57;p13">
            <a:extLst>
              <a:ext uri="{FF2B5EF4-FFF2-40B4-BE49-F238E27FC236}">
                <a16:creationId xmlns:a16="http://schemas.microsoft.com/office/drawing/2014/main" id="{F2D48180-0062-04AA-4CE6-FDF9E335DB27}"/>
              </a:ext>
            </a:extLst>
          </p:cNvPr>
          <p:cNvCxnSpPr/>
          <p:nvPr/>
        </p:nvCxnSpPr>
        <p:spPr>
          <a:xfrm>
            <a:off x="105024" y="801180"/>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a:extLst>
              <a:ext uri="{FF2B5EF4-FFF2-40B4-BE49-F238E27FC236}">
                <a16:creationId xmlns:a16="http://schemas.microsoft.com/office/drawing/2014/main" id="{02AFBEB0-190E-4F71-4C15-E6D1148F8935}"/>
              </a:ext>
            </a:extLst>
          </p:cNvPr>
          <p:cNvPicPr preferRelativeResize="0"/>
          <p:nvPr/>
        </p:nvPicPr>
        <p:blipFill>
          <a:blip r:embed="rId5">
            <a:alphaModFix/>
          </a:blip>
          <a:stretch>
            <a:fillRect/>
          </a:stretch>
        </p:blipFill>
        <p:spPr>
          <a:xfrm>
            <a:off x="6580833" y="1"/>
            <a:ext cx="2563174" cy="2416225"/>
          </a:xfrm>
          <a:prstGeom prst="rect">
            <a:avLst/>
          </a:prstGeom>
          <a:noFill/>
          <a:ln>
            <a:noFill/>
          </a:ln>
        </p:spPr>
      </p:pic>
      <p:pic>
        <p:nvPicPr>
          <p:cNvPr id="4" name="Picture 3">
            <a:extLst>
              <a:ext uri="{FF2B5EF4-FFF2-40B4-BE49-F238E27FC236}">
                <a16:creationId xmlns:a16="http://schemas.microsoft.com/office/drawing/2014/main" id="{0B258081-7CBE-CA06-8FAB-EA9D7C02E956}"/>
              </a:ext>
            </a:extLst>
          </p:cNvPr>
          <p:cNvPicPr>
            <a:picLocks noChangeAspect="1"/>
          </p:cNvPicPr>
          <p:nvPr/>
        </p:nvPicPr>
        <p:blipFill>
          <a:blip r:embed="rId6"/>
          <a:stretch>
            <a:fillRect/>
          </a:stretch>
        </p:blipFill>
        <p:spPr>
          <a:xfrm>
            <a:off x="518376" y="1703045"/>
            <a:ext cx="5889079" cy="1127463"/>
          </a:xfrm>
          <a:prstGeom prst="rect">
            <a:avLst/>
          </a:prstGeom>
        </p:spPr>
      </p:pic>
    </p:spTree>
    <p:custDataLst>
      <p:tags r:id="rId1"/>
    </p:custDataLst>
    <p:extLst>
      <p:ext uri="{BB962C8B-B14F-4D97-AF65-F5344CB8AC3E}">
        <p14:creationId xmlns:p14="http://schemas.microsoft.com/office/powerpoint/2010/main" val="327355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8DC83D65-D25F-675A-CF9C-9EF61A58DFEE}"/>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1B2CF084-9EA9-F1D3-8158-9DB927B02232}"/>
              </a:ext>
            </a:extLst>
          </p:cNvPr>
          <p:cNvSpPr txBox="1">
            <a:spLocks noGrp="1"/>
          </p:cNvSpPr>
          <p:nvPr>
            <p:ph type="ctrTitle"/>
          </p:nvPr>
        </p:nvSpPr>
        <p:spPr>
          <a:xfrm>
            <a:off x="0" y="0"/>
            <a:ext cx="8520600" cy="864000"/>
          </a:xfrm>
          <a:prstGeom prst="rect">
            <a:avLst/>
          </a:prstGeom>
        </p:spPr>
        <p:txBody>
          <a:bodyPr spcFirstLastPara="1" vert="horz" wrap="square" lIns="91425" tIns="91425" rIns="91425" bIns="91425" rtlCol="0" anchor="b" anchorCtr="0">
            <a:normAutofit/>
          </a:bodyPr>
          <a:lstStyle/>
          <a:p>
            <a:pPr algn="l">
              <a:buSzPts val="990"/>
            </a:pPr>
            <a:r>
              <a:rPr lang="en-US" sz="3900" b="1" dirty="0">
                <a:solidFill>
                  <a:srgbClr val="DE8B26"/>
                </a:solidFill>
                <a:latin typeface="PT Serif"/>
                <a:ea typeface="PT Serif"/>
                <a:cs typeface="PT Serif"/>
                <a:sym typeface="PT Serif"/>
              </a:rPr>
              <a:t>Running Queries</a:t>
            </a:r>
          </a:p>
        </p:txBody>
      </p:sp>
      <p:sp>
        <p:nvSpPr>
          <p:cNvPr id="55" name="Google Shape;55;p13">
            <a:extLst>
              <a:ext uri="{FF2B5EF4-FFF2-40B4-BE49-F238E27FC236}">
                <a16:creationId xmlns:a16="http://schemas.microsoft.com/office/drawing/2014/main" id="{AE08B6AA-8FE4-D301-B77B-B8271C9E5C6E}"/>
              </a:ext>
            </a:extLst>
          </p:cNvPr>
          <p:cNvSpPr txBox="1">
            <a:spLocks noGrp="1"/>
          </p:cNvSpPr>
          <p:nvPr>
            <p:ph type="subTitle" idx="1"/>
          </p:nvPr>
        </p:nvSpPr>
        <p:spPr>
          <a:xfrm>
            <a:off x="105024" y="901866"/>
            <a:ext cx="8520600" cy="3468214"/>
          </a:xfrm>
          <a:prstGeom prst="rect">
            <a:avLst/>
          </a:prstGeom>
        </p:spPr>
        <p:txBody>
          <a:bodyPr spcFirstLastPara="1" vert="horz" wrap="square" lIns="91425" tIns="91425" rIns="91425" bIns="91425" rtlCol="0" anchor="t" anchorCtr="0">
            <a:normAutofit/>
          </a:bodyPr>
          <a:lstStyle/>
          <a:p>
            <a:pPr algn="l"/>
            <a:r>
              <a:rPr lang="en-US" sz="2000" b="1" dirty="0">
                <a:solidFill>
                  <a:srgbClr val="004D4C"/>
                </a:solidFill>
                <a:latin typeface="Source Sans Pro"/>
                <a:ea typeface="Source Sans Pro"/>
                <a:cs typeface="Source Sans Pro"/>
                <a:sym typeface="Source Sans Pro"/>
              </a:rPr>
              <a:t>As we work on consolidating queries, you may notice that there</a:t>
            </a:r>
          </a:p>
          <a:p>
            <a:pPr algn="l"/>
            <a:r>
              <a:rPr lang="en-US" sz="2000" b="1" dirty="0">
                <a:solidFill>
                  <a:srgbClr val="004D4C"/>
                </a:solidFill>
                <a:latin typeface="Source Sans Pro"/>
                <a:ea typeface="Source Sans Pro"/>
                <a:cs typeface="Source Sans Pro"/>
                <a:sym typeface="Source Sans Pro"/>
              </a:rPr>
              <a:t>are more prompts. This is an effort to give you multiple ways</a:t>
            </a:r>
          </a:p>
          <a:p>
            <a:pPr algn="l"/>
            <a:r>
              <a:rPr lang="en-US" sz="2000" b="1" dirty="0">
                <a:solidFill>
                  <a:srgbClr val="004D4C"/>
                </a:solidFill>
                <a:latin typeface="Source Sans Pro"/>
                <a:ea typeface="Source Sans Pro"/>
                <a:cs typeface="Source Sans Pro"/>
                <a:sym typeface="Source Sans Pro"/>
              </a:rPr>
              <a:t>to run the query. </a:t>
            </a:r>
          </a:p>
          <a:p>
            <a:pPr algn="l"/>
            <a:endParaRPr lang="en-US" sz="2000" b="1" dirty="0">
              <a:solidFill>
                <a:srgbClr val="004D4C"/>
              </a:solidFill>
              <a:latin typeface="Source Sans Pro"/>
              <a:ea typeface="Source Sans Pro"/>
              <a:cs typeface="Source Sans Pro"/>
              <a:sym typeface="Source Sans Pro"/>
            </a:endParaRPr>
          </a:p>
        </p:txBody>
      </p:sp>
      <p:pic>
        <p:nvPicPr>
          <p:cNvPr id="56" name="Google Shape;56;p13">
            <a:extLst>
              <a:ext uri="{FF2B5EF4-FFF2-40B4-BE49-F238E27FC236}">
                <a16:creationId xmlns:a16="http://schemas.microsoft.com/office/drawing/2014/main" id="{963F135A-65D3-9E70-ECC1-E65E32437A28}"/>
              </a:ext>
            </a:extLst>
          </p:cNvPr>
          <p:cNvPicPr preferRelativeResize="0"/>
          <p:nvPr/>
        </p:nvPicPr>
        <p:blipFill>
          <a:blip r:embed="rId4">
            <a:alphaModFix/>
          </a:blip>
          <a:stretch>
            <a:fillRect/>
          </a:stretch>
        </p:blipFill>
        <p:spPr>
          <a:xfrm>
            <a:off x="311700" y="4432899"/>
            <a:ext cx="1977774" cy="397000"/>
          </a:xfrm>
          <a:prstGeom prst="rect">
            <a:avLst/>
          </a:prstGeom>
          <a:noFill/>
          <a:ln>
            <a:noFill/>
          </a:ln>
        </p:spPr>
      </p:pic>
      <p:cxnSp>
        <p:nvCxnSpPr>
          <p:cNvPr id="57" name="Google Shape;57;p13">
            <a:extLst>
              <a:ext uri="{FF2B5EF4-FFF2-40B4-BE49-F238E27FC236}">
                <a16:creationId xmlns:a16="http://schemas.microsoft.com/office/drawing/2014/main" id="{53005B04-7783-5380-3BB9-6FCFE9BF8A23}"/>
              </a:ext>
            </a:extLst>
          </p:cNvPr>
          <p:cNvCxnSpPr/>
          <p:nvPr/>
        </p:nvCxnSpPr>
        <p:spPr>
          <a:xfrm>
            <a:off x="105024" y="801180"/>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a:extLst>
              <a:ext uri="{FF2B5EF4-FFF2-40B4-BE49-F238E27FC236}">
                <a16:creationId xmlns:a16="http://schemas.microsoft.com/office/drawing/2014/main" id="{51705E09-FAE7-8882-1448-CB8C732A4021}"/>
              </a:ext>
            </a:extLst>
          </p:cNvPr>
          <p:cNvPicPr preferRelativeResize="0"/>
          <p:nvPr/>
        </p:nvPicPr>
        <p:blipFill>
          <a:blip r:embed="rId5">
            <a:alphaModFix/>
          </a:blip>
          <a:stretch>
            <a:fillRect/>
          </a:stretch>
        </p:blipFill>
        <p:spPr>
          <a:xfrm>
            <a:off x="6580833" y="1"/>
            <a:ext cx="2563174" cy="2416225"/>
          </a:xfrm>
          <a:prstGeom prst="rect">
            <a:avLst/>
          </a:prstGeom>
          <a:noFill/>
          <a:ln>
            <a:noFill/>
          </a:ln>
        </p:spPr>
      </p:pic>
      <p:pic>
        <p:nvPicPr>
          <p:cNvPr id="3" name="Picture 2">
            <a:extLst>
              <a:ext uri="{FF2B5EF4-FFF2-40B4-BE49-F238E27FC236}">
                <a16:creationId xmlns:a16="http://schemas.microsoft.com/office/drawing/2014/main" id="{33DC895B-58B9-FEDE-4A32-3896EBA15E2C}"/>
              </a:ext>
            </a:extLst>
          </p:cNvPr>
          <p:cNvPicPr>
            <a:picLocks noChangeAspect="1"/>
          </p:cNvPicPr>
          <p:nvPr/>
        </p:nvPicPr>
        <p:blipFill>
          <a:blip r:embed="rId6"/>
          <a:srcRect t="12087" r="6904" b="7495"/>
          <a:stretch/>
        </p:blipFill>
        <p:spPr>
          <a:xfrm>
            <a:off x="871721" y="1882823"/>
            <a:ext cx="3054134" cy="3029210"/>
          </a:xfrm>
          <a:prstGeom prst="rect">
            <a:avLst/>
          </a:prstGeom>
        </p:spPr>
      </p:pic>
      <p:pic>
        <p:nvPicPr>
          <p:cNvPr id="6" name="Picture 5">
            <a:extLst>
              <a:ext uri="{FF2B5EF4-FFF2-40B4-BE49-F238E27FC236}">
                <a16:creationId xmlns:a16="http://schemas.microsoft.com/office/drawing/2014/main" id="{2F8D5D6C-799D-AFE2-857C-1877CB6962A1}"/>
              </a:ext>
            </a:extLst>
          </p:cNvPr>
          <p:cNvPicPr>
            <a:picLocks noChangeAspect="1"/>
          </p:cNvPicPr>
          <p:nvPr/>
        </p:nvPicPr>
        <p:blipFill>
          <a:blip r:embed="rId7"/>
          <a:srcRect t="4249" r="3236" b="9580"/>
          <a:stretch/>
        </p:blipFill>
        <p:spPr>
          <a:xfrm>
            <a:off x="4396382" y="1847208"/>
            <a:ext cx="3178877" cy="3052009"/>
          </a:xfrm>
          <a:prstGeom prst="rect">
            <a:avLst/>
          </a:prstGeom>
        </p:spPr>
      </p:pic>
    </p:spTree>
    <p:custDataLst>
      <p:tags r:id="rId1"/>
    </p:custDataLst>
    <p:extLst>
      <p:ext uri="{BB962C8B-B14F-4D97-AF65-F5344CB8AC3E}">
        <p14:creationId xmlns:p14="http://schemas.microsoft.com/office/powerpoint/2010/main" val="216417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2" y="-17250"/>
            <a:ext cx="9143999" cy="5178474"/>
          </a:xfrm>
          <a:prstGeom prst="rect">
            <a:avLst/>
          </a:prstGeom>
          <a:noFill/>
          <a:ln>
            <a:noFill/>
          </a:ln>
        </p:spPr>
      </p:pic>
      <p:sp>
        <p:nvSpPr>
          <p:cNvPr id="64" name="Google Shape;64;p14"/>
          <p:cNvSpPr txBox="1">
            <a:spLocks noGrp="1"/>
          </p:cNvSpPr>
          <p:nvPr>
            <p:ph type="ctrTitle" idx="4294967295"/>
          </p:nvPr>
        </p:nvSpPr>
        <p:spPr>
          <a:xfrm>
            <a:off x="56381" y="31825"/>
            <a:ext cx="8520600" cy="864000"/>
          </a:xfrm>
          <a:prstGeom prst="rect">
            <a:avLst/>
          </a:prstGeom>
        </p:spPr>
        <p:txBody>
          <a:bodyPr spcFirstLastPara="1" wrap="square" lIns="91425" tIns="91425" rIns="91425" bIns="91425" anchor="t" anchorCtr="0">
            <a:normAutofit/>
          </a:bodyPr>
          <a:lstStyle/>
          <a:p>
            <a:pPr>
              <a:buSzPts val="990"/>
            </a:pPr>
            <a:r>
              <a:rPr lang="en" sz="3900" b="1" dirty="0">
                <a:solidFill>
                  <a:schemeClr val="lt1"/>
                </a:solidFill>
                <a:latin typeface="PT Serif"/>
                <a:ea typeface="PT Serif"/>
                <a:cs typeface="PT Serif"/>
                <a:sym typeface="PT Serif"/>
              </a:rPr>
              <a:t>Job/Empl Record Numbers</a:t>
            </a:r>
            <a:endParaRPr sz="3900" b="1" dirty="0">
              <a:solidFill>
                <a:schemeClr val="lt1"/>
              </a:solidFill>
              <a:latin typeface="PT Serif"/>
              <a:ea typeface="PT Serif"/>
              <a:cs typeface="PT Serif"/>
              <a:sym typeface="PT Serif"/>
            </a:endParaRPr>
          </a:p>
        </p:txBody>
      </p:sp>
      <p:sp>
        <p:nvSpPr>
          <p:cNvPr id="65" name="Google Shape;65;p14"/>
          <p:cNvSpPr txBox="1">
            <a:spLocks noGrp="1"/>
          </p:cNvSpPr>
          <p:nvPr>
            <p:ph type="subTitle" idx="4294967295"/>
          </p:nvPr>
        </p:nvSpPr>
        <p:spPr>
          <a:xfrm>
            <a:off x="112762" y="895826"/>
            <a:ext cx="6489920" cy="3616798"/>
          </a:xfrm>
          <a:prstGeom prst="rect">
            <a:avLst/>
          </a:prstGeom>
        </p:spPr>
        <p:txBody>
          <a:bodyPr spcFirstLastPara="1" wrap="square" lIns="91425" tIns="91425" rIns="91425" bIns="91425" anchor="t" anchorCtr="0">
            <a:normAutofit fontScale="77500" lnSpcReduction="20000"/>
          </a:bodyPr>
          <a:lstStyle/>
          <a:p>
            <a:pPr marL="342892">
              <a:spcAft>
                <a:spcPts val="1200"/>
              </a:spcAft>
            </a:pPr>
            <a:r>
              <a:rPr lang="en" sz="2000" b="1" dirty="0">
                <a:solidFill>
                  <a:schemeClr val="lt1"/>
                </a:solidFill>
                <a:latin typeface="Source Sans Pro"/>
                <a:ea typeface="Source Sans Pro"/>
                <a:cs typeface="Source Sans Pro"/>
                <a:sym typeface="Source Sans Pro"/>
              </a:rPr>
              <a:t>National Guard members serving on State Active Duty are now being added into SHARE as employees.</a:t>
            </a:r>
          </a:p>
          <a:p>
            <a:pPr marL="342892">
              <a:spcAft>
                <a:spcPts val="1200"/>
              </a:spcAft>
            </a:pPr>
            <a:r>
              <a:rPr lang="en" sz="2000" b="1" dirty="0">
                <a:solidFill>
                  <a:schemeClr val="lt1"/>
                </a:solidFill>
                <a:latin typeface="Source Sans Pro"/>
                <a:ea typeface="Source Sans Pro"/>
                <a:cs typeface="Source Sans Pro"/>
                <a:sym typeface="Source Sans Pro"/>
              </a:rPr>
              <a:t>This is requiring us to now use mutiple employee/job record numbers. </a:t>
            </a:r>
          </a:p>
          <a:p>
            <a:pPr marL="342892">
              <a:spcAft>
                <a:spcPts val="1200"/>
              </a:spcAft>
            </a:pPr>
            <a:r>
              <a:rPr lang="en" sz="2000" b="1" dirty="0">
                <a:solidFill>
                  <a:schemeClr val="lt1"/>
                </a:solidFill>
                <a:latin typeface="Source Sans Pro"/>
                <a:ea typeface="Source Sans Pro"/>
                <a:cs typeface="Source Sans Pro"/>
                <a:sym typeface="Source Sans Pro"/>
              </a:rPr>
              <a:t>Historically, we pushed all HR to use empl rcd 0 for all hires, but you may now have a situation that requires an Empl rcd 1 be used, like if you are hiring an employee who is already in SHARE as an active NG member under empl rcd 0.</a:t>
            </a:r>
          </a:p>
          <a:p>
            <a:pPr marL="342892">
              <a:spcAft>
                <a:spcPts val="1200"/>
              </a:spcAft>
            </a:pPr>
            <a:r>
              <a:rPr lang="en-US" sz="2000" b="1" dirty="0">
                <a:solidFill>
                  <a:schemeClr val="lt1"/>
                </a:solidFill>
                <a:latin typeface="Source Sans Pro"/>
                <a:ea typeface="Source Sans Pro"/>
                <a:cs typeface="Source Sans Pro"/>
                <a:sym typeface="Source Sans Pro"/>
              </a:rPr>
              <a:t>R</a:t>
            </a:r>
            <a:r>
              <a:rPr lang="en" sz="2000" b="1" dirty="0">
                <a:solidFill>
                  <a:schemeClr val="lt1"/>
                </a:solidFill>
                <a:latin typeface="Source Sans Pro"/>
                <a:ea typeface="Source Sans Pro"/>
                <a:cs typeface="Source Sans Pro"/>
                <a:sym typeface="Source Sans Pro"/>
              </a:rPr>
              <a:t>emember to always utilize the NMS employee search function when bringing on an employee to see if an employee ID already exists in SHARE, even if the employee insists they’ve never worked for the state before.</a:t>
            </a:r>
          </a:p>
          <a:p>
            <a:pPr marL="0" indent="0">
              <a:spcAft>
                <a:spcPts val="1200"/>
              </a:spcAft>
              <a:buNone/>
            </a:pPr>
            <a:endParaRPr sz="2000" b="1" dirty="0">
              <a:solidFill>
                <a:schemeClr val="lt1"/>
              </a:solidFill>
              <a:latin typeface="Source Sans Pro"/>
              <a:ea typeface="Source Sans Pro"/>
              <a:cs typeface="Source Sans Pro"/>
              <a:sym typeface="Source Sans Pro"/>
            </a:endParaRPr>
          </a:p>
        </p:txBody>
      </p:sp>
      <p:pic>
        <p:nvPicPr>
          <p:cNvPr id="66" name="Google Shape;66;p14"/>
          <p:cNvPicPr preferRelativeResize="0"/>
          <p:nvPr/>
        </p:nvPicPr>
        <p:blipFill>
          <a:blip r:embed="rId5">
            <a:alphaModFix/>
          </a:blip>
          <a:stretch>
            <a:fillRect/>
          </a:stretch>
        </p:blipFill>
        <p:spPr>
          <a:xfrm>
            <a:off x="311700" y="4302326"/>
            <a:ext cx="2158026" cy="658150"/>
          </a:xfrm>
          <a:prstGeom prst="rect">
            <a:avLst/>
          </a:prstGeom>
          <a:noFill/>
          <a:ln>
            <a:noFill/>
          </a:ln>
        </p:spPr>
      </p:pic>
      <p:cxnSp>
        <p:nvCxnSpPr>
          <p:cNvPr id="67" name="Google Shape;67;p14"/>
          <p:cNvCxnSpPr/>
          <p:nvPr/>
        </p:nvCxnSpPr>
        <p:spPr>
          <a:xfrm>
            <a:off x="371050" y="753680"/>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1"/>
          <p:cNvPicPr preferRelativeResize="0"/>
          <p:nvPr/>
        </p:nvPicPr>
        <p:blipFill>
          <a:blip r:embed="rId4">
            <a:alphaModFix/>
          </a:blip>
          <a:stretch>
            <a:fillRect/>
          </a:stretch>
        </p:blipFill>
        <p:spPr>
          <a:xfrm>
            <a:off x="6900146" y="-4"/>
            <a:ext cx="2243850" cy="2115245"/>
          </a:xfrm>
          <a:prstGeom prst="rect">
            <a:avLst/>
          </a:prstGeom>
          <a:noFill/>
          <a:ln>
            <a:noFill/>
          </a:ln>
        </p:spPr>
      </p:pic>
      <p:sp>
        <p:nvSpPr>
          <p:cNvPr id="148" name="Google Shape;148;p21"/>
          <p:cNvSpPr txBox="1">
            <a:spLocks noGrp="1"/>
          </p:cNvSpPr>
          <p:nvPr>
            <p:ph type="ctrTitle" idx="4294967295"/>
          </p:nvPr>
        </p:nvSpPr>
        <p:spPr>
          <a:xfrm>
            <a:off x="311700" y="1707750"/>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rgbClr val="004D4C"/>
                </a:solidFill>
                <a:latin typeface="PT Serif"/>
                <a:ea typeface="PT Serif"/>
                <a:cs typeface="PT Serif"/>
                <a:sym typeface="PT Serif"/>
              </a:rPr>
              <a:t>Thank You</a:t>
            </a:r>
            <a:endParaRPr sz="3900" b="1">
              <a:solidFill>
                <a:srgbClr val="004D4C"/>
              </a:solidFill>
              <a:latin typeface="PT Serif"/>
              <a:ea typeface="PT Serif"/>
              <a:cs typeface="PT Serif"/>
              <a:sym typeface="PT Serif"/>
            </a:endParaRPr>
          </a:p>
        </p:txBody>
      </p:sp>
      <p:pic>
        <p:nvPicPr>
          <p:cNvPr id="149" name="Google Shape;149;p21"/>
          <p:cNvPicPr preferRelativeResize="0"/>
          <p:nvPr/>
        </p:nvPicPr>
        <p:blipFill>
          <a:blip r:embed="rId5">
            <a:alphaModFix/>
          </a:blip>
          <a:stretch>
            <a:fillRect/>
          </a:stretch>
        </p:blipFill>
        <p:spPr>
          <a:xfrm>
            <a:off x="6900150" y="4478523"/>
            <a:ext cx="1977774" cy="397000"/>
          </a:xfrm>
          <a:prstGeom prst="rect">
            <a:avLst/>
          </a:prstGeom>
          <a:noFill/>
          <a:ln>
            <a:noFill/>
          </a:ln>
        </p:spPr>
      </p:pic>
      <p:cxnSp>
        <p:nvCxnSpPr>
          <p:cNvPr id="150" name="Google Shape;150;p21"/>
          <p:cNvCxnSpPr/>
          <p:nvPr/>
        </p:nvCxnSpPr>
        <p:spPr>
          <a:xfrm>
            <a:off x="-41025" y="2416225"/>
            <a:ext cx="3010800" cy="0"/>
          </a:xfrm>
          <a:prstGeom prst="straightConnector1">
            <a:avLst/>
          </a:prstGeom>
          <a:noFill/>
          <a:ln w="38100" cap="flat" cmpd="sng">
            <a:solidFill>
              <a:srgbClr val="004D4C"/>
            </a:solidFill>
            <a:prstDash val="solid"/>
            <a:round/>
            <a:headEnd type="none" w="med" len="med"/>
            <a:tailEnd type="none" w="med" len="med"/>
          </a:ln>
        </p:spPr>
      </p:cxn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64" name="Google Shape;64;p14"/>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Central Payroll Bureau</a:t>
            </a:r>
            <a:endParaRPr sz="3900" b="1" dirty="0">
              <a:solidFill>
                <a:schemeClr val="lt1"/>
              </a:solidFill>
              <a:latin typeface="PT Serif"/>
              <a:ea typeface="PT Serif"/>
              <a:cs typeface="PT Serif"/>
              <a:sym typeface="PT Serif"/>
            </a:endParaRPr>
          </a:p>
        </p:txBody>
      </p:sp>
      <p:sp>
        <p:nvSpPr>
          <p:cNvPr id="65" name="Google Shape;65;p14"/>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sz="2000" b="1" dirty="0">
              <a:solidFill>
                <a:schemeClr val="lt1"/>
              </a:solidFill>
              <a:latin typeface="Source Sans Pro"/>
              <a:ea typeface="Source Sans Pro"/>
              <a:cs typeface="Source Sans Pro"/>
              <a:sym typeface="Source Sans Pro"/>
            </a:endParaRPr>
          </a:p>
        </p:txBody>
      </p:sp>
      <p:pic>
        <p:nvPicPr>
          <p:cNvPr id="66" name="Google Shape;66;p14"/>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331951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AD1E7F3A-4049-D145-1B20-DE5C0C890381}"/>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AE85B806-D8A1-14CE-0559-D6D7174AEBC0}"/>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E1ED4A5C-A240-2240-F948-3A87BBA14945}"/>
              </a:ext>
            </a:extLst>
          </p:cNvPr>
          <p:cNvPicPr preferRelativeResize="0"/>
          <p:nvPr/>
        </p:nvPicPr>
        <p:blipFill rotWithShape="1">
          <a:blip r:embed="rId4">
            <a:alphaModFix/>
          </a:blip>
          <a:srcRect/>
          <a:stretch/>
        </p:blipFill>
        <p:spPr>
          <a:xfrm>
            <a:off x="-2914" y="450488"/>
            <a:ext cx="3304074" cy="534700"/>
          </a:xfrm>
          <a:prstGeom prst="rect">
            <a:avLst/>
          </a:prstGeom>
          <a:noFill/>
          <a:ln>
            <a:noFill/>
          </a:ln>
        </p:spPr>
      </p:pic>
      <p:sp>
        <p:nvSpPr>
          <p:cNvPr id="106" name="Google Shape;106;p18">
            <a:extLst>
              <a:ext uri="{FF2B5EF4-FFF2-40B4-BE49-F238E27FC236}">
                <a16:creationId xmlns:a16="http://schemas.microsoft.com/office/drawing/2014/main" id="{2A8685C0-0B84-149C-D56E-7B52066D8D53}"/>
              </a:ext>
            </a:extLst>
          </p:cNvPr>
          <p:cNvSpPr txBox="1">
            <a:spLocks noGrp="1"/>
          </p:cNvSpPr>
          <p:nvPr>
            <p:ph type="title"/>
          </p:nvPr>
        </p:nvSpPr>
        <p:spPr>
          <a:xfrm>
            <a:off x="425726" y="348803"/>
            <a:ext cx="2817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Forms Submission System</a:t>
            </a:r>
            <a:endParaRPr sz="2020" dirty="0">
              <a:solidFill>
                <a:schemeClr val="lt1"/>
              </a:solidFill>
              <a:latin typeface="PT Serif"/>
              <a:ea typeface="PT Serif"/>
              <a:cs typeface="PT Serif"/>
              <a:sym typeface="PT Serif"/>
            </a:endParaRPr>
          </a:p>
        </p:txBody>
      </p:sp>
      <p:cxnSp>
        <p:nvCxnSpPr>
          <p:cNvPr id="109" name="Google Shape;109;p18">
            <a:extLst>
              <a:ext uri="{FF2B5EF4-FFF2-40B4-BE49-F238E27FC236}">
                <a16:creationId xmlns:a16="http://schemas.microsoft.com/office/drawing/2014/main" id="{64E76AE4-4140-B19A-86EC-61B79EE3823B}"/>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C67D856E-1061-904D-1B2C-44D07291A893}"/>
              </a:ext>
            </a:extLst>
          </p:cNvPr>
          <p:cNvPicPr preferRelativeResize="0"/>
          <p:nvPr/>
        </p:nvPicPr>
        <p:blipFill>
          <a:blip r:embed="rId5">
            <a:alphaModFix/>
          </a:blip>
          <a:stretch>
            <a:fillRect/>
          </a:stretch>
        </p:blipFill>
        <p:spPr>
          <a:xfrm>
            <a:off x="44207" y="562143"/>
            <a:ext cx="267493" cy="265449"/>
          </a:xfrm>
          <a:prstGeom prst="rect">
            <a:avLst/>
          </a:prstGeom>
          <a:noFill/>
          <a:ln>
            <a:noFill/>
          </a:ln>
        </p:spPr>
      </p:pic>
      <p:sp>
        <p:nvSpPr>
          <p:cNvPr id="112" name="Google Shape;112;p18">
            <a:extLst>
              <a:ext uri="{FF2B5EF4-FFF2-40B4-BE49-F238E27FC236}">
                <a16:creationId xmlns:a16="http://schemas.microsoft.com/office/drawing/2014/main" id="{3072B2B3-EBF3-1B9C-1593-3557D7FA7C9B}"/>
              </a:ext>
            </a:extLst>
          </p:cNvPr>
          <p:cNvSpPr txBox="1">
            <a:spLocks noGrp="1"/>
          </p:cNvSpPr>
          <p:nvPr>
            <p:ph type="body" idx="1"/>
          </p:nvPr>
        </p:nvSpPr>
        <p:spPr>
          <a:xfrm>
            <a:off x="214128" y="656608"/>
            <a:ext cx="8696843" cy="4486892"/>
          </a:xfrm>
          <a:prstGeom prst="rect">
            <a:avLst/>
          </a:prstGeom>
        </p:spPr>
        <p:txBody>
          <a:bodyPr spcFirstLastPara="1" wrap="square" lIns="91425" tIns="91425" rIns="91425" bIns="91425" anchor="t" anchorCtr="0">
            <a:noAutofit/>
          </a:bodyPr>
          <a:lstStyle/>
          <a:p>
            <a:pPr marL="285750" lvl="0" indent="-285750" algn="l" rtl="0">
              <a:spcBef>
                <a:spcPts val="1900"/>
              </a:spcBef>
              <a:spcAft>
                <a:spcPts val="600"/>
              </a:spcAft>
              <a:buClr>
                <a:schemeClr val="accent4">
                  <a:lumMod val="75000"/>
                </a:schemeClr>
              </a:buClr>
              <a:buSzPts val="852"/>
              <a:buFont typeface="Wingdings" panose="05000000000000000000" pitchFamily="2" charset="2"/>
              <a:buChar char="v"/>
            </a:pPr>
            <a:r>
              <a:rPr lang="en-US" sz="1600" dirty="0">
                <a:solidFill>
                  <a:srgbClr val="DE8B26"/>
                </a:solidFill>
                <a:latin typeface="Source Sans Pro"/>
                <a:ea typeface="Source Sans Pro"/>
                <a:cs typeface="Source Sans Pro"/>
                <a:sym typeface="Source Sans Pro"/>
              </a:rPr>
              <a:t>The new Central Payroll Forms Submission System (FSS) has been live for a few weeks and has replaced e-mails as the way to submit any forms to CPB.</a:t>
            </a:r>
          </a:p>
          <a:p>
            <a:pPr marL="285750" lvl="0" indent="-285750" algn="l" rtl="0">
              <a:spcBef>
                <a:spcPts val="1900"/>
              </a:spcBef>
              <a:spcAft>
                <a:spcPts val="600"/>
              </a:spcAft>
              <a:buClr>
                <a:schemeClr val="accent4">
                  <a:lumMod val="75000"/>
                </a:schemeClr>
              </a:buClr>
              <a:buSzPts val="852"/>
              <a:buFont typeface="Wingdings" panose="05000000000000000000" pitchFamily="2" charset="2"/>
              <a:buChar char="v"/>
            </a:pPr>
            <a:r>
              <a:rPr lang="en-US" sz="1600" dirty="0">
                <a:solidFill>
                  <a:srgbClr val="DE8B26"/>
                </a:solidFill>
                <a:latin typeface="Source Sans Pro"/>
                <a:ea typeface="Source Sans Pro"/>
                <a:cs typeface="Source Sans Pro"/>
                <a:sym typeface="Source Sans Pro"/>
              </a:rPr>
              <a:t>Central Payroll will reject any forms submitted via email and you will be asked to resubmit via the FSS.</a:t>
            </a:r>
          </a:p>
          <a:p>
            <a:pPr marL="285750" lvl="0" indent="-285750" algn="l" rtl="0">
              <a:spcBef>
                <a:spcPts val="1900"/>
              </a:spcBef>
              <a:spcAft>
                <a:spcPts val="600"/>
              </a:spcAft>
              <a:buClr>
                <a:schemeClr val="accent4">
                  <a:lumMod val="75000"/>
                </a:schemeClr>
              </a:buClr>
              <a:buSzPts val="852"/>
              <a:buFont typeface="Wingdings" panose="05000000000000000000" pitchFamily="2" charset="2"/>
              <a:buChar char="v"/>
            </a:pPr>
            <a:r>
              <a:rPr lang="en-US" sz="1600" dirty="0">
                <a:solidFill>
                  <a:srgbClr val="DE8B26"/>
                </a:solidFill>
                <a:latin typeface="Source Sans Pro"/>
                <a:ea typeface="Source Sans Pro"/>
                <a:cs typeface="Source Sans Pro"/>
                <a:sym typeface="Source Sans Pro"/>
              </a:rPr>
              <a:t>You may request access via the following website:                     </a:t>
            </a:r>
            <a:r>
              <a:rPr lang="en-US" sz="1600" dirty="0">
                <a:solidFill>
                  <a:srgbClr val="DE8B26"/>
                </a:solidFill>
                <a:latin typeface="Source Sans Pro"/>
                <a:ea typeface="Source Sans Pro"/>
                <a:cs typeface="Source Sans Pro"/>
                <a:sym typeface="Source Sans Pro"/>
                <a:hlinkClick r:id="rId6"/>
              </a:rPr>
              <a:t>https://platform.dfa.nm.gov/request-access.html</a:t>
            </a:r>
            <a:endParaRPr lang="en-US" sz="1600" dirty="0">
              <a:solidFill>
                <a:srgbClr val="DE8B26"/>
              </a:solidFill>
              <a:latin typeface="Source Sans Pro"/>
              <a:ea typeface="Source Sans Pro"/>
              <a:cs typeface="Source Sans Pro"/>
              <a:sym typeface="Source Sans Pro"/>
            </a:endParaRPr>
          </a:p>
          <a:p>
            <a:pPr marL="285750" lvl="0" indent="-285750" algn="l" rtl="0">
              <a:spcBef>
                <a:spcPts val="1900"/>
              </a:spcBef>
              <a:spcAft>
                <a:spcPts val="600"/>
              </a:spcAft>
              <a:buClr>
                <a:schemeClr val="accent4">
                  <a:lumMod val="75000"/>
                </a:schemeClr>
              </a:buClr>
              <a:buSzPts val="852"/>
              <a:buFont typeface="Wingdings" panose="05000000000000000000" pitchFamily="2" charset="2"/>
              <a:buChar char="v"/>
            </a:pPr>
            <a:r>
              <a:rPr lang="en-US" sz="1600" dirty="0">
                <a:solidFill>
                  <a:srgbClr val="DE8B26"/>
                </a:solidFill>
                <a:latin typeface="Source Sans Pro"/>
                <a:ea typeface="Source Sans Pro"/>
                <a:cs typeface="Source Sans Pro"/>
                <a:sym typeface="Source Sans Pro"/>
              </a:rPr>
              <a:t>Access is NOT granted automatically upon request and is reviewed by Central Payroll before approval to ensure proper access</a:t>
            </a:r>
            <a:r>
              <a:rPr lang="en-US" sz="1400" dirty="0">
                <a:solidFill>
                  <a:srgbClr val="DE8B26"/>
                </a:solidFill>
                <a:latin typeface="Source Sans Pro"/>
                <a:ea typeface="Source Sans Pro"/>
                <a:cs typeface="Source Sans Pro"/>
                <a:sym typeface="Source Sans Pro"/>
              </a:rPr>
              <a:t>.</a:t>
            </a:r>
          </a:p>
          <a:p>
            <a:pPr marL="285750" lvl="0" indent="-285750" algn="l" rtl="0">
              <a:spcBef>
                <a:spcPts val="1900"/>
              </a:spcBef>
              <a:spcAft>
                <a:spcPts val="600"/>
              </a:spcAft>
              <a:buClr>
                <a:schemeClr val="accent4">
                  <a:lumMod val="75000"/>
                </a:schemeClr>
              </a:buClr>
              <a:buSzPts val="852"/>
              <a:buFont typeface="Wingdings" panose="05000000000000000000" pitchFamily="2" charset="2"/>
              <a:buChar char="v"/>
            </a:pPr>
            <a:r>
              <a:rPr lang="en-US" sz="1400" dirty="0">
                <a:solidFill>
                  <a:srgbClr val="DE8B26"/>
                </a:solidFill>
                <a:latin typeface="Source Sans Pro"/>
                <a:ea typeface="Source Sans Pro"/>
                <a:cs typeface="Source Sans Pro"/>
                <a:sym typeface="Source Sans Pro"/>
              </a:rPr>
              <a:t>We are always looking to improve your FSS experience and feedback regarding ways to improve or errors you may encounter is appreciated</a:t>
            </a:r>
          </a:p>
        </p:txBody>
      </p:sp>
      <p:pic>
        <p:nvPicPr>
          <p:cNvPr id="113" name="Google Shape;113;p18">
            <a:extLst>
              <a:ext uri="{FF2B5EF4-FFF2-40B4-BE49-F238E27FC236}">
                <a16:creationId xmlns:a16="http://schemas.microsoft.com/office/drawing/2014/main" id="{48F0A138-7E02-F2DC-9971-63E5850FC094}"/>
              </a:ext>
            </a:extLst>
          </p:cNvPr>
          <p:cNvPicPr preferRelativeResize="0"/>
          <p:nvPr/>
        </p:nvPicPr>
        <p:blipFill>
          <a:blip r:embed="rId7">
            <a:alphaModFix/>
          </a:blip>
          <a:stretch>
            <a:fillRect/>
          </a:stretch>
        </p:blipFill>
        <p:spPr>
          <a:xfrm>
            <a:off x="7266158" y="4655009"/>
            <a:ext cx="1877842" cy="572700"/>
          </a:xfrm>
          <a:prstGeom prst="rect">
            <a:avLst/>
          </a:prstGeom>
          <a:noFill/>
          <a:ln>
            <a:noFill/>
          </a:ln>
        </p:spPr>
      </p:pic>
    </p:spTree>
    <p:custDataLst>
      <p:tags r:id="rId1"/>
    </p:custDataLst>
    <p:extLst>
      <p:ext uri="{BB962C8B-B14F-4D97-AF65-F5344CB8AC3E}">
        <p14:creationId xmlns:p14="http://schemas.microsoft.com/office/powerpoint/2010/main" val="2207576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5EF3FE63-9F5A-E955-1B2C-94F55B2516DA}"/>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24B7C454-B5AF-7510-1991-D73F4A8D2259}"/>
              </a:ext>
            </a:extLst>
          </p:cNvPr>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64" name="Google Shape;64;p14">
            <a:extLst>
              <a:ext uri="{FF2B5EF4-FFF2-40B4-BE49-F238E27FC236}">
                <a16:creationId xmlns:a16="http://schemas.microsoft.com/office/drawing/2014/main" id="{88FC204C-123D-3666-BCC9-DEF6949C7CB5}"/>
              </a:ext>
            </a:extLst>
          </p:cNvPr>
          <p:cNvSpPr txBox="1">
            <a:spLocks noGrp="1"/>
          </p:cNvSpPr>
          <p:nvPr>
            <p:ph type="ctrTitle" idx="4294967295"/>
          </p:nvPr>
        </p:nvSpPr>
        <p:spPr>
          <a:xfrm>
            <a:off x="311700" y="682525"/>
            <a:ext cx="8520600" cy="95099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US" sz="3900" b="1" dirty="0">
                <a:solidFill>
                  <a:schemeClr val="lt1"/>
                </a:solidFill>
                <a:latin typeface="PT Serif"/>
                <a:ea typeface="PT Serif"/>
                <a:cs typeface="PT Serif"/>
                <a:sym typeface="PT Serif"/>
              </a:rPr>
              <a:t>To Do:</a:t>
            </a:r>
            <a:endParaRPr sz="3900" b="1" dirty="0">
              <a:solidFill>
                <a:schemeClr val="lt1"/>
              </a:solidFill>
              <a:latin typeface="PT Serif"/>
              <a:ea typeface="PT Serif"/>
              <a:cs typeface="PT Serif"/>
              <a:sym typeface="PT Serif"/>
            </a:endParaRPr>
          </a:p>
        </p:txBody>
      </p:sp>
      <p:sp>
        <p:nvSpPr>
          <p:cNvPr id="65" name="Google Shape;65;p14">
            <a:extLst>
              <a:ext uri="{FF2B5EF4-FFF2-40B4-BE49-F238E27FC236}">
                <a16:creationId xmlns:a16="http://schemas.microsoft.com/office/drawing/2014/main" id="{E35FA814-402A-7E68-4E79-3E1B7A8C5AC3}"/>
              </a:ext>
            </a:extLst>
          </p:cNvPr>
          <p:cNvSpPr txBox="1">
            <a:spLocks noGrp="1"/>
          </p:cNvSpPr>
          <p:nvPr>
            <p:ph type="subTitle" idx="4294967295"/>
          </p:nvPr>
        </p:nvSpPr>
        <p:spPr>
          <a:xfrm>
            <a:off x="311700" y="1398494"/>
            <a:ext cx="8520600" cy="2903831"/>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1200"/>
              </a:spcAft>
              <a:buNone/>
            </a:pPr>
            <a:r>
              <a:rPr lang="en-US" sz="2000" b="1" dirty="0">
                <a:solidFill>
                  <a:schemeClr val="lt1"/>
                </a:solidFill>
                <a:latin typeface="Source Sans Pro"/>
                <a:ea typeface="Source Sans Pro"/>
                <a:cs typeface="Source Sans Pro"/>
                <a:sym typeface="Source Sans Pro"/>
              </a:rPr>
              <a:t>1. Employees claiming exempt from Federal or State </a:t>
            </a:r>
          </a:p>
          <a:p>
            <a:pPr marL="0" lvl="0" indent="0" algn="l" rtl="0">
              <a:spcBef>
                <a:spcPts val="0"/>
              </a:spcBef>
              <a:spcAft>
                <a:spcPts val="1200"/>
              </a:spcAft>
              <a:buNone/>
            </a:pPr>
            <a:r>
              <a:rPr lang="en-US" sz="2000" b="1" dirty="0">
                <a:solidFill>
                  <a:schemeClr val="lt1"/>
                </a:solidFill>
                <a:latin typeface="Source Sans Pro"/>
                <a:ea typeface="Source Sans Pro"/>
                <a:cs typeface="Source Sans Pro"/>
                <a:sym typeface="Source Sans Pro"/>
              </a:rPr>
              <a:t>Withholding must update their W-4 by Monday, or </a:t>
            </a:r>
          </a:p>
          <a:p>
            <a:pPr marL="0" lvl="0" indent="0" algn="l" rtl="0">
              <a:spcBef>
                <a:spcPts val="0"/>
              </a:spcBef>
              <a:spcAft>
                <a:spcPts val="1200"/>
              </a:spcAft>
              <a:buNone/>
            </a:pPr>
            <a:r>
              <a:rPr lang="en-US" sz="2000" b="1" dirty="0">
                <a:solidFill>
                  <a:schemeClr val="lt1"/>
                </a:solidFill>
                <a:latin typeface="Source Sans Pro"/>
                <a:ea typeface="Source Sans Pro"/>
                <a:cs typeface="Source Sans Pro"/>
                <a:sym typeface="Source Sans Pro"/>
              </a:rPr>
              <a:t>Agencies must change their tax status to Single.</a:t>
            </a:r>
          </a:p>
          <a:p>
            <a:pPr marL="0" lvl="0" indent="0" algn="l" rtl="0">
              <a:spcBef>
                <a:spcPts val="0"/>
              </a:spcBef>
              <a:spcAft>
                <a:spcPts val="1200"/>
              </a:spcAft>
              <a:buNone/>
            </a:pPr>
            <a:r>
              <a:rPr lang="en-US" sz="2000" b="1" dirty="0">
                <a:solidFill>
                  <a:schemeClr val="lt1"/>
                </a:solidFill>
                <a:latin typeface="Source Sans Pro"/>
                <a:ea typeface="Source Sans Pro"/>
                <a:cs typeface="Source Sans Pro"/>
                <a:sym typeface="Source Sans Pro"/>
              </a:rPr>
              <a:t>2. Review Benefit Service Date of Employees.  Several</a:t>
            </a:r>
          </a:p>
          <a:p>
            <a:pPr marL="0" lvl="0" indent="0" algn="l" rtl="0">
              <a:spcBef>
                <a:spcPts val="0"/>
              </a:spcBef>
              <a:spcAft>
                <a:spcPts val="1200"/>
              </a:spcAft>
              <a:buNone/>
            </a:pPr>
            <a:r>
              <a:rPr lang="en-US" sz="2000" b="1" dirty="0">
                <a:solidFill>
                  <a:schemeClr val="lt1"/>
                </a:solidFill>
                <a:latin typeface="Source Sans Pro"/>
                <a:ea typeface="Source Sans Pro"/>
                <a:cs typeface="Source Sans Pro"/>
                <a:sym typeface="Source Sans Pro"/>
              </a:rPr>
              <a:t>Employees are over accruing leave due to incorrect </a:t>
            </a:r>
          </a:p>
          <a:p>
            <a:pPr marL="0" lvl="0" indent="0" algn="l" rtl="0">
              <a:spcBef>
                <a:spcPts val="0"/>
              </a:spcBef>
              <a:spcAft>
                <a:spcPts val="1200"/>
              </a:spcAft>
              <a:buNone/>
            </a:pPr>
            <a:r>
              <a:rPr lang="en-US" sz="2000" b="1" dirty="0">
                <a:solidFill>
                  <a:schemeClr val="lt1"/>
                </a:solidFill>
                <a:latin typeface="Source Sans Pro"/>
                <a:ea typeface="Source Sans Pro"/>
                <a:cs typeface="Source Sans Pro"/>
                <a:sym typeface="Source Sans Pro"/>
              </a:rPr>
              <a:t>Service dates and are having to repay agencies for excess </a:t>
            </a:r>
          </a:p>
          <a:p>
            <a:pPr marL="0" lvl="0" indent="0" algn="l" rtl="0">
              <a:spcBef>
                <a:spcPts val="0"/>
              </a:spcBef>
              <a:spcAft>
                <a:spcPts val="1200"/>
              </a:spcAft>
              <a:buNone/>
            </a:pPr>
            <a:r>
              <a:rPr lang="en-US" sz="2000" b="1" dirty="0">
                <a:solidFill>
                  <a:schemeClr val="lt1"/>
                </a:solidFill>
                <a:latin typeface="Source Sans Pro"/>
                <a:ea typeface="Source Sans Pro"/>
                <a:cs typeface="Source Sans Pro"/>
                <a:sym typeface="Source Sans Pro"/>
              </a:rPr>
              <a:t>Leave usage upon termination.  The longer this occurs the more </a:t>
            </a:r>
          </a:p>
          <a:p>
            <a:pPr marL="0" lvl="0" indent="0" algn="l" rtl="0">
              <a:spcBef>
                <a:spcPts val="0"/>
              </a:spcBef>
              <a:spcAft>
                <a:spcPts val="1200"/>
              </a:spcAft>
              <a:buNone/>
            </a:pPr>
            <a:r>
              <a:rPr lang="en-US" sz="2000" b="1" dirty="0">
                <a:solidFill>
                  <a:schemeClr val="lt1"/>
                </a:solidFill>
                <a:latin typeface="Source Sans Pro"/>
                <a:ea typeface="Source Sans Pro"/>
                <a:cs typeface="Source Sans Pro"/>
                <a:sym typeface="Source Sans Pro"/>
              </a:rPr>
              <a:t>Complicated the overpayment becomes.</a:t>
            </a:r>
            <a:endParaRPr sz="2000" b="1" dirty="0">
              <a:solidFill>
                <a:schemeClr val="lt1"/>
              </a:solidFill>
              <a:latin typeface="Source Sans Pro"/>
              <a:ea typeface="Source Sans Pro"/>
              <a:cs typeface="Source Sans Pro"/>
              <a:sym typeface="Source Sans Pro"/>
            </a:endParaRPr>
          </a:p>
        </p:txBody>
      </p:sp>
      <p:pic>
        <p:nvPicPr>
          <p:cNvPr id="66" name="Google Shape;66;p14">
            <a:extLst>
              <a:ext uri="{FF2B5EF4-FFF2-40B4-BE49-F238E27FC236}">
                <a16:creationId xmlns:a16="http://schemas.microsoft.com/office/drawing/2014/main" id="{D3349161-0961-C8DC-1F51-14C830CBCE65}"/>
              </a:ext>
            </a:extLst>
          </p:cNvPr>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a:extLst>
              <a:ext uri="{FF2B5EF4-FFF2-40B4-BE49-F238E27FC236}">
                <a16:creationId xmlns:a16="http://schemas.microsoft.com/office/drawing/2014/main" id="{784D2AF0-2BBC-29B0-5386-39A5CCDDD6DE}"/>
              </a:ext>
            </a:extLst>
          </p:cNvPr>
          <p:cNvCxnSpPr/>
          <p:nvPr/>
        </p:nvCxnSpPr>
        <p:spPr>
          <a:xfrm>
            <a:off x="311700" y="1398494"/>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1710380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64" name="Google Shape;64;p14"/>
          <p:cNvSpPr txBox="1">
            <a:spLocks noGrp="1"/>
          </p:cNvSpPr>
          <p:nvPr>
            <p:ph type="ctrTitle" idx="4294967295"/>
          </p:nvPr>
        </p:nvSpPr>
        <p:spPr>
          <a:xfrm>
            <a:off x="311700" y="1220601"/>
            <a:ext cx="6159892" cy="86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Task Profiles &amp; Task Groups</a:t>
            </a:r>
            <a:endParaRPr sz="3900" b="1" dirty="0">
              <a:solidFill>
                <a:schemeClr val="lt1"/>
              </a:solidFill>
              <a:latin typeface="PT Serif"/>
              <a:ea typeface="PT Serif"/>
              <a:cs typeface="PT Serif"/>
              <a:sym typeface="PT Serif"/>
            </a:endParaRPr>
          </a:p>
        </p:txBody>
      </p:sp>
      <p:sp>
        <p:nvSpPr>
          <p:cNvPr id="65" name="Google Shape;65;p14"/>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The Impact on Financials</a:t>
            </a:r>
            <a:endParaRPr sz="2000" b="1" dirty="0">
              <a:solidFill>
                <a:schemeClr val="lt1"/>
              </a:solidFill>
              <a:latin typeface="Source Sans Pro"/>
              <a:ea typeface="Source Sans Pro"/>
              <a:cs typeface="Source Sans Pro"/>
              <a:sym typeface="Source Sans Pro"/>
            </a:endParaRPr>
          </a:p>
        </p:txBody>
      </p:sp>
      <p:pic>
        <p:nvPicPr>
          <p:cNvPr id="66" name="Google Shape;66;p14"/>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2" name="Picture Placeholder 10" descr="A cartoon of a person thinking">
            <a:extLst>
              <a:ext uri="{FF2B5EF4-FFF2-40B4-BE49-F238E27FC236}">
                <a16:creationId xmlns:a16="http://schemas.microsoft.com/office/drawing/2014/main" id="{8BF6456E-6794-47AD-55E0-1299C64EDA8B}"/>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372" r="4294"/>
          <a:stretch/>
        </p:blipFill>
        <p:spPr>
          <a:xfrm>
            <a:off x="1152052" y="858042"/>
            <a:ext cx="6606247" cy="3716015"/>
          </a:xfrm>
          <a:prstGeom prst="rect">
            <a:avLst/>
          </a:prstGeom>
        </p:spPr>
      </p:pic>
      <p:sp>
        <p:nvSpPr>
          <p:cNvPr id="72" name="Google Shape;72;p15"/>
          <p:cNvSpPr txBox="1">
            <a:spLocks noGrp="1"/>
          </p:cNvSpPr>
          <p:nvPr>
            <p:ph type="body" idx="1"/>
          </p:nvPr>
        </p:nvSpPr>
        <p:spPr>
          <a:xfrm>
            <a:off x="500626" y="121830"/>
            <a:ext cx="8520600" cy="60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rgbClr val="004D4C"/>
                </a:solidFill>
                <a:latin typeface="Source Sans Pro"/>
                <a:ea typeface="Source Sans Pro"/>
                <a:cs typeface="Source Sans Pro"/>
                <a:sym typeface="Source Sans Pro"/>
              </a:rPr>
              <a:t>What are Taskgroups &amp; Task Profile ID’s?</a:t>
            </a:r>
            <a:endParaRPr sz="3500" b="1" dirty="0">
              <a:solidFill>
                <a:srgbClr val="004D4C"/>
              </a:solidFill>
              <a:latin typeface="Source Sans Pro"/>
              <a:ea typeface="Source Sans Pro"/>
              <a:cs typeface="Source Sans Pro"/>
              <a:sym typeface="Source Sans Pro"/>
            </a:endParaRPr>
          </a:p>
        </p:txBody>
      </p:sp>
      <p:pic>
        <p:nvPicPr>
          <p:cNvPr id="73" name="Google Shape;73;p15"/>
          <p:cNvPicPr preferRelativeResize="0"/>
          <p:nvPr/>
        </p:nvPicPr>
        <p:blipFill>
          <a:blip r:embed="rId6">
            <a:alphaModFix/>
          </a:blip>
          <a:stretch>
            <a:fillRect/>
          </a:stretch>
        </p:blipFill>
        <p:spPr>
          <a:xfrm>
            <a:off x="357325" y="4478523"/>
            <a:ext cx="1977774" cy="397000"/>
          </a:xfrm>
          <a:prstGeom prst="rect">
            <a:avLst/>
          </a:prstGeom>
          <a:noFill/>
          <a:ln>
            <a:noFill/>
          </a:ln>
        </p:spPr>
      </p:pic>
      <p:cxnSp>
        <p:nvCxnSpPr>
          <p:cNvPr id="75" name="Google Shape;75;p15"/>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7">
            <a:alphaModFix/>
          </a:blip>
          <a:stretch>
            <a:fillRect/>
          </a:stretch>
        </p:blipFill>
        <p:spPr>
          <a:xfrm rot="5400000">
            <a:off x="7716062" y="3398737"/>
            <a:ext cx="1473400" cy="1388925"/>
          </a:xfrm>
          <a:prstGeom prst="rect">
            <a:avLst/>
          </a:prstGeom>
          <a:noFill/>
          <a:ln>
            <a:noFill/>
          </a:ln>
        </p:spPr>
      </p:pic>
      <p:sp>
        <p:nvSpPr>
          <p:cNvPr id="3" name="TextBox 2">
            <a:extLst>
              <a:ext uri="{FF2B5EF4-FFF2-40B4-BE49-F238E27FC236}">
                <a16:creationId xmlns:a16="http://schemas.microsoft.com/office/drawing/2014/main" id="{7E7E7817-3E87-2C9B-2D74-97FCC7B7D101}"/>
              </a:ext>
            </a:extLst>
          </p:cNvPr>
          <p:cNvSpPr txBox="1"/>
          <p:nvPr/>
        </p:nvSpPr>
        <p:spPr>
          <a:xfrm>
            <a:off x="9906572" y="4146559"/>
            <a:ext cx="1310878" cy="415498"/>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5" tooltip="http://philosophicaldisquisitions.blogspot.com/2016/10/how-do-we-enhance-cognition-through.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18900" y="0"/>
            <a:ext cx="9162900" cy="5191325"/>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p:cNvPicPr preferRelativeResize="0"/>
          <p:nvPr/>
        </p:nvPicPr>
        <p:blipFill>
          <a:blip r:embed="rId4">
            <a:alphaModFix/>
          </a:blip>
          <a:stretch>
            <a:fillRect/>
          </a:stretch>
        </p:blipFill>
        <p:spPr>
          <a:xfrm rot="5400000">
            <a:off x="7716062" y="3760162"/>
            <a:ext cx="1473400" cy="1388925"/>
          </a:xfrm>
          <a:prstGeom prst="rect">
            <a:avLst/>
          </a:prstGeom>
          <a:noFill/>
          <a:ln>
            <a:noFill/>
          </a:ln>
        </p:spPr>
      </p:pic>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p:cNvPicPr preferRelativeResize="0"/>
          <p:nvPr/>
        </p:nvPicPr>
        <p:blipFill>
          <a:blip r:embed="rId5">
            <a:alphaModFix/>
          </a:blip>
          <a:stretch>
            <a:fillRect/>
          </a:stretch>
        </p:blipFill>
        <p:spPr>
          <a:xfrm>
            <a:off x="311709" y="4433400"/>
            <a:ext cx="1877842" cy="572700"/>
          </a:xfrm>
          <a:prstGeom prst="rect">
            <a:avLst/>
          </a:prstGeom>
          <a:noFill/>
          <a:ln>
            <a:noFill/>
          </a:ln>
        </p:spPr>
      </p:pic>
      <p:sp>
        <p:nvSpPr>
          <p:cNvPr id="2" name="Isosceles Triangle 1">
            <a:extLst>
              <a:ext uri="{FF2B5EF4-FFF2-40B4-BE49-F238E27FC236}">
                <a16:creationId xmlns:a16="http://schemas.microsoft.com/office/drawing/2014/main" id="{A3C8F7ED-B88A-09E2-2E6E-CF4D26B10CE2}"/>
              </a:ext>
            </a:extLst>
          </p:cNvPr>
          <p:cNvSpPr/>
          <p:nvPr/>
        </p:nvSpPr>
        <p:spPr>
          <a:xfrm rot="10800000">
            <a:off x="4120657" y="621646"/>
            <a:ext cx="4974897" cy="4208252"/>
          </a:xfrm>
          <a:prstGeom prst="triangl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33E99F5-DDC6-7400-726F-D5B1C43793BD}"/>
              </a:ext>
            </a:extLst>
          </p:cNvPr>
          <p:cNvSpPr txBox="1"/>
          <p:nvPr/>
        </p:nvSpPr>
        <p:spPr>
          <a:xfrm>
            <a:off x="5408551" y="1027373"/>
            <a:ext cx="2737144" cy="492443"/>
          </a:xfrm>
          <a:prstGeom prst="rect">
            <a:avLst/>
          </a:prstGeom>
          <a:noFill/>
        </p:spPr>
        <p:txBody>
          <a:bodyPr wrap="square" rtlCol="0">
            <a:spAutoFit/>
          </a:bodyPr>
          <a:lstStyle/>
          <a:p>
            <a:r>
              <a:rPr lang="en-US" sz="2600" b="1" dirty="0">
                <a:latin typeface="Aharoni" panose="02010803020104030203" pitchFamily="2" charset="-79"/>
                <a:cs typeface="Aharoni" panose="02010803020104030203" pitchFamily="2" charset="-79"/>
              </a:rPr>
              <a:t>TASK GROUPS</a:t>
            </a:r>
          </a:p>
        </p:txBody>
      </p:sp>
      <p:sp>
        <p:nvSpPr>
          <p:cNvPr id="4" name="TextBox 3">
            <a:extLst>
              <a:ext uri="{FF2B5EF4-FFF2-40B4-BE49-F238E27FC236}">
                <a16:creationId xmlns:a16="http://schemas.microsoft.com/office/drawing/2014/main" id="{378E4E34-DE19-116F-AF6D-76C6F1EE09DE}"/>
              </a:ext>
            </a:extLst>
          </p:cNvPr>
          <p:cNvSpPr txBox="1"/>
          <p:nvPr/>
        </p:nvSpPr>
        <p:spPr>
          <a:xfrm>
            <a:off x="5638665" y="2610878"/>
            <a:ext cx="2737144" cy="369332"/>
          </a:xfrm>
          <a:prstGeom prst="rect">
            <a:avLst/>
          </a:prstGeom>
          <a:noFill/>
        </p:spPr>
        <p:txBody>
          <a:bodyPr wrap="square" rtlCol="0">
            <a:spAutoFit/>
          </a:bodyPr>
          <a:lstStyle/>
          <a:p>
            <a:r>
              <a:rPr lang="en-US" sz="1800" b="1" dirty="0">
                <a:latin typeface="Aharoni" panose="02010803020104030203" pitchFamily="2" charset="-79"/>
                <a:cs typeface="Aharoni" panose="02010803020104030203" pitchFamily="2" charset="-79"/>
              </a:rPr>
              <a:t>TASK PROFILES</a:t>
            </a:r>
          </a:p>
        </p:txBody>
      </p:sp>
      <p:sp>
        <p:nvSpPr>
          <p:cNvPr id="5" name="TextBox 4">
            <a:extLst>
              <a:ext uri="{FF2B5EF4-FFF2-40B4-BE49-F238E27FC236}">
                <a16:creationId xmlns:a16="http://schemas.microsoft.com/office/drawing/2014/main" id="{A0922033-83C0-24CA-9022-9D895B295858}"/>
              </a:ext>
            </a:extLst>
          </p:cNvPr>
          <p:cNvSpPr txBox="1"/>
          <p:nvPr/>
        </p:nvSpPr>
        <p:spPr>
          <a:xfrm>
            <a:off x="6230097" y="3635571"/>
            <a:ext cx="936605" cy="523220"/>
          </a:xfrm>
          <a:prstGeom prst="rect">
            <a:avLst/>
          </a:prstGeom>
          <a:noFill/>
        </p:spPr>
        <p:txBody>
          <a:bodyPr wrap="square" rtlCol="0">
            <a:spAutoFit/>
          </a:bodyPr>
          <a:lstStyle/>
          <a:p>
            <a:r>
              <a:rPr lang="en-US" b="1" dirty="0">
                <a:latin typeface="Aharoni" panose="02010803020104030203" pitchFamily="2" charset="-79"/>
                <a:cs typeface="Aharoni" panose="02010803020104030203" pitchFamily="2" charset="-79"/>
              </a:rPr>
              <a:t>COMBO CODES</a:t>
            </a:r>
          </a:p>
        </p:txBody>
      </p:sp>
      <p:cxnSp>
        <p:nvCxnSpPr>
          <p:cNvPr id="9" name="Straight Connector 8">
            <a:extLst>
              <a:ext uri="{FF2B5EF4-FFF2-40B4-BE49-F238E27FC236}">
                <a16:creationId xmlns:a16="http://schemas.microsoft.com/office/drawing/2014/main" id="{C7C750FA-3F4B-91A8-3C6E-D4BFA26BB1F5}"/>
              </a:ext>
            </a:extLst>
          </p:cNvPr>
          <p:cNvCxnSpPr>
            <a:cxnSpLocks/>
          </p:cNvCxnSpPr>
          <p:nvPr/>
        </p:nvCxnSpPr>
        <p:spPr>
          <a:xfrm flipV="1">
            <a:off x="5062506" y="2188505"/>
            <a:ext cx="3106538" cy="242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1D99B4-CA4E-5B38-94EE-401B6E84D26F}"/>
              </a:ext>
            </a:extLst>
          </p:cNvPr>
          <p:cNvCxnSpPr>
            <a:cxnSpLocks/>
          </p:cNvCxnSpPr>
          <p:nvPr/>
        </p:nvCxnSpPr>
        <p:spPr>
          <a:xfrm>
            <a:off x="5850850" y="3475699"/>
            <a:ext cx="15370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E4B207BD-1249-324F-F066-B9733B6E3FE5}"/>
              </a:ext>
            </a:extLst>
          </p:cNvPr>
          <p:cNvSpPr>
            <a:spLocks noGrp="1"/>
          </p:cNvSpPr>
          <p:nvPr>
            <p:ph type="body" idx="1"/>
          </p:nvPr>
        </p:nvSpPr>
        <p:spPr>
          <a:xfrm>
            <a:off x="396462" y="818750"/>
            <a:ext cx="3800947" cy="3416400"/>
          </a:xfrm>
        </p:spPr>
        <p:txBody>
          <a:bodyPr/>
          <a:lstStyle/>
          <a:p>
            <a:r>
              <a:rPr lang="en-US" dirty="0">
                <a:solidFill>
                  <a:schemeClr val="accent4">
                    <a:lumMod val="40000"/>
                    <a:lumOff val="60000"/>
                  </a:schemeClr>
                </a:solidFill>
              </a:rPr>
              <a:t>Most agencies only need 1 Task Group.  A Task Group can have up to 999 Task Profiles.</a:t>
            </a:r>
          </a:p>
          <a:p>
            <a:r>
              <a:rPr lang="en-US" dirty="0">
                <a:solidFill>
                  <a:schemeClr val="accent4">
                    <a:lumMod val="40000"/>
                    <a:lumOff val="60000"/>
                  </a:schemeClr>
                </a:solidFill>
              </a:rPr>
              <a:t>Task Profiles indicate where the TRC codes will charge.  A Task Profile can have up to 6 combo codes.</a:t>
            </a:r>
          </a:p>
          <a:p>
            <a:r>
              <a:rPr lang="en-US" dirty="0">
                <a:solidFill>
                  <a:schemeClr val="accent4">
                    <a:lumMod val="40000"/>
                    <a:lumOff val="60000"/>
                  </a:schemeClr>
                </a:solidFill>
              </a:rPr>
              <a:t>A combo code creates the accounting string.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64" name="Google Shape;64;p14"/>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SHARE HCM Team</a:t>
            </a:r>
            <a:endParaRPr sz="3900" b="1" dirty="0">
              <a:solidFill>
                <a:schemeClr val="lt1"/>
              </a:solidFill>
              <a:latin typeface="PT Serif"/>
              <a:ea typeface="PT Serif"/>
              <a:cs typeface="PT Serif"/>
              <a:sym typeface="PT Serif"/>
            </a:endParaRPr>
          </a:p>
        </p:txBody>
      </p:sp>
      <p:sp>
        <p:nvSpPr>
          <p:cNvPr id="65" name="Google Shape;65;p14"/>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Important Announcements</a:t>
            </a:r>
          </a:p>
          <a:p>
            <a:pPr marL="0" lvl="0" indent="0" algn="l" rtl="0">
              <a:spcBef>
                <a:spcPts val="0"/>
              </a:spcBef>
              <a:spcAft>
                <a:spcPts val="1200"/>
              </a:spcAft>
              <a:buNone/>
            </a:pPr>
            <a:endParaRPr sz="2000" b="1" dirty="0">
              <a:solidFill>
                <a:schemeClr val="lt1"/>
              </a:solidFill>
              <a:latin typeface="Source Sans Pro"/>
              <a:ea typeface="Source Sans Pro"/>
              <a:cs typeface="Source Sans Pro"/>
              <a:sym typeface="Source Sans Pro"/>
            </a:endParaRPr>
          </a:p>
        </p:txBody>
      </p:sp>
      <p:pic>
        <p:nvPicPr>
          <p:cNvPr id="66" name="Google Shape;66;p14"/>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AFC1037D-7797-BE94-E2D5-D9DA70CF62E4}"/>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8BEABFA8-0F75-FC9D-10A4-1407359B8D12}"/>
              </a:ext>
            </a:extLst>
          </p:cNvPr>
          <p:cNvSpPr/>
          <p:nvPr/>
        </p:nvSpPr>
        <p:spPr>
          <a:xfrm>
            <a:off x="0" y="764865"/>
            <a:ext cx="9162900" cy="4378635"/>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6">
            <a:extLst>
              <a:ext uri="{FF2B5EF4-FFF2-40B4-BE49-F238E27FC236}">
                <a16:creationId xmlns:a16="http://schemas.microsoft.com/office/drawing/2014/main" id="{90C82B14-B208-5E7A-84AB-E7E2539B632E}"/>
              </a:ext>
            </a:extLst>
          </p:cNvPr>
          <p:cNvPicPr preferRelativeResize="0"/>
          <p:nvPr/>
        </p:nvPicPr>
        <p:blipFill>
          <a:blip r:embed="rId4">
            <a:alphaModFix/>
          </a:blip>
          <a:stretch>
            <a:fillRect/>
          </a:stretch>
        </p:blipFill>
        <p:spPr>
          <a:xfrm rot="5400000">
            <a:off x="7716062" y="3760162"/>
            <a:ext cx="1473400" cy="1388925"/>
          </a:xfrm>
          <a:prstGeom prst="rect">
            <a:avLst/>
          </a:prstGeom>
          <a:noFill/>
          <a:ln>
            <a:noFill/>
          </a:ln>
        </p:spPr>
      </p:pic>
      <p:cxnSp>
        <p:nvCxnSpPr>
          <p:cNvPr id="85" name="Google Shape;85;p16">
            <a:extLst>
              <a:ext uri="{FF2B5EF4-FFF2-40B4-BE49-F238E27FC236}">
                <a16:creationId xmlns:a16="http://schemas.microsoft.com/office/drawing/2014/main" id="{73BAAC95-35C4-B5C1-4390-81A02007F6C0}"/>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24469995-CC3A-358A-BDA9-DD1B73B68D0C}"/>
              </a:ext>
            </a:extLst>
          </p:cNvPr>
          <p:cNvPicPr preferRelativeResize="0"/>
          <p:nvPr/>
        </p:nvPicPr>
        <p:blipFill>
          <a:blip r:embed="rId5">
            <a:alphaModFix/>
          </a:blip>
          <a:stretch>
            <a:fillRect/>
          </a:stretch>
        </p:blipFill>
        <p:spPr>
          <a:xfrm>
            <a:off x="5939209" y="4670780"/>
            <a:ext cx="1877842" cy="572700"/>
          </a:xfrm>
          <a:prstGeom prst="rect">
            <a:avLst/>
          </a:prstGeom>
          <a:noFill/>
          <a:ln>
            <a:noFill/>
          </a:ln>
        </p:spPr>
      </p:pic>
      <p:sp>
        <p:nvSpPr>
          <p:cNvPr id="7" name="Title 4">
            <a:extLst>
              <a:ext uri="{FF2B5EF4-FFF2-40B4-BE49-F238E27FC236}">
                <a16:creationId xmlns:a16="http://schemas.microsoft.com/office/drawing/2014/main" id="{5006136D-CA75-090B-24E6-7E8A8B2B3402}"/>
              </a:ext>
            </a:extLst>
          </p:cNvPr>
          <p:cNvSpPr txBox="1">
            <a:spLocks/>
          </p:cNvSpPr>
          <p:nvPr/>
        </p:nvSpPr>
        <p:spPr>
          <a:xfrm>
            <a:off x="360763" y="139074"/>
            <a:ext cx="9733538" cy="67947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b="1" dirty="0"/>
              <a:t>Taskgroup and Task Profile Defined</a:t>
            </a:r>
            <a:r>
              <a:rPr lang="en-US" sz="3200" dirty="0"/>
              <a:t>.</a:t>
            </a:r>
          </a:p>
        </p:txBody>
      </p:sp>
      <p:sp>
        <p:nvSpPr>
          <p:cNvPr id="3" name="TextBox 2">
            <a:extLst>
              <a:ext uri="{FF2B5EF4-FFF2-40B4-BE49-F238E27FC236}">
                <a16:creationId xmlns:a16="http://schemas.microsoft.com/office/drawing/2014/main" id="{A8D95D06-B27C-66DA-1613-D9EFED58C7F5}"/>
              </a:ext>
            </a:extLst>
          </p:cNvPr>
          <p:cNvSpPr txBox="1"/>
          <p:nvPr/>
        </p:nvSpPr>
        <p:spPr>
          <a:xfrm>
            <a:off x="206669" y="829303"/>
            <a:ext cx="8356565" cy="4378635"/>
          </a:xfrm>
          <a:prstGeom prst="rect">
            <a:avLst/>
          </a:prstGeom>
          <a:noFill/>
        </p:spPr>
        <p:txBody>
          <a:bodyPr wrap="square" rtlCol="0">
            <a:spAutoFit/>
          </a:bodyPr>
          <a:lstStyle/>
          <a:p>
            <a:pPr marL="285750" marR="0" indent="-285750">
              <a:lnSpc>
                <a:spcPct val="115000"/>
              </a:lnSpc>
              <a:spcAft>
                <a:spcPts val="800"/>
              </a:spcAft>
              <a:buClr>
                <a:schemeClr val="bg1"/>
              </a:buClr>
              <a:buFont typeface="Wingdings" panose="05000000000000000000" pitchFamily="2" charset="2"/>
              <a:buChar char="q"/>
            </a:pPr>
            <a:r>
              <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Task Group determines what timesheet is used and the task profile determines the accounting </a:t>
            </a:r>
            <a:r>
              <a:rPr lang="en-US" sz="20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chartfields</a:t>
            </a:r>
            <a:r>
              <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that are used to charge a particular task for payroll.</a:t>
            </a:r>
          </a:p>
          <a:p>
            <a:pPr marL="285750" marR="0" indent="-285750">
              <a:lnSpc>
                <a:spcPct val="115000"/>
              </a:lnSpc>
              <a:spcAft>
                <a:spcPts val="800"/>
              </a:spcAft>
              <a:buClr>
                <a:schemeClr val="bg1"/>
              </a:buClr>
              <a:buFont typeface="Wingdings" panose="05000000000000000000" pitchFamily="2" charset="2"/>
              <a:buChar char="q"/>
            </a:pPr>
            <a:r>
              <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Task profiles are controlled by the task group. A task profile ID has to be assigned to the task group before you can assign it to the employee.</a:t>
            </a:r>
          </a:p>
          <a:p>
            <a:pPr marL="285750" marR="0" indent="-285750">
              <a:lnSpc>
                <a:spcPct val="115000"/>
              </a:lnSpc>
              <a:spcAft>
                <a:spcPts val="800"/>
              </a:spcAft>
              <a:buClr>
                <a:schemeClr val="bg1"/>
              </a:buClr>
              <a:buFont typeface="Wingdings" panose="05000000000000000000" pitchFamily="2" charset="2"/>
              <a:buChar char="q"/>
            </a:pPr>
            <a:r>
              <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Each employee must have a task group. The task profile ID is optional, but highly recommended. If an employee is not assigned a task profile, the default task profile on the task group will be used for payroll.</a:t>
            </a:r>
          </a:p>
          <a:p>
            <a:pPr marL="285750" marR="0" indent="-285750">
              <a:lnSpc>
                <a:spcPct val="115000"/>
              </a:lnSpc>
              <a:spcAft>
                <a:spcPts val="800"/>
              </a:spcAft>
              <a:buClr>
                <a:schemeClr val="bg1"/>
              </a:buClr>
              <a:buFont typeface="Wingdings" panose="05000000000000000000" pitchFamily="2" charset="2"/>
              <a:buChar char="q"/>
            </a:pPr>
            <a:r>
              <a:rPr lang="en-US" sz="2000" dirty="0">
                <a:solidFill>
                  <a:schemeClr val="bg1"/>
                </a:solidFill>
              </a:rPr>
              <a:t>Taskgroup and Task Profiles are assigned to an</a:t>
            </a:r>
            <a:br>
              <a:rPr lang="en-US" sz="2000" dirty="0">
                <a:solidFill>
                  <a:schemeClr val="bg1"/>
                </a:solidFill>
              </a:rPr>
            </a:br>
            <a:r>
              <a:rPr lang="en-US" sz="2000" dirty="0">
                <a:solidFill>
                  <a:schemeClr val="bg1"/>
                </a:solidFill>
              </a:rPr>
              <a:t>employee through Maintain Time Reporter Data.</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nSpc>
                <a:spcPct val="115000"/>
              </a:lnSpc>
              <a:spcAft>
                <a:spcPts val="800"/>
              </a:spcAft>
              <a:buClr>
                <a:schemeClr val="bg1"/>
              </a:buClr>
              <a:buFont typeface="Wingdings" panose="05000000000000000000" pitchFamily="2" charset="2"/>
              <a:buChar char="q"/>
            </a:pP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0831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Task Profiles</a:t>
            </a:r>
            <a:endParaRPr sz="2020" dirty="0">
              <a:solidFill>
                <a:schemeClr val="lt1"/>
              </a:solidFill>
              <a:latin typeface="PT Serif"/>
              <a:ea typeface="PT Serif"/>
              <a:cs typeface="PT Serif"/>
              <a:sym typeface="PT Serif"/>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p:cNvPicPr preferRelativeResize="0"/>
          <p:nvPr/>
        </p:nvPicPr>
        <p:blipFill>
          <a:blip r:embed="rId5">
            <a:alphaModFix/>
          </a:blip>
          <a:stretch>
            <a:fillRect/>
          </a:stretch>
        </p:blipFill>
        <p:spPr>
          <a:xfrm>
            <a:off x="89832" y="1896200"/>
            <a:ext cx="267493" cy="265449"/>
          </a:xfrm>
          <a:prstGeom prst="rect">
            <a:avLst/>
          </a:prstGeom>
          <a:noFill/>
          <a:ln>
            <a:noFill/>
          </a:ln>
        </p:spPr>
      </p:pic>
      <p:sp>
        <p:nvSpPr>
          <p:cNvPr id="111" name="Google Shape;111;p18"/>
          <p:cNvSpPr txBox="1">
            <a:spLocks noGrp="1"/>
          </p:cNvSpPr>
          <p:nvPr>
            <p:ph type="body" idx="1"/>
          </p:nvPr>
        </p:nvSpPr>
        <p:spPr>
          <a:xfrm>
            <a:off x="-38226" y="1151662"/>
            <a:ext cx="8006100" cy="534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Where can you find your employees Task group and Task Profile?</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12" name="Google Shape;112;p18"/>
          <p:cNvSpPr txBox="1">
            <a:spLocks noGrp="1"/>
          </p:cNvSpPr>
          <p:nvPr>
            <p:ph type="body" idx="1"/>
          </p:nvPr>
        </p:nvSpPr>
        <p:spPr>
          <a:xfrm>
            <a:off x="138908" y="2065499"/>
            <a:ext cx="4214675" cy="1798763"/>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i="1" dirty="0">
                <a:solidFill>
                  <a:srgbClr val="DE8B26"/>
                </a:solidFill>
                <a:latin typeface="Source Sans Pro"/>
                <a:ea typeface="Source Sans Pro"/>
                <a:cs typeface="Source Sans Pro"/>
                <a:sym typeface="Source Sans Pro"/>
              </a:rPr>
              <a:t>In HCM you will go into Job Data and search for your employee.</a:t>
            </a:r>
          </a:p>
          <a:p>
            <a:pPr marL="0" marR="279400" lvl="0" indent="0" algn="just" rtl="0">
              <a:spcBef>
                <a:spcPts val="800"/>
              </a:spcBef>
              <a:spcAft>
                <a:spcPts val="0"/>
              </a:spcAft>
              <a:buSzPts val="1100"/>
              <a:buNone/>
            </a:pPr>
            <a:r>
              <a:rPr lang="en-US" sz="1200" b="1" i="1" dirty="0">
                <a:solidFill>
                  <a:srgbClr val="DE8B26"/>
                </a:solidFill>
                <a:latin typeface="Source Sans Pro"/>
                <a:ea typeface="Source Sans Pro"/>
                <a:cs typeface="Source Sans Pro"/>
                <a:sym typeface="Source Sans Pro"/>
              </a:rPr>
              <a:t>On the landing page in Job Data, you will see a link near the bottom that says Employment Data. Click on that link.</a:t>
            </a:r>
            <a:endParaRPr sz="12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13" name="Google Shape;113;p18"/>
          <p:cNvPicPr preferRelativeResize="0"/>
          <p:nvPr/>
        </p:nvPicPr>
        <p:blipFill>
          <a:blip r:embed="rId6">
            <a:alphaModFix/>
          </a:blip>
          <a:stretch>
            <a:fillRect/>
          </a:stretch>
        </p:blipFill>
        <p:spPr>
          <a:xfrm>
            <a:off x="89832" y="4570800"/>
            <a:ext cx="1877842" cy="572700"/>
          </a:xfrm>
          <a:prstGeom prst="rect">
            <a:avLst/>
          </a:prstGeom>
          <a:noFill/>
          <a:ln>
            <a:noFill/>
          </a:ln>
        </p:spPr>
      </p:pic>
      <p:pic>
        <p:nvPicPr>
          <p:cNvPr id="7" name="Picture 6">
            <a:extLst>
              <a:ext uri="{FF2B5EF4-FFF2-40B4-BE49-F238E27FC236}">
                <a16:creationId xmlns:a16="http://schemas.microsoft.com/office/drawing/2014/main" id="{BB5787F3-B33F-488C-CC13-6DAFFC82BE73}"/>
              </a:ext>
            </a:extLst>
          </p:cNvPr>
          <p:cNvPicPr>
            <a:picLocks noChangeAspect="1"/>
          </p:cNvPicPr>
          <p:nvPr/>
        </p:nvPicPr>
        <p:blipFill>
          <a:blip r:embed="rId7"/>
          <a:stretch>
            <a:fillRect/>
          </a:stretch>
        </p:blipFill>
        <p:spPr>
          <a:xfrm>
            <a:off x="4353583" y="1131243"/>
            <a:ext cx="4728286" cy="3946563"/>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6ABABCC8-12DC-C5FA-2D9B-47A96C15D482}"/>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85308587-E132-6849-246C-D17BD960FCD2}"/>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a:extLst>
              <a:ext uri="{FF2B5EF4-FFF2-40B4-BE49-F238E27FC236}">
                <a16:creationId xmlns:a16="http://schemas.microsoft.com/office/drawing/2014/main" id="{CBE67D2C-931D-F6C7-B85D-A77EAC63B888}"/>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61B43A60-4E35-E5D3-9B54-B2327EE510F1}"/>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Task Profiles</a:t>
            </a:r>
            <a:endParaRPr sz="2020" dirty="0">
              <a:solidFill>
                <a:schemeClr val="lt1"/>
              </a:solidFill>
              <a:latin typeface="PT Serif"/>
              <a:ea typeface="PT Serif"/>
              <a:cs typeface="PT Serif"/>
              <a:sym typeface="PT Serif"/>
            </a:endParaRPr>
          </a:p>
        </p:txBody>
      </p:sp>
      <p:cxnSp>
        <p:nvCxnSpPr>
          <p:cNvPr id="109" name="Google Shape;109;p18">
            <a:extLst>
              <a:ext uri="{FF2B5EF4-FFF2-40B4-BE49-F238E27FC236}">
                <a16:creationId xmlns:a16="http://schemas.microsoft.com/office/drawing/2014/main" id="{870658D2-6B21-3FF3-68B4-CCF23332C53E}"/>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7FA7EC25-EBF3-1008-5FBE-333F2B650A75}"/>
              </a:ext>
            </a:extLst>
          </p:cNvPr>
          <p:cNvPicPr preferRelativeResize="0"/>
          <p:nvPr/>
        </p:nvPicPr>
        <p:blipFill>
          <a:blip r:embed="rId5">
            <a:alphaModFix/>
          </a:blip>
          <a:stretch>
            <a:fillRect/>
          </a:stretch>
        </p:blipFill>
        <p:spPr>
          <a:xfrm>
            <a:off x="44207" y="1635520"/>
            <a:ext cx="267493" cy="265449"/>
          </a:xfrm>
          <a:prstGeom prst="rect">
            <a:avLst/>
          </a:prstGeom>
          <a:noFill/>
          <a:ln>
            <a:noFill/>
          </a:ln>
        </p:spPr>
      </p:pic>
      <p:sp>
        <p:nvSpPr>
          <p:cNvPr id="112" name="Google Shape;112;p18">
            <a:extLst>
              <a:ext uri="{FF2B5EF4-FFF2-40B4-BE49-F238E27FC236}">
                <a16:creationId xmlns:a16="http://schemas.microsoft.com/office/drawing/2014/main" id="{D273F432-792A-D15A-C8A3-598836451AAB}"/>
              </a:ext>
            </a:extLst>
          </p:cNvPr>
          <p:cNvSpPr txBox="1">
            <a:spLocks noGrp="1"/>
          </p:cNvSpPr>
          <p:nvPr>
            <p:ph type="body" idx="1"/>
          </p:nvPr>
        </p:nvSpPr>
        <p:spPr>
          <a:xfrm>
            <a:off x="138908" y="1768245"/>
            <a:ext cx="4366480" cy="1780348"/>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600" b="1" i="1" dirty="0">
                <a:solidFill>
                  <a:srgbClr val="DE8B26"/>
                </a:solidFill>
                <a:latin typeface="Source Sans Pro"/>
                <a:ea typeface="Source Sans Pro"/>
                <a:cs typeface="Source Sans Pro"/>
                <a:sym typeface="Source Sans Pro"/>
              </a:rPr>
              <a:t>You are now on a screen that shows more of the employee's information.</a:t>
            </a:r>
          </a:p>
          <a:p>
            <a:pPr marL="0" marR="279400" lvl="0" indent="0" algn="just" rtl="0">
              <a:spcBef>
                <a:spcPts val="800"/>
              </a:spcBef>
              <a:spcAft>
                <a:spcPts val="0"/>
              </a:spcAft>
              <a:buSzPts val="1100"/>
              <a:buNone/>
            </a:pPr>
            <a:r>
              <a:rPr lang="en-US" sz="1600" b="1" i="1" dirty="0">
                <a:solidFill>
                  <a:srgbClr val="DE8B26"/>
                </a:solidFill>
                <a:latin typeface="Source Sans Pro"/>
                <a:ea typeface="Source Sans Pro"/>
                <a:cs typeface="Source Sans Pro"/>
                <a:sym typeface="Source Sans Pro"/>
              </a:rPr>
              <a:t>You will click on the link titled Time Reporter Data</a:t>
            </a:r>
            <a:endParaRPr sz="16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88449D40-C36C-D089-03B3-95A84A742E5B}"/>
              </a:ext>
            </a:extLst>
          </p:cNvPr>
          <p:cNvPicPr preferRelativeResize="0"/>
          <p:nvPr/>
        </p:nvPicPr>
        <p:blipFill>
          <a:blip r:embed="rId6">
            <a:alphaModFix/>
          </a:blip>
          <a:stretch>
            <a:fillRect/>
          </a:stretch>
        </p:blipFill>
        <p:spPr>
          <a:xfrm>
            <a:off x="89832" y="4618625"/>
            <a:ext cx="1877842" cy="572700"/>
          </a:xfrm>
          <a:prstGeom prst="rect">
            <a:avLst/>
          </a:prstGeom>
          <a:noFill/>
          <a:ln>
            <a:noFill/>
          </a:ln>
        </p:spPr>
      </p:pic>
      <p:pic>
        <p:nvPicPr>
          <p:cNvPr id="3" name="Picture 2">
            <a:extLst>
              <a:ext uri="{FF2B5EF4-FFF2-40B4-BE49-F238E27FC236}">
                <a16:creationId xmlns:a16="http://schemas.microsoft.com/office/drawing/2014/main" id="{F11DED34-A507-FA1E-1EA1-B217CD343967}"/>
              </a:ext>
            </a:extLst>
          </p:cNvPr>
          <p:cNvPicPr>
            <a:picLocks noChangeAspect="1"/>
          </p:cNvPicPr>
          <p:nvPr/>
        </p:nvPicPr>
        <p:blipFill>
          <a:blip r:embed="rId7"/>
          <a:stretch>
            <a:fillRect/>
          </a:stretch>
        </p:blipFill>
        <p:spPr>
          <a:xfrm>
            <a:off x="4452889" y="1269286"/>
            <a:ext cx="4491022" cy="3670477"/>
          </a:xfrm>
          <a:prstGeom prst="rect">
            <a:avLst/>
          </a:prstGeom>
        </p:spPr>
      </p:pic>
    </p:spTree>
    <p:custDataLst>
      <p:tags r:id="rId1"/>
    </p:custDataLst>
    <p:extLst>
      <p:ext uri="{BB962C8B-B14F-4D97-AF65-F5344CB8AC3E}">
        <p14:creationId xmlns:p14="http://schemas.microsoft.com/office/powerpoint/2010/main" val="3772943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C41C8013-B989-D923-C45A-75E614A3DFC5}"/>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71DE1E4E-0790-1040-564B-D9C8425E0BCE}"/>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a:extLst>
              <a:ext uri="{FF2B5EF4-FFF2-40B4-BE49-F238E27FC236}">
                <a16:creationId xmlns:a16="http://schemas.microsoft.com/office/drawing/2014/main" id="{950C5AD2-7236-DA1F-0CA1-987706AB00B3}"/>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A60FA85F-4590-E294-D525-A7EA1E87AEBF}"/>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Task Profiles</a:t>
            </a:r>
            <a:endParaRPr sz="2020" dirty="0">
              <a:solidFill>
                <a:schemeClr val="lt1"/>
              </a:solidFill>
              <a:latin typeface="PT Serif"/>
              <a:ea typeface="PT Serif"/>
              <a:cs typeface="PT Serif"/>
              <a:sym typeface="PT Serif"/>
            </a:endParaRPr>
          </a:p>
        </p:txBody>
      </p:sp>
      <p:cxnSp>
        <p:nvCxnSpPr>
          <p:cNvPr id="109" name="Google Shape;109;p18">
            <a:extLst>
              <a:ext uri="{FF2B5EF4-FFF2-40B4-BE49-F238E27FC236}">
                <a16:creationId xmlns:a16="http://schemas.microsoft.com/office/drawing/2014/main" id="{AE85AE69-EC0E-92EE-DDC9-47E213F6AB6E}"/>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FC5F43E1-DE23-83BF-8990-4D5067A81547}"/>
              </a:ext>
            </a:extLst>
          </p:cNvPr>
          <p:cNvPicPr preferRelativeResize="0"/>
          <p:nvPr/>
        </p:nvPicPr>
        <p:blipFill>
          <a:blip r:embed="rId5">
            <a:alphaModFix/>
          </a:blip>
          <a:stretch>
            <a:fillRect/>
          </a:stretch>
        </p:blipFill>
        <p:spPr>
          <a:xfrm>
            <a:off x="44207" y="1215029"/>
            <a:ext cx="267493" cy="265449"/>
          </a:xfrm>
          <a:prstGeom prst="rect">
            <a:avLst/>
          </a:prstGeom>
          <a:noFill/>
          <a:ln>
            <a:noFill/>
          </a:ln>
        </p:spPr>
      </p:pic>
      <p:sp>
        <p:nvSpPr>
          <p:cNvPr id="112" name="Google Shape;112;p18">
            <a:extLst>
              <a:ext uri="{FF2B5EF4-FFF2-40B4-BE49-F238E27FC236}">
                <a16:creationId xmlns:a16="http://schemas.microsoft.com/office/drawing/2014/main" id="{C84EEA52-18A1-2905-2AFA-DE34A86FB79D}"/>
              </a:ext>
            </a:extLst>
          </p:cNvPr>
          <p:cNvSpPr txBox="1">
            <a:spLocks noGrp="1"/>
          </p:cNvSpPr>
          <p:nvPr>
            <p:ph type="body" idx="1"/>
          </p:nvPr>
        </p:nvSpPr>
        <p:spPr>
          <a:xfrm>
            <a:off x="206122" y="1215029"/>
            <a:ext cx="3481755" cy="1798487"/>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Finally, you will get a pop-up window that shows the employees Time and Labor Data.</a:t>
            </a:r>
          </a:p>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Within this window you will find the employees Taskgroup &amp; Task Profile ID.</a:t>
            </a:r>
            <a:endParaRPr sz="2095" dirty="0">
              <a:solidFill>
                <a:srgbClr val="DE8B26"/>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82DC0193-2418-E771-42B0-367F94ADCA22}"/>
              </a:ext>
            </a:extLst>
          </p:cNvPr>
          <p:cNvPicPr preferRelativeResize="0"/>
          <p:nvPr/>
        </p:nvPicPr>
        <p:blipFill>
          <a:blip r:embed="rId6">
            <a:alphaModFix/>
          </a:blip>
          <a:stretch>
            <a:fillRect/>
          </a:stretch>
        </p:blipFill>
        <p:spPr>
          <a:xfrm>
            <a:off x="89832" y="4618625"/>
            <a:ext cx="1877842" cy="572700"/>
          </a:xfrm>
          <a:prstGeom prst="rect">
            <a:avLst/>
          </a:prstGeom>
          <a:noFill/>
          <a:ln>
            <a:noFill/>
          </a:ln>
        </p:spPr>
      </p:pic>
      <p:pic>
        <p:nvPicPr>
          <p:cNvPr id="4" name="Picture 3">
            <a:extLst>
              <a:ext uri="{FF2B5EF4-FFF2-40B4-BE49-F238E27FC236}">
                <a16:creationId xmlns:a16="http://schemas.microsoft.com/office/drawing/2014/main" id="{540A1198-837B-D375-81B5-09A126A6BF57}"/>
              </a:ext>
            </a:extLst>
          </p:cNvPr>
          <p:cNvPicPr>
            <a:picLocks noChangeAspect="1"/>
          </p:cNvPicPr>
          <p:nvPr/>
        </p:nvPicPr>
        <p:blipFill>
          <a:blip r:embed="rId7"/>
          <a:stretch>
            <a:fillRect/>
          </a:stretch>
        </p:blipFill>
        <p:spPr>
          <a:xfrm>
            <a:off x="3583684" y="1215029"/>
            <a:ext cx="5516109" cy="3778992"/>
          </a:xfrm>
          <a:prstGeom prst="rect">
            <a:avLst/>
          </a:prstGeom>
        </p:spPr>
      </p:pic>
    </p:spTree>
    <p:custDataLst>
      <p:tags r:id="rId1"/>
    </p:custDataLst>
    <p:extLst>
      <p:ext uri="{BB962C8B-B14F-4D97-AF65-F5344CB8AC3E}">
        <p14:creationId xmlns:p14="http://schemas.microsoft.com/office/powerpoint/2010/main" val="2263710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29C6FD71-4D42-5E37-DED4-F446A82C7DCD}"/>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B373A362-9BD0-39A5-56BF-11C082ABDC3C}"/>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69F6C5EA-D083-CC06-E257-6E64516E32A7}"/>
              </a:ext>
            </a:extLst>
          </p:cNvPr>
          <p:cNvPicPr preferRelativeResize="0"/>
          <p:nvPr/>
        </p:nvPicPr>
        <p:blipFill rotWithShape="1">
          <a:blip r:embed="rId4">
            <a:alphaModFix/>
          </a:blip>
          <a:srcRect/>
          <a:stretch/>
        </p:blipFill>
        <p:spPr>
          <a:xfrm>
            <a:off x="-2914" y="450488"/>
            <a:ext cx="3304074" cy="534700"/>
          </a:xfrm>
          <a:prstGeom prst="rect">
            <a:avLst/>
          </a:prstGeom>
          <a:noFill/>
          <a:ln>
            <a:noFill/>
          </a:ln>
        </p:spPr>
      </p:pic>
      <p:sp>
        <p:nvSpPr>
          <p:cNvPr id="106" name="Google Shape;106;p18">
            <a:extLst>
              <a:ext uri="{FF2B5EF4-FFF2-40B4-BE49-F238E27FC236}">
                <a16:creationId xmlns:a16="http://schemas.microsoft.com/office/drawing/2014/main" id="{ABE5C4EF-B184-9D56-F1CF-6E69A20B09E2}"/>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Combo Codes</a:t>
            </a:r>
            <a:endParaRPr sz="2020" dirty="0">
              <a:solidFill>
                <a:schemeClr val="lt1"/>
              </a:solidFill>
              <a:latin typeface="PT Serif"/>
              <a:ea typeface="PT Serif"/>
              <a:cs typeface="PT Serif"/>
              <a:sym typeface="PT Serif"/>
            </a:endParaRPr>
          </a:p>
        </p:txBody>
      </p:sp>
      <p:cxnSp>
        <p:nvCxnSpPr>
          <p:cNvPr id="109" name="Google Shape;109;p18">
            <a:extLst>
              <a:ext uri="{FF2B5EF4-FFF2-40B4-BE49-F238E27FC236}">
                <a16:creationId xmlns:a16="http://schemas.microsoft.com/office/drawing/2014/main" id="{A67EE042-589C-3862-7E5F-C7C8853CD7E5}"/>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2EFD7210-1345-19F2-F14C-FBCC5A3EE607}"/>
              </a:ext>
            </a:extLst>
          </p:cNvPr>
          <p:cNvPicPr preferRelativeResize="0"/>
          <p:nvPr/>
        </p:nvPicPr>
        <p:blipFill>
          <a:blip r:embed="rId5">
            <a:alphaModFix/>
          </a:blip>
          <a:stretch>
            <a:fillRect/>
          </a:stretch>
        </p:blipFill>
        <p:spPr>
          <a:xfrm>
            <a:off x="52496" y="1058851"/>
            <a:ext cx="267493" cy="265449"/>
          </a:xfrm>
          <a:prstGeom prst="rect">
            <a:avLst/>
          </a:prstGeom>
          <a:noFill/>
          <a:ln>
            <a:noFill/>
          </a:ln>
        </p:spPr>
      </p:pic>
      <p:sp>
        <p:nvSpPr>
          <p:cNvPr id="112" name="Google Shape;112;p18">
            <a:extLst>
              <a:ext uri="{FF2B5EF4-FFF2-40B4-BE49-F238E27FC236}">
                <a16:creationId xmlns:a16="http://schemas.microsoft.com/office/drawing/2014/main" id="{20F199EC-FD10-9FA4-4748-540A02518A29}"/>
              </a:ext>
            </a:extLst>
          </p:cNvPr>
          <p:cNvSpPr txBox="1">
            <a:spLocks noGrp="1"/>
          </p:cNvSpPr>
          <p:nvPr>
            <p:ph type="body" idx="1"/>
          </p:nvPr>
        </p:nvSpPr>
        <p:spPr>
          <a:xfrm>
            <a:off x="636062" y="868892"/>
            <a:ext cx="3481755" cy="3928471"/>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With this Task Profile ID you can now find the combo codes that attached to the Task Profile ID.</a:t>
            </a:r>
          </a:p>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Navigation Path: Menu&gt;Setup HCM&gt;Product Related&gt; Time &amp; Labor&gt;Task Configurations&gt;Task Profile</a:t>
            </a:r>
          </a:p>
        </p:txBody>
      </p:sp>
      <p:pic>
        <p:nvPicPr>
          <p:cNvPr id="113" name="Google Shape;113;p18">
            <a:extLst>
              <a:ext uri="{FF2B5EF4-FFF2-40B4-BE49-F238E27FC236}">
                <a16:creationId xmlns:a16="http://schemas.microsoft.com/office/drawing/2014/main" id="{E8179FBD-6F9C-AAA4-9BB2-634B6B16C4AD}"/>
              </a:ext>
            </a:extLst>
          </p:cNvPr>
          <p:cNvPicPr preferRelativeResize="0"/>
          <p:nvPr/>
        </p:nvPicPr>
        <p:blipFill>
          <a:blip r:embed="rId6">
            <a:alphaModFix/>
          </a:blip>
          <a:stretch>
            <a:fillRect/>
          </a:stretch>
        </p:blipFill>
        <p:spPr>
          <a:xfrm>
            <a:off x="89832" y="4618625"/>
            <a:ext cx="1877842" cy="572700"/>
          </a:xfrm>
          <a:prstGeom prst="rect">
            <a:avLst/>
          </a:prstGeom>
          <a:noFill/>
          <a:ln>
            <a:noFill/>
          </a:ln>
        </p:spPr>
      </p:pic>
      <p:pic>
        <p:nvPicPr>
          <p:cNvPr id="3" name="Picture 2">
            <a:extLst>
              <a:ext uri="{FF2B5EF4-FFF2-40B4-BE49-F238E27FC236}">
                <a16:creationId xmlns:a16="http://schemas.microsoft.com/office/drawing/2014/main" id="{6F20B34D-68C4-F72D-1D71-D02B3476FE42}"/>
              </a:ext>
            </a:extLst>
          </p:cNvPr>
          <p:cNvPicPr>
            <a:picLocks noChangeAspect="1"/>
          </p:cNvPicPr>
          <p:nvPr/>
        </p:nvPicPr>
        <p:blipFill>
          <a:blip r:embed="rId7"/>
          <a:stretch>
            <a:fillRect/>
          </a:stretch>
        </p:blipFill>
        <p:spPr>
          <a:xfrm>
            <a:off x="4433890" y="1191575"/>
            <a:ext cx="4292272" cy="3852791"/>
          </a:xfrm>
          <a:prstGeom prst="rect">
            <a:avLst/>
          </a:prstGeom>
        </p:spPr>
      </p:pic>
    </p:spTree>
    <p:custDataLst>
      <p:tags r:id="rId1"/>
    </p:custDataLst>
    <p:extLst>
      <p:ext uri="{BB962C8B-B14F-4D97-AF65-F5344CB8AC3E}">
        <p14:creationId xmlns:p14="http://schemas.microsoft.com/office/powerpoint/2010/main" val="2541392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2449A646-27D4-77F5-98E6-E8865C1B1FF4}"/>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CDB22485-96BE-4AD7-8C8C-106FAC576C22}"/>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19E9CF61-8643-240D-D7F1-337FDF3AAAE4}"/>
              </a:ext>
            </a:extLst>
          </p:cNvPr>
          <p:cNvPicPr preferRelativeResize="0"/>
          <p:nvPr/>
        </p:nvPicPr>
        <p:blipFill rotWithShape="1">
          <a:blip r:embed="rId4">
            <a:alphaModFix/>
          </a:blip>
          <a:srcRect/>
          <a:stretch/>
        </p:blipFill>
        <p:spPr>
          <a:xfrm>
            <a:off x="-2914" y="450488"/>
            <a:ext cx="3304074" cy="534700"/>
          </a:xfrm>
          <a:prstGeom prst="rect">
            <a:avLst/>
          </a:prstGeom>
          <a:noFill/>
          <a:ln>
            <a:noFill/>
          </a:ln>
        </p:spPr>
      </p:pic>
      <p:sp>
        <p:nvSpPr>
          <p:cNvPr id="106" name="Google Shape;106;p18">
            <a:extLst>
              <a:ext uri="{FF2B5EF4-FFF2-40B4-BE49-F238E27FC236}">
                <a16:creationId xmlns:a16="http://schemas.microsoft.com/office/drawing/2014/main" id="{417EC61A-8F30-5045-5FED-90E9DAE85ECF}"/>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Combo Codes</a:t>
            </a:r>
            <a:endParaRPr sz="2020" dirty="0">
              <a:solidFill>
                <a:schemeClr val="lt1"/>
              </a:solidFill>
              <a:latin typeface="PT Serif"/>
              <a:ea typeface="PT Serif"/>
              <a:cs typeface="PT Serif"/>
              <a:sym typeface="PT Serif"/>
            </a:endParaRPr>
          </a:p>
        </p:txBody>
      </p:sp>
      <p:cxnSp>
        <p:nvCxnSpPr>
          <p:cNvPr id="109" name="Google Shape;109;p18">
            <a:extLst>
              <a:ext uri="{FF2B5EF4-FFF2-40B4-BE49-F238E27FC236}">
                <a16:creationId xmlns:a16="http://schemas.microsoft.com/office/drawing/2014/main" id="{FA931B6B-F1A2-E61B-284C-120A2E541E1B}"/>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D2C4CD06-C5C9-29C4-CFCA-1622A3EBB563}"/>
              </a:ext>
            </a:extLst>
          </p:cNvPr>
          <p:cNvPicPr preferRelativeResize="0"/>
          <p:nvPr/>
        </p:nvPicPr>
        <p:blipFill>
          <a:blip r:embed="rId5">
            <a:alphaModFix/>
          </a:blip>
          <a:stretch>
            <a:fillRect/>
          </a:stretch>
        </p:blipFill>
        <p:spPr>
          <a:xfrm>
            <a:off x="-18900" y="1033175"/>
            <a:ext cx="267493" cy="265449"/>
          </a:xfrm>
          <a:prstGeom prst="rect">
            <a:avLst/>
          </a:prstGeom>
          <a:noFill/>
          <a:ln>
            <a:noFill/>
          </a:ln>
        </p:spPr>
      </p:pic>
      <p:sp>
        <p:nvSpPr>
          <p:cNvPr id="112" name="Google Shape;112;p18">
            <a:extLst>
              <a:ext uri="{FF2B5EF4-FFF2-40B4-BE49-F238E27FC236}">
                <a16:creationId xmlns:a16="http://schemas.microsoft.com/office/drawing/2014/main" id="{306F2E8F-9F62-7E09-2741-F4C99194B4E6}"/>
              </a:ext>
            </a:extLst>
          </p:cNvPr>
          <p:cNvSpPr txBox="1">
            <a:spLocks noGrp="1"/>
          </p:cNvSpPr>
          <p:nvPr>
            <p:ph type="body" idx="1"/>
          </p:nvPr>
        </p:nvSpPr>
        <p:spPr>
          <a:xfrm>
            <a:off x="186242" y="804476"/>
            <a:ext cx="3905870" cy="3664000"/>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Once in the Task Profile window, click on the </a:t>
            </a:r>
            <a:r>
              <a:rPr lang="en-US" sz="2095" dirty="0" err="1">
                <a:solidFill>
                  <a:srgbClr val="DE8B26"/>
                </a:solidFill>
                <a:latin typeface="Source Sans Pro"/>
                <a:ea typeface="Source Sans Pro"/>
                <a:cs typeface="Source Sans Pro"/>
                <a:sym typeface="Source Sans Pro"/>
              </a:rPr>
              <a:t>ChartFields</a:t>
            </a:r>
            <a:r>
              <a:rPr lang="en-US" sz="2095" dirty="0">
                <a:solidFill>
                  <a:srgbClr val="DE8B26"/>
                </a:solidFill>
                <a:latin typeface="Source Sans Pro"/>
                <a:ea typeface="Source Sans Pro"/>
                <a:cs typeface="Source Sans Pro"/>
                <a:sym typeface="Source Sans Pro"/>
              </a:rPr>
              <a:t> tab.</a:t>
            </a:r>
          </a:p>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This will now show the Combo Code that is attached to this Task Profile.</a:t>
            </a:r>
          </a:p>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You can also click on the blue </a:t>
            </a:r>
            <a:r>
              <a:rPr lang="en-US" sz="2095" dirty="0" err="1">
                <a:solidFill>
                  <a:srgbClr val="DE8B26"/>
                </a:solidFill>
                <a:latin typeface="Source Sans Pro"/>
                <a:ea typeface="Source Sans Pro"/>
                <a:cs typeface="Source Sans Pro"/>
                <a:sym typeface="Source Sans Pro"/>
              </a:rPr>
              <a:t>Chartfields</a:t>
            </a:r>
            <a:r>
              <a:rPr lang="en-US" sz="2095" dirty="0">
                <a:solidFill>
                  <a:srgbClr val="DE8B26"/>
                </a:solidFill>
                <a:latin typeface="Source Sans Pro"/>
                <a:ea typeface="Source Sans Pro"/>
                <a:cs typeface="Source Sans Pro"/>
                <a:sym typeface="Source Sans Pro"/>
              </a:rPr>
              <a:t> link that will give you more details.</a:t>
            </a:r>
          </a:p>
        </p:txBody>
      </p:sp>
      <p:pic>
        <p:nvPicPr>
          <p:cNvPr id="113" name="Google Shape;113;p18">
            <a:extLst>
              <a:ext uri="{FF2B5EF4-FFF2-40B4-BE49-F238E27FC236}">
                <a16:creationId xmlns:a16="http://schemas.microsoft.com/office/drawing/2014/main" id="{B6A89877-5323-B02C-F22D-539A22007FF0}"/>
              </a:ext>
            </a:extLst>
          </p:cNvPr>
          <p:cNvPicPr preferRelativeResize="0"/>
          <p:nvPr/>
        </p:nvPicPr>
        <p:blipFill>
          <a:blip r:embed="rId6">
            <a:alphaModFix/>
          </a:blip>
          <a:stretch>
            <a:fillRect/>
          </a:stretch>
        </p:blipFill>
        <p:spPr>
          <a:xfrm>
            <a:off x="2362239" y="4628244"/>
            <a:ext cx="1877842" cy="572700"/>
          </a:xfrm>
          <a:prstGeom prst="rect">
            <a:avLst/>
          </a:prstGeom>
          <a:noFill/>
          <a:ln>
            <a:noFill/>
          </a:ln>
        </p:spPr>
      </p:pic>
      <p:pic>
        <p:nvPicPr>
          <p:cNvPr id="6" name="Picture 5">
            <a:extLst>
              <a:ext uri="{FF2B5EF4-FFF2-40B4-BE49-F238E27FC236}">
                <a16:creationId xmlns:a16="http://schemas.microsoft.com/office/drawing/2014/main" id="{33EDCB07-3EFC-3062-5332-25223CF1A24C}"/>
              </a:ext>
            </a:extLst>
          </p:cNvPr>
          <p:cNvPicPr>
            <a:picLocks noChangeAspect="1"/>
          </p:cNvPicPr>
          <p:nvPr/>
        </p:nvPicPr>
        <p:blipFill>
          <a:blip r:embed="rId7"/>
          <a:stretch>
            <a:fillRect/>
          </a:stretch>
        </p:blipFill>
        <p:spPr>
          <a:xfrm>
            <a:off x="4037245" y="1773007"/>
            <a:ext cx="5079898" cy="2908718"/>
          </a:xfrm>
          <a:prstGeom prst="rect">
            <a:avLst/>
          </a:prstGeom>
        </p:spPr>
      </p:pic>
    </p:spTree>
    <p:custDataLst>
      <p:tags r:id="rId1"/>
    </p:custDataLst>
    <p:extLst>
      <p:ext uri="{BB962C8B-B14F-4D97-AF65-F5344CB8AC3E}">
        <p14:creationId xmlns:p14="http://schemas.microsoft.com/office/powerpoint/2010/main" val="347679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482098" y="400349"/>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What is a Combo Code?</a:t>
            </a:r>
            <a:endParaRPr sz="2500" b="1" dirty="0">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57324" y="999172"/>
            <a:ext cx="8520600" cy="3545529"/>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400" dirty="0"/>
              <a:t>A Combo code is a key that defines a combination of </a:t>
            </a:r>
            <a:r>
              <a:rPr lang="en-US" sz="2400" dirty="0" err="1"/>
              <a:t>Chartfields</a:t>
            </a:r>
            <a:r>
              <a:rPr lang="en-US" sz="2400" dirty="0"/>
              <a:t>. The payroll process posts these transactions to the General Ledger.  The combo code identifies the </a:t>
            </a:r>
            <a:r>
              <a:rPr lang="en-US" sz="2400" dirty="0" err="1"/>
              <a:t>ChartFields</a:t>
            </a:r>
            <a:r>
              <a:rPr lang="en-US" sz="2400" dirty="0"/>
              <a:t> to include on each transaction. A valid combo code is a combination of </a:t>
            </a:r>
            <a:r>
              <a:rPr lang="en-US" sz="2400" dirty="0" err="1"/>
              <a:t>ChartFields</a:t>
            </a:r>
            <a:r>
              <a:rPr lang="en-US" sz="2400" dirty="0"/>
              <a:t> that are valid in the general ledger. </a:t>
            </a:r>
            <a:br>
              <a:rPr lang="en-US" sz="2400" b="1" dirty="0"/>
            </a:br>
            <a:endParaRPr sz="2095" dirty="0">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5">
            <a:alphaModFix/>
          </a:blip>
          <a:stretch>
            <a:fillRect/>
          </a:stretch>
        </p:blipFill>
        <p:spPr>
          <a:xfrm>
            <a:off x="214605" y="567970"/>
            <a:ext cx="267493" cy="265449"/>
          </a:xfrm>
          <a:prstGeom prst="rect">
            <a:avLst/>
          </a:prstGeom>
          <a:noFill/>
          <a:ln>
            <a:noFill/>
          </a:ln>
        </p:spPr>
      </p:pic>
      <p:pic>
        <p:nvPicPr>
          <p:cNvPr id="99" name="Google Shape;99;p17"/>
          <p:cNvPicPr preferRelativeResize="0"/>
          <p:nvPr/>
        </p:nvPicPr>
        <p:blipFill rotWithShape="1">
          <a:blip r:embed="rId6">
            <a:alphaModFix/>
          </a:blip>
          <a:srcRect l="53471" t="-1650" b="1649"/>
          <a:stretch/>
        </p:blipFill>
        <p:spPr>
          <a:xfrm rot="10800000">
            <a:off x="8189125" y="445025"/>
            <a:ext cx="957400" cy="260400"/>
          </a:xfrm>
          <a:prstGeom prst="rect">
            <a:avLst/>
          </a:prstGeom>
          <a:noFill/>
          <a:ln>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D0F3F7F1-12EE-292F-DBB0-4C717CA3431D}"/>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A8943F47-E6C3-F9EC-46D8-D1505151EB82}"/>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7EAC81C8-5F7B-6CBD-0778-BB95945C28B4}"/>
              </a:ext>
            </a:extLst>
          </p:cNvPr>
          <p:cNvPicPr preferRelativeResize="0"/>
          <p:nvPr/>
        </p:nvPicPr>
        <p:blipFill rotWithShape="1">
          <a:blip r:embed="rId4">
            <a:alphaModFix/>
          </a:blip>
          <a:srcRect/>
          <a:stretch/>
        </p:blipFill>
        <p:spPr>
          <a:xfrm>
            <a:off x="-2914" y="450488"/>
            <a:ext cx="3304074" cy="534700"/>
          </a:xfrm>
          <a:prstGeom prst="rect">
            <a:avLst/>
          </a:prstGeom>
          <a:noFill/>
          <a:ln>
            <a:noFill/>
          </a:ln>
        </p:spPr>
      </p:pic>
      <p:sp>
        <p:nvSpPr>
          <p:cNvPr id="106" name="Google Shape;106;p18">
            <a:extLst>
              <a:ext uri="{FF2B5EF4-FFF2-40B4-BE49-F238E27FC236}">
                <a16:creationId xmlns:a16="http://schemas.microsoft.com/office/drawing/2014/main" id="{D6DCB463-5708-1BF3-240E-01FC56188106}"/>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Combo Codes</a:t>
            </a:r>
            <a:endParaRPr sz="2020" dirty="0">
              <a:solidFill>
                <a:schemeClr val="lt1"/>
              </a:solidFill>
              <a:latin typeface="PT Serif"/>
              <a:ea typeface="PT Serif"/>
              <a:cs typeface="PT Serif"/>
              <a:sym typeface="PT Serif"/>
            </a:endParaRPr>
          </a:p>
        </p:txBody>
      </p:sp>
      <p:cxnSp>
        <p:nvCxnSpPr>
          <p:cNvPr id="109" name="Google Shape;109;p18">
            <a:extLst>
              <a:ext uri="{FF2B5EF4-FFF2-40B4-BE49-F238E27FC236}">
                <a16:creationId xmlns:a16="http://schemas.microsoft.com/office/drawing/2014/main" id="{5AD132BA-8661-4462-D3B5-9866B0576F11}"/>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320947D6-C43B-3374-2449-ADFC3255E89B}"/>
              </a:ext>
            </a:extLst>
          </p:cNvPr>
          <p:cNvPicPr preferRelativeResize="0"/>
          <p:nvPr/>
        </p:nvPicPr>
        <p:blipFill>
          <a:blip r:embed="rId5">
            <a:alphaModFix/>
          </a:blip>
          <a:stretch>
            <a:fillRect/>
          </a:stretch>
        </p:blipFill>
        <p:spPr>
          <a:xfrm>
            <a:off x="44207" y="1385855"/>
            <a:ext cx="267493" cy="265449"/>
          </a:xfrm>
          <a:prstGeom prst="rect">
            <a:avLst/>
          </a:prstGeom>
          <a:noFill/>
          <a:ln>
            <a:noFill/>
          </a:ln>
        </p:spPr>
      </p:pic>
      <p:sp>
        <p:nvSpPr>
          <p:cNvPr id="112" name="Google Shape;112;p18">
            <a:extLst>
              <a:ext uri="{FF2B5EF4-FFF2-40B4-BE49-F238E27FC236}">
                <a16:creationId xmlns:a16="http://schemas.microsoft.com/office/drawing/2014/main" id="{28CD0306-2F0D-51DC-4292-EE372F5E9B43}"/>
              </a:ext>
            </a:extLst>
          </p:cNvPr>
          <p:cNvSpPr txBox="1">
            <a:spLocks noGrp="1"/>
          </p:cNvSpPr>
          <p:nvPr>
            <p:ph type="body" idx="1"/>
          </p:nvPr>
        </p:nvSpPr>
        <p:spPr>
          <a:xfrm>
            <a:off x="311700" y="1210169"/>
            <a:ext cx="8696843" cy="1492802"/>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In this window you can view the financial information attached to the Combo Code such as Fund, Department, Account, Bud Ref, Class, etc.</a:t>
            </a:r>
          </a:p>
          <a:p>
            <a:pPr marL="0" lvl="0" indent="0" algn="l" rtl="0">
              <a:spcBef>
                <a:spcPts val="1900"/>
              </a:spcBef>
              <a:spcAft>
                <a:spcPts val="1200"/>
              </a:spcAft>
              <a:buSzPts val="852"/>
              <a:buNone/>
            </a:pPr>
            <a:endParaRPr lang="en-US" sz="2095" dirty="0">
              <a:solidFill>
                <a:srgbClr val="DE8B26"/>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3FC7A3CD-F28B-FEFB-B41D-EBD76F938BEB}"/>
              </a:ext>
            </a:extLst>
          </p:cNvPr>
          <p:cNvPicPr preferRelativeResize="0"/>
          <p:nvPr/>
        </p:nvPicPr>
        <p:blipFill>
          <a:blip r:embed="rId6">
            <a:alphaModFix/>
          </a:blip>
          <a:stretch>
            <a:fillRect/>
          </a:stretch>
        </p:blipFill>
        <p:spPr>
          <a:xfrm>
            <a:off x="7266158" y="4655009"/>
            <a:ext cx="1877842" cy="572700"/>
          </a:xfrm>
          <a:prstGeom prst="rect">
            <a:avLst/>
          </a:prstGeom>
          <a:noFill/>
          <a:ln>
            <a:noFill/>
          </a:ln>
        </p:spPr>
      </p:pic>
      <p:pic>
        <p:nvPicPr>
          <p:cNvPr id="3" name="Picture 2">
            <a:extLst>
              <a:ext uri="{FF2B5EF4-FFF2-40B4-BE49-F238E27FC236}">
                <a16:creationId xmlns:a16="http://schemas.microsoft.com/office/drawing/2014/main" id="{A9484D50-8F00-4D6B-8739-F7B0E3F59152}"/>
              </a:ext>
            </a:extLst>
          </p:cNvPr>
          <p:cNvPicPr>
            <a:picLocks noChangeAspect="1"/>
          </p:cNvPicPr>
          <p:nvPr/>
        </p:nvPicPr>
        <p:blipFill>
          <a:blip r:embed="rId7"/>
          <a:stretch>
            <a:fillRect/>
          </a:stretch>
        </p:blipFill>
        <p:spPr>
          <a:xfrm>
            <a:off x="435957" y="2472258"/>
            <a:ext cx="6830201" cy="2413465"/>
          </a:xfrm>
          <a:prstGeom prst="rect">
            <a:avLst/>
          </a:prstGeom>
        </p:spPr>
      </p:pic>
    </p:spTree>
    <p:custDataLst>
      <p:tags r:id="rId1"/>
    </p:custDataLst>
    <p:extLst>
      <p:ext uri="{BB962C8B-B14F-4D97-AF65-F5344CB8AC3E}">
        <p14:creationId xmlns:p14="http://schemas.microsoft.com/office/powerpoint/2010/main" val="3748590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8"/>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p:cNvSpPr txBox="1">
            <a:spLocks noGrp="1"/>
          </p:cNvSpPr>
          <p:nvPr>
            <p:ph type="title"/>
          </p:nvPr>
        </p:nvSpPr>
        <p:spPr>
          <a:xfrm>
            <a:off x="77546" y="449817"/>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More On Task Profiles</a:t>
            </a:r>
            <a:endParaRPr sz="2020" dirty="0">
              <a:solidFill>
                <a:schemeClr val="lt1"/>
              </a:solidFill>
              <a:latin typeface="PT Serif"/>
              <a:ea typeface="PT Serif"/>
              <a:cs typeface="PT Serif"/>
              <a:sym typeface="PT Serif"/>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p:cNvPicPr preferRelativeResize="0"/>
          <p:nvPr/>
        </p:nvPicPr>
        <p:blipFill>
          <a:blip r:embed="rId5">
            <a:alphaModFix/>
          </a:blip>
          <a:stretch>
            <a:fillRect/>
          </a:stretch>
        </p:blipFill>
        <p:spPr>
          <a:xfrm>
            <a:off x="311700" y="1230785"/>
            <a:ext cx="267493" cy="265449"/>
          </a:xfrm>
          <a:prstGeom prst="rect">
            <a:avLst/>
          </a:prstGeom>
          <a:noFill/>
          <a:ln>
            <a:noFill/>
          </a:ln>
        </p:spPr>
      </p:pic>
      <p:pic>
        <p:nvPicPr>
          <p:cNvPr id="113" name="Google Shape;113;p18"/>
          <p:cNvPicPr preferRelativeResize="0"/>
          <p:nvPr/>
        </p:nvPicPr>
        <p:blipFill>
          <a:blip r:embed="rId6">
            <a:alphaModFix/>
          </a:blip>
          <a:stretch>
            <a:fillRect/>
          </a:stretch>
        </p:blipFill>
        <p:spPr>
          <a:xfrm>
            <a:off x="7000184" y="4433400"/>
            <a:ext cx="1877842" cy="572700"/>
          </a:xfrm>
          <a:prstGeom prst="rect">
            <a:avLst/>
          </a:prstGeom>
          <a:noFill/>
          <a:ln>
            <a:noFill/>
          </a:ln>
        </p:spPr>
      </p:pic>
      <p:sp>
        <p:nvSpPr>
          <p:cNvPr id="10" name="Content Placeholder 2">
            <a:extLst>
              <a:ext uri="{FF2B5EF4-FFF2-40B4-BE49-F238E27FC236}">
                <a16:creationId xmlns:a16="http://schemas.microsoft.com/office/drawing/2014/main" id="{544D821B-2A82-65B2-C19F-D7BC9C148CF7}"/>
              </a:ext>
            </a:extLst>
          </p:cNvPr>
          <p:cNvSpPr txBox="1">
            <a:spLocks/>
          </p:cNvSpPr>
          <p:nvPr/>
        </p:nvSpPr>
        <p:spPr>
          <a:xfrm>
            <a:off x="674518" y="1104450"/>
            <a:ext cx="7186683" cy="28450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bg1"/>
              </a:buClr>
              <a:buFont typeface="Wingdings" panose="05000000000000000000" pitchFamily="2" charset="2"/>
              <a:buChar char="q"/>
            </a:pP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Each employee has a task profile ID that will be the default </a:t>
            </a:r>
            <a:r>
              <a:rPr lang="en-US" sz="20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chartfield</a:t>
            </a:r>
            <a:r>
              <a:rPr lang="en-US"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distribution for payroll, unless the combo code is overridden on the timesheet.</a:t>
            </a:r>
          </a:p>
          <a:p>
            <a:pPr>
              <a:buClr>
                <a:schemeClr val="bg1"/>
              </a:buClr>
              <a:buFont typeface="Wingdings" panose="05000000000000000000" pitchFamily="2" charset="2"/>
              <a:buChar char="q"/>
            </a:pPr>
            <a:r>
              <a:rPr lang="en-US" sz="2000" dirty="0">
                <a:solidFill>
                  <a:schemeClr val="bg1"/>
                </a:solidFill>
                <a:latin typeface="Aptos" panose="020B0004020202020204" pitchFamily="34" charset="0"/>
              </a:rPr>
              <a:t>Task profiles tell the system how to divide the labor costs.</a:t>
            </a:r>
          </a:p>
          <a:p>
            <a:pPr>
              <a:buClr>
                <a:schemeClr val="bg1"/>
              </a:buClr>
              <a:buFont typeface="Wingdings" panose="05000000000000000000" pitchFamily="2" charset="2"/>
              <a:buChar char="q"/>
            </a:pPr>
            <a:r>
              <a:rPr lang="en-US" sz="2000" dirty="0">
                <a:solidFill>
                  <a:schemeClr val="bg1"/>
                </a:solidFill>
                <a:latin typeface="Aptos" panose="020B0004020202020204" pitchFamily="34" charset="0"/>
              </a:rPr>
              <a:t>Task profiles may contain more than one combo code but should limit total combo codes to 6 with a minimum distribution of 15%.</a:t>
            </a:r>
          </a:p>
          <a:p>
            <a:pPr>
              <a:buClr>
                <a:schemeClr val="bg1"/>
              </a:buClr>
              <a:buFont typeface="Wingdings" panose="05000000000000000000" pitchFamily="2" charset="2"/>
              <a:buChar char="q"/>
            </a:pPr>
            <a:r>
              <a:rPr lang="en-US" sz="2000" dirty="0">
                <a:solidFill>
                  <a:schemeClr val="bg1"/>
                </a:solidFill>
                <a:latin typeface="Aptos" panose="020B0004020202020204" pitchFamily="34" charset="0"/>
              </a:rPr>
              <a:t>A task profile should not be used arbitrarily to meet budget requirements.</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2A06-59A9-2C0B-C26A-6AF4B64588DA}"/>
              </a:ext>
            </a:extLst>
          </p:cNvPr>
          <p:cNvSpPr>
            <a:spLocks noGrp="1"/>
          </p:cNvSpPr>
          <p:nvPr>
            <p:ph type="title"/>
          </p:nvPr>
        </p:nvSpPr>
        <p:spPr/>
        <p:txBody>
          <a:bodyPr>
            <a:normAutofit fontScale="90000"/>
          </a:bodyPr>
          <a:lstStyle/>
          <a:p>
            <a:r>
              <a:rPr lang="en-US" dirty="0"/>
              <a:t>Rules to consider for Task Profiles and Combo Codes</a:t>
            </a:r>
          </a:p>
        </p:txBody>
      </p:sp>
      <p:sp>
        <p:nvSpPr>
          <p:cNvPr id="3" name="Text Placeholder 2">
            <a:extLst>
              <a:ext uri="{FF2B5EF4-FFF2-40B4-BE49-F238E27FC236}">
                <a16:creationId xmlns:a16="http://schemas.microsoft.com/office/drawing/2014/main" id="{CD2DD713-1A66-5285-65B1-9FB0ED26EAE2}"/>
              </a:ext>
            </a:extLst>
          </p:cNvPr>
          <p:cNvSpPr>
            <a:spLocks noGrp="1"/>
          </p:cNvSpPr>
          <p:nvPr>
            <p:ph type="body" idx="1"/>
          </p:nvPr>
        </p:nvSpPr>
        <p:spPr/>
        <p:txBody>
          <a:bodyPr/>
          <a:lstStyle/>
          <a:p>
            <a:pPr marL="139700" indent="0">
              <a:buNone/>
            </a:pPr>
            <a:r>
              <a:rPr lang="en-US" dirty="0"/>
              <a:t>Maps PR 5.2</a:t>
            </a:r>
          </a:p>
          <a:p>
            <a:endParaRPr lang="en-US" dirty="0"/>
          </a:p>
          <a:p>
            <a:pPr marL="139700" indent="0">
              <a:buNone/>
            </a:pPr>
            <a:r>
              <a:rPr lang="en-US" dirty="0"/>
              <a:t>This policy establishes requirements for submitting Task Profile changes. Task profiles will be limited to six different combo codes and allocation percentages for each will be limited to 15% or more. </a:t>
            </a:r>
          </a:p>
        </p:txBody>
      </p:sp>
      <p:sp>
        <p:nvSpPr>
          <p:cNvPr id="4" name="Text Placeholder 3">
            <a:extLst>
              <a:ext uri="{FF2B5EF4-FFF2-40B4-BE49-F238E27FC236}">
                <a16:creationId xmlns:a16="http://schemas.microsoft.com/office/drawing/2014/main" id="{BD6AFED1-048A-0124-EF95-2A839603D364}"/>
              </a:ext>
            </a:extLst>
          </p:cNvPr>
          <p:cNvSpPr>
            <a:spLocks noGrp="1"/>
          </p:cNvSpPr>
          <p:nvPr>
            <p:ph type="body" idx="2"/>
          </p:nvPr>
        </p:nvSpPr>
        <p:spPr/>
        <p:txBody>
          <a:bodyPr/>
          <a:lstStyle/>
          <a:p>
            <a:pPr marL="139700" indent="0">
              <a:buNone/>
            </a:pPr>
            <a:r>
              <a:rPr lang="en-US" dirty="0"/>
              <a:t>2 CFR 400.230 Uniform Grants Guidance</a:t>
            </a:r>
          </a:p>
          <a:p>
            <a:endParaRPr lang="en-US" dirty="0"/>
          </a:p>
        </p:txBody>
      </p:sp>
      <p:pic>
        <p:nvPicPr>
          <p:cNvPr id="6" name="Picture 5">
            <a:extLst>
              <a:ext uri="{FF2B5EF4-FFF2-40B4-BE49-F238E27FC236}">
                <a16:creationId xmlns:a16="http://schemas.microsoft.com/office/drawing/2014/main" id="{7828927C-5A88-7699-6DE2-DF7F914DF2CF}"/>
              </a:ext>
            </a:extLst>
          </p:cNvPr>
          <p:cNvPicPr>
            <a:picLocks noChangeAspect="1"/>
          </p:cNvPicPr>
          <p:nvPr/>
        </p:nvPicPr>
        <p:blipFill>
          <a:blip r:embed="rId3"/>
          <a:stretch>
            <a:fillRect/>
          </a:stretch>
        </p:blipFill>
        <p:spPr>
          <a:xfrm>
            <a:off x="4763247" y="1541929"/>
            <a:ext cx="3959918" cy="3416400"/>
          </a:xfrm>
          <a:prstGeom prst="rect">
            <a:avLst/>
          </a:prstGeom>
        </p:spPr>
      </p:pic>
      <p:pic>
        <p:nvPicPr>
          <p:cNvPr id="7" name="Google Shape;92;p17">
            <a:extLst>
              <a:ext uri="{FF2B5EF4-FFF2-40B4-BE49-F238E27FC236}">
                <a16:creationId xmlns:a16="http://schemas.microsoft.com/office/drawing/2014/main" id="{DD54D515-879A-424F-F03C-675D1FD3B455}"/>
              </a:ext>
            </a:extLst>
          </p:cNvPr>
          <p:cNvPicPr preferRelativeResize="0"/>
          <p:nvPr/>
        </p:nvPicPr>
        <p:blipFill>
          <a:blip r:embed="rId4">
            <a:alphaModFix/>
          </a:blip>
          <a:stretch>
            <a:fillRect/>
          </a:stretch>
        </p:blipFill>
        <p:spPr>
          <a:xfrm>
            <a:off x="624856" y="4215559"/>
            <a:ext cx="1977774" cy="397000"/>
          </a:xfrm>
          <a:prstGeom prst="rect">
            <a:avLst/>
          </a:prstGeom>
          <a:noFill/>
          <a:ln>
            <a:noFill/>
          </a:ln>
        </p:spPr>
      </p:pic>
    </p:spTree>
    <p:custDataLst>
      <p:tags r:id="rId1"/>
    </p:custDataLst>
    <p:extLst>
      <p:ext uri="{BB962C8B-B14F-4D97-AF65-F5344CB8AC3E}">
        <p14:creationId xmlns:p14="http://schemas.microsoft.com/office/powerpoint/2010/main" val="8544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F1E55660-46AF-F718-2A16-B68BA21E0D20}"/>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97FCDE1C-52C2-6477-A5F1-261799984F98}"/>
              </a:ext>
            </a:extLst>
          </p:cNvPr>
          <p:cNvSpPr/>
          <p:nvPr/>
        </p:nvSpPr>
        <p:spPr>
          <a:xfrm>
            <a:off x="-98982" y="0"/>
            <a:ext cx="9162900" cy="51435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defRPr/>
            </a:pPr>
            <a:endParaRPr dirty="0">
              <a:ea typeface="+mn-ea"/>
            </a:endParaRPr>
          </a:p>
        </p:txBody>
      </p:sp>
      <p:pic>
        <p:nvPicPr>
          <p:cNvPr id="82" name="Google Shape;82;p16">
            <a:extLst>
              <a:ext uri="{FF2B5EF4-FFF2-40B4-BE49-F238E27FC236}">
                <a16:creationId xmlns:a16="http://schemas.microsoft.com/office/drawing/2014/main" id="{AC8DA73B-EDDF-5FEB-A171-0A685C53666E}"/>
              </a:ext>
            </a:extLst>
          </p:cNvPr>
          <p:cNvPicPr preferRelativeResize="0"/>
          <p:nvPr/>
        </p:nvPicPr>
        <p:blipFill>
          <a:blip r:embed="rId4">
            <a:alphaModFix/>
          </a:blip>
          <a:stretch>
            <a:fillRect/>
          </a:stretch>
        </p:blipFill>
        <p:spPr>
          <a:xfrm rot="5400000">
            <a:off x="7716063" y="3760163"/>
            <a:ext cx="1473400" cy="1388925"/>
          </a:xfrm>
          <a:prstGeom prst="rect">
            <a:avLst/>
          </a:prstGeom>
          <a:noFill/>
          <a:ln>
            <a:noFill/>
          </a:ln>
        </p:spPr>
      </p:pic>
      <p:sp>
        <p:nvSpPr>
          <p:cNvPr id="83" name="Google Shape;83;p16">
            <a:extLst>
              <a:ext uri="{FF2B5EF4-FFF2-40B4-BE49-F238E27FC236}">
                <a16:creationId xmlns:a16="http://schemas.microsoft.com/office/drawing/2014/main" id="{451B21DB-6629-C83A-5D4B-4ABDADB029B7}"/>
              </a:ext>
            </a:extLst>
          </p:cNvPr>
          <p:cNvSpPr txBox="1">
            <a:spLocks noGrp="1"/>
          </p:cNvSpPr>
          <p:nvPr>
            <p:ph type="body" idx="1"/>
          </p:nvPr>
        </p:nvSpPr>
        <p:spPr>
          <a:xfrm>
            <a:off x="323466" y="262523"/>
            <a:ext cx="5793800" cy="852455"/>
          </a:xfrm>
          <a:prstGeom prst="rect">
            <a:avLst/>
          </a:prstGeom>
        </p:spPr>
        <p:txBody>
          <a:bodyPr spcFirstLastPara="1" wrap="square" lIns="91425" tIns="91425" rIns="91425" bIns="91425" anchor="t" anchorCtr="0">
            <a:noAutofit/>
          </a:bodyPr>
          <a:lstStyle/>
          <a:p>
            <a:pPr marL="0" indent="0">
              <a:spcAft>
                <a:spcPts val="1200"/>
              </a:spcAft>
              <a:buSzPts val="852"/>
              <a:buNone/>
            </a:pPr>
            <a:r>
              <a:rPr lang="en" sz="3500" b="1" dirty="0">
                <a:solidFill>
                  <a:schemeClr val="lt1"/>
                </a:solidFill>
                <a:latin typeface="Source Sans Pro"/>
                <a:ea typeface="Source Sans Pro"/>
                <a:cs typeface="Source Sans Pro"/>
                <a:sym typeface="Source Sans Pro"/>
              </a:rPr>
              <a:t>Timesheet View-Only Access</a:t>
            </a:r>
            <a:endParaRPr sz="3500" b="1" dirty="0">
              <a:solidFill>
                <a:schemeClr val="lt1"/>
              </a:solidFill>
              <a:latin typeface="Source Sans Pro"/>
              <a:ea typeface="Source Sans Pro"/>
              <a:cs typeface="Source Sans Pro"/>
              <a:sym typeface="Source Sans Pro"/>
            </a:endParaRPr>
          </a:p>
        </p:txBody>
      </p:sp>
      <p:cxnSp>
        <p:nvCxnSpPr>
          <p:cNvPr id="85" name="Google Shape;85;p16">
            <a:extLst>
              <a:ext uri="{FF2B5EF4-FFF2-40B4-BE49-F238E27FC236}">
                <a16:creationId xmlns:a16="http://schemas.microsoft.com/office/drawing/2014/main" id="{E2174D69-E741-31B1-12B1-A6A56F635A84}"/>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1E7B89C9-A711-5528-2B44-4F2A9EF14190}"/>
              </a:ext>
            </a:extLst>
          </p:cNvPr>
          <p:cNvPicPr preferRelativeResize="0"/>
          <p:nvPr/>
        </p:nvPicPr>
        <p:blipFill>
          <a:blip r:embed="rId5">
            <a:alphaModFix/>
          </a:blip>
          <a:stretch>
            <a:fillRect/>
          </a:stretch>
        </p:blipFill>
        <p:spPr>
          <a:xfrm>
            <a:off x="311709" y="4433400"/>
            <a:ext cx="1877842" cy="572700"/>
          </a:xfrm>
          <a:prstGeom prst="rect">
            <a:avLst/>
          </a:prstGeom>
          <a:noFill/>
          <a:ln>
            <a:noFill/>
          </a:ln>
        </p:spPr>
      </p:pic>
      <p:sp>
        <p:nvSpPr>
          <p:cNvPr id="5" name="TextBox 4">
            <a:extLst>
              <a:ext uri="{FF2B5EF4-FFF2-40B4-BE49-F238E27FC236}">
                <a16:creationId xmlns:a16="http://schemas.microsoft.com/office/drawing/2014/main" id="{E61CDCAD-15D6-F325-45EF-3DEC8CA5FAB3}"/>
              </a:ext>
            </a:extLst>
          </p:cNvPr>
          <p:cNvSpPr txBox="1"/>
          <p:nvPr/>
        </p:nvSpPr>
        <p:spPr>
          <a:xfrm>
            <a:off x="135686" y="1114978"/>
            <a:ext cx="3333365" cy="3997248"/>
          </a:xfrm>
          <a:prstGeom prst="rect">
            <a:avLst/>
          </a:prstGeom>
          <a:noFill/>
        </p:spPr>
        <p:txBody>
          <a:bodyPr wrap="square" rtlCol="0">
            <a:spAutoFit/>
          </a:bodyPr>
          <a:lstStyle/>
          <a:p>
            <a:pPr defTabSz="914378">
              <a:lnSpc>
                <a:spcPct val="115000"/>
              </a:lnSpc>
              <a:spcAft>
                <a:spcPts val="1000"/>
              </a:spcAft>
              <a:defRPr/>
            </a:pPr>
            <a:r>
              <a:rPr lang="en-US" sz="1275" dirty="0">
                <a:solidFill>
                  <a:srgbClr val="FFFFFF"/>
                </a:solidFill>
                <a:latin typeface="Calibri" panose="020F0502020204030204" pitchFamily="34" charset="0"/>
                <a:ea typeface="Calibri" panose="020F0502020204030204" pitchFamily="34" charset="0"/>
                <a:cs typeface="Times New Roman" panose="02020603050405020304" pitchFamily="18" charset="0"/>
              </a:rPr>
              <a:t>Time and Labor has functionality to allow some users View-Only access to their timesheet through Employee Self-Service.</a:t>
            </a:r>
          </a:p>
          <a:p>
            <a:pPr defTabSz="914378">
              <a:lnSpc>
                <a:spcPct val="115000"/>
              </a:lnSpc>
              <a:spcAft>
                <a:spcPts val="1000"/>
              </a:spcAft>
              <a:defRPr/>
            </a:pPr>
            <a:endParaRPr lang="en-US" sz="1275"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defTabSz="914378">
              <a:lnSpc>
                <a:spcPct val="115000"/>
              </a:lnSpc>
              <a:spcAft>
                <a:spcPts val="1000"/>
              </a:spcAft>
              <a:defRPr/>
            </a:pPr>
            <a:r>
              <a:rPr lang="en-US" sz="1275" dirty="0">
                <a:solidFill>
                  <a:srgbClr val="FFFFFF"/>
                </a:solidFill>
                <a:latin typeface="Calibri" panose="020F0502020204030204" pitchFamily="34" charset="0"/>
                <a:ea typeface="Calibri" panose="020F0502020204030204" pitchFamily="34" charset="0"/>
                <a:cs typeface="Times New Roman" panose="02020603050405020304" pitchFamily="18" charset="0"/>
              </a:rPr>
              <a:t>To set this up, access the employee’s Time Reporter Data, insert a new effective dated row and add TS-VIEW to the Restriction Profile ID field.</a:t>
            </a:r>
          </a:p>
          <a:p>
            <a:pPr defTabSz="914378">
              <a:lnSpc>
                <a:spcPct val="115000"/>
              </a:lnSpc>
              <a:spcAft>
                <a:spcPts val="1000"/>
              </a:spcAft>
              <a:defRPr/>
            </a:pPr>
            <a:r>
              <a:rPr lang="en-US" sz="1275" dirty="0">
                <a:solidFill>
                  <a:srgbClr val="FFFFFF"/>
                </a:solidFill>
                <a:latin typeface="Calibri" panose="020F0502020204030204" pitchFamily="34" charset="0"/>
                <a:ea typeface="Calibri" panose="020F0502020204030204" pitchFamily="34" charset="0"/>
                <a:cs typeface="Times New Roman" panose="02020603050405020304" pitchFamily="18" charset="0"/>
              </a:rPr>
              <a:t>You can see in the lookup window that there is only 1 valid value for this field.</a:t>
            </a:r>
          </a:p>
          <a:p>
            <a:pPr defTabSz="914378">
              <a:lnSpc>
                <a:spcPct val="115000"/>
              </a:lnSpc>
              <a:spcAft>
                <a:spcPts val="1000"/>
              </a:spcAft>
              <a:defRPr/>
            </a:pPr>
            <a:r>
              <a:rPr lang="en-US" sz="1275" dirty="0">
                <a:solidFill>
                  <a:srgbClr val="FFFFFF"/>
                </a:solidFill>
                <a:latin typeface="Calibri" panose="020F0502020204030204" pitchFamily="34" charset="0"/>
                <a:ea typeface="Calibri" panose="020F0502020204030204" pitchFamily="34" charset="0"/>
                <a:cs typeface="Times New Roman" panose="02020603050405020304" pitchFamily="18" charset="0"/>
              </a:rPr>
              <a:t>Access is not immediate, it’s effective after the hourly security process completes.</a:t>
            </a:r>
          </a:p>
          <a:p>
            <a:pPr defTabSz="914378">
              <a:lnSpc>
                <a:spcPct val="115000"/>
              </a:lnSpc>
              <a:spcAft>
                <a:spcPts val="1000"/>
              </a:spcAft>
              <a:defRPr/>
            </a:pPr>
            <a:endPar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defTabSz="914378">
              <a:defRPr/>
            </a:pPr>
            <a:endParaRPr lang="en-US" dirty="0">
              <a:ea typeface="+mn-ea"/>
            </a:endParaRPr>
          </a:p>
        </p:txBody>
      </p:sp>
      <p:pic>
        <p:nvPicPr>
          <p:cNvPr id="4" name="Picture 3">
            <a:extLst>
              <a:ext uri="{FF2B5EF4-FFF2-40B4-BE49-F238E27FC236}">
                <a16:creationId xmlns:a16="http://schemas.microsoft.com/office/drawing/2014/main" id="{B2F72F9C-F08D-347D-51B5-66B52023F6F6}"/>
              </a:ext>
            </a:extLst>
          </p:cNvPr>
          <p:cNvPicPr>
            <a:picLocks noChangeAspect="1"/>
          </p:cNvPicPr>
          <p:nvPr/>
        </p:nvPicPr>
        <p:blipFill>
          <a:blip r:embed="rId6"/>
          <a:stretch>
            <a:fillRect/>
          </a:stretch>
        </p:blipFill>
        <p:spPr>
          <a:xfrm>
            <a:off x="3813544" y="1415871"/>
            <a:ext cx="5330456" cy="2813296"/>
          </a:xfrm>
          <a:prstGeom prst="rect">
            <a:avLst/>
          </a:prstGeom>
        </p:spPr>
      </p:pic>
    </p:spTree>
    <p:custDataLst>
      <p:tags r:id="rId1"/>
    </p:custDataLst>
    <p:extLst>
      <p:ext uri="{BB962C8B-B14F-4D97-AF65-F5344CB8AC3E}">
        <p14:creationId xmlns:p14="http://schemas.microsoft.com/office/powerpoint/2010/main" val="2625864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A656B2A1-A58F-3E36-4770-E52F990A72EE}"/>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0859CAC4-3EB2-05C7-1A5B-8A27E7DE4F53}"/>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32B3122E-7822-F4B6-229E-0971124A59C0}"/>
              </a:ext>
            </a:extLst>
          </p:cNvPr>
          <p:cNvPicPr preferRelativeResize="0"/>
          <p:nvPr/>
        </p:nvPicPr>
        <p:blipFill rotWithShape="1">
          <a:blip r:embed="rId4">
            <a:alphaModFix/>
          </a:blip>
          <a:srcRect/>
          <a:stretch/>
        </p:blipFill>
        <p:spPr>
          <a:xfrm>
            <a:off x="-2914" y="450488"/>
            <a:ext cx="3304074" cy="534700"/>
          </a:xfrm>
          <a:prstGeom prst="rect">
            <a:avLst/>
          </a:prstGeom>
          <a:noFill/>
          <a:ln>
            <a:noFill/>
          </a:ln>
        </p:spPr>
      </p:pic>
      <p:sp>
        <p:nvSpPr>
          <p:cNvPr id="106" name="Google Shape;106;p18">
            <a:extLst>
              <a:ext uri="{FF2B5EF4-FFF2-40B4-BE49-F238E27FC236}">
                <a16:creationId xmlns:a16="http://schemas.microsoft.com/office/drawing/2014/main" id="{A86B3EE7-5633-88F6-9B0C-7682D9610915}"/>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Usefull Queries</a:t>
            </a:r>
            <a:endParaRPr sz="2020" dirty="0">
              <a:solidFill>
                <a:schemeClr val="lt1"/>
              </a:solidFill>
              <a:latin typeface="PT Serif"/>
              <a:ea typeface="PT Serif"/>
              <a:cs typeface="PT Serif"/>
              <a:sym typeface="PT Serif"/>
            </a:endParaRPr>
          </a:p>
        </p:txBody>
      </p:sp>
      <p:cxnSp>
        <p:nvCxnSpPr>
          <p:cNvPr id="109" name="Google Shape;109;p18">
            <a:extLst>
              <a:ext uri="{FF2B5EF4-FFF2-40B4-BE49-F238E27FC236}">
                <a16:creationId xmlns:a16="http://schemas.microsoft.com/office/drawing/2014/main" id="{B6CF55DC-3CA9-CF11-95CE-78DA09769862}"/>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E6E6E8A3-9158-E854-DA41-E5C9D35D9404}"/>
              </a:ext>
            </a:extLst>
          </p:cNvPr>
          <p:cNvPicPr preferRelativeResize="0"/>
          <p:nvPr/>
        </p:nvPicPr>
        <p:blipFill>
          <a:blip r:embed="rId5">
            <a:alphaModFix/>
          </a:blip>
          <a:stretch>
            <a:fillRect/>
          </a:stretch>
        </p:blipFill>
        <p:spPr>
          <a:xfrm>
            <a:off x="44207" y="1385855"/>
            <a:ext cx="267493" cy="265449"/>
          </a:xfrm>
          <a:prstGeom prst="rect">
            <a:avLst/>
          </a:prstGeom>
          <a:noFill/>
          <a:ln>
            <a:noFill/>
          </a:ln>
        </p:spPr>
      </p:pic>
      <p:sp>
        <p:nvSpPr>
          <p:cNvPr id="112" name="Google Shape;112;p18">
            <a:extLst>
              <a:ext uri="{FF2B5EF4-FFF2-40B4-BE49-F238E27FC236}">
                <a16:creationId xmlns:a16="http://schemas.microsoft.com/office/drawing/2014/main" id="{4BD5FD46-97CA-B47B-2FD9-36DA5C7A8D23}"/>
              </a:ext>
            </a:extLst>
          </p:cNvPr>
          <p:cNvSpPr txBox="1">
            <a:spLocks noGrp="1"/>
          </p:cNvSpPr>
          <p:nvPr>
            <p:ph type="body" idx="1"/>
          </p:nvPr>
        </p:nvSpPr>
        <p:spPr>
          <a:xfrm>
            <a:off x="357325" y="717838"/>
            <a:ext cx="8696843" cy="1492802"/>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4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rPr>
              <a:t>Here are a couple queries to allow agencies to easily see all active employees and combo codes/</a:t>
            </a:r>
            <a:r>
              <a:rPr lang="en-US" sz="2400" dirty="0" err="1">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rPr>
              <a:t>chartfields</a:t>
            </a:r>
            <a:r>
              <a:rPr lang="en-US" sz="2400" dirty="0">
                <a:solidFill>
                  <a:schemeClr val="accent4">
                    <a:lumMod val="75000"/>
                  </a:schemeClr>
                </a:solidFill>
                <a:effectLst/>
                <a:latin typeface="Aptos" panose="020B0004020202020204" pitchFamily="34" charset="0"/>
                <a:ea typeface="Aptos" panose="020B0004020202020204" pitchFamily="34" charset="0"/>
                <a:cs typeface="Times New Roman" panose="02020603050405020304" pitchFamily="18" charset="0"/>
              </a:rPr>
              <a:t> info. Here are two queries we recommend:</a:t>
            </a:r>
          </a:p>
          <a:p>
            <a:pPr marL="0" marR="0">
              <a:lnSpc>
                <a:spcPct val="115000"/>
              </a:lnSpc>
              <a:spcAft>
                <a:spcPts val="800"/>
              </a:spcAft>
              <a:buClr>
                <a:schemeClr val="bg1"/>
              </a:buClr>
              <a:buFont typeface="Wingdings" panose="05000000000000000000" pitchFamily="2" charset="2"/>
              <a:buChar char="q"/>
            </a:pPr>
            <a:r>
              <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NMS_TL_TSKPROFILE_COMBO_CD2</a:t>
            </a:r>
          </a:p>
          <a:p>
            <a:pPr marL="0" marR="0">
              <a:lnSpc>
                <a:spcPct val="115000"/>
              </a:lnSpc>
              <a:spcAft>
                <a:spcPts val="800"/>
              </a:spcAft>
              <a:buClr>
                <a:schemeClr val="bg1"/>
              </a:buClr>
              <a:buFont typeface="Wingdings" panose="05000000000000000000" pitchFamily="2" charset="2"/>
              <a:buChar char="q"/>
            </a:pPr>
            <a:r>
              <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NMS_CA_TSKPRFL_COMBO_BU</a:t>
            </a:r>
          </a:p>
          <a:p>
            <a:pPr marL="0" lvl="0" indent="0" algn="l" rtl="0">
              <a:spcBef>
                <a:spcPts val="1900"/>
              </a:spcBef>
              <a:spcAft>
                <a:spcPts val="1200"/>
              </a:spcAft>
              <a:buSzPts val="852"/>
              <a:buNone/>
            </a:pPr>
            <a:endParaRPr lang="en-US" sz="2095"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lang="en-US" sz="2095" dirty="0">
              <a:solidFill>
                <a:srgbClr val="DE8B26"/>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05C24ADA-3F77-ED42-3426-3EDCA26EF64A}"/>
              </a:ext>
            </a:extLst>
          </p:cNvPr>
          <p:cNvPicPr preferRelativeResize="0"/>
          <p:nvPr/>
        </p:nvPicPr>
        <p:blipFill>
          <a:blip r:embed="rId6">
            <a:alphaModFix/>
          </a:blip>
          <a:stretch>
            <a:fillRect/>
          </a:stretch>
        </p:blipFill>
        <p:spPr>
          <a:xfrm>
            <a:off x="7266158" y="4655009"/>
            <a:ext cx="1877842" cy="572700"/>
          </a:xfrm>
          <a:prstGeom prst="rect">
            <a:avLst/>
          </a:prstGeom>
          <a:noFill/>
          <a:ln>
            <a:noFill/>
          </a:ln>
        </p:spPr>
      </p:pic>
    </p:spTree>
    <p:custDataLst>
      <p:tags r:id="rId1"/>
    </p:custDataLst>
    <p:extLst>
      <p:ext uri="{BB962C8B-B14F-4D97-AF65-F5344CB8AC3E}">
        <p14:creationId xmlns:p14="http://schemas.microsoft.com/office/powerpoint/2010/main" val="2401890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Combo Codes</a:t>
            </a:r>
            <a:endParaRPr sz="2020" dirty="0">
              <a:solidFill>
                <a:schemeClr val="lt1"/>
              </a:solidFill>
              <a:latin typeface="PT Serif"/>
              <a:ea typeface="PT Serif"/>
              <a:cs typeface="PT Serif"/>
              <a:sym typeface="PT Serif"/>
            </a:endParaRPr>
          </a:p>
        </p:txBody>
      </p:sp>
      <p:pic>
        <p:nvPicPr>
          <p:cNvPr id="137" name="Google Shape;137;p20"/>
          <p:cNvPicPr preferRelativeResize="0"/>
          <p:nvPr/>
        </p:nvPicPr>
        <p:blipFill>
          <a:blip r:embed="rId5">
            <a:alphaModFix/>
          </a:blip>
          <a:stretch>
            <a:fillRect/>
          </a:stretch>
        </p:blipFill>
        <p:spPr>
          <a:xfrm>
            <a:off x="357334" y="4433400"/>
            <a:ext cx="1877842" cy="572700"/>
          </a:xfrm>
          <a:prstGeom prst="rect">
            <a:avLst/>
          </a:prstGeom>
          <a:noFill/>
          <a:ln>
            <a:noFill/>
          </a:ln>
        </p:spPr>
      </p:pic>
      <p:pic>
        <p:nvPicPr>
          <p:cNvPr id="139" name="Google Shape;139;p20"/>
          <p:cNvPicPr preferRelativeResize="0"/>
          <p:nvPr/>
        </p:nvPicPr>
        <p:blipFill>
          <a:blip r:embed="rId6">
            <a:alphaModFix/>
          </a:blip>
          <a:stretch>
            <a:fillRect/>
          </a:stretch>
        </p:blipFill>
        <p:spPr>
          <a:xfrm>
            <a:off x="89832" y="578238"/>
            <a:ext cx="267493" cy="265449"/>
          </a:xfrm>
          <a:prstGeom prst="rect">
            <a:avLst/>
          </a:prstGeom>
          <a:noFill/>
          <a:ln>
            <a:noFill/>
          </a:ln>
        </p:spPr>
      </p:pic>
      <p:pic>
        <p:nvPicPr>
          <p:cNvPr id="142" name="Google Shape;142;p20"/>
          <p:cNvPicPr preferRelativeResize="0"/>
          <p:nvPr/>
        </p:nvPicPr>
        <p:blipFill>
          <a:blip r:embed="rId7">
            <a:alphaModFix/>
          </a:blip>
          <a:stretch>
            <a:fillRect/>
          </a:stretch>
        </p:blipFill>
        <p:spPr>
          <a:xfrm>
            <a:off x="6013793" y="1017725"/>
            <a:ext cx="3130207" cy="4173599"/>
          </a:xfrm>
          <a:prstGeom prst="rect">
            <a:avLst/>
          </a:prstGeom>
          <a:noFill/>
          <a:ln>
            <a:noFill/>
          </a:ln>
        </p:spPr>
      </p:pic>
      <p:sp>
        <p:nvSpPr>
          <p:cNvPr id="4" name="Title 1">
            <a:extLst>
              <a:ext uri="{FF2B5EF4-FFF2-40B4-BE49-F238E27FC236}">
                <a16:creationId xmlns:a16="http://schemas.microsoft.com/office/drawing/2014/main" id="{AC373073-5257-77DA-DD6F-6C0401A3AE80}"/>
              </a:ext>
            </a:extLst>
          </p:cNvPr>
          <p:cNvSpPr txBox="1">
            <a:spLocks/>
          </p:cNvSpPr>
          <p:nvPr/>
        </p:nvSpPr>
        <p:spPr>
          <a:xfrm>
            <a:off x="-29868" y="1072374"/>
            <a:ext cx="6157713" cy="609764"/>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solidFill>
                  <a:schemeClr val="bg1"/>
                </a:solidFill>
              </a:rPr>
              <a:t>How do combo codes impact FINANCIALS?</a:t>
            </a:r>
          </a:p>
        </p:txBody>
      </p:sp>
      <p:sp>
        <p:nvSpPr>
          <p:cNvPr id="11" name="Content Placeholder 2">
            <a:extLst>
              <a:ext uri="{FF2B5EF4-FFF2-40B4-BE49-F238E27FC236}">
                <a16:creationId xmlns:a16="http://schemas.microsoft.com/office/drawing/2014/main" id="{E5E57945-D868-5B3E-0828-0FB904FB18FC}"/>
              </a:ext>
            </a:extLst>
          </p:cNvPr>
          <p:cNvSpPr txBox="1">
            <a:spLocks/>
          </p:cNvSpPr>
          <p:nvPr/>
        </p:nvSpPr>
        <p:spPr>
          <a:xfrm>
            <a:off x="89832" y="1554735"/>
            <a:ext cx="5867416" cy="314374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buClr>
                <a:schemeClr val="bg1"/>
              </a:buClr>
              <a:buFont typeface="Wingdings" panose="05000000000000000000" pitchFamily="2" charset="2"/>
              <a:buChar char="q"/>
            </a:pPr>
            <a:r>
              <a:rPr lang="en-US" dirty="0">
                <a:solidFill>
                  <a:schemeClr val="bg1"/>
                </a:solidFill>
              </a:rPr>
              <a:t>HCM generates an accounting line for each payroll transaction by combo code.</a:t>
            </a:r>
          </a:p>
          <a:p>
            <a:pPr>
              <a:buClr>
                <a:schemeClr val="bg1"/>
              </a:buClr>
              <a:buFont typeface="Wingdings" panose="05000000000000000000" pitchFamily="2" charset="2"/>
              <a:buChar char="q"/>
            </a:pPr>
            <a:r>
              <a:rPr lang="en-US" dirty="0">
                <a:solidFill>
                  <a:schemeClr val="bg1"/>
                </a:solidFill>
              </a:rPr>
              <a:t>This information is imported into FIN by the created payroll journal.</a:t>
            </a:r>
          </a:p>
          <a:p>
            <a:pPr>
              <a:buClr>
                <a:schemeClr val="bg1"/>
              </a:buClr>
              <a:buFont typeface="Wingdings" panose="05000000000000000000" pitchFamily="2" charset="2"/>
              <a:buChar char="q"/>
            </a:pPr>
            <a:r>
              <a:rPr lang="en-US" dirty="0">
                <a:solidFill>
                  <a:schemeClr val="bg1"/>
                </a:solidFill>
              </a:rPr>
              <a:t>The more complicated the task profile the more lines of code that will be generated for that employee.</a:t>
            </a:r>
          </a:p>
          <a:p>
            <a:pPr>
              <a:buClr>
                <a:schemeClr val="bg1"/>
              </a:buClr>
              <a:buFont typeface="Wingdings" panose="05000000000000000000" pitchFamily="2" charset="2"/>
              <a:buChar char="q"/>
            </a:pPr>
            <a:r>
              <a:rPr lang="en-US" dirty="0">
                <a:solidFill>
                  <a:schemeClr val="bg1"/>
                </a:solidFill>
              </a:rPr>
              <a:t>Example:  1 employee, 1 default task profile containing 29 combo codes, 1 payroll cycle would generate over 300 lines of accounting on the payroll journal.</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a:blip r:embed="rId4">
            <a:alphaModFix/>
          </a:blip>
          <a:stretch>
            <a:fillRect/>
          </a:stretch>
        </p:blipFill>
        <p:spPr>
          <a:xfrm>
            <a:off x="5811237" y="705427"/>
            <a:ext cx="3328562" cy="4438077"/>
          </a:xfrm>
          <a:prstGeom prst="rect">
            <a:avLst/>
          </a:prstGeom>
          <a:noFill/>
          <a:ln>
            <a:noFill/>
          </a:ln>
        </p:spPr>
      </p:pic>
      <p:cxnSp>
        <p:nvCxnSpPr>
          <p:cNvPr id="119" name="Google Shape;119;p19"/>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57325" y="1477749"/>
            <a:ext cx="5595900" cy="3288967"/>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050" dirty="0">
                <a:effectLst/>
                <a:latin typeface="Cambria" panose="02040503050406030204" pitchFamily="18" charset="0"/>
                <a:ea typeface="Arial" panose="020B0604020202020204" pitchFamily="34" charset="0"/>
                <a:cs typeface="Cambria" panose="02040503050406030204" pitchFamily="18" charset="0"/>
              </a:rPr>
              <a:t>Central Payroll will notify agencies by email of all payroll errors generated.  Agencies will need to provide CPB with the appropriate accounting information to correct the journal </a:t>
            </a:r>
            <a:r>
              <a:rPr lang="en-US" sz="1050" b="1" dirty="0">
                <a:effectLst/>
                <a:latin typeface="Cambria" panose="02040503050406030204" pitchFamily="18" charset="0"/>
                <a:ea typeface="Arial" panose="020B0604020202020204" pitchFamily="34" charset="0"/>
                <a:cs typeface="Cambria" panose="02040503050406030204" pitchFamily="18" charset="0"/>
              </a:rPr>
              <a:t>within 24 hours of notification</a:t>
            </a:r>
            <a:r>
              <a:rPr lang="en-US" sz="1050" dirty="0">
                <a:effectLst/>
                <a:latin typeface="Cambria" panose="02040503050406030204" pitchFamily="18" charset="0"/>
                <a:ea typeface="Arial" panose="020B0604020202020204" pitchFamily="34" charset="0"/>
                <a:cs typeface="Cambria" panose="02040503050406030204" pitchFamily="18" charset="0"/>
              </a:rPr>
              <a:t>.  Additionally, the agency </a:t>
            </a:r>
            <a:r>
              <a:rPr lang="en-US" sz="1050" b="1" dirty="0">
                <a:effectLst/>
                <a:latin typeface="Cambria" panose="02040503050406030204" pitchFamily="18" charset="0"/>
                <a:ea typeface="Arial" panose="020B0604020202020204" pitchFamily="34" charset="0"/>
                <a:cs typeface="Cambria" panose="02040503050406030204" pitchFamily="18" charset="0"/>
              </a:rPr>
              <a:t>must </a:t>
            </a:r>
            <a:r>
              <a:rPr lang="en-US" sz="1050" dirty="0">
                <a:effectLst/>
                <a:latin typeface="Cambria" panose="02040503050406030204" pitchFamily="18" charset="0"/>
                <a:ea typeface="Arial" panose="020B0604020202020204" pitchFamily="34" charset="0"/>
                <a:cs typeface="Cambria" panose="02040503050406030204" pitchFamily="18" charset="0"/>
              </a:rPr>
              <a:t>correct the error in HCM </a:t>
            </a:r>
            <a:r>
              <a:rPr lang="en-US" sz="1050" b="1" dirty="0">
                <a:effectLst/>
                <a:latin typeface="Cambria" panose="02040503050406030204" pitchFamily="18" charset="0"/>
                <a:ea typeface="Arial" panose="020B0604020202020204" pitchFamily="34" charset="0"/>
                <a:cs typeface="Cambria" panose="02040503050406030204" pitchFamily="18" charset="0"/>
              </a:rPr>
              <a:t>prior to the next payroll cycle</a:t>
            </a:r>
            <a:r>
              <a:rPr lang="en-US" sz="1050" dirty="0">
                <a:effectLst/>
                <a:latin typeface="Cambria" panose="02040503050406030204" pitchFamily="18" charset="0"/>
                <a:ea typeface="Arial" panose="020B0604020202020204" pitchFamily="34" charset="0"/>
                <a:cs typeface="Cambria" panose="02040503050406030204" pitchFamily="18" charset="0"/>
              </a:rPr>
              <a:t>.  If the errors are created due to budget errors, the agency will need to have the budget corrected or reclassify the expenses to a holding account and then journal the expenses after budget is posted.</a:t>
            </a:r>
          </a:p>
          <a:p>
            <a:pPr marL="0" marR="279400" indent="0" algn="just">
              <a:spcBef>
                <a:spcPts val="800"/>
              </a:spcBef>
              <a:buSzPts val="1100"/>
              <a:buNone/>
            </a:pPr>
            <a:r>
              <a:rPr lang="en-US" sz="1050" dirty="0">
                <a:effectLst/>
                <a:latin typeface="Cambria" panose="02040503050406030204" pitchFamily="18" charset="0"/>
                <a:ea typeface="Arial" panose="020B0604020202020204" pitchFamily="34" charset="0"/>
                <a:cs typeface="Cambria" panose="02040503050406030204" pitchFamily="18" charset="0"/>
              </a:rPr>
              <a:t>Most of the errors are caused by project costing associated with combo codes and task profiles.  Agencies should provide Central Payroll with contact information for financial staff that are responsible for maintaining this information.  </a:t>
            </a:r>
          </a:p>
          <a:p>
            <a:pPr marL="0" marR="279400" indent="0" algn="just">
              <a:spcBef>
                <a:spcPts val="800"/>
              </a:spcBef>
              <a:buSzPts val="1100"/>
              <a:buNone/>
            </a:pPr>
            <a:r>
              <a:rPr lang="en-US" sz="1050" dirty="0">
                <a:effectLst/>
                <a:latin typeface="Cambria" panose="02040503050406030204" pitchFamily="18" charset="0"/>
                <a:ea typeface="Arial" panose="020B0604020202020204" pitchFamily="34" charset="0"/>
                <a:cs typeface="Cambria" panose="02040503050406030204" pitchFamily="18" charset="0"/>
              </a:rPr>
              <a:t>Payroll journals are essential to the State financial accounting system accurately reflecting payroll activity, therefore if an agency has the same errors for two pay periods, all agency stakeholders will be required to meet with DFA Financial Control Division and Central Payroll prior to the journal corrections being made the second time.  </a:t>
            </a:r>
            <a:endParaRPr lang="en-US" sz="1050" dirty="0">
              <a:effectLst/>
              <a:latin typeface="Arial" panose="020B0604020202020204" pitchFamily="34" charset="0"/>
              <a:ea typeface="Arial" panose="020B0604020202020204" pitchFamily="34" charset="0"/>
            </a:endParaRPr>
          </a:p>
          <a:p>
            <a:pPr marL="0" marR="279400" indent="0" algn="just">
              <a:spcBef>
                <a:spcPts val="800"/>
              </a:spcBef>
              <a:buSzPts val="1100"/>
              <a:buNone/>
            </a:pPr>
            <a:endParaRPr lang="en-US" sz="1050" dirty="0">
              <a:effectLst/>
              <a:latin typeface="Arial" panose="020B0604020202020204" pitchFamily="34" charset="0"/>
              <a:ea typeface="Arial" panose="020B0604020202020204" pitchFamily="34" charset="0"/>
            </a:endParaRPr>
          </a:p>
          <a:p>
            <a:pPr marL="0" marR="279400" lvl="0" indent="0" algn="just" rtl="0">
              <a:spcBef>
                <a:spcPts val="800"/>
              </a:spcBef>
              <a:spcAft>
                <a:spcPts val="0"/>
              </a:spcAft>
              <a:buSzPts val="1100"/>
              <a:buNone/>
            </a:pPr>
            <a:endParaRPr sz="1050" dirty="0">
              <a:solidFill>
                <a:srgbClr val="DE8B26"/>
              </a:solidFill>
              <a:latin typeface="Source Sans Pro"/>
              <a:ea typeface="Source Sans Pro"/>
              <a:cs typeface="Source Sans Pro"/>
              <a:sym typeface="Source Sans Pro"/>
            </a:endParaRPr>
          </a:p>
        </p:txBody>
      </p:sp>
      <p:pic>
        <p:nvPicPr>
          <p:cNvPr id="121" name="Google Shape;121;p19"/>
          <p:cNvPicPr preferRelativeResize="0"/>
          <p:nvPr/>
        </p:nvPicPr>
        <p:blipFill>
          <a:blip r:embed="rId5">
            <a:alphaModFix/>
          </a:blip>
          <a:stretch>
            <a:fillRect/>
          </a:stretch>
        </p:blipFill>
        <p:spPr>
          <a:xfrm>
            <a:off x="89832" y="1656989"/>
            <a:ext cx="267493" cy="265449"/>
          </a:xfrm>
          <a:prstGeom prst="rect">
            <a:avLst/>
          </a:prstGeom>
          <a:noFill/>
          <a:ln>
            <a:noFill/>
          </a:ln>
        </p:spPr>
      </p:pic>
      <p:sp>
        <p:nvSpPr>
          <p:cNvPr id="124" name="Google Shape;124;p19"/>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Correcting Errors</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6">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28170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Payroll Journals</a:t>
            </a:r>
            <a:endParaRPr sz="1818" dirty="0">
              <a:solidFill>
                <a:srgbClr val="004D4C"/>
              </a:solidFill>
              <a:latin typeface="PT Serif"/>
              <a:ea typeface="PT Serif"/>
              <a:cs typeface="PT Serif"/>
              <a:sym typeface="PT Serif"/>
            </a:endParaRPr>
          </a:p>
        </p:txBody>
      </p:sp>
      <p:sp>
        <p:nvSpPr>
          <p:cNvPr id="127" name="Google Shape;127;p19"/>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19"/>
          <p:cNvPicPr preferRelativeResize="0"/>
          <p:nvPr/>
        </p:nvPicPr>
        <p:blipFill>
          <a:blip r:embed="rId7">
            <a:alphaModFix/>
          </a:blip>
          <a:stretch>
            <a:fillRect/>
          </a:stretch>
        </p:blipFill>
        <p:spPr>
          <a:xfrm>
            <a:off x="7386876" y="4562600"/>
            <a:ext cx="1752923" cy="534600"/>
          </a:xfrm>
          <a:prstGeom prst="rect">
            <a:avLst/>
          </a:prstGeom>
          <a:noFill/>
          <a:ln>
            <a:noFill/>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0" y="0"/>
            <a:ext cx="9162900" cy="51435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2" name="Google Shape;82;p16"/>
          <p:cNvPicPr preferRelativeResize="0"/>
          <p:nvPr/>
        </p:nvPicPr>
        <p:blipFill>
          <a:blip r:embed="rId4">
            <a:alphaModFix/>
          </a:blip>
          <a:stretch>
            <a:fillRect/>
          </a:stretch>
        </p:blipFill>
        <p:spPr>
          <a:xfrm rot="5400000">
            <a:off x="7716062" y="3760162"/>
            <a:ext cx="1473400" cy="1388925"/>
          </a:xfrm>
          <a:prstGeom prst="rect">
            <a:avLst/>
          </a:prstGeom>
          <a:noFill/>
          <a:ln>
            <a:noFill/>
          </a:ln>
        </p:spPr>
      </p:pic>
      <p:sp>
        <p:nvSpPr>
          <p:cNvPr id="83" name="Google Shape;83;p16"/>
          <p:cNvSpPr txBox="1">
            <a:spLocks noGrp="1"/>
          </p:cNvSpPr>
          <p:nvPr>
            <p:ph type="body" idx="1"/>
          </p:nvPr>
        </p:nvSpPr>
        <p:spPr>
          <a:xfrm>
            <a:off x="311700" y="3515"/>
            <a:ext cx="4926961" cy="85245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chemeClr val="lt1"/>
                </a:solidFill>
                <a:latin typeface="Source Sans Pro"/>
                <a:ea typeface="Source Sans Pro"/>
                <a:cs typeface="Source Sans Pro"/>
                <a:sym typeface="Source Sans Pro"/>
              </a:rPr>
              <a:t>How to research errors?</a:t>
            </a:r>
            <a:endParaRPr sz="3500" b="1" dirty="0">
              <a:solidFill>
                <a:schemeClr val="lt1"/>
              </a:solidFill>
              <a:latin typeface="Source Sans Pro"/>
              <a:ea typeface="Source Sans Pro"/>
              <a:cs typeface="Source Sans Pro"/>
              <a:sym typeface="Source Sans Pro"/>
            </a:endParaRPr>
          </a:p>
        </p:txBody>
      </p:sp>
      <p:sp>
        <p:nvSpPr>
          <p:cNvPr id="84" name="Google Shape;84;p16"/>
          <p:cNvSpPr txBox="1">
            <a:spLocks noGrp="1"/>
          </p:cNvSpPr>
          <p:nvPr>
            <p:ph type="body" idx="1"/>
          </p:nvPr>
        </p:nvSpPr>
        <p:spPr>
          <a:xfrm>
            <a:off x="3421736" y="95509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95" dirty="0">
                <a:solidFill>
                  <a:srgbClr val="DE8B26"/>
                </a:solidFill>
                <a:latin typeface="Source Sans Pro"/>
                <a:ea typeface="Source Sans Pro"/>
                <a:cs typeface="Source Sans Pro"/>
                <a:sym typeface="Source Sans Pro"/>
              </a:rPr>
              <a:t>QUERY: NMS_PY_ACCOUNTING_LINE_DETAILS</a:t>
            </a:r>
            <a:endParaRPr sz="2095" dirty="0">
              <a:solidFill>
                <a:srgbClr val="DE8B26"/>
              </a:solidFill>
              <a:latin typeface="Source Sans Pro"/>
              <a:ea typeface="Source Sans Pro"/>
              <a:cs typeface="Source Sans Pro"/>
              <a:sym typeface="Source Sans Pro"/>
            </a:endParaRPr>
          </a:p>
        </p:txBody>
      </p:sp>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p:cNvPicPr preferRelativeResize="0"/>
          <p:nvPr/>
        </p:nvPicPr>
        <p:blipFill>
          <a:blip r:embed="rId5">
            <a:alphaModFix/>
          </a:blip>
          <a:stretch>
            <a:fillRect/>
          </a:stretch>
        </p:blipFill>
        <p:spPr>
          <a:xfrm>
            <a:off x="5605569" y="4618625"/>
            <a:ext cx="1877842" cy="572700"/>
          </a:xfrm>
          <a:prstGeom prst="rect">
            <a:avLst/>
          </a:prstGeom>
          <a:noFill/>
          <a:ln>
            <a:noFill/>
          </a:ln>
        </p:spPr>
      </p:pic>
      <p:sp>
        <p:nvSpPr>
          <p:cNvPr id="5" name="TextBox 4">
            <a:extLst>
              <a:ext uri="{FF2B5EF4-FFF2-40B4-BE49-F238E27FC236}">
                <a16:creationId xmlns:a16="http://schemas.microsoft.com/office/drawing/2014/main" id="{49711B13-E375-580E-8E33-6A436A928D79}"/>
              </a:ext>
            </a:extLst>
          </p:cNvPr>
          <p:cNvSpPr txBox="1"/>
          <p:nvPr/>
        </p:nvSpPr>
        <p:spPr>
          <a:xfrm>
            <a:off x="128421" y="855970"/>
            <a:ext cx="3333365" cy="4408899"/>
          </a:xfrm>
          <a:prstGeom prst="rect">
            <a:avLst/>
          </a:prstGeom>
          <a:noFill/>
        </p:spPr>
        <p:txBody>
          <a:bodyPr wrap="square" rtlCol="0">
            <a:spAutoFit/>
          </a:bodyPr>
          <a:lstStyle/>
          <a:p>
            <a:pPr marL="0" marR="0">
              <a:lnSpc>
                <a:spcPct val="115000"/>
              </a:lnSpc>
              <a:spcAft>
                <a:spcPts val="10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Time and Labor task profile ID’s is where the accounting information is stored and is the funding source tied to the employees’ time reported in HCM.  </a:t>
            </a:r>
          </a:p>
          <a:p>
            <a:pPr marL="0" marR="0">
              <a:lnSpc>
                <a:spcPct val="115000"/>
              </a:lnSpc>
              <a:spcAft>
                <a:spcPts val="10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payroll processes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run in HCM, it creates NMS_PY_ACCOUNTING_LINE_DETAILS data in HCM and is sent over to FINANCIALS.  </a:t>
            </a:r>
          </a:p>
          <a:p>
            <a:pPr marL="0" marR="0">
              <a:lnSpc>
                <a:spcPct val="115000"/>
              </a:lnSpc>
              <a:spcAft>
                <a:spcPts val="10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NMS_PY_ACCOUNTING_LINE_DETAILS data is a result of all the payroll transactions processed in a pay period. It is the input file, to generating the PR Journals in Financials, which get posted to the General Ledger.</a:t>
            </a:r>
          </a:p>
          <a:p>
            <a:endParaRPr lang="en-US" dirty="0"/>
          </a:p>
        </p:txBody>
      </p:sp>
      <p:pic>
        <p:nvPicPr>
          <p:cNvPr id="4" name="Picture 3">
            <a:extLst>
              <a:ext uri="{FF2B5EF4-FFF2-40B4-BE49-F238E27FC236}">
                <a16:creationId xmlns:a16="http://schemas.microsoft.com/office/drawing/2014/main" id="{200B1EDC-4CE8-776A-7405-354CE8EC15F2}"/>
              </a:ext>
            </a:extLst>
          </p:cNvPr>
          <p:cNvPicPr>
            <a:picLocks noChangeAspect="1"/>
          </p:cNvPicPr>
          <p:nvPr/>
        </p:nvPicPr>
        <p:blipFill>
          <a:blip r:embed="rId6"/>
          <a:stretch>
            <a:fillRect/>
          </a:stretch>
        </p:blipFill>
        <p:spPr>
          <a:xfrm>
            <a:off x="3461786" y="1485081"/>
            <a:ext cx="5614252" cy="2848794"/>
          </a:xfrm>
          <a:prstGeom prst="rect">
            <a:avLst/>
          </a:prstGeom>
        </p:spPr>
      </p:pic>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8493ECED-84F8-9599-4EE5-0257807A6FB9}"/>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BA7A3B7C-1F59-2625-520D-30C1EF52E67C}"/>
              </a:ext>
            </a:extLst>
          </p:cNvPr>
          <p:cNvSpPr/>
          <p:nvPr/>
        </p:nvSpPr>
        <p:spPr>
          <a:xfrm>
            <a:off x="-18900" y="616487"/>
            <a:ext cx="9162900" cy="4574838"/>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pic>
        <p:nvPicPr>
          <p:cNvPr id="105" name="Google Shape;105;p18">
            <a:extLst>
              <a:ext uri="{FF2B5EF4-FFF2-40B4-BE49-F238E27FC236}">
                <a16:creationId xmlns:a16="http://schemas.microsoft.com/office/drawing/2014/main" id="{3D7FAA84-AD47-8068-F9F8-D90968B152AB}"/>
              </a:ext>
            </a:extLst>
          </p:cNvPr>
          <p:cNvPicPr preferRelativeResize="0"/>
          <p:nvPr/>
        </p:nvPicPr>
        <p:blipFill rotWithShape="1">
          <a:blip r:embed="rId4">
            <a:alphaModFix/>
          </a:blip>
          <a:srcRect/>
          <a:stretch/>
        </p:blipFill>
        <p:spPr>
          <a:xfrm>
            <a:off x="0" y="81787"/>
            <a:ext cx="3304074" cy="534700"/>
          </a:xfrm>
          <a:prstGeom prst="rect">
            <a:avLst/>
          </a:prstGeom>
          <a:noFill/>
          <a:ln>
            <a:noFill/>
          </a:ln>
        </p:spPr>
      </p:pic>
      <p:sp>
        <p:nvSpPr>
          <p:cNvPr id="106" name="Google Shape;106;p18">
            <a:extLst>
              <a:ext uri="{FF2B5EF4-FFF2-40B4-BE49-F238E27FC236}">
                <a16:creationId xmlns:a16="http://schemas.microsoft.com/office/drawing/2014/main" id="{09458F43-6A48-DF18-EF7C-0C77A8D32A50}"/>
              </a:ext>
            </a:extLst>
          </p:cNvPr>
          <p:cNvSpPr txBox="1">
            <a:spLocks noGrp="1"/>
          </p:cNvSpPr>
          <p:nvPr>
            <p:ph type="title"/>
          </p:nvPr>
        </p:nvSpPr>
        <p:spPr>
          <a:xfrm>
            <a:off x="48050" y="91507"/>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Updating Task Profiles</a:t>
            </a:r>
            <a:endParaRPr sz="2020" dirty="0">
              <a:solidFill>
                <a:schemeClr val="lt1"/>
              </a:solidFill>
              <a:latin typeface="PT Serif"/>
              <a:ea typeface="PT Serif"/>
              <a:cs typeface="PT Serif"/>
              <a:sym typeface="PT Serif"/>
            </a:endParaRPr>
          </a:p>
        </p:txBody>
      </p:sp>
      <p:cxnSp>
        <p:nvCxnSpPr>
          <p:cNvPr id="109" name="Google Shape;109;p18">
            <a:extLst>
              <a:ext uri="{FF2B5EF4-FFF2-40B4-BE49-F238E27FC236}">
                <a16:creationId xmlns:a16="http://schemas.microsoft.com/office/drawing/2014/main" id="{8D8DEF8B-E91E-0E59-3B69-43F033A8DB9F}"/>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A4B914BA-71DD-E4C1-B02D-995ABE97D14F}"/>
              </a:ext>
            </a:extLst>
          </p:cNvPr>
          <p:cNvPicPr preferRelativeResize="0"/>
          <p:nvPr/>
        </p:nvPicPr>
        <p:blipFill>
          <a:blip r:embed="rId5">
            <a:alphaModFix/>
          </a:blip>
          <a:stretch>
            <a:fillRect/>
          </a:stretch>
        </p:blipFill>
        <p:spPr>
          <a:xfrm>
            <a:off x="89942" y="1112740"/>
            <a:ext cx="267493" cy="265449"/>
          </a:xfrm>
          <a:prstGeom prst="rect">
            <a:avLst/>
          </a:prstGeom>
          <a:noFill/>
          <a:ln>
            <a:noFill/>
          </a:ln>
        </p:spPr>
      </p:pic>
      <p:pic>
        <p:nvPicPr>
          <p:cNvPr id="113" name="Google Shape;113;p18">
            <a:extLst>
              <a:ext uri="{FF2B5EF4-FFF2-40B4-BE49-F238E27FC236}">
                <a16:creationId xmlns:a16="http://schemas.microsoft.com/office/drawing/2014/main" id="{CD279BE9-1956-82E6-3ED6-F21696E77FE5}"/>
              </a:ext>
            </a:extLst>
          </p:cNvPr>
          <p:cNvPicPr preferRelativeResize="0"/>
          <p:nvPr/>
        </p:nvPicPr>
        <p:blipFill>
          <a:blip r:embed="rId6">
            <a:alphaModFix/>
          </a:blip>
          <a:stretch>
            <a:fillRect/>
          </a:stretch>
        </p:blipFill>
        <p:spPr>
          <a:xfrm>
            <a:off x="-18900" y="4656625"/>
            <a:ext cx="1877842" cy="572700"/>
          </a:xfrm>
          <a:prstGeom prst="rect">
            <a:avLst/>
          </a:prstGeom>
          <a:noFill/>
          <a:ln>
            <a:noFill/>
          </a:ln>
        </p:spPr>
      </p:pic>
      <p:pic>
        <p:nvPicPr>
          <p:cNvPr id="3" name="Picture 2">
            <a:extLst>
              <a:ext uri="{FF2B5EF4-FFF2-40B4-BE49-F238E27FC236}">
                <a16:creationId xmlns:a16="http://schemas.microsoft.com/office/drawing/2014/main" id="{48369463-0492-D613-F6C1-089B0BB26AED}"/>
              </a:ext>
            </a:extLst>
          </p:cNvPr>
          <p:cNvPicPr>
            <a:picLocks noChangeAspect="1"/>
          </p:cNvPicPr>
          <p:nvPr/>
        </p:nvPicPr>
        <p:blipFill>
          <a:blip r:embed="rId7"/>
          <a:stretch>
            <a:fillRect/>
          </a:stretch>
        </p:blipFill>
        <p:spPr>
          <a:xfrm>
            <a:off x="5163602" y="664206"/>
            <a:ext cx="3932348" cy="4479293"/>
          </a:xfrm>
          <a:prstGeom prst="rect">
            <a:avLst/>
          </a:prstGeom>
        </p:spPr>
      </p:pic>
      <p:sp>
        <p:nvSpPr>
          <p:cNvPr id="4" name="TextBox 3">
            <a:extLst>
              <a:ext uri="{FF2B5EF4-FFF2-40B4-BE49-F238E27FC236}">
                <a16:creationId xmlns:a16="http://schemas.microsoft.com/office/drawing/2014/main" id="{13FBBD74-BBF1-4AE6-BD49-B46B74A5FFB2}"/>
              </a:ext>
            </a:extLst>
          </p:cNvPr>
          <p:cNvSpPr txBox="1"/>
          <p:nvPr/>
        </p:nvSpPr>
        <p:spPr>
          <a:xfrm>
            <a:off x="357435" y="1059978"/>
            <a:ext cx="4803852" cy="4185761"/>
          </a:xfrm>
          <a:prstGeom prst="rect">
            <a:avLst/>
          </a:prstGeom>
          <a:noFill/>
        </p:spPr>
        <p:txBody>
          <a:bodyPr wrap="square" rtlCol="0">
            <a:spAutoFit/>
          </a:bodyPr>
          <a:lstStyle/>
          <a:p>
            <a:pPr marL="0" lvl="0" indent="0" algn="l" rtl="0">
              <a:spcBef>
                <a:spcPts val="0"/>
              </a:spcBef>
              <a:spcAft>
                <a:spcPts val="0"/>
              </a:spcAft>
              <a:buNone/>
            </a:pPr>
            <a:r>
              <a:rPr lang="en-US" dirty="0">
                <a:solidFill>
                  <a:schemeClr val="bg1"/>
                </a:solidFill>
              </a:rPr>
              <a:t>Central Payroll has a Task Profile Change form located on the DFA website that can be submitted via the Forms Submission System to make changes to a Task Profile.</a:t>
            </a:r>
          </a:p>
          <a:p>
            <a:pPr marL="0" lvl="0" indent="0" algn="l" rtl="0">
              <a:spcBef>
                <a:spcPts val="0"/>
              </a:spcBef>
              <a:spcAft>
                <a:spcPts val="0"/>
              </a:spcAft>
              <a:buNone/>
            </a:pPr>
            <a:endParaRPr lang="en-US" dirty="0">
              <a:solidFill>
                <a:schemeClr val="bg1"/>
              </a:solidFill>
            </a:endParaRPr>
          </a:p>
          <a:p>
            <a:pPr marL="0" lvl="0" indent="0" algn="l" rtl="0">
              <a:spcBef>
                <a:spcPts val="0"/>
              </a:spcBef>
              <a:spcAft>
                <a:spcPts val="0"/>
              </a:spcAft>
              <a:buNone/>
            </a:pPr>
            <a:r>
              <a:rPr lang="en-US" dirty="0">
                <a:solidFill>
                  <a:schemeClr val="bg1"/>
                </a:solidFill>
              </a:rPr>
              <a:t>The form must be submitted at least one week prior to the proposed effective date.</a:t>
            </a:r>
          </a:p>
          <a:p>
            <a:pPr marL="0" lvl="0" indent="0" algn="l" rtl="0">
              <a:spcBef>
                <a:spcPts val="0"/>
              </a:spcBef>
              <a:spcAft>
                <a:spcPts val="0"/>
              </a:spcAft>
              <a:buNone/>
            </a:pPr>
            <a:endParaRPr lang="en-US" dirty="0">
              <a:solidFill>
                <a:schemeClr val="bg1"/>
              </a:solidFill>
            </a:endParaRPr>
          </a:p>
          <a:p>
            <a:pPr marL="0" lvl="0" indent="0" algn="l" rtl="0">
              <a:spcBef>
                <a:spcPts val="0"/>
              </a:spcBef>
              <a:spcAft>
                <a:spcPts val="0"/>
              </a:spcAft>
              <a:buNone/>
            </a:pPr>
            <a:r>
              <a:rPr lang="en-US" dirty="0">
                <a:solidFill>
                  <a:schemeClr val="bg1"/>
                </a:solidFill>
              </a:rPr>
              <a:t>Form location: </a:t>
            </a:r>
          </a:p>
          <a:p>
            <a:pPr marL="0" lvl="0" indent="0" algn="l" rtl="0">
              <a:spcBef>
                <a:spcPts val="0"/>
              </a:spcBef>
              <a:spcAft>
                <a:spcPts val="0"/>
              </a:spcAft>
              <a:buNone/>
            </a:pPr>
            <a:r>
              <a:rPr lang="en-US" dirty="0">
                <a:solidFill>
                  <a:schemeClr val="bg1"/>
                </a:solidFill>
                <a:hlinkClick r:id="rId8"/>
              </a:rPr>
              <a:t>https://www.nmdfa.state.nm.us/financial-control/central-payroll-bureau/</a:t>
            </a:r>
            <a:endParaRPr lang="en-US" dirty="0">
              <a:solidFill>
                <a:schemeClr val="bg1"/>
              </a:solidFill>
            </a:endParaRPr>
          </a:p>
          <a:p>
            <a:pPr marL="0" lvl="0" indent="0" algn="l" rtl="0">
              <a:spcBef>
                <a:spcPts val="0"/>
              </a:spcBef>
              <a:spcAft>
                <a:spcPts val="0"/>
              </a:spcAft>
              <a:buNone/>
            </a:pPr>
            <a:endParaRPr lang="en-US" dirty="0">
              <a:solidFill>
                <a:schemeClr val="bg1"/>
              </a:solidFill>
            </a:endParaRPr>
          </a:p>
          <a:p>
            <a:pPr marL="0" lvl="0" indent="0" algn="l" rtl="0">
              <a:spcBef>
                <a:spcPts val="0"/>
              </a:spcBef>
              <a:spcAft>
                <a:spcPts val="0"/>
              </a:spcAft>
              <a:buNone/>
            </a:pPr>
            <a:r>
              <a:rPr lang="en-US" dirty="0">
                <a:solidFill>
                  <a:schemeClr val="bg1"/>
                </a:solidFill>
              </a:rPr>
              <a:t>Forms Submission System website:</a:t>
            </a:r>
          </a:p>
          <a:p>
            <a:pPr marL="0" lvl="0" indent="0" algn="l" rtl="0">
              <a:spcBef>
                <a:spcPts val="0"/>
              </a:spcBef>
              <a:spcAft>
                <a:spcPts val="0"/>
              </a:spcAft>
              <a:buNone/>
            </a:pPr>
            <a:r>
              <a:rPr lang="en-US" dirty="0">
                <a:solidFill>
                  <a:schemeClr val="bg1"/>
                </a:solidFill>
                <a:hlinkClick r:id="rId9"/>
              </a:rPr>
              <a:t>https://platform.dfa.nm.gov/login.html</a:t>
            </a:r>
            <a:r>
              <a:rPr lang="en-US" dirty="0">
                <a:solidFill>
                  <a:schemeClr val="bg1"/>
                </a:solidFill>
              </a:rPr>
              <a:t> </a:t>
            </a:r>
          </a:p>
          <a:p>
            <a:pPr marL="0" lvl="0" indent="0" algn="l" rtl="0">
              <a:spcBef>
                <a:spcPts val="0"/>
              </a:spcBef>
              <a:spcAft>
                <a:spcPts val="0"/>
              </a:spcAft>
              <a:buNone/>
            </a:pPr>
            <a:endParaRPr lang="en-US" dirty="0">
              <a:solidFill>
                <a:schemeClr val="bg1"/>
              </a:solidFill>
            </a:endParaRPr>
          </a:p>
          <a:p>
            <a:pPr marL="0" lvl="0" indent="0" algn="l" rtl="0">
              <a:spcBef>
                <a:spcPts val="0"/>
              </a:spcBef>
              <a:spcAft>
                <a:spcPts val="0"/>
              </a:spcAft>
              <a:buNone/>
            </a:pPr>
            <a:r>
              <a:rPr lang="en-US" dirty="0">
                <a:solidFill>
                  <a:schemeClr val="bg1"/>
                </a:solidFill>
              </a:rPr>
              <a:t>We also provide more in-depth training, in person or via video conference.</a:t>
            </a:r>
          </a:p>
          <a:p>
            <a:pPr marL="0" lvl="0" indent="0" algn="l" rtl="0">
              <a:spcBef>
                <a:spcPts val="0"/>
              </a:spcBef>
              <a:spcAft>
                <a:spcPts val="0"/>
              </a:spcAft>
              <a:buNone/>
            </a:pPr>
            <a:endParaRPr lang="en-US" dirty="0">
              <a:solidFill>
                <a:schemeClr val="bg1"/>
              </a:solidFill>
            </a:endParaRPr>
          </a:p>
          <a:p>
            <a:pPr marL="0" lvl="0" indent="0" algn="l" rtl="0">
              <a:spcBef>
                <a:spcPts val="0"/>
              </a:spcBef>
              <a:spcAft>
                <a:spcPts val="0"/>
              </a:spcAft>
              <a:buNone/>
            </a:pPr>
            <a:endParaRPr lang="en-US" dirty="0">
              <a:solidFill>
                <a:schemeClr val="bg1"/>
              </a:solidFill>
            </a:endParaRPr>
          </a:p>
          <a:p>
            <a:endParaRPr lang="en-US" dirty="0"/>
          </a:p>
        </p:txBody>
      </p:sp>
    </p:spTree>
    <p:custDataLst>
      <p:tags r:id="rId1"/>
    </p:custDataLst>
    <p:extLst>
      <p:ext uri="{BB962C8B-B14F-4D97-AF65-F5344CB8AC3E}">
        <p14:creationId xmlns:p14="http://schemas.microsoft.com/office/powerpoint/2010/main" val="977355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4369D-D03B-A7C7-9DAE-073E65FAA712}"/>
              </a:ext>
            </a:extLst>
          </p:cNvPr>
          <p:cNvSpPr>
            <a:spLocks noGrp="1"/>
          </p:cNvSpPr>
          <p:nvPr>
            <p:ph type="title"/>
          </p:nvPr>
        </p:nvSpPr>
        <p:spPr/>
        <p:txBody>
          <a:bodyPr>
            <a:normAutofit fontScale="90000"/>
          </a:bodyPr>
          <a:lstStyle/>
          <a:p>
            <a:r>
              <a:rPr lang="en-US" dirty="0"/>
              <a:t>Items to Consider</a:t>
            </a:r>
            <a:br>
              <a:rPr lang="en-US" dirty="0"/>
            </a:br>
            <a:endParaRPr lang="en-US" dirty="0"/>
          </a:p>
        </p:txBody>
      </p:sp>
      <p:sp>
        <p:nvSpPr>
          <p:cNvPr id="3" name="Text Placeholder 2">
            <a:extLst>
              <a:ext uri="{FF2B5EF4-FFF2-40B4-BE49-F238E27FC236}">
                <a16:creationId xmlns:a16="http://schemas.microsoft.com/office/drawing/2014/main" id="{5EDAD01E-B625-57EE-F9E6-3E8DA54DDD3A}"/>
              </a:ext>
            </a:extLst>
          </p:cNvPr>
          <p:cNvSpPr>
            <a:spLocks noGrp="1"/>
          </p:cNvSpPr>
          <p:nvPr>
            <p:ph type="body" idx="1"/>
          </p:nvPr>
        </p:nvSpPr>
        <p:spPr/>
        <p:txBody>
          <a:bodyPr>
            <a:normAutofit fontScale="70000" lnSpcReduction="20000"/>
          </a:bodyPr>
          <a:lstStyle/>
          <a:p>
            <a:r>
              <a:rPr lang="en-US" dirty="0"/>
              <a:t>Combo Codes must be updated at minimum annually to ensure that the proper Bud Ref and Class are current.</a:t>
            </a:r>
          </a:p>
          <a:p>
            <a:r>
              <a:rPr lang="en-US" dirty="0"/>
              <a:t>Effective dates will cause a combo code to fail if it is no longer active.</a:t>
            </a:r>
          </a:p>
          <a:p>
            <a:r>
              <a:rPr lang="en-US" dirty="0"/>
              <a:t>Budget must be in place for any combo code used.</a:t>
            </a:r>
          </a:p>
          <a:p>
            <a:r>
              <a:rPr lang="en-US" dirty="0"/>
              <a:t>Complicated chart fields require more oversight.</a:t>
            </a:r>
          </a:p>
          <a:p>
            <a:r>
              <a:rPr lang="en-US" dirty="0"/>
              <a:t>Entering and approving time will not necessarily meet grants requirements for 2 CFR 400.230.</a:t>
            </a:r>
          </a:p>
          <a:p>
            <a:endParaRPr lang="en-US" dirty="0"/>
          </a:p>
          <a:p>
            <a:r>
              <a:rPr lang="en-US" dirty="0"/>
              <a:t>A new task profile does not necessarily need to be created when a new position is created.</a:t>
            </a:r>
          </a:p>
          <a:p>
            <a:r>
              <a:rPr lang="en-US" dirty="0"/>
              <a:t>Task profiles can be used for many employees, do not create a new task profile if the cost accounting is already created in an existing task profile.</a:t>
            </a:r>
          </a:p>
          <a:p>
            <a:r>
              <a:rPr lang="en-US" dirty="0"/>
              <a:t>Every TRC is allocated based on the task profile.  If 15 minutes of sick leave is used, it will be allocated based on the task profile.  </a:t>
            </a:r>
          </a:p>
          <a:p>
            <a:endParaRPr lang="en-US" dirty="0"/>
          </a:p>
          <a:p>
            <a:endParaRPr lang="en-US" dirty="0"/>
          </a:p>
          <a:p>
            <a:r>
              <a:rPr lang="en-US" dirty="0"/>
              <a:t>A new Task group rarely needs to be created.  </a:t>
            </a:r>
          </a:p>
          <a:p>
            <a:endParaRPr lang="en-US" dirty="0"/>
          </a:p>
          <a:p>
            <a:pPr marL="114300" indent="0">
              <a:buNone/>
            </a:pPr>
            <a:r>
              <a:rPr lang="en-US" dirty="0"/>
              <a:t>       </a:t>
            </a:r>
          </a:p>
          <a:p>
            <a:pPr marL="114300" indent="0">
              <a:buNone/>
            </a:pPr>
            <a:endParaRPr lang="en-US" dirty="0"/>
          </a:p>
        </p:txBody>
      </p:sp>
    </p:spTree>
    <p:custDataLst>
      <p:tags r:id="rId1"/>
    </p:custDataLst>
    <p:extLst>
      <p:ext uri="{BB962C8B-B14F-4D97-AF65-F5344CB8AC3E}">
        <p14:creationId xmlns:p14="http://schemas.microsoft.com/office/powerpoint/2010/main" val="1266745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B2C68597-67E6-0ED9-87E2-B8C94FB21110}"/>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26D273E1-199C-3883-DA8B-F0DB5A264C7B}"/>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3AB9463B-9285-348F-AF30-4CAB1AF75563}"/>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EEDDB5C0-5D29-91DD-4171-DBA01869CDFE}"/>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Payroll Resources</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2A784F33-A325-9303-2845-EFCA461E196F}"/>
              </a:ext>
            </a:extLst>
          </p:cNvPr>
          <p:cNvSpPr txBox="1">
            <a:spLocks noGrp="1"/>
          </p:cNvSpPr>
          <p:nvPr>
            <p:ph type="body" idx="1"/>
          </p:nvPr>
        </p:nvSpPr>
        <p:spPr>
          <a:xfrm>
            <a:off x="302250" y="366083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Department of Finance &amp; Administration YouTube Channel</a:t>
            </a:r>
            <a:endParaRPr sz="2500" b="1" dirty="0">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72D9713A-54EF-1D3B-F478-65A6889B7F0C}"/>
              </a:ext>
            </a:extLst>
          </p:cNvPr>
          <p:cNvSpPr txBox="1">
            <a:spLocks noGrp="1"/>
          </p:cNvSpPr>
          <p:nvPr>
            <p:ph type="body" idx="1"/>
          </p:nvPr>
        </p:nvSpPr>
        <p:spPr>
          <a:xfrm>
            <a:off x="159972" y="4015310"/>
            <a:ext cx="8520600" cy="739429"/>
          </a:xfrm>
          <a:prstGeom prst="rect">
            <a:avLst/>
          </a:prstGeom>
          <a:noFill/>
        </p:spPr>
        <p:txBody>
          <a:bodyPr spcFirstLastPara="1" wrap="square" lIns="91425" tIns="91425" rIns="91425" bIns="91425" anchor="t" anchorCtr="0">
            <a:noAutofit/>
          </a:bodyPr>
          <a:lstStyle/>
          <a:p>
            <a:pPr marL="342900" marR="279400" algn="just">
              <a:spcBef>
                <a:spcPts val="800"/>
              </a:spcBef>
              <a:buClr>
                <a:schemeClr val="bg1"/>
              </a:buClr>
              <a:buSzPts val="1100"/>
              <a:buFont typeface="Wingdings" panose="05000000000000000000" pitchFamily="2" charset="2"/>
              <a:buChar char="Ø"/>
            </a:pPr>
            <a:r>
              <a:rPr lang="en-US" sz="2000" b="1" dirty="0">
                <a:solidFill>
                  <a:schemeClr val="accent6"/>
                </a:solidFill>
                <a:latin typeface="Source Sans Pro"/>
                <a:ea typeface="Source Sans Pro"/>
                <a:cs typeface="Source Sans Pro"/>
                <a:sym typeface="Source Sans Pro"/>
              </a:rPr>
              <a:t>https://www.youtube.com/@nmdfa8097</a:t>
            </a:r>
            <a:r>
              <a:rPr lang="en-US"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FB8AA84D-F72F-6D54-54CA-173A812CF37D}"/>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09CA17B8-ECB9-5B26-643E-E28787516199}"/>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
        <p:nvSpPr>
          <p:cNvPr id="2" name="Google Shape;107;p18">
            <a:extLst>
              <a:ext uri="{FF2B5EF4-FFF2-40B4-BE49-F238E27FC236}">
                <a16:creationId xmlns:a16="http://schemas.microsoft.com/office/drawing/2014/main" id="{25AB0238-66A6-781C-1857-94BE8D0D9ED6}"/>
              </a:ext>
            </a:extLst>
          </p:cNvPr>
          <p:cNvSpPr txBox="1">
            <a:spLocks/>
          </p:cNvSpPr>
          <p:nvPr/>
        </p:nvSpPr>
        <p:spPr>
          <a:xfrm>
            <a:off x="302250" y="116870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lang="en-US" sz="2500" b="1" dirty="0">
                <a:solidFill>
                  <a:srgbClr val="FFFFFF"/>
                </a:solidFill>
                <a:latin typeface="Source Sans Pro"/>
                <a:ea typeface="Source Sans Pro"/>
                <a:cs typeface="Source Sans Pro"/>
                <a:sym typeface="Source Sans Pro"/>
              </a:rPr>
              <a:t>Central Payroll Trainers</a:t>
            </a:r>
            <a:endPar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endParaRPr>
          </a:p>
        </p:txBody>
      </p:sp>
      <p:sp>
        <p:nvSpPr>
          <p:cNvPr id="4" name="Google Shape;108;p18">
            <a:extLst>
              <a:ext uri="{FF2B5EF4-FFF2-40B4-BE49-F238E27FC236}">
                <a16:creationId xmlns:a16="http://schemas.microsoft.com/office/drawing/2014/main" id="{2A1D5981-CE1D-8CAE-C288-0F78455BAA71}"/>
              </a:ext>
            </a:extLst>
          </p:cNvPr>
          <p:cNvSpPr txBox="1">
            <a:spLocks/>
          </p:cNvSpPr>
          <p:nvPr/>
        </p:nvSpPr>
        <p:spPr>
          <a:xfrm>
            <a:off x="159972" y="1568043"/>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sz="1600" dirty="0">
                <a:solidFill>
                  <a:schemeClr val="lt1"/>
                </a:solidFill>
                <a:latin typeface="Source Sans Pro"/>
                <a:ea typeface="Source Sans Pro"/>
                <a:cs typeface="Source Sans Pro"/>
                <a:sym typeface="Source Sans Pro"/>
              </a:rPr>
              <a:t>Alex Guzman, Training Supervisor</a:t>
            </a:r>
          </a:p>
          <a:p>
            <a:pPr marL="800100" marR="279400" lvl="1" algn="just">
              <a:spcBef>
                <a:spcPts val="800"/>
              </a:spcBef>
              <a:buClr>
                <a:schemeClr val="bg1"/>
              </a:buClr>
              <a:buSzPts val="1100"/>
              <a:buFont typeface="Wingdings" panose="05000000000000000000" pitchFamily="2" charset="2"/>
              <a:buChar char="Ø"/>
            </a:pPr>
            <a:r>
              <a:rPr lang="en-US" dirty="0">
                <a:solidFill>
                  <a:schemeClr val="lt1"/>
                </a:solidFill>
                <a:latin typeface="Source Sans Pro"/>
                <a:ea typeface="Source Sans Pro"/>
                <a:cs typeface="Source Sans Pro"/>
                <a:sym typeface="Source Sans Pro"/>
              </a:rPr>
              <a:t>Phone# (505)469-2910</a:t>
            </a:r>
          </a:p>
          <a:p>
            <a:pPr marL="800100" marR="279400" lvl="1" algn="just">
              <a:spcBef>
                <a:spcPts val="800"/>
              </a:spcBef>
              <a:buClr>
                <a:schemeClr val="bg1"/>
              </a:buClr>
              <a:buSzPts val="1100"/>
              <a:buFont typeface="Wingdings" panose="05000000000000000000" pitchFamily="2" charset="2"/>
              <a:buChar char="Ø"/>
            </a:pPr>
            <a:r>
              <a:rPr lang="en-US" sz="1600" dirty="0">
                <a:solidFill>
                  <a:schemeClr val="lt1"/>
                </a:solidFill>
                <a:latin typeface="Source Sans Pro"/>
                <a:ea typeface="Source Sans Pro"/>
                <a:cs typeface="Source Sans Pro"/>
                <a:sym typeface="Source Sans Pro"/>
              </a:rPr>
              <a:t>Via E-mail at:  </a:t>
            </a:r>
            <a:r>
              <a:rPr lang="en-US" sz="1600" dirty="0">
                <a:solidFill>
                  <a:schemeClr val="accent6"/>
                </a:solidFill>
                <a:latin typeface="Source Sans Pro"/>
                <a:ea typeface="Source Sans Pro"/>
                <a:cs typeface="Source Sans Pro"/>
                <a:sym typeface="Source Sans Pro"/>
              </a:rPr>
              <a:t>CPBTrainers@dfa.nm.gov</a:t>
            </a:r>
            <a:r>
              <a:rPr lang="en-US" sz="1200" dirty="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dirty="0">
              <a:solidFill>
                <a:schemeClr val="lt1"/>
              </a:solidFill>
              <a:latin typeface="Source Sans Pro"/>
              <a:ea typeface="Source Sans Pro"/>
              <a:cs typeface="Source Sans Pro"/>
              <a:sym typeface="Source Sans Pro"/>
            </a:endParaRPr>
          </a:p>
        </p:txBody>
      </p:sp>
      <p:sp>
        <p:nvSpPr>
          <p:cNvPr id="6" name="Google Shape;107;p18">
            <a:extLst>
              <a:ext uri="{FF2B5EF4-FFF2-40B4-BE49-F238E27FC236}">
                <a16:creationId xmlns:a16="http://schemas.microsoft.com/office/drawing/2014/main" id="{BE57A752-18C0-35EE-D64E-ADF149D5D12E}"/>
              </a:ext>
            </a:extLst>
          </p:cNvPr>
          <p:cNvSpPr txBox="1">
            <a:spLocks/>
          </p:cNvSpPr>
          <p:nvPr/>
        </p:nvSpPr>
        <p:spPr>
          <a:xfrm>
            <a:off x="236610" y="2776864"/>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rPr>
              <a:t> Central Payroll Web page</a:t>
            </a:r>
          </a:p>
        </p:txBody>
      </p:sp>
      <p:sp>
        <p:nvSpPr>
          <p:cNvPr id="7" name="Google Shape;108;p18">
            <a:extLst>
              <a:ext uri="{FF2B5EF4-FFF2-40B4-BE49-F238E27FC236}">
                <a16:creationId xmlns:a16="http://schemas.microsoft.com/office/drawing/2014/main" id="{0A2D3A95-B3AB-C662-14CC-EE599522246E}"/>
              </a:ext>
            </a:extLst>
          </p:cNvPr>
          <p:cNvSpPr txBox="1">
            <a:spLocks/>
          </p:cNvSpPr>
          <p:nvPr/>
        </p:nvSpPr>
        <p:spPr>
          <a:xfrm>
            <a:off x="187576" y="3003035"/>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279400" indent="0" algn="just">
              <a:spcBef>
                <a:spcPts val="800"/>
              </a:spcBef>
              <a:buClr>
                <a:schemeClr val="bg1"/>
              </a:buClr>
              <a:buSzPts val="1100"/>
              <a:buNone/>
            </a:pPr>
            <a:r>
              <a:rPr lang="en-US" sz="1200" dirty="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dirty="0">
              <a:solidFill>
                <a:schemeClr val="lt1"/>
              </a:solidFill>
              <a:latin typeface="Source Sans Pro"/>
              <a:ea typeface="Source Sans Pro"/>
              <a:cs typeface="Source Sans Pro"/>
              <a:sym typeface="Source Sans Pro"/>
            </a:endParaRPr>
          </a:p>
        </p:txBody>
      </p:sp>
      <p:sp>
        <p:nvSpPr>
          <p:cNvPr id="8" name="Google Shape;108;p18">
            <a:extLst>
              <a:ext uri="{FF2B5EF4-FFF2-40B4-BE49-F238E27FC236}">
                <a16:creationId xmlns:a16="http://schemas.microsoft.com/office/drawing/2014/main" id="{C2F12C48-4596-EBBE-DF21-57CA75A8E4AE}"/>
              </a:ext>
            </a:extLst>
          </p:cNvPr>
          <p:cNvSpPr txBox="1">
            <a:spLocks/>
          </p:cNvSpPr>
          <p:nvPr/>
        </p:nvSpPr>
        <p:spPr>
          <a:xfrm>
            <a:off x="159972" y="3108372"/>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b="1" dirty="0">
                <a:solidFill>
                  <a:schemeClr val="accent6"/>
                </a:solidFill>
                <a:latin typeface="Source Sans Pro"/>
                <a:ea typeface="Source Sans Pro"/>
                <a:cs typeface="Source Sans Pro"/>
                <a:sym typeface="Source Sans Pro"/>
              </a:rPr>
              <a:t>https://www.nmdfa.state.nm.us/financial-control/central-payroll-bureau</a:t>
            </a:r>
            <a:r>
              <a:rPr lang="en-US" sz="1200" dirty="0">
                <a:solidFill>
                  <a:schemeClr val="lt1"/>
                </a:solidFill>
                <a:latin typeface="Source Sans Pro"/>
                <a:ea typeface="Source Sans Pro"/>
                <a:cs typeface="Source Sans Pro"/>
                <a:sym typeface="Source Sans Pro"/>
              </a:rPr>
              <a:t>	</a:t>
            </a:r>
          </a:p>
        </p:txBody>
      </p:sp>
    </p:spTree>
    <p:custDataLst>
      <p:tags r:id="rId1"/>
    </p:custDataLst>
    <p:extLst>
      <p:ext uri="{BB962C8B-B14F-4D97-AF65-F5344CB8AC3E}">
        <p14:creationId xmlns:p14="http://schemas.microsoft.com/office/powerpoint/2010/main" val="278275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156" name="Google Shape;156;p22"/>
          <p:cNvSpPr txBox="1">
            <a:spLocks noGrp="1"/>
          </p:cNvSpPr>
          <p:nvPr>
            <p:ph type="ctrTitle" idx="4294967295"/>
          </p:nvPr>
        </p:nvSpPr>
        <p:spPr>
          <a:xfrm>
            <a:off x="311700" y="1707762"/>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chemeClr val="lt1"/>
                </a:solidFill>
                <a:latin typeface="PT Serif"/>
                <a:ea typeface="PT Serif"/>
                <a:cs typeface="PT Serif"/>
                <a:sym typeface="PT Serif"/>
              </a:rPr>
              <a:t>Thank You</a:t>
            </a:r>
            <a:endParaRPr sz="3900" b="1">
              <a:solidFill>
                <a:schemeClr val="lt1"/>
              </a:solidFill>
              <a:latin typeface="PT Serif"/>
              <a:ea typeface="PT Serif"/>
              <a:cs typeface="PT Serif"/>
              <a:sym typeface="PT Serif"/>
            </a:endParaRPr>
          </a:p>
        </p:txBody>
      </p:sp>
      <p:pic>
        <p:nvPicPr>
          <p:cNvPr id="157" name="Google Shape;157;p22"/>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158" name="Google Shape;158;p22"/>
          <p:cNvCxnSpPr/>
          <p:nvPr/>
        </p:nvCxnSpPr>
        <p:spPr>
          <a:xfrm>
            <a:off x="394800" y="2416225"/>
            <a:ext cx="26022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A90E97FB-803D-898C-A3F9-FF3933C60224}"/>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8CC81788-C57E-AA83-56FB-6121586F322E}"/>
              </a:ext>
            </a:extLst>
          </p:cNvPr>
          <p:cNvSpPr/>
          <p:nvPr/>
        </p:nvSpPr>
        <p:spPr>
          <a:xfrm>
            <a:off x="-98982" y="0"/>
            <a:ext cx="9162900" cy="51435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defRPr/>
            </a:pPr>
            <a:endParaRPr dirty="0">
              <a:ea typeface="+mn-ea"/>
            </a:endParaRPr>
          </a:p>
        </p:txBody>
      </p:sp>
      <p:pic>
        <p:nvPicPr>
          <p:cNvPr id="82" name="Google Shape;82;p16">
            <a:extLst>
              <a:ext uri="{FF2B5EF4-FFF2-40B4-BE49-F238E27FC236}">
                <a16:creationId xmlns:a16="http://schemas.microsoft.com/office/drawing/2014/main" id="{DD49495B-76A1-8BD3-5780-A5A009DD80A3}"/>
              </a:ext>
            </a:extLst>
          </p:cNvPr>
          <p:cNvPicPr preferRelativeResize="0"/>
          <p:nvPr/>
        </p:nvPicPr>
        <p:blipFill>
          <a:blip r:embed="rId4">
            <a:alphaModFix/>
          </a:blip>
          <a:stretch>
            <a:fillRect/>
          </a:stretch>
        </p:blipFill>
        <p:spPr>
          <a:xfrm rot="5400000">
            <a:off x="7716063" y="3760163"/>
            <a:ext cx="1473400" cy="1388925"/>
          </a:xfrm>
          <a:prstGeom prst="rect">
            <a:avLst/>
          </a:prstGeom>
          <a:noFill/>
          <a:ln>
            <a:noFill/>
          </a:ln>
        </p:spPr>
      </p:pic>
      <p:sp>
        <p:nvSpPr>
          <p:cNvPr id="83" name="Google Shape;83;p16">
            <a:extLst>
              <a:ext uri="{FF2B5EF4-FFF2-40B4-BE49-F238E27FC236}">
                <a16:creationId xmlns:a16="http://schemas.microsoft.com/office/drawing/2014/main" id="{8E04D966-E7B4-5DA9-0E5F-C7F40E552DB6}"/>
              </a:ext>
            </a:extLst>
          </p:cNvPr>
          <p:cNvSpPr txBox="1">
            <a:spLocks noGrp="1"/>
          </p:cNvSpPr>
          <p:nvPr>
            <p:ph type="body" idx="1"/>
          </p:nvPr>
        </p:nvSpPr>
        <p:spPr>
          <a:xfrm>
            <a:off x="323466" y="262523"/>
            <a:ext cx="5793800" cy="852455"/>
          </a:xfrm>
          <a:prstGeom prst="rect">
            <a:avLst/>
          </a:prstGeom>
        </p:spPr>
        <p:txBody>
          <a:bodyPr spcFirstLastPara="1" wrap="square" lIns="91425" tIns="91425" rIns="91425" bIns="91425" anchor="t" anchorCtr="0">
            <a:noAutofit/>
          </a:bodyPr>
          <a:lstStyle/>
          <a:p>
            <a:pPr marL="0" indent="0">
              <a:spcAft>
                <a:spcPts val="1200"/>
              </a:spcAft>
              <a:buSzPts val="852"/>
              <a:buNone/>
            </a:pPr>
            <a:r>
              <a:rPr lang="en" sz="3500" b="1" dirty="0">
                <a:solidFill>
                  <a:schemeClr val="lt1"/>
                </a:solidFill>
                <a:latin typeface="Source Sans Pro"/>
                <a:ea typeface="Source Sans Pro"/>
                <a:cs typeface="Source Sans Pro"/>
                <a:sym typeface="Source Sans Pro"/>
              </a:rPr>
              <a:t>Donated Leave</a:t>
            </a:r>
            <a:endParaRPr sz="3500" b="1" dirty="0">
              <a:solidFill>
                <a:schemeClr val="lt1"/>
              </a:solidFill>
              <a:latin typeface="Source Sans Pro"/>
              <a:ea typeface="Source Sans Pro"/>
              <a:cs typeface="Source Sans Pro"/>
              <a:sym typeface="Source Sans Pro"/>
            </a:endParaRPr>
          </a:p>
        </p:txBody>
      </p:sp>
      <p:cxnSp>
        <p:nvCxnSpPr>
          <p:cNvPr id="85" name="Google Shape;85;p16">
            <a:extLst>
              <a:ext uri="{FF2B5EF4-FFF2-40B4-BE49-F238E27FC236}">
                <a16:creationId xmlns:a16="http://schemas.microsoft.com/office/drawing/2014/main" id="{BE78AF51-4A3B-E694-281F-10C813629F57}"/>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6FFC0723-952B-5DA8-E3FA-9A60763C75AA}"/>
              </a:ext>
            </a:extLst>
          </p:cNvPr>
          <p:cNvPicPr preferRelativeResize="0"/>
          <p:nvPr/>
        </p:nvPicPr>
        <p:blipFill>
          <a:blip r:embed="rId5">
            <a:alphaModFix/>
          </a:blip>
          <a:stretch>
            <a:fillRect/>
          </a:stretch>
        </p:blipFill>
        <p:spPr>
          <a:xfrm>
            <a:off x="311709" y="4433400"/>
            <a:ext cx="1877842" cy="572700"/>
          </a:xfrm>
          <a:prstGeom prst="rect">
            <a:avLst/>
          </a:prstGeom>
          <a:noFill/>
          <a:ln>
            <a:noFill/>
          </a:ln>
        </p:spPr>
      </p:pic>
      <p:sp>
        <p:nvSpPr>
          <p:cNvPr id="5" name="TextBox 4">
            <a:extLst>
              <a:ext uri="{FF2B5EF4-FFF2-40B4-BE49-F238E27FC236}">
                <a16:creationId xmlns:a16="http://schemas.microsoft.com/office/drawing/2014/main" id="{A43A4E3D-48FB-A142-0E47-175FC3F5FDD2}"/>
              </a:ext>
            </a:extLst>
          </p:cNvPr>
          <p:cNvSpPr txBox="1"/>
          <p:nvPr/>
        </p:nvSpPr>
        <p:spPr>
          <a:xfrm>
            <a:off x="135685" y="1121836"/>
            <a:ext cx="8752283" cy="4054443"/>
          </a:xfrm>
          <a:prstGeom prst="rect">
            <a:avLst/>
          </a:prstGeom>
          <a:noFill/>
        </p:spPr>
        <p:txBody>
          <a:bodyPr wrap="square" rtlCol="0">
            <a:spAutoFit/>
          </a:bodyPr>
          <a:lstStyle/>
          <a:p>
            <a:pPr defTabSz="914378">
              <a:lnSpc>
                <a:spcPct val="115000"/>
              </a:lnSpc>
              <a:spcAft>
                <a:spcPts val="1000"/>
              </a:spcAft>
              <a:defRP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TRCs used for Donated Leave Transactions</a:t>
            </a:r>
          </a:p>
          <a:p>
            <a:pPr defTabSz="914378">
              <a:lnSpc>
                <a:spcPct val="115000"/>
              </a:lnSpc>
              <a:spcAft>
                <a:spcPts val="1000"/>
              </a:spcAft>
              <a:defRPr/>
            </a:pPr>
            <a:r>
              <a:rPr lang="en-US" sz="1200" dirty="0">
                <a:solidFill>
                  <a:srgbClr val="EEFF41">
                    <a:lumMod val="20000"/>
                    <a:lumOff val="80000"/>
                  </a:srgbClr>
                </a:solidFill>
                <a:latin typeface="Calibri" panose="020F0502020204030204" pitchFamily="34" charset="0"/>
                <a:ea typeface="Calibri" panose="020F0502020204030204" pitchFamily="34" charset="0"/>
                <a:cs typeface="Times New Roman" panose="02020603050405020304" pitchFamily="18" charset="0"/>
              </a:rPr>
              <a:t>Donor</a:t>
            </a:r>
          </a:p>
          <a:p>
            <a:pPr defTabSz="914378">
              <a:lnSpc>
                <a:spcPct val="115000"/>
              </a:lnSpc>
              <a:spcAft>
                <a:spcPts val="1000"/>
              </a:spcAft>
              <a:defRP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ANNLD – Annual Leave Donated (reduces the annual leave balance for the donor)</a:t>
            </a:r>
          </a:p>
          <a:p>
            <a:pPr defTabSz="914378">
              <a:lnSpc>
                <a:spcPct val="115000"/>
              </a:lnSpc>
              <a:spcAft>
                <a:spcPts val="1000"/>
              </a:spcAft>
              <a:defRP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ANLDR – Annual Donated Returned (adds annual leave back to the donor)</a:t>
            </a:r>
          </a:p>
          <a:p>
            <a:pPr defTabSz="914378">
              <a:lnSpc>
                <a:spcPct val="115000"/>
              </a:lnSpc>
              <a:spcAft>
                <a:spcPts val="1000"/>
              </a:spcAft>
              <a:defRPr/>
            </a:pPr>
            <a:endPar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defTabSz="914378">
              <a:lnSpc>
                <a:spcPct val="115000"/>
              </a:lnSpc>
              <a:spcAft>
                <a:spcPts val="1000"/>
              </a:spcAft>
              <a:defRPr/>
            </a:pPr>
            <a:r>
              <a:rPr lang="en-US" sz="1200"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Donee</a:t>
            </a:r>
            <a:endPar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defTabSz="914378">
              <a:lnSpc>
                <a:spcPct val="115000"/>
              </a:lnSpc>
              <a:spcAft>
                <a:spcPts val="1000"/>
              </a:spcAft>
              <a:defRP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ANNLR – Donated Annual Received (increases the donated annual leave balance)</a:t>
            </a:r>
          </a:p>
          <a:p>
            <a:pPr defTabSz="914378">
              <a:lnSpc>
                <a:spcPct val="115000"/>
              </a:lnSpc>
              <a:spcAft>
                <a:spcPts val="1000"/>
              </a:spcAft>
              <a:defRP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ANLDT – Donated Annual Taken (reduces the donated annual leave balance)</a:t>
            </a:r>
          </a:p>
          <a:p>
            <a:pPr defTabSz="914378">
              <a:lnSpc>
                <a:spcPct val="115000"/>
              </a:lnSpc>
              <a:spcAft>
                <a:spcPts val="1000"/>
              </a:spcAft>
              <a:defRP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ANLDL – Donated Annual Lost (reduces the donated annual leave balance)</a:t>
            </a:r>
          </a:p>
          <a:p>
            <a:pPr defTabSz="914378">
              <a:lnSpc>
                <a:spcPct val="115000"/>
              </a:lnSpc>
              <a:spcAft>
                <a:spcPts val="1000"/>
              </a:spcAft>
              <a:defRP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ANLDA – Donated Annual Adjust (increases donated annual leave balance if positive, reduces if negative)</a:t>
            </a:r>
          </a:p>
          <a:p>
            <a:pPr defTabSz="914378">
              <a:lnSpc>
                <a:spcPct val="115000"/>
              </a:lnSpc>
              <a:spcAft>
                <a:spcPts val="1000"/>
              </a:spcAft>
              <a:defRPr/>
            </a:pPr>
            <a:endPar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defTabSz="914378">
              <a:defRPr/>
            </a:pPr>
            <a:endParaRPr lang="en-US" dirty="0">
              <a:ea typeface="+mn-ea"/>
            </a:endParaRPr>
          </a:p>
        </p:txBody>
      </p:sp>
      <p:sp>
        <p:nvSpPr>
          <p:cNvPr id="2" name="TextBox 1">
            <a:extLst>
              <a:ext uri="{FF2B5EF4-FFF2-40B4-BE49-F238E27FC236}">
                <a16:creationId xmlns:a16="http://schemas.microsoft.com/office/drawing/2014/main" id="{695BEA0F-780E-8A67-51DF-5AF9C9C37773}"/>
              </a:ext>
            </a:extLst>
          </p:cNvPr>
          <p:cNvSpPr txBox="1"/>
          <p:nvPr/>
        </p:nvSpPr>
        <p:spPr>
          <a:xfrm>
            <a:off x="5415238" y="1786690"/>
            <a:ext cx="3518912" cy="923330"/>
          </a:xfrm>
          <a:prstGeom prst="rect">
            <a:avLst/>
          </a:prstGeom>
          <a:noFill/>
        </p:spPr>
        <p:txBody>
          <a:bodyPr wrap="none" rtlCol="0">
            <a:spAutoFit/>
          </a:bodyPr>
          <a:lstStyle/>
          <a:p>
            <a:pPr defTabSz="685800">
              <a:buClrTx/>
              <a:defRPr/>
            </a:pPr>
            <a:r>
              <a:rPr lang="en-US" sz="1350" kern="1200" dirty="0">
                <a:solidFill>
                  <a:srgbClr val="FFAB40"/>
                </a:solidFill>
                <a:ea typeface="+mn-ea"/>
                <a:cs typeface="+mn-cs"/>
              </a:rPr>
              <a:t>Queries: </a:t>
            </a:r>
          </a:p>
          <a:p>
            <a:pPr defTabSz="685800">
              <a:buClrTx/>
              <a:defRPr/>
            </a:pPr>
            <a:r>
              <a:rPr lang="en-US" sz="1350" kern="1200" dirty="0">
                <a:solidFill>
                  <a:srgbClr val="FFAB40"/>
                </a:solidFill>
                <a:ea typeface="+mn-ea"/>
                <a:cs typeface="+mn-cs"/>
              </a:rPr>
              <a:t>NMS_BN_LEAVE_BALANCE_BY_EMPLID</a:t>
            </a:r>
          </a:p>
          <a:p>
            <a:pPr defTabSz="685800">
              <a:buClrTx/>
              <a:defRPr/>
            </a:pPr>
            <a:endParaRPr lang="en-US" sz="1350" kern="1200" dirty="0">
              <a:solidFill>
                <a:srgbClr val="FFAB40"/>
              </a:solidFill>
              <a:ea typeface="+mn-ea"/>
              <a:cs typeface="+mn-cs"/>
            </a:endParaRPr>
          </a:p>
          <a:p>
            <a:pPr defTabSz="685800">
              <a:buClrTx/>
              <a:defRPr/>
            </a:pPr>
            <a:r>
              <a:rPr lang="en-US" sz="1350" kern="1200" dirty="0">
                <a:solidFill>
                  <a:srgbClr val="FFAB40"/>
                </a:solidFill>
                <a:ea typeface="+mn-ea"/>
                <a:cs typeface="+mn-cs"/>
              </a:rPr>
              <a:t>NMS_BN_LEAVE_BAL_BU</a:t>
            </a:r>
          </a:p>
        </p:txBody>
      </p:sp>
    </p:spTree>
    <p:custDataLst>
      <p:tags r:id="rId1"/>
    </p:custDataLst>
    <p:extLst>
      <p:ext uri="{BB962C8B-B14F-4D97-AF65-F5344CB8AC3E}">
        <p14:creationId xmlns:p14="http://schemas.microsoft.com/office/powerpoint/2010/main" val="206217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E46244D2-0800-4D8E-25F4-3E7C7E0A38E3}"/>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9C0A6A00-EBEC-97E1-F5B8-98C20E52EFEB}"/>
              </a:ext>
            </a:extLst>
          </p:cNvPr>
          <p:cNvSpPr/>
          <p:nvPr/>
        </p:nvSpPr>
        <p:spPr>
          <a:xfrm>
            <a:off x="-98982" y="0"/>
            <a:ext cx="9162900" cy="51435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defRPr/>
            </a:pPr>
            <a:endParaRPr dirty="0">
              <a:ea typeface="+mn-ea"/>
            </a:endParaRPr>
          </a:p>
        </p:txBody>
      </p:sp>
      <p:pic>
        <p:nvPicPr>
          <p:cNvPr id="82" name="Google Shape;82;p16">
            <a:extLst>
              <a:ext uri="{FF2B5EF4-FFF2-40B4-BE49-F238E27FC236}">
                <a16:creationId xmlns:a16="http://schemas.microsoft.com/office/drawing/2014/main" id="{9DF8A2FB-D852-0E76-4455-6D0F685F7532}"/>
              </a:ext>
            </a:extLst>
          </p:cNvPr>
          <p:cNvPicPr preferRelativeResize="0"/>
          <p:nvPr/>
        </p:nvPicPr>
        <p:blipFill>
          <a:blip r:embed="rId4">
            <a:alphaModFix/>
          </a:blip>
          <a:stretch>
            <a:fillRect/>
          </a:stretch>
        </p:blipFill>
        <p:spPr>
          <a:xfrm rot="5400000">
            <a:off x="7716063" y="3760163"/>
            <a:ext cx="1473400" cy="1388925"/>
          </a:xfrm>
          <a:prstGeom prst="rect">
            <a:avLst/>
          </a:prstGeom>
          <a:noFill/>
          <a:ln>
            <a:noFill/>
          </a:ln>
        </p:spPr>
      </p:pic>
      <p:sp>
        <p:nvSpPr>
          <p:cNvPr id="83" name="Google Shape;83;p16">
            <a:extLst>
              <a:ext uri="{FF2B5EF4-FFF2-40B4-BE49-F238E27FC236}">
                <a16:creationId xmlns:a16="http://schemas.microsoft.com/office/drawing/2014/main" id="{7FD040BD-3B9D-5BD8-3DCD-B3AC27003DB0}"/>
              </a:ext>
            </a:extLst>
          </p:cNvPr>
          <p:cNvSpPr txBox="1">
            <a:spLocks noGrp="1"/>
          </p:cNvSpPr>
          <p:nvPr>
            <p:ph type="body" idx="1"/>
          </p:nvPr>
        </p:nvSpPr>
        <p:spPr>
          <a:xfrm>
            <a:off x="323466" y="262523"/>
            <a:ext cx="5793800" cy="852455"/>
          </a:xfrm>
          <a:prstGeom prst="rect">
            <a:avLst/>
          </a:prstGeom>
        </p:spPr>
        <p:txBody>
          <a:bodyPr spcFirstLastPara="1" wrap="square" lIns="91425" tIns="91425" rIns="91425" bIns="91425" anchor="t" anchorCtr="0">
            <a:noAutofit/>
          </a:bodyPr>
          <a:lstStyle/>
          <a:p>
            <a:pPr marL="0" indent="0">
              <a:spcAft>
                <a:spcPts val="1200"/>
              </a:spcAft>
              <a:buSzPts val="852"/>
              <a:buNone/>
            </a:pPr>
            <a:r>
              <a:rPr lang="en" sz="3500" b="1" dirty="0">
                <a:solidFill>
                  <a:schemeClr val="lt1"/>
                </a:solidFill>
                <a:latin typeface="Source Sans Pro"/>
                <a:ea typeface="Source Sans Pro"/>
                <a:cs typeface="Source Sans Pro"/>
                <a:sym typeface="Source Sans Pro"/>
              </a:rPr>
              <a:t>Benefits Service Date</a:t>
            </a:r>
            <a:endParaRPr sz="3500" b="1" dirty="0">
              <a:solidFill>
                <a:schemeClr val="lt1"/>
              </a:solidFill>
              <a:latin typeface="Source Sans Pro"/>
              <a:ea typeface="Source Sans Pro"/>
              <a:cs typeface="Source Sans Pro"/>
              <a:sym typeface="Source Sans Pro"/>
            </a:endParaRPr>
          </a:p>
        </p:txBody>
      </p:sp>
      <p:cxnSp>
        <p:nvCxnSpPr>
          <p:cNvPr id="85" name="Google Shape;85;p16">
            <a:extLst>
              <a:ext uri="{FF2B5EF4-FFF2-40B4-BE49-F238E27FC236}">
                <a16:creationId xmlns:a16="http://schemas.microsoft.com/office/drawing/2014/main" id="{6DACA5C3-5137-9B18-E4A0-C966048CB942}"/>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5B4B1453-0352-5D56-B4CE-1012CF0E795F}"/>
              </a:ext>
            </a:extLst>
          </p:cNvPr>
          <p:cNvPicPr preferRelativeResize="0"/>
          <p:nvPr/>
        </p:nvPicPr>
        <p:blipFill>
          <a:blip r:embed="rId5">
            <a:alphaModFix/>
          </a:blip>
          <a:stretch>
            <a:fillRect/>
          </a:stretch>
        </p:blipFill>
        <p:spPr>
          <a:xfrm>
            <a:off x="311709" y="4433400"/>
            <a:ext cx="1877842" cy="572700"/>
          </a:xfrm>
          <a:prstGeom prst="rect">
            <a:avLst/>
          </a:prstGeom>
          <a:noFill/>
          <a:ln>
            <a:noFill/>
          </a:ln>
        </p:spPr>
      </p:pic>
      <p:sp>
        <p:nvSpPr>
          <p:cNvPr id="5" name="TextBox 4">
            <a:extLst>
              <a:ext uri="{FF2B5EF4-FFF2-40B4-BE49-F238E27FC236}">
                <a16:creationId xmlns:a16="http://schemas.microsoft.com/office/drawing/2014/main" id="{8361A85E-A941-46FD-4DFC-6FA1B5A6A74B}"/>
              </a:ext>
            </a:extLst>
          </p:cNvPr>
          <p:cNvSpPr txBox="1"/>
          <p:nvPr/>
        </p:nvSpPr>
        <p:spPr>
          <a:xfrm>
            <a:off x="135686" y="1114978"/>
            <a:ext cx="3333365" cy="3100336"/>
          </a:xfrm>
          <a:prstGeom prst="rect">
            <a:avLst/>
          </a:prstGeom>
          <a:noFill/>
        </p:spPr>
        <p:txBody>
          <a:bodyPr wrap="square" rtlCol="0">
            <a:spAutoFit/>
          </a:bodyPr>
          <a:lstStyle/>
          <a:p>
            <a:pPr defTabSz="914378">
              <a:lnSpc>
                <a:spcPct val="115000"/>
              </a:lnSpc>
              <a:spcAft>
                <a:spcPts val="1000"/>
              </a:spcAft>
              <a:defRP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The accrual rate for annual leave is based on the Benefits Service Date on Job Data.</a:t>
            </a:r>
          </a:p>
          <a:p>
            <a:pPr defTabSz="914378">
              <a:lnSpc>
                <a:spcPct val="115000"/>
              </a:lnSpc>
              <a:spcAft>
                <a:spcPts val="1000"/>
              </a:spcAft>
              <a:defRPr/>
            </a:pPr>
            <a:r>
              <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To ensure that employees are accruing at the correct rate, please review the Benefits Service date. This is especially important for rehires and employees with a Local Public Body (LPB) record.</a:t>
            </a:r>
          </a:p>
          <a:p>
            <a:pPr defTabSz="685800">
              <a:buClrTx/>
              <a:defRPr/>
            </a:pPr>
            <a:r>
              <a:rPr lang="en-US" sz="1200" dirty="0">
                <a:solidFill>
                  <a:srgbClr val="FFFFFF"/>
                </a:solidFill>
                <a:latin typeface="Calibri" panose="020F0502020204030204" pitchFamily="34" charset="0"/>
                <a:ea typeface="+mn-ea"/>
                <a:cs typeface="Times New Roman" panose="02020603050405020304" pitchFamily="18" charset="0"/>
              </a:rPr>
              <a:t>To update the date, insert a new effective dated row in Job Data with Data Change/Employment Data Page Update as the action and reason. Then click the override box and enter the adjusted hire date.</a:t>
            </a:r>
          </a:p>
          <a:p>
            <a:pPr defTabSz="685800">
              <a:buClrTx/>
              <a:defRPr/>
            </a:pPr>
            <a:r>
              <a:rPr lang="en-US" sz="1200" dirty="0">
                <a:solidFill>
                  <a:srgbClr val="FFFFFF"/>
                </a:solidFill>
                <a:latin typeface="Calibri" panose="020F0502020204030204" pitchFamily="34" charset="0"/>
                <a:ea typeface="+mn-ea"/>
                <a:cs typeface="Times New Roman" panose="02020603050405020304" pitchFamily="18" charset="0"/>
              </a:rPr>
              <a:t> </a:t>
            </a:r>
          </a:p>
          <a:p>
            <a:pPr defTabSz="685800">
              <a:buClrTx/>
              <a:defRPr/>
            </a:pPr>
            <a:r>
              <a:rPr lang="en-US" sz="1200" kern="1200" dirty="0">
                <a:solidFill>
                  <a:srgbClr val="FFAB40"/>
                </a:solidFill>
                <a:ea typeface="+mn-ea"/>
                <a:cs typeface="+mn-cs"/>
              </a:rPr>
              <a:t>Query: </a:t>
            </a:r>
          </a:p>
          <a:p>
            <a:pPr defTabSz="685800">
              <a:buClrTx/>
              <a:defRPr/>
            </a:pPr>
            <a:r>
              <a:rPr lang="en-US" sz="1200" kern="1200" dirty="0">
                <a:solidFill>
                  <a:srgbClr val="FFAB40"/>
                </a:solidFill>
                <a:ea typeface="+mn-ea"/>
                <a:cs typeface="+mn-cs"/>
              </a:rPr>
              <a:t>NMS_BN_BENEFIT_SERVICE_DATE</a:t>
            </a:r>
            <a:endParaRPr lang="en-US" dirty="0">
              <a:ea typeface="+mn-ea"/>
            </a:endParaRPr>
          </a:p>
        </p:txBody>
      </p:sp>
      <p:pic>
        <p:nvPicPr>
          <p:cNvPr id="3" name="Picture 2">
            <a:extLst>
              <a:ext uri="{FF2B5EF4-FFF2-40B4-BE49-F238E27FC236}">
                <a16:creationId xmlns:a16="http://schemas.microsoft.com/office/drawing/2014/main" id="{821B5AB1-98B3-9B6C-8287-7E639015282C}"/>
              </a:ext>
            </a:extLst>
          </p:cNvPr>
          <p:cNvPicPr>
            <a:picLocks noChangeAspect="1"/>
          </p:cNvPicPr>
          <p:nvPr/>
        </p:nvPicPr>
        <p:blipFill>
          <a:blip r:embed="rId6"/>
          <a:stretch>
            <a:fillRect/>
          </a:stretch>
        </p:blipFill>
        <p:spPr>
          <a:xfrm>
            <a:off x="3505050" y="932316"/>
            <a:ext cx="4692488" cy="3766000"/>
          </a:xfrm>
          <a:prstGeom prst="rect">
            <a:avLst/>
          </a:prstGeom>
        </p:spPr>
      </p:pic>
    </p:spTree>
    <p:custDataLst>
      <p:tags r:id="rId1"/>
    </p:custDataLst>
    <p:extLst>
      <p:ext uri="{BB962C8B-B14F-4D97-AF65-F5344CB8AC3E}">
        <p14:creationId xmlns:p14="http://schemas.microsoft.com/office/powerpoint/2010/main" val="186505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BF220866-CB12-E2C8-8AE0-03B7792A4C6E}"/>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61D55DCA-164E-8A48-C3A4-76DC7C289A04}"/>
              </a:ext>
            </a:extLst>
          </p:cNvPr>
          <p:cNvSpPr/>
          <p:nvPr/>
        </p:nvSpPr>
        <p:spPr>
          <a:xfrm>
            <a:off x="-98982" y="0"/>
            <a:ext cx="9162900" cy="51435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defRPr/>
            </a:pPr>
            <a:endParaRPr dirty="0">
              <a:ea typeface="+mn-ea"/>
            </a:endParaRPr>
          </a:p>
        </p:txBody>
      </p:sp>
      <p:pic>
        <p:nvPicPr>
          <p:cNvPr id="82" name="Google Shape;82;p16">
            <a:extLst>
              <a:ext uri="{FF2B5EF4-FFF2-40B4-BE49-F238E27FC236}">
                <a16:creationId xmlns:a16="http://schemas.microsoft.com/office/drawing/2014/main" id="{71BB40ED-130C-3935-B877-BC9F42A7EA69}"/>
              </a:ext>
            </a:extLst>
          </p:cNvPr>
          <p:cNvPicPr preferRelativeResize="0"/>
          <p:nvPr/>
        </p:nvPicPr>
        <p:blipFill>
          <a:blip r:embed="rId4">
            <a:alphaModFix/>
          </a:blip>
          <a:stretch>
            <a:fillRect/>
          </a:stretch>
        </p:blipFill>
        <p:spPr>
          <a:xfrm rot="5400000">
            <a:off x="7716063" y="3760163"/>
            <a:ext cx="1473400" cy="1388925"/>
          </a:xfrm>
          <a:prstGeom prst="rect">
            <a:avLst/>
          </a:prstGeom>
          <a:noFill/>
          <a:ln>
            <a:noFill/>
          </a:ln>
        </p:spPr>
      </p:pic>
      <p:sp>
        <p:nvSpPr>
          <p:cNvPr id="83" name="Google Shape;83;p16">
            <a:extLst>
              <a:ext uri="{FF2B5EF4-FFF2-40B4-BE49-F238E27FC236}">
                <a16:creationId xmlns:a16="http://schemas.microsoft.com/office/drawing/2014/main" id="{7DC99725-4DD8-5877-837B-86ECFB71349C}"/>
              </a:ext>
            </a:extLst>
          </p:cNvPr>
          <p:cNvSpPr txBox="1">
            <a:spLocks noGrp="1"/>
          </p:cNvSpPr>
          <p:nvPr>
            <p:ph type="body" idx="1"/>
          </p:nvPr>
        </p:nvSpPr>
        <p:spPr>
          <a:xfrm>
            <a:off x="323465" y="262523"/>
            <a:ext cx="7733141" cy="852455"/>
          </a:xfrm>
          <a:prstGeom prst="rect">
            <a:avLst/>
          </a:prstGeom>
        </p:spPr>
        <p:txBody>
          <a:bodyPr spcFirstLastPara="1" wrap="square" lIns="91425" tIns="91425" rIns="91425" bIns="91425" anchor="t" anchorCtr="0">
            <a:noAutofit/>
          </a:bodyPr>
          <a:lstStyle/>
          <a:p>
            <a:pPr marL="0" indent="0">
              <a:spcAft>
                <a:spcPts val="1200"/>
              </a:spcAft>
              <a:buSzPts val="852"/>
              <a:buNone/>
            </a:pPr>
            <a:r>
              <a:rPr lang="en" sz="3500" b="1" dirty="0">
                <a:solidFill>
                  <a:schemeClr val="lt1"/>
                </a:solidFill>
                <a:latin typeface="Source Sans Pro"/>
                <a:ea typeface="Source Sans Pro"/>
                <a:cs typeface="Source Sans Pro"/>
                <a:sym typeface="Source Sans Pro"/>
              </a:rPr>
              <a:t>1095-C Forms 	</a:t>
            </a:r>
            <a:endParaRPr sz="3500" b="1" dirty="0">
              <a:solidFill>
                <a:schemeClr val="lt1"/>
              </a:solidFill>
              <a:latin typeface="Source Sans Pro"/>
              <a:ea typeface="Source Sans Pro"/>
              <a:cs typeface="Source Sans Pro"/>
              <a:sym typeface="Source Sans Pro"/>
            </a:endParaRPr>
          </a:p>
        </p:txBody>
      </p:sp>
      <p:cxnSp>
        <p:nvCxnSpPr>
          <p:cNvPr id="85" name="Google Shape;85;p16">
            <a:extLst>
              <a:ext uri="{FF2B5EF4-FFF2-40B4-BE49-F238E27FC236}">
                <a16:creationId xmlns:a16="http://schemas.microsoft.com/office/drawing/2014/main" id="{B3B5C556-1D49-872D-95D2-99849AAE43C3}"/>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329572C1-A100-1B50-5D1E-EB6178F77A7C}"/>
              </a:ext>
            </a:extLst>
          </p:cNvPr>
          <p:cNvPicPr preferRelativeResize="0"/>
          <p:nvPr/>
        </p:nvPicPr>
        <p:blipFill>
          <a:blip r:embed="rId5">
            <a:alphaModFix/>
          </a:blip>
          <a:stretch>
            <a:fillRect/>
          </a:stretch>
        </p:blipFill>
        <p:spPr>
          <a:xfrm>
            <a:off x="311709" y="4433400"/>
            <a:ext cx="1877842" cy="572700"/>
          </a:xfrm>
          <a:prstGeom prst="rect">
            <a:avLst/>
          </a:prstGeom>
          <a:noFill/>
          <a:ln>
            <a:noFill/>
          </a:ln>
        </p:spPr>
      </p:pic>
      <p:sp>
        <p:nvSpPr>
          <p:cNvPr id="5" name="TextBox 4">
            <a:extLst>
              <a:ext uri="{FF2B5EF4-FFF2-40B4-BE49-F238E27FC236}">
                <a16:creationId xmlns:a16="http://schemas.microsoft.com/office/drawing/2014/main" id="{E07347A1-66C5-D10D-A53F-082F6F03F0EC}"/>
              </a:ext>
            </a:extLst>
          </p:cNvPr>
          <p:cNvSpPr txBox="1"/>
          <p:nvPr/>
        </p:nvSpPr>
        <p:spPr>
          <a:xfrm>
            <a:off x="135685" y="1121836"/>
            <a:ext cx="8752283" cy="2179058"/>
          </a:xfrm>
          <a:prstGeom prst="rect">
            <a:avLst/>
          </a:prstGeom>
          <a:noFill/>
        </p:spPr>
        <p:txBody>
          <a:bodyPr wrap="square" rtlCol="0">
            <a:spAutoFit/>
          </a:bodyPr>
          <a:lstStyle/>
          <a:p>
            <a:pPr marL="257175" indent="-257175" defTabSz="914378">
              <a:lnSpc>
                <a:spcPct val="115000"/>
              </a:lnSpc>
              <a:spcAft>
                <a:spcPts val="1000"/>
              </a:spcAft>
              <a:buFont typeface="Arial" panose="020B0604020202020204" pitchFamily="34" charset="0"/>
              <a:buChar char="•"/>
              <a:defRPr/>
            </a:pP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HCA will be mailing out the 1095-C forms to employees in the near future. Also, these forms will be available in employee self service at the end of February. </a:t>
            </a:r>
            <a:b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914378">
              <a:lnSpc>
                <a:spcPct val="115000"/>
              </a:lnSpc>
              <a:spcAft>
                <a:spcPts val="1000"/>
              </a:spcAft>
              <a:buFont typeface="Arial" panose="020B0604020202020204" pitchFamily="34" charset="0"/>
              <a:buChar char="•"/>
              <a:defRPr/>
            </a:pP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Navigation: </a:t>
            </a:r>
            <a:r>
              <a:rPr lang="en-US" sz="1800" i="1" dirty="0">
                <a:solidFill>
                  <a:srgbClr val="FFFFFF"/>
                </a:solidFill>
                <a:latin typeface="Calibri" panose="020F0502020204030204" pitchFamily="34" charset="0"/>
                <a:ea typeface="Calibri" panose="020F0502020204030204" pitchFamily="34" charset="0"/>
                <a:cs typeface="Times New Roman" panose="02020603050405020304" pitchFamily="18" charset="0"/>
              </a:rPr>
              <a:t>Employee Self Service Homepage -&gt; Benefit Details Tile -&gt; View Form 1095-C</a:t>
            </a:r>
          </a:p>
          <a:p>
            <a:pPr defTabSz="914378">
              <a:lnSpc>
                <a:spcPct val="115000"/>
              </a:lnSpc>
              <a:spcAft>
                <a:spcPts val="1000"/>
              </a:spcAft>
              <a:defRPr/>
            </a:pPr>
            <a:endPar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defTabSz="914378">
              <a:defRPr/>
            </a:pPr>
            <a:endParaRPr lang="en-US" dirty="0">
              <a:ea typeface="+mn-ea"/>
            </a:endParaRPr>
          </a:p>
        </p:txBody>
      </p:sp>
    </p:spTree>
    <p:custDataLst>
      <p:tags r:id="rId1"/>
    </p:custDataLst>
    <p:extLst>
      <p:ext uri="{BB962C8B-B14F-4D97-AF65-F5344CB8AC3E}">
        <p14:creationId xmlns:p14="http://schemas.microsoft.com/office/powerpoint/2010/main" val="76990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a:extLst>
            <a:ext uri="{FF2B5EF4-FFF2-40B4-BE49-F238E27FC236}">
              <a16:creationId xmlns:a16="http://schemas.microsoft.com/office/drawing/2014/main" id="{818E535D-F997-1CA1-7DA1-2BA1D2E8A81F}"/>
            </a:ext>
          </a:extLst>
        </p:cNvPr>
        <p:cNvGrpSpPr/>
        <p:nvPr/>
      </p:nvGrpSpPr>
      <p:grpSpPr>
        <a:xfrm>
          <a:off x="0" y="0"/>
          <a:ext cx="0" cy="0"/>
          <a:chOff x="0" y="0"/>
          <a:chExt cx="0" cy="0"/>
        </a:xfrm>
      </p:grpSpPr>
      <p:sp>
        <p:nvSpPr>
          <p:cNvPr id="81" name="Google Shape;81;p16">
            <a:extLst>
              <a:ext uri="{FF2B5EF4-FFF2-40B4-BE49-F238E27FC236}">
                <a16:creationId xmlns:a16="http://schemas.microsoft.com/office/drawing/2014/main" id="{E910E98F-3F4F-BDD2-711D-3FB0805018D6}"/>
              </a:ext>
            </a:extLst>
          </p:cNvPr>
          <p:cNvSpPr/>
          <p:nvPr/>
        </p:nvSpPr>
        <p:spPr>
          <a:xfrm>
            <a:off x="-98982" y="0"/>
            <a:ext cx="9162900" cy="51435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defRPr/>
            </a:pPr>
            <a:endParaRPr dirty="0">
              <a:ea typeface="+mn-ea"/>
            </a:endParaRPr>
          </a:p>
        </p:txBody>
      </p:sp>
      <p:pic>
        <p:nvPicPr>
          <p:cNvPr id="82" name="Google Shape;82;p16">
            <a:extLst>
              <a:ext uri="{FF2B5EF4-FFF2-40B4-BE49-F238E27FC236}">
                <a16:creationId xmlns:a16="http://schemas.microsoft.com/office/drawing/2014/main" id="{A5BBB053-183C-D80D-BB84-FF80AC8E0A85}"/>
              </a:ext>
            </a:extLst>
          </p:cNvPr>
          <p:cNvPicPr preferRelativeResize="0"/>
          <p:nvPr/>
        </p:nvPicPr>
        <p:blipFill>
          <a:blip r:embed="rId4">
            <a:alphaModFix/>
          </a:blip>
          <a:stretch>
            <a:fillRect/>
          </a:stretch>
        </p:blipFill>
        <p:spPr>
          <a:xfrm rot="5400000">
            <a:off x="7716063" y="3760163"/>
            <a:ext cx="1473400" cy="1388925"/>
          </a:xfrm>
          <a:prstGeom prst="rect">
            <a:avLst/>
          </a:prstGeom>
          <a:noFill/>
          <a:ln>
            <a:noFill/>
          </a:ln>
        </p:spPr>
      </p:pic>
      <p:sp>
        <p:nvSpPr>
          <p:cNvPr id="83" name="Google Shape;83;p16">
            <a:extLst>
              <a:ext uri="{FF2B5EF4-FFF2-40B4-BE49-F238E27FC236}">
                <a16:creationId xmlns:a16="http://schemas.microsoft.com/office/drawing/2014/main" id="{18B0F536-AD17-5ADA-B62D-47A3C054B1FE}"/>
              </a:ext>
            </a:extLst>
          </p:cNvPr>
          <p:cNvSpPr txBox="1">
            <a:spLocks noGrp="1"/>
          </p:cNvSpPr>
          <p:nvPr>
            <p:ph type="body" idx="1"/>
          </p:nvPr>
        </p:nvSpPr>
        <p:spPr>
          <a:xfrm>
            <a:off x="323465" y="262523"/>
            <a:ext cx="7733141" cy="852455"/>
          </a:xfrm>
          <a:prstGeom prst="rect">
            <a:avLst/>
          </a:prstGeom>
        </p:spPr>
        <p:txBody>
          <a:bodyPr spcFirstLastPara="1" wrap="square" lIns="91425" tIns="91425" rIns="91425" bIns="91425" anchor="t" anchorCtr="0">
            <a:noAutofit/>
          </a:bodyPr>
          <a:lstStyle/>
          <a:p>
            <a:pPr marL="0" indent="0">
              <a:spcAft>
                <a:spcPts val="1200"/>
              </a:spcAft>
              <a:buSzPts val="852"/>
              <a:buNone/>
            </a:pPr>
            <a:r>
              <a:rPr lang="en-US" sz="3500" b="1" dirty="0">
                <a:solidFill>
                  <a:schemeClr val="lt1"/>
                </a:solidFill>
                <a:latin typeface="Source Sans Pro"/>
                <a:ea typeface="Source Sans Pro"/>
                <a:cs typeface="Source Sans Pro"/>
                <a:sym typeface="Source Sans Pro"/>
              </a:rPr>
              <a:t>Reusing Old Departments	</a:t>
            </a:r>
          </a:p>
        </p:txBody>
      </p:sp>
      <p:cxnSp>
        <p:nvCxnSpPr>
          <p:cNvPr id="85" name="Google Shape;85;p16">
            <a:extLst>
              <a:ext uri="{FF2B5EF4-FFF2-40B4-BE49-F238E27FC236}">
                <a16:creationId xmlns:a16="http://schemas.microsoft.com/office/drawing/2014/main" id="{0EF5FC7A-3A21-55F7-6425-44D68109E3A5}"/>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a:extLst>
              <a:ext uri="{FF2B5EF4-FFF2-40B4-BE49-F238E27FC236}">
                <a16:creationId xmlns:a16="http://schemas.microsoft.com/office/drawing/2014/main" id="{41BBD0DE-078E-11C2-8DDE-919F8155B003}"/>
              </a:ext>
            </a:extLst>
          </p:cNvPr>
          <p:cNvPicPr preferRelativeResize="0"/>
          <p:nvPr/>
        </p:nvPicPr>
        <p:blipFill>
          <a:blip r:embed="rId5">
            <a:alphaModFix/>
          </a:blip>
          <a:stretch>
            <a:fillRect/>
          </a:stretch>
        </p:blipFill>
        <p:spPr>
          <a:xfrm>
            <a:off x="311709" y="4433400"/>
            <a:ext cx="1877842" cy="572700"/>
          </a:xfrm>
          <a:prstGeom prst="rect">
            <a:avLst/>
          </a:prstGeom>
          <a:noFill/>
          <a:ln>
            <a:noFill/>
          </a:ln>
        </p:spPr>
      </p:pic>
      <p:sp>
        <p:nvSpPr>
          <p:cNvPr id="5" name="TextBox 4">
            <a:extLst>
              <a:ext uri="{FF2B5EF4-FFF2-40B4-BE49-F238E27FC236}">
                <a16:creationId xmlns:a16="http://schemas.microsoft.com/office/drawing/2014/main" id="{30BAE9A8-BD7E-7498-1635-BB62FF2E63DE}"/>
              </a:ext>
            </a:extLst>
          </p:cNvPr>
          <p:cNvSpPr txBox="1"/>
          <p:nvPr/>
        </p:nvSpPr>
        <p:spPr>
          <a:xfrm>
            <a:off x="135685" y="1121836"/>
            <a:ext cx="8752283" cy="2872068"/>
          </a:xfrm>
          <a:prstGeom prst="rect">
            <a:avLst/>
          </a:prstGeom>
          <a:noFill/>
        </p:spPr>
        <p:txBody>
          <a:bodyPr wrap="square" rtlCol="0">
            <a:spAutoFit/>
          </a:bodyPr>
          <a:lstStyle/>
          <a:p>
            <a:pPr marL="257175" indent="-257175" defTabSz="914378">
              <a:lnSpc>
                <a:spcPct val="115000"/>
              </a:lnSpc>
              <a:spcAft>
                <a:spcPts val="1000"/>
              </a:spcAft>
              <a:buFont typeface="Arial" panose="020B0604020202020204" pitchFamily="34" charset="0"/>
              <a:buChar char="•"/>
              <a:defRPr/>
            </a:pP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Prior to using a department that hasn’t been used in years, please check with the SHARE team to ensure that everything is configured correctly. Depending on the usage, a department may need to be updated with current Fiscal year information. </a:t>
            </a:r>
          </a:p>
          <a:p>
            <a:pPr marL="257175" indent="-257175" defTabSz="914378">
              <a:lnSpc>
                <a:spcPct val="115000"/>
              </a:lnSpc>
              <a:spcAft>
                <a:spcPts val="1000"/>
              </a:spcAft>
              <a:buFont typeface="Arial" panose="020B0604020202020204" pitchFamily="34" charset="0"/>
              <a:buChar char="•"/>
              <a:defRPr/>
            </a:pPr>
            <a:endParaRPr lang="en-US" sz="1800" i="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914378">
              <a:lnSpc>
                <a:spcPct val="115000"/>
              </a:lnSpc>
              <a:spcAft>
                <a:spcPts val="1000"/>
              </a:spcAft>
              <a:buFont typeface="Arial" panose="020B0604020202020204" pitchFamily="34" charset="0"/>
              <a:buChar char="•"/>
              <a:defRPr/>
            </a:pPr>
            <a:r>
              <a:rPr lang="en-US" sz="1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When in doubt…. Submit a ticket to: </a:t>
            </a:r>
            <a:r>
              <a:rPr lang="en-US" sz="1800" i="1" dirty="0">
                <a:solidFill>
                  <a:srgbClr val="FFFFFF"/>
                </a:solidFill>
                <a:latin typeface="Calibri" panose="020F0502020204030204" pitchFamily="34" charset="0"/>
                <a:ea typeface="Calibri" panose="020F0502020204030204" pitchFamily="34" charset="0"/>
                <a:cs typeface="Times New Roman" panose="02020603050405020304" pitchFamily="18" charset="0"/>
              </a:rPr>
              <a:t>enterprisesupportdesk@doit.nm.gov</a:t>
            </a:r>
          </a:p>
          <a:p>
            <a:pPr defTabSz="914378">
              <a:lnSpc>
                <a:spcPct val="115000"/>
              </a:lnSpc>
              <a:spcAft>
                <a:spcPts val="1000"/>
              </a:spcAft>
              <a:defRPr/>
            </a:pPr>
            <a:endParaRPr lang="en-US" sz="12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defTabSz="685800">
              <a:buClrTx/>
              <a:defRPr/>
            </a:pPr>
            <a:r>
              <a:rPr lang="en-US" sz="1500" kern="1200" dirty="0">
                <a:solidFill>
                  <a:srgbClr val="FFAB40"/>
                </a:solidFill>
                <a:ea typeface="+mn-ea"/>
                <a:cs typeface="+mn-cs"/>
              </a:rPr>
              <a:t>     Query: </a:t>
            </a:r>
          </a:p>
          <a:p>
            <a:pPr defTabSz="685800">
              <a:buClrTx/>
              <a:defRPr/>
            </a:pPr>
            <a:r>
              <a:rPr lang="en-US" sz="1500" kern="1200" dirty="0">
                <a:solidFill>
                  <a:srgbClr val="FFAB40"/>
                </a:solidFill>
                <a:ea typeface="+mn-ea"/>
                <a:cs typeface="+mn-cs"/>
              </a:rPr>
              <a:t>     NMS_TL_DEPTID_BY_SETID</a:t>
            </a:r>
            <a:endParaRPr lang="en-US" dirty="0">
              <a:ea typeface="+mn-ea"/>
            </a:endParaRPr>
          </a:p>
        </p:txBody>
      </p:sp>
    </p:spTree>
    <p:custDataLst>
      <p:tags r:id="rId1"/>
    </p:custDataLst>
    <p:extLst>
      <p:ext uri="{BB962C8B-B14F-4D97-AF65-F5344CB8AC3E}">
        <p14:creationId xmlns:p14="http://schemas.microsoft.com/office/powerpoint/2010/main" val="70008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8520600" cy="864000"/>
          </a:xfrm>
          <a:prstGeom prst="rect">
            <a:avLst/>
          </a:prstGeom>
        </p:spPr>
        <p:txBody>
          <a:bodyPr spcFirstLastPara="1" vert="horz" wrap="square" lIns="91425" tIns="91425" rIns="91425" bIns="91425" rtlCol="0" anchor="b" anchorCtr="0">
            <a:normAutofit/>
          </a:bodyPr>
          <a:lstStyle/>
          <a:p>
            <a:pPr algn="l">
              <a:buSzPts val="990"/>
            </a:pPr>
            <a:r>
              <a:rPr lang="en-US" sz="3900" b="1">
                <a:solidFill>
                  <a:srgbClr val="DE8B26"/>
                </a:solidFill>
                <a:latin typeface="PT Serif"/>
                <a:ea typeface="PT Serif"/>
                <a:cs typeface="PT Serif"/>
                <a:sym typeface="PT Serif"/>
              </a:rPr>
              <a:t>Query Cleanup</a:t>
            </a:r>
            <a:endParaRPr lang="en-US" sz="3900" b="1" dirty="0">
              <a:solidFill>
                <a:srgbClr val="DE8B26"/>
              </a:solidFill>
              <a:latin typeface="PT Serif"/>
              <a:ea typeface="PT Serif"/>
              <a:cs typeface="PT Serif"/>
              <a:sym typeface="PT Serif"/>
            </a:endParaRPr>
          </a:p>
        </p:txBody>
      </p:sp>
      <p:sp>
        <p:nvSpPr>
          <p:cNvPr id="55" name="Google Shape;55;p13"/>
          <p:cNvSpPr txBox="1">
            <a:spLocks noGrp="1"/>
          </p:cNvSpPr>
          <p:nvPr>
            <p:ph type="subTitle" idx="1"/>
          </p:nvPr>
        </p:nvSpPr>
        <p:spPr>
          <a:xfrm>
            <a:off x="105024" y="901866"/>
            <a:ext cx="8520600" cy="3468214"/>
          </a:xfrm>
          <a:prstGeom prst="rect">
            <a:avLst/>
          </a:prstGeom>
        </p:spPr>
        <p:txBody>
          <a:bodyPr spcFirstLastPara="1" vert="horz" wrap="square" lIns="91425" tIns="91425" rIns="91425" bIns="91425" rtlCol="0" anchor="t" anchorCtr="0">
            <a:normAutofit lnSpcReduction="10000"/>
          </a:bodyPr>
          <a:lstStyle/>
          <a:p>
            <a:pPr algn="l"/>
            <a:r>
              <a:rPr lang="en-US" sz="2000" b="1" dirty="0">
                <a:solidFill>
                  <a:srgbClr val="004D4C"/>
                </a:solidFill>
                <a:latin typeface="Source Sans Pro"/>
                <a:ea typeface="Source Sans Pro"/>
                <a:cs typeface="Source Sans Pro"/>
                <a:sym typeface="Source Sans Pro"/>
              </a:rPr>
              <a:t>The SHARE Team is working on cleaning up queries.</a:t>
            </a:r>
          </a:p>
          <a:p>
            <a:pPr algn="l"/>
            <a:r>
              <a:rPr lang="en-US" sz="2000" b="1" dirty="0">
                <a:solidFill>
                  <a:srgbClr val="004D4C"/>
                </a:solidFill>
                <a:latin typeface="Source Sans Pro"/>
                <a:ea typeface="Source Sans Pro"/>
                <a:cs typeface="Source Sans Pro"/>
                <a:sym typeface="Source Sans Pro"/>
              </a:rPr>
              <a:t> </a:t>
            </a:r>
          </a:p>
          <a:p>
            <a:pPr algn="l"/>
            <a:r>
              <a:rPr lang="en-US" sz="2000" b="1" dirty="0">
                <a:solidFill>
                  <a:srgbClr val="004D4C"/>
                </a:solidFill>
                <a:latin typeface="Source Sans Pro"/>
                <a:ea typeface="Source Sans Pro"/>
                <a:cs typeface="Source Sans Pro"/>
                <a:sym typeface="Source Sans Pro"/>
              </a:rPr>
              <a:t>We currently have over 900 public queries, many of which give </a:t>
            </a:r>
          </a:p>
          <a:p>
            <a:pPr algn="l"/>
            <a:r>
              <a:rPr lang="en-US" sz="2000" b="1" dirty="0">
                <a:solidFill>
                  <a:srgbClr val="004D4C"/>
                </a:solidFill>
                <a:latin typeface="Source Sans Pro"/>
                <a:ea typeface="Source Sans Pro"/>
                <a:cs typeface="Source Sans Pro"/>
                <a:sym typeface="Source Sans Pro"/>
              </a:rPr>
              <a:t>Identical information, or very similar information to other queries</a:t>
            </a:r>
          </a:p>
          <a:p>
            <a:pPr algn="l"/>
            <a:endParaRPr lang="en-US" sz="2000" b="1" dirty="0">
              <a:solidFill>
                <a:srgbClr val="004D4C"/>
              </a:solidFill>
              <a:latin typeface="Source Sans Pro"/>
              <a:ea typeface="Source Sans Pro"/>
              <a:cs typeface="Source Sans Pro"/>
              <a:sym typeface="Source Sans Pro"/>
            </a:endParaRPr>
          </a:p>
          <a:p>
            <a:pPr algn="l"/>
            <a:r>
              <a:rPr lang="en-US" sz="2000" b="1" dirty="0">
                <a:solidFill>
                  <a:srgbClr val="004D4C"/>
                </a:solidFill>
                <a:latin typeface="Source Sans Pro"/>
                <a:ea typeface="Source Sans Pro"/>
                <a:cs typeface="Source Sans Pro"/>
                <a:sym typeface="Source Sans Pro"/>
              </a:rPr>
              <a:t>Some queries give the same information but have different prompt criteria. </a:t>
            </a:r>
          </a:p>
          <a:p>
            <a:pPr algn="l"/>
            <a:endParaRPr lang="en-US" sz="2000" b="1" dirty="0">
              <a:solidFill>
                <a:srgbClr val="004D4C"/>
              </a:solidFill>
              <a:latin typeface="Source Sans Pro"/>
              <a:ea typeface="Source Sans Pro"/>
              <a:cs typeface="Source Sans Pro"/>
              <a:sym typeface="Source Sans Pro"/>
            </a:endParaRPr>
          </a:p>
          <a:p>
            <a:pPr algn="l"/>
            <a:r>
              <a:rPr lang="en-US" sz="2000" b="1" dirty="0">
                <a:solidFill>
                  <a:srgbClr val="004D4C"/>
                </a:solidFill>
                <a:latin typeface="Source Sans Pro"/>
                <a:ea typeface="Source Sans Pro"/>
                <a:cs typeface="Source Sans Pro"/>
                <a:sym typeface="Source Sans Pro"/>
              </a:rPr>
              <a:t>Many of these queries can be consolidated down and deleted. </a:t>
            </a:r>
          </a:p>
          <a:p>
            <a:pPr algn="l"/>
            <a:endParaRPr lang="en-US" sz="2000" b="1" dirty="0">
              <a:solidFill>
                <a:srgbClr val="004D4C"/>
              </a:solidFill>
              <a:latin typeface="Source Sans Pro"/>
              <a:ea typeface="Source Sans Pro"/>
              <a:cs typeface="Source Sans Pro"/>
              <a:sym typeface="Source Sans Pro"/>
            </a:endParaRPr>
          </a:p>
          <a:p>
            <a:pPr algn="l"/>
            <a:r>
              <a:rPr lang="en-US" sz="2000" b="1" dirty="0">
                <a:solidFill>
                  <a:srgbClr val="004D4C"/>
                </a:solidFill>
                <a:latin typeface="Source Sans Pro"/>
                <a:ea typeface="Source Sans Pro"/>
                <a:cs typeface="Source Sans Pro"/>
                <a:sym typeface="Source Sans Pro"/>
              </a:rPr>
              <a:t>As we work on cleanup, we will be standardizing queries and coming up with a query catalogue.</a:t>
            </a:r>
          </a:p>
          <a:p>
            <a:pPr algn="l"/>
            <a:endParaRPr lang="en-US" sz="2000" b="1" dirty="0">
              <a:solidFill>
                <a:srgbClr val="004D4C"/>
              </a:solidFill>
              <a:latin typeface="Source Sans Pro"/>
              <a:ea typeface="Source Sans Pro"/>
              <a:cs typeface="Source Sans Pro"/>
              <a:sym typeface="Source Sans Pro"/>
            </a:endParaRPr>
          </a:p>
        </p:txBody>
      </p:sp>
      <p:pic>
        <p:nvPicPr>
          <p:cNvPr id="56" name="Google Shape;56;p13"/>
          <p:cNvPicPr preferRelativeResize="0"/>
          <p:nvPr/>
        </p:nvPicPr>
        <p:blipFill>
          <a:blip r:embed="rId4">
            <a:alphaModFix/>
          </a:blip>
          <a:stretch>
            <a:fillRect/>
          </a:stretch>
        </p:blipFill>
        <p:spPr>
          <a:xfrm>
            <a:off x="311700" y="4432899"/>
            <a:ext cx="1977774" cy="397000"/>
          </a:xfrm>
          <a:prstGeom prst="rect">
            <a:avLst/>
          </a:prstGeom>
          <a:noFill/>
          <a:ln>
            <a:noFill/>
          </a:ln>
        </p:spPr>
      </p:pic>
      <p:cxnSp>
        <p:nvCxnSpPr>
          <p:cNvPr id="57" name="Google Shape;57;p13"/>
          <p:cNvCxnSpPr/>
          <p:nvPr/>
        </p:nvCxnSpPr>
        <p:spPr>
          <a:xfrm>
            <a:off x="105024" y="801180"/>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p:cNvPicPr preferRelativeResize="0"/>
          <p:nvPr/>
        </p:nvPicPr>
        <p:blipFill>
          <a:blip r:embed="rId5">
            <a:alphaModFix/>
          </a:blip>
          <a:stretch>
            <a:fillRect/>
          </a:stretch>
        </p:blipFill>
        <p:spPr>
          <a:xfrm>
            <a:off x="6580833" y="1"/>
            <a:ext cx="2563174" cy="2416225"/>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A9BB2573-59C8-578E-1A05-530A037BEC03}"/>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5F27BF90-C093-C127-354A-6CB3C0570629}"/>
              </a:ext>
            </a:extLst>
          </p:cNvPr>
          <p:cNvSpPr txBox="1">
            <a:spLocks noGrp="1"/>
          </p:cNvSpPr>
          <p:nvPr>
            <p:ph type="ctrTitle"/>
          </p:nvPr>
        </p:nvSpPr>
        <p:spPr>
          <a:xfrm>
            <a:off x="0" y="0"/>
            <a:ext cx="8520600" cy="864000"/>
          </a:xfrm>
          <a:prstGeom prst="rect">
            <a:avLst/>
          </a:prstGeom>
        </p:spPr>
        <p:txBody>
          <a:bodyPr spcFirstLastPara="1" vert="horz" wrap="square" lIns="91425" tIns="91425" rIns="91425" bIns="91425" rtlCol="0" anchor="b" anchorCtr="0">
            <a:normAutofit/>
          </a:bodyPr>
          <a:lstStyle/>
          <a:p>
            <a:pPr algn="l">
              <a:buSzPts val="990"/>
            </a:pPr>
            <a:r>
              <a:rPr lang="en-US" sz="3900" b="1">
                <a:solidFill>
                  <a:srgbClr val="DE8B26"/>
                </a:solidFill>
                <a:latin typeface="PT Serif"/>
                <a:ea typeface="PT Serif"/>
                <a:cs typeface="PT Serif"/>
                <a:sym typeface="PT Serif"/>
              </a:rPr>
              <a:t>Query Cleanup</a:t>
            </a:r>
            <a:endParaRPr lang="en-US" sz="3900" b="1" dirty="0">
              <a:solidFill>
                <a:srgbClr val="DE8B26"/>
              </a:solidFill>
              <a:latin typeface="PT Serif"/>
              <a:ea typeface="PT Serif"/>
              <a:cs typeface="PT Serif"/>
              <a:sym typeface="PT Serif"/>
            </a:endParaRPr>
          </a:p>
        </p:txBody>
      </p:sp>
      <p:sp>
        <p:nvSpPr>
          <p:cNvPr id="55" name="Google Shape;55;p13">
            <a:extLst>
              <a:ext uri="{FF2B5EF4-FFF2-40B4-BE49-F238E27FC236}">
                <a16:creationId xmlns:a16="http://schemas.microsoft.com/office/drawing/2014/main" id="{1D244970-DA5C-940C-58B1-6CEB0EA09CC5}"/>
              </a:ext>
            </a:extLst>
          </p:cNvPr>
          <p:cNvSpPr txBox="1">
            <a:spLocks noGrp="1"/>
          </p:cNvSpPr>
          <p:nvPr>
            <p:ph type="subTitle" idx="1"/>
          </p:nvPr>
        </p:nvSpPr>
        <p:spPr>
          <a:xfrm>
            <a:off x="105024" y="901866"/>
            <a:ext cx="8520600" cy="3468214"/>
          </a:xfrm>
          <a:prstGeom prst="rect">
            <a:avLst/>
          </a:prstGeom>
        </p:spPr>
        <p:txBody>
          <a:bodyPr spcFirstLastPara="1" vert="horz" wrap="square" lIns="91425" tIns="91425" rIns="91425" bIns="91425" rtlCol="0" anchor="t" anchorCtr="0">
            <a:normAutofit/>
          </a:bodyPr>
          <a:lstStyle/>
          <a:p>
            <a:pPr algn="l"/>
            <a:r>
              <a:rPr lang="en-US" sz="2000" b="1" dirty="0">
                <a:solidFill>
                  <a:srgbClr val="004D4C"/>
                </a:solidFill>
                <a:latin typeface="Source Sans Pro"/>
                <a:ea typeface="Source Sans Pro"/>
                <a:cs typeface="Source Sans Pro"/>
                <a:sym typeface="Source Sans Pro"/>
              </a:rPr>
              <a:t>For frequently run queries, we will communicate when we </a:t>
            </a:r>
          </a:p>
          <a:p>
            <a:pPr algn="l"/>
            <a:r>
              <a:rPr lang="en-US" sz="2000" b="1" dirty="0">
                <a:solidFill>
                  <a:srgbClr val="004D4C"/>
                </a:solidFill>
                <a:latin typeface="Source Sans Pro"/>
                <a:ea typeface="Source Sans Pro"/>
                <a:cs typeface="Source Sans Pro"/>
                <a:sym typeface="Source Sans Pro"/>
              </a:rPr>
              <a:t>Will be making changes. </a:t>
            </a:r>
          </a:p>
          <a:p>
            <a:pPr algn="l"/>
            <a:endParaRPr lang="en-US" sz="2000" b="1" dirty="0">
              <a:solidFill>
                <a:srgbClr val="004D4C"/>
              </a:solidFill>
              <a:latin typeface="Source Sans Pro"/>
              <a:ea typeface="Source Sans Pro"/>
              <a:cs typeface="Source Sans Pro"/>
              <a:sym typeface="Source Sans Pro"/>
            </a:endParaRPr>
          </a:p>
          <a:p>
            <a:pPr algn="l"/>
            <a:r>
              <a:rPr lang="en-US" sz="2000" b="1" dirty="0">
                <a:solidFill>
                  <a:srgbClr val="004D4C"/>
                </a:solidFill>
                <a:latin typeface="Source Sans Pro"/>
                <a:ea typeface="Source Sans Pro"/>
                <a:cs typeface="Source Sans Pro"/>
                <a:sym typeface="Source Sans Pro"/>
              </a:rPr>
              <a:t>As an example, we have identified all the queries that report off of </a:t>
            </a:r>
          </a:p>
          <a:p>
            <a:pPr algn="l"/>
            <a:r>
              <a:rPr lang="en-US" sz="2000" b="1" dirty="0">
                <a:solidFill>
                  <a:srgbClr val="004D4C"/>
                </a:solidFill>
                <a:latin typeface="Source Sans Pro"/>
                <a:ea typeface="Source Sans Pro"/>
                <a:cs typeface="Source Sans Pro"/>
                <a:sym typeface="Source Sans Pro"/>
              </a:rPr>
              <a:t>HR Accounting Lines, and we have consolidated the queries down to </a:t>
            </a:r>
          </a:p>
          <a:p>
            <a:pPr algn="l"/>
            <a:r>
              <a:rPr lang="en-US" sz="2000" b="1" dirty="0">
                <a:solidFill>
                  <a:srgbClr val="004D4C"/>
                </a:solidFill>
                <a:latin typeface="Source Sans Pro"/>
                <a:ea typeface="Source Sans Pro"/>
                <a:cs typeface="Source Sans Pro"/>
                <a:sym typeface="Source Sans Pro"/>
              </a:rPr>
              <a:t>one query we think you’ll find helpful. </a:t>
            </a:r>
          </a:p>
          <a:p>
            <a:pPr algn="l"/>
            <a:endParaRPr lang="en-US" sz="2000" b="1" dirty="0">
              <a:solidFill>
                <a:srgbClr val="004D4C"/>
              </a:solidFill>
              <a:latin typeface="Source Sans Pro"/>
              <a:ea typeface="Source Sans Pro"/>
              <a:cs typeface="Source Sans Pro"/>
              <a:sym typeface="Source Sans Pro"/>
            </a:endParaRPr>
          </a:p>
          <a:p>
            <a:pPr algn="l"/>
            <a:r>
              <a:rPr lang="en-US" sz="2000" b="1" dirty="0">
                <a:solidFill>
                  <a:srgbClr val="004D4C"/>
                </a:solidFill>
                <a:latin typeface="Source Sans Pro"/>
                <a:ea typeface="Source Sans Pro"/>
                <a:cs typeface="Source Sans Pro"/>
                <a:sym typeface="Source Sans Pro"/>
              </a:rPr>
              <a:t>We are communicating this change in two ways—</a:t>
            </a:r>
          </a:p>
          <a:p>
            <a:pPr marL="385763" indent="-385763" algn="l">
              <a:buAutoNum type="arabicPeriod"/>
            </a:pPr>
            <a:r>
              <a:rPr lang="en-US" sz="2000" b="1" dirty="0">
                <a:solidFill>
                  <a:srgbClr val="004D4C"/>
                </a:solidFill>
                <a:latin typeface="Source Sans Pro"/>
                <a:ea typeface="Source Sans Pro"/>
                <a:cs typeface="Source Sans Pro"/>
                <a:sym typeface="Source Sans Pro"/>
              </a:rPr>
              <a:t>The description field shows when the query will be deleted</a:t>
            </a:r>
          </a:p>
          <a:p>
            <a:pPr algn="l"/>
            <a:endParaRPr lang="en-US" sz="2000" b="1" dirty="0">
              <a:solidFill>
                <a:srgbClr val="004D4C"/>
              </a:solidFill>
              <a:latin typeface="Source Sans Pro"/>
              <a:ea typeface="Source Sans Pro"/>
              <a:cs typeface="Source Sans Pro"/>
              <a:sym typeface="Source Sans Pro"/>
            </a:endParaRPr>
          </a:p>
          <a:p>
            <a:pPr algn="l"/>
            <a:endParaRPr lang="en-US" sz="2000" b="1" dirty="0">
              <a:solidFill>
                <a:srgbClr val="004D4C"/>
              </a:solidFill>
              <a:latin typeface="Source Sans Pro"/>
              <a:ea typeface="Source Sans Pro"/>
              <a:cs typeface="Source Sans Pro"/>
              <a:sym typeface="Source Sans Pro"/>
            </a:endParaRPr>
          </a:p>
        </p:txBody>
      </p:sp>
      <p:pic>
        <p:nvPicPr>
          <p:cNvPr id="56" name="Google Shape;56;p13">
            <a:extLst>
              <a:ext uri="{FF2B5EF4-FFF2-40B4-BE49-F238E27FC236}">
                <a16:creationId xmlns:a16="http://schemas.microsoft.com/office/drawing/2014/main" id="{40ABFF5F-C3E1-A24D-A628-01BFC27DEE5C}"/>
              </a:ext>
            </a:extLst>
          </p:cNvPr>
          <p:cNvPicPr preferRelativeResize="0"/>
          <p:nvPr/>
        </p:nvPicPr>
        <p:blipFill>
          <a:blip r:embed="rId4">
            <a:alphaModFix/>
          </a:blip>
          <a:stretch>
            <a:fillRect/>
          </a:stretch>
        </p:blipFill>
        <p:spPr>
          <a:xfrm>
            <a:off x="311700" y="4593925"/>
            <a:ext cx="1977774" cy="397000"/>
          </a:xfrm>
          <a:prstGeom prst="rect">
            <a:avLst/>
          </a:prstGeom>
          <a:noFill/>
          <a:ln>
            <a:noFill/>
          </a:ln>
        </p:spPr>
      </p:pic>
      <p:cxnSp>
        <p:nvCxnSpPr>
          <p:cNvPr id="57" name="Google Shape;57;p13">
            <a:extLst>
              <a:ext uri="{FF2B5EF4-FFF2-40B4-BE49-F238E27FC236}">
                <a16:creationId xmlns:a16="http://schemas.microsoft.com/office/drawing/2014/main" id="{8DA01BA0-CDF5-69DA-3948-93015A821305}"/>
              </a:ext>
            </a:extLst>
          </p:cNvPr>
          <p:cNvCxnSpPr/>
          <p:nvPr/>
        </p:nvCxnSpPr>
        <p:spPr>
          <a:xfrm>
            <a:off x="105024" y="801180"/>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a:extLst>
              <a:ext uri="{FF2B5EF4-FFF2-40B4-BE49-F238E27FC236}">
                <a16:creationId xmlns:a16="http://schemas.microsoft.com/office/drawing/2014/main" id="{AAB616A4-58BE-76CD-161C-35C6D2C4B7B0}"/>
              </a:ext>
            </a:extLst>
          </p:cNvPr>
          <p:cNvPicPr preferRelativeResize="0"/>
          <p:nvPr/>
        </p:nvPicPr>
        <p:blipFill>
          <a:blip r:embed="rId5">
            <a:alphaModFix/>
          </a:blip>
          <a:stretch>
            <a:fillRect/>
          </a:stretch>
        </p:blipFill>
        <p:spPr>
          <a:xfrm>
            <a:off x="6580833" y="1"/>
            <a:ext cx="2563174" cy="2416225"/>
          </a:xfrm>
          <a:prstGeom prst="rect">
            <a:avLst/>
          </a:prstGeom>
          <a:noFill/>
          <a:ln>
            <a:noFill/>
          </a:ln>
        </p:spPr>
      </p:pic>
      <p:pic>
        <p:nvPicPr>
          <p:cNvPr id="3" name="Picture 2">
            <a:extLst>
              <a:ext uri="{FF2B5EF4-FFF2-40B4-BE49-F238E27FC236}">
                <a16:creationId xmlns:a16="http://schemas.microsoft.com/office/drawing/2014/main" id="{6BADB29D-C8BB-7B54-8320-F59F219A168B}"/>
              </a:ext>
            </a:extLst>
          </p:cNvPr>
          <p:cNvPicPr>
            <a:picLocks noChangeAspect="1"/>
          </p:cNvPicPr>
          <p:nvPr/>
        </p:nvPicPr>
        <p:blipFill>
          <a:blip r:embed="rId6"/>
          <a:srcRect l="4885" t="10375" r="37592" b="77415"/>
          <a:stretch/>
        </p:blipFill>
        <p:spPr>
          <a:xfrm>
            <a:off x="518376" y="3751137"/>
            <a:ext cx="7512701" cy="791471"/>
          </a:xfrm>
          <a:prstGeom prst="rect">
            <a:avLst/>
          </a:prstGeom>
        </p:spPr>
      </p:pic>
    </p:spTree>
    <p:custDataLst>
      <p:tags r:id="rId1"/>
    </p:custDataLst>
    <p:extLst>
      <p:ext uri="{BB962C8B-B14F-4D97-AF65-F5344CB8AC3E}">
        <p14:creationId xmlns:p14="http://schemas.microsoft.com/office/powerpoint/2010/main" val="3195155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2302</TotalTime>
  <Words>2421</Words>
  <Application>Microsoft Office PowerPoint</Application>
  <PresentationFormat>On-screen Show (16:9)</PresentationFormat>
  <Paragraphs>204</Paragraphs>
  <Slides>37</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Aptos</vt:lpstr>
      <vt:lpstr>Source Sans Pro</vt:lpstr>
      <vt:lpstr>Cambria</vt:lpstr>
      <vt:lpstr>PT Serif</vt:lpstr>
      <vt:lpstr>Aharoni</vt:lpstr>
      <vt:lpstr>Wingdings</vt:lpstr>
      <vt:lpstr>Simple Light</vt:lpstr>
      <vt:lpstr>HCM Quarterly Meeting</vt:lpstr>
      <vt:lpstr>SHARE HCM Team</vt:lpstr>
      <vt:lpstr>PowerPoint Presentation</vt:lpstr>
      <vt:lpstr>PowerPoint Presentation</vt:lpstr>
      <vt:lpstr>PowerPoint Presentation</vt:lpstr>
      <vt:lpstr>PowerPoint Presentation</vt:lpstr>
      <vt:lpstr>PowerPoint Presentation</vt:lpstr>
      <vt:lpstr>Query Cleanup</vt:lpstr>
      <vt:lpstr>Query Cleanup</vt:lpstr>
      <vt:lpstr>Query Cleanup</vt:lpstr>
      <vt:lpstr>Running Queries</vt:lpstr>
      <vt:lpstr>Job/Empl Record Numbers</vt:lpstr>
      <vt:lpstr>Thank You</vt:lpstr>
      <vt:lpstr>Central Payroll Bureau</vt:lpstr>
      <vt:lpstr>Forms Submission System</vt:lpstr>
      <vt:lpstr>To Do:</vt:lpstr>
      <vt:lpstr>Task Profiles &amp; Task Groups</vt:lpstr>
      <vt:lpstr>PowerPoint Presentation</vt:lpstr>
      <vt:lpstr>PowerPoint Presentation</vt:lpstr>
      <vt:lpstr>PowerPoint Presentation</vt:lpstr>
      <vt:lpstr>Task Profiles</vt:lpstr>
      <vt:lpstr>Task Profiles</vt:lpstr>
      <vt:lpstr>Task Profiles</vt:lpstr>
      <vt:lpstr>Combo Codes</vt:lpstr>
      <vt:lpstr>Combo Codes</vt:lpstr>
      <vt:lpstr>PowerPoint Presentation</vt:lpstr>
      <vt:lpstr>Combo Codes</vt:lpstr>
      <vt:lpstr>More On Task Profiles</vt:lpstr>
      <vt:lpstr>Rules to consider for Task Profiles and Combo Codes</vt:lpstr>
      <vt:lpstr>Usefull Queries</vt:lpstr>
      <vt:lpstr>Combo Codes</vt:lpstr>
      <vt:lpstr>Payroll Journals</vt:lpstr>
      <vt:lpstr>PowerPoint Presentation</vt:lpstr>
      <vt:lpstr>Updating Task Profiles</vt:lpstr>
      <vt:lpstr>Items to Consider </vt:lpstr>
      <vt:lpstr>Payroll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Alejandro Guzman</dc:creator>
  <cp:lastModifiedBy>Guzman, Alejandro, DFA</cp:lastModifiedBy>
  <cp:revision>14</cp:revision>
  <dcterms:modified xsi:type="dcterms:W3CDTF">2025-02-14T21:16:59Z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D23E0605-DD4D-4DCD-8D51-AF7959B1BC19</vt:lpwstr>
  </property>
  <property fmtid="{D5CDD505-2E9C-101B-9397-08002B2CF9AE}" pid="3" name="ArticulatePath">
    <vt:lpwstr>DFA Slidedeck Template</vt:lpwstr>
  </property>
</Properties>
</file>