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3"/>
  </p:notesMasterIdLst>
  <p:sldIdLst>
    <p:sldId id="256" r:id="rId2"/>
    <p:sldId id="329" r:id="rId3"/>
    <p:sldId id="330" r:id="rId4"/>
    <p:sldId id="338" r:id="rId5"/>
    <p:sldId id="331" r:id="rId6"/>
    <p:sldId id="300" r:id="rId7"/>
    <p:sldId id="332" r:id="rId8"/>
    <p:sldId id="333" r:id="rId9"/>
    <p:sldId id="259" r:id="rId10"/>
    <p:sldId id="258" r:id="rId11"/>
    <p:sldId id="334" r:id="rId12"/>
    <p:sldId id="335" r:id="rId13"/>
    <p:sldId id="302" r:id="rId14"/>
    <p:sldId id="336" r:id="rId15"/>
    <p:sldId id="304" r:id="rId16"/>
    <p:sldId id="337" r:id="rId17"/>
    <p:sldId id="272" r:id="rId18"/>
    <p:sldId id="326" r:id="rId19"/>
    <p:sldId id="327" r:id="rId20"/>
    <p:sldId id="328" r:id="rId21"/>
    <p:sldId id="312" r:id="rId22"/>
    <p:sldId id="315" r:id="rId23"/>
    <p:sldId id="311" r:id="rId24"/>
    <p:sldId id="314" r:id="rId25"/>
    <p:sldId id="323" r:id="rId26"/>
    <p:sldId id="324" r:id="rId27"/>
    <p:sldId id="325" r:id="rId28"/>
    <p:sldId id="260" r:id="rId29"/>
    <p:sldId id="319" r:id="rId30"/>
    <p:sldId id="320" r:id="rId31"/>
    <p:sldId id="321" r:id="rId32"/>
    <p:sldId id="308" r:id="rId33"/>
    <p:sldId id="305" r:id="rId34"/>
    <p:sldId id="303" r:id="rId35"/>
    <p:sldId id="306" r:id="rId36"/>
    <p:sldId id="309" r:id="rId37"/>
    <p:sldId id="299" r:id="rId38"/>
    <p:sldId id="296" r:id="rId39"/>
    <p:sldId id="287" r:id="rId40"/>
    <p:sldId id="295" r:id="rId41"/>
    <p:sldId id="265" r:id="rId42"/>
  </p:sldIdLst>
  <p:sldSz cx="9144000" cy="5143500" type="screen16x9"/>
  <p:notesSz cx="6858000" cy="9144000"/>
  <p:embeddedFontLst>
    <p:embeddedFont>
      <p:font typeface="PT Serif" panose="020A0603040505020204" pitchFamily="18"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0E9837-1E31-4D62-897D-A9BD733BEBF3}">
          <p14:sldIdLst>
            <p14:sldId id="256"/>
            <p14:sldId id="329"/>
            <p14:sldId id="330"/>
            <p14:sldId id="338"/>
            <p14:sldId id="331"/>
            <p14:sldId id="300"/>
            <p14:sldId id="332"/>
            <p14:sldId id="333"/>
            <p14:sldId id="259"/>
            <p14:sldId id="258"/>
            <p14:sldId id="334"/>
            <p14:sldId id="335"/>
            <p14:sldId id="302"/>
            <p14:sldId id="336"/>
            <p14:sldId id="304"/>
            <p14:sldId id="337"/>
            <p14:sldId id="272"/>
          </p14:sldIdLst>
        </p14:section>
        <p14:section name="Untitled Section" id="{69754A24-CAC8-4C4F-B606-9599FB2D38E3}">
          <p14:sldIdLst>
            <p14:sldId id="326"/>
            <p14:sldId id="327"/>
            <p14:sldId id="328"/>
            <p14:sldId id="312"/>
            <p14:sldId id="315"/>
            <p14:sldId id="311"/>
            <p14:sldId id="314"/>
            <p14:sldId id="323"/>
            <p14:sldId id="324"/>
            <p14:sldId id="325"/>
            <p14:sldId id="260"/>
            <p14:sldId id="319"/>
            <p14:sldId id="320"/>
            <p14:sldId id="321"/>
            <p14:sldId id="308"/>
            <p14:sldId id="305"/>
            <p14:sldId id="303"/>
            <p14:sldId id="306"/>
            <p14:sldId id="309"/>
            <p14:sldId id="299"/>
            <p14:sldId id="296"/>
            <p14:sldId id="287"/>
            <p14:sldId id="295"/>
            <p14:sldId id="2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52A42-7D9E-4581-8ECE-58AD79B09819}" v="36" dt="2026-02-27T20:03:42.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148" d="100"/>
          <a:sy n="148" d="100"/>
        </p:scale>
        <p:origin x="114"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ro, Claudette, DFA" userId="a821d869-59a6-47b5-9d5a-63512d09592d" providerId="ADAL" clId="{7282AF3E-06CB-490B-8CC8-4BED20A43E0D}"/>
    <pc:docChg chg="undo custSel addSld delSld modSld sldOrd modSection">
      <pc:chgData name="Romero, Claudette, DFA" userId="a821d869-59a6-47b5-9d5a-63512d09592d" providerId="ADAL" clId="{7282AF3E-06CB-490B-8CC8-4BED20A43E0D}" dt="2026-03-03T15:14:09.045" v="187" actId="255"/>
      <pc:docMkLst>
        <pc:docMk/>
      </pc:docMkLst>
      <pc:sldChg chg="modSp add del mod">
        <pc:chgData name="Romero, Claudette, DFA" userId="a821d869-59a6-47b5-9d5a-63512d09592d" providerId="ADAL" clId="{7282AF3E-06CB-490B-8CC8-4BED20A43E0D}" dt="2026-02-27T16:55:36.010" v="146" actId="1076"/>
        <pc:sldMkLst>
          <pc:docMk/>
          <pc:sldMk cId="0" sldId="258"/>
        </pc:sldMkLst>
        <pc:spChg chg="mod">
          <ac:chgData name="Romero, Claudette, DFA" userId="a821d869-59a6-47b5-9d5a-63512d09592d" providerId="ADAL" clId="{7282AF3E-06CB-490B-8CC8-4BED20A43E0D}" dt="2026-02-27T16:53:00.817" v="121"/>
          <ac:spMkLst>
            <pc:docMk/>
            <pc:sldMk cId="0" sldId="258"/>
            <ac:spMk id="74" creationId="{00000000-0000-0000-0000-000000000000}"/>
          </ac:spMkLst>
        </pc:spChg>
        <pc:picChg chg="mod">
          <ac:chgData name="Romero, Claudette, DFA" userId="a821d869-59a6-47b5-9d5a-63512d09592d" providerId="ADAL" clId="{7282AF3E-06CB-490B-8CC8-4BED20A43E0D}" dt="2026-02-27T16:55:18.693" v="143" actId="1076"/>
          <ac:picMkLst>
            <pc:docMk/>
            <pc:sldMk cId="0" sldId="258"/>
            <ac:picMk id="73" creationId="{00000000-0000-0000-0000-000000000000}"/>
          </ac:picMkLst>
        </pc:picChg>
        <pc:picChg chg="mod">
          <ac:chgData name="Romero, Claudette, DFA" userId="a821d869-59a6-47b5-9d5a-63512d09592d" providerId="ADAL" clId="{7282AF3E-06CB-490B-8CC8-4BED20A43E0D}" dt="2026-02-27T16:55:36.010" v="146" actId="1076"/>
          <ac:picMkLst>
            <pc:docMk/>
            <pc:sldMk cId="0" sldId="258"/>
            <ac:picMk id="76" creationId="{00000000-0000-0000-0000-000000000000}"/>
          </ac:picMkLst>
        </pc:picChg>
        <pc:cxnChg chg="mod">
          <ac:chgData name="Romero, Claudette, DFA" userId="a821d869-59a6-47b5-9d5a-63512d09592d" providerId="ADAL" clId="{7282AF3E-06CB-490B-8CC8-4BED20A43E0D}" dt="2026-02-27T16:55:09.964" v="141" actId="1076"/>
          <ac:cxnSpMkLst>
            <pc:docMk/>
            <pc:sldMk cId="0" sldId="258"/>
            <ac:cxnSpMk id="75" creationId="{00000000-0000-0000-0000-000000000000}"/>
          </ac:cxnSpMkLst>
        </pc:cxnChg>
      </pc:sldChg>
      <pc:sldChg chg="modSp add del mod">
        <pc:chgData name="Romero, Claudette, DFA" userId="a821d869-59a6-47b5-9d5a-63512d09592d" providerId="ADAL" clId="{7282AF3E-06CB-490B-8CC8-4BED20A43E0D}" dt="2026-02-27T16:55:01.122" v="139" actId="1076"/>
        <pc:sldMkLst>
          <pc:docMk/>
          <pc:sldMk cId="0" sldId="259"/>
        </pc:sldMkLst>
        <pc:picChg chg="mod">
          <ac:chgData name="Romero, Claudette, DFA" userId="a821d869-59a6-47b5-9d5a-63512d09592d" providerId="ADAL" clId="{7282AF3E-06CB-490B-8CC8-4BED20A43E0D}" dt="2026-02-27T16:55:01.122" v="139" actId="1076"/>
          <ac:picMkLst>
            <pc:docMk/>
            <pc:sldMk cId="0" sldId="259"/>
            <ac:picMk id="86" creationId="{00000000-0000-0000-0000-000000000000}"/>
          </ac:picMkLst>
        </pc:picChg>
      </pc:sldChg>
      <pc:sldChg chg="modSp add del">
        <pc:chgData name="Romero, Claudette, DFA" userId="a821d869-59a6-47b5-9d5a-63512d09592d" providerId="ADAL" clId="{7282AF3E-06CB-490B-8CC8-4BED20A43E0D}" dt="2026-02-27T20:03:42.565" v="184"/>
        <pc:sldMkLst>
          <pc:docMk/>
          <pc:sldMk cId="0" sldId="260"/>
        </pc:sldMkLst>
        <pc:spChg chg="mod">
          <ac:chgData name="Romero, Claudette, DFA" userId="a821d869-59a6-47b5-9d5a-63512d09592d" providerId="ADAL" clId="{7282AF3E-06CB-490B-8CC8-4BED20A43E0D}" dt="2026-02-27T16:53:00.817" v="121"/>
          <ac:spMkLst>
            <pc:docMk/>
            <pc:sldMk cId="0" sldId="260"/>
            <ac:spMk id="93" creationId="{00000000-0000-0000-0000-000000000000}"/>
          </ac:spMkLst>
        </pc:spChg>
        <pc:spChg chg="mod">
          <ac:chgData name="Romero, Claudette, DFA" userId="a821d869-59a6-47b5-9d5a-63512d09592d" providerId="ADAL" clId="{7282AF3E-06CB-490B-8CC8-4BED20A43E0D}" dt="2026-02-27T16:53:00.817" v="121"/>
          <ac:spMkLst>
            <pc:docMk/>
            <pc:sldMk cId="0" sldId="260"/>
            <ac:spMk id="96" creationId="{00000000-0000-0000-0000-000000000000}"/>
          </ac:spMkLst>
        </pc:spChg>
        <pc:spChg chg="mod">
          <ac:chgData name="Romero, Claudette, DFA" userId="a821d869-59a6-47b5-9d5a-63512d09592d" providerId="ADAL" clId="{7282AF3E-06CB-490B-8CC8-4BED20A43E0D}" dt="2026-02-27T16:53:00.817" v="121"/>
          <ac:spMkLst>
            <pc:docMk/>
            <pc:sldMk cId="0" sldId="260"/>
            <ac:spMk id="97" creationId="{00000000-0000-0000-0000-000000000000}"/>
          </ac:spMkLst>
        </pc:spChg>
      </pc:sldChg>
      <pc:sldChg chg="add del">
        <pc:chgData name="Romero, Claudette, DFA" userId="a821d869-59a6-47b5-9d5a-63512d09592d" providerId="ADAL" clId="{7282AF3E-06CB-490B-8CC8-4BED20A43E0D}" dt="2026-02-27T20:03:42.565" v="184"/>
        <pc:sldMkLst>
          <pc:docMk/>
          <pc:sldMk cId="0" sldId="265"/>
        </pc:sldMkLst>
      </pc:sldChg>
      <pc:sldChg chg="modSp mod setBg">
        <pc:chgData name="Romero, Claudette, DFA" userId="a821d869-59a6-47b5-9d5a-63512d09592d" providerId="ADAL" clId="{7282AF3E-06CB-490B-8CC8-4BED20A43E0D}" dt="2026-02-27T17:17:32.092" v="180"/>
        <pc:sldMkLst>
          <pc:docMk/>
          <pc:sldMk cId="3836402914" sldId="272"/>
        </pc:sldMkLst>
        <pc:spChg chg="mod">
          <ac:chgData name="Romero, Claudette, DFA" userId="a821d869-59a6-47b5-9d5a-63512d09592d" providerId="ADAL" clId="{7282AF3E-06CB-490B-8CC8-4BED20A43E0D}" dt="2026-02-27T17:16:16.177" v="177" actId="207"/>
          <ac:spMkLst>
            <pc:docMk/>
            <pc:sldMk cId="3836402914" sldId="272"/>
            <ac:spMk id="64" creationId="{702F6049-7A05-A522-929A-7B5476007398}"/>
          </ac:spMkLst>
        </pc:spChg>
        <pc:picChg chg="mod">
          <ac:chgData name="Romero, Claudette, DFA" userId="a821d869-59a6-47b5-9d5a-63512d09592d" providerId="ADAL" clId="{7282AF3E-06CB-490B-8CC8-4BED20A43E0D}" dt="2026-02-27T17:17:32.092" v="180"/>
          <ac:picMkLst>
            <pc:docMk/>
            <pc:sldMk cId="3836402914" sldId="272"/>
            <ac:picMk id="63" creationId="{853298CF-9E09-8AF9-90C0-94AAE6FAB0ED}"/>
          </ac:picMkLst>
        </pc:picChg>
      </pc:sldChg>
      <pc:sldChg chg="delSp modSp add del mod modNotesTx">
        <pc:chgData name="Romero, Claudette, DFA" userId="a821d869-59a6-47b5-9d5a-63512d09592d" providerId="ADAL" clId="{7282AF3E-06CB-490B-8CC8-4BED20A43E0D}" dt="2026-02-27T20:03:42.565" v="184"/>
        <pc:sldMkLst>
          <pc:docMk/>
          <pc:sldMk cId="0" sldId="287"/>
        </pc:sldMkLst>
        <pc:spChg chg="mod">
          <ac:chgData name="Romero, Claudette, DFA" userId="a821d869-59a6-47b5-9d5a-63512d09592d" providerId="ADAL" clId="{7282AF3E-06CB-490B-8CC8-4BED20A43E0D}" dt="2026-02-27T16:58:21.487" v="168" actId="207"/>
          <ac:spMkLst>
            <pc:docMk/>
            <pc:sldMk cId="0" sldId="287"/>
            <ac:spMk id="138" creationId="{00000000-0000-0000-0000-000000000000}"/>
          </ac:spMkLst>
        </pc:spChg>
      </pc:sldChg>
      <pc:sldChg chg="modSp add del mod">
        <pc:chgData name="Romero, Claudette, DFA" userId="a821d869-59a6-47b5-9d5a-63512d09592d" providerId="ADAL" clId="{7282AF3E-06CB-490B-8CC8-4BED20A43E0D}" dt="2026-02-27T20:03:42.565" v="184"/>
        <pc:sldMkLst>
          <pc:docMk/>
          <pc:sldMk cId="2782751091" sldId="295"/>
        </pc:sldMkLst>
        <pc:spChg chg="mod">
          <ac:chgData name="Romero, Claudette, DFA" userId="a821d869-59a6-47b5-9d5a-63512d09592d" providerId="ADAL" clId="{7282AF3E-06CB-490B-8CC8-4BED20A43E0D}" dt="2026-02-26T22:54:38.257" v="25" actId="6549"/>
          <ac:spMkLst>
            <pc:docMk/>
            <pc:sldMk cId="2782751091" sldId="295"/>
            <ac:spMk id="2" creationId="{25AB0238-66A6-781C-1857-94BE8D0D9ED6}"/>
          </ac:spMkLst>
        </pc:spChg>
        <pc:spChg chg="mod">
          <ac:chgData name="Romero, Claudette, DFA" userId="a821d869-59a6-47b5-9d5a-63512d09592d" providerId="ADAL" clId="{7282AF3E-06CB-490B-8CC8-4BED20A43E0D}" dt="2026-02-26T22:54:47.330" v="28" actId="14100"/>
          <ac:spMkLst>
            <pc:docMk/>
            <pc:sldMk cId="2782751091" sldId="295"/>
            <ac:spMk id="4" creationId="{2A1D5981-CE1D-8CAE-C288-0F78455BAA71}"/>
          </ac:spMkLst>
        </pc:spChg>
      </pc:sldChg>
      <pc:sldChg chg="delSp modSp add del mod">
        <pc:chgData name="Romero, Claudette, DFA" userId="a821d869-59a6-47b5-9d5a-63512d09592d" providerId="ADAL" clId="{7282AF3E-06CB-490B-8CC8-4BED20A43E0D}" dt="2026-02-27T20:03:42.565" v="184"/>
        <pc:sldMkLst>
          <pc:docMk/>
          <pc:sldMk cId="1298831766" sldId="296"/>
        </pc:sldMkLst>
        <pc:spChg chg="mod">
          <ac:chgData name="Romero, Claudette, DFA" userId="a821d869-59a6-47b5-9d5a-63512d09592d" providerId="ADAL" clId="{7282AF3E-06CB-490B-8CC8-4BED20A43E0D}" dt="2026-02-26T23:00:20.552" v="70" actId="20577"/>
          <ac:spMkLst>
            <pc:docMk/>
            <pc:sldMk cId="1298831766" sldId="296"/>
            <ac:spMk id="136" creationId="{BC5603F5-50AC-FB7C-739D-3CA7BFECF728}"/>
          </ac:spMkLst>
        </pc:spChg>
      </pc:sldChg>
      <pc:sldChg chg="modSp add del mod">
        <pc:chgData name="Romero, Claudette, DFA" userId="a821d869-59a6-47b5-9d5a-63512d09592d" providerId="ADAL" clId="{7282AF3E-06CB-490B-8CC8-4BED20A43E0D}" dt="2026-03-03T15:14:09.045" v="187" actId="255"/>
        <pc:sldMkLst>
          <pc:docMk/>
          <pc:sldMk cId="4047995873" sldId="299"/>
        </pc:sldMkLst>
        <pc:spChg chg="mod">
          <ac:chgData name="Romero, Claudette, DFA" userId="a821d869-59a6-47b5-9d5a-63512d09592d" providerId="ADAL" clId="{7282AF3E-06CB-490B-8CC8-4BED20A43E0D}" dt="2026-03-03T15:14:09.045" v="187" actId="255"/>
          <ac:spMkLst>
            <pc:docMk/>
            <pc:sldMk cId="4047995873" sldId="299"/>
            <ac:spMk id="72" creationId="{9943ACB0-0F50-B69F-D289-3E704FEE3B53}"/>
          </ac:spMkLst>
        </pc:spChg>
        <pc:spChg chg="mod">
          <ac:chgData name="Romero, Claudette, DFA" userId="a821d869-59a6-47b5-9d5a-63512d09592d" providerId="ADAL" clId="{7282AF3E-06CB-490B-8CC8-4BED20A43E0D}" dt="2026-02-27T16:53:00.817" v="121"/>
          <ac:spMkLst>
            <pc:docMk/>
            <pc:sldMk cId="4047995873" sldId="299"/>
            <ac:spMk id="74" creationId="{4D398F0A-CF74-1BB6-C8D4-03EC17334F5F}"/>
          </ac:spMkLst>
        </pc:spChg>
      </pc:sldChg>
      <pc:sldChg chg="modSp add mod">
        <pc:chgData name="Romero, Claudette, DFA" userId="a821d869-59a6-47b5-9d5a-63512d09592d" providerId="ADAL" clId="{7282AF3E-06CB-490B-8CC8-4BED20A43E0D}" dt="2026-02-27T16:53:46.790" v="131" actId="1076"/>
        <pc:sldMkLst>
          <pc:docMk/>
          <pc:sldMk cId="1271321108" sldId="300"/>
        </pc:sldMkLst>
        <pc:spChg chg="mod">
          <ac:chgData name="Romero, Claudette, DFA" userId="a821d869-59a6-47b5-9d5a-63512d09592d" providerId="ADAL" clId="{7282AF3E-06CB-490B-8CC8-4BED20A43E0D}" dt="2026-02-27T16:53:00.817" v="121"/>
          <ac:spMkLst>
            <pc:docMk/>
            <pc:sldMk cId="1271321108" sldId="300"/>
            <ac:spMk id="74" creationId="{53C5AB1F-EC03-5838-42AA-FCC5B5A10919}"/>
          </ac:spMkLst>
        </pc:spChg>
        <pc:picChg chg="mod">
          <ac:chgData name="Romero, Claudette, DFA" userId="a821d869-59a6-47b5-9d5a-63512d09592d" providerId="ADAL" clId="{7282AF3E-06CB-490B-8CC8-4BED20A43E0D}" dt="2026-02-27T16:53:38.049" v="128" actId="1076"/>
          <ac:picMkLst>
            <pc:docMk/>
            <pc:sldMk cId="1271321108" sldId="300"/>
            <ac:picMk id="73" creationId="{22627642-7B0B-C338-C4A3-2D2EC8241D63}"/>
          </ac:picMkLst>
        </pc:picChg>
        <pc:picChg chg="mod">
          <ac:chgData name="Romero, Claudette, DFA" userId="a821d869-59a6-47b5-9d5a-63512d09592d" providerId="ADAL" clId="{7282AF3E-06CB-490B-8CC8-4BED20A43E0D}" dt="2026-02-27T16:53:46.790" v="131" actId="1076"/>
          <ac:picMkLst>
            <pc:docMk/>
            <pc:sldMk cId="1271321108" sldId="300"/>
            <ac:picMk id="76" creationId="{3BD0C754-36C2-AD71-D72F-4B6B9C680DF7}"/>
          </ac:picMkLst>
        </pc:picChg>
        <pc:cxnChg chg="mod">
          <ac:chgData name="Romero, Claudette, DFA" userId="a821d869-59a6-47b5-9d5a-63512d09592d" providerId="ADAL" clId="{7282AF3E-06CB-490B-8CC8-4BED20A43E0D}" dt="2026-02-27T16:53:40.627" v="129" actId="1076"/>
          <ac:cxnSpMkLst>
            <pc:docMk/>
            <pc:sldMk cId="1271321108" sldId="300"/>
            <ac:cxnSpMk id="75" creationId="{1D67EC5A-3902-2B06-22E1-2B99734B1B93}"/>
          </ac:cxnSpMkLst>
        </pc:cxnChg>
      </pc:sldChg>
      <pc:sldChg chg="modSp add">
        <pc:chgData name="Romero, Claudette, DFA" userId="a821d869-59a6-47b5-9d5a-63512d09592d" providerId="ADAL" clId="{7282AF3E-06CB-490B-8CC8-4BED20A43E0D}" dt="2026-02-27T16:53:00.817" v="121"/>
        <pc:sldMkLst>
          <pc:docMk/>
          <pc:sldMk cId="1194137192" sldId="302"/>
        </pc:sldMkLst>
        <pc:spChg chg="mod">
          <ac:chgData name="Romero, Claudette, DFA" userId="a821d869-59a6-47b5-9d5a-63512d09592d" providerId="ADAL" clId="{7282AF3E-06CB-490B-8CC8-4BED20A43E0D}" dt="2026-02-27T16:53:00.817" v="121"/>
          <ac:spMkLst>
            <pc:docMk/>
            <pc:sldMk cId="1194137192" sldId="302"/>
            <ac:spMk id="74" creationId="{68B2F907-516A-C215-2E6B-9F13A367C917}"/>
          </ac:spMkLst>
        </pc:spChg>
      </pc:sldChg>
      <pc:sldChg chg="modSp add del mod">
        <pc:chgData name="Romero, Claudette, DFA" userId="a821d869-59a6-47b5-9d5a-63512d09592d" providerId="ADAL" clId="{7282AF3E-06CB-490B-8CC8-4BED20A43E0D}" dt="2026-02-27T20:03:42.565" v="184"/>
        <pc:sldMkLst>
          <pc:docMk/>
          <pc:sldMk cId="4019341668" sldId="303"/>
        </pc:sldMkLst>
        <pc:spChg chg="mod">
          <ac:chgData name="Romero, Claudette, DFA" userId="a821d869-59a6-47b5-9d5a-63512d09592d" providerId="ADAL" clId="{7282AF3E-06CB-490B-8CC8-4BED20A43E0D}" dt="2026-02-27T16:53:07.730" v="124"/>
          <ac:spMkLst>
            <pc:docMk/>
            <pc:sldMk cId="4019341668" sldId="303"/>
            <ac:spMk id="2" creationId="{F109F802-EF2E-3871-399B-9CAD04647B92}"/>
          </ac:spMkLst>
        </pc:spChg>
        <pc:cxnChg chg="mod">
          <ac:chgData name="Romero, Claudette, DFA" userId="a821d869-59a6-47b5-9d5a-63512d09592d" providerId="ADAL" clId="{7282AF3E-06CB-490B-8CC8-4BED20A43E0D}" dt="2026-02-27T16:57:09.994" v="154" actId="1076"/>
          <ac:cxnSpMkLst>
            <pc:docMk/>
            <pc:sldMk cId="4019341668" sldId="303"/>
            <ac:cxnSpMk id="5" creationId="{C75229C9-D421-A87A-878A-BB688284798C}"/>
          </ac:cxnSpMkLst>
        </pc:cxnChg>
      </pc:sldChg>
      <pc:sldChg chg="modSp add mod">
        <pc:chgData name="Romero, Claudette, DFA" userId="a821d869-59a6-47b5-9d5a-63512d09592d" providerId="ADAL" clId="{7282AF3E-06CB-490B-8CC8-4BED20A43E0D}" dt="2026-02-27T16:53:25.436" v="127" actId="1076"/>
        <pc:sldMkLst>
          <pc:docMk/>
          <pc:sldMk cId="3299866015" sldId="304"/>
        </pc:sldMkLst>
        <pc:picChg chg="mod">
          <ac:chgData name="Romero, Claudette, DFA" userId="a821d869-59a6-47b5-9d5a-63512d09592d" providerId="ADAL" clId="{7282AF3E-06CB-490B-8CC8-4BED20A43E0D}" dt="2026-02-27T16:53:17.855" v="125" actId="1076"/>
          <ac:picMkLst>
            <pc:docMk/>
            <pc:sldMk cId="3299866015" sldId="304"/>
            <ac:picMk id="73" creationId="{BD8CEAC0-E810-8923-97E3-DC7DFE10670D}"/>
          </ac:picMkLst>
        </pc:picChg>
        <pc:picChg chg="mod">
          <ac:chgData name="Romero, Claudette, DFA" userId="a821d869-59a6-47b5-9d5a-63512d09592d" providerId="ADAL" clId="{7282AF3E-06CB-490B-8CC8-4BED20A43E0D}" dt="2026-02-27T16:53:25.436" v="127" actId="1076"/>
          <ac:picMkLst>
            <pc:docMk/>
            <pc:sldMk cId="3299866015" sldId="304"/>
            <ac:picMk id="76" creationId="{3E9A42DC-4782-1429-39FE-804567656EB6}"/>
          </ac:picMkLst>
        </pc:picChg>
        <pc:cxnChg chg="mod">
          <ac:chgData name="Romero, Claudette, DFA" userId="a821d869-59a6-47b5-9d5a-63512d09592d" providerId="ADAL" clId="{7282AF3E-06CB-490B-8CC8-4BED20A43E0D}" dt="2026-02-27T16:53:20.782" v="126" actId="1076"/>
          <ac:cxnSpMkLst>
            <pc:docMk/>
            <pc:sldMk cId="3299866015" sldId="304"/>
            <ac:cxnSpMk id="75" creationId="{2863CD73-752C-10E6-AE8F-6480FD91CB25}"/>
          </ac:cxnSpMkLst>
        </pc:cxnChg>
      </pc:sldChg>
      <pc:sldChg chg="add del">
        <pc:chgData name="Romero, Claudette, DFA" userId="a821d869-59a6-47b5-9d5a-63512d09592d" providerId="ADAL" clId="{7282AF3E-06CB-490B-8CC8-4BED20A43E0D}" dt="2026-02-27T20:03:42.565" v="184"/>
        <pc:sldMkLst>
          <pc:docMk/>
          <pc:sldMk cId="1793134348" sldId="305"/>
        </pc:sldMkLst>
      </pc:sldChg>
      <pc:sldChg chg="modSp add del">
        <pc:chgData name="Romero, Claudette, DFA" userId="a821d869-59a6-47b5-9d5a-63512d09592d" providerId="ADAL" clId="{7282AF3E-06CB-490B-8CC8-4BED20A43E0D}" dt="2026-02-27T20:03:42.565" v="184"/>
        <pc:sldMkLst>
          <pc:docMk/>
          <pc:sldMk cId="3637350118" sldId="306"/>
        </pc:sldMkLst>
        <pc:spChg chg="mod">
          <ac:chgData name="Romero, Claudette, DFA" userId="a821d869-59a6-47b5-9d5a-63512d09592d" providerId="ADAL" clId="{7282AF3E-06CB-490B-8CC8-4BED20A43E0D}" dt="2026-02-27T16:53:07.730" v="124"/>
          <ac:spMkLst>
            <pc:docMk/>
            <pc:sldMk cId="3637350118" sldId="306"/>
            <ac:spMk id="2" creationId="{F292F4A4-D95E-6DD1-D2F7-D1CA593685D7}"/>
          </ac:spMkLst>
        </pc:spChg>
        <pc:spChg chg="mod">
          <ac:chgData name="Romero, Claudette, DFA" userId="a821d869-59a6-47b5-9d5a-63512d09592d" providerId="ADAL" clId="{7282AF3E-06CB-490B-8CC8-4BED20A43E0D}" dt="2026-02-27T16:53:07.730" v="124"/>
          <ac:spMkLst>
            <pc:docMk/>
            <pc:sldMk cId="3637350118" sldId="306"/>
            <ac:spMk id="3" creationId="{0865775D-201F-1F4E-8B22-383954C3FEF2}"/>
          </ac:spMkLst>
        </pc:spChg>
      </pc:sldChg>
      <pc:sldChg chg="add del ord setBg">
        <pc:chgData name="Romero, Claudette, DFA" userId="a821d869-59a6-47b5-9d5a-63512d09592d" providerId="ADAL" clId="{7282AF3E-06CB-490B-8CC8-4BED20A43E0D}" dt="2026-02-27T20:03:42.565" v="184"/>
        <pc:sldMkLst>
          <pc:docMk/>
          <pc:sldMk cId="2421711928" sldId="308"/>
        </pc:sldMkLst>
      </pc:sldChg>
      <pc:sldChg chg="addSp delSp modSp add del mod setBg">
        <pc:chgData name="Romero, Claudette, DFA" userId="a821d869-59a6-47b5-9d5a-63512d09592d" providerId="ADAL" clId="{7282AF3E-06CB-490B-8CC8-4BED20A43E0D}" dt="2026-02-27T20:03:42.565" v="184"/>
        <pc:sldMkLst>
          <pc:docMk/>
          <pc:sldMk cId="3491593357" sldId="309"/>
        </pc:sldMkLst>
        <pc:spChg chg="mod">
          <ac:chgData name="Romero, Claudette, DFA" userId="a821d869-59a6-47b5-9d5a-63512d09592d" providerId="ADAL" clId="{7282AF3E-06CB-490B-8CC8-4BED20A43E0D}" dt="2026-02-27T16:53:07.730" v="124"/>
          <ac:spMkLst>
            <pc:docMk/>
            <pc:sldMk cId="3491593357" sldId="309"/>
            <ac:spMk id="2" creationId="{272C3717-6398-D6AA-8BAC-0B5606516D85}"/>
          </ac:spMkLst>
        </pc:spChg>
        <pc:picChg chg="add mod">
          <ac:chgData name="Romero, Claudette, DFA" userId="a821d869-59a6-47b5-9d5a-63512d09592d" providerId="ADAL" clId="{7282AF3E-06CB-490B-8CC8-4BED20A43E0D}" dt="2026-02-27T16:57:47.795" v="163" actId="1076"/>
          <ac:picMkLst>
            <pc:docMk/>
            <pc:sldMk cId="3491593357" sldId="309"/>
            <ac:picMk id="4" creationId="{F8DA5875-227F-B8CC-085E-B18743F352B8}"/>
          </ac:picMkLst>
        </pc:picChg>
        <pc:picChg chg="mod">
          <ac:chgData name="Romero, Claudette, DFA" userId="a821d869-59a6-47b5-9d5a-63512d09592d" providerId="ADAL" clId="{7282AF3E-06CB-490B-8CC8-4BED20A43E0D}" dt="2026-02-27T16:57:24.481" v="157" actId="1076"/>
          <ac:picMkLst>
            <pc:docMk/>
            <pc:sldMk cId="3491593357" sldId="309"/>
            <ac:picMk id="5" creationId="{F30F8207-2CE8-A476-5BE5-AA130139C016}"/>
          </ac:picMkLst>
        </pc:picChg>
        <pc:picChg chg="mod">
          <ac:chgData name="Romero, Claudette, DFA" userId="a821d869-59a6-47b5-9d5a-63512d09592d" providerId="ADAL" clId="{7282AF3E-06CB-490B-8CC8-4BED20A43E0D}" dt="2026-02-27T16:58:01.472" v="167" actId="1076"/>
          <ac:picMkLst>
            <pc:docMk/>
            <pc:sldMk cId="3491593357" sldId="309"/>
            <ac:picMk id="8" creationId="{B30E12D9-63B4-14C5-8B06-9DD33F2BCDAD}"/>
          </ac:picMkLst>
        </pc:picChg>
        <pc:cxnChg chg="mod">
          <ac:chgData name="Romero, Claudette, DFA" userId="a821d869-59a6-47b5-9d5a-63512d09592d" providerId="ADAL" clId="{7282AF3E-06CB-490B-8CC8-4BED20A43E0D}" dt="2026-02-27T16:57:59.419" v="166" actId="14100"/>
          <ac:cxnSpMkLst>
            <pc:docMk/>
            <pc:sldMk cId="3491593357" sldId="309"/>
            <ac:cxnSpMk id="7" creationId="{8A060679-1039-A04A-A847-401E810ECAE7}"/>
          </ac:cxnSpMkLst>
        </pc:cxnChg>
      </pc:sldChg>
      <pc:sldChg chg="add del">
        <pc:chgData name="Romero, Claudette, DFA" userId="a821d869-59a6-47b5-9d5a-63512d09592d" providerId="ADAL" clId="{7282AF3E-06CB-490B-8CC8-4BED20A43E0D}" dt="2026-02-27T20:03:42.565" v="184"/>
        <pc:sldMkLst>
          <pc:docMk/>
          <pc:sldMk cId="2316842779" sldId="311"/>
        </pc:sldMkLst>
      </pc:sldChg>
      <pc:sldChg chg="modSp add del mod">
        <pc:chgData name="Romero, Claudette, DFA" userId="a821d869-59a6-47b5-9d5a-63512d09592d" providerId="ADAL" clId="{7282AF3E-06CB-490B-8CC8-4BED20A43E0D}" dt="2026-02-27T20:03:42.565" v="184"/>
        <pc:sldMkLst>
          <pc:docMk/>
          <pc:sldMk cId="4265546275" sldId="312"/>
        </pc:sldMkLst>
        <pc:spChg chg="mod">
          <ac:chgData name="Romero, Claudette, DFA" userId="a821d869-59a6-47b5-9d5a-63512d09592d" providerId="ADAL" clId="{7282AF3E-06CB-490B-8CC8-4BED20A43E0D}" dt="2026-02-26T22:51:03.406" v="1" actId="27636"/>
          <ac:spMkLst>
            <pc:docMk/>
            <pc:sldMk cId="4265546275" sldId="312"/>
            <ac:spMk id="2" creationId="{DE206531-099E-1D5C-25CF-9B4EF9C30396}"/>
          </ac:spMkLst>
        </pc:spChg>
      </pc:sldChg>
      <pc:sldChg chg="modSp add del mod ord">
        <pc:chgData name="Romero, Claudette, DFA" userId="a821d869-59a6-47b5-9d5a-63512d09592d" providerId="ADAL" clId="{7282AF3E-06CB-490B-8CC8-4BED20A43E0D}" dt="2026-02-27T20:03:42.565" v="184"/>
        <pc:sldMkLst>
          <pc:docMk/>
          <pc:sldMk cId="227041963" sldId="314"/>
        </pc:sldMkLst>
        <pc:spChg chg="mod">
          <ac:chgData name="Romero, Claudette, DFA" userId="a821d869-59a6-47b5-9d5a-63512d09592d" providerId="ADAL" clId="{7282AF3E-06CB-490B-8CC8-4BED20A43E0D}" dt="2026-02-26T22:51:39.282" v="6" actId="27636"/>
          <ac:spMkLst>
            <pc:docMk/>
            <pc:sldMk cId="227041963" sldId="314"/>
            <ac:spMk id="2" creationId="{DFCC1C13-F6A5-D67F-02E0-A7F6F7F98AE1}"/>
          </ac:spMkLst>
        </pc:spChg>
      </pc:sldChg>
      <pc:sldChg chg="add del">
        <pc:chgData name="Romero, Claudette, DFA" userId="a821d869-59a6-47b5-9d5a-63512d09592d" providerId="ADAL" clId="{7282AF3E-06CB-490B-8CC8-4BED20A43E0D}" dt="2026-02-27T20:03:42.565" v="184"/>
        <pc:sldMkLst>
          <pc:docMk/>
          <pc:sldMk cId="2148028078" sldId="315"/>
        </pc:sldMkLst>
      </pc:sldChg>
      <pc:sldChg chg="modSp add del ord">
        <pc:chgData name="Romero, Claudette, DFA" userId="a821d869-59a6-47b5-9d5a-63512d09592d" providerId="ADAL" clId="{7282AF3E-06CB-490B-8CC8-4BED20A43E0D}" dt="2026-02-27T20:03:42.565" v="184"/>
        <pc:sldMkLst>
          <pc:docMk/>
          <pc:sldMk cId="0" sldId="319"/>
        </pc:sldMkLst>
        <pc:spChg chg="mod">
          <ac:chgData name="Romero, Claudette, DFA" userId="a821d869-59a6-47b5-9d5a-63512d09592d" providerId="ADAL" clId="{7282AF3E-06CB-490B-8CC8-4BED20A43E0D}" dt="2026-02-27T16:53:00.817" v="121"/>
          <ac:spMkLst>
            <pc:docMk/>
            <pc:sldMk cId="0" sldId="319"/>
            <ac:spMk id="138" creationId="{00000000-0000-0000-0000-000000000000}"/>
          </ac:spMkLst>
        </pc:spChg>
        <pc:spChg chg="mod">
          <ac:chgData name="Romero, Claudette, DFA" userId="a821d869-59a6-47b5-9d5a-63512d09592d" providerId="ADAL" clId="{7282AF3E-06CB-490B-8CC8-4BED20A43E0D}" dt="2026-02-27T16:53:00.817" v="121"/>
          <ac:spMkLst>
            <pc:docMk/>
            <pc:sldMk cId="0" sldId="319"/>
            <ac:spMk id="140" creationId="{00000000-0000-0000-0000-000000000000}"/>
          </ac:spMkLst>
        </pc:spChg>
        <pc:spChg chg="mod">
          <ac:chgData name="Romero, Claudette, DFA" userId="a821d869-59a6-47b5-9d5a-63512d09592d" providerId="ADAL" clId="{7282AF3E-06CB-490B-8CC8-4BED20A43E0D}" dt="2026-02-27T16:53:00.817" v="121"/>
          <ac:spMkLst>
            <pc:docMk/>
            <pc:sldMk cId="0" sldId="319"/>
            <ac:spMk id="141" creationId="{00000000-0000-0000-0000-000000000000}"/>
          </ac:spMkLst>
        </pc:spChg>
      </pc:sldChg>
      <pc:sldChg chg="addSp modSp add del mod">
        <pc:chgData name="Romero, Claudette, DFA" userId="a821d869-59a6-47b5-9d5a-63512d09592d" providerId="ADAL" clId="{7282AF3E-06CB-490B-8CC8-4BED20A43E0D}" dt="2026-02-27T20:03:42.565" v="184"/>
        <pc:sldMkLst>
          <pc:docMk/>
          <pc:sldMk cId="3350604468" sldId="320"/>
        </pc:sldMkLst>
        <pc:spChg chg="mod">
          <ac:chgData name="Romero, Claudette, DFA" userId="a821d869-59a6-47b5-9d5a-63512d09592d" providerId="ADAL" clId="{7282AF3E-06CB-490B-8CC8-4BED20A43E0D}" dt="2026-02-27T16:53:07.730" v="124"/>
          <ac:spMkLst>
            <pc:docMk/>
            <pc:sldMk cId="3350604468" sldId="320"/>
            <ac:spMk id="2" creationId="{79D2606A-03C5-F768-5D89-54B4EE7215B4}"/>
          </ac:spMkLst>
        </pc:spChg>
        <pc:spChg chg="mod">
          <ac:chgData name="Romero, Claudette, DFA" userId="a821d869-59a6-47b5-9d5a-63512d09592d" providerId="ADAL" clId="{7282AF3E-06CB-490B-8CC8-4BED20A43E0D}" dt="2026-02-27T16:53:07.730" v="124"/>
          <ac:spMkLst>
            <pc:docMk/>
            <pc:sldMk cId="3350604468" sldId="320"/>
            <ac:spMk id="3" creationId="{C9AFEE13-B8D4-CBE3-A539-33A49BCA0F10}"/>
          </ac:spMkLst>
        </pc:spChg>
        <pc:picChg chg="mod">
          <ac:chgData name="Romero, Claudette, DFA" userId="a821d869-59a6-47b5-9d5a-63512d09592d" providerId="ADAL" clId="{7282AF3E-06CB-490B-8CC8-4BED20A43E0D}" dt="2026-02-27T16:39:19.045" v="84" actId="1076"/>
          <ac:picMkLst>
            <pc:docMk/>
            <pc:sldMk cId="3350604468" sldId="320"/>
            <ac:picMk id="4" creationId="{22FA2F80-25E4-2F1C-070E-E84EE24F499C}"/>
          </ac:picMkLst>
        </pc:picChg>
        <pc:picChg chg="mod">
          <ac:chgData name="Romero, Claudette, DFA" userId="a821d869-59a6-47b5-9d5a-63512d09592d" providerId="ADAL" clId="{7282AF3E-06CB-490B-8CC8-4BED20A43E0D}" dt="2026-02-27T16:38:44.966" v="77" actId="1076"/>
          <ac:picMkLst>
            <pc:docMk/>
            <pc:sldMk cId="3350604468" sldId="320"/>
            <ac:picMk id="5" creationId="{DFCB450F-410C-9E11-E57A-F40BC83E4918}"/>
          </ac:picMkLst>
        </pc:picChg>
        <pc:picChg chg="add mod">
          <ac:chgData name="Romero, Claudette, DFA" userId="a821d869-59a6-47b5-9d5a-63512d09592d" providerId="ADAL" clId="{7282AF3E-06CB-490B-8CC8-4BED20A43E0D}" dt="2026-02-27T16:39:39.973" v="87" actId="1076"/>
          <ac:picMkLst>
            <pc:docMk/>
            <pc:sldMk cId="3350604468" sldId="320"/>
            <ac:picMk id="7" creationId="{77F96526-6B1C-9DEB-4755-69BEFDA9918E}"/>
          </ac:picMkLst>
        </pc:picChg>
        <pc:cxnChg chg="add mod">
          <ac:chgData name="Romero, Claudette, DFA" userId="a821d869-59a6-47b5-9d5a-63512d09592d" providerId="ADAL" clId="{7282AF3E-06CB-490B-8CC8-4BED20A43E0D}" dt="2026-02-27T16:39:31.861" v="85"/>
          <ac:cxnSpMkLst>
            <pc:docMk/>
            <pc:sldMk cId="3350604468" sldId="320"/>
            <ac:cxnSpMk id="6" creationId="{78B60606-3411-49CA-C8DF-02BA74E898F9}"/>
          </ac:cxnSpMkLst>
        </pc:cxnChg>
      </pc:sldChg>
      <pc:sldChg chg="addSp delSp modSp add del mod setBg delDesignElem">
        <pc:chgData name="Romero, Claudette, DFA" userId="a821d869-59a6-47b5-9d5a-63512d09592d" providerId="ADAL" clId="{7282AF3E-06CB-490B-8CC8-4BED20A43E0D}" dt="2026-02-27T20:03:42.565" v="184"/>
        <pc:sldMkLst>
          <pc:docMk/>
          <pc:sldMk cId="2015703017" sldId="321"/>
        </pc:sldMkLst>
        <pc:spChg chg="mod">
          <ac:chgData name="Romero, Claudette, DFA" userId="a821d869-59a6-47b5-9d5a-63512d09592d" providerId="ADAL" clId="{7282AF3E-06CB-490B-8CC8-4BED20A43E0D}" dt="2026-02-27T16:40:38.459" v="89" actId="26606"/>
          <ac:spMkLst>
            <pc:docMk/>
            <pc:sldMk cId="2015703017" sldId="321"/>
            <ac:spMk id="2" creationId="{057C0C49-55B8-5936-77D6-3986A9D2901C}"/>
          </ac:spMkLst>
        </pc:spChg>
        <pc:spChg chg="mod">
          <ac:chgData name="Romero, Claudette, DFA" userId="a821d869-59a6-47b5-9d5a-63512d09592d" providerId="ADAL" clId="{7282AF3E-06CB-490B-8CC8-4BED20A43E0D}" dt="2026-02-27T16:40:38.459" v="89" actId="26606"/>
          <ac:spMkLst>
            <pc:docMk/>
            <pc:sldMk cId="2015703017" sldId="321"/>
            <ac:spMk id="3" creationId="{52350913-8604-8E18-4EEE-A0E9A0984FD2}"/>
          </ac:spMkLst>
        </pc:spChg>
        <pc:picChg chg="add mod">
          <ac:chgData name="Romero, Claudette, DFA" userId="a821d869-59a6-47b5-9d5a-63512d09592d" providerId="ADAL" clId="{7282AF3E-06CB-490B-8CC8-4BED20A43E0D}" dt="2026-02-27T16:40:41.769" v="90" actId="1076"/>
          <ac:picMkLst>
            <pc:docMk/>
            <pc:sldMk cId="2015703017" sldId="321"/>
            <ac:picMk id="4" creationId="{F17F1B67-E9EB-DCC3-3AB9-3C598E1D909E}"/>
          </ac:picMkLst>
        </pc:picChg>
        <pc:picChg chg="mod">
          <ac:chgData name="Romero, Claudette, DFA" userId="a821d869-59a6-47b5-9d5a-63512d09592d" providerId="ADAL" clId="{7282AF3E-06CB-490B-8CC8-4BED20A43E0D}" dt="2026-02-27T16:40:38.459" v="89" actId="26606"/>
          <ac:picMkLst>
            <pc:docMk/>
            <pc:sldMk cId="2015703017" sldId="321"/>
            <ac:picMk id="5" creationId="{64308649-5593-73EB-5C57-3B7A54AAD720}"/>
          </ac:picMkLst>
        </pc:picChg>
      </pc:sldChg>
      <pc:sldChg chg="modSp add del">
        <pc:chgData name="Romero, Claudette, DFA" userId="a821d869-59a6-47b5-9d5a-63512d09592d" providerId="ADAL" clId="{7282AF3E-06CB-490B-8CC8-4BED20A43E0D}" dt="2026-02-27T20:03:42.565" v="184"/>
        <pc:sldMkLst>
          <pc:docMk/>
          <pc:sldMk cId="2105833432" sldId="323"/>
        </pc:sldMkLst>
        <pc:spChg chg="mod">
          <ac:chgData name="Romero, Claudette, DFA" userId="a821d869-59a6-47b5-9d5a-63512d09592d" providerId="ADAL" clId="{7282AF3E-06CB-490B-8CC8-4BED20A43E0D}" dt="2026-02-27T16:53:07.730" v="124"/>
          <ac:spMkLst>
            <pc:docMk/>
            <pc:sldMk cId="2105833432" sldId="323"/>
            <ac:spMk id="2" creationId="{A142CA51-7567-9893-E46E-7733112613AC}"/>
          </ac:spMkLst>
        </pc:spChg>
        <pc:spChg chg="mod">
          <ac:chgData name="Romero, Claudette, DFA" userId="a821d869-59a6-47b5-9d5a-63512d09592d" providerId="ADAL" clId="{7282AF3E-06CB-490B-8CC8-4BED20A43E0D}" dt="2026-02-27T16:53:07.730" v="124"/>
          <ac:spMkLst>
            <pc:docMk/>
            <pc:sldMk cId="2105833432" sldId="323"/>
            <ac:spMk id="3" creationId="{3582A6F0-FDCE-3779-1841-E4F91C15B28D}"/>
          </ac:spMkLst>
        </pc:spChg>
      </pc:sldChg>
      <pc:sldChg chg="modSp add del">
        <pc:chgData name="Romero, Claudette, DFA" userId="a821d869-59a6-47b5-9d5a-63512d09592d" providerId="ADAL" clId="{7282AF3E-06CB-490B-8CC8-4BED20A43E0D}" dt="2026-02-27T20:03:42.565" v="184"/>
        <pc:sldMkLst>
          <pc:docMk/>
          <pc:sldMk cId="2875940728" sldId="324"/>
        </pc:sldMkLst>
        <pc:spChg chg="mod">
          <ac:chgData name="Romero, Claudette, DFA" userId="a821d869-59a6-47b5-9d5a-63512d09592d" providerId="ADAL" clId="{7282AF3E-06CB-490B-8CC8-4BED20A43E0D}" dt="2026-02-27T16:53:07.730" v="124"/>
          <ac:spMkLst>
            <pc:docMk/>
            <pc:sldMk cId="2875940728" sldId="324"/>
            <ac:spMk id="3" creationId="{CEAF8CE4-D828-39EC-E34F-2239174ED073}"/>
          </ac:spMkLst>
        </pc:spChg>
      </pc:sldChg>
      <pc:sldChg chg="modSp add del mod">
        <pc:chgData name="Romero, Claudette, DFA" userId="a821d869-59a6-47b5-9d5a-63512d09592d" providerId="ADAL" clId="{7282AF3E-06CB-490B-8CC8-4BED20A43E0D}" dt="2026-02-27T20:03:42.565" v="184"/>
        <pc:sldMkLst>
          <pc:docMk/>
          <pc:sldMk cId="1759756191" sldId="325"/>
        </pc:sldMkLst>
        <pc:spChg chg="mod">
          <ac:chgData name="Romero, Claudette, DFA" userId="a821d869-59a6-47b5-9d5a-63512d09592d" providerId="ADAL" clId="{7282AF3E-06CB-490B-8CC8-4BED20A43E0D}" dt="2026-02-26T22:56:56.605" v="34" actId="27636"/>
          <ac:spMkLst>
            <pc:docMk/>
            <pc:sldMk cId="1759756191" sldId="325"/>
            <ac:spMk id="2" creationId="{AEC39B1A-00CF-500D-B067-8E00400F03BB}"/>
          </ac:spMkLst>
        </pc:spChg>
      </pc:sldChg>
      <pc:sldChg chg="modSp add del mod setBg">
        <pc:chgData name="Romero, Claudette, DFA" userId="a821d869-59a6-47b5-9d5a-63512d09592d" providerId="ADAL" clId="{7282AF3E-06CB-490B-8CC8-4BED20A43E0D}" dt="2026-03-03T15:13:38.979" v="186" actId="20577"/>
        <pc:sldMkLst>
          <pc:docMk/>
          <pc:sldMk cId="0" sldId="326"/>
        </pc:sldMkLst>
        <pc:spChg chg="mod">
          <ac:chgData name="Romero, Claudette, DFA" userId="a821d869-59a6-47b5-9d5a-63512d09592d" providerId="ADAL" clId="{7282AF3E-06CB-490B-8CC8-4BED20A43E0D}" dt="2026-03-03T15:13:38.979" v="186" actId="20577"/>
          <ac:spMkLst>
            <pc:docMk/>
            <pc:sldMk cId="0" sldId="326"/>
            <ac:spMk id="74" creationId="{00000000-0000-0000-0000-000000000000}"/>
          </ac:spMkLst>
        </pc:spChg>
        <pc:picChg chg="mod">
          <ac:chgData name="Romero, Claudette, DFA" userId="a821d869-59a6-47b5-9d5a-63512d09592d" providerId="ADAL" clId="{7282AF3E-06CB-490B-8CC8-4BED20A43E0D}" dt="2026-02-27T16:56:40.302" v="153" actId="1076"/>
          <ac:picMkLst>
            <pc:docMk/>
            <pc:sldMk cId="0" sldId="326"/>
            <ac:picMk id="73" creationId="{00000000-0000-0000-0000-000000000000}"/>
          </ac:picMkLst>
        </pc:picChg>
        <pc:picChg chg="mod">
          <ac:chgData name="Romero, Claudette, DFA" userId="a821d869-59a6-47b5-9d5a-63512d09592d" providerId="ADAL" clId="{7282AF3E-06CB-490B-8CC8-4BED20A43E0D}" dt="2026-02-27T16:56:32.508" v="150" actId="1076"/>
          <ac:picMkLst>
            <pc:docMk/>
            <pc:sldMk cId="0" sldId="326"/>
            <ac:picMk id="76" creationId="{00000000-0000-0000-0000-000000000000}"/>
          </ac:picMkLst>
        </pc:picChg>
        <pc:cxnChg chg="mod">
          <ac:chgData name="Romero, Claudette, DFA" userId="a821d869-59a6-47b5-9d5a-63512d09592d" providerId="ADAL" clId="{7282AF3E-06CB-490B-8CC8-4BED20A43E0D}" dt="2026-02-27T16:56:30.504" v="149" actId="1076"/>
          <ac:cxnSpMkLst>
            <pc:docMk/>
            <pc:sldMk cId="0" sldId="326"/>
            <ac:cxnSpMk id="75" creationId="{00000000-0000-0000-0000-000000000000}"/>
          </ac:cxnSpMkLst>
        </pc:cxnChg>
      </pc:sldChg>
      <pc:sldChg chg="modSp add del">
        <pc:chgData name="Romero, Claudette, DFA" userId="a821d869-59a6-47b5-9d5a-63512d09592d" providerId="ADAL" clId="{7282AF3E-06CB-490B-8CC8-4BED20A43E0D}" dt="2026-02-27T20:03:42.565" v="184"/>
        <pc:sldMkLst>
          <pc:docMk/>
          <pc:sldMk cId="0" sldId="327"/>
        </pc:sldMkLst>
        <pc:spChg chg="mod">
          <ac:chgData name="Romero, Claudette, DFA" userId="a821d869-59a6-47b5-9d5a-63512d09592d" providerId="ADAL" clId="{7282AF3E-06CB-490B-8CC8-4BED20A43E0D}" dt="2026-02-27T16:53:00.817" v="121"/>
          <ac:spMkLst>
            <pc:docMk/>
            <pc:sldMk cId="0" sldId="327"/>
            <ac:spMk id="84" creationId="{00000000-0000-0000-0000-000000000000}"/>
          </ac:spMkLst>
        </pc:spChg>
      </pc:sldChg>
      <pc:sldChg chg="modSp add del mod">
        <pc:chgData name="Romero, Claudette, DFA" userId="a821d869-59a6-47b5-9d5a-63512d09592d" providerId="ADAL" clId="{7282AF3E-06CB-490B-8CC8-4BED20A43E0D}" dt="2026-02-27T20:03:42.565" v="184"/>
        <pc:sldMkLst>
          <pc:docMk/>
          <pc:sldMk cId="3895104413" sldId="328"/>
        </pc:sldMkLst>
        <pc:spChg chg="mod">
          <ac:chgData name="Romero, Claudette, DFA" userId="a821d869-59a6-47b5-9d5a-63512d09592d" providerId="ADAL" clId="{7282AF3E-06CB-490B-8CC8-4BED20A43E0D}" dt="2026-02-27T16:53:07.730" v="124"/>
          <ac:spMkLst>
            <pc:docMk/>
            <pc:sldMk cId="3895104413" sldId="328"/>
            <ac:spMk id="2" creationId="{062C8252-3F83-6B2A-2A85-80003EB127B4}"/>
          </ac:spMkLst>
        </pc:spChg>
        <pc:spChg chg="mod">
          <ac:chgData name="Romero, Claudette, DFA" userId="a821d869-59a6-47b5-9d5a-63512d09592d" providerId="ADAL" clId="{7282AF3E-06CB-490B-8CC8-4BED20A43E0D}" dt="2026-02-27T16:53:07.730" v="124"/>
          <ac:spMkLst>
            <pc:docMk/>
            <pc:sldMk cId="3895104413" sldId="328"/>
            <ac:spMk id="3" creationId="{3290FEE0-B566-0743-4A43-E4E8488BB8C0}"/>
          </ac:spMkLst>
        </pc:spChg>
        <pc:spChg chg="mod">
          <ac:chgData name="Romero, Claudette, DFA" userId="a821d869-59a6-47b5-9d5a-63512d09592d" providerId="ADAL" clId="{7282AF3E-06CB-490B-8CC8-4BED20A43E0D}" dt="2026-02-27T16:53:07.730" v="124"/>
          <ac:spMkLst>
            <pc:docMk/>
            <pc:sldMk cId="3895104413" sldId="328"/>
            <ac:spMk id="4" creationId="{08FEF4CC-0334-07E7-15AC-879999A7089E}"/>
          </ac:spMkLst>
        </pc:spChg>
        <pc:picChg chg="mod">
          <ac:chgData name="Romero, Claudette, DFA" userId="a821d869-59a6-47b5-9d5a-63512d09592d" providerId="ADAL" clId="{7282AF3E-06CB-490B-8CC8-4BED20A43E0D}" dt="2026-02-27T16:42:36.132" v="99" actId="1440"/>
          <ac:picMkLst>
            <pc:docMk/>
            <pc:sldMk cId="3895104413" sldId="328"/>
            <ac:picMk id="14" creationId="{27FA1B93-7BDD-0C12-AA93-7EC9FA3A2A96}"/>
          </ac:picMkLst>
        </pc:picChg>
        <pc:picChg chg="mod">
          <ac:chgData name="Romero, Claudette, DFA" userId="a821d869-59a6-47b5-9d5a-63512d09592d" providerId="ADAL" clId="{7282AF3E-06CB-490B-8CC8-4BED20A43E0D}" dt="2026-02-27T16:42:33.049" v="97" actId="1440"/>
          <ac:picMkLst>
            <pc:docMk/>
            <pc:sldMk cId="3895104413" sldId="328"/>
            <ac:picMk id="15" creationId="{6BF40968-1725-D197-1CAB-9DF47511FD00}"/>
          </ac:picMkLst>
        </pc:picChg>
      </pc:sldChg>
      <pc:sldChg chg="modSp add mod">
        <pc:chgData name="Romero, Claudette, DFA" userId="a821d869-59a6-47b5-9d5a-63512d09592d" providerId="ADAL" clId="{7282AF3E-06CB-490B-8CC8-4BED20A43E0D}" dt="2026-02-27T16:53:01.002" v="122" actId="27636"/>
        <pc:sldMkLst>
          <pc:docMk/>
          <pc:sldMk cId="0" sldId="329"/>
        </pc:sldMkLst>
        <pc:spChg chg="mod">
          <ac:chgData name="Romero, Claudette, DFA" userId="a821d869-59a6-47b5-9d5a-63512d09592d" providerId="ADAL" clId="{7282AF3E-06CB-490B-8CC8-4BED20A43E0D}" dt="2026-02-27T16:53:01.002" v="122" actId="27636"/>
          <ac:spMkLst>
            <pc:docMk/>
            <pc:sldMk cId="0" sldId="329"/>
            <ac:spMk id="65" creationId="{00000000-0000-0000-0000-000000000000}"/>
          </ac:spMkLst>
        </pc:spChg>
      </pc:sldChg>
      <pc:sldChg chg="modSp add">
        <pc:chgData name="Romero, Claudette, DFA" userId="a821d869-59a6-47b5-9d5a-63512d09592d" providerId="ADAL" clId="{7282AF3E-06CB-490B-8CC8-4BED20A43E0D}" dt="2026-02-27T16:53:07.730" v="124"/>
        <pc:sldMkLst>
          <pc:docMk/>
          <pc:sldMk cId="0" sldId="330"/>
        </pc:sldMkLst>
        <pc:spChg chg="mod">
          <ac:chgData name="Romero, Claudette, DFA" userId="a821d869-59a6-47b5-9d5a-63512d09592d" providerId="ADAL" clId="{7282AF3E-06CB-490B-8CC8-4BED20A43E0D}" dt="2026-02-27T16:53:07.730" v="124"/>
          <ac:spMkLst>
            <pc:docMk/>
            <pc:sldMk cId="0" sldId="330"/>
            <ac:spMk id="72" creationId="{00000000-0000-0000-0000-000000000000}"/>
          </ac:spMkLst>
        </pc:spChg>
        <pc:spChg chg="mod">
          <ac:chgData name="Romero, Claudette, DFA" userId="a821d869-59a6-47b5-9d5a-63512d09592d" providerId="ADAL" clId="{7282AF3E-06CB-490B-8CC8-4BED20A43E0D}" dt="2026-02-27T16:53:07.730" v="124"/>
          <ac:spMkLst>
            <pc:docMk/>
            <pc:sldMk cId="0" sldId="330"/>
            <ac:spMk id="74" creationId="{00000000-0000-0000-0000-000000000000}"/>
          </ac:spMkLst>
        </pc:spChg>
      </pc:sldChg>
      <pc:sldChg chg="modSp add mod">
        <pc:chgData name="Romero, Claudette, DFA" userId="a821d869-59a6-47b5-9d5a-63512d09592d" providerId="ADAL" clId="{7282AF3E-06CB-490B-8CC8-4BED20A43E0D}" dt="2026-02-27T16:54:19.110" v="136" actId="1076"/>
        <pc:sldMkLst>
          <pc:docMk/>
          <pc:sldMk cId="0" sldId="331"/>
        </pc:sldMkLst>
        <pc:spChg chg="mod">
          <ac:chgData name="Romero, Claudette, DFA" userId="a821d869-59a6-47b5-9d5a-63512d09592d" providerId="ADAL" clId="{7282AF3E-06CB-490B-8CC8-4BED20A43E0D}" dt="2026-02-27T16:54:19.110" v="136" actId="1076"/>
          <ac:spMkLst>
            <pc:docMk/>
            <pc:sldMk cId="0" sldId="331"/>
            <ac:spMk id="91" creationId="{00000000-0000-0000-0000-000000000000}"/>
          </ac:spMkLst>
        </pc:spChg>
        <pc:spChg chg="mod">
          <ac:chgData name="Romero, Claudette, DFA" userId="a821d869-59a6-47b5-9d5a-63512d09592d" providerId="ADAL" clId="{7282AF3E-06CB-490B-8CC8-4BED20A43E0D}" dt="2026-02-27T16:53:00.817" v="121"/>
          <ac:spMkLst>
            <pc:docMk/>
            <pc:sldMk cId="0" sldId="331"/>
            <ac:spMk id="93" creationId="{00000000-0000-0000-0000-000000000000}"/>
          </ac:spMkLst>
        </pc:spChg>
        <pc:picChg chg="mod">
          <ac:chgData name="Romero, Claudette, DFA" userId="a821d869-59a6-47b5-9d5a-63512d09592d" providerId="ADAL" clId="{7282AF3E-06CB-490B-8CC8-4BED20A43E0D}" dt="2026-02-27T16:54:14.496" v="135" actId="14100"/>
          <ac:picMkLst>
            <pc:docMk/>
            <pc:sldMk cId="0" sldId="331"/>
            <ac:picMk id="2" creationId="{19772FC0-B45B-4064-9211-ADA9039BC417}"/>
          </ac:picMkLst>
        </pc:picChg>
        <pc:picChg chg="mod">
          <ac:chgData name="Romero, Claudette, DFA" userId="a821d869-59a6-47b5-9d5a-63512d09592d" providerId="ADAL" clId="{7282AF3E-06CB-490B-8CC8-4BED20A43E0D}" dt="2026-02-27T16:53:58.315" v="133" actId="1076"/>
          <ac:picMkLst>
            <pc:docMk/>
            <pc:sldMk cId="0" sldId="331"/>
            <ac:picMk id="92" creationId="{00000000-0000-0000-0000-000000000000}"/>
          </ac:picMkLst>
        </pc:picChg>
        <pc:cxnChg chg="mod">
          <ac:chgData name="Romero, Claudette, DFA" userId="a821d869-59a6-47b5-9d5a-63512d09592d" providerId="ADAL" clId="{7282AF3E-06CB-490B-8CC8-4BED20A43E0D}" dt="2026-02-27T16:54:01.062" v="134" actId="1076"/>
          <ac:cxnSpMkLst>
            <pc:docMk/>
            <pc:sldMk cId="0" sldId="331"/>
            <ac:cxnSpMk id="94" creationId="{00000000-0000-0000-0000-000000000000}"/>
          </ac:cxnSpMkLst>
        </pc:cxnChg>
      </pc:sldChg>
      <pc:sldChg chg="modSp add mod">
        <pc:chgData name="Romero, Claudette, DFA" userId="a821d869-59a6-47b5-9d5a-63512d09592d" providerId="ADAL" clId="{7282AF3E-06CB-490B-8CC8-4BED20A43E0D}" dt="2026-02-27T16:54:47.331" v="138" actId="1076"/>
        <pc:sldMkLst>
          <pc:docMk/>
          <pc:sldMk cId="1507551240" sldId="332"/>
        </pc:sldMkLst>
        <pc:picChg chg="mod">
          <ac:chgData name="Romero, Claudette, DFA" userId="a821d869-59a6-47b5-9d5a-63512d09592d" providerId="ADAL" clId="{7282AF3E-06CB-490B-8CC8-4BED20A43E0D}" dt="2026-02-27T16:54:47.331" v="138" actId="1076"/>
          <ac:picMkLst>
            <pc:docMk/>
            <pc:sldMk cId="1507551240" sldId="332"/>
            <ac:picMk id="113" creationId="{81F7DD62-F178-9726-4691-F33A7999A75C}"/>
          </ac:picMkLst>
        </pc:picChg>
      </pc:sldChg>
      <pc:sldChg chg="add">
        <pc:chgData name="Romero, Claudette, DFA" userId="a821d869-59a6-47b5-9d5a-63512d09592d" providerId="ADAL" clId="{7282AF3E-06CB-490B-8CC8-4BED20A43E0D}" dt="2026-02-27T16:48:24.142" v="112"/>
        <pc:sldMkLst>
          <pc:docMk/>
          <pc:sldMk cId="1986074824" sldId="333"/>
        </pc:sldMkLst>
      </pc:sldChg>
      <pc:sldChg chg="modSp add">
        <pc:chgData name="Romero, Claudette, DFA" userId="a821d869-59a6-47b5-9d5a-63512d09592d" providerId="ADAL" clId="{7282AF3E-06CB-490B-8CC8-4BED20A43E0D}" dt="2026-02-27T16:53:00.817" v="121"/>
        <pc:sldMkLst>
          <pc:docMk/>
          <pc:sldMk cId="489876662" sldId="334"/>
        </pc:sldMkLst>
        <pc:spChg chg="mod">
          <ac:chgData name="Romero, Claudette, DFA" userId="a821d869-59a6-47b5-9d5a-63512d09592d" providerId="ADAL" clId="{7282AF3E-06CB-490B-8CC8-4BED20A43E0D}" dt="2026-02-27T16:53:00.817" v="121"/>
          <ac:spMkLst>
            <pc:docMk/>
            <pc:sldMk cId="489876662" sldId="334"/>
            <ac:spMk id="74" creationId="{3872F540-6C00-4B42-EE0F-0FB902E9D4D4}"/>
          </ac:spMkLst>
        </pc:spChg>
      </pc:sldChg>
      <pc:sldChg chg="modSp add mod">
        <pc:chgData name="Romero, Claudette, DFA" userId="a821d869-59a6-47b5-9d5a-63512d09592d" providerId="ADAL" clId="{7282AF3E-06CB-490B-8CC8-4BED20A43E0D}" dt="2026-02-27T16:55:51.281" v="147" actId="167"/>
        <pc:sldMkLst>
          <pc:docMk/>
          <pc:sldMk cId="3031776551" sldId="335"/>
        </pc:sldMkLst>
        <pc:picChg chg="ord">
          <ac:chgData name="Romero, Claudette, DFA" userId="a821d869-59a6-47b5-9d5a-63512d09592d" providerId="ADAL" clId="{7282AF3E-06CB-490B-8CC8-4BED20A43E0D}" dt="2026-02-27T16:55:51.281" v="147" actId="167"/>
          <ac:picMkLst>
            <pc:docMk/>
            <pc:sldMk cId="3031776551" sldId="335"/>
            <ac:picMk id="5" creationId="{3EFE8D98-A27A-C655-B64C-1D2C2E888E35}"/>
          </ac:picMkLst>
        </pc:picChg>
      </pc:sldChg>
      <pc:sldChg chg="modSp add mod">
        <pc:chgData name="Romero, Claudette, DFA" userId="a821d869-59a6-47b5-9d5a-63512d09592d" providerId="ADAL" clId="{7282AF3E-06CB-490B-8CC8-4BED20A43E0D}" dt="2026-02-27T16:56:09.983" v="148" actId="167"/>
        <pc:sldMkLst>
          <pc:docMk/>
          <pc:sldMk cId="1551367640" sldId="336"/>
        </pc:sldMkLst>
        <pc:spChg chg="mod">
          <ac:chgData name="Romero, Claudette, DFA" userId="a821d869-59a6-47b5-9d5a-63512d09592d" providerId="ADAL" clId="{7282AF3E-06CB-490B-8CC8-4BED20A43E0D}" dt="2026-02-27T16:53:00.817" v="121"/>
          <ac:spMkLst>
            <pc:docMk/>
            <pc:sldMk cId="1551367640" sldId="336"/>
            <ac:spMk id="74" creationId="{0B18728D-49C2-9644-C07D-053D27421C4A}"/>
          </ac:spMkLst>
        </pc:spChg>
        <pc:picChg chg="ord">
          <ac:chgData name="Romero, Claudette, DFA" userId="a821d869-59a6-47b5-9d5a-63512d09592d" providerId="ADAL" clId="{7282AF3E-06CB-490B-8CC8-4BED20A43E0D}" dt="2026-02-27T16:56:09.983" v="148" actId="167"/>
          <ac:picMkLst>
            <pc:docMk/>
            <pc:sldMk cId="1551367640" sldId="336"/>
            <ac:picMk id="11" creationId="{A2CF43BE-93CA-02C4-905C-3FBE6D80A07C}"/>
          </ac:picMkLst>
        </pc:picChg>
      </pc:sldChg>
      <pc:sldChg chg="add ord">
        <pc:chgData name="Romero, Claudette, DFA" userId="a821d869-59a6-47b5-9d5a-63512d09592d" providerId="ADAL" clId="{7282AF3E-06CB-490B-8CC8-4BED20A43E0D}" dt="2026-02-27T16:52:11.749" v="119"/>
        <pc:sldMkLst>
          <pc:docMk/>
          <pc:sldMk cId="928149665" sldId="337"/>
        </pc:sldMkLst>
      </pc:sldChg>
      <pc:sldChg chg="add">
        <pc:chgData name="Romero, Claudette, DFA" userId="a821d869-59a6-47b5-9d5a-63512d09592d" providerId="ADAL" clId="{7282AF3E-06CB-490B-8CC8-4BED20A43E0D}" dt="2026-02-27T18:41:53.891" v="181"/>
        <pc:sldMkLst>
          <pc:docMk/>
          <pc:sldMk cId="3831366002" sldId="338"/>
        </pc:sldMkLst>
      </pc:sldChg>
      <pc:sldMasterChg chg="delSldLayout">
        <pc:chgData name="Romero, Claudette, DFA" userId="a821d869-59a6-47b5-9d5a-63512d09592d" providerId="ADAL" clId="{7282AF3E-06CB-490B-8CC8-4BED20A43E0D}" dt="2026-02-27T20:02:57.709" v="183" actId="2696"/>
        <pc:sldMasterMkLst>
          <pc:docMk/>
          <pc:sldMasterMk cId="3808446393" sldId="2147483675"/>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425ECCEE-5740-704A-DA31-1ED554EE8490}"/>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DC7A12FE-3C6C-12E5-E310-F484912F1A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36E51423-9172-6964-D4C0-381713A083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32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C5D96B79-E6BB-8748-CBA4-129EDB33863D}"/>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407A0235-45FC-2C11-E262-155743D50E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E562BB32-33A1-10C3-6478-8170386ADA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268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69747FD7-CCA0-DD16-18A7-8F3FD05F43C7}"/>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1CF438D0-1630-5600-ABE7-E532073AEC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BAC72CD4-9AB1-87F8-B4C0-17338768E2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24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F441A1BE-F347-2E81-ED31-CF42838C2889}"/>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B7342D6B-EBA7-B1A1-CDB0-BD24731009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E51135F0-F73A-234F-DCA6-F45A99FCDB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3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993F7B84-C05C-C265-C672-236340E81F0D}"/>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56C96E60-C537-1F20-3BFB-B918F71AD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A8CC554D-F256-44ED-810D-158D33A889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98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9626BB7B-B7A6-8B53-083E-568E1E7B627F}"/>
            </a:ext>
          </a:extLst>
        </p:cNvPr>
        <p:cNvGrpSpPr/>
        <p:nvPr/>
      </p:nvGrpSpPr>
      <p:grpSpPr>
        <a:xfrm>
          <a:off x="0" y="0"/>
          <a:ext cx="0" cy="0"/>
          <a:chOff x="0" y="0"/>
          <a:chExt cx="0" cy="0"/>
        </a:xfrm>
      </p:grpSpPr>
      <p:sp>
        <p:nvSpPr>
          <p:cNvPr id="152" name="Google Shape;152;g153ca17f60e_0_221:notes">
            <a:extLst>
              <a:ext uri="{FF2B5EF4-FFF2-40B4-BE49-F238E27FC236}">
                <a16:creationId xmlns:a16="http://schemas.microsoft.com/office/drawing/2014/main" id="{C7B16A44-AB7F-F8C5-4CCC-5A3A59AD63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a:extLst>
              <a:ext uri="{FF2B5EF4-FFF2-40B4-BE49-F238E27FC236}">
                <a16:creationId xmlns:a16="http://schemas.microsoft.com/office/drawing/2014/main" id="{C8E19353-312B-7208-FD88-2920694CB3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21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30585A-61E4-17E0-9F26-C97B765FB4A6}"/>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C61D63E1-6039-B1F4-153C-2A5A73DED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1CC1F4E5-D9E6-7FA6-DAFC-E075BF9CA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631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6258C3B9-2F4E-437F-2F19-CA149FE2A180}"/>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A9028A5A-9DF2-D519-DB57-6B80351D8E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2E746026-1F74-66D3-E902-CFC70FB61B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435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0E9B3237-B4FA-EB7E-C5A2-BBA6B40772BC}"/>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B6768E1C-302E-7BCA-A955-B14247849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E8B35911-0A2E-EE96-2726-EDDDD20D0F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6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E109A14-F15D-E6BA-2A63-6C721F12A094}"/>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4D510B17-1F2F-6A2E-23CB-70FB9559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B8886B51-DE97-EAED-57FD-B70E39806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74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963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C57CEDC-6F95-BE1C-5571-9DFB4C00793E}"/>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40BB57A2-FB4A-FD60-E869-28102248AD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E79B2D1A-FBAA-3AD7-309D-A420E63DB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25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0EFAB67C-7121-AE21-5C9D-EAA31022F969}"/>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E01B7827-2FEF-2D95-BC3B-986FE03142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8AD3A8F6-72FB-C8DF-018C-1D6EC2E370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03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D5C3B30-136E-179B-615B-75C705A089C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D665DFF9-8B66-2E3B-3C08-C74AB4E81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B4ECC96-CA21-4FED-A75D-F983B4DAB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14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B082E931-4823-10BB-8DDD-EEE199F9AA32}"/>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84E8D2E6-09F3-ED03-8D30-D10D1B08D6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80782888-57D6-01F0-8318-7CE2F202C2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5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9773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174514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69791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50956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6493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011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23080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38017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4444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28340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17062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221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84330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23570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3/3/2026</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84463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rs.gov/W4App" TargetMode="Externa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irs.gov/charities-non-profits/student-exception-to-fica-tax"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crobat.adobe.com/id/urn:aaid:sc:va6c2:a7b56bbf-afb4-414f-bf80-58f165af6493"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9.jp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hyperlink" Target="https://tinyurl.com/CPBTrain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share.help@dfa.nm.gov"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lvl="0" algn="l">
              <a:buSzPts val="990"/>
            </a:pPr>
            <a:r>
              <a:rPr lang="en" sz="3900" b="1" dirty="0">
                <a:solidFill>
                  <a:srgbClr val="DE8B26"/>
                </a:solidFill>
                <a:latin typeface="PT Serif"/>
                <a:ea typeface="PT Serif"/>
                <a:cs typeface="PT Serif"/>
                <a:sym typeface="PT Serif"/>
              </a:rPr>
              <a:t>HCM Quarterly Meeting</a:t>
            </a:r>
            <a:endParaRPr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a:r>
              <a:rPr lang="en-US" sz="2000" b="1" dirty="0">
                <a:solidFill>
                  <a:srgbClr val="004D4C"/>
                </a:solidFill>
                <a:latin typeface="Source Sans Pro"/>
                <a:ea typeface="Source Sans Pro"/>
                <a:cs typeface="Source Sans Pro"/>
                <a:sym typeface="Source Sans Pro"/>
              </a:rPr>
              <a:t>Presented by Central Payroll Bureau &amp; the SHARE HCM Team</a:t>
            </a:r>
          </a:p>
        </p:txBody>
      </p:sp>
      <p:pic>
        <p:nvPicPr>
          <p:cNvPr id="56" name="Google Shape;56;p13"/>
          <p:cNvPicPr preferRelativeResize="0"/>
          <p:nvPr/>
        </p:nvPicPr>
        <p:blipFill>
          <a:blip r:embed="rId3">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4">
            <a:alphaModFix/>
          </a:blip>
          <a:stretch>
            <a:fillRect/>
          </a:stretch>
        </p:blipFill>
        <p:spPr>
          <a:xfrm>
            <a:off x="6580832" y="0"/>
            <a:ext cx="2563174" cy="241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700" y="267977"/>
            <a:ext cx="8520600" cy="605700"/>
          </a:xfrm>
          <a:prstGeom prst="rect">
            <a:avLst/>
          </a:prstGeom>
        </p:spPr>
        <p:txBody>
          <a:bodyPr spcFirstLastPara="1" wrap="square" lIns="91425" tIns="91425" rIns="91425" bIns="91425" anchor="t" anchorCtr="0">
            <a:noAutofit/>
          </a:bodyPr>
          <a:lstStyle/>
          <a:p>
            <a:pPr marL="114300" indent="0">
              <a:buNone/>
            </a:pPr>
            <a:r>
              <a:rPr lang="en-US" sz="2000" dirty="0"/>
              <a:t>Join Query data using the “XLOOKUP” Formula</a:t>
            </a:r>
          </a:p>
        </p:txBody>
      </p:sp>
      <p:sp>
        <p:nvSpPr>
          <p:cNvPr id="74" name="Google Shape;74;p15"/>
          <p:cNvSpPr txBox="1">
            <a:spLocks noGrp="1"/>
          </p:cNvSpPr>
          <p:nvPr>
            <p:ph type="body" idx="4294967295"/>
          </p:nvPr>
        </p:nvSpPr>
        <p:spPr>
          <a:xfrm>
            <a:off x="623888" y="804863"/>
            <a:ext cx="8520112" cy="98266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The SHARE Team gets a number of requests to add additional information to existing queries, or to create a new query altogether. We don’t always grant these requests because: </a:t>
            </a:r>
          </a:p>
          <a:p>
            <a:pPr lvl="0" indent="-457200" algn="l" rtl="0">
              <a:spcBef>
                <a:spcPts val="0"/>
              </a:spcBef>
              <a:spcAft>
                <a:spcPts val="1200"/>
              </a:spcAft>
              <a:buSzPts val="852"/>
              <a:buAutoNum type="arabicPeriod"/>
            </a:pPr>
            <a:r>
              <a:rPr lang="en" dirty="0">
                <a:solidFill>
                  <a:srgbClr val="CF7F1F"/>
                </a:solidFill>
                <a:latin typeface="Source Sans Pro"/>
                <a:ea typeface="Source Sans Pro"/>
                <a:cs typeface="Source Sans Pro"/>
                <a:sym typeface="Source Sans Pro"/>
              </a:rPr>
              <a:t>Modifying an existing query might make the query unstable, more complicated, or run inefficiently.</a:t>
            </a:r>
          </a:p>
          <a:p>
            <a:pPr lvl="0" indent="-457200" algn="l" rtl="0">
              <a:spcBef>
                <a:spcPts val="0"/>
              </a:spcBef>
              <a:spcAft>
                <a:spcPts val="1200"/>
              </a:spcAft>
              <a:buSzPts val="852"/>
              <a:buAutoNum type="arabicPeriod"/>
            </a:pPr>
            <a:r>
              <a:rPr lang="en" dirty="0">
                <a:solidFill>
                  <a:srgbClr val="CF7F1F"/>
                </a:solidFill>
                <a:latin typeface="Source Sans Pro"/>
                <a:ea typeface="Source Sans Pro"/>
                <a:cs typeface="Source Sans Pro"/>
                <a:sym typeface="Source Sans Pro"/>
              </a:rPr>
              <a:t>We have too many queries that give small variations on the same data and don’t want to add to the inventory unless absolutely necessary.</a:t>
            </a:r>
          </a:p>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A tool that you have at your disposal to get the data you need is the “XLOOKUP” Function in Excel and Sheets</a:t>
            </a:r>
            <a:endParaRPr dirty="0">
              <a:solidFill>
                <a:srgbClr val="CF7F1F"/>
              </a:solidFill>
              <a:latin typeface="Source Sans Pro"/>
              <a:ea typeface="Source Sans Pro"/>
              <a:cs typeface="Source Sans Pro"/>
              <a:sym typeface="Source Sans Pro"/>
            </a:endParaRPr>
          </a:p>
        </p:txBody>
      </p:sp>
      <p:pic>
        <p:nvPicPr>
          <p:cNvPr id="73" name="Google Shape;73;p15"/>
          <p:cNvPicPr preferRelativeResize="0"/>
          <p:nvPr/>
        </p:nvPicPr>
        <p:blipFill>
          <a:blip r:embed="rId3">
            <a:alphaModFix/>
          </a:blip>
          <a:stretch>
            <a:fillRect/>
          </a:stretch>
        </p:blipFill>
        <p:spPr>
          <a:xfrm>
            <a:off x="311700" y="4610700"/>
            <a:ext cx="1977774" cy="397000"/>
          </a:xfrm>
          <a:prstGeom prst="rect">
            <a:avLst/>
          </a:prstGeom>
          <a:noFill/>
          <a:ln>
            <a:noFill/>
          </a:ln>
        </p:spPr>
      </p:pic>
      <p:cxnSp>
        <p:nvCxnSpPr>
          <p:cNvPr id="75" name="Google Shape;75;p15"/>
          <p:cNvCxnSpPr/>
          <p:nvPr/>
        </p:nvCxnSpPr>
        <p:spPr>
          <a:xfrm>
            <a:off x="2128825" y="50077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4">
            <a:alphaModFix/>
          </a:blip>
          <a:stretch>
            <a:fillRect/>
          </a:stretch>
        </p:blipFill>
        <p:spPr>
          <a:xfrm rot="5400000">
            <a:off x="7712837" y="3612088"/>
            <a:ext cx="1473400" cy="1388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8CFC6614-0554-DBE6-F795-77A37564F96F}"/>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C7F6542E-228A-49B4-AB50-4879C3976385}"/>
              </a:ext>
            </a:extLst>
          </p:cNvPr>
          <p:cNvSpPr txBox="1">
            <a:spLocks noGrp="1"/>
          </p:cNvSpPr>
          <p:nvPr>
            <p:ph type="body" idx="1"/>
          </p:nvPr>
        </p:nvSpPr>
        <p:spPr>
          <a:xfrm>
            <a:off x="311700" y="267977"/>
            <a:ext cx="8520600" cy="605700"/>
          </a:xfrm>
          <a:prstGeom prst="rect">
            <a:avLst/>
          </a:prstGeom>
        </p:spPr>
        <p:txBody>
          <a:bodyPr spcFirstLastPara="1" wrap="square" lIns="91425" tIns="91425" rIns="91425" bIns="91425" anchor="t" anchorCtr="0">
            <a:noAutofit/>
          </a:bodyPr>
          <a:lstStyle/>
          <a:p>
            <a:pPr marL="114300" indent="0">
              <a:buNone/>
            </a:pPr>
            <a:r>
              <a:rPr lang="en-US" sz="2000" dirty="0"/>
              <a:t>Join Query data using “XLOOKUP”</a:t>
            </a:r>
          </a:p>
        </p:txBody>
      </p:sp>
      <p:sp>
        <p:nvSpPr>
          <p:cNvPr id="74" name="Google Shape;74;p15">
            <a:extLst>
              <a:ext uri="{FF2B5EF4-FFF2-40B4-BE49-F238E27FC236}">
                <a16:creationId xmlns:a16="http://schemas.microsoft.com/office/drawing/2014/main" id="{3872F540-6C00-4B42-EE0F-0FB902E9D4D4}"/>
              </a:ext>
            </a:extLst>
          </p:cNvPr>
          <p:cNvSpPr txBox="1">
            <a:spLocks noGrp="1"/>
          </p:cNvSpPr>
          <p:nvPr>
            <p:ph type="body" idx="4294967295"/>
          </p:nvPr>
        </p:nvSpPr>
        <p:spPr>
          <a:xfrm>
            <a:off x="623888" y="804863"/>
            <a:ext cx="8520112" cy="329723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The XLOOKUP function can join data from two different queries, but you have to have a common field and you should ha</a:t>
            </a:r>
            <a:r>
              <a:rPr lang="en-US" dirty="0" err="1">
                <a:solidFill>
                  <a:srgbClr val="CF7F1F"/>
                </a:solidFill>
                <a:latin typeface="Source Sans Pro"/>
                <a:ea typeface="Source Sans Pro"/>
                <a:cs typeface="Source Sans Pro"/>
                <a:sym typeface="Source Sans Pro"/>
              </a:rPr>
              <a:t>ve</a:t>
            </a:r>
            <a:r>
              <a:rPr lang="en" dirty="0">
                <a:solidFill>
                  <a:srgbClr val="CF7F1F"/>
                </a:solidFill>
                <a:latin typeface="Source Sans Pro"/>
                <a:ea typeface="Source Sans Pro"/>
                <a:cs typeface="Source Sans Pro"/>
                <a:sym typeface="Source Sans Pro"/>
              </a:rPr>
              <a:t> a 1:1 relationship.</a:t>
            </a:r>
          </a:p>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Let’s say you want to add an employee’s business email address to a list of your current active employees, and you can’t find a query that will do that. </a:t>
            </a:r>
          </a:p>
          <a:p>
            <a:pPr lvl="0" indent="-457200" algn="l" rtl="0">
              <a:spcBef>
                <a:spcPts val="0"/>
              </a:spcBef>
              <a:spcAft>
                <a:spcPts val="1200"/>
              </a:spcAft>
              <a:buSzPts val="852"/>
              <a:buAutoNum type="arabicPeriod"/>
            </a:pPr>
            <a:r>
              <a:rPr lang="en" dirty="0">
                <a:solidFill>
                  <a:srgbClr val="CF7F1F"/>
                </a:solidFill>
                <a:latin typeface="Source Sans Pro"/>
                <a:ea typeface="Source Sans Pro"/>
                <a:cs typeface="Source Sans Pro"/>
                <a:sym typeface="Source Sans Pro"/>
              </a:rPr>
              <a:t>Run all the queries that have the data you need. For this example, we will use data from NMS_HR_ORG_LIST_REPORT and NMS_HR_BUSINESS_EMAIL_ADDR</a:t>
            </a:r>
          </a:p>
          <a:p>
            <a:pPr lvl="0" indent="-457200" algn="l" rtl="0">
              <a:spcBef>
                <a:spcPts val="0"/>
              </a:spcBef>
              <a:spcAft>
                <a:spcPts val="1200"/>
              </a:spcAft>
              <a:buSzPts val="852"/>
              <a:buAutoNum type="arabicPeriod"/>
            </a:pPr>
            <a:r>
              <a:rPr lang="en" dirty="0">
                <a:solidFill>
                  <a:srgbClr val="CF7F1F"/>
                </a:solidFill>
                <a:latin typeface="Source Sans Pro"/>
                <a:ea typeface="Source Sans Pro"/>
                <a:cs typeface="Source Sans Pro"/>
                <a:sym typeface="Source Sans Pro"/>
              </a:rPr>
              <a:t>In Excel, copy the data from the business email query and paste it to a separate sheet on the org list query spreadsheet (shown on next slide).</a:t>
            </a:r>
          </a:p>
        </p:txBody>
      </p:sp>
      <p:pic>
        <p:nvPicPr>
          <p:cNvPr id="73" name="Google Shape;73;p15">
            <a:extLst>
              <a:ext uri="{FF2B5EF4-FFF2-40B4-BE49-F238E27FC236}">
                <a16:creationId xmlns:a16="http://schemas.microsoft.com/office/drawing/2014/main" id="{D0A4837B-B443-5FC4-6B6D-BFE01AE1778E}"/>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4C3639DB-6D00-3BC9-BC60-2254A14B189C}"/>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78FDC6AA-1CBA-BC1E-7E1C-44DD809B7F74}"/>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extLst>
      <p:ext uri="{BB962C8B-B14F-4D97-AF65-F5344CB8AC3E}">
        <p14:creationId xmlns:p14="http://schemas.microsoft.com/office/powerpoint/2010/main" val="48987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A99B95EB-ECA7-1BC6-AFB0-D0EE5CFEBC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FE8D98-A27A-C655-B64C-1D2C2E888E35}"/>
              </a:ext>
            </a:extLst>
          </p:cNvPr>
          <p:cNvPicPr>
            <a:picLocks noChangeAspect="1"/>
          </p:cNvPicPr>
          <p:nvPr/>
        </p:nvPicPr>
        <p:blipFill>
          <a:blip r:embed="rId3"/>
          <a:stretch>
            <a:fillRect/>
          </a:stretch>
        </p:blipFill>
        <p:spPr>
          <a:xfrm>
            <a:off x="4572000" y="718586"/>
            <a:ext cx="4119310" cy="3771899"/>
          </a:xfrm>
          <a:prstGeom prst="rect">
            <a:avLst/>
          </a:prstGeom>
        </p:spPr>
      </p:pic>
      <p:sp>
        <p:nvSpPr>
          <p:cNvPr id="72" name="Google Shape;72;p15">
            <a:extLst>
              <a:ext uri="{FF2B5EF4-FFF2-40B4-BE49-F238E27FC236}">
                <a16:creationId xmlns:a16="http://schemas.microsoft.com/office/drawing/2014/main" id="{0B14DDBE-4F89-130A-D950-58CE5AFEB10A}"/>
              </a:ext>
            </a:extLst>
          </p:cNvPr>
          <p:cNvSpPr txBox="1">
            <a:spLocks noGrp="1"/>
          </p:cNvSpPr>
          <p:nvPr>
            <p:ph type="body" idx="1"/>
          </p:nvPr>
        </p:nvSpPr>
        <p:spPr>
          <a:xfrm>
            <a:off x="714472" y="233576"/>
            <a:ext cx="3139071" cy="605700"/>
          </a:xfrm>
          <a:prstGeom prst="rect">
            <a:avLst/>
          </a:prstGeom>
        </p:spPr>
        <p:txBody>
          <a:bodyPr spcFirstLastPara="1" wrap="square" lIns="91425" tIns="91425" rIns="91425" bIns="91425" anchor="t" anchorCtr="0">
            <a:noAutofit/>
          </a:bodyPr>
          <a:lstStyle/>
          <a:p>
            <a:pPr marL="114300" indent="0">
              <a:buNone/>
            </a:pPr>
            <a:r>
              <a:rPr lang="en-US" sz="1400" dirty="0">
                <a:solidFill>
                  <a:schemeClr val="tx1"/>
                </a:solidFill>
              </a:rPr>
              <a:t>NMS_HR_ORG_LIST_REPORT</a:t>
            </a:r>
          </a:p>
        </p:txBody>
      </p:sp>
      <p:pic>
        <p:nvPicPr>
          <p:cNvPr id="73" name="Google Shape;73;p15">
            <a:extLst>
              <a:ext uri="{FF2B5EF4-FFF2-40B4-BE49-F238E27FC236}">
                <a16:creationId xmlns:a16="http://schemas.microsoft.com/office/drawing/2014/main" id="{08C40ACB-9D23-E591-C86C-3AAC7A5CE193}"/>
              </a:ext>
            </a:extLst>
          </p:cNvPr>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59FAA48C-57C8-06EA-66EC-39AF3E984E97}"/>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8CF929C9-74AF-AC19-418C-CF95453BAF70}"/>
              </a:ext>
            </a:extLst>
          </p:cNvPr>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sp>
        <p:nvSpPr>
          <p:cNvPr id="8" name="Google Shape;72;p15">
            <a:extLst>
              <a:ext uri="{FF2B5EF4-FFF2-40B4-BE49-F238E27FC236}">
                <a16:creationId xmlns:a16="http://schemas.microsoft.com/office/drawing/2014/main" id="{8517E7AB-F49E-AD0F-715C-133F0EC66F3C}"/>
              </a:ext>
            </a:extLst>
          </p:cNvPr>
          <p:cNvSpPr txBox="1">
            <a:spLocks/>
          </p:cNvSpPr>
          <p:nvPr/>
        </p:nvSpPr>
        <p:spPr>
          <a:xfrm>
            <a:off x="4950724" y="233576"/>
            <a:ext cx="3478804"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 sz="1400" b="0" i="0" u="none" strike="noStrike" kern="0" cap="none" spc="0" normalizeH="0" baseline="0" noProof="0" dirty="0">
                <a:ln>
                  <a:noFill/>
                </a:ln>
                <a:solidFill>
                  <a:srgbClr val="000000"/>
                </a:solidFill>
                <a:effectLst/>
                <a:uLnTx/>
                <a:uFillTx/>
                <a:latin typeface="Arial" panose="020B0604020202020204" pitchFamily="34" charset="0"/>
                <a:ea typeface="Source Sans Pro"/>
                <a:cs typeface="Arial" panose="020B0604020202020204" pitchFamily="34" charset="0"/>
                <a:sym typeface="Source Sans Pro"/>
              </a:rPr>
              <a:t>NMS_HR_BUSINESS_EMAIL_ADDR</a:t>
            </a:r>
          </a:p>
        </p:txBody>
      </p:sp>
      <p:pic>
        <p:nvPicPr>
          <p:cNvPr id="10" name="Picture 9">
            <a:extLst>
              <a:ext uri="{FF2B5EF4-FFF2-40B4-BE49-F238E27FC236}">
                <a16:creationId xmlns:a16="http://schemas.microsoft.com/office/drawing/2014/main" id="{E196A2C6-ACDF-C34C-1E46-0360762931A4}"/>
              </a:ext>
            </a:extLst>
          </p:cNvPr>
          <p:cNvPicPr>
            <a:picLocks noChangeAspect="1"/>
          </p:cNvPicPr>
          <p:nvPr/>
        </p:nvPicPr>
        <p:blipFill>
          <a:blip r:embed="rId6"/>
          <a:stretch>
            <a:fillRect/>
          </a:stretch>
        </p:blipFill>
        <p:spPr>
          <a:xfrm>
            <a:off x="216973" y="718586"/>
            <a:ext cx="4236252" cy="3458409"/>
          </a:xfrm>
          <a:prstGeom prst="rect">
            <a:avLst/>
          </a:prstGeom>
        </p:spPr>
      </p:pic>
    </p:spTree>
    <p:extLst>
      <p:ext uri="{BB962C8B-B14F-4D97-AF65-F5344CB8AC3E}">
        <p14:creationId xmlns:p14="http://schemas.microsoft.com/office/powerpoint/2010/main" val="3031776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2B081587-09E3-63E1-BEDD-D168EEE0C595}"/>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B03386B5-D0FE-2107-6FE6-93D18A1D0E1D}"/>
              </a:ext>
            </a:extLst>
          </p:cNvPr>
          <p:cNvSpPr txBox="1">
            <a:spLocks noGrp="1"/>
          </p:cNvSpPr>
          <p:nvPr>
            <p:ph type="body" idx="1"/>
          </p:nvPr>
        </p:nvSpPr>
        <p:spPr>
          <a:xfrm>
            <a:off x="311700" y="267977"/>
            <a:ext cx="8520600" cy="605700"/>
          </a:xfrm>
          <a:prstGeom prst="rect">
            <a:avLst/>
          </a:prstGeom>
        </p:spPr>
        <p:txBody>
          <a:bodyPr spcFirstLastPara="1" wrap="square" lIns="91425" tIns="91425" rIns="91425" bIns="91425" anchor="t" anchorCtr="0">
            <a:noAutofit/>
          </a:bodyPr>
          <a:lstStyle/>
          <a:p>
            <a:pPr marL="114300" indent="0">
              <a:buNone/>
            </a:pPr>
            <a:r>
              <a:rPr lang="en-US" sz="2000" dirty="0"/>
              <a:t>Join Query data using “XLOOKUP”</a:t>
            </a:r>
          </a:p>
        </p:txBody>
      </p:sp>
      <p:sp>
        <p:nvSpPr>
          <p:cNvPr id="74" name="Google Shape;74;p15">
            <a:extLst>
              <a:ext uri="{FF2B5EF4-FFF2-40B4-BE49-F238E27FC236}">
                <a16:creationId xmlns:a16="http://schemas.microsoft.com/office/drawing/2014/main" id="{68B2F907-516A-C215-2E6B-9F13A367C917}"/>
              </a:ext>
            </a:extLst>
          </p:cNvPr>
          <p:cNvSpPr txBox="1">
            <a:spLocks noGrp="1"/>
          </p:cNvSpPr>
          <p:nvPr>
            <p:ph type="body" idx="4294967295"/>
          </p:nvPr>
        </p:nvSpPr>
        <p:spPr>
          <a:xfrm>
            <a:off x="623888" y="804863"/>
            <a:ext cx="8520112" cy="322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To join the data on the two spreadsheets using the XLOOKUP function, you need to have a key data field that you can use to match the data up. </a:t>
            </a:r>
          </a:p>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Both data sets contain emplid, and will be the key to matching the email address up to the employee data on the Org List query.</a:t>
            </a:r>
          </a:p>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The standard formula for XLOOKUP is  =XLOOKUP(Key </a:t>
            </a:r>
            <a:r>
              <a:rPr lang="en" b="1" dirty="0">
                <a:solidFill>
                  <a:srgbClr val="CF7F1F"/>
                </a:solidFill>
                <a:latin typeface="Source Sans Pro"/>
                <a:ea typeface="Source Sans Pro"/>
                <a:cs typeface="Source Sans Pro"/>
                <a:sym typeface="Source Sans Pro"/>
              </a:rPr>
              <a:t>Field</a:t>
            </a:r>
            <a:r>
              <a:rPr lang="en" dirty="0">
                <a:solidFill>
                  <a:srgbClr val="CF7F1F"/>
                </a:solidFill>
                <a:latin typeface="Source Sans Pro"/>
                <a:ea typeface="Source Sans Pro"/>
                <a:cs typeface="Source Sans Pro"/>
                <a:sym typeface="Source Sans Pro"/>
              </a:rPr>
              <a:t> 1, Key </a:t>
            </a:r>
            <a:r>
              <a:rPr lang="en" b="1" dirty="0">
                <a:solidFill>
                  <a:srgbClr val="CF7F1F"/>
                </a:solidFill>
                <a:latin typeface="Source Sans Pro"/>
                <a:ea typeface="Source Sans Pro"/>
                <a:cs typeface="Source Sans Pro"/>
                <a:sym typeface="Source Sans Pro"/>
              </a:rPr>
              <a:t>Column</a:t>
            </a:r>
            <a:r>
              <a:rPr lang="en" dirty="0">
                <a:solidFill>
                  <a:srgbClr val="CF7F1F"/>
                </a:solidFill>
                <a:latin typeface="Source Sans Pro"/>
                <a:ea typeface="Source Sans Pro"/>
                <a:cs typeface="Source Sans Pro"/>
                <a:sym typeface="Source Sans Pro"/>
              </a:rPr>
              <a:t> 2, Data </a:t>
            </a:r>
            <a:r>
              <a:rPr lang="en" b="1" dirty="0">
                <a:solidFill>
                  <a:srgbClr val="CF7F1F"/>
                </a:solidFill>
                <a:latin typeface="Source Sans Pro"/>
                <a:ea typeface="Source Sans Pro"/>
                <a:cs typeface="Source Sans Pro"/>
                <a:sym typeface="Source Sans Pro"/>
              </a:rPr>
              <a:t>Column</a:t>
            </a:r>
            <a:r>
              <a:rPr lang="en" dirty="0">
                <a:solidFill>
                  <a:srgbClr val="CF7F1F"/>
                </a:solidFill>
                <a:latin typeface="Source Sans Pro"/>
                <a:ea typeface="Source Sans Pro"/>
                <a:cs typeface="Source Sans Pro"/>
                <a:sym typeface="Source Sans Pro"/>
              </a:rPr>
              <a:t> 2 containing the data you want) </a:t>
            </a:r>
          </a:p>
          <a:p>
            <a:pPr marL="0" lvl="0" indent="0" algn="l" rtl="0">
              <a:spcBef>
                <a:spcPts val="0"/>
              </a:spcBef>
              <a:spcAft>
                <a:spcPts val="1200"/>
              </a:spcAft>
              <a:buSzPts val="852"/>
              <a:buNone/>
            </a:pPr>
            <a:r>
              <a:rPr lang="en-US" dirty="0">
                <a:solidFill>
                  <a:srgbClr val="CF7F1F"/>
                </a:solidFill>
                <a:latin typeface="Source Sans Pro"/>
                <a:ea typeface="Source Sans Pro"/>
                <a:cs typeface="Source Sans Pro"/>
                <a:sym typeface="Source Sans Pro"/>
              </a:rPr>
              <a:t>For this example, the 1 represents data on Sheet1 and the 2 represents data on Sheet2</a:t>
            </a:r>
            <a:endParaRPr lang="en" dirty="0">
              <a:solidFill>
                <a:srgbClr val="CF7F1F"/>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9AF5ACDF-5558-DB9A-BB91-AC1EF2CA5449}"/>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AE34FDFC-ADAC-9DF2-0F82-4FEF00741D15}"/>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D241EFB6-A23D-A73C-4A1F-8767F5ECE7A5}"/>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extLst>
      <p:ext uri="{BB962C8B-B14F-4D97-AF65-F5344CB8AC3E}">
        <p14:creationId xmlns:p14="http://schemas.microsoft.com/office/powerpoint/2010/main" val="119413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90A06683-A65A-A20C-67E4-5265D28AFD8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2CF43BE-93CA-02C4-905C-3FBE6D80A07C}"/>
              </a:ext>
            </a:extLst>
          </p:cNvPr>
          <p:cNvPicPr>
            <a:picLocks noChangeAspect="1"/>
          </p:cNvPicPr>
          <p:nvPr/>
        </p:nvPicPr>
        <p:blipFill>
          <a:blip r:embed="rId3"/>
          <a:stretch>
            <a:fillRect/>
          </a:stretch>
        </p:blipFill>
        <p:spPr>
          <a:xfrm>
            <a:off x="2477380" y="2219375"/>
            <a:ext cx="6124619" cy="2499656"/>
          </a:xfrm>
          <a:prstGeom prst="rect">
            <a:avLst/>
          </a:prstGeom>
        </p:spPr>
      </p:pic>
      <p:sp>
        <p:nvSpPr>
          <p:cNvPr id="72" name="Google Shape;72;p15">
            <a:extLst>
              <a:ext uri="{FF2B5EF4-FFF2-40B4-BE49-F238E27FC236}">
                <a16:creationId xmlns:a16="http://schemas.microsoft.com/office/drawing/2014/main" id="{15B4F8BF-8803-4145-81F5-504F407B9375}"/>
              </a:ext>
            </a:extLst>
          </p:cNvPr>
          <p:cNvSpPr txBox="1">
            <a:spLocks noGrp="1"/>
          </p:cNvSpPr>
          <p:nvPr>
            <p:ph type="body" idx="1"/>
          </p:nvPr>
        </p:nvSpPr>
        <p:spPr>
          <a:xfrm>
            <a:off x="311700" y="267977"/>
            <a:ext cx="1318871" cy="605700"/>
          </a:xfrm>
          <a:prstGeom prst="rect">
            <a:avLst/>
          </a:prstGeom>
        </p:spPr>
        <p:txBody>
          <a:bodyPr spcFirstLastPara="1" wrap="square" lIns="91425" tIns="91425" rIns="91425" bIns="91425" anchor="t" anchorCtr="0">
            <a:noAutofit/>
          </a:bodyPr>
          <a:lstStyle/>
          <a:p>
            <a:pPr marL="114300" indent="0">
              <a:buNone/>
            </a:pPr>
            <a:r>
              <a:rPr lang="en-US" sz="2000" dirty="0"/>
              <a:t>Sheet 1 </a:t>
            </a:r>
          </a:p>
        </p:txBody>
      </p:sp>
      <p:sp>
        <p:nvSpPr>
          <p:cNvPr id="74" name="Google Shape;74;p15">
            <a:extLst>
              <a:ext uri="{FF2B5EF4-FFF2-40B4-BE49-F238E27FC236}">
                <a16:creationId xmlns:a16="http://schemas.microsoft.com/office/drawing/2014/main" id="{0B18728D-49C2-9644-C07D-053D27421C4A}"/>
              </a:ext>
            </a:extLst>
          </p:cNvPr>
          <p:cNvSpPr txBox="1">
            <a:spLocks noGrp="1"/>
          </p:cNvSpPr>
          <p:nvPr>
            <p:ph type="body" idx="4294967295"/>
          </p:nvPr>
        </p:nvSpPr>
        <p:spPr>
          <a:xfrm>
            <a:off x="623888" y="1519238"/>
            <a:ext cx="8520112" cy="98266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Start the formula to the right of the last data column. Make sure you’re starting at the top of the spreadsheet.</a:t>
            </a:r>
          </a:p>
          <a:p>
            <a:pPr marL="0" lvl="0" indent="0" algn="l" rtl="0">
              <a:spcBef>
                <a:spcPts val="0"/>
              </a:spcBef>
              <a:spcAft>
                <a:spcPts val="1200"/>
              </a:spcAft>
              <a:buSzPts val="852"/>
              <a:buNone/>
            </a:pPr>
            <a:endParaRPr lang="en" dirty="0">
              <a:solidFill>
                <a:srgbClr val="DE8B26"/>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3558C267-8020-E679-6052-E2CA1CF2179D}"/>
              </a:ext>
            </a:extLst>
          </p:cNvPr>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C27E324C-7ACB-E868-E083-095C90043AF5}"/>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9F9297CB-A480-7D43-153B-9D0B865BA8A9}"/>
              </a:ext>
            </a:extLst>
          </p:cNvPr>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pic>
        <p:nvPicPr>
          <p:cNvPr id="5" name="Picture 4">
            <a:extLst>
              <a:ext uri="{FF2B5EF4-FFF2-40B4-BE49-F238E27FC236}">
                <a16:creationId xmlns:a16="http://schemas.microsoft.com/office/drawing/2014/main" id="{411EF660-ABCD-0C60-58AA-8AA027F036A9}"/>
              </a:ext>
            </a:extLst>
          </p:cNvPr>
          <p:cNvPicPr>
            <a:picLocks noChangeAspect="1"/>
          </p:cNvPicPr>
          <p:nvPr/>
        </p:nvPicPr>
        <p:blipFill>
          <a:blip r:embed="rId6"/>
          <a:stretch>
            <a:fillRect/>
          </a:stretch>
        </p:blipFill>
        <p:spPr>
          <a:xfrm>
            <a:off x="1630571" y="313599"/>
            <a:ext cx="6971428" cy="1133333"/>
          </a:xfrm>
          <a:prstGeom prst="rect">
            <a:avLst/>
          </a:prstGeom>
        </p:spPr>
      </p:pic>
      <p:sp>
        <p:nvSpPr>
          <p:cNvPr id="8" name="Google Shape;72;p15">
            <a:extLst>
              <a:ext uri="{FF2B5EF4-FFF2-40B4-BE49-F238E27FC236}">
                <a16:creationId xmlns:a16="http://schemas.microsoft.com/office/drawing/2014/main" id="{72168785-E9A1-6571-1C46-31D4AFE1A90C}"/>
              </a:ext>
            </a:extLst>
          </p:cNvPr>
          <p:cNvSpPr txBox="1">
            <a:spLocks/>
          </p:cNvSpPr>
          <p:nvPr/>
        </p:nvSpPr>
        <p:spPr>
          <a:xfrm>
            <a:off x="311700" y="2411651"/>
            <a:ext cx="13188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en-US" sz="2000" b="0" i="0" u="none" strike="noStrike" kern="0" cap="none" spc="0" normalizeH="0" baseline="0" noProof="0" dirty="0">
                <a:ln>
                  <a:noFill/>
                </a:ln>
                <a:solidFill>
                  <a:srgbClr val="595959"/>
                </a:solidFill>
                <a:effectLst/>
                <a:uLnTx/>
                <a:uFillTx/>
                <a:latin typeface="Arial"/>
                <a:cs typeface="Arial"/>
                <a:sym typeface="Arial"/>
              </a:rPr>
              <a:t>Sheet 2 </a:t>
            </a:r>
          </a:p>
        </p:txBody>
      </p:sp>
    </p:spTree>
    <p:extLst>
      <p:ext uri="{BB962C8B-B14F-4D97-AF65-F5344CB8AC3E}">
        <p14:creationId xmlns:p14="http://schemas.microsoft.com/office/powerpoint/2010/main" val="155136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93A5AE31-C7D6-E6D6-EB7F-09CB405BFA03}"/>
            </a:ext>
          </a:extLst>
        </p:cNvPr>
        <p:cNvGrpSpPr/>
        <p:nvPr/>
      </p:nvGrpSpPr>
      <p:grpSpPr>
        <a:xfrm>
          <a:off x="0" y="0"/>
          <a:ext cx="0" cy="0"/>
          <a:chOff x="0" y="0"/>
          <a:chExt cx="0" cy="0"/>
        </a:xfrm>
      </p:grpSpPr>
      <p:pic>
        <p:nvPicPr>
          <p:cNvPr id="73" name="Google Shape;73;p15">
            <a:extLst>
              <a:ext uri="{FF2B5EF4-FFF2-40B4-BE49-F238E27FC236}">
                <a16:creationId xmlns:a16="http://schemas.microsoft.com/office/drawing/2014/main" id="{BD8CEAC0-E810-8923-97E3-DC7DFE10670D}"/>
              </a:ext>
            </a:extLst>
          </p:cNvPr>
          <p:cNvPicPr preferRelativeResize="0"/>
          <p:nvPr/>
        </p:nvPicPr>
        <p:blipFill>
          <a:blip r:embed="rId3">
            <a:alphaModFix/>
          </a:blip>
          <a:stretch>
            <a:fillRect/>
          </a:stretch>
        </p:blipFill>
        <p:spPr>
          <a:xfrm>
            <a:off x="255725" y="4631400"/>
            <a:ext cx="1977774" cy="397000"/>
          </a:xfrm>
          <a:prstGeom prst="rect">
            <a:avLst/>
          </a:prstGeom>
          <a:noFill/>
          <a:ln>
            <a:noFill/>
          </a:ln>
        </p:spPr>
      </p:pic>
      <p:sp>
        <p:nvSpPr>
          <p:cNvPr id="74" name="Google Shape;74;p15">
            <a:extLst>
              <a:ext uri="{FF2B5EF4-FFF2-40B4-BE49-F238E27FC236}">
                <a16:creationId xmlns:a16="http://schemas.microsoft.com/office/drawing/2014/main" id="{A170E2B3-624D-DCEC-8D6E-C978CE06B0F5}"/>
              </a:ext>
            </a:extLst>
          </p:cNvPr>
          <p:cNvSpPr txBox="1">
            <a:spLocks noGrp="1"/>
          </p:cNvSpPr>
          <p:nvPr>
            <p:ph type="body" idx="1"/>
          </p:nvPr>
        </p:nvSpPr>
        <p:spPr>
          <a:xfrm>
            <a:off x="185056" y="174175"/>
            <a:ext cx="8335543" cy="96882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rgbClr val="CF7F1F"/>
                </a:solidFill>
                <a:latin typeface="Source Sans Pro"/>
                <a:ea typeface="Source Sans Pro"/>
                <a:cs typeface="Source Sans Pro"/>
                <a:sym typeface="Source Sans Pro"/>
              </a:rPr>
              <a:t>To populate the business email address for all employees, click on the bottom right corner of the field containing the formula and pull down, or double click the corner in order to populate to the end of the spreadsheet.</a:t>
            </a:r>
          </a:p>
          <a:p>
            <a:pPr marL="0" lvl="0" indent="0" algn="l" rtl="0">
              <a:spcBef>
                <a:spcPts val="0"/>
              </a:spcBef>
              <a:spcAft>
                <a:spcPts val="1200"/>
              </a:spcAft>
              <a:buSzPts val="852"/>
              <a:buNone/>
            </a:pPr>
            <a:endParaRPr lang="en" dirty="0">
              <a:solidFill>
                <a:srgbClr val="DE8B26"/>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 dirty="0">
              <a:solidFill>
                <a:srgbClr val="DE8B26"/>
              </a:solidFill>
              <a:latin typeface="Source Sans Pro"/>
              <a:ea typeface="Source Sans Pro"/>
              <a:cs typeface="Source Sans Pro"/>
              <a:sym typeface="Source Sans Pro"/>
            </a:endParaRPr>
          </a:p>
        </p:txBody>
      </p:sp>
      <p:cxnSp>
        <p:nvCxnSpPr>
          <p:cNvPr id="75" name="Google Shape;75;p15">
            <a:extLst>
              <a:ext uri="{FF2B5EF4-FFF2-40B4-BE49-F238E27FC236}">
                <a16:creationId xmlns:a16="http://schemas.microsoft.com/office/drawing/2014/main" id="{2863CD73-752C-10E6-AE8F-6480FD91CB25}"/>
              </a:ext>
            </a:extLst>
          </p:cNvPr>
          <p:cNvCxnSpPr/>
          <p:nvPr/>
        </p:nvCxnSpPr>
        <p:spPr>
          <a:xfrm>
            <a:off x="2579675" y="4956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3E9A42DC-4782-1429-39FE-804567656EB6}"/>
              </a:ext>
            </a:extLst>
          </p:cNvPr>
          <p:cNvPicPr preferRelativeResize="0"/>
          <p:nvPr/>
        </p:nvPicPr>
        <p:blipFill>
          <a:blip r:embed="rId4">
            <a:alphaModFix/>
          </a:blip>
          <a:stretch>
            <a:fillRect/>
          </a:stretch>
        </p:blipFill>
        <p:spPr>
          <a:xfrm rot="5400000">
            <a:off x="7658087" y="3538163"/>
            <a:ext cx="1473400" cy="1388925"/>
          </a:xfrm>
          <a:prstGeom prst="rect">
            <a:avLst/>
          </a:prstGeom>
          <a:noFill/>
          <a:ln>
            <a:noFill/>
          </a:ln>
        </p:spPr>
      </p:pic>
      <p:pic>
        <p:nvPicPr>
          <p:cNvPr id="3" name="Picture 2">
            <a:extLst>
              <a:ext uri="{FF2B5EF4-FFF2-40B4-BE49-F238E27FC236}">
                <a16:creationId xmlns:a16="http://schemas.microsoft.com/office/drawing/2014/main" id="{D43662EA-08EF-F150-61F8-3F79D5C2C04D}"/>
              </a:ext>
            </a:extLst>
          </p:cNvPr>
          <p:cNvPicPr>
            <a:picLocks noChangeAspect="1"/>
          </p:cNvPicPr>
          <p:nvPr/>
        </p:nvPicPr>
        <p:blipFill>
          <a:blip r:embed="rId5"/>
          <a:stretch>
            <a:fillRect/>
          </a:stretch>
        </p:blipFill>
        <p:spPr>
          <a:xfrm>
            <a:off x="1352247" y="1497351"/>
            <a:ext cx="6047619" cy="2238095"/>
          </a:xfrm>
          <a:prstGeom prst="rect">
            <a:avLst/>
          </a:prstGeom>
        </p:spPr>
      </p:pic>
      <p:sp>
        <p:nvSpPr>
          <p:cNvPr id="4" name="TextBox 3">
            <a:extLst>
              <a:ext uri="{FF2B5EF4-FFF2-40B4-BE49-F238E27FC236}">
                <a16:creationId xmlns:a16="http://schemas.microsoft.com/office/drawing/2014/main" id="{DFBAB1B4-7E7E-C84E-97FD-3D877771A572}"/>
              </a:ext>
            </a:extLst>
          </p:cNvPr>
          <p:cNvSpPr txBox="1"/>
          <p:nvPr/>
        </p:nvSpPr>
        <p:spPr>
          <a:xfrm>
            <a:off x="357325" y="3735446"/>
            <a:ext cx="7511365" cy="777136"/>
          </a:xfrm>
          <a:prstGeom prst="rect">
            <a:avLst/>
          </a:prstGeom>
          <a:noFill/>
        </p:spPr>
        <p:txBody>
          <a:bodyPr wrap="square">
            <a:spAutoFit/>
          </a:bodyPr>
          <a:lstStyle/>
          <a:p>
            <a:pPr marL="285750" lvl="0" indent="-285750" algn="l" rtl="0">
              <a:spcBef>
                <a:spcPts val="0"/>
              </a:spcBef>
              <a:spcAft>
                <a:spcPts val="300"/>
              </a:spcAft>
              <a:buSzPts val="852"/>
              <a:buFont typeface="Arial" panose="020B0604020202020204" pitchFamily="34" charset="0"/>
              <a:buChar char="•"/>
            </a:pPr>
            <a:r>
              <a:rPr lang="en" dirty="0">
                <a:solidFill>
                  <a:srgbClr val="CF7F1F"/>
                </a:solidFill>
                <a:latin typeface="Source Sans Pro"/>
                <a:ea typeface="Source Sans Pro"/>
                <a:cs typeface="Source Sans Pro"/>
                <a:sym typeface="Source Sans Pro"/>
              </a:rPr>
              <a:t>Large data sets may take a while to process. </a:t>
            </a:r>
          </a:p>
          <a:p>
            <a:pPr marL="285750" lvl="0" indent="-285750" algn="l" rtl="0">
              <a:spcBef>
                <a:spcPts val="0"/>
              </a:spcBef>
              <a:spcAft>
                <a:spcPts val="300"/>
              </a:spcAft>
              <a:buSzPts val="852"/>
              <a:buFont typeface="Arial" panose="020B0604020202020204" pitchFamily="34" charset="0"/>
              <a:buChar char="•"/>
            </a:pPr>
            <a:r>
              <a:rPr lang="en" dirty="0">
                <a:solidFill>
                  <a:srgbClr val="CF7F1F"/>
                </a:solidFill>
                <a:latin typeface="Source Sans Pro"/>
                <a:ea typeface="Source Sans Pro"/>
                <a:cs typeface="Source Sans Pro"/>
                <a:sym typeface="Source Sans Pro"/>
              </a:rPr>
              <a:t>Recommend copying the formula column and pasting as “values” if you want to sort the data after you have completed the Xlookup</a:t>
            </a:r>
          </a:p>
        </p:txBody>
      </p:sp>
    </p:spTree>
    <p:extLst>
      <p:ext uri="{BB962C8B-B14F-4D97-AF65-F5344CB8AC3E}">
        <p14:creationId xmlns:p14="http://schemas.microsoft.com/office/powerpoint/2010/main" val="329986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780F3F6E-D1B8-77AC-0B61-28F11451B3C4}"/>
            </a:ext>
          </a:extLst>
        </p:cNvPr>
        <p:cNvGrpSpPr/>
        <p:nvPr/>
      </p:nvGrpSpPr>
      <p:grpSpPr>
        <a:xfrm>
          <a:off x="0" y="0"/>
          <a:ext cx="0" cy="0"/>
          <a:chOff x="0" y="0"/>
          <a:chExt cx="0" cy="0"/>
        </a:xfrm>
      </p:grpSpPr>
      <p:pic>
        <p:nvPicPr>
          <p:cNvPr id="155" name="Google Shape;155;p22">
            <a:extLst>
              <a:ext uri="{FF2B5EF4-FFF2-40B4-BE49-F238E27FC236}">
                <a16:creationId xmlns:a16="http://schemas.microsoft.com/office/drawing/2014/main" id="{E2743A86-E6FB-B247-600F-01F4CAFE9C7A}"/>
              </a:ext>
            </a:extLst>
          </p:cNvPr>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156" name="Google Shape;156;p22">
            <a:extLst>
              <a:ext uri="{FF2B5EF4-FFF2-40B4-BE49-F238E27FC236}">
                <a16:creationId xmlns:a16="http://schemas.microsoft.com/office/drawing/2014/main" id="{423A7BBD-BE32-F23F-80F6-D3CC36FB90A6}"/>
              </a:ext>
            </a:extLst>
          </p:cNvPr>
          <p:cNvSpPr txBox="1">
            <a:spLocks noGrp="1"/>
          </p:cNvSpPr>
          <p:nvPr>
            <p:ph type="title"/>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a:extLst>
              <a:ext uri="{FF2B5EF4-FFF2-40B4-BE49-F238E27FC236}">
                <a16:creationId xmlns:a16="http://schemas.microsoft.com/office/drawing/2014/main" id="{EAAC8989-3770-0782-5BE1-169FBEFCE5FE}"/>
              </a:ext>
            </a:extLst>
          </p:cNvPr>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158" name="Google Shape;158;p22">
            <a:extLst>
              <a:ext uri="{FF2B5EF4-FFF2-40B4-BE49-F238E27FC236}">
                <a16:creationId xmlns:a16="http://schemas.microsoft.com/office/drawing/2014/main" id="{999B0C43-1039-D366-2A36-ADA31059F52C}"/>
              </a:ext>
            </a:extLst>
          </p:cNvPr>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92814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2">
          <a:extLst>
            <a:ext uri="{FF2B5EF4-FFF2-40B4-BE49-F238E27FC236}">
              <a16:creationId xmlns:a16="http://schemas.microsoft.com/office/drawing/2014/main" id="{FC56BCC5-3771-A82D-06A2-EAFFB313C9D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3298CF-9E09-8AF9-90C0-94AAE6FAB0ED}"/>
              </a:ext>
            </a:extLst>
          </p:cNvPr>
          <p:cNvPicPr preferRelativeResize="0"/>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t="1987" b="2006"/>
          <a:stretch/>
        </p:blipFill>
        <p:spPr>
          <a:xfrm rot="10800000">
            <a:off x="0" y="-17487"/>
            <a:ext cx="9143999" cy="5178474"/>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1">
                <a:lumMod val="75000"/>
              </a:schemeClr>
            </a:outerShdw>
          </a:effectLst>
        </p:spPr>
      </p:pic>
      <p:sp>
        <p:nvSpPr>
          <p:cNvPr id="64" name="Google Shape;64;p14">
            <a:extLst>
              <a:ext uri="{FF2B5EF4-FFF2-40B4-BE49-F238E27FC236}">
                <a16:creationId xmlns:a16="http://schemas.microsoft.com/office/drawing/2014/main" id="{702F6049-7A05-A522-929A-7B5476007398}"/>
              </a:ext>
            </a:extLst>
          </p:cNvPr>
          <p:cNvSpPr txBox="1">
            <a:spLocks noGrp="1"/>
          </p:cNvSpPr>
          <p:nvPr>
            <p:ph type="title"/>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Central Payroll Bureau</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B9AB0FC-B26E-67F9-96ED-6F46642CE385}"/>
              </a:ext>
            </a:extLst>
          </p:cNvPr>
          <p:cNvSpPr txBox="1">
            <a:spLocks noGrp="1"/>
          </p:cNvSpPr>
          <p:nvPr>
            <p:ph type="body"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Updates &amp; Information</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E427E752-5537-945E-569B-7D34EF757198}"/>
              </a:ext>
            </a:extLst>
          </p:cNvPr>
          <p:cNvPicPr preferRelativeResize="0"/>
          <p:nvPr/>
        </p:nvPicPr>
        <p:blipFill>
          <a:blip r:embed="rId6">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D5CE680F-EAEC-706E-F118-8E3E003BD16D}"/>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83640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57325" y="267977"/>
            <a:ext cx="8520600" cy="480168"/>
          </a:xfrm>
          <a:prstGeom prst="rect">
            <a:avLst/>
          </a:prstGeom>
        </p:spPr>
        <p:txBody>
          <a:bodyPr spcFirstLastPara="1" wrap="square" lIns="91425" tIns="91425" rIns="91425" bIns="91425" anchor="t" anchorCtr="0">
            <a:noAutofit/>
          </a:bodyPr>
          <a:lstStyle/>
          <a:p>
            <a:pPr marL="114300" indent="0">
              <a:buNone/>
            </a:pPr>
            <a:r>
              <a:rPr lang="en-US" dirty="0"/>
              <a:t>Retro Additional Pay</a:t>
            </a:r>
          </a:p>
        </p:txBody>
      </p:sp>
      <p:sp>
        <p:nvSpPr>
          <p:cNvPr id="74" name="Google Shape;74;p15"/>
          <p:cNvSpPr txBox="1">
            <a:spLocks noGrp="1"/>
          </p:cNvSpPr>
          <p:nvPr>
            <p:ph type="body" idx="4294967295"/>
          </p:nvPr>
        </p:nvSpPr>
        <p:spPr>
          <a:xfrm>
            <a:off x="623888" y="747713"/>
            <a:ext cx="8520112" cy="373062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1400" dirty="0"/>
              <a:t>Agencies are submitting retro active additional pays with the explanation of SPO &amp; DFA approved “TRET effective 7/05/25-6/30/2026”.  </a:t>
            </a:r>
          </a:p>
          <a:p>
            <a:pPr marL="0" indent="0">
              <a:spcAft>
                <a:spcPts val="1200"/>
              </a:spcAft>
              <a:buSzPts val="852"/>
              <a:buNone/>
            </a:pPr>
            <a:r>
              <a:rPr lang="en-US" sz="1400" dirty="0"/>
              <a:t>For these actions the DFA approval is for budget purposes.  The DFA staff approving these requests are indicating that the budget was available for the time in question and current budget can support the expense.  It is not an approval by DFA that the action is within the payroll rules.</a:t>
            </a:r>
          </a:p>
          <a:p>
            <a:pPr marL="0" indent="0">
              <a:spcAft>
                <a:spcPts val="1200"/>
              </a:spcAft>
              <a:buSzPts val="852"/>
              <a:buNone/>
            </a:pPr>
            <a:r>
              <a:rPr lang="en-US" sz="1400" b="1" dirty="0">
                <a:solidFill>
                  <a:schemeClr val="accent5"/>
                </a:solidFill>
              </a:rPr>
              <a:t>Retroactive Pay Increases and Performance Bonuses</a:t>
            </a:r>
            <a:r>
              <a:rPr lang="en-US" sz="1400" dirty="0"/>
              <a:t>: These are prohibited by the New Mexico Constitution as they constitute "extra compensation" for services already performed, violating Article IV, Section 27, and the "anti-donation clause" in Article IX, Section 14. ​ Retroactive pay increases or bonuses are considered gifts/donations of public money, which is unconstitutional. </a:t>
            </a:r>
          </a:p>
          <a:p>
            <a:pPr marL="0" lvl="0" indent="0" algn="l" rtl="0">
              <a:spcBef>
                <a:spcPts val="0"/>
              </a:spcBef>
              <a:spcAft>
                <a:spcPts val="1200"/>
              </a:spcAft>
              <a:buSzPts val="852"/>
              <a:buNone/>
            </a:pPr>
            <a:r>
              <a:rPr lang="en-US" sz="1600" dirty="0">
                <a:solidFill>
                  <a:schemeClr val="accent5"/>
                </a:solidFill>
                <a:latin typeface="Source Sans Pro"/>
                <a:ea typeface="Source Sans Pro"/>
                <a:cs typeface="Source Sans Pro"/>
                <a:sym typeface="Source Sans Pro"/>
              </a:rPr>
              <a:t>CPB will request supporting documentation showing these requests were made prior to the effective date, or that there is a valid reason for the request.  Otherwise, CPB will reject them.</a:t>
            </a:r>
          </a:p>
          <a:p>
            <a:pPr marL="0" lvl="0" indent="0" algn="l" rtl="0">
              <a:spcBef>
                <a:spcPts val="0"/>
              </a:spcBef>
              <a:spcAft>
                <a:spcPts val="1200"/>
              </a:spcAft>
              <a:buSzPts val="852"/>
              <a:buNone/>
            </a:pPr>
            <a:endParaRPr lang="en-US" sz="1600" dirty="0">
              <a:solidFill>
                <a:srgbClr val="DE8B26"/>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sz="1600" dirty="0">
              <a:solidFill>
                <a:srgbClr val="DE8B26"/>
              </a:solidFill>
              <a:latin typeface="Source Sans Pro"/>
              <a:ea typeface="Source Sans Pro"/>
              <a:cs typeface="Source Sans Pro"/>
              <a:sym typeface="Source Sans Pro"/>
            </a:endParaRPr>
          </a:p>
        </p:txBody>
      </p:sp>
      <p:pic>
        <p:nvPicPr>
          <p:cNvPr id="73" name="Google Shape;73;p15"/>
          <p:cNvPicPr preferRelativeResize="0"/>
          <p:nvPr/>
        </p:nvPicPr>
        <p:blipFill>
          <a:blip r:embed="rId3">
            <a:alphaModFix/>
          </a:blip>
          <a:stretch>
            <a:fillRect/>
          </a:stretch>
        </p:blipFill>
        <p:spPr>
          <a:xfrm>
            <a:off x="185875" y="4636100"/>
            <a:ext cx="1977774" cy="397000"/>
          </a:xfrm>
          <a:prstGeom prst="rect">
            <a:avLst/>
          </a:prstGeom>
          <a:noFill/>
          <a:ln>
            <a:noFill/>
          </a:ln>
        </p:spPr>
      </p:pic>
      <p:cxnSp>
        <p:nvCxnSpPr>
          <p:cNvPr id="75" name="Google Shape;75;p15"/>
          <p:cNvCxnSpPr/>
          <p:nvPr/>
        </p:nvCxnSpPr>
        <p:spPr>
          <a:xfrm>
            <a:off x="2281225" y="50331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4">
            <a:alphaModFix/>
          </a:blip>
          <a:stretch>
            <a:fillRect/>
          </a:stretch>
        </p:blipFill>
        <p:spPr>
          <a:xfrm rot="5400000">
            <a:off x="8126749" y="4015849"/>
            <a:ext cx="971404" cy="10630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9450" y="906905"/>
            <a:ext cx="9153450" cy="428442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oogle Shape;82;p16"/>
          <p:cNvPicPr preferRelativeResize="0"/>
          <p:nvPr/>
        </p:nvPicPr>
        <p:blipFill>
          <a:blip r:embed="rId3">
            <a:alphaModFix/>
          </a:blip>
          <a:stretch>
            <a:fillRect/>
          </a:stretch>
        </p:blipFill>
        <p:spPr>
          <a:xfrm rot="5400000">
            <a:off x="7936908" y="3981009"/>
            <a:ext cx="1246698" cy="1173934"/>
          </a:xfrm>
          <a:prstGeom prst="rect">
            <a:avLst/>
          </a:prstGeom>
          <a:noFill/>
          <a:ln>
            <a:noFill/>
          </a:ln>
        </p:spPr>
      </p:pic>
      <p:sp>
        <p:nvSpPr>
          <p:cNvPr id="83" name="Google Shape;83;p16"/>
          <p:cNvSpPr txBox="1">
            <a:spLocks noGrp="1"/>
          </p:cNvSpPr>
          <p:nvPr>
            <p:ph type="body" idx="1"/>
          </p:nvPr>
        </p:nvSpPr>
        <p:spPr>
          <a:xfrm>
            <a:off x="157701" y="11988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00" b="1" dirty="0">
                <a:solidFill>
                  <a:schemeClr val="lt1"/>
                </a:solidFill>
                <a:latin typeface="Source Sans Pro"/>
                <a:ea typeface="Source Sans Pro"/>
                <a:cs typeface="Source Sans Pro"/>
                <a:sym typeface="Source Sans Pro"/>
              </a:rPr>
              <a:t>Multiple Employment Records - 1 vs 0</a:t>
            </a:r>
            <a:endParaRPr sz="2000" b="1" dirty="0">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4294967295"/>
          </p:nvPr>
        </p:nvSpPr>
        <p:spPr>
          <a:xfrm>
            <a:off x="623888" y="1595438"/>
            <a:ext cx="8520112" cy="298291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95" dirty="0">
                <a:solidFill>
                  <a:srgbClr val="DE8B26"/>
                </a:solidFill>
                <a:latin typeface="Source Sans Pro"/>
                <a:ea typeface="Source Sans Pro"/>
                <a:cs typeface="Source Sans Pro"/>
                <a:sym typeface="Source Sans Pro"/>
              </a:rPr>
              <a:t>January 2025, the State input National Guard Employees into HCM.  Prior to January, employees could only have one active position.  Because of the temporary nature of NG, they may have a full-time position with a State agency.  It is imperative when a new employee is hired, that the agency review job data to verify that they do not have an active NG position.  If an active NG position is set up as </a:t>
            </a:r>
            <a:r>
              <a:rPr lang="en-US" sz="2095" dirty="0" err="1">
                <a:solidFill>
                  <a:srgbClr val="DE8B26"/>
                </a:solidFill>
                <a:latin typeface="Source Sans Pro"/>
                <a:ea typeface="Source Sans Pro"/>
                <a:cs typeface="Source Sans Pro"/>
                <a:sym typeface="Source Sans Pro"/>
              </a:rPr>
              <a:t>empl</a:t>
            </a:r>
            <a:r>
              <a:rPr lang="en-US" sz="2095" dirty="0">
                <a:solidFill>
                  <a:srgbClr val="DE8B26"/>
                </a:solidFill>
                <a:latin typeface="Source Sans Pro"/>
                <a:ea typeface="Source Sans Pro"/>
                <a:cs typeface="Source Sans Pro"/>
                <a:sym typeface="Source Sans Pro"/>
              </a:rPr>
              <a:t> record 1, the agency will need to set up the new position with the employee record of 0.  If the NG position is 0, the new position should be a 1.</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4">
            <a:alphaModFix/>
          </a:blip>
          <a:stretch>
            <a:fillRect/>
          </a:stretch>
        </p:blipFill>
        <p:spPr>
          <a:xfrm>
            <a:off x="308475" y="4543550"/>
            <a:ext cx="1877842" cy="5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title"/>
          </p:nvPr>
        </p:nvSpPr>
        <p:spPr>
          <a:xfrm>
            <a:off x="311700" y="1120224"/>
            <a:ext cx="8520600" cy="864000"/>
          </a:xfrm>
          <a:prstGeom prst="rect">
            <a:avLst/>
          </a:prstGeom>
        </p:spPr>
        <p:txBody>
          <a:bodyPr spcFirstLastPara="1" wrap="square" lIns="91425" tIns="91425" rIns="91425" bIns="91425" anchor="t" anchorCtr="0">
            <a:normAutofit/>
          </a:bodyPr>
          <a:lstStyle/>
          <a:p>
            <a:pPr lvl="0">
              <a:buSzPts val="990"/>
            </a:pPr>
            <a:r>
              <a:rPr lang="en" sz="3900" b="1" dirty="0">
                <a:solidFill>
                  <a:schemeClr val="lt1"/>
                </a:solidFill>
                <a:latin typeface="PT Serif"/>
                <a:ea typeface="PT Serif"/>
                <a:cs typeface="PT Serif"/>
                <a:sym typeface="PT Serif"/>
              </a:rPr>
              <a:t>HCM Team</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body" idx="1"/>
          </p:nvPr>
        </p:nvSpPr>
        <p:spPr>
          <a:xfrm>
            <a:off x="311700" y="1912030"/>
            <a:ext cx="8520600" cy="2233047"/>
          </a:xfrm>
          <a:prstGeom prst="rect">
            <a:avLst/>
          </a:prstGeom>
        </p:spPr>
        <p:txBody>
          <a:bodyPr spcFirstLastPara="1" wrap="square" lIns="91425" tIns="91425" rIns="91425" bIns="91425" anchor="t" anchorCtr="0">
            <a:normAutofit fontScale="85000" lnSpcReduction="20000"/>
          </a:bodyPr>
          <a:lstStyle/>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Validating EE Info</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NMS Statewide Employee Search</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SHARE Security Form</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Terminated EE access to Self Service</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Workgroups and Time Reporter Data</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Temp employee benefits/retirement</a:t>
            </a:r>
          </a:p>
          <a:p>
            <a:pPr marL="342900">
              <a:lnSpc>
                <a:spcPct val="70000"/>
              </a:lnSpc>
              <a:spcAft>
                <a:spcPts val="1200"/>
              </a:spcAft>
            </a:pPr>
            <a:r>
              <a:rPr lang="en" sz="2000" b="1" dirty="0">
                <a:solidFill>
                  <a:schemeClr val="lt1"/>
                </a:solidFill>
                <a:latin typeface="Source Sans Pro"/>
                <a:ea typeface="Source Sans Pro"/>
                <a:cs typeface="Source Sans Pro"/>
                <a:sym typeface="Source Sans Pro"/>
              </a:rPr>
              <a:t>Query Trick</a:t>
            </a:r>
            <a:r>
              <a:rPr lang="en" sz="2000" b="1">
                <a:solidFill>
                  <a:schemeClr val="lt1"/>
                </a:solidFill>
                <a:latin typeface="Source Sans Pro"/>
                <a:ea typeface="Source Sans Pro"/>
                <a:cs typeface="Source Sans Pro"/>
                <a:sym typeface="Source Sans Pro"/>
              </a:rPr>
              <a:t>: XLOOKUP</a:t>
            </a:r>
            <a:endParaRPr lang="en"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11700" y="1804479"/>
            <a:ext cx="43329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8252-3F83-6B2A-2A85-80003EB127B4}"/>
              </a:ext>
            </a:extLst>
          </p:cNvPr>
          <p:cNvSpPr>
            <a:spLocks noGrp="1"/>
          </p:cNvSpPr>
          <p:nvPr>
            <p:ph type="title"/>
          </p:nvPr>
        </p:nvSpPr>
        <p:spPr/>
        <p:txBody>
          <a:bodyPr>
            <a:normAutofit fontScale="90000"/>
          </a:bodyPr>
          <a:lstStyle/>
          <a:p>
            <a:r>
              <a:rPr lang="en-US" dirty="0"/>
              <a:t>Examples:</a:t>
            </a:r>
          </a:p>
        </p:txBody>
      </p:sp>
      <p:sp>
        <p:nvSpPr>
          <p:cNvPr id="3" name="Text Placeholder 2">
            <a:extLst>
              <a:ext uri="{FF2B5EF4-FFF2-40B4-BE49-F238E27FC236}">
                <a16:creationId xmlns:a16="http://schemas.microsoft.com/office/drawing/2014/main" id="{3290FEE0-B566-0743-4A43-E4E8488BB8C0}"/>
              </a:ext>
            </a:extLst>
          </p:cNvPr>
          <p:cNvSpPr>
            <a:spLocks noGrp="1"/>
          </p:cNvSpPr>
          <p:nvPr>
            <p:ph type="body" idx="1"/>
          </p:nvPr>
        </p:nvSpPr>
        <p:spPr/>
        <p:txBody>
          <a:bodyPr/>
          <a:lstStyle/>
          <a:p>
            <a:pPr marL="139700" indent="0">
              <a:buNone/>
            </a:pPr>
            <a:r>
              <a:rPr lang="en-US" dirty="0"/>
              <a:t>National Guard</a:t>
            </a:r>
          </a:p>
        </p:txBody>
      </p:sp>
      <p:sp>
        <p:nvSpPr>
          <p:cNvPr id="4" name="Text Placeholder 3">
            <a:extLst>
              <a:ext uri="{FF2B5EF4-FFF2-40B4-BE49-F238E27FC236}">
                <a16:creationId xmlns:a16="http://schemas.microsoft.com/office/drawing/2014/main" id="{08FEF4CC-0334-07E7-15AC-879999A7089E}"/>
              </a:ext>
            </a:extLst>
          </p:cNvPr>
          <p:cNvSpPr>
            <a:spLocks noGrp="1"/>
          </p:cNvSpPr>
          <p:nvPr>
            <p:ph type="body" idx="2"/>
          </p:nvPr>
        </p:nvSpPr>
        <p:spPr/>
        <p:txBody>
          <a:bodyPr/>
          <a:lstStyle/>
          <a:p>
            <a:pPr marL="139700" indent="0">
              <a:buNone/>
            </a:pPr>
            <a:r>
              <a:rPr lang="en-US" dirty="0"/>
              <a:t>Full time position</a:t>
            </a:r>
          </a:p>
        </p:txBody>
      </p:sp>
      <p:sp>
        <p:nvSpPr>
          <p:cNvPr id="13" name="Google Shape;81;p16">
            <a:extLst>
              <a:ext uri="{FF2B5EF4-FFF2-40B4-BE49-F238E27FC236}">
                <a16:creationId xmlns:a16="http://schemas.microsoft.com/office/drawing/2014/main" id="{214399A4-1900-C635-9DD7-05ACA5E8610B}"/>
              </a:ext>
            </a:extLst>
          </p:cNvPr>
          <p:cNvSpPr/>
          <p:nvPr/>
        </p:nvSpPr>
        <p:spPr>
          <a:xfrm>
            <a:off x="-9450" y="1558976"/>
            <a:ext cx="9162900" cy="3584523"/>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Picture 13" descr="Graphical user interface, text, application, email&#10;&#10;AI-generated content may be incorrect.">
            <a:extLst>
              <a:ext uri="{FF2B5EF4-FFF2-40B4-BE49-F238E27FC236}">
                <a16:creationId xmlns:a16="http://schemas.microsoft.com/office/drawing/2014/main" id="{27FA1B93-7BDD-0C12-AA93-7EC9FA3A2A96}"/>
              </a:ext>
            </a:extLst>
          </p:cNvPr>
          <p:cNvPicPr>
            <a:picLocks noChangeAspect="1"/>
          </p:cNvPicPr>
          <p:nvPr/>
        </p:nvPicPr>
        <p:blipFill>
          <a:blip r:embed="rId2"/>
          <a:stretch>
            <a:fillRect/>
          </a:stretch>
        </p:blipFill>
        <p:spPr>
          <a:xfrm>
            <a:off x="126375" y="1705333"/>
            <a:ext cx="4537618" cy="2993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Graphical user interface, text, application, email">
            <a:extLst>
              <a:ext uri="{FF2B5EF4-FFF2-40B4-BE49-F238E27FC236}">
                <a16:creationId xmlns:a16="http://schemas.microsoft.com/office/drawing/2014/main" id="{6BF40968-1725-D197-1CAB-9DF47511FD00}"/>
              </a:ext>
            </a:extLst>
          </p:cNvPr>
          <p:cNvPicPr>
            <a:picLocks noChangeAspect="1"/>
          </p:cNvPicPr>
          <p:nvPr/>
        </p:nvPicPr>
        <p:blipFill>
          <a:blip r:embed="rId3"/>
          <a:stretch>
            <a:fillRect/>
          </a:stretch>
        </p:blipFill>
        <p:spPr>
          <a:xfrm>
            <a:off x="4496925" y="1705333"/>
            <a:ext cx="4633273" cy="2993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oogle Shape;76;p15">
            <a:extLst>
              <a:ext uri="{FF2B5EF4-FFF2-40B4-BE49-F238E27FC236}">
                <a16:creationId xmlns:a16="http://schemas.microsoft.com/office/drawing/2014/main" id="{B8A760AE-3BB2-2740-5B09-20B27D90A363}"/>
              </a:ext>
            </a:extLst>
          </p:cNvPr>
          <p:cNvPicPr preferRelativeResize="0"/>
          <p:nvPr/>
        </p:nvPicPr>
        <p:blipFill>
          <a:blip r:embed="rId4">
            <a:alphaModFix/>
          </a:blip>
          <a:stretch>
            <a:fillRect/>
          </a:stretch>
        </p:blipFill>
        <p:spPr>
          <a:xfrm>
            <a:off x="7670600" y="0"/>
            <a:ext cx="1473400" cy="1388927"/>
          </a:xfrm>
          <a:prstGeom prst="rect">
            <a:avLst/>
          </a:prstGeom>
          <a:noFill/>
          <a:ln>
            <a:noFill/>
          </a:ln>
        </p:spPr>
      </p:pic>
    </p:spTree>
    <p:extLst>
      <p:ext uri="{BB962C8B-B14F-4D97-AF65-F5344CB8AC3E}">
        <p14:creationId xmlns:p14="http://schemas.microsoft.com/office/powerpoint/2010/main" val="389510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6531-099E-1D5C-25CF-9B4EF9C30396}"/>
              </a:ext>
            </a:extLst>
          </p:cNvPr>
          <p:cNvSpPr>
            <a:spLocks noGrp="1"/>
          </p:cNvSpPr>
          <p:nvPr>
            <p:ph type="title"/>
          </p:nvPr>
        </p:nvSpPr>
        <p:spPr>
          <a:xfrm>
            <a:off x="311700" y="141668"/>
            <a:ext cx="8520600" cy="1564783"/>
          </a:xfrm>
        </p:spPr>
        <p:txBody>
          <a:bodyPr>
            <a:normAutofit/>
          </a:bodyPr>
          <a:lstStyle/>
          <a:p>
            <a:r>
              <a:rPr lang="en-US" sz="2000" b="1"/>
              <a:t>2026 W-4</a:t>
            </a:r>
            <a:br>
              <a:rPr lang="en-US" sz="1600"/>
            </a:br>
            <a:r>
              <a:rPr lang="en-US" sz="1600"/>
              <a:t>Some employees are required to submit new W-4 each year.  (Non-Resident Aliens and employees claiming exempt).  Non-Resident Aliens should indicate at the top of the form their status.</a:t>
            </a:r>
            <a:br>
              <a:rPr lang="en-US" sz="1600"/>
            </a:br>
            <a:br>
              <a:rPr lang="en-US" sz="1600"/>
            </a:br>
            <a:r>
              <a:rPr lang="en-US" sz="1600"/>
              <a:t>Otherwise, a new W-4 is only required if you have a status change or need to adjust your withholdings.  Most employees will only need to complete the top portion of the W-4.</a:t>
            </a:r>
            <a:endParaRPr lang="en-US" sz="1600" dirty="0"/>
          </a:p>
        </p:txBody>
      </p:sp>
      <p:sp>
        <p:nvSpPr>
          <p:cNvPr id="3" name="Text Placeholder 2">
            <a:extLst>
              <a:ext uri="{FF2B5EF4-FFF2-40B4-BE49-F238E27FC236}">
                <a16:creationId xmlns:a16="http://schemas.microsoft.com/office/drawing/2014/main" id="{BA1F2D7F-23CB-8160-7EF0-0540D7DC1978}"/>
              </a:ext>
            </a:extLst>
          </p:cNvPr>
          <p:cNvSpPr>
            <a:spLocks noGrp="1"/>
          </p:cNvSpPr>
          <p:nvPr>
            <p:ph type="body" idx="1"/>
          </p:nvPr>
        </p:nvSpPr>
        <p:spPr>
          <a:xfrm>
            <a:off x="450762" y="1793293"/>
            <a:ext cx="2218917" cy="2775581"/>
          </a:xfrm>
        </p:spPr>
        <p:txBody>
          <a:bodyPr>
            <a:normAutofit lnSpcReduction="10000"/>
          </a:bodyPr>
          <a:lstStyle/>
          <a:p>
            <a:r>
              <a:rPr lang="en-US" dirty="0"/>
              <a:t>Step 1 (a), (b), and (c) are required to be completed.</a:t>
            </a:r>
          </a:p>
          <a:p>
            <a:r>
              <a:rPr lang="en-US" dirty="0"/>
              <a:t>Follow the tip and instructions for the remainder of the form.</a:t>
            </a:r>
          </a:p>
        </p:txBody>
      </p:sp>
      <p:pic>
        <p:nvPicPr>
          <p:cNvPr id="5" name="Picture 4">
            <a:extLst>
              <a:ext uri="{FF2B5EF4-FFF2-40B4-BE49-F238E27FC236}">
                <a16:creationId xmlns:a16="http://schemas.microsoft.com/office/drawing/2014/main" id="{9C10D64D-8D5E-301F-4987-F0BF8C859D1B}"/>
              </a:ext>
            </a:extLst>
          </p:cNvPr>
          <p:cNvPicPr>
            <a:picLocks noChangeAspect="1"/>
          </p:cNvPicPr>
          <p:nvPr/>
        </p:nvPicPr>
        <p:blipFill>
          <a:blip r:embed="rId2"/>
          <a:stretch>
            <a:fillRect/>
          </a:stretch>
        </p:blipFill>
        <p:spPr>
          <a:xfrm>
            <a:off x="2669679" y="1793293"/>
            <a:ext cx="5888333" cy="2916907"/>
          </a:xfrm>
          <a:prstGeom prst="rect">
            <a:avLst/>
          </a:prstGeom>
        </p:spPr>
      </p:pic>
      <p:pic>
        <p:nvPicPr>
          <p:cNvPr id="6" name="Google Shape;76;p15">
            <a:extLst>
              <a:ext uri="{FF2B5EF4-FFF2-40B4-BE49-F238E27FC236}">
                <a16:creationId xmlns:a16="http://schemas.microsoft.com/office/drawing/2014/main" id="{99E88305-F3B4-63C6-B7E5-808F361B234D}"/>
              </a:ext>
            </a:extLst>
          </p:cNvPr>
          <p:cNvPicPr preferRelativeResize="0"/>
          <p:nvPr/>
        </p:nvPicPr>
        <p:blipFill>
          <a:blip r:embed="rId3">
            <a:alphaModFix/>
          </a:blip>
          <a:stretch>
            <a:fillRect/>
          </a:stretch>
        </p:blipFill>
        <p:spPr>
          <a:xfrm rot="10800000">
            <a:off x="5343" y="4084320"/>
            <a:ext cx="1036585" cy="1059180"/>
          </a:xfrm>
          <a:prstGeom prst="rect">
            <a:avLst/>
          </a:prstGeom>
          <a:noFill/>
          <a:ln>
            <a:noFill/>
          </a:ln>
        </p:spPr>
      </p:pic>
    </p:spTree>
    <p:extLst>
      <p:ext uri="{BB962C8B-B14F-4D97-AF65-F5344CB8AC3E}">
        <p14:creationId xmlns:p14="http://schemas.microsoft.com/office/powerpoint/2010/main" val="426554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5336-A4A5-548D-F45C-604795341425}"/>
              </a:ext>
            </a:extLst>
          </p:cNvPr>
          <p:cNvSpPr>
            <a:spLocks noGrp="1"/>
          </p:cNvSpPr>
          <p:nvPr>
            <p:ph type="title"/>
          </p:nvPr>
        </p:nvSpPr>
        <p:spPr>
          <a:xfrm>
            <a:off x="311700" y="445024"/>
            <a:ext cx="8520600" cy="1119759"/>
          </a:xfrm>
        </p:spPr>
        <p:txBody>
          <a:bodyPr>
            <a:normAutofit/>
          </a:bodyPr>
          <a:lstStyle/>
          <a:p>
            <a:r>
              <a:rPr lang="en-US" sz="2000" dirty="0"/>
              <a:t>Step 2 is used if the filing status is married and your spouse works or if you are single and have multiple jobs.  This is easier than trying to determine how much additional withholding is needed.</a:t>
            </a:r>
          </a:p>
        </p:txBody>
      </p:sp>
      <p:sp>
        <p:nvSpPr>
          <p:cNvPr id="3" name="Text Placeholder 2">
            <a:extLst>
              <a:ext uri="{FF2B5EF4-FFF2-40B4-BE49-F238E27FC236}">
                <a16:creationId xmlns:a16="http://schemas.microsoft.com/office/drawing/2014/main" id="{3A68F93E-7664-D300-FF09-AC81115EEBC9}"/>
              </a:ext>
            </a:extLst>
          </p:cNvPr>
          <p:cNvSpPr>
            <a:spLocks noGrp="1"/>
          </p:cNvSpPr>
          <p:nvPr>
            <p:ph type="body" idx="1"/>
          </p:nvPr>
        </p:nvSpPr>
        <p:spPr>
          <a:xfrm>
            <a:off x="1545465" y="2459865"/>
            <a:ext cx="5724659" cy="1693572"/>
          </a:xfrm>
        </p:spPr>
        <p:txBody>
          <a:bodyPr/>
          <a:lstStyle/>
          <a:p>
            <a:pPr marL="114300" indent="0">
              <a:buNone/>
            </a:pPr>
            <a:endParaRPr lang="en-US" dirty="0"/>
          </a:p>
        </p:txBody>
      </p:sp>
      <p:pic>
        <p:nvPicPr>
          <p:cNvPr id="5" name="Picture 4">
            <a:extLst>
              <a:ext uri="{FF2B5EF4-FFF2-40B4-BE49-F238E27FC236}">
                <a16:creationId xmlns:a16="http://schemas.microsoft.com/office/drawing/2014/main" id="{A67A08A2-8031-4A68-162E-50C3F2344EB7}"/>
              </a:ext>
            </a:extLst>
          </p:cNvPr>
          <p:cNvPicPr>
            <a:picLocks noChangeAspect="1"/>
          </p:cNvPicPr>
          <p:nvPr/>
        </p:nvPicPr>
        <p:blipFill>
          <a:blip r:embed="rId2"/>
          <a:stretch>
            <a:fillRect/>
          </a:stretch>
        </p:blipFill>
        <p:spPr>
          <a:xfrm>
            <a:off x="472000" y="1738648"/>
            <a:ext cx="8200000" cy="2888181"/>
          </a:xfrm>
          <a:prstGeom prst="rect">
            <a:avLst/>
          </a:prstGeom>
        </p:spPr>
      </p:pic>
      <p:pic>
        <p:nvPicPr>
          <p:cNvPr id="4" name="Google Shape;92;p17">
            <a:extLst>
              <a:ext uri="{FF2B5EF4-FFF2-40B4-BE49-F238E27FC236}">
                <a16:creationId xmlns:a16="http://schemas.microsoft.com/office/drawing/2014/main" id="{0344752A-F799-6149-5EF1-2528231F6BC4}"/>
              </a:ext>
            </a:extLst>
          </p:cNvPr>
          <p:cNvPicPr preferRelativeResize="0"/>
          <p:nvPr/>
        </p:nvPicPr>
        <p:blipFill>
          <a:blip r:embed="rId3">
            <a:alphaModFix/>
          </a:blip>
          <a:stretch>
            <a:fillRect/>
          </a:stretch>
        </p:blipFill>
        <p:spPr>
          <a:xfrm>
            <a:off x="6694226" y="4602194"/>
            <a:ext cx="1977774" cy="397000"/>
          </a:xfrm>
          <a:prstGeom prst="rect">
            <a:avLst/>
          </a:prstGeom>
          <a:noFill/>
          <a:ln>
            <a:noFill/>
          </a:ln>
        </p:spPr>
      </p:pic>
    </p:spTree>
    <p:extLst>
      <p:ext uri="{BB962C8B-B14F-4D97-AF65-F5344CB8AC3E}">
        <p14:creationId xmlns:p14="http://schemas.microsoft.com/office/powerpoint/2010/main" val="2148028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3B2D-6522-B7FD-6F7E-F1A992D97040}"/>
              </a:ext>
            </a:extLst>
          </p:cNvPr>
          <p:cNvSpPr>
            <a:spLocks noGrp="1"/>
          </p:cNvSpPr>
          <p:nvPr>
            <p:ph type="title"/>
          </p:nvPr>
        </p:nvSpPr>
        <p:spPr>
          <a:xfrm>
            <a:off x="311700" y="199624"/>
            <a:ext cx="8520600" cy="1477754"/>
          </a:xfrm>
        </p:spPr>
        <p:txBody>
          <a:bodyPr>
            <a:normAutofit fontScale="90000"/>
          </a:bodyPr>
          <a:lstStyle/>
          <a:p>
            <a:r>
              <a:rPr lang="en-US" sz="1800" dirty="0"/>
              <a:t>Step 3 is to add child/dependent credits (1040 Line 19)</a:t>
            </a:r>
            <a:br>
              <a:rPr lang="en-US" sz="1800" dirty="0"/>
            </a:br>
            <a:r>
              <a:rPr lang="en-US" sz="1800" dirty="0"/>
              <a:t>Step 4(a) is if you have additional income (most employees do not want to report this and should use line 4c instead)</a:t>
            </a:r>
            <a:br>
              <a:rPr lang="en-US" sz="1800" dirty="0"/>
            </a:br>
            <a:r>
              <a:rPr lang="en-US" sz="1800" dirty="0"/>
              <a:t>Step 4(b) is to add additional deductions (add 1040 lines 14 and 20)</a:t>
            </a:r>
            <a:br>
              <a:rPr lang="en-US" sz="1800" dirty="0"/>
            </a:br>
            <a:r>
              <a:rPr lang="en-US" sz="1800" dirty="0"/>
              <a:t>Step 4(c) is for any additional withholding.  This should be the amount per pay period, not per year.</a:t>
            </a:r>
          </a:p>
        </p:txBody>
      </p:sp>
      <p:sp>
        <p:nvSpPr>
          <p:cNvPr id="3" name="Text Placeholder 2">
            <a:extLst>
              <a:ext uri="{FF2B5EF4-FFF2-40B4-BE49-F238E27FC236}">
                <a16:creationId xmlns:a16="http://schemas.microsoft.com/office/drawing/2014/main" id="{8B73D0A6-E65B-80FA-037D-EAE72549A1D7}"/>
              </a:ext>
            </a:extLst>
          </p:cNvPr>
          <p:cNvSpPr>
            <a:spLocks noGrp="1"/>
          </p:cNvSpPr>
          <p:nvPr>
            <p:ph type="body" idx="1"/>
          </p:nvPr>
        </p:nvSpPr>
        <p:spPr>
          <a:xfrm>
            <a:off x="311700" y="1378039"/>
            <a:ext cx="3999900" cy="3190836"/>
          </a:xfrm>
        </p:spPr>
        <p:txBody>
          <a:bodyPr/>
          <a:lstStyle/>
          <a:p>
            <a:endParaRPr lang="en-US" dirty="0"/>
          </a:p>
          <a:p>
            <a:endParaRPr lang="en-US" dirty="0"/>
          </a:p>
          <a:p>
            <a:pPr marL="139700" indent="0">
              <a:buNone/>
            </a:pPr>
            <a:r>
              <a:rPr lang="en-US" b="1" dirty="0">
                <a:solidFill>
                  <a:srgbClr val="FF0000"/>
                </a:solidFill>
              </a:rPr>
              <a:t>Form 1040</a:t>
            </a:r>
          </a:p>
        </p:txBody>
      </p:sp>
      <p:sp>
        <p:nvSpPr>
          <p:cNvPr id="4" name="Text Placeholder 3">
            <a:extLst>
              <a:ext uri="{FF2B5EF4-FFF2-40B4-BE49-F238E27FC236}">
                <a16:creationId xmlns:a16="http://schemas.microsoft.com/office/drawing/2014/main" id="{2ED5BF99-49EF-D09A-2C31-E8C2CCC6FA6D}"/>
              </a:ext>
            </a:extLst>
          </p:cNvPr>
          <p:cNvSpPr>
            <a:spLocks noGrp="1"/>
          </p:cNvSpPr>
          <p:nvPr>
            <p:ph type="body" idx="2"/>
          </p:nvPr>
        </p:nvSpPr>
        <p:spPr>
          <a:xfrm>
            <a:off x="4832400" y="1677377"/>
            <a:ext cx="3999900" cy="2891497"/>
          </a:xfrm>
        </p:spPr>
        <p:txBody>
          <a:bodyPr/>
          <a:lstStyle/>
          <a:p>
            <a:pPr marL="139700" indent="0">
              <a:buNone/>
            </a:pPr>
            <a:r>
              <a:rPr lang="en-US" b="1" dirty="0">
                <a:solidFill>
                  <a:srgbClr val="FF0000"/>
                </a:solidFill>
              </a:rPr>
              <a:t>Form W-4</a:t>
            </a:r>
          </a:p>
          <a:p>
            <a:endParaRPr lang="en-US" dirty="0"/>
          </a:p>
        </p:txBody>
      </p:sp>
      <p:pic>
        <p:nvPicPr>
          <p:cNvPr id="13" name="Picture 12">
            <a:extLst>
              <a:ext uri="{FF2B5EF4-FFF2-40B4-BE49-F238E27FC236}">
                <a16:creationId xmlns:a16="http://schemas.microsoft.com/office/drawing/2014/main" id="{6A27F849-D23B-8A77-B3BC-5ED3EB069337}"/>
              </a:ext>
            </a:extLst>
          </p:cNvPr>
          <p:cNvPicPr>
            <a:picLocks noChangeAspect="1"/>
          </p:cNvPicPr>
          <p:nvPr/>
        </p:nvPicPr>
        <p:blipFill>
          <a:blip r:embed="rId2"/>
          <a:stretch>
            <a:fillRect/>
          </a:stretch>
        </p:blipFill>
        <p:spPr>
          <a:xfrm>
            <a:off x="4784008" y="2009104"/>
            <a:ext cx="3919052" cy="2485623"/>
          </a:xfrm>
          <a:prstGeom prst="rect">
            <a:avLst/>
          </a:prstGeom>
        </p:spPr>
      </p:pic>
      <p:pic>
        <p:nvPicPr>
          <p:cNvPr id="17" name="Picture 16">
            <a:extLst>
              <a:ext uri="{FF2B5EF4-FFF2-40B4-BE49-F238E27FC236}">
                <a16:creationId xmlns:a16="http://schemas.microsoft.com/office/drawing/2014/main" id="{A770D3E3-EA9E-0F88-5B82-39269721F714}"/>
              </a:ext>
            </a:extLst>
          </p:cNvPr>
          <p:cNvPicPr>
            <a:picLocks noChangeAspect="1"/>
          </p:cNvPicPr>
          <p:nvPr/>
        </p:nvPicPr>
        <p:blipFill>
          <a:blip r:embed="rId3"/>
          <a:stretch>
            <a:fillRect/>
          </a:stretch>
        </p:blipFill>
        <p:spPr>
          <a:xfrm>
            <a:off x="274867" y="2189408"/>
            <a:ext cx="4379901" cy="2427667"/>
          </a:xfrm>
          <a:prstGeom prst="rect">
            <a:avLst/>
          </a:prstGeom>
        </p:spPr>
      </p:pic>
      <p:pic>
        <p:nvPicPr>
          <p:cNvPr id="5" name="Google Shape;92;p17">
            <a:extLst>
              <a:ext uri="{FF2B5EF4-FFF2-40B4-BE49-F238E27FC236}">
                <a16:creationId xmlns:a16="http://schemas.microsoft.com/office/drawing/2014/main" id="{F52AC2C6-D0E5-A76D-EAD8-3101932E6590}"/>
              </a:ext>
            </a:extLst>
          </p:cNvPr>
          <p:cNvPicPr preferRelativeResize="0"/>
          <p:nvPr/>
        </p:nvPicPr>
        <p:blipFill>
          <a:blip r:embed="rId4">
            <a:alphaModFix/>
          </a:blip>
          <a:stretch>
            <a:fillRect/>
          </a:stretch>
        </p:blipFill>
        <p:spPr>
          <a:xfrm>
            <a:off x="6569224" y="4494727"/>
            <a:ext cx="1977774" cy="397000"/>
          </a:xfrm>
          <a:prstGeom prst="rect">
            <a:avLst/>
          </a:prstGeom>
          <a:noFill/>
          <a:ln>
            <a:noFill/>
          </a:ln>
        </p:spPr>
      </p:pic>
    </p:spTree>
    <p:extLst>
      <p:ext uri="{BB962C8B-B14F-4D97-AF65-F5344CB8AC3E}">
        <p14:creationId xmlns:p14="http://schemas.microsoft.com/office/powerpoint/2010/main" val="231684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1C13-F6A5-D67F-02E0-A7F6F7F98AE1}"/>
              </a:ext>
            </a:extLst>
          </p:cNvPr>
          <p:cNvSpPr>
            <a:spLocks noGrp="1"/>
          </p:cNvSpPr>
          <p:nvPr>
            <p:ph type="title"/>
          </p:nvPr>
        </p:nvSpPr>
        <p:spPr>
          <a:xfrm>
            <a:off x="311700" y="445025"/>
            <a:ext cx="8520600" cy="675438"/>
          </a:xfrm>
        </p:spPr>
        <p:txBody>
          <a:bodyPr>
            <a:normAutofit/>
          </a:bodyPr>
          <a:lstStyle/>
          <a:p>
            <a:r>
              <a:rPr lang="en-US" sz="1800" dirty="0"/>
              <a:t>To input the W-4 in HCM, use the color coding to enter the data into the correct element.</a:t>
            </a:r>
          </a:p>
        </p:txBody>
      </p:sp>
      <p:sp>
        <p:nvSpPr>
          <p:cNvPr id="3" name="Text Placeholder 2">
            <a:extLst>
              <a:ext uri="{FF2B5EF4-FFF2-40B4-BE49-F238E27FC236}">
                <a16:creationId xmlns:a16="http://schemas.microsoft.com/office/drawing/2014/main" id="{66F51A2F-D4FE-D9B6-B502-EF80F15FD162}"/>
              </a:ext>
            </a:extLst>
          </p:cNvPr>
          <p:cNvSpPr>
            <a:spLocks noGrp="1"/>
          </p:cNvSpPr>
          <p:nvPr>
            <p:ph type="body" idx="1"/>
          </p:nvPr>
        </p:nvSpPr>
        <p:spPr>
          <a:xfrm>
            <a:off x="311700" y="978794"/>
            <a:ext cx="3999900" cy="3590081"/>
          </a:xfrm>
        </p:spPr>
        <p:txBody>
          <a:bodyPr/>
          <a:lstStyle/>
          <a:p>
            <a:pPr marL="139700" indent="0">
              <a:buNone/>
            </a:pPr>
            <a:r>
              <a:rPr lang="en-US" b="1" dirty="0">
                <a:solidFill>
                  <a:srgbClr val="FF0000"/>
                </a:solidFill>
              </a:rPr>
              <a:t>Form W-4</a:t>
            </a:r>
            <a:r>
              <a:rPr lang="en-US" dirty="0">
                <a:solidFill>
                  <a:srgbClr val="FF0000"/>
                </a:solidFill>
              </a:rPr>
              <a:t>   </a:t>
            </a:r>
          </a:p>
          <a:p>
            <a:pPr marL="139700" indent="0">
              <a:buNone/>
            </a:pPr>
            <a:r>
              <a:rPr lang="en-US" dirty="0"/>
              <a:t>Only one box can be checked in the top portion of section ( c ).         </a:t>
            </a:r>
          </a:p>
          <a:p>
            <a:endParaRPr lang="en-US" dirty="0"/>
          </a:p>
        </p:txBody>
      </p:sp>
      <p:sp>
        <p:nvSpPr>
          <p:cNvPr id="4" name="Text Placeholder 3">
            <a:extLst>
              <a:ext uri="{FF2B5EF4-FFF2-40B4-BE49-F238E27FC236}">
                <a16:creationId xmlns:a16="http://schemas.microsoft.com/office/drawing/2014/main" id="{0EAFCE82-397D-081E-3C22-4C4D2D009EE1}"/>
              </a:ext>
            </a:extLst>
          </p:cNvPr>
          <p:cNvSpPr>
            <a:spLocks noGrp="1"/>
          </p:cNvSpPr>
          <p:nvPr>
            <p:ph type="body" idx="2"/>
          </p:nvPr>
        </p:nvSpPr>
        <p:spPr>
          <a:xfrm>
            <a:off x="4832400" y="978794"/>
            <a:ext cx="3999900" cy="3590081"/>
          </a:xfrm>
        </p:spPr>
        <p:txBody>
          <a:bodyPr/>
          <a:lstStyle/>
          <a:p>
            <a:pPr marL="139700" indent="0">
              <a:buNone/>
            </a:pPr>
            <a:r>
              <a:rPr lang="en-US" b="1" dirty="0">
                <a:solidFill>
                  <a:srgbClr val="FF0000"/>
                </a:solidFill>
              </a:rPr>
              <a:t>HCM Input  </a:t>
            </a:r>
          </a:p>
          <a:p>
            <a:pPr marL="139700" indent="0">
              <a:buNone/>
            </a:pPr>
            <a:r>
              <a:rPr lang="en-US" dirty="0"/>
              <a:t>Use the drop downs for the appropriate tax status.  Special withholding will apply to non-resident aliens.</a:t>
            </a:r>
          </a:p>
        </p:txBody>
      </p:sp>
      <p:pic>
        <p:nvPicPr>
          <p:cNvPr id="5" name="Picture 4">
            <a:extLst>
              <a:ext uri="{FF2B5EF4-FFF2-40B4-BE49-F238E27FC236}">
                <a16:creationId xmlns:a16="http://schemas.microsoft.com/office/drawing/2014/main" id="{6109FBF3-29CD-30A8-9473-11BF176C2496}"/>
              </a:ext>
            </a:extLst>
          </p:cNvPr>
          <p:cNvPicPr>
            <a:picLocks noChangeAspect="1"/>
          </p:cNvPicPr>
          <p:nvPr/>
        </p:nvPicPr>
        <p:blipFill>
          <a:blip r:embed="rId2"/>
          <a:stretch>
            <a:fillRect/>
          </a:stretch>
        </p:blipFill>
        <p:spPr>
          <a:xfrm>
            <a:off x="4832400" y="2114094"/>
            <a:ext cx="3705379" cy="2310899"/>
          </a:xfrm>
          <a:prstGeom prst="rect">
            <a:avLst/>
          </a:prstGeom>
        </p:spPr>
      </p:pic>
      <p:pic>
        <p:nvPicPr>
          <p:cNvPr id="6" name="Picture 5">
            <a:extLst>
              <a:ext uri="{FF2B5EF4-FFF2-40B4-BE49-F238E27FC236}">
                <a16:creationId xmlns:a16="http://schemas.microsoft.com/office/drawing/2014/main" id="{C8C3C47C-3F07-0A98-ACDF-261EE10E462A}"/>
              </a:ext>
            </a:extLst>
          </p:cNvPr>
          <p:cNvPicPr>
            <a:picLocks noChangeAspect="1"/>
          </p:cNvPicPr>
          <p:nvPr/>
        </p:nvPicPr>
        <p:blipFill>
          <a:blip r:embed="rId3"/>
          <a:stretch>
            <a:fillRect/>
          </a:stretch>
        </p:blipFill>
        <p:spPr>
          <a:xfrm>
            <a:off x="392548" y="2656966"/>
            <a:ext cx="3919052" cy="2082339"/>
          </a:xfrm>
          <a:prstGeom prst="rect">
            <a:avLst/>
          </a:prstGeom>
        </p:spPr>
      </p:pic>
      <p:pic>
        <p:nvPicPr>
          <p:cNvPr id="10" name="Picture 9">
            <a:extLst>
              <a:ext uri="{FF2B5EF4-FFF2-40B4-BE49-F238E27FC236}">
                <a16:creationId xmlns:a16="http://schemas.microsoft.com/office/drawing/2014/main" id="{C90FE362-F8A2-F66B-96E4-8A090558B73D}"/>
              </a:ext>
            </a:extLst>
          </p:cNvPr>
          <p:cNvPicPr>
            <a:picLocks noChangeAspect="1"/>
          </p:cNvPicPr>
          <p:nvPr/>
        </p:nvPicPr>
        <p:blipFill>
          <a:blip r:embed="rId4"/>
          <a:stretch>
            <a:fillRect/>
          </a:stretch>
        </p:blipFill>
        <p:spPr>
          <a:xfrm>
            <a:off x="426198" y="2268404"/>
            <a:ext cx="3770903" cy="303346"/>
          </a:xfrm>
          <a:prstGeom prst="rect">
            <a:avLst/>
          </a:prstGeom>
        </p:spPr>
      </p:pic>
      <p:pic>
        <p:nvPicPr>
          <p:cNvPr id="12" name="Picture 11">
            <a:extLst>
              <a:ext uri="{FF2B5EF4-FFF2-40B4-BE49-F238E27FC236}">
                <a16:creationId xmlns:a16="http://schemas.microsoft.com/office/drawing/2014/main" id="{CCE4013A-ED8E-332F-1E3D-01251D86BFFE}"/>
              </a:ext>
            </a:extLst>
          </p:cNvPr>
          <p:cNvPicPr>
            <a:picLocks noChangeAspect="1"/>
          </p:cNvPicPr>
          <p:nvPr/>
        </p:nvPicPr>
        <p:blipFill>
          <a:blip r:embed="rId5"/>
          <a:stretch>
            <a:fillRect/>
          </a:stretch>
        </p:blipFill>
        <p:spPr>
          <a:xfrm>
            <a:off x="553608" y="1805761"/>
            <a:ext cx="1758041" cy="308333"/>
          </a:xfrm>
          <a:prstGeom prst="rect">
            <a:avLst/>
          </a:prstGeom>
        </p:spPr>
      </p:pic>
      <p:pic>
        <p:nvPicPr>
          <p:cNvPr id="7" name="Google Shape;92;p17">
            <a:extLst>
              <a:ext uri="{FF2B5EF4-FFF2-40B4-BE49-F238E27FC236}">
                <a16:creationId xmlns:a16="http://schemas.microsoft.com/office/drawing/2014/main" id="{2BFBA29B-FD5D-5C7F-8B4E-B12323E0B8DA}"/>
              </a:ext>
            </a:extLst>
          </p:cNvPr>
          <p:cNvPicPr preferRelativeResize="0"/>
          <p:nvPr/>
        </p:nvPicPr>
        <p:blipFill>
          <a:blip r:embed="rId6">
            <a:alphaModFix/>
          </a:blip>
          <a:stretch>
            <a:fillRect/>
          </a:stretch>
        </p:blipFill>
        <p:spPr>
          <a:xfrm>
            <a:off x="6685089" y="4568875"/>
            <a:ext cx="1977774" cy="397000"/>
          </a:xfrm>
          <a:prstGeom prst="rect">
            <a:avLst/>
          </a:prstGeom>
          <a:noFill/>
          <a:ln>
            <a:noFill/>
          </a:ln>
        </p:spPr>
      </p:pic>
    </p:spTree>
    <p:extLst>
      <p:ext uri="{BB962C8B-B14F-4D97-AF65-F5344CB8AC3E}">
        <p14:creationId xmlns:p14="http://schemas.microsoft.com/office/powerpoint/2010/main" val="22704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CA51-7567-9893-E46E-7733112613AC}"/>
              </a:ext>
            </a:extLst>
          </p:cNvPr>
          <p:cNvSpPr>
            <a:spLocks noGrp="1"/>
          </p:cNvSpPr>
          <p:nvPr>
            <p:ph type="title"/>
          </p:nvPr>
        </p:nvSpPr>
        <p:spPr/>
        <p:txBody>
          <a:bodyPr>
            <a:normAutofit fontScale="90000"/>
          </a:bodyPr>
          <a:lstStyle/>
          <a:p>
            <a:r>
              <a:rPr lang="en-US" dirty="0"/>
              <a:t>Exempt from withholding.</a:t>
            </a:r>
          </a:p>
        </p:txBody>
      </p:sp>
      <p:sp>
        <p:nvSpPr>
          <p:cNvPr id="3" name="Text Placeholder 2">
            <a:extLst>
              <a:ext uri="{FF2B5EF4-FFF2-40B4-BE49-F238E27FC236}">
                <a16:creationId xmlns:a16="http://schemas.microsoft.com/office/drawing/2014/main" id="{3582A6F0-FDCE-3779-1841-E4F91C15B28D}"/>
              </a:ext>
            </a:extLst>
          </p:cNvPr>
          <p:cNvSpPr>
            <a:spLocks noGrp="1"/>
          </p:cNvSpPr>
          <p:nvPr>
            <p:ph type="body" idx="1"/>
          </p:nvPr>
        </p:nvSpPr>
        <p:spPr/>
        <p:txBody>
          <a:bodyPr/>
          <a:lstStyle/>
          <a:p>
            <a:r>
              <a:rPr lang="en-US" b="1" dirty="0">
                <a:solidFill>
                  <a:srgbClr val="FF0000"/>
                </a:solidFill>
              </a:rPr>
              <a:t>Form 1040</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Form W-4</a:t>
            </a:r>
          </a:p>
        </p:txBody>
      </p:sp>
      <p:sp>
        <p:nvSpPr>
          <p:cNvPr id="4" name="Text Placeholder 3">
            <a:extLst>
              <a:ext uri="{FF2B5EF4-FFF2-40B4-BE49-F238E27FC236}">
                <a16:creationId xmlns:a16="http://schemas.microsoft.com/office/drawing/2014/main" id="{DA38474B-C3DD-1D3B-B454-3DC4D8A7773D}"/>
              </a:ext>
            </a:extLst>
          </p:cNvPr>
          <p:cNvSpPr>
            <a:spLocks noGrp="1"/>
          </p:cNvSpPr>
          <p:nvPr>
            <p:ph type="body" idx="2"/>
          </p:nvPr>
        </p:nvSpPr>
        <p:spPr>
          <a:xfrm>
            <a:off x="4832400" y="914400"/>
            <a:ext cx="3999900" cy="3124643"/>
          </a:xfrm>
        </p:spPr>
        <p:txBody>
          <a:bodyPr>
            <a:normAutofit/>
          </a:bodyPr>
          <a:lstStyle/>
          <a:p>
            <a:r>
              <a:rPr lang="en-US" sz="1200" dirty="0"/>
              <a:t>Very few State employees meet the requirements of being exempt from withholding.  Exemption requires there to be </a:t>
            </a:r>
            <a:r>
              <a:rPr lang="en-US" sz="1200" u="sng" dirty="0"/>
              <a:t>no tax obligation </a:t>
            </a:r>
            <a:r>
              <a:rPr lang="en-US" sz="1200" dirty="0"/>
              <a:t>in the prior year (2025) (Form 1040 line 24) </a:t>
            </a:r>
            <a:r>
              <a:rPr lang="en-US" sz="1200" b="1" dirty="0"/>
              <a:t>and</a:t>
            </a:r>
            <a:r>
              <a:rPr lang="en-US" sz="1200" dirty="0"/>
              <a:t> no tax obligation in the current year (2026). </a:t>
            </a:r>
          </a:p>
          <a:p>
            <a:r>
              <a:rPr lang="en-US" sz="1200" dirty="0"/>
              <a:t>The OBBB has provided several tax reduction measures that may cause line 24 to be zero in 2025.  </a:t>
            </a:r>
          </a:p>
          <a:p>
            <a:r>
              <a:rPr lang="en-US" sz="1200" dirty="0"/>
              <a:t>For 2026, this would generally be a yearly salary of  less than $32,200.  This equates to $15.48 per hour.  The State’s minimum wage is $15.00.</a:t>
            </a:r>
          </a:p>
          <a:p>
            <a:r>
              <a:rPr lang="en-US" sz="1200" dirty="0"/>
              <a:t>Employees should use the IRS tax estimator at </a:t>
            </a:r>
            <a:r>
              <a:rPr lang="en-US" sz="1200" dirty="0">
                <a:hlinkClick r:id="rId2"/>
              </a:rPr>
              <a:t>www.irs.gov/W4App</a:t>
            </a:r>
            <a:r>
              <a:rPr lang="en-US" sz="1200" dirty="0"/>
              <a:t> before claiming exempt.</a:t>
            </a:r>
          </a:p>
          <a:p>
            <a:endParaRPr lang="en-US" sz="1200" dirty="0"/>
          </a:p>
        </p:txBody>
      </p:sp>
      <p:pic>
        <p:nvPicPr>
          <p:cNvPr id="6" name="Picture 5">
            <a:extLst>
              <a:ext uri="{FF2B5EF4-FFF2-40B4-BE49-F238E27FC236}">
                <a16:creationId xmlns:a16="http://schemas.microsoft.com/office/drawing/2014/main" id="{8CC33965-8443-0BBF-8A4E-4DF3B7D7BE02}"/>
              </a:ext>
            </a:extLst>
          </p:cNvPr>
          <p:cNvPicPr>
            <a:picLocks noChangeAspect="1"/>
          </p:cNvPicPr>
          <p:nvPr/>
        </p:nvPicPr>
        <p:blipFill>
          <a:blip r:embed="rId3"/>
          <a:stretch>
            <a:fillRect/>
          </a:stretch>
        </p:blipFill>
        <p:spPr>
          <a:xfrm>
            <a:off x="311699" y="1444054"/>
            <a:ext cx="4445713" cy="2039681"/>
          </a:xfrm>
          <a:prstGeom prst="rect">
            <a:avLst/>
          </a:prstGeom>
        </p:spPr>
      </p:pic>
      <p:pic>
        <p:nvPicPr>
          <p:cNvPr id="10" name="Picture 9">
            <a:extLst>
              <a:ext uri="{FF2B5EF4-FFF2-40B4-BE49-F238E27FC236}">
                <a16:creationId xmlns:a16="http://schemas.microsoft.com/office/drawing/2014/main" id="{3BBF905D-0561-D47C-C873-546C86694448}"/>
              </a:ext>
            </a:extLst>
          </p:cNvPr>
          <p:cNvPicPr>
            <a:picLocks noChangeAspect="1"/>
          </p:cNvPicPr>
          <p:nvPr/>
        </p:nvPicPr>
        <p:blipFill>
          <a:blip r:embed="rId4"/>
          <a:stretch>
            <a:fillRect/>
          </a:stretch>
        </p:blipFill>
        <p:spPr>
          <a:xfrm>
            <a:off x="372660" y="3629519"/>
            <a:ext cx="8190476" cy="409524"/>
          </a:xfrm>
          <a:prstGeom prst="rect">
            <a:avLst/>
          </a:prstGeom>
        </p:spPr>
      </p:pic>
      <p:pic>
        <p:nvPicPr>
          <p:cNvPr id="5" name="Google Shape;92;p17">
            <a:extLst>
              <a:ext uri="{FF2B5EF4-FFF2-40B4-BE49-F238E27FC236}">
                <a16:creationId xmlns:a16="http://schemas.microsoft.com/office/drawing/2014/main" id="{D8A5AA8C-2B9F-5F40-78A6-7E86322F4383}"/>
              </a:ext>
            </a:extLst>
          </p:cNvPr>
          <p:cNvPicPr preferRelativeResize="0"/>
          <p:nvPr/>
        </p:nvPicPr>
        <p:blipFill>
          <a:blip r:embed="rId5">
            <a:alphaModFix/>
          </a:blip>
          <a:stretch>
            <a:fillRect/>
          </a:stretch>
        </p:blipFill>
        <p:spPr>
          <a:xfrm>
            <a:off x="311699" y="4516159"/>
            <a:ext cx="1977774" cy="397000"/>
          </a:xfrm>
          <a:prstGeom prst="rect">
            <a:avLst/>
          </a:prstGeom>
          <a:noFill/>
          <a:ln>
            <a:noFill/>
          </a:ln>
        </p:spPr>
      </p:pic>
    </p:spTree>
    <p:extLst>
      <p:ext uri="{BB962C8B-B14F-4D97-AF65-F5344CB8AC3E}">
        <p14:creationId xmlns:p14="http://schemas.microsoft.com/office/powerpoint/2010/main" val="210583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FBEC-A1DF-F97A-6EED-2B9AC15AAABF}"/>
              </a:ext>
            </a:extLst>
          </p:cNvPr>
          <p:cNvSpPr>
            <a:spLocks noGrp="1"/>
          </p:cNvSpPr>
          <p:nvPr>
            <p:ph type="title"/>
          </p:nvPr>
        </p:nvSpPr>
        <p:spPr>
          <a:xfrm>
            <a:off x="311700" y="160987"/>
            <a:ext cx="8520600" cy="1075386"/>
          </a:xfrm>
        </p:spPr>
        <p:txBody>
          <a:bodyPr>
            <a:normAutofit/>
          </a:bodyPr>
          <a:lstStyle/>
          <a:p>
            <a:r>
              <a:rPr lang="en-US" sz="1400" dirty="0"/>
              <a:t>Step 5 must be signed and dated by employee and completed by employer upon acceptance.</a:t>
            </a:r>
            <a:br>
              <a:rPr lang="en-US" sz="1400" dirty="0"/>
            </a:br>
            <a:br>
              <a:rPr lang="en-US" sz="1400" dirty="0"/>
            </a:br>
            <a:r>
              <a:rPr lang="en-US" sz="1400" dirty="0"/>
              <a:t>W-4 are signed under penalty of perjury.  Employers may refuse to accept a W-4 if they know the information is not accurate or if the document has been altered or changed.</a:t>
            </a:r>
          </a:p>
        </p:txBody>
      </p:sp>
      <p:sp>
        <p:nvSpPr>
          <p:cNvPr id="3" name="Text Placeholder 2">
            <a:extLst>
              <a:ext uri="{FF2B5EF4-FFF2-40B4-BE49-F238E27FC236}">
                <a16:creationId xmlns:a16="http://schemas.microsoft.com/office/drawing/2014/main" id="{CEAF8CE4-D828-39EC-E34F-2239174ED073}"/>
              </a:ext>
            </a:extLst>
          </p:cNvPr>
          <p:cNvSpPr>
            <a:spLocks noGrp="1"/>
          </p:cNvSpPr>
          <p:nvPr>
            <p:ph type="body" idx="1"/>
          </p:nvPr>
        </p:nvSpPr>
        <p:spPr/>
        <p:txBody>
          <a:bodyPr/>
          <a:lstStyle/>
          <a:p>
            <a:pPr marL="114300" indent="0">
              <a:buNone/>
            </a:pPr>
            <a:r>
              <a:rPr lang="en-US" dirty="0">
                <a:solidFill>
                  <a:srgbClr val="FF0000"/>
                </a:solidFill>
              </a:rPr>
              <a:t>Form W-4</a:t>
            </a:r>
          </a:p>
        </p:txBody>
      </p:sp>
      <p:pic>
        <p:nvPicPr>
          <p:cNvPr id="5" name="Picture 4">
            <a:extLst>
              <a:ext uri="{FF2B5EF4-FFF2-40B4-BE49-F238E27FC236}">
                <a16:creationId xmlns:a16="http://schemas.microsoft.com/office/drawing/2014/main" id="{3A7CB541-8D49-AB7A-F8D9-B7F82D3121B9}"/>
              </a:ext>
            </a:extLst>
          </p:cNvPr>
          <p:cNvPicPr>
            <a:picLocks noChangeAspect="1"/>
          </p:cNvPicPr>
          <p:nvPr/>
        </p:nvPicPr>
        <p:blipFill>
          <a:blip r:embed="rId2"/>
          <a:stretch>
            <a:fillRect/>
          </a:stretch>
        </p:blipFill>
        <p:spPr>
          <a:xfrm>
            <a:off x="399244" y="1581380"/>
            <a:ext cx="6800072" cy="1286929"/>
          </a:xfrm>
          <a:prstGeom prst="rect">
            <a:avLst/>
          </a:prstGeom>
        </p:spPr>
      </p:pic>
      <p:pic>
        <p:nvPicPr>
          <p:cNvPr id="6" name="Picture 5">
            <a:extLst>
              <a:ext uri="{FF2B5EF4-FFF2-40B4-BE49-F238E27FC236}">
                <a16:creationId xmlns:a16="http://schemas.microsoft.com/office/drawing/2014/main" id="{F36F8BF3-857E-1100-4E67-072A1B1335D2}"/>
              </a:ext>
            </a:extLst>
          </p:cNvPr>
          <p:cNvPicPr>
            <a:picLocks noChangeAspect="1"/>
          </p:cNvPicPr>
          <p:nvPr/>
        </p:nvPicPr>
        <p:blipFill>
          <a:blip r:embed="rId3"/>
          <a:stretch>
            <a:fillRect/>
          </a:stretch>
        </p:blipFill>
        <p:spPr>
          <a:xfrm>
            <a:off x="261984" y="3283161"/>
            <a:ext cx="7190476" cy="1285714"/>
          </a:xfrm>
          <a:prstGeom prst="rect">
            <a:avLst/>
          </a:prstGeom>
        </p:spPr>
      </p:pic>
      <p:pic>
        <p:nvPicPr>
          <p:cNvPr id="4" name="Google Shape;92;p17">
            <a:extLst>
              <a:ext uri="{FF2B5EF4-FFF2-40B4-BE49-F238E27FC236}">
                <a16:creationId xmlns:a16="http://schemas.microsoft.com/office/drawing/2014/main" id="{B0078552-229D-7DC8-761C-6B246A9CFD4B}"/>
              </a:ext>
            </a:extLst>
          </p:cNvPr>
          <p:cNvPicPr preferRelativeResize="0"/>
          <p:nvPr/>
        </p:nvPicPr>
        <p:blipFill>
          <a:blip r:embed="rId4">
            <a:alphaModFix/>
          </a:blip>
          <a:stretch>
            <a:fillRect/>
          </a:stretch>
        </p:blipFill>
        <p:spPr>
          <a:xfrm>
            <a:off x="6854526" y="4516882"/>
            <a:ext cx="1977774" cy="397000"/>
          </a:xfrm>
          <a:prstGeom prst="rect">
            <a:avLst/>
          </a:prstGeom>
          <a:noFill/>
          <a:ln>
            <a:noFill/>
          </a:ln>
        </p:spPr>
      </p:pic>
    </p:spTree>
    <p:extLst>
      <p:ext uri="{BB962C8B-B14F-4D97-AF65-F5344CB8AC3E}">
        <p14:creationId xmlns:p14="http://schemas.microsoft.com/office/powerpoint/2010/main" val="287594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B1A-00CF-500D-B067-8E00400F03BB}"/>
              </a:ext>
            </a:extLst>
          </p:cNvPr>
          <p:cNvSpPr>
            <a:spLocks noGrp="1"/>
          </p:cNvSpPr>
          <p:nvPr>
            <p:ph type="title"/>
          </p:nvPr>
        </p:nvSpPr>
        <p:spPr>
          <a:xfrm>
            <a:off x="490250" y="450150"/>
            <a:ext cx="2562043" cy="4090800"/>
          </a:xfrm>
        </p:spPr>
        <p:txBody>
          <a:bodyPr>
            <a:normAutofit/>
          </a:bodyPr>
          <a:lstStyle/>
          <a:p>
            <a:r>
              <a:rPr lang="en-US" sz="1800" dirty="0"/>
              <a:t>Agencies can refuse to accept a W-4 for any of the shown reasons.</a:t>
            </a:r>
            <a:br>
              <a:rPr lang="en-US" sz="1800" dirty="0"/>
            </a:br>
            <a:br>
              <a:rPr lang="en-US" sz="1800" dirty="0"/>
            </a:br>
            <a:r>
              <a:rPr lang="en-US" sz="1800" dirty="0"/>
              <a:t>If the W-4 is rejected, keep the form and document the request for a corrected W-4.</a:t>
            </a:r>
            <a:br>
              <a:rPr lang="en-US" sz="1800" dirty="0"/>
            </a:br>
            <a:br>
              <a:rPr lang="en-US" sz="1800" dirty="0"/>
            </a:br>
            <a:r>
              <a:rPr lang="en-US" sz="1800" dirty="0"/>
              <a:t>If a new W-4 is not provided, either default the employee to single with zero adjustments or maintain the last W-4 on file.</a:t>
            </a:r>
          </a:p>
        </p:txBody>
      </p:sp>
      <p:pic>
        <p:nvPicPr>
          <p:cNvPr id="4" name="Picture 3">
            <a:extLst>
              <a:ext uri="{FF2B5EF4-FFF2-40B4-BE49-F238E27FC236}">
                <a16:creationId xmlns:a16="http://schemas.microsoft.com/office/drawing/2014/main" id="{04637CC4-9F02-72B3-69FE-904C3AF4F11E}"/>
              </a:ext>
            </a:extLst>
          </p:cNvPr>
          <p:cNvPicPr>
            <a:picLocks noChangeAspect="1"/>
          </p:cNvPicPr>
          <p:nvPr/>
        </p:nvPicPr>
        <p:blipFill>
          <a:blip r:embed="rId2"/>
          <a:stretch>
            <a:fillRect/>
          </a:stretch>
        </p:blipFill>
        <p:spPr>
          <a:xfrm>
            <a:off x="3155274" y="307665"/>
            <a:ext cx="5151714" cy="4623334"/>
          </a:xfrm>
          <a:prstGeom prst="rect">
            <a:avLst/>
          </a:prstGeom>
        </p:spPr>
      </p:pic>
      <p:pic>
        <p:nvPicPr>
          <p:cNvPr id="3" name="Google Shape;92;p17">
            <a:extLst>
              <a:ext uri="{FF2B5EF4-FFF2-40B4-BE49-F238E27FC236}">
                <a16:creationId xmlns:a16="http://schemas.microsoft.com/office/drawing/2014/main" id="{6B2C4DDF-FA2C-119D-C712-1C2E77A64123}"/>
              </a:ext>
            </a:extLst>
          </p:cNvPr>
          <p:cNvPicPr preferRelativeResize="0"/>
          <p:nvPr/>
        </p:nvPicPr>
        <p:blipFill>
          <a:blip r:embed="rId3">
            <a:alphaModFix/>
          </a:blip>
          <a:stretch>
            <a:fillRect/>
          </a:stretch>
        </p:blipFill>
        <p:spPr>
          <a:xfrm>
            <a:off x="387269" y="4540950"/>
            <a:ext cx="1977774" cy="397000"/>
          </a:xfrm>
          <a:prstGeom prst="rect">
            <a:avLst/>
          </a:prstGeom>
          <a:noFill/>
          <a:ln>
            <a:noFill/>
          </a:ln>
        </p:spPr>
      </p:pic>
    </p:spTree>
    <p:extLst>
      <p:ext uri="{BB962C8B-B14F-4D97-AF65-F5344CB8AC3E}">
        <p14:creationId xmlns:p14="http://schemas.microsoft.com/office/powerpoint/2010/main" val="175975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Payroll Withholdings</a:t>
            </a:r>
            <a:endParaRPr sz="1818" dirty="0">
              <a:solidFill>
                <a:srgbClr val="004D4C"/>
              </a:solidFill>
              <a:latin typeface="PT Serif"/>
              <a:ea typeface="PT Serif"/>
              <a:cs typeface="PT Serif"/>
              <a:sym typeface="PT Serif"/>
            </a:endParaRPr>
          </a:p>
        </p:txBody>
      </p:sp>
      <p:sp>
        <p:nvSpPr>
          <p:cNvPr id="91" name="Google Shape;91;p17"/>
          <p:cNvSpPr txBox="1">
            <a:spLocks noGrp="1"/>
          </p:cNvSpPr>
          <p:nvPr>
            <p:ph type="body" idx="1"/>
          </p:nvPr>
        </p:nvSpPr>
        <p:spPr>
          <a:xfrm>
            <a:off x="357325" y="773674"/>
            <a:ext cx="8520600" cy="946723"/>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1600" dirty="0">
                <a:solidFill>
                  <a:srgbClr val="DE8B26"/>
                </a:solidFill>
                <a:latin typeface="Source Sans Pro"/>
                <a:ea typeface="Source Sans Pro"/>
                <a:cs typeface="Source Sans Pro"/>
                <a:sym typeface="Source Sans Pro"/>
              </a:rPr>
              <a:t>CPB does not refund withholding taxes after payroll completes.  Any excess taxes withheld will be included on W-2 and can be claimed on the employee’s tax return.  The only exception is if HR input the W-4 information incorrectly.</a:t>
            </a:r>
          </a:p>
          <a:p>
            <a:pPr marL="0" lvl="0" indent="0" algn="l" rtl="0">
              <a:spcBef>
                <a:spcPts val="0"/>
              </a:spcBef>
              <a:spcAft>
                <a:spcPts val="1200"/>
              </a:spcAft>
              <a:buSzPts val="852"/>
              <a:buNone/>
            </a:pPr>
            <a:endParaRPr sz="1600" b="1" dirty="0">
              <a:solidFill>
                <a:srgbClr val="004D4C"/>
              </a:solidFill>
              <a:latin typeface="Source Sans Pro"/>
              <a:ea typeface="Source Sans Pro"/>
              <a:cs typeface="Source Sans Pro"/>
              <a:sym typeface="Source Sans Pro"/>
            </a:endParaRPr>
          </a:p>
        </p:txBody>
      </p:sp>
      <p:sp>
        <p:nvSpPr>
          <p:cNvPr id="93" name="Google Shape;93;p17"/>
          <p:cNvSpPr txBox="1">
            <a:spLocks noGrp="1"/>
          </p:cNvSpPr>
          <p:nvPr>
            <p:ph type="body" idx="4294967295"/>
          </p:nvPr>
        </p:nvSpPr>
        <p:spPr>
          <a:xfrm>
            <a:off x="623888" y="1443038"/>
            <a:ext cx="8520112" cy="1025525"/>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600" dirty="0">
                <a:solidFill>
                  <a:schemeClr val="accent5"/>
                </a:solidFill>
                <a:latin typeface="Source Sans Pro"/>
                <a:ea typeface="Source Sans Pro"/>
                <a:cs typeface="Source Sans Pro"/>
                <a:sym typeface="Source Sans Pro"/>
              </a:rPr>
              <a:t>Corrections to FICA withholdings are made by the system automatically.  If an employee was over or under withheld on FICA, the system will adjust the next paycheck for the difference.</a:t>
            </a:r>
          </a:p>
          <a:p>
            <a:pPr marL="0" lvl="0" indent="0" algn="l" rtl="0">
              <a:spcBef>
                <a:spcPts val="1900"/>
              </a:spcBef>
              <a:spcAft>
                <a:spcPts val="1200"/>
              </a:spcAft>
              <a:buSzPts val="852"/>
              <a:buNone/>
            </a:pPr>
            <a:endParaRPr sz="1600" dirty="0">
              <a:solidFill>
                <a:srgbClr val="DE8B26"/>
              </a:solidFill>
              <a:latin typeface="Source Sans Pro"/>
              <a:ea typeface="Source Sans Pro"/>
              <a:cs typeface="Source Sans Pro"/>
              <a:sym typeface="Source Sans Pro"/>
            </a:endParaRPr>
          </a:p>
        </p:txBody>
      </p:sp>
      <p:sp>
        <p:nvSpPr>
          <p:cNvPr id="96" name="Google Shape;96;p17"/>
          <p:cNvSpPr txBox="1">
            <a:spLocks noGrp="1"/>
          </p:cNvSpPr>
          <p:nvPr>
            <p:ph type="body" idx="4294967295"/>
          </p:nvPr>
        </p:nvSpPr>
        <p:spPr>
          <a:xfrm>
            <a:off x="1138238" y="2378075"/>
            <a:ext cx="8005762" cy="1157288"/>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Non-resident aliens have special tax rules.  It is imperative that these employees are set up correctly to avoid adjustments.</a:t>
            </a:r>
            <a:endParaRPr sz="2095"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4294967295"/>
          </p:nvPr>
        </p:nvSpPr>
        <p:spPr>
          <a:xfrm>
            <a:off x="623888" y="3378200"/>
            <a:ext cx="8520112" cy="795338"/>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chemeClr val="accent5"/>
                </a:solidFill>
                <a:latin typeface="Source Sans Pro"/>
                <a:ea typeface="Source Sans Pro"/>
                <a:cs typeface="Source Sans Pro"/>
                <a:sym typeface="Source Sans Pro"/>
              </a:rPr>
              <a:t>All tax information is shown on employee’s W-2.  A new code OBBBOT indicates the amount an employee can deduct for overtime.</a:t>
            </a:r>
            <a:endParaRPr sz="2095" dirty="0">
              <a:solidFill>
                <a:schemeClr val="accent5"/>
              </a:solidFill>
              <a:latin typeface="Source Sans Pro"/>
              <a:ea typeface="Source Sans Pro"/>
              <a:cs typeface="Source Sans Pro"/>
              <a:sym typeface="Source Sans Pro"/>
            </a:endParaRPr>
          </a:p>
        </p:txBody>
      </p:sp>
      <p:pic>
        <p:nvPicPr>
          <p:cNvPr id="92" name="Google Shape;92;p17"/>
          <p:cNvPicPr preferRelativeResize="0"/>
          <p:nvPr/>
        </p:nvPicPr>
        <p:blipFill>
          <a:blip r:embed="rId3">
            <a:alphaModFix/>
          </a:blip>
          <a:stretch>
            <a:fillRect/>
          </a:stretch>
        </p:blipFill>
        <p:spPr>
          <a:xfrm>
            <a:off x="6900150" y="4478523"/>
            <a:ext cx="1977774" cy="397000"/>
          </a:xfrm>
          <a:prstGeom prst="rect">
            <a:avLst/>
          </a:prstGeom>
          <a:noFill/>
          <a:ln>
            <a:noFill/>
          </a:ln>
        </p:spPr>
      </p:pic>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4">
            <a:alphaModFix/>
          </a:blip>
          <a:stretch>
            <a:fillRect/>
          </a:stretch>
        </p:blipFill>
        <p:spPr>
          <a:xfrm>
            <a:off x="545425" y="2791088"/>
            <a:ext cx="267493" cy="265449"/>
          </a:xfrm>
          <a:prstGeom prst="rect">
            <a:avLst/>
          </a:prstGeom>
          <a:noFill/>
          <a:ln>
            <a:noFill/>
          </a:ln>
        </p:spPr>
      </p:pic>
      <p:pic>
        <p:nvPicPr>
          <p:cNvPr id="99" name="Google Shape;99;p17"/>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W-2 Requests/Issues</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Duplicate W-2 </a:t>
            </a:r>
            <a:endParaRPr sz="2500" b="1" dirty="0">
              <a:solidFill>
                <a:schemeClr val="lt1"/>
              </a:solidFill>
              <a:latin typeface="Source Sans Pro"/>
              <a:ea typeface="Source Sans Pro"/>
              <a:cs typeface="Source Sans Pro"/>
              <a:sym typeface="Source Sans Pro"/>
            </a:endParaRPr>
          </a:p>
        </p:txBody>
      </p:sp>
      <p:sp>
        <p:nvSpPr>
          <p:cNvPr id="138" name="Google Shape;138;p20"/>
          <p:cNvSpPr txBox="1">
            <a:spLocks noGrp="1"/>
          </p:cNvSpPr>
          <p:nvPr>
            <p:ph type="body" idx="4294967295"/>
          </p:nvPr>
        </p:nvSpPr>
        <p:spPr>
          <a:xfrm>
            <a:off x="0" y="1793875"/>
            <a:ext cx="5595938" cy="9271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Thank you for not submitting requests for duplicate W-2 unless requested after February 15</a:t>
            </a:r>
            <a:r>
              <a:rPr lang="en" sz="1200" baseline="30000" dirty="0">
                <a:solidFill>
                  <a:schemeClr val="lt1"/>
                </a:solidFill>
                <a:latin typeface="Source Sans Pro"/>
                <a:ea typeface="Source Sans Pro"/>
                <a:cs typeface="Source Sans Pro"/>
                <a:sym typeface="Source Sans Pro"/>
              </a:rPr>
              <a:t>th</a:t>
            </a:r>
            <a:r>
              <a:rPr lang="en" sz="1200" dirty="0">
                <a:solidFill>
                  <a:schemeClr val="lt1"/>
                </a:solidFill>
                <a:latin typeface="Source Sans Pro"/>
                <a:ea typeface="Source Sans Pro"/>
                <a:cs typeface="Source Sans Pro"/>
                <a:sym typeface="Source Sans Pro"/>
              </a:rPr>
              <a:t>.  We have gone from over 800 requests last year to about 120 requests this year.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40" name="Google Shape;140;p20"/>
          <p:cNvSpPr txBox="1">
            <a:spLocks noGrp="1"/>
          </p:cNvSpPr>
          <p:nvPr>
            <p:ph type="body" idx="4294967295"/>
          </p:nvPr>
        </p:nvSpPr>
        <p:spPr>
          <a:xfrm>
            <a:off x="0" y="2420938"/>
            <a:ext cx="5081588" cy="1052512"/>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400" dirty="0">
                <a:solidFill>
                  <a:srgbClr val="DE8B26"/>
                </a:solidFill>
                <a:latin typeface="Source Sans Pro"/>
                <a:ea typeface="Source Sans Pro"/>
                <a:cs typeface="Source Sans Pro"/>
                <a:sym typeface="Source Sans Pro"/>
              </a:rPr>
              <a:t>National Guard are receiving W-2 this year instead of 1099.  If you get a question on why they received a W-2 when they are not a State employee, it is generally because they served in the Guard</a:t>
            </a:r>
            <a:r>
              <a:rPr lang="en-US" sz="1600" dirty="0">
                <a:solidFill>
                  <a:srgbClr val="DE8B26"/>
                </a:solidFill>
                <a:latin typeface="Source Sans Pro"/>
                <a:ea typeface="Source Sans Pro"/>
                <a:cs typeface="Source Sans Pro"/>
                <a:sym typeface="Source Sans Pro"/>
              </a:rPr>
              <a:t>.</a:t>
            </a:r>
            <a:endParaRPr sz="1600" dirty="0">
              <a:solidFill>
                <a:srgbClr val="DE8B26"/>
              </a:solidFill>
              <a:latin typeface="Source Sans Pro"/>
              <a:ea typeface="Source Sans Pro"/>
              <a:cs typeface="Source Sans Pro"/>
              <a:sym typeface="Source Sans Pro"/>
            </a:endParaRPr>
          </a:p>
        </p:txBody>
      </p:sp>
      <p:sp>
        <p:nvSpPr>
          <p:cNvPr id="141" name="Google Shape;141;p20"/>
          <p:cNvSpPr txBox="1">
            <a:spLocks noGrp="1"/>
          </p:cNvSpPr>
          <p:nvPr>
            <p:ph type="body" idx="4294967295"/>
          </p:nvPr>
        </p:nvSpPr>
        <p:spPr>
          <a:xfrm>
            <a:off x="0" y="3557588"/>
            <a:ext cx="4672013" cy="8763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US" sz="1200" dirty="0">
                <a:solidFill>
                  <a:schemeClr val="bg1"/>
                </a:solidFill>
                <a:latin typeface="Source Sans Pro"/>
                <a:ea typeface="Source Sans Pro"/>
                <a:cs typeface="Source Sans Pro"/>
                <a:sym typeface="Source Sans Pro"/>
              </a:rPr>
              <a:t>If an employee notifies the agency that there is an issue with their W-2, please reach out to CPB for assistance.   If there is a SSN issue, those must be corrected immediately.</a:t>
            </a:r>
            <a:endParaRPr sz="1200" dirty="0">
              <a:solidFill>
                <a:schemeClr val="bg1"/>
              </a:solidFill>
              <a:latin typeface="Source Sans Pro"/>
              <a:ea typeface="Source Sans Pro"/>
              <a:cs typeface="Source Sans Pro"/>
              <a:sym typeface="Source Sans Pro"/>
            </a:endParaRPr>
          </a:p>
        </p:txBody>
      </p:sp>
      <p:pic>
        <p:nvPicPr>
          <p:cNvPr id="137" name="Google Shape;137;p20"/>
          <p:cNvPicPr preferRelativeResize="0"/>
          <p:nvPr/>
        </p:nvPicPr>
        <p:blipFill>
          <a:blip r:embed="rId4">
            <a:alphaModFix/>
          </a:blip>
          <a:stretch>
            <a:fillRect/>
          </a:stretch>
        </p:blipFill>
        <p:spPr>
          <a:xfrm>
            <a:off x="357334" y="4433400"/>
            <a:ext cx="1877842" cy="572700"/>
          </a:xfrm>
          <a:prstGeom prst="rect">
            <a:avLst/>
          </a:prstGeom>
          <a:noFill/>
          <a:ln>
            <a:noFill/>
          </a:ln>
        </p:spPr>
      </p:pic>
      <p:pic>
        <p:nvPicPr>
          <p:cNvPr id="142" name="Google Shape;142;p20"/>
          <p:cNvPicPr preferRelativeResize="0"/>
          <p:nvPr/>
        </p:nvPicPr>
        <p:blipFill>
          <a:blip r:embed="rId5">
            <a:alphaModFix/>
          </a:blip>
          <a:stretch>
            <a:fillRect/>
          </a:stretch>
        </p:blipFill>
        <p:spPr>
          <a:xfrm>
            <a:off x="6013793" y="1017725"/>
            <a:ext cx="3130207" cy="4173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le 1">
            <a:extLst>
              <a:ext uri="{FF2B5EF4-FFF2-40B4-BE49-F238E27FC236}">
                <a16:creationId xmlns:a16="http://schemas.microsoft.com/office/drawing/2014/main" id="{412910BF-BB01-93E6-F50C-766A5911C202}"/>
              </a:ext>
            </a:extLst>
          </p:cNvPr>
          <p:cNvSpPr>
            <a:spLocks noGrp="1"/>
          </p:cNvSpPr>
          <p:nvPr>
            <p:ph type="title"/>
          </p:nvPr>
        </p:nvSpPr>
        <p:spPr>
          <a:xfrm>
            <a:off x="311700" y="445024"/>
            <a:ext cx="8520600" cy="707449"/>
          </a:xfrm>
        </p:spPr>
        <p:txBody>
          <a:bodyPr>
            <a:normAutofit fontScale="90000"/>
          </a:bodyPr>
          <a:lstStyle/>
          <a:p>
            <a:r>
              <a:rPr lang="en-US" dirty="0"/>
              <a:t>Information Verification</a:t>
            </a:r>
            <a:br>
              <a:rPr lang="en-US" dirty="0"/>
            </a:br>
            <a:r>
              <a:rPr lang="en-US" sz="1600" dirty="0"/>
              <a:t>Should be validated for every hire, rehire, transfer, promotion, etc.</a:t>
            </a:r>
            <a:br>
              <a:rPr lang="en-US" dirty="0"/>
            </a:br>
            <a:endParaRPr lang="en-US" dirty="0"/>
          </a:p>
        </p:txBody>
      </p:sp>
      <p:sp>
        <p:nvSpPr>
          <p:cNvPr id="72" name="Google Shape;72;p15"/>
          <p:cNvSpPr txBox="1">
            <a:spLocks noGrp="1"/>
          </p:cNvSpPr>
          <p:nvPr>
            <p:ph type="body" idx="1"/>
          </p:nvPr>
        </p:nvSpPr>
        <p:spPr>
          <a:prstGeom prst="rect">
            <a:avLst/>
          </a:prstGeom>
        </p:spPr>
        <p:txBody>
          <a:bodyPr spcFirstLastPara="1" wrap="square" lIns="91425" tIns="91425" rIns="91425" bIns="91425" anchor="t" anchorCtr="0">
            <a:noAutofit/>
          </a:bodyPr>
          <a:lstStyle/>
          <a:p>
            <a:pPr marL="114300" indent="0">
              <a:spcAft>
                <a:spcPts val="1200"/>
              </a:spcAft>
              <a:buNone/>
            </a:pPr>
            <a:r>
              <a:rPr lang="en-US" b="1" u="sng" dirty="0">
                <a:solidFill>
                  <a:srgbClr val="FFC000"/>
                </a:solidFill>
              </a:rPr>
              <a:t>Personal Data </a:t>
            </a:r>
            <a:endParaRPr lang="en" b="1" u="sng" dirty="0">
              <a:solidFill>
                <a:srgbClr val="FFC000"/>
              </a:solidFill>
              <a:sym typeface="Source Sans Pro"/>
            </a:endParaRPr>
          </a:p>
          <a:p>
            <a:pPr marL="400050" indent="-285750">
              <a:spcAft>
                <a:spcPts val="300"/>
              </a:spcAft>
            </a:pPr>
            <a:r>
              <a:rPr lang="en-US" dirty="0"/>
              <a:t>Legal Name – Name on SSN Card</a:t>
            </a:r>
          </a:p>
          <a:p>
            <a:pPr marL="400050" indent="-285750">
              <a:spcAft>
                <a:spcPts val="300"/>
              </a:spcAft>
            </a:pPr>
            <a:r>
              <a:rPr lang="en-US" dirty="0"/>
              <a:t>Date of Birth</a:t>
            </a:r>
          </a:p>
          <a:p>
            <a:pPr marL="400050" indent="-285750">
              <a:spcAft>
                <a:spcPts val="300"/>
              </a:spcAft>
            </a:pPr>
            <a:r>
              <a:rPr lang="en-US" dirty="0"/>
              <a:t>Gender</a:t>
            </a:r>
          </a:p>
          <a:p>
            <a:pPr marL="400050" indent="-285750">
              <a:spcAft>
                <a:spcPts val="300"/>
              </a:spcAft>
            </a:pPr>
            <a:r>
              <a:rPr lang="en-US" dirty="0"/>
              <a:t>Highest Education Level</a:t>
            </a:r>
          </a:p>
          <a:p>
            <a:pPr marL="400050" indent="-285750">
              <a:spcAft>
                <a:spcPts val="300"/>
              </a:spcAft>
            </a:pPr>
            <a:r>
              <a:rPr lang="en-US" dirty="0"/>
              <a:t>Home Address</a:t>
            </a:r>
          </a:p>
          <a:p>
            <a:pPr marL="400050" indent="-285750">
              <a:spcAft>
                <a:spcPts val="300"/>
              </a:spcAft>
            </a:pPr>
            <a:r>
              <a:rPr lang="en-US" dirty="0"/>
              <a:t>Phone Number</a:t>
            </a:r>
          </a:p>
          <a:p>
            <a:pPr marL="400050" indent="-285750">
              <a:spcAft>
                <a:spcPts val="300"/>
              </a:spcAft>
            </a:pPr>
            <a:r>
              <a:rPr lang="en-US" dirty="0"/>
              <a:t>Work Email Address</a:t>
            </a:r>
          </a:p>
          <a:p>
            <a:pPr marL="400050" indent="-285750">
              <a:spcAft>
                <a:spcPts val="300"/>
              </a:spcAft>
            </a:pPr>
            <a:r>
              <a:rPr lang="en-US" dirty="0"/>
              <a:t>I-9 Documents</a:t>
            </a:r>
          </a:p>
          <a:p>
            <a:pPr marL="400050" indent="-285750">
              <a:spcAft>
                <a:spcPts val="300"/>
              </a:spcAft>
            </a:pPr>
            <a:r>
              <a:rPr lang="en-US" dirty="0"/>
              <a:t>Ethnicity</a:t>
            </a:r>
          </a:p>
        </p:txBody>
      </p:sp>
      <p:sp>
        <p:nvSpPr>
          <p:cNvPr id="74" name="Google Shape;74;p15"/>
          <p:cNvSpPr txBox="1">
            <a:spLocks noGrp="1"/>
          </p:cNvSpPr>
          <p:nvPr>
            <p:ph type="body" idx="2"/>
          </p:nvPr>
        </p:nvSpPr>
        <p:spPr>
          <a:prstGeom prst="rect">
            <a:avLst/>
          </a:prstGeom>
        </p:spPr>
        <p:txBody>
          <a:bodyPr spcFirstLastPara="1" wrap="square" lIns="91425" tIns="91425" rIns="91425" bIns="91425" anchor="t" anchorCtr="0">
            <a:noAutofit/>
          </a:bodyPr>
          <a:lstStyle/>
          <a:p>
            <a:pPr marL="114300" lvl="0" indent="0">
              <a:spcAft>
                <a:spcPts val="1200"/>
              </a:spcAft>
              <a:buNone/>
            </a:pPr>
            <a:r>
              <a:rPr lang="en" b="1" u="sng" dirty="0">
                <a:solidFill>
                  <a:srgbClr val="FFC000"/>
                </a:solidFill>
                <a:sym typeface="Source Sans Pro"/>
              </a:rPr>
              <a:t>Job Data</a:t>
            </a:r>
          </a:p>
          <a:p>
            <a:pPr marL="285750" indent="-285750">
              <a:spcAft>
                <a:spcPts val="600"/>
              </a:spcAft>
              <a:buSzPct val="100000"/>
            </a:pPr>
            <a:r>
              <a:rPr lang="en" dirty="0">
                <a:sym typeface="Source Sans Pro"/>
              </a:rPr>
              <a:t>Start Date</a:t>
            </a:r>
          </a:p>
          <a:p>
            <a:pPr marL="285750" indent="-285750">
              <a:spcAft>
                <a:spcPts val="600"/>
              </a:spcAft>
              <a:buSzPct val="100000"/>
            </a:pPr>
            <a:r>
              <a:rPr lang="en" dirty="0">
                <a:sym typeface="Source Sans Pro"/>
              </a:rPr>
              <a:t>Position Number</a:t>
            </a:r>
          </a:p>
          <a:p>
            <a:pPr marL="285750" indent="-285750">
              <a:spcAft>
                <a:spcPts val="600"/>
              </a:spcAft>
              <a:buSzPct val="100000"/>
            </a:pPr>
            <a:r>
              <a:rPr lang="en" dirty="0">
                <a:sym typeface="Source Sans Pro"/>
              </a:rPr>
              <a:t>Position Type</a:t>
            </a:r>
          </a:p>
          <a:p>
            <a:pPr marL="285750" indent="-285750">
              <a:spcAft>
                <a:spcPts val="600"/>
              </a:spcAft>
              <a:buSzPct val="100000"/>
            </a:pPr>
            <a:r>
              <a:rPr lang="en" dirty="0">
                <a:sym typeface="Source Sans Pro"/>
              </a:rPr>
              <a:t>Pay Group</a:t>
            </a:r>
          </a:p>
          <a:p>
            <a:pPr marL="285750" indent="-285750">
              <a:spcAft>
                <a:spcPts val="600"/>
              </a:spcAft>
              <a:buSzPct val="100000"/>
            </a:pPr>
            <a:r>
              <a:rPr lang="en" dirty="0">
                <a:sym typeface="Source Sans Pro"/>
              </a:rPr>
              <a:t>FICA Status</a:t>
            </a:r>
          </a:p>
          <a:p>
            <a:pPr marL="285750" indent="-285750">
              <a:spcAft>
                <a:spcPts val="600"/>
              </a:spcAft>
              <a:buSzPct val="100000"/>
            </a:pPr>
            <a:r>
              <a:rPr lang="en" dirty="0">
                <a:sym typeface="Source Sans Pro"/>
              </a:rPr>
              <a:t>Hourly Rate</a:t>
            </a:r>
          </a:p>
          <a:p>
            <a:pPr marL="285750" indent="-285750">
              <a:spcAft>
                <a:spcPts val="600"/>
              </a:spcAft>
              <a:buSzPct val="100000"/>
            </a:pPr>
            <a:r>
              <a:rPr lang="en" dirty="0">
                <a:sym typeface="Source Sans Pro"/>
              </a:rPr>
              <a:t>Retirement Plan</a:t>
            </a:r>
          </a:p>
          <a:p>
            <a:pPr marL="285750" indent="-285750">
              <a:spcAft>
                <a:spcPts val="600"/>
              </a:spcAft>
              <a:buSzPct val="100000"/>
            </a:pPr>
            <a:r>
              <a:rPr lang="en" dirty="0">
                <a:sym typeface="Source Sans Pro"/>
              </a:rPr>
              <a:t>Time Reporter Data</a:t>
            </a:r>
          </a:p>
        </p:txBody>
      </p:sp>
      <p:pic>
        <p:nvPicPr>
          <p:cNvPr id="73" name="Google Shape;73;p15"/>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606A-03C5-F768-5D89-54B4EE7215B4}"/>
              </a:ext>
            </a:extLst>
          </p:cNvPr>
          <p:cNvSpPr>
            <a:spLocks noGrp="1"/>
          </p:cNvSpPr>
          <p:nvPr>
            <p:ph type="title"/>
          </p:nvPr>
        </p:nvSpPr>
        <p:spPr/>
        <p:txBody>
          <a:bodyPr>
            <a:normAutofit fontScale="90000"/>
          </a:bodyPr>
          <a:lstStyle/>
          <a:p>
            <a:r>
              <a:rPr lang="en-US" dirty="0"/>
              <a:t>F-1 Visa Holders</a:t>
            </a:r>
          </a:p>
        </p:txBody>
      </p:sp>
      <p:sp>
        <p:nvSpPr>
          <p:cNvPr id="3" name="Text Placeholder 2">
            <a:extLst>
              <a:ext uri="{FF2B5EF4-FFF2-40B4-BE49-F238E27FC236}">
                <a16:creationId xmlns:a16="http://schemas.microsoft.com/office/drawing/2014/main" id="{C9AFEE13-B8D4-CBE3-A539-33A49BCA0F10}"/>
              </a:ext>
            </a:extLst>
          </p:cNvPr>
          <p:cNvSpPr>
            <a:spLocks noGrp="1"/>
          </p:cNvSpPr>
          <p:nvPr>
            <p:ph type="body" idx="1"/>
          </p:nvPr>
        </p:nvSpPr>
        <p:spPr/>
        <p:txBody>
          <a:bodyPr/>
          <a:lstStyle/>
          <a:p>
            <a:pPr marL="114300" indent="0">
              <a:buNone/>
            </a:pPr>
            <a:r>
              <a:rPr lang="en-US" b="1" dirty="0">
                <a:solidFill>
                  <a:schemeClr val="tx1"/>
                </a:solidFill>
                <a:latin typeface="Source Sans Pro"/>
                <a:ea typeface="Source Sans Pro"/>
                <a:cs typeface="Source Sans Pro"/>
                <a:sym typeface="Source Sans Pro"/>
              </a:rPr>
              <a:t>Several F-1 Visa holders are requesting refunds of FICA taxes.</a:t>
            </a:r>
          </a:p>
          <a:p>
            <a:pPr marL="114300" indent="0">
              <a:buNone/>
            </a:pPr>
            <a:r>
              <a:rPr lang="en-US" dirty="0">
                <a:solidFill>
                  <a:srgbClr val="DE8B26"/>
                </a:solidFill>
                <a:latin typeface="Source Sans Pro"/>
                <a:ea typeface="Source Sans Pro"/>
                <a:cs typeface="Source Sans Pro"/>
                <a:sym typeface="Source Sans Pro"/>
              </a:rPr>
              <a:t>Refer them to the IRS website:</a:t>
            </a:r>
          </a:p>
          <a:p>
            <a:pPr marL="114300" indent="0">
              <a:buNone/>
            </a:pPr>
            <a:endParaRPr lang="en-US" dirty="0">
              <a:solidFill>
                <a:srgbClr val="DE8B26"/>
              </a:solidFill>
              <a:latin typeface="Source Sans Pro"/>
              <a:ea typeface="Source Sans Pro"/>
              <a:cs typeface="Source Sans Pro"/>
              <a:sym typeface="Source Sans Pro"/>
            </a:endParaRPr>
          </a:p>
          <a:p>
            <a:pPr marL="114300" indent="0">
              <a:buNone/>
            </a:pPr>
            <a:r>
              <a:rPr lang="en-US" dirty="0">
                <a:solidFill>
                  <a:srgbClr val="DE8B26"/>
                </a:solidFill>
                <a:latin typeface="Source Sans Pro"/>
                <a:ea typeface="Source Sans Pro"/>
                <a:cs typeface="Source Sans Pro"/>
                <a:sym typeface="Source Sans Pro"/>
                <a:hlinkClick r:id="rId2"/>
              </a:rPr>
              <a:t>https://www.irs.gov/charities-non-profits/student-exception-to-fica-tax</a:t>
            </a:r>
            <a:endParaRPr lang="en-US" dirty="0">
              <a:solidFill>
                <a:srgbClr val="DE8B26"/>
              </a:solidFill>
              <a:latin typeface="Source Sans Pro"/>
              <a:ea typeface="Source Sans Pro"/>
              <a:cs typeface="Source Sans Pro"/>
              <a:sym typeface="Source Sans Pro"/>
            </a:endParaRPr>
          </a:p>
          <a:p>
            <a:pPr marL="114300" indent="0">
              <a:buNone/>
            </a:pPr>
            <a:endParaRPr lang="en-US" dirty="0"/>
          </a:p>
          <a:p>
            <a:pPr marL="114300" indent="0">
              <a:buNone/>
            </a:pPr>
            <a:r>
              <a:rPr lang="en-US" dirty="0"/>
              <a:t>	Page 23 Example 6:</a:t>
            </a:r>
          </a:p>
          <a:p>
            <a:pPr marL="114300" indent="0">
              <a:buNone/>
            </a:pPr>
            <a:endParaRPr lang="en-US" dirty="0"/>
          </a:p>
        </p:txBody>
      </p:sp>
      <p:pic>
        <p:nvPicPr>
          <p:cNvPr id="4" name="Picture 3">
            <a:extLst>
              <a:ext uri="{FF2B5EF4-FFF2-40B4-BE49-F238E27FC236}">
                <a16:creationId xmlns:a16="http://schemas.microsoft.com/office/drawing/2014/main" id="{22FA2F80-25E4-2F1C-070E-E84EE24F499C}"/>
              </a:ext>
            </a:extLst>
          </p:cNvPr>
          <p:cNvPicPr>
            <a:picLocks noChangeAspect="1"/>
          </p:cNvPicPr>
          <p:nvPr/>
        </p:nvPicPr>
        <p:blipFill>
          <a:blip r:embed="rId3"/>
          <a:stretch>
            <a:fillRect/>
          </a:stretch>
        </p:blipFill>
        <p:spPr>
          <a:xfrm>
            <a:off x="616746" y="2376854"/>
            <a:ext cx="5005172" cy="285714"/>
          </a:xfrm>
          <a:prstGeom prst="rect">
            <a:avLst/>
          </a:prstGeom>
        </p:spPr>
      </p:pic>
      <p:pic>
        <p:nvPicPr>
          <p:cNvPr id="5" name="Picture 4">
            <a:extLst>
              <a:ext uri="{FF2B5EF4-FFF2-40B4-BE49-F238E27FC236}">
                <a16:creationId xmlns:a16="http://schemas.microsoft.com/office/drawing/2014/main" id="{DFCB450F-410C-9E11-E57A-F40BC83E4918}"/>
              </a:ext>
            </a:extLst>
          </p:cNvPr>
          <p:cNvPicPr>
            <a:picLocks noChangeAspect="1"/>
          </p:cNvPicPr>
          <p:nvPr/>
        </p:nvPicPr>
        <p:blipFill>
          <a:blip r:embed="rId4"/>
          <a:stretch>
            <a:fillRect/>
          </a:stretch>
        </p:blipFill>
        <p:spPr>
          <a:xfrm>
            <a:off x="1174307" y="3247042"/>
            <a:ext cx="3233332" cy="980952"/>
          </a:xfrm>
          <a:prstGeom prst="rect">
            <a:avLst/>
          </a:prstGeom>
        </p:spPr>
      </p:pic>
      <p:cxnSp>
        <p:nvCxnSpPr>
          <p:cNvPr id="6" name="Google Shape;94;p17">
            <a:extLst>
              <a:ext uri="{FF2B5EF4-FFF2-40B4-BE49-F238E27FC236}">
                <a16:creationId xmlns:a16="http://schemas.microsoft.com/office/drawing/2014/main" id="{78B60606-3411-49CA-C8DF-02BA74E898F9}"/>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7" name="Google Shape;92;p17">
            <a:extLst>
              <a:ext uri="{FF2B5EF4-FFF2-40B4-BE49-F238E27FC236}">
                <a16:creationId xmlns:a16="http://schemas.microsoft.com/office/drawing/2014/main" id="{77F96526-6B1C-9DEB-4755-69BEFDA9918E}"/>
              </a:ext>
            </a:extLst>
          </p:cNvPr>
          <p:cNvPicPr preferRelativeResize="0"/>
          <p:nvPr/>
        </p:nvPicPr>
        <p:blipFill>
          <a:blip r:embed="rId5">
            <a:alphaModFix/>
          </a:blip>
          <a:stretch>
            <a:fillRect/>
          </a:stretch>
        </p:blipFill>
        <p:spPr>
          <a:xfrm>
            <a:off x="6764922" y="4432900"/>
            <a:ext cx="1977774" cy="397000"/>
          </a:xfrm>
          <a:prstGeom prst="rect">
            <a:avLst/>
          </a:prstGeom>
          <a:noFill/>
          <a:ln>
            <a:noFill/>
          </a:ln>
        </p:spPr>
      </p:pic>
    </p:spTree>
    <p:extLst>
      <p:ext uri="{BB962C8B-B14F-4D97-AF65-F5344CB8AC3E}">
        <p14:creationId xmlns:p14="http://schemas.microsoft.com/office/powerpoint/2010/main" val="3350604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0C49-55B8-5936-77D6-3986A9D2901C}"/>
              </a:ext>
            </a:extLst>
          </p:cNvPr>
          <p:cNvSpPr>
            <a:spLocks noGrp="1"/>
          </p:cNvSpPr>
          <p:nvPr>
            <p:ph type="title"/>
          </p:nvPr>
        </p:nvSpPr>
        <p:spPr>
          <a:xfrm>
            <a:off x="480060" y="246888"/>
            <a:ext cx="4091940" cy="927707"/>
          </a:xfrm>
        </p:spPr>
        <p:txBody>
          <a:bodyPr vert="horz" lIns="91440" tIns="45720" rIns="91440" bIns="45720" rtlCol="0" anchor="b">
            <a:normAutofit/>
          </a:bodyPr>
          <a:lstStyle/>
          <a:p>
            <a:pPr defTabSz="914400">
              <a:spcBef>
                <a:spcPct val="0"/>
              </a:spcBef>
            </a:pPr>
            <a:r>
              <a:rPr lang="en-US" sz="2400" dirty="0"/>
              <a:t>If they still disagree, they can apply to the IRS for a refund</a:t>
            </a:r>
            <a:r>
              <a:rPr lang="en-US" sz="3200" dirty="0"/>
              <a:t>.</a:t>
            </a:r>
          </a:p>
        </p:txBody>
      </p:sp>
      <p:sp>
        <p:nvSpPr>
          <p:cNvPr id="3" name="Text Placeholder 2">
            <a:extLst>
              <a:ext uri="{FF2B5EF4-FFF2-40B4-BE49-F238E27FC236}">
                <a16:creationId xmlns:a16="http://schemas.microsoft.com/office/drawing/2014/main" id="{52350913-8604-8E18-4EEE-A0E9A0984FD2}"/>
              </a:ext>
            </a:extLst>
          </p:cNvPr>
          <p:cNvSpPr>
            <a:spLocks noGrp="1"/>
          </p:cNvSpPr>
          <p:nvPr>
            <p:ph type="body" idx="1"/>
          </p:nvPr>
        </p:nvSpPr>
        <p:spPr>
          <a:xfrm>
            <a:off x="480060" y="1405054"/>
            <a:ext cx="3608720" cy="3237812"/>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1700" dirty="0"/>
              <a:t>Provide them with the instructions on Steps to Claim a FICA Exemption refund (shown on the right).</a:t>
            </a:r>
          </a:p>
          <a:p>
            <a:pPr marL="114300" indent="-228600" defTabSz="914400">
              <a:spcAft>
                <a:spcPts val="600"/>
              </a:spcAft>
              <a:buFont typeface="Arial" panose="020B0604020202020204" pitchFamily="34" charset="0"/>
              <a:buChar char="•"/>
            </a:pPr>
            <a:endParaRPr lang="en-US" sz="1700" dirty="0"/>
          </a:p>
          <a:p>
            <a:pPr indent="-228600" defTabSz="914400">
              <a:spcAft>
                <a:spcPts val="600"/>
              </a:spcAft>
              <a:buFont typeface="Arial" panose="020B0604020202020204" pitchFamily="34" charset="0"/>
              <a:buChar char="•"/>
            </a:pPr>
            <a:r>
              <a:rPr lang="en-US" sz="1700" dirty="0"/>
              <a:t>Provide them with a copy of the letter from CPB (link below).</a:t>
            </a:r>
          </a:p>
          <a:p>
            <a:pPr marL="114300" indent="-228600" defTabSz="914400">
              <a:spcAft>
                <a:spcPts val="600"/>
              </a:spcAft>
              <a:buFont typeface="Arial" panose="020B0604020202020204" pitchFamily="34" charset="0"/>
              <a:buChar char="•"/>
            </a:pPr>
            <a:r>
              <a:rPr lang="en-US" sz="1700" dirty="0">
                <a:hlinkClick r:id="rId2"/>
              </a:rPr>
              <a:t>https://acrobat.adobe.com/id/urn:aaid:sc:va6c2:a7b56bbf-afb4-414f-bf80-58f165af6493</a:t>
            </a:r>
            <a:endParaRPr lang="en-US" sz="1700" dirty="0"/>
          </a:p>
          <a:p>
            <a:pPr marL="114300" indent="-228600" defTabSz="914400">
              <a:spcAft>
                <a:spcPts val="600"/>
              </a:spcAft>
              <a:buFont typeface="Arial" panose="020B0604020202020204" pitchFamily="34" charset="0"/>
              <a:buChar char="•"/>
            </a:pPr>
            <a:endParaRPr lang="en-US" sz="1700" dirty="0"/>
          </a:p>
          <a:p>
            <a:pPr marL="114300" indent="-228600" defTabSz="914400">
              <a:spcAft>
                <a:spcPts val="600"/>
              </a:spcAft>
              <a:buFont typeface="Arial" panose="020B0604020202020204" pitchFamily="34" charset="0"/>
              <a:buChar char="•"/>
            </a:pPr>
            <a:endParaRPr lang="en-US" sz="1700" dirty="0"/>
          </a:p>
        </p:txBody>
      </p:sp>
      <p:pic>
        <p:nvPicPr>
          <p:cNvPr id="5" name="Picture 4">
            <a:extLst>
              <a:ext uri="{FF2B5EF4-FFF2-40B4-BE49-F238E27FC236}">
                <a16:creationId xmlns:a16="http://schemas.microsoft.com/office/drawing/2014/main" id="{64308649-5593-73EB-5C57-3B7A54AAD720}"/>
              </a:ext>
            </a:extLst>
          </p:cNvPr>
          <p:cNvPicPr>
            <a:picLocks noChangeAspect="1"/>
          </p:cNvPicPr>
          <p:nvPr/>
        </p:nvPicPr>
        <p:blipFill>
          <a:blip r:embed="rId3"/>
          <a:stretch>
            <a:fillRect/>
          </a:stretch>
        </p:blipFill>
        <p:spPr>
          <a:xfrm>
            <a:off x="4527402" y="264883"/>
            <a:ext cx="4381140" cy="4054355"/>
          </a:xfrm>
          <a:prstGeom prst="rect">
            <a:avLst/>
          </a:prstGeom>
        </p:spPr>
      </p:pic>
      <p:pic>
        <p:nvPicPr>
          <p:cNvPr id="4" name="Google Shape;92;p17">
            <a:extLst>
              <a:ext uri="{FF2B5EF4-FFF2-40B4-BE49-F238E27FC236}">
                <a16:creationId xmlns:a16="http://schemas.microsoft.com/office/drawing/2014/main" id="{F17F1B67-E9EB-DCC3-3AB9-3C598E1D909E}"/>
              </a:ext>
            </a:extLst>
          </p:cNvPr>
          <p:cNvPicPr preferRelativeResize="0"/>
          <p:nvPr/>
        </p:nvPicPr>
        <p:blipFill>
          <a:blip r:embed="rId4"/>
          <a:stretch>
            <a:fillRect/>
          </a:stretch>
        </p:blipFill>
        <p:spPr>
          <a:xfrm>
            <a:off x="5992473" y="4450789"/>
            <a:ext cx="2996946" cy="599388"/>
          </a:xfrm>
          <a:prstGeom prst="rect">
            <a:avLst/>
          </a:prstGeom>
          <a:noFill/>
        </p:spPr>
      </p:pic>
    </p:spTree>
    <p:extLst>
      <p:ext uri="{BB962C8B-B14F-4D97-AF65-F5344CB8AC3E}">
        <p14:creationId xmlns:p14="http://schemas.microsoft.com/office/powerpoint/2010/main" val="201570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DB84538C-A258-1E30-5136-4F0F1370B6D3}"/>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35699AD6-2AEC-3246-4102-D440859CF82C}"/>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B247B7D2-03C7-033F-3ECA-B712D1B2C264}"/>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2000" dirty="0"/>
              <a:t>Health Benefits Update – CPB Form Changes &amp; Benefit Plan Codes</a:t>
            </a:r>
            <a:endParaRPr sz="2000" b="1" dirty="0">
              <a:solidFill>
                <a:srgbClr val="004D4C"/>
              </a:solidFill>
              <a:latin typeface="Source Sans Pro"/>
              <a:ea typeface="Source Sans Pro"/>
              <a:cs typeface="Source Sans Pro"/>
              <a:sym typeface="Source Sans Pro"/>
            </a:endParaRPr>
          </a:p>
        </p:txBody>
      </p:sp>
      <p:sp>
        <p:nvSpPr>
          <p:cNvPr id="93" name="Google Shape;93;p17">
            <a:extLst>
              <a:ext uri="{FF2B5EF4-FFF2-40B4-BE49-F238E27FC236}">
                <a16:creationId xmlns:a16="http://schemas.microsoft.com/office/drawing/2014/main" id="{6931C564-5FF9-5F38-39ED-6FC0B953B222}"/>
              </a:ext>
            </a:extLst>
          </p:cNvPr>
          <p:cNvSpPr txBox="1">
            <a:spLocks noGrp="1"/>
          </p:cNvSpPr>
          <p:nvPr>
            <p:ph type="body" idx="4294967295"/>
          </p:nvPr>
        </p:nvSpPr>
        <p:spPr>
          <a:xfrm>
            <a:off x="0" y="1238250"/>
            <a:ext cx="8159750" cy="1460500"/>
          </a:xfrm>
          <a:prstGeom prst="rect">
            <a:avLst/>
          </a:prstGeom>
        </p:spPr>
        <p:txBody>
          <a:bodyPr spcFirstLastPara="1" wrap="square" lIns="91425" tIns="91425" rIns="91425" bIns="91425" anchor="t" anchorCtr="0">
            <a:noAutofit/>
          </a:bodyPr>
          <a:lstStyle/>
          <a:p>
            <a:r>
              <a:rPr lang="en-US" b="1" dirty="0"/>
              <a:t>Benefit Refund and Deduction Forms </a:t>
            </a:r>
            <a:endParaRPr lang="en-US" dirty="0"/>
          </a:p>
          <a:p>
            <a:pPr lvl="1"/>
            <a:r>
              <a:rPr lang="en-US" dirty="0"/>
              <a:t>Benefit Plan Code fields are now open so agencies must ensure to input the correct Benefit Plan Codes</a:t>
            </a:r>
            <a:endParaRPr lang="en-US" sz="1600" dirty="0">
              <a:solidFill>
                <a:srgbClr val="DE8B26"/>
              </a:solidFill>
              <a:latin typeface="Source Sans Pro"/>
              <a:ea typeface="Source Sans Pro"/>
              <a:cs typeface="Source Sans Pro"/>
              <a:sym typeface="Source Sans Pro"/>
            </a:endParaRPr>
          </a:p>
          <a:p>
            <a:pPr marL="0" lvl="0" indent="0">
              <a:lnSpc>
                <a:spcPct val="100000"/>
              </a:lnSpc>
              <a:spcBef>
                <a:spcPts val="1200"/>
              </a:spcBef>
              <a:spcAft>
                <a:spcPts val="1200"/>
              </a:spcAft>
              <a:buSzPts val="852"/>
              <a:buNone/>
            </a:pPr>
            <a:endParaRPr sz="1600" dirty="0">
              <a:solidFill>
                <a:srgbClr val="DE8B26"/>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EB9A17DA-1ACA-2529-2614-73FCD1991627}"/>
              </a:ext>
            </a:extLst>
          </p:cNvPr>
          <p:cNvPicPr preferRelativeResize="0"/>
          <p:nvPr/>
        </p:nvPicPr>
        <p:blipFill>
          <a:blip r:embed="rId3">
            <a:alphaModFix/>
          </a:blip>
          <a:stretch>
            <a:fillRect/>
          </a:stretch>
        </p:blipFill>
        <p:spPr>
          <a:xfrm>
            <a:off x="6900150" y="4478523"/>
            <a:ext cx="1977774" cy="397000"/>
          </a:xfrm>
          <a:prstGeom prst="rect">
            <a:avLst/>
          </a:prstGeom>
          <a:noFill/>
          <a:ln>
            <a:noFill/>
          </a:ln>
        </p:spPr>
      </p:pic>
      <p:cxnSp>
        <p:nvCxnSpPr>
          <p:cNvPr id="94" name="Google Shape;94;p17">
            <a:extLst>
              <a:ext uri="{FF2B5EF4-FFF2-40B4-BE49-F238E27FC236}">
                <a16:creationId xmlns:a16="http://schemas.microsoft.com/office/drawing/2014/main" id="{91409DE5-1AF1-1737-C161-17DBE251DC93}"/>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03103DF2-7AEB-43F0-2B7E-D389F0BCAAB8}"/>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sp>
        <p:nvSpPr>
          <p:cNvPr id="2" name="TextBox 1">
            <a:extLst>
              <a:ext uri="{FF2B5EF4-FFF2-40B4-BE49-F238E27FC236}">
                <a16:creationId xmlns:a16="http://schemas.microsoft.com/office/drawing/2014/main" id="{C482FF9E-1011-A992-BCB8-4AFE26298E37}"/>
              </a:ext>
            </a:extLst>
          </p:cNvPr>
          <p:cNvSpPr txBox="1"/>
          <p:nvPr/>
        </p:nvSpPr>
        <p:spPr>
          <a:xfrm>
            <a:off x="199623" y="2698125"/>
            <a:ext cx="3702676" cy="954107"/>
          </a:xfrm>
          <a:prstGeom prst="rect">
            <a:avLst/>
          </a:prstGeom>
          <a:noFill/>
        </p:spPr>
        <p:txBody>
          <a:bodyPr wrap="square" rtlCol="0">
            <a:spAutoFit/>
          </a:bodyPr>
          <a:lstStyle/>
          <a:p>
            <a:r>
              <a:rPr lang="en-US" b="1" dirty="0">
                <a:solidFill>
                  <a:schemeClr val="accent1">
                    <a:lumMod val="75000"/>
                  </a:schemeClr>
                </a:solidFill>
              </a:rPr>
              <a:t>Dental Benefits (Effective January 2026)</a:t>
            </a:r>
          </a:p>
          <a:p>
            <a:r>
              <a:rPr lang="en-US" b="1" dirty="0">
                <a:highlight>
                  <a:srgbClr val="FFFF00"/>
                </a:highlight>
              </a:rPr>
              <a:t>2 New Dental Provider Options Available </a:t>
            </a:r>
          </a:p>
          <a:p>
            <a:r>
              <a:rPr lang="en-US" b="1" dirty="0"/>
              <a:t>Delta Dental</a:t>
            </a:r>
            <a:endParaRPr lang="en-US" dirty="0"/>
          </a:p>
          <a:p>
            <a:r>
              <a:rPr lang="en-US" b="1" dirty="0"/>
              <a:t>MetLife</a:t>
            </a:r>
            <a:endParaRPr lang="en-US" dirty="0"/>
          </a:p>
        </p:txBody>
      </p:sp>
      <p:sp>
        <p:nvSpPr>
          <p:cNvPr id="3" name="TextBox 2">
            <a:extLst>
              <a:ext uri="{FF2B5EF4-FFF2-40B4-BE49-F238E27FC236}">
                <a16:creationId xmlns:a16="http://schemas.microsoft.com/office/drawing/2014/main" id="{8F70F59B-06AA-A158-19F6-82FE69AE0975}"/>
              </a:ext>
            </a:extLst>
          </p:cNvPr>
          <p:cNvSpPr txBox="1"/>
          <p:nvPr/>
        </p:nvSpPr>
        <p:spPr>
          <a:xfrm>
            <a:off x="3857223" y="2693397"/>
            <a:ext cx="4753376" cy="523220"/>
          </a:xfrm>
          <a:prstGeom prst="rect">
            <a:avLst/>
          </a:prstGeom>
          <a:noFill/>
        </p:spPr>
        <p:txBody>
          <a:bodyPr wrap="square" rtlCol="0">
            <a:spAutoFit/>
          </a:bodyPr>
          <a:lstStyle/>
          <a:p>
            <a:r>
              <a:rPr lang="en-US" b="1" dirty="0">
                <a:solidFill>
                  <a:schemeClr val="accent1">
                    <a:lumMod val="75000"/>
                  </a:schemeClr>
                </a:solidFill>
              </a:rPr>
              <a:t>Vision Benefits (Effective January 2026)</a:t>
            </a:r>
          </a:p>
          <a:p>
            <a:r>
              <a:rPr lang="en-US" b="1" dirty="0">
                <a:solidFill>
                  <a:schemeClr val="tx1">
                    <a:lumMod val="95000"/>
                    <a:lumOff val="5000"/>
                  </a:schemeClr>
                </a:solidFill>
              </a:rPr>
              <a:t>Vision Provider change from: EyeMed to Davis Vision</a:t>
            </a:r>
            <a:endParaRPr lang="en-US" dirty="0">
              <a:solidFill>
                <a:schemeClr val="tx1">
                  <a:lumMod val="95000"/>
                  <a:lumOff val="5000"/>
                </a:schemeClr>
              </a:solidFill>
            </a:endParaRPr>
          </a:p>
        </p:txBody>
      </p:sp>
    </p:spTree>
    <p:extLst>
      <p:ext uri="{BB962C8B-B14F-4D97-AF65-F5344CB8AC3E}">
        <p14:creationId xmlns:p14="http://schemas.microsoft.com/office/powerpoint/2010/main" val="242171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D2CD8-09B3-E206-2D53-73C81C2CD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E9231-2D5E-A594-1B31-67D39E245E8A}"/>
              </a:ext>
            </a:extLst>
          </p:cNvPr>
          <p:cNvSpPr>
            <a:spLocks noGrp="1"/>
          </p:cNvSpPr>
          <p:nvPr>
            <p:ph type="title"/>
          </p:nvPr>
        </p:nvSpPr>
        <p:spPr>
          <a:xfrm>
            <a:off x="311700" y="129543"/>
            <a:ext cx="8520600" cy="563878"/>
          </a:xfrm>
        </p:spPr>
        <p:txBody>
          <a:bodyPr>
            <a:normAutofit fontScale="90000"/>
          </a:bodyPr>
          <a:lstStyle/>
          <a:p>
            <a:r>
              <a:rPr lang="en-US" dirty="0"/>
              <a:t>Health Benefits Form Update</a:t>
            </a:r>
          </a:p>
        </p:txBody>
      </p:sp>
      <p:sp>
        <p:nvSpPr>
          <p:cNvPr id="3" name="Text Placeholder 2">
            <a:extLst>
              <a:ext uri="{FF2B5EF4-FFF2-40B4-BE49-F238E27FC236}">
                <a16:creationId xmlns:a16="http://schemas.microsoft.com/office/drawing/2014/main" id="{A3490752-C2B7-80BA-1B46-F6BD0B891C1B}"/>
              </a:ext>
            </a:extLst>
          </p:cNvPr>
          <p:cNvSpPr>
            <a:spLocks noGrp="1"/>
          </p:cNvSpPr>
          <p:nvPr>
            <p:ph type="body" idx="1"/>
          </p:nvPr>
        </p:nvSpPr>
        <p:spPr>
          <a:xfrm>
            <a:off x="97105" y="693421"/>
            <a:ext cx="4758231" cy="4234629"/>
          </a:xfrm>
        </p:spPr>
        <p:txBody>
          <a:bodyPr>
            <a:normAutofit fontScale="92500" lnSpcReduction="20000"/>
          </a:bodyPr>
          <a:lstStyle/>
          <a:p>
            <a:pPr marL="114300" indent="0">
              <a:buNone/>
            </a:pPr>
            <a:r>
              <a:rPr lang="en-US" b="1" dirty="0"/>
              <a:t>How to Locate and Enter Your Benefit Plan Code in HCM</a:t>
            </a:r>
          </a:p>
          <a:p>
            <a:pPr marL="114300" indent="0" algn="ctr">
              <a:buNone/>
            </a:pPr>
            <a:r>
              <a:rPr lang="en-US" b="1" dirty="0"/>
              <a:t>🔔 Important Reminder</a:t>
            </a:r>
          </a:p>
          <a:p>
            <a:pPr marL="114300" indent="0">
              <a:buNone/>
            </a:pPr>
            <a:br>
              <a:rPr lang="en-US" dirty="0"/>
            </a:br>
            <a:r>
              <a:rPr lang="en-US" dirty="0"/>
              <a:t>You must input the correct </a:t>
            </a:r>
            <a:r>
              <a:rPr lang="en-US" b="1" dirty="0"/>
              <a:t>Benefit</a:t>
            </a:r>
            <a:r>
              <a:rPr lang="en-US" dirty="0"/>
              <a:t> </a:t>
            </a:r>
            <a:r>
              <a:rPr lang="en-US" b="1" dirty="0"/>
              <a:t>Plan Code</a:t>
            </a:r>
            <a:r>
              <a:rPr lang="en-US" dirty="0"/>
              <a:t> from Health Benefits (in HCM) onto the form.</a:t>
            </a:r>
          </a:p>
          <a:p>
            <a:pPr marL="114300" indent="0">
              <a:buNone/>
            </a:pPr>
            <a:endParaRPr lang="en-US" dirty="0"/>
          </a:p>
          <a:p>
            <a:pPr marL="114300" indent="0">
              <a:buNone/>
            </a:pPr>
            <a:r>
              <a:rPr lang="en-US" dirty="0"/>
              <a:t>Locate Your Plan Code in HCM</a:t>
            </a:r>
          </a:p>
          <a:p>
            <a:pPr lvl="1"/>
            <a:r>
              <a:rPr lang="en-US" dirty="0" err="1">
                <a:solidFill>
                  <a:schemeClr val="accent4">
                    <a:lumMod val="75000"/>
                  </a:schemeClr>
                </a:solidFill>
              </a:rPr>
              <a:t>Menu</a:t>
            </a:r>
            <a:r>
              <a:rPr lang="en-US" dirty="0" err="1">
                <a:solidFill>
                  <a:schemeClr val="accent4">
                    <a:lumMod val="75000"/>
                  </a:schemeClr>
                </a:solidFill>
                <a:sym typeface="Wingdings" panose="05000000000000000000" pitchFamily="2" charset="2"/>
              </a:rPr>
              <a:t>BenefitsEnroll</a:t>
            </a:r>
            <a:r>
              <a:rPr lang="en-US" dirty="0">
                <a:solidFill>
                  <a:schemeClr val="accent4">
                    <a:lumMod val="75000"/>
                  </a:schemeClr>
                </a:solidFill>
                <a:sym typeface="Wingdings" panose="05000000000000000000" pitchFamily="2" charset="2"/>
              </a:rPr>
              <a:t> in </a:t>
            </a:r>
            <a:r>
              <a:rPr lang="en-US" b="1" dirty="0" err="1">
                <a:solidFill>
                  <a:schemeClr val="accent4">
                    <a:lumMod val="75000"/>
                  </a:schemeClr>
                </a:solidFill>
                <a:sym typeface="Wingdings" panose="05000000000000000000" pitchFamily="2" charset="2"/>
              </a:rPr>
              <a:t>BenefitsHealth</a:t>
            </a:r>
            <a:r>
              <a:rPr lang="en-US" b="1" dirty="0">
                <a:solidFill>
                  <a:schemeClr val="accent4">
                    <a:lumMod val="75000"/>
                  </a:schemeClr>
                </a:solidFill>
                <a:sym typeface="Wingdings" panose="05000000000000000000" pitchFamily="2" charset="2"/>
              </a:rPr>
              <a:t> Plan Enrollment</a:t>
            </a:r>
          </a:p>
          <a:p>
            <a:pPr marL="596900" lvl="1" indent="0">
              <a:buNone/>
            </a:pPr>
            <a:endParaRPr lang="en-US" b="1" dirty="0">
              <a:solidFill>
                <a:schemeClr val="accent4">
                  <a:lumMod val="75000"/>
                </a:schemeClr>
              </a:solidFill>
              <a:sym typeface="Wingdings" panose="05000000000000000000" pitchFamily="2" charset="2"/>
            </a:endParaRPr>
          </a:p>
          <a:p>
            <a:pPr marL="596900" lvl="1" indent="0">
              <a:buNone/>
            </a:pPr>
            <a:endParaRPr lang="en-US" b="1" dirty="0">
              <a:solidFill>
                <a:schemeClr val="accent4">
                  <a:lumMod val="75000"/>
                </a:schemeClr>
              </a:solidFill>
              <a:sym typeface="Wingdings" panose="05000000000000000000" pitchFamily="2" charset="2"/>
            </a:endParaRPr>
          </a:p>
          <a:p>
            <a:pPr marL="114300" indent="0">
              <a:buNone/>
            </a:pPr>
            <a:r>
              <a:rPr lang="en-US" b="1" dirty="0"/>
              <a:t>Select Plan Type</a:t>
            </a:r>
            <a:r>
              <a:rPr lang="en-US" dirty="0"/>
              <a:t> = Medical.			</a:t>
            </a:r>
          </a:p>
          <a:p>
            <a:pPr marL="114300" indent="0">
              <a:buNone/>
            </a:pPr>
            <a:r>
              <a:rPr lang="en-US" dirty="0"/>
              <a:t>Locate the </a:t>
            </a:r>
            <a:r>
              <a:rPr lang="en-US" b="1" dirty="0">
                <a:solidFill>
                  <a:srgbClr val="FF0000"/>
                </a:solidFill>
              </a:rPr>
              <a:t>Benefit Plan</a:t>
            </a:r>
            <a:r>
              <a:rPr lang="en-US" dirty="0">
                <a:solidFill>
                  <a:srgbClr val="FF0000"/>
                </a:solidFill>
              </a:rPr>
              <a:t> </a:t>
            </a:r>
            <a:r>
              <a:rPr lang="en-US" dirty="0"/>
              <a:t>field.</a:t>
            </a:r>
          </a:p>
          <a:p>
            <a:pPr marL="114300" indent="0">
              <a:buNone/>
            </a:pPr>
            <a:r>
              <a:rPr lang="en-US" dirty="0"/>
              <a:t>		</a:t>
            </a:r>
          </a:p>
          <a:p>
            <a:pPr marL="114300" indent="0">
              <a:buNone/>
            </a:pPr>
            <a:r>
              <a:rPr lang="en-US" dirty="0"/>
              <a:t>Benefit Plan </a:t>
            </a:r>
            <a:r>
              <a:rPr lang="en-US" dirty="0" err="1"/>
              <a:t>Code:</a:t>
            </a:r>
            <a:r>
              <a:rPr lang="en-US" b="1" dirty="0" err="1">
                <a:solidFill>
                  <a:srgbClr val="FF0000"/>
                </a:solidFill>
              </a:rPr>
              <a:t>PRESEE</a:t>
            </a:r>
            <a:endParaRPr lang="en-US" dirty="0">
              <a:solidFill>
                <a:srgbClr val="FF0000"/>
              </a:solidFill>
            </a:endParaRPr>
          </a:p>
          <a:p>
            <a:pPr marL="114300" indent="0">
              <a:buNone/>
            </a:pPr>
            <a:r>
              <a:rPr lang="en-US" dirty="0"/>
              <a:t>This plan code is for: </a:t>
            </a:r>
            <a:r>
              <a:rPr lang="en-US" b="1" dirty="0">
                <a:solidFill>
                  <a:srgbClr val="FF0000"/>
                </a:solidFill>
              </a:rPr>
              <a:t>Pres HMO EE ONLY &lt;50K</a:t>
            </a:r>
            <a:endParaRPr lang="en-US" dirty="0">
              <a:solidFill>
                <a:srgbClr val="FF0000"/>
              </a:solidFill>
            </a:endParaRPr>
          </a:p>
          <a:p>
            <a:pPr marL="596900" lvl="1" indent="0">
              <a:buNone/>
            </a:pPr>
            <a:endParaRPr lang="en-US" dirty="0"/>
          </a:p>
          <a:p>
            <a:pPr lvl="1"/>
            <a:endParaRPr lang="en-US" dirty="0">
              <a:solidFill>
                <a:schemeClr val="accent4">
                  <a:lumMod val="75000"/>
                </a:schemeClr>
              </a:solidFill>
              <a:sym typeface="Wingdings" panose="05000000000000000000" pitchFamily="2" charset="2"/>
            </a:endParaRPr>
          </a:p>
          <a:p>
            <a:pPr marL="596900" lvl="1" indent="0">
              <a:buNone/>
            </a:pPr>
            <a:endParaRPr lang="en-US" dirty="0">
              <a:solidFill>
                <a:schemeClr val="accent4">
                  <a:lumMod val="75000"/>
                </a:schemeClr>
              </a:solidFill>
              <a:sym typeface="Wingdings" panose="05000000000000000000" pitchFamily="2" charset="2"/>
            </a:endParaRPr>
          </a:p>
          <a:p>
            <a:pPr lvl="1"/>
            <a:endParaRPr lang="en-US" dirty="0">
              <a:solidFill>
                <a:schemeClr val="accent4">
                  <a:lumMod val="75000"/>
                </a:schemeClr>
              </a:solidFill>
              <a:sym typeface="Wingdings" panose="05000000000000000000" pitchFamily="2" charset="2"/>
            </a:endParaRPr>
          </a:p>
          <a:p>
            <a:endParaRPr lang="en-US" dirty="0">
              <a:solidFill>
                <a:schemeClr val="accent4">
                  <a:lumMod val="75000"/>
                </a:schemeClr>
              </a:solidFill>
              <a:sym typeface="Wingdings" panose="05000000000000000000" pitchFamily="2" charset="2"/>
            </a:endParaRPr>
          </a:p>
          <a:p>
            <a:pPr lvl="1"/>
            <a:endParaRPr lang="en-US" dirty="0"/>
          </a:p>
        </p:txBody>
      </p:sp>
      <p:pic>
        <p:nvPicPr>
          <p:cNvPr id="5" name="Picture 4">
            <a:extLst>
              <a:ext uri="{FF2B5EF4-FFF2-40B4-BE49-F238E27FC236}">
                <a16:creationId xmlns:a16="http://schemas.microsoft.com/office/drawing/2014/main" id="{2366394D-6EC8-60FA-0881-FD3ADDFDD5B8}"/>
              </a:ext>
            </a:extLst>
          </p:cNvPr>
          <p:cNvPicPr>
            <a:picLocks noChangeAspect="1"/>
          </p:cNvPicPr>
          <p:nvPr/>
        </p:nvPicPr>
        <p:blipFill>
          <a:blip r:embed="rId2"/>
          <a:srcRect/>
          <a:stretch/>
        </p:blipFill>
        <p:spPr>
          <a:xfrm>
            <a:off x="4953108" y="115479"/>
            <a:ext cx="3976964" cy="4539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Google Shape;94;p17">
            <a:extLst>
              <a:ext uri="{FF2B5EF4-FFF2-40B4-BE49-F238E27FC236}">
                <a16:creationId xmlns:a16="http://schemas.microsoft.com/office/drawing/2014/main" id="{C8674405-95DE-C8B8-057B-C3164D24A57F}"/>
              </a:ext>
            </a:extLst>
          </p:cNvPr>
          <p:cNvCxnSpPr/>
          <p:nvPr/>
        </p:nvCxnSpPr>
        <p:spPr>
          <a:xfrm>
            <a:off x="220260" y="5028020"/>
            <a:ext cx="6386700" cy="0"/>
          </a:xfrm>
          <a:prstGeom prst="straightConnector1">
            <a:avLst/>
          </a:prstGeom>
          <a:noFill/>
          <a:ln w="38100" cap="flat" cmpd="sng">
            <a:solidFill>
              <a:srgbClr val="004D4C"/>
            </a:solidFill>
            <a:prstDash val="solid"/>
            <a:round/>
            <a:headEnd type="none" w="med" len="med"/>
            <a:tailEnd type="none" w="med" len="med"/>
          </a:ln>
        </p:spPr>
      </p:cxnSp>
      <p:pic>
        <p:nvPicPr>
          <p:cNvPr id="6" name="Google Shape;92;p17">
            <a:extLst>
              <a:ext uri="{FF2B5EF4-FFF2-40B4-BE49-F238E27FC236}">
                <a16:creationId xmlns:a16="http://schemas.microsoft.com/office/drawing/2014/main" id="{FC85C674-AC12-7DD8-3DEA-16677DCA2829}"/>
              </a:ext>
            </a:extLst>
          </p:cNvPr>
          <p:cNvPicPr preferRelativeResize="0"/>
          <p:nvPr/>
        </p:nvPicPr>
        <p:blipFill>
          <a:blip r:embed="rId3">
            <a:alphaModFix/>
          </a:blip>
          <a:stretch>
            <a:fillRect/>
          </a:stretch>
        </p:blipFill>
        <p:spPr>
          <a:xfrm>
            <a:off x="6854526" y="4729550"/>
            <a:ext cx="1977774" cy="397000"/>
          </a:xfrm>
          <a:prstGeom prst="rect">
            <a:avLst/>
          </a:prstGeom>
          <a:noFill/>
          <a:ln>
            <a:noFill/>
          </a:ln>
        </p:spPr>
      </p:pic>
    </p:spTree>
    <p:extLst>
      <p:ext uri="{BB962C8B-B14F-4D97-AF65-F5344CB8AC3E}">
        <p14:creationId xmlns:p14="http://schemas.microsoft.com/office/powerpoint/2010/main" val="1793134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F802-EF2E-3871-399B-9CAD04647B92}"/>
              </a:ext>
            </a:extLst>
          </p:cNvPr>
          <p:cNvSpPr>
            <a:spLocks noGrp="1"/>
          </p:cNvSpPr>
          <p:nvPr>
            <p:ph type="title"/>
          </p:nvPr>
        </p:nvSpPr>
        <p:spPr/>
        <p:txBody>
          <a:bodyPr>
            <a:normAutofit fontScale="90000"/>
          </a:bodyPr>
          <a:lstStyle/>
          <a:p>
            <a:r>
              <a:rPr lang="en-US" dirty="0"/>
              <a:t>Health Benefits Update – Form Changes &amp; Plan Codes</a:t>
            </a:r>
          </a:p>
        </p:txBody>
      </p:sp>
      <p:sp>
        <p:nvSpPr>
          <p:cNvPr id="3" name="Text Placeholder 2">
            <a:extLst>
              <a:ext uri="{FF2B5EF4-FFF2-40B4-BE49-F238E27FC236}">
                <a16:creationId xmlns:a16="http://schemas.microsoft.com/office/drawing/2014/main" id="{36F3B0BA-E600-ED3F-D46C-16BC92A8EC4E}"/>
              </a:ext>
            </a:extLst>
          </p:cNvPr>
          <p:cNvSpPr>
            <a:spLocks noGrp="1"/>
          </p:cNvSpPr>
          <p:nvPr>
            <p:ph type="body" idx="1"/>
          </p:nvPr>
        </p:nvSpPr>
        <p:spPr>
          <a:xfrm>
            <a:off x="180304" y="845820"/>
            <a:ext cx="8651996" cy="3919363"/>
          </a:xfrm>
        </p:spPr>
        <p:txBody>
          <a:bodyPr/>
          <a:lstStyle/>
          <a:p>
            <a:pPr marL="114300" indent="0" algn="ctr">
              <a:buNone/>
            </a:pPr>
            <a:r>
              <a:rPr lang="en-US" dirty="0" err="1">
                <a:solidFill>
                  <a:schemeClr val="accent4">
                    <a:lumMod val="75000"/>
                  </a:schemeClr>
                </a:solidFill>
              </a:rPr>
              <a:t>Menu</a:t>
            </a:r>
            <a:r>
              <a:rPr lang="en-US" dirty="0" err="1">
                <a:solidFill>
                  <a:schemeClr val="accent4">
                    <a:lumMod val="75000"/>
                  </a:schemeClr>
                </a:solidFill>
                <a:sym typeface="Wingdings" panose="05000000000000000000" pitchFamily="2" charset="2"/>
              </a:rPr>
              <a:t>BenefitsEnroll</a:t>
            </a:r>
            <a:r>
              <a:rPr lang="en-US" dirty="0">
                <a:solidFill>
                  <a:schemeClr val="accent4">
                    <a:lumMod val="75000"/>
                  </a:schemeClr>
                </a:solidFill>
                <a:sym typeface="Wingdings" panose="05000000000000000000" pitchFamily="2" charset="2"/>
              </a:rPr>
              <a:t> in </a:t>
            </a:r>
            <a:r>
              <a:rPr lang="en-US" dirty="0" err="1">
                <a:solidFill>
                  <a:schemeClr val="accent4">
                    <a:lumMod val="75000"/>
                  </a:schemeClr>
                </a:solidFill>
                <a:sym typeface="Wingdings" panose="05000000000000000000" pitchFamily="2" charset="2"/>
              </a:rPr>
              <a:t>BenefitsHealth</a:t>
            </a:r>
            <a:r>
              <a:rPr lang="en-US" dirty="0">
                <a:solidFill>
                  <a:schemeClr val="accent4">
                    <a:lumMod val="75000"/>
                  </a:schemeClr>
                </a:solidFill>
                <a:sym typeface="Wingdings" panose="05000000000000000000" pitchFamily="2" charset="2"/>
              </a:rPr>
              <a:t> Plan Enrollment</a:t>
            </a:r>
          </a:p>
          <a:p>
            <a:endParaRPr lang="en-US" dirty="0">
              <a:solidFill>
                <a:schemeClr val="accent4">
                  <a:lumMod val="75000"/>
                </a:schemeClr>
              </a:solidFill>
              <a:sym typeface="Wingdings" panose="05000000000000000000" pitchFamily="2" charset="2"/>
            </a:endParaRPr>
          </a:p>
          <a:p>
            <a:endParaRPr lang="en-US" dirty="0">
              <a:solidFill>
                <a:schemeClr val="accent4">
                  <a:lumMod val="75000"/>
                </a:schemeClr>
              </a:solidFill>
              <a:sym typeface="Wingdings" panose="05000000000000000000" pitchFamily="2" charset="2"/>
            </a:endParaRPr>
          </a:p>
          <a:p>
            <a:endParaRPr lang="en-US" dirty="0"/>
          </a:p>
        </p:txBody>
      </p:sp>
      <p:pic>
        <p:nvPicPr>
          <p:cNvPr id="7" name="Picture 6">
            <a:extLst>
              <a:ext uri="{FF2B5EF4-FFF2-40B4-BE49-F238E27FC236}">
                <a16:creationId xmlns:a16="http://schemas.microsoft.com/office/drawing/2014/main" id="{D6CC8B8C-1D23-32B8-CA66-3D428FCB4DCD}"/>
              </a:ext>
            </a:extLst>
          </p:cNvPr>
          <p:cNvPicPr>
            <a:picLocks noChangeAspect="1"/>
          </p:cNvPicPr>
          <p:nvPr/>
        </p:nvPicPr>
        <p:blipFill>
          <a:blip r:embed="rId2"/>
          <a:srcRect/>
          <a:stretch/>
        </p:blipFill>
        <p:spPr>
          <a:xfrm>
            <a:off x="133866" y="2010612"/>
            <a:ext cx="4275843" cy="2257929"/>
          </a:xfrm>
          <a:prstGeom prst="rect">
            <a:avLst/>
          </a:prstGeom>
        </p:spPr>
      </p:pic>
      <p:pic>
        <p:nvPicPr>
          <p:cNvPr id="9" name="Picture 8">
            <a:extLst>
              <a:ext uri="{FF2B5EF4-FFF2-40B4-BE49-F238E27FC236}">
                <a16:creationId xmlns:a16="http://schemas.microsoft.com/office/drawing/2014/main" id="{33B85409-09EA-7522-410A-0FE85CE03313}"/>
              </a:ext>
            </a:extLst>
          </p:cNvPr>
          <p:cNvPicPr>
            <a:picLocks noChangeAspect="1"/>
          </p:cNvPicPr>
          <p:nvPr/>
        </p:nvPicPr>
        <p:blipFill>
          <a:blip r:embed="rId3"/>
          <a:stretch>
            <a:fillRect/>
          </a:stretch>
        </p:blipFill>
        <p:spPr>
          <a:xfrm>
            <a:off x="3961616" y="1256255"/>
            <a:ext cx="5048518" cy="3289847"/>
          </a:xfrm>
          <a:prstGeom prst="rect">
            <a:avLst/>
          </a:prstGeom>
        </p:spPr>
      </p:pic>
      <p:pic>
        <p:nvPicPr>
          <p:cNvPr id="4" name="Google Shape;92;p17">
            <a:extLst>
              <a:ext uri="{FF2B5EF4-FFF2-40B4-BE49-F238E27FC236}">
                <a16:creationId xmlns:a16="http://schemas.microsoft.com/office/drawing/2014/main" id="{30FB20A4-A594-A81E-019B-0BE2EEF98F64}"/>
              </a:ext>
            </a:extLst>
          </p:cNvPr>
          <p:cNvPicPr preferRelativeResize="0"/>
          <p:nvPr/>
        </p:nvPicPr>
        <p:blipFill>
          <a:blip r:embed="rId4">
            <a:alphaModFix/>
          </a:blip>
          <a:stretch>
            <a:fillRect/>
          </a:stretch>
        </p:blipFill>
        <p:spPr>
          <a:xfrm>
            <a:off x="7109513" y="4698475"/>
            <a:ext cx="1977774" cy="397000"/>
          </a:xfrm>
          <a:prstGeom prst="rect">
            <a:avLst/>
          </a:prstGeom>
          <a:noFill/>
          <a:ln>
            <a:noFill/>
          </a:ln>
        </p:spPr>
      </p:pic>
      <p:cxnSp>
        <p:nvCxnSpPr>
          <p:cNvPr id="5" name="Google Shape;94;p17">
            <a:extLst>
              <a:ext uri="{FF2B5EF4-FFF2-40B4-BE49-F238E27FC236}">
                <a16:creationId xmlns:a16="http://schemas.microsoft.com/office/drawing/2014/main" id="{C75229C9-D421-A87A-878A-BB688284798C}"/>
              </a:ext>
            </a:extLst>
          </p:cNvPr>
          <p:cNvCxnSpPr/>
          <p:nvPr/>
        </p:nvCxnSpPr>
        <p:spPr>
          <a:xfrm>
            <a:off x="667300" y="5093025"/>
            <a:ext cx="6386700" cy="0"/>
          </a:xfrm>
          <a:prstGeom prst="straightConnector1">
            <a:avLst/>
          </a:prstGeom>
          <a:noFill/>
          <a:ln w="38100" cap="flat" cmpd="sng">
            <a:solidFill>
              <a:srgbClr val="004D4C"/>
            </a:solidFill>
            <a:prstDash val="solid"/>
            <a:round/>
            <a:headEnd type="none" w="med" len="med"/>
            <a:tailEnd type="none" w="med" len="med"/>
          </a:ln>
        </p:spPr>
      </p:cxnSp>
    </p:spTree>
    <p:extLst>
      <p:ext uri="{BB962C8B-B14F-4D97-AF65-F5344CB8AC3E}">
        <p14:creationId xmlns:p14="http://schemas.microsoft.com/office/powerpoint/2010/main" val="4019341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F4A4-D95E-6DD1-D2F7-D1CA593685D7}"/>
              </a:ext>
            </a:extLst>
          </p:cNvPr>
          <p:cNvSpPr>
            <a:spLocks noGrp="1"/>
          </p:cNvSpPr>
          <p:nvPr>
            <p:ph type="title"/>
          </p:nvPr>
        </p:nvSpPr>
        <p:spPr/>
        <p:txBody>
          <a:bodyPr>
            <a:normAutofit fontScale="90000"/>
          </a:bodyPr>
          <a:lstStyle/>
          <a:p>
            <a:r>
              <a:rPr lang="en-US" b="1" dirty="0">
                <a:sym typeface="Wingdings" panose="05000000000000000000" pitchFamily="2" charset="2"/>
              </a:rPr>
              <a:t>Review Paycheck &amp; Plan </a:t>
            </a:r>
            <a:endParaRPr lang="en-US" b="1" dirty="0"/>
          </a:p>
        </p:txBody>
      </p:sp>
      <p:sp>
        <p:nvSpPr>
          <p:cNvPr id="3" name="Text Placeholder 2">
            <a:extLst>
              <a:ext uri="{FF2B5EF4-FFF2-40B4-BE49-F238E27FC236}">
                <a16:creationId xmlns:a16="http://schemas.microsoft.com/office/drawing/2014/main" id="{0865775D-201F-1F4E-8B22-383954C3FEF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3A411D64-02BC-62A4-FB0D-57486108AF4E}"/>
              </a:ext>
            </a:extLst>
          </p:cNvPr>
          <p:cNvPicPr>
            <a:picLocks noChangeAspect="1"/>
          </p:cNvPicPr>
          <p:nvPr/>
        </p:nvPicPr>
        <p:blipFill>
          <a:blip r:embed="rId2"/>
          <a:srcRect/>
          <a:stretch/>
        </p:blipFill>
        <p:spPr>
          <a:xfrm>
            <a:off x="4414916" y="1312821"/>
            <a:ext cx="3357483" cy="3186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00437D5F-0F17-2D5F-3314-DF470FEE608F}"/>
              </a:ext>
            </a:extLst>
          </p:cNvPr>
          <p:cNvPicPr>
            <a:picLocks noChangeAspect="1"/>
          </p:cNvPicPr>
          <p:nvPr/>
        </p:nvPicPr>
        <p:blipFill>
          <a:blip r:embed="rId3"/>
          <a:stretch>
            <a:fillRect/>
          </a:stretch>
        </p:blipFill>
        <p:spPr>
          <a:xfrm>
            <a:off x="528105" y="1243347"/>
            <a:ext cx="2730250" cy="3325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Google Shape;92;p17">
            <a:extLst>
              <a:ext uri="{FF2B5EF4-FFF2-40B4-BE49-F238E27FC236}">
                <a16:creationId xmlns:a16="http://schemas.microsoft.com/office/drawing/2014/main" id="{62F0E3DD-42FD-D284-4280-6ABD089F8DA2}"/>
              </a:ext>
            </a:extLst>
          </p:cNvPr>
          <p:cNvPicPr preferRelativeResize="0"/>
          <p:nvPr/>
        </p:nvPicPr>
        <p:blipFill>
          <a:blip r:embed="rId4">
            <a:alphaModFix/>
          </a:blip>
          <a:stretch>
            <a:fillRect/>
          </a:stretch>
        </p:blipFill>
        <p:spPr>
          <a:xfrm>
            <a:off x="6783512" y="4631400"/>
            <a:ext cx="1977774" cy="397000"/>
          </a:xfrm>
          <a:prstGeom prst="rect">
            <a:avLst/>
          </a:prstGeom>
          <a:noFill/>
          <a:ln>
            <a:noFill/>
          </a:ln>
        </p:spPr>
      </p:pic>
      <p:cxnSp>
        <p:nvCxnSpPr>
          <p:cNvPr id="8" name="Google Shape;94;p17">
            <a:extLst>
              <a:ext uri="{FF2B5EF4-FFF2-40B4-BE49-F238E27FC236}">
                <a16:creationId xmlns:a16="http://schemas.microsoft.com/office/drawing/2014/main" id="{840E4712-931D-EE33-CD88-70763045BE59}"/>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Tree>
    <p:extLst>
      <p:ext uri="{BB962C8B-B14F-4D97-AF65-F5344CB8AC3E}">
        <p14:creationId xmlns:p14="http://schemas.microsoft.com/office/powerpoint/2010/main" val="363735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3717-6398-D6AA-8BAC-0B5606516D85}"/>
              </a:ext>
            </a:extLst>
          </p:cNvPr>
          <p:cNvSpPr>
            <a:spLocks noGrp="1"/>
          </p:cNvSpPr>
          <p:nvPr>
            <p:ph type="title"/>
          </p:nvPr>
        </p:nvSpPr>
        <p:spPr>
          <a:xfrm>
            <a:off x="311700" y="172315"/>
            <a:ext cx="8520600" cy="605438"/>
          </a:xfrm>
        </p:spPr>
        <p:txBody>
          <a:bodyPr>
            <a:normAutofit fontScale="90000"/>
          </a:bodyPr>
          <a:lstStyle/>
          <a:p>
            <a:r>
              <a:rPr lang="en-US" b="1" dirty="0">
                <a:sym typeface="Wingdings" panose="05000000000000000000" pitchFamily="2" charset="2"/>
              </a:rPr>
              <a:t>Summary Page </a:t>
            </a:r>
            <a:endParaRPr lang="en-US" b="1" dirty="0"/>
          </a:p>
        </p:txBody>
      </p:sp>
      <p:pic>
        <p:nvPicPr>
          <p:cNvPr id="5" name="Picture 4">
            <a:extLst>
              <a:ext uri="{FF2B5EF4-FFF2-40B4-BE49-F238E27FC236}">
                <a16:creationId xmlns:a16="http://schemas.microsoft.com/office/drawing/2014/main" id="{F30F8207-2CE8-A476-5BE5-AA130139C016}"/>
              </a:ext>
            </a:extLst>
          </p:cNvPr>
          <p:cNvPicPr>
            <a:picLocks noChangeAspect="1"/>
          </p:cNvPicPr>
          <p:nvPr/>
        </p:nvPicPr>
        <p:blipFill>
          <a:blip r:embed="rId2"/>
          <a:stretch>
            <a:fillRect/>
          </a:stretch>
        </p:blipFill>
        <p:spPr>
          <a:xfrm>
            <a:off x="1270535" y="777753"/>
            <a:ext cx="5598616" cy="3719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Google Shape;94;p17">
            <a:extLst>
              <a:ext uri="{FF2B5EF4-FFF2-40B4-BE49-F238E27FC236}">
                <a16:creationId xmlns:a16="http://schemas.microsoft.com/office/drawing/2014/main" id="{8A060679-1039-A04A-A847-401E810ECAE7}"/>
              </a:ext>
            </a:extLst>
          </p:cNvPr>
          <p:cNvCxnSpPr>
            <a:cxnSpLocks/>
          </p:cNvCxnSpPr>
          <p:nvPr/>
        </p:nvCxnSpPr>
        <p:spPr>
          <a:xfrm flipV="1">
            <a:off x="2336800" y="4940650"/>
            <a:ext cx="5327652" cy="30536"/>
          </a:xfrm>
          <a:prstGeom prst="straightConnector1">
            <a:avLst/>
          </a:prstGeom>
          <a:noFill/>
          <a:ln w="38100" cap="flat" cmpd="sng">
            <a:solidFill>
              <a:srgbClr val="004D4C"/>
            </a:solidFill>
            <a:prstDash val="solid"/>
            <a:round/>
            <a:headEnd type="none" w="med" len="med"/>
            <a:tailEnd type="none" w="med" len="med"/>
          </a:ln>
        </p:spPr>
      </p:cxnSp>
      <p:pic>
        <p:nvPicPr>
          <p:cNvPr id="8" name="Google Shape;92;p17">
            <a:extLst>
              <a:ext uri="{FF2B5EF4-FFF2-40B4-BE49-F238E27FC236}">
                <a16:creationId xmlns:a16="http://schemas.microsoft.com/office/drawing/2014/main" id="{B30E12D9-63B4-14C5-8B06-9DD33F2BCDAD}"/>
              </a:ext>
            </a:extLst>
          </p:cNvPr>
          <p:cNvPicPr preferRelativeResize="0"/>
          <p:nvPr/>
        </p:nvPicPr>
        <p:blipFill>
          <a:blip r:embed="rId3">
            <a:alphaModFix/>
          </a:blip>
          <a:stretch>
            <a:fillRect/>
          </a:stretch>
        </p:blipFill>
        <p:spPr>
          <a:xfrm>
            <a:off x="182658" y="4574186"/>
            <a:ext cx="1977774" cy="397000"/>
          </a:xfrm>
          <a:prstGeom prst="rect">
            <a:avLst/>
          </a:prstGeom>
          <a:noFill/>
          <a:ln>
            <a:noFill/>
          </a:ln>
        </p:spPr>
      </p:pic>
      <p:pic>
        <p:nvPicPr>
          <p:cNvPr id="4" name="Google Shape;76;p15">
            <a:extLst>
              <a:ext uri="{FF2B5EF4-FFF2-40B4-BE49-F238E27FC236}">
                <a16:creationId xmlns:a16="http://schemas.microsoft.com/office/drawing/2014/main" id="{F8DA5875-227F-B8CC-085E-B18743F352B8}"/>
              </a:ext>
            </a:extLst>
          </p:cNvPr>
          <p:cNvPicPr preferRelativeResize="0"/>
          <p:nvPr/>
        </p:nvPicPr>
        <p:blipFill>
          <a:blip r:embed="rId4">
            <a:alphaModFix/>
          </a:blip>
          <a:stretch>
            <a:fillRect/>
          </a:stretch>
        </p:blipFill>
        <p:spPr>
          <a:xfrm rot="5400000">
            <a:off x="7622215" y="3540023"/>
            <a:ext cx="1473400" cy="1388925"/>
          </a:xfrm>
          <a:prstGeom prst="rect">
            <a:avLst/>
          </a:prstGeom>
          <a:noFill/>
          <a:ln>
            <a:noFill/>
          </a:ln>
        </p:spPr>
      </p:pic>
    </p:spTree>
    <p:extLst>
      <p:ext uri="{BB962C8B-B14F-4D97-AF65-F5344CB8AC3E}">
        <p14:creationId xmlns:p14="http://schemas.microsoft.com/office/powerpoint/2010/main" val="349159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F1EF3542-096B-83FD-8790-F17944433D54}"/>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9943ACB0-0F50-B69F-D289-3E704FEE3B53}"/>
              </a:ext>
            </a:extLst>
          </p:cNvPr>
          <p:cNvSpPr txBox="1">
            <a:spLocks noGrp="1"/>
          </p:cNvSpPr>
          <p:nvPr>
            <p:ph type="body" idx="1"/>
          </p:nvPr>
        </p:nvSpPr>
        <p:spPr>
          <a:xfrm>
            <a:off x="357325" y="267977"/>
            <a:ext cx="8520600" cy="453240"/>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3600" b="1" dirty="0">
                <a:solidFill>
                  <a:schemeClr val="tx1"/>
                </a:solidFill>
                <a:latin typeface="Source Sans Pro"/>
                <a:ea typeface="Source Sans Pro"/>
                <a:cs typeface="Source Sans Pro"/>
                <a:sym typeface="Source Sans Pro"/>
              </a:rPr>
              <a:t>To do list:</a:t>
            </a:r>
            <a:endParaRPr sz="3600" b="1" dirty="0">
              <a:solidFill>
                <a:schemeClr val="tx1"/>
              </a:solidFill>
              <a:latin typeface="Source Sans Pro"/>
              <a:ea typeface="Source Sans Pro"/>
              <a:cs typeface="Source Sans Pro"/>
              <a:sym typeface="Source Sans Pro"/>
            </a:endParaRPr>
          </a:p>
        </p:txBody>
      </p:sp>
      <p:sp>
        <p:nvSpPr>
          <p:cNvPr id="74" name="Google Shape;74;p15">
            <a:extLst>
              <a:ext uri="{FF2B5EF4-FFF2-40B4-BE49-F238E27FC236}">
                <a16:creationId xmlns:a16="http://schemas.microsoft.com/office/drawing/2014/main" id="{4D398F0A-CF74-1BB6-C8D4-03EC17334F5F}"/>
              </a:ext>
            </a:extLst>
          </p:cNvPr>
          <p:cNvSpPr txBox="1">
            <a:spLocks noGrp="1"/>
          </p:cNvSpPr>
          <p:nvPr>
            <p:ph type="body" idx="4294967295"/>
          </p:nvPr>
        </p:nvSpPr>
        <p:spPr>
          <a:xfrm>
            <a:off x="623888" y="830263"/>
            <a:ext cx="8520112" cy="104933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dirty="0">
                <a:solidFill>
                  <a:schemeClr val="tx1"/>
                </a:solidFill>
                <a:latin typeface="Source Sans Pro"/>
                <a:ea typeface="Source Sans Pro"/>
                <a:cs typeface="Source Sans Pro"/>
                <a:sym typeface="Source Sans Pro"/>
              </a:rPr>
              <a:t>Any employee currently claiming exempt from withholding must complete a new W-4.  If agencies have not received a new W-4, change their withholding to single by next pay period</a:t>
            </a:r>
            <a:r>
              <a:rPr lang="en-US" sz="2095" dirty="0">
                <a:solidFill>
                  <a:schemeClr val="tx1"/>
                </a:solidFill>
                <a:latin typeface="Source Sans Pro"/>
                <a:ea typeface="Source Sans Pro"/>
                <a:cs typeface="Source Sans Pro"/>
                <a:sym typeface="Source Sans Pro"/>
              </a:rPr>
              <a:t>.</a:t>
            </a:r>
            <a:endParaRPr sz="2095" dirty="0">
              <a:solidFill>
                <a:schemeClr val="tx1"/>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6648A3B1-AA9F-25E4-9FC2-B36EA953E564}"/>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1B8AEEDB-CFCD-DB36-8E37-212D906B4241}"/>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CC6D7835-4CB1-E00E-7349-25E8DF66807B}"/>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
        <p:nvSpPr>
          <p:cNvPr id="2" name="TextBox 1">
            <a:extLst>
              <a:ext uri="{FF2B5EF4-FFF2-40B4-BE49-F238E27FC236}">
                <a16:creationId xmlns:a16="http://schemas.microsoft.com/office/drawing/2014/main" id="{1E319E8D-86E2-F9F2-A7DB-1A2A8877766B}"/>
              </a:ext>
            </a:extLst>
          </p:cNvPr>
          <p:cNvSpPr txBox="1"/>
          <p:nvPr/>
        </p:nvSpPr>
        <p:spPr>
          <a:xfrm>
            <a:off x="357325" y="2104672"/>
            <a:ext cx="6571509" cy="3170099"/>
          </a:xfrm>
          <a:prstGeom prst="rect">
            <a:avLst/>
          </a:prstGeom>
          <a:noFill/>
        </p:spPr>
        <p:txBody>
          <a:bodyPr wrap="square" rtlCol="0">
            <a:spAutoFit/>
          </a:bodyPr>
          <a:lstStyle/>
          <a:p>
            <a:endParaRPr lang="en-US" dirty="0"/>
          </a:p>
          <a:p>
            <a:r>
              <a:rPr lang="en-US" dirty="0"/>
              <a:t>Each agency needs to designate a FSS Administrator by filling out the </a:t>
            </a:r>
            <a:r>
              <a:rPr lang="en-US" b="1" dirty="0"/>
              <a:t>Forms Submission System Administrator Access Agreement</a:t>
            </a:r>
          </a:p>
          <a:p>
            <a:endParaRPr lang="en-US" dirty="0"/>
          </a:p>
          <a:p>
            <a:endParaRPr lang="en-US" dirty="0"/>
          </a:p>
          <a:p>
            <a:r>
              <a:rPr lang="en-US" dirty="0">
                <a:solidFill>
                  <a:schemeClr val="tx1"/>
                </a:solidFill>
                <a:latin typeface="Source Sans Pro"/>
                <a:ea typeface="Source Sans Pro"/>
                <a:cs typeface="Source Sans Pro"/>
                <a:sym typeface="Source Sans Pro"/>
              </a:rPr>
              <a:t>Deceased Employee –deceased employee whose payroll funds are still being held—Agency should reach out to family to get these funds released</a:t>
            </a:r>
            <a:r>
              <a:rPr lang="en-US" sz="2000" dirty="0">
                <a:solidFill>
                  <a:schemeClr val="tx1"/>
                </a:solidFill>
                <a:latin typeface="Source Sans Pro"/>
                <a:ea typeface="Source Sans Pro"/>
                <a:cs typeface="Source Sans Pro"/>
                <a:sym typeface="Source Sans Pro"/>
              </a:rPr>
              <a:t>.</a:t>
            </a:r>
          </a:p>
          <a:p>
            <a:endParaRPr lang="en-US" dirty="0"/>
          </a:p>
          <a:p>
            <a:endParaRPr lang="en-US" dirty="0"/>
          </a:p>
          <a:p>
            <a:endParaRPr lang="en-US" dirty="0"/>
          </a:p>
        </p:txBody>
      </p:sp>
    </p:spTree>
    <p:extLst>
      <p:ext uri="{BB962C8B-B14F-4D97-AF65-F5344CB8AC3E}">
        <p14:creationId xmlns:p14="http://schemas.microsoft.com/office/powerpoint/2010/main" val="4047995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4CCA40C-F9E9-264E-E07B-A0F09DE6F507}"/>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C826144D-3CDB-08D6-5228-702369787A9A}"/>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85C32E3E-4540-559E-6FD5-7EA14F330AD1}"/>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B8949CC1-FB6D-AEFB-F0B2-460BE92278A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101 </a:t>
            </a:r>
            <a:endParaRPr sz="202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BC5603F5-50AC-FB7C-739D-3CA7BFECF728}"/>
              </a:ext>
            </a:extLst>
          </p:cNvPr>
          <p:cNvSpPr txBox="1">
            <a:spLocks noGrp="1"/>
          </p:cNvSpPr>
          <p:nvPr>
            <p:ph type="body" idx="1"/>
          </p:nvPr>
        </p:nvSpPr>
        <p:spPr>
          <a:xfrm>
            <a:off x="357325" y="1188425"/>
            <a:ext cx="4987407" cy="181879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endParaRPr lang="en" sz="25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 sz="25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Payroll 101 Course coming soon!</a:t>
            </a:r>
            <a:endParaRPr sz="2500" b="1" dirty="0">
              <a:solidFill>
                <a:schemeClr val="lt1"/>
              </a:solidFill>
              <a:latin typeface="Source Sans Pro"/>
              <a:ea typeface="Source Sans Pro"/>
              <a:cs typeface="Source Sans Pro"/>
              <a:sym typeface="Source Sans Pro"/>
            </a:endParaRPr>
          </a:p>
        </p:txBody>
      </p:sp>
      <p:pic>
        <p:nvPicPr>
          <p:cNvPr id="137" name="Google Shape;137;p20">
            <a:extLst>
              <a:ext uri="{FF2B5EF4-FFF2-40B4-BE49-F238E27FC236}">
                <a16:creationId xmlns:a16="http://schemas.microsoft.com/office/drawing/2014/main" id="{AC0DBEFD-27DD-831E-8F5D-A21326DD6E26}"/>
              </a:ext>
            </a:extLst>
          </p:cNvPr>
          <p:cNvPicPr preferRelativeResize="0"/>
          <p:nvPr/>
        </p:nvPicPr>
        <p:blipFill>
          <a:blip r:embed="rId4">
            <a:alphaModFix/>
          </a:blip>
          <a:stretch>
            <a:fillRect/>
          </a:stretch>
        </p:blipFill>
        <p:spPr>
          <a:xfrm>
            <a:off x="357334" y="4433400"/>
            <a:ext cx="1877842" cy="572700"/>
          </a:xfrm>
          <a:prstGeom prst="rect">
            <a:avLst/>
          </a:prstGeom>
          <a:noFill/>
          <a:ln>
            <a:noFill/>
          </a:ln>
        </p:spPr>
      </p:pic>
      <p:pic>
        <p:nvPicPr>
          <p:cNvPr id="142" name="Google Shape;142;p20">
            <a:extLst>
              <a:ext uri="{FF2B5EF4-FFF2-40B4-BE49-F238E27FC236}">
                <a16:creationId xmlns:a16="http://schemas.microsoft.com/office/drawing/2014/main" id="{9B99E590-9BE9-CCB1-33FF-25A896094D0C}"/>
              </a:ext>
            </a:extLst>
          </p:cNvPr>
          <p:cNvPicPr preferRelativeResize="0"/>
          <p:nvPr/>
        </p:nvPicPr>
        <p:blipFill>
          <a:blip r:embed="rId5">
            <a:alphaModFix/>
          </a:blip>
          <a:stretch>
            <a:fillRect/>
          </a:stretch>
        </p:blipFill>
        <p:spPr>
          <a:xfrm>
            <a:off x="6013793" y="1017725"/>
            <a:ext cx="3130207" cy="4173599"/>
          </a:xfrm>
          <a:prstGeom prst="rect">
            <a:avLst/>
          </a:prstGeom>
          <a:noFill/>
          <a:ln>
            <a:noFill/>
          </a:ln>
        </p:spPr>
      </p:pic>
    </p:spTree>
    <p:extLst>
      <p:ext uri="{BB962C8B-B14F-4D97-AF65-F5344CB8AC3E}">
        <p14:creationId xmlns:p14="http://schemas.microsoft.com/office/powerpoint/2010/main" val="129883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CPB Trainers</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Central Payroll Trainers Open Hours</a:t>
            </a:r>
          </a:p>
          <a:p>
            <a:pPr marL="0" lvl="0" indent="0" algn="l" rtl="0">
              <a:spcBef>
                <a:spcPts val="0"/>
              </a:spcBef>
              <a:spcAft>
                <a:spcPts val="1200"/>
              </a:spcAft>
              <a:buSzPts val="852"/>
              <a:buNone/>
            </a:pPr>
            <a:endParaRPr sz="2500" b="1" dirty="0">
              <a:solidFill>
                <a:schemeClr val="lt1"/>
              </a:solidFill>
              <a:latin typeface="Source Sans Pro"/>
              <a:ea typeface="Source Sans Pro"/>
              <a:cs typeface="Source Sans Pro"/>
              <a:sym typeface="Source Sans Pro"/>
            </a:endParaRPr>
          </a:p>
        </p:txBody>
      </p:sp>
      <p:sp>
        <p:nvSpPr>
          <p:cNvPr id="138" name="Google Shape;138;p20"/>
          <p:cNvSpPr txBox="1">
            <a:spLocks noGrp="1"/>
          </p:cNvSpPr>
          <p:nvPr>
            <p:ph type="body" idx="4294967295"/>
          </p:nvPr>
        </p:nvSpPr>
        <p:spPr>
          <a:xfrm>
            <a:off x="0" y="1793875"/>
            <a:ext cx="5595938" cy="9271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The Central Payroll Training team will hold an open Teams meeting weekly on Wednesdays from 2pm to 4pm.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Anyone can join at anytime within those hours to ask questions regarding Central Payroll Forms, existing requests in the FSS or the FSS in general.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a:t>
            </a:r>
            <a:r>
              <a:rPr lang="en-US" sz="1200" dirty="0">
                <a:solidFill>
                  <a:schemeClr val="lt1"/>
                </a:solidFill>
                <a:latin typeface="Source Sans Pro"/>
                <a:ea typeface="Source Sans Pro"/>
                <a:cs typeface="Source Sans Pro"/>
                <a:sym typeface="Source Sans Pro"/>
              </a:rPr>
              <a:t>h</a:t>
            </a:r>
            <a:r>
              <a:rPr lang="en" sz="1200" dirty="0">
                <a:solidFill>
                  <a:schemeClr val="lt1"/>
                </a:solidFill>
                <a:latin typeface="Source Sans Pro"/>
                <a:ea typeface="Source Sans Pro"/>
                <a:cs typeface="Source Sans Pro"/>
                <a:sym typeface="Source Sans Pro"/>
              </a:rPr>
              <a:t>is is also a great way to share best practices with you peers regarding the FSS and the forms.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Teams Meeting Link: </a:t>
            </a:r>
            <a:r>
              <a:rPr lang="en-US" sz="1200" dirty="0">
                <a:solidFill>
                  <a:srgbClr val="FF0000"/>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https://tinyurl.com/CPBTrainers</a:t>
            </a:r>
            <a:r>
              <a:rPr lang="en-US" sz="1200" dirty="0">
                <a:solidFill>
                  <a:srgbClr val="FF0000"/>
                </a:solidFill>
                <a:latin typeface="Source Sans Pro"/>
                <a:ea typeface="Source Sans Pro"/>
                <a:cs typeface="Source Sans Pro"/>
                <a:sym typeface="Source Sans Pro"/>
              </a:rPr>
              <a:t> </a:t>
            </a:r>
            <a:endParaRPr sz="1200" dirty="0">
              <a:solidFill>
                <a:srgbClr val="FF0000"/>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40" name="Google Shape;140;p20"/>
          <p:cNvSpPr txBox="1">
            <a:spLocks noGrp="1"/>
          </p:cNvSpPr>
          <p:nvPr>
            <p:ph type="body" idx="4294967295"/>
          </p:nvPr>
        </p:nvSpPr>
        <p:spPr>
          <a:xfrm>
            <a:off x="0" y="3810000"/>
            <a:ext cx="5080000" cy="573088"/>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Just a note, this will be an open forum where people from any State agency can join, so please refrain from sharing sensitive information during this time.</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7" name="Google Shape;137;p20"/>
          <p:cNvPicPr preferRelativeResize="0"/>
          <p:nvPr/>
        </p:nvPicPr>
        <p:blipFill>
          <a:blip r:embed="rId6">
            <a:alphaModFix/>
          </a:blip>
          <a:stretch>
            <a:fillRect/>
          </a:stretch>
        </p:blipFill>
        <p:spPr>
          <a:xfrm>
            <a:off x="4105667" y="4570800"/>
            <a:ext cx="1877842" cy="572700"/>
          </a:xfrm>
          <a:prstGeom prst="rect">
            <a:avLst/>
          </a:prstGeom>
          <a:noFill/>
          <a:ln>
            <a:noFill/>
          </a:ln>
        </p:spPr>
      </p:pic>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713C1EE9-815B-9E82-17A1-165FCA473591}"/>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D64D3348-2D03-D727-AA76-2BD7A6F973EC}"/>
              </a:ext>
            </a:extLst>
          </p:cNvPr>
          <p:cNvSpPr/>
          <p:nvPr/>
        </p:nvSpPr>
        <p:spPr>
          <a:xfrm>
            <a:off x="-18900" y="858633"/>
            <a:ext cx="9162900" cy="4305868"/>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457189"/>
            <a:endParaRPr>
              <a:solidFill>
                <a:prstClr val="black"/>
              </a:solidFill>
              <a:latin typeface="Calibri" panose="020F0502020204030204"/>
            </a:endParaRPr>
          </a:p>
        </p:txBody>
      </p:sp>
      <p:pic>
        <p:nvPicPr>
          <p:cNvPr id="105" name="Google Shape;105;p18">
            <a:extLst>
              <a:ext uri="{FF2B5EF4-FFF2-40B4-BE49-F238E27FC236}">
                <a16:creationId xmlns:a16="http://schemas.microsoft.com/office/drawing/2014/main" id="{05B359A6-BE68-BD60-F7CF-EE438495FB81}"/>
              </a:ext>
            </a:extLst>
          </p:cNvPr>
          <p:cNvPicPr preferRelativeResize="0"/>
          <p:nvPr/>
        </p:nvPicPr>
        <p:blipFill rotWithShape="1">
          <a:blip r:embed="rId3">
            <a:alphaModFix/>
          </a:blip>
          <a:srcRect/>
          <a:stretch/>
        </p:blipFill>
        <p:spPr>
          <a:xfrm>
            <a:off x="0" y="283658"/>
            <a:ext cx="3304074" cy="534700"/>
          </a:xfrm>
          <a:prstGeom prst="rect">
            <a:avLst/>
          </a:prstGeom>
          <a:noFill/>
          <a:ln>
            <a:noFill/>
          </a:ln>
        </p:spPr>
      </p:pic>
      <p:sp>
        <p:nvSpPr>
          <p:cNvPr id="106" name="Google Shape;106;p18">
            <a:extLst>
              <a:ext uri="{FF2B5EF4-FFF2-40B4-BE49-F238E27FC236}">
                <a16:creationId xmlns:a16="http://schemas.microsoft.com/office/drawing/2014/main" id="{933E170D-E0C1-5D21-CFFE-3E2998D7FA40}"/>
              </a:ext>
            </a:extLst>
          </p:cNvPr>
          <p:cNvSpPr txBox="1">
            <a:spLocks noGrp="1"/>
          </p:cNvSpPr>
          <p:nvPr>
            <p:ph type="title"/>
          </p:nvPr>
        </p:nvSpPr>
        <p:spPr>
          <a:xfrm>
            <a:off x="215299" y="285933"/>
            <a:ext cx="2817000" cy="572700"/>
          </a:xfrm>
          <a:prstGeom prst="rect">
            <a:avLst/>
          </a:prstGeom>
        </p:spPr>
        <p:txBody>
          <a:bodyPr spcFirstLastPara="1" vert="horz" wrap="square" lIns="91425" tIns="91425" rIns="91425" bIns="91425" rtlCol="0" anchor="t" anchorCtr="0">
            <a:noAutofit/>
          </a:bodyPr>
          <a:lstStyle/>
          <a:p>
            <a:pPr lvl="0">
              <a:buSzPts val="990"/>
            </a:pPr>
            <a:r>
              <a:rPr lang="en-US" sz="1600" dirty="0">
                <a:solidFill>
                  <a:schemeClr val="bg1"/>
                </a:solidFill>
                <a:latin typeface="PT Serif" panose="020A0603040505020204" pitchFamily="18" charset="0"/>
              </a:rPr>
              <a:t>SSN Check, Applicant Type, and Hire Processing</a:t>
            </a:r>
            <a:endParaRPr sz="1600" dirty="0">
              <a:solidFill>
                <a:schemeClr val="bg1"/>
              </a:solidFill>
              <a:latin typeface="PT Serif" panose="020A0603040505020204" pitchFamily="18" charset="0"/>
              <a:ea typeface="PT Serif"/>
              <a:cs typeface="PT Serif"/>
              <a:sym typeface="PT Serif"/>
            </a:endParaRPr>
          </a:p>
        </p:txBody>
      </p:sp>
      <p:sp>
        <p:nvSpPr>
          <p:cNvPr id="107" name="Google Shape;107;p18">
            <a:extLst>
              <a:ext uri="{FF2B5EF4-FFF2-40B4-BE49-F238E27FC236}">
                <a16:creationId xmlns:a16="http://schemas.microsoft.com/office/drawing/2014/main" id="{2D602D07-48C1-B221-08E1-2CBCE897EAEA}"/>
              </a:ext>
            </a:extLst>
          </p:cNvPr>
          <p:cNvSpPr txBox="1">
            <a:spLocks noGrp="1"/>
          </p:cNvSpPr>
          <p:nvPr>
            <p:ph type="body" idx="1"/>
          </p:nvPr>
        </p:nvSpPr>
        <p:spPr>
          <a:xfrm>
            <a:off x="-18900" y="890179"/>
            <a:ext cx="8520600" cy="396900"/>
          </a:xfrm>
          <a:prstGeom prst="rect">
            <a:avLst/>
          </a:prstGeom>
        </p:spPr>
        <p:txBody>
          <a:bodyPr spcFirstLastPara="1" vert="horz" wrap="square" lIns="91425" tIns="91425" rIns="91425" bIns="91425" rtlCol="0" anchor="t" anchorCtr="0">
            <a:noAutofit/>
          </a:bodyPr>
          <a:lstStyle/>
          <a:p>
            <a:pPr marL="0" indent="0">
              <a:spcAft>
                <a:spcPts val="1200"/>
              </a:spcAft>
              <a:buSzPts val="852"/>
              <a:buNone/>
            </a:pPr>
            <a:r>
              <a:rPr lang="en" sz="2500" b="1" dirty="0">
                <a:solidFill>
                  <a:schemeClr val="lt1"/>
                </a:solidFill>
                <a:latin typeface="Source Sans Pro"/>
                <a:ea typeface="Source Sans Pro"/>
                <a:sym typeface="Source Sans Pro"/>
              </a:rPr>
              <a:t>NMS Statewide Employee Search</a:t>
            </a:r>
            <a:endParaRPr sz="2500" b="1" dirty="0">
              <a:solidFill>
                <a:schemeClr val="lt1"/>
              </a:solidFill>
              <a:latin typeface="Source Sans Pro"/>
              <a:ea typeface="Source Sans Pro"/>
              <a:sym typeface="Source Sans Pro"/>
            </a:endParaRPr>
          </a:p>
        </p:txBody>
      </p:sp>
      <p:sp>
        <p:nvSpPr>
          <p:cNvPr id="108" name="Google Shape;108;p18">
            <a:extLst>
              <a:ext uri="{FF2B5EF4-FFF2-40B4-BE49-F238E27FC236}">
                <a16:creationId xmlns:a16="http://schemas.microsoft.com/office/drawing/2014/main" id="{DFEC4D2F-10E8-27B4-57B2-958B7E67D7FC}"/>
              </a:ext>
            </a:extLst>
          </p:cNvPr>
          <p:cNvSpPr txBox="1">
            <a:spLocks noGrp="1"/>
          </p:cNvSpPr>
          <p:nvPr>
            <p:ph type="body" idx="4294967295"/>
          </p:nvPr>
        </p:nvSpPr>
        <p:spPr>
          <a:xfrm>
            <a:off x="215300" y="1298760"/>
            <a:ext cx="5541963" cy="1973262"/>
          </a:xfrm>
          <a:prstGeom prst="rect">
            <a:avLst/>
          </a:prstGeom>
          <a:noFill/>
        </p:spPr>
        <p:txBody>
          <a:bodyPr spcFirstLastPara="1" vert="horz" wrap="square" lIns="91425" tIns="91425" rIns="91425" bIns="91425" rtlCol="0" anchor="t" anchorCtr="0">
            <a:noAutofit/>
          </a:bodyPr>
          <a:lstStyle/>
          <a:p>
            <a:pPr marL="0" indent="0">
              <a:lnSpc>
                <a:spcPct val="100000"/>
              </a:lnSpc>
              <a:spcAft>
                <a:spcPts val="600"/>
              </a:spcAft>
              <a:buSzPts val="852"/>
              <a:buNone/>
            </a:pPr>
            <a:r>
              <a:rPr lang="en-US" dirty="0">
                <a:solidFill>
                  <a:srgbClr val="DE8B26"/>
                </a:solidFill>
                <a:latin typeface="Source Sans Pro"/>
                <a:ea typeface="Source Sans Pro"/>
              </a:rPr>
              <a:t>Before creating or processing a hire, it is </a:t>
            </a:r>
            <a:r>
              <a:rPr lang="en-US" b="1" u="sng" dirty="0">
                <a:solidFill>
                  <a:srgbClr val="DE8B26"/>
                </a:solidFill>
                <a:latin typeface="Source Sans Pro"/>
                <a:ea typeface="Source Sans Pro"/>
              </a:rPr>
              <a:t>critical</a:t>
            </a:r>
            <a:r>
              <a:rPr lang="en-US" dirty="0">
                <a:solidFill>
                  <a:srgbClr val="DE8B26"/>
                </a:solidFill>
                <a:latin typeface="Source Sans Pro"/>
                <a:ea typeface="Source Sans Pro"/>
              </a:rPr>
              <a:t> to search for the candidate in NMS Statewide Search to determine any existing or prior job information.</a:t>
            </a:r>
            <a:endParaRPr lang="en-US" dirty="0">
              <a:solidFill>
                <a:srgbClr val="DE8B26"/>
              </a:solidFill>
              <a:latin typeface="Source Sans Pro"/>
              <a:ea typeface="Source Sans Pro"/>
              <a:sym typeface="Source Sans Pro"/>
            </a:endParaRPr>
          </a:p>
          <a:p>
            <a:pPr marL="0" indent="0">
              <a:lnSpc>
                <a:spcPct val="100000"/>
              </a:lnSpc>
              <a:spcAft>
                <a:spcPts val="600"/>
              </a:spcAft>
              <a:buSzPts val="852"/>
              <a:buNone/>
            </a:pPr>
            <a:r>
              <a:rPr lang="en-US" sz="1400" dirty="0">
                <a:solidFill>
                  <a:schemeClr val="bg1"/>
                </a:solidFill>
                <a:latin typeface="Source Sans Pro"/>
                <a:ea typeface="Source Sans Pro"/>
                <a:cs typeface="Source Sans Pro"/>
                <a:sym typeface="Source Sans Pro"/>
              </a:rPr>
              <a:t>Navigation: Workforce Administration &gt; Job Information &gt; NMS Statewide Employee Search</a:t>
            </a:r>
          </a:p>
          <a:p>
            <a:pPr marL="0" indent="0">
              <a:lnSpc>
                <a:spcPct val="100000"/>
              </a:lnSpc>
              <a:spcBef>
                <a:spcPts val="600"/>
              </a:spcBef>
              <a:spcAft>
                <a:spcPts val="600"/>
              </a:spcAft>
              <a:buSzPts val="852"/>
              <a:buNone/>
            </a:pPr>
            <a:endParaRPr lang="en-US" sz="1600" dirty="0">
              <a:solidFill>
                <a:srgbClr val="DE8B26"/>
              </a:solidFill>
              <a:latin typeface="Source Sans Pro"/>
              <a:ea typeface="Source Sans Pro"/>
              <a:cs typeface="Source Sans Pro"/>
              <a:sym typeface="Source Sans Pro"/>
            </a:endParaRPr>
          </a:p>
          <a:p>
            <a:pPr marL="0" indent="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5" name="Rectangle 1">
            <a:extLst>
              <a:ext uri="{FF2B5EF4-FFF2-40B4-BE49-F238E27FC236}">
                <a16:creationId xmlns:a16="http://schemas.microsoft.com/office/drawing/2014/main" id="{DC7A8453-1B94-1A56-B247-F49E8D7450AC}"/>
              </a:ext>
            </a:extLst>
          </p:cNvPr>
          <p:cNvSpPr>
            <a:spLocks noGrp="1" noChangeArrowheads="1"/>
          </p:cNvSpPr>
          <p:nvPr>
            <p:ph type="body" idx="4294967295"/>
          </p:nvPr>
        </p:nvSpPr>
        <p:spPr bwMode="auto">
          <a:xfrm>
            <a:off x="81553" y="2751182"/>
            <a:ext cx="1763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indent="0" defTabSz="914378" eaLnBrk="0" fontAlgn="base" hangingPunct="0">
              <a:lnSpc>
                <a:spcPct val="100000"/>
              </a:lnSpc>
              <a:spcBef>
                <a:spcPct val="0"/>
              </a:spcBef>
              <a:spcAft>
                <a:spcPct val="0"/>
              </a:spcAft>
              <a:buNone/>
            </a:pPr>
            <a:r>
              <a:rPr lang="en-US" altLang="en-US" sz="1200" b="1" dirty="0">
                <a:solidFill>
                  <a:schemeClr val="bg1"/>
                </a:solidFill>
                <a:latin typeface="Arial" panose="020B0604020202020204" pitchFamily="34" charset="0"/>
              </a:rPr>
              <a:t>Using This Function: </a:t>
            </a:r>
          </a:p>
          <a:p>
            <a:pPr marL="0" indent="0" defTabSz="914378" eaLnBrk="0" fontAlgn="base" hangingPunct="0">
              <a:lnSpc>
                <a:spcPct val="100000"/>
              </a:lnSpc>
              <a:spcBef>
                <a:spcPct val="0"/>
              </a:spcBef>
              <a:spcAft>
                <a:spcPct val="0"/>
              </a:spcAft>
              <a:buNone/>
            </a:pPr>
            <a:endParaRPr lang="en-US" altLang="en-US" sz="1200" b="1" dirty="0">
              <a:solidFill>
                <a:schemeClr val="bg1"/>
              </a:solidFill>
              <a:latin typeface="Arial" panose="020B0604020202020204" pitchFamily="34" charset="0"/>
            </a:endParaRPr>
          </a:p>
        </p:txBody>
      </p:sp>
      <p:cxnSp>
        <p:nvCxnSpPr>
          <p:cNvPr id="109" name="Google Shape;109;p18">
            <a:extLst>
              <a:ext uri="{FF2B5EF4-FFF2-40B4-BE49-F238E27FC236}">
                <a16:creationId xmlns:a16="http://schemas.microsoft.com/office/drawing/2014/main" id="{8E3BAF93-6606-C4A3-2BD5-7D0392DCEB80}"/>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C010A354-9FFA-5C57-6122-3CDD973B1955}"/>
              </a:ext>
            </a:extLst>
          </p:cNvPr>
          <p:cNvPicPr preferRelativeResize="0"/>
          <p:nvPr/>
        </p:nvPicPr>
        <p:blipFill>
          <a:blip r:embed="rId4">
            <a:alphaModFix/>
          </a:blip>
          <a:stretch>
            <a:fillRect/>
          </a:stretch>
        </p:blipFill>
        <p:spPr>
          <a:xfrm>
            <a:off x="7106274" y="4618625"/>
            <a:ext cx="1877842" cy="572700"/>
          </a:xfrm>
          <a:prstGeom prst="rect">
            <a:avLst/>
          </a:prstGeom>
          <a:noFill/>
          <a:ln>
            <a:noFill/>
          </a:ln>
        </p:spPr>
      </p:pic>
      <p:pic>
        <p:nvPicPr>
          <p:cNvPr id="2" name="Google Shape;110;p18">
            <a:extLst>
              <a:ext uri="{FF2B5EF4-FFF2-40B4-BE49-F238E27FC236}">
                <a16:creationId xmlns:a16="http://schemas.microsoft.com/office/drawing/2014/main" id="{8D6B8EBC-5D85-BC06-27A9-3741141AC78F}"/>
              </a:ext>
            </a:extLst>
          </p:cNvPr>
          <p:cNvPicPr preferRelativeResize="0"/>
          <p:nvPr/>
        </p:nvPicPr>
        <p:blipFill>
          <a:blip r:embed="rId5">
            <a:alphaModFix/>
          </a:blip>
          <a:stretch>
            <a:fillRect/>
          </a:stretch>
        </p:blipFill>
        <p:spPr>
          <a:xfrm>
            <a:off x="1" y="1535539"/>
            <a:ext cx="267493" cy="265449"/>
          </a:xfrm>
          <a:prstGeom prst="rect">
            <a:avLst/>
          </a:prstGeom>
          <a:noFill/>
          <a:ln>
            <a:noFill/>
          </a:ln>
        </p:spPr>
      </p:pic>
      <p:pic>
        <p:nvPicPr>
          <p:cNvPr id="4" name="Picture 3">
            <a:extLst>
              <a:ext uri="{FF2B5EF4-FFF2-40B4-BE49-F238E27FC236}">
                <a16:creationId xmlns:a16="http://schemas.microsoft.com/office/drawing/2014/main" id="{AA0BC1BB-9189-2CC7-8951-A0AA81408453}"/>
              </a:ext>
            </a:extLst>
          </p:cNvPr>
          <p:cNvPicPr>
            <a:picLocks noChangeAspect="1"/>
          </p:cNvPicPr>
          <p:nvPr/>
        </p:nvPicPr>
        <p:blipFill>
          <a:blip r:embed="rId6"/>
          <a:stretch>
            <a:fillRect/>
          </a:stretch>
        </p:blipFill>
        <p:spPr>
          <a:xfrm>
            <a:off x="5741518" y="1193794"/>
            <a:ext cx="3214242" cy="1723099"/>
          </a:xfrm>
          <a:prstGeom prst="rect">
            <a:avLst/>
          </a:prstGeom>
        </p:spPr>
      </p:pic>
      <p:graphicFrame>
        <p:nvGraphicFramePr>
          <p:cNvPr id="6" name="Table 5">
            <a:extLst>
              <a:ext uri="{FF2B5EF4-FFF2-40B4-BE49-F238E27FC236}">
                <a16:creationId xmlns:a16="http://schemas.microsoft.com/office/drawing/2014/main" id="{3B88202C-2C9A-8B6A-8B9C-D8E57147AC64}"/>
              </a:ext>
            </a:extLst>
          </p:cNvPr>
          <p:cNvGraphicFramePr>
            <a:graphicFrameLocks noGrp="1"/>
          </p:cNvGraphicFramePr>
          <p:nvPr/>
        </p:nvGraphicFramePr>
        <p:xfrm>
          <a:off x="215299" y="3640643"/>
          <a:ext cx="8521700" cy="1219200"/>
        </p:xfrm>
        <a:graphic>
          <a:graphicData uri="http://schemas.openxmlformats.org/drawingml/2006/table">
            <a:tbl>
              <a:tblPr>
                <a:tableStyleId>{775DCB02-9BB8-47FD-8907-85C794F793BA}</a:tableStyleId>
              </a:tblPr>
              <a:tblGrid>
                <a:gridCol w="4260850">
                  <a:extLst>
                    <a:ext uri="{9D8B030D-6E8A-4147-A177-3AD203B41FA5}">
                      <a16:colId xmlns:a16="http://schemas.microsoft.com/office/drawing/2014/main" val="2202734315"/>
                    </a:ext>
                  </a:extLst>
                </a:gridCol>
                <a:gridCol w="4260850">
                  <a:extLst>
                    <a:ext uri="{9D8B030D-6E8A-4147-A177-3AD203B41FA5}">
                      <a16:colId xmlns:a16="http://schemas.microsoft.com/office/drawing/2014/main" val="2571130083"/>
                    </a:ext>
                  </a:extLst>
                </a:gridCol>
              </a:tblGrid>
              <a:tr h="243840">
                <a:tc>
                  <a:txBody>
                    <a:bodyPr/>
                    <a:lstStyle/>
                    <a:p>
                      <a:pPr>
                        <a:buNone/>
                      </a:pPr>
                      <a:r>
                        <a:rPr lang="en-US" sz="1000" b="1" dirty="0">
                          <a:solidFill>
                            <a:schemeClr val="tx1"/>
                          </a:solidFill>
                        </a:rPr>
                        <a:t>Data Accuracy &amp; Compliance</a:t>
                      </a:r>
                      <a:endParaRPr lang="en-US" sz="1000" dirty="0">
                        <a:solidFill>
                          <a:schemeClr val="tx1"/>
                        </a:solidFill>
                      </a:endParaRPr>
                    </a:p>
                  </a:txBody>
                  <a:tcPr anchor="ctr"/>
                </a:tc>
                <a:tc>
                  <a:txBody>
                    <a:bodyPr/>
                    <a:lstStyle/>
                    <a:p>
                      <a:pPr>
                        <a:buNone/>
                      </a:pPr>
                      <a:r>
                        <a:rPr lang="en-US" sz="1000" b="1">
                          <a:solidFill>
                            <a:schemeClr val="tx1"/>
                          </a:solidFill>
                        </a:rPr>
                        <a:t>Process Efficiency &amp; Impact</a:t>
                      </a:r>
                      <a:endParaRPr lang="en-US" sz="1000">
                        <a:solidFill>
                          <a:schemeClr val="tx1"/>
                        </a:solidFill>
                      </a:endParaRPr>
                    </a:p>
                  </a:txBody>
                  <a:tcPr anchor="ctr"/>
                </a:tc>
                <a:extLst>
                  <a:ext uri="{0D108BD9-81ED-4DB2-BD59-A6C34878D82A}">
                    <a16:rowId xmlns:a16="http://schemas.microsoft.com/office/drawing/2014/main" val="4202660375"/>
                  </a:ext>
                </a:extLst>
              </a:tr>
              <a:tr h="243840">
                <a:tc>
                  <a:txBody>
                    <a:bodyPr/>
                    <a:lstStyle/>
                    <a:p>
                      <a:pPr>
                        <a:buNone/>
                      </a:pPr>
                      <a:r>
                        <a:rPr lang="en-US" sz="1000" dirty="0">
                          <a:solidFill>
                            <a:schemeClr val="tx1"/>
                          </a:solidFill>
                        </a:rPr>
                        <a:t>Identifies existing or prior job records</a:t>
                      </a:r>
                    </a:p>
                  </a:txBody>
                  <a:tcPr anchor="ctr"/>
                </a:tc>
                <a:tc>
                  <a:txBody>
                    <a:bodyPr/>
                    <a:lstStyle/>
                    <a:p>
                      <a:pPr>
                        <a:buNone/>
                      </a:pPr>
                      <a:r>
                        <a:rPr lang="en-US" sz="1000" dirty="0">
                          <a:solidFill>
                            <a:schemeClr val="tx1"/>
                          </a:solidFill>
                        </a:rPr>
                        <a:t>Prevents duplicate or override of employee job records</a:t>
                      </a:r>
                    </a:p>
                  </a:txBody>
                  <a:tcPr anchor="ctr"/>
                </a:tc>
                <a:extLst>
                  <a:ext uri="{0D108BD9-81ED-4DB2-BD59-A6C34878D82A}">
                    <a16:rowId xmlns:a16="http://schemas.microsoft.com/office/drawing/2014/main" val="319111013"/>
                  </a:ext>
                </a:extLst>
              </a:tr>
              <a:tr h="243840">
                <a:tc>
                  <a:txBody>
                    <a:bodyPr/>
                    <a:lstStyle/>
                    <a:p>
                      <a:pPr>
                        <a:buNone/>
                      </a:pPr>
                      <a:r>
                        <a:rPr lang="en-US" sz="1000" dirty="0">
                          <a:solidFill>
                            <a:schemeClr val="tx1"/>
                          </a:solidFill>
                        </a:rPr>
                        <a:t>Ensures correct applicant type (new hire, rehire, transfer)</a:t>
                      </a:r>
                    </a:p>
                  </a:txBody>
                  <a:tcPr anchor="ctr"/>
                </a:tc>
                <a:tc>
                  <a:txBody>
                    <a:bodyPr/>
                    <a:lstStyle/>
                    <a:p>
                      <a:pPr>
                        <a:buNone/>
                      </a:pPr>
                      <a:r>
                        <a:rPr lang="en-US" sz="1000">
                          <a:solidFill>
                            <a:schemeClr val="tx1"/>
                          </a:solidFill>
                        </a:rPr>
                        <a:t>Reduces processing delays and rework</a:t>
                      </a:r>
                    </a:p>
                  </a:txBody>
                  <a:tcPr anchor="ctr"/>
                </a:tc>
                <a:extLst>
                  <a:ext uri="{0D108BD9-81ED-4DB2-BD59-A6C34878D82A}">
                    <a16:rowId xmlns:a16="http://schemas.microsoft.com/office/drawing/2014/main" val="682168990"/>
                  </a:ext>
                </a:extLst>
              </a:tr>
              <a:tr h="243840">
                <a:tc>
                  <a:txBody>
                    <a:bodyPr/>
                    <a:lstStyle/>
                    <a:p>
                      <a:pPr>
                        <a:buNone/>
                      </a:pPr>
                      <a:r>
                        <a:rPr lang="en-US" sz="1000">
                          <a:solidFill>
                            <a:schemeClr val="tx1"/>
                          </a:solidFill>
                        </a:rPr>
                        <a:t>Supports accurate SSN verification and compliance</a:t>
                      </a:r>
                    </a:p>
                  </a:txBody>
                  <a:tcPr anchor="ctr"/>
                </a:tc>
                <a:tc>
                  <a:txBody>
                    <a:bodyPr/>
                    <a:lstStyle/>
                    <a:p>
                      <a:pPr>
                        <a:buNone/>
                      </a:pPr>
                      <a:r>
                        <a:rPr lang="en-US" sz="1000">
                          <a:solidFill>
                            <a:schemeClr val="tx1"/>
                          </a:solidFill>
                        </a:rPr>
                        <a:t>Avoids payroll, benefits, and security access issues</a:t>
                      </a:r>
                    </a:p>
                  </a:txBody>
                  <a:tcPr anchor="ctr"/>
                </a:tc>
                <a:extLst>
                  <a:ext uri="{0D108BD9-81ED-4DB2-BD59-A6C34878D82A}">
                    <a16:rowId xmlns:a16="http://schemas.microsoft.com/office/drawing/2014/main" val="380673364"/>
                  </a:ext>
                </a:extLst>
              </a:tr>
              <a:tr h="243840">
                <a:tc>
                  <a:txBody>
                    <a:bodyPr/>
                    <a:lstStyle/>
                    <a:p>
                      <a:pPr>
                        <a:buNone/>
                      </a:pPr>
                      <a:r>
                        <a:rPr lang="en-US" sz="1000" dirty="0">
                          <a:solidFill>
                            <a:schemeClr val="tx1"/>
                          </a:solidFill>
                        </a:rPr>
                        <a:t>Determines correct hire action and effective dating</a:t>
                      </a:r>
                    </a:p>
                  </a:txBody>
                  <a:tcPr anchor="ctr"/>
                </a:tc>
                <a:tc>
                  <a:txBody>
                    <a:bodyPr/>
                    <a:lstStyle/>
                    <a:p>
                      <a:pPr>
                        <a:buNone/>
                      </a:pPr>
                      <a:r>
                        <a:rPr lang="en-US" sz="1000" dirty="0">
                          <a:solidFill>
                            <a:schemeClr val="tx1"/>
                          </a:solidFill>
                        </a:rPr>
                        <a:t>Improves coordination with HR, Payroll, and the Service Desk</a:t>
                      </a:r>
                    </a:p>
                  </a:txBody>
                  <a:tcPr anchor="ctr"/>
                </a:tc>
                <a:extLst>
                  <a:ext uri="{0D108BD9-81ED-4DB2-BD59-A6C34878D82A}">
                    <a16:rowId xmlns:a16="http://schemas.microsoft.com/office/drawing/2014/main" val="211418232"/>
                  </a:ext>
                </a:extLst>
              </a:tr>
            </a:tbl>
          </a:graphicData>
        </a:graphic>
      </p:graphicFrame>
    </p:spTree>
    <p:extLst>
      <p:ext uri="{BB962C8B-B14F-4D97-AF65-F5344CB8AC3E}">
        <p14:creationId xmlns:p14="http://schemas.microsoft.com/office/powerpoint/2010/main" val="3831366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Payroll Resources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236610" y="3763271"/>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Department of Finance &amp; Administration YouTube Channel</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4294967295"/>
          </p:nvPr>
        </p:nvSpPr>
        <p:spPr>
          <a:xfrm>
            <a:off x="0" y="4160838"/>
            <a:ext cx="8520113" cy="738187"/>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dirty="0">
                <a:solidFill>
                  <a:schemeClr val="accent6"/>
                </a:solidFill>
                <a:latin typeface="Source Sans Pro"/>
                <a:ea typeface="Source Sans Pro"/>
                <a:cs typeface="Source Sans Pro"/>
                <a:sym typeface="Source Sans Pro"/>
              </a:rPr>
              <a:t>https://www.youtube.com/@nmdfa8097</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dirty="0">
                <a:solidFill>
                  <a:srgbClr val="FFFFFF"/>
                </a:solidFill>
                <a:latin typeface="Source Sans Pro"/>
                <a:ea typeface="Source Sans Pro"/>
                <a:cs typeface="Source Sans Pro"/>
                <a:sym typeface="Source Sans Pro"/>
              </a:rPr>
              <a:t>Central Payroll Trainer</a:t>
            </a:r>
            <a:endPar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648787"/>
            <a:ext cx="8597238" cy="658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Claudette Romero, Payroll Trainer </a:t>
            </a:r>
            <a:r>
              <a:rPr lang="en-US" sz="1600" dirty="0">
                <a:solidFill>
                  <a:schemeClr val="bg1"/>
                </a:solidFill>
                <a:latin typeface="Source Sans Pro"/>
                <a:ea typeface="Source Sans Pro"/>
                <a:cs typeface="Source Sans Pro"/>
                <a:sym typeface="Source Sans Pro"/>
              </a:rPr>
              <a:t>P:</a:t>
            </a:r>
            <a:r>
              <a:rPr lang="en-US" sz="1600" dirty="0">
                <a:solidFill>
                  <a:schemeClr val="accent4">
                    <a:lumMod val="75000"/>
                  </a:schemeClr>
                </a:solidFill>
                <a:latin typeface="Source Sans Pro"/>
                <a:ea typeface="Source Sans Pro"/>
                <a:cs typeface="Source Sans Pro"/>
                <a:sym typeface="Source Sans Pro"/>
              </a:rPr>
              <a:t>(505)376-3067 </a:t>
            </a:r>
            <a:r>
              <a:rPr lang="en-US" sz="1600" dirty="0">
                <a:solidFill>
                  <a:schemeClr val="bg1"/>
                </a:solidFill>
                <a:latin typeface="Source Sans Pro"/>
                <a:ea typeface="Source Sans Pro"/>
                <a:cs typeface="Source Sans Pro"/>
                <a:sym typeface="Source Sans Pro"/>
              </a:rPr>
              <a:t>E:</a:t>
            </a:r>
            <a:r>
              <a:rPr lang="en-US" sz="1600" dirty="0">
                <a:solidFill>
                  <a:schemeClr val="accent4">
                    <a:lumMod val="60000"/>
                    <a:lumOff val="40000"/>
                  </a:schemeClr>
                </a:solidFill>
                <a:latin typeface="Source Sans Pro"/>
                <a:ea typeface="Source Sans Pro"/>
                <a:cs typeface="Source Sans Pro"/>
                <a:sym typeface="Source Sans Pro"/>
              </a:rPr>
              <a:t> Claudette.Romero@dfa.nm.gov</a:t>
            </a:r>
          </a:p>
          <a:p>
            <a:pPr marL="800100" marR="279400" lvl="1"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Preferred E-mail: </a:t>
            </a:r>
            <a:r>
              <a:rPr lang="en-US" sz="1600" dirty="0">
                <a:solidFill>
                  <a:schemeClr val="accent6"/>
                </a:solidFill>
                <a:latin typeface="Source Sans Pro"/>
                <a:ea typeface="Source Sans Pro"/>
                <a:cs typeface="Source Sans Pro"/>
                <a:sym typeface="Source Sans Pro"/>
              </a:rPr>
              <a:t>CPBTrainers@dfa.nm.gov</a:t>
            </a:r>
            <a:r>
              <a:rPr lang="en-US" sz="1200" dirty="0">
                <a:solidFill>
                  <a:schemeClr val="lt1"/>
                </a:solidFill>
                <a:latin typeface="Source Sans Pro"/>
                <a:ea typeface="Source Sans Pro"/>
                <a:cs typeface="Source Sans Pro"/>
                <a:sym typeface="Source Sans Pro"/>
              </a:rPr>
              <a:t>	</a:t>
            </a: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170970" y="282611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236610" y="3386346"/>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205841"/>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dirty="0">
                <a:solidFill>
                  <a:schemeClr val="accent6"/>
                </a:solidFill>
                <a:latin typeface="Source Sans Pro"/>
                <a:ea typeface="Source Sans Pro"/>
                <a:cs typeface="Source Sans Pro"/>
                <a:sym typeface="Source Sans Pro"/>
              </a:rPr>
              <a:t>https://www.nmdfa.state.nm.us/financial-control/central-payroll-bureau</a:t>
            </a:r>
            <a:r>
              <a:rPr lang="en-US" sz="1200" dirty="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title"/>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158" name="Google Shape;158;p22"/>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49499" y="604091"/>
            <a:ext cx="8520600" cy="396900"/>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2500" b="1" dirty="0">
                <a:solidFill>
                  <a:srgbClr val="004D4C"/>
                </a:solidFill>
                <a:latin typeface="Source Sans Pro"/>
                <a:ea typeface="Source Sans Pro"/>
                <a:cs typeface="Source Sans Pro"/>
                <a:sym typeface="Source Sans Pro"/>
              </a:rPr>
              <a:t>Applicant Type &amp; Action Decision Flow  </a:t>
            </a:r>
            <a:endParaRPr sz="2500" b="1" dirty="0">
              <a:solidFill>
                <a:srgbClr val="004D4C"/>
              </a:solidFill>
              <a:latin typeface="Source Sans Pro"/>
              <a:ea typeface="Source Sans Pro"/>
              <a:cs typeface="Source Sans Pro"/>
              <a:sym typeface="Source Sans Pro"/>
            </a:endParaRPr>
          </a:p>
        </p:txBody>
      </p:sp>
      <p:sp>
        <p:nvSpPr>
          <p:cNvPr id="93" name="Google Shape;93;p17"/>
          <p:cNvSpPr txBox="1">
            <a:spLocks noGrp="1"/>
          </p:cNvSpPr>
          <p:nvPr>
            <p:ph type="body" idx="4294967295"/>
          </p:nvPr>
        </p:nvSpPr>
        <p:spPr>
          <a:xfrm>
            <a:off x="0" y="1001713"/>
            <a:ext cx="8653463" cy="3429000"/>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p>
            <a:pPr marL="114300" indent="0">
              <a:buNone/>
            </a:pPr>
            <a:r>
              <a:rPr lang="en-US" sz="1200" dirty="0">
                <a:solidFill>
                  <a:schemeClr val="accent2"/>
                </a:solidFill>
              </a:rPr>
              <a:t>After reviewing NMS Statewide Employee Search results, use the checklist below to process the correct recruitment action:</a:t>
            </a:r>
          </a:p>
          <a:p>
            <a:pPr>
              <a:buFont typeface="Wingdings" panose="05000000000000000000" pitchFamily="2" charset="2"/>
              <a:buChar char="q"/>
            </a:pPr>
            <a:r>
              <a:rPr lang="en-US" sz="1200" b="1" dirty="0">
                <a:solidFill>
                  <a:schemeClr val="tx1"/>
                </a:solidFill>
              </a:rPr>
              <a:t>Existing employee or job record?</a:t>
            </a:r>
            <a:endParaRPr lang="en-US" sz="1200" dirty="0">
              <a:solidFill>
                <a:schemeClr val="tx1"/>
              </a:solidFill>
            </a:endParaRPr>
          </a:p>
          <a:p>
            <a:pPr marL="114300" indent="0">
              <a:buNone/>
            </a:pPr>
            <a:r>
              <a:rPr lang="en-US" sz="1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1200" b="1" dirty="0">
                <a:ln w="0"/>
                <a:solidFill>
                  <a:schemeClr val="accent5">
                    <a:lumMod val="50000"/>
                  </a:schemeClr>
                </a:solidFill>
                <a:effectLst>
                  <a:outerShdw blurRad="38100" dist="19050" dir="2700000" algn="tl" rotWithShape="0">
                    <a:schemeClr val="dk1">
                      <a:alpha val="40000"/>
                    </a:schemeClr>
                  </a:outerShdw>
                </a:effectLst>
              </a:rPr>
              <a:t>No → </a:t>
            </a:r>
            <a:r>
              <a:rPr lang="en-US" sz="1200" b="1" dirty="0"/>
              <a:t>Applicant Type:</a:t>
            </a:r>
            <a:r>
              <a:rPr lang="en-US" sz="1200" dirty="0"/>
              <a:t> </a:t>
            </a:r>
            <a:r>
              <a:rPr lang="en-US" sz="1200" dirty="0">
                <a:solidFill>
                  <a:schemeClr val="tx1"/>
                </a:solidFill>
              </a:rPr>
              <a:t>External </a:t>
            </a:r>
            <a:r>
              <a:rPr lang="en-US" sz="1200" dirty="0"/>
              <a:t>→ </a:t>
            </a:r>
            <a:r>
              <a:rPr lang="en-US" sz="1200" b="1" dirty="0"/>
              <a:t>Action:</a:t>
            </a:r>
            <a:r>
              <a:rPr lang="en-US" sz="1200" dirty="0"/>
              <a:t> </a:t>
            </a:r>
            <a:r>
              <a:rPr lang="en-US" sz="1200" dirty="0">
                <a:solidFill>
                  <a:schemeClr val="tx1"/>
                </a:solidFill>
              </a:rPr>
              <a:t>Hire</a:t>
            </a:r>
          </a:p>
          <a:p>
            <a:pPr marL="114300" indent="0">
              <a:buNone/>
            </a:pPr>
            <a:r>
              <a:rPr lang="en-US" sz="1200" b="1" dirty="0">
                <a:solidFill>
                  <a:srgbClr val="FFC000"/>
                </a:solidFill>
              </a:rPr>
              <a:t>        </a:t>
            </a:r>
            <a:r>
              <a:rPr lang="en-US" sz="1200" b="1" dirty="0">
                <a:solidFill>
                  <a:srgbClr val="FB9205"/>
                </a:solidFill>
              </a:rPr>
              <a:t>Yes ↓</a:t>
            </a:r>
          </a:p>
          <a:p>
            <a:pPr>
              <a:buFont typeface="Wingdings" panose="05000000000000000000" pitchFamily="2" charset="2"/>
              <a:buChar char="q"/>
            </a:pPr>
            <a:r>
              <a:rPr lang="en-US" sz="1200" b="1" dirty="0">
                <a:solidFill>
                  <a:schemeClr val="tx1"/>
                </a:solidFill>
              </a:rPr>
              <a:t>Employee currently active?</a:t>
            </a:r>
            <a:endParaRPr lang="en-US" sz="1200" dirty="0">
              <a:solidFill>
                <a:schemeClr val="tx1"/>
              </a:solidFill>
            </a:endParaRPr>
          </a:p>
          <a:p>
            <a:pPr marL="114300" indent="0">
              <a:buNone/>
            </a:pPr>
            <a:r>
              <a:rPr lang="en-US" sz="1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1200" b="1" dirty="0">
                <a:ln w="0"/>
                <a:solidFill>
                  <a:schemeClr val="accent5">
                    <a:lumMod val="50000"/>
                  </a:schemeClr>
                </a:solidFill>
                <a:effectLst>
                  <a:outerShdw blurRad="38100" dist="19050" dir="2700000" algn="tl" rotWithShape="0">
                    <a:schemeClr val="dk1">
                      <a:alpha val="40000"/>
                    </a:schemeClr>
                  </a:outerShdw>
                </a:effectLst>
              </a:rPr>
              <a:t>No → </a:t>
            </a:r>
            <a:r>
              <a:rPr lang="en-US" sz="1200" b="1" dirty="0"/>
              <a:t>Applicant Type:</a:t>
            </a:r>
            <a:r>
              <a:rPr lang="en-US" sz="1200" dirty="0"/>
              <a:t> </a:t>
            </a:r>
            <a:r>
              <a:rPr lang="en-US" sz="1200" dirty="0">
                <a:solidFill>
                  <a:schemeClr val="tx1"/>
                </a:solidFill>
              </a:rPr>
              <a:t>External Previous Employee </a:t>
            </a:r>
            <a:r>
              <a:rPr lang="en-US" sz="1200" dirty="0"/>
              <a:t>→ </a:t>
            </a:r>
            <a:r>
              <a:rPr lang="en-US" sz="1200" b="1" dirty="0"/>
              <a:t>Action:</a:t>
            </a:r>
            <a:r>
              <a:rPr lang="en-US" sz="1200" dirty="0"/>
              <a:t> </a:t>
            </a:r>
            <a:r>
              <a:rPr lang="en-US" sz="1200" dirty="0">
                <a:solidFill>
                  <a:schemeClr val="tx1"/>
                </a:solidFill>
              </a:rPr>
              <a:t>Rehire </a:t>
            </a:r>
          </a:p>
          <a:p>
            <a:pPr marL="114300" indent="0">
              <a:buNone/>
            </a:pPr>
            <a:r>
              <a:rPr lang="en-US" sz="1200" b="1" dirty="0">
                <a:solidFill>
                  <a:srgbClr val="FFC000"/>
                </a:solidFill>
              </a:rPr>
              <a:t>        </a:t>
            </a:r>
            <a:r>
              <a:rPr lang="en-US" sz="1200" b="1" dirty="0">
                <a:solidFill>
                  <a:srgbClr val="FB9205"/>
                </a:solidFill>
              </a:rPr>
              <a:t>Yes ↓</a:t>
            </a:r>
          </a:p>
          <a:p>
            <a:pPr>
              <a:buFont typeface="Wingdings" panose="05000000000000000000" pitchFamily="2" charset="2"/>
              <a:buChar char="q"/>
            </a:pPr>
            <a:r>
              <a:rPr lang="en-US" sz="1200" b="1" dirty="0">
                <a:solidFill>
                  <a:schemeClr val="tx1"/>
                </a:solidFill>
              </a:rPr>
              <a:t>Active National Guard record?</a:t>
            </a:r>
            <a:endParaRPr lang="en-US" sz="1200" dirty="0">
              <a:solidFill>
                <a:schemeClr val="tx1"/>
              </a:solidFill>
            </a:endParaRPr>
          </a:p>
          <a:p>
            <a:pPr marL="114300" indent="0">
              <a:buNone/>
            </a:pPr>
            <a:r>
              <a:rPr lang="en-US" sz="1200" b="1" dirty="0">
                <a:solidFill>
                  <a:srgbClr val="FFC000"/>
                </a:solidFill>
              </a:rPr>
              <a:t>	</a:t>
            </a:r>
            <a:r>
              <a:rPr lang="en-US" sz="1200" b="1" dirty="0">
                <a:solidFill>
                  <a:srgbClr val="FB9205"/>
                </a:solidFill>
              </a:rPr>
              <a:t>Yes →       </a:t>
            </a:r>
            <a:r>
              <a:rPr lang="en-US" sz="1200" b="1" dirty="0">
                <a:solidFill>
                  <a:srgbClr val="FF0000"/>
                </a:solidFill>
              </a:rPr>
              <a:t>STOP!</a:t>
            </a:r>
            <a:endParaRPr lang="en-US" sz="1200" dirty="0">
              <a:solidFill>
                <a:srgbClr val="FF0000"/>
              </a:solidFill>
            </a:endParaRPr>
          </a:p>
          <a:p>
            <a:pPr lvl="1"/>
            <a:r>
              <a:rPr lang="en-US" sz="1200" dirty="0"/>
              <a:t>Do </a:t>
            </a:r>
            <a:r>
              <a:rPr lang="en-US" sz="1200" b="1" dirty="0"/>
              <a:t>not</a:t>
            </a:r>
            <a:r>
              <a:rPr lang="en-US" sz="1200" dirty="0"/>
              <a:t> use Manage Hires</a:t>
            </a:r>
          </a:p>
          <a:p>
            <a:pPr lvl="1"/>
            <a:r>
              <a:rPr lang="en-US" sz="1200" dirty="0"/>
              <a:t>Do </a:t>
            </a:r>
            <a:r>
              <a:rPr lang="en-US" sz="1200" b="1" dirty="0"/>
              <a:t>not</a:t>
            </a:r>
            <a:r>
              <a:rPr lang="en-US" sz="1200" dirty="0"/>
              <a:t> override the NG row</a:t>
            </a:r>
          </a:p>
          <a:p>
            <a:pPr lvl="1"/>
            <a:r>
              <a:rPr lang="en-US" sz="1200" dirty="0"/>
              <a:t>Contact </a:t>
            </a:r>
            <a:r>
              <a:rPr lang="en-US" sz="1200" dirty="0" err="1">
                <a:hlinkClick r:id="rId3"/>
              </a:rPr>
              <a:t>share.help@dfa.</a:t>
            </a:r>
            <a:r>
              <a:rPr lang="en-US" sz="1200" err="1">
                <a:hlinkClick r:id="rId3"/>
              </a:rPr>
              <a:t>nm</a:t>
            </a:r>
            <a:r>
              <a:rPr lang="en-US" sz="1200">
                <a:hlinkClick r:id="rId3"/>
              </a:rPr>
              <a:t>.gov</a:t>
            </a:r>
            <a:r>
              <a:rPr lang="en-US" sz="1200"/>
              <a:t> </a:t>
            </a:r>
            <a:endParaRPr lang="en-US" sz="1200" dirty="0"/>
          </a:p>
          <a:p>
            <a:pPr marL="114300" indent="0">
              <a:buNone/>
            </a:pPr>
            <a:r>
              <a:rPr lang="en-US" sz="12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         </a:t>
            </a:r>
            <a:r>
              <a:rPr lang="en-US" sz="1200" b="1" dirty="0">
                <a:ln w="0"/>
                <a:solidFill>
                  <a:schemeClr val="accent5">
                    <a:lumMod val="50000"/>
                  </a:schemeClr>
                </a:solidFill>
                <a:effectLst>
                  <a:outerShdw blurRad="38100" dist="19050" dir="2700000" algn="tl" rotWithShape="0">
                    <a:schemeClr val="dk1">
                      <a:alpha val="40000"/>
                    </a:schemeClr>
                  </a:outerShdw>
                </a:effectLst>
              </a:rPr>
              <a:t>No ↓</a:t>
            </a:r>
          </a:p>
          <a:p>
            <a:pPr>
              <a:buFont typeface="Wingdings" panose="05000000000000000000" pitchFamily="2" charset="2"/>
              <a:buChar char="q"/>
            </a:pPr>
            <a:r>
              <a:rPr lang="en-US" sz="1200" b="1" dirty="0">
                <a:solidFill>
                  <a:schemeClr val="tx1"/>
                </a:solidFill>
              </a:rPr>
              <a:t>Moving to a different agency or position?</a:t>
            </a:r>
            <a:endParaRPr lang="en-US" sz="1200" dirty="0">
              <a:solidFill>
                <a:schemeClr val="tx1"/>
              </a:solidFill>
            </a:endParaRPr>
          </a:p>
          <a:p>
            <a:pPr marL="114300" indent="0">
              <a:buNone/>
            </a:pPr>
            <a:r>
              <a:rPr lang="en-US" sz="1200" b="1" dirty="0">
                <a:solidFill>
                  <a:srgbClr val="FFC000"/>
                </a:solidFill>
              </a:rPr>
              <a:t>	</a:t>
            </a:r>
            <a:r>
              <a:rPr lang="en-US" sz="1200" b="1" dirty="0">
                <a:solidFill>
                  <a:srgbClr val="FB9205"/>
                </a:solidFill>
              </a:rPr>
              <a:t>Yes → </a:t>
            </a:r>
            <a:r>
              <a:rPr lang="en-US" sz="1200" b="1" dirty="0"/>
              <a:t>Applicant Type:</a:t>
            </a:r>
            <a:r>
              <a:rPr lang="en-US" sz="1200" dirty="0"/>
              <a:t> </a:t>
            </a:r>
            <a:r>
              <a:rPr lang="en-US" sz="1200" dirty="0">
                <a:solidFill>
                  <a:schemeClr val="tx1"/>
                </a:solidFill>
              </a:rPr>
              <a:t>Employee</a:t>
            </a:r>
            <a:r>
              <a:rPr lang="en-US" sz="1200" dirty="0"/>
              <a:t> → </a:t>
            </a:r>
            <a:r>
              <a:rPr lang="en-US" sz="1200" b="1" dirty="0"/>
              <a:t>Action:</a:t>
            </a:r>
            <a:r>
              <a:rPr lang="en-US" sz="1200" dirty="0"/>
              <a:t> </a:t>
            </a:r>
            <a:r>
              <a:rPr lang="en-US" sz="1200" dirty="0">
                <a:solidFill>
                  <a:schemeClr val="tx1"/>
                </a:solidFill>
              </a:rPr>
              <a:t>Transfer</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712639" y="4698475"/>
            <a:ext cx="1977774" cy="397000"/>
          </a:xfrm>
          <a:prstGeom prst="rect">
            <a:avLst/>
          </a:prstGeom>
          <a:noFill/>
          <a:ln>
            <a:noFill/>
          </a:ln>
        </p:spPr>
      </p:pic>
      <p:cxnSp>
        <p:nvCxnSpPr>
          <p:cNvPr id="94" name="Google Shape;94;p17"/>
          <p:cNvCxnSpPr/>
          <p:nvPr/>
        </p:nvCxnSpPr>
        <p:spPr>
          <a:xfrm>
            <a:off x="239513" y="5080325"/>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82006" y="742925"/>
            <a:ext cx="267493" cy="265449"/>
          </a:xfrm>
          <a:prstGeom prst="rect">
            <a:avLst/>
          </a:prstGeom>
          <a:noFill/>
          <a:ln>
            <a:noFill/>
          </a:ln>
        </p:spPr>
      </p:pic>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pic>
        <p:nvPicPr>
          <p:cNvPr id="2" name="Google Shape;105;p18">
            <a:extLst>
              <a:ext uri="{FF2B5EF4-FFF2-40B4-BE49-F238E27FC236}">
                <a16:creationId xmlns:a16="http://schemas.microsoft.com/office/drawing/2014/main" id="{19772FC0-B45B-4064-9211-ADA9039BC417}"/>
              </a:ext>
            </a:extLst>
          </p:cNvPr>
          <p:cNvPicPr preferRelativeResize="0"/>
          <p:nvPr/>
        </p:nvPicPr>
        <p:blipFill rotWithShape="1">
          <a:blip r:embed="rId6">
            <a:alphaModFix/>
          </a:blip>
          <a:srcRect/>
          <a:stretch/>
        </p:blipFill>
        <p:spPr>
          <a:xfrm>
            <a:off x="128789" y="189155"/>
            <a:ext cx="3185911" cy="523220"/>
          </a:xfrm>
          <a:prstGeom prst="rect">
            <a:avLst/>
          </a:prstGeom>
          <a:noFill/>
          <a:ln>
            <a:noFill/>
          </a:ln>
        </p:spPr>
      </p:pic>
      <p:sp>
        <p:nvSpPr>
          <p:cNvPr id="4" name="TextBox 3">
            <a:extLst>
              <a:ext uri="{FF2B5EF4-FFF2-40B4-BE49-F238E27FC236}">
                <a16:creationId xmlns:a16="http://schemas.microsoft.com/office/drawing/2014/main" id="{379D4A11-AEF0-E39B-49A1-38110EEE7FC9}"/>
              </a:ext>
            </a:extLst>
          </p:cNvPr>
          <p:cNvSpPr txBox="1"/>
          <p:nvPr/>
        </p:nvSpPr>
        <p:spPr>
          <a:xfrm>
            <a:off x="128789" y="189877"/>
            <a:ext cx="2817000" cy="523220"/>
          </a:xfrm>
          <a:prstGeom prst="rect">
            <a:avLst/>
          </a:prstGeom>
          <a:noFill/>
        </p:spPr>
        <p:txBody>
          <a:bodyPr wrap="square">
            <a:spAutoFit/>
          </a:bodyPr>
          <a:lstStyle/>
          <a:p>
            <a:r>
              <a:rPr lang="en-US" sz="1400" dirty="0">
                <a:solidFill>
                  <a:schemeClr val="bg1"/>
                </a:solidFill>
                <a:latin typeface="PT Serif" panose="020A0603040505020204" pitchFamily="18" charset="0"/>
              </a:rPr>
              <a:t>SSN Check, Applicant Type, and </a:t>
            </a:r>
          </a:p>
          <a:p>
            <a:r>
              <a:rPr lang="en-US" sz="1400" dirty="0">
                <a:solidFill>
                  <a:schemeClr val="bg1"/>
                </a:solidFill>
                <a:latin typeface="PT Serif" panose="020A0603040505020204" pitchFamily="18" charset="0"/>
              </a:rPr>
              <a:t>Hire Processing Cont’d</a:t>
            </a:r>
            <a:endParaRPr lang="en-US" dirty="0"/>
          </a:p>
        </p:txBody>
      </p:sp>
      <p:sp>
        <p:nvSpPr>
          <p:cNvPr id="7" name="&quot;Not Allowed&quot; Symbol 6">
            <a:extLst>
              <a:ext uri="{FF2B5EF4-FFF2-40B4-BE49-F238E27FC236}">
                <a16:creationId xmlns:a16="http://schemas.microsoft.com/office/drawing/2014/main" id="{29AC2B2E-4A44-0EEC-931B-CF3AE5258C9C}"/>
              </a:ext>
            </a:extLst>
          </p:cNvPr>
          <p:cNvSpPr/>
          <p:nvPr/>
        </p:nvSpPr>
        <p:spPr>
          <a:xfrm>
            <a:off x="1681015" y="2778939"/>
            <a:ext cx="199621" cy="218942"/>
          </a:xfrm>
          <a:prstGeom prst="noSmoking">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pic>
        <p:nvPicPr>
          <p:cNvPr id="10" name="Picture 9">
            <a:extLst>
              <a:ext uri="{FF2B5EF4-FFF2-40B4-BE49-F238E27FC236}">
                <a16:creationId xmlns:a16="http://schemas.microsoft.com/office/drawing/2014/main" id="{F6265F25-480F-7B6E-94EC-54431FD66AE7}"/>
              </a:ext>
            </a:extLst>
          </p:cNvPr>
          <p:cNvPicPr>
            <a:picLocks noChangeAspect="1"/>
          </p:cNvPicPr>
          <p:nvPr/>
        </p:nvPicPr>
        <p:blipFill>
          <a:blip r:embed="rId7"/>
          <a:stretch>
            <a:fillRect/>
          </a:stretch>
        </p:blipFill>
        <p:spPr>
          <a:xfrm>
            <a:off x="5944016" y="1387430"/>
            <a:ext cx="2746397" cy="24606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74CE6465-56D4-F4C0-B4DB-5A8E0DDE6C0E}"/>
            </a:ext>
          </a:extLst>
        </p:cNvPr>
        <p:cNvGrpSpPr/>
        <p:nvPr/>
      </p:nvGrpSpPr>
      <p:grpSpPr>
        <a:xfrm>
          <a:off x="0" y="0"/>
          <a:ext cx="0" cy="0"/>
          <a:chOff x="0" y="0"/>
          <a:chExt cx="0" cy="0"/>
        </a:xfrm>
      </p:grpSpPr>
      <p:pic>
        <p:nvPicPr>
          <p:cNvPr id="76" name="Google Shape;76;p15">
            <a:extLst>
              <a:ext uri="{FF2B5EF4-FFF2-40B4-BE49-F238E27FC236}">
                <a16:creationId xmlns:a16="http://schemas.microsoft.com/office/drawing/2014/main" id="{3BD0C754-36C2-AD71-D72F-4B6B9C680DF7}"/>
              </a:ext>
            </a:extLst>
          </p:cNvPr>
          <p:cNvPicPr preferRelativeResize="0"/>
          <p:nvPr/>
        </p:nvPicPr>
        <p:blipFill>
          <a:blip r:embed="rId3">
            <a:alphaModFix/>
          </a:blip>
          <a:stretch>
            <a:fillRect/>
          </a:stretch>
        </p:blipFill>
        <p:spPr>
          <a:xfrm rot="5400000">
            <a:off x="7926515" y="3880664"/>
            <a:ext cx="1288749" cy="1146220"/>
          </a:xfrm>
          <a:prstGeom prst="rect">
            <a:avLst/>
          </a:prstGeom>
          <a:noFill/>
          <a:ln>
            <a:noFill/>
          </a:ln>
        </p:spPr>
      </p:pic>
      <p:sp>
        <p:nvSpPr>
          <p:cNvPr id="72" name="Google Shape;72;p15">
            <a:extLst>
              <a:ext uri="{FF2B5EF4-FFF2-40B4-BE49-F238E27FC236}">
                <a16:creationId xmlns:a16="http://schemas.microsoft.com/office/drawing/2014/main" id="{63B938E0-0D93-D350-30E5-2EAF5D3C7B31}"/>
              </a:ext>
            </a:extLst>
          </p:cNvPr>
          <p:cNvSpPr txBox="1">
            <a:spLocks noGrp="1"/>
          </p:cNvSpPr>
          <p:nvPr>
            <p:ph type="body" idx="1"/>
          </p:nvPr>
        </p:nvSpPr>
        <p:spPr>
          <a:xfrm>
            <a:off x="357325" y="219884"/>
            <a:ext cx="8520600" cy="605700"/>
          </a:xfrm>
          <a:prstGeom prst="rect">
            <a:avLst/>
          </a:prstGeom>
        </p:spPr>
        <p:txBody>
          <a:bodyPr spcFirstLastPara="1" wrap="square" lIns="91425" tIns="91425" rIns="91425" bIns="91425" anchor="t" anchorCtr="0">
            <a:noAutofit/>
          </a:bodyPr>
          <a:lstStyle/>
          <a:p>
            <a:pPr marL="114300" indent="0">
              <a:buNone/>
            </a:pPr>
            <a:r>
              <a:rPr lang="en" sz="2000" b="1" dirty="0">
                <a:solidFill>
                  <a:srgbClr val="DE8B26"/>
                </a:solidFill>
                <a:latin typeface="Source Sans Pro"/>
                <a:ea typeface="Source Sans Pro"/>
                <a:sym typeface="Source Sans Pro"/>
              </a:rPr>
              <a:t>SHARE Security User Access Requests</a:t>
            </a:r>
            <a:endParaRPr lang="en-US" sz="2000" dirty="0"/>
          </a:p>
        </p:txBody>
      </p:sp>
      <p:sp>
        <p:nvSpPr>
          <p:cNvPr id="74" name="Google Shape;74;p15">
            <a:extLst>
              <a:ext uri="{FF2B5EF4-FFF2-40B4-BE49-F238E27FC236}">
                <a16:creationId xmlns:a16="http://schemas.microsoft.com/office/drawing/2014/main" id="{53C5AB1F-EC03-5838-42AA-FCC5B5A10919}"/>
              </a:ext>
            </a:extLst>
          </p:cNvPr>
          <p:cNvSpPr txBox="1">
            <a:spLocks noGrp="1"/>
          </p:cNvSpPr>
          <p:nvPr>
            <p:ph type="body" idx="4294967295"/>
          </p:nvPr>
        </p:nvSpPr>
        <p:spPr>
          <a:xfrm>
            <a:off x="0" y="627063"/>
            <a:ext cx="8677275" cy="4351337"/>
          </a:xfrm>
          <a:prstGeom prst="rect">
            <a:avLst/>
          </a:prstGeom>
        </p:spPr>
        <p:txBody>
          <a:bodyPr spcFirstLastPara="1" wrap="square" lIns="91425" tIns="91425" rIns="91425" bIns="91425" anchor="t" anchorCtr="0">
            <a:noAutofit/>
          </a:bodyPr>
          <a:lstStyle/>
          <a:p>
            <a:pPr marL="0" indent="0">
              <a:buNone/>
            </a:pPr>
            <a:r>
              <a:rPr lang="en-US" sz="1400" b="1" dirty="0"/>
              <a:t>All SHARE user access requests must be submitted by Agency HR. </a:t>
            </a:r>
          </a:p>
          <a:p>
            <a:pPr marL="0" indent="0">
              <a:buNone/>
            </a:pPr>
            <a:r>
              <a:rPr lang="en-US" sz="1400" dirty="0"/>
              <a:t>Access cannot be granted and accounts cannot be created without a completed, approved request form.</a:t>
            </a:r>
            <a:endParaRPr lang="en-US" sz="1400" b="1" dirty="0"/>
          </a:p>
          <a:p>
            <a:pPr marL="285750" indent="-285750">
              <a:buFont typeface="Arial" panose="020B0604020202020204" pitchFamily="34" charset="0"/>
              <a:buChar char="•"/>
            </a:pPr>
            <a:r>
              <a:rPr lang="en-US" sz="1200" b="1" dirty="0"/>
              <a:t>New SHARE Security Requests must include:</a:t>
            </a:r>
          </a:p>
          <a:p>
            <a:pPr marL="742950" lvl="1" indent="-285750">
              <a:buFont typeface="Arial" panose="020B0604020202020204" pitchFamily="34" charset="0"/>
              <a:buChar char="•"/>
            </a:pPr>
            <a:r>
              <a:rPr lang="en-US" sz="1200" dirty="0"/>
              <a:t>Required access request forms</a:t>
            </a:r>
          </a:p>
          <a:p>
            <a:pPr marL="742950" lvl="1" indent="-285750">
              <a:buFont typeface="Arial" panose="020B0604020202020204" pitchFamily="34" charset="0"/>
              <a:buChar char="•"/>
            </a:pPr>
            <a:r>
              <a:rPr lang="en-US" sz="1200" dirty="0"/>
              <a:t>All proper approvals and signatures</a:t>
            </a:r>
          </a:p>
          <a:p>
            <a:pPr marL="742950" lvl="1" indent="-285750">
              <a:buFont typeface="Arial" panose="020B0604020202020204" pitchFamily="34" charset="0"/>
              <a:buChar char="•"/>
            </a:pPr>
            <a:r>
              <a:rPr lang="en-US" sz="1200" dirty="0"/>
              <a:t>Active state email is </a:t>
            </a:r>
            <a:r>
              <a:rPr lang="en-US" sz="1200" u="sng" dirty="0"/>
              <a:t>required</a:t>
            </a:r>
            <a:endParaRPr lang="en-US" sz="1200" dirty="0"/>
          </a:p>
          <a:p>
            <a:pPr marL="742950" lvl="1" indent="-285750">
              <a:buFont typeface="Arial" panose="020B0604020202020204" pitchFamily="34" charset="0"/>
              <a:buChar char="•"/>
            </a:pPr>
            <a:r>
              <a:rPr lang="en-US" sz="1200" dirty="0"/>
              <a:t>Completion certificate of any required trainings</a:t>
            </a:r>
          </a:p>
          <a:p>
            <a:pPr marL="285750" indent="-285750">
              <a:buFont typeface="Arial" panose="020B0604020202020204" pitchFamily="34" charset="0"/>
              <a:buChar char="•"/>
            </a:pPr>
            <a:r>
              <a:rPr lang="en-US" sz="1200" b="1" dirty="0"/>
              <a:t>Transfers: </a:t>
            </a:r>
          </a:p>
          <a:p>
            <a:pPr marL="742950" lvl="1" indent="-285750">
              <a:buFont typeface="Arial" panose="020B0604020202020204" pitchFamily="34" charset="0"/>
              <a:buChar char="•"/>
            </a:pPr>
            <a:r>
              <a:rPr lang="en-US" sz="1200" dirty="0"/>
              <a:t>The </a:t>
            </a:r>
            <a:r>
              <a:rPr lang="en-US" sz="1200" b="1" dirty="0"/>
              <a:t>losing agency </a:t>
            </a:r>
            <a:r>
              <a:rPr lang="en-US" sz="1200" dirty="0"/>
              <a:t>must submit documentation to remove any additional high-level access roles. </a:t>
            </a:r>
          </a:p>
          <a:p>
            <a:pPr marL="742950" lvl="1" indent="-285750">
              <a:buFont typeface="Arial" panose="020B0604020202020204" pitchFamily="34" charset="0"/>
              <a:buChar char="•"/>
            </a:pPr>
            <a:r>
              <a:rPr lang="en-US" sz="1200" dirty="0"/>
              <a:t>The </a:t>
            </a:r>
            <a:r>
              <a:rPr lang="en-US" sz="1200" b="1" dirty="0"/>
              <a:t>hiring agency </a:t>
            </a:r>
            <a:r>
              <a:rPr lang="en-US" sz="1200" dirty="0"/>
              <a:t>must submit the access form with requested roles. </a:t>
            </a:r>
            <a:r>
              <a:rPr lang="en-US" sz="1200" i="1" dirty="0"/>
              <a:t>(Note: verify job data, confirm email make any updates to profile)</a:t>
            </a:r>
          </a:p>
          <a:p>
            <a:pPr marL="285750" indent="-285750">
              <a:buFont typeface="Arial" panose="020B0604020202020204" pitchFamily="34" charset="0"/>
              <a:buChar char="•"/>
            </a:pPr>
            <a:r>
              <a:rPr lang="en-US" sz="1200" b="1" dirty="0"/>
              <a:t>Separations: </a:t>
            </a:r>
          </a:p>
          <a:p>
            <a:pPr marL="742950" lvl="1" indent="-285750">
              <a:buFont typeface="Arial" panose="020B0604020202020204" pitchFamily="34" charset="0"/>
              <a:buChar char="•"/>
            </a:pPr>
            <a:r>
              <a:rPr lang="en-US" sz="1200" dirty="0"/>
              <a:t>Submit a security access removal form for any high-level access immediately upon employee separation, using the correct effective date.</a:t>
            </a:r>
          </a:p>
          <a:p>
            <a:pPr marL="0" indent="0">
              <a:buNone/>
            </a:pPr>
            <a:r>
              <a:rPr lang="en-US" sz="1400" b="1" dirty="0">
                <a:solidFill>
                  <a:schemeClr val="tx1"/>
                </a:solidFill>
              </a:rPr>
              <a:t>Important : </a:t>
            </a:r>
            <a:r>
              <a:rPr lang="en-US" sz="1400" dirty="0">
                <a:solidFill>
                  <a:schemeClr val="tx1"/>
                </a:solidFill>
              </a:rPr>
              <a:t>We have seen an increase in employees directly contacting the SHARE Service Desk for their system access when no access request form has been submitted. Please ensure agency staff follow the established access request process to avoid delays.</a:t>
            </a:r>
          </a:p>
        </p:txBody>
      </p:sp>
      <p:pic>
        <p:nvPicPr>
          <p:cNvPr id="73" name="Google Shape;73;p15">
            <a:extLst>
              <a:ext uri="{FF2B5EF4-FFF2-40B4-BE49-F238E27FC236}">
                <a16:creationId xmlns:a16="http://schemas.microsoft.com/office/drawing/2014/main" id="{22627642-7B0B-C338-C4A3-2D2EC8241D63}"/>
              </a:ext>
            </a:extLst>
          </p:cNvPr>
          <p:cNvPicPr preferRelativeResize="0"/>
          <p:nvPr/>
        </p:nvPicPr>
        <p:blipFill>
          <a:blip r:embed="rId4">
            <a:alphaModFix/>
          </a:blip>
          <a:stretch>
            <a:fillRect/>
          </a:stretch>
        </p:blipFill>
        <p:spPr>
          <a:xfrm>
            <a:off x="128725" y="4677024"/>
            <a:ext cx="1977774" cy="397000"/>
          </a:xfrm>
          <a:prstGeom prst="rect">
            <a:avLst/>
          </a:prstGeom>
          <a:noFill/>
          <a:ln>
            <a:noFill/>
          </a:ln>
        </p:spPr>
      </p:pic>
      <p:cxnSp>
        <p:nvCxnSpPr>
          <p:cNvPr id="75" name="Google Shape;75;p15">
            <a:extLst>
              <a:ext uri="{FF2B5EF4-FFF2-40B4-BE49-F238E27FC236}">
                <a16:creationId xmlns:a16="http://schemas.microsoft.com/office/drawing/2014/main" id="{1D67EC5A-3902-2B06-22E1-2B99734B1B93}"/>
              </a:ext>
            </a:extLst>
          </p:cNvPr>
          <p:cNvCxnSpPr/>
          <p:nvPr/>
        </p:nvCxnSpPr>
        <p:spPr>
          <a:xfrm>
            <a:off x="2598725" y="5065224"/>
            <a:ext cx="6418200" cy="0"/>
          </a:xfrm>
          <a:prstGeom prst="straightConnector1">
            <a:avLst/>
          </a:prstGeom>
          <a:noFill/>
          <a:ln w="38100" cap="flat" cmpd="sng">
            <a:solidFill>
              <a:srgbClr val="DE8B26"/>
            </a:solidFill>
            <a:prstDash val="solid"/>
            <a:round/>
            <a:headEnd type="none" w="med" len="med"/>
            <a:tailEnd type="none" w="med" len="med"/>
          </a:ln>
        </p:spPr>
      </p:cxnSp>
    </p:spTree>
    <p:extLst>
      <p:ext uri="{BB962C8B-B14F-4D97-AF65-F5344CB8AC3E}">
        <p14:creationId xmlns:p14="http://schemas.microsoft.com/office/powerpoint/2010/main" val="127132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CAF9BA3-AE67-6A0C-09F8-8D01E80554E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5C4B0A-C01D-C220-C221-F88F229B9162}"/>
              </a:ext>
            </a:extLst>
          </p:cNvPr>
          <p:cNvSpPr/>
          <p:nvPr/>
        </p:nvSpPr>
        <p:spPr>
          <a:xfrm>
            <a:off x="-29116" y="100177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9C450556-371B-EC39-C4D0-5AE8A78DE487}"/>
              </a:ext>
            </a:extLst>
          </p:cNvPr>
          <p:cNvPicPr preferRelativeResize="0"/>
          <p:nvPr/>
        </p:nvPicPr>
        <p:blipFill rotWithShape="1">
          <a:blip r:embed="rId4">
            <a:alphaModFix/>
          </a:blip>
          <a:srcRect/>
          <a:stretch/>
        </p:blipFill>
        <p:spPr>
          <a:xfrm>
            <a:off x="0" y="454561"/>
            <a:ext cx="4464424" cy="534700"/>
          </a:xfrm>
          <a:prstGeom prst="rect">
            <a:avLst/>
          </a:prstGeom>
          <a:noFill/>
          <a:ln>
            <a:noFill/>
          </a:ln>
        </p:spPr>
      </p:pic>
      <p:sp>
        <p:nvSpPr>
          <p:cNvPr id="106" name="Google Shape;106;p18">
            <a:extLst>
              <a:ext uri="{FF2B5EF4-FFF2-40B4-BE49-F238E27FC236}">
                <a16:creationId xmlns:a16="http://schemas.microsoft.com/office/drawing/2014/main" id="{5702EAA6-68CD-D860-AA2A-CA2565A64D1E}"/>
              </a:ext>
            </a:extLst>
          </p:cNvPr>
          <p:cNvSpPr txBox="1">
            <a:spLocks noGrp="1"/>
          </p:cNvSpPr>
          <p:nvPr>
            <p:ph type="title"/>
          </p:nvPr>
        </p:nvSpPr>
        <p:spPr>
          <a:xfrm>
            <a:off x="0" y="369951"/>
            <a:ext cx="4003506" cy="572700"/>
          </a:xfrm>
          <a:prstGeom prst="rect">
            <a:avLst/>
          </a:prstGeom>
        </p:spPr>
        <p:txBody>
          <a:bodyPr spcFirstLastPara="1" wrap="square" lIns="91425" tIns="91425" rIns="91425" bIns="91425" anchor="t" anchorCtr="0">
            <a:normAutofit fontScale="90000"/>
          </a:bodyPr>
          <a:lstStyle/>
          <a:p>
            <a:pPr lvl="0">
              <a:buSzPts val="990"/>
            </a:pPr>
            <a:r>
              <a:rPr lang="en" sz="2020" b="1" dirty="0">
                <a:solidFill>
                  <a:schemeClr val="lt1"/>
                </a:solidFill>
                <a:latin typeface="PT Serif"/>
                <a:ea typeface="PT Serif"/>
                <a:cs typeface="PT Serif"/>
                <a:sym typeface="PT Serif"/>
              </a:rPr>
              <a:t>Self Service Access – Terminated Employees</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D31F5ED9-3328-F3CE-8A0B-115609D67D89}"/>
              </a:ext>
            </a:extLst>
          </p:cNvPr>
          <p:cNvSpPr txBox="1">
            <a:spLocks noGrp="1"/>
          </p:cNvSpPr>
          <p:nvPr>
            <p:ph type="body" idx="1"/>
          </p:nvPr>
        </p:nvSpPr>
        <p:spPr>
          <a:xfrm>
            <a:off x="311700" y="1279413"/>
            <a:ext cx="8520600" cy="3153987"/>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dirty="0">
                <a:solidFill>
                  <a:schemeClr val="lt1"/>
                </a:solidFill>
                <a:latin typeface="Source Sans Pro"/>
                <a:ea typeface="Source Sans Pro"/>
                <a:cs typeface="Source Sans Pro"/>
                <a:sym typeface="Source Sans Pro"/>
              </a:rPr>
              <a:t>Self Service Access</a:t>
            </a:r>
          </a:p>
          <a:p>
            <a:pPr marL="285750" marR="279400" lvl="0" indent="-285750" algn="just" rtl="0">
              <a:spcBef>
                <a:spcPts val="800"/>
              </a:spcBef>
              <a:spcAft>
                <a:spcPts val="0"/>
              </a:spcAft>
              <a:buClr>
                <a:schemeClr val="bg1"/>
              </a:buClr>
              <a:buSzPts val="1100"/>
              <a:buFont typeface="Wingdings" panose="05000000000000000000" pitchFamily="2" charset="2"/>
              <a:buChar char="§"/>
            </a:pPr>
            <a:r>
              <a:rPr lang="en-US" sz="1400" dirty="0">
                <a:solidFill>
                  <a:schemeClr val="lt1"/>
                </a:solidFill>
                <a:latin typeface="Source Sans Pro"/>
                <a:ea typeface="Source Sans Pro"/>
                <a:cs typeface="Source Sans Pro"/>
                <a:sym typeface="Source Sans Pro"/>
              </a:rPr>
              <a:t>Employees who terminate employment with the State of New Mexico retain </a:t>
            </a:r>
            <a:r>
              <a:rPr lang="en-US" sz="1400" b="1" dirty="0">
                <a:solidFill>
                  <a:schemeClr val="lt1"/>
                </a:solidFill>
                <a:latin typeface="Source Sans Pro"/>
                <a:ea typeface="Source Sans Pro"/>
                <a:cs typeface="Source Sans Pro"/>
                <a:sym typeface="Source Sans Pro"/>
              </a:rPr>
              <a:t>HCM</a:t>
            </a:r>
            <a:r>
              <a:rPr lang="en-US" sz="1400" dirty="0">
                <a:solidFill>
                  <a:schemeClr val="lt1"/>
                </a:solidFill>
                <a:latin typeface="Source Sans Pro"/>
                <a:ea typeface="Source Sans Pro"/>
                <a:cs typeface="Source Sans Pro"/>
                <a:sym typeface="Source Sans Pro"/>
              </a:rPr>
              <a:t> self service access in SHARE for 30 days. Terminated employees will be able to print pay stubs, access forms, view timesheets, etc. </a:t>
            </a:r>
          </a:p>
          <a:p>
            <a:pPr marL="285750" marR="279400" lvl="0" indent="-285750" algn="just" rtl="0">
              <a:spcBef>
                <a:spcPts val="800"/>
              </a:spcBef>
              <a:spcAft>
                <a:spcPts val="0"/>
              </a:spcAft>
              <a:buClr>
                <a:schemeClr val="bg1"/>
              </a:buClr>
              <a:buSzPts val="1100"/>
              <a:buFont typeface="Wingdings" panose="05000000000000000000" pitchFamily="2" charset="2"/>
              <a:buChar char="§"/>
            </a:pPr>
            <a:r>
              <a:rPr lang="en-US" sz="1400" dirty="0">
                <a:solidFill>
                  <a:schemeClr val="lt1"/>
                </a:solidFill>
                <a:latin typeface="Source Sans Pro"/>
                <a:ea typeface="Source Sans Pro"/>
                <a:cs typeface="Source Sans Pro"/>
                <a:sym typeface="Source Sans Pro"/>
              </a:rPr>
              <a:t>Employees who have additional access in SHARE HCM (ex. HR Admin, Time admin, FIN access) will have that access removed once the termination is entered on Job Data. This security job runs every 30 minutes.</a:t>
            </a:r>
          </a:p>
          <a:p>
            <a:pPr marL="285750" marR="279400" lvl="0" indent="-285750" algn="just">
              <a:spcBef>
                <a:spcPts val="800"/>
              </a:spcBef>
              <a:buClr>
                <a:schemeClr val="bg1"/>
              </a:buClr>
              <a:buSzPts val="1100"/>
              <a:buFont typeface="Wingdings" panose="05000000000000000000" pitchFamily="2" charset="2"/>
              <a:buChar char="§"/>
            </a:pPr>
            <a:r>
              <a:rPr lang="en-US" sz="1400" b="1" i="1" dirty="0">
                <a:solidFill>
                  <a:srgbClr val="DE8B26"/>
                </a:solidFill>
                <a:latin typeface="Source Sans Pro"/>
                <a:ea typeface="Source Sans Pro"/>
                <a:cs typeface="Source Sans Pro"/>
                <a:sym typeface="Source Sans Pro"/>
              </a:rPr>
              <a:t>If the former employee’s MFA phone number or device needs to be updated, please submit a ticket to the helpdesk at share.help@dfa.nm.gov. </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a:t>
            </a: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6016346-F314-0B65-1997-EABC17083F87}"/>
              </a:ext>
            </a:extLst>
          </p:cNvPr>
          <p:cNvCxnSpPr>
            <a:cxnSpLocks/>
          </p:cNvCxnSpPr>
          <p:nvPr/>
        </p:nvCxnSpPr>
        <p:spPr>
          <a:xfrm>
            <a:off x="311700" y="4844768"/>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81F7DD62-F178-9726-4691-F33A7999A75C}"/>
              </a:ext>
            </a:extLst>
          </p:cNvPr>
          <p:cNvPicPr preferRelativeResize="0"/>
          <p:nvPr/>
        </p:nvPicPr>
        <p:blipFill>
          <a:blip r:embed="rId5">
            <a:alphaModFix/>
          </a:blip>
          <a:stretch>
            <a:fillRect/>
          </a:stretch>
        </p:blipFill>
        <p:spPr>
          <a:xfrm>
            <a:off x="7255942" y="4639124"/>
            <a:ext cx="1877842" cy="572700"/>
          </a:xfrm>
          <a:prstGeom prst="rect">
            <a:avLst/>
          </a:prstGeom>
          <a:noFill/>
          <a:ln>
            <a:noFill/>
          </a:ln>
        </p:spPr>
      </p:pic>
    </p:spTree>
    <p:custDataLst>
      <p:tags r:id="rId1"/>
    </p:custDataLst>
    <p:extLst>
      <p:ext uri="{BB962C8B-B14F-4D97-AF65-F5344CB8AC3E}">
        <p14:creationId xmlns:p14="http://schemas.microsoft.com/office/powerpoint/2010/main" val="15075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1F636581-0716-07C5-C84A-AA53B9C9D157}"/>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59EBE26-1BD7-7198-6764-19F4650C84A7}"/>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dirty="0">
              <a:ea typeface="+mn-ea"/>
            </a:endParaRPr>
          </a:p>
        </p:txBody>
      </p:sp>
      <p:pic>
        <p:nvPicPr>
          <p:cNvPr id="82" name="Google Shape;82;p16">
            <a:extLst>
              <a:ext uri="{FF2B5EF4-FFF2-40B4-BE49-F238E27FC236}">
                <a16:creationId xmlns:a16="http://schemas.microsoft.com/office/drawing/2014/main" id="{DACF9D25-F118-2AEC-1BB0-DAEC4D06B312}"/>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FE4039EB-5BEC-87AE-4F6D-DC368C6D560C}"/>
              </a:ext>
            </a:extLst>
          </p:cNvPr>
          <p:cNvSpPr txBox="1">
            <a:spLocks noGrp="1"/>
          </p:cNvSpPr>
          <p:nvPr>
            <p:ph type="body" idx="1"/>
          </p:nvPr>
        </p:nvSpPr>
        <p:spPr>
          <a:xfrm>
            <a:off x="323466" y="262523"/>
            <a:ext cx="8571361"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3500" b="1" dirty="0">
                <a:solidFill>
                  <a:schemeClr val="lt1"/>
                </a:solidFill>
                <a:latin typeface="Source Sans Pro"/>
                <a:ea typeface="Source Sans Pro"/>
                <a:cs typeface="Source Sans Pro"/>
                <a:sym typeface="Source Sans Pro"/>
              </a:rPr>
              <a:t>Workgroups &amp; Time Reporter Data</a:t>
            </a:r>
            <a:endParaRPr sz="3500" b="1" dirty="0">
              <a:solidFill>
                <a:schemeClr val="lt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57AD5BE7-A0F9-8BC2-3871-AA14061F49D9}"/>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03A72E46-5B97-C20E-6160-3186123B9381}"/>
              </a:ext>
            </a:extLst>
          </p:cNvPr>
          <p:cNvPicPr preferRelativeResize="0"/>
          <p:nvPr/>
        </p:nvPicPr>
        <p:blipFill>
          <a:blip r:embed="rId5">
            <a:alphaModFix/>
          </a:blip>
          <a:stretch>
            <a:fillRect/>
          </a:stretch>
        </p:blipFill>
        <p:spPr>
          <a:xfrm>
            <a:off x="5759142" y="4433400"/>
            <a:ext cx="1877842" cy="572700"/>
          </a:xfrm>
          <a:prstGeom prst="rect">
            <a:avLst/>
          </a:prstGeom>
          <a:noFill/>
          <a:ln>
            <a:noFill/>
          </a:ln>
        </p:spPr>
      </p:pic>
      <p:sp>
        <p:nvSpPr>
          <p:cNvPr id="2" name="TextBox 1">
            <a:extLst>
              <a:ext uri="{FF2B5EF4-FFF2-40B4-BE49-F238E27FC236}">
                <a16:creationId xmlns:a16="http://schemas.microsoft.com/office/drawing/2014/main" id="{72595C74-495C-EBF1-0160-C94472EA49DD}"/>
              </a:ext>
            </a:extLst>
          </p:cNvPr>
          <p:cNvSpPr txBox="1"/>
          <p:nvPr/>
        </p:nvSpPr>
        <p:spPr>
          <a:xfrm>
            <a:off x="135685" y="1036600"/>
            <a:ext cx="7622614" cy="4497642"/>
          </a:xfrm>
          <a:prstGeom prst="rect">
            <a:avLst/>
          </a:prstGeom>
          <a:noFill/>
        </p:spPr>
        <p:txBody>
          <a:bodyPr wrap="square" rtlCol="0">
            <a:spAutoFit/>
          </a:bodyPr>
          <a:lstStyle/>
          <a:p>
            <a:pPr marL="214313" indent="-214313" defTabSz="914378">
              <a:lnSpc>
                <a:spcPct val="115000"/>
              </a:lnSpc>
              <a:spcAft>
                <a:spcPts val="100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All GOVX employees should be in 1 of 3 workgroups (based upon their FLSA status)</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EXHEXEMPT:    Exception Hourly – Exempt</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EXHOT40HRS:  Exception Hourly 40 HRS</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EXHOT40PAY:  Exception Hourly OT 40 Pay</a:t>
            </a:r>
          </a:p>
          <a:p>
            <a:pPr marL="214313" indent="-214313" defTabSz="914378">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mn-ea"/>
                <a:cs typeface="Times New Roman" panose="02020603050405020304" pitchFamily="18" charset="0"/>
              </a:rPr>
              <a:t>EXHEXEM</a:t>
            </a: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PT </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Auto populates Reg Hours based upon employee Work Schedule</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Limits the entries allowed on the timesheet </a:t>
            </a:r>
          </a:p>
          <a:p>
            <a:pPr marL="557213" lvl="1" indent="-214313" defTabSz="914378">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Limited rule processing (no </a:t>
            </a:r>
            <a:r>
              <a:rPr lang="en-US" sz="12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comptime</a:t>
            </a: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/OT, </a:t>
            </a:r>
            <a:r>
              <a:rPr lang="en-US" sz="12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etc</a:t>
            </a: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defTabSz="914378">
              <a:lnSpc>
                <a:spcPct val="115000"/>
              </a:lnSpc>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Currently, there are about 175 employees in non-GOVX workgroups that should be corrected</a:t>
            </a:r>
          </a:p>
          <a:p>
            <a:pPr marL="600075" lvl="1" indent="-257175" defTabSz="914378">
              <a:lnSpc>
                <a:spcPct val="115000"/>
              </a:lnSpc>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Use this Query to validate GOVX workgroup:  NMS_TL_MAINTAIN_TR_DATA_BU</a:t>
            </a:r>
          </a:p>
          <a:p>
            <a:pPr marL="257175" indent="-257175" defTabSz="914378">
              <a:lnSpc>
                <a:spcPct val="115000"/>
              </a:lnSpc>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Changes to Workgroup assignment should only be effective dated at the beginning of a pay period</a:t>
            </a:r>
          </a:p>
          <a:p>
            <a:pPr marL="600075" lvl="1" indent="-257175" defTabSz="914378">
              <a:lnSpc>
                <a:spcPct val="115000"/>
              </a:lnSpc>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Mid pay period effective dated changes can cause unexpected payable time results and/or exceptions</a:t>
            </a:r>
          </a:p>
          <a:p>
            <a:pPr marL="600075" lvl="1" indent="-257175" defTabSz="914378">
              <a:lnSpc>
                <a:spcPct val="115000"/>
              </a:lnSpc>
              <a:spcBef>
                <a:spcPts val="450"/>
              </a:spcBef>
              <a:spcAft>
                <a:spcPts val="450"/>
              </a:spcAft>
              <a:buClr>
                <a:srgbClr val="FFFFFF"/>
              </a:buClr>
              <a:buFont typeface="Wingdings" panose="05000000000000000000" pitchFamily="2" charset="2"/>
              <a:buChar cha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For assistance, send an email to the helpdesk:  </a:t>
            </a:r>
            <a:r>
              <a:rPr lang="en-US" sz="1200" cap="all" dirty="0">
                <a:solidFill>
                  <a:srgbClr val="FFFFFF"/>
                </a:solidFill>
                <a:latin typeface="Calibri" panose="020F0502020204030204" pitchFamily="34" charset="0"/>
                <a:ea typeface="Calibri" panose="020F0502020204030204" pitchFamily="34" charset="0"/>
                <a:cs typeface="Times New Roman" panose="02020603050405020304" pitchFamily="18" charset="0"/>
              </a:rPr>
              <a:t>share.help@dfa.nm.gov</a:t>
            </a: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pPr defTabSz="914378">
              <a:lnSpc>
                <a:spcPct val="115000"/>
              </a:lnSpc>
              <a:spcAft>
                <a:spcPts val="1000"/>
              </a:spcAft>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endParaRPr lang="en-US" dirty="0">
              <a:ea typeface="+mn-ea"/>
            </a:endParaRPr>
          </a:p>
        </p:txBody>
      </p:sp>
      <p:sp>
        <p:nvSpPr>
          <p:cNvPr id="3" name="TextBox 2">
            <a:extLst>
              <a:ext uri="{FF2B5EF4-FFF2-40B4-BE49-F238E27FC236}">
                <a16:creationId xmlns:a16="http://schemas.microsoft.com/office/drawing/2014/main" id="{C372656F-4797-F5CC-C6EC-255AE83D9E83}"/>
              </a:ext>
            </a:extLst>
          </p:cNvPr>
          <p:cNvSpPr txBox="1"/>
          <p:nvPr/>
        </p:nvSpPr>
        <p:spPr>
          <a:xfrm>
            <a:off x="4708864" y="1396852"/>
            <a:ext cx="2865773" cy="1015663"/>
          </a:xfrm>
          <a:prstGeom prst="rect">
            <a:avLst/>
          </a:prstGeom>
          <a:noFill/>
          <a:ln>
            <a:solidFill>
              <a:schemeClr val="bg1"/>
            </a:solidFill>
          </a:ln>
        </p:spPr>
        <p:txBody>
          <a:bodyPr wrap="square" rtlCol="0">
            <a:spAutoFit/>
          </a:bodyPr>
          <a:lstStyle/>
          <a:p>
            <a:pPr defTabSz="685800">
              <a:buClrTx/>
            </a:pPr>
            <a:r>
              <a:rPr lang="en-US" sz="1200" kern="1200" dirty="0">
                <a:solidFill>
                  <a:srgbClr val="FFFFFF"/>
                </a:solidFill>
                <a:latin typeface="Calibri" panose="020F0502020204030204" pitchFamily="34" charset="0"/>
                <a:ea typeface="+mn-ea"/>
                <a:cs typeface="Calibri" panose="020F0502020204030204" pitchFamily="34" charset="0"/>
              </a:rPr>
              <a:t>State Racing Commission (BU 46900) has an exception from using GOVX workgroups. Exceptions &amp; Questions should be sent to Jennifer Vigil (jennifer.vigil@exec.nm.gov)</a:t>
            </a:r>
          </a:p>
        </p:txBody>
      </p:sp>
    </p:spTree>
    <p:custDataLst>
      <p:tags r:id="rId1"/>
    </p:custDataLst>
    <p:extLst>
      <p:ext uri="{BB962C8B-B14F-4D97-AF65-F5344CB8AC3E}">
        <p14:creationId xmlns:p14="http://schemas.microsoft.com/office/powerpoint/2010/main" val="19860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0" y="854927"/>
            <a:ext cx="9162900" cy="4288573"/>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2" name="Google Shape;82;p16"/>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84" name="Google Shape;84;p16"/>
          <p:cNvSpPr txBox="1">
            <a:spLocks noGrp="1"/>
          </p:cNvSpPr>
          <p:nvPr>
            <p:ph type="body" idx="1"/>
          </p:nvPr>
        </p:nvSpPr>
        <p:spPr>
          <a:xfrm>
            <a:off x="326568" y="952405"/>
            <a:ext cx="8520600" cy="112783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1600" b="1" dirty="0">
                <a:solidFill>
                  <a:srgbClr val="DE8B26"/>
                </a:solidFill>
                <a:latin typeface="Source Sans Pro"/>
                <a:ea typeface="Source Sans Pro"/>
                <a:cs typeface="Source Sans Pro"/>
                <a:sym typeface="Source Sans Pro"/>
              </a:rPr>
              <a:t>Benefits: </a:t>
            </a:r>
          </a:p>
          <a:p>
            <a:pPr marL="342900">
              <a:lnSpc>
                <a:spcPct val="100000"/>
              </a:lnSpc>
              <a:spcAft>
                <a:spcPts val="600"/>
              </a:spcAft>
              <a:buSzPts val="852"/>
            </a:pPr>
            <a:r>
              <a:rPr lang="en" sz="1600" dirty="0">
                <a:solidFill>
                  <a:srgbClr val="DE8B26"/>
                </a:solidFill>
                <a:latin typeface="Source Sans Pro"/>
                <a:ea typeface="Source Sans Pro"/>
                <a:cs typeface="Source Sans Pro"/>
                <a:sym typeface="Source Sans Pro"/>
              </a:rPr>
              <a:t>Temporary employees who have been employed for 6 or more months and who work a minimum of 20 hours per week must be offered benefits at the beginning of their 6</a:t>
            </a:r>
            <a:r>
              <a:rPr lang="en" sz="1600" baseline="30000" dirty="0">
                <a:solidFill>
                  <a:srgbClr val="DE8B26"/>
                </a:solidFill>
                <a:latin typeface="Source Sans Pro"/>
                <a:ea typeface="Source Sans Pro"/>
                <a:cs typeface="Source Sans Pro"/>
                <a:sym typeface="Source Sans Pro"/>
              </a:rPr>
              <a:t>th</a:t>
            </a:r>
            <a:r>
              <a:rPr lang="en" sz="1600" dirty="0">
                <a:solidFill>
                  <a:srgbClr val="DE8B26"/>
                </a:solidFill>
                <a:latin typeface="Source Sans Pro"/>
                <a:ea typeface="Source Sans Pro"/>
                <a:cs typeface="Source Sans Pro"/>
                <a:sym typeface="Source Sans Pro"/>
              </a:rPr>
              <a:t> month. </a:t>
            </a:r>
          </a:p>
          <a:p>
            <a:pPr marL="342900">
              <a:lnSpc>
                <a:spcPct val="100000"/>
              </a:lnSpc>
              <a:spcAft>
                <a:spcPts val="600"/>
              </a:spcAft>
              <a:buSzPts val="852"/>
            </a:pPr>
            <a:r>
              <a:rPr lang="en" sz="1600" dirty="0">
                <a:solidFill>
                  <a:srgbClr val="DE8B26"/>
                </a:solidFill>
                <a:latin typeface="Source Sans Pro"/>
                <a:ea typeface="Source Sans Pro"/>
                <a:cs typeface="Source Sans Pro"/>
                <a:sym typeface="Source Sans Pro"/>
              </a:rPr>
              <a:t>If the temp employee is in an NB180 position, they must be moved into a 1 year temp position, or the position must be reclassified to a 1 year temp position.</a:t>
            </a:r>
          </a:p>
          <a:p>
            <a:pPr marL="0" lvl="0" indent="0" algn="l" rtl="0">
              <a:spcBef>
                <a:spcPts val="0"/>
              </a:spcBef>
              <a:spcAft>
                <a:spcPts val="1200"/>
              </a:spcAft>
              <a:buSzPts val="852"/>
              <a:buNone/>
            </a:pPr>
            <a:r>
              <a:rPr lang="en" sz="1600" b="1" dirty="0">
                <a:solidFill>
                  <a:srgbClr val="DE8B26"/>
                </a:solidFill>
                <a:latin typeface="Source Sans Pro"/>
                <a:ea typeface="Source Sans Pro"/>
                <a:cs typeface="Source Sans Pro"/>
                <a:sym typeface="Source Sans Pro"/>
              </a:rPr>
              <a:t>Retirement:</a:t>
            </a:r>
          </a:p>
          <a:p>
            <a:pPr marL="285750" indent="-285750">
              <a:spcAft>
                <a:spcPts val="600"/>
              </a:spcAft>
              <a:buSzPts val="852"/>
            </a:pPr>
            <a:r>
              <a:rPr lang="en" sz="1600" dirty="0">
                <a:solidFill>
                  <a:srgbClr val="DE8B26"/>
                </a:solidFill>
                <a:latin typeface="Source Sans Pro"/>
                <a:ea typeface="Source Sans Pro"/>
                <a:cs typeface="Source Sans Pro"/>
                <a:sym typeface="Source Sans Pro"/>
              </a:rPr>
              <a:t>Temp employee who have been employed for 9 or more months and who work a minimum of 20 hours per week must be enrolled in PERA at the beginning of their 9</a:t>
            </a:r>
            <a:r>
              <a:rPr lang="en" sz="1600" baseline="30000" dirty="0">
                <a:solidFill>
                  <a:srgbClr val="DE8B26"/>
                </a:solidFill>
                <a:latin typeface="Source Sans Pro"/>
                <a:ea typeface="Source Sans Pro"/>
                <a:cs typeface="Source Sans Pro"/>
                <a:sym typeface="Source Sans Pro"/>
              </a:rPr>
              <a:t>th</a:t>
            </a:r>
            <a:r>
              <a:rPr lang="en" sz="1600" dirty="0">
                <a:solidFill>
                  <a:srgbClr val="DE8B26"/>
                </a:solidFill>
                <a:latin typeface="Source Sans Pro"/>
                <a:ea typeface="Source Sans Pro"/>
                <a:cs typeface="Source Sans Pro"/>
                <a:sym typeface="Source Sans Pro"/>
              </a:rPr>
              <a:t> month.</a:t>
            </a:r>
          </a:p>
          <a:p>
            <a:pPr marL="285750" indent="-285750">
              <a:spcAft>
                <a:spcPts val="600"/>
              </a:spcAft>
              <a:buSzPts val="852"/>
            </a:pPr>
            <a:r>
              <a:rPr lang="en" sz="1600" dirty="0">
                <a:solidFill>
                  <a:srgbClr val="DE8B26"/>
                </a:solidFill>
                <a:latin typeface="Source Sans Pro"/>
                <a:ea typeface="Source Sans Pro"/>
                <a:cs typeface="Source Sans Pro"/>
                <a:sym typeface="Source Sans Pro"/>
              </a:rPr>
              <a:t>T</a:t>
            </a:r>
            <a:r>
              <a:rPr lang="en-US" sz="1600" dirty="0">
                <a:solidFill>
                  <a:srgbClr val="DE8B26"/>
                </a:solidFill>
                <a:latin typeface="Source Sans Pro"/>
                <a:ea typeface="Source Sans Pro"/>
                <a:cs typeface="Source Sans Pro"/>
                <a:sym typeface="Source Sans Pro"/>
              </a:rPr>
              <a:t>h</a:t>
            </a:r>
            <a:r>
              <a:rPr lang="en" sz="1600" dirty="0">
                <a:solidFill>
                  <a:srgbClr val="DE8B26"/>
                </a:solidFill>
                <a:latin typeface="Source Sans Pro"/>
                <a:ea typeface="Source Sans Pro"/>
                <a:cs typeface="Source Sans Pro"/>
                <a:sym typeface="Source Sans Pro"/>
              </a:rPr>
              <a:t>e only exception for mandatory PERA membership beyond the 9 month mark is for student employees (See member handbook for more details).</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4">
            <a:alphaModFix/>
          </a:blip>
          <a:stretch>
            <a:fillRect/>
          </a:stretch>
        </p:blipFill>
        <p:spPr>
          <a:xfrm>
            <a:off x="146609" y="4594713"/>
            <a:ext cx="1877842" cy="572700"/>
          </a:xfrm>
          <a:prstGeom prst="rect">
            <a:avLst/>
          </a:prstGeom>
          <a:noFill/>
          <a:ln>
            <a:noFill/>
          </a:ln>
        </p:spPr>
      </p:pic>
      <p:sp>
        <p:nvSpPr>
          <p:cNvPr id="4" name="TextBox 3">
            <a:extLst>
              <a:ext uri="{FF2B5EF4-FFF2-40B4-BE49-F238E27FC236}">
                <a16:creationId xmlns:a16="http://schemas.microsoft.com/office/drawing/2014/main" id="{5DA18C70-34F0-7C70-85B8-4683216F6986}"/>
              </a:ext>
            </a:extLst>
          </p:cNvPr>
          <p:cNvSpPr txBox="1"/>
          <p:nvPr/>
        </p:nvSpPr>
        <p:spPr>
          <a:xfrm>
            <a:off x="230458" y="176357"/>
            <a:ext cx="5754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Temporary Employees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929</TotalTime>
  <Words>3087</Words>
  <Application>Microsoft Office PowerPoint</Application>
  <PresentationFormat>On-screen Show (16:9)</PresentationFormat>
  <Paragraphs>257</Paragraphs>
  <Slides>41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PT Serif</vt:lpstr>
      <vt:lpstr>Calibri Light</vt:lpstr>
      <vt:lpstr>Wingdings</vt:lpstr>
      <vt:lpstr>Source Sans Pro</vt:lpstr>
      <vt:lpstr>Calibri</vt:lpstr>
      <vt:lpstr>Arial</vt:lpstr>
      <vt:lpstr>Office 2013 - 2022 Theme</vt:lpstr>
      <vt:lpstr>HCM Quarterly Meeting</vt:lpstr>
      <vt:lpstr>HCM Team</vt:lpstr>
      <vt:lpstr>Information Verification Should be validated for every hire, rehire, transfer, promotion, etc. </vt:lpstr>
      <vt:lpstr>SSN Check, Applicant Type, and Hire Processing</vt:lpstr>
      <vt:lpstr>PowerPoint Presentation</vt:lpstr>
      <vt:lpstr>PowerPoint Presentation</vt:lpstr>
      <vt:lpstr>Self Service Access – Terminated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Central Payroll Bureau</vt:lpstr>
      <vt:lpstr>PowerPoint Presentation</vt:lpstr>
      <vt:lpstr>PowerPoint Presentation</vt:lpstr>
      <vt:lpstr>Examples:</vt:lpstr>
      <vt:lpstr>2026 W-4 Some employees are required to submit new W-4 each year.  (Non-Resident Aliens and employees claiming exempt).  Non-Resident Aliens should indicate at the top of the form their status.  Otherwise, a new W-4 is only required if you have a status change or need to adjust your withholdings.  Most employees will only need to complete the top portion of the W-4.</vt:lpstr>
      <vt:lpstr>Step 2 is used if the filing status is married and your spouse works or if you are single and have multiple jobs.  This is easier than trying to determine how much additional withholding is needed.</vt:lpstr>
      <vt:lpstr>Step 3 is to add child/dependent credits (1040 Line 19) Step 4(a) is if you have additional income (most employees do not want to report this and should use line 4c instead) Step 4(b) is to add additional deductions (add 1040 lines 14 and 20) Step 4(c) is for any additional withholding.  This should be the amount per pay period, not per year.</vt:lpstr>
      <vt:lpstr>To input the W-4 in HCM, use the color coding to enter the data into the correct element.</vt:lpstr>
      <vt:lpstr>Exempt from withholding.</vt:lpstr>
      <vt:lpstr>Step 5 must be signed and dated by employee and completed by employer upon acceptance.  W-4 are signed under penalty of perjury.  Employers may refuse to accept a W-4 if they know the information is not accurate or if the document has been altered or changed.</vt:lpstr>
      <vt:lpstr>Agencies can refuse to accept a W-4 for any of the shown reasons.  If the W-4 is rejected, keep the form and document the request for a corrected W-4.  If a new W-4 is not provided, either default the employee to single with zero adjustments or maintain the last W-4 on file.</vt:lpstr>
      <vt:lpstr>Payroll Withholdings</vt:lpstr>
      <vt:lpstr>W-2 Requests/Issues</vt:lpstr>
      <vt:lpstr>F-1 Visa Holders</vt:lpstr>
      <vt:lpstr>If they still disagree, they can apply to the IRS for a refund.</vt:lpstr>
      <vt:lpstr>PowerPoint Presentation</vt:lpstr>
      <vt:lpstr>Health Benefits Form Update</vt:lpstr>
      <vt:lpstr>Health Benefits Update – Form Changes &amp; Plan Codes</vt:lpstr>
      <vt:lpstr>Review Paycheck &amp; Plan </vt:lpstr>
      <vt:lpstr>Summary Page </vt:lpstr>
      <vt:lpstr>PowerPoint Presentation</vt:lpstr>
      <vt:lpstr>Payroll 101 </vt:lpstr>
      <vt:lpstr>CPB Trainers</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Suzette Porter</dc:creator>
  <cp:lastModifiedBy>Romero, Claudette, DFA</cp:lastModifiedBy>
  <cp:revision>7</cp:revision>
  <dcterms:modified xsi:type="dcterms:W3CDTF">2026-03-03T15:14:16Z</dcterms:modified>
</cp:coreProperties>
</file>