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tags/tag27.xml" ContentType="application/vnd.openxmlformats-officedocument.presentationml.tags+xml"/>
  <Override PartName="/ppt/notesSlides/notesSlide37.xml" ContentType="application/vnd.openxmlformats-officedocument.presentationml.notesSlide+xml"/>
  <Override PartName="/ppt/tags/tag28.xml" ContentType="application/vnd.openxmlformats-officedocument.presentationml.tags+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6"/>
  </p:notesMasterIdLst>
  <p:sldIdLst>
    <p:sldId id="296" r:id="rId5"/>
    <p:sldId id="280" r:id="rId6"/>
    <p:sldId id="315" r:id="rId7"/>
    <p:sldId id="271" r:id="rId8"/>
    <p:sldId id="306" r:id="rId9"/>
    <p:sldId id="274" r:id="rId10"/>
    <p:sldId id="307" r:id="rId11"/>
    <p:sldId id="308" r:id="rId12"/>
    <p:sldId id="303" r:id="rId13"/>
    <p:sldId id="309" r:id="rId14"/>
    <p:sldId id="310" r:id="rId15"/>
    <p:sldId id="311" r:id="rId16"/>
    <p:sldId id="267" r:id="rId17"/>
    <p:sldId id="270" r:id="rId18"/>
    <p:sldId id="312" r:id="rId19"/>
    <p:sldId id="268" r:id="rId20"/>
    <p:sldId id="269" r:id="rId21"/>
    <p:sldId id="313" r:id="rId22"/>
    <p:sldId id="314" r:id="rId23"/>
    <p:sldId id="304" r:id="rId24"/>
    <p:sldId id="281" r:id="rId25"/>
    <p:sldId id="297" r:id="rId26"/>
    <p:sldId id="261" r:id="rId27"/>
    <p:sldId id="262" r:id="rId28"/>
    <p:sldId id="317" r:id="rId29"/>
    <p:sldId id="305" r:id="rId30"/>
    <p:sldId id="318" r:id="rId31"/>
    <p:sldId id="302" r:id="rId32"/>
    <p:sldId id="298" r:id="rId33"/>
    <p:sldId id="299" r:id="rId34"/>
    <p:sldId id="300" r:id="rId35"/>
    <p:sldId id="301" r:id="rId36"/>
    <p:sldId id="259" r:id="rId37"/>
    <p:sldId id="266" r:id="rId38"/>
    <p:sldId id="294" r:id="rId39"/>
    <p:sldId id="260" r:id="rId40"/>
    <p:sldId id="264" r:id="rId41"/>
    <p:sldId id="257" r:id="rId42"/>
    <p:sldId id="263" r:id="rId43"/>
    <p:sldId id="295" r:id="rId44"/>
    <p:sldId id="265" r:id="rId45"/>
  </p:sldIdLst>
  <p:sldSz cx="9144000" cy="5143500" type="screen16x9"/>
  <p:notesSz cx="6858000" cy="9144000"/>
  <p:embeddedFontLst>
    <p:embeddedFont>
      <p:font typeface="Abadi" panose="020B0604020104020204" pitchFamily="34" charset="0"/>
      <p:regular r:id="rId47"/>
    </p:embeddedFont>
    <p:embeddedFont>
      <p:font typeface="Aptos Narrow" panose="020B0004020202020204" pitchFamily="34" charset="0"/>
      <p:regular r:id="rId48"/>
      <p:bold r:id="rId49"/>
      <p:italic r:id="rId50"/>
      <p:boldItalic r:id="rId51"/>
    </p:embeddedFont>
    <p:embeddedFont>
      <p:font typeface="PT Serif" panose="020A0603040505020204" pitchFamily="18" charset="0"/>
      <p:regular r:id="rId52"/>
      <p:bold r:id="rId53"/>
      <p:italic r:id="rId54"/>
      <p:boldItalic r:id="rId55"/>
    </p:embeddedFont>
    <p:embeddedFont>
      <p:font typeface="Source Sans Pro" panose="020B0503030403020204" pitchFamily="34" charset="0"/>
      <p:regular r:id="rId56"/>
      <p:bold r:id="rId57"/>
      <p:italic r:id="rId58"/>
      <p:boldItalic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5E7A7-A461-421A-8F45-3014951198D0}" v="209" dt="2025-05-13T20:19:38.549"/>
    <p1510:client id="{58EBEAF4-AC7E-4FF8-9FF8-65AC861B530C}" v="2840" dt="2025-05-13T20:47:16.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6FBAEE95-9244-71D9-21CA-8DA66641E6B2}"/>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3D2028A4-0EE3-32C1-DEDD-F7AB014D7D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EC8197E4-2DC8-CD73-6640-C8DF02E922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56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EE40AB3D-3C2C-1C87-352C-F845852074B2}"/>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69556B8E-253F-171E-92B2-51C41E690E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721E6BA7-1153-80FF-68B4-3414F3CECE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462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72F2A2A3-9364-7EC9-C812-BAE8A6E8BA8A}"/>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D5EDC09D-0CF6-F162-AD98-ADD16C931A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90A3F4CF-F2E7-01CC-24C4-456FB309D7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92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BB2C34C7-1509-0AEB-8251-A5B77E5BA8A1}"/>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FB756724-1A90-7522-1A3D-836C46502A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64BD09BC-EF7E-77AF-9908-B97BA2991F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92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8EBB04A5-C762-5727-4D88-920F050BCCC7}"/>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AF5FF0A9-06AA-F8F1-FB87-C2A822BB5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1B9B0A05-178F-63DB-18A2-1850B744B7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77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D6C75A33-7C89-B3A1-A56C-7371F9F83D2C}"/>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8A88A862-CB77-13DA-8889-4217B2E376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9A2CC48E-7B57-F9E5-3265-47D350B2F4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4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DF692936-80A9-0CC4-9575-1E15973169F1}"/>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3DA63C74-F1D8-2FE6-9E72-1879066BC8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2B2FF319-ED97-2E62-C6A9-D6FA1220A5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20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3ca17f60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15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looked at the changes indicated by the blue font on the MAPS update file. May need to add or remove information on this slide </a:t>
            </a:r>
            <a:r>
              <a:rPr lang="en-US" err="1"/>
              <a:t>a.g.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Created the place holder for End of Fiscal Year Processes.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BF481B79-F0F6-A934-C7BE-4ABDD18E11DA}"/>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7691A87B-8C5B-B3FA-3C90-AE713E701D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793725F0-DEE0-3FC8-8565-DB62602A8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Created the place holder for End of Fiscal Year Processes.</a:t>
            </a:r>
            <a:endParaRPr/>
          </a:p>
        </p:txBody>
      </p:sp>
    </p:spTree>
    <p:extLst>
      <p:ext uri="{BB962C8B-B14F-4D97-AF65-F5344CB8AC3E}">
        <p14:creationId xmlns:p14="http://schemas.microsoft.com/office/powerpoint/2010/main" val="125495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C3C60458-7F0F-9479-5425-7CCF360F8335}"/>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AA99D842-66DE-C5CE-531C-D4C74C79E9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66959796-81C6-BE1A-1EDE-BEF3046E15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301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A2BC408-0396-2303-BC52-6321E8C882F5}"/>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A029160-BDA5-DE8C-F669-ABBF1F8743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68CF2A7B-5F03-931A-AEFF-34283BBBA2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05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40BABB4-327A-82F0-FE7A-CA98A503069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8550EED4-704E-F06C-DE28-B8D35DBC2A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5FD23D1-3073-D908-947A-FAE083F28B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542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6B1B0B2-DE7B-D18F-6808-C4AAAE9C473F}"/>
            </a:ext>
          </a:extLst>
        </p:cNvPr>
        <p:cNvGrpSpPr/>
        <p:nvPr/>
      </p:nvGrpSpPr>
      <p:grpSpPr>
        <a:xfrm>
          <a:off x="0" y="0"/>
          <a:ext cx="0" cy="0"/>
          <a:chOff x="0" y="0"/>
          <a:chExt cx="0" cy="0"/>
        </a:xfrm>
      </p:grpSpPr>
      <p:sp>
        <p:nvSpPr>
          <p:cNvPr id="152" name="Google Shape;152;g153ca17f60e_0_221:notes">
            <a:extLst>
              <a:ext uri="{FF2B5EF4-FFF2-40B4-BE49-F238E27FC236}">
                <a16:creationId xmlns:a16="http://schemas.microsoft.com/office/drawing/2014/main" id="{FAE2855E-CB18-1DF2-0312-486A19F0B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a:extLst>
              <a:ext uri="{FF2B5EF4-FFF2-40B4-BE49-F238E27FC236}">
                <a16:creationId xmlns:a16="http://schemas.microsoft.com/office/drawing/2014/main" id="{6415D4C2-C7C7-6AFA-3F27-F6325AECF7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334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3ca17f60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Will need to verify with Elizabeth Jaramillo if we are allowed to use </a:t>
            </a:r>
            <a:r>
              <a:rPr lang="en-US" err="1"/>
              <a:t>TinyURL</a:t>
            </a:r>
            <a:r>
              <a:rPr lang="en-US"/>
              <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9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3ca17f60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8B05D25-5014-5496-BAB8-A32F76E8D704}"/>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FDBE1329-A9AC-5791-41AE-658E621638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3C86D9A6-A70F-CF4A-BF42-60325D2119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65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0692066C-41C8-D3CF-6238-7FF0C371FBD4}"/>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544DAE9A-E23F-91C2-E941-35F5D7826A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D7E9D17A-3914-CD0D-08CD-58B417BE9C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193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D0D51CE6-2B96-50D5-0AEC-99C81069F13A}"/>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7AAFC7EE-3449-16A6-92D7-9382A22FAA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5134CC94-503A-848C-374F-9495AB1930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036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14426E14-8F56-0B88-8833-17DFA9DB3C19}"/>
            </a:ext>
          </a:extLst>
        </p:cNvPr>
        <p:cNvGrpSpPr/>
        <p:nvPr/>
      </p:nvGrpSpPr>
      <p:grpSpPr>
        <a:xfrm>
          <a:off x="0" y="0"/>
          <a:ext cx="0" cy="0"/>
          <a:chOff x="0" y="0"/>
          <a:chExt cx="0" cy="0"/>
        </a:xfrm>
      </p:grpSpPr>
      <p:sp>
        <p:nvSpPr>
          <p:cNvPr id="51" name="Google Shape;51;g153ca17f60e_0_42:notes">
            <a:extLst>
              <a:ext uri="{FF2B5EF4-FFF2-40B4-BE49-F238E27FC236}">
                <a16:creationId xmlns:a16="http://schemas.microsoft.com/office/drawing/2014/main" id="{2B2D87C2-999C-4090-90D5-E58C394C27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a:extLst>
              <a:ext uri="{FF2B5EF4-FFF2-40B4-BE49-F238E27FC236}">
                <a16:creationId xmlns:a16="http://schemas.microsoft.com/office/drawing/2014/main" id="{F8AACE54-6265-2529-A6F4-D3C56E1212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79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SHB.Questions@hca.nm.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hyperlink" Target="mailto:support@rtsolutions.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38.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hyperlink" Target="https://tinyurl.com/CPBTrainers"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900" b="1">
                <a:solidFill>
                  <a:srgbClr val="DE8B26"/>
                </a:solidFill>
                <a:latin typeface="PT Serif"/>
                <a:ea typeface="PT Serif"/>
                <a:cs typeface="PT Serif"/>
                <a:sym typeface="PT Serif"/>
              </a:rPr>
              <a:t>HCM Quarterly Meeting</a:t>
            </a:r>
            <a:endParaRPr sz="3900" b="1">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rgbClr val="004D4C"/>
                </a:solidFill>
                <a:latin typeface="Source Sans Pro"/>
                <a:ea typeface="Source Sans Pro"/>
                <a:cs typeface="Source Sans Pro"/>
                <a:sym typeface="Source Sans Pro"/>
              </a:rPr>
              <a:t>Presented by Central Payroll &amp; the SHARE Team</a:t>
            </a:r>
            <a:endParaRPr sz="2000" b="1">
              <a:solidFill>
                <a:srgbClr val="004D4C"/>
              </a:solidFill>
              <a:latin typeface="Source Sans Pro"/>
              <a:ea typeface="Source Sans Pro"/>
              <a:cs typeface="Source Sans Pro"/>
              <a:sym typeface="Source Sans Pro"/>
            </a:endParaRPr>
          </a:p>
        </p:txBody>
      </p:sp>
      <p:pic>
        <p:nvPicPr>
          <p:cNvPr id="56" name="Google Shape;56;p13"/>
          <p:cNvPicPr preferRelativeResize="0"/>
          <p:nvPr/>
        </p:nvPicPr>
        <p:blipFill>
          <a:blip r:embed="rId4">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5">
            <a:alphaModFix/>
          </a:blip>
          <a:stretch>
            <a:fillRect/>
          </a:stretch>
        </p:blipFill>
        <p:spPr>
          <a:xfrm>
            <a:off x="6580832" y="0"/>
            <a:ext cx="2563174" cy="241622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56381" y="318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Benefits Update– 07/05/25</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112761" y="895825"/>
            <a:ext cx="6466459" cy="3616798"/>
          </a:xfrm>
          <a:prstGeom prst="rect">
            <a:avLst/>
          </a:prstGeom>
        </p:spPr>
        <p:txBody>
          <a:bodyPr spcFirstLastPara="1" wrap="square" lIns="91425" tIns="91425" rIns="91425" bIns="91425" anchor="t" anchorCtr="0">
            <a:normAutofit/>
          </a:bodyPr>
          <a:lstStyle/>
          <a:p>
            <a:pPr marL="342900">
              <a:spcAft>
                <a:spcPts val="1200"/>
              </a:spcAft>
            </a:pPr>
            <a:r>
              <a:rPr lang="en-US" sz="2000" b="1" dirty="0">
                <a:solidFill>
                  <a:schemeClr val="lt1"/>
                </a:solidFill>
                <a:latin typeface="Source Sans Pro"/>
                <a:ea typeface="Source Sans Pro"/>
                <a:cs typeface="Source Sans Pro"/>
                <a:sym typeface="Source Sans Pro"/>
              </a:rPr>
              <a:t>There will no longer be a tiered benefit system (A, B, C)</a:t>
            </a:r>
          </a:p>
          <a:p>
            <a:pPr marL="342900">
              <a:spcAft>
                <a:spcPts val="1200"/>
              </a:spcAft>
            </a:pPr>
            <a:r>
              <a:rPr lang="en-US" sz="2000" b="1" dirty="0">
                <a:solidFill>
                  <a:schemeClr val="lt1"/>
                </a:solidFill>
                <a:latin typeface="Source Sans Pro"/>
                <a:ea typeface="Source Sans Pro"/>
                <a:cs typeface="Source Sans Pro"/>
                <a:sym typeface="Source Sans Pro"/>
              </a:rPr>
              <a:t>All employees will be moved into the base tier (20/80 split) with an effective date of 7/5/25</a:t>
            </a:r>
          </a:p>
          <a:p>
            <a:pPr marL="342900">
              <a:spcAft>
                <a:spcPts val="1200"/>
              </a:spcAft>
            </a:pPr>
            <a:r>
              <a:rPr lang="en-US" sz="2000" b="1" dirty="0">
                <a:solidFill>
                  <a:schemeClr val="lt1"/>
                </a:solidFill>
                <a:latin typeface="Source Sans Pro"/>
                <a:ea typeface="Source Sans Pro"/>
                <a:cs typeface="Source Sans Pro"/>
                <a:sym typeface="Source Sans Pro"/>
              </a:rPr>
              <a:t>HR will not need to make any changes. This move will be handled by the SHARE Team</a:t>
            </a:r>
          </a:p>
          <a:p>
            <a:pPr marL="342900">
              <a:spcAft>
                <a:spcPts val="1200"/>
              </a:spcAft>
            </a:pPr>
            <a:r>
              <a:rPr lang="en-US" sz="2000" b="1" dirty="0">
                <a:solidFill>
                  <a:schemeClr val="lt1"/>
                </a:solidFill>
                <a:latin typeface="Source Sans Pro"/>
                <a:ea typeface="Source Sans Pro"/>
                <a:cs typeface="Source Sans Pro"/>
                <a:sym typeface="Source Sans Pro"/>
              </a:rPr>
              <a:t>Some employees may qualify for SEPA (State Employee Premium Assistance). </a:t>
            </a:r>
            <a:r>
              <a:rPr lang="en-US" sz="2000" b="1" dirty="0" err="1">
                <a:solidFill>
                  <a:schemeClr val="lt1"/>
                </a:solidFill>
                <a:latin typeface="Source Sans Pro"/>
                <a:ea typeface="Source Sans Pro"/>
                <a:cs typeface="Source Sans Pro"/>
                <a:sym typeface="Source Sans Pro"/>
              </a:rPr>
              <a:t>EasiGov</a:t>
            </a:r>
            <a:r>
              <a:rPr lang="en-US" sz="2000" b="1" dirty="0">
                <a:solidFill>
                  <a:schemeClr val="lt1"/>
                </a:solidFill>
                <a:latin typeface="Source Sans Pro"/>
                <a:ea typeface="Source Sans Pro"/>
                <a:cs typeface="Source Sans Pro"/>
                <a:sym typeface="Source Sans Pro"/>
              </a:rPr>
              <a:t> will do the setup on these employees.</a:t>
            </a:r>
          </a:p>
        </p:txBody>
      </p:sp>
      <p:pic>
        <p:nvPicPr>
          <p:cNvPr id="66" name="Google Shape;66;p14"/>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71050" y="753680"/>
            <a:ext cx="43329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48F59118-DF06-28AA-4740-0422823F5A29}"/>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B18C4D7B-E20E-DC96-9E84-8390E373C59B}"/>
              </a:ext>
            </a:extLst>
          </p:cNvPr>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64" name="Google Shape;64;p14">
            <a:extLst>
              <a:ext uri="{FF2B5EF4-FFF2-40B4-BE49-F238E27FC236}">
                <a16:creationId xmlns:a16="http://schemas.microsoft.com/office/drawing/2014/main" id="{6777135E-5D14-41AB-2011-5ABC131E5E34}"/>
              </a:ext>
            </a:extLst>
          </p:cNvPr>
          <p:cNvSpPr txBox="1">
            <a:spLocks noGrp="1"/>
          </p:cNvSpPr>
          <p:nvPr>
            <p:ph type="ctrTitle" idx="4294967295"/>
          </p:nvPr>
        </p:nvSpPr>
        <p:spPr>
          <a:xfrm>
            <a:off x="56381" y="318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Benefits Update– 07/05/25</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3E5E02CE-3C9F-58E6-63A1-F2CC8514972D}"/>
              </a:ext>
            </a:extLst>
          </p:cNvPr>
          <p:cNvSpPr txBox="1">
            <a:spLocks noGrp="1"/>
          </p:cNvSpPr>
          <p:nvPr>
            <p:ph type="subTitle" idx="4294967295"/>
          </p:nvPr>
        </p:nvSpPr>
        <p:spPr>
          <a:xfrm>
            <a:off x="112761" y="895825"/>
            <a:ext cx="6858680" cy="3616798"/>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Premium Breakdowns by percentage Employee/Employer</a:t>
            </a:r>
          </a:p>
          <a:p>
            <a:pPr marL="0" lvl="0" indent="0" algn="l" rtl="0">
              <a:spcBef>
                <a:spcPts val="0"/>
              </a:spcBef>
              <a:spcAft>
                <a:spcPts val="1200"/>
              </a:spcAft>
              <a:buNone/>
            </a:pPr>
            <a:endParaRPr lang="en-US"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5195D2A9-05D0-7CAD-49B1-C5126081A3C6}"/>
              </a:ext>
            </a:extLst>
          </p:cNvPr>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605CA689-C214-1586-0396-A137E96362CD}"/>
              </a:ext>
            </a:extLst>
          </p:cNvPr>
          <p:cNvCxnSpPr/>
          <p:nvPr/>
        </p:nvCxnSpPr>
        <p:spPr>
          <a:xfrm>
            <a:off x="371050" y="753680"/>
            <a:ext cx="4332900" cy="0"/>
          </a:xfrm>
          <a:prstGeom prst="straightConnector1">
            <a:avLst/>
          </a:prstGeom>
          <a:noFill/>
          <a:ln w="38100" cap="flat" cmpd="sng">
            <a:solidFill>
              <a:schemeClr val="lt1"/>
            </a:solidFill>
            <a:prstDash val="solid"/>
            <a:round/>
            <a:headEnd type="none" w="med" len="med"/>
            <a:tailEnd type="none" w="med" len="med"/>
          </a:ln>
        </p:spPr>
      </p:cxnSp>
      <p:graphicFrame>
        <p:nvGraphicFramePr>
          <p:cNvPr id="2" name="Table 1">
            <a:extLst>
              <a:ext uri="{FF2B5EF4-FFF2-40B4-BE49-F238E27FC236}">
                <a16:creationId xmlns:a16="http://schemas.microsoft.com/office/drawing/2014/main" id="{FBB5347D-B747-99A7-050E-5AF1E456097F}"/>
              </a:ext>
            </a:extLst>
          </p:cNvPr>
          <p:cNvGraphicFramePr>
            <a:graphicFrameLocks noGrp="1"/>
          </p:cNvGraphicFramePr>
          <p:nvPr/>
        </p:nvGraphicFramePr>
        <p:xfrm>
          <a:off x="555587" y="2285661"/>
          <a:ext cx="7517897" cy="2026920"/>
        </p:xfrm>
        <a:graphic>
          <a:graphicData uri="http://schemas.openxmlformats.org/drawingml/2006/table">
            <a:tbl>
              <a:tblPr>
                <a:tableStyleId>{5C22544A-7EE6-4342-B048-85BDC9FD1C3A}</a:tableStyleId>
              </a:tblPr>
              <a:tblGrid>
                <a:gridCol w="1040381">
                  <a:extLst>
                    <a:ext uri="{9D8B030D-6E8A-4147-A177-3AD203B41FA5}">
                      <a16:colId xmlns:a16="http://schemas.microsoft.com/office/drawing/2014/main" val="3053953950"/>
                    </a:ext>
                  </a:extLst>
                </a:gridCol>
                <a:gridCol w="790393">
                  <a:extLst>
                    <a:ext uri="{9D8B030D-6E8A-4147-A177-3AD203B41FA5}">
                      <a16:colId xmlns:a16="http://schemas.microsoft.com/office/drawing/2014/main" val="206040650"/>
                    </a:ext>
                  </a:extLst>
                </a:gridCol>
                <a:gridCol w="983485">
                  <a:extLst>
                    <a:ext uri="{9D8B030D-6E8A-4147-A177-3AD203B41FA5}">
                      <a16:colId xmlns:a16="http://schemas.microsoft.com/office/drawing/2014/main" val="3643059228"/>
                    </a:ext>
                  </a:extLst>
                </a:gridCol>
                <a:gridCol w="1177860">
                  <a:extLst>
                    <a:ext uri="{9D8B030D-6E8A-4147-A177-3AD203B41FA5}">
                      <a16:colId xmlns:a16="http://schemas.microsoft.com/office/drawing/2014/main" val="2209740441"/>
                    </a:ext>
                  </a:extLst>
                </a:gridCol>
                <a:gridCol w="1138858">
                  <a:extLst>
                    <a:ext uri="{9D8B030D-6E8A-4147-A177-3AD203B41FA5}">
                      <a16:colId xmlns:a16="http://schemas.microsoft.com/office/drawing/2014/main" val="3794381828"/>
                    </a:ext>
                  </a:extLst>
                </a:gridCol>
                <a:gridCol w="858043">
                  <a:extLst>
                    <a:ext uri="{9D8B030D-6E8A-4147-A177-3AD203B41FA5}">
                      <a16:colId xmlns:a16="http://schemas.microsoft.com/office/drawing/2014/main" val="857614357"/>
                    </a:ext>
                  </a:extLst>
                </a:gridCol>
                <a:gridCol w="1021851">
                  <a:extLst>
                    <a:ext uri="{9D8B030D-6E8A-4147-A177-3AD203B41FA5}">
                      <a16:colId xmlns:a16="http://schemas.microsoft.com/office/drawing/2014/main" val="3907283467"/>
                    </a:ext>
                  </a:extLst>
                </a:gridCol>
                <a:gridCol w="507026">
                  <a:extLst>
                    <a:ext uri="{9D8B030D-6E8A-4147-A177-3AD203B41FA5}">
                      <a16:colId xmlns:a16="http://schemas.microsoft.com/office/drawing/2014/main" val="922399798"/>
                    </a:ext>
                  </a:extLst>
                </a:gridCol>
              </a:tblGrid>
              <a:tr h="190500">
                <a:tc>
                  <a:txBody>
                    <a:bodyPr/>
                    <a:lstStyle/>
                    <a:p>
                      <a:pPr algn="ctr" fontAlgn="b"/>
                      <a:r>
                        <a:rPr lang="en-US" sz="1100" b="1" u="none" strike="noStrike">
                          <a:effectLst/>
                        </a:rPr>
                        <a:t>Elig Fld 1</a:t>
                      </a:r>
                      <a:endParaRPr lang="en-US" sz="11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dirty="0">
                          <a:effectLst/>
                        </a:rPr>
                        <a:t>Blank</a:t>
                      </a:r>
                    </a:p>
                    <a:p>
                      <a:pPr algn="ctr" fontAlgn="b"/>
                      <a:r>
                        <a:rPr lang="en-US" sz="1100" b="1" u="none" strike="noStrike" dirty="0">
                          <a:effectLst/>
                        </a:rPr>
                        <a:t>(or A, B, C)</a:t>
                      </a:r>
                      <a:endParaRPr lang="en-US" sz="11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dirty="0">
                          <a:effectLst/>
                        </a:rPr>
                        <a:t>FPL1</a:t>
                      </a:r>
                      <a:endParaRPr lang="en-US" sz="11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a:effectLst/>
                        </a:rPr>
                        <a:t>FPL2</a:t>
                      </a:r>
                      <a:endParaRPr lang="en-US" sz="11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a:effectLst/>
                        </a:rPr>
                        <a:t>FPL3</a:t>
                      </a:r>
                      <a:endParaRPr lang="en-US" sz="11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a:effectLst/>
                        </a:rPr>
                        <a:t>EEONLY</a:t>
                      </a:r>
                      <a:endParaRPr lang="en-US" sz="11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dirty="0">
                          <a:effectLst/>
                        </a:rPr>
                        <a:t>SP</a:t>
                      </a:r>
                      <a:endParaRPr lang="en-US" sz="11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b="1" u="none" strike="noStrike" dirty="0">
                          <a:effectLst/>
                        </a:rPr>
                        <a:t>LD</a:t>
                      </a:r>
                      <a:endParaRPr lang="en-US" sz="1100" b="1"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243634791"/>
                  </a:ext>
                </a:extLst>
              </a:tr>
              <a:tr h="556260">
                <a:tc>
                  <a:txBody>
                    <a:bodyPr/>
                    <a:lstStyle/>
                    <a:p>
                      <a:pPr algn="ctr" fontAlgn="ctr"/>
                      <a:r>
                        <a:rPr lang="en-US" sz="1100" u="none" strike="noStrike">
                          <a:effectLst/>
                        </a:rPr>
                        <a:t>Household Type</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All Others </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SEPA Group 1 138-175% FPL</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SEPA Group 2 &gt;175-212% FPL </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dirty="0">
                          <a:effectLst/>
                        </a:rPr>
                        <a:t>SEPA Group 3 &gt;212-250% FPL</a:t>
                      </a:r>
                      <a:endParaRPr lang="en-US" sz="11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dirty="0">
                          <a:effectLst/>
                        </a:rPr>
                        <a:t>EE&lt;50K</a:t>
                      </a:r>
                      <a:endParaRPr lang="en-US" sz="11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Non-Medicaid Elig</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dirty="0">
                          <a:effectLst/>
                        </a:rPr>
                        <a:t>Line of Duty</a:t>
                      </a:r>
                      <a:endParaRPr lang="en-US" sz="1100" b="1"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3540606273"/>
                  </a:ext>
                </a:extLst>
              </a:tr>
              <a:tr h="190500">
                <a:tc>
                  <a:txBody>
                    <a:bodyPr/>
                    <a:lstStyle/>
                    <a:p>
                      <a:pPr algn="l" fontAlgn="ctr"/>
                      <a:r>
                        <a:rPr lang="en-US" sz="1100" u="none" strike="noStrike">
                          <a:effectLst/>
                        </a:rPr>
                        <a:t>EE Only</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20/80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5/95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10/90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10/90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062083976"/>
                  </a:ext>
                </a:extLst>
              </a:tr>
              <a:tr h="373380">
                <a:tc>
                  <a:txBody>
                    <a:bodyPr/>
                    <a:lstStyle/>
                    <a:p>
                      <a:pPr algn="l" fontAlgn="ctr"/>
                      <a:r>
                        <a:rPr lang="en-US" sz="1100" u="none" strike="noStrike">
                          <a:effectLst/>
                        </a:rPr>
                        <a:t>Employee + Spouse</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20/80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5/95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dirty="0">
                          <a:effectLst/>
                        </a:rPr>
                        <a:t>10/90</a:t>
                      </a:r>
                      <a:endParaRPr lang="en-US"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697365709"/>
                  </a:ext>
                </a:extLst>
              </a:tr>
              <a:tr h="373380">
                <a:tc>
                  <a:txBody>
                    <a:bodyPr/>
                    <a:lstStyle/>
                    <a:p>
                      <a:pPr algn="l" fontAlgn="ctr"/>
                      <a:r>
                        <a:rPr lang="en-US" sz="1100" u="none" strike="noStrike">
                          <a:effectLst/>
                        </a:rPr>
                        <a:t>Employee + Children</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20/80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5/95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10/90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15/85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282421657"/>
                  </a:ext>
                </a:extLst>
              </a:tr>
              <a:tr h="190500">
                <a:tc>
                  <a:txBody>
                    <a:bodyPr/>
                    <a:lstStyle/>
                    <a:p>
                      <a:pPr algn="l" fontAlgn="ctr"/>
                      <a:r>
                        <a:rPr lang="en-US" sz="1100" u="none" strike="noStrike">
                          <a:effectLst/>
                        </a:rPr>
                        <a:t>Family</a:t>
                      </a:r>
                      <a:endParaRPr lang="en-US" sz="11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20/80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5/95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10/90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15/85</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a:effectLst/>
                        </a:rPr>
                        <a:t>0/100</a:t>
                      </a:r>
                      <a:endParaRPr lang="en-US" sz="11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100" u="none" strike="noStrike" dirty="0">
                          <a:effectLst/>
                        </a:rPr>
                        <a:t>0/100</a:t>
                      </a:r>
                      <a:endParaRPr lang="en-US" sz="11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4050509734"/>
                  </a:ext>
                </a:extLst>
              </a:tr>
            </a:tbl>
          </a:graphicData>
        </a:graphic>
      </p:graphicFrame>
      <p:cxnSp>
        <p:nvCxnSpPr>
          <p:cNvPr id="6" name="Straight Arrow Connector 5">
            <a:extLst>
              <a:ext uri="{FF2B5EF4-FFF2-40B4-BE49-F238E27FC236}">
                <a16:creationId xmlns:a16="http://schemas.microsoft.com/office/drawing/2014/main" id="{FD3A8316-70A5-2004-F3C0-4095ABAC9B90}"/>
              </a:ext>
            </a:extLst>
          </p:cNvPr>
          <p:cNvCxnSpPr/>
          <p:nvPr/>
        </p:nvCxnSpPr>
        <p:spPr>
          <a:xfrm>
            <a:off x="1903141" y="1947746"/>
            <a:ext cx="0" cy="337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D1A5DC-6186-56AF-EE01-53C6E852F513}"/>
              </a:ext>
            </a:extLst>
          </p:cNvPr>
          <p:cNvSpPr txBox="1"/>
          <p:nvPr/>
        </p:nvSpPr>
        <p:spPr>
          <a:xfrm>
            <a:off x="874220" y="1475536"/>
            <a:ext cx="2057842" cy="523220"/>
          </a:xfrm>
          <a:prstGeom prst="rect">
            <a:avLst/>
          </a:prstGeom>
          <a:noFill/>
        </p:spPr>
        <p:txBody>
          <a:bodyPr wrap="square" rtlCol="0">
            <a:spAutoFit/>
          </a:bodyPr>
          <a:lstStyle/>
          <a:p>
            <a:pPr algn="ctr"/>
            <a:r>
              <a:rPr lang="en-US" dirty="0"/>
              <a:t>Most employees will be in this category</a:t>
            </a:r>
          </a:p>
        </p:txBody>
      </p:sp>
    </p:spTree>
    <p:extLst>
      <p:ext uri="{BB962C8B-B14F-4D97-AF65-F5344CB8AC3E}">
        <p14:creationId xmlns:p14="http://schemas.microsoft.com/office/powerpoint/2010/main" val="168263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28B88BD8-776B-77E2-BFF9-7A51E3DC4E8D}"/>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B85E0E71-675F-3F38-05A3-58F63B09C98F}"/>
              </a:ext>
            </a:extLst>
          </p:cNvPr>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65" name="Google Shape;65;p14">
            <a:extLst>
              <a:ext uri="{FF2B5EF4-FFF2-40B4-BE49-F238E27FC236}">
                <a16:creationId xmlns:a16="http://schemas.microsoft.com/office/drawing/2014/main" id="{4382858E-E657-32F8-6B39-9F99A0DFC609}"/>
              </a:ext>
            </a:extLst>
          </p:cNvPr>
          <p:cNvSpPr txBox="1">
            <a:spLocks noGrp="1"/>
          </p:cNvSpPr>
          <p:nvPr>
            <p:ph type="subTitle" idx="4294967295"/>
          </p:nvPr>
        </p:nvSpPr>
        <p:spPr>
          <a:xfrm>
            <a:off x="112761" y="239486"/>
            <a:ext cx="2953106" cy="4724400"/>
          </a:xfrm>
          <a:prstGeom prst="rect">
            <a:avLst/>
          </a:prstGeom>
        </p:spPr>
        <p:txBody>
          <a:bodyPr spcFirstLastPara="1" wrap="square" lIns="91425" tIns="91425" rIns="91425" bIns="91425" anchor="t" anchorCtr="0">
            <a:normAutofit fontScale="85000" lnSpcReduction="20000"/>
          </a:bodyPr>
          <a:lstStyle/>
          <a:p>
            <a:pPr marL="342900">
              <a:spcAft>
                <a:spcPts val="1200"/>
              </a:spcAft>
            </a:pPr>
            <a:r>
              <a:rPr lang="en-US" sz="2000" dirty="0">
                <a:solidFill>
                  <a:schemeClr val="lt1"/>
                </a:solidFill>
                <a:latin typeface="Source Sans Pro"/>
                <a:ea typeface="Source Sans Pro"/>
                <a:cs typeface="Source Sans Pro"/>
                <a:sym typeface="Source Sans Pro"/>
              </a:rPr>
              <a:t>Eligibility Fields 3 and 4 will be the only ones available for election. </a:t>
            </a:r>
          </a:p>
          <a:p>
            <a:pPr marL="0" indent="0">
              <a:spcAft>
                <a:spcPts val="1200"/>
              </a:spcAft>
              <a:buNone/>
            </a:pPr>
            <a:endParaRPr lang="en-US" sz="2000" dirty="0">
              <a:solidFill>
                <a:schemeClr val="lt1"/>
              </a:solidFill>
              <a:latin typeface="Source Sans Pro"/>
              <a:ea typeface="Source Sans Pro"/>
              <a:cs typeface="Source Sans Pro"/>
              <a:sym typeface="Source Sans Pro"/>
            </a:endParaRPr>
          </a:p>
          <a:p>
            <a:pPr marL="342900">
              <a:spcAft>
                <a:spcPts val="1200"/>
              </a:spcAft>
            </a:pPr>
            <a:r>
              <a:rPr lang="en-US" sz="2000" dirty="0">
                <a:solidFill>
                  <a:schemeClr val="lt1"/>
                </a:solidFill>
                <a:latin typeface="Source Sans Pro"/>
                <a:ea typeface="Source Sans Pro"/>
                <a:cs typeface="Source Sans Pro"/>
                <a:sym typeface="Source Sans Pro"/>
              </a:rPr>
              <a:t>All other </a:t>
            </a:r>
            <a:r>
              <a:rPr lang="en-US" sz="2000" dirty="0" err="1">
                <a:solidFill>
                  <a:schemeClr val="lt1"/>
                </a:solidFill>
                <a:latin typeface="Source Sans Pro"/>
                <a:ea typeface="Source Sans Pro"/>
                <a:cs typeface="Source Sans Pro"/>
                <a:sym typeface="Source Sans Pro"/>
              </a:rPr>
              <a:t>elig</a:t>
            </a:r>
            <a:r>
              <a:rPr lang="en-US" sz="2000" dirty="0">
                <a:solidFill>
                  <a:schemeClr val="lt1"/>
                </a:solidFill>
                <a:latin typeface="Source Sans Pro"/>
                <a:ea typeface="Source Sans Pro"/>
                <a:cs typeface="Source Sans Pro"/>
                <a:sym typeface="Source Sans Pro"/>
              </a:rPr>
              <a:t> fields are for use by HCA/</a:t>
            </a:r>
            <a:r>
              <a:rPr lang="en-US" sz="2000" dirty="0" err="1">
                <a:solidFill>
                  <a:schemeClr val="lt1"/>
                </a:solidFill>
                <a:latin typeface="Source Sans Pro"/>
                <a:ea typeface="Source Sans Pro"/>
                <a:cs typeface="Source Sans Pro"/>
                <a:sym typeface="Source Sans Pro"/>
              </a:rPr>
              <a:t>EasiGov</a:t>
            </a:r>
            <a:endParaRPr lang="en-US" sz="2000" dirty="0">
              <a:solidFill>
                <a:schemeClr val="lt1"/>
              </a:solidFill>
              <a:latin typeface="Source Sans Pro"/>
              <a:ea typeface="Source Sans Pro"/>
              <a:cs typeface="Source Sans Pro"/>
              <a:sym typeface="Source Sans Pro"/>
            </a:endParaRPr>
          </a:p>
          <a:p>
            <a:pPr marL="0" indent="0">
              <a:spcAft>
                <a:spcPts val="1200"/>
              </a:spcAft>
              <a:buNone/>
            </a:pPr>
            <a:endParaRPr lang="en-US" sz="2000" dirty="0">
              <a:solidFill>
                <a:schemeClr val="lt1"/>
              </a:solidFill>
              <a:latin typeface="Source Sans Pro"/>
              <a:ea typeface="Source Sans Pro"/>
              <a:cs typeface="Source Sans Pro"/>
              <a:sym typeface="Source Sans Pro"/>
            </a:endParaRPr>
          </a:p>
          <a:p>
            <a:pPr marL="342900">
              <a:spcAft>
                <a:spcPts val="1200"/>
              </a:spcAft>
            </a:pPr>
            <a:r>
              <a:rPr lang="en-US" sz="2000" dirty="0">
                <a:solidFill>
                  <a:schemeClr val="lt1"/>
                </a:solidFill>
                <a:latin typeface="Source Sans Pro"/>
                <a:ea typeface="Source Sans Pro"/>
                <a:cs typeface="Source Sans Pro"/>
                <a:sym typeface="Source Sans Pro"/>
              </a:rPr>
              <a:t>Going forward, Elig </a:t>
            </a:r>
            <a:r>
              <a:rPr lang="en-US" sz="2000" dirty="0" err="1">
                <a:solidFill>
                  <a:schemeClr val="lt1"/>
                </a:solidFill>
                <a:latin typeface="Source Sans Pro"/>
                <a:ea typeface="Source Sans Pro"/>
                <a:cs typeface="Source Sans Pro"/>
                <a:sym typeface="Source Sans Pro"/>
              </a:rPr>
              <a:t>Fld</a:t>
            </a:r>
            <a:r>
              <a:rPr lang="en-US" sz="2000" dirty="0">
                <a:solidFill>
                  <a:schemeClr val="lt1"/>
                </a:solidFill>
                <a:latin typeface="Source Sans Pro"/>
                <a:ea typeface="Source Sans Pro"/>
                <a:cs typeface="Source Sans Pro"/>
                <a:sym typeface="Source Sans Pro"/>
              </a:rPr>
              <a:t> 1 will be blank for all new hires. We will work towards removing A, B and C from all active employees. </a:t>
            </a:r>
            <a:r>
              <a:rPr lang="en-US" sz="2000" dirty="0" err="1">
                <a:solidFill>
                  <a:schemeClr val="lt1"/>
                </a:solidFill>
                <a:latin typeface="Source Sans Pro"/>
                <a:ea typeface="Source Sans Pro"/>
                <a:cs typeface="Source Sans Pro"/>
                <a:sym typeface="Source Sans Pro"/>
              </a:rPr>
              <a:t>EasiGov</a:t>
            </a:r>
            <a:r>
              <a:rPr lang="en-US" sz="2000" dirty="0">
                <a:solidFill>
                  <a:schemeClr val="lt1"/>
                </a:solidFill>
                <a:latin typeface="Source Sans Pro"/>
                <a:ea typeface="Source Sans Pro"/>
                <a:cs typeface="Source Sans Pro"/>
                <a:sym typeface="Source Sans Pro"/>
              </a:rPr>
              <a:t> will use this field for SEPA qualified employees.</a:t>
            </a:r>
          </a:p>
        </p:txBody>
      </p:sp>
      <p:pic>
        <p:nvPicPr>
          <p:cNvPr id="4" name="Picture 3">
            <a:extLst>
              <a:ext uri="{FF2B5EF4-FFF2-40B4-BE49-F238E27FC236}">
                <a16:creationId xmlns:a16="http://schemas.microsoft.com/office/drawing/2014/main" id="{9CAAF1A1-AE32-AC59-7281-72198B4E8EBA}"/>
              </a:ext>
            </a:extLst>
          </p:cNvPr>
          <p:cNvPicPr>
            <a:picLocks noChangeAspect="1"/>
          </p:cNvPicPr>
          <p:nvPr/>
        </p:nvPicPr>
        <p:blipFill>
          <a:blip r:embed="rId4"/>
          <a:srcRect l="7092" r="3110"/>
          <a:stretch/>
        </p:blipFill>
        <p:spPr>
          <a:xfrm>
            <a:off x="3065867" y="292990"/>
            <a:ext cx="5965372" cy="4557520"/>
          </a:xfrm>
          <a:prstGeom prst="rect">
            <a:avLst/>
          </a:prstGeom>
        </p:spPr>
      </p:pic>
    </p:spTree>
    <p:extLst>
      <p:ext uri="{BB962C8B-B14F-4D97-AF65-F5344CB8AC3E}">
        <p14:creationId xmlns:p14="http://schemas.microsoft.com/office/powerpoint/2010/main" val="215653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15D77450-ABAA-490D-1D97-049A1A3EB7C4}"/>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B20383E9-B09D-58F0-DE14-F33316597916}"/>
              </a:ext>
            </a:extLst>
          </p:cNvPr>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pic>
        <p:nvPicPr>
          <p:cNvPr id="4" name="Picture 3">
            <a:extLst>
              <a:ext uri="{FF2B5EF4-FFF2-40B4-BE49-F238E27FC236}">
                <a16:creationId xmlns:a16="http://schemas.microsoft.com/office/drawing/2014/main" id="{BF26F9D7-2B3D-E6D8-AA2D-44A2EBD19C74}"/>
              </a:ext>
            </a:extLst>
          </p:cNvPr>
          <p:cNvPicPr>
            <a:picLocks noChangeAspect="1"/>
          </p:cNvPicPr>
          <p:nvPr/>
        </p:nvPicPr>
        <p:blipFill>
          <a:blip r:embed="rId4"/>
          <a:srcRect l="6419" t="25740" r="3783" b="-10208"/>
          <a:stretch/>
        </p:blipFill>
        <p:spPr>
          <a:xfrm>
            <a:off x="0" y="96121"/>
            <a:ext cx="8637333" cy="5574044"/>
          </a:xfrm>
          <a:prstGeom prst="rect">
            <a:avLst/>
          </a:prstGeom>
        </p:spPr>
      </p:pic>
      <p:pic>
        <p:nvPicPr>
          <p:cNvPr id="3" name="Picture 2">
            <a:extLst>
              <a:ext uri="{FF2B5EF4-FFF2-40B4-BE49-F238E27FC236}">
                <a16:creationId xmlns:a16="http://schemas.microsoft.com/office/drawing/2014/main" id="{5CF3DABF-AF02-2FC9-1509-00DDCC162496}"/>
              </a:ext>
            </a:extLst>
          </p:cNvPr>
          <p:cNvPicPr>
            <a:picLocks noChangeAspect="1"/>
          </p:cNvPicPr>
          <p:nvPr/>
        </p:nvPicPr>
        <p:blipFill>
          <a:blip r:embed="rId5"/>
          <a:stretch>
            <a:fillRect/>
          </a:stretch>
        </p:blipFill>
        <p:spPr>
          <a:xfrm>
            <a:off x="7523000" y="1481443"/>
            <a:ext cx="1464382" cy="336226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71479B4-30B1-2AF6-FECE-69615EF17E1F}"/>
              </a:ext>
            </a:extLst>
          </p:cNvPr>
          <p:cNvPicPr>
            <a:picLocks noChangeAspect="1"/>
          </p:cNvPicPr>
          <p:nvPr/>
        </p:nvPicPr>
        <p:blipFill>
          <a:blip r:embed="rId6"/>
          <a:stretch>
            <a:fillRect/>
          </a:stretch>
        </p:blipFill>
        <p:spPr>
          <a:xfrm>
            <a:off x="2597655" y="2454293"/>
            <a:ext cx="1396358" cy="107671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5B87670-E945-396F-035E-6D81FD98D784}"/>
              </a:ext>
            </a:extLst>
          </p:cNvPr>
          <p:cNvSpPr txBox="1"/>
          <p:nvPr/>
        </p:nvSpPr>
        <p:spPr>
          <a:xfrm>
            <a:off x="3994013" y="3162574"/>
            <a:ext cx="1321397" cy="707886"/>
          </a:xfrm>
          <a:prstGeom prst="rect">
            <a:avLst/>
          </a:prstGeom>
          <a:solidFill>
            <a:srgbClr val="FF0000"/>
          </a:solidFill>
        </p:spPr>
        <p:txBody>
          <a:bodyPr wrap="square" rtlCol="0">
            <a:spAutoFit/>
          </a:bodyPr>
          <a:lstStyle/>
          <a:p>
            <a:r>
              <a:rPr lang="en-US" sz="800" dirty="0"/>
              <a:t>Do Not enter a value into Elig </a:t>
            </a:r>
            <a:r>
              <a:rPr lang="en-US" sz="800" dirty="0" err="1"/>
              <a:t>Fld</a:t>
            </a:r>
            <a:r>
              <a:rPr lang="en-US" sz="800" dirty="0"/>
              <a:t> 4 unless your agency uses one of the valid values for leave accruals.</a:t>
            </a:r>
          </a:p>
        </p:txBody>
      </p:sp>
      <p:sp>
        <p:nvSpPr>
          <p:cNvPr id="8" name="TextBox 7">
            <a:extLst>
              <a:ext uri="{FF2B5EF4-FFF2-40B4-BE49-F238E27FC236}">
                <a16:creationId xmlns:a16="http://schemas.microsoft.com/office/drawing/2014/main" id="{3BCC6AED-B7C3-A08B-C240-AA414CE0E906}"/>
              </a:ext>
            </a:extLst>
          </p:cNvPr>
          <p:cNvSpPr txBox="1"/>
          <p:nvPr/>
        </p:nvSpPr>
        <p:spPr>
          <a:xfrm>
            <a:off x="5970025" y="1250610"/>
            <a:ext cx="1396357" cy="461665"/>
          </a:xfrm>
          <a:prstGeom prst="rect">
            <a:avLst/>
          </a:prstGeom>
          <a:solidFill>
            <a:srgbClr val="FF0000"/>
          </a:solidFill>
        </p:spPr>
        <p:txBody>
          <a:bodyPr wrap="square" rtlCol="0">
            <a:spAutoFit/>
          </a:bodyPr>
          <a:lstStyle/>
          <a:p>
            <a:r>
              <a:rPr lang="en-US" sz="800" dirty="0"/>
              <a:t>Do not select the highlighted values. These are special use only.</a:t>
            </a:r>
          </a:p>
        </p:txBody>
      </p:sp>
    </p:spTree>
    <p:extLst>
      <p:ext uri="{BB962C8B-B14F-4D97-AF65-F5344CB8AC3E}">
        <p14:creationId xmlns:p14="http://schemas.microsoft.com/office/powerpoint/2010/main" val="170613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3104BD5D-0721-B241-D315-FD70F29CCA26}"/>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CD144468-AC8E-A0A7-A907-836B314ADD71}"/>
              </a:ext>
            </a:extLst>
          </p:cNvPr>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64" name="Google Shape;64;p14">
            <a:extLst>
              <a:ext uri="{FF2B5EF4-FFF2-40B4-BE49-F238E27FC236}">
                <a16:creationId xmlns:a16="http://schemas.microsoft.com/office/drawing/2014/main" id="{4003B799-DA17-B542-A942-1DDCA895FFE6}"/>
              </a:ext>
            </a:extLst>
          </p:cNvPr>
          <p:cNvSpPr txBox="1">
            <a:spLocks noGrp="1"/>
          </p:cNvSpPr>
          <p:nvPr>
            <p:ph type="ctrTitle" idx="4294967295"/>
          </p:nvPr>
        </p:nvSpPr>
        <p:spPr>
          <a:xfrm>
            <a:off x="56381" y="318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3900" b="1" dirty="0">
                <a:solidFill>
                  <a:schemeClr val="lt1"/>
                </a:solidFill>
                <a:latin typeface="PT Serif"/>
                <a:ea typeface="PT Serif"/>
                <a:cs typeface="PT Serif"/>
                <a:sym typeface="PT Serif"/>
              </a:rPr>
              <a:t>Benefits Update– 07/05/25</a:t>
            </a:r>
          </a:p>
        </p:txBody>
      </p:sp>
      <p:sp>
        <p:nvSpPr>
          <p:cNvPr id="65" name="Google Shape;65;p14">
            <a:extLst>
              <a:ext uri="{FF2B5EF4-FFF2-40B4-BE49-F238E27FC236}">
                <a16:creationId xmlns:a16="http://schemas.microsoft.com/office/drawing/2014/main" id="{C7A34A25-A58F-FF20-0BAC-BD6EADFD78A9}"/>
              </a:ext>
            </a:extLst>
          </p:cNvPr>
          <p:cNvSpPr txBox="1">
            <a:spLocks noGrp="1"/>
          </p:cNvSpPr>
          <p:nvPr>
            <p:ph type="subTitle" idx="4294967295"/>
          </p:nvPr>
        </p:nvSpPr>
        <p:spPr>
          <a:xfrm>
            <a:off x="112761" y="895825"/>
            <a:ext cx="6637444" cy="3616798"/>
          </a:xfrm>
          <a:prstGeom prst="rect">
            <a:avLst/>
          </a:prstGeom>
        </p:spPr>
        <p:txBody>
          <a:bodyPr spcFirstLastPara="1" wrap="square" lIns="91425" tIns="91425" rIns="91425" bIns="91425" anchor="t" anchorCtr="0">
            <a:normAutofit/>
          </a:bodyPr>
          <a:lstStyle/>
          <a:p>
            <a:pPr marL="0" indent="0">
              <a:spcAft>
                <a:spcPts val="1200"/>
              </a:spcAft>
              <a:buNone/>
            </a:pPr>
            <a:endParaRPr lang="en-US" sz="2000" b="1" dirty="0">
              <a:solidFill>
                <a:schemeClr val="lt1"/>
              </a:solidFill>
              <a:latin typeface="Source Sans Pro"/>
              <a:ea typeface="Source Sans Pro"/>
              <a:cs typeface="Source Sans Pro"/>
              <a:sym typeface="Source Sans Pro"/>
            </a:endParaRPr>
          </a:p>
          <a:p>
            <a:pPr marL="0" indent="0">
              <a:spcAft>
                <a:spcPts val="1200"/>
              </a:spcAft>
              <a:buNone/>
            </a:pPr>
            <a:r>
              <a:rPr lang="en-US" sz="2000" b="1" dirty="0">
                <a:solidFill>
                  <a:schemeClr val="lt1"/>
                </a:solidFill>
                <a:latin typeface="Source Sans Pro"/>
                <a:ea typeface="Source Sans Pro"/>
                <a:cs typeface="Source Sans Pro"/>
                <a:sym typeface="Source Sans Pro"/>
              </a:rPr>
              <a:t>If you or your employees have questions about benefits eligibility for FY26, contact HCA at</a:t>
            </a:r>
          </a:p>
          <a:p>
            <a:pPr marL="0" indent="0">
              <a:spcAft>
                <a:spcPts val="1200"/>
              </a:spcAft>
              <a:buNone/>
            </a:pPr>
            <a:r>
              <a:rPr lang="en-US" sz="3600" b="1" dirty="0">
                <a:solidFill>
                  <a:schemeClr val="lt1"/>
                </a:solidFill>
                <a:latin typeface="Source Sans Pro"/>
                <a:ea typeface="Source Sans Pro"/>
                <a:cs typeface="Source Sans Pro"/>
                <a:sym typeface="Source Sans Pro"/>
                <a:hlinkClick r:id="rId4"/>
              </a:rPr>
              <a:t>SHB.Questions@hca.nm.gov</a:t>
            </a:r>
            <a:endParaRPr lang="en-US" sz="3600" b="1" dirty="0">
              <a:solidFill>
                <a:schemeClr val="lt1"/>
              </a:solidFill>
              <a:latin typeface="Source Sans Pro"/>
              <a:ea typeface="Source Sans Pro"/>
              <a:cs typeface="Source Sans Pro"/>
              <a:sym typeface="Source Sans Pro"/>
            </a:endParaRPr>
          </a:p>
          <a:p>
            <a:pPr marL="800100" lvl="1">
              <a:spcAft>
                <a:spcPts val="1200"/>
              </a:spcAft>
            </a:pPr>
            <a:endParaRPr lang="en-US" sz="16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4E9B77CA-46B6-A85D-798B-0606ABC07521}"/>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ED41FA89-B4DF-A6D5-23A8-7B1ED000A993}"/>
              </a:ext>
            </a:extLst>
          </p:cNvPr>
          <p:cNvCxnSpPr/>
          <p:nvPr/>
        </p:nvCxnSpPr>
        <p:spPr>
          <a:xfrm>
            <a:off x="371050" y="753680"/>
            <a:ext cx="43329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29617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57325" y="267977"/>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FY26 Legislative Salary Increase 7/5/25</a:t>
            </a:r>
            <a:endParaRPr sz="3500" b="1" dirty="0">
              <a:solidFill>
                <a:srgbClr val="004D4C"/>
              </a:solidFill>
              <a:latin typeface="Source Sans Pro"/>
              <a:ea typeface="Source Sans Pro"/>
              <a:cs typeface="Source Sans Pro"/>
              <a:sym typeface="Source Sans Pro"/>
            </a:endParaRPr>
          </a:p>
        </p:txBody>
      </p:sp>
      <p:pic>
        <p:nvPicPr>
          <p:cNvPr id="73" name="Google Shape;73;p15"/>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p:cNvSpPr txBox="1">
            <a:spLocks noGrp="1"/>
          </p:cNvSpPr>
          <p:nvPr>
            <p:ph type="body" idx="1"/>
          </p:nvPr>
        </p:nvSpPr>
        <p:spPr>
          <a:xfrm>
            <a:off x="357325" y="831274"/>
            <a:ext cx="8520600" cy="3647248"/>
          </a:xfrm>
          <a:prstGeom prst="rect">
            <a:avLst/>
          </a:prstGeom>
        </p:spPr>
        <p:txBody>
          <a:bodyPr spcFirstLastPara="1" wrap="square" lIns="91425" tIns="91425" rIns="91425" bIns="91425" anchor="t" anchorCtr="0">
            <a:noAutofit/>
          </a:bodyPr>
          <a:lstStyle/>
          <a:p>
            <a:pPr marL="342900">
              <a:spcAft>
                <a:spcPts val="1200"/>
              </a:spcAft>
              <a:buSzPts val="852"/>
            </a:pPr>
            <a:r>
              <a:rPr lang="en-US" sz="2095" dirty="0">
                <a:solidFill>
                  <a:srgbClr val="DE8B26"/>
                </a:solidFill>
                <a:latin typeface="Source Sans Pro"/>
                <a:ea typeface="Source Sans Pro"/>
                <a:cs typeface="Source Sans Pro"/>
                <a:sym typeface="Source Sans Pro"/>
              </a:rPr>
              <a:t>4% increase will be calculated based on the NAHRLY rate in effect on the max row dated 7/5/25</a:t>
            </a:r>
          </a:p>
          <a:p>
            <a:pPr marL="342900">
              <a:spcAft>
                <a:spcPts val="1200"/>
              </a:spcAft>
              <a:buSzPts val="852"/>
            </a:pPr>
            <a:r>
              <a:rPr lang="en-US" sz="2095" dirty="0">
                <a:solidFill>
                  <a:srgbClr val="DE8B26"/>
                </a:solidFill>
                <a:latin typeface="Source Sans Pro"/>
                <a:ea typeface="Source Sans Pro"/>
                <a:cs typeface="Source Sans Pro"/>
                <a:sym typeface="Source Sans Pro"/>
              </a:rPr>
              <a:t>Employees must have completed their probationary period and must have a satisfactory EDA rating</a:t>
            </a:r>
          </a:p>
          <a:p>
            <a:pPr marL="342900">
              <a:spcAft>
                <a:spcPts val="1200"/>
              </a:spcAft>
              <a:buSzPts val="852"/>
            </a:pPr>
            <a:r>
              <a:rPr lang="en-US" sz="2095" dirty="0">
                <a:solidFill>
                  <a:srgbClr val="DE8B26"/>
                </a:solidFill>
                <a:latin typeface="Source Sans Pro"/>
                <a:ea typeface="Source Sans Pro"/>
                <a:cs typeface="Source Sans Pro"/>
                <a:sym typeface="Source Sans Pro"/>
              </a:rPr>
              <a:t>The salary increase process will be run some time between 7/9/25 and 7/11/25. A notice will be sent out once the process has run.</a:t>
            </a:r>
          </a:p>
          <a:p>
            <a:pPr marL="342900">
              <a:spcAft>
                <a:spcPts val="1200"/>
              </a:spcAft>
              <a:buSzPts val="852"/>
            </a:pPr>
            <a:r>
              <a:rPr lang="en-US" sz="2095" dirty="0">
                <a:solidFill>
                  <a:srgbClr val="DE8B26"/>
                </a:solidFill>
                <a:latin typeface="Source Sans Pro"/>
                <a:ea typeface="Source Sans Pro"/>
                <a:cs typeface="Source Sans Pro"/>
                <a:sym typeface="Source Sans Pro"/>
              </a:rPr>
              <a:t>Temporary and EXOT employees are excluded as are employees              i</a:t>
            </a:r>
            <a:r>
              <a:rPr lang="en-US" sz="2100" dirty="0">
                <a:solidFill>
                  <a:srgbClr val="DE8B26"/>
                </a:solidFill>
                <a:latin typeface="Source Sans Pro"/>
                <a:ea typeface="Source Sans Pro"/>
                <a:cs typeface="Source Sans Pro"/>
                <a:sym typeface="Source Sans Pro"/>
              </a:rPr>
              <a:t>n the “INACTIVE” workgroup</a:t>
            </a:r>
            <a:endParaRPr sz="2100" dirty="0">
              <a:solidFill>
                <a:srgbClr val="DE8B26"/>
              </a:solidFill>
              <a:latin typeface="Source Sans Pro"/>
              <a:ea typeface="Source Sans Pro"/>
              <a:cs typeface="Source Sans Pro"/>
              <a:sym typeface="Source Sans Pro"/>
            </a:endParaRPr>
          </a:p>
        </p:txBody>
      </p:sp>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939A8F8B-656D-5A26-3192-5CB6B8DDE2B5}"/>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459CECB1-DE5A-BF1E-E791-9FA77FDC934F}"/>
              </a:ext>
            </a:extLst>
          </p:cNvPr>
          <p:cNvSpPr txBox="1">
            <a:spLocks noGrp="1"/>
          </p:cNvSpPr>
          <p:nvPr>
            <p:ph type="body" idx="1"/>
          </p:nvPr>
        </p:nvSpPr>
        <p:spPr>
          <a:xfrm>
            <a:off x="357325" y="267977"/>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FY26 Legislative Salary Increase 7/5/25</a:t>
            </a:r>
            <a:endParaRPr sz="35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0873C48F-DBB0-ED30-64A4-E6169795F6CF}"/>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a:extLst>
              <a:ext uri="{FF2B5EF4-FFF2-40B4-BE49-F238E27FC236}">
                <a16:creationId xmlns:a16="http://schemas.microsoft.com/office/drawing/2014/main" id="{1D41F1AD-C928-1656-3DDA-AE4B853898FE}"/>
              </a:ext>
            </a:extLst>
          </p:cNvPr>
          <p:cNvSpPr txBox="1">
            <a:spLocks noGrp="1"/>
          </p:cNvSpPr>
          <p:nvPr>
            <p:ph type="body" idx="1"/>
          </p:nvPr>
        </p:nvSpPr>
        <p:spPr>
          <a:xfrm>
            <a:off x="357325" y="1051906"/>
            <a:ext cx="8400099" cy="3426616"/>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2095" dirty="0">
                <a:solidFill>
                  <a:srgbClr val="DE8B26"/>
                </a:solidFill>
                <a:latin typeface="Source Sans Pro"/>
                <a:ea typeface="Source Sans Pro"/>
                <a:cs typeface="Source Sans Pro"/>
                <a:sym typeface="Source Sans Pro"/>
              </a:rPr>
              <a:t>What you must do—</a:t>
            </a:r>
          </a:p>
          <a:p>
            <a:pPr marL="342900">
              <a:spcAft>
                <a:spcPts val="1200"/>
              </a:spcAft>
              <a:buSzPts val="852"/>
            </a:pPr>
            <a:r>
              <a:rPr lang="en-US" sz="2095" dirty="0">
                <a:solidFill>
                  <a:srgbClr val="DE8B26"/>
                </a:solidFill>
                <a:latin typeface="Source Sans Pro"/>
                <a:ea typeface="Source Sans Pro"/>
                <a:cs typeface="Source Sans Pro"/>
                <a:sym typeface="Source Sans Pro"/>
              </a:rPr>
              <a:t>Have all EDAs entered prior to 7/8/25 (effective dated 6/30/24-7/4/25)</a:t>
            </a:r>
          </a:p>
          <a:p>
            <a:pPr marL="342900">
              <a:spcAft>
                <a:spcPts val="1200"/>
              </a:spcAft>
              <a:buSzPts val="852"/>
            </a:pPr>
            <a:r>
              <a:rPr lang="en-US" sz="2095" dirty="0">
                <a:solidFill>
                  <a:srgbClr val="DE8B26"/>
                </a:solidFill>
                <a:latin typeface="Source Sans Pro"/>
                <a:ea typeface="Source Sans Pro"/>
                <a:cs typeface="Source Sans Pro"/>
                <a:sym typeface="Source Sans Pro"/>
              </a:rPr>
              <a:t>Update the expected end date on Job Data for all employees whose expected end date is less than or equal to 7/5/24                                   (query: NMS_HR_JOB_END_DATE)</a:t>
            </a:r>
          </a:p>
          <a:p>
            <a:pPr marL="342900">
              <a:spcAft>
                <a:spcPts val="1200"/>
              </a:spcAft>
              <a:buSzPts val="852"/>
            </a:pPr>
            <a:r>
              <a:rPr lang="en-US" sz="2095" dirty="0">
                <a:solidFill>
                  <a:srgbClr val="DE8B26"/>
                </a:solidFill>
                <a:latin typeface="Source Sans Pro"/>
                <a:ea typeface="Source Sans Pro"/>
                <a:cs typeface="Source Sans Pro"/>
                <a:sym typeface="Source Sans Pro"/>
              </a:rPr>
              <a:t>Do not enter any job rows dated greater than 7/5/25 until you have been notified that we have run the increase process.</a:t>
            </a:r>
          </a:p>
        </p:txBody>
      </p:sp>
      <p:cxnSp>
        <p:nvCxnSpPr>
          <p:cNvPr id="75" name="Google Shape;75;p15">
            <a:extLst>
              <a:ext uri="{FF2B5EF4-FFF2-40B4-BE49-F238E27FC236}">
                <a16:creationId xmlns:a16="http://schemas.microsoft.com/office/drawing/2014/main" id="{3124A715-1248-53A1-50C3-19FE43069A47}"/>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2B2F1D8F-1867-23CF-A952-4718B72BD4F1}"/>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extLst>
      <p:ext uri="{BB962C8B-B14F-4D97-AF65-F5344CB8AC3E}">
        <p14:creationId xmlns:p14="http://schemas.microsoft.com/office/powerpoint/2010/main" val="256984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D125A8BC-B07A-95C6-0A58-DAB10F6523EB}"/>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2C7D9EBD-6E4D-67E7-7067-3E74D7FE087D}"/>
              </a:ext>
            </a:extLst>
          </p:cNvPr>
          <p:cNvSpPr txBox="1">
            <a:spLocks noGrp="1"/>
          </p:cNvSpPr>
          <p:nvPr>
            <p:ph type="body" idx="1"/>
          </p:nvPr>
        </p:nvSpPr>
        <p:spPr>
          <a:xfrm>
            <a:off x="357325" y="267977"/>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FY26 Legislative Salary Increase 7/5/25</a:t>
            </a:r>
            <a:endParaRPr sz="35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957D6D50-D689-7483-C992-9DA5B0539DEA}"/>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a:extLst>
              <a:ext uri="{FF2B5EF4-FFF2-40B4-BE49-F238E27FC236}">
                <a16:creationId xmlns:a16="http://schemas.microsoft.com/office/drawing/2014/main" id="{5213B037-C960-555A-B084-512A715EA182}"/>
              </a:ext>
            </a:extLst>
          </p:cNvPr>
          <p:cNvSpPr txBox="1">
            <a:spLocks noGrp="1"/>
          </p:cNvSpPr>
          <p:nvPr>
            <p:ph type="body" idx="1"/>
          </p:nvPr>
        </p:nvSpPr>
        <p:spPr>
          <a:xfrm>
            <a:off x="357325" y="1051906"/>
            <a:ext cx="8050695" cy="3426616"/>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2095" dirty="0">
                <a:solidFill>
                  <a:srgbClr val="DE8B26"/>
                </a:solidFill>
                <a:latin typeface="Source Sans Pro"/>
                <a:ea typeface="Source Sans Pro"/>
                <a:cs typeface="Source Sans Pro"/>
                <a:sym typeface="Source Sans Pro"/>
              </a:rPr>
              <a:t>Once the process has been run, review your employees. </a:t>
            </a:r>
          </a:p>
          <a:p>
            <a:pPr marL="0" indent="0">
              <a:spcAft>
                <a:spcPts val="1200"/>
              </a:spcAft>
              <a:buSzPts val="852"/>
              <a:buNone/>
            </a:pPr>
            <a:endParaRPr lang="en-US" sz="1000" dirty="0">
              <a:solidFill>
                <a:srgbClr val="DE8B26"/>
              </a:solidFill>
              <a:latin typeface="Source Sans Pro"/>
              <a:ea typeface="Source Sans Pro"/>
              <a:cs typeface="Source Sans Pro"/>
              <a:sym typeface="Source Sans Pro"/>
            </a:endParaRPr>
          </a:p>
          <a:p>
            <a:pPr marL="0" indent="0">
              <a:spcAft>
                <a:spcPts val="1200"/>
              </a:spcAft>
              <a:buSzPts val="852"/>
              <a:buNone/>
            </a:pPr>
            <a:r>
              <a:rPr lang="en-US" sz="2095" dirty="0">
                <a:solidFill>
                  <a:srgbClr val="DE8B26"/>
                </a:solidFill>
                <a:latin typeface="Source Sans Pro"/>
                <a:ea typeface="Source Sans Pro"/>
                <a:cs typeface="Source Sans Pro"/>
                <a:sym typeface="Source Sans Pro"/>
              </a:rPr>
              <a:t>Query: NMS_HR_EMPL_COMPENSATION</a:t>
            </a:r>
          </a:p>
          <a:p>
            <a:pPr marL="0" indent="0">
              <a:spcAft>
                <a:spcPts val="1200"/>
              </a:spcAft>
              <a:buSzPts val="852"/>
              <a:buNone/>
            </a:pPr>
            <a:endParaRPr lang="en-US" sz="1000" dirty="0">
              <a:solidFill>
                <a:srgbClr val="DE8B26"/>
              </a:solidFill>
              <a:latin typeface="Source Sans Pro"/>
              <a:ea typeface="Source Sans Pro"/>
              <a:cs typeface="Source Sans Pro"/>
              <a:sym typeface="Source Sans Pro"/>
            </a:endParaRPr>
          </a:p>
          <a:p>
            <a:pPr marL="0" indent="0">
              <a:spcAft>
                <a:spcPts val="1200"/>
              </a:spcAft>
              <a:buSzPts val="852"/>
              <a:buNone/>
            </a:pPr>
            <a:r>
              <a:rPr lang="en-US" sz="2095" dirty="0">
                <a:solidFill>
                  <a:srgbClr val="DE8B26"/>
                </a:solidFill>
                <a:latin typeface="Source Sans Pro"/>
                <a:ea typeface="Source Sans Pro"/>
                <a:cs typeface="Source Sans Pro"/>
                <a:sym typeface="Source Sans Pro"/>
              </a:rPr>
              <a:t>If you think an employee has erroneously received the increase, or should have received the increase, please reach out to SPO or your </a:t>
            </a:r>
            <a:r>
              <a:rPr lang="en-US" sz="2095" dirty="0" err="1">
                <a:solidFill>
                  <a:srgbClr val="DE8B26"/>
                </a:solidFill>
                <a:latin typeface="Source Sans Pro"/>
                <a:ea typeface="Source Sans Pro"/>
                <a:cs typeface="Source Sans Pro"/>
                <a:sym typeface="Source Sans Pro"/>
              </a:rPr>
              <a:t>sal</a:t>
            </a:r>
            <a:r>
              <a:rPr lang="en-US" sz="2095" dirty="0">
                <a:solidFill>
                  <a:srgbClr val="DE8B26"/>
                </a:solidFill>
                <a:latin typeface="Source Sans Pro"/>
                <a:ea typeface="Source Sans Pro"/>
                <a:cs typeface="Source Sans Pro"/>
                <a:sym typeface="Source Sans Pro"/>
              </a:rPr>
              <a:t> plan administrator. They will work with you and instruct you on next steps, if necessary.</a:t>
            </a:r>
          </a:p>
          <a:p>
            <a:pPr marL="0" indent="0">
              <a:spcAft>
                <a:spcPts val="1200"/>
              </a:spcAft>
              <a:buSzPts val="852"/>
              <a:buNone/>
            </a:pPr>
            <a:endParaRPr lang="en-US" sz="2095" dirty="0">
              <a:solidFill>
                <a:srgbClr val="DE8B26"/>
              </a:solidFill>
              <a:latin typeface="Source Sans Pro"/>
              <a:ea typeface="Source Sans Pro"/>
              <a:cs typeface="Source Sans Pro"/>
              <a:sym typeface="Source Sans Pro"/>
            </a:endParaRPr>
          </a:p>
        </p:txBody>
      </p:sp>
      <p:cxnSp>
        <p:nvCxnSpPr>
          <p:cNvPr id="75" name="Google Shape;75;p15">
            <a:extLst>
              <a:ext uri="{FF2B5EF4-FFF2-40B4-BE49-F238E27FC236}">
                <a16:creationId xmlns:a16="http://schemas.microsoft.com/office/drawing/2014/main" id="{0F466B41-F442-93D5-047C-A1EF95E0941F}"/>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734ED54F-B7E1-21A2-F78D-86909184D45B}"/>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extLst>
      <p:ext uri="{BB962C8B-B14F-4D97-AF65-F5344CB8AC3E}">
        <p14:creationId xmlns:p14="http://schemas.microsoft.com/office/powerpoint/2010/main" val="333375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302250" y="2241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chemeClr val="lt1"/>
                </a:solidFill>
                <a:latin typeface="Source Sans Pro"/>
                <a:ea typeface="Source Sans Pro"/>
                <a:cs typeface="Source Sans Pro"/>
                <a:sym typeface="Source Sans Pro"/>
              </a:rPr>
              <a:t>Title</a:t>
            </a:r>
            <a:endParaRPr sz="3500" b="1" dirty="0">
              <a:solidFill>
                <a:schemeClr val="lt1"/>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3" name="Picture 2">
            <a:extLst>
              <a:ext uri="{FF2B5EF4-FFF2-40B4-BE49-F238E27FC236}">
                <a16:creationId xmlns:a16="http://schemas.microsoft.com/office/drawing/2014/main" id="{A6840DA1-8AAB-55B2-8BC2-DF8B24FBB134}"/>
              </a:ext>
            </a:extLst>
          </p:cNvPr>
          <p:cNvPicPr>
            <a:picLocks noChangeAspect="1"/>
          </p:cNvPicPr>
          <p:nvPr/>
        </p:nvPicPr>
        <p:blipFill>
          <a:blip r:embed="rId4"/>
          <a:stretch>
            <a:fillRect/>
          </a:stretch>
        </p:blipFill>
        <p:spPr>
          <a:xfrm>
            <a:off x="987934" y="62335"/>
            <a:ext cx="6561069" cy="470908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77E0AD81-4E47-206D-33DE-129D8DF41056}"/>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B178FBC-4C5A-45DC-3EA4-47CB58159292}"/>
              </a:ext>
            </a:extLst>
          </p:cNvPr>
          <p:cNvSpPr/>
          <p:nvPr/>
        </p:nvSpPr>
        <p:spPr>
          <a:xfrm>
            <a:off x="0" y="-49428"/>
            <a:ext cx="9162900" cy="5147003"/>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sp>
        <p:nvSpPr>
          <p:cNvPr id="83" name="Google Shape;83;p16">
            <a:extLst>
              <a:ext uri="{FF2B5EF4-FFF2-40B4-BE49-F238E27FC236}">
                <a16:creationId xmlns:a16="http://schemas.microsoft.com/office/drawing/2014/main" id="{C16EF408-5E13-2BB3-3289-2A7C38C9B393}"/>
              </a:ext>
            </a:extLst>
          </p:cNvPr>
          <p:cNvSpPr txBox="1">
            <a:spLocks noGrp="1"/>
          </p:cNvSpPr>
          <p:nvPr>
            <p:ph type="body" idx="1"/>
          </p:nvPr>
        </p:nvSpPr>
        <p:spPr>
          <a:xfrm>
            <a:off x="323465" y="262523"/>
            <a:ext cx="7733141"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3600" b="1" dirty="0">
                <a:solidFill>
                  <a:srgbClr val="DE8B26"/>
                </a:solidFill>
                <a:latin typeface="PT Serif"/>
                <a:ea typeface="PT Serif"/>
                <a:cs typeface="PT Serif"/>
                <a:sym typeface="PT Serif"/>
              </a:rPr>
              <a:t>Query Cleanup and Cataloging</a:t>
            </a:r>
            <a:endParaRPr lang="en-US" sz="3500" b="1" dirty="0">
              <a:solidFill>
                <a:schemeClr val="lt1"/>
              </a:solidFill>
              <a:latin typeface="PT Serif" panose="020A0603040505020204" pitchFamily="18" charset="0"/>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3EFBCC8E-282F-0648-EADC-BA8DCCECC322}"/>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074EF705-2DBF-EB40-81A8-C9BD7F67B245}"/>
              </a:ext>
            </a:extLst>
          </p:cNvPr>
          <p:cNvPicPr preferRelativeResize="0"/>
          <p:nvPr/>
        </p:nvPicPr>
        <p:blipFill>
          <a:blip r:embed="rId4">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3AB36A14-9103-9304-9EF8-48F812C568B1}"/>
              </a:ext>
            </a:extLst>
          </p:cNvPr>
          <p:cNvSpPr txBox="1"/>
          <p:nvPr/>
        </p:nvSpPr>
        <p:spPr>
          <a:xfrm>
            <a:off x="135685" y="1114977"/>
            <a:ext cx="7733140" cy="2862322"/>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chemeClr val="bg1"/>
                </a:solidFill>
                <a:latin typeface="Source Sans Pro"/>
                <a:ea typeface="Source Sans Pro"/>
                <a:cs typeface="Source Sans Pro"/>
                <a:sym typeface="Source Sans Pro"/>
              </a:rPr>
              <a:t>The SHARE team is continuing its efforts to consolidate queries. Currently, we are looking at cleaning up and consolidating leave balance queries. The HR community will be notified via email of any changes before they occur in SHARE.</a:t>
            </a:r>
          </a:p>
          <a:p>
            <a:endParaRPr lang="en-US" sz="1800" b="1" dirty="0">
              <a:solidFill>
                <a:schemeClr val="bg1"/>
              </a:solidFill>
              <a:latin typeface="Source Sans Pro"/>
              <a:ea typeface="Source Sans Pro"/>
              <a:cs typeface="Source Sans Pro"/>
              <a:sym typeface="Source Sans Pro"/>
            </a:endParaRPr>
          </a:p>
          <a:p>
            <a:pPr marL="342900" indent="-342900">
              <a:buFont typeface="Arial" panose="020B0604020202020204" pitchFamily="34" charset="0"/>
              <a:buChar char="•"/>
            </a:pPr>
            <a:r>
              <a:rPr lang="en-US" sz="1800" dirty="0">
                <a:solidFill>
                  <a:schemeClr val="bg1"/>
                </a:solidFill>
                <a:latin typeface="Source Sans Pro"/>
                <a:ea typeface="Source Sans Pro"/>
                <a:cs typeface="Source Sans Pro"/>
                <a:sym typeface="Source Sans Pro"/>
              </a:rPr>
              <a:t>The </a:t>
            </a:r>
            <a:r>
              <a:rPr lang="en-US" sz="1800" b="1" dirty="0">
                <a:solidFill>
                  <a:schemeClr val="bg1"/>
                </a:solidFill>
                <a:latin typeface="Source Sans Pro"/>
                <a:ea typeface="Source Sans Pro"/>
                <a:cs typeface="Source Sans Pro"/>
                <a:sym typeface="Source Sans Pro"/>
              </a:rPr>
              <a:t>NMS_QUERY_CATALOG </a:t>
            </a:r>
            <a:r>
              <a:rPr lang="en-US" sz="1800" dirty="0">
                <a:solidFill>
                  <a:schemeClr val="bg1"/>
                </a:solidFill>
                <a:latin typeface="Source Sans Pro"/>
                <a:ea typeface="Source Sans Pro"/>
                <a:cs typeface="Source Sans Pro"/>
                <a:sym typeface="Source Sans Pro"/>
              </a:rPr>
              <a:t>query provides useful information on commonly used queries in SHARE. This is an ongoing project, and more queries will be added to the catalog over time. If you are looking for a specific query that is not in the catalog, you should still be able to find it through the query search function. </a:t>
            </a:r>
          </a:p>
        </p:txBody>
      </p:sp>
      <p:pic>
        <p:nvPicPr>
          <p:cNvPr id="82" name="Google Shape;82;p16">
            <a:extLst>
              <a:ext uri="{FF2B5EF4-FFF2-40B4-BE49-F238E27FC236}">
                <a16:creationId xmlns:a16="http://schemas.microsoft.com/office/drawing/2014/main" id="{F6E564E0-387C-352A-CDBC-3FADB940B54A}"/>
              </a:ext>
            </a:extLst>
          </p:cNvPr>
          <p:cNvPicPr preferRelativeResize="0"/>
          <p:nvPr/>
        </p:nvPicPr>
        <p:blipFill>
          <a:blip r:embed="rId5">
            <a:alphaModFix/>
          </a:blip>
          <a:stretch>
            <a:fillRect/>
          </a:stretch>
        </p:blipFill>
        <p:spPr>
          <a:xfrm rot="5400000">
            <a:off x="7004756" y="2939431"/>
            <a:ext cx="2188613" cy="2127675"/>
          </a:xfrm>
          <a:prstGeom prst="rect">
            <a:avLst/>
          </a:prstGeom>
          <a:noFill/>
          <a:ln>
            <a:noFill/>
          </a:ln>
        </p:spPr>
      </p:pic>
    </p:spTree>
    <p:custDataLst>
      <p:tags r:id="rId1"/>
    </p:custDataLst>
    <p:extLst>
      <p:ext uri="{BB962C8B-B14F-4D97-AF65-F5344CB8AC3E}">
        <p14:creationId xmlns:p14="http://schemas.microsoft.com/office/powerpoint/2010/main" val="142574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SHARE HCM Team</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a:solidFill>
                  <a:schemeClr val="lt1"/>
                </a:solidFill>
                <a:latin typeface="Source Sans Pro"/>
                <a:ea typeface="Source Sans Pro"/>
                <a:cs typeface="Source Sans Pro"/>
                <a:sym typeface="Source Sans Pro"/>
              </a:rPr>
              <a:t>Important Announcements</a:t>
            </a:r>
          </a:p>
          <a:p>
            <a:pPr marL="0" lvl="0" indent="0" algn="l" rtl="0">
              <a:spcBef>
                <a:spcPts val="0"/>
              </a:spcBef>
              <a:spcAft>
                <a:spcPts val="1200"/>
              </a:spcAft>
              <a:buNone/>
            </a:pPr>
            <a:endParaRPr sz="2000" b="1">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a:blip r:embed="rId4">
            <a:alphaModFix/>
          </a:blip>
          <a:stretch>
            <a:fillRect/>
          </a:stretch>
        </p:blipFill>
        <p:spPr>
          <a:xfrm>
            <a:off x="6900146" y="-4"/>
            <a:ext cx="2243850" cy="2115245"/>
          </a:xfrm>
          <a:prstGeom prst="rect">
            <a:avLst/>
          </a:prstGeom>
          <a:noFill/>
          <a:ln>
            <a:noFill/>
          </a:ln>
        </p:spPr>
      </p:pic>
      <p:sp>
        <p:nvSpPr>
          <p:cNvPr id="148" name="Google Shape;148;p21"/>
          <p:cNvSpPr txBox="1">
            <a:spLocks noGrp="1"/>
          </p:cNvSpPr>
          <p:nvPr>
            <p:ph type="ctrTitle" idx="4294967295"/>
          </p:nvPr>
        </p:nvSpPr>
        <p:spPr>
          <a:xfrm>
            <a:off x="311700" y="1707750"/>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rgbClr val="004D4C"/>
                </a:solidFill>
                <a:latin typeface="PT Serif"/>
                <a:ea typeface="PT Serif"/>
                <a:cs typeface="PT Serif"/>
                <a:sym typeface="PT Serif"/>
              </a:rPr>
              <a:t>Thank You</a:t>
            </a:r>
            <a:endParaRPr sz="3900" b="1">
              <a:solidFill>
                <a:srgbClr val="004D4C"/>
              </a:solidFill>
              <a:latin typeface="PT Serif"/>
              <a:ea typeface="PT Serif"/>
              <a:cs typeface="PT Serif"/>
              <a:sym typeface="PT Serif"/>
            </a:endParaRPr>
          </a:p>
        </p:txBody>
      </p:sp>
      <p:pic>
        <p:nvPicPr>
          <p:cNvPr id="149" name="Google Shape;149;p21"/>
          <p:cNvPicPr preferRelativeResize="0"/>
          <p:nvPr/>
        </p:nvPicPr>
        <p:blipFill>
          <a:blip r:embed="rId5">
            <a:alphaModFix/>
          </a:blip>
          <a:stretch>
            <a:fillRect/>
          </a:stretch>
        </p:blipFill>
        <p:spPr>
          <a:xfrm>
            <a:off x="6900150" y="4478523"/>
            <a:ext cx="1977774" cy="397000"/>
          </a:xfrm>
          <a:prstGeom prst="rect">
            <a:avLst/>
          </a:prstGeom>
          <a:noFill/>
          <a:ln>
            <a:noFill/>
          </a:ln>
        </p:spPr>
      </p:pic>
      <p:cxnSp>
        <p:nvCxnSpPr>
          <p:cNvPr id="150" name="Google Shape;150;p21"/>
          <p:cNvCxnSpPr/>
          <p:nvPr/>
        </p:nvCxnSpPr>
        <p:spPr>
          <a:xfrm>
            <a:off x="-41025" y="2416225"/>
            <a:ext cx="3010800" cy="0"/>
          </a:xfrm>
          <a:prstGeom prst="straightConnector1">
            <a:avLst/>
          </a:prstGeom>
          <a:noFill/>
          <a:ln w="38100" cap="flat" cmpd="sng">
            <a:solidFill>
              <a:srgbClr val="004D4C"/>
            </a:solidFill>
            <a:prstDash val="solid"/>
            <a:round/>
            <a:headEnd type="none" w="med" len="med"/>
            <a:tailEnd type="none" w="med" len="med"/>
          </a:ln>
        </p:spPr>
      </p:cxn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Central Payroll Bureau</a:t>
            </a:r>
            <a:endParaRPr sz="3900" b="1">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2000" b="1">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31951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GASB 101 UPDATES</a:t>
            </a:r>
            <a:endParaRPr sz="202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485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GASB 101 Compensated Absences</a:t>
            </a:r>
            <a:endParaRPr sz="2500" b="1"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794025"/>
            <a:ext cx="8520600" cy="777600"/>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Governmental Accounting Standards Board (GASB) has issued statement 101 which changes the way agencies must recgonize compensated absenses on their finanacial statements.</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545425" y="2791088"/>
            <a:ext cx="267493" cy="265449"/>
          </a:xfrm>
          <a:prstGeom prst="rect">
            <a:avLst/>
          </a:prstGeom>
          <a:noFill/>
          <a:ln>
            <a:noFill/>
          </a:ln>
        </p:spPr>
      </p:pic>
      <p:sp>
        <p:nvSpPr>
          <p:cNvPr id="111" name="Google Shape;111;p18"/>
          <p:cNvSpPr txBox="1">
            <a:spLocks noGrp="1"/>
          </p:cNvSpPr>
          <p:nvPr>
            <p:ph type="body" idx="1"/>
          </p:nvPr>
        </p:nvSpPr>
        <p:spPr>
          <a:xfrm>
            <a:off x="871921" y="2432424"/>
            <a:ext cx="8006100" cy="117138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DFA is currently working with an outside contractor to provide guidance on how to calculate these changes.  New queries will be provided  before the end of the fiscal year to assist with these calculations.  The new rule requires we consider not just sick and annual leave, but all leave balances that are recorded on employees accounts.</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12" name="Google Shape;112;p18"/>
          <p:cNvSpPr txBox="1">
            <a:spLocks noGrp="1"/>
          </p:cNvSpPr>
          <p:nvPr>
            <p:ph type="body" idx="1"/>
          </p:nvPr>
        </p:nvSpPr>
        <p:spPr>
          <a:xfrm>
            <a:off x="357325" y="3378724"/>
            <a:ext cx="8520600" cy="105467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i="1" dirty="0">
                <a:solidFill>
                  <a:srgbClr val="DE8B26"/>
                </a:solidFill>
                <a:latin typeface="Source Sans Pro"/>
                <a:ea typeface="Source Sans Pro"/>
                <a:cs typeface="Source Sans Pro"/>
                <a:sym typeface="Source Sans Pro"/>
              </a:rPr>
              <a:t>This is normally financial accounting staffs responsibility, but may require HR/PR staff to run queries in HCM.  Additionally, your  knowledge of how these leaves are earned and recorded maybe required to identify which leaves should and should not be considered in these accruals.  This is a significant change from prior years so please work closely with your financial accounting staff as the accrual is anticipated to be highly scrutinezed by auditors.</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000184" y="4433400"/>
            <a:ext cx="1877842" cy="572700"/>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M.A.P.S 2026</a:t>
            </a:r>
            <a:endParaRPr sz="202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 MAPS 2026</a:t>
            </a:r>
            <a:endParaRPr sz="2500" b="1"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794024"/>
            <a:ext cx="8520600" cy="2277952"/>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1.) Social Security Masking</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2.) PR 7.1  Forms Submission System (FSS)</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3.) Withholdings due to overpayments</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4.) Benefits when an employee is on a Leave of Absence</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5.) Correcting payroll journals</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6.) Settlement agreements</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89832" y="4036498"/>
            <a:ext cx="267493" cy="265449"/>
          </a:xfrm>
          <a:prstGeom prst="rect">
            <a:avLst/>
          </a:prstGeom>
          <a:noFill/>
          <a:ln>
            <a:noFill/>
          </a:ln>
        </p:spPr>
      </p:pic>
      <p:sp>
        <p:nvSpPr>
          <p:cNvPr id="112" name="Google Shape;112;p18"/>
          <p:cNvSpPr txBox="1">
            <a:spLocks noGrp="1"/>
          </p:cNvSpPr>
          <p:nvPr>
            <p:ph type="body" idx="1"/>
          </p:nvPr>
        </p:nvSpPr>
        <p:spPr>
          <a:xfrm>
            <a:off x="311700" y="3844249"/>
            <a:ext cx="8520600" cy="572700"/>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All agencies should review MAPS at minimum yearly, to ensure that they are following the requirements and up to date on changes.</a:t>
            </a:r>
            <a:endParaRPr sz="2095" dirty="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000184" y="4433400"/>
            <a:ext cx="1877842" cy="572700"/>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77750"/>
            <a:ext cx="5398790" cy="594608"/>
          </a:xfrm>
          <a:prstGeom prst="rect">
            <a:avLst/>
          </a:prstGeom>
        </p:spPr>
        <p:txBody>
          <a:bodyPr spcFirstLastPara="1" wrap="square" lIns="91425" tIns="91425" rIns="91425" bIns="91425" anchor="t" anchorCtr="0">
            <a:noAutofit/>
          </a:bodyPr>
          <a:lstStyle/>
          <a:p>
            <a:pPr marL="0" marR="0" lvl="0" indent="0">
              <a:buNone/>
            </a:pPr>
            <a:r>
              <a:rPr lang="en-US" sz="900" dirty="0">
                <a:effectLst/>
                <a:latin typeface="Times New Roman" panose="02020603050405020304" pitchFamily="18" charset="0"/>
                <a:ea typeface="Aptos" panose="020B0004020202020204" pitchFamily="34" charset="0"/>
              </a:rPr>
              <a:t>Any agreement by a representative of the State that requires payment through the payroll system must first be approved by the parties to the dispute. If the represented agency is part of the Executive Branch, the approval of the SPO Secretary is also necessary.</a:t>
            </a:r>
            <a:endParaRPr lang="en-US" sz="900" dirty="0">
              <a:effectLst/>
              <a:latin typeface="Times New Roman" panose="02020603050405020304" pitchFamily="18" charset="0"/>
              <a:ea typeface="Times New Roman" panose="02020603050405020304" pitchFamily="18" charset="0"/>
            </a:endParaRPr>
          </a:p>
          <a:p>
            <a:pPr marL="0" lvl="0" indent="0" algn="l" rtl="0">
              <a:spcBef>
                <a:spcPts val="1900"/>
              </a:spcBef>
              <a:spcAft>
                <a:spcPts val="1200"/>
              </a:spcAft>
              <a:buSzPts val="852"/>
              <a:buNone/>
            </a:pPr>
            <a:endParaRPr lang="en-US" sz="2095"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5">
            <a:alphaModFix/>
          </a:blip>
          <a:stretch>
            <a:fillRect/>
          </a:stretch>
        </p:blipFill>
        <p:spPr>
          <a:xfrm>
            <a:off x="437182" y="2236901"/>
            <a:ext cx="267493" cy="265449"/>
          </a:xfrm>
          <a:prstGeom prst="rect">
            <a:avLst/>
          </a:prstGeom>
          <a:noFill/>
          <a:ln>
            <a:noFill/>
          </a:ln>
        </p:spPr>
      </p:pic>
      <p:sp>
        <p:nvSpPr>
          <p:cNvPr id="122" name="Google Shape;122;p19"/>
          <p:cNvSpPr txBox="1">
            <a:spLocks noGrp="1"/>
          </p:cNvSpPr>
          <p:nvPr>
            <p:ph type="body" idx="1"/>
          </p:nvPr>
        </p:nvSpPr>
        <p:spPr>
          <a:xfrm>
            <a:off x="704675" y="2054567"/>
            <a:ext cx="4939312" cy="853094"/>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900" kern="0" dirty="0">
                <a:solidFill>
                  <a:schemeClr val="accent4">
                    <a:lumMod val="75000"/>
                  </a:schemeClr>
                </a:solidFill>
                <a:effectLst/>
                <a:latin typeface="Times New Roman" panose="02020603050405020304" pitchFamily="18" charset="0"/>
                <a:ea typeface="Aptos" panose="020B0004020202020204" pitchFamily="34" charset="0"/>
              </a:rPr>
              <a:t>After the document is approved as outlined above, the designated agency should reach out to PERA to find out if any necessary contributions need to be withheld from the settlement amount. Should a PERA interest be assessed, the deductions must be made prior to submission to payroll</a:t>
            </a:r>
            <a:endParaRPr sz="900" dirty="0">
              <a:solidFill>
                <a:schemeClr val="accent4">
                  <a:lumMod val="75000"/>
                </a:schemeClr>
              </a:solidFill>
              <a:latin typeface="Source Sans Pro"/>
              <a:ea typeface="Source Sans Pro"/>
              <a:cs typeface="Source Sans Pro"/>
              <a:sym typeface="Source Sans Pro"/>
            </a:endParaRPr>
          </a:p>
        </p:txBody>
      </p:sp>
      <p:sp>
        <p:nvSpPr>
          <p:cNvPr id="123" name="Google Shape;123;p19"/>
          <p:cNvSpPr txBox="1">
            <a:spLocks noGrp="1"/>
          </p:cNvSpPr>
          <p:nvPr>
            <p:ph type="body" idx="1"/>
          </p:nvPr>
        </p:nvSpPr>
        <p:spPr>
          <a:xfrm>
            <a:off x="357325" y="2769650"/>
            <a:ext cx="4672200" cy="1928822"/>
          </a:xfrm>
          <a:prstGeom prst="rect">
            <a:avLst/>
          </a:prstGeom>
        </p:spPr>
        <p:txBody>
          <a:bodyPr spcFirstLastPara="1" wrap="square" lIns="91425" tIns="91425" rIns="91425" bIns="91425" anchor="t" anchorCtr="0">
            <a:noAutofit/>
          </a:bodyPr>
          <a:lstStyle/>
          <a:p>
            <a:pPr marL="0" marR="279400" indent="0" algn="just">
              <a:spcBef>
                <a:spcPts val="800"/>
              </a:spcBef>
              <a:spcAft>
                <a:spcPts val="1900"/>
              </a:spcAft>
              <a:buSzPts val="1100"/>
              <a:buNone/>
            </a:pPr>
            <a:r>
              <a:rPr lang="en-US" sz="900" kern="0" dirty="0">
                <a:effectLst/>
                <a:latin typeface="Times New Roman" panose="02020603050405020304" pitchFamily="18" charset="0"/>
                <a:ea typeface="Aptos" panose="020B0004020202020204" pitchFamily="34" charset="0"/>
              </a:rPr>
              <a:t>After a PE</a:t>
            </a:r>
            <a:r>
              <a:rPr lang="en-US" sz="900" dirty="0">
                <a:latin typeface="Times New Roman" panose="02020603050405020304" pitchFamily="18" charset="0"/>
                <a:ea typeface="Aptos" panose="020B0004020202020204" pitchFamily="34" charset="0"/>
              </a:rPr>
              <a:t>R</a:t>
            </a:r>
            <a:r>
              <a:rPr lang="en-US" sz="900" kern="0" dirty="0">
                <a:effectLst/>
                <a:latin typeface="Times New Roman" panose="02020603050405020304" pitchFamily="18" charset="0"/>
                <a:ea typeface="Aptos" panose="020B0004020202020204" pitchFamily="34" charset="0"/>
              </a:rPr>
              <a:t>A contribution determination is established, the agency concerned must reach out to their State Budget Analyst to verify the budget's ability to support the settlement amount.</a:t>
            </a:r>
          </a:p>
          <a:p>
            <a:pPr marL="0" marR="279400" indent="0" algn="just">
              <a:spcBef>
                <a:spcPts val="800"/>
              </a:spcBef>
              <a:spcAft>
                <a:spcPts val="1900"/>
              </a:spcAft>
              <a:buSzPts val="1100"/>
              <a:buNone/>
            </a:pPr>
            <a:r>
              <a:rPr lang="en-US" sz="900" kern="0" dirty="0">
                <a:effectLst/>
                <a:latin typeface="Times New Roman" panose="02020603050405020304" pitchFamily="18" charset="0"/>
                <a:ea typeface="Aptos" panose="020B0004020202020204" pitchFamily="34" charset="0"/>
              </a:rPr>
              <a:t> </a:t>
            </a:r>
            <a:r>
              <a:rPr lang="en-US" sz="900" dirty="0">
                <a:solidFill>
                  <a:schemeClr val="accent4">
                    <a:lumMod val="75000"/>
                  </a:schemeClr>
                </a:solidFill>
                <a:effectLst/>
                <a:latin typeface="Times New Roman" panose="02020603050405020304" pitchFamily="18" charset="0"/>
                <a:ea typeface="Aptos" panose="020B0004020202020204" pitchFamily="34" charset="0"/>
              </a:rPr>
              <a:t>Once the agency receives a PERA determination and budget capacity approval from the State Budget Division, it may submit the settlement agreement to the Office of General Counsel at the Department of Finance and Administration for review. The Office of General Counsel will check for the necessary approvals and assist in facilitating the Secretary of Finance and Administration's execution of the Settlement Agreement. </a:t>
            </a:r>
            <a:endParaRPr lang="en-US" sz="9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279400" lvl="0" indent="0" algn="just" rtl="0">
              <a:spcBef>
                <a:spcPts val="800"/>
              </a:spcBef>
              <a:spcAft>
                <a:spcPts val="1900"/>
              </a:spcAft>
              <a:buSzPts val="1100"/>
              <a:buNone/>
            </a:pPr>
            <a:endParaRPr sz="800"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PR 2.6 in MAPS</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49" y="376775"/>
            <a:ext cx="3891743"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a:solidFill>
                  <a:srgbClr val="004D4C"/>
                </a:solidFill>
                <a:latin typeface="PT Serif"/>
                <a:ea typeface="PT Serif"/>
                <a:cs typeface="PT Serif"/>
                <a:sym typeface="PT Serif"/>
              </a:rPr>
              <a:t>Settlement Requirements</a:t>
            </a:r>
            <a:endParaRPr sz="1818">
              <a:solidFill>
                <a:srgbClr val="004D4C"/>
              </a:solidFill>
              <a:latin typeface="PT Serif"/>
              <a:ea typeface="PT Serif"/>
              <a:cs typeface="PT Serif"/>
              <a:sym typeface="PT Serif"/>
            </a:endParaRPr>
          </a:p>
        </p:txBody>
      </p:sp>
      <p:sp>
        <p:nvSpPr>
          <p:cNvPr id="127" name="Google Shape;127;p19"/>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8E31-42FD-16C4-D1F2-ADD519BF5E4A}"/>
              </a:ext>
            </a:extLst>
          </p:cNvPr>
          <p:cNvSpPr>
            <a:spLocks noGrp="1"/>
          </p:cNvSpPr>
          <p:nvPr>
            <p:ph type="title"/>
          </p:nvPr>
        </p:nvSpPr>
        <p:spPr>
          <a:xfrm>
            <a:off x="311700" y="341700"/>
            <a:ext cx="8520600" cy="572700"/>
          </a:xfrm>
        </p:spPr>
        <p:txBody>
          <a:bodyPr>
            <a:noAutofit/>
          </a:bodyPr>
          <a:lstStyle/>
          <a:p>
            <a:pPr>
              <a:lnSpc>
                <a:spcPct val="115000"/>
              </a:lnSpc>
              <a:spcAft>
                <a:spcPts val="1200"/>
              </a:spcAft>
              <a:buClr>
                <a:schemeClr val="dk2"/>
              </a:buClr>
              <a:buSzPts val="852"/>
            </a:pPr>
            <a:r>
              <a:rPr lang="en-US" sz="3500" b="1" dirty="0">
                <a:solidFill>
                  <a:srgbClr val="004D4C"/>
                </a:solidFill>
                <a:latin typeface="Source Sans Pro"/>
              </a:rPr>
              <a:t>Settlements (continued)</a:t>
            </a:r>
          </a:p>
        </p:txBody>
      </p:sp>
      <p:sp>
        <p:nvSpPr>
          <p:cNvPr id="3" name="Text Placeholder 2">
            <a:extLst>
              <a:ext uri="{FF2B5EF4-FFF2-40B4-BE49-F238E27FC236}">
                <a16:creationId xmlns:a16="http://schemas.microsoft.com/office/drawing/2014/main" id="{3CBB82ED-F1EF-20A2-E36D-7AB33D51A51E}"/>
              </a:ext>
            </a:extLst>
          </p:cNvPr>
          <p:cNvSpPr>
            <a:spLocks noGrp="1"/>
          </p:cNvSpPr>
          <p:nvPr>
            <p:ph type="body" idx="1"/>
          </p:nvPr>
        </p:nvSpPr>
        <p:spPr>
          <a:xfrm>
            <a:off x="311700" y="914400"/>
            <a:ext cx="8520600" cy="3920737"/>
          </a:xfrm>
        </p:spPr>
        <p:txBody>
          <a:bodyPr>
            <a:normAutofit fontScale="92500" lnSpcReduction="10000"/>
          </a:bodyPr>
          <a:lstStyle/>
          <a:p>
            <a:pPr marL="0" marR="0" lvl="0" indent="0" algn="just">
              <a:buNone/>
            </a:pPr>
            <a:r>
              <a:rPr lang="en-US" sz="1100" dirty="0">
                <a:effectLst/>
                <a:latin typeface="Times New Roman" panose="02020603050405020304" pitchFamily="18" charset="0"/>
                <a:ea typeface="Aptos" panose="020B0004020202020204" pitchFamily="34" charset="0"/>
              </a:rPr>
              <a:t>Following approval by the Secretary of Finance and Administration, the agency may submit the settlement agreement to payroll for payment of the agreement. Please note that these payments are made only after the payroll has completed the regular payroll cycle. Agencies must submit the following documents to the Central Payroll Bureau for payment of the settlement amount: </a:t>
            </a:r>
          </a:p>
          <a:p>
            <a:pPr marL="0" marR="0" lvl="0" indent="0" algn="just">
              <a:buNone/>
            </a:pPr>
            <a:endParaRPr lang="en-US" sz="1100" dirty="0">
              <a:effectLst/>
              <a:latin typeface="Times New Roman" panose="02020603050405020304" pitchFamily="18" charset="0"/>
              <a:ea typeface="Times New Roman" panose="02020603050405020304" pitchFamily="18" charset="0"/>
            </a:endParaRPr>
          </a:p>
          <a:p>
            <a:pPr marL="457200" marR="0">
              <a:buNone/>
            </a:pPr>
            <a:r>
              <a:rPr lang="en-US" sz="1100" dirty="0">
                <a:effectLst/>
                <a:latin typeface="Times New Roman" panose="02020603050405020304" pitchFamily="18" charset="0"/>
                <a:ea typeface="Aptos" panose="020B0004020202020204" pitchFamily="34" charset="0"/>
              </a:rPr>
              <a:t>	1. A redacted version of the settlement agreement with all approval signatures or transmissions. </a:t>
            </a:r>
            <a:endParaRPr lang="en-US" sz="1100" dirty="0">
              <a:effectLst/>
              <a:latin typeface="Times New Roman" panose="02020603050405020304" pitchFamily="18" charset="0"/>
              <a:ea typeface="Times New Roman" panose="02020603050405020304" pitchFamily="18" charset="0"/>
            </a:endParaRPr>
          </a:p>
          <a:p>
            <a:pPr marL="457200" lvl="1" indent="0">
              <a:buNone/>
            </a:pPr>
            <a:r>
              <a:rPr lang="en-US" sz="1100" dirty="0">
                <a:effectLst/>
                <a:latin typeface="Times New Roman" panose="02020603050405020304" pitchFamily="18" charset="0"/>
                <a:ea typeface="Aptos" panose="020B0004020202020204" pitchFamily="34" charset="0"/>
              </a:rPr>
              <a:t>2. A statement from PERA regarding the contributions due based on the agreement. </a:t>
            </a:r>
            <a:endParaRPr lang="en-US" sz="1100" dirty="0">
              <a:effectLst/>
              <a:latin typeface="Times New Roman" panose="02020603050405020304" pitchFamily="18" charset="0"/>
              <a:ea typeface="Times New Roman" panose="02020603050405020304" pitchFamily="18" charset="0"/>
            </a:endParaRPr>
          </a:p>
          <a:p>
            <a:pPr marL="457200" lvl="1" indent="0" algn="just">
              <a:buNone/>
            </a:pPr>
            <a:r>
              <a:rPr lang="en-US" sz="1100" dirty="0">
                <a:effectLst/>
                <a:latin typeface="Times New Roman" panose="02020603050405020304" pitchFamily="18" charset="0"/>
                <a:ea typeface="Aptos" panose="020B0004020202020204" pitchFamily="34" charset="0"/>
              </a:rPr>
              <a:t>3. A letter addressed to the Chief of the Central Payroll Bureau, signed by the agency's Human Resource (HR) manager and Chief Financial Officer (CFO), requesting the Department of Finance and Administration (DFA) to process the payment. This letter should contain: </a:t>
            </a:r>
            <a:endParaRPr lang="en-US" sz="1100" dirty="0">
              <a:effectLst/>
              <a:latin typeface="Times New Roman" panose="02020603050405020304" pitchFamily="18" charset="0"/>
              <a:ea typeface="Times New Roman" panose="02020603050405020304" pitchFamily="18" charset="0"/>
            </a:endParaRPr>
          </a:p>
          <a:p>
            <a:pPr marL="1085850" marR="0" lvl="2" indent="-171450">
              <a:buFont typeface="Wingdings" panose="05000000000000000000" pitchFamily="2" charset="2"/>
              <a:buChar char="§"/>
            </a:pPr>
            <a:r>
              <a:rPr lang="en-US" sz="1100" dirty="0">
                <a:solidFill>
                  <a:schemeClr val="tx1"/>
                </a:solidFill>
                <a:effectLst/>
                <a:latin typeface="Times New Roman" panose="02020603050405020304" pitchFamily="18" charset="0"/>
                <a:ea typeface="Aptos" panose="020B0004020202020204" pitchFamily="34" charset="0"/>
              </a:rPr>
              <a:t>A summary of the amounts to be paid in the settlement through payroll; </a:t>
            </a:r>
            <a:endParaRPr lang="en-US" sz="1100" dirty="0">
              <a:solidFill>
                <a:schemeClr val="tx1"/>
              </a:solidFill>
              <a:effectLst/>
              <a:latin typeface="Times New Roman" panose="02020603050405020304" pitchFamily="18" charset="0"/>
              <a:ea typeface="Times New Roman" panose="02020603050405020304" pitchFamily="18" charset="0"/>
            </a:endParaRPr>
          </a:p>
          <a:p>
            <a:pPr marL="1085850" marR="0" lvl="2" indent="-171450">
              <a:buFont typeface="Wingdings" panose="05000000000000000000" pitchFamily="2" charset="2"/>
              <a:buChar char="§"/>
            </a:pPr>
            <a:r>
              <a:rPr lang="en-US" sz="1100" dirty="0">
                <a:solidFill>
                  <a:schemeClr val="tx1"/>
                </a:solidFill>
                <a:effectLst/>
                <a:latin typeface="Times New Roman" panose="02020603050405020304" pitchFamily="18" charset="0"/>
                <a:ea typeface="Aptos" panose="020B0004020202020204" pitchFamily="34" charset="0"/>
              </a:rPr>
              <a:t>Effective pay period start and end dates; </a:t>
            </a:r>
            <a:endParaRPr lang="en-US" sz="1100" dirty="0">
              <a:solidFill>
                <a:schemeClr val="tx1"/>
              </a:solidFill>
              <a:effectLst/>
              <a:latin typeface="Times New Roman" panose="02020603050405020304" pitchFamily="18" charset="0"/>
              <a:ea typeface="Times New Roman" panose="02020603050405020304" pitchFamily="18" charset="0"/>
            </a:endParaRPr>
          </a:p>
          <a:p>
            <a:pPr marL="1085850" marR="0" lvl="2" indent="-171450" algn="just">
              <a:buFont typeface="Wingdings" panose="05000000000000000000" pitchFamily="2" charset="2"/>
              <a:buChar char="§"/>
            </a:pPr>
            <a:r>
              <a:rPr lang="en-US" sz="1100" dirty="0">
                <a:solidFill>
                  <a:schemeClr val="tx1"/>
                </a:solidFill>
                <a:effectLst/>
                <a:latin typeface="Times New Roman" panose="02020603050405020304" pitchFamily="18" charset="0"/>
                <a:ea typeface="Aptos" panose="020B0004020202020204" pitchFamily="34" charset="0"/>
              </a:rPr>
              <a:t>Gross pay deductions, such as unemployment insurance collected and amounts earned at other employment by pay period, as stated in the settlement agreement, along with all documentation for any gross pay deductions. </a:t>
            </a:r>
            <a:endParaRPr lang="en-US" sz="1100" dirty="0">
              <a:solidFill>
                <a:schemeClr val="tx1"/>
              </a:solidFill>
              <a:effectLst/>
              <a:latin typeface="Times New Roman" panose="02020603050405020304" pitchFamily="18" charset="0"/>
              <a:ea typeface="Times New Roman" panose="02020603050405020304" pitchFamily="18" charset="0"/>
            </a:endParaRPr>
          </a:p>
          <a:p>
            <a:pPr marL="1085850" marR="0" lvl="2" indent="-171450">
              <a:buFont typeface="Wingdings" panose="05000000000000000000" pitchFamily="2" charset="2"/>
              <a:buChar char="§"/>
            </a:pPr>
            <a:r>
              <a:rPr lang="en-US" sz="1100" dirty="0">
                <a:solidFill>
                  <a:schemeClr val="tx1"/>
                </a:solidFill>
                <a:effectLst/>
                <a:latin typeface="Times New Roman" panose="02020603050405020304" pitchFamily="18" charset="0"/>
                <a:ea typeface="Aptos" panose="020B0004020202020204" pitchFamily="34" charset="0"/>
              </a:rPr>
              <a:t>Identification of what deductions to withhold in addition to applicable taxes.  </a:t>
            </a:r>
            <a:endParaRPr lang="en-US" sz="1100" dirty="0">
              <a:solidFill>
                <a:schemeClr val="tx1"/>
              </a:solidFill>
              <a:effectLst/>
              <a:latin typeface="Times New Roman" panose="02020603050405020304" pitchFamily="18" charset="0"/>
              <a:ea typeface="Times New Roman" panose="02020603050405020304" pitchFamily="18" charset="0"/>
            </a:endParaRPr>
          </a:p>
          <a:p>
            <a:pPr marL="1085850" marR="0" lvl="2" indent="-171450">
              <a:buFont typeface="Wingdings" panose="05000000000000000000" pitchFamily="2" charset="2"/>
              <a:buChar char="§"/>
            </a:pPr>
            <a:r>
              <a:rPr lang="en-US" sz="1100" dirty="0">
                <a:solidFill>
                  <a:schemeClr val="tx1"/>
                </a:solidFill>
                <a:effectLst/>
                <a:latin typeface="Times New Roman" panose="02020603050405020304" pitchFamily="18" charset="0"/>
                <a:ea typeface="Aptos" panose="020B0004020202020204" pitchFamily="34" charset="0"/>
              </a:rPr>
              <a:t>Any deductions for PERA and Retiree Health Care that should be withheld. </a:t>
            </a:r>
          </a:p>
          <a:p>
            <a:pPr marL="1085850" marR="0" lvl="2" indent="-171450">
              <a:buFont typeface="Wingdings" panose="05000000000000000000" pitchFamily="2" charset="2"/>
              <a:buChar char="§"/>
            </a:pPr>
            <a:r>
              <a:rPr lang="en-US" sz="1100" dirty="0">
                <a:effectLst/>
                <a:latin typeface="Times New Roman" panose="02020603050405020304" pitchFamily="18" charset="0"/>
                <a:ea typeface="Aptos" panose="020B0004020202020204" pitchFamily="34" charset="0"/>
              </a:rPr>
              <a:t>If the settlement is subject to PERA deductions with interest, the memo should state that arrangements have been made to pay all amounts due directly to PERA.</a:t>
            </a:r>
            <a:r>
              <a:rPr lang="en-US" sz="1100" dirty="0">
                <a:effectLst/>
                <a:highlight>
                  <a:srgbClr val="FFFF00"/>
                </a:highlight>
                <a:latin typeface="Times New Roman" panose="02020603050405020304" pitchFamily="18" charset="0"/>
                <a:ea typeface="Aptos" panose="020B0004020202020204" pitchFamily="34" charset="0"/>
              </a:rPr>
              <a:t> </a:t>
            </a:r>
          </a:p>
          <a:p>
            <a:pPr marL="457200" marR="0" lvl="1" indent="0" algn="just">
              <a:buNone/>
            </a:pPr>
            <a:r>
              <a:rPr lang="en-US" sz="1100" dirty="0">
                <a:effectLst/>
                <a:latin typeface="Times New Roman" panose="02020603050405020304" pitchFamily="18" charset="0"/>
                <a:ea typeface="Aptos" panose="020B0004020202020204" pitchFamily="34" charset="0"/>
              </a:rPr>
              <a:t>4. Authorization for DFA to approve on your agency's behalf anytime your agency does not have access to approve in the Time and Labor module of HCM. </a:t>
            </a:r>
            <a:endParaRPr lang="en-US" sz="1100" dirty="0">
              <a:effectLst/>
              <a:latin typeface="Times New Roman" panose="02020603050405020304" pitchFamily="18" charset="0"/>
              <a:ea typeface="Times New Roman" panose="02020603050405020304" pitchFamily="18" charset="0"/>
            </a:endParaRPr>
          </a:p>
          <a:p>
            <a:pPr marL="457200" marR="0" lvl="1" indent="0">
              <a:buNone/>
            </a:pPr>
            <a:r>
              <a:rPr lang="en-US" sz="1100" dirty="0">
                <a:effectLst/>
                <a:latin typeface="Times New Roman" panose="02020603050405020304" pitchFamily="18" charset="0"/>
                <a:ea typeface="Aptos" panose="020B0004020202020204" pitchFamily="34" charset="0"/>
              </a:rPr>
              <a:t>5. An Excel spreadsheet displaying gross pay due by pay period, along with applicable benefit deductions.</a:t>
            </a:r>
            <a:br>
              <a:rPr lang="en-US" sz="1100" dirty="0">
                <a:effectLst/>
                <a:latin typeface="Times New Roman" panose="02020603050405020304" pitchFamily="18" charset="0"/>
                <a:ea typeface="Aptos" panose="020B0004020202020204" pitchFamily="34" charset="0"/>
              </a:rPr>
            </a:br>
            <a:r>
              <a:rPr lang="en-US" sz="1100" dirty="0">
                <a:effectLst/>
                <a:latin typeface="Times New Roman" panose="02020603050405020304" pitchFamily="18" charset="0"/>
                <a:ea typeface="Times New Roman" panose="02020603050405020304" pitchFamily="18" charset="0"/>
              </a:rPr>
              <a:t>Completed settlement packets must be submitted through the FSS.	</a:t>
            </a:r>
            <a:br>
              <a:rPr lang="en-US" sz="1100" dirty="0">
                <a:effectLst/>
                <a:latin typeface="Times New Roman" panose="02020603050405020304" pitchFamily="18" charset="0"/>
                <a:ea typeface="Times New Roman" panose="02020603050405020304" pitchFamily="18" charset="0"/>
              </a:rPr>
            </a:br>
            <a:endParaRPr lang="en-US" sz="1100" dirty="0">
              <a:effectLst/>
              <a:latin typeface="Times New Roman" panose="02020603050405020304" pitchFamily="18" charset="0"/>
              <a:ea typeface="Times New Roman" panose="02020603050405020304" pitchFamily="18" charset="0"/>
            </a:endParaRPr>
          </a:p>
          <a:p>
            <a:pPr marL="0" marR="0" lvl="0" indent="0" algn="just">
              <a:buNone/>
            </a:pPr>
            <a:r>
              <a:rPr lang="en-US" sz="1100" dirty="0">
                <a:solidFill>
                  <a:schemeClr val="accent4">
                    <a:lumMod val="75000"/>
                  </a:schemeClr>
                </a:solidFill>
                <a:effectLst/>
                <a:latin typeface="Times New Roman" panose="02020603050405020304" pitchFamily="18" charset="0"/>
                <a:ea typeface="Aptos" panose="020B0004020202020204" pitchFamily="34" charset="0"/>
              </a:rPr>
              <a:t>CPB will process the settlement and notify the agency when the warrant is ready for pickup or distribution.</a:t>
            </a:r>
            <a:endParaRPr lang="en-US" sz="1100" dirty="0">
              <a:solidFill>
                <a:schemeClr val="accent4">
                  <a:lumMod val="75000"/>
                </a:schemeClr>
              </a:solidFill>
              <a:effectLst/>
              <a:latin typeface="Times New Roman" panose="02020603050405020304" pitchFamily="18" charset="0"/>
              <a:ea typeface="Times New Roman" panose="02020603050405020304" pitchFamily="18" charset="0"/>
            </a:endParaRPr>
          </a:p>
          <a:p>
            <a:pPr marL="914400" marR="0" lvl="2" indent="0">
              <a:buNone/>
            </a:pPr>
            <a:endParaRPr lang="en-US" sz="1100" dirty="0">
              <a:solidFill>
                <a:schemeClr val="accent4">
                  <a:lumMod val="75000"/>
                </a:schemeClr>
              </a:solidFill>
              <a:effectLst/>
              <a:latin typeface="Times New Roman" panose="02020603050405020304" pitchFamily="18" charset="0"/>
              <a:ea typeface="Times New Roman" panose="02020603050405020304" pitchFamily="18" charset="0"/>
            </a:endParaRPr>
          </a:p>
          <a:p>
            <a:pPr marL="1085850" marR="0" lvl="2" indent="-171450">
              <a:buFont typeface="Wingdings" panose="05000000000000000000" pitchFamily="2" charset="2"/>
              <a:buChar char="§"/>
            </a:pPr>
            <a:endParaRPr lang="en-US" sz="1100" dirty="0">
              <a:solidFill>
                <a:schemeClr val="tx1"/>
              </a:solidFill>
              <a:effectLst/>
              <a:latin typeface="Times New Roman" panose="02020603050405020304" pitchFamily="18" charset="0"/>
              <a:ea typeface="Times New Roman" panose="02020603050405020304" pitchFamily="18" charset="0"/>
            </a:endParaRPr>
          </a:p>
          <a:p>
            <a:endParaRPr lang="en-US" dirty="0">
              <a:solidFill>
                <a:schemeClr val="tx1"/>
              </a:solidFill>
            </a:endParaRPr>
          </a:p>
        </p:txBody>
      </p:sp>
      <p:pic>
        <p:nvPicPr>
          <p:cNvPr id="4" name="Google Shape;76;p15">
            <a:extLst>
              <a:ext uri="{FF2B5EF4-FFF2-40B4-BE49-F238E27FC236}">
                <a16:creationId xmlns:a16="http://schemas.microsoft.com/office/drawing/2014/main" id="{20403612-A809-F8E2-1D08-D294B97805FA}"/>
              </a:ext>
            </a:extLst>
          </p:cNvPr>
          <p:cNvPicPr preferRelativeResize="0"/>
          <p:nvPr/>
        </p:nvPicPr>
        <p:blipFill>
          <a:blip r:embed="rId3">
            <a:alphaModFix/>
          </a:blip>
          <a:stretch>
            <a:fillRect/>
          </a:stretch>
        </p:blipFill>
        <p:spPr>
          <a:xfrm rot="5400000">
            <a:off x="7712838" y="3712338"/>
            <a:ext cx="1473400" cy="1388925"/>
          </a:xfrm>
          <a:prstGeom prst="rect">
            <a:avLst/>
          </a:prstGeom>
          <a:noFill/>
          <a:ln>
            <a:noFill/>
          </a:ln>
        </p:spPr>
      </p:pic>
      <p:pic>
        <p:nvPicPr>
          <p:cNvPr id="6" name="Google Shape;73;p15">
            <a:extLst>
              <a:ext uri="{FF2B5EF4-FFF2-40B4-BE49-F238E27FC236}">
                <a16:creationId xmlns:a16="http://schemas.microsoft.com/office/drawing/2014/main" id="{27FC54E1-109E-ED42-9E83-AB88082B0ED4}"/>
              </a:ext>
            </a:extLst>
          </p:cNvPr>
          <p:cNvPicPr preferRelativeResize="0"/>
          <p:nvPr/>
        </p:nvPicPr>
        <p:blipFill>
          <a:blip r:embed="rId4">
            <a:alphaModFix/>
          </a:blip>
          <a:stretch>
            <a:fillRect/>
          </a:stretch>
        </p:blipFill>
        <p:spPr>
          <a:xfrm>
            <a:off x="84511" y="4592319"/>
            <a:ext cx="1977774" cy="397000"/>
          </a:xfrm>
          <a:prstGeom prst="rect">
            <a:avLst/>
          </a:prstGeom>
          <a:noFill/>
          <a:ln>
            <a:noFill/>
          </a:ln>
        </p:spPr>
      </p:pic>
      <p:cxnSp>
        <p:nvCxnSpPr>
          <p:cNvPr id="7" name="Google Shape;75;p15">
            <a:extLst>
              <a:ext uri="{FF2B5EF4-FFF2-40B4-BE49-F238E27FC236}">
                <a16:creationId xmlns:a16="http://schemas.microsoft.com/office/drawing/2014/main" id="{A615C4B3-C9F2-8A42-F7C3-E3B147911343}"/>
              </a:ext>
            </a:extLst>
          </p:cNvPr>
          <p:cNvCxnSpPr/>
          <p:nvPr/>
        </p:nvCxnSpPr>
        <p:spPr>
          <a:xfrm>
            <a:off x="1336875" y="5071774"/>
            <a:ext cx="6418200" cy="0"/>
          </a:xfrm>
          <a:prstGeom prst="straightConnector1">
            <a:avLst/>
          </a:prstGeom>
          <a:noFill/>
          <a:ln w="38100" cap="flat" cmpd="sng">
            <a:solidFill>
              <a:srgbClr val="DE8B26"/>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075060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625152"/>
            <a:ext cx="8520600" cy="74387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Taxpayer Identification Number (TIN) Matching</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001502"/>
            <a:ext cx="8520600" cy="1083221"/>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600" dirty="0">
                <a:solidFill>
                  <a:srgbClr val="DE8B26"/>
                </a:solidFill>
                <a:latin typeface="Source Sans Pro"/>
                <a:ea typeface="Source Sans Pro"/>
                <a:cs typeface="Source Sans Pro"/>
                <a:sym typeface="Source Sans Pro"/>
              </a:rPr>
              <a:t>CPB will be sending out TIN mismatch lists to agencies monthly beginning in July.  If an agency receives a notice, they should use the below guidelines for corrections/validation.  In all cases, a copy of the employee’s Social Security card should be requested.</a:t>
            </a:r>
          </a:p>
          <a:p>
            <a:pPr marL="0" lvl="0" indent="0" algn="l" rtl="0">
              <a:spcBef>
                <a:spcPts val="1900"/>
              </a:spcBef>
              <a:spcAft>
                <a:spcPts val="1200"/>
              </a:spcAft>
              <a:buSzPts val="852"/>
              <a:buNone/>
            </a:pPr>
            <a:endParaRPr lang="en-US"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480877" y="2888169"/>
            <a:ext cx="267493" cy="265449"/>
          </a:xfrm>
          <a:prstGeom prst="rect">
            <a:avLst/>
          </a:prstGeom>
          <a:noFill/>
          <a:ln>
            <a:noFill/>
          </a:ln>
        </p:spPr>
      </p:pic>
      <p:sp>
        <p:nvSpPr>
          <p:cNvPr id="96" name="Google Shape;96;p17"/>
          <p:cNvSpPr txBox="1">
            <a:spLocks noGrp="1"/>
          </p:cNvSpPr>
          <p:nvPr>
            <p:ph type="body" idx="1"/>
          </p:nvPr>
        </p:nvSpPr>
        <p:spPr>
          <a:xfrm>
            <a:off x="871921" y="2016474"/>
            <a:ext cx="8006100" cy="2070334"/>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 sz="1200" dirty="0">
                <a:solidFill>
                  <a:schemeClr val="dk1"/>
                </a:solidFill>
                <a:latin typeface="Source Sans Pro"/>
                <a:ea typeface="Source Sans Pro"/>
                <a:cs typeface="Source Sans Pro"/>
                <a:sym typeface="Source Sans Pro"/>
              </a:rPr>
              <a:t> </a:t>
            </a:r>
            <a:r>
              <a:rPr lang="en-US" sz="1200" b="0" i="0" dirty="0">
                <a:solidFill>
                  <a:srgbClr val="474747"/>
                </a:solidFill>
                <a:effectLst/>
                <a:latin typeface="Google Sans"/>
              </a:rPr>
              <a:t>2 – indicates TIN entered is not currently issued. Employee must provide proof of Social Security number validated by SSA.</a:t>
            </a:r>
          </a:p>
          <a:p>
            <a:pPr marL="0" marR="279400" lvl="0" indent="0" algn="just" rtl="0">
              <a:spcBef>
                <a:spcPts val="800"/>
              </a:spcBef>
              <a:spcAft>
                <a:spcPts val="0"/>
              </a:spcAft>
              <a:buClr>
                <a:schemeClr val="dk1"/>
              </a:buClr>
              <a:buSzPts val="1100"/>
              <a:buFont typeface="Arial"/>
              <a:buNone/>
            </a:pPr>
            <a:r>
              <a:rPr lang="en-US" sz="1200" b="0" i="0" dirty="0">
                <a:solidFill>
                  <a:srgbClr val="474747"/>
                </a:solidFill>
                <a:effectLst/>
                <a:latin typeface="Google Sans"/>
              </a:rPr>
              <a:t>3 – indicates the name/TIN combination do not match IRS records. HCM must match Social Security card.  If the employee has a name change and did not notify SSA, then they must either notify SSA and provide a SS card with the correct name, or HCM must be changed to reflect the exact name on the SS card presented.</a:t>
            </a:r>
          </a:p>
          <a:p>
            <a:pPr marL="0" marR="279400" lvl="0" indent="0" algn="just" rtl="0">
              <a:spcBef>
                <a:spcPts val="800"/>
              </a:spcBef>
              <a:spcAft>
                <a:spcPts val="0"/>
              </a:spcAft>
              <a:buClr>
                <a:schemeClr val="dk1"/>
              </a:buClr>
              <a:buSzPts val="1100"/>
              <a:buFont typeface="Arial"/>
              <a:buNone/>
            </a:pPr>
            <a:r>
              <a:rPr lang="en-US" sz="1200" b="0" i="0" dirty="0">
                <a:solidFill>
                  <a:srgbClr val="474747"/>
                </a:solidFill>
                <a:effectLst/>
                <a:latin typeface="Google Sans"/>
              </a:rPr>
              <a:t>4 - indicates an invalid TIN Matching request. Employee needs to reach out to SSA and provide validation of their SS #.</a:t>
            </a:r>
          </a:p>
          <a:p>
            <a:pPr marL="0" marR="279400" lvl="0" indent="0" algn="just" rtl="0">
              <a:spcBef>
                <a:spcPts val="800"/>
              </a:spcBef>
              <a:spcAft>
                <a:spcPts val="0"/>
              </a:spcAft>
              <a:buClr>
                <a:schemeClr val="dk1"/>
              </a:buClr>
              <a:buSzPts val="1100"/>
              <a:buFont typeface="Arial"/>
              <a:buNone/>
            </a:pPr>
            <a:r>
              <a:rPr lang="en-US" sz="1200" b="0" i="0" dirty="0">
                <a:solidFill>
                  <a:srgbClr val="474747"/>
                </a:solidFill>
                <a:effectLst/>
                <a:latin typeface="Google Sans"/>
              </a:rPr>
              <a:t>5 – indicates </a:t>
            </a:r>
            <a:r>
              <a:rPr lang="en-US" sz="1200" b="0" i="0" dirty="0">
                <a:solidFill>
                  <a:srgbClr val="040C28"/>
                </a:solidFill>
                <a:effectLst/>
                <a:latin typeface="Google Sans"/>
              </a:rPr>
              <a:t>a duplicate TIN Matching request</a:t>
            </a:r>
            <a:r>
              <a:rPr lang="en-US" sz="1200" b="0" i="0" dirty="0">
                <a:solidFill>
                  <a:srgbClr val="474747"/>
                </a:solidFill>
                <a:effectLst/>
                <a:latin typeface="Google Sans"/>
              </a:rPr>
              <a:t>. Employee needs to provide validation of their SS#.</a:t>
            </a:r>
            <a:endParaRPr lang="en-US" sz="1200"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357325" y="3704253"/>
            <a:ext cx="8077548" cy="478194"/>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i="1" dirty="0">
                <a:solidFill>
                  <a:srgbClr val="DE8B26"/>
                </a:solidFill>
                <a:highlight>
                  <a:srgbClr val="FFFFFF"/>
                </a:highlight>
                <a:latin typeface="Source Sans Pro"/>
                <a:ea typeface="Source Sans Pro"/>
                <a:cs typeface="Source Sans Pro"/>
                <a:sym typeface="Source Sans Pro"/>
              </a:rPr>
              <a:t> </a:t>
            </a:r>
            <a:endParaRPr sz="1200" b="1" i="1" dirty="0">
              <a:solidFill>
                <a:srgbClr val="DE8B26"/>
              </a:solidFill>
              <a:latin typeface="Source Sans Pro"/>
              <a:ea typeface="Source Sans Pro"/>
              <a:cs typeface="Source Sans Pro"/>
              <a:sym typeface="Source Sans Pro"/>
            </a:endParaRPr>
          </a:p>
          <a:p>
            <a:pPr marL="0" indent="0">
              <a:spcBef>
                <a:spcPts val="1900"/>
              </a:spcBef>
              <a:spcAft>
                <a:spcPts val="1200"/>
              </a:spcAft>
              <a:buSzPts val="852"/>
              <a:buNone/>
            </a:pPr>
            <a:r>
              <a:rPr lang="en-US" sz="1600" dirty="0">
                <a:solidFill>
                  <a:srgbClr val="DE8B26"/>
                </a:solidFill>
                <a:latin typeface="Source Sans Pro"/>
                <a:ea typeface="Source Sans Pro"/>
                <a:cs typeface="Source Sans Pro"/>
                <a:sym typeface="Source Sans Pro"/>
              </a:rPr>
              <a:t>If a Social Security number is changed, PERA or ERB must be notified.</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4711279" y="376775"/>
            <a:ext cx="3477846"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Social Security Verification</a:t>
            </a: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HB43</a:t>
            </a:r>
            <a:endParaRPr sz="202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1400" b="0" i="0" u="none" strike="noStrike" baseline="0" dirty="0">
                <a:solidFill>
                  <a:schemeClr val="bg1"/>
                </a:solidFill>
                <a:latin typeface="Prestige12PitchBT-Roman"/>
              </a:rPr>
              <a:t>PERA SERVICE CREDIT FOR CERTAIN INJURED MEMBERS ON APPROVED WORKERS' COMPENSATION LEAVE</a:t>
            </a:r>
            <a:r>
              <a:rPr lang="en-US" sz="1400" b="0" i="0" u="none" strike="noStrike" baseline="0" dirty="0">
                <a:solidFill>
                  <a:schemeClr val="tx1"/>
                </a:solidFill>
                <a:latin typeface="Prestige12PitchBT-Roman"/>
              </a:rPr>
              <a:t>.</a:t>
            </a:r>
            <a:endParaRPr lang="en" sz="1400" dirty="0">
              <a:solidFill>
                <a:schemeClr val="tx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sz="2500" b="1"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705425"/>
            <a:ext cx="8520600" cy="1031851"/>
          </a:xfrm>
          <a:prstGeom prst="rect">
            <a:avLst/>
          </a:prstGeom>
          <a:noFill/>
        </p:spPr>
        <p:txBody>
          <a:bodyPr spcFirstLastPara="1" wrap="square" lIns="91425" tIns="91425" rIns="91425" bIns="91425" anchor="t" anchorCtr="0">
            <a:noAutofit/>
          </a:bodyPr>
          <a:lstStyle/>
          <a:p>
            <a:pPr marL="114300" indent="0" algn="l">
              <a:buNone/>
            </a:pPr>
            <a:r>
              <a:rPr lang="en-US" sz="1400" b="0" i="0" u="none" strike="noStrike" baseline="0" dirty="0">
                <a:solidFill>
                  <a:schemeClr val="bg1"/>
                </a:solidFill>
                <a:latin typeface="Prestige12PitchBT-Roman"/>
              </a:rPr>
              <a:t>If the employee was injured while performing a work-related function</a:t>
            </a:r>
            <a:r>
              <a:rPr lang="en" sz="1400" dirty="0">
                <a:solidFill>
                  <a:schemeClr val="bg1"/>
                </a:solidFill>
                <a:latin typeface="Source Sans Pro"/>
                <a:ea typeface="Source Sans Pro"/>
                <a:cs typeface="Source Sans Pro"/>
                <a:sym typeface="Source Sans Pro"/>
              </a:rPr>
              <a:t> </a:t>
            </a:r>
            <a:r>
              <a:rPr lang="en-US" sz="1400" b="0" i="0" u="none" strike="noStrike" baseline="0" dirty="0">
                <a:solidFill>
                  <a:schemeClr val="bg1"/>
                </a:solidFill>
                <a:latin typeface="Prestige12PitchBT-Roman"/>
              </a:rPr>
              <a:t>in an inherently dangerous location or under inherently dangerous circumstances is absent from work and has been placed on approved workers’ compensation leave as a result of the injury shall accrue service credit for the period of absence from work while on workers' compensation leave</a:t>
            </a:r>
            <a:endParaRPr sz="1400" dirty="0">
              <a:solidFill>
                <a:schemeClr val="bg1"/>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177953" y="1887479"/>
            <a:ext cx="267493" cy="265449"/>
          </a:xfrm>
          <a:prstGeom prst="rect">
            <a:avLst/>
          </a:prstGeom>
          <a:noFill/>
          <a:ln>
            <a:noFill/>
          </a:ln>
        </p:spPr>
      </p:pic>
      <p:sp>
        <p:nvSpPr>
          <p:cNvPr id="111" name="Google Shape;111;p18"/>
          <p:cNvSpPr txBox="1">
            <a:spLocks noGrp="1"/>
          </p:cNvSpPr>
          <p:nvPr>
            <p:ph type="body" idx="1"/>
          </p:nvPr>
        </p:nvSpPr>
        <p:spPr>
          <a:xfrm flipV="1">
            <a:off x="871921" y="3342876"/>
            <a:ext cx="8006100" cy="45719"/>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 </a:t>
            </a:r>
            <a:endParaRPr sz="2095" dirty="0">
              <a:solidFill>
                <a:srgbClr val="DE8B26"/>
              </a:solidFill>
              <a:latin typeface="Source Sans Pro"/>
              <a:ea typeface="Source Sans Pro"/>
              <a:cs typeface="Source Sans Pro"/>
              <a:sym typeface="Source Sans Pro"/>
            </a:endParaRPr>
          </a:p>
        </p:txBody>
      </p:sp>
      <p:sp>
        <p:nvSpPr>
          <p:cNvPr id="112" name="Google Shape;112;p18"/>
          <p:cNvSpPr txBox="1">
            <a:spLocks noGrp="1"/>
          </p:cNvSpPr>
          <p:nvPr>
            <p:ph type="body" idx="1"/>
          </p:nvPr>
        </p:nvSpPr>
        <p:spPr>
          <a:xfrm>
            <a:off x="357325" y="2919330"/>
            <a:ext cx="8520600" cy="1430348"/>
          </a:xfrm>
          <a:prstGeom prst="rect">
            <a:avLst/>
          </a:prstGeom>
        </p:spPr>
        <p:txBody>
          <a:bodyPr spcFirstLastPara="1" wrap="square" lIns="91425" tIns="91425" rIns="91425" bIns="91425" anchor="t" anchorCtr="0">
            <a:noAutofit/>
          </a:bodyPr>
          <a:lstStyle/>
          <a:p>
            <a:pPr marL="114300" indent="0" algn="l">
              <a:buNone/>
            </a:pPr>
            <a:r>
              <a:rPr lang="en-US" sz="1400" b="0" i="0" u="none" strike="noStrike" baseline="0" dirty="0">
                <a:solidFill>
                  <a:schemeClr val="bg1"/>
                </a:solidFill>
                <a:latin typeface="Prestige12PitchBT-Roman"/>
              </a:rPr>
              <a:t>The member's affiliated public employer pays the injured employee's member contributions as well as the employer contributions and remits to the association the total amount of employee and employer contributions that would have been paid if the member had not been absent from work while on approved workers' compensation leave. The contribution amounts shall be calculated based upon a salary equal to the member's salary at the time of the injury.</a:t>
            </a:r>
          </a:p>
          <a:p>
            <a:pPr algn="l"/>
            <a:endParaRPr lang="en-US" sz="1100" dirty="0">
              <a:solidFill>
                <a:schemeClr val="bg1"/>
              </a:solidFill>
              <a:latin typeface="Prestige12PitchBT-Roman"/>
              <a:ea typeface="Source Sans Pro"/>
              <a:cs typeface="Source Sans Pro"/>
              <a:sym typeface="Source Sans Pro"/>
            </a:endParaRPr>
          </a:p>
          <a:p>
            <a:pPr marL="114300" indent="0" algn="l">
              <a:buNone/>
            </a:pPr>
            <a:r>
              <a:rPr lang="en-US" sz="1100" b="1" i="1" dirty="0">
                <a:solidFill>
                  <a:srgbClr val="DE8B26"/>
                </a:solidFill>
                <a:latin typeface="Source Sans Pro"/>
                <a:ea typeface="Source Sans Pro"/>
                <a:cs typeface="Source Sans Pro"/>
                <a:sym typeface="Source Sans Pro"/>
              </a:rPr>
              <a:t> </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1200" dirty="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000184" y="4433400"/>
            <a:ext cx="1877842" cy="572700"/>
          </a:xfrm>
          <a:prstGeom prst="rect">
            <a:avLst/>
          </a:prstGeom>
          <a:noFill/>
          <a:ln>
            <a:no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2461F360-2839-E1D6-8E77-D268703D9BDB}"/>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F8063C65-4196-0EC4-6636-8F484661AE85}"/>
              </a:ext>
            </a:extLst>
          </p:cNvPr>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7F251953-3678-2B6F-FF81-D8F924249EAD}"/>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1E46EDA2-A498-9B8A-DA88-65AB9E98FC58}"/>
              </a:ext>
            </a:extLst>
          </p:cNvPr>
          <p:cNvSpPr txBox="1">
            <a:spLocks noGrp="1"/>
          </p:cNvSpPr>
          <p:nvPr>
            <p:ph type="body" idx="1"/>
          </p:nvPr>
        </p:nvSpPr>
        <p:spPr>
          <a:xfrm>
            <a:off x="215336" y="1210954"/>
            <a:ext cx="5595900" cy="2649415"/>
          </a:xfrm>
          <a:prstGeom prst="rect">
            <a:avLst/>
          </a:prstGeom>
        </p:spPr>
        <p:txBody>
          <a:bodyPr spcFirstLastPara="1" wrap="square" lIns="91425" tIns="91425" rIns="91425" bIns="91425" anchor="t" anchorCtr="0">
            <a:noAutofit/>
          </a:bodyPr>
          <a:lstStyle/>
          <a:p>
            <a:pPr marL="171450" marR="279400" lvl="0" indent="-171450" algn="just" rtl="0">
              <a:spcBef>
                <a:spcPts val="800"/>
              </a:spcBef>
              <a:spcAft>
                <a:spcPts val="0"/>
              </a:spcAft>
              <a:buSzPct val="100000"/>
              <a:buFont typeface="Wingdings" panose="05000000000000000000" pitchFamily="2" charset="2"/>
              <a:buChar char="§"/>
            </a:pPr>
            <a:r>
              <a:rPr lang="en" sz="1200" dirty="0">
                <a:solidFill>
                  <a:schemeClr val="dk1"/>
                </a:solidFill>
                <a:latin typeface="Source Sans Pro"/>
                <a:ea typeface="Source Sans Pro"/>
                <a:cs typeface="Source Sans Pro"/>
                <a:sym typeface="Source Sans Pro"/>
              </a:rPr>
              <a:t>Year-end payroll reconciliations are important to ensrue budgets that were allocated to various funding sources are properly recorded in HCM and FIN.</a:t>
            </a:r>
          </a:p>
          <a:p>
            <a:pPr marL="171450" marR="279400" lvl="0" indent="-171450" algn="just" rtl="0">
              <a:spcBef>
                <a:spcPts val="800"/>
              </a:spcBef>
              <a:spcAft>
                <a:spcPts val="0"/>
              </a:spcAft>
              <a:buSzPct val="100000"/>
              <a:buFont typeface="Wingdings" panose="05000000000000000000" pitchFamily="2" charset="2"/>
              <a:buChar char="§"/>
            </a:pPr>
            <a:r>
              <a:rPr lang="en" sz="1200" dirty="0">
                <a:solidFill>
                  <a:schemeClr val="dk1"/>
                </a:solidFill>
                <a:latin typeface="Source Sans Pro"/>
                <a:ea typeface="Source Sans Pro"/>
                <a:cs typeface="Source Sans Pro"/>
                <a:sym typeface="Source Sans Pro"/>
              </a:rPr>
              <a:t>All agencies are required to reconcile their payroll to ensure proper funding sources have been allocated to the correct accounting lines.</a:t>
            </a:r>
          </a:p>
          <a:p>
            <a:pPr marL="171450" marR="279400" lvl="0" indent="-171450" algn="just" rtl="0">
              <a:spcBef>
                <a:spcPts val="800"/>
              </a:spcBef>
              <a:spcAft>
                <a:spcPts val="0"/>
              </a:spcAft>
              <a:buSzPct val="100000"/>
              <a:buFont typeface="Wingdings" panose="05000000000000000000" pitchFamily="2" charset="2"/>
              <a:buChar char="§"/>
            </a:pPr>
            <a:r>
              <a:rPr lang="en" sz="1200" dirty="0">
                <a:solidFill>
                  <a:schemeClr val="dk1"/>
                </a:solidFill>
                <a:latin typeface="Source Sans Pro"/>
                <a:ea typeface="Source Sans Pro"/>
                <a:cs typeface="Source Sans Pro"/>
                <a:sym typeface="Source Sans Pro"/>
              </a:rPr>
              <a:t>It is critical that agencies reconcile their payroll timely and report any discrepancies prior to Year-end closing.</a:t>
            </a:r>
          </a:p>
          <a:p>
            <a:pPr marL="171450" marR="279400" lvl="0" indent="-171450" algn="just" rtl="0">
              <a:spcBef>
                <a:spcPts val="800"/>
              </a:spcBef>
              <a:spcAft>
                <a:spcPts val="0"/>
              </a:spcAft>
              <a:buSzPct val="100000"/>
              <a:buFont typeface="Wingdings" panose="05000000000000000000" pitchFamily="2" charset="2"/>
              <a:buChar char="§"/>
            </a:pPr>
            <a:r>
              <a:rPr lang="en" sz="1200" dirty="0">
                <a:solidFill>
                  <a:schemeClr val="dk1"/>
                </a:solidFill>
                <a:latin typeface="Source Sans Pro"/>
                <a:ea typeface="Source Sans Pro"/>
                <a:cs typeface="Source Sans Pro"/>
                <a:sym typeface="Source Sans Pro"/>
              </a:rPr>
              <a:t>Year-end payroll processes typically take a bit longer and journals may not be posted as quickly as any other payroll cycle, partly due to two fiscal year-end dates that the system must process.</a:t>
            </a:r>
          </a:p>
          <a:p>
            <a:pPr marL="171450" marR="279400" lvl="0" indent="-171450" algn="just" rtl="0">
              <a:spcBef>
                <a:spcPts val="800"/>
              </a:spcBef>
              <a:spcAft>
                <a:spcPts val="0"/>
              </a:spcAft>
              <a:buSzPct val="100000"/>
              <a:buFont typeface="Wingdings" panose="05000000000000000000" pitchFamily="2" charset="2"/>
              <a:buChar char="§"/>
            </a:pPr>
            <a:r>
              <a:rPr lang="en" sz="1200" dirty="0">
                <a:solidFill>
                  <a:schemeClr val="dk1"/>
                </a:solidFill>
                <a:latin typeface="Source Sans Pro"/>
                <a:ea typeface="Source Sans Pro"/>
                <a:cs typeface="Source Sans Pro"/>
                <a:sym typeface="Source Sans Pro"/>
              </a:rPr>
              <a:t>Be prepared for any questions Central Payroll may have when PR Journals are being processsed and posted to the General Ledger</a:t>
            </a:r>
          </a:p>
          <a:p>
            <a:pPr marL="0" marR="279400" lvl="0" indent="0" algn="just" rtl="0">
              <a:spcBef>
                <a:spcPts val="800"/>
              </a:spcBef>
              <a:spcAft>
                <a:spcPts val="0"/>
              </a:spcAft>
              <a:buSzPts val="1100"/>
              <a:buNone/>
            </a:pPr>
            <a:endParaRPr sz="2095" dirty="0">
              <a:solidFill>
                <a:srgbClr val="DE8B26"/>
              </a:solidFill>
              <a:latin typeface="Source Sans Pro"/>
              <a:ea typeface="Source Sans Pro"/>
              <a:cs typeface="Source Sans Pro"/>
              <a:sym typeface="Source Sans Pro"/>
            </a:endParaRPr>
          </a:p>
        </p:txBody>
      </p:sp>
      <p:pic>
        <p:nvPicPr>
          <p:cNvPr id="121" name="Google Shape;121;p19">
            <a:extLst>
              <a:ext uri="{FF2B5EF4-FFF2-40B4-BE49-F238E27FC236}">
                <a16:creationId xmlns:a16="http://schemas.microsoft.com/office/drawing/2014/main" id="{ECF6755F-D7C2-DE72-4092-27DD8B6BC88D}"/>
              </a:ext>
            </a:extLst>
          </p:cNvPr>
          <p:cNvPicPr preferRelativeResize="0"/>
          <p:nvPr/>
        </p:nvPicPr>
        <p:blipFill>
          <a:blip r:embed="rId5">
            <a:alphaModFix/>
          </a:blip>
          <a:stretch>
            <a:fillRect/>
          </a:stretch>
        </p:blipFill>
        <p:spPr>
          <a:xfrm>
            <a:off x="235678" y="4177111"/>
            <a:ext cx="267493" cy="265449"/>
          </a:xfrm>
          <a:prstGeom prst="rect">
            <a:avLst/>
          </a:prstGeom>
          <a:noFill/>
          <a:ln>
            <a:noFill/>
          </a:ln>
        </p:spPr>
      </p:pic>
      <p:sp>
        <p:nvSpPr>
          <p:cNvPr id="123" name="Google Shape;123;p19">
            <a:extLst>
              <a:ext uri="{FF2B5EF4-FFF2-40B4-BE49-F238E27FC236}">
                <a16:creationId xmlns:a16="http://schemas.microsoft.com/office/drawing/2014/main" id="{19A844B7-D66A-5156-B153-AC6571D281AE}"/>
              </a:ext>
            </a:extLst>
          </p:cNvPr>
          <p:cNvSpPr txBox="1">
            <a:spLocks noGrp="1"/>
          </p:cNvSpPr>
          <p:nvPr>
            <p:ph type="body" idx="1"/>
          </p:nvPr>
        </p:nvSpPr>
        <p:spPr>
          <a:xfrm>
            <a:off x="536676" y="4042535"/>
            <a:ext cx="4672200" cy="71911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dirty="0">
                <a:solidFill>
                  <a:srgbClr val="DE8B26"/>
                </a:solidFill>
                <a:latin typeface="Source Sans Pro"/>
                <a:ea typeface="Source Sans Pro"/>
                <a:cs typeface="Source Sans Pro"/>
                <a:sym typeface="Source Sans Pro"/>
              </a:rPr>
              <a:t>This Year we will be running an off-cycle payroll to ensure any manual warrants are issued and posted at the correct pay rate.</a:t>
            </a:r>
            <a:endParaRPr sz="2095" dirty="0">
              <a:solidFill>
                <a:srgbClr val="DE8B26"/>
              </a:solidFill>
              <a:latin typeface="Source Sans Pro"/>
              <a:ea typeface="Source Sans Pro"/>
              <a:cs typeface="Source Sans Pro"/>
              <a:sym typeface="Source Sans Pro"/>
            </a:endParaRPr>
          </a:p>
        </p:txBody>
      </p:sp>
      <p:sp>
        <p:nvSpPr>
          <p:cNvPr id="124" name="Google Shape;124;p19">
            <a:extLst>
              <a:ext uri="{FF2B5EF4-FFF2-40B4-BE49-F238E27FC236}">
                <a16:creationId xmlns:a16="http://schemas.microsoft.com/office/drawing/2014/main" id="{FC207B53-67BA-4642-286D-E7A871D534DB}"/>
              </a:ext>
            </a:extLst>
          </p:cNvPr>
          <p:cNvSpPr txBox="1">
            <a:spLocks noGrp="1"/>
          </p:cNvSpPr>
          <p:nvPr>
            <p:ph type="body" idx="1"/>
          </p:nvPr>
        </p:nvSpPr>
        <p:spPr>
          <a:xfrm>
            <a:off x="311700" y="814054"/>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Year-End Payroll Reconciliation</a:t>
            </a:r>
            <a:endParaRPr sz="2500" b="1" dirty="0">
              <a:solidFill>
                <a:srgbClr val="004D4C"/>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F7011C50-1BD4-D50A-7185-F7879B3AE4C0}"/>
              </a:ext>
            </a:extLst>
          </p:cNvPr>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441C4A70-32BE-461F-75B5-67A6F17FA14F}"/>
              </a:ext>
            </a:extLst>
          </p:cNvPr>
          <p:cNvSpPr txBox="1">
            <a:spLocks noGrp="1"/>
          </p:cNvSpPr>
          <p:nvPr>
            <p:ph type="title"/>
          </p:nvPr>
        </p:nvSpPr>
        <p:spPr>
          <a:xfrm>
            <a:off x="1049648" y="376775"/>
            <a:ext cx="4949996"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End of Fiscal Year Reconciliation</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E6876A01-A206-4009-BCB2-CF002F1734C9}"/>
              </a:ext>
            </a:extLst>
          </p:cNvPr>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83D8F244-8EDA-4B92-A92B-FE2C17E48637}"/>
              </a:ext>
            </a:extLst>
          </p:cNvPr>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extLst>
      <p:ext uri="{BB962C8B-B14F-4D97-AF65-F5344CB8AC3E}">
        <p14:creationId xmlns:p14="http://schemas.microsoft.com/office/powerpoint/2010/main" val="75439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615725"/>
            <a:ext cx="9162900" cy="4575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4">
            <a:alphaModFix/>
          </a:blip>
          <a:srcRect/>
          <a:stretch/>
        </p:blipFill>
        <p:spPr>
          <a:xfrm>
            <a:off x="-18900" y="16"/>
            <a:ext cx="3848915" cy="534700"/>
          </a:xfrm>
          <a:prstGeom prst="rect">
            <a:avLst/>
          </a:prstGeom>
          <a:noFill/>
          <a:ln>
            <a:noFill/>
          </a:ln>
        </p:spPr>
      </p:pic>
      <p:sp>
        <p:nvSpPr>
          <p:cNvPr id="135" name="Google Shape;135;p20"/>
          <p:cNvSpPr txBox="1">
            <a:spLocks noGrp="1"/>
          </p:cNvSpPr>
          <p:nvPr>
            <p:ph type="title"/>
          </p:nvPr>
        </p:nvSpPr>
        <p:spPr>
          <a:xfrm>
            <a:off x="67204" y="81025"/>
            <a:ext cx="319998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End of Fiscal Year Reminders</a:t>
            </a:r>
            <a:endParaRPr sz="202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826988" y="734734"/>
            <a:ext cx="4706607"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Don’t Forget!</a:t>
            </a:r>
            <a:endParaRPr sz="2500" b="1">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357334" y="4433400"/>
            <a:ext cx="1877842" cy="572700"/>
          </a:xfrm>
          <a:prstGeom prst="rect">
            <a:avLst/>
          </a:prstGeom>
          <a:noFill/>
          <a:ln>
            <a:noFill/>
          </a:ln>
        </p:spPr>
      </p:pic>
      <p:sp>
        <p:nvSpPr>
          <p:cNvPr id="138" name="Google Shape;138;p20"/>
          <p:cNvSpPr txBox="1">
            <a:spLocks noGrp="1"/>
          </p:cNvSpPr>
          <p:nvPr>
            <p:ph type="body" idx="1"/>
          </p:nvPr>
        </p:nvSpPr>
        <p:spPr>
          <a:xfrm>
            <a:off x="199497" y="1212643"/>
            <a:ext cx="5595900" cy="3268450"/>
          </a:xfrm>
          <a:prstGeom prst="rect">
            <a:avLst/>
          </a:prstGeom>
        </p:spPr>
        <p:txBody>
          <a:bodyPr spcFirstLastPara="1" wrap="square" lIns="91425" tIns="91425" rIns="91425" bIns="91425" anchor="t" anchorCtr="0">
            <a:noAutofit/>
          </a:bodyPr>
          <a:lstStyle/>
          <a:p>
            <a:pPr marL="171450" marR="279400" indent="-171450" algn="just">
              <a:spcBef>
                <a:spcPts val="800"/>
              </a:spcBef>
              <a:buClr>
                <a:schemeClr val="bg1"/>
              </a:buClr>
              <a:buSzPts val="1100"/>
            </a:pPr>
            <a:r>
              <a:rPr lang="en-US" sz="1200" b="1">
                <a:solidFill>
                  <a:schemeClr val="bg1"/>
                </a:solidFill>
              </a:rPr>
              <a:t>Final pay for FY25 will be PPE 07/04/2025. The Payroll Cycle will record the appropriate expenses in the fiscal year they were incurred. Agencies do not need to accrue payroll expenses.</a:t>
            </a:r>
          </a:p>
          <a:p>
            <a:pPr marL="171450" marR="279400" indent="-171450" algn="just">
              <a:spcBef>
                <a:spcPts val="800"/>
              </a:spcBef>
              <a:buClr>
                <a:schemeClr val="bg1"/>
              </a:buClr>
              <a:buSzPts val="1100"/>
            </a:pPr>
            <a:r>
              <a:rPr lang="en-US" sz="1200" b="1">
                <a:solidFill>
                  <a:schemeClr val="bg1"/>
                </a:solidFill>
              </a:rPr>
              <a:t>Any additional pay, payroll corrections or changes needing input after July 4</a:t>
            </a:r>
            <a:r>
              <a:rPr lang="en-US" sz="1200" b="1" baseline="30000">
                <a:solidFill>
                  <a:schemeClr val="bg1"/>
                </a:solidFill>
              </a:rPr>
              <a:t>th</a:t>
            </a:r>
            <a:r>
              <a:rPr lang="en-US" sz="1200" b="1">
                <a:solidFill>
                  <a:schemeClr val="bg1"/>
                </a:solidFill>
              </a:rPr>
              <a:t> for FY25 must be signed by the CFO or they will be returned.</a:t>
            </a:r>
          </a:p>
          <a:p>
            <a:pPr marL="171450" marR="279400" indent="-171450" algn="just">
              <a:spcBef>
                <a:spcPts val="800"/>
              </a:spcBef>
              <a:buClr>
                <a:schemeClr val="bg1"/>
              </a:buClr>
              <a:buSzPts val="1100"/>
            </a:pPr>
            <a:r>
              <a:rPr lang="en-US" sz="1200" b="1">
                <a:solidFill>
                  <a:schemeClr val="bg1"/>
                </a:solidFill>
              </a:rPr>
              <a:t>Budget will need to be entered for the new fiscal year prior to posting of the July 4</a:t>
            </a:r>
            <a:r>
              <a:rPr lang="en-US" sz="1200" b="1" baseline="30000">
                <a:solidFill>
                  <a:schemeClr val="bg1"/>
                </a:solidFill>
              </a:rPr>
              <a:t>th</a:t>
            </a:r>
            <a:r>
              <a:rPr lang="en-US" sz="1200" b="1">
                <a:solidFill>
                  <a:schemeClr val="bg1"/>
                </a:solidFill>
              </a:rPr>
              <a:t> payroll.</a:t>
            </a:r>
          </a:p>
          <a:p>
            <a:pPr marL="171450" marR="279400" indent="-171450" algn="just">
              <a:spcBef>
                <a:spcPts val="800"/>
              </a:spcBef>
              <a:buClr>
                <a:schemeClr val="bg1"/>
              </a:buClr>
              <a:buSzPts val="1100"/>
            </a:pPr>
            <a:r>
              <a:rPr lang="en-US" sz="1200" b="1">
                <a:solidFill>
                  <a:schemeClr val="bg1"/>
                </a:solidFill>
              </a:rPr>
              <a:t>Bud Ref &amp; Class will be automatically updated for combo codes without a project. Any Combo Code that contains a project code will need to be manually updated by the agency.</a:t>
            </a:r>
          </a:p>
          <a:p>
            <a:pPr marL="171450" marR="279400" indent="-171450" algn="just">
              <a:spcBef>
                <a:spcPts val="800"/>
              </a:spcBef>
              <a:buClr>
                <a:schemeClr val="bg1"/>
              </a:buClr>
              <a:buSzPts val="1100"/>
            </a:pPr>
            <a:endParaRPr lang="en-US" sz="1200" b="1">
              <a:solidFill>
                <a:schemeClr val="bg1"/>
              </a:solidFill>
            </a:endParaRPr>
          </a:p>
          <a:p>
            <a:pPr marL="0" marR="279400" lvl="0" indent="0" algn="just" rtl="0">
              <a:spcBef>
                <a:spcPts val="800"/>
              </a:spcBef>
              <a:spcAft>
                <a:spcPts val="0"/>
              </a:spcAft>
              <a:buSzPts val="1100"/>
              <a:buNone/>
            </a:pPr>
            <a:endParaRPr lang="en-US" sz="120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6">
            <a:alphaModFix/>
          </a:blip>
          <a:stretch>
            <a:fillRect/>
          </a:stretch>
        </p:blipFill>
        <p:spPr>
          <a:xfrm>
            <a:off x="469172" y="866185"/>
            <a:ext cx="267493" cy="265449"/>
          </a:xfrm>
          <a:prstGeom prst="rect">
            <a:avLst/>
          </a:prstGeom>
          <a:noFill/>
          <a:ln>
            <a:noFill/>
          </a:ln>
        </p:spPr>
      </p:pic>
      <p:pic>
        <p:nvPicPr>
          <p:cNvPr id="142" name="Google Shape;142;p20"/>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921D9037-540D-07A4-0DC3-C4A60CD57481}"/>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C23BDFC0-4BC6-8581-7E74-F6CA89F1FE01}"/>
              </a:ext>
            </a:extLst>
          </p:cNvPr>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a:extLst>
              <a:ext uri="{FF2B5EF4-FFF2-40B4-BE49-F238E27FC236}">
                <a16:creationId xmlns:a16="http://schemas.microsoft.com/office/drawing/2014/main" id="{89C43DAA-E718-CB42-48E3-E806EE6C5ACC}"/>
              </a:ext>
            </a:extLst>
          </p:cNvPr>
          <p:cNvSpPr txBox="1">
            <a:spLocks noGrp="1"/>
          </p:cNvSpPr>
          <p:nvPr>
            <p:ph type="ctrTitle" idx="4294967295"/>
          </p:nvPr>
        </p:nvSpPr>
        <p:spPr>
          <a:xfrm>
            <a:off x="126070" y="129634"/>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SHARE AGENDA</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BD7E1EDB-A5E8-E7A2-95E0-701BAD31DE0E}"/>
              </a:ext>
            </a:extLst>
          </p:cNvPr>
          <p:cNvSpPr txBox="1">
            <a:spLocks noGrp="1"/>
          </p:cNvSpPr>
          <p:nvPr>
            <p:ph type="subTitle" idx="4294967295"/>
          </p:nvPr>
        </p:nvSpPr>
        <p:spPr>
          <a:xfrm>
            <a:off x="311700" y="935029"/>
            <a:ext cx="8520600" cy="3073206"/>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6/2/25 – Combo Code Update Process</a:t>
            </a:r>
          </a:p>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7/1/25 – Longevity Pay</a:t>
            </a:r>
          </a:p>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7/5/25 – Benefit Changes</a:t>
            </a:r>
          </a:p>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7/5/25 – Legislative Salary Increases</a:t>
            </a:r>
          </a:p>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8/22/25 – Multi Factor Authentication</a:t>
            </a:r>
          </a:p>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Query Catalog</a:t>
            </a:r>
          </a:p>
          <a:p>
            <a:pPr marL="0" lvl="0" indent="0" algn="l" rtl="0">
              <a:spcBef>
                <a:spcPts val="0"/>
              </a:spcBef>
              <a:spcAft>
                <a:spcPts val="1200"/>
              </a:spcAft>
              <a:buNone/>
            </a:pP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90D65D85-611F-056B-CBBE-220F1F20DFB8}"/>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56DD8086-79FB-532C-9840-28D4B8AB7A81}"/>
              </a:ext>
            </a:extLst>
          </p:cNvPr>
          <p:cNvCxnSpPr/>
          <p:nvPr/>
        </p:nvCxnSpPr>
        <p:spPr>
          <a:xfrm>
            <a:off x="239100" y="800556"/>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298173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Bud/Ref Update</a:t>
            </a:r>
            <a:endParaRPr sz="202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Task Profile ID and Department Budget Table Update</a:t>
            </a:r>
            <a:endParaRPr sz="2500" b="1">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11700" y="1718748"/>
            <a:ext cx="8520600" cy="1419714"/>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b="1">
                <a:solidFill>
                  <a:schemeClr val="lt1"/>
                </a:solidFill>
                <a:latin typeface="Source Sans Pro"/>
                <a:ea typeface="Source Sans Pro"/>
                <a:cs typeface="Source Sans Pro"/>
                <a:sym typeface="Source Sans Pro"/>
              </a:rPr>
              <a:t>The new fiscal year requires changes to task profiles  for budget references and class codes. The SHARE team will run a process to update all task profiles with a 7/1 effective date.</a:t>
            </a:r>
          </a:p>
          <a:p>
            <a:pPr marL="0" marR="279400" lvl="0" indent="0" algn="just" rtl="0">
              <a:spcBef>
                <a:spcPts val="800"/>
              </a:spcBef>
              <a:spcAft>
                <a:spcPts val="0"/>
              </a:spcAft>
              <a:buSzPts val="1100"/>
              <a:buNone/>
            </a:pPr>
            <a:r>
              <a:rPr lang="en-US" sz="1400" b="1">
                <a:solidFill>
                  <a:schemeClr val="lt1"/>
                </a:solidFill>
                <a:latin typeface="Source Sans Pro"/>
                <a:ea typeface="Source Sans Pro"/>
                <a:cs typeface="Source Sans Pro"/>
                <a:sym typeface="Source Sans Pro"/>
              </a:rPr>
              <a:t>The Automated combo Code Process will be run on June 1</a:t>
            </a:r>
            <a:r>
              <a:rPr lang="en-US" sz="1400" b="1" baseline="30000">
                <a:solidFill>
                  <a:schemeClr val="lt1"/>
                </a:solidFill>
                <a:latin typeface="Source Sans Pro"/>
                <a:ea typeface="Source Sans Pro"/>
                <a:cs typeface="Source Sans Pro"/>
                <a:sym typeface="Source Sans Pro"/>
              </a:rPr>
              <a:t>st</a:t>
            </a:r>
            <a:r>
              <a:rPr lang="en-US" sz="1400" b="1">
                <a:solidFill>
                  <a:schemeClr val="lt1"/>
                </a:solidFill>
                <a:latin typeface="Source Sans Pro"/>
                <a:ea typeface="Source Sans Pro"/>
                <a:cs typeface="Source Sans Pro"/>
                <a:sym typeface="Source Sans Pro"/>
              </a:rPr>
              <a:t> 2025.</a:t>
            </a: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12028" y="2971800"/>
            <a:ext cx="267493" cy="265449"/>
          </a:xfrm>
          <a:prstGeom prst="rect">
            <a:avLst/>
          </a:prstGeom>
          <a:noFill/>
          <a:ln>
            <a:noFill/>
          </a:ln>
        </p:spPr>
      </p:pic>
      <p:sp>
        <p:nvSpPr>
          <p:cNvPr id="112" name="Google Shape;112;p18"/>
          <p:cNvSpPr txBox="1">
            <a:spLocks noGrp="1"/>
          </p:cNvSpPr>
          <p:nvPr>
            <p:ph type="body" idx="1"/>
          </p:nvPr>
        </p:nvSpPr>
        <p:spPr>
          <a:xfrm>
            <a:off x="311700" y="2776307"/>
            <a:ext cx="8310161" cy="1781569"/>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b="1">
                <a:solidFill>
                  <a:srgbClr val="DE8B26"/>
                </a:solidFill>
                <a:latin typeface="Source Sans Pro"/>
                <a:ea typeface="Source Sans Pro"/>
                <a:cs typeface="Source Sans Pro"/>
                <a:sym typeface="Source Sans Pro"/>
              </a:rPr>
              <a:t>This process looks at all active task profile IDs and updates them if they meet the following criteria:</a:t>
            </a:r>
          </a:p>
          <a:p>
            <a:pPr marL="0" marR="279400" lvl="0" indent="0" algn="just" rtl="0">
              <a:spcBef>
                <a:spcPts val="800"/>
              </a:spcBef>
              <a:spcAft>
                <a:spcPts val="0"/>
              </a:spcAft>
              <a:buSzPts val="1100"/>
              <a:buNone/>
            </a:pPr>
            <a:r>
              <a:rPr lang="en-US" sz="1400" b="1">
                <a:solidFill>
                  <a:srgbClr val="DE8B26"/>
                </a:solidFill>
                <a:latin typeface="Source Sans Pro"/>
                <a:ea typeface="Source Sans Pro"/>
                <a:cs typeface="Source Sans Pro"/>
                <a:sym typeface="Source Sans Pro"/>
              </a:rPr>
              <a:t>1.  If the task profile ID contains a combination code with budget reference 125 and class I0000 (values for FY25), the process inserts a 7/1/2025 row and updates the budget reference to 126 and class to J0000 (values for FY26).</a:t>
            </a:r>
          </a:p>
          <a:p>
            <a:pPr marL="0" marR="279400" lvl="0" indent="0" algn="just" rtl="0">
              <a:spcBef>
                <a:spcPts val="800"/>
              </a:spcBef>
              <a:spcAft>
                <a:spcPts val="0"/>
              </a:spcAft>
              <a:buSzPts val="1100"/>
              <a:buNone/>
            </a:pPr>
            <a:r>
              <a:rPr lang="en-US" sz="1400" b="1">
                <a:solidFill>
                  <a:srgbClr val="DE8B26"/>
                </a:solidFill>
                <a:latin typeface="Source Sans Pro"/>
                <a:ea typeface="Source Sans Pro"/>
                <a:cs typeface="Source Sans Pro"/>
                <a:sym typeface="Source Sans Pro"/>
              </a:rPr>
              <a:t>2.  If the task profile ID contains a combination code with budget reference 925 and class I0000, the process inserts a 7/1/2025 row and updates the budget reference to 926 and class to J0000.</a:t>
            </a:r>
            <a:endParaRPr sz="140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029000" y="4557876"/>
            <a:ext cx="1877842" cy="572700"/>
          </a:xfrm>
          <a:prstGeom prst="rect">
            <a:avLst/>
          </a:prstGeom>
          <a:noFill/>
          <a:ln>
            <a:no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14F68EDD-D6DD-C1FA-9A76-3267EFEB14DB}"/>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65A8EC43-5EDB-2A09-0C12-2BF0E90A03F6}"/>
              </a:ext>
            </a:extLst>
          </p:cNvPr>
          <p:cNvSpPr/>
          <p:nvPr/>
        </p:nvSpPr>
        <p:spPr>
          <a:xfrm>
            <a:off x="0" y="601120"/>
            <a:ext cx="9162900" cy="454238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a:extLst>
              <a:ext uri="{FF2B5EF4-FFF2-40B4-BE49-F238E27FC236}">
                <a16:creationId xmlns:a16="http://schemas.microsoft.com/office/drawing/2014/main" id="{2CAD538D-DCA8-3011-7905-8E03A7BFC667}"/>
              </a:ext>
            </a:extLst>
          </p:cNvPr>
          <p:cNvPicPr preferRelativeResize="0"/>
          <p:nvPr/>
        </p:nvPicPr>
        <p:blipFill rotWithShape="1">
          <a:blip r:embed="rId4">
            <a:alphaModFix/>
          </a:blip>
          <a:srcRect/>
          <a:stretch/>
        </p:blipFill>
        <p:spPr>
          <a:xfrm>
            <a:off x="0" y="0"/>
            <a:ext cx="3304074" cy="534700"/>
          </a:xfrm>
          <a:prstGeom prst="rect">
            <a:avLst/>
          </a:prstGeom>
          <a:noFill/>
          <a:ln>
            <a:noFill/>
          </a:ln>
        </p:spPr>
      </p:pic>
      <p:sp>
        <p:nvSpPr>
          <p:cNvPr id="106" name="Google Shape;106;p18">
            <a:extLst>
              <a:ext uri="{FF2B5EF4-FFF2-40B4-BE49-F238E27FC236}">
                <a16:creationId xmlns:a16="http://schemas.microsoft.com/office/drawing/2014/main" id="{C7F42036-D20B-B09B-FC20-D69507644E70}"/>
              </a:ext>
            </a:extLst>
          </p:cNvPr>
          <p:cNvSpPr txBox="1">
            <a:spLocks noGrp="1"/>
          </p:cNvSpPr>
          <p:nvPr>
            <p:ph type="title"/>
          </p:nvPr>
        </p:nvSpPr>
        <p:spPr>
          <a:xfrm>
            <a:off x="243537" y="66420"/>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Bud/Ref Update</a:t>
            </a:r>
            <a:endParaRPr sz="202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13FABFDA-68F2-9314-96D5-FB89E836DB50}"/>
              </a:ext>
            </a:extLst>
          </p:cNvPr>
          <p:cNvSpPr txBox="1">
            <a:spLocks noGrp="1"/>
          </p:cNvSpPr>
          <p:nvPr>
            <p:ph type="body" idx="1"/>
          </p:nvPr>
        </p:nvSpPr>
        <p:spPr>
          <a:xfrm>
            <a:off x="128821" y="534700"/>
            <a:ext cx="8520600" cy="2452097"/>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a:solidFill>
                  <a:schemeClr val="accent4">
                    <a:lumMod val="40000"/>
                    <a:lumOff val="60000"/>
                  </a:schemeClr>
                </a:solidFill>
                <a:effectLst/>
                <a:latin typeface="Abadi" panose="020B0604020104020204" pitchFamily="34" charset="0"/>
                <a:ea typeface="Arial" panose="020B0604020202020204" pitchFamily="34" charset="0"/>
              </a:rPr>
              <a:t>The automated process does not update the task profile ID if it does not contain either of the budget reference/class combinations listed above. If you have any task profile IDs that were not updated and need to be updated for the new fiscal year, you are responsible for updating them manually. The following HCM query identifies all task profile IDs, both active and inactive, for your agency:</a:t>
            </a:r>
            <a:r>
              <a:rPr lang="en-US" sz="1800">
                <a:solidFill>
                  <a:schemeClr val="accent4">
                    <a:lumMod val="40000"/>
                    <a:lumOff val="60000"/>
                  </a:schemeClr>
                </a:solidFill>
                <a:effectLst/>
                <a:latin typeface="Arial" panose="020B0604020202020204" pitchFamily="34" charset="0"/>
                <a:ea typeface="Arial" panose="020B0604020202020204" pitchFamily="34" charset="0"/>
              </a:rPr>
              <a:t> </a:t>
            </a:r>
          </a:p>
          <a:p>
            <a:pPr marL="342900" marR="279400" algn="just">
              <a:spcBef>
                <a:spcPts val="800"/>
              </a:spcBef>
              <a:buClr>
                <a:schemeClr val="bg1"/>
              </a:buClr>
              <a:buSzPct val="100000"/>
              <a:buFont typeface="Arial" panose="020B0604020202020204" pitchFamily="34" charset="0"/>
              <a:buChar char="•"/>
            </a:pPr>
            <a:r>
              <a:rPr lang="en-US">
                <a:solidFill>
                  <a:schemeClr val="bg1"/>
                </a:solidFill>
                <a:latin typeface="Arial" panose="020B0604020202020204" pitchFamily="34" charset="0"/>
                <a:ea typeface="Source Sans Pro"/>
                <a:cs typeface="Source Sans Pro"/>
                <a:sym typeface="Source Sans Pro"/>
              </a:rPr>
              <a:t>NMS_CA_TASKPROFILE_ALL_BY_BU</a:t>
            </a:r>
          </a:p>
          <a:p>
            <a:pPr marL="0" marR="279400" indent="0" algn="just">
              <a:spcBef>
                <a:spcPts val="800"/>
              </a:spcBef>
              <a:buClr>
                <a:srgbClr val="FFFF00"/>
              </a:buClr>
              <a:buSzPct val="100000"/>
              <a:buNone/>
            </a:pPr>
            <a:r>
              <a:rPr lang="en-US" sz="1600">
                <a:solidFill>
                  <a:schemeClr val="accent4">
                    <a:lumMod val="40000"/>
                    <a:lumOff val="60000"/>
                  </a:schemeClr>
                </a:solidFill>
                <a:latin typeface="Abadi" panose="020B0604020104020204" pitchFamily="34" charset="0"/>
                <a:ea typeface="Source Sans Pro"/>
                <a:cs typeface="Source Sans Pro"/>
                <a:sym typeface="Source Sans Pro"/>
              </a:rPr>
              <a:t>Larger agencies are advised to schedule this query. When running this query, you will be prompted for your business unit and an ‘As of Date.’ Enter an ‘As of Date’ of 7/1/2025 in order to see the updates made to the task profile IDs for the new fiscal year. If a task profile ID has been incorrectly updated, you can delete the 7/1/2025 row as long as you are completing the deletion action prior to 7/1/2025 (the system allows you to delete future dated rows without the use of “Correct History”). Once you have deleted the 7/1/2025 row, you can leave the task profile ID as is, or you can add a 7/1/2025 row back in with the correct accounting information</a:t>
            </a:r>
            <a:endParaRPr sz="1600">
              <a:solidFill>
                <a:schemeClr val="accent4">
                  <a:lumMod val="40000"/>
                  <a:lumOff val="60000"/>
                </a:schemeClr>
              </a:solidFill>
              <a:latin typeface="Abadi" panose="020B0604020104020204" pitchFamily="34" charset="0"/>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13E755AB-5DF3-8F89-99E9-A1C33DED8C71}"/>
              </a:ext>
            </a:extLst>
          </p:cNvPr>
          <p:cNvCxnSpPr/>
          <p:nvPr/>
        </p:nvCxnSpPr>
        <p:spPr>
          <a:xfrm>
            <a:off x="434017" y="5018679"/>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43B66CFD-D809-CED1-5877-88B979A11103}"/>
              </a:ext>
            </a:extLst>
          </p:cNvPr>
          <p:cNvPicPr preferRelativeResize="0"/>
          <p:nvPr/>
        </p:nvPicPr>
        <p:blipFill>
          <a:blip r:embed="rId5">
            <a:alphaModFix/>
          </a:blip>
          <a:stretch>
            <a:fillRect/>
          </a:stretch>
        </p:blipFill>
        <p:spPr>
          <a:xfrm>
            <a:off x="7014541" y="4570800"/>
            <a:ext cx="1877842" cy="572700"/>
          </a:xfrm>
          <a:prstGeom prst="rect">
            <a:avLst/>
          </a:prstGeom>
          <a:noFill/>
          <a:ln>
            <a:noFill/>
          </a:ln>
        </p:spPr>
      </p:pic>
    </p:spTree>
    <p:custDataLst>
      <p:tags r:id="rId1"/>
    </p:custDataLst>
    <p:extLst>
      <p:ext uri="{BB962C8B-B14F-4D97-AF65-F5344CB8AC3E}">
        <p14:creationId xmlns:p14="http://schemas.microsoft.com/office/powerpoint/2010/main" val="420014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354225A7-F046-AA36-4631-AD329D22DA52}"/>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6B67757C-8D6E-5C28-7982-A84E76050E62}"/>
              </a:ext>
            </a:extLst>
          </p:cNvPr>
          <p:cNvSpPr/>
          <p:nvPr/>
        </p:nvSpPr>
        <p:spPr>
          <a:xfrm>
            <a:off x="0" y="601120"/>
            <a:ext cx="9162900" cy="454238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a:extLst>
              <a:ext uri="{FF2B5EF4-FFF2-40B4-BE49-F238E27FC236}">
                <a16:creationId xmlns:a16="http://schemas.microsoft.com/office/drawing/2014/main" id="{D0C58BED-77C8-C45E-1FA5-991712916BAE}"/>
              </a:ext>
            </a:extLst>
          </p:cNvPr>
          <p:cNvPicPr preferRelativeResize="0"/>
          <p:nvPr/>
        </p:nvPicPr>
        <p:blipFill rotWithShape="1">
          <a:blip r:embed="rId4">
            <a:alphaModFix/>
          </a:blip>
          <a:srcRect/>
          <a:stretch/>
        </p:blipFill>
        <p:spPr>
          <a:xfrm>
            <a:off x="0" y="0"/>
            <a:ext cx="3304074" cy="534700"/>
          </a:xfrm>
          <a:prstGeom prst="rect">
            <a:avLst/>
          </a:prstGeom>
          <a:noFill/>
          <a:ln>
            <a:noFill/>
          </a:ln>
        </p:spPr>
      </p:pic>
      <p:sp>
        <p:nvSpPr>
          <p:cNvPr id="106" name="Google Shape;106;p18">
            <a:extLst>
              <a:ext uri="{FF2B5EF4-FFF2-40B4-BE49-F238E27FC236}">
                <a16:creationId xmlns:a16="http://schemas.microsoft.com/office/drawing/2014/main" id="{21F026C3-56E7-1D2D-1711-0A21173EC3A1}"/>
              </a:ext>
            </a:extLst>
          </p:cNvPr>
          <p:cNvSpPr txBox="1">
            <a:spLocks noGrp="1"/>
          </p:cNvSpPr>
          <p:nvPr>
            <p:ph type="title"/>
          </p:nvPr>
        </p:nvSpPr>
        <p:spPr>
          <a:xfrm>
            <a:off x="243537" y="66420"/>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Bud/Ref Update</a:t>
            </a:r>
            <a:endParaRPr sz="202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9671C188-F7BE-D648-F5CA-C37A1EC701CA}"/>
              </a:ext>
            </a:extLst>
          </p:cNvPr>
          <p:cNvSpPr txBox="1">
            <a:spLocks noGrp="1"/>
          </p:cNvSpPr>
          <p:nvPr>
            <p:ph type="body" idx="1"/>
          </p:nvPr>
        </p:nvSpPr>
        <p:spPr>
          <a:xfrm>
            <a:off x="136534" y="705540"/>
            <a:ext cx="8536485" cy="2220451"/>
          </a:xfrm>
          <a:prstGeom prst="rect">
            <a:avLst/>
          </a:prstGeom>
          <a:noFill/>
        </p:spPr>
        <p:txBody>
          <a:bodyPr spcFirstLastPara="1" wrap="square" lIns="91425" tIns="91425" rIns="91425" bIns="91425" anchor="t" anchorCtr="0">
            <a:noAutofit/>
          </a:bodyPr>
          <a:lstStyle/>
          <a:p>
            <a:pPr marL="0" marR="0" algn="just">
              <a:lnSpc>
                <a:spcPct val="115000"/>
              </a:lnSpc>
              <a:buNone/>
            </a:pPr>
            <a:r>
              <a:rPr lang="en-US" sz="1600">
                <a:solidFill>
                  <a:schemeClr val="accent4">
                    <a:lumMod val="40000"/>
                    <a:lumOff val="60000"/>
                  </a:schemeClr>
                </a:solidFill>
                <a:effectLst/>
                <a:latin typeface="Abadi" panose="020B0604020104020204" pitchFamily="34" charset="0"/>
                <a:ea typeface="Arial" panose="020B0604020202020204" pitchFamily="34" charset="0"/>
              </a:rPr>
              <a:t>The automated process that updates the combo codes for the task profile ID also updates the combo codes specified in the department budget table, as long as it meets the same criteria as mentioned for the task profile IDs. The Department Budget Table is important because it gives the system a default combo code to use if it cannot determine where it should charge an employee’s payroll. Therefore, it is important to keep the combo codes within the department budget table up-to-date. The following query has been created to assist you in identifying the combo code assigned to the Department Budget Tables for each fiscal year:</a:t>
            </a:r>
          </a:p>
          <a:p>
            <a:pPr marL="0" marR="0" algn="just">
              <a:lnSpc>
                <a:spcPct val="115000"/>
              </a:lnSpc>
              <a:buNone/>
            </a:pPr>
            <a:r>
              <a:rPr lang="en-US" sz="1600">
                <a:solidFill>
                  <a:schemeClr val="accent4">
                    <a:lumMod val="40000"/>
                    <a:lumOff val="60000"/>
                  </a:schemeClr>
                </a:solidFill>
                <a:effectLst/>
                <a:latin typeface="Abadi" panose="020B0604020104020204" pitchFamily="34" charset="0"/>
                <a:ea typeface="Arial" panose="020B0604020202020204" pitchFamily="34" charset="0"/>
              </a:rPr>
              <a:t> </a:t>
            </a:r>
          </a:p>
          <a:p>
            <a:pPr marL="285750" marR="0" indent="-285750" algn="just">
              <a:lnSpc>
                <a:spcPct val="115000"/>
              </a:lnSpc>
              <a:buClr>
                <a:schemeClr val="bg1"/>
              </a:buClr>
              <a:buFont typeface="Arial" panose="020B0604020202020204" pitchFamily="34" charset="0"/>
              <a:buChar char="•"/>
            </a:pPr>
            <a:r>
              <a:rPr lang="en-US" sz="1600">
                <a:solidFill>
                  <a:schemeClr val="bg1"/>
                </a:solidFill>
                <a:effectLst/>
                <a:latin typeface="Arial" panose="020B0604020202020204" pitchFamily="34" charset="0"/>
                <a:ea typeface="Arial" panose="020B0604020202020204" pitchFamily="34" charset="0"/>
              </a:rPr>
              <a:t>NMS_CA_DEPT_BUDGET_TBL_COMBOCD</a:t>
            </a:r>
          </a:p>
          <a:p>
            <a:pPr marL="0" marR="0" algn="just">
              <a:lnSpc>
                <a:spcPct val="115000"/>
              </a:lnSpc>
              <a:buNone/>
            </a:pPr>
            <a:endParaRPr lang="en-US" sz="1600">
              <a:solidFill>
                <a:schemeClr val="accent4">
                  <a:lumMod val="40000"/>
                  <a:lumOff val="60000"/>
                </a:schemeClr>
              </a:solidFill>
              <a:latin typeface="Arial" panose="020B0604020202020204" pitchFamily="34" charset="0"/>
              <a:ea typeface="Arial" panose="020B0604020202020204" pitchFamily="34" charset="0"/>
            </a:endParaRPr>
          </a:p>
          <a:p>
            <a:pPr marL="0" marR="0" algn="just">
              <a:lnSpc>
                <a:spcPct val="115000"/>
              </a:lnSpc>
              <a:buNone/>
            </a:pPr>
            <a:r>
              <a:rPr lang="en-US" sz="1600">
                <a:solidFill>
                  <a:schemeClr val="accent4">
                    <a:lumMod val="40000"/>
                    <a:lumOff val="60000"/>
                  </a:schemeClr>
                </a:solidFill>
                <a:effectLst/>
                <a:latin typeface="Abadi" panose="020B0604020104020204" pitchFamily="34" charset="0"/>
                <a:ea typeface="Arial" panose="020B0604020202020204" pitchFamily="34" charset="0"/>
              </a:rPr>
              <a:t>This query prompts for fiscal year and business unit. Enter fiscal year 2026 to see the accounting information that has been assigned to each department. If this information needs to be updated, please contact the Central Payroll Bureau. Provide a spreadsheet with the correct </a:t>
            </a:r>
            <a:r>
              <a:rPr lang="en-US" sz="1600" err="1">
                <a:solidFill>
                  <a:schemeClr val="accent4">
                    <a:lumMod val="40000"/>
                    <a:lumOff val="60000"/>
                  </a:schemeClr>
                </a:solidFill>
                <a:effectLst/>
                <a:latin typeface="Abadi" panose="020B0604020104020204" pitchFamily="34" charset="0"/>
                <a:ea typeface="Arial" panose="020B0604020202020204" pitchFamily="34" charset="0"/>
              </a:rPr>
              <a:t>chartfield</a:t>
            </a:r>
            <a:r>
              <a:rPr lang="en-US" sz="1600">
                <a:solidFill>
                  <a:schemeClr val="accent4">
                    <a:lumMod val="40000"/>
                    <a:lumOff val="60000"/>
                  </a:schemeClr>
                </a:solidFill>
                <a:effectLst/>
                <a:latin typeface="Abadi" panose="020B0604020104020204" pitchFamily="34" charset="0"/>
                <a:ea typeface="Arial" panose="020B0604020202020204" pitchFamily="34" charset="0"/>
              </a:rPr>
              <a:t> information, including the combination code (if known).</a:t>
            </a:r>
            <a:endParaRPr sz="1600">
              <a:solidFill>
                <a:schemeClr val="accent4">
                  <a:lumMod val="40000"/>
                  <a:lumOff val="60000"/>
                </a:schemeClr>
              </a:solidFill>
              <a:latin typeface="Abadi" panose="020B0604020104020204" pitchFamily="34" charset="0"/>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1B150055-062F-C554-335A-8EE50B4C4B99}"/>
              </a:ext>
            </a:extLst>
          </p:cNvPr>
          <p:cNvCxnSpPr/>
          <p:nvPr/>
        </p:nvCxnSpPr>
        <p:spPr>
          <a:xfrm>
            <a:off x="493010" y="5024578"/>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BC38882D-7F89-FF57-84AC-49793D44754F}"/>
              </a:ext>
            </a:extLst>
          </p:cNvPr>
          <p:cNvPicPr preferRelativeResize="0"/>
          <p:nvPr/>
        </p:nvPicPr>
        <p:blipFill>
          <a:blip r:embed="rId5">
            <a:alphaModFix/>
          </a:blip>
          <a:stretch>
            <a:fillRect/>
          </a:stretch>
        </p:blipFill>
        <p:spPr>
          <a:xfrm>
            <a:off x="7014541" y="4570800"/>
            <a:ext cx="1877842" cy="572700"/>
          </a:xfrm>
          <a:prstGeom prst="rect">
            <a:avLst/>
          </a:prstGeom>
          <a:noFill/>
          <a:ln>
            <a:noFill/>
          </a:ln>
        </p:spPr>
      </p:pic>
    </p:spTree>
    <p:custDataLst>
      <p:tags r:id="rId1"/>
    </p:custDataLst>
    <p:extLst>
      <p:ext uri="{BB962C8B-B14F-4D97-AF65-F5344CB8AC3E}">
        <p14:creationId xmlns:p14="http://schemas.microsoft.com/office/powerpoint/2010/main" val="2324765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18900" y="0"/>
            <a:ext cx="9162900" cy="519132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187767" y="0"/>
            <a:ext cx="8520600" cy="486869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a:solidFill>
                  <a:schemeClr val="lt1"/>
                </a:solidFill>
                <a:latin typeface="Source Sans Pro"/>
                <a:ea typeface="Source Sans Pro"/>
                <a:cs typeface="Source Sans Pro"/>
                <a:sym typeface="Source Sans Pro"/>
              </a:rPr>
              <a:t>Benefit Correction Refunds Changes</a:t>
            </a:r>
            <a:endParaRPr sz="3500" b="1">
              <a:solidFill>
                <a:schemeClr val="lt1"/>
              </a:solidFill>
              <a:latin typeface="Source Sans Pro"/>
              <a:ea typeface="Source Sans Pro"/>
              <a:cs typeface="Source Sans Pro"/>
              <a:sym typeface="Source Sans Pro"/>
            </a:endParaRPr>
          </a:p>
        </p:txBody>
      </p:sp>
      <p:sp>
        <p:nvSpPr>
          <p:cNvPr id="84" name="Google Shape;84;p16"/>
          <p:cNvSpPr txBox="1">
            <a:spLocks noGrp="1"/>
          </p:cNvSpPr>
          <p:nvPr>
            <p:ph type="body" idx="1"/>
          </p:nvPr>
        </p:nvSpPr>
        <p:spPr>
          <a:xfrm>
            <a:off x="235638" y="1018283"/>
            <a:ext cx="8520600" cy="3277716"/>
          </a:xfrm>
          <a:prstGeom prst="rect">
            <a:avLst/>
          </a:prstGeom>
        </p:spPr>
        <p:txBody>
          <a:bodyPr spcFirstLastPara="1" wrap="square" lIns="91425" tIns="91425" rIns="91425" bIns="91425" anchor="t" anchorCtr="0">
            <a:noAutofit/>
          </a:bodyPr>
          <a:lstStyle/>
          <a:p>
            <a:pPr marL="342900">
              <a:spcAft>
                <a:spcPts val="1200"/>
              </a:spcAft>
              <a:buClr>
                <a:schemeClr val="accent4">
                  <a:lumMod val="75000"/>
                </a:schemeClr>
              </a:buClr>
              <a:buSzPct val="110000"/>
            </a:pPr>
            <a:r>
              <a:rPr lang="en-US" sz="2095" dirty="0">
                <a:solidFill>
                  <a:srgbClr val="DE8B26"/>
                </a:solidFill>
                <a:latin typeface="Source Sans Pro"/>
                <a:ea typeface="Source Sans Pro"/>
                <a:cs typeface="Source Sans Pro"/>
                <a:sym typeface="Source Sans Pro"/>
              </a:rPr>
              <a:t>The New Mexico Healthcare Authority (HCA)will be handling most of the benefit corrections forms that are the result of a refund. This process is for all State agencies. </a:t>
            </a:r>
          </a:p>
          <a:p>
            <a:pPr marL="342900">
              <a:spcAft>
                <a:spcPts val="1200"/>
              </a:spcAft>
              <a:buClr>
                <a:schemeClr val="accent4">
                  <a:lumMod val="75000"/>
                </a:schemeClr>
              </a:buClr>
              <a:buSzPct val="110000"/>
            </a:pPr>
            <a:r>
              <a:rPr lang="en-US" sz="2095" dirty="0">
                <a:solidFill>
                  <a:srgbClr val="DE8B26"/>
                </a:solidFill>
                <a:latin typeface="Source Sans Pro"/>
                <a:ea typeface="Source Sans Pro"/>
                <a:cs typeface="Source Sans Pro"/>
                <a:sym typeface="Source Sans Pro"/>
              </a:rPr>
              <a:t>HCA only has access to submit and view Benefit refunds and deductions in FSS.</a:t>
            </a:r>
          </a:p>
          <a:p>
            <a:pPr marL="342900">
              <a:spcAft>
                <a:spcPts val="1200"/>
              </a:spcAft>
              <a:buClr>
                <a:schemeClr val="accent4">
                  <a:lumMod val="75000"/>
                </a:schemeClr>
              </a:buClr>
              <a:buSzPct val="110000"/>
            </a:pPr>
            <a:r>
              <a:rPr lang="en-US" sz="2095" dirty="0">
                <a:solidFill>
                  <a:srgbClr val="DE8B26"/>
                </a:solidFill>
                <a:latin typeface="Source Sans Pro"/>
                <a:ea typeface="Source Sans Pro"/>
                <a:cs typeface="Source Sans Pro"/>
                <a:sym typeface="Source Sans Pro"/>
              </a:rPr>
              <a:t>As an agency you will still see the requests submitted by HCA on your behalf in the FSS and it is recommended to review these requests in case your employee has any questions.</a:t>
            </a:r>
            <a:endParaRPr sz="2095" dirty="0">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5">
            <a:alphaModFix/>
          </a:blip>
          <a:stretch>
            <a:fillRect/>
          </a:stretch>
        </p:blipFill>
        <p:spPr>
          <a:xfrm>
            <a:off x="311709" y="4433400"/>
            <a:ext cx="1877842" cy="572700"/>
          </a:xfrm>
          <a:prstGeom prst="rect">
            <a:avLst/>
          </a:prstGeom>
          <a:noFill/>
          <a:ln>
            <a:noFill/>
          </a:ln>
        </p:spPr>
      </p:pic>
      <p:pic>
        <p:nvPicPr>
          <p:cNvPr id="3" name="Picture 2" descr="Logo, icon, company name&#10;&#10;AI-generated content may be incorrect.">
            <a:extLst>
              <a:ext uri="{FF2B5EF4-FFF2-40B4-BE49-F238E27FC236}">
                <a16:creationId xmlns:a16="http://schemas.microsoft.com/office/drawing/2014/main" id="{81FA52EA-5392-A1A7-0036-7DA86F8DE792}"/>
              </a:ext>
            </a:extLst>
          </p:cNvPr>
          <p:cNvPicPr>
            <a:picLocks noChangeAspect="1"/>
          </p:cNvPicPr>
          <p:nvPr/>
        </p:nvPicPr>
        <p:blipFill>
          <a:blip r:embed="rId6"/>
          <a:stretch>
            <a:fillRect/>
          </a:stretch>
        </p:blipFill>
        <p:spPr>
          <a:xfrm>
            <a:off x="6219739" y="4196830"/>
            <a:ext cx="809270" cy="809270"/>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Direct Deposits</a:t>
            </a:r>
            <a:endParaRPr sz="202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Direct Deposit Security &amp; Accuracy</a:t>
            </a:r>
            <a:endParaRPr sz="2500" b="1">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357325" y="4570800"/>
            <a:ext cx="1877842" cy="572700"/>
          </a:xfrm>
          <a:prstGeom prst="rect">
            <a:avLst/>
          </a:prstGeom>
          <a:noFill/>
          <a:ln>
            <a:noFill/>
          </a:ln>
        </p:spPr>
      </p:pic>
      <p:sp>
        <p:nvSpPr>
          <p:cNvPr id="138" name="Google Shape;138;p20"/>
          <p:cNvSpPr txBox="1">
            <a:spLocks noGrp="1"/>
          </p:cNvSpPr>
          <p:nvPr>
            <p:ph type="body" idx="1"/>
          </p:nvPr>
        </p:nvSpPr>
        <p:spPr>
          <a:xfrm>
            <a:off x="223578" y="1657393"/>
            <a:ext cx="5722980" cy="229768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b="1">
                <a:solidFill>
                  <a:schemeClr val="lt1"/>
                </a:solidFill>
                <a:latin typeface="Source Sans Pro"/>
                <a:ea typeface="Source Sans Pro"/>
                <a:cs typeface="Source Sans Pro"/>
                <a:sym typeface="Source Sans Pro"/>
              </a:rPr>
              <a:t>Direct Deposit setup and changes continue to create issues due to mistakes and errors.</a:t>
            </a:r>
          </a:p>
          <a:p>
            <a:pPr marL="171450" marR="279400" indent="-171450" algn="just">
              <a:spcBef>
                <a:spcPts val="800"/>
              </a:spcBef>
              <a:buClr>
                <a:schemeClr val="bg1"/>
              </a:buClr>
              <a:buSzPts val="1100"/>
            </a:pPr>
            <a:r>
              <a:rPr lang="en-US" sz="1200">
                <a:solidFill>
                  <a:schemeClr val="lt1"/>
                </a:solidFill>
                <a:latin typeface="Source Sans Pro"/>
                <a:ea typeface="Source Sans Pro"/>
                <a:cs typeface="Source Sans Pro"/>
                <a:sym typeface="Source Sans Pro"/>
              </a:rPr>
              <a:t>Identity theft and fraud are on the rise and changes to direct deposit are the #1 issue seen in payroll fraud.</a:t>
            </a:r>
          </a:p>
          <a:p>
            <a:pPr marL="171450" marR="279400" indent="-171450" algn="just">
              <a:spcBef>
                <a:spcPts val="800"/>
              </a:spcBef>
              <a:buClr>
                <a:schemeClr val="bg1"/>
              </a:buClr>
              <a:buSzPts val="1100"/>
            </a:pPr>
            <a:r>
              <a:rPr lang="en-US" sz="1200">
                <a:solidFill>
                  <a:schemeClr val="lt1"/>
                </a:solidFill>
                <a:latin typeface="Source Sans Pro"/>
                <a:ea typeface="Source Sans Pro"/>
                <a:cs typeface="Source Sans Pro"/>
                <a:sym typeface="Source Sans Pro"/>
              </a:rPr>
              <a:t>Inputting incorrect or incomplete information when setting up or changing a direct deposit can delay your employees receiving their pay on time.</a:t>
            </a:r>
          </a:p>
          <a:p>
            <a:pPr marL="171450" marR="279400" indent="-171450" algn="just">
              <a:spcBef>
                <a:spcPts val="800"/>
              </a:spcBef>
              <a:buClr>
                <a:schemeClr val="bg1"/>
              </a:buClr>
              <a:buSzPts val="1100"/>
            </a:pPr>
            <a:r>
              <a:rPr lang="en-US" sz="1200">
                <a:solidFill>
                  <a:schemeClr val="lt1"/>
                </a:solidFill>
                <a:latin typeface="Source Sans Pro"/>
                <a:ea typeface="Source Sans Pro"/>
                <a:cs typeface="Source Sans Pro"/>
                <a:sym typeface="Source Sans Pro"/>
              </a:rPr>
              <a:t>These mistakes also mean more unnecessary work for the HR team. </a:t>
            </a: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6">
            <a:alphaModFix/>
          </a:blip>
          <a:stretch>
            <a:fillRect/>
          </a:stretch>
        </p:blipFill>
        <p:spPr>
          <a:xfrm>
            <a:off x="134951" y="4049800"/>
            <a:ext cx="267493" cy="265449"/>
          </a:xfrm>
          <a:prstGeom prst="rect">
            <a:avLst/>
          </a:prstGeom>
          <a:noFill/>
          <a:ln>
            <a:noFill/>
          </a:ln>
        </p:spPr>
      </p:pic>
      <p:sp>
        <p:nvSpPr>
          <p:cNvPr id="141" name="Google Shape;141;p20"/>
          <p:cNvSpPr txBox="1">
            <a:spLocks noGrp="1"/>
          </p:cNvSpPr>
          <p:nvPr>
            <p:ph type="body" idx="1"/>
          </p:nvPr>
        </p:nvSpPr>
        <p:spPr>
          <a:xfrm>
            <a:off x="402444" y="3858475"/>
            <a:ext cx="46722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a:solidFill>
                  <a:srgbClr val="DE8B26"/>
                </a:solidFill>
                <a:latin typeface="Source Sans Pro"/>
                <a:ea typeface="Source Sans Pro"/>
                <a:cs typeface="Source Sans Pro"/>
                <a:sym typeface="Source Sans Pro"/>
              </a:rPr>
              <a:t>Always double check or triple check all information input for direct deposits </a:t>
            </a:r>
            <a:endParaRPr sz="2095">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1DC5E88C-5C76-A360-7481-0AF81DCE27FB}"/>
            </a:ext>
          </a:extLst>
        </p:cNvPr>
        <p:cNvGrpSpPr/>
        <p:nvPr/>
      </p:nvGrpSpPr>
      <p:grpSpPr>
        <a:xfrm>
          <a:off x="0" y="0"/>
          <a:ext cx="0" cy="0"/>
          <a:chOff x="0" y="0"/>
          <a:chExt cx="0" cy="0"/>
        </a:xfrm>
      </p:grpSpPr>
      <p:pic>
        <p:nvPicPr>
          <p:cNvPr id="155" name="Google Shape;155;p22">
            <a:extLst>
              <a:ext uri="{FF2B5EF4-FFF2-40B4-BE49-F238E27FC236}">
                <a16:creationId xmlns:a16="http://schemas.microsoft.com/office/drawing/2014/main" id="{4CFD51F5-21CD-D1A9-08BF-D1A4E7616F56}"/>
              </a:ext>
            </a:extLst>
          </p:cNvPr>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pic>
        <p:nvPicPr>
          <p:cNvPr id="157" name="Google Shape;157;p22">
            <a:extLst>
              <a:ext uri="{FF2B5EF4-FFF2-40B4-BE49-F238E27FC236}">
                <a16:creationId xmlns:a16="http://schemas.microsoft.com/office/drawing/2014/main" id="{0E3D7DE4-E3F8-B1AF-3750-62596D4AA5B1}"/>
              </a:ext>
            </a:extLst>
          </p:cNvPr>
          <p:cNvPicPr preferRelativeResize="0"/>
          <p:nvPr/>
        </p:nvPicPr>
        <p:blipFill>
          <a:blip r:embed="rId5">
            <a:alphaModFix/>
          </a:blip>
          <a:stretch>
            <a:fillRect/>
          </a:stretch>
        </p:blipFill>
        <p:spPr>
          <a:xfrm>
            <a:off x="270262" y="4317025"/>
            <a:ext cx="2158026" cy="658150"/>
          </a:xfrm>
          <a:prstGeom prst="rect">
            <a:avLst/>
          </a:prstGeom>
          <a:noFill/>
          <a:ln>
            <a:noFill/>
          </a:ln>
        </p:spPr>
      </p:pic>
      <p:pic>
        <p:nvPicPr>
          <p:cNvPr id="3" name="Picture 2">
            <a:extLst>
              <a:ext uri="{FF2B5EF4-FFF2-40B4-BE49-F238E27FC236}">
                <a16:creationId xmlns:a16="http://schemas.microsoft.com/office/drawing/2014/main" id="{A34EB5DB-7B5C-B777-3B3C-6D2A784BAD44}"/>
              </a:ext>
            </a:extLst>
          </p:cNvPr>
          <p:cNvPicPr>
            <a:picLocks noChangeAspect="1"/>
          </p:cNvPicPr>
          <p:nvPr/>
        </p:nvPicPr>
        <p:blipFill>
          <a:blip r:embed="rId6"/>
          <a:stretch>
            <a:fillRect/>
          </a:stretch>
        </p:blipFill>
        <p:spPr>
          <a:xfrm>
            <a:off x="4960672" y="265009"/>
            <a:ext cx="3510084" cy="4613481"/>
          </a:xfrm>
          <a:prstGeom prst="rect">
            <a:avLst/>
          </a:prstGeom>
        </p:spPr>
      </p:pic>
      <p:sp>
        <p:nvSpPr>
          <p:cNvPr id="5" name="Google Shape;138;p20">
            <a:extLst>
              <a:ext uri="{FF2B5EF4-FFF2-40B4-BE49-F238E27FC236}">
                <a16:creationId xmlns:a16="http://schemas.microsoft.com/office/drawing/2014/main" id="{2D045BD5-03D1-12BA-6761-D5A14C5C3986}"/>
              </a:ext>
            </a:extLst>
          </p:cNvPr>
          <p:cNvSpPr txBox="1">
            <a:spLocks noGrp="1"/>
          </p:cNvSpPr>
          <p:nvPr>
            <p:ph type="body" idx="1"/>
          </p:nvPr>
        </p:nvSpPr>
        <p:spPr>
          <a:xfrm>
            <a:off x="-1" y="565376"/>
            <a:ext cx="5025911" cy="380269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b="1">
                <a:solidFill>
                  <a:schemeClr val="lt1"/>
                </a:solidFill>
                <a:latin typeface="Source Sans Pro"/>
                <a:ea typeface="Source Sans Pro"/>
                <a:cs typeface="Source Sans Pro"/>
                <a:sym typeface="Source Sans Pro"/>
              </a:rPr>
              <a:t>Reminders when entering direct deposit information.</a:t>
            </a:r>
          </a:p>
          <a:p>
            <a:pPr marL="171450" marR="279400" indent="-171450" algn="just">
              <a:spcBef>
                <a:spcPts val="800"/>
              </a:spcBef>
              <a:buSzPts val="1100"/>
            </a:pPr>
            <a:r>
              <a:rPr lang="en-US" sz="1200">
                <a:solidFill>
                  <a:schemeClr val="lt1"/>
                </a:solidFill>
                <a:latin typeface="Source Sans Pro"/>
                <a:ea typeface="Source Sans Pro"/>
                <a:cs typeface="Source Sans Pro"/>
                <a:sym typeface="Source Sans Pro"/>
              </a:rPr>
              <a:t>All employees direct deposit additions or changes are completed by the hiring agency. Central Payroll will not add or change an employee’s direct deposit.</a:t>
            </a:r>
          </a:p>
          <a:p>
            <a:pPr marL="171450" marR="279400" indent="-171450" algn="just">
              <a:spcBef>
                <a:spcPts val="800"/>
              </a:spcBef>
              <a:buSzPts val="1100"/>
            </a:pPr>
            <a:r>
              <a:rPr lang="en-US" sz="1200">
                <a:solidFill>
                  <a:schemeClr val="lt1"/>
                </a:solidFill>
                <a:latin typeface="Source Sans Pro"/>
                <a:ea typeface="Source Sans Pro"/>
                <a:cs typeface="Source Sans Pro"/>
                <a:sym typeface="Source Sans Pro"/>
              </a:rPr>
              <a:t>All Direct Deposit input must have the appropriate documentation </a:t>
            </a:r>
            <a:r>
              <a:rPr lang="en-US" sz="1200" u="sng">
                <a:solidFill>
                  <a:schemeClr val="lt1"/>
                </a:solidFill>
                <a:latin typeface="Source Sans Pro"/>
                <a:ea typeface="Source Sans Pro"/>
                <a:cs typeface="Source Sans Pro"/>
                <a:sym typeface="Source Sans Pro"/>
              </a:rPr>
              <a:t>before</a:t>
            </a:r>
            <a:r>
              <a:rPr lang="en-US" sz="1200">
                <a:solidFill>
                  <a:schemeClr val="lt1"/>
                </a:solidFill>
                <a:latin typeface="Source Sans Pro"/>
                <a:ea typeface="Source Sans Pro"/>
                <a:cs typeface="Source Sans Pro"/>
                <a:sym typeface="Source Sans Pro"/>
              </a:rPr>
              <a:t> being input into HCM.</a:t>
            </a:r>
          </a:p>
          <a:p>
            <a:pPr marL="171450" marR="279400" indent="-171450" algn="just">
              <a:spcBef>
                <a:spcPts val="800"/>
              </a:spcBef>
              <a:buSzPts val="1100"/>
            </a:pPr>
            <a:r>
              <a:rPr lang="en-US" sz="1200">
                <a:solidFill>
                  <a:schemeClr val="lt1"/>
                </a:solidFill>
                <a:latin typeface="Source Sans Pro"/>
                <a:ea typeface="Source Sans Pro"/>
                <a:cs typeface="Source Sans Pro"/>
                <a:sym typeface="Source Sans Pro"/>
              </a:rPr>
              <a:t>Required Documentation:</a:t>
            </a:r>
          </a:p>
          <a:p>
            <a:pPr marL="628650" marR="279400" lvl="1" indent="-171450" algn="just">
              <a:spcBef>
                <a:spcPts val="800"/>
              </a:spcBef>
              <a:buSzPts val="1100"/>
            </a:pPr>
            <a:r>
              <a:rPr lang="en-US" sz="1000">
                <a:solidFill>
                  <a:schemeClr val="lt1"/>
                </a:solidFill>
                <a:latin typeface="Source Sans Pro"/>
                <a:ea typeface="Source Sans Pro"/>
                <a:cs typeface="Source Sans Pro"/>
                <a:sym typeface="Source Sans Pro"/>
              </a:rPr>
              <a:t>Direct Deposit Authorization form, signed, and dated.</a:t>
            </a:r>
          </a:p>
          <a:p>
            <a:pPr marL="628650" marR="279400" lvl="1" indent="-171450" algn="just">
              <a:spcBef>
                <a:spcPts val="800"/>
              </a:spcBef>
              <a:buSzPts val="1100"/>
            </a:pPr>
            <a:r>
              <a:rPr lang="en-US" sz="1000">
                <a:solidFill>
                  <a:schemeClr val="lt1"/>
                </a:solidFill>
                <a:latin typeface="Source Sans Pro"/>
                <a:ea typeface="Source Sans Pro"/>
                <a:cs typeface="Source Sans Pro"/>
                <a:sym typeface="Source Sans Pro"/>
              </a:rPr>
              <a:t>The first page of the MOST RECENT bank statement for the account, showing the employee’s name on the account and the account number with all the financial information redacted.</a:t>
            </a:r>
          </a:p>
          <a:p>
            <a:pPr marL="628650" marR="279400" lvl="1" indent="-171450" algn="just">
              <a:spcBef>
                <a:spcPts val="800"/>
              </a:spcBef>
              <a:buSzPts val="1100"/>
            </a:pPr>
            <a:r>
              <a:rPr lang="en-US" sz="1000">
                <a:solidFill>
                  <a:schemeClr val="lt1"/>
                </a:solidFill>
                <a:latin typeface="Source Sans Pro"/>
                <a:ea typeface="Source Sans Pro"/>
                <a:cs typeface="Source Sans Pro"/>
                <a:sym typeface="Source Sans Pro"/>
              </a:rPr>
              <a:t>OR for a checking account, a voided pre-printed check listing the employee as the account owner</a:t>
            </a:r>
          </a:p>
          <a:p>
            <a:pPr marL="171450" marR="279400" indent="-171450" algn="just">
              <a:spcBef>
                <a:spcPts val="800"/>
              </a:spcBef>
              <a:buSzPts val="1100"/>
            </a:pPr>
            <a:endParaRPr sz="2095">
              <a:solidFill>
                <a:srgbClr val="DE8B26"/>
              </a:solidFill>
              <a:latin typeface="Source Sans Pro"/>
              <a:ea typeface="Source Sans Pro"/>
              <a:cs typeface="Source Sans Pro"/>
              <a:sym typeface="Source Sans Pro"/>
            </a:endParaRPr>
          </a:p>
        </p:txBody>
      </p:sp>
    </p:spTree>
    <p:custDataLst>
      <p:tags r:id="rId1"/>
    </p:custDataLst>
    <p:extLst>
      <p:ext uri="{BB962C8B-B14F-4D97-AF65-F5344CB8AC3E}">
        <p14:creationId xmlns:p14="http://schemas.microsoft.com/office/powerpoint/2010/main" val="21669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4" y="198450"/>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200" b="1">
                <a:solidFill>
                  <a:srgbClr val="004D4C"/>
                </a:solidFill>
                <a:latin typeface="Source Sans Pro"/>
                <a:ea typeface="Source Sans Pro"/>
                <a:cs typeface="Source Sans Pro"/>
                <a:sym typeface="Source Sans Pro"/>
              </a:rPr>
              <a:t>New ELM course coming soon!</a:t>
            </a:r>
            <a:endParaRPr sz="3200" b="1">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894338" y="4545898"/>
            <a:ext cx="1977774" cy="397000"/>
          </a:xfrm>
          <a:prstGeom prst="rect">
            <a:avLst/>
          </a:prstGeom>
          <a:noFill/>
          <a:ln>
            <a:noFill/>
          </a:ln>
        </p:spPr>
      </p:pic>
      <p:sp>
        <p:nvSpPr>
          <p:cNvPr id="93" name="Google Shape;93;p17"/>
          <p:cNvSpPr txBox="1">
            <a:spLocks noGrp="1"/>
          </p:cNvSpPr>
          <p:nvPr>
            <p:ph type="body" idx="1"/>
          </p:nvPr>
        </p:nvSpPr>
        <p:spPr>
          <a:xfrm>
            <a:off x="357324" y="689455"/>
            <a:ext cx="8420916" cy="1363975"/>
          </a:xfrm>
          <a:prstGeom prst="rect">
            <a:avLst/>
          </a:prstGeom>
        </p:spPr>
        <p:txBody>
          <a:bodyPr spcFirstLastPara="1" wrap="square" lIns="91425" tIns="91425" rIns="91425" bIns="91425" anchor="t" anchorCtr="0">
            <a:noAutofit/>
          </a:bodyPr>
          <a:lstStyle/>
          <a:p>
            <a:pPr marL="0" marR="279400" indent="0" algn="just">
              <a:spcBef>
                <a:spcPts val="800"/>
              </a:spcBef>
              <a:buClr>
                <a:schemeClr val="dk1"/>
              </a:buClr>
              <a:buSzPts val="1100"/>
              <a:buNone/>
            </a:pPr>
            <a:r>
              <a:rPr lang="en-US" sz="1200" b="1">
                <a:solidFill>
                  <a:schemeClr val="dk1"/>
                </a:solidFill>
                <a:latin typeface="Source Sans Pro"/>
                <a:ea typeface="Source Sans Pro"/>
              </a:rPr>
              <a:t>A Direct Deposit ELM course is in development and will be required for any employee who currently has direct deposit access, as well as any employee requesting access.</a:t>
            </a:r>
          </a:p>
          <a:p>
            <a:pPr marL="0" marR="279400" lvl="0" indent="0" algn="just" rtl="0">
              <a:spcBef>
                <a:spcPts val="800"/>
              </a:spcBef>
              <a:spcAft>
                <a:spcPts val="0"/>
              </a:spcAft>
              <a:buClr>
                <a:schemeClr val="dk1"/>
              </a:buClr>
              <a:buSzPts val="1100"/>
              <a:buFont typeface="Arial"/>
              <a:buNone/>
            </a:pPr>
            <a:r>
              <a:rPr lang="en-US" sz="1200" b="1">
                <a:solidFill>
                  <a:schemeClr val="dk1"/>
                </a:solidFill>
                <a:latin typeface="Source Sans Pro"/>
                <a:ea typeface="Source Sans Pro"/>
                <a:cs typeface="Source Sans Pro"/>
                <a:sym typeface="Source Sans Pro"/>
              </a:rPr>
              <a:t>You will need to submit your ELM-generated certificate as well as the Direct Deposit Confidentiality Agreement to Central Payroll via the Forms Submission System(FSS) when requesting access.</a:t>
            </a:r>
            <a:endParaRPr sz="1200" b="1">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57324" y="4995082"/>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477922" y="2216981"/>
            <a:ext cx="267493" cy="265449"/>
          </a:xfrm>
          <a:prstGeom prst="rect">
            <a:avLst/>
          </a:prstGeom>
          <a:noFill/>
          <a:ln>
            <a:noFill/>
          </a:ln>
        </p:spPr>
      </p:pic>
      <p:sp>
        <p:nvSpPr>
          <p:cNvPr id="96" name="Google Shape;96;p17"/>
          <p:cNvSpPr txBox="1">
            <a:spLocks noGrp="1"/>
          </p:cNvSpPr>
          <p:nvPr>
            <p:ph type="body" idx="1"/>
          </p:nvPr>
        </p:nvSpPr>
        <p:spPr>
          <a:xfrm>
            <a:off x="866012" y="2045299"/>
            <a:ext cx="8006100" cy="534600"/>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1200">
                <a:solidFill>
                  <a:schemeClr val="dk1"/>
                </a:solidFill>
                <a:latin typeface="Source Sans Pro"/>
                <a:ea typeface="Source Sans Pro"/>
                <a:cs typeface="Source Sans Pro"/>
                <a:sym typeface="Source Sans Pro"/>
              </a:rPr>
              <a:t>Reminder CPB restricts the number of employees that can have Direct Deposit access within an agency .</a:t>
            </a:r>
            <a:endParaRPr sz="120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324930" y="0"/>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a:solidFill>
                  <a:srgbClr val="004D4C"/>
                </a:solidFill>
                <a:latin typeface="PT Serif"/>
                <a:ea typeface="PT Serif"/>
                <a:cs typeface="PT Serif"/>
                <a:sym typeface="PT Serif"/>
              </a:rPr>
              <a:t>Direct Deposits</a:t>
            </a:r>
            <a:endParaRPr sz="1818">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41930" y="91048"/>
            <a:ext cx="957400" cy="260400"/>
          </a:xfrm>
          <a:prstGeom prst="rect">
            <a:avLst/>
          </a:prstGeom>
          <a:noFill/>
          <a:ln>
            <a:noFill/>
          </a:ln>
        </p:spPr>
      </p:pic>
      <p:pic>
        <p:nvPicPr>
          <p:cNvPr id="3" name="Picture 2">
            <a:extLst>
              <a:ext uri="{FF2B5EF4-FFF2-40B4-BE49-F238E27FC236}">
                <a16:creationId xmlns:a16="http://schemas.microsoft.com/office/drawing/2014/main" id="{0DDA0D24-354E-16AB-4403-9B2D75D80DA7}"/>
              </a:ext>
            </a:extLst>
          </p:cNvPr>
          <p:cNvPicPr>
            <a:picLocks noChangeAspect="1"/>
          </p:cNvPicPr>
          <p:nvPr/>
        </p:nvPicPr>
        <p:blipFill>
          <a:blip r:embed="rId7"/>
          <a:stretch>
            <a:fillRect/>
          </a:stretch>
        </p:blipFill>
        <p:spPr>
          <a:xfrm>
            <a:off x="627798" y="2564370"/>
            <a:ext cx="5754503" cy="2378528"/>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a:blip r:embed="rId4">
            <a:alphaModFix/>
          </a:blip>
          <a:stretch>
            <a:fillRect/>
          </a:stretch>
        </p:blipFill>
        <p:spPr>
          <a:xfrm>
            <a:off x="6900146" y="-4"/>
            <a:ext cx="2243850" cy="2115245"/>
          </a:xfrm>
          <a:prstGeom prst="rect">
            <a:avLst/>
          </a:prstGeom>
          <a:noFill/>
          <a:ln>
            <a:noFill/>
          </a:ln>
        </p:spPr>
      </p:pic>
      <p:sp>
        <p:nvSpPr>
          <p:cNvPr id="148" name="Google Shape;148;p21"/>
          <p:cNvSpPr txBox="1">
            <a:spLocks noGrp="1"/>
          </p:cNvSpPr>
          <p:nvPr>
            <p:ph type="ctrTitle" idx="4294967295"/>
          </p:nvPr>
        </p:nvSpPr>
        <p:spPr>
          <a:xfrm>
            <a:off x="87524" y="193618"/>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rgbClr val="004D4C"/>
                </a:solidFill>
                <a:latin typeface="PT Serif"/>
                <a:ea typeface="PT Serif"/>
                <a:cs typeface="PT Serif"/>
                <a:sym typeface="PT Serif"/>
              </a:rPr>
              <a:t>Updates to FSS!</a:t>
            </a:r>
            <a:endParaRPr sz="3900" b="1">
              <a:solidFill>
                <a:srgbClr val="004D4C"/>
              </a:solidFill>
              <a:latin typeface="PT Serif"/>
              <a:ea typeface="PT Serif"/>
              <a:cs typeface="PT Serif"/>
              <a:sym typeface="PT Serif"/>
            </a:endParaRPr>
          </a:p>
        </p:txBody>
      </p:sp>
      <p:pic>
        <p:nvPicPr>
          <p:cNvPr id="149" name="Google Shape;149;p21"/>
          <p:cNvPicPr preferRelativeResize="0"/>
          <p:nvPr/>
        </p:nvPicPr>
        <p:blipFill>
          <a:blip r:embed="rId5">
            <a:alphaModFix/>
          </a:blip>
          <a:stretch>
            <a:fillRect/>
          </a:stretch>
        </p:blipFill>
        <p:spPr>
          <a:xfrm>
            <a:off x="4922372" y="97807"/>
            <a:ext cx="1977774" cy="397000"/>
          </a:xfrm>
          <a:prstGeom prst="rect">
            <a:avLst/>
          </a:prstGeom>
          <a:noFill/>
          <a:ln>
            <a:noFill/>
          </a:ln>
        </p:spPr>
      </p:pic>
      <p:cxnSp>
        <p:nvCxnSpPr>
          <p:cNvPr id="150" name="Google Shape;150;p21"/>
          <p:cNvCxnSpPr>
            <a:cxnSpLocks/>
          </p:cNvCxnSpPr>
          <p:nvPr/>
        </p:nvCxnSpPr>
        <p:spPr>
          <a:xfrm>
            <a:off x="87524" y="882392"/>
            <a:ext cx="3693962" cy="0"/>
          </a:xfrm>
          <a:prstGeom prst="straightConnector1">
            <a:avLst/>
          </a:prstGeom>
          <a:noFill/>
          <a:ln w="38100" cap="flat" cmpd="sng">
            <a:solidFill>
              <a:srgbClr val="004D4C"/>
            </a:solidFill>
            <a:prstDash val="solid"/>
            <a:round/>
            <a:headEnd type="none" w="med" len="med"/>
            <a:tailEnd type="none" w="med" len="med"/>
          </a:ln>
        </p:spPr>
      </p:cxnSp>
      <p:sp>
        <p:nvSpPr>
          <p:cNvPr id="4" name="TextBox 3">
            <a:extLst>
              <a:ext uri="{FF2B5EF4-FFF2-40B4-BE49-F238E27FC236}">
                <a16:creationId xmlns:a16="http://schemas.microsoft.com/office/drawing/2014/main" id="{2733E931-0CB5-ED93-3682-5188C222C234}"/>
              </a:ext>
            </a:extLst>
          </p:cNvPr>
          <p:cNvSpPr txBox="1"/>
          <p:nvPr/>
        </p:nvSpPr>
        <p:spPr>
          <a:xfrm>
            <a:off x="163765" y="991184"/>
            <a:ext cx="4888707" cy="1384995"/>
          </a:xfrm>
          <a:prstGeom prst="rect">
            <a:avLst/>
          </a:prstGeom>
          <a:noFill/>
        </p:spPr>
        <p:txBody>
          <a:bodyPr wrap="square" rtlCol="0">
            <a:spAutoFit/>
          </a:bodyPr>
          <a:lstStyle/>
          <a:p>
            <a:r>
              <a:rPr lang="en-US"/>
              <a:t>FSS Dashboard in progress!</a:t>
            </a:r>
          </a:p>
          <a:p>
            <a:endParaRPr lang="en-US"/>
          </a:p>
          <a:p>
            <a:r>
              <a:rPr lang="en-US"/>
              <a:t>This dashboard will have multiple uses and will give a variety of information that agencies will be able to use to track the efficiency and quality of submissions. </a:t>
            </a:r>
          </a:p>
          <a:p>
            <a:endParaRPr lang="en-US"/>
          </a:p>
        </p:txBody>
      </p:sp>
      <p:pic>
        <p:nvPicPr>
          <p:cNvPr id="6" name="Picture 5">
            <a:extLst>
              <a:ext uri="{FF2B5EF4-FFF2-40B4-BE49-F238E27FC236}">
                <a16:creationId xmlns:a16="http://schemas.microsoft.com/office/drawing/2014/main" id="{416B9438-780C-3FE6-7B2B-A5B0E2AC901A}"/>
              </a:ext>
            </a:extLst>
          </p:cNvPr>
          <p:cNvPicPr>
            <a:picLocks noChangeAspect="1"/>
          </p:cNvPicPr>
          <p:nvPr/>
        </p:nvPicPr>
        <p:blipFill>
          <a:blip r:embed="rId6"/>
          <a:stretch>
            <a:fillRect/>
          </a:stretch>
        </p:blipFill>
        <p:spPr>
          <a:xfrm>
            <a:off x="163765" y="2571750"/>
            <a:ext cx="4888707" cy="2425167"/>
          </a:xfrm>
          <a:prstGeom prst="rect">
            <a:avLst/>
          </a:prstGeom>
          <a:ln>
            <a:solidFill>
              <a:schemeClr val="tx1"/>
            </a:solidFill>
          </a:ln>
        </p:spPr>
      </p:pic>
      <p:pic>
        <p:nvPicPr>
          <p:cNvPr id="8" name="Picture 7">
            <a:extLst>
              <a:ext uri="{FF2B5EF4-FFF2-40B4-BE49-F238E27FC236}">
                <a16:creationId xmlns:a16="http://schemas.microsoft.com/office/drawing/2014/main" id="{2B4C92D9-8D74-4B27-1264-39218874B97A}"/>
              </a:ext>
            </a:extLst>
          </p:cNvPr>
          <p:cNvPicPr>
            <a:picLocks noChangeAspect="1"/>
          </p:cNvPicPr>
          <p:nvPr/>
        </p:nvPicPr>
        <p:blipFill>
          <a:blip r:embed="rId7"/>
          <a:stretch>
            <a:fillRect/>
          </a:stretch>
        </p:blipFill>
        <p:spPr>
          <a:xfrm>
            <a:off x="5216233" y="1906757"/>
            <a:ext cx="3764002" cy="2940436"/>
          </a:xfrm>
          <a:prstGeom prst="rect">
            <a:avLst/>
          </a:prstGeom>
          <a:ln>
            <a:solidFill>
              <a:schemeClr val="tx1"/>
            </a:solid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0" y="0"/>
            <a:ext cx="9143999" cy="5178474"/>
          </a:xfrm>
          <a:prstGeom prst="rect">
            <a:avLst/>
          </a:prstGeom>
          <a:noFill/>
          <a:ln>
            <a:noFill/>
          </a:ln>
        </p:spPr>
      </p:pic>
      <p:sp>
        <p:nvSpPr>
          <p:cNvPr id="64" name="Google Shape;64;p14"/>
          <p:cNvSpPr txBox="1">
            <a:spLocks noGrp="1"/>
          </p:cNvSpPr>
          <p:nvPr>
            <p:ph type="ctrTitle" idx="4294967295"/>
          </p:nvPr>
        </p:nvSpPr>
        <p:spPr>
          <a:xfrm>
            <a:off x="258606" y="141313"/>
            <a:ext cx="4313394"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3900" b="1">
                <a:solidFill>
                  <a:schemeClr val="lt1"/>
                </a:solidFill>
                <a:latin typeface="PT Serif"/>
                <a:ea typeface="PT Serif"/>
                <a:cs typeface="PT Serif"/>
                <a:sym typeface="PT Serif"/>
              </a:rPr>
              <a:t>Cleaning up FSS</a:t>
            </a:r>
            <a:endParaRPr sz="3900" b="1">
              <a:solidFill>
                <a:schemeClr val="lt1"/>
              </a:solidFill>
              <a:latin typeface="PT Serif"/>
              <a:ea typeface="PT Serif"/>
              <a:cs typeface="PT Serif"/>
              <a:sym typeface="PT Serif"/>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03276" y="823400"/>
            <a:ext cx="4332900" cy="0"/>
          </a:xfrm>
          <a:prstGeom prst="straightConnector1">
            <a:avLst/>
          </a:prstGeom>
          <a:noFill/>
          <a:ln w="38100" cap="flat" cmpd="sng">
            <a:solidFill>
              <a:schemeClr val="lt1"/>
            </a:solidFill>
            <a:prstDash val="solid"/>
            <a:round/>
            <a:headEnd type="none" w="med" len="med"/>
            <a:tailEnd type="none" w="med" len="med"/>
          </a:ln>
        </p:spPr>
      </p:cxnSp>
      <p:sp>
        <p:nvSpPr>
          <p:cNvPr id="2" name="TextBox 1">
            <a:extLst>
              <a:ext uri="{FF2B5EF4-FFF2-40B4-BE49-F238E27FC236}">
                <a16:creationId xmlns:a16="http://schemas.microsoft.com/office/drawing/2014/main" id="{890F22BD-0B3F-FE92-6764-A1E0D0B8185D}"/>
              </a:ext>
            </a:extLst>
          </p:cNvPr>
          <p:cNvSpPr txBox="1"/>
          <p:nvPr/>
        </p:nvSpPr>
        <p:spPr>
          <a:xfrm>
            <a:off x="98393" y="1104172"/>
            <a:ext cx="6443992" cy="3616375"/>
          </a:xfrm>
          <a:prstGeom prst="rect">
            <a:avLst/>
          </a:prstGeom>
          <a:noFill/>
        </p:spPr>
        <p:txBody>
          <a:bodyPr wrap="square" rtlCol="0">
            <a:spAutoFit/>
          </a:bodyPr>
          <a:lstStyle/>
          <a:p>
            <a:r>
              <a:rPr lang="en-US" b="1">
                <a:solidFill>
                  <a:schemeClr val="bg1"/>
                </a:solidFill>
                <a:latin typeface="Abadi" panose="020B0604020104020204" pitchFamily="34" charset="0"/>
              </a:rPr>
              <a:t>To help ensure the metrics being pulled into the reporting tools are as accurate as possible it is essential that you keep your FSS requests up to date.</a:t>
            </a:r>
          </a:p>
          <a:p>
            <a:r>
              <a:rPr lang="en-US" b="1">
                <a:solidFill>
                  <a:schemeClr val="bg1"/>
                </a:solidFill>
                <a:latin typeface="Abadi" panose="020B0604020104020204" pitchFamily="34" charset="0"/>
              </a:rPr>
              <a:t>We currently have  over 200 requests that are in the “Returned” status.</a:t>
            </a:r>
          </a:p>
          <a:p>
            <a:r>
              <a:rPr lang="en-US" b="1">
                <a:solidFill>
                  <a:schemeClr val="bg1"/>
                </a:solidFill>
                <a:latin typeface="Abadi" panose="020B0604020104020204" pitchFamily="34" charset="0"/>
              </a:rPr>
              <a:t>This status indicates that the request is currently awaiting the agencies next step and Central Payroll cannot do anything with this request until this status changes.</a:t>
            </a:r>
          </a:p>
          <a:p>
            <a:endParaRPr lang="en-US" b="1">
              <a:solidFill>
                <a:schemeClr val="bg1"/>
              </a:solidFill>
              <a:latin typeface="Abadi" panose="020B0604020104020204" pitchFamily="34" charset="0"/>
            </a:endParaRPr>
          </a:p>
          <a:p>
            <a:r>
              <a:rPr lang="en-US" b="1">
                <a:solidFill>
                  <a:schemeClr val="bg1"/>
                </a:solidFill>
              </a:rPr>
              <a:t>Requests per PPE:</a:t>
            </a:r>
          </a:p>
          <a:p>
            <a:r>
              <a:rPr lang="en-US" b="1">
                <a:solidFill>
                  <a:schemeClr val="bg1"/>
                </a:solidFill>
              </a:rPr>
              <a:t>PPE 01/31/25 – 11	PPE 02/14/25 – 36</a:t>
            </a:r>
          </a:p>
          <a:p>
            <a:r>
              <a:rPr lang="en-US" b="1">
                <a:solidFill>
                  <a:schemeClr val="bg1"/>
                </a:solidFill>
              </a:rPr>
              <a:t>PPE 02/28/25 – 47	PPE 03/14/25 – 21</a:t>
            </a:r>
          </a:p>
          <a:p>
            <a:r>
              <a:rPr lang="en-US" b="1">
                <a:solidFill>
                  <a:schemeClr val="bg1"/>
                </a:solidFill>
              </a:rPr>
              <a:t>PPE 03/28/25 – 12	PPE 04/11/25 – 21</a:t>
            </a:r>
          </a:p>
          <a:p>
            <a:endParaRPr lang="en-US"/>
          </a:p>
          <a:p>
            <a:r>
              <a:rPr lang="en-US">
                <a:solidFill>
                  <a:schemeClr val="bg1"/>
                </a:solidFill>
              </a:rPr>
              <a:t>All these requests need to be corrected and resubmitted or canceled. </a:t>
            </a:r>
          </a:p>
          <a:p>
            <a:endParaRPr lang="en-US" sz="1100">
              <a:solidFill>
                <a:schemeClr val="bg1"/>
              </a:solidFill>
            </a:endParaRPr>
          </a:p>
          <a:p>
            <a:r>
              <a:rPr lang="en-US" sz="1100">
                <a:solidFill>
                  <a:schemeClr val="bg1"/>
                </a:solidFill>
              </a:rPr>
              <a:t>*If you experience issues or errors when attempting to cancel a request, please submit a ticket to the RTS help desk via email at: </a:t>
            </a:r>
            <a:r>
              <a:rPr lang="en-US" sz="1100">
                <a:solidFill>
                  <a:schemeClr val="bg1"/>
                </a:solidFill>
                <a:hlinkClick r:id="rId6"/>
              </a:rPr>
              <a:t>support@rtsolutions.com</a:t>
            </a:r>
            <a:r>
              <a:rPr lang="en-US" sz="1100">
                <a:solidFill>
                  <a:schemeClr val="bg1"/>
                </a:solidFill>
              </a:rPr>
              <a:t> </a:t>
            </a:r>
          </a:p>
          <a:p>
            <a:endParaRPr lang="en-US">
              <a:solidFill>
                <a:schemeClr val="bg1"/>
              </a:solidFill>
            </a:endParaRPr>
          </a:p>
          <a:p>
            <a:endParaRPr 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CPB Trainers</a:t>
            </a:r>
            <a:endParaRPr sz="202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Central Payroll Trainers Open Hours</a:t>
            </a:r>
          </a:p>
          <a:p>
            <a:pPr marL="0" lvl="0" indent="0" algn="l" rtl="0">
              <a:spcBef>
                <a:spcPts val="0"/>
              </a:spcBef>
              <a:spcAft>
                <a:spcPts val="1200"/>
              </a:spcAft>
              <a:buSzPts val="852"/>
              <a:buNone/>
            </a:pPr>
            <a:endParaRPr sz="2500" b="1">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4105667" y="4570800"/>
            <a:ext cx="1877842" cy="572700"/>
          </a:xfrm>
          <a:prstGeom prst="rect">
            <a:avLst/>
          </a:prstGeom>
          <a:noFill/>
          <a:ln>
            <a:noFill/>
          </a:ln>
        </p:spPr>
      </p:pic>
      <p:sp>
        <p:nvSpPr>
          <p:cNvPr id="138" name="Google Shape;138;p20"/>
          <p:cNvSpPr txBox="1">
            <a:spLocks noGrp="1"/>
          </p:cNvSpPr>
          <p:nvPr>
            <p:ph type="body" idx="1"/>
          </p:nvPr>
        </p:nvSpPr>
        <p:spPr>
          <a:xfrm>
            <a:off x="357325" y="1794025"/>
            <a:ext cx="5595900" cy="927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The Central Payroll Training team will hold an open Teams meeting weekly on Wednesdays from 2pm to 4pm.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Anyone can join at anytime within those hours to ask questions regarding Central Payroll Forms, existing requests in the FSS or the FSS in general.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a:t>
            </a:r>
            <a:r>
              <a:rPr lang="en-US" sz="1200" dirty="0">
                <a:solidFill>
                  <a:schemeClr val="lt1"/>
                </a:solidFill>
                <a:latin typeface="Source Sans Pro"/>
                <a:ea typeface="Source Sans Pro"/>
                <a:cs typeface="Source Sans Pro"/>
                <a:sym typeface="Source Sans Pro"/>
              </a:rPr>
              <a:t>h</a:t>
            </a:r>
            <a:r>
              <a:rPr lang="en" sz="1200" dirty="0">
                <a:solidFill>
                  <a:schemeClr val="lt1"/>
                </a:solidFill>
                <a:latin typeface="Source Sans Pro"/>
                <a:ea typeface="Source Sans Pro"/>
                <a:cs typeface="Source Sans Pro"/>
                <a:sym typeface="Source Sans Pro"/>
              </a:rPr>
              <a:t>is is also a great way to share best practices with you peers regarding the FSS and the forms.</a:t>
            </a:r>
          </a:p>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Teams Meeting Link: </a:t>
            </a:r>
            <a:r>
              <a:rPr lang="en-US" sz="1200">
                <a:solidFill>
                  <a:schemeClr val="lt1"/>
                </a:solidFill>
                <a:latin typeface="Source Sans Pro"/>
                <a:ea typeface="Source Sans Pro"/>
                <a:cs typeface="Source Sans Pro"/>
                <a:sym typeface="Source Sans Pro"/>
                <a:hlinkClick r:id="rId6"/>
              </a:rPr>
              <a:t>https</a:t>
            </a:r>
            <a:r>
              <a:rPr lang="en-US" sz="1200" dirty="0">
                <a:solidFill>
                  <a:schemeClr val="lt1"/>
                </a:solidFill>
                <a:latin typeface="Source Sans Pro"/>
                <a:ea typeface="Source Sans Pro"/>
                <a:cs typeface="Source Sans Pro"/>
                <a:sym typeface="Source Sans Pro"/>
                <a:hlinkClick r:id="rId6"/>
              </a:rPr>
              <a:t>://tinyurl.com/CPBTrainers</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7">
            <a:alphaModFix/>
          </a:blip>
          <a:stretch>
            <a:fillRect/>
          </a:stretch>
        </p:blipFill>
        <p:spPr>
          <a:xfrm>
            <a:off x="357325" y="4051024"/>
            <a:ext cx="267493" cy="265449"/>
          </a:xfrm>
          <a:prstGeom prst="rect">
            <a:avLst/>
          </a:prstGeom>
          <a:noFill/>
          <a:ln>
            <a:noFill/>
          </a:ln>
        </p:spPr>
      </p:pic>
      <p:sp>
        <p:nvSpPr>
          <p:cNvPr id="140" name="Google Shape;140;p20"/>
          <p:cNvSpPr txBox="1">
            <a:spLocks noGrp="1"/>
          </p:cNvSpPr>
          <p:nvPr>
            <p:ph type="body" idx="1"/>
          </p:nvPr>
        </p:nvSpPr>
        <p:spPr>
          <a:xfrm>
            <a:off x="681959" y="3809950"/>
            <a:ext cx="50814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Just a note, this will be an open forum where people from any State agency can join, so please refrain from sharing sensitive information during this time.</a:t>
            </a:r>
            <a:endParaRPr sz="120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8">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3">
            <a:alphaModFix/>
          </a:blip>
          <a:srcRect/>
          <a:stretch/>
        </p:blipFill>
        <p:spPr>
          <a:xfrm>
            <a:off x="-1" y="445025"/>
            <a:ext cx="6827063" cy="534700"/>
          </a:xfrm>
          <a:prstGeom prst="rect">
            <a:avLst/>
          </a:prstGeom>
          <a:noFill/>
          <a:ln>
            <a:noFill/>
          </a:ln>
        </p:spPr>
      </p:pic>
      <p:sp>
        <p:nvSpPr>
          <p:cNvPr id="106" name="Google Shape;106;p18"/>
          <p:cNvSpPr txBox="1">
            <a:spLocks noGrp="1"/>
          </p:cNvSpPr>
          <p:nvPr>
            <p:ph type="title"/>
          </p:nvPr>
        </p:nvSpPr>
        <p:spPr>
          <a:xfrm>
            <a:off x="357324" y="445025"/>
            <a:ext cx="6696619"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00" dirty="0">
                <a:solidFill>
                  <a:schemeClr val="lt1"/>
                </a:solidFill>
                <a:latin typeface="PT Serif"/>
                <a:ea typeface="PT Serif"/>
                <a:cs typeface="PT Serif"/>
                <a:sym typeface="PT Serif"/>
              </a:rPr>
              <a:t>FY26 Combo Code Updates 06/02/25 – 6/20/25</a:t>
            </a:r>
            <a:endParaRPr sz="200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91250" y="1105975"/>
            <a:ext cx="8520600" cy="128162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dirty="0">
                <a:solidFill>
                  <a:schemeClr val="lt1"/>
                </a:solidFill>
                <a:latin typeface="Source Sans Pro"/>
                <a:ea typeface="Source Sans Pro"/>
                <a:cs typeface="Source Sans Pro"/>
                <a:sym typeface="Source Sans Pro"/>
              </a:rPr>
              <a:t>Combo Code Update Process – </a:t>
            </a:r>
          </a:p>
          <a:p>
            <a:pPr marL="0" indent="0">
              <a:spcAft>
                <a:spcPts val="1200"/>
              </a:spcAft>
              <a:buSzPts val="852"/>
              <a:buNone/>
            </a:pPr>
            <a:r>
              <a:rPr lang="en" sz="1400" dirty="0">
                <a:solidFill>
                  <a:schemeClr val="lt1"/>
                </a:solidFill>
                <a:latin typeface="Source Sans Pro"/>
                <a:ea typeface="Source Sans Pro"/>
                <a:cs typeface="Source Sans Pro"/>
                <a:sym typeface="Source Sans Pro"/>
              </a:rPr>
              <a:t>The process to mass update combo codes assigned to task profiles will happen </a:t>
            </a:r>
            <a:r>
              <a:rPr lang="en-US" sz="1400" dirty="0">
                <a:solidFill>
                  <a:schemeClr val="lt1"/>
                </a:solidFill>
                <a:latin typeface="Source Sans Pro"/>
                <a:ea typeface="Source Sans Pro"/>
                <a:cs typeface="Source Sans Pro"/>
                <a:sym typeface="Source Sans Pro"/>
              </a:rPr>
              <a:t>June 1</a:t>
            </a:r>
            <a:r>
              <a:rPr lang="en-US" sz="1400" baseline="30000" dirty="0">
                <a:solidFill>
                  <a:schemeClr val="lt1"/>
                </a:solidFill>
                <a:latin typeface="Source Sans Pro"/>
                <a:ea typeface="Source Sans Pro"/>
                <a:cs typeface="Source Sans Pro"/>
                <a:sym typeface="Source Sans Pro"/>
              </a:rPr>
              <a:t>st</a:t>
            </a:r>
            <a:r>
              <a:rPr lang="en-US" sz="1400" dirty="0">
                <a:solidFill>
                  <a:schemeClr val="lt1"/>
                </a:solidFill>
                <a:latin typeface="Source Sans Pro"/>
                <a:ea typeface="Source Sans Pro"/>
                <a:cs typeface="Source Sans Pro"/>
                <a:sym typeface="Source Sans Pro"/>
              </a:rPr>
              <a:t>. Central Payroll will cover more on this topic in later slides.</a:t>
            </a:r>
          </a:p>
          <a:p>
            <a:pPr marL="0" lvl="0" indent="0" algn="l" rtl="0">
              <a:spcBef>
                <a:spcPts val="0"/>
              </a:spcBef>
              <a:spcAft>
                <a:spcPts val="1200"/>
              </a:spcAft>
              <a:buSzPts val="852"/>
              <a:buNone/>
            </a:pPr>
            <a:endParaRPr sz="1400"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4037525"/>
            <a:ext cx="8520600" cy="904585"/>
          </a:xfrm>
          <a:prstGeom prst="rect">
            <a:avLst/>
          </a:prstGeom>
          <a:noFill/>
        </p:spPr>
        <p:txBody>
          <a:bodyPr spcFirstLastPara="1" wrap="square" lIns="91425" tIns="91425" rIns="91425" bIns="91425" anchor="t" anchorCtr="0">
            <a:noAutofit/>
          </a:bodyPr>
          <a:lstStyle/>
          <a:p>
            <a:pPr marL="0" marR="279400" indent="0" algn="just">
              <a:spcBef>
                <a:spcPts val="800"/>
              </a:spcBef>
              <a:buSzPts val="1100"/>
              <a:buNone/>
            </a:pPr>
            <a:r>
              <a:rPr lang="en-US" sz="1200" dirty="0">
                <a:solidFill>
                  <a:schemeClr val="lt1"/>
                </a:solidFill>
                <a:latin typeface="Source Sans Pro"/>
                <a:ea typeface="Source Sans Pro"/>
                <a:cs typeface="Source Sans Pro"/>
                <a:sym typeface="Source Sans Pro"/>
              </a:rPr>
              <a:t>If an employee enters a combo code on the timesheet that contains a bud ref/class belonging to FY25 on or after July 1, an exception will be generated.</a:t>
            </a: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p:cNvPicPr preferRelativeResize="0"/>
          <p:nvPr/>
        </p:nvPicPr>
        <p:blipFill>
          <a:blip r:embed="rId4">
            <a:alphaModFix/>
          </a:blip>
          <a:stretch>
            <a:fillRect/>
          </a:stretch>
        </p:blipFill>
        <p:spPr>
          <a:xfrm>
            <a:off x="7000184" y="4583300"/>
            <a:ext cx="1877842" cy="572700"/>
          </a:xfrm>
          <a:prstGeom prst="rect">
            <a:avLst/>
          </a:prstGeom>
          <a:noFill/>
          <a:ln>
            <a:noFill/>
          </a:ln>
        </p:spPr>
      </p:pic>
      <p:sp>
        <p:nvSpPr>
          <p:cNvPr id="4" name="Google Shape;107;p18">
            <a:extLst>
              <a:ext uri="{FF2B5EF4-FFF2-40B4-BE49-F238E27FC236}">
                <a16:creationId xmlns:a16="http://schemas.microsoft.com/office/drawing/2014/main" id="{C5E79ACC-F23E-3997-D872-5274C611395F}"/>
              </a:ext>
            </a:extLst>
          </p:cNvPr>
          <p:cNvSpPr txBox="1">
            <a:spLocks/>
          </p:cNvSpPr>
          <p:nvPr/>
        </p:nvSpPr>
        <p:spPr>
          <a:xfrm>
            <a:off x="91250" y="2755902"/>
            <a:ext cx="8520600" cy="1146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SzPts val="852"/>
              <a:buFont typeface="Arial"/>
              <a:buNone/>
            </a:pPr>
            <a:r>
              <a:rPr lang="en-US" sz="2000" dirty="0">
                <a:solidFill>
                  <a:schemeClr val="lt1"/>
                </a:solidFill>
                <a:latin typeface="Source Sans Pro"/>
                <a:ea typeface="Source Sans Pro"/>
                <a:cs typeface="Source Sans Pro"/>
                <a:sym typeface="Source Sans Pro"/>
              </a:rPr>
              <a:t>Combo Code Overrides on Timesheet– </a:t>
            </a:r>
          </a:p>
          <a:p>
            <a:pPr marL="0" marR="279400" lvl="0" indent="0" algn="just" rtl="0">
              <a:spcBef>
                <a:spcPts val="800"/>
              </a:spcBef>
              <a:spcAft>
                <a:spcPts val="0"/>
              </a:spcAft>
              <a:buSzPts val="1100"/>
              <a:buNone/>
            </a:pPr>
            <a:r>
              <a:rPr lang="en-US" sz="1400" dirty="0">
                <a:solidFill>
                  <a:schemeClr val="lt1"/>
                </a:solidFill>
                <a:latin typeface="Source Sans Pro"/>
                <a:ea typeface="Source Sans Pro"/>
                <a:cs typeface="Source Sans Pro"/>
                <a:sym typeface="Source Sans Pro"/>
              </a:rPr>
              <a:t>Because the FY26 begin date July 1</a:t>
            </a:r>
            <a:r>
              <a:rPr lang="en-US" sz="1400" baseline="30000" dirty="0">
                <a:solidFill>
                  <a:schemeClr val="lt1"/>
                </a:solidFill>
                <a:latin typeface="Source Sans Pro"/>
                <a:ea typeface="Source Sans Pro"/>
                <a:cs typeface="Source Sans Pro"/>
                <a:sym typeface="Source Sans Pro"/>
              </a:rPr>
              <a:t>st</a:t>
            </a:r>
            <a:r>
              <a:rPr lang="en-US" sz="1400" dirty="0">
                <a:solidFill>
                  <a:schemeClr val="lt1"/>
                </a:solidFill>
                <a:latin typeface="Source Sans Pro"/>
                <a:ea typeface="Source Sans Pro"/>
                <a:cs typeface="Source Sans Pro"/>
                <a:sym typeface="Source Sans Pro"/>
              </a:rPr>
              <a:t> is in the middle of the 2</a:t>
            </a:r>
            <a:r>
              <a:rPr lang="en-US" sz="1400" baseline="30000" dirty="0">
                <a:solidFill>
                  <a:schemeClr val="lt1"/>
                </a:solidFill>
                <a:latin typeface="Source Sans Pro"/>
                <a:ea typeface="Source Sans Pro"/>
                <a:cs typeface="Source Sans Pro"/>
                <a:sym typeface="Source Sans Pro"/>
              </a:rPr>
              <a:t>nd</a:t>
            </a:r>
            <a:r>
              <a:rPr lang="en-US" sz="1400" dirty="0">
                <a:solidFill>
                  <a:schemeClr val="lt1"/>
                </a:solidFill>
                <a:latin typeface="Source Sans Pro"/>
                <a:ea typeface="Source Sans Pro"/>
                <a:cs typeface="Source Sans Pro"/>
                <a:sym typeface="Source Sans Pro"/>
              </a:rPr>
              <a:t> week of a pay period, to enter combo code overrides on the timesheet with combo codes that are effective July 1</a:t>
            </a:r>
            <a:r>
              <a:rPr lang="en-US" sz="1400" baseline="30000" dirty="0">
                <a:solidFill>
                  <a:schemeClr val="lt1"/>
                </a:solidFill>
                <a:latin typeface="Source Sans Pro"/>
                <a:ea typeface="Source Sans Pro"/>
                <a:cs typeface="Source Sans Pro"/>
                <a:sym typeface="Source Sans Pro"/>
              </a:rPr>
              <a:t>st</a:t>
            </a:r>
            <a:r>
              <a:rPr lang="en-US" sz="1400" dirty="0">
                <a:solidFill>
                  <a:schemeClr val="lt1"/>
                </a:solidFill>
                <a:latin typeface="Source Sans Pro"/>
                <a:ea typeface="Source Sans Pro"/>
                <a:cs typeface="Source Sans Pro"/>
                <a:sym typeface="Source Sans Pro"/>
              </a:rPr>
              <a:t> 2025 will require a change in the timesheet view to be able to select the combo code.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Payroll Resources</a:t>
            </a:r>
            <a:endParaRPr sz="202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236610" y="3763271"/>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a:solidFill>
                  <a:schemeClr val="lt1"/>
                </a:solidFill>
                <a:latin typeface="Source Sans Pro"/>
                <a:ea typeface="Source Sans Pro"/>
                <a:cs typeface="Source Sans Pro"/>
                <a:sym typeface="Source Sans Pro"/>
              </a:rPr>
              <a:t>Department of Finance &amp; Administration YouTube Channel</a:t>
            </a:r>
            <a:endParaRPr sz="2500" b="1">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1"/>
          </p:nvPr>
        </p:nvSpPr>
        <p:spPr>
          <a:xfrm>
            <a:off x="170970" y="4160171"/>
            <a:ext cx="8520600" cy="739429"/>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a:solidFill>
                  <a:schemeClr val="accent6"/>
                </a:solidFill>
                <a:latin typeface="Source Sans Pro"/>
                <a:ea typeface="Source Sans Pro"/>
                <a:cs typeface="Source Sans Pro"/>
                <a:sym typeface="Source Sans Pro"/>
              </a:rPr>
              <a:t>https://www.youtube.com/@nmdfa8097</a:t>
            </a:r>
            <a:r>
              <a:rPr lang="en-US" sz="1200">
                <a:solidFill>
                  <a:schemeClr val="lt1"/>
                </a:solidFill>
                <a:latin typeface="Source Sans Pro"/>
                <a:ea typeface="Source Sans Pro"/>
                <a:cs typeface="Source Sans Pro"/>
                <a:sym typeface="Source Sans Pro"/>
              </a:rPr>
              <a:t>	</a:t>
            </a:r>
            <a:endParaRPr sz="120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a:solidFill>
                  <a:srgbClr val="FFFFFF"/>
                </a:solidFill>
                <a:latin typeface="Source Sans Pro"/>
                <a:ea typeface="Source Sans Pro"/>
                <a:cs typeface="Source Sans Pro"/>
                <a:sym typeface="Source Sans Pro"/>
              </a:rPr>
              <a:t>Central Payroll Trainers</a:t>
            </a:r>
            <a:endParaRPr kumimoji="0" lang="en-US" sz="2500" b="1" i="0" u="none" strike="noStrike" kern="0" cap="none" spc="0" normalizeH="0" baseline="0" noProof="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568043"/>
            <a:ext cx="8597238"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sz="1600">
                <a:solidFill>
                  <a:schemeClr val="lt1"/>
                </a:solidFill>
                <a:latin typeface="Source Sans Pro"/>
                <a:ea typeface="Source Sans Pro"/>
                <a:cs typeface="Source Sans Pro"/>
                <a:sym typeface="Source Sans Pro"/>
              </a:rPr>
              <a:t>Alex Guzman, Payroll Trainer Supervisor </a:t>
            </a:r>
            <a:r>
              <a:rPr lang="en-US" sz="1600">
                <a:solidFill>
                  <a:schemeClr val="bg1"/>
                </a:solidFill>
                <a:latin typeface="Source Sans Pro"/>
                <a:ea typeface="Source Sans Pro"/>
                <a:cs typeface="Source Sans Pro"/>
                <a:sym typeface="Source Sans Pro"/>
              </a:rPr>
              <a:t>P:</a:t>
            </a:r>
            <a:r>
              <a:rPr lang="en-US" sz="1600">
                <a:solidFill>
                  <a:schemeClr val="accent4">
                    <a:lumMod val="75000"/>
                  </a:schemeClr>
                </a:solidFill>
                <a:latin typeface="Source Sans Pro"/>
                <a:ea typeface="Source Sans Pro"/>
                <a:cs typeface="Source Sans Pro"/>
                <a:sym typeface="Source Sans Pro"/>
              </a:rPr>
              <a:t>(505)469-2910 </a:t>
            </a:r>
            <a:r>
              <a:rPr lang="en-US" sz="1600">
                <a:solidFill>
                  <a:schemeClr val="bg1"/>
                </a:solidFill>
                <a:latin typeface="Source Sans Pro"/>
                <a:ea typeface="Source Sans Pro"/>
                <a:cs typeface="Source Sans Pro"/>
                <a:sym typeface="Source Sans Pro"/>
              </a:rPr>
              <a:t>E:</a:t>
            </a:r>
            <a:r>
              <a:rPr lang="en-US" sz="1600">
                <a:solidFill>
                  <a:schemeClr val="accent4">
                    <a:lumMod val="60000"/>
                    <a:lumOff val="40000"/>
                  </a:schemeClr>
                </a:solidFill>
                <a:latin typeface="Source Sans Pro"/>
                <a:ea typeface="Source Sans Pro"/>
                <a:cs typeface="Source Sans Pro"/>
                <a:sym typeface="Source Sans Pro"/>
              </a:rPr>
              <a:t> Alejandro.Guzman@dfa.nm.gov</a:t>
            </a:r>
          </a:p>
          <a:p>
            <a:pPr marL="342900" marR="279400" algn="just">
              <a:spcBef>
                <a:spcPts val="800"/>
              </a:spcBef>
              <a:buClr>
                <a:schemeClr val="bg1"/>
              </a:buClr>
              <a:buSzPts val="1100"/>
              <a:buFont typeface="Wingdings" panose="05000000000000000000" pitchFamily="2" charset="2"/>
              <a:buChar char="Ø"/>
            </a:pPr>
            <a:r>
              <a:rPr lang="en-US" sz="1600">
                <a:solidFill>
                  <a:schemeClr val="lt1"/>
                </a:solidFill>
                <a:latin typeface="Source Sans Pro"/>
                <a:ea typeface="Source Sans Pro"/>
                <a:cs typeface="Source Sans Pro"/>
                <a:sym typeface="Source Sans Pro"/>
              </a:rPr>
              <a:t>Claudette Romero, Payroll Trainer </a:t>
            </a:r>
            <a:r>
              <a:rPr lang="en-US" sz="1600">
                <a:solidFill>
                  <a:schemeClr val="bg1"/>
                </a:solidFill>
                <a:latin typeface="Source Sans Pro"/>
                <a:ea typeface="Source Sans Pro"/>
                <a:cs typeface="Source Sans Pro"/>
                <a:sym typeface="Source Sans Pro"/>
              </a:rPr>
              <a:t>P:</a:t>
            </a:r>
            <a:r>
              <a:rPr lang="en-US" sz="1600">
                <a:solidFill>
                  <a:schemeClr val="accent4">
                    <a:lumMod val="75000"/>
                  </a:schemeClr>
                </a:solidFill>
                <a:latin typeface="Source Sans Pro"/>
                <a:ea typeface="Source Sans Pro"/>
                <a:cs typeface="Source Sans Pro"/>
                <a:sym typeface="Source Sans Pro"/>
              </a:rPr>
              <a:t>(505)376-3067 </a:t>
            </a:r>
            <a:r>
              <a:rPr lang="en-US" sz="1600">
                <a:solidFill>
                  <a:schemeClr val="bg1"/>
                </a:solidFill>
                <a:latin typeface="Source Sans Pro"/>
                <a:ea typeface="Source Sans Pro"/>
                <a:cs typeface="Source Sans Pro"/>
                <a:sym typeface="Source Sans Pro"/>
              </a:rPr>
              <a:t>E:</a:t>
            </a:r>
            <a:r>
              <a:rPr lang="en-US" sz="1600">
                <a:solidFill>
                  <a:schemeClr val="accent4">
                    <a:lumMod val="60000"/>
                    <a:lumOff val="40000"/>
                  </a:schemeClr>
                </a:solidFill>
                <a:latin typeface="Source Sans Pro"/>
                <a:ea typeface="Source Sans Pro"/>
                <a:cs typeface="Source Sans Pro"/>
                <a:sym typeface="Source Sans Pro"/>
              </a:rPr>
              <a:t> Claudette.Romero@dfa.nm.gov</a:t>
            </a:r>
          </a:p>
          <a:p>
            <a:pPr marL="800100" marR="279400" lvl="1" algn="just">
              <a:spcBef>
                <a:spcPts val="800"/>
              </a:spcBef>
              <a:buClr>
                <a:schemeClr val="bg1"/>
              </a:buClr>
              <a:buSzPts val="1100"/>
              <a:buFont typeface="Wingdings" panose="05000000000000000000" pitchFamily="2" charset="2"/>
              <a:buChar char="Ø"/>
            </a:pPr>
            <a:r>
              <a:rPr lang="en-US" sz="1600">
                <a:solidFill>
                  <a:schemeClr val="lt1"/>
                </a:solidFill>
                <a:latin typeface="Source Sans Pro"/>
                <a:ea typeface="Source Sans Pro"/>
                <a:cs typeface="Source Sans Pro"/>
                <a:sym typeface="Source Sans Pro"/>
              </a:rPr>
              <a:t>Preferred E-mail: </a:t>
            </a:r>
            <a:r>
              <a:rPr lang="en-US" sz="1600">
                <a:solidFill>
                  <a:schemeClr val="accent6"/>
                </a:solidFill>
                <a:latin typeface="Source Sans Pro"/>
                <a:ea typeface="Source Sans Pro"/>
                <a:cs typeface="Source Sans Pro"/>
                <a:sym typeface="Source Sans Pro"/>
              </a:rPr>
              <a:t>CPBTrainers@dfa.nm.gov</a:t>
            </a:r>
            <a:r>
              <a:rPr lang="en-US" sz="120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a:solidFill>
                <a:schemeClr val="lt1"/>
              </a:solidFill>
              <a:latin typeface="Source Sans Pro"/>
              <a:ea typeface="Source Sans Pro"/>
              <a:cs typeface="Source Sans Pro"/>
              <a:sym typeface="Source Sans Pro"/>
            </a:endParaRP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170970" y="282611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236610" y="3386346"/>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205841"/>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a:solidFill>
                  <a:schemeClr val="accent6"/>
                </a:solidFill>
                <a:latin typeface="Source Sans Pro"/>
                <a:ea typeface="Source Sans Pro"/>
                <a:cs typeface="Source Sans Pro"/>
                <a:sym typeface="Source Sans Pro"/>
              </a:rPr>
              <a:t>https://www.nmdfa.state.nm.us/financial-control/central-payroll-bureau</a:t>
            </a:r>
            <a:r>
              <a:rPr lang="en-US" sz="120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156" name="Google Shape;156;p22"/>
          <p:cNvSpPr txBox="1">
            <a:spLocks noGrp="1"/>
          </p:cNvSpPr>
          <p:nvPr>
            <p:ph type="ctrTitle" idx="4294967295"/>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a:solidFill>
                <a:schemeClr val="lt1"/>
              </a:solidFill>
              <a:latin typeface="PT Serif"/>
              <a:ea typeface="PT Serif"/>
              <a:cs typeface="PT Serif"/>
              <a:sym typeface="PT Serif"/>
            </a:endParaRPr>
          </a:p>
        </p:txBody>
      </p:sp>
      <p:pic>
        <p:nvPicPr>
          <p:cNvPr id="157" name="Google Shape;157;p22"/>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158" name="Google Shape;158;p22"/>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536735E1-E13A-953E-D758-8A9AB9A9F5F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C1068C6C-756E-DC22-BA8B-34F971C462CC}"/>
              </a:ext>
            </a:extLst>
          </p:cNvPr>
          <p:cNvSpPr/>
          <p:nvPr/>
        </p:nvSpPr>
        <p:spPr>
          <a:xfrm>
            <a:off x="0" y="1038971"/>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p>
        </p:txBody>
      </p:sp>
      <p:pic>
        <p:nvPicPr>
          <p:cNvPr id="105" name="Google Shape;105;p18">
            <a:extLst>
              <a:ext uri="{FF2B5EF4-FFF2-40B4-BE49-F238E27FC236}">
                <a16:creationId xmlns:a16="http://schemas.microsoft.com/office/drawing/2014/main" id="{B8B6C090-ACC7-F409-CBED-63CA8F596A5C}"/>
              </a:ext>
            </a:extLst>
          </p:cNvPr>
          <p:cNvPicPr preferRelativeResize="0"/>
          <p:nvPr/>
        </p:nvPicPr>
        <p:blipFill rotWithShape="1">
          <a:blip r:embed="rId4">
            <a:alphaModFix/>
          </a:blip>
          <a:srcRect/>
          <a:stretch/>
        </p:blipFill>
        <p:spPr>
          <a:xfrm>
            <a:off x="0" y="413317"/>
            <a:ext cx="4322619" cy="534700"/>
          </a:xfrm>
          <a:prstGeom prst="rect">
            <a:avLst/>
          </a:prstGeom>
          <a:noFill/>
          <a:ln>
            <a:noFill/>
          </a:ln>
        </p:spPr>
      </p:pic>
      <p:sp>
        <p:nvSpPr>
          <p:cNvPr id="106" name="Google Shape;106;p18">
            <a:extLst>
              <a:ext uri="{FF2B5EF4-FFF2-40B4-BE49-F238E27FC236}">
                <a16:creationId xmlns:a16="http://schemas.microsoft.com/office/drawing/2014/main" id="{CCB59677-2684-3E4A-D2B1-AF74DFDE5F3D}"/>
              </a:ext>
            </a:extLst>
          </p:cNvPr>
          <p:cNvSpPr txBox="1">
            <a:spLocks noGrp="1"/>
          </p:cNvSpPr>
          <p:nvPr>
            <p:ph type="title"/>
          </p:nvPr>
        </p:nvSpPr>
        <p:spPr>
          <a:xfrm>
            <a:off x="357325" y="482224"/>
            <a:ext cx="385445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200" dirty="0">
                <a:solidFill>
                  <a:schemeClr val="lt1"/>
                </a:solidFill>
                <a:latin typeface="PT Serif"/>
                <a:ea typeface="PT Serif"/>
                <a:cs typeface="PT Serif"/>
                <a:sym typeface="PT Serif"/>
              </a:rPr>
              <a:t>FY26 Combo Code Updates</a:t>
            </a:r>
            <a:br>
              <a:rPr lang="en" sz="2020" dirty="0">
                <a:solidFill>
                  <a:schemeClr val="lt1"/>
                </a:solidFill>
                <a:latin typeface="PT Serif"/>
                <a:ea typeface="PT Serif"/>
                <a:cs typeface="PT Serif"/>
                <a:sym typeface="PT Serif"/>
              </a:rPr>
            </a:br>
            <a:br>
              <a:rPr lang="en" sz="2020" dirty="0">
                <a:solidFill>
                  <a:schemeClr val="lt1"/>
                </a:solidFill>
                <a:latin typeface="PT Serif"/>
                <a:ea typeface="PT Serif"/>
                <a:cs typeface="PT Serif"/>
                <a:sym typeface="PT Serif"/>
              </a:rPr>
            </a:b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6804E95E-7732-DE22-FDDB-E57781FFDFFB}"/>
              </a:ext>
            </a:extLst>
          </p:cNvPr>
          <p:cNvSpPr txBox="1">
            <a:spLocks noGrp="1"/>
          </p:cNvSpPr>
          <p:nvPr>
            <p:ph type="body" idx="1"/>
          </p:nvPr>
        </p:nvSpPr>
        <p:spPr>
          <a:xfrm>
            <a:off x="357426" y="954666"/>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dirty="0">
                <a:solidFill>
                  <a:schemeClr val="lt1"/>
                </a:solidFill>
                <a:latin typeface="PT Serif" panose="020A0603040505020204" pitchFamily="18" charset="0"/>
                <a:ea typeface="Source Sans Pro"/>
                <a:cs typeface="Source Sans Pro"/>
                <a:sym typeface="Source Sans Pro"/>
              </a:rPr>
              <a:t>Combo Code Overrides on Timesheet</a:t>
            </a:r>
          </a:p>
          <a:p>
            <a:pPr marL="0" lvl="0" indent="0" algn="l" rtl="0">
              <a:spcBef>
                <a:spcPts val="0"/>
              </a:spcBef>
              <a:spcAft>
                <a:spcPts val="1200"/>
              </a:spcAft>
              <a:buSzPts val="852"/>
              <a:buNone/>
            </a:pPr>
            <a:endParaRPr sz="2000" dirty="0">
              <a:solidFill>
                <a:schemeClr val="lt1"/>
              </a:solidFill>
              <a:latin typeface="PT Serif" panose="020A0603040505020204" pitchFamily="18" charset="0"/>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57E0BAD8-484F-EB4E-4012-7C4C443FFA6F}"/>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28888959-6129-563A-C237-EE54B948674A}"/>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pic>
        <p:nvPicPr>
          <p:cNvPr id="1026" name="Picture 1">
            <a:extLst>
              <a:ext uri="{FF2B5EF4-FFF2-40B4-BE49-F238E27FC236}">
                <a16:creationId xmlns:a16="http://schemas.microsoft.com/office/drawing/2014/main" id="{459B8A2D-328D-E37D-2403-06CA330CDC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30"/>
          <a:stretch/>
        </p:blipFill>
        <p:spPr bwMode="auto">
          <a:xfrm>
            <a:off x="115470" y="1403252"/>
            <a:ext cx="8913059" cy="234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Badge 1 with solid fill">
            <a:extLst>
              <a:ext uri="{FF2B5EF4-FFF2-40B4-BE49-F238E27FC236}">
                <a16:creationId xmlns:a16="http://schemas.microsoft.com/office/drawing/2014/main" id="{84FB77CF-6687-941C-DB69-AD6480C8F5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78819" y="1715847"/>
            <a:ext cx="344027" cy="344027"/>
          </a:xfrm>
          <a:prstGeom prst="rect">
            <a:avLst/>
          </a:prstGeom>
        </p:spPr>
      </p:pic>
      <p:pic>
        <p:nvPicPr>
          <p:cNvPr id="8" name="Graphic 7" descr="Badge with solid fill">
            <a:extLst>
              <a:ext uri="{FF2B5EF4-FFF2-40B4-BE49-F238E27FC236}">
                <a16:creationId xmlns:a16="http://schemas.microsoft.com/office/drawing/2014/main" id="{D3F9E284-B659-2CFB-DF46-36A318004C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0372" y="1961433"/>
            <a:ext cx="338253" cy="338253"/>
          </a:xfrm>
          <a:prstGeom prst="rect">
            <a:avLst/>
          </a:prstGeom>
        </p:spPr>
      </p:pic>
      <p:cxnSp>
        <p:nvCxnSpPr>
          <p:cNvPr id="10" name="Straight Arrow Connector 9">
            <a:extLst>
              <a:ext uri="{FF2B5EF4-FFF2-40B4-BE49-F238E27FC236}">
                <a16:creationId xmlns:a16="http://schemas.microsoft.com/office/drawing/2014/main" id="{1C6881C8-CE97-7E0D-EEDD-F89E845A8B92}"/>
              </a:ext>
            </a:extLst>
          </p:cNvPr>
          <p:cNvCxnSpPr>
            <a:cxnSpLocks/>
          </p:cNvCxnSpPr>
          <p:nvPr/>
        </p:nvCxnSpPr>
        <p:spPr>
          <a:xfrm flipH="1" flipV="1">
            <a:off x="421647" y="1775694"/>
            <a:ext cx="129855" cy="263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09A1D6-0F07-3C80-DB8A-20FD2F9E6A7E}"/>
              </a:ext>
            </a:extLst>
          </p:cNvPr>
          <p:cNvCxnSpPr>
            <a:cxnSpLocks/>
          </p:cNvCxnSpPr>
          <p:nvPr/>
        </p:nvCxnSpPr>
        <p:spPr>
          <a:xfrm flipV="1">
            <a:off x="8136265" y="1764952"/>
            <a:ext cx="393240" cy="904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83FB853-610A-5B6A-9A49-17D0933814B3}"/>
              </a:ext>
            </a:extLst>
          </p:cNvPr>
          <p:cNvSpPr txBox="1"/>
          <p:nvPr/>
        </p:nvSpPr>
        <p:spPr>
          <a:xfrm>
            <a:off x="115470" y="3791080"/>
            <a:ext cx="7192473" cy="1374735"/>
          </a:xfrm>
          <a:prstGeom prst="rect">
            <a:avLst/>
          </a:prstGeom>
          <a:noFill/>
        </p:spPr>
        <p:txBody>
          <a:bodyPr wrap="square" rtlCol="0">
            <a:spAutoFit/>
          </a:bodyPr>
          <a:lstStyle/>
          <a:p>
            <a:pPr marL="228600" marR="279400" indent="-228600" algn="just">
              <a:spcBef>
                <a:spcPts val="800"/>
              </a:spcBef>
              <a:buSzPts val="1100"/>
            </a:pPr>
            <a:r>
              <a:rPr lang="en-US" sz="1400" dirty="0">
                <a:solidFill>
                  <a:schemeClr val="lt1"/>
                </a:solidFill>
                <a:latin typeface="Source Sans Pro"/>
                <a:ea typeface="Source Sans Pro"/>
                <a:cs typeface="Source Sans Pro"/>
                <a:sym typeface="Source Sans Pro"/>
              </a:rPr>
              <a:t>1. Click on View By (top right of the timesheet) and select Week</a:t>
            </a:r>
          </a:p>
          <a:p>
            <a:pPr marL="228600" marR="279400" indent="-228600" algn="just">
              <a:spcBef>
                <a:spcPts val="800"/>
              </a:spcBef>
              <a:buSzPts val="1100"/>
            </a:pPr>
            <a:r>
              <a:rPr lang="en-US" sz="1400" dirty="0">
                <a:solidFill>
                  <a:schemeClr val="lt1"/>
                </a:solidFill>
                <a:latin typeface="Source Sans Pro"/>
                <a:ea typeface="Source Sans Pro"/>
                <a:cs typeface="Source Sans Pro"/>
                <a:sym typeface="Source Sans Pro"/>
              </a:rPr>
              <a:t>2. Click the calendar icon (top left of the timesheet) and select 7/1/25</a:t>
            </a:r>
          </a:p>
          <a:p>
            <a:pPr marL="228600" marR="279400" lvl="1" indent="-228600" algn="just">
              <a:spcBef>
                <a:spcPts val="800"/>
              </a:spcBef>
              <a:buSzPts val="1100"/>
            </a:pPr>
            <a:r>
              <a:rPr lang="en-US" dirty="0">
                <a:solidFill>
                  <a:schemeClr val="lt1"/>
                </a:solidFill>
                <a:latin typeface="Source Sans Pro"/>
                <a:ea typeface="Source Sans Pro"/>
                <a:cs typeface="Source Sans Pro"/>
                <a:sym typeface="Source Sans Pro"/>
              </a:rPr>
              <a:t>This will change the timesheet view to begin on Tuesday July  1</a:t>
            </a:r>
            <a:r>
              <a:rPr lang="en-US" baseline="30000" dirty="0">
                <a:solidFill>
                  <a:schemeClr val="lt1"/>
                </a:solidFill>
                <a:latin typeface="Source Sans Pro"/>
                <a:ea typeface="Source Sans Pro"/>
                <a:cs typeface="Source Sans Pro"/>
                <a:sym typeface="Source Sans Pro"/>
              </a:rPr>
              <a:t>st</a:t>
            </a:r>
            <a:r>
              <a:rPr lang="en-US" dirty="0">
                <a:solidFill>
                  <a:schemeClr val="lt1"/>
                </a:solidFill>
                <a:latin typeface="Source Sans Pro"/>
                <a:ea typeface="Source Sans Pro"/>
                <a:cs typeface="Source Sans Pro"/>
                <a:sym typeface="Source Sans Pro"/>
              </a:rPr>
              <a:t> and will allow you to select the combo code for the override that’s effective dated 7/1/25.</a:t>
            </a:r>
          </a:p>
          <a:p>
            <a:endParaRPr lang="en-US" dirty="0"/>
          </a:p>
        </p:txBody>
      </p:sp>
    </p:spTree>
    <p:custDataLst>
      <p:tags r:id="rId1"/>
    </p:custDataLst>
    <p:extLst>
      <p:ext uri="{BB962C8B-B14F-4D97-AF65-F5344CB8AC3E}">
        <p14:creationId xmlns:p14="http://schemas.microsoft.com/office/powerpoint/2010/main" val="295493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8520600" cy="864000"/>
          </a:xfrm>
          <a:prstGeom prst="rect">
            <a:avLst/>
          </a:prstGeom>
        </p:spPr>
        <p:txBody>
          <a:bodyPr spcFirstLastPara="1" vert="horz" wrap="square" lIns="91425" tIns="91425" rIns="91425" bIns="91425" rtlCol="0" anchor="b" anchorCtr="0">
            <a:normAutofit/>
          </a:bodyPr>
          <a:lstStyle/>
          <a:p>
            <a:pPr algn="l">
              <a:buSzPts val="990"/>
            </a:pPr>
            <a:r>
              <a:rPr lang="en-US" sz="3900" b="1" dirty="0">
                <a:solidFill>
                  <a:srgbClr val="DE8B26"/>
                </a:solidFill>
                <a:latin typeface="PT Serif"/>
                <a:ea typeface="PT Serif"/>
                <a:cs typeface="PT Serif"/>
                <a:sym typeface="PT Serif"/>
              </a:rPr>
              <a:t>Longevity Pay –7/1/25</a:t>
            </a:r>
          </a:p>
        </p:txBody>
      </p:sp>
      <p:sp>
        <p:nvSpPr>
          <p:cNvPr id="55" name="Google Shape;55;p13"/>
          <p:cNvSpPr txBox="1">
            <a:spLocks noGrp="1"/>
          </p:cNvSpPr>
          <p:nvPr>
            <p:ph type="subTitle" idx="1"/>
          </p:nvPr>
        </p:nvSpPr>
        <p:spPr>
          <a:xfrm>
            <a:off x="105024" y="901866"/>
            <a:ext cx="7050519" cy="3468214"/>
          </a:xfrm>
          <a:prstGeom prst="rect">
            <a:avLst/>
          </a:prstGeom>
        </p:spPr>
        <p:txBody>
          <a:bodyPr spcFirstLastPara="1" vert="horz" wrap="square" lIns="91425" tIns="91425" rIns="91425" bIns="91425" rtlCol="0" anchor="t" anchorCtr="0">
            <a:normAutofit fontScale="92500" lnSpcReduction="10000"/>
          </a:bodyPr>
          <a:lstStyle/>
          <a:p>
            <a:pPr algn="l"/>
            <a:r>
              <a:rPr lang="en-US" sz="2000" b="1" dirty="0">
                <a:solidFill>
                  <a:srgbClr val="004D4C"/>
                </a:solidFill>
                <a:latin typeface="Source Sans Pro"/>
                <a:ea typeface="Source Sans Pro"/>
                <a:cs typeface="Source Sans Pro"/>
                <a:sym typeface="Source Sans Pro"/>
              </a:rPr>
              <a:t>Longevity Pay will go into effect on July 1, 2025, meaning all </a:t>
            </a:r>
            <a:r>
              <a:rPr lang="en-US" sz="2000" b="1" u="sng" dirty="0">
                <a:solidFill>
                  <a:srgbClr val="004D4C"/>
                </a:solidFill>
                <a:latin typeface="Source Sans Pro"/>
                <a:ea typeface="Source Sans Pro"/>
                <a:cs typeface="Source Sans Pro"/>
                <a:sym typeface="Source Sans Pro"/>
              </a:rPr>
              <a:t>eligible</a:t>
            </a:r>
            <a:r>
              <a:rPr lang="en-US" sz="2000" b="1" dirty="0">
                <a:solidFill>
                  <a:srgbClr val="004D4C"/>
                </a:solidFill>
                <a:latin typeface="Source Sans Pro"/>
                <a:ea typeface="Source Sans Pro"/>
                <a:cs typeface="Source Sans Pro"/>
                <a:sym typeface="Source Sans Pro"/>
              </a:rPr>
              <a:t> employees will see “LGV – Longevity Pay” on their July 11, 2025, paycheck.</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Eligible Employees:</a:t>
            </a: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Employees in the CLSS, GOVX, or STPL Sal Admin Plans.</a:t>
            </a: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Employees with &gt;5 years continuous service as of </a:t>
            </a:r>
            <a:r>
              <a:rPr lang="en-US" sz="2000" b="1" dirty="0">
                <a:solidFill>
                  <a:srgbClr val="FF0000"/>
                </a:solidFill>
                <a:latin typeface="Source Sans Pro"/>
                <a:ea typeface="Source Sans Pro"/>
                <a:cs typeface="Source Sans Pro"/>
                <a:sym typeface="Source Sans Pro"/>
              </a:rPr>
              <a:t>06/30/2026</a:t>
            </a:r>
            <a:r>
              <a:rPr lang="en-US" sz="2000" b="1" dirty="0">
                <a:solidFill>
                  <a:srgbClr val="004D4C"/>
                </a:solidFill>
                <a:latin typeface="Source Sans Pro"/>
                <a:ea typeface="Source Sans Pro"/>
                <a:cs typeface="Source Sans Pro"/>
                <a:sym typeface="Source Sans Pro"/>
              </a:rPr>
              <a:t>.</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Ineligible Employees:</a:t>
            </a: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Probationary Employees</a:t>
            </a: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Salaried Employees</a:t>
            </a: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Temporary Employees</a:t>
            </a:r>
          </a:p>
        </p:txBody>
      </p:sp>
      <p:pic>
        <p:nvPicPr>
          <p:cNvPr id="56" name="Google Shape;56;p13"/>
          <p:cNvPicPr preferRelativeResize="0"/>
          <p:nvPr/>
        </p:nvPicPr>
        <p:blipFill>
          <a:blip r:embed="rId3">
            <a:alphaModFix/>
          </a:blip>
          <a:stretch>
            <a:fillRect/>
          </a:stretch>
        </p:blipFill>
        <p:spPr>
          <a:xfrm>
            <a:off x="311700" y="4432899"/>
            <a:ext cx="1977774" cy="397000"/>
          </a:xfrm>
          <a:prstGeom prst="rect">
            <a:avLst/>
          </a:prstGeom>
          <a:noFill/>
          <a:ln>
            <a:noFill/>
          </a:ln>
        </p:spPr>
      </p:pic>
      <p:cxnSp>
        <p:nvCxnSpPr>
          <p:cNvPr id="57" name="Google Shape;57;p13"/>
          <p:cNvCxnSpPr>
            <a:cxnSpLocks/>
          </p:cNvCxnSpPr>
          <p:nvPr/>
        </p:nvCxnSpPr>
        <p:spPr>
          <a:xfrm>
            <a:off x="105024" y="801180"/>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4">
            <a:alphaModFix/>
          </a:blip>
          <a:stretch>
            <a:fillRect/>
          </a:stretch>
        </p:blipFill>
        <p:spPr>
          <a:xfrm>
            <a:off x="6580833" y="1"/>
            <a:ext cx="2563174" cy="2416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818E535D-F997-1CA1-7DA1-2BA1D2E8A81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910E98F-3F4F-BDD2-711D-3FB0805018D6}"/>
              </a:ext>
            </a:extLst>
          </p:cNvPr>
          <p:cNvSpPr/>
          <p:nvPr/>
        </p:nvSpPr>
        <p:spPr>
          <a:xfrm>
            <a:off x="-18900"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sp>
        <p:nvSpPr>
          <p:cNvPr id="83" name="Google Shape;83;p16">
            <a:extLst>
              <a:ext uri="{FF2B5EF4-FFF2-40B4-BE49-F238E27FC236}">
                <a16:creationId xmlns:a16="http://schemas.microsoft.com/office/drawing/2014/main" id="{18B0F536-AD17-5ADA-B62D-47A3C054B1FE}"/>
              </a:ext>
            </a:extLst>
          </p:cNvPr>
          <p:cNvSpPr txBox="1">
            <a:spLocks noGrp="1"/>
          </p:cNvSpPr>
          <p:nvPr>
            <p:ph type="body" idx="1"/>
          </p:nvPr>
        </p:nvSpPr>
        <p:spPr>
          <a:xfrm>
            <a:off x="323465" y="262523"/>
            <a:ext cx="7733141"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3500" b="1" dirty="0">
                <a:solidFill>
                  <a:schemeClr val="lt1"/>
                </a:solidFill>
                <a:latin typeface="PT Serif" panose="020A0603040505020204" pitchFamily="18" charset="0"/>
                <a:ea typeface="Source Sans Pro"/>
                <a:cs typeface="Source Sans Pro"/>
                <a:sym typeface="Source Sans Pro"/>
              </a:rPr>
              <a:t>Longevity Pay — Additional Pay</a:t>
            </a:r>
          </a:p>
        </p:txBody>
      </p:sp>
      <p:cxnSp>
        <p:nvCxnSpPr>
          <p:cNvPr id="85" name="Google Shape;85;p16">
            <a:extLst>
              <a:ext uri="{FF2B5EF4-FFF2-40B4-BE49-F238E27FC236}">
                <a16:creationId xmlns:a16="http://schemas.microsoft.com/office/drawing/2014/main" id="{0EF5FC7A-3A21-55F7-6425-44D68109E3A5}"/>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41BBD0DE-078E-11C2-8DDE-919F8155B003}"/>
              </a:ext>
            </a:extLst>
          </p:cNvPr>
          <p:cNvPicPr preferRelativeResize="0"/>
          <p:nvPr/>
        </p:nvPicPr>
        <p:blipFill>
          <a:blip r:embed="rId4">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30BAE9A8-BD7E-7498-1635-BB62FF2E63DE}"/>
              </a:ext>
            </a:extLst>
          </p:cNvPr>
          <p:cNvSpPr txBox="1"/>
          <p:nvPr/>
        </p:nvSpPr>
        <p:spPr>
          <a:xfrm>
            <a:off x="135686" y="1114978"/>
            <a:ext cx="3670083" cy="3196260"/>
          </a:xfrm>
          <a:prstGeom prst="rect">
            <a:avLst/>
          </a:prstGeom>
          <a:noFill/>
        </p:spPr>
        <p:txBody>
          <a:bodyPr wrap="square" rtlCol="0">
            <a:spAutoFit/>
          </a:bodyPr>
          <a:lstStyle/>
          <a:p>
            <a:pPr defTabSz="914378">
              <a:lnSpc>
                <a:spcPct val="115000"/>
              </a:lnSpc>
              <a:spcAft>
                <a:spcPts val="1000"/>
              </a:spcAft>
              <a:defRPr/>
            </a:pPr>
            <a:r>
              <a:rPr lang="en-US" sz="18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Longevity Pay will be administered through Create Additional Pay. Agencies will have view-only access to this page. </a:t>
            </a:r>
          </a:p>
          <a:p>
            <a:pPr defTabSz="914378">
              <a:lnSpc>
                <a:spcPct val="115000"/>
              </a:lnSpc>
              <a:spcAft>
                <a:spcPts val="1000"/>
              </a:spcAft>
              <a:defRPr/>
            </a:pPr>
            <a:r>
              <a:rPr lang="en-US" sz="18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We anticipate loading the longevity pay data to this page on </a:t>
            </a:r>
            <a:r>
              <a:rPr lang="en-US" sz="1800" b="1"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June 27</a:t>
            </a:r>
            <a:r>
              <a:rPr lang="en-US" sz="1800" b="1" baseline="300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th</a:t>
            </a:r>
            <a:r>
              <a:rPr lang="en-US" sz="18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a:t>
            </a:r>
          </a:p>
          <a:p>
            <a:pPr defTabSz="914378">
              <a:lnSpc>
                <a:spcPct val="115000"/>
              </a:lnSpc>
              <a:spcAft>
                <a:spcPts val="1000"/>
              </a:spcAft>
              <a:defRPr/>
            </a:pPr>
            <a:r>
              <a:rPr lang="en-US" sz="1800" b="1" i="1" dirty="0">
                <a:solidFill>
                  <a:srgbClr val="DE8B26"/>
                </a:solidFill>
                <a:latin typeface="Source Sans Pro" panose="020B0503030403020204" pitchFamily="34" charset="0"/>
                <a:ea typeface="Source Sans Pro" panose="020B0503030403020204" pitchFamily="34" charset="0"/>
                <a:cs typeface="Times New Roman" panose="02020603050405020304" pitchFamily="18" charset="0"/>
              </a:rPr>
              <a:t>Navigation: Menu -&gt; Payroll for North America -&gt; Employee Pay Data USA -&gt; Create Additional Pay</a:t>
            </a:r>
          </a:p>
        </p:txBody>
      </p:sp>
      <p:pic>
        <p:nvPicPr>
          <p:cNvPr id="4" name="Picture 3">
            <a:extLst>
              <a:ext uri="{FF2B5EF4-FFF2-40B4-BE49-F238E27FC236}">
                <a16:creationId xmlns:a16="http://schemas.microsoft.com/office/drawing/2014/main" id="{D9B8A3F2-FF44-A7A7-1225-8EA8E1382866}"/>
              </a:ext>
            </a:extLst>
          </p:cNvPr>
          <p:cNvPicPr>
            <a:picLocks noChangeAspect="1"/>
          </p:cNvPicPr>
          <p:nvPr/>
        </p:nvPicPr>
        <p:blipFill>
          <a:blip r:embed="rId5"/>
          <a:stretch>
            <a:fillRect/>
          </a:stretch>
        </p:blipFill>
        <p:spPr>
          <a:xfrm>
            <a:off x="3893065" y="993155"/>
            <a:ext cx="4691355" cy="3836746"/>
          </a:xfrm>
          <a:prstGeom prst="rect">
            <a:avLst/>
          </a:prstGeom>
        </p:spPr>
      </p:pic>
      <p:pic>
        <p:nvPicPr>
          <p:cNvPr id="82" name="Google Shape;82;p16">
            <a:extLst>
              <a:ext uri="{FF2B5EF4-FFF2-40B4-BE49-F238E27FC236}">
                <a16:creationId xmlns:a16="http://schemas.microsoft.com/office/drawing/2014/main" id="{A5BBB053-183C-D80D-BB84-FF80AC8E0A85}"/>
              </a:ext>
            </a:extLst>
          </p:cNvPr>
          <p:cNvPicPr preferRelativeResize="0"/>
          <p:nvPr/>
        </p:nvPicPr>
        <p:blipFill>
          <a:blip r:embed="rId6">
            <a:alphaModFix/>
          </a:blip>
          <a:stretch>
            <a:fillRect/>
          </a:stretch>
        </p:blipFill>
        <p:spPr>
          <a:xfrm rot="5400000">
            <a:off x="7712837" y="3712338"/>
            <a:ext cx="1473400" cy="1388925"/>
          </a:xfrm>
          <a:prstGeom prst="rect">
            <a:avLst/>
          </a:prstGeom>
          <a:noFill/>
          <a:ln>
            <a:noFill/>
          </a:ln>
        </p:spPr>
      </p:pic>
    </p:spTree>
    <p:custDataLst>
      <p:tags r:id="rId1"/>
    </p:custDataLst>
    <p:extLst>
      <p:ext uri="{BB962C8B-B14F-4D97-AF65-F5344CB8AC3E}">
        <p14:creationId xmlns:p14="http://schemas.microsoft.com/office/powerpoint/2010/main" val="70008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4B72880B-FB8B-4562-8F56-4C682C41E23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0000B2FA-D698-94E0-5A1A-2FADA49CF246}"/>
              </a:ext>
            </a:extLst>
          </p:cNvPr>
          <p:cNvSpPr/>
          <p:nvPr/>
        </p:nvSpPr>
        <p:spPr>
          <a:xfrm>
            <a:off x="-33444" y="-58695"/>
            <a:ext cx="9166125" cy="5260889"/>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sp>
        <p:nvSpPr>
          <p:cNvPr id="83" name="Google Shape;83;p16">
            <a:extLst>
              <a:ext uri="{FF2B5EF4-FFF2-40B4-BE49-F238E27FC236}">
                <a16:creationId xmlns:a16="http://schemas.microsoft.com/office/drawing/2014/main" id="{89095F94-25EA-5990-4C7B-39D415419521}"/>
              </a:ext>
            </a:extLst>
          </p:cNvPr>
          <p:cNvSpPr txBox="1">
            <a:spLocks noGrp="1"/>
          </p:cNvSpPr>
          <p:nvPr>
            <p:ph type="body" idx="1"/>
          </p:nvPr>
        </p:nvSpPr>
        <p:spPr>
          <a:xfrm>
            <a:off x="323465" y="262523"/>
            <a:ext cx="8103843"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3500" b="1" dirty="0">
                <a:solidFill>
                  <a:schemeClr val="lt1"/>
                </a:solidFill>
                <a:latin typeface="PT Serif" panose="020A0603040505020204" pitchFamily="18" charset="0"/>
                <a:ea typeface="Source Sans Pro"/>
                <a:cs typeface="Source Sans Pro"/>
                <a:sym typeface="Source Sans Pro"/>
              </a:rPr>
              <a:t>Longevity Pay — Other Notes</a:t>
            </a:r>
          </a:p>
        </p:txBody>
      </p:sp>
      <p:cxnSp>
        <p:nvCxnSpPr>
          <p:cNvPr id="85" name="Google Shape;85;p16">
            <a:extLst>
              <a:ext uri="{FF2B5EF4-FFF2-40B4-BE49-F238E27FC236}">
                <a16:creationId xmlns:a16="http://schemas.microsoft.com/office/drawing/2014/main" id="{8A88F651-6C94-BA0F-2C06-7BE195F91D79}"/>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A0C0FA09-45D9-80B5-ED26-CE180DAB19C8}"/>
              </a:ext>
            </a:extLst>
          </p:cNvPr>
          <p:cNvPicPr preferRelativeResize="0"/>
          <p:nvPr/>
        </p:nvPicPr>
        <p:blipFill>
          <a:blip r:embed="rId4">
            <a:alphaModFix/>
          </a:blip>
          <a:stretch>
            <a:fillRect/>
          </a:stretch>
        </p:blipFill>
        <p:spPr>
          <a:xfrm>
            <a:off x="297156" y="4594628"/>
            <a:ext cx="1877842" cy="572700"/>
          </a:xfrm>
          <a:prstGeom prst="rect">
            <a:avLst/>
          </a:prstGeom>
          <a:noFill/>
          <a:ln>
            <a:noFill/>
          </a:ln>
        </p:spPr>
      </p:pic>
      <p:sp>
        <p:nvSpPr>
          <p:cNvPr id="5" name="TextBox 4">
            <a:extLst>
              <a:ext uri="{FF2B5EF4-FFF2-40B4-BE49-F238E27FC236}">
                <a16:creationId xmlns:a16="http://schemas.microsoft.com/office/drawing/2014/main" id="{E52EDE1F-8D6A-6325-FD11-5287D50997C6}"/>
              </a:ext>
            </a:extLst>
          </p:cNvPr>
          <p:cNvSpPr txBox="1"/>
          <p:nvPr/>
        </p:nvSpPr>
        <p:spPr>
          <a:xfrm>
            <a:off x="308922" y="1041073"/>
            <a:ext cx="7815887" cy="1137940"/>
          </a:xfrm>
          <a:prstGeom prst="rect">
            <a:avLst/>
          </a:prstGeom>
          <a:noFill/>
        </p:spPr>
        <p:txBody>
          <a:bodyPr wrap="square" rtlCol="0">
            <a:spAutoFit/>
          </a:bodyPr>
          <a:lstStyle/>
          <a:p>
            <a:pPr defTabSz="914378">
              <a:lnSpc>
                <a:spcPct val="115000"/>
              </a:lnSpc>
              <a:spcAft>
                <a:spcPts val="1000"/>
              </a:spcAft>
              <a:defRPr/>
            </a:pPr>
            <a:r>
              <a:rPr lang="en-US" sz="15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Employees who terminate state employment or transfer to an ineligible position will have their Longevity Pay ended. If they terminate/transfer </a:t>
            </a:r>
            <a:r>
              <a:rPr lang="en-US" sz="1500" u="sng"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mid</a:t>
            </a:r>
            <a:r>
              <a:rPr lang="en-US" sz="15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 pay period, the employee will still receive the longevity for that pay period. No action is required to end the Longevity Pay; a weekly process will programmatically stop the payments. </a:t>
            </a:r>
          </a:p>
        </p:txBody>
      </p:sp>
      <p:pic>
        <p:nvPicPr>
          <p:cNvPr id="82" name="Google Shape;82;p16">
            <a:extLst>
              <a:ext uri="{FF2B5EF4-FFF2-40B4-BE49-F238E27FC236}">
                <a16:creationId xmlns:a16="http://schemas.microsoft.com/office/drawing/2014/main" id="{8139EF67-537E-1E3A-54E6-B09DEFF3B088}"/>
              </a:ext>
            </a:extLst>
          </p:cNvPr>
          <p:cNvPicPr preferRelativeResize="0"/>
          <p:nvPr/>
        </p:nvPicPr>
        <p:blipFill>
          <a:blip r:embed="rId5">
            <a:alphaModFix/>
          </a:blip>
          <a:stretch>
            <a:fillRect/>
          </a:stretch>
        </p:blipFill>
        <p:spPr>
          <a:xfrm rot="5400000">
            <a:off x="7312604" y="3382118"/>
            <a:ext cx="1762310" cy="1877843"/>
          </a:xfrm>
          <a:prstGeom prst="rect">
            <a:avLst/>
          </a:prstGeom>
          <a:noFill/>
          <a:ln>
            <a:noFill/>
          </a:ln>
        </p:spPr>
      </p:pic>
      <p:graphicFrame>
        <p:nvGraphicFramePr>
          <p:cNvPr id="7" name="Table 6">
            <a:extLst>
              <a:ext uri="{FF2B5EF4-FFF2-40B4-BE49-F238E27FC236}">
                <a16:creationId xmlns:a16="http://schemas.microsoft.com/office/drawing/2014/main" id="{F819837D-FC7A-2BB3-8F9C-56CCB51E1A1E}"/>
              </a:ext>
            </a:extLst>
          </p:cNvPr>
          <p:cNvGraphicFramePr>
            <a:graphicFrameLocks noGrp="1"/>
          </p:cNvGraphicFramePr>
          <p:nvPr/>
        </p:nvGraphicFramePr>
        <p:xfrm>
          <a:off x="365283" y="2356176"/>
          <a:ext cx="4957566" cy="2203584"/>
        </p:xfrm>
        <a:graphic>
          <a:graphicData uri="http://schemas.openxmlformats.org/drawingml/2006/table">
            <a:tbl>
              <a:tblPr firstRow="1" firstCol="1" bandRow="1">
                <a:tableStyleId>{5C22544A-7EE6-4342-B048-85BDC9FD1C3A}</a:tableStyleId>
              </a:tblPr>
              <a:tblGrid>
                <a:gridCol w="1583248">
                  <a:extLst>
                    <a:ext uri="{9D8B030D-6E8A-4147-A177-3AD203B41FA5}">
                      <a16:colId xmlns:a16="http://schemas.microsoft.com/office/drawing/2014/main" val="813666730"/>
                    </a:ext>
                  </a:extLst>
                </a:gridCol>
                <a:gridCol w="1583248">
                  <a:extLst>
                    <a:ext uri="{9D8B030D-6E8A-4147-A177-3AD203B41FA5}">
                      <a16:colId xmlns:a16="http://schemas.microsoft.com/office/drawing/2014/main" val="3249033987"/>
                    </a:ext>
                  </a:extLst>
                </a:gridCol>
                <a:gridCol w="1012094">
                  <a:extLst>
                    <a:ext uri="{9D8B030D-6E8A-4147-A177-3AD203B41FA5}">
                      <a16:colId xmlns:a16="http://schemas.microsoft.com/office/drawing/2014/main" val="3179402383"/>
                    </a:ext>
                  </a:extLst>
                </a:gridCol>
                <a:gridCol w="778976">
                  <a:extLst>
                    <a:ext uri="{9D8B030D-6E8A-4147-A177-3AD203B41FA5}">
                      <a16:colId xmlns:a16="http://schemas.microsoft.com/office/drawing/2014/main" val="446875211"/>
                    </a:ext>
                  </a:extLst>
                </a:gridCol>
              </a:tblGrid>
              <a:tr h="216554">
                <a:tc gridSpan="4">
                  <a:txBody>
                    <a:bodyPr/>
                    <a:lstStyle/>
                    <a:p>
                      <a:pPr marL="0" marR="0" algn="ctr">
                        <a:lnSpc>
                          <a:spcPct val="107000"/>
                        </a:lnSpc>
                        <a:spcAft>
                          <a:spcPts val="800"/>
                        </a:spcAft>
                        <a:buNone/>
                      </a:pPr>
                      <a:r>
                        <a:rPr lang="en-US" sz="1100" kern="100" dirty="0">
                          <a:effectLst/>
                        </a:rPr>
                        <a:t>Longevity Pay Table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9327568"/>
                  </a:ext>
                </a:extLst>
              </a:tr>
              <a:tr h="397406">
                <a:tc>
                  <a:txBody>
                    <a:bodyPr/>
                    <a:lstStyle/>
                    <a:p>
                      <a:pPr marL="0" marR="0" algn="l">
                        <a:lnSpc>
                          <a:spcPct val="107000"/>
                        </a:lnSpc>
                        <a:spcAft>
                          <a:spcPts val="800"/>
                        </a:spcAft>
                        <a:buNone/>
                      </a:pPr>
                      <a:r>
                        <a:rPr lang="en-US" sz="1100" b="1" kern="100">
                          <a:effectLst/>
                        </a:rPr>
                        <a:t>Tier</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gn="l">
                        <a:lnSpc>
                          <a:spcPct val="107000"/>
                        </a:lnSpc>
                        <a:spcAft>
                          <a:spcPts val="800"/>
                        </a:spcAft>
                        <a:buNone/>
                      </a:pPr>
                      <a:r>
                        <a:rPr lang="en-US" sz="1100" b="1" kern="100" dirty="0">
                          <a:effectLst/>
                        </a:rPr>
                        <a:t>Years of Continuous Service (6/30/26)</a:t>
                      </a:r>
                      <a:endParaRPr lang="en-US" sz="1100" b="1"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gn="l">
                        <a:lnSpc>
                          <a:spcPct val="107000"/>
                        </a:lnSpc>
                        <a:spcAft>
                          <a:spcPts val="800"/>
                        </a:spcAft>
                        <a:buNone/>
                      </a:pPr>
                      <a:r>
                        <a:rPr lang="en-US" sz="1100" b="1" kern="100" dirty="0">
                          <a:effectLst/>
                        </a:rPr>
                        <a:t>Payment Per Pay Period </a:t>
                      </a:r>
                      <a:r>
                        <a:rPr lang="en-US" sz="1100" b="1" kern="100" dirty="0">
                          <a:solidFill>
                            <a:srgbClr val="DE8B26"/>
                          </a:solidFill>
                          <a:effectLst/>
                        </a:rPr>
                        <a:t>*</a:t>
                      </a:r>
                      <a:endParaRPr lang="en-US" sz="1100" b="1" kern="100" dirty="0">
                        <a:solidFill>
                          <a:srgbClr val="DE8B26"/>
                        </a:solidFill>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gn="l">
                        <a:lnSpc>
                          <a:spcPct val="107000"/>
                        </a:lnSpc>
                        <a:spcAft>
                          <a:spcPts val="800"/>
                        </a:spcAft>
                        <a:buNone/>
                      </a:pPr>
                      <a:r>
                        <a:rPr lang="en-US" sz="1100" b="1" kern="100" dirty="0">
                          <a:effectLst/>
                        </a:rPr>
                        <a:t>Annual Amount</a:t>
                      </a:r>
                      <a:endParaRPr lang="en-US" sz="1100" b="1"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231873974"/>
                  </a:ext>
                </a:extLst>
              </a:tr>
              <a:tr h="397406">
                <a:tc>
                  <a:txBody>
                    <a:bodyPr/>
                    <a:lstStyle/>
                    <a:p>
                      <a:pPr marL="0" marR="0">
                        <a:lnSpc>
                          <a:spcPct val="107000"/>
                        </a:lnSpc>
                        <a:spcAft>
                          <a:spcPts val="800"/>
                        </a:spcAft>
                        <a:buNone/>
                      </a:pPr>
                      <a:r>
                        <a:rPr lang="en-US" sz="1100" kern="100">
                          <a:effectLst/>
                        </a:rPr>
                        <a:t>Tier 1</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5 – less than 10</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$15.39</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$400.00</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2451565688"/>
                  </a:ext>
                </a:extLst>
              </a:tr>
              <a:tr h="397406">
                <a:tc>
                  <a:txBody>
                    <a:bodyPr/>
                    <a:lstStyle/>
                    <a:p>
                      <a:pPr marL="0" marR="0">
                        <a:lnSpc>
                          <a:spcPct val="107000"/>
                        </a:lnSpc>
                        <a:spcAft>
                          <a:spcPts val="800"/>
                        </a:spcAft>
                        <a:buNone/>
                      </a:pPr>
                      <a:r>
                        <a:rPr lang="en-US" sz="1100" kern="100" dirty="0">
                          <a:effectLst/>
                        </a:rPr>
                        <a:t>Tier 2</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10 – less than 15</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$30.77</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$800.00</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2364799417"/>
                  </a:ext>
                </a:extLst>
              </a:tr>
              <a:tr h="397406">
                <a:tc>
                  <a:txBody>
                    <a:bodyPr/>
                    <a:lstStyle/>
                    <a:p>
                      <a:pPr marL="0" marR="0">
                        <a:lnSpc>
                          <a:spcPct val="107000"/>
                        </a:lnSpc>
                        <a:spcAft>
                          <a:spcPts val="800"/>
                        </a:spcAft>
                        <a:buNone/>
                      </a:pPr>
                      <a:r>
                        <a:rPr lang="en-US" sz="1100" kern="100">
                          <a:effectLst/>
                        </a:rPr>
                        <a:t>Tier 3</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a:effectLst/>
                        </a:rPr>
                        <a:t>15 – less than 20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$38.47</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$1,000.00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504448309"/>
                  </a:ext>
                </a:extLst>
              </a:tr>
              <a:tr h="397406">
                <a:tc>
                  <a:txBody>
                    <a:bodyPr/>
                    <a:lstStyle/>
                    <a:p>
                      <a:pPr marL="0" marR="0">
                        <a:lnSpc>
                          <a:spcPct val="107000"/>
                        </a:lnSpc>
                        <a:spcAft>
                          <a:spcPts val="800"/>
                        </a:spcAft>
                        <a:buNone/>
                      </a:pPr>
                      <a:r>
                        <a:rPr lang="en-US" sz="1100" kern="100">
                          <a:effectLst/>
                        </a:rPr>
                        <a:t>Tier 4</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a:effectLst/>
                        </a:rPr>
                        <a:t>&gt;20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$46.16</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tc>
                  <a:txBody>
                    <a:bodyPr/>
                    <a:lstStyle/>
                    <a:p>
                      <a:pPr marL="0" marR="0">
                        <a:lnSpc>
                          <a:spcPct val="107000"/>
                        </a:lnSpc>
                        <a:spcAft>
                          <a:spcPts val="800"/>
                        </a:spcAft>
                        <a:buNone/>
                      </a:pPr>
                      <a:r>
                        <a:rPr lang="en-US" sz="1100" kern="100" dirty="0">
                          <a:effectLst/>
                        </a:rPr>
                        <a:t> $1,200.00</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870699304"/>
                  </a:ext>
                </a:extLst>
              </a:tr>
            </a:tbl>
          </a:graphicData>
        </a:graphic>
      </p:graphicFrame>
      <p:sp>
        <p:nvSpPr>
          <p:cNvPr id="8" name="TextBox 7">
            <a:extLst>
              <a:ext uri="{FF2B5EF4-FFF2-40B4-BE49-F238E27FC236}">
                <a16:creationId xmlns:a16="http://schemas.microsoft.com/office/drawing/2014/main" id="{5010512F-8B81-F219-0963-01DF37E67B70}"/>
              </a:ext>
            </a:extLst>
          </p:cNvPr>
          <p:cNvSpPr txBox="1"/>
          <p:nvPr/>
        </p:nvSpPr>
        <p:spPr>
          <a:xfrm>
            <a:off x="5455843" y="2613515"/>
            <a:ext cx="2305406" cy="1546577"/>
          </a:xfrm>
          <a:prstGeom prst="rect">
            <a:avLst/>
          </a:prstGeom>
          <a:noFill/>
        </p:spPr>
        <p:txBody>
          <a:bodyPr wrap="square" rtlCol="0">
            <a:spAutoFit/>
          </a:bodyPr>
          <a:lstStyle/>
          <a:p>
            <a:r>
              <a:rPr lang="en-US" i="1" dirty="0">
                <a:solidFill>
                  <a:srgbClr val="DE8B26"/>
                </a:solidFill>
                <a:latin typeface="Source Sans Pro" panose="020B0503030403020204" pitchFamily="34" charset="0"/>
                <a:ea typeface="Source Sans Pro" panose="020B0503030403020204" pitchFamily="34" charset="0"/>
                <a:cs typeface="Times New Roman" panose="02020603050405020304" pitchFamily="18" charset="0"/>
              </a:rPr>
              <a:t>*The pay period amounts are applicable to 25 payments. The 26</a:t>
            </a:r>
            <a:r>
              <a:rPr lang="en-US" i="1" baseline="30000" dirty="0">
                <a:solidFill>
                  <a:srgbClr val="DE8B26"/>
                </a:solidFill>
                <a:latin typeface="Source Sans Pro" panose="020B0503030403020204" pitchFamily="34" charset="0"/>
                <a:ea typeface="Source Sans Pro" panose="020B0503030403020204" pitchFamily="34" charset="0"/>
                <a:cs typeface="Times New Roman" panose="02020603050405020304" pitchFamily="18" charset="0"/>
              </a:rPr>
              <a:t>th</a:t>
            </a:r>
            <a:r>
              <a:rPr lang="en-US" i="1" dirty="0">
                <a:solidFill>
                  <a:srgbClr val="DE8B26"/>
                </a:solidFill>
                <a:latin typeface="Source Sans Pro" panose="020B0503030403020204" pitchFamily="34" charset="0"/>
                <a:ea typeface="Source Sans Pro" panose="020B0503030403020204" pitchFamily="34" charset="0"/>
                <a:cs typeface="Times New Roman" panose="02020603050405020304" pitchFamily="18" charset="0"/>
              </a:rPr>
              <a:t> payment will be slightly lower to prevent exceeding the annual amount</a:t>
            </a:r>
            <a:r>
              <a:rPr lang="en-US" dirty="0">
                <a:solidFill>
                  <a:srgbClr val="DE8B26"/>
                </a:solidFill>
                <a:latin typeface="Source Sans Pro" panose="020B0503030403020204" pitchFamily="34" charset="0"/>
                <a:ea typeface="Source Sans Pro" panose="020B0503030403020204" pitchFamily="34" charset="0"/>
                <a:cs typeface="Times New Roman" panose="02020603050405020304" pitchFamily="18" charset="0"/>
              </a:rPr>
              <a:t>. </a:t>
            </a:r>
          </a:p>
          <a:p>
            <a:endParaRPr lang="en-US" sz="1050" dirty="0"/>
          </a:p>
        </p:txBody>
      </p:sp>
    </p:spTree>
    <p:custDataLst>
      <p:tags r:id="rId1"/>
    </p:custDataLst>
    <p:extLst>
      <p:ext uri="{BB962C8B-B14F-4D97-AF65-F5344CB8AC3E}">
        <p14:creationId xmlns:p14="http://schemas.microsoft.com/office/powerpoint/2010/main" val="45045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A9BB2573-59C8-578E-1A05-530A037BEC03}"/>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5F27BF90-C093-C127-354A-6CB3C0570629}"/>
              </a:ext>
            </a:extLst>
          </p:cNvPr>
          <p:cNvSpPr txBox="1">
            <a:spLocks noGrp="1"/>
          </p:cNvSpPr>
          <p:nvPr>
            <p:ph type="ctrTitle"/>
          </p:nvPr>
        </p:nvSpPr>
        <p:spPr>
          <a:xfrm>
            <a:off x="0" y="0"/>
            <a:ext cx="8520600" cy="864000"/>
          </a:xfrm>
          <a:prstGeom prst="rect">
            <a:avLst/>
          </a:prstGeom>
        </p:spPr>
        <p:txBody>
          <a:bodyPr spcFirstLastPara="1" vert="horz" wrap="square" lIns="91425" tIns="91425" rIns="91425" bIns="91425" rtlCol="0" anchor="b" anchorCtr="0">
            <a:normAutofit/>
          </a:bodyPr>
          <a:lstStyle/>
          <a:p>
            <a:pPr algn="l">
              <a:buSzPts val="990"/>
            </a:pPr>
            <a:r>
              <a:rPr lang="en-US" sz="3900" b="1" dirty="0">
                <a:solidFill>
                  <a:srgbClr val="DE8B26"/>
                </a:solidFill>
                <a:latin typeface="PT Serif"/>
                <a:ea typeface="PT Serif"/>
                <a:cs typeface="PT Serif"/>
                <a:sym typeface="PT Serif"/>
              </a:rPr>
              <a:t>Longevity Pay Queries</a:t>
            </a:r>
          </a:p>
        </p:txBody>
      </p:sp>
      <p:sp>
        <p:nvSpPr>
          <p:cNvPr id="55" name="Google Shape;55;p13">
            <a:extLst>
              <a:ext uri="{FF2B5EF4-FFF2-40B4-BE49-F238E27FC236}">
                <a16:creationId xmlns:a16="http://schemas.microsoft.com/office/drawing/2014/main" id="{1D244970-DA5C-940C-58B1-6CEB0EA09CC5}"/>
              </a:ext>
            </a:extLst>
          </p:cNvPr>
          <p:cNvSpPr txBox="1">
            <a:spLocks noGrp="1"/>
          </p:cNvSpPr>
          <p:nvPr>
            <p:ph type="subTitle" idx="1"/>
          </p:nvPr>
        </p:nvSpPr>
        <p:spPr>
          <a:xfrm>
            <a:off x="105025" y="874407"/>
            <a:ext cx="7006289" cy="3468214"/>
          </a:xfrm>
          <a:prstGeom prst="rect">
            <a:avLst/>
          </a:prstGeom>
        </p:spPr>
        <p:txBody>
          <a:bodyPr spcFirstLastPara="1" vert="horz" wrap="square" lIns="91425" tIns="91425" rIns="91425" bIns="91425" rtlCol="0" anchor="t" anchorCtr="0">
            <a:normAutofit lnSpcReduction="10000"/>
          </a:bodyPr>
          <a:lstStyle/>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NMS_HR_LONGEVITY </a:t>
            </a:r>
          </a:p>
          <a:p>
            <a:pPr marL="685800" lvl="1" indent="-342900" algn="l">
              <a:buFont typeface="Arial" panose="020B0604020202020204" pitchFamily="34" charset="0"/>
              <a:buChar char="•"/>
            </a:pPr>
            <a:r>
              <a:rPr lang="en-US" sz="1700" b="1" dirty="0">
                <a:solidFill>
                  <a:srgbClr val="004D4C"/>
                </a:solidFill>
                <a:latin typeface="Source Sans Pro"/>
                <a:ea typeface="Source Sans Pro"/>
                <a:cs typeface="Source Sans Pro"/>
                <a:sym typeface="Source Sans Pro"/>
              </a:rPr>
              <a:t>This query provides the employee’s continuous years of service and the biweekly amount they will receive. </a:t>
            </a:r>
          </a:p>
          <a:p>
            <a:pPr algn="l"/>
            <a:endParaRPr lang="en-US" sz="2000" b="1" dirty="0">
              <a:solidFill>
                <a:srgbClr val="004D4C"/>
              </a:solidFill>
              <a:latin typeface="Source Sans Pro"/>
              <a:ea typeface="Source Sans Pro"/>
              <a:cs typeface="Source Sans Pro"/>
              <a:sym typeface="Source Sans Pro"/>
            </a:endParaRP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NMS_PY_LONGEVITY_PMTS </a:t>
            </a:r>
          </a:p>
          <a:p>
            <a:pPr marL="685800" lvl="1" indent="-342900" algn="l">
              <a:buFont typeface="Arial" panose="020B0604020202020204" pitchFamily="34" charset="0"/>
              <a:buChar char="•"/>
            </a:pPr>
            <a:r>
              <a:rPr lang="en-US" sz="1700" b="1" dirty="0">
                <a:solidFill>
                  <a:srgbClr val="004D4C"/>
                </a:solidFill>
                <a:latin typeface="Source Sans Pro"/>
                <a:ea typeface="Source Sans Pro"/>
                <a:cs typeface="Source Sans Pro"/>
                <a:sym typeface="Source Sans Pro"/>
              </a:rPr>
              <a:t>This query provides the LGV amount on the employee’s paycheck. You can run this query for a specific date range (e.g., 07/04/2025 – 12/19/2025).</a:t>
            </a:r>
          </a:p>
          <a:p>
            <a:pPr algn="l"/>
            <a:endParaRPr lang="en-US" sz="2000" b="1" dirty="0">
              <a:solidFill>
                <a:srgbClr val="004D4C"/>
              </a:solidFill>
              <a:latin typeface="Source Sans Pro"/>
              <a:ea typeface="Source Sans Pro"/>
              <a:cs typeface="Source Sans Pro"/>
              <a:sym typeface="Source Sans Pro"/>
            </a:endParaRPr>
          </a:p>
          <a:p>
            <a:pPr marL="342900" indent="-342900" algn="l">
              <a:buFont typeface="Arial" panose="020B0604020202020204" pitchFamily="34" charset="0"/>
              <a:buChar char="•"/>
            </a:pPr>
            <a:r>
              <a:rPr lang="en-US" sz="2000" b="1" dirty="0">
                <a:solidFill>
                  <a:srgbClr val="004D4C"/>
                </a:solidFill>
                <a:latin typeface="Source Sans Pro"/>
                <a:ea typeface="Source Sans Pro"/>
                <a:cs typeface="Source Sans Pro"/>
                <a:sym typeface="Source Sans Pro"/>
              </a:rPr>
              <a:t>NMS_PY_ADDITIONAL_PAY_BY_BU </a:t>
            </a:r>
          </a:p>
          <a:p>
            <a:pPr marL="685800" lvl="1" indent="-342900" algn="l">
              <a:buFont typeface="Arial" panose="020B0604020202020204" pitchFamily="34" charset="0"/>
              <a:buChar char="•"/>
            </a:pPr>
            <a:r>
              <a:rPr lang="en-US" sz="1700" b="1" dirty="0">
                <a:solidFill>
                  <a:srgbClr val="004D4C"/>
                </a:solidFill>
                <a:latin typeface="Source Sans Pro"/>
                <a:ea typeface="Source Sans Pro"/>
                <a:cs typeface="Source Sans Pro"/>
                <a:sym typeface="Source Sans Pro"/>
              </a:rPr>
              <a:t>This query identifies employees with an active Additional Pay. It also displays the total amount of Longevity Pay the employee has received.</a:t>
            </a:r>
          </a:p>
        </p:txBody>
      </p:sp>
      <p:pic>
        <p:nvPicPr>
          <p:cNvPr id="56" name="Google Shape;56;p13">
            <a:extLst>
              <a:ext uri="{FF2B5EF4-FFF2-40B4-BE49-F238E27FC236}">
                <a16:creationId xmlns:a16="http://schemas.microsoft.com/office/drawing/2014/main" id="{40ABFF5F-C3E1-A24D-A628-01BFC27DEE5C}"/>
              </a:ext>
            </a:extLst>
          </p:cNvPr>
          <p:cNvPicPr preferRelativeResize="0"/>
          <p:nvPr/>
        </p:nvPicPr>
        <p:blipFill>
          <a:blip r:embed="rId3">
            <a:alphaModFix/>
          </a:blip>
          <a:stretch>
            <a:fillRect/>
          </a:stretch>
        </p:blipFill>
        <p:spPr>
          <a:xfrm>
            <a:off x="311700" y="4432899"/>
            <a:ext cx="1977774" cy="397000"/>
          </a:xfrm>
          <a:prstGeom prst="rect">
            <a:avLst/>
          </a:prstGeom>
          <a:noFill/>
          <a:ln>
            <a:noFill/>
          </a:ln>
        </p:spPr>
      </p:pic>
      <p:cxnSp>
        <p:nvCxnSpPr>
          <p:cNvPr id="57" name="Google Shape;57;p13">
            <a:extLst>
              <a:ext uri="{FF2B5EF4-FFF2-40B4-BE49-F238E27FC236}">
                <a16:creationId xmlns:a16="http://schemas.microsoft.com/office/drawing/2014/main" id="{8DA01BA0-CDF5-69DA-3948-93015A821305}"/>
              </a:ext>
            </a:extLst>
          </p:cNvPr>
          <p:cNvCxnSpPr>
            <a:cxnSpLocks/>
          </p:cNvCxnSpPr>
          <p:nvPr/>
        </p:nvCxnSpPr>
        <p:spPr>
          <a:xfrm>
            <a:off x="105024" y="801180"/>
            <a:ext cx="525163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a:extLst>
              <a:ext uri="{FF2B5EF4-FFF2-40B4-BE49-F238E27FC236}">
                <a16:creationId xmlns:a16="http://schemas.microsoft.com/office/drawing/2014/main" id="{AAB616A4-58BE-76CD-161C-35C6D2C4B7B0}"/>
              </a:ext>
            </a:extLst>
          </p:cNvPr>
          <p:cNvPicPr preferRelativeResize="0"/>
          <p:nvPr/>
        </p:nvPicPr>
        <p:blipFill>
          <a:blip r:embed="rId4">
            <a:alphaModFix/>
          </a:blip>
          <a:stretch>
            <a:fillRect/>
          </a:stretch>
        </p:blipFill>
        <p:spPr>
          <a:xfrm>
            <a:off x="6580833" y="1"/>
            <a:ext cx="2563174" cy="2416225"/>
          </a:xfrm>
          <a:prstGeom prst="rect">
            <a:avLst/>
          </a:prstGeom>
          <a:noFill/>
          <a:ln>
            <a:noFill/>
          </a:ln>
        </p:spPr>
      </p:pic>
    </p:spTree>
    <p:extLst>
      <p:ext uri="{BB962C8B-B14F-4D97-AF65-F5344CB8AC3E}">
        <p14:creationId xmlns:p14="http://schemas.microsoft.com/office/powerpoint/2010/main" val="3195155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ADBCB6FFB1D441B1E4ECEEC6E1DAFE" ma:contentTypeVersion="24" ma:contentTypeDescription="Create a new document." ma:contentTypeScope="" ma:versionID="7a5d0b8e14d09907822b9778977cd304">
  <xsd:schema xmlns:xsd="http://www.w3.org/2001/XMLSchema" xmlns:xs="http://www.w3.org/2001/XMLSchema" xmlns:p="http://schemas.microsoft.com/office/2006/metadata/properties" xmlns:ns2="afe0169c-c536-4a7a-95a4-d185d212e019" xmlns:ns3="103ac14a-78c5-4625-9974-3542522474b2" targetNamespace="http://schemas.microsoft.com/office/2006/metadata/properties" ma:root="true" ma:fieldsID="021db16a32a9411f4e8c02de858d715d" ns2:_="" ns3:_="">
    <xsd:import namespace="afe0169c-c536-4a7a-95a4-d185d212e019"/>
    <xsd:import namespace="103ac14a-78c5-4625-9974-3542522474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adyForAudrey" minOccurs="0"/>
                <xsd:element ref="ns2:Complete" minOccurs="0"/>
                <xsd:element ref="ns2:WorkedBy" minOccurs="0"/>
                <xsd:element ref="ns2:ReadyForAudrey0" minOccurs="0"/>
                <xsd:element ref="ns2:CreatedPaysheet"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anagerReviewed"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0169c-c536-4a7a-95a4-d185d212e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adyForAudrey" ma:index="12" nillable="true" ma:displayName="Approved By Audrey" ma:default="0" ma:format="Dropdown" ma:internalName="ReadyForAudrey">
      <xsd:simpleType>
        <xsd:restriction base="dms:Boolean"/>
      </xsd:simpleType>
    </xsd:element>
    <xsd:element name="Complete" ma:index="13" nillable="true" ma:displayName="Complete" ma:default="0" ma:description="Choose yes when file has been completed and no further action is needed on the form" ma:format="Dropdown" ma:internalName="Complete">
      <xsd:simpleType>
        <xsd:restriction base="dms:Boolean"/>
      </xsd:simpleType>
    </xsd:element>
    <xsd:element name="WorkedBy" ma:index="14" nillable="true" ma:displayName="Worked By" ma:format="Dropdown" ma:internalName="WorkedBy">
      <xsd:complexType>
        <xsd:complexContent>
          <xsd:extension base="dms:MultiChoiceFillIn">
            <xsd:sequence>
              <xsd:element name="Value" maxOccurs="unbounded" minOccurs="0" nillable="true">
                <xsd:simpleType>
                  <xsd:union memberTypes="dms:Text">
                    <xsd:simpleType>
                      <xsd:restriction base="dms:Choice">
                        <xsd:enumeration value="Audrey"/>
                        <xsd:enumeration value="Suzette"/>
                        <xsd:enumeration value="Margaret"/>
                        <xsd:enumeration value="Joel"/>
                        <xsd:enumeration value="Alex"/>
                        <xsd:enumeration value="Theresa"/>
                        <xsd:enumeration value="Margarita"/>
                        <xsd:enumeration value="Nallely"/>
                        <xsd:enumeration value="Ryanna"/>
                        <xsd:enumeration value="Karen"/>
                        <xsd:enumeration value="Eleanor"/>
                        <xsd:enumeration value="Entered"/>
                      </xsd:restriction>
                    </xsd:simpleType>
                  </xsd:union>
                </xsd:simpleType>
              </xsd:element>
            </xsd:sequence>
          </xsd:extension>
        </xsd:complexContent>
      </xsd:complexType>
    </xsd:element>
    <xsd:element name="ReadyForAudrey0" ma:index="15" nillable="true" ma:displayName="Ready For Audrey" ma:default="0" ma:description="Check this if file is ready for review by Audrey. This will move file to &quot;Audrey&quot; folder" ma:format="Dropdown" ma:internalName="ReadyForAudrey0">
      <xsd:simpleType>
        <xsd:restriction base="dms:Boolean"/>
      </xsd:simpleType>
    </xsd:element>
    <xsd:element name="CreatedPaysheet" ma:index="16" nillable="true" ma:displayName="Created Paysheet" ma:default="0" ma:description="Used for for TLVS only" ma:format="Dropdown" ma:internalName="CreatedPaysheet">
      <xsd:simpleType>
        <xsd:restriction base="dms:Boolea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anagerReviewed" ma:index="23" nillable="true" ma:displayName="Manager Reviewed" ma:default="0" ma:format="Dropdown" ma:internalName="ManagerReviewed">
      <xsd:simpleType>
        <xsd:restriction base="dms:Boolea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c14a-78c5-4625-9974-3542522474b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c1db417-b742-48da-b649-f966d1e44d10}" ma:internalName="TaxCatchAll" ma:showField="CatchAllData" ma:web="103ac14a-78c5-4625-9974-3542522474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plete xmlns="afe0169c-c536-4a7a-95a4-d185d212e019">false</Complete>
    <WorkedBy xmlns="afe0169c-c536-4a7a-95a4-d185d212e019" xsi:nil="true"/>
    <ReadyForAudrey xmlns="afe0169c-c536-4a7a-95a4-d185d212e019">false</ReadyForAudrey>
    <CreatedPaysheet xmlns="afe0169c-c536-4a7a-95a4-d185d212e019">false</CreatedPaysheet>
    <ReadyForAudrey0 xmlns="afe0169c-c536-4a7a-95a4-d185d212e019">false</ReadyForAudrey0>
    <TaxCatchAll xmlns="103ac14a-78c5-4625-9974-3542522474b2" xsi:nil="true"/>
    <ManagerReviewed xmlns="afe0169c-c536-4a7a-95a4-d185d212e019">false</ManagerReviewed>
    <lcf76f155ced4ddcb4097134ff3c332f xmlns="afe0169c-c536-4a7a-95a4-d185d212e0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1BF7D9-19E4-4FED-8AE0-2E7EDE10A109}">
  <ds:schemaRefs>
    <ds:schemaRef ds:uri="http://schemas.microsoft.com/sharepoint/v3/contenttype/forms"/>
  </ds:schemaRefs>
</ds:datastoreItem>
</file>

<file path=customXml/itemProps2.xml><?xml version="1.0" encoding="utf-8"?>
<ds:datastoreItem xmlns:ds="http://schemas.openxmlformats.org/officeDocument/2006/customXml" ds:itemID="{A1E00A6D-1E69-463C-AD4D-D10BB403D0B0}">
  <ds:schemaRefs>
    <ds:schemaRef ds:uri="103ac14a-78c5-4625-9974-3542522474b2"/>
    <ds:schemaRef ds:uri="afe0169c-c536-4a7a-95a4-d185d212e0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B6B6E6-CD1B-452E-A79F-4357F0908DAC}">
  <ds:schemaRefs>
    <ds:schemaRef ds:uri="103ac14a-78c5-4625-9974-3542522474b2"/>
    <ds:schemaRef ds:uri="afe0169c-c536-4a7a-95a4-d185d212e0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1511</TotalTime>
  <Words>4108</Words>
  <Application>Microsoft Office PowerPoint</Application>
  <PresentationFormat>On-screen Show (16:9)</PresentationFormat>
  <Paragraphs>310</Paragraphs>
  <Slides>41</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Source Sans Pro</vt:lpstr>
      <vt:lpstr>Wingdings</vt:lpstr>
      <vt:lpstr>Prestige12PitchBT-Roman</vt:lpstr>
      <vt:lpstr>Arial</vt:lpstr>
      <vt:lpstr>Abadi</vt:lpstr>
      <vt:lpstr>Google Sans</vt:lpstr>
      <vt:lpstr>Times New Roman</vt:lpstr>
      <vt:lpstr>Aptos Narrow</vt:lpstr>
      <vt:lpstr>PT Serif</vt:lpstr>
      <vt:lpstr>Aptos</vt:lpstr>
      <vt:lpstr>Simple Light</vt:lpstr>
      <vt:lpstr>HCM Quarterly Meeting</vt:lpstr>
      <vt:lpstr>SHARE HCM Team</vt:lpstr>
      <vt:lpstr>SHARE AGENDA</vt:lpstr>
      <vt:lpstr>FY26 Combo Code Updates 06/02/25 – 6/20/25</vt:lpstr>
      <vt:lpstr>FY26 Combo Code Updates  </vt:lpstr>
      <vt:lpstr>Longevity Pay –7/1/25</vt:lpstr>
      <vt:lpstr>PowerPoint Presentation</vt:lpstr>
      <vt:lpstr>PowerPoint Presentation</vt:lpstr>
      <vt:lpstr>Longevity Pay Queries</vt:lpstr>
      <vt:lpstr>Benefits Update– 07/05/25</vt:lpstr>
      <vt:lpstr>Benefits Update– 07/05/25</vt:lpstr>
      <vt:lpstr>PowerPoint Presentation</vt:lpstr>
      <vt:lpstr>PowerPoint Presentation</vt:lpstr>
      <vt:lpstr>Benefits Update– 07/05/25</vt:lpstr>
      <vt:lpstr>PowerPoint Presentation</vt:lpstr>
      <vt:lpstr>PowerPoint Presentation</vt:lpstr>
      <vt:lpstr>PowerPoint Presentation</vt:lpstr>
      <vt:lpstr>PowerPoint Presentation</vt:lpstr>
      <vt:lpstr>PowerPoint Presentation</vt:lpstr>
      <vt:lpstr>Thank You</vt:lpstr>
      <vt:lpstr>Central Payroll Bureau</vt:lpstr>
      <vt:lpstr>GASB 101 UPDATES</vt:lpstr>
      <vt:lpstr>M.A.P.S 2026</vt:lpstr>
      <vt:lpstr>Settlement Requirements</vt:lpstr>
      <vt:lpstr>Settlements (continued)</vt:lpstr>
      <vt:lpstr>Social Security Verification</vt:lpstr>
      <vt:lpstr>HB43</vt:lpstr>
      <vt:lpstr>End of Fiscal Year Reconciliation</vt:lpstr>
      <vt:lpstr>End of Fiscal Year Reminders</vt:lpstr>
      <vt:lpstr>Bud/Ref Update</vt:lpstr>
      <vt:lpstr>Bud/Ref Update</vt:lpstr>
      <vt:lpstr>Bud/Ref Update</vt:lpstr>
      <vt:lpstr>PowerPoint Presentation</vt:lpstr>
      <vt:lpstr>Direct Deposits</vt:lpstr>
      <vt:lpstr>PowerPoint Presentation</vt:lpstr>
      <vt:lpstr>Direct Deposits</vt:lpstr>
      <vt:lpstr>Updates to FSS!</vt:lpstr>
      <vt:lpstr>Cleaning up FSS</vt:lpstr>
      <vt:lpstr>CPB Trainers</vt:lpstr>
      <vt:lpstr>Payroll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Alejandro Guzman</dc:creator>
  <cp:lastModifiedBy>Guzman, Alejandro, DFA</cp:lastModifiedBy>
  <cp:revision>8</cp:revision>
  <dcterms:modified xsi:type="dcterms:W3CDTF">2025-05-20T14:08:20Z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9C4C5499-C26B-4ADB-A80C-8F75EE666CE3</vt:lpwstr>
  </property>
  <property fmtid="{D5CDD505-2E9C-101B-9397-08002B2CF9AE}" pid="3" name="ArticulatePath">
    <vt:lpwstr>DFA Slidedeck Template</vt:lpwstr>
  </property>
  <property fmtid="{D5CDD505-2E9C-101B-9397-08002B2CF9AE}" pid="4" name="ContentTypeId">
    <vt:lpwstr>0x010100FEADBCB6FFB1D441B1E4ECEEC6E1DAFE</vt:lpwstr>
  </property>
  <property fmtid="{D5CDD505-2E9C-101B-9397-08002B2CF9AE}" pid="5" name="MediaServiceImageTags">
    <vt:lpwstr/>
  </property>
</Properties>
</file>