
<file path=[Content_Types].xml><?xml version="1.0" encoding="utf-8"?>
<Types xmlns="http://schemas.openxmlformats.org/package/2006/content-types">
  <Default Extension="docx" ContentType="application/vnd.openxmlformats-officedocument.wordprocessingml.document"/>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4"/>
  </p:notesMasterIdLst>
  <p:sldIdLst>
    <p:sldId id="256" r:id="rId2"/>
    <p:sldId id="280" r:id="rId3"/>
    <p:sldId id="281" r:id="rId4"/>
    <p:sldId id="282" r:id="rId5"/>
    <p:sldId id="283" r:id="rId6"/>
    <p:sldId id="284" r:id="rId7"/>
    <p:sldId id="285" r:id="rId8"/>
    <p:sldId id="286" r:id="rId9"/>
    <p:sldId id="287" r:id="rId10"/>
    <p:sldId id="288" r:id="rId11"/>
    <p:sldId id="289" r:id="rId12"/>
    <p:sldId id="290" r:id="rId13"/>
    <p:sldId id="271" r:id="rId14"/>
    <p:sldId id="270" r:id="rId15"/>
    <p:sldId id="296" r:id="rId16"/>
    <p:sldId id="266" r:id="rId17"/>
    <p:sldId id="278" r:id="rId18"/>
    <p:sldId id="279" r:id="rId19"/>
    <p:sldId id="292" r:id="rId20"/>
    <p:sldId id="263" r:id="rId21"/>
    <p:sldId id="294" r:id="rId22"/>
    <p:sldId id="277" r:id="rId23"/>
    <p:sldId id="262" r:id="rId24"/>
    <p:sldId id="293" r:id="rId25"/>
    <p:sldId id="269" r:id="rId26"/>
    <p:sldId id="268" r:id="rId27"/>
    <p:sldId id="297" r:id="rId28"/>
    <p:sldId id="299" r:id="rId29"/>
    <p:sldId id="303" r:id="rId30"/>
    <p:sldId id="295" r:id="rId31"/>
    <p:sldId id="300" r:id="rId32"/>
    <p:sldId id="302" r:id="rId33"/>
  </p:sldIdLst>
  <p:sldSz cx="9144000" cy="5143500" type="screen16x9"/>
  <p:notesSz cx="6858000" cy="9144000"/>
  <p:embeddedFontLst>
    <p:embeddedFont>
      <p:font typeface="PT Serif" panose="020A0603040505020204" pitchFamily="18" charset="0"/>
      <p:regular r:id="rId35"/>
      <p:bold r:id="rId36"/>
      <p:italic r:id="rId37"/>
      <p:boldItalic r:id="rId38"/>
    </p:embeddedFont>
    <p:embeddedFont>
      <p:font typeface="Source Sans Pro" panose="020B0503030403020204" pitchFamily="34" charset="0"/>
      <p:regular r:id="rId39"/>
      <p:bold r:id="rId40"/>
      <p:boldItalic r:id="rId41"/>
    </p:embeddedFont>
  </p:embeddedFontLst>
  <p:custDataLst>
    <p:tags r:id="rId4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108" y="5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53ca17f60e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53ca17f60e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53ca17f60e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53ca17f60e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have been seeing a lot of requests/questions on limiting the manager’s timesheet view to only active employees.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Seeing terminated employees under approvals is an Oracle delivered functionality, but they have delivered a filtering option for managers. Navigating to Manager Search Options will allow the manager to set that filter.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time reporter group is the first 3 digits of the Business Unit, then the “@” followed by a “0”. It is recommended to only set the time reporter group otherwise managers may miss employees needing timesheet approvals.</a:t>
            </a:r>
            <a:endParaRPr dirty="0"/>
          </a:p>
        </p:txBody>
      </p:sp>
    </p:spTree>
    <p:extLst>
      <p:ext uri="{BB962C8B-B14F-4D97-AF65-F5344CB8AC3E}">
        <p14:creationId xmlns:p14="http://schemas.microsoft.com/office/powerpoint/2010/main" val="1776465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53ca17f60e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53ca17f60e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get a lot of help desk tickets from employees who forgot their password and have not set up the “Forgot my password” utility.</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53ca17f60e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53ca17f60e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Select the security question that is memorable and enter a response. This is not case sensitive.</a:t>
            </a:r>
            <a:endParaRPr dirty="0"/>
          </a:p>
        </p:txBody>
      </p:sp>
    </p:spTree>
    <p:extLst>
      <p:ext uri="{BB962C8B-B14F-4D97-AF65-F5344CB8AC3E}">
        <p14:creationId xmlns:p14="http://schemas.microsoft.com/office/powerpoint/2010/main" val="3470029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53ca17f60e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53ca17f60e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Reminder: the user must have a valid business email in order to receive the temporary password.</a:t>
            </a:r>
            <a:endParaRPr dirty="0"/>
          </a:p>
        </p:txBody>
      </p:sp>
    </p:spTree>
    <p:extLst>
      <p:ext uri="{BB962C8B-B14F-4D97-AF65-F5344CB8AC3E}">
        <p14:creationId xmlns:p14="http://schemas.microsoft.com/office/powerpoint/2010/main" val="616230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a:extLst>
            <a:ext uri="{FF2B5EF4-FFF2-40B4-BE49-F238E27FC236}">
              <a16:creationId xmlns:a16="http://schemas.microsoft.com/office/drawing/2014/main" id="{659DA96A-F4EF-7945-6967-FCDBCCF17BEF}"/>
            </a:ext>
          </a:extLst>
        </p:cNvPr>
        <p:cNvGrpSpPr/>
        <p:nvPr/>
      </p:nvGrpSpPr>
      <p:grpSpPr>
        <a:xfrm>
          <a:off x="0" y="0"/>
          <a:ext cx="0" cy="0"/>
          <a:chOff x="0" y="0"/>
          <a:chExt cx="0" cy="0"/>
        </a:xfrm>
      </p:grpSpPr>
      <p:sp>
        <p:nvSpPr>
          <p:cNvPr id="115" name="Google Shape;115;g153ca17f60e_0_116:notes">
            <a:extLst>
              <a:ext uri="{FF2B5EF4-FFF2-40B4-BE49-F238E27FC236}">
                <a16:creationId xmlns:a16="http://schemas.microsoft.com/office/drawing/2014/main" id="{5F5EE8B8-F7D5-51CE-A2AC-1A400C566F2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53ca17f60e_0_116:notes">
            <a:extLst>
              <a:ext uri="{FF2B5EF4-FFF2-40B4-BE49-F238E27FC236}">
                <a16:creationId xmlns:a16="http://schemas.microsoft.com/office/drawing/2014/main" id="{97AAD337-5FBE-A378-0983-FC8DDB6937C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dk1"/>
                </a:solidFill>
                <a:latin typeface="Source Sans Pro"/>
                <a:ea typeface="Source Sans Pro"/>
                <a:sym typeface="Source Sans Pro"/>
              </a:rPr>
              <a:t>Their format is changing adding the substitution language within the minimum qualification. The first phase will be upcoming in Mid-November. </a:t>
            </a:r>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1377657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a:extLst>
            <a:ext uri="{FF2B5EF4-FFF2-40B4-BE49-F238E27FC236}">
              <a16:creationId xmlns:a16="http://schemas.microsoft.com/office/drawing/2014/main" id="{8D7EAD38-F828-A26E-817C-78B5C33C20E3}"/>
            </a:ext>
          </a:extLst>
        </p:cNvPr>
        <p:cNvGrpSpPr/>
        <p:nvPr/>
      </p:nvGrpSpPr>
      <p:grpSpPr>
        <a:xfrm>
          <a:off x="0" y="0"/>
          <a:ext cx="0" cy="0"/>
          <a:chOff x="0" y="0"/>
          <a:chExt cx="0" cy="0"/>
        </a:xfrm>
      </p:grpSpPr>
      <p:sp>
        <p:nvSpPr>
          <p:cNvPr id="115" name="Google Shape;115;g153ca17f60e_0_116:notes">
            <a:extLst>
              <a:ext uri="{FF2B5EF4-FFF2-40B4-BE49-F238E27FC236}">
                <a16:creationId xmlns:a16="http://schemas.microsoft.com/office/drawing/2014/main" id="{45B0092A-4BEB-5C8E-61A3-4092A08A717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53ca17f60e_0_116:notes">
            <a:extLst>
              <a:ext uri="{FF2B5EF4-FFF2-40B4-BE49-F238E27FC236}">
                <a16:creationId xmlns:a16="http://schemas.microsoft.com/office/drawing/2014/main" id="{23421A45-7AC5-44FC-F4ED-0C3DFFBADC6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73639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0430585A-61E4-17E0-9F26-C97B765FB4A6}"/>
            </a:ext>
          </a:extLst>
        </p:cNvPr>
        <p:cNvGrpSpPr/>
        <p:nvPr/>
      </p:nvGrpSpPr>
      <p:grpSpPr>
        <a:xfrm>
          <a:off x="0" y="0"/>
          <a:ext cx="0" cy="0"/>
          <a:chOff x="0" y="0"/>
          <a:chExt cx="0" cy="0"/>
        </a:xfrm>
      </p:grpSpPr>
      <p:sp>
        <p:nvSpPr>
          <p:cNvPr id="60" name="Google Shape;60;g153ca17f60e_0_53:notes">
            <a:extLst>
              <a:ext uri="{FF2B5EF4-FFF2-40B4-BE49-F238E27FC236}">
                <a16:creationId xmlns:a16="http://schemas.microsoft.com/office/drawing/2014/main" id="{C61D63E1-6039-B1F4-153C-2A5A73DED87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53ca17f60e_0_53:notes">
            <a:extLst>
              <a:ext uri="{FF2B5EF4-FFF2-40B4-BE49-F238E27FC236}">
                <a16:creationId xmlns:a16="http://schemas.microsoft.com/office/drawing/2014/main" id="{1CC1F4E5-D9E6-7FA6-DAFC-E075BF9CAF0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9631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53ca17f60e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53ca17f60e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Suzette’s slides</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Suzettes slides</a:t>
            </a:r>
          </a:p>
        </p:txBody>
      </p:sp>
    </p:spTree>
    <p:extLst>
      <p:ext uri="{BB962C8B-B14F-4D97-AF65-F5344CB8AC3E}">
        <p14:creationId xmlns:p14="http://schemas.microsoft.com/office/powerpoint/2010/main" val="1546174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a:extLst>
            <a:ext uri="{FF2B5EF4-FFF2-40B4-BE49-F238E27FC236}">
              <a16:creationId xmlns:a16="http://schemas.microsoft.com/office/drawing/2014/main" id="{314AB2A5-5BC6-8087-C65D-D65CE523738B}"/>
            </a:ext>
          </a:extLst>
        </p:cNvPr>
        <p:cNvGrpSpPr/>
        <p:nvPr/>
      </p:nvGrpSpPr>
      <p:grpSpPr>
        <a:xfrm>
          <a:off x="0" y="0"/>
          <a:ext cx="0" cy="0"/>
          <a:chOff x="0" y="0"/>
          <a:chExt cx="0" cy="0"/>
        </a:xfrm>
      </p:grpSpPr>
      <p:sp>
        <p:nvSpPr>
          <p:cNvPr id="88" name="Google Shape;88;g153ca17f60e_0_76:notes">
            <a:extLst>
              <a:ext uri="{FF2B5EF4-FFF2-40B4-BE49-F238E27FC236}">
                <a16:creationId xmlns:a16="http://schemas.microsoft.com/office/drawing/2014/main" id="{9F357557-3B10-5BBD-8696-769ECCC1535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53ca17f60e_0_76:notes">
            <a:extLst>
              <a:ext uri="{FF2B5EF4-FFF2-40B4-BE49-F238E27FC236}">
                <a16:creationId xmlns:a16="http://schemas.microsoft.com/office/drawing/2014/main" id="{76054350-4B34-324F-00CE-B948E15A355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Margaret Slide</a:t>
            </a:r>
            <a:endParaRPr dirty="0"/>
          </a:p>
        </p:txBody>
      </p:sp>
    </p:spTree>
    <p:extLst>
      <p:ext uri="{BB962C8B-B14F-4D97-AF65-F5344CB8AC3E}">
        <p14:creationId xmlns:p14="http://schemas.microsoft.com/office/powerpoint/2010/main" val="2122757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53ca17f60e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53ca17f60e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53ca17f60e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53ca17f60e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a:extLst>
            <a:ext uri="{FF2B5EF4-FFF2-40B4-BE49-F238E27FC236}">
              <a16:creationId xmlns:a16="http://schemas.microsoft.com/office/drawing/2014/main" id="{36B1B0B2-DE7B-D18F-6808-C4AAAE9C473F}"/>
            </a:ext>
          </a:extLst>
        </p:cNvPr>
        <p:cNvGrpSpPr/>
        <p:nvPr/>
      </p:nvGrpSpPr>
      <p:grpSpPr>
        <a:xfrm>
          <a:off x="0" y="0"/>
          <a:ext cx="0" cy="0"/>
          <a:chOff x="0" y="0"/>
          <a:chExt cx="0" cy="0"/>
        </a:xfrm>
      </p:grpSpPr>
      <p:sp>
        <p:nvSpPr>
          <p:cNvPr id="152" name="Google Shape;152;g153ca17f60e_0_221:notes">
            <a:extLst>
              <a:ext uri="{FF2B5EF4-FFF2-40B4-BE49-F238E27FC236}">
                <a16:creationId xmlns:a16="http://schemas.microsoft.com/office/drawing/2014/main" id="{FAE2855E-CB18-1DF2-0312-486A19F0B67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53ca17f60e_0_221:notes">
            <a:extLst>
              <a:ext uri="{FF2B5EF4-FFF2-40B4-BE49-F238E27FC236}">
                <a16:creationId xmlns:a16="http://schemas.microsoft.com/office/drawing/2014/main" id="{6415D4C2-C7C7-6AFA-3F27-F6325AECF7D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1334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2BB218E7-97D5-1180-3EE6-EB2E31F3FA03}"/>
            </a:ext>
          </a:extLst>
        </p:cNvPr>
        <p:cNvGrpSpPr/>
        <p:nvPr/>
      </p:nvGrpSpPr>
      <p:grpSpPr>
        <a:xfrm>
          <a:off x="0" y="0"/>
          <a:ext cx="0" cy="0"/>
          <a:chOff x="0" y="0"/>
          <a:chExt cx="0" cy="0"/>
        </a:xfrm>
      </p:grpSpPr>
      <p:sp>
        <p:nvSpPr>
          <p:cNvPr id="101" name="Google Shape;101;g153ca17f60e_0_91:notes">
            <a:extLst>
              <a:ext uri="{FF2B5EF4-FFF2-40B4-BE49-F238E27FC236}">
                <a16:creationId xmlns:a16="http://schemas.microsoft.com/office/drawing/2014/main" id="{F04D7F07-A7DC-334F-5954-4BD08330A9F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a:extLst>
              <a:ext uri="{FF2B5EF4-FFF2-40B4-BE49-F238E27FC236}">
                <a16:creationId xmlns:a16="http://schemas.microsoft.com/office/drawing/2014/main" id="{8F897D05-E15A-0C2E-5B5F-D43601450D9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80196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53ca17f60e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53ca17f60e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a:extLst>
            <a:ext uri="{FF2B5EF4-FFF2-40B4-BE49-F238E27FC236}">
              <a16:creationId xmlns:a16="http://schemas.microsoft.com/office/drawing/2014/main" id="{FB1B2EE4-C972-02FC-415B-9F5C00876E5D}"/>
            </a:ext>
          </a:extLst>
        </p:cNvPr>
        <p:cNvGrpSpPr/>
        <p:nvPr/>
      </p:nvGrpSpPr>
      <p:grpSpPr>
        <a:xfrm>
          <a:off x="0" y="0"/>
          <a:ext cx="0" cy="0"/>
          <a:chOff x="0" y="0"/>
          <a:chExt cx="0" cy="0"/>
        </a:xfrm>
      </p:grpSpPr>
      <p:sp>
        <p:nvSpPr>
          <p:cNvPr id="78" name="Google Shape;78;g153ca17f60e_0_151:notes">
            <a:extLst>
              <a:ext uri="{FF2B5EF4-FFF2-40B4-BE49-F238E27FC236}">
                <a16:creationId xmlns:a16="http://schemas.microsoft.com/office/drawing/2014/main" id="{A494DF23-4B2D-7A7D-CF97-8306ED01001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53ca17f60e_0_151:notes">
            <a:extLst>
              <a:ext uri="{FF2B5EF4-FFF2-40B4-BE49-F238E27FC236}">
                <a16:creationId xmlns:a16="http://schemas.microsoft.com/office/drawing/2014/main" id="{11DD27CB-8456-ED8B-78BF-4E29FD32A1A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438237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a:extLst>
            <a:ext uri="{FF2B5EF4-FFF2-40B4-BE49-F238E27FC236}">
              <a16:creationId xmlns:a16="http://schemas.microsoft.com/office/drawing/2014/main" id="{0C3C8EEA-8E89-1E75-F012-FA5775031DDB}"/>
            </a:ext>
          </a:extLst>
        </p:cNvPr>
        <p:cNvGrpSpPr/>
        <p:nvPr/>
      </p:nvGrpSpPr>
      <p:grpSpPr>
        <a:xfrm>
          <a:off x="0" y="0"/>
          <a:ext cx="0" cy="0"/>
          <a:chOff x="0" y="0"/>
          <a:chExt cx="0" cy="0"/>
        </a:xfrm>
      </p:grpSpPr>
      <p:sp>
        <p:nvSpPr>
          <p:cNvPr id="144" name="Google Shape;144;g153ca17f60e_0_180:notes">
            <a:extLst>
              <a:ext uri="{FF2B5EF4-FFF2-40B4-BE49-F238E27FC236}">
                <a16:creationId xmlns:a16="http://schemas.microsoft.com/office/drawing/2014/main" id="{01FD78D7-E4E5-3EA0-72FC-8020145D808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53ca17f60e_0_180:notes">
            <a:extLst>
              <a:ext uri="{FF2B5EF4-FFF2-40B4-BE49-F238E27FC236}">
                <a16:creationId xmlns:a16="http://schemas.microsoft.com/office/drawing/2014/main" id="{51907444-3637-C2B2-43EA-8817122070E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345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a:extLst>
            <a:ext uri="{FF2B5EF4-FFF2-40B4-BE49-F238E27FC236}">
              <a16:creationId xmlns:a16="http://schemas.microsoft.com/office/drawing/2014/main" id="{F5C26FFF-6DAB-47B8-1D06-E95801D7274A}"/>
            </a:ext>
          </a:extLst>
        </p:cNvPr>
        <p:cNvGrpSpPr/>
        <p:nvPr/>
      </p:nvGrpSpPr>
      <p:grpSpPr>
        <a:xfrm>
          <a:off x="0" y="0"/>
          <a:ext cx="0" cy="0"/>
          <a:chOff x="0" y="0"/>
          <a:chExt cx="0" cy="0"/>
        </a:xfrm>
      </p:grpSpPr>
      <p:sp>
        <p:nvSpPr>
          <p:cNvPr id="144" name="Google Shape;144;g153ca17f60e_0_180:notes">
            <a:extLst>
              <a:ext uri="{FF2B5EF4-FFF2-40B4-BE49-F238E27FC236}">
                <a16:creationId xmlns:a16="http://schemas.microsoft.com/office/drawing/2014/main" id="{E6EA466D-8E6B-359B-A9DA-555BB3314BE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53ca17f60e_0_180:notes">
            <a:extLst>
              <a:ext uri="{FF2B5EF4-FFF2-40B4-BE49-F238E27FC236}">
                <a16:creationId xmlns:a16="http://schemas.microsoft.com/office/drawing/2014/main" id="{C3099CA1-4D34-71FD-76AD-77C97BB5810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81962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a:extLst>
            <a:ext uri="{FF2B5EF4-FFF2-40B4-BE49-F238E27FC236}">
              <a16:creationId xmlns:a16="http://schemas.microsoft.com/office/drawing/2014/main" id="{53953A6B-5CBA-F314-7BF1-7739A0A62512}"/>
            </a:ext>
          </a:extLst>
        </p:cNvPr>
        <p:cNvGrpSpPr/>
        <p:nvPr/>
      </p:nvGrpSpPr>
      <p:grpSpPr>
        <a:xfrm>
          <a:off x="0" y="0"/>
          <a:ext cx="0" cy="0"/>
          <a:chOff x="0" y="0"/>
          <a:chExt cx="0" cy="0"/>
        </a:xfrm>
      </p:grpSpPr>
      <p:sp>
        <p:nvSpPr>
          <p:cNvPr id="115" name="Google Shape;115;g153ca17f60e_0_116:notes">
            <a:extLst>
              <a:ext uri="{FF2B5EF4-FFF2-40B4-BE49-F238E27FC236}">
                <a16:creationId xmlns:a16="http://schemas.microsoft.com/office/drawing/2014/main" id="{4BA4AEE1-7D36-AC8B-6177-01C6BC4DA1D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53ca17f60e_0_116:notes">
            <a:extLst>
              <a:ext uri="{FF2B5EF4-FFF2-40B4-BE49-F238E27FC236}">
                <a16:creationId xmlns:a16="http://schemas.microsoft.com/office/drawing/2014/main" id="{F2AA9ED9-7E73-D71D-1BF0-DF56CBB056E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0277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a:extLst>
            <a:ext uri="{FF2B5EF4-FFF2-40B4-BE49-F238E27FC236}">
              <a16:creationId xmlns:a16="http://schemas.microsoft.com/office/drawing/2014/main" id="{4EAC2A47-059D-07BC-5802-26109697BB21}"/>
            </a:ext>
          </a:extLst>
        </p:cNvPr>
        <p:cNvGrpSpPr/>
        <p:nvPr/>
      </p:nvGrpSpPr>
      <p:grpSpPr>
        <a:xfrm>
          <a:off x="0" y="0"/>
          <a:ext cx="0" cy="0"/>
          <a:chOff x="0" y="0"/>
          <a:chExt cx="0" cy="0"/>
        </a:xfrm>
      </p:grpSpPr>
      <p:sp>
        <p:nvSpPr>
          <p:cNvPr id="144" name="Google Shape;144;g153ca17f60e_0_180:notes">
            <a:extLst>
              <a:ext uri="{FF2B5EF4-FFF2-40B4-BE49-F238E27FC236}">
                <a16:creationId xmlns:a16="http://schemas.microsoft.com/office/drawing/2014/main" id="{A3DCE154-BF52-46D3-53B3-D156EFC403A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53ca17f60e_0_180:notes">
            <a:extLst>
              <a:ext uri="{FF2B5EF4-FFF2-40B4-BE49-F238E27FC236}">
                <a16:creationId xmlns:a16="http://schemas.microsoft.com/office/drawing/2014/main" id="{2B4C00ED-D27D-64A4-8EA2-CD2844E9201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65775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a:extLst>
            <a:ext uri="{FF2B5EF4-FFF2-40B4-BE49-F238E27FC236}">
              <a16:creationId xmlns:a16="http://schemas.microsoft.com/office/drawing/2014/main" id="{3D7B96A1-8762-50F9-F3AE-4FAC0BA1174F}"/>
            </a:ext>
          </a:extLst>
        </p:cNvPr>
        <p:cNvGrpSpPr/>
        <p:nvPr/>
      </p:nvGrpSpPr>
      <p:grpSpPr>
        <a:xfrm>
          <a:off x="0" y="0"/>
          <a:ext cx="0" cy="0"/>
          <a:chOff x="0" y="0"/>
          <a:chExt cx="0" cy="0"/>
        </a:xfrm>
      </p:grpSpPr>
      <p:sp>
        <p:nvSpPr>
          <p:cNvPr id="115" name="Google Shape;115;g153ca17f60e_0_116:notes">
            <a:extLst>
              <a:ext uri="{FF2B5EF4-FFF2-40B4-BE49-F238E27FC236}">
                <a16:creationId xmlns:a16="http://schemas.microsoft.com/office/drawing/2014/main" id="{7F1453EF-23F5-A971-9E30-A861D9E7EA0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53ca17f60e_0_116:notes">
            <a:extLst>
              <a:ext uri="{FF2B5EF4-FFF2-40B4-BE49-F238E27FC236}">
                <a16:creationId xmlns:a16="http://schemas.microsoft.com/office/drawing/2014/main" id="{0B7BA755-D4D1-83AF-1337-9EBCE0892C9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0427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53ca17f60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53ca17f60e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06C9299A-FB9E-DB35-5C55-A58DE30D618D}"/>
            </a:ext>
          </a:extLst>
        </p:cNvPr>
        <p:cNvGrpSpPr/>
        <p:nvPr/>
      </p:nvGrpSpPr>
      <p:grpSpPr>
        <a:xfrm>
          <a:off x="0" y="0"/>
          <a:ext cx="0" cy="0"/>
          <a:chOff x="0" y="0"/>
          <a:chExt cx="0" cy="0"/>
        </a:xfrm>
      </p:grpSpPr>
      <p:sp>
        <p:nvSpPr>
          <p:cNvPr id="101" name="Google Shape;101;g153ca17f60e_0_91:notes">
            <a:extLst>
              <a:ext uri="{FF2B5EF4-FFF2-40B4-BE49-F238E27FC236}">
                <a16:creationId xmlns:a16="http://schemas.microsoft.com/office/drawing/2014/main" id="{30151A41-A5FC-0E51-0CCD-5EA40D6B84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a:extLst>
              <a:ext uri="{FF2B5EF4-FFF2-40B4-BE49-F238E27FC236}">
                <a16:creationId xmlns:a16="http://schemas.microsoft.com/office/drawing/2014/main" id="{18C6D665-1445-4109-7923-7C15E96E5ED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79636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a:extLst>
            <a:ext uri="{FF2B5EF4-FFF2-40B4-BE49-F238E27FC236}">
              <a16:creationId xmlns:a16="http://schemas.microsoft.com/office/drawing/2014/main" id="{3546E29D-FCCB-A48A-DA09-B477D891BC49}"/>
            </a:ext>
          </a:extLst>
        </p:cNvPr>
        <p:cNvGrpSpPr/>
        <p:nvPr/>
      </p:nvGrpSpPr>
      <p:grpSpPr>
        <a:xfrm>
          <a:off x="0" y="0"/>
          <a:ext cx="0" cy="0"/>
          <a:chOff x="0" y="0"/>
          <a:chExt cx="0" cy="0"/>
        </a:xfrm>
      </p:grpSpPr>
      <p:sp>
        <p:nvSpPr>
          <p:cNvPr id="152" name="Google Shape;152;g153ca17f60e_0_221:notes">
            <a:extLst>
              <a:ext uri="{FF2B5EF4-FFF2-40B4-BE49-F238E27FC236}">
                <a16:creationId xmlns:a16="http://schemas.microsoft.com/office/drawing/2014/main" id="{BB344D99-A13B-A207-2141-FB85E08DFE1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53ca17f60e_0_221:notes">
            <a:extLst>
              <a:ext uri="{FF2B5EF4-FFF2-40B4-BE49-F238E27FC236}">
                <a16:creationId xmlns:a16="http://schemas.microsoft.com/office/drawing/2014/main" id="{98720D33-C264-B9F5-B87D-E9FE90B916C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09138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2A1B0A19-7077-06B4-6AEC-F0D3208BA4C8}"/>
            </a:ext>
          </a:extLst>
        </p:cNvPr>
        <p:cNvGrpSpPr/>
        <p:nvPr/>
      </p:nvGrpSpPr>
      <p:grpSpPr>
        <a:xfrm>
          <a:off x="0" y="0"/>
          <a:ext cx="0" cy="0"/>
          <a:chOff x="0" y="0"/>
          <a:chExt cx="0" cy="0"/>
        </a:xfrm>
      </p:grpSpPr>
      <p:sp>
        <p:nvSpPr>
          <p:cNvPr id="60" name="Google Shape;60;g153ca17f60e_0_53:notes">
            <a:extLst>
              <a:ext uri="{FF2B5EF4-FFF2-40B4-BE49-F238E27FC236}">
                <a16:creationId xmlns:a16="http://schemas.microsoft.com/office/drawing/2014/main" id="{21305C6A-AC82-FF0A-B51F-77CD3304493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53ca17f60e_0_53:notes">
            <a:extLst>
              <a:ext uri="{FF2B5EF4-FFF2-40B4-BE49-F238E27FC236}">
                <a16:creationId xmlns:a16="http://schemas.microsoft.com/office/drawing/2014/main" id="{F53F0ABC-6937-11EC-D782-AE328EDA38C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0304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53ca17f60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53ca17f60e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2637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53ca17f60e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53ca17f60e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53ca17f60e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53ca17f60e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53ca17f60e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FC575085-365F-C2C6-9055-EA8808492F88}"/>
            </a:ext>
          </a:extLst>
        </p:cNvPr>
        <p:cNvGrpSpPr/>
        <p:nvPr/>
      </p:nvGrpSpPr>
      <p:grpSpPr>
        <a:xfrm>
          <a:off x="0" y="0"/>
          <a:ext cx="0" cy="0"/>
          <a:chOff x="0" y="0"/>
          <a:chExt cx="0" cy="0"/>
        </a:xfrm>
      </p:grpSpPr>
      <p:sp>
        <p:nvSpPr>
          <p:cNvPr id="101" name="Google Shape;101;g153ca17f60e_0_91:notes">
            <a:extLst>
              <a:ext uri="{FF2B5EF4-FFF2-40B4-BE49-F238E27FC236}">
                <a16:creationId xmlns:a16="http://schemas.microsoft.com/office/drawing/2014/main" id="{B1B3658B-5F2E-54F1-7B63-1EF865794A0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a:extLst>
              <a:ext uri="{FF2B5EF4-FFF2-40B4-BE49-F238E27FC236}">
                <a16:creationId xmlns:a16="http://schemas.microsoft.com/office/drawing/2014/main" id="{BF2DC8F9-4AF5-77DB-3BFB-E354C82B6BE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7095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53ca17f60e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53ca17f60e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have been seeing a lot of requests/questions on limiting the manager’s timesheet view to only active employees.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Seeing terminated employees under approvals is an Oracle delivered functionality, but they have delivered a filtering option for managers. Navigating to Manager Search Options will allow the manager to set that filter.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time reporter group is the first 3 digits of the Business Unit, then the “@” followed by a “0”. It is recommended to only set the time reporter group otherwise managers may miss employees needing timesheet approvals.</a:t>
            </a:r>
            <a:endParaRPr dirty="0"/>
          </a:p>
        </p:txBody>
      </p:sp>
    </p:spTree>
    <p:extLst>
      <p:ext uri="{BB962C8B-B14F-4D97-AF65-F5344CB8AC3E}">
        <p14:creationId xmlns:p14="http://schemas.microsoft.com/office/powerpoint/2010/main" val="477040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3.png"/><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13.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4.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5.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6.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7.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9.xml"/><Relationship Id="rId5" Type="http://schemas.openxmlformats.org/officeDocument/2006/relationships/image" Target="../media/image4.pn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8.jpg"/><Relationship Id="rId2" Type="http://schemas.openxmlformats.org/officeDocument/2006/relationships/slideLayout" Target="../slideLayouts/slideLayout3.xml"/><Relationship Id="rId1" Type="http://schemas.openxmlformats.org/officeDocument/2006/relationships/tags" Target="../tags/tag2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2.xml"/><Relationship Id="rId6" Type="http://schemas.openxmlformats.org/officeDocument/2006/relationships/image" Target="../media/image19.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3.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2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5.xml"/><Relationship Id="rId5" Type="http://schemas.openxmlformats.org/officeDocument/2006/relationships/image" Target="../media/image4.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tags" Target="../tags/tag26.xml"/><Relationship Id="rId6" Type="http://schemas.openxmlformats.org/officeDocument/2006/relationships/image" Target="../media/image20.png"/><Relationship Id="rId5" Type="http://schemas.openxmlformats.org/officeDocument/2006/relationships/image" Target="../media/image1.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27.xml"/><Relationship Id="rId6" Type="http://schemas.openxmlformats.org/officeDocument/2006/relationships/image" Target="../media/image22.png"/><Relationship Id="rId5" Type="http://schemas.openxmlformats.org/officeDocument/2006/relationships/image" Target="../media/image1.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2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24.png"/><Relationship Id="rId2" Type="http://schemas.openxmlformats.org/officeDocument/2006/relationships/slideLayout" Target="../slideLayouts/slideLayout3.xml"/><Relationship Id="rId1" Type="http://schemas.openxmlformats.org/officeDocument/2006/relationships/tags" Target="../tags/tag29.xml"/><Relationship Id="rId6" Type="http://schemas.openxmlformats.org/officeDocument/2006/relationships/image" Target="../media/image23.png"/><Relationship Id="rId5" Type="http://schemas.openxmlformats.org/officeDocument/2006/relationships/image" Target="../media/image1.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30.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31.xml"/><Relationship Id="rId5" Type="http://schemas.openxmlformats.org/officeDocument/2006/relationships/image" Target="../media/image4.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32.xml"/><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33.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hyperlink" Target="mailto:EnterpriseSupportDesk@doit.nm.gov" TargetMode="Externa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package" Target="../embeddings/Microsoft_Word_Document.docx"/><Relationship Id="rId3" Type="http://schemas.openxmlformats.org/officeDocument/2006/relationships/notesSlide" Target="../notesSlides/notesSlide6.xml"/><Relationship Id="rId7"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8.png"/><Relationship Id="rId5" Type="http://schemas.openxmlformats.org/officeDocument/2006/relationships/hyperlink" Target="https://info.share.nm.gov/" TargetMode="External"/><Relationship Id="rId4" Type="http://schemas.openxmlformats.org/officeDocument/2006/relationships/image" Target="../media/image1.png"/><Relationship Id="rId9"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4.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4.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1628425"/>
            <a:ext cx="8520600" cy="8640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SzPts val="990"/>
              <a:buNone/>
            </a:pPr>
            <a:r>
              <a:rPr lang="en" sz="3900" b="1" dirty="0">
                <a:solidFill>
                  <a:srgbClr val="DE8B26"/>
                </a:solidFill>
                <a:latin typeface="PT Serif"/>
                <a:ea typeface="PT Serif"/>
                <a:cs typeface="PT Serif"/>
                <a:sym typeface="PT Serif"/>
              </a:rPr>
              <a:t>HCM Quarterly Meeting</a:t>
            </a:r>
            <a:endParaRPr sz="3900" b="1" dirty="0">
              <a:solidFill>
                <a:srgbClr val="DE8B26"/>
              </a:solidFill>
              <a:latin typeface="PT Serif"/>
              <a:ea typeface="PT Serif"/>
              <a:cs typeface="PT Serif"/>
              <a:sym typeface="PT Serif"/>
            </a:endParaRPr>
          </a:p>
        </p:txBody>
      </p:sp>
      <p:sp>
        <p:nvSpPr>
          <p:cNvPr id="55" name="Google Shape;55;p13"/>
          <p:cNvSpPr txBox="1">
            <a:spLocks noGrp="1"/>
          </p:cNvSpPr>
          <p:nvPr>
            <p:ph type="subTitle" idx="1"/>
          </p:nvPr>
        </p:nvSpPr>
        <p:spPr>
          <a:xfrm>
            <a:off x="311700" y="2416225"/>
            <a:ext cx="8520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b="1" dirty="0">
                <a:solidFill>
                  <a:srgbClr val="004D4C"/>
                </a:solidFill>
                <a:latin typeface="Source Sans Pro"/>
                <a:ea typeface="Source Sans Pro"/>
                <a:cs typeface="Source Sans Pro"/>
                <a:sym typeface="Source Sans Pro"/>
              </a:rPr>
              <a:t>Presented by Central Payroll Bureau &amp; the SHARE HCM Team</a:t>
            </a:r>
            <a:endParaRPr sz="2000" b="1" dirty="0">
              <a:solidFill>
                <a:srgbClr val="004D4C"/>
              </a:solidFill>
              <a:latin typeface="Source Sans Pro"/>
              <a:ea typeface="Source Sans Pro"/>
              <a:cs typeface="Source Sans Pro"/>
              <a:sym typeface="Source Sans Pro"/>
            </a:endParaRPr>
          </a:p>
        </p:txBody>
      </p:sp>
      <p:pic>
        <p:nvPicPr>
          <p:cNvPr id="56" name="Google Shape;56;p13"/>
          <p:cNvPicPr preferRelativeResize="0"/>
          <p:nvPr/>
        </p:nvPicPr>
        <p:blipFill>
          <a:blip r:embed="rId4">
            <a:alphaModFix/>
          </a:blip>
          <a:stretch>
            <a:fillRect/>
          </a:stretch>
        </p:blipFill>
        <p:spPr>
          <a:xfrm>
            <a:off x="311700" y="4432898"/>
            <a:ext cx="1977774" cy="397000"/>
          </a:xfrm>
          <a:prstGeom prst="rect">
            <a:avLst/>
          </a:prstGeom>
          <a:noFill/>
          <a:ln>
            <a:noFill/>
          </a:ln>
        </p:spPr>
      </p:pic>
      <p:cxnSp>
        <p:nvCxnSpPr>
          <p:cNvPr id="57" name="Google Shape;57;p13"/>
          <p:cNvCxnSpPr/>
          <p:nvPr/>
        </p:nvCxnSpPr>
        <p:spPr>
          <a:xfrm>
            <a:off x="394800" y="2416225"/>
            <a:ext cx="4368900" cy="0"/>
          </a:xfrm>
          <a:prstGeom prst="straightConnector1">
            <a:avLst/>
          </a:prstGeom>
          <a:noFill/>
          <a:ln w="38100" cap="flat" cmpd="sng">
            <a:solidFill>
              <a:srgbClr val="004D4C"/>
            </a:solidFill>
            <a:prstDash val="solid"/>
            <a:round/>
            <a:headEnd type="none" w="med" len="med"/>
            <a:tailEnd type="none" w="med" len="med"/>
          </a:ln>
        </p:spPr>
      </p:cxnSp>
      <p:pic>
        <p:nvPicPr>
          <p:cNvPr id="58" name="Google Shape;58;p13"/>
          <p:cNvPicPr preferRelativeResize="0"/>
          <p:nvPr/>
        </p:nvPicPr>
        <p:blipFill>
          <a:blip r:embed="rId5">
            <a:alphaModFix/>
          </a:blip>
          <a:stretch>
            <a:fillRect/>
          </a:stretch>
        </p:blipFill>
        <p:spPr>
          <a:xfrm>
            <a:off x="6580832" y="0"/>
            <a:ext cx="2563174" cy="2416225"/>
          </a:xfrm>
          <a:prstGeom prst="rect">
            <a:avLst/>
          </a:prstGeom>
          <a:noFill/>
          <a:ln>
            <a:noFill/>
          </a:ln>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cxnSp>
        <p:nvCxnSpPr>
          <p:cNvPr id="119" name="Google Shape;119;p19"/>
          <p:cNvCxnSpPr/>
          <p:nvPr/>
        </p:nvCxnSpPr>
        <p:spPr>
          <a:xfrm>
            <a:off x="315900" y="4856598"/>
            <a:ext cx="8828100" cy="0"/>
          </a:xfrm>
          <a:prstGeom prst="straightConnector1">
            <a:avLst/>
          </a:prstGeom>
          <a:noFill/>
          <a:ln w="38100" cap="flat" cmpd="sng">
            <a:solidFill>
              <a:srgbClr val="004D4C"/>
            </a:solidFill>
            <a:prstDash val="solid"/>
            <a:round/>
            <a:headEnd type="none" w="med" len="med"/>
            <a:tailEnd type="none" w="med" len="med"/>
          </a:ln>
        </p:spPr>
      </p:cxnSp>
      <p:sp>
        <p:nvSpPr>
          <p:cNvPr id="120" name="Google Shape;120;p19"/>
          <p:cNvSpPr txBox="1">
            <a:spLocks noGrp="1"/>
          </p:cNvSpPr>
          <p:nvPr>
            <p:ph type="body" idx="1"/>
          </p:nvPr>
        </p:nvSpPr>
        <p:spPr>
          <a:xfrm>
            <a:off x="357325" y="1482638"/>
            <a:ext cx="4214675" cy="1364700"/>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US" sz="1200" dirty="0">
                <a:solidFill>
                  <a:schemeClr val="dk1"/>
                </a:solidFill>
                <a:latin typeface="Source Sans Pro"/>
                <a:ea typeface="Source Sans Pro"/>
                <a:cs typeface="Source Sans Pro"/>
                <a:sym typeface="Source Sans Pro"/>
              </a:rPr>
              <a:t>Managers can save their search preferences in Time and Labor via “Manager Search Options”. </a:t>
            </a:r>
          </a:p>
          <a:p>
            <a:pPr marL="0" marR="279400" lvl="0" indent="0" algn="just" rtl="0">
              <a:spcBef>
                <a:spcPts val="800"/>
              </a:spcBef>
              <a:spcAft>
                <a:spcPts val="0"/>
              </a:spcAft>
              <a:buSzPts val="1100"/>
              <a:buNone/>
            </a:pPr>
            <a:r>
              <a:rPr lang="en-US" sz="1200" dirty="0">
                <a:solidFill>
                  <a:schemeClr val="dk1"/>
                </a:solidFill>
                <a:latin typeface="Source Sans Pro"/>
                <a:ea typeface="Source Sans Pro"/>
                <a:cs typeface="Source Sans Pro"/>
                <a:sym typeface="Source Sans Pro"/>
              </a:rPr>
              <a:t> Enter the active Time Reporter Group for your agency and save. This will limit the manager’s view to active employees. Ex. </a:t>
            </a:r>
            <a:r>
              <a:rPr lang="en-US" sz="1200" dirty="0">
                <a:solidFill>
                  <a:schemeClr val="dk1"/>
                </a:solidFill>
                <a:highlight>
                  <a:srgbClr val="00FF00"/>
                </a:highlight>
                <a:latin typeface="Source Sans Pro"/>
                <a:ea typeface="Source Sans Pro"/>
                <a:cs typeface="Source Sans Pro"/>
                <a:sym typeface="Source Sans Pro"/>
              </a:rPr>
              <a:t>341@0</a:t>
            </a: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pic>
        <p:nvPicPr>
          <p:cNvPr id="121" name="Google Shape;121;p19"/>
          <p:cNvPicPr preferRelativeResize="0"/>
          <p:nvPr/>
        </p:nvPicPr>
        <p:blipFill>
          <a:blip r:embed="rId4">
            <a:alphaModFix/>
          </a:blip>
          <a:stretch>
            <a:fillRect/>
          </a:stretch>
        </p:blipFill>
        <p:spPr>
          <a:xfrm>
            <a:off x="89832" y="3489156"/>
            <a:ext cx="267493" cy="265449"/>
          </a:xfrm>
          <a:prstGeom prst="rect">
            <a:avLst/>
          </a:prstGeom>
          <a:noFill/>
          <a:ln>
            <a:noFill/>
          </a:ln>
        </p:spPr>
      </p:pic>
      <p:sp>
        <p:nvSpPr>
          <p:cNvPr id="123" name="Google Shape;123;p19"/>
          <p:cNvSpPr txBox="1">
            <a:spLocks noGrp="1"/>
          </p:cNvSpPr>
          <p:nvPr>
            <p:ph type="body" idx="1"/>
          </p:nvPr>
        </p:nvSpPr>
        <p:spPr>
          <a:xfrm>
            <a:off x="357325" y="3335612"/>
            <a:ext cx="4372625" cy="572695"/>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1900"/>
              </a:spcAft>
              <a:buSzPts val="1100"/>
              <a:buNone/>
            </a:pPr>
            <a:r>
              <a:rPr lang="en" sz="1200" b="1" i="1" dirty="0">
                <a:solidFill>
                  <a:srgbClr val="DE8B26"/>
                </a:solidFill>
                <a:latin typeface="Source Sans Pro"/>
                <a:ea typeface="Source Sans Pro"/>
                <a:cs typeface="Source Sans Pro"/>
                <a:sym typeface="Source Sans Pro"/>
              </a:rPr>
              <a:t>Navigation: NavBar -&gt; Manager Self Service -&gt; Time Management -&gt;  Manager Search Options</a:t>
            </a:r>
          </a:p>
        </p:txBody>
      </p:sp>
      <p:sp>
        <p:nvSpPr>
          <p:cNvPr id="124" name="Google Shape;124;p19"/>
          <p:cNvSpPr txBox="1">
            <a:spLocks noGrp="1"/>
          </p:cNvSpPr>
          <p:nvPr>
            <p:ph type="body" idx="1"/>
          </p:nvPr>
        </p:nvSpPr>
        <p:spPr>
          <a:xfrm>
            <a:off x="357325" y="956150"/>
            <a:ext cx="55959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US" sz="2500" b="1" dirty="0">
                <a:solidFill>
                  <a:srgbClr val="004D4C"/>
                </a:solidFill>
                <a:latin typeface="Source Sans Pro"/>
                <a:ea typeface="Source Sans Pro"/>
                <a:cs typeface="Source Sans Pro"/>
                <a:sym typeface="Source Sans Pro"/>
              </a:rPr>
              <a:t>	</a:t>
            </a:r>
            <a:endParaRPr sz="2500" b="1" dirty="0">
              <a:solidFill>
                <a:srgbClr val="004D4C"/>
              </a:solidFill>
              <a:latin typeface="Source Sans Pro"/>
              <a:ea typeface="Source Sans Pro"/>
              <a:cs typeface="Source Sans Pro"/>
              <a:sym typeface="Source Sans Pro"/>
            </a:endParaRPr>
          </a:p>
        </p:txBody>
      </p:sp>
      <p:pic>
        <p:nvPicPr>
          <p:cNvPr id="125" name="Google Shape;125;p19"/>
          <p:cNvPicPr preferRelativeResize="0"/>
          <p:nvPr/>
        </p:nvPicPr>
        <p:blipFill rotWithShape="1">
          <a:blip r:embed="rId5">
            <a:alphaModFix/>
          </a:blip>
          <a:srcRect l="51376" t="-1650" b="1649"/>
          <a:stretch/>
        </p:blipFill>
        <p:spPr>
          <a:xfrm>
            <a:off x="0" y="445025"/>
            <a:ext cx="1000501" cy="260400"/>
          </a:xfrm>
          <a:prstGeom prst="rect">
            <a:avLst/>
          </a:prstGeom>
          <a:noFill/>
          <a:ln>
            <a:noFill/>
          </a:ln>
        </p:spPr>
      </p:pic>
      <p:sp>
        <p:nvSpPr>
          <p:cNvPr id="126" name="Google Shape;126;p19"/>
          <p:cNvSpPr txBox="1">
            <a:spLocks noGrp="1"/>
          </p:cNvSpPr>
          <p:nvPr>
            <p:ph type="title"/>
          </p:nvPr>
        </p:nvSpPr>
        <p:spPr>
          <a:xfrm>
            <a:off x="1049650" y="376775"/>
            <a:ext cx="2817000" cy="396900"/>
          </a:xfrm>
          <a:prstGeom prst="rect">
            <a:avLst/>
          </a:prstGeom>
        </p:spPr>
        <p:txBody>
          <a:bodyPr spcFirstLastPara="1" wrap="square" lIns="91425" tIns="91425" rIns="91425" bIns="91425" anchor="t" anchorCtr="0">
            <a:noAutofit/>
          </a:bodyPr>
          <a:lstStyle/>
          <a:p>
            <a:pPr lvl="0">
              <a:buSzPts val="891"/>
            </a:pPr>
            <a:r>
              <a:rPr lang="en" sz="1818" dirty="0">
                <a:solidFill>
                  <a:srgbClr val="004D4C"/>
                </a:solidFill>
                <a:latin typeface="PT Serif"/>
                <a:ea typeface="PT Serif"/>
                <a:cs typeface="PT Serif"/>
                <a:sym typeface="PT Serif"/>
              </a:rPr>
              <a:t>Manager Search Options 		</a:t>
            </a:r>
            <a:endParaRPr sz="1818" dirty="0">
              <a:solidFill>
                <a:srgbClr val="004D4C"/>
              </a:solidFill>
              <a:latin typeface="PT Serif"/>
              <a:ea typeface="PT Serif"/>
              <a:cs typeface="PT Serif"/>
              <a:sym typeface="PT Serif"/>
            </a:endParaRPr>
          </a:p>
        </p:txBody>
      </p:sp>
      <p:sp>
        <p:nvSpPr>
          <p:cNvPr id="127" name="Google Shape;127;p19"/>
          <p:cNvSpPr/>
          <p:nvPr/>
        </p:nvSpPr>
        <p:spPr>
          <a:xfrm>
            <a:off x="7026480" y="4601148"/>
            <a:ext cx="1956600" cy="5109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28" name="Google Shape;128;p19"/>
          <p:cNvPicPr preferRelativeResize="0"/>
          <p:nvPr/>
        </p:nvPicPr>
        <p:blipFill>
          <a:blip r:embed="rId6">
            <a:alphaModFix/>
          </a:blip>
          <a:stretch>
            <a:fillRect/>
          </a:stretch>
        </p:blipFill>
        <p:spPr>
          <a:xfrm>
            <a:off x="7128318" y="4589298"/>
            <a:ext cx="1752923" cy="534600"/>
          </a:xfrm>
          <a:prstGeom prst="rect">
            <a:avLst/>
          </a:prstGeom>
          <a:noFill/>
          <a:ln>
            <a:noFill/>
          </a:ln>
        </p:spPr>
      </p:pic>
      <p:pic>
        <p:nvPicPr>
          <p:cNvPr id="7" name="Picture 6">
            <a:extLst>
              <a:ext uri="{FF2B5EF4-FFF2-40B4-BE49-F238E27FC236}">
                <a16:creationId xmlns:a16="http://schemas.microsoft.com/office/drawing/2014/main" id="{3F0CF434-9EDF-E2B6-2D9C-E9F979492E19}"/>
              </a:ext>
            </a:extLst>
          </p:cNvPr>
          <p:cNvPicPr>
            <a:picLocks noChangeAspect="1"/>
          </p:cNvPicPr>
          <p:nvPr/>
        </p:nvPicPr>
        <p:blipFill>
          <a:blip r:embed="rId7"/>
          <a:stretch>
            <a:fillRect/>
          </a:stretch>
        </p:blipFill>
        <p:spPr>
          <a:xfrm>
            <a:off x="4572000" y="581624"/>
            <a:ext cx="3564813" cy="3669415"/>
          </a:xfrm>
          <a:prstGeom prst="rect">
            <a:avLst/>
          </a:prstGeom>
        </p:spPr>
      </p:pic>
    </p:spTree>
    <p:custDataLst>
      <p:tags r:id="rId1"/>
    </p:custDataLst>
    <p:extLst>
      <p:ext uri="{BB962C8B-B14F-4D97-AF65-F5344CB8AC3E}">
        <p14:creationId xmlns:p14="http://schemas.microsoft.com/office/powerpoint/2010/main" val="635466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cxnSp>
        <p:nvCxnSpPr>
          <p:cNvPr id="119" name="Google Shape;119;p19"/>
          <p:cNvCxnSpPr/>
          <p:nvPr/>
        </p:nvCxnSpPr>
        <p:spPr>
          <a:xfrm>
            <a:off x="311700" y="4829900"/>
            <a:ext cx="8828100" cy="0"/>
          </a:xfrm>
          <a:prstGeom prst="straightConnector1">
            <a:avLst/>
          </a:prstGeom>
          <a:noFill/>
          <a:ln w="38100" cap="flat" cmpd="sng">
            <a:solidFill>
              <a:srgbClr val="004D4C"/>
            </a:solidFill>
            <a:prstDash val="solid"/>
            <a:round/>
            <a:headEnd type="none" w="med" len="med"/>
            <a:tailEnd type="none" w="med" len="med"/>
          </a:ln>
        </p:spPr>
      </p:cxnSp>
      <p:sp>
        <p:nvSpPr>
          <p:cNvPr id="120" name="Google Shape;120;p19"/>
          <p:cNvSpPr txBox="1">
            <a:spLocks noGrp="1"/>
          </p:cNvSpPr>
          <p:nvPr>
            <p:ph type="body" idx="1"/>
          </p:nvPr>
        </p:nvSpPr>
        <p:spPr>
          <a:xfrm>
            <a:off x="357325" y="1482638"/>
            <a:ext cx="3509325" cy="1364700"/>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US" sz="1200" dirty="0">
                <a:solidFill>
                  <a:schemeClr val="dk1"/>
                </a:solidFill>
                <a:latin typeface="Source Sans Pro"/>
                <a:ea typeface="Source Sans Pro"/>
                <a:cs typeface="Source Sans Pro"/>
                <a:sym typeface="Source Sans Pro"/>
              </a:rPr>
              <a:t>Users can set up the Forgot my Password function under “My System Profile”.</a:t>
            </a:r>
          </a:p>
          <a:p>
            <a:pPr marL="0" marR="279400" lvl="0" indent="0" algn="just" rtl="0">
              <a:spcBef>
                <a:spcPts val="800"/>
              </a:spcBef>
              <a:spcAft>
                <a:spcPts val="0"/>
              </a:spcAft>
              <a:buSzPts val="1100"/>
              <a:buNone/>
            </a:pPr>
            <a:r>
              <a:rPr lang="en-US" sz="1200" dirty="0">
                <a:solidFill>
                  <a:schemeClr val="dk1"/>
                </a:solidFill>
                <a:latin typeface="Source Sans Pro"/>
                <a:ea typeface="Source Sans Pro"/>
                <a:cs typeface="Source Sans Pro"/>
                <a:sym typeface="Source Sans Pro"/>
              </a:rPr>
              <a:t> </a:t>
            </a:r>
            <a:endParaRPr lang="en-US" sz="1200" dirty="0">
              <a:solidFill>
                <a:schemeClr val="dk1"/>
              </a:solidFill>
              <a:highlight>
                <a:srgbClr val="00FF00"/>
              </a:highlight>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pic>
        <p:nvPicPr>
          <p:cNvPr id="121" name="Google Shape;121;p19"/>
          <p:cNvPicPr preferRelativeResize="0"/>
          <p:nvPr/>
        </p:nvPicPr>
        <p:blipFill>
          <a:blip r:embed="rId4">
            <a:alphaModFix/>
          </a:blip>
          <a:stretch>
            <a:fillRect/>
          </a:stretch>
        </p:blipFill>
        <p:spPr>
          <a:xfrm>
            <a:off x="89832" y="3489234"/>
            <a:ext cx="267493" cy="265449"/>
          </a:xfrm>
          <a:prstGeom prst="rect">
            <a:avLst/>
          </a:prstGeom>
          <a:noFill/>
          <a:ln>
            <a:noFill/>
          </a:ln>
        </p:spPr>
      </p:pic>
      <p:sp>
        <p:nvSpPr>
          <p:cNvPr id="123" name="Google Shape;123;p19"/>
          <p:cNvSpPr txBox="1">
            <a:spLocks noGrp="1"/>
          </p:cNvSpPr>
          <p:nvPr>
            <p:ph type="body" idx="1"/>
          </p:nvPr>
        </p:nvSpPr>
        <p:spPr>
          <a:xfrm>
            <a:off x="357325" y="3335612"/>
            <a:ext cx="5379812" cy="572695"/>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1900"/>
              </a:spcAft>
              <a:buSzPts val="1100"/>
              <a:buNone/>
            </a:pPr>
            <a:r>
              <a:rPr lang="en" sz="1200" b="1" i="1" dirty="0">
                <a:solidFill>
                  <a:srgbClr val="DE8B26"/>
                </a:solidFill>
                <a:latin typeface="Source Sans Pro"/>
                <a:ea typeface="Source Sans Pro"/>
                <a:cs typeface="Source Sans Pro"/>
                <a:sym typeface="Source Sans Pro"/>
              </a:rPr>
              <a:t>Navigation: NavBar -&gt; </a:t>
            </a:r>
            <a:r>
              <a:rPr lang="en-US" sz="1200" b="1" i="1" dirty="0">
                <a:solidFill>
                  <a:srgbClr val="DE8B26"/>
                </a:solidFill>
                <a:latin typeface="Source Sans Pro"/>
                <a:ea typeface="Source Sans Pro"/>
                <a:cs typeface="Source Sans Pro"/>
                <a:sym typeface="Source Sans Pro"/>
              </a:rPr>
              <a:t>Menu &gt; My System Profile</a:t>
            </a:r>
            <a:endParaRPr lang="en" sz="1200" b="1" i="1" dirty="0">
              <a:solidFill>
                <a:srgbClr val="DE8B26"/>
              </a:solidFill>
              <a:latin typeface="Source Sans Pro"/>
              <a:ea typeface="Source Sans Pro"/>
              <a:cs typeface="Source Sans Pro"/>
              <a:sym typeface="Source Sans Pro"/>
            </a:endParaRPr>
          </a:p>
        </p:txBody>
      </p:sp>
      <p:sp>
        <p:nvSpPr>
          <p:cNvPr id="124" name="Google Shape;124;p19"/>
          <p:cNvSpPr txBox="1">
            <a:spLocks noGrp="1"/>
          </p:cNvSpPr>
          <p:nvPr>
            <p:ph type="body" idx="1"/>
          </p:nvPr>
        </p:nvSpPr>
        <p:spPr>
          <a:xfrm>
            <a:off x="357325" y="956150"/>
            <a:ext cx="55959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500" b="1" dirty="0">
                <a:solidFill>
                  <a:srgbClr val="004D4C"/>
                </a:solidFill>
                <a:latin typeface="Source Sans Pro"/>
                <a:ea typeface="Source Sans Pro"/>
                <a:cs typeface="Source Sans Pro"/>
                <a:sym typeface="Source Sans Pro"/>
              </a:rPr>
              <a:t>	</a:t>
            </a:r>
            <a:endParaRPr sz="2500" b="1" dirty="0">
              <a:solidFill>
                <a:srgbClr val="004D4C"/>
              </a:solidFill>
              <a:latin typeface="Source Sans Pro"/>
              <a:ea typeface="Source Sans Pro"/>
              <a:cs typeface="Source Sans Pro"/>
              <a:sym typeface="Source Sans Pro"/>
            </a:endParaRPr>
          </a:p>
        </p:txBody>
      </p:sp>
      <p:pic>
        <p:nvPicPr>
          <p:cNvPr id="125" name="Google Shape;125;p19"/>
          <p:cNvPicPr preferRelativeResize="0"/>
          <p:nvPr/>
        </p:nvPicPr>
        <p:blipFill rotWithShape="1">
          <a:blip r:embed="rId5">
            <a:alphaModFix/>
          </a:blip>
          <a:srcRect l="51376" t="-1650" b="1649"/>
          <a:stretch/>
        </p:blipFill>
        <p:spPr>
          <a:xfrm>
            <a:off x="0" y="445025"/>
            <a:ext cx="1000501" cy="260400"/>
          </a:xfrm>
          <a:prstGeom prst="rect">
            <a:avLst/>
          </a:prstGeom>
          <a:noFill/>
          <a:ln>
            <a:noFill/>
          </a:ln>
        </p:spPr>
      </p:pic>
      <p:sp>
        <p:nvSpPr>
          <p:cNvPr id="126" name="Google Shape;126;p19"/>
          <p:cNvSpPr txBox="1">
            <a:spLocks noGrp="1"/>
          </p:cNvSpPr>
          <p:nvPr>
            <p:ph type="title"/>
          </p:nvPr>
        </p:nvSpPr>
        <p:spPr>
          <a:xfrm>
            <a:off x="1049650" y="376775"/>
            <a:ext cx="2817000" cy="39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891"/>
              <a:buNone/>
            </a:pPr>
            <a:r>
              <a:rPr lang="en" sz="1818" dirty="0">
                <a:solidFill>
                  <a:srgbClr val="004D4C"/>
                </a:solidFill>
                <a:latin typeface="PT Serif"/>
                <a:ea typeface="PT Serif"/>
                <a:cs typeface="PT Serif"/>
                <a:sym typeface="PT Serif"/>
              </a:rPr>
              <a:t>Forgot Password	</a:t>
            </a:r>
            <a:endParaRPr sz="1818" dirty="0">
              <a:solidFill>
                <a:srgbClr val="004D4C"/>
              </a:solidFill>
              <a:latin typeface="PT Serif"/>
              <a:ea typeface="PT Serif"/>
              <a:cs typeface="PT Serif"/>
              <a:sym typeface="PT Serif"/>
            </a:endParaRPr>
          </a:p>
        </p:txBody>
      </p:sp>
      <p:sp>
        <p:nvSpPr>
          <p:cNvPr id="127" name="Google Shape;127;p19"/>
          <p:cNvSpPr/>
          <p:nvPr/>
        </p:nvSpPr>
        <p:spPr>
          <a:xfrm>
            <a:off x="6978530" y="4562600"/>
            <a:ext cx="1956600" cy="5109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28" name="Google Shape;128;p19"/>
          <p:cNvPicPr preferRelativeResize="0"/>
          <p:nvPr/>
        </p:nvPicPr>
        <p:blipFill>
          <a:blip r:embed="rId6">
            <a:alphaModFix/>
          </a:blip>
          <a:stretch>
            <a:fillRect/>
          </a:stretch>
        </p:blipFill>
        <p:spPr>
          <a:xfrm>
            <a:off x="7080368" y="4562600"/>
            <a:ext cx="1752923" cy="534600"/>
          </a:xfrm>
          <a:prstGeom prst="rect">
            <a:avLst/>
          </a:prstGeom>
          <a:noFill/>
          <a:ln>
            <a:noFill/>
          </a:ln>
        </p:spPr>
      </p:pic>
      <p:pic>
        <p:nvPicPr>
          <p:cNvPr id="9" name="Picture 8">
            <a:extLst>
              <a:ext uri="{FF2B5EF4-FFF2-40B4-BE49-F238E27FC236}">
                <a16:creationId xmlns:a16="http://schemas.microsoft.com/office/drawing/2014/main" id="{54CBFE0D-E0E9-45CF-AD1C-51E309083CD1}"/>
              </a:ext>
            </a:extLst>
          </p:cNvPr>
          <p:cNvPicPr>
            <a:picLocks noChangeAspect="1"/>
          </p:cNvPicPr>
          <p:nvPr/>
        </p:nvPicPr>
        <p:blipFill>
          <a:blip r:embed="rId7"/>
          <a:stretch>
            <a:fillRect/>
          </a:stretch>
        </p:blipFill>
        <p:spPr>
          <a:xfrm>
            <a:off x="3866650" y="385600"/>
            <a:ext cx="3693134" cy="3983503"/>
          </a:xfrm>
          <a:prstGeom prst="rect">
            <a:avLst/>
          </a:prstGeom>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cxnSp>
        <p:nvCxnSpPr>
          <p:cNvPr id="119" name="Google Shape;119;p19"/>
          <p:cNvCxnSpPr/>
          <p:nvPr/>
        </p:nvCxnSpPr>
        <p:spPr>
          <a:xfrm>
            <a:off x="311700" y="4829900"/>
            <a:ext cx="8828100" cy="0"/>
          </a:xfrm>
          <a:prstGeom prst="straightConnector1">
            <a:avLst/>
          </a:prstGeom>
          <a:noFill/>
          <a:ln w="38100" cap="flat" cmpd="sng">
            <a:solidFill>
              <a:srgbClr val="004D4C"/>
            </a:solidFill>
            <a:prstDash val="solid"/>
            <a:round/>
            <a:headEnd type="none" w="med" len="med"/>
            <a:tailEnd type="none" w="med" len="med"/>
          </a:ln>
        </p:spPr>
      </p:cxnSp>
      <p:sp>
        <p:nvSpPr>
          <p:cNvPr id="120" name="Google Shape;120;p19"/>
          <p:cNvSpPr txBox="1">
            <a:spLocks noGrp="1"/>
          </p:cNvSpPr>
          <p:nvPr>
            <p:ph type="body" idx="1"/>
          </p:nvPr>
        </p:nvSpPr>
        <p:spPr>
          <a:xfrm>
            <a:off x="357325" y="1482638"/>
            <a:ext cx="4280416" cy="1364700"/>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US" sz="1200" dirty="0">
                <a:solidFill>
                  <a:schemeClr val="dk1"/>
                </a:solidFill>
                <a:latin typeface="Source Sans Pro"/>
                <a:ea typeface="Source Sans Pro"/>
                <a:cs typeface="Source Sans Pro"/>
                <a:sym typeface="Source Sans Pro"/>
              </a:rPr>
              <a:t>Select the security question and enter your response.</a:t>
            </a:r>
            <a:endParaRPr lang="en-US" sz="1200" dirty="0">
              <a:solidFill>
                <a:schemeClr val="dk1"/>
              </a:solidFill>
              <a:highlight>
                <a:srgbClr val="00FF00"/>
              </a:highlight>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pic>
        <p:nvPicPr>
          <p:cNvPr id="121" name="Google Shape;121;p19"/>
          <p:cNvPicPr preferRelativeResize="0"/>
          <p:nvPr/>
        </p:nvPicPr>
        <p:blipFill>
          <a:blip r:embed="rId4">
            <a:alphaModFix/>
          </a:blip>
          <a:stretch>
            <a:fillRect/>
          </a:stretch>
        </p:blipFill>
        <p:spPr>
          <a:xfrm>
            <a:off x="89832" y="3489234"/>
            <a:ext cx="267493" cy="265449"/>
          </a:xfrm>
          <a:prstGeom prst="rect">
            <a:avLst/>
          </a:prstGeom>
          <a:noFill/>
          <a:ln>
            <a:noFill/>
          </a:ln>
        </p:spPr>
      </p:pic>
      <p:sp>
        <p:nvSpPr>
          <p:cNvPr id="123" name="Google Shape;123;p19"/>
          <p:cNvSpPr txBox="1">
            <a:spLocks noGrp="1"/>
          </p:cNvSpPr>
          <p:nvPr>
            <p:ph type="body" idx="1"/>
          </p:nvPr>
        </p:nvSpPr>
        <p:spPr>
          <a:xfrm>
            <a:off x="357325" y="3335612"/>
            <a:ext cx="5379812" cy="572695"/>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1900"/>
              </a:spcAft>
              <a:buSzPts val="1100"/>
              <a:buNone/>
            </a:pPr>
            <a:r>
              <a:rPr lang="en" sz="1200" b="1" i="1" dirty="0">
                <a:solidFill>
                  <a:srgbClr val="DE8B26"/>
                </a:solidFill>
                <a:latin typeface="Source Sans Pro"/>
                <a:ea typeface="Source Sans Pro"/>
                <a:cs typeface="Source Sans Pro"/>
                <a:sym typeface="Source Sans Pro"/>
              </a:rPr>
              <a:t>Navigation: NavBar -&gt; </a:t>
            </a:r>
            <a:r>
              <a:rPr lang="en-US" sz="1200" b="1" i="1" dirty="0">
                <a:solidFill>
                  <a:srgbClr val="DE8B26"/>
                </a:solidFill>
                <a:latin typeface="Source Sans Pro"/>
                <a:ea typeface="Source Sans Pro"/>
                <a:cs typeface="Source Sans Pro"/>
                <a:sym typeface="Source Sans Pro"/>
              </a:rPr>
              <a:t>Menu &gt; My System Profile</a:t>
            </a:r>
            <a:endParaRPr lang="en" sz="1200" b="1" i="1" dirty="0">
              <a:solidFill>
                <a:srgbClr val="DE8B26"/>
              </a:solidFill>
              <a:latin typeface="Source Sans Pro"/>
              <a:ea typeface="Source Sans Pro"/>
              <a:cs typeface="Source Sans Pro"/>
              <a:sym typeface="Source Sans Pro"/>
            </a:endParaRPr>
          </a:p>
        </p:txBody>
      </p:sp>
      <p:sp>
        <p:nvSpPr>
          <p:cNvPr id="124" name="Google Shape;124;p19"/>
          <p:cNvSpPr txBox="1">
            <a:spLocks noGrp="1"/>
          </p:cNvSpPr>
          <p:nvPr>
            <p:ph type="body" idx="1"/>
          </p:nvPr>
        </p:nvSpPr>
        <p:spPr>
          <a:xfrm>
            <a:off x="357325" y="971054"/>
            <a:ext cx="55959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500" b="1" dirty="0">
                <a:solidFill>
                  <a:srgbClr val="004D4C"/>
                </a:solidFill>
                <a:latin typeface="Source Sans Pro"/>
                <a:ea typeface="Source Sans Pro"/>
                <a:cs typeface="Source Sans Pro"/>
                <a:sym typeface="Source Sans Pro"/>
              </a:rPr>
              <a:t>	</a:t>
            </a:r>
            <a:endParaRPr sz="2500" b="1" dirty="0">
              <a:solidFill>
                <a:srgbClr val="004D4C"/>
              </a:solidFill>
              <a:latin typeface="Source Sans Pro"/>
              <a:ea typeface="Source Sans Pro"/>
              <a:cs typeface="Source Sans Pro"/>
              <a:sym typeface="Source Sans Pro"/>
            </a:endParaRPr>
          </a:p>
        </p:txBody>
      </p:sp>
      <p:pic>
        <p:nvPicPr>
          <p:cNvPr id="125" name="Google Shape;125;p19"/>
          <p:cNvPicPr preferRelativeResize="0"/>
          <p:nvPr/>
        </p:nvPicPr>
        <p:blipFill rotWithShape="1">
          <a:blip r:embed="rId5">
            <a:alphaModFix/>
          </a:blip>
          <a:srcRect l="51376" t="-1650" b="1649"/>
          <a:stretch/>
        </p:blipFill>
        <p:spPr>
          <a:xfrm>
            <a:off x="0" y="445025"/>
            <a:ext cx="1000501" cy="260400"/>
          </a:xfrm>
          <a:prstGeom prst="rect">
            <a:avLst/>
          </a:prstGeom>
          <a:noFill/>
          <a:ln>
            <a:noFill/>
          </a:ln>
        </p:spPr>
      </p:pic>
      <p:sp>
        <p:nvSpPr>
          <p:cNvPr id="126" name="Google Shape;126;p19"/>
          <p:cNvSpPr txBox="1">
            <a:spLocks noGrp="1"/>
          </p:cNvSpPr>
          <p:nvPr>
            <p:ph type="title"/>
          </p:nvPr>
        </p:nvSpPr>
        <p:spPr>
          <a:xfrm>
            <a:off x="1049650" y="376775"/>
            <a:ext cx="2817000" cy="39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891"/>
              <a:buNone/>
            </a:pPr>
            <a:r>
              <a:rPr lang="en" sz="1818" dirty="0">
                <a:solidFill>
                  <a:srgbClr val="004D4C"/>
                </a:solidFill>
                <a:latin typeface="PT Serif"/>
                <a:ea typeface="PT Serif"/>
                <a:cs typeface="PT Serif"/>
                <a:sym typeface="PT Serif"/>
              </a:rPr>
              <a:t>Forgot Password	</a:t>
            </a:r>
            <a:endParaRPr sz="1818" dirty="0">
              <a:solidFill>
                <a:srgbClr val="004D4C"/>
              </a:solidFill>
              <a:latin typeface="PT Serif"/>
              <a:ea typeface="PT Serif"/>
              <a:cs typeface="PT Serif"/>
              <a:sym typeface="PT Serif"/>
            </a:endParaRPr>
          </a:p>
        </p:txBody>
      </p:sp>
      <p:sp>
        <p:nvSpPr>
          <p:cNvPr id="127" name="Google Shape;127;p19"/>
          <p:cNvSpPr/>
          <p:nvPr/>
        </p:nvSpPr>
        <p:spPr>
          <a:xfrm>
            <a:off x="6961290" y="4574450"/>
            <a:ext cx="1956600" cy="5109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28" name="Google Shape;128;p19"/>
          <p:cNvPicPr preferRelativeResize="0"/>
          <p:nvPr/>
        </p:nvPicPr>
        <p:blipFill>
          <a:blip r:embed="rId6">
            <a:alphaModFix/>
          </a:blip>
          <a:stretch>
            <a:fillRect/>
          </a:stretch>
        </p:blipFill>
        <p:spPr>
          <a:xfrm>
            <a:off x="7063128" y="4575320"/>
            <a:ext cx="1752923" cy="534600"/>
          </a:xfrm>
          <a:prstGeom prst="rect">
            <a:avLst/>
          </a:prstGeom>
          <a:noFill/>
          <a:ln>
            <a:noFill/>
          </a:ln>
        </p:spPr>
      </p:pic>
      <p:pic>
        <p:nvPicPr>
          <p:cNvPr id="3" name="Picture 2">
            <a:extLst>
              <a:ext uri="{FF2B5EF4-FFF2-40B4-BE49-F238E27FC236}">
                <a16:creationId xmlns:a16="http://schemas.microsoft.com/office/drawing/2014/main" id="{E8B498CB-E8C4-81CD-13CC-E0B0C4B38089}"/>
              </a:ext>
            </a:extLst>
          </p:cNvPr>
          <p:cNvPicPr>
            <a:picLocks noChangeAspect="1"/>
          </p:cNvPicPr>
          <p:nvPr/>
        </p:nvPicPr>
        <p:blipFill>
          <a:blip r:embed="rId7"/>
          <a:stretch>
            <a:fillRect/>
          </a:stretch>
        </p:blipFill>
        <p:spPr>
          <a:xfrm>
            <a:off x="4572000" y="1371801"/>
            <a:ext cx="3982303" cy="1805684"/>
          </a:xfrm>
          <a:prstGeom prst="rect">
            <a:avLst/>
          </a:prstGeom>
        </p:spPr>
      </p:pic>
    </p:spTree>
    <p:custDataLst>
      <p:tags r:id="rId1"/>
    </p:custDataLst>
    <p:extLst>
      <p:ext uri="{BB962C8B-B14F-4D97-AF65-F5344CB8AC3E}">
        <p14:creationId xmlns:p14="http://schemas.microsoft.com/office/powerpoint/2010/main" val="1006592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cxnSp>
        <p:nvCxnSpPr>
          <p:cNvPr id="119" name="Google Shape;119;p19"/>
          <p:cNvCxnSpPr/>
          <p:nvPr/>
        </p:nvCxnSpPr>
        <p:spPr>
          <a:xfrm>
            <a:off x="311700" y="4829900"/>
            <a:ext cx="8828100" cy="0"/>
          </a:xfrm>
          <a:prstGeom prst="straightConnector1">
            <a:avLst/>
          </a:prstGeom>
          <a:noFill/>
          <a:ln w="38100" cap="flat" cmpd="sng">
            <a:solidFill>
              <a:srgbClr val="004D4C"/>
            </a:solidFill>
            <a:prstDash val="solid"/>
            <a:round/>
            <a:headEnd type="none" w="med" len="med"/>
            <a:tailEnd type="none" w="med" len="med"/>
          </a:ln>
        </p:spPr>
      </p:cxnSp>
      <p:sp>
        <p:nvSpPr>
          <p:cNvPr id="120" name="Google Shape;120;p19"/>
          <p:cNvSpPr txBox="1">
            <a:spLocks noGrp="1"/>
          </p:cNvSpPr>
          <p:nvPr>
            <p:ph type="body" idx="1"/>
          </p:nvPr>
        </p:nvSpPr>
        <p:spPr>
          <a:xfrm>
            <a:off x="357325" y="1482638"/>
            <a:ext cx="3754487" cy="1364700"/>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US" sz="1200" dirty="0">
                <a:solidFill>
                  <a:schemeClr val="dk1"/>
                </a:solidFill>
                <a:latin typeface="Source Sans Pro"/>
                <a:ea typeface="Source Sans Pro"/>
                <a:cs typeface="Source Sans Pro"/>
                <a:sym typeface="Source Sans Pro"/>
              </a:rPr>
              <a:t>Now that the security question is set up, the user will be able to use the Forgot your password option when needed.</a:t>
            </a:r>
          </a:p>
          <a:p>
            <a:pPr marL="0" marR="279400" lvl="0" indent="0" algn="just" rtl="0">
              <a:spcBef>
                <a:spcPts val="800"/>
              </a:spcBef>
              <a:spcAft>
                <a:spcPts val="0"/>
              </a:spcAft>
              <a:buSzPts val="1100"/>
              <a:buNone/>
            </a:pPr>
            <a:r>
              <a:rPr lang="en-US" sz="1200" dirty="0">
                <a:solidFill>
                  <a:schemeClr val="dk1"/>
                </a:solidFill>
                <a:latin typeface="Source Sans Pro"/>
                <a:ea typeface="Source Sans Pro"/>
                <a:cs typeface="Source Sans Pro"/>
                <a:sym typeface="Source Sans Pro"/>
              </a:rPr>
              <a:t> </a:t>
            </a:r>
            <a:endParaRPr lang="en-US" sz="1200" dirty="0">
              <a:solidFill>
                <a:schemeClr val="dk1"/>
              </a:solidFill>
              <a:highlight>
                <a:srgbClr val="00FF00"/>
              </a:highlight>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sp>
        <p:nvSpPr>
          <p:cNvPr id="124" name="Google Shape;124;p19"/>
          <p:cNvSpPr txBox="1">
            <a:spLocks noGrp="1"/>
          </p:cNvSpPr>
          <p:nvPr>
            <p:ph type="body" idx="1"/>
          </p:nvPr>
        </p:nvSpPr>
        <p:spPr>
          <a:xfrm>
            <a:off x="357325" y="956150"/>
            <a:ext cx="55959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500" b="1" dirty="0">
                <a:solidFill>
                  <a:srgbClr val="004D4C"/>
                </a:solidFill>
                <a:latin typeface="Source Sans Pro"/>
                <a:ea typeface="Source Sans Pro"/>
                <a:cs typeface="Source Sans Pro"/>
                <a:sym typeface="Source Sans Pro"/>
              </a:rPr>
              <a:t>	</a:t>
            </a:r>
            <a:endParaRPr sz="2500" b="1" dirty="0">
              <a:solidFill>
                <a:srgbClr val="004D4C"/>
              </a:solidFill>
              <a:latin typeface="Source Sans Pro"/>
              <a:ea typeface="Source Sans Pro"/>
              <a:cs typeface="Source Sans Pro"/>
              <a:sym typeface="Source Sans Pro"/>
            </a:endParaRPr>
          </a:p>
        </p:txBody>
      </p:sp>
      <p:pic>
        <p:nvPicPr>
          <p:cNvPr id="125" name="Google Shape;125;p19"/>
          <p:cNvPicPr preferRelativeResize="0"/>
          <p:nvPr/>
        </p:nvPicPr>
        <p:blipFill rotWithShape="1">
          <a:blip r:embed="rId4">
            <a:alphaModFix/>
          </a:blip>
          <a:srcRect l="51376" t="-1650" b="1649"/>
          <a:stretch/>
        </p:blipFill>
        <p:spPr>
          <a:xfrm>
            <a:off x="0" y="445025"/>
            <a:ext cx="1000501" cy="260400"/>
          </a:xfrm>
          <a:prstGeom prst="rect">
            <a:avLst/>
          </a:prstGeom>
          <a:noFill/>
          <a:ln>
            <a:noFill/>
          </a:ln>
        </p:spPr>
      </p:pic>
      <p:sp>
        <p:nvSpPr>
          <p:cNvPr id="126" name="Google Shape;126;p19"/>
          <p:cNvSpPr txBox="1">
            <a:spLocks noGrp="1"/>
          </p:cNvSpPr>
          <p:nvPr>
            <p:ph type="title"/>
          </p:nvPr>
        </p:nvSpPr>
        <p:spPr>
          <a:xfrm>
            <a:off x="1049650" y="376775"/>
            <a:ext cx="2817000" cy="39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891"/>
              <a:buNone/>
            </a:pPr>
            <a:r>
              <a:rPr lang="en" sz="1818" dirty="0">
                <a:solidFill>
                  <a:srgbClr val="004D4C"/>
                </a:solidFill>
                <a:latin typeface="PT Serif"/>
                <a:ea typeface="PT Serif"/>
                <a:cs typeface="PT Serif"/>
                <a:sym typeface="PT Serif"/>
              </a:rPr>
              <a:t>Forgot Password	</a:t>
            </a:r>
            <a:endParaRPr sz="1818" dirty="0">
              <a:solidFill>
                <a:srgbClr val="004D4C"/>
              </a:solidFill>
              <a:latin typeface="PT Serif"/>
              <a:ea typeface="PT Serif"/>
              <a:cs typeface="PT Serif"/>
              <a:sym typeface="PT Serif"/>
            </a:endParaRPr>
          </a:p>
        </p:txBody>
      </p:sp>
      <p:sp>
        <p:nvSpPr>
          <p:cNvPr id="127" name="Google Shape;127;p19"/>
          <p:cNvSpPr/>
          <p:nvPr/>
        </p:nvSpPr>
        <p:spPr>
          <a:xfrm>
            <a:off x="6935253" y="4586300"/>
            <a:ext cx="1956600" cy="5109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28" name="Google Shape;128;p19"/>
          <p:cNvPicPr preferRelativeResize="0"/>
          <p:nvPr/>
        </p:nvPicPr>
        <p:blipFill>
          <a:blip r:embed="rId5">
            <a:alphaModFix/>
          </a:blip>
          <a:stretch>
            <a:fillRect/>
          </a:stretch>
        </p:blipFill>
        <p:spPr>
          <a:xfrm>
            <a:off x="7037091" y="4574450"/>
            <a:ext cx="1752923" cy="534600"/>
          </a:xfrm>
          <a:prstGeom prst="rect">
            <a:avLst/>
          </a:prstGeom>
          <a:noFill/>
          <a:ln>
            <a:noFill/>
          </a:ln>
        </p:spPr>
      </p:pic>
      <p:pic>
        <p:nvPicPr>
          <p:cNvPr id="3" name="Picture 2">
            <a:extLst>
              <a:ext uri="{FF2B5EF4-FFF2-40B4-BE49-F238E27FC236}">
                <a16:creationId xmlns:a16="http://schemas.microsoft.com/office/drawing/2014/main" id="{210D9936-C283-151D-DA14-2C3569F6CD21}"/>
              </a:ext>
            </a:extLst>
          </p:cNvPr>
          <p:cNvPicPr>
            <a:picLocks noChangeAspect="1"/>
          </p:cNvPicPr>
          <p:nvPr/>
        </p:nvPicPr>
        <p:blipFill>
          <a:blip r:embed="rId6"/>
          <a:stretch>
            <a:fillRect/>
          </a:stretch>
        </p:blipFill>
        <p:spPr>
          <a:xfrm>
            <a:off x="4111812" y="1627220"/>
            <a:ext cx="4894729" cy="1889060"/>
          </a:xfrm>
          <a:prstGeom prst="rect">
            <a:avLst/>
          </a:prstGeom>
        </p:spPr>
      </p:pic>
    </p:spTree>
    <p:custDataLst>
      <p:tags r:id="rId1"/>
    </p:custDataLst>
    <p:extLst>
      <p:ext uri="{BB962C8B-B14F-4D97-AF65-F5344CB8AC3E}">
        <p14:creationId xmlns:p14="http://schemas.microsoft.com/office/powerpoint/2010/main" val="1094476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a:extLst>
            <a:ext uri="{FF2B5EF4-FFF2-40B4-BE49-F238E27FC236}">
              <a16:creationId xmlns:a16="http://schemas.microsoft.com/office/drawing/2014/main" id="{4AA0D848-AB75-7946-DE04-72A37E625F49}"/>
            </a:ext>
          </a:extLst>
        </p:cNvPr>
        <p:cNvGrpSpPr/>
        <p:nvPr/>
      </p:nvGrpSpPr>
      <p:grpSpPr>
        <a:xfrm>
          <a:off x="0" y="0"/>
          <a:ext cx="0" cy="0"/>
          <a:chOff x="0" y="0"/>
          <a:chExt cx="0" cy="0"/>
        </a:xfrm>
      </p:grpSpPr>
      <p:cxnSp>
        <p:nvCxnSpPr>
          <p:cNvPr id="119" name="Google Shape;119;p19">
            <a:extLst>
              <a:ext uri="{FF2B5EF4-FFF2-40B4-BE49-F238E27FC236}">
                <a16:creationId xmlns:a16="http://schemas.microsoft.com/office/drawing/2014/main" id="{6057FB69-8DC0-52E2-AAB9-35834F7C2B7E}"/>
              </a:ext>
            </a:extLst>
          </p:cNvPr>
          <p:cNvCxnSpPr/>
          <p:nvPr/>
        </p:nvCxnSpPr>
        <p:spPr>
          <a:xfrm>
            <a:off x="311700" y="4829900"/>
            <a:ext cx="8828100" cy="0"/>
          </a:xfrm>
          <a:prstGeom prst="straightConnector1">
            <a:avLst/>
          </a:prstGeom>
          <a:noFill/>
          <a:ln w="38100" cap="flat" cmpd="sng">
            <a:solidFill>
              <a:srgbClr val="004D4C"/>
            </a:solidFill>
            <a:prstDash val="solid"/>
            <a:round/>
            <a:headEnd type="none" w="med" len="med"/>
            <a:tailEnd type="none" w="med" len="med"/>
          </a:ln>
        </p:spPr>
      </p:cxnSp>
      <p:sp>
        <p:nvSpPr>
          <p:cNvPr id="120" name="Google Shape;120;p19">
            <a:extLst>
              <a:ext uri="{FF2B5EF4-FFF2-40B4-BE49-F238E27FC236}">
                <a16:creationId xmlns:a16="http://schemas.microsoft.com/office/drawing/2014/main" id="{C72045E5-AC16-A24D-19FE-DAAA8A613D96}"/>
              </a:ext>
            </a:extLst>
          </p:cNvPr>
          <p:cNvSpPr txBox="1">
            <a:spLocks noGrp="1"/>
          </p:cNvSpPr>
          <p:nvPr>
            <p:ph type="body" idx="1"/>
          </p:nvPr>
        </p:nvSpPr>
        <p:spPr>
          <a:xfrm>
            <a:off x="357325" y="773676"/>
            <a:ext cx="3615585" cy="4056222"/>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US" sz="1200" b="1" dirty="0">
                <a:solidFill>
                  <a:schemeClr val="dk1"/>
                </a:solidFill>
                <a:latin typeface="Source Sans Pro"/>
                <a:ea typeface="Source Sans Pro"/>
                <a:cs typeface="Source Sans Pro"/>
                <a:sym typeface="Source Sans Pro"/>
              </a:rPr>
              <a:t>SHARE Job Posting Section Changes: </a:t>
            </a:r>
          </a:p>
          <a:p>
            <a:pPr marL="0" marR="279400" lvl="0" indent="0" algn="just" rtl="0">
              <a:spcBef>
                <a:spcPts val="800"/>
              </a:spcBef>
              <a:spcAft>
                <a:spcPts val="0"/>
              </a:spcAft>
              <a:buSzPts val="1100"/>
              <a:buNone/>
            </a:pPr>
            <a:r>
              <a:rPr lang="en-US" sz="1200" dirty="0">
                <a:solidFill>
                  <a:schemeClr val="dk1"/>
                </a:solidFill>
                <a:latin typeface="Source Sans Pro"/>
                <a:ea typeface="Source Sans Pro"/>
                <a:sym typeface="Source Sans Pro"/>
              </a:rPr>
              <a:t>State Personnel is implementing changes to their Minimum Qualification </a:t>
            </a:r>
          </a:p>
          <a:p>
            <a:pPr marL="0" marR="279400" lvl="0" indent="0" algn="just" rtl="0">
              <a:spcBef>
                <a:spcPts val="800"/>
              </a:spcBef>
              <a:spcAft>
                <a:spcPts val="0"/>
              </a:spcAft>
              <a:buSzPts val="1100"/>
              <a:buNone/>
            </a:pPr>
            <a:r>
              <a:rPr lang="en-US" sz="1200" b="1" dirty="0">
                <a:solidFill>
                  <a:schemeClr val="dk1"/>
                </a:solidFill>
                <a:latin typeface="Source Sans Pro"/>
                <a:ea typeface="Source Sans Pro"/>
                <a:cs typeface="Source Sans Pro"/>
                <a:sym typeface="Source Sans Pro"/>
              </a:rPr>
              <a:t>Things to remember: </a:t>
            </a:r>
          </a:p>
          <a:p>
            <a:pPr marL="171450" marR="279400" indent="-171450" algn="just">
              <a:spcBef>
                <a:spcPts val="800"/>
              </a:spcBef>
              <a:buSzPts val="1100"/>
            </a:pPr>
            <a:r>
              <a:rPr lang="en-US" sz="1200" dirty="0">
                <a:solidFill>
                  <a:schemeClr val="dk1"/>
                </a:solidFill>
                <a:latin typeface="Source Sans Pro"/>
                <a:ea typeface="Source Sans Pro"/>
                <a:cs typeface="Source Sans Pro"/>
                <a:sym typeface="Source Sans Pro"/>
              </a:rPr>
              <a:t>Job Posting Freeze 11/8 – 11/12 </a:t>
            </a:r>
          </a:p>
          <a:p>
            <a:pPr marL="628650" marR="279400" lvl="1" indent="-171450" algn="just">
              <a:spcBef>
                <a:spcPts val="800"/>
              </a:spcBef>
              <a:buSzPts val="1100"/>
            </a:pPr>
            <a:r>
              <a:rPr lang="en-US" sz="1100" dirty="0">
                <a:solidFill>
                  <a:schemeClr val="dk1"/>
                </a:solidFill>
                <a:latin typeface="Source Sans Pro"/>
                <a:ea typeface="Source Sans Pro"/>
                <a:sym typeface="Source Sans Pro"/>
              </a:rPr>
              <a:t>Do not create or submit new or draft postings</a:t>
            </a:r>
          </a:p>
          <a:p>
            <a:pPr marL="171450" marR="279400" indent="-171450" algn="just">
              <a:spcBef>
                <a:spcPts val="800"/>
              </a:spcBef>
              <a:buSzPts val="1100"/>
            </a:pPr>
            <a:r>
              <a:rPr lang="en-US" sz="1200" dirty="0">
                <a:solidFill>
                  <a:schemeClr val="dk1"/>
                </a:solidFill>
                <a:latin typeface="Source Sans Pro"/>
                <a:ea typeface="Source Sans Pro"/>
                <a:cs typeface="Source Sans Pro"/>
                <a:sym typeface="Source Sans Pro"/>
              </a:rPr>
              <a:t>Updated job titles will not have a substitution table defaulted in the posting. </a:t>
            </a:r>
          </a:p>
          <a:p>
            <a:pPr marL="628650" marR="279400" lvl="1" indent="-171450" algn="just">
              <a:spcBef>
                <a:spcPts val="800"/>
              </a:spcBef>
              <a:buSzPts val="1100"/>
            </a:pPr>
            <a:r>
              <a:rPr lang="en-US" sz="1100" dirty="0">
                <a:solidFill>
                  <a:schemeClr val="dk1"/>
                </a:solidFill>
                <a:latin typeface="Source Sans Pro"/>
                <a:ea typeface="Source Sans Pro"/>
                <a:sym typeface="Source Sans Pro"/>
              </a:rPr>
              <a:t>Delete the blank posting description section for the Substitution Table Description Type</a:t>
            </a:r>
          </a:p>
          <a:p>
            <a:pPr marL="0" marR="279400" lvl="0" indent="0" algn="just" rtl="0">
              <a:spcBef>
                <a:spcPts val="800"/>
              </a:spcBef>
              <a:spcAft>
                <a:spcPts val="0"/>
              </a:spcAft>
              <a:buSzPts val="1100"/>
              <a:buNone/>
            </a:pPr>
            <a:r>
              <a:rPr lang="en-US" sz="1200" dirty="0">
                <a:solidFill>
                  <a:schemeClr val="dk1"/>
                </a:solidFill>
                <a:latin typeface="Source Sans Pro"/>
                <a:ea typeface="Source Sans Pro"/>
                <a:cs typeface="Source Sans Pro"/>
                <a:sym typeface="Source Sans Pro"/>
              </a:rPr>
              <a:t> </a:t>
            </a:r>
            <a:endParaRPr lang="en-US" sz="1200" dirty="0">
              <a:solidFill>
                <a:schemeClr val="dk1"/>
              </a:solidFill>
              <a:highlight>
                <a:srgbClr val="00FF00"/>
              </a:highlight>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pic>
        <p:nvPicPr>
          <p:cNvPr id="125" name="Google Shape;125;p19">
            <a:extLst>
              <a:ext uri="{FF2B5EF4-FFF2-40B4-BE49-F238E27FC236}">
                <a16:creationId xmlns:a16="http://schemas.microsoft.com/office/drawing/2014/main" id="{1D535652-7A6C-A1B6-E3E0-C0537D6756B7}"/>
              </a:ext>
            </a:extLst>
          </p:cNvPr>
          <p:cNvPicPr preferRelativeResize="0"/>
          <p:nvPr/>
        </p:nvPicPr>
        <p:blipFill rotWithShape="1">
          <a:blip r:embed="rId4">
            <a:alphaModFix/>
          </a:blip>
          <a:srcRect l="51376" t="-1650" b="1649"/>
          <a:stretch/>
        </p:blipFill>
        <p:spPr>
          <a:xfrm>
            <a:off x="0" y="445025"/>
            <a:ext cx="1000501" cy="260400"/>
          </a:xfrm>
          <a:prstGeom prst="rect">
            <a:avLst/>
          </a:prstGeom>
          <a:noFill/>
          <a:ln>
            <a:noFill/>
          </a:ln>
        </p:spPr>
      </p:pic>
      <p:sp>
        <p:nvSpPr>
          <p:cNvPr id="126" name="Google Shape;126;p19">
            <a:extLst>
              <a:ext uri="{FF2B5EF4-FFF2-40B4-BE49-F238E27FC236}">
                <a16:creationId xmlns:a16="http://schemas.microsoft.com/office/drawing/2014/main" id="{121F4BA4-F589-A43D-6539-875F74D48389}"/>
              </a:ext>
            </a:extLst>
          </p:cNvPr>
          <p:cNvSpPr txBox="1">
            <a:spLocks noGrp="1"/>
          </p:cNvSpPr>
          <p:nvPr>
            <p:ph type="title"/>
          </p:nvPr>
        </p:nvSpPr>
        <p:spPr>
          <a:xfrm>
            <a:off x="1049650" y="376775"/>
            <a:ext cx="3717842" cy="39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891"/>
              <a:buNone/>
            </a:pPr>
            <a:r>
              <a:rPr lang="en" sz="1818" dirty="0">
                <a:solidFill>
                  <a:srgbClr val="004D4C"/>
                </a:solidFill>
                <a:latin typeface="PT Serif"/>
                <a:ea typeface="PT Serif"/>
                <a:cs typeface="PT Serif"/>
                <a:sym typeface="PT Serif"/>
              </a:rPr>
              <a:t>SHARE Recruiting Reminders	</a:t>
            </a:r>
            <a:endParaRPr sz="1818" dirty="0">
              <a:solidFill>
                <a:srgbClr val="004D4C"/>
              </a:solidFill>
              <a:latin typeface="PT Serif"/>
              <a:ea typeface="PT Serif"/>
              <a:cs typeface="PT Serif"/>
              <a:sym typeface="PT Serif"/>
            </a:endParaRPr>
          </a:p>
        </p:txBody>
      </p:sp>
      <p:sp>
        <p:nvSpPr>
          <p:cNvPr id="127" name="Google Shape;127;p19">
            <a:extLst>
              <a:ext uri="{FF2B5EF4-FFF2-40B4-BE49-F238E27FC236}">
                <a16:creationId xmlns:a16="http://schemas.microsoft.com/office/drawing/2014/main" id="{4F5A5EF1-0487-4050-DE02-8399A12B5156}"/>
              </a:ext>
            </a:extLst>
          </p:cNvPr>
          <p:cNvSpPr/>
          <p:nvPr/>
        </p:nvSpPr>
        <p:spPr>
          <a:xfrm>
            <a:off x="6935253" y="4586300"/>
            <a:ext cx="1956600" cy="5109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8" name="Google Shape;128;p19">
            <a:extLst>
              <a:ext uri="{FF2B5EF4-FFF2-40B4-BE49-F238E27FC236}">
                <a16:creationId xmlns:a16="http://schemas.microsoft.com/office/drawing/2014/main" id="{44D254A8-2466-32B0-1B90-0AB8A92CF585}"/>
              </a:ext>
            </a:extLst>
          </p:cNvPr>
          <p:cNvPicPr preferRelativeResize="0"/>
          <p:nvPr/>
        </p:nvPicPr>
        <p:blipFill>
          <a:blip r:embed="rId5">
            <a:alphaModFix/>
          </a:blip>
          <a:stretch>
            <a:fillRect/>
          </a:stretch>
        </p:blipFill>
        <p:spPr>
          <a:xfrm>
            <a:off x="7037091" y="4574450"/>
            <a:ext cx="1752923" cy="534600"/>
          </a:xfrm>
          <a:prstGeom prst="rect">
            <a:avLst/>
          </a:prstGeom>
          <a:noFill/>
          <a:ln>
            <a:noFill/>
          </a:ln>
        </p:spPr>
      </p:pic>
      <p:pic>
        <p:nvPicPr>
          <p:cNvPr id="8" name="Picture 7">
            <a:extLst>
              <a:ext uri="{FF2B5EF4-FFF2-40B4-BE49-F238E27FC236}">
                <a16:creationId xmlns:a16="http://schemas.microsoft.com/office/drawing/2014/main" id="{461FE478-4497-D8C6-EC5D-1AC00CA12989}"/>
              </a:ext>
            </a:extLst>
          </p:cNvPr>
          <p:cNvPicPr>
            <a:picLocks noChangeAspect="1"/>
          </p:cNvPicPr>
          <p:nvPr/>
        </p:nvPicPr>
        <p:blipFill>
          <a:blip r:embed="rId6"/>
          <a:stretch>
            <a:fillRect/>
          </a:stretch>
        </p:blipFill>
        <p:spPr>
          <a:xfrm>
            <a:off x="3972911" y="1233678"/>
            <a:ext cx="4628756" cy="2598869"/>
          </a:xfrm>
          <a:prstGeom prst="rect">
            <a:avLst/>
          </a:prstGeom>
        </p:spPr>
      </p:pic>
    </p:spTree>
    <p:custDataLst>
      <p:tags r:id="rId1"/>
    </p:custDataLst>
    <p:extLst>
      <p:ext uri="{BB962C8B-B14F-4D97-AF65-F5344CB8AC3E}">
        <p14:creationId xmlns:p14="http://schemas.microsoft.com/office/powerpoint/2010/main" val="3492415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
          <a:extLst>
            <a:ext uri="{FF2B5EF4-FFF2-40B4-BE49-F238E27FC236}">
              <a16:creationId xmlns:a16="http://schemas.microsoft.com/office/drawing/2014/main" id="{1FCFA906-5D3D-7310-F19D-B3153E1C1A23}"/>
            </a:ext>
          </a:extLst>
        </p:cNvPr>
        <p:cNvGrpSpPr/>
        <p:nvPr/>
      </p:nvGrpSpPr>
      <p:grpSpPr>
        <a:xfrm>
          <a:off x="0" y="0"/>
          <a:ext cx="0" cy="0"/>
          <a:chOff x="0" y="0"/>
          <a:chExt cx="0" cy="0"/>
        </a:xfrm>
      </p:grpSpPr>
      <p:cxnSp>
        <p:nvCxnSpPr>
          <p:cNvPr id="119" name="Google Shape;119;p19">
            <a:extLst>
              <a:ext uri="{FF2B5EF4-FFF2-40B4-BE49-F238E27FC236}">
                <a16:creationId xmlns:a16="http://schemas.microsoft.com/office/drawing/2014/main" id="{8F3AD299-1BA3-EE60-BF79-706BD0A5ADA1}"/>
              </a:ext>
            </a:extLst>
          </p:cNvPr>
          <p:cNvCxnSpPr/>
          <p:nvPr/>
        </p:nvCxnSpPr>
        <p:spPr>
          <a:xfrm>
            <a:off x="311700" y="4829900"/>
            <a:ext cx="8828100" cy="0"/>
          </a:xfrm>
          <a:prstGeom prst="straightConnector1">
            <a:avLst/>
          </a:prstGeom>
          <a:noFill/>
          <a:ln w="38100" cap="flat" cmpd="sng">
            <a:solidFill>
              <a:srgbClr val="004D4C"/>
            </a:solidFill>
            <a:prstDash val="solid"/>
            <a:round/>
            <a:headEnd type="none" w="med" len="med"/>
            <a:tailEnd type="none" w="med" len="med"/>
          </a:ln>
        </p:spPr>
      </p:cxnSp>
      <p:sp>
        <p:nvSpPr>
          <p:cNvPr id="120" name="Google Shape;120;p19">
            <a:extLst>
              <a:ext uri="{FF2B5EF4-FFF2-40B4-BE49-F238E27FC236}">
                <a16:creationId xmlns:a16="http://schemas.microsoft.com/office/drawing/2014/main" id="{5E3FEB8E-D742-D0EE-72A2-E481C84B3933}"/>
              </a:ext>
            </a:extLst>
          </p:cNvPr>
          <p:cNvSpPr txBox="1">
            <a:spLocks noGrp="1"/>
          </p:cNvSpPr>
          <p:nvPr>
            <p:ph type="body" idx="1"/>
          </p:nvPr>
        </p:nvSpPr>
        <p:spPr>
          <a:xfrm>
            <a:off x="157655" y="949025"/>
            <a:ext cx="4054891" cy="2822087"/>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US" sz="1200" b="1" dirty="0">
                <a:solidFill>
                  <a:schemeClr val="dk1"/>
                </a:solidFill>
                <a:latin typeface="Source Sans Pro"/>
                <a:ea typeface="Source Sans Pro"/>
              </a:rPr>
              <a:t>Transfers - Manage Hire/Personal Data</a:t>
            </a:r>
          </a:p>
          <a:p>
            <a:pPr marL="171450" indent="-171450">
              <a:lnSpc>
                <a:spcPct val="107000"/>
              </a:lnSpc>
              <a:spcAft>
                <a:spcPts val="800"/>
              </a:spcAft>
            </a:pPr>
            <a:r>
              <a:rPr lang="en-US" sz="1200" dirty="0">
                <a:solidFill>
                  <a:schemeClr val="dk1"/>
                </a:solidFill>
                <a:latin typeface="Source Sans Pro"/>
                <a:ea typeface="Source Sans Pro"/>
              </a:rPr>
              <a:t>Extremely important that you validate/update data</a:t>
            </a:r>
          </a:p>
          <a:p>
            <a:pPr marL="628650" lvl="1" indent="-171450">
              <a:lnSpc>
                <a:spcPct val="107000"/>
              </a:lnSpc>
              <a:spcAft>
                <a:spcPts val="800"/>
              </a:spcAft>
            </a:pPr>
            <a:r>
              <a:rPr lang="en-US" sz="1100" dirty="0">
                <a:solidFill>
                  <a:schemeClr val="dk1"/>
                </a:solidFill>
                <a:latin typeface="Source Sans Pro"/>
                <a:ea typeface="Source Sans Pro"/>
              </a:rPr>
              <a:t>Emails for state employees need to be added under Personal Data </a:t>
            </a:r>
          </a:p>
          <a:p>
            <a:pPr marL="0" indent="0">
              <a:lnSpc>
                <a:spcPct val="107000"/>
              </a:lnSpc>
              <a:spcAft>
                <a:spcPts val="800"/>
              </a:spcAft>
              <a:buNone/>
            </a:pPr>
            <a:r>
              <a:rPr lang="en-US" sz="1100" dirty="0">
                <a:solidFill>
                  <a:schemeClr val="dk1"/>
                </a:solidFill>
                <a:highlight>
                  <a:srgbClr val="00FF00"/>
                </a:highlight>
                <a:latin typeface="Source Sans Pro"/>
                <a:ea typeface="Source Sans Pro"/>
              </a:rPr>
              <a:t>Business Email Type &gt; Email address (agency.nm.gov) &gt;  Preferred</a:t>
            </a:r>
          </a:p>
          <a:p>
            <a:pPr marL="171450" indent="-171450">
              <a:lnSpc>
                <a:spcPct val="107000"/>
              </a:lnSpc>
              <a:spcAft>
                <a:spcPts val="800"/>
              </a:spcAft>
            </a:pPr>
            <a:endParaRPr lang="en-US" sz="1500" b="1" dirty="0">
              <a:solidFill>
                <a:schemeClr val="dk1"/>
              </a:solidFill>
              <a:latin typeface="Source Sans Pro"/>
              <a:ea typeface="Source Sans Pro"/>
              <a:cs typeface="Source Sans Pro"/>
              <a:sym typeface="Source Sans Pro"/>
            </a:endParaRPr>
          </a:p>
          <a:p>
            <a:pPr marL="0" indent="0">
              <a:lnSpc>
                <a:spcPct val="107000"/>
              </a:lnSpc>
              <a:spcAft>
                <a:spcPts val="800"/>
              </a:spcAft>
              <a:buNone/>
            </a:pPr>
            <a:r>
              <a:rPr lang="en-US" sz="1500" b="1" dirty="0">
                <a:solidFill>
                  <a:schemeClr val="dk1"/>
                </a:solidFill>
                <a:latin typeface="Source Sans Pro"/>
                <a:ea typeface="Source Sans Pro"/>
                <a:cs typeface="Source Sans Pro"/>
                <a:sym typeface="Source Sans Pro"/>
              </a:rPr>
              <a:t>C</a:t>
            </a:r>
            <a:r>
              <a:rPr lang="en-US" sz="1600" b="1" dirty="0">
                <a:solidFill>
                  <a:schemeClr val="dk1"/>
                </a:solidFill>
                <a:latin typeface="Source Sans Pro"/>
                <a:ea typeface="Source Sans Pro"/>
                <a:cs typeface="Source Sans Pro"/>
                <a:sym typeface="Source Sans Pro"/>
              </a:rPr>
              <a:t>ontinuous Postings</a:t>
            </a:r>
          </a:p>
          <a:p>
            <a:pPr marL="171450" indent="-171450">
              <a:lnSpc>
                <a:spcPct val="107000"/>
              </a:lnSpc>
              <a:spcAft>
                <a:spcPts val="800"/>
              </a:spcAft>
            </a:pPr>
            <a:r>
              <a:rPr lang="en-US" sz="1100" dirty="0">
                <a:solidFill>
                  <a:schemeClr val="dk1"/>
                </a:solidFill>
                <a:latin typeface="Source Sans Pro"/>
                <a:ea typeface="Source Sans Pro"/>
                <a:sym typeface="Source Sans Pro"/>
              </a:rPr>
              <a:t>Can not be more than 30 days unless approval obtained from State Personnel Office. </a:t>
            </a: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pic>
        <p:nvPicPr>
          <p:cNvPr id="125" name="Google Shape;125;p19">
            <a:extLst>
              <a:ext uri="{FF2B5EF4-FFF2-40B4-BE49-F238E27FC236}">
                <a16:creationId xmlns:a16="http://schemas.microsoft.com/office/drawing/2014/main" id="{D592C023-BFEF-51A6-B6A2-B35B9A54E7A3}"/>
              </a:ext>
            </a:extLst>
          </p:cNvPr>
          <p:cNvPicPr preferRelativeResize="0"/>
          <p:nvPr/>
        </p:nvPicPr>
        <p:blipFill rotWithShape="1">
          <a:blip r:embed="rId4">
            <a:alphaModFix/>
          </a:blip>
          <a:srcRect l="51376" t="-1650" b="1649"/>
          <a:stretch/>
        </p:blipFill>
        <p:spPr>
          <a:xfrm>
            <a:off x="0" y="445025"/>
            <a:ext cx="1000501" cy="260400"/>
          </a:xfrm>
          <a:prstGeom prst="rect">
            <a:avLst/>
          </a:prstGeom>
          <a:noFill/>
          <a:ln>
            <a:noFill/>
          </a:ln>
        </p:spPr>
      </p:pic>
      <p:sp>
        <p:nvSpPr>
          <p:cNvPr id="126" name="Google Shape;126;p19">
            <a:extLst>
              <a:ext uri="{FF2B5EF4-FFF2-40B4-BE49-F238E27FC236}">
                <a16:creationId xmlns:a16="http://schemas.microsoft.com/office/drawing/2014/main" id="{B2434452-5747-9871-8C35-52C9B1CB7596}"/>
              </a:ext>
            </a:extLst>
          </p:cNvPr>
          <p:cNvSpPr txBox="1">
            <a:spLocks noGrp="1"/>
          </p:cNvSpPr>
          <p:nvPr>
            <p:ph type="title"/>
          </p:nvPr>
        </p:nvSpPr>
        <p:spPr>
          <a:xfrm>
            <a:off x="1049650" y="376775"/>
            <a:ext cx="3774598" cy="39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891"/>
              <a:buNone/>
            </a:pPr>
            <a:r>
              <a:rPr lang="en" sz="1818" dirty="0">
                <a:solidFill>
                  <a:srgbClr val="004D4C"/>
                </a:solidFill>
                <a:latin typeface="PT Serif"/>
                <a:ea typeface="PT Serif"/>
                <a:cs typeface="PT Serif"/>
                <a:sym typeface="PT Serif"/>
              </a:rPr>
              <a:t>Recruitment Reminder Cont’d	</a:t>
            </a:r>
            <a:endParaRPr sz="1818" dirty="0">
              <a:solidFill>
                <a:srgbClr val="004D4C"/>
              </a:solidFill>
              <a:latin typeface="PT Serif"/>
              <a:ea typeface="PT Serif"/>
              <a:cs typeface="PT Serif"/>
              <a:sym typeface="PT Serif"/>
            </a:endParaRPr>
          </a:p>
        </p:txBody>
      </p:sp>
      <p:sp>
        <p:nvSpPr>
          <p:cNvPr id="127" name="Google Shape;127;p19">
            <a:extLst>
              <a:ext uri="{FF2B5EF4-FFF2-40B4-BE49-F238E27FC236}">
                <a16:creationId xmlns:a16="http://schemas.microsoft.com/office/drawing/2014/main" id="{DB39B4B4-A1B3-2D20-F6A5-79033A38E79A}"/>
              </a:ext>
            </a:extLst>
          </p:cNvPr>
          <p:cNvSpPr/>
          <p:nvPr/>
        </p:nvSpPr>
        <p:spPr>
          <a:xfrm>
            <a:off x="6935253" y="4586300"/>
            <a:ext cx="1956600" cy="5109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8" name="Google Shape;128;p19">
            <a:extLst>
              <a:ext uri="{FF2B5EF4-FFF2-40B4-BE49-F238E27FC236}">
                <a16:creationId xmlns:a16="http://schemas.microsoft.com/office/drawing/2014/main" id="{B2C2F759-3A9E-9BEE-17D2-DABA9186066D}"/>
              </a:ext>
            </a:extLst>
          </p:cNvPr>
          <p:cNvPicPr preferRelativeResize="0"/>
          <p:nvPr/>
        </p:nvPicPr>
        <p:blipFill>
          <a:blip r:embed="rId5">
            <a:alphaModFix/>
          </a:blip>
          <a:stretch>
            <a:fillRect/>
          </a:stretch>
        </p:blipFill>
        <p:spPr>
          <a:xfrm>
            <a:off x="7037091" y="4574450"/>
            <a:ext cx="1752923" cy="534600"/>
          </a:xfrm>
          <a:prstGeom prst="rect">
            <a:avLst/>
          </a:prstGeom>
          <a:noFill/>
          <a:ln>
            <a:noFill/>
          </a:ln>
        </p:spPr>
      </p:pic>
      <p:pic>
        <p:nvPicPr>
          <p:cNvPr id="8" name="Picture 7">
            <a:extLst>
              <a:ext uri="{FF2B5EF4-FFF2-40B4-BE49-F238E27FC236}">
                <a16:creationId xmlns:a16="http://schemas.microsoft.com/office/drawing/2014/main" id="{2DB61BC5-2F49-D945-683E-5BCFBB8E2FCC}"/>
              </a:ext>
            </a:extLst>
          </p:cNvPr>
          <p:cNvPicPr>
            <a:picLocks noChangeAspect="1"/>
          </p:cNvPicPr>
          <p:nvPr/>
        </p:nvPicPr>
        <p:blipFill>
          <a:blip r:embed="rId6"/>
          <a:stretch>
            <a:fillRect/>
          </a:stretch>
        </p:blipFill>
        <p:spPr>
          <a:xfrm>
            <a:off x="4127941" y="889360"/>
            <a:ext cx="4585307" cy="1682387"/>
          </a:xfrm>
          <a:prstGeom prst="rect">
            <a:avLst/>
          </a:prstGeom>
        </p:spPr>
      </p:pic>
    </p:spTree>
    <p:custDataLst>
      <p:tags r:id="rId1"/>
    </p:custDataLst>
    <p:extLst>
      <p:ext uri="{BB962C8B-B14F-4D97-AF65-F5344CB8AC3E}">
        <p14:creationId xmlns:p14="http://schemas.microsoft.com/office/powerpoint/2010/main" val="3304809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FC56BCC5-3771-A82D-06A2-EAFFB313C9DF}"/>
            </a:ext>
          </a:extLst>
        </p:cNvPr>
        <p:cNvGrpSpPr/>
        <p:nvPr/>
      </p:nvGrpSpPr>
      <p:grpSpPr>
        <a:xfrm>
          <a:off x="0" y="0"/>
          <a:ext cx="0" cy="0"/>
          <a:chOff x="0" y="0"/>
          <a:chExt cx="0" cy="0"/>
        </a:xfrm>
      </p:grpSpPr>
      <p:pic>
        <p:nvPicPr>
          <p:cNvPr id="63" name="Google Shape;63;p14">
            <a:extLst>
              <a:ext uri="{FF2B5EF4-FFF2-40B4-BE49-F238E27FC236}">
                <a16:creationId xmlns:a16="http://schemas.microsoft.com/office/drawing/2014/main" id="{853298CF-9E09-8AF9-90C0-94AAE6FAB0ED}"/>
              </a:ext>
            </a:extLst>
          </p:cNvPr>
          <p:cNvPicPr preferRelativeResize="0"/>
          <p:nvPr/>
        </p:nvPicPr>
        <p:blipFill rotWithShape="1">
          <a:blip r:embed="rId4">
            <a:alphaModFix/>
          </a:blip>
          <a:srcRect t="1987" b="2006"/>
          <a:stretch/>
        </p:blipFill>
        <p:spPr>
          <a:xfrm rot="10800000">
            <a:off x="0" y="-17487"/>
            <a:ext cx="9143999" cy="5178474"/>
          </a:xfrm>
          <a:prstGeom prst="rect">
            <a:avLst/>
          </a:prstGeom>
          <a:noFill/>
          <a:ln>
            <a:noFill/>
          </a:ln>
        </p:spPr>
      </p:pic>
      <p:sp>
        <p:nvSpPr>
          <p:cNvPr id="64" name="Google Shape;64;p14">
            <a:extLst>
              <a:ext uri="{FF2B5EF4-FFF2-40B4-BE49-F238E27FC236}">
                <a16:creationId xmlns:a16="http://schemas.microsoft.com/office/drawing/2014/main" id="{702F6049-7A05-A522-929A-7B5476007398}"/>
              </a:ext>
            </a:extLst>
          </p:cNvPr>
          <p:cNvSpPr txBox="1">
            <a:spLocks noGrp="1"/>
          </p:cNvSpPr>
          <p:nvPr>
            <p:ph type="ctrTitle" idx="4294967295"/>
          </p:nvPr>
        </p:nvSpPr>
        <p:spPr>
          <a:xfrm>
            <a:off x="311700" y="1628425"/>
            <a:ext cx="8520600" cy="86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3900" b="1" dirty="0">
                <a:solidFill>
                  <a:schemeClr val="lt1"/>
                </a:solidFill>
                <a:latin typeface="PT Serif"/>
                <a:ea typeface="PT Serif"/>
                <a:cs typeface="PT Serif"/>
                <a:sym typeface="PT Serif"/>
              </a:rPr>
              <a:t>Central Payroll Bureau</a:t>
            </a:r>
            <a:endParaRPr sz="3900" b="1" dirty="0">
              <a:solidFill>
                <a:schemeClr val="lt1"/>
              </a:solidFill>
              <a:latin typeface="PT Serif"/>
              <a:ea typeface="PT Serif"/>
              <a:cs typeface="PT Serif"/>
              <a:sym typeface="PT Serif"/>
            </a:endParaRPr>
          </a:p>
        </p:txBody>
      </p:sp>
      <p:sp>
        <p:nvSpPr>
          <p:cNvPr id="65" name="Google Shape;65;p14">
            <a:extLst>
              <a:ext uri="{FF2B5EF4-FFF2-40B4-BE49-F238E27FC236}">
                <a16:creationId xmlns:a16="http://schemas.microsoft.com/office/drawing/2014/main" id="{6B9AB0FC-B26E-67F9-96ED-6F46642CE385}"/>
              </a:ext>
            </a:extLst>
          </p:cNvPr>
          <p:cNvSpPr txBox="1">
            <a:spLocks noGrp="1"/>
          </p:cNvSpPr>
          <p:nvPr>
            <p:ph type="subTitle" idx="4294967295"/>
          </p:nvPr>
        </p:nvSpPr>
        <p:spPr>
          <a:xfrm>
            <a:off x="311700" y="2416225"/>
            <a:ext cx="8520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000" b="1" dirty="0">
                <a:solidFill>
                  <a:schemeClr val="lt1"/>
                </a:solidFill>
                <a:latin typeface="Source Sans Pro"/>
                <a:ea typeface="Source Sans Pro"/>
                <a:cs typeface="Source Sans Pro"/>
                <a:sym typeface="Source Sans Pro"/>
              </a:rPr>
              <a:t>Important Updates &amp; Information</a:t>
            </a:r>
            <a:endParaRPr sz="2000" b="1" dirty="0">
              <a:solidFill>
                <a:schemeClr val="lt1"/>
              </a:solidFill>
              <a:latin typeface="Source Sans Pro"/>
              <a:ea typeface="Source Sans Pro"/>
              <a:cs typeface="Source Sans Pro"/>
              <a:sym typeface="Source Sans Pro"/>
            </a:endParaRPr>
          </a:p>
        </p:txBody>
      </p:sp>
      <p:pic>
        <p:nvPicPr>
          <p:cNvPr id="66" name="Google Shape;66;p14">
            <a:extLst>
              <a:ext uri="{FF2B5EF4-FFF2-40B4-BE49-F238E27FC236}">
                <a16:creationId xmlns:a16="http://schemas.microsoft.com/office/drawing/2014/main" id="{E427E752-5537-945E-569B-7D34EF757198}"/>
              </a:ext>
            </a:extLst>
          </p:cNvPr>
          <p:cNvPicPr preferRelativeResize="0"/>
          <p:nvPr/>
        </p:nvPicPr>
        <p:blipFill>
          <a:blip r:embed="rId5">
            <a:alphaModFix/>
          </a:blip>
          <a:stretch>
            <a:fillRect/>
          </a:stretch>
        </p:blipFill>
        <p:spPr>
          <a:xfrm>
            <a:off x="311700" y="4302325"/>
            <a:ext cx="2158026" cy="658150"/>
          </a:xfrm>
          <a:prstGeom prst="rect">
            <a:avLst/>
          </a:prstGeom>
          <a:noFill/>
          <a:ln>
            <a:noFill/>
          </a:ln>
        </p:spPr>
      </p:pic>
      <p:cxnSp>
        <p:nvCxnSpPr>
          <p:cNvPr id="67" name="Google Shape;67;p14">
            <a:extLst>
              <a:ext uri="{FF2B5EF4-FFF2-40B4-BE49-F238E27FC236}">
                <a16:creationId xmlns:a16="http://schemas.microsoft.com/office/drawing/2014/main" id="{D5CE680F-EAEC-706E-F118-8E3E003BD16D}"/>
              </a:ext>
            </a:extLst>
          </p:cNvPr>
          <p:cNvCxnSpPr/>
          <p:nvPr/>
        </p:nvCxnSpPr>
        <p:spPr>
          <a:xfrm>
            <a:off x="394800" y="2416225"/>
            <a:ext cx="4332900" cy="0"/>
          </a:xfrm>
          <a:prstGeom prst="straightConnector1">
            <a:avLst/>
          </a:prstGeom>
          <a:noFill/>
          <a:ln w="38100" cap="flat" cmpd="sng">
            <a:solidFill>
              <a:schemeClr val="lt1"/>
            </a:solidFill>
            <a:prstDash val="solid"/>
            <a:round/>
            <a:headEnd type="none" w="med" len="med"/>
            <a:tailEnd type="none" w="med" len="med"/>
          </a:ln>
        </p:spPr>
      </p:cxnSp>
    </p:spTree>
    <p:custDataLst>
      <p:tags r:id="rId1"/>
    </p:custDataLst>
    <p:extLst>
      <p:ext uri="{BB962C8B-B14F-4D97-AF65-F5344CB8AC3E}">
        <p14:creationId xmlns:p14="http://schemas.microsoft.com/office/powerpoint/2010/main" val="3836402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body" idx="1"/>
          </p:nvPr>
        </p:nvSpPr>
        <p:spPr>
          <a:xfrm>
            <a:off x="357325" y="773675"/>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500" b="1" dirty="0">
                <a:solidFill>
                  <a:srgbClr val="004D4C"/>
                </a:solidFill>
                <a:latin typeface="Source Sans Pro"/>
                <a:ea typeface="Source Sans Pro"/>
                <a:cs typeface="Source Sans Pro"/>
                <a:sym typeface="Source Sans Pro"/>
              </a:rPr>
              <a:t>Payroll Pre-Audit</a:t>
            </a:r>
            <a:endParaRPr sz="2500" b="1" dirty="0">
              <a:solidFill>
                <a:srgbClr val="004D4C"/>
              </a:solidFill>
              <a:latin typeface="Source Sans Pro"/>
              <a:ea typeface="Source Sans Pro"/>
              <a:cs typeface="Source Sans Pro"/>
              <a:sym typeface="Source Sans Pro"/>
            </a:endParaRPr>
          </a:p>
        </p:txBody>
      </p:sp>
      <p:pic>
        <p:nvPicPr>
          <p:cNvPr id="92" name="Google Shape;92;p17"/>
          <p:cNvPicPr preferRelativeResize="0"/>
          <p:nvPr/>
        </p:nvPicPr>
        <p:blipFill>
          <a:blip r:embed="rId4">
            <a:alphaModFix/>
          </a:blip>
          <a:stretch>
            <a:fillRect/>
          </a:stretch>
        </p:blipFill>
        <p:spPr>
          <a:xfrm>
            <a:off x="6900150" y="4478523"/>
            <a:ext cx="1977774" cy="397000"/>
          </a:xfrm>
          <a:prstGeom prst="rect">
            <a:avLst/>
          </a:prstGeom>
          <a:noFill/>
          <a:ln>
            <a:noFill/>
          </a:ln>
        </p:spPr>
      </p:pic>
      <p:sp>
        <p:nvSpPr>
          <p:cNvPr id="93" name="Google Shape;93;p17"/>
          <p:cNvSpPr txBox="1">
            <a:spLocks noGrp="1"/>
          </p:cNvSpPr>
          <p:nvPr>
            <p:ph type="body" idx="1"/>
          </p:nvPr>
        </p:nvSpPr>
        <p:spPr>
          <a:xfrm>
            <a:off x="357325" y="1360050"/>
            <a:ext cx="8520600" cy="1211700"/>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Clr>
                <a:schemeClr val="dk1"/>
              </a:buClr>
              <a:buSzPts val="1100"/>
              <a:buFont typeface="Arial"/>
              <a:buNone/>
            </a:pPr>
            <a:r>
              <a:rPr lang="en-US" sz="1200" dirty="0">
                <a:solidFill>
                  <a:schemeClr val="dk1"/>
                </a:solidFill>
                <a:latin typeface="Source Sans Pro"/>
                <a:ea typeface="Source Sans Pro"/>
                <a:cs typeface="Source Sans Pro"/>
                <a:sym typeface="Source Sans Pro"/>
              </a:rPr>
              <a:t>To ensure a successful payroll, agencies should be running the necessary reports and queries at the end of payroll period and until payroll has processed. The agency should be auditing the data to ensure all employees have reported 80 payable hours (or scheduled part-time hours); managers, supervisors and/or timekeepers have approved reported time by Friday (adjustments can made on Monday); appropriate deductions have been taken; and that all forms submitted to DFA CPB have been processed.  </a:t>
            </a:r>
            <a:endParaRPr sz="1200" dirty="0">
              <a:solidFill>
                <a:schemeClr val="dk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cxnSp>
        <p:nvCxnSpPr>
          <p:cNvPr id="94" name="Google Shape;94;p17"/>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95" name="Google Shape;95;p17"/>
          <p:cNvPicPr preferRelativeResize="0"/>
          <p:nvPr/>
        </p:nvPicPr>
        <p:blipFill>
          <a:blip r:embed="rId5">
            <a:alphaModFix/>
          </a:blip>
          <a:stretch>
            <a:fillRect/>
          </a:stretch>
        </p:blipFill>
        <p:spPr>
          <a:xfrm>
            <a:off x="545425" y="2791088"/>
            <a:ext cx="267493" cy="265449"/>
          </a:xfrm>
          <a:prstGeom prst="rect">
            <a:avLst/>
          </a:prstGeom>
          <a:noFill/>
          <a:ln>
            <a:noFill/>
          </a:ln>
        </p:spPr>
      </p:pic>
      <p:sp>
        <p:nvSpPr>
          <p:cNvPr id="96" name="Google Shape;96;p17"/>
          <p:cNvSpPr txBox="1">
            <a:spLocks noGrp="1"/>
          </p:cNvSpPr>
          <p:nvPr>
            <p:ph type="body" idx="1"/>
          </p:nvPr>
        </p:nvSpPr>
        <p:spPr>
          <a:xfrm>
            <a:off x="871921" y="2724025"/>
            <a:ext cx="8006100" cy="534600"/>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US" sz="1200" dirty="0">
                <a:solidFill>
                  <a:schemeClr val="dk1"/>
                </a:solidFill>
                <a:latin typeface="Source Sans Pro"/>
                <a:ea typeface="Source Sans Pro"/>
                <a:cs typeface="Source Sans Pro"/>
                <a:sym typeface="Source Sans Pro"/>
              </a:rPr>
              <a:t>Central Payroll sends biweekly emails of the list of reports and queries that agencies should be running every pay period. Agencies are responsible for ensuring  employees are paid correctly and timely.</a:t>
            </a:r>
          </a:p>
          <a:p>
            <a:pPr marL="0" marR="279400" lvl="0" indent="0" algn="just" rtl="0">
              <a:spcBef>
                <a:spcPts val="800"/>
              </a:spcBef>
              <a:spcAft>
                <a:spcPts val="0"/>
              </a:spcAft>
              <a:buSzPts val="1100"/>
              <a:buNone/>
            </a:pPr>
            <a:endParaRPr sz="1200" dirty="0">
              <a:solidFill>
                <a:schemeClr val="dk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sp>
        <p:nvSpPr>
          <p:cNvPr id="97" name="Google Shape;97;p17"/>
          <p:cNvSpPr txBox="1">
            <a:spLocks noGrp="1"/>
          </p:cNvSpPr>
          <p:nvPr>
            <p:ph type="body" idx="1"/>
          </p:nvPr>
        </p:nvSpPr>
        <p:spPr>
          <a:xfrm>
            <a:off x="357325" y="3378725"/>
            <a:ext cx="8520600" cy="572700"/>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US" sz="1200" b="1" i="1" dirty="0">
                <a:solidFill>
                  <a:srgbClr val="DE8B26"/>
                </a:solidFill>
                <a:latin typeface="Source Sans Pro"/>
                <a:ea typeface="Source Sans Pro"/>
                <a:cs typeface="Source Sans Pro"/>
                <a:sym typeface="Source Sans Pro"/>
              </a:rPr>
              <a:t>Some reports and queries require specific system processes to have occurred to get the most accurate information (i.e., Time Admin, time loaded, loaded time calculated, etc.). </a:t>
            </a:r>
            <a:endParaRPr sz="1200" b="1" i="1" dirty="0">
              <a:solidFill>
                <a:srgbClr val="DE8B26"/>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sp>
        <p:nvSpPr>
          <p:cNvPr id="98" name="Google Shape;98;p17"/>
          <p:cNvSpPr txBox="1">
            <a:spLocks noGrp="1"/>
          </p:cNvSpPr>
          <p:nvPr>
            <p:ph type="title"/>
          </p:nvPr>
        </p:nvSpPr>
        <p:spPr>
          <a:xfrm>
            <a:off x="5372125" y="376775"/>
            <a:ext cx="2817000" cy="396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SzPts val="891"/>
              <a:buNone/>
            </a:pPr>
            <a:r>
              <a:rPr lang="en" sz="1818" dirty="0">
                <a:solidFill>
                  <a:srgbClr val="004D4C"/>
                </a:solidFill>
                <a:latin typeface="PT Serif"/>
                <a:ea typeface="PT Serif"/>
                <a:cs typeface="PT Serif"/>
                <a:sym typeface="PT Serif"/>
              </a:rPr>
              <a:t>Slide Topic</a:t>
            </a:r>
            <a:endParaRPr sz="1818" dirty="0">
              <a:solidFill>
                <a:srgbClr val="004D4C"/>
              </a:solidFill>
              <a:latin typeface="PT Serif"/>
              <a:ea typeface="PT Serif"/>
              <a:cs typeface="PT Serif"/>
              <a:sym typeface="PT Serif"/>
            </a:endParaRPr>
          </a:p>
        </p:txBody>
      </p:sp>
      <p:pic>
        <p:nvPicPr>
          <p:cNvPr id="99" name="Google Shape;99;p17"/>
          <p:cNvPicPr preferRelativeResize="0"/>
          <p:nvPr/>
        </p:nvPicPr>
        <p:blipFill rotWithShape="1">
          <a:blip r:embed="rId6">
            <a:alphaModFix/>
          </a:blip>
          <a:srcRect l="53471" t="-1650" b="1649"/>
          <a:stretch/>
        </p:blipFill>
        <p:spPr>
          <a:xfrm rot="10800000">
            <a:off x="8189125" y="445025"/>
            <a:ext cx="957400" cy="260400"/>
          </a:xfrm>
          <a:prstGeom prst="rect">
            <a:avLst/>
          </a:prstGeom>
          <a:noFill/>
          <a:ln>
            <a:noFill/>
          </a:ln>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18;p19">
            <a:extLst>
              <a:ext uri="{FF2B5EF4-FFF2-40B4-BE49-F238E27FC236}">
                <a16:creationId xmlns:a16="http://schemas.microsoft.com/office/drawing/2014/main" id="{E192184A-23A4-4C17-3FC4-C66E3F94E1BF}"/>
              </a:ext>
            </a:extLst>
          </p:cNvPr>
          <p:cNvPicPr preferRelativeResize="0"/>
          <p:nvPr/>
        </p:nvPicPr>
        <p:blipFill>
          <a:blip r:embed="rId4">
            <a:alphaModFix/>
          </a:blip>
          <a:stretch>
            <a:fillRect/>
          </a:stretch>
        </p:blipFill>
        <p:spPr>
          <a:xfrm>
            <a:off x="5941023" y="949792"/>
            <a:ext cx="3202977" cy="4193708"/>
          </a:xfrm>
          <a:prstGeom prst="rect">
            <a:avLst/>
          </a:prstGeom>
          <a:noFill/>
          <a:ln>
            <a:noFill/>
          </a:ln>
        </p:spPr>
      </p:pic>
      <p:sp>
        <p:nvSpPr>
          <p:cNvPr id="2" name="Title 1">
            <a:extLst>
              <a:ext uri="{FF2B5EF4-FFF2-40B4-BE49-F238E27FC236}">
                <a16:creationId xmlns:a16="http://schemas.microsoft.com/office/drawing/2014/main" id="{624C09DB-F594-157C-2B0F-83B61004A545}"/>
              </a:ext>
            </a:extLst>
          </p:cNvPr>
          <p:cNvSpPr>
            <a:spLocks noGrp="1"/>
          </p:cNvSpPr>
          <p:nvPr>
            <p:ph type="title"/>
          </p:nvPr>
        </p:nvSpPr>
        <p:spPr/>
        <p:txBody>
          <a:bodyPr>
            <a:normAutofit fontScale="90000"/>
          </a:bodyPr>
          <a:lstStyle/>
          <a:p>
            <a:r>
              <a:rPr lang="en-US" dirty="0"/>
              <a:t>List of beneficial queries and reports to be run biweekly:</a:t>
            </a:r>
          </a:p>
        </p:txBody>
      </p:sp>
      <p:sp>
        <p:nvSpPr>
          <p:cNvPr id="3" name="Text Placeholder 2">
            <a:extLst>
              <a:ext uri="{FF2B5EF4-FFF2-40B4-BE49-F238E27FC236}">
                <a16:creationId xmlns:a16="http://schemas.microsoft.com/office/drawing/2014/main" id="{BC6B7728-DAC6-4ACC-EDAB-264E11F80443}"/>
              </a:ext>
            </a:extLst>
          </p:cNvPr>
          <p:cNvSpPr>
            <a:spLocks noGrp="1"/>
          </p:cNvSpPr>
          <p:nvPr>
            <p:ph type="body" idx="1"/>
          </p:nvPr>
        </p:nvSpPr>
        <p:spPr/>
        <p:txBody>
          <a:bodyPr>
            <a:normAutofit fontScale="55000" lnSpcReduction="20000"/>
          </a:bodyPr>
          <a:lstStyle/>
          <a:p>
            <a:pPr marL="457200" algn="l"/>
            <a:r>
              <a:rPr lang="en-US" sz="1800" b="1" i="0" dirty="0">
                <a:solidFill>
                  <a:srgbClr val="242424"/>
                </a:solidFill>
                <a:effectLst/>
                <a:latin typeface="+mj-lt"/>
              </a:rPr>
              <a:t>Queries: </a:t>
            </a:r>
            <a:endParaRPr lang="en-US" sz="1800" b="0" i="0" dirty="0">
              <a:solidFill>
                <a:srgbClr val="242424"/>
              </a:solidFill>
              <a:effectLst/>
              <a:latin typeface="+mj-lt"/>
            </a:endParaRPr>
          </a:p>
          <a:p>
            <a:pPr lvl="1"/>
            <a:r>
              <a:rPr lang="en-US" sz="1500" b="1" i="0" dirty="0">
                <a:solidFill>
                  <a:srgbClr val="242424"/>
                </a:solidFill>
                <a:effectLst/>
                <a:latin typeface="+mj-lt"/>
              </a:rPr>
              <a:t>NMS_TL_NEEDS_APPROVAL_STATE</a:t>
            </a:r>
            <a:endParaRPr lang="en-US" sz="1500" b="0" i="0" dirty="0">
              <a:solidFill>
                <a:srgbClr val="242424"/>
              </a:solidFill>
              <a:effectLst/>
              <a:latin typeface="+mj-lt"/>
            </a:endParaRPr>
          </a:p>
          <a:p>
            <a:pPr lvl="1"/>
            <a:r>
              <a:rPr lang="en-US" sz="1500" b="1" i="0" dirty="0">
                <a:solidFill>
                  <a:srgbClr val="242424"/>
                </a:solidFill>
                <a:effectLst/>
                <a:latin typeface="+mj-lt"/>
              </a:rPr>
              <a:t>NMS_TL_REQ_APPROVAL_BY_DEPT</a:t>
            </a:r>
            <a:endParaRPr lang="en-US" sz="1500" b="0" i="0" dirty="0">
              <a:solidFill>
                <a:srgbClr val="242424"/>
              </a:solidFill>
              <a:effectLst/>
              <a:latin typeface="+mj-lt"/>
            </a:endParaRPr>
          </a:p>
          <a:p>
            <a:pPr lvl="1"/>
            <a:r>
              <a:rPr lang="en-US" sz="1500" b="1" i="0" dirty="0">
                <a:solidFill>
                  <a:srgbClr val="242424"/>
                </a:solidFill>
                <a:effectLst/>
                <a:latin typeface="+mj-lt"/>
              </a:rPr>
              <a:t>NMS_TL_UNDER80_RPTD</a:t>
            </a:r>
            <a:endParaRPr lang="en-US" sz="1500" b="0" i="0" dirty="0">
              <a:solidFill>
                <a:srgbClr val="242424"/>
              </a:solidFill>
              <a:effectLst/>
              <a:latin typeface="+mj-lt"/>
            </a:endParaRPr>
          </a:p>
          <a:p>
            <a:pPr lvl="1"/>
            <a:r>
              <a:rPr lang="en-US" sz="1500" b="1" i="0" dirty="0">
                <a:solidFill>
                  <a:srgbClr val="242424"/>
                </a:solidFill>
                <a:effectLst/>
                <a:latin typeface="+mj-lt"/>
              </a:rPr>
              <a:t>NMS_TL_OVER80        </a:t>
            </a:r>
            <a:endParaRPr lang="en-US" sz="1500" b="0" i="0" dirty="0">
              <a:solidFill>
                <a:srgbClr val="242424"/>
              </a:solidFill>
              <a:effectLst/>
              <a:latin typeface="+mj-lt"/>
            </a:endParaRPr>
          </a:p>
          <a:p>
            <a:pPr lvl="1"/>
            <a:r>
              <a:rPr lang="en-US" sz="1500" b="1" i="0" dirty="0">
                <a:solidFill>
                  <a:srgbClr val="242424"/>
                </a:solidFill>
                <a:effectLst/>
                <a:latin typeface="+mj-lt"/>
              </a:rPr>
              <a:t>NMS_TL_ALL_EXCEPTIONS</a:t>
            </a:r>
            <a:endParaRPr lang="en-US" sz="1500" b="0" i="0" dirty="0">
              <a:solidFill>
                <a:srgbClr val="242424"/>
              </a:solidFill>
              <a:effectLst/>
              <a:latin typeface="+mj-lt"/>
            </a:endParaRPr>
          </a:p>
          <a:p>
            <a:pPr lvl="1"/>
            <a:r>
              <a:rPr lang="en-US" sz="1500" b="1" i="0" dirty="0">
                <a:solidFill>
                  <a:srgbClr val="242424"/>
                </a:solidFill>
                <a:effectLst/>
                <a:latin typeface="+mj-lt"/>
              </a:rPr>
              <a:t>HRT_TLX20023_BUDREF_CLASS_DET</a:t>
            </a:r>
            <a:endParaRPr lang="en-US" sz="1500" b="0" i="0" dirty="0">
              <a:solidFill>
                <a:srgbClr val="242424"/>
              </a:solidFill>
              <a:effectLst/>
              <a:latin typeface="+mj-lt"/>
            </a:endParaRPr>
          </a:p>
          <a:p>
            <a:pPr lvl="1"/>
            <a:r>
              <a:rPr lang="en-US" sz="1500" b="1" i="0" dirty="0">
                <a:solidFill>
                  <a:srgbClr val="242424"/>
                </a:solidFill>
                <a:effectLst/>
                <a:latin typeface="+mj-lt"/>
              </a:rPr>
              <a:t>NMS_PY_TL_TAKEN_BY_PY</a:t>
            </a:r>
            <a:endParaRPr lang="en-US" sz="1500" b="0" i="0" dirty="0">
              <a:solidFill>
                <a:srgbClr val="242424"/>
              </a:solidFill>
              <a:effectLst/>
              <a:latin typeface="+mj-lt"/>
            </a:endParaRPr>
          </a:p>
          <a:p>
            <a:pPr lvl="1"/>
            <a:r>
              <a:rPr lang="en-US" sz="1500" b="1" i="0" dirty="0">
                <a:solidFill>
                  <a:srgbClr val="242424"/>
                </a:solidFill>
                <a:effectLst/>
                <a:latin typeface="+mj-lt"/>
              </a:rPr>
              <a:t>NMS_TL_MISSING_PAY_TIME</a:t>
            </a:r>
            <a:endParaRPr lang="en-US" sz="1500" b="0" i="0" dirty="0">
              <a:solidFill>
                <a:srgbClr val="242424"/>
              </a:solidFill>
              <a:effectLst/>
              <a:latin typeface="+mj-lt"/>
            </a:endParaRPr>
          </a:p>
          <a:p>
            <a:pPr lvl="1"/>
            <a:r>
              <a:rPr lang="en-US" sz="1500" b="1" i="0" dirty="0">
                <a:solidFill>
                  <a:srgbClr val="242424"/>
                </a:solidFill>
                <a:effectLst/>
                <a:latin typeface="+mj-lt"/>
              </a:rPr>
              <a:t>HRT_HOL_PAID_NO_REPORTED_TIME</a:t>
            </a:r>
            <a:endParaRPr lang="en-US" sz="1500" b="0" i="0" dirty="0">
              <a:solidFill>
                <a:srgbClr val="242424"/>
              </a:solidFill>
              <a:effectLst/>
              <a:latin typeface="+mj-lt"/>
            </a:endParaRPr>
          </a:p>
          <a:p>
            <a:pPr lvl="1"/>
            <a:r>
              <a:rPr lang="en-US" sz="1500" b="1" i="0" dirty="0">
                <a:solidFill>
                  <a:srgbClr val="242424"/>
                </a:solidFill>
                <a:effectLst/>
                <a:latin typeface="+mj-lt"/>
              </a:rPr>
              <a:t>NMS_BN_DEDUCTIONS_NOT_TAKEN</a:t>
            </a:r>
            <a:endParaRPr lang="en-US" sz="1500" b="0" i="0" dirty="0">
              <a:solidFill>
                <a:srgbClr val="242424"/>
              </a:solidFill>
              <a:effectLst/>
              <a:latin typeface="+mj-lt"/>
            </a:endParaRPr>
          </a:p>
          <a:p>
            <a:pPr lvl="1"/>
            <a:r>
              <a:rPr lang="en-US" sz="1500" b="1" i="0" dirty="0">
                <a:solidFill>
                  <a:srgbClr val="242424"/>
                </a:solidFill>
                <a:effectLst/>
                <a:latin typeface="+mj-lt"/>
              </a:rPr>
              <a:t>NMS_TL_UNDER40_REPORTED</a:t>
            </a:r>
            <a:endParaRPr lang="en-US" sz="1500" dirty="0">
              <a:solidFill>
                <a:srgbClr val="242424"/>
              </a:solidFill>
              <a:latin typeface="+mj-lt"/>
            </a:endParaRPr>
          </a:p>
          <a:p>
            <a:pPr lvl="1"/>
            <a:r>
              <a:rPr lang="en-US" sz="1500" b="1" i="0" dirty="0">
                <a:solidFill>
                  <a:srgbClr val="242424"/>
                </a:solidFill>
                <a:effectLst/>
                <a:latin typeface="+mj-lt"/>
              </a:rPr>
              <a:t>NMS_TL_UNDER80_PAY</a:t>
            </a:r>
            <a:endParaRPr lang="en-US" sz="1500" dirty="0">
              <a:solidFill>
                <a:srgbClr val="242424"/>
              </a:solidFill>
              <a:latin typeface="+mj-lt"/>
            </a:endParaRPr>
          </a:p>
          <a:p>
            <a:pPr lvl="1"/>
            <a:r>
              <a:rPr lang="en-US" sz="1500" b="1" i="0" dirty="0">
                <a:solidFill>
                  <a:srgbClr val="242424"/>
                </a:solidFill>
                <a:effectLst/>
                <a:latin typeface="+mj-lt"/>
              </a:rPr>
              <a:t>NMS_PY_HOL_MISSING</a:t>
            </a:r>
            <a:endParaRPr lang="en-US" sz="1500" b="0" i="0" dirty="0">
              <a:solidFill>
                <a:srgbClr val="242424"/>
              </a:solidFill>
              <a:effectLst/>
              <a:latin typeface="+mj-lt"/>
            </a:endParaRPr>
          </a:p>
          <a:p>
            <a:pPr marL="457200" algn="l"/>
            <a:endParaRPr lang="en-US" sz="1800" b="0" i="0" dirty="0">
              <a:solidFill>
                <a:srgbClr val="242424"/>
              </a:solidFill>
              <a:effectLst/>
              <a:latin typeface="+mj-lt"/>
            </a:endParaRPr>
          </a:p>
          <a:p>
            <a:pPr marL="457200" algn="l"/>
            <a:r>
              <a:rPr lang="en-US" sz="1800" b="1" i="0" dirty="0">
                <a:solidFill>
                  <a:srgbClr val="242424"/>
                </a:solidFill>
                <a:effectLst/>
                <a:latin typeface="+mj-lt"/>
              </a:rPr>
              <a:t>Reports:</a:t>
            </a:r>
            <a:endParaRPr lang="en-US" sz="1800" b="0" i="0" dirty="0">
              <a:solidFill>
                <a:srgbClr val="242424"/>
              </a:solidFill>
              <a:effectLst/>
              <a:latin typeface="+mj-lt"/>
            </a:endParaRPr>
          </a:p>
          <a:p>
            <a:pPr lvl="1"/>
            <a:r>
              <a:rPr lang="en-US" b="1" i="0" dirty="0">
                <a:solidFill>
                  <a:srgbClr val="242424"/>
                </a:solidFill>
                <a:effectLst/>
                <a:latin typeface="+mj-lt"/>
              </a:rPr>
              <a:t>Time and Labor&gt;Reports&gt;NMS EMPLOYEES NO TIME RPTD</a:t>
            </a:r>
            <a:endParaRPr lang="en-US" b="0" i="0" dirty="0">
              <a:solidFill>
                <a:srgbClr val="242424"/>
              </a:solidFill>
              <a:effectLst/>
              <a:latin typeface="+mj-lt"/>
            </a:endParaRPr>
          </a:p>
          <a:p>
            <a:pPr lvl="1"/>
            <a:r>
              <a:rPr lang="en-US" b="1" i="0" dirty="0">
                <a:solidFill>
                  <a:srgbClr val="242424"/>
                </a:solidFill>
                <a:effectLst/>
                <a:latin typeface="+mj-lt"/>
              </a:rPr>
              <a:t>Time and Labor&gt;Reports&gt;REPORTED TIME AUDIT</a:t>
            </a:r>
            <a:endParaRPr lang="en-US" b="0" i="0" dirty="0">
              <a:solidFill>
                <a:srgbClr val="242424"/>
              </a:solidFill>
              <a:effectLst/>
              <a:latin typeface="+mj-lt"/>
            </a:endParaRPr>
          </a:p>
          <a:p>
            <a:pPr lvl="1"/>
            <a:r>
              <a:rPr lang="en-US" b="1" i="0" dirty="0">
                <a:solidFill>
                  <a:srgbClr val="242424"/>
                </a:solidFill>
                <a:effectLst/>
                <a:latin typeface="+mj-lt"/>
              </a:rPr>
              <a:t>Time and Labor&gt;View Time&gt;UNPROCESSED REPORTED TIME</a:t>
            </a:r>
            <a:endParaRPr lang="en-US" b="0" i="0" dirty="0">
              <a:solidFill>
                <a:srgbClr val="242424"/>
              </a:solidFill>
              <a:effectLst/>
              <a:latin typeface="+mj-lt"/>
            </a:endParaRPr>
          </a:p>
          <a:p>
            <a:pPr lvl="1"/>
            <a:r>
              <a:rPr lang="en-US" b="1" i="0" dirty="0">
                <a:solidFill>
                  <a:srgbClr val="242424"/>
                </a:solidFill>
                <a:effectLst/>
                <a:latin typeface="+mj-lt"/>
              </a:rPr>
              <a:t>Time and Labor&gt;View Time&gt;UNPROCESSED PAYABLE TIME</a:t>
            </a:r>
            <a:endParaRPr lang="en-US" b="0" i="0" dirty="0">
              <a:solidFill>
                <a:srgbClr val="242424"/>
              </a:solidFill>
              <a:effectLst/>
              <a:latin typeface="+mj-lt"/>
            </a:endParaRPr>
          </a:p>
          <a:p>
            <a:pPr lvl="1"/>
            <a:r>
              <a:rPr lang="en-US" b="1" i="0" dirty="0">
                <a:solidFill>
                  <a:srgbClr val="242424"/>
                </a:solidFill>
                <a:effectLst/>
                <a:latin typeface="+mj-lt"/>
              </a:rPr>
              <a:t>Time and Labor&gt;View Time&gt;EXCEPTIONS</a:t>
            </a:r>
            <a:endParaRPr lang="en-US" b="0" i="0" dirty="0">
              <a:solidFill>
                <a:srgbClr val="242424"/>
              </a:solidFill>
              <a:effectLst/>
              <a:latin typeface="+mj-lt"/>
            </a:endParaRPr>
          </a:p>
          <a:p>
            <a:pPr lvl="1"/>
            <a:r>
              <a:rPr lang="en-US" b="1" i="0" dirty="0">
                <a:solidFill>
                  <a:srgbClr val="242424"/>
                </a:solidFill>
                <a:effectLst/>
                <a:latin typeface="+mj-lt"/>
              </a:rPr>
              <a:t>Time and Labor&gt;Reports&gt;PAYABLE STATUS</a:t>
            </a:r>
            <a:endParaRPr lang="en-US" b="0" i="0" dirty="0">
              <a:solidFill>
                <a:srgbClr val="242424"/>
              </a:solidFill>
              <a:effectLst/>
              <a:latin typeface="+mj-lt"/>
            </a:endParaRPr>
          </a:p>
          <a:p>
            <a:pPr marL="114300" indent="0" algn="l">
              <a:buNone/>
            </a:pPr>
            <a:r>
              <a:rPr lang="en-US" sz="1800" b="1" i="0" dirty="0">
                <a:solidFill>
                  <a:srgbClr val="242424"/>
                </a:solidFill>
                <a:effectLst/>
                <a:latin typeface="+mj-lt"/>
              </a:rPr>
              <a:t> </a:t>
            </a:r>
            <a:endParaRPr lang="en-US" sz="1800" b="0" i="0" dirty="0">
              <a:solidFill>
                <a:srgbClr val="242424"/>
              </a:solidFill>
              <a:effectLst/>
              <a:latin typeface="+mj-lt"/>
            </a:endParaRPr>
          </a:p>
          <a:p>
            <a:pPr marL="457200" algn="l"/>
            <a:r>
              <a:rPr lang="en-US" sz="1800" b="1" i="0" dirty="0">
                <a:solidFill>
                  <a:srgbClr val="242424"/>
                </a:solidFill>
                <a:effectLst/>
                <a:latin typeface="+mj-lt"/>
              </a:rPr>
              <a:t>Payroll for NA&gt;Payroll Processing&gt;Pay Period Reports:</a:t>
            </a:r>
            <a:endParaRPr lang="en-US" sz="1800" b="0" i="0" dirty="0">
              <a:solidFill>
                <a:srgbClr val="242424"/>
              </a:solidFill>
              <a:effectLst/>
              <a:latin typeface="+mj-lt"/>
            </a:endParaRPr>
          </a:p>
          <a:p>
            <a:pPr lvl="1"/>
            <a:r>
              <a:rPr lang="en-US" b="1" i="0" dirty="0">
                <a:solidFill>
                  <a:srgbClr val="242424"/>
                </a:solidFill>
                <a:effectLst/>
                <a:latin typeface="+mj-lt"/>
              </a:rPr>
              <a:t>NMS Agency Payroll Register</a:t>
            </a:r>
            <a:endParaRPr lang="en-US" b="0" i="0" dirty="0">
              <a:solidFill>
                <a:srgbClr val="242424"/>
              </a:solidFill>
              <a:effectLst/>
              <a:latin typeface="+mj-lt"/>
            </a:endParaRPr>
          </a:p>
          <a:p>
            <a:pPr lvl="1"/>
            <a:r>
              <a:rPr lang="en-US" b="1" i="0" dirty="0">
                <a:solidFill>
                  <a:srgbClr val="242424"/>
                </a:solidFill>
                <a:effectLst/>
                <a:latin typeface="+mj-lt"/>
              </a:rPr>
              <a:t>Deductions Not Taken</a:t>
            </a:r>
            <a:endParaRPr lang="en-US" b="0" i="0" dirty="0">
              <a:solidFill>
                <a:srgbClr val="242424"/>
              </a:solidFill>
              <a:effectLst/>
              <a:latin typeface="+mj-lt"/>
            </a:endParaRPr>
          </a:p>
        </p:txBody>
      </p:sp>
      <p:cxnSp>
        <p:nvCxnSpPr>
          <p:cNvPr id="5" name="Google Shape;119;p19">
            <a:extLst>
              <a:ext uri="{FF2B5EF4-FFF2-40B4-BE49-F238E27FC236}">
                <a16:creationId xmlns:a16="http://schemas.microsoft.com/office/drawing/2014/main" id="{BE9CF604-614B-1FA2-7AAB-C8B2B1F7EAE2}"/>
              </a:ext>
            </a:extLst>
          </p:cNvPr>
          <p:cNvCxnSpPr/>
          <p:nvPr/>
        </p:nvCxnSpPr>
        <p:spPr>
          <a:xfrm>
            <a:off x="311700" y="4829900"/>
            <a:ext cx="8828100" cy="0"/>
          </a:xfrm>
          <a:prstGeom prst="straightConnector1">
            <a:avLst/>
          </a:prstGeom>
          <a:noFill/>
          <a:ln w="38100" cap="flat" cmpd="sng">
            <a:solidFill>
              <a:srgbClr val="004D4C"/>
            </a:solidFill>
            <a:prstDash val="solid"/>
            <a:round/>
            <a:headEnd type="none" w="med" len="med"/>
            <a:tailEnd type="none" w="med" len="med"/>
          </a:ln>
        </p:spPr>
      </p:cxnSp>
      <p:pic>
        <p:nvPicPr>
          <p:cNvPr id="6" name="Google Shape;128;p19">
            <a:extLst>
              <a:ext uri="{FF2B5EF4-FFF2-40B4-BE49-F238E27FC236}">
                <a16:creationId xmlns:a16="http://schemas.microsoft.com/office/drawing/2014/main" id="{BB5E0010-3274-87DB-B63A-A81CDA8B786C}"/>
              </a:ext>
            </a:extLst>
          </p:cNvPr>
          <p:cNvPicPr preferRelativeResize="0"/>
          <p:nvPr/>
        </p:nvPicPr>
        <p:blipFill>
          <a:blip r:embed="rId5">
            <a:alphaModFix/>
          </a:blip>
          <a:stretch>
            <a:fillRect/>
          </a:stretch>
        </p:blipFill>
        <p:spPr>
          <a:xfrm>
            <a:off x="7386876" y="4562600"/>
            <a:ext cx="1752923" cy="534600"/>
          </a:xfrm>
          <a:prstGeom prst="rect">
            <a:avLst/>
          </a:prstGeom>
          <a:solidFill>
            <a:schemeClr val="accent5">
              <a:lumMod val="75000"/>
            </a:schemeClr>
          </a:solidFill>
          <a:ln>
            <a:noFill/>
          </a:ln>
        </p:spPr>
      </p:pic>
    </p:spTree>
    <p:custDataLst>
      <p:tags r:id="rId1"/>
    </p:custDataLst>
    <p:extLst>
      <p:ext uri="{BB962C8B-B14F-4D97-AF65-F5344CB8AC3E}">
        <p14:creationId xmlns:p14="http://schemas.microsoft.com/office/powerpoint/2010/main" val="430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0">
          <a:extLst>
            <a:ext uri="{FF2B5EF4-FFF2-40B4-BE49-F238E27FC236}">
              <a16:creationId xmlns:a16="http://schemas.microsoft.com/office/drawing/2014/main" id="{5F557167-63F3-8BFB-28FC-159201B70F8C}"/>
            </a:ext>
          </a:extLst>
        </p:cNvPr>
        <p:cNvGrpSpPr/>
        <p:nvPr/>
      </p:nvGrpSpPr>
      <p:grpSpPr>
        <a:xfrm>
          <a:off x="0" y="0"/>
          <a:ext cx="0" cy="0"/>
          <a:chOff x="0" y="0"/>
          <a:chExt cx="0" cy="0"/>
        </a:xfrm>
      </p:grpSpPr>
      <p:sp>
        <p:nvSpPr>
          <p:cNvPr id="91" name="Google Shape;91;p17">
            <a:extLst>
              <a:ext uri="{FF2B5EF4-FFF2-40B4-BE49-F238E27FC236}">
                <a16:creationId xmlns:a16="http://schemas.microsoft.com/office/drawing/2014/main" id="{18DFEDEC-59DC-E63D-1A0C-99EBC3B2111F}"/>
              </a:ext>
            </a:extLst>
          </p:cNvPr>
          <p:cNvSpPr txBox="1">
            <a:spLocks noGrp="1"/>
          </p:cNvSpPr>
          <p:nvPr>
            <p:ph type="body" idx="1"/>
          </p:nvPr>
        </p:nvSpPr>
        <p:spPr>
          <a:xfrm>
            <a:off x="357325" y="773675"/>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500" b="1" dirty="0">
                <a:solidFill>
                  <a:srgbClr val="004D4C"/>
                </a:solidFill>
                <a:latin typeface="Source Sans Pro"/>
                <a:ea typeface="Source Sans Pro"/>
                <a:cs typeface="Source Sans Pro"/>
                <a:sym typeface="Source Sans Pro"/>
              </a:rPr>
              <a:t>Third Party Process</a:t>
            </a:r>
            <a:endParaRPr sz="2500" b="1" dirty="0">
              <a:solidFill>
                <a:srgbClr val="004D4C"/>
              </a:solidFill>
              <a:latin typeface="Source Sans Pro"/>
              <a:ea typeface="Source Sans Pro"/>
              <a:cs typeface="Source Sans Pro"/>
              <a:sym typeface="Source Sans Pro"/>
            </a:endParaRPr>
          </a:p>
        </p:txBody>
      </p:sp>
      <p:pic>
        <p:nvPicPr>
          <p:cNvPr id="92" name="Google Shape;92;p17">
            <a:extLst>
              <a:ext uri="{FF2B5EF4-FFF2-40B4-BE49-F238E27FC236}">
                <a16:creationId xmlns:a16="http://schemas.microsoft.com/office/drawing/2014/main" id="{2A830660-623E-9728-8EA1-88619A6DE69B}"/>
              </a:ext>
            </a:extLst>
          </p:cNvPr>
          <p:cNvPicPr preferRelativeResize="0"/>
          <p:nvPr/>
        </p:nvPicPr>
        <p:blipFill>
          <a:blip r:embed="rId4">
            <a:alphaModFix/>
          </a:blip>
          <a:stretch>
            <a:fillRect/>
          </a:stretch>
        </p:blipFill>
        <p:spPr>
          <a:xfrm>
            <a:off x="6900150" y="4478523"/>
            <a:ext cx="1977774" cy="397000"/>
          </a:xfrm>
          <a:prstGeom prst="rect">
            <a:avLst/>
          </a:prstGeom>
          <a:noFill/>
          <a:ln>
            <a:noFill/>
          </a:ln>
        </p:spPr>
      </p:pic>
      <p:sp>
        <p:nvSpPr>
          <p:cNvPr id="93" name="Google Shape;93;p17">
            <a:extLst>
              <a:ext uri="{FF2B5EF4-FFF2-40B4-BE49-F238E27FC236}">
                <a16:creationId xmlns:a16="http://schemas.microsoft.com/office/drawing/2014/main" id="{A1AAF27C-14AA-7AE1-9069-58DF8D767FBE}"/>
              </a:ext>
            </a:extLst>
          </p:cNvPr>
          <p:cNvSpPr txBox="1">
            <a:spLocks noGrp="1"/>
          </p:cNvSpPr>
          <p:nvPr>
            <p:ph type="body" idx="1"/>
          </p:nvPr>
        </p:nvSpPr>
        <p:spPr>
          <a:xfrm>
            <a:off x="357325" y="1360050"/>
            <a:ext cx="8520600" cy="1211700"/>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Clr>
                <a:schemeClr val="dk1"/>
              </a:buClr>
              <a:buSzPts val="1100"/>
              <a:buFont typeface="Arial"/>
              <a:buNone/>
            </a:pPr>
            <a:r>
              <a:rPr lang="en-US" sz="1200" dirty="0">
                <a:solidFill>
                  <a:schemeClr val="dk1"/>
                </a:solidFill>
                <a:latin typeface="Source Sans Pro"/>
                <a:ea typeface="Source Sans Pro"/>
                <a:cs typeface="Source Sans Pro"/>
                <a:sym typeface="Source Sans Pro"/>
              </a:rPr>
              <a:t> Agencies are required to run the necessary queries after payroll processes have completed to reconcile their respective Business Units Bi-Weekly  payroll. The agency must reconcile  the data in HCM vs FIN to ensure all employees liabilities and expenses have posted to the correct funding source.  Requests to update Task Profiles should be sent to the Central Payroll Forms website with the request Form attached.  Central Payroll will not post PR journals that have reoccurring errors until corrections in either HCM or FIN are made.  Failure to make necessary corrections will delay the State’s posting of payroll. </a:t>
            </a:r>
            <a:endParaRPr sz="1200" dirty="0">
              <a:solidFill>
                <a:schemeClr val="dk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cxnSp>
        <p:nvCxnSpPr>
          <p:cNvPr id="94" name="Google Shape;94;p17">
            <a:extLst>
              <a:ext uri="{FF2B5EF4-FFF2-40B4-BE49-F238E27FC236}">
                <a16:creationId xmlns:a16="http://schemas.microsoft.com/office/drawing/2014/main" id="{58FD430F-DAB3-4142-BE6D-BBE0BF861E7E}"/>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95" name="Google Shape;95;p17">
            <a:extLst>
              <a:ext uri="{FF2B5EF4-FFF2-40B4-BE49-F238E27FC236}">
                <a16:creationId xmlns:a16="http://schemas.microsoft.com/office/drawing/2014/main" id="{5B4C646F-AB4A-392D-2F8F-0D8136B8C061}"/>
              </a:ext>
            </a:extLst>
          </p:cNvPr>
          <p:cNvPicPr preferRelativeResize="0"/>
          <p:nvPr/>
        </p:nvPicPr>
        <p:blipFill>
          <a:blip r:embed="rId5">
            <a:alphaModFix/>
          </a:blip>
          <a:stretch>
            <a:fillRect/>
          </a:stretch>
        </p:blipFill>
        <p:spPr>
          <a:xfrm>
            <a:off x="545425" y="2791088"/>
            <a:ext cx="267493" cy="265449"/>
          </a:xfrm>
          <a:prstGeom prst="rect">
            <a:avLst/>
          </a:prstGeom>
          <a:noFill/>
          <a:ln>
            <a:noFill/>
          </a:ln>
        </p:spPr>
      </p:pic>
      <p:sp>
        <p:nvSpPr>
          <p:cNvPr id="96" name="Google Shape;96;p17">
            <a:extLst>
              <a:ext uri="{FF2B5EF4-FFF2-40B4-BE49-F238E27FC236}">
                <a16:creationId xmlns:a16="http://schemas.microsoft.com/office/drawing/2014/main" id="{27C4D355-75E0-812D-BA53-E58B0F837A4F}"/>
              </a:ext>
            </a:extLst>
          </p:cNvPr>
          <p:cNvSpPr txBox="1">
            <a:spLocks noGrp="1"/>
          </p:cNvSpPr>
          <p:nvPr>
            <p:ph type="body" idx="1"/>
          </p:nvPr>
        </p:nvSpPr>
        <p:spPr>
          <a:xfrm>
            <a:off x="871921" y="2724024"/>
            <a:ext cx="8006003" cy="640035"/>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US" sz="1200" dirty="0">
                <a:solidFill>
                  <a:schemeClr val="dk1"/>
                </a:solidFill>
                <a:latin typeface="Source Sans Pro"/>
                <a:ea typeface="Source Sans Pro"/>
                <a:cs typeface="Source Sans Pro"/>
                <a:sym typeface="Source Sans Pro"/>
              </a:rPr>
              <a:t>Central Payroll sends email notifications to staff regarding their PR Journals errors needing corrections; for example, NO BUDGET ERRORS.  Please respond timely to our request so we can post your Journal.  Failure to respond will require payroll to escalate the issue to the CFO.  If payroll modify the accounting string for your payroll to post, the agency should immediately create a journal to correct to the appropriate funding source. </a:t>
            </a:r>
          </a:p>
          <a:p>
            <a:pPr marL="0" marR="279400" lvl="0" indent="0" algn="just" rtl="0">
              <a:spcBef>
                <a:spcPts val="800"/>
              </a:spcBef>
              <a:spcAft>
                <a:spcPts val="0"/>
              </a:spcAft>
              <a:buSzPts val="1100"/>
              <a:buNone/>
            </a:pPr>
            <a:endParaRPr lang="en-US" sz="1200" dirty="0">
              <a:solidFill>
                <a:schemeClr val="dk1"/>
              </a:solidFill>
              <a:latin typeface="Source Sans Pro"/>
              <a:ea typeface="Source Sans Pro"/>
              <a:cs typeface="Source Sans Pro"/>
              <a:sym typeface="Source Sans Pro"/>
            </a:endParaRPr>
          </a:p>
          <a:p>
            <a:pPr marL="0" marR="279400" lvl="0" indent="0" algn="just" rtl="0">
              <a:spcBef>
                <a:spcPts val="800"/>
              </a:spcBef>
              <a:spcAft>
                <a:spcPts val="0"/>
              </a:spcAft>
              <a:buSzPts val="1100"/>
              <a:buNone/>
            </a:pPr>
            <a:endParaRPr sz="1200" dirty="0">
              <a:solidFill>
                <a:schemeClr val="dk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pic>
        <p:nvPicPr>
          <p:cNvPr id="99" name="Google Shape;99;p17">
            <a:extLst>
              <a:ext uri="{FF2B5EF4-FFF2-40B4-BE49-F238E27FC236}">
                <a16:creationId xmlns:a16="http://schemas.microsoft.com/office/drawing/2014/main" id="{4926BD5D-BBB0-7FC2-4E75-E9AABDBF1DB7}"/>
              </a:ext>
            </a:extLst>
          </p:cNvPr>
          <p:cNvPicPr preferRelativeResize="0"/>
          <p:nvPr/>
        </p:nvPicPr>
        <p:blipFill rotWithShape="1">
          <a:blip r:embed="rId6">
            <a:alphaModFix/>
          </a:blip>
          <a:srcRect l="53471" t="-1650" b="1649"/>
          <a:stretch/>
        </p:blipFill>
        <p:spPr>
          <a:xfrm rot="10800000">
            <a:off x="8189125" y="445025"/>
            <a:ext cx="957400" cy="260400"/>
          </a:xfrm>
          <a:prstGeom prst="rect">
            <a:avLst/>
          </a:prstGeom>
          <a:noFill/>
          <a:ln>
            <a:noFill/>
          </a:ln>
        </p:spPr>
      </p:pic>
    </p:spTree>
    <p:custDataLst>
      <p:tags r:id="rId1"/>
    </p:custDataLst>
    <p:extLst>
      <p:ext uri="{BB962C8B-B14F-4D97-AF65-F5344CB8AC3E}">
        <p14:creationId xmlns:p14="http://schemas.microsoft.com/office/powerpoint/2010/main" val="237026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4">
            <a:alphaModFix/>
          </a:blip>
          <a:srcRect t="1987" b="2006"/>
          <a:stretch/>
        </p:blipFill>
        <p:spPr>
          <a:xfrm rot="10800000">
            <a:off x="1" y="-17250"/>
            <a:ext cx="9143999" cy="5178474"/>
          </a:xfrm>
          <a:prstGeom prst="rect">
            <a:avLst/>
          </a:prstGeom>
          <a:noFill/>
          <a:ln>
            <a:noFill/>
          </a:ln>
        </p:spPr>
      </p:pic>
      <p:sp>
        <p:nvSpPr>
          <p:cNvPr id="64" name="Google Shape;64;p14"/>
          <p:cNvSpPr txBox="1">
            <a:spLocks noGrp="1"/>
          </p:cNvSpPr>
          <p:nvPr>
            <p:ph type="ctrTitle" idx="4294967295"/>
          </p:nvPr>
        </p:nvSpPr>
        <p:spPr>
          <a:xfrm>
            <a:off x="311700" y="1628425"/>
            <a:ext cx="8520600" cy="86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3900" b="1" dirty="0">
                <a:solidFill>
                  <a:schemeClr val="lt1"/>
                </a:solidFill>
                <a:latin typeface="PT Serif"/>
                <a:ea typeface="PT Serif"/>
                <a:cs typeface="PT Serif"/>
                <a:sym typeface="PT Serif"/>
              </a:rPr>
              <a:t>SHARE HCM Team</a:t>
            </a:r>
            <a:endParaRPr sz="3900" b="1" dirty="0">
              <a:solidFill>
                <a:schemeClr val="lt1"/>
              </a:solidFill>
              <a:latin typeface="PT Serif"/>
              <a:ea typeface="PT Serif"/>
              <a:cs typeface="PT Serif"/>
              <a:sym typeface="PT Serif"/>
            </a:endParaRPr>
          </a:p>
        </p:txBody>
      </p:sp>
      <p:sp>
        <p:nvSpPr>
          <p:cNvPr id="65" name="Google Shape;65;p14"/>
          <p:cNvSpPr txBox="1">
            <a:spLocks noGrp="1"/>
          </p:cNvSpPr>
          <p:nvPr>
            <p:ph type="subTitle" idx="4294967295"/>
          </p:nvPr>
        </p:nvSpPr>
        <p:spPr>
          <a:xfrm>
            <a:off x="311700" y="2416225"/>
            <a:ext cx="8520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000" b="1" dirty="0">
                <a:solidFill>
                  <a:schemeClr val="lt1"/>
                </a:solidFill>
                <a:latin typeface="Source Sans Pro"/>
                <a:ea typeface="Source Sans Pro"/>
                <a:cs typeface="Source Sans Pro"/>
                <a:sym typeface="Source Sans Pro"/>
              </a:rPr>
              <a:t>Important Announcements</a:t>
            </a:r>
          </a:p>
          <a:p>
            <a:pPr marL="0" lvl="0" indent="0" algn="l" rtl="0">
              <a:spcBef>
                <a:spcPts val="0"/>
              </a:spcBef>
              <a:spcAft>
                <a:spcPts val="1200"/>
              </a:spcAft>
              <a:buNone/>
            </a:pPr>
            <a:endParaRPr sz="2000" b="1" dirty="0">
              <a:solidFill>
                <a:schemeClr val="lt1"/>
              </a:solidFill>
              <a:latin typeface="Source Sans Pro"/>
              <a:ea typeface="Source Sans Pro"/>
              <a:cs typeface="Source Sans Pro"/>
              <a:sym typeface="Source Sans Pro"/>
            </a:endParaRPr>
          </a:p>
        </p:txBody>
      </p:sp>
      <p:pic>
        <p:nvPicPr>
          <p:cNvPr id="66" name="Google Shape;66;p14"/>
          <p:cNvPicPr preferRelativeResize="0"/>
          <p:nvPr/>
        </p:nvPicPr>
        <p:blipFill>
          <a:blip r:embed="rId5">
            <a:alphaModFix/>
          </a:blip>
          <a:stretch>
            <a:fillRect/>
          </a:stretch>
        </p:blipFill>
        <p:spPr>
          <a:xfrm>
            <a:off x="311700" y="4302325"/>
            <a:ext cx="2158026" cy="658150"/>
          </a:xfrm>
          <a:prstGeom prst="rect">
            <a:avLst/>
          </a:prstGeom>
          <a:noFill/>
          <a:ln>
            <a:noFill/>
          </a:ln>
        </p:spPr>
      </p:pic>
      <p:cxnSp>
        <p:nvCxnSpPr>
          <p:cNvPr id="67" name="Google Shape;67;p14"/>
          <p:cNvCxnSpPr/>
          <p:nvPr/>
        </p:nvCxnSpPr>
        <p:spPr>
          <a:xfrm>
            <a:off x="394800" y="2416225"/>
            <a:ext cx="4332900" cy="0"/>
          </a:xfrm>
          <a:prstGeom prst="straightConnector1">
            <a:avLst/>
          </a:prstGeom>
          <a:noFill/>
          <a:ln w="38100" cap="flat" cmpd="sng">
            <a:solidFill>
              <a:schemeClr val="lt1"/>
            </a:solidFill>
            <a:prstDash val="solid"/>
            <a:round/>
            <a:headEnd type="none" w="med" len="med"/>
            <a:tailEnd type="none" w="med" len="med"/>
          </a:ln>
        </p:spPr>
      </p:cxn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p:nvPr/>
        </p:nvSpPr>
        <p:spPr>
          <a:xfrm>
            <a:off x="-18900" y="1017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34" name="Google Shape;134;p20"/>
          <p:cNvPicPr preferRelativeResize="0"/>
          <p:nvPr/>
        </p:nvPicPr>
        <p:blipFill rotWithShape="1">
          <a:blip r:embed="rId4">
            <a:alphaModFix/>
          </a:blip>
          <a:srcRect/>
          <a:stretch/>
        </p:blipFill>
        <p:spPr>
          <a:xfrm>
            <a:off x="0" y="445025"/>
            <a:ext cx="3304074" cy="534700"/>
          </a:xfrm>
          <a:prstGeom prst="rect">
            <a:avLst/>
          </a:prstGeom>
          <a:noFill/>
          <a:ln>
            <a:noFill/>
          </a:ln>
        </p:spPr>
      </p:pic>
      <p:sp>
        <p:nvSpPr>
          <p:cNvPr id="135" name="Google Shape;135;p20"/>
          <p:cNvSpPr txBox="1">
            <a:spLocks noGrp="1"/>
          </p:cNvSpPr>
          <p:nvPr>
            <p:ph type="title"/>
          </p:nvPr>
        </p:nvSpPr>
        <p:spPr>
          <a:xfrm>
            <a:off x="357325" y="445025"/>
            <a:ext cx="28170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dirty="0">
                <a:solidFill>
                  <a:schemeClr val="lt1"/>
                </a:solidFill>
                <a:latin typeface="PT Serif"/>
                <a:ea typeface="PT Serif"/>
                <a:cs typeface="PT Serif"/>
                <a:sym typeface="PT Serif"/>
              </a:rPr>
              <a:t>Direct Deposits</a:t>
            </a:r>
            <a:endParaRPr sz="2020" dirty="0">
              <a:solidFill>
                <a:schemeClr val="lt1"/>
              </a:solidFill>
              <a:latin typeface="PT Serif"/>
              <a:ea typeface="PT Serif"/>
              <a:cs typeface="PT Serif"/>
              <a:sym typeface="PT Serif"/>
            </a:endParaRPr>
          </a:p>
        </p:txBody>
      </p:sp>
      <p:sp>
        <p:nvSpPr>
          <p:cNvPr id="136" name="Google Shape;136;p20"/>
          <p:cNvSpPr txBox="1">
            <a:spLocks noGrp="1"/>
          </p:cNvSpPr>
          <p:nvPr>
            <p:ph type="body" idx="1"/>
          </p:nvPr>
        </p:nvSpPr>
        <p:spPr>
          <a:xfrm>
            <a:off x="357325" y="1188425"/>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500" b="1" dirty="0">
                <a:solidFill>
                  <a:schemeClr val="lt1"/>
                </a:solidFill>
                <a:latin typeface="Source Sans Pro"/>
                <a:ea typeface="Source Sans Pro"/>
                <a:cs typeface="Source Sans Pro"/>
                <a:sym typeface="Source Sans Pro"/>
              </a:rPr>
              <a:t>Direct Deposit Security &amp; Accuracy</a:t>
            </a:r>
            <a:endParaRPr sz="2500" b="1" dirty="0">
              <a:solidFill>
                <a:schemeClr val="lt1"/>
              </a:solidFill>
              <a:latin typeface="Source Sans Pro"/>
              <a:ea typeface="Source Sans Pro"/>
              <a:cs typeface="Source Sans Pro"/>
              <a:sym typeface="Source Sans Pro"/>
            </a:endParaRPr>
          </a:p>
        </p:txBody>
      </p:sp>
      <p:pic>
        <p:nvPicPr>
          <p:cNvPr id="137" name="Google Shape;137;p20"/>
          <p:cNvPicPr preferRelativeResize="0"/>
          <p:nvPr/>
        </p:nvPicPr>
        <p:blipFill>
          <a:blip r:embed="rId5">
            <a:alphaModFix/>
          </a:blip>
          <a:stretch>
            <a:fillRect/>
          </a:stretch>
        </p:blipFill>
        <p:spPr>
          <a:xfrm>
            <a:off x="357334" y="4433400"/>
            <a:ext cx="1877842" cy="572700"/>
          </a:xfrm>
          <a:prstGeom prst="rect">
            <a:avLst/>
          </a:prstGeom>
          <a:noFill/>
          <a:ln>
            <a:noFill/>
          </a:ln>
        </p:spPr>
      </p:pic>
      <p:sp>
        <p:nvSpPr>
          <p:cNvPr id="138" name="Google Shape;138;p20"/>
          <p:cNvSpPr txBox="1">
            <a:spLocks noGrp="1"/>
          </p:cNvSpPr>
          <p:nvPr>
            <p:ph type="body" idx="1"/>
          </p:nvPr>
        </p:nvSpPr>
        <p:spPr>
          <a:xfrm>
            <a:off x="223578" y="1657393"/>
            <a:ext cx="5722980" cy="2297681"/>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US" sz="1600" b="1" dirty="0">
                <a:solidFill>
                  <a:schemeClr val="lt1"/>
                </a:solidFill>
                <a:latin typeface="Source Sans Pro"/>
                <a:ea typeface="Source Sans Pro"/>
                <a:cs typeface="Source Sans Pro"/>
                <a:sym typeface="Source Sans Pro"/>
              </a:rPr>
              <a:t>Direct Deposit setup and changes continue to create issues due to mistakes and errors.</a:t>
            </a:r>
          </a:p>
          <a:p>
            <a:pPr marL="171450" marR="279400" indent="-171450" algn="just">
              <a:spcBef>
                <a:spcPts val="800"/>
              </a:spcBef>
              <a:buSzPts val="1100"/>
            </a:pPr>
            <a:r>
              <a:rPr lang="en-US" sz="1200" dirty="0">
                <a:solidFill>
                  <a:schemeClr val="lt1"/>
                </a:solidFill>
                <a:latin typeface="Source Sans Pro"/>
                <a:ea typeface="Source Sans Pro"/>
                <a:cs typeface="Source Sans Pro"/>
                <a:sym typeface="Source Sans Pro"/>
              </a:rPr>
              <a:t>Identity theft and fraud are on the rise and changes to direct deposit are the #1 issue seen in payroll fraud.</a:t>
            </a:r>
          </a:p>
          <a:p>
            <a:pPr marL="171450" marR="279400" indent="-171450" algn="just">
              <a:spcBef>
                <a:spcPts val="800"/>
              </a:spcBef>
              <a:buSzPts val="1100"/>
            </a:pPr>
            <a:r>
              <a:rPr lang="en-US" sz="1200" dirty="0">
                <a:solidFill>
                  <a:schemeClr val="lt1"/>
                </a:solidFill>
                <a:latin typeface="Source Sans Pro"/>
                <a:ea typeface="Source Sans Pro"/>
                <a:cs typeface="Source Sans Pro"/>
                <a:sym typeface="Source Sans Pro"/>
              </a:rPr>
              <a:t>Inputting incorrect or incomplete information when setting up or changing a direct deposit can delay your employees receiving their pay on time.</a:t>
            </a:r>
          </a:p>
          <a:p>
            <a:pPr marL="171450" marR="279400" indent="-171450" algn="just">
              <a:spcBef>
                <a:spcPts val="800"/>
              </a:spcBef>
              <a:buSzPts val="1100"/>
            </a:pPr>
            <a:r>
              <a:rPr lang="en-US" sz="1200" dirty="0">
                <a:solidFill>
                  <a:schemeClr val="lt1"/>
                </a:solidFill>
                <a:latin typeface="Source Sans Pro"/>
                <a:ea typeface="Source Sans Pro"/>
                <a:cs typeface="Source Sans Pro"/>
                <a:sym typeface="Source Sans Pro"/>
              </a:rPr>
              <a:t>These mistakes also mean more unnecessary work for the HR team. </a:t>
            </a: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pic>
        <p:nvPicPr>
          <p:cNvPr id="139" name="Google Shape;139;p20"/>
          <p:cNvPicPr preferRelativeResize="0"/>
          <p:nvPr/>
        </p:nvPicPr>
        <p:blipFill>
          <a:blip r:embed="rId6">
            <a:alphaModFix/>
          </a:blip>
          <a:stretch>
            <a:fillRect/>
          </a:stretch>
        </p:blipFill>
        <p:spPr>
          <a:xfrm>
            <a:off x="134951" y="4049800"/>
            <a:ext cx="267493" cy="265449"/>
          </a:xfrm>
          <a:prstGeom prst="rect">
            <a:avLst/>
          </a:prstGeom>
          <a:noFill/>
          <a:ln>
            <a:noFill/>
          </a:ln>
        </p:spPr>
      </p:pic>
      <p:sp>
        <p:nvSpPr>
          <p:cNvPr id="141" name="Google Shape;141;p20"/>
          <p:cNvSpPr txBox="1">
            <a:spLocks noGrp="1"/>
          </p:cNvSpPr>
          <p:nvPr>
            <p:ph type="body" idx="1"/>
          </p:nvPr>
        </p:nvSpPr>
        <p:spPr>
          <a:xfrm>
            <a:off x="402444" y="3858475"/>
            <a:ext cx="4672200" cy="534600"/>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1900"/>
              </a:spcAft>
              <a:buSzPts val="1100"/>
              <a:buNone/>
            </a:pPr>
            <a:r>
              <a:rPr lang="en" sz="1200" b="1" i="1" dirty="0">
                <a:solidFill>
                  <a:srgbClr val="DE8B26"/>
                </a:solidFill>
                <a:latin typeface="Source Sans Pro"/>
                <a:ea typeface="Source Sans Pro"/>
                <a:cs typeface="Source Sans Pro"/>
                <a:sym typeface="Source Sans Pro"/>
              </a:rPr>
              <a:t>Always double check or triple check all information input for direct deposits </a:t>
            </a:r>
            <a:endParaRPr sz="2095" dirty="0">
              <a:solidFill>
                <a:srgbClr val="DE8B26"/>
              </a:solidFill>
              <a:latin typeface="Source Sans Pro"/>
              <a:ea typeface="Source Sans Pro"/>
              <a:cs typeface="Source Sans Pro"/>
              <a:sym typeface="Source Sans Pro"/>
            </a:endParaRPr>
          </a:p>
        </p:txBody>
      </p:sp>
      <p:pic>
        <p:nvPicPr>
          <p:cNvPr id="142" name="Google Shape;142;p20"/>
          <p:cNvPicPr preferRelativeResize="0"/>
          <p:nvPr/>
        </p:nvPicPr>
        <p:blipFill>
          <a:blip r:embed="rId7">
            <a:alphaModFix/>
          </a:blip>
          <a:stretch>
            <a:fillRect/>
          </a:stretch>
        </p:blipFill>
        <p:spPr>
          <a:xfrm>
            <a:off x="6013793" y="1017725"/>
            <a:ext cx="3130207" cy="4173599"/>
          </a:xfrm>
          <a:prstGeom prst="rect">
            <a:avLst/>
          </a:prstGeom>
          <a:noFill/>
          <a:ln>
            <a:noFill/>
          </a:ln>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4">
          <a:extLst>
            <a:ext uri="{FF2B5EF4-FFF2-40B4-BE49-F238E27FC236}">
              <a16:creationId xmlns:a16="http://schemas.microsoft.com/office/drawing/2014/main" id="{1DC5E88C-5C76-A360-7481-0AF81DCE27FB}"/>
            </a:ext>
          </a:extLst>
        </p:cNvPr>
        <p:cNvGrpSpPr/>
        <p:nvPr/>
      </p:nvGrpSpPr>
      <p:grpSpPr>
        <a:xfrm>
          <a:off x="0" y="0"/>
          <a:ext cx="0" cy="0"/>
          <a:chOff x="0" y="0"/>
          <a:chExt cx="0" cy="0"/>
        </a:xfrm>
      </p:grpSpPr>
      <p:pic>
        <p:nvPicPr>
          <p:cNvPr id="155" name="Google Shape;155;p22">
            <a:extLst>
              <a:ext uri="{FF2B5EF4-FFF2-40B4-BE49-F238E27FC236}">
                <a16:creationId xmlns:a16="http://schemas.microsoft.com/office/drawing/2014/main" id="{4CFD51F5-21CD-D1A9-08BF-D1A4E7616F56}"/>
              </a:ext>
            </a:extLst>
          </p:cNvPr>
          <p:cNvPicPr preferRelativeResize="0"/>
          <p:nvPr/>
        </p:nvPicPr>
        <p:blipFill rotWithShape="1">
          <a:blip r:embed="rId4">
            <a:alphaModFix/>
          </a:blip>
          <a:srcRect t="1987" b="2006"/>
          <a:stretch/>
        </p:blipFill>
        <p:spPr>
          <a:xfrm rot="10800000">
            <a:off x="1" y="-17250"/>
            <a:ext cx="9143999" cy="5178474"/>
          </a:xfrm>
          <a:prstGeom prst="rect">
            <a:avLst/>
          </a:prstGeom>
          <a:noFill/>
          <a:ln>
            <a:noFill/>
          </a:ln>
        </p:spPr>
      </p:pic>
      <p:pic>
        <p:nvPicPr>
          <p:cNvPr id="157" name="Google Shape;157;p22">
            <a:extLst>
              <a:ext uri="{FF2B5EF4-FFF2-40B4-BE49-F238E27FC236}">
                <a16:creationId xmlns:a16="http://schemas.microsoft.com/office/drawing/2014/main" id="{0E3D7DE4-E3F8-B1AF-3750-62596D4AA5B1}"/>
              </a:ext>
            </a:extLst>
          </p:cNvPr>
          <p:cNvPicPr preferRelativeResize="0"/>
          <p:nvPr/>
        </p:nvPicPr>
        <p:blipFill>
          <a:blip r:embed="rId5">
            <a:alphaModFix/>
          </a:blip>
          <a:stretch>
            <a:fillRect/>
          </a:stretch>
        </p:blipFill>
        <p:spPr>
          <a:xfrm>
            <a:off x="270262" y="4317025"/>
            <a:ext cx="2158026" cy="658150"/>
          </a:xfrm>
          <a:prstGeom prst="rect">
            <a:avLst/>
          </a:prstGeom>
          <a:noFill/>
          <a:ln>
            <a:noFill/>
          </a:ln>
        </p:spPr>
      </p:pic>
      <p:pic>
        <p:nvPicPr>
          <p:cNvPr id="3" name="Picture 2">
            <a:extLst>
              <a:ext uri="{FF2B5EF4-FFF2-40B4-BE49-F238E27FC236}">
                <a16:creationId xmlns:a16="http://schemas.microsoft.com/office/drawing/2014/main" id="{A34EB5DB-7B5C-B777-3B3C-6D2A784BAD44}"/>
              </a:ext>
            </a:extLst>
          </p:cNvPr>
          <p:cNvPicPr>
            <a:picLocks noChangeAspect="1"/>
          </p:cNvPicPr>
          <p:nvPr/>
        </p:nvPicPr>
        <p:blipFill>
          <a:blip r:embed="rId6"/>
          <a:stretch>
            <a:fillRect/>
          </a:stretch>
        </p:blipFill>
        <p:spPr>
          <a:xfrm>
            <a:off x="4960672" y="265009"/>
            <a:ext cx="3510084" cy="4613481"/>
          </a:xfrm>
          <a:prstGeom prst="rect">
            <a:avLst/>
          </a:prstGeom>
        </p:spPr>
      </p:pic>
      <p:sp>
        <p:nvSpPr>
          <p:cNvPr id="5" name="Google Shape;138;p20">
            <a:extLst>
              <a:ext uri="{FF2B5EF4-FFF2-40B4-BE49-F238E27FC236}">
                <a16:creationId xmlns:a16="http://schemas.microsoft.com/office/drawing/2014/main" id="{2D045BD5-03D1-12BA-6761-D5A14C5C3986}"/>
              </a:ext>
            </a:extLst>
          </p:cNvPr>
          <p:cNvSpPr txBox="1">
            <a:spLocks noGrp="1"/>
          </p:cNvSpPr>
          <p:nvPr>
            <p:ph type="body" idx="1"/>
          </p:nvPr>
        </p:nvSpPr>
        <p:spPr>
          <a:xfrm>
            <a:off x="-1" y="565376"/>
            <a:ext cx="5025911" cy="3802693"/>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US" sz="1600" b="1" dirty="0">
                <a:solidFill>
                  <a:schemeClr val="lt1"/>
                </a:solidFill>
                <a:latin typeface="Source Sans Pro"/>
                <a:ea typeface="Source Sans Pro"/>
                <a:cs typeface="Source Sans Pro"/>
                <a:sym typeface="Source Sans Pro"/>
              </a:rPr>
              <a:t>Reminders when entering direct deposit information.</a:t>
            </a:r>
          </a:p>
          <a:p>
            <a:pPr marL="171450" marR="279400" indent="-171450" algn="just">
              <a:spcBef>
                <a:spcPts val="800"/>
              </a:spcBef>
              <a:buSzPts val="1100"/>
            </a:pPr>
            <a:r>
              <a:rPr lang="en-US" sz="1200" dirty="0">
                <a:solidFill>
                  <a:schemeClr val="lt1"/>
                </a:solidFill>
                <a:latin typeface="Source Sans Pro"/>
                <a:ea typeface="Source Sans Pro"/>
                <a:cs typeface="Source Sans Pro"/>
                <a:sym typeface="Source Sans Pro"/>
              </a:rPr>
              <a:t>All employees direct deposit additions or changes are complete by the hiring agency. Central Payroll will not add or change an employee’s direct deposit.</a:t>
            </a:r>
          </a:p>
          <a:p>
            <a:pPr marL="171450" marR="279400" indent="-171450" algn="just">
              <a:spcBef>
                <a:spcPts val="800"/>
              </a:spcBef>
              <a:buSzPts val="1100"/>
            </a:pPr>
            <a:r>
              <a:rPr lang="en-US" sz="1200" dirty="0">
                <a:solidFill>
                  <a:schemeClr val="lt1"/>
                </a:solidFill>
                <a:latin typeface="Source Sans Pro"/>
                <a:ea typeface="Source Sans Pro"/>
                <a:cs typeface="Source Sans Pro"/>
                <a:sym typeface="Source Sans Pro"/>
              </a:rPr>
              <a:t>All Direct Deposit input must have the appropriate documentation before input into HCM.</a:t>
            </a:r>
          </a:p>
          <a:p>
            <a:pPr marL="171450" marR="279400" indent="-171450" algn="just">
              <a:spcBef>
                <a:spcPts val="800"/>
              </a:spcBef>
              <a:buSzPts val="1100"/>
            </a:pPr>
            <a:r>
              <a:rPr lang="en-US" sz="1200" dirty="0">
                <a:solidFill>
                  <a:schemeClr val="lt1"/>
                </a:solidFill>
                <a:latin typeface="Source Sans Pro"/>
                <a:ea typeface="Source Sans Pro"/>
                <a:cs typeface="Source Sans Pro"/>
                <a:sym typeface="Source Sans Pro"/>
              </a:rPr>
              <a:t>Required Documentation:</a:t>
            </a:r>
          </a:p>
          <a:p>
            <a:pPr marL="628650" marR="279400" lvl="1" indent="-171450" algn="just">
              <a:spcBef>
                <a:spcPts val="800"/>
              </a:spcBef>
              <a:buSzPts val="1100"/>
            </a:pPr>
            <a:r>
              <a:rPr lang="en-US" sz="1000" dirty="0">
                <a:solidFill>
                  <a:schemeClr val="lt1"/>
                </a:solidFill>
                <a:latin typeface="Source Sans Pro"/>
                <a:ea typeface="Source Sans Pro"/>
                <a:cs typeface="Source Sans Pro"/>
                <a:sym typeface="Source Sans Pro"/>
              </a:rPr>
              <a:t>Direct Deposit Authorization form, signed and dated.</a:t>
            </a:r>
          </a:p>
          <a:p>
            <a:pPr marL="628650" marR="279400" lvl="1" indent="-171450" algn="just">
              <a:spcBef>
                <a:spcPts val="800"/>
              </a:spcBef>
              <a:buSzPts val="1100"/>
            </a:pPr>
            <a:r>
              <a:rPr lang="en-US" sz="1000" dirty="0">
                <a:solidFill>
                  <a:schemeClr val="lt1"/>
                </a:solidFill>
                <a:latin typeface="Source Sans Pro"/>
                <a:ea typeface="Source Sans Pro"/>
                <a:cs typeface="Source Sans Pro"/>
                <a:sym typeface="Source Sans Pro"/>
              </a:rPr>
              <a:t>The first page of the MOST RECENT bank statement for the account, showing the employees name on the account and the account number with all the financial information redacted.</a:t>
            </a:r>
          </a:p>
          <a:p>
            <a:pPr marL="628650" marR="279400" lvl="1" indent="-171450" algn="just">
              <a:spcBef>
                <a:spcPts val="800"/>
              </a:spcBef>
              <a:buSzPts val="1100"/>
            </a:pPr>
            <a:r>
              <a:rPr lang="en-US" sz="1000" dirty="0">
                <a:solidFill>
                  <a:schemeClr val="lt1"/>
                </a:solidFill>
                <a:latin typeface="Source Sans Pro"/>
                <a:ea typeface="Source Sans Pro"/>
                <a:cs typeface="Source Sans Pro"/>
                <a:sym typeface="Source Sans Pro"/>
              </a:rPr>
              <a:t>OR for a checking account, a voided pre-printed check listing the employee as the account owner</a:t>
            </a:r>
          </a:p>
          <a:p>
            <a:pPr marL="171450" marR="279400" indent="-171450" algn="just">
              <a:spcBef>
                <a:spcPts val="800"/>
              </a:spcBef>
              <a:buSzPts val="1100"/>
            </a:pPr>
            <a:endParaRPr sz="2095" dirty="0">
              <a:solidFill>
                <a:srgbClr val="DE8B26"/>
              </a:solidFill>
              <a:latin typeface="Source Sans Pro"/>
              <a:ea typeface="Source Sans Pro"/>
              <a:cs typeface="Source Sans Pro"/>
              <a:sym typeface="Source Sans Pro"/>
            </a:endParaRPr>
          </a:p>
        </p:txBody>
      </p:sp>
    </p:spTree>
    <p:custDataLst>
      <p:tags r:id="rId1"/>
    </p:custDataLst>
    <p:extLst>
      <p:ext uri="{BB962C8B-B14F-4D97-AF65-F5344CB8AC3E}">
        <p14:creationId xmlns:p14="http://schemas.microsoft.com/office/powerpoint/2010/main" val="216691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4B962CB3-381B-E59A-2A60-3D72972A7387}"/>
            </a:ext>
          </a:extLst>
        </p:cNvPr>
        <p:cNvGrpSpPr/>
        <p:nvPr/>
      </p:nvGrpSpPr>
      <p:grpSpPr>
        <a:xfrm>
          <a:off x="0" y="0"/>
          <a:ext cx="0" cy="0"/>
          <a:chOff x="0" y="0"/>
          <a:chExt cx="0" cy="0"/>
        </a:xfrm>
      </p:grpSpPr>
      <p:sp>
        <p:nvSpPr>
          <p:cNvPr id="104" name="Google Shape;104;p18">
            <a:extLst>
              <a:ext uri="{FF2B5EF4-FFF2-40B4-BE49-F238E27FC236}">
                <a16:creationId xmlns:a16="http://schemas.microsoft.com/office/drawing/2014/main" id="{6881344A-A4B6-B3D6-644A-0373ECE34F02}"/>
              </a:ext>
            </a:extLst>
          </p:cNvPr>
          <p:cNvSpPr/>
          <p:nvPr/>
        </p:nvSpPr>
        <p:spPr>
          <a:xfrm>
            <a:off x="-18900" y="1017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5" name="Google Shape;105;p18">
            <a:extLst>
              <a:ext uri="{FF2B5EF4-FFF2-40B4-BE49-F238E27FC236}">
                <a16:creationId xmlns:a16="http://schemas.microsoft.com/office/drawing/2014/main" id="{5C2BB783-508E-3E40-74A5-5E77E8D1C029}"/>
              </a:ext>
            </a:extLst>
          </p:cNvPr>
          <p:cNvPicPr preferRelativeResize="0"/>
          <p:nvPr/>
        </p:nvPicPr>
        <p:blipFill rotWithShape="1">
          <a:blip r:embed="rId4">
            <a:alphaModFix/>
          </a:blip>
          <a:srcRect/>
          <a:stretch/>
        </p:blipFill>
        <p:spPr>
          <a:xfrm>
            <a:off x="0" y="445025"/>
            <a:ext cx="3304074" cy="534700"/>
          </a:xfrm>
          <a:prstGeom prst="rect">
            <a:avLst/>
          </a:prstGeom>
          <a:noFill/>
          <a:ln>
            <a:noFill/>
          </a:ln>
        </p:spPr>
      </p:pic>
      <p:sp>
        <p:nvSpPr>
          <p:cNvPr id="106" name="Google Shape;106;p18">
            <a:extLst>
              <a:ext uri="{FF2B5EF4-FFF2-40B4-BE49-F238E27FC236}">
                <a16:creationId xmlns:a16="http://schemas.microsoft.com/office/drawing/2014/main" id="{A90D6898-B747-766D-FFE4-09FF907556E6}"/>
              </a:ext>
            </a:extLst>
          </p:cNvPr>
          <p:cNvSpPr txBox="1">
            <a:spLocks noGrp="1"/>
          </p:cNvSpPr>
          <p:nvPr>
            <p:ph type="title"/>
          </p:nvPr>
        </p:nvSpPr>
        <p:spPr>
          <a:xfrm>
            <a:off x="78723" y="445025"/>
            <a:ext cx="3095602"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ts val="990"/>
              <a:buNone/>
            </a:pPr>
            <a:r>
              <a:rPr lang="en" sz="2020" dirty="0">
                <a:solidFill>
                  <a:schemeClr val="lt1"/>
                </a:solidFill>
                <a:latin typeface="PT Serif"/>
                <a:ea typeface="PT Serif"/>
                <a:cs typeface="PT Serif"/>
                <a:sym typeface="PT Serif"/>
              </a:rPr>
              <a:t>FLSA Change Jan. 1</a:t>
            </a:r>
            <a:r>
              <a:rPr lang="en" sz="2020" baseline="30000" dirty="0">
                <a:solidFill>
                  <a:schemeClr val="lt1"/>
                </a:solidFill>
                <a:latin typeface="PT Serif"/>
                <a:ea typeface="PT Serif"/>
                <a:cs typeface="PT Serif"/>
                <a:sym typeface="PT Serif"/>
              </a:rPr>
              <a:t>st</a:t>
            </a:r>
            <a:r>
              <a:rPr lang="en" sz="2020" dirty="0">
                <a:solidFill>
                  <a:schemeClr val="lt1"/>
                </a:solidFill>
                <a:latin typeface="PT Serif"/>
                <a:ea typeface="PT Serif"/>
                <a:cs typeface="PT Serif"/>
                <a:sym typeface="PT Serif"/>
              </a:rPr>
              <a:t> 2025</a:t>
            </a:r>
            <a:endParaRPr sz="2020" dirty="0">
              <a:solidFill>
                <a:schemeClr val="lt1"/>
              </a:solidFill>
              <a:latin typeface="PT Serif"/>
              <a:ea typeface="PT Serif"/>
              <a:cs typeface="PT Serif"/>
              <a:sym typeface="PT Serif"/>
            </a:endParaRPr>
          </a:p>
        </p:txBody>
      </p:sp>
      <p:sp>
        <p:nvSpPr>
          <p:cNvPr id="107" name="Google Shape;107;p18">
            <a:extLst>
              <a:ext uri="{FF2B5EF4-FFF2-40B4-BE49-F238E27FC236}">
                <a16:creationId xmlns:a16="http://schemas.microsoft.com/office/drawing/2014/main" id="{6C8DD645-5AA4-A6EA-08C5-9DFF5E546655}"/>
              </a:ext>
            </a:extLst>
          </p:cNvPr>
          <p:cNvSpPr txBox="1">
            <a:spLocks noGrp="1"/>
          </p:cNvSpPr>
          <p:nvPr>
            <p:ph type="body" idx="1"/>
          </p:nvPr>
        </p:nvSpPr>
        <p:spPr>
          <a:xfrm>
            <a:off x="357325" y="1188425"/>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US" sz="2500" b="1" dirty="0">
                <a:solidFill>
                  <a:schemeClr val="lt1"/>
                </a:solidFill>
                <a:latin typeface="Source Sans Pro"/>
                <a:ea typeface="Source Sans Pro"/>
                <a:cs typeface="Source Sans Pro"/>
                <a:sym typeface="Source Sans Pro"/>
              </a:rPr>
              <a:t>Exempt or Non-Exempt? </a:t>
            </a:r>
          </a:p>
          <a:p>
            <a:pPr marL="0" lvl="0" indent="0" algn="l" rtl="0">
              <a:spcBef>
                <a:spcPts val="0"/>
              </a:spcBef>
              <a:spcAft>
                <a:spcPts val="1200"/>
              </a:spcAft>
              <a:buSzPts val="852"/>
              <a:buNone/>
            </a:pPr>
            <a:r>
              <a:rPr lang="en-US" sz="2500" b="1" dirty="0">
                <a:solidFill>
                  <a:schemeClr val="lt1"/>
                </a:solidFill>
                <a:latin typeface="Source Sans Pro"/>
                <a:ea typeface="Source Sans Pro"/>
                <a:cs typeface="Source Sans Pro"/>
                <a:sym typeface="Source Sans Pro"/>
              </a:rPr>
              <a:t>Proper Worker Classification Under the FLSA</a:t>
            </a:r>
          </a:p>
        </p:txBody>
      </p:sp>
      <p:sp>
        <p:nvSpPr>
          <p:cNvPr id="108" name="Google Shape;108;p18">
            <a:extLst>
              <a:ext uri="{FF2B5EF4-FFF2-40B4-BE49-F238E27FC236}">
                <a16:creationId xmlns:a16="http://schemas.microsoft.com/office/drawing/2014/main" id="{217C5838-4C69-614C-C8D9-BD61E17E345F}"/>
              </a:ext>
            </a:extLst>
          </p:cNvPr>
          <p:cNvSpPr txBox="1">
            <a:spLocks noGrp="1"/>
          </p:cNvSpPr>
          <p:nvPr>
            <p:ph type="body" idx="1"/>
          </p:nvPr>
        </p:nvSpPr>
        <p:spPr>
          <a:xfrm>
            <a:off x="357325" y="2201851"/>
            <a:ext cx="8520600" cy="2842245"/>
          </a:xfrm>
          <a:prstGeom prst="rect">
            <a:avLst/>
          </a:prstGeom>
          <a:noFill/>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 sz="1200" dirty="0">
                <a:solidFill>
                  <a:schemeClr val="lt1"/>
                </a:solidFill>
                <a:latin typeface="Source Sans Pro"/>
                <a:ea typeface="Source Sans Pro"/>
                <a:cs typeface="Source Sans Pro"/>
                <a:sym typeface="Source Sans Pro"/>
              </a:rPr>
              <a:t> On August 30, 2023 the Department of Labor proposed to significantly increase the minimum salary level to qualify for the “white collar” overtime exemptions under the Fair Labor Standards Act (FLSA).</a:t>
            </a:r>
          </a:p>
          <a:p>
            <a:pPr algn="l">
              <a:buClr>
                <a:schemeClr val="bg1"/>
              </a:buClr>
              <a:buFont typeface="Arial" panose="020B0604020202020204" pitchFamily="34" charset="0"/>
              <a:buChar char="•"/>
            </a:pPr>
            <a:r>
              <a:rPr lang="en-US" sz="1400" b="1" i="0" dirty="0">
                <a:solidFill>
                  <a:srgbClr val="FFC000"/>
                </a:solidFill>
                <a:effectLst/>
                <a:latin typeface="Google Sans"/>
              </a:rPr>
              <a:t>New threshold</a:t>
            </a:r>
          </a:p>
          <a:p>
            <a:pPr marL="114300" indent="0" algn="l" fontAlgn="ctr">
              <a:buNone/>
            </a:pPr>
            <a:r>
              <a:rPr lang="en-US" sz="1200" dirty="0">
                <a:solidFill>
                  <a:srgbClr val="EEF0FF"/>
                </a:solidFill>
                <a:latin typeface="Google Sans"/>
              </a:rPr>
              <a:t>	</a:t>
            </a:r>
            <a:r>
              <a:rPr lang="en-US" sz="1200" b="0" i="0" dirty="0">
                <a:solidFill>
                  <a:srgbClr val="EEF0FF"/>
                </a:solidFill>
                <a:effectLst/>
                <a:latin typeface="Google Sans"/>
              </a:rPr>
              <a:t>The weekly salary threshold will increase from $844 to $1,128, or $58,656 annually </a:t>
            </a:r>
          </a:p>
          <a:p>
            <a:pPr algn="l">
              <a:buClr>
                <a:schemeClr val="bg1"/>
              </a:buClr>
              <a:buFont typeface="Arial" panose="020B0604020202020204" pitchFamily="34" charset="0"/>
              <a:buChar char="•"/>
            </a:pPr>
            <a:r>
              <a:rPr lang="en-US" sz="1400" b="1" i="0" dirty="0">
                <a:solidFill>
                  <a:srgbClr val="FFC000"/>
                </a:solidFill>
                <a:effectLst/>
                <a:latin typeface="Google Sans"/>
              </a:rPr>
              <a:t>Impact</a:t>
            </a:r>
            <a:endParaRPr lang="en-US" sz="1400" b="0" i="0" dirty="0">
              <a:solidFill>
                <a:srgbClr val="FFC000"/>
              </a:solidFill>
              <a:effectLst/>
              <a:latin typeface="Google Sans"/>
            </a:endParaRPr>
          </a:p>
          <a:p>
            <a:pPr marL="114300" indent="0" algn="l" fontAlgn="ctr">
              <a:buNone/>
            </a:pPr>
            <a:r>
              <a:rPr lang="en-US" sz="1200" dirty="0">
                <a:solidFill>
                  <a:srgbClr val="EEF0FF"/>
                </a:solidFill>
                <a:latin typeface="Google Sans"/>
              </a:rPr>
              <a:t>	To ensure FLSA compliance, affected employees' changes should be made effective at the beginning of the pay period 	which includes the January 1</a:t>
            </a:r>
            <a:r>
              <a:rPr lang="en-US" sz="1200" baseline="30000" dirty="0">
                <a:solidFill>
                  <a:srgbClr val="EEF0FF"/>
                </a:solidFill>
                <a:latin typeface="Google Sans"/>
              </a:rPr>
              <a:t>st</a:t>
            </a:r>
            <a:r>
              <a:rPr lang="en-US" sz="1200" dirty="0">
                <a:solidFill>
                  <a:srgbClr val="EEF0FF"/>
                </a:solidFill>
                <a:latin typeface="Google Sans"/>
              </a:rPr>
              <a:t>  deadline.</a:t>
            </a:r>
            <a:endParaRPr lang="en-US" sz="1200" b="0" i="0" dirty="0">
              <a:solidFill>
                <a:srgbClr val="EEF0FF"/>
              </a:solidFill>
              <a:effectLst/>
              <a:latin typeface="Google Sans"/>
            </a:endParaRPr>
          </a:p>
          <a:p>
            <a:pPr marL="114300" indent="0" algn="l" fontAlgn="ctr">
              <a:buNone/>
            </a:pPr>
            <a:r>
              <a:rPr lang="en-US" sz="1200" dirty="0">
                <a:solidFill>
                  <a:srgbClr val="EEF0FF"/>
                </a:solidFill>
                <a:latin typeface="Google Sans"/>
              </a:rPr>
              <a:t>	Employees that are affected could potentially have both comp time and OT leave balances.  CPB encourages identifying 	these </a:t>
            </a:r>
            <a:r>
              <a:rPr lang="en-US" sz="1200" b="0" i="0" dirty="0">
                <a:solidFill>
                  <a:srgbClr val="EEF0FF"/>
                </a:solidFill>
                <a:effectLst/>
                <a:latin typeface="Google Sans"/>
              </a:rPr>
              <a:t>employees to resolve the multiple buckets.</a:t>
            </a:r>
          </a:p>
          <a:p>
            <a:pPr algn="l">
              <a:buClr>
                <a:schemeClr val="bg1"/>
              </a:buClr>
              <a:buFont typeface="Arial" panose="020B0604020202020204" pitchFamily="34" charset="0"/>
              <a:buChar char="•"/>
            </a:pPr>
            <a:r>
              <a:rPr lang="en-US" sz="1400" b="1" i="0" dirty="0">
                <a:solidFill>
                  <a:srgbClr val="FFC000"/>
                </a:solidFill>
                <a:effectLst/>
                <a:latin typeface="Google Sans"/>
              </a:rPr>
              <a:t>Effect on employees</a:t>
            </a:r>
            <a:endParaRPr lang="en-US" sz="1400" b="0" i="0" dirty="0">
              <a:solidFill>
                <a:srgbClr val="FFC000"/>
              </a:solidFill>
              <a:effectLst/>
              <a:latin typeface="Google Sans"/>
            </a:endParaRPr>
          </a:p>
          <a:p>
            <a:pPr marL="114300" indent="0" algn="l">
              <a:buNone/>
            </a:pPr>
            <a:r>
              <a:rPr lang="en-US" sz="1200" b="0" i="0" dirty="0">
                <a:solidFill>
                  <a:srgbClr val="EEF0FF"/>
                </a:solidFill>
                <a:effectLst/>
                <a:latin typeface="Google Sans"/>
              </a:rPr>
              <a:t>	Non-instructional employees making less than the new threshold must receive at least 1.5 times their regular pay for 	each hour worked over 40 in a workweek</a:t>
            </a:r>
          </a:p>
          <a:p>
            <a:pPr marL="0" marR="279400" lvl="0" indent="0" algn="just" rtl="0">
              <a:spcBef>
                <a:spcPts val="800"/>
              </a:spcBef>
              <a:spcAft>
                <a:spcPts val="0"/>
              </a:spcAft>
              <a:buSzPts val="1100"/>
              <a:buNone/>
            </a:pPr>
            <a:endParaRPr lang="en" sz="1200" dirty="0">
              <a:solidFill>
                <a:schemeClr val="lt1"/>
              </a:solidFill>
              <a:latin typeface="Source Sans Pro"/>
              <a:ea typeface="Source Sans Pro"/>
              <a:cs typeface="Source Sans Pro"/>
              <a:sym typeface="Source Sans Pro"/>
            </a:endParaRPr>
          </a:p>
          <a:p>
            <a:pPr marL="0" marR="279400" lvl="0" indent="0" algn="just" rtl="0">
              <a:spcBef>
                <a:spcPts val="800"/>
              </a:spcBef>
              <a:spcAft>
                <a:spcPts val="0"/>
              </a:spcAft>
              <a:buSzPts val="1100"/>
              <a:buNone/>
            </a:pPr>
            <a:endParaRPr lang="en" sz="1200" dirty="0">
              <a:solidFill>
                <a:schemeClr val="lt1"/>
              </a:solidFill>
              <a:latin typeface="Source Sans Pro"/>
              <a:ea typeface="Source Sans Pro"/>
              <a:cs typeface="Source Sans Pro"/>
              <a:sym typeface="Source Sans Pro"/>
            </a:endParaRPr>
          </a:p>
          <a:p>
            <a:pPr marL="0" marR="279400" lvl="0" indent="0" algn="just" rtl="0">
              <a:spcBef>
                <a:spcPts val="800"/>
              </a:spcBef>
              <a:spcAft>
                <a:spcPts val="0"/>
              </a:spcAft>
              <a:buSzPts val="1100"/>
              <a:buNone/>
            </a:pPr>
            <a:endParaRPr lang="en-US" sz="1200" dirty="0">
              <a:solidFill>
                <a:schemeClr val="lt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cxnSp>
        <p:nvCxnSpPr>
          <p:cNvPr id="109" name="Google Shape;109;p18">
            <a:extLst>
              <a:ext uri="{FF2B5EF4-FFF2-40B4-BE49-F238E27FC236}">
                <a16:creationId xmlns:a16="http://schemas.microsoft.com/office/drawing/2014/main" id="{299FE142-129F-C3E0-2549-303929E32BB9}"/>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110" name="Google Shape;110;p18">
            <a:extLst>
              <a:ext uri="{FF2B5EF4-FFF2-40B4-BE49-F238E27FC236}">
                <a16:creationId xmlns:a16="http://schemas.microsoft.com/office/drawing/2014/main" id="{1A9FD463-FC08-F4E3-A14C-0B28D443CE3F}"/>
              </a:ext>
            </a:extLst>
          </p:cNvPr>
          <p:cNvPicPr preferRelativeResize="0"/>
          <p:nvPr/>
        </p:nvPicPr>
        <p:blipFill>
          <a:blip r:embed="rId5">
            <a:alphaModFix/>
          </a:blip>
          <a:stretch>
            <a:fillRect/>
          </a:stretch>
        </p:blipFill>
        <p:spPr>
          <a:xfrm>
            <a:off x="96933" y="1344338"/>
            <a:ext cx="267493" cy="265449"/>
          </a:xfrm>
          <a:prstGeom prst="rect">
            <a:avLst/>
          </a:prstGeom>
          <a:noFill/>
          <a:ln>
            <a:noFill/>
          </a:ln>
        </p:spPr>
      </p:pic>
      <p:pic>
        <p:nvPicPr>
          <p:cNvPr id="113" name="Google Shape;113;p18">
            <a:extLst>
              <a:ext uri="{FF2B5EF4-FFF2-40B4-BE49-F238E27FC236}">
                <a16:creationId xmlns:a16="http://schemas.microsoft.com/office/drawing/2014/main" id="{EB522B13-3805-1301-9B7F-155FB17895C6}"/>
              </a:ext>
            </a:extLst>
          </p:cNvPr>
          <p:cNvPicPr preferRelativeResize="0"/>
          <p:nvPr/>
        </p:nvPicPr>
        <p:blipFill>
          <a:blip r:embed="rId6">
            <a:alphaModFix/>
          </a:blip>
          <a:stretch>
            <a:fillRect/>
          </a:stretch>
        </p:blipFill>
        <p:spPr>
          <a:xfrm>
            <a:off x="6954458" y="4692240"/>
            <a:ext cx="1877842" cy="572700"/>
          </a:xfrm>
          <a:prstGeom prst="rect">
            <a:avLst/>
          </a:prstGeom>
          <a:noFill/>
          <a:ln>
            <a:noFill/>
          </a:ln>
        </p:spPr>
      </p:pic>
    </p:spTree>
    <p:custDataLst>
      <p:tags r:id="rId1"/>
    </p:custDataLst>
    <p:extLst>
      <p:ext uri="{BB962C8B-B14F-4D97-AF65-F5344CB8AC3E}">
        <p14:creationId xmlns:p14="http://schemas.microsoft.com/office/powerpoint/2010/main" val="3809769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9"/>
          <p:cNvPicPr preferRelativeResize="0"/>
          <p:nvPr/>
        </p:nvPicPr>
        <p:blipFill>
          <a:blip r:embed="rId4">
            <a:alphaModFix/>
          </a:blip>
          <a:stretch>
            <a:fillRect/>
          </a:stretch>
        </p:blipFill>
        <p:spPr>
          <a:xfrm>
            <a:off x="5811237" y="705427"/>
            <a:ext cx="3328562" cy="4438077"/>
          </a:xfrm>
          <a:prstGeom prst="rect">
            <a:avLst/>
          </a:prstGeom>
          <a:noFill/>
          <a:ln>
            <a:noFill/>
          </a:ln>
        </p:spPr>
      </p:pic>
      <p:cxnSp>
        <p:nvCxnSpPr>
          <p:cNvPr id="119" name="Google Shape;119;p19"/>
          <p:cNvCxnSpPr/>
          <p:nvPr/>
        </p:nvCxnSpPr>
        <p:spPr>
          <a:xfrm>
            <a:off x="311700" y="4829900"/>
            <a:ext cx="8828100" cy="0"/>
          </a:xfrm>
          <a:prstGeom prst="straightConnector1">
            <a:avLst/>
          </a:prstGeom>
          <a:noFill/>
          <a:ln w="38100" cap="flat" cmpd="sng">
            <a:solidFill>
              <a:srgbClr val="004D4C"/>
            </a:solidFill>
            <a:prstDash val="solid"/>
            <a:round/>
            <a:headEnd type="none" w="med" len="med"/>
            <a:tailEnd type="none" w="med" len="med"/>
          </a:ln>
        </p:spPr>
      </p:cxnSp>
      <p:sp>
        <p:nvSpPr>
          <p:cNvPr id="120" name="Google Shape;120;p19"/>
          <p:cNvSpPr txBox="1">
            <a:spLocks noGrp="1"/>
          </p:cNvSpPr>
          <p:nvPr>
            <p:ph type="body" idx="1"/>
          </p:nvPr>
        </p:nvSpPr>
        <p:spPr>
          <a:xfrm>
            <a:off x="357325" y="1477750"/>
            <a:ext cx="5595900" cy="1364700"/>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US" sz="1200" dirty="0">
                <a:solidFill>
                  <a:schemeClr val="dk1"/>
                </a:solidFill>
                <a:latin typeface="Source Sans Pro"/>
                <a:ea typeface="Source Sans Pro"/>
                <a:cs typeface="Source Sans Pro"/>
                <a:sym typeface="Source Sans Pro"/>
              </a:rPr>
              <a:t>Your Central Payroll Bureau has developed a process to reconcile your employee's payroll deductions. This reconciliation will utilize the query </a:t>
            </a:r>
            <a:r>
              <a:rPr lang="en-US" sz="1200" dirty="0">
                <a:solidFill>
                  <a:srgbClr val="00B050"/>
                </a:solidFill>
              </a:rPr>
              <a:t>NMS_PY_DEDUCTIONS_BY_PPE. </a:t>
            </a:r>
            <a:endParaRPr lang="en-US" sz="1200" dirty="0">
              <a:solidFill>
                <a:schemeClr val="dk1"/>
              </a:solidFill>
              <a:latin typeface="Source Sans Pro"/>
              <a:ea typeface="Source Sans Pro"/>
              <a:cs typeface="Source Sans Pro"/>
              <a:sym typeface="Source Sans Pro"/>
            </a:endParaRPr>
          </a:p>
          <a:p>
            <a:pPr marL="0" marR="279400" lvl="0" indent="0" algn="just" rtl="0">
              <a:spcBef>
                <a:spcPts val="800"/>
              </a:spcBef>
              <a:spcAft>
                <a:spcPts val="0"/>
              </a:spcAft>
              <a:buSzPts val="1100"/>
              <a:buNone/>
            </a:pPr>
            <a:r>
              <a:rPr lang="en-US" sz="1200" b="1" dirty="0">
                <a:solidFill>
                  <a:schemeClr val="dk1"/>
                </a:solidFill>
                <a:latin typeface="Source Sans Pro"/>
                <a:ea typeface="Source Sans Pro"/>
                <a:cs typeface="Source Sans Pro"/>
                <a:sym typeface="Source Sans Pro"/>
              </a:rPr>
              <a:t>WHY is this reconciliation needed?</a:t>
            </a:r>
          </a:p>
          <a:p>
            <a:pPr marL="0" marR="279400" lvl="0" indent="0" algn="just" rtl="0">
              <a:spcBef>
                <a:spcPts val="800"/>
              </a:spcBef>
              <a:spcAft>
                <a:spcPts val="0"/>
              </a:spcAft>
              <a:buSzPts val="1100"/>
              <a:buNone/>
            </a:pPr>
            <a:r>
              <a:rPr lang="en-US" sz="1200" dirty="0">
                <a:solidFill>
                  <a:schemeClr val="dk1"/>
                </a:solidFill>
                <a:latin typeface="Source Sans Pro"/>
                <a:ea typeface="Source Sans Pro"/>
                <a:cs typeface="Source Sans Pro"/>
                <a:sym typeface="Source Sans Pro"/>
              </a:rPr>
              <a:t>This will help ensure that all your employees deduction amounts are correct and to find any missing deductions minimizing corrections and errors in your journals.</a:t>
            </a:r>
            <a:endParaRPr lang="en-US" sz="2095" dirty="0">
              <a:solidFill>
                <a:srgbClr val="DE8B26"/>
              </a:solidFill>
              <a:latin typeface="Source Sans Pro"/>
              <a:ea typeface="Source Sans Pro"/>
              <a:cs typeface="Source Sans Pro"/>
              <a:sym typeface="Source Sans Pro"/>
            </a:endParaRPr>
          </a:p>
        </p:txBody>
      </p:sp>
      <p:pic>
        <p:nvPicPr>
          <p:cNvPr id="121" name="Google Shape;121;p19"/>
          <p:cNvPicPr preferRelativeResize="0"/>
          <p:nvPr/>
        </p:nvPicPr>
        <p:blipFill>
          <a:blip r:embed="rId5">
            <a:alphaModFix/>
          </a:blip>
          <a:stretch>
            <a:fillRect/>
          </a:stretch>
        </p:blipFill>
        <p:spPr>
          <a:xfrm>
            <a:off x="390817" y="3991122"/>
            <a:ext cx="267493" cy="265449"/>
          </a:xfrm>
          <a:prstGeom prst="rect">
            <a:avLst/>
          </a:prstGeom>
          <a:noFill/>
          <a:ln>
            <a:noFill/>
          </a:ln>
        </p:spPr>
      </p:pic>
      <p:sp>
        <p:nvSpPr>
          <p:cNvPr id="122" name="Google Shape;122;p19"/>
          <p:cNvSpPr txBox="1">
            <a:spLocks noGrp="1"/>
          </p:cNvSpPr>
          <p:nvPr>
            <p:ph type="body" idx="1"/>
          </p:nvPr>
        </p:nvSpPr>
        <p:spPr>
          <a:xfrm>
            <a:off x="658311" y="3742123"/>
            <a:ext cx="5081400" cy="572700"/>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US" sz="1200" dirty="0">
                <a:solidFill>
                  <a:schemeClr val="dk1"/>
                </a:solidFill>
                <a:latin typeface="Source Sans Pro"/>
                <a:ea typeface="Source Sans Pro"/>
                <a:cs typeface="Source Sans Pro"/>
                <a:sym typeface="Source Sans Pro"/>
              </a:rPr>
              <a:t>This reconciliation does not replace or change any other form of reconciliation that you may be required to process.</a:t>
            </a:r>
            <a:endParaRPr sz="1200" dirty="0">
              <a:solidFill>
                <a:schemeClr val="dk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sp>
        <p:nvSpPr>
          <p:cNvPr id="124" name="Google Shape;124;p19"/>
          <p:cNvSpPr txBox="1">
            <a:spLocks noGrp="1"/>
          </p:cNvSpPr>
          <p:nvPr>
            <p:ph type="body" idx="1"/>
          </p:nvPr>
        </p:nvSpPr>
        <p:spPr>
          <a:xfrm>
            <a:off x="357325" y="956150"/>
            <a:ext cx="55959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500" b="1" dirty="0">
                <a:solidFill>
                  <a:srgbClr val="004D4C"/>
                </a:solidFill>
                <a:latin typeface="Source Sans Pro"/>
                <a:ea typeface="Source Sans Pro"/>
                <a:cs typeface="Source Sans Pro"/>
                <a:sym typeface="Source Sans Pro"/>
              </a:rPr>
              <a:t>New reconciliation developed for HR</a:t>
            </a:r>
            <a:endParaRPr sz="2500" b="1" dirty="0">
              <a:solidFill>
                <a:srgbClr val="004D4C"/>
              </a:solidFill>
              <a:latin typeface="Source Sans Pro"/>
              <a:ea typeface="Source Sans Pro"/>
              <a:cs typeface="Source Sans Pro"/>
              <a:sym typeface="Source Sans Pro"/>
            </a:endParaRPr>
          </a:p>
        </p:txBody>
      </p:sp>
      <p:pic>
        <p:nvPicPr>
          <p:cNvPr id="125" name="Google Shape;125;p19"/>
          <p:cNvPicPr preferRelativeResize="0"/>
          <p:nvPr/>
        </p:nvPicPr>
        <p:blipFill rotWithShape="1">
          <a:blip r:embed="rId6">
            <a:alphaModFix/>
          </a:blip>
          <a:srcRect l="51376" t="-1650" b="1649"/>
          <a:stretch/>
        </p:blipFill>
        <p:spPr>
          <a:xfrm>
            <a:off x="0" y="445025"/>
            <a:ext cx="1000501" cy="260400"/>
          </a:xfrm>
          <a:prstGeom prst="rect">
            <a:avLst/>
          </a:prstGeom>
          <a:noFill/>
          <a:ln>
            <a:noFill/>
          </a:ln>
        </p:spPr>
      </p:pic>
      <p:sp>
        <p:nvSpPr>
          <p:cNvPr id="126" name="Google Shape;126;p19"/>
          <p:cNvSpPr txBox="1">
            <a:spLocks noGrp="1"/>
          </p:cNvSpPr>
          <p:nvPr>
            <p:ph type="title"/>
          </p:nvPr>
        </p:nvSpPr>
        <p:spPr>
          <a:xfrm>
            <a:off x="1049650" y="376775"/>
            <a:ext cx="2817000" cy="39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891"/>
              <a:buNone/>
            </a:pPr>
            <a:r>
              <a:rPr lang="en" sz="1818" dirty="0">
                <a:solidFill>
                  <a:srgbClr val="004D4C"/>
                </a:solidFill>
                <a:latin typeface="PT Serif"/>
                <a:ea typeface="PT Serif"/>
                <a:cs typeface="PT Serif"/>
                <a:sym typeface="PT Serif"/>
              </a:rPr>
              <a:t>HR PAYROLL RECON</a:t>
            </a:r>
            <a:endParaRPr sz="1818" dirty="0">
              <a:solidFill>
                <a:srgbClr val="004D4C"/>
              </a:solidFill>
              <a:latin typeface="PT Serif"/>
              <a:ea typeface="PT Serif"/>
              <a:cs typeface="PT Serif"/>
              <a:sym typeface="PT Serif"/>
            </a:endParaRPr>
          </a:p>
        </p:txBody>
      </p:sp>
      <p:sp>
        <p:nvSpPr>
          <p:cNvPr id="127" name="Google Shape;127;p19"/>
          <p:cNvSpPr/>
          <p:nvPr/>
        </p:nvSpPr>
        <p:spPr>
          <a:xfrm>
            <a:off x="7350450" y="4562600"/>
            <a:ext cx="1956600" cy="5109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8" name="Google Shape;128;p19"/>
          <p:cNvPicPr preferRelativeResize="0"/>
          <p:nvPr/>
        </p:nvPicPr>
        <p:blipFill>
          <a:blip r:embed="rId7">
            <a:alphaModFix/>
          </a:blip>
          <a:stretch>
            <a:fillRect/>
          </a:stretch>
        </p:blipFill>
        <p:spPr>
          <a:xfrm>
            <a:off x="7386876" y="4562600"/>
            <a:ext cx="1752923" cy="534600"/>
          </a:xfrm>
          <a:prstGeom prst="rect">
            <a:avLst/>
          </a:prstGeom>
          <a:noFill/>
          <a:ln>
            <a:noFill/>
          </a:ln>
        </p:spPr>
      </p:pic>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0">
          <a:extLst>
            <a:ext uri="{FF2B5EF4-FFF2-40B4-BE49-F238E27FC236}">
              <a16:creationId xmlns:a16="http://schemas.microsoft.com/office/drawing/2014/main" id="{F31B07ED-4DDA-1C1E-A433-C8D7D147A6C9}"/>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19CAD696-14F1-E9E3-ED75-58B71A9C7028}"/>
              </a:ext>
            </a:extLst>
          </p:cNvPr>
          <p:cNvSpPr/>
          <p:nvPr/>
        </p:nvSpPr>
        <p:spPr>
          <a:xfrm>
            <a:off x="-9450" y="0"/>
            <a:ext cx="9162900" cy="51435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82" name="Google Shape;82;p16">
            <a:extLst>
              <a:ext uri="{FF2B5EF4-FFF2-40B4-BE49-F238E27FC236}">
                <a16:creationId xmlns:a16="http://schemas.microsoft.com/office/drawing/2014/main" id="{36924CB1-DF07-91B2-E11E-B7695B092806}"/>
              </a:ext>
            </a:extLst>
          </p:cNvPr>
          <p:cNvPicPr preferRelativeResize="0"/>
          <p:nvPr/>
        </p:nvPicPr>
        <p:blipFill>
          <a:blip r:embed="rId4">
            <a:alphaModFix/>
          </a:blip>
          <a:stretch>
            <a:fillRect/>
          </a:stretch>
        </p:blipFill>
        <p:spPr>
          <a:xfrm rot="5400000">
            <a:off x="7716062" y="3760162"/>
            <a:ext cx="1473400" cy="1388925"/>
          </a:xfrm>
          <a:prstGeom prst="rect">
            <a:avLst/>
          </a:prstGeom>
          <a:noFill/>
          <a:ln>
            <a:noFill/>
          </a:ln>
        </p:spPr>
      </p:pic>
      <p:sp>
        <p:nvSpPr>
          <p:cNvPr id="83" name="Google Shape;83;p16">
            <a:extLst>
              <a:ext uri="{FF2B5EF4-FFF2-40B4-BE49-F238E27FC236}">
                <a16:creationId xmlns:a16="http://schemas.microsoft.com/office/drawing/2014/main" id="{EEE4BB1E-3A09-D386-116F-D8FAA4FED9E7}"/>
              </a:ext>
            </a:extLst>
          </p:cNvPr>
          <p:cNvSpPr txBox="1">
            <a:spLocks noGrp="1"/>
          </p:cNvSpPr>
          <p:nvPr>
            <p:ph type="body" idx="1"/>
          </p:nvPr>
        </p:nvSpPr>
        <p:spPr>
          <a:xfrm>
            <a:off x="1002010" y="-65834"/>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3500" b="1" dirty="0">
                <a:solidFill>
                  <a:schemeClr val="lt1"/>
                </a:solidFill>
                <a:latin typeface="Source Sans Pro"/>
                <a:ea typeface="Source Sans Pro"/>
                <a:cs typeface="Source Sans Pro"/>
                <a:sym typeface="Source Sans Pro"/>
              </a:rPr>
              <a:t>W</a:t>
            </a:r>
            <a:r>
              <a:rPr lang="en-US" sz="3500" b="1" dirty="0">
                <a:solidFill>
                  <a:schemeClr val="lt1"/>
                </a:solidFill>
                <a:latin typeface="Source Sans Pro"/>
                <a:ea typeface="Source Sans Pro"/>
                <a:cs typeface="Source Sans Pro"/>
                <a:sym typeface="Source Sans Pro"/>
              </a:rPr>
              <a:t>h</a:t>
            </a:r>
            <a:r>
              <a:rPr lang="en" sz="3500" b="1" dirty="0">
                <a:solidFill>
                  <a:schemeClr val="lt1"/>
                </a:solidFill>
                <a:latin typeface="Source Sans Pro"/>
                <a:ea typeface="Source Sans Pro"/>
                <a:cs typeface="Source Sans Pro"/>
                <a:sym typeface="Source Sans Pro"/>
              </a:rPr>
              <a:t>at specifically will this reconcile?</a:t>
            </a:r>
          </a:p>
          <a:p>
            <a:pPr marL="0" lvl="0" indent="0" algn="l" rtl="0">
              <a:spcBef>
                <a:spcPts val="0"/>
              </a:spcBef>
              <a:spcAft>
                <a:spcPts val="1200"/>
              </a:spcAft>
              <a:buSzPts val="852"/>
              <a:buNone/>
            </a:pPr>
            <a:endParaRPr sz="3500" b="1" dirty="0">
              <a:solidFill>
                <a:schemeClr val="lt1"/>
              </a:solidFill>
              <a:latin typeface="Source Sans Pro"/>
              <a:ea typeface="Source Sans Pro"/>
              <a:cs typeface="Source Sans Pro"/>
              <a:sym typeface="Source Sans Pro"/>
            </a:endParaRPr>
          </a:p>
        </p:txBody>
      </p:sp>
      <p:sp>
        <p:nvSpPr>
          <p:cNvPr id="84" name="Google Shape;84;p16">
            <a:extLst>
              <a:ext uri="{FF2B5EF4-FFF2-40B4-BE49-F238E27FC236}">
                <a16:creationId xmlns:a16="http://schemas.microsoft.com/office/drawing/2014/main" id="{93FD16FB-D3C2-94BF-7424-19A9C983821F}"/>
              </a:ext>
            </a:extLst>
          </p:cNvPr>
          <p:cNvSpPr txBox="1">
            <a:spLocks noGrp="1"/>
          </p:cNvSpPr>
          <p:nvPr>
            <p:ph type="body" idx="1"/>
          </p:nvPr>
        </p:nvSpPr>
        <p:spPr>
          <a:xfrm>
            <a:off x="436266" y="596752"/>
            <a:ext cx="8520600" cy="4185321"/>
          </a:xfrm>
          <a:prstGeom prst="rect">
            <a:avLst/>
          </a:prstGeom>
        </p:spPr>
        <p:txBody>
          <a:bodyPr spcFirstLastPara="1" wrap="square" lIns="91425" tIns="91425" rIns="91425" bIns="91425" anchor="t" anchorCtr="0">
            <a:noAutofit/>
          </a:bodyPr>
          <a:lstStyle/>
          <a:p>
            <a:pPr marL="342900">
              <a:spcAft>
                <a:spcPts val="1200"/>
              </a:spcAft>
              <a:buClr>
                <a:schemeClr val="bg1"/>
              </a:buClr>
              <a:buSzPct val="49000"/>
            </a:pPr>
            <a:r>
              <a:rPr lang="en" sz="2095" dirty="0">
                <a:solidFill>
                  <a:srgbClr val="DE8B26"/>
                </a:solidFill>
                <a:latin typeface="Source Sans Pro"/>
                <a:ea typeface="Source Sans Pro"/>
                <a:cs typeface="Source Sans Pro"/>
                <a:sym typeface="Source Sans Pro"/>
              </a:rPr>
              <a:t>Insurance deductions</a:t>
            </a:r>
          </a:p>
          <a:p>
            <a:pPr marL="800100" lvl="1">
              <a:spcAft>
                <a:spcPts val="1200"/>
              </a:spcAft>
              <a:buClr>
                <a:schemeClr val="bg1"/>
              </a:buClr>
              <a:buSzPct val="49000"/>
            </a:pPr>
            <a:r>
              <a:rPr lang="en" sz="1695" dirty="0">
                <a:solidFill>
                  <a:srgbClr val="DE8B26"/>
                </a:solidFill>
                <a:latin typeface="Source Sans Pro"/>
                <a:ea typeface="Source Sans Pro"/>
                <a:cs typeface="Source Sans Pro"/>
                <a:sym typeface="Source Sans Pro"/>
              </a:rPr>
              <a:t>Verify percentage amounts for dental, vision, and medical</a:t>
            </a:r>
          </a:p>
          <a:p>
            <a:pPr marL="342900">
              <a:spcAft>
                <a:spcPts val="1200"/>
              </a:spcAft>
              <a:buClr>
                <a:schemeClr val="bg1"/>
              </a:buClr>
              <a:buSzPct val="49000"/>
            </a:pPr>
            <a:r>
              <a:rPr lang="en" sz="2095" dirty="0">
                <a:solidFill>
                  <a:srgbClr val="DE8B26"/>
                </a:solidFill>
                <a:latin typeface="Source Sans Pro"/>
                <a:ea typeface="Source Sans Pro"/>
                <a:cs typeface="Source Sans Pro"/>
                <a:sym typeface="Source Sans Pro"/>
              </a:rPr>
              <a:t>FICA deductions</a:t>
            </a:r>
          </a:p>
          <a:p>
            <a:pPr marL="800100" lvl="1">
              <a:spcAft>
                <a:spcPts val="1200"/>
              </a:spcAft>
              <a:buClr>
                <a:schemeClr val="bg1"/>
              </a:buClr>
              <a:buSzPct val="49000"/>
            </a:pPr>
            <a:r>
              <a:rPr lang="en" sz="1695" dirty="0">
                <a:solidFill>
                  <a:srgbClr val="DE8B26"/>
                </a:solidFill>
                <a:latin typeface="Source Sans Pro"/>
                <a:ea typeface="Source Sans Pro"/>
                <a:cs typeface="Source Sans Pro"/>
                <a:sym typeface="Source Sans Pro"/>
              </a:rPr>
              <a:t>Verify OASDI &amp; FEDMED calculations vs actual withheld</a:t>
            </a:r>
          </a:p>
          <a:p>
            <a:pPr marL="342900">
              <a:spcAft>
                <a:spcPts val="1200"/>
              </a:spcAft>
              <a:buClr>
                <a:schemeClr val="bg1"/>
              </a:buClr>
              <a:buSzPct val="49000"/>
            </a:pPr>
            <a:r>
              <a:rPr lang="en" sz="2095" dirty="0">
                <a:solidFill>
                  <a:srgbClr val="DE8B26"/>
                </a:solidFill>
                <a:latin typeface="Source Sans Pro"/>
                <a:ea typeface="Source Sans Pro"/>
                <a:cs typeface="Source Sans Pro"/>
                <a:sym typeface="Source Sans Pro"/>
              </a:rPr>
              <a:t>Retirement Deductions</a:t>
            </a:r>
          </a:p>
          <a:p>
            <a:pPr marL="800100" lvl="1">
              <a:spcAft>
                <a:spcPts val="1200"/>
              </a:spcAft>
              <a:buClr>
                <a:schemeClr val="bg1"/>
              </a:buClr>
              <a:buSzPct val="49000"/>
            </a:pPr>
            <a:r>
              <a:rPr lang="en" sz="1695" dirty="0">
                <a:solidFill>
                  <a:srgbClr val="DE8B26"/>
                </a:solidFill>
                <a:latin typeface="Source Sans Pro"/>
                <a:ea typeface="Source Sans Pro"/>
                <a:cs typeface="Source Sans Pro"/>
                <a:sym typeface="Source Sans Pro"/>
              </a:rPr>
              <a:t>Verify  amounts to percentages</a:t>
            </a:r>
          </a:p>
          <a:p>
            <a:pPr marL="342900">
              <a:spcAft>
                <a:spcPts val="1200"/>
              </a:spcAft>
              <a:buClr>
                <a:schemeClr val="bg1"/>
              </a:buClr>
              <a:buSzPct val="49000"/>
            </a:pPr>
            <a:r>
              <a:rPr lang="en" sz="2095" dirty="0">
                <a:solidFill>
                  <a:srgbClr val="DE8B26"/>
                </a:solidFill>
                <a:latin typeface="Source Sans Pro"/>
                <a:ea typeface="Source Sans Pro"/>
                <a:cs typeface="Source Sans Pro"/>
                <a:sym typeface="Source Sans Pro"/>
              </a:rPr>
              <a:t>Retiree Healthcare Deductions</a:t>
            </a:r>
          </a:p>
          <a:p>
            <a:pPr marL="800100" lvl="1">
              <a:spcAft>
                <a:spcPts val="1200"/>
              </a:spcAft>
              <a:buClr>
                <a:schemeClr val="bg1"/>
              </a:buClr>
              <a:buSzPct val="49000"/>
            </a:pPr>
            <a:r>
              <a:rPr lang="en" sz="1695" dirty="0">
                <a:solidFill>
                  <a:srgbClr val="DE8B26"/>
                </a:solidFill>
                <a:latin typeface="Source Sans Pro"/>
                <a:ea typeface="Source Sans Pro"/>
                <a:cs typeface="Source Sans Pro"/>
                <a:sym typeface="Source Sans Pro"/>
              </a:rPr>
              <a:t>Withheld vs calculated amounts</a:t>
            </a:r>
            <a:endParaRPr sz="1695" dirty="0">
              <a:solidFill>
                <a:srgbClr val="DE8B26"/>
              </a:solidFill>
              <a:latin typeface="Source Sans Pro"/>
              <a:ea typeface="Source Sans Pro"/>
              <a:cs typeface="Source Sans Pro"/>
              <a:sym typeface="Source Sans Pro"/>
            </a:endParaRPr>
          </a:p>
        </p:txBody>
      </p:sp>
      <p:cxnSp>
        <p:nvCxnSpPr>
          <p:cNvPr id="85" name="Google Shape;85;p16">
            <a:extLst>
              <a:ext uri="{FF2B5EF4-FFF2-40B4-BE49-F238E27FC236}">
                <a16:creationId xmlns:a16="http://schemas.microsoft.com/office/drawing/2014/main" id="{5D5763F4-5330-2096-531F-997DACEDAB21}"/>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86" name="Google Shape;86;p16">
            <a:extLst>
              <a:ext uri="{FF2B5EF4-FFF2-40B4-BE49-F238E27FC236}">
                <a16:creationId xmlns:a16="http://schemas.microsoft.com/office/drawing/2014/main" id="{BA5345D4-52DE-90F4-3E7D-22E1F6A75990}"/>
              </a:ext>
            </a:extLst>
          </p:cNvPr>
          <p:cNvPicPr preferRelativeResize="0"/>
          <p:nvPr/>
        </p:nvPicPr>
        <p:blipFill>
          <a:blip r:embed="rId5">
            <a:alphaModFix/>
          </a:blip>
          <a:stretch>
            <a:fillRect/>
          </a:stretch>
        </p:blipFill>
        <p:spPr>
          <a:xfrm>
            <a:off x="5561286" y="4454624"/>
            <a:ext cx="1877842" cy="572700"/>
          </a:xfrm>
          <a:prstGeom prst="rect">
            <a:avLst/>
          </a:prstGeom>
          <a:noFill/>
          <a:ln>
            <a:noFill/>
          </a:ln>
        </p:spPr>
      </p:pic>
    </p:spTree>
    <p:custDataLst>
      <p:tags r:id="rId1"/>
    </p:custDataLst>
    <p:extLst>
      <p:ext uri="{BB962C8B-B14F-4D97-AF65-F5344CB8AC3E}">
        <p14:creationId xmlns:p14="http://schemas.microsoft.com/office/powerpoint/2010/main" val="3798618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6">
          <a:extLst>
            <a:ext uri="{FF2B5EF4-FFF2-40B4-BE49-F238E27FC236}">
              <a16:creationId xmlns:a16="http://schemas.microsoft.com/office/drawing/2014/main" id="{9F4E295D-47A2-8841-3514-965EF5279EA5}"/>
            </a:ext>
          </a:extLst>
        </p:cNvPr>
        <p:cNvGrpSpPr/>
        <p:nvPr/>
      </p:nvGrpSpPr>
      <p:grpSpPr>
        <a:xfrm>
          <a:off x="0" y="0"/>
          <a:ext cx="0" cy="0"/>
          <a:chOff x="0" y="0"/>
          <a:chExt cx="0" cy="0"/>
        </a:xfrm>
      </p:grpSpPr>
      <p:pic>
        <p:nvPicPr>
          <p:cNvPr id="147" name="Google Shape;147;p21">
            <a:extLst>
              <a:ext uri="{FF2B5EF4-FFF2-40B4-BE49-F238E27FC236}">
                <a16:creationId xmlns:a16="http://schemas.microsoft.com/office/drawing/2014/main" id="{269FC989-CE90-1947-18EF-0A874EAB916A}"/>
              </a:ext>
            </a:extLst>
          </p:cNvPr>
          <p:cNvPicPr preferRelativeResize="0"/>
          <p:nvPr/>
        </p:nvPicPr>
        <p:blipFill>
          <a:blip r:embed="rId4">
            <a:alphaModFix/>
          </a:blip>
          <a:stretch>
            <a:fillRect/>
          </a:stretch>
        </p:blipFill>
        <p:spPr>
          <a:xfrm>
            <a:off x="6900146" y="-4"/>
            <a:ext cx="2243850" cy="2115245"/>
          </a:xfrm>
          <a:prstGeom prst="rect">
            <a:avLst/>
          </a:prstGeom>
          <a:noFill/>
          <a:ln>
            <a:noFill/>
          </a:ln>
        </p:spPr>
      </p:pic>
      <p:pic>
        <p:nvPicPr>
          <p:cNvPr id="149" name="Google Shape;149;p21">
            <a:extLst>
              <a:ext uri="{FF2B5EF4-FFF2-40B4-BE49-F238E27FC236}">
                <a16:creationId xmlns:a16="http://schemas.microsoft.com/office/drawing/2014/main" id="{E27EE3E6-404A-D9D0-DF51-5F7F88627553}"/>
              </a:ext>
            </a:extLst>
          </p:cNvPr>
          <p:cNvPicPr preferRelativeResize="0"/>
          <p:nvPr/>
        </p:nvPicPr>
        <p:blipFill>
          <a:blip r:embed="rId5">
            <a:alphaModFix/>
          </a:blip>
          <a:stretch>
            <a:fillRect/>
          </a:stretch>
        </p:blipFill>
        <p:spPr>
          <a:xfrm>
            <a:off x="6900146" y="4677023"/>
            <a:ext cx="1977774" cy="397000"/>
          </a:xfrm>
          <a:prstGeom prst="rect">
            <a:avLst/>
          </a:prstGeom>
          <a:noFill/>
          <a:ln>
            <a:noFill/>
          </a:ln>
        </p:spPr>
      </p:pic>
      <p:pic>
        <p:nvPicPr>
          <p:cNvPr id="14" name="Picture 13">
            <a:extLst>
              <a:ext uri="{FF2B5EF4-FFF2-40B4-BE49-F238E27FC236}">
                <a16:creationId xmlns:a16="http://schemas.microsoft.com/office/drawing/2014/main" id="{A9F6A6EF-106E-A704-25EA-DDFB5FE34A3B}"/>
              </a:ext>
            </a:extLst>
          </p:cNvPr>
          <p:cNvPicPr>
            <a:picLocks noChangeAspect="1"/>
          </p:cNvPicPr>
          <p:nvPr/>
        </p:nvPicPr>
        <p:blipFill>
          <a:blip r:embed="rId6"/>
          <a:stretch>
            <a:fillRect/>
          </a:stretch>
        </p:blipFill>
        <p:spPr>
          <a:xfrm>
            <a:off x="3887675" y="1374729"/>
            <a:ext cx="3338355" cy="3540136"/>
          </a:xfrm>
          <a:prstGeom prst="rect">
            <a:avLst/>
          </a:prstGeom>
          <a:ln>
            <a:solidFill>
              <a:schemeClr val="tx1"/>
            </a:solidFill>
          </a:ln>
        </p:spPr>
      </p:pic>
      <p:pic>
        <p:nvPicPr>
          <p:cNvPr id="16" name="Picture 15">
            <a:extLst>
              <a:ext uri="{FF2B5EF4-FFF2-40B4-BE49-F238E27FC236}">
                <a16:creationId xmlns:a16="http://schemas.microsoft.com/office/drawing/2014/main" id="{2708D68C-99B5-127D-8FE6-00B212EF6076}"/>
              </a:ext>
            </a:extLst>
          </p:cNvPr>
          <p:cNvPicPr>
            <a:picLocks noChangeAspect="1"/>
          </p:cNvPicPr>
          <p:nvPr/>
        </p:nvPicPr>
        <p:blipFill>
          <a:blip r:embed="rId7"/>
          <a:stretch>
            <a:fillRect/>
          </a:stretch>
        </p:blipFill>
        <p:spPr>
          <a:xfrm>
            <a:off x="266080" y="1374728"/>
            <a:ext cx="3550803" cy="3540137"/>
          </a:xfrm>
          <a:prstGeom prst="rect">
            <a:avLst/>
          </a:prstGeom>
          <a:ln>
            <a:solidFill>
              <a:schemeClr val="tx1"/>
            </a:solidFill>
          </a:ln>
        </p:spPr>
      </p:pic>
      <p:sp>
        <p:nvSpPr>
          <p:cNvPr id="18" name="Google Shape;124;p19">
            <a:extLst>
              <a:ext uri="{FF2B5EF4-FFF2-40B4-BE49-F238E27FC236}">
                <a16:creationId xmlns:a16="http://schemas.microsoft.com/office/drawing/2014/main" id="{A5DB1BCA-D82D-A425-C747-661C1F0B5F16}"/>
              </a:ext>
            </a:extLst>
          </p:cNvPr>
          <p:cNvSpPr txBox="1">
            <a:spLocks noGrp="1"/>
          </p:cNvSpPr>
          <p:nvPr>
            <p:ph type="body" idx="1"/>
          </p:nvPr>
        </p:nvSpPr>
        <p:spPr>
          <a:xfrm>
            <a:off x="738713" y="178633"/>
            <a:ext cx="5595900" cy="3969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SzPts val="852"/>
              <a:buNone/>
            </a:pPr>
            <a:r>
              <a:rPr lang="en" sz="2500" b="1" dirty="0">
                <a:solidFill>
                  <a:srgbClr val="004D4C"/>
                </a:solidFill>
                <a:latin typeface="Source Sans Pro"/>
                <a:ea typeface="Source Sans Pro"/>
                <a:cs typeface="Source Sans Pro"/>
                <a:sym typeface="Source Sans Pro"/>
              </a:rPr>
              <a:t>Query Results</a:t>
            </a:r>
          </a:p>
          <a:p>
            <a:pPr marL="0" lvl="0" indent="0" algn="ctr" rtl="0">
              <a:spcBef>
                <a:spcPts val="0"/>
              </a:spcBef>
              <a:spcAft>
                <a:spcPts val="1200"/>
              </a:spcAft>
              <a:buSzPts val="852"/>
              <a:buNone/>
            </a:pPr>
            <a:endParaRPr sz="2500" b="1" dirty="0">
              <a:solidFill>
                <a:srgbClr val="004D4C"/>
              </a:solidFill>
              <a:latin typeface="Source Sans Pro"/>
              <a:ea typeface="Source Sans Pro"/>
              <a:cs typeface="Source Sans Pro"/>
              <a:sym typeface="Source Sans Pro"/>
            </a:endParaRPr>
          </a:p>
        </p:txBody>
      </p:sp>
      <p:sp>
        <p:nvSpPr>
          <p:cNvPr id="19" name="Google Shape;124;p19">
            <a:extLst>
              <a:ext uri="{FF2B5EF4-FFF2-40B4-BE49-F238E27FC236}">
                <a16:creationId xmlns:a16="http://schemas.microsoft.com/office/drawing/2014/main" id="{379CD201-FFAE-648A-F316-33DC9679B93A}"/>
              </a:ext>
            </a:extLst>
          </p:cNvPr>
          <p:cNvSpPr txBox="1">
            <a:spLocks/>
          </p:cNvSpPr>
          <p:nvPr/>
        </p:nvSpPr>
        <p:spPr>
          <a:xfrm>
            <a:off x="902912" y="911183"/>
            <a:ext cx="5595900" cy="1212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spcAft>
                <a:spcPts val="1200"/>
              </a:spcAft>
              <a:buSzPts val="852"/>
              <a:buFont typeface="Arial"/>
              <a:buNone/>
            </a:pPr>
            <a:r>
              <a:rPr lang="en-US" sz="1400" b="1" dirty="0">
                <a:solidFill>
                  <a:srgbClr val="004D4C"/>
                </a:solidFill>
                <a:latin typeface="Source Sans Pro"/>
                <a:ea typeface="Source Sans Pro"/>
                <a:cs typeface="Source Sans Pro"/>
                <a:sym typeface="Source Sans Pro"/>
              </a:rPr>
              <a:t>Employee</a:t>
            </a:r>
            <a:r>
              <a:rPr lang="en-US" sz="2500" b="1" dirty="0">
                <a:solidFill>
                  <a:srgbClr val="004D4C"/>
                </a:solidFill>
                <a:latin typeface="Source Sans Pro"/>
                <a:ea typeface="Source Sans Pro"/>
                <a:cs typeface="Source Sans Pro"/>
                <a:sym typeface="Source Sans Pro"/>
              </a:rPr>
              <a:t>				</a:t>
            </a:r>
            <a:r>
              <a:rPr lang="en-US" sz="1600" b="1" dirty="0">
                <a:solidFill>
                  <a:srgbClr val="004D4C"/>
                </a:solidFill>
                <a:latin typeface="Source Sans Pro"/>
                <a:ea typeface="Source Sans Pro"/>
                <a:cs typeface="Source Sans Pro"/>
                <a:sym typeface="Source Sans Pro"/>
              </a:rPr>
              <a:t>Employer</a:t>
            </a:r>
          </a:p>
        </p:txBody>
      </p:sp>
      <p:sp>
        <p:nvSpPr>
          <p:cNvPr id="2" name="TextBox 1">
            <a:extLst>
              <a:ext uri="{FF2B5EF4-FFF2-40B4-BE49-F238E27FC236}">
                <a16:creationId xmlns:a16="http://schemas.microsoft.com/office/drawing/2014/main" id="{17D708EF-32FF-4A10-0A80-98F58FFF9837}"/>
              </a:ext>
            </a:extLst>
          </p:cNvPr>
          <p:cNvSpPr txBox="1"/>
          <p:nvPr/>
        </p:nvSpPr>
        <p:spPr>
          <a:xfrm>
            <a:off x="1943618" y="750002"/>
            <a:ext cx="3309538" cy="307777"/>
          </a:xfrm>
          <a:prstGeom prst="rect">
            <a:avLst/>
          </a:prstGeom>
          <a:noFill/>
        </p:spPr>
        <p:txBody>
          <a:bodyPr wrap="square" rtlCol="0">
            <a:spAutoFit/>
          </a:bodyPr>
          <a:lstStyle/>
          <a:p>
            <a:r>
              <a:rPr lang="en-US" sz="1400" dirty="0">
                <a:solidFill>
                  <a:srgbClr val="00B050"/>
                </a:solidFill>
              </a:rPr>
              <a:t>NMS_PY_DEDUCTIONS_BY_PPE</a:t>
            </a:r>
            <a:endParaRPr lang="en-US" dirty="0"/>
          </a:p>
        </p:txBody>
      </p:sp>
    </p:spTree>
    <p:custDataLst>
      <p:tags r:id="rId1"/>
    </p:custDataLst>
    <p:extLst>
      <p:ext uri="{BB962C8B-B14F-4D97-AF65-F5344CB8AC3E}">
        <p14:creationId xmlns:p14="http://schemas.microsoft.com/office/powerpoint/2010/main" val="2166999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6">
          <a:extLst>
            <a:ext uri="{FF2B5EF4-FFF2-40B4-BE49-F238E27FC236}">
              <a16:creationId xmlns:a16="http://schemas.microsoft.com/office/drawing/2014/main" id="{DCC8FFCC-0067-F004-3CC9-9D03796A2637}"/>
            </a:ext>
          </a:extLst>
        </p:cNvPr>
        <p:cNvGrpSpPr/>
        <p:nvPr/>
      </p:nvGrpSpPr>
      <p:grpSpPr>
        <a:xfrm>
          <a:off x="0" y="0"/>
          <a:ext cx="0" cy="0"/>
          <a:chOff x="0" y="0"/>
          <a:chExt cx="0" cy="0"/>
        </a:xfrm>
      </p:grpSpPr>
      <p:pic>
        <p:nvPicPr>
          <p:cNvPr id="147" name="Google Shape;147;p21">
            <a:extLst>
              <a:ext uri="{FF2B5EF4-FFF2-40B4-BE49-F238E27FC236}">
                <a16:creationId xmlns:a16="http://schemas.microsoft.com/office/drawing/2014/main" id="{4D8147F1-1E8A-939D-C438-A1D03B006A6D}"/>
              </a:ext>
            </a:extLst>
          </p:cNvPr>
          <p:cNvPicPr preferRelativeResize="0"/>
          <p:nvPr/>
        </p:nvPicPr>
        <p:blipFill>
          <a:blip r:embed="rId4">
            <a:alphaModFix/>
          </a:blip>
          <a:stretch>
            <a:fillRect/>
          </a:stretch>
        </p:blipFill>
        <p:spPr>
          <a:xfrm>
            <a:off x="6900146" y="-4"/>
            <a:ext cx="2243850" cy="2115245"/>
          </a:xfrm>
          <a:prstGeom prst="rect">
            <a:avLst/>
          </a:prstGeom>
          <a:noFill/>
          <a:ln>
            <a:noFill/>
          </a:ln>
        </p:spPr>
      </p:pic>
      <p:pic>
        <p:nvPicPr>
          <p:cNvPr id="149" name="Google Shape;149;p21">
            <a:extLst>
              <a:ext uri="{FF2B5EF4-FFF2-40B4-BE49-F238E27FC236}">
                <a16:creationId xmlns:a16="http://schemas.microsoft.com/office/drawing/2014/main" id="{3C854998-6BB0-C196-8D1A-4C8BB4476673}"/>
              </a:ext>
            </a:extLst>
          </p:cNvPr>
          <p:cNvPicPr preferRelativeResize="0"/>
          <p:nvPr/>
        </p:nvPicPr>
        <p:blipFill>
          <a:blip r:embed="rId5">
            <a:alphaModFix/>
          </a:blip>
          <a:stretch>
            <a:fillRect/>
          </a:stretch>
        </p:blipFill>
        <p:spPr>
          <a:xfrm>
            <a:off x="6900150" y="4478523"/>
            <a:ext cx="1977774" cy="397000"/>
          </a:xfrm>
          <a:prstGeom prst="rect">
            <a:avLst/>
          </a:prstGeom>
          <a:noFill/>
          <a:ln>
            <a:noFill/>
          </a:ln>
        </p:spPr>
      </p:pic>
      <p:pic>
        <p:nvPicPr>
          <p:cNvPr id="4" name="Picture 3">
            <a:extLst>
              <a:ext uri="{FF2B5EF4-FFF2-40B4-BE49-F238E27FC236}">
                <a16:creationId xmlns:a16="http://schemas.microsoft.com/office/drawing/2014/main" id="{A521B17D-2B6D-AE24-C77D-BC016D8ADA85}"/>
              </a:ext>
            </a:extLst>
          </p:cNvPr>
          <p:cNvPicPr>
            <a:picLocks noChangeAspect="1"/>
          </p:cNvPicPr>
          <p:nvPr/>
        </p:nvPicPr>
        <p:blipFill>
          <a:blip r:embed="rId6"/>
          <a:stretch>
            <a:fillRect/>
          </a:stretch>
        </p:blipFill>
        <p:spPr>
          <a:xfrm>
            <a:off x="320568" y="907822"/>
            <a:ext cx="6481471" cy="4104932"/>
          </a:xfrm>
          <a:prstGeom prst="rect">
            <a:avLst/>
          </a:prstGeom>
        </p:spPr>
      </p:pic>
      <p:sp>
        <p:nvSpPr>
          <p:cNvPr id="5" name="Google Shape;124;p19">
            <a:extLst>
              <a:ext uri="{FF2B5EF4-FFF2-40B4-BE49-F238E27FC236}">
                <a16:creationId xmlns:a16="http://schemas.microsoft.com/office/drawing/2014/main" id="{9585595D-D2D8-2A26-BD99-F0BE68801E03}"/>
              </a:ext>
            </a:extLst>
          </p:cNvPr>
          <p:cNvSpPr txBox="1">
            <a:spLocks noGrp="1"/>
          </p:cNvSpPr>
          <p:nvPr>
            <p:ph type="body" idx="1"/>
          </p:nvPr>
        </p:nvSpPr>
        <p:spPr>
          <a:xfrm>
            <a:off x="738713" y="178633"/>
            <a:ext cx="5595900" cy="3969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SzPts val="852"/>
              <a:buNone/>
            </a:pPr>
            <a:r>
              <a:rPr lang="en" sz="2500" b="1" dirty="0">
                <a:solidFill>
                  <a:srgbClr val="004D4C"/>
                </a:solidFill>
                <a:latin typeface="Source Sans Pro"/>
                <a:ea typeface="Source Sans Pro"/>
                <a:cs typeface="Source Sans Pro"/>
                <a:sym typeface="Source Sans Pro"/>
              </a:rPr>
              <a:t>Final Results</a:t>
            </a:r>
          </a:p>
          <a:p>
            <a:pPr marL="0" lvl="0" indent="0" algn="ctr" rtl="0">
              <a:spcBef>
                <a:spcPts val="0"/>
              </a:spcBef>
              <a:spcAft>
                <a:spcPts val="1200"/>
              </a:spcAft>
              <a:buSzPts val="852"/>
              <a:buNone/>
            </a:pPr>
            <a:endParaRPr sz="2500" b="1" dirty="0">
              <a:solidFill>
                <a:srgbClr val="004D4C"/>
              </a:solidFill>
              <a:latin typeface="Source Sans Pro"/>
              <a:ea typeface="Source Sans Pro"/>
              <a:cs typeface="Source Sans Pro"/>
              <a:sym typeface="Source Sans Pro"/>
            </a:endParaRPr>
          </a:p>
        </p:txBody>
      </p:sp>
    </p:spTree>
    <p:custDataLst>
      <p:tags r:id="rId1"/>
    </p:custDataLst>
    <p:extLst>
      <p:ext uri="{BB962C8B-B14F-4D97-AF65-F5344CB8AC3E}">
        <p14:creationId xmlns:p14="http://schemas.microsoft.com/office/powerpoint/2010/main" val="4034797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7">
          <a:extLst>
            <a:ext uri="{FF2B5EF4-FFF2-40B4-BE49-F238E27FC236}">
              <a16:creationId xmlns:a16="http://schemas.microsoft.com/office/drawing/2014/main" id="{AF93EB45-1DE8-4E63-551B-9016DEB0AB4E}"/>
            </a:ext>
          </a:extLst>
        </p:cNvPr>
        <p:cNvGrpSpPr/>
        <p:nvPr/>
      </p:nvGrpSpPr>
      <p:grpSpPr>
        <a:xfrm>
          <a:off x="0" y="0"/>
          <a:ext cx="0" cy="0"/>
          <a:chOff x="0" y="0"/>
          <a:chExt cx="0" cy="0"/>
        </a:xfrm>
      </p:grpSpPr>
      <p:pic>
        <p:nvPicPr>
          <p:cNvPr id="118" name="Google Shape;118;p19">
            <a:extLst>
              <a:ext uri="{FF2B5EF4-FFF2-40B4-BE49-F238E27FC236}">
                <a16:creationId xmlns:a16="http://schemas.microsoft.com/office/drawing/2014/main" id="{0E8D5CCB-8BF8-05FF-050F-BFFD1E73EE76}"/>
              </a:ext>
            </a:extLst>
          </p:cNvPr>
          <p:cNvPicPr preferRelativeResize="0"/>
          <p:nvPr/>
        </p:nvPicPr>
        <p:blipFill>
          <a:blip r:embed="rId4">
            <a:alphaModFix/>
          </a:blip>
          <a:stretch>
            <a:fillRect/>
          </a:stretch>
        </p:blipFill>
        <p:spPr>
          <a:xfrm>
            <a:off x="5811237" y="705427"/>
            <a:ext cx="3328562" cy="4438077"/>
          </a:xfrm>
          <a:prstGeom prst="rect">
            <a:avLst/>
          </a:prstGeom>
          <a:noFill/>
          <a:ln>
            <a:noFill/>
          </a:ln>
        </p:spPr>
      </p:pic>
      <p:cxnSp>
        <p:nvCxnSpPr>
          <p:cNvPr id="119" name="Google Shape;119;p19">
            <a:extLst>
              <a:ext uri="{FF2B5EF4-FFF2-40B4-BE49-F238E27FC236}">
                <a16:creationId xmlns:a16="http://schemas.microsoft.com/office/drawing/2014/main" id="{A37D1714-761B-F58E-D107-8BC4FF9B89DC}"/>
              </a:ext>
            </a:extLst>
          </p:cNvPr>
          <p:cNvCxnSpPr/>
          <p:nvPr/>
        </p:nvCxnSpPr>
        <p:spPr>
          <a:xfrm>
            <a:off x="311700" y="4829900"/>
            <a:ext cx="8828100" cy="0"/>
          </a:xfrm>
          <a:prstGeom prst="straightConnector1">
            <a:avLst/>
          </a:prstGeom>
          <a:noFill/>
          <a:ln w="38100" cap="flat" cmpd="sng">
            <a:solidFill>
              <a:srgbClr val="004D4C"/>
            </a:solidFill>
            <a:prstDash val="solid"/>
            <a:round/>
            <a:headEnd type="none" w="med" len="med"/>
            <a:tailEnd type="none" w="med" len="med"/>
          </a:ln>
        </p:spPr>
      </p:cxnSp>
      <p:sp>
        <p:nvSpPr>
          <p:cNvPr id="120" name="Google Shape;120;p19">
            <a:extLst>
              <a:ext uri="{FF2B5EF4-FFF2-40B4-BE49-F238E27FC236}">
                <a16:creationId xmlns:a16="http://schemas.microsoft.com/office/drawing/2014/main" id="{33F5EF43-15A4-B393-BD10-DC0BF4361916}"/>
              </a:ext>
            </a:extLst>
          </p:cNvPr>
          <p:cNvSpPr txBox="1">
            <a:spLocks noGrp="1"/>
          </p:cNvSpPr>
          <p:nvPr>
            <p:ph type="body" idx="1"/>
          </p:nvPr>
        </p:nvSpPr>
        <p:spPr>
          <a:xfrm>
            <a:off x="357325" y="1477749"/>
            <a:ext cx="5595900" cy="2455115"/>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US" sz="1200" dirty="0">
                <a:solidFill>
                  <a:schemeClr val="dk1"/>
                </a:solidFill>
                <a:latin typeface="Source Sans Pro"/>
                <a:ea typeface="Source Sans Pro"/>
                <a:cs typeface="Source Sans Pro"/>
                <a:sym typeface="Source Sans Pro"/>
              </a:rPr>
              <a:t>Federal Law requires State and local government employers to provide a statement to workers (1) who are hires on or after January 1, 2005 and (2) whose jobs are not covered by Social Security. The statement must advise the workers of how noncovered employment may affect future Social Security benefits. Employers meet this requirement by giving each work FORM SSA 1945 at the time they are hired, obtaining the worker's signature on the form, and sending the signed copy to the agency that provides the worker’s pension.</a:t>
            </a:r>
          </a:p>
          <a:p>
            <a:pPr marL="0" marR="279400" lvl="0" indent="0" algn="just" rtl="0">
              <a:spcBef>
                <a:spcPts val="800"/>
              </a:spcBef>
              <a:spcAft>
                <a:spcPts val="0"/>
              </a:spcAft>
              <a:buSzPts val="1100"/>
              <a:buNone/>
            </a:pPr>
            <a:r>
              <a:rPr lang="en-US" sz="1200" dirty="0">
                <a:solidFill>
                  <a:schemeClr val="dk1"/>
                </a:solidFill>
                <a:latin typeface="Source Sans Pro"/>
                <a:ea typeface="Source Sans Pro"/>
                <a:cs typeface="Source Sans Pro"/>
                <a:sym typeface="Source Sans Pro"/>
              </a:rPr>
              <a:t>CPB will be sending out notifications and instructions for agencies that are impacted by this requirement.</a:t>
            </a:r>
          </a:p>
        </p:txBody>
      </p:sp>
      <p:pic>
        <p:nvPicPr>
          <p:cNvPr id="121" name="Google Shape;121;p19">
            <a:extLst>
              <a:ext uri="{FF2B5EF4-FFF2-40B4-BE49-F238E27FC236}">
                <a16:creationId xmlns:a16="http://schemas.microsoft.com/office/drawing/2014/main" id="{ACF1BA91-B7C8-16E9-2F5B-C2289CB3944A}"/>
              </a:ext>
            </a:extLst>
          </p:cNvPr>
          <p:cNvPicPr preferRelativeResize="0"/>
          <p:nvPr/>
        </p:nvPicPr>
        <p:blipFill>
          <a:blip r:embed="rId5">
            <a:alphaModFix/>
          </a:blip>
          <a:stretch>
            <a:fillRect/>
          </a:stretch>
        </p:blipFill>
        <p:spPr>
          <a:xfrm>
            <a:off x="390817" y="3991122"/>
            <a:ext cx="267493" cy="265449"/>
          </a:xfrm>
          <a:prstGeom prst="rect">
            <a:avLst/>
          </a:prstGeom>
          <a:noFill/>
          <a:ln>
            <a:noFill/>
          </a:ln>
        </p:spPr>
      </p:pic>
      <p:sp>
        <p:nvSpPr>
          <p:cNvPr id="122" name="Google Shape;122;p19">
            <a:extLst>
              <a:ext uri="{FF2B5EF4-FFF2-40B4-BE49-F238E27FC236}">
                <a16:creationId xmlns:a16="http://schemas.microsoft.com/office/drawing/2014/main" id="{33998B99-9B67-C0D6-3F71-E019129166DB}"/>
              </a:ext>
            </a:extLst>
          </p:cNvPr>
          <p:cNvSpPr txBox="1">
            <a:spLocks noGrp="1"/>
          </p:cNvSpPr>
          <p:nvPr>
            <p:ph type="body" idx="1"/>
          </p:nvPr>
        </p:nvSpPr>
        <p:spPr>
          <a:xfrm>
            <a:off x="658311" y="3742123"/>
            <a:ext cx="5081400" cy="572700"/>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US" sz="1200" dirty="0">
                <a:solidFill>
                  <a:schemeClr val="dk1"/>
                </a:solidFill>
                <a:latin typeface="Source Sans Pro"/>
                <a:ea typeface="Source Sans Pro"/>
                <a:cs typeface="Source Sans Pro"/>
                <a:sym typeface="Source Sans Pro"/>
              </a:rPr>
              <a:t>Copies of the SSA-1945 are available online at the Social Security Website. </a:t>
            </a:r>
            <a:r>
              <a:rPr lang="en-US" sz="1400" b="1" u="sng" dirty="0">
                <a:solidFill>
                  <a:srgbClr val="FF0000"/>
                </a:solidFill>
                <a:latin typeface="Source Sans Pro"/>
                <a:ea typeface="Source Sans Pro"/>
                <a:cs typeface="Source Sans Pro"/>
                <a:sym typeface="Source Sans Pro"/>
              </a:rPr>
              <a:t>https://www.ssa.gov/forms/ssa-1945.pdf</a:t>
            </a:r>
            <a:endParaRPr sz="2095" dirty="0">
              <a:solidFill>
                <a:srgbClr val="DE8B26"/>
              </a:solidFill>
              <a:latin typeface="Source Sans Pro"/>
              <a:ea typeface="Source Sans Pro"/>
              <a:cs typeface="Source Sans Pro"/>
              <a:sym typeface="Source Sans Pro"/>
            </a:endParaRPr>
          </a:p>
        </p:txBody>
      </p:sp>
      <p:sp>
        <p:nvSpPr>
          <p:cNvPr id="124" name="Google Shape;124;p19">
            <a:extLst>
              <a:ext uri="{FF2B5EF4-FFF2-40B4-BE49-F238E27FC236}">
                <a16:creationId xmlns:a16="http://schemas.microsoft.com/office/drawing/2014/main" id="{72D27E85-6E52-9058-1353-A288E5E497CD}"/>
              </a:ext>
            </a:extLst>
          </p:cNvPr>
          <p:cNvSpPr txBox="1">
            <a:spLocks noGrp="1"/>
          </p:cNvSpPr>
          <p:nvPr>
            <p:ph type="body" idx="1"/>
          </p:nvPr>
        </p:nvSpPr>
        <p:spPr>
          <a:xfrm>
            <a:off x="357325" y="956150"/>
            <a:ext cx="55959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500" b="1" dirty="0">
                <a:solidFill>
                  <a:srgbClr val="004D4C"/>
                </a:solidFill>
                <a:latin typeface="Source Sans Pro"/>
                <a:ea typeface="Source Sans Pro"/>
                <a:cs typeface="Source Sans Pro"/>
                <a:sym typeface="Source Sans Pro"/>
              </a:rPr>
              <a:t>Social Security F</a:t>
            </a:r>
            <a:r>
              <a:rPr lang="en-US" sz="2500" b="1" dirty="0">
                <a:solidFill>
                  <a:srgbClr val="004D4C"/>
                </a:solidFill>
                <a:latin typeface="Source Sans Pro"/>
                <a:ea typeface="Source Sans Pro"/>
                <a:cs typeface="Source Sans Pro"/>
                <a:sym typeface="Source Sans Pro"/>
              </a:rPr>
              <a:t>o</a:t>
            </a:r>
            <a:r>
              <a:rPr lang="en" sz="2500" b="1" dirty="0">
                <a:solidFill>
                  <a:srgbClr val="004D4C"/>
                </a:solidFill>
                <a:latin typeface="Source Sans Pro"/>
                <a:ea typeface="Source Sans Pro"/>
                <a:cs typeface="Source Sans Pro"/>
                <a:sym typeface="Source Sans Pro"/>
              </a:rPr>
              <a:t>rm SSA-1945</a:t>
            </a:r>
            <a:endParaRPr sz="2500" b="1" dirty="0">
              <a:solidFill>
                <a:srgbClr val="004D4C"/>
              </a:solidFill>
              <a:latin typeface="Source Sans Pro"/>
              <a:ea typeface="Source Sans Pro"/>
              <a:cs typeface="Source Sans Pro"/>
              <a:sym typeface="Source Sans Pro"/>
            </a:endParaRPr>
          </a:p>
        </p:txBody>
      </p:sp>
      <p:pic>
        <p:nvPicPr>
          <p:cNvPr id="125" name="Google Shape;125;p19">
            <a:extLst>
              <a:ext uri="{FF2B5EF4-FFF2-40B4-BE49-F238E27FC236}">
                <a16:creationId xmlns:a16="http://schemas.microsoft.com/office/drawing/2014/main" id="{18B1EC8C-053C-00AE-FDF4-9FFA39394671}"/>
              </a:ext>
            </a:extLst>
          </p:cNvPr>
          <p:cNvPicPr preferRelativeResize="0"/>
          <p:nvPr/>
        </p:nvPicPr>
        <p:blipFill rotWithShape="1">
          <a:blip r:embed="rId6">
            <a:alphaModFix/>
          </a:blip>
          <a:srcRect l="51376" t="-1650" b="1649"/>
          <a:stretch/>
        </p:blipFill>
        <p:spPr>
          <a:xfrm>
            <a:off x="0" y="445025"/>
            <a:ext cx="1000501" cy="260400"/>
          </a:xfrm>
          <a:prstGeom prst="rect">
            <a:avLst/>
          </a:prstGeom>
          <a:noFill/>
          <a:ln>
            <a:noFill/>
          </a:ln>
        </p:spPr>
      </p:pic>
      <p:sp>
        <p:nvSpPr>
          <p:cNvPr id="126" name="Google Shape;126;p19">
            <a:extLst>
              <a:ext uri="{FF2B5EF4-FFF2-40B4-BE49-F238E27FC236}">
                <a16:creationId xmlns:a16="http://schemas.microsoft.com/office/drawing/2014/main" id="{F88E126E-886B-D7AC-7D26-8AD2ACA0A910}"/>
              </a:ext>
            </a:extLst>
          </p:cNvPr>
          <p:cNvSpPr txBox="1">
            <a:spLocks noGrp="1"/>
          </p:cNvSpPr>
          <p:nvPr>
            <p:ph type="title"/>
          </p:nvPr>
        </p:nvSpPr>
        <p:spPr>
          <a:xfrm>
            <a:off x="1049650" y="376775"/>
            <a:ext cx="4761586" cy="39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891"/>
              <a:buNone/>
            </a:pPr>
            <a:r>
              <a:rPr lang="en" sz="1818" dirty="0">
                <a:solidFill>
                  <a:srgbClr val="004D4C"/>
                </a:solidFill>
                <a:latin typeface="PT Serif"/>
                <a:ea typeface="PT Serif"/>
                <a:cs typeface="PT Serif"/>
                <a:sym typeface="PT Serif"/>
              </a:rPr>
              <a:t>Compliance with S</a:t>
            </a:r>
            <a:r>
              <a:rPr lang="en-US" sz="1818" dirty="0">
                <a:solidFill>
                  <a:srgbClr val="004D4C"/>
                </a:solidFill>
                <a:latin typeface="PT Serif"/>
                <a:ea typeface="PT Serif"/>
                <a:cs typeface="PT Serif"/>
                <a:sym typeface="PT Serif"/>
              </a:rPr>
              <a:t>o</a:t>
            </a:r>
            <a:r>
              <a:rPr lang="en" sz="1818" dirty="0">
                <a:solidFill>
                  <a:srgbClr val="004D4C"/>
                </a:solidFill>
                <a:latin typeface="PT Serif"/>
                <a:ea typeface="PT Serif"/>
                <a:cs typeface="PT Serif"/>
                <a:sym typeface="PT Serif"/>
              </a:rPr>
              <a:t>cial Security Protection Act of 2004</a:t>
            </a:r>
            <a:endParaRPr sz="1818" dirty="0">
              <a:solidFill>
                <a:srgbClr val="004D4C"/>
              </a:solidFill>
              <a:latin typeface="PT Serif"/>
              <a:ea typeface="PT Serif"/>
              <a:cs typeface="PT Serif"/>
              <a:sym typeface="PT Serif"/>
            </a:endParaRPr>
          </a:p>
        </p:txBody>
      </p:sp>
      <p:sp>
        <p:nvSpPr>
          <p:cNvPr id="127" name="Google Shape;127;p19">
            <a:extLst>
              <a:ext uri="{FF2B5EF4-FFF2-40B4-BE49-F238E27FC236}">
                <a16:creationId xmlns:a16="http://schemas.microsoft.com/office/drawing/2014/main" id="{9A59FFC0-1EB0-3A6A-19FF-3621B564166E}"/>
              </a:ext>
            </a:extLst>
          </p:cNvPr>
          <p:cNvSpPr/>
          <p:nvPr/>
        </p:nvSpPr>
        <p:spPr>
          <a:xfrm>
            <a:off x="7350450" y="4562600"/>
            <a:ext cx="1956600" cy="5109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8" name="Google Shape;128;p19">
            <a:extLst>
              <a:ext uri="{FF2B5EF4-FFF2-40B4-BE49-F238E27FC236}">
                <a16:creationId xmlns:a16="http://schemas.microsoft.com/office/drawing/2014/main" id="{E37C564A-1A9A-008D-DA4B-DC2A5AB1A412}"/>
              </a:ext>
            </a:extLst>
          </p:cNvPr>
          <p:cNvPicPr preferRelativeResize="0"/>
          <p:nvPr/>
        </p:nvPicPr>
        <p:blipFill>
          <a:blip r:embed="rId7">
            <a:alphaModFix/>
          </a:blip>
          <a:stretch>
            <a:fillRect/>
          </a:stretch>
        </p:blipFill>
        <p:spPr>
          <a:xfrm>
            <a:off x="7386876" y="4562600"/>
            <a:ext cx="1752923" cy="534600"/>
          </a:xfrm>
          <a:prstGeom prst="rect">
            <a:avLst/>
          </a:prstGeom>
          <a:noFill/>
          <a:ln>
            <a:noFill/>
          </a:ln>
        </p:spPr>
      </p:pic>
    </p:spTree>
    <p:custDataLst>
      <p:tags r:id="rId1"/>
    </p:custDataLst>
    <p:extLst>
      <p:ext uri="{BB962C8B-B14F-4D97-AF65-F5344CB8AC3E}">
        <p14:creationId xmlns:p14="http://schemas.microsoft.com/office/powerpoint/2010/main" val="2993921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6">
          <a:extLst>
            <a:ext uri="{FF2B5EF4-FFF2-40B4-BE49-F238E27FC236}">
              <a16:creationId xmlns:a16="http://schemas.microsoft.com/office/drawing/2014/main" id="{BF3F9860-3137-F0ED-0B83-E52F4228B312}"/>
            </a:ext>
          </a:extLst>
        </p:cNvPr>
        <p:cNvGrpSpPr/>
        <p:nvPr/>
      </p:nvGrpSpPr>
      <p:grpSpPr>
        <a:xfrm>
          <a:off x="0" y="0"/>
          <a:ext cx="0" cy="0"/>
          <a:chOff x="0" y="0"/>
          <a:chExt cx="0" cy="0"/>
        </a:xfrm>
      </p:grpSpPr>
      <p:pic>
        <p:nvPicPr>
          <p:cNvPr id="147" name="Google Shape;147;p21">
            <a:extLst>
              <a:ext uri="{FF2B5EF4-FFF2-40B4-BE49-F238E27FC236}">
                <a16:creationId xmlns:a16="http://schemas.microsoft.com/office/drawing/2014/main" id="{5041C78D-87FF-9F9E-5944-66EA8944BE7C}"/>
              </a:ext>
            </a:extLst>
          </p:cNvPr>
          <p:cNvPicPr preferRelativeResize="0"/>
          <p:nvPr/>
        </p:nvPicPr>
        <p:blipFill>
          <a:blip r:embed="rId4">
            <a:alphaModFix/>
          </a:blip>
          <a:stretch>
            <a:fillRect/>
          </a:stretch>
        </p:blipFill>
        <p:spPr>
          <a:xfrm>
            <a:off x="6900146" y="-4"/>
            <a:ext cx="2243850" cy="2115245"/>
          </a:xfrm>
          <a:prstGeom prst="rect">
            <a:avLst/>
          </a:prstGeom>
          <a:noFill/>
          <a:ln>
            <a:noFill/>
          </a:ln>
        </p:spPr>
      </p:pic>
      <p:pic>
        <p:nvPicPr>
          <p:cNvPr id="149" name="Google Shape;149;p21">
            <a:extLst>
              <a:ext uri="{FF2B5EF4-FFF2-40B4-BE49-F238E27FC236}">
                <a16:creationId xmlns:a16="http://schemas.microsoft.com/office/drawing/2014/main" id="{A05A3B58-181D-5C57-ABF1-227BF0BEFEA6}"/>
              </a:ext>
            </a:extLst>
          </p:cNvPr>
          <p:cNvPicPr preferRelativeResize="0"/>
          <p:nvPr/>
        </p:nvPicPr>
        <p:blipFill>
          <a:blip r:embed="rId5">
            <a:alphaModFix/>
          </a:blip>
          <a:stretch>
            <a:fillRect/>
          </a:stretch>
        </p:blipFill>
        <p:spPr>
          <a:xfrm>
            <a:off x="6900146" y="4604903"/>
            <a:ext cx="1977774" cy="397000"/>
          </a:xfrm>
          <a:prstGeom prst="rect">
            <a:avLst/>
          </a:prstGeom>
          <a:noFill/>
          <a:ln>
            <a:noFill/>
          </a:ln>
        </p:spPr>
      </p:pic>
      <p:pic>
        <p:nvPicPr>
          <p:cNvPr id="3" name="Picture 2">
            <a:extLst>
              <a:ext uri="{FF2B5EF4-FFF2-40B4-BE49-F238E27FC236}">
                <a16:creationId xmlns:a16="http://schemas.microsoft.com/office/drawing/2014/main" id="{9D7E7DEC-E592-A5E8-B3BE-965AC0730A7F}"/>
              </a:ext>
            </a:extLst>
          </p:cNvPr>
          <p:cNvPicPr>
            <a:picLocks noChangeAspect="1"/>
          </p:cNvPicPr>
          <p:nvPr/>
        </p:nvPicPr>
        <p:blipFill>
          <a:blip r:embed="rId6"/>
          <a:stretch>
            <a:fillRect/>
          </a:stretch>
        </p:blipFill>
        <p:spPr>
          <a:xfrm>
            <a:off x="605387" y="788455"/>
            <a:ext cx="3204681" cy="4307091"/>
          </a:xfrm>
          <a:prstGeom prst="rect">
            <a:avLst/>
          </a:prstGeom>
          <a:ln>
            <a:solidFill>
              <a:schemeClr val="tx1"/>
            </a:solidFill>
          </a:ln>
        </p:spPr>
      </p:pic>
      <p:pic>
        <p:nvPicPr>
          <p:cNvPr id="7" name="Picture 6">
            <a:extLst>
              <a:ext uri="{FF2B5EF4-FFF2-40B4-BE49-F238E27FC236}">
                <a16:creationId xmlns:a16="http://schemas.microsoft.com/office/drawing/2014/main" id="{C5EE6413-1397-F369-17B0-E9DF8281E037}"/>
              </a:ext>
            </a:extLst>
          </p:cNvPr>
          <p:cNvPicPr>
            <a:picLocks noChangeAspect="1"/>
          </p:cNvPicPr>
          <p:nvPr/>
        </p:nvPicPr>
        <p:blipFill>
          <a:blip r:embed="rId7"/>
          <a:stretch>
            <a:fillRect/>
          </a:stretch>
        </p:blipFill>
        <p:spPr>
          <a:xfrm>
            <a:off x="3931250" y="788455"/>
            <a:ext cx="3225455" cy="3690068"/>
          </a:xfrm>
          <a:prstGeom prst="rect">
            <a:avLst/>
          </a:prstGeom>
          <a:ln>
            <a:solidFill>
              <a:schemeClr val="tx1"/>
            </a:solidFill>
          </a:ln>
        </p:spPr>
      </p:pic>
      <p:sp>
        <p:nvSpPr>
          <p:cNvPr id="8" name="Google Shape;124;p19">
            <a:extLst>
              <a:ext uri="{FF2B5EF4-FFF2-40B4-BE49-F238E27FC236}">
                <a16:creationId xmlns:a16="http://schemas.microsoft.com/office/drawing/2014/main" id="{80124A2C-2503-2FEE-74CC-8F1E41DD54DC}"/>
              </a:ext>
            </a:extLst>
          </p:cNvPr>
          <p:cNvSpPr txBox="1">
            <a:spLocks noGrp="1"/>
          </p:cNvSpPr>
          <p:nvPr>
            <p:ph type="body" idx="1"/>
          </p:nvPr>
        </p:nvSpPr>
        <p:spPr>
          <a:xfrm>
            <a:off x="738713" y="178633"/>
            <a:ext cx="5595900" cy="3969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SzPts val="852"/>
              <a:buNone/>
            </a:pPr>
            <a:r>
              <a:rPr lang="en" sz="2500" b="1" dirty="0">
                <a:solidFill>
                  <a:srgbClr val="004D4C"/>
                </a:solidFill>
                <a:latin typeface="Source Sans Pro"/>
                <a:ea typeface="Source Sans Pro"/>
                <a:cs typeface="Source Sans Pro"/>
                <a:sym typeface="Source Sans Pro"/>
              </a:rPr>
              <a:t>Form SSA- 1945</a:t>
            </a:r>
            <a:endParaRPr sz="2500" b="1" dirty="0">
              <a:solidFill>
                <a:srgbClr val="004D4C"/>
              </a:solidFill>
              <a:latin typeface="Source Sans Pro"/>
              <a:ea typeface="Source Sans Pro"/>
              <a:cs typeface="Source Sans Pro"/>
              <a:sym typeface="Source Sans Pro"/>
            </a:endParaRPr>
          </a:p>
        </p:txBody>
      </p:sp>
    </p:spTree>
    <p:custDataLst>
      <p:tags r:id="rId1"/>
    </p:custDataLst>
    <p:extLst>
      <p:ext uri="{BB962C8B-B14F-4D97-AF65-F5344CB8AC3E}">
        <p14:creationId xmlns:p14="http://schemas.microsoft.com/office/powerpoint/2010/main" val="2339156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7">
          <a:extLst>
            <a:ext uri="{FF2B5EF4-FFF2-40B4-BE49-F238E27FC236}">
              <a16:creationId xmlns:a16="http://schemas.microsoft.com/office/drawing/2014/main" id="{AC55D384-B468-B78A-19D8-629B92507D72}"/>
            </a:ext>
          </a:extLst>
        </p:cNvPr>
        <p:cNvGrpSpPr/>
        <p:nvPr/>
      </p:nvGrpSpPr>
      <p:grpSpPr>
        <a:xfrm>
          <a:off x="0" y="0"/>
          <a:ext cx="0" cy="0"/>
          <a:chOff x="0" y="0"/>
          <a:chExt cx="0" cy="0"/>
        </a:xfrm>
      </p:grpSpPr>
      <p:pic>
        <p:nvPicPr>
          <p:cNvPr id="118" name="Google Shape;118;p19">
            <a:extLst>
              <a:ext uri="{FF2B5EF4-FFF2-40B4-BE49-F238E27FC236}">
                <a16:creationId xmlns:a16="http://schemas.microsoft.com/office/drawing/2014/main" id="{1D3EF22E-FCAD-1503-9231-18ABCF176895}"/>
              </a:ext>
            </a:extLst>
          </p:cNvPr>
          <p:cNvPicPr preferRelativeResize="0"/>
          <p:nvPr/>
        </p:nvPicPr>
        <p:blipFill>
          <a:blip r:embed="rId4">
            <a:alphaModFix/>
          </a:blip>
          <a:stretch>
            <a:fillRect/>
          </a:stretch>
        </p:blipFill>
        <p:spPr>
          <a:xfrm>
            <a:off x="5811237" y="705427"/>
            <a:ext cx="3328562" cy="4438077"/>
          </a:xfrm>
          <a:prstGeom prst="rect">
            <a:avLst/>
          </a:prstGeom>
          <a:noFill/>
          <a:ln>
            <a:noFill/>
          </a:ln>
        </p:spPr>
      </p:pic>
      <p:cxnSp>
        <p:nvCxnSpPr>
          <p:cNvPr id="119" name="Google Shape;119;p19">
            <a:extLst>
              <a:ext uri="{FF2B5EF4-FFF2-40B4-BE49-F238E27FC236}">
                <a16:creationId xmlns:a16="http://schemas.microsoft.com/office/drawing/2014/main" id="{F1133201-CD84-D1AB-CBFB-427C1961580E}"/>
              </a:ext>
            </a:extLst>
          </p:cNvPr>
          <p:cNvCxnSpPr/>
          <p:nvPr/>
        </p:nvCxnSpPr>
        <p:spPr>
          <a:xfrm>
            <a:off x="311700" y="4829900"/>
            <a:ext cx="8828100" cy="0"/>
          </a:xfrm>
          <a:prstGeom prst="straightConnector1">
            <a:avLst/>
          </a:prstGeom>
          <a:noFill/>
          <a:ln w="38100" cap="flat" cmpd="sng">
            <a:solidFill>
              <a:srgbClr val="004D4C"/>
            </a:solidFill>
            <a:prstDash val="solid"/>
            <a:round/>
            <a:headEnd type="none" w="med" len="med"/>
            <a:tailEnd type="none" w="med" len="med"/>
          </a:ln>
        </p:spPr>
      </p:cxnSp>
      <p:sp>
        <p:nvSpPr>
          <p:cNvPr id="120" name="Google Shape;120;p19">
            <a:extLst>
              <a:ext uri="{FF2B5EF4-FFF2-40B4-BE49-F238E27FC236}">
                <a16:creationId xmlns:a16="http://schemas.microsoft.com/office/drawing/2014/main" id="{2507E881-6FEC-409F-6853-D228817F0C05}"/>
              </a:ext>
            </a:extLst>
          </p:cNvPr>
          <p:cNvSpPr txBox="1">
            <a:spLocks noGrp="1"/>
          </p:cNvSpPr>
          <p:nvPr>
            <p:ph type="body" idx="1"/>
          </p:nvPr>
        </p:nvSpPr>
        <p:spPr>
          <a:xfrm>
            <a:off x="357325" y="1477749"/>
            <a:ext cx="5595900" cy="2455115"/>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US" sz="1400" b="1" dirty="0">
                <a:solidFill>
                  <a:schemeClr val="dk1"/>
                </a:solidFill>
                <a:latin typeface="Source Sans Pro"/>
                <a:ea typeface="Source Sans Pro"/>
                <a:cs typeface="Source Sans Pro"/>
                <a:sym typeface="Source Sans Pro"/>
              </a:rPr>
              <a:t>Central Payroll will be sending out e-mails reminding agencies that payroll will be accelerated for the coming holidays.</a:t>
            </a:r>
          </a:p>
          <a:p>
            <a:pPr marL="0" marR="279400" lvl="0" indent="0" algn="just" rtl="0">
              <a:spcBef>
                <a:spcPts val="800"/>
              </a:spcBef>
              <a:spcAft>
                <a:spcPts val="0"/>
              </a:spcAft>
              <a:buSzPts val="1100"/>
              <a:buNone/>
            </a:pPr>
            <a:r>
              <a:rPr lang="en-US" sz="1400" b="1" dirty="0">
                <a:solidFill>
                  <a:schemeClr val="dk1"/>
                </a:solidFill>
                <a:latin typeface="Source Sans Pro"/>
                <a:ea typeface="Source Sans Pro"/>
                <a:cs typeface="Source Sans Pro"/>
                <a:sym typeface="Source Sans Pro"/>
              </a:rPr>
              <a:t>Veterans Day: Monday, November 11</a:t>
            </a:r>
            <a:r>
              <a:rPr lang="en-US" sz="1400" b="1" baseline="30000" dirty="0">
                <a:solidFill>
                  <a:schemeClr val="dk1"/>
                </a:solidFill>
                <a:latin typeface="Source Sans Pro"/>
                <a:ea typeface="Source Sans Pro"/>
                <a:cs typeface="Source Sans Pro"/>
                <a:sym typeface="Source Sans Pro"/>
              </a:rPr>
              <a:t>th</a:t>
            </a:r>
            <a:endParaRPr lang="en-US" sz="1400" b="1" dirty="0">
              <a:solidFill>
                <a:schemeClr val="dk1"/>
              </a:solidFill>
              <a:latin typeface="Source Sans Pro"/>
              <a:ea typeface="Source Sans Pro"/>
              <a:cs typeface="Source Sans Pro"/>
              <a:sym typeface="Source Sans Pro"/>
            </a:endParaRPr>
          </a:p>
          <a:p>
            <a:pPr marL="0" marR="279400" lvl="0" indent="0" algn="just" rtl="0">
              <a:spcBef>
                <a:spcPts val="800"/>
              </a:spcBef>
              <a:spcAft>
                <a:spcPts val="0"/>
              </a:spcAft>
              <a:buSzPts val="1100"/>
              <a:buNone/>
            </a:pPr>
            <a:r>
              <a:rPr lang="en-US" sz="1400" b="1" dirty="0">
                <a:solidFill>
                  <a:schemeClr val="dk1"/>
                </a:solidFill>
                <a:latin typeface="Source Sans Pro"/>
                <a:ea typeface="Source Sans Pro"/>
                <a:cs typeface="Source Sans Pro"/>
                <a:sym typeface="Source Sans Pro"/>
              </a:rPr>
              <a:t>Thanksgiving weekend: Thursday, November 28</a:t>
            </a:r>
            <a:r>
              <a:rPr lang="en-US" sz="1400" b="1" baseline="30000" dirty="0">
                <a:solidFill>
                  <a:schemeClr val="dk1"/>
                </a:solidFill>
                <a:latin typeface="Source Sans Pro"/>
                <a:ea typeface="Source Sans Pro"/>
                <a:cs typeface="Source Sans Pro"/>
                <a:sym typeface="Source Sans Pro"/>
              </a:rPr>
              <a:t>th</a:t>
            </a:r>
            <a:r>
              <a:rPr lang="en-US" sz="1400" b="1" dirty="0">
                <a:solidFill>
                  <a:schemeClr val="dk1"/>
                </a:solidFill>
                <a:latin typeface="Source Sans Pro"/>
                <a:ea typeface="Source Sans Pro"/>
                <a:cs typeface="Source Sans Pro"/>
                <a:sym typeface="Source Sans Pro"/>
              </a:rPr>
              <a:t> &amp; Friday November 29</a:t>
            </a:r>
            <a:r>
              <a:rPr lang="en-US" sz="1400" b="1" baseline="30000" dirty="0">
                <a:solidFill>
                  <a:schemeClr val="dk1"/>
                </a:solidFill>
                <a:latin typeface="Source Sans Pro"/>
                <a:ea typeface="Source Sans Pro"/>
                <a:cs typeface="Source Sans Pro"/>
                <a:sym typeface="Source Sans Pro"/>
              </a:rPr>
              <a:t>th</a:t>
            </a:r>
            <a:endParaRPr lang="en-US" sz="1400" b="1" dirty="0">
              <a:solidFill>
                <a:schemeClr val="dk1"/>
              </a:solidFill>
              <a:latin typeface="Source Sans Pro"/>
              <a:ea typeface="Source Sans Pro"/>
              <a:cs typeface="Source Sans Pro"/>
              <a:sym typeface="Source Sans Pro"/>
            </a:endParaRPr>
          </a:p>
          <a:p>
            <a:pPr marL="0" marR="279400" lvl="0" indent="0" algn="just" rtl="0">
              <a:spcBef>
                <a:spcPts val="800"/>
              </a:spcBef>
              <a:spcAft>
                <a:spcPts val="0"/>
              </a:spcAft>
              <a:buSzPts val="1100"/>
              <a:buNone/>
            </a:pPr>
            <a:r>
              <a:rPr lang="en-US" sz="1400" b="1" dirty="0">
                <a:solidFill>
                  <a:schemeClr val="dk1"/>
                </a:solidFill>
                <a:latin typeface="Source Sans Pro"/>
                <a:ea typeface="Source Sans Pro"/>
                <a:cs typeface="Source Sans Pro"/>
                <a:sym typeface="Source Sans Pro"/>
              </a:rPr>
              <a:t>Christmas day: Wednesday, December 25th</a:t>
            </a:r>
          </a:p>
        </p:txBody>
      </p:sp>
      <p:sp>
        <p:nvSpPr>
          <p:cNvPr id="124" name="Google Shape;124;p19">
            <a:extLst>
              <a:ext uri="{FF2B5EF4-FFF2-40B4-BE49-F238E27FC236}">
                <a16:creationId xmlns:a16="http://schemas.microsoft.com/office/drawing/2014/main" id="{5E946908-98A6-F0ED-E3BF-434C07904994}"/>
              </a:ext>
            </a:extLst>
          </p:cNvPr>
          <p:cNvSpPr txBox="1">
            <a:spLocks noGrp="1"/>
          </p:cNvSpPr>
          <p:nvPr>
            <p:ph type="body" idx="1"/>
          </p:nvPr>
        </p:nvSpPr>
        <p:spPr>
          <a:xfrm>
            <a:off x="357325" y="956150"/>
            <a:ext cx="55959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US" sz="2500" b="1" dirty="0">
                <a:solidFill>
                  <a:srgbClr val="004D4C"/>
                </a:solidFill>
                <a:latin typeface="Source Sans Pro"/>
                <a:ea typeface="Source Sans Pro"/>
                <a:cs typeface="Source Sans Pro"/>
                <a:sym typeface="Source Sans Pro"/>
              </a:rPr>
              <a:t>Accelerated Payroll </a:t>
            </a:r>
            <a:endParaRPr sz="2500" b="1" dirty="0">
              <a:solidFill>
                <a:srgbClr val="004D4C"/>
              </a:solidFill>
              <a:latin typeface="Source Sans Pro"/>
              <a:ea typeface="Source Sans Pro"/>
              <a:cs typeface="Source Sans Pro"/>
              <a:sym typeface="Source Sans Pro"/>
            </a:endParaRPr>
          </a:p>
        </p:txBody>
      </p:sp>
      <p:pic>
        <p:nvPicPr>
          <p:cNvPr id="125" name="Google Shape;125;p19">
            <a:extLst>
              <a:ext uri="{FF2B5EF4-FFF2-40B4-BE49-F238E27FC236}">
                <a16:creationId xmlns:a16="http://schemas.microsoft.com/office/drawing/2014/main" id="{62AAD584-5A4E-7411-33EF-3258AF3049A3}"/>
              </a:ext>
            </a:extLst>
          </p:cNvPr>
          <p:cNvPicPr preferRelativeResize="0"/>
          <p:nvPr/>
        </p:nvPicPr>
        <p:blipFill rotWithShape="1">
          <a:blip r:embed="rId5">
            <a:alphaModFix/>
          </a:blip>
          <a:srcRect l="51376" t="-1650" b="1649"/>
          <a:stretch/>
        </p:blipFill>
        <p:spPr>
          <a:xfrm>
            <a:off x="0" y="445025"/>
            <a:ext cx="1000501" cy="260400"/>
          </a:xfrm>
          <a:prstGeom prst="rect">
            <a:avLst/>
          </a:prstGeom>
          <a:noFill/>
          <a:ln>
            <a:noFill/>
          </a:ln>
        </p:spPr>
      </p:pic>
      <p:sp>
        <p:nvSpPr>
          <p:cNvPr id="126" name="Google Shape;126;p19">
            <a:extLst>
              <a:ext uri="{FF2B5EF4-FFF2-40B4-BE49-F238E27FC236}">
                <a16:creationId xmlns:a16="http://schemas.microsoft.com/office/drawing/2014/main" id="{2006A6FB-A50C-C182-776B-0E7741D9E2E1}"/>
              </a:ext>
            </a:extLst>
          </p:cNvPr>
          <p:cNvSpPr txBox="1">
            <a:spLocks noGrp="1"/>
          </p:cNvSpPr>
          <p:nvPr>
            <p:ph type="title"/>
          </p:nvPr>
        </p:nvSpPr>
        <p:spPr>
          <a:xfrm>
            <a:off x="1049650" y="376775"/>
            <a:ext cx="4761586" cy="39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891"/>
              <a:buNone/>
            </a:pPr>
            <a:r>
              <a:rPr lang="en-US" sz="1818" dirty="0">
                <a:solidFill>
                  <a:srgbClr val="004D4C"/>
                </a:solidFill>
                <a:latin typeface="PT Serif"/>
                <a:ea typeface="PT Serif"/>
                <a:cs typeface="PT Serif"/>
                <a:sym typeface="PT Serif"/>
              </a:rPr>
              <a:t>Holiday Reminders</a:t>
            </a:r>
            <a:endParaRPr sz="1818" dirty="0">
              <a:solidFill>
                <a:srgbClr val="004D4C"/>
              </a:solidFill>
              <a:latin typeface="PT Serif"/>
              <a:ea typeface="PT Serif"/>
              <a:cs typeface="PT Serif"/>
              <a:sym typeface="PT Serif"/>
            </a:endParaRPr>
          </a:p>
        </p:txBody>
      </p:sp>
      <p:sp>
        <p:nvSpPr>
          <p:cNvPr id="127" name="Google Shape;127;p19">
            <a:extLst>
              <a:ext uri="{FF2B5EF4-FFF2-40B4-BE49-F238E27FC236}">
                <a16:creationId xmlns:a16="http://schemas.microsoft.com/office/drawing/2014/main" id="{B7F16E54-A689-C246-A73F-8FC736C09CA0}"/>
              </a:ext>
            </a:extLst>
          </p:cNvPr>
          <p:cNvSpPr/>
          <p:nvPr/>
        </p:nvSpPr>
        <p:spPr>
          <a:xfrm>
            <a:off x="7350450" y="4562600"/>
            <a:ext cx="1956600" cy="5109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8" name="Google Shape;128;p19">
            <a:extLst>
              <a:ext uri="{FF2B5EF4-FFF2-40B4-BE49-F238E27FC236}">
                <a16:creationId xmlns:a16="http://schemas.microsoft.com/office/drawing/2014/main" id="{ED48B9EF-E600-9E7E-570C-43F7F59093BD}"/>
              </a:ext>
            </a:extLst>
          </p:cNvPr>
          <p:cNvPicPr preferRelativeResize="0"/>
          <p:nvPr/>
        </p:nvPicPr>
        <p:blipFill>
          <a:blip r:embed="rId6">
            <a:alphaModFix/>
          </a:blip>
          <a:stretch>
            <a:fillRect/>
          </a:stretch>
        </p:blipFill>
        <p:spPr>
          <a:xfrm>
            <a:off x="7386876" y="4562600"/>
            <a:ext cx="1752923" cy="534600"/>
          </a:xfrm>
          <a:prstGeom prst="rect">
            <a:avLst/>
          </a:prstGeom>
          <a:noFill/>
          <a:ln>
            <a:noFill/>
          </a:ln>
        </p:spPr>
      </p:pic>
    </p:spTree>
    <p:custDataLst>
      <p:tags r:id="rId1"/>
    </p:custDataLst>
    <p:extLst>
      <p:ext uri="{BB962C8B-B14F-4D97-AF65-F5344CB8AC3E}">
        <p14:creationId xmlns:p14="http://schemas.microsoft.com/office/powerpoint/2010/main" val="1175318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body" idx="1"/>
          </p:nvPr>
        </p:nvSpPr>
        <p:spPr>
          <a:xfrm>
            <a:off x="357325" y="773675"/>
            <a:ext cx="8520600" cy="605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3500" b="1" dirty="0">
                <a:solidFill>
                  <a:srgbClr val="004D4C"/>
                </a:solidFill>
                <a:latin typeface="Source Sans Pro"/>
                <a:ea typeface="Source Sans Pro"/>
                <a:cs typeface="Source Sans Pro"/>
                <a:sym typeface="Source Sans Pro"/>
              </a:rPr>
              <a:t>FLSA Changes Effective Jan 1, 2025</a:t>
            </a:r>
            <a:endParaRPr sz="3500" b="1" dirty="0">
              <a:solidFill>
                <a:srgbClr val="004D4C"/>
              </a:solidFill>
              <a:latin typeface="Source Sans Pro"/>
              <a:ea typeface="Source Sans Pro"/>
              <a:cs typeface="Source Sans Pro"/>
              <a:sym typeface="Source Sans Pro"/>
            </a:endParaRPr>
          </a:p>
        </p:txBody>
      </p:sp>
      <p:pic>
        <p:nvPicPr>
          <p:cNvPr id="73" name="Google Shape;73;p15"/>
          <p:cNvPicPr preferRelativeResize="0"/>
          <p:nvPr/>
        </p:nvPicPr>
        <p:blipFill>
          <a:blip r:embed="rId4">
            <a:alphaModFix/>
          </a:blip>
          <a:stretch>
            <a:fillRect/>
          </a:stretch>
        </p:blipFill>
        <p:spPr>
          <a:xfrm>
            <a:off x="357325" y="4478523"/>
            <a:ext cx="1977774" cy="397000"/>
          </a:xfrm>
          <a:prstGeom prst="rect">
            <a:avLst/>
          </a:prstGeom>
          <a:noFill/>
          <a:ln>
            <a:noFill/>
          </a:ln>
        </p:spPr>
      </p:pic>
      <p:cxnSp>
        <p:nvCxnSpPr>
          <p:cNvPr id="75" name="Google Shape;75;p15"/>
          <p:cNvCxnSpPr/>
          <p:nvPr/>
        </p:nvCxnSpPr>
        <p:spPr>
          <a:xfrm>
            <a:off x="2725725" y="4829900"/>
            <a:ext cx="6418200" cy="0"/>
          </a:xfrm>
          <a:prstGeom prst="straightConnector1">
            <a:avLst/>
          </a:prstGeom>
          <a:noFill/>
          <a:ln w="38100" cap="flat" cmpd="sng">
            <a:solidFill>
              <a:srgbClr val="DE8B26"/>
            </a:solidFill>
            <a:prstDash val="solid"/>
            <a:round/>
            <a:headEnd type="none" w="med" len="med"/>
            <a:tailEnd type="none" w="med" len="med"/>
          </a:ln>
        </p:spPr>
      </p:cxnSp>
      <p:pic>
        <p:nvPicPr>
          <p:cNvPr id="76" name="Google Shape;76;p15"/>
          <p:cNvPicPr preferRelativeResize="0"/>
          <p:nvPr/>
        </p:nvPicPr>
        <p:blipFill>
          <a:blip r:embed="rId5">
            <a:alphaModFix/>
          </a:blip>
          <a:stretch>
            <a:fillRect/>
          </a:stretch>
        </p:blipFill>
        <p:spPr>
          <a:xfrm rot="5400000">
            <a:off x="7716062" y="3398737"/>
            <a:ext cx="1473400" cy="1388925"/>
          </a:xfrm>
          <a:prstGeom prst="rect">
            <a:avLst/>
          </a:prstGeom>
          <a:noFill/>
          <a:ln>
            <a:noFill/>
          </a:ln>
        </p:spPr>
      </p:pic>
      <p:pic>
        <p:nvPicPr>
          <p:cNvPr id="5" name="Picture 4">
            <a:extLst>
              <a:ext uri="{FF2B5EF4-FFF2-40B4-BE49-F238E27FC236}">
                <a16:creationId xmlns:a16="http://schemas.microsoft.com/office/drawing/2014/main" id="{4495B0E6-C815-920E-2115-A11E278E7801}"/>
              </a:ext>
            </a:extLst>
          </p:cNvPr>
          <p:cNvPicPr>
            <a:picLocks noChangeAspect="1"/>
          </p:cNvPicPr>
          <p:nvPr/>
        </p:nvPicPr>
        <p:blipFill>
          <a:blip r:embed="rId6"/>
          <a:stretch>
            <a:fillRect/>
          </a:stretch>
        </p:blipFill>
        <p:spPr>
          <a:xfrm>
            <a:off x="476518" y="1517638"/>
            <a:ext cx="8020895" cy="2324557"/>
          </a:xfrm>
          <a:prstGeom prst="rect">
            <a:avLst/>
          </a:prstGeom>
        </p:spPr>
      </p:pic>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B2C68597-67E6-0ED9-87E2-B8C94FB21110}"/>
            </a:ext>
          </a:extLst>
        </p:cNvPr>
        <p:cNvGrpSpPr/>
        <p:nvPr/>
      </p:nvGrpSpPr>
      <p:grpSpPr>
        <a:xfrm>
          <a:off x="0" y="0"/>
          <a:ext cx="0" cy="0"/>
          <a:chOff x="0" y="0"/>
          <a:chExt cx="0" cy="0"/>
        </a:xfrm>
      </p:grpSpPr>
      <p:sp>
        <p:nvSpPr>
          <p:cNvPr id="104" name="Google Shape;104;p18">
            <a:extLst>
              <a:ext uri="{FF2B5EF4-FFF2-40B4-BE49-F238E27FC236}">
                <a16:creationId xmlns:a16="http://schemas.microsoft.com/office/drawing/2014/main" id="{26D273E1-199C-3883-DA8B-F0DB5A264C7B}"/>
              </a:ext>
            </a:extLst>
          </p:cNvPr>
          <p:cNvSpPr/>
          <p:nvPr/>
        </p:nvSpPr>
        <p:spPr>
          <a:xfrm>
            <a:off x="-18900" y="1017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05" name="Google Shape;105;p18">
            <a:extLst>
              <a:ext uri="{FF2B5EF4-FFF2-40B4-BE49-F238E27FC236}">
                <a16:creationId xmlns:a16="http://schemas.microsoft.com/office/drawing/2014/main" id="{3AB9463B-9285-348F-AF30-4CAB1AF75563}"/>
              </a:ext>
            </a:extLst>
          </p:cNvPr>
          <p:cNvPicPr preferRelativeResize="0"/>
          <p:nvPr/>
        </p:nvPicPr>
        <p:blipFill rotWithShape="1">
          <a:blip r:embed="rId4">
            <a:alphaModFix/>
          </a:blip>
          <a:srcRect/>
          <a:stretch/>
        </p:blipFill>
        <p:spPr>
          <a:xfrm>
            <a:off x="0" y="445025"/>
            <a:ext cx="3304074" cy="534700"/>
          </a:xfrm>
          <a:prstGeom prst="rect">
            <a:avLst/>
          </a:prstGeom>
          <a:noFill/>
          <a:ln>
            <a:noFill/>
          </a:ln>
        </p:spPr>
      </p:pic>
      <p:sp>
        <p:nvSpPr>
          <p:cNvPr id="106" name="Google Shape;106;p18">
            <a:extLst>
              <a:ext uri="{FF2B5EF4-FFF2-40B4-BE49-F238E27FC236}">
                <a16:creationId xmlns:a16="http://schemas.microsoft.com/office/drawing/2014/main" id="{EEDDB5C0-5D29-91DD-4171-DBA01869CDFE}"/>
              </a:ext>
            </a:extLst>
          </p:cNvPr>
          <p:cNvSpPr txBox="1">
            <a:spLocks noGrp="1"/>
          </p:cNvSpPr>
          <p:nvPr>
            <p:ph type="title"/>
          </p:nvPr>
        </p:nvSpPr>
        <p:spPr>
          <a:xfrm>
            <a:off x="357325" y="445025"/>
            <a:ext cx="28170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dirty="0">
                <a:solidFill>
                  <a:schemeClr val="lt1"/>
                </a:solidFill>
                <a:latin typeface="PT Serif"/>
                <a:ea typeface="PT Serif"/>
                <a:cs typeface="PT Serif"/>
                <a:sym typeface="PT Serif"/>
              </a:rPr>
              <a:t>Payroll Resources</a:t>
            </a:r>
            <a:endParaRPr sz="2020" dirty="0">
              <a:solidFill>
                <a:schemeClr val="lt1"/>
              </a:solidFill>
              <a:latin typeface="PT Serif"/>
              <a:ea typeface="PT Serif"/>
              <a:cs typeface="PT Serif"/>
              <a:sym typeface="PT Serif"/>
            </a:endParaRPr>
          </a:p>
        </p:txBody>
      </p:sp>
      <p:sp>
        <p:nvSpPr>
          <p:cNvPr id="107" name="Google Shape;107;p18">
            <a:extLst>
              <a:ext uri="{FF2B5EF4-FFF2-40B4-BE49-F238E27FC236}">
                <a16:creationId xmlns:a16="http://schemas.microsoft.com/office/drawing/2014/main" id="{2A784F33-A325-9303-2845-EFCA461E196F}"/>
              </a:ext>
            </a:extLst>
          </p:cNvPr>
          <p:cNvSpPr txBox="1">
            <a:spLocks noGrp="1"/>
          </p:cNvSpPr>
          <p:nvPr>
            <p:ph type="body" idx="1"/>
          </p:nvPr>
        </p:nvSpPr>
        <p:spPr>
          <a:xfrm>
            <a:off x="302250" y="3660835"/>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US" sz="2500" b="1" dirty="0">
                <a:solidFill>
                  <a:schemeClr val="lt1"/>
                </a:solidFill>
                <a:latin typeface="Source Sans Pro"/>
                <a:ea typeface="Source Sans Pro"/>
                <a:cs typeface="Source Sans Pro"/>
                <a:sym typeface="Source Sans Pro"/>
              </a:rPr>
              <a:t>Department of Finance &amp; Administration YouTube Channel</a:t>
            </a:r>
            <a:endParaRPr sz="2500" b="1" dirty="0">
              <a:solidFill>
                <a:schemeClr val="lt1"/>
              </a:solidFill>
              <a:latin typeface="Source Sans Pro"/>
              <a:ea typeface="Source Sans Pro"/>
              <a:cs typeface="Source Sans Pro"/>
              <a:sym typeface="Source Sans Pro"/>
            </a:endParaRPr>
          </a:p>
        </p:txBody>
      </p:sp>
      <p:sp>
        <p:nvSpPr>
          <p:cNvPr id="108" name="Google Shape;108;p18">
            <a:extLst>
              <a:ext uri="{FF2B5EF4-FFF2-40B4-BE49-F238E27FC236}">
                <a16:creationId xmlns:a16="http://schemas.microsoft.com/office/drawing/2014/main" id="{72D9713A-54EF-1D3B-F478-65A6889B7F0C}"/>
              </a:ext>
            </a:extLst>
          </p:cNvPr>
          <p:cNvSpPr txBox="1">
            <a:spLocks noGrp="1"/>
          </p:cNvSpPr>
          <p:nvPr>
            <p:ph type="body" idx="1"/>
          </p:nvPr>
        </p:nvSpPr>
        <p:spPr>
          <a:xfrm>
            <a:off x="159972" y="4015310"/>
            <a:ext cx="8520600" cy="739429"/>
          </a:xfrm>
          <a:prstGeom prst="rect">
            <a:avLst/>
          </a:prstGeom>
          <a:noFill/>
        </p:spPr>
        <p:txBody>
          <a:bodyPr spcFirstLastPara="1" wrap="square" lIns="91425" tIns="91425" rIns="91425" bIns="91425" anchor="t" anchorCtr="0">
            <a:noAutofit/>
          </a:bodyPr>
          <a:lstStyle/>
          <a:p>
            <a:pPr marL="342900" marR="279400" algn="just">
              <a:spcBef>
                <a:spcPts val="800"/>
              </a:spcBef>
              <a:buClr>
                <a:schemeClr val="bg1"/>
              </a:buClr>
              <a:buSzPts val="1100"/>
              <a:buFont typeface="Wingdings" panose="05000000000000000000" pitchFamily="2" charset="2"/>
              <a:buChar char="Ø"/>
            </a:pPr>
            <a:r>
              <a:rPr lang="en-US" sz="2000" b="1" dirty="0">
                <a:solidFill>
                  <a:schemeClr val="accent6"/>
                </a:solidFill>
                <a:latin typeface="Source Sans Pro"/>
                <a:ea typeface="Source Sans Pro"/>
                <a:cs typeface="Source Sans Pro"/>
                <a:sym typeface="Source Sans Pro"/>
              </a:rPr>
              <a:t>https://www.youtube.com/@nmdfa8097</a:t>
            </a:r>
            <a:r>
              <a:rPr lang="en-US" sz="1200" dirty="0">
                <a:solidFill>
                  <a:schemeClr val="lt1"/>
                </a:solidFill>
                <a:latin typeface="Source Sans Pro"/>
                <a:ea typeface="Source Sans Pro"/>
                <a:cs typeface="Source Sans Pro"/>
                <a:sym typeface="Source Sans Pro"/>
              </a:rPr>
              <a:t>	</a:t>
            </a:r>
            <a:endParaRPr sz="1200" dirty="0">
              <a:solidFill>
                <a:schemeClr val="lt1"/>
              </a:solidFill>
              <a:latin typeface="Source Sans Pro"/>
              <a:ea typeface="Source Sans Pro"/>
              <a:cs typeface="Source Sans Pro"/>
              <a:sym typeface="Source Sans Pro"/>
            </a:endParaRPr>
          </a:p>
        </p:txBody>
      </p:sp>
      <p:cxnSp>
        <p:nvCxnSpPr>
          <p:cNvPr id="109" name="Google Shape;109;p18">
            <a:extLst>
              <a:ext uri="{FF2B5EF4-FFF2-40B4-BE49-F238E27FC236}">
                <a16:creationId xmlns:a16="http://schemas.microsoft.com/office/drawing/2014/main" id="{FB8AA84D-F72F-6D54-54CA-173A812CF37D}"/>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113" name="Google Shape;113;p18">
            <a:extLst>
              <a:ext uri="{FF2B5EF4-FFF2-40B4-BE49-F238E27FC236}">
                <a16:creationId xmlns:a16="http://schemas.microsoft.com/office/drawing/2014/main" id="{09CA17B8-ECB9-5B26-643E-E28787516199}"/>
              </a:ext>
            </a:extLst>
          </p:cNvPr>
          <p:cNvPicPr preferRelativeResize="0"/>
          <p:nvPr/>
        </p:nvPicPr>
        <p:blipFill>
          <a:blip r:embed="rId5">
            <a:alphaModFix/>
          </a:blip>
          <a:stretch>
            <a:fillRect/>
          </a:stretch>
        </p:blipFill>
        <p:spPr>
          <a:xfrm>
            <a:off x="7000184" y="4433400"/>
            <a:ext cx="1877842" cy="572700"/>
          </a:xfrm>
          <a:prstGeom prst="rect">
            <a:avLst/>
          </a:prstGeom>
          <a:noFill/>
          <a:ln>
            <a:noFill/>
          </a:ln>
        </p:spPr>
      </p:pic>
      <p:sp>
        <p:nvSpPr>
          <p:cNvPr id="2" name="Google Shape;107;p18">
            <a:extLst>
              <a:ext uri="{FF2B5EF4-FFF2-40B4-BE49-F238E27FC236}">
                <a16:creationId xmlns:a16="http://schemas.microsoft.com/office/drawing/2014/main" id="{25AB0238-66A6-781C-1857-94BE8D0D9ED6}"/>
              </a:ext>
            </a:extLst>
          </p:cNvPr>
          <p:cNvSpPr txBox="1">
            <a:spLocks/>
          </p:cNvSpPr>
          <p:nvPr/>
        </p:nvSpPr>
        <p:spPr>
          <a:xfrm>
            <a:off x="302250" y="1168703"/>
            <a:ext cx="8520600" cy="6342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15000"/>
              </a:lnSpc>
              <a:spcBef>
                <a:spcPts val="0"/>
              </a:spcBef>
              <a:spcAft>
                <a:spcPts val="1200"/>
              </a:spcAft>
              <a:buClr>
                <a:srgbClr val="595959"/>
              </a:buClr>
              <a:buSzPts val="852"/>
              <a:buFont typeface="Arial"/>
              <a:buNone/>
              <a:tabLst/>
              <a:defRPr/>
            </a:pPr>
            <a:r>
              <a:rPr lang="en-US" sz="2500" b="1" dirty="0">
                <a:solidFill>
                  <a:srgbClr val="FFFFFF"/>
                </a:solidFill>
                <a:latin typeface="Source Sans Pro"/>
                <a:ea typeface="Source Sans Pro"/>
                <a:cs typeface="Source Sans Pro"/>
                <a:sym typeface="Source Sans Pro"/>
              </a:rPr>
              <a:t>Central Payroll Trainers</a:t>
            </a:r>
            <a:endParaRPr kumimoji="0" lang="en-US" sz="2500" b="1" i="0" u="none" strike="noStrike" kern="0" cap="none" spc="0" normalizeH="0" baseline="0" noProof="0" dirty="0">
              <a:ln>
                <a:noFill/>
              </a:ln>
              <a:solidFill>
                <a:srgbClr val="FFFFFF"/>
              </a:solidFill>
              <a:effectLst/>
              <a:uLnTx/>
              <a:uFillTx/>
              <a:latin typeface="Source Sans Pro"/>
              <a:ea typeface="Source Sans Pro"/>
              <a:cs typeface="Source Sans Pro"/>
              <a:sym typeface="Source Sans Pro"/>
            </a:endParaRPr>
          </a:p>
        </p:txBody>
      </p:sp>
      <p:sp>
        <p:nvSpPr>
          <p:cNvPr id="4" name="Google Shape;108;p18">
            <a:extLst>
              <a:ext uri="{FF2B5EF4-FFF2-40B4-BE49-F238E27FC236}">
                <a16:creationId xmlns:a16="http://schemas.microsoft.com/office/drawing/2014/main" id="{2A1D5981-CE1D-8CAE-C288-0F78455BAA71}"/>
              </a:ext>
            </a:extLst>
          </p:cNvPr>
          <p:cNvSpPr txBox="1">
            <a:spLocks/>
          </p:cNvSpPr>
          <p:nvPr/>
        </p:nvSpPr>
        <p:spPr>
          <a:xfrm>
            <a:off x="159972" y="1568043"/>
            <a:ext cx="8520600" cy="7394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342900" marR="279400" algn="just">
              <a:spcBef>
                <a:spcPts val="800"/>
              </a:spcBef>
              <a:buClr>
                <a:schemeClr val="bg1"/>
              </a:buClr>
              <a:buSzPts val="1100"/>
              <a:buFont typeface="Wingdings" panose="05000000000000000000" pitchFamily="2" charset="2"/>
              <a:buChar char="Ø"/>
            </a:pPr>
            <a:r>
              <a:rPr lang="en-US" sz="1600" dirty="0">
                <a:solidFill>
                  <a:schemeClr val="lt1"/>
                </a:solidFill>
                <a:latin typeface="Source Sans Pro"/>
                <a:ea typeface="Source Sans Pro"/>
                <a:cs typeface="Source Sans Pro"/>
                <a:sym typeface="Source Sans Pro"/>
              </a:rPr>
              <a:t>Alex Guzman, Training Supervisor</a:t>
            </a:r>
          </a:p>
          <a:p>
            <a:pPr marL="800100" marR="279400" lvl="1" algn="just">
              <a:spcBef>
                <a:spcPts val="800"/>
              </a:spcBef>
              <a:buClr>
                <a:schemeClr val="bg1"/>
              </a:buClr>
              <a:buSzPts val="1100"/>
              <a:buFont typeface="Wingdings" panose="05000000000000000000" pitchFamily="2" charset="2"/>
              <a:buChar char="Ø"/>
            </a:pPr>
            <a:r>
              <a:rPr lang="en-US" dirty="0">
                <a:solidFill>
                  <a:schemeClr val="lt1"/>
                </a:solidFill>
                <a:latin typeface="Source Sans Pro"/>
                <a:ea typeface="Source Sans Pro"/>
                <a:cs typeface="Source Sans Pro"/>
                <a:sym typeface="Source Sans Pro"/>
              </a:rPr>
              <a:t>Phone# (505)469-2910</a:t>
            </a:r>
          </a:p>
          <a:p>
            <a:pPr marL="800100" marR="279400" lvl="1" algn="just">
              <a:spcBef>
                <a:spcPts val="800"/>
              </a:spcBef>
              <a:buClr>
                <a:schemeClr val="bg1"/>
              </a:buClr>
              <a:buSzPts val="1100"/>
              <a:buFont typeface="Wingdings" panose="05000000000000000000" pitchFamily="2" charset="2"/>
              <a:buChar char="Ø"/>
            </a:pPr>
            <a:r>
              <a:rPr lang="en-US" sz="1600" dirty="0">
                <a:solidFill>
                  <a:schemeClr val="lt1"/>
                </a:solidFill>
                <a:latin typeface="Source Sans Pro"/>
                <a:ea typeface="Source Sans Pro"/>
                <a:cs typeface="Source Sans Pro"/>
                <a:sym typeface="Source Sans Pro"/>
              </a:rPr>
              <a:t>Via E-mail at:  </a:t>
            </a:r>
            <a:r>
              <a:rPr lang="en-US" sz="1600" dirty="0">
                <a:solidFill>
                  <a:schemeClr val="accent6"/>
                </a:solidFill>
                <a:latin typeface="Source Sans Pro"/>
                <a:ea typeface="Source Sans Pro"/>
                <a:cs typeface="Source Sans Pro"/>
                <a:sym typeface="Source Sans Pro"/>
              </a:rPr>
              <a:t>CPBTrainers@dfa.nm.gov</a:t>
            </a:r>
            <a:r>
              <a:rPr lang="en-US" sz="1200" dirty="0">
                <a:solidFill>
                  <a:schemeClr val="lt1"/>
                </a:solidFill>
                <a:latin typeface="Source Sans Pro"/>
                <a:ea typeface="Source Sans Pro"/>
                <a:cs typeface="Source Sans Pro"/>
                <a:sym typeface="Source Sans Pro"/>
              </a:rPr>
              <a:t>	</a:t>
            </a:r>
          </a:p>
          <a:p>
            <a:pPr marL="342900" marR="279400" algn="just">
              <a:spcBef>
                <a:spcPts val="800"/>
              </a:spcBef>
              <a:buClr>
                <a:schemeClr val="bg1"/>
              </a:buClr>
              <a:buSzPts val="1100"/>
              <a:buFont typeface="Wingdings" panose="05000000000000000000" pitchFamily="2" charset="2"/>
              <a:buChar char="Ø"/>
            </a:pPr>
            <a:endParaRPr lang="en-US" sz="1200" dirty="0">
              <a:solidFill>
                <a:schemeClr val="lt1"/>
              </a:solidFill>
              <a:latin typeface="Source Sans Pro"/>
              <a:ea typeface="Source Sans Pro"/>
              <a:cs typeface="Source Sans Pro"/>
              <a:sym typeface="Source Sans Pro"/>
            </a:endParaRPr>
          </a:p>
        </p:txBody>
      </p:sp>
      <p:sp>
        <p:nvSpPr>
          <p:cNvPr id="6" name="Google Shape;107;p18">
            <a:extLst>
              <a:ext uri="{FF2B5EF4-FFF2-40B4-BE49-F238E27FC236}">
                <a16:creationId xmlns:a16="http://schemas.microsoft.com/office/drawing/2014/main" id="{BE57A752-18C0-35EE-D64E-ADF149D5D12E}"/>
              </a:ext>
            </a:extLst>
          </p:cNvPr>
          <p:cNvSpPr txBox="1">
            <a:spLocks/>
          </p:cNvSpPr>
          <p:nvPr/>
        </p:nvSpPr>
        <p:spPr>
          <a:xfrm>
            <a:off x="236610" y="2776864"/>
            <a:ext cx="8520600" cy="6342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15000"/>
              </a:lnSpc>
              <a:spcBef>
                <a:spcPts val="0"/>
              </a:spcBef>
              <a:spcAft>
                <a:spcPts val="1200"/>
              </a:spcAft>
              <a:buClr>
                <a:srgbClr val="595959"/>
              </a:buClr>
              <a:buSzPts val="852"/>
              <a:buFont typeface="Arial"/>
              <a:buNone/>
              <a:tabLst/>
              <a:defRPr/>
            </a:pPr>
            <a:r>
              <a:rPr kumimoji="0" lang="en-US" sz="2500" b="1" i="0" u="none" strike="noStrike" kern="0" cap="none" spc="0" normalizeH="0" baseline="0" noProof="0" dirty="0">
                <a:ln>
                  <a:noFill/>
                </a:ln>
                <a:solidFill>
                  <a:srgbClr val="FFFFFF"/>
                </a:solidFill>
                <a:effectLst/>
                <a:uLnTx/>
                <a:uFillTx/>
                <a:latin typeface="Source Sans Pro"/>
                <a:ea typeface="Source Sans Pro"/>
                <a:cs typeface="Source Sans Pro"/>
                <a:sym typeface="Source Sans Pro"/>
              </a:rPr>
              <a:t> Central Payroll Web page</a:t>
            </a:r>
          </a:p>
        </p:txBody>
      </p:sp>
      <p:sp>
        <p:nvSpPr>
          <p:cNvPr id="7" name="Google Shape;108;p18">
            <a:extLst>
              <a:ext uri="{FF2B5EF4-FFF2-40B4-BE49-F238E27FC236}">
                <a16:creationId xmlns:a16="http://schemas.microsoft.com/office/drawing/2014/main" id="{0A2D3A95-B3AB-C662-14CC-EE599522246E}"/>
              </a:ext>
            </a:extLst>
          </p:cNvPr>
          <p:cNvSpPr txBox="1">
            <a:spLocks/>
          </p:cNvSpPr>
          <p:nvPr/>
        </p:nvSpPr>
        <p:spPr>
          <a:xfrm>
            <a:off x="187576" y="3003035"/>
            <a:ext cx="8520600" cy="7394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marR="279400" indent="0" algn="just">
              <a:spcBef>
                <a:spcPts val="800"/>
              </a:spcBef>
              <a:buClr>
                <a:schemeClr val="bg1"/>
              </a:buClr>
              <a:buSzPts val="1100"/>
              <a:buNone/>
            </a:pPr>
            <a:r>
              <a:rPr lang="en-US" sz="1200" dirty="0">
                <a:solidFill>
                  <a:schemeClr val="lt1"/>
                </a:solidFill>
                <a:latin typeface="Source Sans Pro"/>
                <a:ea typeface="Source Sans Pro"/>
                <a:cs typeface="Source Sans Pro"/>
                <a:sym typeface="Source Sans Pro"/>
              </a:rPr>
              <a:t>	</a:t>
            </a:r>
          </a:p>
          <a:p>
            <a:pPr marL="342900" marR="279400" algn="just">
              <a:spcBef>
                <a:spcPts val="800"/>
              </a:spcBef>
              <a:buClr>
                <a:schemeClr val="bg1"/>
              </a:buClr>
              <a:buSzPts val="1100"/>
              <a:buFont typeface="Wingdings" panose="05000000000000000000" pitchFamily="2" charset="2"/>
              <a:buChar char="Ø"/>
            </a:pPr>
            <a:endParaRPr lang="en-US" sz="1200" dirty="0">
              <a:solidFill>
                <a:schemeClr val="lt1"/>
              </a:solidFill>
              <a:latin typeface="Source Sans Pro"/>
              <a:ea typeface="Source Sans Pro"/>
              <a:cs typeface="Source Sans Pro"/>
              <a:sym typeface="Source Sans Pro"/>
            </a:endParaRPr>
          </a:p>
        </p:txBody>
      </p:sp>
      <p:sp>
        <p:nvSpPr>
          <p:cNvPr id="8" name="Google Shape;108;p18">
            <a:extLst>
              <a:ext uri="{FF2B5EF4-FFF2-40B4-BE49-F238E27FC236}">
                <a16:creationId xmlns:a16="http://schemas.microsoft.com/office/drawing/2014/main" id="{C2F12C48-4596-EBBE-DF21-57CA75A8E4AE}"/>
              </a:ext>
            </a:extLst>
          </p:cNvPr>
          <p:cNvSpPr txBox="1">
            <a:spLocks/>
          </p:cNvSpPr>
          <p:nvPr/>
        </p:nvSpPr>
        <p:spPr>
          <a:xfrm>
            <a:off x="159972" y="3108372"/>
            <a:ext cx="8520600" cy="7394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342900" marR="279400" algn="just">
              <a:spcBef>
                <a:spcPts val="800"/>
              </a:spcBef>
              <a:buClr>
                <a:schemeClr val="bg1"/>
              </a:buClr>
              <a:buSzPts val="1100"/>
              <a:buFont typeface="Wingdings" panose="05000000000000000000" pitchFamily="2" charset="2"/>
              <a:buChar char="Ø"/>
            </a:pPr>
            <a:r>
              <a:rPr lang="en-US" b="1" dirty="0">
                <a:solidFill>
                  <a:schemeClr val="accent6"/>
                </a:solidFill>
                <a:latin typeface="Source Sans Pro"/>
                <a:ea typeface="Source Sans Pro"/>
                <a:cs typeface="Source Sans Pro"/>
                <a:sym typeface="Source Sans Pro"/>
              </a:rPr>
              <a:t>https://www.nmdfa.state.nm.us/financial-control/central-payroll-bureau</a:t>
            </a:r>
            <a:r>
              <a:rPr lang="en-US" sz="1200" dirty="0">
                <a:solidFill>
                  <a:schemeClr val="lt1"/>
                </a:solidFill>
                <a:latin typeface="Source Sans Pro"/>
                <a:ea typeface="Source Sans Pro"/>
                <a:cs typeface="Source Sans Pro"/>
                <a:sym typeface="Source Sans Pro"/>
              </a:rPr>
              <a:t>	</a:t>
            </a:r>
          </a:p>
        </p:txBody>
      </p:sp>
    </p:spTree>
    <p:custDataLst>
      <p:tags r:id="rId1"/>
    </p:custDataLst>
    <p:extLst>
      <p:ext uri="{BB962C8B-B14F-4D97-AF65-F5344CB8AC3E}">
        <p14:creationId xmlns:p14="http://schemas.microsoft.com/office/powerpoint/2010/main" val="2782751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4">
          <a:extLst>
            <a:ext uri="{FF2B5EF4-FFF2-40B4-BE49-F238E27FC236}">
              <a16:creationId xmlns:a16="http://schemas.microsoft.com/office/drawing/2014/main" id="{E546BC6A-3D8C-A81C-2900-E1FE513EFD1E}"/>
            </a:ext>
          </a:extLst>
        </p:cNvPr>
        <p:cNvGrpSpPr/>
        <p:nvPr/>
      </p:nvGrpSpPr>
      <p:grpSpPr>
        <a:xfrm>
          <a:off x="0" y="0"/>
          <a:ext cx="0" cy="0"/>
          <a:chOff x="0" y="0"/>
          <a:chExt cx="0" cy="0"/>
        </a:xfrm>
      </p:grpSpPr>
      <p:pic>
        <p:nvPicPr>
          <p:cNvPr id="155" name="Google Shape;155;p22">
            <a:extLst>
              <a:ext uri="{FF2B5EF4-FFF2-40B4-BE49-F238E27FC236}">
                <a16:creationId xmlns:a16="http://schemas.microsoft.com/office/drawing/2014/main" id="{3405EF34-0F75-39C6-B8F9-31B1E2D24792}"/>
              </a:ext>
            </a:extLst>
          </p:cNvPr>
          <p:cNvPicPr preferRelativeResize="0"/>
          <p:nvPr/>
        </p:nvPicPr>
        <p:blipFill rotWithShape="1">
          <a:blip r:embed="rId4">
            <a:alphaModFix/>
          </a:blip>
          <a:srcRect t="1987" b="2006"/>
          <a:stretch/>
        </p:blipFill>
        <p:spPr>
          <a:xfrm rot="10800000">
            <a:off x="1" y="-17250"/>
            <a:ext cx="9143999" cy="5178474"/>
          </a:xfrm>
          <a:prstGeom prst="rect">
            <a:avLst/>
          </a:prstGeom>
          <a:noFill/>
          <a:ln>
            <a:noFill/>
          </a:ln>
        </p:spPr>
      </p:pic>
      <p:sp>
        <p:nvSpPr>
          <p:cNvPr id="156" name="Google Shape;156;p22">
            <a:extLst>
              <a:ext uri="{FF2B5EF4-FFF2-40B4-BE49-F238E27FC236}">
                <a16:creationId xmlns:a16="http://schemas.microsoft.com/office/drawing/2014/main" id="{CD78F076-67B8-D3D6-BD38-38CF65507C92}"/>
              </a:ext>
            </a:extLst>
          </p:cNvPr>
          <p:cNvSpPr txBox="1">
            <a:spLocks noGrp="1"/>
          </p:cNvSpPr>
          <p:nvPr>
            <p:ph type="ctrTitle" idx="4294967295"/>
          </p:nvPr>
        </p:nvSpPr>
        <p:spPr>
          <a:xfrm>
            <a:off x="311700" y="1707762"/>
            <a:ext cx="8520600" cy="86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3900" b="1">
                <a:solidFill>
                  <a:schemeClr val="lt1"/>
                </a:solidFill>
                <a:latin typeface="PT Serif"/>
                <a:ea typeface="PT Serif"/>
                <a:cs typeface="PT Serif"/>
                <a:sym typeface="PT Serif"/>
              </a:rPr>
              <a:t>Thank You</a:t>
            </a:r>
            <a:endParaRPr sz="3900" b="1">
              <a:solidFill>
                <a:schemeClr val="lt1"/>
              </a:solidFill>
              <a:latin typeface="PT Serif"/>
              <a:ea typeface="PT Serif"/>
              <a:cs typeface="PT Serif"/>
              <a:sym typeface="PT Serif"/>
            </a:endParaRPr>
          </a:p>
        </p:txBody>
      </p:sp>
      <p:pic>
        <p:nvPicPr>
          <p:cNvPr id="157" name="Google Shape;157;p22">
            <a:extLst>
              <a:ext uri="{FF2B5EF4-FFF2-40B4-BE49-F238E27FC236}">
                <a16:creationId xmlns:a16="http://schemas.microsoft.com/office/drawing/2014/main" id="{3DAAF630-26B1-68B7-704F-A3858286F3DA}"/>
              </a:ext>
            </a:extLst>
          </p:cNvPr>
          <p:cNvPicPr preferRelativeResize="0"/>
          <p:nvPr/>
        </p:nvPicPr>
        <p:blipFill>
          <a:blip r:embed="rId5">
            <a:alphaModFix/>
          </a:blip>
          <a:stretch>
            <a:fillRect/>
          </a:stretch>
        </p:blipFill>
        <p:spPr>
          <a:xfrm>
            <a:off x="311700" y="4302325"/>
            <a:ext cx="2158026" cy="658150"/>
          </a:xfrm>
          <a:prstGeom prst="rect">
            <a:avLst/>
          </a:prstGeom>
          <a:noFill/>
          <a:ln>
            <a:noFill/>
          </a:ln>
        </p:spPr>
      </p:pic>
      <p:cxnSp>
        <p:nvCxnSpPr>
          <p:cNvPr id="158" name="Google Shape;158;p22">
            <a:extLst>
              <a:ext uri="{FF2B5EF4-FFF2-40B4-BE49-F238E27FC236}">
                <a16:creationId xmlns:a16="http://schemas.microsoft.com/office/drawing/2014/main" id="{C01ACF05-27B9-B28A-6C9F-FB52E4FB65F2}"/>
              </a:ext>
            </a:extLst>
          </p:cNvPr>
          <p:cNvCxnSpPr/>
          <p:nvPr/>
        </p:nvCxnSpPr>
        <p:spPr>
          <a:xfrm>
            <a:off x="394800" y="2416225"/>
            <a:ext cx="2602200" cy="0"/>
          </a:xfrm>
          <a:prstGeom prst="straightConnector1">
            <a:avLst/>
          </a:prstGeom>
          <a:noFill/>
          <a:ln w="38100" cap="flat" cmpd="sng">
            <a:solidFill>
              <a:schemeClr val="lt1"/>
            </a:solidFill>
            <a:prstDash val="solid"/>
            <a:round/>
            <a:headEnd type="none" w="med" len="med"/>
            <a:tailEnd type="none" w="med" len="med"/>
          </a:ln>
        </p:spPr>
      </p:cxnSp>
    </p:spTree>
    <p:custDataLst>
      <p:tags r:id="rId1"/>
    </p:custDataLst>
    <p:extLst>
      <p:ext uri="{BB962C8B-B14F-4D97-AF65-F5344CB8AC3E}">
        <p14:creationId xmlns:p14="http://schemas.microsoft.com/office/powerpoint/2010/main" val="499892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7839944C-8B9E-5609-B624-F5FA0D754F49}"/>
            </a:ext>
          </a:extLst>
        </p:cNvPr>
        <p:cNvGrpSpPr/>
        <p:nvPr/>
      </p:nvGrpSpPr>
      <p:grpSpPr>
        <a:xfrm>
          <a:off x="0" y="0"/>
          <a:ext cx="0" cy="0"/>
          <a:chOff x="0" y="0"/>
          <a:chExt cx="0" cy="0"/>
        </a:xfrm>
      </p:grpSpPr>
      <p:pic>
        <p:nvPicPr>
          <p:cNvPr id="63" name="Google Shape;63;p14">
            <a:extLst>
              <a:ext uri="{FF2B5EF4-FFF2-40B4-BE49-F238E27FC236}">
                <a16:creationId xmlns:a16="http://schemas.microsoft.com/office/drawing/2014/main" id="{9E4A5222-C6D4-1BB3-0F94-34C7261F3BE4}"/>
              </a:ext>
            </a:extLst>
          </p:cNvPr>
          <p:cNvPicPr preferRelativeResize="0"/>
          <p:nvPr/>
        </p:nvPicPr>
        <p:blipFill rotWithShape="1">
          <a:blip r:embed="rId4">
            <a:alphaModFix/>
          </a:blip>
          <a:srcRect t="1987" b="2006"/>
          <a:stretch/>
        </p:blipFill>
        <p:spPr>
          <a:xfrm rot="10800000">
            <a:off x="0" y="-17487"/>
            <a:ext cx="9143999" cy="5178474"/>
          </a:xfrm>
          <a:prstGeom prst="rect">
            <a:avLst/>
          </a:prstGeom>
          <a:noFill/>
          <a:ln>
            <a:noFill/>
          </a:ln>
        </p:spPr>
      </p:pic>
      <p:sp>
        <p:nvSpPr>
          <p:cNvPr id="64" name="Google Shape;64;p14">
            <a:extLst>
              <a:ext uri="{FF2B5EF4-FFF2-40B4-BE49-F238E27FC236}">
                <a16:creationId xmlns:a16="http://schemas.microsoft.com/office/drawing/2014/main" id="{25EDC340-0F42-5FDA-5B70-B18326D21A30}"/>
              </a:ext>
            </a:extLst>
          </p:cNvPr>
          <p:cNvSpPr txBox="1">
            <a:spLocks noGrp="1"/>
          </p:cNvSpPr>
          <p:nvPr>
            <p:ph type="ctrTitle" idx="4294967295"/>
          </p:nvPr>
        </p:nvSpPr>
        <p:spPr>
          <a:xfrm>
            <a:off x="311700" y="1628425"/>
            <a:ext cx="8520600" cy="86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3900" b="1" dirty="0">
                <a:solidFill>
                  <a:schemeClr val="lt1"/>
                </a:solidFill>
                <a:latin typeface="PT Serif"/>
                <a:ea typeface="PT Serif"/>
                <a:cs typeface="PT Serif"/>
                <a:sym typeface="PT Serif"/>
              </a:rPr>
              <a:t>Form Submission System</a:t>
            </a:r>
            <a:endParaRPr sz="3900" b="1" dirty="0">
              <a:solidFill>
                <a:schemeClr val="lt1"/>
              </a:solidFill>
              <a:latin typeface="PT Serif"/>
              <a:ea typeface="PT Serif"/>
              <a:cs typeface="PT Serif"/>
              <a:sym typeface="PT Serif"/>
            </a:endParaRPr>
          </a:p>
        </p:txBody>
      </p:sp>
      <p:sp>
        <p:nvSpPr>
          <p:cNvPr id="65" name="Google Shape;65;p14">
            <a:extLst>
              <a:ext uri="{FF2B5EF4-FFF2-40B4-BE49-F238E27FC236}">
                <a16:creationId xmlns:a16="http://schemas.microsoft.com/office/drawing/2014/main" id="{639320D5-CE94-961A-2623-78EE20D0789B}"/>
              </a:ext>
            </a:extLst>
          </p:cNvPr>
          <p:cNvSpPr txBox="1">
            <a:spLocks noGrp="1"/>
          </p:cNvSpPr>
          <p:nvPr>
            <p:ph type="subTitle" idx="4294967295"/>
          </p:nvPr>
        </p:nvSpPr>
        <p:spPr>
          <a:xfrm>
            <a:off x="311700" y="2416225"/>
            <a:ext cx="8520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000" b="1" dirty="0">
                <a:solidFill>
                  <a:schemeClr val="lt1"/>
                </a:solidFill>
                <a:latin typeface="Source Sans Pro"/>
                <a:ea typeface="Source Sans Pro"/>
                <a:cs typeface="Source Sans Pro"/>
                <a:sym typeface="Source Sans Pro"/>
              </a:rPr>
              <a:t>Breanna Henley with Real Time Solutions</a:t>
            </a:r>
            <a:endParaRPr sz="2000" b="1" dirty="0">
              <a:solidFill>
                <a:schemeClr val="lt1"/>
              </a:solidFill>
              <a:latin typeface="Source Sans Pro"/>
              <a:ea typeface="Source Sans Pro"/>
              <a:cs typeface="Source Sans Pro"/>
              <a:sym typeface="Source Sans Pro"/>
            </a:endParaRPr>
          </a:p>
        </p:txBody>
      </p:sp>
      <p:pic>
        <p:nvPicPr>
          <p:cNvPr id="66" name="Google Shape;66;p14">
            <a:extLst>
              <a:ext uri="{FF2B5EF4-FFF2-40B4-BE49-F238E27FC236}">
                <a16:creationId xmlns:a16="http://schemas.microsoft.com/office/drawing/2014/main" id="{F24A86A6-2C02-9FA2-C033-AE829592F738}"/>
              </a:ext>
            </a:extLst>
          </p:cNvPr>
          <p:cNvPicPr preferRelativeResize="0"/>
          <p:nvPr/>
        </p:nvPicPr>
        <p:blipFill>
          <a:blip r:embed="rId5">
            <a:alphaModFix/>
          </a:blip>
          <a:stretch>
            <a:fillRect/>
          </a:stretch>
        </p:blipFill>
        <p:spPr>
          <a:xfrm>
            <a:off x="311700" y="4302325"/>
            <a:ext cx="2158026" cy="658150"/>
          </a:xfrm>
          <a:prstGeom prst="rect">
            <a:avLst/>
          </a:prstGeom>
          <a:noFill/>
          <a:ln>
            <a:noFill/>
          </a:ln>
        </p:spPr>
      </p:pic>
      <p:cxnSp>
        <p:nvCxnSpPr>
          <p:cNvPr id="67" name="Google Shape;67;p14">
            <a:extLst>
              <a:ext uri="{FF2B5EF4-FFF2-40B4-BE49-F238E27FC236}">
                <a16:creationId xmlns:a16="http://schemas.microsoft.com/office/drawing/2014/main" id="{519E8A6E-5A74-71E3-C763-5AA5340B7923}"/>
              </a:ext>
            </a:extLst>
          </p:cNvPr>
          <p:cNvCxnSpPr/>
          <p:nvPr/>
        </p:nvCxnSpPr>
        <p:spPr>
          <a:xfrm>
            <a:off x="394800" y="2416225"/>
            <a:ext cx="4332900" cy="0"/>
          </a:xfrm>
          <a:prstGeom prst="straightConnector1">
            <a:avLst/>
          </a:prstGeom>
          <a:noFill/>
          <a:ln w="38100" cap="flat" cmpd="sng">
            <a:solidFill>
              <a:schemeClr val="lt1"/>
            </a:solidFill>
            <a:prstDash val="solid"/>
            <a:round/>
            <a:headEnd type="none" w="med" len="med"/>
            <a:tailEnd type="none" w="med" len="med"/>
          </a:ln>
        </p:spPr>
      </p:cxnSp>
    </p:spTree>
    <p:custDataLst>
      <p:tags r:id="rId1"/>
    </p:custDataLst>
    <p:extLst>
      <p:ext uri="{BB962C8B-B14F-4D97-AF65-F5344CB8AC3E}">
        <p14:creationId xmlns:p14="http://schemas.microsoft.com/office/powerpoint/2010/main" val="2629245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2" name="Rectangle 1">
            <a:extLst>
              <a:ext uri="{FF2B5EF4-FFF2-40B4-BE49-F238E27FC236}">
                <a16:creationId xmlns:a16="http://schemas.microsoft.com/office/drawing/2014/main" id="{0F8CCEA9-D32F-EA96-4157-EA487C994BCE}"/>
              </a:ext>
            </a:extLst>
          </p:cNvPr>
          <p:cNvSpPr/>
          <p:nvPr/>
        </p:nvSpPr>
        <p:spPr>
          <a:xfrm>
            <a:off x="512618" y="822121"/>
            <a:ext cx="7536873" cy="349060"/>
          </a:xfrm>
          <a:prstGeom prst="rect">
            <a:avLst/>
          </a:prstGeom>
          <a:solidFill>
            <a:srgbClr val="004D4C">
              <a:alpha val="2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310DEC5-FAA7-EB13-7D84-BC61E69D7026}"/>
              </a:ext>
            </a:extLst>
          </p:cNvPr>
          <p:cNvSpPr/>
          <p:nvPr/>
        </p:nvSpPr>
        <p:spPr>
          <a:xfrm>
            <a:off x="512617" y="2706975"/>
            <a:ext cx="7536873" cy="506203"/>
          </a:xfrm>
          <a:prstGeom prst="rect">
            <a:avLst/>
          </a:prstGeom>
          <a:solidFill>
            <a:srgbClr val="DE8B26">
              <a:alpha val="1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0C85F21-FAFD-26C4-137A-B0CA2D901507}"/>
              </a:ext>
            </a:extLst>
          </p:cNvPr>
          <p:cNvSpPr/>
          <p:nvPr/>
        </p:nvSpPr>
        <p:spPr>
          <a:xfrm>
            <a:off x="512616" y="3365171"/>
            <a:ext cx="7536873" cy="506202"/>
          </a:xfrm>
          <a:prstGeom prst="rect">
            <a:avLst/>
          </a:prstGeom>
          <a:solidFill>
            <a:srgbClr val="DF6A32">
              <a:alpha val="3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Google Shape;72;p15"/>
          <p:cNvSpPr txBox="1">
            <a:spLocks noGrp="1"/>
          </p:cNvSpPr>
          <p:nvPr>
            <p:ph type="body" idx="1"/>
          </p:nvPr>
        </p:nvSpPr>
        <p:spPr>
          <a:xfrm>
            <a:off x="297808" y="78394"/>
            <a:ext cx="8352569" cy="605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US" sz="2400" b="1" dirty="0">
                <a:solidFill>
                  <a:srgbClr val="004D4C"/>
                </a:solidFill>
                <a:latin typeface="Source Sans Pro"/>
                <a:ea typeface="Source Sans Pro"/>
                <a:cs typeface="Source Sans Pro"/>
                <a:sym typeface="Source Sans Pro"/>
              </a:rPr>
              <a:t>2025 FLSA Changes</a:t>
            </a:r>
          </a:p>
          <a:p>
            <a:pPr marL="0" lvl="0" indent="0" algn="l" rtl="0">
              <a:spcBef>
                <a:spcPts val="0"/>
              </a:spcBef>
              <a:spcAft>
                <a:spcPts val="1200"/>
              </a:spcAft>
              <a:buSzPts val="852"/>
              <a:buNone/>
            </a:pPr>
            <a:endParaRPr lang="en-US" i="0" dirty="0">
              <a:solidFill>
                <a:schemeClr val="tx1"/>
              </a:solidFill>
              <a:effectLst/>
              <a:latin typeface="+mj-lt"/>
              <a:ea typeface="Source Sans Pro"/>
              <a:sym typeface="Source Sans Pro"/>
            </a:endParaRPr>
          </a:p>
          <a:p>
            <a:pPr marL="514350" lvl="0" indent="-514350" algn="l" rtl="0">
              <a:spcBef>
                <a:spcPts val="0"/>
              </a:spcBef>
              <a:spcAft>
                <a:spcPts val="1200"/>
              </a:spcAft>
              <a:buSzPts val="852"/>
              <a:buAutoNum type="arabicPeriod"/>
            </a:pPr>
            <a:endParaRPr sz="3500" b="1" dirty="0">
              <a:solidFill>
                <a:srgbClr val="004D4C"/>
              </a:solidFill>
              <a:latin typeface="Source Sans Pro"/>
              <a:ea typeface="Source Sans Pro"/>
              <a:cs typeface="Source Sans Pro"/>
              <a:sym typeface="Source Sans Pro"/>
            </a:endParaRPr>
          </a:p>
        </p:txBody>
      </p:sp>
      <p:pic>
        <p:nvPicPr>
          <p:cNvPr id="73" name="Google Shape;73;p15"/>
          <p:cNvPicPr preferRelativeResize="0"/>
          <p:nvPr/>
        </p:nvPicPr>
        <p:blipFill>
          <a:blip r:embed="rId4">
            <a:alphaModFix/>
          </a:blip>
          <a:stretch>
            <a:fillRect/>
          </a:stretch>
        </p:blipFill>
        <p:spPr>
          <a:xfrm>
            <a:off x="357325" y="4478523"/>
            <a:ext cx="1977774" cy="397000"/>
          </a:xfrm>
          <a:prstGeom prst="rect">
            <a:avLst/>
          </a:prstGeom>
          <a:noFill/>
          <a:ln>
            <a:noFill/>
          </a:ln>
        </p:spPr>
      </p:pic>
      <p:cxnSp>
        <p:nvCxnSpPr>
          <p:cNvPr id="75" name="Google Shape;75;p15"/>
          <p:cNvCxnSpPr/>
          <p:nvPr/>
        </p:nvCxnSpPr>
        <p:spPr>
          <a:xfrm>
            <a:off x="2725725" y="4829900"/>
            <a:ext cx="6418200" cy="0"/>
          </a:xfrm>
          <a:prstGeom prst="straightConnector1">
            <a:avLst/>
          </a:prstGeom>
          <a:noFill/>
          <a:ln w="38100" cap="flat" cmpd="sng">
            <a:solidFill>
              <a:srgbClr val="DE8B26"/>
            </a:solidFill>
            <a:prstDash val="solid"/>
            <a:round/>
            <a:headEnd type="none" w="med" len="med"/>
            <a:tailEnd type="none" w="med" len="med"/>
          </a:ln>
        </p:spPr>
      </p:cxnSp>
      <p:pic>
        <p:nvPicPr>
          <p:cNvPr id="76" name="Google Shape;76;p15"/>
          <p:cNvPicPr preferRelativeResize="0"/>
          <p:nvPr/>
        </p:nvPicPr>
        <p:blipFill>
          <a:blip r:embed="rId5">
            <a:alphaModFix/>
          </a:blip>
          <a:stretch>
            <a:fillRect/>
          </a:stretch>
        </p:blipFill>
        <p:spPr>
          <a:xfrm rot="5400000">
            <a:off x="7716062" y="3398737"/>
            <a:ext cx="1473400" cy="1388925"/>
          </a:xfrm>
          <a:prstGeom prst="rect">
            <a:avLst/>
          </a:prstGeom>
          <a:noFill/>
          <a:ln>
            <a:noFill/>
          </a:ln>
        </p:spPr>
      </p:pic>
      <p:pic>
        <p:nvPicPr>
          <p:cNvPr id="4" name="Picture 3">
            <a:extLst>
              <a:ext uri="{FF2B5EF4-FFF2-40B4-BE49-F238E27FC236}">
                <a16:creationId xmlns:a16="http://schemas.microsoft.com/office/drawing/2014/main" id="{16A22F79-F6E7-90A8-D0E7-5BF8369FBF6E}"/>
              </a:ext>
            </a:extLst>
          </p:cNvPr>
          <p:cNvPicPr>
            <a:picLocks noChangeAspect="1"/>
          </p:cNvPicPr>
          <p:nvPr/>
        </p:nvPicPr>
        <p:blipFill>
          <a:blip r:embed="rId6"/>
          <a:stretch>
            <a:fillRect/>
          </a:stretch>
        </p:blipFill>
        <p:spPr>
          <a:xfrm>
            <a:off x="396497" y="1460748"/>
            <a:ext cx="7991276" cy="975777"/>
          </a:xfrm>
          <a:prstGeom prst="rect">
            <a:avLst/>
          </a:prstGeom>
        </p:spPr>
      </p:pic>
      <p:sp>
        <p:nvSpPr>
          <p:cNvPr id="5" name="TextBox 4">
            <a:extLst>
              <a:ext uri="{FF2B5EF4-FFF2-40B4-BE49-F238E27FC236}">
                <a16:creationId xmlns:a16="http://schemas.microsoft.com/office/drawing/2014/main" id="{E7E0DBAC-6A40-4830-1E00-357F88616579}"/>
              </a:ext>
            </a:extLst>
          </p:cNvPr>
          <p:cNvSpPr txBox="1"/>
          <p:nvPr/>
        </p:nvSpPr>
        <p:spPr>
          <a:xfrm>
            <a:off x="566257" y="822121"/>
            <a:ext cx="4059125" cy="523220"/>
          </a:xfrm>
          <a:prstGeom prst="rect">
            <a:avLst/>
          </a:prstGeom>
          <a:noFill/>
        </p:spPr>
        <p:txBody>
          <a:bodyPr wrap="none" rtlCol="0">
            <a:spAutoFit/>
          </a:bodyPr>
          <a:lstStyle/>
          <a:p>
            <a:r>
              <a:rPr lang="en-US" dirty="0">
                <a:solidFill>
                  <a:schemeClr val="tx1"/>
                </a:solidFill>
                <a:latin typeface="+mj-lt"/>
                <a:ea typeface="Source Sans Pro"/>
                <a:cs typeface="Source Sans Pro"/>
                <a:sym typeface="Source Sans Pro"/>
              </a:rPr>
              <a:t>1. Run query: </a:t>
            </a:r>
            <a:r>
              <a:rPr lang="en-US" i="0" dirty="0">
                <a:solidFill>
                  <a:schemeClr val="tx1"/>
                </a:solidFill>
                <a:effectLst/>
                <a:latin typeface="+mj-lt"/>
              </a:rPr>
              <a:t>NMS_HR_FLSA_THRSHLD_2025</a:t>
            </a:r>
          </a:p>
          <a:p>
            <a:endParaRPr lang="en-US" dirty="0"/>
          </a:p>
        </p:txBody>
      </p:sp>
      <p:sp>
        <p:nvSpPr>
          <p:cNvPr id="6" name="TextBox 5">
            <a:extLst>
              <a:ext uri="{FF2B5EF4-FFF2-40B4-BE49-F238E27FC236}">
                <a16:creationId xmlns:a16="http://schemas.microsoft.com/office/drawing/2014/main" id="{3219328B-14B1-3DA9-8759-88459C4A052C}"/>
              </a:ext>
            </a:extLst>
          </p:cNvPr>
          <p:cNvSpPr txBox="1"/>
          <p:nvPr/>
        </p:nvSpPr>
        <p:spPr>
          <a:xfrm>
            <a:off x="566257" y="2726092"/>
            <a:ext cx="7645042" cy="1600438"/>
          </a:xfrm>
          <a:prstGeom prst="rect">
            <a:avLst/>
          </a:prstGeom>
          <a:noFill/>
        </p:spPr>
        <p:txBody>
          <a:bodyPr wrap="none" rtlCol="0">
            <a:spAutoFit/>
          </a:bodyPr>
          <a:lstStyle/>
          <a:p>
            <a:r>
              <a:rPr lang="en-US" dirty="0">
                <a:solidFill>
                  <a:schemeClr val="tx1"/>
                </a:solidFill>
                <a:latin typeface="+mj-lt"/>
                <a:ea typeface="Source Sans Pro"/>
                <a:cs typeface="Source Sans Pro"/>
                <a:sym typeface="Source Sans Pro"/>
              </a:rPr>
              <a:t>2. Determine if the employee’s pay needs to change, if the FLSA status needs to be changed, </a:t>
            </a:r>
          </a:p>
          <a:p>
            <a:r>
              <a:rPr lang="en-US" dirty="0">
                <a:solidFill>
                  <a:schemeClr val="tx1"/>
                </a:solidFill>
                <a:latin typeface="+mj-lt"/>
                <a:ea typeface="Source Sans Pro"/>
                <a:cs typeface="Source Sans Pro"/>
                <a:sym typeface="Source Sans Pro"/>
              </a:rPr>
              <a:t>and/or </a:t>
            </a:r>
            <a:r>
              <a:rPr lang="en-US" i="0" dirty="0">
                <a:solidFill>
                  <a:schemeClr val="tx1"/>
                </a:solidFill>
                <a:effectLst/>
                <a:latin typeface="+mj-lt"/>
                <a:ea typeface="Source Sans Pro"/>
                <a:sym typeface="Source Sans Pro"/>
              </a:rPr>
              <a:t>the workgroup needs to be changed.</a:t>
            </a:r>
          </a:p>
          <a:p>
            <a:endParaRPr lang="en-US" dirty="0">
              <a:solidFill>
                <a:schemeClr val="tx1"/>
              </a:solidFill>
              <a:latin typeface="+mj-lt"/>
              <a:ea typeface="Source Sans Pro"/>
              <a:sym typeface="Source Sans Pro"/>
            </a:endParaRPr>
          </a:p>
          <a:p>
            <a:r>
              <a:rPr lang="en-US" i="0" dirty="0">
                <a:solidFill>
                  <a:schemeClr val="tx1"/>
                </a:solidFill>
                <a:effectLst/>
                <a:latin typeface="+mj-lt"/>
                <a:ea typeface="Source Sans Pro"/>
                <a:sym typeface="Source Sans Pro"/>
              </a:rPr>
              <a:t>3. Work with your </a:t>
            </a:r>
            <a:r>
              <a:rPr lang="en-US" i="0" dirty="0" err="1">
                <a:solidFill>
                  <a:schemeClr val="tx1"/>
                </a:solidFill>
                <a:effectLst/>
                <a:latin typeface="+mj-lt"/>
                <a:ea typeface="Source Sans Pro"/>
                <a:sym typeface="Source Sans Pro"/>
              </a:rPr>
              <a:t>sal</a:t>
            </a:r>
            <a:r>
              <a:rPr lang="en-US" i="0" dirty="0">
                <a:solidFill>
                  <a:schemeClr val="tx1"/>
                </a:solidFill>
                <a:effectLst/>
                <a:latin typeface="+mj-lt"/>
                <a:ea typeface="Source Sans Pro"/>
                <a:sym typeface="Source Sans Pro"/>
              </a:rPr>
              <a:t> plan administrator if you have questions</a:t>
            </a:r>
            <a:r>
              <a:rPr lang="en-US" dirty="0">
                <a:solidFill>
                  <a:schemeClr val="tx1"/>
                </a:solidFill>
                <a:latin typeface="+mj-lt"/>
                <a:ea typeface="Source Sans Pro"/>
                <a:sym typeface="Source Sans Pro"/>
              </a:rPr>
              <a:t>.</a:t>
            </a:r>
            <a:r>
              <a:rPr lang="en-US" i="0" dirty="0">
                <a:solidFill>
                  <a:schemeClr val="tx1"/>
                </a:solidFill>
                <a:effectLst/>
                <a:latin typeface="+mj-lt"/>
                <a:ea typeface="Source Sans Pro"/>
                <a:sym typeface="Source Sans Pro"/>
              </a:rPr>
              <a:t> For assistance with </a:t>
            </a:r>
          </a:p>
          <a:p>
            <a:r>
              <a:rPr lang="en-US" i="0" dirty="0">
                <a:solidFill>
                  <a:schemeClr val="tx1"/>
                </a:solidFill>
                <a:effectLst/>
                <a:latin typeface="+mj-lt"/>
                <a:ea typeface="Source Sans Pro"/>
                <a:sym typeface="Source Sans Pro"/>
              </a:rPr>
              <a:t>system</a:t>
            </a:r>
            <a:r>
              <a:rPr lang="en-US" dirty="0">
                <a:solidFill>
                  <a:schemeClr val="tx1"/>
                </a:solidFill>
                <a:latin typeface="+mj-lt"/>
                <a:ea typeface="Source Sans Pro"/>
                <a:sym typeface="Source Sans Pro"/>
              </a:rPr>
              <a:t> processing, contact the HCM help desk: </a:t>
            </a:r>
            <a:r>
              <a:rPr lang="en-US" dirty="0">
                <a:solidFill>
                  <a:schemeClr val="tx1"/>
                </a:solidFill>
                <a:latin typeface="+mj-lt"/>
                <a:ea typeface="Source Sans Pro"/>
                <a:sym typeface="Source Sans Pro"/>
                <a:hlinkClick r:id="rId7"/>
              </a:rPr>
              <a:t>EnterpriseSupportDesk@doit.nm.gov</a:t>
            </a:r>
            <a:endParaRPr lang="en-US" dirty="0">
              <a:solidFill>
                <a:schemeClr val="tx1"/>
              </a:solidFill>
              <a:latin typeface="+mj-lt"/>
              <a:ea typeface="Source Sans Pro"/>
              <a:sym typeface="Source Sans Pro"/>
            </a:endParaRPr>
          </a:p>
          <a:p>
            <a:endParaRPr lang="en-US" i="0" dirty="0">
              <a:solidFill>
                <a:schemeClr val="tx1"/>
              </a:solidFill>
              <a:effectLst/>
              <a:latin typeface="+mj-lt"/>
            </a:endParaRPr>
          </a:p>
          <a:p>
            <a:endParaRPr lang="en-US" dirty="0"/>
          </a:p>
        </p:txBody>
      </p:sp>
    </p:spTree>
    <p:custDataLst>
      <p:tags r:id="rId1"/>
    </p:custDataLst>
    <p:extLst>
      <p:ext uri="{BB962C8B-B14F-4D97-AF65-F5344CB8AC3E}">
        <p14:creationId xmlns:p14="http://schemas.microsoft.com/office/powerpoint/2010/main" val="3465391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p:nvPr/>
        </p:nvSpPr>
        <p:spPr>
          <a:xfrm>
            <a:off x="-9450" y="953589"/>
            <a:ext cx="9138918" cy="4189911"/>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D4C"/>
              </a:solidFill>
            </a:endParaRPr>
          </a:p>
        </p:txBody>
      </p:sp>
      <p:pic>
        <p:nvPicPr>
          <p:cNvPr id="82" name="Google Shape;82;p16"/>
          <p:cNvPicPr preferRelativeResize="0"/>
          <p:nvPr/>
        </p:nvPicPr>
        <p:blipFill>
          <a:blip r:embed="rId4">
            <a:alphaModFix/>
          </a:blip>
          <a:stretch>
            <a:fillRect/>
          </a:stretch>
        </p:blipFill>
        <p:spPr>
          <a:xfrm rot="5400000">
            <a:off x="7722287" y="3712338"/>
            <a:ext cx="1473400" cy="1388925"/>
          </a:xfrm>
          <a:prstGeom prst="rect">
            <a:avLst/>
          </a:prstGeom>
          <a:noFill/>
          <a:ln>
            <a:noFill/>
          </a:ln>
        </p:spPr>
      </p:pic>
      <p:sp>
        <p:nvSpPr>
          <p:cNvPr id="83" name="Google Shape;83;p16"/>
          <p:cNvSpPr txBox="1">
            <a:spLocks noGrp="1"/>
          </p:cNvSpPr>
          <p:nvPr>
            <p:ph type="body" idx="1"/>
          </p:nvPr>
        </p:nvSpPr>
        <p:spPr>
          <a:xfrm>
            <a:off x="96068" y="137400"/>
            <a:ext cx="8520600" cy="3969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1200"/>
              </a:spcAft>
              <a:buClr>
                <a:srgbClr val="595959"/>
              </a:buClr>
              <a:buSzPts val="852"/>
              <a:buFont typeface="Arial"/>
              <a:buNone/>
              <a:tabLst/>
              <a:defRPr/>
            </a:pPr>
            <a:r>
              <a:rPr kumimoji="0" lang="en-US" sz="3500" b="1" i="0" u="none" strike="noStrike" kern="0" cap="none" spc="0" normalizeH="0" baseline="0" noProof="0" dirty="0">
                <a:ln>
                  <a:noFill/>
                </a:ln>
                <a:solidFill>
                  <a:srgbClr val="004D4C"/>
                </a:solidFill>
                <a:effectLst/>
                <a:uLnTx/>
                <a:uFillTx/>
                <a:latin typeface="Source Sans Pro"/>
                <a:ea typeface="Source Sans Pro"/>
                <a:cs typeface="Source Sans Pro"/>
                <a:sym typeface="Source Sans Pro"/>
              </a:rPr>
              <a:t>SSN Masking</a:t>
            </a:r>
            <a:endParaRPr kumimoji="0" lang="en-US" sz="2400" b="1" i="0" u="none" strike="noStrike" kern="0" cap="none" spc="0" normalizeH="0" baseline="0" noProof="0" dirty="0">
              <a:ln>
                <a:noFill/>
              </a:ln>
              <a:solidFill>
                <a:srgbClr val="004D4C"/>
              </a:solidFill>
              <a:effectLst/>
              <a:uLnTx/>
              <a:uFillTx/>
              <a:latin typeface="Source Sans Pro"/>
              <a:ea typeface="Source Sans Pro"/>
              <a:cs typeface="Source Sans Pro"/>
              <a:sym typeface="Source Sans Pro"/>
            </a:endParaRPr>
          </a:p>
        </p:txBody>
      </p:sp>
      <p:sp>
        <p:nvSpPr>
          <p:cNvPr id="84" name="Google Shape;84;p16"/>
          <p:cNvSpPr txBox="1">
            <a:spLocks noGrp="1"/>
          </p:cNvSpPr>
          <p:nvPr>
            <p:ph type="body" idx="1"/>
          </p:nvPr>
        </p:nvSpPr>
        <p:spPr>
          <a:xfrm>
            <a:off x="14532" y="1142626"/>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US" sz="2400" dirty="0">
                <a:solidFill>
                  <a:srgbClr val="DE8B26"/>
                </a:solidFill>
                <a:latin typeface="Source Sans Pro"/>
                <a:ea typeface="Source Sans Pro"/>
                <a:cs typeface="Source Sans Pro"/>
                <a:sym typeface="Source Sans Pro"/>
              </a:rPr>
              <a:t>Beginning soon, SSNs will be masked throughout HCM. If you need to know an employee’s full SSN for business purposes or to make a correction, contact Central Payroll Bureau for assistance.</a:t>
            </a:r>
          </a:p>
        </p:txBody>
      </p:sp>
      <p:cxnSp>
        <p:nvCxnSpPr>
          <p:cNvPr id="85" name="Google Shape;85;p16"/>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86" name="Google Shape;86;p16"/>
          <p:cNvPicPr preferRelativeResize="0"/>
          <p:nvPr/>
        </p:nvPicPr>
        <p:blipFill>
          <a:blip r:embed="rId5">
            <a:alphaModFix/>
          </a:blip>
          <a:stretch>
            <a:fillRect/>
          </a:stretch>
        </p:blipFill>
        <p:spPr>
          <a:xfrm>
            <a:off x="311709" y="4433400"/>
            <a:ext cx="1877842" cy="572700"/>
          </a:xfrm>
          <a:prstGeom prst="rect">
            <a:avLst/>
          </a:prstGeom>
          <a:noFill/>
          <a:ln>
            <a:noFill/>
          </a:ln>
        </p:spPr>
      </p:pic>
      <p:pic>
        <p:nvPicPr>
          <p:cNvPr id="7" name="Picture 6">
            <a:extLst>
              <a:ext uri="{FF2B5EF4-FFF2-40B4-BE49-F238E27FC236}">
                <a16:creationId xmlns:a16="http://schemas.microsoft.com/office/drawing/2014/main" id="{66B8077D-1F7D-426D-328A-0E331AA7722A}"/>
              </a:ext>
            </a:extLst>
          </p:cNvPr>
          <p:cNvPicPr>
            <a:picLocks noChangeAspect="1"/>
          </p:cNvPicPr>
          <p:nvPr/>
        </p:nvPicPr>
        <p:blipFill>
          <a:blip r:embed="rId6"/>
          <a:stretch>
            <a:fillRect/>
          </a:stretch>
        </p:blipFill>
        <p:spPr>
          <a:xfrm>
            <a:off x="139474" y="2552417"/>
            <a:ext cx="8865052" cy="1637494"/>
          </a:xfrm>
          <a:prstGeom prst="rect">
            <a:avLst/>
          </a:prstGeom>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12" name="Rectangle 11">
            <a:extLst>
              <a:ext uri="{FF2B5EF4-FFF2-40B4-BE49-F238E27FC236}">
                <a16:creationId xmlns:a16="http://schemas.microsoft.com/office/drawing/2014/main" id="{CC80779D-CD84-1FF6-8084-9731F6907741}"/>
              </a:ext>
            </a:extLst>
          </p:cNvPr>
          <p:cNvSpPr/>
          <p:nvPr/>
        </p:nvSpPr>
        <p:spPr>
          <a:xfrm>
            <a:off x="0" y="3444368"/>
            <a:ext cx="9144000" cy="952564"/>
          </a:xfrm>
          <a:prstGeom prst="rect">
            <a:avLst/>
          </a:prstGeom>
          <a:solidFill>
            <a:schemeClr val="accent1">
              <a:alpha val="21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3CE87F-E997-7D77-191E-39AA4235068B}"/>
              </a:ext>
            </a:extLst>
          </p:cNvPr>
          <p:cNvSpPr/>
          <p:nvPr/>
        </p:nvSpPr>
        <p:spPr>
          <a:xfrm>
            <a:off x="0" y="2559771"/>
            <a:ext cx="9144000" cy="885973"/>
          </a:xfrm>
          <a:prstGeom prst="rect">
            <a:avLst/>
          </a:prstGeom>
          <a:solidFill>
            <a:srgbClr val="004D4C">
              <a:alpha val="21000"/>
            </a:srgb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3715474-9E1D-FFAC-500D-8C207CEE5D65}"/>
              </a:ext>
            </a:extLst>
          </p:cNvPr>
          <p:cNvSpPr/>
          <p:nvPr/>
        </p:nvSpPr>
        <p:spPr>
          <a:xfrm>
            <a:off x="0" y="2025171"/>
            <a:ext cx="9144000" cy="534600"/>
          </a:xfrm>
          <a:prstGeom prst="rect">
            <a:avLst/>
          </a:prstGeom>
          <a:solidFill>
            <a:schemeClr val="accent4">
              <a:lumMod val="20000"/>
              <a:lumOff val="80000"/>
              <a:alpha val="21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Google Shape;91;p17"/>
          <p:cNvSpPr txBox="1">
            <a:spLocks noGrp="1"/>
          </p:cNvSpPr>
          <p:nvPr>
            <p:ph type="body" idx="1"/>
          </p:nvPr>
        </p:nvSpPr>
        <p:spPr>
          <a:xfrm>
            <a:off x="5300425" y="296645"/>
            <a:ext cx="28887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500" b="1" dirty="0">
                <a:solidFill>
                  <a:srgbClr val="004D4C"/>
                </a:solidFill>
                <a:latin typeface="Source Sans Pro"/>
                <a:ea typeface="Source Sans Pro"/>
                <a:cs typeface="Source Sans Pro"/>
                <a:sym typeface="Source Sans Pro"/>
              </a:rPr>
              <a:t>New Security Form</a:t>
            </a:r>
            <a:endParaRPr sz="2500" b="1" dirty="0">
              <a:solidFill>
                <a:srgbClr val="004D4C"/>
              </a:solidFill>
              <a:latin typeface="Source Sans Pro"/>
              <a:ea typeface="Source Sans Pro"/>
              <a:cs typeface="Source Sans Pro"/>
              <a:sym typeface="Source Sans Pro"/>
            </a:endParaRPr>
          </a:p>
        </p:txBody>
      </p:sp>
      <p:pic>
        <p:nvPicPr>
          <p:cNvPr id="92" name="Google Shape;92;p17"/>
          <p:cNvPicPr preferRelativeResize="0"/>
          <p:nvPr/>
        </p:nvPicPr>
        <p:blipFill>
          <a:blip r:embed="rId4">
            <a:alphaModFix/>
          </a:blip>
          <a:stretch>
            <a:fillRect/>
          </a:stretch>
        </p:blipFill>
        <p:spPr>
          <a:xfrm>
            <a:off x="6900150" y="4478523"/>
            <a:ext cx="1977774" cy="397000"/>
          </a:xfrm>
          <a:prstGeom prst="rect">
            <a:avLst/>
          </a:prstGeom>
          <a:noFill/>
          <a:ln>
            <a:noFill/>
          </a:ln>
        </p:spPr>
      </p:pic>
      <p:sp>
        <p:nvSpPr>
          <p:cNvPr id="93" name="Google Shape;93;p17"/>
          <p:cNvSpPr txBox="1">
            <a:spLocks noGrp="1"/>
          </p:cNvSpPr>
          <p:nvPr>
            <p:ph type="body" idx="1"/>
          </p:nvPr>
        </p:nvSpPr>
        <p:spPr>
          <a:xfrm>
            <a:off x="338665" y="1136676"/>
            <a:ext cx="8520600" cy="3414698"/>
          </a:xfrm>
          <a:prstGeom prst="rect">
            <a:avLst/>
          </a:prstGeom>
          <a:noFill/>
        </p:spPr>
        <p:txBody>
          <a:bodyPr spcFirstLastPara="1" wrap="square" lIns="91425" tIns="91425" rIns="91425" bIns="91425" anchor="t" anchorCtr="0">
            <a:noAutofit/>
          </a:bodyPr>
          <a:lstStyle/>
          <a:p>
            <a:pPr marL="0" marR="279400" lvl="0" indent="0" algn="just" rtl="0">
              <a:spcBef>
                <a:spcPts val="800"/>
              </a:spcBef>
              <a:spcAft>
                <a:spcPts val="0"/>
              </a:spcAft>
              <a:buClr>
                <a:schemeClr val="dk1"/>
              </a:buClr>
              <a:buSzPts val="1100"/>
              <a:buFont typeface="Arial"/>
              <a:buNone/>
            </a:pPr>
            <a:r>
              <a:rPr lang="en" sz="1400" dirty="0">
                <a:solidFill>
                  <a:schemeClr val="dk1"/>
                </a:solidFill>
                <a:latin typeface="Source Sans Pro"/>
                <a:ea typeface="Source Sans Pro"/>
                <a:cs typeface="Source Sans Pro"/>
                <a:sym typeface="Source Sans Pro"/>
              </a:rPr>
              <a:t>The SHARE Security Team is rolling out a new form effective today. The form is available on our website here:</a:t>
            </a:r>
          </a:p>
          <a:p>
            <a:pPr marL="914400" marR="279400" lvl="2" indent="0" algn="ctr">
              <a:spcBef>
                <a:spcPts val="800"/>
              </a:spcBef>
              <a:buClr>
                <a:schemeClr val="dk1"/>
              </a:buClr>
              <a:buSzPts val="1100"/>
              <a:buNone/>
            </a:pPr>
            <a:r>
              <a:rPr lang="en-US" sz="1200" dirty="0">
                <a:solidFill>
                  <a:schemeClr val="dk1"/>
                </a:solidFill>
                <a:latin typeface="Source Sans Pro"/>
                <a:ea typeface="Source Sans Pro"/>
                <a:cs typeface="Source Sans Pro"/>
                <a:sym typeface="Source Sans Pro"/>
                <a:hlinkClick r:id="rId5"/>
              </a:rPr>
              <a:t>https://info.share.nm.gov/</a:t>
            </a:r>
            <a:r>
              <a:rPr lang="en" sz="1200" dirty="0">
                <a:solidFill>
                  <a:schemeClr val="dk1"/>
                </a:solidFill>
                <a:latin typeface="Source Sans Pro"/>
                <a:ea typeface="Source Sans Pro"/>
                <a:cs typeface="Source Sans Pro"/>
                <a:sym typeface="Source Sans Pro"/>
              </a:rPr>
              <a:t>      (Navigation: HCM Dropdown menu &gt; User Access Form)   </a:t>
            </a:r>
          </a:p>
          <a:p>
            <a:pPr marL="0" marR="279400" lvl="0" indent="0" algn="just" rtl="0">
              <a:spcBef>
                <a:spcPts val="800"/>
              </a:spcBef>
              <a:spcAft>
                <a:spcPts val="0"/>
              </a:spcAft>
              <a:buClr>
                <a:schemeClr val="dk1"/>
              </a:buClr>
              <a:buSzPts val="1100"/>
              <a:buFont typeface="Arial"/>
              <a:buNone/>
            </a:pPr>
            <a:endParaRPr lang="en" sz="1200" dirty="0">
              <a:solidFill>
                <a:schemeClr val="dk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cxnSp>
        <p:nvCxnSpPr>
          <p:cNvPr id="94" name="Google Shape;94;p17"/>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95" name="Google Shape;95;p17"/>
          <p:cNvPicPr preferRelativeResize="0"/>
          <p:nvPr/>
        </p:nvPicPr>
        <p:blipFill>
          <a:blip r:embed="rId6">
            <a:alphaModFix/>
          </a:blip>
          <a:stretch>
            <a:fillRect/>
          </a:stretch>
        </p:blipFill>
        <p:spPr>
          <a:xfrm>
            <a:off x="552529" y="2100446"/>
            <a:ext cx="267493" cy="265449"/>
          </a:xfrm>
          <a:prstGeom prst="rect">
            <a:avLst/>
          </a:prstGeom>
          <a:noFill/>
          <a:ln>
            <a:noFill/>
          </a:ln>
        </p:spPr>
      </p:pic>
      <p:sp>
        <p:nvSpPr>
          <p:cNvPr id="96" name="Google Shape;96;p17"/>
          <p:cNvSpPr txBox="1">
            <a:spLocks noGrp="1"/>
          </p:cNvSpPr>
          <p:nvPr>
            <p:ph type="body" idx="1"/>
          </p:nvPr>
        </p:nvSpPr>
        <p:spPr>
          <a:xfrm>
            <a:off x="820023" y="1880804"/>
            <a:ext cx="8006100" cy="534600"/>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US" sz="1200" dirty="0">
                <a:solidFill>
                  <a:schemeClr val="dk1"/>
                </a:solidFill>
                <a:latin typeface="Source Sans Pro"/>
                <a:ea typeface="Source Sans Pro"/>
                <a:cs typeface="Source Sans Pro"/>
                <a:sym typeface="Source Sans Pro"/>
              </a:rPr>
              <a:t>Make it a part of your business process to submit a form for new hires, transfers (including promotions, if the job duties are changing), and terminations (if the employee has more than self-service access).</a:t>
            </a:r>
            <a:endParaRPr sz="1200" dirty="0">
              <a:solidFill>
                <a:schemeClr val="dk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pic>
        <p:nvPicPr>
          <p:cNvPr id="99" name="Google Shape;99;p17"/>
          <p:cNvPicPr preferRelativeResize="0"/>
          <p:nvPr/>
        </p:nvPicPr>
        <p:blipFill rotWithShape="1">
          <a:blip r:embed="rId7">
            <a:alphaModFix/>
          </a:blip>
          <a:srcRect l="53471" t="-1650" b="1649"/>
          <a:stretch/>
        </p:blipFill>
        <p:spPr>
          <a:xfrm rot="10800000">
            <a:off x="8189125" y="445025"/>
            <a:ext cx="957400" cy="260400"/>
          </a:xfrm>
          <a:prstGeom prst="rect">
            <a:avLst/>
          </a:prstGeom>
          <a:noFill/>
          <a:ln>
            <a:noFill/>
          </a:ln>
        </p:spPr>
      </p:pic>
      <p:pic>
        <p:nvPicPr>
          <p:cNvPr id="2" name="Google Shape;95;p17">
            <a:extLst>
              <a:ext uri="{FF2B5EF4-FFF2-40B4-BE49-F238E27FC236}">
                <a16:creationId xmlns:a16="http://schemas.microsoft.com/office/drawing/2014/main" id="{B02008BE-A97B-7C3F-F4CE-20790594BCB5}"/>
              </a:ext>
            </a:extLst>
          </p:cNvPr>
          <p:cNvPicPr preferRelativeResize="0"/>
          <p:nvPr/>
        </p:nvPicPr>
        <p:blipFill>
          <a:blip r:embed="rId6">
            <a:alphaModFix/>
          </a:blip>
          <a:stretch>
            <a:fillRect/>
          </a:stretch>
        </p:blipFill>
        <p:spPr>
          <a:xfrm>
            <a:off x="552528" y="2600194"/>
            <a:ext cx="267493" cy="265449"/>
          </a:xfrm>
          <a:prstGeom prst="rect">
            <a:avLst/>
          </a:prstGeom>
          <a:noFill/>
          <a:ln>
            <a:noFill/>
          </a:ln>
        </p:spPr>
      </p:pic>
      <p:sp>
        <p:nvSpPr>
          <p:cNvPr id="3" name="Google Shape;96;p17">
            <a:extLst>
              <a:ext uri="{FF2B5EF4-FFF2-40B4-BE49-F238E27FC236}">
                <a16:creationId xmlns:a16="http://schemas.microsoft.com/office/drawing/2014/main" id="{5C249291-78BF-0EA4-9ECF-781F2AFB88E4}"/>
              </a:ext>
            </a:extLst>
          </p:cNvPr>
          <p:cNvSpPr txBox="1">
            <a:spLocks/>
          </p:cNvSpPr>
          <p:nvPr/>
        </p:nvSpPr>
        <p:spPr>
          <a:xfrm>
            <a:off x="820023" y="2390409"/>
            <a:ext cx="8006100" cy="534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marR="279400" indent="0" algn="just">
              <a:spcBef>
                <a:spcPts val="800"/>
              </a:spcBef>
              <a:buSzPts val="1100"/>
              <a:buFont typeface="Arial"/>
              <a:buNone/>
            </a:pPr>
            <a:r>
              <a:rPr lang="en-US" sz="1200" dirty="0">
                <a:solidFill>
                  <a:schemeClr val="dk1"/>
                </a:solidFill>
                <a:latin typeface="Source Sans Pro"/>
                <a:ea typeface="Source Sans Pro"/>
                <a:cs typeface="Source Sans Pro"/>
                <a:sym typeface="Source Sans Pro"/>
              </a:rPr>
              <a:t>We will no longer be auto-assigning the Time Approver role to an employee listed as a direct report, or an additional approver. If a manager/supervisor needs to approve time for employees, you must submit a security form and select the Time Approver Role under the non-HR section of the form. This only applies going forward, though we will be cleaning up employees who have the role but do not approve time.</a:t>
            </a:r>
          </a:p>
          <a:p>
            <a:pPr marL="0" marR="279400" indent="0" algn="just">
              <a:spcBef>
                <a:spcPts val="800"/>
              </a:spcBef>
              <a:buSzPts val="1100"/>
              <a:buFont typeface="Arial"/>
              <a:buNone/>
            </a:pPr>
            <a:endParaRPr lang="en-US" sz="2095" dirty="0">
              <a:solidFill>
                <a:srgbClr val="DE8B26"/>
              </a:solidFill>
              <a:latin typeface="Source Sans Pro"/>
              <a:ea typeface="Source Sans Pro"/>
              <a:cs typeface="Source Sans Pro"/>
              <a:sym typeface="Source Sans Pro"/>
            </a:endParaRPr>
          </a:p>
        </p:txBody>
      </p:sp>
      <p:graphicFrame>
        <p:nvGraphicFramePr>
          <p:cNvPr id="6" name="Object 5">
            <a:extLst>
              <a:ext uri="{FF2B5EF4-FFF2-40B4-BE49-F238E27FC236}">
                <a16:creationId xmlns:a16="http://schemas.microsoft.com/office/drawing/2014/main" id="{5D46A1FA-0EF2-2386-E1C6-3006B088AE13}"/>
              </a:ext>
            </a:extLst>
          </p:cNvPr>
          <p:cNvGraphicFramePr>
            <a:graphicFrameLocks noChangeAspect="1"/>
          </p:cNvGraphicFramePr>
          <p:nvPr/>
        </p:nvGraphicFramePr>
        <p:xfrm>
          <a:off x="536575" y="312738"/>
          <a:ext cx="1079500" cy="917575"/>
        </p:xfrm>
        <a:graphic>
          <a:graphicData uri="http://schemas.openxmlformats.org/presentationml/2006/ole">
            <mc:AlternateContent xmlns:mc="http://schemas.openxmlformats.org/markup-compatibility/2006">
              <mc:Choice xmlns:v="urn:schemas-microsoft-com:vml" Requires="v">
                <p:oleObj name="Document" showAsIcon="1" r:id="rId8" imgW="1080000" imgH="918000" progId="Word.Document.12">
                  <p:embed/>
                </p:oleObj>
              </mc:Choice>
              <mc:Fallback>
                <p:oleObj name="Document" showAsIcon="1" r:id="rId8" imgW="1080000" imgH="918000" progId="Word.Document.12">
                  <p:embed/>
                  <p:pic>
                    <p:nvPicPr>
                      <p:cNvPr id="6" name="Object 5">
                        <a:extLst>
                          <a:ext uri="{FF2B5EF4-FFF2-40B4-BE49-F238E27FC236}">
                            <a16:creationId xmlns:a16="http://schemas.microsoft.com/office/drawing/2014/main" id="{5D46A1FA-0EF2-2386-E1C6-3006B088AE13}"/>
                          </a:ext>
                        </a:extLst>
                      </p:cNvPr>
                      <p:cNvPicPr/>
                      <p:nvPr/>
                    </p:nvPicPr>
                    <p:blipFill>
                      <a:blip r:embed="rId9"/>
                      <a:stretch>
                        <a:fillRect/>
                      </a:stretch>
                    </p:blipFill>
                    <p:spPr>
                      <a:xfrm>
                        <a:off x="536575" y="312738"/>
                        <a:ext cx="1079500" cy="917575"/>
                      </a:xfrm>
                      <a:prstGeom prst="rect">
                        <a:avLst/>
                      </a:prstGeom>
                    </p:spPr>
                  </p:pic>
                </p:oleObj>
              </mc:Fallback>
            </mc:AlternateContent>
          </a:graphicData>
        </a:graphic>
      </p:graphicFrame>
      <p:pic>
        <p:nvPicPr>
          <p:cNvPr id="7" name="Google Shape;95;p17">
            <a:extLst>
              <a:ext uri="{FF2B5EF4-FFF2-40B4-BE49-F238E27FC236}">
                <a16:creationId xmlns:a16="http://schemas.microsoft.com/office/drawing/2014/main" id="{216C534E-03B9-FDBB-123A-CCAB395BF650}"/>
              </a:ext>
            </a:extLst>
          </p:cNvPr>
          <p:cNvPicPr preferRelativeResize="0"/>
          <p:nvPr/>
        </p:nvPicPr>
        <p:blipFill>
          <a:blip r:embed="rId6">
            <a:alphaModFix/>
          </a:blip>
          <a:stretch>
            <a:fillRect/>
          </a:stretch>
        </p:blipFill>
        <p:spPr>
          <a:xfrm>
            <a:off x="552529" y="3558240"/>
            <a:ext cx="267493" cy="265449"/>
          </a:xfrm>
          <a:prstGeom prst="rect">
            <a:avLst/>
          </a:prstGeom>
          <a:noFill/>
          <a:ln>
            <a:noFill/>
          </a:ln>
        </p:spPr>
      </p:pic>
      <p:sp>
        <p:nvSpPr>
          <p:cNvPr id="8" name="Google Shape;96;p17">
            <a:extLst>
              <a:ext uri="{FF2B5EF4-FFF2-40B4-BE49-F238E27FC236}">
                <a16:creationId xmlns:a16="http://schemas.microsoft.com/office/drawing/2014/main" id="{56CEAE94-0996-39EB-E240-3DDA07086D39}"/>
              </a:ext>
            </a:extLst>
          </p:cNvPr>
          <p:cNvSpPr txBox="1">
            <a:spLocks/>
          </p:cNvSpPr>
          <p:nvPr/>
        </p:nvSpPr>
        <p:spPr>
          <a:xfrm>
            <a:off x="820023" y="3342847"/>
            <a:ext cx="8006100" cy="534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marR="279400" indent="0" algn="just">
              <a:spcBef>
                <a:spcPts val="800"/>
              </a:spcBef>
              <a:buSzPts val="1100"/>
              <a:buFont typeface="Arial"/>
              <a:buNone/>
            </a:pPr>
            <a:r>
              <a:rPr lang="en-US" sz="1200" dirty="0">
                <a:solidFill>
                  <a:schemeClr val="dk1"/>
                </a:solidFill>
                <a:latin typeface="Source Sans Pro"/>
                <a:ea typeface="Source Sans Pro"/>
                <a:cs typeface="Source Sans Pro"/>
                <a:sym typeface="Source Sans Pro"/>
              </a:rPr>
              <a:t>“Approval in Process” issue: If a manager does not have the approval role before their employee(s) submit time, OR if the manager has locked themselves out of HCM and the employee(s) report time while the manager is locked out, the manager will not be able to approve this time and will get a message of “Approval in Process”. The best way to deal with this is for HR or a different manager to approve this time on behalf of the manager who sees this message. </a:t>
            </a:r>
          </a:p>
          <a:p>
            <a:pPr marL="0" marR="279400" indent="0" algn="just">
              <a:spcBef>
                <a:spcPts val="800"/>
              </a:spcBef>
              <a:buSzPts val="1100"/>
              <a:buFont typeface="Arial"/>
              <a:buNone/>
            </a:pPr>
            <a:endParaRPr lang="en-US" sz="2095" dirty="0">
              <a:solidFill>
                <a:srgbClr val="DE8B26"/>
              </a:solidFill>
              <a:latin typeface="Source Sans Pro"/>
              <a:ea typeface="Source Sans Pro"/>
              <a:cs typeface="Source Sans Pro"/>
              <a:sym typeface="Source Sans Pro"/>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p:nvPr/>
        </p:nvSpPr>
        <p:spPr>
          <a:xfrm>
            <a:off x="-18900" y="1017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05" name="Google Shape;105;p18"/>
          <p:cNvPicPr preferRelativeResize="0"/>
          <p:nvPr/>
        </p:nvPicPr>
        <p:blipFill rotWithShape="1">
          <a:blip r:embed="rId4">
            <a:alphaModFix/>
          </a:blip>
          <a:srcRect/>
          <a:stretch/>
        </p:blipFill>
        <p:spPr>
          <a:xfrm>
            <a:off x="0" y="445025"/>
            <a:ext cx="3304074" cy="534700"/>
          </a:xfrm>
          <a:prstGeom prst="rect">
            <a:avLst/>
          </a:prstGeom>
          <a:noFill/>
          <a:ln>
            <a:noFill/>
          </a:ln>
        </p:spPr>
      </p:pic>
      <p:sp>
        <p:nvSpPr>
          <p:cNvPr id="106" name="Google Shape;106;p18"/>
          <p:cNvSpPr txBox="1">
            <a:spLocks noGrp="1"/>
          </p:cNvSpPr>
          <p:nvPr>
            <p:ph type="title"/>
          </p:nvPr>
        </p:nvSpPr>
        <p:spPr>
          <a:xfrm>
            <a:off x="357325" y="445025"/>
            <a:ext cx="28170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dirty="0">
                <a:solidFill>
                  <a:schemeClr val="lt1"/>
                </a:solidFill>
                <a:latin typeface="PT Serif"/>
                <a:ea typeface="PT Serif"/>
                <a:cs typeface="PT Serif"/>
                <a:sym typeface="PT Serif"/>
              </a:rPr>
              <a:t>T&amp;L Approvals</a:t>
            </a:r>
            <a:endParaRPr sz="2020" dirty="0">
              <a:solidFill>
                <a:schemeClr val="lt1"/>
              </a:solidFill>
              <a:latin typeface="PT Serif"/>
              <a:ea typeface="PT Serif"/>
              <a:cs typeface="PT Serif"/>
              <a:sym typeface="PT Serif"/>
            </a:endParaRPr>
          </a:p>
        </p:txBody>
      </p:sp>
      <p:sp>
        <p:nvSpPr>
          <p:cNvPr id="107" name="Google Shape;107;p18"/>
          <p:cNvSpPr txBox="1">
            <a:spLocks noGrp="1"/>
          </p:cNvSpPr>
          <p:nvPr>
            <p:ph type="body" idx="1"/>
          </p:nvPr>
        </p:nvSpPr>
        <p:spPr>
          <a:xfrm>
            <a:off x="357325" y="1188425"/>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500" b="1" dirty="0">
                <a:solidFill>
                  <a:schemeClr val="lt1"/>
                </a:solidFill>
                <a:latin typeface="Source Sans Pro"/>
                <a:ea typeface="Source Sans Pro"/>
                <a:cs typeface="Source Sans Pro"/>
                <a:sym typeface="Source Sans Pro"/>
              </a:rPr>
              <a:t>Additional Approver Tips</a:t>
            </a:r>
            <a:endParaRPr sz="2500" b="1" dirty="0">
              <a:solidFill>
                <a:schemeClr val="lt1"/>
              </a:solidFill>
              <a:latin typeface="Source Sans Pro"/>
              <a:ea typeface="Source Sans Pro"/>
              <a:cs typeface="Source Sans Pro"/>
              <a:sym typeface="Source Sans Pro"/>
            </a:endParaRPr>
          </a:p>
        </p:txBody>
      </p:sp>
      <p:sp>
        <p:nvSpPr>
          <p:cNvPr id="108" name="Google Shape;108;p18"/>
          <p:cNvSpPr txBox="1">
            <a:spLocks noGrp="1"/>
          </p:cNvSpPr>
          <p:nvPr>
            <p:ph type="body" idx="1"/>
          </p:nvPr>
        </p:nvSpPr>
        <p:spPr>
          <a:xfrm>
            <a:off x="357325" y="1794025"/>
            <a:ext cx="8520600" cy="777600"/>
          </a:xfrm>
          <a:prstGeom prst="rect">
            <a:avLst/>
          </a:prstGeom>
          <a:noFill/>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US" sz="1200" dirty="0">
                <a:solidFill>
                  <a:schemeClr val="lt1"/>
                </a:solidFill>
                <a:latin typeface="Source Sans Pro"/>
                <a:ea typeface="Source Sans Pro"/>
                <a:cs typeface="Source Sans Pro"/>
                <a:sym typeface="Source Sans Pro"/>
              </a:rPr>
              <a:t>Run the query NMS_TL_ACTIVE_EE_REPORTS_TO_BU for active employees with reports-to manager and any additional approvers assigned</a:t>
            </a:r>
          </a:p>
          <a:p>
            <a:pPr marL="0" marR="279400" lvl="0" indent="0" algn="just" rtl="0">
              <a:spcBef>
                <a:spcPts val="800"/>
              </a:spcBef>
              <a:spcAft>
                <a:spcPts val="0"/>
              </a:spcAft>
              <a:buSzPts val="1100"/>
              <a:buNone/>
            </a:pPr>
            <a:r>
              <a:rPr lang="en-US" sz="1200" dirty="0">
                <a:solidFill>
                  <a:schemeClr val="lt1"/>
                </a:solidFill>
                <a:latin typeface="Source Sans Pro"/>
                <a:ea typeface="Source Sans Pro"/>
                <a:cs typeface="Source Sans Pro"/>
                <a:sym typeface="Source Sans Pro"/>
              </a:rPr>
              <a:t>	Blanks in reports-to or additional approver columns mean positions that are unfilled</a:t>
            </a:r>
          </a:p>
          <a:p>
            <a:pPr marL="0" marR="279400" lvl="0" indent="0" algn="just" rtl="0">
              <a:spcBef>
                <a:spcPts val="800"/>
              </a:spcBef>
              <a:spcAft>
                <a:spcPts val="0"/>
              </a:spcAft>
              <a:buSzPts val="1100"/>
              <a:buNone/>
            </a:pPr>
            <a:r>
              <a:rPr lang="en-US" sz="1200" dirty="0">
                <a:solidFill>
                  <a:schemeClr val="lt1"/>
                </a:solidFill>
                <a:latin typeface="Source Sans Pro"/>
                <a:ea typeface="Source Sans Pro"/>
                <a:cs typeface="Source Sans Pro"/>
                <a:sym typeface="Source Sans Pro"/>
              </a:rPr>
              <a:t>	Reports-to manager should not also be listed as an additional approver</a:t>
            </a:r>
          </a:p>
          <a:p>
            <a:pPr marL="0" marR="279400" lvl="0" indent="0" algn="just" rtl="0">
              <a:spcBef>
                <a:spcPts val="800"/>
              </a:spcBef>
              <a:spcAft>
                <a:spcPts val="0"/>
              </a:spcAft>
              <a:buSzPts val="1100"/>
              <a:buNone/>
            </a:pPr>
            <a:r>
              <a:rPr lang="en-US" sz="1200" dirty="0">
                <a:solidFill>
                  <a:schemeClr val="lt1"/>
                </a:solidFill>
                <a:latin typeface="Source Sans Pro"/>
                <a:ea typeface="Source Sans Pro"/>
                <a:cs typeface="Source Sans Pro"/>
                <a:sym typeface="Source Sans Pro"/>
              </a:rPr>
              <a:t>Effective date on additional approver means the start date for access to approve that employee’s time</a:t>
            </a:r>
          </a:p>
          <a:p>
            <a:pPr marL="0" marR="279400" lvl="0" indent="0" algn="just" rtl="0">
              <a:spcBef>
                <a:spcPts val="800"/>
              </a:spcBef>
              <a:spcAft>
                <a:spcPts val="0"/>
              </a:spcAft>
              <a:buSzPts val="1100"/>
              <a:buNone/>
            </a:pPr>
            <a:r>
              <a:rPr lang="en-US" sz="1200" dirty="0">
                <a:solidFill>
                  <a:schemeClr val="lt1"/>
                </a:solidFill>
                <a:latin typeface="Source Sans Pro"/>
                <a:ea typeface="Source Sans Pro"/>
                <a:cs typeface="Source Sans Pro"/>
                <a:sym typeface="Source Sans Pro"/>
              </a:rPr>
              <a:t>	Time already entered and needing approval will be displayed as “Approval in Process”</a:t>
            </a:r>
          </a:p>
          <a:p>
            <a:pPr marL="0" marR="279400" lvl="0" indent="0" algn="just" rtl="0">
              <a:spcBef>
                <a:spcPts val="800"/>
              </a:spcBef>
              <a:spcAft>
                <a:spcPts val="0"/>
              </a:spcAft>
              <a:buSzPts val="1100"/>
              <a:buNone/>
            </a:pPr>
            <a:r>
              <a:rPr lang="en-US" sz="1200" dirty="0">
                <a:solidFill>
                  <a:schemeClr val="lt1"/>
                </a:solidFill>
                <a:latin typeface="Source Sans Pro"/>
                <a:ea typeface="Source Sans Pro"/>
                <a:cs typeface="Source Sans Pro"/>
                <a:sym typeface="Source Sans Pro"/>
              </a:rPr>
              <a:t>	Time entered after the save edit of additional approver and after effective date should allow for approval</a:t>
            </a:r>
          </a:p>
          <a:p>
            <a:pPr marL="0" marR="279400" lvl="0" indent="0" algn="just" rtl="0">
              <a:spcBef>
                <a:spcPts val="800"/>
              </a:spcBef>
              <a:spcAft>
                <a:spcPts val="0"/>
              </a:spcAft>
              <a:buSzPts val="1100"/>
              <a:buNone/>
            </a:pPr>
            <a:r>
              <a:rPr lang="en-US" sz="1200" dirty="0">
                <a:solidFill>
                  <a:schemeClr val="lt1"/>
                </a:solidFill>
                <a:latin typeface="Source Sans Pro"/>
                <a:ea typeface="Source Sans Pro"/>
                <a:cs typeface="Source Sans Pro"/>
                <a:sym typeface="Source Sans Pro"/>
              </a:rPr>
              <a:t>Manager Locked Out – if a manager is locked out (password issue), time entered during the lockout will not be part of approvals</a:t>
            </a:r>
          </a:p>
          <a:p>
            <a:pPr marL="0" marR="279400" lvl="0" indent="0" algn="just" rtl="0">
              <a:spcBef>
                <a:spcPts val="800"/>
              </a:spcBef>
              <a:spcAft>
                <a:spcPts val="0"/>
              </a:spcAft>
              <a:buSzPts val="1100"/>
              <a:buNone/>
            </a:pPr>
            <a:r>
              <a:rPr lang="en-US" sz="1200" dirty="0">
                <a:solidFill>
                  <a:schemeClr val="lt1"/>
                </a:solidFill>
                <a:latin typeface="Source Sans Pro"/>
                <a:ea typeface="Source Sans Pro"/>
                <a:cs typeface="Source Sans Pro"/>
                <a:sym typeface="Source Sans Pro"/>
              </a:rPr>
              <a:t>	Once the lockout has been corrected, managers can approve time entered from that point forward</a:t>
            </a:r>
          </a:p>
          <a:p>
            <a:pPr marL="0" marR="279400" lvl="0" indent="0" algn="just" rtl="0">
              <a:spcBef>
                <a:spcPts val="800"/>
              </a:spcBef>
              <a:spcAft>
                <a:spcPts val="0"/>
              </a:spcAft>
              <a:buSzPts val="1100"/>
              <a:buNone/>
            </a:pPr>
            <a:endParaRPr sz="1200" dirty="0">
              <a:solidFill>
                <a:schemeClr val="lt1"/>
              </a:solidFill>
              <a:latin typeface="Source Sans Pro"/>
              <a:ea typeface="Source Sans Pro"/>
              <a:cs typeface="Source Sans Pro"/>
              <a:sym typeface="Source Sans Pro"/>
            </a:endParaRPr>
          </a:p>
        </p:txBody>
      </p:sp>
      <p:cxnSp>
        <p:nvCxnSpPr>
          <p:cNvPr id="109" name="Google Shape;109;p18"/>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113" name="Google Shape;113;p18"/>
          <p:cNvPicPr preferRelativeResize="0"/>
          <p:nvPr/>
        </p:nvPicPr>
        <p:blipFill>
          <a:blip r:embed="rId5">
            <a:alphaModFix/>
          </a:blip>
          <a:stretch>
            <a:fillRect/>
          </a:stretch>
        </p:blipFill>
        <p:spPr>
          <a:xfrm>
            <a:off x="7000184" y="4583300"/>
            <a:ext cx="1877842" cy="572700"/>
          </a:xfrm>
          <a:prstGeom prst="rect">
            <a:avLst/>
          </a:prstGeom>
          <a:noFill/>
          <a:ln>
            <a:noFill/>
          </a:ln>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0722B499-647C-946C-DF05-46293056BEA3}"/>
            </a:ext>
          </a:extLst>
        </p:cNvPr>
        <p:cNvGrpSpPr/>
        <p:nvPr/>
      </p:nvGrpSpPr>
      <p:grpSpPr>
        <a:xfrm>
          <a:off x="0" y="0"/>
          <a:ext cx="0" cy="0"/>
          <a:chOff x="0" y="0"/>
          <a:chExt cx="0" cy="0"/>
        </a:xfrm>
      </p:grpSpPr>
      <p:sp>
        <p:nvSpPr>
          <p:cNvPr id="104" name="Google Shape;104;p18">
            <a:extLst>
              <a:ext uri="{FF2B5EF4-FFF2-40B4-BE49-F238E27FC236}">
                <a16:creationId xmlns:a16="http://schemas.microsoft.com/office/drawing/2014/main" id="{DDD0762C-285D-4CDD-FD5F-8DCE95A21684}"/>
              </a:ext>
            </a:extLst>
          </p:cNvPr>
          <p:cNvSpPr/>
          <p:nvPr/>
        </p:nvSpPr>
        <p:spPr>
          <a:xfrm>
            <a:off x="-18900" y="1017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05" name="Google Shape;105;p18">
            <a:extLst>
              <a:ext uri="{FF2B5EF4-FFF2-40B4-BE49-F238E27FC236}">
                <a16:creationId xmlns:a16="http://schemas.microsoft.com/office/drawing/2014/main" id="{B94E100A-0310-8479-9755-88AEF1A433CA}"/>
              </a:ext>
            </a:extLst>
          </p:cNvPr>
          <p:cNvPicPr preferRelativeResize="0"/>
          <p:nvPr/>
        </p:nvPicPr>
        <p:blipFill rotWithShape="1">
          <a:blip r:embed="rId4">
            <a:alphaModFix/>
          </a:blip>
          <a:srcRect/>
          <a:stretch/>
        </p:blipFill>
        <p:spPr>
          <a:xfrm>
            <a:off x="0" y="445025"/>
            <a:ext cx="3304074" cy="534700"/>
          </a:xfrm>
          <a:prstGeom prst="rect">
            <a:avLst/>
          </a:prstGeom>
          <a:noFill/>
          <a:ln>
            <a:noFill/>
          </a:ln>
        </p:spPr>
      </p:pic>
      <p:sp>
        <p:nvSpPr>
          <p:cNvPr id="106" name="Google Shape;106;p18">
            <a:extLst>
              <a:ext uri="{FF2B5EF4-FFF2-40B4-BE49-F238E27FC236}">
                <a16:creationId xmlns:a16="http://schemas.microsoft.com/office/drawing/2014/main" id="{370A705C-15A4-E361-B0A9-C9E63DF0A586}"/>
              </a:ext>
            </a:extLst>
          </p:cNvPr>
          <p:cNvSpPr txBox="1">
            <a:spLocks noGrp="1"/>
          </p:cNvSpPr>
          <p:nvPr>
            <p:ph type="title"/>
          </p:nvPr>
        </p:nvSpPr>
        <p:spPr>
          <a:xfrm>
            <a:off x="357325" y="445025"/>
            <a:ext cx="28170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dirty="0">
                <a:solidFill>
                  <a:schemeClr val="lt1"/>
                </a:solidFill>
                <a:latin typeface="PT Serif"/>
                <a:ea typeface="PT Serif"/>
                <a:cs typeface="PT Serif"/>
                <a:sym typeface="PT Serif"/>
              </a:rPr>
              <a:t>T&amp;L Approvals</a:t>
            </a:r>
            <a:endParaRPr sz="2020" dirty="0">
              <a:solidFill>
                <a:schemeClr val="lt1"/>
              </a:solidFill>
              <a:latin typeface="PT Serif"/>
              <a:ea typeface="PT Serif"/>
              <a:cs typeface="PT Serif"/>
              <a:sym typeface="PT Serif"/>
            </a:endParaRPr>
          </a:p>
        </p:txBody>
      </p:sp>
      <p:sp>
        <p:nvSpPr>
          <p:cNvPr id="107" name="Google Shape;107;p18">
            <a:extLst>
              <a:ext uri="{FF2B5EF4-FFF2-40B4-BE49-F238E27FC236}">
                <a16:creationId xmlns:a16="http://schemas.microsoft.com/office/drawing/2014/main" id="{CDE17EDF-7C48-4359-9F9F-89289AF9A99C}"/>
              </a:ext>
            </a:extLst>
          </p:cNvPr>
          <p:cNvSpPr txBox="1">
            <a:spLocks noGrp="1"/>
          </p:cNvSpPr>
          <p:nvPr>
            <p:ph type="body" idx="1"/>
          </p:nvPr>
        </p:nvSpPr>
        <p:spPr>
          <a:xfrm>
            <a:off x="357325" y="1188425"/>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500" b="1" dirty="0">
                <a:solidFill>
                  <a:schemeClr val="lt1"/>
                </a:solidFill>
                <a:latin typeface="Source Sans Pro"/>
                <a:ea typeface="Source Sans Pro"/>
                <a:cs typeface="Source Sans Pro"/>
                <a:sym typeface="Source Sans Pro"/>
              </a:rPr>
              <a:t>Additional Approver Enhancements</a:t>
            </a:r>
            <a:endParaRPr sz="2500" b="1" dirty="0">
              <a:solidFill>
                <a:schemeClr val="lt1"/>
              </a:solidFill>
              <a:latin typeface="Source Sans Pro"/>
              <a:ea typeface="Source Sans Pro"/>
              <a:cs typeface="Source Sans Pro"/>
              <a:sym typeface="Source Sans Pro"/>
            </a:endParaRPr>
          </a:p>
        </p:txBody>
      </p:sp>
      <p:sp>
        <p:nvSpPr>
          <p:cNvPr id="108" name="Google Shape;108;p18">
            <a:extLst>
              <a:ext uri="{FF2B5EF4-FFF2-40B4-BE49-F238E27FC236}">
                <a16:creationId xmlns:a16="http://schemas.microsoft.com/office/drawing/2014/main" id="{99BE55D6-69E4-0D2F-27D0-A2ADD76D72BF}"/>
              </a:ext>
            </a:extLst>
          </p:cNvPr>
          <p:cNvSpPr txBox="1">
            <a:spLocks noGrp="1"/>
          </p:cNvSpPr>
          <p:nvPr>
            <p:ph type="body" idx="1"/>
          </p:nvPr>
        </p:nvSpPr>
        <p:spPr>
          <a:xfrm>
            <a:off x="329838" y="1706781"/>
            <a:ext cx="8520600" cy="1653711"/>
          </a:xfrm>
          <a:prstGeom prst="rect">
            <a:avLst/>
          </a:prstGeom>
          <a:noFill/>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US" sz="1200" dirty="0">
                <a:solidFill>
                  <a:schemeClr val="lt1"/>
                </a:solidFill>
                <a:latin typeface="Source Sans Pro"/>
                <a:ea typeface="Source Sans Pro"/>
                <a:cs typeface="Source Sans Pro"/>
                <a:sym typeface="Source Sans Pro"/>
              </a:rPr>
              <a:t>New functionality for additional approvers is on the way</a:t>
            </a:r>
          </a:p>
          <a:p>
            <a:pPr marL="0" marR="279400" indent="0" algn="just">
              <a:spcBef>
                <a:spcPts val="800"/>
              </a:spcBef>
              <a:buSzPts val="1100"/>
              <a:buNone/>
            </a:pPr>
            <a:r>
              <a:rPr lang="en-US" sz="1200" dirty="0">
                <a:solidFill>
                  <a:schemeClr val="lt1"/>
                </a:solidFill>
                <a:latin typeface="Source Sans Pro"/>
                <a:ea typeface="Source Sans Pro"/>
                <a:cs typeface="Source Sans Pro"/>
                <a:sym typeface="Source Sans Pro"/>
              </a:rPr>
              <a:t>	Save edit to not allow assigning positions with a different Business Unit</a:t>
            </a:r>
          </a:p>
          <a:p>
            <a:pPr marL="0" marR="279400" indent="0" algn="just">
              <a:spcBef>
                <a:spcPts val="800"/>
              </a:spcBef>
              <a:buSzPts val="1100"/>
              <a:buNone/>
            </a:pPr>
            <a:r>
              <a:rPr lang="en-US" sz="1200" dirty="0">
                <a:solidFill>
                  <a:schemeClr val="lt1"/>
                </a:solidFill>
                <a:latin typeface="Source Sans Pro"/>
                <a:ea typeface="Source Sans Pro"/>
                <a:cs typeface="Source Sans Pro"/>
                <a:sym typeface="Source Sans Pro"/>
              </a:rPr>
              <a:t>	Nightly process to clean up existing data when an employee transfers to another Business Unit</a:t>
            </a:r>
          </a:p>
          <a:p>
            <a:pPr marL="0" marR="279400" indent="0" algn="just">
              <a:spcBef>
                <a:spcPts val="800"/>
              </a:spcBef>
              <a:buSzPts val="1100"/>
              <a:buNone/>
            </a:pPr>
            <a:r>
              <a:rPr lang="en-US" sz="1200" dirty="0">
                <a:solidFill>
                  <a:schemeClr val="lt1"/>
                </a:solidFill>
                <a:latin typeface="Source Sans Pro"/>
                <a:ea typeface="Source Sans Pro"/>
                <a:cs typeface="Source Sans Pro"/>
                <a:sym typeface="Source Sans Pro"/>
              </a:rPr>
              <a:t>	Process will insert a new effective dated row and remove invalid additional approvers</a:t>
            </a:r>
          </a:p>
          <a:p>
            <a:pPr marL="914400" marR="279400" lvl="2" indent="0" algn="just">
              <a:spcBef>
                <a:spcPts val="800"/>
              </a:spcBef>
              <a:buSzPts val="1100"/>
              <a:buNone/>
            </a:pPr>
            <a:endParaRPr lang="en-US" sz="800" dirty="0">
              <a:solidFill>
                <a:schemeClr val="lt1"/>
              </a:solidFill>
              <a:latin typeface="Source Sans Pro"/>
              <a:ea typeface="Source Sans Pro"/>
              <a:cs typeface="Source Sans Pro"/>
              <a:sym typeface="Source Sans Pro"/>
            </a:endParaRPr>
          </a:p>
          <a:p>
            <a:pPr marL="0" marR="279400" lvl="0" indent="0" algn="just" rtl="0">
              <a:spcBef>
                <a:spcPts val="800"/>
              </a:spcBef>
              <a:spcAft>
                <a:spcPts val="0"/>
              </a:spcAft>
              <a:buSzPts val="1100"/>
              <a:buNone/>
            </a:pPr>
            <a:endParaRPr sz="1200" dirty="0">
              <a:solidFill>
                <a:schemeClr val="lt1"/>
              </a:solidFill>
              <a:latin typeface="Source Sans Pro"/>
              <a:ea typeface="Source Sans Pro"/>
              <a:cs typeface="Source Sans Pro"/>
              <a:sym typeface="Source Sans Pro"/>
            </a:endParaRPr>
          </a:p>
        </p:txBody>
      </p:sp>
      <p:cxnSp>
        <p:nvCxnSpPr>
          <p:cNvPr id="109" name="Google Shape;109;p18">
            <a:extLst>
              <a:ext uri="{FF2B5EF4-FFF2-40B4-BE49-F238E27FC236}">
                <a16:creationId xmlns:a16="http://schemas.microsoft.com/office/drawing/2014/main" id="{E5C79952-39F8-ACB9-71A1-0A81B4FD4D24}"/>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113" name="Google Shape;113;p18">
            <a:extLst>
              <a:ext uri="{FF2B5EF4-FFF2-40B4-BE49-F238E27FC236}">
                <a16:creationId xmlns:a16="http://schemas.microsoft.com/office/drawing/2014/main" id="{ABB46930-2A5C-685E-96EC-F95804912BA6}"/>
              </a:ext>
            </a:extLst>
          </p:cNvPr>
          <p:cNvPicPr preferRelativeResize="0"/>
          <p:nvPr/>
        </p:nvPicPr>
        <p:blipFill>
          <a:blip r:embed="rId5">
            <a:alphaModFix/>
          </a:blip>
          <a:stretch>
            <a:fillRect/>
          </a:stretch>
        </p:blipFill>
        <p:spPr>
          <a:xfrm>
            <a:off x="7000184" y="4433400"/>
            <a:ext cx="1877842" cy="572700"/>
          </a:xfrm>
          <a:prstGeom prst="rect">
            <a:avLst/>
          </a:prstGeom>
          <a:noFill/>
          <a:ln>
            <a:noFill/>
          </a:ln>
        </p:spPr>
      </p:pic>
      <p:sp>
        <p:nvSpPr>
          <p:cNvPr id="2" name="Google Shape;107;p18">
            <a:extLst>
              <a:ext uri="{FF2B5EF4-FFF2-40B4-BE49-F238E27FC236}">
                <a16:creationId xmlns:a16="http://schemas.microsoft.com/office/drawing/2014/main" id="{E96E8651-831C-4E64-E9C1-529C6E765A23}"/>
              </a:ext>
            </a:extLst>
          </p:cNvPr>
          <p:cNvSpPr txBox="1">
            <a:spLocks/>
          </p:cNvSpPr>
          <p:nvPr/>
        </p:nvSpPr>
        <p:spPr>
          <a:xfrm>
            <a:off x="329838" y="2989188"/>
            <a:ext cx="8520600" cy="6342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15000"/>
              </a:lnSpc>
              <a:spcBef>
                <a:spcPts val="0"/>
              </a:spcBef>
              <a:spcAft>
                <a:spcPts val="1200"/>
              </a:spcAft>
              <a:buClr>
                <a:srgbClr val="595959"/>
              </a:buClr>
              <a:buSzPts val="852"/>
              <a:buFont typeface="Arial"/>
              <a:buNone/>
              <a:tabLst/>
              <a:defRPr/>
            </a:pPr>
            <a:r>
              <a:rPr kumimoji="0" lang="en-US" sz="2500" b="1" i="0" u="none" strike="noStrike" kern="0" cap="none" spc="0" normalizeH="0" baseline="0" noProof="0" dirty="0">
                <a:ln>
                  <a:noFill/>
                </a:ln>
                <a:solidFill>
                  <a:srgbClr val="FFFFFF"/>
                </a:solidFill>
                <a:effectLst/>
                <a:uLnTx/>
                <a:uFillTx/>
                <a:latin typeface="Source Sans Pro"/>
                <a:ea typeface="Source Sans Pro"/>
                <a:cs typeface="Source Sans Pro"/>
                <a:sym typeface="Source Sans Pro"/>
              </a:rPr>
              <a:t>Approvals Reminders</a:t>
            </a:r>
          </a:p>
        </p:txBody>
      </p:sp>
      <p:sp>
        <p:nvSpPr>
          <p:cNvPr id="3" name="Google Shape;108;p18">
            <a:extLst>
              <a:ext uri="{FF2B5EF4-FFF2-40B4-BE49-F238E27FC236}">
                <a16:creationId xmlns:a16="http://schemas.microsoft.com/office/drawing/2014/main" id="{C244AA10-B58F-3832-062A-9278677EF4F9}"/>
              </a:ext>
            </a:extLst>
          </p:cNvPr>
          <p:cNvSpPr txBox="1">
            <a:spLocks/>
          </p:cNvSpPr>
          <p:nvPr/>
        </p:nvSpPr>
        <p:spPr>
          <a:xfrm>
            <a:off x="-432268" y="3313988"/>
            <a:ext cx="8520600" cy="16537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914400" marR="279400" lvl="2" indent="0" algn="just" defTabSz="914400" rtl="0" eaLnBrk="1" fontAlgn="auto" latinLnBrk="0" hangingPunct="1">
              <a:lnSpc>
                <a:spcPct val="115000"/>
              </a:lnSpc>
              <a:spcBef>
                <a:spcPts val="800"/>
              </a:spcBef>
              <a:spcAft>
                <a:spcPts val="0"/>
              </a:spcAft>
              <a:buClr>
                <a:srgbClr val="595959"/>
              </a:buClr>
              <a:buSzPts val="1100"/>
              <a:buFont typeface="Arial"/>
              <a:buNone/>
              <a:tabLst/>
              <a:defRPr/>
            </a:pPr>
            <a:endParaRPr kumimoji="0" lang="en-US" sz="800" b="0" i="0" u="none" strike="noStrike" kern="0" cap="none" spc="0" normalizeH="0" baseline="0" noProof="0" dirty="0">
              <a:ln>
                <a:noFill/>
              </a:ln>
              <a:solidFill>
                <a:srgbClr val="FFFFFF"/>
              </a:solidFill>
              <a:effectLst/>
              <a:uLnTx/>
              <a:uFillTx/>
              <a:latin typeface="Source Sans Pro"/>
              <a:ea typeface="Source Sans Pro"/>
              <a:cs typeface="Source Sans Pro"/>
              <a:sym typeface="Source Sans Pro"/>
            </a:endParaRPr>
          </a:p>
          <a:p>
            <a:pPr marL="914400" marR="279400" lvl="2" indent="0" algn="just" defTabSz="914400" rtl="0" eaLnBrk="1" fontAlgn="auto" latinLnBrk="0" hangingPunct="1">
              <a:lnSpc>
                <a:spcPct val="115000"/>
              </a:lnSpc>
              <a:spcBef>
                <a:spcPts val="800"/>
              </a:spcBef>
              <a:spcAft>
                <a:spcPts val="0"/>
              </a:spcAft>
              <a:buClr>
                <a:srgbClr val="595959"/>
              </a:buClr>
              <a:buSzPts val="1100"/>
              <a:buFont typeface="Arial"/>
              <a:buNone/>
              <a:tabLst/>
              <a:defRPr/>
            </a:pPr>
            <a:r>
              <a:rPr kumimoji="0" lang="en-US" sz="1200" b="0" i="0" u="none" strike="noStrike" kern="0" cap="none" spc="0" normalizeH="0" baseline="0" noProof="0" dirty="0">
                <a:ln>
                  <a:noFill/>
                </a:ln>
                <a:solidFill>
                  <a:srgbClr val="FFFFFF"/>
                </a:solidFill>
                <a:effectLst/>
                <a:uLnTx/>
                <a:uFillTx/>
                <a:latin typeface="Source Sans Pro"/>
                <a:ea typeface="Source Sans Pro"/>
                <a:cs typeface="Source Sans Pro"/>
                <a:sym typeface="Source Sans Pro"/>
              </a:rPr>
              <a:t>Employees not setup with Time Reporter Data will not be seen in Fluid Timesheets and employee may not access their timesheet</a:t>
            </a:r>
          </a:p>
          <a:p>
            <a:pPr marL="914400" marR="279400" lvl="2" indent="0" algn="just" defTabSz="914400" rtl="0" eaLnBrk="1" fontAlgn="auto" latinLnBrk="0" hangingPunct="1">
              <a:lnSpc>
                <a:spcPct val="115000"/>
              </a:lnSpc>
              <a:spcBef>
                <a:spcPts val="800"/>
              </a:spcBef>
              <a:spcAft>
                <a:spcPts val="0"/>
              </a:spcAft>
              <a:buClr>
                <a:srgbClr val="595959"/>
              </a:buClr>
              <a:buSzPts val="1100"/>
              <a:buFont typeface="Arial"/>
              <a:buNone/>
              <a:tabLst/>
              <a:defRPr/>
            </a:pPr>
            <a:r>
              <a:rPr kumimoji="0" lang="en-US" sz="1200" b="0" i="0" u="none" strike="noStrike" kern="0" cap="none" spc="0" normalizeH="0" baseline="0" noProof="0" dirty="0">
                <a:ln>
                  <a:noFill/>
                </a:ln>
                <a:solidFill>
                  <a:srgbClr val="FFFFFF"/>
                </a:solidFill>
                <a:effectLst/>
                <a:uLnTx/>
                <a:uFillTx/>
                <a:latin typeface="Source Sans Pro"/>
                <a:ea typeface="Source Sans Pro"/>
                <a:cs typeface="Source Sans Pro"/>
                <a:sym typeface="Source Sans Pro"/>
              </a:rPr>
              <a:t>Agencies may grant time approvers agency-wide on the </a:t>
            </a:r>
            <a:r>
              <a:rPr kumimoji="0" lang="en-US" sz="1200" b="0" i="0" u="none" strike="noStrike" kern="0" cap="none" spc="0" normalizeH="0" baseline="0" noProof="0" dirty="0" err="1">
                <a:ln>
                  <a:noFill/>
                </a:ln>
                <a:solidFill>
                  <a:srgbClr val="FFFFFF"/>
                </a:solidFill>
                <a:effectLst/>
                <a:uLnTx/>
                <a:uFillTx/>
                <a:latin typeface="Source Sans Pro"/>
                <a:ea typeface="Source Sans Pro"/>
                <a:cs typeface="Source Sans Pro"/>
                <a:sym typeface="Source Sans Pro"/>
              </a:rPr>
              <a:t>adhoc</a:t>
            </a:r>
            <a:r>
              <a:rPr kumimoji="0" lang="en-US" sz="1200" b="0" i="0" u="none" strike="noStrike" kern="0" cap="none" spc="0" normalizeH="0" baseline="0" noProof="0" dirty="0">
                <a:ln>
                  <a:noFill/>
                </a:ln>
                <a:solidFill>
                  <a:srgbClr val="FFFFFF"/>
                </a:solidFill>
                <a:effectLst/>
                <a:uLnTx/>
                <a:uFillTx/>
                <a:latin typeface="Source Sans Pro"/>
                <a:ea typeface="Source Sans Pro"/>
                <a:cs typeface="Source Sans Pro"/>
                <a:sym typeface="Source Sans Pro"/>
              </a:rPr>
              <a:t> approval table (should be reserved for HR personnel or those needing agency-wide approval access)-submit a help desk ticket</a:t>
            </a:r>
          </a:p>
          <a:p>
            <a:pPr marL="0" marR="279400" lvl="0" indent="0" algn="just" defTabSz="914400" rtl="0" eaLnBrk="1" fontAlgn="auto" latinLnBrk="0" hangingPunct="1">
              <a:lnSpc>
                <a:spcPct val="115000"/>
              </a:lnSpc>
              <a:spcBef>
                <a:spcPts val="800"/>
              </a:spcBef>
              <a:spcAft>
                <a:spcPts val="0"/>
              </a:spcAft>
              <a:buClr>
                <a:srgbClr val="595959"/>
              </a:buClr>
              <a:buSzPts val="1100"/>
              <a:buFont typeface="Arial"/>
              <a:buNone/>
              <a:tabLst/>
              <a:defRPr/>
            </a:pPr>
            <a:endParaRPr kumimoji="0" lang="en-US" sz="1200" b="0" i="0" u="none" strike="noStrike" kern="0" cap="none" spc="0" normalizeH="0" baseline="0" noProof="0" dirty="0">
              <a:ln>
                <a:noFill/>
              </a:ln>
              <a:solidFill>
                <a:srgbClr val="FFFFFF"/>
              </a:solidFill>
              <a:effectLst/>
              <a:uLnTx/>
              <a:uFillTx/>
              <a:latin typeface="Source Sans Pro"/>
              <a:ea typeface="Source Sans Pro"/>
              <a:cs typeface="Source Sans Pro"/>
              <a:sym typeface="Source Sans Pro"/>
            </a:endParaRPr>
          </a:p>
        </p:txBody>
      </p:sp>
    </p:spTree>
    <p:custDataLst>
      <p:tags r:id="rId1"/>
    </p:custDataLst>
    <p:extLst>
      <p:ext uri="{BB962C8B-B14F-4D97-AF65-F5344CB8AC3E}">
        <p14:creationId xmlns:p14="http://schemas.microsoft.com/office/powerpoint/2010/main" val="2884877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cxnSp>
        <p:nvCxnSpPr>
          <p:cNvPr id="119" name="Google Shape;119;p19"/>
          <p:cNvCxnSpPr/>
          <p:nvPr/>
        </p:nvCxnSpPr>
        <p:spPr>
          <a:xfrm>
            <a:off x="315900" y="4856598"/>
            <a:ext cx="8828100" cy="0"/>
          </a:xfrm>
          <a:prstGeom prst="straightConnector1">
            <a:avLst/>
          </a:prstGeom>
          <a:noFill/>
          <a:ln w="38100" cap="flat" cmpd="sng">
            <a:solidFill>
              <a:srgbClr val="004D4C"/>
            </a:solidFill>
            <a:prstDash val="solid"/>
            <a:round/>
            <a:headEnd type="none" w="med" len="med"/>
            <a:tailEnd type="none" w="med" len="med"/>
          </a:ln>
        </p:spPr>
      </p:cxnSp>
      <p:sp>
        <p:nvSpPr>
          <p:cNvPr id="120" name="Google Shape;120;p19"/>
          <p:cNvSpPr txBox="1">
            <a:spLocks noGrp="1"/>
          </p:cNvSpPr>
          <p:nvPr>
            <p:ph type="body" idx="1"/>
          </p:nvPr>
        </p:nvSpPr>
        <p:spPr>
          <a:xfrm>
            <a:off x="357325" y="1482638"/>
            <a:ext cx="4045335" cy="1364700"/>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US" sz="1200" dirty="0">
                <a:solidFill>
                  <a:schemeClr val="dk1"/>
                </a:solidFill>
                <a:latin typeface="Source Sans Pro"/>
                <a:ea typeface="Source Sans Pro"/>
                <a:cs typeface="Source Sans Pro"/>
                <a:sym typeface="Source Sans Pro"/>
              </a:rPr>
              <a:t>Managers can set filters in Time and Labor. </a:t>
            </a:r>
          </a:p>
          <a:p>
            <a:pPr marL="0" marR="279400" lvl="0" indent="0" algn="just" rtl="0">
              <a:spcBef>
                <a:spcPts val="800"/>
              </a:spcBef>
              <a:spcAft>
                <a:spcPts val="0"/>
              </a:spcAft>
              <a:buSzPts val="1100"/>
              <a:buNone/>
            </a:pPr>
            <a:r>
              <a:rPr lang="en-US" sz="1200" dirty="0">
                <a:solidFill>
                  <a:schemeClr val="dk1"/>
                </a:solidFill>
                <a:latin typeface="Source Sans Pro"/>
                <a:ea typeface="Source Sans Pro"/>
                <a:cs typeface="Source Sans Pro"/>
                <a:sym typeface="Source Sans Pro"/>
              </a:rPr>
              <a:t> Enter the desired search criteria and select “Done”. This will help managers easily find timesheets.</a:t>
            </a:r>
            <a:endParaRPr lang="en-US" sz="1200" dirty="0">
              <a:solidFill>
                <a:schemeClr val="dk1"/>
              </a:solidFill>
              <a:highlight>
                <a:srgbClr val="00FF00"/>
              </a:highlight>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sp>
        <p:nvSpPr>
          <p:cNvPr id="123" name="Google Shape;123;p19"/>
          <p:cNvSpPr txBox="1">
            <a:spLocks noGrp="1"/>
          </p:cNvSpPr>
          <p:nvPr>
            <p:ph type="body" idx="1"/>
          </p:nvPr>
        </p:nvSpPr>
        <p:spPr>
          <a:xfrm>
            <a:off x="357325" y="3335612"/>
            <a:ext cx="4372625" cy="572695"/>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1900"/>
              </a:spcAft>
              <a:buSzPts val="1100"/>
              <a:buNone/>
            </a:pPr>
            <a:endParaRPr lang="en" sz="1200" b="1" i="1" dirty="0">
              <a:solidFill>
                <a:srgbClr val="DE8B26"/>
              </a:solidFill>
              <a:latin typeface="Source Sans Pro"/>
              <a:ea typeface="Source Sans Pro"/>
              <a:cs typeface="Source Sans Pro"/>
              <a:sym typeface="Source Sans Pro"/>
            </a:endParaRPr>
          </a:p>
        </p:txBody>
      </p:sp>
      <p:sp>
        <p:nvSpPr>
          <p:cNvPr id="124" name="Google Shape;124;p19"/>
          <p:cNvSpPr txBox="1">
            <a:spLocks noGrp="1"/>
          </p:cNvSpPr>
          <p:nvPr>
            <p:ph type="body" idx="1"/>
          </p:nvPr>
        </p:nvSpPr>
        <p:spPr>
          <a:xfrm>
            <a:off x="357325" y="956150"/>
            <a:ext cx="55959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US" sz="2500" b="1" dirty="0">
                <a:solidFill>
                  <a:srgbClr val="004D4C"/>
                </a:solidFill>
                <a:latin typeface="Source Sans Pro"/>
                <a:ea typeface="Source Sans Pro"/>
                <a:cs typeface="Source Sans Pro"/>
                <a:sym typeface="Source Sans Pro"/>
              </a:rPr>
              <a:t>	</a:t>
            </a:r>
            <a:endParaRPr sz="2500" b="1" dirty="0">
              <a:solidFill>
                <a:srgbClr val="004D4C"/>
              </a:solidFill>
              <a:latin typeface="Source Sans Pro"/>
              <a:ea typeface="Source Sans Pro"/>
              <a:cs typeface="Source Sans Pro"/>
              <a:sym typeface="Source Sans Pro"/>
            </a:endParaRPr>
          </a:p>
        </p:txBody>
      </p:sp>
      <p:pic>
        <p:nvPicPr>
          <p:cNvPr id="125" name="Google Shape;125;p19"/>
          <p:cNvPicPr preferRelativeResize="0"/>
          <p:nvPr/>
        </p:nvPicPr>
        <p:blipFill rotWithShape="1">
          <a:blip r:embed="rId4">
            <a:alphaModFix/>
          </a:blip>
          <a:srcRect l="51376" t="-1650" b="1649"/>
          <a:stretch/>
        </p:blipFill>
        <p:spPr>
          <a:xfrm>
            <a:off x="0" y="445025"/>
            <a:ext cx="1000501" cy="260400"/>
          </a:xfrm>
          <a:prstGeom prst="rect">
            <a:avLst/>
          </a:prstGeom>
          <a:noFill/>
          <a:ln>
            <a:noFill/>
          </a:ln>
        </p:spPr>
      </p:pic>
      <p:sp>
        <p:nvSpPr>
          <p:cNvPr id="126" name="Google Shape;126;p19"/>
          <p:cNvSpPr txBox="1">
            <a:spLocks noGrp="1"/>
          </p:cNvSpPr>
          <p:nvPr>
            <p:ph type="title"/>
          </p:nvPr>
        </p:nvSpPr>
        <p:spPr>
          <a:xfrm>
            <a:off x="1049650" y="376775"/>
            <a:ext cx="2817000" cy="396900"/>
          </a:xfrm>
          <a:prstGeom prst="rect">
            <a:avLst/>
          </a:prstGeom>
        </p:spPr>
        <p:txBody>
          <a:bodyPr spcFirstLastPara="1" wrap="square" lIns="91425" tIns="91425" rIns="91425" bIns="91425" anchor="t" anchorCtr="0">
            <a:noAutofit/>
          </a:bodyPr>
          <a:lstStyle/>
          <a:p>
            <a:pPr lvl="0">
              <a:buSzPts val="891"/>
            </a:pPr>
            <a:r>
              <a:rPr lang="en" sz="1818" dirty="0">
                <a:solidFill>
                  <a:srgbClr val="004D4C"/>
                </a:solidFill>
                <a:latin typeface="PT Serif"/>
                <a:ea typeface="PT Serif"/>
                <a:cs typeface="PT Serif"/>
                <a:sym typeface="PT Serif"/>
              </a:rPr>
              <a:t>Manager Search Options 		</a:t>
            </a:r>
            <a:endParaRPr sz="1818" dirty="0">
              <a:solidFill>
                <a:srgbClr val="004D4C"/>
              </a:solidFill>
              <a:latin typeface="PT Serif"/>
              <a:ea typeface="PT Serif"/>
              <a:cs typeface="PT Serif"/>
              <a:sym typeface="PT Serif"/>
            </a:endParaRPr>
          </a:p>
        </p:txBody>
      </p:sp>
      <p:sp>
        <p:nvSpPr>
          <p:cNvPr id="127" name="Google Shape;127;p19"/>
          <p:cNvSpPr/>
          <p:nvPr/>
        </p:nvSpPr>
        <p:spPr>
          <a:xfrm>
            <a:off x="7005973" y="4601148"/>
            <a:ext cx="1956600" cy="5109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28" name="Google Shape;128;p19"/>
          <p:cNvPicPr preferRelativeResize="0"/>
          <p:nvPr/>
        </p:nvPicPr>
        <p:blipFill>
          <a:blip r:embed="rId5">
            <a:alphaModFix/>
          </a:blip>
          <a:stretch>
            <a:fillRect/>
          </a:stretch>
        </p:blipFill>
        <p:spPr>
          <a:xfrm>
            <a:off x="7107812" y="4608900"/>
            <a:ext cx="1752923" cy="534600"/>
          </a:xfrm>
          <a:prstGeom prst="rect">
            <a:avLst/>
          </a:prstGeom>
          <a:noFill/>
          <a:ln>
            <a:noFill/>
          </a:ln>
        </p:spPr>
      </p:pic>
      <p:pic>
        <p:nvPicPr>
          <p:cNvPr id="3" name="Picture 2">
            <a:extLst>
              <a:ext uri="{FF2B5EF4-FFF2-40B4-BE49-F238E27FC236}">
                <a16:creationId xmlns:a16="http://schemas.microsoft.com/office/drawing/2014/main" id="{37A1097E-887B-BD35-4141-4B0E12B5A464}"/>
              </a:ext>
            </a:extLst>
          </p:cNvPr>
          <p:cNvPicPr>
            <a:picLocks noChangeAspect="1"/>
          </p:cNvPicPr>
          <p:nvPr/>
        </p:nvPicPr>
        <p:blipFill>
          <a:blip r:embed="rId6"/>
          <a:stretch>
            <a:fillRect/>
          </a:stretch>
        </p:blipFill>
        <p:spPr>
          <a:xfrm>
            <a:off x="4402660" y="614488"/>
            <a:ext cx="4732966" cy="3293812"/>
          </a:xfrm>
          <a:prstGeom prst="rect">
            <a:avLst/>
          </a:prstGeom>
        </p:spPr>
      </p:pic>
    </p:spTree>
    <p:custDataLst>
      <p:tags r:id="rId1"/>
    </p:custDataLst>
    <p:extLst>
      <p:ext uri="{BB962C8B-B14F-4D97-AF65-F5344CB8AC3E}">
        <p14:creationId xmlns:p14="http://schemas.microsoft.com/office/powerpoint/2010/main" val="40105795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4748</TotalTime>
  <Words>2600</Words>
  <Application>Microsoft Office PowerPoint</Application>
  <PresentationFormat>On-screen Show (16:9)</PresentationFormat>
  <Paragraphs>205</Paragraphs>
  <Slides>32</Slides>
  <Notes>32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9" baseType="lpstr">
      <vt:lpstr>Google Sans</vt:lpstr>
      <vt:lpstr>Arial</vt:lpstr>
      <vt:lpstr>Source Sans Pro</vt:lpstr>
      <vt:lpstr>PT Serif</vt:lpstr>
      <vt:lpstr>Wingdings</vt:lpstr>
      <vt:lpstr>Simple Light</vt:lpstr>
      <vt:lpstr>Document</vt:lpstr>
      <vt:lpstr>HCM Quarterly Meeting</vt:lpstr>
      <vt:lpstr>SHARE HCM Team</vt:lpstr>
      <vt:lpstr>PowerPoint Presentation</vt:lpstr>
      <vt:lpstr>PowerPoint Presentation</vt:lpstr>
      <vt:lpstr>PowerPoint Presentation</vt:lpstr>
      <vt:lpstr>PowerPoint Presentation</vt:lpstr>
      <vt:lpstr>T&amp;L Approvals</vt:lpstr>
      <vt:lpstr>T&amp;L Approvals</vt:lpstr>
      <vt:lpstr>Manager Search Options   </vt:lpstr>
      <vt:lpstr>Manager Search Options   </vt:lpstr>
      <vt:lpstr>Forgot Password </vt:lpstr>
      <vt:lpstr>Forgot Password </vt:lpstr>
      <vt:lpstr>Forgot Password </vt:lpstr>
      <vt:lpstr>SHARE Recruiting Reminders </vt:lpstr>
      <vt:lpstr>Recruitment Reminder Cont’d </vt:lpstr>
      <vt:lpstr>Central Payroll Bureau</vt:lpstr>
      <vt:lpstr>Slide Topic</vt:lpstr>
      <vt:lpstr>List of beneficial queries and reports to be run biweekly:</vt:lpstr>
      <vt:lpstr>PowerPoint Presentation</vt:lpstr>
      <vt:lpstr>Direct Deposits</vt:lpstr>
      <vt:lpstr>PowerPoint Presentation</vt:lpstr>
      <vt:lpstr>FLSA Change Jan. 1st 2025</vt:lpstr>
      <vt:lpstr>HR PAYROLL RECON</vt:lpstr>
      <vt:lpstr>PowerPoint Presentation</vt:lpstr>
      <vt:lpstr>PowerPoint Presentation</vt:lpstr>
      <vt:lpstr>PowerPoint Presentation</vt:lpstr>
      <vt:lpstr>Compliance with Social Security Protection Act of 2004</vt:lpstr>
      <vt:lpstr>PowerPoint Presentation</vt:lpstr>
      <vt:lpstr>Holiday Reminders</vt:lpstr>
      <vt:lpstr>Payroll Resources</vt:lpstr>
      <vt:lpstr>Thank You</vt:lpstr>
      <vt:lpstr>Form Submission System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Alejandro Guzman</dc:creator>
  <cp:lastModifiedBy>Guzman, Alejandro, DFA</cp:lastModifiedBy>
  <cp:revision>12</cp:revision>
  <dcterms:modified xsi:type="dcterms:W3CDTF">2024-11-01T12:55:27Z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9C4C5499-C26B-4ADB-A80C-8F75EE666CE3</vt:lpwstr>
  </property>
  <property fmtid="{D5CDD505-2E9C-101B-9397-08002B2CF9AE}" pid="3" name="ArticulatePath">
    <vt:lpwstr>DFA Slidedeck Template</vt:lpwstr>
  </property>
</Properties>
</file>