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heme/themeOverride1.xml" ContentType="application/vnd.openxmlformats-officedocument.themeOverr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45"/>
  </p:notesMasterIdLst>
  <p:sldIdLst>
    <p:sldId id="256" r:id="rId6"/>
    <p:sldId id="257" r:id="rId7"/>
    <p:sldId id="331" r:id="rId8"/>
    <p:sldId id="334" r:id="rId9"/>
    <p:sldId id="332" r:id="rId10"/>
    <p:sldId id="333" r:id="rId11"/>
    <p:sldId id="336" r:id="rId12"/>
    <p:sldId id="335" r:id="rId13"/>
    <p:sldId id="264" r:id="rId14"/>
    <p:sldId id="272" r:id="rId15"/>
    <p:sldId id="348" r:id="rId16"/>
    <p:sldId id="347" r:id="rId17"/>
    <p:sldId id="302" r:id="rId18"/>
    <p:sldId id="301" r:id="rId19"/>
    <p:sldId id="277" r:id="rId20"/>
    <p:sldId id="345" r:id="rId21"/>
    <p:sldId id="338" r:id="rId22"/>
    <p:sldId id="339" r:id="rId23"/>
    <p:sldId id="306" r:id="rId24"/>
    <p:sldId id="278" r:id="rId25"/>
    <p:sldId id="340" r:id="rId26"/>
    <p:sldId id="309" r:id="rId27"/>
    <p:sldId id="310" r:id="rId28"/>
    <p:sldId id="311" r:id="rId29"/>
    <p:sldId id="327" r:id="rId30"/>
    <p:sldId id="341" r:id="rId31"/>
    <p:sldId id="342" r:id="rId32"/>
    <p:sldId id="343" r:id="rId33"/>
    <p:sldId id="307" r:id="rId34"/>
    <p:sldId id="308" r:id="rId35"/>
    <p:sldId id="299" r:id="rId36"/>
    <p:sldId id="262" r:id="rId37"/>
    <p:sldId id="344" r:id="rId38"/>
    <p:sldId id="266" r:id="rId39"/>
    <p:sldId id="298" r:id="rId40"/>
    <p:sldId id="296" r:id="rId41"/>
    <p:sldId id="287" r:id="rId42"/>
    <p:sldId id="295" r:id="rId43"/>
    <p:sldId id="265" r:id="rId44"/>
  </p:sldIdLst>
  <p:sldSz cx="9144000" cy="5143500" type="screen16x9"/>
  <p:notesSz cx="6858000" cy="9144000"/>
  <p:embeddedFontLst>
    <p:embeddedFont>
      <p:font typeface="PT Serif" panose="020A0603040505020204" pitchFamily="18"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Lst>
  <p:custDataLst>
    <p:tags r:id="rId5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12983-96D9-4C80-BA49-03F41026DCE5}" v="548" vWet="586" dt="2025-11-21T22:56:09.550"/>
    <p1510:client id="{3BC4F6D4-1DED-42C2-8E44-7BA84D33D9C2}" v="814" dt="2025-11-21T22:56:56.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FA058BF0-94A6-EFF7-C0FA-55AEEE23D0CA}"/>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C35A12BB-1E5E-2674-6DAF-BB0AD3A46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E8D738F8-C95E-191B-11EA-C5E6027CF8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81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Suzette’s slides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F40C39C-5433-5F2B-94B8-C535E8038002}"/>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865CC388-1A5B-E34D-BEBA-2C4E4852CC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00E8BF6E-ACE8-8A0A-7316-C43EC4C080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42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C654EA89-E264-0C13-5798-9879D7CB254F}"/>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DFC7776A-6160-3619-C601-C2EA89E6CC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672D9D4F-0972-F511-2568-98DF43DF26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354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12C1B0C-5DFC-2299-74D4-AED7F44711DA}"/>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F7448820-E9D7-F5C8-2D22-68548F5848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608F4470-B107-73DE-6C00-0D5AD475A9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03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C35CB15-804E-F8C0-8242-30D323A3A243}"/>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F2CE19CD-F24B-C1C3-9EFD-D47B62E17B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05E93935-286A-51B4-9754-68CAC19FAA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08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0E9B3237-B4FA-EB7E-C5A2-BBA6B40772BC}"/>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B6768E1C-302E-7BCA-A955-B14247849E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E8B35911-0A2E-EE96-2726-EDDDD20D0F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60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4226229E-C762-0A8F-2A52-9F683CDA7D77}"/>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E0CADBD4-EC3A-C5B1-BF9C-A042E70A39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90EC290F-3280-F5DA-3CE5-1135779DEE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744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703AFC2B-4437-A114-41E2-DFFB9D7C71B4}"/>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896CEB29-95D3-C8B8-D5E3-9F1CF42604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6AEA182F-D796-3D88-2659-D62A61F37E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821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E109A14-F15D-E6BA-2A63-6C721F12A094}"/>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4D510B17-1F2F-6A2E-23CB-70FB9559F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B8886B51-DE97-EAED-57FD-B70E398068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74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Will need to verify with Elizabeth Jaramillo if we are allowed to use TinyURL.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06C9299A-FB9E-DB35-5C55-A58DE30D618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0151A41-A5FC-0E51-0CCD-5EA40D6B8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8C6D665-1445-4109-7923-7C15E96E5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963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3ca17f60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A96B7E27-52B5-7DC4-4DE9-A122D14ADF7A}"/>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90639534-3C8E-27DF-43B7-D344530BC2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63B2E3D7-0FC1-F9BF-166F-E48672C093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87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D5C3B30-136E-179B-615B-75C705A089C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D665DFF9-8B66-2E3B-3C08-C74AB4E817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FB4ECC96-CA21-4FED-A75D-F983B4DAB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14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3ca17f60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430585A-61E4-17E0-9F26-C97B765FB4A6}"/>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C61D63E1-6039-B1F4-153C-2A5A73DED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1CC1F4E5-D9E6-7FA6-DAFC-E075BF9CAF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63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03C39E9-9DD0-42BE-979B-300F7F9A3EF8}" type="datetime1">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06332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D1490-755D-4350-8007-A82EDD63FBEB}" type="datetime1">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79956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54A5F-47BC-4492-B768-3ED6E0E6359F}" type="datetime1">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36050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90354D-EAC1-4DBF-998B-15922350CA18}" type="datetime1">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120906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32B82C-9175-49EE-8FF6-B5A826F9FADF}" type="datetime1">
              <a:rPr lang="en-US" smtClean="0"/>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2368125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25DA75-CE83-4D00-81F9-8C79FDE88B41}" type="datetime1">
              <a:rPr lang="en-US" smtClean="0"/>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220541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A262-7A7C-4212-8D30-F7214C3CB008}" type="datetime1">
              <a:rPr lang="en-US" smtClean="0"/>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799002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CF3175-6162-40A2-9608-0EAECB17EE13}" type="datetime1">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313079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0AA2F8-91ED-45B2-875F-F37D55AA3626}" type="datetime1">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419197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F61A7-5B44-4E2E-AD80-11FFCB62091D}" type="datetime1">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389711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CB422-96AD-4975-A066-0EA6D750B37D}" type="datetime1">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408449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893A2007-E574-4F15-9634-92C088F9E22F}" type="datetime1">
              <a:rPr lang="en-US" smtClean="0"/>
              <a:t>11/24/2025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20BC3326-CFC9-C543-BEA8-0D432DAE7D06}" type="slidenum">
              <a:rPr lang="en-US" smtClean="0"/>
              <a:t>‹#›</a:t>
            </a:fld>
            <a:endParaRPr lang="en-US"/>
          </a:p>
        </p:txBody>
      </p:sp>
    </p:spTree>
    <p:extLst>
      <p:ext uri="{BB962C8B-B14F-4D97-AF65-F5344CB8AC3E}">
        <p14:creationId xmlns:p14="http://schemas.microsoft.com/office/powerpoint/2010/main" val="347397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hyperlink" Target="https://info.share.nm.gov/files/Cumulative%20Leave%20Worksheet.xls"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hyperlink" Target="https://www.irs.gov/pub/irs-pdf/i8233.pdf" TargetMode="External"/><Relationship Id="rId11" Type="http://schemas.openxmlformats.org/officeDocument/2006/relationships/image" Target="../media/image22.png"/><Relationship Id="rId5" Type="http://schemas.openxmlformats.org/officeDocument/2006/relationships/hyperlink" Target="https://www.irs.gov/pub/irs-pdf/f8233.pdf" TargetMode="External"/><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3.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24.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mailto:share.help@dfa.nm.gov" TargetMode="Externa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hyperlink" Target="https://gcc02.safelinks.protection.outlook.com/?url=https%3A%2F%2Fwww.youtube.com%2Fwatch%3Fv%3DaktDs-UszSI&amp;data=05%7C02%7CVanessaR.Martinez%40dfa.nm.gov%7C1bfaadc7af8f4c5fd09e08ddfacb320a%7C04aa6bf4d436426fbfa404b7a70e60ff%7C0%7C0%7C638942472818131235%7CUnknown%7CTWFpbGZsb3d8eyJFbXB0eU1hcGkiOnRydWUsIlYiOiIwLjAuMDAwMCIsIlAiOiJXaW4zMiIsIkFOIjoiTWFpbCIsIldUIjoyfQ%3D%3D%7C0%7C%7C%7C&amp;sdata=n6TSvbIPORZrRAJ3WQzGySqZHByVFL0hhBjl7gkZX6U%3D&amp;reserved=0"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0.xml"/><Relationship Id="rId7"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irs.gov/individuals/tax-withholding-estimator"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hyperlink" Target="https://platform.dfa.nm.gov/" TargetMode="Externa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34.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4.xml"/><Relationship Id="rId7" Type="http://schemas.openxmlformats.org/officeDocument/2006/relationships/hyperlink" Target="https://www.nmdfa.state.nm.us/financial-control/central-payroll-bureau" TargetMode="External"/><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27.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hyperlink" Target="https://tinyurl.com/CPBTrainers"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hyperlink" Target="mailto:SHARE.help@dfa.nm.go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lvl="0" algn="l">
              <a:buSzPts val="990"/>
            </a:pPr>
            <a:r>
              <a:rPr lang="en" sz="3900" b="1">
                <a:solidFill>
                  <a:srgbClr val="DE8B26"/>
                </a:solidFill>
                <a:latin typeface="PT Serif"/>
                <a:ea typeface="PT Serif"/>
                <a:cs typeface="PT Serif"/>
                <a:sym typeface="PT Serif"/>
              </a:rPr>
              <a:t>HCM Quarterly Meeting</a:t>
            </a:r>
            <a:endParaRPr sz="3900" b="1">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a:r>
              <a:rPr lang="en-US" sz="2000" b="1">
                <a:solidFill>
                  <a:srgbClr val="004D4C"/>
                </a:solidFill>
                <a:latin typeface="Source Sans Pro"/>
                <a:ea typeface="Source Sans Pro"/>
                <a:cs typeface="Source Sans Pro"/>
                <a:sym typeface="Source Sans Pro"/>
              </a:rPr>
              <a:t>Presented by Central Payroll Bureau &amp; the SHARE HCM Team</a:t>
            </a:r>
          </a:p>
        </p:txBody>
      </p:sp>
      <p:pic>
        <p:nvPicPr>
          <p:cNvPr id="56" name="Google Shape;56;p13"/>
          <p:cNvPicPr preferRelativeResize="0"/>
          <p:nvPr/>
        </p:nvPicPr>
        <p:blipFill>
          <a:blip r:embed="rId4">
            <a:alphaModFix/>
          </a:blip>
          <a:stretch>
            <a:fillRect/>
          </a:stretch>
        </p:blipFill>
        <p:spPr>
          <a:xfrm>
            <a:off x="311700" y="4432898"/>
            <a:ext cx="1977774" cy="397000"/>
          </a:xfrm>
          <a:prstGeom prst="rect">
            <a:avLst/>
          </a:prstGeom>
          <a:noFill/>
          <a:ln>
            <a:noFill/>
          </a:ln>
        </p:spPr>
      </p:pic>
      <p:cxnSp>
        <p:nvCxnSpPr>
          <p:cNvPr id="57" name="Google Shape;57;p13"/>
          <p:cNvCxnSpPr/>
          <p:nvPr/>
        </p:nvCxnSpPr>
        <p:spPr>
          <a:xfrm>
            <a:off x="394800" y="2416225"/>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5">
            <a:alphaModFix/>
          </a:blip>
          <a:stretch>
            <a:fillRect/>
          </a:stretch>
        </p:blipFill>
        <p:spPr>
          <a:xfrm>
            <a:off x="6580832" y="0"/>
            <a:ext cx="2563174" cy="2416225"/>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FC56BCC5-3771-A82D-06A2-EAFFB313C9DF}"/>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53298CF-9E09-8AF9-90C0-94AAE6FAB0ED}"/>
              </a:ext>
            </a:extLst>
          </p:cNvPr>
          <p:cNvPicPr preferRelativeResize="0"/>
          <p:nvPr/>
        </p:nvPicPr>
        <p:blipFill rotWithShape="1">
          <a:blip r:embed="rId4">
            <a:alphaModFix/>
          </a:blip>
          <a:srcRect t="1987" b="2006"/>
          <a:stretch/>
        </p:blipFill>
        <p:spPr>
          <a:xfrm rot="10800000">
            <a:off x="0" y="-17487"/>
            <a:ext cx="9143999" cy="5178474"/>
          </a:xfrm>
          <a:prstGeom prst="rect">
            <a:avLst/>
          </a:prstGeom>
          <a:noFill/>
          <a:ln>
            <a:noFill/>
          </a:ln>
        </p:spPr>
      </p:pic>
      <p:sp>
        <p:nvSpPr>
          <p:cNvPr id="64" name="Google Shape;64;p14">
            <a:extLst>
              <a:ext uri="{FF2B5EF4-FFF2-40B4-BE49-F238E27FC236}">
                <a16:creationId xmlns:a16="http://schemas.microsoft.com/office/drawing/2014/main" id="{702F6049-7A05-A522-929A-7B5476007398}"/>
              </a:ext>
            </a:extLst>
          </p:cNvPr>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Central Payroll Bureau</a:t>
            </a:r>
            <a:endParaRPr sz="3900" b="1">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6B9AB0FC-B26E-67F9-96ED-6F46642CE385}"/>
              </a:ext>
            </a:extLst>
          </p:cNvPr>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a:solidFill>
                  <a:schemeClr val="lt1"/>
                </a:solidFill>
                <a:latin typeface="Source Sans Pro"/>
                <a:ea typeface="Source Sans Pro"/>
                <a:cs typeface="Source Sans Pro"/>
                <a:sym typeface="Source Sans Pro"/>
              </a:rPr>
              <a:t>Important Updates &amp; Information</a:t>
            </a:r>
            <a:endParaRPr sz="2000" b="1">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E427E752-5537-945E-569B-7D34EF757198}"/>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D5CE680F-EAEC-706E-F118-8E3E003BD16D}"/>
              </a:ext>
            </a:extLst>
          </p:cNvPr>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83640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9" name="Google Shape;104;p18">
            <a:extLst>
              <a:ext uri="{FF2B5EF4-FFF2-40B4-BE49-F238E27FC236}">
                <a16:creationId xmlns:a16="http://schemas.microsoft.com/office/drawing/2014/main" id="{06A4EEC9-0BC9-7A94-787F-584D93F5E8ED}"/>
              </a:ext>
            </a:extLst>
          </p:cNvPr>
          <p:cNvSpPr/>
          <p:nvPr/>
        </p:nvSpPr>
        <p:spPr>
          <a:xfrm>
            <a:off x="103909" y="653782"/>
            <a:ext cx="4426527" cy="2463491"/>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4">
            <a:alphaModFix/>
          </a:blip>
          <a:stretch>
            <a:fillRect/>
          </a:stretch>
        </p:blipFill>
        <p:spPr>
          <a:xfrm>
            <a:off x="179304" y="4807981"/>
            <a:ext cx="1774991" cy="300622"/>
          </a:xfrm>
          <a:prstGeom prst="rect">
            <a:avLst/>
          </a:prstGeom>
          <a:noFill/>
          <a:ln>
            <a:noFill/>
          </a:ln>
        </p:spPr>
      </p:pic>
      <p:cxnSp>
        <p:nvCxnSpPr>
          <p:cNvPr id="75" name="Google Shape;75;p15"/>
          <p:cNvCxnSpPr/>
          <p:nvPr/>
        </p:nvCxnSpPr>
        <p:spPr>
          <a:xfrm>
            <a:off x="2725725" y="51435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5">
            <a:alphaModFix/>
          </a:blip>
          <a:stretch>
            <a:fillRect/>
          </a:stretch>
        </p:blipFill>
        <p:spPr>
          <a:xfrm rot="5400000">
            <a:off x="8019501" y="4085096"/>
            <a:ext cx="745514" cy="1388925"/>
          </a:xfrm>
          <a:prstGeom prst="rect">
            <a:avLst/>
          </a:prstGeom>
          <a:noFill/>
          <a:ln>
            <a:noFill/>
          </a:ln>
        </p:spPr>
      </p:pic>
      <p:sp>
        <p:nvSpPr>
          <p:cNvPr id="74" name="Google Shape;74;p15"/>
          <p:cNvSpPr txBox="1">
            <a:spLocks noGrp="1"/>
          </p:cNvSpPr>
          <p:nvPr>
            <p:ph type="body" idx="1"/>
          </p:nvPr>
        </p:nvSpPr>
        <p:spPr>
          <a:xfrm>
            <a:off x="103909" y="160546"/>
            <a:ext cx="4377169" cy="3025999"/>
          </a:xfrm>
          <a:prstGeom prst="rect">
            <a:avLst/>
          </a:prstGeom>
        </p:spPr>
        <p:txBody>
          <a:bodyPr spcFirstLastPara="1" wrap="square" lIns="91425" tIns="91425" rIns="91425" bIns="91425" anchor="t" anchorCtr="0">
            <a:noAutofit/>
          </a:bodyPr>
          <a:lstStyle/>
          <a:p>
            <a:pPr marL="171450" indent="-171450">
              <a:spcAft>
                <a:spcPts val="1200"/>
              </a:spcAft>
              <a:buSzPts val="852"/>
            </a:pPr>
            <a:endParaRPr lang="en-US" sz="1000">
              <a:solidFill>
                <a:schemeClr val="bg1"/>
              </a:solidFill>
            </a:endParaRPr>
          </a:p>
          <a:p>
            <a:pPr marL="0" indent="0">
              <a:spcAft>
                <a:spcPts val="1200"/>
              </a:spcAft>
              <a:buSzPts val="852"/>
              <a:buNone/>
            </a:pPr>
            <a:endParaRPr lang="en-US" sz="1000">
              <a:solidFill>
                <a:schemeClr val="bg1"/>
              </a:solidFill>
            </a:endParaRPr>
          </a:p>
          <a:p>
            <a:pPr marL="0" indent="0">
              <a:spcAft>
                <a:spcPts val="1200"/>
              </a:spcAft>
              <a:buSzPts val="852"/>
              <a:buNone/>
            </a:pPr>
            <a:r>
              <a:rPr lang="en-US" sz="1000">
                <a:solidFill>
                  <a:schemeClr val="bg1"/>
                </a:solidFill>
              </a:rPr>
              <a:t>Ensure that rehires are enrolled in the correct compensation leave plans. </a:t>
            </a:r>
          </a:p>
          <a:p>
            <a:pPr marL="171450" indent="-171450">
              <a:spcAft>
                <a:spcPts val="1200"/>
              </a:spcAft>
              <a:buSzPts val="852"/>
            </a:pPr>
            <a:r>
              <a:rPr lang="en-US" sz="1000">
                <a:solidFill>
                  <a:schemeClr val="bg1"/>
                </a:solidFill>
              </a:rPr>
              <a:t>Accessing Plan Information:  </a:t>
            </a:r>
          </a:p>
          <a:p>
            <a:pPr marL="628650" lvl="1" indent="-171450">
              <a:spcAft>
                <a:spcPts val="1200"/>
              </a:spcAft>
              <a:buSzPts val="852"/>
            </a:pPr>
            <a:r>
              <a:rPr lang="en-US" sz="1000" i="1">
                <a:solidFill>
                  <a:schemeClr val="bg1"/>
                </a:solidFill>
              </a:rPr>
              <a:t>Navigate to HCM &gt; Time &amp; Labor &gt; Compensatory Plan Enrollment. Select "View All" to check that all plan types are in active status before entering time on the timesheet. </a:t>
            </a:r>
          </a:p>
          <a:p>
            <a:pPr marL="171450" indent="-171450">
              <a:spcAft>
                <a:spcPts val="1200"/>
              </a:spcAft>
              <a:buSzPts val="852"/>
            </a:pPr>
            <a:r>
              <a:rPr lang="en-US" sz="1000">
                <a:solidFill>
                  <a:schemeClr val="bg1"/>
                </a:solidFill>
              </a:rPr>
              <a:t>Timely Updates: If leave plans are not updated upon rehire, you must coordinate with Central Payroll to correct leave balances. </a:t>
            </a:r>
          </a:p>
          <a:p>
            <a:pPr marL="171450" indent="-171450">
              <a:spcAft>
                <a:spcPts val="1200"/>
              </a:spcAft>
              <a:buSzPts val="852"/>
            </a:pPr>
            <a:r>
              <a:rPr lang="en-US" sz="1000" b="1">
                <a:solidFill>
                  <a:srgbClr val="FF0000"/>
                </a:solidFill>
                <a:latin typeface="Source Sans Pro"/>
                <a:ea typeface="Source Sans Pro"/>
                <a:cs typeface="Source Sans Pro"/>
                <a:sym typeface="Source Sans Pro"/>
              </a:rPr>
              <a:t>*Note* Share inactivated records in 2024 and now must  be reactivated by agency HR upon rehire*</a:t>
            </a:r>
          </a:p>
          <a:p>
            <a:pPr marL="0" lvl="0" indent="0" algn="l" rtl="0">
              <a:spcBef>
                <a:spcPts val="0"/>
              </a:spcBef>
              <a:spcAft>
                <a:spcPts val="1200"/>
              </a:spcAft>
              <a:buSzPts val="852"/>
              <a:buNone/>
            </a:pPr>
            <a:r>
              <a:rPr lang="en-US" sz="1000">
                <a:solidFill>
                  <a:schemeClr val="bg1"/>
                </a:solidFill>
              </a:rPr>
              <a:t>	</a:t>
            </a:r>
          </a:p>
        </p:txBody>
      </p:sp>
      <p:pic>
        <p:nvPicPr>
          <p:cNvPr id="2" name="Google Shape;125;p19">
            <a:extLst>
              <a:ext uri="{FF2B5EF4-FFF2-40B4-BE49-F238E27FC236}">
                <a16:creationId xmlns:a16="http://schemas.microsoft.com/office/drawing/2014/main" id="{25D05023-8ED1-37D2-5356-648FE330D172}"/>
              </a:ext>
            </a:extLst>
          </p:cNvPr>
          <p:cNvPicPr preferRelativeResize="0"/>
          <p:nvPr/>
        </p:nvPicPr>
        <p:blipFill rotWithShape="1">
          <a:blip r:embed="rId6">
            <a:alphaModFix/>
          </a:blip>
          <a:srcRect l="51376" t="-1650" b="1649"/>
          <a:stretch/>
        </p:blipFill>
        <p:spPr>
          <a:xfrm>
            <a:off x="0" y="210873"/>
            <a:ext cx="1066800" cy="345282"/>
          </a:xfrm>
          <a:prstGeom prst="rect">
            <a:avLst/>
          </a:prstGeom>
          <a:noFill/>
          <a:ln>
            <a:noFill/>
          </a:ln>
        </p:spPr>
      </p:pic>
      <p:sp>
        <p:nvSpPr>
          <p:cNvPr id="6" name="TextBox 5">
            <a:extLst>
              <a:ext uri="{FF2B5EF4-FFF2-40B4-BE49-F238E27FC236}">
                <a16:creationId xmlns:a16="http://schemas.microsoft.com/office/drawing/2014/main" id="{D2EEC16A-6484-47D3-8718-23204711C9EA}"/>
              </a:ext>
            </a:extLst>
          </p:cNvPr>
          <p:cNvSpPr txBox="1"/>
          <p:nvPr/>
        </p:nvSpPr>
        <p:spPr>
          <a:xfrm>
            <a:off x="1066799" y="199654"/>
            <a:ext cx="4714008" cy="400110"/>
          </a:xfrm>
          <a:prstGeom prst="rect">
            <a:avLst/>
          </a:prstGeom>
          <a:noFill/>
        </p:spPr>
        <p:txBody>
          <a:bodyPr wrap="square">
            <a:spAutoFit/>
          </a:bodyPr>
          <a:lstStyle/>
          <a:p>
            <a:pPr lvl="0">
              <a:spcAft>
                <a:spcPts val="1200"/>
              </a:spcAft>
              <a:buSzPts val="852"/>
            </a:pPr>
            <a:r>
              <a:rPr lang="en-US" sz="2000" b="1">
                <a:solidFill>
                  <a:srgbClr val="004C4A"/>
                </a:solidFill>
                <a:latin typeface="PT Serif"/>
              </a:rPr>
              <a:t>Compensation</a:t>
            </a:r>
            <a:r>
              <a:rPr lang="en-US" sz="2000">
                <a:solidFill>
                  <a:srgbClr val="FFC000"/>
                </a:solidFill>
              </a:rPr>
              <a:t> </a:t>
            </a:r>
            <a:r>
              <a:rPr lang="en-US" sz="2000" b="1">
                <a:solidFill>
                  <a:srgbClr val="004C4A"/>
                </a:solidFill>
                <a:latin typeface="PT Serif"/>
              </a:rPr>
              <a:t>Plan Enrollment</a:t>
            </a:r>
          </a:p>
        </p:txBody>
      </p:sp>
      <p:pic>
        <p:nvPicPr>
          <p:cNvPr id="7" name="Picture 6">
            <a:extLst>
              <a:ext uri="{FF2B5EF4-FFF2-40B4-BE49-F238E27FC236}">
                <a16:creationId xmlns:a16="http://schemas.microsoft.com/office/drawing/2014/main" id="{94E56290-DFF5-A9A9-1926-52DF4E96351F}"/>
              </a:ext>
            </a:extLst>
          </p:cNvPr>
          <p:cNvPicPr>
            <a:picLocks noChangeAspect="1"/>
          </p:cNvPicPr>
          <p:nvPr/>
        </p:nvPicPr>
        <p:blipFill>
          <a:blip r:embed="rId7"/>
          <a:stretch>
            <a:fillRect/>
          </a:stretch>
        </p:blipFill>
        <p:spPr>
          <a:xfrm>
            <a:off x="2700473" y="3186545"/>
            <a:ext cx="3957065" cy="1848919"/>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437A1300-B06C-64FF-4F17-628702499C13}"/>
              </a:ext>
            </a:extLst>
          </p:cNvPr>
          <p:cNvPicPr>
            <a:picLocks noChangeAspect="1"/>
          </p:cNvPicPr>
          <p:nvPr/>
        </p:nvPicPr>
        <p:blipFill>
          <a:blip r:embed="rId8"/>
          <a:stretch>
            <a:fillRect/>
          </a:stretch>
        </p:blipFill>
        <p:spPr>
          <a:xfrm>
            <a:off x="4835236" y="653782"/>
            <a:ext cx="3893128" cy="2355455"/>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F8207996-6880-B5CC-5C78-5C5E8A4818DF}"/>
            </a:ext>
          </a:extLst>
        </p:cNvPr>
        <p:cNvGrpSpPr/>
        <p:nvPr/>
      </p:nvGrpSpPr>
      <p:grpSpPr>
        <a:xfrm>
          <a:off x="0" y="0"/>
          <a:ext cx="0" cy="0"/>
          <a:chOff x="0" y="0"/>
          <a:chExt cx="0" cy="0"/>
        </a:xfrm>
      </p:grpSpPr>
      <p:sp>
        <p:nvSpPr>
          <p:cNvPr id="9" name="Google Shape;104;p18">
            <a:extLst>
              <a:ext uri="{FF2B5EF4-FFF2-40B4-BE49-F238E27FC236}">
                <a16:creationId xmlns:a16="http://schemas.microsoft.com/office/drawing/2014/main" id="{C4EAEFE8-570D-B25E-172B-AC4FF4F540D9}"/>
              </a:ext>
            </a:extLst>
          </p:cNvPr>
          <p:cNvSpPr/>
          <p:nvPr/>
        </p:nvSpPr>
        <p:spPr>
          <a:xfrm>
            <a:off x="214744" y="582997"/>
            <a:ext cx="4447310" cy="256198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a:p>
            <a:pPr marL="0" lvl="0" indent="0" algn="l" rtl="0">
              <a:spcBef>
                <a:spcPts val="0"/>
              </a:spcBef>
              <a:spcAft>
                <a:spcPts val="0"/>
              </a:spcAft>
              <a:buNone/>
            </a:pPr>
            <a:endParaRPr/>
          </a:p>
        </p:txBody>
      </p:sp>
      <p:pic>
        <p:nvPicPr>
          <p:cNvPr id="73" name="Google Shape;73;p15">
            <a:extLst>
              <a:ext uri="{FF2B5EF4-FFF2-40B4-BE49-F238E27FC236}">
                <a16:creationId xmlns:a16="http://schemas.microsoft.com/office/drawing/2014/main" id="{D80F4BB0-771B-E100-5F48-9E121DEF6BD7}"/>
              </a:ext>
            </a:extLst>
          </p:cNvPr>
          <p:cNvPicPr preferRelativeResize="0"/>
          <p:nvPr/>
        </p:nvPicPr>
        <p:blipFill>
          <a:blip r:embed="rId4">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094EFEF8-6FA9-92D5-FF3E-67F3E6FE8BBC}"/>
              </a:ext>
            </a:extLst>
          </p:cNvPr>
          <p:cNvCxnSpPr/>
          <p:nvPr/>
        </p:nvCxnSpPr>
        <p:spPr>
          <a:xfrm>
            <a:off x="2725725" y="51435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A4353C42-50EB-FB6C-487E-4C13BDA64FC1}"/>
              </a:ext>
            </a:extLst>
          </p:cNvPr>
          <p:cNvPicPr preferRelativeResize="0"/>
          <p:nvPr/>
        </p:nvPicPr>
        <p:blipFill>
          <a:blip r:embed="rId5">
            <a:alphaModFix/>
          </a:blip>
          <a:stretch>
            <a:fillRect/>
          </a:stretch>
        </p:blipFill>
        <p:spPr>
          <a:xfrm rot="5400000">
            <a:off x="7712837" y="3712338"/>
            <a:ext cx="1473400" cy="1388925"/>
          </a:xfrm>
          <a:prstGeom prst="rect">
            <a:avLst/>
          </a:prstGeom>
          <a:noFill/>
          <a:ln>
            <a:noFill/>
          </a:ln>
        </p:spPr>
      </p:pic>
      <p:sp>
        <p:nvSpPr>
          <p:cNvPr id="74" name="Google Shape;74;p15">
            <a:extLst>
              <a:ext uri="{FF2B5EF4-FFF2-40B4-BE49-F238E27FC236}">
                <a16:creationId xmlns:a16="http://schemas.microsoft.com/office/drawing/2014/main" id="{F84A3D77-D449-FDFB-B204-8C1548350BF1}"/>
              </a:ext>
            </a:extLst>
          </p:cNvPr>
          <p:cNvSpPr txBox="1">
            <a:spLocks noGrp="1"/>
          </p:cNvSpPr>
          <p:nvPr>
            <p:ph type="body" idx="1"/>
          </p:nvPr>
        </p:nvSpPr>
        <p:spPr>
          <a:xfrm>
            <a:off x="284018" y="609838"/>
            <a:ext cx="4378035" cy="3484175"/>
          </a:xfrm>
          <a:prstGeom prst="rect">
            <a:avLst/>
          </a:prstGeom>
        </p:spPr>
        <p:txBody>
          <a:bodyPr spcFirstLastPara="1" wrap="square" lIns="91425" tIns="91425" rIns="91425" bIns="91425" anchor="t" anchorCtr="0">
            <a:noAutofit/>
          </a:bodyPr>
          <a:lstStyle/>
          <a:p>
            <a:pPr marL="171450" indent="-171450">
              <a:spcAft>
                <a:spcPts val="1200"/>
              </a:spcAft>
              <a:buSzPts val="852"/>
            </a:pPr>
            <a:r>
              <a:rPr lang="en-US" sz="1000">
                <a:solidFill>
                  <a:schemeClr val="bg1"/>
                </a:solidFill>
              </a:rPr>
              <a:t>Upon the rehire of an employee, it is essential to update their Benefits Service Date. To determine the accurate Benefits Service Date please utilize the Cumulative Leave Worksheet. </a:t>
            </a:r>
            <a:r>
              <a:rPr lang="en-US" sz="1000">
                <a:solidFill>
                  <a:srgbClr val="FF0000"/>
                </a:solidFill>
                <a:hlinkClick r:id="rId6">
                  <a:extLst>
                    <a:ext uri="{A12FA001-AC4F-418D-AE19-62706E023703}">
                      <ahyp:hlinkClr xmlns:ahyp="http://schemas.microsoft.com/office/drawing/2018/hyperlinkcolor" val="tx"/>
                    </a:ext>
                  </a:extLst>
                </a:hlinkClick>
              </a:rPr>
              <a:t>https://info.share.nm.gov/files/Cumulative%20Leave%20Worksheet.xls</a:t>
            </a:r>
            <a:endParaRPr lang="en-US" sz="1000">
              <a:solidFill>
                <a:srgbClr val="FF0000"/>
              </a:solidFill>
            </a:endParaRPr>
          </a:p>
          <a:p>
            <a:pPr marL="171450" indent="-171450">
              <a:spcAft>
                <a:spcPts val="1200"/>
              </a:spcAft>
              <a:buSzPts val="852"/>
            </a:pPr>
            <a:r>
              <a:rPr lang="en-US" sz="1000">
                <a:solidFill>
                  <a:schemeClr val="bg1"/>
                </a:solidFill>
              </a:rPr>
              <a:t>The Benefits Service Date drives the Annual Leave Accrual rate. Failure to update this field will result in the employee over- or under-accruing annual leave. </a:t>
            </a:r>
          </a:p>
          <a:p>
            <a:pPr marL="171450" indent="-171450">
              <a:spcAft>
                <a:spcPts val="1200"/>
              </a:spcAft>
              <a:buSzPts val="852"/>
            </a:pPr>
            <a:r>
              <a:rPr lang="en-US" sz="1000">
                <a:solidFill>
                  <a:schemeClr val="bg1"/>
                </a:solidFill>
              </a:rPr>
              <a:t>Timely Updates: If the benefit service date is not updated upon rehire and the information is backdated, this will not fix leave already accrued. You must coordinate with Central Payroll to ensure annual accruals are corrected.</a:t>
            </a:r>
          </a:p>
          <a:p>
            <a:pPr marL="171450" indent="-171450">
              <a:spcAft>
                <a:spcPts val="1200"/>
              </a:spcAft>
              <a:buSzPts val="852"/>
            </a:pPr>
            <a:endParaRPr lang="en-US" sz="1000" b="1">
              <a:solidFill>
                <a:srgbClr val="FF0000"/>
              </a:solidFill>
              <a:latin typeface="Source Sans Pro"/>
              <a:ea typeface="Source Sans Pro"/>
              <a:cs typeface="Source Sans Pro"/>
              <a:sym typeface="Source Sans Pro"/>
            </a:endParaRPr>
          </a:p>
          <a:p>
            <a:pPr marL="0" lvl="0" indent="0" algn="l" rtl="0">
              <a:spcBef>
                <a:spcPts val="0"/>
              </a:spcBef>
              <a:spcAft>
                <a:spcPts val="1200"/>
              </a:spcAft>
              <a:buSzPts val="852"/>
              <a:buNone/>
            </a:pPr>
            <a:r>
              <a:rPr lang="en-US" sz="1000">
                <a:solidFill>
                  <a:schemeClr val="bg1"/>
                </a:solidFill>
              </a:rPr>
              <a:t>	</a:t>
            </a:r>
          </a:p>
        </p:txBody>
      </p:sp>
      <p:pic>
        <p:nvPicPr>
          <p:cNvPr id="3" name="Picture 2">
            <a:extLst>
              <a:ext uri="{FF2B5EF4-FFF2-40B4-BE49-F238E27FC236}">
                <a16:creationId xmlns:a16="http://schemas.microsoft.com/office/drawing/2014/main" id="{C5CCE4B6-F449-1854-9B3D-D23A3B25A9A6}"/>
              </a:ext>
            </a:extLst>
          </p:cNvPr>
          <p:cNvPicPr>
            <a:picLocks noChangeAspect="1"/>
          </p:cNvPicPr>
          <p:nvPr/>
        </p:nvPicPr>
        <p:blipFill>
          <a:blip r:embed="rId7"/>
          <a:stretch>
            <a:fillRect/>
          </a:stretch>
        </p:blipFill>
        <p:spPr>
          <a:xfrm>
            <a:off x="4777756" y="637309"/>
            <a:ext cx="4151500" cy="2460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Google Shape;125;p19">
            <a:extLst>
              <a:ext uri="{FF2B5EF4-FFF2-40B4-BE49-F238E27FC236}">
                <a16:creationId xmlns:a16="http://schemas.microsoft.com/office/drawing/2014/main" id="{453F02A3-0975-088D-9A10-471EBC454BDD}"/>
              </a:ext>
            </a:extLst>
          </p:cNvPr>
          <p:cNvPicPr preferRelativeResize="0"/>
          <p:nvPr/>
        </p:nvPicPr>
        <p:blipFill rotWithShape="1">
          <a:blip r:embed="rId8">
            <a:alphaModFix/>
          </a:blip>
          <a:srcRect l="51376" t="-1650" b="1649"/>
          <a:stretch/>
        </p:blipFill>
        <p:spPr>
          <a:xfrm>
            <a:off x="0" y="210873"/>
            <a:ext cx="1066800" cy="345282"/>
          </a:xfrm>
          <a:prstGeom prst="rect">
            <a:avLst/>
          </a:prstGeom>
          <a:noFill/>
          <a:ln>
            <a:noFill/>
          </a:ln>
        </p:spPr>
      </p:pic>
      <p:sp>
        <p:nvSpPr>
          <p:cNvPr id="6" name="TextBox 5">
            <a:extLst>
              <a:ext uri="{FF2B5EF4-FFF2-40B4-BE49-F238E27FC236}">
                <a16:creationId xmlns:a16="http://schemas.microsoft.com/office/drawing/2014/main" id="{D4636432-E9B8-9D68-05A8-EAB63B76ECBB}"/>
              </a:ext>
            </a:extLst>
          </p:cNvPr>
          <p:cNvSpPr txBox="1"/>
          <p:nvPr/>
        </p:nvSpPr>
        <p:spPr>
          <a:xfrm>
            <a:off x="1220817" y="182886"/>
            <a:ext cx="4714008" cy="400110"/>
          </a:xfrm>
          <a:prstGeom prst="rect">
            <a:avLst/>
          </a:prstGeom>
          <a:noFill/>
        </p:spPr>
        <p:txBody>
          <a:bodyPr wrap="square">
            <a:spAutoFit/>
          </a:bodyPr>
          <a:lstStyle/>
          <a:p>
            <a:r>
              <a:rPr lang="en" sz="2000" b="1">
                <a:solidFill>
                  <a:srgbClr val="004C4A"/>
                </a:solidFill>
                <a:latin typeface="PT Serif"/>
                <a:ea typeface="PT Serif"/>
                <a:cs typeface="PT Serif"/>
                <a:sym typeface="PT Serif"/>
              </a:rPr>
              <a:t>Benefits Service Dates</a:t>
            </a:r>
            <a:endParaRPr lang="en-US" sz="2000" b="1"/>
          </a:p>
        </p:txBody>
      </p:sp>
      <p:pic>
        <p:nvPicPr>
          <p:cNvPr id="7" name="Picture 6">
            <a:extLst>
              <a:ext uri="{FF2B5EF4-FFF2-40B4-BE49-F238E27FC236}">
                <a16:creationId xmlns:a16="http://schemas.microsoft.com/office/drawing/2014/main" id="{5444ABF7-CDA5-C356-53EF-706F76A45F2A}"/>
              </a:ext>
            </a:extLst>
          </p:cNvPr>
          <p:cNvPicPr>
            <a:picLocks noChangeAspect="1"/>
          </p:cNvPicPr>
          <p:nvPr/>
        </p:nvPicPr>
        <p:blipFill>
          <a:blip r:embed="rId9"/>
          <a:stretch>
            <a:fillRect/>
          </a:stretch>
        </p:blipFill>
        <p:spPr>
          <a:xfrm>
            <a:off x="3046738" y="3244555"/>
            <a:ext cx="4235182" cy="1752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52732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p18">
            <a:extLst>
              <a:ext uri="{FF2B5EF4-FFF2-40B4-BE49-F238E27FC236}">
                <a16:creationId xmlns:a16="http://schemas.microsoft.com/office/drawing/2014/main" id="{216A7F6E-82B9-9F39-9E11-C0AA84575207}"/>
              </a:ext>
            </a:extLst>
          </p:cNvPr>
          <p:cNvPicPr preferRelativeResize="0"/>
          <p:nvPr/>
        </p:nvPicPr>
        <p:blipFill rotWithShape="1">
          <a:blip r:embed="rId3">
            <a:alphaModFix/>
          </a:blip>
          <a:srcRect/>
          <a:stretch/>
        </p:blipFill>
        <p:spPr>
          <a:xfrm>
            <a:off x="-1" y="3656"/>
            <a:ext cx="5957455" cy="534700"/>
          </a:xfrm>
          <a:prstGeom prst="rect">
            <a:avLst/>
          </a:prstGeom>
          <a:noFill/>
          <a:ln>
            <a:noFill/>
          </a:ln>
        </p:spPr>
      </p:pic>
      <p:sp>
        <p:nvSpPr>
          <p:cNvPr id="5" name="Google Shape;104;p18">
            <a:extLst>
              <a:ext uri="{FF2B5EF4-FFF2-40B4-BE49-F238E27FC236}">
                <a16:creationId xmlns:a16="http://schemas.microsoft.com/office/drawing/2014/main" id="{9C24ABAC-31F8-C840-EB15-774CFBC47727}"/>
              </a:ext>
            </a:extLst>
          </p:cNvPr>
          <p:cNvSpPr/>
          <p:nvPr/>
        </p:nvSpPr>
        <p:spPr>
          <a:xfrm>
            <a:off x="0" y="580949"/>
            <a:ext cx="9162900" cy="4562551"/>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53179132-75F1-1AF7-228F-3C61B63348C8}"/>
              </a:ext>
            </a:extLst>
          </p:cNvPr>
          <p:cNvSpPr>
            <a:spLocks noGrp="1"/>
          </p:cNvSpPr>
          <p:nvPr>
            <p:ph type="title"/>
          </p:nvPr>
        </p:nvSpPr>
        <p:spPr>
          <a:xfrm>
            <a:off x="-55418" y="30456"/>
            <a:ext cx="6206863" cy="572700"/>
          </a:xfrm>
        </p:spPr>
        <p:txBody>
          <a:bodyPr>
            <a:normAutofit/>
          </a:bodyPr>
          <a:lstStyle/>
          <a:p>
            <a:r>
              <a:rPr lang="en-US" sz="2400" b="1">
                <a:solidFill>
                  <a:schemeClr val="bg1"/>
                </a:solidFill>
                <a:latin typeface="PT Serif" panose="020A0603040505020204" pitchFamily="18" charset="0"/>
              </a:rPr>
              <a:t>FICA &amp; Medicare Exemption Memo</a:t>
            </a:r>
            <a:endParaRPr lang="en-US" sz="2400">
              <a:solidFill>
                <a:schemeClr val="bg1"/>
              </a:solidFill>
              <a:latin typeface="PT Serif" panose="020A0603040505020204" pitchFamily="18" charset="0"/>
            </a:endParaRPr>
          </a:p>
        </p:txBody>
      </p:sp>
      <p:sp>
        <p:nvSpPr>
          <p:cNvPr id="3" name="Text Placeholder 2">
            <a:extLst>
              <a:ext uri="{FF2B5EF4-FFF2-40B4-BE49-F238E27FC236}">
                <a16:creationId xmlns:a16="http://schemas.microsoft.com/office/drawing/2014/main" id="{65618B53-6C65-B1B7-6054-5744059DC2AD}"/>
              </a:ext>
            </a:extLst>
          </p:cNvPr>
          <p:cNvSpPr>
            <a:spLocks noGrp="1"/>
          </p:cNvSpPr>
          <p:nvPr>
            <p:ph type="body" idx="1"/>
          </p:nvPr>
        </p:nvSpPr>
        <p:spPr>
          <a:xfrm>
            <a:off x="288388" y="1165128"/>
            <a:ext cx="3999900" cy="3416400"/>
          </a:xfrm>
        </p:spPr>
        <p:txBody>
          <a:bodyPr/>
          <a:lstStyle/>
          <a:p>
            <a:pPr>
              <a:buClr>
                <a:schemeClr val="accent4">
                  <a:lumMod val="75000"/>
                </a:schemeClr>
              </a:buClr>
            </a:pPr>
            <a:r>
              <a:rPr lang="en-US" sz="1800">
                <a:solidFill>
                  <a:schemeClr val="accent4">
                    <a:lumMod val="75000"/>
                  </a:schemeClr>
                </a:solidFill>
              </a:rPr>
              <a:t>On the Central Payroll Website</a:t>
            </a:r>
          </a:p>
          <a:p>
            <a:pPr>
              <a:buClr>
                <a:schemeClr val="accent4">
                  <a:lumMod val="75000"/>
                </a:schemeClr>
              </a:buClr>
            </a:pPr>
            <a:r>
              <a:rPr lang="en-US" sz="1800">
                <a:solidFill>
                  <a:schemeClr val="accent4">
                    <a:lumMod val="75000"/>
                  </a:schemeClr>
                </a:solidFill>
              </a:rPr>
              <a:t>Dates to July 1, 2014</a:t>
            </a:r>
          </a:p>
          <a:p>
            <a:pPr>
              <a:buClr>
                <a:schemeClr val="accent4">
                  <a:lumMod val="75000"/>
                </a:schemeClr>
              </a:buClr>
            </a:pPr>
            <a:endParaRPr lang="en-US" sz="1800">
              <a:solidFill>
                <a:schemeClr val="accent4">
                  <a:lumMod val="75000"/>
                </a:schemeClr>
              </a:solidFill>
            </a:endParaRPr>
          </a:p>
          <a:p>
            <a:pPr>
              <a:buClr>
                <a:schemeClr val="accent4">
                  <a:lumMod val="75000"/>
                </a:schemeClr>
              </a:buClr>
            </a:pPr>
            <a:endParaRPr lang="en-US" sz="1800">
              <a:solidFill>
                <a:schemeClr val="accent4">
                  <a:lumMod val="75000"/>
                </a:schemeClr>
              </a:solidFill>
            </a:endParaRPr>
          </a:p>
          <a:p>
            <a:pPr>
              <a:buClr>
                <a:schemeClr val="accent4">
                  <a:lumMod val="75000"/>
                </a:schemeClr>
              </a:buClr>
            </a:pPr>
            <a:r>
              <a:rPr lang="en-US" sz="1800">
                <a:solidFill>
                  <a:schemeClr val="accent4">
                    <a:lumMod val="75000"/>
                  </a:schemeClr>
                </a:solidFill>
              </a:rPr>
              <a:t>MAPS HR 2.6 Tax Withholding</a:t>
            </a:r>
          </a:p>
          <a:p>
            <a:endParaRPr lang="en-US"/>
          </a:p>
        </p:txBody>
      </p:sp>
      <p:sp>
        <p:nvSpPr>
          <p:cNvPr id="4" name="Text Placeholder 3">
            <a:extLst>
              <a:ext uri="{FF2B5EF4-FFF2-40B4-BE49-F238E27FC236}">
                <a16:creationId xmlns:a16="http://schemas.microsoft.com/office/drawing/2014/main" id="{C651F117-549A-821B-FF96-E8E952659B3B}"/>
              </a:ext>
            </a:extLst>
          </p:cNvPr>
          <p:cNvSpPr>
            <a:spLocks noGrp="1"/>
          </p:cNvSpPr>
          <p:nvPr>
            <p:ph type="body" idx="2"/>
          </p:nvPr>
        </p:nvSpPr>
        <p:spPr/>
        <p:txBody>
          <a:bodyPr/>
          <a:lstStyle/>
          <a:p>
            <a:endParaRPr lang="en-US"/>
          </a:p>
        </p:txBody>
      </p:sp>
      <p:pic>
        <p:nvPicPr>
          <p:cNvPr id="8" name="Picture 7">
            <a:extLst>
              <a:ext uri="{FF2B5EF4-FFF2-40B4-BE49-F238E27FC236}">
                <a16:creationId xmlns:a16="http://schemas.microsoft.com/office/drawing/2014/main" id="{22A9872C-1EA9-7E70-F5F9-6DD0D6EEDBE3}"/>
              </a:ext>
            </a:extLst>
          </p:cNvPr>
          <p:cNvPicPr>
            <a:picLocks noChangeAspect="1"/>
          </p:cNvPicPr>
          <p:nvPr/>
        </p:nvPicPr>
        <p:blipFill>
          <a:blip r:embed="rId4"/>
          <a:stretch>
            <a:fillRect/>
          </a:stretch>
        </p:blipFill>
        <p:spPr>
          <a:xfrm>
            <a:off x="4790188" y="1044932"/>
            <a:ext cx="4213412" cy="3568461"/>
          </a:xfrm>
          <a:prstGeom prst="rect">
            <a:avLst/>
          </a:prstGeom>
        </p:spPr>
      </p:pic>
      <p:pic>
        <p:nvPicPr>
          <p:cNvPr id="10" name="Picture 9">
            <a:extLst>
              <a:ext uri="{FF2B5EF4-FFF2-40B4-BE49-F238E27FC236}">
                <a16:creationId xmlns:a16="http://schemas.microsoft.com/office/drawing/2014/main" id="{3219B930-22B6-85A8-B0EC-10F2AAFCC022}"/>
              </a:ext>
            </a:extLst>
          </p:cNvPr>
          <p:cNvPicPr>
            <a:picLocks noChangeAspect="1"/>
          </p:cNvPicPr>
          <p:nvPr/>
        </p:nvPicPr>
        <p:blipFill>
          <a:blip r:embed="rId5"/>
          <a:stretch>
            <a:fillRect/>
          </a:stretch>
        </p:blipFill>
        <p:spPr>
          <a:xfrm>
            <a:off x="288388" y="3267350"/>
            <a:ext cx="4213412" cy="1417756"/>
          </a:xfrm>
          <a:prstGeom prst="rect">
            <a:avLst/>
          </a:prstGeom>
        </p:spPr>
      </p:pic>
      <p:pic>
        <p:nvPicPr>
          <p:cNvPr id="7" name="Google Shape;113;p18">
            <a:extLst>
              <a:ext uri="{FF2B5EF4-FFF2-40B4-BE49-F238E27FC236}">
                <a16:creationId xmlns:a16="http://schemas.microsoft.com/office/drawing/2014/main" id="{61115909-DF46-F8CB-A82C-35A1C3E2A2AB}"/>
              </a:ext>
            </a:extLst>
          </p:cNvPr>
          <p:cNvPicPr preferRelativeResize="0"/>
          <p:nvPr/>
        </p:nvPicPr>
        <p:blipFill>
          <a:blip r:embed="rId6">
            <a:alphaModFix/>
          </a:blip>
          <a:stretch>
            <a:fillRect/>
          </a:stretch>
        </p:blipFill>
        <p:spPr>
          <a:xfrm>
            <a:off x="7266158" y="4613393"/>
            <a:ext cx="1877842" cy="572700"/>
          </a:xfrm>
          <a:prstGeom prst="rect">
            <a:avLst/>
          </a:prstGeom>
          <a:noFill/>
          <a:ln>
            <a:noFill/>
          </a:ln>
        </p:spPr>
      </p:pic>
    </p:spTree>
    <p:custDataLst>
      <p:tags r:id="rId1"/>
    </p:custDataLst>
    <p:extLst>
      <p:ext uri="{BB962C8B-B14F-4D97-AF65-F5344CB8AC3E}">
        <p14:creationId xmlns:p14="http://schemas.microsoft.com/office/powerpoint/2010/main" val="372108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3;p14">
            <a:extLst>
              <a:ext uri="{FF2B5EF4-FFF2-40B4-BE49-F238E27FC236}">
                <a16:creationId xmlns:a16="http://schemas.microsoft.com/office/drawing/2014/main" id="{4262E268-DE0B-EC2E-6374-609DB593EBD1}"/>
              </a:ext>
            </a:extLst>
          </p:cNvPr>
          <p:cNvPicPr preferRelativeResize="0"/>
          <p:nvPr/>
        </p:nvPicPr>
        <p:blipFill rotWithShape="1">
          <a:blip r:embed="rId3">
            <a:alphaModFix/>
          </a:blip>
          <a:srcRect t="1987" b="2006"/>
          <a:stretch/>
        </p:blipFill>
        <p:spPr>
          <a:xfrm rot="10800000">
            <a:off x="-6618" y="0"/>
            <a:ext cx="9143999" cy="5143500"/>
          </a:xfrm>
          <a:prstGeom prst="rect">
            <a:avLst/>
          </a:prstGeom>
          <a:noFill/>
          <a:ln>
            <a:noFill/>
          </a:ln>
        </p:spPr>
      </p:pic>
      <p:sp>
        <p:nvSpPr>
          <p:cNvPr id="2" name="Title 1">
            <a:extLst>
              <a:ext uri="{FF2B5EF4-FFF2-40B4-BE49-F238E27FC236}">
                <a16:creationId xmlns:a16="http://schemas.microsoft.com/office/drawing/2014/main" id="{8F6A09A0-49BE-0286-691B-2CB4D1BB2959}"/>
              </a:ext>
            </a:extLst>
          </p:cNvPr>
          <p:cNvSpPr>
            <a:spLocks noGrp="1"/>
          </p:cNvSpPr>
          <p:nvPr>
            <p:ph type="title"/>
          </p:nvPr>
        </p:nvSpPr>
        <p:spPr>
          <a:xfrm>
            <a:off x="131591" y="49953"/>
            <a:ext cx="6712554" cy="527894"/>
          </a:xfrm>
        </p:spPr>
        <p:txBody>
          <a:bodyPr>
            <a:noAutofit/>
          </a:bodyPr>
          <a:lstStyle/>
          <a:p>
            <a:r>
              <a:rPr lang="en-US" sz="2400" b="1">
                <a:solidFill>
                  <a:schemeClr val="bg1">
                    <a:lumMod val="95000"/>
                  </a:schemeClr>
                </a:solidFill>
                <a:latin typeface="PT Serif" panose="020A0603040505020204" pitchFamily="18" charset="0"/>
              </a:rPr>
              <a:t>Special withholding for Nonresidential Alien using W-4</a:t>
            </a:r>
          </a:p>
        </p:txBody>
      </p:sp>
      <p:sp>
        <p:nvSpPr>
          <p:cNvPr id="3" name="Text Placeholder 2">
            <a:extLst>
              <a:ext uri="{FF2B5EF4-FFF2-40B4-BE49-F238E27FC236}">
                <a16:creationId xmlns:a16="http://schemas.microsoft.com/office/drawing/2014/main" id="{F97D93DE-04DA-61E6-2EBB-22F32071D322}"/>
              </a:ext>
            </a:extLst>
          </p:cNvPr>
          <p:cNvSpPr>
            <a:spLocks noGrp="1"/>
          </p:cNvSpPr>
          <p:nvPr>
            <p:ph type="body" idx="1"/>
          </p:nvPr>
        </p:nvSpPr>
        <p:spPr>
          <a:xfrm flipV="1">
            <a:off x="1792941" y="4568872"/>
            <a:ext cx="1488142" cy="45719"/>
          </a:xfrm>
        </p:spPr>
        <p:txBody>
          <a:bodyPr>
            <a:normAutofit fontScale="25000" lnSpcReduction="20000"/>
          </a:bodyPr>
          <a:lstStyle/>
          <a:p>
            <a:endParaRPr lang="en-US"/>
          </a:p>
        </p:txBody>
      </p:sp>
      <p:sp>
        <p:nvSpPr>
          <p:cNvPr id="4" name="Text Placeholder 3">
            <a:extLst>
              <a:ext uri="{FF2B5EF4-FFF2-40B4-BE49-F238E27FC236}">
                <a16:creationId xmlns:a16="http://schemas.microsoft.com/office/drawing/2014/main" id="{5AAEB68A-DA35-38C2-5FAC-D5B4753518D2}"/>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66D2B681-31B7-9370-8C48-D8A86103EF3C}"/>
              </a:ext>
            </a:extLst>
          </p:cNvPr>
          <p:cNvPicPr>
            <a:picLocks noChangeAspect="1"/>
          </p:cNvPicPr>
          <p:nvPr/>
        </p:nvPicPr>
        <p:blipFill>
          <a:blip r:embed="rId4"/>
          <a:stretch>
            <a:fillRect/>
          </a:stretch>
        </p:blipFill>
        <p:spPr>
          <a:xfrm>
            <a:off x="4715442" y="699928"/>
            <a:ext cx="4116858" cy="3891803"/>
          </a:xfrm>
          <a:prstGeom prst="rect">
            <a:avLst/>
          </a:prstGeom>
          <a:ln>
            <a:solidFill>
              <a:schemeClr val="tx1"/>
            </a:solidFill>
          </a:ln>
        </p:spPr>
      </p:pic>
      <p:pic>
        <p:nvPicPr>
          <p:cNvPr id="7" name="Picture 6">
            <a:extLst>
              <a:ext uri="{FF2B5EF4-FFF2-40B4-BE49-F238E27FC236}">
                <a16:creationId xmlns:a16="http://schemas.microsoft.com/office/drawing/2014/main" id="{54F751F0-4A97-F244-A7C8-19891FB6F795}"/>
              </a:ext>
            </a:extLst>
          </p:cNvPr>
          <p:cNvPicPr>
            <a:picLocks noChangeAspect="1"/>
          </p:cNvPicPr>
          <p:nvPr/>
        </p:nvPicPr>
        <p:blipFill>
          <a:blip r:embed="rId5"/>
          <a:stretch>
            <a:fillRect/>
          </a:stretch>
        </p:blipFill>
        <p:spPr>
          <a:xfrm>
            <a:off x="640217" y="926473"/>
            <a:ext cx="3428390" cy="4141694"/>
          </a:xfrm>
          <a:prstGeom prst="rect">
            <a:avLst/>
          </a:prstGeom>
          <a:ln>
            <a:solidFill>
              <a:schemeClr val="tx1"/>
            </a:solidFill>
          </a:ln>
        </p:spPr>
      </p:pic>
      <p:sp>
        <p:nvSpPr>
          <p:cNvPr id="9" name="TextBox 8">
            <a:extLst>
              <a:ext uri="{FF2B5EF4-FFF2-40B4-BE49-F238E27FC236}">
                <a16:creationId xmlns:a16="http://schemas.microsoft.com/office/drawing/2014/main" id="{D09B30FA-4553-F277-1D43-BDFF5DB3B586}"/>
              </a:ext>
            </a:extLst>
          </p:cNvPr>
          <p:cNvSpPr txBox="1"/>
          <p:nvPr/>
        </p:nvSpPr>
        <p:spPr>
          <a:xfrm>
            <a:off x="5026363" y="4614591"/>
            <a:ext cx="4230925" cy="307777"/>
          </a:xfrm>
          <a:prstGeom prst="rect">
            <a:avLst/>
          </a:prstGeom>
          <a:noFill/>
        </p:spPr>
        <p:txBody>
          <a:bodyPr wrap="square">
            <a:spAutoFit/>
          </a:bodyPr>
          <a:lstStyle/>
          <a:p>
            <a:r>
              <a:rPr lang="en-US">
                <a:solidFill>
                  <a:schemeClr val="bg1">
                    <a:lumMod val="95000"/>
                  </a:schemeClr>
                </a:solidFill>
                <a:highlight>
                  <a:srgbClr val="000000"/>
                </a:highlight>
              </a:rPr>
              <a:t>https://www.irs.gov/pub/irs-pdf/n1392.pdf</a:t>
            </a:r>
          </a:p>
        </p:txBody>
      </p:sp>
    </p:spTree>
    <p:custDataLst>
      <p:tags r:id="rId1"/>
    </p:custDataLst>
    <p:extLst>
      <p:ext uri="{BB962C8B-B14F-4D97-AF65-F5344CB8AC3E}">
        <p14:creationId xmlns:p14="http://schemas.microsoft.com/office/powerpoint/2010/main" val="303324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9E262-3E4D-D724-1919-FF353B89812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E456CDE-8107-13B5-703B-FD2044299763}"/>
              </a:ext>
            </a:extLst>
          </p:cNvPr>
          <p:cNvSpPr/>
          <p:nvPr/>
        </p:nvSpPr>
        <p:spPr>
          <a:xfrm>
            <a:off x="0" y="4866501"/>
            <a:ext cx="9144000"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srgbClr val="FFFFFF"/>
              </a:solidFill>
              <a:latin typeface="Aptos" panose="02110004020202020204"/>
            </a:endParaRPr>
          </a:p>
        </p:txBody>
      </p:sp>
      <p:sp>
        <p:nvSpPr>
          <p:cNvPr id="2" name="TextBox 1">
            <a:extLst>
              <a:ext uri="{FF2B5EF4-FFF2-40B4-BE49-F238E27FC236}">
                <a16:creationId xmlns:a16="http://schemas.microsoft.com/office/drawing/2014/main" id="{D5714215-33A8-9AC3-A3FE-F0A70F24CD10}"/>
              </a:ext>
            </a:extLst>
          </p:cNvPr>
          <p:cNvSpPr txBox="1"/>
          <p:nvPr/>
        </p:nvSpPr>
        <p:spPr>
          <a:xfrm>
            <a:off x="0" y="494333"/>
            <a:ext cx="4045215" cy="4216539"/>
          </a:xfrm>
          <a:prstGeom prst="rect">
            <a:avLst/>
          </a:prstGeom>
          <a:noFill/>
        </p:spPr>
        <p:txBody>
          <a:bodyPr wrap="square" rtlCol="0">
            <a:spAutoFit/>
          </a:bodyPr>
          <a:lstStyle/>
          <a:p>
            <a:pPr defTabSz="342900">
              <a:buClrTx/>
            </a:pPr>
            <a:r>
              <a:rPr lang="en-US" sz="2700" b="1" kern="1200">
                <a:latin typeface="PT Serif" panose="020A0603040505020204" pitchFamily="18" charset="0"/>
                <a:ea typeface="+mn-ea"/>
                <a:cs typeface="+mn-cs"/>
              </a:rPr>
              <a:t>Input Non-resident Alien W-4 into HCM</a:t>
            </a:r>
          </a:p>
          <a:p>
            <a:pPr defTabSz="342900">
              <a:buClrTx/>
            </a:pPr>
            <a:endParaRPr lang="en-US" sz="1350" kern="1200">
              <a:latin typeface="PT Serif" panose="020A0603040505020204" pitchFamily="18" charset="0"/>
              <a:ea typeface="+mn-ea"/>
              <a:cs typeface="+mn-cs"/>
            </a:endParaRPr>
          </a:p>
          <a:p>
            <a:pPr marL="257175" indent="-257175" defTabSz="342900">
              <a:buClrTx/>
              <a:buFont typeface="Arial" panose="020B0604020202020204" pitchFamily="34" charset="0"/>
              <a:buChar char="•"/>
            </a:pPr>
            <a:r>
              <a:rPr lang="en-US" sz="1700" b="1" kern="1200">
                <a:latin typeface="Aptos" panose="02110004020202020204"/>
                <a:ea typeface="+mn-ea"/>
                <a:cs typeface="+mn-cs"/>
              </a:rPr>
              <a:t>Update Employee Tax Data </a:t>
            </a:r>
          </a:p>
          <a:p>
            <a:pPr marL="257175" indent="-257175" defTabSz="342900">
              <a:buClrTx/>
              <a:buFont typeface="Arial" panose="020B0604020202020204" pitchFamily="34" charset="0"/>
              <a:buChar char="•"/>
            </a:pPr>
            <a:endParaRPr lang="en-US" sz="1700" b="1" kern="1200">
              <a:latin typeface="Aptos" panose="02110004020202020204"/>
              <a:ea typeface="+mn-ea"/>
              <a:cs typeface="+mn-cs"/>
            </a:endParaRPr>
          </a:p>
          <a:p>
            <a:pPr marL="257175" indent="-257175" defTabSz="342900">
              <a:buClrTx/>
              <a:buFont typeface="Arial" panose="020B0604020202020204" pitchFamily="34" charset="0"/>
              <a:buChar char="•"/>
            </a:pPr>
            <a:r>
              <a:rPr lang="en-US" sz="1700" b="1" kern="1200">
                <a:latin typeface="Aptos" panose="02110004020202020204"/>
                <a:ea typeface="+mn-ea"/>
                <a:cs typeface="+mn-cs"/>
              </a:rPr>
              <a:t>Navigation: Menu -&gt; Payroll for North America -&gt; Employee Pay Data USA -&gt; Update Employee Tax Data</a:t>
            </a:r>
          </a:p>
          <a:p>
            <a:pPr marL="257175" indent="-257175" defTabSz="342900">
              <a:buClrTx/>
              <a:buFont typeface="Arial" panose="020B0604020202020204" pitchFamily="34" charset="0"/>
              <a:buChar char="•"/>
            </a:pPr>
            <a:endParaRPr lang="en-US" sz="1700" b="1" kern="1200">
              <a:latin typeface="Aptos" panose="02110004020202020204"/>
              <a:ea typeface="+mn-ea"/>
              <a:cs typeface="+mn-cs"/>
            </a:endParaRPr>
          </a:p>
          <a:p>
            <a:pPr marL="257175" indent="-257175" defTabSz="342900">
              <a:buClrTx/>
              <a:buFont typeface="Arial" panose="020B0604020202020204" pitchFamily="34" charset="0"/>
              <a:buChar char="•"/>
            </a:pPr>
            <a:r>
              <a:rPr lang="en-US" sz="1700" b="1" kern="1200">
                <a:latin typeface="Aptos" panose="02110004020202020204"/>
                <a:ea typeface="+mn-ea"/>
                <a:cs typeface="+mn-cs"/>
              </a:rPr>
              <a:t>Insert a new effective dated row.</a:t>
            </a:r>
          </a:p>
          <a:p>
            <a:pPr marL="257175" indent="-257175" defTabSz="342900">
              <a:buClrTx/>
              <a:buFont typeface="Arial" panose="020B0604020202020204" pitchFamily="34" charset="0"/>
              <a:buChar char="•"/>
            </a:pPr>
            <a:endParaRPr lang="en-US" sz="1700" b="1" kern="1200">
              <a:latin typeface="Aptos" panose="02110004020202020204"/>
              <a:ea typeface="+mn-ea"/>
              <a:cs typeface="+mn-cs"/>
            </a:endParaRPr>
          </a:p>
          <a:p>
            <a:pPr marL="257175" indent="-257175" defTabSz="342900">
              <a:buClrTx/>
              <a:buFont typeface="Arial" panose="020B0604020202020204" pitchFamily="34" charset="0"/>
              <a:buChar char="•"/>
            </a:pPr>
            <a:r>
              <a:rPr lang="en-US" sz="1700" b="1" kern="1200">
                <a:latin typeface="Aptos" panose="02110004020202020204"/>
                <a:ea typeface="+mn-ea"/>
                <a:cs typeface="+mn-cs"/>
              </a:rPr>
              <a:t>Change “Special Withholding tax status” dropdown to “Nonresident Alien”.</a:t>
            </a:r>
          </a:p>
          <a:p>
            <a:pPr defTabSz="342900">
              <a:buClrTx/>
            </a:pPr>
            <a:endParaRPr lang="en-US" sz="1350" kern="1200">
              <a:latin typeface="Aptos" panose="02110004020202020204"/>
              <a:ea typeface="+mn-ea"/>
              <a:cs typeface="+mn-cs"/>
            </a:endParaRPr>
          </a:p>
        </p:txBody>
      </p:sp>
      <p:pic>
        <p:nvPicPr>
          <p:cNvPr id="1026" name="Picture 2">
            <a:extLst>
              <a:ext uri="{FF2B5EF4-FFF2-40B4-BE49-F238E27FC236}">
                <a16:creationId xmlns:a16="http://schemas.microsoft.com/office/drawing/2014/main" id="{BDBE2861-298E-E099-4F57-CABA21648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99" y="69591"/>
            <a:ext cx="1891606" cy="40669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867E256C-7A4B-42F7-17C2-1E1F4684F730}"/>
              </a:ext>
            </a:extLst>
          </p:cNvPr>
          <p:cNvCxnSpPr/>
          <p:nvPr/>
        </p:nvCxnSpPr>
        <p:spPr>
          <a:xfrm>
            <a:off x="1334133" y="272939"/>
            <a:ext cx="0" cy="276999"/>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05E881E3-5FBA-C660-64B0-D3B207273643}"/>
              </a:ext>
            </a:extLst>
          </p:cNvPr>
          <p:cNvSpPr/>
          <p:nvPr/>
        </p:nvSpPr>
        <p:spPr>
          <a:xfrm>
            <a:off x="195199" y="1406108"/>
            <a:ext cx="1138934" cy="859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srgbClr val="000000"/>
              </a:solidFill>
              <a:latin typeface="Aptos" panose="02110004020202020204"/>
            </a:endParaRPr>
          </a:p>
        </p:txBody>
      </p:sp>
      <p:pic>
        <p:nvPicPr>
          <p:cNvPr id="4" name="Picture 3">
            <a:extLst>
              <a:ext uri="{FF2B5EF4-FFF2-40B4-BE49-F238E27FC236}">
                <a16:creationId xmlns:a16="http://schemas.microsoft.com/office/drawing/2014/main" id="{EE438240-19C3-5DCC-C374-609F707F504F}"/>
              </a:ext>
            </a:extLst>
          </p:cNvPr>
          <p:cNvPicPr>
            <a:picLocks noChangeAspect="1"/>
          </p:cNvPicPr>
          <p:nvPr/>
        </p:nvPicPr>
        <p:blipFill>
          <a:blip r:embed="rId4"/>
          <a:stretch>
            <a:fillRect/>
          </a:stretch>
        </p:blipFill>
        <p:spPr>
          <a:xfrm>
            <a:off x="4045216" y="706481"/>
            <a:ext cx="5011502" cy="3730539"/>
          </a:xfrm>
          <a:prstGeom prst="rect">
            <a:avLst/>
          </a:prstGeom>
          <a:ln>
            <a:solidFill>
              <a:schemeClr val="tx1"/>
            </a:solidFill>
          </a:ln>
        </p:spPr>
      </p:pic>
    </p:spTree>
    <p:custDataLst>
      <p:tags r:id="rId1"/>
    </p:custDataLst>
    <p:extLst>
      <p:ext uri="{BB962C8B-B14F-4D97-AF65-F5344CB8AC3E}">
        <p14:creationId xmlns:p14="http://schemas.microsoft.com/office/powerpoint/2010/main" val="361947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444B6-F1F8-E9D5-62CF-18F0C368064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5B4EF40-984E-ABE7-59F5-EBD34EF26574}"/>
              </a:ext>
            </a:extLst>
          </p:cNvPr>
          <p:cNvSpPr/>
          <p:nvPr/>
        </p:nvSpPr>
        <p:spPr>
          <a:xfrm>
            <a:off x="0" y="4866501"/>
            <a:ext cx="9144000"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srgbClr val="FFFFFF"/>
              </a:solidFill>
              <a:latin typeface="Aptos" panose="02110004020202020204"/>
            </a:endParaRPr>
          </a:p>
        </p:txBody>
      </p:sp>
      <p:sp>
        <p:nvSpPr>
          <p:cNvPr id="2" name="TextBox 1">
            <a:extLst>
              <a:ext uri="{FF2B5EF4-FFF2-40B4-BE49-F238E27FC236}">
                <a16:creationId xmlns:a16="http://schemas.microsoft.com/office/drawing/2014/main" id="{67F66F3F-A969-4784-35C7-BDAC4E3C4109}"/>
              </a:ext>
            </a:extLst>
          </p:cNvPr>
          <p:cNvSpPr txBox="1"/>
          <p:nvPr/>
        </p:nvSpPr>
        <p:spPr>
          <a:xfrm>
            <a:off x="96982" y="625951"/>
            <a:ext cx="4045215" cy="4085734"/>
          </a:xfrm>
          <a:prstGeom prst="rect">
            <a:avLst/>
          </a:prstGeom>
          <a:noFill/>
        </p:spPr>
        <p:txBody>
          <a:bodyPr wrap="square" rtlCol="0">
            <a:spAutoFit/>
          </a:bodyPr>
          <a:lstStyle/>
          <a:p>
            <a:pPr defTabSz="342900">
              <a:buClrTx/>
            </a:pPr>
            <a:r>
              <a:rPr lang="en-US" sz="2300" b="1">
                <a:latin typeface="PT Serif" panose="020A0603040505020204" pitchFamily="18" charset="0"/>
              </a:rPr>
              <a:t>Required Tax Treaty/Non-Resident Data Information</a:t>
            </a:r>
          </a:p>
          <a:p>
            <a:pPr defTabSz="342900">
              <a:buClrTx/>
            </a:pPr>
            <a:endParaRPr lang="en-US" sz="2400" b="1" kern="1200">
              <a:latin typeface="Aptos" panose="02110004020202020204"/>
              <a:ea typeface="+mn-ea"/>
              <a:cs typeface="+mn-cs"/>
            </a:endParaRPr>
          </a:p>
          <a:p>
            <a:pPr marL="171450" lvl="0" indent="-171450">
              <a:buSzPct val="150000"/>
              <a:buFont typeface="Arial" panose="020B0604020202020204" pitchFamily="34" charset="0"/>
              <a:buChar char="•"/>
            </a:pPr>
            <a:r>
              <a:rPr lang="en-US" sz="1600" b="1"/>
              <a:t>Enter the country (the country employee is from) and Treaty ID (TIAS). The message that there is no VISA set up for this employee can be ignored.</a:t>
            </a:r>
          </a:p>
          <a:p>
            <a:pPr marL="171450" lvl="0" indent="-171450">
              <a:buSzPct val="150000"/>
              <a:buFont typeface="Arial" panose="020B0604020202020204" pitchFamily="34" charset="0"/>
              <a:buChar char="•"/>
            </a:pPr>
            <a:endParaRPr lang="en-US" sz="1600" b="1"/>
          </a:p>
          <a:p>
            <a:pPr marL="171450" lvl="0" indent="-171450">
              <a:buSzPct val="150000"/>
              <a:buFont typeface="Arial" panose="020B0604020202020204" pitchFamily="34" charset="0"/>
              <a:buChar char="•"/>
            </a:pPr>
            <a:r>
              <a:rPr lang="en-US" sz="1600" b="1"/>
              <a:t>Ensure that the “NRA withholding rule” dropdown is set to “Subject to Rule”.</a:t>
            </a:r>
          </a:p>
          <a:p>
            <a:pPr marL="171450" lvl="0" indent="-171450">
              <a:buSzPct val="150000"/>
              <a:buFont typeface="Arial" panose="020B0604020202020204" pitchFamily="34" charset="0"/>
              <a:buChar char="•"/>
            </a:pPr>
            <a:endParaRPr lang="en-US" sz="1600" b="1"/>
          </a:p>
          <a:p>
            <a:pPr marL="171450" lvl="0" indent="-171450">
              <a:buSzPct val="150000"/>
              <a:buFont typeface="Arial" panose="020B0604020202020204" pitchFamily="34" charset="0"/>
              <a:buChar char="•"/>
            </a:pPr>
            <a:r>
              <a:rPr lang="en-US" sz="1600" b="1"/>
              <a:t>Save.</a:t>
            </a:r>
          </a:p>
          <a:p>
            <a:pPr defTabSz="342900">
              <a:buClrTx/>
            </a:pPr>
            <a:endParaRPr lang="en-US" sz="1350" kern="1200">
              <a:latin typeface="Aptos" panose="02110004020202020204"/>
              <a:ea typeface="+mn-ea"/>
              <a:cs typeface="+mn-cs"/>
            </a:endParaRPr>
          </a:p>
        </p:txBody>
      </p:sp>
      <p:pic>
        <p:nvPicPr>
          <p:cNvPr id="1026" name="Picture 2">
            <a:extLst>
              <a:ext uri="{FF2B5EF4-FFF2-40B4-BE49-F238E27FC236}">
                <a16:creationId xmlns:a16="http://schemas.microsoft.com/office/drawing/2014/main" id="{14A6C82C-F7D0-BB9D-E986-1B831058E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23" y="121388"/>
            <a:ext cx="1891606" cy="40669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29599496-3BAF-6C01-71A2-034AA760B38A}"/>
              </a:ext>
            </a:extLst>
          </p:cNvPr>
          <p:cNvCxnSpPr/>
          <p:nvPr/>
        </p:nvCxnSpPr>
        <p:spPr>
          <a:xfrm>
            <a:off x="1334133" y="272939"/>
            <a:ext cx="0" cy="276999"/>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3B2894CE-966E-A63C-3E43-D21F07916E08}"/>
              </a:ext>
            </a:extLst>
          </p:cNvPr>
          <p:cNvSpPr/>
          <p:nvPr/>
        </p:nvSpPr>
        <p:spPr>
          <a:xfrm>
            <a:off x="195199" y="1406108"/>
            <a:ext cx="1138934" cy="859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srgbClr val="000000"/>
              </a:solidFill>
              <a:latin typeface="Aptos" panose="02110004020202020204"/>
            </a:endParaRPr>
          </a:p>
        </p:txBody>
      </p:sp>
      <p:pic>
        <p:nvPicPr>
          <p:cNvPr id="3" name="Picture 2">
            <a:extLst>
              <a:ext uri="{FF2B5EF4-FFF2-40B4-BE49-F238E27FC236}">
                <a16:creationId xmlns:a16="http://schemas.microsoft.com/office/drawing/2014/main" id="{E5FE7D68-5A26-8EA9-051C-3648A7FDCE72}"/>
              </a:ext>
            </a:extLst>
          </p:cNvPr>
          <p:cNvPicPr>
            <a:picLocks noChangeAspect="1"/>
          </p:cNvPicPr>
          <p:nvPr/>
        </p:nvPicPr>
        <p:blipFill>
          <a:blip r:embed="rId4"/>
          <a:stretch>
            <a:fillRect/>
          </a:stretch>
        </p:blipFill>
        <p:spPr>
          <a:xfrm>
            <a:off x="4240414" y="796175"/>
            <a:ext cx="4415883" cy="3551150"/>
          </a:xfrm>
          <a:prstGeom prst="rect">
            <a:avLst/>
          </a:prstGeom>
          <a:ln>
            <a:solidFill>
              <a:schemeClr val="tx1"/>
            </a:solidFill>
          </a:ln>
        </p:spPr>
      </p:pic>
    </p:spTree>
    <p:custDataLst>
      <p:tags r:id="rId1"/>
    </p:custDataLst>
    <p:extLst>
      <p:ext uri="{BB962C8B-B14F-4D97-AF65-F5344CB8AC3E}">
        <p14:creationId xmlns:p14="http://schemas.microsoft.com/office/powerpoint/2010/main" val="9661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2" name="Google Shape;105;p18">
            <a:extLst>
              <a:ext uri="{FF2B5EF4-FFF2-40B4-BE49-F238E27FC236}">
                <a16:creationId xmlns:a16="http://schemas.microsoft.com/office/drawing/2014/main" id="{675D5B04-48B0-1510-84A2-51A36CFB564D}"/>
              </a:ext>
            </a:extLst>
          </p:cNvPr>
          <p:cNvPicPr preferRelativeResize="0"/>
          <p:nvPr/>
        </p:nvPicPr>
        <p:blipFill rotWithShape="1">
          <a:blip r:embed="rId4">
            <a:alphaModFix/>
          </a:blip>
          <a:srcRect/>
          <a:stretch/>
        </p:blipFill>
        <p:spPr>
          <a:xfrm>
            <a:off x="-18900" y="407938"/>
            <a:ext cx="3687097" cy="534700"/>
          </a:xfrm>
          <a:prstGeom prst="rect">
            <a:avLst/>
          </a:prstGeom>
          <a:noFill/>
          <a:ln>
            <a:noFill/>
          </a:ln>
        </p:spPr>
      </p:pic>
      <p:sp>
        <p:nvSpPr>
          <p:cNvPr id="81" name="Google Shape;81;p16"/>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accent4"/>
                </a:solidFill>
                <a:hlinkClick r:id="rId5">
                  <a:extLst>
                    <a:ext uri="{A12FA001-AC4F-418D-AE19-62706E023703}">
                      <ahyp:hlinkClr xmlns:ahyp="http://schemas.microsoft.com/office/drawing/2018/hyperlinkcolor" val="tx"/>
                    </a:ext>
                  </a:extLst>
                </a:hlinkClick>
              </a:rPr>
              <a:t>Form 8233</a:t>
            </a:r>
          </a:p>
          <a:p>
            <a:pPr marL="0" lvl="0" indent="0" algn="l" rtl="0">
              <a:spcBef>
                <a:spcPts val="0"/>
              </a:spcBef>
              <a:spcAft>
                <a:spcPts val="0"/>
              </a:spcAft>
              <a:buNone/>
            </a:pPr>
            <a:r>
              <a:rPr lang="en-US" sz="1800">
                <a:solidFill>
                  <a:srgbClr val="0097A7"/>
                </a:solidFill>
                <a:hlinkClick r:id="rId5">
                  <a:extLst>
                    <a:ext uri="{A12FA001-AC4F-418D-AE19-62706E023703}">
                      <ahyp:hlinkClr xmlns:ahyp="http://schemas.microsoft.com/office/drawing/2018/hyperlinkcolor" val="tx"/>
                    </a:ext>
                  </a:extLst>
                </a:hlinkClick>
              </a:rPr>
              <a:t>https://www.irs.gov/pub/irs-pdf/f8233.pdf</a:t>
            </a:r>
            <a:endParaRPr lang="en-US" sz="1800"/>
          </a:p>
          <a:p>
            <a:pPr marL="0" lvl="0" indent="0" algn="l" rtl="0">
              <a:spcBef>
                <a:spcPts val="0"/>
              </a:spcBef>
              <a:spcAft>
                <a:spcPts val="0"/>
              </a:spcAft>
              <a:buNone/>
            </a:pPr>
            <a:endParaRPr lang="en-US" sz="1800"/>
          </a:p>
          <a:p>
            <a:pPr marL="0" lvl="0" indent="0" algn="l" rtl="0">
              <a:spcBef>
                <a:spcPts val="0"/>
              </a:spcBef>
              <a:spcAft>
                <a:spcPts val="0"/>
              </a:spcAft>
              <a:buNone/>
            </a:pPr>
            <a:r>
              <a:rPr lang="en-US" sz="1800" u="sng">
                <a:solidFill>
                  <a:schemeClr val="accent4"/>
                </a:solidFill>
              </a:rPr>
              <a:t>Instructions for 8233</a:t>
            </a:r>
          </a:p>
          <a:p>
            <a:pPr marL="0" lvl="0" indent="0" algn="l" rtl="0">
              <a:spcBef>
                <a:spcPts val="0"/>
              </a:spcBef>
              <a:spcAft>
                <a:spcPts val="0"/>
              </a:spcAft>
              <a:buNone/>
            </a:pPr>
            <a:r>
              <a:rPr lang="en-US" sz="1800">
                <a:solidFill>
                  <a:schemeClr val="accent4"/>
                </a:solidFill>
                <a:hlinkClick r:id="rId6"/>
              </a:rPr>
              <a:t>https://www.irs.gov/pub/irs-pdf/i8233.pdf</a:t>
            </a:r>
            <a:endParaRPr lang="en-US" sz="1800">
              <a:solidFill>
                <a:schemeClr val="accent4"/>
              </a:solidFill>
            </a:endParaRPr>
          </a:p>
          <a:p>
            <a:pPr marL="0" lvl="0" indent="0" algn="l" rtl="0">
              <a:spcBef>
                <a:spcPts val="0"/>
              </a:spcBef>
              <a:spcAft>
                <a:spcPts val="0"/>
              </a:spcAft>
              <a:buNone/>
            </a:pPr>
            <a:endParaRPr lang="en-US" sz="1800">
              <a:solidFill>
                <a:schemeClr val="accent4"/>
              </a:solidFill>
            </a:endParaRPr>
          </a:p>
          <a:p>
            <a:pPr marL="0" lvl="0" indent="0" algn="l" rtl="0">
              <a:spcBef>
                <a:spcPts val="0"/>
              </a:spcBef>
              <a:spcAft>
                <a:spcPts val="0"/>
              </a:spcAft>
              <a:buNone/>
            </a:pPr>
            <a:r>
              <a:rPr lang="en-US" sz="1800">
                <a:solidFill>
                  <a:schemeClr val="accent4"/>
                </a:solidFill>
              </a:rPr>
              <a:t>Must be completed annually to be valid</a:t>
            </a:r>
            <a:endParaRPr sz="1800">
              <a:solidFill>
                <a:schemeClr val="accent4"/>
              </a:solidFill>
            </a:endParaRPr>
          </a:p>
        </p:txBody>
      </p:sp>
      <p:pic>
        <p:nvPicPr>
          <p:cNvPr id="82" name="Google Shape;82;p16"/>
          <p:cNvPicPr preferRelativeResize="0"/>
          <p:nvPr/>
        </p:nvPicPr>
        <p:blipFill>
          <a:blip r:embed="rId7">
            <a:alphaModFix/>
          </a:blip>
          <a:stretch>
            <a:fillRect/>
          </a:stretch>
        </p:blipFill>
        <p:spPr>
          <a:xfrm rot="5400000">
            <a:off x="7716062" y="3760162"/>
            <a:ext cx="1473400" cy="1388925"/>
          </a:xfrm>
          <a:prstGeom prst="rect">
            <a:avLst/>
          </a:prstGeom>
          <a:noFill/>
          <a:ln>
            <a:noFill/>
          </a:ln>
        </p:spPr>
      </p:pic>
      <p:sp>
        <p:nvSpPr>
          <p:cNvPr id="83" name="Google Shape;83;p16"/>
          <p:cNvSpPr txBox="1">
            <a:spLocks noGrp="1"/>
          </p:cNvSpPr>
          <p:nvPr>
            <p:ph type="body" idx="1"/>
          </p:nvPr>
        </p:nvSpPr>
        <p:spPr>
          <a:xfrm>
            <a:off x="0" y="301659"/>
            <a:ext cx="3338945" cy="709283"/>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3500" b="1">
                <a:solidFill>
                  <a:schemeClr val="lt1"/>
                </a:solidFill>
                <a:latin typeface="PT Serif" panose="020A0603040505020204" pitchFamily="18" charset="0"/>
                <a:ea typeface="Source Sans Pro"/>
                <a:cs typeface="Source Sans Pro"/>
                <a:sym typeface="Source Sans Pro"/>
              </a:rPr>
              <a:t>Visa Holders</a:t>
            </a:r>
          </a:p>
        </p:txBody>
      </p:sp>
      <p:sp>
        <p:nvSpPr>
          <p:cNvPr id="84" name="Google Shape;84;p16"/>
          <p:cNvSpPr txBox="1">
            <a:spLocks noGrp="1"/>
          </p:cNvSpPr>
          <p:nvPr>
            <p:ph type="body" idx="1"/>
          </p:nvPr>
        </p:nvSpPr>
        <p:spPr>
          <a:xfrm>
            <a:off x="0" y="1076371"/>
            <a:ext cx="4128655" cy="96716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400" b="1">
                <a:solidFill>
                  <a:srgbClr val="DE8B26"/>
                </a:solidFill>
                <a:latin typeface="Source Sans Pro"/>
                <a:ea typeface="Source Sans Pro"/>
                <a:cs typeface="Source Sans Pro"/>
                <a:sym typeface="Source Sans Pro"/>
              </a:rPr>
              <a:t>Nonresident Alien Individual</a:t>
            </a:r>
          </a:p>
          <a:p>
            <a:pPr marL="0" lvl="0" indent="0" algn="l" rtl="0">
              <a:spcBef>
                <a:spcPts val="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8">
            <a:alphaModFix/>
          </a:blip>
          <a:stretch>
            <a:fillRect/>
          </a:stretch>
        </p:blipFill>
        <p:spPr>
          <a:xfrm>
            <a:off x="311709" y="4433400"/>
            <a:ext cx="1877842" cy="572700"/>
          </a:xfrm>
          <a:prstGeom prst="rect">
            <a:avLst/>
          </a:prstGeom>
          <a:noFill/>
          <a:ln>
            <a:noFill/>
          </a:ln>
        </p:spPr>
      </p:pic>
      <p:pic>
        <p:nvPicPr>
          <p:cNvPr id="3" name="Picture 2">
            <a:extLst>
              <a:ext uri="{FF2B5EF4-FFF2-40B4-BE49-F238E27FC236}">
                <a16:creationId xmlns:a16="http://schemas.microsoft.com/office/drawing/2014/main" id="{CFB6EE89-3844-09B5-F4C1-FDEF180D55D6}"/>
              </a:ext>
            </a:extLst>
          </p:cNvPr>
          <p:cNvPicPr>
            <a:picLocks noChangeAspect="1"/>
          </p:cNvPicPr>
          <p:nvPr/>
        </p:nvPicPr>
        <p:blipFill>
          <a:blip r:embed="rId9"/>
          <a:stretch>
            <a:fillRect/>
          </a:stretch>
        </p:blipFill>
        <p:spPr>
          <a:xfrm>
            <a:off x="4562550" y="1209721"/>
            <a:ext cx="3628567" cy="1742855"/>
          </a:xfrm>
          <a:prstGeom prst="rect">
            <a:avLst/>
          </a:prstGeom>
        </p:spPr>
      </p:pic>
      <p:pic>
        <p:nvPicPr>
          <p:cNvPr id="5" name="Picture 4">
            <a:extLst>
              <a:ext uri="{FF2B5EF4-FFF2-40B4-BE49-F238E27FC236}">
                <a16:creationId xmlns:a16="http://schemas.microsoft.com/office/drawing/2014/main" id="{802B0AEC-AA63-BEF3-A8FE-FA68FC2F0961}"/>
              </a:ext>
            </a:extLst>
          </p:cNvPr>
          <p:cNvPicPr>
            <a:picLocks noChangeAspect="1"/>
          </p:cNvPicPr>
          <p:nvPr/>
        </p:nvPicPr>
        <p:blipFill>
          <a:blip r:embed="rId10"/>
          <a:stretch>
            <a:fillRect/>
          </a:stretch>
        </p:blipFill>
        <p:spPr>
          <a:xfrm>
            <a:off x="4617625" y="3094132"/>
            <a:ext cx="1760879" cy="2006248"/>
          </a:xfrm>
          <a:prstGeom prst="rect">
            <a:avLst/>
          </a:prstGeom>
        </p:spPr>
      </p:pic>
      <p:pic>
        <p:nvPicPr>
          <p:cNvPr id="7" name="Picture 6">
            <a:extLst>
              <a:ext uri="{FF2B5EF4-FFF2-40B4-BE49-F238E27FC236}">
                <a16:creationId xmlns:a16="http://schemas.microsoft.com/office/drawing/2014/main" id="{D0D43395-5409-6EE9-4180-5FDEAFF0D9B4}"/>
              </a:ext>
            </a:extLst>
          </p:cNvPr>
          <p:cNvPicPr>
            <a:picLocks noChangeAspect="1"/>
          </p:cNvPicPr>
          <p:nvPr/>
        </p:nvPicPr>
        <p:blipFill>
          <a:blip r:embed="rId11"/>
          <a:stretch>
            <a:fillRect/>
          </a:stretch>
        </p:blipFill>
        <p:spPr>
          <a:xfrm>
            <a:off x="6581133" y="3171591"/>
            <a:ext cx="1815210" cy="733648"/>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4">
            <a:extLst>
              <a:ext uri="{FF2B5EF4-FFF2-40B4-BE49-F238E27FC236}">
                <a16:creationId xmlns:a16="http://schemas.microsoft.com/office/drawing/2014/main" id="{503716B7-E46E-EAD4-DE33-82D12364A2BA}"/>
              </a:ext>
            </a:extLst>
          </p:cNvPr>
          <p:cNvPicPr preferRelativeResize="0"/>
          <p:nvPr/>
        </p:nvPicPr>
        <p:blipFill rotWithShape="1">
          <a:blip r:embed="rId3">
            <a:alphaModFix/>
          </a:blip>
          <a:srcRect t="1987" b="2006"/>
          <a:stretch/>
        </p:blipFill>
        <p:spPr>
          <a:xfrm rot="10800000">
            <a:off x="0" y="-17487"/>
            <a:ext cx="9143999" cy="5178474"/>
          </a:xfrm>
          <a:prstGeom prst="rect">
            <a:avLst/>
          </a:prstGeom>
          <a:noFill/>
          <a:ln>
            <a:noFill/>
          </a:ln>
        </p:spPr>
      </p:pic>
      <p:sp>
        <p:nvSpPr>
          <p:cNvPr id="2" name="Title 1">
            <a:extLst>
              <a:ext uri="{FF2B5EF4-FFF2-40B4-BE49-F238E27FC236}">
                <a16:creationId xmlns:a16="http://schemas.microsoft.com/office/drawing/2014/main" id="{A9297E38-6D18-985C-B97D-EDB3DEDDF4D4}"/>
              </a:ext>
            </a:extLst>
          </p:cNvPr>
          <p:cNvSpPr>
            <a:spLocks noGrp="1"/>
          </p:cNvSpPr>
          <p:nvPr>
            <p:ph type="title"/>
          </p:nvPr>
        </p:nvSpPr>
        <p:spPr>
          <a:xfrm>
            <a:off x="417343" y="112991"/>
            <a:ext cx="4884772" cy="619671"/>
          </a:xfrm>
        </p:spPr>
        <p:txBody>
          <a:bodyPr>
            <a:normAutofit fontScale="90000"/>
          </a:bodyPr>
          <a:lstStyle/>
          <a:p>
            <a:r>
              <a:rPr lang="en-US" sz="2400" b="1">
                <a:solidFill>
                  <a:schemeClr val="tx1"/>
                </a:solidFill>
                <a:latin typeface="PT Serif" panose="020A0603040505020204" pitchFamily="18" charset="0"/>
              </a:rPr>
              <a:t>Additional Agency Requirements for form 8233</a:t>
            </a:r>
          </a:p>
        </p:txBody>
      </p:sp>
      <p:sp>
        <p:nvSpPr>
          <p:cNvPr id="3" name="Text Placeholder 2">
            <a:extLst>
              <a:ext uri="{FF2B5EF4-FFF2-40B4-BE49-F238E27FC236}">
                <a16:creationId xmlns:a16="http://schemas.microsoft.com/office/drawing/2014/main" id="{ACF3845A-5974-9655-97FF-2FF32A66B42A}"/>
              </a:ext>
            </a:extLst>
          </p:cNvPr>
          <p:cNvSpPr>
            <a:spLocks noGrp="1"/>
          </p:cNvSpPr>
          <p:nvPr>
            <p:ph type="body" idx="1"/>
          </p:nvPr>
        </p:nvSpPr>
        <p:spPr>
          <a:xfrm>
            <a:off x="76147" y="932322"/>
            <a:ext cx="8520600" cy="3708263"/>
          </a:xfrm>
        </p:spPr>
        <p:txBody>
          <a:bodyPr/>
          <a:lstStyle/>
          <a:p>
            <a:r>
              <a:rPr lang="en-US">
                <a:solidFill>
                  <a:schemeClr val="bg1"/>
                </a:solidFill>
              </a:rPr>
              <a:t>Agencies are responsible for reviewing </a:t>
            </a:r>
          </a:p>
          <a:p>
            <a:pPr marL="114300" indent="0">
              <a:buNone/>
            </a:pPr>
            <a:r>
              <a:rPr lang="en-US">
                <a:solidFill>
                  <a:schemeClr val="bg1"/>
                </a:solidFill>
              </a:rPr>
              <a:t>     information for accuracy</a:t>
            </a:r>
          </a:p>
          <a:p>
            <a:r>
              <a:rPr lang="en-US">
                <a:solidFill>
                  <a:schemeClr val="bg1"/>
                </a:solidFill>
              </a:rPr>
              <a:t>Agencies must submit a completed form</a:t>
            </a:r>
          </a:p>
          <a:p>
            <a:pPr marL="114300" indent="0">
              <a:buNone/>
            </a:pPr>
            <a:r>
              <a:rPr lang="en-US">
                <a:solidFill>
                  <a:schemeClr val="bg1"/>
                </a:solidFill>
              </a:rPr>
              <a:t>     with documentation to the IRS within 5 </a:t>
            </a:r>
          </a:p>
          <a:p>
            <a:pPr marL="114300" indent="0">
              <a:buNone/>
            </a:pPr>
            <a:r>
              <a:rPr lang="en-US">
                <a:solidFill>
                  <a:schemeClr val="bg1"/>
                </a:solidFill>
              </a:rPr>
              <a:t>     days.</a:t>
            </a:r>
          </a:p>
          <a:p>
            <a:r>
              <a:rPr lang="en-US">
                <a:solidFill>
                  <a:schemeClr val="bg1"/>
                </a:solidFill>
              </a:rPr>
              <a:t>The  IRS may object to the tax treaty.  </a:t>
            </a:r>
          </a:p>
          <a:p>
            <a:r>
              <a:rPr lang="en-US">
                <a:solidFill>
                  <a:schemeClr val="bg1"/>
                </a:solidFill>
              </a:rPr>
              <a:t>Agencies must wait 10 days after mailing</a:t>
            </a:r>
          </a:p>
          <a:p>
            <a:pPr marL="114300" indent="0">
              <a:buNone/>
            </a:pPr>
            <a:r>
              <a:rPr lang="en-US">
                <a:solidFill>
                  <a:schemeClr val="bg1"/>
                </a:solidFill>
              </a:rPr>
              <a:t>      to input data into HCM.</a:t>
            </a:r>
          </a:p>
          <a:p>
            <a:pPr marL="114300" indent="0">
              <a:buNone/>
            </a:pPr>
            <a:endParaRPr lang="en-US"/>
          </a:p>
          <a:p>
            <a:endParaRPr lang="en-US"/>
          </a:p>
          <a:p>
            <a:pPr marL="114300" indent="0">
              <a:buNone/>
            </a:pPr>
            <a:r>
              <a:rPr lang="en-US"/>
              <a:t>     </a:t>
            </a:r>
          </a:p>
          <a:p>
            <a:pPr marL="114300" indent="0">
              <a:buNone/>
            </a:pPr>
            <a:endParaRPr lang="en-US"/>
          </a:p>
          <a:p>
            <a:pPr marL="114300" indent="0">
              <a:buNone/>
            </a:pPr>
            <a:endParaRPr lang="en-US"/>
          </a:p>
          <a:p>
            <a:endParaRPr lang="en-US"/>
          </a:p>
          <a:p>
            <a:endParaRPr lang="en-US"/>
          </a:p>
          <a:p>
            <a:pPr marL="114300" indent="0">
              <a:buNone/>
            </a:pPr>
            <a:endParaRPr lang="en-US"/>
          </a:p>
          <a:p>
            <a:pPr marL="114300" indent="0">
              <a:buNone/>
            </a:pPr>
            <a:endParaRPr lang="en-US"/>
          </a:p>
        </p:txBody>
      </p:sp>
      <p:pic>
        <p:nvPicPr>
          <p:cNvPr id="7" name="Picture 6">
            <a:extLst>
              <a:ext uri="{FF2B5EF4-FFF2-40B4-BE49-F238E27FC236}">
                <a16:creationId xmlns:a16="http://schemas.microsoft.com/office/drawing/2014/main" id="{B6E88F2E-9698-316B-1D01-7C8555B835AF}"/>
              </a:ext>
            </a:extLst>
          </p:cNvPr>
          <p:cNvPicPr>
            <a:picLocks noChangeAspect="1"/>
          </p:cNvPicPr>
          <p:nvPr/>
        </p:nvPicPr>
        <p:blipFill>
          <a:blip r:embed="rId4"/>
          <a:stretch>
            <a:fillRect/>
          </a:stretch>
        </p:blipFill>
        <p:spPr>
          <a:xfrm>
            <a:off x="311700" y="3604447"/>
            <a:ext cx="4884772" cy="1356881"/>
          </a:xfrm>
          <a:prstGeom prst="rect">
            <a:avLst/>
          </a:prstGeom>
        </p:spPr>
      </p:pic>
      <p:pic>
        <p:nvPicPr>
          <p:cNvPr id="5" name="Picture 4">
            <a:extLst>
              <a:ext uri="{FF2B5EF4-FFF2-40B4-BE49-F238E27FC236}">
                <a16:creationId xmlns:a16="http://schemas.microsoft.com/office/drawing/2014/main" id="{3E15579B-6E4F-9A52-5B0A-0BD7E6CC5E20}"/>
              </a:ext>
            </a:extLst>
          </p:cNvPr>
          <p:cNvPicPr>
            <a:picLocks noChangeAspect="1"/>
          </p:cNvPicPr>
          <p:nvPr/>
        </p:nvPicPr>
        <p:blipFill>
          <a:blip r:embed="rId5"/>
          <a:stretch>
            <a:fillRect/>
          </a:stretch>
        </p:blipFill>
        <p:spPr>
          <a:xfrm>
            <a:off x="5302115" y="260828"/>
            <a:ext cx="3424542" cy="4621843"/>
          </a:xfrm>
          <a:prstGeom prst="rect">
            <a:avLst/>
          </a:prstGeom>
        </p:spPr>
      </p:pic>
    </p:spTree>
    <p:custDataLst>
      <p:tags r:id="rId1"/>
    </p:custDataLst>
    <p:extLst>
      <p:ext uri="{BB962C8B-B14F-4D97-AF65-F5344CB8AC3E}">
        <p14:creationId xmlns:p14="http://schemas.microsoft.com/office/powerpoint/2010/main" val="188780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34;p20">
            <a:extLst>
              <a:ext uri="{FF2B5EF4-FFF2-40B4-BE49-F238E27FC236}">
                <a16:creationId xmlns:a16="http://schemas.microsoft.com/office/drawing/2014/main" id="{F3840BC4-0EE1-3D47-A5F6-61EF065DE9E3}"/>
              </a:ext>
            </a:extLst>
          </p:cNvPr>
          <p:cNvPicPr preferRelativeResize="0"/>
          <p:nvPr/>
        </p:nvPicPr>
        <p:blipFill rotWithShape="1">
          <a:blip r:embed="rId3">
            <a:alphaModFix/>
          </a:blip>
          <a:srcRect/>
          <a:stretch/>
        </p:blipFill>
        <p:spPr>
          <a:xfrm>
            <a:off x="-1" y="388736"/>
            <a:ext cx="5673437" cy="534700"/>
          </a:xfrm>
          <a:prstGeom prst="rect">
            <a:avLst/>
          </a:prstGeom>
          <a:noFill/>
          <a:ln>
            <a:noFill/>
          </a:ln>
        </p:spPr>
      </p:pic>
      <p:sp>
        <p:nvSpPr>
          <p:cNvPr id="4" name="Google Shape;133;p20">
            <a:extLst>
              <a:ext uri="{FF2B5EF4-FFF2-40B4-BE49-F238E27FC236}">
                <a16:creationId xmlns:a16="http://schemas.microsoft.com/office/drawing/2014/main" id="{22469CF8-918D-F156-AD54-8AD7C8B073B0}"/>
              </a:ext>
            </a:extLst>
          </p:cNvPr>
          <p:cNvSpPr/>
          <p:nvPr/>
        </p:nvSpPr>
        <p:spPr>
          <a:xfrm>
            <a:off x="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42;p20">
            <a:extLst>
              <a:ext uri="{FF2B5EF4-FFF2-40B4-BE49-F238E27FC236}">
                <a16:creationId xmlns:a16="http://schemas.microsoft.com/office/drawing/2014/main" id="{DF125366-8E8B-52C7-9734-00577A7F5012}"/>
              </a:ext>
            </a:extLst>
          </p:cNvPr>
          <p:cNvPicPr preferRelativeResize="0"/>
          <p:nvPr/>
        </p:nvPicPr>
        <p:blipFill>
          <a:blip r:embed="rId4">
            <a:alphaModFix/>
          </a:blip>
          <a:stretch>
            <a:fillRect/>
          </a:stretch>
        </p:blipFill>
        <p:spPr>
          <a:xfrm>
            <a:off x="6013793" y="1017725"/>
            <a:ext cx="3130207" cy="4173599"/>
          </a:xfrm>
          <a:prstGeom prst="rect">
            <a:avLst/>
          </a:prstGeom>
          <a:noFill/>
          <a:ln>
            <a:noFill/>
          </a:ln>
        </p:spPr>
      </p:pic>
      <p:sp>
        <p:nvSpPr>
          <p:cNvPr id="2" name="Title 1">
            <a:extLst>
              <a:ext uri="{FF2B5EF4-FFF2-40B4-BE49-F238E27FC236}">
                <a16:creationId xmlns:a16="http://schemas.microsoft.com/office/drawing/2014/main" id="{24E5AA1B-605B-248B-C413-C32F925ED3E9}"/>
              </a:ext>
            </a:extLst>
          </p:cNvPr>
          <p:cNvSpPr>
            <a:spLocks noGrp="1"/>
          </p:cNvSpPr>
          <p:nvPr>
            <p:ph type="title"/>
          </p:nvPr>
        </p:nvSpPr>
        <p:spPr>
          <a:xfrm>
            <a:off x="-1" y="417354"/>
            <a:ext cx="8520600" cy="572700"/>
          </a:xfrm>
        </p:spPr>
        <p:txBody>
          <a:bodyPr>
            <a:normAutofit fontScale="90000"/>
          </a:bodyPr>
          <a:lstStyle/>
          <a:p>
            <a:r>
              <a:rPr lang="en-US" b="1">
                <a:solidFill>
                  <a:schemeClr val="bg1"/>
                </a:solidFill>
                <a:latin typeface="PT Serif" panose="020A0603040505020204" pitchFamily="18" charset="0"/>
              </a:rPr>
              <a:t>Form 8233 things to remember</a:t>
            </a:r>
            <a:br>
              <a:rPr lang="en-US"/>
            </a:br>
            <a:endParaRPr lang="en-US"/>
          </a:p>
        </p:txBody>
      </p:sp>
      <p:sp>
        <p:nvSpPr>
          <p:cNvPr id="3" name="Text Placeholder 2">
            <a:extLst>
              <a:ext uri="{FF2B5EF4-FFF2-40B4-BE49-F238E27FC236}">
                <a16:creationId xmlns:a16="http://schemas.microsoft.com/office/drawing/2014/main" id="{1F3A23E5-AD4E-6CF0-AAFC-B7F5AB39A616}"/>
              </a:ext>
            </a:extLst>
          </p:cNvPr>
          <p:cNvSpPr>
            <a:spLocks noGrp="1"/>
          </p:cNvSpPr>
          <p:nvPr>
            <p:ph type="body" idx="1"/>
          </p:nvPr>
        </p:nvSpPr>
        <p:spPr>
          <a:xfrm>
            <a:off x="1204175" y="1175511"/>
            <a:ext cx="5061398" cy="3416400"/>
          </a:xfrm>
        </p:spPr>
        <p:txBody>
          <a:bodyPr/>
          <a:lstStyle/>
          <a:p>
            <a:endParaRPr lang="en-US"/>
          </a:p>
        </p:txBody>
      </p:sp>
      <p:pic>
        <p:nvPicPr>
          <p:cNvPr id="5" name="Picture 4">
            <a:extLst>
              <a:ext uri="{FF2B5EF4-FFF2-40B4-BE49-F238E27FC236}">
                <a16:creationId xmlns:a16="http://schemas.microsoft.com/office/drawing/2014/main" id="{E244B3A1-28AC-C454-E6C0-7026EA810A10}"/>
              </a:ext>
            </a:extLst>
          </p:cNvPr>
          <p:cNvPicPr>
            <a:picLocks noChangeAspect="1"/>
          </p:cNvPicPr>
          <p:nvPr/>
        </p:nvPicPr>
        <p:blipFill>
          <a:blip r:embed="rId5"/>
          <a:stretch>
            <a:fillRect/>
          </a:stretch>
        </p:blipFill>
        <p:spPr>
          <a:xfrm>
            <a:off x="72493" y="1146893"/>
            <a:ext cx="5711780" cy="3579253"/>
          </a:xfrm>
          <a:prstGeom prst="rect">
            <a:avLst/>
          </a:prstGeom>
        </p:spPr>
      </p:pic>
      <p:pic>
        <p:nvPicPr>
          <p:cNvPr id="8" name="Google Shape;137;p20">
            <a:extLst>
              <a:ext uri="{FF2B5EF4-FFF2-40B4-BE49-F238E27FC236}">
                <a16:creationId xmlns:a16="http://schemas.microsoft.com/office/drawing/2014/main" id="{7FD70AB7-77AA-BEDB-423F-DC06A72FA6A3}"/>
              </a:ext>
            </a:extLst>
          </p:cNvPr>
          <p:cNvPicPr preferRelativeResize="0"/>
          <p:nvPr/>
        </p:nvPicPr>
        <p:blipFill>
          <a:blip r:embed="rId6">
            <a:alphaModFix/>
          </a:blip>
          <a:stretch>
            <a:fillRect/>
          </a:stretch>
        </p:blipFill>
        <p:spPr>
          <a:xfrm>
            <a:off x="-1" y="4669847"/>
            <a:ext cx="1877842" cy="572700"/>
          </a:xfrm>
          <a:prstGeom prst="rect">
            <a:avLst/>
          </a:prstGeom>
          <a:noFill/>
          <a:ln>
            <a:noFill/>
          </a:ln>
        </p:spPr>
      </p:pic>
    </p:spTree>
    <p:custDataLst>
      <p:tags r:id="rId1"/>
    </p:custDataLst>
    <p:extLst>
      <p:ext uri="{BB962C8B-B14F-4D97-AF65-F5344CB8AC3E}">
        <p14:creationId xmlns:p14="http://schemas.microsoft.com/office/powerpoint/2010/main" val="123986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lvl="0">
              <a:buSzPts val="990"/>
            </a:pPr>
            <a:r>
              <a:rPr lang="en" sz="3900" b="1">
                <a:solidFill>
                  <a:schemeClr val="lt1"/>
                </a:solidFill>
                <a:latin typeface="PT Serif"/>
                <a:ea typeface="PT Serif"/>
                <a:cs typeface="PT Serif"/>
                <a:sym typeface="PT Serif"/>
              </a:rPr>
              <a:t>SHARE Team</a:t>
            </a:r>
            <a:endParaRPr sz="3900" b="1">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000" b="1">
                <a:solidFill>
                  <a:schemeClr val="lt1"/>
                </a:solidFill>
                <a:latin typeface="Source Sans Pro"/>
                <a:ea typeface="Source Sans Pro"/>
                <a:cs typeface="Source Sans Pro"/>
                <a:sym typeface="Source Sans Pro"/>
              </a:rPr>
              <a:t>Presented by SHARE Team </a:t>
            </a:r>
            <a:endParaRPr sz="2000" b="1">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147225" y="171804"/>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rgbClr val="004D4C"/>
                </a:solidFill>
                <a:latin typeface="PT Serif" panose="020A0603040505020204" pitchFamily="18" charset="0"/>
                <a:ea typeface="Source Sans Pro"/>
                <a:cs typeface="Source Sans Pro"/>
                <a:sym typeface="Source Sans Pro"/>
              </a:rPr>
              <a:t>Form 8233 Input on W-4 Screen</a:t>
            </a:r>
            <a:endParaRPr sz="2500" b="1">
              <a:solidFill>
                <a:srgbClr val="004D4C"/>
              </a:solidFill>
              <a:latin typeface="PT Serif" panose="020A0603040505020204" pitchFamily="18" charset="0"/>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4" y="1162273"/>
            <a:ext cx="3339604" cy="2711471"/>
          </a:xfrm>
          <a:prstGeom prst="rect">
            <a:avLst/>
          </a:prstGeom>
        </p:spPr>
        <p:txBody>
          <a:bodyPr spcFirstLastPara="1" wrap="square" lIns="91425" tIns="91425" rIns="91425" bIns="91425" anchor="t" anchorCtr="0">
            <a:noAutofit/>
          </a:bodyPr>
          <a:lstStyle/>
          <a:p>
            <a:r>
              <a:rPr lang="en-US" sz="1400" b="1" i="1"/>
              <a:t>If the employee has a tax treaty (form 8233) then the highlighted fields need to be updated on Update Employee Tax Data.</a:t>
            </a:r>
          </a:p>
          <a:p>
            <a:endParaRPr lang="en-US" sz="1400" b="1" i="1"/>
          </a:p>
          <a:p>
            <a:r>
              <a:rPr lang="en-US" sz="1400" b="1" i="1"/>
              <a:t>Information is from form 8233 box 8 and box 9b.</a:t>
            </a: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476126" y="2475387"/>
            <a:ext cx="267493" cy="265449"/>
          </a:xfrm>
          <a:prstGeom prst="rect">
            <a:avLst/>
          </a:prstGeom>
          <a:noFill/>
          <a:ln>
            <a:noFill/>
          </a:ln>
        </p:spPr>
      </p:pic>
      <p:sp>
        <p:nvSpPr>
          <p:cNvPr id="98" name="Google Shape;98;p17"/>
          <p:cNvSpPr txBox="1">
            <a:spLocks noGrp="1"/>
          </p:cNvSpPr>
          <p:nvPr>
            <p:ph type="title"/>
          </p:nvPr>
        </p:nvSpPr>
        <p:spPr>
          <a:xfrm>
            <a:off x="5372125" y="190117"/>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a:solidFill>
                  <a:srgbClr val="004D4C"/>
                </a:solidFill>
                <a:latin typeface="PT Serif"/>
                <a:ea typeface="PT Serif"/>
                <a:cs typeface="PT Serif"/>
                <a:sym typeface="PT Serif"/>
              </a:rPr>
              <a:t>Form 8233</a:t>
            </a:r>
            <a:endParaRPr sz="1818">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189125" y="274335"/>
            <a:ext cx="957400" cy="260400"/>
          </a:xfrm>
          <a:prstGeom prst="rect">
            <a:avLst/>
          </a:prstGeom>
          <a:noFill/>
          <a:ln>
            <a:noFill/>
          </a:ln>
        </p:spPr>
      </p:pic>
      <p:pic>
        <p:nvPicPr>
          <p:cNvPr id="6" name="Picture 5">
            <a:extLst>
              <a:ext uri="{FF2B5EF4-FFF2-40B4-BE49-F238E27FC236}">
                <a16:creationId xmlns:a16="http://schemas.microsoft.com/office/drawing/2014/main" id="{2B2CDC6A-24F1-7EEF-46D8-C90D70CF454F}"/>
              </a:ext>
            </a:extLst>
          </p:cNvPr>
          <p:cNvPicPr>
            <a:picLocks noChangeAspect="1"/>
          </p:cNvPicPr>
          <p:nvPr/>
        </p:nvPicPr>
        <p:blipFill>
          <a:blip r:embed="rId7"/>
          <a:stretch>
            <a:fillRect/>
          </a:stretch>
        </p:blipFill>
        <p:spPr>
          <a:xfrm>
            <a:off x="4322308" y="749763"/>
            <a:ext cx="4752183" cy="3680750"/>
          </a:xfrm>
          <a:prstGeom prst="rect">
            <a:avLst/>
          </a:prstGeom>
          <a:ln>
            <a:solidFill>
              <a:schemeClr val="dk2"/>
            </a:solidFill>
          </a:ln>
        </p:spPr>
      </p:pic>
      <p:pic>
        <p:nvPicPr>
          <p:cNvPr id="7" name="Picture 6">
            <a:extLst>
              <a:ext uri="{FF2B5EF4-FFF2-40B4-BE49-F238E27FC236}">
                <a16:creationId xmlns:a16="http://schemas.microsoft.com/office/drawing/2014/main" id="{108F109F-637A-5288-F472-B297ABFD813C}"/>
              </a:ext>
            </a:extLst>
          </p:cNvPr>
          <p:cNvPicPr>
            <a:picLocks noChangeAspect="1"/>
          </p:cNvPicPr>
          <p:nvPr/>
        </p:nvPicPr>
        <p:blipFill>
          <a:blip r:embed="rId8"/>
          <a:stretch>
            <a:fillRect/>
          </a:stretch>
        </p:blipFill>
        <p:spPr>
          <a:xfrm>
            <a:off x="357324" y="3221363"/>
            <a:ext cx="3864391" cy="1304762"/>
          </a:xfrm>
          <a:prstGeom prst="rect">
            <a:avLst/>
          </a:prstGeom>
          <a:ln>
            <a:solidFill>
              <a:schemeClr val="dk2"/>
            </a:solidFill>
          </a:ln>
        </p:spPr>
      </p:pic>
      <p:pic>
        <p:nvPicPr>
          <p:cNvPr id="8" name="Google Shape;95;p17">
            <a:extLst>
              <a:ext uri="{FF2B5EF4-FFF2-40B4-BE49-F238E27FC236}">
                <a16:creationId xmlns:a16="http://schemas.microsoft.com/office/drawing/2014/main" id="{752A1DC7-EF8A-7D69-2B59-FB6E97DAFA9F}"/>
              </a:ext>
            </a:extLst>
          </p:cNvPr>
          <p:cNvPicPr preferRelativeResize="0"/>
          <p:nvPr/>
        </p:nvPicPr>
        <p:blipFill>
          <a:blip r:embed="rId5">
            <a:alphaModFix/>
          </a:blip>
          <a:stretch>
            <a:fillRect/>
          </a:stretch>
        </p:blipFill>
        <p:spPr>
          <a:xfrm>
            <a:off x="476126" y="1219469"/>
            <a:ext cx="267493" cy="265449"/>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422218" y="333256"/>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rgbClr val="004D4C"/>
                </a:solidFill>
                <a:latin typeface="PT Serif" panose="020A0603040505020204" pitchFamily="18" charset="0"/>
                <a:ea typeface="Source Sans Pro"/>
                <a:cs typeface="Source Sans Pro"/>
                <a:sym typeface="Source Sans Pro"/>
              </a:rPr>
              <a:t>Payroll Reconciliation </a:t>
            </a:r>
            <a:endParaRPr sz="2500" b="1">
              <a:solidFill>
                <a:srgbClr val="004D4C"/>
              </a:solidFill>
              <a:latin typeface="PT Serif" panose="020A0603040505020204" pitchFamily="18" charset="0"/>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5" y="1045103"/>
            <a:ext cx="8520600" cy="1211700"/>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a:solidFill>
                  <a:srgbClr val="DE8B26"/>
                </a:solidFill>
                <a:latin typeface="Source Sans Pro"/>
                <a:ea typeface="Source Sans Pro"/>
                <a:cs typeface="Source Sans Pro"/>
                <a:sym typeface="Source Sans Pro"/>
              </a:rPr>
              <a:t>Collaboration between the agency HR and Financial Accounting.</a:t>
            </a: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604332" y="2167044"/>
            <a:ext cx="267493" cy="265449"/>
          </a:xfrm>
          <a:prstGeom prst="rect">
            <a:avLst/>
          </a:prstGeom>
          <a:noFill/>
          <a:ln>
            <a:noFill/>
          </a:ln>
        </p:spPr>
      </p:pic>
      <p:sp>
        <p:nvSpPr>
          <p:cNvPr id="96" name="Google Shape;96;p17"/>
          <p:cNvSpPr txBox="1">
            <a:spLocks noGrp="1"/>
          </p:cNvSpPr>
          <p:nvPr>
            <p:ph type="body" idx="1"/>
          </p:nvPr>
        </p:nvSpPr>
        <p:spPr>
          <a:xfrm>
            <a:off x="871825" y="1954326"/>
            <a:ext cx="8006100" cy="103568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600">
                <a:solidFill>
                  <a:schemeClr val="dk1"/>
                </a:solidFill>
                <a:latin typeface="Source Sans Pro"/>
                <a:ea typeface="Source Sans Pro"/>
                <a:cs typeface="Source Sans Pro"/>
                <a:sym typeface="Source Sans Pro"/>
              </a:rPr>
              <a:t>Completed bi-weekly after payroll posts.  Adjustments to the financial posting maybe needed to correct accounting. </a:t>
            </a:r>
            <a:endParaRPr sz="160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1"/>
          </p:nvPr>
        </p:nvSpPr>
        <p:spPr>
          <a:xfrm>
            <a:off x="357324" y="2822609"/>
            <a:ext cx="8520600" cy="128934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b="1" i="1">
                <a:solidFill>
                  <a:srgbClr val="DE8B26"/>
                </a:solidFill>
                <a:highlight>
                  <a:srgbClr val="FFFFFF"/>
                </a:highlight>
                <a:latin typeface="Source Sans Pro"/>
                <a:ea typeface="Source Sans Pro"/>
                <a:cs typeface="Source Sans Pro"/>
                <a:sym typeface="Source Sans Pro"/>
              </a:rPr>
              <a:t>Issues are caused when:</a:t>
            </a:r>
          </a:p>
          <a:p>
            <a:pPr marL="0" marR="279400" lvl="0" indent="0" algn="just" rtl="0">
              <a:spcBef>
                <a:spcPts val="800"/>
              </a:spcBef>
              <a:spcAft>
                <a:spcPts val="0"/>
              </a:spcAft>
              <a:buSzPts val="1100"/>
              <a:buNone/>
            </a:pPr>
            <a:r>
              <a:rPr lang="en" sz="1200" b="1" i="1">
                <a:solidFill>
                  <a:srgbClr val="DE8B26"/>
                </a:solidFill>
                <a:highlight>
                  <a:srgbClr val="FFFFFF"/>
                </a:highlight>
                <a:latin typeface="Source Sans Pro"/>
                <a:ea typeface="Source Sans Pro"/>
                <a:cs typeface="Source Sans Pro"/>
                <a:sym typeface="Source Sans Pro"/>
              </a:rPr>
              <a:t>Payroll journals are changed due to incorrect data input or budget constraints.</a:t>
            </a:r>
          </a:p>
          <a:p>
            <a:pPr marL="0" marR="279400" lvl="0" indent="0" algn="just" rtl="0">
              <a:spcBef>
                <a:spcPts val="800"/>
              </a:spcBef>
              <a:spcAft>
                <a:spcPts val="0"/>
              </a:spcAft>
              <a:buSzPts val="1100"/>
              <a:buNone/>
            </a:pPr>
            <a:r>
              <a:rPr lang="en" sz="1200" b="1" i="1">
                <a:solidFill>
                  <a:srgbClr val="DE8B26"/>
                </a:solidFill>
                <a:highlight>
                  <a:srgbClr val="FFFFFF"/>
                </a:highlight>
                <a:latin typeface="Source Sans Pro"/>
                <a:ea typeface="Source Sans Pro"/>
                <a:cs typeface="Source Sans Pro"/>
                <a:sym typeface="Source Sans Pro"/>
              </a:rPr>
              <a:t>Timing for transfers from one agency to another.</a:t>
            </a:r>
          </a:p>
          <a:p>
            <a:pPr marL="0" marR="279400" lvl="0" indent="0" algn="just" rtl="0">
              <a:spcBef>
                <a:spcPts val="800"/>
              </a:spcBef>
              <a:spcAft>
                <a:spcPts val="0"/>
              </a:spcAft>
              <a:buSzPts val="1100"/>
              <a:buNone/>
            </a:pPr>
            <a:r>
              <a:rPr lang="en" sz="1200" b="1" i="1">
                <a:solidFill>
                  <a:srgbClr val="DE8B26"/>
                </a:solidFill>
                <a:highlight>
                  <a:srgbClr val="FFFFFF"/>
                </a:highlight>
                <a:latin typeface="Source Sans Pro"/>
                <a:ea typeface="Source Sans Pro"/>
                <a:cs typeface="Source Sans Pro"/>
                <a:sym typeface="Source Sans Pro"/>
              </a:rPr>
              <a:t>Garnishments withheld from paychecks but not immediately remitted to creditor.</a:t>
            </a:r>
            <a:endParaRPr sz="1200" b="1" i="1">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5427543" y="376775"/>
            <a:ext cx="2817000" cy="396900"/>
          </a:xfrm>
          <a:prstGeom prst="rect">
            <a:avLst/>
          </a:prstGeom>
        </p:spPr>
        <p:txBody>
          <a:bodyPr spcFirstLastPara="1" wrap="square" lIns="91425" tIns="91425" rIns="91425" bIns="91425" anchor="t" anchorCtr="0">
            <a:noAutofit/>
          </a:bodyPr>
          <a:lstStyle/>
          <a:p>
            <a:pPr algn="r">
              <a:buSzPts val="891"/>
            </a:pPr>
            <a:r>
              <a:rPr lang="en-US" sz="2000" b="1">
                <a:solidFill>
                  <a:srgbClr val="004D4C"/>
                </a:solidFill>
                <a:latin typeface="Source Sans Pro"/>
                <a:ea typeface="Source Sans Pro"/>
                <a:cs typeface="Source Sans Pro"/>
                <a:sym typeface="Source Sans Pro"/>
              </a:rPr>
              <a:t>Payroll Reconciliation </a:t>
            </a:r>
            <a:br>
              <a:rPr lang="en-US" sz="2000" b="1">
                <a:solidFill>
                  <a:srgbClr val="004D4C"/>
                </a:solidFill>
                <a:latin typeface="Source Sans Pro"/>
                <a:ea typeface="Source Sans Pro"/>
                <a:cs typeface="Source Sans Pro"/>
                <a:sym typeface="Source Sans Pro"/>
              </a:rPr>
            </a:br>
            <a:endParaRPr sz="1818">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164301E2-B7AB-7800-AC25-695B46198F99}"/>
              </a:ext>
            </a:extLst>
          </p:cNvPr>
          <p:cNvSpPr/>
          <p:nvPr/>
        </p:nvSpPr>
        <p:spPr>
          <a:xfrm>
            <a:off x="0" y="445025"/>
            <a:ext cx="9162900" cy="4698474"/>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CE969ED1-6FE1-3FCC-9DB3-D4B91F7240E7}"/>
              </a:ext>
            </a:extLst>
          </p:cNvPr>
          <p:cNvSpPr>
            <a:spLocks noGrp="1"/>
          </p:cNvSpPr>
          <p:nvPr>
            <p:ph type="title"/>
          </p:nvPr>
        </p:nvSpPr>
        <p:spPr/>
        <p:txBody>
          <a:bodyPr>
            <a:noAutofit/>
          </a:bodyPr>
          <a:lstStyle/>
          <a:p>
            <a:r>
              <a:rPr lang="en-US" sz="2000" b="1">
                <a:solidFill>
                  <a:schemeClr val="bg1"/>
                </a:solidFill>
                <a:latin typeface="PT Serif" panose="020A0603040505020204" pitchFamily="18" charset="0"/>
              </a:rPr>
              <a:t>HR should verify Accounting Lines to Payroll Register</a:t>
            </a:r>
            <a:br>
              <a:rPr lang="en-US" sz="2000"/>
            </a:br>
            <a:endParaRPr lang="en-US" sz="2000"/>
          </a:p>
        </p:txBody>
      </p:sp>
      <p:sp>
        <p:nvSpPr>
          <p:cNvPr id="4" name="Text Placeholder 3">
            <a:extLst>
              <a:ext uri="{FF2B5EF4-FFF2-40B4-BE49-F238E27FC236}">
                <a16:creationId xmlns:a16="http://schemas.microsoft.com/office/drawing/2014/main" id="{A7B4BAFA-9EBC-8001-0353-475A1A03AD0E}"/>
              </a:ext>
            </a:extLst>
          </p:cNvPr>
          <p:cNvSpPr>
            <a:spLocks noGrp="1"/>
          </p:cNvSpPr>
          <p:nvPr>
            <p:ph type="body" idx="2"/>
          </p:nvPr>
        </p:nvSpPr>
        <p:spPr>
          <a:xfrm>
            <a:off x="4742329" y="1017725"/>
            <a:ext cx="4089971" cy="3551150"/>
          </a:xfrm>
        </p:spPr>
        <p:txBody>
          <a:bodyPr/>
          <a:lstStyle/>
          <a:p>
            <a:pPr marL="139700" indent="0">
              <a:buNone/>
            </a:pPr>
            <a:r>
              <a:rPr lang="en-US" sz="1600" b="1">
                <a:solidFill>
                  <a:schemeClr val="accent4"/>
                </a:solidFill>
              </a:rPr>
              <a:t>Start by running the reports shown.</a:t>
            </a:r>
          </a:p>
          <a:p>
            <a:endParaRPr lang="en-US" sz="1600" b="1"/>
          </a:p>
          <a:p>
            <a:endParaRPr lang="en-US"/>
          </a:p>
          <a:p>
            <a:endParaRPr lang="en-US"/>
          </a:p>
          <a:p>
            <a:endParaRPr lang="en-US"/>
          </a:p>
          <a:p>
            <a:endParaRPr lang="en-US"/>
          </a:p>
          <a:p>
            <a:endParaRPr lang="en-US"/>
          </a:p>
          <a:p>
            <a:endParaRPr lang="en-US"/>
          </a:p>
          <a:p>
            <a:endParaRPr lang="en-US"/>
          </a:p>
          <a:p>
            <a:endParaRPr lang="en-US"/>
          </a:p>
        </p:txBody>
      </p:sp>
      <p:pic>
        <p:nvPicPr>
          <p:cNvPr id="12" name="Picture 11">
            <a:extLst>
              <a:ext uri="{FF2B5EF4-FFF2-40B4-BE49-F238E27FC236}">
                <a16:creationId xmlns:a16="http://schemas.microsoft.com/office/drawing/2014/main" id="{26D163BE-7E5C-E8CC-85E1-18774DACC924}"/>
              </a:ext>
            </a:extLst>
          </p:cNvPr>
          <p:cNvPicPr>
            <a:picLocks noChangeAspect="1"/>
          </p:cNvPicPr>
          <p:nvPr/>
        </p:nvPicPr>
        <p:blipFill>
          <a:blip r:embed="rId3"/>
          <a:stretch>
            <a:fillRect/>
          </a:stretch>
        </p:blipFill>
        <p:spPr>
          <a:xfrm>
            <a:off x="200985" y="2860675"/>
            <a:ext cx="3548382" cy="1937145"/>
          </a:xfrm>
          <a:prstGeom prst="rect">
            <a:avLst/>
          </a:prstGeom>
          <a:ln w="12700">
            <a:solidFill>
              <a:schemeClr val="tx1"/>
            </a:solidFill>
          </a:ln>
        </p:spPr>
      </p:pic>
      <p:pic>
        <p:nvPicPr>
          <p:cNvPr id="14" name="Picture 13">
            <a:extLst>
              <a:ext uri="{FF2B5EF4-FFF2-40B4-BE49-F238E27FC236}">
                <a16:creationId xmlns:a16="http://schemas.microsoft.com/office/drawing/2014/main" id="{7EE99649-B995-E486-56D3-00C4A0CD4290}"/>
              </a:ext>
            </a:extLst>
          </p:cNvPr>
          <p:cNvPicPr>
            <a:picLocks noChangeAspect="1"/>
          </p:cNvPicPr>
          <p:nvPr/>
        </p:nvPicPr>
        <p:blipFill>
          <a:blip r:embed="rId4"/>
          <a:stretch>
            <a:fillRect/>
          </a:stretch>
        </p:blipFill>
        <p:spPr>
          <a:xfrm>
            <a:off x="306584" y="1336492"/>
            <a:ext cx="3752381" cy="1295238"/>
          </a:xfrm>
          <a:prstGeom prst="rect">
            <a:avLst/>
          </a:prstGeom>
          <a:ln>
            <a:solidFill>
              <a:schemeClr val="tx1"/>
            </a:solidFill>
          </a:ln>
        </p:spPr>
      </p:pic>
      <p:pic>
        <p:nvPicPr>
          <p:cNvPr id="18" name="Picture 17">
            <a:extLst>
              <a:ext uri="{FF2B5EF4-FFF2-40B4-BE49-F238E27FC236}">
                <a16:creationId xmlns:a16="http://schemas.microsoft.com/office/drawing/2014/main" id="{FCD978EA-7AD9-6507-972B-EB8C0C5275F4}"/>
              </a:ext>
            </a:extLst>
          </p:cNvPr>
          <p:cNvPicPr>
            <a:picLocks noChangeAspect="1"/>
          </p:cNvPicPr>
          <p:nvPr/>
        </p:nvPicPr>
        <p:blipFill>
          <a:blip r:embed="rId5"/>
          <a:stretch>
            <a:fillRect/>
          </a:stretch>
        </p:blipFill>
        <p:spPr>
          <a:xfrm>
            <a:off x="3892772" y="3136859"/>
            <a:ext cx="5126723" cy="1835343"/>
          </a:xfrm>
          <a:prstGeom prst="rect">
            <a:avLst/>
          </a:prstGeom>
          <a:ln w="12700">
            <a:solidFill>
              <a:schemeClr val="tx1"/>
            </a:solidFill>
          </a:ln>
        </p:spPr>
      </p:pic>
      <p:pic>
        <p:nvPicPr>
          <p:cNvPr id="20" name="Picture 19">
            <a:extLst>
              <a:ext uri="{FF2B5EF4-FFF2-40B4-BE49-F238E27FC236}">
                <a16:creationId xmlns:a16="http://schemas.microsoft.com/office/drawing/2014/main" id="{3936F03A-997C-8CEA-7532-9BE7A04C4058}"/>
              </a:ext>
            </a:extLst>
          </p:cNvPr>
          <p:cNvPicPr>
            <a:picLocks noChangeAspect="1"/>
          </p:cNvPicPr>
          <p:nvPr/>
        </p:nvPicPr>
        <p:blipFill>
          <a:blip r:embed="rId6"/>
          <a:stretch>
            <a:fillRect/>
          </a:stretch>
        </p:blipFill>
        <p:spPr>
          <a:xfrm>
            <a:off x="4169680" y="1885180"/>
            <a:ext cx="4832400" cy="686570"/>
          </a:xfrm>
          <a:prstGeom prst="rect">
            <a:avLst/>
          </a:prstGeom>
          <a:ln w="12700">
            <a:solidFill>
              <a:schemeClr val="tx1"/>
            </a:solidFill>
          </a:ln>
        </p:spPr>
      </p:pic>
      <p:pic>
        <p:nvPicPr>
          <p:cNvPr id="6" name="Google Shape;95;p17">
            <a:extLst>
              <a:ext uri="{FF2B5EF4-FFF2-40B4-BE49-F238E27FC236}">
                <a16:creationId xmlns:a16="http://schemas.microsoft.com/office/drawing/2014/main" id="{DCB799F7-BE00-C7F4-6D33-E85487C9E9B8}"/>
              </a:ext>
            </a:extLst>
          </p:cNvPr>
          <p:cNvPicPr preferRelativeResize="0"/>
          <p:nvPr/>
        </p:nvPicPr>
        <p:blipFill>
          <a:blip r:embed="rId7">
            <a:alphaModFix/>
          </a:blip>
          <a:stretch>
            <a:fillRect/>
          </a:stretch>
        </p:blipFill>
        <p:spPr>
          <a:xfrm>
            <a:off x="4581450" y="1088969"/>
            <a:ext cx="267493" cy="265449"/>
          </a:xfrm>
          <a:prstGeom prst="rect">
            <a:avLst/>
          </a:prstGeom>
          <a:noFill/>
          <a:ln>
            <a:noFill/>
          </a:ln>
        </p:spPr>
      </p:pic>
      <p:sp>
        <p:nvSpPr>
          <p:cNvPr id="7" name="Google Shape;98;p17">
            <a:extLst>
              <a:ext uri="{FF2B5EF4-FFF2-40B4-BE49-F238E27FC236}">
                <a16:creationId xmlns:a16="http://schemas.microsoft.com/office/drawing/2014/main" id="{6091EC20-18E8-D057-B85B-BE3F1E68F1FF}"/>
              </a:ext>
            </a:extLst>
          </p:cNvPr>
          <p:cNvSpPr txBox="1">
            <a:spLocks/>
          </p:cNvSpPr>
          <p:nvPr/>
        </p:nvSpPr>
        <p:spPr>
          <a:xfrm>
            <a:off x="5316707" y="-11879"/>
            <a:ext cx="2817000" cy="39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buSzPts val="891"/>
            </a:pPr>
            <a:r>
              <a:rPr lang="en-US" sz="2000" b="1">
                <a:solidFill>
                  <a:srgbClr val="004D4C"/>
                </a:solidFill>
                <a:latin typeface="Source Sans Pro"/>
                <a:ea typeface="Source Sans Pro"/>
                <a:cs typeface="Source Sans Pro"/>
                <a:sym typeface="Source Sans Pro"/>
              </a:rPr>
              <a:t>Payroll Reconciliation </a:t>
            </a:r>
            <a:br>
              <a:rPr lang="en-US" sz="2000" b="1">
                <a:solidFill>
                  <a:srgbClr val="004D4C"/>
                </a:solidFill>
                <a:latin typeface="Source Sans Pro"/>
                <a:ea typeface="Source Sans Pro"/>
                <a:cs typeface="Source Sans Pro"/>
                <a:sym typeface="Source Sans Pro"/>
              </a:rPr>
            </a:br>
            <a:endParaRPr lang="en-US" sz="1818">
              <a:solidFill>
                <a:srgbClr val="004D4C"/>
              </a:solidFill>
              <a:latin typeface="PT Serif"/>
              <a:ea typeface="PT Serif"/>
              <a:cs typeface="PT Serif"/>
              <a:sym typeface="PT Serif"/>
            </a:endParaRPr>
          </a:p>
        </p:txBody>
      </p:sp>
      <p:pic>
        <p:nvPicPr>
          <p:cNvPr id="8" name="Google Shape;99;p17">
            <a:extLst>
              <a:ext uri="{FF2B5EF4-FFF2-40B4-BE49-F238E27FC236}">
                <a16:creationId xmlns:a16="http://schemas.microsoft.com/office/drawing/2014/main" id="{9DB6533C-CBC7-32BB-2B6B-FABB9B15869B}"/>
              </a:ext>
            </a:extLst>
          </p:cNvPr>
          <p:cNvPicPr preferRelativeResize="0"/>
          <p:nvPr/>
        </p:nvPicPr>
        <p:blipFill rotWithShape="1">
          <a:blip r:embed="rId8">
            <a:alphaModFix/>
          </a:blip>
          <a:srcRect l="53471" t="-1650" b="1649"/>
          <a:stretch/>
        </p:blipFill>
        <p:spPr>
          <a:xfrm rot="10800000">
            <a:off x="8133707" y="126258"/>
            <a:ext cx="957400" cy="260400"/>
          </a:xfrm>
          <a:prstGeom prst="rect">
            <a:avLst/>
          </a:prstGeom>
          <a:noFill/>
          <a:ln>
            <a:noFill/>
          </a:ln>
        </p:spPr>
      </p:pic>
      <p:pic>
        <p:nvPicPr>
          <p:cNvPr id="9" name="Picture 2">
            <a:extLst>
              <a:ext uri="{FF2B5EF4-FFF2-40B4-BE49-F238E27FC236}">
                <a16:creationId xmlns:a16="http://schemas.microsoft.com/office/drawing/2014/main" id="{51CB8A7F-223B-CA53-FE08-D2C8CDEA83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93" y="37297"/>
            <a:ext cx="1663098" cy="3575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8661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1;p16">
            <a:extLst>
              <a:ext uri="{FF2B5EF4-FFF2-40B4-BE49-F238E27FC236}">
                <a16:creationId xmlns:a16="http://schemas.microsoft.com/office/drawing/2014/main" id="{BE57A3BD-5A40-F2C6-4FA2-89AAF26074D5}"/>
              </a:ext>
            </a:extLst>
          </p:cNvPr>
          <p:cNvSpPr/>
          <p:nvPr/>
        </p:nvSpPr>
        <p:spPr>
          <a:xfrm>
            <a:off x="0" y="505690"/>
            <a:ext cx="9162900" cy="4637809"/>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D4D633B5-3A47-F7F3-8D1D-03A8115BCE83}"/>
              </a:ext>
            </a:extLst>
          </p:cNvPr>
          <p:cNvSpPr>
            <a:spLocks noGrp="1"/>
          </p:cNvSpPr>
          <p:nvPr>
            <p:ph type="title"/>
          </p:nvPr>
        </p:nvSpPr>
        <p:spPr>
          <a:xfrm>
            <a:off x="265729" y="954153"/>
            <a:ext cx="1526064" cy="2107941"/>
          </a:xfrm>
        </p:spPr>
        <p:txBody>
          <a:bodyPr>
            <a:noAutofit/>
          </a:bodyPr>
          <a:lstStyle/>
          <a:p>
            <a:r>
              <a:rPr lang="en-US" sz="1600" b="1">
                <a:solidFill>
                  <a:schemeClr val="accent4"/>
                </a:solidFill>
              </a:rPr>
              <a:t>Create pivot from accounting line data using the run date and budget date in columns.  </a:t>
            </a:r>
          </a:p>
        </p:txBody>
      </p:sp>
      <p:sp>
        <p:nvSpPr>
          <p:cNvPr id="3" name="Text Placeholder 2">
            <a:extLst>
              <a:ext uri="{FF2B5EF4-FFF2-40B4-BE49-F238E27FC236}">
                <a16:creationId xmlns:a16="http://schemas.microsoft.com/office/drawing/2014/main" id="{111DBBF4-02EE-B8F9-CE74-73DC6A052A07}"/>
              </a:ext>
            </a:extLst>
          </p:cNvPr>
          <p:cNvSpPr>
            <a:spLocks noGrp="1"/>
          </p:cNvSpPr>
          <p:nvPr>
            <p:ph type="body" idx="1"/>
          </p:nvPr>
        </p:nvSpPr>
        <p:spPr>
          <a:xfrm>
            <a:off x="97005" y="3135376"/>
            <a:ext cx="1597783" cy="1788704"/>
          </a:xfrm>
        </p:spPr>
        <p:txBody>
          <a:bodyPr>
            <a:normAutofit fontScale="92500" lnSpcReduction="20000"/>
          </a:bodyPr>
          <a:lstStyle/>
          <a:p>
            <a:pPr marL="114300" indent="0">
              <a:buNone/>
            </a:pPr>
            <a:r>
              <a:rPr lang="en-US" b="1">
                <a:solidFill>
                  <a:schemeClr val="bg1"/>
                </a:solidFill>
              </a:rPr>
              <a:t>Using the final page of the payroll register pay period total line.</a:t>
            </a:r>
          </a:p>
        </p:txBody>
      </p:sp>
      <p:pic>
        <p:nvPicPr>
          <p:cNvPr id="5" name="Picture 4">
            <a:extLst>
              <a:ext uri="{FF2B5EF4-FFF2-40B4-BE49-F238E27FC236}">
                <a16:creationId xmlns:a16="http://schemas.microsoft.com/office/drawing/2014/main" id="{0C3A85D9-98A3-9168-D18B-DF9EBF48D0A3}"/>
              </a:ext>
            </a:extLst>
          </p:cNvPr>
          <p:cNvPicPr>
            <a:picLocks noChangeAspect="1"/>
          </p:cNvPicPr>
          <p:nvPr/>
        </p:nvPicPr>
        <p:blipFill>
          <a:blip r:embed="rId3"/>
          <a:stretch>
            <a:fillRect/>
          </a:stretch>
        </p:blipFill>
        <p:spPr>
          <a:xfrm>
            <a:off x="1791793" y="3203625"/>
            <a:ext cx="7297089" cy="1851300"/>
          </a:xfrm>
          <a:prstGeom prst="rect">
            <a:avLst/>
          </a:prstGeom>
        </p:spPr>
      </p:pic>
      <p:pic>
        <p:nvPicPr>
          <p:cNvPr id="7" name="Picture 6">
            <a:extLst>
              <a:ext uri="{FF2B5EF4-FFF2-40B4-BE49-F238E27FC236}">
                <a16:creationId xmlns:a16="http://schemas.microsoft.com/office/drawing/2014/main" id="{98ADA232-04ED-E740-0BFC-16136A5302B8}"/>
              </a:ext>
            </a:extLst>
          </p:cNvPr>
          <p:cNvPicPr>
            <a:picLocks noChangeAspect="1"/>
          </p:cNvPicPr>
          <p:nvPr/>
        </p:nvPicPr>
        <p:blipFill>
          <a:blip r:embed="rId4"/>
          <a:stretch>
            <a:fillRect/>
          </a:stretch>
        </p:blipFill>
        <p:spPr>
          <a:xfrm>
            <a:off x="1944512" y="903109"/>
            <a:ext cx="7119722" cy="2073531"/>
          </a:xfrm>
          <a:prstGeom prst="rect">
            <a:avLst/>
          </a:prstGeom>
        </p:spPr>
      </p:pic>
      <p:sp>
        <p:nvSpPr>
          <p:cNvPr id="8" name="TextBox 7">
            <a:extLst>
              <a:ext uri="{FF2B5EF4-FFF2-40B4-BE49-F238E27FC236}">
                <a16:creationId xmlns:a16="http://schemas.microsoft.com/office/drawing/2014/main" id="{9C6290AC-78EE-1B70-3AA5-00D177C350C3}"/>
              </a:ext>
            </a:extLst>
          </p:cNvPr>
          <p:cNvSpPr txBox="1"/>
          <p:nvPr/>
        </p:nvSpPr>
        <p:spPr>
          <a:xfrm>
            <a:off x="6068290" y="109427"/>
            <a:ext cx="4585854" cy="338554"/>
          </a:xfrm>
          <a:prstGeom prst="rect">
            <a:avLst/>
          </a:prstGeom>
          <a:noFill/>
        </p:spPr>
        <p:txBody>
          <a:bodyPr wrap="square">
            <a:spAutoFit/>
          </a:bodyPr>
          <a:lstStyle/>
          <a:p>
            <a:r>
              <a:rPr lang="en-US" sz="1600" b="1">
                <a:solidFill>
                  <a:srgbClr val="004D4C"/>
                </a:solidFill>
                <a:latin typeface="Source Sans Pro"/>
                <a:ea typeface="Source Sans Pro"/>
                <a:cs typeface="Source Sans Pro"/>
                <a:sym typeface="Source Sans Pro"/>
              </a:rPr>
              <a:t>Payroll Reconciliation </a:t>
            </a:r>
            <a:endParaRPr lang="en-US" sz="1600"/>
          </a:p>
        </p:txBody>
      </p:sp>
      <p:pic>
        <p:nvPicPr>
          <p:cNvPr id="9" name="Google Shape;99;p17">
            <a:extLst>
              <a:ext uri="{FF2B5EF4-FFF2-40B4-BE49-F238E27FC236}">
                <a16:creationId xmlns:a16="http://schemas.microsoft.com/office/drawing/2014/main" id="{59F15CF3-66DD-BFED-49A9-454956EA116F}"/>
              </a:ext>
            </a:extLst>
          </p:cNvPr>
          <p:cNvPicPr preferRelativeResize="0"/>
          <p:nvPr/>
        </p:nvPicPr>
        <p:blipFill rotWithShape="1">
          <a:blip r:embed="rId5">
            <a:alphaModFix/>
          </a:blip>
          <a:srcRect l="53471" t="-1650" b="1649"/>
          <a:stretch/>
        </p:blipFill>
        <p:spPr>
          <a:xfrm rot="10800000">
            <a:off x="8012329" y="124816"/>
            <a:ext cx="1131671" cy="307777"/>
          </a:xfrm>
          <a:prstGeom prst="rect">
            <a:avLst/>
          </a:prstGeom>
          <a:noFill/>
          <a:ln>
            <a:noFill/>
          </a:ln>
        </p:spPr>
      </p:pic>
      <p:pic>
        <p:nvPicPr>
          <p:cNvPr id="10" name="Picture 2">
            <a:extLst>
              <a:ext uri="{FF2B5EF4-FFF2-40B4-BE49-F238E27FC236}">
                <a16:creationId xmlns:a16="http://schemas.microsoft.com/office/drawing/2014/main" id="{AD88758A-844C-2A17-875C-E7C7D1140F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05" y="41286"/>
            <a:ext cx="1891606" cy="4066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5165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81;p16">
            <a:extLst>
              <a:ext uri="{FF2B5EF4-FFF2-40B4-BE49-F238E27FC236}">
                <a16:creationId xmlns:a16="http://schemas.microsoft.com/office/drawing/2014/main" id="{C76EACFC-BDA4-E113-65B1-1723823A7BA8}"/>
              </a:ext>
            </a:extLst>
          </p:cNvPr>
          <p:cNvSpPr/>
          <p:nvPr/>
        </p:nvSpPr>
        <p:spPr>
          <a:xfrm>
            <a:off x="0" y="505690"/>
            <a:ext cx="9162900" cy="4637809"/>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ABCEFFA-5F89-C66A-248F-FCB4161E4BE1}"/>
              </a:ext>
            </a:extLst>
          </p:cNvPr>
          <p:cNvSpPr>
            <a:spLocks noGrp="1"/>
          </p:cNvSpPr>
          <p:nvPr>
            <p:ph type="title"/>
          </p:nvPr>
        </p:nvSpPr>
        <p:spPr>
          <a:xfrm>
            <a:off x="311700" y="445025"/>
            <a:ext cx="8520600" cy="639704"/>
          </a:xfrm>
        </p:spPr>
        <p:txBody>
          <a:bodyPr>
            <a:noAutofit/>
          </a:bodyPr>
          <a:lstStyle/>
          <a:p>
            <a:r>
              <a:rPr lang="en-US" sz="1800" b="1">
                <a:solidFill>
                  <a:schemeClr val="accent4">
                    <a:lumMod val="75000"/>
                  </a:schemeClr>
                </a:solidFill>
                <a:latin typeface="PT Serif" panose="020A0603040505020204" pitchFamily="18" charset="0"/>
              </a:rPr>
              <a:t>Accounting team will verify that the HCM accounting matches what is posted in FIN.</a:t>
            </a:r>
          </a:p>
        </p:txBody>
      </p:sp>
      <p:sp>
        <p:nvSpPr>
          <p:cNvPr id="3" name="Text Placeholder 2">
            <a:extLst>
              <a:ext uri="{FF2B5EF4-FFF2-40B4-BE49-F238E27FC236}">
                <a16:creationId xmlns:a16="http://schemas.microsoft.com/office/drawing/2014/main" id="{3BBFEA0F-E374-A4A5-2564-9AC81CC713A3}"/>
              </a:ext>
            </a:extLst>
          </p:cNvPr>
          <p:cNvSpPr>
            <a:spLocks noGrp="1"/>
          </p:cNvSpPr>
          <p:nvPr>
            <p:ph type="body" idx="1"/>
          </p:nvPr>
        </p:nvSpPr>
        <p:spPr>
          <a:xfrm>
            <a:off x="311699" y="1405914"/>
            <a:ext cx="8520600" cy="3416400"/>
          </a:xfrm>
        </p:spPr>
        <p:txBody>
          <a:bodyPr/>
          <a:lstStyle/>
          <a:p>
            <a:pPr>
              <a:buClr>
                <a:schemeClr val="bg1"/>
              </a:buClr>
            </a:pPr>
            <a:r>
              <a:rPr lang="en-US" b="1">
                <a:solidFill>
                  <a:schemeClr val="bg1"/>
                </a:solidFill>
                <a:latin typeface="PT Serif" panose="020A0603040505020204" pitchFamily="18" charset="0"/>
              </a:rPr>
              <a:t>In FIN run NMS_GL_JOURNAL_LINE</a:t>
            </a:r>
          </a:p>
          <a:p>
            <a:pPr>
              <a:buClr>
                <a:schemeClr val="bg1"/>
              </a:buClr>
            </a:pPr>
            <a:r>
              <a:rPr lang="en-US" b="1">
                <a:solidFill>
                  <a:schemeClr val="bg1"/>
                </a:solidFill>
                <a:latin typeface="PT Serif" panose="020A0603040505020204" pitchFamily="18" charset="0"/>
              </a:rPr>
              <a:t>Create pivot for Payroll journals.  Compare the FIN pivot to the HCM pivot.</a:t>
            </a:r>
          </a:p>
          <a:p>
            <a:pPr>
              <a:buClr>
                <a:schemeClr val="bg1"/>
              </a:buClr>
            </a:pPr>
            <a:r>
              <a:rPr lang="en-US" b="1">
                <a:solidFill>
                  <a:schemeClr val="bg1"/>
                </a:solidFill>
                <a:latin typeface="PT Serif" panose="020A0603040505020204" pitchFamily="18" charset="0"/>
              </a:rPr>
              <a:t>Pull in AP journals.</a:t>
            </a:r>
          </a:p>
          <a:p>
            <a:pPr>
              <a:buClr>
                <a:schemeClr val="bg1"/>
              </a:buClr>
            </a:pPr>
            <a:r>
              <a:rPr lang="en-US" b="1">
                <a:solidFill>
                  <a:schemeClr val="bg1"/>
                </a:solidFill>
                <a:latin typeface="PT Serif" panose="020A0603040505020204" pitchFamily="18" charset="0"/>
              </a:rPr>
              <a:t>Verify that AP journals match liabilities.</a:t>
            </a:r>
          </a:p>
          <a:p>
            <a:endParaRPr lang="en-US" b="1">
              <a:solidFill>
                <a:schemeClr val="bg1"/>
              </a:solidFill>
              <a:latin typeface="PT Serif" panose="020A0603040505020204" pitchFamily="18" charset="0"/>
            </a:endParaRPr>
          </a:p>
          <a:p>
            <a:pPr marL="114300" indent="0">
              <a:buNone/>
            </a:pPr>
            <a:endParaRPr lang="en-US">
              <a:solidFill>
                <a:schemeClr val="accent4">
                  <a:lumMod val="75000"/>
                </a:schemeClr>
              </a:solidFill>
            </a:endParaRPr>
          </a:p>
          <a:p>
            <a:pPr marL="114300" indent="0">
              <a:buNone/>
            </a:pPr>
            <a:r>
              <a:rPr lang="en-US">
                <a:solidFill>
                  <a:schemeClr val="accent4">
                    <a:lumMod val="75000"/>
                  </a:schemeClr>
                </a:solidFill>
              </a:rPr>
              <a:t>The most common cause of out of balances in the FIN data is due to an employee transfer or a garnishment.  The accounting team may need your assistance with running some garnishment queries that only HR staff can run.</a:t>
            </a:r>
          </a:p>
        </p:txBody>
      </p:sp>
      <p:pic>
        <p:nvPicPr>
          <p:cNvPr id="4" name="Google Shape;99;p17">
            <a:extLst>
              <a:ext uri="{FF2B5EF4-FFF2-40B4-BE49-F238E27FC236}">
                <a16:creationId xmlns:a16="http://schemas.microsoft.com/office/drawing/2014/main" id="{B9CBDF6F-83D0-51FE-F1D0-5FD80297A4ED}"/>
              </a:ext>
            </a:extLst>
          </p:cNvPr>
          <p:cNvPicPr preferRelativeResize="0"/>
          <p:nvPr/>
        </p:nvPicPr>
        <p:blipFill rotWithShape="1">
          <a:blip r:embed="rId3">
            <a:alphaModFix/>
          </a:blip>
          <a:srcRect l="53471" t="-1650" b="1649"/>
          <a:stretch/>
        </p:blipFill>
        <p:spPr>
          <a:xfrm rot="10800000">
            <a:off x="8133707" y="126258"/>
            <a:ext cx="957400" cy="260400"/>
          </a:xfrm>
          <a:prstGeom prst="rect">
            <a:avLst/>
          </a:prstGeom>
          <a:noFill/>
          <a:ln>
            <a:noFill/>
          </a:ln>
        </p:spPr>
      </p:pic>
      <p:sp>
        <p:nvSpPr>
          <p:cNvPr id="7" name="TextBox 6">
            <a:extLst>
              <a:ext uri="{FF2B5EF4-FFF2-40B4-BE49-F238E27FC236}">
                <a16:creationId xmlns:a16="http://schemas.microsoft.com/office/drawing/2014/main" id="{A0EA6AAF-F4A3-932D-B9BD-A0051C5AF1C0}"/>
              </a:ext>
            </a:extLst>
          </p:cNvPr>
          <p:cNvSpPr txBox="1"/>
          <p:nvPr/>
        </p:nvSpPr>
        <p:spPr>
          <a:xfrm>
            <a:off x="6089073" y="126257"/>
            <a:ext cx="4572000" cy="307777"/>
          </a:xfrm>
          <a:prstGeom prst="rect">
            <a:avLst/>
          </a:prstGeom>
          <a:noFill/>
        </p:spPr>
        <p:txBody>
          <a:bodyPr wrap="square">
            <a:spAutoFit/>
          </a:bodyPr>
          <a:lstStyle/>
          <a:p>
            <a:r>
              <a:rPr lang="en-US" sz="1400" b="1">
                <a:solidFill>
                  <a:srgbClr val="004D4C"/>
                </a:solidFill>
                <a:latin typeface="Source Sans Pro"/>
                <a:ea typeface="Source Sans Pro"/>
                <a:cs typeface="Source Sans Pro"/>
                <a:sym typeface="Source Sans Pro"/>
              </a:rPr>
              <a:t>Payroll Reconciliation </a:t>
            </a:r>
            <a:endParaRPr lang="en-US"/>
          </a:p>
        </p:txBody>
      </p:sp>
      <p:pic>
        <p:nvPicPr>
          <p:cNvPr id="9" name="Google Shape;139;p20">
            <a:extLst>
              <a:ext uri="{FF2B5EF4-FFF2-40B4-BE49-F238E27FC236}">
                <a16:creationId xmlns:a16="http://schemas.microsoft.com/office/drawing/2014/main" id="{AF6CA1E9-6429-F309-D74B-E8546C240866}"/>
              </a:ext>
            </a:extLst>
          </p:cNvPr>
          <p:cNvPicPr preferRelativeResize="0"/>
          <p:nvPr/>
        </p:nvPicPr>
        <p:blipFill>
          <a:blip r:embed="rId4">
            <a:alphaModFix/>
          </a:blip>
          <a:stretch>
            <a:fillRect/>
          </a:stretch>
        </p:blipFill>
        <p:spPr>
          <a:xfrm>
            <a:off x="177952" y="3734481"/>
            <a:ext cx="267493" cy="265449"/>
          </a:xfrm>
          <a:prstGeom prst="rect">
            <a:avLst/>
          </a:prstGeom>
          <a:noFill/>
          <a:ln>
            <a:noFill/>
          </a:ln>
        </p:spPr>
      </p:pic>
      <p:pic>
        <p:nvPicPr>
          <p:cNvPr id="10" name="Google Shape;113;p18">
            <a:extLst>
              <a:ext uri="{FF2B5EF4-FFF2-40B4-BE49-F238E27FC236}">
                <a16:creationId xmlns:a16="http://schemas.microsoft.com/office/drawing/2014/main" id="{806A7DD3-40A6-1E35-8F0B-A16651204D21}"/>
              </a:ext>
            </a:extLst>
          </p:cNvPr>
          <p:cNvPicPr preferRelativeResize="0"/>
          <p:nvPr/>
        </p:nvPicPr>
        <p:blipFill>
          <a:blip r:embed="rId5">
            <a:alphaModFix/>
          </a:blip>
          <a:stretch>
            <a:fillRect/>
          </a:stretch>
        </p:blipFill>
        <p:spPr>
          <a:xfrm>
            <a:off x="7266156" y="4631464"/>
            <a:ext cx="1877842" cy="572700"/>
          </a:xfrm>
          <a:prstGeom prst="rect">
            <a:avLst/>
          </a:prstGeom>
          <a:noFill/>
          <a:ln>
            <a:noFill/>
          </a:ln>
        </p:spPr>
      </p:pic>
      <p:pic>
        <p:nvPicPr>
          <p:cNvPr id="11" name="Picture 2">
            <a:extLst>
              <a:ext uri="{FF2B5EF4-FFF2-40B4-BE49-F238E27FC236}">
                <a16:creationId xmlns:a16="http://schemas.microsoft.com/office/drawing/2014/main" id="{3D0AA7EC-8944-4FF6-8DED-7979BF6E01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93" y="53110"/>
            <a:ext cx="1891606" cy="4066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91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D04A201-8D0D-5A28-030D-C857AF104239}"/>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4F7208E9-4499-8AC5-25EB-5EED9BC6E2B7}"/>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a:extLst>
              <a:ext uri="{FF2B5EF4-FFF2-40B4-BE49-F238E27FC236}">
                <a16:creationId xmlns:a16="http://schemas.microsoft.com/office/drawing/2014/main" id="{E684A10E-7597-5756-B8EB-9A7506CBA1E3}"/>
              </a:ext>
            </a:extLst>
          </p:cNvPr>
          <p:cNvPicPr preferRelativeResize="0"/>
          <p:nvPr/>
        </p:nvPicPr>
        <p:blipFill rotWithShape="1">
          <a:blip r:embed="rId4">
            <a:alphaModFix/>
          </a:blip>
          <a:srcRect/>
          <a:stretch/>
        </p:blipFill>
        <p:spPr>
          <a:xfrm>
            <a:off x="0" y="445025"/>
            <a:ext cx="3622964" cy="534700"/>
          </a:xfrm>
          <a:prstGeom prst="rect">
            <a:avLst/>
          </a:prstGeom>
          <a:noFill/>
          <a:ln>
            <a:noFill/>
          </a:ln>
        </p:spPr>
      </p:pic>
      <p:sp>
        <p:nvSpPr>
          <p:cNvPr id="135" name="Google Shape;135;p20">
            <a:extLst>
              <a:ext uri="{FF2B5EF4-FFF2-40B4-BE49-F238E27FC236}">
                <a16:creationId xmlns:a16="http://schemas.microsoft.com/office/drawing/2014/main" id="{3DA2D46D-5FD6-D66F-2F31-BFF1D0F180FE}"/>
              </a:ext>
            </a:extLst>
          </p:cNvPr>
          <p:cNvSpPr txBox="1">
            <a:spLocks noGrp="1"/>
          </p:cNvSpPr>
          <p:nvPr>
            <p:ph type="title"/>
          </p:nvPr>
        </p:nvSpPr>
        <p:spPr>
          <a:xfrm>
            <a:off x="44118" y="445025"/>
            <a:ext cx="3412591" cy="572700"/>
          </a:xfrm>
          <a:prstGeom prst="rect">
            <a:avLst/>
          </a:prstGeom>
        </p:spPr>
        <p:txBody>
          <a:bodyPr spcFirstLastPara="1" wrap="square" lIns="91425" tIns="91425" rIns="91425" bIns="91425" anchor="t" anchorCtr="0">
            <a:noAutofit/>
          </a:bodyPr>
          <a:lstStyle/>
          <a:p>
            <a:pPr lvl="0">
              <a:buSzPts val="990"/>
            </a:pPr>
            <a:r>
              <a:rPr lang="en-US" sz="2000" b="1">
                <a:solidFill>
                  <a:schemeClr val="bg1"/>
                </a:solidFill>
                <a:latin typeface="PT Serif" panose="020A0603040505020204" pitchFamily="18" charset="0"/>
              </a:rPr>
              <a:t>Other Issues to Consider</a:t>
            </a:r>
            <a:endParaRPr sz="2000" b="1">
              <a:solidFill>
                <a:schemeClr val="bg1"/>
              </a:solidFill>
              <a:latin typeface="PT Serif" panose="020A0603040505020204" pitchFamily="18" charset="0"/>
              <a:ea typeface="PT Serif"/>
              <a:cs typeface="PT Serif"/>
              <a:sym typeface="PT Serif"/>
            </a:endParaRPr>
          </a:p>
        </p:txBody>
      </p:sp>
      <p:pic>
        <p:nvPicPr>
          <p:cNvPr id="137" name="Google Shape;137;p20">
            <a:extLst>
              <a:ext uri="{FF2B5EF4-FFF2-40B4-BE49-F238E27FC236}">
                <a16:creationId xmlns:a16="http://schemas.microsoft.com/office/drawing/2014/main" id="{8F58AE1E-659A-ED3F-7F39-331114587D1A}"/>
              </a:ext>
            </a:extLst>
          </p:cNvPr>
          <p:cNvPicPr preferRelativeResize="0"/>
          <p:nvPr/>
        </p:nvPicPr>
        <p:blipFill>
          <a:blip r:embed="rId5">
            <a:alphaModFix/>
          </a:blip>
          <a:stretch>
            <a:fillRect/>
          </a:stretch>
        </p:blipFill>
        <p:spPr>
          <a:xfrm>
            <a:off x="447389" y="4554665"/>
            <a:ext cx="1877842" cy="572700"/>
          </a:xfrm>
          <a:prstGeom prst="rect">
            <a:avLst/>
          </a:prstGeom>
          <a:noFill/>
          <a:ln>
            <a:noFill/>
          </a:ln>
        </p:spPr>
      </p:pic>
      <p:sp>
        <p:nvSpPr>
          <p:cNvPr id="138" name="Google Shape;138;p20">
            <a:extLst>
              <a:ext uri="{FF2B5EF4-FFF2-40B4-BE49-F238E27FC236}">
                <a16:creationId xmlns:a16="http://schemas.microsoft.com/office/drawing/2014/main" id="{C1F7DDD6-AD1F-DC24-3BEA-EB44C1BF54A3}"/>
              </a:ext>
            </a:extLst>
          </p:cNvPr>
          <p:cNvSpPr txBox="1">
            <a:spLocks noGrp="1"/>
          </p:cNvSpPr>
          <p:nvPr>
            <p:ph type="body" idx="1"/>
          </p:nvPr>
        </p:nvSpPr>
        <p:spPr>
          <a:xfrm>
            <a:off x="357325" y="1476100"/>
            <a:ext cx="5595900" cy="1305813"/>
          </a:xfrm>
          <a:prstGeom prst="rect">
            <a:avLst/>
          </a:prstGeom>
        </p:spPr>
        <p:txBody>
          <a:bodyPr spcFirstLastPara="1" wrap="square" lIns="91425" tIns="91425" rIns="91425" bIns="91425" anchor="t" anchorCtr="0">
            <a:noAutofit/>
          </a:bodyPr>
          <a:lstStyle/>
          <a:p>
            <a:pPr>
              <a:buClr>
                <a:schemeClr val="accent4">
                  <a:lumMod val="75000"/>
                </a:schemeClr>
              </a:buClr>
            </a:pPr>
            <a:r>
              <a:rPr lang="en-US" sz="1600" b="1">
                <a:solidFill>
                  <a:schemeClr val="accent4">
                    <a:lumMod val="75000"/>
                  </a:schemeClr>
                </a:solidFill>
              </a:rPr>
              <a:t>Are all employees being paid?</a:t>
            </a:r>
          </a:p>
          <a:p>
            <a:pPr>
              <a:buClr>
                <a:schemeClr val="accent4">
                  <a:lumMod val="75000"/>
                </a:schemeClr>
              </a:buClr>
            </a:pPr>
            <a:r>
              <a:rPr lang="en-US" sz="1600" b="1">
                <a:solidFill>
                  <a:schemeClr val="accent4">
                    <a:lumMod val="75000"/>
                  </a:schemeClr>
                </a:solidFill>
              </a:rPr>
              <a:t>Are employees paid at the correct rate of pay?</a:t>
            </a:r>
          </a:p>
          <a:p>
            <a:pPr>
              <a:buClr>
                <a:schemeClr val="accent4">
                  <a:lumMod val="75000"/>
                </a:schemeClr>
              </a:buClr>
            </a:pPr>
            <a:r>
              <a:rPr lang="en-US" sz="1600" b="1">
                <a:solidFill>
                  <a:schemeClr val="accent4">
                    <a:lumMod val="75000"/>
                  </a:schemeClr>
                </a:solidFill>
              </a:rPr>
              <a:t>Do all employees have correct hours?</a:t>
            </a:r>
          </a:p>
          <a:p>
            <a:pPr>
              <a:buClr>
                <a:schemeClr val="accent4">
                  <a:lumMod val="75000"/>
                </a:schemeClr>
              </a:buClr>
            </a:pPr>
            <a:r>
              <a:rPr lang="en-US" sz="1600" b="1">
                <a:solidFill>
                  <a:schemeClr val="accent4">
                    <a:lumMod val="75000"/>
                  </a:schemeClr>
                </a:solidFill>
              </a:rPr>
              <a:t>Are the benefits correct?</a:t>
            </a:r>
          </a:p>
          <a:p>
            <a:pPr>
              <a:buClr>
                <a:schemeClr val="accent4">
                  <a:lumMod val="75000"/>
                </a:schemeClr>
              </a:buClr>
            </a:pPr>
            <a:r>
              <a:rPr lang="en-US" sz="1600" b="1">
                <a:solidFill>
                  <a:schemeClr val="accent4">
                    <a:lumMod val="75000"/>
                  </a:schemeClr>
                </a:solidFill>
              </a:rPr>
              <a:t>Are the taxes being taken out?</a:t>
            </a:r>
          </a:p>
          <a:p>
            <a:pPr>
              <a:buClr>
                <a:schemeClr val="accent4">
                  <a:lumMod val="75000"/>
                </a:schemeClr>
              </a:buClr>
            </a:pPr>
            <a:r>
              <a:rPr lang="en-US" sz="1600" b="1">
                <a:solidFill>
                  <a:schemeClr val="accent4">
                    <a:lumMod val="75000"/>
                  </a:schemeClr>
                </a:solidFill>
              </a:rPr>
              <a:t>Are PERA/ERB/RHC taken at correct rate?</a:t>
            </a:r>
          </a:p>
          <a:p>
            <a:pPr>
              <a:buClr>
                <a:schemeClr val="accent4">
                  <a:lumMod val="75000"/>
                </a:schemeClr>
              </a:buClr>
            </a:pPr>
            <a:r>
              <a:rPr lang="en-US" sz="1600" b="1">
                <a:solidFill>
                  <a:schemeClr val="accent4">
                    <a:lumMod val="75000"/>
                  </a:schemeClr>
                </a:solidFill>
              </a:rPr>
              <a:t>Are the expenses charged to the correct funding?</a:t>
            </a:r>
          </a:p>
          <a:p>
            <a:pPr>
              <a:buClr>
                <a:schemeClr val="accent4">
                  <a:lumMod val="75000"/>
                </a:schemeClr>
              </a:buClr>
            </a:pPr>
            <a:r>
              <a:rPr lang="en-US" sz="1600" b="1">
                <a:solidFill>
                  <a:schemeClr val="accent4">
                    <a:lumMod val="75000"/>
                  </a:schemeClr>
                </a:solidFill>
              </a:rPr>
              <a:t>Are the correct leaves being used?</a:t>
            </a:r>
          </a:p>
          <a:p>
            <a:pPr>
              <a:buClr>
                <a:schemeClr val="accent4">
                  <a:lumMod val="75000"/>
                </a:schemeClr>
              </a:buClr>
            </a:pPr>
            <a:r>
              <a:rPr lang="en-US" sz="1600" b="1">
                <a:solidFill>
                  <a:schemeClr val="accent4">
                    <a:lumMod val="75000"/>
                  </a:schemeClr>
                </a:solidFill>
              </a:rPr>
              <a:t>Are the correct TRC codes used?</a:t>
            </a:r>
          </a:p>
          <a:p>
            <a:pPr marL="0" lvl="0" indent="0" algn="l" rtl="0">
              <a:spcBef>
                <a:spcPts val="1900"/>
              </a:spcBef>
              <a:spcAft>
                <a:spcPts val="1200"/>
              </a:spcAft>
              <a:buSzPts val="852"/>
              <a:buNone/>
            </a:pPr>
            <a:endParaRPr sz="1000">
              <a:solidFill>
                <a:srgbClr val="DE8B26"/>
              </a:solidFill>
              <a:latin typeface="Source Sans Pro"/>
              <a:ea typeface="Source Sans Pro"/>
              <a:cs typeface="Source Sans Pro"/>
              <a:sym typeface="Source Sans Pro"/>
            </a:endParaRPr>
          </a:p>
        </p:txBody>
      </p:sp>
      <p:pic>
        <p:nvPicPr>
          <p:cNvPr id="139" name="Google Shape;139;p20">
            <a:extLst>
              <a:ext uri="{FF2B5EF4-FFF2-40B4-BE49-F238E27FC236}">
                <a16:creationId xmlns:a16="http://schemas.microsoft.com/office/drawing/2014/main" id="{D5BD0E9B-060D-B1C8-8853-85CF70CC0CDB}"/>
              </a:ext>
            </a:extLst>
          </p:cNvPr>
          <p:cNvPicPr preferRelativeResize="0"/>
          <p:nvPr/>
        </p:nvPicPr>
        <p:blipFill>
          <a:blip r:embed="rId6">
            <a:alphaModFix/>
          </a:blip>
          <a:stretch>
            <a:fillRect/>
          </a:stretch>
        </p:blipFill>
        <p:spPr>
          <a:xfrm>
            <a:off x="179896" y="1129827"/>
            <a:ext cx="267493" cy="265449"/>
          </a:xfrm>
          <a:prstGeom prst="rect">
            <a:avLst/>
          </a:prstGeom>
          <a:noFill/>
          <a:ln>
            <a:noFill/>
          </a:ln>
        </p:spPr>
      </p:pic>
      <p:pic>
        <p:nvPicPr>
          <p:cNvPr id="142" name="Google Shape;142;p20">
            <a:extLst>
              <a:ext uri="{FF2B5EF4-FFF2-40B4-BE49-F238E27FC236}">
                <a16:creationId xmlns:a16="http://schemas.microsoft.com/office/drawing/2014/main" id="{A967DDCC-6E35-999E-E38B-3D77E259C729}"/>
              </a:ext>
            </a:extLst>
          </p:cNvPr>
          <p:cNvPicPr preferRelativeResize="0"/>
          <p:nvPr/>
        </p:nvPicPr>
        <p:blipFill>
          <a:blip r:embed="rId7">
            <a:alphaModFix/>
          </a:blip>
          <a:stretch>
            <a:fillRect/>
          </a:stretch>
        </p:blipFill>
        <p:spPr>
          <a:xfrm>
            <a:off x="6013793" y="1017725"/>
            <a:ext cx="3130207" cy="4173599"/>
          </a:xfrm>
          <a:prstGeom prst="rect">
            <a:avLst/>
          </a:prstGeom>
          <a:noFill/>
          <a:ln>
            <a:noFill/>
          </a:ln>
        </p:spPr>
      </p:pic>
    </p:spTree>
    <p:custDataLst>
      <p:tags r:id="rId1"/>
    </p:custDataLst>
    <p:extLst>
      <p:ext uri="{BB962C8B-B14F-4D97-AF65-F5344CB8AC3E}">
        <p14:creationId xmlns:p14="http://schemas.microsoft.com/office/powerpoint/2010/main" val="161027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Year End Processes</a:t>
            </a:r>
            <a:endParaRPr sz="202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a:solidFill>
                  <a:schemeClr val="lt1"/>
                </a:solidFill>
                <a:latin typeface="Source Sans Pro"/>
                <a:ea typeface="Source Sans Pro"/>
                <a:cs typeface="Source Sans Pro"/>
                <a:sym typeface="Source Sans Pro"/>
              </a:rPr>
              <a:t>Clean up for calendar year end</a:t>
            </a:r>
            <a:endParaRPr sz="2500" b="1">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672936"/>
            <a:ext cx="8520600" cy="898689"/>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If agencies have collected overpayments directly from an employee, you must notify CPB of those collections.  If your agency had an overpayment of wages that had to be collected outside of payroll, CPB must include those paybacks in W-2 reporting.  Central payroll must also refund any FICA , PERA, or RHC contributions that maybe associated with those collections.   </a:t>
            </a: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545425" y="2791088"/>
            <a:ext cx="267493" cy="265449"/>
          </a:xfrm>
          <a:prstGeom prst="rect">
            <a:avLst/>
          </a:prstGeom>
          <a:noFill/>
          <a:ln>
            <a:noFill/>
          </a:ln>
        </p:spPr>
      </p:pic>
      <p:sp>
        <p:nvSpPr>
          <p:cNvPr id="111" name="Google Shape;111;p18"/>
          <p:cNvSpPr txBox="1">
            <a:spLocks noGrp="1"/>
          </p:cNvSpPr>
          <p:nvPr>
            <p:ph type="body" idx="1"/>
          </p:nvPr>
        </p:nvSpPr>
        <p:spPr>
          <a:xfrm>
            <a:off x="871921" y="2460551"/>
            <a:ext cx="8006100" cy="1097626"/>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FICA max—some employees maybe reaching out due to OASDI no longer being withheld from their paychecks.  If the employee’s wages  exceed $176,100.00 any amounts earned over that cap will not be taxed for OASDI.  The excess is still subject to Fed Med (Medicare) contributions.</a:t>
            </a: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112" name="Google Shape;112;p18"/>
          <p:cNvSpPr txBox="1">
            <a:spLocks noGrp="1"/>
          </p:cNvSpPr>
          <p:nvPr>
            <p:ph type="body" idx="1"/>
          </p:nvPr>
        </p:nvSpPr>
        <p:spPr>
          <a:xfrm>
            <a:off x="357325" y="3358687"/>
            <a:ext cx="8520600" cy="128598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b="1" i="1">
                <a:solidFill>
                  <a:srgbClr val="DE8B26"/>
                </a:solidFill>
                <a:latin typeface="Source Sans Pro"/>
                <a:ea typeface="Source Sans Pro"/>
                <a:cs typeface="Source Sans Pro"/>
                <a:sym typeface="Source Sans Pro"/>
              </a:rPr>
              <a:t>PERA max—a handful of employees are reaching the max contribution limits for PERA. CPB is reaching out to agencies that have employees at max.  We are requesting that the PERA contributions be changed to no retirement to ensure that excess contributions are not taken, but the wages are still reported.  CPB will also provide the information on the amount of contributions that need to be refunded due to cap being met mid pay cycle.  All employees will need to have their PERA changed back to contributing the first pay period of 2026.</a:t>
            </a:r>
            <a:endParaRPr sz="1200" b="1" i="1">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7000184" y="4433400"/>
            <a:ext cx="1877842" cy="572700"/>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W-2 Requests/Issues</a:t>
            </a:r>
            <a:endParaRPr sz="202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42715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1600" b="1">
                <a:solidFill>
                  <a:schemeClr val="accent4"/>
                </a:solidFill>
                <a:latin typeface="Source Sans Pro"/>
                <a:ea typeface="Source Sans Pro"/>
                <a:cs typeface="Source Sans Pro"/>
                <a:sym typeface="Source Sans Pro"/>
              </a:rPr>
              <a:t>Production of W-2 is the responsibility of CPB.</a:t>
            </a:r>
          </a:p>
          <a:p>
            <a:pPr marL="0" lvl="0" indent="0" algn="l" rtl="0">
              <a:spcBef>
                <a:spcPts val="0"/>
              </a:spcBef>
              <a:spcAft>
                <a:spcPts val="1200"/>
              </a:spcAft>
              <a:buSzPts val="852"/>
              <a:buNone/>
            </a:pPr>
            <a:endParaRPr sz="1600" b="1">
              <a:solidFill>
                <a:schemeClr val="lt1"/>
              </a:solidFill>
              <a:latin typeface="Source Sans Pro"/>
              <a:ea typeface="Source Sans Pro"/>
              <a:cs typeface="Source Sans Pro"/>
              <a:sym typeface="Source Sans Pro"/>
            </a:endParaRPr>
          </a:p>
        </p:txBody>
      </p:sp>
      <p:sp>
        <p:nvSpPr>
          <p:cNvPr id="138" name="Google Shape;138;p20"/>
          <p:cNvSpPr txBox="1">
            <a:spLocks noGrp="1"/>
          </p:cNvSpPr>
          <p:nvPr>
            <p:ph type="body" idx="1"/>
          </p:nvPr>
        </p:nvSpPr>
        <p:spPr>
          <a:xfrm>
            <a:off x="357325" y="1429555"/>
            <a:ext cx="5595900" cy="129207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050">
                <a:solidFill>
                  <a:schemeClr val="lt1"/>
                </a:solidFill>
                <a:latin typeface="Source Sans Pro"/>
                <a:ea typeface="Source Sans Pro"/>
                <a:cs typeface="Source Sans Pro"/>
                <a:sym typeface="Source Sans Pro"/>
              </a:rPr>
              <a:t>Agencies should ensure that terminated employees correct address is in HCM.</a:t>
            </a:r>
          </a:p>
          <a:p>
            <a:pPr marL="0" marR="279400" lvl="0" indent="0" algn="just" rtl="0">
              <a:spcBef>
                <a:spcPts val="800"/>
              </a:spcBef>
              <a:spcAft>
                <a:spcPts val="0"/>
              </a:spcAft>
              <a:buSzPts val="1100"/>
              <a:buNone/>
            </a:pPr>
            <a:r>
              <a:rPr lang="en" sz="1050">
                <a:solidFill>
                  <a:schemeClr val="lt1"/>
                </a:solidFill>
                <a:latin typeface="Source Sans Pro"/>
                <a:ea typeface="Source Sans Pro"/>
                <a:cs typeface="Source Sans Pro"/>
                <a:sym typeface="Source Sans Pro"/>
              </a:rPr>
              <a:t>If CPB notifies agencies of a mismatch from Social Security, agencies will need to get a copy of employee’s social security card and match the information in HCM to what is on the card.  </a:t>
            </a:r>
          </a:p>
          <a:p>
            <a:pPr marL="0" marR="279400" lvl="0" indent="0" algn="just" rtl="0">
              <a:spcBef>
                <a:spcPts val="800"/>
              </a:spcBef>
              <a:spcAft>
                <a:spcPts val="0"/>
              </a:spcAft>
              <a:buSzPts val="1100"/>
              <a:buNone/>
            </a:pPr>
            <a:r>
              <a:rPr lang="en" sz="1050">
                <a:solidFill>
                  <a:schemeClr val="lt1"/>
                </a:solidFill>
                <a:latin typeface="Source Sans Pro"/>
                <a:ea typeface="Source Sans Pro"/>
                <a:cs typeface="Source Sans Pro"/>
                <a:sym typeface="Source Sans Pro"/>
              </a:rPr>
              <a:t>If an employee passed away, agencies should review the Business Unit in HCM to ensure that they receive the deceased W-2.</a:t>
            </a:r>
            <a:endParaRPr sz="105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5">
            <a:alphaModFix/>
          </a:blip>
          <a:stretch>
            <a:fillRect/>
          </a:stretch>
        </p:blipFill>
        <p:spPr>
          <a:xfrm>
            <a:off x="545425" y="2967138"/>
            <a:ext cx="267493" cy="265449"/>
          </a:xfrm>
          <a:prstGeom prst="rect">
            <a:avLst/>
          </a:prstGeom>
          <a:noFill/>
          <a:ln>
            <a:noFill/>
          </a:ln>
        </p:spPr>
      </p:pic>
      <p:sp>
        <p:nvSpPr>
          <p:cNvPr id="140" name="Google Shape;140;p20"/>
          <p:cNvSpPr txBox="1">
            <a:spLocks noGrp="1"/>
          </p:cNvSpPr>
          <p:nvPr>
            <p:ph type="body" idx="1"/>
          </p:nvPr>
        </p:nvSpPr>
        <p:spPr>
          <a:xfrm>
            <a:off x="858446" y="2647805"/>
            <a:ext cx="5081400" cy="1169563"/>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accent4"/>
                </a:solidFill>
                <a:latin typeface="Source Sans Pro"/>
                <a:ea typeface="Source Sans Pro"/>
                <a:cs typeface="Source Sans Pro"/>
                <a:sym typeface="Source Sans Pro"/>
              </a:rPr>
              <a:t>Active</a:t>
            </a:r>
            <a:r>
              <a:rPr lang="en" sz="1200">
                <a:solidFill>
                  <a:schemeClr val="lt1"/>
                </a:solidFill>
                <a:latin typeface="Source Sans Pro"/>
                <a:ea typeface="Source Sans Pro"/>
                <a:cs typeface="Source Sans Pro"/>
                <a:sym typeface="Source Sans Pro"/>
              </a:rPr>
              <a:t> </a:t>
            </a:r>
            <a:r>
              <a:rPr lang="en" sz="1200">
                <a:solidFill>
                  <a:schemeClr val="accent4"/>
                </a:solidFill>
                <a:latin typeface="Source Sans Pro"/>
                <a:ea typeface="Source Sans Pro"/>
                <a:cs typeface="Source Sans Pro"/>
                <a:sym typeface="Source Sans Pro"/>
              </a:rPr>
              <a:t>employees with access to HCM can receive their W-2 electronically.  Please remind all employees that they need to select electronic W-2.  This will allow employees to access their W-2 information quicker, and saves the State time and money</a:t>
            </a:r>
            <a:r>
              <a:rPr lang="en" sz="1200">
                <a:solidFill>
                  <a:schemeClr val="lt1"/>
                </a:solidFill>
                <a:latin typeface="Source Sans Pro"/>
                <a:ea typeface="Source Sans Pro"/>
                <a:cs typeface="Source Sans Pro"/>
                <a:sym typeface="Source Sans Pro"/>
              </a:rPr>
              <a:t>. </a:t>
            </a: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141" name="Google Shape;141;p20"/>
          <p:cNvSpPr txBox="1">
            <a:spLocks noGrp="1"/>
          </p:cNvSpPr>
          <p:nvPr>
            <p:ph type="body" idx="1"/>
          </p:nvPr>
        </p:nvSpPr>
        <p:spPr>
          <a:xfrm>
            <a:off x="357325" y="3582048"/>
            <a:ext cx="4672200" cy="1087454"/>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000" b="1" i="1">
                <a:solidFill>
                  <a:schemeClr val="bg1"/>
                </a:solidFill>
                <a:latin typeface="Source Sans Pro"/>
                <a:ea typeface="Source Sans Pro"/>
                <a:cs typeface="Source Sans Pro"/>
                <a:sym typeface="Source Sans Pro"/>
              </a:rPr>
              <a:t>DO NOT accept any request for duplicate W-2 prior to February 15th. If a terminated employee requests a duplicate W-2 prior to February 15</a:t>
            </a:r>
            <a:r>
              <a:rPr lang="en" sz="1000" b="1" i="1" baseline="30000">
                <a:solidFill>
                  <a:schemeClr val="bg1"/>
                </a:solidFill>
                <a:latin typeface="Source Sans Pro"/>
                <a:ea typeface="Source Sans Pro"/>
                <a:cs typeface="Source Sans Pro"/>
                <a:sym typeface="Source Sans Pro"/>
              </a:rPr>
              <a:t>th</a:t>
            </a:r>
            <a:r>
              <a:rPr lang="en" sz="1000" b="1" i="1">
                <a:solidFill>
                  <a:schemeClr val="bg1"/>
                </a:solidFill>
                <a:latin typeface="Source Sans Pro"/>
                <a:ea typeface="Source Sans Pro"/>
                <a:cs typeface="Source Sans Pro"/>
                <a:sym typeface="Source Sans Pro"/>
              </a:rPr>
              <a:t>, verify the address in HCM, and inform them that  their W-2 will be mailed to their address in HCM by January 31.  If they have not received it by February 15</a:t>
            </a:r>
            <a:r>
              <a:rPr lang="en" sz="1000" b="1" i="1" baseline="30000">
                <a:solidFill>
                  <a:schemeClr val="bg1"/>
                </a:solidFill>
                <a:latin typeface="Source Sans Pro"/>
                <a:ea typeface="Source Sans Pro"/>
                <a:cs typeface="Source Sans Pro"/>
                <a:sym typeface="Source Sans Pro"/>
              </a:rPr>
              <a:t>th</a:t>
            </a:r>
            <a:r>
              <a:rPr lang="en" sz="1000" b="1" i="1">
                <a:solidFill>
                  <a:schemeClr val="bg1"/>
                </a:solidFill>
                <a:latin typeface="Source Sans Pro"/>
                <a:ea typeface="Source Sans Pro"/>
                <a:cs typeface="Source Sans Pro"/>
                <a:sym typeface="Source Sans Pro"/>
              </a:rPr>
              <a:t> they can </a:t>
            </a:r>
            <a:r>
              <a:rPr lang="en" sz="1000" b="1" i="1" u="sng">
                <a:solidFill>
                  <a:schemeClr val="bg1"/>
                </a:solidFill>
                <a:latin typeface="Source Sans Pro"/>
                <a:ea typeface="Source Sans Pro"/>
                <a:cs typeface="Source Sans Pro"/>
                <a:sym typeface="Source Sans Pro"/>
              </a:rPr>
              <a:t>then</a:t>
            </a:r>
            <a:r>
              <a:rPr lang="en" sz="1000" b="1" i="1">
                <a:solidFill>
                  <a:schemeClr val="bg1"/>
                </a:solidFill>
                <a:latin typeface="Source Sans Pro"/>
                <a:ea typeface="Source Sans Pro"/>
                <a:cs typeface="Source Sans Pro"/>
                <a:sym typeface="Source Sans Pro"/>
              </a:rPr>
              <a:t> request a duplicate.  Do not complete the form and hold it for submission in February.</a:t>
            </a:r>
            <a:endParaRPr sz="1000">
              <a:solidFill>
                <a:schemeClr val="bg1"/>
              </a:solidFill>
              <a:latin typeface="Source Sans Pro"/>
              <a:ea typeface="Source Sans Pro"/>
              <a:cs typeface="Source Sans Pro"/>
              <a:sym typeface="Source Sans Pro"/>
            </a:endParaRPr>
          </a:p>
        </p:txBody>
      </p:sp>
      <p:pic>
        <p:nvPicPr>
          <p:cNvPr id="142" name="Google Shape;142;p20"/>
          <p:cNvPicPr preferRelativeResize="0"/>
          <p:nvPr/>
        </p:nvPicPr>
        <p:blipFill>
          <a:blip r:embed="rId6">
            <a:alphaModFix/>
          </a:blip>
          <a:stretch>
            <a:fillRect/>
          </a:stretch>
        </p:blipFill>
        <p:spPr>
          <a:xfrm>
            <a:off x="6013793" y="1017725"/>
            <a:ext cx="3130207" cy="4173599"/>
          </a:xfrm>
          <a:prstGeom prst="rect">
            <a:avLst/>
          </a:prstGeom>
          <a:noFill/>
          <a:ln>
            <a:noFill/>
          </a:ln>
        </p:spPr>
      </p:pic>
      <p:pic>
        <p:nvPicPr>
          <p:cNvPr id="2" name="Google Shape;137;p20"/>
          <p:cNvPicPr preferRelativeResize="0"/>
          <p:nvPr/>
        </p:nvPicPr>
        <p:blipFill>
          <a:blip r:embed="rId7">
            <a:alphaModFix/>
          </a:blip>
          <a:stretch>
            <a:fillRect/>
          </a:stretch>
        </p:blipFill>
        <p:spPr>
          <a:xfrm>
            <a:off x="4314671" y="4677791"/>
            <a:ext cx="1580725" cy="572700"/>
          </a:xfrm>
          <a:prstGeom prst="rect">
            <a:avLst/>
          </a:prstGeom>
          <a:noFill/>
          <a:ln>
            <a:no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35F6A9B9-2C47-3261-7D22-F699F5CAAF27}"/>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E572DB50-F6B8-9E5B-FD88-94A9D792ADE7}"/>
              </a:ext>
            </a:extLst>
          </p:cNvPr>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a:extLst>
              <a:ext uri="{FF2B5EF4-FFF2-40B4-BE49-F238E27FC236}">
                <a16:creationId xmlns:a16="http://schemas.microsoft.com/office/drawing/2014/main" id="{37A7799E-2F06-CEA2-224C-28EB3BE36385}"/>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9E4931A4-670E-533C-AAFA-A594C67E507D}"/>
              </a:ext>
            </a:extLst>
          </p:cNvPr>
          <p:cNvSpPr txBox="1">
            <a:spLocks noGrp="1"/>
          </p:cNvSpPr>
          <p:nvPr>
            <p:ph type="body" idx="1"/>
          </p:nvPr>
        </p:nvSpPr>
        <p:spPr>
          <a:xfrm>
            <a:off x="357325" y="1125751"/>
            <a:ext cx="5286661" cy="1996885"/>
          </a:xfrm>
          <a:prstGeom prst="rect">
            <a:avLst/>
          </a:prstGeom>
        </p:spPr>
        <p:txBody>
          <a:bodyPr spcFirstLastPara="1" wrap="square" lIns="91425" tIns="91425" rIns="91425" bIns="91425" anchor="t" anchorCtr="0">
            <a:noAutofit/>
          </a:bodyPr>
          <a:lstStyle/>
          <a:p>
            <a:pPr marL="285750" indent="-285750" algn="just">
              <a:lnSpc>
                <a:spcPct val="100000"/>
              </a:lnSpc>
              <a:spcBef>
                <a:spcPts val="1900"/>
              </a:spcBef>
              <a:spcAft>
                <a:spcPts val="1200"/>
              </a:spcAft>
              <a:buSzPts val="852"/>
            </a:pPr>
            <a:r>
              <a:rPr lang="en-US" sz="1400" b="1">
                <a:solidFill>
                  <a:schemeClr val="tx1"/>
                </a:solidFill>
                <a:latin typeface="Source Sans Pro"/>
                <a:ea typeface="Source Sans Pro"/>
                <a:cs typeface="Source Sans Pro"/>
                <a:sym typeface="Source Sans Pro"/>
              </a:rPr>
              <a:t>Personal Days must be used by December 31.</a:t>
            </a:r>
          </a:p>
          <a:p>
            <a:pPr marL="285750" indent="-285750" algn="just">
              <a:lnSpc>
                <a:spcPct val="100000"/>
              </a:lnSpc>
              <a:spcBef>
                <a:spcPts val="1900"/>
              </a:spcBef>
              <a:spcAft>
                <a:spcPts val="1200"/>
              </a:spcAft>
              <a:buSzPts val="852"/>
            </a:pPr>
            <a:r>
              <a:rPr lang="en-US" sz="1400" b="1">
                <a:solidFill>
                  <a:schemeClr val="tx1"/>
                </a:solidFill>
                <a:latin typeface="Source Sans Pro"/>
                <a:ea typeface="Source Sans Pro"/>
                <a:cs typeface="Source Sans Pro"/>
                <a:sym typeface="Source Sans Pro"/>
              </a:rPr>
              <a:t>Any personal time not used by December 31 will be lost.</a:t>
            </a:r>
          </a:p>
          <a:p>
            <a:pPr marL="285750" indent="-285750" algn="just">
              <a:lnSpc>
                <a:spcPct val="100000"/>
              </a:lnSpc>
              <a:spcBef>
                <a:spcPts val="1900"/>
              </a:spcBef>
              <a:spcAft>
                <a:spcPts val="1200"/>
              </a:spcAft>
              <a:buSzPts val="852"/>
            </a:pPr>
            <a:r>
              <a:rPr lang="en-US" sz="1400" b="1">
                <a:solidFill>
                  <a:schemeClr val="tx1"/>
                </a:solidFill>
                <a:latin typeface="Source Sans Pro"/>
                <a:ea typeface="Source Sans Pro"/>
                <a:cs typeface="Source Sans Pro"/>
                <a:sym typeface="Source Sans Pro"/>
              </a:rPr>
              <a:t>New accruals will be added to the payline PPE 01/02/2026 and will require approval.</a:t>
            </a:r>
          </a:p>
          <a:p>
            <a:pPr marL="342900">
              <a:lnSpc>
                <a:spcPct val="200000"/>
              </a:lnSpc>
              <a:spcBef>
                <a:spcPts val="1900"/>
              </a:spcBef>
              <a:spcAft>
                <a:spcPts val="1200"/>
              </a:spcAft>
              <a:buSzPts val="852"/>
            </a:pPr>
            <a:endParaRPr sz="1600">
              <a:solidFill>
                <a:schemeClr val="tx1"/>
              </a:solidFill>
              <a:latin typeface="Source Sans Pro"/>
              <a:ea typeface="Source Sans Pro"/>
              <a:cs typeface="Source Sans Pro"/>
              <a:sym typeface="Source Sans Pro"/>
            </a:endParaRPr>
          </a:p>
        </p:txBody>
      </p:sp>
      <p:pic>
        <p:nvPicPr>
          <p:cNvPr id="121" name="Google Shape;121;p19">
            <a:extLst>
              <a:ext uri="{FF2B5EF4-FFF2-40B4-BE49-F238E27FC236}">
                <a16:creationId xmlns:a16="http://schemas.microsoft.com/office/drawing/2014/main" id="{681966B5-089E-680E-DC49-29D9D41D759A}"/>
              </a:ext>
            </a:extLst>
          </p:cNvPr>
          <p:cNvPicPr preferRelativeResize="0"/>
          <p:nvPr/>
        </p:nvPicPr>
        <p:blipFill>
          <a:blip r:embed="rId5">
            <a:alphaModFix/>
          </a:blip>
          <a:stretch>
            <a:fillRect/>
          </a:stretch>
        </p:blipFill>
        <p:spPr>
          <a:xfrm>
            <a:off x="347132" y="3347259"/>
            <a:ext cx="267493" cy="265449"/>
          </a:xfrm>
          <a:prstGeom prst="rect">
            <a:avLst/>
          </a:prstGeom>
          <a:noFill/>
          <a:ln>
            <a:noFill/>
          </a:ln>
        </p:spPr>
      </p:pic>
      <p:sp>
        <p:nvSpPr>
          <p:cNvPr id="122" name="Google Shape;122;p19">
            <a:extLst>
              <a:ext uri="{FF2B5EF4-FFF2-40B4-BE49-F238E27FC236}">
                <a16:creationId xmlns:a16="http://schemas.microsoft.com/office/drawing/2014/main" id="{6D526EC5-3092-42ED-247C-DB118D990C77}"/>
              </a:ext>
            </a:extLst>
          </p:cNvPr>
          <p:cNvSpPr txBox="1">
            <a:spLocks noGrp="1"/>
          </p:cNvSpPr>
          <p:nvPr>
            <p:ph type="body" idx="1"/>
          </p:nvPr>
        </p:nvSpPr>
        <p:spPr>
          <a:xfrm>
            <a:off x="699427" y="3170790"/>
            <a:ext cx="5081400" cy="589251"/>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b="1">
                <a:solidFill>
                  <a:schemeClr val="accent4">
                    <a:lumMod val="75000"/>
                  </a:schemeClr>
                </a:solidFill>
                <a:latin typeface="Source Sans Pro"/>
                <a:ea typeface="Source Sans Pro"/>
                <a:cs typeface="Source Sans Pro"/>
                <a:sym typeface="Source Sans Pro"/>
              </a:rPr>
              <a:t>The hours awarded for personal days may need to be adjusted depending on the employee’s schedule work hours. </a:t>
            </a:r>
            <a:endParaRPr sz="1200" b="1">
              <a:solidFill>
                <a:schemeClr val="accent4">
                  <a:lumMod val="75000"/>
                </a:schemeClr>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123" name="Google Shape;123;p19">
            <a:extLst>
              <a:ext uri="{FF2B5EF4-FFF2-40B4-BE49-F238E27FC236}">
                <a16:creationId xmlns:a16="http://schemas.microsoft.com/office/drawing/2014/main" id="{4D2E9412-F87A-52B4-AFB3-D2F0C0DCC662}"/>
              </a:ext>
            </a:extLst>
          </p:cNvPr>
          <p:cNvSpPr txBox="1">
            <a:spLocks noGrp="1"/>
          </p:cNvSpPr>
          <p:nvPr>
            <p:ph type="body" idx="1"/>
          </p:nvPr>
        </p:nvSpPr>
        <p:spPr>
          <a:xfrm>
            <a:off x="357325" y="3660862"/>
            <a:ext cx="4672200" cy="90173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a:solidFill>
                  <a:schemeClr val="accent5">
                    <a:lumMod val="75000"/>
                  </a:schemeClr>
                </a:solidFill>
                <a:highlight>
                  <a:srgbClr val="FFFFFF"/>
                </a:highlight>
                <a:latin typeface="Source Sans Pro"/>
                <a:ea typeface="Source Sans Pro"/>
                <a:cs typeface="Source Sans Pro"/>
                <a:sym typeface="Source Sans Pro"/>
              </a:rPr>
              <a:t>Personal days cannot be split.  The day must be taken as a whole.  Any split days must be corrected in the system before December 31. </a:t>
            </a:r>
            <a:endParaRPr sz="2095">
              <a:solidFill>
                <a:schemeClr val="accent5">
                  <a:lumMod val="75000"/>
                </a:schemeClr>
              </a:solidFill>
              <a:latin typeface="Source Sans Pro"/>
              <a:ea typeface="Source Sans Pro"/>
              <a:cs typeface="Source Sans Pro"/>
              <a:sym typeface="Source Sans Pro"/>
            </a:endParaRPr>
          </a:p>
        </p:txBody>
      </p:sp>
      <p:sp>
        <p:nvSpPr>
          <p:cNvPr id="124" name="Google Shape;124;p19">
            <a:extLst>
              <a:ext uri="{FF2B5EF4-FFF2-40B4-BE49-F238E27FC236}">
                <a16:creationId xmlns:a16="http://schemas.microsoft.com/office/drawing/2014/main" id="{E339ADDB-C9F2-0F8E-71E6-7954744364C3}"/>
              </a:ext>
            </a:extLst>
          </p:cNvPr>
          <p:cNvSpPr txBox="1">
            <a:spLocks noGrp="1"/>
          </p:cNvSpPr>
          <p:nvPr>
            <p:ph type="body" idx="1"/>
          </p:nvPr>
        </p:nvSpPr>
        <p:spPr>
          <a:xfrm>
            <a:off x="357325" y="705426"/>
            <a:ext cx="5393092" cy="42032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000" b="1">
                <a:solidFill>
                  <a:schemeClr val="tx1"/>
                </a:solidFill>
                <a:latin typeface="PT Serif" panose="020A0603040505020204" pitchFamily="18" charset="0"/>
                <a:ea typeface="Source Sans Pro"/>
                <a:cs typeface="Source Sans Pro"/>
                <a:sym typeface="Source Sans Pro"/>
              </a:rPr>
              <a:t>Personal Days</a:t>
            </a:r>
          </a:p>
        </p:txBody>
      </p:sp>
      <p:pic>
        <p:nvPicPr>
          <p:cNvPr id="125" name="Google Shape;125;p19">
            <a:extLst>
              <a:ext uri="{FF2B5EF4-FFF2-40B4-BE49-F238E27FC236}">
                <a16:creationId xmlns:a16="http://schemas.microsoft.com/office/drawing/2014/main" id="{C2DA3529-9CEF-E441-231C-C08460307839}"/>
              </a:ext>
            </a:extLst>
          </p:cNvPr>
          <p:cNvPicPr preferRelativeResize="0"/>
          <p:nvPr/>
        </p:nvPicPr>
        <p:blipFill rotWithShape="1">
          <a:blip r:embed="rId6">
            <a:alphaModFix/>
          </a:blip>
          <a:srcRect l="51376" t="-1650" b="1649"/>
          <a:stretch/>
        </p:blipFill>
        <p:spPr>
          <a:xfrm>
            <a:off x="0" y="256755"/>
            <a:ext cx="1000501" cy="260400"/>
          </a:xfrm>
          <a:prstGeom prst="rect">
            <a:avLst/>
          </a:prstGeom>
          <a:noFill/>
          <a:ln>
            <a:noFill/>
          </a:ln>
        </p:spPr>
      </p:pic>
      <p:sp>
        <p:nvSpPr>
          <p:cNvPr id="126" name="Google Shape;126;p19">
            <a:extLst>
              <a:ext uri="{FF2B5EF4-FFF2-40B4-BE49-F238E27FC236}">
                <a16:creationId xmlns:a16="http://schemas.microsoft.com/office/drawing/2014/main" id="{0FCB1110-FFD7-AC76-8C1C-0EA310200CC3}"/>
              </a:ext>
            </a:extLst>
          </p:cNvPr>
          <p:cNvSpPr txBox="1">
            <a:spLocks noGrp="1"/>
          </p:cNvSpPr>
          <p:nvPr>
            <p:ph type="title"/>
          </p:nvPr>
        </p:nvSpPr>
        <p:spPr>
          <a:xfrm>
            <a:off x="1061449" y="184003"/>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a:solidFill>
                  <a:srgbClr val="004C4A"/>
                </a:solidFill>
                <a:latin typeface="PT Serif"/>
                <a:ea typeface="PT Serif"/>
                <a:cs typeface="PT Serif"/>
                <a:sym typeface="PT Serif"/>
              </a:rPr>
              <a:t>Leave</a:t>
            </a:r>
            <a:r>
              <a:rPr lang="en" sz="1818">
                <a:solidFill>
                  <a:schemeClr val="accent5"/>
                </a:solidFill>
                <a:latin typeface="PT Serif"/>
                <a:ea typeface="PT Serif"/>
                <a:cs typeface="PT Serif"/>
                <a:sym typeface="PT Serif"/>
              </a:rPr>
              <a:t> </a:t>
            </a:r>
            <a:r>
              <a:rPr lang="en" sz="1818">
                <a:solidFill>
                  <a:srgbClr val="004C4A"/>
                </a:solidFill>
                <a:latin typeface="PT Serif"/>
                <a:ea typeface="PT Serif"/>
                <a:cs typeface="PT Serif"/>
                <a:sym typeface="PT Serif"/>
              </a:rPr>
              <a:t>Accrual</a:t>
            </a:r>
            <a:r>
              <a:rPr lang="en" sz="1818">
                <a:solidFill>
                  <a:srgbClr val="004D4C"/>
                </a:solidFill>
                <a:latin typeface="PT Serif"/>
                <a:ea typeface="PT Serif"/>
                <a:cs typeface="PT Serif"/>
                <a:sym typeface="PT Serif"/>
              </a:rPr>
              <a:t> </a:t>
            </a:r>
            <a:endParaRPr sz="1818">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F80E242B-8D33-4FE5-69DA-7D3A753FCA13}"/>
              </a:ext>
            </a:extLst>
          </p:cNvPr>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EA96BF36-3870-FB82-A7D0-5C5A55145C13}"/>
              </a:ext>
            </a:extLst>
          </p:cNvPr>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extLst>
      <p:ext uri="{BB962C8B-B14F-4D97-AF65-F5344CB8AC3E}">
        <p14:creationId xmlns:p14="http://schemas.microsoft.com/office/powerpoint/2010/main" val="2130957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5142781E-F242-2656-5240-7AB25B106754}"/>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A851DA04-8FD1-9EFE-B2E9-7B9B047C3300}"/>
              </a:ext>
            </a:extLst>
          </p:cNvPr>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a:extLst>
              <a:ext uri="{FF2B5EF4-FFF2-40B4-BE49-F238E27FC236}">
                <a16:creationId xmlns:a16="http://schemas.microsoft.com/office/drawing/2014/main" id="{2F138A62-E75B-5525-85EA-AACEF17AEC14}"/>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4957757F-A5C7-F939-0C3D-AEAB130180C9}"/>
              </a:ext>
            </a:extLst>
          </p:cNvPr>
          <p:cNvSpPr txBox="1">
            <a:spLocks noGrp="1"/>
          </p:cNvSpPr>
          <p:nvPr>
            <p:ph type="body" idx="1"/>
          </p:nvPr>
        </p:nvSpPr>
        <p:spPr>
          <a:xfrm>
            <a:off x="357325" y="1125752"/>
            <a:ext cx="5286661" cy="816961"/>
          </a:xfrm>
          <a:prstGeom prst="rect">
            <a:avLst/>
          </a:prstGeom>
        </p:spPr>
        <p:txBody>
          <a:bodyPr spcFirstLastPara="1" wrap="square" lIns="91425" tIns="91425" rIns="91425" bIns="91425" anchor="t" anchorCtr="0">
            <a:noAutofit/>
          </a:bodyPr>
          <a:lstStyle/>
          <a:p>
            <a:pPr marL="285750" indent="-285750" algn="just">
              <a:lnSpc>
                <a:spcPct val="100000"/>
              </a:lnSpc>
              <a:spcBef>
                <a:spcPts val="1900"/>
              </a:spcBef>
              <a:spcAft>
                <a:spcPts val="1200"/>
              </a:spcAft>
              <a:buSzPts val="852"/>
            </a:pPr>
            <a:r>
              <a:rPr lang="en-US" sz="1400" b="1">
                <a:solidFill>
                  <a:schemeClr val="tx1"/>
                </a:solidFill>
                <a:latin typeface="Source Sans Pro"/>
                <a:ea typeface="Source Sans Pro"/>
                <a:cs typeface="Source Sans Pro"/>
                <a:sym typeface="Source Sans Pro"/>
              </a:rPr>
              <a:t>Excess Annual leave above allowable maximum will be removed following PPE 01/02/2026.</a:t>
            </a:r>
          </a:p>
          <a:p>
            <a:pPr marL="285750" indent="-285750" algn="just">
              <a:lnSpc>
                <a:spcPct val="100000"/>
              </a:lnSpc>
              <a:spcBef>
                <a:spcPts val="1900"/>
              </a:spcBef>
              <a:spcAft>
                <a:spcPts val="1200"/>
              </a:spcAft>
              <a:buSzPts val="852"/>
            </a:pPr>
            <a:r>
              <a:rPr lang="en-US" sz="1400" b="1">
                <a:solidFill>
                  <a:schemeClr val="tx1"/>
                </a:solidFill>
                <a:latin typeface="Source Sans Pro"/>
                <a:ea typeface="Source Sans Pro"/>
                <a:cs typeface="Source Sans Pro"/>
                <a:sym typeface="Source Sans Pro"/>
              </a:rPr>
              <a:t>Any excess annual leave must be used by January 2,2026  or it will be lost.</a:t>
            </a:r>
          </a:p>
          <a:p>
            <a:pPr marL="0" indent="0">
              <a:lnSpc>
                <a:spcPct val="200000"/>
              </a:lnSpc>
              <a:spcBef>
                <a:spcPts val="1900"/>
              </a:spcBef>
              <a:spcAft>
                <a:spcPts val="1200"/>
              </a:spcAft>
              <a:buSzPts val="852"/>
              <a:buNone/>
            </a:pPr>
            <a:endParaRPr sz="1600">
              <a:solidFill>
                <a:schemeClr val="tx1"/>
              </a:solidFill>
              <a:latin typeface="Source Sans Pro"/>
              <a:ea typeface="Source Sans Pro"/>
              <a:cs typeface="Source Sans Pro"/>
              <a:sym typeface="Source Sans Pro"/>
            </a:endParaRPr>
          </a:p>
        </p:txBody>
      </p:sp>
      <p:pic>
        <p:nvPicPr>
          <p:cNvPr id="121" name="Google Shape;121;p19">
            <a:extLst>
              <a:ext uri="{FF2B5EF4-FFF2-40B4-BE49-F238E27FC236}">
                <a16:creationId xmlns:a16="http://schemas.microsoft.com/office/drawing/2014/main" id="{AB4D1D65-4A7E-06FD-FF2A-C79E18A61FCA}"/>
              </a:ext>
            </a:extLst>
          </p:cNvPr>
          <p:cNvPicPr preferRelativeResize="0"/>
          <p:nvPr/>
        </p:nvPicPr>
        <p:blipFill>
          <a:blip r:embed="rId5">
            <a:alphaModFix/>
          </a:blip>
          <a:stretch>
            <a:fillRect/>
          </a:stretch>
        </p:blipFill>
        <p:spPr>
          <a:xfrm>
            <a:off x="500250" y="2791740"/>
            <a:ext cx="267493" cy="265449"/>
          </a:xfrm>
          <a:prstGeom prst="rect">
            <a:avLst/>
          </a:prstGeom>
          <a:noFill/>
          <a:ln>
            <a:noFill/>
          </a:ln>
        </p:spPr>
      </p:pic>
      <p:sp>
        <p:nvSpPr>
          <p:cNvPr id="122" name="Google Shape;122;p19">
            <a:extLst>
              <a:ext uri="{FF2B5EF4-FFF2-40B4-BE49-F238E27FC236}">
                <a16:creationId xmlns:a16="http://schemas.microsoft.com/office/drawing/2014/main" id="{3D056FB0-BE16-4767-66E2-E7EDD78BB8C8}"/>
              </a:ext>
            </a:extLst>
          </p:cNvPr>
          <p:cNvSpPr txBox="1">
            <a:spLocks noGrp="1"/>
          </p:cNvSpPr>
          <p:nvPr>
            <p:ph type="body" idx="1"/>
          </p:nvPr>
        </p:nvSpPr>
        <p:spPr>
          <a:xfrm>
            <a:off x="871925" y="2619088"/>
            <a:ext cx="5081400" cy="420326"/>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b="1">
                <a:solidFill>
                  <a:schemeClr val="accent4"/>
                </a:solidFill>
                <a:latin typeface="Source Sans Pro"/>
                <a:ea typeface="Source Sans Pro"/>
                <a:cs typeface="Source Sans Pro"/>
                <a:sym typeface="Source Sans Pro"/>
              </a:rPr>
              <a:t>Sick Leave Buy Back </a:t>
            </a:r>
            <a:endParaRPr b="1">
              <a:solidFill>
                <a:schemeClr val="accent4"/>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123" name="Google Shape;123;p19">
            <a:extLst>
              <a:ext uri="{FF2B5EF4-FFF2-40B4-BE49-F238E27FC236}">
                <a16:creationId xmlns:a16="http://schemas.microsoft.com/office/drawing/2014/main" id="{E7974B78-FC2A-817C-3258-0C2E8385D917}"/>
              </a:ext>
            </a:extLst>
          </p:cNvPr>
          <p:cNvSpPr txBox="1">
            <a:spLocks noGrp="1"/>
          </p:cNvSpPr>
          <p:nvPr>
            <p:ph type="body" idx="1"/>
          </p:nvPr>
        </p:nvSpPr>
        <p:spPr>
          <a:xfrm>
            <a:off x="357325" y="3110248"/>
            <a:ext cx="4672200" cy="1452349"/>
          </a:xfrm>
          <a:prstGeom prst="rect">
            <a:avLst/>
          </a:prstGeom>
        </p:spPr>
        <p:txBody>
          <a:bodyPr spcFirstLastPara="1" wrap="square" lIns="91425" tIns="91425" rIns="91425" bIns="91425" anchor="t" anchorCtr="0">
            <a:noAutofit/>
          </a:bodyPr>
          <a:lstStyle/>
          <a:p>
            <a:pPr marL="0" marR="279400" indent="0" algn="just">
              <a:spcBef>
                <a:spcPts val="800"/>
              </a:spcBef>
              <a:spcAft>
                <a:spcPts val="1900"/>
              </a:spcAft>
              <a:buSzPts val="1100"/>
              <a:buNone/>
            </a:pPr>
            <a:r>
              <a:rPr lang="en-US" sz="1100" b="1">
                <a:solidFill>
                  <a:schemeClr val="accent4"/>
                </a:solidFill>
                <a:latin typeface="PT Serif" panose="020A0603040505020204" pitchFamily="18" charset="0"/>
              </a:rPr>
              <a:t>In accordance with Subsection H. (1) of 1.7.7.10 NMAC, employees who have excess of 600 hours of unused sick leave are entitled to be paid for unused sick leave at 50% of their hourly rate of pay up to 120 hours. Employees are entitled to participate in this program only once per fiscal year per employee.  Employees who are eligible and did not participate in July maybe able to participate in January.  The buy back will occur PPE 01/16/2026.</a:t>
            </a:r>
          </a:p>
          <a:p>
            <a:pPr marL="0" marR="279400" lvl="0" indent="0" algn="just" rtl="0">
              <a:spcBef>
                <a:spcPts val="800"/>
              </a:spcBef>
              <a:spcAft>
                <a:spcPts val="1900"/>
              </a:spcAft>
              <a:buSzPts val="1100"/>
              <a:buNone/>
            </a:pPr>
            <a:endParaRPr sz="1000">
              <a:solidFill>
                <a:srgbClr val="DE8B26"/>
              </a:solidFill>
              <a:latin typeface="Source Sans Pro"/>
              <a:ea typeface="Source Sans Pro"/>
              <a:cs typeface="Source Sans Pro"/>
              <a:sym typeface="Source Sans Pro"/>
            </a:endParaRPr>
          </a:p>
        </p:txBody>
      </p:sp>
      <p:sp>
        <p:nvSpPr>
          <p:cNvPr id="124" name="Google Shape;124;p19">
            <a:extLst>
              <a:ext uri="{FF2B5EF4-FFF2-40B4-BE49-F238E27FC236}">
                <a16:creationId xmlns:a16="http://schemas.microsoft.com/office/drawing/2014/main" id="{9F8E8DCC-68D1-C3EA-6CF5-F0B20F82040B}"/>
              </a:ext>
            </a:extLst>
          </p:cNvPr>
          <p:cNvSpPr txBox="1">
            <a:spLocks noGrp="1"/>
          </p:cNvSpPr>
          <p:nvPr>
            <p:ph type="body" idx="1"/>
          </p:nvPr>
        </p:nvSpPr>
        <p:spPr>
          <a:xfrm>
            <a:off x="357325" y="705426"/>
            <a:ext cx="5393092" cy="42032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000" b="1">
                <a:solidFill>
                  <a:schemeClr val="tx1"/>
                </a:solidFill>
                <a:latin typeface="PT Serif" panose="020A0603040505020204" pitchFamily="18" charset="0"/>
                <a:ea typeface="Source Sans Pro"/>
                <a:cs typeface="Source Sans Pro"/>
                <a:sym typeface="Source Sans Pro"/>
              </a:rPr>
              <a:t>Annual Leave</a:t>
            </a:r>
            <a:endParaRPr sz="2000" b="1">
              <a:solidFill>
                <a:schemeClr val="tx1"/>
              </a:solidFill>
              <a:latin typeface="PT Serif" panose="020A0603040505020204" pitchFamily="18" charset="0"/>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A0F04D38-99A0-A1B3-123F-C33406DF8834}"/>
              </a:ext>
            </a:extLst>
          </p:cNvPr>
          <p:cNvPicPr preferRelativeResize="0"/>
          <p:nvPr/>
        </p:nvPicPr>
        <p:blipFill rotWithShape="1">
          <a:blip r:embed="rId6">
            <a:alphaModFix/>
          </a:blip>
          <a:srcRect l="51376" t="-1650" b="1649"/>
          <a:stretch/>
        </p:blipFill>
        <p:spPr>
          <a:xfrm>
            <a:off x="0" y="288297"/>
            <a:ext cx="1000501" cy="260400"/>
          </a:xfrm>
          <a:prstGeom prst="rect">
            <a:avLst/>
          </a:prstGeom>
          <a:noFill/>
          <a:ln>
            <a:noFill/>
          </a:ln>
        </p:spPr>
      </p:pic>
      <p:sp>
        <p:nvSpPr>
          <p:cNvPr id="126" name="Google Shape;126;p19">
            <a:extLst>
              <a:ext uri="{FF2B5EF4-FFF2-40B4-BE49-F238E27FC236}">
                <a16:creationId xmlns:a16="http://schemas.microsoft.com/office/drawing/2014/main" id="{E77B5E0E-19AA-95CD-4E73-56787ABF02D5}"/>
              </a:ext>
            </a:extLst>
          </p:cNvPr>
          <p:cNvSpPr txBox="1">
            <a:spLocks noGrp="1"/>
          </p:cNvSpPr>
          <p:nvPr>
            <p:ph type="title"/>
          </p:nvPr>
        </p:nvSpPr>
        <p:spPr>
          <a:xfrm>
            <a:off x="1061449" y="239673"/>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a:solidFill>
                  <a:srgbClr val="004C4A"/>
                </a:solidFill>
                <a:latin typeface="PT Serif"/>
                <a:ea typeface="PT Serif"/>
                <a:cs typeface="PT Serif"/>
                <a:sym typeface="PT Serif"/>
              </a:rPr>
              <a:t>Leave</a:t>
            </a:r>
            <a:r>
              <a:rPr lang="en" sz="1818">
                <a:solidFill>
                  <a:schemeClr val="accent5"/>
                </a:solidFill>
                <a:latin typeface="PT Serif"/>
                <a:ea typeface="PT Serif"/>
                <a:cs typeface="PT Serif"/>
                <a:sym typeface="PT Serif"/>
              </a:rPr>
              <a:t> </a:t>
            </a:r>
            <a:r>
              <a:rPr lang="en" sz="1818">
                <a:solidFill>
                  <a:srgbClr val="004C4A"/>
                </a:solidFill>
                <a:latin typeface="PT Serif"/>
                <a:ea typeface="PT Serif"/>
                <a:cs typeface="PT Serif"/>
                <a:sym typeface="PT Serif"/>
              </a:rPr>
              <a:t>Accrual</a:t>
            </a:r>
            <a:r>
              <a:rPr lang="en" sz="1818">
                <a:solidFill>
                  <a:srgbClr val="004D4C"/>
                </a:solidFill>
                <a:latin typeface="PT Serif"/>
                <a:ea typeface="PT Serif"/>
                <a:cs typeface="PT Serif"/>
                <a:sym typeface="PT Serif"/>
              </a:rPr>
              <a:t> </a:t>
            </a:r>
            <a:endParaRPr sz="1818">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F44C5F22-CBE1-1B7C-FC13-E6840793838C}"/>
              </a:ext>
            </a:extLst>
          </p:cNvPr>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62BFC24F-3534-0E61-A416-5DD54E66437A}"/>
              </a:ext>
            </a:extLst>
          </p:cNvPr>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extLst>
      <p:ext uri="{BB962C8B-B14F-4D97-AF65-F5344CB8AC3E}">
        <p14:creationId xmlns:p14="http://schemas.microsoft.com/office/powerpoint/2010/main" val="139293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B3E4-D00D-A8F2-2F0A-96E60E0B52CE}"/>
              </a:ext>
            </a:extLst>
          </p:cNvPr>
          <p:cNvSpPr>
            <a:spLocks noGrp="1"/>
          </p:cNvSpPr>
          <p:nvPr>
            <p:ph type="title"/>
          </p:nvPr>
        </p:nvSpPr>
        <p:spPr/>
        <p:txBody>
          <a:bodyPr>
            <a:normAutofit fontScale="90000"/>
          </a:bodyPr>
          <a:lstStyle/>
          <a:p>
            <a:r>
              <a:rPr lang="en-US" b="1">
                <a:solidFill>
                  <a:srgbClr val="006666"/>
                </a:solidFill>
                <a:latin typeface="Source Sans Pro" panose="020B0503030403020204" pitchFamily="34" charset="0"/>
                <a:ea typeface="Source Sans Pro" panose="020B0503030403020204" pitchFamily="34" charset="0"/>
              </a:rPr>
              <a:t>SHARE Service Desk &amp; MFA </a:t>
            </a:r>
          </a:p>
        </p:txBody>
      </p:sp>
      <p:sp>
        <p:nvSpPr>
          <p:cNvPr id="3" name="Text Placeholder 2">
            <a:extLst>
              <a:ext uri="{FF2B5EF4-FFF2-40B4-BE49-F238E27FC236}">
                <a16:creationId xmlns:a16="http://schemas.microsoft.com/office/drawing/2014/main" id="{FB2E558C-F17F-917B-48AF-963F26740630}"/>
              </a:ext>
            </a:extLst>
          </p:cNvPr>
          <p:cNvSpPr>
            <a:spLocks noGrp="1"/>
          </p:cNvSpPr>
          <p:nvPr>
            <p:ph type="body" idx="1"/>
          </p:nvPr>
        </p:nvSpPr>
        <p:spPr>
          <a:xfrm>
            <a:off x="311700" y="1152475"/>
            <a:ext cx="8520600" cy="3207023"/>
          </a:xfrm>
        </p:spPr>
        <p:txBody>
          <a:bodyPr>
            <a:normAutofit lnSpcReduction="10000"/>
          </a:bodyPr>
          <a:lstStyle/>
          <a:p>
            <a:pPr marL="0" marR="279400" indent="0" algn="just">
              <a:spcBef>
                <a:spcPts val="800"/>
              </a:spcBef>
              <a:buClr>
                <a:schemeClr val="dk1"/>
              </a:buClr>
              <a:buSzPts val="1100"/>
              <a:buNone/>
            </a:pPr>
            <a:r>
              <a:rPr lang="en-US" sz="1400" b="1">
                <a:solidFill>
                  <a:schemeClr val="dk1"/>
                </a:solidFill>
                <a:latin typeface="Source Sans Pro" panose="020B0503030403020204" pitchFamily="34" charset="0"/>
                <a:ea typeface="Source Sans Pro" panose="020B0503030403020204" pitchFamily="34" charset="0"/>
              </a:rPr>
              <a:t>As of Monday, November 17, 2025, all SHARE HCM, ELM, Financial, &amp; Security support tickets and issues must be submitted to:</a:t>
            </a:r>
          </a:p>
          <a:p>
            <a:pPr marL="0" marR="279400" indent="0" algn="just">
              <a:spcBef>
                <a:spcPts val="800"/>
              </a:spcBef>
              <a:buClr>
                <a:schemeClr val="dk1"/>
              </a:buClr>
              <a:buSzPts val="1100"/>
              <a:buNone/>
            </a:pPr>
            <a:r>
              <a:rPr lang="fr-FR" sz="1400" b="1">
                <a:solidFill>
                  <a:schemeClr val="dk1"/>
                </a:solidFill>
                <a:latin typeface="Source Sans Pro" panose="020B0503030403020204" pitchFamily="34" charset="0"/>
                <a:ea typeface="Source Sans Pro" panose="020B0503030403020204" pitchFamily="34" charset="0"/>
              </a:rPr>
              <a:t>Email: </a:t>
            </a:r>
            <a:r>
              <a:rPr lang="en-US" u="sng">
                <a:hlinkClick r:id="rId3"/>
              </a:rPr>
              <a:t>share.help@dfa.nm.gov</a:t>
            </a:r>
            <a:endParaRPr lang="en-US" u="sng"/>
          </a:p>
          <a:p>
            <a:pPr marL="0" marR="279400" indent="0" algn="just">
              <a:spcBef>
                <a:spcPts val="800"/>
              </a:spcBef>
              <a:buClr>
                <a:schemeClr val="dk1"/>
              </a:buClr>
              <a:buSzPts val="1100"/>
              <a:buNone/>
            </a:pPr>
            <a:r>
              <a:rPr lang="fr-FR" sz="1400" b="1">
                <a:solidFill>
                  <a:schemeClr val="dk1"/>
                </a:solidFill>
                <a:latin typeface="Source Sans Pro" panose="020B0503030403020204" pitchFamily="34" charset="0"/>
                <a:ea typeface="Source Sans Pro" panose="020B0503030403020204" pitchFamily="34" charset="0"/>
              </a:rPr>
              <a:t>Phone: </a:t>
            </a:r>
            <a:r>
              <a:rPr lang="fr-FR" sz="1400">
                <a:solidFill>
                  <a:schemeClr val="dk1"/>
                </a:solidFill>
                <a:latin typeface="Source Sans Pro" panose="020B0503030403020204" pitchFamily="34" charset="0"/>
                <a:ea typeface="Source Sans Pro" panose="020B0503030403020204" pitchFamily="34" charset="0"/>
              </a:rPr>
              <a:t>505-827-1234</a:t>
            </a:r>
            <a:endParaRPr lang="en-US" sz="1400">
              <a:solidFill>
                <a:schemeClr val="dk1"/>
              </a:solidFill>
              <a:latin typeface="Source Sans Pro" panose="020B0503030403020204" pitchFamily="34" charset="0"/>
              <a:ea typeface="Source Sans Pro" panose="020B0503030403020204" pitchFamily="34" charset="0"/>
            </a:endParaRPr>
          </a:p>
          <a:p>
            <a:pPr marL="0" marR="279400" indent="0" algn="just">
              <a:spcBef>
                <a:spcPts val="800"/>
              </a:spcBef>
              <a:buClr>
                <a:schemeClr val="dk1"/>
              </a:buClr>
              <a:buSzPts val="1100"/>
              <a:buNone/>
            </a:pPr>
            <a:r>
              <a:rPr lang="en-US" sz="1400" b="1">
                <a:solidFill>
                  <a:schemeClr val="dk1"/>
                </a:solidFill>
                <a:latin typeface="Source Sans Pro" panose="020B0503030403020204" pitchFamily="34" charset="0"/>
                <a:ea typeface="Source Sans Pro" panose="020B0503030403020204" pitchFamily="34" charset="0"/>
              </a:rPr>
              <a:t>MFA Reminders: </a:t>
            </a:r>
          </a:p>
          <a:p>
            <a:pPr marL="285750" marR="279400" indent="-285750" algn="just">
              <a:spcBef>
                <a:spcPts val="800"/>
              </a:spcBef>
              <a:buClr>
                <a:schemeClr val="dk1"/>
              </a:buClr>
              <a:buSzPts val="1100"/>
            </a:pPr>
            <a:r>
              <a:rPr lang="en-US" sz="1400" b="1">
                <a:solidFill>
                  <a:schemeClr val="dk1"/>
                </a:solidFill>
                <a:latin typeface="Source Sans Pro" panose="020B0503030403020204" pitchFamily="34" charset="0"/>
                <a:ea typeface="Source Sans Pro" panose="020B0503030403020204" pitchFamily="34" charset="0"/>
              </a:rPr>
              <a:t>Use Your SHARE ID, Not Your Email: </a:t>
            </a:r>
            <a:r>
              <a:rPr lang="en-US" sz="1400">
                <a:solidFill>
                  <a:schemeClr val="dk1"/>
                </a:solidFill>
                <a:latin typeface="Source Sans Pro" panose="020B0503030403020204" pitchFamily="34" charset="0"/>
                <a:ea typeface="Source Sans Pro" panose="020B0503030403020204" pitchFamily="34" charset="0"/>
              </a:rPr>
              <a:t>Nothing has changed about your SHARE login. Use your original SHARE User ID in ALL CAPITAL letters - email addresses will not work as a login.</a:t>
            </a:r>
          </a:p>
          <a:p>
            <a:pPr marL="285750" marR="279400" indent="-285750" algn="just">
              <a:spcBef>
                <a:spcPts val="800"/>
              </a:spcBef>
              <a:buClr>
                <a:schemeClr val="dk1"/>
              </a:buClr>
              <a:buSzPts val="1100"/>
            </a:pPr>
            <a:r>
              <a:rPr lang="en-US" sz="1400">
                <a:solidFill>
                  <a:schemeClr val="dk1"/>
                </a:solidFill>
                <a:latin typeface="Source Sans Pro" panose="020B0503030403020204" pitchFamily="34" charset="0"/>
                <a:ea typeface="Source Sans Pro" panose="020B0503030403020204" pitchFamily="34" charset="0"/>
              </a:rPr>
              <a:t>Forgot Your Password? Click the </a:t>
            </a:r>
            <a:r>
              <a:rPr lang="en-US" sz="1400" b="1">
                <a:solidFill>
                  <a:schemeClr val="dk1"/>
                </a:solidFill>
                <a:latin typeface="Source Sans Pro" panose="020B0503030403020204" pitchFamily="34" charset="0"/>
                <a:ea typeface="Source Sans Pro" panose="020B0503030403020204" pitchFamily="34" charset="0"/>
              </a:rPr>
              <a:t>“Forgot Password” </a:t>
            </a:r>
            <a:r>
              <a:rPr lang="en-US" sz="1400">
                <a:solidFill>
                  <a:schemeClr val="dk1"/>
                </a:solidFill>
                <a:latin typeface="Source Sans Pro" panose="020B0503030403020204" pitchFamily="34" charset="0"/>
                <a:ea typeface="Source Sans Pro" panose="020B0503030403020204" pitchFamily="34" charset="0"/>
              </a:rPr>
              <a:t>link on the login screen to reset it.</a:t>
            </a:r>
          </a:p>
          <a:p>
            <a:pPr marL="285750" marR="279400" indent="-285750" algn="just">
              <a:spcBef>
                <a:spcPts val="800"/>
              </a:spcBef>
              <a:buClr>
                <a:schemeClr val="dk1"/>
              </a:buClr>
              <a:buSzPts val="1100"/>
            </a:pPr>
            <a:r>
              <a:rPr lang="en-US" sz="1400">
                <a:solidFill>
                  <a:schemeClr val="dk1"/>
                </a:solidFill>
                <a:latin typeface="Source Sans Pro" panose="020B0503030403020204" pitchFamily="34" charset="0"/>
                <a:ea typeface="Source Sans Pro" panose="020B0503030403020204" pitchFamily="34" charset="0"/>
              </a:rPr>
              <a:t>New Employee Onboarding - Please have new staff watch the SHARE MFA Training Video on YouTube:  </a:t>
            </a:r>
            <a:r>
              <a:rPr lang="en-US" sz="1400" b="1" u="sng">
                <a:latin typeface="Source Sans Pro" panose="020B0503030403020204" pitchFamily="34" charset="0"/>
                <a:ea typeface="Source Sans Pro" panose="020B0503030403020204" pitchFamily="34" charset="0"/>
                <a:hlinkClick r:id="rId4"/>
              </a:rPr>
              <a:t>MFA Training Video</a:t>
            </a:r>
            <a:endParaRPr lang="en-US" sz="1400" b="1" u="sng">
              <a:latin typeface="Source Sans Pro" panose="020B0503030403020204" pitchFamily="34" charset="0"/>
              <a:ea typeface="Source Sans Pro" panose="020B0503030403020204" pitchFamily="34" charset="0"/>
            </a:endParaRPr>
          </a:p>
          <a:p>
            <a:pPr marL="285750" marR="279400" indent="-285750" algn="just">
              <a:spcBef>
                <a:spcPts val="800"/>
              </a:spcBef>
              <a:buClr>
                <a:schemeClr val="dk1"/>
              </a:buClr>
              <a:buSzPts val="1100"/>
            </a:pPr>
            <a:endParaRPr lang="en-US" sz="1400">
              <a:solidFill>
                <a:schemeClr val="dk1"/>
              </a:solidFill>
              <a:latin typeface="Source Sans Pro"/>
              <a:ea typeface="Source Sans Pro"/>
            </a:endParaRPr>
          </a:p>
          <a:p>
            <a:pPr marL="285750" marR="279400" indent="-285750" algn="just">
              <a:spcBef>
                <a:spcPts val="800"/>
              </a:spcBef>
              <a:buClr>
                <a:schemeClr val="dk1"/>
              </a:buClr>
              <a:buSzPts val="1100"/>
            </a:pPr>
            <a:endParaRPr lang="en-US" sz="1400">
              <a:solidFill>
                <a:schemeClr val="dk1"/>
              </a:solidFill>
              <a:latin typeface="Source Sans Pro"/>
              <a:ea typeface="Source Sans Pro"/>
            </a:endParaRPr>
          </a:p>
        </p:txBody>
      </p:sp>
      <p:pic>
        <p:nvPicPr>
          <p:cNvPr id="9" name="Google Shape;99;p17">
            <a:extLst>
              <a:ext uri="{FF2B5EF4-FFF2-40B4-BE49-F238E27FC236}">
                <a16:creationId xmlns:a16="http://schemas.microsoft.com/office/drawing/2014/main" id="{B5137DD7-E7C3-ED72-40C9-14BFD5BB8C92}"/>
              </a:ext>
            </a:extLst>
          </p:cNvPr>
          <p:cNvPicPr preferRelativeResize="0"/>
          <p:nvPr/>
        </p:nvPicPr>
        <p:blipFill rotWithShape="1">
          <a:blip r:embed="rId5">
            <a:alphaModFix/>
          </a:blip>
          <a:srcRect l="53471" t="-1650" b="1649"/>
          <a:stretch/>
        </p:blipFill>
        <p:spPr>
          <a:xfrm rot="10800000">
            <a:off x="8079655" y="444425"/>
            <a:ext cx="957400" cy="260400"/>
          </a:xfrm>
          <a:prstGeom prst="rect">
            <a:avLst/>
          </a:prstGeom>
          <a:noFill/>
          <a:ln>
            <a:noFill/>
          </a:ln>
        </p:spPr>
      </p:pic>
      <p:cxnSp>
        <p:nvCxnSpPr>
          <p:cNvPr id="10" name="Google Shape;94;p17">
            <a:extLst>
              <a:ext uri="{FF2B5EF4-FFF2-40B4-BE49-F238E27FC236}">
                <a16:creationId xmlns:a16="http://schemas.microsoft.com/office/drawing/2014/main" id="{3AFC6094-9B14-6566-9E2B-226CFDCC93E1}"/>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 name="Google Shape;92;p17">
            <a:extLst>
              <a:ext uri="{FF2B5EF4-FFF2-40B4-BE49-F238E27FC236}">
                <a16:creationId xmlns:a16="http://schemas.microsoft.com/office/drawing/2014/main" id="{3E9F76A3-DA47-4C80-13AC-DAEF5983CAFA}"/>
              </a:ext>
            </a:extLst>
          </p:cNvPr>
          <p:cNvPicPr preferRelativeResize="0"/>
          <p:nvPr/>
        </p:nvPicPr>
        <p:blipFill>
          <a:blip r:embed="rId6">
            <a:alphaModFix/>
          </a:blip>
          <a:stretch>
            <a:fillRect/>
          </a:stretch>
        </p:blipFill>
        <p:spPr>
          <a:xfrm>
            <a:off x="6900150" y="4478523"/>
            <a:ext cx="1977774" cy="397000"/>
          </a:xfrm>
          <a:prstGeom prst="rect">
            <a:avLst/>
          </a:prstGeom>
          <a:noFill/>
          <a:ln>
            <a:noFill/>
          </a:ln>
        </p:spPr>
      </p:pic>
    </p:spTree>
    <p:custDataLst>
      <p:tags r:id="rId1"/>
    </p:custDataLst>
    <p:extLst>
      <p:ext uri="{BB962C8B-B14F-4D97-AF65-F5344CB8AC3E}">
        <p14:creationId xmlns:p14="http://schemas.microsoft.com/office/powerpoint/2010/main" val="552057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4447C346-98EC-F036-67DA-22D9673BBE32}"/>
            </a:ext>
          </a:extLst>
        </p:cNvPr>
        <p:cNvGrpSpPr/>
        <p:nvPr/>
      </p:nvGrpSpPr>
      <p:grpSpPr>
        <a:xfrm>
          <a:off x="0" y="0"/>
          <a:ext cx="0" cy="0"/>
          <a:chOff x="0" y="0"/>
          <a:chExt cx="0" cy="0"/>
        </a:xfrm>
      </p:grpSpPr>
      <p:pic>
        <p:nvPicPr>
          <p:cNvPr id="2" name="Google Shape;105;p18">
            <a:extLst>
              <a:ext uri="{FF2B5EF4-FFF2-40B4-BE49-F238E27FC236}">
                <a16:creationId xmlns:a16="http://schemas.microsoft.com/office/drawing/2014/main" id="{36BA47F2-7FEB-D424-B06F-A2CF04162E55}"/>
              </a:ext>
            </a:extLst>
          </p:cNvPr>
          <p:cNvPicPr preferRelativeResize="0"/>
          <p:nvPr/>
        </p:nvPicPr>
        <p:blipFill rotWithShape="1">
          <a:blip r:embed="rId4">
            <a:alphaModFix/>
          </a:blip>
          <a:srcRect/>
          <a:stretch/>
        </p:blipFill>
        <p:spPr>
          <a:xfrm>
            <a:off x="2445" y="88294"/>
            <a:ext cx="4569556" cy="414252"/>
          </a:xfrm>
          <a:prstGeom prst="rect">
            <a:avLst/>
          </a:prstGeom>
          <a:noFill/>
          <a:ln>
            <a:noFill/>
          </a:ln>
        </p:spPr>
      </p:pic>
      <p:sp>
        <p:nvSpPr>
          <p:cNvPr id="81" name="Google Shape;81;p16">
            <a:extLst>
              <a:ext uri="{FF2B5EF4-FFF2-40B4-BE49-F238E27FC236}">
                <a16:creationId xmlns:a16="http://schemas.microsoft.com/office/drawing/2014/main" id="{F9E2C39E-6F1B-B185-7C66-E46990C451BE}"/>
              </a:ext>
            </a:extLst>
          </p:cNvPr>
          <p:cNvSpPr/>
          <p:nvPr/>
        </p:nvSpPr>
        <p:spPr>
          <a:xfrm>
            <a:off x="0" y="622994"/>
            <a:ext cx="9141556" cy="4568331"/>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l" rtl="0">
              <a:spcBef>
                <a:spcPts val="0"/>
              </a:spcBef>
              <a:spcAft>
                <a:spcPts val="0"/>
              </a:spcAft>
              <a:buClr>
                <a:schemeClr val="accent4">
                  <a:lumMod val="75000"/>
                </a:schemeClr>
              </a:buClr>
              <a:buSzPct val="150000"/>
            </a:pPr>
            <a:endParaRPr sz="1800">
              <a:solidFill>
                <a:schemeClr val="accent4"/>
              </a:solidFill>
            </a:endParaRPr>
          </a:p>
        </p:txBody>
      </p:sp>
      <p:pic>
        <p:nvPicPr>
          <p:cNvPr id="82" name="Google Shape;82;p16">
            <a:extLst>
              <a:ext uri="{FF2B5EF4-FFF2-40B4-BE49-F238E27FC236}">
                <a16:creationId xmlns:a16="http://schemas.microsoft.com/office/drawing/2014/main" id="{9657E02E-90B9-580C-4BDA-539EE4987B2F}"/>
              </a:ext>
            </a:extLst>
          </p:cNvPr>
          <p:cNvPicPr preferRelativeResize="0"/>
          <p:nvPr/>
        </p:nvPicPr>
        <p:blipFill>
          <a:blip r:embed="rId5">
            <a:alphaModFix/>
          </a:blip>
          <a:stretch>
            <a:fillRect/>
          </a:stretch>
        </p:blipFill>
        <p:spPr>
          <a:xfrm rot="5400000">
            <a:off x="7716062" y="3760162"/>
            <a:ext cx="1473400" cy="1388925"/>
          </a:xfrm>
          <a:prstGeom prst="rect">
            <a:avLst/>
          </a:prstGeom>
          <a:noFill/>
          <a:ln>
            <a:noFill/>
          </a:ln>
        </p:spPr>
      </p:pic>
      <p:sp>
        <p:nvSpPr>
          <p:cNvPr id="83" name="Google Shape;83;p16">
            <a:extLst>
              <a:ext uri="{FF2B5EF4-FFF2-40B4-BE49-F238E27FC236}">
                <a16:creationId xmlns:a16="http://schemas.microsoft.com/office/drawing/2014/main" id="{9C23BBB1-5746-5C85-213E-5E6829742BC5}"/>
              </a:ext>
            </a:extLst>
          </p:cNvPr>
          <p:cNvSpPr txBox="1">
            <a:spLocks noGrp="1"/>
          </p:cNvSpPr>
          <p:nvPr>
            <p:ph type="body" idx="1"/>
          </p:nvPr>
        </p:nvSpPr>
        <p:spPr>
          <a:xfrm>
            <a:off x="0" y="-48183"/>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400" b="1">
                <a:solidFill>
                  <a:schemeClr val="lt1"/>
                </a:solidFill>
                <a:latin typeface="PT Serif" panose="020A0603040505020204" pitchFamily="18" charset="0"/>
                <a:ea typeface="Source Sans Pro"/>
                <a:cs typeface="Source Sans Pro"/>
                <a:sym typeface="Source Sans Pro"/>
              </a:rPr>
              <a:t>Claiming Exempt on W-4</a:t>
            </a:r>
          </a:p>
        </p:txBody>
      </p:sp>
      <p:sp>
        <p:nvSpPr>
          <p:cNvPr id="84" name="Google Shape;84;p16">
            <a:extLst>
              <a:ext uri="{FF2B5EF4-FFF2-40B4-BE49-F238E27FC236}">
                <a16:creationId xmlns:a16="http://schemas.microsoft.com/office/drawing/2014/main" id="{7B1BD7B0-0433-AFE8-7B04-FB7686AD68E7}"/>
              </a:ext>
            </a:extLst>
          </p:cNvPr>
          <p:cNvSpPr txBox="1">
            <a:spLocks noGrp="1"/>
          </p:cNvSpPr>
          <p:nvPr>
            <p:ph type="body" idx="1"/>
          </p:nvPr>
        </p:nvSpPr>
        <p:spPr>
          <a:xfrm>
            <a:off x="118206" y="2312388"/>
            <a:ext cx="4776207" cy="2121012"/>
          </a:xfrm>
          <a:prstGeom prst="rect">
            <a:avLst/>
          </a:prstGeom>
        </p:spPr>
        <p:txBody>
          <a:bodyPr spcFirstLastPara="1" wrap="square" lIns="91425" tIns="91425" rIns="91425" bIns="91425" anchor="t" anchorCtr="0">
            <a:noAutofit/>
          </a:bodyPr>
          <a:lstStyle/>
          <a:p>
            <a:pPr marL="0" lvl="0" indent="0">
              <a:buClr>
                <a:schemeClr val="accent4">
                  <a:lumMod val="75000"/>
                </a:schemeClr>
              </a:buClr>
              <a:buSzPct val="150000"/>
              <a:buNone/>
            </a:pPr>
            <a:endParaRPr lang="en-US"/>
          </a:p>
          <a:p>
            <a:pPr marL="0" lvl="0" indent="0">
              <a:buClr>
                <a:schemeClr val="accent4">
                  <a:lumMod val="75000"/>
                </a:schemeClr>
              </a:buClr>
              <a:buSzPct val="150000"/>
              <a:buNone/>
            </a:pPr>
            <a:r>
              <a:rPr lang="en-US">
                <a:solidFill>
                  <a:schemeClr val="accent4"/>
                </a:solidFill>
              </a:rPr>
              <a:t>Prior years tax return</a:t>
            </a:r>
          </a:p>
          <a:p>
            <a:pPr marL="0" lvl="0" indent="0">
              <a:buClr>
                <a:schemeClr val="accent4">
                  <a:lumMod val="75000"/>
                </a:schemeClr>
              </a:buClr>
              <a:buSzPct val="150000"/>
              <a:buNone/>
            </a:pPr>
            <a:r>
              <a:rPr lang="en-US">
                <a:solidFill>
                  <a:schemeClr val="accent4"/>
                </a:solidFill>
              </a:rPr>
              <a:t>Form 1040 line 24 must be zero.</a:t>
            </a:r>
          </a:p>
          <a:p>
            <a:pPr marL="0" lvl="0" indent="0">
              <a:buClr>
                <a:schemeClr val="accent4">
                  <a:lumMod val="75000"/>
                </a:schemeClr>
              </a:buClr>
              <a:buSzPct val="150000"/>
              <a:buNone/>
            </a:pPr>
            <a:endParaRPr lang="en-US">
              <a:solidFill>
                <a:schemeClr val="accent4"/>
              </a:solidFill>
            </a:endParaRPr>
          </a:p>
          <a:p>
            <a:pPr marL="0" lvl="0" indent="0">
              <a:buClr>
                <a:schemeClr val="accent4">
                  <a:lumMod val="75000"/>
                </a:schemeClr>
              </a:buClr>
              <a:buSzPct val="150000"/>
              <a:buNone/>
            </a:pPr>
            <a:r>
              <a:rPr lang="en-US">
                <a:solidFill>
                  <a:schemeClr val="accent4"/>
                </a:solidFill>
              </a:rPr>
              <a:t>Must be completed annually to be valid</a:t>
            </a:r>
          </a:p>
          <a:p>
            <a:pPr marL="0" lvl="0" indent="0" algn="l" rtl="0">
              <a:spcBef>
                <a:spcPts val="0"/>
              </a:spcBef>
              <a:spcAft>
                <a:spcPts val="1200"/>
              </a:spcAft>
              <a:buSzPts val="852"/>
              <a:buNone/>
            </a:pPr>
            <a:endParaRPr lang="en-US" sz="2095">
              <a:solidFill>
                <a:srgbClr val="DE8B26"/>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5E4AC8C6-D69B-485D-AA2A-4771D335FC7F}"/>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90C6EB9D-4EF4-7406-89B6-F22FC7FCB5BF}"/>
              </a:ext>
            </a:extLst>
          </p:cNvPr>
          <p:cNvPicPr preferRelativeResize="0"/>
          <p:nvPr/>
        </p:nvPicPr>
        <p:blipFill>
          <a:blip r:embed="rId6">
            <a:alphaModFix/>
          </a:blip>
          <a:stretch>
            <a:fillRect/>
          </a:stretch>
        </p:blipFill>
        <p:spPr>
          <a:xfrm>
            <a:off x="311709" y="4433400"/>
            <a:ext cx="1877842" cy="572700"/>
          </a:xfrm>
          <a:prstGeom prst="rect">
            <a:avLst/>
          </a:prstGeom>
          <a:noFill/>
          <a:ln>
            <a:noFill/>
          </a:ln>
        </p:spPr>
      </p:pic>
      <p:pic>
        <p:nvPicPr>
          <p:cNvPr id="4" name="Picture 3">
            <a:extLst>
              <a:ext uri="{FF2B5EF4-FFF2-40B4-BE49-F238E27FC236}">
                <a16:creationId xmlns:a16="http://schemas.microsoft.com/office/drawing/2014/main" id="{C28FC7FD-3616-B17A-56DF-5E5D0BE07AC1}"/>
              </a:ext>
            </a:extLst>
          </p:cNvPr>
          <p:cNvPicPr>
            <a:picLocks noChangeAspect="1"/>
          </p:cNvPicPr>
          <p:nvPr/>
        </p:nvPicPr>
        <p:blipFill>
          <a:blip r:embed="rId7"/>
          <a:stretch>
            <a:fillRect/>
          </a:stretch>
        </p:blipFill>
        <p:spPr>
          <a:xfrm>
            <a:off x="5328516" y="897271"/>
            <a:ext cx="3667781" cy="2120279"/>
          </a:xfrm>
          <a:prstGeom prst="rect">
            <a:avLst/>
          </a:prstGeom>
          <a:ln>
            <a:solidFill>
              <a:schemeClr val="tx1"/>
            </a:solidFill>
          </a:ln>
        </p:spPr>
      </p:pic>
      <p:pic>
        <p:nvPicPr>
          <p:cNvPr id="8" name="Picture 7">
            <a:extLst>
              <a:ext uri="{FF2B5EF4-FFF2-40B4-BE49-F238E27FC236}">
                <a16:creationId xmlns:a16="http://schemas.microsoft.com/office/drawing/2014/main" id="{FCEB46A7-DADD-546E-D543-695E85D20E2D}"/>
              </a:ext>
            </a:extLst>
          </p:cNvPr>
          <p:cNvPicPr>
            <a:picLocks noChangeAspect="1"/>
          </p:cNvPicPr>
          <p:nvPr/>
        </p:nvPicPr>
        <p:blipFill>
          <a:blip r:embed="rId8"/>
          <a:stretch>
            <a:fillRect/>
          </a:stretch>
        </p:blipFill>
        <p:spPr>
          <a:xfrm>
            <a:off x="4315691" y="3171379"/>
            <a:ext cx="4680606" cy="1045803"/>
          </a:xfrm>
          <a:prstGeom prst="rect">
            <a:avLst/>
          </a:prstGeom>
          <a:ln>
            <a:solidFill>
              <a:schemeClr val="tx1"/>
            </a:solidFill>
          </a:ln>
        </p:spPr>
      </p:pic>
      <p:sp>
        <p:nvSpPr>
          <p:cNvPr id="3" name="TextBox 2">
            <a:extLst>
              <a:ext uri="{FF2B5EF4-FFF2-40B4-BE49-F238E27FC236}">
                <a16:creationId xmlns:a16="http://schemas.microsoft.com/office/drawing/2014/main" id="{1036B884-5821-46BE-1D99-77F3FED93A1F}"/>
              </a:ext>
            </a:extLst>
          </p:cNvPr>
          <p:cNvSpPr txBox="1"/>
          <p:nvPr/>
        </p:nvSpPr>
        <p:spPr>
          <a:xfrm>
            <a:off x="2444" y="1155978"/>
            <a:ext cx="5566547" cy="1107996"/>
          </a:xfrm>
          <a:prstGeom prst="rect">
            <a:avLst/>
          </a:prstGeom>
          <a:noFill/>
        </p:spPr>
        <p:txBody>
          <a:bodyPr wrap="square" rtlCol="0">
            <a:spAutoFit/>
          </a:bodyPr>
          <a:lstStyle/>
          <a:p>
            <a:pPr>
              <a:buClr>
                <a:schemeClr val="accent4">
                  <a:lumMod val="75000"/>
                </a:schemeClr>
              </a:buClr>
              <a:buSzPct val="150000"/>
            </a:pPr>
            <a:r>
              <a:rPr lang="en-US" sz="1800">
                <a:solidFill>
                  <a:schemeClr val="accent4"/>
                </a:solidFill>
              </a:rPr>
              <a:t>     Tax Estimator:</a:t>
            </a:r>
          </a:p>
          <a:p>
            <a:pPr marL="0" lvl="0" indent="0">
              <a:buClr>
                <a:schemeClr val="accent4">
                  <a:lumMod val="75000"/>
                </a:schemeClr>
              </a:buClr>
              <a:buSzPct val="150000"/>
              <a:buNone/>
            </a:pPr>
            <a:endParaRPr lang="en-US" sz="1800">
              <a:solidFill>
                <a:schemeClr val="accent4">
                  <a:lumMod val="60000"/>
                  <a:lumOff val="40000"/>
                </a:schemeClr>
              </a:solidFill>
            </a:endParaRPr>
          </a:p>
          <a:p>
            <a:pPr marL="0" lvl="0" indent="0">
              <a:buClr>
                <a:schemeClr val="accent4">
                  <a:lumMod val="75000"/>
                </a:schemeClr>
              </a:buClr>
              <a:buSzPct val="150000"/>
              <a:buNone/>
            </a:pPr>
            <a:r>
              <a:rPr lang="en-US" sz="1600">
                <a:solidFill>
                  <a:schemeClr val="accent4">
                    <a:lumMod val="60000"/>
                    <a:lumOff val="40000"/>
                  </a:schemeClr>
                </a:solidFill>
                <a:hlinkClick r:id="rId9">
                  <a:extLst>
                    <a:ext uri="{A12FA001-AC4F-418D-AE19-62706E023703}">
                      <ahyp:hlinkClr xmlns:ahyp="http://schemas.microsoft.com/office/drawing/2018/hyperlinkcolor" val="tx"/>
                    </a:ext>
                  </a:extLst>
                </a:hlinkClick>
              </a:rPr>
              <a:t>https://www.irs.gov/individuals/tax-withholding-estimator</a:t>
            </a:r>
            <a:r>
              <a:rPr lang="en-US" sz="1600">
                <a:solidFill>
                  <a:schemeClr val="accent4">
                    <a:lumMod val="60000"/>
                    <a:lumOff val="40000"/>
                  </a:schemeClr>
                </a:solidFill>
              </a:rPr>
              <a:t> </a:t>
            </a:r>
          </a:p>
          <a:p>
            <a:endParaRPr lang="en-US"/>
          </a:p>
        </p:txBody>
      </p:sp>
      <p:pic>
        <p:nvPicPr>
          <p:cNvPr id="5" name="Google Shape;139;p20">
            <a:extLst>
              <a:ext uri="{FF2B5EF4-FFF2-40B4-BE49-F238E27FC236}">
                <a16:creationId xmlns:a16="http://schemas.microsoft.com/office/drawing/2014/main" id="{6B7D8B1F-907C-E9C8-6283-70910CA01C4C}"/>
              </a:ext>
            </a:extLst>
          </p:cNvPr>
          <p:cNvPicPr preferRelativeResize="0"/>
          <p:nvPr/>
        </p:nvPicPr>
        <p:blipFill>
          <a:blip r:embed="rId10">
            <a:alphaModFix/>
          </a:blip>
          <a:stretch>
            <a:fillRect/>
          </a:stretch>
        </p:blipFill>
        <p:spPr>
          <a:xfrm>
            <a:off x="81844" y="1248839"/>
            <a:ext cx="267493" cy="265449"/>
          </a:xfrm>
          <a:prstGeom prst="rect">
            <a:avLst/>
          </a:prstGeom>
          <a:noFill/>
          <a:ln>
            <a:noFill/>
          </a:ln>
        </p:spPr>
      </p:pic>
    </p:spTree>
    <p:custDataLst>
      <p:tags r:id="rId1"/>
    </p:custDataLst>
    <p:extLst>
      <p:ext uri="{BB962C8B-B14F-4D97-AF65-F5344CB8AC3E}">
        <p14:creationId xmlns:p14="http://schemas.microsoft.com/office/powerpoint/2010/main" val="6748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F1EF3542-096B-83FD-8790-F17944433D54}"/>
            </a:ext>
          </a:extLst>
        </p:cNvPr>
        <p:cNvGrpSpPr/>
        <p:nvPr/>
      </p:nvGrpSpPr>
      <p:grpSpPr>
        <a:xfrm>
          <a:off x="0" y="0"/>
          <a:ext cx="0" cy="0"/>
          <a:chOff x="0" y="0"/>
          <a:chExt cx="0" cy="0"/>
        </a:xfrm>
      </p:grpSpPr>
      <p:cxnSp>
        <p:nvCxnSpPr>
          <p:cNvPr id="75" name="Google Shape;75;p15">
            <a:extLst>
              <a:ext uri="{FF2B5EF4-FFF2-40B4-BE49-F238E27FC236}">
                <a16:creationId xmlns:a16="http://schemas.microsoft.com/office/drawing/2014/main" id="{1B8AEEDB-CFCD-DB36-8E37-212D906B4241}"/>
              </a:ext>
            </a:extLst>
          </p:cNvPr>
          <p:cNvCxnSpPr/>
          <p:nvPr/>
        </p:nvCxnSpPr>
        <p:spPr>
          <a:xfrm>
            <a:off x="2725800" y="51435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CC6D7835-4CB1-E00E-7349-25E8DF66807B}"/>
              </a:ext>
            </a:extLst>
          </p:cNvPr>
          <p:cNvPicPr preferRelativeResize="0"/>
          <p:nvPr/>
        </p:nvPicPr>
        <p:blipFill>
          <a:blip r:embed="rId4">
            <a:alphaModFix/>
          </a:blip>
          <a:stretch>
            <a:fillRect/>
          </a:stretch>
        </p:blipFill>
        <p:spPr>
          <a:xfrm rot="5400000">
            <a:off x="7714252" y="3712338"/>
            <a:ext cx="1473400" cy="1388925"/>
          </a:xfrm>
          <a:prstGeom prst="rect">
            <a:avLst/>
          </a:prstGeom>
          <a:noFill/>
          <a:ln>
            <a:noFill/>
          </a:ln>
        </p:spPr>
      </p:pic>
      <p:sp>
        <p:nvSpPr>
          <p:cNvPr id="2" name="TextBox 1">
            <a:extLst>
              <a:ext uri="{FF2B5EF4-FFF2-40B4-BE49-F238E27FC236}">
                <a16:creationId xmlns:a16="http://schemas.microsoft.com/office/drawing/2014/main" id="{1E319E8D-86E2-F9F2-A7DB-1A2A8877766B}"/>
              </a:ext>
            </a:extLst>
          </p:cNvPr>
          <p:cNvSpPr txBox="1"/>
          <p:nvPr/>
        </p:nvSpPr>
        <p:spPr>
          <a:xfrm>
            <a:off x="450887" y="2328392"/>
            <a:ext cx="6995932" cy="2492990"/>
          </a:xfrm>
          <a:prstGeom prst="rect">
            <a:avLst/>
          </a:prstGeom>
          <a:noFill/>
          <a:ln>
            <a:solidFill>
              <a:schemeClr val="tx1"/>
            </a:solidFill>
          </a:ln>
        </p:spPr>
        <p:txBody>
          <a:bodyPr wrap="square" rtlCol="0">
            <a:spAutoFit/>
          </a:bodyPr>
          <a:lstStyle/>
          <a:p>
            <a:pPr algn="just"/>
            <a:r>
              <a:rPr lang="en-US" b="1" dirty="0">
                <a:latin typeface="Source Sans Pro" panose="020B0503030403020204" pitchFamily="34" charset="0"/>
                <a:ea typeface="Source Sans Pro" panose="020B0503030403020204" pitchFamily="34" charset="0"/>
              </a:rPr>
              <a:t>Procedure for Addressing the Death of an Employee </a:t>
            </a:r>
          </a:p>
          <a:p>
            <a:pPr marL="228600" indent="-228600" algn="just">
              <a:buAutoNum type="arabicPeriod"/>
            </a:pPr>
            <a:r>
              <a:rPr lang="en-US" sz="1050" b="1" dirty="0">
                <a:latin typeface="Source Sans Pro" panose="020B0503030403020204" pitchFamily="34" charset="0"/>
                <a:ea typeface="Source Sans Pro" panose="020B0503030403020204" pitchFamily="34" charset="0"/>
              </a:rPr>
              <a:t>Do not terminate the employee; this is the responsibility of Central Payroll. </a:t>
            </a:r>
          </a:p>
          <a:p>
            <a:pPr marL="228600" indent="-228600" algn="just">
              <a:buAutoNum type="arabicPeriod"/>
            </a:pPr>
            <a:r>
              <a:rPr lang="en-US" sz="1050" b="1" dirty="0">
                <a:latin typeface="Source Sans Pro" panose="020B0503030403020204" pitchFamily="34" charset="0"/>
                <a:ea typeface="Source Sans Pro" panose="020B0503030403020204" pitchFamily="34" charset="0"/>
              </a:rPr>
              <a:t>Access 'Maintain Time Reporter Data' and assign to the ‘INACTIVE’ workgroup, effective the day after the last paid day. </a:t>
            </a:r>
            <a:r>
              <a:rPr lang="en-US" sz="1050" b="1" i="1" dirty="0">
                <a:latin typeface="Source Sans Pro" panose="020B0503030403020204" pitchFamily="34" charset="0"/>
                <a:ea typeface="Source Sans Pro" panose="020B0503030403020204" pitchFamily="34" charset="0"/>
              </a:rPr>
              <a:t>For example, if the employee passed away after working on Tuesday, the effective date would be Wednesday. </a:t>
            </a:r>
          </a:p>
          <a:p>
            <a:pPr marL="228600" indent="-228600" algn="just">
              <a:buAutoNum type="arabicPeriod"/>
            </a:pPr>
            <a:r>
              <a:rPr lang="en-US" sz="1050" b="1" dirty="0">
                <a:solidFill>
                  <a:srgbClr val="FF0000"/>
                </a:solidFill>
                <a:latin typeface="Source Sans Pro" panose="020B0503030403020204" pitchFamily="34" charset="0"/>
                <a:ea typeface="Source Sans Pro" panose="020B0503030403020204" pitchFamily="34" charset="0"/>
              </a:rPr>
              <a:t>Immediately inform Central Payroll of the employee’s passing</a:t>
            </a:r>
            <a:r>
              <a:rPr lang="en-US" sz="1050" b="1" dirty="0">
                <a:latin typeface="Source Sans Pro" panose="020B0503030403020204" pitchFamily="34" charset="0"/>
                <a:ea typeface="Source Sans Pro" panose="020B0503030403020204" pitchFamily="34" charset="0"/>
              </a:rPr>
              <a:t>. Complete the Notification of Employee Death form and submit it via the Financial Services System (FSS): </a:t>
            </a:r>
          </a:p>
          <a:p>
            <a:pPr algn="just"/>
            <a:r>
              <a:rPr lang="en-US" sz="1050" b="1" dirty="0">
                <a:latin typeface="Source Sans Pro" panose="020B0503030403020204" pitchFamily="34" charset="0"/>
                <a:ea typeface="Source Sans Pro" panose="020B0503030403020204" pitchFamily="34" charset="0"/>
              </a:rPr>
              <a:t>	FSS Link</a:t>
            </a:r>
            <a:r>
              <a:rPr lang="en-US" sz="1050" b="1" dirty="0">
                <a:solidFill>
                  <a:schemeClr val="tx1"/>
                </a:solidFill>
                <a:latin typeface="Source Sans Pro" panose="020B0503030403020204" pitchFamily="34" charset="0"/>
                <a:ea typeface="Source Sans Pro" panose="020B0503030403020204" pitchFamily="34" charset="0"/>
              </a:rPr>
              <a:t> </a:t>
            </a:r>
            <a:r>
              <a:rPr lang="en-US" sz="1050" b="1" dirty="0">
                <a:solidFill>
                  <a:srgbClr val="7030A0"/>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https://platform.dfa.nm.gov</a:t>
            </a:r>
            <a:endParaRPr lang="en-US" sz="1050" b="1" dirty="0">
              <a:solidFill>
                <a:srgbClr val="7030A0"/>
              </a:solidFill>
              <a:latin typeface="Source Sans Pro" panose="020B0503030403020204" pitchFamily="34" charset="0"/>
              <a:ea typeface="Source Sans Pro" panose="020B0503030403020204" pitchFamily="34" charset="0"/>
            </a:endParaRPr>
          </a:p>
          <a:p>
            <a:pPr algn="just"/>
            <a:r>
              <a:rPr lang="en-US" sz="1050" b="1" dirty="0">
                <a:latin typeface="Source Sans Pro" panose="020B0503030403020204" pitchFamily="34" charset="0"/>
                <a:ea typeface="Source Sans Pro" panose="020B0503030403020204" pitchFamily="34" charset="0"/>
              </a:rPr>
              <a:t>	Select </a:t>
            </a:r>
            <a:r>
              <a:rPr lang="en-US" sz="1050" b="1" dirty="0">
                <a:solidFill>
                  <a:srgbClr val="FF0000"/>
                </a:solidFill>
                <a:latin typeface="Source Sans Pro" panose="020B0503030403020204" pitchFamily="34" charset="0"/>
                <a:ea typeface="Source Sans Pro" panose="020B0503030403020204" pitchFamily="34" charset="0"/>
              </a:rPr>
              <a:t>Add New Request </a:t>
            </a:r>
            <a:r>
              <a:rPr lang="en-US" sz="1050" b="1" dirty="0">
                <a:latin typeface="Source Sans Pro" panose="020B0503030403020204" pitchFamily="34" charset="0"/>
                <a:ea typeface="Source Sans Pro" panose="020B0503030403020204" pitchFamily="34" charset="0"/>
              </a:rPr>
              <a:t> Form Type  </a:t>
            </a:r>
            <a:r>
              <a:rPr lang="en-US" sz="1050" b="1" dirty="0">
                <a:solidFill>
                  <a:srgbClr val="FF0000"/>
                </a:solidFill>
                <a:latin typeface="Source Sans Pro" panose="020B0503030403020204" pitchFamily="34" charset="0"/>
                <a:ea typeface="Source Sans Pro" panose="020B0503030403020204" pitchFamily="34" charset="0"/>
              </a:rPr>
              <a:t>Deceased Notification</a:t>
            </a:r>
            <a:r>
              <a:rPr lang="en-US" sz="1050" b="1" dirty="0">
                <a:latin typeface="Source Sans Pro" panose="020B0503030403020204" pitchFamily="34" charset="0"/>
                <a:ea typeface="Source Sans Pro" panose="020B0503030403020204" pitchFamily="34" charset="0"/>
              </a:rPr>
              <a:t>.</a:t>
            </a:r>
          </a:p>
          <a:p>
            <a:pPr algn="just"/>
            <a:endParaRPr lang="en-US" sz="1050" b="1" dirty="0">
              <a:latin typeface="Source Sans Pro" panose="020B0503030403020204" pitchFamily="34" charset="0"/>
              <a:ea typeface="Source Sans Pro" panose="020B0503030403020204" pitchFamily="34" charset="0"/>
            </a:endParaRPr>
          </a:p>
          <a:p>
            <a:pPr marL="228600" indent="-228600" algn="just">
              <a:buAutoNum type="arabicPeriod" startAt="4"/>
            </a:pPr>
            <a:r>
              <a:rPr lang="en-US" sz="1050" b="1" dirty="0">
                <a:latin typeface="Source Sans Pro" panose="020B0503030403020204" pitchFamily="34" charset="0"/>
                <a:ea typeface="Source Sans Pro" panose="020B0503030403020204" pitchFamily="34" charset="0"/>
              </a:rPr>
              <a:t>Approve all payable time up to the inactivation date. </a:t>
            </a:r>
          </a:p>
          <a:p>
            <a:pPr marL="228600" indent="-228600" algn="just">
              <a:buAutoNum type="arabicPeriod" startAt="4"/>
            </a:pPr>
            <a:r>
              <a:rPr lang="en-US" sz="1050" b="1" dirty="0">
                <a:latin typeface="Source Sans Pro" panose="020B0503030403020204" pitchFamily="34" charset="0"/>
                <a:ea typeface="Source Sans Pro" panose="020B0503030403020204" pitchFamily="34" charset="0"/>
              </a:rPr>
              <a:t>Determine recipients for final payments, including hours worked and terminal leave payouts. Work with the payee to submit required documentation to Central Payroll. </a:t>
            </a:r>
          </a:p>
          <a:p>
            <a:pPr marL="228600" indent="-228600" algn="just">
              <a:buAutoNum type="arabicPeriod" startAt="4"/>
            </a:pPr>
            <a:r>
              <a:rPr lang="en-US" sz="1050" b="1" dirty="0">
                <a:latin typeface="Source Sans Pro" panose="020B0503030403020204" pitchFamily="34" charset="0"/>
                <a:ea typeface="Source Sans Pro" panose="020B0503030403020204" pitchFamily="34" charset="0"/>
              </a:rPr>
              <a:t>Submit the Terminal Leave Verification (TLV) request through FSS: </a:t>
            </a:r>
            <a:r>
              <a:rPr lang="en-US" sz="1050" b="1" dirty="0">
                <a:solidFill>
                  <a:srgbClr val="7030A0"/>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https://platform.dfa.nm.gov</a:t>
            </a:r>
            <a:r>
              <a:rPr lang="en-US" sz="1050" b="1" dirty="0">
                <a:solidFill>
                  <a:srgbClr val="7030A0"/>
                </a:solidFill>
                <a:latin typeface="Source Sans Pro" panose="020B0503030403020204" pitchFamily="34" charset="0"/>
                <a:ea typeface="Source Sans Pro" panose="020B0503030403020204" pitchFamily="34" charset="0"/>
              </a:rPr>
              <a:t> </a:t>
            </a:r>
            <a:endParaRPr lang="en-US" sz="1000" b="0" i="0" u="none" strike="noStrike" baseline="0" dirty="0">
              <a:latin typeface="Calibri" panose="020F0502020204030204" pitchFamily="34" charset="0"/>
            </a:endParaRPr>
          </a:p>
        </p:txBody>
      </p:sp>
      <p:sp>
        <p:nvSpPr>
          <p:cNvPr id="4" name="TextBox 3">
            <a:extLst>
              <a:ext uri="{FF2B5EF4-FFF2-40B4-BE49-F238E27FC236}">
                <a16:creationId xmlns:a16="http://schemas.microsoft.com/office/drawing/2014/main" id="{909FE0E4-CDB0-31A1-2E46-163D9652BD6C}"/>
              </a:ext>
            </a:extLst>
          </p:cNvPr>
          <p:cNvSpPr txBox="1"/>
          <p:nvPr/>
        </p:nvSpPr>
        <p:spPr>
          <a:xfrm>
            <a:off x="227986" y="683136"/>
            <a:ext cx="8319655" cy="1708160"/>
          </a:xfrm>
          <a:prstGeom prst="rect">
            <a:avLst/>
          </a:prstGeom>
          <a:noFill/>
        </p:spPr>
        <p:txBody>
          <a:bodyPr wrap="square" rtlCol="0">
            <a:spAutoFit/>
          </a:bodyPr>
          <a:lstStyle/>
          <a:p>
            <a:r>
              <a:rPr lang="en-US" sz="1500" b="1" i="0">
                <a:solidFill>
                  <a:schemeClr val="accent4">
                    <a:lumMod val="75000"/>
                  </a:schemeClr>
                </a:solidFill>
                <a:effectLst/>
                <a:latin typeface="Inter"/>
              </a:rPr>
              <a:t>Agencies must inform the Central Payroll Bureau as soon as they become aware of an employee's death. Failing to do so can have serious consequences for the employee's beneficiaries. There is a limited window for reversing any funds with the bank, and delays could result in the loss of money sent to the deceased employee. </a:t>
            </a:r>
          </a:p>
          <a:p>
            <a:endParaRPr lang="en-US" sz="1500" b="1">
              <a:solidFill>
                <a:schemeClr val="accent4">
                  <a:lumMod val="75000"/>
                </a:schemeClr>
              </a:solidFill>
              <a:latin typeface="Inter"/>
            </a:endParaRPr>
          </a:p>
          <a:p>
            <a:r>
              <a:rPr lang="en-US" sz="1500" b="1" i="0">
                <a:solidFill>
                  <a:schemeClr val="accent4">
                    <a:lumMod val="75000"/>
                  </a:schemeClr>
                </a:solidFill>
                <a:effectLst/>
                <a:latin typeface="Inter"/>
              </a:rPr>
              <a:t>Additionally, postponing the notification may cause beneficiaries to receive their payments later than anticipated during this sensitive time.</a:t>
            </a:r>
            <a:endParaRPr lang="en-US" sz="1500" b="1">
              <a:solidFill>
                <a:schemeClr val="accent4">
                  <a:lumMod val="75000"/>
                </a:schemeClr>
              </a:solidFill>
            </a:endParaRPr>
          </a:p>
        </p:txBody>
      </p:sp>
      <p:pic>
        <p:nvPicPr>
          <p:cNvPr id="3" name="Google Shape;134;p20">
            <a:extLst>
              <a:ext uri="{FF2B5EF4-FFF2-40B4-BE49-F238E27FC236}">
                <a16:creationId xmlns:a16="http://schemas.microsoft.com/office/drawing/2014/main" id="{466115D4-AA13-7396-8A03-8C33CD519675}"/>
              </a:ext>
            </a:extLst>
          </p:cNvPr>
          <p:cNvPicPr preferRelativeResize="0"/>
          <p:nvPr/>
        </p:nvPicPr>
        <p:blipFill rotWithShape="1">
          <a:blip r:embed="rId6">
            <a:alphaModFix/>
          </a:blip>
          <a:srcRect/>
          <a:stretch/>
        </p:blipFill>
        <p:spPr>
          <a:xfrm>
            <a:off x="-1" y="86998"/>
            <a:ext cx="4488287" cy="534700"/>
          </a:xfrm>
          <a:prstGeom prst="rect">
            <a:avLst/>
          </a:prstGeom>
          <a:noFill/>
          <a:ln>
            <a:noFill/>
          </a:ln>
        </p:spPr>
      </p:pic>
      <p:sp>
        <p:nvSpPr>
          <p:cNvPr id="72" name="Google Shape;72;p15">
            <a:extLst>
              <a:ext uri="{FF2B5EF4-FFF2-40B4-BE49-F238E27FC236}">
                <a16:creationId xmlns:a16="http://schemas.microsoft.com/office/drawing/2014/main" id="{9943ACB0-0F50-B69F-D289-3E704FEE3B53}"/>
              </a:ext>
            </a:extLst>
          </p:cNvPr>
          <p:cNvSpPr txBox="1">
            <a:spLocks noGrp="1"/>
          </p:cNvSpPr>
          <p:nvPr>
            <p:ph type="body" idx="1"/>
          </p:nvPr>
        </p:nvSpPr>
        <p:spPr>
          <a:xfrm>
            <a:off x="227986" y="105192"/>
            <a:ext cx="8520600" cy="397000"/>
          </a:xfrm>
          <a:prstGeom prst="rect">
            <a:avLst/>
          </a:prstGeom>
        </p:spPr>
        <p:txBody>
          <a:bodyPr spcFirstLastPara="1" wrap="square" lIns="91425" tIns="91425" rIns="91425" bIns="91425" anchor="t" anchorCtr="0">
            <a:noAutofit/>
          </a:bodyPr>
          <a:lstStyle/>
          <a:p>
            <a:pPr marL="114300" indent="0">
              <a:buNone/>
            </a:pPr>
            <a:r>
              <a:rPr lang="en-US" b="1">
                <a:solidFill>
                  <a:schemeClr val="tx2"/>
                </a:solidFill>
                <a:latin typeface="PT Serif" panose="020A0603040505020204" pitchFamily="18" charset="0"/>
              </a:rPr>
              <a:t>Notification of Employee Death</a:t>
            </a:r>
          </a:p>
        </p:txBody>
      </p:sp>
    </p:spTree>
    <p:custDataLst>
      <p:tags r:id="rId1"/>
    </p:custDataLst>
    <p:extLst>
      <p:ext uri="{BB962C8B-B14F-4D97-AF65-F5344CB8AC3E}">
        <p14:creationId xmlns:p14="http://schemas.microsoft.com/office/powerpoint/2010/main" val="404799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77750"/>
            <a:ext cx="5595900" cy="917963"/>
          </a:xfrm>
          <a:prstGeom prst="rect">
            <a:avLst/>
          </a:prstGeom>
        </p:spPr>
        <p:txBody>
          <a:bodyPr spcFirstLastPara="1" wrap="square" lIns="91425" tIns="91425" rIns="91425" bIns="91425" anchor="t" anchorCtr="0">
            <a:noAutofit/>
          </a:bodyPr>
          <a:lstStyle/>
          <a:p>
            <a:pPr marL="0" indent="0">
              <a:spcBef>
                <a:spcPts val="1900"/>
              </a:spcBef>
              <a:spcAft>
                <a:spcPts val="1200"/>
              </a:spcAft>
              <a:buSzPts val="852"/>
              <a:buNone/>
            </a:pPr>
            <a:r>
              <a:rPr lang="en-US" sz="1400" dirty="0"/>
              <a:t>Spouse must fill out </a:t>
            </a:r>
            <a:r>
              <a:rPr lang="en-US" sz="1400" u="sng" dirty="0"/>
              <a:t>Substitute W-9</a:t>
            </a:r>
            <a:r>
              <a:rPr lang="en-US" sz="1400" dirty="0"/>
              <a:t> and a notarized copy of </a:t>
            </a:r>
            <a:r>
              <a:rPr lang="en-US" sz="1400" u="sng" dirty="0"/>
              <a:t>Affidavit of Deceased Employee’s Spouse for Final Payment.</a:t>
            </a:r>
            <a:endParaRPr lang="en-US" sz="1400" dirty="0"/>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5">
            <a:alphaModFix/>
          </a:blip>
          <a:stretch>
            <a:fillRect/>
          </a:stretch>
        </p:blipFill>
        <p:spPr>
          <a:xfrm>
            <a:off x="500250" y="2502213"/>
            <a:ext cx="267493" cy="265449"/>
          </a:xfrm>
          <a:prstGeom prst="rect">
            <a:avLst/>
          </a:prstGeom>
          <a:noFill/>
          <a:ln>
            <a:noFill/>
          </a:ln>
        </p:spPr>
      </p:pic>
      <p:sp>
        <p:nvSpPr>
          <p:cNvPr id="122" name="Google Shape;122;p19"/>
          <p:cNvSpPr txBox="1">
            <a:spLocks noGrp="1"/>
          </p:cNvSpPr>
          <p:nvPr>
            <p:ph type="body" idx="1"/>
          </p:nvPr>
        </p:nvSpPr>
        <p:spPr>
          <a:xfrm>
            <a:off x="871925" y="2395714"/>
            <a:ext cx="5081400" cy="750951"/>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sz="1000" dirty="0">
                <a:solidFill>
                  <a:schemeClr val="accent4"/>
                </a:solidFill>
              </a:rPr>
              <a:t>Personal representative of the deceased employee’s estate, personal representative must submit a </a:t>
            </a:r>
            <a:r>
              <a:rPr lang="en-US" sz="1000" u="sng" dirty="0">
                <a:solidFill>
                  <a:schemeClr val="accent4"/>
                </a:solidFill>
              </a:rPr>
              <a:t>Substitute W-9</a:t>
            </a:r>
            <a:r>
              <a:rPr lang="en-US" sz="1000" dirty="0">
                <a:solidFill>
                  <a:schemeClr val="accent4"/>
                </a:solidFill>
              </a:rPr>
              <a:t> and a certified copy of the </a:t>
            </a:r>
            <a:r>
              <a:rPr lang="en-US" sz="1000" u="sng" dirty="0">
                <a:solidFill>
                  <a:schemeClr val="accent4"/>
                </a:solidFill>
              </a:rPr>
              <a:t>Letters Testamentary</a:t>
            </a:r>
            <a:r>
              <a:rPr lang="en-US" sz="1000" dirty="0">
                <a:solidFill>
                  <a:schemeClr val="accent4"/>
                </a:solidFill>
              </a:rPr>
              <a:t> or </a:t>
            </a:r>
            <a:r>
              <a:rPr lang="en-US" sz="1000" u="sng" dirty="0">
                <a:solidFill>
                  <a:schemeClr val="accent4"/>
                </a:solidFill>
              </a:rPr>
              <a:t>Letters of Administration</a:t>
            </a:r>
            <a:r>
              <a:rPr lang="en-US" sz="1000" dirty="0">
                <a:solidFill>
                  <a:schemeClr val="accent4"/>
                </a:solidFill>
              </a:rPr>
              <a:t> appointing the personal representative</a:t>
            </a:r>
            <a:r>
              <a:rPr lang="en" sz="1000" dirty="0">
                <a:solidFill>
                  <a:schemeClr val="accent4"/>
                </a:solidFill>
                <a:latin typeface="Source Sans Pro"/>
                <a:ea typeface="Source Sans Pro"/>
                <a:cs typeface="Source Sans Pro"/>
                <a:sym typeface="Source Sans Pro"/>
              </a:rPr>
              <a:t>. </a:t>
            </a:r>
            <a:endParaRPr sz="1000" dirty="0">
              <a:solidFill>
                <a:schemeClr val="accent4"/>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23" name="Google Shape;123;p19"/>
          <p:cNvSpPr txBox="1">
            <a:spLocks noGrp="1"/>
          </p:cNvSpPr>
          <p:nvPr>
            <p:ph type="body" idx="1"/>
          </p:nvPr>
        </p:nvSpPr>
        <p:spPr>
          <a:xfrm>
            <a:off x="357325" y="3043337"/>
            <a:ext cx="4672200" cy="1723388"/>
          </a:xfrm>
          <a:prstGeom prst="rect">
            <a:avLst/>
          </a:prstGeom>
        </p:spPr>
        <p:txBody>
          <a:bodyPr spcFirstLastPara="1" wrap="square" lIns="91425" tIns="91425" rIns="91425" bIns="91425" anchor="t" anchorCtr="0">
            <a:noAutofit/>
          </a:bodyPr>
          <a:lstStyle/>
          <a:p>
            <a:pPr marL="0" marR="279400" indent="0" algn="just">
              <a:spcBef>
                <a:spcPts val="800"/>
              </a:spcBef>
              <a:spcAft>
                <a:spcPts val="1900"/>
              </a:spcAft>
              <a:buSzPts val="1100"/>
              <a:buNone/>
            </a:pPr>
            <a:r>
              <a:rPr lang="en-US" sz="1000" dirty="0"/>
              <a:t>Successor of the deceased employee, the successor must submit a </a:t>
            </a:r>
            <a:r>
              <a:rPr lang="en-US" sz="1000" u="sng" dirty="0"/>
              <a:t>Substitute W-9</a:t>
            </a:r>
            <a:r>
              <a:rPr lang="en-US" sz="1000" dirty="0"/>
              <a:t> and a notarized copy of the </a:t>
            </a:r>
            <a:r>
              <a:rPr lang="en-US" sz="1000" u="sng" dirty="0"/>
              <a:t>Affidavit of Deceased Employee’s Successor for Final Payment</a:t>
            </a:r>
            <a:r>
              <a:rPr lang="en-US" sz="1000" dirty="0"/>
              <a:t>.</a:t>
            </a:r>
          </a:p>
          <a:p>
            <a:pPr marL="0" marR="279400" indent="0" algn="just">
              <a:spcBef>
                <a:spcPts val="800"/>
              </a:spcBef>
              <a:spcAft>
                <a:spcPts val="1900"/>
              </a:spcAft>
              <a:buSzPts val="1100"/>
              <a:buNone/>
            </a:pPr>
            <a:r>
              <a:rPr lang="en-US" sz="1000" dirty="0">
                <a:solidFill>
                  <a:schemeClr val="accent4"/>
                </a:solidFill>
              </a:rPr>
              <a:t>HR must receive death certificate, and proof of beneficiary.  Marriage license, Court document, or other form indicating they are the rightful heir.  CPB will no longer except life insurance or PERA beneficiary forms.</a:t>
            </a:r>
          </a:p>
          <a:p>
            <a:pPr marL="0" marR="279400" lvl="0" indent="0" algn="just" rtl="0">
              <a:spcBef>
                <a:spcPts val="800"/>
              </a:spcBef>
              <a:spcAft>
                <a:spcPts val="1900"/>
              </a:spcAft>
              <a:buSzPts val="1100"/>
              <a:buNone/>
            </a:pPr>
            <a:endParaRPr sz="2095"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Required Documentation</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6">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Deceased Beneficiaries</a:t>
            </a:r>
            <a:endParaRPr sz="1818" dirty="0">
              <a:solidFill>
                <a:srgbClr val="004D4C"/>
              </a:solidFill>
              <a:latin typeface="PT Serif"/>
              <a:ea typeface="PT Serif"/>
              <a:cs typeface="PT Serif"/>
              <a:sym typeface="PT Serif"/>
            </a:endParaRPr>
          </a:p>
        </p:txBody>
      </p:sp>
      <p:sp>
        <p:nvSpPr>
          <p:cNvPr id="127" name="Google Shape;127;p19"/>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4" name="Google Shape;74;p15"/>
          <p:cNvSpPr txBox="1">
            <a:spLocks noGrp="1"/>
          </p:cNvSpPr>
          <p:nvPr>
            <p:ph type="body" idx="4294967295"/>
          </p:nvPr>
        </p:nvSpPr>
        <p:spPr>
          <a:xfrm>
            <a:off x="187036" y="838200"/>
            <a:ext cx="8690263" cy="3532187"/>
          </a:xfrm>
          <a:prstGeom prst="rect">
            <a:avLst/>
          </a:prstGeom>
        </p:spPr>
        <p:txBody>
          <a:bodyPr spcFirstLastPara="1" wrap="square" lIns="91425" tIns="91425" rIns="91425" bIns="91425" anchor="t" anchorCtr="0">
            <a:noAutofit/>
          </a:bodyPr>
          <a:lstStyle/>
          <a:p>
            <a:pPr marL="342900">
              <a:spcAft>
                <a:spcPts val="1200"/>
              </a:spcAft>
              <a:buSzPts val="852"/>
              <a:buFont typeface="Wingdings" panose="05000000000000000000" pitchFamily="2" charset="2"/>
              <a:buChar char="q"/>
            </a:pPr>
            <a:r>
              <a:rPr lang="en" sz="2095" dirty="0">
                <a:solidFill>
                  <a:srgbClr val="DE8B26"/>
                </a:solidFill>
                <a:latin typeface="Source Sans Pro"/>
                <a:ea typeface="Source Sans Pro"/>
                <a:cs typeface="Source Sans Pro"/>
                <a:sym typeface="Source Sans Pro"/>
              </a:rPr>
              <a:t>Verify the address for any terminated employee’s W-2 mailing.</a:t>
            </a:r>
          </a:p>
          <a:p>
            <a:pPr marL="342900">
              <a:spcAft>
                <a:spcPts val="1200"/>
              </a:spcAft>
              <a:buSzPts val="852"/>
              <a:buFont typeface="Wingdings" panose="05000000000000000000" pitchFamily="2" charset="2"/>
              <a:buChar char="q"/>
            </a:pPr>
            <a:r>
              <a:rPr lang="en" sz="2095" dirty="0">
                <a:solidFill>
                  <a:srgbClr val="DE8B26"/>
                </a:solidFill>
                <a:latin typeface="Source Sans Pro"/>
                <a:ea typeface="Source Sans Pro"/>
                <a:cs typeface="Source Sans Pro"/>
                <a:sym typeface="Source Sans Pro"/>
              </a:rPr>
              <a:t>Deceased employees need to have their location code reset to the agency.</a:t>
            </a:r>
          </a:p>
          <a:p>
            <a:pPr marL="342900">
              <a:spcAft>
                <a:spcPts val="1200"/>
              </a:spcAft>
              <a:buSzPts val="852"/>
              <a:buFont typeface="Wingdings" panose="05000000000000000000" pitchFamily="2" charset="2"/>
              <a:buChar char="q"/>
            </a:pPr>
            <a:r>
              <a:rPr lang="en" sz="2095" dirty="0">
                <a:solidFill>
                  <a:srgbClr val="DE8B26"/>
                </a:solidFill>
                <a:latin typeface="Source Sans Pro"/>
                <a:ea typeface="Source Sans Pro"/>
                <a:cs typeface="Source Sans Pro"/>
                <a:sym typeface="Source Sans Pro"/>
              </a:rPr>
              <a:t>New W-4 for any non-resident employee or any employee that is claiming exempt.</a:t>
            </a:r>
          </a:p>
          <a:p>
            <a:pPr marL="342900">
              <a:spcAft>
                <a:spcPts val="1200"/>
              </a:spcAft>
              <a:buSzPts val="852"/>
              <a:buFont typeface="Wingdings" panose="05000000000000000000" pitchFamily="2" charset="2"/>
              <a:buChar char="q"/>
            </a:pPr>
            <a:r>
              <a:rPr lang="en" sz="2095" dirty="0">
                <a:solidFill>
                  <a:srgbClr val="DE8B26"/>
                </a:solidFill>
                <a:latin typeface="Source Sans Pro"/>
                <a:ea typeface="Source Sans Pro"/>
                <a:cs typeface="Source Sans Pro"/>
                <a:sym typeface="Source Sans Pro"/>
              </a:rPr>
              <a:t>Remind employee’s that W-2 can be received electronically.</a:t>
            </a:r>
          </a:p>
          <a:p>
            <a:pPr marL="342900">
              <a:spcAft>
                <a:spcPts val="1200"/>
              </a:spcAft>
              <a:buSzPts val="852"/>
              <a:buFont typeface="Wingdings" panose="05000000000000000000" pitchFamily="2" charset="2"/>
              <a:buChar char="q"/>
            </a:pPr>
            <a:r>
              <a:rPr lang="en" sz="2095" dirty="0">
                <a:solidFill>
                  <a:srgbClr val="DE8B26"/>
                </a:solidFill>
                <a:latin typeface="Source Sans Pro"/>
                <a:ea typeface="Source Sans Pro"/>
                <a:cs typeface="Source Sans Pro"/>
                <a:sym typeface="Source Sans Pro"/>
              </a:rPr>
              <a:t>Select an FSS agency administrator if on has not been identified.</a:t>
            </a:r>
          </a:p>
          <a:p>
            <a:pPr marL="0" lvl="0" indent="0" algn="l" rtl="0">
              <a:spcBef>
                <a:spcPts val="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73" name="Google Shape;73;p15"/>
          <p:cNvPicPr preferRelativeResize="0"/>
          <p:nvPr/>
        </p:nvPicPr>
        <p:blipFill>
          <a:blip r:embed="rId5">
            <a:alphaModFix/>
          </a:blip>
          <a:stretch>
            <a:fillRect/>
          </a:stretch>
        </p:blipFill>
        <p:spPr>
          <a:xfrm>
            <a:off x="357325" y="4478523"/>
            <a:ext cx="1977774" cy="397000"/>
          </a:xfrm>
          <a:prstGeom prst="rect">
            <a:avLst/>
          </a:prstGeom>
          <a:noFill/>
          <a:ln>
            <a:noFill/>
          </a:ln>
        </p:spPr>
      </p:pic>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6">
            <a:alphaModFix/>
          </a:blip>
          <a:stretch>
            <a:fillRect/>
          </a:stretch>
        </p:blipFill>
        <p:spPr>
          <a:xfrm rot="5400000">
            <a:off x="7716062" y="3398737"/>
            <a:ext cx="1473400" cy="1388925"/>
          </a:xfrm>
          <a:prstGeom prst="rect">
            <a:avLst/>
          </a:prstGeom>
          <a:noFill/>
          <a:ln>
            <a:noFill/>
          </a:ln>
        </p:spPr>
      </p:pic>
      <p:pic>
        <p:nvPicPr>
          <p:cNvPr id="2" name="Google Shape;125;p19">
            <a:extLst>
              <a:ext uri="{FF2B5EF4-FFF2-40B4-BE49-F238E27FC236}">
                <a16:creationId xmlns:a16="http://schemas.microsoft.com/office/drawing/2014/main" id="{1393D909-B46E-5D67-C849-DCC46E126CD1}"/>
              </a:ext>
            </a:extLst>
          </p:cNvPr>
          <p:cNvPicPr preferRelativeResize="0"/>
          <p:nvPr/>
        </p:nvPicPr>
        <p:blipFill rotWithShape="1">
          <a:blip r:embed="rId7">
            <a:alphaModFix/>
          </a:blip>
          <a:srcRect l="51376" t="-1650" b="1649"/>
          <a:stretch/>
        </p:blipFill>
        <p:spPr>
          <a:xfrm>
            <a:off x="-1" y="210872"/>
            <a:ext cx="1357745" cy="396999"/>
          </a:xfrm>
          <a:prstGeom prst="rect">
            <a:avLst/>
          </a:prstGeom>
          <a:noFill/>
          <a:ln>
            <a:noFill/>
          </a:ln>
        </p:spPr>
      </p:pic>
      <p:sp>
        <p:nvSpPr>
          <p:cNvPr id="3" name="Text Placeholder 2">
            <a:extLst>
              <a:ext uri="{FF2B5EF4-FFF2-40B4-BE49-F238E27FC236}">
                <a16:creationId xmlns:a16="http://schemas.microsoft.com/office/drawing/2014/main" id="{E1FDEC42-BE49-9104-6558-04217F193D9D}"/>
              </a:ext>
            </a:extLst>
          </p:cNvPr>
          <p:cNvSpPr txBox="1">
            <a:spLocks noGrp="1"/>
          </p:cNvSpPr>
          <p:nvPr>
            <p:ph type="body" idx="1"/>
          </p:nvPr>
        </p:nvSpPr>
        <p:spPr>
          <a:xfrm>
            <a:off x="1454726" y="211138"/>
            <a:ext cx="7422573" cy="692467"/>
          </a:xfrm>
          <a:prstGeom prst="rect">
            <a:avLst/>
          </a:prstGeom>
          <a:noFill/>
        </p:spPr>
        <p:txBody>
          <a:bodyPr wrap="square">
            <a:spAutoFit/>
          </a:bodyPr>
          <a:lstStyle/>
          <a:p>
            <a:pPr marL="114300" lvl="0" indent="0">
              <a:spcAft>
                <a:spcPts val="1200"/>
              </a:spcAft>
              <a:buSzPts val="852"/>
              <a:buNone/>
            </a:pPr>
            <a:r>
              <a:rPr lang="en-US" sz="2000" b="1" dirty="0">
                <a:solidFill>
                  <a:srgbClr val="004C4A"/>
                </a:solidFill>
                <a:latin typeface="PT Serif"/>
              </a:rPr>
              <a:t>Action Items</a:t>
            </a:r>
          </a:p>
        </p:txBody>
      </p:sp>
    </p:spTree>
    <p:custDataLst>
      <p:tags r:id="rId2"/>
    </p:custDataLst>
  </p:cSld>
  <p:clrMapOvr>
    <a:overrideClrMapping bg1="lt1" tx1="dk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03C6BFBC-31F6-7282-6444-9C7A7B8769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6896334-32D9-6EBC-7112-809ACD1E50E3}"/>
              </a:ext>
            </a:extLst>
          </p:cNvPr>
          <p:cNvPicPr>
            <a:picLocks noChangeAspect="1"/>
          </p:cNvPicPr>
          <p:nvPr/>
        </p:nvPicPr>
        <p:blipFill>
          <a:blip r:embed="rId4"/>
          <a:stretch>
            <a:fillRect/>
          </a:stretch>
        </p:blipFill>
        <p:spPr>
          <a:xfrm>
            <a:off x="1637809" y="1533796"/>
            <a:ext cx="6635345" cy="1403368"/>
          </a:xfrm>
          <a:prstGeom prst="rect">
            <a:avLst/>
          </a:prstGeom>
          <a:ln>
            <a:solidFill>
              <a:schemeClr val="dk2"/>
            </a:solidFill>
          </a:ln>
        </p:spPr>
      </p:pic>
      <p:sp>
        <p:nvSpPr>
          <p:cNvPr id="72" name="Google Shape;72;p15">
            <a:extLst>
              <a:ext uri="{FF2B5EF4-FFF2-40B4-BE49-F238E27FC236}">
                <a16:creationId xmlns:a16="http://schemas.microsoft.com/office/drawing/2014/main" id="{304BB46C-1B90-C7D9-51C0-037A04699850}"/>
              </a:ext>
            </a:extLst>
          </p:cNvPr>
          <p:cNvSpPr txBox="1">
            <a:spLocks noGrp="1"/>
          </p:cNvSpPr>
          <p:nvPr>
            <p:ph type="body" idx="1"/>
          </p:nvPr>
        </p:nvSpPr>
        <p:spPr>
          <a:xfrm>
            <a:off x="1000501" y="135603"/>
            <a:ext cx="8520600" cy="605700"/>
          </a:xfrm>
          <a:prstGeom prst="rect">
            <a:avLst/>
          </a:prstGeom>
        </p:spPr>
        <p:txBody>
          <a:bodyPr spcFirstLastPara="1" wrap="square" lIns="91425" tIns="91425" rIns="91425" bIns="91425" anchor="t" anchorCtr="0">
            <a:noAutofit/>
          </a:bodyPr>
          <a:lstStyle/>
          <a:p>
            <a:pPr marL="0" lvl="0" indent="0">
              <a:spcAft>
                <a:spcPts val="1200"/>
              </a:spcAft>
              <a:buSzPts val="852"/>
              <a:buNone/>
            </a:pPr>
            <a:r>
              <a:rPr lang="en-US" sz="2400" b="1">
                <a:solidFill>
                  <a:srgbClr val="004D4C"/>
                </a:solidFill>
                <a:latin typeface="PT Serif" panose="020A0603040505020204" pitchFamily="18" charset="0"/>
                <a:ea typeface="Source Sans Pro"/>
                <a:cs typeface="Source Sans Pro"/>
                <a:sym typeface="Source Sans Pro"/>
              </a:rPr>
              <a:t>Forms Submission System (FSS) Administrator Access</a:t>
            </a:r>
          </a:p>
          <a:p>
            <a:pPr marL="0" lvl="0" indent="0">
              <a:spcAft>
                <a:spcPts val="1200"/>
              </a:spcAft>
              <a:buSzPts val="852"/>
              <a:buNone/>
            </a:pPr>
            <a:endParaRPr sz="2400" b="1">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CC491AB2-5DA5-FAAE-4F00-2A621DAEB65B}"/>
              </a:ext>
            </a:extLst>
          </p:cNvPr>
          <p:cNvPicPr preferRelativeResize="0"/>
          <p:nvPr/>
        </p:nvPicPr>
        <p:blipFill>
          <a:blip r:embed="rId5">
            <a:alphaModFix/>
          </a:blip>
          <a:stretch>
            <a:fillRect/>
          </a:stretch>
        </p:blipFill>
        <p:spPr>
          <a:xfrm>
            <a:off x="82638" y="4753488"/>
            <a:ext cx="1835726" cy="344566"/>
          </a:xfrm>
          <a:prstGeom prst="rect">
            <a:avLst/>
          </a:prstGeom>
          <a:noFill/>
          <a:ln>
            <a:noFill/>
          </a:ln>
        </p:spPr>
      </p:pic>
      <p:cxnSp>
        <p:nvCxnSpPr>
          <p:cNvPr id="75" name="Google Shape;75;p15">
            <a:extLst>
              <a:ext uri="{FF2B5EF4-FFF2-40B4-BE49-F238E27FC236}">
                <a16:creationId xmlns:a16="http://schemas.microsoft.com/office/drawing/2014/main" id="{8A95E91B-B660-3339-04AB-A28C574864F3}"/>
              </a:ext>
            </a:extLst>
          </p:cNvPr>
          <p:cNvCxnSpPr/>
          <p:nvPr/>
        </p:nvCxnSpPr>
        <p:spPr>
          <a:xfrm>
            <a:off x="2670307" y="5105442"/>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F8AF7AB2-7F9D-E471-796E-D394F48B3D12}"/>
              </a:ext>
            </a:extLst>
          </p:cNvPr>
          <p:cNvPicPr preferRelativeResize="0"/>
          <p:nvPr/>
        </p:nvPicPr>
        <p:blipFill>
          <a:blip r:embed="rId6">
            <a:alphaModFix/>
          </a:blip>
          <a:stretch>
            <a:fillRect/>
          </a:stretch>
        </p:blipFill>
        <p:spPr>
          <a:xfrm rot="5400000">
            <a:off x="7712762" y="3674279"/>
            <a:ext cx="1473400" cy="1388925"/>
          </a:xfrm>
          <a:prstGeom prst="rect">
            <a:avLst/>
          </a:prstGeom>
          <a:noFill/>
          <a:ln>
            <a:noFill/>
          </a:ln>
        </p:spPr>
      </p:pic>
      <p:sp>
        <p:nvSpPr>
          <p:cNvPr id="2" name="TextBox 1">
            <a:extLst>
              <a:ext uri="{FF2B5EF4-FFF2-40B4-BE49-F238E27FC236}">
                <a16:creationId xmlns:a16="http://schemas.microsoft.com/office/drawing/2014/main" id="{55D1428C-72D4-6110-5781-41E764796EB8}"/>
              </a:ext>
            </a:extLst>
          </p:cNvPr>
          <p:cNvSpPr txBox="1"/>
          <p:nvPr/>
        </p:nvSpPr>
        <p:spPr>
          <a:xfrm>
            <a:off x="207819" y="859316"/>
            <a:ext cx="8442702" cy="4031873"/>
          </a:xfrm>
          <a:prstGeom prst="rect">
            <a:avLst/>
          </a:prstGeom>
          <a:noFill/>
          <a:ln>
            <a:noFill/>
          </a:ln>
        </p:spPr>
        <p:txBody>
          <a:bodyPr wrap="square" rtlCol="0">
            <a:spAutoFit/>
          </a:bodyPr>
          <a:lstStyle/>
          <a:p>
            <a:r>
              <a:rPr lang="en-US" sz="1200" b="1">
                <a:latin typeface="Source Sans Pro" panose="020B0503030403020204" pitchFamily="34" charset="0"/>
                <a:ea typeface="Source Sans Pro" panose="020B0503030403020204" pitchFamily="34" charset="0"/>
              </a:rPr>
              <a:t>Each agency is required to designate an FSS Administrator by completing the Forms Submission System Administrator Access Agreement form. This form is available at the following link: </a:t>
            </a:r>
          </a:p>
          <a:p>
            <a:r>
              <a:rPr lang="en-US" sz="1200" b="1">
                <a:latin typeface="Source Sans Pro" panose="020B0503030403020204" pitchFamily="34" charset="0"/>
                <a:ea typeface="Source Sans Pro" panose="020B0503030403020204" pitchFamily="34" charset="0"/>
                <a:hlinkClick r:id="rId7"/>
              </a:rPr>
              <a:t>https://www.nmdfa.state.nm.us/financial-control/central-payroll-bureau</a:t>
            </a:r>
            <a:r>
              <a:rPr lang="en-US" sz="1200" b="1">
                <a:latin typeface="Source Sans Pro" panose="020B0503030403020204" pitchFamily="34" charset="0"/>
                <a:ea typeface="Source Sans Pro" panose="020B0503030403020204" pitchFamily="34" charset="0"/>
              </a:rPr>
              <a:t>/  under the Resources section.</a:t>
            </a:r>
          </a:p>
          <a:p>
            <a:endParaRPr lang="en-US" b="1"/>
          </a:p>
          <a:p>
            <a:endParaRPr lang="en-US"/>
          </a:p>
          <a:p>
            <a:endParaRPr lang="en-US" b="1"/>
          </a:p>
          <a:p>
            <a:endParaRPr lang="en-US" b="1"/>
          </a:p>
          <a:p>
            <a:endParaRPr lang="en-US" b="1"/>
          </a:p>
          <a:p>
            <a:endParaRPr lang="en-US" b="1"/>
          </a:p>
          <a:p>
            <a:endParaRPr lang="en-US" sz="1200" b="1">
              <a:latin typeface="Source Sans Pro" panose="020B0503030403020204" pitchFamily="34" charset="0"/>
              <a:ea typeface="Source Sans Pro" panose="020B0503030403020204" pitchFamily="34" charset="0"/>
            </a:endParaRPr>
          </a:p>
          <a:p>
            <a:r>
              <a:rPr lang="en-US" b="1">
                <a:solidFill>
                  <a:schemeClr val="accent4">
                    <a:lumMod val="75000"/>
                  </a:schemeClr>
                </a:solidFill>
                <a:latin typeface="Source Sans Pro" panose="020B0503030403020204" pitchFamily="34" charset="0"/>
                <a:ea typeface="Source Sans Pro" panose="020B0503030403020204" pitchFamily="34" charset="0"/>
              </a:rPr>
              <a:t>Responsibilities</a:t>
            </a:r>
            <a:r>
              <a:rPr lang="en-US">
                <a:solidFill>
                  <a:schemeClr val="accent4">
                    <a:lumMod val="75000"/>
                  </a:schemeClr>
                </a:solidFill>
                <a:latin typeface="Source Sans Pro" panose="020B0503030403020204" pitchFamily="34" charset="0"/>
                <a:ea typeface="Source Sans Pro" panose="020B0503030403020204" pitchFamily="34" charset="0"/>
              </a:rPr>
              <a:t>:</a:t>
            </a:r>
          </a:p>
          <a:p>
            <a:pPr marL="171450" indent="-171450">
              <a:buClr>
                <a:schemeClr val="accent4">
                  <a:lumMod val="75000"/>
                </a:schemeClr>
              </a:buClr>
              <a:buFont typeface="Wingdings" panose="05000000000000000000" pitchFamily="2" charset="2"/>
              <a:buChar char="§"/>
            </a:pPr>
            <a:r>
              <a:rPr lang="en-US" sz="1200" b="1">
                <a:solidFill>
                  <a:schemeClr val="accent4">
                    <a:lumMod val="75000"/>
                  </a:schemeClr>
                </a:solidFill>
                <a:latin typeface="Source Sans Pro" panose="020B0503030403020204" pitchFamily="34" charset="0"/>
                <a:ea typeface="Source Sans Pro" panose="020B0503030403020204" pitchFamily="34" charset="0"/>
              </a:rPr>
              <a:t>Grant access to the Forms Submission System (FSS) and manage user updates. </a:t>
            </a:r>
          </a:p>
          <a:p>
            <a:pPr marL="171450" indent="-171450">
              <a:buClr>
                <a:schemeClr val="accent4">
                  <a:lumMod val="75000"/>
                </a:schemeClr>
              </a:buClr>
              <a:buFont typeface="Wingdings" panose="05000000000000000000" pitchFamily="2" charset="2"/>
              <a:buChar char="§"/>
            </a:pPr>
            <a:r>
              <a:rPr lang="en-US" sz="1200" b="1">
                <a:solidFill>
                  <a:schemeClr val="accent4">
                    <a:lumMod val="75000"/>
                  </a:schemeClr>
                </a:solidFill>
                <a:latin typeface="Source Sans Pro" panose="020B0503030403020204" pitchFamily="34" charset="0"/>
                <a:ea typeface="Source Sans Pro" panose="020B0503030403020204" pitchFamily="34" charset="0"/>
              </a:rPr>
              <a:t>Conduct periodic audits to ensure that terminated employees no longer have access to the system. </a:t>
            </a:r>
          </a:p>
          <a:p>
            <a:pPr marL="171450" indent="-171450">
              <a:buClr>
                <a:schemeClr val="accent4">
                  <a:lumMod val="75000"/>
                </a:schemeClr>
              </a:buClr>
              <a:buFont typeface="Wingdings" panose="05000000000000000000" pitchFamily="2" charset="2"/>
              <a:buChar char="§"/>
            </a:pPr>
            <a:r>
              <a:rPr lang="en-US" sz="1200" b="1">
                <a:solidFill>
                  <a:schemeClr val="accent4">
                    <a:lumMod val="75000"/>
                  </a:schemeClr>
                </a:solidFill>
                <a:latin typeface="Source Sans Pro" panose="020B0503030403020204" pitchFamily="34" charset="0"/>
                <a:ea typeface="Source Sans Pro" panose="020B0503030403020204" pitchFamily="34" charset="0"/>
              </a:rPr>
              <a:t>Engage in training sessions with CPB trainers to fully understand the roles and responsibilities associated with the administrative position. </a:t>
            </a:r>
          </a:p>
          <a:p>
            <a:endParaRPr lang="en-US" sz="1200">
              <a:latin typeface="Source Sans Pro" panose="020B0503030403020204" pitchFamily="34" charset="0"/>
              <a:ea typeface="Source Sans Pro" panose="020B0503030403020204" pitchFamily="34" charset="0"/>
            </a:endParaRPr>
          </a:p>
          <a:p>
            <a:r>
              <a:rPr lang="en-US" sz="1200" b="1">
                <a:solidFill>
                  <a:schemeClr val="accent5">
                    <a:lumMod val="50000"/>
                  </a:schemeClr>
                </a:solidFill>
                <a:latin typeface="Source Sans Pro" panose="020B0503030403020204" pitchFamily="34" charset="0"/>
                <a:ea typeface="Source Sans Pro" panose="020B0503030403020204" pitchFamily="34" charset="0"/>
              </a:rPr>
              <a:t>The FSS Administrator will be accountable for overseeing the requests submitted by their agency to CPB, ensuring that all requests marked as “Returned” are addressed promptly. This involves either correcting and resubmitting these requests or canceling, as necessary.</a:t>
            </a:r>
          </a:p>
          <a:p>
            <a:r>
              <a:rPr lang="en-US" b="1">
                <a:solidFill>
                  <a:schemeClr val="accent5">
                    <a:lumMod val="50000"/>
                  </a:schemeClr>
                </a:solidFill>
              </a:rPr>
              <a:t> </a:t>
            </a:r>
          </a:p>
        </p:txBody>
      </p:sp>
      <p:pic>
        <p:nvPicPr>
          <p:cNvPr id="3" name="Google Shape;125;p19">
            <a:extLst>
              <a:ext uri="{FF2B5EF4-FFF2-40B4-BE49-F238E27FC236}">
                <a16:creationId xmlns:a16="http://schemas.microsoft.com/office/drawing/2014/main" id="{FDD2712C-3FD6-9915-2A82-6EA5C677B470}"/>
              </a:ext>
            </a:extLst>
          </p:cNvPr>
          <p:cNvPicPr preferRelativeResize="0"/>
          <p:nvPr/>
        </p:nvPicPr>
        <p:blipFill rotWithShape="1">
          <a:blip r:embed="rId8">
            <a:alphaModFix/>
          </a:blip>
          <a:srcRect l="51376" t="-1650" b="1649"/>
          <a:stretch/>
        </p:blipFill>
        <p:spPr>
          <a:xfrm>
            <a:off x="0" y="267977"/>
            <a:ext cx="1094509" cy="384474"/>
          </a:xfrm>
          <a:prstGeom prst="rect">
            <a:avLst/>
          </a:prstGeom>
          <a:noFill/>
          <a:ln>
            <a:noFill/>
          </a:ln>
        </p:spPr>
      </p:pic>
    </p:spTree>
    <p:custDataLst>
      <p:tags r:id="rId1"/>
    </p:custDataLst>
    <p:extLst>
      <p:ext uri="{BB962C8B-B14F-4D97-AF65-F5344CB8AC3E}">
        <p14:creationId xmlns:p14="http://schemas.microsoft.com/office/powerpoint/2010/main" val="3902087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DB922B45-D95C-68A4-D8AB-A6E0C77DCFF2}"/>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77C883BE-F470-4399-FFA4-67198FB9E537}"/>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a:extLst>
              <a:ext uri="{FF2B5EF4-FFF2-40B4-BE49-F238E27FC236}">
                <a16:creationId xmlns:a16="http://schemas.microsoft.com/office/drawing/2014/main" id="{52AEE110-3BCA-637C-9E31-1CB2449DAFC5}"/>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a:extLst>
              <a:ext uri="{FF2B5EF4-FFF2-40B4-BE49-F238E27FC236}">
                <a16:creationId xmlns:a16="http://schemas.microsoft.com/office/drawing/2014/main" id="{243893CB-0135-5B4A-2632-D89794954ACC}"/>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New Forms </a:t>
            </a:r>
            <a:endParaRPr sz="2020" dirty="0">
              <a:solidFill>
                <a:schemeClr val="lt1"/>
              </a:solidFill>
              <a:latin typeface="PT Serif"/>
              <a:ea typeface="PT Serif"/>
              <a:cs typeface="PT Serif"/>
              <a:sym typeface="PT Serif"/>
            </a:endParaRPr>
          </a:p>
        </p:txBody>
      </p:sp>
      <p:sp>
        <p:nvSpPr>
          <p:cNvPr id="136" name="Google Shape;136;p20">
            <a:extLst>
              <a:ext uri="{FF2B5EF4-FFF2-40B4-BE49-F238E27FC236}">
                <a16:creationId xmlns:a16="http://schemas.microsoft.com/office/drawing/2014/main" id="{D303E058-6B5F-96E4-84DD-5C497D0E0504}"/>
              </a:ext>
            </a:extLst>
          </p:cNvPr>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Coming Soon</a:t>
            </a:r>
            <a:endParaRPr sz="2500" b="1" dirty="0">
              <a:solidFill>
                <a:schemeClr val="lt1"/>
              </a:solidFill>
              <a:latin typeface="Source Sans Pro"/>
              <a:ea typeface="Source Sans Pro"/>
              <a:cs typeface="Source Sans Pro"/>
              <a:sym typeface="Source Sans Pro"/>
            </a:endParaRPr>
          </a:p>
        </p:txBody>
      </p:sp>
      <p:pic>
        <p:nvPicPr>
          <p:cNvPr id="137" name="Google Shape;137;p20">
            <a:extLst>
              <a:ext uri="{FF2B5EF4-FFF2-40B4-BE49-F238E27FC236}">
                <a16:creationId xmlns:a16="http://schemas.microsoft.com/office/drawing/2014/main" id="{2C24A781-C131-B12F-8ADB-28ABBA30B4C4}"/>
              </a:ext>
            </a:extLst>
          </p:cNvPr>
          <p:cNvPicPr preferRelativeResize="0"/>
          <p:nvPr/>
        </p:nvPicPr>
        <p:blipFill>
          <a:blip r:embed="rId5">
            <a:alphaModFix/>
          </a:blip>
          <a:stretch>
            <a:fillRect/>
          </a:stretch>
        </p:blipFill>
        <p:spPr>
          <a:xfrm>
            <a:off x="357334" y="4433400"/>
            <a:ext cx="1877842" cy="572700"/>
          </a:xfrm>
          <a:prstGeom prst="rect">
            <a:avLst/>
          </a:prstGeom>
          <a:noFill/>
          <a:ln>
            <a:noFill/>
          </a:ln>
        </p:spPr>
      </p:pic>
      <p:sp>
        <p:nvSpPr>
          <p:cNvPr id="138" name="Google Shape;138;p20">
            <a:extLst>
              <a:ext uri="{FF2B5EF4-FFF2-40B4-BE49-F238E27FC236}">
                <a16:creationId xmlns:a16="http://schemas.microsoft.com/office/drawing/2014/main" id="{252F9A9B-9E1F-6536-CABD-D48D76B8894B}"/>
              </a:ext>
            </a:extLst>
          </p:cNvPr>
          <p:cNvSpPr txBox="1">
            <a:spLocks noGrp="1"/>
          </p:cNvSpPr>
          <p:nvPr>
            <p:ph type="body" idx="1"/>
          </p:nvPr>
        </p:nvSpPr>
        <p:spPr>
          <a:xfrm>
            <a:off x="357325" y="1794025"/>
            <a:ext cx="5595900" cy="927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CPB will be working on new forms for submissions.  Current forms are not rounding per pay period causing penny issues within HCM.  </a:t>
            </a:r>
            <a:r>
              <a:rPr lang="en-US" sz="1200" dirty="0">
                <a:solidFill>
                  <a:schemeClr val="lt1"/>
                </a:solidFill>
                <a:latin typeface="Source Sans Pro"/>
                <a:ea typeface="Source Sans Pro"/>
                <a:cs typeface="Source Sans Pro"/>
                <a:sym typeface="Source Sans Pro"/>
              </a:rPr>
              <a:t>T</a:t>
            </a:r>
            <a:r>
              <a:rPr lang="en" sz="1200" dirty="0">
                <a:solidFill>
                  <a:schemeClr val="lt1"/>
                </a:solidFill>
                <a:latin typeface="Source Sans Pro"/>
                <a:ea typeface="Source Sans Pro"/>
                <a:cs typeface="Source Sans Pro"/>
                <a:sym typeface="Source Sans Pro"/>
              </a:rPr>
              <a:t>he new forms will address these differences when you submit paperwork.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39" name="Google Shape;139;p20">
            <a:extLst>
              <a:ext uri="{FF2B5EF4-FFF2-40B4-BE49-F238E27FC236}">
                <a16:creationId xmlns:a16="http://schemas.microsoft.com/office/drawing/2014/main" id="{A089C32A-61F4-5763-BD71-99F17AC8AD86}"/>
              </a:ext>
            </a:extLst>
          </p:cNvPr>
          <p:cNvPicPr preferRelativeResize="0"/>
          <p:nvPr/>
        </p:nvPicPr>
        <p:blipFill>
          <a:blip r:embed="rId6">
            <a:alphaModFix/>
          </a:blip>
          <a:stretch>
            <a:fillRect/>
          </a:stretch>
        </p:blipFill>
        <p:spPr>
          <a:xfrm>
            <a:off x="440402" y="2797600"/>
            <a:ext cx="267493" cy="265449"/>
          </a:xfrm>
          <a:prstGeom prst="rect">
            <a:avLst/>
          </a:prstGeom>
          <a:noFill/>
          <a:ln>
            <a:noFill/>
          </a:ln>
        </p:spPr>
      </p:pic>
      <p:sp>
        <p:nvSpPr>
          <p:cNvPr id="140" name="Google Shape;140;p20">
            <a:extLst>
              <a:ext uri="{FF2B5EF4-FFF2-40B4-BE49-F238E27FC236}">
                <a16:creationId xmlns:a16="http://schemas.microsoft.com/office/drawing/2014/main" id="{088876BF-CE9E-74CE-DC11-4384BF082437}"/>
              </a:ext>
            </a:extLst>
          </p:cNvPr>
          <p:cNvSpPr txBox="1">
            <a:spLocks noGrp="1"/>
          </p:cNvSpPr>
          <p:nvPr>
            <p:ph type="body" idx="1"/>
          </p:nvPr>
        </p:nvSpPr>
        <p:spPr>
          <a:xfrm>
            <a:off x="871925" y="2632364"/>
            <a:ext cx="5081400" cy="840411"/>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Current forms carry forward fractional cents into the next payperiod when additional pay is for multiple pay periods.  Rounding should occur on a bi-weely basis and not carry forward these payments.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41" name="Google Shape;141;p20">
            <a:extLst>
              <a:ext uri="{FF2B5EF4-FFF2-40B4-BE49-F238E27FC236}">
                <a16:creationId xmlns:a16="http://schemas.microsoft.com/office/drawing/2014/main" id="{886E2E00-99BE-496F-DD64-210A65DF38F0}"/>
              </a:ext>
            </a:extLst>
          </p:cNvPr>
          <p:cNvSpPr txBox="1">
            <a:spLocks noGrp="1"/>
          </p:cNvSpPr>
          <p:nvPr>
            <p:ph type="body" idx="1"/>
          </p:nvPr>
        </p:nvSpPr>
        <p:spPr>
          <a:xfrm>
            <a:off x="357325" y="3584663"/>
            <a:ext cx="4672200" cy="663512"/>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dirty="0">
                <a:solidFill>
                  <a:srgbClr val="DE8B26"/>
                </a:solidFill>
                <a:latin typeface="Source Sans Pro"/>
                <a:ea typeface="Source Sans Pro"/>
                <a:cs typeface="Source Sans Pro"/>
                <a:sym typeface="Source Sans Pro"/>
              </a:rPr>
              <a:t>The fractional cents cause issues with PERA reporting and CPB has to correct forms before they can process. </a:t>
            </a:r>
            <a:endParaRPr sz="2095" dirty="0">
              <a:solidFill>
                <a:srgbClr val="DE8B26"/>
              </a:solidFill>
              <a:latin typeface="Source Sans Pro"/>
              <a:ea typeface="Source Sans Pro"/>
              <a:cs typeface="Source Sans Pro"/>
              <a:sym typeface="Source Sans Pro"/>
            </a:endParaRPr>
          </a:p>
        </p:txBody>
      </p:sp>
      <p:pic>
        <p:nvPicPr>
          <p:cNvPr id="142" name="Google Shape;142;p20">
            <a:extLst>
              <a:ext uri="{FF2B5EF4-FFF2-40B4-BE49-F238E27FC236}">
                <a16:creationId xmlns:a16="http://schemas.microsoft.com/office/drawing/2014/main" id="{1A96069A-4683-9D77-579E-922B0F7463B7}"/>
              </a:ext>
            </a:extLst>
          </p:cNvPr>
          <p:cNvPicPr preferRelativeResize="0"/>
          <p:nvPr/>
        </p:nvPicPr>
        <p:blipFill>
          <a:blip r:embed="rId7">
            <a:alphaModFix/>
          </a:blip>
          <a:stretch>
            <a:fillRect/>
          </a:stretch>
        </p:blipFill>
        <p:spPr>
          <a:xfrm>
            <a:off x="6013793" y="1017725"/>
            <a:ext cx="3130207" cy="4173599"/>
          </a:xfrm>
          <a:prstGeom prst="rect">
            <a:avLst/>
          </a:prstGeom>
          <a:noFill/>
          <a:ln>
            <a:noFill/>
          </a:ln>
        </p:spPr>
      </p:pic>
    </p:spTree>
    <p:custDataLst>
      <p:tags r:id="rId1"/>
    </p:custDataLst>
    <p:extLst>
      <p:ext uri="{BB962C8B-B14F-4D97-AF65-F5344CB8AC3E}">
        <p14:creationId xmlns:p14="http://schemas.microsoft.com/office/powerpoint/2010/main" val="398280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4CCA40C-F9E9-264E-E07B-A0F09DE6F507}"/>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C826144D-3CDB-08D6-5228-702369787A9A}"/>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a:extLst>
              <a:ext uri="{FF2B5EF4-FFF2-40B4-BE49-F238E27FC236}">
                <a16:creationId xmlns:a16="http://schemas.microsoft.com/office/drawing/2014/main" id="{85C32E3E-4540-559E-6FD5-7EA14F330AD1}"/>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a:extLst>
              <a:ext uri="{FF2B5EF4-FFF2-40B4-BE49-F238E27FC236}">
                <a16:creationId xmlns:a16="http://schemas.microsoft.com/office/drawing/2014/main" id="{B8949CC1-FB6D-AEFB-F0B2-460BE92278A6}"/>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2400" b="1">
                <a:solidFill>
                  <a:schemeClr val="lt1"/>
                </a:solidFill>
                <a:latin typeface="PT Serif"/>
                <a:ea typeface="PT Serif"/>
                <a:cs typeface="PT Serif"/>
                <a:sym typeface="PT Serif"/>
              </a:rPr>
              <a:t>Payroll 101 </a:t>
            </a:r>
          </a:p>
        </p:txBody>
      </p:sp>
      <p:sp>
        <p:nvSpPr>
          <p:cNvPr id="136" name="Google Shape;136;p20">
            <a:extLst>
              <a:ext uri="{FF2B5EF4-FFF2-40B4-BE49-F238E27FC236}">
                <a16:creationId xmlns:a16="http://schemas.microsoft.com/office/drawing/2014/main" id="{BC5603F5-50AC-FB7C-739D-3CA7BFECF728}"/>
              </a:ext>
            </a:extLst>
          </p:cNvPr>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Payroll 101 Course coming soon!</a:t>
            </a:r>
            <a:endParaRPr sz="2500" b="1">
              <a:solidFill>
                <a:schemeClr val="lt1"/>
              </a:solidFill>
              <a:latin typeface="Source Sans Pro"/>
              <a:ea typeface="Source Sans Pro"/>
              <a:cs typeface="Source Sans Pro"/>
              <a:sym typeface="Source Sans Pro"/>
            </a:endParaRPr>
          </a:p>
        </p:txBody>
      </p:sp>
      <p:pic>
        <p:nvPicPr>
          <p:cNvPr id="137" name="Google Shape;137;p20">
            <a:extLst>
              <a:ext uri="{FF2B5EF4-FFF2-40B4-BE49-F238E27FC236}">
                <a16:creationId xmlns:a16="http://schemas.microsoft.com/office/drawing/2014/main" id="{AC0DBEFD-27DD-831E-8F5D-A21326DD6E26}"/>
              </a:ext>
            </a:extLst>
          </p:cNvPr>
          <p:cNvPicPr preferRelativeResize="0"/>
          <p:nvPr/>
        </p:nvPicPr>
        <p:blipFill>
          <a:blip r:embed="rId5">
            <a:alphaModFix/>
          </a:blip>
          <a:stretch>
            <a:fillRect/>
          </a:stretch>
        </p:blipFill>
        <p:spPr>
          <a:xfrm>
            <a:off x="357334" y="4433400"/>
            <a:ext cx="1877842" cy="572700"/>
          </a:xfrm>
          <a:prstGeom prst="rect">
            <a:avLst/>
          </a:prstGeom>
          <a:noFill/>
          <a:ln>
            <a:noFill/>
          </a:ln>
        </p:spPr>
      </p:pic>
      <p:sp>
        <p:nvSpPr>
          <p:cNvPr id="138" name="Google Shape;138;p20">
            <a:extLst>
              <a:ext uri="{FF2B5EF4-FFF2-40B4-BE49-F238E27FC236}">
                <a16:creationId xmlns:a16="http://schemas.microsoft.com/office/drawing/2014/main" id="{B7F21DA0-0247-49BB-6A90-45326E142DE3}"/>
              </a:ext>
            </a:extLst>
          </p:cNvPr>
          <p:cNvSpPr txBox="1">
            <a:spLocks noGrp="1"/>
          </p:cNvSpPr>
          <p:nvPr>
            <p:ph type="body" idx="1"/>
          </p:nvPr>
        </p:nvSpPr>
        <p:spPr>
          <a:xfrm>
            <a:off x="357325" y="1794025"/>
            <a:ext cx="5595900" cy="927600"/>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sz="1600" b="1">
                <a:solidFill>
                  <a:schemeClr val="accent4">
                    <a:lumMod val="75000"/>
                  </a:schemeClr>
                </a:solidFill>
              </a:rPr>
              <a:t>We are excited to announce that we are finalizing the Payroll 101 course, which will be available for enrollment very soon.</a:t>
            </a:r>
            <a:endParaRPr sz="1600" b="1">
              <a:solidFill>
                <a:schemeClr val="accent4">
                  <a:lumMod val="75000"/>
                </a:schemeClr>
              </a:solidFill>
              <a:latin typeface="Source Sans Pro"/>
              <a:ea typeface="Source Sans Pro"/>
              <a:cs typeface="Source Sans Pro"/>
              <a:sym typeface="Source Sans Pro"/>
            </a:endParaRPr>
          </a:p>
        </p:txBody>
      </p:sp>
      <p:pic>
        <p:nvPicPr>
          <p:cNvPr id="139" name="Google Shape;139;p20">
            <a:extLst>
              <a:ext uri="{FF2B5EF4-FFF2-40B4-BE49-F238E27FC236}">
                <a16:creationId xmlns:a16="http://schemas.microsoft.com/office/drawing/2014/main" id="{2D05E14A-94FD-8F3D-F614-28DCE91CB2F4}"/>
              </a:ext>
            </a:extLst>
          </p:cNvPr>
          <p:cNvPicPr preferRelativeResize="0"/>
          <p:nvPr/>
        </p:nvPicPr>
        <p:blipFill>
          <a:blip r:embed="rId6">
            <a:alphaModFix/>
          </a:blip>
          <a:stretch>
            <a:fillRect/>
          </a:stretch>
        </p:blipFill>
        <p:spPr>
          <a:xfrm>
            <a:off x="383259" y="3031651"/>
            <a:ext cx="267493" cy="265449"/>
          </a:xfrm>
          <a:prstGeom prst="rect">
            <a:avLst/>
          </a:prstGeom>
          <a:noFill/>
          <a:ln>
            <a:noFill/>
          </a:ln>
        </p:spPr>
      </p:pic>
      <p:sp>
        <p:nvSpPr>
          <p:cNvPr id="140" name="Google Shape;140;p20">
            <a:extLst>
              <a:ext uri="{FF2B5EF4-FFF2-40B4-BE49-F238E27FC236}">
                <a16:creationId xmlns:a16="http://schemas.microsoft.com/office/drawing/2014/main" id="{36B40428-7E8E-A375-49F3-3ECA4CDCE272}"/>
              </a:ext>
            </a:extLst>
          </p:cNvPr>
          <p:cNvSpPr txBox="1">
            <a:spLocks noGrp="1"/>
          </p:cNvSpPr>
          <p:nvPr>
            <p:ph type="body" idx="1"/>
          </p:nvPr>
        </p:nvSpPr>
        <p:spPr>
          <a:xfrm>
            <a:off x="709009" y="2691500"/>
            <a:ext cx="5140407" cy="1451692"/>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400" b="1">
                <a:solidFill>
                  <a:srgbClr val="DE8B26"/>
                </a:solidFill>
                <a:latin typeface="Source Sans Pro"/>
                <a:ea typeface="Source Sans Pro"/>
                <a:cs typeface="Source Sans Pro"/>
                <a:sym typeface="Source Sans Pro"/>
              </a:rPr>
              <a:t>This course will provide a comprehensive overview of Payroll 101. The topics we will explore include Timesheets, Form Submission Systems, and the responsibilities of the Central Payroll Bureau and various agencies. This knowledge will equip participants with the essential skills necessary for effective payroll management</a:t>
            </a:r>
            <a:r>
              <a:rPr lang="en-US" sz="1400">
                <a:solidFill>
                  <a:srgbClr val="DE8B26"/>
                </a:solidFill>
                <a:latin typeface="Source Sans Pro"/>
                <a:ea typeface="Source Sans Pro"/>
                <a:cs typeface="Source Sans Pro"/>
                <a:sym typeface="Source Sans Pro"/>
              </a:rPr>
              <a:t>.</a:t>
            </a:r>
            <a:endParaRPr sz="1400">
              <a:solidFill>
                <a:srgbClr val="DE8B26"/>
              </a:solidFill>
              <a:latin typeface="Source Sans Pro"/>
              <a:ea typeface="Source Sans Pro"/>
              <a:cs typeface="Source Sans Pro"/>
              <a:sym typeface="Source Sans Pro"/>
            </a:endParaRPr>
          </a:p>
        </p:txBody>
      </p:sp>
      <p:pic>
        <p:nvPicPr>
          <p:cNvPr id="142" name="Google Shape;142;p20">
            <a:extLst>
              <a:ext uri="{FF2B5EF4-FFF2-40B4-BE49-F238E27FC236}">
                <a16:creationId xmlns:a16="http://schemas.microsoft.com/office/drawing/2014/main" id="{9B99E590-9BE9-CCB1-33FF-25A896094D0C}"/>
              </a:ext>
            </a:extLst>
          </p:cNvPr>
          <p:cNvPicPr preferRelativeResize="0"/>
          <p:nvPr/>
        </p:nvPicPr>
        <p:blipFill>
          <a:blip r:embed="rId7">
            <a:alphaModFix/>
          </a:blip>
          <a:stretch>
            <a:fillRect/>
          </a:stretch>
        </p:blipFill>
        <p:spPr>
          <a:xfrm>
            <a:off x="6013793" y="1017725"/>
            <a:ext cx="3130207" cy="4173599"/>
          </a:xfrm>
          <a:prstGeom prst="rect">
            <a:avLst/>
          </a:prstGeom>
          <a:noFill/>
          <a:ln>
            <a:noFill/>
          </a:ln>
        </p:spPr>
      </p:pic>
    </p:spTree>
    <p:custDataLst>
      <p:tags r:id="rId1"/>
    </p:custDataLst>
    <p:extLst>
      <p:ext uri="{BB962C8B-B14F-4D97-AF65-F5344CB8AC3E}">
        <p14:creationId xmlns:p14="http://schemas.microsoft.com/office/powerpoint/2010/main" val="1298831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00" b="1">
                <a:solidFill>
                  <a:schemeClr val="lt1"/>
                </a:solidFill>
                <a:latin typeface="PT Serif"/>
                <a:ea typeface="PT Serif"/>
                <a:cs typeface="PT Serif"/>
                <a:sym typeface="PT Serif"/>
              </a:rPr>
              <a:t>CPB Trainers</a:t>
            </a:r>
            <a:endParaRPr sz="2400" b="1">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Central Payroll Trainers Open Hours</a:t>
            </a:r>
          </a:p>
          <a:p>
            <a:pPr marL="0" lvl="0" indent="0" algn="l" rtl="0">
              <a:spcBef>
                <a:spcPts val="0"/>
              </a:spcBef>
              <a:spcAft>
                <a:spcPts val="1200"/>
              </a:spcAft>
              <a:buSzPts val="852"/>
              <a:buNone/>
            </a:pPr>
            <a:endParaRPr sz="2500" b="1">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4105667" y="4570800"/>
            <a:ext cx="1877842" cy="572700"/>
          </a:xfrm>
          <a:prstGeom prst="rect">
            <a:avLst/>
          </a:prstGeom>
          <a:noFill/>
          <a:ln>
            <a:noFill/>
          </a:ln>
        </p:spPr>
      </p:pic>
      <p:sp>
        <p:nvSpPr>
          <p:cNvPr id="138" name="Google Shape;138;p20"/>
          <p:cNvSpPr txBox="1">
            <a:spLocks noGrp="1"/>
          </p:cNvSpPr>
          <p:nvPr>
            <p:ph type="body" idx="1"/>
          </p:nvPr>
        </p:nvSpPr>
        <p:spPr>
          <a:xfrm>
            <a:off x="357325" y="1794025"/>
            <a:ext cx="5595900" cy="927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The Central Payroll Training team will hold an open Teams meeting weekly on Wednesdays from 2pm to 4pm. </a:t>
            </a:r>
          </a:p>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Anyone can join at anytime within those hours to ask questions regarding Central Payroll Forms, existing requests in the FSS or the FSS in general.  </a:t>
            </a:r>
          </a:p>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T</a:t>
            </a:r>
            <a:r>
              <a:rPr lang="en-US" sz="1200">
                <a:solidFill>
                  <a:schemeClr val="lt1"/>
                </a:solidFill>
                <a:latin typeface="Source Sans Pro"/>
                <a:ea typeface="Source Sans Pro"/>
                <a:cs typeface="Source Sans Pro"/>
                <a:sym typeface="Source Sans Pro"/>
              </a:rPr>
              <a:t>h</a:t>
            </a:r>
            <a:r>
              <a:rPr lang="en" sz="1200">
                <a:solidFill>
                  <a:schemeClr val="lt1"/>
                </a:solidFill>
                <a:latin typeface="Source Sans Pro"/>
                <a:ea typeface="Source Sans Pro"/>
                <a:cs typeface="Source Sans Pro"/>
                <a:sym typeface="Source Sans Pro"/>
              </a:rPr>
              <a:t>is is also a great way to share best practices with you peers regarding the FSS and the forms.</a:t>
            </a:r>
          </a:p>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Teams Meeting Link: </a:t>
            </a:r>
            <a:r>
              <a:rPr lang="en-US" sz="1200">
                <a:solidFill>
                  <a:schemeClr val="lt1"/>
                </a:solidFill>
                <a:latin typeface="Source Sans Pro"/>
                <a:ea typeface="Source Sans Pro"/>
                <a:cs typeface="Source Sans Pro"/>
                <a:sym typeface="Source Sans Pro"/>
                <a:hlinkClick r:id="rId6"/>
              </a:rPr>
              <a:t>https://tinyurl.com/CPBTrainers</a:t>
            </a:r>
            <a:r>
              <a:rPr lang="en-US" sz="1200">
                <a:solidFill>
                  <a:schemeClr val="lt1"/>
                </a:solidFill>
                <a:latin typeface="Source Sans Pro"/>
                <a:ea typeface="Source Sans Pro"/>
                <a:cs typeface="Source Sans Pro"/>
                <a:sym typeface="Source Sans Pro"/>
              </a:rPr>
              <a:t> </a:t>
            </a: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7">
            <a:alphaModFix/>
          </a:blip>
          <a:stretch>
            <a:fillRect/>
          </a:stretch>
        </p:blipFill>
        <p:spPr>
          <a:xfrm>
            <a:off x="357325" y="4051024"/>
            <a:ext cx="267493" cy="265449"/>
          </a:xfrm>
          <a:prstGeom prst="rect">
            <a:avLst/>
          </a:prstGeom>
          <a:noFill/>
          <a:ln>
            <a:noFill/>
          </a:ln>
        </p:spPr>
      </p:pic>
      <p:sp>
        <p:nvSpPr>
          <p:cNvPr id="140" name="Google Shape;140;p20"/>
          <p:cNvSpPr txBox="1">
            <a:spLocks noGrp="1"/>
          </p:cNvSpPr>
          <p:nvPr>
            <p:ph type="body" idx="1"/>
          </p:nvPr>
        </p:nvSpPr>
        <p:spPr>
          <a:xfrm>
            <a:off x="681959" y="3809950"/>
            <a:ext cx="50814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Just a note, this will be an open forum where people from any State agency can join, so please refrain from sharing sensitive information during this time.</a:t>
            </a: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8">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B2C68597-67E6-0ED9-87E2-B8C94FB2111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26D273E1-199C-3883-DA8B-F0DB5A264C7B}"/>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3AB9463B-9285-348F-AF30-4CAB1AF7556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EEDDB5C0-5D29-91DD-4171-DBA01869CDFE}"/>
              </a:ext>
            </a:extLst>
          </p:cNvPr>
          <p:cNvSpPr txBox="1">
            <a:spLocks noGrp="1"/>
          </p:cNvSpPr>
          <p:nvPr>
            <p:ph type="title"/>
          </p:nvPr>
        </p:nvSpPr>
        <p:spPr>
          <a:xfrm>
            <a:off x="170970" y="439650"/>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00" b="1">
                <a:solidFill>
                  <a:schemeClr val="lt1"/>
                </a:solidFill>
                <a:latin typeface="PT Serif"/>
                <a:ea typeface="PT Serif"/>
                <a:cs typeface="PT Serif"/>
                <a:sym typeface="PT Serif"/>
              </a:rPr>
              <a:t>Payroll Resources</a:t>
            </a:r>
            <a:endParaRPr sz="2400" b="1">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2A784F33-A325-9303-2845-EFCA461E196F}"/>
              </a:ext>
            </a:extLst>
          </p:cNvPr>
          <p:cNvSpPr txBox="1">
            <a:spLocks noGrp="1"/>
          </p:cNvSpPr>
          <p:nvPr>
            <p:ph type="body" idx="1"/>
          </p:nvPr>
        </p:nvSpPr>
        <p:spPr>
          <a:xfrm>
            <a:off x="236610" y="3763271"/>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a:solidFill>
                  <a:schemeClr val="lt1"/>
                </a:solidFill>
                <a:latin typeface="Source Sans Pro"/>
                <a:ea typeface="Source Sans Pro"/>
                <a:cs typeface="Source Sans Pro"/>
                <a:sym typeface="Source Sans Pro"/>
              </a:rPr>
              <a:t>Department of Finance &amp; Administration YouTube Channel</a:t>
            </a:r>
            <a:endParaRPr sz="2500" b="1">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72D9713A-54EF-1D3B-F478-65A6889B7F0C}"/>
              </a:ext>
            </a:extLst>
          </p:cNvPr>
          <p:cNvSpPr txBox="1">
            <a:spLocks noGrp="1"/>
          </p:cNvSpPr>
          <p:nvPr>
            <p:ph type="body" idx="1"/>
          </p:nvPr>
        </p:nvSpPr>
        <p:spPr>
          <a:xfrm>
            <a:off x="170970" y="4160171"/>
            <a:ext cx="8520600" cy="739429"/>
          </a:xfrm>
          <a:prstGeom prst="rect">
            <a:avLst/>
          </a:prstGeom>
          <a:noFill/>
        </p:spPr>
        <p:txBody>
          <a:bodyPr spcFirstLastPara="1" wrap="square" lIns="91425" tIns="91425" rIns="91425" bIns="91425" anchor="t" anchorCtr="0">
            <a:noAutofit/>
          </a:bodyPr>
          <a:lstStyle/>
          <a:p>
            <a:pPr marL="342900" marR="279400" algn="just">
              <a:spcBef>
                <a:spcPts val="800"/>
              </a:spcBef>
              <a:buClr>
                <a:schemeClr val="bg1"/>
              </a:buClr>
              <a:buSzPts val="1100"/>
              <a:buFont typeface="Wingdings" panose="05000000000000000000" pitchFamily="2" charset="2"/>
              <a:buChar char="Ø"/>
            </a:pPr>
            <a:r>
              <a:rPr lang="en-US" sz="2000" b="1">
                <a:solidFill>
                  <a:schemeClr val="accent6"/>
                </a:solidFill>
                <a:latin typeface="Source Sans Pro"/>
                <a:ea typeface="Source Sans Pro"/>
                <a:cs typeface="Source Sans Pro"/>
                <a:sym typeface="Source Sans Pro"/>
              </a:rPr>
              <a:t>https://www.youtube.com/@nmdfa8097</a:t>
            </a:r>
            <a:r>
              <a:rPr lang="en-US" sz="1200">
                <a:solidFill>
                  <a:schemeClr val="lt1"/>
                </a:solidFill>
                <a:latin typeface="Source Sans Pro"/>
                <a:ea typeface="Source Sans Pro"/>
                <a:cs typeface="Source Sans Pro"/>
                <a:sym typeface="Source Sans Pro"/>
              </a:rPr>
              <a:t>	</a:t>
            </a:r>
            <a:endParaRPr sz="120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FB8AA84D-F72F-6D54-54CA-173A812CF37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09CA17B8-ECB9-5B26-643E-E2878751619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25AB0238-66A6-781C-1857-94BE8D0D9ED6}"/>
              </a:ext>
            </a:extLst>
          </p:cNvPr>
          <p:cNvSpPr txBox="1">
            <a:spLocks/>
          </p:cNvSpPr>
          <p:nvPr/>
        </p:nvSpPr>
        <p:spPr>
          <a:xfrm>
            <a:off x="302250" y="116870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lang="en-US" sz="2500" b="1">
                <a:solidFill>
                  <a:srgbClr val="FFFFFF"/>
                </a:solidFill>
                <a:latin typeface="Source Sans Pro"/>
                <a:ea typeface="Source Sans Pro"/>
                <a:cs typeface="Source Sans Pro"/>
                <a:sym typeface="Source Sans Pro"/>
              </a:rPr>
              <a:t>Central Payroll Trainers</a:t>
            </a:r>
            <a:endParaRPr kumimoji="0" lang="en-US" sz="2500" b="1" i="0" u="none" strike="noStrike" kern="0" cap="none" spc="0" normalizeH="0" baseline="0" noProof="0">
              <a:ln>
                <a:noFill/>
              </a:ln>
              <a:solidFill>
                <a:srgbClr val="FFFFFF"/>
              </a:solidFill>
              <a:effectLst/>
              <a:uLnTx/>
              <a:uFillTx/>
              <a:latin typeface="Source Sans Pro"/>
              <a:ea typeface="Source Sans Pro"/>
              <a:cs typeface="Source Sans Pro"/>
              <a:sym typeface="Source Sans Pro"/>
            </a:endParaRPr>
          </a:p>
        </p:txBody>
      </p:sp>
      <p:sp>
        <p:nvSpPr>
          <p:cNvPr id="4" name="Google Shape;108;p18">
            <a:extLst>
              <a:ext uri="{FF2B5EF4-FFF2-40B4-BE49-F238E27FC236}">
                <a16:creationId xmlns:a16="http://schemas.microsoft.com/office/drawing/2014/main" id="{2A1D5981-CE1D-8CAE-C288-0F78455BAA71}"/>
              </a:ext>
            </a:extLst>
          </p:cNvPr>
          <p:cNvSpPr txBox="1">
            <a:spLocks/>
          </p:cNvSpPr>
          <p:nvPr/>
        </p:nvSpPr>
        <p:spPr>
          <a:xfrm>
            <a:off x="159972" y="1568043"/>
            <a:ext cx="8597238"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sz="1600">
                <a:solidFill>
                  <a:schemeClr val="lt1"/>
                </a:solidFill>
                <a:latin typeface="Source Sans Pro"/>
                <a:ea typeface="Source Sans Pro"/>
                <a:cs typeface="Source Sans Pro"/>
                <a:sym typeface="Source Sans Pro"/>
              </a:rPr>
              <a:t>Alex Guzman, Payroll Trainer Supervisor </a:t>
            </a:r>
            <a:r>
              <a:rPr lang="en-US" sz="1600">
                <a:solidFill>
                  <a:schemeClr val="bg1"/>
                </a:solidFill>
                <a:latin typeface="Source Sans Pro"/>
                <a:ea typeface="Source Sans Pro"/>
                <a:cs typeface="Source Sans Pro"/>
                <a:sym typeface="Source Sans Pro"/>
              </a:rPr>
              <a:t>P:</a:t>
            </a:r>
            <a:r>
              <a:rPr lang="en-US" sz="1600">
                <a:solidFill>
                  <a:schemeClr val="accent4">
                    <a:lumMod val="75000"/>
                  </a:schemeClr>
                </a:solidFill>
                <a:latin typeface="Source Sans Pro"/>
                <a:ea typeface="Source Sans Pro"/>
                <a:cs typeface="Source Sans Pro"/>
                <a:sym typeface="Source Sans Pro"/>
              </a:rPr>
              <a:t>(505)469-2910 </a:t>
            </a:r>
            <a:r>
              <a:rPr lang="en-US" sz="1600">
                <a:solidFill>
                  <a:schemeClr val="bg1"/>
                </a:solidFill>
                <a:latin typeface="Source Sans Pro"/>
                <a:ea typeface="Source Sans Pro"/>
                <a:cs typeface="Source Sans Pro"/>
                <a:sym typeface="Source Sans Pro"/>
              </a:rPr>
              <a:t>E:</a:t>
            </a:r>
            <a:r>
              <a:rPr lang="en-US" sz="1600">
                <a:solidFill>
                  <a:schemeClr val="accent4">
                    <a:lumMod val="60000"/>
                    <a:lumOff val="40000"/>
                  </a:schemeClr>
                </a:solidFill>
                <a:latin typeface="Source Sans Pro"/>
                <a:ea typeface="Source Sans Pro"/>
                <a:cs typeface="Source Sans Pro"/>
                <a:sym typeface="Source Sans Pro"/>
              </a:rPr>
              <a:t> Alejandro.Guzman@dfa.nm.gov</a:t>
            </a:r>
          </a:p>
          <a:p>
            <a:pPr marL="342900" marR="279400" algn="just">
              <a:spcBef>
                <a:spcPts val="800"/>
              </a:spcBef>
              <a:buClr>
                <a:schemeClr val="bg1"/>
              </a:buClr>
              <a:buSzPts val="1100"/>
              <a:buFont typeface="Wingdings" panose="05000000000000000000" pitchFamily="2" charset="2"/>
              <a:buChar char="Ø"/>
            </a:pPr>
            <a:r>
              <a:rPr lang="en-US" sz="1600">
                <a:solidFill>
                  <a:schemeClr val="lt1"/>
                </a:solidFill>
                <a:latin typeface="Source Sans Pro"/>
                <a:ea typeface="Source Sans Pro"/>
                <a:cs typeface="Source Sans Pro"/>
                <a:sym typeface="Source Sans Pro"/>
              </a:rPr>
              <a:t>Claudette Romero, Payroll Trainer </a:t>
            </a:r>
            <a:r>
              <a:rPr lang="en-US" sz="1600">
                <a:solidFill>
                  <a:schemeClr val="bg1"/>
                </a:solidFill>
                <a:latin typeface="Source Sans Pro"/>
                <a:ea typeface="Source Sans Pro"/>
                <a:cs typeface="Source Sans Pro"/>
                <a:sym typeface="Source Sans Pro"/>
              </a:rPr>
              <a:t>P:</a:t>
            </a:r>
            <a:r>
              <a:rPr lang="en-US" sz="1600">
                <a:solidFill>
                  <a:schemeClr val="accent4">
                    <a:lumMod val="75000"/>
                  </a:schemeClr>
                </a:solidFill>
                <a:latin typeface="Source Sans Pro"/>
                <a:ea typeface="Source Sans Pro"/>
                <a:cs typeface="Source Sans Pro"/>
                <a:sym typeface="Source Sans Pro"/>
              </a:rPr>
              <a:t>(505)376-3067 </a:t>
            </a:r>
            <a:r>
              <a:rPr lang="en-US" sz="1600">
                <a:solidFill>
                  <a:schemeClr val="bg1"/>
                </a:solidFill>
                <a:latin typeface="Source Sans Pro"/>
                <a:ea typeface="Source Sans Pro"/>
                <a:cs typeface="Source Sans Pro"/>
                <a:sym typeface="Source Sans Pro"/>
              </a:rPr>
              <a:t>E:</a:t>
            </a:r>
            <a:r>
              <a:rPr lang="en-US" sz="1600">
                <a:solidFill>
                  <a:schemeClr val="accent4">
                    <a:lumMod val="60000"/>
                    <a:lumOff val="40000"/>
                  </a:schemeClr>
                </a:solidFill>
                <a:latin typeface="Source Sans Pro"/>
                <a:ea typeface="Source Sans Pro"/>
                <a:cs typeface="Source Sans Pro"/>
                <a:sym typeface="Source Sans Pro"/>
              </a:rPr>
              <a:t> Claudette.Romero@dfa.nm.gov</a:t>
            </a:r>
          </a:p>
          <a:p>
            <a:pPr marL="800100" marR="279400" lvl="1" algn="just">
              <a:spcBef>
                <a:spcPts val="800"/>
              </a:spcBef>
              <a:buClr>
                <a:schemeClr val="bg1"/>
              </a:buClr>
              <a:buSzPts val="1100"/>
              <a:buFont typeface="Wingdings" panose="05000000000000000000" pitchFamily="2" charset="2"/>
              <a:buChar char="Ø"/>
            </a:pPr>
            <a:r>
              <a:rPr lang="en-US" sz="1600">
                <a:solidFill>
                  <a:schemeClr val="lt1"/>
                </a:solidFill>
                <a:latin typeface="Source Sans Pro"/>
                <a:ea typeface="Source Sans Pro"/>
                <a:cs typeface="Source Sans Pro"/>
                <a:sym typeface="Source Sans Pro"/>
              </a:rPr>
              <a:t>Preferred E-mail: </a:t>
            </a:r>
            <a:r>
              <a:rPr lang="en-US" sz="1600">
                <a:solidFill>
                  <a:schemeClr val="accent6"/>
                </a:solidFill>
                <a:latin typeface="Source Sans Pro"/>
                <a:ea typeface="Source Sans Pro"/>
                <a:cs typeface="Source Sans Pro"/>
                <a:sym typeface="Source Sans Pro"/>
              </a:rPr>
              <a:t>CPBTrainers@dfa.nm.gov</a:t>
            </a:r>
            <a:r>
              <a:rPr lang="en-US" sz="120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a:solidFill>
                <a:schemeClr val="lt1"/>
              </a:solidFill>
              <a:latin typeface="Source Sans Pro"/>
              <a:ea typeface="Source Sans Pro"/>
              <a:cs typeface="Source Sans Pro"/>
              <a:sym typeface="Source Sans Pro"/>
            </a:endParaRPr>
          </a:p>
        </p:txBody>
      </p:sp>
      <p:sp>
        <p:nvSpPr>
          <p:cNvPr id="6" name="Google Shape;107;p18">
            <a:extLst>
              <a:ext uri="{FF2B5EF4-FFF2-40B4-BE49-F238E27FC236}">
                <a16:creationId xmlns:a16="http://schemas.microsoft.com/office/drawing/2014/main" id="{BE57A752-18C0-35EE-D64E-ADF149D5D12E}"/>
              </a:ext>
            </a:extLst>
          </p:cNvPr>
          <p:cNvSpPr txBox="1">
            <a:spLocks/>
          </p:cNvSpPr>
          <p:nvPr/>
        </p:nvSpPr>
        <p:spPr>
          <a:xfrm>
            <a:off x="170970" y="282611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a:ln>
                  <a:noFill/>
                </a:ln>
                <a:solidFill>
                  <a:srgbClr val="FFFFFF"/>
                </a:solidFill>
                <a:effectLst/>
                <a:uLnTx/>
                <a:uFillTx/>
                <a:latin typeface="Source Sans Pro"/>
                <a:ea typeface="Source Sans Pro"/>
                <a:cs typeface="Source Sans Pro"/>
                <a:sym typeface="Source Sans Pro"/>
              </a:rPr>
              <a:t> Central Payroll Web page</a:t>
            </a:r>
          </a:p>
        </p:txBody>
      </p:sp>
      <p:sp>
        <p:nvSpPr>
          <p:cNvPr id="7" name="Google Shape;108;p18">
            <a:extLst>
              <a:ext uri="{FF2B5EF4-FFF2-40B4-BE49-F238E27FC236}">
                <a16:creationId xmlns:a16="http://schemas.microsoft.com/office/drawing/2014/main" id="{0A2D3A95-B3AB-C662-14CC-EE599522246E}"/>
              </a:ext>
            </a:extLst>
          </p:cNvPr>
          <p:cNvSpPr txBox="1">
            <a:spLocks/>
          </p:cNvSpPr>
          <p:nvPr/>
        </p:nvSpPr>
        <p:spPr>
          <a:xfrm>
            <a:off x="236610" y="3386346"/>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bg1"/>
              </a:buClr>
              <a:buSzPts val="1100"/>
              <a:buNone/>
            </a:pPr>
            <a:r>
              <a:rPr lang="en-US" sz="120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a:solidFill>
                <a:schemeClr val="lt1"/>
              </a:solidFill>
              <a:latin typeface="Source Sans Pro"/>
              <a:ea typeface="Source Sans Pro"/>
              <a:cs typeface="Source Sans Pro"/>
              <a:sym typeface="Source Sans Pro"/>
            </a:endParaRPr>
          </a:p>
        </p:txBody>
      </p:sp>
      <p:sp>
        <p:nvSpPr>
          <p:cNvPr id="8" name="Google Shape;108;p18">
            <a:extLst>
              <a:ext uri="{FF2B5EF4-FFF2-40B4-BE49-F238E27FC236}">
                <a16:creationId xmlns:a16="http://schemas.microsoft.com/office/drawing/2014/main" id="{C2F12C48-4596-EBBE-DF21-57CA75A8E4AE}"/>
              </a:ext>
            </a:extLst>
          </p:cNvPr>
          <p:cNvSpPr txBox="1">
            <a:spLocks/>
          </p:cNvSpPr>
          <p:nvPr/>
        </p:nvSpPr>
        <p:spPr>
          <a:xfrm>
            <a:off x="159972" y="3205841"/>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b="1">
                <a:solidFill>
                  <a:schemeClr val="accent6"/>
                </a:solidFill>
                <a:latin typeface="Source Sans Pro"/>
                <a:ea typeface="Source Sans Pro"/>
                <a:cs typeface="Source Sans Pro"/>
                <a:sym typeface="Source Sans Pro"/>
              </a:rPr>
              <a:t>https://www.nmdfa.state.nm.us/financial-control/central-payroll-bureau</a:t>
            </a:r>
            <a:r>
              <a:rPr lang="en-US" sz="1200">
                <a:solidFill>
                  <a:schemeClr val="lt1"/>
                </a:solidFill>
                <a:latin typeface="Source Sans Pro"/>
                <a:ea typeface="Source Sans Pro"/>
                <a:cs typeface="Source Sans Pro"/>
                <a:sym typeface="Source Sans Pro"/>
              </a:rPr>
              <a:t>	</a:t>
            </a:r>
          </a:p>
        </p:txBody>
      </p:sp>
    </p:spTree>
    <p:custDataLst>
      <p:tags r:id="rId1"/>
    </p:custDataLst>
    <p:extLst>
      <p:ext uri="{BB962C8B-B14F-4D97-AF65-F5344CB8AC3E}">
        <p14:creationId xmlns:p14="http://schemas.microsoft.com/office/powerpoint/2010/main" val="278275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156" name="Google Shape;156;p22"/>
          <p:cNvSpPr txBox="1">
            <a:spLocks noGrp="1"/>
          </p:cNvSpPr>
          <p:nvPr>
            <p:ph type="ctrTitle" idx="4294967295"/>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4400" b="1">
                <a:solidFill>
                  <a:schemeClr val="lt1"/>
                </a:solidFill>
                <a:latin typeface="PT Serif"/>
                <a:ea typeface="PT Serif"/>
                <a:cs typeface="PT Serif"/>
                <a:sym typeface="PT Serif"/>
              </a:rPr>
              <a:t>Thank You</a:t>
            </a:r>
            <a:endParaRPr sz="4400" b="1">
              <a:solidFill>
                <a:schemeClr val="lt1"/>
              </a:solidFill>
              <a:latin typeface="PT Serif"/>
              <a:ea typeface="PT Serif"/>
              <a:cs typeface="PT Serif"/>
              <a:sym typeface="PT Serif"/>
            </a:endParaRPr>
          </a:p>
        </p:txBody>
      </p:sp>
      <p:pic>
        <p:nvPicPr>
          <p:cNvPr id="157" name="Google Shape;157;p22"/>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158" name="Google Shape;158;p22"/>
          <p:cNvCxnSpPr>
            <a:cxnSpLocks/>
          </p:cNvCxnSpPr>
          <p:nvPr/>
        </p:nvCxnSpPr>
        <p:spPr>
          <a:xfrm>
            <a:off x="394800" y="2416225"/>
            <a:ext cx="3050423"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Additional Approvers</a:t>
            </a:r>
            <a:endParaRPr sz="202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800" b="1">
                <a:solidFill>
                  <a:schemeClr val="lt1"/>
                </a:solidFill>
                <a:latin typeface="Source Sans Pro"/>
                <a:ea typeface="Source Sans Pro"/>
                <a:cs typeface="Source Sans Pro"/>
                <a:sym typeface="Source Sans Pro"/>
              </a:rPr>
              <a:t>Cleanup Process</a:t>
            </a:r>
            <a:r>
              <a:rPr lang="en" sz="2500" b="1">
                <a:solidFill>
                  <a:schemeClr val="lt1"/>
                </a:solidFill>
                <a:latin typeface="Source Sans Pro"/>
                <a:ea typeface="Source Sans Pro"/>
                <a:cs typeface="Source Sans Pro"/>
                <a:sym typeface="Source Sans Pro"/>
              </a:rPr>
              <a:t>	</a:t>
            </a:r>
            <a:endParaRPr sz="2500" b="1">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794024"/>
            <a:ext cx="8520600" cy="1924131"/>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a:solidFill>
                  <a:schemeClr val="lt1"/>
                </a:solidFill>
                <a:latin typeface="Source Sans Pro"/>
                <a:ea typeface="Source Sans Pro"/>
                <a:cs typeface="Source Sans Pro"/>
                <a:sym typeface="Source Sans Pro"/>
              </a:rPr>
              <a:t>The SHARE team has been working on a process that will clean up outdated/unnecessary additional approvers. There are four scenarios where this clean up process will occur:</a:t>
            </a:r>
          </a:p>
          <a:p>
            <a:pPr marL="228600" marR="279400" lvl="0" indent="-228600" algn="just" rtl="0">
              <a:spcBef>
                <a:spcPts val="800"/>
              </a:spcBef>
              <a:spcAft>
                <a:spcPts val="0"/>
              </a:spcAft>
              <a:buClr>
                <a:schemeClr val="bg1"/>
              </a:buClr>
              <a:buSzPts val="1100"/>
              <a:buAutoNum type="arabicPeriod"/>
            </a:pPr>
            <a:r>
              <a:rPr lang="en-US" sz="1400">
                <a:solidFill>
                  <a:schemeClr val="lt1"/>
                </a:solidFill>
                <a:latin typeface="Source Sans Pro"/>
                <a:ea typeface="Source Sans Pro"/>
                <a:cs typeface="Source Sans Pro"/>
                <a:sym typeface="Source Sans Pro"/>
              </a:rPr>
              <a:t>The additional approver’s position is at a different agency. </a:t>
            </a:r>
            <a:r>
              <a:rPr lang="en-US" sz="1400" i="1">
                <a:solidFill>
                  <a:schemeClr val="lt1"/>
                </a:solidFill>
                <a:latin typeface="Source Sans Pro"/>
                <a:ea typeface="Source Sans Pro"/>
                <a:cs typeface="Source Sans Pro"/>
                <a:sym typeface="Source Sans Pro"/>
              </a:rPr>
              <a:t>Example</a:t>
            </a:r>
            <a:r>
              <a:rPr lang="en-US" sz="1400">
                <a:solidFill>
                  <a:schemeClr val="lt1"/>
                </a:solidFill>
                <a:latin typeface="Source Sans Pro"/>
                <a:ea typeface="Source Sans Pro"/>
                <a:cs typeface="Source Sans Pro"/>
                <a:sym typeface="Source Sans Pro"/>
              </a:rPr>
              <a:t>: Employee John Doe works at DOH and has an additional approver that is at OSE. The OSE additional approver will be removed. </a:t>
            </a:r>
          </a:p>
          <a:p>
            <a:pPr marL="228600" marR="279400" lvl="0" indent="-228600" algn="just" rtl="0">
              <a:spcBef>
                <a:spcPts val="800"/>
              </a:spcBef>
              <a:spcAft>
                <a:spcPts val="0"/>
              </a:spcAft>
              <a:buClr>
                <a:schemeClr val="bg1"/>
              </a:buClr>
              <a:buSzPts val="1100"/>
              <a:buAutoNum type="arabicPeriod"/>
            </a:pPr>
            <a:r>
              <a:rPr lang="en-US" sz="1400">
                <a:solidFill>
                  <a:schemeClr val="lt1"/>
                </a:solidFill>
                <a:latin typeface="Source Sans Pro"/>
                <a:ea typeface="Source Sans Pro"/>
                <a:cs typeface="Source Sans Pro"/>
                <a:sym typeface="Source Sans Pro"/>
              </a:rPr>
              <a:t>The manager listed as an additional approver is also the employee’s direct report. </a:t>
            </a:r>
          </a:p>
          <a:p>
            <a:pPr marL="228600" marR="279400" lvl="0" indent="-228600" algn="just" rtl="0">
              <a:spcBef>
                <a:spcPts val="800"/>
              </a:spcBef>
              <a:spcAft>
                <a:spcPts val="0"/>
              </a:spcAft>
              <a:buClr>
                <a:schemeClr val="bg1"/>
              </a:buClr>
              <a:buSzPts val="1100"/>
              <a:buAutoNum type="arabicPeriod"/>
            </a:pPr>
            <a:r>
              <a:rPr lang="en-US" sz="1400">
                <a:solidFill>
                  <a:schemeClr val="lt1"/>
                </a:solidFill>
                <a:latin typeface="Source Sans Pro"/>
                <a:ea typeface="Source Sans Pro"/>
                <a:cs typeface="Source Sans Pro"/>
                <a:sym typeface="Source Sans Pro"/>
              </a:rPr>
              <a:t>The manager listed as an additional approver can approve time for the entire agency.</a:t>
            </a:r>
          </a:p>
          <a:p>
            <a:pPr marL="228600" marR="279400" lvl="0" indent="-228600" algn="just" rtl="0">
              <a:spcBef>
                <a:spcPts val="800"/>
              </a:spcBef>
              <a:spcAft>
                <a:spcPts val="0"/>
              </a:spcAft>
              <a:buClr>
                <a:schemeClr val="bg1"/>
              </a:buClr>
              <a:buSzPts val="1100"/>
              <a:buAutoNum type="arabicPeriod"/>
            </a:pPr>
            <a:r>
              <a:rPr lang="en-US" sz="1400">
                <a:solidFill>
                  <a:schemeClr val="lt1"/>
                </a:solidFill>
                <a:latin typeface="Source Sans Pro"/>
                <a:ea typeface="Source Sans Pro"/>
                <a:cs typeface="Source Sans Pro"/>
                <a:sym typeface="Source Sans Pro"/>
              </a:rPr>
              <a:t>The position listed as an additional approver is inactive.</a:t>
            </a:r>
            <a:endParaRPr sz="14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sp>
        <p:nvSpPr>
          <p:cNvPr id="112" name="Google Shape;112;p18"/>
          <p:cNvSpPr txBox="1">
            <a:spLocks noGrp="1"/>
          </p:cNvSpPr>
          <p:nvPr>
            <p:ph type="body" idx="1"/>
          </p:nvPr>
        </p:nvSpPr>
        <p:spPr>
          <a:xfrm>
            <a:off x="311700" y="4015276"/>
            <a:ext cx="8520600" cy="629399"/>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a:solidFill>
                  <a:srgbClr val="DE8B26"/>
                </a:solidFill>
                <a:latin typeface="Source Sans Pro"/>
                <a:ea typeface="Source Sans Pro"/>
                <a:cs typeface="Source Sans Pro"/>
                <a:sym typeface="Source Sans Pro"/>
              </a:rPr>
              <a:t>We are anticipating this process will run biweekly; it will insert a row that is effective the same day. So, if the process ran on the first Saturday of the current pay period, the effective date would be 11/22/2025. If a row needs to be added prior to this row, please submit a help desk ticket to </a:t>
            </a:r>
            <a:r>
              <a:rPr lang="en-US" sz="1200" b="1" i="1">
                <a:solidFill>
                  <a:srgbClr val="DE8B26"/>
                </a:solidFill>
                <a:latin typeface="Source Sans Pro"/>
                <a:ea typeface="Source Sans Pro"/>
                <a:cs typeface="Source Sans Pro"/>
                <a:sym typeface="Source Sans Pro"/>
                <a:hlinkClick r:id="rId5"/>
              </a:rPr>
              <a:t>SHARE.help@dfa.nm.gov</a:t>
            </a:r>
            <a:r>
              <a:rPr lang="en-US" sz="1200" b="1" i="1">
                <a:solidFill>
                  <a:srgbClr val="DE8B26"/>
                </a:solidFill>
                <a:latin typeface="Source Sans Pro"/>
                <a:ea typeface="Source Sans Pro"/>
                <a:cs typeface="Source Sans Pro"/>
                <a:sym typeface="Source Sans Pro"/>
              </a:rPr>
              <a:t>.	</a:t>
            </a:r>
            <a:endParaRPr sz="1200" b="1" i="1">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7000083" y="4644675"/>
            <a:ext cx="1877842" cy="572700"/>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11700" y="242307"/>
            <a:ext cx="3865445" cy="88215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600" b="1">
                <a:solidFill>
                  <a:srgbClr val="004D4C"/>
                </a:solidFill>
                <a:latin typeface="Source Sans Pro"/>
                <a:ea typeface="Source Sans Pro"/>
                <a:cs typeface="Source Sans Pro"/>
                <a:sym typeface="Source Sans Pro"/>
              </a:rPr>
              <a:t>1095-C Forms</a:t>
            </a:r>
            <a:r>
              <a:rPr lang="en" sz="2500" b="1">
                <a:solidFill>
                  <a:srgbClr val="004D4C"/>
                </a:solidFill>
                <a:latin typeface="Source Sans Pro"/>
                <a:ea typeface="Source Sans Pro"/>
                <a:cs typeface="Source Sans Pro"/>
                <a:sym typeface="Source Sans Pro"/>
              </a:rPr>
              <a:t>	</a:t>
            </a:r>
            <a:endParaRPr sz="2500" b="1">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4" y="1124464"/>
            <a:ext cx="8520600" cy="1646726"/>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600" b="1">
                <a:solidFill>
                  <a:schemeClr val="dk1"/>
                </a:solidFill>
                <a:latin typeface="Source Sans Pro"/>
                <a:ea typeface="Source Sans Pro"/>
                <a:cs typeface="Source Sans Pro"/>
                <a:sym typeface="Source Sans Pro"/>
              </a:rPr>
              <a:t>H.R. 3797: </a:t>
            </a:r>
            <a:r>
              <a:rPr lang="en-US" sz="1400" b="1" i="1">
                <a:solidFill>
                  <a:schemeClr val="dk1"/>
                </a:solidFill>
                <a:latin typeface="Source Sans Pro"/>
                <a:ea typeface="Source Sans Pro"/>
                <a:cs typeface="Source Sans Pro"/>
                <a:sym typeface="Source Sans Pro"/>
              </a:rPr>
              <a:t>The Paperwork Burden Reduction Act modifies the Affordable Care Act, allowing employers and providers to only send 1095-B and 1095-C tax forms upon request.</a:t>
            </a:r>
          </a:p>
          <a:p>
            <a:pPr marL="0" marR="279400" lvl="0" indent="0" algn="just" rtl="0">
              <a:spcBef>
                <a:spcPts val="800"/>
              </a:spcBef>
              <a:spcAft>
                <a:spcPts val="0"/>
              </a:spcAft>
              <a:buClr>
                <a:schemeClr val="dk1"/>
              </a:buClr>
              <a:buSzPts val="1100"/>
              <a:buFont typeface="Arial"/>
              <a:buNone/>
            </a:pPr>
            <a:r>
              <a:rPr lang="en-US" sz="1400" b="1">
                <a:solidFill>
                  <a:schemeClr val="dk1"/>
                </a:solidFill>
                <a:latin typeface="Source Sans Pro"/>
                <a:ea typeface="Source Sans Pro"/>
                <a:cs typeface="Source Sans Pro"/>
                <a:sym typeface="Source Sans Pro"/>
              </a:rPr>
              <a:t>As a result, HCA will no longer be mailing out the 1095-C form to each individual employee. The forms, however, will continue to be available to employees in SHARE, accessible via the benefits tile. If an employee requests the form, HR will have the ability to print the 1095-C.</a:t>
            </a:r>
            <a:endParaRPr sz="1400" b="1">
              <a:solidFill>
                <a:schemeClr val="dk1"/>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369807" y="4243636"/>
            <a:ext cx="267493" cy="265449"/>
          </a:xfrm>
          <a:prstGeom prst="rect">
            <a:avLst/>
          </a:prstGeom>
          <a:noFill/>
          <a:ln>
            <a:noFill/>
          </a:ln>
        </p:spPr>
      </p:pic>
      <p:sp>
        <p:nvSpPr>
          <p:cNvPr id="96" name="Google Shape;96;p17"/>
          <p:cNvSpPr txBox="1">
            <a:spLocks noGrp="1"/>
          </p:cNvSpPr>
          <p:nvPr>
            <p:ph type="body" idx="1"/>
          </p:nvPr>
        </p:nvSpPr>
        <p:spPr>
          <a:xfrm>
            <a:off x="871824" y="2799179"/>
            <a:ext cx="8006100" cy="63072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a:solidFill>
                  <a:schemeClr val="dk1"/>
                </a:solidFill>
                <a:latin typeface="Source Sans Pro"/>
                <a:ea typeface="Source Sans Pro"/>
                <a:cs typeface="Source Sans Pro"/>
                <a:sym typeface="Source Sans Pro"/>
              </a:rPr>
              <a:t>HR’s Navigation to the form is: Navbar -&gt; Benefits -&gt; ACA Annual Processing -&gt; Transmittal and Forms -&gt; View Form 1095-C </a:t>
            </a:r>
          </a:p>
          <a:p>
            <a:pPr marL="0" marR="279400" lvl="0" indent="0" algn="just" rtl="0">
              <a:spcBef>
                <a:spcPts val="800"/>
              </a:spcBef>
              <a:spcAft>
                <a:spcPts val="0"/>
              </a:spcAft>
              <a:buSzPts val="1100"/>
              <a:buNone/>
            </a:pPr>
            <a:r>
              <a:rPr lang="en-US" sz="1400">
                <a:solidFill>
                  <a:schemeClr val="dk1"/>
                </a:solidFill>
                <a:latin typeface="Source Sans Pro"/>
                <a:ea typeface="Source Sans Pro"/>
                <a:cs typeface="Source Sans Pro"/>
                <a:sym typeface="Source Sans Pro"/>
              </a:rPr>
              <a:t>Employee Navigation to the form is: Employee Self Service Homepage -&gt; Benefit Details Tile -&gt; View Form 1095-C tile</a:t>
            </a:r>
          </a:p>
          <a:p>
            <a:pPr marL="0" marR="279400" lvl="0" indent="0" algn="just" rtl="0">
              <a:spcBef>
                <a:spcPts val="800"/>
              </a:spcBef>
              <a:spcAft>
                <a:spcPts val="0"/>
              </a:spcAft>
              <a:buSzPts val="1100"/>
              <a:buNone/>
            </a:pPr>
            <a:endParaRPr sz="2095">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1"/>
          </p:nvPr>
        </p:nvSpPr>
        <p:spPr>
          <a:xfrm>
            <a:off x="754157" y="4050786"/>
            <a:ext cx="6436352" cy="509605"/>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sz="1200" b="1" i="1">
                <a:solidFill>
                  <a:srgbClr val="DE8B26"/>
                </a:solidFill>
                <a:latin typeface="Source Sans Pro"/>
                <a:ea typeface="Source Sans Pro"/>
                <a:cs typeface="Source Sans Pro"/>
                <a:sym typeface="Source Sans Pro"/>
              </a:rPr>
              <a:t>A job aid on printing the 1095-C is available on the SHARE information center (info.share.nm.gov).</a:t>
            </a:r>
          </a:p>
          <a:p>
            <a:pPr marL="0" lvl="0" indent="0" algn="l" rtl="0">
              <a:spcBef>
                <a:spcPts val="1900"/>
              </a:spcBef>
              <a:spcAft>
                <a:spcPts val="1200"/>
              </a:spcAft>
              <a:buSzPts val="852"/>
              <a:buNone/>
            </a:pPr>
            <a:endParaRPr lang="en-US" sz="2095">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5132221" y="267977"/>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2000">
                <a:solidFill>
                  <a:srgbClr val="004D4C"/>
                </a:solidFill>
                <a:latin typeface="PT Serif"/>
                <a:ea typeface="PT Serif"/>
                <a:cs typeface="PT Serif"/>
                <a:sym typeface="PT Serif"/>
              </a:rPr>
              <a:t>1095-C</a:t>
            </a:r>
            <a:endParaRPr sz="200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005402" y="327907"/>
            <a:ext cx="1138598" cy="396900"/>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157254" y="451537"/>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Eligibility Field 1</a:t>
            </a:r>
            <a:endParaRPr sz="202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193237" y="1188424"/>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Save Edit	</a:t>
            </a:r>
            <a:endParaRPr sz="2500" b="1">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193237" y="4440891"/>
            <a:ext cx="1877842" cy="572700"/>
          </a:xfrm>
          <a:prstGeom prst="rect">
            <a:avLst/>
          </a:prstGeom>
          <a:noFill/>
          <a:ln>
            <a:noFill/>
          </a:ln>
        </p:spPr>
      </p:pic>
      <p:sp>
        <p:nvSpPr>
          <p:cNvPr id="138" name="Google Shape;138;p20"/>
          <p:cNvSpPr txBox="1">
            <a:spLocks noGrp="1"/>
          </p:cNvSpPr>
          <p:nvPr>
            <p:ph type="body" idx="1"/>
          </p:nvPr>
        </p:nvSpPr>
        <p:spPr>
          <a:xfrm>
            <a:off x="193237" y="1853552"/>
            <a:ext cx="5595900" cy="1764152"/>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a:solidFill>
                  <a:schemeClr val="lt1"/>
                </a:solidFill>
                <a:latin typeface="Source Sans Pro"/>
                <a:ea typeface="Source Sans Pro"/>
                <a:cs typeface="Source Sans Pro"/>
                <a:sym typeface="Source Sans Pro"/>
              </a:rPr>
              <a:t>To facilitate removing the legacy A, B, or C values from eligibility Field 1 on Job data, we have put in a “Save Edit”.</a:t>
            </a:r>
          </a:p>
          <a:p>
            <a:pPr marL="0" marR="279400" lvl="0" indent="0" algn="just" rtl="0">
              <a:spcBef>
                <a:spcPts val="800"/>
              </a:spcBef>
              <a:spcAft>
                <a:spcPts val="0"/>
              </a:spcAft>
              <a:buSzPts val="1100"/>
              <a:buNone/>
            </a:pPr>
            <a:r>
              <a:rPr lang="en-US" sz="1200">
                <a:solidFill>
                  <a:schemeClr val="lt1"/>
                </a:solidFill>
                <a:latin typeface="Source Sans Pro"/>
                <a:ea typeface="Source Sans Pro"/>
                <a:cs typeface="Source Sans Pro"/>
                <a:sym typeface="Source Sans Pro"/>
              </a:rPr>
              <a:t>A save edit changes data once a transaction has been saved. In this case, if there is an “A”, “B”, or “C” value in eligibility field 1, saving a new row will remove that value. </a:t>
            </a: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141" name="Google Shape;141;p20"/>
          <p:cNvSpPr txBox="1">
            <a:spLocks noGrp="1"/>
          </p:cNvSpPr>
          <p:nvPr>
            <p:ph type="body" idx="1"/>
          </p:nvPr>
        </p:nvSpPr>
        <p:spPr>
          <a:xfrm>
            <a:off x="193237" y="3564656"/>
            <a:ext cx="4672200" cy="98733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a:solidFill>
                  <a:srgbClr val="DE8B26"/>
                </a:solidFill>
                <a:latin typeface="Source Sans Pro"/>
                <a:ea typeface="Source Sans Pro"/>
                <a:cs typeface="Source Sans Pro"/>
                <a:sym typeface="Source Sans Pro"/>
              </a:rPr>
              <a:t>This edit will only occur if the row being added on Job Data is dated </a:t>
            </a:r>
            <a:r>
              <a:rPr lang="en" sz="1200" b="1" i="1" u="sng">
                <a:solidFill>
                  <a:srgbClr val="DE8B26"/>
                </a:solidFill>
                <a:latin typeface="Source Sans Pro"/>
                <a:ea typeface="Source Sans Pro"/>
                <a:cs typeface="Source Sans Pro"/>
                <a:sym typeface="Source Sans Pro"/>
              </a:rPr>
              <a:t>after</a:t>
            </a:r>
            <a:r>
              <a:rPr lang="en" sz="1200" b="1" i="1">
                <a:solidFill>
                  <a:srgbClr val="DE8B26"/>
                </a:solidFill>
                <a:latin typeface="Source Sans Pro"/>
                <a:ea typeface="Source Sans Pro"/>
                <a:cs typeface="Source Sans Pro"/>
                <a:sym typeface="Source Sans Pro"/>
              </a:rPr>
              <a:t> July 5</a:t>
            </a:r>
            <a:r>
              <a:rPr lang="en" sz="1200" b="1" i="1" baseline="30000">
                <a:solidFill>
                  <a:srgbClr val="DE8B26"/>
                </a:solidFill>
                <a:latin typeface="Source Sans Pro"/>
                <a:ea typeface="Source Sans Pro"/>
                <a:cs typeface="Source Sans Pro"/>
                <a:sym typeface="Source Sans Pro"/>
              </a:rPr>
              <a:t>th</a:t>
            </a:r>
            <a:r>
              <a:rPr lang="en" sz="1200" b="1" i="1">
                <a:solidFill>
                  <a:srgbClr val="DE8B26"/>
                </a:solidFill>
                <a:latin typeface="Source Sans Pro"/>
                <a:ea typeface="Source Sans Pro"/>
                <a:cs typeface="Source Sans Pro"/>
                <a:sym typeface="Source Sans Pro"/>
              </a:rPr>
              <a:t>,2025.</a:t>
            </a:r>
            <a:endParaRPr sz="2095">
              <a:solidFill>
                <a:srgbClr val="DE8B26"/>
              </a:solidFill>
              <a:latin typeface="Source Sans Pro"/>
              <a:ea typeface="Source Sans Pro"/>
              <a:cs typeface="Source Sans Pro"/>
              <a:sym typeface="Source Sans Pro"/>
            </a:endParaRPr>
          </a:p>
        </p:txBody>
      </p:sp>
      <p:pic>
        <p:nvPicPr>
          <p:cNvPr id="3" name="Picture 2">
            <a:extLst>
              <a:ext uri="{FF2B5EF4-FFF2-40B4-BE49-F238E27FC236}">
                <a16:creationId xmlns:a16="http://schemas.microsoft.com/office/drawing/2014/main" id="{B17A831A-E556-502A-57C7-CB3CD725CEBD}"/>
              </a:ext>
            </a:extLst>
          </p:cNvPr>
          <p:cNvPicPr>
            <a:picLocks noChangeAspect="1"/>
          </p:cNvPicPr>
          <p:nvPr/>
        </p:nvPicPr>
        <p:blipFill>
          <a:blip r:embed="rId6"/>
          <a:stretch>
            <a:fillRect/>
          </a:stretch>
        </p:blipFill>
        <p:spPr>
          <a:xfrm>
            <a:off x="5625049" y="73212"/>
            <a:ext cx="3518951" cy="2441792"/>
          </a:xfrm>
          <a:prstGeom prst="rect">
            <a:avLst/>
          </a:prstGeom>
        </p:spPr>
      </p:pic>
      <p:pic>
        <p:nvPicPr>
          <p:cNvPr id="5" name="Picture 4">
            <a:extLst>
              <a:ext uri="{FF2B5EF4-FFF2-40B4-BE49-F238E27FC236}">
                <a16:creationId xmlns:a16="http://schemas.microsoft.com/office/drawing/2014/main" id="{C78F264A-4378-7509-C7CF-16D840B758E2}"/>
              </a:ext>
            </a:extLst>
          </p:cNvPr>
          <p:cNvPicPr>
            <a:picLocks noChangeAspect="1"/>
          </p:cNvPicPr>
          <p:nvPr/>
        </p:nvPicPr>
        <p:blipFill>
          <a:blip r:embed="rId7"/>
          <a:stretch>
            <a:fillRect/>
          </a:stretch>
        </p:blipFill>
        <p:spPr>
          <a:xfrm>
            <a:off x="5625049" y="2649118"/>
            <a:ext cx="3544999" cy="2364473"/>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E8A89EEC-7E37-3EA0-02D4-44E26DE36341}"/>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F35B2ECD-7978-AD82-7F3C-A23F700E452B}"/>
              </a:ext>
            </a:extLst>
          </p:cNvPr>
          <p:cNvSpPr txBox="1">
            <a:spLocks noGrp="1"/>
          </p:cNvSpPr>
          <p:nvPr>
            <p:ph type="body" idx="1"/>
          </p:nvPr>
        </p:nvSpPr>
        <p:spPr>
          <a:xfrm>
            <a:off x="357325" y="773675"/>
            <a:ext cx="8520600" cy="50287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rgbClr val="004D4C"/>
                </a:solidFill>
                <a:latin typeface="Source Sans Pro"/>
                <a:ea typeface="Source Sans Pro"/>
                <a:cs typeface="Source Sans Pro"/>
                <a:sym typeface="Source Sans Pro"/>
              </a:rPr>
              <a:t>OBBB Overtime W2 Reporting	</a:t>
            </a:r>
            <a:endParaRPr sz="2500" b="1">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2F79DA69-8212-DD2B-5B0D-9A0F46793063}"/>
              </a:ext>
            </a:extLst>
          </p:cNvPr>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a:extLst>
              <a:ext uri="{FF2B5EF4-FFF2-40B4-BE49-F238E27FC236}">
                <a16:creationId xmlns:a16="http://schemas.microsoft.com/office/drawing/2014/main" id="{B26121E8-44C2-87DC-2EE7-4C05C0DDCE80}"/>
              </a:ext>
            </a:extLst>
          </p:cNvPr>
          <p:cNvSpPr txBox="1">
            <a:spLocks noGrp="1"/>
          </p:cNvSpPr>
          <p:nvPr>
            <p:ph type="body" idx="1"/>
          </p:nvPr>
        </p:nvSpPr>
        <p:spPr>
          <a:xfrm>
            <a:off x="357325" y="1360048"/>
            <a:ext cx="8520600" cy="3118473"/>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400" b="1">
                <a:solidFill>
                  <a:schemeClr val="dk1"/>
                </a:solidFill>
                <a:latin typeface="Source Sans Pro"/>
                <a:ea typeface="Source Sans Pro"/>
                <a:cs typeface="Source Sans Pro"/>
                <a:sym typeface="Source Sans Pro"/>
              </a:rPr>
              <a:t>One Big Beautiful Bill: </a:t>
            </a:r>
            <a:r>
              <a:rPr lang="en-US" sz="1400" b="1" i="1">
                <a:solidFill>
                  <a:schemeClr val="dk1"/>
                </a:solidFill>
                <a:latin typeface="Source Sans Pro"/>
                <a:ea typeface="Source Sans Pro"/>
                <a:cs typeface="Source Sans Pro"/>
                <a:sym typeface="Source Sans Pro"/>
              </a:rPr>
              <a:t> </a:t>
            </a:r>
            <a:r>
              <a:rPr lang="en-US" sz="1400" i="1">
                <a:solidFill>
                  <a:schemeClr val="dk1"/>
                </a:solidFill>
                <a:latin typeface="Source Sans Pro"/>
                <a:ea typeface="Source Sans Pro"/>
                <a:cs typeface="Source Sans Pro"/>
                <a:sym typeface="Source Sans Pro"/>
              </a:rPr>
              <a:t>The OBBBA allows for a temporary tax deduction for qualified overtime pay from 2025 through 2028, exempting up to </a:t>
            </a:r>
            <a:r>
              <a:rPr lang="en-US" sz="1400" b="1" i="1">
                <a:solidFill>
                  <a:schemeClr val="dk1"/>
                </a:solidFill>
                <a:latin typeface="Source Sans Pro"/>
                <a:ea typeface="Source Sans Pro"/>
                <a:cs typeface="Source Sans Pro"/>
                <a:sym typeface="Source Sans Pro"/>
              </a:rPr>
              <a:t>$12,500 </a:t>
            </a:r>
            <a:r>
              <a:rPr lang="en-US" sz="1400" i="1">
                <a:solidFill>
                  <a:schemeClr val="dk1"/>
                </a:solidFill>
                <a:latin typeface="Source Sans Pro"/>
                <a:ea typeface="Source Sans Pro"/>
                <a:cs typeface="Source Sans Pro"/>
                <a:sym typeface="Source Sans Pro"/>
              </a:rPr>
              <a:t>of qualified overtime pay from federal income tax for individuals ($25,000 for joint filers).</a:t>
            </a:r>
          </a:p>
          <a:p>
            <a:pPr marL="0" marR="279400" lvl="0" indent="0" algn="just" rtl="0">
              <a:spcBef>
                <a:spcPts val="800"/>
              </a:spcBef>
              <a:spcAft>
                <a:spcPts val="0"/>
              </a:spcAft>
              <a:buClr>
                <a:schemeClr val="dk1"/>
              </a:buClr>
              <a:buSzPts val="1100"/>
              <a:buFont typeface="Arial"/>
              <a:buNone/>
            </a:pPr>
            <a:endParaRPr lang="en-US" sz="140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Clr>
                <a:schemeClr val="dk1"/>
              </a:buClr>
              <a:buSzPts val="1100"/>
              <a:buFont typeface="Arial"/>
              <a:buNone/>
            </a:pPr>
            <a:r>
              <a:rPr lang="en-US" sz="1400">
                <a:solidFill>
                  <a:schemeClr val="dk1"/>
                </a:solidFill>
                <a:latin typeface="Source Sans Pro"/>
                <a:ea typeface="Source Sans Pro"/>
                <a:cs typeface="Source Sans Pro"/>
                <a:sym typeface="Source Sans Pro"/>
              </a:rPr>
              <a:t>This means that the premium portion of overtime pay, the extra half-time pay (.5X) above the regular hourly rate, qualifies for this deduction.</a:t>
            </a:r>
          </a:p>
          <a:p>
            <a:pPr marL="0" marR="279400" lvl="0" indent="0" algn="just" rtl="0">
              <a:spcBef>
                <a:spcPts val="800"/>
              </a:spcBef>
              <a:spcAft>
                <a:spcPts val="0"/>
              </a:spcAft>
              <a:buClr>
                <a:schemeClr val="dk1"/>
              </a:buClr>
              <a:buSzPts val="1100"/>
              <a:buFont typeface="Arial"/>
              <a:buNone/>
            </a:pPr>
            <a:endParaRPr lang="en-US" sz="140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Clr>
                <a:schemeClr val="dk1"/>
              </a:buClr>
              <a:buSzPts val="1100"/>
              <a:buFont typeface="Arial"/>
              <a:buNone/>
            </a:pPr>
            <a:r>
              <a:rPr lang="en-US" sz="1400">
                <a:solidFill>
                  <a:schemeClr val="dk1"/>
                </a:solidFill>
                <a:latin typeface="Source Sans Pro"/>
                <a:ea typeface="Source Sans Pro"/>
                <a:cs typeface="Source Sans Pro"/>
                <a:sym typeface="Source Sans Pro"/>
              </a:rPr>
              <a:t>For 2025, The State of New Mexico will report the qualified overtime pay in box 14 of the W-2.</a:t>
            </a:r>
          </a:p>
          <a:p>
            <a:pPr marL="0" marR="279400" lvl="0" indent="0" algn="just" rtl="0">
              <a:spcBef>
                <a:spcPts val="800"/>
              </a:spcBef>
              <a:spcAft>
                <a:spcPts val="0"/>
              </a:spcAft>
              <a:buClr>
                <a:schemeClr val="dk1"/>
              </a:buClr>
              <a:buSzPts val="1100"/>
              <a:buFont typeface="Arial"/>
              <a:buNone/>
            </a:pPr>
            <a:endParaRPr sz="1400">
              <a:solidFill>
                <a:schemeClr val="dk1"/>
              </a:solidFill>
              <a:latin typeface="Source Sans Pro"/>
              <a:ea typeface="Source Sans Pro"/>
              <a:cs typeface="Source Sans Pro"/>
              <a:sym typeface="Source Sans Pro"/>
            </a:endParaRPr>
          </a:p>
        </p:txBody>
      </p:sp>
      <p:cxnSp>
        <p:nvCxnSpPr>
          <p:cNvPr id="94" name="Google Shape;94;p17">
            <a:extLst>
              <a:ext uri="{FF2B5EF4-FFF2-40B4-BE49-F238E27FC236}">
                <a16:creationId xmlns:a16="http://schemas.microsoft.com/office/drawing/2014/main" id="{3FE3DFB7-396A-5271-A69E-CE1CF632017A}"/>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sp>
        <p:nvSpPr>
          <p:cNvPr id="98" name="Google Shape;98;p17">
            <a:extLst>
              <a:ext uri="{FF2B5EF4-FFF2-40B4-BE49-F238E27FC236}">
                <a16:creationId xmlns:a16="http://schemas.microsoft.com/office/drawing/2014/main" id="{7D5E0671-80FF-6632-9EF5-19E837A79EB6}"/>
              </a:ext>
            </a:extLst>
          </p:cNvPr>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a:solidFill>
                  <a:srgbClr val="004D4C"/>
                </a:solidFill>
                <a:latin typeface="PT Serif"/>
                <a:ea typeface="PT Serif"/>
                <a:cs typeface="PT Serif"/>
                <a:sym typeface="PT Serif"/>
              </a:rPr>
              <a:t>2025 OBBB Overtime</a:t>
            </a:r>
            <a:endParaRPr sz="1818">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91A5C60D-D8C9-1EBB-37A4-852863B9CB51}"/>
              </a:ext>
            </a:extLst>
          </p:cNvPr>
          <p:cNvPicPr preferRelativeResize="0"/>
          <p:nvPr/>
        </p:nvPicPr>
        <p:blipFill rotWithShape="1">
          <a:blip r:embed="rId5">
            <a:alphaModFix/>
          </a:blip>
          <a:srcRect l="53471" t="-1650" b="1649"/>
          <a:stretch/>
        </p:blipFill>
        <p:spPr>
          <a:xfrm rot="10800000">
            <a:off x="8189125" y="445025"/>
            <a:ext cx="957400" cy="260400"/>
          </a:xfrm>
          <a:prstGeom prst="rect">
            <a:avLst/>
          </a:prstGeom>
          <a:noFill/>
          <a:ln>
            <a:noFill/>
          </a:ln>
        </p:spPr>
      </p:pic>
    </p:spTree>
    <p:custDataLst>
      <p:tags r:id="rId1"/>
    </p:custDataLst>
    <p:extLst>
      <p:ext uri="{BB962C8B-B14F-4D97-AF65-F5344CB8AC3E}">
        <p14:creationId xmlns:p14="http://schemas.microsoft.com/office/powerpoint/2010/main" val="372115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ACAF9BA3-AE67-6A0C-09F8-8D01E80554E5}"/>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D5C4B0A-C01D-C220-C221-F88F229B9162}"/>
              </a:ext>
            </a:extLst>
          </p:cNvPr>
          <p:cNvSpPr/>
          <p:nvPr/>
        </p:nvSpPr>
        <p:spPr>
          <a:xfrm>
            <a:off x="-29116" y="100177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9C450556-371B-EC39-C4D0-5AE8A78DE487}"/>
              </a:ext>
            </a:extLst>
          </p:cNvPr>
          <p:cNvPicPr preferRelativeResize="0"/>
          <p:nvPr/>
        </p:nvPicPr>
        <p:blipFill rotWithShape="1">
          <a:blip r:embed="rId4">
            <a:alphaModFix/>
          </a:blip>
          <a:srcRect/>
          <a:stretch/>
        </p:blipFill>
        <p:spPr>
          <a:xfrm>
            <a:off x="0" y="454561"/>
            <a:ext cx="4464424" cy="534700"/>
          </a:xfrm>
          <a:prstGeom prst="rect">
            <a:avLst/>
          </a:prstGeom>
          <a:noFill/>
          <a:ln>
            <a:noFill/>
          </a:ln>
        </p:spPr>
      </p:pic>
      <p:sp>
        <p:nvSpPr>
          <p:cNvPr id="106" name="Google Shape;106;p18">
            <a:extLst>
              <a:ext uri="{FF2B5EF4-FFF2-40B4-BE49-F238E27FC236}">
                <a16:creationId xmlns:a16="http://schemas.microsoft.com/office/drawing/2014/main" id="{5702EAA6-68CD-D860-AA2A-CA2565A64D1E}"/>
              </a:ext>
            </a:extLst>
          </p:cNvPr>
          <p:cNvSpPr txBox="1">
            <a:spLocks noGrp="1"/>
          </p:cNvSpPr>
          <p:nvPr>
            <p:ph type="title"/>
          </p:nvPr>
        </p:nvSpPr>
        <p:spPr>
          <a:xfrm>
            <a:off x="0" y="383471"/>
            <a:ext cx="4003506" cy="572700"/>
          </a:xfrm>
          <a:prstGeom prst="rect">
            <a:avLst/>
          </a:prstGeom>
        </p:spPr>
        <p:txBody>
          <a:bodyPr spcFirstLastPara="1" wrap="square" lIns="91425" tIns="91425" rIns="91425" bIns="91425" anchor="t" anchorCtr="0">
            <a:normAutofit/>
          </a:bodyPr>
          <a:lstStyle/>
          <a:p>
            <a:pPr lvl="0">
              <a:buSzPts val="990"/>
            </a:pPr>
            <a:r>
              <a:rPr lang="en" sz="2020" b="1">
                <a:solidFill>
                  <a:schemeClr val="lt1"/>
                </a:solidFill>
                <a:latin typeface="PT Serif"/>
                <a:ea typeface="PT Serif"/>
                <a:cs typeface="PT Serif"/>
                <a:sym typeface="PT Serif"/>
              </a:rPr>
              <a:t>Timesheet Access Restrictions</a:t>
            </a:r>
            <a:endParaRPr sz="2020" b="1">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D31F5ED9-3328-F3CE-8A0B-115609D67D89}"/>
              </a:ext>
            </a:extLst>
          </p:cNvPr>
          <p:cNvSpPr txBox="1">
            <a:spLocks noGrp="1"/>
          </p:cNvSpPr>
          <p:nvPr>
            <p:ph type="body" idx="1"/>
          </p:nvPr>
        </p:nvSpPr>
        <p:spPr>
          <a:xfrm>
            <a:off x="311700" y="1279413"/>
            <a:ext cx="8520600" cy="3153987"/>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a:solidFill>
                  <a:schemeClr val="lt1"/>
                </a:solidFill>
                <a:latin typeface="Source Sans Pro"/>
                <a:ea typeface="Source Sans Pro"/>
                <a:cs typeface="Source Sans Pro"/>
                <a:sym typeface="Source Sans Pro"/>
              </a:rPr>
              <a:t>Current Basic Access</a:t>
            </a:r>
          </a:p>
          <a:p>
            <a:pPr marL="228600" marR="279400" lvl="0" indent="-228600" algn="just" rtl="0">
              <a:spcBef>
                <a:spcPts val="800"/>
              </a:spcBef>
              <a:spcAft>
                <a:spcPts val="0"/>
              </a:spcAft>
              <a:buSzPts val="1100"/>
              <a:buAutoNum type="arabicPeriod"/>
            </a:pPr>
            <a:r>
              <a:rPr lang="en-US" sz="1200">
                <a:solidFill>
                  <a:schemeClr val="lt1"/>
                </a:solidFill>
                <a:latin typeface="Source Sans Pro"/>
                <a:ea typeface="Source Sans Pro"/>
                <a:cs typeface="Source Sans Pro"/>
                <a:sym typeface="Source Sans Pro"/>
              </a:rPr>
              <a:t>By default, managers/supervisors can see all timesheets within their agency, including terminated/retired employees.  They can also enter/update time on any timesheet within their agency.</a:t>
            </a:r>
          </a:p>
          <a:p>
            <a:pPr marL="228600" marR="279400" lvl="0" indent="-228600" algn="just" rtl="0">
              <a:spcBef>
                <a:spcPts val="800"/>
              </a:spcBef>
              <a:spcAft>
                <a:spcPts val="0"/>
              </a:spcAft>
              <a:buSzPts val="1100"/>
              <a:buAutoNum type="arabicPeriod"/>
            </a:pPr>
            <a:r>
              <a:rPr lang="en-US" sz="1200">
                <a:solidFill>
                  <a:schemeClr val="lt1"/>
                </a:solidFill>
                <a:latin typeface="Source Sans Pro"/>
                <a:ea typeface="Source Sans Pro"/>
                <a:cs typeface="Source Sans Pro"/>
                <a:sym typeface="Source Sans Pro"/>
              </a:rPr>
              <a:t>Managers by default can only approve time for employees who report to them or for whom they’re listed as an additional approver.</a:t>
            </a:r>
          </a:p>
          <a:p>
            <a:pPr marL="228600" marR="279400" lvl="0" indent="-228600" algn="just" rtl="0">
              <a:spcBef>
                <a:spcPts val="800"/>
              </a:spcBef>
              <a:spcAft>
                <a:spcPts val="0"/>
              </a:spcAft>
              <a:buSzPts val="1100"/>
              <a:buAutoNum type="arabicPeriod"/>
            </a:pPr>
            <a:endParaRPr lang="en-US" sz="120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r>
              <a:rPr lang="en-US" sz="1200">
                <a:solidFill>
                  <a:schemeClr val="lt1"/>
                </a:solidFill>
                <a:latin typeface="Source Sans Pro"/>
                <a:ea typeface="Source Sans Pro"/>
                <a:cs typeface="Source Sans Pro"/>
                <a:sym typeface="Source Sans Pro"/>
              </a:rPr>
              <a:t>  </a:t>
            </a:r>
            <a:r>
              <a:rPr lang="en-US" sz="1400">
                <a:solidFill>
                  <a:schemeClr val="lt1"/>
                </a:solidFill>
                <a:latin typeface="Source Sans Pro"/>
                <a:ea typeface="Source Sans Pro"/>
                <a:cs typeface="Source Sans Pro"/>
                <a:sym typeface="Source Sans Pro"/>
              </a:rPr>
              <a:t>Custom Timesheet Access</a:t>
            </a:r>
          </a:p>
          <a:p>
            <a:pPr marL="0" marR="279400" lvl="0" indent="0" algn="just">
              <a:spcBef>
                <a:spcPts val="800"/>
              </a:spcBef>
              <a:buSzPts val="1100"/>
              <a:buNone/>
            </a:pPr>
            <a:r>
              <a:rPr lang="en-US" sz="1400">
                <a:solidFill>
                  <a:schemeClr val="lt1"/>
                </a:solidFill>
                <a:latin typeface="Source Sans Pro"/>
                <a:ea typeface="Source Sans Pro"/>
                <a:cs typeface="Source Sans Pro"/>
                <a:sym typeface="Source Sans Pro"/>
              </a:rPr>
              <a:t>       </a:t>
            </a:r>
            <a:r>
              <a:rPr lang="en-US" sz="1200">
                <a:solidFill>
                  <a:schemeClr val="lt1"/>
                </a:solidFill>
                <a:latin typeface="Source Sans Pro"/>
                <a:ea typeface="Source Sans Pro"/>
                <a:cs typeface="Source Sans Pro"/>
                <a:sym typeface="Source Sans Pro"/>
              </a:rPr>
              <a:t>Timesheet access can be restricted to employees reporting to a manager and who are listed as an additional approver.</a:t>
            </a:r>
          </a:p>
          <a:p>
            <a:pPr marL="0" marR="279400" lvl="0" indent="0" algn="just">
              <a:spcBef>
                <a:spcPts val="800"/>
              </a:spcBef>
              <a:buSzPts val="1100"/>
              <a:buNone/>
            </a:pPr>
            <a:r>
              <a:rPr lang="en-US" sz="1200">
                <a:solidFill>
                  <a:schemeClr val="lt1"/>
                </a:solidFill>
                <a:latin typeface="Source Sans Pro"/>
                <a:ea typeface="Source Sans Pro"/>
                <a:cs typeface="Source Sans Pro"/>
                <a:sym typeface="Source Sans Pro"/>
              </a:rPr>
              <a:t>         With this restriction, a manager may only see and approve timesheets for employees who report to them or have their </a:t>
            </a:r>
          </a:p>
          <a:p>
            <a:pPr marL="0" marR="279400" lvl="0" indent="0" algn="just">
              <a:spcBef>
                <a:spcPts val="800"/>
              </a:spcBef>
              <a:buSzPts val="1100"/>
              <a:buNone/>
            </a:pPr>
            <a:r>
              <a:rPr lang="en-US" sz="1200">
                <a:solidFill>
                  <a:schemeClr val="lt1"/>
                </a:solidFill>
                <a:latin typeface="Source Sans Pro"/>
                <a:ea typeface="Source Sans Pro"/>
                <a:cs typeface="Source Sans Pro"/>
                <a:sym typeface="Source Sans Pro"/>
              </a:rPr>
              <a:t>          position listed as an additional approver.</a:t>
            </a:r>
            <a:endParaRPr lang="en-US" sz="14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16016346-F314-0B65-1997-EABC17083F87}"/>
              </a:ext>
            </a:extLst>
          </p:cNvPr>
          <p:cNvCxnSpPr>
            <a:cxnSpLocks/>
          </p:cNvCxnSpPr>
          <p:nvPr/>
        </p:nvCxnSpPr>
        <p:spPr>
          <a:xfrm>
            <a:off x="311700" y="4829900"/>
            <a:ext cx="6270529"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81F7DD62-F178-9726-4691-F33A7999A75C}"/>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90154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a:blip r:embed="rId4">
            <a:alphaModFix/>
          </a:blip>
          <a:stretch>
            <a:fillRect/>
          </a:stretch>
        </p:blipFill>
        <p:spPr>
          <a:xfrm>
            <a:off x="6900146" y="-4"/>
            <a:ext cx="2243850" cy="2115245"/>
          </a:xfrm>
          <a:prstGeom prst="rect">
            <a:avLst/>
          </a:prstGeom>
          <a:noFill/>
          <a:ln>
            <a:noFill/>
          </a:ln>
        </p:spPr>
      </p:pic>
      <p:sp>
        <p:nvSpPr>
          <p:cNvPr id="148" name="Google Shape;148;p21"/>
          <p:cNvSpPr txBox="1">
            <a:spLocks noGrp="1"/>
          </p:cNvSpPr>
          <p:nvPr>
            <p:ph type="ctrTitle" idx="4294967295"/>
          </p:nvPr>
        </p:nvSpPr>
        <p:spPr>
          <a:xfrm>
            <a:off x="311700" y="1707750"/>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rgbClr val="004D4C"/>
                </a:solidFill>
                <a:latin typeface="PT Serif"/>
                <a:ea typeface="PT Serif"/>
                <a:cs typeface="PT Serif"/>
                <a:sym typeface="PT Serif"/>
              </a:rPr>
              <a:t>Thank You</a:t>
            </a:r>
            <a:endParaRPr sz="3900" b="1">
              <a:solidFill>
                <a:srgbClr val="004D4C"/>
              </a:solidFill>
              <a:latin typeface="PT Serif"/>
              <a:ea typeface="PT Serif"/>
              <a:cs typeface="PT Serif"/>
              <a:sym typeface="PT Serif"/>
            </a:endParaRPr>
          </a:p>
        </p:txBody>
      </p:sp>
      <p:pic>
        <p:nvPicPr>
          <p:cNvPr id="149" name="Google Shape;149;p21"/>
          <p:cNvPicPr preferRelativeResize="0"/>
          <p:nvPr/>
        </p:nvPicPr>
        <p:blipFill>
          <a:blip r:embed="rId5">
            <a:alphaModFix/>
          </a:blip>
          <a:stretch>
            <a:fillRect/>
          </a:stretch>
        </p:blipFill>
        <p:spPr>
          <a:xfrm>
            <a:off x="6900150" y="4478523"/>
            <a:ext cx="1977774" cy="397000"/>
          </a:xfrm>
          <a:prstGeom prst="rect">
            <a:avLst/>
          </a:prstGeom>
          <a:noFill/>
          <a:ln>
            <a:noFill/>
          </a:ln>
        </p:spPr>
      </p:pic>
      <p:cxnSp>
        <p:nvCxnSpPr>
          <p:cNvPr id="150" name="Google Shape;150;p21"/>
          <p:cNvCxnSpPr/>
          <p:nvPr/>
        </p:nvCxnSpPr>
        <p:spPr>
          <a:xfrm>
            <a:off x="-41025" y="2416225"/>
            <a:ext cx="3010800" cy="0"/>
          </a:xfrm>
          <a:prstGeom prst="straightConnector1">
            <a:avLst/>
          </a:prstGeom>
          <a:noFill/>
          <a:ln w="38100" cap="flat" cmpd="sng">
            <a:solidFill>
              <a:srgbClr val="004D4C"/>
            </a:solidFill>
            <a:prstDash val="solid"/>
            <a:round/>
            <a:headEnd type="none" w="med" len="med"/>
            <a:tailEnd type="none" w="med" len="med"/>
          </a:ln>
        </p:spPr>
      </p:cxn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SIMPLE LIGHT" val="ddBMyeGt"/>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0000"/>
      </a:dk1>
      <a:lt1>
        <a:srgbClr val="FFFFFF"/>
      </a:lt1>
      <a:dk2>
        <a:srgbClr val="0E2841"/>
      </a:dk2>
      <a:lt2>
        <a:srgbClr val="E8E8E8"/>
      </a:lt2>
      <a:accent1>
        <a:srgbClr val="165351"/>
      </a:accent1>
      <a:accent2>
        <a:srgbClr val="DE6225"/>
      </a:accent2>
      <a:accent3>
        <a:srgbClr val="156082"/>
      </a:accent3>
      <a:accent4>
        <a:srgbClr val="E19133"/>
      </a:accent4>
      <a:accent5>
        <a:srgbClr val="D36257"/>
      </a:accent5>
      <a:accent6>
        <a:srgbClr val="545D9B"/>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ADBCB6FFB1D441B1E4ECEEC6E1DAFE" ma:contentTypeVersion="24" ma:contentTypeDescription="Create a new document." ma:contentTypeScope="" ma:versionID="5b1b5623ebc28946629cf933c953dc0d">
  <xsd:schema xmlns:xsd="http://www.w3.org/2001/XMLSchema" xmlns:xs="http://www.w3.org/2001/XMLSchema" xmlns:p="http://schemas.microsoft.com/office/2006/metadata/properties" xmlns:ns2="afe0169c-c536-4a7a-95a4-d185d212e019" xmlns:ns3="103ac14a-78c5-4625-9974-3542522474b2" targetNamespace="http://schemas.microsoft.com/office/2006/metadata/properties" ma:root="true" ma:fieldsID="78ddf8615643bb540121efeb20ead76e" ns2:_="" ns3:_="">
    <xsd:import namespace="afe0169c-c536-4a7a-95a4-d185d212e019"/>
    <xsd:import namespace="103ac14a-78c5-4625-9974-3542522474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adyForAudrey" minOccurs="0"/>
                <xsd:element ref="ns2:Complete" minOccurs="0"/>
                <xsd:element ref="ns2:WorkedBy" minOccurs="0"/>
                <xsd:element ref="ns2:ReadyForAudrey0" minOccurs="0"/>
                <xsd:element ref="ns2:CreatedPaysheet"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anagerReviewed"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0169c-c536-4a7a-95a4-d185d212e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adyForAudrey" ma:index="12" nillable="true" ma:displayName="Approved By Audrey" ma:default="0" ma:format="Dropdown" ma:internalName="ReadyForAudrey">
      <xsd:simpleType>
        <xsd:restriction base="dms:Boolean"/>
      </xsd:simpleType>
    </xsd:element>
    <xsd:element name="Complete" ma:index="13" nillable="true" ma:displayName="Complete" ma:default="0" ma:description="Choose yes when file has been completed and no further action is needed on the form" ma:format="Dropdown" ma:internalName="Complete">
      <xsd:simpleType>
        <xsd:restriction base="dms:Boolean"/>
      </xsd:simpleType>
    </xsd:element>
    <xsd:element name="WorkedBy" ma:index="14" nillable="true" ma:displayName="Worked By" ma:format="Dropdown" ma:internalName="WorkedBy">
      <xsd:complexType>
        <xsd:complexContent>
          <xsd:extension base="dms:MultiChoiceFillIn">
            <xsd:sequence>
              <xsd:element name="Value" maxOccurs="unbounded" minOccurs="0" nillable="true">
                <xsd:simpleType>
                  <xsd:union memberTypes="dms:Text">
                    <xsd:simpleType>
                      <xsd:restriction base="dms:Choice">
                        <xsd:enumeration value="Audrey"/>
                        <xsd:enumeration value="Suzette"/>
                        <xsd:enumeration value="Margaret"/>
                        <xsd:enumeration value="Joel"/>
                        <xsd:enumeration value="Alex"/>
                        <xsd:enumeration value="Theresa"/>
                        <xsd:enumeration value="Margarita"/>
                        <xsd:enumeration value="Nallely"/>
                        <xsd:enumeration value="Ryanna"/>
                        <xsd:enumeration value="Karen"/>
                        <xsd:enumeration value="Eleanor"/>
                        <xsd:enumeration value="Entered"/>
                      </xsd:restriction>
                    </xsd:simpleType>
                  </xsd:union>
                </xsd:simpleType>
              </xsd:element>
            </xsd:sequence>
          </xsd:extension>
        </xsd:complexContent>
      </xsd:complexType>
    </xsd:element>
    <xsd:element name="ReadyForAudrey0" ma:index="15" nillable="true" ma:displayName="Ready For Audrey" ma:default="0" ma:description="Check this if file is ready for review by Audrey. This will move file to &quot;Audrey&quot; folder" ma:format="Dropdown" ma:internalName="ReadyForAudrey0">
      <xsd:simpleType>
        <xsd:restriction base="dms:Boolean"/>
      </xsd:simpleType>
    </xsd:element>
    <xsd:element name="CreatedPaysheet" ma:index="16" nillable="true" ma:displayName="Created Paysheet" ma:default="0" ma:description="Used for for TLVS only" ma:format="Dropdown" ma:internalName="CreatedPaysheet">
      <xsd:simpleType>
        <xsd:restriction base="dms:Boolea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anagerReviewed" ma:index="23" nillable="true" ma:displayName="Manager Reviewed" ma:default="0" ma:format="Dropdown" ma:internalName="ManagerReviewed">
      <xsd:simpleType>
        <xsd:restriction base="dms:Boolea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c14a-78c5-4625-9974-3542522474b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c1db417-b742-48da-b649-f966d1e44d10}" ma:internalName="TaxCatchAll" ma:showField="CatchAllData" ma:web="103ac14a-78c5-4625-9974-3542522474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plete xmlns="afe0169c-c536-4a7a-95a4-d185d212e019">false</Complete>
    <WorkedBy xmlns="afe0169c-c536-4a7a-95a4-d185d212e019" xsi:nil="true"/>
    <ReadyForAudrey xmlns="afe0169c-c536-4a7a-95a4-d185d212e019">false</ReadyForAudrey>
    <CreatedPaysheet xmlns="afe0169c-c536-4a7a-95a4-d185d212e019">false</CreatedPaysheet>
    <ReadyForAudrey0 xmlns="afe0169c-c536-4a7a-95a4-d185d212e019">false</ReadyForAudrey0>
    <TaxCatchAll xmlns="103ac14a-78c5-4625-9974-3542522474b2" xsi:nil="true"/>
    <ManagerReviewed xmlns="afe0169c-c536-4a7a-95a4-d185d212e019">false</ManagerReviewed>
    <lcf76f155ced4ddcb4097134ff3c332f xmlns="afe0169c-c536-4a7a-95a4-d185d212e0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A49399-B7BC-465A-A9FE-8C8377E5D023}">
  <ds:schemaRefs>
    <ds:schemaRef ds:uri="http://schemas.microsoft.com/sharepoint/v3/contenttype/forms"/>
  </ds:schemaRefs>
</ds:datastoreItem>
</file>

<file path=customXml/itemProps2.xml><?xml version="1.0" encoding="utf-8"?>
<ds:datastoreItem xmlns:ds="http://schemas.openxmlformats.org/officeDocument/2006/customXml" ds:itemID="{68740E6D-171A-42BD-816B-4ABFE7F59DB4}">
  <ds:schemaRefs>
    <ds:schemaRef ds:uri="103ac14a-78c5-4625-9974-3542522474b2"/>
    <ds:schemaRef ds:uri="afe0169c-c536-4a7a-95a4-d185d212e0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A20447-960A-4BE7-BB17-D28235A5A692}">
  <ds:schemaRefs>
    <ds:schemaRef ds:uri="103ac14a-78c5-4625-9974-3542522474b2"/>
    <ds:schemaRef ds:uri="afe0169c-c536-4a7a-95a4-d185d212e019"/>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0</TotalTime>
  <Words>3300</Words>
  <Application>Microsoft Office PowerPoint</Application>
  <PresentationFormat>On-screen Show (16:9)</PresentationFormat>
  <Paragraphs>267</Paragraphs>
  <Slides>39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Calibri</vt:lpstr>
      <vt:lpstr>Source Sans Pro</vt:lpstr>
      <vt:lpstr>Arial</vt:lpstr>
      <vt:lpstr>Inter</vt:lpstr>
      <vt:lpstr>Wingdings</vt:lpstr>
      <vt:lpstr>Aptos Display</vt:lpstr>
      <vt:lpstr>PT Serif</vt:lpstr>
      <vt:lpstr>Aptos</vt:lpstr>
      <vt:lpstr>Simple Light</vt:lpstr>
      <vt:lpstr>Office Theme</vt:lpstr>
      <vt:lpstr>HCM Quarterly Meeting</vt:lpstr>
      <vt:lpstr>SHARE Team</vt:lpstr>
      <vt:lpstr>SHARE Service Desk &amp; MFA </vt:lpstr>
      <vt:lpstr>Additional Approvers</vt:lpstr>
      <vt:lpstr>1095-C</vt:lpstr>
      <vt:lpstr>Eligibility Field 1</vt:lpstr>
      <vt:lpstr>2025 OBBB Overtime</vt:lpstr>
      <vt:lpstr>Timesheet Access Restrictions</vt:lpstr>
      <vt:lpstr>Thank You</vt:lpstr>
      <vt:lpstr>Central Payroll Bureau</vt:lpstr>
      <vt:lpstr>PowerPoint Presentation</vt:lpstr>
      <vt:lpstr>PowerPoint Presentation</vt:lpstr>
      <vt:lpstr>FICA &amp; Medicare Exemption Memo</vt:lpstr>
      <vt:lpstr>Special withholding for Nonresidential Alien using W-4</vt:lpstr>
      <vt:lpstr>PowerPoint Presentation</vt:lpstr>
      <vt:lpstr>PowerPoint Presentation</vt:lpstr>
      <vt:lpstr>PowerPoint Presentation</vt:lpstr>
      <vt:lpstr>Additional Agency Requirements for form 8233</vt:lpstr>
      <vt:lpstr>Form 8233 things to remember </vt:lpstr>
      <vt:lpstr>Form 8233</vt:lpstr>
      <vt:lpstr>Payroll Reconciliation  </vt:lpstr>
      <vt:lpstr>HR should verify Accounting Lines to Payroll Register </vt:lpstr>
      <vt:lpstr>Create pivot from accounting line data using the run date and budget date in columns.  </vt:lpstr>
      <vt:lpstr>Accounting team will verify that the HCM accounting matches what is posted in FIN.</vt:lpstr>
      <vt:lpstr>Other Issues to Consider</vt:lpstr>
      <vt:lpstr>Year End Processes</vt:lpstr>
      <vt:lpstr>W-2 Requests/Issues</vt:lpstr>
      <vt:lpstr>Leave Accrual </vt:lpstr>
      <vt:lpstr>Leave Accrual </vt:lpstr>
      <vt:lpstr>PowerPoint Presentation</vt:lpstr>
      <vt:lpstr>PowerPoint Presentation</vt:lpstr>
      <vt:lpstr>Deceased Beneficiaries</vt:lpstr>
      <vt:lpstr>PowerPoint Presentation</vt:lpstr>
      <vt:lpstr>PowerPoint Presentation</vt:lpstr>
      <vt:lpstr>New Forms </vt:lpstr>
      <vt:lpstr>Payroll 101 </vt:lpstr>
      <vt:lpstr>CPB Trainers</vt:lpstr>
      <vt:lpstr>Payroll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Alejandro Guzman</dc:creator>
  <cp:lastModifiedBy>Beck, Audrey, DFA</cp:lastModifiedBy>
  <cp:revision>2</cp:revision>
  <dcterms:modified xsi:type="dcterms:W3CDTF">2025-11-24T14:30:23Z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0x010100FEADBCB6FFB1D441B1E4ECEEC6E1DAFE</vt:lpwstr>
  </property>
  <property fmtid="{D5CDD505-2E9C-101B-9397-08002B2CF9AE}" pid="3" name="MediaServiceImageTags">
    <vt:lpwstr/>
  </property>
  <property fmtid="{D5CDD505-2E9C-101B-9397-08002B2CF9AE}" pid="4" name="ArticulateGUID">
    <vt:lpwstr>45C7BC0D-6DCF-4725-ACA2-DC250E27BDEA</vt:lpwstr>
  </property>
  <property fmtid="{D5CDD505-2E9C-101B-9397-08002B2CF9AE}" pid="5" name="ArticulatePath">
    <vt:lpwstr>https://nmgov.sharepoint.com/sites/DFA-Home/Central Payroll Bureau/TRAINERS FOLDER/Quarterly Meeting Slides 11.24.2025/DFA Slidedeck Template MASTER</vt:lpwstr>
  </property>
</Properties>
</file>