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311" r:id="rId6"/>
    <p:sldId id="305" r:id="rId7"/>
    <p:sldId id="306" r:id="rId8"/>
    <p:sldId id="312" r:id="rId9"/>
    <p:sldId id="307" r:id="rId10"/>
    <p:sldId id="308" r:id="rId11"/>
    <p:sldId id="310" r:id="rId12"/>
    <p:sldId id="314" r:id="rId13"/>
    <p:sldId id="315" r:id="rId14"/>
    <p:sldId id="313" r:id="rId15"/>
    <p:sldId id="316" r:id="rId16"/>
    <p:sldId id="3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160D73-125C-47EA-95DF-70822363C729}">
          <p14:sldIdLst>
            <p14:sldId id="256"/>
            <p14:sldId id="311"/>
            <p14:sldId id="305"/>
            <p14:sldId id="306"/>
            <p14:sldId id="312"/>
            <p14:sldId id="307"/>
            <p14:sldId id="308"/>
            <p14:sldId id="310"/>
            <p14:sldId id="314"/>
            <p14:sldId id="315"/>
            <p14:sldId id="313"/>
            <p14:sldId id="316"/>
            <p14:sldId id="31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485556-E5EB-F1E5-FB25-685491D6A0BE}" name="Maestas, Mary Ann, DFA" initials="MD" userId="S::maryann.maestas@dfa.nm.gov::30fded79-66db-4ff8-908d-77e51c03ff15" providerId="AD"/>
  <p188:author id="{93744FA5-1B3E-6370-481D-CCCFB8AA9145}" name="Wright, Scott, DFA" initials="WS" userId="S::scott.wright@dfa.nm.gov::5e42628d-6bf6-4614-9955-05e09a853c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EC928"/>
    <a:srgbClr val="C7BC75"/>
    <a:srgbClr val="A1B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75"/>
    <p:restoredTop sz="94462"/>
  </p:normalViewPr>
  <p:slideViewPr>
    <p:cSldViewPr snapToGrid="0">
      <p:cViewPr varScale="1">
        <p:scale>
          <a:sx n="199" d="100"/>
          <a:sy n="199" d="100"/>
        </p:scale>
        <p:origin x="210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4F75A-C6E0-4C00-92FA-B9DEFB63BB76}" type="datetimeFigureOut">
              <a:rPr lang="en-US" smtClean="0"/>
              <a:t>7/7/26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BFDAC-65CA-49EE-B2DF-F242FC262D06}" type="slidenum">
              <a:rPr lang="en-US" smtClean="0"/>
              <a:t>‹#›</a:t>
            </a:fld>
            <a:endParaRPr lang="en-US"/>
          </a:p>
        </p:txBody>
      </p:sp>
    </p:spTree>
    <p:extLst>
      <p:ext uri="{BB962C8B-B14F-4D97-AF65-F5344CB8AC3E}">
        <p14:creationId xmlns:p14="http://schemas.microsoft.com/office/powerpoint/2010/main" val="123522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BFDAC-65CA-49EE-B2DF-F242FC262D06}" type="slidenum">
              <a:rPr lang="en-US" smtClean="0"/>
              <a:t>3</a:t>
            </a:fld>
            <a:endParaRPr lang="en-US"/>
          </a:p>
        </p:txBody>
      </p:sp>
    </p:spTree>
    <p:extLst>
      <p:ext uri="{BB962C8B-B14F-4D97-AF65-F5344CB8AC3E}">
        <p14:creationId xmlns:p14="http://schemas.microsoft.com/office/powerpoint/2010/main" val="216970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2157B-B405-055A-B045-3A591BB20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3DD93-2EC3-854E-74DE-D97F7F531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A10FF-FE38-35B9-8C4F-D87B48C1B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E0DCF9-9970-81CF-6A86-148FE1EFD6B6}"/>
              </a:ext>
            </a:extLst>
          </p:cNvPr>
          <p:cNvSpPr>
            <a:spLocks noGrp="1"/>
          </p:cNvSpPr>
          <p:nvPr>
            <p:ph type="sldNum" sz="quarter" idx="5"/>
          </p:nvPr>
        </p:nvSpPr>
        <p:spPr/>
        <p:txBody>
          <a:bodyPr/>
          <a:lstStyle/>
          <a:p>
            <a:fld id="{B66BFDAC-65CA-49EE-B2DF-F242FC262D06}" type="slidenum">
              <a:rPr lang="en-US" smtClean="0"/>
              <a:t>4</a:t>
            </a:fld>
            <a:endParaRPr lang="en-US"/>
          </a:p>
        </p:txBody>
      </p:sp>
    </p:spTree>
    <p:extLst>
      <p:ext uri="{BB962C8B-B14F-4D97-AF65-F5344CB8AC3E}">
        <p14:creationId xmlns:p14="http://schemas.microsoft.com/office/powerpoint/2010/main" val="123984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331B2-9DC6-5BD4-DD2D-816612303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F9136-0E0C-A68C-8365-96DEAA5AA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80C53-A1CB-126E-AE33-0D8873F8F3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21826D-43B2-4E39-A5D3-571C9EEFB91D}"/>
              </a:ext>
            </a:extLst>
          </p:cNvPr>
          <p:cNvSpPr>
            <a:spLocks noGrp="1"/>
          </p:cNvSpPr>
          <p:nvPr>
            <p:ph type="sldNum" sz="quarter" idx="5"/>
          </p:nvPr>
        </p:nvSpPr>
        <p:spPr/>
        <p:txBody>
          <a:bodyPr/>
          <a:lstStyle/>
          <a:p>
            <a:fld id="{B66BFDAC-65CA-49EE-B2DF-F242FC262D06}" type="slidenum">
              <a:rPr lang="en-US" smtClean="0"/>
              <a:t>6</a:t>
            </a:fld>
            <a:endParaRPr lang="en-US"/>
          </a:p>
        </p:txBody>
      </p:sp>
    </p:spTree>
    <p:extLst>
      <p:ext uri="{BB962C8B-B14F-4D97-AF65-F5344CB8AC3E}">
        <p14:creationId xmlns:p14="http://schemas.microsoft.com/office/powerpoint/2010/main" val="168140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C4734-622B-A988-4F7A-299E26229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50E34-EDA4-402E-6E4F-A864ECF65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D21F1-B465-EFFD-8C9A-DE3F889ABD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72DECF-BDC7-8AA8-91E0-4F16B67FB474}"/>
              </a:ext>
            </a:extLst>
          </p:cNvPr>
          <p:cNvSpPr>
            <a:spLocks noGrp="1"/>
          </p:cNvSpPr>
          <p:nvPr>
            <p:ph type="sldNum" sz="quarter" idx="5"/>
          </p:nvPr>
        </p:nvSpPr>
        <p:spPr/>
        <p:txBody>
          <a:bodyPr/>
          <a:lstStyle/>
          <a:p>
            <a:fld id="{B66BFDAC-65CA-49EE-B2DF-F242FC262D06}" type="slidenum">
              <a:rPr lang="en-US" smtClean="0"/>
              <a:t>7</a:t>
            </a:fld>
            <a:endParaRPr lang="en-US"/>
          </a:p>
        </p:txBody>
      </p:sp>
    </p:spTree>
    <p:extLst>
      <p:ext uri="{BB962C8B-B14F-4D97-AF65-F5344CB8AC3E}">
        <p14:creationId xmlns:p14="http://schemas.microsoft.com/office/powerpoint/2010/main" val="96392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F3FC4-9F9F-A52C-3DBA-C59C1287C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ED581-1B39-4DCC-8630-B2F7937F9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F6745-DB74-4020-80E9-E7A692C49C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8EE6D1-4A53-7E1F-DE11-DB69AF09CBF2}"/>
              </a:ext>
            </a:extLst>
          </p:cNvPr>
          <p:cNvSpPr>
            <a:spLocks noGrp="1"/>
          </p:cNvSpPr>
          <p:nvPr>
            <p:ph type="sldNum" sz="quarter" idx="5"/>
          </p:nvPr>
        </p:nvSpPr>
        <p:spPr/>
        <p:txBody>
          <a:bodyPr/>
          <a:lstStyle/>
          <a:p>
            <a:fld id="{B66BFDAC-65CA-49EE-B2DF-F242FC262D06}" type="slidenum">
              <a:rPr lang="en-US" smtClean="0"/>
              <a:t>8</a:t>
            </a:fld>
            <a:endParaRPr lang="en-US"/>
          </a:p>
        </p:txBody>
      </p:sp>
    </p:spTree>
    <p:extLst>
      <p:ext uri="{BB962C8B-B14F-4D97-AF65-F5344CB8AC3E}">
        <p14:creationId xmlns:p14="http://schemas.microsoft.com/office/powerpoint/2010/main" val="100112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1E68-3489-BDDB-598D-7CE884970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7FA73-7F26-1F7D-5B51-BE2A623FE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76F52-FB58-57B1-F6F1-B995778941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69F305-CBF1-7434-33D0-8E6C96E70E5D}"/>
              </a:ext>
            </a:extLst>
          </p:cNvPr>
          <p:cNvSpPr>
            <a:spLocks noGrp="1"/>
          </p:cNvSpPr>
          <p:nvPr>
            <p:ph type="sldNum" sz="quarter" idx="5"/>
          </p:nvPr>
        </p:nvSpPr>
        <p:spPr/>
        <p:txBody>
          <a:bodyPr/>
          <a:lstStyle/>
          <a:p>
            <a:fld id="{B66BFDAC-65CA-49EE-B2DF-F242FC262D06}" type="slidenum">
              <a:rPr lang="en-US" smtClean="0"/>
              <a:t>9</a:t>
            </a:fld>
            <a:endParaRPr lang="en-US"/>
          </a:p>
        </p:txBody>
      </p:sp>
    </p:spTree>
    <p:extLst>
      <p:ext uri="{BB962C8B-B14F-4D97-AF65-F5344CB8AC3E}">
        <p14:creationId xmlns:p14="http://schemas.microsoft.com/office/powerpoint/2010/main" val="225156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08F4E-05EC-BB4B-81D4-204F90874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1CE05-C75C-EC6F-B77A-AB599347E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311D3-F6A1-5C9E-F8A4-92D6EDA040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1B16D7-B035-1923-A8B2-7D1B8F1F746F}"/>
              </a:ext>
            </a:extLst>
          </p:cNvPr>
          <p:cNvSpPr>
            <a:spLocks noGrp="1"/>
          </p:cNvSpPr>
          <p:nvPr>
            <p:ph type="sldNum" sz="quarter" idx="5"/>
          </p:nvPr>
        </p:nvSpPr>
        <p:spPr/>
        <p:txBody>
          <a:bodyPr/>
          <a:lstStyle/>
          <a:p>
            <a:fld id="{B66BFDAC-65CA-49EE-B2DF-F242FC262D06}" type="slidenum">
              <a:rPr lang="en-US" smtClean="0"/>
              <a:t>10</a:t>
            </a:fld>
            <a:endParaRPr lang="en-US"/>
          </a:p>
        </p:txBody>
      </p:sp>
    </p:spTree>
    <p:extLst>
      <p:ext uri="{BB962C8B-B14F-4D97-AF65-F5344CB8AC3E}">
        <p14:creationId xmlns:p14="http://schemas.microsoft.com/office/powerpoint/2010/main" val="23927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DB6F2-7652-283B-FAA1-C6118A191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78166-8F14-2E66-CB54-9C0EA529A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3344E-7A5B-F46E-2912-26F9236A81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590CBF-AA8B-6E53-33D1-08D64CB6482B}"/>
              </a:ext>
            </a:extLst>
          </p:cNvPr>
          <p:cNvSpPr>
            <a:spLocks noGrp="1"/>
          </p:cNvSpPr>
          <p:nvPr>
            <p:ph type="sldNum" sz="quarter" idx="5"/>
          </p:nvPr>
        </p:nvSpPr>
        <p:spPr/>
        <p:txBody>
          <a:bodyPr/>
          <a:lstStyle/>
          <a:p>
            <a:fld id="{B66BFDAC-65CA-49EE-B2DF-F242FC262D06}" type="slidenum">
              <a:rPr lang="en-US" smtClean="0"/>
              <a:t>12</a:t>
            </a:fld>
            <a:endParaRPr lang="en-US"/>
          </a:p>
        </p:txBody>
      </p:sp>
    </p:spTree>
    <p:extLst>
      <p:ext uri="{BB962C8B-B14F-4D97-AF65-F5344CB8AC3E}">
        <p14:creationId xmlns:p14="http://schemas.microsoft.com/office/powerpoint/2010/main" val="366828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85A5-7D94-581C-8A84-12916B603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DA8C4-3235-4655-23C0-241970122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4ECFE-03E7-FB7A-F9A5-C0013C3BD8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5404C0-3638-63C3-C651-FA4BBA3DBD5E}"/>
              </a:ext>
            </a:extLst>
          </p:cNvPr>
          <p:cNvSpPr>
            <a:spLocks noGrp="1"/>
          </p:cNvSpPr>
          <p:nvPr>
            <p:ph type="sldNum" sz="quarter" idx="5"/>
          </p:nvPr>
        </p:nvSpPr>
        <p:spPr/>
        <p:txBody>
          <a:bodyPr/>
          <a:lstStyle/>
          <a:p>
            <a:fld id="{B66BFDAC-65CA-49EE-B2DF-F242FC262D06}" type="slidenum">
              <a:rPr lang="en-US" smtClean="0"/>
              <a:t>13</a:t>
            </a:fld>
            <a:endParaRPr lang="en-US"/>
          </a:p>
        </p:txBody>
      </p:sp>
    </p:spTree>
    <p:extLst>
      <p:ext uri="{BB962C8B-B14F-4D97-AF65-F5344CB8AC3E}">
        <p14:creationId xmlns:p14="http://schemas.microsoft.com/office/powerpoint/2010/main" val="370059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307980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275545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96212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245572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89842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39788" y="966158"/>
            <a:ext cx="5157787" cy="5223505"/>
          </a:xfrm>
        </p:spPr>
        <p:txBody>
          <a:bodyPr/>
          <a:lstStyle>
            <a:lvl1pPr marL="0" indent="0">
              <a:buNone/>
              <a:defRPr>
                <a:latin typeface="Aptos ExtraBold" panose="020B0004020202020204" pitchFamily="34" charset="0"/>
              </a:defRPr>
            </a:lvl1pPr>
          </a:lstStyle>
          <a:p>
            <a:pPr lvl="0"/>
            <a:r>
              <a:rPr lang="en-US">
                <a:latin typeface="Aptos SemiBold" panose="020B0004020202020204" pitchFamily="34" charset="0"/>
              </a:rPr>
              <a:t>Header</a:t>
            </a:r>
          </a:p>
          <a:p>
            <a:pPr lvl="0"/>
            <a:endParaRPr lang="en-US">
              <a:latin typeface="Aptos SemiBold" panose="020B0004020202020204" pitchFamily="34" charset="0"/>
            </a:endParaRPr>
          </a:p>
          <a:p>
            <a:pPr lvl="0"/>
            <a:r>
              <a:rPr lang="en-US">
                <a:latin typeface="+mn-lt"/>
              </a:rPr>
              <a:t>Body</a:t>
            </a:r>
            <a:endParaRPr lang="en-US"/>
          </a:p>
        </p:txBody>
      </p:sp>
      <p:sp>
        <p:nvSpPr>
          <p:cNvPr id="6" name="Content Placeholder 5"/>
          <p:cNvSpPr>
            <a:spLocks noGrp="1"/>
          </p:cNvSpPr>
          <p:nvPr>
            <p:ph sz="quarter" idx="4"/>
          </p:nvPr>
        </p:nvSpPr>
        <p:spPr>
          <a:xfrm>
            <a:off x="6172200" y="966158"/>
            <a:ext cx="5183188" cy="5223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0BC3326-CFC9-C543-BEA8-0D432DAE7D06}" type="slidenum">
              <a:rPr lang="en-US" smtClean="0"/>
              <a:t>‹#›</a:t>
            </a:fld>
            <a:endParaRPr lang="en-US"/>
          </a:p>
        </p:txBody>
      </p:sp>
      <p:sp>
        <p:nvSpPr>
          <p:cNvPr id="11" name="Rectangle 10">
            <a:extLst>
              <a:ext uri="{FF2B5EF4-FFF2-40B4-BE49-F238E27FC236}">
                <a16:creationId xmlns:a16="http://schemas.microsoft.com/office/drawing/2014/main" id="{8C93EE98-4CEE-1112-5658-1C4115BCA61D}"/>
              </a:ext>
            </a:extLst>
          </p:cNvPr>
          <p:cNvSpPr/>
          <p:nvPr userDrawn="1"/>
        </p:nvSpPr>
        <p:spPr>
          <a:xfrm>
            <a:off x="945544" y="1695770"/>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735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90144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17216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BC3326-CFC9-C543-BEA8-0D432DAE7D06}" type="slidenum">
              <a:rPr lang="en-US" smtClean="0"/>
              <a:t>‹#›</a:t>
            </a:fld>
            <a:endParaRPr lang="en-US"/>
          </a:p>
        </p:txBody>
      </p:sp>
      <p:sp>
        <p:nvSpPr>
          <p:cNvPr id="2" name="TextBox 1">
            <a:extLst>
              <a:ext uri="{FF2B5EF4-FFF2-40B4-BE49-F238E27FC236}">
                <a16:creationId xmlns:a16="http://schemas.microsoft.com/office/drawing/2014/main" id="{65BAB751-024A-BB99-83ED-535A0A8CDB77}"/>
              </a:ext>
            </a:extLst>
          </p:cNvPr>
          <p:cNvSpPr txBox="1"/>
          <p:nvPr userDrawn="1"/>
        </p:nvSpPr>
        <p:spPr>
          <a:xfrm>
            <a:off x="492316" y="753734"/>
            <a:ext cx="9065484" cy="1477328"/>
          </a:xfrm>
          <a:prstGeom prst="rect">
            <a:avLst/>
          </a:prstGeom>
          <a:noFill/>
        </p:spPr>
        <p:txBody>
          <a:bodyPr wrap="square" rtlCol="0">
            <a:spAutoFit/>
          </a:bodyPr>
          <a:lstStyle/>
          <a:p>
            <a:r>
              <a:rPr lang="en-US" sz="3600" b="1">
                <a:latin typeface="Aptos ExtraBold" panose="020B0004020202020204" pitchFamily="34" charset="0"/>
              </a:rPr>
              <a:t>Header</a:t>
            </a:r>
          </a:p>
          <a:p>
            <a:endParaRPr lang="en-US"/>
          </a:p>
          <a:p>
            <a:endParaRPr lang="en-US"/>
          </a:p>
          <a:p>
            <a:r>
              <a:rPr lang="en-US"/>
              <a:t>Body</a:t>
            </a:r>
          </a:p>
        </p:txBody>
      </p:sp>
      <p:sp>
        <p:nvSpPr>
          <p:cNvPr id="3" name="Rectangle 2">
            <a:extLst>
              <a:ext uri="{FF2B5EF4-FFF2-40B4-BE49-F238E27FC236}">
                <a16:creationId xmlns:a16="http://schemas.microsoft.com/office/drawing/2014/main" id="{C97B3584-5825-D4C8-E4BE-A09C189045F5}"/>
              </a:ext>
            </a:extLst>
          </p:cNvPr>
          <p:cNvSpPr/>
          <p:nvPr userDrawn="1"/>
        </p:nvSpPr>
        <p:spPr>
          <a:xfrm>
            <a:off x="610937" y="3034877"/>
            <a:ext cx="2693289" cy="30347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r>
              <a:rPr lang="en-US" b="1"/>
              <a:t>Header</a:t>
            </a:r>
          </a:p>
          <a:p>
            <a:endParaRPr lang="en-US" sz="1400"/>
          </a:p>
          <a:p>
            <a:r>
              <a:rPr lang="en-US" sz="1400"/>
              <a:t>Body</a:t>
            </a:r>
          </a:p>
        </p:txBody>
      </p:sp>
      <p:sp>
        <p:nvSpPr>
          <p:cNvPr id="5" name="Rectangle 4">
            <a:extLst>
              <a:ext uri="{FF2B5EF4-FFF2-40B4-BE49-F238E27FC236}">
                <a16:creationId xmlns:a16="http://schemas.microsoft.com/office/drawing/2014/main" id="{96EAB3B0-DD1C-98E7-883F-52C539E2ADAF}"/>
              </a:ext>
            </a:extLst>
          </p:cNvPr>
          <p:cNvSpPr/>
          <p:nvPr userDrawn="1"/>
        </p:nvSpPr>
        <p:spPr>
          <a:xfrm>
            <a:off x="6182249" y="3034877"/>
            <a:ext cx="2693289" cy="303473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r>
              <a:rPr lang="en-US" b="1"/>
              <a:t>Header</a:t>
            </a:r>
          </a:p>
          <a:p>
            <a:endParaRPr lang="en-US" sz="1400"/>
          </a:p>
          <a:p>
            <a:r>
              <a:rPr lang="en-US" sz="1400"/>
              <a:t>Body</a:t>
            </a:r>
          </a:p>
        </p:txBody>
      </p:sp>
      <p:sp>
        <p:nvSpPr>
          <p:cNvPr id="6" name="Rectangle 5">
            <a:extLst>
              <a:ext uri="{FF2B5EF4-FFF2-40B4-BE49-F238E27FC236}">
                <a16:creationId xmlns:a16="http://schemas.microsoft.com/office/drawing/2014/main" id="{EAD07EED-5B61-C986-C3C3-2ED7D641D4A1}"/>
              </a:ext>
            </a:extLst>
          </p:cNvPr>
          <p:cNvSpPr/>
          <p:nvPr userDrawn="1"/>
        </p:nvSpPr>
        <p:spPr>
          <a:xfrm>
            <a:off x="3396593" y="3034876"/>
            <a:ext cx="2693289" cy="303473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r>
              <a:rPr lang="en-US" b="1"/>
              <a:t>Header</a:t>
            </a:r>
          </a:p>
          <a:p>
            <a:endParaRPr lang="en-US" sz="1400"/>
          </a:p>
          <a:p>
            <a:r>
              <a:rPr lang="en-US" sz="1400"/>
              <a:t>Body</a:t>
            </a:r>
          </a:p>
        </p:txBody>
      </p:sp>
      <p:sp>
        <p:nvSpPr>
          <p:cNvPr id="7" name="Rectangle 6">
            <a:extLst>
              <a:ext uri="{FF2B5EF4-FFF2-40B4-BE49-F238E27FC236}">
                <a16:creationId xmlns:a16="http://schemas.microsoft.com/office/drawing/2014/main" id="{715F4F3B-76E2-8FF2-A232-339782D95608}"/>
              </a:ext>
            </a:extLst>
          </p:cNvPr>
          <p:cNvSpPr/>
          <p:nvPr userDrawn="1"/>
        </p:nvSpPr>
        <p:spPr>
          <a:xfrm>
            <a:off x="8967906" y="3034876"/>
            <a:ext cx="2693289" cy="30347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r>
              <a:rPr lang="en-US" b="1"/>
              <a:t>Header</a:t>
            </a:r>
          </a:p>
          <a:p>
            <a:endParaRPr lang="en-US" sz="1400"/>
          </a:p>
          <a:p>
            <a:r>
              <a:rPr lang="en-US" sz="1400"/>
              <a:t>Body</a:t>
            </a:r>
          </a:p>
        </p:txBody>
      </p:sp>
      <p:sp>
        <p:nvSpPr>
          <p:cNvPr id="8" name="Oval 7">
            <a:extLst>
              <a:ext uri="{FF2B5EF4-FFF2-40B4-BE49-F238E27FC236}">
                <a16:creationId xmlns:a16="http://schemas.microsoft.com/office/drawing/2014/main" id="{630972F9-1ED9-E2C7-8378-4FB55461CA54}"/>
              </a:ext>
            </a:extLst>
          </p:cNvPr>
          <p:cNvSpPr/>
          <p:nvPr userDrawn="1"/>
        </p:nvSpPr>
        <p:spPr>
          <a:xfrm>
            <a:off x="5613165" y="3096922"/>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ptos Light" panose="020B0004020202020204" pitchFamily="34" charset="0"/>
              </a:rPr>
              <a:t>2</a:t>
            </a:r>
          </a:p>
        </p:txBody>
      </p:sp>
      <p:sp>
        <p:nvSpPr>
          <p:cNvPr id="9" name="Oval 8">
            <a:extLst>
              <a:ext uri="{FF2B5EF4-FFF2-40B4-BE49-F238E27FC236}">
                <a16:creationId xmlns:a16="http://schemas.microsoft.com/office/drawing/2014/main" id="{83B90187-6572-3AA8-AE24-B67E4FF68B31}"/>
              </a:ext>
            </a:extLst>
          </p:cNvPr>
          <p:cNvSpPr/>
          <p:nvPr userDrawn="1"/>
        </p:nvSpPr>
        <p:spPr>
          <a:xfrm>
            <a:off x="2823713" y="3096921"/>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ptos Light" panose="020B0004020202020204" pitchFamily="34" charset="0"/>
              </a:rPr>
              <a:t>1</a:t>
            </a:r>
          </a:p>
        </p:txBody>
      </p:sp>
      <p:sp>
        <p:nvSpPr>
          <p:cNvPr id="10" name="Oval 9">
            <a:extLst>
              <a:ext uri="{FF2B5EF4-FFF2-40B4-BE49-F238E27FC236}">
                <a16:creationId xmlns:a16="http://schemas.microsoft.com/office/drawing/2014/main" id="{D2258820-B3D0-7460-4E44-69FBE947DF98}"/>
              </a:ext>
            </a:extLst>
          </p:cNvPr>
          <p:cNvSpPr/>
          <p:nvPr userDrawn="1"/>
        </p:nvSpPr>
        <p:spPr>
          <a:xfrm>
            <a:off x="8395026" y="3096921"/>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ptos Light" panose="020B0004020202020204" pitchFamily="34" charset="0"/>
              </a:rPr>
              <a:t>3</a:t>
            </a:r>
          </a:p>
        </p:txBody>
      </p:sp>
      <p:sp>
        <p:nvSpPr>
          <p:cNvPr id="11" name="Rectangle 10">
            <a:extLst>
              <a:ext uri="{FF2B5EF4-FFF2-40B4-BE49-F238E27FC236}">
                <a16:creationId xmlns:a16="http://schemas.microsoft.com/office/drawing/2014/main" id="{861373CF-5BDE-3B0A-D2BC-E74771E2CAA1}"/>
              </a:ext>
            </a:extLst>
          </p:cNvPr>
          <p:cNvSpPr/>
          <p:nvPr userDrawn="1"/>
        </p:nvSpPr>
        <p:spPr>
          <a:xfrm>
            <a:off x="570871" y="1557548"/>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E7A3E9-39ED-5CE1-B49E-AA0BCFFC2D8E}"/>
              </a:ext>
            </a:extLst>
          </p:cNvPr>
          <p:cNvSpPr/>
          <p:nvPr userDrawn="1"/>
        </p:nvSpPr>
        <p:spPr>
          <a:xfrm>
            <a:off x="11198262" y="3096921"/>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ptos Light" panose="020B0004020202020204" pitchFamily="34" charset="0"/>
              </a:rPr>
              <a:t>4</a:t>
            </a:r>
          </a:p>
        </p:txBody>
      </p:sp>
    </p:spTree>
    <p:extLst>
      <p:ext uri="{BB962C8B-B14F-4D97-AF65-F5344CB8AC3E}">
        <p14:creationId xmlns:p14="http://schemas.microsoft.com/office/powerpoint/2010/main" val="4496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56819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79A916-4C11-F01F-5E51-193AA7D1367D}"/>
              </a:ext>
            </a:extLst>
          </p:cNvPr>
          <p:cNvSpPr/>
          <p:nvPr userDrawn="1"/>
        </p:nvSpPr>
        <p:spPr>
          <a:xfrm>
            <a:off x="0" y="6315740"/>
            <a:ext cx="12192000" cy="542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838200" y="800632"/>
            <a:ext cx="10515600" cy="8900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BC3326-CFC9-C543-BEA8-0D432DAE7D06}" type="slidenum">
              <a:rPr lang="en-US" smtClean="0"/>
              <a:t>‹#›</a:t>
            </a:fld>
            <a:endParaRPr lang="en-US"/>
          </a:p>
        </p:txBody>
      </p:sp>
      <p:pic>
        <p:nvPicPr>
          <p:cNvPr id="8" name="Picture 2">
            <a:extLst>
              <a:ext uri="{FF2B5EF4-FFF2-40B4-BE49-F238E27FC236}">
                <a16:creationId xmlns:a16="http://schemas.microsoft.com/office/drawing/2014/main" id="{BD9C0968-54DB-3A6C-E053-40D658B6A52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64967" y="371305"/>
            <a:ext cx="1351396" cy="2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18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ptos SemiBold"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with trees and buildings&#10;&#10;Description automatically generated">
            <a:extLst>
              <a:ext uri="{FF2B5EF4-FFF2-40B4-BE49-F238E27FC236}">
                <a16:creationId xmlns:a16="http://schemas.microsoft.com/office/drawing/2014/main" id="{E314CE5C-CA6C-16E1-B8C6-8FDA1A928F71}"/>
              </a:ext>
            </a:extLst>
          </p:cNvPr>
          <p:cNvPicPr>
            <a:picLocks noChangeAspect="1"/>
          </p:cNvPicPr>
          <p:nvPr/>
        </p:nvPicPr>
        <p:blipFill>
          <a:blip r:embed="rId2"/>
          <a:srcRect t="1554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404CE75-A115-93AD-D55A-5BF1A0ED1BA9}"/>
              </a:ext>
            </a:extLst>
          </p:cNvPr>
          <p:cNvSpPr/>
          <p:nvPr/>
        </p:nvSpPr>
        <p:spPr>
          <a:xfrm>
            <a:off x="0" y="5361039"/>
            <a:ext cx="10195453" cy="14934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228600" tIns="228600" rIns="228600" bIns="228600" rtlCol="0" anchor="ctr" anchorCtr="0"/>
          <a:lstStyle/>
          <a:p>
            <a:r>
              <a:rPr lang="en-US" sz="2800" b="1" dirty="0"/>
              <a:t>Department of Finance and Administration </a:t>
            </a:r>
          </a:p>
          <a:p>
            <a:r>
              <a:rPr lang="en-US" sz="2800" dirty="0"/>
              <a:t>Audit &amp; Compliance Module Overview</a:t>
            </a:r>
            <a:endParaRPr lang="en-US" sz="2000" dirty="0"/>
          </a:p>
        </p:txBody>
      </p:sp>
      <p:sp>
        <p:nvSpPr>
          <p:cNvPr id="11" name="Rectangle 10">
            <a:extLst>
              <a:ext uri="{FF2B5EF4-FFF2-40B4-BE49-F238E27FC236}">
                <a16:creationId xmlns:a16="http://schemas.microsoft.com/office/drawing/2014/main" id="{4B4345A9-3A05-F8C6-8D3B-CFE041DABCB4}"/>
              </a:ext>
            </a:extLst>
          </p:cNvPr>
          <p:cNvSpPr/>
          <p:nvPr/>
        </p:nvSpPr>
        <p:spPr>
          <a:xfrm>
            <a:off x="0" y="-11470"/>
            <a:ext cx="3195484" cy="14969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77DB515A-555A-68AD-148F-5502B59CD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84" y="414147"/>
            <a:ext cx="2344029" cy="5039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07DC5FE-90E4-2CB7-73D3-68EB05AA5D19}"/>
              </a:ext>
            </a:extLst>
          </p:cNvPr>
          <p:cNvSpPr>
            <a:spLocks noGrp="1"/>
          </p:cNvSpPr>
          <p:nvPr>
            <p:ph type="sldNum" sz="quarter" idx="12"/>
          </p:nvPr>
        </p:nvSpPr>
        <p:spPr/>
        <p:txBody>
          <a:bodyPr/>
          <a:lstStyle/>
          <a:p>
            <a:fld id="{20BC3326-CFC9-C543-BEA8-0D432DAE7D06}" type="slidenum">
              <a:rPr lang="en-US" smtClean="0"/>
              <a:t>1</a:t>
            </a:fld>
            <a:endParaRPr lang="en-US"/>
          </a:p>
        </p:txBody>
      </p:sp>
    </p:spTree>
    <p:extLst>
      <p:ext uri="{BB962C8B-B14F-4D97-AF65-F5344CB8AC3E}">
        <p14:creationId xmlns:p14="http://schemas.microsoft.com/office/powerpoint/2010/main" val="233067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AD616-1E3D-EA6B-4DE1-2E14168F2555}"/>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CB78AF8-09CB-7251-1AC0-1330DC535376}"/>
              </a:ext>
            </a:extLst>
          </p:cNvPr>
          <p:cNvPicPr>
            <a:picLocks noGrp="1" noChangeAspect="1"/>
          </p:cNvPicPr>
          <p:nvPr>
            <p:ph sz="half" idx="2"/>
          </p:nvPr>
        </p:nvPicPr>
        <p:blipFill>
          <a:blip r:embed="rId3"/>
          <a:stretch>
            <a:fillRect/>
          </a:stretch>
        </p:blipFill>
        <p:spPr>
          <a:xfrm>
            <a:off x="4256129" y="1798415"/>
            <a:ext cx="7481785" cy="392861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4332E36-B080-689C-5AED-8D8871CD7DBD}"/>
              </a:ext>
            </a:extLst>
          </p:cNvPr>
          <p:cNvSpPr>
            <a:spLocks noGrp="1"/>
          </p:cNvSpPr>
          <p:nvPr>
            <p:ph type="title"/>
          </p:nvPr>
        </p:nvSpPr>
        <p:spPr>
          <a:xfrm>
            <a:off x="425688" y="800632"/>
            <a:ext cx="10515600" cy="890056"/>
          </a:xfrm>
        </p:spPr>
        <p:txBody>
          <a:bodyPr/>
          <a:lstStyle/>
          <a:p>
            <a:r>
              <a:rPr lang="en-US" dirty="0"/>
              <a:t>Agency “Initiator” Review/Edit</a:t>
            </a:r>
          </a:p>
        </p:txBody>
      </p:sp>
      <p:sp>
        <p:nvSpPr>
          <p:cNvPr id="3" name="Content Placeholder 2">
            <a:extLst>
              <a:ext uri="{FF2B5EF4-FFF2-40B4-BE49-F238E27FC236}">
                <a16:creationId xmlns:a16="http://schemas.microsoft.com/office/drawing/2014/main" id="{661D1859-A8AE-C429-4959-B3643AD5FC33}"/>
              </a:ext>
            </a:extLst>
          </p:cNvPr>
          <p:cNvSpPr>
            <a:spLocks noGrp="1"/>
          </p:cNvSpPr>
          <p:nvPr>
            <p:ph sz="half" idx="1"/>
          </p:nvPr>
        </p:nvSpPr>
        <p:spPr>
          <a:xfrm>
            <a:off x="531313" y="1706030"/>
            <a:ext cx="3563364" cy="4351338"/>
          </a:xfrm>
        </p:spPr>
        <p:txBody>
          <a:bodyPr/>
          <a:lstStyle/>
          <a:p>
            <a:pPr marL="0" indent="0">
              <a:buNone/>
            </a:pPr>
            <a:r>
              <a:rPr lang="en-US" dirty="0"/>
              <a:t>Once all line items have been certified, click “Submit Budget” to send to the agency “Approver” for review.</a:t>
            </a:r>
          </a:p>
        </p:txBody>
      </p:sp>
      <p:sp>
        <p:nvSpPr>
          <p:cNvPr id="5" name="Slide Number Placeholder 4">
            <a:extLst>
              <a:ext uri="{FF2B5EF4-FFF2-40B4-BE49-F238E27FC236}">
                <a16:creationId xmlns:a16="http://schemas.microsoft.com/office/drawing/2014/main" id="{6D2104C4-14C3-EBE1-1BDE-786051138A3F}"/>
              </a:ext>
            </a:extLst>
          </p:cNvPr>
          <p:cNvSpPr>
            <a:spLocks noGrp="1"/>
          </p:cNvSpPr>
          <p:nvPr>
            <p:ph type="sldNum" sz="quarter" idx="12"/>
          </p:nvPr>
        </p:nvSpPr>
        <p:spPr/>
        <p:txBody>
          <a:bodyPr/>
          <a:lstStyle/>
          <a:p>
            <a:fld id="{20BC3326-CFC9-C543-BEA8-0D432DAE7D06}" type="slidenum">
              <a:rPr lang="en-US" smtClean="0"/>
              <a:t>10</a:t>
            </a:fld>
            <a:endParaRPr lang="en-US"/>
          </a:p>
        </p:txBody>
      </p:sp>
      <p:sp>
        <p:nvSpPr>
          <p:cNvPr id="17" name="Rectangle 16">
            <a:extLst>
              <a:ext uri="{FF2B5EF4-FFF2-40B4-BE49-F238E27FC236}">
                <a16:creationId xmlns:a16="http://schemas.microsoft.com/office/drawing/2014/main" id="{F794FA25-FC0E-83E4-4C0F-137E9D8BBB0B}"/>
              </a:ext>
            </a:extLst>
          </p:cNvPr>
          <p:cNvSpPr/>
          <p:nvPr/>
        </p:nvSpPr>
        <p:spPr>
          <a:xfrm>
            <a:off x="10736175" y="3428999"/>
            <a:ext cx="840287" cy="331401"/>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4C0BF5C-7DD0-FBEF-BEEC-C4D8F108B456}"/>
              </a:ext>
            </a:extLst>
          </p:cNvPr>
          <p:cNvCxnSpPr>
            <a:cxnSpLocks/>
          </p:cNvCxnSpPr>
          <p:nvPr/>
        </p:nvCxnSpPr>
        <p:spPr>
          <a:xfrm flipH="1">
            <a:off x="11164341" y="2845895"/>
            <a:ext cx="244643" cy="505535"/>
          </a:xfrm>
          <a:prstGeom prst="straightConnector1">
            <a:avLst/>
          </a:prstGeom>
          <a:ln w="571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57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660A-887B-BA7B-A596-8306D7CBC926}"/>
              </a:ext>
            </a:extLst>
          </p:cNvPr>
          <p:cNvSpPr>
            <a:spLocks noGrp="1"/>
          </p:cNvSpPr>
          <p:nvPr>
            <p:ph type="ctrTitle"/>
          </p:nvPr>
        </p:nvSpPr>
        <p:spPr/>
        <p:txBody>
          <a:bodyPr/>
          <a:lstStyle/>
          <a:p>
            <a:r>
              <a:rPr lang="en-US" dirty="0"/>
              <a:t>Agency Approver Functions</a:t>
            </a:r>
          </a:p>
        </p:txBody>
      </p:sp>
      <p:sp>
        <p:nvSpPr>
          <p:cNvPr id="3" name="Subtitle 2">
            <a:extLst>
              <a:ext uri="{FF2B5EF4-FFF2-40B4-BE49-F238E27FC236}">
                <a16:creationId xmlns:a16="http://schemas.microsoft.com/office/drawing/2014/main" id="{74448A38-494F-E418-C36F-DB3DE5D2974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2A89FD6-F2B4-B660-4A62-784CD8894FBE}"/>
              </a:ext>
            </a:extLst>
          </p:cNvPr>
          <p:cNvSpPr>
            <a:spLocks noGrp="1"/>
          </p:cNvSpPr>
          <p:nvPr>
            <p:ph type="sldNum" sz="quarter" idx="12"/>
          </p:nvPr>
        </p:nvSpPr>
        <p:spPr/>
        <p:txBody>
          <a:bodyPr/>
          <a:lstStyle/>
          <a:p>
            <a:fld id="{20BC3326-CFC9-C543-BEA8-0D432DAE7D06}" type="slidenum">
              <a:rPr lang="en-US" smtClean="0"/>
              <a:t>11</a:t>
            </a:fld>
            <a:endParaRPr lang="en-US"/>
          </a:p>
        </p:txBody>
      </p:sp>
    </p:spTree>
    <p:extLst>
      <p:ext uri="{BB962C8B-B14F-4D97-AF65-F5344CB8AC3E}">
        <p14:creationId xmlns:p14="http://schemas.microsoft.com/office/powerpoint/2010/main" val="395398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A9485-71E4-0B3F-F742-561993AD86D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51F139F-B758-9583-7A30-C3B435E2A528}"/>
              </a:ext>
            </a:extLst>
          </p:cNvPr>
          <p:cNvPicPr>
            <a:picLocks noChangeAspect="1"/>
          </p:cNvPicPr>
          <p:nvPr/>
        </p:nvPicPr>
        <p:blipFill>
          <a:blip r:embed="rId3"/>
          <a:stretch>
            <a:fillRect/>
          </a:stretch>
        </p:blipFill>
        <p:spPr>
          <a:xfrm>
            <a:off x="4645435" y="1706030"/>
            <a:ext cx="7015252" cy="406874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CB7AA68-2371-1197-0691-90DF98C387C4}"/>
              </a:ext>
            </a:extLst>
          </p:cNvPr>
          <p:cNvSpPr>
            <a:spLocks noGrp="1"/>
          </p:cNvSpPr>
          <p:nvPr>
            <p:ph type="title"/>
          </p:nvPr>
        </p:nvSpPr>
        <p:spPr>
          <a:xfrm>
            <a:off x="425688" y="800632"/>
            <a:ext cx="10515600" cy="890056"/>
          </a:xfrm>
        </p:spPr>
        <p:txBody>
          <a:bodyPr/>
          <a:lstStyle/>
          <a:p>
            <a:r>
              <a:rPr lang="en-US" dirty="0"/>
              <a:t>Agency “Approver” Review/Edit</a:t>
            </a:r>
          </a:p>
        </p:txBody>
      </p:sp>
      <p:sp>
        <p:nvSpPr>
          <p:cNvPr id="3" name="Content Placeholder 2">
            <a:extLst>
              <a:ext uri="{FF2B5EF4-FFF2-40B4-BE49-F238E27FC236}">
                <a16:creationId xmlns:a16="http://schemas.microsoft.com/office/drawing/2014/main" id="{C7C2CA01-A542-94A5-1F5F-D6EF3F901652}"/>
              </a:ext>
            </a:extLst>
          </p:cNvPr>
          <p:cNvSpPr>
            <a:spLocks noGrp="1"/>
          </p:cNvSpPr>
          <p:nvPr>
            <p:ph sz="half" idx="1"/>
          </p:nvPr>
        </p:nvSpPr>
        <p:spPr>
          <a:xfrm>
            <a:off x="531313" y="1706030"/>
            <a:ext cx="4114122" cy="4351338"/>
          </a:xfrm>
        </p:spPr>
        <p:txBody>
          <a:bodyPr/>
          <a:lstStyle/>
          <a:p>
            <a:r>
              <a:rPr lang="en-US" dirty="0"/>
              <a:t>The agency “Approver” is responsible for reviewing the information submitting by “Initiator” and clicking “Approve Budget” to submit to DFA. </a:t>
            </a:r>
          </a:p>
        </p:txBody>
      </p:sp>
      <p:sp>
        <p:nvSpPr>
          <p:cNvPr id="5" name="Slide Number Placeholder 4">
            <a:extLst>
              <a:ext uri="{FF2B5EF4-FFF2-40B4-BE49-F238E27FC236}">
                <a16:creationId xmlns:a16="http://schemas.microsoft.com/office/drawing/2014/main" id="{7AC9C158-FF48-10D7-382D-5C2992863634}"/>
              </a:ext>
            </a:extLst>
          </p:cNvPr>
          <p:cNvSpPr>
            <a:spLocks noGrp="1"/>
          </p:cNvSpPr>
          <p:nvPr>
            <p:ph type="sldNum" sz="quarter" idx="12"/>
          </p:nvPr>
        </p:nvSpPr>
        <p:spPr/>
        <p:txBody>
          <a:bodyPr/>
          <a:lstStyle/>
          <a:p>
            <a:fld id="{20BC3326-CFC9-C543-BEA8-0D432DAE7D06}" type="slidenum">
              <a:rPr lang="en-US" smtClean="0"/>
              <a:t>12</a:t>
            </a:fld>
            <a:endParaRPr lang="en-US"/>
          </a:p>
        </p:txBody>
      </p:sp>
      <p:sp>
        <p:nvSpPr>
          <p:cNvPr id="17" name="Rectangle 16">
            <a:extLst>
              <a:ext uri="{FF2B5EF4-FFF2-40B4-BE49-F238E27FC236}">
                <a16:creationId xmlns:a16="http://schemas.microsoft.com/office/drawing/2014/main" id="{7A9BF781-BEC2-94B0-A4FD-828B951464CB}"/>
              </a:ext>
            </a:extLst>
          </p:cNvPr>
          <p:cNvSpPr/>
          <p:nvPr/>
        </p:nvSpPr>
        <p:spPr>
          <a:xfrm>
            <a:off x="10721814" y="2920726"/>
            <a:ext cx="773499" cy="331401"/>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5596F4B-442F-7B05-3E4C-9F511BC0A6E8}"/>
              </a:ext>
            </a:extLst>
          </p:cNvPr>
          <p:cNvCxnSpPr>
            <a:cxnSpLocks/>
          </p:cNvCxnSpPr>
          <p:nvPr/>
        </p:nvCxnSpPr>
        <p:spPr>
          <a:xfrm flipH="1">
            <a:off x="11231478" y="2377170"/>
            <a:ext cx="244643" cy="505535"/>
          </a:xfrm>
          <a:prstGeom prst="straightConnector1">
            <a:avLst/>
          </a:prstGeom>
          <a:ln w="571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7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0C95A-CBA5-33F1-7157-1D834FC73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38F78-E24B-5A38-E6BA-E6A6881AD66F}"/>
              </a:ext>
            </a:extLst>
          </p:cNvPr>
          <p:cNvSpPr>
            <a:spLocks noGrp="1"/>
          </p:cNvSpPr>
          <p:nvPr>
            <p:ph type="title"/>
          </p:nvPr>
        </p:nvSpPr>
        <p:spPr>
          <a:xfrm>
            <a:off x="425688" y="800632"/>
            <a:ext cx="10515600" cy="890056"/>
          </a:xfrm>
        </p:spPr>
        <p:txBody>
          <a:bodyPr/>
          <a:lstStyle/>
          <a:p>
            <a:r>
              <a:rPr lang="en-US" dirty="0"/>
              <a:t>Agency “Approver” Review/Edit</a:t>
            </a:r>
          </a:p>
        </p:txBody>
      </p:sp>
      <p:sp>
        <p:nvSpPr>
          <p:cNvPr id="3" name="Content Placeholder 2">
            <a:extLst>
              <a:ext uri="{FF2B5EF4-FFF2-40B4-BE49-F238E27FC236}">
                <a16:creationId xmlns:a16="http://schemas.microsoft.com/office/drawing/2014/main" id="{D3DFE66B-195D-2551-FF2C-CC09CB5B7481}"/>
              </a:ext>
            </a:extLst>
          </p:cNvPr>
          <p:cNvSpPr>
            <a:spLocks noGrp="1"/>
          </p:cNvSpPr>
          <p:nvPr>
            <p:ph sz="half" idx="1"/>
          </p:nvPr>
        </p:nvSpPr>
        <p:spPr>
          <a:xfrm>
            <a:off x="531312" y="1706030"/>
            <a:ext cx="3580460" cy="4351338"/>
          </a:xfrm>
        </p:spPr>
        <p:txBody>
          <a:bodyPr>
            <a:normAutofit fontScale="92500" lnSpcReduction="10000"/>
          </a:bodyPr>
          <a:lstStyle/>
          <a:p>
            <a:r>
              <a:rPr lang="en-US" dirty="0"/>
              <a:t>Once submitted, the status will be updated based on DFA’s review:</a:t>
            </a:r>
          </a:p>
          <a:p>
            <a:pPr lvl="1"/>
            <a:r>
              <a:rPr lang="en-US" dirty="0"/>
              <a:t>Awaiting Analyst Review</a:t>
            </a:r>
          </a:p>
          <a:p>
            <a:pPr lvl="1"/>
            <a:r>
              <a:rPr lang="en-US" dirty="0"/>
              <a:t>Awaiting Principal Analyst Review</a:t>
            </a:r>
          </a:p>
          <a:p>
            <a:r>
              <a:rPr lang="en-US" dirty="0"/>
              <a:t>Then, Allotment Form is generated and needs to be signed by Agency Approver</a:t>
            </a:r>
          </a:p>
        </p:txBody>
      </p:sp>
      <p:sp>
        <p:nvSpPr>
          <p:cNvPr id="5" name="Slide Number Placeholder 4">
            <a:extLst>
              <a:ext uri="{FF2B5EF4-FFF2-40B4-BE49-F238E27FC236}">
                <a16:creationId xmlns:a16="http://schemas.microsoft.com/office/drawing/2014/main" id="{D92A2FE0-7B84-37CE-F262-B0E5DD170824}"/>
              </a:ext>
            </a:extLst>
          </p:cNvPr>
          <p:cNvSpPr>
            <a:spLocks noGrp="1"/>
          </p:cNvSpPr>
          <p:nvPr>
            <p:ph type="sldNum" sz="quarter" idx="12"/>
          </p:nvPr>
        </p:nvSpPr>
        <p:spPr/>
        <p:txBody>
          <a:bodyPr/>
          <a:lstStyle/>
          <a:p>
            <a:fld id="{20BC3326-CFC9-C543-BEA8-0D432DAE7D06}" type="slidenum">
              <a:rPr lang="en-US" smtClean="0"/>
              <a:t>13</a:t>
            </a:fld>
            <a:endParaRPr lang="en-US"/>
          </a:p>
        </p:txBody>
      </p:sp>
      <p:pic>
        <p:nvPicPr>
          <p:cNvPr id="4" name="Picture 3">
            <a:extLst>
              <a:ext uri="{FF2B5EF4-FFF2-40B4-BE49-F238E27FC236}">
                <a16:creationId xmlns:a16="http://schemas.microsoft.com/office/drawing/2014/main" id="{651FD3B5-754A-594D-F8BE-87E48B4AD5B0}"/>
              </a:ext>
            </a:extLst>
          </p:cNvPr>
          <p:cNvPicPr>
            <a:picLocks noChangeAspect="1"/>
          </p:cNvPicPr>
          <p:nvPr/>
        </p:nvPicPr>
        <p:blipFill>
          <a:blip r:embed="rId3"/>
          <a:stretch>
            <a:fillRect/>
          </a:stretch>
        </p:blipFill>
        <p:spPr>
          <a:xfrm>
            <a:off x="4159501" y="1706030"/>
            <a:ext cx="7501186" cy="199822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572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29D9-D7FA-FA90-B4F8-CA1D3EEEC67B}"/>
              </a:ext>
            </a:extLst>
          </p:cNvPr>
          <p:cNvSpPr>
            <a:spLocks noGrp="1"/>
          </p:cNvSpPr>
          <p:nvPr>
            <p:ph type="ctrTitle"/>
          </p:nvPr>
        </p:nvSpPr>
        <p:spPr/>
        <p:txBody>
          <a:bodyPr/>
          <a:lstStyle/>
          <a:p>
            <a:r>
              <a:rPr lang="en-US" dirty="0"/>
              <a:t>Budget Sheets and </a:t>
            </a:r>
            <a:br>
              <a:rPr lang="en-US" dirty="0"/>
            </a:br>
            <a:r>
              <a:rPr lang="en-US" dirty="0"/>
              <a:t>Agency Workflow</a:t>
            </a:r>
          </a:p>
        </p:txBody>
      </p:sp>
      <p:sp>
        <p:nvSpPr>
          <p:cNvPr id="3" name="Subtitle 2">
            <a:extLst>
              <a:ext uri="{FF2B5EF4-FFF2-40B4-BE49-F238E27FC236}">
                <a16:creationId xmlns:a16="http://schemas.microsoft.com/office/drawing/2014/main" id="{14F7C1D1-68A0-FBD4-E37C-DF359CBDA9A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B3D93DF-BDF2-4298-9011-6728D068A413}"/>
              </a:ext>
            </a:extLst>
          </p:cNvPr>
          <p:cNvSpPr>
            <a:spLocks noGrp="1"/>
          </p:cNvSpPr>
          <p:nvPr>
            <p:ph type="sldNum" sz="quarter" idx="12"/>
          </p:nvPr>
        </p:nvSpPr>
        <p:spPr/>
        <p:txBody>
          <a:bodyPr/>
          <a:lstStyle/>
          <a:p>
            <a:fld id="{20BC3326-CFC9-C543-BEA8-0D432DAE7D06}" type="slidenum">
              <a:rPr lang="en-US" smtClean="0"/>
              <a:t>2</a:t>
            </a:fld>
            <a:endParaRPr lang="en-US"/>
          </a:p>
        </p:txBody>
      </p:sp>
    </p:spTree>
    <p:extLst>
      <p:ext uri="{BB962C8B-B14F-4D97-AF65-F5344CB8AC3E}">
        <p14:creationId xmlns:p14="http://schemas.microsoft.com/office/powerpoint/2010/main" val="216690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5BE1-3C3C-15E7-B760-9A57C625315D}"/>
              </a:ext>
            </a:extLst>
          </p:cNvPr>
          <p:cNvSpPr>
            <a:spLocks noGrp="1"/>
          </p:cNvSpPr>
          <p:nvPr>
            <p:ph type="title"/>
          </p:nvPr>
        </p:nvSpPr>
        <p:spPr>
          <a:xfrm>
            <a:off x="425688" y="800632"/>
            <a:ext cx="10515600" cy="890056"/>
          </a:xfrm>
        </p:spPr>
        <p:txBody>
          <a:bodyPr/>
          <a:lstStyle/>
          <a:p>
            <a:r>
              <a:rPr lang="en-US" dirty="0"/>
              <a:t>Budget Sheets</a:t>
            </a:r>
          </a:p>
        </p:txBody>
      </p:sp>
      <p:sp>
        <p:nvSpPr>
          <p:cNvPr id="3" name="Content Placeholder 2">
            <a:extLst>
              <a:ext uri="{FF2B5EF4-FFF2-40B4-BE49-F238E27FC236}">
                <a16:creationId xmlns:a16="http://schemas.microsoft.com/office/drawing/2014/main" id="{1EAA98DD-67F4-3FE0-2ADD-873980E6696F}"/>
              </a:ext>
            </a:extLst>
          </p:cNvPr>
          <p:cNvSpPr>
            <a:spLocks noGrp="1"/>
          </p:cNvSpPr>
          <p:nvPr>
            <p:ph sz="half" idx="1"/>
          </p:nvPr>
        </p:nvSpPr>
        <p:spPr>
          <a:xfrm>
            <a:off x="356937" y="1690688"/>
            <a:ext cx="4235689" cy="4351338"/>
          </a:xfrm>
        </p:spPr>
        <p:txBody>
          <a:bodyPr/>
          <a:lstStyle/>
          <a:p>
            <a:pPr marL="0" indent="0">
              <a:buNone/>
            </a:pPr>
            <a:r>
              <a:rPr lang="en-US" dirty="0"/>
              <a:t>The “Budget” tab will bring you to a grid that shows the budget(s) that need to be completed for your agency. </a:t>
            </a:r>
          </a:p>
        </p:txBody>
      </p:sp>
      <p:sp>
        <p:nvSpPr>
          <p:cNvPr id="5" name="Slide Number Placeholder 4">
            <a:extLst>
              <a:ext uri="{FF2B5EF4-FFF2-40B4-BE49-F238E27FC236}">
                <a16:creationId xmlns:a16="http://schemas.microsoft.com/office/drawing/2014/main" id="{D7BD43CC-7EFC-3CA2-69CC-A7F3D950B614}"/>
              </a:ext>
            </a:extLst>
          </p:cNvPr>
          <p:cNvSpPr>
            <a:spLocks noGrp="1"/>
          </p:cNvSpPr>
          <p:nvPr>
            <p:ph type="sldNum" sz="quarter" idx="12"/>
          </p:nvPr>
        </p:nvSpPr>
        <p:spPr/>
        <p:txBody>
          <a:bodyPr/>
          <a:lstStyle/>
          <a:p>
            <a:fld id="{20BC3326-CFC9-C543-BEA8-0D432DAE7D06}" type="slidenum">
              <a:rPr lang="en-US" smtClean="0"/>
              <a:t>3</a:t>
            </a:fld>
            <a:endParaRPr lang="en-US"/>
          </a:p>
        </p:txBody>
      </p:sp>
      <p:pic>
        <p:nvPicPr>
          <p:cNvPr id="8" name="Content Placeholder 7">
            <a:extLst>
              <a:ext uri="{FF2B5EF4-FFF2-40B4-BE49-F238E27FC236}">
                <a16:creationId xmlns:a16="http://schemas.microsoft.com/office/drawing/2014/main" id="{F1B970DB-3E28-C5C9-6856-AC662A210EEC}"/>
              </a:ext>
            </a:extLst>
          </p:cNvPr>
          <p:cNvPicPr>
            <a:picLocks noGrp="1" noChangeAspect="1"/>
          </p:cNvPicPr>
          <p:nvPr>
            <p:ph sz="half" idx="2"/>
          </p:nvPr>
        </p:nvPicPr>
        <p:blipFill>
          <a:blip r:embed="rId3"/>
          <a:stretch>
            <a:fillRect/>
          </a:stretch>
        </p:blipFill>
        <p:spPr>
          <a:xfrm>
            <a:off x="4828928" y="1690688"/>
            <a:ext cx="6673261" cy="244076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E663E391-4081-C3E9-AEEA-F09C1AF1C297}"/>
              </a:ext>
            </a:extLst>
          </p:cNvPr>
          <p:cNvSpPr/>
          <p:nvPr/>
        </p:nvSpPr>
        <p:spPr>
          <a:xfrm>
            <a:off x="6581274" y="2195734"/>
            <a:ext cx="529389" cy="385010"/>
          </a:xfrm>
          <a:prstGeom prst="rect">
            <a:avLst/>
          </a:prstGeom>
          <a:noFill/>
          <a:ln w="381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7BCB4D3-4DB6-BCC6-C9D6-D3CC2598B9F2}"/>
              </a:ext>
            </a:extLst>
          </p:cNvPr>
          <p:cNvCxnSpPr>
            <a:cxnSpLocks/>
          </p:cNvCxnSpPr>
          <p:nvPr/>
        </p:nvCxnSpPr>
        <p:spPr>
          <a:xfrm flipH="1">
            <a:off x="6845968" y="1335868"/>
            <a:ext cx="637674" cy="859866"/>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46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41397-AC61-C6F5-35C8-4A399F231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4706B-F807-4D2D-BBBE-F341508625C6}"/>
              </a:ext>
            </a:extLst>
          </p:cNvPr>
          <p:cNvSpPr>
            <a:spLocks noGrp="1"/>
          </p:cNvSpPr>
          <p:nvPr>
            <p:ph type="title"/>
          </p:nvPr>
        </p:nvSpPr>
        <p:spPr>
          <a:xfrm>
            <a:off x="425688" y="800632"/>
            <a:ext cx="10515600" cy="890056"/>
          </a:xfrm>
        </p:spPr>
        <p:txBody>
          <a:bodyPr/>
          <a:lstStyle/>
          <a:p>
            <a:r>
              <a:rPr lang="en-US" dirty="0"/>
              <a:t>Agency Workflow</a:t>
            </a:r>
          </a:p>
        </p:txBody>
      </p:sp>
      <p:sp>
        <p:nvSpPr>
          <p:cNvPr id="3" name="Content Placeholder 2">
            <a:extLst>
              <a:ext uri="{FF2B5EF4-FFF2-40B4-BE49-F238E27FC236}">
                <a16:creationId xmlns:a16="http://schemas.microsoft.com/office/drawing/2014/main" id="{285FA173-BF95-F697-E19B-CBE551EA768F}"/>
              </a:ext>
            </a:extLst>
          </p:cNvPr>
          <p:cNvSpPr>
            <a:spLocks noGrp="1"/>
          </p:cNvSpPr>
          <p:nvPr>
            <p:ph sz="half" idx="1"/>
          </p:nvPr>
        </p:nvSpPr>
        <p:spPr>
          <a:xfrm>
            <a:off x="356937" y="1690688"/>
            <a:ext cx="10996863" cy="4351338"/>
          </a:xfrm>
        </p:spPr>
        <p:txBody>
          <a:bodyPr/>
          <a:lstStyle/>
          <a:p>
            <a:pPr marL="514350" indent="-514350">
              <a:buFont typeface="+mj-lt"/>
              <a:buAutoNum type="arabicPeriod"/>
            </a:pPr>
            <a:r>
              <a:rPr lang="en-US" dirty="0"/>
              <a:t>“Initiator” conducts the first agency review/edit of the budget.</a:t>
            </a:r>
          </a:p>
          <a:p>
            <a:pPr marL="971550" lvl="1" indent="-514350">
              <a:buFont typeface="+mj-lt"/>
              <a:buAutoNum type="arabicPeriod"/>
            </a:pPr>
            <a:r>
              <a:rPr lang="en-US" dirty="0"/>
              <a:t>At this stage, the budget is “Pending” status.</a:t>
            </a:r>
          </a:p>
          <a:p>
            <a:pPr marL="514350" indent="-514350">
              <a:buFont typeface="+mj-lt"/>
              <a:buAutoNum type="arabicPeriod"/>
            </a:pPr>
            <a:r>
              <a:rPr lang="en-US" dirty="0"/>
              <a:t>“Approver” conducts the second (final) agency review/edit. </a:t>
            </a:r>
          </a:p>
          <a:p>
            <a:pPr marL="914400" lvl="1" indent="-457200">
              <a:buFont typeface="+mj-lt"/>
              <a:buAutoNum type="arabicPeriod"/>
            </a:pPr>
            <a:r>
              <a:rPr lang="en-US" dirty="0"/>
              <a:t>After this review, the budget is sent to DFA for review.</a:t>
            </a:r>
          </a:p>
          <a:p>
            <a:pPr marL="457200" indent="-457200">
              <a:buFont typeface="+mj-lt"/>
              <a:buAutoNum type="arabicPeriod"/>
            </a:pPr>
            <a:r>
              <a:rPr lang="en-US" dirty="0"/>
              <a:t>Following DFA’s approval of General Fund and CDPF budgets only, an Allotment Form for your agency will be available for the “Approver” to review and sign. </a:t>
            </a:r>
          </a:p>
          <a:p>
            <a:pPr marL="914400" lvl="1" indent="-457200">
              <a:buFont typeface="+mj-lt"/>
              <a:buAutoNum type="arabicPeriod"/>
            </a:pPr>
            <a:r>
              <a:rPr lang="en-US" dirty="0"/>
              <a:t>After the agency “Approver” signs, the Allotment Form is routed through DFA for signature.</a:t>
            </a:r>
          </a:p>
          <a:p>
            <a:pPr lvl="1"/>
            <a:endParaRPr lang="en-US" dirty="0"/>
          </a:p>
        </p:txBody>
      </p:sp>
      <p:sp>
        <p:nvSpPr>
          <p:cNvPr id="5" name="Slide Number Placeholder 4">
            <a:extLst>
              <a:ext uri="{FF2B5EF4-FFF2-40B4-BE49-F238E27FC236}">
                <a16:creationId xmlns:a16="http://schemas.microsoft.com/office/drawing/2014/main" id="{FFA2505E-688E-1224-61AF-AEF91D486BFB}"/>
              </a:ext>
            </a:extLst>
          </p:cNvPr>
          <p:cNvSpPr>
            <a:spLocks noGrp="1"/>
          </p:cNvSpPr>
          <p:nvPr>
            <p:ph type="sldNum" sz="quarter" idx="12"/>
          </p:nvPr>
        </p:nvSpPr>
        <p:spPr/>
        <p:txBody>
          <a:bodyPr/>
          <a:lstStyle/>
          <a:p>
            <a:fld id="{20BC3326-CFC9-C543-BEA8-0D432DAE7D06}" type="slidenum">
              <a:rPr lang="en-US" smtClean="0"/>
              <a:t>4</a:t>
            </a:fld>
            <a:endParaRPr lang="en-US"/>
          </a:p>
        </p:txBody>
      </p:sp>
    </p:spTree>
    <p:extLst>
      <p:ext uri="{BB962C8B-B14F-4D97-AF65-F5344CB8AC3E}">
        <p14:creationId xmlns:p14="http://schemas.microsoft.com/office/powerpoint/2010/main" val="131120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2943-5869-1B65-8A56-949E78241C3A}"/>
              </a:ext>
            </a:extLst>
          </p:cNvPr>
          <p:cNvSpPr>
            <a:spLocks noGrp="1"/>
          </p:cNvSpPr>
          <p:nvPr>
            <p:ph type="ctrTitle"/>
          </p:nvPr>
        </p:nvSpPr>
        <p:spPr/>
        <p:txBody>
          <a:bodyPr/>
          <a:lstStyle/>
          <a:p>
            <a:r>
              <a:rPr lang="en-US" dirty="0"/>
              <a:t>Agency Initiator Review/Edit</a:t>
            </a:r>
          </a:p>
        </p:txBody>
      </p:sp>
      <p:sp>
        <p:nvSpPr>
          <p:cNvPr id="3" name="Subtitle 2">
            <a:extLst>
              <a:ext uri="{FF2B5EF4-FFF2-40B4-BE49-F238E27FC236}">
                <a16:creationId xmlns:a16="http://schemas.microsoft.com/office/drawing/2014/main" id="{CABB4C8C-3C71-8193-6EDA-01DD69D5BA6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5067131-C73A-A18B-3332-31C12E07A47C}"/>
              </a:ext>
            </a:extLst>
          </p:cNvPr>
          <p:cNvSpPr>
            <a:spLocks noGrp="1"/>
          </p:cNvSpPr>
          <p:nvPr>
            <p:ph type="sldNum" sz="quarter" idx="12"/>
          </p:nvPr>
        </p:nvSpPr>
        <p:spPr/>
        <p:txBody>
          <a:bodyPr/>
          <a:lstStyle/>
          <a:p>
            <a:fld id="{20BC3326-CFC9-C543-BEA8-0D432DAE7D06}" type="slidenum">
              <a:rPr lang="en-US" smtClean="0"/>
              <a:t>5</a:t>
            </a:fld>
            <a:endParaRPr lang="en-US"/>
          </a:p>
        </p:txBody>
      </p:sp>
    </p:spTree>
    <p:extLst>
      <p:ext uri="{BB962C8B-B14F-4D97-AF65-F5344CB8AC3E}">
        <p14:creationId xmlns:p14="http://schemas.microsoft.com/office/powerpoint/2010/main" val="290272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E999-F8A2-E957-7016-933AE765BC56}"/>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1B4340-075E-A652-D6E9-F8961F0ADCFE}"/>
              </a:ext>
            </a:extLst>
          </p:cNvPr>
          <p:cNvPicPr>
            <a:picLocks noGrp="1" noChangeAspect="1"/>
          </p:cNvPicPr>
          <p:nvPr>
            <p:ph sz="half" idx="2"/>
          </p:nvPr>
        </p:nvPicPr>
        <p:blipFill>
          <a:blip r:embed="rId3"/>
          <a:stretch>
            <a:fillRect/>
          </a:stretch>
        </p:blipFill>
        <p:spPr>
          <a:xfrm>
            <a:off x="4893414" y="1690688"/>
            <a:ext cx="6573549" cy="39220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A9EB41E-11D8-C91A-D32A-FA6B4A817E0E}"/>
              </a:ext>
            </a:extLst>
          </p:cNvPr>
          <p:cNvSpPr>
            <a:spLocks noGrp="1"/>
          </p:cNvSpPr>
          <p:nvPr>
            <p:ph type="title"/>
          </p:nvPr>
        </p:nvSpPr>
        <p:spPr>
          <a:xfrm>
            <a:off x="425688" y="800632"/>
            <a:ext cx="10515600" cy="890056"/>
          </a:xfrm>
        </p:spPr>
        <p:txBody>
          <a:bodyPr/>
          <a:lstStyle/>
          <a:p>
            <a:r>
              <a:rPr lang="en-US" dirty="0"/>
              <a:t>Agency “Initiator” Review/Edit</a:t>
            </a:r>
          </a:p>
        </p:txBody>
      </p:sp>
      <p:sp>
        <p:nvSpPr>
          <p:cNvPr id="3" name="Content Placeholder 2">
            <a:extLst>
              <a:ext uri="{FF2B5EF4-FFF2-40B4-BE49-F238E27FC236}">
                <a16:creationId xmlns:a16="http://schemas.microsoft.com/office/drawing/2014/main" id="{8E60712B-2299-8398-C2ED-052EA369409B}"/>
              </a:ext>
            </a:extLst>
          </p:cNvPr>
          <p:cNvSpPr>
            <a:spLocks noGrp="1"/>
          </p:cNvSpPr>
          <p:nvPr>
            <p:ph sz="half" idx="1"/>
          </p:nvPr>
        </p:nvSpPr>
        <p:spPr>
          <a:xfrm>
            <a:off x="356937" y="1690688"/>
            <a:ext cx="4194714" cy="4351338"/>
          </a:xfrm>
        </p:spPr>
        <p:txBody>
          <a:bodyPr/>
          <a:lstStyle/>
          <a:p>
            <a:pPr marL="514350" indent="-514350">
              <a:buFont typeface="+mj-lt"/>
              <a:buAutoNum type="arabicPeriod"/>
            </a:pPr>
            <a:r>
              <a:rPr lang="en-US" dirty="0"/>
              <a:t>Click on a budget you would like to review to open the review grid:</a:t>
            </a:r>
          </a:p>
          <a:p>
            <a:pPr marL="514350" indent="-514350">
              <a:buFont typeface="+mj-lt"/>
              <a:buAutoNum type="arabicPeriod"/>
            </a:pPr>
            <a:r>
              <a:rPr lang="en-US" dirty="0"/>
              <a:t>Each line item must be certified for the budget to move forward.</a:t>
            </a:r>
          </a:p>
        </p:txBody>
      </p:sp>
      <p:sp>
        <p:nvSpPr>
          <p:cNvPr id="5" name="Slide Number Placeholder 4">
            <a:extLst>
              <a:ext uri="{FF2B5EF4-FFF2-40B4-BE49-F238E27FC236}">
                <a16:creationId xmlns:a16="http://schemas.microsoft.com/office/drawing/2014/main" id="{CE6A8D62-E4C0-B043-A58C-2015F4E51D69}"/>
              </a:ext>
            </a:extLst>
          </p:cNvPr>
          <p:cNvSpPr>
            <a:spLocks noGrp="1"/>
          </p:cNvSpPr>
          <p:nvPr>
            <p:ph type="sldNum" sz="quarter" idx="12"/>
          </p:nvPr>
        </p:nvSpPr>
        <p:spPr/>
        <p:txBody>
          <a:bodyPr/>
          <a:lstStyle/>
          <a:p>
            <a:fld id="{20BC3326-CFC9-C543-BEA8-0D432DAE7D06}" type="slidenum">
              <a:rPr lang="en-US" smtClean="0"/>
              <a:t>6</a:t>
            </a:fld>
            <a:endParaRPr lang="en-US"/>
          </a:p>
        </p:txBody>
      </p:sp>
      <p:sp>
        <p:nvSpPr>
          <p:cNvPr id="12" name="Rectangle 11">
            <a:extLst>
              <a:ext uri="{FF2B5EF4-FFF2-40B4-BE49-F238E27FC236}">
                <a16:creationId xmlns:a16="http://schemas.microsoft.com/office/drawing/2014/main" id="{F04A7D92-E28A-C70B-477B-E2C30108848E}"/>
              </a:ext>
            </a:extLst>
          </p:cNvPr>
          <p:cNvSpPr/>
          <p:nvPr/>
        </p:nvSpPr>
        <p:spPr>
          <a:xfrm>
            <a:off x="5077326" y="3104147"/>
            <a:ext cx="397042" cy="2358190"/>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5D3A949-36F9-E791-C275-BEC3C8FF85CD}"/>
              </a:ext>
            </a:extLst>
          </p:cNvPr>
          <p:cNvCxnSpPr>
            <a:cxnSpLocks/>
          </p:cNvCxnSpPr>
          <p:nvPr/>
        </p:nvCxnSpPr>
        <p:spPr>
          <a:xfrm>
            <a:off x="3550174" y="4997325"/>
            <a:ext cx="1442931" cy="0"/>
          </a:xfrm>
          <a:prstGeom prst="straightConnector1">
            <a:avLst/>
          </a:prstGeom>
          <a:ln w="571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54FC6B69-E13D-7FAA-A1D0-A18C3F102B7E}"/>
              </a:ext>
            </a:extLst>
          </p:cNvPr>
          <p:cNvSpPr/>
          <p:nvPr/>
        </p:nvSpPr>
        <p:spPr>
          <a:xfrm>
            <a:off x="10162674" y="2827420"/>
            <a:ext cx="533400" cy="331401"/>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F98957CF-4292-4F24-1815-F94C0E14E28E}"/>
              </a:ext>
            </a:extLst>
          </p:cNvPr>
          <p:cNvCxnSpPr>
            <a:cxnSpLocks/>
          </p:cNvCxnSpPr>
          <p:nvPr/>
        </p:nvCxnSpPr>
        <p:spPr>
          <a:xfrm flipH="1">
            <a:off x="10451431" y="2261937"/>
            <a:ext cx="244643" cy="505535"/>
          </a:xfrm>
          <a:prstGeom prst="straightConnector1">
            <a:avLst/>
          </a:prstGeom>
          <a:ln w="571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66A1D66-8E2A-8F7B-700A-A65DC7D55BC7}"/>
              </a:ext>
            </a:extLst>
          </p:cNvPr>
          <p:cNvCxnSpPr/>
          <p:nvPr/>
        </p:nvCxnSpPr>
        <p:spPr>
          <a:xfrm>
            <a:off x="5715000" y="5787190"/>
            <a:ext cx="5486400" cy="0"/>
          </a:xfrm>
          <a:prstGeom prst="straightConnector1">
            <a:avLst/>
          </a:prstGeom>
          <a:ln w="57150">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311C187-9AAF-E6F5-2412-C6E23AFF80A3}"/>
              </a:ext>
            </a:extLst>
          </p:cNvPr>
          <p:cNvSpPr txBox="1"/>
          <p:nvPr/>
        </p:nvSpPr>
        <p:spPr>
          <a:xfrm>
            <a:off x="5919835" y="5787190"/>
            <a:ext cx="5021453" cy="369332"/>
          </a:xfrm>
          <a:prstGeom prst="rect">
            <a:avLst/>
          </a:prstGeom>
          <a:noFill/>
        </p:spPr>
        <p:txBody>
          <a:bodyPr wrap="square" rtlCol="0">
            <a:spAutoFit/>
          </a:bodyPr>
          <a:lstStyle/>
          <a:p>
            <a:r>
              <a:rPr lang="en-US" i="1" dirty="0">
                <a:solidFill>
                  <a:schemeClr val="accent6"/>
                </a:solidFill>
              </a:rPr>
              <a:t>Scroll horizontally to see all columns in the grid.</a:t>
            </a:r>
          </a:p>
        </p:txBody>
      </p:sp>
    </p:spTree>
    <p:extLst>
      <p:ext uri="{BB962C8B-B14F-4D97-AF65-F5344CB8AC3E}">
        <p14:creationId xmlns:p14="http://schemas.microsoft.com/office/powerpoint/2010/main" val="3983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D4B02-B8D9-25CA-7E91-29ED84153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F0B04-2D60-7DBD-4934-4D9DD0C971B9}"/>
              </a:ext>
            </a:extLst>
          </p:cNvPr>
          <p:cNvSpPr>
            <a:spLocks noGrp="1"/>
          </p:cNvSpPr>
          <p:nvPr>
            <p:ph type="title"/>
          </p:nvPr>
        </p:nvSpPr>
        <p:spPr>
          <a:xfrm>
            <a:off x="425688" y="800632"/>
            <a:ext cx="10515600" cy="890056"/>
          </a:xfrm>
        </p:spPr>
        <p:txBody>
          <a:bodyPr/>
          <a:lstStyle/>
          <a:p>
            <a:r>
              <a:rPr lang="en-US" dirty="0"/>
              <a:t>Agency “Initiator” Review/Edit</a:t>
            </a:r>
          </a:p>
        </p:txBody>
      </p:sp>
      <p:sp>
        <p:nvSpPr>
          <p:cNvPr id="3" name="Content Placeholder 2">
            <a:extLst>
              <a:ext uri="{FF2B5EF4-FFF2-40B4-BE49-F238E27FC236}">
                <a16:creationId xmlns:a16="http://schemas.microsoft.com/office/drawing/2014/main" id="{C12A5EEA-0183-52DA-C8B9-657364DCBD61}"/>
              </a:ext>
            </a:extLst>
          </p:cNvPr>
          <p:cNvSpPr>
            <a:spLocks noGrp="1"/>
          </p:cNvSpPr>
          <p:nvPr>
            <p:ph sz="half" idx="1"/>
          </p:nvPr>
        </p:nvSpPr>
        <p:spPr>
          <a:xfrm>
            <a:off x="425688" y="1568032"/>
            <a:ext cx="11184786" cy="4489335"/>
          </a:xfrm>
        </p:spPr>
        <p:txBody>
          <a:bodyPr>
            <a:normAutofit fontScale="70000" lnSpcReduction="20000"/>
          </a:bodyPr>
          <a:lstStyle/>
          <a:p>
            <a:pPr marL="0" indent="0">
              <a:buNone/>
            </a:pPr>
            <a:r>
              <a:rPr lang="en-US" dirty="0"/>
              <a:t>Edits may be requested for certain budget details, indicated by a pencil icon:</a:t>
            </a:r>
          </a:p>
          <a:p>
            <a:pPr marL="0" indent="0">
              <a:buNone/>
            </a:pPr>
            <a:endParaRPr lang="en-US" dirty="0"/>
          </a:p>
          <a:p>
            <a:pPr marL="0" indent="0">
              <a:buNone/>
            </a:pPr>
            <a:endParaRPr lang="en-US" dirty="0"/>
          </a:p>
          <a:p>
            <a:pPr marL="514350" indent="-514350">
              <a:buFont typeface="+mj-lt"/>
              <a:buAutoNum type="arabicPeriod"/>
            </a:pPr>
            <a:r>
              <a:rPr lang="en-US" dirty="0"/>
              <a:t>AIPP (Art in Public Places) </a:t>
            </a:r>
          </a:p>
          <a:p>
            <a:pPr lvl="1"/>
            <a:r>
              <a:rPr lang="en-US" dirty="0"/>
              <a:t>If a project has AIPP, you will see 1% of the total funds in this column. You may request to remove it which will adjust your overall budget total and you will need to allocate the AIPP to a budget category. Justification is required to request an AIPP change.</a:t>
            </a:r>
          </a:p>
          <a:p>
            <a:pPr marL="514350" indent="-514350">
              <a:buFont typeface="+mj-lt"/>
              <a:buAutoNum type="arabicPeriod"/>
            </a:pPr>
            <a:r>
              <a:rPr lang="en-US" dirty="0"/>
              <a:t>Budget Categories</a:t>
            </a:r>
          </a:p>
          <a:p>
            <a:pPr lvl="1"/>
            <a:r>
              <a:rPr lang="en-US" dirty="0"/>
              <a:t>Budget is automatically entered into the 400s category, but you may request for budget to moved. If you add budget to another category, you must remove it from the 400s to ensure the total matches.</a:t>
            </a:r>
          </a:p>
          <a:p>
            <a:pPr marL="514350" indent="-514350">
              <a:buFont typeface="+mj-lt"/>
              <a:buAutoNum type="arabicPeriod"/>
            </a:pPr>
            <a:r>
              <a:rPr lang="en-US" dirty="0"/>
              <a:t>Reversion Date</a:t>
            </a:r>
          </a:p>
          <a:p>
            <a:pPr lvl="1"/>
            <a:r>
              <a:rPr lang="en-US" dirty="0"/>
              <a:t>Reversion dates may be requested to be 2-year or 4-year projects. A change here will automatically update the </a:t>
            </a:r>
            <a:r>
              <a:rPr lang="en-US" dirty="0" err="1"/>
              <a:t>BudRef</a:t>
            </a:r>
            <a:r>
              <a:rPr lang="en-US" dirty="0"/>
              <a:t> to the appropriate reversion date. Justification is required to request a reversion date change.</a:t>
            </a:r>
          </a:p>
          <a:p>
            <a:pPr marL="514350" indent="-514350">
              <a:buFont typeface="+mj-lt"/>
              <a:buAutoNum type="arabicPeriod"/>
            </a:pPr>
            <a:r>
              <a:rPr lang="en-US" dirty="0" err="1"/>
              <a:t>BudRef</a:t>
            </a:r>
            <a:endParaRPr lang="en-US" dirty="0"/>
          </a:p>
          <a:p>
            <a:pPr lvl="1"/>
            <a:r>
              <a:rPr lang="en-US" dirty="0" err="1"/>
              <a:t>BudRef</a:t>
            </a:r>
            <a:r>
              <a:rPr lang="en-US" dirty="0"/>
              <a:t> may be requested to change, which will change the corresponding reversion date. Justification is required to request a </a:t>
            </a:r>
            <a:r>
              <a:rPr lang="en-US" dirty="0" err="1"/>
              <a:t>BudRef</a:t>
            </a:r>
            <a:r>
              <a:rPr lang="en-US" dirty="0"/>
              <a:t> change.</a:t>
            </a:r>
          </a:p>
          <a:p>
            <a:pPr marL="457200" lvl="1" indent="0">
              <a:buNone/>
            </a:pPr>
            <a:endParaRPr lang="en-US" dirty="0"/>
          </a:p>
          <a:p>
            <a:pPr marL="971550" lvl="1" indent="-514350">
              <a:buFont typeface="+mj-lt"/>
              <a:buAutoNum type="arabicPeriod"/>
            </a:pPr>
            <a:endParaRPr lang="en-US" dirty="0"/>
          </a:p>
          <a:p>
            <a:pPr marL="971550" lvl="1" indent="-514350">
              <a:buFont typeface="+mj-lt"/>
              <a:buAutoNum type="arabicPeriod"/>
            </a:pPr>
            <a:endParaRPr lang="en-US" dirty="0"/>
          </a:p>
          <a:p>
            <a:pPr marL="971550" lvl="1" indent="-514350">
              <a:buFont typeface="+mj-lt"/>
              <a:buAutoNum type="arabicPeriod"/>
            </a:pPr>
            <a:endParaRPr lang="en-US" dirty="0"/>
          </a:p>
          <a:p>
            <a:pPr marL="971550" lvl="1"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6D79C437-74FC-A917-414B-A7A774C94286}"/>
              </a:ext>
            </a:extLst>
          </p:cNvPr>
          <p:cNvSpPr>
            <a:spLocks noGrp="1"/>
          </p:cNvSpPr>
          <p:nvPr>
            <p:ph type="sldNum" sz="quarter" idx="12"/>
          </p:nvPr>
        </p:nvSpPr>
        <p:spPr/>
        <p:txBody>
          <a:bodyPr/>
          <a:lstStyle/>
          <a:p>
            <a:fld id="{20BC3326-CFC9-C543-BEA8-0D432DAE7D06}" type="slidenum">
              <a:rPr lang="en-US" smtClean="0"/>
              <a:t>7</a:t>
            </a:fld>
            <a:endParaRPr lang="en-US"/>
          </a:p>
        </p:txBody>
      </p:sp>
      <p:pic>
        <p:nvPicPr>
          <p:cNvPr id="22" name="Picture 21">
            <a:extLst>
              <a:ext uri="{FF2B5EF4-FFF2-40B4-BE49-F238E27FC236}">
                <a16:creationId xmlns:a16="http://schemas.microsoft.com/office/drawing/2014/main" id="{C76EB7AF-4191-A990-F9B7-A59872F89CEA}"/>
              </a:ext>
            </a:extLst>
          </p:cNvPr>
          <p:cNvPicPr>
            <a:picLocks noChangeAspect="1"/>
          </p:cNvPicPr>
          <p:nvPr/>
        </p:nvPicPr>
        <p:blipFill>
          <a:blip r:embed="rId3"/>
          <a:stretch>
            <a:fillRect/>
          </a:stretch>
        </p:blipFill>
        <p:spPr>
          <a:xfrm>
            <a:off x="489342" y="1989671"/>
            <a:ext cx="11057477" cy="457200"/>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24" name="Straight Arrow Connector 23">
            <a:extLst>
              <a:ext uri="{FF2B5EF4-FFF2-40B4-BE49-F238E27FC236}">
                <a16:creationId xmlns:a16="http://schemas.microsoft.com/office/drawing/2014/main" id="{1B0E6A35-F9ED-D0FC-45A6-72D6DF7CC9DF}"/>
              </a:ext>
            </a:extLst>
          </p:cNvPr>
          <p:cNvCxnSpPr>
            <a:cxnSpLocks/>
          </p:cNvCxnSpPr>
          <p:nvPr/>
        </p:nvCxnSpPr>
        <p:spPr>
          <a:xfrm flipH="1">
            <a:off x="8298064" y="1828800"/>
            <a:ext cx="312536" cy="329311"/>
          </a:xfrm>
          <a:prstGeom prst="straightConnector1">
            <a:avLst/>
          </a:prstGeom>
          <a:ln w="571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52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7974D-0F24-98B4-5100-5C815711E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523C2-4ECE-DFC5-BBA9-C01F72B66415}"/>
              </a:ext>
            </a:extLst>
          </p:cNvPr>
          <p:cNvSpPr>
            <a:spLocks noGrp="1"/>
          </p:cNvSpPr>
          <p:nvPr>
            <p:ph type="title"/>
          </p:nvPr>
        </p:nvSpPr>
        <p:spPr>
          <a:xfrm>
            <a:off x="425688" y="800632"/>
            <a:ext cx="10515600" cy="890056"/>
          </a:xfrm>
        </p:spPr>
        <p:txBody>
          <a:bodyPr/>
          <a:lstStyle/>
          <a:p>
            <a:r>
              <a:rPr lang="en-US" dirty="0"/>
              <a:t>Agency “Initiator” Review/Edit</a:t>
            </a:r>
          </a:p>
        </p:txBody>
      </p:sp>
      <p:sp>
        <p:nvSpPr>
          <p:cNvPr id="3" name="Content Placeholder 2">
            <a:extLst>
              <a:ext uri="{FF2B5EF4-FFF2-40B4-BE49-F238E27FC236}">
                <a16:creationId xmlns:a16="http://schemas.microsoft.com/office/drawing/2014/main" id="{E85E69C5-C235-FB5F-D7AE-C1F932E404E2}"/>
              </a:ext>
            </a:extLst>
          </p:cNvPr>
          <p:cNvSpPr>
            <a:spLocks noGrp="1"/>
          </p:cNvSpPr>
          <p:nvPr>
            <p:ph sz="half" idx="1"/>
          </p:nvPr>
        </p:nvSpPr>
        <p:spPr>
          <a:xfrm>
            <a:off x="531313" y="1706030"/>
            <a:ext cx="3842084" cy="4351338"/>
          </a:xfrm>
        </p:spPr>
        <p:txBody>
          <a:bodyPr/>
          <a:lstStyle/>
          <a:p>
            <a:pPr marL="0" indent="0">
              <a:buNone/>
            </a:pPr>
            <a:r>
              <a:rPr lang="en-US" dirty="0"/>
              <a:t>For AIPP and Reversion Date/Bud Ref change requests, you will be prompted to enter justification for the change as you certify the row:</a:t>
            </a:r>
          </a:p>
        </p:txBody>
      </p:sp>
      <p:sp>
        <p:nvSpPr>
          <p:cNvPr id="5" name="Slide Number Placeholder 4">
            <a:extLst>
              <a:ext uri="{FF2B5EF4-FFF2-40B4-BE49-F238E27FC236}">
                <a16:creationId xmlns:a16="http://schemas.microsoft.com/office/drawing/2014/main" id="{5598EA1F-A02A-71A9-9FBF-D3621F9C8081}"/>
              </a:ext>
            </a:extLst>
          </p:cNvPr>
          <p:cNvSpPr>
            <a:spLocks noGrp="1"/>
          </p:cNvSpPr>
          <p:nvPr>
            <p:ph type="sldNum" sz="quarter" idx="12"/>
          </p:nvPr>
        </p:nvSpPr>
        <p:spPr/>
        <p:txBody>
          <a:bodyPr/>
          <a:lstStyle/>
          <a:p>
            <a:fld id="{20BC3326-CFC9-C543-BEA8-0D432DAE7D06}" type="slidenum">
              <a:rPr lang="en-US" smtClean="0"/>
              <a:t>8</a:t>
            </a:fld>
            <a:endParaRPr lang="en-US"/>
          </a:p>
        </p:txBody>
      </p:sp>
      <p:sp>
        <p:nvSpPr>
          <p:cNvPr id="17" name="Rectangle 16">
            <a:extLst>
              <a:ext uri="{FF2B5EF4-FFF2-40B4-BE49-F238E27FC236}">
                <a16:creationId xmlns:a16="http://schemas.microsoft.com/office/drawing/2014/main" id="{EDB01D99-6578-F82E-2BC5-B875C832301F}"/>
              </a:ext>
            </a:extLst>
          </p:cNvPr>
          <p:cNvSpPr/>
          <p:nvPr/>
        </p:nvSpPr>
        <p:spPr>
          <a:xfrm>
            <a:off x="10162674" y="2827420"/>
            <a:ext cx="533400" cy="331401"/>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FC5D6C82-0EEE-34C7-436B-28C3328807FB}"/>
              </a:ext>
            </a:extLst>
          </p:cNvPr>
          <p:cNvCxnSpPr>
            <a:cxnSpLocks/>
          </p:cNvCxnSpPr>
          <p:nvPr/>
        </p:nvCxnSpPr>
        <p:spPr>
          <a:xfrm flipH="1">
            <a:off x="10451431" y="2261937"/>
            <a:ext cx="244643" cy="505535"/>
          </a:xfrm>
          <a:prstGeom prst="straightConnector1">
            <a:avLst/>
          </a:prstGeom>
          <a:ln w="571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pic>
        <p:nvPicPr>
          <p:cNvPr id="8" name="Content Placeholder 7">
            <a:extLst>
              <a:ext uri="{FF2B5EF4-FFF2-40B4-BE49-F238E27FC236}">
                <a16:creationId xmlns:a16="http://schemas.microsoft.com/office/drawing/2014/main" id="{29969231-705A-8AF4-CCC2-CE28B8328FBD}"/>
              </a:ext>
            </a:extLst>
          </p:cNvPr>
          <p:cNvPicPr>
            <a:picLocks noGrp="1" noChangeAspect="1"/>
          </p:cNvPicPr>
          <p:nvPr>
            <p:ph sz="half" idx="2"/>
          </p:nvPr>
        </p:nvPicPr>
        <p:blipFill>
          <a:blip r:embed="rId3"/>
          <a:stretch>
            <a:fillRect/>
          </a:stretch>
        </p:blipFill>
        <p:spPr>
          <a:xfrm>
            <a:off x="4304646" y="1706030"/>
            <a:ext cx="7356041" cy="374751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05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37FE-273B-2784-BD4A-A9E259431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97773-8017-2229-2352-7929C7D1F216}"/>
              </a:ext>
            </a:extLst>
          </p:cNvPr>
          <p:cNvSpPr>
            <a:spLocks noGrp="1"/>
          </p:cNvSpPr>
          <p:nvPr>
            <p:ph type="title"/>
          </p:nvPr>
        </p:nvSpPr>
        <p:spPr>
          <a:xfrm>
            <a:off x="425688" y="800632"/>
            <a:ext cx="10515600" cy="890056"/>
          </a:xfrm>
        </p:spPr>
        <p:txBody>
          <a:bodyPr/>
          <a:lstStyle/>
          <a:p>
            <a:r>
              <a:rPr lang="en-US" dirty="0"/>
              <a:t>Agency “Initiator” Review/Edit</a:t>
            </a:r>
          </a:p>
        </p:txBody>
      </p:sp>
      <p:sp>
        <p:nvSpPr>
          <p:cNvPr id="5" name="Slide Number Placeholder 4">
            <a:extLst>
              <a:ext uri="{FF2B5EF4-FFF2-40B4-BE49-F238E27FC236}">
                <a16:creationId xmlns:a16="http://schemas.microsoft.com/office/drawing/2014/main" id="{74650CDC-748D-171A-FFAA-AD7C7C23F4D8}"/>
              </a:ext>
            </a:extLst>
          </p:cNvPr>
          <p:cNvSpPr>
            <a:spLocks noGrp="1"/>
          </p:cNvSpPr>
          <p:nvPr>
            <p:ph type="sldNum" sz="quarter" idx="12"/>
          </p:nvPr>
        </p:nvSpPr>
        <p:spPr/>
        <p:txBody>
          <a:bodyPr/>
          <a:lstStyle/>
          <a:p>
            <a:fld id="{20BC3326-CFC9-C543-BEA8-0D432DAE7D06}" type="slidenum">
              <a:rPr lang="en-US" smtClean="0"/>
              <a:t>9</a:t>
            </a:fld>
            <a:endParaRPr lang="en-US"/>
          </a:p>
        </p:txBody>
      </p:sp>
      <p:pic>
        <p:nvPicPr>
          <p:cNvPr id="19" name="Picture 18">
            <a:extLst>
              <a:ext uri="{FF2B5EF4-FFF2-40B4-BE49-F238E27FC236}">
                <a16:creationId xmlns:a16="http://schemas.microsoft.com/office/drawing/2014/main" id="{EADEEB50-FC27-75C7-BA4C-8914FD904B38}"/>
              </a:ext>
            </a:extLst>
          </p:cNvPr>
          <p:cNvPicPr>
            <a:picLocks noChangeAspect="1"/>
          </p:cNvPicPr>
          <p:nvPr/>
        </p:nvPicPr>
        <p:blipFill>
          <a:blip r:embed="rId3"/>
          <a:stretch>
            <a:fillRect/>
          </a:stretch>
        </p:blipFill>
        <p:spPr>
          <a:xfrm>
            <a:off x="5125453" y="1837657"/>
            <a:ext cx="6783712" cy="164899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A5C0EDE9-FCD3-9E79-2594-9901F0F70AAC}"/>
              </a:ext>
            </a:extLst>
          </p:cNvPr>
          <p:cNvSpPr>
            <a:spLocks noGrp="1"/>
          </p:cNvSpPr>
          <p:nvPr>
            <p:ph sz="half" idx="1"/>
          </p:nvPr>
        </p:nvSpPr>
        <p:spPr>
          <a:xfrm>
            <a:off x="425688" y="1825625"/>
            <a:ext cx="4699765" cy="4351338"/>
          </a:xfrm>
        </p:spPr>
        <p:txBody>
          <a:bodyPr>
            <a:normAutofit fontScale="92500" lnSpcReduction="20000"/>
          </a:bodyPr>
          <a:lstStyle/>
          <a:p>
            <a:pPr marL="0" indent="0">
              <a:buNone/>
            </a:pPr>
            <a:r>
              <a:rPr lang="en-US" dirty="0"/>
              <a:t>As you make updates, the grid will reflect changes requested through color-coded highlights:</a:t>
            </a:r>
          </a:p>
          <a:p>
            <a:r>
              <a:rPr lang="en-US" dirty="0"/>
              <a:t>Green = Certified with no change</a:t>
            </a:r>
          </a:p>
          <a:p>
            <a:r>
              <a:rPr lang="en-US" dirty="0"/>
              <a:t>Green + Yellow = Certified with changes</a:t>
            </a:r>
          </a:p>
          <a:p>
            <a:r>
              <a:rPr lang="en-US" dirty="0"/>
              <a:t>Yellow = Change made and not certified</a:t>
            </a:r>
          </a:p>
          <a:p>
            <a:r>
              <a:rPr lang="en-US" dirty="0"/>
              <a:t>Red + yellow = Unacceptable change made and not certified</a:t>
            </a:r>
          </a:p>
        </p:txBody>
      </p:sp>
      <p:sp>
        <p:nvSpPr>
          <p:cNvPr id="8" name="TextBox 7">
            <a:extLst>
              <a:ext uri="{FF2B5EF4-FFF2-40B4-BE49-F238E27FC236}">
                <a16:creationId xmlns:a16="http://schemas.microsoft.com/office/drawing/2014/main" id="{49FB740F-7B17-AAC3-218A-B0B6749E71FF}"/>
              </a:ext>
            </a:extLst>
          </p:cNvPr>
          <p:cNvSpPr txBox="1"/>
          <p:nvPr/>
        </p:nvSpPr>
        <p:spPr>
          <a:xfrm>
            <a:off x="5467304" y="3633621"/>
            <a:ext cx="6100010" cy="646331"/>
          </a:xfrm>
          <a:prstGeom prst="rect">
            <a:avLst/>
          </a:prstGeom>
          <a:noFill/>
        </p:spPr>
        <p:txBody>
          <a:bodyPr wrap="square">
            <a:spAutoFit/>
          </a:bodyPr>
          <a:lstStyle/>
          <a:p>
            <a:pPr marL="0" indent="0">
              <a:buNone/>
            </a:pPr>
            <a:r>
              <a:rPr lang="en-US" b="1" i="1" dirty="0">
                <a:solidFill>
                  <a:schemeClr val="accent6"/>
                </a:solidFill>
              </a:rPr>
              <a:t>***Changes will not save automatically – you must certify before leaving the page to save your changes!</a:t>
            </a:r>
          </a:p>
        </p:txBody>
      </p:sp>
    </p:spTree>
    <p:extLst>
      <p:ext uri="{BB962C8B-B14F-4D97-AF65-F5344CB8AC3E}">
        <p14:creationId xmlns:p14="http://schemas.microsoft.com/office/powerpoint/2010/main" val="1425002677"/>
      </p:ext>
    </p:extLst>
  </p:cSld>
  <p:clrMapOvr>
    <a:masterClrMapping/>
  </p:clrMapOvr>
</p:sld>
</file>

<file path=ppt/theme/theme1.xml><?xml version="1.0" encoding="utf-8"?>
<a:theme xmlns:a="http://schemas.openxmlformats.org/drawingml/2006/main" name="1_Office Theme">
  <a:themeElements>
    <a:clrScheme name="Custom 2">
      <a:dk1>
        <a:srgbClr val="000000"/>
      </a:dk1>
      <a:lt1>
        <a:srgbClr val="FFFFFF"/>
      </a:lt1>
      <a:dk2>
        <a:srgbClr val="0E2841"/>
      </a:dk2>
      <a:lt2>
        <a:srgbClr val="E8E8E8"/>
      </a:lt2>
      <a:accent1>
        <a:srgbClr val="165351"/>
      </a:accent1>
      <a:accent2>
        <a:srgbClr val="DE6225"/>
      </a:accent2>
      <a:accent3>
        <a:srgbClr val="156082"/>
      </a:accent3>
      <a:accent4>
        <a:srgbClr val="E19133"/>
      </a:accent4>
      <a:accent5>
        <a:srgbClr val="D36257"/>
      </a:accent5>
      <a:accent6>
        <a:srgbClr val="545D9B"/>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d2c0709-9aa1-4f20-b37e-a7e8f21f30d0" xsi:nil="true"/>
    <lcf76f155ced4ddcb4097134ff3c332f xmlns="90a19808-9190-45d1-9612-d10dc1c5b28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1416D7273C24428E9DDC6986718BCC" ma:contentTypeVersion="13" ma:contentTypeDescription="Create a new document." ma:contentTypeScope="" ma:versionID="bd5d1e445b832b93f44ea14d8fd777a4">
  <xsd:schema xmlns:xsd="http://www.w3.org/2001/XMLSchema" xmlns:xs="http://www.w3.org/2001/XMLSchema" xmlns:p="http://schemas.microsoft.com/office/2006/metadata/properties" xmlns:ns2="90a19808-9190-45d1-9612-d10dc1c5b28b" xmlns:ns3="6d2c0709-9aa1-4f20-b37e-a7e8f21f30d0" targetNamespace="http://schemas.microsoft.com/office/2006/metadata/properties" ma:root="true" ma:fieldsID="4fa54d2c3e26da0a9b293628a49140c2" ns2:_="" ns3:_="">
    <xsd:import namespace="90a19808-9190-45d1-9612-d10dc1c5b28b"/>
    <xsd:import namespace="6d2c0709-9aa1-4f20-b37e-a7e8f21f30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a19808-9190-45d1-9612-d10dc1c5b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2c0709-9aa1-4f20-b37e-a7e8f21f30d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7d1c781-3621-49db-a26d-c221256dd612}" ma:internalName="TaxCatchAll" ma:showField="CatchAllData" ma:web="6d2c0709-9aa1-4f20-b37e-a7e8f21f30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851E0B-F4A6-45C6-86CD-6F048F361DEE}">
  <ds:schemaRefs>
    <ds:schemaRef ds:uri="http://schemas.microsoft.com/sharepoint/v3/contenttype/forms"/>
  </ds:schemaRefs>
</ds:datastoreItem>
</file>

<file path=customXml/itemProps2.xml><?xml version="1.0" encoding="utf-8"?>
<ds:datastoreItem xmlns:ds="http://schemas.openxmlformats.org/officeDocument/2006/customXml" ds:itemID="{55329C4F-C463-4BB8-B988-B35502F19EA0}">
  <ds:schemaRefs>
    <ds:schemaRef ds:uri="6d2c0709-9aa1-4f20-b37e-a7e8f21f30d0"/>
    <ds:schemaRef ds:uri="90a19808-9190-45d1-9612-d10dc1c5b2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B2A926-280A-48E2-8086-FDEED2E19187}">
  <ds:schemaRefs>
    <ds:schemaRef ds:uri="6d2c0709-9aa1-4f20-b37e-a7e8f21f30d0"/>
    <ds:schemaRef ds:uri="90a19808-9190-45d1-9612-d10dc1c5b2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31113</TotalTime>
  <Words>621</Words>
  <Application>Microsoft Macintosh PowerPoint</Application>
  <PresentationFormat>Widescreen</PresentationFormat>
  <Paragraphs>73</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ExtraBold</vt:lpstr>
      <vt:lpstr>Aptos Light</vt:lpstr>
      <vt:lpstr>Aptos SemiBold</vt:lpstr>
      <vt:lpstr>Arial</vt:lpstr>
      <vt:lpstr>1_Office Theme</vt:lpstr>
      <vt:lpstr>PowerPoint Presentation</vt:lpstr>
      <vt:lpstr>Budget Sheets and  Agency Workflow</vt:lpstr>
      <vt:lpstr>Budget Sheets</vt:lpstr>
      <vt:lpstr>Agency Workflow</vt:lpstr>
      <vt:lpstr>Agency Initiator Review/Edit</vt:lpstr>
      <vt:lpstr>Agency “Initiator” Review/Edit</vt:lpstr>
      <vt:lpstr>Agency “Initiator” Review/Edit</vt:lpstr>
      <vt:lpstr>Agency “Initiator” Review/Edit</vt:lpstr>
      <vt:lpstr>Agency “Initiator” Review/Edit</vt:lpstr>
      <vt:lpstr>Agency “Initiator” Review/Edit</vt:lpstr>
      <vt:lpstr>Agency Approver Functions</vt:lpstr>
      <vt:lpstr>Agency “Approver” Review/Edit</vt:lpstr>
      <vt:lpstr>Agency “Approver” Review/Edit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Breanna Henley</dc:creator>
  <cp:lastModifiedBy>Breanna Henley</cp:lastModifiedBy>
  <cp:revision>9</cp:revision>
  <dcterms:created xsi:type="dcterms:W3CDTF">2025-03-31T17:18:45Z</dcterms:created>
  <dcterms:modified xsi:type="dcterms:W3CDTF">2026-07-07T21:01:15Z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0x010100C71416D7273C24428E9DDC6986718BCC</vt:lpwstr>
  </property>
  <property fmtid="{D5CDD505-2E9C-101B-9397-08002B2CF9AE}" pid="3" name="MediaServiceImageTags">
    <vt:lpwstr/>
  </property>
</Properties>
</file>