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73" r:id="rId3"/>
    <p:sldId id="258" r:id="rId4"/>
    <p:sldId id="289" r:id="rId5"/>
    <p:sldId id="295" r:id="rId6"/>
    <p:sldId id="286" r:id="rId7"/>
    <p:sldId id="280" r:id="rId8"/>
    <p:sldId id="257" r:id="rId9"/>
    <p:sldId id="266" r:id="rId10"/>
    <p:sldId id="281" r:id="rId11"/>
    <p:sldId id="306" r:id="rId12"/>
    <p:sldId id="303" r:id="rId13"/>
    <p:sldId id="305" r:id="rId14"/>
    <p:sldId id="260" r:id="rId15"/>
    <p:sldId id="262" r:id="rId16"/>
    <p:sldId id="263" r:id="rId17"/>
    <p:sldId id="282" r:id="rId18"/>
    <p:sldId id="307" r:id="rId19"/>
    <p:sldId id="297" r:id="rId20"/>
    <p:sldId id="298" r:id="rId21"/>
    <p:sldId id="299" r:id="rId22"/>
    <p:sldId id="283" r:id="rId23"/>
    <p:sldId id="284" r:id="rId24"/>
    <p:sldId id="300" r:id="rId25"/>
    <p:sldId id="285" r:id="rId26"/>
    <p:sldId id="287" r:id="rId27"/>
    <p:sldId id="288" r:id="rId28"/>
    <p:sldId id="301" r:id="rId29"/>
    <p:sldId id="290" r:id="rId30"/>
    <p:sldId id="304" r:id="rId31"/>
    <p:sldId id="308" r:id="rId32"/>
    <p:sldId id="302"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DDCAA82-EA1E-4362-B193-DAD982055EF1}">
          <p14:sldIdLst>
            <p14:sldId id="256"/>
            <p14:sldId id="273"/>
            <p14:sldId id="258"/>
          </p14:sldIdLst>
        </p14:section>
        <p14:section name="Roles" id="{D97F3AAE-D4E7-4F50-8B67-BD7BC904350D}">
          <p14:sldIdLst>
            <p14:sldId id="289"/>
            <p14:sldId id="295"/>
          </p14:sldIdLst>
        </p14:section>
        <p14:section name="Viewing Projects" id="{DC4AFEC9-AE81-4890-A3FF-6C94A9A80DA9}">
          <p14:sldIdLst>
            <p14:sldId id="286"/>
            <p14:sldId id="280"/>
            <p14:sldId id="257"/>
          </p14:sldIdLst>
        </p14:section>
        <p14:section name="Agency - Draw Requests" id="{A106A3E5-BB12-4987-A561-F0A6B1839C45}">
          <p14:sldIdLst>
            <p14:sldId id="266"/>
            <p14:sldId id="281"/>
            <p14:sldId id="306"/>
            <p14:sldId id="303"/>
            <p14:sldId id="305"/>
            <p14:sldId id="260"/>
            <p14:sldId id="262"/>
            <p14:sldId id="263"/>
            <p14:sldId id="282"/>
            <p14:sldId id="307"/>
          </p14:sldIdLst>
        </p14:section>
        <p14:section name="Reversions" id="{E0C47E3D-B8F7-468B-9808-DC74B8C3CEC1}">
          <p14:sldIdLst>
            <p14:sldId id="297"/>
            <p14:sldId id="298"/>
            <p14:sldId id="299"/>
            <p14:sldId id="283"/>
            <p14:sldId id="284"/>
            <p14:sldId id="300"/>
            <p14:sldId id="285"/>
            <p14:sldId id="287"/>
            <p14:sldId id="288"/>
            <p14:sldId id="301"/>
            <p14:sldId id="290"/>
            <p14:sldId id="304"/>
            <p14:sldId id="308"/>
            <p14:sldId id="30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E401F3-E494-656E-2F4D-78F782D0178C}" name="Breanna Henley" initials="BH" userId="S::breanna@rtsolutions.com::5e2a603a-4255-4920-bff0-02863057f1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B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A21B71-B195-1E43-AF1D-5E7F12057055}" v="559" dt="2026-06-10T15:22:44.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2"/>
    <p:restoredTop sz="94684"/>
  </p:normalViewPr>
  <p:slideViewPr>
    <p:cSldViewPr snapToGrid="0">
      <p:cViewPr varScale="1">
        <p:scale>
          <a:sx n="122" d="100"/>
          <a:sy n="122" d="100"/>
        </p:scale>
        <p:origin x="2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724CB-1F19-4CE0-B429-92087C745913}" type="datetimeFigureOut">
              <a:rPr lang="en-US" smtClean="0"/>
              <a:t>6/26/26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AC5EF-F64A-460A-8F2D-2A24316107BB}" type="slidenum">
              <a:rPr lang="en-US" smtClean="0"/>
              <a:t>‹#›</a:t>
            </a:fld>
            <a:endParaRPr lang="en-US"/>
          </a:p>
        </p:txBody>
      </p:sp>
    </p:spTree>
    <p:extLst>
      <p:ext uri="{BB962C8B-B14F-4D97-AF65-F5344CB8AC3E}">
        <p14:creationId xmlns:p14="http://schemas.microsoft.com/office/powerpoint/2010/main" val="3897765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3AC5EF-F64A-460A-8F2D-2A24316107BB}" type="slidenum">
              <a:rPr lang="en-US" smtClean="0"/>
              <a:t>1</a:t>
            </a:fld>
            <a:endParaRPr lang="en-US"/>
          </a:p>
        </p:txBody>
      </p:sp>
    </p:spTree>
    <p:extLst>
      <p:ext uri="{BB962C8B-B14F-4D97-AF65-F5344CB8AC3E}">
        <p14:creationId xmlns:p14="http://schemas.microsoft.com/office/powerpoint/2010/main" val="1412648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3AC5EF-F64A-460A-8F2D-2A24316107BB}" type="slidenum">
              <a:rPr lang="en-US" smtClean="0"/>
              <a:t>2</a:t>
            </a:fld>
            <a:endParaRPr lang="en-US"/>
          </a:p>
        </p:txBody>
      </p:sp>
    </p:spTree>
    <p:extLst>
      <p:ext uri="{BB962C8B-B14F-4D97-AF65-F5344CB8AC3E}">
        <p14:creationId xmlns:p14="http://schemas.microsoft.com/office/powerpoint/2010/main" val="1740597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302940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104308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610244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283866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1530271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839788" y="966158"/>
            <a:ext cx="5157787" cy="5223505"/>
          </a:xfrm>
        </p:spPr>
        <p:txBody>
          <a:bodyPr/>
          <a:lstStyle>
            <a:lvl1pPr marL="0" indent="0">
              <a:buNone/>
              <a:defRPr>
                <a:latin typeface="Aptos ExtraBold" panose="020B0004020202020204" pitchFamily="34" charset="0"/>
              </a:defRPr>
            </a:lvl1pPr>
          </a:lstStyle>
          <a:p>
            <a:pPr lvl="0"/>
            <a:r>
              <a:rPr lang="en-US">
                <a:latin typeface="Aptos SemiBold" panose="020B0004020202020204" pitchFamily="34" charset="0"/>
              </a:rPr>
              <a:t>Header</a:t>
            </a:r>
          </a:p>
          <a:p>
            <a:pPr lvl="0"/>
            <a:endParaRPr lang="en-US">
              <a:latin typeface="Aptos SemiBold" panose="020B0004020202020204" pitchFamily="34" charset="0"/>
            </a:endParaRPr>
          </a:p>
          <a:p>
            <a:pPr lvl="0"/>
            <a:r>
              <a:rPr lang="en-US">
                <a:latin typeface="+mn-lt"/>
              </a:rPr>
              <a:t>Body</a:t>
            </a:r>
            <a:endParaRPr lang="en-US"/>
          </a:p>
        </p:txBody>
      </p:sp>
      <p:sp>
        <p:nvSpPr>
          <p:cNvPr id="6" name="Content Placeholder 5"/>
          <p:cNvSpPr>
            <a:spLocks noGrp="1"/>
          </p:cNvSpPr>
          <p:nvPr>
            <p:ph sz="quarter" idx="4"/>
          </p:nvPr>
        </p:nvSpPr>
        <p:spPr>
          <a:xfrm>
            <a:off x="6172200" y="966158"/>
            <a:ext cx="5183188" cy="522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0BC3326-CFC9-C543-BEA8-0D432DAE7D06}" type="slidenum">
              <a:rPr lang="en-US" smtClean="0"/>
              <a:t>‹#›</a:t>
            </a:fld>
            <a:endParaRPr lang="en-US"/>
          </a:p>
        </p:txBody>
      </p:sp>
      <p:sp>
        <p:nvSpPr>
          <p:cNvPr id="11" name="Rectangle 10">
            <a:extLst>
              <a:ext uri="{FF2B5EF4-FFF2-40B4-BE49-F238E27FC236}">
                <a16:creationId xmlns:a16="http://schemas.microsoft.com/office/drawing/2014/main" id="{8C93EE98-4CEE-1112-5658-1C4115BCA61D}"/>
              </a:ext>
            </a:extLst>
          </p:cNvPr>
          <p:cNvSpPr/>
          <p:nvPr userDrawn="1"/>
        </p:nvSpPr>
        <p:spPr>
          <a:xfrm>
            <a:off x="945544" y="1695770"/>
            <a:ext cx="766619" cy="714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42043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1855109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91215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BC3326-CFC9-C543-BEA8-0D432DAE7D06}" type="slidenum">
              <a:rPr lang="en-US" smtClean="0"/>
              <a:t>‹#›</a:t>
            </a:fld>
            <a:endParaRPr lang="en-US"/>
          </a:p>
        </p:txBody>
      </p:sp>
      <p:sp>
        <p:nvSpPr>
          <p:cNvPr id="2" name="TextBox 1">
            <a:extLst>
              <a:ext uri="{FF2B5EF4-FFF2-40B4-BE49-F238E27FC236}">
                <a16:creationId xmlns:a16="http://schemas.microsoft.com/office/drawing/2014/main" id="{65BAB751-024A-BB99-83ED-535A0A8CDB77}"/>
              </a:ext>
            </a:extLst>
          </p:cNvPr>
          <p:cNvSpPr txBox="1"/>
          <p:nvPr userDrawn="1"/>
        </p:nvSpPr>
        <p:spPr>
          <a:xfrm>
            <a:off x="492316" y="753734"/>
            <a:ext cx="9065484" cy="1477328"/>
          </a:xfrm>
          <a:prstGeom prst="rect">
            <a:avLst/>
          </a:prstGeom>
          <a:noFill/>
        </p:spPr>
        <p:txBody>
          <a:bodyPr wrap="square" rtlCol="0">
            <a:spAutoFit/>
          </a:bodyPr>
          <a:lstStyle/>
          <a:p>
            <a:r>
              <a:rPr lang="en-US" sz="3600" b="1">
                <a:latin typeface="Aptos ExtraBold" panose="020B0004020202020204" pitchFamily="34" charset="0"/>
              </a:rPr>
              <a:t>Header</a:t>
            </a:r>
          </a:p>
          <a:p>
            <a:endParaRPr lang="en-US"/>
          </a:p>
          <a:p>
            <a:endParaRPr lang="en-US"/>
          </a:p>
          <a:p>
            <a:r>
              <a:rPr lang="en-US"/>
              <a:t>Body</a:t>
            </a:r>
          </a:p>
        </p:txBody>
      </p:sp>
      <p:sp>
        <p:nvSpPr>
          <p:cNvPr id="3" name="Rectangle 2">
            <a:extLst>
              <a:ext uri="{FF2B5EF4-FFF2-40B4-BE49-F238E27FC236}">
                <a16:creationId xmlns:a16="http://schemas.microsoft.com/office/drawing/2014/main" id="{C97B3584-5825-D4C8-E4BE-A09C189045F5}"/>
              </a:ext>
            </a:extLst>
          </p:cNvPr>
          <p:cNvSpPr/>
          <p:nvPr userDrawn="1"/>
        </p:nvSpPr>
        <p:spPr>
          <a:xfrm>
            <a:off x="610937" y="3034877"/>
            <a:ext cx="2693289" cy="30347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a:t>Header</a:t>
            </a:r>
          </a:p>
          <a:p>
            <a:endParaRPr lang="en-US" sz="1400"/>
          </a:p>
          <a:p>
            <a:r>
              <a:rPr lang="en-US" sz="1400"/>
              <a:t>Body</a:t>
            </a:r>
          </a:p>
        </p:txBody>
      </p:sp>
      <p:sp>
        <p:nvSpPr>
          <p:cNvPr id="5" name="Rectangle 4">
            <a:extLst>
              <a:ext uri="{FF2B5EF4-FFF2-40B4-BE49-F238E27FC236}">
                <a16:creationId xmlns:a16="http://schemas.microsoft.com/office/drawing/2014/main" id="{96EAB3B0-DD1C-98E7-883F-52C539E2ADAF}"/>
              </a:ext>
            </a:extLst>
          </p:cNvPr>
          <p:cNvSpPr/>
          <p:nvPr userDrawn="1"/>
        </p:nvSpPr>
        <p:spPr>
          <a:xfrm>
            <a:off x="6182249" y="3034877"/>
            <a:ext cx="2693289" cy="303473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a:t>Header</a:t>
            </a:r>
          </a:p>
          <a:p>
            <a:endParaRPr lang="en-US" sz="1400"/>
          </a:p>
          <a:p>
            <a:r>
              <a:rPr lang="en-US" sz="1400"/>
              <a:t>Body</a:t>
            </a:r>
          </a:p>
        </p:txBody>
      </p:sp>
      <p:sp>
        <p:nvSpPr>
          <p:cNvPr id="6" name="Rectangle 5">
            <a:extLst>
              <a:ext uri="{FF2B5EF4-FFF2-40B4-BE49-F238E27FC236}">
                <a16:creationId xmlns:a16="http://schemas.microsoft.com/office/drawing/2014/main" id="{EAD07EED-5B61-C986-C3C3-2ED7D641D4A1}"/>
              </a:ext>
            </a:extLst>
          </p:cNvPr>
          <p:cNvSpPr/>
          <p:nvPr userDrawn="1"/>
        </p:nvSpPr>
        <p:spPr>
          <a:xfrm>
            <a:off x="3396593" y="3034876"/>
            <a:ext cx="2693289" cy="303473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a:t>Header</a:t>
            </a:r>
          </a:p>
          <a:p>
            <a:endParaRPr lang="en-US" sz="1400"/>
          </a:p>
          <a:p>
            <a:r>
              <a:rPr lang="en-US" sz="1400"/>
              <a:t>Body</a:t>
            </a:r>
          </a:p>
        </p:txBody>
      </p:sp>
      <p:sp>
        <p:nvSpPr>
          <p:cNvPr id="7" name="Rectangle 6">
            <a:extLst>
              <a:ext uri="{FF2B5EF4-FFF2-40B4-BE49-F238E27FC236}">
                <a16:creationId xmlns:a16="http://schemas.microsoft.com/office/drawing/2014/main" id="{715F4F3B-76E2-8FF2-A232-339782D95608}"/>
              </a:ext>
            </a:extLst>
          </p:cNvPr>
          <p:cNvSpPr/>
          <p:nvPr userDrawn="1"/>
        </p:nvSpPr>
        <p:spPr>
          <a:xfrm>
            <a:off x="8967906" y="3034876"/>
            <a:ext cx="2693289" cy="303473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a:t>Header</a:t>
            </a:r>
          </a:p>
          <a:p>
            <a:endParaRPr lang="en-US" sz="1400"/>
          </a:p>
          <a:p>
            <a:r>
              <a:rPr lang="en-US" sz="1400"/>
              <a:t>Body</a:t>
            </a:r>
          </a:p>
        </p:txBody>
      </p:sp>
      <p:sp>
        <p:nvSpPr>
          <p:cNvPr id="8" name="Oval 7">
            <a:extLst>
              <a:ext uri="{FF2B5EF4-FFF2-40B4-BE49-F238E27FC236}">
                <a16:creationId xmlns:a16="http://schemas.microsoft.com/office/drawing/2014/main" id="{630972F9-1ED9-E2C7-8378-4FB55461CA54}"/>
              </a:ext>
            </a:extLst>
          </p:cNvPr>
          <p:cNvSpPr/>
          <p:nvPr userDrawn="1"/>
        </p:nvSpPr>
        <p:spPr>
          <a:xfrm>
            <a:off x="5613165" y="3096922"/>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latin typeface="Aptos Light" panose="020B0004020202020204" pitchFamily="34" charset="0"/>
              </a:rPr>
              <a:t>2</a:t>
            </a:r>
          </a:p>
        </p:txBody>
      </p:sp>
      <p:sp>
        <p:nvSpPr>
          <p:cNvPr id="9" name="Oval 8">
            <a:extLst>
              <a:ext uri="{FF2B5EF4-FFF2-40B4-BE49-F238E27FC236}">
                <a16:creationId xmlns:a16="http://schemas.microsoft.com/office/drawing/2014/main" id="{83B90187-6572-3AA8-AE24-B67E4FF68B31}"/>
              </a:ext>
            </a:extLst>
          </p:cNvPr>
          <p:cNvSpPr/>
          <p:nvPr userDrawn="1"/>
        </p:nvSpPr>
        <p:spPr>
          <a:xfrm>
            <a:off x="2823713" y="3096921"/>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latin typeface="Aptos Light" panose="020B0004020202020204" pitchFamily="34" charset="0"/>
              </a:rPr>
              <a:t>1</a:t>
            </a:r>
          </a:p>
        </p:txBody>
      </p:sp>
      <p:sp>
        <p:nvSpPr>
          <p:cNvPr id="10" name="Oval 9">
            <a:extLst>
              <a:ext uri="{FF2B5EF4-FFF2-40B4-BE49-F238E27FC236}">
                <a16:creationId xmlns:a16="http://schemas.microsoft.com/office/drawing/2014/main" id="{D2258820-B3D0-7460-4E44-69FBE947DF98}"/>
              </a:ext>
            </a:extLst>
          </p:cNvPr>
          <p:cNvSpPr/>
          <p:nvPr userDrawn="1"/>
        </p:nvSpPr>
        <p:spPr>
          <a:xfrm>
            <a:off x="8395026" y="3096921"/>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latin typeface="Aptos Light" panose="020B0004020202020204" pitchFamily="34" charset="0"/>
              </a:rPr>
              <a:t>3</a:t>
            </a:r>
          </a:p>
        </p:txBody>
      </p:sp>
      <p:sp>
        <p:nvSpPr>
          <p:cNvPr id="11" name="Rectangle 10">
            <a:extLst>
              <a:ext uri="{FF2B5EF4-FFF2-40B4-BE49-F238E27FC236}">
                <a16:creationId xmlns:a16="http://schemas.microsoft.com/office/drawing/2014/main" id="{861373CF-5BDE-3B0A-D2BC-E74771E2CAA1}"/>
              </a:ext>
            </a:extLst>
          </p:cNvPr>
          <p:cNvSpPr/>
          <p:nvPr userDrawn="1"/>
        </p:nvSpPr>
        <p:spPr>
          <a:xfrm>
            <a:off x="570871" y="1557548"/>
            <a:ext cx="766619" cy="714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AE7A3E9-39ED-5CE1-B49E-AA0BCFFC2D8E}"/>
              </a:ext>
            </a:extLst>
          </p:cNvPr>
          <p:cNvSpPr/>
          <p:nvPr userDrawn="1"/>
        </p:nvSpPr>
        <p:spPr>
          <a:xfrm>
            <a:off x="11198262" y="3096921"/>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latin typeface="Aptos Light" panose="020B0004020202020204" pitchFamily="34" charset="0"/>
              </a:rPr>
              <a:t>4</a:t>
            </a:r>
          </a:p>
        </p:txBody>
      </p:sp>
    </p:spTree>
    <p:extLst>
      <p:ext uri="{BB962C8B-B14F-4D97-AF65-F5344CB8AC3E}">
        <p14:creationId xmlns:p14="http://schemas.microsoft.com/office/powerpoint/2010/main" val="421053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0BC3326-CFC9-C543-BEA8-0D432DAE7D06}" type="slidenum">
              <a:rPr lang="en-US" smtClean="0"/>
              <a:t>‹#›</a:t>
            </a:fld>
            <a:endParaRPr lang="en-US"/>
          </a:p>
        </p:txBody>
      </p:sp>
    </p:spTree>
    <p:extLst>
      <p:ext uri="{BB962C8B-B14F-4D97-AF65-F5344CB8AC3E}">
        <p14:creationId xmlns:p14="http://schemas.microsoft.com/office/powerpoint/2010/main" val="60206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79A916-4C11-F01F-5E51-193AA7D1367D}"/>
              </a:ext>
            </a:extLst>
          </p:cNvPr>
          <p:cNvSpPr/>
          <p:nvPr userDrawn="1"/>
        </p:nvSpPr>
        <p:spPr>
          <a:xfrm>
            <a:off x="0" y="6315740"/>
            <a:ext cx="12192000" cy="54226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838200" y="800632"/>
            <a:ext cx="10515600" cy="8900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BC3326-CFC9-C543-BEA8-0D432DAE7D06}" type="slidenum">
              <a:rPr lang="en-US" smtClean="0"/>
              <a:t>‹#›</a:t>
            </a:fld>
            <a:endParaRPr lang="en-US"/>
          </a:p>
        </p:txBody>
      </p:sp>
      <p:pic>
        <p:nvPicPr>
          <p:cNvPr id="8" name="Picture 2">
            <a:extLst>
              <a:ext uri="{FF2B5EF4-FFF2-40B4-BE49-F238E27FC236}">
                <a16:creationId xmlns:a16="http://schemas.microsoft.com/office/drawing/2014/main" id="{BD9C0968-54DB-3A6C-E053-40D658B6A523}"/>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64967" y="371305"/>
            <a:ext cx="1351396" cy="2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868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68" r:id="rId9"/>
    <p:sldLayoutId id="2147483669"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ptos SemiBold"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mailto:support@rtsolutions.com" TargetMode="External"/><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with trees and buildings&#10;&#10;Description automatically generated">
            <a:extLst>
              <a:ext uri="{FF2B5EF4-FFF2-40B4-BE49-F238E27FC236}">
                <a16:creationId xmlns:a16="http://schemas.microsoft.com/office/drawing/2014/main" id="{E314CE5C-CA6C-16E1-B8C6-8FDA1A928F71}"/>
              </a:ext>
            </a:extLst>
          </p:cNvPr>
          <p:cNvPicPr>
            <a:picLocks noChangeAspect="1"/>
          </p:cNvPicPr>
          <p:nvPr/>
        </p:nvPicPr>
        <p:blipFill>
          <a:blip r:embed="rId3"/>
          <a:srcRect t="1554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404CE75-A115-93AD-D55A-5BF1A0ED1BA9}"/>
              </a:ext>
            </a:extLst>
          </p:cNvPr>
          <p:cNvSpPr/>
          <p:nvPr/>
        </p:nvSpPr>
        <p:spPr>
          <a:xfrm>
            <a:off x="0" y="5361039"/>
            <a:ext cx="10195453" cy="14934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28600" tIns="228600" rIns="228600" bIns="228600" rtlCol="0" anchor="ctr" anchorCtr="0"/>
          <a:lstStyle/>
          <a:p>
            <a:r>
              <a:rPr lang="en-US" sz="2800" b="1"/>
              <a:t>Department of Finance and Administration </a:t>
            </a:r>
          </a:p>
          <a:p>
            <a:r>
              <a:rPr lang="en-US" sz="2800"/>
              <a:t>Bond Tracking System</a:t>
            </a:r>
            <a:endParaRPr lang="en-US" sz="2000"/>
          </a:p>
        </p:txBody>
      </p:sp>
      <p:sp>
        <p:nvSpPr>
          <p:cNvPr id="11" name="Rectangle 10">
            <a:extLst>
              <a:ext uri="{FF2B5EF4-FFF2-40B4-BE49-F238E27FC236}">
                <a16:creationId xmlns:a16="http://schemas.microsoft.com/office/drawing/2014/main" id="{4B4345A9-3A05-F8C6-8D3B-CFE041DABCB4}"/>
              </a:ext>
            </a:extLst>
          </p:cNvPr>
          <p:cNvSpPr/>
          <p:nvPr/>
        </p:nvSpPr>
        <p:spPr>
          <a:xfrm>
            <a:off x="0" y="-11470"/>
            <a:ext cx="3195484" cy="14969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77DB515A-555A-68AD-148F-5502B59CD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184" y="414147"/>
            <a:ext cx="2344029" cy="5039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07DC5FE-90E4-2CB7-73D3-68EB05AA5D19}"/>
              </a:ext>
            </a:extLst>
          </p:cNvPr>
          <p:cNvSpPr>
            <a:spLocks noGrp="1"/>
          </p:cNvSpPr>
          <p:nvPr>
            <p:ph type="sldNum" sz="quarter" idx="12"/>
          </p:nvPr>
        </p:nvSpPr>
        <p:spPr/>
        <p:txBody>
          <a:bodyPr/>
          <a:lstStyle/>
          <a:p>
            <a:fld id="{20BC3326-CFC9-C543-BEA8-0D432DAE7D06}" type="slidenum">
              <a:rPr lang="en-US" smtClean="0"/>
              <a:t>1</a:t>
            </a:fld>
            <a:endParaRPr lang="en-US"/>
          </a:p>
        </p:txBody>
      </p:sp>
    </p:spTree>
    <p:extLst>
      <p:ext uri="{BB962C8B-B14F-4D97-AF65-F5344CB8AC3E}">
        <p14:creationId xmlns:p14="http://schemas.microsoft.com/office/powerpoint/2010/main" val="2330675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7C6BD-B804-D908-B746-B9437660DB9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DF636D2-6A95-9C51-F15F-08423F222223}"/>
              </a:ext>
            </a:extLst>
          </p:cNvPr>
          <p:cNvSpPr>
            <a:spLocks noGrp="1"/>
          </p:cNvSpPr>
          <p:nvPr>
            <p:ph sz="half" idx="1"/>
          </p:nvPr>
        </p:nvSpPr>
        <p:spPr>
          <a:xfrm>
            <a:off x="216798" y="802824"/>
            <a:ext cx="3978242" cy="5857229"/>
          </a:xfrm>
        </p:spPr>
        <p:txBody>
          <a:bodyPr>
            <a:normAutofit/>
          </a:bodyPr>
          <a:lstStyle/>
          <a:p>
            <a:pPr marL="0" indent="0">
              <a:buNone/>
            </a:pPr>
            <a:r>
              <a:rPr lang="en-US" sz="1600" dirty="0"/>
              <a:t>Employees submit a draw request by clicking “New Draw Request” under the Draw Requests tab in the Project Profile.</a:t>
            </a:r>
          </a:p>
          <a:p>
            <a:r>
              <a:rPr lang="en-US" sz="1600" dirty="0"/>
              <a:t>Most information is pre-populated:</a:t>
            </a:r>
          </a:p>
          <a:p>
            <a:pPr lvl="1"/>
            <a:r>
              <a:rPr lang="en-US" sz="1400" dirty="0"/>
              <a:t>Draw Request Date </a:t>
            </a:r>
          </a:p>
          <a:p>
            <a:pPr lvl="1"/>
            <a:r>
              <a:rPr lang="en-US" sz="1400" dirty="0"/>
              <a:t>SBOF Project Number</a:t>
            </a:r>
          </a:p>
          <a:p>
            <a:pPr lvl="1"/>
            <a:r>
              <a:rPr lang="en-US" sz="1400" dirty="0"/>
              <a:t>Draw Cycle Date</a:t>
            </a:r>
          </a:p>
          <a:p>
            <a:pPr lvl="2"/>
            <a:r>
              <a:rPr lang="en-US" sz="1100" dirty="0"/>
              <a:t>Employees may modify the Draw Cycle Date to one previous or one future draw cycle to accommodate holidays or other reasons approved by BOF.</a:t>
            </a:r>
          </a:p>
          <a:p>
            <a:pPr lvl="1"/>
            <a:r>
              <a:rPr lang="en-US" sz="1400" dirty="0"/>
              <a:t>Draw Request Type Section</a:t>
            </a:r>
          </a:p>
          <a:p>
            <a:pPr lvl="1"/>
            <a:r>
              <a:rPr lang="en-US" sz="1400" dirty="0"/>
              <a:t>Requestor Information Section </a:t>
            </a:r>
          </a:p>
          <a:p>
            <a:pPr lvl="1"/>
            <a:r>
              <a:rPr lang="en-US" sz="1400" dirty="0"/>
              <a:t>Project Details Section</a:t>
            </a:r>
          </a:p>
          <a:p>
            <a:pPr lvl="1"/>
            <a:r>
              <a:rPr lang="en-US" sz="1400" dirty="0"/>
              <a:t>Payment Information Section</a:t>
            </a:r>
          </a:p>
          <a:p>
            <a:pPr lvl="2"/>
            <a:r>
              <a:rPr lang="en-US" sz="1100" dirty="0"/>
              <a:t>Some projects may be missing information in this section. If so, Employees will be prompted to fill in the fields.</a:t>
            </a:r>
          </a:p>
          <a:p>
            <a:r>
              <a:rPr lang="en-US" sz="1600" dirty="0"/>
              <a:t>Notes field is optional. </a:t>
            </a:r>
          </a:p>
          <a:p>
            <a:r>
              <a:rPr lang="en-US" sz="1600" dirty="0"/>
              <a:t>Employee is required to upload supporting documentation (see next slide).</a:t>
            </a:r>
            <a:endParaRPr lang="en-US" sz="1400" dirty="0"/>
          </a:p>
          <a:p>
            <a:endParaRPr lang="en-US" sz="1600" dirty="0"/>
          </a:p>
          <a:p>
            <a:pPr lvl="1"/>
            <a:endParaRPr lang="en-US" sz="1400" dirty="0"/>
          </a:p>
          <a:p>
            <a:pPr marL="457200" lvl="1" indent="0">
              <a:buNone/>
            </a:pPr>
            <a:endParaRPr lang="en-US" sz="1400" dirty="0"/>
          </a:p>
        </p:txBody>
      </p:sp>
      <p:sp>
        <p:nvSpPr>
          <p:cNvPr id="2" name="Content Placeholder 4">
            <a:extLst>
              <a:ext uri="{FF2B5EF4-FFF2-40B4-BE49-F238E27FC236}">
                <a16:creationId xmlns:a16="http://schemas.microsoft.com/office/drawing/2014/main" id="{8AA8EF44-CE8B-A0A3-D26A-FD2777D0C9D7}"/>
              </a:ext>
            </a:extLst>
          </p:cNvPr>
          <p:cNvSpPr txBox="1">
            <a:spLocks/>
          </p:cNvSpPr>
          <p:nvPr/>
        </p:nvSpPr>
        <p:spPr>
          <a:xfrm>
            <a:off x="3962502" y="6336149"/>
            <a:ext cx="4266996" cy="521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EMPLOYEE VIEW</a:t>
            </a:r>
          </a:p>
          <a:p>
            <a:pPr marL="0" indent="0" algn="ctr">
              <a:buFont typeface="Arial" panose="020B0604020202020204" pitchFamily="34" charset="0"/>
              <a:buNone/>
            </a:pPr>
            <a:endParaRPr lang="en-US">
              <a:solidFill>
                <a:schemeClr val="bg1"/>
              </a:solidFill>
            </a:endParaRPr>
          </a:p>
          <a:p>
            <a:pPr marL="514350" indent="-514350" algn="ctr">
              <a:buFont typeface="+mj-lt"/>
              <a:buAutoNum type="arabicPeriod"/>
            </a:pPr>
            <a:endParaRPr lang="en-US">
              <a:solidFill>
                <a:schemeClr val="bg1"/>
              </a:solidFill>
            </a:endParaRPr>
          </a:p>
        </p:txBody>
      </p:sp>
      <p:sp>
        <p:nvSpPr>
          <p:cNvPr id="4" name="TextBox 3">
            <a:extLst>
              <a:ext uri="{FF2B5EF4-FFF2-40B4-BE49-F238E27FC236}">
                <a16:creationId xmlns:a16="http://schemas.microsoft.com/office/drawing/2014/main" id="{35789A0D-E85B-82B0-9618-B357B215DD83}"/>
              </a:ext>
            </a:extLst>
          </p:cNvPr>
          <p:cNvSpPr txBox="1"/>
          <p:nvPr/>
        </p:nvSpPr>
        <p:spPr>
          <a:xfrm>
            <a:off x="1722209" y="314370"/>
            <a:ext cx="5251246" cy="369332"/>
          </a:xfrm>
          <a:prstGeom prst="rect">
            <a:avLst/>
          </a:prstGeom>
          <a:noFill/>
        </p:spPr>
        <p:txBody>
          <a:bodyPr wrap="squar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pic>
        <p:nvPicPr>
          <p:cNvPr id="6" name="Picture 5">
            <a:extLst>
              <a:ext uri="{FF2B5EF4-FFF2-40B4-BE49-F238E27FC236}">
                <a16:creationId xmlns:a16="http://schemas.microsoft.com/office/drawing/2014/main" id="{AB3C1FC7-F5C8-D6F8-4EEA-317B6539F6C5}"/>
              </a:ext>
            </a:extLst>
          </p:cNvPr>
          <p:cNvPicPr>
            <a:picLocks noChangeAspect="1"/>
          </p:cNvPicPr>
          <p:nvPr/>
        </p:nvPicPr>
        <p:blipFill>
          <a:blip r:embed="rId2"/>
          <a:stretch>
            <a:fillRect/>
          </a:stretch>
        </p:blipFill>
        <p:spPr>
          <a:xfrm>
            <a:off x="4270499" y="1107623"/>
            <a:ext cx="7610436" cy="4524220"/>
          </a:xfrm>
          <a:prstGeom prst="rect">
            <a:avLst/>
          </a:prstGeom>
          <a:ln>
            <a:solidFill>
              <a:srgbClr val="2A9B8D"/>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8417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BD24D-321C-570C-1D46-A9A4A89C6E38}"/>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2A80237F-1C90-815B-B652-C34C81089AE5}"/>
              </a:ext>
            </a:extLst>
          </p:cNvPr>
          <p:cNvPicPr>
            <a:picLocks noChangeAspect="1"/>
          </p:cNvPicPr>
          <p:nvPr/>
        </p:nvPicPr>
        <p:blipFill>
          <a:blip r:embed="rId2"/>
          <a:stretch>
            <a:fillRect/>
          </a:stretch>
        </p:blipFill>
        <p:spPr>
          <a:xfrm>
            <a:off x="7134737" y="683702"/>
            <a:ext cx="3981202" cy="526013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BDA5884A-D590-4D7E-0D6C-80E02F8CB9A7}"/>
              </a:ext>
            </a:extLst>
          </p:cNvPr>
          <p:cNvSpPr>
            <a:spLocks noGrp="1"/>
          </p:cNvSpPr>
          <p:nvPr>
            <p:ph sz="half" idx="1"/>
          </p:nvPr>
        </p:nvSpPr>
        <p:spPr>
          <a:xfrm>
            <a:off x="806947" y="1076013"/>
            <a:ext cx="5537482" cy="5260136"/>
          </a:xfrm>
        </p:spPr>
        <p:txBody>
          <a:bodyPr>
            <a:normAutofit/>
          </a:bodyPr>
          <a:lstStyle/>
          <a:p>
            <a:r>
              <a:rPr lang="en-US" sz="2000" dirty="0"/>
              <a:t>Paper copy draw requests forms are no longer needed and do not need to be uploaded into the system.</a:t>
            </a:r>
          </a:p>
          <a:p>
            <a:r>
              <a:rPr lang="en-US" sz="2000" dirty="0"/>
              <a:t>Employee is required to provide the necessary back-up documentation:</a:t>
            </a:r>
          </a:p>
          <a:p>
            <a:pPr lvl="1"/>
            <a:r>
              <a:rPr lang="en-US" sz="1600" dirty="0"/>
              <a:t>For OPRs with no conditions: </a:t>
            </a:r>
          </a:p>
          <a:p>
            <a:pPr lvl="2"/>
            <a:r>
              <a:rPr lang="en-US" sz="1600" dirty="0"/>
              <a:t>SHARE Voucher Report</a:t>
            </a:r>
          </a:p>
          <a:p>
            <a:pPr lvl="1"/>
            <a:r>
              <a:rPr lang="en-US" sz="1600" dirty="0"/>
              <a:t>For OPRs with conditions:</a:t>
            </a:r>
          </a:p>
          <a:p>
            <a:pPr lvl="2"/>
            <a:r>
              <a:rPr lang="en-US" sz="1600" dirty="0"/>
              <a:t>SHARE Voucher Report</a:t>
            </a:r>
          </a:p>
          <a:p>
            <a:pPr lvl="2"/>
            <a:r>
              <a:rPr lang="en-US" sz="1600" dirty="0"/>
              <a:t>Conditions clearance</a:t>
            </a:r>
          </a:p>
          <a:p>
            <a:pPr lvl="1"/>
            <a:r>
              <a:rPr lang="en-US" sz="1600" dirty="0"/>
              <a:t>For Higher Education Institution Payment Voucher:</a:t>
            </a:r>
          </a:p>
          <a:p>
            <a:pPr lvl="2"/>
            <a:r>
              <a:rPr lang="en-US" sz="1600" dirty="0"/>
              <a:t>Proof of Amount</a:t>
            </a:r>
          </a:p>
          <a:p>
            <a:pPr lvl="2"/>
            <a:r>
              <a:rPr lang="en-US" sz="1600" dirty="0"/>
              <a:t>Higher Education Department Approval</a:t>
            </a:r>
          </a:p>
          <a:p>
            <a:pPr lvl="2"/>
            <a:r>
              <a:rPr lang="en-US" sz="1600" dirty="0"/>
              <a:t>Board of Finance Approval (if applicable)</a:t>
            </a:r>
          </a:p>
          <a:p>
            <a:pPr lvl="1"/>
            <a:r>
              <a:rPr lang="en-US" sz="1600" dirty="0"/>
              <a:t>For all other Payment Vouchers:</a:t>
            </a:r>
          </a:p>
          <a:p>
            <a:pPr lvl="2"/>
            <a:r>
              <a:rPr lang="en-US" sz="1600" dirty="0"/>
              <a:t>Proof of Amount</a:t>
            </a:r>
          </a:p>
          <a:p>
            <a:pPr marL="514350" indent="-514350">
              <a:buFont typeface="+mj-lt"/>
              <a:buAutoNum type="arabicPeriod"/>
            </a:pPr>
            <a:endParaRPr lang="en-US" dirty="0"/>
          </a:p>
        </p:txBody>
      </p:sp>
      <p:sp>
        <p:nvSpPr>
          <p:cNvPr id="2" name="Content Placeholder 4">
            <a:extLst>
              <a:ext uri="{FF2B5EF4-FFF2-40B4-BE49-F238E27FC236}">
                <a16:creationId xmlns:a16="http://schemas.microsoft.com/office/drawing/2014/main" id="{9E23B6A7-E191-F73B-20CC-782D9A00A0BE}"/>
              </a:ext>
            </a:extLst>
          </p:cNvPr>
          <p:cNvSpPr txBox="1">
            <a:spLocks/>
          </p:cNvSpPr>
          <p:nvPr/>
        </p:nvSpPr>
        <p:spPr>
          <a:xfrm>
            <a:off x="3962502" y="6336149"/>
            <a:ext cx="4266996" cy="521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EMPLOYEE VIEW</a:t>
            </a:r>
          </a:p>
          <a:p>
            <a:pPr marL="0" indent="0" algn="ctr">
              <a:buFont typeface="Arial" panose="020B0604020202020204" pitchFamily="34" charset="0"/>
              <a:buNone/>
            </a:pPr>
            <a:endParaRPr lang="en-US">
              <a:solidFill>
                <a:schemeClr val="bg1"/>
              </a:solidFill>
            </a:endParaRPr>
          </a:p>
          <a:p>
            <a:pPr marL="514350" indent="-514350" algn="ctr">
              <a:buFont typeface="+mj-lt"/>
              <a:buAutoNum type="arabicPeriod"/>
            </a:pPr>
            <a:endParaRPr lang="en-US">
              <a:solidFill>
                <a:schemeClr val="bg1"/>
              </a:solidFill>
            </a:endParaRPr>
          </a:p>
        </p:txBody>
      </p:sp>
      <p:sp>
        <p:nvSpPr>
          <p:cNvPr id="6" name="TextBox 5">
            <a:extLst>
              <a:ext uri="{FF2B5EF4-FFF2-40B4-BE49-F238E27FC236}">
                <a16:creationId xmlns:a16="http://schemas.microsoft.com/office/drawing/2014/main" id="{8C8B20C4-063A-51F6-938B-B383EA722E1A}"/>
              </a:ext>
            </a:extLst>
          </p:cNvPr>
          <p:cNvSpPr txBox="1"/>
          <p:nvPr/>
        </p:nvSpPr>
        <p:spPr>
          <a:xfrm>
            <a:off x="1722209" y="314370"/>
            <a:ext cx="5251246" cy="369332"/>
          </a:xfrm>
          <a:prstGeom prst="rect">
            <a:avLst/>
          </a:prstGeom>
          <a:noFill/>
        </p:spPr>
        <p:txBody>
          <a:bodyPr wrap="squar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cxnSp>
        <p:nvCxnSpPr>
          <p:cNvPr id="12" name="Straight Connector 11">
            <a:extLst>
              <a:ext uri="{FF2B5EF4-FFF2-40B4-BE49-F238E27FC236}">
                <a16:creationId xmlns:a16="http://schemas.microsoft.com/office/drawing/2014/main" id="{D0C456F5-D980-71C5-9749-6E82AEC5CF3B}"/>
              </a:ext>
            </a:extLst>
          </p:cNvPr>
          <p:cNvCxnSpPr>
            <a:cxnSpLocks/>
          </p:cNvCxnSpPr>
          <p:nvPr/>
        </p:nvCxnSpPr>
        <p:spPr>
          <a:xfrm>
            <a:off x="8080310" y="1931437"/>
            <a:ext cx="2090057" cy="2631232"/>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0525DC9-77BD-3DF6-82A5-00A2F3578F81}"/>
              </a:ext>
            </a:extLst>
          </p:cNvPr>
          <p:cNvCxnSpPr>
            <a:cxnSpLocks/>
          </p:cNvCxnSpPr>
          <p:nvPr/>
        </p:nvCxnSpPr>
        <p:spPr>
          <a:xfrm flipH="1">
            <a:off x="8080310" y="1978089"/>
            <a:ext cx="2004340" cy="2500605"/>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3080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50586-D858-661D-6A9E-60C3638FC26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80C61F-6C15-33E9-AE0D-719B01BDDF10}"/>
              </a:ext>
            </a:extLst>
          </p:cNvPr>
          <p:cNvSpPr>
            <a:spLocks noGrp="1"/>
          </p:cNvSpPr>
          <p:nvPr>
            <p:ph sz="half" idx="1"/>
          </p:nvPr>
        </p:nvSpPr>
        <p:spPr>
          <a:xfrm>
            <a:off x="284433" y="1076012"/>
            <a:ext cx="5537482" cy="4705973"/>
          </a:xfrm>
        </p:spPr>
        <p:txBody>
          <a:bodyPr>
            <a:normAutofit/>
          </a:bodyPr>
          <a:lstStyle/>
          <a:p>
            <a:pPr marL="0" indent="0">
              <a:buNone/>
            </a:pPr>
            <a:r>
              <a:rPr lang="en-US" sz="2000" dirty="0"/>
              <a:t>The system will prompt you which documents to submit based on your project and entity type:</a:t>
            </a:r>
          </a:p>
          <a:p>
            <a:pPr marL="514350" indent="-514350">
              <a:buFont typeface="+mj-lt"/>
              <a:buAutoNum type="arabicPeriod"/>
            </a:pPr>
            <a:endParaRPr lang="en-US" dirty="0"/>
          </a:p>
        </p:txBody>
      </p:sp>
      <p:sp>
        <p:nvSpPr>
          <p:cNvPr id="2" name="Content Placeholder 4">
            <a:extLst>
              <a:ext uri="{FF2B5EF4-FFF2-40B4-BE49-F238E27FC236}">
                <a16:creationId xmlns:a16="http://schemas.microsoft.com/office/drawing/2014/main" id="{E5990CF2-0BD2-A081-0A2E-F9B57D7975CC}"/>
              </a:ext>
            </a:extLst>
          </p:cNvPr>
          <p:cNvSpPr txBox="1">
            <a:spLocks/>
          </p:cNvSpPr>
          <p:nvPr/>
        </p:nvSpPr>
        <p:spPr>
          <a:xfrm>
            <a:off x="3962502" y="6336149"/>
            <a:ext cx="4266996" cy="521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EMPLOYEE VIEW</a:t>
            </a:r>
          </a:p>
          <a:p>
            <a:pPr marL="0" indent="0" algn="ctr">
              <a:buFont typeface="Arial" panose="020B0604020202020204" pitchFamily="34" charset="0"/>
              <a:buNone/>
            </a:pPr>
            <a:endParaRPr lang="en-US">
              <a:solidFill>
                <a:schemeClr val="bg1"/>
              </a:solidFill>
            </a:endParaRPr>
          </a:p>
          <a:p>
            <a:pPr marL="514350" indent="-514350" algn="ctr">
              <a:buFont typeface="+mj-lt"/>
              <a:buAutoNum type="arabicPeriod"/>
            </a:pPr>
            <a:endParaRPr lang="en-US">
              <a:solidFill>
                <a:schemeClr val="bg1"/>
              </a:solidFill>
            </a:endParaRPr>
          </a:p>
        </p:txBody>
      </p:sp>
      <p:sp>
        <p:nvSpPr>
          <p:cNvPr id="6" name="TextBox 5">
            <a:extLst>
              <a:ext uri="{FF2B5EF4-FFF2-40B4-BE49-F238E27FC236}">
                <a16:creationId xmlns:a16="http://schemas.microsoft.com/office/drawing/2014/main" id="{A4CA8095-FD8E-018F-4AC0-99A5D307CA14}"/>
              </a:ext>
            </a:extLst>
          </p:cNvPr>
          <p:cNvSpPr txBox="1"/>
          <p:nvPr/>
        </p:nvSpPr>
        <p:spPr>
          <a:xfrm>
            <a:off x="1722209" y="314370"/>
            <a:ext cx="5251246" cy="369332"/>
          </a:xfrm>
          <a:prstGeom prst="rect">
            <a:avLst/>
          </a:prstGeom>
          <a:noFill/>
        </p:spPr>
        <p:txBody>
          <a:bodyPr wrap="squar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pic>
        <p:nvPicPr>
          <p:cNvPr id="3" name="Picture 2">
            <a:extLst>
              <a:ext uri="{FF2B5EF4-FFF2-40B4-BE49-F238E27FC236}">
                <a16:creationId xmlns:a16="http://schemas.microsoft.com/office/drawing/2014/main" id="{56FC9D84-3F59-2EB0-AE32-CEAEDB269CA6}"/>
              </a:ext>
            </a:extLst>
          </p:cNvPr>
          <p:cNvPicPr>
            <a:picLocks noChangeAspect="1"/>
          </p:cNvPicPr>
          <p:nvPr/>
        </p:nvPicPr>
        <p:blipFill>
          <a:blip r:embed="rId2"/>
          <a:stretch>
            <a:fillRect/>
          </a:stretch>
        </p:blipFill>
        <p:spPr>
          <a:xfrm>
            <a:off x="396974" y="2433929"/>
            <a:ext cx="4480726" cy="130566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E9EC505-2EAC-3075-5D69-816E96EB23FF}"/>
              </a:ext>
            </a:extLst>
          </p:cNvPr>
          <p:cNvPicPr>
            <a:picLocks noChangeAspect="1"/>
          </p:cNvPicPr>
          <p:nvPr/>
        </p:nvPicPr>
        <p:blipFill>
          <a:blip r:embed="rId3"/>
          <a:stretch>
            <a:fillRect/>
          </a:stretch>
        </p:blipFill>
        <p:spPr>
          <a:xfrm>
            <a:off x="396974" y="4336665"/>
            <a:ext cx="4480726" cy="1657704"/>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2CC2973-D7C4-5BD6-3F3C-E65B1503A1DC}"/>
              </a:ext>
            </a:extLst>
          </p:cNvPr>
          <p:cNvPicPr>
            <a:picLocks noChangeAspect="1"/>
          </p:cNvPicPr>
          <p:nvPr/>
        </p:nvPicPr>
        <p:blipFill>
          <a:blip r:embed="rId4"/>
          <a:stretch>
            <a:fillRect/>
          </a:stretch>
        </p:blipFill>
        <p:spPr>
          <a:xfrm>
            <a:off x="6735848" y="1685360"/>
            <a:ext cx="4444772" cy="205423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690946B-09C5-151E-11FC-441AD2CC86A3}"/>
              </a:ext>
            </a:extLst>
          </p:cNvPr>
          <p:cNvPicPr>
            <a:picLocks noChangeAspect="1"/>
          </p:cNvPicPr>
          <p:nvPr/>
        </p:nvPicPr>
        <p:blipFill>
          <a:blip r:embed="rId5"/>
          <a:stretch>
            <a:fillRect/>
          </a:stretch>
        </p:blipFill>
        <p:spPr>
          <a:xfrm>
            <a:off x="6735848" y="4336665"/>
            <a:ext cx="4945559" cy="140586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23145CF0-D031-25FB-7CF5-58F0886F2338}"/>
              </a:ext>
            </a:extLst>
          </p:cNvPr>
          <p:cNvSpPr txBox="1"/>
          <p:nvPr/>
        </p:nvSpPr>
        <p:spPr>
          <a:xfrm>
            <a:off x="-144194" y="2001023"/>
            <a:ext cx="6098344" cy="369332"/>
          </a:xfrm>
          <a:prstGeom prst="rect">
            <a:avLst/>
          </a:prstGeom>
          <a:noFill/>
        </p:spPr>
        <p:txBody>
          <a:bodyPr wrap="square">
            <a:spAutoFit/>
          </a:bodyPr>
          <a:lstStyle/>
          <a:p>
            <a:pPr lvl="1"/>
            <a:r>
              <a:rPr lang="en-US" sz="1800" dirty="0"/>
              <a:t>For OPRs with no conditions: </a:t>
            </a:r>
          </a:p>
        </p:txBody>
      </p:sp>
      <p:sp>
        <p:nvSpPr>
          <p:cNvPr id="15" name="TextBox 14">
            <a:extLst>
              <a:ext uri="{FF2B5EF4-FFF2-40B4-BE49-F238E27FC236}">
                <a16:creationId xmlns:a16="http://schemas.microsoft.com/office/drawing/2014/main" id="{065EE522-3A96-06E6-89F5-163EDEE42970}"/>
              </a:ext>
            </a:extLst>
          </p:cNvPr>
          <p:cNvSpPr txBox="1"/>
          <p:nvPr/>
        </p:nvSpPr>
        <p:spPr>
          <a:xfrm>
            <a:off x="-144194" y="3939615"/>
            <a:ext cx="6175716" cy="369332"/>
          </a:xfrm>
          <a:prstGeom prst="rect">
            <a:avLst/>
          </a:prstGeom>
          <a:noFill/>
        </p:spPr>
        <p:txBody>
          <a:bodyPr wrap="square">
            <a:spAutoFit/>
          </a:bodyPr>
          <a:lstStyle/>
          <a:p>
            <a:pPr lvl="1"/>
            <a:r>
              <a:rPr lang="en-US" sz="1800" dirty="0"/>
              <a:t>For OPRs with conditions:</a:t>
            </a:r>
          </a:p>
        </p:txBody>
      </p:sp>
      <p:sp>
        <p:nvSpPr>
          <p:cNvPr id="17" name="TextBox 16">
            <a:extLst>
              <a:ext uri="{FF2B5EF4-FFF2-40B4-BE49-F238E27FC236}">
                <a16:creationId xmlns:a16="http://schemas.microsoft.com/office/drawing/2014/main" id="{AC3C03AE-F789-BF5C-9E6C-D24E403F59BB}"/>
              </a:ext>
            </a:extLst>
          </p:cNvPr>
          <p:cNvSpPr txBox="1"/>
          <p:nvPr/>
        </p:nvSpPr>
        <p:spPr>
          <a:xfrm>
            <a:off x="6120769" y="1223612"/>
            <a:ext cx="6175716" cy="369332"/>
          </a:xfrm>
          <a:prstGeom prst="rect">
            <a:avLst/>
          </a:prstGeom>
          <a:noFill/>
        </p:spPr>
        <p:txBody>
          <a:bodyPr wrap="square">
            <a:spAutoFit/>
          </a:bodyPr>
          <a:lstStyle/>
          <a:p>
            <a:pPr lvl="1"/>
            <a:r>
              <a:rPr lang="en-US" sz="1800" dirty="0"/>
              <a:t>For Higher Education Institution Payment Voucher:</a:t>
            </a:r>
          </a:p>
        </p:txBody>
      </p:sp>
      <p:sp>
        <p:nvSpPr>
          <p:cNvPr id="19" name="TextBox 18">
            <a:extLst>
              <a:ext uri="{FF2B5EF4-FFF2-40B4-BE49-F238E27FC236}">
                <a16:creationId xmlns:a16="http://schemas.microsoft.com/office/drawing/2014/main" id="{838D2784-AB53-0448-E59B-110B97C4623F}"/>
              </a:ext>
            </a:extLst>
          </p:cNvPr>
          <p:cNvSpPr txBox="1"/>
          <p:nvPr/>
        </p:nvSpPr>
        <p:spPr>
          <a:xfrm>
            <a:off x="6160480" y="3924430"/>
            <a:ext cx="6224954" cy="369332"/>
          </a:xfrm>
          <a:prstGeom prst="rect">
            <a:avLst/>
          </a:prstGeom>
          <a:noFill/>
        </p:spPr>
        <p:txBody>
          <a:bodyPr wrap="square">
            <a:spAutoFit/>
          </a:bodyPr>
          <a:lstStyle/>
          <a:p>
            <a:pPr lvl="1"/>
            <a:r>
              <a:rPr lang="en-US" sz="1800" dirty="0"/>
              <a:t>For all other Payment Vouchers:</a:t>
            </a:r>
          </a:p>
        </p:txBody>
      </p:sp>
    </p:spTree>
    <p:extLst>
      <p:ext uri="{BB962C8B-B14F-4D97-AF65-F5344CB8AC3E}">
        <p14:creationId xmlns:p14="http://schemas.microsoft.com/office/powerpoint/2010/main" val="559226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631EB5E-E690-EEF4-8D54-7728718B05FB}"/>
              </a:ext>
            </a:extLst>
          </p:cNvPr>
          <p:cNvSpPr>
            <a:spLocks noGrp="1"/>
          </p:cNvSpPr>
          <p:nvPr>
            <p:ph sz="half" idx="1"/>
          </p:nvPr>
        </p:nvSpPr>
        <p:spPr>
          <a:xfrm>
            <a:off x="353010" y="1153821"/>
            <a:ext cx="5181600" cy="4351338"/>
          </a:xfrm>
        </p:spPr>
        <p:txBody>
          <a:bodyPr/>
          <a:lstStyle/>
          <a:p>
            <a:r>
              <a:rPr lang="en-US" dirty="0"/>
              <a:t>Draw requests give the Board of Finance all the information needed to perform a draw.</a:t>
            </a:r>
          </a:p>
          <a:p>
            <a:r>
              <a:rPr lang="en-US" dirty="0"/>
              <a:t>Reports are generated to use as backup for SHARE entry:</a:t>
            </a:r>
          </a:p>
        </p:txBody>
      </p:sp>
      <p:sp>
        <p:nvSpPr>
          <p:cNvPr id="5" name="Slide Number Placeholder 4">
            <a:extLst>
              <a:ext uri="{FF2B5EF4-FFF2-40B4-BE49-F238E27FC236}">
                <a16:creationId xmlns:a16="http://schemas.microsoft.com/office/drawing/2014/main" id="{171B9F8B-86A8-8B8F-7D94-F8D3CB027ABD}"/>
              </a:ext>
            </a:extLst>
          </p:cNvPr>
          <p:cNvSpPr>
            <a:spLocks noGrp="1"/>
          </p:cNvSpPr>
          <p:nvPr>
            <p:ph type="sldNum" sz="quarter" idx="12"/>
          </p:nvPr>
        </p:nvSpPr>
        <p:spPr/>
        <p:txBody>
          <a:bodyPr/>
          <a:lstStyle/>
          <a:p>
            <a:fld id="{20BC3326-CFC9-C543-BEA8-0D432DAE7D06}" type="slidenum">
              <a:rPr lang="en-US" smtClean="0"/>
              <a:t>13</a:t>
            </a:fld>
            <a:endParaRPr lang="en-US"/>
          </a:p>
        </p:txBody>
      </p:sp>
      <p:pic>
        <p:nvPicPr>
          <p:cNvPr id="9" name="Picture 8">
            <a:extLst>
              <a:ext uri="{FF2B5EF4-FFF2-40B4-BE49-F238E27FC236}">
                <a16:creationId xmlns:a16="http://schemas.microsoft.com/office/drawing/2014/main" id="{D678C657-2A27-BA1D-2EA7-74FC27E82DA4}"/>
              </a:ext>
            </a:extLst>
          </p:cNvPr>
          <p:cNvPicPr>
            <a:picLocks noChangeAspect="1"/>
          </p:cNvPicPr>
          <p:nvPr/>
        </p:nvPicPr>
        <p:blipFill>
          <a:blip r:embed="rId2"/>
          <a:stretch>
            <a:fillRect/>
          </a:stretch>
        </p:blipFill>
        <p:spPr>
          <a:xfrm>
            <a:off x="683295" y="3329489"/>
            <a:ext cx="5570737" cy="285419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75B9B40-D236-4BB0-58DC-7DE89A271061}"/>
              </a:ext>
            </a:extLst>
          </p:cNvPr>
          <p:cNvSpPr txBox="1"/>
          <p:nvPr/>
        </p:nvSpPr>
        <p:spPr>
          <a:xfrm>
            <a:off x="1722209" y="314370"/>
            <a:ext cx="5251246" cy="369332"/>
          </a:xfrm>
          <a:prstGeom prst="rect">
            <a:avLst/>
          </a:prstGeom>
          <a:noFill/>
        </p:spPr>
        <p:txBody>
          <a:bodyPr wrap="squar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pic>
        <p:nvPicPr>
          <p:cNvPr id="13" name="Picture 12">
            <a:extLst>
              <a:ext uri="{FF2B5EF4-FFF2-40B4-BE49-F238E27FC236}">
                <a16:creationId xmlns:a16="http://schemas.microsoft.com/office/drawing/2014/main" id="{DFB276D2-C203-B576-D8F8-D52FDCEAFF17}"/>
              </a:ext>
            </a:extLst>
          </p:cNvPr>
          <p:cNvPicPr>
            <a:picLocks noChangeAspect="1"/>
          </p:cNvPicPr>
          <p:nvPr/>
        </p:nvPicPr>
        <p:blipFill>
          <a:blip r:embed="rId3"/>
          <a:stretch>
            <a:fillRect/>
          </a:stretch>
        </p:blipFill>
        <p:spPr>
          <a:xfrm>
            <a:off x="6973455" y="619941"/>
            <a:ext cx="4785089" cy="5419096"/>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16" name="Straight Arrow Connector 15">
            <a:extLst>
              <a:ext uri="{FF2B5EF4-FFF2-40B4-BE49-F238E27FC236}">
                <a16:creationId xmlns:a16="http://schemas.microsoft.com/office/drawing/2014/main" id="{9CDA5A59-72DB-8FC8-E8B5-9D24DEE8AEA7}"/>
              </a:ext>
            </a:extLst>
          </p:cNvPr>
          <p:cNvCxnSpPr>
            <a:cxnSpLocks/>
          </p:cNvCxnSpPr>
          <p:nvPr/>
        </p:nvCxnSpPr>
        <p:spPr>
          <a:xfrm>
            <a:off x="4754120" y="2172131"/>
            <a:ext cx="2047896" cy="0"/>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203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9BD11-1C65-2564-3CED-2452AE79943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0B56C84-4CBA-A664-C893-824CC9B7FF4E}"/>
              </a:ext>
            </a:extLst>
          </p:cNvPr>
          <p:cNvPicPr>
            <a:picLocks noChangeAspect="1"/>
          </p:cNvPicPr>
          <p:nvPr/>
        </p:nvPicPr>
        <p:blipFill>
          <a:blip r:embed="rId2"/>
          <a:srcRect t="18544"/>
          <a:stretch/>
        </p:blipFill>
        <p:spPr>
          <a:xfrm>
            <a:off x="3813171" y="1636202"/>
            <a:ext cx="8044393" cy="2209800"/>
          </a:xfrm>
          <a:prstGeom prst="rect">
            <a:avLst/>
          </a:prstGeom>
          <a:solidFill>
            <a:srgbClr val="2A9B8D"/>
          </a:solidFill>
          <a:ln>
            <a:solidFill>
              <a:srgbClr val="2A9B8D"/>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E96B4C1B-6DAC-B66C-DB2E-78544AA2E4D2}"/>
              </a:ext>
            </a:extLst>
          </p:cNvPr>
          <p:cNvSpPr>
            <a:spLocks noGrp="1"/>
          </p:cNvSpPr>
          <p:nvPr>
            <p:ph sz="half" idx="1"/>
          </p:nvPr>
        </p:nvSpPr>
        <p:spPr>
          <a:xfrm>
            <a:off x="567780" y="1557867"/>
            <a:ext cx="2962242" cy="4705973"/>
          </a:xfrm>
        </p:spPr>
        <p:txBody>
          <a:bodyPr>
            <a:normAutofit/>
          </a:bodyPr>
          <a:lstStyle/>
          <a:p>
            <a:pPr marL="0" indent="0">
              <a:buNone/>
            </a:pPr>
            <a:r>
              <a:rPr lang="en-US" sz="2000"/>
              <a:t>Once the Employee submits a new draw request, an email is sent to Signer and it will appear in their queue for signature.</a:t>
            </a:r>
          </a:p>
          <a:p>
            <a:pPr marL="0" indent="0">
              <a:buNone/>
            </a:pPr>
            <a:endParaRPr lang="en-US" sz="2000"/>
          </a:p>
          <a:p>
            <a:pPr marL="0" indent="0">
              <a:buNone/>
            </a:pPr>
            <a:r>
              <a:rPr lang="en-US" sz="2000"/>
              <a:t>The Status updates to “Awaiting Signature.”</a:t>
            </a:r>
          </a:p>
          <a:p>
            <a:pPr lvl="1"/>
            <a:endParaRPr lang="en-US" sz="1800"/>
          </a:p>
          <a:p>
            <a:endParaRPr lang="en-US" sz="2000"/>
          </a:p>
          <a:p>
            <a:pPr marL="514350" indent="-514350">
              <a:buFont typeface="+mj-lt"/>
              <a:buAutoNum type="arabicPeriod"/>
            </a:pPr>
            <a:endParaRPr lang="en-US"/>
          </a:p>
        </p:txBody>
      </p:sp>
      <p:sp>
        <p:nvSpPr>
          <p:cNvPr id="2" name="Content Placeholder 4">
            <a:extLst>
              <a:ext uri="{FF2B5EF4-FFF2-40B4-BE49-F238E27FC236}">
                <a16:creationId xmlns:a16="http://schemas.microsoft.com/office/drawing/2014/main" id="{1283EB32-2BBC-D841-D54C-259CCC201038}"/>
              </a:ext>
            </a:extLst>
          </p:cNvPr>
          <p:cNvSpPr txBox="1">
            <a:spLocks/>
          </p:cNvSpPr>
          <p:nvPr/>
        </p:nvSpPr>
        <p:spPr>
          <a:xfrm>
            <a:off x="3962502" y="6336149"/>
            <a:ext cx="4266996" cy="521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EMPLOYEE VIEW</a:t>
            </a:r>
          </a:p>
          <a:p>
            <a:pPr marL="0" indent="0" algn="ctr">
              <a:buFont typeface="Arial" panose="020B0604020202020204" pitchFamily="34" charset="0"/>
              <a:buNone/>
            </a:pPr>
            <a:endParaRPr lang="en-US">
              <a:solidFill>
                <a:schemeClr val="bg1"/>
              </a:solidFill>
            </a:endParaRPr>
          </a:p>
          <a:p>
            <a:pPr marL="514350" indent="-514350" algn="ctr">
              <a:buFont typeface="+mj-lt"/>
              <a:buAutoNum type="arabicPeriod"/>
            </a:pPr>
            <a:endParaRPr lang="en-US">
              <a:solidFill>
                <a:schemeClr val="bg1"/>
              </a:solidFill>
            </a:endParaRPr>
          </a:p>
        </p:txBody>
      </p:sp>
      <p:sp>
        <p:nvSpPr>
          <p:cNvPr id="6" name="TextBox 5">
            <a:extLst>
              <a:ext uri="{FF2B5EF4-FFF2-40B4-BE49-F238E27FC236}">
                <a16:creationId xmlns:a16="http://schemas.microsoft.com/office/drawing/2014/main" id="{EE1CB488-B666-36AE-1881-19D1615A7E4C}"/>
              </a:ext>
            </a:extLst>
          </p:cNvPr>
          <p:cNvSpPr txBox="1"/>
          <p:nvPr/>
        </p:nvSpPr>
        <p:spPr>
          <a:xfrm>
            <a:off x="1722209" y="314370"/>
            <a:ext cx="5251246" cy="369332"/>
          </a:xfrm>
          <a:prstGeom prst="rect">
            <a:avLst/>
          </a:prstGeom>
          <a:noFill/>
        </p:spPr>
        <p:txBody>
          <a:bodyPr wrap="squar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cxnSp>
        <p:nvCxnSpPr>
          <p:cNvPr id="10" name="Connector: Elbow 9">
            <a:extLst>
              <a:ext uri="{FF2B5EF4-FFF2-40B4-BE49-F238E27FC236}">
                <a16:creationId xmlns:a16="http://schemas.microsoft.com/office/drawing/2014/main" id="{FBFFB066-F1B5-03A1-0550-E8AA3A6E5F80}"/>
              </a:ext>
            </a:extLst>
          </p:cNvPr>
          <p:cNvCxnSpPr>
            <a:cxnSpLocks/>
          </p:cNvCxnSpPr>
          <p:nvPr/>
        </p:nvCxnSpPr>
        <p:spPr>
          <a:xfrm flipV="1">
            <a:off x="3049787" y="3539067"/>
            <a:ext cx="7008613" cy="617398"/>
          </a:xfrm>
          <a:prstGeom prst="bentConnector3">
            <a:avLst>
              <a:gd name="adj1" fmla="val 100254"/>
            </a:avLst>
          </a:prstGeom>
          <a:ln w="762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892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90391-ED45-F56F-0CD4-C613F1F9EDE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6CC40B1-02FE-2718-D188-5E956F66B6ED}"/>
              </a:ext>
            </a:extLst>
          </p:cNvPr>
          <p:cNvPicPr>
            <a:picLocks noChangeAspect="1"/>
          </p:cNvPicPr>
          <p:nvPr/>
        </p:nvPicPr>
        <p:blipFill>
          <a:blip r:embed="rId2"/>
          <a:stretch>
            <a:fillRect/>
          </a:stretch>
        </p:blipFill>
        <p:spPr>
          <a:xfrm>
            <a:off x="3095594" y="1112256"/>
            <a:ext cx="8809043" cy="5043440"/>
          </a:xfrm>
          <a:prstGeom prst="rect">
            <a:avLst/>
          </a:prstGeom>
          <a:ln>
            <a:solidFill>
              <a:srgbClr val="2A9B8D"/>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26B03A8D-B813-CF75-602E-3FAD57894EB4}"/>
              </a:ext>
            </a:extLst>
          </p:cNvPr>
          <p:cNvSpPr>
            <a:spLocks noGrp="1"/>
          </p:cNvSpPr>
          <p:nvPr>
            <p:ph sz="half" idx="1"/>
          </p:nvPr>
        </p:nvSpPr>
        <p:spPr>
          <a:xfrm>
            <a:off x="348823" y="1112256"/>
            <a:ext cx="2746771" cy="5431374"/>
          </a:xfrm>
        </p:spPr>
        <p:txBody>
          <a:bodyPr>
            <a:normAutofit/>
          </a:bodyPr>
          <a:lstStyle/>
          <a:p>
            <a:pPr marL="0" indent="0">
              <a:buNone/>
            </a:pPr>
            <a:r>
              <a:rPr lang="en-US" sz="2000"/>
              <a:t>Signers log in and goes to “Draw Down Review” tab to sees a grid of Draw Requests for the agency. </a:t>
            </a:r>
          </a:p>
          <a:p>
            <a:pPr marL="0" indent="0">
              <a:buNone/>
            </a:pPr>
            <a:endParaRPr lang="en-US" sz="2000"/>
          </a:p>
          <a:p>
            <a:pPr marL="0" indent="0">
              <a:buNone/>
            </a:pPr>
            <a:r>
              <a:rPr lang="en-US" sz="2000"/>
              <a:t>The default view is set to view all requests with those “Awaiting Signature” at the top. Users can filter to other status to see certain requests.</a:t>
            </a:r>
          </a:p>
          <a:p>
            <a:pPr marL="0" indent="0">
              <a:buNone/>
            </a:pPr>
            <a:r>
              <a:rPr lang="en-US" sz="2000"/>
              <a:t>Signers will click “Review and Sign” to approve/deny a Draw Request.</a:t>
            </a:r>
          </a:p>
          <a:p>
            <a:pPr marL="0" indent="0">
              <a:buNone/>
            </a:pPr>
            <a:endParaRPr lang="en-US"/>
          </a:p>
          <a:p>
            <a:pPr marL="514350" indent="-514350">
              <a:buFont typeface="+mj-lt"/>
              <a:buAutoNum type="arabicPeriod"/>
            </a:pPr>
            <a:endParaRPr lang="en-US"/>
          </a:p>
        </p:txBody>
      </p:sp>
      <p:sp>
        <p:nvSpPr>
          <p:cNvPr id="2" name="Content Placeholder 4">
            <a:extLst>
              <a:ext uri="{FF2B5EF4-FFF2-40B4-BE49-F238E27FC236}">
                <a16:creationId xmlns:a16="http://schemas.microsoft.com/office/drawing/2014/main" id="{CE2FB4F1-F669-EE71-71F7-CA1A09237AC1}"/>
              </a:ext>
            </a:extLst>
          </p:cNvPr>
          <p:cNvSpPr txBox="1">
            <a:spLocks/>
          </p:cNvSpPr>
          <p:nvPr/>
        </p:nvSpPr>
        <p:spPr>
          <a:xfrm>
            <a:off x="3962502" y="6336149"/>
            <a:ext cx="4266996" cy="521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SIGNER VIEW</a:t>
            </a:r>
          </a:p>
          <a:p>
            <a:pPr marL="0" indent="0" algn="ctr">
              <a:buFont typeface="Arial" panose="020B0604020202020204" pitchFamily="34" charset="0"/>
              <a:buNone/>
            </a:pPr>
            <a:endParaRPr lang="en-US">
              <a:solidFill>
                <a:schemeClr val="bg1"/>
              </a:solidFill>
            </a:endParaRPr>
          </a:p>
          <a:p>
            <a:pPr marL="514350" indent="-514350" algn="ctr">
              <a:buFont typeface="+mj-lt"/>
              <a:buAutoNum type="arabicPeriod"/>
            </a:pPr>
            <a:endParaRPr lang="en-US">
              <a:solidFill>
                <a:schemeClr val="bg1"/>
              </a:solidFill>
            </a:endParaRPr>
          </a:p>
        </p:txBody>
      </p:sp>
      <p:sp>
        <p:nvSpPr>
          <p:cNvPr id="3" name="Oval 2">
            <a:extLst>
              <a:ext uri="{FF2B5EF4-FFF2-40B4-BE49-F238E27FC236}">
                <a16:creationId xmlns:a16="http://schemas.microsoft.com/office/drawing/2014/main" id="{A8928FA5-D726-6636-DE64-F51508325EA9}"/>
              </a:ext>
            </a:extLst>
          </p:cNvPr>
          <p:cNvSpPr/>
          <p:nvPr/>
        </p:nvSpPr>
        <p:spPr>
          <a:xfrm>
            <a:off x="4347829" y="1413933"/>
            <a:ext cx="1011568" cy="628072"/>
          </a:xfrm>
          <a:prstGeom prst="ellipse">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13E3A86-053D-DCFE-E095-34059DD968C3}"/>
              </a:ext>
            </a:extLst>
          </p:cNvPr>
          <p:cNvSpPr txBox="1"/>
          <p:nvPr/>
        </p:nvSpPr>
        <p:spPr>
          <a:xfrm>
            <a:off x="1722209" y="314370"/>
            <a:ext cx="5251246" cy="369332"/>
          </a:xfrm>
          <a:prstGeom prst="rect">
            <a:avLst/>
          </a:prstGeom>
          <a:noFill/>
        </p:spPr>
        <p:txBody>
          <a:bodyPr wrap="squar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cxnSp>
        <p:nvCxnSpPr>
          <p:cNvPr id="13" name="Connector: Elbow 12">
            <a:extLst>
              <a:ext uri="{FF2B5EF4-FFF2-40B4-BE49-F238E27FC236}">
                <a16:creationId xmlns:a16="http://schemas.microsoft.com/office/drawing/2014/main" id="{736FEFA3-F7E8-FE61-83E6-EA314BDB7DEA}"/>
              </a:ext>
            </a:extLst>
          </p:cNvPr>
          <p:cNvCxnSpPr>
            <a:cxnSpLocks/>
          </p:cNvCxnSpPr>
          <p:nvPr/>
        </p:nvCxnSpPr>
        <p:spPr>
          <a:xfrm>
            <a:off x="2878667" y="3183467"/>
            <a:ext cx="3691466" cy="450509"/>
          </a:xfrm>
          <a:prstGeom prst="bentConnector3">
            <a:avLst>
              <a:gd name="adj1" fmla="val 100000"/>
            </a:avLst>
          </a:prstGeom>
          <a:ln w="762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DD389FDE-2AEA-4E53-3020-37260A0E0FA1}"/>
              </a:ext>
            </a:extLst>
          </p:cNvPr>
          <p:cNvCxnSpPr>
            <a:cxnSpLocks/>
          </p:cNvCxnSpPr>
          <p:nvPr/>
        </p:nvCxnSpPr>
        <p:spPr>
          <a:xfrm flipV="1">
            <a:off x="1493708" y="4529667"/>
            <a:ext cx="10037892" cy="1544919"/>
          </a:xfrm>
          <a:prstGeom prst="bentConnector3">
            <a:avLst>
              <a:gd name="adj1" fmla="val 100102"/>
            </a:avLst>
          </a:prstGeom>
          <a:ln w="762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092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2206D-6EAB-F9BD-5737-9B84809993E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353A2AF-C112-5574-D32C-F172B8435F9E}"/>
              </a:ext>
            </a:extLst>
          </p:cNvPr>
          <p:cNvPicPr>
            <a:picLocks noChangeAspect="1"/>
          </p:cNvPicPr>
          <p:nvPr/>
        </p:nvPicPr>
        <p:blipFill>
          <a:blip r:embed="rId2"/>
          <a:stretch>
            <a:fillRect/>
          </a:stretch>
        </p:blipFill>
        <p:spPr>
          <a:xfrm>
            <a:off x="3139460" y="1007532"/>
            <a:ext cx="8702251" cy="5088467"/>
          </a:xfrm>
          <a:prstGeom prst="rect">
            <a:avLst/>
          </a:prstGeom>
          <a:ln>
            <a:solidFill>
              <a:srgbClr val="2A9B8D"/>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DBEAC8CA-CA55-94F7-6D4E-1E45E1398CEA}"/>
              </a:ext>
            </a:extLst>
          </p:cNvPr>
          <p:cNvSpPr>
            <a:spLocks noGrp="1"/>
          </p:cNvSpPr>
          <p:nvPr>
            <p:ph sz="half" idx="1"/>
          </p:nvPr>
        </p:nvSpPr>
        <p:spPr>
          <a:xfrm>
            <a:off x="269380" y="1007532"/>
            <a:ext cx="2905658" cy="4813432"/>
          </a:xfrm>
        </p:spPr>
        <p:txBody>
          <a:bodyPr>
            <a:normAutofit lnSpcReduction="10000"/>
          </a:bodyPr>
          <a:lstStyle/>
          <a:p>
            <a:pPr marL="0" indent="0">
              <a:buNone/>
            </a:pPr>
            <a:r>
              <a:rPr lang="en-US" sz="2000" dirty="0"/>
              <a:t>Signer can review the draw request and add comments.</a:t>
            </a:r>
          </a:p>
          <a:p>
            <a:pPr marL="0" indent="0">
              <a:buNone/>
            </a:pPr>
            <a:r>
              <a:rPr lang="en-US" sz="2000" dirty="0"/>
              <a:t>Signers are required to submit their signature and check box that they have reviewed the request. They may submit:</a:t>
            </a:r>
          </a:p>
          <a:p>
            <a:r>
              <a:rPr lang="en-US" sz="2000" dirty="0"/>
              <a:t>Submit Signature</a:t>
            </a:r>
          </a:p>
          <a:p>
            <a:pPr lvl="1"/>
            <a:r>
              <a:rPr lang="en-US" sz="1600" dirty="0"/>
              <a:t>Request is approved and submitted to BOF</a:t>
            </a:r>
          </a:p>
          <a:p>
            <a:r>
              <a:rPr lang="en-US" sz="2000" dirty="0"/>
              <a:t>Deny Signature </a:t>
            </a:r>
          </a:p>
          <a:p>
            <a:pPr lvl="1"/>
            <a:r>
              <a:rPr lang="en-US" sz="1600" dirty="0"/>
              <a:t>Request needs correction or is otherwise denied back to the Employee</a:t>
            </a:r>
          </a:p>
          <a:p>
            <a:pPr marL="0" indent="0">
              <a:buNone/>
            </a:pPr>
            <a:endParaRPr lang="en-US" sz="2000" dirty="0"/>
          </a:p>
          <a:p>
            <a:pPr marL="0" indent="0">
              <a:buNone/>
            </a:pPr>
            <a:endParaRPr lang="en-US" sz="2000" dirty="0"/>
          </a:p>
          <a:p>
            <a:pPr marL="514350" indent="-514350">
              <a:buFont typeface="+mj-lt"/>
              <a:buAutoNum type="arabicPeriod"/>
            </a:pPr>
            <a:endParaRPr lang="en-US" sz="2000" dirty="0"/>
          </a:p>
        </p:txBody>
      </p:sp>
      <p:sp>
        <p:nvSpPr>
          <p:cNvPr id="2" name="TextBox 1">
            <a:extLst>
              <a:ext uri="{FF2B5EF4-FFF2-40B4-BE49-F238E27FC236}">
                <a16:creationId xmlns:a16="http://schemas.microsoft.com/office/drawing/2014/main" id="{AD685B7B-A7F5-7884-CCAA-E2E4DECC2E02}"/>
              </a:ext>
            </a:extLst>
          </p:cNvPr>
          <p:cNvSpPr txBox="1"/>
          <p:nvPr/>
        </p:nvSpPr>
        <p:spPr>
          <a:xfrm>
            <a:off x="1722209" y="314370"/>
            <a:ext cx="5251246" cy="369332"/>
          </a:xfrm>
          <a:prstGeom prst="rect">
            <a:avLst/>
          </a:prstGeom>
          <a:noFill/>
        </p:spPr>
        <p:txBody>
          <a:bodyPr wrap="squar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sp>
        <p:nvSpPr>
          <p:cNvPr id="11" name="Content Placeholder 4">
            <a:extLst>
              <a:ext uri="{FF2B5EF4-FFF2-40B4-BE49-F238E27FC236}">
                <a16:creationId xmlns:a16="http://schemas.microsoft.com/office/drawing/2014/main" id="{7B0C75FD-7209-6942-6711-01F6DB4432EC}"/>
              </a:ext>
            </a:extLst>
          </p:cNvPr>
          <p:cNvSpPr txBox="1">
            <a:spLocks/>
          </p:cNvSpPr>
          <p:nvPr/>
        </p:nvSpPr>
        <p:spPr>
          <a:xfrm>
            <a:off x="3962502" y="6336149"/>
            <a:ext cx="4266996" cy="521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SIGNER VIEW</a:t>
            </a:r>
          </a:p>
          <a:p>
            <a:pPr marL="0" indent="0" algn="ctr">
              <a:buFont typeface="Arial" panose="020B0604020202020204" pitchFamily="34" charset="0"/>
              <a:buNone/>
            </a:pPr>
            <a:endParaRPr lang="en-US">
              <a:solidFill>
                <a:schemeClr val="bg1"/>
              </a:solidFill>
            </a:endParaRPr>
          </a:p>
          <a:p>
            <a:pPr marL="514350" indent="-514350" algn="ctr">
              <a:buFont typeface="+mj-lt"/>
              <a:buAutoNum type="arabicPeriod"/>
            </a:pPr>
            <a:endParaRPr lang="en-US">
              <a:solidFill>
                <a:schemeClr val="bg1"/>
              </a:solidFill>
            </a:endParaRPr>
          </a:p>
        </p:txBody>
      </p:sp>
      <p:sp>
        <p:nvSpPr>
          <p:cNvPr id="12" name="Oval 11">
            <a:extLst>
              <a:ext uri="{FF2B5EF4-FFF2-40B4-BE49-F238E27FC236}">
                <a16:creationId xmlns:a16="http://schemas.microsoft.com/office/drawing/2014/main" id="{0A318509-4890-DAAD-7DE8-7C7218C76427}"/>
              </a:ext>
            </a:extLst>
          </p:cNvPr>
          <p:cNvSpPr/>
          <p:nvPr/>
        </p:nvSpPr>
        <p:spPr>
          <a:xfrm>
            <a:off x="7294232" y="5523346"/>
            <a:ext cx="2080680" cy="604213"/>
          </a:xfrm>
          <a:prstGeom prst="ellipse">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222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2E53A-0B2F-E3D4-3EF2-DCC2A86700F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D402AC6-58D0-B23B-3CDE-ED2D984B9350}"/>
              </a:ext>
            </a:extLst>
          </p:cNvPr>
          <p:cNvPicPr>
            <a:picLocks noChangeAspect="1"/>
          </p:cNvPicPr>
          <p:nvPr/>
        </p:nvPicPr>
        <p:blipFill>
          <a:blip r:embed="rId2"/>
          <a:stretch>
            <a:fillRect/>
          </a:stretch>
        </p:blipFill>
        <p:spPr>
          <a:xfrm>
            <a:off x="4347832" y="1193800"/>
            <a:ext cx="7282997" cy="3220804"/>
          </a:xfrm>
          <a:prstGeom prst="rect">
            <a:avLst/>
          </a:prstGeom>
          <a:ln>
            <a:solidFill>
              <a:srgbClr val="2A9B8D"/>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4940FDDB-4634-A4D0-B637-45E8AFED9AD4}"/>
              </a:ext>
            </a:extLst>
          </p:cNvPr>
          <p:cNvSpPr>
            <a:spLocks noGrp="1"/>
          </p:cNvSpPr>
          <p:nvPr>
            <p:ph sz="half" idx="1"/>
          </p:nvPr>
        </p:nvSpPr>
        <p:spPr>
          <a:xfrm>
            <a:off x="355599" y="1193800"/>
            <a:ext cx="3742267" cy="4699000"/>
          </a:xfrm>
        </p:spPr>
        <p:txBody>
          <a:bodyPr>
            <a:normAutofit fontScale="55000" lnSpcReduction="20000"/>
          </a:bodyPr>
          <a:lstStyle/>
          <a:p>
            <a:pPr marL="0" indent="0">
              <a:buNone/>
            </a:pPr>
            <a:r>
              <a:rPr lang="en-US"/>
              <a:t>Employees and Signers can visit the “Draw Down Review” tab and filter the status of all Draw Requests.</a:t>
            </a:r>
          </a:p>
          <a:p>
            <a:pPr marL="0" indent="0">
              <a:buNone/>
            </a:pPr>
            <a:r>
              <a:rPr lang="en-US" sz="2700"/>
              <a:t>“Status” reflects DFA Bond Tracking Draw Request process:</a:t>
            </a:r>
          </a:p>
          <a:p>
            <a:pPr marL="514350" indent="-514350">
              <a:buFont typeface="+mj-lt"/>
              <a:buAutoNum type="arabicPeriod"/>
            </a:pPr>
            <a:r>
              <a:rPr lang="en-US" sz="2700"/>
              <a:t>Awaiting Signature: Draw Requests has been initiated by the Employee and is awaiting signature by the agency’s Signer.</a:t>
            </a:r>
          </a:p>
          <a:p>
            <a:pPr marL="514350" indent="-514350">
              <a:buFont typeface="+mj-lt"/>
              <a:buAutoNum type="arabicPeriod"/>
            </a:pPr>
            <a:r>
              <a:rPr lang="en-US" sz="2700"/>
              <a:t>Requested: Draw Requests has been approved by the Signer and submitted to BOF for review.</a:t>
            </a:r>
          </a:p>
          <a:p>
            <a:pPr marL="514350" indent="-514350">
              <a:buFont typeface="+mj-lt"/>
              <a:buAutoNum type="arabicPeriod"/>
            </a:pPr>
            <a:r>
              <a:rPr lang="en-US" sz="2700"/>
              <a:t>Approved: Draw Requests has been approved by BOF.</a:t>
            </a:r>
          </a:p>
          <a:p>
            <a:pPr marL="514350" indent="-514350">
              <a:buFont typeface="+mj-lt"/>
              <a:buAutoNum type="arabicPeriod"/>
            </a:pPr>
            <a:r>
              <a:rPr lang="en-US" sz="2700"/>
              <a:t>Paid: Draw Requests has been paid and has been entered in SHARE.</a:t>
            </a:r>
          </a:p>
          <a:p>
            <a:pPr marL="514350" indent="-514350">
              <a:buFont typeface="+mj-lt"/>
              <a:buAutoNum type="arabicPeriod"/>
            </a:pPr>
            <a:r>
              <a:rPr lang="en-US" sz="2700"/>
              <a:t>Denied: Draw Requests was denied. In this status, agency “Employee” roles may resubmit. Please see notes from BOF and make corrections before resubmitting.</a:t>
            </a:r>
          </a:p>
          <a:p>
            <a:pPr marL="0" indent="0">
              <a:buNone/>
            </a:pPr>
            <a:endParaRPr lang="en-US" sz="2700"/>
          </a:p>
          <a:p>
            <a:pPr marL="0" indent="0">
              <a:buNone/>
            </a:pPr>
            <a:endParaRPr lang="en-US"/>
          </a:p>
          <a:p>
            <a:pPr marL="514350" indent="-514350">
              <a:buFont typeface="+mj-lt"/>
              <a:buAutoNum type="arabicPeriod"/>
            </a:pPr>
            <a:endParaRPr lang="en-US"/>
          </a:p>
        </p:txBody>
      </p:sp>
      <p:sp>
        <p:nvSpPr>
          <p:cNvPr id="2" name="TextBox 1">
            <a:extLst>
              <a:ext uri="{FF2B5EF4-FFF2-40B4-BE49-F238E27FC236}">
                <a16:creationId xmlns:a16="http://schemas.microsoft.com/office/drawing/2014/main" id="{F497BAA3-33FC-2EF4-DCC8-D9391056DEE7}"/>
              </a:ext>
            </a:extLst>
          </p:cNvPr>
          <p:cNvSpPr txBox="1"/>
          <p:nvPr/>
        </p:nvSpPr>
        <p:spPr>
          <a:xfrm>
            <a:off x="1722209" y="314370"/>
            <a:ext cx="5251246" cy="369332"/>
          </a:xfrm>
          <a:prstGeom prst="rect">
            <a:avLst/>
          </a:prstGeom>
          <a:noFill/>
        </p:spPr>
        <p:txBody>
          <a:bodyPr wrap="squar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sp>
        <p:nvSpPr>
          <p:cNvPr id="3" name="Content Placeholder 4">
            <a:extLst>
              <a:ext uri="{FF2B5EF4-FFF2-40B4-BE49-F238E27FC236}">
                <a16:creationId xmlns:a16="http://schemas.microsoft.com/office/drawing/2014/main" id="{93A080DD-950A-2A1D-E24D-B5EB76F7916A}"/>
              </a:ext>
            </a:extLst>
          </p:cNvPr>
          <p:cNvSpPr txBox="1">
            <a:spLocks/>
          </p:cNvSpPr>
          <p:nvPr/>
        </p:nvSpPr>
        <p:spPr>
          <a:xfrm>
            <a:off x="3962502" y="6434667"/>
            <a:ext cx="4266996" cy="42333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EMPLOYEE VIEW (same for Signer)</a:t>
            </a:r>
          </a:p>
          <a:p>
            <a:pPr marL="0" indent="0" algn="ctr">
              <a:buFont typeface="Arial" panose="020B0604020202020204" pitchFamily="34" charset="0"/>
              <a:buNone/>
            </a:pPr>
            <a:endParaRPr lang="en-US">
              <a:solidFill>
                <a:schemeClr val="bg1"/>
              </a:solidFill>
            </a:endParaRPr>
          </a:p>
          <a:p>
            <a:pPr marL="514350" indent="-514350" algn="ctr">
              <a:buFont typeface="+mj-lt"/>
              <a:buAutoNum type="arabicPeriod"/>
            </a:pPr>
            <a:endParaRPr lang="en-US">
              <a:solidFill>
                <a:schemeClr val="bg1"/>
              </a:solidFill>
            </a:endParaRPr>
          </a:p>
        </p:txBody>
      </p:sp>
      <p:sp>
        <p:nvSpPr>
          <p:cNvPr id="9" name="Oval 8">
            <a:extLst>
              <a:ext uri="{FF2B5EF4-FFF2-40B4-BE49-F238E27FC236}">
                <a16:creationId xmlns:a16="http://schemas.microsoft.com/office/drawing/2014/main" id="{23E0D347-620A-E21B-459E-78F746749CC4}"/>
              </a:ext>
            </a:extLst>
          </p:cNvPr>
          <p:cNvSpPr/>
          <p:nvPr/>
        </p:nvSpPr>
        <p:spPr>
          <a:xfrm>
            <a:off x="5338429" y="1481667"/>
            <a:ext cx="909971" cy="534938"/>
          </a:xfrm>
          <a:prstGeom prst="ellipse">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8404F9-1D95-AD87-AF7A-61B5390A3AD5}"/>
              </a:ext>
            </a:extLst>
          </p:cNvPr>
          <p:cNvSpPr txBox="1"/>
          <p:nvPr/>
        </p:nvSpPr>
        <p:spPr>
          <a:xfrm>
            <a:off x="355599" y="5431135"/>
            <a:ext cx="11218333" cy="646331"/>
          </a:xfrm>
          <a:prstGeom prst="rect">
            <a:avLst/>
          </a:prstGeom>
          <a:noFill/>
        </p:spPr>
        <p:txBody>
          <a:bodyPr wrap="square" rtlCol="0">
            <a:spAutoFit/>
          </a:bodyPr>
          <a:lstStyle/>
          <a:p>
            <a:r>
              <a:rPr lang="en-US" sz="1800" dirty="0"/>
              <a:t>Employees may delete a request if the status is “Awaiting Signature” or “Denied”. </a:t>
            </a:r>
            <a:r>
              <a:rPr lang="en-US" i="1" dirty="0"/>
              <a:t>This action can be taken in the Project Profile. </a:t>
            </a:r>
            <a:r>
              <a:rPr lang="en-US" sz="1800" dirty="0"/>
              <a:t>If you need assistance, please reach out directly to the BOF. </a:t>
            </a:r>
            <a:endParaRPr lang="en-US" dirty="0"/>
          </a:p>
        </p:txBody>
      </p:sp>
    </p:spTree>
    <p:extLst>
      <p:ext uri="{BB962C8B-B14F-4D97-AF65-F5344CB8AC3E}">
        <p14:creationId xmlns:p14="http://schemas.microsoft.com/office/powerpoint/2010/main" val="148560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212BF-216A-80E3-0A01-1E7E45EB588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DFFD0A-6FAE-4200-C72F-0D2B7B6A7BE8}"/>
              </a:ext>
            </a:extLst>
          </p:cNvPr>
          <p:cNvSpPr>
            <a:spLocks noGrp="1"/>
          </p:cNvSpPr>
          <p:nvPr>
            <p:ph sz="half" idx="1"/>
          </p:nvPr>
        </p:nvSpPr>
        <p:spPr>
          <a:xfrm>
            <a:off x="355600" y="1193800"/>
            <a:ext cx="3892844" cy="4953782"/>
          </a:xfrm>
        </p:spPr>
        <p:txBody>
          <a:bodyPr>
            <a:normAutofit fontScale="92500" lnSpcReduction="10000"/>
          </a:bodyPr>
          <a:lstStyle/>
          <a:p>
            <a:r>
              <a:rPr lang="en-US" sz="2700" dirty="0"/>
              <a:t>Agency “Employee” roles may resubmit a denied draw request—do resubmit, the system requires the “Signer” role to also deny the request back to the “Employee”.</a:t>
            </a:r>
          </a:p>
          <a:p>
            <a:r>
              <a:rPr lang="en-US" sz="2700" dirty="0"/>
              <a:t>Please see denial reason from BOF and make corrections before resubmitting.</a:t>
            </a:r>
          </a:p>
          <a:p>
            <a:r>
              <a:rPr lang="en-US" dirty="0"/>
              <a:t>If you need assistance, please reach out directly to the BOF.</a:t>
            </a:r>
            <a:endParaRPr lang="en-US" sz="2700" dirty="0"/>
          </a:p>
          <a:p>
            <a:pPr marL="0" indent="0">
              <a:buNone/>
            </a:pPr>
            <a:endParaRPr lang="en-US" dirty="0"/>
          </a:p>
          <a:p>
            <a:pPr marL="514350" indent="-514350">
              <a:buFont typeface="+mj-lt"/>
              <a:buAutoNum type="arabicPeriod"/>
            </a:pPr>
            <a:endParaRPr lang="en-US" dirty="0"/>
          </a:p>
        </p:txBody>
      </p:sp>
      <p:sp>
        <p:nvSpPr>
          <p:cNvPr id="2" name="TextBox 1">
            <a:extLst>
              <a:ext uri="{FF2B5EF4-FFF2-40B4-BE49-F238E27FC236}">
                <a16:creationId xmlns:a16="http://schemas.microsoft.com/office/drawing/2014/main" id="{237510CB-4D2B-1BE2-6632-677F752582F8}"/>
              </a:ext>
            </a:extLst>
          </p:cNvPr>
          <p:cNvSpPr txBox="1"/>
          <p:nvPr/>
        </p:nvSpPr>
        <p:spPr>
          <a:xfrm>
            <a:off x="1722209" y="314370"/>
            <a:ext cx="5251246" cy="369332"/>
          </a:xfrm>
          <a:prstGeom prst="rect">
            <a:avLst/>
          </a:prstGeom>
          <a:noFill/>
        </p:spPr>
        <p:txBody>
          <a:bodyPr wrap="squar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Draw Request Process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sp>
        <p:nvSpPr>
          <p:cNvPr id="3" name="Content Placeholder 4">
            <a:extLst>
              <a:ext uri="{FF2B5EF4-FFF2-40B4-BE49-F238E27FC236}">
                <a16:creationId xmlns:a16="http://schemas.microsoft.com/office/drawing/2014/main" id="{6C754A32-2257-8485-6C00-CD893779EC6B}"/>
              </a:ext>
            </a:extLst>
          </p:cNvPr>
          <p:cNvSpPr txBox="1">
            <a:spLocks/>
          </p:cNvSpPr>
          <p:nvPr/>
        </p:nvSpPr>
        <p:spPr>
          <a:xfrm>
            <a:off x="3962502" y="6434667"/>
            <a:ext cx="4266996" cy="42333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EMPLOYEE VIEW (same for Signer)</a:t>
            </a:r>
          </a:p>
          <a:p>
            <a:pPr marL="0" indent="0" algn="ctr">
              <a:buFont typeface="Arial" panose="020B0604020202020204" pitchFamily="34" charset="0"/>
              <a:buNone/>
            </a:pPr>
            <a:endParaRPr lang="en-US">
              <a:solidFill>
                <a:schemeClr val="bg1"/>
              </a:solidFill>
            </a:endParaRPr>
          </a:p>
          <a:p>
            <a:pPr marL="514350" indent="-514350" algn="ctr">
              <a:buFont typeface="+mj-lt"/>
              <a:buAutoNum type="arabicPeriod"/>
            </a:pPr>
            <a:endParaRPr lang="en-US">
              <a:solidFill>
                <a:schemeClr val="bg1"/>
              </a:solidFill>
            </a:endParaRPr>
          </a:p>
        </p:txBody>
      </p:sp>
      <p:pic>
        <p:nvPicPr>
          <p:cNvPr id="4" name="Picture 3">
            <a:extLst>
              <a:ext uri="{FF2B5EF4-FFF2-40B4-BE49-F238E27FC236}">
                <a16:creationId xmlns:a16="http://schemas.microsoft.com/office/drawing/2014/main" id="{72F0B9AF-FA0E-1445-BB3A-7E38876011DB}"/>
              </a:ext>
            </a:extLst>
          </p:cNvPr>
          <p:cNvPicPr>
            <a:picLocks noChangeAspect="1"/>
          </p:cNvPicPr>
          <p:nvPr/>
        </p:nvPicPr>
        <p:blipFill>
          <a:blip r:embed="rId2"/>
          <a:stretch>
            <a:fillRect/>
          </a:stretch>
        </p:blipFill>
        <p:spPr>
          <a:xfrm>
            <a:off x="4362445" y="1225569"/>
            <a:ext cx="7359654" cy="3191686"/>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4557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722D5-D182-D833-757E-4D07944AEBEC}"/>
              </a:ext>
            </a:extLst>
          </p:cNvPr>
          <p:cNvSpPr>
            <a:spLocks noGrp="1"/>
          </p:cNvSpPr>
          <p:nvPr>
            <p:ph type="ctrTitle"/>
          </p:nvPr>
        </p:nvSpPr>
        <p:spPr/>
        <p:txBody>
          <a:bodyPr/>
          <a:lstStyle/>
          <a:p>
            <a:r>
              <a:rPr lang="en-US"/>
              <a:t>Initiating a Reversion Throughout the Year</a:t>
            </a:r>
          </a:p>
        </p:txBody>
      </p:sp>
      <p:sp>
        <p:nvSpPr>
          <p:cNvPr id="3" name="Subtitle 2">
            <a:extLst>
              <a:ext uri="{FF2B5EF4-FFF2-40B4-BE49-F238E27FC236}">
                <a16:creationId xmlns:a16="http://schemas.microsoft.com/office/drawing/2014/main" id="{B4705535-10E3-FFB6-35F4-CA5C2918684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FD9DE94-627D-E908-74DB-3D264F5536F9}"/>
              </a:ext>
            </a:extLst>
          </p:cNvPr>
          <p:cNvSpPr>
            <a:spLocks noGrp="1"/>
          </p:cNvSpPr>
          <p:nvPr>
            <p:ph type="sldNum" sz="quarter" idx="12"/>
          </p:nvPr>
        </p:nvSpPr>
        <p:spPr/>
        <p:txBody>
          <a:bodyPr/>
          <a:lstStyle/>
          <a:p>
            <a:fld id="{20BC3326-CFC9-C543-BEA8-0D432DAE7D06}" type="slidenum">
              <a:rPr lang="en-US" smtClean="0"/>
              <a:t>19</a:t>
            </a:fld>
            <a:endParaRPr lang="en-US"/>
          </a:p>
        </p:txBody>
      </p:sp>
    </p:spTree>
    <p:extLst>
      <p:ext uri="{BB962C8B-B14F-4D97-AF65-F5344CB8AC3E}">
        <p14:creationId xmlns:p14="http://schemas.microsoft.com/office/powerpoint/2010/main" val="3553743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2DD706-73AA-9B3F-71AE-1BD8EC28B569}"/>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9CD1680-DA53-D973-E6BF-803F1E548E8D}"/>
              </a:ext>
            </a:extLst>
          </p:cNvPr>
          <p:cNvSpPr/>
          <p:nvPr/>
        </p:nvSpPr>
        <p:spPr>
          <a:xfrm>
            <a:off x="11058748" y="1444057"/>
            <a:ext cx="190502" cy="44306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endParaRPr lang="en-US" sz="1400"/>
          </a:p>
        </p:txBody>
      </p:sp>
      <p:pic>
        <p:nvPicPr>
          <p:cNvPr id="3" name="Picture 2" descr="A yellow flower in a field&#10;&#10;Description automatically generated">
            <a:extLst>
              <a:ext uri="{FF2B5EF4-FFF2-40B4-BE49-F238E27FC236}">
                <a16:creationId xmlns:a16="http://schemas.microsoft.com/office/drawing/2014/main" id="{78BA79BD-D8A5-FBE2-B7FF-15F62D716755}"/>
              </a:ext>
            </a:extLst>
          </p:cNvPr>
          <p:cNvPicPr>
            <a:picLocks noChangeAspect="1"/>
          </p:cNvPicPr>
          <p:nvPr/>
        </p:nvPicPr>
        <p:blipFill>
          <a:blip r:embed="rId3"/>
          <a:stretch>
            <a:fillRect/>
          </a:stretch>
        </p:blipFill>
        <p:spPr>
          <a:xfrm>
            <a:off x="0" y="-1"/>
            <a:ext cx="4572000" cy="6864743"/>
          </a:xfrm>
          <a:prstGeom prst="rect">
            <a:avLst/>
          </a:prstGeom>
        </p:spPr>
      </p:pic>
      <p:sp>
        <p:nvSpPr>
          <p:cNvPr id="7" name="Rectangle 6">
            <a:extLst>
              <a:ext uri="{FF2B5EF4-FFF2-40B4-BE49-F238E27FC236}">
                <a16:creationId xmlns:a16="http://schemas.microsoft.com/office/drawing/2014/main" id="{9FE1A456-40D6-666F-B910-C12369DEF25A}"/>
              </a:ext>
            </a:extLst>
          </p:cNvPr>
          <p:cNvSpPr/>
          <p:nvPr/>
        </p:nvSpPr>
        <p:spPr>
          <a:xfrm>
            <a:off x="1095150" y="1274617"/>
            <a:ext cx="9963598" cy="47695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457200" tIns="457200" rIns="457200" bIns="457200" rtlCol="0" anchor="ctr"/>
          <a:lstStyle/>
          <a:p>
            <a:r>
              <a:rPr lang="en-US" sz="1400"/>
              <a:t>INTRODUCING</a:t>
            </a:r>
            <a:br>
              <a:rPr lang="en-US" sz="1400"/>
            </a:br>
            <a:r>
              <a:rPr lang="en-US" sz="2400" b="1">
                <a:latin typeface="Aptos ExtraBold" panose="020B0004020202020204" pitchFamily="34" charset="0"/>
              </a:rPr>
              <a:t>Bond Tracking System</a:t>
            </a:r>
            <a:endParaRPr lang="en-US" sz="2400"/>
          </a:p>
          <a:p>
            <a:endParaRPr lang="en-US"/>
          </a:p>
          <a:p>
            <a:r>
              <a:rPr lang="en-US"/>
              <a:t>A centralized, unified system designed for managing transactions, draw requests, and </a:t>
            </a:r>
          </a:p>
          <a:p>
            <a:r>
              <a:rPr lang="en-US"/>
              <a:t>loading each appropriation across agencies.</a:t>
            </a:r>
          </a:p>
          <a:p>
            <a:pPr marL="285750" indent="-285750">
              <a:buFont typeface="Arial" panose="020B0604020202020204" pitchFamily="34" charset="0"/>
              <a:buChar char="•"/>
            </a:pPr>
            <a:r>
              <a:rPr lang="en-US"/>
              <a:t>The system will be accessible from an internet browser using state email address </a:t>
            </a:r>
          </a:p>
          <a:p>
            <a:pPr marL="285750" indent="-285750">
              <a:buFont typeface="Arial" panose="020B0604020202020204" pitchFamily="34" charset="0"/>
              <a:buChar char="•"/>
            </a:pPr>
            <a:r>
              <a:rPr lang="en-US"/>
              <a:t>Multi-factor authentication by text or email is required</a:t>
            </a:r>
          </a:p>
          <a:p>
            <a:pPr marL="285750" indent="-285750">
              <a:buFont typeface="Arial" panose="020B0604020202020204" pitchFamily="34" charset="0"/>
              <a:buChar char="•"/>
            </a:pPr>
            <a:r>
              <a:rPr lang="en-US"/>
              <a:t>This may be one of multiple modules a user will have access to</a:t>
            </a:r>
          </a:p>
          <a:p>
            <a:pPr marL="285750" indent="-285750">
              <a:buFont typeface="Arial" panose="020B0604020202020204" pitchFamily="34" charset="0"/>
              <a:buChar char="•"/>
            </a:pPr>
            <a:endParaRPr lang="en-US"/>
          </a:p>
        </p:txBody>
      </p:sp>
      <p:pic>
        <p:nvPicPr>
          <p:cNvPr id="21" name="Picture 2">
            <a:extLst>
              <a:ext uri="{FF2B5EF4-FFF2-40B4-BE49-F238E27FC236}">
                <a16:creationId xmlns:a16="http://schemas.microsoft.com/office/drawing/2014/main" id="{46F33964-924B-4D0D-3134-5CD6CBE88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1431" y="371305"/>
            <a:ext cx="1351396" cy="2905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15F3257-1352-9F94-02D2-CD004EEC9278}"/>
              </a:ext>
            </a:extLst>
          </p:cNvPr>
          <p:cNvSpPr>
            <a:spLocks noGrp="1"/>
          </p:cNvSpPr>
          <p:nvPr>
            <p:ph type="sldNum" sz="quarter" idx="12"/>
          </p:nvPr>
        </p:nvSpPr>
        <p:spPr/>
        <p:txBody>
          <a:bodyPr/>
          <a:lstStyle/>
          <a:p>
            <a:fld id="{20BC3326-CFC9-C543-BEA8-0D432DAE7D06}" type="slidenum">
              <a:rPr lang="en-US" smtClean="0"/>
              <a:t>2</a:t>
            </a:fld>
            <a:endParaRPr lang="en-US"/>
          </a:p>
        </p:txBody>
      </p:sp>
    </p:spTree>
    <p:extLst>
      <p:ext uri="{BB962C8B-B14F-4D97-AF65-F5344CB8AC3E}">
        <p14:creationId xmlns:p14="http://schemas.microsoft.com/office/powerpoint/2010/main" val="1072191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ED767E-963C-8DBE-9D51-76DFE93B6B0E}"/>
              </a:ext>
            </a:extLst>
          </p:cNvPr>
          <p:cNvPicPr>
            <a:picLocks noChangeAspect="1"/>
          </p:cNvPicPr>
          <p:nvPr/>
        </p:nvPicPr>
        <p:blipFill>
          <a:blip r:embed="rId2"/>
          <a:stretch>
            <a:fillRect/>
          </a:stretch>
        </p:blipFill>
        <p:spPr>
          <a:xfrm>
            <a:off x="3835155" y="987461"/>
            <a:ext cx="7941978" cy="4261872"/>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77C5A0C2-8E50-E6D7-EB1A-6ABAC6F3D56C}"/>
              </a:ext>
            </a:extLst>
          </p:cNvPr>
          <p:cNvSpPr>
            <a:spLocks noGrp="1"/>
          </p:cNvSpPr>
          <p:nvPr>
            <p:ph sz="half" idx="1"/>
          </p:nvPr>
        </p:nvSpPr>
        <p:spPr>
          <a:xfrm>
            <a:off x="414867" y="987461"/>
            <a:ext cx="3360277" cy="5475407"/>
          </a:xfrm>
        </p:spPr>
        <p:txBody>
          <a:bodyPr>
            <a:normAutofit/>
          </a:bodyPr>
          <a:lstStyle/>
          <a:p>
            <a:pPr marL="0" indent="0">
              <a:buNone/>
            </a:pPr>
            <a:r>
              <a:rPr lang="en-US" sz="2000"/>
              <a:t>The workflow for reverting a project throughout the year is similar to a draw request: “Employee” roles can initiate the request, it is then routed to the agency “Signer” role, and then to Board of Finance.</a:t>
            </a:r>
          </a:p>
          <a:p>
            <a:pPr marL="0" indent="0">
              <a:buNone/>
            </a:pPr>
            <a:endParaRPr lang="en-US" sz="2000"/>
          </a:p>
          <a:p>
            <a:pPr marL="0" indent="0">
              <a:buNone/>
            </a:pPr>
            <a:r>
              <a:rPr lang="en-US" sz="2000"/>
              <a:t>To initiate a reversion, “Employee” should identify the project to revert under the “projects” tab, then click into the project.</a:t>
            </a:r>
          </a:p>
          <a:p>
            <a:pPr marL="0" indent="0">
              <a:buNone/>
            </a:pPr>
            <a:endParaRPr lang="en-US" sz="2000"/>
          </a:p>
          <a:p>
            <a:pPr marL="514350" indent="-514350">
              <a:buFont typeface="+mj-lt"/>
              <a:buAutoNum type="arabicPeriod"/>
            </a:pPr>
            <a:endParaRPr lang="en-US" sz="2000"/>
          </a:p>
        </p:txBody>
      </p:sp>
      <p:sp>
        <p:nvSpPr>
          <p:cNvPr id="6" name="Oval 5">
            <a:extLst>
              <a:ext uri="{FF2B5EF4-FFF2-40B4-BE49-F238E27FC236}">
                <a16:creationId xmlns:a16="http://schemas.microsoft.com/office/drawing/2014/main" id="{620C5A14-474F-0772-2EA8-1252D0B9240F}"/>
              </a:ext>
            </a:extLst>
          </p:cNvPr>
          <p:cNvSpPr/>
          <p:nvPr/>
        </p:nvSpPr>
        <p:spPr>
          <a:xfrm>
            <a:off x="4445000" y="1651002"/>
            <a:ext cx="567267" cy="330200"/>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2A9B8D"/>
                </a:solidFill>
              </a:ln>
              <a:noFill/>
            </a:endParaRPr>
          </a:p>
        </p:txBody>
      </p:sp>
      <p:cxnSp>
        <p:nvCxnSpPr>
          <p:cNvPr id="8" name="Straight Arrow Connector 7">
            <a:extLst>
              <a:ext uri="{FF2B5EF4-FFF2-40B4-BE49-F238E27FC236}">
                <a16:creationId xmlns:a16="http://schemas.microsoft.com/office/drawing/2014/main" id="{8530A5E6-41D5-54C2-F47D-AB4763B7CE31}"/>
              </a:ext>
            </a:extLst>
          </p:cNvPr>
          <p:cNvCxnSpPr>
            <a:cxnSpLocks/>
          </p:cNvCxnSpPr>
          <p:nvPr/>
        </p:nvCxnSpPr>
        <p:spPr>
          <a:xfrm>
            <a:off x="3572933" y="3911600"/>
            <a:ext cx="448734" cy="270933"/>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6EB3483-5327-9775-5516-AF3ACE76C318}"/>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Reversions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25031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1E9C5-8A37-7EE6-3D6B-CF5632AD13B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665A65A-03E4-8677-68BC-F5FC43960E25}"/>
              </a:ext>
            </a:extLst>
          </p:cNvPr>
          <p:cNvSpPr>
            <a:spLocks noGrp="1"/>
          </p:cNvSpPr>
          <p:nvPr>
            <p:ph sz="half" idx="1"/>
          </p:nvPr>
        </p:nvSpPr>
        <p:spPr>
          <a:xfrm>
            <a:off x="314358" y="1071547"/>
            <a:ext cx="3360277" cy="5475407"/>
          </a:xfrm>
        </p:spPr>
        <p:txBody>
          <a:bodyPr>
            <a:normAutofit/>
          </a:bodyPr>
          <a:lstStyle/>
          <a:p>
            <a:pPr marL="0" indent="0">
              <a:buNone/>
            </a:pPr>
            <a:r>
              <a:rPr lang="en-US" sz="2000"/>
              <a:t>In the project profile, click the “reversions” tab and select “New Reversion Request” to begin a reversion.</a:t>
            </a:r>
          </a:p>
          <a:p>
            <a:pPr marL="0" indent="0">
              <a:buNone/>
            </a:pPr>
            <a:endParaRPr lang="en-US" sz="2000"/>
          </a:p>
          <a:p>
            <a:pPr marL="0" indent="0">
              <a:buNone/>
            </a:pPr>
            <a:endParaRPr lang="en-US" sz="2000"/>
          </a:p>
          <a:p>
            <a:pPr marL="514350" indent="-514350">
              <a:buFont typeface="+mj-lt"/>
              <a:buAutoNum type="arabicPeriod"/>
            </a:pPr>
            <a:endParaRPr lang="en-US" sz="2000"/>
          </a:p>
        </p:txBody>
      </p:sp>
      <p:pic>
        <p:nvPicPr>
          <p:cNvPr id="3" name="Picture 2">
            <a:extLst>
              <a:ext uri="{FF2B5EF4-FFF2-40B4-BE49-F238E27FC236}">
                <a16:creationId xmlns:a16="http://schemas.microsoft.com/office/drawing/2014/main" id="{EED0D0D5-7D82-58AC-8177-3DD681B4E054}"/>
              </a:ext>
            </a:extLst>
          </p:cNvPr>
          <p:cNvPicPr>
            <a:picLocks noChangeAspect="1"/>
          </p:cNvPicPr>
          <p:nvPr/>
        </p:nvPicPr>
        <p:blipFill>
          <a:blip r:embed="rId2"/>
          <a:stretch>
            <a:fillRect/>
          </a:stretch>
        </p:blipFill>
        <p:spPr>
          <a:xfrm>
            <a:off x="3867150" y="782022"/>
            <a:ext cx="7429207" cy="510727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Oval 3">
            <a:extLst>
              <a:ext uri="{FF2B5EF4-FFF2-40B4-BE49-F238E27FC236}">
                <a16:creationId xmlns:a16="http://schemas.microsoft.com/office/drawing/2014/main" id="{7CF75C9E-10BF-9826-7D86-C2689FFD57A5}"/>
              </a:ext>
            </a:extLst>
          </p:cNvPr>
          <p:cNvSpPr/>
          <p:nvPr/>
        </p:nvSpPr>
        <p:spPr>
          <a:xfrm>
            <a:off x="5711026" y="4954044"/>
            <a:ext cx="601134" cy="397932"/>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2A9B8D"/>
                </a:solidFill>
              </a:ln>
              <a:noFill/>
            </a:endParaRPr>
          </a:p>
        </p:txBody>
      </p:sp>
      <p:cxnSp>
        <p:nvCxnSpPr>
          <p:cNvPr id="7" name="Straight Arrow Connector 6">
            <a:extLst>
              <a:ext uri="{FF2B5EF4-FFF2-40B4-BE49-F238E27FC236}">
                <a16:creationId xmlns:a16="http://schemas.microsoft.com/office/drawing/2014/main" id="{8133EF1C-C329-5B7F-520A-79290DF81582}"/>
              </a:ext>
            </a:extLst>
          </p:cNvPr>
          <p:cNvCxnSpPr>
            <a:cxnSpLocks/>
          </p:cNvCxnSpPr>
          <p:nvPr/>
        </p:nvCxnSpPr>
        <p:spPr>
          <a:xfrm>
            <a:off x="3471333" y="5266008"/>
            <a:ext cx="601134" cy="194733"/>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A345645-0A36-7935-E2BB-C13D25EB57A2}"/>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Reversions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624403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96E0D-506B-DD89-B3A5-238F8066352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08BA410-B5EC-5C3F-9A87-967E5C5B64A4}"/>
              </a:ext>
            </a:extLst>
          </p:cNvPr>
          <p:cNvSpPr>
            <a:spLocks noGrp="1"/>
          </p:cNvSpPr>
          <p:nvPr>
            <p:ph sz="half" idx="1"/>
          </p:nvPr>
        </p:nvSpPr>
        <p:spPr>
          <a:xfrm>
            <a:off x="644558" y="1063081"/>
            <a:ext cx="5451442" cy="5475407"/>
          </a:xfrm>
        </p:spPr>
        <p:txBody>
          <a:bodyPr>
            <a:normAutofit/>
          </a:bodyPr>
          <a:lstStyle/>
          <a:p>
            <a:pPr marL="0" indent="0">
              <a:buNone/>
            </a:pPr>
            <a:r>
              <a:rPr lang="en-US" sz="2000"/>
              <a:t>After initiating a new reversion request, a modal form will pop up for completion. </a:t>
            </a:r>
          </a:p>
          <a:p>
            <a:pPr marL="0" indent="0">
              <a:buNone/>
            </a:pPr>
            <a:endParaRPr lang="en-US" sz="2000"/>
          </a:p>
          <a:p>
            <a:pPr marL="0" indent="0">
              <a:buNone/>
            </a:pPr>
            <a:r>
              <a:rPr lang="en-US" sz="2000"/>
              <a:t>Once submitted, the request will route to agency “Signer” role, and then on to Board of Finance.</a:t>
            </a:r>
          </a:p>
          <a:p>
            <a:pPr marL="0" indent="0">
              <a:buNone/>
            </a:pPr>
            <a:endParaRPr lang="en-US" sz="2000"/>
          </a:p>
          <a:p>
            <a:pPr marL="0" indent="0">
              <a:buNone/>
            </a:pPr>
            <a:endParaRPr lang="en-US" sz="2000"/>
          </a:p>
          <a:p>
            <a:pPr marL="514350" indent="-514350">
              <a:buFont typeface="+mj-lt"/>
              <a:buAutoNum type="arabicPeriod"/>
            </a:pPr>
            <a:endParaRPr lang="en-US" sz="2000"/>
          </a:p>
        </p:txBody>
      </p:sp>
      <p:pic>
        <p:nvPicPr>
          <p:cNvPr id="11" name="Picture 10">
            <a:extLst>
              <a:ext uri="{FF2B5EF4-FFF2-40B4-BE49-F238E27FC236}">
                <a16:creationId xmlns:a16="http://schemas.microsoft.com/office/drawing/2014/main" id="{BFE7FCB5-D9BF-3C40-6F9A-30AF79B79A37}"/>
              </a:ext>
            </a:extLst>
          </p:cNvPr>
          <p:cNvPicPr>
            <a:picLocks noChangeAspect="1"/>
          </p:cNvPicPr>
          <p:nvPr/>
        </p:nvPicPr>
        <p:blipFill>
          <a:blip r:embed="rId2"/>
          <a:stretch>
            <a:fillRect/>
          </a:stretch>
        </p:blipFill>
        <p:spPr>
          <a:xfrm>
            <a:off x="6578600" y="0"/>
            <a:ext cx="4776624" cy="676091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37AAC791-AB71-FED6-135B-442A5DF7C706}"/>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Reversions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65610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BD50E-6699-A71A-AC8F-298CAD9A438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0B9B2F4-C430-00D2-22F1-B3315A979CE6}"/>
              </a:ext>
            </a:extLst>
          </p:cNvPr>
          <p:cNvSpPr>
            <a:spLocks noGrp="1"/>
          </p:cNvSpPr>
          <p:nvPr>
            <p:ph sz="half" idx="1"/>
          </p:nvPr>
        </p:nvSpPr>
        <p:spPr>
          <a:xfrm>
            <a:off x="728689" y="830804"/>
            <a:ext cx="3715775" cy="5475407"/>
          </a:xfrm>
        </p:spPr>
        <p:txBody>
          <a:bodyPr>
            <a:normAutofit/>
          </a:bodyPr>
          <a:lstStyle/>
          <a:p>
            <a:pPr marL="0" indent="0">
              <a:buNone/>
            </a:pPr>
            <a:r>
              <a:rPr lang="en-US" sz="2000"/>
              <a:t>GOB projects require additional information if the request is to not revert the full balance of the appropriation.</a:t>
            </a:r>
          </a:p>
          <a:p>
            <a:pPr marL="0" indent="0">
              <a:buNone/>
            </a:pPr>
            <a:endParaRPr lang="en-US" sz="2000"/>
          </a:p>
          <a:p>
            <a:pPr marL="0" indent="0">
              <a:buNone/>
            </a:pPr>
            <a:endParaRPr lang="en-US" sz="2000"/>
          </a:p>
          <a:p>
            <a:pPr marL="514350" indent="-514350">
              <a:buFont typeface="+mj-lt"/>
              <a:buAutoNum type="arabicPeriod"/>
            </a:pPr>
            <a:endParaRPr lang="en-US" sz="2000"/>
          </a:p>
        </p:txBody>
      </p:sp>
      <p:pic>
        <p:nvPicPr>
          <p:cNvPr id="3" name="Picture 2">
            <a:extLst>
              <a:ext uri="{FF2B5EF4-FFF2-40B4-BE49-F238E27FC236}">
                <a16:creationId xmlns:a16="http://schemas.microsoft.com/office/drawing/2014/main" id="{B8190D18-FBCC-C3A6-641C-57E99B3062E4}"/>
              </a:ext>
            </a:extLst>
          </p:cNvPr>
          <p:cNvPicPr>
            <a:picLocks noChangeAspect="1"/>
          </p:cNvPicPr>
          <p:nvPr/>
        </p:nvPicPr>
        <p:blipFill>
          <a:blip r:embed="rId2"/>
          <a:stretch>
            <a:fillRect/>
          </a:stretch>
        </p:blipFill>
        <p:spPr>
          <a:xfrm>
            <a:off x="5080000" y="830804"/>
            <a:ext cx="6383311" cy="519639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41D9B474-FE88-CB6B-0901-91165B66F1CF}"/>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Reversions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4918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7B0DF-30A6-62AC-0AF9-4A622BEEBA3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C2A937A-78E3-7B35-E201-8D10C90F80E5}"/>
              </a:ext>
            </a:extLst>
          </p:cNvPr>
          <p:cNvSpPr>
            <a:spLocks noGrp="1"/>
          </p:cNvSpPr>
          <p:nvPr>
            <p:ph sz="half" idx="1"/>
          </p:nvPr>
        </p:nvSpPr>
        <p:spPr>
          <a:xfrm>
            <a:off x="342402" y="864671"/>
            <a:ext cx="3365998" cy="5475407"/>
          </a:xfrm>
        </p:spPr>
        <p:txBody>
          <a:bodyPr>
            <a:normAutofit/>
          </a:bodyPr>
          <a:lstStyle/>
          <a:p>
            <a:pPr marL="0" indent="0">
              <a:buNone/>
            </a:pPr>
            <a:r>
              <a:rPr lang="en-US" sz="2000" dirty="0"/>
              <a:t>“Signer” roles will find submitted reversion requests by going to the “Requests Review” page and viewing the “Reversion Requests tab”.</a:t>
            </a:r>
          </a:p>
          <a:p>
            <a:pPr marL="0" indent="0">
              <a:buNone/>
            </a:pPr>
            <a:endParaRPr lang="en-US" sz="2000" dirty="0"/>
          </a:p>
          <a:p>
            <a:pPr marL="0" indent="0">
              <a:buNone/>
            </a:pPr>
            <a:endParaRPr lang="en-US" sz="2000" dirty="0"/>
          </a:p>
          <a:p>
            <a:pPr marL="0" indent="0">
              <a:buNone/>
            </a:pPr>
            <a:r>
              <a:rPr lang="en-US" sz="2000" dirty="0"/>
              <a:t>Once approved by Board of Finance, the project profile will still be viewable, but the project will be closed and no draw requests can be submitted for the project.</a:t>
            </a:r>
          </a:p>
          <a:p>
            <a:pPr marL="0" indent="0">
              <a:buNone/>
            </a:pPr>
            <a:endParaRPr lang="en-US" sz="2000" dirty="0"/>
          </a:p>
          <a:p>
            <a:pPr marL="0" indent="0">
              <a:buNone/>
            </a:pPr>
            <a:endParaRPr lang="en-US" sz="2000" dirty="0"/>
          </a:p>
          <a:p>
            <a:pPr marL="514350" indent="-514350">
              <a:buFont typeface="+mj-lt"/>
              <a:buAutoNum type="arabicPeriod"/>
            </a:pPr>
            <a:endParaRPr lang="en-US" sz="2000" dirty="0"/>
          </a:p>
        </p:txBody>
      </p:sp>
      <p:pic>
        <p:nvPicPr>
          <p:cNvPr id="4" name="Picture 3">
            <a:extLst>
              <a:ext uri="{FF2B5EF4-FFF2-40B4-BE49-F238E27FC236}">
                <a16:creationId xmlns:a16="http://schemas.microsoft.com/office/drawing/2014/main" id="{C7AB5D9A-CE33-4447-3C17-7B2078B8E727}"/>
              </a:ext>
            </a:extLst>
          </p:cNvPr>
          <p:cNvPicPr>
            <a:picLocks noChangeAspect="1"/>
          </p:cNvPicPr>
          <p:nvPr/>
        </p:nvPicPr>
        <p:blipFill>
          <a:blip r:embed="rId2"/>
          <a:stretch>
            <a:fillRect/>
          </a:stretch>
        </p:blipFill>
        <p:spPr>
          <a:xfrm>
            <a:off x="3834794" y="864671"/>
            <a:ext cx="8014804" cy="411886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210CCFC8-6A17-F45C-7D29-EFF69B4B8CEF}"/>
              </a:ext>
            </a:extLst>
          </p:cNvPr>
          <p:cNvSpPr/>
          <p:nvPr/>
        </p:nvSpPr>
        <p:spPr>
          <a:xfrm>
            <a:off x="4969933" y="1490133"/>
            <a:ext cx="880533" cy="39793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2A9B8D"/>
                </a:solidFill>
              </a:ln>
              <a:noFill/>
            </a:endParaRPr>
          </a:p>
        </p:txBody>
      </p:sp>
      <p:cxnSp>
        <p:nvCxnSpPr>
          <p:cNvPr id="7" name="Straight Arrow Connector 6">
            <a:extLst>
              <a:ext uri="{FF2B5EF4-FFF2-40B4-BE49-F238E27FC236}">
                <a16:creationId xmlns:a16="http://schemas.microsoft.com/office/drawing/2014/main" id="{531EC5A0-3754-F8AD-826D-D9671540D775}"/>
              </a:ext>
            </a:extLst>
          </p:cNvPr>
          <p:cNvCxnSpPr>
            <a:cxnSpLocks/>
          </p:cNvCxnSpPr>
          <p:nvPr/>
        </p:nvCxnSpPr>
        <p:spPr>
          <a:xfrm flipH="1">
            <a:off x="5219699" y="2717235"/>
            <a:ext cx="380999" cy="413737"/>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7AD2CE2-CD6E-89BD-B0C2-486845BFCA4A}"/>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Reversions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400629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45E8-DC00-F85F-721F-FB11AF25F0F3}"/>
              </a:ext>
            </a:extLst>
          </p:cNvPr>
          <p:cNvSpPr>
            <a:spLocks noGrp="1"/>
          </p:cNvSpPr>
          <p:nvPr>
            <p:ph type="ctrTitle"/>
          </p:nvPr>
        </p:nvSpPr>
        <p:spPr/>
        <p:txBody>
          <a:bodyPr/>
          <a:lstStyle/>
          <a:p>
            <a:r>
              <a:rPr lang="en-US"/>
              <a:t>End of Year Reversions</a:t>
            </a:r>
          </a:p>
        </p:txBody>
      </p:sp>
      <p:sp>
        <p:nvSpPr>
          <p:cNvPr id="3" name="Subtitle 2">
            <a:extLst>
              <a:ext uri="{FF2B5EF4-FFF2-40B4-BE49-F238E27FC236}">
                <a16:creationId xmlns:a16="http://schemas.microsoft.com/office/drawing/2014/main" id="{F2BDDD55-428A-C56B-314E-E6902C17DC8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9746D849-B8D7-7E20-3E80-0EEC2E1E8D5B}"/>
              </a:ext>
            </a:extLst>
          </p:cNvPr>
          <p:cNvSpPr>
            <a:spLocks noGrp="1"/>
          </p:cNvSpPr>
          <p:nvPr>
            <p:ph type="sldNum" sz="quarter" idx="12"/>
          </p:nvPr>
        </p:nvSpPr>
        <p:spPr/>
        <p:txBody>
          <a:bodyPr/>
          <a:lstStyle/>
          <a:p>
            <a:fld id="{20BC3326-CFC9-C543-BEA8-0D432DAE7D06}" type="slidenum">
              <a:rPr lang="en-US" smtClean="0"/>
              <a:t>25</a:t>
            </a:fld>
            <a:endParaRPr lang="en-US"/>
          </a:p>
        </p:txBody>
      </p:sp>
    </p:spTree>
    <p:extLst>
      <p:ext uri="{BB962C8B-B14F-4D97-AF65-F5344CB8AC3E}">
        <p14:creationId xmlns:p14="http://schemas.microsoft.com/office/powerpoint/2010/main" val="338294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CF92C-5592-33CF-1A55-FEAF7D89B49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3F8AC5-7BA1-0A3B-0F6C-C3359784C4E6}"/>
              </a:ext>
            </a:extLst>
          </p:cNvPr>
          <p:cNvPicPr>
            <a:picLocks noChangeAspect="1"/>
          </p:cNvPicPr>
          <p:nvPr/>
        </p:nvPicPr>
        <p:blipFill>
          <a:blip r:embed="rId2"/>
          <a:stretch>
            <a:fillRect/>
          </a:stretch>
        </p:blipFill>
        <p:spPr>
          <a:xfrm>
            <a:off x="3843867" y="987461"/>
            <a:ext cx="7839362" cy="436268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66A6F7FC-EF53-FF76-F24B-272B6DA9588A}"/>
              </a:ext>
            </a:extLst>
          </p:cNvPr>
          <p:cNvSpPr>
            <a:spLocks noGrp="1"/>
          </p:cNvSpPr>
          <p:nvPr>
            <p:ph sz="half" idx="1"/>
          </p:nvPr>
        </p:nvSpPr>
        <p:spPr>
          <a:xfrm>
            <a:off x="414867" y="987461"/>
            <a:ext cx="3360277" cy="5475407"/>
          </a:xfrm>
        </p:spPr>
        <p:txBody>
          <a:bodyPr>
            <a:normAutofit/>
          </a:bodyPr>
          <a:lstStyle/>
          <a:p>
            <a:pPr marL="0" indent="0">
              <a:buNone/>
            </a:pPr>
            <a:r>
              <a:rPr lang="en-US" sz="2000"/>
              <a:t>During the end of the year “Signer” roles can utilize a quick reversion feature. This step by-passes the need for “Employee” roles to initiate the reversion.</a:t>
            </a:r>
          </a:p>
          <a:p>
            <a:pPr marL="0" indent="0">
              <a:buNone/>
            </a:pPr>
            <a:endParaRPr lang="en-US" sz="2000"/>
          </a:p>
          <a:p>
            <a:pPr marL="0" indent="0">
              <a:buNone/>
            </a:pPr>
            <a:r>
              <a:rPr lang="en-US" sz="2000"/>
              <a:t>From July 1-Sept 1, a “revert” button will appear in the projects dashboard for projects that are reverting. </a:t>
            </a:r>
          </a:p>
          <a:p>
            <a:pPr marL="0" indent="0">
              <a:buNone/>
            </a:pPr>
            <a:endParaRPr lang="en-US" sz="2000"/>
          </a:p>
          <a:p>
            <a:pPr marL="0" indent="0">
              <a:buNone/>
            </a:pPr>
            <a:endParaRPr lang="en-US" sz="2000"/>
          </a:p>
          <a:p>
            <a:pPr marL="0" indent="0">
              <a:buNone/>
            </a:pPr>
            <a:endParaRPr lang="en-US" sz="2000"/>
          </a:p>
          <a:p>
            <a:pPr marL="514350" indent="-514350">
              <a:buFont typeface="+mj-lt"/>
              <a:buAutoNum type="arabicPeriod"/>
            </a:pPr>
            <a:endParaRPr lang="en-US" sz="2000"/>
          </a:p>
        </p:txBody>
      </p:sp>
      <p:sp>
        <p:nvSpPr>
          <p:cNvPr id="6" name="Oval 5">
            <a:extLst>
              <a:ext uri="{FF2B5EF4-FFF2-40B4-BE49-F238E27FC236}">
                <a16:creationId xmlns:a16="http://schemas.microsoft.com/office/drawing/2014/main" id="{2E07BE4D-6813-AA4B-6C8E-F76CDF214629}"/>
              </a:ext>
            </a:extLst>
          </p:cNvPr>
          <p:cNvSpPr/>
          <p:nvPr/>
        </p:nvSpPr>
        <p:spPr>
          <a:xfrm>
            <a:off x="4445000" y="1651002"/>
            <a:ext cx="567267" cy="330200"/>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2A9B8D"/>
                </a:solidFill>
              </a:ln>
              <a:noFill/>
            </a:endParaRPr>
          </a:p>
        </p:txBody>
      </p:sp>
      <p:cxnSp>
        <p:nvCxnSpPr>
          <p:cNvPr id="8" name="Straight Arrow Connector 7">
            <a:extLst>
              <a:ext uri="{FF2B5EF4-FFF2-40B4-BE49-F238E27FC236}">
                <a16:creationId xmlns:a16="http://schemas.microsoft.com/office/drawing/2014/main" id="{2F6E5DFC-4136-AA5B-27F1-5A3ED0DAE37F}"/>
              </a:ext>
            </a:extLst>
          </p:cNvPr>
          <p:cNvCxnSpPr>
            <a:cxnSpLocks/>
          </p:cNvCxnSpPr>
          <p:nvPr/>
        </p:nvCxnSpPr>
        <p:spPr>
          <a:xfrm flipH="1">
            <a:off x="11150600" y="3725164"/>
            <a:ext cx="626533" cy="516636"/>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6CE5866-0C4C-4C19-8A68-8621D51C3A2D}"/>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Reversions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76069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FAD41-96C6-23EF-C4F1-2C9C093C84D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6620BB4-E8C0-364D-D2A6-14F6EDDF6ADE}"/>
              </a:ext>
            </a:extLst>
          </p:cNvPr>
          <p:cNvSpPr>
            <a:spLocks noGrp="1"/>
          </p:cNvSpPr>
          <p:nvPr>
            <p:ph sz="half" idx="1"/>
          </p:nvPr>
        </p:nvSpPr>
        <p:spPr>
          <a:xfrm>
            <a:off x="415958" y="871537"/>
            <a:ext cx="2987642" cy="5641551"/>
          </a:xfrm>
        </p:spPr>
        <p:txBody>
          <a:bodyPr>
            <a:normAutofit/>
          </a:bodyPr>
          <a:lstStyle/>
          <a:p>
            <a:pPr marL="0" indent="0">
              <a:buNone/>
            </a:pPr>
            <a:r>
              <a:rPr lang="en-US" sz="2000"/>
              <a:t>After clicking “revert”, a pop-up box will appear to confirm the balance of the reversion. </a:t>
            </a:r>
          </a:p>
          <a:p>
            <a:pPr marL="0" indent="0">
              <a:buNone/>
            </a:pPr>
            <a:endParaRPr lang="en-US" sz="2000"/>
          </a:p>
          <a:p>
            <a:pPr marL="0" indent="0">
              <a:buNone/>
            </a:pPr>
            <a:r>
              <a:rPr lang="en-US" sz="2000"/>
              <a:t>Once submitted, the request will route to Board of Finance for approval.</a:t>
            </a:r>
          </a:p>
          <a:p>
            <a:pPr marL="0" indent="0">
              <a:buNone/>
            </a:pPr>
            <a:endParaRPr lang="en-US" sz="2000"/>
          </a:p>
          <a:p>
            <a:pPr marL="0" indent="0">
              <a:buNone/>
            </a:pPr>
            <a:endParaRPr lang="en-US" sz="2000"/>
          </a:p>
          <a:p>
            <a:pPr marL="514350" indent="-514350">
              <a:buFont typeface="+mj-lt"/>
              <a:buAutoNum type="arabicPeriod"/>
            </a:pPr>
            <a:endParaRPr lang="en-US" sz="2000"/>
          </a:p>
        </p:txBody>
      </p:sp>
      <p:pic>
        <p:nvPicPr>
          <p:cNvPr id="6" name="Picture 5">
            <a:extLst>
              <a:ext uri="{FF2B5EF4-FFF2-40B4-BE49-F238E27FC236}">
                <a16:creationId xmlns:a16="http://schemas.microsoft.com/office/drawing/2014/main" id="{9678E0AF-4398-63B2-9F32-FE86221530CA}"/>
              </a:ext>
            </a:extLst>
          </p:cNvPr>
          <p:cNvPicPr>
            <a:picLocks noChangeAspect="1"/>
          </p:cNvPicPr>
          <p:nvPr/>
        </p:nvPicPr>
        <p:blipFill>
          <a:blip r:embed="rId2"/>
          <a:stretch>
            <a:fillRect/>
          </a:stretch>
        </p:blipFill>
        <p:spPr>
          <a:xfrm>
            <a:off x="3530600" y="902847"/>
            <a:ext cx="8085667" cy="487502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DD72C49C-CF09-B679-8D7A-A5E573A7D4DF}"/>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Reversions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58524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77176-22CC-78B7-03F4-5D966EB884A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AF57D33-E4E4-F628-6C8F-D8729596B638}"/>
              </a:ext>
            </a:extLst>
          </p:cNvPr>
          <p:cNvSpPr>
            <a:spLocks noGrp="1"/>
          </p:cNvSpPr>
          <p:nvPr>
            <p:ph sz="half" idx="1"/>
          </p:nvPr>
        </p:nvSpPr>
        <p:spPr>
          <a:xfrm>
            <a:off x="415958" y="871537"/>
            <a:ext cx="2987642" cy="5641551"/>
          </a:xfrm>
        </p:spPr>
        <p:txBody>
          <a:bodyPr>
            <a:normAutofit/>
          </a:bodyPr>
          <a:lstStyle/>
          <a:p>
            <a:pPr marL="0" indent="0">
              <a:buNone/>
            </a:pPr>
            <a:r>
              <a:rPr lang="en-US" sz="2000"/>
              <a:t>Just like reverting projects throughout the year, GOB projects require additional information if the request is to not revert the full balance of the appropriation.</a:t>
            </a:r>
          </a:p>
          <a:p>
            <a:pPr marL="0" indent="0">
              <a:buNone/>
            </a:pPr>
            <a:endParaRPr lang="en-US" sz="2000"/>
          </a:p>
          <a:p>
            <a:pPr marL="0" indent="0">
              <a:buNone/>
            </a:pPr>
            <a:endParaRPr lang="en-US" sz="2000"/>
          </a:p>
          <a:p>
            <a:pPr marL="0" indent="0">
              <a:buNone/>
            </a:pPr>
            <a:endParaRPr lang="en-US" sz="2000"/>
          </a:p>
          <a:p>
            <a:pPr marL="514350" indent="-514350">
              <a:buFont typeface="+mj-lt"/>
              <a:buAutoNum type="arabicPeriod"/>
            </a:pPr>
            <a:endParaRPr lang="en-US" sz="2000"/>
          </a:p>
        </p:txBody>
      </p:sp>
      <p:pic>
        <p:nvPicPr>
          <p:cNvPr id="3" name="Picture 2">
            <a:extLst>
              <a:ext uri="{FF2B5EF4-FFF2-40B4-BE49-F238E27FC236}">
                <a16:creationId xmlns:a16="http://schemas.microsoft.com/office/drawing/2014/main" id="{576422AD-594F-34B0-7225-0662B7BFFED7}"/>
              </a:ext>
            </a:extLst>
          </p:cNvPr>
          <p:cNvPicPr>
            <a:picLocks noChangeAspect="1"/>
          </p:cNvPicPr>
          <p:nvPr/>
        </p:nvPicPr>
        <p:blipFill>
          <a:blip r:embed="rId2"/>
          <a:stretch>
            <a:fillRect/>
          </a:stretch>
        </p:blipFill>
        <p:spPr>
          <a:xfrm>
            <a:off x="3504178" y="871537"/>
            <a:ext cx="8041542" cy="483446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B81E39A-F8AE-3433-1277-AAE608453071}"/>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Reversions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35010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2153C-2393-FADF-9455-75EB711B09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506D59-6D00-3D19-A87A-BA32593DD6B8}"/>
              </a:ext>
            </a:extLst>
          </p:cNvPr>
          <p:cNvPicPr>
            <a:picLocks noChangeAspect="1"/>
          </p:cNvPicPr>
          <p:nvPr/>
        </p:nvPicPr>
        <p:blipFill>
          <a:blip r:embed="rId2"/>
          <a:stretch>
            <a:fillRect/>
          </a:stretch>
        </p:blipFill>
        <p:spPr>
          <a:xfrm>
            <a:off x="3879045" y="864671"/>
            <a:ext cx="7970553" cy="430684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CBA7D8BD-21DC-174C-7025-132626162A65}"/>
              </a:ext>
            </a:extLst>
          </p:cNvPr>
          <p:cNvSpPr>
            <a:spLocks noGrp="1"/>
          </p:cNvSpPr>
          <p:nvPr>
            <p:ph sz="half" idx="1"/>
          </p:nvPr>
        </p:nvSpPr>
        <p:spPr>
          <a:xfrm>
            <a:off x="342402" y="864671"/>
            <a:ext cx="3365998" cy="5475407"/>
          </a:xfrm>
        </p:spPr>
        <p:txBody>
          <a:bodyPr>
            <a:normAutofit/>
          </a:bodyPr>
          <a:lstStyle/>
          <a:p>
            <a:pPr marL="0" indent="0">
              <a:buNone/>
            </a:pPr>
            <a:r>
              <a:rPr lang="en-US" sz="2000"/>
              <a:t>Requested reversions will appear in the “Requests Review” page under the “Reversion Requests” tab. Until Board of Finance reviews, the request will be in “Requested status”.</a:t>
            </a:r>
          </a:p>
          <a:p>
            <a:pPr marL="0" indent="0">
              <a:buNone/>
            </a:pPr>
            <a:endParaRPr lang="en-US" sz="2000"/>
          </a:p>
          <a:p>
            <a:pPr marL="0" indent="0">
              <a:buNone/>
            </a:pPr>
            <a:r>
              <a:rPr lang="en-US" sz="2000"/>
              <a:t>Once approved by Board of Finance, the project profile will still be viewable, but the project will be closed and no draw requests can be submitted for the project.</a:t>
            </a:r>
          </a:p>
          <a:p>
            <a:pPr marL="0" indent="0">
              <a:buNone/>
            </a:pPr>
            <a:endParaRPr lang="en-US" sz="2000"/>
          </a:p>
          <a:p>
            <a:pPr marL="0" indent="0">
              <a:buNone/>
            </a:pPr>
            <a:endParaRPr lang="en-US" sz="2000"/>
          </a:p>
          <a:p>
            <a:pPr marL="514350" indent="-514350">
              <a:buFont typeface="+mj-lt"/>
              <a:buAutoNum type="arabicPeriod"/>
            </a:pPr>
            <a:endParaRPr lang="en-US" sz="2000"/>
          </a:p>
        </p:txBody>
      </p:sp>
      <p:sp>
        <p:nvSpPr>
          <p:cNvPr id="6" name="Oval 5">
            <a:extLst>
              <a:ext uri="{FF2B5EF4-FFF2-40B4-BE49-F238E27FC236}">
                <a16:creationId xmlns:a16="http://schemas.microsoft.com/office/drawing/2014/main" id="{077CA958-424A-05D1-F17E-5DB5A8A215A1}"/>
              </a:ext>
            </a:extLst>
          </p:cNvPr>
          <p:cNvSpPr/>
          <p:nvPr/>
        </p:nvSpPr>
        <p:spPr>
          <a:xfrm>
            <a:off x="4969933" y="1490133"/>
            <a:ext cx="880533" cy="39793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2A9B8D"/>
                </a:solidFill>
              </a:ln>
              <a:noFill/>
            </a:endParaRPr>
          </a:p>
        </p:txBody>
      </p:sp>
      <p:cxnSp>
        <p:nvCxnSpPr>
          <p:cNvPr id="7" name="Straight Arrow Connector 6">
            <a:extLst>
              <a:ext uri="{FF2B5EF4-FFF2-40B4-BE49-F238E27FC236}">
                <a16:creationId xmlns:a16="http://schemas.microsoft.com/office/drawing/2014/main" id="{79B86991-F369-2F44-FE59-5B93C2C590A0}"/>
              </a:ext>
            </a:extLst>
          </p:cNvPr>
          <p:cNvCxnSpPr>
            <a:cxnSpLocks/>
          </p:cNvCxnSpPr>
          <p:nvPr/>
        </p:nvCxnSpPr>
        <p:spPr>
          <a:xfrm flipH="1">
            <a:off x="5219699" y="2717235"/>
            <a:ext cx="380999" cy="413737"/>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DB49581-3A7D-B0A9-27D5-9F2B0A6A951D}"/>
              </a:ext>
            </a:extLst>
          </p:cNvPr>
          <p:cNvCxnSpPr>
            <a:cxnSpLocks/>
          </p:cNvCxnSpPr>
          <p:nvPr/>
        </p:nvCxnSpPr>
        <p:spPr>
          <a:xfrm flipH="1">
            <a:off x="10443633" y="3953368"/>
            <a:ext cx="380999" cy="413737"/>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BCBA2B5-193E-882B-A1DF-E35146CBAE3F}"/>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Reversions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98578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689FA-C45A-ECEB-9D3E-66F42D258FC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B27B0A3-EBA7-56C3-9228-6E211685954D}"/>
              </a:ext>
            </a:extLst>
          </p:cNvPr>
          <p:cNvSpPr/>
          <p:nvPr/>
        </p:nvSpPr>
        <p:spPr>
          <a:xfrm>
            <a:off x="6163495" y="3110947"/>
            <a:ext cx="2693289" cy="310887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a:t>Payment Processing</a:t>
            </a:r>
          </a:p>
          <a:p>
            <a:endParaRPr lang="en-US" sz="1400"/>
          </a:p>
          <a:p>
            <a:endParaRPr lang="en-US" sz="1400"/>
          </a:p>
          <a:p>
            <a:r>
              <a:rPr lang="en-US" sz="1400"/>
              <a:t>The Bond Tracking System generates CSV files for the Board of Finance to upload to SHARE for payment processing to ensure a smooth transition from approved draw requests to payments.</a:t>
            </a:r>
          </a:p>
        </p:txBody>
      </p:sp>
      <p:pic>
        <p:nvPicPr>
          <p:cNvPr id="3" name="Picture 2">
            <a:extLst>
              <a:ext uri="{FF2B5EF4-FFF2-40B4-BE49-F238E27FC236}">
                <a16:creationId xmlns:a16="http://schemas.microsoft.com/office/drawing/2014/main" id="{DA9230F7-397D-7611-663A-F29ECD1039A6}"/>
              </a:ext>
            </a:extLst>
          </p:cNvPr>
          <p:cNvPicPr>
            <a:picLocks noChangeAspect="1"/>
          </p:cNvPicPr>
          <p:nvPr/>
        </p:nvPicPr>
        <p:blipFill>
          <a:blip r:embed="rId2"/>
          <a:srcRect l="53397"/>
          <a:stretch/>
        </p:blipFill>
        <p:spPr>
          <a:xfrm>
            <a:off x="9919858" y="4427"/>
            <a:ext cx="2272142" cy="6853573"/>
          </a:xfrm>
          <a:prstGeom prst="rect">
            <a:avLst/>
          </a:prstGeom>
        </p:spPr>
      </p:pic>
      <p:sp>
        <p:nvSpPr>
          <p:cNvPr id="2" name="TextBox 1">
            <a:extLst>
              <a:ext uri="{FF2B5EF4-FFF2-40B4-BE49-F238E27FC236}">
                <a16:creationId xmlns:a16="http://schemas.microsoft.com/office/drawing/2014/main" id="{F05D8A27-50A0-D751-0F25-56B5F389CA58}"/>
              </a:ext>
            </a:extLst>
          </p:cNvPr>
          <p:cNvSpPr txBox="1"/>
          <p:nvPr/>
        </p:nvSpPr>
        <p:spPr>
          <a:xfrm>
            <a:off x="411018" y="870738"/>
            <a:ext cx="9299355" cy="2031325"/>
          </a:xfrm>
          <a:prstGeom prst="rect">
            <a:avLst/>
          </a:prstGeom>
          <a:noFill/>
        </p:spPr>
        <p:txBody>
          <a:bodyPr wrap="square" rtlCol="0">
            <a:spAutoFit/>
          </a:bodyPr>
          <a:lstStyle/>
          <a:p>
            <a:r>
              <a:rPr lang="en-US" sz="3600" b="1">
                <a:latin typeface="Aptos ExtraBold" panose="020B0004020202020204" pitchFamily="34" charset="0"/>
              </a:rPr>
              <a:t>Key Functions</a:t>
            </a:r>
          </a:p>
          <a:p>
            <a:endParaRPr lang="en-US"/>
          </a:p>
          <a:p>
            <a:endParaRPr lang="en-US"/>
          </a:p>
          <a:p>
            <a:r>
              <a:rPr lang="en-US"/>
              <a:t>The Bond Tracking System empowers the Board of Finance and agency partners to  manage and oversee the financial activities related to projects funded by bonds—from initial requests to approvals. The system’s components include:</a:t>
            </a:r>
          </a:p>
        </p:txBody>
      </p:sp>
      <p:sp>
        <p:nvSpPr>
          <p:cNvPr id="4" name="Rectangle 3">
            <a:extLst>
              <a:ext uri="{FF2B5EF4-FFF2-40B4-BE49-F238E27FC236}">
                <a16:creationId xmlns:a16="http://schemas.microsoft.com/office/drawing/2014/main" id="{DAA814E4-DF39-B27E-5FF3-262B493B1F1F}"/>
              </a:ext>
            </a:extLst>
          </p:cNvPr>
          <p:cNvSpPr/>
          <p:nvPr/>
        </p:nvSpPr>
        <p:spPr>
          <a:xfrm>
            <a:off x="436883" y="3110947"/>
            <a:ext cx="2693289" cy="30966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a:t>Project Details </a:t>
            </a:r>
          </a:p>
          <a:p>
            <a:endParaRPr lang="en-US" sz="1400"/>
          </a:p>
          <a:p>
            <a:endParaRPr lang="en-US" sz="1400"/>
          </a:p>
          <a:p>
            <a:r>
              <a:rPr lang="en-US" sz="1400"/>
              <a:t>Project profiles highlight appropriation details, including expenditure progress and draw request history, conditions, reauthorizations, and reversions.</a:t>
            </a:r>
          </a:p>
        </p:txBody>
      </p:sp>
      <p:sp>
        <p:nvSpPr>
          <p:cNvPr id="9" name="Rectangle 8">
            <a:extLst>
              <a:ext uri="{FF2B5EF4-FFF2-40B4-BE49-F238E27FC236}">
                <a16:creationId xmlns:a16="http://schemas.microsoft.com/office/drawing/2014/main" id="{00ACD5D3-FC86-E70D-BF46-57DB09969452}"/>
              </a:ext>
            </a:extLst>
          </p:cNvPr>
          <p:cNvSpPr/>
          <p:nvPr/>
        </p:nvSpPr>
        <p:spPr>
          <a:xfrm>
            <a:off x="3300189" y="3110947"/>
            <a:ext cx="2693289" cy="30966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a:t>Request Submission and Tracking</a:t>
            </a:r>
          </a:p>
          <a:p>
            <a:endParaRPr lang="en-US" sz="1400"/>
          </a:p>
          <a:p>
            <a:r>
              <a:rPr lang="en-US" sz="1400"/>
              <a:t>Empowers agencies to submit draw requests directly and track the status of their request, ensuring a streamlined process for communicating needs.</a:t>
            </a:r>
          </a:p>
        </p:txBody>
      </p:sp>
      <p:sp>
        <p:nvSpPr>
          <p:cNvPr id="10" name="Rectangle 9">
            <a:extLst>
              <a:ext uri="{FF2B5EF4-FFF2-40B4-BE49-F238E27FC236}">
                <a16:creationId xmlns:a16="http://schemas.microsoft.com/office/drawing/2014/main" id="{A7F6E529-B7D9-5E5F-ADA0-F0EAA22747D2}"/>
              </a:ext>
            </a:extLst>
          </p:cNvPr>
          <p:cNvSpPr/>
          <p:nvPr/>
        </p:nvSpPr>
        <p:spPr>
          <a:xfrm>
            <a:off x="9026801" y="3110946"/>
            <a:ext cx="2693289" cy="30966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dirty="0"/>
              <a:t>Historical Data and Reporting</a:t>
            </a:r>
          </a:p>
          <a:p>
            <a:endParaRPr lang="en-US" sz="1400" dirty="0"/>
          </a:p>
          <a:p>
            <a:r>
              <a:rPr lang="en-US" sz="1400" dirty="0"/>
              <a:t>Reporting capabilities and historical data storage  provide insights into past appropriations, request volumes and processing times, helping users understand and improve request processing. </a:t>
            </a:r>
          </a:p>
        </p:txBody>
      </p:sp>
      <p:sp>
        <p:nvSpPr>
          <p:cNvPr id="21" name="TextBox 20">
            <a:extLst>
              <a:ext uri="{FF2B5EF4-FFF2-40B4-BE49-F238E27FC236}">
                <a16:creationId xmlns:a16="http://schemas.microsoft.com/office/drawing/2014/main" id="{8E67BA19-2ED9-4A9C-E112-450B25A91DB2}"/>
              </a:ext>
            </a:extLst>
          </p:cNvPr>
          <p:cNvSpPr txBox="1"/>
          <p:nvPr/>
        </p:nvSpPr>
        <p:spPr>
          <a:xfrm>
            <a:off x="1883600" y="331914"/>
            <a:ext cx="2549609" cy="369332"/>
          </a:xfrm>
          <a:prstGeom prst="rect">
            <a:avLst/>
          </a:prstGeom>
          <a:noFill/>
        </p:spPr>
        <p:txBody>
          <a:bodyPr wrap="non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pic>
        <p:nvPicPr>
          <p:cNvPr id="1026" name="Picture 2">
            <a:extLst>
              <a:ext uri="{FF2B5EF4-FFF2-40B4-BE49-F238E27FC236}">
                <a16:creationId xmlns:a16="http://schemas.microsoft.com/office/drawing/2014/main" id="{1DC408AC-250E-9DE8-EDDB-EE324DF22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67" y="371305"/>
            <a:ext cx="1351396" cy="29055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8989B33F-6383-D4B0-B724-FAFF3F67BE57}"/>
              </a:ext>
            </a:extLst>
          </p:cNvPr>
          <p:cNvCxnSpPr/>
          <p:nvPr/>
        </p:nvCxnSpPr>
        <p:spPr>
          <a:xfrm>
            <a:off x="1778844" y="363919"/>
            <a:ext cx="0" cy="369332"/>
          </a:xfrm>
          <a:prstGeom prst="line">
            <a:avLst/>
          </a:prstGeom>
          <a:ln>
            <a:solidFill>
              <a:schemeClr val="accent1">
                <a:alpha val="9961"/>
              </a:schemeClr>
            </a:solidFil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49506BBE-5950-510E-1845-44D514B23BB1}"/>
              </a:ext>
            </a:extLst>
          </p:cNvPr>
          <p:cNvSpPr/>
          <p:nvPr/>
        </p:nvSpPr>
        <p:spPr>
          <a:xfrm>
            <a:off x="5586556" y="3170309"/>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latin typeface="Aptos Light" panose="020B0004020202020204" pitchFamily="34" charset="0"/>
              </a:rPr>
              <a:t>2</a:t>
            </a:r>
          </a:p>
        </p:txBody>
      </p:sp>
      <p:sp>
        <p:nvSpPr>
          <p:cNvPr id="26" name="Oval 25">
            <a:extLst>
              <a:ext uri="{FF2B5EF4-FFF2-40B4-BE49-F238E27FC236}">
                <a16:creationId xmlns:a16="http://schemas.microsoft.com/office/drawing/2014/main" id="{32B5FC92-D7FE-CBF2-4EA1-65A7E7A34854}"/>
              </a:ext>
            </a:extLst>
          </p:cNvPr>
          <p:cNvSpPr/>
          <p:nvPr/>
        </p:nvSpPr>
        <p:spPr>
          <a:xfrm>
            <a:off x="2723250" y="3170310"/>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latin typeface="Aptos Light" panose="020B0004020202020204" pitchFamily="34" charset="0"/>
              </a:rPr>
              <a:t>1</a:t>
            </a:r>
          </a:p>
        </p:txBody>
      </p:sp>
      <p:sp>
        <p:nvSpPr>
          <p:cNvPr id="28" name="Oval 27">
            <a:extLst>
              <a:ext uri="{FF2B5EF4-FFF2-40B4-BE49-F238E27FC236}">
                <a16:creationId xmlns:a16="http://schemas.microsoft.com/office/drawing/2014/main" id="{FCB2DD1F-F5B4-EE23-4190-9C811856E011}"/>
              </a:ext>
            </a:extLst>
          </p:cNvPr>
          <p:cNvSpPr/>
          <p:nvPr/>
        </p:nvSpPr>
        <p:spPr>
          <a:xfrm>
            <a:off x="8443977" y="3170308"/>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latin typeface="Aptos Light" panose="020B0004020202020204" pitchFamily="34" charset="0"/>
              </a:rPr>
              <a:t>3</a:t>
            </a:r>
          </a:p>
        </p:txBody>
      </p:sp>
      <p:sp>
        <p:nvSpPr>
          <p:cNvPr id="29" name="Rectangle 28">
            <a:extLst>
              <a:ext uri="{FF2B5EF4-FFF2-40B4-BE49-F238E27FC236}">
                <a16:creationId xmlns:a16="http://schemas.microsoft.com/office/drawing/2014/main" id="{6475B6C3-DEE2-8968-10B5-4A050FD1F951}"/>
              </a:ext>
            </a:extLst>
          </p:cNvPr>
          <p:cNvSpPr/>
          <p:nvPr/>
        </p:nvSpPr>
        <p:spPr>
          <a:xfrm>
            <a:off x="533924" y="1662546"/>
            <a:ext cx="766619" cy="714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818A113C-1E23-BF3C-6AE5-AAD87C3F11CC}"/>
              </a:ext>
            </a:extLst>
          </p:cNvPr>
          <p:cNvSpPr>
            <a:spLocks noGrp="1"/>
          </p:cNvSpPr>
          <p:nvPr>
            <p:ph type="sldNum" sz="quarter" idx="12"/>
          </p:nvPr>
        </p:nvSpPr>
        <p:spPr/>
        <p:txBody>
          <a:bodyPr/>
          <a:lstStyle/>
          <a:p>
            <a:fld id="{20BC3326-CFC9-C543-BEA8-0D432DAE7D06}" type="slidenum">
              <a:rPr lang="en-US" smtClean="0"/>
              <a:t>3</a:t>
            </a:fld>
            <a:endParaRPr lang="en-US"/>
          </a:p>
        </p:txBody>
      </p:sp>
      <p:sp>
        <p:nvSpPr>
          <p:cNvPr id="7" name="Oval 6">
            <a:extLst>
              <a:ext uri="{FF2B5EF4-FFF2-40B4-BE49-F238E27FC236}">
                <a16:creationId xmlns:a16="http://schemas.microsoft.com/office/drawing/2014/main" id="{81C6524E-BB19-B47F-0014-FA03178223D7}"/>
              </a:ext>
            </a:extLst>
          </p:cNvPr>
          <p:cNvSpPr/>
          <p:nvPr/>
        </p:nvSpPr>
        <p:spPr>
          <a:xfrm>
            <a:off x="11335837" y="3170308"/>
            <a:ext cx="351131" cy="351131"/>
          </a:xfrm>
          <a:prstGeom prst="ellipse">
            <a:avLst/>
          </a:prstGeom>
          <a:solidFill>
            <a:schemeClr val="tx1">
              <a:alpha val="294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latin typeface="Aptos Light" panose="020B0004020202020204" pitchFamily="34" charset="0"/>
              </a:rPr>
              <a:t>4</a:t>
            </a:r>
          </a:p>
        </p:txBody>
      </p:sp>
    </p:spTree>
    <p:extLst>
      <p:ext uri="{BB962C8B-B14F-4D97-AF65-F5344CB8AC3E}">
        <p14:creationId xmlns:p14="http://schemas.microsoft.com/office/powerpoint/2010/main" val="1323826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54837-B804-F294-D291-80602D996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5AFFB-0614-518C-7972-4DC4DA023F30}"/>
              </a:ext>
            </a:extLst>
          </p:cNvPr>
          <p:cNvSpPr>
            <a:spLocks noGrp="1"/>
          </p:cNvSpPr>
          <p:nvPr>
            <p:ph type="ctrTitle"/>
          </p:nvPr>
        </p:nvSpPr>
        <p:spPr/>
        <p:txBody>
          <a:bodyPr/>
          <a:lstStyle/>
          <a:p>
            <a:r>
              <a:rPr lang="en-US" dirty="0"/>
              <a:t>Notifications</a:t>
            </a:r>
          </a:p>
        </p:txBody>
      </p:sp>
      <p:sp>
        <p:nvSpPr>
          <p:cNvPr id="3" name="Subtitle 2">
            <a:extLst>
              <a:ext uri="{FF2B5EF4-FFF2-40B4-BE49-F238E27FC236}">
                <a16:creationId xmlns:a16="http://schemas.microsoft.com/office/drawing/2014/main" id="{12600993-9CF9-A3C5-A07A-F1E1745C738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387459F-A817-4313-9E3D-E85C9CD45C6D}"/>
              </a:ext>
            </a:extLst>
          </p:cNvPr>
          <p:cNvSpPr>
            <a:spLocks noGrp="1"/>
          </p:cNvSpPr>
          <p:nvPr>
            <p:ph type="sldNum" sz="quarter" idx="12"/>
          </p:nvPr>
        </p:nvSpPr>
        <p:spPr/>
        <p:txBody>
          <a:bodyPr/>
          <a:lstStyle/>
          <a:p>
            <a:fld id="{20BC3326-CFC9-C543-BEA8-0D432DAE7D06}" type="slidenum">
              <a:rPr lang="en-US" smtClean="0"/>
              <a:t>30</a:t>
            </a:fld>
            <a:endParaRPr lang="en-US"/>
          </a:p>
        </p:txBody>
      </p:sp>
    </p:spTree>
    <p:extLst>
      <p:ext uri="{BB962C8B-B14F-4D97-AF65-F5344CB8AC3E}">
        <p14:creationId xmlns:p14="http://schemas.microsoft.com/office/powerpoint/2010/main" val="1275657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3DAF4-23EE-B9D7-645A-1451619903B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253CAD2-CCE1-E7E7-BE18-9DBCECBCAD09}"/>
              </a:ext>
            </a:extLst>
          </p:cNvPr>
          <p:cNvSpPr>
            <a:spLocks noGrp="1"/>
          </p:cNvSpPr>
          <p:nvPr>
            <p:ph sz="half" idx="1"/>
          </p:nvPr>
        </p:nvSpPr>
        <p:spPr>
          <a:xfrm>
            <a:off x="342401" y="1181686"/>
            <a:ext cx="11587002" cy="5158392"/>
          </a:xfrm>
        </p:spPr>
        <p:txBody>
          <a:bodyPr>
            <a:normAutofit/>
          </a:bodyPr>
          <a:lstStyle/>
          <a:p>
            <a:r>
              <a:rPr lang="en-US" sz="2000" dirty="0"/>
              <a:t>Email notifications are sent to the Employee and Signer roles at the time a request is denied.</a:t>
            </a:r>
          </a:p>
          <a:p>
            <a:r>
              <a:rPr lang="en-US" sz="2000" dirty="0"/>
              <a:t>Email notifications are sent to the Signer role when a request has is pending their signature 3 days before the draw cycle ends, and on the day the draw cycle ends.</a:t>
            </a:r>
          </a:p>
          <a:p>
            <a:r>
              <a:rPr lang="en-US" sz="2000" dirty="0"/>
              <a:t>BOF has the capabilities to send reminder emails at their own discretion. </a:t>
            </a:r>
          </a:p>
          <a:p>
            <a:pPr marL="0" indent="0">
              <a:buNone/>
            </a:pPr>
            <a:endParaRPr lang="en-US" sz="2000" dirty="0"/>
          </a:p>
          <a:p>
            <a:pPr marL="0" indent="0">
              <a:buNone/>
            </a:pPr>
            <a:endParaRPr lang="en-US" sz="2000" dirty="0"/>
          </a:p>
          <a:p>
            <a:pPr marL="514350" indent="-514350">
              <a:buFont typeface="+mj-lt"/>
              <a:buAutoNum type="arabicPeriod"/>
            </a:pPr>
            <a:endParaRPr lang="en-US" sz="2000" dirty="0"/>
          </a:p>
        </p:txBody>
      </p:sp>
      <p:sp>
        <p:nvSpPr>
          <p:cNvPr id="2" name="TextBox 1">
            <a:extLst>
              <a:ext uri="{FF2B5EF4-FFF2-40B4-BE49-F238E27FC236}">
                <a16:creationId xmlns:a16="http://schemas.microsoft.com/office/drawing/2014/main" id="{5D7F97D1-D72C-CD0C-A052-B49CD23DEAA4}"/>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Notifications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94565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29241-32CC-F33E-4633-8D9344AB48B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EAD00C4-332A-349A-A367-205F1641AF1D}"/>
              </a:ext>
            </a:extLst>
          </p:cNvPr>
          <p:cNvPicPr>
            <a:picLocks noChangeAspect="1"/>
          </p:cNvPicPr>
          <p:nvPr/>
        </p:nvPicPr>
        <p:blipFill>
          <a:blip r:embed="rId2"/>
          <a:srcRect t="7771" b="7771"/>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5EE9C57-A8A6-5E6C-36E9-E2129D37E35E}"/>
              </a:ext>
            </a:extLst>
          </p:cNvPr>
          <p:cNvSpPr/>
          <p:nvPr/>
        </p:nvSpPr>
        <p:spPr>
          <a:xfrm>
            <a:off x="228868" y="136525"/>
            <a:ext cx="12192000" cy="6843996"/>
          </a:xfrm>
          <a:prstGeom prst="rect">
            <a:avLst/>
          </a:prstGeom>
          <a:solidFill>
            <a:schemeClr val="accent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0" rIns="914400" rtlCol="0" anchor="ctr"/>
          <a:lstStyle/>
          <a:p>
            <a:pPr algn="ctr"/>
            <a:r>
              <a:rPr lang="en-US" sz="7200" b="1" dirty="0">
                <a:latin typeface="Aptos ExtraBold" panose="020B0004020202020204" pitchFamily="34" charset="0"/>
              </a:rPr>
              <a:t>Questions?</a:t>
            </a:r>
          </a:p>
          <a:p>
            <a:pPr algn="ctr"/>
            <a:r>
              <a:rPr lang="en-US" sz="2800" b="1" i="1" dirty="0">
                <a:solidFill>
                  <a:schemeClr val="bg1"/>
                </a:solidFill>
                <a:latin typeface="Aptos ExtraBold" panose="020B0004020202020204" pitchFamily="34" charset="0"/>
                <a:hlinkClick r:id="rId3">
                  <a:extLst>
                    <a:ext uri="{A12FA001-AC4F-418D-AE19-62706E023703}">
                      <ahyp:hlinkClr xmlns:ahyp="http://schemas.microsoft.com/office/drawing/2018/hyperlinkcolor" val="tx"/>
                    </a:ext>
                  </a:extLst>
                </a:hlinkClick>
              </a:rPr>
              <a:t>Contact Jeannette Gallegos at NM Board of Finance at jeannette.gallegos@dfa.nm.gov, or support@rtsolutions.com</a:t>
            </a:r>
            <a:r>
              <a:rPr lang="en-US" sz="2800" b="1" i="1" dirty="0">
                <a:solidFill>
                  <a:schemeClr val="bg1"/>
                </a:solidFill>
                <a:latin typeface="Aptos ExtraBold" panose="020B0004020202020204" pitchFamily="34" charset="0"/>
              </a:rPr>
              <a:t> </a:t>
            </a:r>
          </a:p>
        </p:txBody>
      </p:sp>
      <p:sp>
        <p:nvSpPr>
          <p:cNvPr id="11" name="Rectangle 10">
            <a:extLst>
              <a:ext uri="{FF2B5EF4-FFF2-40B4-BE49-F238E27FC236}">
                <a16:creationId xmlns:a16="http://schemas.microsoft.com/office/drawing/2014/main" id="{4083258D-71F6-D9FE-E269-FEF7F379793C}"/>
              </a:ext>
            </a:extLst>
          </p:cNvPr>
          <p:cNvSpPr/>
          <p:nvPr/>
        </p:nvSpPr>
        <p:spPr>
          <a:xfrm>
            <a:off x="0" y="7002"/>
            <a:ext cx="1700981" cy="789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270299C0-F537-8F45-0C02-B1C29CA8A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868" y="275303"/>
            <a:ext cx="1247745" cy="26826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C2A9778-06F3-B0A6-389F-2759225813C5}"/>
              </a:ext>
            </a:extLst>
          </p:cNvPr>
          <p:cNvSpPr>
            <a:spLocks noGrp="1"/>
          </p:cNvSpPr>
          <p:nvPr>
            <p:ph type="sldNum" sz="quarter" idx="12"/>
          </p:nvPr>
        </p:nvSpPr>
        <p:spPr/>
        <p:txBody>
          <a:bodyPr/>
          <a:lstStyle/>
          <a:p>
            <a:fld id="{20BC3326-CFC9-C543-BEA8-0D432DAE7D06}" type="slidenum">
              <a:rPr lang="en-US" smtClean="0"/>
              <a:t>32</a:t>
            </a:fld>
            <a:endParaRPr lang="en-US"/>
          </a:p>
        </p:txBody>
      </p:sp>
    </p:spTree>
    <p:extLst>
      <p:ext uri="{BB962C8B-B14F-4D97-AF65-F5344CB8AC3E}">
        <p14:creationId xmlns:p14="http://schemas.microsoft.com/office/powerpoint/2010/main" val="439764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63B51-415E-8C82-D094-F05A0DAAD0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34B4C6-5F7C-97DC-1700-27B4945EB1D6}"/>
              </a:ext>
            </a:extLst>
          </p:cNvPr>
          <p:cNvPicPr>
            <a:picLocks noChangeAspect="1"/>
          </p:cNvPicPr>
          <p:nvPr/>
        </p:nvPicPr>
        <p:blipFill>
          <a:blip r:embed="rId2"/>
          <a:srcRect l="53397"/>
          <a:stretch/>
        </p:blipFill>
        <p:spPr>
          <a:xfrm>
            <a:off x="9919858" y="4427"/>
            <a:ext cx="2272142" cy="6853573"/>
          </a:xfrm>
          <a:prstGeom prst="rect">
            <a:avLst/>
          </a:prstGeom>
        </p:spPr>
      </p:pic>
      <p:sp>
        <p:nvSpPr>
          <p:cNvPr id="2" name="TextBox 1">
            <a:extLst>
              <a:ext uri="{FF2B5EF4-FFF2-40B4-BE49-F238E27FC236}">
                <a16:creationId xmlns:a16="http://schemas.microsoft.com/office/drawing/2014/main" id="{8EDF3D5D-5DB2-4AD9-2E59-B9156A85E4FD}"/>
              </a:ext>
            </a:extLst>
          </p:cNvPr>
          <p:cNvSpPr txBox="1"/>
          <p:nvPr/>
        </p:nvSpPr>
        <p:spPr>
          <a:xfrm>
            <a:off x="411018" y="870738"/>
            <a:ext cx="9299355" cy="1477328"/>
          </a:xfrm>
          <a:prstGeom prst="rect">
            <a:avLst/>
          </a:prstGeom>
          <a:noFill/>
        </p:spPr>
        <p:txBody>
          <a:bodyPr wrap="square" rtlCol="0">
            <a:spAutoFit/>
          </a:bodyPr>
          <a:lstStyle/>
          <a:p>
            <a:r>
              <a:rPr lang="en-US" sz="3600" b="1">
                <a:latin typeface="Aptos ExtraBold" panose="020B0004020202020204" pitchFamily="34" charset="0"/>
              </a:rPr>
              <a:t>Agency User Roles</a:t>
            </a:r>
          </a:p>
          <a:p>
            <a:endParaRPr lang="en-US"/>
          </a:p>
          <a:p>
            <a:endParaRPr lang="en-US"/>
          </a:p>
          <a:p>
            <a:r>
              <a:rPr lang="en-US"/>
              <a:t>The Bond Tracking System allows for three agency roles. These are:</a:t>
            </a:r>
          </a:p>
        </p:txBody>
      </p:sp>
      <p:sp>
        <p:nvSpPr>
          <p:cNvPr id="4" name="Rectangle 3">
            <a:extLst>
              <a:ext uri="{FF2B5EF4-FFF2-40B4-BE49-F238E27FC236}">
                <a16:creationId xmlns:a16="http://schemas.microsoft.com/office/drawing/2014/main" id="{CFA030FE-240B-5A37-54EB-07EA96FB03C6}"/>
              </a:ext>
            </a:extLst>
          </p:cNvPr>
          <p:cNvSpPr/>
          <p:nvPr/>
        </p:nvSpPr>
        <p:spPr>
          <a:xfrm>
            <a:off x="411018" y="2560723"/>
            <a:ext cx="2713182" cy="34760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a:t>Agency Employee</a:t>
            </a:r>
          </a:p>
          <a:p>
            <a:endParaRPr lang="en-US" sz="1400"/>
          </a:p>
          <a:p>
            <a:endParaRPr lang="en-US" sz="1400"/>
          </a:p>
          <a:p>
            <a:r>
              <a:rPr lang="en-US" sz="1400"/>
              <a:t>An agency employee can </a:t>
            </a:r>
            <a:r>
              <a:rPr lang="en-US" sz="1400" b="1" i="1"/>
              <a:t>initiate a draw request </a:t>
            </a:r>
            <a:r>
              <a:rPr lang="en-US" sz="1400"/>
              <a:t>for projects the agency oversees. </a:t>
            </a:r>
          </a:p>
          <a:p>
            <a:endParaRPr lang="en-US" sz="1400"/>
          </a:p>
          <a:p>
            <a:r>
              <a:rPr lang="en-US" sz="1400"/>
              <a:t>If a request is denied by a signer or BOF, the employee will receive notification and have the ability to correct or delete the draw request.</a:t>
            </a:r>
          </a:p>
        </p:txBody>
      </p:sp>
      <p:sp>
        <p:nvSpPr>
          <p:cNvPr id="10" name="Rectangle 9">
            <a:extLst>
              <a:ext uri="{FF2B5EF4-FFF2-40B4-BE49-F238E27FC236}">
                <a16:creationId xmlns:a16="http://schemas.microsoft.com/office/drawing/2014/main" id="{033A6E5C-4AC0-0916-2DF3-0F7630F83914}"/>
              </a:ext>
            </a:extLst>
          </p:cNvPr>
          <p:cNvSpPr/>
          <p:nvPr/>
        </p:nvSpPr>
        <p:spPr>
          <a:xfrm>
            <a:off x="6770689" y="2556949"/>
            <a:ext cx="2713182" cy="34760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a:t>Agency Dual </a:t>
            </a:r>
          </a:p>
          <a:p>
            <a:endParaRPr lang="en-US" sz="1400"/>
          </a:p>
          <a:p>
            <a:endParaRPr lang="en-US" sz="1400"/>
          </a:p>
          <a:p>
            <a:r>
              <a:rPr lang="en-US" sz="1400"/>
              <a:t>A Dual Role can </a:t>
            </a:r>
            <a:r>
              <a:rPr lang="en-US" sz="1400" b="1" i="1"/>
              <a:t>initiate and approve or deny draw requests </a:t>
            </a:r>
            <a:r>
              <a:rPr lang="en-US" sz="1400"/>
              <a:t>for projects the agency oversees.</a:t>
            </a:r>
            <a:endParaRPr lang="en-US" sz="1400" b="1" i="1"/>
          </a:p>
          <a:p>
            <a:endParaRPr lang="en-US" sz="1400" b="1" i="1"/>
          </a:p>
          <a:p>
            <a:r>
              <a:rPr lang="en-US" sz="1400"/>
              <a:t>This role cannot approve or deny a request that they initiated. </a:t>
            </a:r>
          </a:p>
        </p:txBody>
      </p:sp>
      <p:sp>
        <p:nvSpPr>
          <p:cNvPr id="21" name="TextBox 20">
            <a:extLst>
              <a:ext uri="{FF2B5EF4-FFF2-40B4-BE49-F238E27FC236}">
                <a16:creationId xmlns:a16="http://schemas.microsoft.com/office/drawing/2014/main" id="{0FAB83AC-BA02-12BD-6EE2-7D7CF47A4622}"/>
              </a:ext>
            </a:extLst>
          </p:cNvPr>
          <p:cNvSpPr txBox="1"/>
          <p:nvPr/>
        </p:nvSpPr>
        <p:spPr>
          <a:xfrm>
            <a:off x="1883600" y="331914"/>
            <a:ext cx="4648388" cy="369332"/>
          </a:xfrm>
          <a:prstGeom prst="rect">
            <a:avLst/>
          </a:prstGeom>
          <a:noFill/>
        </p:spPr>
        <p:txBody>
          <a:bodyPr wrap="non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Agency User Roles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pic>
        <p:nvPicPr>
          <p:cNvPr id="1026" name="Picture 2">
            <a:extLst>
              <a:ext uri="{FF2B5EF4-FFF2-40B4-BE49-F238E27FC236}">
                <a16:creationId xmlns:a16="http://schemas.microsoft.com/office/drawing/2014/main" id="{73695A8F-11DB-8520-BBD3-845724FF2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67" y="371305"/>
            <a:ext cx="1351396" cy="29055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32CDF200-E098-24FD-24B5-8D0B5A1B32F3}"/>
              </a:ext>
            </a:extLst>
          </p:cNvPr>
          <p:cNvCxnSpPr/>
          <p:nvPr/>
        </p:nvCxnSpPr>
        <p:spPr>
          <a:xfrm>
            <a:off x="1778844" y="363919"/>
            <a:ext cx="0" cy="369332"/>
          </a:xfrm>
          <a:prstGeom prst="line">
            <a:avLst/>
          </a:prstGeom>
          <a:ln>
            <a:solidFill>
              <a:schemeClr val="accent1">
                <a:alpha val="9961"/>
              </a:schemeClr>
            </a:solidFill>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A983F50B-32FB-300D-A9FD-073E1FE869D7}"/>
              </a:ext>
            </a:extLst>
          </p:cNvPr>
          <p:cNvSpPr/>
          <p:nvPr/>
        </p:nvSpPr>
        <p:spPr>
          <a:xfrm>
            <a:off x="533924" y="1662546"/>
            <a:ext cx="766619" cy="714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0576E08-5A4B-06CA-5E42-A9C3AB3718BE}"/>
              </a:ext>
            </a:extLst>
          </p:cNvPr>
          <p:cNvSpPr>
            <a:spLocks noGrp="1"/>
          </p:cNvSpPr>
          <p:nvPr>
            <p:ph type="sldNum" sz="quarter" idx="12"/>
          </p:nvPr>
        </p:nvSpPr>
        <p:spPr/>
        <p:txBody>
          <a:bodyPr/>
          <a:lstStyle/>
          <a:p>
            <a:fld id="{20BC3326-CFC9-C543-BEA8-0D432DAE7D06}" type="slidenum">
              <a:rPr lang="en-US" smtClean="0"/>
              <a:t>4</a:t>
            </a:fld>
            <a:endParaRPr lang="en-US"/>
          </a:p>
        </p:txBody>
      </p:sp>
      <p:sp>
        <p:nvSpPr>
          <p:cNvPr id="6" name="Rectangle 5">
            <a:extLst>
              <a:ext uri="{FF2B5EF4-FFF2-40B4-BE49-F238E27FC236}">
                <a16:creationId xmlns:a16="http://schemas.microsoft.com/office/drawing/2014/main" id="{E069A9D3-6D97-DBCF-8D67-88363376944B}"/>
              </a:ext>
            </a:extLst>
          </p:cNvPr>
          <p:cNvSpPr/>
          <p:nvPr/>
        </p:nvSpPr>
        <p:spPr>
          <a:xfrm>
            <a:off x="3590853" y="2565416"/>
            <a:ext cx="2713182" cy="347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a:t>Agency Signer</a:t>
            </a:r>
          </a:p>
          <a:p>
            <a:endParaRPr lang="en-US" sz="1400"/>
          </a:p>
          <a:p>
            <a:endParaRPr lang="en-US" sz="1400"/>
          </a:p>
          <a:p>
            <a:r>
              <a:rPr lang="en-US" sz="1400"/>
              <a:t>An Agency Signer can </a:t>
            </a:r>
            <a:r>
              <a:rPr lang="en-US" sz="1400" b="1" i="1"/>
              <a:t>approve or deny draw requests</a:t>
            </a:r>
            <a:r>
              <a:rPr lang="en-US" sz="1400" i="1"/>
              <a:t> </a:t>
            </a:r>
            <a:r>
              <a:rPr lang="en-US" sz="1400"/>
              <a:t>initiated by Agency Employee for project the agency oversees. </a:t>
            </a:r>
          </a:p>
        </p:txBody>
      </p:sp>
    </p:spTree>
    <p:extLst>
      <p:ext uri="{BB962C8B-B14F-4D97-AF65-F5344CB8AC3E}">
        <p14:creationId xmlns:p14="http://schemas.microsoft.com/office/powerpoint/2010/main" val="3680624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9DE5B03-710E-02C3-48E6-E33C7E99B6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C9FB0E-5A6A-0F84-A106-7309EE797891}"/>
              </a:ext>
            </a:extLst>
          </p:cNvPr>
          <p:cNvPicPr>
            <a:picLocks noChangeAspect="1"/>
          </p:cNvPicPr>
          <p:nvPr/>
        </p:nvPicPr>
        <p:blipFill>
          <a:blip r:embed="rId2"/>
          <a:srcRect l="53397"/>
          <a:stretch/>
        </p:blipFill>
        <p:spPr>
          <a:xfrm>
            <a:off x="9919858" y="4427"/>
            <a:ext cx="2272142" cy="6853573"/>
          </a:xfrm>
          <a:prstGeom prst="rect">
            <a:avLst/>
          </a:prstGeom>
        </p:spPr>
      </p:pic>
      <p:sp>
        <p:nvSpPr>
          <p:cNvPr id="2" name="TextBox 1">
            <a:extLst>
              <a:ext uri="{FF2B5EF4-FFF2-40B4-BE49-F238E27FC236}">
                <a16:creationId xmlns:a16="http://schemas.microsoft.com/office/drawing/2014/main" id="{57AB9A32-0478-66D3-E4EB-14797DF95FD7}"/>
              </a:ext>
            </a:extLst>
          </p:cNvPr>
          <p:cNvSpPr txBox="1"/>
          <p:nvPr/>
        </p:nvSpPr>
        <p:spPr>
          <a:xfrm>
            <a:off x="411018" y="870738"/>
            <a:ext cx="9299355" cy="1477328"/>
          </a:xfrm>
          <a:prstGeom prst="rect">
            <a:avLst/>
          </a:prstGeom>
          <a:noFill/>
        </p:spPr>
        <p:txBody>
          <a:bodyPr wrap="square" rtlCol="0">
            <a:spAutoFit/>
          </a:bodyPr>
          <a:lstStyle/>
          <a:p>
            <a:r>
              <a:rPr lang="en-US" sz="3600" b="1">
                <a:latin typeface="Aptos ExtraBold" panose="020B0004020202020204" pitchFamily="34" charset="0"/>
              </a:rPr>
              <a:t>Board of Finance User Roles</a:t>
            </a:r>
          </a:p>
          <a:p>
            <a:endParaRPr lang="en-US"/>
          </a:p>
          <a:p>
            <a:endParaRPr lang="en-US"/>
          </a:p>
          <a:p>
            <a:r>
              <a:rPr lang="en-US"/>
              <a:t>The Bond Tracking System allows for one BOF role:</a:t>
            </a:r>
          </a:p>
        </p:txBody>
      </p:sp>
      <p:sp>
        <p:nvSpPr>
          <p:cNvPr id="4" name="Rectangle 3">
            <a:extLst>
              <a:ext uri="{FF2B5EF4-FFF2-40B4-BE49-F238E27FC236}">
                <a16:creationId xmlns:a16="http://schemas.microsoft.com/office/drawing/2014/main" id="{A15CC93B-729E-81CB-B16F-4776DA466E4E}"/>
              </a:ext>
            </a:extLst>
          </p:cNvPr>
          <p:cNvSpPr/>
          <p:nvPr/>
        </p:nvSpPr>
        <p:spPr>
          <a:xfrm>
            <a:off x="411018" y="2789308"/>
            <a:ext cx="9054715" cy="28650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228600" tIns="365760" rIns="228600" bIns="228600" rtlCol="0" anchor="t" anchorCtr="0"/>
          <a:lstStyle/>
          <a:p>
            <a:r>
              <a:rPr lang="en-US" b="1"/>
              <a:t>Admin</a:t>
            </a:r>
          </a:p>
          <a:p>
            <a:endParaRPr lang="en-US" sz="1400"/>
          </a:p>
          <a:p>
            <a:endParaRPr lang="en-US" sz="1400"/>
          </a:p>
          <a:p>
            <a:pPr marL="285750" indent="-285750">
              <a:buFont typeface="Arial" panose="020B0604020202020204" pitchFamily="34" charset="0"/>
              <a:buChar char="•"/>
            </a:pPr>
            <a:r>
              <a:rPr lang="en-US" sz="1400"/>
              <a:t>A Board of Finance Admin can </a:t>
            </a:r>
            <a:r>
              <a:rPr lang="en-US" sz="1400" b="1" i="1"/>
              <a:t>approve or deny </a:t>
            </a:r>
            <a:r>
              <a:rPr lang="en-US" sz="1400"/>
              <a:t>draw requests for all projects. </a:t>
            </a:r>
          </a:p>
          <a:p>
            <a:pPr marL="285750" indent="-285750">
              <a:buFont typeface="Arial" panose="020B0604020202020204" pitchFamily="34" charset="0"/>
              <a:buChar char="•"/>
            </a:pPr>
            <a:r>
              <a:rPr lang="en-US" sz="1400"/>
              <a:t>If a request is denied by a signer or BOF, the employee will receive notification and have the ability to correct or delete the draw request.</a:t>
            </a:r>
          </a:p>
          <a:p>
            <a:pPr marL="285750" indent="-285750">
              <a:buFont typeface="Arial" panose="020B0604020202020204" pitchFamily="34" charset="0"/>
              <a:buChar char="•"/>
            </a:pPr>
            <a:r>
              <a:rPr lang="en-US" sz="1400"/>
              <a:t>BOF Admins can upload projects to the system and correct all details related to that project.</a:t>
            </a:r>
          </a:p>
        </p:txBody>
      </p:sp>
      <p:sp>
        <p:nvSpPr>
          <p:cNvPr id="21" name="TextBox 20">
            <a:extLst>
              <a:ext uri="{FF2B5EF4-FFF2-40B4-BE49-F238E27FC236}">
                <a16:creationId xmlns:a16="http://schemas.microsoft.com/office/drawing/2014/main" id="{9D840F54-E8C0-E1EE-3118-8B32EC737D29}"/>
              </a:ext>
            </a:extLst>
          </p:cNvPr>
          <p:cNvSpPr txBox="1"/>
          <p:nvPr/>
        </p:nvSpPr>
        <p:spPr>
          <a:xfrm>
            <a:off x="1883600" y="331914"/>
            <a:ext cx="4310283" cy="369332"/>
          </a:xfrm>
          <a:prstGeom prst="rect">
            <a:avLst/>
          </a:prstGeom>
          <a:noFill/>
        </p:spPr>
        <p:txBody>
          <a:bodyPr wrap="non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a:t>
            </a:r>
            <a:r>
              <a:rPr lang="en-US">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BOF</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 User Roles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pic>
        <p:nvPicPr>
          <p:cNvPr id="1026" name="Picture 2">
            <a:extLst>
              <a:ext uri="{FF2B5EF4-FFF2-40B4-BE49-F238E27FC236}">
                <a16:creationId xmlns:a16="http://schemas.microsoft.com/office/drawing/2014/main" id="{12341970-4747-0AF9-EBBF-3650EFAC1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67" y="371305"/>
            <a:ext cx="1351396" cy="29055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68624DC9-2439-AA8D-F68B-1AF4D135D451}"/>
              </a:ext>
            </a:extLst>
          </p:cNvPr>
          <p:cNvCxnSpPr/>
          <p:nvPr/>
        </p:nvCxnSpPr>
        <p:spPr>
          <a:xfrm>
            <a:off x="1778844" y="363919"/>
            <a:ext cx="0" cy="369332"/>
          </a:xfrm>
          <a:prstGeom prst="line">
            <a:avLst/>
          </a:prstGeom>
          <a:ln>
            <a:solidFill>
              <a:schemeClr val="accent1">
                <a:alpha val="9961"/>
              </a:schemeClr>
            </a:solidFill>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50E3BE64-D9F1-BB84-801C-6804746C544F}"/>
              </a:ext>
            </a:extLst>
          </p:cNvPr>
          <p:cNvSpPr/>
          <p:nvPr/>
        </p:nvSpPr>
        <p:spPr>
          <a:xfrm>
            <a:off x="533924" y="1662546"/>
            <a:ext cx="766619" cy="714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A813992-BFC5-7620-2647-DCB0A9622BF5}"/>
              </a:ext>
            </a:extLst>
          </p:cNvPr>
          <p:cNvSpPr>
            <a:spLocks noGrp="1"/>
          </p:cNvSpPr>
          <p:nvPr>
            <p:ph type="sldNum" sz="quarter" idx="12"/>
          </p:nvPr>
        </p:nvSpPr>
        <p:spPr/>
        <p:txBody>
          <a:bodyPr/>
          <a:lstStyle/>
          <a:p>
            <a:fld id="{20BC3326-CFC9-C543-BEA8-0D432DAE7D06}" type="slidenum">
              <a:rPr lang="en-US" smtClean="0"/>
              <a:t>5</a:t>
            </a:fld>
            <a:endParaRPr lang="en-US"/>
          </a:p>
        </p:txBody>
      </p:sp>
    </p:spTree>
    <p:extLst>
      <p:ext uri="{BB962C8B-B14F-4D97-AF65-F5344CB8AC3E}">
        <p14:creationId xmlns:p14="http://schemas.microsoft.com/office/powerpoint/2010/main" val="34253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39E67-BD5E-952E-3F60-2D3A86CCD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EACC3-1EE0-F425-9F8B-97118DCD2D3C}"/>
              </a:ext>
            </a:extLst>
          </p:cNvPr>
          <p:cNvSpPr>
            <a:spLocks noGrp="1"/>
          </p:cNvSpPr>
          <p:nvPr>
            <p:ph type="ctrTitle"/>
          </p:nvPr>
        </p:nvSpPr>
        <p:spPr/>
        <p:txBody>
          <a:bodyPr>
            <a:normAutofit/>
          </a:bodyPr>
          <a:lstStyle/>
          <a:p>
            <a:r>
              <a:rPr lang="en-US" sz="5400"/>
              <a:t>Viewing Projects</a:t>
            </a:r>
          </a:p>
        </p:txBody>
      </p:sp>
    </p:spTree>
    <p:extLst>
      <p:ext uri="{BB962C8B-B14F-4D97-AF65-F5344CB8AC3E}">
        <p14:creationId xmlns:p14="http://schemas.microsoft.com/office/powerpoint/2010/main" val="1097938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D2AB6B-2386-EC65-DB5C-9513FD5F5035}"/>
              </a:ext>
            </a:extLst>
          </p:cNvPr>
          <p:cNvPicPr>
            <a:picLocks noChangeAspect="1"/>
          </p:cNvPicPr>
          <p:nvPr/>
        </p:nvPicPr>
        <p:blipFill>
          <a:blip r:embed="rId2"/>
          <a:stretch>
            <a:fillRect/>
          </a:stretch>
        </p:blipFill>
        <p:spPr>
          <a:xfrm>
            <a:off x="4142509" y="1114484"/>
            <a:ext cx="7632827" cy="4351335"/>
          </a:xfrm>
          <a:prstGeom prst="rect">
            <a:avLst/>
          </a:prstGeom>
          <a:ln>
            <a:solidFill>
              <a:srgbClr val="2A9B8D"/>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77C5A0C2-8E50-E6D7-EB1A-6ABAC6F3D56C}"/>
              </a:ext>
            </a:extLst>
          </p:cNvPr>
          <p:cNvSpPr>
            <a:spLocks noGrp="1"/>
          </p:cNvSpPr>
          <p:nvPr>
            <p:ph sz="half" idx="1"/>
          </p:nvPr>
        </p:nvSpPr>
        <p:spPr>
          <a:xfrm>
            <a:off x="602225" y="1283214"/>
            <a:ext cx="3360277" cy="5475407"/>
          </a:xfrm>
        </p:spPr>
        <p:txBody>
          <a:bodyPr>
            <a:normAutofit/>
          </a:bodyPr>
          <a:lstStyle/>
          <a:p>
            <a:pPr marL="0" indent="0">
              <a:buNone/>
            </a:pPr>
            <a:r>
              <a:rPr lang="en-US" sz="2000"/>
              <a:t>In the “Projects” tab, users can view a list of projects. Agency users can only view projects for their respective agency. </a:t>
            </a:r>
          </a:p>
          <a:p>
            <a:pPr marL="0" indent="0">
              <a:buNone/>
            </a:pPr>
            <a:endParaRPr lang="en-US" sz="2000"/>
          </a:p>
          <a:p>
            <a:pPr marL="0" indent="0">
              <a:buNone/>
            </a:pPr>
            <a:r>
              <a:rPr lang="en-US" sz="2000"/>
              <a:t>Search functions and filters have been implemented to find projects quickly.</a:t>
            </a:r>
          </a:p>
          <a:p>
            <a:pPr marL="0" indent="0">
              <a:buNone/>
            </a:pPr>
            <a:endParaRPr lang="en-US" sz="2000"/>
          </a:p>
          <a:p>
            <a:pPr marL="0" indent="0">
              <a:buNone/>
            </a:pPr>
            <a:r>
              <a:rPr lang="en-US" sz="2000"/>
              <a:t>From here, a project can be clicked to enter the “Project Profile” and view all details.</a:t>
            </a:r>
          </a:p>
          <a:p>
            <a:pPr marL="0" indent="0">
              <a:buNone/>
            </a:pPr>
            <a:endParaRPr lang="en-US" sz="2000"/>
          </a:p>
          <a:p>
            <a:pPr marL="514350" indent="-514350">
              <a:buFont typeface="+mj-lt"/>
              <a:buAutoNum type="arabicPeriod"/>
            </a:pPr>
            <a:endParaRPr lang="en-US" sz="2000"/>
          </a:p>
        </p:txBody>
      </p:sp>
      <p:sp>
        <p:nvSpPr>
          <p:cNvPr id="2" name="Content Placeholder 4">
            <a:extLst>
              <a:ext uri="{FF2B5EF4-FFF2-40B4-BE49-F238E27FC236}">
                <a16:creationId xmlns:a16="http://schemas.microsoft.com/office/drawing/2014/main" id="{C69456E4-6EB7-347A-F476-40F1A4112CB1}"/>
              </a:ext>
            </a:extLst>
          </p:cNvPr>
          <p:cNvSpPr txBox="1">
            <a:spLocks/>
          </p:cNvSpPr>
          <p:nvPr/>
        </p:nvSpPr>
        <p:spPr>
          <a:xfrm>
            <a:off x="3962504" y="6448437"/>
            <a:ext cx="4266996" cy="31018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EMPLOYEE VIEW (same for signer)</a:t>
            </a:r>
          </a:p>
          <a:p>
            <a:pPr marL="0" indent="0" algn="ctr">
              <a:buFont typeface="Arial" panose="020B0604020202020204" pitchFamily="34" charset="0"/>
              <a:buNone/>
            </a:pPr>
            <a:endParaRPr lang="en-US">
              <a:solidFill>
                <a:schemeClr val="bg1"/>
              </a:solidFill>
            </a:endParaRPr>
          </a:p>
          <a:p>
            <a:pPr marL="514350" indent="-514350" algn="ctr">
              <a:buFont typeface="+mj-lt"/>
              <a:buAutoNum type="arabicPeriod"/>
            </a:pPr>
            <a:endParaRPr lang="en-US">
              <a:solidFill>
                <a:schemeClr val="bg1"/>
              </a:solidFill>
            </a:endParaRPr>
          </a:p>
        </p:txBody>
      </p:sp>
      <p:cxnSp>
        <p:nvCxnSpPr>
          <p:cNvPr id="10" name="Straight Arrow Connector 9">
            <a:extLst>
              <a:ext uri="{FF2B5EF4-FFF2-40B4-BE49-F238E27FC236}">
                <a16:creationId xmlns:a16="http://schemas.microsoft.com/office/drawing/2014/main" id="{9F93E0CB-19DA-5149-2D07-CC4743AB9E2B}"/>
              </a:ext>
            </a:extLst>
          </p:cNvPr>
          <p:cNvCxnSpPr>
            <a:cxnSpLocks/>
          </p:cNvCxnSpPr>
          <p:nvPr/>
        </p:nvCxnSpPr>
        <p:spPr>
          <a:xfrm>
            <a:off x="3749964" y="3324734"/>
            <a:ext cx="517236" cy="0"/>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AB50FE0F-963F-64B3-D422-210363CF1006}"/>
              </a:ext>
            </a:extLst>
          </p:cNvPr>
          <p:cNvCxnSpPr>
            <a:cxnSpLocks/>
          </p:cNvCxnSpPr>
          <p:nvPr/>
        </p:nvCxnSpPr>
        <p:spPr>
          <a:xfrm flipV="1">
            <a:off x="3749964" y="4020917"/>
            <a:ext cx="597868" cy="658851"/>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5404B491-B561-92DA-4DFB-9C5F63D5A0EF}"/>
              </a:ext>
            </a:extLst>
          </p:cNvPr>
          <p:cNvSpPr/>
          <p:nvPr/>
        </p:nvSpPr>
        <p:spPr>
          <a:xfrm>
            <a:off x="4740461" y="1392181"/>
            <a:ext cx="517339" cy="543038"/>
          </a:xfrm>
          <a:prstGeom prst="ellipse">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4DA0E3A0-E10A-2173-BF8B-4D97E7476280}"/>
              </a:ext>
            </a:extLst>
          </p:cNvPr>
          <p:cNvCxnSpPr>
            <a:cxnSpLocks/>
          </p:cNvCxnSpPr>
          <p:nvPr/>
        </p:nvCxnSpPr>
        <p:spPr>
          <a:xfrm>
            <a:off x="3648364" y="1392181"/>
            <a:ext cx="1092097" cy="161851"/>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57198F7-7AD7-A5D1-D4BD-67F5DF01305E}"/>
              </a:ext>
            </a:extLst>
          </p:cNvPr>
          <p:cNvSpPr txBox="1"/>
          <p:nvPr/>
        </p:nvSpPr>
        <p:spPr>
          <a:xfrm>
            <a:off x="1722209" y="314370"/>
            <a:ext cx="5251246" cy="369332"/>
          </a:xfrm>
          <a:prstGeom prst="rect">
            <a:avLst/>
          </a:prstGeom>
          <a:noFill/>
        </p:spPr>
        <p:txBody>
          <a:bodyPr wrap="square" rtlCol="0">
            <a:spAutoFit/>
          </a:bodyPr>
          <a:lstStyle/>
          <a:p>
            <a:r>
              <a:rPr lang="en-US" sz="900">
                <a:ln w="0"/>
                <a:solidFill>
                  <a:schemeClr val="accent1"/>
                </a:solidFill>
                <a:effectLst>
                  <a:outerShdw blurRad="38100" dist="25400" dir="5400000" algn="ctr" rotWithShape="0">
                    <a:srgbClr val="6E747A">
                      <a:alpha val="43000"/>
                    </a:srgbClr>
                  </a:outerShdw>
                </a:effectLst>
              </a:rPr>
              <a:t> </a:t>
            </a:r>
            <a:r>
              <a:rPr lang="en-US" sz="180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Viewing Projects</a:t>
            </a:r>
            <a:endParaRPr lang="en-US" sz="1800">
              <a:ln w="0"/>
              <a:solidFill>
                <a:schemeClr val="bg1">
                  <a:lumMod val="6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44869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626F3-BC26-3CA1-28BB-0BD1851EDC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5B091E-774B-93E0-95AA-C413A2407E7A}"/>
              </a:ext>
            </a:extLst>
          </p:cNvPr>
          <p:cNvPicPr>
            <a:picLocks noChangeAspect="1"/>
          </p:cNvPicPr>
          <p:nvPr/>
        </p:nvPicPr>
        <p:blipFill>
          <a:blip r:embed="rId2"/>
          <a:stretch>
            <a:fillRect/>
          </a:stretch>
        </p:blipFill>
        <p:spPr>
          <a:xfrm>
            <a:off x="4453467" y="987857"/>
            <a:ext cx="7423246" cy="502285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49F5C973-F37E-B3E5-D86D-11CF943EFE38}"/>
              </a:ext>
            </a:extLst>
          </p:cNvPr>
          <p:cNvSpPr>
            <a:spLocks noGrp="1"/>
          </p:cNvSpPr>
          <p:nvPr>
            <p:ph sz="half" idx="1"/>
          </p:nvPr>
        </p:nvSpPr>
        <p:spPr>
          <a:xfrm>
            <a:off x="475225" y="987857"/>
            <a:ext cx="3978242" cy="5857229"/>
          </a:xfrm>
        </p:spPr>
        <p:txBody>
          <a:bodyPr>
            <a:normAutofit/>
          </a:bodyPr>
          <a:lstStyle/>
          <a:p>
            <a:pPr marL="0" indent="0">
              <a:buNone/>
            </a:pPr>
            <a:r>
              <a:rPr lang="en-US" dirty="0"/>
              <a:t>“Project Profile” details appear once a project is selected. In the project profile, users can:</a:t>
            </a:r>
          </a:p>
          <a:p>
            <a:r>
              <a:rPr lang="en-US" dirty="0"/>
              <a:t>View project details.</a:t>
            </a:r>
          </a:p>
          <a:p>
            <a:r>
              <a:rPr lang="en-US" dirty="0"/>
              <a:t>View/Submit Draw Requests.</a:t>
            </a:r>
          </a:p>
          <a:p>
            <a:r>
              <a:rPr lang="en-US" dirty="0"/>
              <a:t>View project history, including previously requested draws, conditions, and reauthorizations.</a:t>
            </a:r>
          </a:p>
          <a:p>
            <a:endParaRPr lang="en-US" dirty="0"/>
          </a:p>
          <a:p>
            <a:pPr marL="514350" indent="-514350">
              <a:buFont typeface="+mj-lt"/>
              <a:buAutoNum type="arabicPeriod"/>
            </a:pPr>
            <a:endParaRPr lang="en-US" dirty="0"/>
          </a:p>
        </p:txBody>
      </p:sp>
      <p:cxnSp>
        <p:nvCxnSpPr>
          <p:cNvPr id="4" name="Straight Arrow Connector 3">
            <a:extLst>
              <a:ext uri="{FF2B5EF4-FFF2-40B4-BE49-F238E27FC236}">
                <a16:creationId xmlns:a16="http://schemas.microsoft.com/office/drawing/2014/main" id="{CC161CA7-7BED-304A-8D74-DD92669B0C47}"/>
              </a:ext>
            </a:extLst>
          </p:cNvPr>
          <p:cNvCxnSpPr>
            <a:cxnSpLocks/>
          </p:cNvCxnSpPr>
          <p:nvPr/>
        </p:nvCxnSpPr>
        <p:spPr>
          <a:xfrm>
            <a:off x="3953934" y="2853267"/>
            <a:ext cx="931333" cy="0"/>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nector: Elbow 18">
            <a:extLst>
              <a:ext uri="{FF2B5EF4-FFF2-40B4-BE49-F238E27FC236}">
                <a16:creationId xmlns:a16="http://schemas.microsoft.com/office/drawing/2014/main" id="{2EFA67B7-1C83-EE66-08B6-2B378DB5455D}"/>
              </a:ext>
            </a:extLst>
          </p:cNvPr>
          <p:cNvCxnSpPr>
            <a:cxnSpLocks/>
          </p:cNvCxnSpPr>
          <p:nvPr/>
        </p:nvCxnSpPr>
        <p:spPr>
          <a:xfrm>
            <a:off x="2375192" y="3695655"/>
            <a:ext cx="2294175" cy="1892925"/>
          </a:xfrm>
          <a:prstGeom prst="bentConnector3">
            <a:avLst>
              <a:gd name="adj1" fmla="val 73552"/>
            </a:avLst>
          </a:prstGeom>
          <a:ln w="762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2" name="Content Placeholder 4">
            <a:extLst>
              <a:ext uri="{FF2B5EF4-FFF2-40B4-BE49-F238E27FC236}">
                <a16:creationId xmlns:a16="http://schemas.microsoft.com/office/drawing/2014/main" id="{A45001D1-485D-5B8E-160E-310F0BFA5094}"/>
              </a:ext>
            </a:extLst>
          </p:cNvPr>
          <p:cNvSpPr txBox="1">
            <a:spLocks/>
          </p:cNvSpPr>
          <p:nvPr/>
        </p:nvSpPr>
        <p:spPr>
          <a:xfrm>
            <a:off x="1460500" y="6430967"/>
            <a:ext cx="9271000" cy="35251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EMPLOYEE VIEW (same for signer, with the exception of submitting a draw request)</a:t>
            </a:r>
          </a:p>
          <a:p>
            <a:pPr marL="0" indent="0" algn="ctr">
              <a:buFont typeface="Arial" panose="020B0604020202020204" pitchFamily="34" charset="0"/>
              <a:buNone/>
            </a:pPr>
            <a:endParaRPr lang="en-US">
              <a:solidFill>
                <a:schemeClr val="bg1"/>
              </a:solidFill>
            </a:endParaRPr>
          </a:p>
          <a:p>
            <a:pPr marL="514350" indent="-514350" algn="ctr">
              <a:buFont typeface="+mj-lt"/>
              <a:buAutoNum type="arabicPeriod"/>
            </a:pPr>
            <a:endParaRPr lang="en-US">
              <a:solidFill>
                <a:schemeClr val="bg1"/>
              </a:solidFill>
            </a:endParaRPr>
          </a:p>
        </p:txBody>
      </p:sp>
      <p:sp>
        <p:nvSpPr>
          <p:cNvPr id="16" name="TextBox 15">
            <a:extLst>
              <a:ext uri="{FF2B5EF4-FFF2-40B4-BE49-F238E27FC236}">
                <a16:creationId xmlns:a16="http://schemas.microsoft.com/office/drawing/2014/main" id="{88C62644-DD0A-7E97-9984-21D5327D5C8A}"/>
              </a:ext>
            </a:extLst>
          </p:cNvPr>
          <p:cNvSpPr txBox="1"/>
          <p:nvPr/>
        </p:nvSpPr>
        <p:spPr>
          <a:xfrm>
            <a:off x="1722209" y="314370"/>
            <a:ext cx="5251246" cy="369332"/>
          </a:xfrm>
          <a:prstGeom prst="rect">
            <a:avLst/>
          </a:prstGeom>
          <a:noFill/>
        </p:spPr>
        <p:txBody>
          <a:bodyPr wrap="square" rtlCol="0">
            <a:spAutoFit/>
          </a:bodyPr>
          <a:lstStyle/>
          <a:p>
            <a:r>
              <a:rPr lang="en-US" sz="900" dirty="0">
                <a:ln w="0"/>
                <a:solidFill>
                  <a:schemeClr val="accent1"/>
                </a:solidFill>
                <a:effectLst>
                  <a:outerShdw blurRad="38100" dist="25400" dir="5400000" algn="ctr" rotWithShape="0">
                    <a:srgbClr val="6E747A">
                      <a:alpha val="43000"/>
                    </a:srgbClr>
                  </a:outerShdw>
                </a:effectLst>
              </a:rPr>
              <a:t> </a:t>
            </a:r>
            <a:r>
              <a:rPr lang="en-US" sz="1800" dirty="0">
                <a:ln w="0"/>
                <a:solidFill>
                  <a:schemeClr val="accent1"/>
                </a:solidFill>
                <a:effectLst>
                  <a:outerShdw blurRad="38100" dist="25400" dir="5400000" algn="ctr" rotWithShape="0">
                    <a:srgbClr val="6E747A">
                      <a:alpha val="43000"/>
                    </a:srgbClr>
                  </a:outerShdw>
                </a:effectLst>
                <a:latin typeface="Aptos ExtraBold" panose="020B0004020202020204" pitchFamily="34" charset="0"/>
              </a:rPr>
              <a:t>Bond Tracking System: Viewing Projects</a:t>
            </a:r>
            <a:endParaRPr lang="en-US" sz="1800" dirty="0">
              <a:ln w="0"/>
              <a:solidFill>
                <a:schemeClr val="bg1">
                  <a:lumMod val="65000"/>
                </a:schemeClr>
              </a:solidFill>
              <a:effectLst>
                <a:outerShdw blurRad="38100" dist="25400" dir="5400000" algn="ctr" rotWithShape="0">
                  <a:srgbClr val="6E747A">
                    <a:alpha val="43000"/>
                  </a:srgbClr>
                </a:outerShdw>
              </a:effectLst>
            </a:endParaRPr>
          </a:p>
        </p:txBody>
      </p:sp>
      <p:sp>
        <p:nvSpPr>
          <p:cNvPr id="11" name="Rectangle 10">
            <a:extLst>
              <a:ext uri="{FF2B5EF4-FFF2-40B4-BE49-F238E27FC236}">
                <a16:creationId xmlns:a16="http://schemas.microsoft.com/office/drawing/2014/main" id="{57B31A4D-EBEE-C5B0-F34E-0CC437C68F7D}"/>
              </a:ext>
            </a:extLst>
          </p:cNvPr>
          <p:cNvSpPr/>
          <p:nvPr/>
        </p:nvSpPr>
        <p:spPr>
          <a:xfrm>
            <a:off x="9945859" y="4037428"/>
            <a:ext cx="1378634" cy="253218"/>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354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F9D8-D1EE-E071-31A0-1BAF1A1E8A4E}"/>
              </a:ext>
            </a:extLst>
          </p:cNvPr>
          <p:cNvSpPr>
            <a:spLocks noGrp="1"/>
          </p:cNvSpPr>
          <p:nvPr>
            <p:ph type="ctrTitle"/>
          </p:nvPr>
        </p:nvSpPr>
        <p:spPr/>
        <p:txBody>
          <a:bodyPr>
            <a:normAutofit/>
          </a:bodyPr>
          <a:lstStyle/>
          <a:p>
            <a:r>
              <a:rPr lang="en-US" sz="5400"/>
              <a:t>Agency Draw Request Submission Process</a:t>
            </a:r>
          </a:p>
        </p:txBody>
      </p:sp>
      <p:sp>
        <p:nvSpPr>
          <p:cNvPr id="3" name="Subtitle 2">
            <a:extLst>
              <a:ext uri="{FF2B5EF4-FFF2-40B4-BE49-F238E27FC236}">
                <a16:creationId xmlns:a16="http://schemas.microsoft.com/office/drawing/2014/main" id="{F384799E-1B4B-6483-B68E-F3B7368862D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93577657"/>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0E2841"/>
      </a:dk2>
      <a:lt2>
        <a:srgbClr val="E8E8E8"/>
      </a:lt2>
      <a:accent1>
        <a:srgbClr val="165351"/>
      </a:accent1>
      <a:accent2>
        <a:srgbClr val="DE6225"/>
      </a:accent2>
      <a:accent3>
        <a:srgbClr val="156082"/>
      </a:accent3>
      <a:accent4>
        <a:srgbClr val="E19133"/>
      </a:accent4>
      <a:accent5>
        <a:srgbClr val="D36257"/>
      </a:accent5>
      <a:accent6>
        <a:srgbClr val="545D9B"/>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1876</Words>
  <Application>Microsoft Macintosh PowerPoint</Application>
  <PresentationFormat>Widescreen</PresentationFormat>
  <Paragraphs>220</Paragraphs>
  <Slides>32</Slides>
  <Notes>2</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Aptos</vt:lpstr>
      <vt:lpstr>Aptos ExtraBold</vt:lpstr>
      <vt:lpstr>Aptos Light</vt:lpstr>
      <vt:lpstr>Aptos SemiBold</vt:lpstr>
      <vt:lpstr>Arial</vt:lpstr>
      <vt:lpstr>Office Theme</vt:lpstr>
      <vt:lpstr>PowerPoint Presentation</vt:lpstr>
      <vt:lpstr>PowerPoint Presentation</vt:lpstr>
      <vt:lpstr>PowerPoint Presentation</vt:lpstr>
      <vt:lpstr>PowerPoint Presentation</vt:lpstr>
      <vt:lpstr>PowerPoint Presentation</vt:lpstr>
      <vt:lpstr>Viewing Projects</vt:lpstr>
      <vt:lpstr>PowerPoint Presentation</vt:lpstr>
      <vt:lpstr>PowerPoint Presentation</vt:lpstr>
      <vt:lpstr>Agency Draw Request Submission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Initiating a Reversion Throughout the Year</vt:lpstr>
      <vt:lpstr>PowerPoint Presentation</vt:lpstr>
      <vt:lpstr>PowerPoint Presentation</vt:lpstr>
      <vt:lpstr>PowerPoint Presentation</vt:lpstr>
      <vt:lpstr>PowerPoint Presentation</vt:lpstr>
      <vt:lpstr>PowerPoint Presentation</vt:lpstr>
      <vt:lpstr>End of Year Reversions</vt:lpstr>
      <vt:lpstr>PowerPoint Presentation</vt:lpstr>
      <vt:lpstr>PowerPoint Presentation</vt:lpstr>
      <vt:lpstr>PowerPoint Presentation</vt:lpstr>
      <vt:lpstr>PowerPoint Presentation</vt:lpstr>
      <vt:lpstr>Notifications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Schroeder</dc:creator>
  <cp:lastModifiedBy>Breanna Henley</cp:lastModifiedBy>
  <cp:revision>2</cp:revision>
  <dcterms:created xsi:type="dcterms:W3CDTF">2024-10-10T14:49:55Z</dcterms:created>
  <dcterms:modified xsi:type="dcterms:W3CDTF">2026-06-26T19:26:15Z</dcterms:modified>
</cp:coreProperties>
</file>