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drawing3.xml" ContentType="application/vnd.ms-office.drawingml.diagramDrawing+xml"/>
  <Override PartName="/ppt/diagrams/drawing4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4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quickStyle4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6" r:id="rId4"/>
    <p:sldId id="271" r:id="rId5"/>
    <p:sldId id="290" r:id="rId6"/>
    <p:sldId id="269" r:id="rId7"/>
    <p:sldId id="291" r:id="rId8"/>
    <p:sldId id="29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308BAA-2A85-4CCC-996B-0CA1AFC3F5D4}" v="1" dt="2026-06-30T21:38:23.0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nley, Lauren, DFA" userId="5f76e7ff-f8bf-4d41-8fa6-9551153676a6" providerId="ADAL" clId="{97B8A03B-EE2D-42C1-831E-A528F89ECBFB}"/>
    <pc:docChg chg="undo custSel addSld delSld modSld">
      <pc:chgData name="Conley, Lauren, DFA" userId="5f76e7ff-f8bf-4d41-8fa6-9551153676a6" providerId="ADAL" clId="{97B8A03B-EE2D-42C1-831E-A528F89ECBFB}" dt="2026-07-01T14:25:55.289" v="239" actId="47"/>
      <pc:docMkLst>
        <pc:docMk/>
      </pc:docMkLst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4284743248" sldId="257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38389783" sldId="258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1668760294" sldId="259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627743093" sldId="260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1376153170" sldId="262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2180044465" sldId="264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1970447641" sldId="265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934738258" sldId="266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236219124" sldId="267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1287110838" sldId="268"/>
        </pc:sldMkLst>
      </pc:sldChg>
      <pc:sldChg chg="modSp mod">
        <pc:chgData name="Conley, Lauren, DFA" userId="5f76e7ff-f8bf-4d41-8fa6-9551153676a6" providerId="ADAL" clId="{97B8A03B-EE2D-42C1-831E-A528F89ECBFB}" dt="2026-06-26T20:15:06.860" v="191" actId="20577"/>
        <pc:sldMkLst>
          <pc:docMk/>
          <pc:sldMk cId="3583224455" sldId="269"/>
        </pc:sldMkLst>
        <pc:spChg chg="mod">
          <ac:chgData name="Conley, Lauren, DFA" userId="5f76e7ff-f8bf-4d41-8fa6-9551153676a6" providerId="ADAL" clId="{97B8A03B-EE2D-42C1-831E-A528F89ECBFB}" dt="2026-06-26T20:15:06.860" v="191" actId="20577"/>
          <ac:spMkLst>
            <pc:docMk/>
            <pc:sldMk cId="3583224455" sldId="269"/>
            <ac:spMk id="3" creationId="{808A4ECD-BB5C-3FB4-F564-BF7286368914}"/>
          </ac:spMkLst>
        </pc:spChg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312002246" sldId="270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2797854237" sldId="273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1268522205" sldId="275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1661409122" sldId="276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993727118" sldId="277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1348948460" sldId="278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855388492" sldId="279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2782440959" sldId="281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277744087" sldId="282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1818092835" sldId="283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838901695" sldId="284"/>
        </pc:sldMkLst>
      </pc:sldChg>
      <pc:sldChg chg="del">
        <pc:chgData name="Conley, Lauren, DFA" userId="5f76e7ff-f8bf-4d41-8fa6-9551153676a6" providerId="ADAL" clId="{97B8A03B-EE2D-42C1-831E-A528F89ECBFB}" dt="2026-07-01T14:25:55.289" v="239" actId="47"/>
        <pc:sldMkLst>
          <pc:docMk/>
          <pc:sldMk cId="3068303173" sldId="285"/>
        </pc:sldMkLst>
      </pc:sldChg>
      <pc:sldChg chg="modSp mod">
        <pc:chgData name="Conley, Lauren, DFA" userId="5f76e7ff-f8bf-4d41-8fa6-9551153676a6" providerId="ADAL" clId="{97B8A03B-EE2D-42C1-831E-A528F89ECBFB}" dt="2026-06-30T21:38:46.151" v="237" actId="20577"/>
        <pc:sldMkLst>
          <pc:docMk/>
          <pc:sldMk cId="2704736375" sldId="286"/>
        </pc:sldMkLst>
        <pc:graphicFrameChg chg="mod modGraphic">
          <ac:chgData name="Conley, Lauren, DFA" userId="5f76e7ff-f8bf-4d41-8fa6-9551153676a6" providerId="ADAL" clId="{97B8A03B-EE2D-42C1-831E-A528F89ECBFB}" dt="2026-06-30T21:38:46.151" v="237" actId="20577"/>
          <ac:graphicFrameMkLst>
            <pc:docMk/>
            <pc:sldMk cId="2704736375" sldId="286"/>
            <ac:graphicFrameMk id="33" creationId="{09FE9886-82FB-D24C-23E8-7C3400B4F30B}"/>
          </ac:graphicFrameMkLst>
        </pc:graphicFrameChg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4089622932" sldId="287"/>
        </pc:sldMkLst>
      </pc:sldChg>
      <pc:sldChg chg="del">
        <pc:chgData name="Conley, Lauren, DFA" userId="5f76e7ff-f8bf-4d41-8fa6-9551153676a6" providerId="ADAL" clId="{97B8A03B-EE2D-42C1-831E-A528F89ECBFB}" dt="2026-06-30T21:38:57.329" v="238" actId="47"/>
        <pc:sldMkLst>
          <pc:docMk/>
          <pc:sldMk cId="3776132570" sldId="288"/>
        </pc:sldMkLst>
      </pc:sldChg>
      <pc:sldChg chg="modSp mod">
        <pc:chgData name="Conley, Lauren, DFA" userId="5f76e7ff-f8bf-4d41-8fa6-9551153676a6" providerId="ADAL" clId="{97B8A03B-EE2D-42C1-831E-A528F89ECBFB}" dt="2026-06-26T20:18:15.322" v="197" actId="115"/>
        <pc:sldMkLst>
          <pc:docMk/>
          <pc:sldMk cId="2522796696" sldId="290"/>
        </pc:sldMkLst>
        <pc:spChg chg="mod">
          <ac:chgData name="Conley, Lauren, DFA" userId="5f76e7ff-f8bf-4d41-8fa6-9551153676a6" providerId="ADAL" clId="{97B8A03B-EE2D-42C1-831E-A528F89ECBFB}" dt="2026-06-26T20:18:15.322" v="197" actId="115"/>
          <ac:spMkLst>
            <pc:docMk/>
            <pc:sldMk cId="2522796696" sldId="290"/>
            <ac:spMk id="4" creationId="{942D98B4-6B0E-24F9-CB0D-48C5D5400B8C}"/>
          </ac:spMkLst>
        </pc:spChg>
        <pc:graphicFrameChg chg="mod modGraphic">
          <ac:chgData name="Conley, Lauren, DFA" userId="5f76e7ff-f8bf-4d41-8fa6-9551153676a6" providerId="ADAL" clId="{97B8A03B-EE2D-42C1-831E-A528F89ECBFB}" dt="2026-06-26T20:06:12.789" v="46" actId="313"/>
          <ac:graphicFrameMkLst>
            <pc:docMk/>
            <pc:sldMk cId="2522796696" sldId="290"/>
            <ac:graphicFrameMk id="5" creationId="{BFC5FC76-4D11-9B2D-BCE6-0C75E70A6E2D}"/>
          </ac:graphicFrameMkLst>
        </pc:graphicFrameChg>
      </pc:sldChg>
      <pc:sldChg chg="modSp mod">
        <pc:chgData name="Conley, Lauren, DFA" userId="5f76e7ff-f8bf-4d41-8fa6-9551153676a6" providerId="ADAL" clId="{97B8A03B-EE2D-42C1-831E-A528F89ECBFB}" dt="2026-06-26T20:14:03.764" v="167" actId="207"/>
        <pc:sldMkLst>
          <pc:docMk/>
          <pc:sldMk cId="3606661897" sldId="291"/>
        </pc:sldMkLst>
        <pc:spChg chg="mod">
          <ac:chgData name="Conley, Lauren, DFA" userId="5f76e7ff-f8bf-4d41-8fa6-9551153676a6" providerId="ADAL" clId="{97B8A03B-EE2D-42C1-831E-A528F89ECBFB}" dt="2026-06-26T20:14:03.764" v="167" actId="207"/>
          <ac:spMkLst>
            <pc:docMk/>
            <pc:sldMk cId="3606661897" sldId="291"/>
            <ac:spMk id="6" creationId="{089BCA71-97B4-6638-18ED-4F7CB0D4D1B3}"/>
          </ac:spMkLst>
        </pc:spChg>
      </pc:sldChg>
      <pc:sldChg chg="addSp delSp modSp add mod setBg">
        <pc:chgData name="Conley, Lauren, DFA" userId="5f76e7ff-f8bf-4d41-8fa6-9551153676a6" providerId="ADAL" clId="{97B8A03B-EE2D-42C1-831E-A528F89ECBFB}" dt="2026-06-26T20:18:42.632" v="211" actId="20577"/>
        <pc:sldMkLst>
          <pc:docMk/>
          <pc:sldMk cId="3064356726" sldId="293"/>
        </pc:sldMkLst>
        <pc:spChg chg="mod">
          <ac:chgData name="Conley, Lauren, DFA" userId="5f76e7ff-f8bf-4d41-8fa6-9551153676a6" providerId="ADAL" clId="{97B8A03B-EE2D-42C1-831E-A528F89ECBFB}" dt="2026-06-26T20:06:26.577" v="48" actId="26606"/>
          <ac:spMkLst>
            <pc:docMk/>
            <pc:sldMk cId="3064356726" sldId="293"/>
            <ac:spMk id="2" creationId="{8E64EF60-006D-5CDE-7525-16B09C7029E6}"/>
          </ac:spMkLst>
        </pc:spChg>
        <pc:spChg chg="add">
          <ac:chgData name="Conley, Lauren, DFA" userId="5f76e7ff-f8bf-4d41-8fa6-9551153676a6" providerId="ADAL" clId="{97B8A03B-EE2D-42C1-831E-A528F89ECBFB}" dt="2026-06-26T20:06:26.577" v="48" actId="26606"/>
          <ac:spMkLst>
            <pc:docMk/>
            <pc:sldMk cId="3064356726" sldId="293"/>
            <ac:spMk id="9" creationId="{BACC6370-2D7E-4714-9D71-7542949D7D5D}"/>
          </ac:spMkLst>
        </pc:spChg>
        <pc:spChg chg="add">
          <ac:chgData name="Conley, Lauren, DFA" userId="5f76e7ff-f8bf-4d41-8fa6-9551153676a6" providerId="ADAL" clId="{97B8A03B-EE2D-42C1-831E-A528F89ECBFB}" dt="2026-06-26T20:06:26.577" v="48" actId="26606"/>
          <ac:spMkLst>
            <pc:docMk/>
            <pc:sldMk cId="3064356726" sldId="293"/>
            <ac:spMk id="11" creationId="{F68B3F68-107C-434F-AA38-110D5EA91B85}"/>
          </ac:spMkLst>
        </pc:spChg>
        <pc:spChg chg="add">
          <ac:chgData name="Conley, Lauren, DFA" userId="5f76e7ff-f8bf-4d41-8fa6-9551153676a6" providerId="ADAL" clId="{97B8A03B-EE2D-42C1-831E-A528F89ECBFB}" dt="2026-06-26T20:06:26.577" v="48" actId="26606"/>
          <ac:spMkLst>
            <pc:docMk/>
            <pc:sldMk cId="3064356726" sldId="293"/>
            <ac:spMk id="13" creationId="{AAD0DBB9-1A4B-4391-81D4-CB19F9AB918A}"/>
          </ac:spMkLst>
        </pc:spChg>
        <pc:spChg chg="add">
          <ac:chgData name="Conley, Lauren, DFA" userId="5f76e7ff-f8bf-4d41-8fa6-9551153676a6" providerId="ADAL" clId="{97B8A03B-EE2D-42C1-831E-A528F89ECBFB}" dt="2026-06-26T20:06:26.577" v="48" actId="26606"/>
          <ac:spMkLst>
            <pc:docMk/>
            <pc:sldMk cId="3064356726" sldId="293"/>
            <ac:spMk id="15" creationId="{063BBA22-50EA-4C4D-BE05-F1CE4E63AA56}"/>
          </ac:spMkLst>
        </pc:spChg>
        <pc:graphicFrameChg chg="add mod modGraphic">
          <ac:chgData name="Conley, Lauren, DFA" userId="5f76e7ff-f8bf-4d41-8fa6-9551153676a6" providerId="ADAL" clId="{97B8A03B-EE2D-42C1-831E-A528F89ECBFB}" dt="2026-06-26T20:18:42.632" v="211" actId="20577"/>
          <ac:graphicFrameMkLst>
            <pc:docMk/>
            <pc:sldMk cId="3064356726" sldId="293"/>
            <ac:graphicFrameMk id="5" creationId="{15915EF4-9585-6552-9DE9-79BF7ED09FAB}"/>
          </ac:graphicFrameMkLst>
        </pc:graphicFrame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svg"/><Relationship Id="rId1" Type="http://schemas.openxmlformats.org/officeDocument/2006/relationships/hyperlink" Target="https://www.nmdfa.state.nm.us/financial-control/federal-reporting-and-compliance-bureau/federal-grant-management-resources/" TargetMode="External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5" Type="http://schemas.openxmlformats.org/officeDocument/2006/relationships/image" Target="../media/image8.svg"/><Relationship Id="rId4" Type="http://schemas.openxmlformats.org/officeDocument/2006/relationships/image" Target="../media/image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hyperlink" Target="https://www.nmdfa.state.nm.us/financial-control/federal-reporting-and-compliance-bureau/federal-grant-management-resources/" TargetMode="External"/><Relationship Id="rId1" Type="http://schemas.openxmlformats.org/officeDocument/2006/relationships/image" Target="../media/image9.sv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59895-682C-4B2C-8AD3-1B5356C6611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A6299FC-EE6A-4881-BA31-8B4111C06DB5}">
      <dgm:prSet/>
      <dgm:spPr/>
      <dgm:t>
        <a:bodyPr/>
        <a:lstStyle/>
        <a:p>
          <a:r>
            <a:rPr lang="en-US"/>
            <a:t>Added language to D.3 to require adequate security for the disbursements of loans or credit facilities.  This may include collateral, pledged revenue or other security instruments.</a:t>
          </a:r>
        </a:p>
      </dgm:t>
    </dgm:pt>
    <dgm:pt modelId="{76A95326-1EDF-4EEF-9080-635713B53BE9}" type="parTrans" cxnId="{23712E16-56BB-4E27-B734-01DA5E78BD5F}">
      <dgm:prSet/>
      <dgm:spPr/>
      <dgm:t>
        <a:bodyPr/>
        <a:lstStyle/>
        <a:p>
          <a:endParaRPr lang="en-US"/>
        </a:p>
      </dgm:t>
    </dgm:pt>
    <dgm:pt modelId="{D76CEE9D-6C01-4A88-A764-DA04EE9EA08F}" type="sibTrans" cxnId="{23712E16-56BB-4E27-B734-01DA5E78BD5F}">
      <dgm:prSet/>
      <dgm:spPr/>
      <dgm:t>
        <a:bodyPr/>
        <a:lstStyle/>
        <a:p>
          <a:endParaRPr lang="en-US"/>
        </a:p>
      </dgm:t>
    </dgm:pt>
    <dgm:pt modelId="{2E90E598-D51C-4DC0-A010-ABC93479B4B5}">
      <dgm:prSet/>
      <dgm:spPr/>
      <dgm:t>
        <a:bodyPr/>
        <a:lstStyle/>
        <a:p>
          <a:r>
            <a:rPr lang="en-US"/>
            <a:t>Section D.7 establishes accounting requirements for credit facilities or loans, to ensure compliance with state accounting practices and GASB.</a:t>
          </a:r>
        </a:p>
      </dgm:t>
    </dgm:pt>
    <dgm:pt modelId="{C34413E5-362B-4992-9F21-AD0270CC18C9}" type="parTrans" cxnId="{E0BD5056-0448-4E33-9516-34983F67701C}">
      <dgm:prSet/>
      <dgm:spPr/>
      <dgm:t>
        <a:bodyPr/>
        <a:lstStyle/>
        <a:p>
          <a:endParaRPr lang="en-US"/>
        </a:p>
      </dgm:t>
    </dgm:pt>
    <dgm:pt modelId="{DB983F36-B4FA-4B35-9FCE-DB00E3ECACB4}" type="sibTrans" cxnId="{E0BD5056-0448-4E33-9516-34983F67701C}">
      <dgm:prSet/>
      <dgm:spPr/>
      <dgm:t>
        <a:bodyPr/>
        <a:lstStyle/>
        <a:p>
          <a:endParaRPr lang="en-US"/>
        </a:p>
      </dgm:t>
    </dgm:pt>
    <dgm:pt modelId="{CF06E4CF-677B-4823-A13D-ACE7FFA5ECF2}" type="pres">
      <dgm:prSet presAssocID="{F6D59895-682C-4B2C-8AD3-1B5356C661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C037BC-01C8-4F18-ACB5-32AD5A4B3A58}" type="pres">
      <dgm:prSet presAssocID="{8A6299FC-EE6A-4881-BA31-8B4111C06DB5}" presName="hierRoot1" presStyleCnt="0"/>
      <dgm:spPr/>
    </dgm:pt>
    <dgm:pt modelId="{400BEC5A-93AD-4B80-A115-961A82160B3A}" type="pres">
      <dgm:prSet presAssocID="{8A6299FC-EE6A-4881-BA31-8B4111C06DB5}" presName="composite" presStyleCnt="0"/>
      <dgm:spPr/>
    </dgm:pt>
    <dgm:pt modelId="{D8CC1539-8660-4980-A733-FACB99183C35}" type="pres">
      <dgm:prSet presAssocID="{8A6299FC-EE6A-4881-BA31-8B4111C06DB5}" presName="background" presStyleLbl="node0" presStyleIdx="0" presStyleCnt="2"/>
      <dgm:spPr/>
    </dgm:pt>
    <dgm:pt modelId="{13ED4A11-99FD-46AB-9D16-A51FF006F93C}" type="pres">
      <dgm:prSet presAssocID="{8A6299FC-EE6A-4881-BA31-8B4111C06DB5}" presName="text" presStyleLbl="fgAcc0" presStyleIdx="0" presStyleCnt="2">
        <dgm:presLayoutVars>
          <dgm:chPref val="3"/>
        </dgm:presLayoutVars>
      </dgm:prSet>
      <dgm:spPr/>
    </dgm:pt>
    <dgm:pt modelId="{E1FB12AA-A2E5-4053-92F4-4A3CB6373DFE}" type="pres">
      <dgm:prSet presAssocID="{8A6299FC-EE6A-4881-BA31-8B4111C06DB5}" presName="hierChild2" presStyleCnt="0"/>
      <dgm:spPr/>
    </dgm:pt>
    <dgm:pt modelId="{7F569C37-63D3-499A-9DF2-F7CC395F3E5D}" type="pres">
      <dgm:prSet presAssocID="{2E90E598-D51C-4DC0-A010-ABC93479B4B5}" presName="hierRoot1" presStyleCnt="0"/>
      <dgm:spPr/>
    </dgm:pt>
    <dgm:pt modelId="{79CBE496-1D29-4199-91B2-5D44578D665B}" type="pres">
      <dgm:prSet presAssocID="{2E90E598-D51C-4DC0-A010-ABC93479B4B5}" presName="composite" presStyleCnt="0"/>
      <dgm:spPr/>
    </dgm:pt>
    <dgm:pt modelId="{97FD06B9-A8BE-45D4-A5E1-350AE8780E37}" type="pres">
      <dgm:prSet presAssocID="{2E90E598-D51C-4DC0-A010-ABC93479B4B5}" presName="background" presStyleLbl="node0" presStyleIdx="1" presStyleCnt="2"/>
      <dgm:spPr/>
    </dgm:pt>
    <dgm:pt modelId="{DDD0724E-084B-48E0-959E-C6FF7D3548A5}" type="pres">
      <dgm:prSet presAssocID="{2E90E598-D51C-4DC0-A010-ABC93479B4B5}" presName="text" presStyleLbl="fgAcc0" presStyleIdx="1" presStyleCnt="2">
        <dgm:presLayoutVars>
          <dgm:chPref val="3"/>
        </dgm:presLayoutVars>
      </dgm:prSet>
      <dgm:spPr/>
    </dgm:pt>
    <dgm:pt modelId="{1DE93990-FAE5-4230-8ABF-F140B454611F}" type="pres">
      <dgm:prSet presAssocID="{2E90E598-D51C-4DC0-A010-ABC93479B4B5}" presName="hierChild2" presStyleCnt="0"/>
      <dgm:spPr/>
    </dgm:pt>
  </dgm:ptLst>
  <dgm:cxnLst>
    <dgm:cxn modelId="{2D33A208-A8EE-481A-ADD4-7810D938C11D}" type="presOf" srcId="{8A6299FC-EE6A-4881-BA31-8B4111C06DB5}" destId="{13ED4A11-99FD-46AB-9D16-A51FF006F93C}" srcOrd="0" destOrd="0" presId="urn:microsoft.com/office/officeart/2005/8/layout/hierarchy1"/>
    <dgm:cxn modelId="{23712E16-56BB-4E27-B734-01DA5E78BD5F}" srcId="{F6D59895-682C-4B2C-8AD3-1B5356C6611E}" destId="{8A6299FC-EE6A-4881-BA31-8B4111C06DB5}" srcOrd="0" destOrd="0" parTransId="{76A95326-1EDF-4EEF-9080-635713B53BE9}" sibTransId="{D76CEE9D-6C01-4A88-A764-DA04EE9EA08F}"/>
    <dgm:cxn modelId="{63FD6747-4A9A-46A4-97B9-AC0284921E14}" type="presOf" srcId="{F6D59895-682C-4B2C-8AD3-1B5356C6611E}" destId="{CF06E4CF-677B-4823-A13D-ACE7FFA5ECF2}" srcOrd="0" destOrd="0" presId="urn:microsoft.com/office/officeart/2005/8/layout/hierarchy1"/>
    <dgm:cxn modelId="{E0BD5056-0448-4E33-9516-34983F67701C}" srcId="{F6D59895-682C-4B2C-8AD3-1B5356C6611E}" destId="{2E90E598-D51C-4DC0-A010-ABC93479B4B5}" srcOrd="1" destOrd="0" parTransId="{C34413E5-362B-4992-9F21-AD0270CC18C9}" sibTransId="{DB983F36-B4FA-4B35-9FCE-DB00E3ECACB4}"/>
    <dgm:cxn modelId="{8DFEE8CB-E1D8-405D-929F-7F2C7692F61E}" type="presOf" srcId="{2E90E598-D51C-4DC0-A010-ABC93479B4B5}" destId="{DDD0724E-084B-48E0-959E-C6FF7D3548A5}" srcOrd="0" destOrd="0" presId="urn:microsoft.com/office/officeart/2005/8/layout/hierarchy1"/>
    <dgm:cxn modelId="{056FED44-1790-43A0-9DD9-9584034B5DE9}" type="presParOf" srcId="{CF06E4CF-677B-4823-A13D-ACE7FFA5ECF2}" destId="{CFC037BC-01C8-4F18-ACB5-32AD5A4B3A58}" srcOrd="0" destOrd="0" presId="urn:microsoft.com/office/officeart/2005/8/layout/hierarchy1"/>
    <dgm:cxn modelId="{92269B4D-588E-43BC-A3D7-E471BA11433A}" type="presParOf" srcId="{CFC037BC-01C8-4F18-ACB5-32AD5A4B3A58}" destId="{400BEC5A-93AD-4B80-A115-961A82160B3A}" srcOrd="0" destOrd="0" presId="urn:microsoft.com/office/officeart/2005/8/layout/hierarchy1"/>
    <dgm:cxn modelId="{4E43FC16-E070-4C59-B9A1-FE2FAF83ECF7}" type="presParOf" srcId="{400BEC5A-93AD-4B80-A115-961A82160B3A}" destId="{D8CC1539-8660-4980-A733-FACB99183C35}" srcOrd="0" destOrd="0" presId="urn:microsoft.com/office/officeart/2005/8/layout/hierarchy1"/>
    <dgm:cxn modelId="{59035675-C1D3-487C-B9F7-EBF95336240F}" type="presParOf" srcId="{400BEC5A-93AD-4B80-A115-961A82160B3A}" destId="{13ED4A11-99FD-46AB-9D16-A51FF006F93C}" srcOrd="1" destOrd="0" presId="urn:microsoft.com/office/officeart/2005/8/layout/hierarchy1"/>
    <dgm:cxn modelId="{6096A69E-DC4A-4616-89F2-5357048FBE3A}" type="presParOf" srcId="{CFC037BC-01C8-4F18-ACB5-32AD5A4B3A58}" destId="{E1FB12AA-A2E5-4053-92F4-4A3CB6373DFE}" srcOrd="1" destOrd="0" presId="urn:microsoft.com/office/officeart/2005/8/layout/hierarchy1"/>
    <dgm:cxn modelId="{8ED4EE2F-F61B-40D4-BE9F-304691457D65}" type="presParOf" srcId="{CF06E4CF-677B-4823-A13D-ACE7FFA5ECF2}" destId="{7F569C37-63D3-499A-9DF2-F7CC395F3E5D}" srcOrd="1" destOrd="0" presId="urn:microsoft.com/office/officeart/2005/8/layout/hierarchy1"/>
    <dgm:cxn modelId="{CDD48A60-29D6-49D5-8A7B-9733F5B3578A}" type="presParOf" srcId="{7F569C37-63D3-499A-9DF2-F7CC395F3E5D}" destId="{79CBE496-1D29-4199-91B2-5D44578D665B}" srcOrd="0" destOrd="0" presId="urn:microsoft.com/office/officeart/2005/8/layout/hierarchy1"/>
    <dgm:cxn modelId="{7C0F3AA4-2F12-4540-B41B-3787ADBBBCE6}" type="presParOf" srcId="{79CBE496-1D29-4199-91B2-5D44578D665B}" destId="{97FD06B9-A8BE-45D4-A5E1-350AE8780E37}" srcOrd="0" destOrd="0" presId="urn:microsoft.com/office/officeart/2005/8/layout/hierarchy1"/>
    <dgm:cxn modelId="{53BB6052-69BF-4966-BDA5-B1A1C4D77054}" type="presParOf" srcId="{79CBE496-1D29-4199-91B2-5D44578D665B}" destId="{DDD0724E-084B-48E0-959E-C6FF7D3548A5}" srcOrd="1" destOrd="0" presId="urn:microsoft.com/office/officeart/2005/8/layout/hierarchy1"/>
    <dgm:cxn modelId="{B9B458D7-A841-4582-AF38-E7997120CD36}" type="presParOf" srcId="{7F569C37-63D3-499A-9DF2-F7CC395F3E5D}" destId="{1DE93990-FAE5-4230-8ABF-F140B454611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6D59895-682C-4B2C-8AD3-1B5356C6611E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A6299FC-EE6A-4881-BA31-8B4111C06DB5}">
      <dgm:prSet/>
      <dgm:spPr/>
      <dgm:t>
        <a:bodyPr/>
        <a:lstStyle/>
        <a:p>
          <a:r>
            <a:rPr lang="en-US" b="0" dirty="0"/>
            <a:t>Adds a requirement for agencies to use the DFA template for subrecipient agreements and contracts related to federal awards (1).</a:t>
          </a:r>
          <a:br>
            <a:rPr lang="en-US" b="1" dirty="0"/>
          </a:br>
          <a:r>
            <a:rPr lang="en-US" b="1" dirty="0">
              <a:solidFill>
                <a:srgbClr val="FF0000"/>
              </a:solidFill>
            </a:rPr>
            <a:t>2 CFR 200.331, 332, </a:t>
          </a:r>
        </a:p>
        <a:p>
          <a:r>
            <a:rPr lang="en-US" b="1" dirty="0">
              <a:solidFill>
                <a:srgbClr val="FF0000"/>
              </a:solidFill>
            </a:rPr>
            <a:t>Appendix II</a:t>
          </a:r>
        </a:p>
      </dgm:t>
    </dgm:pt>
    <dgm:pt modelId="{76A95326-1EDF-4EEF-9080-635713B53BE9}" type="parTrans" cxnId="{23712E16-56BB-4E27-B734-01DA5E78BD5F}">
      <dgm:prSet/>
      <dgm:spPr/>
      <dgm:t>
        <a:bodyPr/>
        <a:lstStyle/>
        <a:p>
          <a:endParaRPr lang="en-US"/>
        </a:p>
      </dgm:t>
    </dgm:pt>
    <dgm:pt modelId="{D76CEE9D-6C01-4A88-A764-DA04EE9EA08F}" type="sibTrans" cxnId="{23712E16-56BB-4E27-B734-01DA5E78BD5F}">
      <dgm:prSet/>
      <dgm:spPr/>
      <dgm:t>
        <a:bodyPr/>
        <a:lstStyle/>
        <a:p>
          <a:endParaRPr lang="en-US"/>
        </a:p>
      </dgm:t>
    </dgm:pt>
    <dgm:pt modelId="{2E90E598-D51C-4DC0-A010-ABC93479B4B5}">
      <dgm:prSet/>
      <dgm:spPr/>
      <dgm:t>
        <a:bodyPr/>
        <a:lstStyle/>
        <a:p>
          <a:r>
            <a:rPr lang="en-US" dirty="0"/>
            <a:t>Defines the term “equipment” for state purposes (6).</a:t>
          </a:r>
        </a:p>
        <a:p>
          <a:r>
            <a:rPr lang="en-US" b="1" dirty="0">
              <a:solidFill>
                <a:srgbClr val="FF0000"/>
              </a:solidFill>
            </a:rPr>
            <a:t>2 CFR 200.1, </a:t>
          </a:r>
          <a:br>
            <a:rPr lang="en-US" b="1" dirty="0">
              <a:solidFill>
                <a:srgbClr val="FF0000"/>
              </a:solidFill>
            </a:rPr>
          </a:br>
          <a:r>
            <a:rPr lang="en-US" b="1" dirty="0">
              <a:solidFill>
                <a:srgbClr val="FF0000"/>
              </a:solidFill>
            </a:rPr>
            <a:t>200.313, 200.436</a:t>
          </a:r>
        </a:p>
      </dgm:t>
    </dgm:pt>
    <dgm:pt modelId="{C34413E5-362B-4992-9F21-AD0270CC18C9}" type="parTrans" cxnId="{E0BD5056-0448-4E33-9516-34983F67701C}">
      <dgm:prSet/>
      <dgm:spPr/>
      <dgm:t>
        <a:bodyPr/>
        <a:lstStyle/>
        <a:p>
          <a:endParaRPr lang="en-US"/>
        </a:p>
      </dgm:t>
    </dgm:pt>
    <dgm:pt modelId="{DB983F36-B4FA-4B35-9FCE-DB00E3ECACB4}" type="sibTrans" cxnId="{E0BD5056-0448-4E33-9516-34983F67701C}">
      <dgm:prSet/>
      <dgm:spPr/>
      <dgm:t>
        <a:bodyPr/>
        <a:lstStyle/>
        <a:p>
          <a:endParaRPr lang="en-US"/>
        </a:p>
      </dgm:t>
    </dgm:pt>
    <dgm:pt modelId="{D3AB0938-F31D-40AF-A9AB-838ABA04F26C}">
      <dgm:prSet phldrT="[Text]"/>
      <dgm:spPr/>
      <dgm:t>
        <a:bodyPr/>
        <a:lstStyle/>
        <a:p>
          <a:r>
            <a:rPr lang="en-US" dirty="0"/>
            <a:t>Updates the single audit threshold to $1,000,000 (9).</a:t>
          </a:r>
        </a:p>
        <a:p>
          <a:r>
            <a:rPr lang="en-US" b="1" dirty="0">
              <a:solidFill>
                <a:srgbClr val="FF0000"/>
              </a:solidFill>
            </a:rPr>
            <a:t>2 CFR 200.501(a)</a:t>
          </a:r>
        </a:p>
      </dgm:t>
    </dgm:pt>
    <dgm:pt modelId="{C8458A05-56F5-4308-9E41-398541A74330}" type="parTrans" cxnId="{D6015304-FB9C-47C0-89F1-3DD097E125F6}">
      <dgm:prSet/>
      <dgm:spPr/>
      <dgm:t>
        <a:bodyPr/>
        <a:lstStyle/>
        <a:p>
          <a:endParaRPr lang="en-US"/>
        </a:p>
      </dgm:t>
    </dgm:pt>
    <dgm:pt modelId="{49A9BB73-9A63-48CA-ABE1-3BEB30E788CF}" type="sibTrans" cxnId="{D6015304-FB9C-47C0-89F1-3DD097E125F6}">
      <dgm:prSet/>
      <dgm:spPr/>
      <dgm:t>
        <a:bodyPr/>
        <a:lstStyle/>
        <a:p>
          <a:endParaRPr lang="en-US"/>
        </a:p>
      </dgm:t>
    </dgm:pt>
    <dgm:pt modelId="{5825B6EA-EB85-423F-9477-904646F0C62B}">
      <dgm:prSet phldrT="[Text]"/>
      <dgm:spPr/>
      <dgm:t>
        <a:bodyPr/>
        <a:lstStyle/>
        <a:p>
          <a:r>
            <a:rPr lang="en-US" dirty="0"/>
            <a:t>Mandates booking a 15% de minimis indirect cost rate unless a negotiated rate exists (9).</a:t>
          </a:r>
        </a:p>
        <a:p>
          <a:r>
            <a:rPr lang="en-US" b="1" dirty="0">
              <a:solidFill>
                <a:srgbClr val="FF0000"/>
              </a:solidFill>
            </a:rPr>
            <a:t>2 CFR 200.1 (MTDC),</a:t>
          </a:r>
          <a:br>
            <a:rPr lang="en-US" b="1" dirty="0">
              <a:solidFill>
                <a:srgbClr val="FF0000"/>
              </a:solidFill>
            </a:rPr>
          </a:br>
          <a:r>
            <a:rPr lang="en-US" b="1" dirty="0">
              <a:solidFill>
                <a:srgbClr val="FF0000"/>
              </a:solidFill>
            </a:rPr>
            <a:t>200.414(f)</a:t>
          </a:r>
        </a:p>
      </dgm:t>
    </dgm:pt>
    <dgm:pt modelId="{C8524244-659F-41DB-82D3-D29BF42B07F0}" type="parTrans" cxnId="{08E787BC-6240-4D0E-9814-33BFCF9C21BE}">
      <dgm:prSet/>
      <dgm:spPr/>
      <dgm:t>
        <a:bodyPr/>
        <a:lstStyle/>
        <a:p>
          <a:endParaRPr lang="en-US"/>
        </a:p>
      </dgm:t>
    </dgm:pt>
    <dgm:pt modelId="{A8A9A848-C120-4FF1-BB02-FB39C84E7B73}" type="sibTrans" cxnId="{08E787BC-6240-4D0E-9814-33BFCF9C21BE}">
      <dgm:prSet/>
      <dgm:spPr/>
      <dgm:t>
        <a:bodyPr/>
        <a:lstStyle/>
        <a:p>
          <a:endParaRPr lang="en-US"/>
        </a:p>
      </dgm:t>
    </dgm:pt>
    <dgm:pt modelId="{CF06E4CF-677B-4823-A13D-ACE7FFA5ECF2}" type="pres">
      <dgm:prSet presAssocID="{F6D59895-682C-4B2C-8AD3-1B5356C6611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FC037BC-01C8-4F18-ACB5-32AD5A4B3A58}" type="pres">
      <dgm:prSet presAssocID="{8A6299FC-EE6A-4881-BA31-8B4111C06DB5}" presName="hierRoot1" presStyleCnt="0"/>
      <dgm:spPr/>
    </dgm:pt>
    <dgm:pt modelId="{400BEC5A-93AD-4B80-A115-961A82160B3A}" type="pres">
      <dgm:prSet presAssocID="{8A6299FC-EE6A-4881-BA31-8B4111C06DB5}" presName="composite" presStyleCnt="0"/>
      <dgm:spPr/>
    </dgm:pt>
    <dgm:pt modelId="{D8CC1539-8660-4980-A733-FACB99183C35}" type="pres">
      <dgm:prSet presAssocID="{8A6299FC-EE6A-4881-BA31-8B4111C06DB5}" presName="background" presStyleLbl="node0" presStyleIdx="0" presStyleCnt="4"/>
      <dgm:spPr>
        <a:solidFill>
          <a:schemeClr val="accent2"/>
        </a:solidFill>
      </dgm:spPr>
    </dgm:pt>
    <dgm:pt modelId="{13ED4A11-99FD-46AB-9D16-A51FF006F93C}" type="pres">
      <dgm:prSet presAssocID="{8A6299FC-EE6A-4881-BA31-8B4111C06DB5}" presName="text" presStyleLbl="fgAcc0" presStyleIdx="0" presStyleCnt="4" custScaleX="104623">
        <dgm:presLayoutVars>
          <dgm:chPref val="3"/>
        </dgm:presLayoutVars>
      </dgm:prSet>
      <dgm:spPr/>
    </dgm:pt>
    <dgm:pt modelId="{E1FB12AA-A2E5-4053-92F4-4A3CB6373DFE}" type="pres">
      <dgm:prSet presAssocID="{8A6299FC-EE6A-4881-BA31-8B4111C06DB5}" presName="hierChild2" presStyleCnt="0"/>
      <dgm:spPr/>
    </dgm:pt>
    <dgm:pt modelId="{7F569C37-63D3-499A-9DF2-F7CC395F3E5D}" type="pres">
      <dgm:prSet presAssocID="{2E90E598-D51C-4DC0-A010-ABC93479B4B5}" presName="hierRoot1" presStyleCnt="0"/>
      <dgm:spPr/>
    </dgm:pt>
    <dgm:pt modelId="{79CBE496-1D29-4199-91B2-5D44578D665B}" type="pres">
      <dgm:prSet presAssocID="{2E90E598-D51C-4DC0-A010-ABC93479B4B5}" presName="composite" presStyleCnt="0"/>
      <dgm:spPr/>
    </dgm:pt>
    <dgm:pt modelId="{97FD06B9-A8BE-45D4-A5E1-350AE8780E37}" type="pres">
      <dgm:prSet presAssocID="{2E90E598-D51C-4DC0-A010-ABC93479B4B5}" presName="background" presStyleLbl="node0" presStyleIdx="1" presStyleCnt="4"/>
      <dgm:spPr/>
    </dgm:pt>
    <dgm:pt modelId="{DDD0724E-084B-48E0-959E-C6FF7D3548A5}" type="pres">
      <dgm:prSet presAssocID="{2E90E598-D51C-4DC0-A010-ABC93479B4B5}" presName="text" presStyleLbl="fgAcc0" presStyleIdx="1" presStyleCnt="4">
        <dgm:presLayoutVars>
          <dgm:chPref val="3"/>
        </dgm:presLayoutVars>
      </dgm:prSet>
      <dgm:spPr/>
    </dgm:pt>
    <dgm:pt modelId="{1DE93990-FAE5-4230-8ABF-F140B454611F}" type="pres">
      <dgm:prSet presAssocID="{2E90E598-D51C-4DC0-A010-ABC93479B4B5}" presName="hierChild2" presStyleCnt="0"/>
      <dgm:spPr/>
    </dgm:pt>
    <dgm:pt modelId="{4ADE70B4-8098-4D7D-B1A9-C858862168FA}" type="pres">
      <dgm:prSet presAssocID="{D3AB0938-F31D-40AF-A9AB-838ABA04F26C}" presName="hierRoot1" presStyleCnt="0"/>
      <dgm:spPr/>
    </dgm:pt>
    <dgm:pt modelId="{B9A4E8BC-CCCB-4704-A58E-3387D708B549}" type="pres">
      <dgm:prSet presAssocID="{D3AB0938-F31D-40AF-A9AB-838ABA04F26C}" presName="composite" presStyleCnt="0"/>
      <dgm:spPr/>
    </dgm:pt>
    <dgm:pt modelId="{59B7126F-B0AD-443D-8C2A-F9412D6231B6}" type="pres">
      <dgm:prSet presAssocID="{D3AB0938-F31D-40AF-A9AB-838ABA04F26C}" presName="background" presStyleLbl="node0" presStyleIdx="2" presStyleCnt="4"/>
      <dgm:spPr/>
    </dgm:pt>
    <dgm:pt modelId="{83BC653C-DD0B-4283-A36B-576C3E5DD1E6}" type="pres">
      <dgm:prSet presAssocID="{D3AB0938-F31D-40AF-A9AB-838ABA04F26C}" presName="text" presStyleLbl="fgAcc0" presStyleIdx="2" presStyleCnt="4" custScaleX="102490">
        <dgm:presLayoutVars>
          <dgm:chPref val="3"/>
        </dgm:presLayoutVars>
      </dgm:prSet>
      <dgm:spPr/>
    </dgm:pt>
    <dgm:pt modelId="{CB6C1C19-EA61-4B49-9AFE-B24DDCFE153A}" type="pres">
      <dgm:prSet presAssocID="{D3AB0938-F31D-40AF-A9AB-838ABA04F26C}" presName="hierChild2" presStyleCnt="0"/>
      <dgm:spPr/>
    </dgm:pt>
    <dgm:pt modelId="{7B0F9958-BD81-4FFC-832A-5E0D73D30F94}" type="pres">
      <dgm:prSet presAssocID="{5825B6EA-EB85-423F-9477-904646F0C62B}" presName="hierRoot1" presStyleCnt="0"/>
      <dgm:spPr/>
    </dgm:pt>
    <dgm:pt modelId="{26FFAE19-7A34-4A2B-AF91-1EAE76E474B4}" type="pres">
      <dgm:prSet presAssocID="{5825B6EA-EB85-423F-9477-904646F0C62B}" presName="composite" presStyleCnt="0"/>
      <dgm:spPr/>
    </dgm:pt>
    <dgm:pt modelId="{9223315F-7035-4D75-A0B8-849C1C6AB22C}" type="pres">
      <dgm:prSet presAssocID="{5825B6EA-EB85-423F-9477-904646F0C62B}" presName="background" presStyleLbl="node0" presStyleIdx="3" presStyleCnt="4"/>
      <dgm:spPr/>
    </dgm:pt>
    <dgm:pt modelId="{F94AC07E-C97B-4D42-B28F-585AF84BCB77}" type="pres">
      <dgm:prSet presAssocID="{5825B6EA-EB85-423F-9477-904646F0C62B}" presName="text" presStyleLbl="fgAcc0" presStyleIdx="3" presStyleCnt="4">
        <dgm:presLayoutVars>
          <dgm:chPref val="3"/>
        </dgm:presLayoutVars>
      </dgm:prSet>
      <dgm:spPr/>
    </dgm:pt>
    <dgm:pt modelId="{EC35DBF1-5658-422D-AB3F-A5AB9930ABF1}" type="pres">
      <dgm:prSet presAssocID="{5825B6EA-EB85-423F-9477-904646F0C62B}" presName="hierChild2" presStyleCnt="0"/>
      <dgm:spPr/>
    </dgm:pt>
  </dgm:ptLst>
  <dgm:cxnLst>
    <dgm:cxn modelId="{D6015304-FB9C-47C0-89F1-3DD097E125F6}" srcId="{F6D59895-682C-4B2C-8AD3-1B5356C6611E}" destId="{D3AB0938-F31D-40AF-A9AB-838ABA04F26C}" srcOrd="2" destOrd="0" parTransId="{C8458A05-56F5-4308-9E41-398541A74330}" sibTransId="{49A9BB73-9A63-48CA-ABE1-3BEB30E788CF}"/>
    <dgm:cxn modelId="{AC7F0C0B-EC4E-4670-BDC9-0FBC632393BB}" type="presOf" srcId="{F6D59895-682C-4B2C-8AD3-1B5356C6611E}" destId="{CF06E4CF-677B-4823-A13D-ACE7FFA5ECF2}" srcOrd="0" destOrd="0" presId="urn:microsoft.com/office/officeart/2005/8/layout/hierarchy1"/>
    <dgm:cxn modelId="{23712E16-56BB-4E27-B734-01DA5E78BD5F}" srcId="{F6D59895-682C-4B2C-8AD3-1B5356C6611E}" destId="{8A6299FC-EE6A-4881-BA31-8B4111C06DB5}" srcOrd="0" destOrd="0" parTransId="{76A95326-1EDF-4EEF-9080-635713B53BE9}" sibTransId="{D76CEE9D-6C01-4A88-A764-DA04EE9EA08F}"/>
    <dgm:cxn modelId="{91042C61-6ADC-4B4A-B038-4EACA1B9D780}" type="presOf" srcId="{2E90E598-D51C-4DC0-A010-ABC93479B4B5}" destId="{DDD0724E-084B-48E0-959E-C6FF7D3548A5}" srcOrd="0" destOrd="0" presId="urn:microsoft.com/office/officeart/2005/8/layout/hierarchy1"/>
    <dgm:cxn modelId="{E0BD5056-0448-4E33-9516-34983F67701C}" srcId="{F6D59895-682C-4B2C-8AD3-1B5356C6611E}" destId="{2E90E598-D51C-4DC0-A010-ABC93479B4B5}" srcOrd="1" destOrd="0" parTransId="{C34413E5-362B-4992-9F21-AD0270CC18C9}" sibTransId="{DB983F36-B4FA-4B35-9FCE-DB00E3ECACB4}"/>
    <dgm:cxn modelId="{1DB35FBA-7856-490C-BA1A-DAA2310F1E01}" type="presOf" srcId="{D3AB0938-F31D-40AF-A9AB-838ABA04F26C}" destId="{83BC653C-DD0B-4283-A36B-576C3E5DD1E6}" srcOrd="0" destOrd="0" presId="urn:microsoft.com/office/officeart/2005/8/layout/hierarchy1"/>
    <dgm:cxn modelId="{08E787BC-6240-4D0E-9814-33BFCF9C21BE}" srcId="{F6D59895-682C-4B2C-8AD3-1B5356C6611E}" destId="{5825B6EA-EB85-423F-9477-904646F0C62B}" srcOrd="3" destOrd="0" parTransId="{C8524244-659F-41DB-82D3-D29BF42B07F0}" sibTransId="{A8A9A848-C120-4FF1-BB02-FB39C84E7B73}"/>
    <dgm:cxn modelId="{15310FF7-09AC-432F-87B4-E714E671C08A}" type="presOf" srcId="{5825B6EA-EB85-423F-9477-904646F0C62B}" destId="{F94AC07E-C97B-4D42-B28F-585AF84BCB77}" srcOrd="0" destOrd="0" presId="urn:microsoft.com/office/officeart/2005/8/layout/hierarchy1"/>
    <dgm:cxn modelId="{589D23F7-CF6D-4EAD-B853-269795C46846}" type="presOf" srcId="{8A6299FC-EE6A-4881-BA31-8B4111C06DB5}" destId="{13ED4A11-99FD-46AB-9D16-A51FF006F93C}" srcOrd="0" destOrd="0" presId="urn:microsoft.com/office/officeart/2005/8/layout/hierarchy1"/>
    <dgm:cxn modelId="{9635049E-4751-42AD-9FED-502BCF52C554}" type="presParOf" srcId="{CF06E4CF-677B-4823-A13D-ACE7FFA5ECF2}" destId="{CFC037BC-01C8-4F18-ACB5-32AD5A4B3A58}" srcOrd="0" destOrd="0" presId="urn:microsoft.com/office/officeart/2005/8/layout/hierarchy1"/>
    <dgm:cxn modelId="{01C406A5-6B9A-47B7-9D04-2AC03094DF49}" type="presParOf" srcId="{CFC037BC-01C8-4F18-ACB5-32AD5A4B3A58}" destId="{400BEC5A-93AD-4B80-A115-961A82160B3A}" srcOrd="0" destOrd="0" presId="urn:microsoft.com/office/officeart/2005/8/layout/hierarchy1"/>
    <dgm:cxn modelId="{C7C39128-68BA-4C9A-A0BD-DCA285DD9C20}" type="presParOf" srcId="{400BEC5A-93AD-4B80-A115-961A82160B3A}" destId="{D8CC1539-8660-4980-A733-FACB99183C35}" srcOrd="0" destOrd="0" presId="urn:microsoft.com/office/officeart/2005/8/layout/hierarchy1"/>
    <dgm:cxn modelId="{69483AD1-067A-46EE-8734-120FAF261968}" type="presParOf" srcId="{400BEC5A-93AD-4B80-A115-961A82160B3A}" destId="{13ED4A11-99FD-46AB-9D16-A51FF006F93C}" srcOrd="1" destOrd="0" presId="urn:microsoft.com/office/officeart/2005/8/layout/hierarchy1"/>
    <dgm:cxn modelId="{A16ABC36-DA34-4744-A09E-37B535511C20}" type="presParOf" srcId="{CFC037BC-01C8-4F18-ACB5-32AD5A4B3A58}" destId="{E1FB12AA-A2E5-4053-92F4-4A3CB6373DFE}" srcOrd="1" destOrd="0" presId="urn:microsoft.com/office/officeart/2005/8/layout/hierarchy1"/>
    <dgm:cxn modelId="{8395156F-7019-4734-8539-9EB46F8E6AD7}" type="presParOf" srcId="{CF06E4CF-677B-4823-A13D-ACE7FFA5ECF2}" destId="{7F569C37-63D3-499A-9DF2-F7CC395F3E5D}" srcOrd="1" destOrd="0" presId="urn:microsoft.com/office/officeart/2005/8/layout/hierarchy1"/>
    <dgm:cxn modelId="{2AFE3091-EFF7-413A-9B11-96CC0DEF5B14}" type="presParOf" srcId="{7F569C37-63D3-499A-9DF2-F7CC395F3E5D}" destId="{79CBE496-1D29-4199-91B2-5D44578D665B}" srcOrd="0" destOrd="0" presId="urn:microsoft.com/office/officeart/2005/8/layout/hierarchy1"/>
    <dgm:cxn modelId="{3A13A7F8-EAF8-460F-BB3B-31091A5A469D}" type="presParOf" srcId="{79CBE496-1D29-4199-91B2-5D44578D665B}" destId="{97FD06B9-A8BE-45D4-A5E1-350AE8780E37}" srcOrd="0" destOrd="0" presId="urn:microsoft.com/office/officeart/2005/8/layout/hierarchy1"/>
    <dgm:cxn modelId="{250DBFD5-FD67-4D44-A969-C855ADE40DE8}" type="presParOf" srcId="{79CBE496-1D29-4199-91B2-5D44578D665B}" destId="{DDD0724E-084B-48E0-959E-C6FF7D3548A5}" srcOrd="1" destOrd="0" presId="urn:microsoft.com/office/officeart/2005/8/layout/hierarchy1"/>
    <dgm:cxn modelId="{91237273-0438-483D-8C5B-17F2CDAA0698}" type="presParOf" srcId="{7F569C37-63D3-499A-9DF2-F7CC395F3E5D}" destId="{1DE93990-FAE5-4230-8ABF-F140B454611F}" srcOrd="1" destOrd="0" presId="urn:microsoft.com/office/officeart/2005/8/layout/hierarchy1"/>
    <dgm:cxn modelId="{A6DF88F6-583E-4BC1-9027-202BD6918FEF}" type="presParOf" srcId="{CF06E4CF-677B-4823-A13D-ACE7FFA5ECF2}" destId="{4ADE70B4-8098-4D7D-B1A9-C858862168FA}" srcOrd="2" destOrd="0" presId="urn:microsoft.com/office/officeart/2005/8/layout/hierarchy1"/>
    <dgm:cxn modelId="{D5A48EDA-EB47-4A09-8AE4-9FCC71E202D7}" type="presParOf" srcId="{4ADE70B4-8098-4D7D-B1A9-C858862168FA}" destId="{B9A4E8BC-CCCB-4704-A58E-3387D708B549}" srcOrd="0" destOrd="0" presId="urn:microsoft.com/office/officeart/2005/8/layout/hierarchy1"/>
    <dgm:cxn modelId="{66FF2E8C-0E2C-4F8B-A035-6087E1B9350F}" type="presParOf" srcId="{B9A4E8BC-CCCB-4704-A58E-3387D708B549}" destId="{59B7126F-B0AD-443D-8C2A-F9412D6231B6}" srcOrd="0" destOrd="0" presId="urn:microsoft.com/office/officeart/2005/8/layout/hierarchy1"/>
    <dgm:cxn modelId="{5CFFE761-665C-45E8-A09B-5B385114356D}" type="presParOf" srcId="{B9A4E8BC-CCCB-4704-A58E-3387D708B549}" destId="{83BC653C-DD0B-4283-A36B-576C3E5DD1E6}" srcOrd="1" destOrd="0" presId="urn:microsoft.com/office/officeart/2005/8/layout/hierarchy1"/>
    <dgm:cxn modelId="{3E4C20BB-48C1-45A6-9035-ADA8EC676AFE}" type="presParOf" srcId="{4ADE70B4-8098-4D7D-B1A9-C858862168FA}" destId="{CB6C1C19-EA61-4B49-9AFE-B24DDCFE153A}" srcOrd="1" destOrd="0" presId="urn:microsoft.com/office/officeart/2005/8/layout/hierarchy1"/>
    <dgm:cxn modelId="{483A4ADE-97C4-44B0-B608-6F1076A95E82}" type="presParOf" srcId="{CF06E4CF-677B-4823-A13D-ACE7FFA5ECF2}" destId="{7B0F9958-BD81-4FFC-832A-5E0D73D30F94}" srcOrd="3" destOrd="0" presId="urn:microsoft.com/office/officeart/2005/8/layout/hierarchy1"/>
    <dgm:cxn modelId="{844F2454-0DA7-4EDF-99D5-ECA7A4220609}" type="presParOf" srcId="{7B0F9958-BD81-4FFC-832A-5E0D73D30F94}" destId="{26FFAE19-7A34-4A2B-AF91-1EAE76E474B4}" srcOrd="0" destOrd="0" presId="urn:microsoft.com/office/officeart/2005/8/layout/hierarchy1"/>
    <dgm:cxn modelId="{B94265B6-B2B4-4E22-BE2C-35BCC1BDA5BD}" type="presParOf" srcId="{26FFAE19-7A34-4A2B-AF91-1EAE76E474B4}" destId="{9223315F-7035-4D75-A0B8-849C1C6AB22C}" srcOrd="0" destOrd="0" presId="urn:microsoft.com/office/officeart/2005/8/layout/hierarchy1"/>
    <dgm:cxn modelId="{008344DE-3B00-47A1-A395-4EFFDFBCC6DC}" type="presParOf" srcId="{26FFAE19-7A34-4A2B-AF91-1EAE76E474B4}" destId="{F94AC07E-C97B-4D42-B28F-585AF84BCB77}" srcOrd="1" destOrd="0" presId="urn:microsoft.com/office/officeart/2005/8/layout/hierarchy1"/>
    <dgm:cxn modelId="{9300127D-10D2-417B-81C7-A87651DC6161}" type="presParOf" srcId="{7B0F9958-BD81-4FFC-832A-5E0D73D30F94}" destId="{EC35DBF1-5658-422D-AB3F-A5AB9930ABF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5B4D491-3365-4DAF-B614-8D0A4BBDB921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BA468B62-C065-44A4-89EB-1BFF6A9D695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The purpose of this new requirement is to ensure agencies are in compliance with 2 CFR 200 Appendix II, among other 2 CFR 200 guidelines. </a:t>
          </a:r>
        </a:p>
      </dgm:t>
    </dgm:pt>
    <dgm:pt modelId="{25F2FDA5-35DF-4CE1-A6ED-C5C6BA07519A}" type="parTrans" cxnId="{0DB75E8E-75D2-442C-B504-AC12CDCF2074}">
      <dgm:prSet/>
      <dgm:spPr/>
      <dgm:t>
        <a:bodyPr/>
        <a:lstStyle/>
        <a:p>
          <a:endParaRPr lang="en-US"/>
        </a:p>
      </dgm:t>
    </dgm:pt>
    <dgm:pt modelId="{76143F8E-ADF9-40BC-A727-EA8C21C22CDC}" type="sibTrans" cxnId="{0DB75E8E-75D2-442C-B504-AC12CDCF2074}">
      <dgm:prSet/>
      <dgm:spPr/>
      <dgm:t>
        <a:bodyPr/>
        <a:lstStyle/>
        <a:p>
          <a:endParaRPr lang="en-US"/>
        </a:p>
      </dgm:t>
    </dgm:pt>
    <dgm:pt modelId="{57B4A09A-5176-40A4-9CAE-00AAE538392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Under Appendix II, every subaward and contract funded with Federal dollars must include specific provisions that are in line with the Uniform Guidance compliance requirements. </a:t>
          </a:r>
        </a:p>
      </dgm:t>
    </dgm:pt>
    <dgm:pt modelId="{E9711F1E-A02D-4721-99C5-CBEBEED23F5E}" type="parTrans" cxnId="{EA64B415-351D-4EEF-8383-B7BDD78B6DD9}">
      <dgm:prSet/>
      <dgm:spPr/>
      <dgm:t>
        <a:bodyPr/>
        <a:lstStyle/>
        <a:p>
          <a:endParaRPr lang="en-US"/>
        </a:p>
      </dgm:t>
    </dgm:pt>
    <dgm:pt modelId="{A5F834C1-99CF-4A60-91C8-FF32800617F5}" type="sibTrans" cxnId="{EA64B415-351D-4EEF-8383-B7BDD78B6DD9}">
      <dgm:prSet/>
      <dgm:spPr/>
      <dgm:t>
        <a:bodyPr/>
        <a:lstStyle/>
        <a:p>
          <a:endParaRPr lang="en-US"/>
        </a:p>
      </dgm:t>
    </dgm:pt>
    <dgm:pt modelId="{4498884F-AF76-4C1E-A801-176E5926414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The goal is to create consistency across agencies and reduce audit and compliance risk by standardizing the required federal provisions and minimizing the chance of omissions.</a:t>
          </a:r>
        </a:p>
      </dgm:t>
    </dgm:pt>
    <dgm:pt modelId="{7ADFD08D-C80E-4B73-BD32-7FE1F45F79B1}" type="parTrans" cxnId="{2E90D700-A11B-49F4-9BC2-55838D4B5429}">
      <dgm:prSet/>
      <dgm:spPr/>
      <dgm:t>
        <a:bodyPr/>
        <a:lstStyle/>
        <a:p>
          <a:endParaRPr lang="en-US"/>
        </a:p>
      </dgm:t>
    </dgm:pt>
    <dgm:pt modelId="{0544F02B-C9B9-4D45-BBF2-6BAEC9714AD3}" type="sibTrans" cxnId="{2E90D700-A11B-49F4-9BC2-55838D4B5429}">
      <dgm:prSet/>
      <dgm:spPr/>
      <dgm:t>
        <a:bodyPr/>
        <a:lstStyle/>
        <a:p>
          <a:endParaRPr lang="en-US"/>
        </a:p>
      </dgm:t>
    </dgm:pt>
    <dgm:pt modelId="{1440BBA7-BAAE-4839-AA9F-BD3FE2632B1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This is to be applied PROSPECTIVELY – applicable to any awards signed in FY27 and forward.</a:t>
          </a:r>
        </a:p>
      </dgm:t>
    </dgm:pt>
    <dgm:pt modelId="{FA6270AC-CD02-407F-8F3B-A3221A26CB47}" type="parTrans" cxnId="{20A382C0-A72E-48D8-B7C3-E5073A0836A7}">
      <dgm:prSet/>
      <dgm:spPr/>
      <dgm:t>
        <a:bodyPr/>
        <a:lstStyle/>
        <a:p>
          <a:endParaRPr lang="en-US"/>
        </a:p>
      </dgm:t>
    </dgm:pt>
    <dgm:pt modelId="{22EE5CCD-AD83-473F-9063-F7977C9454E3}" type="sibTrans" cxnId="{20A382C0-A72E-48D8-B7C3-E5073A0836A7}">
      <dgm:prSet/>
      <dgm:spPr/>
      <dgm:t>
        <a:bodyPr/>
        <a:lstStyle/>
        <a:p>
          <a:endParaRPr lang="en-US"/>
        </a:p>
      </dgm:t>
    </dgm:pt>
    <dgm:pt modelId="{F98F917D-B132-4868-9A6F-93823D19EB1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As Federal regulations change, these templates will follow suit. Be diligent about identifying updates released by US OMB and NM DFA. OMB’s DRAFT does contain updates 200.327</a:t>
          </a:r>
        </a:p>
      </dgm:t>
    </dgm:pt>
    <dgm:pt modelId="{D03B8E0E-DA63-4772-8604-7AA33C7EEC3C}" type="parTrans" cxnId="{089AD24B-5F20-4ACC-A31F-325022AB6759}">
      <dgm:prSet/>
      <dgm:spPr/>
      <dgm:t>
        <a:bodyPr/>
        <a:lstStyle/>
        <a:p>
          <a:endParaRPr lang="en-US"/>
        </a:p>
      </dgm:t>
    </dgm:pt>
    <dgm:pt modelId="{F7EFEB2B-208E-4758-B138-80221A951183}" type="sibTrans" cxnId="{089AD24B-5F20-4ACC-A31F-325022AB6759}">
      <dgm:prSet/>
      <dgm:spPr/>
      <dgm:t>
        <a:bodyPr/>
        <a:lstStyle/>
        <a:p>
          <a:endParaRPr lang="en-US"/>
        </a:p>
      </dgm:t>
    </dgm:pt>
    <dgm:pt modelId="{BCE9B08B-B843-4396-84CD-DBA9760A39D0}" type="pres">
      <dgm:prSet presAssocID="{35B4D491-3365-4DAF-B614-8D0A4BBDB921}" presName="root" presStyleCnt="0">
        <dgm:presLayoutVars>
          <dgm:dir/>
          <dgm:resizeHandles val="exact"/>
        </dgm:presLayoutVars>
      </dgm:prSet>
      <dgm:spPr/>
    </dgm:pt>
    <dgm:pt modelId="{DDBC3B80-A125-4062-A76E-27FAA9255BFA}" type="pres">
      <dgm:prSet presAssocID="{BA468B62-C065-44A4-89EB-1BFF6A9D6950}" presName="compNode" presStyleCnt="0"/>
      <dgm:spPr/>
    </dgm:pt>
    <dgm:pt modelId="{4A90D22D-F678-47D5-9718-46E875129F5D}" type="pres">
      <dgm:prSet presAssocID="{BA468B62-C065-44A4-89EB-1BFF6A9D6950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4383BE85-A6A4-425D-926F-A305033DED58}" type="pres">
      <dgm:prSet presAssocID="{BA468B62-C065-44A4-89EB-1BFF6A9D6950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ine"/>
        </a:ext>
      </dgm:extLst>
    </dgm:pt>
    <dgm:pt modelId="{1443457A-5AAB-47F3-BCFA-76395046CB01}" type="pres">
      <dgm:prSet presAssocID="{BA468B62-C065-44A4-89EB-1BFF6A9D6950}" presName="spaceRect" presStyleCnt="0"/>
      <dgm:spPr/>
    </dgm:pt>
    <dgm:pt modelId="{C66F9169-BB44-4CD0-9376-D77BBAB049CC}" type="pres">
      <dgm:prSet presAssocID="{BA468B62-C065-44A4-89EB-1BFF6A9D6950}" presName="textRect" presStyleLbl="revTx" presStyleIdx="0" presStyleCnt="5">
        <dgm:presLayoutVars>
          <dgm:chMax val="1"/>
          <dgm:chPref val="1"/>
        </dgm:presLayoutVars>
      </dgm:prSet>
      <dgm:spPr/>
    </dgm:pt>
    <dgm:pt modelId="{CD6BDA65-C234-4C8A-BD02-CB420DD635DE}" type="pres">
      <dgm:prSet presAssocID="{76143F8E-ADF9-40BC-A727-EA8C21C22CDC}" presName="sibTrans" presStyleCnt="0"/>
      <dgm:spPr/>
    </dgm:pt>
    <dgm:pt modelId="{D5A210C2-DD91-43D4-882F-02E77AB94B11}" type="pres">
      <dgm:prSet presAssocID="{57B4A09A-5176-40A4-9CAE-00AAE5383928}" presName="compNode" presStyleCnt="0"/>
      <dgm:spPr/>
    </dgm:pt>
    <dgm:pt modelId="{E11DB204-2B98-4114-A19F-6AF1D21A7955}" type="pres">
      <dgm:prSet presAssocID="{57B4A09A-5176-40A4-9CAE-00AAE5383928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294F9FDF-19C4-43DE-AD8A-411F00B61DE0}" type="pres">
      <dgm:prSet presAssocID="{57B4A09A-5176-40A4-9CAE-00AAE538392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915704EE-0B51-4257-85BE-5596E2645ECA}" type="pres">
      <dgm:prSet presAssocID="{57B4A09A-5176-40A4-9CAE-00AAE5383928}" presName="spaceRect" presStyleCnt="0"/>
      <dgm:spPr/>
    </dgm:pt>
    <dgm:pt modelId="{E527A723-5A05-41B2-A7AE-A94247A14EA5}" type="pres">
      <dgm:prSet presAssocID="{57B4A09A-5176-40A4-9CAE-00AAE5383928}" presName="textRect" presStyleLbl="revTx" presStyleIdx="1" presStyleCnt="5">
        <dgm:presLayoutVars>
          <dgm:chMax val="1"/>
          <dgm:chPref val="1"/>
        </dgm:presLayoutVars>
      </dgm:prSet>
      <dgm:spPr/>
    </dgm:pt>
    <dgm:pt modelId="{52D1E709-24BF-4BDF-A652-5DC4EDBF1A87}" type="pres">
      <dgm:prSet presAssocID="{A5F834C1-99CF-4A60-91C8-FF32800617F5}" presName="sibTrans" presStyleCnt="0"/>
      <dgm:spPr/>
    </dgm:pt>
    <dgm:pt modelId="{2C4EDE7F-1613-414A-9102-00A513F00FB6}" type="pres">
      <dgm:prSet presAssocID="{4498884F-AF76-4C1E-A801-176E59264143}" presName="compNode" presStyleCnt="0"/>
      <dgm:spPr/>
    </dgm:pt>
    <dgm:pt modelId="{59544670-289B-4D17-B658-011F5B4D28B2}" type="pres">
      <dgm:prSet presAssocID="{4498884F-AF76-4C1E-A801-176E59264143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E7848B36-4BC4-4408-ABCC-79134E82976C}" type="pres">
      <dgm:prSet presAssocID="{4498884F-AF76-4C1E-A801-176E59264143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C6C024E6-4925-4193-9729-D69D03C1A799}" type="pres">
      <dgm:prSet presAssocID="{4498884F-AF76-4C1E-A801-176E59264143}" presName="spaceRect" presStyleCnt="0"/>
      <dgm:spPr/>
    </dgm:pt>
    <dgm:pt modelId="{C6035358-EAD5-4519-8BBD-E4673CE0BCA4}" type="pres">
      <dgm:prSet presAssocID="{4498884F-AF76-4C1E-A801-176E59264143}" presName="textRect" presStyleLbl="revTx" presStyleIdx="2" presStyleCnt="5">
        <dgm:presLayoutVars>
          <dgm:chMax val="1"/>
          <dgm:chPref val="1"/>
        </dgm:presLayoutVars>
      </dgm:prSet>
      <dgm:spPr/>
    </dgm:pt>
    <dgm:pt modelId="{93D09847-B604-49ED-8F57-4D6E57638EAC}" type="pres">
      <dgm:prSet presAssocID="{0544F02B-C9B9-4D45-BBF2-6BAEC9714AD3}" presName="sibTrans" presStyleCnt="0"/>
      <dgm:spPr/>
    </dgm:pt>
    <dgm:pt modelId="{0423C05B-1844-4035-8A14-D16E754E3EFB}" type="pres">
      <dgm:prSet presAssocID="{1440BBA7-BAAE-4839-AA9F-BD3FE2632B1A}" presName="compNode" presStyleCnt="0"/>
      <dgm:spPr/>
    </dgm:pt>
    <dgm:pt modelId="{93176968-6CE6-4BD9-80EF-1A43679E0630}" type="pres">
      <dgm:prSet presAssocID="{1440BBA7-BAAE-4839-AA9F-BD3FE2632B1A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3F84C5D-1B49-4D27-8BDE-6271A890EAE1}" type="pres">
      <dgm:prSet presAssocID="{1440BBA7-BAAE-4839-AA9F-BD3FE2632B1A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E3DC08DA-3D1A-48D6-96DD-F0B5805A2482}" type="pres">
      <dgm:prSet presAssocID="{1440BBA7-BAAE-4839-AA9F-BD3FE2632B1A}" presName="spaceRect" presStyleCnt="0"/>
      <dgm:spPr/>
    </dgm:pt>
    <dgm:pt modelId="{18430EF5-6170-4881-9579-25BA41F33272}" type="pres">
      <dgm:prSet presAssocID="{1440BBA7-BAAE-4839-AA9F-BD3FE2632B1A}" presName="textRect" presStyleLbl="revTx" presStyleIdx="3" presStyleCnt="5">
        <dgm:presLayoutVars>
          <dgm:chMax val="1"/>
          <dgm:chPref val="1"/>
        </dgm:presLayoutVars>
      </dgm:prSet>
      <dgm:spPr/>
    </dgm:pt>
    <dgm:pt modelId="{88EB5287-D167-40BF-A49A-E3F1C166C9F9}" type="pres">
      <dgm:prSet presAssocID="{22EE5CCD-AD83-473F-9063-F7977C9454E3}" presName="sibTrans" presStyleCnt="0"/>
      <dgm:spPr/>
    </dgm:pt>
    <dgm:pt modelId="{75880123-C384-49C8-A7C6-9D08F0913B37}" type="pres">
      <dgm:prSet presAssocID="{F98F917D-B132-4868-9A6F-93823D19EB12}" presName="compNode" presStyleCnt="0"/>
      <dgm:spPr/>
    </dgm:pt>
    <dgm:pt modelId="{71B30EBB-6711-4DC9-8BB1-CF2F325C7581}" type="pres">
      <dgm:prSet presAssocID="{F98F917D-B132-4868-9A6F-93823D19EB12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BA8F560-96F7-47B8-97BA-8722840C9246}" type="pres">
      <dgm:prSet presAssocID="{F98F917D-B132-4868-9A6F-93823D19EB12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258ADB9A-DC72-452A-B563-70D05D51F374}" type="pres">
      <dgm:prSet presAssocID="{F98F917D-B132-4868-9A6F-93823D19EB12}" presName="spaceRect" presStyleCnt="0"/>
      <dgm:spPr/>
    </dgm:pt>
    <dgm:pt modelId="{3043766E-481C-46E6-8A70-34DA6D29F711}" type="pres">
      <dgm:prSet presAssocID="{F98F917D-B132-4868-9A6F-93823D19EB12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2E90D700-A11B-49F4-9BC2-55838D4B5429}" srcId="{35B4D491-3365-4DAF-B614-8D0A4BBDB921}" destId="{4498884F-AF76-4C1E-A801-176E59264143}" srcOrd="2" destOrd="0" parTransId="{7ADFD08D-C80E-4B73-BD32-7FE1F45F79B1}" sibTransId="{0544F02B-C9B9-4D45-BBF2-6BAEC9714AD3}"/>
    <dgm:cxn modelId="{EA64B415-351D-4EEF-8383-B7BDD78B6DD9}" srcId="{35B4D491-3365-4DAF-B614-8D0A4BBDB921}" destId="{57B4A09A-5176-40A4-9CAE-00AAE5383928}" srcOrd="1" destOrd="0" parTransId="{E9711F1E-A02D-4721-99C5-CBEBEED23F5E}" sibTransId="{A5F834C1-99CF-4A60-91C8-FF32800617F5}"/>
    <dgm:cxn modelId="{7F736221-B574-401B-A41A-FCA5ABC52626}" type="presOf" srcId="{57B4A09A-5176-40A4-9CAE-00AAE5383928}" destId="{E527A723-5A05-41B2-A7AE-A94247A14EA5}" srcOrd="0" destOrd="0" presId="urn:microsoft.com/office/officeart/2018/5/layout/IconLeafLabelList"/>
    <dgm:cxn modelId="{27543E3D-582B-4DFE-8B00-740479D722AC}" type="presOf" srcId="{4498884F-AF76-4C1E-A801-176E59264143}" destId="{C6035358-EAD5-4519-8BBD-E4673CE0BCA4}" srcOrd="0" destOrd="0" presId="urn:microsoft.com/office/officeart/2018/5/layout/IconLeafLabelList"/>
    <dgm:cxn modelId="{107DBE68-C9BF-49FA-8E52-250F18DB446A}" type="presOf" srcId="{35B4D491-3365-4DAF-B614-8D0A4BBDB921}" destId="{BCE9B08B-B843-4396-84CD-DBA9760A39D0}" srcOrd="0" destOrd="0" presId="urn:microsoft.com/office/officeart/2018/5/layout/IconLeafLabelList"/>
    <dgm:cxn modelId="{089AD24B-5F20-4ACC-A31F-325022AB6759}" srcId="{35B4D491-3365-4DAF-B614-8D0A4BBDB921}" destId="{F98F917D-B132-4868-9A6F-93823D19EB12}" srcOrd="4" destOrd="0" parTransId="{D03B8E0E-DA63-4772-8604-7AA33C7EEC3C}" sibTransId="{F7EFEB2B-208E-4758-B138-80221A951183}"/>
    <dgm:cxn modelId="{2737215A-70CE-4A1D-9FBF-CDF92B446D08}" type="presOf" srcId="{1440BBA7-BAAE-4839-AA9F-BD3FE2632B1A}" destId="{18430EF5-6170-4881-9579-25BA41F33272}" srcOrd="0" destOrd="0" presId="urn:microsoft.com/office/officeart/2018/5/layout/IconLeafLabelList"/>
    <dgm:cxn modelId="{0DB75E8E-75D2-442C-B504-AC12CDCF2074}" srcId="{35B4D491-3365-4DAF-B614-8D0A4BBDB921}" destId="{BA468B62-C065-44A4-89EB-1BFF6A9D6950}" srcOrd="0" destOrd="0" parTransId="{25F2FDA5-35DF-4CE1-A6ED-C5C6BA07519A}" sibTransId="{76143F8E-ADF9-40BC-A727-EA8C21C22CDC}"/>
    <dgm:cxn modelId="{61C2AEAA-AED5-465D-B3E6-5B0BC05908BC}" type="presOf" srcId="{F98F917D-B132-4868-9A6F-93823D19EB12}" destId="{3043766E-481C-46E6-8A70-34DA6D29F711}" srcOrd="0" destOrd="0" presId="urn:microsoft.com/office/officeart/2018/5/layout/IconLeafLabelList"/>
    <dgm:cxn modelId="{20A382C0-A72E-48D8-B7C3-E5073A0836A7}" srcId="{35B4D491-3365-4DAF-B614-8D0A4BBDB921}" destId="{1440BBA7-BAAE-4839-AA9F-BD3FE2632B1A}" srcOrd="3" destOrd="0" parTransId="{FA6270AC-CD02-407F-8F3B-A3221A26CB47}" sibTransId="{22EE5CCD-AD83-473F-9063-F7977C9454E3}"/>
    <dgm:cxn modelId="{65CEC1FB-4851-4BDB-978A-72A6DEE1F451}" type="presOf" srcId="{BA468B62-C065-44A4-89EB-1BFF6A9D6950}" destId="{C66F9169-BB44-4CD0-9376-D77BBAB049CC}" srcOrd="0" destOrd="0" presId="urn:microsoft.com/office/officeart/2018/5/layout/IconLeafLabelList"/>
    <dgm:cxn modelId="{27354B4C-C41F-4ED2-A778-79885329A92B}" type="presParOf" srcId="{BCE9B08B-B843-4396-84CD-DBA9760A39D0}" destId="{DDBC3B80-A125-4062-A76E-27FAA9255BFA}" srcOrd="0" destOrd="0" presId="urn:microsoft.com/office/officeart/2018/5/layout/IconLeafLabelList"/>
    <dgm:cxn modelId="{08B70209-1671-4DC6-B136-D7BB817994C1}" type="presParOf" srcId="{DDBC3B80-A125-4062-A76E-27FAA9255BFA}" destId="{4A90D22D-F678-47D5-9718-46E875129F5D}" srcOrd="0" destOrd="0" presId="urn:microsoft.com/office/officeart/2018/5/layout/IconLeafLabelList"/>
    <dgm:cxn modelId="{E5FC531C-47AA-4724-A502-75EC375449CC}" type="presParOf" srcId="{DDBC3B80-A125-4062-A76E-27FAA9255BFA}" destId="{4383BE85-A6A4-425D-926F-A305033DED58}" srcOrd="1" destOrd="0" presId="urn:microsoft.com/office/officeart/2018/5/layout/IconLeafLabelList"/>
    <dgm:cxn modelId="{F641BA02-7D16-42A3-B402-E1C884F62C0C}" type="presParOf" srcId="{DDBC3B80-A125-4062-A76E-27FAA9255BFA}" destId="{1443457A-5AAB-47F3-BCFA-76395046CB01}" srcOrd="2" destOrd="0" presId="urn:microsoft.com/office/officeart/2018/5/layout/IconLeafLabelList"/>
    <dgm:cxn modelId="{C53A64CA-1A23-448F-8DD1-9FFF1EFB5908}" type="presParOf" srcId="{DDBC3B80-A125-4062-A76E-27FAA9255BFA}" destId="{C66F9169-BB44-4CD0-9376-D77BBAB049CC}" srcOrd="3" destOrd="0" presId="urn:microsoft.com/office/officeart/2018/5/layout/IconLeafLabelList"/>
    <dgm:cxn modelId="{A04DF37B-8945-4E51-A95A-CE9B031BC864}" type="presParOf" srcId="{BCE9B08B-B843-4396-84CD-DBA9760A39D0}" destId="{CD6BDA65-C234-4C8A-BD02-CB420DD635DE}" srcOrd="1" destOrd="0" presId="urn:microsoft.com/office/officeart/2018/5/layout/IconLeafLabelList"/>
    <dgm:cxn modelId="{073FAB11-A6DD-4996-8B06-F027C03D7396}" type="presParOf" srcId="{BCE9B08B-B843-4396-84CD-DBA9760A39D0}" destId="{D5A210C2-DD91-43D4-882F-02E77AB94B11}" srcOrd="2" destOrd="0" presId="urn:microsoft.com/office/officeart/2018/5/layout/IconLeafLabelList"/>
    <dgm:cxn modelId="{C8A85CCF-B21F-4C65-B1F5-00D81D63C843}" type="presParOf" srcId="{D5A210C2-DD91-43D4-882F-02E77AB94B11}" destId="{E11DB204-2B98-4114-A19F-6AF1D21A7955}" srcOrd="0" destOrd="0" presId="urn:microsoft.com/office/officeart/2018/5/layout/IconLeafLabelList"/>
    <dgm:cxn modelId="{BABC3E0A-4718-441F-B3E9-DBDB0FB1B286}" type="presParOf" srcId="{D5A210C2-DD91-43D4-882F-02E77AB94B11}" destId="{294F9FDF-19C4-43DE-AD8A-411F00B61DE0}" srcOrd="1" destOrd="0" presId="urn:microsoft.com/office/officeart/2018/5/layout/IconLeafLabelList"/>
    <dgm:cxn modelId="{C559DA6B-0D88-41E6-A1FF-6A3BB0E33203}" type="presParOf" srcId="{D5A210C2-DD91-43D4-882F-02E77AB94B11}" destId="{915704EE-0B51-4257-85BE-5596E2645ECA}" srcOrd="2" destOrd="0" presId="urn:microsoft.com/office/officeart/2018/5/layout/IconLeafLabelList"/>
    <dgm:cxn modelId="{0ADE4C77-4B64-4758-AE68-BA076C53D858}" type="presParOf" srcId="{D5A210C2-DD91-43D4-882F-02E77AB94B11}" destId="{E527A723-5A05-41B2-A7AE-A94247A14EA5}" srcOrd="3" destOrd="0" presId="urn:microsoft.com/office/officeart/2018/5/layout/IconLeafLabelList"/>
    <dgm:cxn modelId="{62BBBB92-855F-4FD0-BFFE-FD0AF35D560A}" type="presParOf" srcId="{BCE9B08B-B843-4396-84CD-DBA9760A39D0}" destId="{52D1E709-24BF-4BDF-A652-5DC4EDBF1A87}" srcOrd="3" destOrd="0" presId="urn:microsoft.com/office/officeart/2018/5/layout/IconLeafLabelList"/>
    <dgm:cxn modelId="{4F4AEF0C-2BDB-4520-A4EB-715E4181BF65}" type="presParOf" srcId="{BCE9B08B-B843-4396-84CD-DBA9760A39D0}" destId="{2C4EDE7F-1613-414A-9102-00A513F00FB6}" srcOrd="4" destOrd="0" presId="urn:microsoft.com/office/officeart/2018/5/layout/IconLeafLabelList"/>
    <dgm:cxn modelId="{46280A3E-4114-453D-BFD2-5EF841B9A8AD}" type="presParOf" srcId="{2C4EDE7F-1613-414A-9102-00A513F00FB6}" destId="{59544670-289B-4D17-B658-011F5B4D28B2}" srcOrd="0" destOrd="0" presId="urn:microsoft.com/office/officeart/2018/5/layout/IconLeafLabelList"/>
    <dgm:cxn modelId="{C89ED140-E827-4FD0-A3B0-C46D26997050}" type="presParOf" srcId="{2C4EDE7F-1613-414A-9102-00A513F00FB6}" destId="{E7848B36-4BC4-4408-ABCC-79134E82976C}" srcOrd="1" destOrd="0" presId="urn:microsoft.com/office/officeart/2018/5/layout/IconLeafLabelList"/>
    <dgm:cxn modelId="{ED24F2DA-8E4E-465B-8E3A-60B28333D0D2}" type="presParOf" srcId="{2C4EDE7F-1613-414A-9102-00A513F00FB6}" destId="{C6C024E6-4925-4193-9729-D69D03C1A799}" srcOrd="2" destOrd="0" presId="urn:microsoft.com/office/officeart/2018/5/layout/IconLeafLabelList"/>
    <dgm:cxn modelId="{82F46D89-D72A-49E6-9B82-E9BE56FEB185}" type="presParOf" srcId="{2C4EDE7F-1613-414A-9102-00A513F00FB6}" destId="{C6035358-EAD5-4519-8BBD-E4673CE0BCA4}" srcOrd="3" destOrd="0" presId="urn:microsoft.com/office/officeart/2018/5/layout/IconLeafLabelList"/>
    <dgm:cxn modelId="{9ADC69B8-6F9F-47C0-B9BC-601F7E0B1242}" type="presParOf" srcId="{BCE9B08B-B843-4396-84CD-DBA9760A39D0}" destId="{93D09847-B604-49ED-8F57-4D6E57638EAC}" srcOrd="5" destOrd="0" presId="urn:microsoft.com/office/officeart/2018/5/layout/IconLeafLabelList"/>
    <dgm:cxn modelId="{FF6A776D-5594-4F6C-8EDD-2BF4FB6A01F2}" type="presParOf" srcId="{BCE9B08B-B843-4396-84CD-DBA9760A39D0}" destId="{0423C05B-1844-4035-8A14-D16E754E3EFB}" srcOrd="6" destOrd="0" presId="urn:microsoft.com/office/officeart/2018/5/layout/IconLeafLabelList"/>
    <dgm:cxn modelId="{7F6C6FB5-D418-4064-9DAA-75E7F49B38A9}" type="presParOf" srcId="{0423C05B-1844-4035-8A14-D16E754E3EFB}" destId="{93176968-6CE6-4BD9-80EF-1A43679E0630}" srcOrd="0" destOrd="0" presId="urn:microsoft.com/office/officeart/2018/5/layout/IconLeafLabelList"/>
    <dgm:cxn modelId="{5F146B8C-2BDB-44AF-A048-D456942D470F}" type="presParOf" srcId="{0423C05B-1844-4035-8A14-D16E754E3EFB}" destId="{33F84C5D-1B49-4D27-8BDE-6271A890EAE1}" srcOrd="1" destOrd="0" presId="urn:microsoft.com/office/officeart/2018/5/layout/IconLeafLabelList"/>
    <dgm:cxn modelId="{A0E7BE2A-78F0-40A2-A93F-1334B239AD20}" type="presParOf" srcId="{0423C05B-1844-4035-8A14-D16E754E3EFB}" destId="{E3DC08DA-3D1A-48D6-96DD-F0B5805A2482}" srcOrd="2" destOrd="0" presId="urn:microsoft.com/office/officeart/2018/5/layout/IconLeafLabelList"/>
    <dgm:cxn modelId="{E9135AEE-408D-48E6-A56F-B6987B9C64B8}" type="presParOf" srcId="{0423C05B-1844-4035-8A14-D16E754E3EFB}" destId="{18430EF5-6170-4881-9579-25BA41F33272}" srcOrd="3" destOrd="0" presId="urn:microsoft.com/office/officeart/2018/5/layout/IconLeafLabelList"/>
    <dgm:cxn modelId="{05F7ED43-218C-42BA-94D1-3FEE1555B994}" type="presParOf" srcId="{BCE9B08B-B843-4396-84CD-DBA9760A39D0}" destId="{88EB5287-D167-40BF-A49A-E3F1C166C9F9}" srcOrd="7" destOrd="0" presId="urn:microsoft.com/office/officeart/2018/5/layout/IconLeafLabelList"/>
    <dgm:cxn modelId="{D9D33A5C-AF2F-41D1-A14B-43B275440E0C}" type="presParOf" srcId="{BCE9B08B-B843-4396-84CD-DBA9760A39D0}" destId="{75880123-C384-49C8-A7C6-9D08F0913B37}" srcOrd="8" destOrd="0" presId="urn:microsoft.com/office/officeart/2018/5/layout/IconLeafLabelList"/>
    <dgm:cxn modelId="{B6C0F9BB-B847-444D-9A58-C8A5EADBFFD4}" type="presParOf" srcId="{75880123-C384-49C8-A7C6-9D08F0913B37}" destId="{71B30EBB-6711-4DC9-8BB1-CF2F325C7581}" srcOrd="0" destOrd="0" presId="urn:microsoft.com/office/officeart/2018/5/layout/IconLeafLabelList"/>
    <dgm:cxn modelId="{A96861E1-C4AA-42F0-8EAC-56FCED7027AA}" type="presParOf" srcId="{75880123-C384-49C8-A7C6-9D08F0913B37}" destId="{3BA8F560-96F7-47B8-97BA-8722840C9246}" srcOrd="1" destOrd="0" presId="urn:microsoft.com/office/officeart/2018/5/layout/IconLeafLabelList"/>
    <dgm:cxn modelId="{0B41EA22-C02E-46DE-AF2A-332E2A81D840}" type="presParOf" srcId="{75880123-C384-49C8-A7C6-9D08F0913B37}" destId="{258ADB9A-DC72-452A-B563-70D05D51F374}" srcOrd="2" destOrd="0" presId="urn:microsoft.com/office/officeart/2018/5/layout/IconLeafLabelList"/>
    <dgm:cxn modelId="{51C792ED-B061-4F2E-A971-CA8D3328ECE2}" type="presParOf" srcId="{75880123-C384-49C8-A7C6-9D08F0913B37}" destId="{3043766E-481C-46E6-8A70-34DA6D29F711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AB535D-5CFB-4FB8-9003-07E7D8395824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1E5BD9BC-71E8-4AA7-9057-64B4467E657F}">
      <dgm:prSet custT="1"/>
      <dgm:spPr/>
      <dgm:t>
        <a:bodyPr/>
        <a:lstStyle/>
        <a:p>
          <a:pPr algn="ctr">
            <a:lnSpc>
              <a:spcPct val="100000"/>
            </a:lnSpc>
            <a:defRPr b="1"/>
          </a:pPr>
          <a:r>
            <a:rPr lang="en-US" sz="1600" dirty="0"/>
            <a:t>Download the required agreements from the DFA website</a:t>
          </a:r>
        </a:p>
        <a:p>
          <a:pPr algn="l">
            <a:lnSpc>
              <a:spcPct val="100000"/>
            </a:lnSpc>
            <a:defRPr b="1"/>
          </a:pPr>
          <a:endParaRPr lang="en-US" sz="1600" dirty="0"/>
        </a:p>
        <a:p>
          <a:pPr algn="ctr">
            <a:lnSpc>
              <a:spcPct val="100000"/>
            </a:lnSpc>
            <a:defRPr b="1"/>
          </a:pPr>
          <a:r>
            <a:rPr lang="en-US" sz="1600" dirty="0">
              <a:hlinkClick xmlns:r="http://schemas.openxmlformats.org/officeDocument/2006/relationships" r:id="rId1"/>
            </a:rPr>
            <a:t>Federal Grant Management Resources - New Mexico Department of Finance and Administration</a:t>
          </a:r>
          <a:endParaRPr lang="en-US" sz="1600" dirty="0"/>
        </a:p>
      </dgm:t>
    </dgm:pt>
    <dgm:pt modelId="{C548443B-95CE-4DC9-9EAD-7288B57136BD}" type="parTrans" cxnId="{B3C40147-EDB2-488B-B3AD-F2C25DA0BBB5}">
      <dgm:prSet/>
      <dgm:spPr/>
      <dgm:t>
        <a:bodyPr/>
        <a:lstStyle/>
        <a:p>
          <a:endParaRPr lang="en-US"/>
        </a:p>
      </dgm:t>
    </dgm:pt>
    <dgm:pt modelId="{08F44AB0-3937-4D42-ABF7-4294C1EE9177}" type="sibTrans" cxnId="{B3C40147-EDB2-488B-B3AD-F2C25DA0BBB5}">
      <dgm:prSet/>
      <dgm:spPr/>
      <dgm:t>
        <a:bodyPr/>
        <a:lstStyle/>
        <a:p>
          <a:endParaRPr lang="en-US"/>
        </a:p>
      </dgm:t>
    </dgm:pt>
    <dgm:pt modelId="{F6675BBA-5E42-47E3-BCBB-EBB45AE3ACBF}">
      <dgm:prSet custT="1"/>
      <dgm:spPr/>
      <dgm:t>
        <a:bodyPr/>
        <a:lstStyle/>
        <a:p>
          <a:pPr algn="ctr">
            <a:lnSpc>
              <a:spcPct val="100000"/>
            </a:lnSpc>
            <a:defRPr b="1"/>
          </a:pPr>
          <a:r>
            <a:rPr lang="en-US" sz="1600" dirty="0"/>
            <a:t>Current Awards</a:t>
          </a:r>
        </a:p>
      </dgm:t>
    </dgm:pt>
    <dgm:pt modelId="{57507C4D-F4F2-44F0-B4EF-DAD1BA814C55}" type="parTrans" cxnId="{5CD944D4-7601-40DE-BD24-3AF739A4D738}">
      <dgm:prSet/>
      <dgm:spPr/>
      <dgm:t>
        <a:bodyPr/>
        <a:lstStyle/>
        <a:p>
          <a:endParaRPr lang="en-US"/>
        </a:p>
      </dgm:t>
    </dgm:pt>
    <dgm:pt modelId="{769DEDCA-372D-4E73-8B1E-AFE7E38D9707}" type="sibTrans" cxnId="{5CD944D4-7601-40DE-BD24-3AF739A4D738}">
      <dgm:prSet/>
      <dgm:spPr/>
      <dgm:t>
        <a:bodyPr/>
        <a:lstStyle/>
        <a:p>
          <a:endParaRPr lang="en-US"/>
        </a:p>
      </dgm:t>
    </dgm:pt>
    <dgm:pt modelId="{707D1A57-E5B7-4940-94B7-A490FF573327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600" dirty="0"/>
        </a:p>
        <a:p>
          <a:pPr>
            <a:lnSpc>
              <a:spcPct val="100000"/>
            </a:lnSpc>
          </a:pPr>
          <a:r>
            <a:rPr lang="en-US" sz="1600" dirty="0"/>
            <a:t>Review current agreements and contracts for:</a:t>
          </a:r>
        </a:p>
      </dgm:t>
    </dgm:pt>
    <dgm:pt modelId="{C908CA45-54F7-4501-B4F2-47EA6ED3F3F5}" type="parTrans" cxnId="{B7A82DFC-3D11-4CFF-B7C5-D41B2538033E}">
      <dgm:prSet/>
      <dgm:spPr/>
      <dgm:t>
        <a:bodyPr/>
        <a:lstStyle/>
        <a:p>
          <a:endParaRPr lang="en-US"/>
        </a:p>
      </dgm:t>
    </dgm:pt>
    <dgm:pt modelId="{949671B9-C871-4599-94B8-15527AFFBBA4}" type="sibTrans" cxnId="{B7A82DFC-3D11-4CFF-B7C5-D41B2538033E}">
      <dgm:prSet/>
      <dgm:spPr/>
      <dgm:t>
        <a:bodyPr/>
        <a:lstStyle/>
        <a:p>
          <a:endParaRPr lang="en-US"/>
        </a:p>
      </dgm:t>
    </dgm:pt>
    <dgm:pt modelId="{DA964E14-313E-4230-8516-38BC3DFD607C}">
      <dgm:prSet custT="1"/>
      <dgm:spPr/>
      <dgm:t>
        <a:bodyPr/>
        <a:lstStyle/>
        <a:p>
          <a:r>
            <a:rPr lang="en-US" sz="1600" dirty="0"/>
            <a:t>Contract vs. Subrecipient Determination documentation</a:t>
          </a:r>
        </a:p>
      </dgm:t>
    </dgm:pt>
    <dgm:pt modelId="{3C607A1E-1E58-4408-950B-C2B74A23B7CA}" type="parTrans" cxnId="{7029FAE8-048C-464A-B710-10D0B183B044}">
      <dgm:prSet/>
      <dgm:spPr/>
      <dgm:t>
        <a:bodyPr/>
        <a:lstStyle/>
        <a:p>
          <a:endParaRPr lang="en-US"/>
        </a:p>
      </dgm:t>
    </dgm:pt>
    <dgm:pt modelId="{42234828-9930-4BA9-976A-F0573875C67F}" type="sibTrans" cxnId="{7029FAE8-048C-464A-B710-10D0B183B044}">
      <dgm:prSet/>
      <dgm:spPr/>
      <dgm:t>
        <a:bodyPr/>
        <a:lstStyle/>
        <a:p>
          <a:endParaRPr lang="en-US"/>
        </a:p>
      </dgm:t>
    </dgm:pt>
    <dgm:pt modelId="{70B05271-7F01-43F5-9001-3E311BD6BE01}">
      <dgm:prSet custT="1"/>
      <dgm:spPr/>
      <dgm:t>
        <a:bodyPr/>
        <a:lstStyle/>
        <a:p>
          <a:r>
            <a:rPr lang="en-US" sz="1600" dirty="0"/>
            <a:t>Subrecipient Risk Assessment for each entity</a:t>
          </a:r>
        </a:p>
      </dgm:t>
    </dgm:pt>
    <dgm:pt modelId="{584B2DC6-E6BC-4AB5-85BF-E019E1F5BCE0}" type="parTrans" cxnId="{96A84B91-15FA-4610-ACE8-6B6D98258431}">
      <dgm:prSet/>
      <dgm:spPr/>
      <dgm:t>
        <a:bodyPr/>
        <a:lstStyle/>
        <a:p>
          <a:endParaRPr lang="en-US"/>
        </a:p>
      </dgm:t>
    </dgm:pt>
    <dgm:pt modelId="{D2A5200D-DEAE-46CA-8A95-01A2E6C2B83D}" type="sibTrans" cxnId="{96A84B91-15FA-4610-ACE8-6B6D98258431}">
      <dgm:prSet/>
      <dgm:spPr/>
      <dgm:t>
        <a:bodyPr/>
        <a:lstStyle/>
        <a:p>
          <a:endParaRPr lang="en-US"/>
        </a:p>
      </dgm:t>
    </dgm:pt>
    <dgm:pt modelId="{CA904460-DC4B-4975-B0BB-447988615D26}">
      <dgm:prSet custT="1"/>
      <dgm:spPr/>
      <dgm:t>
        <a:bodyPr/>
        <a:lstStyle/>
        <a:p>
          <a:r>
            <a:rPr lang="en-US" sz="1600" dirty="0"/>
            <a:t>Appendix II provisions.</a:t>
          </a:r>
        </a:p>
      </dgm:t>
    </dgm:pt>
    <dgm:pt modelId="{CF6FA21B-40E9-4A17-A35B-905A8270C812}" type="parTrans" cxnId="{DE70468F-CFBC-4C0F-BB36-32D498EE6F6A}">
      <dgm:prSet/>
      <dgm:spPr/>
      <dgm:t>
        <a:bodyPr/>
        <a:lstStyle/>
        <a:p>
          <a:endParaRPr lang="en-US"/>
        </a:p>
      </dgm:t>
    </dgm:pt>
    <dgm:pt modelId="{779EBBD0-08D2-41C6-A70E-DFC4C3BAAA12}" type="sibTrans" cxnId="{DE70468F-CFBC-4C0F-BB36-32D498EE6F6A}">
      <dgm:prSet/>
      <dgm:spPr/>
      <dgm:t>
        <a:bodyPr/>
        <a:lstStyle/>
        <a:p>
          <a:endParaRPr lang="en-US"/>
        </a:p>
      </dgm:t>
    </dgm:pt>
    <dgm:pt modelId="{04D2E941-F643-44C6-94BC-F12C3A9FD7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Amend current agreements and contracts as necessary</a:t>
          </a:r>
        </a:p>
      </dgm:t>
    </dgm:pt>
    <dgm:pt modelId="{9F6CB36F-8F3D-45F8-95F9-4BB4E8163218}" type="parTrans" cxnId="{B1BF304F-D6EA-4B0C-B8E3-857B23757397}">
      <dgm:prSet/>
      <dgm:spPr/>
      <dgm:t>
        <a:bodyPr/>
        <a:lstStyle/>
        <a:p>
          <a:endParaRPr lang="en-US"/>
        </a:p>
      </dgm:t>
    </dgm:pt>
    <dgm:pt modelId="{698645FC-73E0-484D-A994-3E4B1B8FC1D7}" type="sibTrans" cxnId="{B1BF304F-D6EA-4B0C-B8E3-857B23757397}">
      <dgm:prSet/>
      <dgm:spPr/>
      <dgm:t>
        <a:bodyPr/>
        <a:lstStyle/>
        <a:p>
          <a:endParaRPr lang="en-US"/>
        </a:p>
      </dgm:t>
    </dgm:pt>
    <dgm:pt modelId="{4D765366-7AA9-4948-9919-004036ED608D}">
      <dgm:prSet custT="1"/>
      <dgm:spPr/>
      <dgm:t>
        <a:bodyPr/>
        <a:lstStyle/>
        <a:p>
          <a:r>
            <a:rPr lang="en-US" sz="1600" dirty="0"/>
            <a:t>See the DFA template </a:t>
          </a:r>
          <a:r>
            <a:rPr lang="en-US" sz="1600" dirty="0">
              <a:hlinkClick xmlns:r="http://schemas.openxmlformats.org/officeDocument/2006/relationships" r:id="rId1"/>
            </a:rPr>
            <a:t>to revise PSC agreements in alignment with Federal requirements </a:t>
          </a:r>
          <a:endParaRPr lang="en-US" sz="1600" dirty="0"/>
        </a:p>
      </dgm:t>
    </dgm:pt>
    <dgm:pt modelId="{22E7DA1B-207E-4369-B0B7-4DE57E543058}" type="parTrans" cxnId="{3D8DA89F-8F94-441A-A98F-3BF169C834FF}">
      <dgm:prSet/>
      <dgm:spPr/>
      <dgm:t>
        <a:bodyPr/>
        <a:lstStyle/>
        <a:p>
          <a:endParaRPr lang="en-US"/>
        </a:p>
      </dgm:t>
    </dgm:pt>
    <dgm:pt modelId="{46CEC891-486C-4B3C-A12F-3ADE50AAF05B}" type="sibTrans" cxnId="{3D8DA89F-8F94-441A-A98F-3BF169C834FF}">
      <dgm:prSet/>
      <dgm:spPr/>
      <dgm:t>
        <a:bodyPr/>
        <a:lstStyle/>
        <a:p>
          <a:endParaRPr lang="en-US"/>
        </a:p>
      </dgm:t>
    </dgm:pt>
    <dgm:pt modelId="{F2CAC013-0E16-46E4-AC9F-AE6D78D1EF14}">
      <dgm:prSet custT="1"/>
      <dgm:spPr/>
      <dgm:t>
        <a:bodyPr/>
        <a:lstStyle/>
        <a:p>
          <a:pPr algn="ctr">
            <a:lnSpc>
              <a:spcPct val="100000"/>
            </a:lnSpc>
            <a:defRPr b="1"/>
          </a:pPr>
          <a:r>
            <a:rPr lang="en-US" sz="1600" dirty="0"/>
            <a:t>New Awards</a:t>
          </a:r>
        </a:p>
      </dgm:t>
    </dgm:pt>
    <dgm:pt modelId="{221384F1-47AC-4BD5-A5CE-74D282129811}" type="parTrans" cxnId="{CAC46E98-1EBA-4262-AA7E-0CF9B0EA5E1E}">
      <dgm:prSet/>
      <dgm:spPr/>
      <dgm:t>
        <a:bodyPr/>
        <a:lstStyle/>
        <a:p>
          <a:endParaRPr lang="en-US"/>
        </a:p>
      </dgm:t>
    </dgm:pt>
    <dgm:pt modelId="{EE80196B-5B4A-4D0C-9E7C-9D5BF5A15974}" type="sibTrans" cxnId="{CAC46E98-1EBA-4262-AA7E-0CF9B0EA5E1E}">
      <dgm:prSet/>
      <dgm:spPr/>
      <dgm:t>
        <a:bodyPr/>
        <a:lstStyle/>
        <a:p>
          <a:endParaRPr lang="en-US"/>
        </a:p>
      </dgm:t>
    </dgm:pt>
    <dgm:pt modelId="{D8A6BDF1-29D2-4D6D-B508-7EA39EFC72E2}">
      <dgm:prSet custT="1"/>
      <dgm:spPr/>
      <dgm:t>
        <a:bodyPr/>
        <a:lstStyle/>
        <a:p>
          <a:pPr>
            <a:lnSpc>
              <a:spcPct val="100000"/>
            </a:lnSpc>
          </a:pPr>
          <a:endParaRPr lang="en-US" sz="1600" dirty="0"/>
        </a:p>
        <a:p>
          <a:pPr>
            <a:lnSpc>
              <a:spcPct val="100000"/>
            </a:lnSpc>
          </a:pPr>
          <a:r>
            <a:rPr lang="en-US" sz="1600" dirty="0"/>
            <a:t>Review the </a:t>
          </a:r>
          <a:r>
            <a:rPr lang="en-US" sz="1600" dirty="0" err="1"/>
            <a:t>NOFO</a:t>
          </a:r>
          <a:r>
            <a:rPr lang="en-US" sz="1600" dirty="0"/>
            <a:t>, </a:t>
          </a:r>
          <a:r>
            <a:rPr lang="en-US" sz="1600" dirty="0" err="1"/>
            <a:t>NoA</a:t>
          </a:r>
          <a:r>
            <a:rPr lang="en-US" sz="1600" dirty="0"/>
            <a:t>, and Terms and Conditions of new awards </a:t>
          </a:r>
        </a:p>
      </dgm:t>
    </dgm:pt>
    <dgm:pt modelId="{B28D5182-FAF2-4210-9088-E907FFF22597}" type="parTrans" cxnId="{9667E1EF-37E7-4FB7-B609-7A51ABC38281}">
      <dgm:prSet/>
      <dgm:spPr/>
      <dgm:t>
        <a:bodyPr/>
        <a:lstStyle/>
        <a:p>
          <a:endParaRPr lang="en-US"/>
        </a:p>
      </dgm:t>
    </dgm:pt>
    <dgm:pt modelId="{1B5CDB45-57E0-4E2B-87C4-8AE707B8D7DF}" type="sibTrans" cxnId="{9667E1EF-37E7-4FB7-B609-7A51ABC38281}">
      <dgm:prSet/>
      <dgm:spPr/>
      <dgm:t>
        <a:bodyPr/>
        <a:lstStyle/>
        <a:p>
          <a:endParaRPr lang="en-US"/>
        </a:p>
      </dgm:t>
    </dgm:pt>
    <dgm:pt modelId="{68BCE172-6421-48A3-A1A6-73D0383C11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Add </a:t>
          </a:r>
          <a:r>
            <a:rPr lang="en-US" sz="1600"/>
            <a:t>award-specific provisions </a:t>
          </a:r>
          <a:r>
            <a:rPr lang="en-US" sz="1600" dirty="0"/>
            <a:t>as an Exhibit </a:t>
          </a:r>
        </a:p>
      </dgm:t>
    </dgm:pt>
    <dgm:pt modelId="{128FDEF8-6889-4CD5-BBDF-2F2F580FEF44}" type="parTrans" cxnId="{04E237B2-5457-4CF5-99F4-18791614EC94}">
      <dgm:prSet/>
      <dgm:spPr/>
      <dgm:t>
        <a:bodyPr/>
        <a:lstStyle/>
        <a:p>
          <a:endParaRPr lang="en-US"/>
        </a:p>
      </dgm:t>
    </dgm:pt>
    <dgm:pt modelId="{1EF021A2-241E-4F2C-8C24-D954C94CC3DC}" type="sibTrans" cxnId="{04E237B2-5457-4CF5-99F4-18791614EC94}">
      <dgm:prSet/>
      <dgm:spPr/>
      <dgm:t>
        <a:bodyPr/>
        <a:lstStyle/>
        <a:p>
          <a:endParaRPr lang="en-US"/>
        </a:p>
      </dgm:t>
    </dgm:pt>
    <dgm:pt modelId="{F3E035D8-6949-4FDA-99B9-7F45FCC52EF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Consider implementing a Compliance Plan in addition to Subrecipient Agreements </a:t>
          </a:r>
        </a:p>
      </dgm:t>
    </dgm:pt>
    <dgm:pt modelId="{CF331B29-B133-4DF2-BF92-47B2761C35C0}" type="parTrans" cxnId="{8A6F7FB5-66F5-49A9-8187-11BB78FA80B0}">
      <dgm:prSet/>
      <dgm:spPr/>
      <dgm:t>
        <a:bodyPr/>
        <a:lstStyle/>
        <a:p>
          <a:endParaRPr lang="en-US"/>
        </a:p>
      </dgm:t>
    </dgm:pt>
    <dgm:pt modelId="{3E46252B-0495-435A-BE21-496CFB7E1328}" type="sibTrans" cxnId="{8A6F7FB5-66F5-49A9-8187-11BB78FA80B0}">
      <dgm:prSet/>
      <dgm:spPr/>
      <dgm:t>
        <a:bodyPr/>
        <a:lstStyle/>
        <a:p>
          <a:endParaRPr lang="en-US"/>
        </a:p>
      </dgm:t>
    </dgm:pt>
    <dgm:pt modelId="{D450E51E-6B40-488E-A3CD-9BA03D0E8EA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600" dirty="0"/>
            <a:t> </a:t>
          </a:r>
        </a:p>
      </dgm:t>
    </dgm:pt>
    <dgm:pt modelId="{1B2968F1-668D-46C8-BCBF-2A075065D97F}" type="parTrans" cxnId="{91B2E235-3349-495A-A713-03791B75A29C}">
      <dgm:prSet/>
      <dgm:spPr/>
      <dgm:t>
        <a:bodyPr/>
        <a:lstStyle/>
        <a:p>
          <a:endParaRPr lang="en-US"/>
        </a:p>
      </dgm:t>
    </dgm:pt>
    <dgm:pt modelId="{85C57140-448D-4FD5-9F42-6A85FA8B88A3}" type="sibTrans" cxnId="{91B2E235-3349-495A-A713-03791B75A29C}">
      <dgm:prSet/>
      <dgm:spPr/>
      <dgm:t>
        <a:bodyPr/>
        <a:lstStyle/>
        <a:p>
          <a:endParaRPr lang="en-US"/>
        </a:p>
      </dgm:t>
    </dgm:pt>
    <dgm:pt modelId="{98E2AAD5-1DE3-4356-A7B6-FBDB103D2AC7}">
      <dgm:prSet custT="1"/>
      <dgm:spPr/>
      <dgm:t>
        <a:bodyPr/>
        <a:lstStyle/>
        <a:p>
          <a:endParaRPr lang="en-US" sz="1600" dirty="0"/>
        </a:p>
      </dgm:t>
    </dgm:pt>
    <dgm:pt modelId="{147E29D2-4629-427D-A31F-C8A0929C08E0}" type="parTrans" cxnId="{677E4B52-F492-4975-A077-F47643D6D1A5}">
      <dgm:prSet/>
      <dgm:spPr/>
      <dgm:t>
        <a:bodyPr/>
        <a:lstStyle/>
        <a:p>
          <a:endParaRPr lang="en-US"/>
        </a:p>
      </dgm:t>
    </dgm:pt>
    <dgm:pt modelId="{82580E79-DCFF-4CE3-AA53-29C454701A28}" type="sibTrans" cxnId="{677E4B52-F492-4975-A077-F47643D6D1A5}">
      <dgm:prSet/>
      <dgm:spPr/>
      <dgm:t>
        <a:bodyPr/>
        <a:lstStyle/>
        <a:p>
          <a:endParaRPr lang="en-US"/>
        </a:p>
      </dgm:t>
    </dgm:pt>
    <dgm:pt modelId="{7ED1B807-B505-446E-AE3F-5BF054C90432}" type="pres">
      <dgm:prSet presAssocID="{7CAB535D-5CFB-4FB8-9003-07E7D8395824}" presName="root" presStyleCnt="0">
        <dgm:presLayoutVars>
          <dgm:dir/>
          <dgm:resizeHandles val="exact"/>
        </dgm:presLayoutVars>
      </dgm:prSet>
      <dgm:spPr/>
    </dgm:pt>
    <dgm:pt modelId="{500C9C34-152F-45D1-864F-25F05B102E25}" type="pres">
      <dgm:prSet presAssocID="{1E5BD9BC-71E8-4AA7-9057-64B4467E657F}" presName="compNode" presStyleCnt="0"/>
      <dgm:spPr/>
    </dgm:pt>
    <dgm:pt modelId="{60DD0240-698C-4BC5-9DEE-DB0FCE367689}" type="pres">
      <dgm:prSet presAssocID="{1E5BD9BC-71E8-4AA7-9057-64B4467E657F}" presName="iconRect" presStyleLbl="node1" presStyleIdx="0" presStyleCnt="3" custLinFactNeighborX="86959" custLinFactNeighborY="341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wnload"/>
        </a:ext>
      </dgm:extLst>
    </dgm:pt>
    <dgm:pt modelId="{F7882D40-07DD-436D-B8B1-D4266046693E}" type="pres">
      <dgm:prSet presAssocID="{1E5BD9BC-71E8-4AA7-9057-64B4467E657F}" presName="iconSpace" presStyleCnt="0"/>
      <dgm:spPr/>
    </dgm:pt>
    <dgm:pt modelId="{875DAA55-AAC6-4D3E-9699-AB17AB5C104B}" type="pres">
      <dgm:prSet presAssocID="{1E5BD9BC-71E8-4AA7-9057-64B4467E657F}" presName="parTx" presStyleLbl="revTx" presStyleIdx="0" presStyleCnt="6">
        <dgm:presLayoutVars>
          <dgm:chMax val="0"/>
          <dgm:chPref val="0"/>
        </dgm:presLayoutVars>
      </dgm:prSet>
      <dgm:spPr/>
    </dgm:pt>
    <dgm:pt modelId="{20F678B2-0D14-414C-80DB-A943287DC589}" type="pres">
      <dgm:prSet presAssocID="{1E5BD9BC-71E8-4AA7-9057-64B4467E657F}" presName="txSpace" presStyleCnt="0"/>
      <dgm:spPr/>
    </dgm:pt>
    <dgm:pt modelId="{483937E5-550F-40BC-8BD1-F80E2ACD76ED}" type="pres">
      <dgm:prSet presAssocID="{1E5BD9BC-71E8-4AA7-9057-64B4467E657F}" presName="desTx" presStyleLbl="revTx" presStyleIdx="1" presStyleCnt="6">
        <dgm:presLayoutVars/>
      </dgm:prSet>
      <dgm:spPr/>
    </dgm:pt>
    <dgm:pt modelId="{6540B318-B4C9-41CE-B489-18E92333C6F2}" type="pres">
      <dgm:prSet presAssocID="{08F44AB0-3937-4D42-ABF7-4294C1EE9177}" presName="sibTrans" presStyleCnt="0"/>
      <dgm:spPr/>
    </dgm:pt>
    <dgm:pt modelId="{C39E258E-897B-4F6A-8938-944BC77B85AF}" type="pres">
      <dgm:prSet presAssocID="{F6675BBA-5E42-47E3-BCBB-EBB45AE3ACBF}" presName="compNode" presStyleCnt="0"/>
      <dgm:spPr/>
    </dgm:pt>
    <dgm:pt modelId="{F8A0ACCB-E01D-4E01-82A1-FBBADF64AC3F}" type="pres">
      <dgm:prSet presAssocID="{F6675BBA-5E42-47E3-BCBB-EBB45AE3ACBF}" presName="iconRect" presStyleLbl="node1" presStyleIdx="1" presStyleCnt="3" custLinFactNeighborX="96816" custLinFactNeighborY="11232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D41DBC10-4FBF-435D-B42D-AFD56CEA2F58}" type="pres">
      <dgm:prSet presAssocID="{F6675BBA-5E42-47E3-BCBB-EBB45AE3ACBF}" presName="iconSpace" presStyleCnt="0"/>
      <dgm:spPr/>
    </dgm:pt>
    <dgm:pt modelId="{608C2304-DAFB-4E77-B3D1-017C4CA8A7B2}" type="pres">
      <dgm:prSet presAssocID="{F6675BBA-5E42-47E3-BCBB-EBB45AE3ACBF}" presName="parTx" presStyleLbl="revTx" presStyleIdx="2" presStyleCnt="6" custLinFactNeighborX="2062" custLinFactNeighborY="4218">
        <dgm:presLayoutVars>
          <dgm:chMax val="0"/>
          <dgm:chPref val="0"/>
        </dgm:presLayoutVars>
      </dgm:prSet>
      <dgm:spPr/>
    </dgm:pt>
    <dgm:pt modelId="{781266EC-D01C-465D-84A4-A0EB989FEA3A}" type="pres">
      <dgm:prSet presAssocID="{F6675BBA-5E42-47E3-BCBB-EBB45AE3ACBF}" presName="txSpace" presStyleCnt="0"/>
      <dgm:spPr/>
    </dgm:pt>
    <dgm:pt modelId="{3B24F6DD-79F4-41D6-A257-A760FBA20AD7}" type="pres">
      <dgm:prSet presAssocID="{F6675BBA-5E42-47E3-BCBB-EBB45AE3ACBF}" presName="desTx" presStyleLbl="revTx" presStyleIdx="3" presStyleCnt="6" custLinFactY="-23226" custLinFactNeighborX="1385" custLinFactNeighborY="-100000">
        <dgm:presLayoutVars/>
      </dgm:prSet>
      <dgm:spPr/>
    </dgm:pt>
    <dgm:pt modelId="{94B5C189-1AC1-445D-B9C0-B4D41F2B36C9}" type="pres">
      <dgm:prSet presAssocID="{769DEDCA-372D-4E73-8B1E-AFE7E38D9707}" presName="sibTrans" presStyleCnt="0"/>
      <dgm:spPr/>
    </dgm:pt>
    <dgm:pt modelId="{212DEE99-C68F-422F-A533-81A387EC9A34}" type="pres">
      <dgm:prSet presAssocID="{F2CAC013-0E16-46E4-AC9F-AE6D78D1EF14}" presName="compNode" presStyleCnt="0"/>
      <dgm:spPr/>
    </dgm:pt>
    <dgm:pt modelId="{1DB18231-89B7-462C-BB72-93AB781362A1}" type="pres">
      <dgm:prSet presAssocID="{F2CAC013-0E16-46E4-AC9F-AE6D78D1EF14}" presName="iconRect" presStyleLbl="node1" presStyleIdx="2" presStyleCnt="3" custLinFactNeighborX="97829" custLinFactNeighborY="2279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ibbon"/>
        </a:ext>
      </dgm:extLst>
    </dgm:pt>
    <dgm:pt modelId="{E704BA32-7567-4311-8C2E-813D5E689A3F}" type="pres">
      <dgm:prSet presAssocID="{F2CAC013-0E16-46E4-AC9F-AE6D78D1EF14}" presName="iconSpace" presStyleCnt="0"/>
      <dgm:spPr/>
    </dgm:pt>
    <dgm:pt modelId="{660CF135-0631-4091-8366-5ADA490ABEEF}" type="pres">
      <dgm:prSet presAssocID="{F2CAC013-0E16-46E4-AC9F-AE6D78D1EF14}" presName="parTx" presStyleLbl="revTx" presStyleIdx="4" presStyleCnt="6" custLinFactNeighborX="-27" custLinFactNeighborY="4784">
        <dgm:presLayoutVars>
          <dgm:chMax val="0"/>
          <dgm:chPref val="0"/>
        </dgm:presLayoutVars>
      </dgm:prSet>
      <dgm:spPr/>
    </dgm:pt>
    <dgm:pt modelId="{AE45DF97-11D3-4D8C-A4BA-2FFAF6DB94D7}" type="pres">
      <dgm:prSet presAssocID="{F2CAC013-0E16-46E4-AC9F-AE6D78D1EF14}" presName="txSpace" presStyleCnt="0"/>
      <dgm:spPr/>
    </dgm:pt>
    <dgm:pt modelId="{A2B27F5D-04FF-4837-B8DD-3A7B144E0C83}" type="pres">
      <dgm:prSet presAssocID="{F2CAC013-0E16-46E4-AC9F-AE6D78D1EF14}" presName="desTx" presStyleLbl="revTx" presStyleIdx="5" presStyleCnt="6" custLinFactY="-19620" custLinFactNeighborX="-2078" custLinFactNeighborY="-100000">
        <dgm:presLayoutVars/>
      </dgm:prSet>
      <dgm:spPr/>
    </dgm:pt>
  </dgm:ptLst>
  <dgm:cxnLst>
    <dgm:cxn modelId="{028ADF04-3788-4C5A-8286-C482FC4272B9}" type="presOf" srcId="{7CAB535D-5CFB-4FB8-9003-07E7D8395824}" destId="{7ED1B807-B505-446E-AE3F-5BF054C90432}" srcOrd="0" destOrd="0" presId="urn:microsoft.com/office/officeart/2018/2/layout/IconLabelDescriptionList"/>
    <dgm:cxn modelId="{84BEC419-D8CC-4AA9-9599-A8EFDC5B8DB2}" type="presOf" srcId="{D450E51E-6B40-488E-A3CD-9BA03D0E8EA7}" destId="{3B24F6DD-79F4-41D6-A257-A760FBA20AD7}" srcOrd="0" destOrd="4" presId="urn:microsoft.com/office/officeart/2018/2/layout/IconLabelDescriptionList"/>
    <dgm:cxn modelId="{91B2E235-3349-495A-A713-03791B75A29C}" srcId="{F6675BBA-5E42-47E3-BCBB-EBB45AE3ACBF}" destId="{D450E51E-6B40-488E-A3CD-9BA03D0E8EA7}" srcOrd="1" destOrd="0" parTransId="{1B2968F1-668D-46C8-BCBF-2A075065D97F}" sibTransId="{85C57140-448D-4FD5-9F42-6A85FA8B88A3}"/>
    <dgm:cxn modelId="{792E365D-8CCC-4C0C-9B07-1C187E48604E}" type="presOf" srcId="{1E5BD9BC-71E8-4AA7-9057-64B4467E657F}" destId="{875DAA55-AAC6-4D3E-9699-AB17AB5C104B}" srcOrd="0" destOrd="0" presId="urn:microsoft.com/office/officeart/2018/2/layout/IconLabelDescriptionList"/>
    <dgm:cxn modelId="{F1DE5F64-3A69-42F7-8306-2682BE45C49C}" type="presOf" srcId="{70B05271-7F01-43F5-9001-3E311BD6BE01}" destId="{3B24F6DD-79F4-41D6-A257-A760FBA20AD7}" srcOrd="0" destOrd="2" presId="urn:microsoft.com/office/officeart/2018/2/layout/IconLabelDescriptionList"/>
    <dgm:cxn modelId="{B3C40147-EDB2-488B-B3AD-F2C25DA0BBB5}" srcId="{7CAB535D-5CFB-4FB8-9003-07E7D8395824}" destId="{1E5BD9BC-71E8-4AA7-9057-64B4467E657F}" srcOrd="0" destOrd="0" parTransId="{C548443B-95CE-4DC9-9EAD-7288B57136BD}" sibTransId="{08F44AB0-3937-4D42-ABF7-4294C1EE9177}"/>
    <dgm:cxn modelId="{1A535748-2F92-4FEB-8EE6-56E48129291B}" type="presOf" srcId="{04D2E941-F643-44C6-94BC-F12C3A9FD798}" destId="{3B24F6DD-79F4-41D6-A257-A760FBA20AD7}" srcOrd="0" destOrd="5" presId="urn:microsoft.com/office/officeart/2018/2/layout/IconLabelDescriptionList"/>
    <dgm:cxn modelId="{97AA1A4A-57AA-48ED-9443-C7E03635558C}" type="presOf" srcId="{D8A6BDF1-29D2-4D6D-B508-7EA39EFC72E2}" destId="{A2B27F5D-04FF-4837-B8DD-3A7B144E0C83}" srcOrd="0" destOrd="0" presId="urn:microsoft.com/office/officeart/2018/2/layout/IconLabelDescriptionList"/>
    <dgm:cxn modelId="{B1BF304F-D6EA-4B0C-B8E3-857B23757397}" srcId="{F6675BBA-5E42-47E3-BCBB-EBB45AE3ACBF}" destId="{04D2E941-F643-44C6-94BC-F12C3A9FD798}" srcOrd="2" destOrd="0" parTransId="{9F6CB36F-8F3D-45F8-95F9-4BB4E8163218}" sibTransId="{698645FC-73E0-484D-A994-3E4B1B8FC1D7}"/>
    <dgm:cxn modelId="{BBC3806F-CF1F-4185-85E3-F9CF47C711BE}" type="presOf" srcId="{F3E035D8-6949-4FDA-99B9-7F45FCC52EFB}" destId="{A2B27F5D-04FF-4837-B8DD-3A7B144E0C83}" srcOrd="0" destOrd="2" presId="urn:microsoft.com/office/officeart/2018/2/layout/IconLabelDescriptionList"/>
    <dgm:cxn modelId="{677E4B52-F492-4975-A077-F47643D6D1A5}" srcId="{04D2E941-F643-44C6-94BC-F12C3A9FD798}" destId="{98E2AAD5-1DE3-4356-A7B6-FBDB103D2AC7}" srcOrd="1" destOrd="0" parTransId="{147E29D2-4629-427D-A31F-C8A0929C08E0}" sibTransId="{82580E79-DCFF-4CE3-AA53-29C454701A28}"/>
    <dgm:cxn modelId="{DE70468F-CFBC-4C0F-BB36-32D498EE6F6A}" srcId="{707D1A57-E5B7-4940-94B7-A490FF573327}" destId="{CA904460-DC4B-4975-B0BB-447988615D26}" srcOrd="2" destOrd="0" parTransId="{CF6FA21B-40E9-4A17-A35B-905A8270C812}" sibTransId="{779EBBD0-08D2-41C6-A70E-DFC4C3BAAA12}"/>
    <dgm:cxn modelId="{96A84B91-15FA-4610-ACE8-6B6D98258431}" srcId="{707D1A57-E5B7-4940-94B7-A490FF573327}" destId="{70B05271-7F01-43F5-9001-3E311BD6BE01}" srcOrd="1" destOrd="0" parTransId="{584B2DC6-E6BC-4AB5-85BF-E019E1F5BCE0}" sibTransId="{D2A5200D-DEAE-46CA-8A95-01A2E6C2B83D}"/>
    <dgm:cxn modelId="{CAC46E98-1EBA-4262-AA7E-0CF9B0EA5E1E}" srcId="{7CAB535D-5CFB-4FB8-9003-07E7D8395824}" destId="{F2CAC013-0E16-46E4-AC9F-AE6D78D1EF14}" srcOrd="2" destOrd="0" parTransId="{221384F1-47AC-4BD5-A5CE-74D282129811}" sibTransId="{EE80196B-5B4A-4D0C-9E7C-9D5BF5A15974}"/>
    <dgm:cxn modelId="{3D8DA89F-8F94-441A-A98F-3BF169C834FF}" srcId="{04D2E941-F643-44C6-94BC-F12C3A9FD798}" destId="{4D765366-7AA9-4948-9919-004036ED608D}" srcOrd="0" destOrd="0" parTransId="{22E7DA1B-207E-4369-B0B7-4DE57E543058}" sibTransId="{46CEC891-486C-4B3C-A12F-3ADE50AAF05B}"/>
    <dgm:cxn modelId="{04E237B2-5457-4CF5-99F4-18791614EC94}" srcId="{F2CAC013-0E16-46E4-AC9F-AE6D78D1EF14}" destId="{68BCE172-6421-48A3-A1A6-73D0383C11C2}" srcOrd="1" destOrd="0" parTransId="{128FDEF8-6889-4CD5-BBDF-2F2F580FEF44}" sibTransId="{1EF021A2-241E-4F2C-8C24-D954C94CC3DC}"/>
    <dgm:cxn modelId="{B9941AB3-202F-4DCC-B1A4-223BB6F04F6F}" type="presOf" srcId="{F2CAC013-0E16-46E4-AC9F-AE6D78D1EF14}" destId="{660CF135-0631-4091-8366-5ADA490ABEEF}" srcOrd="0" destOrd="0" presId="urn:microsoft.com/office/officeart/2018/2/layout/IconLabelDescriptionList"/>
    <dgm:cxn modelId="{8A6F7FB5-66F5-49A9-8187-11BB78FA80B0}" srcId="{F2CAC013-0E16-46E4-AC9F-AE6D78D1EF14}" destId="{F3E035D8-6949-4FDA-99B9-7F45FCC52EFB}" srcOrd="2" destOrd="0" parTransId="{CF331B29-B133-4DF2-BF92-47B2761C35C0}" sibTransId="{3E46252B-0495-435A-BE21-496CFB7E1328}"/>
    <dgm:cxn modelId="{2CD043BC-6C2A-493D-A787-CA7034DCD1EB}" type="presOf" srcId="{98E2AAD5-1DE3-4356-A7B6-FBDB103D2AC7}" destId="{3B24F6DD-79F4-41D6-A257-A760FBA20AD7}" srcOrd="0" destOrd="7" presId="urn:microsoft.com/office/officeart/2018/2/layout/IconLabelDescriptionList"/>
    <dgm:cxn modelId="{3FB725BD-DBCC-4D03-8D87-BF7031BCAD99}" type="presOf" srcId="{4D765366-7AA9-4948-9919-004036ED608D}" destId="{3B24F6DD-79F4-41D6-A257-A760FBA20AD7}" srcOrd="0" destOrd="6" presId="urn:microsoft.com/office/officeart/2018/2/layout/IconLabelDescriptionList"/>
    <dgm:cxn modelId="{7296BAC7-1BE8-4014-B226-51836894F8E4}" type="presOf" srcId="{F6675BBA-5E42-47E3-BCBB-EBB45AE3ACBF}" destId="{608C2304-DAFB-4E77-B3D1-017C4CA8A7B2}" srcOrd="0" destOrd="0" presId="urn:microsoft.com/office/officeart/2018/2/layout/IconLabelDescriptionList"/>
    <dgm:cxn modelId="{5CD944D4-7601-40DE-BD24-3AF739A4D738}" srcId="{7CAB535D-5CFB-4FB8-9003-07E7D8395824}" destId="{F6675BBA-5E42-47E3-BCBB-EBB45AE3ACBF}" srcOrd="1" destOrd="0" parTransId="{57507C4D-F4F2-44F0-B4EF-DAD1BA814C55}" sibTransId="{769DEDCA-372D-4E73-8B1E-AFE7E38D9707}"/>
    <dgm:cxn modelId="{6BC973D5-DD5E-446A-97B0-505061E67671}" type="presOf" srcId="{68BCE172-6421-48A3-A1A6-73D0383C11C2}" destId="{A2B27F5D-04FF-4837-B8DD-3A7B144E0C83}" srcOrd="0" destOrd="1" presId="urn:microsoft.com/office/officeart/2018/2/layout/IconLabelDescriptionList"/>
    <dgm:cxn modelId="{561FA4D8-3308-4146-A8FB-E3977C6365D1}" type="presOf" srcId="{707D1A57-E5B7-4940-94B7-A490FF573327}" destId="{3B24F6DD-79F4-41D6-A257-A760FBA20AD7}" srcOrd="0" destOrd="0" presId="urn:microsoft.com/office/officeart/2018/2/layout/IconLabelDescriptionList"/>
    <dgm:cxn modelId="{AC090CDD-5D35-4C58-AB2D-AC9A99905A94}" type="presOf" srcId="{DA964E14-313E-4230-8516-38BC3DFD607C}" destId="{3B24F6DD-79F4-41D6-A257-A760FBA20AD7}" srcOrd="0" destOrd="1" presId="urn:microsoft.com/office/officeart/2018/2/layout/IconLabelDescriptionList"/>
    <dgm:cxn modelId="{21ED06E0-5233-46C7-9D31-7505A293EBCC}" type="presOf" srcId="{CA904460-DC4B-4975-B0BB-447988615D26}" destId="{3B24F6DD-79F4-41D6-A257-A760FBA20AD7}" srcOrd="0" destOrd="3" presId="urn:microsoft.com/office/officeart/2018/2/layout/IconLabelDescriptionList"/>
    <dgm:cxn modelId="{7029FAE8-048C-464A-B710-10D0B183B044}" srcId="{707D1A57-E5B7-4940-94B7-A490FF573327}" destId="{DA964E14-313E-4230-8516-38BC3DFD607C}" srcOrd="0" destOrd="0" parTransId="{3C607A1E-1E58-4408-950B-C2B74A23B7CA}" sibTransId="{42234828-9930-4BA9-976A-F0573875C67F}"/>
    <dgm:cxn modelId="{9667E1EF-37E7-4FB7-B609-7A51ABC38281}" srcId="{F2CAC013-0E16-46E4-AC9F-AE6D78D1EF14}" destId="{D8A6BDF1-29D2-4D6D-B508-7EA39EFC72E2}" srcOrd="0" destOrd="0" parTransId="{B28D5182-FAF2-4210-9088-E907FFF22597}" sibTransId="{1B5CDB45-57E0-4E2B-87C4-8AE707B8D7DF}"/>
    <dgm:cxn modelId="{B7A82DFC-3D11-4CFF-B7C5-D41B2538033E}" srcId="{F6675BBA-5E42-47E3-BCBB-EBB45AE3ACBF}" destId="{707D1A57-E5B7-4940-94B7-A490FF573327}" srcOrd="0" destOrd="0" parTransId="{C908CA45-54F7-4501-B4F2-47EA6ED3F3F5}" sibTransId="{949671B9-C871-4599-94B8-15527AFFBBA4}"/>
    <dgm:cxn modelId="{D01E3768-E237-4D4A-BE26-2450562C9BF6}" type="presParOf" srcId="{7ED1B807-B505-446E-AE3F-5BF054C90432}" destId="{500C9C34-152F-45D1-864F-25F05B102E25}" srcOrd="0" destOrd="0" presId="urn:microsoft.com/office/officeart/2018/2/layout/IconLabelDescriptionList"/>
    <dgm:cxn modelId="{2A32DA3A-5990-49B3-9E0A-95B5E1E2B3C4}" type="presParOf" srcId="{500C9C34-152F-45D1-864F-25F05B102E25}" destId="{60DD0240-698C-4BC5-9DEE-DB0FCE367689}" srcOrd="0" destOrd="0" presId="urn:microsoft.com/office/officeart/2018/2/layout/IconLabelDescriptionList"/>
    <dgm:cxn modelId="{F39B01EA-2EC2-44F0-AD3A-029EC4C3E4C7}" type="presParOf" srcId="{500C9C34-152F-45D1-864F-25F05B102E25}" destId="{F7882D40-07DD-436D-B8B1-D4266046693E}" srcOrd="1" destOrd="0" presId="urn:microsoft.com/office/officeart/2018/2/layout/IconLabelDescriptionList"/>
    <dgm:cxn modelId="{C6FF121A-D9A7-45CF-AF73-9806EBDDDF88}" type="presParOf" srcId="{500C9C34-152F-45D1-864F-25F05B102E25}" destId="{875DAA55-AAC6-4D3E-9699-AB17AB5C104B}" srcOrd="2" destOrd="0" presId="urn:microsoft.com/office/officeart/2018/2/layout/IconLabelDescriptionList"/>
    <dgm:cxn modelId="{09F43DCC-52DC-4151-8B62-7FCF91671350}" type="presParOf" srcId="{500C9C34-152F-45D1-864F-25F05B102E25}" destId="{20F678B2-0D14-414C-80DB-A943287DC589}" srcOrd="3" destOrd="0" presId="urn:microsoft.com/office/officeart/2018/2/layout/IconLabelDescriptionList"/>
    <dgm:cxn modelId="{66B60B0D-C41D-452E-A0F0-6DD887EF1AE7}" type="presParOf" srcId="{500C9C34-152F-45D1-864F-25F05B102E25}" destId="{483937E5-550F-40BC-8BD1-F80E2ACD76ED}" srcOrd="4" destOrd="0" presId="urn:microsoft.com/office/officeart/2018/2/layout/IconLabelDescriptionList"/>
    <dgm:cxn modelId="{22FF9C68-26B9-4322-826B-BA4A3EDB5209}" type="presParOf" srcId="{7ED1B807-B505-446E-AE3F-5BF054C90432}" destId="{6540B318-B4C9-41CE-B489-18E92333C6F2}" srcOrd="1" destOrd="0" presId="urn:microsoft.com/office/officeart/2018/2/layout/IconLabelDescriptionList"/>
    <dgm:cxn modelId="{17CB8AF8-DC22-429E-B5E1-313A99D25EE6}" type="presParOf" srcId="{7ED1B807-B505-446E-AE3F-5BF054C90432}" destId="{C39E258E-897B-4F6A-8938-944BC77B85AF}" srcOrd="2" destOrd="0" presId="urn:microsoft.com/office/officeart/2018/2/layout/IconLabelDescriptionList"/>
    <dgm:cxn modelId="{1A188225-B82F-4391-8674-B21C0BEBE5B9}" type="presParOf" srcId="{C39E258E-897B-4F6A-8938-944BC77B85AF}" destId="{F8A0ACCB-E01D-4E01-82A1-FBBADF64AC3F}" srcOrd="0" destOrd="0" presId="urn:microsoft.com/office/officeart/2018/2/layout/IconLabelDescriptionList"/>
    <dgm:cxn modelId="{88D46C9B-B89B-4E8E-8CE3-BF458ACA8E33}" type="presParOf" srcId="{C39E258E-897B-4F6A-8938-944BC77B85AF}" destId="{D41DBC10-4FBF-435D-B42D-AFD56CEA2F58}" srcOrd="1" destOrd="0" presId="urn:microsoft.com/office/officeart/2018/2/layout/IconLabelDescriptionList"/>
    <dgm:cxn modelId="{1F2B3DB8-EBA3-44C1-8094-A0D7AE3D2526}" type="presParOf" srcId="{C39E258E-897B-4F6A-8938-944BC77B85AF}" destId="{608C2304-DAFB-4E77-B3D1-017C4CA8A7B2}" srcOrd="2" destOrd="0" presId="urn:microsoft.com/office/officeart/2018/2/layout/IconLabelDescriptionList"/>
    <dgm:cxn modelId="{26E4CEDA-19D5-4F05-A0EF-179943763282}" type="presParOf" srcId="{C39E258E-897B-4F6A-8938-944BC77B85AF}" destId="{781266EC-D01C-465D-84A4-A0EB989FEA3A}" srcOrd="3" destOrd="0" presId="urn:microsoft.com/office/officeart/2018/2/layout/IconLabelDescriptionList"/>
    <dgm:cxn modelId="{806F4FA3-8775-48C8-BC7D-AF1FBE089DE4}" type="presParOf" srcId="{C39E258E-897B-4F6A-8938-944BC77B85AF}" destId="{3B24F6DD-79F4-41D6-A257-A760FBA20AD7}" srcOrd="4" destOrd="0" presId="urn:microsoft.com/office/officeart/2018/2/layout/IconLabelDescriptionList"/>
    <dgm:cxn modelId="{C72CC461-DDA0-41E8-B19F-DE21B50D94BE}" type="presParOf" srcId="{7ED1B807-B505-446E-AE3F-5BF054C90432}" destId="{94B5C189-1AC1-445D-B9C0-B4D41F2B36C9}" srcOrd="3" destOrd="0" presId="urn:microsoft.com/office/officeart/2018/2/layout/IconLabelDescriptionList"/>
    <dgm:cxn modelId="{383C97E1-3851-40E7-BE6A-068024B83E15}" type="presParOf" srcId="{7ED1B807-B505-446E-AE3F-5BF054C90432}" destId="{212DEE99-C68F-422F-A533-81A387EC9A34}" srcOrd="4" destOrd="0" presId="urn:microsoft.com/office/officeart/2018/2/layout/IconLabelDescriptionList"/>
    <dgm:cxn modelId="{12E07403-4C1A-4BDA-A496-1A8FD776C749}" type="presParOf" srcId="{212DEE99-C68F-422F-A533-81A387EC9A34}" destId="{1DB18231-89B7-462C-BB72-93AB781362A1}" srcOrd="0" destOrd="0" presId="urn:microsoft.com/office/officeart/2018/2/layout/IconLabelDescriptionList"/>
    <dgm:cxn modelId="{FAB247F0-7210-48E2-9AE4-26273B20C3DE}" type="presParOf" srcId="{212DEE99-C68F-422F-A533-81A387EC9A34}" destId="{E704BA32-7567-4311-8C2E-813D5E689A3F}" srcOrd="1" destOrd="0" presId="urn:microsoft.com/office/officeart/2018/2/layout/IconLabelDescriptionList"/>
    <dgm:cxn modelId="{EC70E707-2E15-4CB7-9D27-5B2B55B1329F}" type="presParOf" srcId="{212DEE99-C68F-422F-A533-81A387EC9A34}" destId="{660CF135-0631-4091-8366-5ADA490ABEEF}" srcOrd="2" destOrd="0" presId="urn:microsoft.com/office/officeart/2018/2/layout/IconLabelDescriptionList"/>
    <dgm:cxn modelId="{20D1B181-0157-4286-B03C-1B43AB5E6AD0}" type="presParOf" srcId="{212DEE99-C68F-422F-A533-81A387EC9A34}" destId="{AE45DF97-11D3-4D8C-A4BA-2FFAF6DB94D7}" srcOrd="3" destOrd="0" presId="urn:microsoft.com/office/officeart/2018/2/layout/IconLabelDescriptionList"/>
    <dgm:cxn modelId="{BA0D7DD2-0F86-4319-A773-39A30E063221}" type="presParOf" srcId="{212DEE99-C68F-422F-A533-81A387EC9A34}" destId="{A2B27F5D-04FF-4837-B8DD-3A7B144E0C8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C1539-8660-4980-A733-FACB99183C35}">
      <dsp:nvSpPr>
        <dsp:cNvPr id="0" name=""/>
        <dsp:cNvSpPr/>
      </dsp:nvSpPr>
      <dsp:spPr>
        <a:xfrm>
          <a:off x="134291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D4A11-99FD-46AB-9D16-A51FF006F93C}">
      <dsp:nvSpPr>
        <dsp:cNvPr id="0" name=""/>
        <dsp:cNvSpPr/>
      </dsp:nvSpPr>
      <dsp:spPr>
        <a:xfrm>
          <a:off x="615713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Added language to D.3 to require adequate security for the disbursements of loans or credit facilities.  This may include collateral, pledged revenue or other security instruments.</a:t>
          </a:r>
        </a:p>
      </dsp:txBody>
      <dsp:txXfrm>
        <a:off x="696297" y="538547"/>
        <a:ext cx="4171627" cy="2590157"/>
      </dsp:txXfrm>
    </dsp:sp>
    <dsp:sp modelId="{97FD06B9-A8BE-45D4-A5E1-350AE8780E37}">
      <dsp:nvSpPr>
        <dsp:cNvPr id="0" name=""/>
        <dsp:cNvSpPr/>
      </dsp:nvSpPr>
      <dsp:spPr>
        <a:xfrm>
          <a:off x="5429930" y="612"/>
          <a:ext cx="4332795" cy="27513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0724E-084B-48E0-959E-C6FF7D3548A5}">
      <dsp:nvSpPr>
        <dsp:cNvPr id="0" name=""/>
        <dsp:cNvSpPr/>
      </dsp:nvSpPr>
      <dsp:spPr>
        <a:xfrm>
          <a:off x="5911352" y="457963"/>
          <a:ext cx="4332795" cy="27513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Section D.7 establishes accounting requirements for credit facilities or loans, to ensure compliance with state accounting practices and GASB.</a:t>
          </a:r>
        </a:p>
      </dsp:txBody>
      <dsp:txXfrm>
        <a:off x="5991936" y="538547"/>
        <a:ext cx="4171627" cy="25901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CC1539-8660-4980-A733-FACB99183C35}">
      <dsp:nvSpPr>
        <dsp:cNvPr id="0" name=""/>
        <dsp:cNvSpPr/>
      </dsp:nvSpPr>
      <dsp:spPr>
        <a:xfrm>
          <a:off x="3437" y="1284173"/>
          <a:ext cx="2379052" cy="1443944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D4A11-99FD-46AB-9D16-A51FF006F93C}">
      <dsp:nvSpPr>
        <dsp:cNvPr id="0" name=""/>
        <dsp:cNvSpPr/>
      </dsp:nvSpPr>
      <dsp:spPr>
        <a:xfrm>
          <a:off x="256095" y="1524199"/>
          <a:ext cx="2379052" cy="14439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kern="1200" dirty="0"/>
            <a:t>Adds a requirement for agencies to use the DFA template for subrecipient agreements and contracts related to federal awards (1).</a:t>
          </a:r>
          <a:br>
            <a:rPr lang="en-US" sz="1200" b="1" kern="1200" dirty="0"/>
          </a:br>
          <a:r>
            <a:rPr lang="en-US" sz="1200" b="1" kern="1200" dirty="0">
              <a:solidFill>
                <a:srgbClr val="FF0000"/>
              </a:solidFill>
            </a:rPr>
            <a:t>2 CFR 200.331, 332,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0000"/>
              </a:solidFill>
            </a:rPr>
            <a:t>Appendix II</a:t>
          </a:r>
        </a:p>
      </dsp:txBody>
      <dsp:txXfrm>
        <a:off x="298387" y="1566491"/>
        <a:ext cx="2294468" cy="1359360"/>
      </dsp:txXfrm>
    </dsp:sp>
    <dsp:sp modelId="{97FD06B9-A8BE-45D4-A5E1-350AE8780E37}">
      <dsp:nvSpPr>
        <dsp:cNvPr id="0" name=""/>
        <dsp:cNvSpPr/>
      </dsp:nvSpPr>
      <dsp:spPr>
        <a:xfrm>
          <a:off x="2887806" y="1284173"/>
          <a:ext cx="2273928" cy="1443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D0724E-084B-48E0-959E-C6FF7D3548A5}">
      <dsp:nvSpPr>
        <dsp:cNvPr id="0" name=""/>
        <dsp:cNvSpPr/>
      </dsp:nvSpPr>
      <dsp:spPr>
        <a:xfrm>
          <a:off x="3140465" y="1524199"/>
          <a:ext cx="2273928" cy="14439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Defines the term “equipment” for state purposes (6).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0000"/>
              </a:solidFill>
            </a:rPr>
            <a:t>2 CFR 200.1, </a:t>
          </a:r>
          <a:br>
            <a:rPr lang="en-US" sz="1200" b="1" kern="1200" dirty="0">
              <a:solidFill>
                <a:srgbClr val="FF0000"/>
              </a:solidFill>
            </a:rPr>
          </a:br>
          <a:r>
            <a:rPr lang="en-US" sz="1200" b="1" kern="1200" dirty="0">
              <a:solidFill>
                <a:srgbClr val="FF0000"/>
              </a:solidFill>
            </a:rPr>
            <a:t>200.313, 200.436</a:t>
          </a:r>
        </a:p>
      </dsp:txBody>
      <dsp:txXfrm>
        <a:off x="3182757" y="1566491"/>
        <a:ext cx="2189344" cy="1359360"/>
      </dsp:txXfrm>
    </dsp:sp>
    <dsp:sp modelId="{59B7126F-B0AD-443D-8C2A-F9412D6231B6}">
      <dsp:nvSpPr>
        <dsp:cNvPr id="0" name=""/>
        <dsp:cNvSpPr/>
      </dsp:nvSpPr>
      <dsp:spPr>
        <a:xfrm>
          <a:off x="5667052" y="1284173"/>
          <a:ext cx="2330549" cy="1443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BC653C-DD0B-4283-A36B-576C3E5DD1E6}">
      <dsp:nvSpPr>
        <dsp:cNvPr id="0" name=""/>
        <dsp:cNvSpPr/>
      </dsp:nvSpPr>
      <dsp:spPr>
        <a:xfrm>
          <a:off x="5919711" y="1524199"/>
          <a:ext cx="2330549" cy="14439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Updates the single audit threshold to $1,000,000 (9).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0000"/>
              </a:solidFill>
            </a:rPr>
            <a:t>2 CFR 200.501(a)</a:t>
          </a:r>
        </a:p>
      </dsp:txBody>
      <dsp:txXfrm>
        <a:off x="5962003" y="1566491"/>
        <a:ext cx="2245965" cy="1359360"/>
      </dsp:txXfrm>
    </dsp:sp>
    <dsp:sp modelId="{9223315F-7035-4D75-A0B8-849C1C6AB22C}">
      <dsp:nvSpPr>
        <dsp:cNvPr id="0" name=""/>
        <dsp:cNvSpPr/>
      </dsp:nvSpPr>
      <dsp:spPr>
        <a:xfrm>
          <a:off x="8502919" y="1284173"/>
          <a:ext cx="2273928" cy="14439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AC07E-C97B-4D42-B28F-585AF84BCB77}">
      <dsp:nvSpPr>
        <dsp:cNvPr id="0" name=""/>
        <dsp:cNvSpPr/>
      </dsp:nvSpPr>
      <dsp:spPr>
        <a:xfrm>
          <a:off x="8755578" y="1524199"/>
          <a:ext cx="2273928" cy="14439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Mandates booking a 15% de minimis indirect cost rate unless a negotiated rate exists (9).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rgbClr val="FF0000"/>
              </a:solidFill>
            </a:rPr>
            <a:t>2 CFR 200.1 (MTDC),</a:t>
          </a:r>
          <a:br>
            <a:rPr lang="en-US" sz="1200" b="1" kern="1200" dirty="0">
              <a:solidFill>
                <a:srgbClr val="FF0000"/>
              </a:solidFill>
            </a:rPr>
          </a:br>
          <a:r>
            <a:rPr lang="en-US" sz="1200" b="1" kern="1200" dirty="0">
              <a:solidFill>
                <a:srgbClr val="FF0000"/>
              </a:solidFill>
            </a:rPr>
            <a:t>200.414(f)</a:t>
          </a:r>
        </a:p>
      </dsp:txBody>
      <dsp:txXfrm>
        <a:off x="8797870" y="1566491"/>
        <a:ext cx="2189344" cy="135936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0D22D-F678-47D5-9718-46E875129F5D}">
      <dsp:nvSpPr>
        <dsp:cNvPr id="0" name=""/>
        <dsp:cNvSpPr/>
      </dsp:nvSpPr>
      <dsp:spPr>
        <a:xfrm>
          <a:off x="684914" y="608721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3BE85-A6A4-425D-926F-A305033DED58}">
      <dsp:nvSpPr>
        <dsp:cNvPr id="0" name=""/>
        <dsp:cNvSpPr/>
      </dsp:nvSpPr>
      <dsp:spPr>
        <a:xfrm>
          <a:off x="918914" y="842721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F9169-BB44-4CD0-9376-D77BBAB049CC}">
      <dsp:nvSpPr>
        <dsp:cNvPr id="0" name=""/>
        <dsp:cNvSpPr/>
      </dsp:nvSpPr>
      <dsp:spPr>
        <a:xfrm>
          <a:off x="333914" y="2048721"/>
          <a:ext cx="1800000" cy="1535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The purpose of this new requirement is to ensure agencies are in compliance with 2 CFR 200 Appendix II, among other 2 CFR 200 guidelines. </a:t>
          </a:r>
        </a:p>
      </dsp:txBody>
      <dsp:txXfrm>
        <a:off x="333914" y="2048721"/>
        <a:ext cx="1800000" cy="1535361"/>
      </dsp:txXfrm>
    </dsp:sp>
    <dsp:sp modelId="{E11DB204-2B98-4114-A19F-6AF1D21A7955}">
      <dsp:nvSpPr>
        <dsp:cNvPr id="0" name=""/>
        <dsp:cNvSpPr/>
      </dsp:nvSpPr>
      <dsp:spPr>
        <a:xfrm>
          <a:off x="2799914" y="608721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4F9FDF-19C4-43DE-AD8A-411F00B61DE0}">
      <dsp:nvSpPr>
        <dsp:cNvPr id="0" name=""/>
        <dsp:cNvSpPr/>
      </dsp:nvSpPr>
      <dsp:spPr>
        <a:xfrm>
          <a:off x="3033914" y="842721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27A723-5A05-41B2-A7AE-A94247A14EA5}">
      <dsp:nvSpPr>
        <dsp:cNvPr id="0" name=""/>
        <dsp:cNvSpPr/>
      </dsp:nvSpPr>
      <dsp:spPr>
        <a:xfrm>
          <a:off x="2448914" y="2048721"/>
          <a:ext cx="1800000" cy="1535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Under Appendix II, every subaward and contract funded with Federal dollars must include specific provisions that are in line with the Uniform Guidance compliance requirements. </a:t>
          </a:r>
        </a:p>
      </dsp:txBody>
      <dsp:txXfrm>
        <a:off x="2448914" y="2048721"/>
        <a:ext cx="1800000" cy="1535361"/>
      </dsp:txXfrm>
    </dsp:sp>
    <dsp:sp modelId="{59544670-289B-4D17-B658-011F5B4D28B2}">
      <dsp:nvSpPr>
        <dsp:cNvPr id="0" name=""/>
        <dsp:cNvSpPr/>
      </dsp:nvSpPr>
      <dsp:spPr>
        <a:xfrm>
          <a:off x="4914914" y="608721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848B36-4BC4-4408-ABCC-79134E82976C}">
      <dsp:nvSpPr>
        <dsp:cNvPr id="0" name=""/>
        <dsp:cNvSpPr/>
      </dsp:nvSpPr>
      <dsp:spPr>
        <a:xfrm>
          <a:off x="5148914" y="842721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35358-EAD5-4519-8BBD-E4673CE0BCA4}">
      <dsp:nvSpPr>
        <dsp:cNvPr id="0" name=""/>
        <dsp:cNvSpPr/>
      </dsp:nvSpPr>
      <dsp:spPr>
        <a:xfrm>
          <a:off x="4563914" y="2048721"/>
          <a:ext cx="1800000" cy="1535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The goal is to create consistency across agencies and reduce audit and compliance risk by standardizing the required federal provisions and minimizing the chance of omissions.</a:t>
          </a:r>
        </a:p>
      </dsp:txBody>
      <dsp:txXfrm>
        <a:off x="4563914" y="2048721"/>
        <a:ext cx="1800000" cy="1535361"/>
      </dsp:txXfrm>
    </dsp:sp>
    <dsp:sp modelId="{93176968-6CE6-4BD9-80EF-1A43679E0630}">
      <dsp:nvSpPr>
        <dsp:cNvPr id="0" name=""/>
        <dsp:cNvSpPr/>
      </dsp:nvSpPr>
      <dsp:spPr>
        <a:xfrm>
          <a:off x="7029914" y="608721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F84C5D-1B49-4D27-8BDE-6271A890EAE1}">
      <dsp:nvSpPr>
        <dsp:cNvPr id="0" name=""/>
        <dsp:cNvSpPr/>
      </dsp:nvSpPr>
      <dsp:spPr>
        <a:xfrm>
          <a:off x="7263914" y="842721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430EF5-6170-4881-9579-25BA41F33272}">
      <dsp:nvSpPr>
        <dsp:cNvPr id="0" name=""/>
        <dsp:cNvSpPr/>
      </dsp:nvSpPr>
      <dsp:spPr>
        <a:xfrm>
          <a:off x="6678914" y="2048721"/>
          <a:ext cx="1800000" cy="1535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/>
            <a:t>This is to be applied PROSPECTIVELY – applicable to any awards signed in FY27 and forward.</a:t>
          </a:r>
        </a:p>
      </dsp:txBody>
      <dsp:txXfrm>
        <a:off x="6678914" y="2048721"/>
        <a:ext cx="1800000" cy="1535361"/>
      </dsp:txXfrm>
    </dsp:sp>
    <dsp:sp modelId="{71B30EBB-6711-4DC9-8BB1-CF2F325C7581}">
      <dsp:nvSpPr>
        <dsp:cNvPr id="0" name=""/>
        <dsp:cNvSpPr/>
      </dsp:nvSpPr>
      <dsp:spPr>
        <a:xfrm>
          <a:off x="9144914" y="608721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A8F560-96F7-47B8-97BA-8722840C9246}">
      <dsp:nvSpPr>
        <dsp:cNvPr id="0" name=""/>
        <dsp:cNvSpPr/>
      </dsp:nvSpPr>
      <dsp:spPr>
        <a:xfrm>
          <a:off x="9378914" y="842721"/>
          <a:ext cx="630000" cy="63000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43766E-481C-46E6-8A70-34DA6D29F711}">
      <dsp:nvSpPr>
        <dsp:cNvPr id="0" name=""/>
        <dsp:cNvSpPr/>
      </dsp:nvSpPr>
      <dsp:spPr>
        <a:xfrm>
          <a:off x="8793914" y="2048721"/>
          <a:ext cx="1800000" cy="15353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100" kern="1200" dirty="0"/>
            <a:t>As Federal regulations change, these templates will follow suit. Be diligent about identifying updates released by US OMB and NM DFA. OMB’s DRAFT does contain updates 200.327</a:t>
          </a:r>
        </a:p>
      </dsp:txBody>
      <dsp:txXfrm>
        <a:off x="8793914" y="2048721"/>
        <a:ext cx="1800000" cy="15353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DD0240-698C-4BC5-9DEE-DB0FCE367689}">
      <dsp:nvSpPr>
        <dsp:cNvPr id="0" name=""/>
        <dsp:cNvSpPr/>
      </dsp:nvSpPr>
      <dsp:spPr>
        <a:xfrm>
          <a:off x="988193" y="866591"/>
          <a:ext cx="1122944" cy="7239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5DAA55-AAC6-4D3E-9699-AB17AB5C104B}">
      <dsp:nvSpPr>
        <dsp:cNvPr id="0" name=""/>
        <dsp:cNvSpPr/>
      </dsp:nvSpPr>
      <dsp:spPr>
        <a:xfrm>
          <a:off x="11692" y="1696752"/>
          <a:ext cx="3208411" cy="1232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Download the required agreements from the DFA website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600" kern="1200" dirty="0"/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>
              <a:hlinkClick xmlns:r="http://schemas.openxmlformats.org/officeDocument/2006/relationships" r:id="rId2"/>
            </a:rPr>
            <a:t>Federal Grant Management Resources - New Mexico Department of Finance and Administration</a:t>
          </a:r>
          <a:endParaRPr lang="en-US" sz="1600" kern="1200" dirty="0"/>
        </a:p>
      </dsp:txBody>
      <dsp:txXfrm>
        <a:off x="11692" y="1696752"/>
        <a:ext cx="3208411" cy="1232444"/>
      </dsp:txXfrm>
    </dsp:sp>
    <dsp:sp modelId="{483937E5-550F-40BC-8BD1-F80E2ACD76ED}">
      <dsp:nvSpPr>
        <dsp:cNvPr id="0" name=""/>
        <dsp:cNvSpPr/>
      </dsp:nvSpPr>
      <dsp:spPr>
        <a:xfrm>
          <a:off x="11692" y="2990122"/>
          <a:ext cx="3208411" cy="89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A0ACCB-E01D-4E01-82A1-FBBADF64AC3F}">
      <dsp:nvSpPr>
        <dsp:cNvPr id="0" name=""/>
        <dsp:cNvSpPr/>
      </dsp:nvSpPr>
      <dsp:spPr>
        <a:xfrm>
          <a:off x="4868765" y="923151"/>
          <a:ext cx="1122944" cy="7239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8C2304-DAFB-4E77-B3D1-017C4CA8A7B2}">
      <dsp:nvSpPr>
        <dsp:cNvPr id="0" name=""/>
        <dsp:cNvSpPr/>
      </dsp:nvSpPr>
      <dsp:spPr>
        <a:xfrm>
          <a:off x="3847733" y="1748737"/>
          <a:ext cx="3208411" cy="1232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Current Awards</a:t>
          </a:r>
        </a:p>
      </dsp:txBody>
      <dsp:txXfrm>
        <a:off x="3847733" y="1748737"/>
        <a:ext cx="3208411" cy="1232444"/>
      </dsp:txXfrm>
    </dsp:sp>
    <dsp:sp modelId="{3B24F6DD-79F4-41D6-A257-A760FBA20AD7}">
      <dsp:nvSpPr>
        <dsp:cNvPr id="0" name=""/>
        <dsp:cNvSpPr/>
      </dsp:nvSpPr>
      <dsp:spPr>
        <a:xfrm>
          <a:off x="3826012" y="1883598"/>
          <a:ext cx="3208411" cy="89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Review current agreements and contracts for: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Contract vs. Subrecipient Determination documentation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Subrecipient Risk Assessment for each entity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Appendix II provisions.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Amend current agreements and contracts as necessary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See the DFA template </a:t>
          </a:r>
          <a:r>
            <a:rPr lang="en-US" sz="1600" kern="1200" dirty="0">
              <a:hlinkClick xmlns:r="http://schemas.openxmlformats.org/officeDocument/2006/relationships" r:id="rId2"/>
            </a:rPr>
            <a:t>to revise PSC agreements in alignment with Federal requirements 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</dsp:txBody>
      <dsp:txXfrm>
        <a:off x="3826012" y="1883598"/>
        <a:ext cx="3208411" cy="897962"/>
      </dsp:txXfrm>
    </dsp:sp>
    <dsp:sp modelId="{1DB18231-89B7-462C-BB72-93AB781362A1}">
      <dsp:nvSpPr>
        <dsp:cNvPr id="0" name=""/>
        <dsp:cNvSpPr/>
      </dsp:nvSpPr>
      <dsp:spPr>
        <a:xfrm>
          <a:off x="8650025" y="858338"/>
          <a:ext cx="1122944" cy="72392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0CF135-0631-4091-8366-5ADA490ABEEF}">
      <dsp:nvSpPr>
        <dsp:cNvPr id="0" name=""/>
        <dsp:cNvSpPr/>
      </dsp:nvSpPr>
      <dsp:spPr>
        <a:xfrm>
          <a:off x="7550593" y="1755712"/>
          <a:ext cx="3208411" cy="12324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600" kern="1200" dirty="0"/>
            <a:t>New Awards</a:t>
          </a:r>
        </a:p>
      </dsp:txBody>
      <dsp:txXfrm>
        <a:off x="7550593" y="1755712"/>
        <a:ext cx="3208411" cy="1232444"/>
      </dsp:txXfrm>
    </dsp:sp>
    <dsp:sp modelId="{A2B27F5D-04FF-4837-B8DD-3A7B144E0C83}">
      <dsp:nvSpPr>
        <dsp:cNvPr id="0" name=""/>
        <dsp:cNvSpPr/>
      </dsp:nvSpPr>
      <dsp:spPr>
        <a:xfrm>
          <a:off x="7484789" y="1915979"/>
          <a:ext cx="3208411" cy="89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/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Review the </a:t>
          </a:r>
          <a:r>
            <a:rPr lang="en-US" sz="1600" kern="1200" dirty="0" err="1"/>
            <a:t>NOFO</a:t>
          </a:r>
          <a:r>
            <a:rPr lang="en-US" sz="1600" kern="1200" dirty="0"/>
            <a:t>, </a:t>
          </a:r>
          <a:r>
            <a:rPr lang="en-US" sz="1600" kern="1200" dirty="0" err="1"/>
            <a:t>NoA</a:t>
          </a:r>
          <a:r>
            <a:rPr lang="en-US" sz="1600" kern="1200" dirty="0"/>
            <a:t>, and Terms and Conditions of new awards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Add </a:t>
          </a:r>
          <a:r>
            <a:rPr lang="en-US" sz="1600" kern="1200"/>
            <a:t>award-specific provisions </a:t>
          </a:r>
          <a:r>
            <a:rPr lang="en-US" sz="1600" kern="1200" dirty="0"/>
            <a:t>as an Exhibit </a:t>
          </a:r>
        </a:p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Consider implementing a Compliance Plan in addition to Subrecipient Agreements </a:t>
          </a:r>
        </a:p>
      </dsp:txBody>
      <dsp:txXfrm>
        <a:off x="7484789" y="1915979"/>
        <a:ext cx="3208411" cy="8979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256E6-AD03-86C6-B932-78E873946B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44F736-0084-A86B-258C-1BED8B4BA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F204A9-6B3E-70F4-5CE3-9536FFDF8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8C24B-1E63-5237-07C3-608A24B9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518126-5E89-D2A9-1BD9-290147770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09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4B236-3974-6946-D4D5-6D6A6CFA6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E61FF4-A771-A86F-8E69-C3489CB149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B32B9-93EB-6D4D-5F41-C0203056D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5DEF4-DC50-896C-4450-26150451A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911E1-8A95-C8FC-9C6E-86D995961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743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D44417-6F0E-E8F5-CB53-D7508F02B6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093AE1-7C2F-E826-FCDE-8CD71EE8F2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B787A-F5F5-C983-6A69-0C564F37C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2F961-43A5-2D23-F8F3-2E094260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25F22-9842-4C2A-04B2-C1FC8AB89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67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424D6-6113-4D7F-29F9-12A5E0E70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7CB89E-2520-2E8E-1379-79DCC9B0B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49B01-A821-772D-06B7-F621263E1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90F5CA-E81A-5E53-47D1-134E66A0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C7AEA-7130-D9D0-ADA4-8A545EE54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04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65475-E8F9-9302-FDF3-F0C00290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6388C-578F-FD47-C3F3-C6382E8B2F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F986C-A46D-C274-5330-BFCA5BFFC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C66E2-B535-468A-35FE-27C469632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F04313-0DFF-7613-A5D3-79E3FD3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508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9E397-84A6-5728-2CFF-A53EC3205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18CE2-56E9-FACD-0CC3-E1C871791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06F66D-539C-8D9B-34FA-281E9A733C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DA5BE-FEE4-2972-44CF-B42B6C045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A7C3D6-A89F-E071-DF84-2609D487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2ACD5-7560-9955-A7D2-F1C2126D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0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72BC3-4C4A-D585-AAE9-2D132141A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DD666C-609A-C8FF-C4F8-268C5CA1E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AD90A3-4AAC-C356-EACB-F65E2CE50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D153F1-25E9-AC64-A68C-3E6A64D8C0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313F08-8282-BF1F-2FF3-35DDB8EBE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0A89F2-226F-3854-5A3D-12E1BD569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E5A066-F8E6-46C4-5DCD-5048FA795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4042E8-81EC-FA4D-A8DB-0B4D635A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58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1C1D2-C06F-804A-97A5-1C3ACDDA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24CBA4-6D64-A1A2-D114-B4650D450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0D7DE-B09A-6301-3F9D-1BA801ED9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9EB424-3677-6F88-19D6-28008CCD6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9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F194E-D26C-D02D-28DF-60E0BC8FD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BB5BA1-FF53-EDDA-8846-27010E3FB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A075E5-A8C1-A2AE-2E57-CECB0AC4F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80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9D631-FA4A-4308-8D7A-E047CA950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3D303-D206-3C13-862F-E57BC2DF3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476E2E-A342-A689-010E-8F435E6AA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672501-74FE-DB14-B12D-84E86A5E3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74A199-3692-E800-0C13-AB125C2A0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9ACB61-C7B3-27AB-6240-2ABE6D38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19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0C0AB-CBD6-EEDE-6163-BC7194DB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47B1E1-3C0F-15B6-6BD2-7E819606A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F26FE5-5431-4B3C-EE14-0B07D690C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57885B-DF53-B120-3621-D8653D7F9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1CC9AB-AB5F-E270-13A9-E7BDCF4A5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9C8B8-F461-EF69-F0FF-A526ED65B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541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65102F-A16C-2414-3700-DE71B3E10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255D9-6B9D-37CE-4B7C-28097E36A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FBE87-E1AE-4910-FDAA-D11C3F1A4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F0FDB6-731C-4250-B407-6AE73DE15506}" type="datetimeFigureOut">
              <a:rPr lang="en-US" smtClean="0"/>
              <a:t>7/1/2026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13F86E-0B83-ED5A-E1A6-235B1678F6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301FE-F8C3-5E44-6792-38814395A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80A80E-C33A-4C60-8160-A06940BA2E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66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nmonesource.com/nmos/nmsa/en/item/4378/index.do#!fragment//BQCwhgziBcwMYgK4DsDWszIQewE4BUBTADwBdoByCgSgBpltTCIBFRQ3AT0otojlzYANkIDCSNNACEyPoTC4EbDtypyFCAMp5SAIW4AlAKIAZIwDUAggDlRR2qTAAjaKWxxq1I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F0A604E4-7307-451C-93BE-F1F7E1BF3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7F3A0AA-35E5-4085-942B-737839030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5282344"/>
            <a:ext cx="12191998" cy="1590742"/>
          </a:xfrm>
          <a:prstGeom prst="rect">
            <a:avLst/>
          </a:prstGeom>
          <a:gradFill>
            <a:gsLst>
              <a:gs pos="34000">
                <a:srgbClr val="000000">
                  <a:alpha val="96000"/>
                </a:srgbClr>
              </a:gs>
              <a:gs pos="100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02F5C38-C747-4173-ABBF-656E39E82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8115300" cy="1590742"/>
          </a:xfrm>
          <a:prstGeom prst="rect">
            <a:avLst/>
          </a:prstGeom>
          <a:gradFill>
            <a:gsLst>
              <a:gs pos="28000">
                <a:schemeClr val="accent1">
                  <a:lumMod val="75000"/>
                  <a:alpha val="59000"/>
                </a:schemeClr>
              </a:gs>
              <a:gs pos="100000">
                <a:srgbClr val="000000">
                  <a:alpha val="70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37EECFC-A684-4391-AE85-4CDAF5565F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4" y="5282344"/>
            <a:ext cx="12191998" cy="1590742"/>
          </a:xfrm>
          <a:prstGeom prst="rect">
            <a:avLst/>
          </a:prstGeom>
          <a:gradFill>
            <a:gsLst>
              <a:gs pos="0">
                <a:srgbClr val="000000">
                  <a:alpha val="71765"/>
                </a:srgbClr>
              </a:gs>
              <a:gs pos="100000">
                <a:schemeClr val="accent1">
                  <a:alpha val="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2B8E59-A226-9513-706D-247A00D98F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714" y="5490971"/>
            <a:ext cx="6962072" cy="1159200"/>
          </a:xfrm>
        </p:spPr>
        <p:txBody>
          <a:bodyPr anchor="ctr">
            <a:normAutofit/>
          </a:bodyPr>
          <a:lstStyle/>
          <a:p>
            <a:pPr algn="l"/>
            <a:r>
              <a:rPr lang="en-US" sz="4000">
                <a:solidFill>
                  <a:srgbClr val="FFFFFF"/>
                </a:solidFill>
              </a:rPr>
              <a:t>MAPs Update Fiscal Year 2027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BE718C-6A65-FAE4-E777-300480CA7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56522" y="5633765"/>
            <a:ext cx="3408555" cy="873612"/>
          </a:xfrm>
        </p:spPr>
        <p:txBody>
          <a:bodyPr anchor="ctr">
            <a:normAutofit/>
          </a:bodyPr>
          <a:lstStyle/>
          <a:p>
            <a:pPr algn="l"/>
            <a:r>
              <a:rPr lang="en-US" sz="2000">
                <a:solidFill>
                  <a:srgbClr val="FFFFFF"/>
                </a:solidFill>
              </a:rPr>
              <a:t>State Controller’s Office</a:t>
            </a:r>
          </a:p>
        </p:txBody>
      </p:sp>
      <p:pic>
        <p:nvPicPr>
          <p:cNvPr id="7" name="Picture 6" descr="Text&#10;&#10;AI-generated content may be incorrect.">
            <a:extLst>
              <a:ext uri="{FF2B5EF4-FFF2-40B4-BE49-F238E27FC236}">
                <a16:creationId xmlns:a16="http://schemas.microsoft.com/office/drawing/2014/main" id="{B5DBF7D6-30B1-B82A-1963-1C6264B22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35" y="1432677"/>
            <a:ext cx="11327549" cy="24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98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19AB13-FC97-BF19-7D54-FB96F5419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8E14B5-3868-2CEF-2BCA-97E0324A5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latin typeface="+mj-lt"/>
                <a:ea typeface="+mj-ea"/>
                <a:cs typeface="+mj-cs"/>
              </a:rPr>
              <a:t>FIN 9.3.D.3 &amp; 7</a:t>
            </a:r>
            <a:br>
              <a:rPr lang="en-US" sz="4800" kern="1200">
                <a:latin typeface="+mj-lt"/>
                <a:ea typeface="+mj-ea"/>
                <a:cs typeface="+mj-cs"/>
              </a:rPr>
            </a:br>
            <a:r>
              <a:rPr lang="en-US" sz="4800" kern="1200">
                <a:latin typeface="+mj-lt"/>
                <a:ea typeface="+mj-ea"/>
                <a:cs typeface="+mj-cs"/>
              </a:rPr>
              <a:t>State Appropriations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8AEC77FC-1828-95B5-FBED-13432CF1E8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526395"/>
              </p:ext>
            </p:extLst>
          </p:nvPr>
        </p:nvGraphicFramePr>
        <p:xfrm>
          <a:off x="904602" y="3017519"/>
          <a:ext cx="1037844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1022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AE73E1-4A72-622C-53E3-495A47CE4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2215C6C6-E45C-4179-9FC1-E8A4C1D47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156472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466344"/>
            <a:ext cx="11111729" cy="591782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CEA768-C557-1CE6-08B6-B2D38E8324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10173010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latin typeface="+mj-lt"/>
                <a:ea typeface="+mj-ea"/>
                <a:cs typeface="+mj-cs"/>
              </a:rPr>
              <a:t>FIN 9.4.D.1, 6 &amp; 9</a:t>
            </a:r>
            <a:br>
              <a:rPr lang="en-US" sz="4800" kern="1200" dirty="0">
                <a:latin typeface="+mj-lt"/>
                <a:ea typeface="+mj-ea"/>
                <a:cs typeface="+mj-cs"/>
              </a:rPr>
            </a:br>
            <a:r>
              <a:rPr lang="en-US" sz="4800" kern="1200" dirty="0">
                <a:latin typeface="+mj-lt"/>
                <a:ea typeface="+mj-ea"/>
                <a:cs typeface="+mj-cs"/>
              </a:rPr>
              <a:t>Federal Grant Policy</a:t>
            </a:r>
          </a:p>
        </p:txBody>
      </p:sp>
      <p:graphicFrame>
        <p:nvGraphicFramePr>
          <p:cNvPr id="33" name="Content Placeholder 2">
            <a:extLst>
              <a:ext uri="{FF2B5EF4-FFF2-40B4-BE49-F238E27FC236}">
                <a16:creationId xmlns:a16="http://schemas.microsoft.com/office/drawing/2014/main" id="{09FE9886-82FB-D24C-23E8-7C3400B4F3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2913109"/>
              </p:ext>
            </p:extLst>
          </p:nvPr>
        </p:nvGraphicFramePr>
        <p:xfrm>
          <a:off x="579528" y="1975104"/>
          <a:ext cx="11032944" cy="4252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4736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2F64E2-178A-8CDE-90FC-2131D0C7C0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3" r="5769"/>
          <a:stretch>
            <a:fillRect/>
          </a:stretch>
        </p:blipFill>
        <p:spPr>
          <a:xfrm>
            <a:off x="6405899" y="185285"/>
            <a:ext cx="5619750" cy="61635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436E48-F32B-BD9B-64B2-A1E417ED71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11" r="1771"/>
          <a:stretch>
            <a:fillRect/>
          </a:stretch>
        </p:blipFill>
        <p:spPr>
          <a:xfrm>
            <a:off x="0" y="509180"/>
            <a:ext cx="6325508" cy="583964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D4E6E24-5794-AD70-B763-995A8601043C}"/>
              </a:ext>
            </a:extLst>
          </p:cNvPr>
          <p:cNvCxnSpPr/>
          <p:nvPr/>
        </p:nvCxnSpPr>
        <p:spPr>
          <a:xfrm>
            <a:off x="6325508" y="-14229"/>
            <a:ext cx="0" cy="688645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7743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C69537-E4CF-2D46-74DD-7D732C4F5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 fontScale="90000"/>
          </a:bodyPr>
          <a:lstStyle/>
          <a:p>
            <a:r>
              <a:rPr lang="en-US" sz="2500" dirty="0" err="1">
                <a:solidFill>
                  <a:srgbClr val="FFFFFF"/>
                </a:solidFill>
              </a:rPr>
              <a:t>MAPs</a:t>
            </a:r>
            <a:r>
              <a:rPr lang="en-US" sz="2500" dirty="0">
                <a:solidFill>
                  <a:srgbClr val="FFFFFF"/>
                </a:solidFill>
              </a:rPr>
              <a:t> 9.4(D)(1) Pre-Award Requirements</a:t>
            </a:r>
            <a:br>
              <a:rPr lang="en-US" sz="2500" dirty="0">
                <a:solidFill>
                  <a:srgbClr val="FFFFFF"/>
                </a:solidFill>
              </a:rPr>
            </a:br>
            <a:r>
              <a:rPr lang="en-US" sz="2500" dirty="0">
                <a:solidFill>
                  <a:srgbClr val="FFFFFF"/>
                </a:solidFill>
              </a:rPr>
              <a:t>Use of subrecipient agreements, cooperative agreements, fixed amount awards, and contracts.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FC5FC76-4D11-9B2D-BCE6-0C75E70A6E2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5664206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942D98B4-6B0E-24F9-CB0D-48C5D5400B8C}"/>
              </a:ext>
            </a:extLst>
          </p:cNvPr>
          <p:cNvSpPr txBox="1"/>
          <p:nvPr/>
        </p:nvSpPr>
        <p:spPr>
          <a:xfrm>
            <a:off x="288139" y="1924820"/>
            <a:ext cx="116396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MANDATORY</a:t>
            </a:r>
            <a:r>
              <a:rPr lang="en-US" sz="2400" b="1" dirty="0"/>
              <a:t> Subrecipient Grant Agreement and Subcontractor Award Templates</a:t>
            </a:r>
          </a:p>
        </p:txBody>
      </p:sp>
    </p:spTree>
    <p:extLst>
      <p:ext uri="{BB962C8B-B14F-4D97-AF65-F5344CB8AC3E}">
        <p14:creationId xmlns:p14="http://schemas.microsoft.com/office/powerpoint/2010/main" val="2522796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AEC413-3EF1-1EBB-8888-9889C6D44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400" dirty="0" err="1">
                <a:solidFill>
                  <a:srgbClr val="FFFFFF"/>
                </a:solidFill>
              </a:rPr>
              <a:t>MAPs</a:t>
            </a:r>
            <a:r>
              <a:rPr lang="en-US" sz="3400" dirty="0">
                <a:solidFill>
                  <a:srgbClr val="FFFFFF"/>
                </a:solidFill>
              </a:rPr>
              <a:t> 9.4(D)(1) Pre-Award Requirements</a:t>
            </a:r>
            <a:endParaRPr lang="en-US" sz="34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A4ECD-BB5C-3FB4-F564-BF7286368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350" y="2318197"/>
            <a:ext cx="11300031" cy="4023336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000" dirty="0"/>
              <a:t>Modifications are permitted only to meet specific requirements set forth by federal awarding agencies or programs and must retain all DFA-required provisions.</a:t>
            </a:r>
          </a:p>
          <a:p>
            <a:r>
              <a:rPr lang="en-US" sz="2000" dirty="0"/>
              <a:t>Exhibits are to be adapted and/or added to the specific award, grant provisions, and relevant parts of Part 200, which can vary depending on the funding type. </a:t>
            </a:r>
          </a:p>
          <a:p>
            <a:pPr lvl="1"/>
            <a:r>
              <a:rPr lang="en-US" sz="2000" dirty="0"/>
              <a:t>Examples for Subrecipient Agreements:</a:t>
            </a:r>
          </a:p>
          <a:p>
            <a:pPr lvl="2"/>
            <a:r>
              <a:rPr lang="en-US" dirty="0"/>
              <a:t>Include a section related to Cost Share requirements in the Scope of Work Exhibit</a:t>
            </a:r>
          </a:p>
          <a:p>
            <a:pPr lvl="2"/>
            <a:r>
              <a:rPr lang="en-US" dirty="0"/>
              <a:t>Include an additional Exhibit for your agency’s Subrecipient Monitoring Policy </a:t>
            </a:r>
          </a:p>
          <a:p>
            <a:pPr lvl="2"/>
            <a:r>
              <a:rPr lang="en-US" dirty="0"/>
              <a:t>Include an additional Exhibit for Subrecipient Reporting requirements</a:t>
            </a:r>
          </a:p>
          <a:p>
            <a:pPr lvl="2"/>
            <a:r>
              <a:rPr lang="en-US" dirty="0"/>
              <a:t>Include an additional Exhibit for Special Conditions</a:t>
            </a:r>
          </a:p>
          <a:p>
            <a:pPr lvl="1"/>
            <a:r>
              <a:rPr lang="en-US" dirty="0"/>
              <a:t>Examples for Subcontracts</a:t>
            </a:r>
          </a:p>
          <a:p>
            <a:pPr lvl="2"/>
            <a:r>
              <a:rPr lang="en-US" dirty="0"/>
              <a:t>Include an additional Exhibit for Mandatory Federal Provisions Exhibit based on the Federal awarding agency or program (at a minimum must comply with Appendix II of Part 200)</a:t>
            </a:r>
          </a:p>
          <a:p>
            <a:r>
              <a:rPr lang="en-US" sz="2000" dirty="0"/>
              <a:t>Red Font – add or remove as applicable (i.e. Insurance).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5A3813-413A-2C48-EEC6-4977E79F319D}"/>
              </a:ext>
            </a:extLst>
          </p:cNvPr>
          <p:cNvSpPr txBox="1"/>
          <p:nvPr/>
        </p:nvSpPr>
        <p:spPr>
          <a:xfrm>
            <a:off x="3647743" y="1726982"/>
            <a:ext cx="48965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Modifications to the Template</a:t>
            </a:r>
          </a:p>
        </p:txBody>
      </p:sp>
    </p:spTree>
    <p:extLst>
      <p:ext uri="{BB962C8B-B14F-4D97-AF65-F5344CB8AC3E}">
        <p14:creationId xmlns:p14="http://schemas.microsoft.com/office/powerpoint/2010/main" val="3583224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0122FC-4C06-059E-1ABC-E021EA4C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3400" dirty="0" err="1">
                <a:solidFill>
                  <a:srgbClr val="FFFFFF"/>
                </a:solidFill>
              </a:rPr>
              <a:t>MAPs</a:t>
            </a:r>
            <a:r>
              <a:rPr lang="en-US" sz="3400" dirty="0">
                <a:solidFill>
                  <a:srgbClr val="FFFFFF"/>
                </a:solidFill>
              </a:rPr>
              <a:t> 9.4(D)(1) Pre-Award Requirements</a:t>
            </a:r>
            <a:br>
              <a:rPr lang="en-US" sz="3400" dirty="0">
                <a:solidFill>
                  <a:srgbClr val="FFFFFF"/>
                </a:solidFill>
              </a:rPr>
            </a:br>
            <a:r>
              <a:rPr lang="en-US" sz="3400" b="1" dirty="0">
                <a:solidFill>
                  <a:srgbClr val="FFFFFF"/>
                </a:solidFill>
              </a:rPr>
              <a:t>In Addition to the Template</a:t>
            </a:r>
            <a:endParaRPr lang="en-US" sz="3400" dirty="0">
              <a:solidFill>
                <a:srgbClr val="FFFFFF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89BCA71-97B4-6638-18ED-4F7CB0D4D1B3}"/>
              </a:ext>
            </a:extLst>
          </p:cNvPr>
          <p:cNvSpPr txBox="1">
            <a:spLocks/>
          </p:cNvSpPr>
          <p:nvPr/>
        </p:nvSpPr>
        <p:spPr>
          <a:xfrm>
            <a:off x="576415" y="2353581"/>
            <a:ext cx="11039166" cy="486778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Subrecipient vs. Contractor Determination (Required)</a:t>
            </a:r>
          </a:p>
          <a:p>
            <a:r>
              <a:rPr lang="en-US" dirty="0"/>
              <a:t>Subcontracts:</a:t>
            </a:r>
          </a:p>
          <a:p>
            <a:pPr lvl="1"/>
            <a:r>
              <a:rPr lang="en-US" dirty="0">
                <a:hlinkClick r:id="rId2"/>
              </a:rPr>
              <a:t>NM State Procurement Code </a:t>
            </a:r>
            <a:r>
              <a:rPr lang="en-US" dirty="0"/>
              <a:t>requirements &amp; documentation </a:t>
            </a:r>
          </a:p>
          <a:p>
            <a:r>
              <a:rPr lang="en-US" dirty="0"/>
              <a:t>Subrecipients:</a:t>
            </a:r>
          </a:p>
          <a:p>
            <a:pPr lvl="1"/>
            <a:r>
              <a:rPr lang="en-US" dirty="0"/>
              <a:t>Risk Assessment for each subrecipient (Required)</a:t>
            </a:r>
          </a:p>
          <a:p>
            <a:pPr lvl="1"/>
            <a:r>
              <a:rPr lang="en-US" dirty="0"/>
              <a:t>Compliance Plan (Recommended)</a:t>
            </a:r>
          </a:p>
          <a:p>
            <a:pPr lvl="2"/>
            <a:r>
              <a:rPr lang="en-US" dirty="0"/>
              <a:t>It is a living document in tandem with the agreement that identifies the HOW.</a:t>
            </a:r>
          </a:p>
          <a:p>
            <a:pPr lvl="2"/>
            <a:r>
              <a:rPr lang="en-US" dirty="0"/>
              <a:t>This can include a written narrative of HOW the entity plans to comply with the requirements in the Template, the entity’s Internal Controls, and project and reporting timelines. </a:t>
            </a:r>
          </a:p>
          <a:p>
            <a:pPr lvl="2"/>
            <a:r>
              <a:rPr lang="en-US" dirty="0"/>
              <a:t>A Compliance Plan can assist the subrecipient by identifying in clear language the expectations of the award</a:t>
            </a:r>
          </a:p>
          <a:p>
            <a:pPr lvl="2"/>
            <a:r>
              <a:rPr lang="en-US" dirty="0"/>
              <a:t>A Compliance Plan can assist the Agency program staff with subrecipient monitoring, desk reviews, audits, etc.</a:t>
            </a:r>
          </a:p>
          <a:p>
            <a:pPr lvl="2"/>
            <a:r>
              <a:rPr lang="en-US" dirty="0"/>
              <a:t>Examples of Compliance Plan contents:</a:t>
            </a:r>
          </a:p>
          <a:p>
            <a:pPr lvl="3"/>
            <a:r>
              <a:rPr lang="en-US" dirty="0"/>
              <a:t>Please identify your plan to track and submit financial data and other cost information that demonstrates cost-effective practices and ties to program performance goals.</a:t>
            </a:r>
          </a:p>
          <a:p>
            <a:pPr lvl="3"/>
            <a:r>
              <a:rPr lang="en-US" dirty="0"/>
              <a:t>Please identify your existing internal controls for the following: Evaluating and Monitoring Subcontractor compliance; Compliance with Federal statutes, regulations, &amp; terms and conditions of the Grant Agreement</a:t>
            </a:r>
          </a:p>
          <a:p>
            <a:pPr lvl="3"/>
            <a:r>
              <a:rPr lang="en-US" dirty="0"/>
              <a:t>Please identify the written procurement procedures your entity will follow.</a:t>
            </a:r>
          </a:p>
          <a:p>
            <a:pPr lvl="3"/>
            <a:r>
              <a:rPr lang="en-US" dirty="0"/>
              <a:t>Please provide a project timeline, identifying all necessary administrative actions to project completion.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D0390-6034-2643-B42C-B13AD1DCD07B}"/>
              </a:ext>
            </a:extLst>
          </p:cNvPr>
          <p:cNvSpPr txBox="1"/>
          <p:nvPr/>
        </p:nvSpPr>
        <p:spPr>
          <a:xfrm>
            <a:off x="4104309" y="1759384"/>
            <a:ext cx="3983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In Addition to the Template</a:t>
            </a:r>
          </a:p>
        </p:txBody>
      </p:sp>
    </p:spTree>
    <p:extLst>
      <p:ext uri="{BB962C8B-B14F-4D97-AF65-F5344CB8AC3E}">
        <p14:creationId xmlns:p14="http://schemas.microsoft.com/office/powerpoint/2010/main" val="3606661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535FF-7621-D00A-2A63-3000C3CFF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64EF60-006D-5CDE-7525-16B09C702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What now?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5915EF4-9585-6552-9DE9-79BF7ED09F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484538"/>
              </p:ext>
            </p:extLst>
          </p:nvPr>
        </p:nvGraphicFramePr>
        <p:xfrm>
          <a:off x="644056" y="1064037"/>
          <a:ext cx="10771564" cy="47299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435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B1678BACE36644BA331367A0332F35A" ma:contentTypeVersion="7" ma:contentTypeDescription="Create a new document." ma:contentTypeScope="" ma:versionID="6603f4b22cbc6685d357f288e1da557a">
  <xsd:schema xmlns:xsd="http://www.w3.org/2001/XMLSchema" xmlns:xs="http://www.w3.org/2001/XMLSchema" xmlns:p="http://schemas.microsoft.com/office/2006/metadata/properties" xmlns:ns2="65e76b2a-4b28-423a-ab78-64b215c6814a" targetNamespace="http://schemas.microsoft.com/office/2006/metadata/properties" ma:root="true" ma:fieldsID="c6656d3b5ab793764a23e904c884aa85" ns2:_="">
    <xsd:import namespace="65e76b2a-4b28-423a-ab78-64b215c6814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e76b2a-4b28-423a-ab78-64b215c68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F40C58E-F948-4033-8414-D90CEED4C901}"/>
</file>

<file path=customXml/itemProps2.xml><?xml version="1.0" encoding="utf-8"?>
<ds:datastoreItem xmlns:ds="http://schemas.openxmlformats.org/officeDocument/2006/customXml" ds:itemID="{4A626ED7-60A1-4756-AB18-76BF7042B118}"/>
</file>

<file path=customXml/itemProps3.xml><?xml version="1.0" encoding="utf-8"?>
<ds:datastoreItem xmlns:ds="http://schemas.openxmlformats.org/officeDocument/2006/customXml" ds:itemID="{608C7320-E0D6-415D-AFFB-13B01B95FEF4}"/>
</file>

<file path=docMetadata/LabelInfo.xml><?xml version="1.0" encoding="utf-8"?>
<clbl:labelList xmlns:clbl="http://schemas.microsoft.com/office/2020/mipLabelMetadata">
  <clbl:label id="{04aa6bf4-d436-426f-bfa4-04b7a70e60ff}" enabled="0" method="" siteId="{04aa6bf4-d436-426f-bfa4-04b7a70e60f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829</Words>
  <Application>Microsoft Office PowerPoint</Application>
  <PresentationFormat>Widescreen</PresentationFormat>
  <Paragraphs>68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MAPs Update Fiscal Year 2027</vt:lpstr>
      <vt:lpstr>FIN 9.3.D.3 &amp; 7 State Appropriations</vt:lpstr>
      <vt:lpstr>FIN 9.4.D.1, 6 &amp; 9 Federal Grant Policy</vt:lpstr>
      <vt:lpstr>PowerPoint Presentation</vt:lpstr>
      <vt:lpstr>MAPs 9.4(D)(1) Pre-Award Requirements Use of subrecipient agreements, cooperative agreements, fixed amount awards, and contracts.</vt:lpstr>
      <vt:lpstr>MAPs 9.4(D)(1) Pre-Award Requirements</vt:lpstr>
      <vt:lpstr>MAPs 9.4(D)(1) Pre-Award Requirements In Addition to the Template</vt:lpstr>
      <vt:lpstr>What now?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Melhoff, Mark S, DFA</dc:creator>
  <cp:lastModifiedBy>Conley, Lauren, DFA</cp:lastModifiedBy>
  <cp:revision>6</cp:revision>
  <dcterms:created xsi:type="dcterms:W3CDTF">2025-06-10T13:01:41Z</dcterms:created>
  <dcterms:modified xsi:type="dcterms:W3CDTF">2026-07-01T14:25:59Z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0x0101006B1678BACE36644BA331367A0332F35A</vt:lpwstr>
  </property>
</Properties>
</file>