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4"/>
  </p:sldMasterIdLst>
  <p:notesMasterIdLst>
    <p:notesMasterId r:id="rId34"/>
  </p:notesMasterIdLst>
  <p:handoutMasterIdLst>
    <p:handoutMasterId r:id="rId35"/>
  </p:handoutMasterIdLst>
  <p:sldIdLst>
    <p:sldId id="257" r:id="rId5"/>
    <p:sldId id="309" r:id="rId6"/>
    <p:sldId id="272" r:id="rId7"/>
    <p:sldId id="316" r:id="rId8"/>
    <p:sldId id="311" r:id="rId9"/>
    <p:sldId id="312" r:id="rId10"/>
    <p:sldId id="307" r:id="rId11"/>
    <p:sldId id="294" r:id="rId12"/>
    <p:sldId id="279" r:id="rId13"/>
    <p:sldId id="284" r:id="rId14"/>
    <p:sldId id="308" r:id="rId15"/>
    <p:sldId id="313" r:id="rId16"/>
    <p:sldId id="297" r:id="rId17"/>
    <p:sldId id="300" r:id="rId18"/>
    <p:sldId id="287" r:id="rId19"/>
    <p:sldId id="310" r:id="rId20"/>
    <p:sldId id="299" r:id="rId21"/>
    <p:sldId id="289" r:id="rId22"/>
    <p:sldId id="290" r:id="rId23"/>
    <p:sldId id="315" r:id="rId24"/>
    <p:sldId id="288" r:id="rId25"/>
    <p:sldId id="291" r:id="rId26"/>
    <p:sldId id="293" r:id="rId27"/>
    <p:sldId id="317" r:id="rId28"/>
    <p:sldId id="318" r:id="rId29"/>
    <p:sldId id="319" r:id="rId30"/>
    <p:sldId id="320" r:id="rId31"/>
    <p:sldId id="321" r:id="rId32"/>
    <p:sldId id="322" r:id="rId33"/>
  </p:sldIdLst>
  <p:sldSz cx="12188825"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C6430E"/>
    <a:srgbClr val="135316"/>
    <a:srgbClr val="0F0B5B"/>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3316" autoAdjust="0"/>
  </p:normalViewPr>
  <p:slideViewPr>
    <p:cSldViewPr>
      <p:cViewPr varScale="1">
        <p:scale>
          <a:sx n="79" d="100"/>
          <a:sy n="79" d="100"/>
        </p:scale>
        <p:origin x="110" y="77"/>
      </p:cViewPr>
      <p:guideLst>
        <p:guide pos="3839"/>
        <p:guide orient="horz" pos="2160"/>
      </p:guideLst>
    </p:cSldViewPr>
  </p:slideViewPr>
  <p:notesTextViewPr>
    <p:cViewPr>
      <p:scale>
        <a:sx n="3" d="2"/>
        <a:sy n="3" d="2"/>
      </p:scale>
      <p:origin x="0" y="0"/>
    </p:cViewPr>
  </p:notesTextViewPr>
  <p:notesViewPr>
    <p:cSldViewPr>
      <p:cViewPr varScale="1">
        <p:scale>
          <a:sx n="97" d="100"/>
          <a:sy n="97" d="100"/>
        </p:scale>
        <p:origin x="361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194" tIns="47597" rIns="95194" bIns="47597" rtlCol="0"/>
          <a:lstStyle>
            <a:lvl1pPr algn="l">
              <a:defRPr sz="1200"/>
            </a:lvl1pPr>
          </a:lstStyle>
          <a:p>
            <a:endParaRPr dirty="0"/>
          </a:p>
        </p:txBody>
      </p:sp>
      <p:sp>
        <p:nvSpPr>
          <p:cNvPr id="3" name="Date Placeholder 2"/>
          <p:cNvSpPr>
            <a:spLocks noGrp="1"/>
          </p:cNvSpPr>
          <p:nvPr>
            <p:ph type="dt" sz="quarter" idx="1"/>
          </p:nvPr>
        </p:nvSpPr>
        <p:spPr>
          <a:xfrm>
            <a:off x="4143587" y="0"/>
            <a:ext cx="3169920" cy="480060"/>
          </a:xfrm>
          <a:prstGeom prst="rect">
            <a:avLst/>
          </a:prstGeom>
        </p:spPr>
        <p:txBody>
          <a:bodyPr vert="horz" lIns="95194" tIns="47597" rIns="95194" bIns="47597" rtlCol="0"/>
          <a:lstStyle>
            <a:lvl1pPr algn="r">
              <a:defRPr sz="1200"/>
            </a:lvl1pPr>
          </a:lstStyle>
          <a:p>
            <a:fld id="{BA5A207F-0F91-42F2-96D0-049C6003623B}" type="datetimeFigureOut">
              <a:rPr lang="en-US"/>
              <a:t>5/28/2026</a:t>
            </a:fld>
            <a:endParaRPr dirty="0"/>
          </a:p>
        </p:txBody>
      </p:sp>
      <p:sp>
        <p:nvSpPr>
          <p:cNvPr id="4" name="Footer Placeholder 3"/>
          <p:cNvSpPr>
            <a:spLocks noGrp="1"/>
          </p:cNvSpPr>
          <p:nvPr>
            <p:ph type="ftr" sz="quarter" idx="2"/>
          </p:nvPr>
        </p:nvSpPr>
        <p:spPr>
          <a:xfrm>
            <a:off x="0" y="9119473"/>
            <a:ext cx="3169920" cy="480060"/>
          </a:xfrm>
          <a:prstGeom prst="rect">
            <a:avLst/>
          </a:prstGeom>
        </p:spPr>
        <p:txBody>
          <a:bodyPr vert="horz" lIns="95194" tIns="47597" rIns="95194" bIns="47597" rtlCol="0" anchor="b"/>
          <a:lstStyle>
            <a:lvl1pPr algn="l">
              <a:defRPr sz="1200"/>
            </a:lvl1pPr>
          </a:lstStyle>
          <a:p>
            <a:endParaRPr dirty="0"/>
          </a:p>
        </p:txBody>
      </p:sp>
      <p:sp>
        <p:nvSpPr>
          <p:cNvPr id="5" name="Slide Number Placeholder 4"/>
          <p:cNvSpPr>
            <a:spLocks noGrp="1"/>
          </p:cNvSpPr>
          <p:nvPr>
            <p:ph type="sldNum" sz="quarter" idx="3"/>
          </p:nvPr>
        </p:nvSpPr>
        <p:spPr>
          <a:xfrm>
            <a:off x="4143587" y="9119473"/>
            <a:ext cx="3169920" cy="480060"/>
          </a:xfrm>
          <a:prstGeom prst="rect">
            <a:avLst/>
          </a:prstGeom>
        </p:spPr>
        <p:txBody>
          <a:bodyPr vert="horz" lIns="95194" tIns="47597" rIns="95194" bIns="47597" rtlCol="0" anchor="b"/>
          <a:lstStyle>
            <a:lvl1pPr algn="r">
              <a:defRPr sz="1200"/>
            </a:lvl1pPr>
          </a:lstStyle>
          <a:p>
            <a:fld id="{9C567D4A-04CB-4EDF-8FB1-342A02FC8EC5}" type="slidenum">
              <a:rPr/>
              <a:t>‹#›</a:t>
            </a:fld>
            <a:endParaRPr dirty="0"/>
          </a:p>
        </p:txBody>
      </p:sp>
    </p:spTree>
    <p:extLst>
      <p:ext uri="{BB962C8B-B14F-4D97-AF65-F5344CB8AC3E}">
        <p14:creationId xmlns:p14="http://schemas.microsoft.com/office/powerpoint/2010/main" val="1580125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194" tIns="47597" rIns="95194" bIns="47597" rtlCol="0"/>
          <a:lstStyle>
            <a:lvl1pPr algn="l">
              <a:defRPr sz="1200"/>
            </a:lvl1pPr>
          </a:lstStyle>
          <a:p>
            <a:endParaRPr dirty="0"/>
          </a:p>
        </p:txBody>
      </p:sp>
      <p:sp>
        <p:nvSpPr>
          <p:cNvPr id="3" name="Date Placeholder 2"/>
          <p:cNvSpPr>
            <a:spLocks noGrp="1"/>
          </p:cNvSpPr>
          <p:nvPr>
            <p:ph type="dt" idx="1"/>
          </p:nvPr>
        </p:nvSpPr>
        <p:spPr>
          <a:xfrm>
            <a:off x="4143587" y="0"/>
            <a:ext cx="3169920" cy="480060"/>
          </a:xfrm>
          <a:prstGeom prst="rect">
            <a:avLst/>
          </a:prstGeom>
        </p:spPr>
        <p:txBody>
          <a:bodyPr vert="horz" lIns="95194" tIns="47597" rIns="95194" bIns="47597" rtlCol="0"/>
          <a:lstStyle>
            <a:lvl1pPr algn="r">
              <a:defRPr sz="1200"/>
            </a:lvl1pPr>
          </a:lstStyle>
          <a:p>
            <a:fld id="{48CC13F5-F2B1-464B-BE8F-27ABFBD2FBDE}" type="datetimeFigureOut">
              <a:rPr lang="en-US"/>
              <a:t>5/27/2026</a:t>
            </a:fld>
            <a:endParaRPr dirty="0"/>
          </a:p>
        </p:txBody>
      </p:sp>
      <p:sp>
        <p:nvSpPr>
          <p:cNvPr id="4" name="Slide Image Placeholder 3"/>
          <p:cNvSpPr>
            <a:spLocks noGrp="1" noRot="1" noChangeAspect="1"/>
          </p:cNvSpPr>
          <p:nvPr>
            <p:ph type="sldImg" idx="2"/>
          </p:nvPr>
        </p:nvSpPr>
        <p:spPr>
          <a:xfrm>
            <a:off x="458788" y="719138"/>
            <a:ext cx="6397625" cy="3600450"/>
          </a:xfrm>
          <a:prstGeom prst="rect">
            <a:avLst/>
          </a:prstGeom>
          <a:noFill/>
          <a:ln w="12700">
            <a:solidFill>
              <a:prstClr val="black"/>
            </a:solidFill>
          </a:ln>
        </p:spPr>
        <p:txBody>
          <a:bodyPr vert="horz" lIns="95194" tIns="47597" rIns="95194" bIns="47597" rtlCol="0" anchor="ctr"/>
          <a:lstStyle/>
          <a:p>
            <a:endParaRPr dirty="0"/>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5194" tIns="47597" rIns="95194" bIns="47597"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9119473"/>
            <a:ext cx="3169920" cy="480060"/>
          </a:xfrm>
          <a:prstGeom prst="rect">
            <a:avLst/>
          </a:prstGeom>
        </p:spPr>
        <p:txBody>
          <a:bodyPr vert="horz" lIns="95194" tIns="47597" rIns="95194" bIns="47597" rtlCol="0" anchor="b"/>
          <a:lstStyle>
            <a:lvl1pPr algn="l">
              <a:defRPr sz="1200"/>
            </a:lvl1pPr>
          </a:lstStyle>
          <a:p>
            <a:endParaRPr dirty="0"/>
          </a:p>
        </p:txBody>
      </p:sp>
      <p:sp>
        <p:nvSpPr>
          <p:cNvPr id="7" name="Slide Number Placeholder 6"/>
          <p:cNvSpPr>
            <a:spLocks noGrp="1"/>
          </p:cNvSpPr>
          <p:nvPr>
            <p:ph type="sldNum" sz="quarter" idx="5"/>
          </p:nvPr>
        </p:nvSpPr>
        <p:spPr>
          <a:xfrm>
            <a:off x="4143587" y="9119473"/>
            <a:ext cx="3169920" cy="480060"/>
          </a:xfrm>
          <a:prstGeom prst="rect">
            <a:avLst/>
          </a:prstGeom>
        </p:spPr>
        <p:txBody>
          <a:bodyPr vert="horz" lIns="95194" tIns="47597" rIns="95194" bIns="47597" rtlCol="0" anchor="b"/>
          <a:lstStyle>
            <a:lvl1pPr algn="r">
              <a:defRPr sz="1200"/>
            </a:lvl1pPr>
          </a:lstStyle>
          <a:p>
            <a:fld id="{2E61351F-DBB1-4664-ADA9-83BC7CB8848D}" type="slidenum">
              <a:rPr/>
              <a:t>‹#›</a:t>
            </a:fld>
            <a:endParaRPr dirty="0"/>
          </a:p>
        </p:txBody>
      </p:sp>
    </p:spTree>
    <p:extLst>
      <p:ext uri="{BB962C8B-B14F-4D97-AF65-F5344CB8AC3E}">
        <p14:creationId xmlns:p14="http://schemas.microsoft.com/office/powerpoint/2010/main" val="3642362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2E61351F-DBB1-4664-ADA9-83BC7CB8848D}" type="slidenum">
              <a:rPr lang="en-US" smtClean="0"/>
              <a:t>1</a:t>
            </a:fld>
            <a:endParaRPr lang="en-US" dirty="0"/>
          </a:p>
        </p:txBody>
      </p:sp>
    </p:spTree>
    <p:extLst>
      <p:ext uri="{BB962C8B-B14F-4D97-AF65-F5344CB8AC3E}">
        <p14:creationId xmlns:p14="http://schemas.microsoft.com/office/powerpoint/2010/main" val="1296954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spreadsheet is posted on website and can be used</a:t>
            </a:r>
            <a:r>
              <a:rPr lang="en-US" baseline="0" dirty="0"/>
              <a:t> to confirm that revenues are being properly allocated for promotional uses</a:t>
            </a:r>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10</a:t>
            </a:fld>
            <a:endParaRPr lang="en-US" dirty="0"/>
          </a:p>
        </p:txBody>
      </p:sp>
    </p:spTree>
    <p:extLst>
      <p:ext uri="{BB962C8B-B14F-4D97-AF65-F5344CB8AC3E}">
        <p14:creationId xmlns:p14="http://schemas.microsoft.com/office/powerpoint/2010/main" val="3429943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tourist-related facilities and attractions or tourist-related transportation systems MUST be owned by the municipality imposing the tax or the county in which the municipality is located or owned by the county imposing the tax.</a:t>
            </a:r>
          </a:p>
          <a:p>
            <a:endParaRPr lang="en-US" baseline="0" dirty="0"/>
          </a:p>
          <a:p>
            <a:r>
              <a:rPr lang="en-US" baseline="0" dirty="0"/>
              <a:t>Providing police, fire protection and sanitation services at any tourist-related attraction or event within the local government imposing the tax.</a:t>
            </a:r>
          </a:p>
          <a:p>
            <a:endParaRPr lang="en-US" baseline="0" dirty="0"/>
          </a:p>
          <a:p>
            <a:pPr defTabSz="951944">
              <a:defRPr/>
            </a:pPr>
            <a:r>
              <a:rPr lang="en-US" dirty="0"/>
              <a:t>Common Question:  What does the word “operating” mean in Section 3-38-21?  Response:  Operating expenses typically imply money that must be spent regularly to support the day-to-day operations of an organization or facility.   The operating expenses in this section relate to real property for the site or grounds for tourist-related facilities and attractions or tourist-related transportation systems of the municipality imposing the tax. It would be a good idea for the municipality imposing the tax to include in their local ordinance a definition of what that municipality has determined are allowable operating expenses. </a:t>
            </a:r>
          </a:p>
          <a:p>
            <a:endParaRPr lang="en-US" baseline="0" dirty="0"/>
          </a:p>
        </p:txBody>
      </p:sp>
      <p:sp>
        <p:nvSpPr>
          <p:cNvPr id="4" name="Slide Number Placeholder 3"/>
          <p:cNvSpPr>
            <a:spLocks noGrp="1"/>
          </p:cNvSpPr>
          <p:nvPr>
            <p:ph type="sldNum" sz="quarter" idx="10"/>
          </p:nvPr>
        </p:nvSpPr>
        <p:spPr/>
        <p:txBody>
          <a:bodyPr/>
          <a:lstStyle/>
          <a:p>
            <a:fld id="{2E61351F-DBB1-4664-ADA9-83BC7CB8848D}" type="slidenum">
              <a:rPr lang="en-US" smtClean="0"/>
              <a:t>11</a:t>
            </a:fld>
            <a:endParaRPr lang="en-US" dirty="0"/>
          </a:p>
        </p:txBody>
      </p:sp>
    </p:spTree>
    <p:extLst>
      <p:ext uri="{BB962C8B-B14F-4D97-AF65-F5344CB8AC3E}">
        <p14:creationId xmlns:p14="http://schemas.microsoft.com/office/powerpoint/2010/main" val="22660845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1944">
              <a:defRPr/>
            </a:pPr>
            <a:r>
              <a:rPr lang="en-US" dirty="0"/>
              <a:t>The 2016 Legislative</a:t>
            </a:r>
            <a:r>
              <a:rPr lang="en-US" baseline="0" dirty="0"/>
              <a:t> amendment allows a local government to use occupancy tax proceeds to provide a “minimum revenue” guarantee for air service to promote tourism travel.</a:t>
            </a:r>
            <a:br>
              <a:rPr lang="en-US" baseline="0" dirty="0"/>
            </a:br>
            <a:endParaRPr lang="en-US" dirty="0"/>
          </a:p>
          <a:p>
            <a:pPr defTabSz="951944">
              <a:defRPr/>
            </a:pPr>
            <a:r>
              <a:rPr lang="en-US" dirty="0"/>
              <a:t>HB117 enacted</a:t>
            </a:r>
            <a:r>
              <a:rPr lang="en-US" baseline="0" dirty="0"/>
              <a:t> during the 2020 Regular Legislative Session added Section 3-38-21.B which allows a local government to determine the use of the occupancy tax from 31</a:t>
            </a:r>
            <a:r>
              <a:rPr lang="en-US" baseline="30000" dirty="0"/>
              <a:t>st</a:t>
            </a:r>
            <a:r>
              <a:rPr lang="en-US" baseline="0" dirty="0"/>
              <a:t> and subsequent day rentals as long as the allowable uses are clearly stated in the local ordinance.</a:t>
            </a:r>
          </a:p>
          <a:p>
            <a:endParaRPr lang="en-US" baseline="0" dirty="0"/>
          </a:p>
        </p:txBody>
      </p:sp>
      <p:sp>
        <p:nvSpPr>
          <p:cNvPr id="4" name="Slide Number Placeholder 3"/>
          <p:cNvSpPr>
            <a:spLocks noGrp="1"/>
          </p:cNvSpPr>
          <p:nvPr>
            <p:ph type="sldNum" sz="quarter" idx="10"/>
          </p:nvPr>
        </p:nvSpPr>
        <p:spPr/>
        <p:txBody>
          <a:bodyPr/>
          <a:lstStyle/>
          <a:p>
            <a:fld id="{2E61351F-DBB1-4664-ADA9-83BC7CB8848D}" type="slidenum">
              <a:rPr lang="en-US" smtClean="0"/>
              <a:t>12</a:t>
            </a:fld>
            <a:endParaRPr lang="en-US" dirty="0"/>
          </a:p>
        </p:txBody>
      </p:sp>
    </p:spTree>
    <p:extLst>
      <p:ext uri="{BB962C8B-B14F-4D97-AF65-F5344CB8AC3E}">
        <p14:creationId xmlns:p14="http://schemas.microsoft.com/office/powerpoint/2010/main" val="1126861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a:t>
            </a:r>
            <a:r>
              <a:rPr lang="en-US" baseline="0" dirty="0"/>
              <a:t> typical contracting service is with local organizations such as a Chamber of Commerce whose main purpose is to promote tourism in the municipality or county.</a:t>
            </a:r>
            <a:br>
              <a:rPr lang="en-US" baseline="0" dirty="0"/>
            </a:br>
            <a:endParaRPr lang="en-US" baseline="0" dirty="0"/>
          </a:p>
          <a:p>
            <a:r>
              <a:rPr lang="en-US" baseline="0" dirty="0"/>
              <a:t>Quarterly Lodgers' Tax reports are often filed by, or with the assistance of, contractors such as the Chamber of Commerce.</a:t>
            </a:r>
          </a:p>
          <a:p>
            <a:r>
              <a:rPr lang="en-US" baseline="0" dirty="0"/>
              <a:t>LGD will soon be working on a “Lodgers' Tax Module” within the Local Government Budget Management System (LGBMS) and counties and municipalities with these type of contracts should start thinking about whether or not they want to have contractors obtain LGBMS accounts for completing the quarterly Lodgers' Tax reports, or if the reporting function will stay with the local finance office.</a:t>
            </a:r>
          </a:p>
        </p:txBody>
      </p:sp>
      <p:sp>
        <p:nvSpPr>
          <p:cNvPr id="4" name="Slide Number Placeholder 3"/>
          <p:cNvSpPr>
            <a:spLocks noGrp="1"/>
          </p:cNvSpPr>
          <p:nvPr>
            <p:ph type="sldNum" sz="quarter" idx="10"/>
          </p:nvPr>
        </p:nvSpPr>
        <p:spPr/>
        <p:txBody>
          <a:bodyPr/>
          <a:lstStyle/>
          <a:p>
            <a:fld id="{2E61351F-DBB1-4664-ADA9-83BC7CB8848D}" type="slidenum">
              <a:rPr lang="en-US" smtClean="0"/>
              <a:t>13</a:t>
            </a:fld>
            <a:endParaRPr lang="en-US" dirty="0"/>
          </a:p>
        </p:txBody>
      </p:sp>
    </p:spTree>
    <p:extLst>
      <p:ext uri="{BB962C8B-B14F-4D97-AF65-F5344CB8AC3E}">
        <p14:creationId xmlns:p14="http://schemas.microsoft.com/office/powerpoint/2010/main" val="3620146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14</a:t>
            </a:fld>
            <a:endParaRPr lang="en-US" dirty="0"/>
          </a:p>
        </p:txBody>
      </p:sp>
    </p:spTree>
    <p:extLst>
      <p:ext uri="{BB962C8B-B14F-4D97-AF65-F5344CB8AC3E}">
        <p14:creationId xmlns:p14="http://schemas.microsoft.com/office/powerpoint/2010/main" val="1193837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Statute does not state</a:t>
            </a:r>
            <a:r>
              <a:rPr lang="en-US" baseline="0" dirty="0"/>
              <a:t> what happens if tax proceeds are NOT expended within the 2-year requirement.  LGD recommends that local governments in this situation seek a legal opinion from their legal counsel.</a:t>
            </a:r>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15</a:t>
            </a:fld>
            <a:endParaRPr lang="en-US" dirty="0"/>
          </a:p>
        </p:txBody>
      </p:sp>
    </p:spTree>
    <p:extLst>
      <p:ext uri="{BB962C8B-B14F-4D97-AF65-F5344CB8AC3E}">
        <p14:creationId xmlns:p14="http://schemas.microsoft.com/office/powerpoint/2010/main" val="35644319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16</a:t>
            </a:fld>
            <a:endParaRPr lang="en-US" dirty="0"/>
          </a:p>
        </p:txBody>
      </p:sp>
    </p:spTree>
    <p:extLst>
      <p:ext uri="{BB962C8B-B14F-4D97-AF65-F5344CB8AC3E}">
        <p14:creationId xmlns:p14="http://schemas.microsoft.com/office/powerpoint/2010/main" val="25951631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17</a:t>
            </a:fld>
            <a:endParaRPr lang="en-US" dirty="0"/>
          </a:p>
        </p:txBody>
      </p:sp>
    </p:spTree>
    <p:extLst>
      <p:ext uri="{BB962C8B-B14F-4D97-AF65-F5344CB8AC3E}">
        <p14:creationId xmlns:p14="http://schemas.microsoft.com/office/powerpoint/2010/main" val="29401746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a:t>
            </a:r>
            <a:r>
              <a:rPr lang="en-US" baseline="0" dirty="0"/>
              <a:t> you are new to Lodgers' Tax reporting, use the form posted on LGD’s website (link on slide) to acquaint yourself with the information required to correctly report your LT items.  Once you are familiar with the needed information, this can then </a:t>
            </a:r>
            <a:r>
              <a:rPr lang="en-US" baseline="0" dirty="0" err="1"/>
              <a:t>mbe</a:t>
            </a:r>
            <a:r>
              <a:rPr lang="en-US" baseline="0" dirty="0"/>
              <a:t> entered into the LT module.</a:t>
            </a:r>
            <a:br>
              <a:rPr lang="en-US" baseline="0" dirty="0"/>
            </a:br>
            <a:endParaRPr lang="en-US" baseline="0" dirty="0"/>
          </a:p>
          <a:p>
            <a:r>
              <a:rPr lang="en-US" baseline="0" dirty="0"/>
              <a:t>For those of you who haven’t been reporting on Lodgers' Tax, please note that it is a statutory requirement and LGD gets requests for this information.  For example the NM Tourism Dept and UNM Bureau of Business &amp; Economic Research use the data for tourism forecasting.</a:t>
            </a:r>
          </a:p>
        </p:txBody>
      </p:sp>
      <p:sp>
        <p:nvSpPr>
          <p:cNvPr id="4" name="Slide Number Placeholder 3"/>
          <p:cNvSpPr>
            <a:spLocks noGrp="1"/>
          </p:cNvSpPr>
          <p:nvPr>
            <p:ph type="sldNum" sz="quarter" idx="10"/>
          </p:nvPr>
        </p:nvSpPr>
        <p:spPr/>
        <p:txBody>
          <a:bodyPr/>
          <a:lstStyle/>
          <a:p>
            <a:fld id="{2E61351F-DBB1-4664-ADA9-83BC7CB8848D}" type="slidenum">
              <a:rPr lang="en-US" smtClean="0"/>
              <a:t>18</a:t>
            </a:fld>
            <a:endParaRPr lang="en-US" dirty="0"/>
          </a:p>
        </p:txBody>
      </p:sp>
    </p:spTree>
    <p:extLst>
      <p:ext uri="{BB962C8B-B14F-4D97-AF65-F5344CB8AC3E}">
        <p14:creationId xmlns:p14="http://schemas.microsoft.com/office/powerpoint/2010/main" val="26060040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Lodgers' Tax</a:t>
            </a:r>
            <a:r>
              <a:rPr lang="en-US" baseline="0" dirty="0"/>
              <a:t> enforcement powers do not fall on LGD, therefore, we cannot provide legal opinions on this statute.  We can help with general questions on where to find something in the statute but will recommend that you get a legal opinion from your local government’s legal counsel.</a:t>
            </a:r>
          </a:p>
          <a:p>
            <a:endParaRPr lang="en-US" baseline="0" dirty="0"/>
          </a:p>
          <a:p>
            <a:r>
              <a:rPr lang="en-US" baseline="0" dirty="0"/>
              <a:t>LGD’s scope is limited to the Lodgers' Tax quarterly report and audit filing requirements.</a:t>
            </a:r>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19</a:t>
            </a:fld>
            <a:endParaRPr lang="en-US" dirty="0"/>
          </a:p>
        </p:txBody>
      </p:sp>
    </p:spTree>
    <p:extLst>
      <p:ext uri="{BB962C8B-B14F-4D97-AF65-F5344CB8AC3E}">
        <p14:creationId xmlns:p14="http://schemas.microsoft.com/office/powerpoint/2010/main" val="3395605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two Source Documents for Guidance </a:t>
            </a:r>
          </a:p>
          <a:p>
            <a:r>
              <a:rPr lang="en-US" dirty="0"/>
              <a:t>	Enacted in 1969, the Lodgers’ Tax Act</a:t>
            </a:r>
          </a:p>
          <a:p>
            <a:r>
              <a:rPr lang="en-US" dirty="0"/>
              <a:t>	Enacted in 1996, Lodgers' Tax Quarterly Report Rule</a:t>
            </a:r>
          </a:p>
        </p:txBody>
      </p:sp>
      <p:sp>
        <p:nvSpPr>
          <p:cNvPr id="4" name="Slide Number Placeholder 3"/>
          <p:cNvSpPr>
            <a:spLocks noGrp="1"/>
          </p:cNvSpPr>
          <p:nvPr>
            <p:ph type="sldNum" sz="quarter" idx="10"/>
          </p:nvPr>
        </p:nvSpPr>
        <p:spPr/>
        <p:txBody>
          <a:bodyPr/>
          <a:lstStyle/>
          <a:p>
            <a:fld id="{2E61351F-DBB1-4664-ADA9-83BC7CB8848D}" type="slidenum">
              <a:rPr lang="en-US" smtClean="0"/>
              <a:t>2</a:t>
            </a:fld>
            <a:endParaRPr lang="en-US" dirty="0"/>
          </a:p>
        </p:txBody>
      </p:sp>
    </p:spTree>
    <p:extLst>
      <p:ext uri="{BB962C8B-B14F-4D97-AF65-F5344CB8AC3E}">
        <p14:creationId xmlns:p14="http://schemas.microsoft.com/office/powerpoint/2010/main" val="9792653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61351F-DBB1-4664-ADA9-83BC7CB8848D}" type="slidenum">
              <a:rPr lang="en-US" smtClean="0"/>
              <a:t>20</a:t>
            </a:fld>
            <a:endParaRPr lang="en-US" dirty="0"/>
          </a:p>
        </p:txBody>
      </p:sp>
    </p:spTree>
    <p:extLst>
      <p:ext uri="{BB962C8B-B14F-4D97-AF65-F5344CB8AC3E}">
        <p14:creationId xmlns:p14="http://schemas.microsoft.com/office/powerpoint/2010/main" val="2764943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Local governments imposing the Lodgers' Tax</a:t>
            </a:r>
            <a:r>
              <a:rPr lang="en-US" baseline="0" dirty="0"/>
              <a:t> may choose to conduct their own audit of </a:t>
            </a:r>
            <a:r>
              <a:rPr lang="en-US" baseline="0"/>
              <a:t>lodging vendors or </a:t>
            </a:r>
            <a:r>
              <a:rPr lang="en-US" baseline="0" dirty="0"/>
              <a:t>may contract with an </a:t>
            </a:r>
            <a:r>
              <a:rPr lang="en-US" baseline="0"/>
              <a:t>auditor.</a:t>
            </a:r>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21</a:t>
            </a:fld>
            <a:endParaRPr lang="en-US" dirty="0"/>
          </a:p>
        </p:txBody>
      </p:sp>
    </p:spTree>
    <p:extLst>
      <p:ext uri="{BB962C8B-B14F-4D97-AF65-F5344CB8AC3E}">
        <p14:creationId xmlns:p14="http://schemas.microsoft.com/office/powerpoint/2010/main" val="26140726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61351F-DBB1-4664-ADA9-83BC7CB8848D}" type="slidenum">
              <a:rPr lang="en-US" smtClean="0"/>
              <a:t>22</a:t>
            </a:fld>
            <a:endParaRPr lang="en-US" dirty="0"/>
          </a:p>
        </p:txBody>
      </p:sp>
    </p:spTree>
    <p:extLst>
      <p:ext uri="{BB962C8B-B14F-4D97-AF65-F5344CB8AC3E}">
        <p14:creationId xmlns:p14="http://schemas.microsoft.com/office/powerpoint/2010/main" val="34072549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61351F-DBB1-4664-ADA9-83BC7CB8848D}" type="slidenum">
              <a:rPr lang="en-US" smtClean="0"/>
              <a:t>23</a:t>
            </a:fld>
            <a:endParaRPr lang="en-US" dirty="0"/>
          </a:p>
        </p:txBody>
      </p:sp>
    </p:spTree>
    <p:extLst>
      <p:ext uri="{BB962C8B-B14F-4D97-AF65-F5344CB8AC3E}">
        <p14:creationId xmlns:p14="http://schemas.microsoft.com/office/powerpoint/2010/main" val="13535948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61351F-DBB1-4664-ADA9-83BC7CB8848D}" type="slidenum">
              <a:rPr lang="en-US" smtClean="0"/>
              <a:t>24</a:t>
            </a:fld>
            <a:endParaRPr lang="en-US" dirty="0"/>
          </a:p>
        </p:txBody>
      </p:sp>
    </p:spTree>
    <p:extLst>
      <p:ext uri="{BB962C8B-B14F-4D97-AF65-F5344CB8AC3E}">
        <p14:creationId xmlns:p14="http://schemas.microsoft.com/office/powerpoint/2010/main" val="2155101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Local Governments in New Mexico have the option of imposing a Lodgers' Tax on rentals of motels and hotel rooms, camps and several other rental settings. </a:t>
            </a:r>
          </a:p>
          <a:p>
            <a:endParaRPr lang="en-US" dirty="0"/>
          </a:p>
          <a:p>
            <a:r>
              <a:rPr lang="en-US" dirty="0"/>
              <a:t>Every vendor providing lodging within the county or municipality that imposes a Lodgers' Tax is responsible for collecting that tax.  </a:t>
            </a:r>
          </a:p>
          <a:p>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3</a:t>
            </a:fld>
            <a:endParaRPr lang="en-US" dirty="0"/>
          </a:p>
        </p:txBody>
      </p:sp>
    </p:spTree>
    <p:extLst>
      <p:ext uri="{BB962C8B-B14F-4D97-AF65-F5344CB8AC3E}">
        <p14:creationId xmlns:p14="http://schemas.microsoft.com/office/powerpoint/2010/main" val="2613169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use of any Lodgers' Tax revenue, here are a few items to consider.</a:t>
            </a:r>
          </a:p>
          <a:p>
            <a:endParaRPr lang="en-US" dirty="0"/>
          </a:p>
          <a:p>
            <a:r>
              <a:rPr lang="en-US" dirty="0"/>
              <a:t>Will the event or use of funds bring people from out of town?</a:t>
            </a:r>
          </a:p>
          <a:p>
            <a:r>
              <a:rPr lang="en-US" dirty="0"/>
              <a:t>Will the out-of-town visitors stay at motels, hotels, motor or trailers court or other lodging facilities? </a:t>
            </a:r>
          </a:p>
          <a:p>
            <a:r>
              <a:rPr lang="en-US" dirty="0"/>
              <a:t>Will out-of-town visitors be eating at local restaurants?</a:t>
            </a:r>
          </a:p>
          <a:p>
            <a:r>
              <a:rPr lang="en-US" dirty="0"/>
              <a:t>Will out-of-town visitors’ frequent other stores, sites or attractions in the local area? </a:t>
            </a:r>
          </a:p>
          <a:p>
            <a:endParaRPr lang="en-US" dirty="0"/>
          </a:p>
        </p:txBody>
      </p:sp>
      <p:sp>
        <p:nvSpPr>
          <p:cNvPr id="4" name="Slide Number Placeholder 3"/>
          <p:cNvSpPr>
            <a:spLocks noGrp="1"/>
          </p:cNvSpPr>
          <p:nvPr>
            <p:ph type="sldNum" sz="quarter" idx="5"/>
          </p:nvPr>
        </p:nvSpPr>
        <p:spPr/>
        <p:txBody>
          <a:bodyPr/>
          <a:lstStyle/>
          <a:p>
            <a:fld id="{2E61351F-DBB1-4664-ADA9-83BC7CB8848D}" type="slidenum">
              <a:rPr lang="en-US" smtClean="0"/>
              <a:t>4</a:t>
            </a:fld>
            <a:endParaRPr lang="en-US" dirty="0"/>
          </a:p>
        </p:txBody>
      </p:sp>
    </p:spTree>
    <p:extLst>
      <p:ext uri="{BB962C8B-B14F-4D97-AF65-F5344CB8AC3E}">
        <p14:creationId xmlns:p14="http://schemas.microsoft.com/office/powerpoint/2010/main" val="1758352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some highlighted statutory definitions to help define “temporary lodging. </a:t>
            </a:r>
          </a:p>
          <a:p>
            <a:endParaRPr lang="en-US" dirty="0"/>
          </a:p>
          <a:p>
            <a:r>
              <a:rPr lang="en-US" dirty="0"/>
              <a:t>HB117 enacted</a:t>
            </a:r>
            <a:r>
              <a:rPr lang="en-US" baseline="0" dirty="0"/>
              <a:t> during the 2020 Regular Legislative Session added the definition “temporary lodging”. </a:t>
            </a:r>
          </a:p>
          <a:p>
            <a:r>
              <a:rPr lang="en-US" baseline="0" dirty="0"/>
              <a:t>LGD’s interpretation is that if the vendee is housing/lodging within the boundaries of the municipality, then the imposed tax is applicable.</a:t>
            </a:r>
          </a:p>
          <a:p>
            <a:endParaRPr lang="en-US" baseline="0" dirty="0"/>
          </a:p>
          <a:p>
            <a:r>
              <a:rPr lang="en-US" baseline="0" dirty="0"/>
              <a:t>Tips for identifying “temporary lodging”: </a:t>
            </a:r>
          </a:p>
          <a:p>
            <a:r>
              <a:rPr lang="en-US" baseline="0" dirty="0"/>
              <a:t> </a:t>
            </a:r>
          </a:p>
          <a:p>
            <a:pPr marL="178490" indent="-178490">
              <a:buFont typeface="Arial" panose="020B0604020202020204" pitchFamily="34" charset="0"/>
              <a:buChar char="•"/>
            </a:pPr>
            <a:r>
              <a:rPr lang="en-US" baseline="0" dirty="0"/>
              <a:t>Contact local businesses that hire employees from outside the local area.  Those businesses may be able to get information out to their non-local employees regarding the Lodgers' Tax requirement.  </a:t>
            </a:r>
          </a:p>
          <a:p>
            <a:pPr marL="178490" indent="-178490">
              <a:buFont typeface="Arial" panose="020B0604020202020204" pitchFamily="34" charset="0"/>
              <a:buChar char="•"/>
            </a:pPr>
            <a:r>
              <a:rPr lang="en-US" baseline="0" dirty="0"/>
              <a:t>Enter into agreements with rental associations (such as Airbnb) to have them collect the tax on local government’s behalf.  </a:t>
            </a:r>
          </a:p>
          <a:p>
            <a:pPr marL="178490" indent="-178490">
              <a:buFont typeface="Arial" panose="020B0604020202020204" pitchFamily="34" charset="0"/>
              <a:buChar char="•"/>
            </a:pPr>
            <a:r>
              <a:rPr lang="en-US" baseline="0" dirty="0"/>
              <a:t>As new lodging vendors apply for a business license, they should be informed of your local ordinance requirements regarding Lodgers' Tax.</a:t>
            </a:r>
          </a:p>
          <a:p>
            <a:endParaRPr lang="en-US" baseline="0" dirty="0"/>
          </a:p>
          <a:p>
            <a:r>
              <a:rPr lang="en-US" baseline="0" dirty="0"/>
              <a:t>If your entity will be taxing “temporary lodging” be sure to update your local ordinance to accommodate this new group of Lodgers' Tax payers and then publish a notice in your local newspapers.</a:t>
            </a:r>
          </a:p>
          <a:p>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5</a:t>
            </a:fld>
            <a:endParaRPr lang="en-US" dirty="0"/>
          </a:p>
        </p:txBody>
      </p:sp>
    </p:spTree>
    <p:extLst>
      <p:ext uri="{BB962C8B-B14F-4D97-AF65-F5344CB8AC3E}">
        <p14:creationId xmlns:p14="http://schemas.microsoft.com/office/powerpoint/2010/main" val="3517327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Note that vendee exemptions DO NOT apply to “temporary lodging”.</a:t>
            </a:r>
          </a:p>
          <a:p>
            <a:endParaRPr lang="en-US" baseline="0" dirty="0"/>
          </a:p>
          <a:p>
            <a:r>
              <a:rPr lang="en-US" baseline="0" dirty="0"/>
              <a:t>Legislative amendment related to “temporary lodging” appears to be targeting lodging associated with oil industry boom.</a:t>
            </a:r>
          </a:p>
          <a:p>
            <a:endParaRPr lang="en-US" dirty="0"/>
          </a:p>
          <a:p>
            <a:r>
              <a:rPr lang="en-US" dirty="0"/>
              <a:t>According to an article written by “World Population Review” New Mexico is the second largest oil producing state in the U.S. </a:t>
            </a:r>
            <a:endParaRPr lang="en-US" baseline="0" dirty="0"/>
          </a:p>
          <a:p>
            <a:endParaRPr lang="en-US" baseline="0" dirty="0"/>
          </a:p>
        </p:txBody>
      </p:sp>
      <p:sp>
        <p:nvSpPr>
          <p:cNvPr id="4" name="Slide Number Placeholder 3"/>
          <p:cNvSpPr>
            <a:spLocks noGrp="1"/>
          </p:cNvSpPr>
          <p:nvPr>
            <p:ph type="sldNum" sz="quarter" idx="10"/>
          </p:nvPr>
        </p:nvSpPr>
        <p:spPr/>
        <p:txBody>
          <a:bodyPr/>
          <a:lstStyle/>
          <a:p>
            <a:fld id="{2E61351F-DBB1-4664-ADA9-83BC7CB8848D}" type="slidenum">
              <a:rPr lang="en-US" smtClean="0"/>
              <a:t>6</a:t>
            </a:fld>
            <a:endParaRPr lang="en-US" dirty="0"/>
          </a:p>
        </p:txBody>
      </p:sp>
      <p:pic>
        <p:nvPicPr>
          <p:cNvPr id="6" name="Picture 5">
            <a:extLst>
              <a:ext uri="{FF2B5EF4-FFF2-40B4-BE49-F238E27FC236}">
                <a16:creationId xmlns:a16="http://schemas.microsoft.com/office/drawing/2014/main" id="{6BFD6AED-AE22-46F3-A8F4-4F7C0C3616F3}"/>
              </a:ext>
            </a:extLst>
          </p:cNvPr>
          <p:cNvPicPr>
            <a:picLocks noChangeAspect="1"/>
          </p:cNvPicPr>
          <p:nvPr/>
        </p:nvPicPr>
        <p:blipFill>
          <a:blip r:embed="rId3"/>
          <a:stretch>
            <a:fillRect/>
          </a:stretch>
        </p:blipFill>
        <p:spPr>
          <a:xfrm>
            <a:off x="833853" y="5823680"/>
            <a:ext cx="4042951" cy="2388494"/>
          </a:xfrm>
          <a:prstGeom prst="rect">
            <a:avLst/>
          </a:prstGeom>
        </p:spPr>
      </p:pic>
    </p:spTree>
    <p:extLst>
      <p:ext uri="{BB962C8B-B14F-4D97-AF65-F5344CB8AC3E}">
        <p14:creationId xmlns:p14="http://schemas.microsoft.com/office/powerpoint/2010/main" val="1991326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Lodgers' Tax is a local imposed tax and is collected locally. </a:t>
            </a:r>
          </a:p>
        </p:txBody>
      </p:sp>
      <p:sp>
        <p:nvSpPr>
          <p:cNvPr id="4" name="Slide Number Placeholder 3"/>
          <p:cNvSpPr>
            <a:spLocks noGrp="1"/>
          </p:cNvSpPr>
          <p:nvPr>
            <p:ph type="sldNum" sz="quarter" idx="10"/>
          </p:nvPr>
        </p:nvSpPr>
        <p:spPr/>
        <p:txBody>
          <a:bodyPr/>
          <a:lstStyle/>
          <a:p>
            <a:fld id="{2E61351F-DBB1-4664-ADA9-83BC7CB8848D}" type="slidenum">
              <a:rPr lang="en-US" smtClean="0"/>
              <a:t>7</a:t>
            </a:fld>
            <a:endParaRPr lang="en-US" dirty="0"/>
          </a:p>
        </p:txBody>
      </p:sp>
    </p:spTree>
    <p:extLst>
      <p:ext uri="{BB962C8B-B14F-4D97-AF65-F5344CB8AC3E}">
        <p14:creationId xmlns:p14="http://schemas.microsoft.com/office/powerpoint/2010/main" val="2830771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7986" indent="-237986" defTabSz="951944">
              <a:buFontTx/>
              <a:buAutoNum type="alphaUcPeriod"/>
              <a:defRPr/>
            </a:pPr>
            <a:r>
              <a:rPr lang="en-US" baseline="0" dirty="0"/>
              <a:t>Licensing for each vendor </a:t>
            </a:r>
          </a:p>
          <a:p>
            <a:pPr marL="237986" indent="-237986" defTabSz="951944">
              <a:buFontTx/>
              <a:buAutoNum type="alphaUcPeriod"/>
              <a:defRPr/>
            </a:pPr>
            <a:endParaRPr lang="en-US" dirty="0"/>
          </a:p>
          <a:p>
            <a:pPr marL="237986" indent="-237986" defTabSz="951944">
              <a:buFontTx/>
              <a:buAutoNum type="alphaUcPeriod"/>
              <a:defRPr/>
            </a:pPr>
            <a:r>
              <a:rPr lang="en-US" baseline="0" dirty="0"/>
              <a:t>State the rate being collected (not to exceed 5%). </a:t>
            </a:r>
          </a:p>
          <a:p>
            <a:pPr marL="237986" indent="-237986" defTabSz="951944">
              <a:buFontTx/>
              <a:buAutoNum type="alphaUcPeriod"/>
              <a:defRPr/>
            </a:pPr>
            <a:endParaRPr lang="en-US" dirty="0"/>
          </a:p>
          <a:p>
            <a:pPr marL="237986" indent="-237986" defTabSz="951944">
              <a:buFontTx/>
              <a:buAutoNum type="alphaUcPeriod"/>
              <a:defRPr/>
            </a:pPr>
            <a:r>
              <a:rPr lang="en-US" baseline="0" dirty="0"/>
              <a:t>Ordinance should spell out all the details to the “Lodgers License”</a:t>
            </a:r>
          </a:p>
          <a:p>
            <a:pPr defTabSz="951944">
              <a:defRPr/>
            </a:pPr>
            <a:r>
              <a:rPr lang="en-US" dirty="0"/>
              <a:t>    </a:t>
            </a:r>
          </a:p>
          <a:p>
            <a:pPr defTabSz="951944">
              <a:defRPr/>
            </a:pPr>
            <a:endParaRPr lang="en-US" baseline="0" dirty="0"/>
          </a:p>
          <a:p>
            <a:pPr defTabSz="951944">
              <a:defRPr/>
            </a:pPr>
            <a:r>
              <a:rPr lang="en-US" baseline="0" dirty="0"/>
              <a:t>Reminder: Don’t forget that if your entity will be taxing “temporary lodging” be sure to update your local ordinance to accommodate this new group of lodger taxpayers and then publish a notice in your local newspapers.</a:t>
            </a:r>
          </a:p>
          <a:p>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8</a:t>
            </a:fld>
            <a:endParaRPr lang="en-US" dirty="0"/>
          </a:p>
        </p:txBody>
      </p:sp>
    </p:spTree>
    <p:extLst>
      <p:ext uri="{BB962C8B-B14F-4D97-AF65-F5344CB8AC3E}">
        <p14:creationId xmlns:p14="http://schemas.microsoft.com/office/powerpoint/2010/main" val="885171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section of Lodgers' Tax Act applies</a:t>
            </a:r>
            <a:r>
              <a:rPr lang="en-US" baseline="0" dirty="0"/>
              <a:t> to the first 30 days of rental.</a:t>
            </a:r>
          </a:p>
          <a:p>
            <a:endParaRPr lang="en-US" dirty="0"/>
          </a:p>
        </p:txBody>
      </p:sp>
      <p:sp>
        <p:nvSpPr>
          <p:cNvPr id="4" name="Slide Number Placeholder 3"/>
          <p:cNvSpPr>
            <a:spLocks noGrp="1"/>
          </p:cNvSpPr>
          <p:nvPr>
            <p:ph type="sldNum" sz="quarter" idx="10"/>
          </p:nvPr>
        </p:nvSpPr>
        <p:spPr/>
        <p:txBody>
          <a:bodyPr/>
          <a:lstStyle/>
          <a:p>
            <a:fld id="{2E61351F-DBB1-4664-ADA9-83BC7CB8848D}" type="slidenum">
              <a:rPr lang="en-US" smtClean="0"/>
              <a:t>9</a:t>
            </a:fld>
            <a:endParaRPr lang="en-US" dirty="0"/>
          </a:p>
        </p:txBody>
      </p:sp>
    </p:spTree>
    <p:extLst>
      <p:ext uri="{BB962C8B-B14F-4D97-AF65-F5344CB8AC3E}">
        <p14:creationId xmlns:p14="http://schemas.microsoft.com/office/powerpoint/2010/main" val="2869176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150" y="802299"/>
            <a:ext cx="8634824" cy="2541431"/>
          </a:xfrm>
        </p:spPr>
        <p:txBody>
          <a:bodyPr bIns="0" anchor="b">
            <a:normAutofit/>
          </a:bodyPr>
          <a:lstStyle>
            <a:lvl1pPr algn="l">
              <a:defRPr sz="6598"/>
            </a:lvl1pPr>
          </a:lstStyle>
          <a:p>
            <a:r>
              <a:rPr lang="en-US"/>
              <a:t>Click to edit Master title style</a:t>
            </a:r>
            <a:endParaRPr lang="en-US" dirty="0"/>
          </a:p>
        </p:txBody>
      </p:sp>
      <p:sp>
        <p:nvSpPr>
          <p:cNvPr id="3" name="Subtitle 2"/>
          <p:cNvSpPr>
            <a:spLocks noGrp="1"/>
          </p:cNvSpPr>
          <p:nvPr>
            <p:ph type="subTitle" idx="1"/>
          </p:nvPr>
        </p:nvSpPr>
        <p:spPr>
          <a:xfrm>
            <a:off x="2417150" y="3531205"/>
            <a:ext cx="8634823" cy="977621"/>
          </a:xfrm>
        </p:spPr>
        <p:txBody>
          <a:bodyPr tIns="91440" bIns="91440">
            <a:normAutofit/>
          </a:bodyPr>
          <a:lstStyle>
            <a:lvl1pPr marL="0" indent="0" algn="l">
              <a:buNone/>
              <a:defRPr sz="1799" b="0" cap="all" baseline="0">
                <a:solidFill>
                  <a:schemeClr val="tx1"/>
                </a:solidFill>
              </a:defRPr>
            </a:lvl1pPr>
            <a:lvl2pPr marL="457063" indent="0" algn="ctr">
              <a:buNone/>
              <a:defRPr sz="17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D9712D-992A-4AB1-A5C2-575F75921AA2}" type="datetimeFigureOut">
              <a:rPr lang="en-US" smtClean="0"/>
              <a:pPr/>
              <a:t>5/27/2026</a:t>
            </a:fld>
            <a:endParaRPr lang="en-US" dirty="0"/>
          </a:p>
        </p:txBody>
      </p:sp>
      <p:sp>
        <p:nvSpPr>
          <p:cNvPr id="5" name="Footer Placeholder 4"/>
          <p:cNvSpPr>
            <a:spLocks noGrp="1"/>
          </p:cNvSpPr>
          <p:nvPr>
            <p:ph type="ftr" sz="quarter" idx="11"/>
          </p:nvPr>
        </p:nvSpPr>
        <p:spPr>
          <a:xfrm>
            <a:off x="2415871" y="329308"/>
            <a:ext cx="4972620" cy="309201"/>
          </a:xfrm>
        </p:spPr>
        <p:txBody>
          <a:bodyPr/>
          <a:lstStyle/>
          <a:p>
            <a:endParaRPr lang="en-US" dirty="0"/>
          </a:p>
        </p:txBody>
      </p:sp>
      <p:sp>
        <p:nvSpPr>
          <p:cNvPr id="6" name="Slide Number Placeholder 5"/>
          <p:cNvSpPr>
            <a:spLocks noGrp="1"/>
          </p:cNvSpPr>
          <p:nvPr>
            <p:ph type="sldNum" sz="quarter" idx="12"/>
          </p:nvPr>
        </p:nvSpPr>
        <p:spPr>
          <a:xfrm>
            <a:off x="1437290" y="798973"/>
            <a:ext cx="810808" cy="503578"/>
          </a:xfrm>
        </p:spPr>
        <p:txBody>
          <a:bodyPr/>
          <a:lstStyle/>
          <a:p>
            <a:fld id="{81FEFA0A-2F20-4B60-98C6-5FFDA469AA1C}" type="slidenum">
              <a:rPr lang="en-US" smtClean="0"/>
              <a:pPr/>
              <a:t>‹#›</a:t>
            </a:fld>
            <a:endParaRPr lang="en-US" dirty="0"/>
          </a:p>
        </p:txBody>
      </p:sp>
      <p:cxnSp>
        <p:nvCxnSpPr>
          <p:cNvPr id="15" name="Straight Connector 14"/>
          <p:cNvCxnSpPr/>
          <p:nvPr/>
        </p:nvCxnSpPr>
        <p:spPr>
          <a:xfrm>
            <a:off x="2417150" y="3528542"/>
            <a:ext cx="86348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73903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pos="3839"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D9712D-992A-4AB1-A5C2-575F75921AA2}"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FEFA0A-2F20-4B60-98C6-5FFDA469AA1C}" type="slidenum">
              <a:rPr lang="en-US" smtClean="0"/>
              <a:pPr/>
              <a:t>‹#›</a:t>
            </a:fld>
            <a:endParaRPr lang="en-US" dirty="0"/>
          </a:p>
        </p:txBody>
      </p:sp>
      <p:cxnSp>
        <p:nvCxnSpPr>
          <p:cNvPr id="26" name="Straight Connector 25"/>
          <p:cNvCxnSpPr/>
          <p:nvPr/>
        </p:nvCxnSpPr>
        <p:spPr>
          <a:xfrm>
            <a:off x="1453517" y="1847088"/>
            <a:ext cx="960502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0008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6653" y="798974"/>
            <a:ext cx="1615321"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296" y="798974"/>
            <a:ext cx="7826791"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D9712D-992A-4AB1-A5C2-575F75921AA2}"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FEFA0A-2F20-4B60-98C6-5FFDA469AA1C}" type="slidenum">
              <a:rPr lang="en-US" smtClean="0"/>
              <a:pPr/>
              <a:t>‹#›</a:t>
            </a:fld>
            <a:endParaRPr lang="en-US" dirty="0"/>
          </a:p>
        </p:txBody>
      </p:sp>
      <p:cxnSp>
        <p:nvCxnSpPr>
          <p:cNvPr id="15" name="Straight Connector 14"/>
          <p:cNvCxnSpPr/>
          <p:nvPr/>
        </p:nvCxnSpPr>
        <p:spPr>
          <a:xfrm>
            <a:off x="9436653"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8960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D9712D-992A-4AB1-A5C2-575F75921AA2}"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FEFA0A-2F20-4B60-98C6-5FFDA469AA1C}" type="slidenum">
              <a:rPr lang="en-US" smtClean="0"/>
              <a:pPr/>
              <a:t>‹#›</a:t>
            </a:fld>
            <a:endParaRPr lang="en-US" dirty="0"/>
          </a:p>
        </p:txBody>
      </p:sp>
      <p:cxnSp>
        <p:nvCxnSpPr>
          <p:cNvPr id="33" name="Straight Connector 32"/>
          <p:cNvCxnSpPr/>
          <p:nvPr/>
        </p:nvCxnSpPr>
        <p:spPr>
          <a:xfrm>
            <a:off x="1453517" y="1847088"/>
            <a:ext cx="960502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56779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3860" y="1756130"/>
            <a:ext cx="8640903" cy="1887950"/>
          </a:xfrm>
        </p:spPr>
        <p:txBody>
          <a:bodyPr anchor="b">
            <a:normAutofit/>
          </a:bodyPr>
          <a:lstStyle>
            <a:lvl1pPr algn="l">
              <a:defRPr sz="3599"/>
            </a:lvl1pPr>
          </a:lstStyle>
          <a:p>
            <a:r>
              <a:rPr lang="en-US"/>
              <a:t>Click to edit Master title style</a:t>
            </a:r>
            <a:endParaRPr lang="en-US" dirty="0"/>
          </a:p>
        </p:txBody>
      </p:sp>
      <p:sp>
        <p:nvSpPr>
          <p:cNvPr id="3" name="Text Placeholder 2"/>
          <p:cNvSpPr>
            <a:spLocks noGrp="1"/>
          </p:cNvSpPr>
          <p:nvPr>
            <p:ph type="body" idx="1"/>
          </p:nvPr>
        </p:nvSpPr>
        <p:spPr>
          <a:xfrm>
            <a:off x="1453861" y="3806196"/>
            <a:ext cx="8628198" cy="1012929"/>
          </a:xfrm>
        </p:spPr>
        <p:txBody>
          <a:bodyPr tIns="91440">
            <a:normAutofit/>
          </a:bodyPr>
          <a:lstStyle>
            <a:lvl1pPr marL="0" indent="0" algn="l">
              <a:buNone/>
              <a:defRPr sz="1799">
                <a:solidFill>
                  <a:schemeClr val="tx1"/>
                </a:solidFill>
              </a:defRPr>
            </a:lvl1pPr>
            <a:lvl2pPr marL="457063" indent="0">
              <a:buNone/>
              <a:defRPr sz="17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D9712D-992A-4AB1-A5C2-575F75921AA2}"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FEFA0A-2F20-4B60-98C6-5FFDA469AA1C}" type="slidenum">
              <a:rPr lang="en-US" smtClean="0"/>
              <a:pPr/>
              <a:t>‹#›</a:t>
            </a:fld>
            <a:endParaRPr lang="en-US" dirty="0"/>
          </a:p>
        </p:txBody>
      </p:sp>
      <p:cxnSp>
        <p:nvCxnSpPr>
          <p:cNvPr id="15" name="Straight Connector 14"/>
          <p:cNvCxnSpPr/>
          <p:nvPr/>
        </p:nvCxnSpPr>
        <p:spPr>
          <a:xfrm>
            <a:off x="1453861" y="3804985"/>
            <a:ext cx="8628198"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7557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8840" y="804890"/>
            <a:ext cx="9603134"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6954" y="2010879"/>
            <a:ext cx="464394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2101" y="2017343"/>
            <a:ext cx="464394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D9712D-992A-4AB1-A5C2-575F75921AA2}" type="datetimeFigureOut">
              <a:rPr lang="en-US" smtClean="0"/>
              <a:pPr/>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1FEFA0A-2F20-4B60-98C6-5FFDA469AA1C}" type="slidenum">
              <a:rPr lang="en-US" smtClean="0"/>
              <a:pPr/>
              <a:t>‹#›</a:t>
            </a:fld>
            <a:endParaRPr lang="en-US" dirty="0"/>
          </a:p>
        </p:txBody>
      </p:sp>
      <p:cxnSp>
        <p:nvCxnSpPr>
          <p:cNvPr id="35" name="Straight Connector 34"/>
          <p:cNvCxnSpPr/>
          <p:nvPr/>
        </p:nvCxnSpPr>
        <p:spPr>
          <a:xfrm>
            <a:off x="1453517" y="1847088"/>
            <a:ext cx="960502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9714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6815" y="804164"/>
            <a:ext cx="9605159"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6814" y="2019550"/>
            <a:ext cx="4643942" cy="801943"/>
          </a:xfrm>
        </p:spPr>
        <p:txBody>
          <a:bodyPr anchor="b">
            <a:normAutofit/>
          </a:bodyPr>
          <a:lstStyle>
            <a:lvl1pPr marL="0" indent="0">
              <a:lnSpc>
                <a:spcPct val="100000"/>
              </a:lnSpc>
              <a:buNone/>
              <a:defRPr sz="2199" b="0" cap="all" baseline="0">
                <a:solidFill>
                  <a:schemeClr val="accent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1446814" y="2824270"/>
            <a:ext cx="464394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0692" y="2023004"/>
            <a:ext cx="4643942" cy="802237"/>
          </a:xfrm>
        </p:spPr>
        <p:txBody>
          <a:bodyPr anchor="b">
            <a:normAutofit/>
          </a:bodyPr>
          <a:lstStyle>
            <a:lvl1pPr marL="0" indent="0">
              <a:lnSpc>
                <a:spcPct val="100000"/>
              </a:lnSpc>
              <a:buNone/>
              <a:defRPr sz="2199" b="0" cap="all" baseline="0">
                <a:solidFill>
                  <a:schemeClr val="accent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0692" y="2821491"/>
            <a:ext cx="464394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D9712D-992A-4AB1-A5C2-575F75921AA2}" type="datetimeFigureOut">
              <a:rPr lang="en-US" smtClean="0"/>
              <a:pPr/>
              <a:t>5/27/2026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1FEFA0A-2F20-4B60-98C6-5FFDA469AA1C}" type="slidenum">
              <a:rPr lang="en-US" smtClean="0"/>
              <a:pPr/>
              <a:t>‹#›</a:t>
            </a:fld>
            <a:endParaRPr lang="en-US" dirty="0"/>
          </a:p>
        </p:txBody>
      </p:sp>
      <p:cxnSp>
        <p:nvCxnSpPr>
          <p:cNvPr id="29" name="Straight Connector 28"/>
          <p:cNvCxnSpPr/>
          <p:nvPr/>
        </p:nvCxnSpPr>
        <p:spPr>
          <a:xfrm>
            <a:off x="1453517" y="1847088"/>
            <a:ext cx="960502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8020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D9712D-992A-4AB1-A5C2-575F75921AA2}" type="datetimeFigureOut">
              <a:rPr lang="en-US" smtClean="0"/>
              <a:pPr/>
              <a:t>5/27/2026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1FEFA0A-2F20-4B60-98C6-5FFDA469AA1C}" type="slidenum">
              <a:rPr lang="en-US" smtClean="0"/>
              <a:pPr/>
              <a:t>‹#›</a:t>
            </a:fld>
            <a:endParaRPr lang="en-US" dirty="0"/>
          </a:p>
        </p:txBody>
      </p:sp>
      <p:cxnSp>
        <p:nvCxnSpPr>
          <p:cNvPr id="25" name="Straight Connector 24"/>
          <p:cNvCxnSpPr/>
          <p:nvPr/>
        </p:nvCxnSpPr>
        <p:spPr>
          <a:xfrm>
            <a:off x="1453517" y="1847088"/>
            <a:ext cx="960502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18802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D9712D-992A-4AB1-A5C2-575F75921AA2}" type="datetimeFigureOut">
              <a:rPr lang="en-US" smtClean="0"/>
              <a:pPr/>
              <a:t>5/27/2026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1FEFA0A-2F20-4B60-98C6-5FFDA469AA1C}" type="slidenum">
              <a:rPr lang="en-US" smtClean="0"/>
              <a:pPr/>
              <a:t>‹#›</a:t>
            </a:fld>
            <a:endParaRPr lang="en-US" dirty="0"/>
          </a:p>
        </p:txBody>
      </p:sp>
    </p:spTree>
    <p:extLst>
      <p:ext uri="{BB962C8B-B14F-4D97-AF65-F5344CB8AC3E}">
        <p14:creationId xmlns:p14="http://schemas.microsoft.com/office/powerpoint/2010/main" val="409348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295" y="798973"/>
            <a:ext cx="3272247" cy="2247117"/>
          </a:xfrm>
        </p:spPr>
        <p:txBody>
          <a:bodyPr anchor="b">
            <a:normAutofit/>
          </a:bodyPr>
          <a:lstStyle>
            <a:lvl1pPr algn="l">
              <a:defRPr sz="2399"/>
            </a:lvl1pPr>
          </a:lstStyle>
          <a:p>
            <a:r>
              <a:rPr lang="en-US"/>
              <a:t>Click to edit Master title style</a:t>
            </a:r>
            <a:endParaRPr lang="en-US" dirty="0"/>
          </a:p>
        </p:txBody>
      </p:sp>
      <p:sp>
        <p:nvSpPr>
          <p:cNvPr id="3" name="Content Placeholder 2"/>
          <p:cNvSpPr>
            <a:spLocks noGrp="1"/>
          </p:cNvSpPr>
          <p:nvPr>
            <p:ph idx="1"/>
          </p:nvPr>
        </p:nvSpPr>
        <p:spPr>
          <a:xfrm>
            <a:off x="5042401" y="798974"/>
            <a:ext cx="6010904"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295" y="3205492"/>
            <a:ext cx="3274160" cy="2248181"/>
          </a:xfrm>
        </p:spPr>
        <p:txBody>
          <a:bodyPr/>
          <a:lstStyle>
            <a:lvl1pPr marL="0" indent="0" algn="l">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D9712D-992A-4AB1-A5C2-575F75921AA2}" type="datetimeFigureOut">
              <a:rPr lang="en-US" smtClean="0"/>
              <a:pPr/>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1FEFA0A-2F20-4B60-98C6-5FFDA469AA1C}" type="slidenum">
              <a:rPr lang="en-US" smtClean="0"/>
              <a:pPr/>
              <a:t>‹#›</a:t>
            </a:fld>
            <a:endParaRPr lang="en-US" dirty="0"/>
          </a:p>
        </p:txBody>
      </p:sp>
      <p:cxnSp>
        <p:nvCxnSpPr>
          <p:cNvPr id="17" name="Straight Connector 16"/>
          <p:cNvCxnSpPr/>
          <p:nvPr/>
        </p:nvCxnSpPr>
        <p:spPr>
          <a:xfrm>
            <a:off x="1447903" y="3205491"/>
            <a:ext cx="3268639"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24558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5440" y="482171"/>
            <a:ext cx="4073472"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0828" y="1129513"/>
            <a:ext cx="5530887" cy="1830584"/>
          </a:xfrm>
        </p:spPr>
        <p:txBody>
          <a:bodyPr anchor="b">
            <a:normAutofit/>
          </a:bodyPr>
          <a:lstStyle>
            <a:lvl1pPr>
              <a:defRPr sz="3199"/>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2274" y="1122543"/>
            <a:ext cx="2790444" cy="3866327"/>
          </a:xfrm>
          <a:solidFill>
            <a:schemeClr val="bg1">
              <a:lumMod val="85000"/>
            </a:schemeClr>
          </a:solidFill>
          <a:ln w="9525" cap="sq">
            <a:noFill/>
            <a:miter lim="800000"/>
          </a:ln>
          <a:effectLst/>
        </p:spPr>
        <p:txBody>
          <a:bodyPr anchor="t"/>
          <a:lstStyle>
            <a:lvl1pPr marL="0" indent="0" algn="ctr">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a:t>Click icon to add picture</a:t>
            </a:r>
            <a:endParaRPr lang="en-US" dirty="0"/>
          </a:p>
        </p:txBody>
      </p:sp>
      <p:sp>
        <p:nvSpPr>
          <p:cNvPr id="4" name="Text Placeholder 3"/>
          <p:cNvSpPr>
            <a:spLocks noGrp="1"/>
          </p:cNvSpPr>
          <p:nvPr>
            <p:ph type="body" sz="half" idx="2"/>
          </p:nvPr>
        </p:nvSpPr>
        <p:spPr>
          <a:xfrm>
            <a:off x="1449951" y="3145992"/>
            <a:ext cx="5522965" cy="2003742"/>
          </a:xfrm>
        </p:spPr>
        <p:txBody>
          <a:bodyPr>
            <a:normAutofit/>
          </a:bodyPr>
          <a:lstStyle>
            <a:lvl1pPr marL="0" indent="0" algn="l">
              <a:buNone/>
              <a:defRPr sz="1799"/>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005" y="5469857"/>
            <a:ext cx="5525912" cy="320123"/>
          </a:xfrm>
        </p:spPr>
        <p:txBody>
          <a:bodyPr/>
          <a:lstStyle>
            <a:lvl1pPr algn="l">
              <a:defRPr/>
            </a:lvl1pPr>
          </a:lstStyle>
          <a:p>
            <a:fld id="{83287F84-027E-4D52-973D-71159A2DE05A}" type="datetimeFigureOut">
              <a:rPr lang="en-US" smtClean="0"/>
              <a:t>5/27/2026</a:t>
            </a:fld>
            <a:endParaRPr lang="en-US"/>
          </a:p>
        </p:txBody>
      </p:sp>
      <p:sp>
        <p:nvSpPr>
          <p:cNvPr id="6" name="Footer Placeholder 5"/>
          <p:cNvSpPr>
            <a:spLocks noGrp="1"/>
          </p:cNvSpPr>
          <p:nvPr>
            <p:ph type="ftr" sz="quarter" idx="11"/>
          </p:nvPr>
        </p:nvSpPr>
        <p:spPr>
          <a:xfrm>
            <a:off x="1447005" y="318641"/>
            <a:ext cx="5539561" cy="320931"/>
          </a:xfrm>
        </p:spPr>
        <p:txBody>
          <a:bodyPr/>
          <a:lstStyle/>
          <a:p>
            <a:endParaRPr lang="en-US"/>
          </a:p>
        </p:txBody>
      </p:sp>
      <p:sp>
        <p:nvSpPr>
          <p:cNvPr id="7" name="Slide Number Placeholder 6"/>
          <p:cNvSpPr>
            <a:spLocks noGrp="1"/>
          </p:cNvSpPr>
          <p:nvPr>
            <p:ph type="sldNum" sz="quarter" idx="12"/>
          </p:nvPr>
        </p:nvSpPr>
        <p:spPr/>
        <p:txBody>
          <a:bodyPr/>
          <a:lstStyle/>
          <a:p>
            <a:fld id="{E4D79DD2-F6C0-4AE9-9A9B-D4867A6E16D6}" type="slidenum">
              <a:rPr lang="en-US" smtClean="0"/>
              <a:t>‹#›</a:t>
            </a:fld>
            <a:endParaRPr lang="en-US"/>
          </a:p>
        </p:txBody>
      </p:sp>
      <p:cxnSp>
        <p:nvCxnSpPr>
          <p:cNvPr id="31" name="Straight Connector 30"/>
          <p:cNvCxnSpPr/>
          <p:nvPr/>
        </p:nvCxnSpPr>
        <p:spPr>
          <a:xfrm>
            <a:off x="1447005" y="3143605"/>
            <a:ext cx="552591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5860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7"/>
            <a:ext cx="12188825"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88825" cy="742950"/>
          </a:xfrm>
          <a:prstGeom prst="rect">
            <a:avLst/>
          </a:prstGeom>
        </p:spPr>
      </p:pic>
      <p:sp>
        <p:nvSpPr>
          <p:cNvPr id="2" name="Title Placeholder 1"/>
          <p:cNvSpPr>
            <a:spLocks noGrp="1"/>
          </p:cNvSpPr>
          <p:nvPr>
            <p:ph type="title"/>
          </p:nvPr>
        </p:nvSpPr>
        <p:spPr>
          <a:xfrm>
            <a:off x="1451202" y="804520"/>
            <a:ext cx="9600774"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202" y="2015733"/>
            <a:ext cx="9600774"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2171" y="330370"/>
            <a:ext cx="3499803"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CD9712D-992A-4AB1-A5C2-575F75921AA2}" type="datetimeFigureOut">
              <a:rPr lang="en-US" smtClean="0"/>
              <a:pPr/>
              <a:t>5/27/2026</a:t>
            </a:fld>
            <a:endParaRPr lang="en-US" dirty="0"/>
          </a:p>
        </p:txBody>
      </p:sp>
      <p:sp>
        <p:nvSpPr>
          <p:cNvPr id="5" name="Footer Placeholder 4"/>
          <p:cNvSpPr>
            <a:spLocks noGrp="1"/>
          </p:cNvSpPr>
          <p:nvPr>
            <p:ph type="ftr" sz="quarter" idx="3"/>
          </p:nvPr>
        </p:nvSpPr>
        <p:spPr>
          <a:xfrm>
            <a:off x="1451201" y="329308"/>
            <a:ext cx="593728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79935" y="798973"/>
            <a:ext cx="810808" cy="503578"/>
          </a:xfrm>
          <a:prstGeom prst="rect">
            <a:avLst/>
          </a:prstGeom>
        </p:spPr>
        <p:txBody>
          <a:bodyPr vert="horz" lIns="91440" tIns="45720" rIns="91440" bIns="45720" rtlCol="0" anchor="t"/>
          <a:lstStyle>
            <a:lvl1pPr algn="r">
              <a:defRPr sz="2799">
                <a:solidFill>
                  <a:schemeClr val="accent1"/>
                </a:solidFill>
              </a:defRPr>
            </a:lvl1pPr>
          </a:lstStyle>
          <a:p>
            <a:fld id="{81FEFA0A-2F20-4B60-98C6-5FFDA469AA1C}" type="slidenum">
              <a:rPr lang="en-US" smtClean="0"/>
              <a:pPr/>
              <a:t>‹#›</a:t>
            </a:fld>
            <a:endParaRPr lang="en-US" dirty="0"/>
          </a:p>
        </p:txBody>
      </p:sp>
      <p:cxnSp>
        <p:nvCxnSpPr>
          <p:cNvPr id="10" name="Straight Connector 9"/>
          <p:cNvCxnSpPr/>
          <p:nvPr/>
        </p:nvCxnSpPr>
        <p:spPr>
          <a:xfrm>
            <a:off x="0" y="6128413"/>
            <a:ext cx="12188825"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9460721"/>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126" rtl="0" eaLnBrk="1" latinLnBrk="0" hangingPunct="1">
        <a:lnSpc>
          <a:spcPct val="90000"/>
        </a:lnSpc>
        <a:spcBef>
          <a:spcPct val="0"/>
        </a:spcBef>
        <a:buNone/>
        <a:defRPr sz="3199" b="0" i="0" kern="1200" cap="all">
          <a:solidFill>
            <a:schemeClr val="tx1"/>
          </a:solidFill>
          <a:effectLst/>
          <a:latin typeface="+mj-lt"/>
          <a:ea typeface="+mj-ea"/>
          <a:cs typeface="+mj-cs"/>
        </a:defRPr>
      </a:lvl1pPr>
    </p:titleStyle>
    <p:bodyStyle>
      <a:lvl1pPr marL="228531" indent="-228531" algn="l" defTabSz="914126" rtl="0" eaLnBrk="1" latinLnBrk="0" hangingPunct="1">
        <a:lnSpc>
          <a:spcPct val="120000"/>
        </a:lnSpc>
        <a:spcBef>
          <a:spcPts val="1000"/>
        </a:spcBef>
        <a:buClr>
          <a:schemeClr val="accent1"/>
        </a:buClr>
        <a:buSzPct val="100000"/>
        <a:buFont typeface="Arial" panose="020B0604020202020204" pitchFamily="34" charset="0"/>
        <a:buChar char="•"/>
        <a:defRPr sz="1999" kern="1200">
          <a:solidFill>
            <a:schemeClr val="tx1"/>
          </a:solidFill>
          <a:effectLst/>
          <a:latin typeface="+mn-lt"/>
          <a:ea typeface="+mn-ea"/>
          <a:cs typeface="+mn-cs"/>
        </a:defRPr>
      </a:lvl1pPr>
      <a:lvl2pPr marL="685594"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799" kern="1200" cap="none" baseline="0">
          <a:solidFill>
            <a:schemeClr val="tx1"/>
          </a:solidFill>
          <a:effectLst/>
          <a:latin typeface="+mn-lt"/>
          <a:ea typeface="+mn-ea"/>
          <a:cs typeface="+mn-cs"/>
        </a:defRPr>
      </a:lvl2pPr>
      <a:lvl3pPr marL="1142657"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599720"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6783"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3846"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0908"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7971"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5034"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0412" y="1676400"/>
            <a:ext cx="7955422" cy="4312402"/>
          </a:xfrm>
        </p:spPr>
        <p:txBody>
          <a:bodyPr anchor="ctr">
            <a:normAutofit fontScale="90000"/>
          </a:bodyPr>
          <a:lstStyle/>
          <a:p>
            <a:pPr algn="l"/>
            <a:br>
              <a:rPr lang="en-US" sz="4700" dirty="0">
                <a:solidFill>
                  <a:schemeClr val="tx1"/>
                </a:solidFill>
              </a:rPr>
            </a:br>
            <a:r>
              <a:rPr lang="en-US" sz="5300" b="1" dirty="0">
                <a:solidFill>
                  <a:schemeClr val="tx1"/>
                </a:solidFill>
              </a:rPr>
              <a:t>Lodgers’ Tax FACTS</a:t>
            </a:r>
            <a:br>
              <a:rPr lang="en-US" sz="4400" dirty="0">
                <a:solidFill>
                  <a:schemeClr val="tx1"/>
                </a:solidFill>
              </a:rPr>
            </a:br>
            <a:br>
              <a:rPr lang="en-US" sz="4400" dirty="0">
                <a:solidFill>
                  <a:schemeClr val="tx1"/>
                </a:solidFill>
              </a:rPr>
            </a:br>
            <a:br>
              <a:rPr lang="en-US" sz="4700" dirty="0">
                <a:solidFill>
                  <a:schemeClr val="tx1"/>
                </a:solidFill>
              </a:rPr>
            </a:br>
            <a:br>
              <a:rPr lang="en-US" sz="4700" dirty="0">
                <a:solidFill>
                  <a:schemeClr val="tx1"/>
                </a:solidFill>
              </a:rPr>
            </a:br>
            <a:br>
              <a:rPr lang="en-US" sz="4700" dirty="0">
                <a:solidFill>
                  <a:schemeClr val="tx1"/>
                </a:solidFill>
              </a:rPr>
            </a:br>
            <a:endParaRPr lang="en-US" sz="4700" dirty="0">
              <a:solidFill>
                <a:schemeClr val="tx1"/>
              </a:solidFill>
            </a:endParaRPr>
          </a:p>
        </p:txBody>
      </p:sp>
      <p:sp>
        <p:nvSpPr>
          <p:cNvPr id="3" name="Subtitle 2"/>
          <p:cNvSpPr>
            <a:spLocks noGrp="1"/>
          </p:cNvSpPr>
          <p:nvPr>
            <p:ph type="subTitle" idx="1"/>
          </p:nvPr>
        </p:nvSpPr>
        <p:spPr>
          <a:xfrm>
            <a:off x="9364685" y="1143000"/>
            <a:ext cx="2824140" cy="4312402"/>
          </a:xfrm>
        </p:spPr>
        <p:txBody>
          <a:bodyPr anchor="ctr">
            <a:normAutofit/>
          </a:bodyPr>
          <a:lstStyle/>
          <a:p>
            <a:pPr algn="l">
              <a:spcAft>
                <a:spcPts val="600"/>
              </a:spcAft>
            </a:pPr>
            <a:endParaRPr lang="en-US" sz="2000" dirty="0"/>
          </a:p>
          <a:p>
            <a:pPr algn="l">
              <a:spcAft>
                <a:spcPts val="600"/>
              </a:spcAft>
            </a:pPr>
            <a:endParaRPr lang="en-US" sz="2000" dirty="0"/>
          </a:p>
          <a:p>
            <a:pPr algn="l">
              <a:spcAft>
                <a:spcPts val="600"/>
              </a:spcAft>
            </a:pPr>
            <a:endParaRPr lang="en-US" sz="2000" dirty="0"/>
          </a:p>
        </p:txBody>
      </p:sp>
    </p:spTree>
    <p:extLst>
      <p:ext uri="{BB962C8B-B14F-4D97-AF65-F5344CB8AC3E}">
        <p14:creationId xmlns:p14="http://schemas.microsoft.com/office/powerpoint/2010/main" val="3198176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51012" y="228600"/>
            <a:ext cx="9753601" cy="838200"/>
          </a:xfrm>
        </p:spPr>
        <p:txBody>
          <a:bodyPr>
            <a:normAutofit fontScale="90000"/>
          </a:bodyPr>
          <a:lstStyle/>
          <a:p>
            <a:pPr algn="ctr"/>
            <a:r>
              <a:rPr lang="en-US" b="1" dirty="0"/>
              <a:t>Promotional Formula for quarterly reporting</a:t>
            </a:r>
          </a:p>
        </p:txBody>
      </p:sp>
      <p:sp>
        <p:nvSpPr>
          <p:cNvPr id="4" name="TextBox 3"/>
          <p:cNvSpPr txBox="1"/>
          <p:nvPr/>
        </p:nvSpPr>
        <p:spPr>
          <a:xfrm>
            <a:off x="1124584" y="6243120"/>
            <a:ext cx="10668000" cy="590931"/>
          </a:xfrm>
          <a:prstGeom prst="rect">
            <a:avLst/>
          </a:prstGeom>
          <a:noFill/>
        </p:spPr>
        <p:txBody>
          <a:bodyPr wrap="square" rtlCol="0">
            <a:spAutoFit/>
          </a:bodyPr>
          <a:lstStyle/>
          <a:p>
            <a:pPr>
              <a:lnSpc>
                <a:spcPct val="90000"/>
              </a:lnSpc>
            </a:pPr>
            <a:r>
              <a:rPr lang="en-US" b="1" dirty="0"/>
              <a:t>Excel spreadsheet can be found under “Lodgers' Tax Distribution” section on this link: </a:t>
            </a:r>
            <a:r>
              <a:rPr lang="en-US" b="1" dirty="0">
                <a:highlight>
                  <a:srgbClr val="FFFF00"/>
                </a:highlight>
              </a:rPr>
              <a:t>http://www.nmdfa.state.nm.us/Financial_Distribution.aspx</a:t>
            </a:r>
          </a:p>
        </p:txBody>
      </p:sp>
      <p:sp>
        <p:nvSpPr>
          <p:cNvPr id="5" name="Rectangle 4">
            <a:extLst>
              <a:ext uri="{FF2B5EF4-FFF2-40B4-BE49-F238E27FC236}">
                <a16:creationId xmlns:a16="http://schemas.microsoft.com/office/drawing/2014/main" id="{1D8E8678-9CD4-4755-BC24-FDD0280A7B52}"/>
              </a:ext>
            </a:extLst>
          </p:cNvPr>
          <p:cNvSpPr/>
          <p:nvPr/>
        </p:nvSpPr>
        <p:spPr>
          <a:xfrm>
            <a:off x="1124584" y="1219200"/>
            <a:ext cx="10227628" cy="508712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6D80E4A3-B63E-1398-1A0E-87BD523A2F1C}"/>
              </a:ext>
            </a:extLst>
          </p:cNvPr>
          <p:cNvPicPr>
            <a:picLocks noChangeAspect="1"/>
          </p:cNvPicPr>
          <p:nvPr/>
        </p:nvPicPr>
        <p:blipFill>
          <a:blip r:embed="rId3"/>
          <a:stretch>
            <a:fillRect/>
          </a:stretch>
        </p:blipFill>
        <p:spPr>
          <a:xfrm>
            <a:off x="2284412" y="1271080"/>
            <a:ext cx="8079047" cy="4986631"/>
          </a:xfrm>
          <a:prstGeom prst="rect">
            <a:avLst/>
          </a:prstGeom>
          <a:ln>
            <a:solidFill>
              <a:schemeClr val="tx1"/>
            </a:solidFill>
          </a:ln>
        </p:spPr>
      </p:pic>
    </p:spTree>
    <p:extLst>
      <p:ext uri="{BB962C8B-B14F-4D97-AF65-F5344CB8AC3E}">
        <p14:creationId xmlns:p14="http://schemas.microsoft.com/office/powerpoint/2010/main" val="4285371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12" y="228600"/>
            <a:ext cx="9829799" cy="1295400"/>
          </a:xfrm>
        </p:spPr>
        <p:txBody>
          <a:bodyPr>
            <a:normAutofit/>
          </a:bodyPr>
          <a:lstStyle/>
          <a:p>
            <a:pPr algn="ctr"/>
            <a:r>
              <a:rPr lang="en-US" b="1" dirty="0"/>
              <a:t>What are Other Eligible Uses of</a:t>
            </a:r>
            <a:br>
              <a:rPr lang="en-US" b="1" dirty="0"/>
            </a:br>
            <a:r>
              <a:rPr lang="en-US" b="1" dirty="0"/>
              <a:t>Lodgers' Tax?</a:t>
            </a:r>
          </a:p>
        </p:txBody>
      </p:sp>
      <p:sp>
        <p:nvSpPr>
          <p:cNvPr id="5" name="Rectangle 4"/>
          <p:cNvSpPr/>
          <p:nvPr/>
        </p:nvSpPr>
        <p:spPr>
          <a:xfrm>
            <a:off x="1293812" y="1447800"/>
            <a:ext cx="10363200" cy="5687711"/>
          </a:xfrm>
          <a:prstGeom prst="rect">
            <a:avLst/>
          </a:prstGeom>
        </p:spPr>
        <p:txBody>
          <a:bodyPr wrap="square">
            <a:spAutoFit/>
          </a:bodyPr>
          <a:lstStyle/>
          <a:p>
            <a:pPr>
              <a:lnSpc>
                <a:spcPct val="90000"/>
              </a:lnSpc>
            </a:pPr>
            <a:r>
              <a:rPr lang="en-US" sz="2400" b="1" dirty="0">
                <a:solidFill>
                  <a:srgbClr val="C6430E"/>
                </a:solidFill>
              </a:rPr>
              <a:t>After meeting the requirements for promotional purposes:</a:t>
            </a:r>
          </a:p>
          <a:p>
            <a:pPr marL="342900" indent="-342900">
              <a:lnSpc>
                <a:spcPct val="90000"/>
              </a:lnSpc>
              <a:buFont typeface="Arial" panose="020B0604020202020204" pitchFamily="34" charset="0"/>
              <a:buChar char="•"/>
            </a:pPr>
            <a:endParaRPr lang="en-US" sz="2400" b="1" dirty="0"/>
          </a:p>
          <a:p>
            <a:pPr marL="342900" indent="-342900">
              <a:lnSpc>
                <a:spcPct val="90000"/>
              </a:lnSpc>
              <a:buFont typeface="Arial" panose="020B0604020202020204" pitchFamily="34" charset="0"/>
              <a:buChar char="•"/>
            </a:pPr>
            <a:r>
              <a:rPr lang="en-US" sz="2400" b="1" dirty="0"/>
              <a:t>Section 3-38-15.H: </a:t>
            </a:r>
            <a:r>
              <a:rPr lang="en-US" sz="2400" dirty="0"/>
              <a:t>Payment of principal and interest on outstanding bonds.</a:t>
            </a:r>
          </a:p>
          <a:p>
            <a:pPr marL="342900" indent="-342900">
              <a:lnSpc>
                <a:spcPct val="90000"/>
              </a:lnSpc>
              <a:buFont typeface="Arial" panose="020B0604020202020204" pitchFamily="34" charset="0"/>
              <a:buChar char="•"/>
            </a:pPr>
            <a:endParaRPr lang="en-US" sz="2400" dirty="0"/>
          </a:p>
          <a:p>
            <a:pPr marL="342900" indent="-342900">
              <a:lnSpc>
                <a:spcPct val="90000"/>
              </a:lnSpc>
              <a:buFont typeface="Arial" panose="020B0604020202020204" pitchFamily="34" charset="0"/>
              <a:buChar char="•"/>
            </a:pPr>
            <a:r>
              <a:rPr lang="en-US" sz="2400" b="1" dirty="0"/>
              <a:t>Section 3-38-21: </a:t>
            </a:r>
            <a:r>
              <a:rPr lang="en-US" sz="2400" dirty="0"/>
              <a:t>Eligible uses of tax proceeds as follows:</a:t>
            </a:r>
          </a:p>
          <a:p>
            <a:pPr marL="800100" lvl="1" indent="-342900">
              <a:lnSpc>
                <a:spcPct val="90000"/>
              </a:lnSpc>
              <a:buFont typeface="Arial" panose="020B0604020202020204" pitchFamily="34" charset="0"/>
              <a:buChar char="•"/>
            </a:pPr>
            <a:r>
              <a:rPr lang="en-US" sz="2000" dirty="0"/>
              <a:t>Taxes from </a:t>
            </a:r>
            <a:r>
              <a:rPr lang="en-US" sz="2000" u="sng" dirty="0"/>
              <a:t>first 30 days of rental</a:t>
            </a:r>
            <a:r>
              <a:rPr lang="en-US" sz="2000" dirty="0"/>
              <a:t>:</a:t>
            </a:r>
          </a:p>
          <a:p>
            <a:pPr marL="1257300" lvl="2" indent="-342900">
              <a:lnSpc>
                <a:spcPct val="90000"/>
              </a:lnSpc>
              <a:buFont typeface="Arial" panose="020B0604020202020204" pitchFamily="34" charset="0"/>
              <a:buChar char="•"/>
            </a:pPr>
            <a:r>
              <a:rPr lang="en-US" sz="2000" dirty="0"/>
              <a:t>Collecting and otherwise administering the tax, including audits.</a:t>
            </a:r>
          </a:p>
          <a:p>
            <a:pPr marL="1257300" lvl="2" indent="-342900">
              <a:lnSpc>
                <a:spcPct val="90000"/>
              </a:lnSpc>
              <a:buFont typeface="Arial" panose="020B0604020202020204" pitchFamily="34" charset="0"/>
              <a:buChar char="•"/>
            </a:pPr>
            <a:r>
              <a:rPr lang="en-US" sz="2000" dirty="0"/>
              <a:t>Establishing, operating, purchasing, constructing, otherwise acquiring, reconstructing, extending, improving, equipping, furnishing or acquiring real property or any interest in real property for the </a:t>
            </a:r>
            <a:r>
              <a:rPr lang="en-US" sz="2000" b="1" dirty="0"/>
              <a:t>site or grounds for tourist-related facilities and attractions or tourist-related transportation systems </a:t>
            </a:r>
            <a:r>
              <a:rPr lang="en-US" sz="2000" dirty="0"/>
              <a:t>of the municipality, the county in which the municipality is located or the county.</a:t>
            </a:r>
          </a:p>
          <a:p>
            <a:pPr marL="1257300" lvl="2" indent="-342900">
              <a:lnSpc>
                <a:spcPct val="90000"/>
              </a:lnSpc>
              <a:buFont typeface="Arial" panose="020B0604020202020204" pitchFamily="34" charset="0"/>
              <a:buChar char="•"/>
            </a:pPr>
            <a:r>
              <a:rPr lang="en-US" sz="2000" dirty="0"/>
              <a:t>Providing </a:t>
            </a:r>
            <a:r>
              <a:rPr lang="en-US" sz="2000" b="1" dirty="0"/>
              <a:t>police and fire protection and sanitation service</a:t>
            </a:r>
            <a:r>
              <a:rPr lang="en-US" sz="2000" dirty="0"/>
              <a:t> for tourist-related facilities, attractions and events located in the respective municipality or county.</a:t>
            </a:r>
          </a:p>
          <a:p>
            <a:pPr marL="1257300" lvl="2" indent="-342900">
              <a:lnSpc>
                <a:spcPct val="90000"/>
              </a:lnSpc>
              <a:buFont typeface="Arial" panose="020B0604020202020204" pitchFamily="34" charset="0"/>
              <a:buChar char="•"/>
            </a:pPr>
            <a:endParaRPr lang="en-US" sz="2000" dirty="0"/>
          </a:p>
          <a:p>
            <a:pPr marL="1257300" lvl="2" indent="-342900">
              <a:lnSpc>
                <a:spcPct val="90000"/>
              </a:lnSpc>
              <a:buFont typeface="Arial" panose="020B0604020202020204" pitchFamily="34" charset="0"/>
              <a:buChar char="•"/>
            </a:pPr>
            <a:endParaRPr lang="en-US" sz="2000" dirty="0"/>
          </a:p>
        </p:txBody>
      </p:sp>
    </p:spTree>
    <p:extLst>
      <p:ext uri="{BB962C8B-B14F-4D97-AF65-F5344CB8AC3E}">
        <p14:creationId xmlns:p14="http://schemas.microsoft.com/office/powerpoint/2010/main" val="2903601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164" y="304800"/>
            <a:ext cx="9829799" cy="1295400"/>
          </a:xfrm>
        </p:spPr>
        <p:txBody>
          <a:bodyPr>
            <a:normAutofit/>
          </a:bodyPr>
          <a:lstStyle/>
          <a:p>
            <a:pPr algn="ctr"/>
            <a:r>
              <a:rPr lang="en-US" b="1" dirty="0"/>
              <a:t>What are Other Eligible Uses of</a:t>
            </a:r>
            <a:br>
              <a:rPr lang="en-US" b="1" dirty="0"/>
            </a:br>
            <a:r>
              <a:rPr lang="en-US" b="1" dirty="0"/>
              <a:t>Lodgers' Tax ?</a:t>
            </a:r>
          </a:p>
        </p:txBody>
      </p:sp>
      <p:sp>
        <p:nvSpPr>
          <p:cNvPr id="5" name="Rectangle 4"/>
          <p:cNvSpPr/>
          <p:nvPr/>
        </p:nvSpPr>
        <p:spPr>
          <a:xfrm>
            <a:off x="1230164" y="1905000"/>
            <a:ext cx="10363200" cy="4136517"/>
          </a:xfrm>
          <a:prstGeom prst="rect">
            <a:avLst/>
          </a:prstGeom>
        </p:spPr>
        <p:txBody>
          <a:bodyPr wrap="square">
            <a:spAutoFit/>
          </a:bodyPr>
          <a:lstStyle/>
          <a:p>
            <a:pPr>
              <a:lnSpc>
                <a:spcPct val="90000"/>
              </a:lnSpc>
            </a:pPr>
            <a:r>
              <a:rPr lang="en-US" sz="2400" b="1" dirty="0">
                <a:solidFill>
                  <a:srgbClr val="C6430E"/>
                </a:solidFill>
              </a:rPr>
              <a:t>After meeting the requirements for promotional purposes:</a:t>
            </a:r>
          </a:p>
          <a:p>
            <a:pPr marL="342900" indent="-342900">
              <a:lnSpc>
                <a:spcPct val="90000"/>
              </a:lnSpc>
              <a:buFont typeface="Arial" panose="020B0604020202020204" pitchFamily="34" charset="0"/>
              <a:buChar char="•"/>
            </a:pPr>
            <a:endParaRPr lang="en-US" sz="2400" b="1" dirty="0"/>
          </a:p>
          <a:p>
            <a:pPr marL="342900" indent="-342900">
              <a:lnSpc>
                <a:spcPct val="90000"/>
              </a:lnSpc>
              <a:buFont typeface="Arial" panose="020B0604020202020204" pitchFamily="34" charset="0"/>
              <a:buChar char="•"/>
            </a:pPr>
            <a:r>
              <a:rPr lang="en-US" sz="2400" b="1" dirty="0"/>
              <a:t>Section 3-38-21: </a:t>
            </a:r>
            <a:r>
              <a:rPr lang="en-US" sz="2400" dirty="0"/>
              <a:t>Eligible uses of tax proceeds as follows:</a:t>
            </a:r>
          </a:p>
          <a:p>
            <a:pPr marL="800100" lvl="1" indent="-342900">
              <a:lnSpc>
                <a:spcPct val="90000"/>
              </a:lnSpc>
              <a:buFont typeface="Arial" panose="020B0604020202020204" pitchFamily="34" charset="0"/>
              <a:buChar char="•"/>
            </a:pPr>
            <a:r>
              <a:rPr lang="en-US" sz="2000" dirty="0"/>
              <a:t>Taxes from </a:t>
            </a:r>
            <a:r>
              <a:rPr lang="en-US" sz="2000" u="sng" dirty="0"/>
              <a:t>first 30 days of rental</a:t>
            </a:r>
            <a:r>
              <a:rPr lang="en-US" sz="2000" dirty="0"/>
              <a:t>:</a:t>
            </a:r>
          </a:p>
          <a:p>
            <a:pPr marL="1257300" lvl="2" indent="-342900">
              <a:lnSpc>
                <a:spcPct val="90000"/>
              </a:lnSpc>
              <a:buFont typeface="Arial" panose="020B0604020202020204" pitchFamily="34" charset="0"/>
              <a:buChar char="•"/>
            </a:pPr>
            <a:r>
              <a:rPr lang="en-US" sz="2000" dirty="0"/>
              <a:t>Providing a required </a:t>
            </a:r>
            <a:r>
              <a:rPr lang="en-US" sz="2000" b="1" dirty="0"/>
              <a:t>minimum revenue guarantee for air service</a:t>
            </a:r>
            <a:r>
              <a:rPr lang="en-US" sz="2000" dirty="0"/>
              <a:t> to the municipality or county to provide easy access for tourists to visit tourist-related facilities, attractions and events.</a:t>
            </a:r>
          </a:p>
          <a:p>
            <a:pPr marL="1257300" lvl="2" indent="-342900">
              <a:lnSpc>
                <a:spcPct val="90000"/>
              </a:lnSpc>
              <a:buFont typeface="Arial" panose="020B0604020202020204" pitchFamily="34" charset="0"/>
              <a:buChar char="•"/>
            </a:pPr>
            <a:r>
              <a:rPr lang="en-US" sz="2000" dirty="0"/>
              <a:t>“Minimum revenue guarantee” is the amount of money guaranteed by a municipality or county to be earned by an airline providing air services to and from their locality.</a:t>
            </a:r>
          </a:p>
          <a:p>
            <a:pPr marL="800100" lvl="1" indent="-342900">
              <a:lnSpc>
                <a:spcPct val="90000"/>
              </a:lnSpc>
              <a:buFont typeface="Arial" panose="020B0604020202020204" pitchFamily="34" charset="0"/>
              <a:buChar char="•"/>
            </a:pPr>
            <a:r>
              <a:rPr lang="en-US" sz="2000" dirty="0"/>
              <a:t>Taxes from the </a:t>
            </a:r>
            <a:r>
              <a:rPr lang="en-US" sz="2000" u="sng" dirty="0"/>
              <a:t>31</a:t>
            </a:r>
            <a:r>
              <a:rPr lang="en-US" sz="2000" u="sng" baseline="30000" dirty="0"/>
              <a:t>st</a:t>
            </a:r>
            <a:r>
              <a:rPr lang="en-US" sz="2000" u="sng" dirty="0"/>
              <a:t> and subsequent days of rental</a:t>
            </a:r>
            <a:r>
              <a:rPr lang="en-US" sz="2000" dirty="0"/>
              <a:t>:</a:t>
            </a:r>
          </a:p>
          <a:p>
            <a:pPr marL="1257300" lvl="2" indent="-342900">
              <a:lnSpc>
                <a:spcPct val="90000"/>
              </a:lnSpc>
              <a:buFont typeface="Arial" panose="020B0604020202020204" pitchFamily="34" charset="0"/>
              <a:buChar char="•"/>
            </a:pPr>
            <a:r>
              <a:rPr lang="en-US" sz="2000" b="1" dirty="0"/>
              <a:t>For any municipality or county purpose</a:t>
            </a:r>
            <a:r>
              <a:rPr lang="en-US" sz="2000" dirty="0"/>
              <a:t>.</a:t>
            </a:r>
          </a:p>
          <a:p>
            <a:pPr marL="1257300" lvl="2" indent="-342900">
              <a:lnSpc>
                <a:spcPct val="90000"/>
              </a:lnSpc>
              <a:buFont typeface="Arial" panose="020B0604020202020204" pitchFamily="34" charset="0"/>
              <a:buChar char="•"/>
            </a:pPr>
            <a:r>
              <a:rPr lang="en-US" sz="2000" dirty="0"/>
              <a:t>Provided that the use is stated in the local ordinance imposing the tax.</a:t>
            </a:r>
          </a:p>
          <a:p>
            <a:pPr marL="1257300" lvl="2" indent="-342900">
              <a:lnSpc>
                <a:spcPct val="90000"/>
              </a:lnSpc>
              <a:buFont typeface="Arial" panose="020B0604020202020204" pitchFamily="34" charset="0"/>
              <a:buChar char="•"/>
            </a:pPr>
            <a:endParaRPr lang="en-US" sz="2000" dirty="0"/>
          </a:p>
        </p:txBody>
      </p:sp>
    </p:spTree>
    <p:extLst>
      <p:ext uri="{BB962C8B-B14F-4D97-AF65-F5344CB8AC3E}">
        <p14:creationId xmlns:p14="http://schemas.microsoft.com/office/powerpoint/2010/main" val="923406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690" y="94616"/>
            <a:ext cx="10439400" cy="762000"/>
          </a:xfrm>
        </p:spPr>
        <p:txBody>
          <a:bodyPr>
            <a:normAutofit fontScale="90000"/>
          </a:bodyPr>
          <a:lstStyle/>
          <a:p>
            <a:r>
              <a:rPr lang="en-US" b="1" dirty="0"/>
              <a:t>Can Lodgers' Tax be used for Contracting Services?  </a:t>
            </a:r>
            <a:br>
              <a:rPr lang="en-US" b="1" dirty="0"/>
            </a:br>
            <a:endParaRPr lang="en-US" sz="2800" dirty="0"/>
          </a:p>
        </p:txBody>
      </p:sp>
      <p:sp>
        <p:nvSpPr>
          <p:cNvPr id="3" name="TextBox 2"/>
          <p:cNvSpPr txBox="1"/>
          <p:nvPr/>
        </p:nvSpPr>
        <p:spPr>
          <a:xfrm>
            <a:off x="1057563" y="1890486"/>
            <a:ext cx="10843490" cy="4302716"/>
          </a:xfrm>
          <a:prstGeom prst="rect">
            <a:avLst/>
          </a:prstGeom>
          <a:noFill/>
        </p:spPr>
        <p:txBody>
          <a:bodyPr wrap="square" rtlCol="0">
            <a:spAutoFit/>
          </a:bodyPr>
          <a:lstStyle/>
          <a:p>
            <a:pPr marL="285750" indent="-285750">
              <a:lnSpc>
                <a:spcPct val="90000"/>
              </a:lnSpc>
              <a:buFont typeface="Arial" panose="020B0604020202020204" pitchFamily="34" charset="0"/>
              <a:buChar char="•"/>
            </a:pPr>
            <a:r>
              <a:rPr lang="en-US" sz="1600" dirty="0"/>
              <a:t>The governing body of a municipality or county may contract for the management of programs and activities funded with revenue from the Lodgers' Tax. </a:t>
            </a:r>
          </a:p>
          <a:p>
            <a:pPr marL="342900" indent="-342900">
              <a:lnSpc>
                <a:spcPct val="90000"/>
              </a:lnSpc>
              <a:buAutoNum type="alphaUcPeriod"/>
            </a:pPr>
            <a:endParaRPr lang="en-US" sz="1600" dirty="0"/>
          </a:p>
          <a:p>
            <a:pPr marL="285750" indent="-285750">
              <a:lnSpc>
                <a:spcPct val="90000"/>
              </a:lnSpc>
              <a:buFont typeface="Arial" panose="020B0604020202020204" pitchFamily="34" charset="0"/>
              <a:buChar char="•"/>
            </a:pPr>
            <a:r>
              <a:rPr lang="en-US" sz="1600" dirty="0"/>
              <a:t>The governing body shall </a:t>
            </a:r>
            <a:r>
              <a:rPr lang="en-US" sz="1600" b="1" dirty="0"/>
              <a:t>require periodic reports to the governing body</a:t>
            </a:r>
            <a:r>
              <a:rPr lang="en-US" sz="1600" dirty="0"/>
              <a:t>, at least quarterly, listing the expenditures for those periods. Within ten days of receiving the reports, the governing body shall furnish copies of them to the advisory board. Funds provided to the contracting person or governmental agency shall be maintained in a separate account established for that purpose and shall not be commingled with any other money.</a:t>
            </a:r>
          </a:p>
          <a:p>
            <a:pPr>
              <a:lnSpc>
                <a:spcPct val="90000"/>
              </a:lnSpc>
            </a:pPr>
            <a:r>
              <a:rPr lang="en-US" sz="1600" dirty="0"/>
              <a:t> </a:t>
            </a:r>
          </a:p>
          <a:p>
            <a:pPr marL="285750" indent="-285750">
              <a:lnSpc>
                <a:spcPct val="90000"/>
              </a:lnSpc>
              <a:buFont typeface="Arial" panose="020B0604020202020204" pitchFamily="34" charset="0"/>
              <a:buChar char="•"/>
            </a:pPr>
            <a:r>
              <a:rPr lang="en-US" sz="1600" dirty="0"/>
              <a:t>A person or governmental agency with whom a municipality contracts under this section to conduct an authorized activity shall maintain complete and accurate financial records of each expenditure of the tax revenue made and upon request of the governing body of the municipality or county </a:t>
            </a:r>
            <a:r>
              <a:rPr lang="en-US" sz="1600" b="1" dirty="0"/>
              <a:t>shall make such records available for inspection.</a:t>
            </a:r>
          </a:p>
          <a:p>
            <a:pPr>
              <a:lnSpc>
                <a:spcPct val="90000"/>
              </a:lnSpc>
            </a:pPr>
            <a:r>
              <a:rPr lang="en-US" sz="1600" dirty="0"/>
              <a:t> </a:t>
            </a:r>
          </a:p>
          <a:p>
            <a:pPr marL="285750" indent="-285750">
              <a:lnSpc>
                <a:spcPct val="90000"/>
              </a:lnSpc>
              <a:buFont typeface="Arial" panose="020B0604020202020204" pitchFamily="34" charset="0"/>
              <a:buChar char="•"/>
            </a:pPr>
            <a:r>
              <a:rPr lang="en-US" sz="1600" dirty="0"/>
              <a:t>The occupancy tax revenue spent for a purpose authorized by the Lodgers' Tax Act </a:t>
            </a:r>
            <a:r>
              <a:rPr lang="en-US" sz="1600" b="1" dirty="0"/>
              <a:t>may be spent for day-to-day operations, </a:t>
            </a:r>
            <a:r>
              <a:rPr lang="en-US" sz="1600" dirty="0"/>
              <a:t>supplies, salaries, office rental, travel expenses and other administrative costs only if those administrative costs are incurred directly for that purpose. </a:t>
            </a:r>
          </a:p>
          <a:p>
            <a:pPr>
              <a:lnSpc>
                <a:spcPct val="90000"/>
              </a:lnSpc>
            </a:pPr>
            <a:endParaRPr lang="en-US" sz="1600" dirty="0"/>
          </a:p>
          <a:p>
            <a:pPr marL="285750" indent="-285750">
              <a:lnSpc>
                <a:spcPct val="90000"/>
              </a:lnSpc>
              <a:buFont typeface="Arial" panose="020B0604020202020204" pitchFamily="34" charset="0"/>
              <a:buChar char="•"/>
            </a:pPr>
            <a:r>
              <a:rPr lang="en-US" sz="1600" dirty="0"/>
              <a:t>A person or governmental agency with whom a local governmental body contracts under this section </a:t>
            </a:r>
            <a:r>
              <a:rPr lang="en-US" sz="1600" b="1" dirty="0"/>
              <a:t>may subcontract </a:t>
            </a:r>
            <a:r>
              <a:rPr lang="en-US" sz="1600" dirty="0"/>
              <a:t>with the approval of the governing body of the municipality or county and subcontractor shall be subject to the same terms and conditions as the contractor regarding separate financial accounts, periodic reports and inspection of records. </a:t>
            </a:r>
          </a:p>
        </p:txBody>
      </p:sp>
      <p:sp>
        <p:nvSpPr>
          <p:cNvPr id="4" name="TextBox 3"/>
          <p:cNvSpPr txBox="1"/>
          <p:nvPr/>
        </p:nvSpPr>
        <p:spPr>
          <a:xfrm>
            <a:off x="1093787" y="685800"/>
            <a:ext cx="10001249" cy="341632"/>
          </a:xfrm>
          <a:prstGeom prst="rect">
            <a:avLst/>
          </a:prstGeom>
          <a:noFill/>
        </p:spPr>
        <p:txBody>
          <a:bodyPr wrap="square" rtlCol="0">
            <a:spAutoFit/>
          </a:bodyPr>
          <a:lstStyle/>
          <a:p>
            <a:pPr algn="ctr">
              <a:lnSpc>
                <a:spcPct val="90000"/>
              </a:lnSpc>
            </a:pPr>
            <a:r>
              <a:rPr lang="en-US" b="1" dirty="0">
                <a:solidFill>
                  <a:schemeClr val="bg2">
                    <a:lumMod val="50000"/>
                  </a:schemeClr>
                </a:solidFill>
              </a:rPr>
              <a:t>Section 3-38-21.1</a:t>
            </a:r>
          </a:p>
        </p:txBody>
      </p:sp>
    </p:spTree>
    <p:extLst>
      <p:ext uri="{BB962C8B-B14F-4D97-AF65-F5344CB8AC3E}">
        <p14:creationId xmlns:p14="http://schemas.microsoft.com/office/powerpoint/2010/main" val="4165716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012" y="152400"/>
            <a:ext cx="9944100" cy="685800"/>
          </a:xfrm>
        </p:spPr>
        <p:txBody>
          <a:bodyPr>
            <a:normAutofit fontScale="90000"/>
          </a:bodyPr>
          <a:lstStyle/>
          <a:p>
            <a:r>
              <a:rPr lang="en-US" sz="3400" b="1" dirty="0"/>
              <a:t>Can Lodgers' Tax be Used for Revenue Bonds? </a:t>
            </a:r>
          </a:p>
        </p:txBody>
      </p:sp>
      <p:sp>
        <p:nvSpPr>
          <p:cNvPr id="3" name="TextBox 2"/>
          <p:cNvSpPr txBox="1"/>
          <p:nvPr/>
        </p:nvSpPr>
        <p:spPr>
          <a:xfrm>
            <a:off x="1198562" y="2057400"/>
            <a:ext cx="9525000" cy="3665619"/>
          </a:xfrm>
          <a:prstGeom prst="rect">
            <a:avLst/>
          </a:prstGeom>
          <a:noFill/>
        </p:spPr>
        <p:txBody>
          <a:bodyPr wrap="square" rtlCol="0">
            <a:spAutoFit/>
          </a:bodyPr>
          <a:lstStyle/>
          <a:p>
            <a:pPr>
              <a:lnSpc>
                <a:spcPct val="90000"/>
              </a:lnSpc>
            </a:pPr>
            <a:r>
              <a:rPr lang="en-US" sz="2400" dirty="0"/>
              <a:t>A.  Revenue bonds may be issued at any time or from time to time by a municipality or county to defray wholly or in part the costs of anyone, all or any combination of revenue bonds.  </a:t>
            </a:r>
          </a:p>
          <a:p>
            <a:pPr>
              <a:lnSpc>
                <a:spcPct val="90000"/>
              </a:lnSpc>
            </a:pPr>
            <a:endParaRPr lang="en-US" sz="2400" dirty="0"/>
          </a:p>
          <a:p>
            <a:pPr>
              <a:lnSpc>
                <a:spcPct val="90000"/>
              </a:lnSpc>
            </a:pPr>
            <a:r>
              <a:rPr lang="en-US" sz="2400" dirty="0"/>
              <a:t>B.  The revenue bonds may be payable from and such payment may be secured by a pledge of and lien on the revenues derived from Lodgers' Tax.</a:t>
            </a:r>
          </a:p>
          <a:p>
            <a:pPr>
              <a:lnSpc>
                <a:spcPct val="90000"/>
              </a:lnSpc>
            </a:pPr>
            <a:endParaRPr lang="en-US" sz="2400" dirty="0"/>
          </a:p>
          <a:p>
            <a:pPr>
              <a:lnSpc>
                <a:spcPct val="90000"/>
              </a:lnSpc>
            </a:pPr>
            <a:r>
              <a:rPr lang="en-US" sz="2400" dirty="0"/>
              <a:t>C.  The revenue bonds shall bear interest at a rate or rates and the first interest payment may be for any period authorized in the Public Securities Act. </a:t>
            </a:r>
          </a:p>
          <a:p>
            <a:pPr>
              <a:lnSpc>
                <a:spcPct val="90000"/>
              </a:lnSpc>
            </a:pPr>
            <a:endParaRPr lang="en-US" dirty="0"/>
          </a:p>
        </p:txBody>
      </p:sp>
      <p:sp>
        <p:nvSpPr>
          <p:cNvPr id="5" name="TextBox 4"/>
          <p:cNvSpPr txBox="1"/>
          <p:nvPr/>
        </p:nvSpPr>
        <p:spPr>
          <a:xfrm>
            <a:off x="4418012" y="990600"/>
            <a:ext cx="2362200" cy="397032"/>
          </a:xfrm>
          <a:prstGeom prst="rect">
            <a:avLst/>
          </a:prstGeom>
          <a:noFill/>
        </p:spPr>
        <p:txBody>
          <a:bodyPr wrap="square" rtlCol="0">
            <a:spAutoFit/>
          </a:bodyPr>
          <a:lstStyle/>
          <a:p>
            <a:pPr>
              <a:lnSpc>
                <a:spcPct val="90000"/>
              </a:lnSpc>
            </a:pPr>
            <a:r>
              <a:rPr lang="en-US" sz="2200" b="1" dirty="0">
                <a:solidFill>
                  <a:schemeClr val="bg2">
                    <a:lumMod val="50000"/>
                  </a:schemeClr>
                </a:solidFill>
              </a:rPr>
              <a:t>Section 3-38-23</a:t>
            </a:r>
          </a:p>
        </p:txBody>
      </p:sp>
    </p:spTree>
    <p:extLst>
      <p:ext uri="{BB962C8B-B14F-4D97-AF65-F5344CB8AC3E}">
        <p14:creationId xmlns:p14="http://schemas.microsoft.com/office/powerpoint/2010/main" val="206045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8612" y="1106448"/>
            <a:ext cx="8686800" cy="304800"/>
          </a:xfrm>
        </p:spPr>
        <p:txBody>
          <a:bodyPr>
            <a:normAutofit fontScale="90000"/>
          </a:bodyPr>
          <a:lstStyle/>
          <a:p>
            <a:pPr algn="ctr"/>
            <a:r>
              <a:rPr lang="en-US" sz="2200" b="1" dirty="0">
                <a:solidFill>
                  <a:schemeClr val="bg2">
                    <a:lumMod val="50000"/>
                  </a:schemeClr>
                </a:solidFill>
              </a:rPr>
              <a:t>Collection of taxes Section 3-38-17</a:t>
            </a:r>
          </a:p>
        </p:txBody>
      </p:sp>
      <p:sp>
        <p:nvSpPr>
          <p:cNvPr id="3" name="TextBox 2"/>
          <p:cNvSpPr txBox="1"/>
          <p:nvPr/>
        </p:nvSpPr>
        <p:spPr>
          <a:xfrm>
            <a:off x="1141412" y="2631334"/>
            <a:ext cx="10134600" cy="2709973"/>
          </a:xfrm>
          <a:prstGeom prst="rect">
            <a:avLst/>
          </a:prstGeom>
          <a:noFill/>
        </p:spPr>
        <p:txBody>
          <a:bodyPr wrap="square" rtlCol="0">
            <a:spAutoFit/>
          </a:bodyPr>
          <a:lstStyle/>
          <a:p>
            <a:pPr marL="285750" indent="-285750">
              <a:lnSpc>
                <a:spcPct val="90000"/>
              </a:lnSpc>
              <a:buFont typeface="Arial" panose="020B0604020202020204" pitchFamily="34" charset="0"/>
              <a:buChar char="•"/>
            </a:pPr>
            <a:r>
              <a:rPr lang="en-US" sz="1900" dirty="0"/>
              <a:t>Every </a:t>
            </a:r>
            <a:r>
              <a:rPr lang="en-US" sz="1900" b="1" dirty="0"/>
              <a:t>vendor providing lodgings </a:t>
            </a:r>
            <a:r>
              <a:rPr lang="en-US" sz="1900" dirty="0"/>
              <a:t>in a municipality or county imposing an occupancy tax shall collect the proceeds thereof on behalf of the municipality or county and shall </a:t>
            </a:r>
            <a:r>
              <a:rPr lang="en-US" sz="1900" u="sng" dirty="0"/>
              <a:t>act as a trustee</a:t>
            </a:r>
            <a:r>
              <a:rPr lang="en-US" sz="1900" dirty="0"/>
              <a:t> therefor.</a:t>
            </a:r>
          </a:p>
          <a:p>
            <a:pPr>
              <a:lnSpc>
                <a:spcPct val="90000"/>
              </a:lnSpc>
            </a:pPr>
            <a:endParaRPr lang="en-US" dirty="0"/>
          </a:p>
          <a:p>
            <a:pPr marL="285750" indent="-285750">
              <a:lnSpc>
                <a:spcPct val="90000"/>
              </a:lnSpc>
              <a:buFont typeface="Arial" panose="020B0604020202020204" pitchFamily="34" charset="0"/>
              <a:buChar char="•"/>
            </a:pPr>
            <a:r>
              <a:rPr lang="en-US" sz="1900" dirty="0"/>
              <a:t>The tax shall be </a:t>
            </a:r>
            <a:r>
              <a:rPr lang="en-US" sz="1900" b="1" dirty="0"/>
              <a:t>collected from vendees </a:t>
            </a:r>
            <a:r>
              <a:rPr lang="en-US" sz="1900" dirty="0"/>
              <a:t>in accordance with the ordinance imposing the tax and shall be charged separately from the rent fixed by the vendor for the lodgings. </a:t>
            </a:r>
          </a:p>
          <a:p>
            <a:pPr marL="285750" indent="-285750">
              <a:lnSpc>
                <a:spcPct val="90000"/>
              </a:lnSpc>
              <a:buFont typeface="Arial" panose="020B0604020202020204" pitchFamily="34" charset="0"/>
              <a:buChar char="•"/>
            </a:pPr>
            <a:endParaRPr lang="en-US" sz="1900" dirty="0"/>
          </a:p>
          <a:p>
            <a:pPr marL="285750" indent="-285750">
              <a:lnSpc>
                <a:spcPct val="90000"/>
              </a:lnSpc>
              <a:buFont typeface="Arial" panose="020B0604020202020204" pitchFamily="34" charset="0"/>
              <a:buChar char="•"/>
            </a:pPr>
            <a:r>
              <a:rPr lang="en-US" sz="1900" b="1" dirty="0"/>
              <a:t>Counties and municipalities </a:t>
            </a:r>
            <a:r>
              <a:rPr lang="en-US" sz="1900" dirty="0"/>
              <a:t>are responsible for ensuring accurate and timely revenue collections from vendors, auditing vendors, expending tax proceeds only as allowed by statute, and reporting to DFA/LGD on a quarterly basis.</a:t>
            </a:r>
          </a:p>
        </p:txBody>
      </p:sp>
      <p:sp>
        <p:nvSpPr>
          <p:cNvPr id="4" name="TextBox 3"/>
          <p:cNvSpPr txBox="1"/>
          <p:nvPr/>
        </p:nvSpPr>
        <p:spPr>
          <a:xfrm>
            <a:off x="1141412" y="394682"/>
            <a:ext cx="10515600" cy="563231"/>
          </a:xfrm>
          <a:prstGeom prst="rect">
            <a:avLst/>
          </a:prstGeom>
          <a:noFill/>
        </p:spPr>
        <p:txBody>
          <a:bodyPr wrap="square" rtlCol="0">
            <a:spAutoFit/>
          </a:bodyPr>
          <a:lstStyle/>
          <a:p>
            <a:pPr algn="ctr">
              <a:lnSpc>
                <a:spcPct val="90000"/>
              </a:lnSpc>
            </a:pPr>
            <a:r>
              <a:rPr lang="en-US" sz="3400" b="1" dirty="0">
                <a:latin typeface="+mj-lt"/>
                <a:ea typeface="+mj-ea"/>
                <a:cs typeface="+mj-cs"/>
              </a:rPr>
              <a:t>Who are the Responsible Parties?</a:t>
            </a:r>
          </a:p>
        </p:txBody>
      </p:sp>
      <p:sp>
        <p:nvSpPr>
          <p:cNvPr id="5" name="TextBox 4"/>
          <p:cNvSpPr txBox="1"/>
          <p:nvPr/>
        </p:nvSpPr>
        <p:spPr>
          <a:xfrm>
            <a:off x="1141412" y="5529622"/>
            <a:ext cx="10515600" cy="535531"/>
          </a:xfrm>
          <a:prstGeom prst="rect">
            <a:avLst/>
          </a:prstGeom>
          <a:noFill/>
        </p:spPr>
        <p:txBody>
          <a:bodyPr wrap="square" rtlCol="0">
            <a:spAutoFit/>
          </a:bodyPr>
          <a:lstStyle/>
          <a:p>
            <a:pPr algn="ctr">
              <a:lnSpc>
                <a:spcPct val="90000"/>
              </a:lnSpc>
            </a:pPr>
            <a:r>
              <a:rPr lang="en-US" sz="1600" b="1" dirty="0">
                <a:solidFill>
                  <a:srgbClr val="C00000"/>
                </a:solidFill>
              </a:rPr>
              <a:t>Municipalities and counties have two years to expend collected revenues and typically expend carryover funds in each annual budget.</a:t>
            </a:r>
          </a:p>
        </p:txBody>
      </p:sp>
      <p:sp>
        <p:nvSpPr>
          <p:cNvPr id="6" name="TextBox 5"/>
          <p:cNvSpPr txBox="1"/>
          <p:nvPr/>
        </p:nvSpPr>
        <p:spPr>
          <a:xfrm>
            <a:off x="1141412" y="1868683"/>
            <a:ext cx="10134600" cy="618631"/>
          </a:xfrm>
          <a:prstGeom prst="rect">
            <a:avLst/>
          </a:prstGeom>
          <a:noFill/>
        </p:spPr>
        <p:txBody>
          <a:bodyPr wrap="square" rtlCol="0">
            <a:spAutoFit/>
          </a:bodyPr>
          <a:lstStyle/>
          <a:p>
            <a:pPr marL="285750" indent="-285750">
              <a:lnSpc>
                <a:spcPct val="90000"/>
              </a:lnSpc>
              <a:buFont typeface="Arial" panose="020B0604020202020204" pitchFamily="34" charset="0"/>
              <a:buChar char="•"/>
            </a:pPr>
            <a:r>
              <a:rPr lang="en-US" sz="1900" dirty="0"/>
              <a:t>Every </a:t>
            </a:r>
            <a:r>
              <a:rPr lang="en-US" sz="1900" b="1" dirty="0"/>
              <a:t>vendor providing lodging </a:t>
            </a:r>
            <a:r>
              <a:rPr lang="en-US" sz="1900" dirty="0"/>
              <a:t>within the county or municipality that imposes a lodgers’ tax is responsible for </a:t>
            </a:r>
            <a:r>
              <a:rPr lang="en-US" sz="1900" u="sng" dirty="0"/>
              <a:t>collecting that tax</a:t>
            </a:r>
            <a:r>
              <a:rPr lang="en-US" sz="1900" dirty="0"/>
              <a:t>.</a:t>
            </a:r>
          </a:p>
        </p:txBody>
      </p:sp>
    </p:spTree>
    <p:extLst>
      <p:ext uri="{BB962C8B-B14F-4D97-AF65-F5344CB8AC3E}">
        <p14:creationId xmlns:p14="http://schemas.microsoft.com/office/powerpoint/2010/main" val="3165638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2812" y="256504"/>
            <a:ext cx="10515600" cy="609600"/>
          </a:xfrm>
        </p:spPr>
        <p:txBody>
          <a:bodyPr>
            <a:normAutofit/>
          </a:bodyPr>
          <a:lstStyle/>
          <a:p>
            <a:pPr algn="ctr"/>
            <a:r>
              <a:rPr lang="en-US" b="1" dirty="0"/>
              <a:t>How are Advisory Boards Created?</a:t>
            </a:r>
          </a:p>
        </p:txBody>
      </p:sp>
      <p:sp>
        <p:nvSpPr>
          <p:cNvPr id="3" name="Content Placeholder 2"/>
          <p:cNvSpPr>
            <a:spLocks noGrp="1"/>
          </p:cNvSpPr>
          <p:nvPr>
            <p:ph idx="1"/>
          </p:nvPr>
        </p:nvSpPr>
        <p:spPr>
          <a:xfrm>
            <a:off x="912812" y="3581400"/>
            <a:ext cx="10515600" cy="2957476"/>
          </a:xfrm>
        </p:spPr>
        <p:txBody>
          <a:bodyPr>
            <a:normAutofit/>
          </a:bodyPr>
          <a:lstStyle/>
          <a:p>
            <a:pPr marL="457200" indent="-457200">
              <a:buAutoNum type="arabicPeriod"/>
            </a:pPr>
            <a:r>
              <a:rPr lang="en-US" dirty="0"/>
              <a:t>Two members who are owners or operators of lodgings subject to the occupancy tax within </a:t>
            </a:r>
          </a:p>
          <a:p>
            <a:pPr marL="457200" indent="-457200">
              <a:buAutoNum type="arabicPeriod"/>
            </a:pPr>
            <a:r>
              <a:rPr lang="en-US" dirty="0"/>
              <a:t>Two </a:t>
            </a:r>
            <a:r>
              <a:rPr lang="en-US" sz="2000" dirty="0"/>
              <a:t>members</a:t>
            </a:r>
            <a:r>
              <a:rPr lang="en-US" dirty="0"/>
              <a:t> who are owners or operators of industries located within the county or municipality that primarily provide services or products to tourists </a:t>
            </a:r>
          </a:p>
          <a:p>
            <a:pPr marL="457200" indent="-457200">
              <a:buAutoNum type="arabicPeriod"/>
            </a:pPr>
            <a:r>
              <a:rPr lang="en-US" dirty="0"/>
              <a:t>One member who is a resident of the county or municipality and represents the general public.</a:t>
            </a:r>
          </a:p>
          <a:p>
            <a:endParaRPr lang="en-US" dirty="0"/>
          </a:p>
        </p:txBody>
      </p:sp>
      <p:sp>
        <p:nvSpPr>
          <p:cNvPr id="4" name="TextBox 3"/>
          <p:cNvSpPr txBox="1"/>
          <p:nvPr/>
        </p:nvSpPr>
        <p:spPr>
          <a:xfrm>
            <a:off x="912812" y="1181894"/>
            <a:ext cx="10515600" cy="424732"/>
          </a:xfrm>
          <a:prstGeom prst="rect">
            <a:avLst/>
          </a:prstGeom>
          <a:noFill/>
        </p:spPr>
        <p:txBody>
          <a:bodyPr wrap="square" rtlCol="0">
            <a:spAutoFit/>
          </a:bodyPr>
          <a:lstStyle/>
          <a:p>
            <a:pPr algn="ctr">
              <a:lnSpc>
                <a:spcPct val="90000"/>
              </a:lnSpc>
            </a:pPr>
            <a:r>
              <a:rPr lang="en-US" sz="2400" b="1" dirty="0">
                <a:solidFill>
                  <a:schemeClr val="bg2">
                    <a:lumMod val="50000"/>
                  </a:schemeClr>
                </a:solidFill>
              </a:rPr>
              <a:t>Section 3-38-22</a:t>
            </a:r>
          </a:p>
        </p:txBody>
      </p:sp>
      <p:sp>
        <p:nvSpPr>
          <p:cNvPr id="6" name="TextBox 5"/>
          <p:cNvSpPr txBox="1"/>
          <p:nvPr/>
        </p:nvSpPr>
        <p:spPr>
          <a:xfrm>
            <a:off x="912812" y="2057400"/>
            <a:ext cx="9144000" cy="1089529"/>
          </a:xfrm>
          <a:prstGeom prst="rect">
            <a:avLst/>
          </a:prstGeom>
          <a:noFill/>
        </p:spPr>
        <p:txBody>
          <a:bodyPr wrap="square" rtlCol="0">
            <a:spAutoFit/>
          </a:bodyPr>
          <a:lstStyle/>
          <a:p>
            <a:pPr>
              <a:lnSpc>
                <a:spcPct val="90000"/>
              </a:lnSpc>
            </a:pPr>
            <a:r>
              <a:rPr lang="en-US" sz="2400" dirty="0"/>
              <a:t>The county commission chairman/mayor of every county and municipality that imposes an occupancy tax pursuant to the Lodgers' Tax Act shall appoint a five-member advisory board that consists of;</a:t>
            </a:r>
          </a:p>
        </p:txBody>
      </p:sp>
    </p:spTree>
    <p:extLst>
      <p:ext uri="{BB962C8B-B14F-4D97-AF65-F5344CB8AC3E}">
        <p14:creationId xmlns:p14="http://schemas.microsoft.com/office/powerpoint/2010/main" val="16883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13" y="381000"/>
            <a:ext cx="9601200" cy="838200"/>
          </a:xfrm>
        </p:spPr>
        <p:txBody>
          <a:bodyPr>
            <a:normAutofit fontScale="90000"/>
          </a:bodyPr>
          <a:lstStyle/>
          <a:p>
            <a:pPr algn="ctr"/>
            <a:r>
              <a:rPr lang="en-US" b="1" dirty="0"/>
              <a:t>What are the Responsibility of Advisory Boards?</a:t>
            </a:r>
          </a:p>
        </p:txBody>
      </p:sp>
      <p:sp>
        <p:nvSpPr>
          <p:cNvPr id="4" name="Rectangle 3"/>
          <p:cNvSpPr/>
          <p:nvPr/>
        </p:nvSpPr>
        <p:spPr>
          <a:xfrm>
            <a:off x="830730" y="2209800"/>
            <a:ext cx="9683281" cy="2585323"/>
          </a:xfrm>
          <a:prstGeom prst="rect">
            <a:avLst/>
          </a:prstGeom>
        </p:spPr>
        <p:txBody>
          <a:bodyPr wrap="square">
            <a:spAutoFit/>
          </a:bodyPr>
          <a:lstStyle/>
          <a:p>
            <a:pPr marL="285750" indent="-285750">
              <a:buFont typeface="Arial" panose="020B0604020202020204" pitchFamily="34" charset="0"/>
              <a:buChar char="•"/>
            </a:pPr>
            <a:r>
              <a:rPr lang="en-US" dirty="0"/>
              <a:t>Shall </a:t>
            </a:r>
            <a:r>
              <a:rPr lang="en-US" b="1" dirty="0"/>
              <a:t>advise the respective governing bodies on the expenditure of funds </a:t>
            </a:r>
            <a:r>
              <a:rPr lang="en-US" dirty="0"/>
              <a:t>authorized by for advertising, publicizing and promoting tourist attractions and facilities in the respective counties and municipalities.</a:t>
            </a:r>
          </a:p>
          <a:p>
            <a:endParaRPr lang="en-US" dirty="0"/>
          </a:p>
          <a:p>
            <a:pPr marL="285750" indent="-285750">
              <a:buFont typeface="Arial" panose="020B0604020202020204" pitchFamily="34" charset="0"/>
              <a:buChar char="•"/>
            </a:pPr>
            <a:r>
              <a:rPr lang="en-US" dirty="0"/>
              <a:t>Shall </a:t>
            </a:r>
            <a:r>
              <a:rPr lang="en-US" b="1" dirty="0"/>
              <a:t>submit to the mayor and council or county commission recommendations</a:t>
            </a:r>
          </a:p>
          <a:p>
            <a:r>
              <a:rPr lang="en-US" dirty="0"/>
              <a:t>     for the expenditures of funds to be used for advertising, publicizing and promoting </a:t>
            </a:r>
          </a:p>
          <a:p>
            <a:r>
              <a:rPr lang="en-US" dirty="0"/>
              <a:t>     tourist-related attractions, facilities and events in the respective counties and</a:t>
            </a:r>
          </a:p>
          <a:p>
            <a:r>
              <a:rPr lang="en-US" dirty="0"/>
              <a:t>     municipalities.</a:t>
            </a:r>
          </a:p>
          <a:p>
            <a:r>
              <a:rPr lang="en-US" dirty="0"/>
              <a:t> </a:t>
            </a:r>
          </a:p>
        </p:txBody>
      </p:sp>
      <p:sp>
        <p:nvSpPr>
          <p:cNvPr id="3" name="TextBox 2"/>
          <p:cNvSpPr txBox="1"/>
          <p:nvPr/>
        </p:nvSpPr>
        <p:spPr>
          <a:xfrm>
            <a:off x="4951412" y="1317468"/>
            <a:ext cx="4191000" cy="397032"/>
          </a:xfrm>
          <a:prstGeom prst="rect">
            <a:avLst/>
          </a:prstGeom>
          <a:noFill/>
        </p:spPr>
        <p:txBody>
          <a:bodyPr wrap="square" rtlCol="0">
            <a:spAutoFit/>
          </a:bodyPr>
          <a:lstStyle/>
          <a:p>
            <a:pPr>
              <a:lnSpc>
                <a:spcPct val="90000"/>
              </a:lnSpc>
            </a:pPr>
            <a:r>
              <a:rPr lang="en-US" sz="2200" b="1" dirty="0">
                <a:solidFill>
                  <a:schemeClr val="bg2">
                    <a:lumMod val="50000"/>
                  </a:schemeClr>
                </a:solidFill>
              </a:rPr>
              <a:t>Section</a:t>
            </a:r>
            <a:r>
              <a:rPr lang="en-US" sz="2200" b="1" dirty="0"/>
              <a:t> </a:t>
            </a:r>
            <a:r>
              <a:rPr lang="en-US" sz="2200" b="1" dirty="0">
                <a:solidFill>
                  <a:schemeClr val="bg2">
                    <a:lumMod val="50000"/>
                  </a:schemeClr>
                </a:solidFill>
              </a:rPr>
              <a:t>3-38-22</a:t>
            </a:r>
          </a:p>
        </p:txBody>
      </p:sp>
    </p:spTree>
    <p:extLst>
      <p:ext uri="{BB962C8B-B14F-4D97-AF65-F5344CB8AC3E}">
        <p14:creationId xmlns:p14="http://schemas.microsoft.com/office/powerpoint/2010/main" val="1233834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2212" y="1059901"/>
            <a:ext cx="5257800" cy="477592"/>
          </a:xfrm>
        </p:spPr>
        <p:txBody>
          <a:bodyPr>
            <a:normAutofit fontScale="90000"/>
          </a:bodyPr>
          <a:lstStyle/>
          <a:p>
            <a:r>
              <a:rPr lang="en-US" sz="2200" b="1" dirty="0">
                <a:solidFill>
                  <a:schemeClr val="bg2">
                    <a:lumMod val="50000"/>
                  </a:schemeClr>
                </a:solidFill>
              </a:rPr>
              <a:t>Financial Reporting Section 3-38-17.2</a:t>
            </a:r>
          </a:p>
        </p:txBody>
      </p:sp>
      <p:sp>
        <p:nvSpPr>
          <p:cNvPr id="3" name="TextBox 2"/>
          <p:cNvSpPr txBox="1"/>
          <p:nvPr/>
        </p:nvSpPr>
        <p:spPr>
          <a:xfrm>
            <a:off x="1215486" y="1919272"/>
            <a:ext cx="10134600" cy="2086725"/>
          </a:xfrm>
          <a:prstGeom prst="rect">
            <a:avLst/>
          </a:prstGeom>
          <a:noFill/>
        </p:spPr>
        <p:txBody>
          <a:bodyPr wrap="square" rtlCol="0">
            <a:spAutoFit/>
          </a:bodyPr>
          <a:lstStyle/>
          <a:p>
            <a:pPr>
              <a:lnSpc>
                <a:spcPct val="90000"/>
              </a:lnSpc>
            </a:pPr>
            <a:r>
              <a:rPr lang="en-US" sz="2400" dirty="0"/>
              <a:t>Municipalities or county imposing and collecting an occupancy (lodgers) tax shall;</a:t>
            </a:r>
          </a:p>
          <a:p>
            <a:pPr>
              <a:lnSpc>
                <a:spcPct val="90000"/>
              </a:lnSpc>
            </a:pPr>
            <a:endParaRPr lang="en-US" sz="2400" dirty="0"/>
          </a:p>
          <a:p>
            <a:pPr marL="285750" indent="-285750">
              <a:lnSpc>
                <a:spcPct val="90000"/>
              </a:lnSpc>
              <a:buFont typeface="Arial" panose="020B0604020202020204" pitchFamily="34" charset="0"/>
              <a:buChar char="•"/>
            </a:pPr>
            <a:r>
              <a:rPr lang="en-US" b="1" dirty="0"/>
              <a:t>Provide to the advisory board </a:t>
            </a:r>
            <a:r>
              <a:rPr lang="en-US" dirty="0"/>
              <a:t>any portion of any proposed budget, report or audit filed or received by the governing body that relates to the expenditure of occupancy tax funds within ten days of the filing or receipt of such proposed budget, report or audit by the local governing body. </a:t>
            </a:r>
          </a:p>
        </p:txBody>
      </p:sp>
      <p:sp>
        <p:nvSpPr>
          <p:cNvPr id="5" name="TextBox 4"/>
          <p:cNvSpPr txBox="1"/>
          <p:nvPr/>
        </p:nvSpPr>
        <p:spPr>
          <a:xfrm>
            <a:off x="1215486" y="3810000"/>
            <a:ext cx="10134600" cy="1588127"/>
          </a:xfrm>
          <a:prstGeom prst="rect">
            <a:avLst/>
          </a:prstGeom>
          <a:noFill/>
        </p:spPr>
        <p:txBody>
          <a:bodyPr wrap="square" rtlCol="0">
            <a:spAutoFit/>
          </a:bodyPr>
          <a:lstStyle/>
          <a:p>
            <a:pPr marL="285750" indent="-285750">
              <a:lnSpc>
                <a:spcPct val="90000"/>
              </a:lnSpc>
              <a:buFont typeface="Arial" panose="020B0604020202020204" pitchFamily="34" charset="0"/>
              <a:buChar char="•"/>
            </a:pPr>
            <a:r>
              <a:rPr lang="en-US" b="1" dirty="0"/>
              <a:t>Report to the local government division of the department of finance and administration on a quarterly basis</a:t>
            </a:r>
            <a:r>
              <a:rPr lang="en-US" dirty="0"/>
              <a:t> any expenditure of occupancy tax funds pursuant to Sections 3-38-15 and 3-38-21 NMSA 1978 and shall furnish a copy of this report to the advisory board when it is filed with the division. </a:t>
            </a:r>
          </a:p>
          <a:p>
            <a:pPr marL="742950" lvl="1" indent="-285750">
              <a:lnSpc>
                <a:spcPct val="90000"/>
              </a:lnSpc>
              <a:buFont typeface="Arial" panose="020B0604020202020204" pitchFamily="34" charset="0"/>
              <a:buChar char="•"/>
            </a:pPr>
            <a:r>
              <a:rPr lang="en-US" dirty="0"/>
              <a:t>Refer to Lodgers' Tax Quarterly Report Rule 2 NMAC 105.2</a:t>
            </a:r>
          </a:p>
          <a:p>
            <a:pPr marL="742950" lvl="1" indent="-285750">
              <a:lnSpc>
                <a:spcPct val="90000"/>
              </a:lnSpc>
              <a:buFont typeface="Arial" panose="020B0604020202020204" pitchFamily="34" charset="0"/>
              <a:buChar char="•"/>
            </a:pPr>
            <a:r>
              <a:rPr lang="en-US" dirty="0"/>
              <a:t>Report Quarterly through Lodgers’ Tax Module</a:t>
            </a:r>
          </a:p>
        </p:txBody>
      </p:sp>
      <p:sp>
        <p:nvSpPr>
          <p:cNvPr id="4" name="TextBox 3"/>
          <p:cNvSpPr txBox="1"/>
          <p:nvPr/>
        </p:nvSpPr>
        <p:spPr>
          <a:xfrm>
            <a:off x="949849" y="479241"/>
            <a:ext cx="10665875" cy="590931"/>
          </a:xfrm>
          <a:prstGeom prst="rect">
            <a:avLst/>
          </a:prstGeom>
          <a:noFill/>
        </p:spPr>
        <p:txBody>
          <a:bodyPr wrap="square" rtlCol="0">
            <a:spAutoFit/>
          </a:bodyPr>
          <a:lstStyle/>
          <a:p>
            <a:pPr>
              <a:lnSpc>
                <a:spcPct val="90000"/>
              </a:lnSpc>
            </a:pPr>
            <a:r>
              <a:rPr lang="en-US" sz="3600" b="1" dirty="0"/>
              <a:t>Who do Municipalities and Counties Report To?</a:t>
            </a:r>
          </a:p>
        </p:txBody>
      </p:sp>
    </p:spTree>
    <p:extLst>
      <p:ext uri="{BB962C8B-B14F-4D97-AF65-F5344CB8AC3E}">
        <p14:creationId xmlns:p14="http://schemas.microsoft.com/office/powerpoint/2010/main" val="1520770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13" y="381000"/>
            <a:ext cx="9601200" cy="838200"/>
          </a:xfrm>
        </p:spPr>
        <p:txBody>
          <a:bodyPr>
            <a:normAutofit/>
          </a:bodyPr>
          <a:lstStyle/>
          <a:p>
            <a:pPr algn="ctr"/>
            <a:r>
              <a:rPr lang="en-US" sz="4000" b="1" dirty="0"/>
              <a:t>Who Enforces Lodgers' Tax? </a:t>
            </a:r>
            <a:endParaRPr lang="en-US" sz="2800" b="1" dirty="0"/>
          </a:p>
        </p:txBody>
      </p:sp>
      <p:sp>
        <p:nvSpPr>
          <p:cNvPr id="3" name="TextBox 2"/>
          <p:cNvSpPr txBox="1"/>
          <p:nvPr/>
        </p:nvSpPr>
        <p:spPr>
          <a:xfrm>
            <a:off x="1141412" y="2209800"/>
            <a:ext cx="9525000" cy="2336024"/>
          </a:xfrm>
          <a:prstGeom prst="rect">
            <a:avLst/>
          </a:prstGeom>
          <a:noFill/>
        </p:spPr>
        <p:txBody>
          <a:bodyPr wrap="square" rtlCol="0">
            <a:spAutoFit/>
          </a:bodyPr>
          <a:lstStyle/>
          <a:p>
            <a:pPr marL="342900" indent="-342900">
              <a:lnSpc>
                <a:spcPct val="90000"/>
              </a:lnSpc>
              <a:buAutoNum type="alphaUcPeriod"/>
            </a:pPr>
            <a:r>
              <a:rPr lang="en-US" dirty="0"/>
              <a:t>An action to enforce the Lodgers' Tax Act [3-38-13 to 3-38-24 NMSA 1978] may be brought by:</a:t>
            </a:r>
          </a:p>
          <a:p>
            <a:pPr>
              <a:lnSpc>
                <a:spcPct val="90000"/>
              </a:lnSpc>
            </a:pPr>
            <a:r>
              <a:rPr lang="en-US" dirty="0"/>
              <a:t> </a:t>
            </a:r>
          </a:p>
          <a:p>
            <a:pPr>
              <a:lnSpc>
                <a:spcPct val="90000"/>
              </a:lnSpc>
            </a:pPr>
            <a:r>
              <a:rPr lang="en-US" dirty="0"/>
              <a:t>     1.   The attorney general or the district attorney within the jurisdiction of the county.</a:t>
            </a:r>
          </a:p>
          <a:p>
            <a:pPr>
              <a:lnSpc>
                <a:spcPct val="90000"/>
              </a:lnSpc>
            </a:pPr>
            <a:r>
              <a:rPr lang="en-US" dirty="0"/>
              <a:t>     2.   A vendor who is collecting the proceeds of the Lodgers' Tax.</a:t>
            </a:r>
          </a:p>
          <a:p>
            <a:pPr>
              <a:lnSpc>
                <a:spcPct val="90000"/>
              </a:lnSpc>
            </a:pPr>
            <a:endParaRPr lang="en-US" dirty="0"/>
          </a:p>
          <a:p>
            <a:pPr marL="342900" indent="-342900">
              <a:lnSpc>
                <a:spcPct val="90000"/>
              </a:lnSpc>
              <a:buAutoNum type="alphaUcPeriod" startAt="2"/>
            </a:pPr>
            <a:r>
              <a:rPr lang="en-US" dirty="0"/>
              <a:t>A district court may issue a writ of mandamus or an injunction or other legal reparation to enforce the provisions of the Act.  </a:t>
            </a:r>
          </a:p>
          <a:p>
            <a:pPr marL="342900" indent="-342900">
              <a:lnSpc>
                <a:spcPct val="90000"/>
              </a:lnSpc>
              <a:buAutoNum type="alphaUcPeriod" startAt="2"/>
            </a:pPr>
            <a:endParaRPr lang="en-US" dirty="0"/>
          </a:p>
          <a:p>
            <a:pPr marL="342900" indent="-342900">
              <a:lnSpc>
                <a:spcPct val="90000"/>
              </a:lnSpc>
              <a:buAutoNum type="alphaUcPeriod" startAt="2"/>
            </a:pPr>
            <a:r>
              <a:rPr lang="en-US" dirty="0"/>
              <a:t>The court shall award costs and attorney fees to the prevailing party.  </a:t>
            </a:r>
          </a:p>
        </p:txBody>
      </p:sp>
      <p:sp>
        <p:nvSpPr>
          <p:cNvPr id="4" name="TextBox 3"/>
          <p:cNvSpPr txBox="1"/>
          <p:nvPr/>
        </p:nvSpPr>
        <p:spPr>
          <a:xfrm>
            <a:off x="4799012" y="1295400"/>
            <a:ext cx="3733800" cy="397032"/>
          </a:xfrm>
          <a:prstGeom prst="rect">
            <a:avLst/>
          </a:prstGeom>
          <a:noFill/>
        </p:spPr>
        <p:txBody>
          <a:bodyPr wrap="square" rtlCol="0">
            <a:spAutoFit/>
          </a:bodyPr>
          <a:lstStyle/>
          <a:p>
            <a:pPr>
              <a:lnSpc>
                <a:spcPct val="90000"/>
              </a:lnSpc>
            </a:pPr>
            <a:r>
              <a:rPr lang="en-US" sz="2200" b="1" dirty="0"/>
              <a:t>Section 3-38 -17.3</a:t>
            </a:r>
          </a:p>
        </p:txBody>
      </p:sp>
    </p:spTree>
    <p:extLst>
      <p:ext uri="{BB962C8B-B14F-4D97-AF65-F5344CB8AC3E}">
        <p14:creationId xmlns:p14="http://schemas.microsoft.com/office/powerpoint/2010/main" val="2754667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5212" y="471257"/>
            <a:ext cx="8909366" cy="1280890"/>
          </a:xfrm>
        </p:spPr>
        <p:txBody>
          <a:bodyPr>
            <a:normAutofit/>
          </a:bodyPr>
          <a:lstStyle/>
          <a:p>
            <a:pPr algn="ctr"/>
            <a:r>
              <a:rPr lang="en-US" b="1" dirty="0"/>
              <a:t>Statutes and Rules for Lodgers’ Tax </a:t>
            </a:r>
          </a:p>
        </p:txBody>
      </p:sp>
      <p:sp>
        <p:nvSpPr>
          <p:cNvPr id="5" name="TextBox 4"/>
          <p:cNvSpPr txBox="1"/>
          <p:nvPr/>
        </p:nvSpPr>
        <p:spPr>
          <a:xfrm>
            <a:off x="1444624" y="2667000"/>
            <a:ext cx="8612188" cy="757130"/>
          </a:xfrm>
          <a:prstGeom prst="rect">
            <a:avLst/>
          </a:prstGeom>
          <a:noFill/>
        </p:spPr>
        <p:txBody>
          <a:bodyPr wrap="square" rtlCol="0">
            <a:spAutoFit/>
          </a:bodyPr>
          <a:lstStyle/>
          <a:p>
            <a:pPr marL="342900" indent="-342900">
              <a:lnSpc>
                <a:spcPct val="90000"/>
              </a:lnSpc>
              <a:buFont typeface="Wingdings" panose="05000000000000000000" pitchFamily="2" charset="2"/>
              <a:buChar char="Ø"/>
            </a:pPr>
            <a:r>
              <a:rPr lang="en-US" sz="2400" dirty="0"/>
              <a:t>Enacted in 1969, the Lodgers’ Tax Act (Sections 3-38-13 through 3-38-25, NMSA 1978)</a:t>
            </a:r>
          </a:p>
        </p:txBody>
      </p:sp>
      <p:sp>
        <p:nvSpPr>
          <p:cNvPr id="7" name="TextBox 6"/>
          <p:cNvSpPr txBox="1"/>
          <p:nvPr/>
        </p:nvSpPr>
        <p:spPr>
          <a:xfrm>
            <a:off x="1444624" y="3699201"/>
            <a:ext cx="8529954" cy="757130"/>
          </a:xfrm>
          <a:prstGeom prst="rect">
            <a:avLst/>
          </a:prstGeom>
          <a:noFill/>
        </p:spPr>
        <p:txBody>
          <a:bodyPr wrap="square" rtlCol="0">
            <a:spAutoFit/>
          </a:bodyPr>
          <a:lstStyle/>
          <a:p>
            <a:pPr marL="342900" indent="-342900">
              <a:lnSpc>
                <a:spcPct val="90000"/>
              </a:lnSpc>
              <a:buFont typeface="Wingdings" panose="05000000000000000000" pitchFamily="2" charset="2"/>
              <a:buChar char="Ø"/>
            </a:pPr>
            <a:r>
              <a:rPr lang="en-US" sz="2400" dirty="0"/>
              <a:t>Enacted in 1996, Lodgers’ Tax Quarterly Report (Rule 2 NMAC 105.2)</a:t>
            </a:r>
          </a:p>
        </p:txBody>
      </p:sp>
      <p:sp>
        <p:nvSpPr>
          <p:cNvPr id="8" name="TextBox 7"/>
          <p:cNvSpPr txBox="1"/>
          <p:nvPr/>
        </p:nvSpPr>
        <p:spPr>
          <a:xfrm>
            <a:off x="1903412" y="1932563"/>
            <a:ext cx="7391400" cy="480131"/>
          </a:xfrm>
          <a:prstGeom prst="rect">
            <a:avLst/>
          </a:prstGeom>
          <a:noFill/>
        </p:spPr>
        <p:txBody>
          <a:bodyPr wrap="square" rtlCol="0">
            <a:spAutoFit/>
          </a:bodyPr>
          <a:lstStyle/>
          <a:p>
            <a:pPr algn="ctr">
              <a:lnSpc>
                <a:spcPct val="90000"/>
              </a:lnSpc>
            </a:pPr>
            <a:r>
              <a:rPr lang="en-US" sz="2800" b="1" dirty="0">
                <a:solidFill>
                  <a:schemeClr val="bg2">
                    <a:lumMod val="50000"/>
                  </a:schemeClr>
                </a:solidFill>
              </a:rPr>
              <a:t>Two Source Documents for Guidance </a:t>
            </a:r>
          </a:p>
        </p:txBody>
      </p:sp>
    </p:spTree>
    <p:extLst>
      <p:ext uri="{BB962C8B-B14F-4D97-AF65-F5344CB8AC3E}">
        <p14:creationId xmlns:p14="http://schemas.microsoft.com/office/powerpoint/2010/main" val="3786509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0221A-9792-45C0-A55C-DB65CFAAE8F6}"/>
              </a:ext>
            </a:extLst>
          </p:cNvPr>
          <p:cNvSpPr>
            <a:spLocks noGrp="1"/>
          </p:cNvSpPr>
          <p:nvPr>
            <p:ph type="title"/>
          </p:nvPr>
        </p:nvSpPr>
        <p:spPr>
          <a:xfrm>
            <a:off x="3579812" y="685800"/>
            <a:ext cx="4648200" cy="609600"/>
          </a:xfrm>
        </p:spPr>
        <p:txBody>
          <a:bodyPr>
            <a:normAutofit/>
          </a:bodyPr>
          <a:lstStyle/>
          <a:p>
            <a:r>
              <a:rPr lang="en-US" dirty="0">
                <a:solidFill>
                  <a:schemeClr val="tx1"/>
                </a:solidFill>
              </a:rPr>
              <a:t>Lodgers' Tax Module</a:t>
            </a:r>
            <a:endParaRPr lang="en-US" dirty="0">
              <a:solidFill>
                <a:schemeClr val="tx1"/>
              </a:solidFill>
              <a:highlight>
                <a:srgbClr val="FFFF00"/>
              </a:highlight>
            </a:endParaRPr>
          </a:p>
        </p:txBody>
      </p:sp>
      <p:sp>
        <p:nvSpPr>
          <p:cNvPr id="5" name="TextBox 4">
            <a:extLst>
              <a:ext uri="{FF2B5EF4-FFF2-40B4-BE49-F238E27FC236}">
                <a16:creationId xmlns:a16="http://schemas.microsoft.com/office/drawing/2014/main" id="{49C1E05D-3801-43B9-A22A-EB28E7FACE65}"/>
              </a:ext>
            </a:extLst>
          </p:cNvPr>
          <p:cNvSpPr txBox="1"/>
          <p:nvPr/>
        </p:nvSpPr>
        <p:spPr>
          <a:xfrm>
            <a:off x="1446212" y="1371600"/>
            <a:ext cx="8915400" cy="5878532"/>
          </a:xfrm>
          <a:prstGeom prst="rect">
            <a:avLst/>
          </a:prstGeom>
          <a:noFill/>
        </p:spPr>
        <p:txBody>
          <a:bodyPr wrap="square" rtlCol="0">
            <a:spAutoFit/>
          </a:bodyPr>
          <a:lstStyle/>
          <a:p>
            <a:r>
              <a:rPr lang="en-US" sz="2400" dirty="0"/>
              <a:t>Benefits of Lodgers' Tax Module</a:t>
            </a:r>
          </a:p>
          <a:p>
            <a:r>
              <a:rPr lang="en-US" sz="2400" dirty="0"/>
              <a:t> </a:t>
            </a:r>
          </a:p>
          <a:p>
            <a:pPr marL="285750" indent="-285750">
              <a:buFont typeface="Arial" panose="020B0604020202020204" pitchFamily="34" charset="0"/>
              <a:buChar char="•"/>
            </a:pPr>
            <a:r>
              <a:rPr lang="en-US" dirty="0"/>
              <a:t>Separate Excel form no longer required.</a:t>
            </a:r>
          </a:p>
          <a:p>
            <a:r>
              <a:rPr lang="en-US" dirty="0"/>
              <a:t>  </a:t>
            </a:r>
          </a:p>
          <a:p>
            <a:pPr marL="285750" indent="-285750">
              <a:buFont typeface="Arial" panose="020B0604020202020204" pitchFamily="34" charset="0"/>
              <a:buChar char="•"/>
            </a:pPr>
            <a:r>
              <a:rPr lang="en-US" dirty="0"/>
              <a:t>When local entity reports year to date actuals for funds 21400, 24000 &amp; 24100 on the quarterly financial report, LGBMS sends automatic reminder to submit Lodgers' Tax details. </a:t>
            </a:r>
          </a:p>
          <a:p>
            <a:endParaRPr lang="en-US" dirty="0"/>
          </a:p>
          <a:p>
            <a:pPr marL="285750" indent="-285750">
              <a:buFont typeface="Arial" panose="020B0604020202020204" pitchFamily="34" charset="0"/>
              <a:buChar char="•"/>
            </a:pPr>
            <a:r>
              <a:rPr lang="en-US" dirty="0"/>
              <a:t>Year to date actuals associated with lodger tax funds will require user to enter details regarding;</a:t>
            </a:r>
          </a:p>
          <a:p>
            <a:pPr marL="742950" lvl="1" indent="-285750">
              <a:buFont typeface="Arial" panose="020B0604020202020204" pitchFamily="34" charset="0"/>
              <a:buChar char="•"/>
            </a:pPr>
            <a:r>
              <a:rPr lang="en-US" sz="1600" dirty="0"/>
              <a:t>Event name, description and dates</a:t>
            </a:r>
          </a:p>
          <a:p>
            <a:pPr marL="742950" lvl="1" indent="-285750">
              <a:buFont typeface="Arial" panose="020B0604020202020204" pitchFamily="34" charset="0"/>
              <a:buChar char="•"/>
            </a:pPr>
            <a:r>
              <a:rPr lang="en-US" sz="1600" dirty="0"/>
              <a:t>Expenditure type (promotional and non-promotional)</a:t>
            </a:r>
          </a:p>
          <a:p>
            <a:pPr marL="742950" lvl="1"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dirty="0"/>
              <a:t>Lodgers' Tax Module will follow the same workflow as LGBMS Quarterly Report submissions;</a:t>
            </a:r>
          </a:p>
          <a:p>
            <a:pPr marL="742950" lvl="1" indent="-285750">
              <a:buFont typeface="Arial" panose="020B0604020202020204" pitchFamily="34" charset="0"/>
              <a:buChar char="•"/>
            </a:pPr>
            <a:r>
              <a:rPr lang="en-US" sz="1600" dirty="0"/>
              <a:t>Data validation </a:t>
            </a:r>
          </a:p>
          <a:p>
            <a:pPr marL="742950" lvl="1" indent="-285750">
              <a:buFont typeface="Arial" panose="020B0604020202020204" pitchFamily="34" charset="0"/>
              <a:buChar char="•"/>
            </a:pPr>
            <a:r>
              <a:rPr lang="en-US" sz="1600" dirty="0"/>
              <a:t>Comments </a:t>
            </a:r>
          </a:p>
          <a:p>
            <a:pPr marL="742950" lvl="1" indent="-285750">
              <a:buFont typeface="Arial" panose="020B0604020202020204" pitchFamily="34" charset="0"/>
              <a:buChar char="•"/>
            </a:pPr>
            <a:r>
              <a:rPr lang="en-US" sz="1600" dirty="0"/>
              <a:t>Tracking of data submission, review and acceptance</a:t>
            </a:r>
          </a:p>
          <a:p>
            <a:pPr lvl="1"/>
            <a:endParaRPr lang="en-US" sz="1600" dirty="0"/>
          </a:p>
          <a:p>
            <a:pPr marL="742950" lvl="1" indent="-285750">
              <a:buFont typeface="Arial" panose="020B0604020202020204" pitchFamily="34" charset="0"/>
              <a:buChar char="•"/>
            </a:pPr>
            <a:endParaRPr lang="en-US" dirty="0"/>
          </a:p>
          <a:p>
            <a:endParaRPr lang="en-US" dirty="0"/>
          </a:p>
          <a:p>
            <a:endParaRPr lang="en-US" dirty="0"/>
          </a:p>
        </p:txBody>
      </p:sp>
    </p:spTree>
    <p:extLst>
      <p:ext uri="{BB962C8B-B14F-4D97-AF65-F5344CB8AC3E}">
        <p14:creationId xmlns:p14="http://schemas.microsoft.com/office/powerpoint/2010/main" val="1665643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Effect transition="in" filter="fade">
                                      <p:cBhvr>
                                        <p:cTn id="25" dur="1000"/>
                                        <p:tgtEl>
                                          <p:spTgt spid="5">
                                            <p:txEl>
                                              <p:pRg st="0" end="0"/>
                                            </p:txEl>
                                          </p:spTgt>
                                        </p:tgtEl>
                                      </p:cBhvr>
                                    </p:animEffect>
                                    <p:anim calcmode="lin" valueType="num">
                                      <p:cBhvr>
                                        <p:cTn id="26"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5">
                                            <p:txEl>
                                              <p:pRg st="0" end="0"/>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5">
                                            <p:txEl>
                                              <p:pRg st="1" end="1"/>
                                            </p:txEl>
                                          </p:spTgt>
                                        </p:tgtEl>
                                        <p:attrNameLst>
                                          <p:attrName>style.visibility</p:attrName>
                                        </p:attrNameLst>
                                      </p:cBhvr>
                                      <p:to>
                                        <p:strVal val="visible"/>
                                      </p:to>
                                    </p:set>
                                    <p:animEffect transition="in" filter="fade">
                                      <p:cBhvr>
                                        <p:cTn id="30" dur="1000"/>
                                        <p:tgtEl>
                                          <p:spTgt spid="5">
                                            <p:txEl>
                                              <p:pRg st="1" end="1"/>
                                            </p:txEl>
                                          </p:spTgt>
                                        </p:tgtEl>
                                      </p:cBhvr>
                                    </p:animEffect>
                                    <p:anim calcmode="lin" valueType="num">
                                      <p:cBhvr>
                                        <p:cTn id="31"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5">
                                            <p:txEl>
                                              <p:pRg st="1" end="1"/>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5">
                                            <p:txEl>
                                              <p:pRg st="2" end="2"/>
                                            </p:txEl>
                                          </p:spTgt>
                                        </p:tgtEl>
                                        <p:attrNameLst>
                                          <p:attrName>style.visibility</p:attrName>
                                        </p:attrNameLst>
                                      </p:cBhvr>
                                      <p:to>
                                        <p:strVal val="visible"/>
                                      </p:to>
                                    </p:set>
                                    <p:animEffect transition="in" filter="fade">
                                      <p:cBhvr>
                                        <p:cTn id="35" dur="1000"/>
                                        <p:tgtEl>
                                          <p:spTgt spid="5">
                                            <p:txEl>
                                              <p:pRg st="2" end="2"/>
                                            </p:txEl>
                                          </p:spTgt>
                                        </p:tgtEl>
                                      </p:cBhvr>
                                    </p:animEffect>
                                    <p:anim calcmode="lin" valueType="num">
                                      <p:cBhvr>
                                        <p:cTn id="36"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2" end="2"/>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5">
                                            <p:txEl>
                                              <p:pRg st="3" end="3"/>
                                            </p:txEl>
                                          </p:spTgt>
                                        </p:tgtEl>
                                        <p:attrNameLst>
                                          <p:attrName>style.visibility</p:attrName>
                                        </p:attrNameLst>
                                      </p:cBhvr>
                                      <p:to>
                                        <p:strVal val="visible"/>
                                      </p:to>
                                    </p:set>
                                    <p:animEffect transition="in" filter="fade">
                                      <p:cBhvr>
                                        <p:cTn id="40" dur="1000"/>
                                        <p:tgtEl>
                                          <p:spTgt spid="5">
                                            <p:txEl>
                                              <p:pRg st="3" end="3"/>
                                            </p:txEl>
                                          </p:spTgt>
                                        </p:tgtEl>
                                      </p:cBhvr>
                                    </p:animEffect>
                                    <p:anim calcmode="lin" valueType="num">
                                      <p:cBhvr>
                                        <p:cTn id="41"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5">
                                            <p:txEl>
                                              <p:pRg st="3" end="3"/>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5">
                                            <p:txEl>
                                              <p:pRg st="4" end="4"/>
                                            </p:txEl>
                                          </p:spTgt>
                                        </p:tgtEl>
                                        <p:attrNameLst>
                                          <p:attrName>style.visibility</p:attrName>
                                        </p:attrNameLst>
                                      </p:cBhvr>
                                      <p:to>
                                        <p:strVal val="visible"/>
                                      </p:to>
                                    </p:set>
                                    <p:animEffect transition="in" filter="fade">
                                      <p:cBhvr>
                                        <p:cTn id="45" dur="1000"/>
                                        <p:tgtEl>
                                          <p:spTgt spid="5">
                                            <p:txEl>
                                              <p:pRg st="4" end="4"/>
                                            </p:txEl>
                                          </p:spTgt>
                                        </p:tgtEl>
                                      </p:cBhvr>
                                    </p:animEffect>
                                    <p:anim calcmode="lin" valueType="num">
                                      <p:cBhvr>
                                        <p:cTn id="4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5">
                                            <p:txEl>
                                              <p:pRg st="4" end="4"/>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5">
                                            <p:txEl>
                                              <p:pRg st="6" end="6"/>
                                            </p:txEl>
                                          </p:spTgt>
                                        </p:tgtEl>
                                        <p:attrNameLst>
                                          <p:attrName>style.visibility</p:attrName>
                                        </p:attrNameLst>
                                      </p:cBhvr>
                                      <p:to>
                                        <p:strVal val="visible"/>
                                      </p:to>
                                    </p:set>
                                    <p:animEffect transition="in" filter="fade">
                                      <p:cBhvr>
                                        <p:cTn id="50" dur="1000"/>
                                        <p:tgtEl>
                                          <p:spTgt spid="5">
                                            <p:txEl>
                                              <p:pRg st="6" end="6"/>
                                            </p:txEl>
                                          </p:spTgt>
                                        </p:tgtEl>
                                      </p:cBhvr>
                                    </p:animEffect>
                                    <p:anim calcmode="lin" valueType="num">
                                      <p:cBhvr>
                                        <p:cTn id="51"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2" dur="1000" fill="hold"/>
                                        <p:tgtEl>
                                          <p:spTgt spid="5">
                                            <p:txEl>
                                              <p:pRg st="6" end="6"/>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5">
                                            <p:txEl>
                                              <p:pRg st="7" end="7"/>
                                            </p:txEl>
                                          </p:spTgt>
                                        </p:tgtEl>
                                        <p:attrNameLst>
                                          <p:attrName>style.visibility</p:attrName>
                                        </p:attrNameLst>
                                      </p:cBhvr>
                                      <p:to>
                                        <p:strVal val="visible"/>
                                      </p:to>
                                    </p:set>
                                    <p:animEffect transition="in" filter="fade">
                                      <p:cBhvr>
                                        <p:cTn id="55" dur="1000"/>
                                        <p:tgtEl>
                                          <p:spTgt spid="5">
                                            <p:txEl>
                                              <p:pRg st="7" end="7"/>
                                            </p:txEl>
                                          </p:spTgt>
                                        </p:tgtEl>
                                      </p:cBhvr>
                                    </p:animEffect>
                                    <p:anim calcmode="lin" valueType="num">
                                      <p:cBhvr>
                                        <p:cTn id="56"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7" dur="1000" fill="hold"/>
                                        <p:tgtEl>
                                          <p:spTgt spid="5">
                                            <p:txEl>
                                              <p:pRg st="7" end="7"/>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5">
                                            <p:txEl>
                                              <p:pRg st="8" end="8"/>
                                            </p:txEl>
                                          </p:spTgt>
                                        </p:tgtEl>
                                        <p:attrNameLst>
                                          <p:attrName>style.visibility</p:attrName>
                                        </p:attrNameLst>
                                      </p:cBhvr>
                                      <p:to>
                                        <p:strVal val="visible"/>
                                      </p:to>
                                    </p:set>
                                    <p:animEffect transition="in" filter="fade">
                                      <p:cBhvr>
                                        <p:cTn id="60" dur="1000"/>
                                        <p:tgtEl>
                                          <p:spTgt spid="5">
                                            <p:txEl>
                                              <p:pRg st="8" end="8"/>
                                            </p:txEl>
                                          </p:spTgt>
                                        </p:tgtEl>
                                      </p:cBhvr>
                                    </p:animEffect>
                                    <p:anim calcmode="lin" valueType="num">
                                      <p:cBhvr>
                                        <p:cTn id="61"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62" dur="1000" fill="hold"/>
                                        <p:tgtEl>
                                          <p:spTgt spid="5">
                                            <p:txEl>
                                              <p:pRg st="8" end="8"/>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5">
                                            <p:txEl>
                                              <p:pRg st="10" end="10"/>
                                            </p:txEl>
                                          </p:spTgt>
                                        </p:tgtEl>
                                        <p:attrNameLst>
                                          <p:attrName>style.visibility</p:attrName>
                                        </p:attrNameLst>
                                      </p:cBhvr>
                                      <p:to>
                                        <p:strVal val="visible"/>
                                      </p:to>
                                    </p:set>
                                    <p:animEffect transition="in" filter="fade">
                                      <p:cBhvr>
                                        <p:cTn id="65" dur="1000"/>
                                        <p:tgtEl>
                                          <p:spTgt spid="5">
                                            <p:txEl>
                                              <p:pRg st="10" end="10"/>
                                            </p:txEl>
                                          </p:spTgt>
                                        </p:tgtEl>
                                      </p:cBhvr>
                                    </p:animEffect>
                                    <p:anim calcmode="lin" valueType="num">
                                      <p:cBhvr>
                                        <p:cTn id="66"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67" dur="1000" fill="hold"/>
                                        <p:tgtEl>
                                          <p:spTgt spid="5">
                                            <p:txEl>
                                              <p:pRg st="10" end="10"/>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5">
                                            <p:txEl>
                                              <p:pRg st="11" end="11"/>
                                            </p:txEl>
                                          </p:spTgt>
                                        </p:tgtEl>
                                        <p:attrNameLst>
                                          <p:attrName>style.visibility</p:attrName>
                                        </p:attrNameLst>
                                      </p:cBhvr>
                                      <p:to>
                                        <p:strVal val="visible"/>
                                      </p:to>
                                    </p:set>
                                    <p:animEffect transition="in" filter="fade">
                                      <p:cBhvr>
                                        <p:cTn id="70" dur="1000"/>
                                        <p:tgtEl>
                                          <p:spTgt spid="5">
                                            <p:txEl>
                                              <p:pRg st="11" end="11"/>
                                            </p:txEl>
                                          </p:spTgt>
                                        </p:tgtEl>
                                      </p:cBhvr>
                                    </p:animEffect>
                                    <p:anim calcmode="lin" valueType="num">
                                      <p:cBhvr>
                                        <p:cTn id="71" dur="1000" fill="hold"/>
                                        <p:tgtEl>
                                          <p:spTgt spid="5">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5">
                                            <p:txEl>
                                              <p:pRg st="11" end="11"/>
                                            </p:txEl>
                                          </p:spTgt>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5">
                                            <p:txEl>
                                              <p:pRg st="12" end="12"/>
                                            </p:txEl>
                                          </p:spTgt>
                                        </p:tgtEl>
                                        <p:attrNameLst>
                                          <p:attrName>style.visibility</p:attrName>
                                        </p:attrNameLst>
                                      </p:cBhvr>
                                      <p:to>
                                        <p:strVal val="visible"/>
                                      </p:to>
                                    </p:set>
                                    <p:animEffect transition="in" filter="fade">
                                      <p:cBhvr>
                                        <p:cTn id="75" dur="1000"/>
                                        <p:tgtEl>
                                          <p:spTgt spid="5">
                                            <p:txEl>
                                              <p:pRg st="12" end="12"/>
                                            </p:txEl>
                                          </p:spTgt>
                                        </p:tgtEl>
                                      </p:cBhvr>
                                    </p:animEffect>
                                    <p:anim calcmode="lin" valueType="num">
                                      <p:cBhvr>
                                        <p:cTn id="76" dur="1000" fill="hold"/>
                                        <p:tgtEl>
                                          <p:spTgt spid="5">
                                            <p:txEl>
                                              <p:pRg st="12" end="12"/>
                                            </p:txEl>
                                          </p:spTgt>
                                        </p:tgtEl>
                                        <p:attrNameLst>
                                          <p:attrName>ppt_x</p:attrName>
                                        </p:attrNameLst>
                                      </p:cBhvr>
                                      <p:tavLst>
                                        <p:tav tm="0">
                                          <p:val>
                                            <p:strVal val="#ppt_x"/>
                                          </p:val>
                                        </p:tav>
                                        <p:tav tm="100000">
                                          <p:val>
                                            <p:strVal val="#ppt_x"/>
                                          </p:val>
                                        </p:tav>
                                      </p:tavLst>
                                    </p:anim>
                                    <p:anim calcmode="lin" valueType="num">
                                      <p:cBhvr>
                                        <p:cTn id="77" dur="1000" fill="hold"/>
                                        <p:tgtEl>
                                          <p:spTgt spid="5">
                                            <p:txEl>
                                              <p:pRg st="12" end="12"/>
                                            </p:txEl>
                                          </p:spTgt>
                                        </p:tgtEl>
                                        <p:attrNameLst>
                                          <p:attrName>ppt_y</p:attrName>
                                        </p:attrNameLst>
                                      </p:cBhvr>
                                      <p:tavLst>
                                        <p:tav tm="0">
                                          <p:val>
                                            <p:strVal val="#ppt_y+.1"/>
                                          </p:val>
                                        </p:tav>
                                        <p:tav tm="100000">
                                          <p:val>
                                            <p:strVal val="#ppt_y"/>
                                          </p:val>
                                        </p:tav>
                                      </p:tavLst>
                                    </p:anim>
                                  </p:childTnLst>
                                </p:cTn>
                              </p:par>
                              <p:par>
                                <p:cTn id="78" presetID="42" presetClass="entr" presetSubtype="0" fill="hold" nodeType="withEffect">
                                  <p:stCondLst>
                                    <p:cond delay="0"/>
                                  </p:stCondLst>
                                  <p:childTnLst>
                                    <p:set>
                                      <p:cBhvr>
                                        <p:cTn id="79" dur="1" fill="hold">
                                          <p:stCondLst>
                                            <p:cond delay="0"/>
                                          </p:stCondLst>
                                        </p:cTn>
                                        <p:tgtEl>
                                          <p:spTgt spid="5">
                                            <p:txEl>
                                              <p:pRg st="13" end="13"/>
                                            </p:txEl>
                                          </p:spTgt>
                                        </p:tgtEl>
                                        <p:attrNameLst>
                                          <p:attrName>style.visibility</p:attrName>
                                        </p:attrNameLst>
                                      </p:cBhvr>
                                      <p:to>
                                        <p:strVal val="visible"/>
                                      </p:to>
                                    </p:set>
                                    <p:animEffect transition="in" filter="fade">
                                      <p:cBhvr>
                                        <p:cTn id="80" dur="1000"/>
                                        <p:tgtEl>
                                          <p:spTgt spid="5">
                                            <p:txEl>
                                              <p:pRg st="13" end="13"/>
                                            </p:txEl>
                                          </p:spTgt>
                                        </p:tgtEl>
                                      </p:cBhvr>
                                    </p:animEffect>
                                    <p:anim calcmode="lin" valueType="num">
                                      <p:cBhvr>
                                        <p:cTn id="81" dur="1000" fill="hold"/>
                                        <p:tgtEl>
                                          <p:spTgt spid="5">
                                            <p:txEl>
                                              <p:pRg st="13" end="13"/>
                                            </p:txEl>
                                          </p:spTgt>
                                        </p:tgtEl>
                                        <p:attrNameLst>
                                          <p:attrName>ppt_x</p:attrName>
                                        </p:attrNameLst>
                                      </p:cBhvr>
                                      <p:tavLst>
                                        <p:tav tm="0">
                                          <p:val>
                                            <p:strVal val="#ppt_x"/>
                                          </p:val>
                                        </p:tav>
                                        <p:tav tm="100000">
                                          <p:val>
                                            <p:strVal val="#ppt_x"/>
                                          </p:val>
                                        </p:tav>
                                      </p:tavLst>
                                    </p:anim>
                                    <p:anim calcmode="lin" valueType="num">
                                      <p:cBhvr>
                                        <p:cTn id="82" dur="1000" fill="hold"/>
                                        <p:tgtEl>
                                          <p:spTgt spid="5">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7812" y="1219200"/>
            <a:ext cx="6096000" cy="457200"/>
          </a:xfrm>
        </p:spPr>
        <p:txBody>
          <a:bodyPr>
            <a:normAutofit/>
          </a:bodyPr>
          <a:lstStyle/>
          <a:p>
            <a:r>
              <a:rPr lang="en-US" sz="2200" b="1" dirty="0">
                <a:solidFill>
                  <a:schemeClr val="bg2">
                    <a:lumMod val="50000"/>
                  </a:schemeClr>
                </a:solidFill>
              </a:rPr>
              <a:t>Audit of vendors Section 3-38-17.1.</a:t>
            </a:r>
          </a:p>
        </p:txBody>
      </p:sp>
      <p:sp>
        <p:nvSpPr>
          <p:cNvPr id="3" name="Rectangle 2"/>
          <p:cNvSpPr/>
          <p:nvPr/>
        </p:nvSpPr>
        <p:spPr>
          <a:xfrm>
            <a:off x="2260071" y="3810000"/>
            <a:ext cx="8125884" cy="2307555"/>
          </a:xfrm>
          <a:prstGeom prst="rect">
            <a:avLst/>
          </a:prstGeom>
        </p:spPr>
        <p:txBody>
          <a:bodyPr wrap="square">
            <a:spAutoFit/>
          </a:bodyPr>
          <a:lstStyle/>
          <a:p>
            <a:endParaRPr lang="en-US" dirty="0"/>
          </a:p>
          <a:p>
            <a:r>
              <a:rPr lang="en-US" dirty="0"/>
              <a:t> </a:t>
            </a:r>
          </a:p>
          <a:p>
            <a:pPr marL="742950" lvl="1" indent="-285750">
              <a:buFont typeface="Arial" panose="020B0604020202020204" pitchFamily="34" charset="0"/>
              <a:buChar char="•"/>
            </a:pPr>
            <a:r>
              <a:rPr lang="en-US" sz="1799" dirty="0"/>
              <a:t>Email to your assigned budget analyst; or,</a:t>
            </a:r>
          </a:p>
          <a:p>
            <a:pPr marL="742950" lvl="1" indent="-285750">
              <a:buFont typeface="Arial" panose="020B0604020202020204" pitchFamily="34" charset="0"/>
              <a:buChar char="•"/>
            </a:pPr>
            <a:r>
              <a:rPr lang="en-US" sz="1799" dirty="0"/>
              <a:t>Mail to:</a:t>
            </a:r>
            <a:br>
              <a:rPr lang="en-US" sz="1799" dirty="0"/>
            </a:br>
            <a:r>
              <a:rPr lang="en-US" sz="1799" dirty="0"/>
              <a:t>   DFA Local Government Division,  </a:t>
            </a:r>
            <a:r>
              <a:rPr lang="en-US" sz="1799" dirty="0" err="1"/>
              <a:t>attn:</a:t>
            </a:r>
            <a:r>
              <a:rPr lang="en-US" sz="1799" dirty="0"/>
              <a:t>  “</a:t>
            </a:r>
            <a:r>
              <a:rPr lang="en-US" sz="1799" dirty="0">
                <a:solidFill>
                  <a:srgbClr val="C00000"/>
                </a:solidFill>
              </a:rPr>
              <a:t>Your Budget Analyst</a:t>
            </a:r>
            <a:r>
              <a:rPr lang="en-US" sz="1799" dirty="0"/>
              <a:t>”</a:t>
            </a:r>
          </a:p>
          <a:p>
            <a:pPr lvl="1"/>
            <a:r>
              <a:rPr lang="en-US" sz="1799" dirty="0"/>
              <a:t>	Bataan Memorial </a:t>
            </a:r>
            <a:r>
              <a:rPr lang="en-US" sz="1799" dirty="0" err="1"/>
              <a:t>Bldg</a:t>
            </a:r>
            <a:r>
              <a:rPr lang="en-US" sz="1799" dirty="0"/>
              <a:t> Ste 202</a:t>
            </a:r>
          </a:p>
          <a:p>
            <a:pPr lvl="1"/>
            <a:r>
              <a:rPr lang="en-US" sz="1799" dirty="0"/>
              <a:t>	407 Galisteo St</a:t>
            </a:r>
          </a:p>
          <a:p>
            <a:pPr lvl="1"/>
            <a:r>
              <a:rPr lang="en-US" sz="1799" dirty="0"/>
              <a:t>	Santa Fe, NM 87501</a:t>
            </a:r>
          </a:p>
        </p:txBody>
      </p:sp>
      <p:sp>
        <p:nvSpPr>
          <p:cNvPr id="4" name="TextBox 3"/>
          <p:cNvSpPr txBox="1"/>
          <p:nvPr/>
        </p:nvSpPr>
        <p:spPr>
          <a:xfrm>
            <a:off x="1598612" y="476154"/>
            <a:ext cx="8534400" cy="590931"/>
          </a:xfrm>
          <a:prstGeom prst="rect">
            <a:avLst/>
          </a:prstGeom>
          <a:noFill/>
        </p:spPr>
        <p:txBody>
          <a:bodyPr wrap="square" rtlCol="0">
            <a:spAutoFit/>
          </a:bodyPr>
          <a:lstStyle/>
          <a:p>
            <a:pPr algn="ctr">
              <a:lnSpc>
                <a:spcPct val="90000"/>
              </a:lnSpc>
            </a:pPr>
            <a:r>
              <a:rPr lang="en-US" sz="3600" b="1" dirty="0"/>
              <a:t>When Are Audits Necessary?</a:t>
            </a:r>
          </a:p>
        </p:txBody>
      </p:sp>
      <p:graphicFrame>
        <p:nvGraphicFramePr>
          <p:cNvPr id="7" name="Table 6">
            <a:extLst>
              <a:ext uri="{FF2B5EF4-FFF2-40B4-BE49-F238E27FC236}">
                <a16:creationId xmlns:a16="http://schemas.microsoft.com/office/drawing/2014/main" id="{E0F00A2E-1E62-6B55-DAE2-A369A8382F2D}"/>
              </a:ext>
            </a:extLst>
          </p:cNvPr>
          <p:cNvGraphicFramePr>
            <a:graphicFrameLocks noGrp="1"/>
          </p:cNvGraphicFramePr>
          <p:nvPr>
            <p:extLst>
              <p:ext uri="{D42A27DB-BD31-4B8C-83A1-F6EECF244321}">
                <p14:modId xmlns:p14="http://schemas.microsoft.com/office/powerpoint/2010/main" val="2473961296"/>
              </p:ext>
            </p:extLst>
          </p:nvPr>
        </p:nvGraphicFramePr>
        <p:xfrm>
          <a:off x="1802870" y="2133600"/>
          <a:ext cx="8125884" cy="2117979"/>
        </p:xfrm>
        <a:graphic>
          <a:graphicData uri="http://schemas.openxmlformats.org/drawingml/2006/table">
            <a:tbl>
              <a:tblPr firstRow="1" bandRow="1">
                <a:tableStyleId>{3B4B98B0-60AC-42C2-AFA5-B58CD77FA1E5}</a:tableStyleId>
              </a:tblPr>
              <a:tblGrid>
                <a:gridCol w="4062942">
                  <a:extLst>
                    <a:ext uri="{9D8B030D-6E8A-4147-A177-3AD203B41FA5}">
                      <a16:colId xmlns:a16="http://schemas.microsoft.com/office/drawing/2014/main" val="980211202"/>
                    </a:ext>
                  </a:extLst>
                </a:gridCol>
                <a:gridCol w="4062942">
                  <a:extLst>
                    <a:ext uri="{9D8B030D-6E8A-4147-A177-3AD203B41FA5}">
                      <a16:colId xmlns:a16="http://schemas.microsoft.com/office/drawing/2014/main" val="1588442259"/>
                    </a:ext>
                  </a:extLst>
                </a:gridCol>
              </a:tblGrid>
              <a:tr h="0">
                <a:tc>
                  <a:txBody>
                    <a:bodyPr/>
                    <a:lstStyle/>
                    <a:p>
                      <a:r>
                        <a:rPr lang="en-US" dirty="0"/>
                        <a:t>Condition</a:t>
                      </a:r>
                    </a:p>
                  </a:txBody>
                  <a:tcPr>
                    <a:solidFill>
                      <a:schemeClr val="bg2"/>
                    </a:solidFill>
                  </a:tcPr>
                </a:tc>
                <a:tc>
                  <a:txBody>
                    <a:bodyPr/>
                    <a:lstStyle/>
                    <a:p>
                      <a:r>
                        <a:rPr lang="en-US" dirty="0"/>
                        <a:t>Audit Requirement</a:t>
                      </a:r>
                    </a:p>
                  </a:txBody>
                  <a:tcPr>
                    <a:solidFill>
                      <a:schemeClr val="bg2"/>
                    </a:solidFill>
                  </a:tcPr>
                </a:tc>
                <a:extLst>
                  <a:ext uri="{0D108BD9-81ED-4DB2-BD59-A6C34878D82A}">
                    <a16:rowId xmlns:a16="http://schemas.microsoft.com/office/drawing/2014/main" val="3996918687"/>
                  </a:ext>
                </a:extLst>
              </a:tr>
              <a:tr h="370840">
                <a:tc>
                  <a:txBody>
                    <a:bodyPr/>
                    <a:lstStyle/>
                    <a:p>
                      <a:r>
                        <a:rPr lang="en-US" dirty="0"/>
                        <a:t>&gt; $250,000 annual occupancy tax</a:t>
                      </a:r>
                    </a:p>
                  </a:txBody>
                  <a:tcPr>
                    <a:solidFill>
                      <a:schemeClr val="bg2"/>
                    </a:solidFill>
                  </a:tcPr>
                </a:tc>
                <a:tc>
                  <a:txBody>
                    <a:bodyPr/>
                    <a:lstStyle/>
                    <a:p>
                      <a:r>
                        <a:rPr lang="en-US" dirty="0"/>
                        <a:t>Mandatory </a:t>
                      </a:r>
                      <a:r>
                        <a:rPr lang="en-US" dirty="0">
                          <a:solidFill>
                            <a:srgbClr val="C00000"/>
                          </a:solidFill>
                        </a:rPr>
                        <a:t>yearly</a:t>
                      </a:r>
                      <a:r>
                        <a:rPr lang="en-US" dirty="0"/>
                        <a:t> random vendor audits</a:t>
                      </a:r>
                    </a:p>
                  </a:txBody>
                  <a:tcPr>
                    <a:solidFill>
                      <a:schemeClr val="bg2"/>
                    </a:solidFill>
                  </a:tcPr>
                </a:tc>
                <a:extLst>
                  <a:ext uri="{0D108BD9-81ED-4DB2-BD59-A6C34878D82A}">
                    <a16:rowId xmlns:a16="http://schemas.microsoft.com/office/drawing/2014/main" val="1235651810"/>
                  </a:ext>
                </a:extLst>
              </a:tr>
              <a:tr h="370840">
                <a:tc>
                  <a:txBody>
                    <a:bodyPr/>
                    <a:lstStyle/>
                    <a:p>
                      <a:r>
                        <a:rPr lang="en-US" dirty="0"/>
                        <a:t>&lt; $250,000 annual occupancy tax</a:t>
                      </a:r>
                    </a:p>
                  </a:txBody>
                  <a:tcPr>
                    <a:solidFill>
                      <a:schemeClr val="bg2"/>
                    </a:solidFill>
                  </a:tcPr>
                </a:tc>
                <a:tc>
                  <a:txBody>
                    <a:bodyPr/>
                    <a:lstStyle/>
                    <a:p>
                      <a:r>
                        <a:rPr lang="en-US" dirty="0"/>
                        <a:t>Required random vendor audits</a:t>
                      </a:r>
                    </a:p>
                  </a:txBody>
                  <a:tcPr>
                    <a:solidFill>
                      <a:schemeClr val="bg2"/>
                    </a:solidFill>
                  </a:tcPr>
                </a:tc>
                <a:extLst>
                  <a:ext uri="{0D108BD9-81ED-4DB2-BD59-A6C34878D82A}">
                    <a16:rowId xmlns:a16="http://schemas.microsoft.com/office/drawing/2014/main" val="1844178340"/>
                  </a:ext>
                </a:extLst>
              </a:tr>
              <a:tr h="370840">
                <a:tc>
                  <a:txBody>
                    <a:bodyPr/>
                    <a:lstStyle/>
                    <a:p>
                      <a:r>
                        <a:rPr lang="en-US" dirty="0"/>
                        <a:t>Any vendor, any time</a:t>
                      </a:r>
                    </a:p>
                  </a:txBody>
                  <a:tcPr>
                    <a:solidFill>
                      <a:schemeClr val="bg2"/>
                    </a:solidFill>
                  </a:tcPr>
                </a:tc>
                <a:tc>
                  <a:txBody>
                    <a:bodyPr/>
                    <a:lstStyle/>
                    <a:p>
                      <a:r>
                        <a:rPr lang="en-US" dirty="0"/>
                        <a:t>Audit allowed for “good cause”</a:t>
                      </a:r>
                    </a:p>
                  </a:txBody>
                  <a:tcPr>
                    <a:solidFill>
                      <a:schemeClr val="bg2"/>
                    </a:solidFill>
                  </a:tcPr>
                </a:tc>
                <a:extLst>
                  <a:ext uri="{0D108BD9-81ED-4DB2-BD59-A6C34878D82A}">
                    <a16:rowId xmlns:a16="http://schemas.microsoft.com/office/drawing/2014/main" val="2626322814"/>
                  </a:ext>
                </a:extLst>
              </a:tr>
              <a:tr h="370840">
                <a:tc>
                  <a:txBody>
                    <a:bodyPr/>
                    <a:lstStyle/>
                    <a:p>
                      <a:r>
                        <a:rPr lang="en-US" dirty="0"/>
                        <a:t>After audit completion</a:t>
                      </a:r>
                    </a:p>
                  </a:txBody>
                  <a:tcPr>
                    <a:solidFill>
                      <a:schemeClr val="bg2"/>
                    </a:solidFill>
                  </a:tcPr>
                </a:tc>
                <a:tc>
                  <a:txBody>
                    <a:bodyPr/>
                    <a:lstStyle/>
                    <a:p>
                      <a:r>
                        <a:rPr lang="en-US" dirty="0"/>
                        <a:t>Report must be filed with DFA LGD annually</a:t>
                      </a:r>
                    </a:p>
                  </a:txBody>
                  <a:tcPr>
                    <a:solidFill>
                      <a:schemeClr val="bg2"/>
                    </a:solidFill>
                  </a:tcPr>
                </a:tc>
                <a:extLst>
                  <a:ext uri="{0D108BD9-81ED-4DB2-BD59-A6C34878D82A}">
                    <a16:rowId xmlns:a16="http://schemas.microsoft.com/office/drawing/2014/main" val="3521081359"/>
                  </a:ext>
                </a:extLst>
              </a:tr>
            </a:tbl>
          </a:graphicData>
        </a:graphic>
      </p:graphicFrame>
    </p:spTree>
    <p:extLst>
      <p:ext uri="{BB962C8B-B14F-4D97-AF65-F5344CB8AC3E}">
        <p14:creationId xmlns:p14="http://schemas.microsoft.com/office/powerpoint/2010/main" val="3142014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012" y="168432"/>
            <a:ext cx="9982201" cy="838200"/>
          </a:xfrm>
        </p:spPr>
        <p:txBody>
          <a:bodyPr>
            <a:normAutofit/>
          </a:bodyPr>
          <a:lstStyle/>
          <a:p>
            <a:pPr algn="ctr"/>
            <a:r>
              <a:rPr lang="en-US" b="1" dirty="0"/>
              <a:t>How are Delinquencies Handled?</a:t>
            </a:r>
          </a:p>
        </p:txBody>
      </p:sp>
      <p:sp>
        <p:nvSpPr>
          <p:cNvPr id="3" name="TextBox 2"/>
          <p:cNvSpPr txBox="1"/>
          <p:nvPr/>
        </p:nvSpPr>
        <p:spPr>
          <a:xfrm>
            <a:off x="1065212" y="1828800"/>
            <a:ext cx="10439400" cy="3748719"/>
          </a:xfrm>
          <a:prstGeom prst="rect">
            <a:avLst/>
          </a:prstGeom>
          <a:noFill/>
        </p:spPr>
        <p:txBody>
          <a:bodyPr wrap="square" rtlCol="0">
            <a:spAutoFit/>
          </a:bodyPr>
          <a:lstStyle/>
          <a:p>
            <a:pPr marL="342900" indent="-342900">
              <a:lnSpc>
                <a:spcPct val="90000"/>
              </a:lnSpc>
              <a:buAutoNum type="alphaUcPeriod"/>
            </a:pPr>
            <a:r>
              <a:rPr lang="en-US" sz="2000" dirty="0"/>
              <a:t>The governing body of the municipality or county shall, by ordinance, provide that a vendor is liable for the payment of the proceeds of any occupancy tax that the vendor failed to remit to the municipality or county; </a:t>
            </a:r>
          </a:p>
          <a:p>
            <a:pPr>
              <a:lnSpc>
                <a:spcPct val="90000"/>
              </a:lnSpc>
            </a:pPr>
            <a:endParaRPr lang="en-US" dirty="0"/>
          </a:p>
          <a:p>
            <a:pPr>
              <a:lnSpc>
                <a:spcPct val="90000"/>
              </a:lnSpc>
            </a:pPr>
            <a:r>
              <a:rPr lang="en-US" dirty="0"/>
              <a:t>     1. due to failure to collect the tax, a vendee shall be issued a civil penalty in an amount</a:t>
            </a:r>
          </a:p>
          <a:p>
            <a:pPr>
              <a:lnSpc>
                <a:spcPct val="90000"/>
              </a:lnSpc>
            </a:pPr>
            <a:r>
              <a:rPr lang="en-US" dirty="0"/>
              <a:t>         equal to the greater of ten percent of the amount due or one hundred dollars</a:t>
            </a:r>
          </a:p>
          <a:p>
            <a:pPr>
              <a:lnSpc>
                <a:spcPct val="90000"/>
              </a:lnSpc>
            </a:pPr>
            <a:r>
              <a:rPr lang="en-US" dirty="0"/>
              <a:t>         ($100). </a:t>
            </a:r>
          </a:p>
          <a:p>
            <a:pPr>
              <a:lnSpc>
                <a:spcPct val="90000"/>
              </a:lnSpc>
            </a:pPr>
            <a:endParaRPr lang="en-US" dirty="0"/>
          </a:p>
          <a:p>
            <a:pPr marL="342900" indent="-342900">
              <a:lnSpc>
                <a:spcPct val="90000"/>
              </a:lnSpc>
              <a:buAutoNum type="alphaUcPeriod" startAt="2"/>
            </a:pPr>
            <a:r>
              <a:rPr lang="en-US" sz="2000" dirty="0"/>
              <a:t>The municipality or county may bring an action in law or equity in the district court for the collection of any amounts due, including without limitation penalties thereon;</a:t>
            </a:r>
          </a:p>
          <a:p>
            <a:pPr>
              <a:lnSpc>
                <a:spcPct val="90000"/>
              </a:lnSpc>
            </a:pPr>
            <a:r>
              <a:rPr lang="en-US" dirty="0"/>
              <a:t> </a:t>
            </a:r>
          </a:p>
          <a:p>
            <a:pPr>
              <a:lnSpc>
                <a:spcPct val="90000"/>
              </a:lnSpc>
            </a:pPr>
            <a:r>
              <a:rPr lang="en-US" dirty="0"/>
              <a:t>    1. interest on the unpaid principal at a rate of not exceeding one percent a month, </a:t>
            </a:r>
          </a:p>
          <a:p>
            <a:pPr>
              <a:lnSpc>
                <a:spcPct val="90000"/>
              </a:lnSpc>
            </a:pPr>
            <a:r>
              <a:rPr lang="en-US" dirty="0"/>
              <a:t>    2. reasonable attorneys' fees incurred in connection therewith. </a:t>
            </a:r>
          </a:p>
        </p:txBody>
      </p:sp>
      <p:sp>
        <p:nvSpPr>
          <p:cNvPr id="4" name="TextBox 3"/>
          <p:cNvSpPr txBox="1"/>
          <p:nvPr/>
        </p:nvSpPr>
        <p:spPr>
          <a:xfrm>
            <a:off x="4875212" y="1219200"/>
            <a:ext cx="2514600" cy="397032"/>
          </a:xfrm>
          <a:prstGeom prst="rect">
            <a:avLst/>
          </a:prstGeom>
          <a:noFill/>
        </p:spPr>
        <p:txBody>
          <a:bodyPr wrap="square" rtlCol="0">
            <a:spAutoFit/>
          </a:bodyPr>
          <a:lstStyle/>
          <a:p>
            <a:pPr>
              <a:lnSpc>
                <a:spcPct val="90000"/>
              </a:lnSpc>
            </a:pPr>
            <a:r>
              <a:rPr lang="en-US" sz="2200" b="1" dirty="0">
                <a:solidFill>
                  <a:schemeClr val="bg2">
                    <a:lumMod val="50000"/>
                  </a:schemeClr>
                </a:solidFill>
              </a:rPr>
              <a:t>Section 3-38-18</a:t>
            </a:r>
          </a:p>
        </p:txBody>
      </p:sp>
    </p:spTree>
    <p:extLst>
      <p:ext uri="{BB962C8B-B14F-4D97-AF65-F5344CB8AC3E}">
        <p14:creationId xmlns:p14="http://schemas.microsoft.com/office/powerpoint/2010/main" val="2929018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6612" y="152400"/>
            <a:ext cx="10591800" cy="685800"/>
          </a:xfrm>
        </p:spPr>
        <p:txBody>
          <a:bodyPr>
            <a:noAutofit/>
          </a:bodyPr>
          <a:lstStyle/>
          <a:p>
            <a:r>
              <a:rPr lang="en-US" sz="3400" b="1" dirty="0"/>
              <a:t>How are Penalties for not Remitting Tax Handled?</a:t>
            </a:r>
          </a:p>
        </p:txBody>
      </p:sp>
      <p:sp>
        <p:nvSpPr>
          <p:cNvPr id="3" name="TextBox 2"/>
          <p:cNvSpPr txBox="1"/>
          <p:nvPr/>
        </p:nvSpPr>
        <p:spPr>
          <a:xfrm>
            <a:off x="1049544" y="3063063"/>
            <a:ext cx="9372600" cy="2086725"/>
          </a:xfrm>
          <a:prstGeom prst="rect">
            <a:avLst/>
          </a:prstGeom>
          <a:noFill/>
        </p:spPr>
        <p:txBody>
          <a:bodyPr wrap="square" rtlCol="0">
            <a:spAutoFit/>
          </a:bodyPr>
          <a:lstStyle/>
          <a:p>
            <a:pPr marL="342900" indent="-342900">
              <a:lnSpc>
                <a:spcPct val="90000"/>
              </a:lnSpc>
              <a:buFont typeface="Arial" panose="020B0604020202020204" pitchFamily="34" charset="0"/>
              <a:buChar char="•"/>
            </a:pPr>
            <a:r>
              <a:rPr lang="en-US" sz="2400" dirty="0"/>
              <a:t>Creating a misdemeanor and imposing a fine of not more than five hundred dollars ($500) </a:t>
            </a:r>
          </a:p>
          <a:p>
            <a:pPr>
              <a:lnSpc>
                <a:spcPct val="90000"/>
              </a:lnSpc>
            </a:pPr>
            <a:endParaRPr lang="en-US" sz="2400" dirty="0"/>
          </a:p>
          <a:p>
            <a:pPr marL="342900" indent="-342900">
              <a:lnSpc>
                <a:spcPct val="90000"/>
              </a:lnSpc>
              <a:buFont typeface="Arial" panose="020B0604020202020204" pitchFamily="34" charset="0"/>
              <a:buChar char="•"/>
            </a:pPr>
            <a:r>
              <a:rPr lang="en-US" sz="2400" dirty="0"/>
              <a:t>Or imprisonment for not more than ninety days or both for a violation by any person of the provisions of the occupancy tax ordinance for a failure to pay the tax. </a:t>
            </a:r>
          </a:p>
        </p:txBody>
      </p:sp>
      <p:sp>
        <p:nvSpPr>
          <p:cNvPr id="4" name="TextBox 3"/>
          <p:cNvSpPr txBox="1"/>
          <p:nvPr/>
        </p:nvSpPr>
        <p:spPr>
          <a:xfrm>
            <a:off x="5027612" y="873154"/>
            <a:ext cx="3581400" cy="397032"/>
          </a:xfrm>
          <a:prstGeom prst="rect">
            <a:avLst/>
          </a:prstGeom>
          <a:noFill/>
        </p:spPr>
        <p:txBody>
          <a:bodyPr wrap="square" rtlCol="0">
            <a:spAutoFit/>
          </a:bodyPr>
          <a:lstStyle/>
          <a:p>
            <a:pPr>
              <a:lnSpc>
                <a:spcPct val="90000"/>
              </a:lnSpc>
            </a:pPr>
            <a:r>
              <a:rPr lang="en-US" sz="2200" b="1" dirty="0">
                <a:solidFill>
                  <a:schemeClr val="bg2">
                    <a:lumMod val="50000"/>
                  </a:schemeClr>
                </a:solidFill>
              </a:rPr>
              <a:t>Section 3-38-19</a:t>
            </a:r>
          </a:p>
        </p:txBody>
      </p:sp>
      <p:sp>
        <p:nvSpPr>
          <p:cNvPr id="5" name="TextBox 4"/>
          <p:cNvSpPr txBox="1"/>
          <p:nvPr/>
        </p:nvSpPr>
        <p:spPr>
          <a:xfrm>
            <a:off x="1065212" y="1873947"/>
            <a:ext cx="10363200" cy="757130"/>
          </a:xfrm>
          <a:prstGeom prst="rect">
            <a:avLst/>
          </a:prstGeom>
          <a:noFill/>
        </p:spPr>
        <p:txBody>
          <a:bodyPr wrap="square" rtlCol="0">
            <a:spAutoFit/>
          </a:bodyPr>
          <a:lstStyle/>
          <a:p>
            <a:pPr>
              <a:lnSpc>
                <a:spcPct val="90000"/>
              </a:lnSpc>
            </a:pPr>
            <a:r>
              <a:rPr lang="en-US" sz="2400" dirty="0"/>
              <a:t>The governing body of the municipality or county shall, </a:t>
            </a:r>
            <a:r>
              <a:rPr lang="en-US" sz="2400" b="1" dirty="0"/>
              <a:t>by ordinance</a:t>
            </a:r>
            <a:r>
              <a:rPr lang="en-US" sz="2400" dirty="0"/>
              <a:t>, provide for penalties for failure to pay the tax by; </a:t>
            </a:r>
          </a:p>
        </p:txBody>
      </p:sp>
    </p:spTree>
    <p:extLst>
      <p:ext uri="{BB962C8B-B14F-4D97-AF65-F5344CB8AC3E}">
        <p14:creationId xmlns:p14="http://schemas.microsoft.com/office/powerpoint/2010/main" val="141489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52EE8-1BC0-424F-960B-55546E677B10}"/>
              </a:ext>
            </a:extLst>
          </p:cNvPr>
          <p:cNvSpPr>
            <a:spLocks noGrp="1"/>
          </p:cNvSpPr>
          <p:nvPr>
            <p:ph type="title"/>
          </p:nvPr>
        </p:nvSpPr>
        <p:spPr>
          <a:xfrm>
            <a:off x="1751012" y="457200"/>
            <a:ext cx="8909366" cy="1280890"/>
          </a:xfrm>
        </p:spPr>
        <p:txBody>
          <a:bodyPr>
            <a:normAutofit fontScale="90000"/>
          </a:bodyPr>
          <a:lstStyle/>
          <a:p>
            <a:r>
              <a:rPr lang="en-US" b="1" dirty="0"/>
              <a:t>Lodgers' Tax Highly Summarized </a:t>
            </a:r>
            <a:br>
              <a:rPr lang="en-US" b="1" dirty="0"/>
            </a:br>
            <a:br>
              <a:rPr lang="en-US" b="1" dirty="0"/>
            </a:br>
            <a:br>
              <a:rPr lang="en-US" b="1" dirty="0"/>
            </a:br>
            <a:endParaRPr lang="en-US" sz="3100" dirty="0"/>
          </a:p>
        </p:txBody>
      </p:sp>
      <p:sp>
        <p:nvSpPr>
          <p:cNvPr id="3" name="TextBox 2">
            <a:extLst>
              <a:ext uri="{FF2B5EF4-FFF2-40B4-BE49-F238E27FC236}">
                <a16:creationId xmlns:a16="http://schemas.microsoft.com/office/drawing/2014/main" id="{516F62A2-68F2-4085-8DEE-EEA9DF3CA2DB}"/>
              </a:ext>
            </a:extLst>
          </p:cNvPr>
          <p:cNvSpPr txBox="1"/>
          <p:nvPr/>
        </p:nvSpPr>
        <p:spPr>
          <a:xfrm>
            <a:off x="1595595" y="1905000"/>
            <a:ext cx="9220200" cy="3785652"/>
          </a:xfrm>
          <a:prstGeom prst="rect">
            <a:avLst/>
          </a:prstGeom>
          <a:noFill/>
        </p:spPr>
        <p:txBody>
          <a:bodyPr wrap="square" rtlCol="0">
            <a:spAutoFit/>
          </a:bodyPr>
          <a:lstStyle/>
          <a:p>
            <a:r>
              <a:rPr lang="en-US" sz="2400" dirty="0"/>
              <a:t>Enacted in 1969, the Lodgers' Tax Act enables an optional tax, imposed at the city or county level, on persons using commercial lodging accommodations. </a:t>
            </a:r>
          </a:p>
          <a:p>
            <a:endParaRPr lang="en-US" sz="2400" dirty="0"/>
          </a:p>
          <a:p>
            <a:r>
              <a:rPr lang="en-US" sz="2400" dirty="0"/>
              <a:t>The tax provides revenues to administer the taxing program and to promote tourist-related events and other activities including advertising for promotion of events and supporting tourist-related facilities. </a:t>
            </a:r>
          </a:p>
          <a:p>
            <a:endParaRPr lang="en-US" sz="2400" dirty="0"/>
          </a:p>
          <a:p>
            <a:r>
              <a:rPr lang="en-US" sz="2400" dirty="0"/>
              <a:t>The Act requires a five-member Lodgers' Tax Advisory Board appointed by the mayor or county commission chairman.  </a:t>
            </a:r>
          </a:p>
        </p:txBody>
      </p:sp>
    </p:spTree>
    <p:extLst>
      <p:ext uri="{BB962C8B-B14F-4D97-AF65-F5344CB8AC3E}">
        <p14:creationId xmlns:p14="http://schemas.microsoft.com/office/powerpoint/2010/main" val="3279121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E4451-C503-04A7-8B53-C7303384F96F}"/>
              </a:ext>
            </a:extLst>
          </p:cNvPr>
          <p:cNvSpPr>
            <a:spLocks noGrp="1"/>
          </p:cNvSpPr>
          <p:nvPr>
            <p:ph type="title"/>
          </p:nvPr>
        </p:nvSpPr>
        <p:spPr/>
        <p:txBody>
          <a:bodyPr/>
          <a:lstStyle/>
          <a:p>
            <a:pPr algn="ctr"/>
            <a:r>
              <a:rPr lang="en-US" dirty="0"/>
              <a:t>Frequently Asked Questions</a:t>
            </a:r>
          </a:p>
        </p:txBody>
      </p:sp>
      <p:sp>
        <p:nvSpPr>
          <p:cNvPr id="4" name="TextBox 3">
            <a:extLst>
              <a:ext uri="{FF2B5EF4-FFF2-40B4-BE49-F238E27FC236}">
                <a16:creationId xmlns:a16="http://schemas.microsoft.com/office/drawing/2014/main" id="{16AD70B4-47C0-4D9D-9206-38F90C255C52}"/>
              </a:ext>
            </a:extLst>
          </p:cNvPr>
          <p:cNvSpPr txBox="1"/>
          <p:nvPr/>
        </p:nvSpPr>
        <p:spPr>
          <a:xfrm>
            <a:off x="1108089" y="2438400"/>
            <a:ext cx="10287000" cy="2757871"/>
          </a:xfrm>
          <a:prstGeom prst="rect">
            <a:avLst/>
          </a:prstGeom>
          <a:noFill/>
        </p:spPr>
        <p:txBody>
          <a:bodyPr wrap="square">
            <a:spAutoFit/>
          </a:bodyPr>
          <a:lstStyle/>
          <a:p>
            <a:pPr marL="342900" marR="0" lvl="0" indent="-342900">
              <a:lnSpc>
                <a:spcPct val="107000"/>
              </a:lnSpc>
              <a:spcBef>
                <a:spcPts val="0"/>
              </a:spcBef>
              <a:spcAft>
                <a:spcPts val="800"/>
              </a:spcAft>
              <a:buFont typeface="+mj-lt"/>
              <a:buAutoNum type="arabicPeriod"/>
            </a:pPr>
            <a:r>
              <a:rPr lang="en-US" sz="18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Can we use the Lodgers' Tax for our museum that we own for the museum's advertising?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  Yes, as long as the advertising is intended to promote visitors to the museum.</a:t>
            </a:r>
          </a:p>
          <a:p>
            <a:pPr marR="0" lvl="0">
              <a:lnSpc>
                <a:spcPct val="107000"/>
              </a:lnSpc>
              <a:spcBef>
                <a:spcPts val="0"/>
              </a:spcBef>
              <a:spcAft>
                <a:spcPts val="800"/>
              </a:spcAft>
            </a:pPr>
            <a:r>
              <a:rPr lang="en-US" sz="18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2.   Are we required to have an advisory board?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  Yes, pursuant to Section 3-38-22 NMSA 1978, the mayor or county commission chairman of every local government that imposes an occupancy tax pursuant to the Lodgers' Tax Act shall appoint a five-member advisory board: 2 members who are owners or operators of lodging establishments + 2 members who are owners or operators of industries that primarily provide services or products to tourists + 1 member who is a resident and represents the general public.</a:t>
            </a:r>
          </a:p>
        </p:txBody>
      </p:sp>
    </p:spTree>
    <p:extLst>
      <p:ext uri="{BB962C8B-B14F-4D97-AF65-F5344CB8AC3E}">
        <p14:creationId xmlns:p14="http://schemas.microsoft.com/office/powerpoint/2010/main" val="850449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FEE48-89ED-57EA-8C33-DA34DE2C6CB3}"/>
              </a:ext>
            </a:extLst>
          </p:cNvPr>
          <p:cNvSpPr>
            <a:spLocks noGrp="1"/>
          </p:cNvSpPr>
          <p:nvPr>
            <p:ph type="title"/>
          </p:nvPr>
        </p:nvSpPr>
        <p:spPr/>
        <p:txBody>
          <a:bodyPr/>
          <a:lstStyle/>
          <a:p>
            <a:pPr algn="ctr"/>
            <a:r>
              <a:rPr lang="en-US" dirty="0"/>
              <a:t>Frequently Asked questions</a:t>
            </a:r>
            <a:br>
              <a:rPr lang="en-US" dirty="0"/>
            </a:br>
            <a:r>
              <a:rPr lang="en-US" dirty="0"/>
              <a:t>(Continued)</a:t>
            </a:r>
          </a:p>
        </p:txBody>
      </p:sp>
      <p:sp>
        <p:nvSpPr>
          <p:cNvPr id="4" name="TextBox 3">
            <a:extLst>
              <a:ext uri="{FF2B5EF4-FFF2-40B4-BE49-F238E27FC236}">
                <a16:creationId xmlns:a16="http://schemas.microsoft.com/office/drawing/2014/main" id="{E7A4C40D-FDCE-0AFF-A195-65B79B138734}"/>
              </a:ext>
            </a:extLst>
          </p:cNvPr>
          <p:cNvSpPr txBox="1"/>
          <p:nvPr/>
        </p:nvSpPr>
        <p:spPr>
          <a:xfrm>
            <a:off x="798512" y="2209800"/>
            <a:ext cx="10591800" cy="3145413"/>
          </a:xfrm>
          <a:prstGeom prst="rect">
            <a:avLst/>
          </a:prstGeom>
          <a:noFill/>
        </p:spPr>
        <p:txBody>
          <a:bodyPr wrap="square">
            <a:spAutoFit/>
          </a:bodyPr>
          <a:lstStyle/>
          <a:p>
            <a:pPr marR="0" lvl="0">
              <a:lnSpc>
                <a:spcPct val="107000"/>
              </a:lnSpc>
              <a:spcBef>
                <a:spcPts val="0"/>
              </a:spcBef>
              <a:spcAft>
                <a:spcPts val="800"/>
              </a:spcAft>
            </a:pPr>
            <a:r>
              <a:rPr lang="en-US" sz="18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3.   Any issues collecting Lodgers' Tax from Airbnb properties?</a:t>
            </a:r>
            <a:r>
              <a:rPr lang="en-US" sz="18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I know that Airbnb does collect taxes for the owner, but Airbnb doesn't process those taxes to the municipality. How can they collect the taxes and have no liability for keeping the monies?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  Collecting from short-term renters such as those that use the services of vendors such as     Airbnb can       	pose a challenge.</a:t>
            </a:r>
          </a:p>
          <a:p>
            <a:pPr marL="285750" marR="0" lvl="0" indent="-285750">
              <a:lnSpc>
                <a:spcPct val="107000"/>
              </a:lnSpc>
              <a:spcBef>
                <a:spcPts val="0"/>
              </a:spcBef>
              <a:spcAft>
                <a:spcPts val="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Village of Ruidoso</a:t>
            </a:r>
            <a:r>
              <a:rPr lang="en-US" sz="1800" dirty="0">
                <a:effectLst/>
                <a:latin typeface="Calibri" panose="020F0502020204030204" pitchFamily="34" charset="0"/>
                <a:ea typeface="Calibri" panose="020F0502020204030204" pitchFamily="34" charset="0"/>
                <a:cs typeface="Times New Roman" panose="02020603050405020304" pitchFamily="18" charset="0"/>
              </a:rPr>
              <a:t> has developed a process for identifying short-term rental properties and working with associated vendors and is available to discuss their process with other local governments.  Please contact </a:t>
            </a:r>
            <a:r>
              <a:rPr lang="en-US" dirty="0">
                <a:latin typeface="Calibri" panose="020F0502020204030204" pitchFamily="34" charset="0"/>
                <a:ea typeface="Calibri" panose="020F0502020204030204" pitchFamily="34" charset="0"/>
                <a:cs typeface="Times New Roman" panose="02020603050405020304" pitchFamily="18" charset="0"/>
              </a:rPr>
              <a:t>Village Finance Office at (575)-258-4343.</a:t>
            </a:r>
          </a:p>
          <a:p>
            <a:pPr marL="285750" marR="0" lvl="0" indent="-285750">
              <a:lnSpc>
                <a:spcPct val="107000"/>
              </a:lnSpc>
              <a:spcBef>
                <a:spcPts val="0"/>
              </a:spcBef>
              <a:spcAft>
                <a:spcPts val="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Town of Taos</a:t>
            </a:r>
            <a:r>
              <a:rPr lang="en-US" sz="1800" dirty="0">
                <a:effectLst/>
                <a:latin typeface="Calibri" panose="020F0502020204030204" pitchFamily="34" charset="0"/>
                <a:ea typeface="Calibri" panose="020F0502020204030204" pitchFamily="34" charset="0"/>
                <a:cs typeface="Times New Roman" panose="02020603050405020304" pitchFamily="18" charset="0"/>
              </a:rPr>
              <a:t> has had a Voluntary Collection Agreement with Airbnb since 2016 and another agreement with VRBO.  Please contact Town Finance Office at (575) 737-6342.</a:t>
            </a:r>
          </a:p>
        </p:txBody>
      </p:sp>
    </p:spTree>
    <p:extLst>
      <p:ext uri="{BB962C8B-B14F-4D97-AF65-F5344CB8AC3E}">
        <p14:creationId xmlns:p14="http://schemas.microsoft.com/office/powerpoint/2010/main" val="3107374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DC9A9-0B0E-E981-E1B1-137DE2AFBA7C}"/>
              </a:ext>
            </a:extLst>
          </p:cNvPr>
          <p:cNvSpPr>
            <a:spLocks noGrp="1"/>
          </p:cNvSpPr>
          <p:nvPr>
            <p:ph type="title"/>
          </p:nvPr>
        </p:nvSpPr>
        <p:spPr/>
        <p:txBody>
          <a:bodyPr/>
          <a:lstStyle/>
          <a:p>
            <a:pPr algn="ctr"/>
            <a:r>
              <a:rPr lang="en-US" dirty="0"/>
              <a:t>Frequently Asked questions</a:t>
            </a:r>
            <a:br>
              <a:rPr lang="en-US" dirty="0"/>
            </a:br>
            <a:r>
              <a:rPr lang="en-US" dirty="0"/>
              <a:t>(Continued)</a:t>
            </a:r>
          </a:p>
        </p:txBody>
      </p:sp>
      <p:sp>
        <p:nvSpPr>
          <p:cNvPr id="4" name="TextBox 3">
            <a:extLst>
              <a:ext uri="{FF2B5EF4-FFF2-40B4-BE49-F238E27FC236}">
                <a16:creationId xmlns:a16="http://schemas.microsoft.com/office/drawing/2014/main" id="{0B6EF239-74E3-B463-7741-4E35BF86F628}"/>
              </a:ext>
            </a:extLst>
          </p:cNvPr>
          <p:cNvSpPr txBox="1"/>
          <p:nvPr/>
        </p:nvSpPr>
        <p:spPr>
          <a:xfrm>
            <a:off x="760412" y="1949280"/>
            <a:ext cx="10668000" cy="4104200"/>
          </a:xfrm>
          <a:prstGeom prst="rect">
            <a:avLst/>
          </a:prstGeom>
          <a:noFill/>
        </p:spPr>
        <p:txBody>
          <a:bodyPr wrap="square">
            <a:spAutoFit/>
          </a:bodyPr>
          <a:lstStyle/>
          <a:p>
            <a:pPr marR="0" lvl="0">
              <a:lnSpc>
                <a:spcPct val="107000"/>
              </a:lnSpc>
              <a:spcBef>
                <a:spcPts val="0"/>
              </a:spcBef>
              <a:spcAft>
                <a:spcPts val="800"/>
              </a:spcAft>
            </a:pPr>
            <a:r>
              <a:rPr lang="en-US" sz="18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4.	So, all counties and municipalities must conduct audits annually?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  Yes, any county or municipality imposing a Lodgers' Tax must conduct annual audits of a random selection of lodging vendors. Audit requirements are based on the level of annual Lodgers' Tax proceeds so please refer to Section 3-38-17.1 NMSA 1978 for requirements.</a:t>
            </a:r>
          </a:p>
          <a:p>
            <a:pPr marL="0" marR="0">
              <a:lnSpc>
                <a:spcPct val="107000"/>
              </a:lnSpc>
              <a:spcBef>
                <a:spcPts val="0"/>
              </a:spcBef>
              <a:spcAft>
                <a:spcPts val="0"/>
              </a:spcAft>
            </a:pPr>
            <a:r>
              <a:rPr lang="en-US" sz="1600" dirty="0">
                <a:effectLst/>
                <a:latin typeface="Segoe UI" panose="020B0502040204020203"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r>
              <a:rPr lang="en-US" sz="18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5.	How do we enforce compliance by the hotel to comply with an audit? We are hung up with two that will 	not comply.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  Pursuant to Section 3-38-19 NMSA 1978, the governing body of the municipality or county shall, by ordinance, provide for penalties for failure to pay the tax by; creating a misdemeanor and imposing a fine of not more than five hundred dollars ($500); or imprisonment for not more than ninety days or both for a violation by any person of the provisions of the occupancy tax ordinance for a failure to pay the tax. It is highly recommended that you ask your legal counsel to review these and all sections of the Lodgers' Tax Act to give you advice as to how to enforce compliance.</a:t>
            </a:r>
          </a:p>
        </p:txBody>
      </p:sp>
    </p:spTree>
    <p:extLst>
      <p:ext uri="{BB962C8B-B14F-4D97-AF65-F5344CB8AC3E}">
        <p14:creationId xmlns:p14="http://schemas.microsoft.com/office/powerpoint/2010/main" val="2635598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052D0-B88C-0F82-4D3B-76358ECFCAC0}"/>
              </a:ext>
            </a:extLst>
          </p:cNvPr>
          <p:cNvSpPr>
            <a:spLocks noGrp="1"/>
          </p:cNvSpPr>
          <p:nvPr>
            <p:ph type="title"/>
          </p:nvPr>
        </p:nvSpPr>
        <p:spPr/>
        <p:txBody>
          <a:bodyPr/>
          <a:lstStyle/>
          <a:p>
            <a:pPr algn="ctr"/>
            <a:r>
              <a:rPr lang="en-US" dirty="0"/>
              <a:t>Frequently Asked questions</a:t>
            </a:r>
            <a:br>
              <a:rPr lang="en-US" dirty="0"/>
            </a:br>
            <a:r>
              <a:rPr lang="en-US" dirty="0"/>
              <a:t>(Continued)</a:t>
            </a:r>
          </a:p>
        </p:txBody>
      </p:sp>
      <p:sp>
        <p:nvSpPr>
          <p:cNvPr id="4" name="TextBox 3">
            <a:extLst>
              <a:ext uri="{FF2B5EF4-FFF2-40B4-BE49-F238E27FC236}">
                <a16:creationId xmlns:a16="http://schemas.microsoft.com/office/drawing/2014/main" id="{E9672222-6F1B-6495-0518-0822A010CC81}"/>
              </a:ext>
            </a:extLst>
          </p:cNvPr>
          <p:cNvSpPr txBox="1"/>
          <p:nvPr/>
        </p:nvSpPr>
        <p:spPr>
          <a:xfrm>
            <a:off x="765189" y="1870771"/>
            <a:ext cx="10972800" cy="4367478"/>
          </a:xfrm>
          <a:prstGeom prst="rect">
            <a:avLst/>
          </a:prstGeom>
          <a:noFill/>
        </p:spPr>
        <p:txBody>
          <a:bodyPr wrap="square">
            <a:spAutoFit/>
          </a:bodyPr>
          <a:lstStyle/>
          <a:p>
            <a:pPr marR="0" lvl="0">
              <a:lnSpc>
                <a:spcPct val="107000"/>
              </a:lnSpc>
              <a:spcBef>
                <a:spcPts val="0"/>
              </a:spcBef>
              <a:spcAft>
                <a:spcPts val="800"/>
              </a:spcAft>
            </a:pPr>
            <a:r>
              <a:rPr lang="en-US" sz="18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6.	Do you have examples of contracts with chambers of commerce, specifically the scope of work in the contract?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  No, DFA/LGD does not collect contracts between local governments and chambers of commerce; however, it is highly recommended that you contact one of the larger municipalities, who likely have a contract that you can use as a template for your local government.</a:t>
            </a:r>
          </a:p>
          <a:p>
            <a:pPr marL="0" marR="0">
              <a:lnSpc>
                <a:spcPct val="107000"/>
              </a:lnSpc>
              <a:spcBef>
                <a:spcPts val="0"/>
              </a:spcBef>
              <a:spcAft>
                <a:spcPts val="0"/>
              </a:spcAft>
            </a:pPr>
            <a:r>
              <a:rPr lang="en-US" sz="1600" dirty="0">
                <a:effectLst/>
                <a:latin typeface="Segoe UI" panose="020B0502040204020203"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r>
              <a:rPr lang="en-US" sz="18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7.	Do RV parks need to be collecting Lodgers' Tax?</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  Yes, if a renter is at the RV park for less than 30 days, or if more than 30 days and the renter is categorized as a “temporary lodger” because they are renting for the purpose of being within proximity of their employment or job location. Refer to definitions under Section 3-38-14 NMSA 1978 and ensure that these definitions and requirements within the Lodgers' Tax Act are clearly stated within your local ordinance. It’s the local government’s responsibility to make sure all lodging establishments, including RV parks, are aware of and follow the local ordinance.</a:t>
            </a:r>
          </a:p>
          <a:p>
            <a:pPr marL="0" marR="0">
              <a:lnSpc>
                <a:spcPct val="107000"/>
              </a:lnSpc>
              <a:spcBef>
                <a:spcPts val="0"/>
              </a:spcBef>
              <a:spcAft>
                <a:spcPts val="0"/>
              </a:spcAft>
            </a:pPr>
            <a:r>
              <a:rPr lang="en-US" sz="1600" dirty="0">
                <a:effectLst/>
                <a:latin typeface="Segoe UI" panose="020B0502040204020203"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3778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A6963-A8BB-0060-4C77-9E2E728D0595}"/>
              </a:ext>
            </a:extLst>
          </p:cNvPr>
          <p:cNvSpPr>
            <a:spLocks noGrp="1"/>
          </p:cNvSpPr>
          <p:nvPr>
            <p:ph type="title"/>
          </p:nvPr>
        </p:nvSpPr>
        <p:spPr/>
        <p:txBody>
          <a:bodyPr/>
          <a:lstStyle/>
          <a:p>
            <a:pPr algn="ctr"/>
            <a:r>
              <a:rPr lang="en-US" dirty="0"/>
              <a:t>Frequently Asked questions</a:t>
            </a:r>
            <a:br>
              <a:rPr lang="en-US" dirty="0"/>
            </a:br>
            <a:r>
              <a:rPr lang="en-US" dirty="0"/>
              <a:t>(Continued)</a:t>
            </a:r>
          </a:p>
        </p:txBody>
      </p:sp>
      <p:sp>
        <p:nvSpPr>
          <p:cNvPr id="4" name="TextBox 3">
            <a:extLst>
              <a:ext uri="{FF2B5EF4-FFF2-40B4-BE49-F238E27FC236}">
                <a16:creationId xmlns:a16="http://schemas.microsoft.com/office/drawing/2014/main" id="{F8BD40FD-96F1-CFCB-31FF-C90642068255}"/>
              </a:ext>
            </a:extLst>
          </p:cNvPr>
          <p:cNvSpPr txBox="1"/>
          <p:nvPr/>
        </p:nvSpPr>
        <p:spPr>
          <a:xfrm>
            <a:off x="531812" y="2472221"/>
            <a:ext cx="11125200" cy="1334148"/>
          </a:xfrm>
          <a:prstGeom prst="rect">
            <a:avLst/>
          </a:prstGeom>
          <a:noFill/>
        </p:spPr>
        <p:txBody>
          <a:bodyPr wrap="square">
            <a:spAutoFit/>
          </a:bodyPr>
          <a:lstStyle/>
          <a:p>
            <a:pPr marR="0" lvl="0">
              <a:lnSpc>
                <a:spcPct val="107000"/>
              </a:lnSpc>
              <a:spcBef>
                <a:spcPts val="0"/>
              </a:spcBef>
              <a:spcAft>
                <a:spcPts val="800"/>
              </a:spcAft>
            </a:pPr>
            <a:r>
              <a:rPr lang="en-US" sz="18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8.	Are funds allowed to be used for advertising for events put on by local businesses?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  Yes, if the event is intended to promote tourism to the locality and the local government’s Lodgers' Tax 	   	Advisory Board has determined it is an allowable event.</a:t>
            </a:r>
          </a:p>
          <a:p>
            <a:pPr marL="0" marR="0">
              <a:lnSpc>
                <a:spcPct val="107000"/>
              </a:lnSpc>
              <a:spcBef>
                <a:spcPts val="0"/>
              </a:spcBef>
              <a:spcAft>
                <a:spcPts val="0"/>
              </a:spcAft>
            </a:pPr>
            <a:r>
              <a:rPr lang="en-US" sz="1600" dirty="0">
                <a:effectLst/>
                <a:latin typeface="Segoe UI" panose="020B0502040204020203"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3141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293812" y="2057400"/>
            <a:ext cx="9601200" cy="3902376"/>
          </a:xfrm>
        </p:spPr>
        <p:txBody>
          <a:bodyPr>
            <a:normAutofit fontScale="92500" lnSpcReduction="20000"/>
          </a:bodyPr>
          <a:lstStyle/>
          <a:p>
            <a:pPr marL="0" indent="0">
              <a:buNone/>
            </a:pPr>
            <a:r>
              <a:rPr lang="en-US" sz="2400" dirty="0"/>
              <a:t>New Mexico’s Lodgers’ Tax Act authorizes municipalities and counties—by ordinance—to impose an optional occupancy tax of </a:t>
            </a:r>
            <a:r>
              <a:rPr lang="en-US" sz="2400" b="1" dirty="0"/>
              <a:t>up to 5%</a:t>
            </a:r>
            <a:r>
              <a:rPr lang="en-US" sz="2400" dirty="0"/>
              <a:t> of gross taxable rent on commercial lodging accommodations.   The law requires that revenues collected from the first 30 days of a stay be allocated to tourism-related uses, with minimum percentages tied to the tax rate and county classification (e.g., 25–50% for advertising and promotion).  Collections exceeding these requirements may be used for other purposes allowed under NM Stat § 3‑38‑21.</a:t>
            </a:r>
            <a:br>
              <a:rPr lang="en-US" sz="2400" dirty="0"/>
            </a:br>
            <a:br>
              <a:rPr lang="en-US" sz="2400" dirty="0"/>
            </a:br>
            <a:r>
              <a:rPr lang="en-US" sz="2400" dirty="0"/>
              <a:t>This statutory framework allows local governments to generate discretionary funding for tourism promotion—while ensuring clear legal limits and transparent use of the tax proceeds.</a:t>
            </a:r>
          </a:p>
        </p:txBody>
      </p:sp>
      <p:sp>
        <p:nvSpPr>
          <p:cNvPr id="2" name="TextBox 1"/>
          <p:cNvSpPr txBox="1"/>
          <p:nvPr/>
        </p:nvSpPr>
        <p:spPr>
          <a:xfrm>
            <a:off x="2817812" y="1203024"/>
            <a:ext cx="6553201" cy="369332"/>
          </a:xfrm>
          <a:prstGeom prst="rect">
            <a:avLst/>
          </a:prstGeom>
          <a:noFill/>
        </p:spPr>
        <p:txBody>
          <a:bodyPr wrap="square" rtlCol="0">
            <a:spAutoFit/>
          </a:bodyPr>
          <a:lstStyle/>
          <a:p>
            <a:pPr>
              <a:lnSpc>
                <a:spcPct val="90000"/>
              </a:lnSpc>
            </a:pPr>
            <a:r>
              <a:rPr lang="en-US" sz="2000" b="1" dirty="0">
                <a:solidFill>
                  <a:schemeClr val="bg2">
                    <a:lumMod val="50000"/>
                  </a:schemeClr>
                </a:solidFill>
              </a:rPr>
              <a:t>Note: Lodgers' Tax is also known as Occupancy Tax </a:t>
            </a:r>
          </a:p>
        </p:txBody>
      </p:sp>
      <p:sp>
        <p:nvSpPr>
          <p:cNvPr id="4" name="TextBox 3"/>
          <p:cNvSpPr txBox="1"/>
          <p:nvPr/>
        </p:nvSpPr>
        <p:spPr>
          <a:xfrm>
            <a:off x="1598612" y="405632"/>
            <a:ext cx="8382000" cy="646331"/>
          </a:xfrm>
          <a:prstGeom prst="rect">
            <a:avLst/>
          </a:prstGeom>
          <a:noFill/>
        </p:spPr>
        <p:txBody>
          <a:bodyPr wrap="square" rtlCol="0">
            <a:spAutoFit/>
          </a:bodyPr>
          <a:lstStyle/>
          <a:p>
            <a:pPr algn="ctr">
              <a:lnSpc>
                <a:spcPct val="90000"/>
              </a:lnSpc>
            </a:pPr>
            <a:r>
              <a:rPr lang="en-US" sz="4000" b="1" dirty="0"/>
              <a:t>What is Lodgers’ Tax?</a:t>
            </a:r>
          </a:p>
        </p:txBody>
      </p:sp>
    </p:spTree>
    <p:extLst>
      <p:ext uri="{BB962C8B-B14F-4D97-AF65-F5344CB8AC3E}">
        <p14:creationId xmlns:p14="http://schemas.microsoft.com/office/powerpoint/2010/main" val="1270821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C2830-FFB4-4499-9F8A-8F95650C3EA1}"/>
              </a:ext>
            </a:extLst>
          </p:cNvPr>
          <p:cNvSpPr>
            <a:spLocks noGrp="1"/>
          </p:cNvSpPr>
          <p:nvPr>
            <p:ph type="title"/>
          </p:nvPr>
        </p:nvSpPr>
        <p:spPr>
          <a:xfrm>
            <a:off x="2473349" y="381000"/>
            <a:ext cx="8909366" cy="1280890"/>
          </a:xfrm>
        </p:spPr>
        <p:txBody>
          <a:bodyPr>
            <a:noAutofit/>
          </a:bodyPr>
          <a:lstStyle/>
          <a:p>
            <a:r>
              <a:rPr lang="en-US" sz="3400" b="1" dirty="0"/>
              <a:t>Determining whether an expenditure is an appropriate use of Lodgers' Tax revenues</a:t>
            </a:r>
          </a:p>
        </p:txBody>
      </p:sp>
      <p:sp>
        <p:nvSpPr>
          <p:cNvPr id="3" name="Content Placeholder 2">
            <a:extLst>
              <a:ext uri="{FF2B5EF4-FFF2-40B4-BE49-F238E27FC236}">
                <a16:creationId xmlns:a16="http://schemas.microsoft.com/office/drawing/2014/main" id="{9046414F-4AAA-42B0-A245-0A4EE4EF8304}"/>
              </a:ext>
            </a:extLst>
          </p:cNvPr>
          <p:cNvSpPr>
            <a:spLocks noGrp="1"/>
          </p:cNvSpPr>
          <p:nvPr>
            <p:ph idx="1"/>
          </p:nvPr>
        </p:nvSpPr>
        <p:spPr>
          <a:xfrm>
            <a:off x="684212" y="2038672"/>
            <a:ext cx="5715000" cy="3600986"/>
          </a:xfrm>
        </p:spPr>
        <p:txBody>
          <a:bodyPr>
            <a:normAutofit fontScale="92500" lnSpcReduction="10000"/>
          </a:bodyPr>
          <a:lstStyle/>
          <a:p>
            <a:pPr marL="0" indent="0">
              <a:buNone/>
            </a:pPr>
            <a:r>
              <a:rPr lang="en-US" sz="2000" dirty="0"/>
              <a:t>When asking the following questions,</a:t>
            </a:r>
          </a:p>
          <a:p>
            <a:pPr>
              <a:buFont typeface="Arial" panose="020B0604020202020204" pitchFamily="34" charset="0"/>
              <a:buChar char="•"/>
            </a:pPr>
            <a:r>
              <a:rPr lang="en-US" sz="2000" dirty="0"/>
              <a:t>Will the event or use of funds bring people from out of town</a:t>
            </a:r>
            <a:r>
              <a:rPr lang="en-US" sz="2000" dirty="0">
                <a:latin typeface="Arial" panose="020B0604020202020204" pitchFamily="34" charset="0"/>
                <a:cs typeface="Arial" panose="020B0604020202020204" pitchFamily="34" charset="0"/>
              </a:rPr>
              <a:t>?</a:t>
            </a:r>
          </a:p>
          <a:p>
            <a:pPr>
              <a:buFont typeface="Arial" panose="020B0604020202020204" pitchFamily="34" charset="0"/>
              <a:buChar char="•"/>
            </a:pPr>
            <a:r>
              <a:rPr lang="en-US" sz="2000" dirty="0"/>
              <a:t>Will the out-of-town visitors stay at motels, hotels, motor or trailers court or other lodging facilities</a:t>
            </a:r>
            <a:r>
              <a:rPr lang="en-US" sz="2000" dirty="0">
                <a:latin typeface="Arial" panose="020B0604020202020204" pitchFamily="34" charset="0"/>
                <a:cs typeface="Arial" panose="020B0604020202020204" pitchFamily="34" charset="0"/>
              </a:rPr>
              <a:t>?</a:t>
            </a:r>
            <a:r>
              <a:rPr lang="en-US" sz="2000" dirty="0"/>
              <a:t> </a:t>
            </a:r>
          </a:p>
          <a:p>
            <a:pPr>
              <a:buFont typeface="Arial" panose="020B0604020202020204" pitchFamily="34" charset="0"/>
              <a:buChar char="•"/>
            </a:pPr>
            <a:r>
              <a:rPr lang="en-US" sz="2000" dirty="0"/>
              <a:t>Will out-of-town visitors be eating at local restaurants</a:t>
            </a:r>
            <a:r>
              <a:rPr lang="en-US" sz="2000" dirty="0">
                <a:latin typeface="Arial" panose="020B0604020202020204" pitchFamily="34" charset="0"/>
                <a:cs typeface="Arial" panose="020B0604020202020204" pitchFamily="34" charset="0"/>
              </a:rPr>
              <a:t>?</a:t>
            </a:r>
          </a:p>
          <a:p>
            <a:pPr>
              <a:buFont typeface="Arial" panose="020B0604020202020204" pitchFamily="34" charset="0"/>
              <a:buChar char="•"/>
            </a:pPr>
            <a:r>
              <a:rPr lang="en-US" sz="2000" dirty="0"/>
              <a:t>Will out-of-town visitors’ frequent other stores, sites or attractions in the local area</a:t>
            </a:r>
            <a:r>
              <a:rPr lang="en-US" sz="2000" dirty="0">
                <a:latin typeface="Arial" panose="020B0604020202020204" pitchFamily="34" charset="0"/>
                <a:cs typeface="Arial" panose="020B0604020202020204" pitchFamily="34" charset="0"/>
              </a:rPr>
              <a:t>? </a:t>
            </a:r>
          </a:p>
          <a:p>
            <a:pPr marL="0" indent="0">
              <a:buNone/>
            </a:pPr>
            <a:endParaRPr lang="en-US" dirty="0"/>
          </a:p>
        </p:txBody>
      </p:sp>
      <p:sp>
        <p:nvSpPr>
          <p:cNvPr id="4" name="TextBox 3">
            <a:extLst>
              <a:ext uri="{FF2B5EF4-FFF2-40B4-BE49-F238E27FC236}">
                <a16:creationId xmlns:a16="http://schemas.microsoft.com/office/drawing/2014/main" id="{23F70736-87AE-BD58-5913-1BA9EB6658FA}"/>
              </a:ext>
            </a:extLst>
          </p:cNvPr>
          <p:cNvSpPr txBox="1"/>
          <p:nvPr/>
        </p:nvSpPr>
        <p:spPr>
          <a:xfrm>
            <a:off x="6627812" y="2038672"/>
            <a:ext cx="5029200" cy="3893374"/>
          </a:xfrm>
          <a:prstGeom prst="rect">
            <a:avLst/>
          </a:prstGeom>
          <a:noFill/>
        </p:spPr>
        <p:txBody>
          <a:bodyPr wrap="square" rtlCol="0">
            <a:spAutoFit/>
          </a:bodyPr>
          <a:lstStyle/>
          <a:p>
            <a:r>
              <a:rPr lang="en-US" sz="1900" dirty="0"/>
              <a:t>Answering “Yes”, the proposed event or use of funds is reasonably expected to generate tourism activity, including overnight lodging, dining, and purchasing goods or services within the community, then expenditures is an appropriate use of Lodgers’ Tax Revenues.</a:t>
            </a:r>
            <a:br>
              <a:rPr lang="en-US" sz="1900" dirty="0"/>
            </a:br>
            <a:br>
              <a:rPr lang="en-US" sz="1900" dirty="0"/>
            </a:br>
            <a:r>
              <a:rPr lang="en-US" sz="1900" dirty="0"/>
              <a:t>Such tourism‑related impacts fall within permissible uses of Lodgers’ Tax revenue under New Mexico law, as they demonstrate that the expenditure supports or is likely to support tourism, visitor activity, and local economic benefit.</a:t>
            </a:r>
          </a:p>
        </p:txBody>
      </p:sp>
    </p:spTree>
    <p:extLst>
      <p:ext uri="{BB962C8B-B14F-4D97-AF65-F5344CB8AC3E}">
        <p14:creationId xmlns:p14="http://schemas.microsoft.com/office/powerpoint/2010/main" val="4047443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9729" y="436692"/>
            <a:ext cx="8909366" cy="1280890"/>
          </a:xfrm>
        </p:spPr>
        <p:txBody>
          <a:bodyPr/>
          <a:lstStyle/>
          <a:p>
            <a:pPr algn="ctr"/>
            <a:r>
              <a:rPr lang="en-US" b="1" dirty="0"/>
              <a:t>Highlighted Statutory Definitions</a:t>
            </a:r>
          </a:p>
        </p:txBody>
      </p:sp>
      <p:sp>
        <p:nvSpPr>
          <p:cNvPr id="5" name="TextBox 4"/>
          <p:cNvSpPr txBox="1"/>
          <p:nvPr/>
        </p:nvSpPr>
        <p:spPr>
          <a:xfrm>
            <a:off x="1293812" y="1828800"/>
            <a:ext cx="9985964" cy="4782848"/>
          </a:xfrm>
          <a:prstGeom prst="rect">
            <a:avLst/>
          </a:prstGeom>
          <a:noFill/>
        </p:spPr>
        <p:txBody>
          <a:bodyPr wrap="square" rtlCol="0">
            <a:spAutoFit/>
          </a:bodyPr>
          <a:lstStyle/>
          <a:p>
            <a:r>
              <a:rPr lang="en-US" sz="2400" b="1" dirty="0"/>
              <a:t>“Lodging” </a:t>
            </a:r>
            <a:r>
              <a:rPr lang="en-US" sz="2400" dirty="0"/>
              <a:t>refers to a short-term dwelling (temporary quarters). </a:t>
            </a:r>
          </a:p>
          <a:p>
            <a:pPr>
              <a:lnSpc>
                <a:spcPct val="90000"/>
              </a:lnSpc>
            </a:pPr>
            <a:endParaRPr lang="en-US" sz="2400" dirty="0"/>
          </a:p>
          <a:p>
            <a:pPr>
              <a:lnSpc>
                <a:spcPct val="90000"/>
              </a:lnSpc>
            </a:pPr>
            <a:r>
              <a:rPr lang="en-US" sz="2400" b="1" dirty="0">
                <a:solidFill>
                  <a:srgbClr val="C6430E"/>
                </a:solidFill>
              </a:rPr>
              <a:t>“Temporary lodging”</a:t>
            </a:r>
            <a:r>
              <a:rPr lang="en-US" sz="2400" dirty="0">
                <a:solidFill>
                  <a:srgbClr val="C6430E"/>
                </a:solidFill>
              </a:rPr>
              <a:t> </a:t>
            </a:r>
            <a:r>
              <a:rPr lang="en-US" sz="2400" dirty="0"/>
              <a:t>means lodgings for the purpose of housing a vendee within proximity of the vendee’s employment or job location.</a:t>
            </a:r>
          </a:p>
          <a:p>
            <a:pPr>
              <a:lnSpc>
                <a:spcPct val="90000"/>
              </a:lnSpc>
            </a:pPr>
            <a:endParaRPr lang="en-US" sz="2400" dirty="0"/>
          </a:p>
          <a:p>
            <a:pPr>
              <a:lnSpc>
                <a:spcPct val="90000"/>
              </a:lnSpc>
            </a:pPr>
            <a:r>
              <a:rPr lang="en-US" sz="2400" b="1" dirty="0"/>
              <a:t>“Vendee” </a:t>
            </a:r>
            <a:r>
              <a:rPr lang="en-US" sz="2400" dirty="0"/>
              <a:t>means a person or the person’s agent furnishing lodgings in the exercise of the taxable service of lodging.</a:t>
            </a:r>
          </a:p>
          <a:p>
            <a:pPr>
              <a:lnSpc>
                <a:spcPct val="90000"/>
              </a:lnSpc>
            </a:pPr>
            <a:endParaRPr lang="en-US" sz="2400" dirty="0"/>
          </a:p>
          <a:p>
            <a:pPr>
              <a:lnSpc>
                <a:spcPct val="90000"/>
              </a:lnSpc>
            </a:pPr>
            <a:r>
              <a:rPr lang="en-US" sz="2400" b="1" dirty="0"/>
              <a:t>“Person” </a:t>
            </a:r>
            <a:r>
              <a:rPr lang="en-US" sz="2400" dirty="0"/>
              <a:t>means a corporation, firm, other body corporate, partnership, association or individual.  A “Person” </a:t>
            </a:r>
            <a:r>
              <a:rPr lang="en-US" sz="2400" u="sng" dirty="0"/>
              <a:t>does not include</a:t>
            </a:r>
            <a:r>
              <a:rPr lang="en-US" sz="2400" dirty="0"/>
              <a:t> the federal government, state government, or any political subdivision of the state. </a:t>
            </a:r>
          </a:p>
          <a:p>
            <a:pPr>
              <a:lnSpc>
                <a:spcPct val="90000"/>
              </a:lnSpc>
            </a:pPr>
            <a:endParaRPr lang="en-US" sz="2400" dirty="0"/>
          </a:p>
        </p:txBody>
      </p:sp>
      <p:sp>
        <p:nvSpPr>
          <p:cNvPr id="8" name="TextBox 7"/>
          <p:cNvSpPr txBox="1"/>
          <p:nvPr/>
        </p:nvSpPr>
        <p:spPr>
          <a:xfrm>
            <a:off x="2132012" y="1107321"/>
            <a:ext cx="7391400" cy="424732"/>
          </a:xfrm>
          <a:prstGeom prst="rect">
            <a:avLst/>
          </a:prstGeom>
          <a:noFill/>
        </p:spPr>
        <p:txBody>
          <a:bodyPr wrap="square" rtlCol="0">
            <a:spAutoFit/>
          </a:bodyPr>
          <a:lstStyle/>
          <a:p>
            <a:pPr algn="ctr">
              <a:lnSpc>
                <a:spcPct val="90000"/>
              </a:lnSpc>
            </a:pPr>
            <a:r>
              <a:rPr lang="en-US" sz="2400" dirty="0">
                <a:solidFill>
                  <a:schemeClr val="bg2">
                    <a:lumMod val="50000"/>
                  </a:schemeClr>
                </a:solidFill>
              </a:rPr>
              <a:t>Section 3-38-14</a:t>
            </a:r>
          </a:p>
        </p:txBody>
      </p:sp>
    </p:spTree>
    <p:extLst>
      <p:ext uri="{BB962C8B-B14F-4D97-AF65-F5344CB8AC3E}">
        <p14:creationId xmlns:p14="http://schemas.microsoft.com/office/powerpoint/2010/main" val="3639127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2812" y="152400"/>
            <a:ext cx="10055781" cy="1371600"/>
          </a:xfrm>
        </p:spPr>
        <p:txBody>
          <a:bodyPr/>
          <a:lstStyle/>
          <a:p>
            <a:pPr algn="ctr"/>
            <a:r>
              <a:rPr lang="en-US" b="1" dirty="0"/>
              <a:t>Vendee Exemptions</a:t>
            </a:r>
          </a:p>
        </p:txBody>
      </p:sp>
      <p:sp>
        <p:nvSpPr>
          <p:cNvPr id="5" name="TextBox 4"/>
          <p:cNvSpPr txBox="1"/>
          <p:nvPr/>
        </p:nvSpPr>
        <p:spPr>
          <a:xfrm>
            <a:off x="758530" y="1371600"/>
            <a:ext cx="9985964" cy="5189113"/>
          </a:xfrm>
          <a:prstGeom prst="rect">
            <a:avLst/>
          </a:prstGeom>
          <a:noFill/>
        </p:spPr>
        <p:txBody>
          <a:bodyPr wrap="square" rtlCol="0">
            <a:spAutoFit/>
          </a:bodyPr>
          <a:lstStyle/>
          <a:p>
            <a:pPr>
              <a:lnSpc>
                <a:spcPct val="90000"/>
              </a:lnSpc>
            </a:pPr>
            <a:r>
              <a:rPr lang="en-US" sz="2400" b="1" dirty="0"/>
              <a:t>The occupancy tax </a:t>
            </a:r>
            <a:r>
              <a:rPr lang="en-US" sz="2400" b="1" u="sng" dirty="0"/>
              <a:t>shall not apply</a:t>
            </a:r>
            <a:r>
              <a:rPr lang="en-US" sz="2400" b="1" dirty="0"/>
              <a:t>:</a:t>
            </a:r>
          </a:p>
          <a:p>
            <a:pPr>
              <a:lnSpc>
                <a:spcPct val="90000"/>
              </a:lnSpc>
            </a:pPr>
            <a:endParaRPr lang="en-US" sz="2400" b="1" dirty="0"/>
          </a:p>
          <a:p>
            <a:pPr marL="457200" indent="-457200">
              <a:lnSpc>
                <a:spcPct val="90000"/>
              </a:lnSpc>
              <a:buFont typeface="Arial" panose="020B0604020202020204" pitchFamily="34" charset="0"/>
              <a:buChar char="•"/>
            </a:pPr>
            <a:r>
              <a:rPr lang="en-US" sz="2000" dirty="0"/>
              <a:t>If vendee has been a permanent resident of the taxable premises for a period of at least 30 consecutive days, </a:t>
            </a:r>
            <a:r>
              <a:rPr lang="en-US" sz="2000" u="sng" dirty="0">
                <a:solidFill>
                  <a:srgbClr val="C6430E"/>
                </a:solidFill>
              </a:rPr>
              <a:t>unless those premises are temporary lodging</a:t>
            </a:r>
            <a:r>
              <a:rPr lang="en-US" sz="2000" dirty="0"/>
              <a:t>.</a:t>
            </a:r>
          </a:p>
          <a:p>
            <a:pPr>
              <a:lnSpc>
                <a:spcPct val="90000"/>
              </a:lnSpc>
            </a:pPr>
            <a:endParaRPr lang="en-US" sz="2000" dirty="0"/>
          </a:p>
          <a:p>
            <a:pPr marL="457200" indent="-457200">
              <a:lnSpc>
                <a:spcPct val="90000"/>
              </a:lnSpc>
              <a:buFont typeface="Arial" panose="020B0604020202020204" pitchFamily="34" charset="0"/>
              <a:buChar char="•"/>
            </a:pPr>
            <a:r>
              <a:rPr lang="en-US" sz="2000" dirty="0"/>
              <a:t>If vendee has entered into a written agreement for lodgings at the taxable premises for a period of at least 30 consecutive days, </a:t>
            </a:r>
            <a:r>
              <a:rPr lang="en-US" sz="2000" u="sng" dirty="0">
                <a:solidFill>
                  <a:srgbClr val="C6430E"/>
                </a:solidFill>
              </a:rPr>
              <a:t>unless those premises are temporary lodging</a:t>
            </a:r>
            <a:r>
              <a:rPr lang="en-US" sz="2000" dirty="0"/>
              <a:t>.</a:t>
            </a:r>
          </a:p>
          <a:p>
            <a:pPr>
              <a:lnSpc>
                <a:spcPct val="90000"/>
              </a:lnSpc>
            </a:pPr>
            <a:endParaRPr lang="en-US" sz="2000" dirty="0"/>
          </a:p>
          <a:p>
            <a:pPr marL="342900" indent="-342900">
              <a:lnSpc>
                <a:spcPct val="90000"/>
              </a:lnSpc>
              <a:buFont typeface="Arial" panose="020B0604020202020204" pitchFamily="34" charset="0"/>
              <a:buChar char="•"/>
            </a:pPr>
            <a:r>
              <a:rPr lang="en-US" sz="2000" dirty="0"/>
              <a:t>If rent paid by vendee is less than $2 a day.</a:t>
            </a:r>
          </a:p>
          <a:p>
            <a:pPr marL="342900" indent="-342900">
              <a:lnSpc>
                <a:spcPct val="90000"/>
              </a:lnSpc>
              <a:buFont typeface="Arial" panose="020B0604020202020204" pitchFamily="34" charset="0"/>
              <a:buChar char="•"/>
            </a:pPr>
            <a:endParaRPr lang="en-US" sz="2000" dirty="0"/>
          </a:p>
          <a:p>
            <a:pPr marL="342900" indent="-342900">
              <a:lnSpc>
                <a:spcPct val="90000"/>
              </a:lnSpc>
              <a:buFont typeface="Arial" panose="020B0604020202020204" pitchFamily="34" charset="0"/>
              <a:buChar char="•"/>
            </a:pPr>
            <a:r>
              <a:rPr lang="en-US" sz="2000" dirty="0"/>
              <a:t>If lodging accommodations are at institutions of the federal government, state or any political subdivision; at religious, charitable, educational or philanthropic institutions.</a:t>
            </a:r>
          </a:p>
          <a:p>
            <a:pPr marL="342900" indent="-342900">
              <a:lnSpc>
                <a:spcPct val="90000"/>
              </a:lnSpc>
              <a:buFont typeface="Arial" panose="020B0604020202020204" pitchFamily="34" charset="0"/>
              <a:buChar char="•"/>
            </a:pPr>
            <a:endParaRPr lang="en-US" sz="2000" dirty="0"/>
          </a:p>
          <a:p>
            <a:pPr marL="342900" indent="-342900">
              <a:lnSpc>
                <a:spcPct val="90000"/>
              </a:lnSpc>
              <a:buFont typeface="Arial" panose="020B0604020202020204" pitchFamily="34" charset="0"/>
              <a:buChar char="•"/>
            </a:pPr>
            <a:r>
              <a:rPr lang="en-US" sz="2000" dirty="0"/>
              <a:t>To clinics, hospitals or other medical facilities; or to privately owned and operated convalescent homes.</a:t>
            </a:r>
          </a:p>
        </p:txBody>
      </p:sp>
      <p:sp>
        <p:nvSpPr>
          <p:cNvPr id="8" name="TextBox 7"/>
          <p:cNvSpPr txBox="1"/>
          <p:nvPr/>
        </p:nvSpPr>
        <p:spPr>
          <a:xfrm>
            <a:off x="2055812" y="775085"/>
            <a:ext cx="7391400" cy="424732"/>
          </a:xfrm>
          <a:prstGeom prst="rect">
            <a:avLst/>
          </a:prstGeom>
          <a:noFill/>
        </p:spPr>
        <p:txBody>
          <a:bodyPr wrap="square" rtlCol="0">
            <a:spAutoFit/>
          </a:bodyPr>
          <a:lstStyle/>
          <a:p>
            <a:pPr algn="ctr">
              <a:lnSpc>
                <a:spcPct val="90000"/>
              </a:lnSpc>
            </a:pPr>
            <a:r>
              <a:rPr lang="en-US" sz="2400" dirty="0">
                <a:solidFill>
                  <a:schemeClr val="bg2">
                    <a:lumMod val="50000"/>
                  </a:schemeClr>
                </a:solidFill>
              </a:rPr>
              <a:t>Section 3-38-16</a:t>
            </a:r>
          </a:p>
        </p:txBody>
      </p:sp>
    </p:spTree>
    <p:extLst>
      <p:ext uri="{BB962C8B-B14F-4D97-AF65-F5344CB8AC3E}">
        <p14:creationId xmlns:p14="http://schemas.microsoft.com/office/powerpoint/2010/main" val="1094768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2" y="381000"/>
            <a:ext cx="11201400" cy="1143000"/>
          </a:xfrm>
        </p:spPr>
        <p:txBody>
          <a:bodyPr>
            <a:normAutofit/>
          </a:bodyPr>
          <a:lstStyle/>
          <a:p>
            <a:pPr algn="ctr"/>
            <a:r>
              <a:rPr lang="en-US" b="1" dirty="0"/>
              <a:t>Who Can Impose Lodgers' Tax?</a:t>
            </a:r>
            <a:br>
              <a:rPr lang="en-US" b="1" dirty="0"/>
            </a:br>
            <a:endParaRPr lang="en-US" b="1" dirty="0"/>
          </a:p>
        </p:txBody>
      </p:sp>
      <p:sp>
        <p:nvSpPr>
          <p:cNvPr id="3" name="TextBox 2"/>
          <p:cNvSpPr txBox="1"/>
          <p:nvPr/>
        </p:nvSpPr>
        <p:spPr>
          <a:xfrm>
            <a:off x="912813" y="2566863"/>
            <a:ext cx="2133600" cy="2336024"/>
          </a:xfrm>
          <a:prstGeom prst="rect">
            <a:avLst/>
          </a:prstGeom>
          <a:noFill/>
        </p:spPr>
        <p:txBody>
          <a:bodyPr wrap="square" rtlCol="0">
            <a:spAutoFit/>
          </a:bodyPr>
          <a:lstStyle/>
          <a:p>
            <a:pPr>
              <a:lnSpc>
                <a:spcPct val="90000"/>
              </a:lnSpc>
            </a:pPr>
            <a:r>
              <a:rPr lang="en-US" b="1" dirty="0">
                <a:solidFill>
                  <a:schemeClr val="tx2"/>
                </a:solidFill>
              </a:rPr>
              <a:t>Municipalities</a:t>
            </a:r>
            <a:r>
              <a:rPr lang="en-US" dirty="0">
                <a:solidFill>
                  <a:schemeClr val="tx2"/>
                </a:solidFill>
              </a:rPr>
              <a:t> may impose by ordinance an occupancy tax for revenues on lodging within the municipality, of no more than 5% of gross taxable rent.</a:t>
            </a:r>
          </a:p>
        </p:txBody>
      </p:sp>
      <p:sp>
        <p:nvSpPr>
          <p:cNvPr id="4" name="TextBox 3"/>
          <p:cNvSpPr txBox="1"/>
          <p:nvPr/>
        </p:nvSpPr>
        <p:spPr>
          <a:xfrm>
            <a:off x="8786533" y="2438400"/>
            <a:ext cx="2514600" cy="3083921"/>
          </a:xfrm>
          <a:prstGeom prst="rect">
            <a:avLst/>
          </a:prstGeom>
          <a:noFill/>
        </p:spPr>
        <p:txBody>
          <a:bodyPr wrap="square" rtlCol="0">
            <a:spAutoFit/>
          </a:bodyPr>
          <a:lstStyle/>
          <a:p>
            <a:pPr>
              <a:lnSpc>
                <a:spcPct val="90000"/>
              </a:lnSpc>
            </a:pPr>
            <a:r>
              <a:rPr lang="en-US" b="1" dirty="0">
                <a:solidFill>
                  <a:schemeClr val="tx2"/>
                </a:solidFill>
              </a:rPr>
              <a:t>The board of county commissioners of a county</a:t>
            </a:r>
            <a:r>
              <a:rPr lang="en-US" dirty="0">
                <a:solidFill>
                  <a:schemeClr val="tx2"/>
                </a:solidFill>
              </a:rPr>
              <a:t> may impose by ordinance an occupancy tax for revenues on lodging within that part of the county outside of the incorporated limits of a municipality of no more than 5% of gross taxable rent.</a:t>
            </a:r>
          </a:p>
        </p:txBody>
      </p:sp>
      <p:pic>
        <p:nvPicPr>
          <p:cNvPr id="5" name="Picture 4"/>
          <p:cNvPicPr>
            <a:picLocks noChangeAspect="1"/>
          </p:cNvPicPr>
          <p:nvPr/>
        </p:nvPicPr>
        <p:blipFill>
          <a:blip r:embed="rId3"/>
          <a:stretch>
            <a:fillRect/>
          </a:stretch>
        </p:blipFill>
        <p:spPr>
          <a:xfrm>
            <a:off x="3568898" y="2514536"/>
            <a:ext cx="4724400" cy="4089779"/>
          </a:xfrm>
          <a:prstGeom prst="rect">
            <a:avLst/>
          </a:prstGeom>
        </p:spPr>
      </p:pic>
      <p:sp>
        <p:nvSpPr>
          <p:cNvPr id="6" name="TextBox 5"/>
          <p:cNvSpPr txBox="1"/>
          <p:nvPr/>
        </p:nvSpPr>
        <p:spPr>
          <a:xfrm>
            <a:off x="835827" y="1371536"/>
            <a:ext cx="10439399" cy="1172629"/>
          </a:xfrm>
          <a:prstGeom prst="rect">
            <a:avLst/>
          </a:prstGeom>
          <a:noFill/>
        </p:spPr>
        <p:txBody>
          <a:bodyPr wrap="square" rtlCol="0">
            <a:spAutoFit/>
          </a:bodyPr>
          <a:lstStyle/>
          <a:p>
            <a:pPr algn="ctr">
              <a:lnSpc>
                <a:spcPct val="90000"/>
              </a:lnSpc>
            </a:pPr>
            <a:r>
              <a:rPr lang="en-US" b="1" dirty="0">
                <a:solidFill>
                  <a:schemeClr val="bg2">
                    <a:lumMod val="50000"/>
                  </a:schemeClr>
                </a:solidFill>
              </a:rPr>
              <a:t>Section 3-38-15:  Authorization of tax; limitations on use of proceeds</a:t>
            </a:r>
          </a:p>
          <a:p>
            <a:pPr algn="ctr">
              <a:lnSpc>
                <a:spcPct val="90000"/>
              </a:lnSpc>
            </a:pPr>
            <a:endParaRPr lang="en-US" b="1" dirty="0">
              <a:solidFill>
                <a:schemeClr val="bg2">
                  <a:lumMod val="50000"/>
                </a:schemeClr>
              </a:solidFill>
            </a:endParaRPr>
          </a:p>
          <a:p>
            <a:pPr algn="ctr">
              <a:lnSpc>
                <a:spcPct val="90000"/>
              </a:lnSpc>
            </a:pPr>
            <a:r>
              <a:rPr lang="en-US" sz="2400" b="1" dirty="0">
                <a:solidFill>
                  <a:schemeClr val="bg2">
                    <a:lumMod val="50000"/>
                  </a:schemeClr>
                </a:solidFill>
              </a:rPr>
              <a:t>Imposed Through Local Ordinance </a:t>
            </a:r>
          </a:p>
          <a:p>
            <a:pPr algn="ctr">
              <a:lnSpc>
                <a:spcPct val="90000"/>
              </a:lnSpc>
            </a:pPr>
            <a:endParaRPr lang="en-US" b="1" dirty="0">
              <a:solidFill>
                <a:schemeClr val="bg2">
                  <a:lumMod val="50000"/>
                </a:schemeClr>
              </a:solidFill>
            </a:endParaRPr>
          </a:p>
        </p:txBody>
      </p:sp>
    </p:spTree>
    <p:extLst>
      <p:ext uri="{BB962C8B-B14F-4D97-AF65-F5344CB8AC3E}">
        <p14:creationId xmlns:p14="http://schemas.microsoft.com/office/powerpoint/2010/main" val="41825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73" y="228600"/>
            <a:ext cx="9601200" cy="685800"/>
          </a:xfrm>
        </p:spPr>
        <p:txBody>
          <a:bodyPr>
            <a:normAutofit/>
          </a:bodyPr>
          <a:lstStyle/>
          <a:p>
            <a:pPr algn="ctr"/>
            <a:r>
              <a:rPr lang="en-US" b="1" dirty="0"/>
              <a:t>Ordinance Requirements</a:t>
            </a:r>
          </a:p>
        </p:txBody>
      </p:sp>
      <p:sp>
        <p:nvSpPr>
          <p:cNvPr id="3" name="TextBox 2"/>
          <p:cNvSpPr txBox="1"/>
          <p:nvPr/>
        </p:nvSpPr>
        <p:spPr>
          <a:xfrm>
            <a:off x="1354273" y="1173326"/>
            <a:ext cx="9296400" cy="701731"/>
          </a:xfrm>
          <a:prstGeom prst="rect">
            <a:avLst/>
          </a:prstGeom>
          <a:noFill/>
        </p:spPr>
        <p:txBody>
          <a:bodyPr wrap="square" rtlCol="0">
            <a:spAutoFit/>
          </a:bodyPr>
          <a:lstStyle/>
          <a:p>
            <a:pPr>
              <a:lnSpc>
                <a:spcPct val="90000"/>
              </a:lnSpc>
            </a:pPr>
            <a:r>
              <a:rPr lang="en-US" sz="2200" b="1" dirty="0"/>
              <a:t>The municipalities and counties ordinance imposing an occupancy tax shall; </a:t>
            </a:r>
          </a:p>
        </p:txBody>
      </p:sp>
      <p:sp>
        <p:nvSpPr>
          <p:cNvPr id="4" name="TextBox 3"/>
          <p:cNvSpPr txBox="1"/>
          <p:nvPr/>
        </p:nvSpPr>
        <p:spPr>
          <a:xfrm>
            <a:off x="989012" y="2015563"/>
            <a:ext cx="10744200" cy="4081117"/>
          </a:xfrm>
          <a:prstGeom prst="rect">
            <a:avLst/>
          </a:prstGeom>
          <a:noFill/>
        </p:spPr>
        <p:txBody>
          <a:bodyPr wrap="square" rtlCol="0">
            <a:spAutoFit/>
          </a:bodyPr>
          <a:lstStyle/>
          <a:p>
            <a:pPr marL="342900" indent="-342900">
              <a:lnSpc>
                <a:spcPct val="90000"/>
              </a:lnSpc>
              <a:buAutoNum type="alphaUcPeriod"/>
            </a:pPr>
            <a:r>
              <a:rPr lang="en-US" dirty="0"/>
              <a:t>Have a procedure for </a:t>
            </a:r>
            <a:r>
              <a:rPr lang="en-US" b="1" dirty="0">
                <a:solidFill>
                  <a:srgbClr val="C6430E"/>
                </a:solidFill>
              </a:rPr>
              <a:t>licensing each vendor</a:t>
            </a:r>
            <a:r>
              <a:rPr lang="en-US" dirty="0">
                <a:solidFill>
                  <a:srgbClr val="C6430E"/>
                </a:solidFill>
              </a:rPr>
              <a:t> </a:t>
            </a:r>
            <a:r>
              <a:rPr lang="en-US" dirty="0"/>
              <a:t>and for refusing a vendor a license after an</a:t>
            </a:r>
          </a:p>
          <a:p>
            <a:pPr>
              <a:lnSpc>
                <a:spcPct val="90000"/>
              </a:lnSpc>
            </a:pPr>
            <a:r>
              <a:rPr lang="en-US" dirty="0"/>
              <a:t>     opportunity has been given to the vendor of a public hearing, as the case may be; </a:t>
            </a:r>
          </a:p>
          <a:p>
            <a:pPr>
              <a:lnSpc>
                <a:spcPct val="90000"/>
              </a:lnSpc>
            </a:pPr>
            <a:endParaRPr lang="en-US" dirty="0"/>
          </a:p>
          <a:p>
            <a:pPr>
              <a:lnSpc>
                <a:spcPct val="90000"/>
              </a:lnSpc>
            </a:pPr>
            <a:r>
              <a:rPr lang="en-US" dirty="0"/>
              <a:t>B. </a:t>
            </a:r>
            <a:r>
              <a:rPr lang="en-US" b="1" dirty="0">
                <a:solidFill>
                  <a:srgbClr val="C6430E"/>
                </a:solidFill>
              </a:rPr>
              <a:t>State the rate </a:t>
            </a:r>
            <a:r>
              <a:rPr lang="en-US" dirty="0"/>
              <a:t>or other amount of the occupancy tax; the times, place and </a:t>
            </a:r>
            <a:r>
              <a:rPr lang="en-US" b="1" dirty="0">
                <a:solidFill>
                  <a:srgbClr val="C6430E"/>
                </a:solidFill>
              </a:rPr>
              <a:t>method for the</a:t>
            </a:r>
          </a:p>
          <a:p>
            <a:pPr>
              <a:lnSpc>
                <a:spcPct val="90000"/>
              </a:lnSpc>
            </a:pPr>
            <a:r>
              <a:rPr lang="en-US" b="1" dirty="0">
                <a:solidFill>
                  <a:srgbClr val="C6430E"/>
                </a:solidFill>
              </a:rPr>
              <a:t>    payment</a:t>
            </a:r>
            <a:r>
              <a:rPr lang="en-US" dirty="0">
                <a:solidFill>
                  <a:srgbClr val="C6430E"/>
                </a:solidFill>
              </a:rPr>
              <a:t> </a:t>
            </a:r>
            <a:r>
              <a:rPr lang="en-US" dirty="0"/>
              <a:t>of the occupancy tax proceeds to the municipality or county; </a:t>
            </a:r>
          </a:p>
          <a:p>
            <a:pPr>
              <a:lnSpc>
                <a:spcPct val="90000"/>
              </a:lnSpc>
            </a:pPr>
            <a:r>
              <a:rPr lang="en-US" dirty="0"/>
              <a:t>    </a:t>
            </a:r>
          </a:p>
          <a:p>
            <a:pPr>
              <a:lnSpc>
                <a:spcPct val="90000"/>
              </a:lnSpc>
            </a:pPr>
            <a:r>
              <a:rPr lang="en-US" dirty="0"/>
              <a:t>    1. the accounts and other records to be maintained in connection with the occupancy tax.</a:t>
            </a:r>
          </a:p>
          <a:p>
            <a:pPr>
              <a:lnSpc>
                <a:spcPct val="90000"/>
              </a:lnSpc>
            </a:pPr>
            <a:r>
              <a:rPr lang="en-US" dirty="0"/>
              <a:t>    2. procedure for making refunds and resolving disputes relating to the occupancy tax. </a:t>
            </a:r>
          </a:p>
          <a:p>
            <a:pPr>
              <a:lnSpc>
                <a:spcPct val="90000"/>
              </a:lnSpc>
            </a:pPr>
            <a:r>
              <a:rPr lang="en-US" dirty="0"/>
              <a:t>    3. the procedure for preservation and destruction of records.</a:t>
            </a:r>
          </a:p>
          <a:p>
            <a:pPr>
              <a:lnSpc>
                <a:spcPct val="90000"/>
              </a:lnSpc>
            </a:pPr>
            <a:r>
              <a:rPr lang="en-US" dirty="0"/>
              <a:t>    4. inspection and investigation; vendor audit requirements; applicable civil and criminal</a:t>
            </a:r>
          </a:p>
          <a:p>
            <a:pPr>
              <a:lnSpc>
                <a:spcPct val="90000"/>
              </a:lnSpc>
            </a:pPr>
            <a:r>
              <a:rPr lang="en-US" dirty="0"/>
              <a:t>        penalties.</a:t>
            </a:r>
          </a:p>
          <a:p>
            <a:pPr>
              <a:lnSpc>
                <a:spcPct val="90000"/>
              </a:lnSpc>
            </a:pPr>
            <a:r>
              <a:rPr lang="en-US" dirty="0"/>
              <a:t>    5. procedures of liens, distraint and sales to satisfy such liens.</a:t>
            </a:r>
          </a:p>
          <a:p>
            <a:pPr>
              <a:lnSpc>
                <a:spcPct val="90000"/>
              </a:lnSpc>
            </a:pPr>
            <a:endParaRPr lang="en-US" dirty="0"/>
          </a:p>
          <a:p>
            <a:pPr marL="342900" indent="-342900">
              <a:lnSpc>
                <a:spcPct val="90000"/>
              </a:lnSpc>
              <a:buAutoNum type="alphaUcPeriod" startAt="3"/>
            </a:pPr>
            <a:r>
              <a:rPr lang="en-US" dirty="0"/>
              <a:t>Provide other rights, privileges, powers, immunities and other details relating to any such</a:t>
            </a:r>
          </a:p>
          <a:p>
            <a:pPr>
              <a:lnSpc>
                <a:spcPct val="90000"/>
              </a:lnSpc>
            </a:pPr>
            <a:r>
              <a:rPr lang="en-US" dirty="0"/>
              <a:t>     vendor licenses, the collection of the occupancy tax and the remittance of the proceeds</a:t>
            </a:r>
          </a:p>
          <a:p>
            <a:pPr>
              <a:lnSpc>
                <a:spcPct val="90000"/>
              </a:lnSpc>
            </a:pPr>
            <a:r>
              <a:rPr lang="en-US" dirty="0"/>
              <a:t>     thereof to the municipality or county. </a:t>
            </a:r>
          </a:p>
        </p:txBody>
      </p:sp>
      <p:sp>
        <p:nvSpPr>
          <p:cNvPr id="5" name="TextBox 4"/>
          <p:cNvSpPr txBox="1"/>
          <p:nvPr/>
        </p:nvSpPr>
        <p:spPr>
          <a:xfrm>
            <a:off x="4951412" y="775911"/>
            <a:ext cx="3276600" cy="397032"/>
          </a:xfrm>
          <a:prstGeom prst="rect">
            <a:avLst/>
          </a:prstGeom>
          <a:noFill/>
        </p:spPr>
        <p:txBody>
          <a:bodyPr wrap="square" rtlCol="0">
            <a:spAutoFit/>
          </a:bodyPr>
          <a:lstStyle/>
          <a:p>
            <a:pPr>
              <a:lnSpc>
                <a:spcPct val="90000"/>
              </a:lnSpc>
            </a:pPr>
            <a:r>
              <a:rPr lang="en-US" sz="2200" b="1" dirty="0">
                <a:solidFill>
                  <a:schemeClr val="bg2">
                    <a:lumMod val="50000"/>
                  </a:schemeClr>
                </a:solidFill>
              </a:rPr>
              <a:t>Section 3-38-20</a:t>
            </a:r>
          </a:p>
        </p:txBody>
      </p:sp>
    </p:spTree>
    <p:extLst>
      <p:ext uri="{BB962C8B-B14F-4D97-AF65-F5344CB8AC3E}">
        <p14:creationId xmlns:p14="http://schemas.microsoft.com/office/powerpoint/2010/main" val="2523563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1412" y="152400"/>
            <a:ext cx="10210800" cy="1089529"/>
          </a:xfrm>
          <a:prstGeom prst="rect">
            <a:avLst/>
          </a:prstGeom>
          <a:noFill/>
        </p:spPr>
        <p:txBody>
          <a:bodyPr wrap="square" rtlCol="0">
            <a:spAutoFit/>
          </a:bodyPr>
          <a:lstStyle/>
          <a:p>
            <a:pPr algn="ctr">
              <a:lnSpc>
                <a:spcPct val="90000"/>
              </a:lnSpc>
            </a:pPr>
            <a:r>
              <a:rPr lang="en-US" sz="3600" b="1" dirty="0"/>
              <a:t>What are the limitations on the use of Lodgers' Tax Proceeds?</a:t>
            </a:r>
          </a:p>
        </p:txBody>
      </p:sp>
      <p:sp>
        <p:nvSpPr>
          <p:cNvPr id="5" name="TextBox 4"/>
          <p:cNvSpPr txBox="1"/>
          <p:nvPr/>
        </p:nvSpPr>
        <p:spPr>
          <a:xfrm>
            <a:off x="569913" y="1071113"/>
            <a:ext cx="10439399" cy="341632"/>
          </a:xfrm>
          <a:prstGeom prst="rect">
            <a:avLst/>
          </a:prstGeom>
          <a:noFill/>
        </p:spPr>
        <p:txBody>
          <a:bodyPr wrap="square" rtlCol="0">
            <a:spAutoFit/>
          </a:bodyPr>
          <a:lstStyle/>
          <a:p>
            <a:pPr algn="ctr">
              <a:lnSpc>
                <a:spcPct val="90000"/>
              </a:lnSpc>
            </a:pPr>
            <a:r>
              <a:rPr lang="en-US" b="1" dirty="0">
                <a:solidFill>
                  <a:schemeClr val="bg2">
                    <a:lumMod val="50000"/>
                  </a:schemeClr>
                </a:solidFill>
              </a:rPr>
              <a:t>Section 3-38-15:  Authorization of tax; limitations on use of proceeds</a:t>
            </a:r>
          </a:p>
        </p:txBody>
      </p:sp>
      <p:sp>
        <p:nvSpPr>
          <p:cNvPr id="8" name="TextBox 7"/>
          <p:cNvSpPr txBox="1"/>
          <p:nvPr/>
        </p:nvSpPr>
        <p:spPr>
          <a:xfrm>
            <a:off x="989012" y="2057400"/>
            <a:ext cx="9601200" cy="4025717"/>
          </a:xfrm>
          <a:prstGeom prst="rect">
            <a:avLst/>
          </a:prstGeom>
          <a:noFill/>
        </p:spPr>
        <p:txBody>
          <a:bodyPr wrap="square" rtlCol="0">
            <a:spAutoFit/>
          </a:bodyPr>
          <a:lstStyle/>
          <a:p>
            <a:pPr marL="342900" indent="-342900">
              <a:lnSpc>
                <a:spcPct val="90000"/>
              </a:lnSpc>
              <a:buFont typeface="Arial" panose="020B0604020202020204" pitchFamily="34" charset="0"/>
              <a:buChar char="•"/>
            </a:pPr>
            <a:r>
              <a:rPr lang="en-US" sz="2400" b="1" dirty="0"/>
              <a:t>Section 3-38-15.D: </a:t>
            </a:r>
            <a:r>
              <a:rPr lang="en-US" sz="2400" dirty="0"/>
              <a:t>Occupancy tax collected based on the </a:t>
            </a:r>
            <a:r>
              <a:rPr lang="en-US" sz="2400" b="1" dirty="0">
                <a:solidFill>
                  <a:srgbClr val="C6430E"/>
                </a:solidFill>
              </a:rPr>
              <a:t>first 30 days of rental</a:t>
            </a:r>
            <a:r>
              <a:rPr lang="en-US" sz="2400" dirty="0">
                <a:solidFill>
                  <a:srgbClr val="C6430E"/>
                </a:solidFill>
              </a:rPr>
              <a:t> shall be used only for promotional purposes </a:t>
            </a:r>
            <a:r>
              <a:rPr lang="en-US" sz="2400" dirty="0"/>
              <a:t>(advertising, publicizing and promoting tourist-related facilities and attractions and tourist-related events) based on the following:</a:t>
            </a:r>
          </a:p>
          <a:p>
            <a:pPr marL="914400" lvl="1" indent="-457200">
              <a:lnSpc>
                <a:spcPct val="90000"/>
              </a:lnSpc>
              <a:buFont typeface="+mj-lt"/>
              <a:buAutoNum type="arabicParenR"/>
            </a:pPr>
            <a:r>
              <a:rPr lang="en-US" dirty="0"/>
              <a:t>Tax of 2% or less – at least 25% of proceeds for this purpose</a:t>
            </a:r>
          </a:p>
          <a:p>
            <a:pPr marL="914400" lvl="1" indent="-457200">
              <a:lnSpc>
                <a:spcPct val="90000"/>
              </a:lnSpc>
              <a:buFont typeface="+mj-lt"/>
              <a:buAutoNum type="arabicParenR"/>
            </a:pPr>
            <a:r>
              <a:rPr lang="en-US" dirty="0"/>
              <a:t>Tax  &gt; 2% and </a:t>
            </a:r>
            <a:r>
              <a:rPr lang="en-US" u="sng" dirty="0"/>
              <a:t>not in Class A county</a:t>
            </a:r>
            <a:r>
              <a:rPr lang="en-US" dirty="0"/>
              <a:t> – at least 50% of proceeds for this purpose from the first 3% of tax and not less than 25% of proceeds in excess of 3% (</a:t>
            </a:r>
            <a:r>
              <a:rPr lang="en-US" b="1" dirty="0"/>
              <a:t>formula on next slide</a:t>
            </a:r>
            <a:r>
              <a:rPr lang="en-US" dirty="0"/>
              <a:t>)</a:t>
            </a:r>
          </a:p>
          <a:p>
            <a:pPr marL="914400" lvl="1" indent="-457200">
              <a:lnSpc>
                <a:spcPct val="90000"/>
              </a:lnSpc>
              <a:buFont typeface="+mj-lt"/>
              <a:buAutoNum type="arabicParenR"/>
            </a:pPr>
            <a:r>
              <a:rPr lang="en-US" dirty="0"/>
              <a:t>Tax  &gt; 2% and </a:t>
            </a:r>
            <a:r>
              <a:rPr lang="en-US" u="sng" dirty="0"/>
              <a:t>Class A county</a:t>
            </a:r>
            <a:r>
              <a:rPr lang="en-US" dirty="0"/>
              <a:t> – at least 50% of proceeds for this purpose</a:t>
            </a:r>
          </a:p>
          <a:p>
            <a:pPr>
              <a:lnSpc>
                <a:spcPct val="90000"/>
              </a:lnSpc>
            </a:pPr>
            <a:endParaRPr lang="en-US" sz="2000" dirty="0"/>
          </a:p>
          <a:p>
            <a:pPr marL="342900" indent="-342900">
              <a:lnSpc>
                <a:spcPct val="90000"/>
              </a:lnSpc>
              <a:buFont typeface="Arial" panose="020B0604020202020204" pitchFamily="34" charset="0"/>
              <a:buChar char="•"/>
            </a:pPr>
            <a:r>
              <a:rPr lang="en-US" sz="2400" dirty="0"/>
              <a:t>Section 3-38-15.E: Occupancy tax collected based on the first 30 days of rental in excess of the requirements of Section 3-38-15.D may be used for any purpose authorized in Section 3-38-21.</a:t>
            </a:r>
          </a:p>
          <a:p>
            <a:pPr marL="342900" indent="-342900">
              <a:lnSpc>
                <a:spcPct val="90000"/>
              </a:lnSpc>
              <a:buFont typeface="Arial" panose="020B0604020202020204" pitchFamily="34" charset="0"/>
              <a:buChar char="•"/>
            </a:pPr>
            <a:endParaRPr lang="en-US" sz="2400" dirty="0"/>
          </a:p>
        </p:txBody>
      </p:sp>
    </p:spTree>
    <p:extLst>
      <p:ext uri="{BB962C8B-B14F-4D97-AF65-F5344CB8AC3E}">
        <p14:creationId xmlns:p14="http://schemas.microsoft.com/office/powerpoint/2010/main" val="1680221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Serenity">
      <a:dk1>
        <a:srgbClr val="164B4F"/>
      </a:dk1>
      <a:lt1>
        <a:sysClr val="window" lastClr="FFFFFF"/>
      </a:lt1>
      <a:dk2>
        <a:srgbClr val="000000"/>
      </a:dk2>
      <a:lt2>
        <a:srgbClr val="C5E5EC"/>
      </a:lt2>
      <a:accent1>
        <a:srgbClr val="1B91A1"/>
      </a:accent1>
      <a:accent2>
        <a:srgbClr val="46AC6F"/>
      </a:accent2>
      <a:accent3>
        <a:srgbClr val="37AFD5"/>
      </a:accent3>
      <a:accent4>
        <a:srgbClr val="6786A9"/>
      </a:accent4>
      <a:accent5>
        <a:srgbClr val="90A693"/>
      </a:accent5>
      <a:accent6>
        <a:srgbClr val="389066"/>
      </a:accent6>
      <a:hlink>
        <a:srgbClr val="27A99A"/>
      </a:hlink>
      <a:folHlink>
        <a:srgbClr val="94AE9D"/>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erenity">
      <a:dk1>
        <a:srgbClr val="164B4F"/>
      </a:dk1>
      <a:lt1>
        <a:sysClr val="window" lastClr="FFFFFF"/>
      </a:lt1>
      <a:dk2>
        <a:srgbClr val="000000"/>
      </a:dk2>
      <a:lt2>
        <a:srgbClr val="C5E5EC"/>
      </a:lt2>
      <a:accent1>
        <a:srgbClr val="1B91A1"/>
      </a:accent1>
      <a:accent2>
        <a:srgbClr val="46AC6F"/>
      </a:accent2>
      <a:accent3>
        <a:srgbClr val="37AFD5"/>
      </a:accent3>
      <a:accent4>
        <a:srgbClr val="6786A9"/>
      </a:accent4>
      <a:accent5>
        <a:srgbClr val="90A693"/>
      </a:accent5>
      <a:accent6>
        <a:srgbClr val="389066"/>
      </a:accent6>
      <a:hlink>
        <a:srgbClr val="27A99A"/>
      </a:hlink>
      <a:folHlink>
        <a:srgbClr val="94AE9D"/>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1360506</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 xsi:nil="true"/>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2011-12-12T13:37:00+00:00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TP102801108</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706526</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REDMOND\v-soujap</DisplayName>
        <AccountId>1954</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Props1.xml><?xml version="1.0" encoding="utf-8"?>
<ds:datastoreItem xmlns:ds="http://schemas.openxmlformats.org/officeDocument/2006/customXml" ds:itemID="{4683C129-7B42-490A-AD74-E9303BC76D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11E33DF-2340-4F4E-B874-B73FEFEBFC8D}">
  <ds:schemaRefs>
    <ds:schemaRef ds:uri="http://schemas.microsoft.com/sharepoint/v3/contenttype/forms"/>
  </ds:schemaRefs>
</ds:datastoreItem>
</file>

<file path=customXml/itemProps3.xml><?xml version="1.0" encoding="utf-8"?>
<ds:datastoreItem xmlns:ds="http://schemas.openxmlformats.org/officeDocument/2006/customXml" ds:itemID="{0F249165-F638-412C-8E0A-DFB7045CA2E0}">
  <ds:schemaRefs>
    <ds:schemaRef ds:uri="http://schemas.openxmlformats.org/package/2006/metadata/core-properties"/>
    <ds:schemaRef ds:uri="http://www.w3.org/XML/1998/namespace"/>
    <ds:schemaRef ds:uri="http://schemas.microsoft.com/office/2006/metadata/properties"/>
    <ds:schemaRef ds:uri="http://purl.org/dc/terms/"/>
    <ds:schemaRef ds:uri="http://purl.org/dc/elements/1.1/"/>
    <ds:schemaRef ds:uri="http://schemas.microsoft.com/office/2006/documentManagement/types"/>
    <ds:schemaRef ds:uri="http://schemas.microsoft.com/office/infopath/2007/PartnerControls"/>
    <ds:schemaRef ds:uri="4873beb7-5857-4685-be1f-d57550cc96cc"/>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Gallery</Template>
  <TotalTime>12626</TotalTime>
  <Words>4768</Words>
  <Application>Microsoft Office PowerPoint</Application>
  <PresentationFormat>Custom</PresentationFormat>
  <Paragraphs>321</Paragraphs>
  <Slides>29</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Euphemia</vt:lpstr>
      <vt:lpstr>Gill Sans MT</vt:lpstr>
      <vt:lpstr>Segoe UI</vt:lpstr>
      <vt:lpstr>Wingdings</vt:lpstr>
      <vt:lpstr>Gallery</vt:lpstr>
      <vt:lpstr> Lodgers’ Tax FACTS     </vt:lpstr>
      <vt:lpstr>Statutes and Rules for Lodgers’ Tax </vt:lpstr>
      <vt:lpstr>PowerPoint Presentation</vt:lpstr>
      <vt:lpstr>Determining whether an expenditure is an appropriate use of Lodgers' Tax revenues</vt:lpstr>
      <vt:lpstr>Highlighted Statutory Definitions</vt:lpstr>
      <vt:lpstr>Vendee Exemptions</vt:lpstr>
      <vt:lpstr>Who Can Impose Lodgers' Tax? </vt:lpstr>
      <vt:lpstr>Ordinance Requirements</vt:lpstr>
      <vt:lpstr>PowerPoint Presentation</vt:lpstr>
      <vt:lpstr>Promotional Formula for quarterly reporting</vt:lpstr>
      <vt:lpstr>What are Other Eligible Uses of Lodgers' Tax?</vt:lpstr>
      <vt:lpstr>What are Other Eligible Uses of Lodgers' Tax ?</vt:lpstr>
      <vt:lpstr>Can Lodgers' Tax be used for Contracting Services?   </vt:lpstr>
      <vt:lpstr>Can Lodgers' Tax be Used for Revenue Bonds? </vt:lpstr>
      <vt:lpstr>Collection of taxes Section 3-38-17</vt:lpstr>
      <vt:lpstr>How are Advisory Boards Created?</vt:lpstr>
      <vt:lpstr>What are the Responsibility of Advisory Boards?</vt:lpstr>
      <vt:lpstr>Financial Reporting Section 3-38-17.2</vt:lpstr>
      <vt:lpstr>Who Enforces Lodgers' Tax? </vt:lpstr>
      <vt:lpstr>Lodgers' Tax Module</vt:lpstr>
      <vt:lpstr>Audit of vendors Section 3-38-17.1.</vt:lpstr>
      <vt:lpstr>How are Delinquencies Handled?</vt:lpstr>
      <vt:lpstr>How are Penalties for not Remitting Tax Handled?</vt:lpstr>
      <vt:lpstr>Lodgers' Tax Highly Summarized    </vt:lpstr>
      <vt:lpstr>Frequently Asked Questions</vt:lpstr>
      <vt:lpstr>Frequently Asked questions (Continued)</vt:lpstr>
      <vt:lpstr>Frequently Asked questions (Continued)</vt:lpstr>
      <vt:lpstr>Frequently Asked questions (Continued)</vt:lpstr>
      <vt:lpstr>Frequently Asked questions (Continued)</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Mexico Lodger’s Tax Training</dc:title>
  <dc:creator>Jolene Gonzales</dc:creator>
  <cp:lastModifiedBy>West, Richard, DFA</cp:lastModifiedBy>
  <cp:revision>408</cp:revision>
  <cp:lastPrinted>2026-05-19T13:15:36Z</cp:lastPrinted>
  <dcterms:created xsi:type="dcterms:W3CDTF">2020-10-20T17:59:27Z</dcterms:created>
  <dcterms:modified xsi:type="dcterms:W3CDTF">2026-05-29T15:57:53Z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