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sldIdLst>
    <p:sldId id="266" r:id="rId2"/>
    <p:sldId id="267" r:id="rId3"/>
    <p:sldId id="268" r:id="rId4"/>
    <p:sldId id="256" r:id="rId5"/>
    <p:sldId id="257" r:id="rId6"/>
    <p:sldId id="259" r:id="rId7"/>
    <p:sldId id="260" r:id="rId8"/>
    <p:sldId id="261" r:id="rId9"/>
    <p:sldId id="262" r:id="rId10"/>
    <p:sldId id="265" r:id="rId11"/>
    <p:sldId id="263"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2DEE09-9959-43F3-9481-2D96E27150EE}" v="5" dt="2026-06-24T16:34:58.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08" autoAdjust="0"/>
  </p:normalViewPr>
  <p:slideViewPr>
    <p:cSldViewPr snapToGrid="0" snapToObjects="1">
      <p:cViewPr varScale="1">
        <p:scale>
          <a:sx n="117" d="100"/>
          <a:sy n="117" d="100"/>
        </p:scale>
        <p:origin x="14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ero, Claudette, DFA" userId="a821d869-59a6-47b5-9d5a-63512d09592d" providerId="ADAL" clId="{7282AF3E-06CB-490B-8CC8-4BED20A43E0D}"/>
    <pc:docChg chg="modSld">
      <pc:chgData name="Romero, Claudette, DFA" userId="a821d869-59a6-47b5-9d5a-63512d09592d" providerId="ADAL" clId="{7282AF3E-06CB-490B-8CC8-4BED20A43E0D}" dt="2026-07-02T15:53:13.935" v="3" actId="14100"/>
      <pc:docMkLst>
        <pc:docMk/>
      </pc:docMkLst>
      <pc:sldChg chg="modSp mod">
        <pc:chgData name="Romero, Claudette, DFA" userId="a821d869-59a6-47b5-9d5a-63512d09592d" providerId="ADAL" clId="{7282AF3E-06CB-490B-8CC8-4BED20A43E0D}" dt="2026-07-02T15:53:13.935" v="3" actId="14100"/>
        <pc:sldMkLst>
          <pc:docMk/>
          <pc:sldMk cId="0" sldId="259"/>
        </pc:sldMkLst>
        <pc:spChg chg="mod">
          <ac:chgData name="Romero, Claudette, DFA" userId="a821d869-59a6-47b5-9d5a-63512d09592d" providerId="ADAL" clId="{7282AF3E-06CB-490B-8CC8-4BED20A43E0D}" dt="2026-07-02T15:53:13.935" v="3" actId="14100"/>
          <ac:spMkLst>
            <pc:docMk/>
            <pc:sldMk cId="0" sldId="259"/>
            <ac:spMk id="3" creationId="{00000000-0000-0000-0000-000000000000}"/>
          </ac:spMkLst>
        </pc:spChg>
      </pc:sldChg>
      <pc:sldChg chg="modSp mod">
        <pc:chgData name="Romero, Claudette, DFA" userId="a821d869-59a6-47b5-9d5a-63512d09592d" providerId="ADAL" clId="{7282AF3E-06CB-490B-8CC8-4BED20A43E0D}" dt="2026-06-25T17:01:26.890" v="2" actId="14100"/>
        <pc:sldMkLst>
          <pc:docMk/>
          <pc:sldMk cId="1628666698" sldId="268"/>
        </pc:sldMkLst>
        <pc:picChg chg="mod">
          <ac:chgData name="Romero, Claudette, DFA" userId="a821d869-59a6-47b5-9d5a-63512d09592d" providerId="ADAL" clId="{7282AF3E-06CB-490B-8CC8-4BED20A43E0D}" dt="2026-06-25T17:01:26.890" v="2" actId="14100"/>
          <ac:picMkLst>
            <pc:docMk/>
            <pc:sldMk cId="1628666698" sldId="268"/>
            <ac:picMk id="5" creationId="{8C8CBC61-2EB9-3FCB-C9DB-AC1ECBDA2C7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s>
</file>

<file path=ppt/diagrams/_rels/data2.xml.rels><?xml version="1.0" encoding="UTF-8" standalone="yes"?>
<Relationships xmlns="http://schemas.openxmlformats.org/package/2006/relationships"><Relationship Id="rId2" Type="http://schemas.openxmlformats.org/officeDocument/2006/relationships/hyperlink" Target="https://www.nmdfa.state.nm.us/wp-content/uploads/2026/05/Manual-Payroll-Warrant-Request-Form.docx" TargetMode="External"/><Relationship Id="rId1" Type="http://schemas.openxmlformats.org/officeDocument/2006/relationships/hyperlink" Target="https://www.nmdfa.state.nm.us/wp-content/uploads/2026/05/Terminal-Leave-Request-Form.docx"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 Id="rId5" Type="http://schemas.openxmlformats.org/officeDocument/2006/relationships/image" Target="../media/image13.sv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hyperlink" Target="https://platform.dfa.nm.gov/" TargetMode="External"/><Relationship Id="rId1" Type="http://schemas.openxmlformats.org/officeDocument/2006/relationships/hyperlink" Target="https://www.nmdfa.state.nm.us/wp-content/uploads/2025/07/Model_Accounting_Practices_Manual___2026.pdf" TargetMode="External"/><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s>
</file>

<file path=ppt/diagrams/_rels/drawing2.xml.rels><?xml version="1.0" encoding="UTF-8" standalone="yes"?>
<Relationships xmlns="http://schemas.openxmlformats.org/package/2006/relationships"><Relationship Id="rId2" Type="http://schemas.openxmlformats.org/officeDocument/2006/relationships/hyperlink" Target="https://www.nmdfa.state.nm.us/wp-content/uploads/2026/05/Manual-Payroll-Warrant-Request-Form.docx" TargetMode="External"/><Relationship Id="rId1" Type="http://schemas.openxmlformats.org/officeDocument/2006/relationships/hyperlink" Target="https://www.nmdfa.state.nm.us/wp-content/uploads/2026/05/Terminal-Leave-Request-Form.docx"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 Id="rId5" Type="http://schemas.openxmlformats.org/officeDocument/2006/relationships/image" Target="../media/image13.sv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hyperlink" Target="https://www.nmdfa.state.nm.us/wp-content/uploads/2025/07/Model_Accounting_Practices_Manual___2026.pdf" TargetMode="External"/><Relationship Id="rId1" Type="http://schemas.openxmlformats.org/officeDocument/2006/relationships/image" Target="../media/image14.svg"/><Relationship Id="rId4" Type="http://schemas.openxmlformats.org/officeDocument/2006/relationships/hyperlink" Target="https://platform.dfa.nm.gov/"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B4CEA0-F01F-4D39-89A6-832CF5A96D3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9FCC479-E92C-4D73-A035-A314F8444D2D}">
      <dgm:prSet/>
      <dgm:spPr/>
      <dgm:t>
        <a:bodyPr/>
        <a:lstStyle/>
        <a:p>
          <a:pPr>
            <a:lnSpc>
              <a:spcPct val="100000"/>
            </a:lnSpc>
            <a:defRPr cap="all"/>
          </a:pPr>
          <a:r>
            <a:rPr lang="en-US"/>
            <a:t>Immediately Notification to Central Payroll</a:t>
          </a:r>
        </a:p>
      </dgm:t>
    </dgm:pt>
    <dgm:pt modelId="{84918F98-0B8E-449D-80A6-8AB474D9AD5C}" type="parTrans" cxnId="{7F6B8D7D-DEC8-4B17-ACDE-4F17B48C1E5E}">
      <dgm:prSet/>
      <dgm:spPr/>
      <dgm:t>
        <a:bodyPr/>
        <a:lstStyle/>
        <a:p>
          <a:endParaRPr lang="en-US"/>
        </a:p>
      </dgm:t>
    </dgm:pt>
    <dgm:pt modelId="{15F434EB-7B98-403E-848A-4EA626AADFC2}" type="sibTrans" cxnId="{7F6B8D7D-DEC8-4B17-ACDE-4F17B48C1E5E}">
      <dgm:prSet/>
      <dgm:spPr/>
      <dgm:t>
        <a:bodyPr/>
        <a:lstStyle/>
        <a:p>
          <a:endParaRPr lang="en-US"/>
        </a:p>
      </dgm:t>
    </dgm:pt>
    <dgm:pt modelId="{DEF4B95E-128D-47E6-9098-007A57AF2D0D}">
      <dgm:prSet/>
      <dgm:spPr/>
      <dgm:t>
        <a:bodyPr/>
        <a:lstStyle/>
        <a:p>
          <a:pPr>
            <a:lnSpc>
              <a:spcPct val="100000"/>
            </a:lnSpc>
            <a:defRPr cap="all"/>
          </a:pPr>
          <a:r>
            <a:rPr lang="en-US"/>
            <a:t>Submission of Forms via FSS</a:t>
          </a:r>
        </a:p>
      </dgm:t>
    </dgm:pt>
    <dgm:pt modelId="{6AACEE7E-88A1-4C9A-AA08-17792A08E3BE}" type="parTrans" cxnId="{6E6FED73-591C-43B5-9684-DB6EF807EB5D}">
      <dgm:prSet/>
      <dgm:spPr/>
      <dgm:t>
        <a:bodyPr/>
        <a:lstStyle/>
        <a:p>
          <a:endParaRPr lang="en-US"/>
        </a:p>
      </dgm:t>
    </dgm:pt>
    <dgm:pt modelId="{E6F6B6F9-FC06-4597-90D7-3C868BC937C6}" type="sibTrans" cxnId="{6E6FED73-591C-43B5-9684-DB6EF807EB5D}">
      <dgm:prSet/>
      <dgm:spPr/>
      <dgm:t>
        <a:bodyPr/>
        <a:lstStyle/>
        <a:p>
          <a:endParaRPr lang="en-US"/>
        </a:p>
      </dgm:t>
    </dgm:pt>
    <dgm:pt modelId="{099842A1-AB1B-4EAB-8D81-3781D089268B}">
      <dgm:prSet/>
      <dgm:spPr/>
      <dgm:t>
        <a:bodyPr/>
        <a:lstStyle/>
        <a:p>
          <a:pPr>
            <a:lnSpc>
              <a:spcPct val="100000"/>
            </a:lnSpc>
            <a:defRPr cap="all"/>
          </a:pPr>
          <a:r>
            <a:rPr lang="en-US"/>
            <a:t>Upload Required Documents Promptly</a:t>
          </a:r>
        </a:p>
      </dgm:t>
    </dgm:pt>
    <dgm:pt modelId="{BD2F4AF2-53F2-430A-8D23-A328F4612309}" type="parTrans" cxnId="{E0708484-35A6-46B6-8037-D48EA0DECC3C}">
      <dgm:prSet/>
      <dgm:spPr/>
      <dgm:t>
        <a:bodyPr/>
        <a:lstStyle/>
        <a:p>
          <a:endParaRPr lang="en-US"/>
        </a:p>
      </dgm:t>
    </dgm:pt>
    <dgm:pt modelId="{B7AA7389-A5E0-43C9-B6D1-38FAB8341710}" type="sibTrans" cxnId="{E0708484-35A6-46B6-8037-D48EA0DECC3C}">
      <dgm:prSet/>
      <dgm:spPr/>
      <dgm:t>
        <a:bodyPr/>
        <a:lstStyle/>
        <a:p>
          <a:endParaRPr lang="en-US"/>
        </a:p>
      </dgm:t>
    </dgm:pt>
    <dgm:pt modelId="{3621D377-F83B-4546-ADEC-7C07DDA5F6D5}" type="pres">
      <dgm:prSet presAssocID="{94B4CEA0-F01F-4D39-89A6-832CF5A96D3E}" presName="root" presStyleCnt="0">
        <dgm:presLayoutVars>
          <dgm:dir/>
          <dgm:resizeHandles val="exact"/>
        </dgm:presLayoutVars>
      </dgm:prSet>
      <dgm:spPr/>
    </dgm:pt>
    <dgm:pt modelId="{393043BB-DA8D-446A-ACB1-A70451A753D6}" type="pres">
      <dgm:prSet presAssocID="{F9FCC479-E92C-4D73-A035-A314F8444D2D}" presName="compNode" presStyleCnt="0"/>
      <dgm:spPr/>
    </dgm:pt>
    <dgm:pt modelId="{CD354A86-F76A-4B11-A94C-B87270516A7C}" type="pres">
      <dgm:prSet presAssocID="{F9FCC479-E92C-4D73-A035-A314F8444D2D}" presName="iconBgRect" presStyleLbl="bgShp" presStyleIdx="0" presStyleCnt="3"/>
      <dgm:spPr/>
    </dgm:pt>
    <dgm:pt modelId="{44DC3016-AE30-4DA4-8034-0B13D66FF54B}" type="pres">
      <dgm:prSet presAssocID="{F9FCC479-E92C-4D73-A035-A314F8444D2D}"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Envelope"/>
        </a:ext>
      </dgm:extLst>
    </dgm:pt>
    <dgm:pt modelId="{18D595B1-A76C-4B87-A04F-6FFE1984F83F}" type="pres">
      <dgm:prSet presAssocID="{F9FCC479-E92C-4D73-A035-A314F8444D2D}" presName="spaceRect" presStyleCnt="0"/>
      <dgm:spPr/>
    </dgm:pt>
    <dgm:pt modelId="{D66A9DAF-47BF-4063-921F-7DAFC85DDE22}" type="pres">
      <dgm:prSet presAssocID="{F9FCC479-E92C-4D73-A035-A314F8444D2D}" presName="textRect" presStyleLbl="revTx" presStyleIdx="0" presStyleCnt="3">
        <dgm:presLayoutVars>
          <dgm:chMax val="1"/>
          <dgm:chPref val="1"/>
        </dgm:presLayoutVars>
      </dgm:prSet>
      <dgm:spPr/>
    </dgm:pt>
    <dgm:pt modelId="{473F9C1E-D71E-4DE9-B7B2-62AB620005A8}" type="pres">
      <dgm:prSet presAssocID="{15F434EB-7B98-403E-848A-4EA626AADFC2}" presName="sibTrans" presStyleCnt="0"/>
      <dgm:spPr/>
    </dgm:pt>
    <dgm:pt modelId="{3113F411-EE4A-4DCC-9985-120DFAB0137A}" type="pres">
      <dgm:prSet presAssocID="{DEF4B95E-128D-47E6-9098-007A57AF2D0D}" presName="compNode" presStyleCnt="0"/>
      <dgm:spPr/>
    </dgm:pt>
    <dgm:pt modelId="{7121C709-29BE-48CF-BC52-5466A56A88AE}" type="pres">
      <dgm:prSet presAssocID="{DEF4B95E-128D-47E6-9098-007A57AF2D0D}" presName="iconBgRect" presStyleLbl="bgShp" presStyleIdx="1" presStyleCnt="3"/>
      <dgm:spPr/>
    </dgm:pt>
    <dgm:pt modelId="{D6FA7CAE-F94E-4274-B2E5-6134B857EDF8}" type="pres">
      <dgm:prSet presAssocID="{DEF4B95E-128D-47E6-9098-007A57AF2D0D}"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5A5B21D-3262-41E3-A86A-D9FC17272283}" type="pres">
      <dgm:prSet presAssocID="{DEF4B95E-128D-47E6-9098-007A57AF2D0D}" presName="spaceRect" presStyleCnt="0"/>
      <dgm:spPr/>
    </dgm:pt>
    <dgm:pt modelId="{0E181A80-B3A6-4527-85BF-4B9BFB6A0CED}" type="pres">
      <dgm:prSet presAssocID="{DEF4B95E-128D-47E6-9098-007A57AF2D0D}" presName="textRect" presStyleLbl="revTx" presStyleIdx="1" presStyleCnt="3">
        <dgm:presLayoutVars>
          <dgm:chMax val="1"/>
          <dgm:chPref val="1"/>
        </dgm:presLayoutVars>
      </dgm:prSet>
      <dgm:spPr/>
    </dgm:pt>
    <dgm:pt modelId="{2650953F-65CB-4155-82C7-6278BD94D269}" type="pres">
      <dgm:prSet presAssocID="{E6F6B6F9-FC06-4597-90D7-3C868BC937C6}" presName="sibTrans" presStyleCnt="0"/>
      <dgm:spPr/>
    </dgm:pt>
    <dgm:pt modelId="{435539ED-AAB5-48AA-89C9-94E41EDCEF09}" type="pres">
      <dgm:prSet presAssocID="{099842A1-AB1B-4EAB-8D81-3781D089268B}" presName="compNode" presStyleCnt="0"/>
      <dgm:spPr/>
    </dgm:pt>
    <dgm:pt modelId="{CADFF88D-17AA-4246-8437-3DE17443CB01}" type="pres">
      <dgm:prSet presAssocID="{099842A1-AB1B-4EAB-8D81-3781D089268B}" presName="iconBgRect" presStyleLbl="bgShp" presStyleIdx="2" presStyleCnt="3"/>
      <dgm:spPr/>
    </dgm:pt>
    <dgm:pt modelId="{46C51C38-CD83-4BD4-A847-04E356BE296A}" type="pres">
      <dgm:prSet presAssocID="{099842A1-AB1B-4EAB-8D81-3781D089268B}"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Open Folder"/>
        </a:ext>
      </dgm:extLst>
    </dgm:pt>
    <dgm:pt modelId="{1471856A-A071-4E0C-BAAE-BADACBA3C41D}" type="pres">
      <dgm:prSet presAssocID="{099842A1-AB1B-4EAB-8D81-3781D089268B}" presName="spaceRect" presStyleCnt="0"/>
      <dgm:spPr/>
    </dgm:pt>
    <dgm:pt modelId="{1E2A1B20-8685-4B4F-975E-AFF6CF1C3BC1}" type="pres">
      <dgm:prSet presAssocID="{099842A1-AB1B-4EAB-8D81-3781D089268B}" presName="textRect" presStyleLbl="revTx" presStyleIdx="2" presStyleCnt="3">
        <dgm:presLayoutVars>
          <dgm:chMax val="1"/>
          <dgm:chPref val="1"/>
        </dgm:presLayoutVars>
      </dgm:prSet>
      <dgm:spPr/>
    </dgm:pt>
  </dgm:ptLst>
  <dgm:cxnLst>
    <dgm:cxn modelId="{AE7C6961-D79E-48E0-B83D-7238B6186D6D}" type="presOf" srcId="{DEF4B95E-128D-47E6-9098-007A57AF2D0D}" destId="{0E181A80-B3A6-4527-85BF-4B9BFB6A0CED}" srcOrd="0" destOrd="0" presId="urn:microsoft.com/office/officeart/2018/5/layout/IconCircleLabelList"/>
    <dgm:cxn modelId="{6E6FED73-591C-43B5-9684-DB6EF807EB5D}" srcId="{94B4CEA0-F01F-4D39-89A6-832CF5A96D3E}" destId="{DEF4B95E-128D-47E6-9098-007A57AF2D0D}" srcOrd="1" destOrd="0" parTransId="{6AACEE7E-88A1-4C9A-AA08-17792A08E3BE}" sibTransId="{E6F6B6F9-FC06-4597-90D7-3C868BC937C6}"/>
    <dgm:cxn modelId="{7800AA57-36F8-47ED-8911-5F7DA5E046FB}" type="presOf" srcId="{94B4CEA0-F01F-4D39-89A6-832CF5A96D3E}" destId="{3621D377-F83B-4546-ADEC-7C07DDA5F6D5}" srcOrd="0" destOrd="0" presId="urn:microsoft.com/office/officeart/2018/5/layout/IconCircleLabelList"/>
    <dgm:cxn modelId="{7F6B8D7D-DEC8-4B17-ACDE-4F17B48C1E5E}" srcId="{94B4CEA0-F01F-4D39-89A6-832CF5A96D3E}" destId="{F9FCC479-E92C-4D73-A035-A314F8444D2D}" srcOrd="0" destOrd="0" parTransId="{84918F98-0B8E-449D-80A6-8AB474D9AD5C}" sibTransId="{15F434EB-7B98-403E-848A-4EA626AADFC2}"/>
    <dgm:cxn modelId="{E0708484-35A6-46B6-8037-D48EA0DECC3C}" srcId="{94B4CEA0-F01F-4D39-89A6-832CF5A96D3E}" destId="{099842A1-AB1B-4EAB-8D81-3781D089268B}" srcOrd="2" destOrd="0" parTransId="{BD2F4AF2-53F2-430A-8D23-A328F4612309}" sibTransId="{B7AA7389-A5E0-43C9-B6D1-38FAB8341710}"/>
    <dgm:cxn modelId="{3ED052C9-56C5-4372-8F0D-19B95271C964}" type="presOf" srcId="{F9FCC479-E92C-4D73-A035-A314F8444D2D}" destId="{D66A9DAF-47BF-4063-921F-7DAFC85DDE22}" srcOrd="0" destOrd="0" presId="urn:microsoft.com/office/officeart/2018/5/layout/IconCircleLabelList"/>
    <dgm:cxn modelId="{351810F6-0A32-4766-8D7B-7AF09FC0662B}" type="presOf" srcId="{099842A1-AB1B-4EAB-8D81-3781D089268B}" destId="{1E2A1B20-8685-4B4F-975E-AFF6CF1C3BC1}" srcOrd="0" destOrd="0" presId="urn:microsoft.com/office/officeart/2018/5/layout/IconCircleLabelList"/>
    <dgm:cxn modelId="{A54521FB-A8D9-4663-9998-11878CFE9B46}" type="presParOf" srcId="{3621D377-F83B-4546-ADEC-7C07DDA5F6D5}" destId="{393043BB-DA8D-446A-ACB1-A70451A753D6}" srcOrd="0" destOrd="0" presId="urn:microsoft.com/office/officeart/2018/5/layout/IconCircleLabelList"/>
    <dgm:cxn modelId="{E3C60AB4-1236-4DEF-88B4-665F7D3998B1}" type="presParOf" srcId="{393043BB-DA8D-446A-ACB1-A70451A753D6}" destId="{CD354A86-F76A-4B11-A94C-B87270516A7C}" srcOrd="0" destOrd="0" presId="urn:microsoft.com/office/officeart/2018/5/layout/IconCircleLabelList"/>
    <dgm:cxn modelId="{FA9BF072-1673-4F7A-8E94-F06671BA8BA5}" type="presParOf" srcId="{393043BB-DA8D-446A-ACB1-A70451A753D6}" destId="{44DC3016-AE30-4DA4-8034-0B13D66FF54B}" srcOrd="1" destOrd="0" presId="urn:microsoft.com/office/officeart/2018/5/layout/IconCircleLabelList"/>
    <dgm:cxn modelId="{CC50B77B-8BDC-4898-9F9D-6D7DADA14932}" type="presParOf" srcId="{393043BB-DA8D-446A-ACB1-A70451A753D6}" destId="{18D595B1-A76C-4B87-A04F-6FFE1984F83F}" srcOrd="2" destOrd="0" presId="urn:microsoft.com/office/officeart/2018/5/layout/IconCircleLabelList"/>
    <dgm:cxn modelId="{DCE831F0-F955-419B-A4DC-4980E7FDE880}" type="presParOf" srcId="{393043BB-DA8D-446A-ACB1-A70451A753D6}" destId="{D66A9DAF-47BF-4063-921F-7DAFC85DDE22}" srcOrd="3" destOrd="0" presId="urn:microsoft.com/office/officeart/2018/5/layout/IconCircleLabelList"/>
    <dgm:cxn modelId="{B4141E38-B5BA-485F-B058-2927D4BAD9FA}" type="presParOf" srcId="{3621D377-F83B-4546-ADEC-7C07DDA5F6D5}" destId="{473F9C1E-D71E-4DE9-B7B2-62AB620005A8}" srcOrd="1" destOrd="0" presId="urn:microsoft.com/office/officeart/2018/5/layout/IconCircleLabelList"/>
    <dgm:cxn modelId="{4F200999-1440-4D8A-B962-789C0DB7F799}" type="presParOf" srcId="{3621D377-F83B-4546-ADEC-7C07DDA5F6D5}" destId="{3113F411-EE4A-4DCC-9985-120DFAB0137A}" srcOrd="2" destOrd="0" presId="urn:microsoft.com/office/officeart/2018/5/layout/IconCircleLabelList"/>
    <dgm:cxn modelId="{A36644FD-FBF3-43AB-83E9-806806528175}" type="presParOf" srcId="{3113F411-EE4A-4DCC-9985-120DFAB0137A}" destId="{7121C709-29BE-48CF-BC52-5466A56A88AE}" srcOrd="0" destOrd="0" presId="urn:microsoft.com/office/officeart/2018/5/layout/IconCircleLabelList"/>
    <dgm:cxn modelId="{7F2B7562-92BA-4862-BBD1-F681CD7CF331}" type="presParOf" srcId="{3113F411-EE4A-4DCC-9985-120DFAB0137A}" destId="{D6FA7CAE-F94E-4274-B2E5-6134B857EDF8}" srcOrd="1" destOrd="0" presId="urn:microsoft.com/office/officeart/2018/5/layout/IconCircleLabelList"/>
    <dgm:cxn modelId="{3455B038-8621-433A-A3F1-0A4EC7F259E7}" type="presParOf" srcId="{3113F411-EE4A-4DCC-9985-120DFAB0137A}" destId="{95A5B21D-3262-41E3-A86A-D9FC17272283}" srcOrd="2" destOrd="0" presId="urn:microsoft.com/office/officeart/2018/5/layout/IconCircleLabelList"/>
    <dgm:cxn modelId="{3EE76931-CD78-44C7-AFA8-1F4FB137E8D8}" type="presParOf" srcId="{3113F411-EE4A-4DCC-9985-120DFAB0137A}" destId="{0E181A80-B3A6-4527-85BF-4B9BFB6A0CED}" srcOrd="3" destOrd="0" presId="urn:microsoft.com/office/officeart/2018/5/layout/IconCircleLabelList"/>
    <dgm:cxn modelId="{A820A3A6-D5D5-41AB-A4DD-70C55B33B406}" type="presParOf" srcId="{3621D377-F83B-4546-ADEC-7C07DDA5F6D5}" destId="{2650953F-65CB-4155-82C7-6278BD94D269}" srcOrd="3" destOrd="0" presId="urn:microsoft.com/office/officeart/2018/5/layout/IconCircleLabelList"/>
    <dgm:cxn modelId="{74C6539E-9DD1-43CE-AA57-0E578A720118}" type="presParOf" srcId="{3621D377-F83B-4546-ADEC-7C07DDA5F6D5}" destId="{435539ED-AAB5-48AA-89C9-94E41EDCEF09}" srcOrd="4" destOrd="0" presId="urn:microsoft.com/office/officeart/2018/5/layout/IconCircleLabelList"/>
    <dgm:cxn modelId="{93A6CE4C-D167-491B-9F5F-8283F575369D}" type="presParOf" srcId="{435539ED-AAB5-48AA-89C9-94E41EDCEF09}" destId="{CADFF88D-17AA-4246-8437-3DE17443CB01}" srcOrd="0" destOrd="0" presId="urn:microsoft.com/office/officeart/2018/5/layout/IconCircleLabelList"/>
    <dgm:cxn modelId="{F5338802-F4D4-4D4F-BF5C-7B307DFE2C01}" type="presParOf" srcId="{435539ED-AAB5-48AA-89C9-94E41EDCEF09}" destId="{46C51C38-CD83-4BD4-A847-04E356BE296A}" srcOrd="1" destOrd="0" presId="urn:microsoft.com/office/officeart/2018/5/layout/IconCircleLabelList"/>
    <dgm:cxn modelId="{273AD777-6CDB-4011-B6ED-AEB554BCB025}" type="presParOf" srcId="{435539ED-AAB5-48AA-89C9-94E41EDCEF09}" destId="{1471856A-A071-4E0C-BAAE-BADACBA3C41D}" srcOrd="2" destOrd="0" presId="urn:microsoft.com/office/officeart/2018/5/layout/IconCircleLabelList"/>
    <dgm:cxn modelId="{AF8CF230-A62A-47D3-A05A-415495D1EEC9}" type="presParOf" srcId="{435539ED-AAB5-48AA-89C9-94E41EDCEF09}" destId="{1E2A1B20-8685-4B4F-975E-AFF6CF1C3BC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72580A-491A-48A1-B36B-3D3F8C0A69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FC03BEC-0E95-46EB-9F3D-EFA0533EAE64}">
      <dgm:prSet/>
      <dgm:spPr/>
      <dgm:t>
        <a:bodyPr/>
        <a:lstStyle/>
        <a:p>
          <a:r>
            <a:rPr lang="en-US" dirty="0"/>
            <a:t>TLV Request Form </a:t>
          </a:r>
        </a:p>
        <a:p>
          <a:r>
            <a:rPr lang="en-US" dirty="0">
              <a:hlinkClick xmlns:r="http://schemas.openxmlformats.org/officeDocument/2006/relationships" r:id="rId1"/>
            </a:rPr>
            <a:t>https://www.nmdfa.state.nm.us/wp-content/uploads/2026/05/Terminal-Leave-Request-Form.docx</a:t>
          </a:r>
          <a:r>
            <a:rPr lang="en-US" dirty="0"/>
            <a:t> </a:t>
          </a:r>
        </a:p>
      </dgm:t>
    </dgm:pt>
    <dgm:pt modelId="{6010F337-4411-42CA-935D-F14BC7E22EE3}" type="parTrans" cxnId="{37342414-450F-452D-8B9A-CF348DF0269E}">
      <dgm:prSet/>
      <dgm:spPr/>
      <dgm:t>
        <a:bodyPr/>
        <a:lstStyle/>
        <a:p>
          <a:endParaRPr lang="en-US"/>
        </a:p>
      </dgm:t>
    </dgm:pt>
    <dgm:pt modelId="{E45D416F-D9F4-4630-AFFB-EC65C3684FD6}" type="sibTrans" cxnId="{37342414-450F-452D-8B9A-CF348DF0269E}">
      <dgm:prSet/>
      <dgm:spPr/>
      <dgm:t>
        <a:bodyPr/>
        <a:lstStyle/>
        <a:p>
          <a:endParaRPr lang="en-US"/>
        </a:p>
      </dgm:t>
    </dgm:pt>
    <dgm:pt modelId="{E7AC1085-95E1-4CB9-B968-642DB61CA699}">
      <dgm:prSet/>
      <dgm:spPr/>
      <dgm:t>
        <a:bodyPr/>
        <a:lstStyle/>
        <a:p>
          <a:r>
            <a:rPr lang="en-US" dirty="0"/>
            <a:t>TLV Report </a:t>
          </a:r>
        </a:p>
      </dgm:t>
    </dgm:pt>
    <dgm:pt modelId="{85ABA9A1-A04C-4797-9234-9C733E023FE1}" type="parTrans" cxnId="{CEFE17B0-5C90-4B07-8B31-B0664F9D00C6}">
      <dgm:prSet/>
      <dgm:spPr/>
      <dgm:t>
        <a:bodyPr/>
        <a:lstStyle/>
        <a:p>
          <a:endParaRPr lang="en-US"/>
        </a:p>
      </dgm:t>
    </dgm:pt>
    <dgm:pt modelId="{B6E980F3-AF3B-4E8F-A56C-E7E2B4DE11A1}" type="sibTrans" cxnId="{CEFE17B0-5C90-4B07-8B31-B0664F9D00C6}">
      <dgm:prSet/>
      <dgm:spPr/>
      <dgm:t>
        <a:bodyPr/>
        <a:lstStyle/>
        <a:p>
          <a:endParaRPr lang="en-US"/>
        </a:p>
      </dgm:t>
    </dgm:pt>
    <dgm:pt modelId="{A31F7C6E-D862-4474-A3D0-F1A1D14EB8A7}">
      <dgm:prSet/>
      <dgm:spPr/>
      <dgm:t>
        <a:bodyPr/>
        <a:lstStyle/>
        <a:p>
          <a:r>
            <a:rPr lang="en-US" dirty="0"/>
            <a:t>Accrual Worksheet</a:t>
          </a:r>
        </a:p>
      </dgm:t>
    </dgm:pt>
    <dgm:pt modelId="{9A942C4C-5D60-4986-A247-D1D9B6E69E81}" type="parTrans" cxnId="{C8B3ADC0-AE7C-4E25-82BB-3BD0F9DAE38E}">
      <dgm:prSet/>
      <dgm:spPr/>
      <dgm:t>
        <a:bodyPr/>
        <a:lstStyle/>
        <a:p>
          <a:endParaRPr lang="en-US"/>
        </a:p>
      </dgm:t>
    </dgm:pt>
    <dgm:pt modelId="{597AA45A-FD5F-443B-BB4C-6A9815768CCB}" type="sibTrans" cxnId="{C8B3ADC0-AE7C-4E25-82BB-3BD0F9DAE38E}">
      <dgm:prSet/>
      <dgm:spPr/>
      <dgm:t>
        <a:bodyPr/>
        <a:lstStyle/>
        <a:p>
          <a:endParaRPr lang="en-US"/>
        </a:p>
      </dgm:t>
    </dgm:pt>
    <dgm:pt modelId="{BD59D771-2023-483E-A7A7-56FEAAFF8603}">
      <dgm:prSet/>
      <dgm:spPr/>
      <dgm:t>
        <a:bodyPr/>
        <a:lstStyle/>
        <a:p>
          <a:r>
            <a:rPr lang="en-US" dirty="0"/>
            <a:t>Manual Warrant Form (via FSS) </a:t>
          </a:r>
          <a:r>
            <a:rPr lang="en-US" dirty="0">
              <a:hlinkClick xmlns:r="http://schemas.openxmlformats.org/officeDocument/2006/relationships" r:id="rId2"/>
            </a:rPr>
            <a:t>https://www.nmdfa.state.nm.us/wp-content/uploads/2026/05/Manual-Payroll-Warrant-Request-Form.docx</a:t>
          </a:r>
          <a:r>
            <a:rPr lang="en-US" dirty="0"/>
            <a:t> </a:t>
          </a:r>
        </a:p>
      </dgm:t>
    </dgm:pt>
    <dgm:pt modelId="{6BB804B6-9476-4658-80B1-562F112A209C}" type="parTrans" cxnId="{5988FECF-84D4-4D67-A20E-F9AF56D1981A}">
      <dgm:prSet/>
      <dgm:spPr/>
      <dgm:t>
        <a:bodyPr/>
        <a:lstStyle/>
        <a:p>
          <a:endParaRPr lang="en-US"/>
        </a:p>
      </dgm:t>
    </dgm:pt>
    <dgm:pt modelId="{5093DE3C-8314-4942-9D79-B4E22936517F}" type="sibTrans" cxnId="{5988FECF-84D4-4D67-A20E-F9AF56D1981A}">
      <dgm:prSet/>
      <dgm:spPr/>
      <dgm:t>
        <a:bodyPr/>
        <a:lstStyle/>
        <a:p>
          <a:endParaRPr lang="en-US"/>
        </a:p>
      </dgm:t>
    </dgm:pt>
    <dgm:pt modelId="{1D269CCF-A1E2-4F63-987A-B583083ADB6D}">
      <dgm:prSet/>
      <dgm:spPr/>
      <dgm:t>
        <a:bodyPr/>
        <a:lstStyle/>
        <a:p>
          <a:r>
            <a:rPr lang="en-US" dirty="0"/>
            <a:t>Query Report: NMS_TL_PAYTM_OUTSTANDING_EE</a:t>
          </a:r>
        </a:p>
      </dgm:t>
    </dgm:pt>
    <dgm:pt modelId="{E049D984-DE11-44FB-8E82-5F2B3B69DF44}" type="parTrans" cxnId="{02EEC634-E55B-44A0-BBBD-162B10BB4AFD}">
      <dgm:prSet/>
      <dgm:spPr/>
      <dgm:t>
        <a:bodyPr/>
        <a:lstStyle/>
        <a:p>
          <a:endParaRPr lang="en-US"/>
        </a:p>
      </dgm:t>
    </dgm:pt>
    <dgm:pt modelId="{27215D26-822E-48C2-884A-6C04378F510A}" type="sibTrans" cxnId="{02EEC634-E55B-44A0-BBBD-162B10BB4AFD}">
      <dgm:prSet/>
      <dgm:spPr/>
      <dgm:t>
        <a:bodyPr/>
        <a:lstStyle/>
        <a:p>
          <a:endParaRPr lang="en-US"/>
        </a:p>
      </dgm:t>
    </dgm:pt>
    <dgm:pt modelId="{4955606A-AFBF-40A3-B9B8-CBB87E89485E}">
      <dgm:prSet/>
      <dgm:spPr/>
      <dgm:t>
        <a:bodyPr/>
        <a:lstStyle/>
        <a:p>
          <a:r>
            <a:rPr lang="en-US" dirty="0"/>
            <a:t>Documentation must be complete, accurate, and uploaded with the final pay request. </a:t>
          </a:r>
        </a:p>
      </dgm:t>
    </dgm:pt>
    <dgm:pt modelId="{99AB1FB6-9261-4B86-9D11-DA1351E77A79}" type="parTrans" cxnId="{DF8F2EDD-2990-4453-A69C-3B16FE15B22E}">
      <dgm:prSet/>
      <dgm:spPr/>
      <dgm:t>
        <a:bodyPr/>
        <a:lstStyle/>
        <a:p>
          <a:endParaRPr lang="en-US"/>
        </a:p>
      </dgm:t>
    </dgm:pt>
    <dgm:pt modelId="{D385F842-BE7A-464D-9558-A768A743C4EA}" type="sibTrans" cxnId="{DF8F2EDD-2990-4453-A69C-3B16FE15B22E}">
      <dgm:prSet/>
      <dgm:spPr/>
      <dgm:t>
        <a:bodyPr/>
        <a:lstStyle/>
        <a:p>
          <a:endParaRPr lang="en-US"/>
        </a:p>
      </dgm:t>
    </dgm:pt>
    <dgm:pt modelId="{3EF3BB46-AF5B-4F8E-95D4-D5E587C47C4A}" type="pres">
      <dgm:prSet presAssocID="{5572580A-491A-48A1-B36B-3D3F8C0A69D0}" presName="diagram" presStyleCnt="0">
        <dgm:presLayoutVars>
          <dgm:dir/>
          <dgm:resizeHandles val="exact"/>
        </dgm:presLayoutVars>
      </dgm:prSet>
      <dgm:spPr/>
    </dgm:pt>
    <dgm:pt modelId="{BE6C35DE-D399-45B6-8269-89528312CEE9}" type="pres">
      <dgm:prSet presAssocID="{9FC03BEC-0E95-46EB-9F3D-EFA0533EAE64}" presName="node" presStyleLbl="node1" presStyleIdx="0" presStyleCnt="6">
        <dgm:presLayoutVars>
          <dgm:bulletEnabled val="1"/>
        </dgm:presLayoutVars>
      </dgm:prSet>
      <dgm:spPr/>
    </dgm:pt>
    <dgm:pt modelId="{7A689521-D23D-48A2-8C92-791A2873D6E2}" type="pres">
      <dgm:prSet presAssocID="{E45D416F-D9F4-4630-AFFB-EC65C3684FD6}" presName="sibTrans" presStyleCnt="0"/>
      <dgm:spPr/>
    </dgm:pt>
    <dgm:pt modelId="{221D4E5E-5F40-4B4D-B0BB-C4EEE54D1A17}" type="pres">
      <dgm:prSet presAssocID="{E7AC1085-95E1-4CB9-B968-642DB61CA699}" presName="node" presStyleLbl="node1" presStyleIdx="1" presStyleCnt="6">
        <dgm:presLayoutVars>
          <dgm:bulletEnabled val="1"/>
        </dgm:presLayoutVars>
      </dgm:prSet>
      <dgm:spPr/>
    </dgm:pt>
    <dgm:pt modelId="{BD7C4158-FABC-4762-922A-FB92F3473A23}" type="pres">
      <dgm:prSet presAssocID="{B6E980F3-AF3B-4E8F-A56C-E7E2B4DE11A1}" presName="sibTrans" presStyleCnt="0"/>
      <dgm:spPr/>
    </dgm:pt>
    <dgm:pt modelId="{CF39BFB1-2DCF-47C1-A794-1007769C6CB0}" type="pres">
      <dgm:prSet presAssocID="{A31F7C6E-D862-4474-A3D0-F1A1D14EB8A7}" presName="node" presStyleLbl="node1" presStyleIdx="2" presStyleCnt="6">
        <dgm:presLayoutVars>
          <dgm:bulletEnabled val="1"/>
        </dgm:presLayoutVars>
      </dgm:prSet>
      <dgm:spPr/>
    </dgm:pt>
    <dgm:pt modelId="{92C13CB5-4BA9-483B-ABF7-A0BA0DC93CC6}" type="pres">
      <dgm:prSet presAssocID="{597AA45A-FD5F-443B-BB4C-6A9815768CCB}" presName="sibTrans" presStyleCnt="0"/>
      <dgm:spPr/>
    </dgm:pt>
    <dgm:pt modelId="{2608621F-485C-4AE6-AF8C-97B43122F3E8}" type="pres">
      <dgm:prSet presAssocID="{BD59D771-2023-483E-A7A7-56FEAAFF8603}" presName="node" presStyleLbl="node1" presStyleIdx="3" presStyleCnt="6">
        <dgm:presLayoutVars>
          <dgm:bulletEnabled val="1"/>
        </dgm:presLayoutVars>
      </dgm:prSet>
      <dgm:spPr/>
    </dgm:pt>
    <dgm:pt modelId="{6A8D6A9E-63EC-4460-B26D-041F2D0910E3}" type="pres">
      <dgm:prSet presAssocID="{5093DE3C-8314-4942-9D79-B4E22936517F}" presName="sibTrans" presStyleCnt="0"/>
      <dgm:spPr/>
    </dgm:pt>
    <dgm:pt modelId="{1547A846-B60C-4811-8528-23CF12826383}" type="pres">
      <dgm:prSet presAssocID="{1D269CCF-A1E2-4F63-987A-B583083ADB6D}" presName="node" presStyleLbl="node1" presStyleIdx="4" presStyleCnt="6">
        <dgm:presLayoutVars>
          <dgm:bulletEnabled val="1"/>
        </dgm:presLayoutVars>
      </dgm:prSet>
      <dgm:spPr/>
    </dgm:pt>
    <dgm:pt modelId="{77750530-ABEB-489D-B961-8B0D5FB393B2}" type="pres">
      <dgm:prSet presAssocID="{27215D26-822E-48C2-884A-6C04378F510A}" presName="sibTrans" presStyleCnt="0"/>
      <dgm:spPr/>
    </dgm:pt>
    <dgm:pt modelId="{964BB825-CB8B-49D3-8FFE-9D1A72ABBF12}" type="pres">
      <dgm:prSet presAssocID="{4955606A-AFBF-40A3-B9B8-CBB87E89485E}" presName="node" presStyleLbl="node1" presStyleIdx="5" presStyleCnt="6">
        <dgm:presLayoutVars>
          <dgm:bulletEnabled val="1"/>
        </dgm:presLayoutVars>
      </dgm:prSet>
      <dgm:spPr/>
    </dgm:pt>
  </dgm:ptLst>
  <dgm:cxnLst>
    <dgm:cxn modelId="{37342414-450F-452D-8B9A-CF348DF0269E}" srcId="{5572580A-491A-48A1-B36B-3D3F8C0A69D0}" destId="{9FC03BEC-0E95-46EB-9F3D-EFA0533EAE64}" srcOrd="0" destOrd="0" parTransId="{6010F337-4411-42CA-935D-F14BC7E22EE3}" sibTransId="{E45D416F-D9F4-4630-AFFB-EC65C3684FD6}"/>
    <dgm:cxn modelId="{02EEC634-E55B-44A0-BBBD-162B10BB4AFD}" srcId="{5572580A-491A-48A1-B36B-3D3F8C0A69D0}" destId="{1D269CCF-A1E2-4F63-987A-B583083ADB6D}" srcOrd="4" destOrd="0" parTransId="{E049D984-DE11-44FB-8E82-5F2B3B69DF44}" sibTransId="{27215D26-822E-48C2-884A-6C04378F510A}"/>
    <dgm:cxn modelId="{9E01C13F-3108-4146-AF87-529300DA47EE}" type="presOf" srcId="{9FC03BEC-0E95-46EB-9F3D-EFA0533EAE64}" destId="{BE6C35DE-D399-45B6-8269-89528312CEE9}" srcOrd="0" destOrd="0" presId="urn:microsoft.com/office/officeart/2005/8/layout/default"/>
    <dgm:cxn modelId="{155E557B-22E3-434B-A451-340FAECFDE91}" type="presOf" srcId="{A31F7C6E-D862-4474-A3D0-F1A1D14EB8A7}" destId="{CF39BFB1-2DCF-47C1-A794-1007769C6CB0}" srcOrd="0" destOrd="0" presId="urn:microsoft.com/office/officeart/2005/8/layout/default"/>
    <dgm:cxn modelId="{CEFE17B0-5C90-4B07-8B31-B0664F9D00C6}" srcId="{5572580A-491A-48A1-B36B-3D3F8C0A69D0}" destId="{E7AC1085-95E1-4CB9-B968-642DB61CA699}" srcOrd="1" destOrd="0" parTransId="{85ABA9A1-A04C-4797-9234-9C733E023FE1}" sibTransId="{B6E980F3-AF3B-4E8F-A56C-E7E2B4DE11A1}"/>
    <dgm:cxn modelId="{361DE1B0-4E8B-4E03-9E0D-3395C0172C86}" type="presOf" srcId="{4955606A-AFBF-40A3-B9B8-CBB87E89485E}" destId="{964BB825-CB8B-49D3-8FFE-9D1A72ABBF12}" srcOrd="0" destOrd="0" presId="urn:microsoft.com/office/officeart/2005/8/layout/default"/>
    <dgm:cxn modelId="{3FDAFCBC-7BE1-46A8-9885-0673B526F0B4}" type="presOf" srcId="{5572580A-491A-48A1-B36B-3D3F8C0A69D0}" destId="{3EF3BB46-AF5B-4F8E-95D4-D5E587C47C4A}" srcOrd="0" destOrd="0" presId="urn:microsoft.com/office/officeart/2005/8/layout/default"/>
    <dgm:cxn modelId="{C8B3ADC0-AE7C-4E25-82BB-3BD0F9DAE38E}" srcId="{5572580A-491A-48A1-B36B-3D3F8C0A69D0}" destId="{A31F7C6E-D862-4474-A3D0-F1A1D14EB8A7}" srcOrd="2" destOrd="0" parTransId="{9A942C4C-5D60-4986-A247-D1D9B6E69E81}" sibTransId="{597AA45A-FD5F-443B-BB4C-6A9815768CCB}"/>
    <dgm:cxn modelId="{7E5D4DCA-A476-4C53-B4BA-B2C08FF230EF}" type="presOf" srcId="{BD59D771-2023-483E-A7A7-56FEAAFF8603}" destId="{2608621F-485C-4AE6-AF8C-97B43122F3E8}" srcOrd="0" destOrd="0" presId="urn:microsoft.com/office/officeart/2005/8/layout/default"/>
    <dgm:cxn modelId="{5988FECF-84D4-4D67-A20E-F9AF56D1981A}" srcId="{5572580A-491A-48A1-B36B-3D3F8C0A69D0}" destId="{BD59D771-2023-483E-A7A7-56FEAAFF8603}" srcOrd="3" destOrd="0" parTransId="{6BB804B6-9476-4658-80B1-562F112A209C}" sibTransId="{5093DE3C-8314-4942-9D79-B4E22936517F}"/>
    <dgm:cxn modelId="{DF8F2EDD-2990-4453-A69C-3B16FE15B22E}" srcId="{5572580A-491A-48A1-B36B-3D3F8C0A69D0}" destId="{4955606A-AFBF-40A3-B9B8-CBB87E89485E}" srcOrd="5" destOrd="0" parTransId="{99AB1FB6-9261-4B86-9D11-DA1351E77A79}" sibTransId="{D385F842-BE7A-464D-9558-A768A743C4EA}"/>
    <dgm:cxn modelId="{D43ECBE5-1B8E-40F2-AAE6-186D35A1B65F}" type="presOf" srcId="{1D269CCF-A1E2-4F63-987A-B583083ADB6D}" destId="{1547A846-B60C-4811-8528-23CF12826383}" srcOrd="0" destOrd="0" presId="urn:microsoft.com/office/officeart/2005/8/layout/default"/>
    <dgm:cxn modelId="{97CFADEB-DC09-4B76-8F41-84EA7D511AEA}" type="presOf" srcId="{E7AC1085-95E1-4CB9-B968-642DB61CA699}" destId="{221D4E5E-5F40-4B4D-B0BB-C4EEE54D1A17}" srcOrd="0" destOrd="0" presId="urn:microsoft.com/office/officeart/2005/8/layout/default"/>
    <dgm:cxn modelId="{A119EA1F-DBA9-490E-A070-F75053CCC586}" type="presParOf" srcId="{3EF3BB46-AF5B-4F8E-95D4-D5E587C47C4A}" destId="{BE6C35DE-D399-45B6-8269-89528312CEE9}" srcOrd="0" destOrd="0" presId="urn:microsoft.com/office/officeart/2005/8/layout/default"/>
    <dgm:cxn modelId="{9E33FEA9-85DA-438D-A9A0-15F8F8341A27}" type="presParOf" srcId="{3EF3BB46-AF5B-4F8E-95D4-D5E587C47C4A}" destId="{7A689521-D23D-48A2-8C92-791A2873D6E2}" srcOrd="1" destOrd="0" presId="urn:microsoft.com/office/officeart/2005/8/layout/default"/>
    <dgm:cxn modelId="{699D51F9-DB9F-4707-BF1B-2EDBBAF08FDD}" type="presParOf" srcId="{3EF3BB46-AF5B-4F8E-95D4-D5E587C47C4A}" destId="{221D4E5E-5F40-4B4D-B0BB-C4EEE54D1A17}" srcOrd="2" destOrd="0" presId="urn:microsoft.com/office/officeart/2005/8/layout/default"/>
    <dgm:cxn modelId="{C8D6EC05-550D-433D-98D0-1103B3F823A7}" type="presParOf" srcId="{3EF3BB46-AF5B-4F8E-95D4-D5E587C47C4A}" destId="{BD7C4158-FABC-4762-922A-FB92F3473A23}" srcOrd="3" destOrd="0" presId="urn:microsoft.com/office/officeart/2005/8/layout/default"/>
    <dgm:cxn modelId="{8D97825F-1262-4438-AEC8-64FD4A3DC8B4}" type="presParOf" srcId="{3EF3BB46-AF5B-4F8E-95D4-D5E587C47C4A}" destId="{CF39BFB1-2DCF-47C1-A794-1007769C6CB0}" srcOrd="4" destOrd="0" presId="urn:microsoft.com/office/officeart/2005/8/layout/default"/>
    <dgm:cxn modelId="{3995296F-9879-4C41-AF85-99D60DA84841}" type="presParOf" srcId="{3EF3BB46-AF5B-4F8E-95D4-D5E587C47C4A}" destId="{92C13CB5-4BA9-483B-ABF7-A0BA0DC93CC6}" srcOrd="5" destOrd="0" presId="urn:microsoft.com/office/officeart/2005/8/layout/default"/>
    <dgm:cxn modelId="{81AA6030-0912-46D9-98C6-812ECE5CD4A6}" type="presParOf" srcId="{3EF3BB46-AF5B-4F8E-95D4-D5E587C47C4A}" destId="{2608621F-485C-4AE6-AF8C-97B43122F3E8}" srcOrd="6" destOrd="0" presId="urn:microsoft.com/office/officeart/2005/8/layout/default"/>
    <dgm:cxn modelId="{E60F9CE3-0D85-41BB-BA15-6E2D88D6F1CC}" type="presParOf" srcId="{3EF3BB46-AF5B-4F8E-95D4-D5E587C47C4A}" destId="{6A8D6A9E-63EC-4460-B26D-041F2D0910E3}" srcOrd="7" destOrd="0" presId="urn:microsoft.com/office/officeart/2005/8/layout/default"/>
    <dgm:cxn modelId="{26BF6987-953B-4E3F-B9E8-E6DDD1987244}" type="presParOf" srcId="{3EF3BB46-AF5B-4F8E-95D4-D5E587C47C4A}" destId="{1547A846-B60C-4811-8528-23CF12826383}" srcOrd="8" destOrd="0" presId="urn:microsoft.com/office/officeart/2005/8/layout/default"/>
    <dgm:cxn modelId="{51617771-DF08-44E0-BBB0-04367ED3CCDC}" type="presParOf" srcId="{3EF3BB46-AF5B-4F8E-95D4-D5E587C47C4A}" destId="{77750530-ABEB-489D-B961-8B0D5FB393B2}" srcOrd="9" destOrd="0" presId="urn:microsoft.com/office/officeart/2005/8/layout/default"/>
    <dgm:cxn modelId="{78523101-8B51-4C1F-993E-6E92EA75B494}" type="presParOf" srcId="{3EF3BB46-AF5B-4F8E-95D4-D5E587C47C4A}" destId="{964BB825-CB8B-49D3-8FFE-9D1A72ABBF1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C065AA-DE25-426D-AC39-0B32E861F0BC}"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0057FE99-3FC1-4D56-9693-ED4142BBAD2B}">
      <dgm:prSet/>
      <dgm:spPr/>
      <dgm:t>
        <a:bodyPr/>
        <a:lstStyle/>
        <a:p>
          <a:r>
            <a:rPr lang="en-US" dirty="0"/>
            <a:t>Demand for Immediate Pay – Pay Due Immediately</a:t>
          </a:r>
        </a:p>
      </dgm:t>
    </dgm:pt>
    <dgm:pt modelId="{BA3B2DCD-2930-4BAF-A990-43036D2E9D48}" type="parTrans" cxnId="{4C071D7F-1230-41EE-A386-ADEE7E46889D}">
      <dgm:prSet/>
      <dgm:spPr/>
      <dgm:t>
        <a:bodyPr/>
        <a:lstStyle/>
        <a:p>
          <a:endParaRPr lang="en-US"/>
        </a:p>
      </dgm:t>
    </dgm:pt>
    <dgm:pt modelId="{29729EDB-5ECF-44B4-A452-E68FEB716474}" type="sibTrans" cxnId="{4C071D7F-1230-41EE-A386-ADEE7E46889D}">
      <dgm:prSet/>
      <dgm:spPr/>
      <dgm:t>
        <a:bodyPr/>
        <a:lstStyle/>
        <a:p>
          <a:endParaRPr lang="en-US"/>
        </a:p>
      </dgm:t>
    </dgm:pt>
    <dgm:pt modelId="{EFAA522E-2C36-46F2-A957-F25F935874D5}">
      <dgm:prSet/>
      <dgm:spPr/>
      <dgm:t>
        <a:bodyPr/>
        <a:lstStyle/>
        <a:p>
          <a:r>
            <a:rPr lang="en-US"/>
            <a:t>No Demand – Pay Within 5 Calendar Days</a:t>
          </a:r>
        </a:p>
      </dgm:t>
    </dgm:pt>
    <dgm:pt modelId="{03DA825B-EF52-4BA1-A841-4B8B256E7106}" type="parTrans" cxnId="{E8C72F56-C86D-417C-BDDB-99C257D57627}">
      <dgm:prSet/>
      <dgm:spPr/>
      <dgm:t>
        <a:bodyPr/>
        <a:lstStyle/>
        <a:p>
          <a:endParaRPr lang="en-US"/>
        </a:p>
      </dgm:t>
    </dgm:pt>
    <dgm:pt modelId="{B71EF4A2-F5A4-4B88-8746-7253258C9454}" type="sibTrans" cxnId="{E8C72F56-C86D-417C-BDDB-99C257D57627}">
      <dgm:prSet/>
      <dgm:spPr/>
      <dgm:t>
        <a:bodyPr/>
        <a:lstStyle/>
        <a:p>
          <a:endParaRPr lang="en-US"/>
        </a:p>
      </dgm:t>
    </dgm:pt>
    <dgm:pt modelId="{B6C26E34-FD37-4F0F-8F4D-21EE65DE638E}" type="pres">
      <dgm:prSet presAssocID="{09C065AA-DE25-426D-AC39-0B32E861F0BC}" presName="diagram" presStyleCnt="0">
        <dgm:presLayoutVars>
          <dgm:chPref val="1"/>
          <dgm:dir/>
          <dgm:animOne val="branch"/>
          <dgm:animLvl val="lvl"/>
          <dgm:resizeHandles/>
        </dgm:presLayoutVars>
      </dgm:prSet>
      <dgm:spPr/>
    </dgm:pt>
    <dgm:pt modelId="{7BF8C465-2164-4749-BB36-06F3D564EBB8}" type="pres">
      <dgm:prSet presAssocID="{0057FE99-3FC1-4D56-9693-ED4142BBAD2B}" presName="root" presStyleCnt="0"/>
      <dgm:spPr/>
    </dgm:pt>
    <dgm:pt modelId="{02E082CD-8184-4067-BF15-6A3502E06277}" type="pres">
      <dgm:prSet presAssocID="{0057FE99-3FC1-4D56-9693-ED4142BBAD2B}" presName="rootComposite" presStyleCnt="0"/>
      <dgm:spPr/>
    </dgm:pt>
    <dgm:pt modelId="{1F1400C0-4515-4EB0-B3C9-776C3A27AA12}" type="pres">
      <dgm:prSet presAssocID="{0057FE99-3FC1-4D56-9693-ED4142BBAD2B}" presName="rootText" presStyleLbl="node1" presStyleIdx="0" presStyleCnt="2"/>
      <dgm:spPr/>
    </dgm:pt>
    <dgm:pt modelId="{5EA000B0-4500-4A18-926C-3E22AA368F67}" type="pres">
      <dgm:prSet presAssocID="{0057FE99-3FC1-4D56-9693-ED4142BBAD2B}" presName="rootConnector" presStyleLbl="node1" presStyleIdx="0" presStyleCnt="2"/>
      <dgm:spPr/>
    </dgm:pt>
    <dgm:pt modelId="{4CDE81A7-A2F8-44F6-A304-6C18CAAAC044}" type="pres">
      <dgm:prSet presAssocID="{0057FE99-3FC1-4D56-9693-ED4142BBAD2B}" presName="childShape" presStyleCnt="0"/>
      <dgm:spPr/>
    </dgm:pt>
    <dgm:pt modelId="{63F088AB-8C70-47E2-9D33-C4E4FB560FB9}" type="pres">
      <dgm:prSet presAssocID="{EFAA522E-2C36-46F2-A957-F25F935874D5}" presName="root" presStyleCnt="0"/>
      <dgm:spPr/>
    </dgm:pt>
    <dgm:pt modelId="{ECBEE9AB-CC3E-4161-AAD0-123F078E890C}" type="pres">
      <dgm:prSet presAssocID="{EFAA522E-2C36-46F2-A957-F25F935874D5}" presName="rootComposite" presStyleCnt="0"/>
      <dgm:spPr/>
    </dgm:pt>
    <dgm:pt modelId="{F7393C42-32F5-44A7-A18B-74D9CA352866}" type="pres">
      <dgm:prSet presAssocID="{EFAA522E-2C36-46F2-A957-F25F935874D5}" presName="rootText" presStyleLbl="node1" presStyleIdx="1" presStyleCnt="2"/>
      <dgm:spPr/>
    </dgm:pt>
    <dgm:pt modelId="{B0CA2548-E3CC-4D18-AF45-47CB7629FB11}" type="pres">
      <dgm:prSet presAssocID="{EFAA522E-2C36-46F2-A957-F25F935874D5}" presName="rootConnector" presStyleLbl="node1" presStyleIdx="1" presStyleCnt="2"/>
      <dgm:spPr/>
    </dgm:pt>
    <dgm:pt modelId="{BF0EF12F-D644-4852-A2AC-1E65DE137038}" type="pres">
      <dgm:prSet presAssocID="{EFAA522E-2C36-46F2-A957-F25F935874D5}" presName="childShape" presStyleCnt="0"/>
      <dgm:spPr/>
    </dgm:pt>
  </dgm:ptLst>
  <dgm:cxnLst>
    <dgm:cxn modelId="{E1B99A23-7BA7-4B77-8ABE-6306AA0EA648}" type="presOf" srcId="{09C065AA-DE25-426D-AC39-0B32E861F0BC}" destId="{B6C26E34-FD37-4F0F-8F4D-21EE65DE638E}" srcOrd="0" destOrd="0" presId="urn:microsoft.com/office/officeart/2005/8/layout/hierarchy3"/>
    <dgm:cxn modelId="{596BF52D-DD01-47FE-9A45-0627166741D8}" type="presOf" srcId="{EFAA522E-2C36-46F2-A957-F25F935874D5}" destId="{B0CA2548-E3CC-4D18-AF45-47CB7629FB11}" srcOrd="1" destOrd="0" presId="urn:microsoft.com/office/officeart/2005/8/layout/hierarchy3"/>
    <dgm:cxn modelId="{5F2F9972-3964-4294-BE13-B53342F9420B}" type="presOf" srcId="{0057FE99-3FC1-4D56-9693-ED4142BBAD2B}" destId="{5EA000B0-4500-4A18-926C-3E22AA368F67}" srcOrd="1" destOrd="0" presId="urn:microsoft.com/office/officeart/2005/8/layout/hierarchy3"/>
    <dgm:cxn modelId="{E8C72F56-C86D-417C-BDDB-99C257D57627}" srcId="{09C065AA-DE25-426D-AC39-0B32E861F0BC}" destId="{EFAA522E-2C36-46F2-A957-F25F935874D5}" srcOrd="1" destOrd="0" parTransId="{03DA825B-EF52-4BA1-A841-4B8B256E7106}" sibTransId="{B71EF4A2-F5A4-4B88-8746-7253258C9454}"/>
    <dgm:cxn modelId="{4C071D7F-1230-41EE-A386-ADEE7E46889D}" srcId="{09C065AA-DE25-426D-AC39-0B32E861F0BC}" destId="{0057FE99-3FC1-4D56-9693-ED4142BBAD2B}" srcOrd="0" destOrd="0" parTransId="{BA3B2DCD-2930-4BAF-A990-43036D2E9D48}" sibTransId="{29729EDB-5ECF-44B4-A452-E68FEB716474}"/>
    <dgm:cxn modelId="{A94350AF-1219-49C8-A14E-F35B86F3F553}" type="presOf" srcId="{0057FE99-3FC1-4D56-9693-ED4142BBAD2B}" destId="{1F1400C0-4515-4EB0-B3C9-776C3A27AA12}" srcOrd="0" destOrd="0" presId="urn:microsoft.com/office/officeart/2005/8/layout/hierarchy3"/>
    <dgm:cxn modelId="{9747EFB1-EB92-4E60-B138-371896866101}" type="presOf" srcId="{EFAA522E-2C36-46F2-A957-F25F935874D5}" destId="{F7393C42-32F5-44A7-A18B-74D9CA352866}" srcOrd="0" destOrd="0" presId="urn:microsoft.com/office/officeart/2005/8/layout/hierarchy3"/>
    <dgm:cxn modelId="{F699647F-21F7-4C16-8853-444A597273C2}" type="presParOf" srcId="{B6C26E34-FD37-4F0F-8F4D-21EE65DE638E}" destId="{7BF8C465-2164-4749-BB36-06F3D564EBB8}" srcOrd="0" destOrd="0" presId="urn:microsoft.com/office/officeart/2005/8/layout/hierarchy3"/>
    <dgm:cxn modelId="{A379DC39-9F38-4B37-A8C8-0D411E9D394A}" type="presParOf" srcId="{7BF8C465-2164-4749-BB36-06F3D564EBB8}" destId="{02E082CD-8184-4067-BF15-6A3502E06277}" srcOrd="0" destOrd="0" presId="urn:microsoft.com/office/officeart/2005/8/layout/hierarchy3"/>
    <dgm:cxn modelId="{EF17C673-BEA3-4E36-B00E-5B919A76B424}" type="presParOf" srcId="{02E082CD-8184-4067-BF15-6A3502E06277}" destId="{1F1400C0-4515-4EB0-B3C9-776C3A27AA12}" srcOrd="0" destOrd="0" presId="urn:microsoft.com/office/officeart/2005/8/layout/hierarchy3"/>
    <dgm:cxn modelId="{1AE35BBF-4E11-48BA-A0E1-4A6C36D9FCB4}" type="presParOf" srcId="{02E082CD-8184-4067-BF15-6A3502E06277}" destId="{5EA000B0-4500-4A18-926C-3E22AA368F67}" srcOrd="1" destOrd="0" presId="urn:microsoft.com/office/officeart/2005/8/layout/hierarchy3"/>
    <dgm:cxn modelId="{EB21CE42-8215-48B2-9238-1888AF35E688}" type="presParOf" srcId="{7BF8C465-2164-4749-BB36-06F3D564EBB8}" destId="{4CDE81A7-A2F8-44F6-A304-6C18CAAAC044}" srcOrd="1" destOrd="0" presId="urn:microsoft.com/office/officeart/2005/8/layout/hierarchy3"/>
    <dgm:cxn modelId="{A789ED7B-A72E-4D86-9A4C-BEB0F40092A6}" type="presParOf" srcId="{B6C26E34-FD37-4F0F-8F4D-21EE65DE638E}" destId="{63F088AB-8C70-47E2-9D33-C4E4FB560FB9}" srcOrd="1" destOrd="0" presId="urn:microsoft.com/office/officeart/2005/8/layout/hierarchy3"/>
    <dgm:cxn modelId="{7E5C2BB9-EA08-41F9-814D-2D44F597D9F5}" type="presParOf" srcId="{63F088AB-8C70-47E2-9D33-C4E4FB560FB9}" destId="{ECBEE9AB-CC3E-4161-AAD0-123F078E890C}" srcOrd="0" destOrd="0" presId="urn:microsoft.com/office/officeart/2005/8/layout/hierarchy3"/>
    <dgm:cxn modelId="{70578494-28AF-4069-8773-9DEEF097A6D2}" type="presParOf" srcId="{ECBEE9AB-CC3E-4161-AAD0-123F078E890C}" destId="{F7393C42-32F5-44A7-A18B-74D9CA352866}" srcOrd="0" destOrd="0" presId="urn:microsoft.com/office/officeart/2005/8/layout/hierarchy3"/>
    <dgm:cxn modelId="{BF8C8492-4D0F-461E-B64C-B1A23DF0C689}" type="presParOf" srcId="{ECBEE9AB-CC3E-4161-AAD0-123F078E890C}" destId="{B0CA2548-E3CC-4D18-AF45-47CB7629FB11}" srcOrd="1" destOrd="0" presId="urn:microsoft.com/office/officeart/2005/8/layout/hierarchy3"/>
    <dgm:cxn modelId="{FCAE5206-FBA7-4981-A312-BE683B5A7AC1}" type="presParOf" srcId="{63F088AB-8C70-47E2-9D33-C4E4FB560FB9}" destId="{BF0EF12F-D644-4852-A2AC-1E65DE13703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A47F40-5267-4A01-9AB2-CBCDD69A025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E957904-AC09-4562-9E87-AAA091285537}">
      <dgm:prSet/>
      <dgm:spPr/>
      <dgm:t>
        <a:bodyPr/>
        <a:lstStyle/>
        <a:p>
          <a:r>
            <a:rPr lang="en-US"/>
            <a:t>Date and time of discharge</a:t>
          </a:r>
        </a:p>
      </dgm:t>
    </dgm:pt>
    <dgm:pt modelId="{3558F10C-7B58-49A0-9727-A3CD885528DF}" type="parTrans" cxnId="{8233D268-B52A-4DDB-80F9-4A7A485D2E71}">
      <dgm:prSet/>
      <dgm:spPr/>
      <dgm:t>
        <a:bodyPr/>
        <a:lstStyle/>
        <a:p>
          <a:endParaRPr lang="en-US"/>
        </a:p>
      </dgm:t>
    </dgm:pt>
    <dgm:pt modelId="{BDC060DA-EBD4-464C-8437-55E3AF62EF7C}" type="sibTrans" cxnId="{8233D268-B52A-4DDB-80F9-4A7A485D2E71}">
      <dgm:prSet/>
      <dgm:spPr/>
      <dgm:t>
        <a:bodyPr/>
        <a:lstStyle/>
        <a:p>
          <a:endParaRPr lang="en-US"/>
        </a:p>
      </dgm:t>
    </dgm:pt>
    <dgm:pt modelId="{38E57B4E-7115-4F0F-8E54-4BF094B2078F}">
      <dgm:prSet/>
      <dgm:spPr/>
      <dgm:t>
        <a:bodyPr/>
        <a:lstStyle/>
        <a:p>
          <a:r>
            <a:rPr lang="en-US"/>
            <a:t>Date and time of any demand for immediate pay</a:t>
          </a:r>
        </a:p>
      </dgm:t>
    </dgm:pt>
    <dgm:pt modelId="{E7D891A8-A0B2-425E-A701-47E26D2C675E}" type="parTrans" cxnId="{299F709E-AB5D-4413-9A3C-21177563987F}">
      <dgm:prSet/>
      <dgm:spPr/>
      <dgm:t>
        <a:bodyPr/>
        <a:lstStyle/>
        <a:p>
          <a:endParaRPr lang="en-US"/>
        </a:p>
      </dgm:t>
    </dgm:pt>
    <dgm:pt modelId="{3B112017-C13B-4AE5-AFAF-35CFEEFD2EBC}" type="sibTrans" cxnId="{299F709E-AB5D-4413-9A3C-21177563987F}">
      <dgm:prSet/>
      <dgm:spPr/>
      <dgm:t>
        <a:bodyPr/>
        <a:lstStyle/>
        <a:p>
          <a:endParaRPr lang="en-US"/>
        </a:p>
      </dgm:t>
    </dgm:pt>
    <dgm:pt modelId="{87E86BCA-BFE5-4457-9338-D17BF3E31D88}">
      <dgm:prSet/>
      <dgm:spPr/>
      <dgm:t>
        <a:bodyPr/>
        <a:lstStyle/>
        <a:p>
          <a:r>
            <a:rPr lang="en-US"/>
            <a:t>Proof of FSS submission</a:t>
          </a:r>
        </a:p>
      </dgm:t>
    </dgm:pt>
    <dgm:pt modelId="{1C3BBD16-1989-4202-A8EA-F50F5428156B}" type="parTrans" cxnId="{804A5B71-F09D-4390-B291-1D6292156E4D}">
      <dgm:prSet/>
      <dgm:spPr/>
      <dgm:t>
        <a:bodyPr/>
        <a:lstStyle/>
        <a:p>
          <a:endParaRPr lang="en-US"/>
        </a:p>
      </dgm:t>
    </dgm:pt>
    <dgm:pt modelId="{CD4683C7-B9E5-4706-A3A5-E23C582C06F0}" type="sibTrans" cxnId="{804A5B71-F09D-4390-B291-1D6292156E4D}">
      <dgm:prSet/>
      <dgm:spPr/>
      <dgm:t>
        <a:bodyPr/>
        <a:lstStyle/>
        <a:p>
          <a:endParaRPr lang="en-US"/>
        </a:p>
      </dgm:t>
    </dgm:pt>
    <dgm:pt modelId="{686F9981-C175-41CA-9FFF-D2B7E6AD2746}">
      <dgm:prSet/>
      <dgm:spPr/>
      <dgm:t>
        <a:bodyPr/>
        <a:lstStyle/>
        <a:p>
          <a:r>
            <a:rPr lang="en-US"/>
            <a:t>All submitted final pay documents</a:t>
          </a:r>
        </a:p>
      </dgm:t>
    </dgm:pt>
    <dgm:pt modelId="{F2CBDC7D-8650-47BB-B53A-A4E06D59CC5B}" type="parTrans" cxnId="{BC42B0C2-04EC-4A8D-BCE6-85352C731532}">
      <dgm:prSet/>
      <dgm:spPr/>
      <dgm:t>
        <a:bodyPr/>
        <a:lstStyle/>
        <a:p>
          <a:endParaRPr lang="en-US"/>
        </a:p>
      </dgm:t>
    </dgm:pt>
    <dgm:pt modelId="{890D4793-05A0-4EAB-9BCE-A00373AE30E3}" type="sibTrans" cxnId="{BC42B0C2-04EC-4A8D-BCE6-85352C731532}">
      <dgm:prSet/>
      <dgm:spPr/>
      <dgm:t>
        <a:bodyPr/>
        <a:lstStyle/>
        <a:p>
          <a:endParaRPr lang="en-US"/>
        </a:p>
      </dgm:t>
    </dgm:pt>
    <dgm:pt modelId="{9AB03FDC-7152-4E1E-8F8D-065E1CC4FA1E}">
      <dgm:prSet/>
      <dgm:spPr/>
      <dgm:t>
        <a:bodyPr/>
        <a:lstStyle/>
        <a:p>
          <a:r>
            <a:rPr lang="en-US"/>
            <a:t>Communications with Payroll</a:t>
          </a:r>
        </a:p>
      </dgm:t>
    </dgm:pt>
    <dgm:pt modelId="{5DE671BB-0F3F-4A13-BED6-89B809FE4C1A}" type="parTrans" cxnId="{A9F291DC-0942-4A2A-8767-E64204389044}">
      <dgm:prSet/>
      <dgm:spPr/>
      <dgm:t>
        <a:bodyPr/>
        <a:lstStyle/>
        <a:p>
          <a:endParaRPr lang="en-US"/>
        </a:p>
      </dgm:t>
    </dgm:pt>
    <dgm:pt modelId="{4D500CCC-5999-45A5-BEE4-B1C0AC96312F}" type="sibTrans" cxnId="{A9F291DC-0942-4A2A-8767-E64204389044}">
      <dgm:prSet/>
      <dgm:spPr/>
      <dgm:t>
        <a:bodyPr/>
        <a:lstStyle/>
        <a:p>
          <a:endParaRPr lang="en-US"/>
        </a:p>
      </dgm:t>
    </dgm:pt>
    <dgm:pt modelId="{184C3099-D083-4DA3-9F07-68A122147689}" type="pres">
      <dgm:prSet presAssocID="{1BA47F40-5267-4A01-9AB2-CBCDD69A025D}" presName="root" presStyleCnt="0">
        <dgm:presLayoutVars>
          <dgm:dir/>
          <dgm:resizeHandles val="exact"/>
        </dgm:presLayoutVars>
      </dgm:prSet>
      <dgm:spPr/>
    </dgm:pt>
    <dgm:pt modelId="{2180B336-3657-436D-88E7-73B1FC0BBD32}" type="pres">
      <dgm:prSet presAssocID="{6E957904-AC09-4562-9E87-AAA091285537}" presName="compNode" presStyleCnt="0"/>
      <dgm:spPr/>
    </dgm:pt>
    <dgm:pt modelId="{7CCB0F60-0C8A-4A10-8B92-A27A0B219CD6}" type="pres">
      <dgm:prSet presAssocID="{6E957904-AC09-4562-9E87-AAA091285537}"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lock"/>
        </a:ext>
      </dgm:extLst>
    </dgm:pt>
    <dgm:pt modelId="{1E620335-1948-4B3B-81CF-979C6A47D7CA}" type="pres">
      <dgm:prSet presAssocID="{6E957904-AC09-4562-9E87-AAA091285537}" presName="spaceRect" presStyleCnt="0"/>
      <dgm:spPr/>
    </dgm:pt>
    <dgm:pt modelId="{BFAD6927-7C6E-4962-A214-195BA56157AF}" type="pres">
      <dgm:prSet presAssocID="{6E957904-AC09-4562-9E87-AAA091285537}" presName="textRect" presStyleLbl="revTx" presStyleIdx="0" presStyleCnt="5">
        <dgm:presLayoutVars>
          <dgm:chMax val="1"/>
          <dgm:chPref val="1"/>
        </dgm:presLayoutVars>
      </dgm:prSet>
      <dgm:spPr/>
    </dgm:pt>
    <dgm:pt modelId="{150A7584-D90C-4374-9872-C1A5BEBC2ACE}" type="pres">
      <dgm:prSet presAssocID="{BDC060DA-EBD4-464C-8437-55E3AF62EF7C}" presName="sibTrans" presStyleCnt="0"/>
      <dgm:spPr/>
    </dgm:pt>
    <dgm:pt modelId="{9DCAA1FF-A812-4259-9561-E45AFB9A2830}" type="pres">
      <dgm:prSet presAssocID="{38E57B4E-7115-4F0F-8E54-4BF094B2078F}" presName="compNode" presStyleCnt="0"/>
      <dgm:spPr/>
    </dgm:pt>
    <dgm:pt modelId="{6202C815-51FC-44BA-8BBC-35A2D2E571F9}" type="pres">
      <dgm:prSet presAssocID="{38E57B4E-7115-4F0F-8E54-4BF094B2078F}"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A8B64AF4-C70D-45C8-82F6-491C3221B791}" type="pres">
      <dgm:prSet presAssocID="{38E57B4E-7115-4F0F-8E54-4BF094B2078F}" presName="spaceRect" presStyleCnt="0"/>
      <dgm:spPr/>
    </dgm:pt>
    <dgm:pt modelId="{79E48F34-3BE7-42E0-AE48-F784A28E1E63}" type="pres">
      <dgm:prSet presAssocID="{38E57B4E-7115-4F0F-8E54-4BF094B2078F}" presName="textRect" presStyleLbl="revTx" presStyleIdx="1" presStyleCnt="5">
        <dgm:presLayoutVars>
          <dgm:chMax val="1"/>
          <dgm:chPref val="1"/>
        </dgm:presLayoutVars>
      </dgm:prSet>
      <dgm:spPr/>
    </dgm:pt>
    <dgm:pt modelId="{FF5C93DB-F05A-4953-8E52-8BB46C07EE57}" type="pres">
      <dgm:prSet presAssocID="{3B112017-C13B-4AE5-AFAF-35CFEEFD2EBC}" presName="sibTrans" presStyleCnt="0"/>
      <dgm:spPr/>
    </dgm:pt>
    <dgm:pt modelId="{C06DB00D-E92B-4E35-B93F-75C3B4392438}" type="pres">
      <dgm:prSet presAssocID="{87E86BCA-BFE5-4457-9338-D17BF3E31D88}" presName="compNode" presStyleCnt="0"/>
      <dgm:spPr/>
    </dgm:pt>
    <dgm:pt modelId="{8E3D3A8F-B1E6-4B79-BC62-9849D0074F60}" type="pres">
      <dgm:prSet presAssocID="{87E86BCA-BFE5-4457-9338-D17BF3E31D88}"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A3E654AD-A197-4C23-90ED-A0384C1A6D0A}" type="pres">
      <dgm:prSet presAssocID="{87E86BCA-BFE5-4457-9338-D17BF3E31D88}" presName="spaceRect" presStyleCnt="0"/>
      <dgm:spPr/>
    </dgm:pt>
    <dgm:pt modelId="{397A2DA7-6A65-4328-9764-2B6AD823EF10}" type="pres">
      <dgm:prSet presAssocID="{87E86BCA-BFE5-4457-9338-D17BF3E31D88}" presName="textRect" presStyleLbl="revTx" presStyleIdx="2" presStyleCnt="5">
        <dgm:presLayoutVars>
          <dgm:chMax val="1"/>
          <dgm:chPref val="1"/>
        </dgm:presLayoutVars>
      </dgm:prSet>
      <dgm:spPr/>
    </dgm:pt>
    <dgm:pt modelId="{898EE290-6860-4498-BD10-0E0EE908A3C7}" type="pres">
      <dgm:prSet presAssocID="{CD4683C7-B9E5-4706-A3A5-E23C582C06F0}" presName="sibTrans" presStyleCnt="0"/>
      <dgm:spPr/>
    </dgm:pt>
    <dgm:pt modelId="{8BD77668-5E8C-4AAF-8DB9-FD7A8EE15694}" type="pres">
      <dgm:prSet presAssocID="{686F9981-C175-41CA-9FFF-D2B7E6AD2746}" presName="compNode" presStyleCnt="0"/>
      <dgm:spPr/>
    </dgm:pt>
    <dgm:pt modelId="{8C6A07BB-1E4C-4D38-A004-08818AA3B761}" type="pres">
      <dgm:prSet presAssocID="{686F9981-C175-41CA-9FFF-D2B7E6AD2746}"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D994BF3A-1CB9-4E00-8C8A-077F6AD621C0}" type="pres">
      <dgm:prSet presAssocID="{686F9981-C175-41CA-9FFF-D2B7E6AD2746}" presName="spaceRect" presStyleCnt="0"/>
      <dgm:spPr/>
    </dgm:pt>
    <dgm:pt modelId="{08AFC6AA-8992-4034-BC87-F1511B03DEA5}" type="pres">
      <dgm:prSet presAssocID="{686F9981-C175-41CA-9FFF-D2B7E6AD2746}" presName="textRect" presStyleLbl="revTx" presStyleIdx="3" presStyleCnt="5">
        <dgm:presLayoutVars>
          <dgm:chMax val="1"/>
          <dgm:chPref val="1"/>
        </dgm:presLayoutVars>
      </dgm:prSet>
      <dgm:spPr/>
    </dgm:pt>
    <dgm:pt modelId="{414F240A-118C-477D-9B3C-9855B6B743BE}" type="pres">
      <dgm:prSet presAssocID="{890D4793-05A0-4EAB-9BCE-A00373AE30E3}" presName="sibTrans" presStyleCnt="0"/>
      <dgm:spPr/>
    </dgm:pt>
    <dgm:pt modelId="{EF2C87AE-D91B-4C4A-9C95-1F305AD49F9B}" type="pres">
      <dgm:prSet presAssocID="{9AB03FDC-7152-4E1E-8F8D-065E1CC4FA1E}" presName="compNode" presStyleCnt="0"/>
      <dgm:spPr/>
    </dgm:pt>
    <dgm:pt modelId="{A3FA7D1D-12C3-46BD-BC68-A1614D4D957C}" type="pres">
      <dgm:prSet presAssocID="{9AB03FDC-7152-4E1E-8F8D-065E1CC4FA1E}"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82C4DA1D-2DC6-4AD1-AB7C-80C2A5BA2CCD}" type="pres">
      <dgm:prSet presAssocID="{9AB03FDC-7152-4E1E-8F8D-065E1CC4FA1E}" presName="spaceRect" presStyleCnt="0"/>
      <dgm:spPr/>
    </dgm:pt>
    <dgm:pt modelId="{A5A29E2F-85C2-4EE3-9646-EB3D6EDC7534}" type="pres">
      <dgm:prSet presAssocID="{9AB03FDC-7152-4E1E-8F8D-065E1CC4FA1E}" presName="textRect" presStyleLbl="revTx" presStyleIdx="4" presStyleCnt="5">
        <dgm:presLayoutVars>
          <dgm:chMax val="1"/>
          <dgm:chPref val="1"/>
        </dgm:presLayoutVars>
      </dgm:prSet>
      <dgm:spPr/>
    </dgm:pt>
  </dgm:ptLst>
  <dgm:cxnLst>
    <dgm:cxn modelId="{45A28336-82ED-42C1-9257-7E13E7673F3C}" type="presOf" srcId="{9AB03FDC-7152-4E1E-8F8D-065E1CC4FA1E}" destId="{A5A29E2F-85C2-4EE3-9646-EB3D6EDC7534}" srcOrd="0" destOrd="0" presId="urn:microsoft.com/office/officeart/2018/2/layout/IconLabelList"/>
    <dgm:cxn modelId="{8233D268-B52A-4DDB-80F9-4A7A485D2E71}" srcId="{1BA47F40-5267-4A01-9AB2-CBCDD69A025D}" destId="{6E957904-AC09-4562-9E87-AAA091285537}" srcOrd="0" destOrd="0" parTransId="{3558F10C-7B58-49A0-9727-A3CD885528DF}" sibTransId="{BDC060DA-EBD4-464C-8437-55E3AF62EF7C}"/>
    <dgm:cxn modelId="{804A5B71-F09D-4390-B291-1D6292156E4D}" srcId="{1BA47F40-5267-4A01-9AB2-CBCDD69A025D}" destId="{87E86BCA-BFE5-4457-9338-D17BF3E31D88}" srcOrd="2" destOrd="0" parTransId="{1C3BBD16-1989-4202-A8EA-F50F5428156B}" sibTransId="{CD4683C7-B9E5-4706-A3A5-E23C582C06F0}"/>
    <dgm:cxn modelId="{0D52E882-A37A-4358-978F-FE3503848BB1}" type="presOf" srcId="{87E86BCA-BFE5-4457-9338-D17BF3E31D88}" destId="{397A2DA7-6A65-4328-9764-2B6AD823EF10}" srcOrd="0" destOrd="0" presId="urn:microsoft.com/office/officeart/2018/2/layout/IconLabelList"/>
    <dgm:cxn modelId="{299F709E-AB5D-4413-9A3C-21177563987F}" srcId="{1BA47F40-5267-4A01-9AB2-CBCDD69A025D}" destId="{38E57B4E-7115-4F0F-8E54-4BF094B2078F}" srcOrd="1" destOrd="0" parTransId="{E7D891A8-A0B2-425E-A701-47E26D2C675E}" sibTransId="{3B112017-C13B-4AE5-AFAF-35CFEEFD2EBC}"/>
    <dgm:cxn modelId="{A2DD07BD-79A8-4407-AC8D-BCEBFCF12C32}" type="presOf" srcId="{1BA47F40-5267-4A01-9AB2-CBCDD69A025D}" destId="{184C3099-D083-4DA3-9F07-68A122147689}" srcOrd="0" destOrd="0" presId="urn:microsoft.com/office/officeart/2018/2/layout/IconLabelList"/>
    <dgm:cxn modelId="{BC42B0C2-04EC-4A8D-BCE6-85352C731532}" srcId="{1BA47F40-5267-4A01-9AB2-CBCDD69A025D}" destId="{686F9981-C175-41CA-9FFF-D2B7E6AD2746}" srcOrd="3" destOrd="0" parTransId="{F2CBDC7D-8650-47BB-B53A-A4E06D59CC5B}" sibTransId="{890D4793-05A0-4EAB-9BCE-A00373AE30E3}"/>
    <dgm:cxn modelId="{18CFF2C4-8CE1-46F4-B973-747BA213BF29}" type="presOf" srcId="{686F9981-C175-41CA-9FFF-D2B7E6AD2746}" destId="{08AFC6AA-8992-4034-BC87-F1511B03DEA5}" srcOrd="0" destOrd="0" presId="urn:microsoft.com/office/officeart/2018/2/layout/IconLabelList"/>
    <dgm:cxn modelId="{A9F291DC-0942-4A2A-8767-E64204389044}" srcId="{1BA47F40-5267-4A01-9AB2-CBCDD69A025D}" destId="{9AB03FDC-7152-4E1E-8F8D-065E1CC4FA1E}" srcOrd="4" destOrd="0" parTransId="{5DE671BB-0F3F-4A13-BED6-89B809FE4C1A}" sibTransId="{4D500CCC-5999-45A5-BEE4-B1C0AC96312F}"/>
    <dgm:cxn modelId="{60FFD7E0-61F2-4C30-98D1-5B0F56CD4D5F}" type="presOf" srcId="{6E957904-AC09-4562-9E87-AAA091285537}" destId="{BFAD6927-7C6E-4962-A214-195BA56157AF}" srcOrd="0" destOrd="0" presId="urn:microsoft.com/office/officeart/2018/2/layout/IconLabelList"/>
    <dgm:cxn modelId="{F61726EF-3A5F-4FB8-BC8D-486596E1B742}" type="presOf" srcId="{38E57B4E-7115-4F0F-8E54-4BF094B2078F}" destId="{79E48F34-3BE7-42E0-AE48-F784A28E1E63}" srcOrd="0" destOrd="0" presId="urn:microsoft.com/office/officeart/2018/2/layout/IconLabelList"/>
    <dgm:cxn modelId="{E994A203-B085-46FC-B264-06D32CC7D82C}" type="presParOf" srcId="{184C3099-D083-4DA3-9F07-68A122147689}" destId="{2180B336-3657-436D-88E7-73B1FC0BBD32}" srcOrd="0" destOrd="0" presId="urn:microsoft.com/office/officeart/2018/2/layout/IconLabelList"/>
    <dgm:cxn modelId="{51DC0C15-EEED-4394-ABDE-B1EC63FE8D78}" type="presParOf" srcId="{2180B336-3657-436D-88E7-73B1FC0BBD32}" destId="{7CCB0F60-0C8A-4A10-8B92-A27A0B219CD6}" srcOrd="0" destOrd="0" presId="urn:microsoft.com/office/officeart/2018/2/layout/IconLabelList"/>
    <dgm:cxn modelId="{F506891D-8DFE-4E61-A0CF-95B3E6F400B3}" type="presParOf" srcId="{2180B336-3657-436D-88E7-73B1FC0BBD32}" destId="{1E620335-1948-4B3B-81CF-979C6A47D7CA}" srcOrd="1" destOrd="0" presId="urn:microsoft.com/office/officeart/2018/2/layout/IconLabelList"/>
    <dgm:cxn modelId="{73355D43-4996-4754-9908-134F5718CF0D}" type="presParOf" srcId="{2180B336-3657-436D-88E7-73B1FC0BBD32}" destId="{BFAD6927-7C6E-4962-A214-195BA56157AF}" srcOrd="2" destOrd="0" presId="urn:microsoft.com/office/officeart/2018/2/layout/IconLabelList"/>
    <dgm:cxn modelId="{5EE296B3-A18B-4CD4-AAC6-A54B0478758A}" type="presParOf" srcId="{184C3099-D083-4DA3-9F07-68A122147689}" destId="{150A7584-D90C-4374-9872-C1A5BEBC2ACE}" srcOrd="1" destOrd="0" presId="urn:microsoft.com/office/officeart/2018/2/layout/IconLabelList"/>
    <dgm:cxn modelId="{8FBABE68-258E-4113-8AFF-499849525771}" type="presParOf" srcId="{184C3099-D083-4DA3-9F07-68A122147689}" destId="{9DCAA1FF-A812-4259-9561-E45AFB9A2830}" srcOrd="2" destOrd="0" presId="urn:microsoft.com/office/officeart/2018/2/layout/IconLabelList"/>
    <dgm:cxn modelId="{EE59D1D7-05EC-47E4-A9FA-3294A42B9C49}" type="presParOf" srcId="{9DCAA1FF-A812-4259-9561-E45AFB9A2830}" destId="{6202C815-51FC-44BA-8BBC-35A2D2E571F9}" srcOrd="0" destOrd="0" presId="urn:microsoft.com/office/officeart/2018/2/layout/IconLabelList"/>
    <dgm:cxn modelId="{171F4F84-8EC2-4AAA-8DEA-EE0C50B2261E}" type="presParOf" srcId="{9DCAA1FF-A812-4259-9561-E45AFB9A2830}" destId="{A8B64AF4-C70D-45C8-82F6-491C3221B791}" srcOrd="1" destOrd="0" presId="urn:microsoft.com/office/officeart/2018/2/layout/IconLabelList"/>
    <dgm:cxn modelId="{E8F89C25-9A4A-4079-96E6-9703888C41E9}" type="presParOf" srcId="{9DCAA1FF-A812-4259-9561-E45AFB9A2830}" destId="{79E48F34-3BE7-42E0-AE48-F784A28E1E63}" srcOrd="2" destOrd="0" presId="urn:microsoft.com/office/officeart/2018/2/layout/IconLabelList"/>
    <dgm:cxn modelId="{893477D5-052F-4FD9-B9FE-02EC122E52C4}" type="presParOf" srcId="{184C3099-D083-4DA3-9F07-68A122147689}" destId="{FF5C93DB-F05A-4953-8E52-8BB46C07EE57}" srcOrd="3" destOrd="0" presId="urn:microsoft.com/office/officeart/2018/2/layout/IconLabelList"/>
    <dgm:cxn modelId="{0401ED73-5A2E-4610-B5DD-13FA91381964}" type="presParOf" srcId="{184C3099-D083-4DA3-9F07-68A122147689}" destId="{C06DB00D-E92B-4E35-B93F-75C3B4392438}" srcOrd="4" destOrd="0" presId="urn:microsoft.com/office/officeart/2018/2/layout/IconLabelList"/>
    <dgm:cxn modelId="{B3AD7242-F473-4943-BDF0-3A9D09FCEE50}" type="presParOf" srcId="{C06DB00D-E92B-4E35-B93F-75C3B4392438}" destId="{8E3D3A8F-B1E6-4B79-BC62-9849D0074F60}" srcOrd="0" destOrd="0" presId="urn:microsoft.com/office/officeart/2018/2/layout/IconLabelList"/>
    <dgm:cxn modelId="{AB08358D-BC19-403B-8547-684A1E7C502D}" type="presParOf" srcId="{C06DB00D-E92B-4E35-B93F-75C3B4392438}" destId="{A3E654AD-A197-4C23-90ED-A0384C1A6D0A}" srcOrd="1" destOrd="0" presId="urn:microsoft.com/office/officeart/2018/2/layout/IconLabelList"/>
    <dgm:cxn modelId="{37695C3B-ECEB-4F41-BDA1-79E1BFF31C62}" type="presParOf" srcId="{C06DB00D-E92B-4E35-B93F-75C3B4392438}" destId="{397A2DA7-6A65-4328-9764-2B6AD823EF10}" srcOrd="2" destOrd="0" presId="urn:microsoft.com/office/officeart/2018/2/layout/IconLabelList"/>
    <dgm:cxn modelId="{AC4919E5-59DC-45A8-802F-CF2BA1A1AAA5}" type="presParOf" srcId="{184C3099-D083-4DA3-9F07-68A122147689}" destId="{898EE290-6860-4498-BD10-0E0EE908A3C7}" srcOrd="5" destOrd="0" presId="urn:microsoft.com/office/officeart/2018/2/layout/IconLabelList"/>
    <dgm:cxn modelId="{75A03EB7-095C-4BD6-AF24-C648B604889E}" type="presParOf" srcId="{184C3099-D083-4DA3-9F07-68A122147689}" destId="{8BD77668-5E8C-4AAF-8DB9-FD7A8EE15694}" srcOrd="6" destOrd="0" presId="urn:microsoft.com/office/officeart/2018/2/layout/IconLabelList"/>
    <dgm:cxn modelId="{BA1DDAA7-96FB-4B19-A186-02D46A025D5E}" type="presParOf" srcId="{8BD77668-5E8C-4AAF-8DB9-FD7A8EE15694}" destId="{8C6A07BB-1E4C-4D38-A004-08818AA3B761}" srcOrd="0" destOrd="0" presId="urn:microsoft.com/office/officeart/2018/2/layout/IconLabelList"/>
    <dgm:cxn modelId="{2F6AC361-6603-42C9-AD1B-A6285A72F1E2}" type="presParOf" srcId="{8BD77668-5E8C-4AAF-8DB9-FD7A8EE15694}" destId="{D994BF3A-1CB9-4E00-8C8A-077F6AD621C0}" srcOrd="1" destOrd="0" presId="urn:microsoft.com/office/officeart/2018/2/layout/IconLabelList"/>
    <dgm:cxn modelId="{E6C2A23B-C34B-441F-9EC3-F5D991C72536}" type="presParOf" srcId="{8BD77668-5E8C-4AAF-8DB9-FD7A8EE15694}" destId="{08AFC6AA-8992-4034-BC87-F1511B03DEA5}" srcOrd="2" destOrd="0" presId="urn:microsoft.com/office/officeart/2018/2/layout/IconLabelList"/>
    <dgm:cxn modelId="{85FF4F6E-D8EE-48D8-BF6B-82C8A0750D9C}" type="presParOf" srcId="{184C3099-D083-4DA3-9F07-68A122147689}" destId="{414F240A-118C-477D-9B3C-9855B6B743BE}" srcOrd="7" destOrd="0" presId="urn:microsoft.com/office/officeart/2018/2/layout/IconLabelList"/>
    <dgm:cxn modelId="{9EC3AAD1-CEAA-4925-86BB-C27BAA86FD5A}" type="presParOf" srcId="{184C3099-D083-4DA3-9F07-68A122147689}" destId="{EF2C87AE-D91B-4C4A-9C95-1F305AD49F9B}" srcOrd="8" destOrd="0" presId="urn:microsoft.com/office/officeart/2018/2/layout/IconLabelList"/>
    <dgm:cxn modelId="{8AF3030A-C55B-4BFC-A87E-C7FF11F45713}" type="presParOf" srcId="{EF2C87AE-D91B-4C4A-9C95-1F305AD49F9B}" destId="{A3FA7D1D-12C3-46BD-BC68-A1614D4D957C}" srcOrd="0" destOrd="0" presId="urn:microsoft.com/office/officeart/2018/2/layout/IconLabelList"/>
    <dgm:cxn modelId="{EFD10CC1-D969-4455-BAA8-92A473C1281B}" type="presParOf" srcId="{EF2C87AE-D91B-4C4A-9C95-1F305AD49F9B}" destId="{82C4DA1D-2DC6-4AD1-AB7C-80C2A5BA2CCD}" srcOrd="1" destOrd="0" presId="urn:microsoft.com/office/officeart/2018/2/layout/IconLabelList"/>
    <dgm:cxn modelId="{C15B3315-497F-45EB-8A4A-E94F0C63CCD4}" type="presParOf" srcId="{EF2C87AE-D91B-4C4A-9C95-1F305AD49F9B}" destId="{A5A29E2F-85C2-4EE3-9646-EB3D6EDC753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FD279E-381C-412B-86CB-9646D6E1ECDF}"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51E3E95-29B4-485C-969D-6628A9275C07}">
      <dgm:prSet/>
      <dgm:spPr/>
      <dgm:t>
        <a:bodyPr/>
        <a:lstStyle/>
        <a:p>
          <a:pPr>
            <a:defRPr cap="all"/>
          </a:pPr>
          <a:r>
            <a:rPr lang="en-US"/>
            <a:t>MAPS PR 1.7</a:t>
          </a:r>
          <a:br>
            <a:rPr lang="en-US"/>
          </a:br>
          <a:r>
            <a:rPr lang="en-US">
              <a:hlinkClick xmlns:r="http://schemas.openxmlformats.org/officeDocument/2006/relationships" r:id="rId1"/>
            </a:rPr>
            <a:t>https://www.nmdfa.state.nm.us/wp-content/uploads/2025/07/Model_Accounting_Practices_Manual___2026.pdf</a:t>
          </a:r>
          <a:endParaRPr lang="en-US"/>
        </a:p>
      </dgm:t>
    </dgm:pt>
    <dgm:pt modelId="{C8FA31FF-D1A7-49E4-9DE0-A474C72CFAF9}" type="parTrans" cxnId="{F925705F-7F25-4AFF-BDB9-2D7C6064EAF0}">
      <dgm:prSet/>
      <dgm:spPr/>
      <dgm:t>
        <a:bodyPr/>
        <a:lstStyle/>
        <a:p>
          <a:endParaRPr lang="en-US"/>
        </a:p>
      </dgm:t>
    </dgm:pt>
    <dgm:pt modelId="{2218CBAC-D70D-4DA7-9B7B-6D7C72629F76}" type="sibTrans" cxnId="{F925705F-7F25-4AFF-BDB9-2D7C6064EAF0}">
      <dgm:prSet/>
      <dgm:spPr/>
      <dgm:t>
        <a:bodyPr/>
        <a:lstStyle/>
        <a:p>
          <a:endParaRPr lang="en-US"/>
        </a:p>
      </dgm:t>
    </dgm:pt>
    <dgm:pt modelId="{80AE7347-0BDD-4A54-AFC3-A4C04FA5798A}">
      <dgm:prSet/>
      <dgm:spPr/>
      <dgm:t>
        <a:bodyPr/>
        <a:lstStyle/>
        <a:p>
          <a:pPr>
            <a:defRPr cap="all"/>
          </a:pPr>
          <a:r>
            <a:rPr lang="en-US"/>
            <a:t>FSS Platform: </a:t>
          </a:r>
          <a:r>
            <a:rPr lang="en-US">
              <a:hlinkClick xmlns:r="http://schemas.openxmlformats.org/officeDocument/2006/relationships" r:id="rId2"/>
            </a:rPr>
            <a:t>https://platform.dfa.nm.gov/</a:t>
          </a:r>
          <a:r>
            <a:rPr lang="en-US"/>
            <a:t> </a:t>
          </a:r>
        </a:p>
      </dgm:t>
    </dgm:pt>
    <dgm:pt modelId="{B867084E-D6C3-49D5-9C5F-B12B68FB6CBC}" type="parTrans" cxnId="{5BA49753-6A10-4271-B3B5-6DFBF9E65B96}">
      <dgm:prSet/>
      <dgm:spPr/>
      <dgm:t>
        <a:bodyPr/>
        <a:lstStyle/>
        <a:p>
          <a:endParaRPr lang="en-US"/>
        </a:p>
      </dgm:t>
    </dgm:pt>
    <dgm:pt modelId="{709CBDA4-6A21-41A6-9DC5-B39D95D8EE4C}" type="sibTrans" cxnId="{5BA49753-6A10-4271-B3B5-6DFBF9E65B96}">
      <dgm:prSet/>
      <dgm:spPr/>
      <dgm:t>
        <a:bodyPr/>
        <a:lstStyle/>
        <a:p>
          <a:endParaRPr lang="en-US"/>
        </a:p>
      </dgm:t>
    </dgm:pt>
    <dgm:pt modelId="{FFC6F7BC-A332-45A2-84DA-D66502A49D21}" type="pres">
      <dgm:prSet presAssocID="{90FD279E-381C-412B-86CB-9646D6E1ECDF}" presName="root" presStyleCnt="0">
        <dgm:presLayoutVars>
          <dgm:dir/>
          <dgm:resizeHandles val="exact"/>
        </dgm:presLayoutVars>
      </dgm:prSet>
      <dgm:spPr/>
    </dgm:pt>
    <dgm:pt modelId="{E36B4E00-2825-441B-BEF8-32A549E52782}" type="pres">
      <dgm:prSet presAssocID="{851E3E95-29B4-485C-969D-6628A9275C07}" presName="compNode" presStyleCnt="0"/>
      <dgm:spPr/>
    </dgm:pt>
    <dgm:pt modelId="{E06AEC9F-7C40-4940-80BC-41AE2C7279AE}" type="pres">
      <dgm:prSet presAssocID="{851E3E95-29B4-485C-969D-6628A9275C07}" presName="iconBgRect" presStyleLbl="bgShp" presStyleIdx="0" presStyleCnt="2"/>
      <dgm:spPr>
        <a:prstGeom prst="round2DiagRect">
          <a:avLst>
            <a:gd name="adj1" fmla="val 29727"/>
            <a:gd name="adj2" fmla="val 0"/>
          </a:avLst>
        </a:prstGeom>
      </dgm:spPr>
    </dgm:pt>
    <dgm:pt modelId="{337E0DCF-0769-4E22-9002-89F99F815DBF}" type="pres">
      <dgm:prSet presAssocID="{851E3E95-29B4-485C-969D-6628A9275C07}"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rker"/>
        </a:ext>
      </dgm:extLst>
    </dgm:pt>
    <dgm:pt modelId="{387A8FA7-19AC-45BC-8AD1-8B647C55769A}" type="pres">
      <dgm:prSet presAssocID="{851E3E95-29B4-485C-969D-6628A9275C07}" presName="spaceRect" presStyleCnt="0"/>
      <dgm:spPr/>
    </dgm:pt>
    <dgm:pt modelId="{D90E5545-207E-41EB-BAC9-DAAC135362BD}" type="pres">
      <dgm:prSet presAssocID="{851E3E95-29B4-485C-969D-6628A9275C07}" presName="textRect" presStyleLbl="revTx" presStyleIdx="0" presStyleCnt="2">
        <dgm:presLayoutVars>
          <dgm:chMax val="1"/>
          <dgm:chPref val="1"/>
        </dgm:presLayoutVars>
      </dgm:prSet>
      <dgm:spPr/>
    </dgm:pt>
    <dgm:pt modelId="{F4E0F86B-F428-4E0E-AD41-A30832F06857}" type="pres">
      <dgm:prSet presAssocID="{2218CBAC-D70D-4DA7-9B7B-6D7C72629F76}" presName="sibTrans" presStyleCnt="0"/>
      <dgm:spPr/>
    </dgm:pt>
    <dgm:pt modelId="{41A7A689-03C3-4B79-99D1-5FA776CFCD87}" type="pres">
      <dgm:prSet presAssocID="{80AE7347-0BDD-4A54-AFC3-A4C04FA5798A}" presName="compNode" presStyleCnt="0"/>
      <dgm:spPr/>
    </dgm:pt>
    <dgm:pt modelId="{7B8D487F-C1F6-4ECA-AD60-F06514136EF9}" type="pres">
      <dgm:prSet presAssocID="{80AE7347-0BDD-4A54-AFC3-A4C04FA5798A}" presName="iconBgRect" presStyleLbl="bgShp" presStyleIdx="1" presStyleCnt="2"/>
      <dgm:spPr>
        <a:prstGeom prst="round2DiagRect">
          <a:avLst>
            <a:gd name="adj1" fmla="val 29727"/>
            <a:gd name="adj2" fmla="val 0"/>
          </a:avLst>
        </a:prstGeom>
      </dgm:spPr>
    </dgm:pt>
    <dgm:pt modelId="{35F21B59-AEEC-4FFC-B522-6E7BA045EDA5}" type="pres">
      <dgm:prSet presAssocID="{80AE7347-0BDD-4A54-AFC3-A4C04FA5798A}"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E7954455-2594-46D3-AB90-04BD687888D8}" type="pres">
      <dgm:prSet presAssocID="{80AE7347-0BDD-4A54-AFC3-A4C04FA5798A}" presName="spaceRect" presStyleCnt="0"/>
      <dgm:spPr/>
    </dgm:pt>
    <dgm:pt modelId="{E917CE3A-AA71-4421-8C8F-A07FDC3472AB}" type="pres">
      <dgm:prSet presAssocID="{80AE7347-0BDD-4A54-AFC3-A4C04FA5798A}" presName="textRect" presStyleLbl="revTx" presStyleIdx="1" presStyleCnt="2">
        <dgm:presLayoutVars>
          <dgm:chMax val="1"/>
          <dgm:chPref val="1"/>
        </dgm:presLayoutVars>
      </dgm:prSet>
      <dgm:spPr/>
    </dgm:pt>
  </dgm:ptLst>
  <dgm:cxnLst>
    <dgm:cxn modelId="{F925705F-7F25-4AFF-BDB9-2D7C6064EAF0}" srcId="{90FD279E-381C-412B-86CB-9646D6E1ECDF}" destId="{851E3E95-29B4-485C-969D-6628A9275C07}" srcOrd="0" destOrd="0" parTransId="{C8FA31FF-D1A7-49E4-9DE0-A474C72CFAF9}" sibTransId="{2218CBAC-D70D-4DA7-9B7B-6D7C72629F76}"/>
    <dgm:cxn modelId="{5BA49753-6A10-4271-B3B5-6DFBF9E65B96}" srcId="{90FD279E-381C-412B-86CB-9646D6E1ECDF}" destId="{80AE7347-0BDD-4A54-AFC3-A4C04FA5798A}" srcOrd="1" destOrd="0" parTransId="{B867084E-D6C3-49D5-9C5F-B12B68FB6CBC}" sibTransId="{709CBDA4-6A21-41A6-9DC5-B39D95D8EE4C}"/>
    <dgm:cxn modelId="{D2239991-928A-4E60-949C-F7E93ABC6BDF}" type="presOf" srcId="{90FD279E-381C-412B-86CB-9646D6E1ECDF}" destId="{FFC6F7BC-A332-45A2-84DA-D66502A49D21}" srcOrd="0" destOrd="0" presId="urn:microsoft.com/office/officeart/2018/5/layout/IconLeafLabelList"/>
    <dgm:cxn modelId="{6BF16CBE-4AC9-40DD-BFE9-B8E675276EDC}" type="presOf" srcId="{851E3E95-29B4-485C-969D-6628A9275C07}" destId="{D90E5545-207E-41EB-BAC9-DAAC135362BD}" srcOrd="0" destOrd="0" presId="urn:microsoft.com/office/officeart/2018/5/layout/IconLeafLabelList"/>
    <dgm:cxn modelId="{E0102CF2-4FE5-47F9-AF60-C0EB4EE61CCE}" type="presOf" srcId="{80AE7347-0BDD-4A54-AFC3-A4C04FA5798A}" destId="{E917CE3A-AA71-4421-8C8F-A07FDC3472AB}" srcOrd="0" destOrd="0" presId="urn:microsoft.com/office/officeart/2018/5/layout/IconLeafLabelList"/>
    <dgm:cxn modelId="{D2E0DF58-895A-409C-AEB2-9858075D82E6}" type="presParOf" srcId="{FFC6F7BC-A332-45A2-84DA-D66502A49D21}" destId="{E36B4E00-2825-441B-BEF8-32A549E52782}" srcOrd="0" destOrd="0" presId="urn:microsoft.com/office/officeart/2018/5/layout/IconLeafLabelList"/>
    <dgm:cxn modelId="{3C18035F-C292-4912-9CFC-1C27FED8FBE7}" type="presParOf" srcId="{E36B4E00-2825-441B-BEF8-32A549E52782}" destId="{E06AEC9F-7C40-4940-80BC-41AE2C7279AE}" srcOrd="0" destOrd="0" presId="urn:microsoft.com/office/officeart/2018/5/layout/IconLeafLabelList"/>
    <dgm:cxn modelId="{DA594DE2-6C03-421D-9D27-6DB621248814}" type="presParOf" srcId="{E36B4E00-2825-441B-BEF8-32A549E52782}" destId="{337E0DCF-0769-4E22-9002-89F99F815DBF}" srcOrd="1" destOrd="0" presId="urn:microsoft.com/office/officeart/2018/5/layout/IconLeafLabelList"/>
    <dgm:cxn modelId="{8C199B05-A91B-4E18-98E2-5B29B26E9B48}" type="presParOf" srcId="{E36B4E00-2825-441B-BEF8-32A549E52782}" destId="{387A8FA7-19AC-45BC-8AD1-8B647C55769A}" srcOrd="2" destOrd="0" presId="urn:microsoft.com/office/officeart/2018/5/layout/IconLeafLabelList"/>
    <dgm:cxn modelId="{12181D60-A3F9-4723-9F37-349A2814D2B6}" type="presParOf" srcId="{E36B4E00-2825-441B-BEF8-32A549E52782}" destId="{D90E5545-207E-41EB-BAC9-DAAC135362BD}" srcOrd="3" destOrd="0" presId="urn:microsoft.com/office/officeart/2018/5/layout/IconLeafLabelList"/>
    <dgm:cxn modelId="{F5673834-9A3E-4A86-A30A-0F4290A01486}" type="presParOf" srcId="{FFC6F7BC-A332-45A2-84DA-D66502A49D21}" destId="{F4E0F86B-F428-4E0E-AD41-A30832F06857}" srcOrd="1" destOrd="0" presId="urn:microsoft.com/office/officeart/2018/5/layout/IconLeafLabelList"/>
    <dgm:cxn modelId="{B890152E-2728-46A0-964C-BF9DD42AB58D}" type="presParOf" srcId="{FFC6F7BC-A332-45A2-84DA-D66502A49D21}" destId="{41A7A689-03C3-4B79-99D1-5FA776CFCD87}" srcOrd="2" destOrd="0" presId="urn:microsoft.com/office/officeart/2018/5/layout/IconLeafLabelList"/>
    <dgm:cxn modelId="{728D5B90-69F0-4623-9501-90F7BF27B8E9}" type="presParOf" srcId="{41A7A689-03C3-4B79-99D1-5FA776CFCD87}" destId="{7B8D487F-C1F6-4ECA-AD60-F06514136EF9}" srcOrd="0" destOrd="0" presId="urn:microsoft.com/office/officeart/2018/5/layout/IconLeafLabelList"/>
    <dgm:cxn modelId="{77ADB943-B592-483D-9DBE-A7D7D2DA4781}" type="presParOf" srcId="{41A7A689-03C3-4B79-99D1-5FA776CFCD87}" destId="{35F21B59-AEEC-4FFC-B522-6E7BA045EDA5}" srcOrd="1" destOrd="0" presId="urn:microsoft.com/office/officeart/2018/5/layout/IconLeafLabelList"/>
    <dgm:cxn modelId="{4D751B22-F1CE-488A-84EA-EFD131A7DE70}" type="presParOf" srcId="{41A7A689-03C3-4B79-99D1-5FA776CFCD87}" destId="{E7954455-2594-46D3-AB90-04BD687888D8}" srcOrd="2" destOrd="0" presId="urn:microsoft.com/office/officeart/2018/5/layout/IconLeafLabelList"/>
    <dgm:cxn modelId="{4618C747-9F3F-4C8C-B1D2-21BDC0D9A080}" type="presParOf" srcId="{41A7A689-03C3-4B79-99D1-5FA776CFCD87}" destId="{E917CE3A-AA71-4421-8C8F-A07FDC3472A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54A86-F76A-4B11-A94C-B87270516A7C}">
      <dsp:nvSpPr>
        <dsp:cNvPr id="0" name=""/>
        <dsp:cNvSpPr/>
      </dsp:nvSpPr>
      <dsp:spPr>
        <a:xfrm>
          <a:off x="506014" y="374638"/>
          <a:ext cx="1475437" cy="14754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C3016-AE30-4DA4-8034-0B13D66FF54B}">
      <dsp:nvSpPr>
        <dsp:cNvPr id="0" name=""/>
        <dsp:cNvSpPr/>
      </dsp:nvSpPr>
      <dsp:spPr>
        <a:xfrm>
          <a:off x="820451" y="689075"/>
          <a:ext cx="846562" cy="8465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6A9DAF-47BF-4063-921F-7DAFC85DDE22}">
      <dsp:nvSpPr>
        <dsp:cNvPr id="0" name=""/>
        <dsp:cNvSpPr/>
      </dsp:nvSpPr>
      <dsp:spPr>
        <a:xfrm>
          <a:off x="34357" y="2309638"/>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Immediately Notification to Central Payroll</a:t>
          </a:r>
        </a:p>
      </dsp:txBody>
      <dsp:txXfrm>
        <a:off x="34357" y="2309638"/>
        <a:ext cx="2418750" cy="720000"/>
      </dsp:txXfrm>
    </dsp:sp>
    <dsp:sp modelId="{7121C709-29BE-48CF-BC52-5466A56A88AE}">
      <dsp:nvSpPr>
        <dsp:cNvPr id="0" name=""/>
        <dsp:cNvSpPr/>
      </dsp:nvSpPr>
      <dsp:spPr>
        <a:xfrm>
          <a:off x="3348045" y="374638"/>
          <a:ext cx="1475437" cy="14754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A7CAE-F94E-4274-B2E5-6134B857EDF8}">
      <dsp:nvSpPr>
        <dsp:cNvPr id="0" name=""/>
        <dsp:cNvSpPr/>
      </dsp:nvSpPr>
      <dsp:spPr>
        <a:xfrm>
          <a:off x="3662482" y="689075"/>
          <a:ext cx="846562" cy="8465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181A80-B3A6-4527-85BF-4B9BFB6A0CED}">
      <dsp:nvSpPr>
        <dsp:cNvPr id="0" name=""/>
        <dsp:cNvSpPr/>
      </dsp:nvSpPr>
      <dsp:spPr>
        <a:xfrm>
          <a:off x="2876389" y="2309638"/>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Submission of Forms via FSS</a:t>
          </a:r>
        </a:p>
      </dsp:txBody>
      <dsp:txXfrm>
        <a:off x="2876389" y="2309638"/>
        <a:ext cx="2418750" cy="720000"/>
      </dsp:txXfrm>
    </dsp:sp>
    <dsp:sp modelId="{CADFF88D-17AA-4246-8437-3DE17443CB01}">
      <dsp:nvSpPr>
        <dsp:cNvPr id="0" name=""/>
        <dsp:cNvSpPr/>
      </dsp:nvSpPr>
      <dsp:spPr>
        <a:xfrm>
          <a:off x="6190076" y="374638"/>
          <a:ext cx="1475437" cy="14754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51C38-CD83-4BD4-A847-04E356BE296A}">
      <dsp:nvSpPr>
        <dsp:cNvPr id="0" name=""/>
        <dsp:cNvSpPr/>
      </dsp:nvSpPr>
      <dsp:spPr>
        <a:xfrm>
          <a:off x="6504514" y="689075"/>
          <a:ext cx="846562" cy="8465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2A1B20-8685-4B4F-975E-AFF6CF1C3BC1}">
      <dsp:nvSpPr>
        <dsp:cNvPr id="0" name=""/>
        <dsp:cNvSpPr/>
      </dsp:nvSpPr>
      <dsp:spPr>
        <a:xfrm>
          <a:off x="5718420" y="2309638"/>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Upload Required Documents Promptly</a:t>
          </a:r>
        </a:p>
      </dsp:txBody>
      <dsp:txXfrm>
        <a:off x="5718420" y="2309638"/>
        <a:ext cx="2418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C35DE-D399-45B6-8269-89528312CEE9}">
      <dsp:nvSpPr>
        <dsp:cNvPr id="0" name=""/>
        <dsp:cNvSpPr/>
      </dsp:nvSpPr>
      <dsp:spPr>
        <a:xfrm>
          <a:off x="0" y="42296"/>
          <a:ext cx="2553602" cy="153216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TLV Request Form </a:t>
          </a:r>
        </a:p>
        <a:p>
          <a:pPr marL="0" lvl="0" indent="0" algn="ctr" defTabSz="488950">
            <a:lnSpc>
              <a:spcPct val="90000"/>
            </a:lnSpc>
            <a:spcBef>
              <a:spcPct val="0"/>
            </a:spcBef>
            <a:spcAft>
              <a:spcPct val="35000"/>
            </a:spcAft>
            <a:buNone/>
          </a:pPr>
          <a:r>
            <a:rPr lang="en-US" sz="1100" kern="1200" dirty="0">
              <a:hlinkClick xmlns:r="http://schemas.openxmlformats.org/officeDocument/2006/relationships" r:id="rId1"/>
            </a:rPr>
            <a:t>https://www.nmdfa.state.nm.us/wp-content/uploads/2026/05/Terminal-Leave-Request-Form.docx</a:t>
          </a:r>
          <a:r>
            <a:rPr lang="en-US" sz="1100" kern="1200" dirty="0"/>
            <a:t> </a:t>
          </a:r>
        </a:p>
      </dsp:txBody>
      <dsp:txXfrm>
        <a:off x="0" y="42296"/>
        <a:ext cx="2553602" cy="1532161"/>
      </dsp:txXfrm>
    </dsp:sp>
    <dsp:sp modelId="{221D4E5E-5F40-4B4D-B0BB-C4EEE54D1A17}">
      <dsp:nvSpPr>
        <dsp:cNvPr id="0" name=""/>
        <dsp:cNvSpPr/>
      </dsp:nvSpPr>
      <dsp:spPr>
        <a:xfrm>
          <a:off x="2808962" y="42296"/>
          <a:ext cx="2553602" cy="153216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TLV Report </a:t>
          </a:r>
        </a:p>
      </dsp:txBody>
      <dsp:txXfrm>
        <a:off x="2808962" y="42296"/>
        <a:ext cx="2553602" cy="1532161"/>
      </dsp:txXfrm>
    </dsp:sp>
    <dsp:sp modelId="{CF39BFB1-2DCF-47C1-A794-1007769C6CB0}">
      <dsp:nvSpPr>
        <dsp:cNvPr id="0" name=""/>
        <dsp:cNvSpPr/>
      </dsp:nvSpPr>
      <dsp:spPr>
        <a:xfrm>
          <a:off x="5617925" y="42296"/>
          <a:ext cx="2553602" cy="153216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Accrual Worksheet</a:t>
          </a:r>
        </a:p>
      </dsp:txBody>
      <dsp:txXfrm>
        <a:off x="5617925" y="42296"/>
        <a:ext cx="2553602" cy="1532161"/>
      </dsp:txXfrm>
    </dsp:sp>
    <dsp:sp modelId="{2608621F-485C-4AE6-AF8C-97B43122F3E8}">
      <dsp:nvSpPr>
        <dsp:cNvPr id="0" name=""/>
        <dsp:cNvSpPr/>
      </dsp:nvSpPr>
      <dsp:spPr>
        <a:xfrm>
          <a:off x="0" y="1829818"/>
          <a:ext cx="2553602" cy="153216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Manual Warrant Form (via FSS) </a:t>
          </a:r>
          <a:r>
            <a:rPr lang="en-US" sz="1100" kern="1200" dirty="0">
              <a:hlinkClick xmlns:r="http://schemas.openxmlformats.org/officeDocument/2006/relationships" r:id="rId2"/>
            </a:rPr>
            <a:t>https://www.nmdfa.state.nm.us/wp-content/uploads/2026/05/Manual-Payroll-Warrant-Request-Form.docx</a:t>
          </a:r>
          <a:r>
            <a:rPr lang="en-US" sz="1100" kern="1200" dirty="0"/>
            <a:t> </a:t>
          </a:r>
        </a:p>
      </dsp:txBody>
      <dsp:txXfrm>
        <a:off x="0" y="1829818"/>
        <a:ext cx="2553602" cy="1532161"/>
      </dsp:txXfrm>
    </dsp:sp>
    <dsp:sp modelId="{1547A846-B60C-4811-8528-23CF12826383}">
      <dsp:nvSpPr>
        <dsp:cNvPr id="0" name=""/>
        <dsp:cNvSpPr/>
      </dsp:nvSpPr>
      <dsp:spPr>
        <a:xfrm>
          <a:off x="2808962" y="1829818"/>
          <a:ext cx="2553602" cy="153216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Query Report: NMS_TL_PAYTM_OUTSTANDING_EE</a:t>
          </a:r>
        </a:p>
      </dsp:txBody>
      <dsp:txXfrm>
        <a:off x="2808962" y="1829818"/>
        <a:ext cx="2553602" cy="1532161"/>
      </dsp:txXfrm>
    </dsp:sp>
    <dsp:sp modelId="{964BB825-CB8B-49D3-8FFE-9D1A72ABBF12}">
      <dsp:nvSpPr>
        <dsp:cNvPr id="0" name=""/>
        <dsp:cNvSpPr/>
      </dsp:nvSpPr>
      <dsp:spPr>
        <a:xfrm>
          <a:off x="5617925" y="1829818"/>
          <a:ext cx="2553602" cy="153216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Documentation must be complete, accurate, and uploaded with the final pay request. </a:t>
          </a:r>
        </a:p>
      </dsp:txBody>
      <dsp:txXfrm>
        <a:off x="5617925" y="1829818"/>
        <a:ext cx="2553602" cy="1532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400C0-4515-4EB0-B3C9-776C3A27AA12}">
      <dsp:nvSpPr>
        <dsp:cNvPr id="0" name=""/>
        <dsp:cNvSpPr/>
      </dsp:nvSpPr>
      <dsp:spPr>
        <a:xfrm>
          <a:off x="997" y="1069046"/>
          <a:ext cx="3630903" cy="181545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Demand for Immediate Pay – Pay Due Immediately</a:t>
          </a:r>
        </a:p>
      </dsp:txBody>
      <dsp:txXfrm>
        <a:off x="54170" y="1122219"/>
        <a:ext cx="3524557" cy="1709105"/>
      </dsp:txXfrm>
    </dsp:sp>
    <dsp:sp modelId="{F7393C42-32F5-44A7-A18B-74D9CA352866}">
      <dsp:nvSpPr>
        <dsp:cNvPr id="0" name=""/>
        <dsp:cNvSpPr/>
      </dsp:nvSpPr>
      <dsp:spPr>
        <a:xfrm>
          <a:off x="4539626" y="1069046"/>
          <a:ext cx="3630903" cy="1815451"/>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a:t>No Demand – Pay Within 5 Calendar Days</a:t>
          </a:r>
        </a:p>
      </dsp:txBody>
      <dsp:txXfrm>
        <a:off x="4592799" y="1122219"/>
        <a:ext cx="3524557" cy="17091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B0F60-0C8A-4A10-8B92-A27A0B219CD6}">
      <dsp:nvSpPr>
        <dsp:cNvPr id="0" name=""/>
        <dsp:cNvSpPr/>
      </dsp:nvSpPr>
      <dsp:spPr>
        <a:xfrm>
          <a:off x="396774" y="985762"/>
          <a:ext cx="644677" cy="64467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AD6927-7C6E-4962-A214-195BA56157AF}">
      <dsp:nvSpPr>
        <dsp:cNvPr id="0" name=""/>
        <dsp:cNvSpPr/>
      </dsp:nvSpPr>
      <dsp:spPr>
        <a:xfrm>
          <a:off x="2805" y="1845467"/>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Date and time of discharge</a:t>
          </a:r>
        </a:p>
      </dsp:txBody>
      <dsp:txXfrm>
        <a:off x="2805" y="1845467"/>
        <a:ext cx="1432617" cy="573046"/>
      </dsp:txXfrm>
    </dsp:sp>
    <dsp:sp modelId="{6202C815-51FC-44BA-8BBC-35A2D2E571F9}">
      <dsp:nvSpPr>
        <dsp:cNvPr id="0" name=""/>
        <dsp:cNvSpPr/>
      </dsp:nvSpPr>
      <dsp:spPr>
        <a:xfrm>
          <a:off x="2080099" y="985762"/>
          <a:ext cx="644677" cy="64467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E48F34-3BE7-42E0-AE48-F784A28E1E63}">
      <dsp:nvSpPr>
        <dsp:cNvPr id="0" name=""/>
        <dsp:cNvSpPr/>
      </dsp:nvSpPr>
      <dsp:spPr>
        <a:xfrm>
          <a:off x="1686130" y="1845467"/>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Date and time of any demand for immediate pay</a:t>
          </a:r>
        </a:p>
      </dsp:txBody>
      <dsp:txXfrm>
        <a:off x="1686130" y="1845467"/>
        <a:ext cx="1432617" cy="573046"/>
      </dsp:txXfrm>
    </dsp:sp>
    <dsp:sp modelId="{8E3D3A8F-B1E6-4B79-BC62-9849D0074F60}">
      <dsp:nvSpPr>
        <dsp:cNvPr id="0" name=""/>
        <dsp:cNvSpPr/>
      </dsp:nvSpPr>
      <dsp:spPr>
        <a:xfrm>
          <a:off x="3763425" y="985762"/>
          <a:ext cx="644677" cy="64467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7A2DA7-6A65-4328-9764-2B6AD823EF10}">
      <dsp:nvSpPr>
        <dsp:cNvPr id="0" name=""/>
        <dsp:cNvSpPr/>
      </dsp:nvSpPr>
      <dsp:spPr>
        <a:xfrm>
          <a:off x="3369455" y="1845467"/>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Proof of FSS submission</a:t>
          </a:r>
        </a:p>
      </dsp:txBody>
      <dsp:txXfrm>
        <a:off x="3369455" y="1845467"/>
        <a:ext cx="1432617" cy="573046"/>
      </dsp:txXfrm>
    </dsp:sp>
    <dsp:sp modelId="{8C6A07BB-1E4C-4D38-A004-08818AA3B761}">
      <dsp:nvSpPr>
        <dsp:cNvPr id="0" name=""/>
        <dsp:cNvSpPr/>
      </dsp:nvSpPr>
      <dsp:spPr>
        <a:xfrm>
          <a:off x="5446750" y="985762"/>
          <a:ext cx="644677" cy="64467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AFC6AA-8992-4034-BC87-F1511B03DEA5}">
      <dsp:nvSpPr>
        <dsp:cNvPr id="0" name=""/>
        <dsp:cNvSpPr/>
      </dsp:nvSpPr>
      <dsp:spPr>
        <a:xfrm>
          <a:off x="5052780" y="1845467"/>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All submitted final pay documents</a:t>
          </a:r>
        </a:p>
      </dsp:txBody>
      <dsp:txXfrm>
        <a:off x="5052780" y="1845467"/>
        <a:ext cx="1432617" cy="573046"/>
      </dsp:txXfrm>
    </dsp:sp>
    <dsp:sp modelId="{A3FA7D1D-12C3-46BD-BC68-A1614D4D957C}">
      <dsp:nvSpPr>
        <dsp:cNvPr id="0" name=""/>
        <dsp:cNvSpPr/>
      </dsp:nvSpPr>
      <dsp:spPr>
        <a:xfrm>
          <a:off x="7130075" y="985762"/>
          <a:ext cx="644677" cy="64467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A29E2F-85C2-4EE3-9646-EB3D6EDC7534}">
      <dsp:nvSpPr>
        <dsp:cNvPr id="0" name=""/>
        <dsp:cNvSpPr/>
      </dsp:nvSpPr>
      <dsp:spPr>
        <a:xfrm>
          <a:off x="6736105" y="1845467"/>
          <a:ext cx="1432617" cy="57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Communications with Payroll</a:t>
          </a:r>
        </a:p>
      </dsp:txBody>
      <dsp:txXfrm>
        <a:off x="6736105" y="1845467"/>
        <a:ext cx="1432617" cy="573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EC9F-7C40-4940-80BC-41AE2C7279AE}">
      <dsp:nvSpPr>
        <dsp:cNvPr id="0" name=""/>
        <dsp:cNvSpPr/>
      </dsp:nvSpPr>
      <dsp:spPr>
        <a:xfrm>
          <a:off x="1123779" y="14638"/>
          <a:ext cx="2024437" cy="20244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7E0DCF-0769-4E22-9002-89F99F815DBF}">
      <dsp:nvSpPr>
        <dsp:cNvPr id="0" name=""/>
        <dsp:cNvSpPr/>
      </dsp:nvSpPr>
      <dsp:spPr>
        <a:xfrm>
          <a:off x="1555217" y="446075"/>
          <a:ext cx="1161562" cy="11615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0E5545-207E-41EB-BAC9-DAAC135362BD}">
      <dsp:nvSpPr>
        <dsp:cNvPr id="0" name=""/>
        <dsp:cNvSpPr/>
      </dsp:nvSpPr>
      <dsp:spPr>
        <a:xfrm>
          <a:off x="476623" y="2669638"/>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MAPS PR 1.7</a:t>
          </a:r>
          <a:br>
            <a:rPr lang="en-US" sz="1100" kern="1200"/>
          </a:br>
          <a:r>
            <a:rPr lang="en-US" sz="1100" kern="1200">
              <a:hlinkClick xmlns:r="http://schemas.openxmlformats.org/officeDocument/2006/relationships" r:id="rId2"/>
            </a:rPr>
            <a:t>https://www.nmdfa.state.nm.us/wp-content/uploads/2025/07/Model_Accounting_Practices_Manual___2026.pdf</a:t>
          </a:r>
          <a:endParaRPr lang="en-US" sz="1100" kern="1200"/>
        </a:p>
      </dsp:txBody>
      <dsp:txXfrm>
        <a:off x="476623" y="2669638"/>
        <a:ext cx="3318750" cy="720000"/>
      </dsp:txXfrm>
    </dsp:sp>
    <dsp:sp modelId="{7B8D487F-C1F6-4ECA-AD60-F06514136EF9}">
      <dsp:nvSpPr>
        <dsp:cNvPr id="0" name=""/>
        <dsp:cNvSpPr/>
      </dsp:nvSpPr>
      <dsp:spPr>
        <a:xfrm>
          <a:off x="5023310" y="14638"/>
          <a:ext cx="2024437" cy="20244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21B59-AEEC-4FFC-B522-6E7BA045EDA5}">
      <dsp:nvSpPr>
        <dsp:cNvPr id="0" name=""/>
        <dsp:cNvSpPr/>
      </dsp:nvSpPr>
      <dsp:spPr>
        <a:xfrm>
          <a:off x="5454748" y="446075"/>
          <a:ext cx="1161562" cy="11615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17CE3A-AA71-4421-8C8F-A07FDC3472AB}">
      <dsp:nvSpPr>
        <dsp:cNvPr id="0" name=""/>
        <dsp:cNvSpPr/>
      </dsp:nvSpPr>
      <dsp:spPr>
        <a:xfrm>
          <a:off x="4376154" y="2669638"/>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FSS Platform: </a:t>
          </a:r>
          <a:r>
            <a:rPr lang="en-US" sz="1100" kern="1200">
              <a:hlinkClick xmlns:r="http://schemas.openxmlformats.org/officeDocument/2006/relationships" r:id="rId4"/>
            </a:rPr>
            <a:t>https://platform.dfa.nm.gov/</a:t>
          </a:r>
          <a:r>
            <a:rPr lang="en-US" sz="1100" kern="1200"/>
            <a:t> </a:t>
          </a:r>
        </a:p>
      </dsp:txBody>
      <dsp:txXfrm>
        <a:off x="4376154" y="2669638"/>
        <a:ext cx="3318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774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4687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0893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19157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349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7/2/2026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14587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7/2/2026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44265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62506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2670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0296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0611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7/2/2026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4137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7/2/2026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4964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6528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2061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BCAD085-E8A6-8845-BD4E-CB4CCA059FC4}" type="datetimeFigureOut">
              <a:rPr lang="en-US" smtClean="0"/>
              <a:t>7/2/2026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01351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7274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CAD085-E8A6-8845-BD4E-CB4CCA059FC4}" type="datetimeFigureOut">
              <a:rPr lang="en-US" smtClean="0"/>
              <a:t>7/2/2026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56429099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dws.nm.gov/Portals/0/DM/LaborRelations/LRD_Investigations_Manual_2025.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mdfa.state.nm.us/wpcontent/uploads/2025/07/Model_Accounting_Practices_Manual___2026.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E01CF098-3DC7-0906-E6FF-1C094BD634EF}"/>
              </a:ext>
            </a:extLst>
          </p:cNvPr>
          <p:cNvSpPr>
            <a:spLocks noGrp="1"/>
          </p:cNvSpPr>
          <p:nvPr>
            <p:ph type="title"/>
          </p:nvPr>
        </p:nvSpPr>
        <p:spPr>
          <a:xfrm>
            <a:off x="827484" y="452718"/>
            <a:ext cx="6710641" cy="1400530"/>
          </a:xfrm>
        </p:spPr>
        <p:txBody>
          <a:bodyPr anchor="ctr">
            <a:normAutofit/>
          </a:bodyPr>
          <a:lstStyle/>
          <a:p>
            <a:r>
              <a:rPr lang="en-US">
                <a:solidFill>
                  <a:srgbClr val="FFFFFF"/>
                </a:solidFill>
              </a:rPr>
              <a:t>Off Cycle Processing </a:t>
            </a:r>
          </a:p>
        </p:txBody>
      </p:sp>
      <p:sp>
        <p:nvSpPr>
          <p:cNvPr id="3" name="Content Placeholder 2">
            <a:extLst>
              <a:ext uri="{FF2B5EF4-FFF2-40B4-BE49-F238E27FC236}">
                <a16:creationId xmlns:a16="http://schemas.microsoft.com/office/drawing/2014/main" id="{49860C6F-94A7-D9EE-F8D4-F470713C17B4}"/>
              </a:ext>
            </a:extLst>
          </p:cNvPr>
          <p:cNvSpPr>
            <a:spLocks noGrp="1"/>
          </p:cNvSpPr>
          <p:nvPr>
            <p:ph idx="1"/>
          </p:nvPr>
        </p:nvSpPr>
        <p:spPr>
          <a:xfrm>
            <a:off x="827484" y="2763520"/>
            <a:ext cx="6709905" cy="3484879"/>
          </a:xfrm>
        </p:spPr>
        <p:txBody>
          <a:bodyPr>
            <a:normAutofit/>
          </a:bodyPr>
          <a:lstStyle/>
          <a:p>
            <a:pPr lvl="0">
              <a:lnSpc>
                <a:spcPct val="90000"/>
              </a:lnSpc>
            </a:pPr>
            <a:endParaRPr lang="en-US" sz="1300"/>
          </a:p>
          <a:p>
            <a:pPr lvl="0">
              <a:lnSpc>
                <a:spcPct val="90000"/>
              </a:lnSpc>
            </a:pPr>
            <a:r>
              <a:rPr lang="en-US" sz="1300"/>
              <a:t>Off-cycle requests for current employees must meet the </a:t>
            </a:r>
            <a:r>
              <a:rPr lang="en-US" sz="1300" b="1"/>
              <a:t>minimum threshold of one full</a:t>
            </a:r>
            <a:r>
              <a:rPr lang="en-US" sz="1300"/>
              <a:t> </a:t>
            </a:r>
            <a:r>
              <a:rPr lang="en-US" sz="1300" b="1"/>
              <a:t>scheduled workday</a:t>
            </a:r>
            <a:r>
              <a:rPr lang="en-US" sz="1300"/>
              <a:t> </a:t>
            </a:r>
            <a:r>
              <a:rPr lang="en-US" sz="1300" b="1"/>
              <a:t>(8 hours) </a:t>
            </a:r>
            <a:r>
              <a:rPr lang="en-US" sz="1300"/>
              <a:t>of unpaid regular hours.  Requests for missing overtime, standby time or shift differentials will not be processed.</a:t>
            </a:r>
          </a:p>
          <a:p>
            <a:pPr lvl="0">
              <a:lnSpc>
                <a:spcPct val="90000"/>
              </a:lnSpc>
            </a:pPr>
            <a:r>
              <a:rPr lang="en-US" sz="1300"/>
              <a:t>For involuntarily terminated employees, this minimum-hour requirement does not apply. Instead, off-cycle payment may be requested if the employee was </a:t>
            </a:r>
            <a:r>
              <a:rPr lang="en-US" sz="1300" u="sng"/>
              <a:t>involuntarily</a:t>
            </a:r>
            <a:r>
              <a:rPr lang="en-US" sz="1300"/>
              <a:t> terminated and has hours worked or leave time requiring payment.   </a:t>
            </a:r>
          </a:p>
          <a:p>
            <a:pPr lvl="0">
              <a:lnSpc>
                <a:spcPct val="90000"/>
              </a:lnSpc>
            </a:pPr>
            <a:r>
              <a:rPr lang="en-US" sz="1300"/>
              <a:t>Payments will normally be issued according to the payment method selected by the employee in HCM, either direct deposit or manual warrant. Requests that do not meet the required thresholds will not be processed, and outstanding time will be processed with the next regular payroll cycle.</a:t>
            </a:r>
          </a:p>
          <a:p>
            <a:pPr>
              <a:lnSpc>
                <a:spcPct val="90000"/>
              </a:lnSpc>
            </a:pPr>
            <a:r>
              <a:rPr lang="en-US" sz="1300"/>
              <a:t>Standard processing for off-cycle payments occurs daily beginning the Wednesday before payday, through the following Wednesday prior to 11:00 a.m., unless otherwise adjusted for accelerated payroll schedules.</a:t>
            </a:r>
          </a:p>
          <a:p>
            <a:pPr marL="0" lvl="0" indent="0">
              <a:lnSpc>
                <a:spcPct val="90000"/>
              </a:lnSpc>
              <a:buNone/>
            </a:pPr>
            <a:endParaRPr lang="en-US" sz="1300"/>
          </a:p>
          <a:p>
            <a:pPr>
              <a:lnSpc>
                <a:spcPct val="90000"/>
              </a:lnSpc>
            </a:pPr>
            <a:endParaRPr lang="en-US" sz="1300"/>
          </a:p>
        </p:txBody>
      </p:sp>
    </p:spTree>
    <p:extLst>
      <p:ext uri="{BB962C8B-B14F-4D97-AF65-F5344CB8AC3E}">
        <p14:creationId xmlns:p14="http://schemas.microsoft.com/office/powerpoint/2010/main" val="147266786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47504E-1091-18ED-643B-F732C0859B31}"/>
            </a:ext>
          </a:extLst>
        </p:cNvPr>
        <p:cNvGrpSpPr/>
        <p:nvPr/>
      </p:nvGrpSpPr>
      <p:grpSpPr>
        <a:xfrm>
          <a:off x="0" y="0"/>
          <a:ext cx="0" cy="0"/>
          <a:chOff x="0" y="0"/>
          <a:chExt cx="0" cy="0"/>
        </a:xfrm>
      </p:grpSpPr>
      <p:sp>
        <p:nvSpPr>
          <p:cNvPr id="1076" name="Rectangle 1075">
            <a:extLst>
              <a:ext uri="{FF2B5EF4-FFF2-40B4-BE49-F238E27FC236}">
                <a16:creationId xmlns:a16="http://schemas.microsoft.com/office/drawing/2014/main" id="{04A3DA6D-FED2-4369-9ACD-B578C8790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77" name="Rectangle 1076">
            <a:extLst>
              <a:ext uri="{FF2B5EF4-FFF2-40B4-BE49-F238E27FC236}">
                <a16:creationId xmlns:a16="http://schemas.microsoft.com/office/drawing/2014/main" id="{163C72DE-4C01-4F6C-9020-327690ADA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8" name="Freeform 7">
            <a:extLst>
              <a:ext uri="{FF2B5EF4-FFF2-40B4-BE49-F238E27FC236}">
                <a16:creationId xmlns:a16="http://schemas.microsoft.com/office/drawing/2014/main" id="{5627181E-8B3E-4EFB-8F43-17296B86C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CB49454-025D-EF34-CA50-2F44666232DC}"/>
              </a:ext>
            </a:extLst>
          </p:cNvPr>
          <p:cNvSpPr>
            <a:spLocks noGrp="1"/>
          </p:cNvSpPr>
          <p:nvPr>
            <p:ph type="title"/>
          </p:nvPr>
        </p:nvSpPr>
        <p:spPr>
          <a:xfrm>
            <a:off x="486697" y="629267"/>
            <a:ext cx="6939116" cy="1016654"/>
          </a:xfrm>
        </p:spPr>
        <p:txBody>
          <a:bodyPr>
            <a:normAutofit/>
          </a:bodyPr>
          <a:lstStyle/>
          <a:p>
            <a:r>
              <a:rPr lang="en-US" dirty="0">
                <a:solidFill>
                  <a:srgbClr val="EBEBEB"/>
                </a:solidFill>
              </a:rPr>
              <a:t>Payment Requirements</a:t>
            </a:r>
          </a:p>
        </p:txBody>
      </p:sp>
      <p:sp useBgFill="1">
        <p:nvSpPr>
          <p:cNvPr id="1079" name="Freeform: Shape 1078">
            <a:extLst>
              <a:ext uri="{FF2B5EF4-FFF2-40B4-BE49-F238E27FC236}">
                <a16:creationId xmlns:a16="http://schemas.microsoft.com/office/drawing/2014/main" id="{2E45DBDE-EAD7-4DEE-B77D-577BBB0A1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4" name="Content Placeholder 3">
            <a:extLst>
              <a:ext uri="{FF2B5EF4-FFF2-40B4-BE49-F238E27FC236}">
                <a16:creationId xmlns:a16="http://schemas.microsoft.com/office/drawing/2014/main" id="{1F1690BC-60D8-2010-E83C-AF1AA805ECFB}"/>
              </a:ext>
            </a:extLst>
          </p:cNvPr>
          <p:cNvSpPr>
            <a:spLocks noGrp="1"/>
          </p:cNvSpPr>
          <p:nvPr>
            <p:ph idx="1"/>
          </p:nvPr>
        </p:nvSpPr>
        <p:spPr>
          <a:xfrm>
            <a:off x="212271" y="2473779"/>
            <a:ext cx="5208371" cy="3404506"/>
          </a:xfrm>
        </p:spPr>
        <p:txBody>
          <a:bodyPr>
            <a:normAutofit/>
          </a:bodyPr>
          <a:lstStyle/>
          <a:p>
            <a:pPr>
              <a:lnSpc>
                <a:spcPct val="90000"/>
              </a:lnSpc>
            </a:pPr>
            <a:r>
              <a:rPr lang="en-US" sz="1600" dirty="0"/>
              <a:t>If an employer misses the WPA’s relevant five- or ten-day deadlines for paying wages due, the employer is liable for WPA final pay damages only if each of the following three factors are met.</a:t>
            </a:r>
          </a:p>
          <a:p>
            <a:pPr>
              <a:lnSpc>
                <a:spcPct val="90000"/>
              </a:lnSpc>
            </a:pPr>
            <a:r>
              <a:rPr lang="en-US" sz="1600" dirty="0"/>
              <a:t>Factor 1: The employee was discharged.</a:t>
            </a:r>
          </a:p>
          <a:p>
            <a:pPr>
              <a:lnSpc>
                <a:spcPct val="90000"/>
              </a:lnSpc>
            </a:pPr>
            <a:r>
              <a:rPr lang="en-US" sz="1600" dirty="0"/>
              <a:t>Factor 2: The employee made a demand for payment of wages within a reasonable time, and the employer refused to pay. </a:t>
            </a:r>
            <a:r>
              <a:rPr lang="en-US" sz="1600" i="1" dirty="0"/>
              <a:t>NMSA 50.4.4</a:t>
            </a:r>
          </a:p>
          <a:p>
            <a:pPr>
              <a:lnSpc>
                <a:spcPct val="90000"/>
              </a:lnSpc>
            </a:pPr>
            <a:r>
              <a:rPr lang="en-US" sz="1600" dirty="0"/>
              <a:t>Factor 3: The employer has not provided written notice of the amount conceded to be due </a:t>
            </a:r>
            <a:r>
              <a:rPr lang="en-US" sz="1600" i="1" dirty="0"/>
              <a:t>NMSA 50.4.7 </a:t>
            </a:r>
            <a:r>
              <a:rPr lang="en-US" sz="1600" u="sng" dirty="0"/>
              <a:t>and</a:t>
            </a:r>
            <a:r>
              <a:rPr lang="en-US" sz="1600" dirty="0"/>
              <a:t> paid the amount conceded to be due. </a:t>
            </a:r>
            <a:r>
              <a:rPr lang="en-US" sz="1600" i="1" dirty="0"/>
              <a:t>NMSA 50.4.4</a:t>
            </a:r>
          </a:p>
          <a:p>
            <a:pPr>
              <a:lnSpc>
                <a:spcPct val="90000"/>
              </a:lnSpc>
            </a:pPr>
            <a:endParaRPr lang="en-US" sz="1600" dirty="0"/>
          </a:p>
          <a:p>
            <a:pPr>
              <a:lnSpc>
                <a:spcPct val="90000"/>
              </a:lnSpc>
            </a:pPr>
            <a:endParaRPr lang="en-US" sz="1600" dirty="0"/>
          </a:p>
        </p:txBody>
      </p:sp>
      <p:pic>
        <p:nvPicPr>
          <p:cNvPr id="1026" name="Picture 1">
            <a:extLst>
              <a:ext uri="{FF2B5EF4-FFF2-40B4-BE49-F238E27FC236}">
                <a16:creationId xmlns:a16="http://schemas.microsoft.com/office/drawing/2014/main" id="{FCB76EC0-17E0-5193-2F2F-BB12BCC03D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27222" y="2402307"/>
            <a:ext cx="3318782" cy="3548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5F1A909-C640-DF60-C33E-760781E4C1D8}"/>
              </a:ext>
            </a:extLst>
          </p:cNvPr>
          <p:cNvSpPr txBox="1"/>
          <p:nvPr/>
        </p:nvSpPr>
        <p:spPr>
          <a:xfrm>
            <a:off x="212271" y="5690507"/>
            <a:ext cx="8335736" cy="1077218"/>
          </a:xfrm>
          <a:prstGeom prst="rect">
            <a:avLst/>
          </a:prstGeom>
          <a:noFill/>
        </p:spPr>
        <p:txBody>
          <a:bodyPr wrap="square" rtlCol="0">
            <a:spAutoFit/>
          </a:bodyPr>
          <a:lstStyle/>
          <a:p>
            <a:endParaRPr lang="en-US" sz="1400" dirty="0"/>
          </a:p>
          <a:p>
            <a:r>
              <a:rPr lang="en-US" sz="1400" dirty="0"/>
              <a:t>Source reference:</a:t>
            </a:r>
          </a:p>
          <a:p>
            <a:r>
              <a:rPr lang="en-US" dirty="0"/>
              <a:t> </a:t>
            </a:r>
            <a:r>
              <a:rPr lang="en-US" sz="1400" u="sng" dirty="0">
                <a:hlinkClick r:id="rId3"/>
              </a:rPr>
              <a:t>https://www.dws.nm.gov/Portals/0/DM/LaborRelations/LRD_Investigations_Manual_2025.pdf</a:t>
            </a:r>
            <a:endParaRPr lang="en-US" sz="1400" dirty="0"/>
          </a:p>
          <a:p>
            <a:endParaRPr lang="en-US" dirty="0"/>
          </a:p>
        </p:txBody>
      </p:sp>
    </p:spTree>
    <p:extLst>
      <p:ext uri="{BB962C8B-B14F-4D97-AF65-F5344CB8AC3E}">
        <p14:creationId xmlns:p14="http://schemas.microsoft.com/office/powerpoint/2010/main" val="62768551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solidFill>
                  <a:srgbClr val="EBEBEB"/>
                </a:solidFill>
              </a:rPr>
              <a:t>Documentation Retention</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1B0D3397-0501-8A82-49D3-20958CD998A3}"/>
              </a:ext>
            </a:extLst>
          </p:cNvPr>
          <p:cNvGraphicFramePr>
            <a:graphicFrameLocks noGrp="1"/>
          </p:cNvGraphicFramePr>
          <p:nvPr>
            <p:ph idx="1"/>
            <p:extLst>
              <p:ext uri="{D42A27DB-BD31-4B8C-83A1-F6EECF244321}">
                <p14:modId xmlns:p14="http://schemas.microsoft.com/office/powerpoint/2010/main" val="2620787770"/>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solidFill>
                  <a:srgbClr val="EBEBEB"/>
                </a:solidFill>
              </a:rPr>
              <a:t>References</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580A96D9-9BD4-B16C-4AAD-A01810251FB9}"/>
              </a:ext>
            </a:extLst>
          </p:cNvPr>
          <p:cNvGraphicFramePr>
            <a:graphicFrameLocks noGrp="1"/>
          </p:cNvGraphicFramePr>
          <p:nvPr>
            <p:ph idx="1"/>
            <p:extLst>
              <p:ext uri="{D42A27DB-BD31-4B8C-83A1-F6EECF244321}">
                <p14:modId xmlns:p14="http://schemas.microsoft.com/office/powerpoint/2010/main" val="2244869590"/>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1A7B6621-5DBB-C487-C834-CEE24CE059FC}"/>
              </a:ext>
            </a:extLst>
          </p:cNvPr>
          <p:cNvSpPr>
            <a:spLocks noGrp="1"/>
          </p:cNvSpPr>
          <p:nvPr>
            <p:ph type="title"/>
          </p:nvPr>
        </p:nvSpPr>
        <p:spPr>
          <a:xfrm>
            <a:off x="827484" y="452718"/>
            <a:ext cx="6710641" cy="1400530"/>
          </a:xfrm>
        </p:spPr>
        <p:txBody>
          <a:bodyPr anchor="ctr">
            <a:normAutofit/>
          </a:bodyPr>
          <a:lstStyle/>
          <a:p>
            <a:r>
              <a:rPr kumimoji="0" lang="en-US" sz="3900" b="1" i="0" u="none" strike="noStrike" kern="1200" cap="none" spc="0" normalizeH="0" baseline="0" noProof="0" dirty="0">
                <a:ln>
                  <a:noFill/>
                </a:ln>
                <a:solidFill>
                  <a:srgbClr val="FFFFFF"/>
                </a:solidFill>
                <a:effectLst/>
                <a:uLnTx/>
                <a:uFillTx/>
                <a:latin typeface="Century Gothic" panose="020B0502020202020204"/>
                <a:ea typeface="+mj-ea"/>
                <a:cs typeface="+mj-cs"/>
              </a:rPr>
              <a:t>5-Day Payout involuntarily terminated employees</a:t>
            </a:r>
            <a:endParaRPr lang="en-US" sz="3900" b="1" dirty="0">
              <a:solidFill>
                <a:srgbClr val="FFFFFF"/>
              </a:solidFill>
            </a:endParaRPr>
          </a:p>
        </p:txBody>
      </p:sp>
      <p:sp>
        <p:nvSpPr>
          <p:cNvPr id="3" name="Content Placeholder 2">
            <a:extLst>
              <a:ext uri="{FF2B5EF4-FFF2-40B4-BE49-F238E27FC236}">
                <a16:creationId xmlns:a16="http://schemas.microsoft.com/office/drawing/2014/main" id="{DCB7B17D-565C-6A6D-691C-5F2C78C889EA}"/>
              </a:ext>
            </a:extLst>
          </p:cNvPr>
          <p:cNvSpPr>
            <a:spLocks noGrp="1"/>
          </p:cNvSpPr>
          <p:nvPr>
            <p:ph idx="1"/>
          </p:nvPr>
        </p:nvSpPr>
        <p:spPr>
          <a:xfrm>
            <a:off x="827484" y="2763520"/>
            <a:ext cx="6709905" cy="3484879"/>
          </a:xfrm>
        </p:spPr>
        <p:txBody>
          <a:bodyPr>
            <a:normAutofit/>
          </a:bodyPr>
          <a:lstStyle/>
          <a:p>
            <a:pPr>
              <a:lnSpc>
                <a:spcPct val="90000"/>
              </a:lnSpc>
            </a:pPr>
            <a:r>
              <a:rPr kumimoji="0" lang="en-US" sz="1400" b="0" i="0" u="none" strike="noStrike" kern="1200" cap="none" spc="0" normalizeH="0" baseline="0" noProof="0">
                <a:ln>
                  <a:noFill/>
                </a:ln>
                <a:effectLst/>
                <a:uLnTx/>
                <a:uFillTx/>
                <a:latin typeface="Century Gothic" panose="020B0502020202020204"/>
                <a:ea typeface="+mj-ea"/>
                <a:cs typeface="+mj-cs"/>
              </a:rPr>
              <a:t>For involuntarily terminated employees, this minimum-hour requirement does not apply. Instead, off-cycle payment may be requested if the employee was </a:t>
            </a:r>
            <a:r>
              <a:rPr kumimoji="0" lang="en-US" sz="1400" b="0" i="0" u="sng" strike="noStrike" kern="1200" cap="none" spc="0" normalizeH="0" baseline="0" noProof="0">
                <a:ln>
                  <a:noFill/>
                </a:ln>
                <a:effectLst/>
                <a:uLnTx/>
                <a:uFillTx/>
                <a:latin typeface="Century Gothic" panose="020B0502020202020204"/>
                <a:ea typeface="+mj-ea"/>
                <a:cs typeface="+mj-cs"/>
              </a:rPr>
              <a:t>involuntarily</a:t>
            </a:r>
            <a:r>
              <a:rPr kumimoji="0" lang="en-US" sz="1400" b="0" i="0" u="none" strike="noStrike" kern="1200" cap="none" spc="0" normalizeH="0" baseline="0" noProof="0">
                <a:ln>
                  <a:noFill/>
                </a:ln>
                <a:effectLst/>
                <a:uLnTx/>
                <a:uFillTx/>
                <a:latin typeface="Century Gothic" panose="020B0502020202020204"/>
                <a:ea typeface="+mj-ea"/>
                <a:cs typeface="+mj-cs"/>
              </a:rPr>
              <a:t> terminated and has hours worked or leave time requiring payment.</a:t>
            </a:r>
          </a:p>
          <a:p>
            <a:pPr>
              <a:lnSpc>
                <a:spcPct val="90000"/>
              </a:lnSpc>
            </a:pPr>
            <a:endParaRPr lang="en-US" sz="1400">
              <a:latin typeface="Century Gothic" panose="020B0502020202020204"/>
            </a:endParaRPr>
          </a:p>
          <a:p>
            <a:pPr>
              <a:lnSpc>
                <a:spcPct val="90000"/>
              </a:lnSpc>
            </a:pPr>
            <a:r>
              <a:rPr lang="en-US" sz="1400"/>
              <a:t>For 5‑day payouts of involuntary terminations, agencies may request a manual warrant when operationally necessary; otherwise, the employee’s existing payment method will be used.</a:t>
            </a:r>
          </a:p>
          <a:p>
            <a:pPr>
              <a:lnSpc>
                <a:spcPct val="90000"/>
              </a:lnSpc>
            </a:pPr>
            <a:endParaRPr lang="en-US" sz="1400"/>
          </a:p>
          <a:p>
            <a:pPr lvl="0">
              <a:lnSpc>
                <a:spcPct val="90000"/>
              </a:lnSpc>
            </a:pPr>
            <a:r>
              <a:rPr lang="en-US" sz="1400"/>
              <a:t>Any requests for 5-day payouts submitted during on-cycle (regular payroll)  must be processed through a payment voucher and cannot be paid through the off-cycle payroll process.</a:t>
            </a:r>
          </a:p>
          <a:p>
            <a:pPr>
              <a:lnSpc>
                <a:spcPct val="90000"/>
              </a:lnSpc>
            </a:pPr>
            <a:endParaRPr lang="en-US" sz="1400"/>
          </a:p>
        </p:txBody>
      </p:sp>
    </p:spTree>
    <p:extLst>
      <p:ext uri="{BB962C8B-B14F-4D97-AF65-F5344CB8AC3E}">
        <p14:creationId xmlns:p14="http://schemas.microsoft.com/office/powerpoint/2010/main" val="171721039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59897904-C5BA-9295-BC61-7C9721C6F5C7}"/>
              </a:ext>
            </a:extLst>
          </p:cNvPr>
          <p:cNvSpPr txBox="1"/>
          <p:nvPr/>
        </p:nvSpPr>
        <p:spPr>
          <a:xfrm>
            <a:off x="486697" y="629267"/>
            <a:ext cx="6939116" cy="101665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600" b="0" i="0" kern="1200">
                <a:solidFill>
                  <a:srgbClr val="EBEBEB"/>
                </a:solidFill>
                <a:latin typeface="+mj-lt"/>
                <a:ea typeface="+mj-ea"/>
                <a:cs typeface="+mj-cs"/>
              </a:rPr>
              <a:t>Payment Processing Flowchart</a:t>
            </a:r>
          </a:p>
        </p:txBody>
      </p:sp>
      <p:sp useBgFill="1">
        <p:nvSpPr>
          <p:cNvPr id="46" name="Freeform: Shape 4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pic>
        <p:nvPicPr>
          <p:cNvPr id="5" name="Content Placeholder 4">
            <a:extLst>
              <a:ext uri="{FF2B5EF4-FFF2-40B4-BE49-F238E27FC236}">
                <a16:creationId xmlns:a16="http://schemas.microsoft.com/office/drawing/2014/main" id="{8C8CBC61-2EB9-3FCB-C9DB-AC1ECBDA2C79}"/>
              </a:ext>
            </a:extLst>
          </p:cNvPr>
          <p:cNvPicPr>
            <a:picLocks noChangeAspect="1"/>
          </p:cNvPicPr>
          <p:nvPr/>
        </p:nvPicPr>
        <p:blipFill>
          <a:blip r:embed="rId2"/>
          <a:srcRect/>
          <a:stretch/>
        </p:blipFill>
        <p:spPr>
          <a:xfrm>
            <a:off x="240664" y="2978150"/>
            <a:ext cx="8828702" cy="27749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2866669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24128" y="623571"/>
            <a:ext cx="7695743" cy="3523885"/>
          </a:xfrm>
        </p:spPr>
        <p:txBody>
          <a:bodyPr>
            <a:normAutofit/>
          </a:bodyPr>
          <a:lstStyle/>
          <a:p>
            <a:pPr algn="ctr"/>
            <a:r>
              <a:rPr lang="en-US" sz="7000"/>
              <a:t>SOP – 5-Day Final Pay Payout</a:t>
            </a:r>
          </a:p>
        </p:txBody>
      </p:sp>
      <p:sp>
        <p:nvSpPr>
          <p:cNvPr id="3" name="Subtitle 2"/>
          <p:cNvSpPr>
            <a:spLocks noGrp="1"/>
          </p:cNvSpPr>
          <p:nvPr>
            <p:ph type="subTitle" idx="1"/>
          </p:nvPr>
        </p:nvSpPr>
        <p:spPr>
          <a:xfrm>
            <a:off x="724128" y="4777380"/>
            <a:ext cx="7695743" cy="1209763"/>
          </a:xfrm>
        </p:spPr>
        <p:txBody>
          <a:bodyPr>
            <a:normAutofit/>
          </a:bodyPr>
          <a:lstStyle/>
          <a:p>
            <a:pPr algn="ctr"/>
            <a:r>
              <a:rPr lang="en-US" sz="2100">
                <a:solidFill>
                  <a:schemeClr val="bg2"/>
                </a:solidFill>
              </a:rPr>
              <a:t>Involuntarily Terminated Employees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solidFill>
                  <a:srgbClr val="EBEBEB"/>
                </a:solidFill>
              </a:rPr>
              <a:t>Purpose</a:t>
            </a:r>
          </a:p>
        </p:txBody>
      </p:sp>
      <p:sp useBgFill="1">
        <p:nvSpPr>
          <p:cNvPr id="32" name="Freeform: Shape 31">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pic>
        <p:nvPicPr>
          <p:cNvPr id="5" name="Picture 4">
            <a:extLst>
              <a:ext uri="{FF2B5EF4-FFF2-40B4-BE49-F238E27FC236}">
                <a16:creationId xmlns:a16="http://schemas.microsoft.com/office/drawing/2014/main" id="{47B52579-B404-45D5-5FC1-719FF300A932}"/>
              </a:ext>
            </a:extLst>
          </p:cNvPr>
          <p:cNvPicPr>
            <a:picLocks noChangeAspect="1"/>
          </p:cNvPicPr>
          <p:nvPr/>
        </p:nvPicPr>
        <p:blipFill>
          <a:blip r:embed="rId2"/>
          <a:stretch>
            <a:fillRect/>
          </a:stretch>
        </p:blipFill>
        <p:spPr>
          <a:xfrm>
            <a:off x="490113" y="2876685"/>
            <a:ext cx="4088720" cy="3005209"/>
          </a:xfrm>
          <a:prstGeom prst="rect">
            <a:avLst/>
          </a:prstGeom>
          <a:effectLst/>
        </p:spPr>
      </p:pic>
      <p:sp>
        <p:nvSpPr>
          <p:cNvPr id="3" name="Content Placeholder 2"/>
          <p:cNvSpPr>
            <a:spLocks noGrp="1"/>
          </p:cNvSpPr>
          <p:nvPr>
            <p:ph idx="1"/>
          </p:nvPr>
        </p:nvSpPr>
        <p:spPr>
          <a:xfrm>
            <a:off x="4815816" y="2548281"/>
            <a:ext cx="3841955" cy="3658689"/>
          </a:xfrm>
        </p:spPr>
        <p:txBody>
          <a:bodyPr>
            <a:normAutofit/>
          </a:bodyPr>
          <a:lstStyle/>
          <a:p>
            <a:endParaRPr lang="en-US"/>
          </a:p>
          <a:p>
            <a:r>
              <a:rPr lang="en-US">
                <a:latin typeface="Arial Rounded MT Bold" panose="020F0704030504030204" pitchFamily="34" charset="0"/>
              </a:rPr>
              <a:t>To ensure compliance with New Mexico Statute § 50-4-4 regarding timely payment of wages to terminated employees and to outline agency responsibilities when an employee is involuntarily terminated.</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solidFill>
                  <a:srgbClr val="EBEBEB"/>
                </a:solidFill>
              </a:rPr>
              <a:t>Legal Requirements</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p:cNvSpPr>
            <a:spLocks noGrp="1"/>
          </p:cNvSpPr>
          <p:nvPr>
            <p:ph idx="1"/>
          </p:nvPr>
        </p:nvSpPr>
        <p:spPr>
          <a:xfrm>
            <a:off x="486698" y="2548281"/>
            <a:ext cx="4085302" cy="3658689"/>
          </a:xfrm>
        </p:spPr>
        <p:txBody>
          <a:bodyPr>
            <a:normAutofit/>
          </a:bodyPr>
          <a:lstStyle/>
          <a:p>
            <a:pPr>
              <a:lnSpc>
                <a:spcPct val="90000"/>
              </a:lnSpc>
            </a:pPr>
            <a:endParaRPr lang="en-US" sz="1100" dirty="0"/>
          </a:p>
          <a:p>
            <a:pPr>
              <a:lnSpc>
                <a:spcPct val="90000"/>
              </a:lnSpc>
            </a:pPr>
            <a:r>
              <a:rPr lang="en-US" sz="1100" dirty="0"/>
              <a:t>Upon discharge, all unpaid wages that are fixed and definite become due immediately upon demand.</a:t>
            </a:r>
          </a:p>
          <a:p>
            <a:pPr>
              <a:lnSpc>
                <a:spcPct val="90000"/>
              </a:lnSpc>
            </a:pPr>
            <a:r>
              <a:rPr lang="en-US" sz="1100" dirty="0"/>
              <a:t>If the employee does not demand immediate payment, the employer must issue all wages within five (5) calendar days of discharge.</a:t>
            </a:r>
          </a:p>
          <a:p>
            <a:pPr>
              <a:lnSpc>
                <a:spcPct val="90000"/>
              </a:lnSpc>
            </a:pPr>
            <a:r>
              <a:rPr lang="en-US" sz="1100" dirty="0"/>
              <a:t>Wages due include regular wages, TLV payouts, and any other earned compensation.</a:t>
            </a:r>
          </a:p>
          <a:p>
            <a:pPr>
              <a:lnSpc>
                <a:spcPct val="90000"/>
              </a:lnSpc>
            </a:pPr>
            <a:r>
              <a:rPr lang="en-US" sz="1100" dirty="0"/>
              <a:t>The State of New Mexico does NOT have an exemption to this statute.</a:t>
            </a:r>
            <a:br>
              <a:rPr lang="en-US" sz="1100" dirty="0"/>
            </a:br>
            <a:endParaRPr lang="en-US" sz="1100" dirty="0"/>
          </a:p>
          <a:p>
            <a:pPr>
              <a:lnSpc>
                <a:spcPct val="90000"/>
              </a:lnSpc>
            </a:pPr>
            <a:r>
              <a:rPr lang="en-US" sz="1100" b="1" dirty="0"/>
              <a:t>Reference: MAPS PR 1.7 </a:t>
            </a:r>
            <a:br>
              <a:rPr lang="en-US" sz="1100" dirty="0"/>
            </a:br>
            <a:r>
              <a:rPr lang="en-US" sz="1100" dirty="0">
                <a:hlinkClick r:id="rId2"/>
              </a:rPr>
              <a:t>https://www.nmdfa.state.nm.us/wpcontent/uploads/2025/07/Model_Accounting_Practices_Manual___2026.pdf</a:t>
            </a:r>
            <a:r>
              <a:rPr lang="en-US" sz="1100" dirty="0"/>
              <a:t>   </a:t>
            </a:r>
          </a:p>
        </p:txBody>
      </p:sp>
      <p:pic>
        <p:nvPicPr>
          <p:cNvPr id="5" name="Picture 4">
            <a:extLst>
              <a:ext uri="{FF2B5EF4-FFF2-40B4-BE49-F238E27FC236}">
                <a16:creationId xmlns:a16="http://schemas.microsoft.com/office/drawing/2014/main" id="{4CECEE33-0D09-593A-3448-018E68301E34}"/>
              </a:ext>
            </a:extLst>
          </p:cNvPr>
          <p:cNvPicPr>
            <a:picLocks noChangeAspect="1"/>
          </p:cNvPicPr>
          <p:nvPr/>
        </p:nvPicPr>
        <p:blipFill>
          <a:blip r:embed="rId3"/>
          <a:stretch>
            <a:fillRect/>
          </a:stretch>
        </p:blipFill>
        <p:spPr>
          <a:xfrm>
            <a:off x="5107292" y="2548281"/>
            <a:ext cx="3012009" cy="3662018"/>
          </a:xfrm>
          <a:prstGeom prst="rect">
            <a:avLst/>
          </a:prstGeom>
          <a:effectLst/>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solidFill>
                  <a:srgbClr val="EBEBEB"/>
                </a:solidFill>
              </a:rPr>
              <a:t>Agency Responsibilities</a:t>
            </a:r>
          </a:p>
        </p:txBody>
      </p:sp>
      <p:sp>
        <p:nvSpPr>
          <p:cNvPr id="14" name="Rectangle 13">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319F0CCB-8675-D98F-F864-54AAB3EE2B23}"/>
              </a:ext>
            </a:extLst>
          </p:cNvPr>
          <p:cNvGraphicFramePr>
            <a:graphicFrameLocks noGrp="1"/>
          </p:cNvGraphicFramePr>
          <p:nvPr>
            <p:ph idx="1"/>
            <p:extLst>
              <p:ext uri="{D42A27DB-BD31-4B8C-83A1-F6EECF244321}">
                <p14:modId xmlns:p14="http://schemas.microsoft.com/office/powerpoint/2010/main" val="113012615"/>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solidFill>
                  <a:srgbClr val="EBEBEB"/>
                </a:solidFill>
              </a:rPr>
              <a:t>Required Documentation</a:t>
            </a:r>
          </a:p>
        </p:txBody>
      </p:sp>
      <p:sp>
        <p:nvSpPr>
          <p:cNvPr id="20" name="Rectangle 19">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Shape 20">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B7F87F6B-D186-F9FC-66E1-E36359271CB4}"/>
              </a:ext>
            </a:extLst>
          </p:cNvPr>
          <p:cNvGraphicFramePr>
            <a:graphicFrameLocks noGrp="1"/>
          </p:cNvGraphicFramePr>
          <p:nvPr>
            <p:ph idx="1"/>
            <p:extLst>
              <p:ext uri="{D42A27DB-BD31-4B8C-83A1-F6EECF244321}">
                <p14:modId xmlns:p14="http://schemas.microsoft.com/office/powerpoint/2010/main" val="368781995"/>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solidFill>
                  <a:srgbClr val="EBEBEB"/>
                </a:solidFill>
              </a:rPr>
              <a:t>Payment Requirements</a:t>
            </a:r>
          </a:p>
        </p:txBody>
      </p:sp>
      <p:sp>
        <p:nvSpPr>
          <p:cNvPr id="14" name="Rectangle 13">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8C7985A5-16BE-FB73-B095-86BBC528D3AD}"/>
              </a:ext>
            </a:extLst>
          </p:cNvPr>
          <p:cNvGraphicFramePr>
            <a:graphicFrameLocks noGrp="1"/>
          </p:cNvGraphicFramePr>
          <p:nvPr>
            <p:ph idx="1"/>
            <p:extLst>
              <p:ext uri="{D42A27DB-BD31-4B8C-83A1-F6EECF244321}">
                <p14:modId xmlns:p14="http://schemas.microsoft.com/office/powerpoint/2010/main" val="48099101"/>
              </p:ext>
            </p:extLst>
          </p:nvPr>
        </p:nvGraphicFramePr>
        <p:xfrm>
          <a:off x="486697" y="2275188"/>
          <a:ext cx="8171528" cy="3953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emplate>Ion</Template>
  <TotalTime>562</TotalTime>
  <Words>736</Words>
  <Application>Microsoft Office PowerPoint</Application>
  <PresentationFormat>On-screen Show (4:3)</PresentationFormat>
  <Paragraphs>57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 Rounded MT Bold</vt:lpstr>
      <vt:lpstr>Century Gothic</vt:lpstr>
      <vt:lpstr>Wingdings 3</vt:lpstr>
      <vt:lpstr>Ion</vt:lpstr>
      <vt:lpstr>Off Cycle Processing </vt:lpstr>
      <vt:lpstr>5-Day Payout involuntarily terminated employees</vt:lpstr>
      <vt:lpstr>PowerPoint Presentation</vt:lpstr>
      <vt:lpstr>SOP – 5-Day Final Pay Payout</vt:lpstr>
      <vt:lpstr>Purpose</vt:lpstr>
      <vt:lpstr>Legal Requirements</vt:lpstr>
      <vt:lpstr>Agency Responsibilities</vt:lpstr>
      <vt:lpstr>Required Documentation</vt:lpstr>
      <vt:lpstr>Payment Requirements</vt:lpstr>
      <vt:lpstr>Payment Requirements</vt:lpstr>
      <vt:lpstr>Documentation Retention</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Romero, Claudette, DFA</dc:creator>
  <cp:keywords/>
  <dc:description>generated using python-pptx</dc:description>
  <cp:lastModifiedBy>Romero, Claudette, DFA</cp:lastModifiedBy>
  <cp:revision>5</cp:revision>
  <dcterms:created xsi:type="dcterms:W3CDTF">2013-01-27T09:14:16Z</dcterms:created>
  <dcterms:modified xsi:type="dcterms:W3CDTF">2026-07-02T15:53:24Z</dcterms:modified>
  <cp:category/>
</cp:coreProperties>
</file>