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ink/ink19.xml" ContentType="application/inkml+xml"/>
  <Override PartName="/ppt/ink/ink20.xml" ContentType="application/inkml+xml"/>
  <Override PartName="/ppt/ink/ink21.xml" ContentType="application/inkml+xml"/>
  <Override PartName="/ppt/ink/ink22.xml" ContentType="application/inkml+xml"/>
  <Override PartName="/ppt/notesSlides/notesSlide11.xml" ContentType="application/vnd.openxmlformats-officedocument.presentationml.notesSlide+xml"/>
  <Override PartName="/ppt/ink/ink23.xml" ContentType="application/inkml+xml"/>
  <Override PartName="/ppt/ink/ink24.xml" ContentType="application/inkml+xml"/>
  <Override PartName="/ppt/ink/ink25.xml" ContentType="application/inkml+xml"/>
  <Override PartName="/ppt/ink/ink26.xml" ContentType="application/inkml+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notesSlides/notesSlide1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sldIdLst>
    <p:sldId id="268" r:id="rId2"/>
    <p:sldId id="312" r:id="rId3"/>
    <p:sldId id="282" r:id="rId4"/>
    <p:sldId id="267" r:id="rId5"/>
    <p:sldId id="287" r:id="rId6"/>
    <p:sldId id="300" r:id="rId7"/>
    <p:sldId id="265" r:id="rId8"/>
    <p:sldId id="263" r:id="rId9"/>
    <p:sldId id="257" r:id="rId10"/>
    <p:sldId id="270" r:id="rId11"/>
    <p:sldId id="259" r:id="rId12"/>
    <p:sldId id="261" r:id="rId13"/>
    <p:sldId id="308" r:id="rId14"/>
    <p:sldId id="309" r:id="rId15"/>
    <p:sldId id="276" r:id="rId16"/>
    <p:sldId id="277" r:id="rId17"/>
    <p:sldId id="279" r:id="rId18"/>
    <p:sldId id="280" r:id="rId19"/>
    <p:sldId id="283" r:id="rId20"/>
    <p:sldId id="271" r:id="rId21"/>
    <p:sldId id="301" r:id="rId22"/>
    <p:sldId id="302" r:id="rId23"/>
    <p:sldId id="310" r:id="rId24"/>
    <p:sldId id="306" r:id="rId25"/>
    <p:sldId id="307" r:id="rId26"/>
    <p:sldId id="288" r:id="rId27"/>
    <p:sldId id="289" r:id="rId28"/>
    <p:sldId id="290" r:id="rId29"/>
    <p:sldId id="291" r:id="rId30"/>
    <p:sldId id="292" r:id="rId31"/>
    <p:sldId id="286" r:id="rId32"/>
    <p:sldId id="262" r:id="rId33"/>
    <p:sldId id="284" r:id="rId34"/>
    <p:sldId id="269" r:id="rId35"/>
    <p:sldId id="296" r:id="rId36"/>
    <p:sldId id="297" r:id="rId37"/>
    <p:sldId id="311"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2C47D"/>
    <a:srgbClr val="3C78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66F4E3B-8CEF-4204-8F23-FD6DCEB300DD}" v="46" dt="2026-08-04T14:25:29.27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548" autoAdjust="0"/>
    <p:restoredTop sz="91041" autoAdjust="0"/>
  </p:normalViewPr>
  <p:slideViewPr>
    <p:cSldViewPr snapToGrid="0">
      <p:cViewPr varScale="1">
        <p:scale>
          <a:sx n="101" d="100"/>
          <a:sy n="101" d="100"/>
        </p:scale>
        <p:origin x="786"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45"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onley, Lauren, DFA" userId="5f76e7ff-f8bf-4d41-8fa6-9551153676a6" providerId="ADAL" clId="{97B8A03B-EE2D-42C1-831E-A528F89ECBFB}"/>
    <pc:docChg chg="custSel modSld sldOrd">
      <pc:chgData name="Conley, Lauren, DFA" userId="5f76e7ff-f8bf-4d41-8fa6-9551153676a6" providerId="ADAL" clId="{97B8A03B-EE2D-42C1-831E-A528F89ECBFB}" dt="2026-08-04T14:28:01.745" v="296" actId="20577"/>
      <pc:docMkLst>
        <pc:docMk/>
      </pc:docMkLst>
      <pc:sldChg chg="modSp mod">
        <pc:chgData name="Conley, Lauren, DFA" userId="5f76e7ff-f8bf-4d41-8fa6-9551153676a6" providerId="ADAL" clId="{97B8A03B-EE2D-42C1-831E-A528F89ECBFB}" dt="2026-08-04T14:24:57.986" v="286" actId="403"/>
        <pc:sldMkLst>
          <pc:docMk/>
          <pc:sldMk cId="572104498" sldId="257"/>
        </pc:sldMkLst>
        <pc:spChg chg="mod">
          <ac:chgData name="Conley, Lauren, DFA" userId="5f76e7ff-f8bf-4d41-8fa6-9551153676a6" providerId="ADAL" clId="{97B8A03B-EE2D-42C1-831E-A528F89ECBFB}" dt="2026-08-04T14:24:57.986" v="286" actId="403"/>
          <ac:spMkLst>
            <pc:docMk/>
            <pc:sldMk cId="572104498" sldId="257"/>
            <ac:spMk id="3" creationId="{DA321DA0-5E5B-6455-1F56-05B9172B3CDE}"/>
          </ac:spMkLst>
        </pc:spChg>
      </pc:sldChg>
      <pc:sldChg chg="modSp mod">
        <pc:chgData name="Conley, Lauren, DFA" userId="5f76e7ff-f8bf-4d41-8fa6-9551153676a6" providerId="ADAL" clId="{97B8A03B-EE2D-42C1-831E-A528F89ECBFB}" dt="2026-08-04T14:25:49.400" v="295" actId="1076"/>
        <pc:sldMkLst>
          <pc:docMk/>
          <pc:sldMk cId="2342002009" sldId="259"/>
        </pc:sldMkLst>
        <pc:spChg chg="mod">
          <ac:chgData name="Conley, Lauren, DFA" userId="5f76e7ff-f8bf-4d41-8fa6-9551153676a6" providerId="ADAL" clId="{97B8A03B-EE2D-42C1-831E-A528F89ECBFB}" dt="2026-08-04T14:25:49.400" v="295" actId="1076"/>
          <ac:spMkLst>
            <pc:docMk/>
            <pc:sldMk cId="2342002009" sldId="259"/>
            <ac:spMk id="3" creationId="{C3B24976-40F1-9D15-1D03-D8BCE00EEADF}"/>
          </ac:spMkLst>
        </pc:spChg>
      </pc:sldChg>
      <pc:sldChg chg="addSp modSp">
        <pc:chgData name="Conley, Lauren, DFA" userId="5f76e7ff-f8bf-4d41-8fa6-9551153676a6" providerId="ADAL" clId="{97B8A03B-EE2D-42C1-831E-A528F89ECBFB}" dt="2026-08-03T17:32:10.652" v="6"/>
        <pc:sldMkLst>
          <pc:docMk/>
          <pc:sldMk cId="2407695001" sldId="263"/>
        </pc:sldMkLst>
        <pc:graphicFrameChg chg="add mod">
          <ac:chgData name="Conley, Lauren, DFA" userId="5f76e7ff-f8bf-4d41-8fa6-9551153676a6" providerId="ADAL" clId="{97B8A03B-EE2D-42C1-831E-A528F89ECBFB}" dt="2026-08-03T17:32:10.652" v="6"/>
          <ac:graphicFrameMkLst>
            <pc:docMk/>
            <pc:sldMk cId="2407695001" sldId="263"/>
            <ac:graphicFrameMk id="10" creationId="{2CDC29C9-CACB-C7B3-97DF-26F1A746DBE5}"/>
          </ac:graphicFrameMkLst>
        </pc:graphicFrameChg>
      </pc:sldChg>
      <pc:sldChg chg="addSp modSp mod">
        <pc:chgData name="Conley, Lauren, DFA" userId="5f76e7ff-f8bf-4d41-8fa6-9551153676a6" providerId="ADAL" clId="{97B8A03B-EE2D-42C1-831E-A528F89ECBFB}" dt="2026-08-04T13:59:54.925" v="61" actId="20577"/>
        <pc:sldMkLst>
          <pc:docMk/>
          <pc:sldMk cId="1883051007" sldId="267"/>
        </pc:sldMkLst>
        <pc:spChg chg="mod">
          <ac:chgData name="Conley, Lauren, DFA" userId="5f76e7ff-f8bf-4d41-8fa6-9551153676a6" providerId="ADAL" clId="{97B8A03B-EE2D-42C1-831E-A528F89ECBFB}" dt="2026-08-04T13:59:54.925" v="61" actId="20577"/>
          <ac:spMkLst>
            <pc:docMk/>
            <pc:sldMk cId="1883051007" sldId="267"/>
            <ac:spMk id="3" creationId="{B044EDAF-9945-A4F3-F858-E7E5476D163D}"/>
          </ac:spMkLst>
        </pc:spChg>
        <pc:graphicFrameChg chg="add mod">
          <ac:chgData name="Conley, Lauren, DFA" userId="5f76e7ff-f8bf-4d41-8fa6-9551153676a6" providerId="ADAL" clId="{97B8A03B-EE2D-42C1-831E-A528F89ECBFB}" dt="2026-08-03T21:47:00.901" v="23"/>
          <ac:graphicFrameMkLst>
            <pc:docMk/>
            <pc:sldMk cId="1883051007" sldId="267"/>
            <ac:graphicFrameMk id="5" creationId="{75EA4366-EAE9-7853-3F25-CF7D8F24D0F2}"/>
          </ac:graphicFrameMkLst>
        </pc:graphicFrameChg>
      </pc:sldChg>
      <pc:sldChg chg="modSp mod">
        <pc:chgData name="Conley, Lauren, DFA" userId="5f76e7ff-f8bf-4d41-8fa6-9551153676a6" providerId="ADAL" clId="{97B8A03B-EE2D-42C1-831E-A528F89ECBFB}" dt="2026-08-04T14:02:09.616" v="75" actId="1076"/>
        <pc:sldMkLst>
          <pc:docMk/>
          <pc:sldMk cId="1289698009" sldId="269"/>
        </pc:sldMkLst>
        <pc:spChg chg="mod">
          <ac:chgData name="Conley, Lauren, DFA" userId="5f76e7ff-f8bf-4d41-8fa6-9551153676a6" providerId="ADAL" clId="{97B8A03B-EE2D-42C1-831E-A528F89ECBFB}" dt="2026-08-04T14:02:09.616" v="75" actId="1076"/>
          <ac:spMkLst>
            <pc:docMk/>
            <pc:sldMk cId="1289698009" sldId="269"/>
            <ac:spMk id="3" creationId="{E7AD7B05-4E5D-0836-DFED-3B840A1FDD2E}"/>
          </ac:spMkLst>
        </pc:spChg>
      </pc:sldChg>
      <pc:sldChg chg="ord">
        <pc:chgData name="Conley, Lauren, DFA" userId="5f76e7ff-f8bf-4d41-8fa6-9551153676a6" providerId="ADAL" clId="{97B8A03B-EE2D-42C1-831E-A528F89ECBFB}" dt="2026-08-03T21:28:27.358" v="20"/>
        <pc:sldMkLst>
          <pc:docMk/>
          <pc:sldMk cId="505120616" sldId="284"/>
        </pc:sldMkLst>
      </pc:sldChg>
      <pc:sldChg chg="addSp delSp modSp">
        <pc:chgData name="Conley, Lauren, DFA" userId="5f76e7ff-f8bf-4d41-8fa6-9551153676a6" providerId="ADAL" clId="{97B8A03B-EE2D-42C1-831E-A528F89ECBFB}" dt="2026-08-03T20:08:32.784" v="15"/>
        <pc:sldMkLst>
          <pc:docMk/>
          <pc:sldMk cId="1121255904" sldId="286"/>
        </pc:sldMkLst>
        <pc:spChg chg="add mod">
          <ac:chgData name="Conley, Lauren, DFA" userId="5f76e7ff-f8bf-4d41-8fa6-9551153676a6" providerId="ADAL" clId="{97B8A03B-EE2D-42C1-831E-A528F89ECBFB}" dt="2026-08-03T17:16:34.183" v="1" actId="767"/>
          <ac:spMkLst>
            <pc:docMk/>
            <pc:sldMk cId="1121255904" sldId="286"/>
            <ac:spMk id="21" creationId="{FA0982C0-8865-5D44-CE7E-718A19B6E3B1}"/>
          </ac:spMkLst>
        </pc:spChg>
        <pc:spChg chg="mod">
          <ac:chgData name="Conley, Lauren, DFA" userId="5f76e7ff-f8bf-4d41-8fa6-9551153676a6" providerId="ADAL" clId="{97B8A03B-EE2D-42C1-831E-A528F89ECBFB}" dt="2026-08-03T17:18:31.820" v="4"/>
          <ac:spMkLst>
            <pc:docMk/>
            <pc:sldMk cId="1121255904" sldId="286"/>
            <ac:spMk id="31" creationId="{59159142-F52E-5DCC-FB07-9A029AD77CEC}"/>
          </ac:spMkLst>
        </pc:spChg>
        <pc:spChg chg="mod">
          <ac:chgData name="Conley, Lauren, DFA" userId="5f76e7ff-f8bf-4d41-8fa6-9551153676a6" providerId="ADAL" clId="{97B8A03B-EE2D-42C1-831E-A528F89ECBFB}" dt="2026-08-03T17:20:26.044" v="5"/>
          <ac:spMkLst>
            <pc:docMk/>
            <pc:sldMk cId="1121255904" sldId="286"/>
            <ac:spMk id="35" creationId="{5AF594FA-8E48-CA26-5141-399D28B343DD}"/>
          </ac:spMkLst>
        </pc:spChg>
        <pc:grpChg chg="mod">
          <ac:chgData name="Conley, Lauren, DFA" userId="5f76e7ff-f8bf-4d41-8fa6-9551153676a6" providerId="ADAL" clId="{97B8A03B-EE2D-42C1-831E-A528F89ECBFB}" dt="2026-08-03T20:08:32.784" v="15"/>
          <ac:grpSpMkLst>
            <pc:docMk/>
            <pc:sldMk cId="1121255904" sldId="286"/>
            <ac:grpSpMk id="56" creationId="{E29E571F-20D1-CE36-758E-5F5049DBA616}"/>
          </ac:grpSpMkLst>
        </pc:grpChg>
        <pc:inkChg chg="del">
          <ac:chgData name="Conley, Lauren, DFA" userId="5f76e7ff-f8bf-4d41-8fa6-9551153676a6" providerId="ADAL" clId="{97B8A03B-EE2D-42C1-831E-A528F89ECBFB}" dt="2026-08-03T20:08:04.275" v="11"/>
          <ac:inkMkLst>
            <pc:docMk/>
            <pc:sldMk cId="1121255904" sldId="286"/>
            <ac:inkMk id="46" creationId="{14129BFA-0D4F-38D2-890B-056EAE947E9B}"/>
          </ac:inkMkLst>
        </pc:inkChg>
        <pc:inkChg chg="add mod">
          <ac:chgData name="Conley, Lauren, DFA" userId="5f76e7ff-f8bf-4d41-8fa6-9551153676a6" providerId="ADAL" clId="{97B8A03B-EE2D-42C1-831E-A528F89ECBFB}" dt="2026-08-03T20:08:07.248" v="12"/>
          <ac:inkMkLst>
            <pc:docMk/>
            <pc:sldMk cId="1121255904" sldId="286"/>
            <ac:inkMk id="47" creationId="{9E26B16E-3C61-3E0A-198E-309F3F65D9F4}"/>
          </ac:inkMkLst>
        </pc:inkChg>
        <pc:inkChg chg="add del">
          <ac:chgData name="Conley, Lauren, DFA" userId="5f76e7ff-f8bf-4d41-8fa6-9551153676a6" providerId="ADAL" clId="{97B8A03B-EE2D-42C1-831E-A528F89ECBFB}" dt="2026-08-03T20:08:19.193" v="14"/>
          <ac:inkMkLst>
            <pc:docMk/>
            <pc:sldMk cId="1121255904" sldId="286"/>
            <ac:inkMk id="49" creationId="{760776DD-79F6-0568-FC81-DD117739BDCF}"/>
          </ac:inkMkLst>
        </pc:inkChg>
        <pc:inkChg chg="add">
          <ac:chgData name="Conley, Lauren, DFA" userId="5f76e7ff-f8bf-4d41-8fa6-9551153676a6" providerId="ADAL" clId="{97B8A03B-EE2D-42C1-831E-A528F89ECBFB}" dt="2026-08-03T20:08:16.145" v="13"/>
          <ac:inkMkLst>
            <pc:docMk/>
            <pc:sldMk cId="1121255904" sldId="286"/>
            <ac:inkMk id="50" creationId="{E8228DED-D7C2-62D1-B9EB-A8225F87DC56}"/>
          </ac:inkMkLst>
        </pc:inkChg>
        <pc:inkChg chg="mod">
          <ac:chgData name="Conley, Lauren, DFA" userId="5f76e7ff-f8bf-4d41-8fa6-9551153676a6" providerId="ADAL" clId="{97B8A03B-EE2D-42C1-831E-A528F89ECBFB}" dt="2026-08-03T20:08:32.784" v="15"/>
          <ac:inkMkLst>
            <pc:docMk/>
            <pc:sldMk cId="1121255904" sldId="286"/>
            <ac:inkMk id="54" creationId="{1301152E-13A2-844E-4FCA-161EABF30D42}"/>
          </ac:inkMkLst>
        </pc:inkChg>
        <pc:inkChg chg="mod">
          <ac:chgData name="Conley, Lauren, DFA" userId="5f76e7ff-f8bf-4d41-8fa6-9551153676a6" providerId="ADAL" clId="{97B8A03B-EE2D-42C1-831E-A528F89ECBFB}" dt="2026-08-03T20:08:32.784" v="15"/>
          <ac:inkMkLst>
            <pc:docMk/>
            <pc:sldMk cId="1121255904" sldId="286"/>
            <ac:inkMk id="55" creationId="{A5BB66FA-D181-EEC2-26E0-0CA6C93C2566}"/>
          </ac:inkMkLst>
        </pc:inkChg>
      </pc:sldChg>
      <pc:sldChg chg="addSp modSp">
        <pc:chgData name="Conley, Lauren, DFA" userId="5f76e7ff-f8bf-4d41-8fa6-9551153676a6" providerId="ADAL" clId="{97B8A03B-EE2D-42C1-831E-A528F89ECBFB}" dt="2026-08-03T22:41:04.758" v="27" actId="767"/>
        <pc:sldMkLst>
          <pc:docMk/>
          <pc:sldMk cId="1494490982" sldId="289"/>
        </pc:sldMkLst>
        <pc:spChg chg="add mod">
          <ac:chgData name="Conley, Lauren, DFA" userId="5f76e7ff-f8bf-4d41-8fa6-9551153676a6" providerId="ADAL" clId="{97B8A03B-EE2D-42C1-831E-A528F89ECBFB}" dt="2026-08-03T22:41:04.758" v="27" actId="767"/>
          <ac:spMkLst>
            <pc:docMk/>
            <pc:sldMk cId="1494490982" sldId="289"/>
            <ac:spMk id="18" creationId="{AE44BA95-6D23-7FB2-6228-E90E90883A79}"/>
          </ac:spMkLst>
        </pc:spChg>
      </pc:sldChg>
      <pc:sldChg chg="modSp mod">
        <pc:chgData name="Conley, Lauren, DFA" userId="5f76e7ff-f8bf-4d41-8fa6-9551153676a6" providerId="ADAL" clId="{97B8A03B-EE2D-42C1-831E-A528F89ECBFB}" dt="2026-08-04T14:21:59.824" v="212" actId="20578"/>
        <pc:sldMkLst>
          <pc:docMk/>
          <pc:sldMk cId="1957058085" sldId="292"/>
        </pc:sldMkLst>
        <pc:spChg chg="mod">
          <ac:chgData name="Conley, Lauren, DFA" userId="5f76e7ff-f8bf-4d41-8fa6-9551153676a6" providerId="ADAL" clId="{97B8A03B-EE2D-42C1-831E-A528F89ECBFB}" dt="2026-08-04T14:21:59.824" v="212" actId="20578"/>
          <ac:spMkLst>
            <pc:docMk/>
            <pc:sldMk cId="1957058085" sldId="292"/>
            <ac:spMk id="3" creationId="{1594E0AA-4245-7771-4C82-33C9D999B015}"/>
          </ac:spMkLst>
        </pc:spChg>
      </pc:sldChg>
      <pc:sldChg chg="modSp ord">
        <pc:chgData name="Conley, Lauren, DFA" userId="5f76e7ff-f8bf-4d41-8fa6-9551153676a6" providerId="ADAL" clId="{97B8A03B-EE2D-42C1-831E-A528F89ECBFB}" dt="2026-08-03T22:38:36.905" v="25" actId="114"/>
        <pc:sldMkLst>
          <pc:docMk/>
          <pc:sldMk cId="1037356880" sldId="302"/>
        </pc:sldMkLst>
        <pc:graphicFrameChg chg="mod">
          <ac:chgData name="Conley, Lauren, DFA" userId="5f76e7ff-f8bf-4d41-8fa6-9551153676a6" providerId="ADAL" clId="{97B8A03B-EE2D-42C1-831E-A528F89ECBFB}" dt="2026-08-03T22:38:36.905" v="25" actId="114"/>
          <ac:graphicFrameMkLst>
            <pc:docMk/>
            <pc:sldMk cId="1037356880" sldId="302"/>
            <ac:graphicFrameMk id="6" creationId="{0652B018-B32B-996D-AC26-081014BFDD29}"/>
          </ac:graphicFrameMkLst>
        </pc:graphicFrameChg>
      </pc:sldChg>
      <pc:sldChg chg="modSp">
        <pc:chgData name="Conley, Lauren, DFA" userId="5f76e7ff-f8bf-4d41-8fa6-9551153676a6" providerId="ADAL" clId="{97B8A03B-EE2D-42C1-831E-A528F89ECBFB}" dt="2026-08-03T22:39:55.262" v="26"/>
        <pc:sldMkLst>
          <pc:docMk/>
          <pc:sldMk cId="3383375803" sldId="306"/>
        </pc:sldMkLst>
        <pc:spChg chg="mod">
          <ac:chgData name="Conley, Lauren, DFA" userId="5f76e7ff-f8bf-4d41-8fa6-9551153676a6" providerId="ADAL" clId="{97B8A03B-EE2D-42C1-831E-A528F89ECBFB}" dt="2026-08-03T22:39:55.262" v="26"/>
          <ac:spMkLst>
            <pc:docMk/>
            <pc:sldMk cId="3383375803" sldId="306"/>
            <ac:spMk id="5" creationId="{5CF233C6-260D-59DA-D6C3-9E19050A8D31}"/>
          </ac:spMkLst>
        </pc:spChg>
      </pc:sldChg>
      <pc:sldChg chg="addSp modSp">
        <pc:chgData name="Conley, Lauren, DFA" userId="5f76e7ff-f8bf-4d41-8fa6-9551153676a6" providerId="ADAL" clId="{97B8A03B-EE2D-42C1-831E-A528F89ECBFB}" dt="2026-08-03T21:25:59.426" v="18" actId="931"/>
        <pc:sldMkLst>
          <pc:docMk/>
          <pc:sldMk cId="1026016309" sldId="311"/>
        </pc:sldMkLst>
        <pc:spChg chg="mod">
          <ac:chgData name="Conley, Lauren, DFA" userId="5f76e7ff-f8bf-4d41-8fa6-9551153676a6" providerId="ADAL" clId="{97B8A03B-EE2D-42C1-831E-A528F89ECBFB}" dt="2026-08-03T20:23:35.747" v="17"/>
          <ac:spMkLst>
            <pc:docMk/>
            <pc:sldMk cId="1026016309" sldId="311"/>
            <ac:spMk id="3" creationId="{D3811E7F-1611-6DEB-14EA-63A29C1445AE}"/>
          </ac:spMkLst>
        </pc:spChg>
        <pc:picChg chg="add mod">
          <ac:chgData name="Conley, Lauren, DFA" userId="5f76e7ff-f8bf-4d41-8fa6-9551153676a6" providerId="ADAL" clId="{97B8A03B-EE2D-42C1-831E-A528F89ECBFB}" dt="2026-08-03T21:25:59.426" v="18" actId="931"/>
          <ac:picMkLst>
            <pc:docMk/>
            <pc:sldMk cId="1026016309" sldId="311"/>
            <ac:picMk id="6" creationId="{17BD6833-0C88-880E-5C33-1EF6A6F17D75}"/>
          </ac:picMkLst>
        </pc:picChg>
      </pc:sldChg>
      <pc:sldChg chg="modSp mod">
        <pc:chgData name="Conley, Lauren, DFA" userId="5f76e7ff-f8bf-4d41-8fa6-9551153676a6" providerId="ADAL" clId="{97B8A03B-EE2D-42C1-831E-A528F89ECBFB}" dt="2026-08-04T14:28:01.745" v="296" actId="20577"/>
        <pc:sldMkLst>
          <pc:docMk/>
          <pc:sldMk cId="3145806961" sldId="312"/>
        </pc:sldMkLst>
        <pc:spChg chg="mod">
          <ac:chgData name="Conley, Lauren, DFA" userId="5f76e7ff-f8bf-4d41-8fa6-9551153676a6" providerId="ADAL" clId="{97B8A03B-EE2D-42C1-831E-A528F89ECBFB}" dt="2026-08-04T14:28:01.745" v="296" actId="20577"/>
          <ac:spMkLst>
            <pc:docMk/>
            <pc:sldMk cId="3145806961" sldId="312"/>
            <ac:spMk id="3" creationId="{89BDC430-76ED-B0C6-EFC9-1DEBE1E68729}"/>
          </ac:spMkLst>
        </pc:spChg>
      </pc:sldChg>
    </pc:docChg>
  </pc:docChgLst>
</pc:chgInfo>
</file>

<file path=ppt/diagrams/_rels/data2.xml.rels><?xml version="1.0" encoding="UTF-8" standalone="yes"?>
<Relationships xmlns="http://schemas.openxmlformats.org/package/2006/relationships"><Relationship Id="rId1" Type="http://schemas.openxmlformats.org/officeDocument/2006/relationships/hyperlink" Target="https://govtintel.com/articles/modified-accrual-vs-full-accrual" TargetMode="External"/></Relationships>
</file>

<file path=ppt/diagrams/_rels/data4.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svg"/><Relationship Id="rId1" Type="http://schemas.openxmlformats.org/officeDocument/2006/relationships/image" Target="../media/image27.svg"/></Relationships>
</file>

<file path=ppt/diagrams/_rels/drawing2.xml.rels><?xml version="1.0" encoding="UTF-8" standalone="yes"?>
<Relationships xmlns="http://schemas.openxmlformats.org/package/2006/relationships"><Relationship Id="rId1" Type="http://schemas.openxmlformats.org/officeDocument/2006/relationships/hyperlink" Target="https://govtintel.com/articles/modified-accrual-vs-full-accrual" TargetMode="External"/></Relationships>
</file>

<file path=ppt/diagrams/_rels/drawing4.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svg"/><Relationship Id="rId1" Type="http://schemas.openxmlformats.org/officeDocument/2006/relationships/image" Target="../media/image27.sv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8162A61-1352-48F1-BF2A-E456094DBF0F}" type="doc">
      <dgm:prSet loTypeId="urn:microsoft.com/office/officeart/2005/8/layout/cycle3" loCatId="cycle" qsTypeId="urn:microsoft.com/office/officeart/2005/8/quickstyle/simple1" qsCatId="simple" csTypeId="urn:microsoft.com/office/officeart/2005/8/colors/colorful5" csCatId="colorful" phldr="1"/>
      <dgm:spPr/>
      <dgm:t>
        <a:bodyPr/>
        <a:lstStyle/>
        <a:p>
          <a:endParaRPr lang="en-US"/>
        </a:p>
      </dgm:t>
    </dgm:pt>
    <dgm:pt modelId="{54526600-67A8-431C-980B-70FC9690A44B}">
      <dgm:prSet phldrT="[Text]" custT="1"/>
      <dgm:spPr/>
      <dgm:t>
        <a:bodyPr/>
        <a:lstStyle/>
        <a:p>
          <a:pPr algn="l"/>
          <a:r>
            <a:rPr lang="en-US" sz="1200" i="1" dirty="0"/>
            <a:t>Collect and analyze data from transactions and events</a:t>
          </a:r>
          <a:endParaRPr lang="en-US" sz="1200" dirty="0"/>
        </a:p>
      </dgm:t>
    </dgm:pt>
    <dgm:pt modelId="{65057DE5-D127-46D6-BB2B-F0472D532861}" type="parTrans" cxnId="{EDD41ECB-1284-4F85-9DBE-4EFBD518C2A8}">
      <dgm:prSet/>
      <dgm:spPr/>
      <dgm:t>
        <a:bodyPr/>
        <a:lstStyle/>
        <a:p>
          <a:endParaRPr lang="en-US"/>
        </a:p>
      </dgm:t>
    </dgm:pt>
    <dgm:pt modelId="{D4CB42C6-FAE8-4B8C-B59B-87811C58A46A}" type="sibTrans" cxnId="{EDD41ECB-1284-4F85-9DBE-4EFBD518C2A8}">
      <dgm:prSet/>
      <dgm:spPr/>
      <dgm:t>
        <a:bodyPr/>
        <a:lstStyle/>
        <a:p>
          <a:endParaRPr lang="en-US" sz="3600"/>
        </a:p>
      </dgm:t>
    </dgm:pt>
    <dgm:pt modelId="{BFC3B88F-75C9-44A6-A5F7-CF9A1F2F31AD}">
      <dgm:prSet phldrT="[Text]" custT="1"/>
      <dgm:spPr/>
      <dgm:t>
        <a:bodyPr/>
        <a:lstStyle/>
        <a:p>
          <a:pPr>
            <a:buNone/>
          </a:pPr>
          <a:r>
            <a:rPr lang="en-US" sz="1200" b="0" i="1" dirty="0"/>
            <a:t>Journalize transactions and post to the GL</a:t>
          </a:r>
          <a:endParaRPr lang="en-US" sz="1200" dirty="0"/>
        </a:p>
      </dgm:t>
    </dgm:pt>
    <dgm:pt modelId="{C8FA910B-0D6C-4866-8634-8DE48D03EA6E}" type="parTrans" cxnId="{ABB61C1A-D318-453F-B9F5-AF99C198C4A6}">
      <dgm:prSet/>
      <dgm:spPr/>
      <dgm:t>
        <a:bodyPr/>
        <a:lstStyle/>
        <a:p>
          <a:endParaRPr lang="en-US"/>
        </a:p>
      </dgm:t>
    </dgm:pt>
    <dgm:pt modelId="{FFD84859-904D-4A2A-AC1C-96CAA5001236}" type="sibTrans" cxnId="{ABB61C1A-D318-453F-B9F5-AF99C198C4A6}">
      <dgm:prSet/>
      <dgm:spPr/>
      <dgm:t>
        <a:bodyPr/>
        <a:lstStyle/>
        <a:p>
          <a:endParaRPr lang="en-US"/>
        </a:p>
      </dgm:t>
    </dgm:pt>
    <dgm:pt modelId="{C77D6D36-B011-49C4-9EF2-EF1F8D909B01}">
      <dgm:prSet phldrT="[Text]" custT="1"/>
      <dgm:spPr/>
      <dgm:t>
        <a:bodyPr/>
        <a:lstStyle/>
        <a:p>
          <a:pPr>
            <a:buNone/>
          </a:pPr>
          <a:r>
            <a:rPr lang="en-US" sz="1600" b="0" i="1" dirty="0"/>
            <a:t>Prepare an unadjusted trial balance</a:t>
          </a:r>
          <a:endParaRPr lang="en-US" sz="1600" dirty="0"/>
        </a:p>
      </dgm:t>
    </dgm:pt>
    <dgm:pt modelId="{FA0A03D0-9DE2-42B0-B3FA-3E8B1252DFB7}" type="parTrans" cxnId="{7A65D0D7-56AC-4363-9ABB-75A6DEA64A61}">
      <dgm:prSet/>
      <dgm:spPr/>
      <dgm:t>
        <a:bodyPr/>
        <a:lstStyle/>
        <a:p>
          <a:endParaRPr lang="en-US"/>
        </a:p>
      </dgm:t>
    </dgm:pt>
    <dgm:pt modelId="{CA69B8AD-17DA-4225-8F0A-5D2C79C28888}" type="sibTrans" cxnId="{7A65D0D7-56AC-4363-9ABB-75A6DEA64A61}">
      <dgm:prSet/>
      <dgm:spPr/>
      <dgm:t>
        <a:bodyPr/>
        <a:lstStyle/>
        <a:p>
          <a:endParaRPr lang="en-US"/>
        </a:p>
      </dgm:t>
    </dgm:pt>
    <dgm:pt modelId="{6457644C-BD81-4A06-8D4D-9E42BD2BF0F0}">
      <dgm:prSet phldrT="[Text]" custT="1"/>
      <dgm:spPr/>
      <dgm:t>
        <a:bodyPr/>
        <a:lstStyle/>
        <a:p>
          <a:pPr>
            <a:buNone/>
          </a:pPr>
          <a:r>
            <a:rPr lang="en-US" sz="1600" b="0" i="1" dirty="0"/>
            <a:t>Prepare adjustments</a:t>
          </a:r>
          <a:endParaRPr lang="en-US" sz="1600" dirty="0"/>
        </a:p>
      </dgm:t>
    </dgm:pt>
    <dgm:pt modelId="{7A3F646C-8FED-4890-9696-80F7EC53D7F1}" type="parTrans" cxnId="{E5995351-0E87-4A8D-983A-098014225367}">
      <dgm:prSet/>
      <dgm:spPr/>
      <dgm:t>
        <a:bodyPr/>
        <a:lstStyle/>
        <a:p>
          <a:endParaRPr lang="en-US"/>
        </a:p>
      </dgm:t>
    </dgm:pt>
    <dgm:pt modelId="{7A87F056-B714-434A-AED6-21F5F9AFF8BB}" type="sibTrans" cxnId="{E5995351-0E87-4A8D-983A-098014225367}">
      <dgm:prSet/>
      <dgm:spPr/>
      <dgm:t>
        <a:bodyPr/>
        <a:lstStyle/>
        <a:p>
          <a:endParaRPr lang="en-US"/>
        </a:p>
      </dgm:t>
    </dgm:pt>
    <dgm:pt modelId="{A29F15FB-7950-4A21-9C5F-6196BF9D61B8}">
      <dgm:prSet phldrT="[Text]" custT="1"/>
      <dgm:spPr/>
      <dgm:t>
        <a:bodyPr/>
        <a:lstStyle/>
        <a:p>
          <a:pPr>
            <a:buNone/>
          </a:pPr>
          <a:r>
            <a:rPr lang="en-US" sz="1600" b="0" i="1" dirty="0"/>
            <a:t>Prepare an adjusted trial balance</a:t>
          </a:r>
          <a:endParaRPr lang="en-US" sz="1600" dirty="0"/>
        </a:p>
      </dgm:t>
    </dgm:pt>
    <dgm:pt modelId="{14EA91D4-A856-4A64-95D4-B3346CD32C56}" type="parTrans" cxnId="{D4A71AFF-5210-4A06-A246-65F473C3CBE4}">
      <dgm:prSet/>
      <dgm:spPr/>
      <dgm:t>
        <a:bodyPr/>
        <a:lstStyle/>
        <a:p>
          <a:endParaRPr lang="en-US"/>
        </a:p>
      </dgm:t>
    </dgm:pt>
    <dgm:pt modelId="{1B0CF50F-8C6B-47ED-A87D-53B4A10645B9}" type="sibTrans" cxnId="{D4A71AFF-5210-4A06-A246-65F473C3CBE4}">
      <dgm:prSet/>
      <dgm:spPr/>
      <dgm:t>
        <a:bodyPr/>
        <a:lstStyle/>
        <a:p>
          <a:endParaRPr lang="en-US"/>
        </a:p>
      </dgm:t>
    </dgm:pt>
    <dgm:pt modelId="{1F971A3A-84F7-4A23-84F2-58B20BCD3E7A}">
      <dgm:prSet phldrT="[Text]" custT="1"/>
      <dgm:spPr/>
      <dgm:t>
        <a:bodyPr/>
        <a:lstStyle/>
        <a:p>
          <a:pPr>
            <a:buNone/>
          </a:pPr>
          <a:r>
            <a:rPr lang="en-US" sz="1600" b="0" i="1" dirty="0"/>
            <a:t>Prepare financial statements</a:t>
          </a:r>
          <a:endParaRPr lang="en-US" sz="1600" dirty="0"/>
        </a:p>
      </dgm:t>
    </dgm:pt>
    <dgm:pt modelId="{B6717FDF-1D9C-4FE7-AFA7-D6E351B0454D}" type="parTrans" cxnId="{6E05518C-B7E5-47B8-A34E-C9E2326654D1}">
      <dgm:prSet/>
      <dgm:spPr/>
      <dgm:t>
        <a:bodyPr/>
        <a:lstStyle/>
        <a:p>
          <a:endParaRPr lang="en-US"/>
        </a:p>
      </dgm:t>
    </dgm:pt>
    <dgm:pt modelId="{85FC27D1-9563-4ECD-96A6-55BB3FF672D0}" type="sibTrans" cxnId="{6E05518C-B7E5-47B8-A34E-C9E2326654D1}">
      <dgm:prSet/>
      <dgm:spPr/>
      <dgm:t>
        <a:bodyPr/>
        <a:lstStyle/>
        <a:p>
          <a:endParaRPr lang="en-US"/>
        </a:p>
      </dgm:t>
    </dgm:pt>
    <dgm:pt modelId="{4BEAA3D5-662A-4040-8A18-CB69EE188C33}">
      <dgm:prSet phldrT="[Text]" custT="1"/>
      <dgm:spPr/>
      <dgm:t>
        <a:bodyPr/>
        <a:lstStyle/>
        <a:p>
          <a:pPr>
            <a:buNone/>
          </a:pPr>
          <a:r>
            <a:rPr lang="en-US" sz="1600" b="0" i="1" dirty="0"/>
            <a:t>Close the accounts</a:t>
          </a:r>
          <a:endParaRPr lang="en-US" sz="1600" dirty="0"/>
        </a:p>
      </dgm:t>
    </dgm:pt>
    <dgm:pt modelId="{EA16AAE7-D98A-4803-9A5F-FCD1D34CDA49}" type="parTrans" cxnId="{DE2D53FB-3D62-40A3-8B15-DA4F19B4DF1C}">
      <dgm:prSet/>
      <dgm:spPr/>
      <dgm:t>
        <a:bodyPr/>
        <a:lstStyle/>
        <a:p>
          <a:endParaRPr lang="en-US"/>
        </a:p>
      </dgm:t>
    </dgm:pt>
    <dgm:pt modelId="{818C82B4-00D1-405E-8535-CDFDD1330EB5}" type="sibTrans" cxnId="{DE2D53FB-3D62-40A3-8B15-DA4F19B4DF1C}">
      <dgm:prSet/>
      <dgm:spPr/>
      <dgm:t>
        <a:bodyPr/>
        <a:lstStyle/>
        <a:p>
          <a:endParaRPr lang="en-US"/>
        </a:p>
      </dgm:t>
    </dgm:pt>
    <dgm:pt modelId="{18960B8A-7AAF-4AF0-BB60-943A0CE1E87D}">
      <dgm:prSet phldrT="[Text]" custT="1"/>
      <dgm:spPr/>
      <dgm:t>
        <a:bodyPr/>
        <a:lstStyle/>
        <a:p>
          <a:pPr>
            <a:buNone/>
          </a:pPr>
          <a:r>
            <a:rPr lang="en-US" sz="1600" b="0" i="1" dirty="0"/>
            <a:t>Prepare a post-closing trial balance</a:t>
          </a:r>
          <a:endParaRPr lang="en-US" sz="1600" dirty="0"/>
        </a:p>
      </dgm:t>
    </dgm:pt>
    <dgm:pt modelId="{9882B569-B86D-414C-850F-0C8FE254FA49}" type="parTrans" cxnId="{20142910-6197-49E4-9869-60127F767E86}">
      <dgm:prSet/>
      <dgm:spPr/>
      <dgm:t>
        <a:bodyPr/>
        <a:lstStyle/>
        <a:p>
          <a:endParaRPr lang="en-US"/>
        </a:p>
      </dgm:t>
    </dgm:pt>
    <dgm:pt modelId="{4C8A7CE7-EEBE-4A3A-B594-71038B2A2788}" type="sibTrans" cxnId="{20142910-6197-49E4-9869-60127F767E86}">
      <dgm:prSet/>
      <dgm:spPr/>
      <dgm:t>
        <a:bodyPr/>
        <a:lstStyle/>
        <a:p>
          <a:endParaRPr lang="en-US"/>
        </a:p>
      </dgm:t>
    </dgm:pt>
    <dgm:pt modelId="{E4DE4856-AD0F-45CC-9D40-9B80D9608072}">
      <dgm:prSet phldrT="[Text]" phldr="0" custT="1"/>
      <dgm:spPr/>
      <dgm:t>
        <a:bodyPr/>
        <a:lstStyle/>
        <a:p>
          <a:r>
            <a:rPr lang="en-US" sz="1600" dirty="0"/>
            <a:t>Reconcile accounts</a:t>
          </a:r>
        </a:p>
      </dgm:t>
    </dgm:pt>
    <dgm:pt modelId="{CB60F133-9980-4284-B8A7-66BD522C0AB4}" type="parTrans" cxnId="{F75F1CFF-0616-479C-962E-1F102AA94CCF}">
      <dgm:prSet/>
      <dgm:spPr/>
      <dgm:t>
        <a:bodyPr/>
        <a:lstStyle/>
        <a:p>
          <a:endParaRPr lang="en-US"/>
        </a:p>
      </dgm:t>
    </dgm:pt>
    <dgm:pt modelId="{E738B85D-AF42-462A-868C-DDD7E7A87AB1}" type="sibTrans" cxnId="{F75F1CFF-0616-479C-962E-1F102AA94CCF}">
      <dgm:prSet/>
      <dgm:spPr/>
      <dgm:t>
        <a:bodyPr/>
        <a:lstStyle/>
        <a:p>
          <a:endParaRPr lang="en-US"/>
        </a:p>
      </dgm:t>
    </dgm:pt>
    <dgm:pt modelId="{C558B07B-6CCE-4769-AF21-43951917B368}">
      <dgm:prSet phldrT="[Text]" phldr="0"/>
      <dgm:spPr/>
      <dgm:t>
        <a:bodyPr/>
        <a:lstStyle/>
        <a:p>
          <a:r>
            <a:rPr lang="en-US" dirty="0"/>
            <a:t>Determine which account codes to reflect the events that occurred</a:t>
          </a:r>
        </a:p>
      </dgm:t>
    </dgm:pt>
    <dgm:pt modelId="{3C50A42F-7FEE-4815-9EAD-BC4EE9BE3720}" type="parTrans" cxnId="{99451123-8F85-4286-9CA8-10B5FC5006EF}">
      <dgm:prSet/>
      <dgm:spPr/>
      <dgm:t>
        <a:bodyPr/>
        <a:lstStyle/>
        <a:p>
          <a:endParaRPr lang="en-US"/>
        </a:p>
      </dgm:t>
    </dgm:pt>
    <dgm:pt modelId="{3404632C-1676-482C-9AC8-F05B26EF8FC8}" type="sibTrans" cxnId="{99451123-8F85-4286-9CA8-10B5FC5006EF}">
      <dgm:prSet/>
      <dgm:spPr/>
      <dgm:t>
        <a:bodyPr/>
        <a:lstStyle/>
        <a:p>
          <a:endParaRPr lang="en-US"/>
        </a:p>
      </dgm:t>
    </dgm:pt>
    <dgm:pt modelId="{94E3FF86-7CBD-4A0F-BDE4-FF217257C890}">
      <dgm:prSet phldrT="[Text]" phldr="0"/>
      <dgm:spPr/>
      <dgm:t>
        <a:bodyPr/>
        <a:lstStyle/>
        <a:p>
          <a:r>
            <a:rPr lang="en-US" dirty="0"/>
            <a:t>Assess each </a:t>
          </a:r>
          <a:br>
            <a:rPr lang="en-US" dirty="0"/>
          </a:br>
          <a:r>
            <a:rPr lang="en-US" dirty="0"/>
            <a:t>debit and credit</a:t>
          </a:r>
        </a:p>
      </dgm:t>
    </dgm:pt>
    <dgm:pt modelId="{AEC45F5C-E785-46AD-88D4-F7F78435F92C}" type="parTrans" cxnId="{74865894-056A-41B2-BA2D-498FBBD5AA3B}">
      <dgm:prSet/>
      <dgm:spPr/>
      <dgm:t>
        <a:bodyPr/>
        <a:lstStyle/>
        <a:p>
          <a:endParaRPr lang="en-US"/>
        </a:p>
      </dgm:t>
    </dgm:pt>
    <dgm:pt modelId="{F830A1FE-D01A-49C0-A126-3F5727180399}" type="sibTrans" cxnId="{74865894-056A-41B2-BA2D-498FBBD5AA3B}">
      <dgm:prSet/>
      <dgm:spPr/>
      <dgm:t>
        <a:bodyPr/>
        <a:lstStyle/>
        <a:p>
          <a:endParaRPr lang="en-US"/>
        </a:p>
      </dgm:t>
    </dgm:pt>
    <dgm:pt modelId="{1E38233B-BA50-407F-9F73-07F98B00FFFD}" type="pres">
      <dgm:prSet presAssocID="{A8162A61-1352-48F1-BF2A-E456094DBF0F}" presName="Name0" presStyleCnt="0">
        <dgm:presLayoutVars>
          <dgm:dir/>
          <dgm:resizeHandles val="exact"/>
        </dgm:presLayoutVars>
      </dgm:prSet>
      <dgm:spPr/>
    </dgm:pt>
    <dgm:pt modelId="{8207C8AF-06F9-4C0C-885C-3F759D56710A}" type="pres">
      <dgm:prSet presAssocID="{A8162A61-1352-48F1-BF2A-E456094DBF0F}" presName="cycle" presStyleCnt="0"/>
      <dgm:spPr/>
    </dgm:pt>
    <dgm:pt modelId="{3122B888-116A-48C9-96F2-649C36F32D12}" type="pres">
      <dgm:prSet presAssocID="{54526600-67A8-431C-980B-70FC9690A44B}" presName="nodeFirstNode" presStyleLbl="node1" presStyleIdx="0" presStyleCnt="11">
        <dgm:presLayoutVars>
          <dgm:bulletEnabled val="1"/>
        </dgm:presLayoutVars>
      </dgm:prSet>
      <dgm:spPr>
        <a:prstGeom prst="homePlate">
          <a:avLst/>
        </a:prstGeom>
      </dgm:spPr>
    </dgm:pt>
    <dgm:pt modelId="{25AA71E0-F2C7-4F6A-A0C6-83E39B2C39B5}" type="pres">
      <dgm:prSet presAssocID="{D4CB42C6-FAE8-4B8C-B59B-87811C58A46A}" presName="sibTransFirstNode" presStyleLbl="bgShp" presStyleIdx="0" presStyleCnt="1"/>
      <dgm:spPr/>
    </dgm:pt>
    <dgm:pt modelId="{B5F187D0-E58F-4D50-BFD6-AD373EDE7F89}" type="pres">
      <dgm:prSet presAssocID="{C558B07B-6CCE-4769-AF21-43951917B368}" presName="nodeFollowingNodes" presStyleLbl="node1" presStyleIdx="1" presStyleCnt="11">
        <dgm:presLayoutVars>
          <dgm:bulletEnabled val="1"/>
        </dgm:presLayoutVars>
      </dgm:prSet>
      <dgm:spPr/>
    </dgm:pt>
    <dgm:pt modelId="{DA65FE9A-21E4-4822-A9CD-2E4190313190}" type="pres">
      <dgm:prSet presAssocID="{94E3FF86-7CBD-4A0F-BDE4-FF217257C890}" presName="nodeFollowingNodes" presStyleLbl="node1" presStyleIdx="2" presStyleCnt="11">
        <dgm:presLayoutVars>
          <dgm:bulletEnabled val="1"/>
        </dgm:presLayoutVars>
      </dgm:prSet>
      <dgm:spPr/>
    </dgm:pt>
    <dgm:pt modelId="{BA830677-6931-4D51-AC82-947FD1C5633C}" type="pres">
      <dgm:prSet presAssocID="{BFC3B88F-75C9-44A6-A5F7-CF9A1F2F31AD}" presName="nodeFollowingNodes" presStyleLbl="node1" presStyleIdx="3" presStyleCnt="11">
        <dgm:presLayoutVars>
          <dgm:bulletEnabled val="1"/>
        </dgm:presLayoutVars>
      </dgm:prSet>
      <dgm:spPr/>
    </dgm:pt>
    <dgm:pt modelId="{C1EB083A-4E30-4794-A40F-E12AC06FEFA0}" type="pres">
      <dgm:prSet presAssocID="{E4DE4856-AD0F-45CC-9D40-9B80D9608072}" presName="nodeFollowingNodes" presStyleLbl="node1" presStyleIdx="4" presStyleCnt="11">
        <dgm:presLayoutVars>
          <dgm:bulletEnabled val="1"/>
        </dgm:presLayoutVars>
      </dgm:prSet>
      <dgm:spPr/>
    </dgm:pt>
    <dgm:pt modelId="{1EE1D63A-BE46-49D5-9D7C-5B656BBB8F9D}" type="pres">
      <dgm:prSet presAssocID="{C77D6D36-B011-49C4-9EF2-EF1F8D909B01}" presName="nodeFollowingNodes" presStyleLbl="node1" presStyleIdx="5" presStyleCnt="11">
        <dgm:presLayoutVars>
          <dgm:bulletEnabled val="1"/>
        </dgm:presLayoutVars>
      </dgm:prSet>
      <dgm:spPr/>
    </dgm:pt>
    <dgm:pt modelId="{D836B963-6A02-4897-8EB7-E0A5CCA0AB30}" type="pres">
      <dgm:prSet presAssocID="{6457644C-BD81-4A06-8D4D-9E42BD2BF0F0}" presName="nodeFollowingNodes" presStyleLbl="node1" presStyleIdx="6" presStyleCnt="11">
        <dgm:presLayoutVars>
          <dgm:bulletEnabled val="1"/>
        </dgm:presLayoutVars>
      </dgm:prSet>
      <dgm:spPr/>
    </dgm:pt>
    <dgm:pt modelId="{09A7E8DF-9EB4-4888-B7F0-D38F9038F7A4}" type="pres">
      <dgm:prSet presAssocID="{A29F15FB-7950-4A21-9C5F-6196BF9D61B8}" presName="nodeFollowingNodes" presStyleLbl="node1" presStyleIdx="7" presStyleCnt="11">
        <dgm:presLayoutVars>
          <dgm:bulletEnabled val="1"/>
        </dgm:presLayoutVars>
      </dgm:prSet>
      <dgm:spPr/>
    </dgm:pt>
    <dgm:pt modelId="{F0813141-C822-4416-A397-F7D8B4BF1188}" type="pres">
      <dgm:prSet presAssocID="{1F971A3A-84F7-4A23-84F2-58B20BCD3E7A}" presName="nodeFollowingNodes" presStyleLbl="node1" presStyleIdx="8" presStyleCnt="11">
        <dgm:presLayoutVars>
          <dgm:bulletEnabled val="1"/>
        </dgm:presLayoutVars>
      </dgm:prSet>
      <dgm:spPr/>
    </dgm:pt>
    <dgm:pt modelId="{BA2334A1-A5C1-4695-AB81-7317A00F7F1F}" type="pres">
      <dgm:prSet presAssocID="{4BEAA3D5-662A-4040-8A18-CB69EE188C33}" presName="nodeFollowingNodes" presStyleLbl="node1" presStyleIdx="9" presStyleCnt="11">
        <dgm:presLayoutVars>
          <dgm:bulletEnabled val="1"/>
        </dgm:presLayoutVars>
      </dgm:prSet>
      <dgm:spPr/>
    </dgm:pt>
    <dgm:pt modelId="{232F4649-9901-480A-AE92-CF332AAF5622}" type="pres">
      <dgm:prSet presAssocID="{18960B8A-7AAF-4AF0-BB60-943A0CE1E87D}" presName="nodeFollowingNodes" presStyleLbl="node1" presStyleIdx="10" presStyleCnt="11">
        <dgm:presLayoutVars>
          <dgm:bulletEnabled val="1"/>
        </dgm:presLayoutVars>
      </dgm:prSet>
      <dgm:spPr/>
    </dgm:pt>
  </dgm:ptLst>
  <dgm:cxnLst>
    <dgm:cxn modelId="{20142910-6197-49E4-9869-60127F767E86}" srcId="{A8162A61-1352-48F1-BF2A-E456094DBF0F}" destId="{18960B8A-7AAF-4AF0-BB60-943A0CE1E87D}" srcOrd="10" destOrd="0" parTransId="{9882B569-B86D-414C-850F-0C8FE254FA49}" sibTransId="{4C8A7CE7-EEBE-4A3A-B594-71038B2A2788}"/>
    <dgm:cxn modelId="{ABB61C1A-D318-453F-B9F5-AF99C198C4A6}" srcId="{A8162A61-1352-48F1-BF2A-E456094DBF0F}" destId="{BFC3B88F-75C9-44A6-A5F7-CF9A1F2F31AD}" srcOrd="3" destOrd="0" parTransId="{C8FA910B-0D6C-4866-8634-8DE48D03EA6E}" sibTransId="{FFD84859-904D-4A2A-AC1C-96CAA5001236}"/>
    <dgm:cxn modelId="{99451123-8F85-4286-9CA8-10B5FC5006EF}" srcId="{A8162A61-1352-48F1-BF2A-E456094DBF0F}" destId="{C558B07B-6CCE-4769-AF21-43951917B368}" srcOrd="1" destOrd="0" parTransId="{3C50A42F-7FEE-4815-9EAD-BC4EE9BE3720}" sibTransId="{3404632C-1676-482C-9AC8-F05B26EF8FC8}"/>
    <dgm:cxn modelId="{5CC6B72C-9E3A-4BB1-BBF8-CB4176B57DDA}" type="presOf" srcId="{D4CB42C6-FAE8-4B8C-B59B-87811C58A46A}" destId="{25AA71E0-F2C7-4F6A-A0C6-83E39B2C39B5}" srcOrd="0" destOrd="0" presId="urn:microsoft.com/office/officeart/2005/8/layout/cycle3"/>
    <dgm:cxn modelId="{7BD39537-11A0-446F-BF79-F0B2E9826B45}" type="presOf" srcId="{6457644C-BD81-4A06-8D4D-9E42BD2BF0F0}" destId="{D836B963-6A02-4897-8EB7-E0A5CCA0AB30}" srcOrd="0" destOrd="0" presId="urn:microsoft.com/office/officeart/2005/8/layout/cycle3"/>
    <dgm:cxn modelId="{B378EF67-B74E-48CE-A245-33A6453AB1B0}" type="presOf" srcId="{4BEAA3D5-662A-4040-8A18-CB69EE188C33}" destId="{BA2334A1-A5C1-4695-AB81-7317A00F7F1F}" srcOrd="0" destOrd="0" presId="urn:microsoft.com/office/officeart/2005/8/layout/cycle3"/>
    <dgm:cxn modelId="{6D09974C-4CF8-473F-BE63-76389B0D9190}" type="presOf" srcId="{A8162A61-1352-48F1-BF2A-E456094DBF0F}" destId="{1E38233B-BA50-407F-9F73-07F98B00FFFD}" srcOrd="0" destOrd="0" presId="urn:microsoft.com/office/officeart/2005/8/layout/cycle3"/>
    <dgm:cxn modelId="{E5995351-0E87-4A8D-983A-098014225367}" srcId="{A8162A61-1352-48F1-BF2A-E456094DBF0F}" destId="{6457644C-BD81-4A06-8D4D-9E42BD2BF0F0}" srcOrd="6" destOrd="0" parTransId="{7A3F646C-8FED-4890-9696-80F7EC53D7F1}" sibTransId="{7A87F056-B714-434A-AED6-21F5F9AFF8BB}"/>
    <dgm:cxn modelId="{AF0ECF7B-6410-4C70-B6C2-A50F827ED4B4}" type="presOf" srcId="{54526600-67A8-431C-980B-70FC9690A44B}" destId="{3122B888-116A-48C9-96F2-649C36F32D12}" srcOrd="0" destOrd="0" presId="urn:microsoft.com/office/officeart/2005/8/layout/cycle3"/>
    <dgm:cxn modelId="{385A0186-61DE-4329-8DF4-14032C3F972B}" type="presOf" srcId="{E4DE4856-AD0F-45CC-9D40-9B80D9608072}" destId="{C1EB083A-4E30-4794-A40F-E12AC06FEFA0}" srcOrd="0" destOrd="0" presId="urn:microsoft.com/office/officeart/2005/8/layout/cycle3"/>
    <dgm:cxn modelId="{2627238C-F002-43F0-B36B-FD40583A8226}" type="presOf" srcId="{BFC3B88F-75C9-44A6-A5F7-CF9A1F2F31AD}" destId="{BA830677-6931-4D51-AC82-947FD1C5633C}" srcOrd="0" destOrd="0" presId="urn:microsoft.com/office/officeart/2005/8/layout/cycle3"/>
    <dgm:cxn modelId="{6E05518C-B7E5-47B8-A34E-C9E2326654D1}" srcId="{A8162A61-1352-48F1-BF2A-E456094DBF0F}" destId="{1F971A3A-84F7-4A23-84F2-58B20BCD3E7A}" srcOrd="8" destOrd="0" parTransId="{B6717FDF-1D9C-4FE7-AFA7-D6E351B0454D}" sibTransId="{85FC27D1-9563-4ECD-96A6-55BB3FF672D0}"/>
    <dgm:cxn modelId="{74865894-056A-41B2-BA2D-498FBBD5AA3B}" srcId="{A8162A61-1352-48F1-BF2A-E456094DBF0F}" destId="{94E3FF86-7CBD-4A0F-BDE4-FF217257C890}" srcOrd="2" destOrd="0" parTransId="{AEC45F5C-E785-46AD-88D4-F7F78435F92C}" sibTransId="{F830A1FE-D01A-49C0-A126-3F5727180399}"/>
    <dgm:cxn modelId="{8F591096-FBE2-4B06-8C49-E76E6BF9BAB3}" type="presOf" srcId="{94E3FF86-7CBD-4A0F-BDE4-FF217257C890}" destId="{DA65FE9A-21E4-4822-A9CD-2E4190313190}" srcOrd="0" destOrd="0" presId="urn:microsoft.com/office/officeart/2005/8/layout/cycle3"/>
    <dgm:cxn modelId="{64E107C4-FFEA-4408-935C-F3F5CEBFFEFB}" type="presOf" srcId="{1F971A3A-84F7-4A23-84F2-58B20BCD3E7A}" destId="{F0813141-C822-4416-A397-F7D8B4BF1188}" srcOrd="0" destOrd="0" presId="urn:microsoft.com/office/officeart/2005/8/layout/cycle3"/>
    <dgm:cxn modelId="{200DA1C9-8FCC-4CF3-A95A-0441FA7E4270}" type="presOf" srcId="{C77D6D36-B011-49C4-9EF2-EF1F8D909B01}" destId="{1EE1D63A-BE46-49D5-9D7C-5B656BBB8F9D}" srcOrd="0" destOrd="0" presId="urn:microsoft.com/office/officeart/2005/8/layout/cycle3"/>
    <dgm:cxn modelId="{EDD41ECB-1284-4F85-9DBE-4EFBD518C2A8}" srcId="{A8162A61-1352-48F1-BF2A-E456094DBF0F}" destId="{54526600-67A8-431C-980B-70FC9690A44B}" srcOrd="0" destOrd="0" parTransId="{65057DE5-D127-46D6-BB2B-F0472D532861}" sibTransId="{D4CB42C6-FAE8-4B8C-B59B-87811C58A46A}"/>
    <dgm:cxn modelId="{7A65D0D7-56AC-4363-9ABB-75A6DEA64A61}" srcId="{A8162A61-1352-48F1-BF2A-E456094DBF0F}" destId="{C77D6D36-B011-49C4-9EF2-EF1F8D909B01}" srcOrd="5" destOrd="0" parTransId="{FA0A03D0-9DE2-42B0-B3FA-3E8B1252DFB7}" sibTransId="{CA69B8AD-17DA-4225-8F0A-5D2C79C28888}"/>
    <dgm:cxn modelId="{DEC8F4E5-4169-4EAE-B224-4D3A99D04B3E}" type="presOf" srcId="{C558B07B-6CCE-4769-AF21-43951917B368}" destId="{B5F187D0-E58F-4D50-BFD6-AD373EDE7F89}" srcOrd="0" destOrd="0" presId="urn:microsoft.com/office/officeart/2005/8/layout/cycle3"/>
    <dgm:cxn modelId="{870906EC-A824-4B6E-BCF5-189DB6496263}" type="presOf" srcId="{A29F15FB-7950-4A21-9C5F-6196BF9D61B8}" destId="{09A7E8DF-9EB4-4888-B7F0-D38F9038F7A4}" srcOrd="0" destOrd="0" presId="urn:microsoft.com/office/officeart/2005/8/layout/cycle3"/>
    <dgm:cxn modelId="{5EFF6CEC-9608-406B-8792-26D81304C4A2}" type="presOf" srcId="{18960B8A-7AAF-4AF0-BB60-943A0CE1E87D}" destId="{232F4649-9901-480A-AE92-CF332AAF5622}" srcOrd="0" destOrd="0" presId="urn:microsoft.com/office/officeart/2005/8/layout/cycle3"/>
    <dgm:cxn modelId="{DE2D53FB-3D62-40A3-8B15-DA4F19B4DF1C}" srcId="{A8162A61-1352-48F1-BF2A-E456094DBF0F}" destId="{4BEAA3D5-662A-4040-8A18-CB69EE188C33}" srcOrd="9" destOrd="0" parTransId="{EA16AAE7-D98A-4803-9A5F-FCD1D34CDA49}" sibTransId="{818C82B4-00D1-405E-8535-CDFDD1330EB5}"/>
    <dgm:cxn modelId="{D4A71AFF-5210-4A06-A246-65F473C3CBE4}" srcId="{A8162A61-1352-48F1-BF2A-E456094DBF0F}" destId="{A29F15FB-7950-4A21-9C5F-6196BF9D61B8}" srcOrd="7" destOrd="0" parTransId="{14EA91D4-A856-4A64-95D4-B3346CD32C56}" sibTransId="{1B0CF50F-8C6B-47ED-A87D-53B4A10645B9}"/>
    <dgm:cxn modelId="{F75F1CFF-0616-479C-962E-1F102AA94CCF}" srcId="{A8162A61-1352-48F1-BF2A-E456094DBF0F}" destId="{E4DE4856-AD0F-45CC-9D40-9B80D9608072}" srcOrd="4" destOrd="0" parTransId="{CB60F133-9980-4284-B8A7-66BD522C0AB4}" sibTransId="{E738B85D-AF42-462A-868C-DDD7E7A87AB1}"/>
    <dgm:cxn modelId="{433CB0CA-FF87-4115-9C56-DD0C26D87943}" type="presParOf" srcId="{1E38233B-BA50-407F-9F73-07F98B00FFFD}" destId="{8207C8AF-06F9-4C0C-885C-3F759D56710A}" srcOrd="0" destOrd="0" presId="urn:microsoft.com/office/officeart/2005/8/layout/cycle3"/>
    <dgm:cxn modelId="{7E265FC3-878B-4E55-AEA3-447FD0431C3D}" type="presParOf" srcId="{8207C8AF-06F9-4C0C-885C-3F759D56710A}" destId="{3122B888-116A-48C9-96F2-649C36F32D12}" srcOrd="0" destOrd="0" presId="urn:microsoft.com/office/officeart/2005/8/layout/cycle3"/>
    <dgm:cxn modelId="{E548E7D1-0DF8-4923-B64F-18A0B493E8CE}" type="presParOf" srcId="{8207C8AF-06F9-4C0C-885C-3F759D56710A}" destId="{25AA71E0-F2C7-4F6A-A0C6-83E39B2C39B5}" srcOrd="1" destOrd="0" presId="urn:microsoft.com/office/officeart/2005/8/layout/cycle3"/>
    <dgm:cxn modelId="{7F041BA7-3B87-47A6-823E-5BF0228BB251}" type="presParOf" srcId="{8207C8AF-06F9-4C0C-885C-3F759D56710A}" destId="{B5F187D0-E58F-4D50-BFD6-AD373EDE7F89}" srcOrd="2" destOrd="0" presId="urn:microsoft.com/office/officeart/2005/8/layout/cycle3"/>
    <dgm:cxn modelId="{1A33C470-33DE-4B74-8171-E9965855DBB4}" type="presParOf" srcId="{8207C8AF-06F9-4C0C-885C-3F759D56710A}" destId="{DA65FE9A-21E4-4822-A9CD-2E4190313190}" srcOrd="3" destOrd="0" presId="urn:microsoft.com/office/officeart/2005/8/layout/cycle3"/>
    <dgm:cxn modelId="{5F3AE720-62F3-41AC-8D01-9EA7034E8A08}" type="presParOf" srcId="{8207C8AF-06F9-4C0C-885C-3F759D56710A}" destId="{BA830677-6931-4D51-AC82-947FD1C5633C}" srcOrd="4" destOrd="0" presId="urn:microsoft.com/office/officeart/2005/8/layout/cycle3"/>
    <dgm:cxn modelId="{44DAA8A7-A1EE-4452-B047-C3E218B0BDB7}" type="presParOf" srcId="{8207C8AF-06F9-4C0C-885C-3F759D56710A}" destId="{C1EB083A-4E30-4794-A40F-E12AC06FEFA0}" srcOrd="5" destOrd="0" presId="urn:microsoft.com/office/officeart/2005/8/layout/cycle3"/>
    <dgm:cxn modelId="{C4635E61-E171-4BD5-80A8-1A5A517C63DB}" type="presParOf" srcId="{8207C8AF-06F9-4C0C-885C-3F759D56710A}" destId="{1EE1D63A-BE46-49D5-9D7C-5B656BBB8F9D}" srcOrd="6" destOrd="0" presId="urn:microsoft.com/office/officeart/2005/8/layout/cycle3"/>
    <dgm:cxn modelId="{4472993E-F826-481E-8CAC-AFBD7FEC1435}" type="presParOf" srcId="{8207C8AF-06F9-4C0C-885C-3F759D56710A}" destId="{D836B963-6A02-4897-8EB7-E0A5CCA0AB30}" srcOrd="7" destOrd="0" presId="urn:microsoft.com/office/officeart/2005/8/layout/cycle3"/>
    <dgm:cxn modelId="{9736C80B-C454-40D6-8AAD-CEA16AA3528B}" type="presParOf" srcId="{8207C8AF-06F9-4C0C-885C-3F759D56710A}" destId="{09A7E8DF-9EB4-4888-B7F0-D38F9038F7A4}" srcOrd="8" destOrd="0" presId="urn:microsoft.com/office/officeart/2005/8/layout/cycle3"/>
    <dgm:cxn modelId="{738BFB50-0C99-439C-BEF9-49D42C050867}" type="presParOf" srcId="{8207C8AF-06F9-4C0C-885C-3F759D56710A}" destId="{F0813141-C822-4416-A397-F7D8B4BF1188}" srcOrd="9" destOrd="0" presId="urn:microsoft.com/office/officeart/2005/8/layout/cycle3"/>
    <dgm:cxn modelId="{10EA29CB-069E-4790-9940-BD2FF9637E8E}" type="presParOf" srcId="{8207C8AF-06F9-4C0C-885C-3F759D56710A}" destId="{BA2334A1-A5C1-4695-AB81-7317A00F7F1F}" srcOrd="10" destOrd="0" presId="urn:microsoft.com/office/officeart/2005/8/layout/cycle3"/>
    <dgm:cxn modelId="{691EED58-9FF6-4C03-994A-0DEFE73D8C90}" type="presParOf" srcId="{8207C8AF-06F9-4C0C-885C-3F759D56710A}" destId="{232F4649-9901-480A-AE92-CF332AAF5622}" srcOrd="11" destOrd="0" presId="urn:microsoft.com/office/officeart/2005/8/layout/cycle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5B02111-E6F7-495F-99F5-0107C7E08A02}" type="doc">
      <dgm:prSet loTypeId="urn:microsoft.com/office/officeart/2005/8/layout/hList1" loCatId="list" qsTypeId="urn:microsoft.com/office/officeart/2005/8/quickstyle/simple1" qsCatId="simple" csTypeId="urn:microsoft.com/office/officeart/2005/8/colors/colorful4" csCatId="colorful" phldr="1"/>
      <dgm:spPr/>
      <dgm:t>
        <a:bodyPr/>
        <a:lstStyle/>
        <a:p>
          <a:endParaRPr lang="en-US"/>
        </a:p>
      </dgm:t>
    </dgm:pt>
    <dgm:pt modelId="{19F36A1E-3A15-460F-85D9-3639C1DA5A66}">
      <dgm:prSet phldrT="[Text]"/>
      <dgm:spPr/>
      <dgm:t>
        <a:bodyPr/>
        <a:lstStyle/>
        <a:p>
          <a:r>
            <a:rPr lang="en-US" dirty="0"/>
            <a:t>Cash Basis</a:t>
          </a:r>
        </a:p>
      </dgm:t>
    </dgm:pt>
    <dgm:pt modelId="{F9E42E2F-D8F6-48D0-ABBC-6D988443B97A}" type="parTrans" cxnId="{E224E415-CA85-4EDC-86D2-C3946C0B1DC4}">
      <dgm:prSet/>
      <dgm:spPr/>
      <dgm:t>
        <a:bodyPr/>
        <a:lstStyle/>
        <a:p>
          <a:endParaRPr lang="en-US"/>
        </a:p>
      </dgm:t>
    </dgm:pt>
    <dgm:pt modelId="{E588E3C6-D8ED-4DAF-A016-329C3C9EE157}" type="sibTrans" cxnId="{E224E415-CA85-4EDC-86D2-C3946C0B1DC4}">
      <dgm:prSet/>
      <dgm:spPr/>
      <dgm:t>
        <a:bodyPr/>
        <a:lstStyle/>
        <a:p>
          <a:endParaRPr lang="en-US"/>
        </a:p>
      </dgm:t>
    </dgm:pt>
    <dgm:pt modelId="{662F81CD-FD90-4F2F-9CF3-DD904CA56EDE}">
      <dgm:prSet phldrT="[Text]"/>
      <dgm:spPr/>
      <dgm:t>
        <a:bodyPr/>
        <a:lstStyle/>
        <a:p>
          <a:r>
            <a:rPr lang="en-US" dirty="0"/>
            <a:t>Record revenues and expenses in the period cash is received or paid.</a:t>
          </a:r>
        </a:p>
      </dgm:t>
    </dgm:pt>
    <dgm:pt modelId="{4FC12CFE-D12E-4E7B-8A1D-E6151C8C6488}" type="parTrans" cxnId="{1F76BD87-4E7C-46CA-8DCE-B3E07494BDCC}">
      <dgm:prSet/>
      <dgm:spPr/>
      <dgm:t>
        <a:bodyPr/>
        <a:lstStyle/>
        <a:p>
          <a:endParaRPr lang="en-US"/>
        </a:p>
      </dgm:t>
    </dgm:pt>
    <dgm:pt modelId="{B772EA98-06C1-42EC-924B-8DADAC4C4EF2}" type="sibTrans" cxnId="{1F76BD87-4E7C-46CA-8DCE-B3E07494BDCC}">
      <dgm:prSet/>
      <dgm:spPr/>
      <dgm:t>
        <a:bodyPr/>
        <a:lstStyle/>
        <a:p>
          <a:endParaRPr lang="en-US"/>
        </a:p>
      </dgm:t>
    </dgm:pt>
    <dgm:pt modelId="{52C0A9C4-DC1C-466D-851A-77F62B38B0B5}">
      <dgm:prSet phldrT="[Text]" phldr="0"/>
      <dgm:spPr/>
      <dgm:t>
        <a:bodyPr/>
        <a:lstStyle/>
        <a:p>
          <a:r>
            <a:rPr lang="en-US" dirty="0"/>
            <a:t>Even if you provide services and have “earned” revenue, you don’t record it until you receive cash. </a:t>
          </a:r>
        </a:p>
      </dgm:t>
    </dgm:pt>
    <dgm:pt modelId="{14B8AEB5-40FD-426F-BB7B-9A1E218DF764}" type="parTrans" cxnId="{3789E28C-A925-4C3D-BD7A-C04AD0D8C475}">
      <dgm:prSet/>
      <dgm:spPr/>
      <dgm:t>
        <a:bodyPr/>
        <a:lstStyle/>
        <a:p>
          <a:endParaRPr lang="en-US"/>
        </a:p>
      </dgm:t>
    </dgm:pt>
    <dgm:pt modelId="{E0C07C9D-5F8A-460B-9A10-0D6646ED383F}" type="sibTrans" cxnId="{3789E28C-A925-4C3D-BD7A-C04AD0D8C475}">
      <dgm:prSet/>
      <dgm:spPr/>
      <dgm:t>
        <a:bodyPr/>
        <a:lstStyle/>
        <a:p>
          <a:endParaRPr lang="en-US"/>
        </a:p>
      </dgm:t>
    </dgm:pt>
    <dgm:pt modelId="{8E2ECAA0-49A8-4008-A4AB-B7738185A314}">
      <dgm:prSet phldrT="[Text]" phldr="0"/>
      <dgm:spPr/>
      <dgm:t>
        <a:bodyPr/>
        <a:lstStyle/>
        <a:p>
          <a:r>
            <a:rPr lang="en-US" dirty="0"/>
            <a:t>Accrual Basis</a:t>
          </a:r>
        </a:p>
      </dgm:t>
    </dgm:pt>
    <dgm:pt modelId="{2F8A700A-39F8-43A6-9EEB-621B5275E8DA}" type="parTrans" cxnId="{15E92398-12EA-4760-BC4D-8707A5073ADF}">
      <dgm:prSet/>
      <dgm:spPr/>
      <dgm:t>
        <a:bodyPr/>
        <a:lstStyle/>
        <a:p>
          <a:endParaRPr lang="en-US"/>
        </a:p>
      </dgm:t>
    </dgm:pt>
    <dgm:pt modelId="{3537AFEA-9747-418A-8896-3F66FB82937D}" type="sibTrans" cxnId="{15E92398-12EA-4760-BC4D-8707A5073ADF}">
      <dgm:prSet/>
      <dgm:spPr/>
      <dgm:t>
        <a:bodyPr/>
        <a:lstStyle/>
        <a:p>
          <a:endParaRPr lang="en-US"/>
        </a:p>
      </dgm:t>
    </dgm:pt>
    <dgm:pt modelId="{93CEA7CD-DD0E-41B5-AF08-35BDE3606F09}">
      <dgm:prSet phldrT="[Text]"/>
      <dgm:spPr/>
      <dgm:t>
        <a:bodyPr/>
        <a:lstStyle/>
        <a:p>
          <a:r>
            <a:rPr lang="en-US" dirty="0"/>
            <a:t>Record revenues in the period in which they become earned, whether received or not. </a:t>
          </a:r>
        </a:p>
      </dgm:t>
    </dgm:pt>
    <dgm:pt modelId="{1D633D27-7B99-4037-BCAC-E9F7F928B342}" type="parTrans" cxnId="{AF097E36-2CEE-43F1-A964-FBE1C56694D2}">
      <dgm:prSet/>
      <dgm:spPr/>
      <dgm:t>
        <a:bodyPr/>
        <a:lstStyle/>
        <a:p>
          <a:endParaRPr lang="en-US"/>
        </a:p>
      </dgm:t>
    </dgm:pt>
    <dgm:pt modelId="{C1E15979-18A3-49A5-B3BF-403472523526}" type="sibTrans" cxnId="{AF097E36-2CEE-43F1-A964-FBE1C56694D2}">
      <dgm:prSet/>
      <dgm:spPr/>
      <dgm:t>
        <a:bodyPr/>
        <a:lstStyle/>
        <a:p>
          <a:endParaRPr lang="en-US"/>
        </a:p>
      </dgm:t>
    </dgm:pt>
    <dgm:pt modelId="{15AF14CB-82A5-4259-9EE8-FAC26E099718}">
      <dgm:prSet phldrT="[Text]" phldr="0"/>
      <dgm:spPr/>
      <dgm:t>
        <a:bodyPr/>
        <a:lstStyle/>
        <a:p>
          <a:r>
            <a:rPr lang="en-US" dirty="0">
              <a:solidFill>
                <a:schemeClr val="bg1"/>
              </a:solidFill>
              <a:hlinkClick xmlns:r="http://schemas.openxmlformats.org/officeDocument/2006/relationships" r:id="rId1">
                <a:extLst>
                  <a:ext uri="{A12FA001-AC4F-418D-AE19-62706E023703}">
                    <ahyp:hlinkClr xmlns:ahyp="http://schemas.microsoft.com/office/drawing/2018/hyperlinkcolor" val="tx"/>
                  </a:ext>
                </a:extLst>
              </a:hlinkClick>
            </a:rPr>
            <a:t>Modified Accrual Basis</a:t>
          </a:r>
          <a:endParaRPr lang="en-US" dirty="0">
            <a:solidFill>
              <a:schemeClr val="bg1"/>
            </a:solidFill>
          </a:endParaRPr>
        </a:p>
      </dgm:t>
    </dgm:pt>
    <dgm:pt modelId="{8D82E790-C35F-4B5C-B0A7-DA531EAA3BA1}" type="parTrans" cxnId="{73A214EC-3EB9-4E4F-8594-BF0529DD3E23}">
      <dgm:prSet/>
      <dgm:spPr/>
      <dgm:t>
        <a:bodyPr/>
        <a:lstStyle/>
        <a:p>
          <a:endParaRPr lang="en-US"/>
        </a:p>
      </dgm:t>
    </dgm:pt>
    <dgm:pt modelId="{80580657-71F0-432C-AC0F-EA858A2D7F60}" type="sibTrans" cxnId="{73A214EC-3EB9-4E4F-8594-BF0529DD3E23}">
      <dgm:prSet/>
      <dgm:spPr/>
      <dgm:t>
        <a:bodyPr/>
        <a:lstStyle/>
        <a:p>
          <a:endParaRPr lang="en-US"/>
        </a:p>
      </dgm:t>
    </dgm:pt>
    <dgm:pt modelId="{BA592974-6CF6-4C41-B82F-D5ADC47325A5}">
      <dgm:prSet phldrT="[Text]"/>
      <dgm:spPr/>
      <dgm:t>
        <a:bodyPr/>
        <a:lstStyle/>
        <a:p>
          <a:r>
            <a:rPr lang="en-US" dirty="0"/>
            <a:t>Used primarily by </a:t>
          </a:r>
          <a:r>
            <a:rPr lang="en-US" b="1" dirty="0"/>
            <a:t>Governmental </a:t>
          </a:r>
          <a:r>
            <a:rPr lang="en-US" b="1" i="1" dirty="0"/>
            <a:t>Funds</a:t>
          </a:r>
          <a:endParaRPr lang="en-US" i="1" dirty="0"/>
        </a:p>
      </dgm:t>
    </dgm:pt>
    <dgm:pt modelId="{7A322890-29B2-44B1-A288-1B4B24D355D1}" type="parTrans" cxnId="{A261D84A-338D-40CF-ABFD-93B79440025E}">
      <dgm:prSet/>
      <dgm:spPr/>
      <dgm:t>
        <a:bodyPr/>
        <a:lstStyle/>
        <a:p>
          <a:endParaRPr lang="en-US"/>
        </a:p>
      </dgm:t>
    </dgm:pt>
    <dgm:pt modelId="{A74D1ACA-8750-44CD-8A5F-1317EBAE93B8}" type="sibTrans" cxnId="{A261D84A-338D-40CF-ABFD-93B79440025E}">
      <dgm:prSet/>
      <dgm:spPr/>
      <dgm:t>
        <a:bodyPr/>
        <a:lstStyle/>
        <a:p>
          <a:endParaRPr lang="en-US"/>
        </a:p>
      </dgm:t>
    </dgm:pt>
    <dgm:pt modelId="{00EA2976-7990-4EF6-888A-E45FEFD8AD7C}">
      <dgm:prSet phldrT="[Text]"/>
      <dgm:spPr/>
      <dgm:t>
        <a:bodyPr/>
        <a:lstStyle/>
        <a:p>
          <a:r>
            <a:rPr lang="en-US" dirty="0"/>
            <a:t>Expenditures are generally recorded in the same way as accrual accounting, when incurred, regardless of cash. Some exceptions to this rule. </a:t>
          </a:r>
        </a:p>
      </dgm:t>
    </dgm:pt>
    <dgm:pt modelId="{3BFE76EB-6228-49AC-AF5F-61493C5F97C5}" type="parTrans" cxnId="{BCDDE457-5E49-446F-8BB1-2FB6BB72F331}">
      <dgm:prSet/>
      <dgm:spPr/>
      <dgm:t>
        <a:bodyPr/>
        <a:lstStyle/>
        <a:p>
          <a:endParaRPr lang="en-US"/>
        </a:p>
      </dgm:t>
    </dgm:pt>
    <dgm:pt modelId="{7F559DDE-1B5B-49A5-98CA-D76417063996}" type="sibTrans" cxnId="{BCDDE457-5E49-446F-8BB1-2FB6BB72F331}">
      <dgm:prSet/>
      <dgm:spPr/>
      <dgm:t>
        <a:bodyPr/>
        <a:lstStyle/>
        <a:p>
          <a:endParaRPr lang="en-US"/>
        </a:p>
      </dgm:t>
    </dgm:pt>
    <dgm:pt modelId="{A952715C-0BE0-4DC0-9668-4B89080997E6}">
      <dgm:prSet phldrT="[Text]"/>
      <dgm:spPr/>
      <dgm:t>
        <a:bodyPr/>
        <a:lstStyle/>
        <a:p>
          <a:r>
            <a:rPr lang="en-US" dirty="0"/>
            <a:t>The timing of recognizing revenues depends on whether the event is short-term or long-term</a:t>
          </a:r>
        </a:p>
      </dgm:t>
    </dgm:pt>
    <dgm:pt modelId="{D03E7FCE-9DAC-4B34-8A73-B7E40DFAF4A7}" type="parTrans" cxnId="{9A508D1A-C146-4A77-9A59-617DE88658A3}">
      <dgm:prSet/>
      <dgm:spPr/>
      <dgm:t>
        <a:bodyPr/>
        <a:lstStyle/>
        <a:p>
          <a:endParaRPr lang="en-US"/>
        </a:p>
      </dgm:t>
    </dgm:pt>
    <dgm:pt modelId="{FD7A2FF9-E056-4A99-8F8D-6E59ED025B52}" type="sibTrans" cxnId="{9A508D1A-C146-4A77-9A59-617DE88658A3}">
      <dgm:prSet/>
      <dgm:spPr/>
      <dgm:t>
        <a:bodyPr/>
        <a:lstStyle/>
        <a:p>
          <a:endParaRPr lang="en-US"/>
        </a:p>
      </dgm:t>
    </dgm:pt>
    <dgm:pt modelId="{A6D28819-BC8A-4484-A058-0C569A54386C}">
      <dgm:prSet phldrT="[Text]"/>
      <dgm:spPr/>
      <dgm:t>
        <a:bodyPr/>
        <a:lstStyle/>
        <a:p>
          <a:r>
            <a:rPr lang="en-US" dirty="0"/>
            <a:t>Revenues must be both measurable and available, meaning you can reasonably estimate the amount and can collect the cash within 60 days (</a:t>
          </a:r>
          <a:r>
            <a:rPr lang="en-US" b="1" dirty="0"/>
            <a:t>MAPs FIN 11.1.D.5</a:t>
          </a:r>
          <a:r>
            <a:rPr lang="en-US" dirty="0"/>
            <a:t>).</a:t>
          </a:r>
        </a:p>
      </dgm:t>
    </dgm:pt>
    <dgm:pt modelId="{66A567FF-7CA0-4D1A-851C-A7BE80A31AB4}" type="parTrans" cxnId="{D197E153-14E3-4D95-8F90-136B4EF516D3}">
      <dgm:prSet/>
      <dgm:spPr/>
      <dgm:t>
        <a:bodyPr/>
        <a:lstStyle/>
        <a:p>
          <a:endParaRPr lang="en-US"/>
        </a:p>
      </dgm:t>
    </dgm:pt>
    <dgm:pt modelId="{36CDC5DF-2927-4823-8674-D39A59D3468D}" type="sibTrans" cxnId="{D197E153-14E3-4D95-8F90-136B4EF516D3}">
      <dgm:prSet/>
      <dgm:spPr/>
      <dgm:t>
        <a:bodyPr/>
        <a:lstStyle/>
        <a:p>
          <a:endParaRPr lang="en-US"/>
        </a:p>
      </dgm:t>
    </dgm:pt>
    <dgm:pt modelId="{E68B4774-1FE7-4966-8FE0-E1A39BC32807}">
      <dgm:prSet phldrT="[Text]"/>
      <dgm:spPr/>
      <dgm:t>
        <a:bodyPr/>
        <a:lstStyle/>
        <a:p>
          <a:r>
            <a:rPr lang="en-US" dirty="0"/>
            <a:t>Expenses are recognized in the period in which the goods or services are </a:t>
          </a:r>
          <a:r>
            <a:rPr lang="en-US" b="1" dirty="0"/>
            <a:t>received</a:t>
          </a:r>
          <a:r>
            <a:rPr lang="en-US" dirty="0"/>
            <a:t> or consumed.</a:t>
          </a:r>
        </a:p>
      </dgm:t>
    </dgm:pt>
    <dgm:pt modelId="{7E89BFD7-A6F7-4E6A-BEFD-374A18B7CC96}" type="parTrans" cxnId="{37C42720-7E88-4AA9-93AE-A535DC6B213E}">
      <dgm:prSet/>
      <dgm:spPr/>
      <dgm:t>
        <a:bodyPr/>
        <a:lstStyle/>
        <a:p>
          <a:endParaRPr lang="en-US"/>
        </a:p>
      </dgm:t>
    </dgm:pt>
    <dgm:pt modelId="{AE269E68-8CBF-4336-B100-411B919872F1}" type="sibTrans" cxnId="{37C42720-7E88-4AA9-93AE-A535DC6B213E}">
      <dgm:prSet/>
      <dgm:spPr/>
      <dgm:t>
        <a:bodyPr/>
        <a:lstStyle/>
        <a:p>
          <a:endParaRPr lang="en-US"/>
        </a:p>
      </dgm:t>
    </dgm:pt>
    <dgm:pt modelId="{936E19EF-4C8D-4BE7-B5BF-2BDFEB0F545E}">
      <dgm:prSet phldrT="[Text]"/>
      <dgm:spPr/>
      <dgm:t>
        <a:bodyPr/>
        <a:lstStyle/>
        <a:p>
          <a:r>
            <a:rPr lang="en-US" dirty="0"/>
            <a:t>You </a:t>
          </a:r>
          <a:r>
            <a:rPr lang="en-US" b="1" dirty="0"/>
            <a:t>receive</a:t>
          </a:r>
          <a:r>
            <a:rPr lang="en-US" dirty="0"/>
            <a:t> goods or services, so you record the expense even though you haven’t paid cash. </a:t>
          </a:r>
        </a:p>
      </dgm:t>
    </dgm:pt>
    <dgm:pt modelId="{446D036D-5109-4A61-9833-695297D84C8F}" type="parTrans" cxnId="{DA14319F-06DE-4639-925A-4B5370C0C966}">
      <dgm:prSet/>
      <dgm:spPr/>
      <dgm:t>
        <a:bodyPr/>
        <a:lstStyle/>
        <a:p>
          <a:endParaRPr lang="en-US"/>
        </a:p>
      </dgm:t>
    </dgm:pt>
    <dgm:pt modelId="{6BD45C48-75B3-4101-9512-4EFB486C6043}" type="sibTrans" cxnId="{DA14319F-06DE-4639-925A-4B5370C0C966}">
      <dgm:prSet/>
      <dgm:spPr/>
      <dgm:t>
        <a:bodyPr/>
        <a:lstStyle/>
        <a:p>
          <a:endParaRPr lang="en-US"/>
        </a:p>
      </dgm:t>
    </dgm:pt>
    <dgm:pt modelId="{95CE83AE-072B-41DC-9815-3BD95CCD7E01}">
      <dgm:prSet phldrT="[Text]"/>
      <dgm:spPr/>
      <dgm:t>
        <a:bodyPr/>
        <a:lstStyle/>
        <a:p>
          <a:r>
            <a:rPr lang="en-US" dirty="0"/>
            <a:t>You provide services on credit, so you recognize revenue even if cash hasn’t been received. </a:t>
          </a:r>
        </a:p>
      </dgm:t>
    </dgm:pt>
    <dgm:pt modelId="{69412B87-80FF-465B-8AEE-9A3B129BEABA}" type="parTrans" cxnId="{EB6CA337-43B3-4A33-9BCF-E9A5313046DB}">
      <dgm:prSet/>
      <dgm:spPr/>
      <dgm:t>
        <a:bodyPr/>
        <a:lstStyle/>
        <a:p>
          <a:endParaRPr lang="en-US"/>
        </a:p>
      </dgm:t>
    </dgm:pt>
    <dgm:pt modelId="{ED067033-B1B0-4894-AF2B-BB6866B7EFAF}" type="sibTrans" cxnId="{EB6CA337-43B3-4A33-9BCF-E9A5313046DB}">
      <dgm:prSet/>
      <dgm:spPr/>
      <dgm:t>
        <a:bodyPr/>
        <a:lstStyle/>
        <a:p>
          <a:endParaRPr lang="en-US"/>
        </a:p>
      </dgm:t>
    </dgm:pt>
    <dgm:pt modelId="{DC3CCD49-5E0B-4461-A812-566F77FF30FE}" type="pres">
      <dgm:prSet presAssocID="{15B02111-E6F7-495F-99F5-0107C7E08A02}" presName="Name0" presStyleCnt="0">
        <dgm:presLayoutVars>
          <dgm:dir/>
          <dgm:animLvl val="lvl"/>
          <dgm:resizeHandles val="exact"/>
        </dgm:presLayoutVars>
      </dgm:prSet>
      <dgm:spPr/>
    </dgm:pt>
    <dgm:pt modelId="{327B4B08-C190-441B-BBE6-81A7C2F02566}" type="pres">
      <dgm:prSet presAssocID="{19F36A1E-3A15-460F-85D9-3639C1DA5A66}" presName="composite" presStyleCnt="0"/>
      <dgm:spPr/>
    </dgm:pt>
    <dgm:pt modelId="{EA960529-B80F-4E89-A512-6AB1DD65BC1A}" type="pres">
      <dgm:prSet presAssocID="{19F36A1E-3A15-460F-85D9-3639C1DA5A66}" presName="parTx" presStyleLbl="alignNode1" presStyleIdx="0" presStyleCnt="3">
        <dgm:presLayoutVars>
          <dgm:chMax val="0"/>
          <dgm:chPref val="0"/>
          <dgm:bulletEnabled val="1"/>
        </dgm:presLayoutVars>
      </dgm:prSet>
      <dgm:spPr/>
    </dgm:pt>
    <dgm:pt modelId="{7C77365F-E979-4CDE-B428-DC6D2859AFAB}" type="pres">
      <dgm:prSet presAssocID="{19F36A1E-3A15-460F-85D9-3639C1DA5A66}" presName="desTx" presStyleLbl="alignAccFollowNode1" presStyleIdx="0" presStyleCnt="3">
        <dgm:presLayoutVars>
          <dgm:bulletEnabled val="1"/>
        </dgm:presLayoutVars>
      </dgm:prSet>
      <dgm:spPr/>
    </dgm:pt>
    <dgm:pt modelId="{38A338C0-6375-4558-B6A7-37ABB674E935}" type="pres">
      <dgm:prSet presAssocID="{E588E3C6-D8ED-4DAF-A016-329C3C9EE157}" presName="space" presStyleCnt="0"/>
      <dgm:spPr/>
    </dgm:pt>
    <dgm:pt modelId="{99917CEE-BE65-45E9-9ACA-A8862B7C9E5E}" type="pres">
      <dgm:prSet presAssocID="{8E2ECAA0-49A8-4008-A4AB-B7738185A314}" presName="composite" presStyleCnt="0"/>
      <dgm:spPr/>
    </dgm:pt>
    <dgm:pt modelId="{6EDE9F89-8CB0-448A-8761-664C8EA4856D}" type="pres">
      <dgm:prSet presAssocID="{8E2ECAA0-49A8-4008-A4AB-B7738185A314}" presName="parTx" presStyleLbl="alignNode1" presStyleIdx="1" presStyleCnt="3">
        <dgm:presLayoutVars>
          <dgm:chMax val="0"/>
          <dgm:chPref val="0"/>
          <dgm:bulletEnabled val="1"/>
        </dgm:presLayoutVars>
      </dgm:prSet>
      <dgm:spPr/>
    </dgm:pt>
    <dgm:pt modelId="{E8E10E67-266C-42D7-A373-FEA2F8722D93}" type="pres">
      <dgm:prSet presAssocID="{8E2ECAA0-49A8-4008-A4AB-B7738185A314}" presName="desTx" presStyleLbl="alignAccFollowNode1" presStyleIdx="1" presStyleCnt="3">
        <dgm:presLayoutVars>
          <dgm:bulletEnabled val="1"/>
        </dgm:presLayoutVars>
      </dgm:prSet>
      <dgm:spPr/>
    </dgm:pt>
    <dgm:pt modelId="{3ED47F58-F72F-4AF1-A4AE-A5A5F8B70AF0}" type="pres">
      <dgm:prSet presAssocID="{3537AFEA-9747-418A-8896-3F66FB82937D}" presName="space" presStyleCnt="0"/>
      <dgm:spPr/>
    </dgm:pt>
    <dgm:pt modelId="{9D4FD796-10DF-4CFB-9100-DBF7B904154C}" type="pres">
      <dgm:prSet presAssocID="{15AF14CB-82A5-4259-9EE8-FAC26E099718}" presName="composite" presStyleCnt="0"/>
      <dgm:spPr/>
    </dgm:pt>
    <dgm:pt modelId="{BB851E05-D8B8-4E56-AB8A-F2CE351231C2}" type="pres">
      <dgm:prSet presAssocID="{15AF14CB-82A5-4259-9EE8-FAC26E099718}" presName="parTx" presStyleLbl="alignNode1" presStyleIdx="2" presStyleCnt="3">
        <dgm:presLayoutVars>
          <dgm:chMax val="0"/>
          <dgm:chPref val="0"/>
          <dgm:bulletEnabled val="1"/>
        </dgm:presLayoutVars>
      </dgm:prSet>
      <dgm:spPr/>
    </dgm:pt>
    <dgm:pt modelId="{6D56B8FF-26C6-49FC-B94B-5238C9326E5D}" type="pres">
      <dgm:prSet presAssocID="{15AF14CB-82A5-4259-9EE8-FAC26E099718}" presName="desTx" presStyleLbl="alignAccFollowNode1" presStyleIdx="2" presStyleCnt="3">
        <dgm:presLayoutVars>
          <dgm:bulletEnabled val="1"/>
        </dgm:presLayoutVars>
      </dgm:prSet>
      <dgm:spPr/>
    </dgm:pt>
  </dgm:ptLst>
  <dgm:cxnLst>
    <dgm:cxn modelId="{E224E415-CA85-4EDC-86D2-C3946C0B1DC4}" srcId="{15B02111-E6F7-495F-99F5-0107C7E08A02}" destId="{19F36A1E-3A15-460F-85D9-3639C1DA5A66}" srcOrd="0" destOrd="0" parTransId="{F9E42E2F-D8F6-48D0-ABBC-6D988443B97A}" sibTransId="{E588E3C6-D8ED-4DAF-A016-329C3C9EE157}"/>
    <dgm:cxn modelId="{9A508D1A-C146-4A77-9A59-617DE88658A3}" srcId="{15AF14CB-82A5-4259-9EE8-FAC26E099718}" destId="{A952715C-0BE0-4DC0-9668-4B89080997E6}" srcOrd="2" destOrd="0" parTransId="{D03E7FCE-9DAC-4B34-8A73-B7E40DFAF4A7}" sibTransId="{FD7A2FF9-E056-4A99-8F8D-6E59ED025B52}"/>
    <dgm:cxn modelId="{37C42720-7E88-4AA9-93AE-A535DC6B213E}" srcId="{8E2ECAA0-49A8-4008-A4AB-B7738185A314}" destId="{E68B4774-1FE7-4966-8FE0-E1A39BC32807}" srcOrd="1" destOrd="0" parTransId="{7E89BFD7-A6F7-4E6A-BEFD-374A18B7CC96}" sibTransId="{AE269E68-8CBF-4336-B100-411B919872F1}"/>
    <dgm:cxn modelId="{AF097E36-2CEE-43F1-A964-FBE1C56694D2}" srcId="{8E2ECAA0-49A8-4008-A4AB-B7738185A314}" destId="{93CEA7CD-DD0E-41B5-AF08-35BDE3606F09}" srcOrd="0" destOrd="0" parTransId="{1D633D27-7B99-4037-BCAC-E9F7F928B342}" sibTransId="{C1E15979-18A3-49A5-B3BF-403472523526}"/>
    <dgm:cxn modelId="{EB6CA337-43B3-4A33-9BCF-E9A5313046DB}" srcId="{93CEA7CD-DD0E-41B5-AF08-35BDE3606F09}" destId="{95CE83AE-072B-41DC-9815-3BD95CCD7E01}" srcOrd="0" destOrd="0" parTransId="{69412B87-80FF-465B-8AEE-9A3B129BEABA}" sibTransId="{ED067033-B1B0-4894-AF2B-BB6866B7EFAF}"/>
    <dgm:cxn modelId="{4C498D4A-4B30-4A24-8AE1-EF935F64F9CF}" type="presOf" srcId="{19F36A1E-3A15-460F-85D9-3639C1DA5A66}" destId="{EA960529-B80F-4E89-A512-6AB1DD65BC1A}" srcOrd="0" destOrd="0" presId="urn:microsoft.com/office/officeart/2005/8/layout/hList1"/>
    <dgm:cxn modelId="{A261D84A-338D-40CF-ABFD-93B79440025E}" srcId="{15AF14CB-82A5-4259-9EE8-FAC26E099718}" destId="{BA592974-6CF6-4C41-B82F-D5ADC47325A5}" srcOrd="0" destOrd="0" parTransId="{7A322890-29B2-44B1-A288-1B4B24D355D1}" sibTransId="{A74D1ACA-8750-44CD-8A5F-1317EBAE93B8}"/>
    <dgm:cxn modelId="{3F77C96D-2576-455B-9EBC-41B83FFC2DB8}" type="presOf" srcId="{93CEA7CD-DD0E-41B5-AF08-35BDE3606F09}" destId="{E8E10E67-266C-42D7-A373-FEA2F8722D93}" srcOrd="0" destOrd="0" presId="urn:microsoft.com/office/officeart/2005/8/layout/hList1"/>
    <dgm:cxn modelId="{D197E153-14E3-4D95-8F90-136B4EF516D3}" srcId="{A952715C-0BE0-4DC0-9668-4B89080997E6}" destId="{A6D28819-BC8A-4484-A058-0C569A54386C}" srcOrd="0" destOrd="0" parTransId="{66A567FF-7CA0-4D1A-851C-A7BE80A31AB4}" sibTransId="{36CDC5DF-2927-4823-8674-D39A59D3468D}"/>
    <dgm:cxn modelId="{BCDDE457-5E49-446F-8BB1-2FB6BB72F331}" srcId="{15AF14CB-82A5-4259-9EE8-FAC26E099718}" destId="{00EA2976-7990-4EF6-888A-E45FEFD8AD7C}" srcOrd="1" destOrd="0" parTransId="{3BFE76EB-6228-49AC-AF5F-61493C5F97C5}" sibTransId="{7F559DDE-1B5B-49A5-98CA-D76417063996}"/>
    <dgm:cxn modelId="{B436F177-8EB8-4117-A183-0F7462FAC41D}" type="presOf" srcId="{E68B4774-1FE7-4966-8FE0-E1A39BC32807}" destId="{E8E10E67-266C-42D7-A373-FEA2F8722D93}" srcOrd="0" destOrd="2" presId="urn:microsoft.com/office/officeart/2005/8/layout/hList1"/>
    <dgm:cxn modelId="{9C82967C-4954-4CED-AE53-032B496AA638}" type="presOf" srcId="{95CE83AE-072B-41DC-9815-3BD95CCD7E01}" destId="{E8E10E67-266C-42D7-A373-FEA2F8722D93}" srcOrd="0" destOrd="1" presId="urn:microsoft.com/office/officeart/2005/8/layout/hList1"/>
    <dgm:cxn modelId="{FDBD467E-2AB9-4DB2-8505-4ED6E377C1FF}" type="presOf" srcId="{15B02111-E6F7-495F-99F5-0107C7E08A02}" destId="{DC3CCD49-5E0B-4461-A812-566F77FF30FE}" srcOrd="0" destOrd="0" presId="urn:microsoft.com/office/officeart/2005/8/layout/hList1"/>
    <dgm:cxn modelId="{25997485-35E7-4782-B97F-E0AE1714A822}" type="presOf" srcId="{662F81CD-FD90-4F2F-9CF3-DD904CA56EDE}" destId="{7C77365F-E979-4CDE-B428-DC6D2859AFAB}" srcOrd="0" destOrd="0" presId="urn:microsoft.com/office/officeart/2005/8/layout/hList1"/>
    <dgm:cxn modelId="{1F76BD87-4E7C-46CA-8DCE-B3E07494BDCC}" srcId="{19F36A1E-3A15-460F-85D9-3639C1DA5A66}" destId="{662F81CD-FD90-4F2F-9CF3-DD904CA56EDE}" srcOrd="0" destOrd="0" parTransId="{4FC12CFE-D12E-4E7B-8A1D-E6151C8C6488}" sibTransId="{B772EA98-06C1-42EC-924B-8DADAC4C4EF2}"/>
    <dgm:cxn modelId="{3789E28C-A925-4C3D-BD7A-C04AD0D8C475}" srcId="{19F36A1E-3A15-460F-85D9-3639C1DA5A66}" destId="{52C0A9C4-DC1C-466D-851A-77F62B38B0B5}" srcOrd="1" destOrd="0" parTransId="{14B8AEB5-40FD-426F-BB7B-9A1E218DF764}" sibTransId="{E0C07C9D-5F8A-460B-9A10-0D6646ED383F}"/>
    <dgm:cxn modelId="{1232DF8D-1389-4C02-8312-78140D88E667}" type="presOf" srcId="{52C0A9C4-DC1C-466D-851A-77F62B38B0B5}" destId="{7C77365F-E979-4CDE-B428-DC6D2859AFAB}" srcOrd="0" destOrd="1" presId="urn:microsoft.com/office/officeart/2005/8/layout/hList1"/>
    <dgm:cxn modelId="{15E92398-12EA-4760-BC4D-8707A5073ADF}" srcId="{15B02111-E6F7-495F-99F5-0107C7E08A02}" destId="{8E2ECAA0-49A8-4008-A4AB-B7738185A314}" srcOrd="1" destOrd="0" parTransId="{2F8A700A-39F8-43A6-9EEB-621B5275E8DA}" sibTransId="{3537AFEA-9747-418A-8896-3F66FB82937D}"/>
    <dgm:cxn modelId="{DA14319F-06DE-4639-925A-4B5370C0C966}" srcId="{E68B4774-1FE7-4966-8FE0-E1A39BC32807}" destId="{936E19EF-4C8D-4BE7-B5BF-2BDFEB0F545E}" srcOrd="0" destOrd="0" parTransId="{446D036D-5109-4A61-9833-695297D84C8F}" sibTransId="{6BD45C48-75B3-4101-9512-4EFB486C6043}"/>
    <dgm:cxn modelId="{65EF06AB-98E6-44B8-9AB4-BB467E649243}" type="presOf" srcId="{A952715C-0BE0-4DC0-9668-4B89080997E6}" destId="{6D56B8FF-26C6-49FC-B94B-5238C9326E5D}" srcOrd="0" destOrd="2" presId="urn:microsoft.com/office/officeart/2005/8/layout/hList1"/>
    <dgm:cxn modelId="{F95CBCBB-9FDF-4FEC-A873-17F8CC6E1831}" type="presOf" srcId="{BA592974-6CF6-4C41-B82F-D5ADC47325A5}" destId="{6D56B8FF-26C6-49FC-B94B-5238C9326E5D}" srcOrd="0" destOrd="0" presId="urn:microsoft.com/office/officeart/2005/8/layout/hList1"/>
    <dgm:cxn modelId="{52EDC0C7-5FE8-4880-858F-CC23F363BBFB}" type="presOf" srcId="{00EA2976-7990-4EF6-888A-E45FEFD8AD7C}" destId="{6D56B8FF-26C6-49FC-B94B-5238C9326E5D}" srcOrd="0" destOrd="1" presId="urn:microsoft.com/office/officeart/2005/8/layout/hList1"/>
    <dgm:cxn modelId="{18B6C4D9-C632-4B44-9C7D-585EB45F4F2D}" type="presOf" srcId="{8E2ECAA0-49A8-4008-A4AB-B7738185A314}" destId="{6EDE9F89-8CB0-448A-8761-664C8EA4856D}" srcOrd="0" destOrd="0" presId="urn:microsoft.com/office/officeart/2005/8/layout/hList1"/>
    <dgm:cxn modelId="{5C712EDD-4A8C-4194-8F7C-74C7BA906281}" type="presOf" srcId="{15AF14CB-82A5-4259-9EE8-FAC26E099718}" destId="{BB851E05-D8B8-4E56-AB8A-F2CE351231C2}" srcOrd="0" destOrd="0" presId="urn:microsoft.com/office/officeart/2005/8/layout/hList1"/>
    <dgm:cxn modelId="{73A214EC-3EB9-4E4F-8594-BF0529DD3E23}" srcId="{15B02111-E6F7-495F-99F5-0107C7E08A02}" destId="{15AF14CB-82A5-4259-9EE8-FAC26E099718}" srcOrd="2" destOrd="0" parTransId="{8D82E790-C35F-4B5C-B0A7-DA531EAA3BA1}" sibTransId="{80580657-71F0-432C-AC0F-EA858A2D7F60}"/>
    <dgm:cxn modelId="{0E6988F4-378C-4B55-9726-368FC68B11BB}" type="presOf" srcId="{A6D28819-BC8A-4484-A058-0C569A54386C}" destId="{6D56B8FF-26C6-49FC-B94B-5238C9326E5D}" srcOrd="0" destOrd="3" presId="urn:microsoft.com/office/officeart/2005/8/layout/hList1"/>
    <dgm:cxn modelId="{3F9FF1FF-A4EB-451A-B3B4-312DF2ECB8CB}" type="presOf" srcId="{936E19EF-4C8D-4BE7-B5BF-2BDFEB0F545E}" destId="{E8E10E67-266C-42D7-A373-FEA2F8722D93}" srcOrd="0" destOrd="3" presId="urn:microsoft.com/office/officeart/2005/8/layout/hList1"/>
    <dgm:cxn modelId="{EB47EE47-A2F3-4A58-B3DD-CA54C8B6A103}" type="presParOf" srcId="{DC3CCD49-5E0B-4461-A812-566F77FF30FE}" destId="{327B4B08-C190-441B-BBE6-81A7C2F02566}" srcOrd="0" destOrd="0" presId="urn:microsoft.com/office/officeart/2005/8/layout/hList1"/>
    <dgm:cxn modelId="{0BED2E1C-02FE-426F-913B-F54F0D2C5FDB}" type="presParOf" srcId="{327B4B08-C190-441B-BBE6-81A7C2F02566}" destId="{EA960529-B80F-4E89-A512-6AB1DD65BC1A}" srcOrd="0" destOrd="0" presId="urn:microsoft.com/office/officeart/2005/8/layout/hList1"/>
    <dgm:cxn modelId="{512F3B2F-32C9-4DB6-9318-2BDB1BEBE5AB}" type="presParOf" srcId="{327B4B08-C190-441B-BBE6-81A7C2F02566}" destId="{7C77365F-E979-4CDE-B428-DC6D2859AFAB}" srcOrd="1" destOrd="0" presId="urn:microsoft.com/office/officeart/2005/8/layout/hList1"/>
    <dgm:cxn modelId="{376FB118-9F43-4F7B-9D1D-D7EC697F458C}" type="presParOf" srcId="{DC3CCD49-5E0B-4461-A812-566F77FF30FE}" destId="{38A338C0-6375-4558-B6A7-37ABB674E935}" srcOrd="1" destOrd="0" presId="urn:microsoft.com/office/officeart/2005/8/layout/hList1"/>
    <dgm:cxn modelId="{F365D095-A0B9-4002-B1D7-B9AEDE5D5ADA}" type="presParOf" srcId="{DC3CCD49-5E0B-4461-A812-566F77FF30FE}" destId="{99917CEE-BE65-45E9-9ACA-A8862B7C9E5E}" srcOrd="2" destOrd="0" presId="urn:microsoft.com/office/officeart/2005/8/layout/hList1"/>
    <dgm:cxn modelId="{C7D14F84-A065-458B-AABE-97AD0502B7A5}" type="presParOf" srcId="{99917CEE-BE65-45E9-9ACA-A8862B7C9E5E}" destId="{6EDE9F89-8CB0-448A-8761-664C8EA4856D}" srcOrd="0" destOrd="0" presId="urn:microsoft.com/office/officeart/2005/8/layout/hList1"/>
    <dgm:cxn modelId="{64B6A7F2-565B-46D3-ACD7-8554602894EE}" type="presParOf" srcId="{99917CEE-BE65-45E9-9ACA-A8862B7C9E5E}" destId="{E8E10E67-266C-42D7-A373-FEA2F8722D93}" srcOrd="1" destOrd="0" presId="urn:microsoft.com/office/officeart/2005/8/layout/hList1"/>
    <dgm:cxn modelId="{BB8811D0-7335-42BA-8648-3375EAF3EEB7}" type="presParOf" srcId="{DC3CCD49-5E0B-4461-A812-566F77FF30FE}" destId="{3ED47F58-F72F-4AF1-A4AE-A5A5F8B70AF0}" srcOrd="3" destOrd="0" presId="urn:microsoft.com/office/officeart/2005/8/layout/hList1"/>
    <dgm:cxn modelId="{3D9F11F3-9B88-4A03-81A1-CEDC972CAEEB}" type="presParOf" srcId="{DC3CCD49-5E0B-4461-A812-566F77FF30FE}" destId="{9D4FD796-10DF-4CFB-9100-DBF7B904154C}" srcOrd="4" destOrd="0" presId="urn:microsoft.com/office/officeart/2005/8/layout/hList1"/>
    <dgm:cxn modelId="{47A990EC-9A5D-43EA-804A-A21F4857FA7A}" type="presParOf" srcId="{9D4FD796-10DF-4CFB-9100-DBF7B904154C}" destId="{BB851E05-D8B8-4E56-AB8A-F2CE351231C2}" srcOrd="0" destOrd="0" presId="urn:microsoft.com/office/officeart/2005/8/layout/hList1"/>
    <dgm:cxn modelId="{7D562A39-AB45-4FF4-83D4-2BE4FD5D1AB4}" type="presParOf" srcId="{9D4FD796-10DF-4CFB-9100-DBF7B904154C}" destId="{6D56B8FF-26C6-49FC-B94B-5238C9326E5D}"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24EB553-5FE3-4747-9E5C-4D8FC8B180AB}" type="doc">
      <dgm:prSet loTypeId="urn:microsoft.com/office/officeart/2005/8/layout/hierarchy2" loCatId="hierarchy" qsTypeId="urn:microsoft.com/office/officeart/2005/8/quickstyle/simple2" qsCatId="simple" csTypeId="urn:microsoft.com/office/officeart/2005/8/colors/accent3_3" csCatId="accent3" phldr="1"/>
      <dgm:spPr/>
      <dgm:t>
        <a:bodyPr/>
        <a:lstStyle/>
        <a:p>
          <a:endParaRPr lang="en-US"/>
        </a:p>
      </dgm:t>
    </dgm:pt>
    <dgm:pt modelId="{AF8625B6-A8AC-48B4-B913-2451D717F197}">
      <dgm:prSet phldrT="[Text]" custT="1"/>
      <dgm:spPr/>
      <dgm:t>
        <a:bodyPr/>
        <a:lstStyle/>
        <a:p>
          <a:r>
            <a:rPr lang="en-US" sz="1400" dirty="0"/>
            <a:t>Adjusting entries have two broad types of categories:</a:t>
          </a:r>
        </a:p>
      </dgm:t>
    </dgm:pt>
    <dgm:pt modelId="{734A200A-28F3-4B96-A389-9F0A4D58379F}" type="parTrans" cxnId="{7B9360CF-233C-4242-A366-0BB286B6E97F}">
      <dgm:prSet/>
      <dgm:spPr/>
      <dgm:t>
        <a:bodyPr/>
        <a:lstStyle/>
        <a:p>
          <a:endParaRPr lang="en-US"/>
        </a:p>
      </dgm:t>
    </dgm:pt>
    <dgm:pt modelId="{26274B2D-0F0B-4BC1-8B76-9A8EF8231EE6}" type="sibTrans" cxnId="{7B9360CF-233C-4242-A366-0BB286B6E97F}">
      <dgm:prSet/>
      <dgm:spPr/>
      <dgm:t>
        <a:bodyPr/>
        <a:lstStyle/>
        <a:p>
          <a:endParaRPr lang="en-US"/>
        </a:p>
      </dgm:t>
    </dgm:pt>
    <dgm:pt modelId="{BA62D5D7-8BF4-46CE-AA4E-B1B418B2A315}">
      <dgm:prSet phldrT="[Text]" custT="1"/>
      <dgm:spPr/>
      <dgm:t>
        <a:bodyPr/>
        <a:lstStyle/>
        <a:p>
          <a:r>
            <a:rPr lang="en-US" sz="1400" dirty="0"/>
            <a:t>Prepayments / Deferrals</a:t>
          </a:r>
        </a:p>
      </dgm:t>
    </dgm:pt>
    <dgm:pt modelId="{3355EF68-8E29-440A-A345-A498E8CB13E6}" type="parTrans" cxnId="{7FB51DE1-FE52-4BE8-812E-16BBDC593092}">
      <dgm:prSet custT="1"/>
      <dgm:spPr/>
      <dgm:t>
        <a:bodyPr/>
        <a:lstStyle/>
        <a:p>
          <a:endParaRPr lang="en-US" sz="700" dirty="0"/>
        </a:p>
      </dgm:t>
    </dgm:pt>
    <dgm:pt modelId="{3F24397B-71E0-4FC5-986D-FA0E2410FBF0}" type="sibTrans" cxnId="{7FB51DE1-FE52-4BE8-812E-16BBDC593092}">
      <dgm:prSet/>
      <dgm:spPr/>
      <dgm:t>
        <a:bodyPr/>
        <a:lstStyle/>
        <a:p>
          <a:endParaRPr lang="en-US"/>
        </a:p>
      </dgm:t>
    </dgm:pt>
    <dgm:pt modelId="{F8A6C51D-84C5-41F2-A5DE-59A65CE44689}">
      <dgm:prSet phldrT="[Text]" custT="1"/>
      <dgm:spPr/>
      <dgm:t>
        <a:bodyPr/>
        <a:lstStyle/>
        <a:p>
          <a:r>
            <a:rPr lang="en-US" sz="1400" dirty="0"/>
            <a:t>Prepaid expenses – to purchase an </a:t>
          </a:r>
          <a:r>
            <a:rPr lang="en-US" sz="1400" b="1" dirty="0"/>
            <a:t>asset</a:t>
          </a:r>
          <a:r>
            <a:rPr lang="en-US" sz="1400" dirty="0"/>
            <a:t> in the current period that will be recorded as an expense in future periods </a:t>
          </a:r>
        </a:p>
      </dgm:t>
    </dgm:pt>
    <dgm:pt modelId="{E9B12E7B-732B-48A8-AAA7-86B4D9342A12}" type="parTrans" cxnId="{DC64EFFB-8706-4A29-9A98-3796ABA422B3}">
      <dgm:prSet custT="1"/>
      <dgm:spPr/>
      <dgm:t>
        <a:bodyPr/>
        <a:lstStyle/>
        <a:p>
          <a:endParaRPr lang="en-US" sz="700" dirty="0"/>
        </a:p>
      </dgm:t>
    </dgm:pt>
    <dgm:pt modelId="{BB65AAD8-60FF-41BF-A6B5-B14A7A4D0EB0}" type="sibTrans" cxnId="{DC64EFFB-8706-4A29-9A98-3796ABA422B3}">
      <dgm:prSet/>
      <dgm:spPr/>
      <dgm:t>
        <a:bodyPr/>
        <a:lstStyle/>
        <a:p>
          <a:endParaRPr lang="en-US"/>
        </a:p>
      </dgm:t>
    </dgm:pt>
    <dgm:pt modelId="{BF2F18F7-28B3-4368-95F1-C1254EA9C4AB}">
      <dgm:prSet phldrT="[Text]" custT="1"/>
      <dgm:spPr/>
      <dgm:t>
        <a:bodyPr/>
        <a:lstStyle/>
        <a:p>
          <a:r>
            <a:rPr lang="en-US" sz="1400" dirty="0"/>
            <a:t>Deferred inflows (outflows) – amounts received (paid) and recognized in the current period that cannot be recorded as </a:t>
          </a:r>
          <a:r>
            <a:rPr lang="en-US" sz="1400" b="1" dirty="0"/>
            <a:t>revenue (expense)</a:t>
          </a:r>
          <a:r>
            <a:rPr lang="en-US" sz="1400" dirty="0"/>
            <a:t> until a future period.</a:t>
          </a:r>
        </a:p>
      </dgm:t>
    </dgm:pt>
    <dgm:pt modelId="{A0BC9477-2906-4877-956F-EB9867066ADE}" type="parTrans" cxnId="{D0B3C614-3DB5-4065-B086-8C252C8BC83F}">
      <dgm:prSet custT="1"/>
      <dgm:spPr/>
      <dgm:t>
        <a:bodyPr/>
        <a:lstStyle/>
        <a:p>
          <a:endParaRPr lang="en-US" sz="700" dirty="0"/>
        </a:p>
      </dgm:t>
    </dgm:pt>
    <dgm:pt modelId="{189AAB5B-391B-4DD0-80E5-047F98B1066D}" type="sibTrans" cxnId="{D0B3C614-3DB5-4065-B086-8C252C8BC83F}">
      <dgm:prSet/>
      <dgm:spPr/>
      <dgm:t>
        <a:bodyPr/>
        <a:lstStyle/>
        <a:p>
          <a:endParaRPr lang="en-US"/>
        </a:p>
      </dgm:t>
    </dgm:pt>
    <dgm:pt modelId="{6FD661FF-AF32-428D-A7FF-5F008F2D6774}">
      <dgm:prSet phldrT="[Text]" custT="1"/>
      <dgm:spPr/>
      <dgm:t>
        <a:bodyPr/>
        <a:lstStyle/>
        <a:p>
          <a:r>
            <a:rPr lang="en-US" sz="1400" dirty="0"/>
            <a:t>Accruals</a:t>
          </a:r>
        </a:p>
      </dgm:t>
    </dgm:pt>
    <dgm:pt modelId="{5B07A85D-08BA-4654-8EE9-17C1885BCA44}" type="parTrans" cxnId="{5985627F-445E-41B0-92AE-032993609FFE}">
      <dgm:prSet custT="1"/>
      <dgm:spPr/>
      <dgm:t>
        <a:bodyPr/>
        <a:lstStyle/>
        <a:p>
          <a:endParaRPr lang="en-US" sz="700" dirty="0"/>
        </a:p>
      </dgm:t>
    </dgm:pt>
    <dgm:pt modelId="{9E04F6C9-BC59-4618-AC86-1C51AEBE48C9}" type="sibTrans" cxnId="{5985627F-445E-41B0-92AE-032993609FFE}">
      <dgm:prSet/>
      <dgm:spPr/>
      <dgm:t>
        <a:bodyPr/>
        <a:lstStyle/>
        <a:p>
          <a:endParaRPr lang="en-US"/>
        </a:p>
      </dgm:t>
    </dgm:pt>
    <dgm:pt modelId="{EAF0C55F-814E-498A-A806-27C03893313F}">
      <dgm:prSet phldrT="[Text]" custT="1"/>
      <dgm:spPr/>
      <dgm:t>
        <a:bodyPr/>
        <a:lstStyle/>
        <a:p>
          <a:r>
            <a:rPr lang="en-US" sz="1400" dirty="0"/>
            <a:t>Accrued expenses – to record an </a:t>
          </a:r>
          <a:r>
            <a:rPr lang="en-US" sz="1400" b="1" dirty="0"/>
            <a:t>expense</a:t>
          </a:r>
          <a:r>
            <a:rPr lang="en-US" sz="1400" dirty="0"/>
            <a:t> in the current period that will be paid in a future period</a:t>
          </a:r>
        </a:p>
      </dgm:t>
    </dgm:pt>
    <dgm:pt modelId="{C10CC94B-72CC-4E0C-A00F-0997E3D24796}" type="parTrans" cxnId="{1225083F-6FD9-44BE-8EC7-D07968204C27}">
      <dgm:prSet custT="1"/>
      <dgm:spPr/>
      <dgm:t>
        <a:bodyPr/>
        <a:lstStyle/>
        <a:p>
          <a:endParaRPr lang="en-US" sz="700" dirty="0"/>
        </a:p>
      </dgm:t>
    </dgm:pt>
    <dgm:pt modelId="{29E400FD-29F7-46B5-8155-96D4E6169FE3}" type="sibTrans" cxnId="{1225083F-6FD9-44BE-8EC7-D07968204C27}">
      <dgm:prSet/>
      <dgm:spPr/>
      <dgm:t>
        <a:bodyPr/>
        <a:lstStyle/>
        <a:p>
          <a:endParaRPr lang="en-US"/>
        </a:p>
      </dgm:t>
    </dgm:pt>
    <dgm:pt modelId="{A935562F-88F3-4C9B-9547-516AF4B8E705}">
      <dgm:prSet phldrT="[Text]" custT="1"/>
      <dgm:spPr/>
      <dgm:t>
        <a:bodyPr/>
        <a:lstStyle/>
        <a:p>
          <a:r>
            <a:rPr lang="en-US" sz="1400" dirty="0"/>
            <a:t>Accrued revenues – to record a </a:t>
          </a:r>
          <a:r>
            <a:rPr lang="en-US" sz="1400" b="1" dirty="0"/>
            <a:t>revenue</a:t>
          </a:r>
          <a:r>
            <a:rPr lang="en-US" sz="1400" dirty="0"/>
            <a:t> in the current period that will be collected in cash in a future period </a:t>
          </a:r>
        </a:p>
      </dgm:t>
    </dgm:pt>
    <dgm:pt modelId="{59CA80AB-124D-41FB-9C53-3D59A3F1B028}" type="parTrans" cxnId="{20053ED7-70F6-4AF9-8977-3EA1E39272E2}">
      <dgm:prSet custT="1"/>
      <dgm:spPr/>
      <dgm:t>
        <a:bodyPr/>
        <a:lstStyle/>
        <a:p>
          <a:endParaRPr lang="en-US" sz="700" dirty="0"/>
        </a:p>
      </dgm:t>
    </dgm:pt>
    <dgm:pt modelId="{9A5778DC-FD55-41DE-9975-0F5FAF34C91A}" type="sibTrans" cxnId="{20053ED7-70F6-4AF9-8977-3EA1E39272E2}">
      <dgm:prSet/>
      <dgm:spPr/>
      <dgm:t>
        <a:bodyPr/>
        <a:lstStyle/>
        <a:p>
          <a:endParaRPr lang="en-US"/>
        </a:p>
      </dgm:t>
    </dgm:pt>
    <dgm:pt modelId="{443D4F1A-00D4-4D0C-B158-FD5AFBB70C75}" type="pres">
      <dgm:prSet presAssocID="{524EB553-5FE3-4747-9E5C-4D8FC8B180AB}" presName="diagram" presStyleCnt="0">
        <dgm:presLayoutVars>
          <dgm:chPref val="1"/>
          <dgm:dir/>
          <dgm:animOne val="branch"/>
          <dgm:animLvl val="lvl"/>
          <dgm:resizeHandles val="exact"/>
        </dgm:presLayoutVars>
      </dgm:prSet>
      <dgm:spPr/>
    </dgm:pt>
    <dgm:pt modelId="{6EEB6F6B-1290-4989-A82B-321017425A97}" type="pres">
      <dgm:prSet presAssocID="{AF8625B6-A8AC-48B4-B913-2451D717F197}" presName="root1" presStyleCnt="0"/>
      <dgm:spPr/>
    </dgm:pt>
    <dgm:pt modelId="{22CD12BF-B9D6-439A-92DE-3B3BC7C9B0E6}" type="pres">
      <dgm:prSet presAssocID="{AF8625B6-A8AC-48B4-B913-2451D717F197}" presName="LevelOneTextNode" presStyleLbl="node0" presStyleIdx="0" presStyleCnt="1">
        <dgm:presLayoutVars>
          <dgm:chPref val="3"/>
        </dgm:presLayoutVars>
      </dgm:prSet>
      <dgm:spPr/>
    </dgm:pt>
    <dgm:pt modelId="{D3A1BBFD-93A7-46C9-9B71-DBAF35ADE65A}" type="pres">
      <dgm:prSet presAssocID="{AF8625B6-A8AC-48B4-B913-2451D717F197}" presName="level2hierChild" presStyleCnt="0"/>
      <dgm:spPr/>
    </dgm:pt>
    <dgm:pt modelId="{C24A1CDA-DF86-4382-96E6-2E8F89D37542}" type="pres">
      <dgm:prSet presAssocID="{3355EF68-8E29-440A-A345-A498E8CB13E6}" presName="conn2-1" presStyleLbl="parChTrans1D2" presStyleIdx="0" presStyleCnt="2"/>
      <dgm:spPr/>
    </dgm:pt>
    <dgm:pt modelId="{7DA499CE-3FD3-48E9-837E-BAFDB3B0D8B5}" type="pres">
      <dgm:prSet presAssocID="{3355EF68-8E29-440A-A345-A498E8CB13E6}" presName="connTx" presStyleLbl="parChTrans1D2" presStyleIdx="0" presStyleCnt="2"/>
      <dgm:spPr/>
    </dgm:pt>
    <dgm:pt modelId="{53C46D79-D35E-40CA-80EF-3ABE8CF957C0}" type="pres">
      <dgm:prSet presAssocID="{BA62D5D7-8BF4-46CE-AA4E-B1B418B2A315}" presName="root2" presStyleCnt="0"/>
      <dgm:spPr/>
    </dgm:pt>
    <dgm:pt modelId="{928C13AD-D3BD-4E63-981D-C0B3FA73DFE7}" type="pres">
      <dgm:prSet presAssocID="{BA62D5D7-8BF4-46CE-AA4E-B1B418B2A315}" presName="LevelTwoTextNode" presStyleLbl="node2" presStyleIdx="0" presStyleCnt="2">
        <dgm:presLayoutVars>
          <dgm:chPref val="3"/>
        </dgm:presLayoutVars>
      </dgm:prSet>
      <dgm:spPr/>
    </dgm:pt>
    <dgm:pt modelId="{F99B3B98-629D-4560-ABA8-5FA37111C26E}" type="pres">
      <dgm:prSet presAssocID="{BA62D5D7-8BF4-46CE-AA4E-B1B418B2A315}" presName="level3hierChild" presStyleCnt="0"/>
      <dgm:spPr/>
    </dgm:pt>
    <dgm:pt modelId="{C81A6D8B-1362-4F60-B8F8-B63D500FFE10}" type="pres">
      <dgm:prSet presAssocID="{E9B12E7B-732B-48A8-AAA7-86B4D9342A12}" presName="conn2-1" presStyleLbl="parChTrans1D3" presStyleIdx="0" presStyleCnt="4"/>
      <dgm:spPr/>
    </dgm:pt>
    <dgm:pt modelId="{66A75D2E-F0FC-4DF9-9AD1-51EB3FEEA5C2}" type="pres">
      <dgm:prSet presAssocID="{E9B12E7B-732B-48A8-AAA7-86B4D9342A12}" presName="connTx" presStyleLbl="parChTrans1D3" presStyleIdx="0" presStyleCnt="4"/>
      <dgm:spPr/>
    </dgm:pt>
    <dgm:pt modelId="{9650430A-2C29-474A-8D4A-350589ED4516}" type="pres">
      <dgm:prSet presAssocID="{F8A6C51D-84C5-41F2-A5DE-59A65CE44689}" presName="root2" presStyleCnt="0"/>
      <dgm:spPr/>
    </dgm:pt>
    <dgm:pt modelId="{BE95890D-3037-447C-9009-595539DCB02A}" type="pres">
      <dgm:prSet presAssocID="{F8A6C51D-84C5-41F2-A5DE-59A65CE44689}" presName="LevelTwoTextNode" presStyleLbl="node3" presStyleIdx="0" presStyleCnt="4" custScaleY="159396">
        <dgm:presLayoutVars>
          <dgm:chPref val="3"/>
        </dgm:presLayoutVars>
      </dgm:prSet>
      <dgm:spPr/>
    </dgm:pt>
    <dgm:pt modelId="{12EAB54B-A2A8-4B86-B635-F082251B68D7}" type="pres">
      <dgm:prSet presAssocID="{F8A6C51D-84C5-41F2-A5DE-59A65CE44689}" presName="level3hierChild" presStyleCnt="0"/>
      <dgm:spPr/>
    </dgm:pt>
    <dgm:pt modelId="{99E759B5-27D3-4CDC-A76D-72441980E609}" type="pres">
      <dgm:prSet presAssocID="{A0BC9477-2906-4877-956F-EB9867066ADE}" presName="conn2-1" presStyleLbl="parChTrans1D3" presStyleIdx="1" presStyleCnt="4"/>
      <dgm:spPr/>
    </dgm:pt>
    <dgm:pt modelId="{7B0F8C28-C4F1-4E2B-A63D-CBB616CCD324}" type="pres">
      <dgm:prSet presAssocID="{A0BC9477-2906-4877-956F-EB9867066ADE}" presName="connTx" presStyleLbl="parChTrans1D3" presStyleIdx="1" presStyleCnt="4"/>
      <dgm:spPr/>
    </dgm:pt>
    <dgm:pt modelId="{1DAD3300-0D10-4DAE-92C4-6286BC635549}" type="pres">
      <dgm:prSet presAssocID="{BF2F18F7-28B3-4368-95F1-C1254EA9C4AB}" presName="root2" presStyleCnt="0"/>
      <dgm:spPr/>
    </dgm:pt>
    <dgm:pt modelId="{9666CF72-73AC-411E-855B-7CC381AF7EC1}" type="pres">
      <dgm:prSet presAssocID="{BF2F18F7-28B3-4368-95F1-C1254EA9C4AB}" presName="LevelTwoTextNode" presStyleLbl="node3" presStyleIdx="1" presStyleCnt="4" custScaleY="189957">
        <dgm:presLayoutVars>
          <dgm:chPref val="3"/>
        </dgm:presLayoutVars>
      </dgm:prSet>
      <dgm:spPr/>
    </dgm:pt>
    <dgm:pt modelId="{062B29F6-31C1-4E28-8669-B8EBF7374ED3}" type="pres">
      <dgm:prSet presAssocID="{BF2F18F7-28B3-4368-95F1-C1254EA9C4AB}" presName="level3hierChild" presStyleCnt="0"/>
      <dgm:spPr/>
    </dgm:pt>
    <dgm:pt modelId="{7F5CC765-C631-4BC8-9E40-78D543F59CFB}" type="pres">
      <dgm:prSet presAssocID="{5B07A85D-08BA-4654-8EE9-17C1885BCA44}" presName="conn2-1" presStyleLbl="parChTrans1D2" presStyleIdx="1" presStyleCnt="2"/>
      <dgm:spPr/>
    </dgm:pt>
    <dgm:pt modelId="{3633C8AF-AA26-429D-932B-3D4E3A844B00}" type="pres">
      <dgm:prSet presAssocID="{5B07A85D-08BA-4654-8EE9-17C1885BCA44}" presName="connTx" presStyleLbl="parChTrans1D2" presStyleIdx="1" presStyleCnt="2"/>
      <dgm:spPr/>
    </dgm:pt>
    <dgm:pt modelId="{142BBF44-F3FF-471C-ABAD-41B152D01307}" type="pres">
      <dgm:prSet presAssocID="{6FD661FF-AF32-428D-A7FF-5F008F2D6774}" presName="root2" presStyleCnt="0"/>
      <dgm:spPr/>
    </dgm:pt>
    <dgm:pt modelId="{3B81FF12-F73B-47FF-BA47-E78F48795259}" type="pres">
      <dgm:prSet presAssocID="{6FD661FF-AF32-428D-A7FF-5F008F2D6774}" presName="LevelTwoTextNode" presStyleLbl="node2" presStyleIdx="1" presStyleCnt="2">
        <dgm:presLayoutVars>
          <dgm:chPref val="3"/>
        </dgm:presLayoutVars>
      </dgm:prSet>
      <dgm:spPr/>
    </dgm:pt>
    <dgm:pt modelId="{C92D280C-7639-4D80-BE46-AA84898821BD}" type="pres">
      <dgm:prSet presAssocID="{6FD661FF-AF32-428D-A7FF-5F008F2D6774}" presName="level3hierChild" presStyleCnt="0"/>
      <dgm:spPr/>
    </dgm:pt>
    <dgm:pt modelId="{473271B8-9BAC-4522-BD3E-D536F5607123}" type="pres">
      <dgm:prSet presAssocID="{C10CC94B-72CC-4E0C-A00F-0997E3D24796}" presName="conn2-1" presStyleLbl="parChTrans1D3" presStyleIdx="2" presStyleCnt="4"/>
      <dgm:spPr/>
    </dgm:pt>
    <dgm:pt modelId="{0A33375B-3EDF-48D2-93C3-9D84B4053AAE}" type="pres">
      <dgm:prSet presAssocID="{C10CC94B-72CC-4E0C-A00F-0997E3D24796}" presName="connTx" presStyleLbl="parChTrans1D3" presStyleIdx="2" presStyleCnt="4"/>
      <dgm:spPr/>
    </dgm:pt>
    <dgm:pt modelId="{46CD5658-5827-4B68-9C3B-86EFE0E88C6A}" type="pres">
      <dgm:prSet presAssocID="{EAF0C55F-814E-498A-A806-27C03893313F}" presName="root2" presStyleCnt="0"/>
      <dgm:spPr/>
    </dgm:pt>
    <dgm:pt modelId="{9DE0F982-72A7-4FD5-9A6A-A7987140B953}" type="pres">
      <dgm:prSet presAssocID="{EAF0C55F-814E-498A-A806-27C03893313F}" presName="LevelTwoTextNode" presStyleLbl="node3" presStyleIdx="2" presStyleCnt="4" custScaleY="135211">
        <dgm:presLayoutVars>
          <dgm:chPref val="3"/>
        </dgm:presLayoutVars>
      </dgm:prSet>
      <dgm:spPr/>
    </dgm:pt>
    <dgm:pt modelId="{5338C287-C863-48ED-82C5-128401C0F987}" type="pres">
      <dgm:prSet presAssocID="{EAF0C55F-814E-498A-A806-27C03893313F}" presName="level3hierChild" presStyleCnt="0"/>
      <dgm:spPr/>
    </dgm:pt>
    <dgm:pt modelId="{AFA92BAC-4141-4F24-BA75-315C87A1B545}" type="pres">
      <dgm:prSet presAssocID="{59CA80AB-124D-41FB-9C53-3D59A3F1B028}" presName="conn2-1" presStyleLbl="parChTrans1D3" presStyleIdx="3" presStyleCnt="4"/>
      <dgm:spPr/>
    </dgm:pt>
    <dgm:pt modelId="{11995DF7-4951-47EB-9AC0-1185D2EAEA4E}" type="pres">
      <dgm:prSet presAssocID="{59CA80AB-124D-41FB-9C53-3D59A3F1B028}" presName="connTx" presStyleLbl="parChTrans1D3" presStyleIdx="3" presStyleCnt="4"/>
      <dgm:spPr/>
    </dgm:pt>
    <dgm:pt modelId="{AFEB5BB9-6B48-4730-9C39-53DB08598261}" type="pres">
      <dgm:prSet presAssocID="{A935562F-88F3-4C9B-9547-516AF4B8E705}" presName="root2" presStyleCnt="0"/>
      <dgm:spPr/>
    </dgm:pt>
    <dgm:pt modelId="{7E9252F8-60B5-47E0-8D42-50E559068895}" type="pres">
      <dgm:prSet presAssocID="{A935562F-88F3-4C9B-9547-516AF4B8E705}" presName="LevelTwoTextNode" presStyleLbl="node3" presStyleIdx="3" presStyleCnt="4" custScaleY="141728">
        <dgm:presLayoutVars>
          <dgm:chPref val="3"/>
        </dgm:presLayoutVars>
      </dgm:prSet>
      <dgm:spPr/>
    </dgm:pt>
    <dgm:pt modelId="{EBC568E2-F236-48D6-8183-58B7833FBBA0}" type="pres">
      <dgm:prSet presAssocID="{A935562F-88F3-4C9B-9547-516AF4B8E705}" presName="level3hierChild" presStyleCnt="0"/>
      <dgm:spPr/>
    </dgm:pt>
  </dgm:ptLst>
  <dgm:cxnLst>
    <dgm:cxn modelId="{BDE2100F-28A3-4B16-B56B-6A4DBD5F3885}" type="presOf" srcId="{5B07A85D-08BA-4654-8EE9-17C1885BCA44}" destId="{7F5CC765-C631-4BC8-9E40-78D543F59CFB}" srcOrd="0" destOrd="0" presId="urn:microsoft.com/office/officeart/2005/8/layout/hierarchy2"/>
    <dgm:cxn modelId="{D0B3C614-3DB5-4065-B086-8C252C8BC83F}" srcId="{BA62D5D7-8BF4-46CE-AA4E-B1B418B2A315}" destId="{BF2F18F7-28B3-4368-95F1-C1254EA9C4AB}" srcOrd="1" destOrd="0" parTransId="{A0BC9477-2906-4877-956F-EB9867066ADE}" sibTransId="{189AAB5B-391B-4DD0-80E5-047F98B1066D}"/>
    <dgm:cxn modelId="{1FFC7A16-0E40-45DD-9E35-1629870E17F1}" type="presOf" srcId="{E9B12E7B-732B-48A8-AAA7-86B4D9342A12}" destId="{66A75D2E-F0FC-4DF9-9AD1-51EB3FEEA5C2}" srcOrd="1" destOrd="0" presId="urn:microsoft.com/office/officeart/2005/8/layout/hierarchy2"/>
    <dgm:cxn modelId="{FCF55A27-BF36-4FFF-9BD3-310C0CBE03E2}" type="presOf" srcId="{3355EF68-8E29-440A-A345-A498E8CB13E6}" destId="{7DA499CE-3FD3-48E9-837E-BAFDB3B0D8B5}" srcOrd="1" destOrd="0" presId="urn:microsoft.com/office/officeart/2005/8/layout/hierarchy2"/>
    <dgm:cxn modelId="{B1E76328-5C60-4179-B767-4A4E2DFE5B86}" type="presOf" srcId="{6FD661FF-AF32-428D-A7FF-5F008F2D6774}" destId="{3B81FF12-F73B-47FF-BA47-E78F48795259}" srcOrd="0" destOrd="0" presId="urn:microsoft.com/office/officeart/2005/8/layout/hierarchy2"/>
    <dgm:cxn modelId="{4E1BB72B-84F6-4DEF-8F58-CA3BAC30AF3E}" type="presOf" srcId="{AF8625B6-A8AC-48B4-B913-2451D717F197}" destId="{22CD12BF-B9D6-439A-92DE-3B3BC7C9B0E6}" srcOrd="0" destOrd="0" presId="urn:microsoft.com/office/officeart/2005/8/layout/hierarchy2"/>
    <dgm:cxn modelId="{2984FE3B-7465-41B7-8B4F-444F6C1BB687}" type="presOf" srcId="{F8A6C51D-84C5-41F2-A5DE-59A65CE44689}" destId="{BE95890D-3037-447C-9009-595539DCB02A}" srcOrd="0" destOrd="0" presId="urn:microsoft.com/office/officeart/2005/8/layout/hierarchy2"/>
    <dgm:cxn modelId="{1225083F-6FD9-44BE-8EC7-D07968204C27}" srcId="{6FD661FF-AF32-428D-A7FF-5F008F2D6774}" destId="{EAF0C55F-814E-498A-A806-27C03893313F}" srcOrd="0" destOrd="0" parTransId="{C10CC94B-72CC-4E0C-A00F-0997E3D24796}" sibTransId="{29E400FD-29F7-46B5-8155-96D4E6169FE3}"/>
    <dgm:cxn modelId="{1B92FE6F-8B4A-4F23-A52F-653804BBBD4A}" type="presOf" srcId="{C10CC94B-72CC-4E0C-A00F-0997E3D24796}" destId="{473271B8-9BAC-4522-BD3E-D536F5607123}" srcOrd="0" destOrd="0" presId="urn:microsoft.com/office/officeart/2005/8/layout/hierarchy2"/>
    <dgm:cxn modelId="{4249A455-0708-4D7B-AA25-15A547702BD4}" type="presOf" srcId="{5B07A85D-08BA-4654-8EE9-17C1885BCA44}" destId="{3633C8AF-AA26-429D-932B-3D4E3A844B00}" srcOrd="1" destOrd="0" presId="urn:microsoft.com/office/officeart/2005/8/layout/hierarchy2"/>
    <dgm:cxn modelId="{AC577F76-E63C-488C-A3AE-113ABC82A14C}" type="presOf" srcId="{524EB553-5FE3-4747-9E5C-4D8FC8B180AB}" destId="{443D4F1A-00D4-4D0C-B158-FD5AFBB70C75}" srcOrd="0" destOrd="0" presId="urn:microsoft.com/office/officeart/2005/8/layout/hierarchy2"/>
    <dgm:cxn modelId="{421DC07D-8B4F-4DA6-8ACA-2F6B4CCDAE6D}" type="presOf" srcId="{A0BC9477-2906-4877-956F-EB9867066ADE}" destId="{7B0F8C28-C4F1-4E2B-A63D-CBB616CCD324}" srcOrd="1" destOrd="0" presId="urn:microsoft.com/office/officeart/2005/8/layout/hierarchy2"/>
    <dgm:cxn modelId="{5985627F-445E-41B0-92AE-032993609FFE}" srcId="{AF8625B6-A8AC-48B4-B913-2451D717F197}" destId="{6FD661FF-AF32-428D-A7FF-5F008F2D6774}" srcOrd="1" destOrd="0" parTransId="{5B07A85D-08BA-4654-8EE9-17C1885BCA44}" sibTransId="{9E04F6C9-BC59-4618-AC86-1C51AEBE48C9}"/>
    <dgm:cxn modelId="{D56AAE81-C015-406C-B0D7-BE8628F33171}" type="presOf" srcId="{BA62D5D7-8BF4-46CE-AA4E-B1B418B2A315}" destId="{928C13AD-D3BD-4E63-981D-C0B3FA73DFE7}" srcOrd="0" destOrd="0" presId="urn:microsoft.com/office/officeart/2005/8/layout/hierarchy2"/>
    <dgm:cxn modelId="{42077091-4E1F-4839-985B-36CBC0E4DEAC}" type="presOf" srcId="{A0BC9477-2906-4877-956F-EB9867066ADE}" destId="{99E759B5-27D3-4CDC-A76D-72441980E609}" srcOrd="0" destOrd="0" presId="urn:microsoft.com/office/officeart/2005/8/layout/hierarchy2"/>
    <dgm:cxn modelId="{106D019C-A249-4929-BC1E-A3104A2F9478}" type="presOf" srcId="{EAF0C55F-814E-498A-A806-27C03893313F}" destId="{9DE0F982-72A7-4FD5-9A6A-A7987140B953}" srcOrd="0" destOrd="0" presId="urn:microsoft.com/office/officeart/2005/8/layout/hierarchy2"/>
    <dgm:cxn modelId="{2C0F5AB6-6A7C-40B2-BDEF-02E67A6216B7}" type="presOf" srcId="{A935562F-88F3-4C9B-9547-516AF4B8E705}" destId="{7E9252F8-60B5-47E0-8D42-50E559068895}" srcOrd="0" destOrd="0" presId="urn:microsoft.com/office/officeart/2005/8/layout/hierarchy2"/>
    <dgm:cxn modelId="{65D4E1C0-5F8E-42F0-A009-EAFBEA634A69}" type="presOf" srcId="{59CA80AB-124D-41FB-9C53-3D59A3F1B028}" destId="{11995DF7-4951-47EB-9AC0-1185D2EAEA4E}" srcOrd="1" destOrd="0" presId="urn:microsoft.com/office/officeart/2005/8/layout/hierarchy2"/>
    <dgm:cxn modelId="{B755E6C0-165C-49DA-A71E-573267BC5503}" type="presOf" srcId="{59CA80AB-124D-41FB-9C53-3D59A3F1B028}" destId="{AFA92BAC-4141-4F24-BA75-315C87A1B545}" srcOrd="0" destOrd="0" presId="urn:microsoft.com/office/officeart/2005/8/layout/hierarchy2"/>
    <dgm:cxn modelId="{71D4B9C2-11B1-498E-AF23-44EA6B0417D8}" type="presOf" srcId="{BF2F18F7-28B3-4368-95F1-C1254EA9C4AB}" destId="{9666CF72-73AC-411E-855B-7CC381AF7EC1}" srcOrd="0" destOrd="0" presId="urn:microsoft.com/office/officeart/2005/8/layout/hierarchy2"/>
    <dgm:cxn modelId="{7B9360CF-233C-4242-A366-0BB286B6E97F}" srcId="{524EB553-5FE3-4747-9E5C-4D8FC8B180AB}" destId="{AF8625B6-A8AC-48B4-B913-2451D717F197}" srcOrd="0" destOrd="0" parTransId="{734A200A-28F3-4B96-A389-9F0A4D58379F}" sibTransId="{26274B2D-0F0B-4BC1-8B76-9A8EF8231EE6}"/>
    <dgm:cxn modelId="{20053ED7-70F6-4AF9-8977-3EA1E39272E2}" srcId="{6FD661FF-AF32-428D-A7FF-5F008F2D6774}" destId="{A935562F-88F3-4C9B-9547-516AF4B8E705}" srcOrd="1" destOrd="0" parTransId="{59CA80AB-124D-41FB-9C53-3D59A3F1B028}" sibTransId="{9A5778DC-FD55-41DE-9975-0F5FAF34C91A}"/>
    <dgm:cxn modelId="{EA29ADD7-A73C-47D0-AF2F-879E5832B6AA}" type="presOf" srcId="{3355EF68-8E29-440A-A345-A498E8CB13E6}" destId="{C24A1CDA-DF86-4382-96E6-2E8F89D37542}" srcOrd="0" destOrd="0" presId="urn:microsoft.com/office/officeart/2005/8/layout/hierarchy2"/>
    <dgm:cxn modelId="{7FB51DE1-FE52-4BE8-812E-16BBDC593092}" srcId="{AF8625B6-A8AC-48B4-B913-2451D717F197}" destId="{BA62D5D7-8BF4-46CE-AA4E-B1B418B2A315}" srcOrd="0" destOrd="0" parTransId="{3355EF68-8E29-440A-A345-A498E8CB13E6}" sibTransId="{3F24397B-71E0-4FC5-986D-FA0E2410FBF0}"/>
    <dgm:cxn modelId="{5D3681E8-EAD5-4BB6-BB7A-1535AC22770C}" type="presOf" srcId="{C10CC94B-72CC-4E0C-A00F-0997E3D24796}" destId="{0A33375B-3EDF-48D2-93C3-9D84B4053AAE}" srcOrd="1" destOrd="0" presId="urn:microsoft.com/office/officeart/2005/8/layout/hierarchy2"/>
    <dgm:cxn modelId="{387DF5F7-227B-49F4-8236-B835546AF4FF}" type="presOf" srcId="{E9B12E7B-732B-48A8-AAA7-86B4D9342A12}" destId="{C81A6D8B-1362-4F60-B8F8-B63D500FFE10}" srcOrd="0" destOrd="0" presId="urn:microsoft.com/office/officeart/2005/8/layout/hierarchy2"/>
    <dgm:cxn modelId="{DC64EFFB-8706-4A29-9A98-3796ABA422B3}" srcId="{BA62D5D7-8BF4-46CE-AA4E-B1B418B2A315}" destId="{F8A6C51D-84C5-41F2-A5DE-59A65CE44689}" srcOrd="0" destOrd="0" parTransId="{E9B12E7B-732B-48A8-AAA7-86B4D9342A12}" sibTransId="{BB65AAD8-60FF-41BF-A6B5-B14A7A4D0EB0}"/>
    <dgm:cxn modelId="{875C44EC-FB8B-47E2-8373-1E70BE14B7D6}" type="presParOf" srcId="{443D4F1A-00D4-4D0C-B158-FD5AFBB70C75}" destId="{6EEB6F6B-1290-4989-A82B-321017425A97}" srcOrd="0" destOrd="0" presId="urn:microsoft.com/office/officeart/2005/8/layout/hierarchy2"/>
    <dgm:cxn modelId="{56B58622-6822-4B60-A140-C1CBF4DBAF20}" type="presParOf" srcId="{6EEB6F6B-1290-4989-A82B-321017425A97}" destId="{22CD12BF-B9D6-439A-92DE-3B3BC7C9B0E6}" srcOrd="0" destOrd="0" presId="urn:microsoft.com/office/officeart/2005/8/layout/hierarchy2"/>
    <dgm:cxn modelId="{23A68B12-B968-479A-927E-EF55307B28C3}" type="presParOf" srcId="{6EEB6F6B-1290-4989-A82B-321017425A97}" destId="{D3A1BBFD-93A7-46C9-9B71-DBAF35ADE65A}" srcOrd="1" destOrd="0" presId="urn:microsoft.com/office/officeart/2005/8/layout/hierarchy2"/>
    <dgm:cxn modelId="{1924B1BB-F3FF-4C08-9E88-3F222F20D868}" type="presParOf" srcId="{D3A1BBFD-93A7-46C9-9B71-DBAF35ADE65A}" destId="{C24A1CDA-DF86-4382-96E6-2E8F89D37542}" srcOrd="0" destOrd="0" presId="urn:microsoft.com/office/officeart/2005/8/layout/hierarchy2"/>
    <dgm:cxn modelId="{98DFD793-AECB-4C72-B198-C91ED466C6D9}" type="presParOf" srcId="{C24A1CDA-DF86-4382-96E6-2E8F89D37542}" destId="{7DA499CE-3FD3-48E9-837E-BAFDB3B0D8B5}" srcOrd="0" destOrd="0" presId="urn:microsoft.com/office/officeart/2005/8/layout/hierarchy2"/>
    <dgm:cxn modelId="{3428B55B-173B-4F79-B2FD-B7244078E8AC}" type="presParOf" srcId="{D3A1BBFD-93A7-46C9-9B71-DBAF35ADE65A}" destId="{53C46D79-D35E-40CA-80EF-3ABE8CF957C0}" srcOrd="1" destOrd="0" presId="urn:microsoft.com/office/officeart/2005/8/layout/hierarchy2"/>
    <dgm:cxn modelId="{F5FA3357-B175-47CF-8E07-127C97FCC30B}" type="presParOf" srcId="{53C46D79-D35E-40CA-80EF-3ABE8CF957C0}" destId="{928C13AD-D3BD-4E63-981D-C0B3FA73DFE7}" srcOrd="0" destOrd="0" presId="urn:microsoft.com/office/officeart/2005/8/layout/hierarchy2"/>
    <dgm:cxn modelId="{EDC77C31-87B6-4FDB-8D88-F84A3B721269}" type="presParOf" srcId="{53C46D79-D35E-40CA-80EF-3ABE8CF957C0}" destId="{F99B3B98-629D-4560-ABA8-5FA37111C26E}" srcOrd="1" destOrd="0" presId="urn:microsoft.com/office/officeart/2005/8/layout/hierarchy2"/>
    <dgm:cxn modelId="{3268CF63-96AC-4EFC-BC77-044AD1E7D1C9}" type="presParOf" srcId="{F99B3B98-629D-4560-ABA8-5FA37111C26E}" destId="{C81A6D8B-1362-4F60-B8F8-B63D500FFE10}" srcOrd="0" destOrd="0" presId="urn:microsoft.com/office/officeart/2005/8/layout/hierarchy2"/>
    <dgm:cxn modelId="{06D2722D-E0E2-49D4-92D9-31E94DAD06B2}" type="presParOf" srcId="{C81A6D8B-1362-4F60-B8F8-B63D500FFE10}" destId="{66A75D2E-F0FC-4DF9-9AD1-51EB3FEEA5C2}" srcOrd="0" destOrd="0" presId="urn:microsoft.com/office/officeart/2005/8/layout/hierarchy2"/>
    <dgm:cxn modelId="{0E53D69F-35D3-4291-9DF2-451AC9EB68F1}" type="presParOf" srcId="{F99B3B98-629D-4560-ABA8-5FA37111C26E}" destId="{9650430A-2C29-474A-8D4A-350589ED4516}" srcOrd="1" destOrd="0" presId="urn:microsoft.com/office/officeart/2005/8/layout/hierarchy2"/>
    <dgm:cxn modelId="{19C18F3F-7739-4746-AC97-AADE4F331310}" type="presParOf" srcId="{9650430A-2C29-474A-8D4A-350589ED4516}" destId="{BE95890D-3037-447C-9009-595539DCB02A}" srcOrd="0" destOrd="0" presId="urn:microsoft.com/office/officeart/2005/8/layout/hierarchy2"/>
    <dgm:cxn modelId="{4722D9E0-261F-4E32-8391-2583BB473677}" type="presParOf" srcId="{9650430A-2C29-474A-8D4A-350589ED4516}" destId="{12EAB54B-A2A8-4B86-B635-F082251B68D7}" srcOrd="1" destOrd="0" presId="urn:microsoft.com/office/officeart/2005/8/layout/hierarchy2"/>
    <dgm:cxn modelId="{DF31A286-7AAE-44B0-A064-09B85E9A42B5}" type="presParOf" srcId="{F99B3B98-629D-4560-ABA8-5FA37111C26E}" destId="{99E759B5-27D3-4CDC-A76D-72441980E609}" srcOrd="2" destOrd="0" presId="urn:microsoft.com/office/officeart/2005/8/layout/hierarchy2"/>
    <dgm:cxn modelId="{EF2EF722-65A7-4C07-9A50-49389B497BB1}" type="presParOf" srcId="{99E759B5-27D3-4CDC-A76D-72441980E609}" destId="{7B0F8C28-C4F1-4E2B-A63D-CBB616CCD324}" srcOrd="0" destOrd="0" presId="urn:microsoft.com/office/officeart/2005/8/layout/hierarchy2"/>
    <dgm:cxn modelId="{225DB555-1EE7-4D0E-ADE1-6AB8DA34EB11}" type="presParOf" srcId="{F99B3B98-629D-4560-ABA8-5FA37111C26E}" destId="{1DAD3300-0D10-4DAE-92C4-6286BC635549}" srcOrd="3" destOrd="0" presId="urn:microsoft.com/office/officeart/2005/8/layout/hierarchy2"/>
    <dgm:cxn modelId="{953AB931-7EEC-4675-9EE2-F6E0951D5F6B}" type="presParOf" srcId="{1DAD3300-0D10-4DAE-92C4-6286BC635549}" destId="{9666CF72-73AC-411E-855B-7CC381AF7EC1}" srcOrd="0" destOrd="0" presId="urn:microsoft.com/office/officeart/2005/8/layout/hierarchy2"/>
    <dgm:cxn modelId="{2D458478-D477-49DC-AA8A-DDB2B0CD72DB}" type="presParOf" srcId="{1DAD3300-0D10-4DAE-92C4-6286BC635549}" destId="{062B29F6-31C1-4E28-8669-B8EBF7374ED3}" srcOrd="1" destOrd="0" presId="urn:microsoft.com/office/officeart/2005/8/layout/hierarchy2"/>
    <dgm:cxn modelId="{4C14216A-1EFA-4BF5-9B29-1904B14BB37C}" type="presParOf" srcId="{D3A1BBFD-93A7-46C9-9B71-DBAF35ADE65A}" destId="{7F5CC765-C631-4BC8-9E40-78D543F59CFB}" srcOrd="2" destOrd="0" presId="urn:microsoft.com/office/officeart/2005/8/layout/hierarchy2"/>
    <dgm:cxn modelId="{6ECE542E-27C8-468A-8F81-1D55CE26C6EB}" type="presParOf" srcId="{7F5CC765-C631-4BC8-9E40-78D543F59CFB}" destId="{3633C8AF-AA26-429D-932B-3D4E3A844B00}" srcOrd="0" destOrd="0" presId="urn:microsoft.com/office/officeart/2005/8/layout/hierarchy2"/>
    <dgm:cxn modelId="{53F22AEB-7BD2-4C8D-B7B9-5A7FBD14B61A}" type="presParOf" srcId="{D3A1BBFD-93A7-46C9-9B71-DBAF35ADE65A}" destId="{142BBF44-F3FF-471C-ABAD-41B152D01307}" srcOrd="3" destOrd="0" presId="urn:microsoft.com/office/officeart/2005/8/layout/hierarchy2"/>
    <dgm:cxn modelId="{2B17C1D1-DC6F-423C-A0EA-43F14AE088FE}" type="presParOf" srcId="{142BBF44-F3FF-471C-ABAD-41B152D01307}" destId="{3B81FF12-F73B-47FF-BA47-E78F48795259}" srcOrd="0" destOrd="0" presId="urn:microsoft.com/office/officeart/2005/8/layout/hierarchy2"/>
    <dgm:cxn modelId="{CA0CBB50-AA2E-422B-B4DC-312241AD6FD6}" type="presParOf" srcId="{142BBF44-F3FF-471C-ABAD-41B152D01307}" destId="{C92D280C-7639-4D80-BE46-AA84898821BD}" srcOrd="1" destOrd="0" presId="urn:microsoft.com/office/officeart/2005/8/layout/hierarchy2"/>
    <dgm:cxn modelId="{229FF321-ED38-40EA-9FA4-54073CB9BB05}" type="presParOf" srcId="{C92D280C-7639-4D80-BE46-AA84898821BD}" destId="{473271B8-9BAC-4522-BD3E-D536F5607123}" srcOrd="0" destOrd="0" presId="urn:microsoft.com/office/officeart/2005/8/layout/hierarchy2"/>
    <dgm:cxn modelId="{4820FE9B-E612-4EB7-9505-89EBAC69F5B2}" type="presParOf" srcId="{473271B8-9BAC-4522-BD3E-D536F5607123}" destId="{0A33375B-3EDF-48D2-93C3-9D84B4053AAE}" srcOrd="0" destOrd="0" presId="urn:microsoft.com/office/officeart/2005/8/layout/hierarchy2"/>
    <dgm:cxn modelId="{21F03C09-8A90-4CC3-8413-37AC4DFB91B2}" type="presParOf" srcId="{C92D280C-7639-4D80-BE46-AA84898821BD}" destId="{46CD5658-5827-4B68-9C3B-86EFE0E88C6A}" srcOrd="1" destOrd="0" presId="urn:microsoft.com/office/officeart/2005/8/layout/hierarchy2"/>
    <dgm:cxn modelId="{00267359-D87C-4AEA-9C7F-9BF800168B51}" type="presParOf" srcId="{46CD5658-5827-4B68-9C3B-86EFE0E88C6A}" destId="{9DE0F982-72A7-4FD5-9A6A-A7987140B953}" srcOrd="0" destOrd="0" presId="urn:microsoft.com/office/officeart/2005/8/layout/hierarchy2"/>
    <dgm:cxn modelId="{E1484551-6E83-438C-9355-3B70A1DB764F}" type="presParOf" srcId="{46CD5658-5827-4B68-9C3B-86EFE0E88C6A}" destId="{5338C287-C863-48ED-82C5-128401C0F987}" srcOrd="1" destOrd="0" presId="urn:microsoft.com/office/officeart/2005/8/layout/hierarchy2"/>
    <dgm:cxn modelId="{BAA18DE1-CDD3-46C9-A9B6-E8081EF3E541}" type="presParOf" srcId="{C92D280C-7639-4D80-BE46-AA84898821BD}" destId="{AFA92BAC-4141-4F24-BA75-315C87A1B545}" srcOrd="2" destOrd="0" presId="urn:microsoft.com/office/officeart/2005/8/layout/hierarchy2"/>
    <dgm:cxn modelId="{86A512D2-5474-464D-B2C4-5A37D8EFB2A6}" type="presParOf" srcId="{AFA92BAC-4141-4F24-BA75-315C87A1B545}" destId="{11995DF7-4951-47EB-9AC0-1185D2EAEA4E}" srcOrd="0" destOrd="0" presId="urn:microsoft.com/office/officeart/2005/8/layout/hierarchy2"/>
    <dgm:cxn modelId="{E857AC3D-C848-4149-9D46-E8BB99EA2208}" type="presParOf" srcId="{C92D280C-7639-4D80-BE46-AA84898821BD}" destId="{AFEB5BB9-6B48-4730-9C39-53DB08598261}" srcOrd="3" destOrd="0" presId="urn:microsoft.com/office/officeart/2005/8/layout/hierarchy2"/>
    <dgm:cxn modelId="{2759306B-EB37-4C14-8576-79D15BD4C688}" type="presParOf" srcId="{AFEB5BB9-6B48-4730-9C39-53DB08598261}" destId="{7E9252F8-60B5-47E0-8D42-50E559068895}" srcOrd="0" destOrd="0" presId="urn:microsoft.com/office/officeart/2005/8/layout/hierarchy2"/>
    <dgm:cxn modelId="{908A0E94-082E-4D8D-B200-AF4C3B4F0677}" type="presParOf" srcId="{AFEB5BB9-6B48-4730-9C39-53DB08598261}" destId="{EBC568E2-F236-48D6-8183-58B7833FBBA0}"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91992A1-CAFE-4F15-A237-4A592A1603CA}" type="doc">
      <dgm:prSet loTypeId="urn:microsoft.com/office/officeart/2018/2/layout/IconVerticalSolidList" loCatId="icon" qsTypeId="urn:microsoft.com/office/officeart/2005/8/quickstyle/simple1" qsCatId="simple" csTypeId="urn:microsoft.com/office/officeart/2005/8/colors/colorful3" csCatId="colorful" phldr="1"/>
      <dgm:spPr/>
      <dgm:t>
        <a:bodyPr/>
        <a:lstStyle/>
        <a:p>
          <a:endParaRPr lang="en-US"/>
        </a:p>
      </dgm:t>
    </dgm:pt>
    <dgm:pt modelId="{B1B5641D-4340-4AC3-B749-DF23FCCDEE80}">
      <dgm:prSet/>
      <dgm:spPr/>
      <dgm:t>
        <a:bodyPr/>
        <a:lstStyle/>
        <a:p>
          <a:pPr>
            <a:lnSpc>
              <a:spcPct val="100000"/>
            </a:lnSpc>
          </a:pPr>
          <a:r>
            <a:rPr lang="en-US" dirty="0"/>
            <a:t>An </a:t>
          </a:r>
          <a:r>
            <a:rPr lang="en-US" b="1" dirty="0"/>
            <a:t>accrual</a:t>
          </a:r>
          <a:r>
            <a:rPr lang="en-US" dirty="0"/>
            <a:t> is recording revenue or expense before cash changes hands. Accruals ensure financial statements reflect the economic activity that actually occurred during a period.</a:t>
          </a:r>
        </a:p>
        <a:p>
          <a:pPr>
            <a:lnSpc>
              <a:spcPct val="100000"/>
            </a:lnSpc>
          </a:pPr>
          <a:r>
            <a:rPr lang="en-US" dirty="0"/>
            <a:t>Accruals ensure the revenue and assets are </a:t>
          </a:r>
          <a:r>
            <a:rPr lang="en-US" u="sng" dirty="0"/>
            <a:t>recorded in the correct period</a:t>
          </a:r>
          <a:r>
            <a:rPr lang="en-US" dirty="0"/>
            <a:t> for accurate financial reporting. </a:t>
          </a:r>
        </a:p>
      </dgm:t>
    </dgm:pt>
    <dgm:pt modelId="{74F12D72-FD69-415F-BC1A-0360DA4808B0}" type="parTrans" cxnId="{34B0DED7-9056-45EA-A6B5-07E0AEE0DF5A}">
      <dgm:prSet/>
      <dgm:spPr/>
      <dgm:t>
        <a:bodyPr/>
        <a:lstStyle/>
        <a:p>
          <a:endParaRPr lang="en-US"/>
        </a:p>
      </dgm:t>
    </dgm:pt>
    <dgm:pt modelId="{2DC7350E-7055-4032-BFC0-CB44FFCAD1D1}" type="sibTrans" cxnId="{34B0DED7-9056-45EA-A6B5-07E0AEE0DF5A}">
      <dgm:prSet/>
      <dgm:spPr/>
      <dgm:t>
        <a:bodyPr/>
        <a:lstStyle/>
        <a:p>
          <a:endParaRPr lang="en-US"/>
        </a:p>
      </dgm:t>
    </dgm:pt>
    <dgm:pt modelId="{C964B1DE-27CE-4B37-8F22-D0DDD508281C}">
      <dgm:prSet/>
      <dgm:spPr/>
      <dgm:t>
        <a:bodyPr/>
        <a:lstStyle/>
        <a:p>
          <a:pPr>
            <a:lnSpc>
              <a:spcPct val="100000"/>
            </a:lnSpc>
          </a:pPr>
          <a:r>
            <a:rPr lang="en-US" dirty="0"/>
            <a:t>A </a:t>
          </a:r>
          <a:r>
            <a:rPr lang="en-US" b="1" dirty="0"/>
            <a:t>revenue accrual</a:t>
          </a:r>
          <a:r>
            <a:rPr lang="en-US" dirty="0"/>
            <a:t> occurs when a government or organization has earned revenue but has not yet received the cash. The entity should record an asset (AR, not cash) and revenue for the amount expected to be received. </a:t>
          </a:r>
        </a:p>
      </dgm:t>
    </dgm:pt>
    <dgm:pt modelId="{5A092B34-D6B2-4A54-9A71-3C56B9E28CA0}" type="parTrans" cxnId="{C680E1C4-CDDE-46EE-B4BA-9261BB2617AA}">
      <dgm:prSet/>
      <dgm:spPr/>
      <dgm:t>
        <a:bodyPr/>
        <a:lstStyle/>
        <a:p>
          <a:endParaRPr lang="en-US"/>
        </a:p>
      </dgm:t>
    </dgm:pt>
    <dgm:pt modelId="{D521F018-220D-4328-82A5-555EE6A8D951}" type="sibTrans" cxnId="{C680E1C4-CDDE-46EE-B4BA-9261BB2617AA}">
      <dgm:prSet/>
      <dgm:spPr/>
      <dgm:t>
        <a:bodyPr/>
        <a:lstStyle/>
        <a:p>
          <a:endParaRPr lang="en-US"/>
        </a:p>
      </dgm:t>
    </dgm:pt>
    <dgm:pt modelId="{77D97E57-E34E-4EAF-AD6E-6FA6BD96F2C6}">
      <dgm:prSet/>
      <dgm:spPr/>
      <dgm:t>
        <a:bodyPr/>
        <a:lstStyle/>
        <a:p>
          <a:pPr>
            <a:lnSpc>
              <a:spcPct val="100000"/>
            </a:lnSpc>
          </a:pPr>
          <a:r>
            <a:rPr lang="en-US" dirty="0"/>
            <a:t>An </a:t>
          </a:r>
          <a:r>
            <a:rPr lang="en-US" b="1" dirty="0"/>
            <a:t>expense accrual </a:t>
          </a:r>
          <a:r>
            <a:rPr lang="en-US" dirty="0"/>
            <a:t>represents a liability for goods or services that have already been received, but payment will occur later. The entity should record an expense and a liability for the amounts expected to be paid. </a:t>
          </a:r>
        </a:p>
      </dgm:t>
    </dgm:pt>
    <dgm:pt modelId="{A45838E2-6ED5-494E-B070-172A2F8C0B89}" type="parTrans" cxnId="{220B5E99-4A57-4635-A559-48663C24777D}">
      <dgm:prSet/>
      <dgm:spPr/>
      <dgm:t>
        <a:bodyPr/>
        <a:lstStyle/>
        <a:p>
          <a:endParaRPr lang="en-US"/>
        </a:p>
      </dgm:t>
    </dgm:pt>
    <dgm:pt modelId="{08093ECF-A47E-4F3F-88F5-FC63858EE88C}" type="sibTrans" cxnId="{220B5E99-4A57-4635-A559-48663C24777D}">
      <dgm:prSet/>
      <dgm:spPr/>
      <dgm:t>
        <a:bodyPr/>
        <a:lstStyle/>
        <a:p>
          <a:endParaRPr lang="en-US"/>
        </a:p>
      </dgm:t>
    </dgm:pt>
    <dgm:pt modelId="{2983FAA0-ECED-4A3A-8CB3-55A2DF369081}" type="pres">
      <dgm:prSet presAssocID="{E91992A1-CAFE-4F15-A237-4A592A1603CA}" presName="root" presStyleCnt="0">
        <dgm:presLayoutVars>
          <dgm:dir/>
          <dgm:resizeHandles val="exact"/>
        </dgm:presLayoutVars>
      </dgm:prSet>
      <dgm:spPr/>
    </dgm:pt>
    <dgm:pt modelId="{8BDE800A-2233-4678-9B7B-C8C671C8B2CD}" type="pres">
      <dgm:prSet presAssocID="{B1B5641D-4340-4AC3-B749-DF23FCCDEE80}" presName="compNode" presStyleCnt="0"/>
      <dgm:spPr/>
    </dgm:pt>
    <dgm:pt modelId="{E9131123-D793-4834-A4D3-EAF1756BE557}" type="pres">
      <dgm:prSet presAssocID="{B1B5641D-4340-4AC3-B749-DF23FCCDEE80}" presName="bgRect" presStyleLbl="bgShp" presStyleIdx="0" presStyleCnt="3"/>
      <dgm:spPr/>
    </dgm:pt>
    <dgm:pt modelId="{49992A85-0C86-47B6-B3E2-EE00C4D4809D}" type="pres">
      <dgm:prSet presAssocID="{B1B5641D-4340-4AC3-B749-DF23FCCDEE80}" presName="iconRect" presStyleLbl="node1" presStyleIdx="0" presStyleCnt="3"/>
      <dgm:spPr>
        <a:blipFill>
          <a:blip xmlns:r="http://schemas.openxmlformats.org/officeDocument/2006/relationships">
            <a:extLst>
              <a:ext uri="{96DAC541-7B7A-43D3-8B79-37D633B846F1}">
                <asvg:svgBlip xmlns:asvg="http://schemas.microsoft.com/office/drawing/2016/SVG/main" r:embed="rId1"/>
              </a:ext>
            </a:extLst>
          </a:blip>
          <a:srcRect/>
          <a:stretch>
            <a:fillRect/>
          </a:stretch>
        </a:blipFill>
      </dgm:spPr>
      <dgm:extLst>
        <a:ext uri="{E40237B7-FDA0-4F09-8148-C483321AD2D9}">
          <dgm14:cNvPr xmlns:dgm14="http://schemas.microsoft.com/office/drawing/2010/diagram" id="0" name="" descr="Head with gears outline"/>
        </a:ext>
      </dgm:extLst>
    </dgm:pt>
    <dgm:pt modelId="{AEEB9BC7-1DB8-4BC7-8FB5-5A27CD5BC8C0}" type="pres">
      <dgm:prSet presAssocID="{B1B5641D-4340-4AC3-B749-DF23FCCDEE80}" presName="spaceRect" presStyleCnt="0"/>
      <dgm:spPr/>
    </dgm:pt>
    <dgm:pt modelId="{F1DF3E58-7F79-4F3E-8C65-909E5EF63350}" type="pres">
      <dgm:prSet presAssocID="{B1B5641D-4340-4AC3-B749-DF23FCCDEE80}" presName="parTx" presStyleLbl="revTx" presStyleIdx="0" presStyleCnt="3">
        <dgm:presLayoutVars>
          <dgm:chMax val="0"/>
          <dgm:chPref val="0"/>
        </dgm:presLayoutVars>
      </dgm:prSet>
      <dgm:spPr/>
    </dgm:pt>
    <dgm:pt modelId="{F3136B7E-6296-4137-91AB-BDB9B85B2AE1}" type="pres">
      <dgm:prSet presAssocID="{2DC7350E-7055-4032-BFC0-CB44FFCAD1D1}" presName="sibTrans" presStyleCnt="0"/>
      <dgm:spPr/>
    </dgm:pt>
    <dgm:pt modelId="{92B792C9-37E7-4BC4-962E-05D5591053F5}" type="pres">
      <dgm:prSet presAssocID="{C964B1DE-27CE-4B37-8F22-D0DDD508281C}" presName="compNode" presStyleCnt="0"/>
      <dgm:spPr/>
    </dgm:pt>
    <dgm:pt modelId="{0C325F13-185D-48BB-87C2-8F1610CF9A40}" type="pres">
      <dgm:prSet presAssocID="{C964B1DE-27CE-4B37-8F22-D0DDD508281C}" presName="bgRect" presStyleLbl="bgShp" presStyleIdx="1" presStyleCnt="3"/>
      <dgm:spPr/>
    </dgm:pt>
    <dgm:pt modelId="{CA4D231B-EC55-4134-83FC-E11C1D41AB3E}" type="pres">
      <dgm:prSet presAssocID="{C964B1DE-27CE-4B37-8F22-D0DDD508281C}" presName="iconRect" presStyleLbl="node1" presStyleIdx="1" presStyleCnt="3"/>
      <dgm:spPr>
        <a:blipFill>
          <a:blip xmlns:r="http://schemas.openxmlformats.org/officeDocument/2006/relationships">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Piggy Bank outline"/>
        </a:ext>
      </dgm:extLst>
    </dgm:pt>
    <dgm:pt modelId="{9007152C-E228-45BA-AFCE-354D62DB0356}" type="pres">
      <dgm:prSet presAssocID="{C964B1DE-27CE-4B37-8F22-D0DDD508281C}" presName="spaceRect" presStyleCnt="0"/>
      <dgm:spPr/>
    </dgm:pt>
    <dgm:pt modelId="{1F750BF5-8E3F-450B-983C-F1C8086A1D14}" type="pres">
      <dgm:prSet presAssocID="{C964B1DE-27CE-4B37-8F22-D0DDD508281C}" presName="parTx" presStyleLbl="revTx" presStyleIdx="1" presStyleCnt="3">
        <dgm:presLayoutVars>
          <dgm:chMax val="0"/>
          <dgm:chPref val="0"/>
        </dgm:presLayoutVars>
      </dgm:prSet>
      <dgm:spPr/>
    </dgm:pt>
    <dgm:pt modelId="{4099D1A7-E964-439A-870E-4592EC8437A2}" type="pres">
      <dgm:prSet presAssocID="{D521F018-220D-4328-82A5-555EE6A8D951}" presName="sibTrans" presStyleCnt="0"/>
      <dgm:spPr/>
    </dgm:pt>
    <dgm:pt modelId="{EB9F7B0F-CDFE-47EA-B3CC-06ABA942E370}" type="pres">
      <dgm:prSet presAssocID="{77D97E57-E34E-4EAF-AD6E-6FA6BD96F2C6}" presName="compNode" presStyleCnt="0"/>
      <dgm:spPr/>
    </dgm:pt>
    <dgm:pt modelId="{AE77DB44-A377-48DE-82D6-2DA984723EFC}" type="pres">
      <dgm:prSet presAssocID="{77D97E57-E34E-4EAF-AD6E-6FA6BD96F2C6}" presName="bgRect" presStyleLbl="bgShp" presStyleIdx="2" presStyleCnt="3"/>
      <dgm:spPr/>
    </dgm:pt>
    <dgm:pt modelId="{EB07E171-142B-419A-8771-963284637FC6}" type="pres">
      <dgm:prSet presAssocID="{77D97E57-E34E-4EAF-AD6E-6FA6BD96F2C6}" presName="iconRect" presStyleLbl="node1" presStyleIdx="2" presStyleCnt="3"/>
      <dgm:spPr>
        <a:blipFill>
          <a:blip xmlns:r="http://schemas.openxmlformats.org/officeDocument/2006/relationships">
            <a:extLst>
              <a:ext uri="{96DAC541-7B7A-43D3-8B79-37D633B846F1}">
                <asvg:svgBlip xmlns:asvg="http://schemas.microsoft.com/office/drawing/2016/SVG/main" r:embed="rId3"/>
              </a:ext>
            </a:extLst>
          </a:blip>
          <a:srcRect/>
          <a:stretch>
            <a:fillRect/>
          </a:stretch>
        </a:blipFill>
      </dgm:spPr>
      <dgm:extLst>
        <a:ext uri="{E40237B7-FDA0-4F09-8148-C483321AD2D9}">
          <dgm14:cNvPr xmlns:dgm14="http://schemas.microsoft.com/office/drawing/2010/diagram" id="0" name="" descr="Flying Money outline"/>
        </a:ext>
      </dgm:extLst>
    </dgm:pt>
    <dgm:pt modelId="{D8CACBE4-C830-48FA-A8A4-35144955381C}" type="pres">
      <dgm:prSet presAssocID="{77D97E57-E34E-4EAF-AD6E-6FA6BD96F2C6}" presName="spaceRect" presStyleCnt="0"/>
      <dgm:spPr/>
    </dgm:pt>
    <dgm:pt modelId="{48F75606-12A4-4EBE-B111-4564E5EB0AD0}" type="pres">
      <dgm:prSet presAssocID="{77D97E57-E34E-4EAF-AD6E-6FA6BD96F2C6}" presName="parTx" presStyleLbl="revTx" presStyleIdx="2" presStyleCnt="3">
        <dgm:presLayoutVars>
          <dgm:chMax val="0"/>
          <dgm:chPref val="0"/>
        </dgm:presLayoutVars>
      </dgm:prSet>
      <dgm:spPr/>
    </dgm:pt>
  </dgm:ptLst>
  <dgm:cxnLst>
    <dgm:cxn modelId="{E0F4E865-8669-4FE8-9F42-0F42907A4566}" type="presOf" srcId="{B1B5641D-4340-4AC3-B749-DF23FCCDEE80}" destId="{F1DF3E58-7F79-4F3E-8C65-909E5EF63350}" srcOrd="0" destOrd="0" presId="urn:microsoft.com/office/officeart/2018/2/layout/IconVerticalSolidList"/>
    <dgm:cxn modelId="{220B5E99-4A57-4635-A559-48663C24777D}" srcId="{E91992A1-CAFE-4F15-A237-4A592A1603CA}" destId="{77D97E57-E34E-4EAF-AD6E-6FA6BD96F2C6}" srcOrd="2" destOrd="0" parTransId="{A45838E2-6ED5-494E-B070-172A2F8C0B89}" sibTransId="{08093ECF-A47E-4F3F-88F5-FC63858EE88C}"/>
    <dgm:cxn modelId="{FE698C9A-9251-4845-A039-1814F813FB46}" type="presOf" srcId="{C964B1DE-27CE-4B37-8F22-D0DDD508281C}" destId="{1F750BF5-8E3F-450B-983C-F1C8086A1D14}" srcOrd="0" destOrd="0" presId="urn:microsoft.com/office/officeart/2018/2/layout/IconVerticalSolidList"/>
    <dgm:cxn modelId="{C680E1C4-CDDE-46EE-B4BA-9261BB2617AA}" srcId="{E91992A1-CAFE-4F15-A237-4A592A1603CA}" destId="{C964B1DE-27CE-4B37-8F22-D0DDD508281C}" srcOrd="1" destOrd="0" parTransId="{5A092B34-D6B2-4A54-9A71-3C56B9E28CA0}" sibTransId="{D521F018-220D-4328-82A5-555EE6A8D951}"/>
    <dgm:cxn modelId="{34B0DED7-9056-45EA-A6B5-07E0AEE0DF5A}" srcId="{E91992A1-CAFE-4F15-A237-4A592A1603CA}" destId="{B1B5641D-4340-4AC3-B749-DF23FCCDEE80}" srcOrd="0" destOrd="0" parTransId="{74F12D72-FD69-415F-BC1A-0360DA4808B0}" sibTransId="{2DC7350E-7055-4032-BFC0-CB44FFCAD1D1}"/>
    <dgm:cxn modelId="{B888BED9-E23C-452E-9B89-92D9B8F1172C}" type="presOf" srcId="{77D97E57-E34E-4EAF-AD6E-6FA6BD96F2C6}" destId="{48F75606-12A4-4EBE-B111-4564E5EB0AD0}" srcOrd="0" destOrd="0" presId="urn:microsoft.com/office/officeart/2018/2/layout/IconVerticalSolidList"/>
    <dgm:cxn modelId="{311C9DF5-7009-497D-8031-8E1FD833B3C8}" type="presOf" srcId="{E91992A1-CAFE-4F15-A237-4A592A1603CA}" destId="{2983FAA0-ECED-4A3A-8CB3-55A2DF369081}" srcOrd="0" destOrd="0" presId="urn:microsoft.com/office/officeart/2018/2/layout/IconVerticalSolidList"/>
    <dgm:cxn modelId="{C1769288-8F72-4564-B11E-F090607F5688}" type="presParOf" srcId="{2983FAA0-ECED-4A3A-8CB3-55A2DF369081}" destId="{8BDE800A-2233-4678-9B7B-C8C671C8B2CD}" srcOrd="0" destOrd="0" presId="urn:microsoft.com/office/officeart/2018/2/layout/IconVerticalSolidList"/>
    <dgm:cxn modelId="{597904DB-0E8E-4AD0-AA4A-60777967A6D6}" type="presParOf" srcId="{8BDE800A-2233-4678-9B7B-C8C671C8B2CD}" destId="{E9131123-D793-4834-A4D3-EAF1756BE557}" srcOrd="0" destOrd="0" presId="urn:microsoft.com/office/officeart/2018/2/layout/IconVerticalSolidList"/>
    <dgm:cxn modelId="{41A6EA0B-EC83-4087-AA18-E758B2BF9D1A}" type="presParOf" srcId="{8BDE800A-2233-4678-9B7B-C8C671C8B2CD}" destId="{49992A85-0C86-47B6-B3E2-EE00C4D4809D}" srcOrd="1" destOrd="0" presId="urn:microsoft.com/office/officeart/2018/2/layout/IconVerticalSolidList"/>
    <dgm:cxn modelId="{13FC462C-C232-4C86-95C3-B1907384C57D}" type="presParOf" srcId="{8BDE800A-2233-4678-9B7B-C8C671C8B2CD}" destId="{AEEB9BC7-1DB8-4BC7-8FB5-5A27CD5BC8C0}" srcOrd="2" destOrd="0" presId="urn:microsoft.com/office/officeart/2018/2/layout/IconVerticalSolidList"/>
    <dgm:cxn modelId="{CFE0F126-D193-424E-913E-BF29CAFE2A8F}" type="presParOf" srcId="{8BDE800A-2233-4678-9B7B-C8C671C8B2CD}" destId="{F1DF3E58-7F79-4F3E-8C65-909E5EF63350}" srcOrd="3" destOrd="0" presId="urn:microsoft.com/office/officeart/2018/2/layout/IconVerticalSolidList"/>
    <dgm:cxn modelId="{DB8E5633-DE6C-4885-8CE1-0C3B528FA8B1}" type="presParOf" srcId="{2983FAA0-ECED-4A3A-8CB3-55A2DF369081}" destId="{F3136B7E-6296-4137-91AB-BDB9B85B2AE1}" srcOrd="1" destOrd="0" presId="urn:microsoft.com/office/officeart/2018/2/layout/IconVerticalSolidList"/>
    <dgm:cxn modelId="{9E67AA63-2BF3-4174-AA57-7E73F0221619}" type="presParOf" srcId="{2983FAA0-ECED-4A3A-8CB3-55A2DF369081}" destId="{92B792C9-37E7-4BC4-962E-05D5591053F5}" srcOrd="2" destOrd="0" presId="urn:microsoft.com/office/officeart/2018/2/layout/IconVerticalSolidList"/>
    <dgm:cxn modelId="{9F2D4ED7-1FA1-4428-A227-A590213EC0D3}" type="presParOf" srcId="{92B792C9-37E7-4BC4-962E-05D5591053F5}" destId="{0C325F13-185D-48BB-87C2-8F1610CF9A40}" srcOrd="0" destOrd="0" presId="urn:microsoft.com/office/officeart/2018/2/layout/IconVerticalSolidList"/>
    <dgm:cxn modelId="{8DFDFAEA-0B84-4465-96D5-FB852151EB02}" type="presParOf" srcId="{92B792C9-37E7-4BC4-962E-05D5591053F5}" destId="{CA4D231B-EC55-4134-83FC-E11C1D41AB3E}" srcOrd="1" destOrd="0" presId="urn:microsoft.com/office/officeart/2018/2/layout/IconVerticalSolidList"/>
    <dgm:cxn modelId="{67C821C9-B406-4809-9EE9-C4403E885E1C}" type="presParOf" srcId="{92B792C9-37E7-4BC4-962E-05D5591053F5}" destId="{9007152C-E228-45BA-AFCE-354D62DB0356}" srcOrd="2" destOrd="0" presId="urn:microsoft.com/office/officeart/2018/2/layout/IconVerticalSolidList"/>
    <dgm:cxn modelId="{62382833-ABF7-472D-98C1-ACBE39EBA28E}" type="presParOf" srcId="{92B792C9-37E7-4BC4-962E-05D5591053F5}" destId="{1F750BF5-8E3F-450B-983C-F1C8086A1D14}" srcOrd="3" destOrd="0" presId="urn:microsoft.com/office/officeart/2018/2/layout/IconVerticalSolidList"/>
    <dgm:cxn modelId="{A85A84DD-620D-4F87-8B8E-66DA1590CFC1}" type="presParOf" srcId="{2983FAA0-ECED-4A3A-8CB3-55A2DF369081}" destId="{4099D1A7-E964-439A-870E-4592EC8437A2}" srcOrd="3" destOrd="0" presId="urn:microsoft.com/office/officeart/2018/2/layout/IconVerticalSolidList"/>
    <dgm:cxn modelId="{441A467B-29AB-4B99-97C9-4EA3D3697BE3}" type="presParOf" srcId="{2983FAA0-ECED-4A3A-8CB3-55A2DF369081}" destId="{EB9F7B0F-CDFE-47EA-B3CC-06ABA942E370}" srcOrd="4" destOrd="0" presId="urn:microsoft.com/office/officeart/2018/2/layout/IconVerticalSolidList"/>
    <dgm:cxn modelId="{3A4E8CE4-3D93-422A-A304-82047201A89D}" type="presParOf" srcId="{EB9F7B0F-CDFE-47EA-B3CC-06ABA942E370}" destId="{AE77DB44-A377-48DE-82D6-2DA984723EFC}" srcOrd="0" destOrd="0" presId="urn:microsoft.com/office/officeart/2018/2/layout/IconVerticalSolidList"/>
    <dgm:cxn modelId="{D136F787-0570-4A03-9150-58462D4E6A06}" type="presParOf" srcId="{EB9F7B0F-CDFE-47EA-B3CC-06ABA942E370}" destId="{EB07E171-142B-419A-8771-963284637FC6}" srcOrd="1" destOrd="0" presId="urn:microsoft.com/office/officeart/2018/2/layout/IconVerticalSolidList"/>
    <dgm:cxn modelId="{3F5FC145-0B7B-48FB-BCD2-8D9E6E471B3E}" type="presParOf" srcId="{EB9F7B0F-CDFE-47EA-B3CC-06ABA942E370}" destId="{D8CACBE4-C830-48FA-A8A4-35144955381C}" srcOrd="2" destOrd="0" presId="urn:microsoft.com/office/officeart/2018/2/layout/IconVerticalSolidList"/>
    <dgm:cxn modelId="{07009D62-8481-46C8-A51C-91399A50E02D}" type="presParOf" srcId="{EB9F7B0F-CDFE-47EA-B3CC-06ABA942E370}" destId="{48F75606-12A4-4EBE-B111-4564E5EB0AD0}"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4FCCBA9-9B14-4B89-AC07-93B0EE8150D8}" type="doc">
      <dgm:prSet loTypeId="urn:microsoft.com/office/officeart/2005/8/layout/radial4" loCatId="relationship" qsTypeId="urn:microsoft.com/office/officeart/2005/8/quickstyle/simple1" qsCatId="simple" csTypeId="urn:microsoft.com/office/officeart/2005/8/colors/colorful4" csCatId="colorful" phldr="1"/>
      <dgm:spPr/>
      <dgm:t>
        <a:bodyPr/>
        <a:lstStyle/>
        <a:p>
          <a:endParaRPr lang="en-US"/>
        </a:p>
      </dgm:t>
    </dgm:pt>
    <dgm:pt modelId="{94768F9C-A5BD-4226-A42E-1EAF856B450F}">
      <dgm:prSet phldrT="[Text]"/>
      <dgm:spPr/>
      <dgm:t>
        <a:bodyPr/>
        <a:lstStyle/>
        <a:p>
          <a:r>
            <a:rPr lang="en-US" b="1" dirty="0"/>
            <a:t>Assets </a:t>
          </a:r>
        </a:p>
        <a:p>
          <a:r>
            <a:rPr lang="en-US" b="1" dirty="0"/>
            <a:t>+</a:t>
          </a:r>
        </a:p>
        <a:p>
          <a:r>
            <a:rPr lang="en-US" b="1" dirty="0"/>
            <a:t> Deferred Outflows </a:t>
          </a:r>
          <a:endParaRPr lang="en-US" dirty="0"/>
        </a:p>
      </dgm:t>
    </dgm:pt>
    <dgm:pt modelId="{EEAF5843-2092-4844-A714-4D00FE9D7589}" type="parTrans" cxnId="{1EC64C85-0927-4676-B0CE-1A171F14A387}">
      <dgm:prSet/>
      <dgm:spPr/>
      <dgm:t>
        <a:bodyPr/>
        <a:lstStyle/>
        <a:p>
          <a:endParaRPr lang="en-US"/>
        </a:p>
      </dgm:t>
    </dgm:pt>
    <dgm:pt modelId="{8AA81BAF-8E9D-4357-9FF9-0D2D7D8DC174}" type="sibTrans" cxnId="{1EC64C85-0927-4676-B0CE-1A171F14A387}">
      <dgm:prSet/>
      <dgm:spPr/>
      <dgm:t>
        <a:bodyPr/>
        <a:lstStyle/>
        <a:p>
          <a:endParaRPr lang="en-US"/>
        </a:p>
      </dgm:t>
    </dgm:pt>
    <dgm:pt modelId="{EED74E90-862F-44AC-9E5C-37A6F824CE1C}">
      <dgm:prSet phldrT="[Text]"/>
      <dgm:spPr/>
      <dgm:t>
        <a:bodyPr/>
        <a:lstStyle/>
        <a:p>
          <a:r>
            <a:rPr lang="en-US" b="1" dirty="0"/>
            <a:t>Deferred Inflows</a:t>
          </a:r>
          <a:endParaRPr lang="en-US" dirty="0"/>
        </a:p>
      </dgm:t>
    </dgm:pt>
    <dgm:pt modelId="{F958D332-66C6-407A-AFDF-7721202DA205}" type="parTrans" cxnId="{605294A6-7D52-4920-82AE-D3FD1C722FF8}">
      <dgm:prSet/>
      <dgm:spPr/>
      <dgm:t>
        <a:bodyPr/>
        <a:lstStyle/>
        <a:p>
          <a:endParaRPr lang="en-US"/>
        </a:p>
      </dgm:t>
    </dgm:pt>
    <dgm:pt modelId="{807EDFC3-01D1-4D7A-877A-E9FF6F7B7863}" type="sibTrans" cxnId="{605294A6-7D52-4920-82AE-D3FD1C722FF8}">
      <dgm:prSet/>
      <dgm:spPr/>
      <dgm:t>
        <a:bodyPr/>
        <a:lstStyle/>
        <a:p>
          <a:endParaRPr lang="en-US"/>
        </a:p>
      </dgm:t>
    </dgm:pt>
    <dgm:pt modelId="{9A73DF36-17D0-4540-8238-B7F4D229E3D6}">
      <dgm:prSet phldrT="[Text]"/>
      <dgm:spPr/>
      <dgm:t>
        <a:bodyPr/>
        <a:lstStyle/>
        <a:p>
          <a:r>
            <a:rPr lang="en-US" dirty="0"/>
            <a:t>Liabilities</a:t>
          </a:r>
        </a:p>
      </dgm:t>
    </dgm:pt>
    <dgm:pt modelId="{9BBCF94E-856B-4F47-853A-50D8FDE6E2B5}" type="parTrans" cxnId="{14742DD2-3A3C-4EC3-A292-D526F157C04A}">
      <dgm:prSet/>
      <dgm:spPr/>
      <dgm:t>
        <a:bodyPr/>
        <a:lstStyle/>
        <a:p>
          <a:endParaRPr lang="en-US"/>
        </a:p>
      </dgm:t>
    </dgm:pt>
    <dgm:pt modelId="{A0144DE4-D7E7-46A7-AC24-5D3FD32D09B4}" type="sibTrans" cxnId="{14742DD2-3A3C-4EC3-A292-D526F157C04A}">
      <dgm:prSet/>
      <dgm:spPr/>
      <dgm:t>
        <a:bodyPr/>
        <a:lstStyle/>
        <a:p>
          <a:endParaRPr lang="en-US"/>
        </a:p>
      </dgm:t>
    </dgm:pt>
    <dgm:pt modelId="{7FF1E2D5-2A50-48A0-B347-FBF3479BE3EF}">
      <dgm:prSet phldrT="[Text]"/>
      <dgm:spPr/>
      <dgm:t>
        <a:bodyPr/>
        <a:lstStyle/>
        <a:p>
          <a:pPr>
            <a:buNone/>
          </a:pPr>
          <a:r>
            <a:rPr lang="en-US" b="1" dirty="0"/>
            <a:t>Fund Balance/Net Position</a:t>
          </a:r>
          <a:endParaRPr lang="en-US" dirty="0"/>
        </a:p>
      </dgm:t>
    </dgm:pt>
    <dgm:pt modelId="{D8948E66-C5D6-4DD1-8B5E-5F08D8714F44}" type="parTrans" cxnId="{B0176070-4FE9-44B6-9DB1-1E66ADBE4AE6}">
      <dgm:prSet/>
      <dgm:spPr/>
      <dgm:t>
        <a:bodyPr/>
        <a:lstStyle/>
        <a:p>
          <a:endParaRPr lang="en-US"/>
        </a:p>
      </dgm:t>
    </dgm:pt>
    <dgm:pt modelId="{395CCD0E-41B4-482F-B080-6A68ABC546F8}" type="sibTrans" cxnId="{B0176070-4FE9-44B6-9DB1-1E66ADBE4AE6}">
      <dgm:prSet/>
      <dgm:spPr/>
      <dgm:t>
        <a:bodyPr/>
        <a:lstStyle/>
        <a:p>
          <a:endParaRPr lang="en-US"/>
        </a:p>
      </dgm:t>
    </dgm:pt>
    <dgm:pt modelId="{183A2325-1DE1-4DD1-BDBE-32C3662FA10D}" type="pres">
      <dgm:prSet presAssocID="{64FCCBA9-9B14-4B89-AC07-93B0EE8150D8}" presName="cycle" presStyleCnt="0">
        <dgm:presLayoutVars>
          <dgm:chMax val="1"/>
          <dgm:dir/>
          <dgm:animLvl val="ctr"/>
          <dgm:resizeHandles val="exact"/>
        </dgm:presLayoutVars>
      </dgm:prSet>
      <dgm:spPr/>
    </dgm:pt>
    <dgm:pt modelId="{6387638F-044F-4A78-B05C-4CAC8950AB6C}" type="pres">
      <dgm:prSet presAssocID="{94768F9C-A5BD-4226-A42E-1EAF856B450F}" presName="centerShape" presStyleLbl="node0" presStyleIdx="0" presStyleCnt="1"/>
      <dgm:spPr/>
    </dgm:pt>
    <dgm:pt modelId="{1CB102C6-4439-4A05-862C-AC361FE873B9}" type="pres">
      <dgm:prSet presAssocID="{F958D332-66C6-407A-AFDF-7721202DA205}" presName="parTrans" presStyleLbl="bgSibTrans2D1" presStyleIdx="0" presStyleCnt="3"/>
      <dgm:spPr/>
    </dgm:pt>
    <dgm:pt modelId="{8BDF2FC4-0F81-497B-951A-C32552521612}" type="pres">
      <dgm:prSet presAssocID="{EED74E90-862F-44AC-9E5C-37A6F824CE1C}" presName="node" presStyleLbl="node1" presStyleIdx="0" presStyleCnt="3">
        <dgm:presLayoutVars>
          <dgm:bulletEnabled val="1"/>
        </dgm:presLayoutVars>
      </dgm:prSet>
      <dgm:spPr/>
    </dgm:pt>
    <dgm:pt modelId="{A00C25C3-D2C1-4A01-85B3-30928DA49D97}" type="pres">
      <dgm:prSet presAssocID="{9BBCF94E-856B-4F47-853A-50D8FDE6E2B5}" presName="parTrans" presStyleLbl="bgSibTrans2D1" presStyleIdx="1" presStyleCnt="3"/>
      <dgm:spPr/>
    </dgm:pt>
    <dgm:pt modelId="{26A24FBA-AC71-4E53-99A2-E3EAB772AA51}" type="pres">
      <dgm:prSet presAssocID="{9A73DF36-17D0-4540-8238-B7F4D229E3D6}" presName="node" presStyleLbl="node1" presStyleIdx="1" presStyleCnt="3">
        <dgm:presLayoutVars>
          <dgm:bulletEnabled val="1"/>
        </dgm:presLayoutVars>
      </dgm:prSet>
      <dgm:spPr/>
    </dgm:pt>
    <dgm:pt modelId="{A36DDCB6-3219-4CF3-845C-1415ADD82BF5}" type="pres">
      <dgm:prSet presAssocID="{D8948E66-C5D6-4DD1-8B5E-5F08D8714F44}" presName="parTrans" presStyleLbl="bgSibTrans2D1" presStyleIdx="2" presStyleCnt="3"/>
      <dgm:spPr/>
    </dgm:pt>
    <dgm:pt modelId="{E18C6B20-9D5F-4D61-9DF0-F020B732389C}" type="pres">
      <dgm:prSet presAssocID="{7FF1E2D5-2A50-48A0-B347-FBF3479BE3EF}" presName="node" presStyleLbl="node1" presStyleIdx="2" presStyleCnt="3">
        <dgm:presLayoutVars>
          <dgm:bulletEnabled val="1"/>
        </dgm:presLayoutVars>
      </dgm:prSet>
      <dgm:spPr/>
    </dgm:pt>
  </dgm:ptLst>
  <dgm:cxnLst>
    <dgm:cxn modelId="{2D9BA809-D02E-4BEE-8779-4109CB7B32B3}" type="presOf" srcId="{94768F9C-A5BD-4226-A42E-1EAF856B450F}" destId="{6387638F-044F-4A78-B05C-4CAC8950AB6C}" srcOrd="0" destOrd="0" presId="urn:microsoft.com/office/officeart/2005/8/layout/radial4"/>
    <dgm:cxn modelId="{3CCA7116-42DB-4824-82B6-955A17FC423E}" type="presOf" srcId="{F958D332-66C6-407A-AFDF-7721202DA205}" destId="{1CB102C6-4439-4A05-862C-AC361FE873B9}" srcOrd="0" destOrd="0" presId="urn:microsoft.com/office/officeart/2005/8/layout/radial4"/>
    <dgm:cxn modelId="{D39C1469-18A6-41F5-973B-0C2A2E51014C}" type="presOf" srcId="{EED74E90-862F-44AC-9E5C-37A6F824CE1C}" destId="{8BDF2FC4-0F81-497B-951A-C32552521612}" srcOrd="0" destOrd="0" presId="urn:microsoft.com/office/officeart/2005/8/layout/radial4"/>
    <dgm:cxn modelId="{66011C6A-87DD-412C-970E-EC938B12B508}" type="presOf" srcId="{D8948E66-C5D6-4DD1-8B5E-5F08D8714F44}" destId="{A36DDCB6-3219-4CF3-845C-1415ADD82BF5}" srcOrd="0" destOrd="0" presId="urn:microsoft.com/office/officeart/2005/8/layout/radial4"/>
    <dgm:cxn modelId="{B0176070-4FE9-44B6-9DB1-1E66ADBE4AE6}" srcId="{94768F9C-A5BD-4226-A42E-1EAF856B450F}" destId="{7FF1E2D5-2A50-48A0-B347-FBF3479BE3EF}" srcOrd="2" destOrd="0" parTransId="{D8948E66-C5D6-4DD1-8B5E-5F08D8714F44}" sibTransId="{395CCD0E-41B4-482F-B080-6A68ABC546F8}"/>
    <dgm:cxn modelId="{FFF40554-359D-439D-B2E2-6E0479799CDD}" type="presOf" srcId="{64FCCBA9-9B14-4B89-AC07-93B0EE8150D8}" destId="{183A2325-1DE1-4DD1-BDBE-32C3662FA10D}" srcOrd="0" destOrd="0" presId="urn:microsoft.com/office/officeart/2005/8/layout/radial4"/>
    <dgm:cxn modelId="{1EC64C85-0927-4676-B0CE-1A171F14A387}" srcId="{64FCCBA9-9B14-4B89-AC07-93B0EE8150D8}" destId="{94768F9C-A5BD-4226-A42E-1EAF856B450F}" srcOrd="0" destOrd="0" parTransId="{EEAF5843-2092-4844-A714-4D00FE9D7589}" sibTransId="{8AA81BAF-8E9D-4357-9FF9-0D2D7D8DC174}"/>
    <dgm:cxn modelId="{605294A6-7D52-4920-82AE-D3FD1C722FF8}" srcId="{94768F9C-A5BD-4226-A42E-1EAF856B450F}" destId="{EED74E90-862F-44AC-9E5C-37A6F824CE1C}" srcOrd="0" destOrd="0" parTransId="{F958D332-66C6-407A-AFDF-7721202DA205}" sibTransId="{807EDFC3-01D1-4D7A-877A-E9FF6F7B7863}"/>
    <dgm:cxn modelId="{F70EC2BA-F524-42EB-9BB3-954D493F7363}" type="presOf" srcId="{9A73DF36-17D0-4540-8238-B7F4D229E3D6}" destId="{26A24FBA-AC71-4E53-99A2-E3EAB772AA51}" srcOrd="0" destOrd="0" presId="urn:microsoft.com/office/officeart/2005/8/layout/radial4"/>
    <dgm:cxn modelId="{B27FF6C8-7C98-4CC0-8FE2-9F6C68DB5EB6}" type="presOf" srcId="{9BBCF94E-856B-4F47-853A-50D8FDE6E2B5}" destId="{A00C25C3-D2C1-4A01-85B3-30928DA49D97}" srcOrd="0" destOrd="0" presId="urn:microsoft.com/office/officeart/2005/8/layout/radial4"/>
    <dgm:cxn modelId="{6E0ECFCC-818D-4F62-B6B6-CB05D386F094}" type="presOf" srcId="{7FF1E2D5-2A50-48A0-B347-FBF3479BE3EF}" destId="{E18C6B20-9D5F-4D61-9DF0-F020B732389C}" srcOrd="0" destOrd="0" presId="urn:microsoft.com/office/officeart/2005/8/layout/radial4"/>
    <dgm:cxn modelId="{14742DD2-3A3C-4EC3-A292-D526F157C04A}" srcId="{94768F9C-A5BD-4226-A42E-1EAF856B450F}" destId="{9A73DF36-17D0-4540-8238-B7F4D229E3D6}" srcOrd="1" destOrd="0" parTransId="{9BBCF94E-856B-4F47-853A-50D8FDE6E2B5}" sibTransId="{A0144DE4-D7E7-46A7-AC24-5D3FD32D09B4}"/>
    <dgm:cxn modelId="{ABD953D5-7A4E-4819-BBBA-6041BEB0A189}" type="presParOf" srcId="{183A2325-1DE1-4DD1-BDBE-32C3662FA10D}" destId="{6387638F-044F-4A78-B05C-4CAC8950AB6C}" srcOrd="0" destOrd="0" presId="urn:microsoft.com/office/officeart/2005/8/layout/radial4"/>
    <dgm:cxn modelId="{2E304CCA-1EEB-4E87-9A52-C1A8F68498D1}" type="presParOf" srcId="{183A2325-1DE1-4DD1-BDBE-32C3662FA10D}" destId="{1CB102C6-4439-4A05-862C-AC361FE873B9}" srcOrd="1" destOrd="0" presId="urn:microsoft.com/office/officeart/2005/8/layout/radial4"/>
    <dgm:cxn modelId="{D1FD2865-77F2-48CA-A452-E872F42C06A7}" type="presParOf" srcId="{183A2325-1DE1-4DD1-BDBE-32C3662FA10D}" destId="{8BDF2FC4-0F81-497B-951A-C32552521612}" srcOrd="2" destOrd="0" presId="urn:microsoft.com/office/officeart/2005/8/layout/radial4"/>
    <dgm:cxn modelId="{64E94C14-C91E-4762-8F64-5F6C7C3F3D01}" type="presParOf" srcId="{183A2325-1DE1-4DD1-BDBE-32C3662FA10D}" destId="{A00C25C3-D2C1-4A01-85B3-30928DA49D97}" srcOrd="3" destOrd="0" presId="urn:microsoft.com/office/officeart/2005/8/layout/radial4"/>
    <dgm:cxn modelId="{47675A80-A5CC-48EB-9E66-DAD030FF42E3}" type="presParOf" srcId="{183A2325-1DE1-4DD1-BDBE-32C3662FA10D}" destId="{26A24FBA-AC71-4E53-99A2-E3EAB772AA51}" srcOrd="4" destOrd="0" presId="urn:microsoft.com/office/officeart/2005/8/layout/radial4"/>
    <dgm:cxn modelId="{A2CB70BE-4B30-4555-BE49-0A5CCE9659DA}" type="presParOf" srcId="{183A2325-1DE1-4DD1-BDBE-32C3662FA10D}" destId="{A36DDCB6-3219-4CF3-845C-1415ADD82BF5}" srcOrd="5" destOrd="0" presId="urn:microsoft.com/office/officeart/2005/8/layout/radial4"/>
    <dgm:cxn modelId="{B56FAEBB-6BCC-4320-A5E6-EF61536E9D07}" type="presParOf" srcId="{183A2325-1DE1-4DD1-BDBE-32C3662FA10D}" destId="{E18C6B20-9D5F-4D61-9DF0-F020B732389C}" srcOrd="6"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7F32651-1F4B-47F2-BC6D-32C2670A349F}" type="doc">
      <dgm:prSet loTypeId="urn:microsoft.com/office/officeart/2008/layout/VerticalAccentList" loCatId="list" qsTypeId="urn:microsoft.com/office/officeart/2005/8/quickstyle/simple1" qsCatId="simple" csTypeId="urn:microsoft.com/office/officeart/2005/8/colors/colorful1" csCatId="colorful" phldr="1"/>
      <dgm:spPr/>
      <dgm:t>
        <a:bodyPr/>
        <a:lstStyle/>
        <a:p>
          <a:endParaRPr lang="en-US"/>
        </a:p>
      </dgm:t>
    </dgm:pt>
    <dgm:pt modelId="{68E45219-FC3A-4928-AE89-54BC34CC9DFC}">
      <dgm:prSet phldrT="[Text]"/>
      <dgm:spPr/>
      <dgm:t>
        <a:bodyPr/>
        <a:lstStyle/>
        <a:p>
          <a:r>
            <a:rPr lang="en-US" b="1" u="none" dirty="0"/>
            <a:t>Modified Accounting Equation</a:t>
          </a:r>
          <a:r>
            <a:rPr lang="en-US" u="none" dirty="0"/>
            <a:t> </a:t>
          </a:r>
        </a:p>
      </dgm:t>
    </dgm:pt>
    <dgm:pt modelId="{7E5937FB-934E-4984-A715-0C17B2C66184}" type="parTrans" cxnId="{0CD9487C-9359-4A96-BAB4-E88B6DC6464A}">
      <dgm:prSet/>
      <dgm:spPr/>
      <dgm:t>
        <a:bodyPr/>
        <a:lstStyle/>
        <a:p>
          <a:endParaRPr lang="en-US"/>
        </a:p>
      </dgm:t>
    </dgm:pt>
    <dgm:pt modelId="{48E61427-6FEC-41C7-A7E7-BA9A3A822C83}" type="sibTrans" cxnId="{0CD9487C-9359-4A96-BAB4-E88B6DC6464A}">
      <dgm:prSet/>
      <dgm:spPr/>
      <dgm:t>
        <a:bodyPr/>
        <a:lstStyle/>
        <a:p>
          <a:endParaRPr lang="en-US"/>
        </a:p>
      </dgm:t>
    </dgm:pt>
    <dgm:pt modelId="{202311DD-553C-482F-9673-C79E2F54C09E}">
      <dgm:prSet phldrT="[Text]"/>
      <dgm:spPr/>
      <dgm:t>
        <a:bodyPr/>
        <a:lstStyle/>
        <a:p>
          <a:pPr>
            <a:buNone/>
          </a:pPr>
          <a:r>
            <a:rPr lang="en-US" b="1" dirty="0"/>
            <a:t>Assets + Deferred Outflows = </a:t>
          </a:r>
        </a:p>
        <a:p>
          <a:pPr>
            <a:buNone/>
          </a:pPr>
          <a:r>
            <a:rPr lang="en-US" b="1" dirty="0"/>
            <a:t>Liabilities + Deferred Inflows + Fund Balance/Net Position</a:t>
          </a:r>
          <a:endParaRPr lang="en-US" dirty="0"/>
        </a:p>
      </dgm:t>
    </dgm:pt>
    <dgm:pt modelId="{7C9C6495-30DA-431C-9691-55A0DD6AB755}" type="parTrans" cxnId="{0025D00D-12EE-4D9D-BE79-ACFCA16EBF47}">
      <dgm:prSet/>
      <dgm:spPr/>
      <dgm:t>
        <a:bodyPr/>
        <a:lstStyle/>
        <a:p>
          <a:endParaRPr lang="en-US"/>
        </a:p>
      </dgm:t>
    </dgm:pt>
    <dgm:pt modelId="{A50B1495-C35D-4992-8734-E04A23E265C6}" type="sibTrans" cxnId="{0025D00D-12EE-4D9D-BE79-ACFCA16EBF47}">
      <dgm:prSet/>
      <dgm:spPr/>
      <dgm:t>
        <a:bodyPr/>
        <a:lstStyle/>
        <a:p>
          <a:endParaRPr lang="en-US"/>
        </a:p>
      </dgm:t>
    </dgm:pt>
    <dgm:pt modelId="{C2EBEBEE-7C10-4D7D-BC81-4B09ADF6229C}" type="pres">
      <dgm:prSet presAssocID="{E7F32651-1F4B-47F2-BC6D-32C2670A349F}" presName="Name0" presStyleCnt="0">
        <dgm:presLayoutVars>
          <dgm:chMax/>
          <dgm:chPref/>
          <dgm:dir/>
        </dgm:presLayoutVars>
      </dgm:prSet>
      <dgm:spPr/>
    </dgm:pt>
    <dgm:pt modelId="{04873849-8BC0-479C-8D83-1A10A590DF9F}" type="pres">
      <dgm:prSet presAssocID="{68E45219-FC3A-4928-AE89-54BC34CC9DFC}" presName="parenttextcomposite" presStyleCnt="0"/>
      <dgm:spPr/>
    </dgm:pt>
    <dgm:pt modelId="{4B457A9D-CB2D-4FC1-B0AE-AC4A4BED1544}" type="pres">
      <dgm:prSet presAssocID="{68E45219-FC3A-4928-AE89-54BC34CC9DFC}" presName="parenttext" presStyleLbl="revTx" presStyleIdx="0" presStyleCnt="1">
        <dgm:presLayoutVars>
          <dgm:chMax/>
          <dgm:chPref val="2"/>
          <dgm:bulletEnabled val="1"/>
        </dgm:presLayoutVars>
      </dgm:prSet>
      <dgm:spPr/>
    </dgm:pt>
    <dgm:pt modelId="{0B02AAD1-DA72-4D37-AC0C-5C452770C38E}" type="pres">
      <dgm:prSet presAssocID="{68E45219-FC3A-4928-AE89-54BC34CC9DFC}" presName="composite" presStyleCnt="0"/>
      <dgm:spPr/>
    </dgm:pt>
    <dgm:pt modelId="{E293D364-1B05-42AD-AD53-AB09C1991C8D}" type="pres">
      <dgm:prSet presAssocID="{68E45219-FC3A-4928-AE89-54BC34CC9DFC}" presName="chevron1" presStyleLbl="alignNode1" presStyleIdx="0" presStyleCnt="7"/>
      <dgm:spPr/>
    </dgm:pt>
    <dgm:pt modelId="{1970FBEE-E9D0-4223-B8CD-455D683A85A3}" type="pres">
      <dgm:prSet presAssocID="{68E45219-FC3A-4928-AE89-54BC34CC9DFC}" presName="chevron2" presStyleLbl="alignNode1" presStyleIdx="1" presStyleCnt="7"/>
      <dgm:spPr/>
    </dgm:pt>
    <dgm:pt modelId="{6E8A679F-574E-4CBC-9E13-0E0C706C52D7}" type="pres">
      <dgm:prSet presAssocID="{68E45219-FC3A-4928-AE89-54BC34CC9DFC}" presName="chevron3" presStyleLbl="alignNode1" presStyleIdx="2" presStyleCnt="7"/>
      <dgm:spPr/>
    </dgm:pt>
    <dgm:pt modelId="{E6FE2227-D6BD-4119-B95E-307360EB8B17}" type="pres">
      <dgm:prSet presAssocID="{68E45219-FC3A-4928-AE89-54BC34CC9DFC}" presName="chevron4" presStyleLbl="alignNode1" presStyleIdx="3" presStyleCnt="7"/>
      <dgm:spPr/>
    </dgm:pt>
    <dgm:pt modelId="{A8C3A03C-A588-4972-B2A6-FDD7A9FD75A1}" type="pres">
      <dgm:prSet presAssocID="{68E45219-FC3A-4928-AE89-54BC34CC9DFC}" presName="chevron5" presStyleLbl="alignNode1" presStyleIdx="4" presStyleCnt="7"/>
      <dgm:spPr/>
    </dgm:pt>
    <dgm:pt modelId="{D0E90488-F5AC-4108-A55E-D3D4A94C98A4}" type="pres">
      <dgm:prSet presAssocID="{68E45219-FC3A-4928-AE89-54BC34CC9DFC}" presName="chevron6" presStyleLbl="alignNode1" presStyleIdx="5" presStyleCnt="7"/>
      <dgm:spPr/>
    </dgm:pt>
    <dgm:pt modelId="{32A7CAB4-508F-4F4F-889B-CD599A46C946}" type="pres">
      <dgm:prSet presAssocID="{68E45219-FC3A-4928-AE89-54BC34CC9DFC}" presName="chevron7" presStyleLbl="alignNode1" presStyleIdx="6" presStyleCnt="7"/>
      <dgm:spPr/>
    </dgm:pt>
    <dgm:pt modelId="{3A1D145B-FE1F-4C30-8A94-EE7467E89A08}" type="pres">
      <dgm:prSet presAssocID="{68E45219-FC3A-4928-AE89-54BC34CC9DFC}" presName="childtext" presStyleLbl="solidFgAcc1" presStyleIdx="0" presStyleCnt="1">
        <dgm:presLayoutVars>
          <dgm:chMax/>
          <dgm:chPref val="0"/>
          <dgm:bulletEnabled val="1"/>
        </dgm:presLayoutVars>
      </dgm:prSet>
      <dgm:spPr/>
    </dgm:pt>
  </dgm:ptLst>
  <dgm:cxnLst>
    <dgm:cxn modelId="{EA1E0703-B41C-4F8F-A132-C92B8C3F5688}" type="presOf" srcId="{68E45219-FC3A-4928-AE89-54BC34CC9DFC}" destId="{4B457A9D-CB2D-4FC1-B0AE-AC4A4BED1544}" srcOrd="0" destOrd="0" presId="urn:microsoft.com/office/officeart/2008/layout/VerticalAccentList"/>
    <dgm:cxn modelId="{0025D00D-12EE-4D9D-BE79-ACFCA16EBF47}" srcId="{68E45219-FC3A-4928-AE89-54BC34CC9DFC}" destId="{202311DD-553C-482F-9673-C79E2F54C09E}" srcOrd="0" destOrd="0" parTransId="{7C9C6495-30DA-431C-9691-55A0DD6AB755}" sibTransId="{A50B1495-C35D-4992-8734-E04A23E265C6}"/>
    <dgm:cxn modelId="{0CD9487C-9359-4A96-BAB4-E88B6DC6464A}" srcId="{E7F32651-1F4B-47F2-BC6D-32C2670A349F}" destId="{68E45219-FC3A-4928-AE89-54BC34CC9DFC}" srcOrd="0" destOrd="0" parTransId="{7E5937FB-934E-4984-A715-0C17B2C66184}" sibTransId="{48E61427-6FEC-41C7-A7E7-BA9A3A822C83}"/>
    <dgm:cxn modelId="{0B846181-DA6F-4E1A-8D82-901EF156D5AE}" type="presOf" srcId="{E7F32651-1F4B-47F2-BC6D-32C2670A349F}" destId="{C2EBEBEE-7C10-4D7D-BC81-4B09ADF6229C}" srcOrd="0" destOrd="0" presId="urn:microsoft.com/office/officeart/2008/layout/VerticalAccentList"/>
    <dgm:cxn modelId="{82347295-991D-456D-A8BA-861399BF5D40}" type="presOf" srcId="{202311DD-553C-482F-9673-C79E2F54C09E}" destId="{3A1D145B-FE1F-4C30-8A94-EE7467E89A08}" srcOrd="0" destOrd="0" presId="urn:microsoft.com/office/officeart/2008/layout/VerticalAccentList"/>
    <dgm:cxn modelId="{33076807-A519-43E5-8B10-6A176DDF4128}" type="presParOf" srcId="{C2EBEBEE-7C10-4D7D-BC81-4B09ADF6229C}" destId="{04873849-8BC0-479C-8D83-1A10A590DF9F}" srcOrd="0" destOrd="0" presId="urn:microsoft.com/office/officeart/2008/layout/VerticalAccentList"/>
    <dgm:cxn modelId="{A41AE3E1-6BBA-435B-BD54-1C1B7E6D5D1A}" type="presParOf" srcId="{04873849-8BC0-479C-8D83-1A10A590DF9F}" destId="{4B457A9D-CB2D-4FC1-B0AE-AC4A4BED1544}" srcOrd="0" destOrd="0" presId="urn:microsoft.com/office/officeart/2008/layout/VerticalAccentList"/>
    <dgm:cxn modelId="{7B8B8FD0-A4BC-4AE9-829D-11452D5C2BD9}" type="presParOf" srcId="{C2EBEBEE-7C10-4D7D-BC81-4B09ADF6229C}" destId="{0B02AAD1-DA72-4D37-AC0C-5C452770C38E}" srcOrd="1" destOrd="0" presId="urn:microsoft.com/office/officeart/2008/layout/VerticalAccentList"/>
    <dgm:cxn modelId="{64BAE5A9-4E88-4307-A80D-B5AB3A973786}" type="presParOf" srcId="{0B02AAD1-DA72-4D37-AC0C-5C452770C38E}" destId="{E293D364-1B05-42AD-AD53-AB09C1991C8D}" srcOrd="0" destOrd="0" presId="urn:microsoft.com/office/officeart/2008/layout/VerticalAccentList"/>
    <dgm:cxn modelId="{C2B1628C-7C5F-4611-9BD8-369849927978}" type="presParOf" srcId="{0B02AAD1-DA72-4D37-AC0C-5C452770C38E}" destId="{1970FBEE-E9D0-4223-B8CD-455D683A85A3}" srcOrd="1" destOrd="0" presId="urn:microsoft.com/office/officeart/2008/layout/VerticalAccentList"/>
    <dgm:cxn modelId="{30105AFD-DEEE-49C4-8C2E-30FFF8A2859F}" type="presParOf" srcId="{0B02AAD1-DA72-4D37-AC0C-5C452770C38E}" destId="{6E8A679F-574E-4CBC-9E13-0E0C706C52D7}" srcOrd="2" destOrd="0" presId="urn:microsoft.com/office/officeart/2008/layout/VerticalAccentList"/>
    <dgm:cxn modelId="{1843608B-F9AB-410E-BCF0-F63F9DB3942D}" type="presParOf" srcId="{0B02AAD1-DA72-4D37-AC0C-5C452770C38E}" destId="{E6FE2227-D6BD-4119-B95E-307360EB8B17}" srcOrd="3" destOrd="0" presId="urn:microsoft.com/office/officeart/2008/layout/VerticalAccentList"/>
    <dgm:cxn modelId="{FE9888DB-20FA-4A43-8257-B1A00C4C3949}" type="presParOf" srcId="{0B02AAD1-DA72-4D37-AC0C-5C452770C38E}" destId="{A8C3A03C-A588-4972-B2A6-FDD7A9FD75A1}" srcOrd="4" destOrd="0" presId="urn:microsoft.com/office/officeart/2008/layout/VerticalAccentList"/>
    <dgm:cxn modelId="{662E4324-7CB0-428D-A656-BBFD482D9D8C}" type="presParOf" srcId="{0B02AAD1-DA72-4D37-AC0C-5C452770C38E}" destId="{D0E90488-F5AC-4108-A55E-D3D4A94C98A4}" srcOrd="5" destOrd="0" presId="urn:microsoft.com/office/officeart/2008/layout/VerticalAccentList"/>
    <dgm:cxn modelId="{42BCA34A-8FBF-4513-9B0A-EDC29918E587}" type="presParOf" srcId="{0B02AAD1-DA72-4D37-AC0C-5C452770C38E}" destId="{32A7CAB4-508F-4F4F-889B-CD599A46C946}" srcOrd="6" destOrd="0" presId="urn:microsoft.com/office/officeart/2008/layout/VerticalAccentList"/>
    <dgm:cxn modelId="{5F08E2D4-9AAD-4C41-A42E-A5208C4A26A6}" type="presParOf" srcId="{0B02AAD1-DA72-4D37-AC0C-5C452770C38E}" destId="{3A1D145B-FE1F-4C30-8A94-EE7467E89A08}" srcOrd="7" destOrd="0" presId="urn:microsoft.com/office/officeart/2008/layout/VerticalAccent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AA71E0-F2C7-4F6A-A0C6-83E39B2C39B5}">
      <dsp:nvSpPr>
        <dsp:cNvPr id="0" name=""/>
        <dsp:cNvSpPr/>
      </dsp:nvSpPr>
      <dsp:spPr>
        <a:xfrm>
          <a:off x="2220533" y="-107241"/>
          <a:ext cx="7102986" cy="7102986"/>
        </a:xfrm>
        <a:prstGeom prst="circularArrow">
          <a:avLst>
            <a:gd name="adj1" fmla="val 5544"/>
            <a:gd name="adj2" fmla="val 330680"/>
            <a:gd name="adj3" fmla="val 14919707"/>
            <a:gd name="adj4" fmla="val 16722094"/>
            <a:gd name="adj5" fmla="val 5757"/>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122B888-116A-48C9-96F2-649C36F32D12}">
      <dsp:nvSpPr>
        <dsp:cNvPr id="0" name=""/>
        <dsp:cNvSpPr/>
      </dsp:nvSpPr>
      <dsp:spPr>
        <a:xfrm>
          <a:off x="4988519" y="1339"/>
          <a:ext cx="1567015" cy="783507"/>
        </a:xfrm>
        <a:prstGeom prst="homePlate">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i="1" kern="1200" dirty="0"/>
            <a:t>Collect and analyze data from transactions and events</a:t>
          </a:r>
          <a:endParaRPr lang="en-US" sz="1200" kern="1200" dirty="0"/>
        </a:p>
      </dsp:txBody>
      <dsp:txXfrm>
        <a:off x="4988519" y="1339"/>
        <a:ext cx="1371138" cy="783507"/>
      </dsp:txXfrm>
    </dsp:sp>
    <dsp:sp modelId="{B5F187D0-E58F-4D50-BFD6-AD373EDE7F89}">
      <dsp:nvSpPr>
        <dsp:cNvPr id="0" name=""/>
        <dsp:cNvSpPr/>
      </dsp:nvSpPr>
      <dsp:spPr>
        <a:xfrm>
          <a:off x="6626116" y="482181"/>
          <a:ext cx="1567015" cy="783507"/>
        </a:xfrm>
        <a:prstGeom prst="roundRect">
          <a:avLst/>
        </a:prstGeom>
        <a:solidFill>
          <a:schemeClr val="accent5">
            <a:hueOff val="-1215215"/>
            <a:satOff val="-83"/>
            <a:lumOff val="196"/>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t>Determine which account codes to reflect the events that occurred</a:t>
          </a:r>
        </a:p>
      </dsp:txBody>
      <dsp:txXfrm>
        <a:off x="6664364" y="520429"/>
        <a:ext cx="1490519" cy="707011"/>
      </dsp:txXfrm>
    </dsp:sp>
    <dsp:sp modelId="{DA65FE9A-21E4-4822-A9CD-2E4190313190}">
      <dsp:nvSpPr>
        <dsp:cNvPr id="0" name=""/>
        <dsp:cNvSpPr/>
      </dsp:nvSpPr>
      <dsp:spPr>
        <a:xfrm>
          <a:off x="7743787" y="1772042"/>
          <a:ext cx="1567015" cy="783507"/>
        </a:xfrm>
        <a:prstGeom prst="roundRect">
          <a:avLst/>
        </a:prstGeom>
        <a:solidFill>
          <a:schemeClr val="accent5">
            <a:hueOff val="-2430430"/>
            <a:satOff val="-165"/>
            <a:lumOff val="392"/>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t>Assess each </a:t>
          </a:r>
          <a:br>
            <a:rPr lang="en-US" sz="1100" kern="1200" dirty="0"/>
          </a:br>
          <a:r>
            <a:rPr lang="en-US" sz="1100" kern="1200" dirty="0"/>
            <a:t>debit and credit</a:t>
          </a:r>
        </a:p>
      </dsp:txBody>
      <dsp:txXfrm>
        <a:off x="7782035" y="1810290"/>
        <a:ext cx="1490519" cy="707011"/>
      </dsp:txXfrm>
    </dsp:sp>
    <dsp:sp modelId="{BA830677-6931-4D51-AC82-947FD1C5633C}">
      <dsp:nvSpPr>
        <dsp:cNvPr id="0" name=""/>
        <dsp:cNvSpPr/>
      </dsp:nvSpPr>
      <dsp:spPr>
        <a:xfrm>
          <a:off x="7986680" y="3461401"/>
          <a:ext cx="1567015" cy="783507"/>
        </a:xfrm>
        <a:prstGeom prst="roundRect">
          <a:avLst/>
        </a:prstGeom>
        <a:solidFill>
          <a:schemeClr val="accent5">
            <a:hueOff val="-3645645"/>
            <a:satOff val="-248"/>
            <a:lumOff val="588"/>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0" i="1" kern="1200" dirty="0"/>
            <a:t>Journalize transactions and post to the GL</a:t>
          </a:r>
          <a:endParaRPr lang="en-US" sz="1200" kern="1200" dirty="0"/>
        </a:p>
      </dsp:txBody>
      <dsp:txXfrm>
        <a:off x="8024928" y="3499649"/>
        <a:ext cx="1490519" cy="707011"/>
      </dsp:txXfrm>
    </dsp:sp>
    <dsp:sp modelId="{C1EB083A-4E30-4794-A40F-E12AC06FEFA0}">
      <dsp:nvSpPr>
        <dsp:cNvPr id="0" name=""/>
        <dsp:cNvSpPr/>
      </dsp:nvSpPr>
      <dsp:spPr>
        <a:xfrm>
          <a:off x="7277679" y="5013899"/>
          <a:ext cx="1567015" cy="783507"/>
        </a:xfrm>
        <a:prstGeom prst="roundRect">
          <a:avLst/>
        </a:prstGeom>
        <a:solidFill>
          <a:schemeClr val="accent5">
            <a:hueOff val="-4860860"/>
            <a:satOff val="-330"/>
            <a:lumOff val="784"/>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Reconcile accounts</a:t>
          </a:r>
        </a:p>
      </dsp:txBody>
      <dsp:txXfrm>
        <a:off x="7315927" y="5052147"/>
        <a:ext cx="1490519" cy="707011"/>
      </dsp:txXfrm>
    </dsp:sp>
    <dsp:sp modelId="{1EE1D63A-BE46-49D5-9D7C-5B656BBB8F9D}">
      <dsp:nvSpPr>
        <dsp:cNvPr id="0" name=""/>
        <dsp:cNvSpPr/>
      </dsp:nvSpPr>
      <dsp:spPr>
        <a:xfrm>
          <a:off x="5841885" y="5936628"/>
          <a:ext cx="1567015" cy="783507"/>
        </a:xfrm>
        <a:prstGeom prst="roundRect">
          <a:avLst/>
        </a:prstGeom>
        <a:solidFill>
          <a:schemeClr val="accent5">
            <a:hueOff val="-6076075"/>
            <a:satOff val="-413"/>
            <a:lumOff val="98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0" i="1" kern="1200" dirty="0"/>
            <a:t>Prepare an unadjusted trial balance</a:t>
          </a:r>
          <a:endParaRPr lang="en-US" sz="1600" kern="1200" dirty="0"/>
        </a:p>
      </dsp:txBody>
      <dsp:txXfrm>
        <a:off x="5880133" y="5974876"/>
        <a:ext cx="1490519" cy="707011"/>
      </dsp:txXfrm>
    </dsp:sp>
    <dsp:sp modelId="{D836B963-6A02-4897-8EB7-E0A5CCA0AB30}">
      <dsp:nvSpPr>
        <dsp:cNvPr id="0" name=""/>
        <dsp:cNvSpPr/>
      </dsp:nvSpPr>
      <dsp:spPr>
        <a:xfrm>
          <a:off x="4135153" y="5936628"/>
          <a:ext cx="1567015" cy="783507"/>
        </a:xfrm>
        <a:prstGeom prst="roundRect">
          <a:avLst/>
        </a:prstGeom>
        <a:solidFill>
          <a:schemeClr val="accent5">
            <a:hueOff val="-7291290"/>
            <a:satOff val="-496"/>
            <a:lumOff val="117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0" i="1" kern="1200" dirty="0"/>
            <a:t>Prepare adjustments</a:t>
          </a:r>
          <a:endParaRPr lang="en-US" sz="1600" kern="1200" dirty="0"/>
        </a:p>
      </dsp:txBody>
      <dsp:txXfrm>
        <a:off x="4173401" y="5974876"/>
        <a:ext cx="1490519" cy="707011"/>
      </dsp:txXfrm>
    </dsp:sp>
    <dsp:sp modelId="{09A7E8DF-9EB4-4888-B7F0-D38F9038F7A4}">
      <dsp:nvSpPr>
        <dsp:cNvPr id="0" name=""/>
        <dsp:cNvSpPr/>
      </dsp:nvSpPr>
      <dsp:spPr>
        <a:xfrm>
          <a:off x="2699359" y="5013899"/>
          <a:ext cx="1567015" cy="783507"/>
        </a:xfrm>
        <a:prstGeom prst="roundRect">
          <a:avLst/>
        </a:prstGeom>
        <a:solidFill>
          <a:schemeClr val="accent5">
            <a:hueOff val="-8506504"/>
            <a:satOff val="-578"/>
            <a:lumOff val="1373"/>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0" i="1" kern="1200" dirty="0"/>
            <a:t>Prepare an adjusted trial balance</a:t>
          </a:r>
          <a:endParaRPr lang="en-US" sz="1600" kern="1200" dirty="0"/>
        </a:p>
      </dsp:txBody>
      <dsp:txXfrm>
        <a:off x="2737607" y="5052147"/>
        <a:ext cx="1490519" cy="707011"/>
      </dsp:txXfrm>
    </dsp:sp>
    <dsp:sp modelId="{F0813141-C822-4416-A397-F7D8B4BF1188}">
      <dsp:nvSpPr>
        <dsp:cNvPr id="0" name=""/>
        <dsp:cNvSpPr/>
      </dsp:nvSpPr>
      <dsp:spPr>
        <a:xfrm>
          <a:off x="1990357" y="3461401"/>
          <a:ext cx="1567015" cy="783507"/>
        </a:xfrm>
        <a:prstGeom prst="roundRect">
          <a:avLst/>
        </a:prstGeom>
        <a:solidFill>
          <a:schemeClr val="accent5">
            <a:hueOff val="-9721720"/>
            <a:satOff val="-661"/>
            <a:lumOff val="156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0" i="1" kern="1200" dirty="0"/>
            <a:t>Prepare financial statements</a:t>
          </a:r>
          <a:endParaRPr lang="en-US" sz="1600" kern="1200" dirty="0"/>
        </a:p>
      </dsp:txBody>
      <dsp:txXfrm>
        <a:off x="2028605" y="3499649"/>
        <a:ext cx="1490519" cy="707011"/>
      </dsp:txXfrm>
    </dsp:sp>
    <dsp:sp modelId="{BA2334A1-A5C1-4695-AB81-7317A00F7F1F}">
      <dsp:nvSpPr>
        <dsp:cNvPr id="0" name=""/>
        <dsp:cNvSpPr/>
      </dsp:nvSpPr>
      <dsp:spPr>
        <a:xfrm>
          <a:off x="2233251" y="1772042"/>
          <a:ext cx="1567015" cy="783507"/>
        </a:xfrm>
        <a:prstGeom prst="roundRect">
          <a:avLst/>
        </a:prstGeom>
        <a:solidFill>
          <a:schemeClr val="accent5">
            <a:hueOff val="-10936935"/>
            <a:satOff val="-743"/>
            <a:lumOff val="176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0" i="1" kern="1200" dirty="0"/>
            <a:t>Close the accounts</a:t>
          </a:r>
          <a:endParaRPr lang="en-US" sz="1600" kern="1200" dirty="0"/>
        </a:p>
      </dsp:txBody>
      <dsp:txXfrm>
        <a:off x="2271499" y="1810290"/>
        <a:ext cx="1490519" cy="707011"/>
      </dsp:txXfrm>
    </dsp:sp>
    <dsp:sp modelId="{232F4649-9901-480A-AE92-CF332AAF5622}">
      <dsp:nvSpPr>
        <dsp:cNvPr id="0" name=""/>
        <dsp:cNvSpPr/>
      </dsp:nvSpPr>
      <dsp:spPr>
        <a:xfrm>
          <a:off x="3350922" y="482181"/>
          <a:ext cx="1567015" cy="783507"/>
        </a:xfrm>
        <a:prstGeom prst="roundRect">
          <a:avLst/>
        </a:prstGeom>
        <a:solidFill>
          <a:schemeClr val="accent5">
            <a:hueOff val="-12152150"/>
            <a:satOff val="-826"/>
            <a:lumOff val="196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0" i="1" kern="1200" dirty="0"/>
            <a:t>Prepare a post-closing trial balance</a:t>
          </a:r>
          <a:endParaRPr lang="en-US" sz="1600" kern="1200" dirty="0"/>
        </a:p>
      </dsp:txBody>
      <dsp:txXfrm>
        <a:off x="3389170" y="520429"/>
        <a:ext cx="1490519" cy="70701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960529-B80F-4E89-A512-6AB1DD65BC1A}">
      <dsp:nvSpPr>
        <dsp:cNvPr id="0" name=""/>
        <dsp:cNvSpPr/>
      </dsp:nvSpPr>
      <dsp:spPr>
        <a:xfrm>
          <a:off x="3771" y="104748"/>
          <a:ext cx="3677602" cy="432000"/>
        </a:xfrm>
        <a:prstGeom prst="rect">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en-US" sz="1500" kern="1200" dirty="0"/>
            <a:t>Cash Basis</a:t>
          </a:r>
        </a:p>
      </dsp:txBody>
      <dsp:txXfrm>
        <a:off x="3771" y="104748"/>
        <a:ext cx="3677602" cy="432000"/>
      </dsp:txXfrm>
    </dsp:sp>
    <dsp:sp modelId="{7C77365F-E979-4CDE-B428-DC6D2859AFAB}">
      <dsp:nvSpPr>
        <dsp:cNvPr id="0" name=""/>
        <dsp:cNvSpPr/>
      </dsp:nvSpPr>
      <dsp:spPr>
        <a:xfrm>
          <a:off x="3771" y="536748"/>
          <a:ext cx="3677602" cy="3103203"/>
        </a:xfrm>
        <a:prstGeom prst="rect">
          <a:avLst/>
        </a:prstGeom>
        <a:solidFill>
          <a:schemeClr val="accent4">
            <a:tint val="40000"/>
            <a:alpha val="90000"/>
            <a:hueOff val="0"/>
            <a:satOff val="0"/>
            <a:lumOff val="0"/>
            <a:alphaOff val="0"/>
          </a:schemeClr>
        </a:solidFill>
        <a:ln w="1905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har char="•"/>
          </a:pPr>
          <a:r>
            <a:rPr lang="en-US" sz="1500" kern="1200" dirty="0"/>
            <a:t>Record revenues and expenses in the period cash is received or paid.</a:t>
          </a:r>
        </a:p>
        <a:p>
          <a:pPr marL="114300" lvl="1" indent="-114300" algn="l" defTabSz="666750">
            <a:lnSpc>
              <a:spcPct val="90000"/>
            </a:lnSpc>
            <a:spcBef>
              <a:spcPct val="0"/>
            </a:spcBef>
            <a:spcAft>
              <a:spcPct val="15000"/>
            </a:spcAft>
            <a:buChar char="•"/>
          </a:pPr>
          <a:r>
            <a:rPr lang="en-US" sz="1500" kern="1200" dirty="0"/>
            <a:t>Even if you provide services and have “earned” revenue, you don’t record it until you receive cash. </a:t>
          </a:r>
        </a:p>
      </dsp:txBody>
      <dsp:txXfrm>
        <a:off x="3771" y="536748"/>
        <a:ext cx="3677602" cy="3103203"/>
      </dsp:txXfrm>
    </dsp:sp>
    <dsp:sp modelId="{6EDE9F89-8CB0-448A-8761-664C8EA4856D}">
      <dsp:nvSpPr>
        <dsp:cNvPr id="0" name=""/>
        <dsp:cNvSpPr/>
      </dsp:nvSpPr>
      <dsp:spPr>
        <a:xfrm>
          <a:off x="4196238" y="104748"/>
          <a:ext cx="3677602" cy="432000"/>
        </a:xfrm>
        <a:prstGeom prst="rect">
          <a:avLst/>
        </a:prstGeom>
        <a:solidFill>
          <a:schemeClr val="accent4">
            <a:hueOff val="3299968"/>
            <a:satOff val="-14601"/>
            <a:lumOff val="-2452"/>
            <a:alphaOff val="0"/>
          </a:schemeClr>
        </a:solidFill>
        <a:ln w="19050" cap="flat" cmpd="sng" algn="ctr">
          <a:solidFill>
            <a:schemeClr val="accent4">
              <a:hueOff val="3299968"/>
              <a:satOff val="-14601"/>
              <a:lumOff val="-245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en-US" sz="1500" kern="1200" dirty="0"/>
            <a:t>Accrual Basis</a:t>
          </a:r>
        </a:p>
      </dsp:txBody>
      <dsp:txXfrm>
        <a:off x="4196238" y="104748"/>
        <a:ext cx="3677602" cy="432000"/>
      </dsp:txXfrm>
    </dsp:sp>
    <dsp:sp modelId="{E8E10E67-266C-42D7-A373-FEA2F8722D93}">
      <dsp:nvSpPr>
        <dsp:cNvPr id="0" name=""/>
        <dsp:cNvSpPr/>
      </dsp:nvSpPr>
      <dsp:spPr>
        <a:xfrm>
          <a:off x="4196238" y="536748"/>
          <a:ext cx="3677602" cy="3103203"/>
        </a:xfrm>
        <a:prstGeom prst="rect">
          <a:avLst/>
        </a:prstGeom>
        <a:solidFill>
          <a:schemeClr val="accent4">
            <a:tint val="40000"/>
            <a:alpha val="90000"/>
            <a:hueOff val="3079768"/>
            <a:satOff val="-15334"/>
            <a:lumOff val="-1455"/>
            <a:alphaOff val="0"/>
          </a:schemeClr>
        </a:solidFill>
        <a:ln w="19050" cap="flat" cmpd="sng" algn="ctr">
          <a:solidFill>
            <a:schemeClr val="accent4">
              <a:tint val="40000"/>
              <a:alpha val="90000"/>
              <a:hueOff val="3079768"/>
              <a:satOff val="-15334"/>
              <a:lumOff val="-145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har char="•"/>
          </a:pPr>
          <a:r>
            <a:rPr lang="en-US" sz="1500" kern="1200" dirty="0"/>
            <a:t>Record revenues in the period in which they become earned, whether received or not. </a:t>
          </a:r>
        </a:p>
        <a:p>
          <a:pPr marL="228600" lvl="2" indent="-114300" algn="l" defTabSz="666750">
            <a:lnSpc>
              <a:spcPct val="90000"/>
            </a:lnSpc>
            <a:spcBef>
              <a:spcPct val="0"/>
            </a:spcBef>
            <a:spcAft>
              <a:spcPct val="15000"/>
            </a:spcAft>
            <a:buChar char="•"/>
          </a:pPr>
          <a:r>
            <a:rPr lang="en-US" sz="1500" kern="1200" dirty="0"/>
            <a:t>You provide services on credit, so you recognize revenue even if cash hasn’t been received. </a:t>
          </a:r>
        </a:p>
        <a:p>
          <a:pPr marL="114300" lvl="1" indent="-114300" algn="l" defTabSz="666750">
            <a:lnSpc>
              <a:spcPct val="90000"/>
            </a:lnSpc>
            <a:spcBef>
              <a:spcPct val="0"/>
            </a:spcBef>
            <a:spcAft>
              <a:spcPct val="15000"/>
            </a:spcAft>
            <a:buChar char="•"/>
          </a:pPr>
          <a:r>
            <a:rPr lang="en-US" sz="1500" kern="1200" dirty="0"/>
            <a:t>Expenses are recognized in the period in which the goods or services are </a:t>
          </a:r>
          <a:r>
            <a:rPr lang="en-US" sz="1500" b="1" kern="1200" dirty="0"/>
            <a:t>received</a:t>
          </a:r>
          <a:r>
            <a:rPr lang="en-US" sz="1500" kern="1200" dirty="0"/>
            <a:t> or consumed.</a:t>
          </a:r>
        </a:p>
        <a:p>
          <a:pPr marL="228600" lvl="2" indent="-114300" algn="l" defTabSz="666750">
            <a:lnSpc>
              <a:spcPct val="90000"/>
            </a:lnSpc>
            <a:spcBef>
              <a:spcPct val="0"/>
            </a:spcBef>
            <a:spcAft>
              <a:spcPct val="15000"/>
            </a:spcAft>
            <a:buChar char="•"/>
          </a:pPr>
          <a:r>
            <a:rPr lang="en-US" sz="1500" kern="1200" dirty="0"/>
            <a:t>You </a:t>
          </a:r>
          <a:r>
            <a:rPr lang="en-US" sz="1500" b="1" kern="1200" dirty="0"/>
            <a:t>receive</a:t>
          </a:r>
          <a:r>
            <a:rPr lang="en-US" sz="1500" kern="1200" dirty="0"/>
            <a:t> goods or services, so you record the expense even though you haven’t paid cash. </a:t>
          </a:r>
        </a:p>
      </dsp:txBody>
      <dsp:txXfrm>
        <a:off x="4196238" y="536748"/>
        <a:ext cx="3677602" cy="3103203"/>
      </dsp:txXfrm>
    </dsp:sp>
    <dsp:sp modelId="{BB851E05-D8B8-4E56-AB8A-F2CE351231C2}">
      <dsp:nvSpPr>
        <dsp:cNvPr id="0" name=""/>
        <dsp:cNvSpPr/>
      </dsp:nvSpPr>
      <dsp:spPr>
        <a:xfrm>
          <a:off x="8388705" y="104748"/>
          <a:ext cx="3677602" cy="432000"/>
        </a:xfrm>
        <a:prstGeom prst="rect">
          <a:avLst/>
        </a:prstGeom>
        <a:solidFill>
          <a:schemeClr val="accent4">
            <a:hueOff val="6599937"/>
            <a:satOff val="-29202"/>
            <a:lumOff val="-4903"/>
            <a:alphaOff val="0"/>
          </a:schemeClr>
        </a:solidFill>
        <a:ln w="19050" cap="flat" cmpd="sng" algn="ctr">
          <a:solidFill>
            <a:schemeClr val="accent4">
              <a:hueOff val="6599937"/>
              <a:satOff val="-29202"/>
              <a:lumOff val="-490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en-US" sz="1500" kern="1200" dirty="0">
              <a:solidFill>
                <a:schemeClr val="bg1"/>
              </a:solidFill>
              <a:hlinkClick xmlns:r="http://schemas.openxmlformats.org/officeDocument/2006/relationships" r:id="rId1">
                <a:extLst>
                  <a:ext uri="{A12FA001-AC4F-418D-AE19-62706E023703}">
                    <ahyp:hlinkClr xmlns:ahyp="http://schemas.microsoft.com/office/drawing/2018/hyperlinkcolor" val="tx"/>
                  </a:ext>
                </a:extLst>
              </a:hlinkClick>
            </a:rPr>
            <a:t>Modified Accrual Basis</a:t>
          </a:r>
          <a:endParaRPr lang="en-US" sz="1500" kern="1200" dirty="0">
            <a:solidFill>
              <a:schemeClr val="bg1"/>
            </a:solidFill>
          </a:endParaRPr>
        </a:p>
      </dsp:txBody>
      <dsp:txXfrm>
        <a:off x="8388705" y="104748"/>
        <a:ext cx="3677602" cy="432000"/>
      </dsp:txXfrm>
    </dsp:sp>
    <dsp:sp modelId="{6D56B8FF-26C6-49FC-B94B-5238C9326E5D}">
      <dsp:nvSpPr>
        <dsp:cNvPr id="0" name=""/>
        <dsp:cNvSpPr/>
      </dsp:nvSpPr>
      <dsp:spPr>
        <a:xfrm>
          <a:off x="8388705" y="536748"/>
          <a:ext cx="3677602" cy="3103203"/>
        </a:xfrm>
        <a:prstGeom prst="rect">
          <a:avLst/>
        </a:prstGeom>
        <a:solidFill>
          <a:schemeClr val="accent4">
            <a:tint val="40000"/>
            <a:alpha val="90000"/>
            <a:hueOff val="6159535"/>
            <a:satOff val="-30669"/>
            <a:lumOff val="-2910"/>
            <a:alphaOff val="0"/>
          </a:schemeClr>
        </a:solidFill>
        <a:ln w="19050" cap="flat" cmpd="sng" algn="ctr">
          <a:solidFill>
            <a:schemeClr val="accent4">
              <a:tint val="40000"/>
              <a:alpha val="90000"/>
              <a:hueOff val="6159535"/>
              <a:satOff val="-30669"/>
              <a:lumOff val="-291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har char="•"/>
          </a:pPr>
          <a:r>
            <a:rPr lang="en-US" sz="1500" kern="1200" dirty="0"/>
            <a:t>Used primarily by </a:t>
          </a:r>
          <a:r>
            <a:rPr lang="en-US" sz="1500" b="1" kern="1200" dirty="0"/>
            <a:t>Governmental </a:t>
          </a:r>
          <a:r>
            <a:rPr lang="en-US" sz="1500" b="1" i="1" kern="1200" dirty="0"/>
            <a:t>Funds</a:t>
          </a:r>
          <a:endParaRPr lang="en-US" sz="1500" i="1" kern="1200" dirty="0"/>
        </a:p>
        <a:p>
          <a:pPr marL="114300" lvl="1" indent="-114300" algn="l" defTabSz="666750">
            <a:lnSpc>
              <a:spcPct val="90000"/>
            </a:lnSpc>
            <a:spcBef>
              <a:spcPct val="0"/>
            </a:spcBef>
            <a:spcAft>
              <a:spcPct val="15000"/>
            </a:spcAft>
            <a:buChar char="•"/>
          </a:pPr>
          <a:r>
            <a:rPr lang="en-US" sz="1500" kern="1200" dirty="0"/>
            <a:t>Expenditures are generally recorded in the same way as accrual accounting, when incurred, regardless of cash. Some exceptions to this rule. </a:t>
          </a:r>
        </a:p>
        <a:p>
          <a:pPr marL="114300" lvl="1" indent="-114300" algn="l" defTabSz="666750">
            <a:lnSpc>
              <a:spcPct val="90000"/>
            </a:lnSpc>
            <a:spcBef>
              <a:spcPct val="0"/>
            </a:spcBef>
            <a:spcAft>
              <a:spcPct val="15000"/>
            </a:spcAft>
            <a:buChar char="•"/>
          </a:pPr>
          <a:r>
            <a:rPr lang="en-US" sz="1500" kern="1200" dirty="0"/>
            <a:t>The timing of recognizing revenues depends on whether the event is short-term or long-term</a:t>
          </a:r>
        </a:p>
        <a:p>
          <a:pPr marL="228600" lvl="2" indent="-114300" algn="l" defTabSz="666750">
            <a:lnSpc>
              <a:spcPct val="90000"/>
            </a:lnSpc>
            <a:spcBef>
              <a:spcPct val="0"/>
            </a:spcBef>
            <a:spcAft>
              <a:spcPct val="15000"/>
            </a:spcAft>
            <a:buChar char="•"/>
          </a:pPr>
          <a:r>
            <a:rPr lang="en-US" sz="1500" kern="1200" dirty="0"/>
            <a:t>Revenues must be both measurable and available, meaning you can reasonably estimate the amount and can collect the cash within 60 days (</a:t>
          </a:r>
          <a:r>
            <a:rPr lang="en-US" sz="1500" b="1" kern="1200" dirty="0"/>
            <a:t>MAPs FIN 11.1.D.5</a:t>
          </a:r>
          <a:r>
            <a:rPr lang="en-US" sz="1500" kern="1200" dirty="0"/>
            <a:t>).</a:t>
          </a:r>
        </a:p>
      </dsp:txBody>
      <dsp:txXfrm>
        <a:off x="8388705" y="536748"/>
        <a:ext cx="3677602" cy="310320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CD12BF-B9D6-439A-92DE-3B3BC7C9B0E6}">
      <dsp:nvSpPr>
        <dsp:cNvPr id="0" name=""/>
        <dsp:cNvSpPr/>
      </dsp:nvSpPr>
      <dsp:spPr>
        <a:xfrm>
          <a:off x="13086" y="3041765"/>
          <a:ext cx="2000046" cy="1000023"/>
        </a:xfrm>
        <a:prstGeom prst="roundRect">
          <a:avLst>
            <a:gd name="adj" fmla="val 10000"/>
          </a:avLst>
        </a:prstGeom>
        <a:solidFill>
          <a:schemeClr val="accent3">
            <a:shade val="80000"/>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t>Adjusting entries have two broad types of categories:</a:t>
          </a:r>
        </a:p>
      </dsp:txBody>
      <dsp:txXfrm>
        <a:off x="42376" y="3071055"/>
        <a:ext cx="1941466" cy="941443"/>
      </dsp:txXfrm>
    </dsp:sp>
    <dsp:sp modelId="{C24A1CDA-DF86-4382-96E6-2E8F89D37542}">
      <dsp:nvSpPr>
        <dsp:cNvPr id="0" name=""/>
        <dsp:cNvSpPr/>
      </dsp:nvSpPr>
      <dsp:spPr>
        <a:xfrm rot="17699904">
          <a:off x="1466583" y="2670501"/>
          <a:ext cx="1893118" cy="26780"/>
        </a:xfrm>
        <a:custGeom>
          <a:avLst/>
          <a:gdLst/>
          <a:ahLst/>
          <a:cxnLst/>
          <a:rect l="0" t="0" r="0" b="0"/>
          <a:pathLst>
            <a:path>
              <a:moveTo>
                <a:pt x="0" y="13390"/>
              </a:moveTo>
              <a:lnTo>
                <a:pt x="1893118" y="13390"/>
              </a:lnTo>
            </a:path>
          </a:pathLst>
        </a:custGeom>
        <a:noFill/>
        <a:ln w="19050" cap="flat" cmpd="sng" algn="ctr">
          <a:solidFill>
            <a:schemeClr val="accent3">
              <a:tint val="99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en-US" sz="700" kern="1200" dirty="0"/>
        </a:p>
      </dsp:txBody>
      <dsp:txXfrm>
        <a:off x="2365814" y="2636563"/>
        <a:ext cx="94655" cy="94655"/>
      </dsp:txXfrm>
    </dsp:sp>
    <dsp:sp modelId="{928C13AD-D3BD-4E63-981D-C0B3FA73DFE7}">
      <dsp:nvSpPr>
        <dsp:cNvPr id="0" name=""/>
        <dsp:cNvSpPr/>
      </dsp:nvSpPr>
      <dsp:spPr>
        <a:xfrm>
          <a:off x="2813151" y="1325994"/>
          <a:ext cx="2000046" cy="1000023"/>
        </a:xfrm>
        <a:prstGeom prst="roundRect">
          <a:avLst>
            <a:gd name="adj" fmla="val 10000"/>
          </a:avLst>
        </a:prstGeom>
        <a:solidFill>
          <a:schemeClr val="accent3">
            <a:tint val="99000"/>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t>Prepayments / Deferrals</a:t>
          </a:r>
        </a:p>
      </dsp:txBody>
      <dsp:txXfrm>
        <a:off x="2842441" y="1355284"/>
        <a:ext cx="1941466" cy="941443"/>
      </dsp:txXfrm>
    </dsp:sp>
    <dsp:sp modelId="{C81A6D8B-1362-4F60-B8F8-B63D500FFE10}">
      <dsp:nvSpPr>
        <dsp:cNvPr id="0" name=""/>
        <dsp:cNvSpPr/>
      </dsp:nvSpPr>
      <dsp:spPr>
        <a:xfrm rot="18478646">
          <a:off x="4563157" y="1300211"/>
          <a:ext cx="1300101" cy="26780"/>
        </a:xfrm>
        <a:custGeom>
          <a:avLst/>
          <a:gdLst/>
          <a:ahLst/>
          <a:cxnLst/>
          <a:rect l="0" t="0" r="0" b="0"/>
          <a:pathLst>
            <a:path>
              <a:moveTo>
                <a:pt x="0" y="13390"/>
              </a:moveTo>
              <a:lnTo>
                <a:pt x="1300101" y="13390"/>
              </a:lnTo>
            </a:path>
          </a:pathLst>
        </a:custGeom>
        <a:noFill/>
        <a:ln w="19050" cap="flat" cmpd="sng" algn="ctr">
          <a:solidFill>
            <a:schemeClr val="accent3">
              <a:tint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en-US" sz="700" kern="1200" dirty="0"/>
        </a:p>
      </dsp:txBody>
      <dsp:txXfrm>
        <a:off x="5180705" y="1281099"/>
        <a:ext cx="65005" cy="65005"/>
      </dsp:txXfrm>
    </dsp:sp>
    <dsp:sp modelId="{BE95890D-3037-447C-9009-595539DCB02A}">
      <dsp:nvSpPr>
        <dsp:cNvPr id="0" name=""/>
        <dsp:cNvSpPr/>
      </dsp:nvSpPr>
      <dsp:spPr>
        <a:xfrm>
          <a:off x="5613217" y="4199"/>
          <a:ext cx="2000046" cy="1593997"/>
        </a:xfrm>
        <a:prstGeom prst="roundRect">
          <a:avLst>
            <a:gd name="adj" fmla="val 10000"/>
          </a:avLst>
        </a:prstGeom>
        <a:solidFill>
          <a:schemeClr val="accent3">
            <a:tint val="80000"/>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t>Prepaid expenses – to purchase an </a:t>
          </a:r>
          <a:r>
            <a:rPr lang="en-US" sz="1400" b="1" kern="1200" dirty="0"/>
            <a:t>asset</a:t>
          </a:r>
          <a:r>
            <a:rPr lang="en-US" sz="1400" kern="1200" dirty="0"/>
            <a:t> in the current period that will be recorded as an expense in future periods </a:t>
          </a:r>
        </a:p>
      </dsp:txBody>
      <dsp:txXfrm>
        <a:off x="5659904" y="50886"/>
        <a:ext cx="1906672" cy="1500623"/>
      </dsp:txXfrm>
    </dsp:sp>
    <dsp:sp modelId="{99E759B5-27D3-4CDC-A76D-72441980E609}">
      <dsp:nvSpPr>
        <dsp:cNvPr id="0" name=""/>
        <dsp:cNvSpPr/>
      </dsp:nvSpPr>
      <dsp:spPr>
        <a:xfrm rot="2847906">
          <a:off x="4621512" y="2248616"/>
          <a:ext cx="1183391" cy="26780"/>
        </a:xfrm>
        <a:custGeom>
          <a:avLst/>
          <a:gdLst/>
          <a:ahLst/>
          <a:cxnLst/>
          <a:rect l="0" t="0" r="0" b="0"/>
          <a:pathLst>
            <a:path>
              <a:moveTo>
                <a:pt x="0" y="13390"/>
              </a:moveTo>
              <a:lnTo>
                <a:pt x="1183391" y="13390"/>
              </a:lnTo>
            </a:path>
          </a:pathLst>
        </a:custGeom>
        <a:noFill/>
        <a:ln w="19050" cap="flat" cmpd="sng" algn="ctr">
          <a:solidFill>
            <a:schemeClr val="accent3">
              <a:tint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en-US" sz="700" kern="1200" dirty="0"/>
        </a:p>
      </dsp:txBody>
      <dsp:txXfrm>
        <a:off x="5183622" y="2232422"/>
        <a:ext cx="59169" cy="59169"/>
      </dsp:txXfrm>
    </dsp:sp>
    <dsp:sp modelId="{9666CF72-73AC-411E-855B-7CC381AF7EC1}">
      <dsp:nvSpPr>
        <dsp:cNvPr id="0" name=""/>
        <dsp:cNvSpPr/>
      </dsp:nvSpPr>
      <dsp:spPr>
        <a:xfrm>
          <a:off x="5613217" y="1748199"/>
          <a:ext cx="2000046" cy="1899614"/>
        </a:xfrm>
        <a:prstGeom prst="roundRect">
          <a:avLst>
            <a:gd name="adj" fmla="val 10000"/>
          </a:avLst>
        </a:prstGeom>
        <a:solidFill>
          <a:schemeClr val="accent3">
            <a:tint val="80000"/>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t>Deferred inflows (outflows) – amounts received (paid) and recognized in the current period that cannot be recorded as </a:t>
          </a:r>
          <a:r>
            <a:rPr lang="en-US" sz="1400" b="1" kern="1200" dirty="0"/>
            <a:t>revenue (expense)</a:t>
          </a:r>
          <a:r>
            <a:rPr lang="en-US" sz="1400" kern="1200" dirty="0"/>
            <a:t> until a future period.</a:t>
          </a:r>
        </a:p>
      </dsp:txBody>
      <dsp:txXfrm>
        <a:off x="5668855" y="1803837"/>
        <a:ext cx="1888770" cy="1788338"/>
      </dsp:txXfrm>
    </dsp:sp>
    <dsp:sp modelId="{7F5CC765-C631-4BC8-9E40-78D543F59CFB}">
      <dsp:nvSpPr>
        <dsp:cNvPr id="0" name=""/>
        <dsp:cNvSpPr/>
      </dsp:nvSpPr>
      <dsp:spPr>
        <a:xfrm rot="3900096">
          <a:off x="1466583" y="4386271"/>
          <a:ext cx="1893118" cy="26780"/>
        </a:xfrm>
        <a:custGeom>
          <a:avLst/>
          <a:gdLst/>
          <a:ahLst/>
          <a:cxnLst/>
          <a:rect l="0" t="0" r="0" b="0"/>
          <a:pathLst>
            <a:path>
              <a:moveTo>
                <a:pt x="0" y="13390"/>
              </a:moveTo>
              <a:lnTo>
                <a:pt x="1893118" y="13390"/>
              </a:lnTo>
            </a:path>
          </a:pathLst>
        </a:custGeom>
        <a:noFill/>
        <a:ln w="19050" cap="flat" cmpd="sng" algn="ctr">
          <a:solidFill>
            <a:schemeClr val="accent3">
              <a:tint val="99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en-US" sz="700" kern="1200" dirty="0"/>
        </a:p>
      </dsp:txBody>
      <dsp:txXfrm>
        <a:off x="2365814" y="4352333"/>
        <a:ext cx="94655" cy="94655"/>
      </dsp:txXfrm>
    </dsp:sp>
    <dsp:sp modelId="{3B81FF12-F73B-47FF-BA47-E78F48795259}">
      <dsp:nvSpPr>
        <dsp:cNvPr id="0" name=""/>
        <dsp:cNvSpPr/>
      </dsp:nvSpPr>
      <dsp:spPr>
        <a:xfrm>
          <a:off x="2813151" y="4757535"/>
          <a:ext cx="2000046" cy="1000023"/>
        </a:xfrm>
        <a:prstGeom prst="roundRect">
          <a:avLst>
            <a:gd name="adj" fmla="val 10000"/>
          </a:avLst>
        </a:prstGeom>
        <a:solidFill>
          <a:schemeClr val="accent3">
            <a:tint val="99000"/>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t>Accruals</a:t>
          </a:r>
        </a:p>
      </dsp:txBody>
      <dsp:txXfrm>
        <a:off x="2842441" y="4786825"/>
        <a:ext cx="1941466" cy="941443"/>
      </dsp:txXfrm>
    </dsp:sp>
    <dsp:sp modelId="{473271B8-9BAC-4522-BD3E-D536F5607123}">
      <dsp:nvSpPr>
        <dsp:cNvPr id="0" name=""/>
        <dsp:cNvSpPr/>
      </dsp:nvSpPr>
      <dsp:spPr>
        <a:xfrm rot="18935513">
          <a:off x="4653263" y="4852327"/>
          <a:ext cx="1119888" cy="26780"/>
        </a:xfrm>
        <a:custGeom>
          <a:avLst/>
          <a:gdLst/>
          <a:ahLst/>
          <a:cxnLst/>
          <a:rect l="0" t="0" r="0" b="0"/>
          <a:pathLst>
            <a:path>
              <a:moveTo>
                <a:pt x="0" y="13390"/>
              </a:moveTo>
              <a:lnTo>
                <a:pt x="1119888" y="13390"/>
              </a:lnTo>
            </a:path>
          </a:pathLst>
        </a:custGeom>
        <a:noFill/>
        <a:ln w="19050" cap="flat" cmpd="sng" algn="ctr">
          <a:solidFill>
            <a:schemeClr val="accent3">
              <a:tint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en-US" sz="700" kern="1200" dirty="0"/>
        </a:p>
      </dsp:txBody>
      <dsp:txXfrm>
        <a:off x="5185210" y="4837720"/>
        <a:ext cx="55994" cy="55994"/>
      </dsp:txXfrm>
    </dsp:sp>
    <dsp:sp modelId="{9DE0F982-72A7-4FD5-9A6A-A7987140B953}">
      <dsp:nvSpPr>
        <dsp:cNvPr id="0" name=""/>
        <dsp:cNvSpPr/>
      </dsp:nvSpPr>
      <dsp:spPr>
        <a:xfrm>
          <a:off x="5613217" y="3797817"/>
          <a:ext cx="2000046" cy="1352141"/>
        </a:xfrm>
        <a:prstGeom prst="roundRect">
          <a:avLst>
            <a:gd name="adj" fmla="val 10000"/>
          </a:avLst>
        </a:prstGeom>
        <a:solidFill>
          <a:schemeClr val="accent3">
            <a:tint val="80000"/>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t>Accrued expenses – to record an </a:t>
          </a:r>
          <a:r>
            <a:rPr lang="en-US" sz="1400" b="1" kern="1200" dirty="0"/>
            <a:t>expense</a:t>
          </a:r>
          <a:r>
            <a:rPr lang="en-US" sz="1400" kern="1200" dirty="0"/>
            <a:t> in the current period that will be paid in a future period</a:t>
          </a:r>
        </a:p>
      </dsp:txBody>
      <dsp:txXfrm>
        <a:off x="5652820" y="3837420"/>
        <a:ext cx="1920840" cy="1272935"/>
      </dsp:txXfrm>
    </dsp:sp>
    <dsp:sp modelId="{AFA92BAC-4141-4F24-BA75-315C87A1B545}">
      <dsp:nvSpPr>
        <dsp:cNvPr id="0" name=""/>
        <dsp:cNvSpPr/>
      </dsp:nvSpPr>
      <dsp:spPr>
        <a:xfrm rot="2591555">
          <a:off x="4664541" y="5619692"/>
          <a:ext cx="1097333" cy="26780"/>
        </a:xfrm>
        <a:custGeom>
          <a:avLst/>
          <a:gdLst/>
          <a:ahLst/>
          <a:cxnLst/>
          <a:rect l="0" t="0" r="0" b="0"/>
          <a:pathLst>
            <a:path>
              <a:moveTo>
                <a:pt x="0" y="13390"/>
              </a:moveTo>
              <a:lnTo>
                <a:pt x="1097333" y="13390"/>
              </a:lnTo>
            </a:path>
          </a:pathLst>
        </a:custGeom>
        <a:noFill/>
        <a:ln w="19050" cap="flat" cmpd="sng" algn="ctr">
          <a:solidFill>
            <a:schemeClr val="accent3">
              <a:tint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en-US" sz="700" kern="1200" dirty="0"/>
        </a:p>
      </dsp:txBody>
      <dsp:txXfrm>
        <a:off x="5185774" y="5605649"/>
        <a:ext cx="54866" cy="54866"/>
      </dsp:txXfrm>
    </dsp:sp>
    <dsp:sp modelId="{7E9252F8-60B5-47E0-8D42-50E559068895}">
      <dsp:nvSpPr>
        <dsp:cNvPr id="0" name=""/>
        <dsp:cNvSpPr/>
      </dsp:nvSpPr>
      <dsp:spPr>
        <a:xfrm>
          <a:off x="5613217" y="5299962"/>
          <a:ext cx="2000046" cy="1417313"/>
        </a:xfrm>
        <a:prstGeom prst="roundRect">
          <a:avLst>
            <a:gd name="adj" fmla="val 10000"/>
          </a:avLst>
        </a:prstGeom>
        <a:solidFill>
          <a:schemeClr val="accent3">
            <a:tint val="80000"/>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t>Accrued revenues – to record a </a:t>
          </a:r>
          <a:r>
            <a:rPr lang="en-US" sz="1400" b="1" kern="1200" dirty="0"/>
            <a:t>revenue</a:t>
          </a:r>
          <a:r>
            <a:rPr lang="en-US" sz="1400" kern="1200" dirty="0"/>
            <a:t> in the current period that will be collected in cash in a future period </a:t>
          </a:r>
        </a:p>
      </dsp:txBody>
      <dsp:txXfrm>
        <a:off x="5654729" y="5341474"/>
        <a:ext cx="1917022" cy="133428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131123-D793-4834-A4D3-EAF1756BE557}">
      <dsp:nvSpPr>
        <dsp:cNvPr id="0" name=""/>
        <dsp:cNvSpPr/>
      </dsp:nvSpPr>
      <dsp:spPr>
        <a:xfrm>
          <a:off x="0" y="531"/>
          <a:ext cx="10515600" cy="1244702"/>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9992A85-0C86-47B6-B3E2-EE00C4D4809D}">
      <dsp:nvSpPr>
        <dsp:cNvPr id="0" name=""/>
        <dsp:cNvSpPr/>
      </dsp:nvSpPr>
      <dsp:spPr>
        <a:xfrm>
          <a:off x="376522" y="280590"/>
          <a:ext cx="684586" cy="684586"/>
        </a:xfrm>
        <a:prstGeom prst="rect">
          <a:avLst/>
        </a:prstGeom>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1DF3E58-7F79-4F3E-8C65-909E5EF63350}">
      <dsp:nvSpPr>
        <dsp:cNvPr id="0" name=""/>
        <dsp:cNvSpPr/>
      </dsp:nvSpPr>
      <dsp:spPr>
        <a:xfrm>
          <a:off x="1437631" y="531"/>
          <a:ext cx="9077968" cy="1244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731" tIns="131731" rIns="131731" bIns="131731" numCol="1" spcCol="1270" anchor="ctr" anchorCtr="0">
          <a:noAutofit/>
        </a:bodyPr>
        <a:lstStyle/>
        <a:p>
          <a:pPr marL="0" lvl="0" indent="0" algn="l" defTabSz="666750">
            <a:lnSpc>
              <a:spcPct val="100000"/>
            </a:lnSpc>
            <a:spcBef>
              <a:spcPct val="0"/>
            </a:spcBef>
            <a:spcAft>
              <a:spcPct val="35000"/>
            </a:spcAft>
            <a:buNone/>
          </a:pPr>
          <a:r>
            <a:rPr lang="en-US" sz="1500" kern="1200" dirty="0"/>
            <a:t>An </a:t>
          </a:r>
          <a:r>
            <a:rPr lang="en-US" sz="1500" b="1" kern="1200" dirty="0"/>
            <a:t>accrual</a:t>
          </a:r>
          <a:r>
            <a:rPr lang="en-US" sz="1500" kern="1200" dirty="0"/>
            <a:t> is recording revenue or expense before cash changes hands. Accruals ensure financial statements reflect the economic activity that actually occurred during a period.</a:t>
          </a:r>
        </a:p>
        <a:p>
          <a:pPr marL="0" lvl="0" indent="0" algn="l" defTabSz="666750">
            <a:lnSpc>
              <a:spcPct val="100000"/>
            </a:lnSpc>
            <a:spcBef>
              <a:spcPct val="0"/>
            </a:spcBef>
            <a:spcAft>
              <a:spcPct val="35000"/>
            </a:spcAft>
            <a:buNone/>
          </a:pPr>
          <a:r>
            <a:rPr lang="en-US" sz="1500" kern="1200" dirty="0"/>
            <a:t>Accruals ensure the revenue and assets are </a:t>
          </a:r>
          <a:r>
            <a:rPr lang="en-US" sz="1500" u="sng" kern="1200" dirty="0"/>
            <a:t>recorded in the correct period</a:t>
          </a:r>
          <a:r>
            <a:rPr lang="en-US" sz="1500" kern="1200" dirty="0"/>
            <a:t> for accurate financial reporting. </a:t>
          </a:r>
        </a:p>
      </dsp:txBody>
      <dsp:txXfrm>
        <a:off x="1437631" y="531"/>
        <a:ext cx="9077968" cy="1244702"/>
      </dsp:txXfrm>
    </dsp:sp>
    <dsp:sp modelId="{0C325F13-185D-48BB-87C2-8F1610CF9A40}">
      <dsp:nvSpPr>
        <dsp:cNvPr id="0" name=""/>
        <dsp:cNvSpPr/>
      </dsp:nvSpPr>
      <dsp:spPr>
        <a:xfrm>
          <a:off x="0" y="1556410"/>
          <a:ext cx="10515600" cy="1244702"/>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A4D231B-EC55-4134-83FC-E11C1D41AB3E}">
      <dsp:nvSpPr>
        <dsp:cNvPr id="0" name=""/>
        <dsp:cNvSpPr/>
      </dsp:nvSpPr>
      <dsp:spPr>
        <a:xfrm>
          <a:off x="376522" y="1836468"/>
          <a:ext cx="684586" cy="684586"/>
        </a:xfrm>
        <a:prstGeom prst="rect">
          <a:avLst/>
        </a:prstGeom>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F750BF5-8E3F-450B-983C-F1C8086A1D14}">
      <dsp:nvSpPr>
        <dsp:cNvPr id="0" name=""/>
        <dsp:cNvSpPr/>
      </dsp:nvSpPr>
      <dsp:spPr>
        <a:xfrm>
          <a:off x="1437631" y="1556410"/>
          <a:ext cx="9077968" cy="1244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731" tIns="131731" rIns="131731" bIns="131731" numCol="1" spcCol="1270" anchor="ctr" anchorCtr="0">
          <a:noAutofit/>
        </a:bodyPr>
        <a:lstStyle/>
        <a:p>
          <a:pPr marL="0" lvl="0" indent="0" algn="l" defTabSz="666750">
            <a:lnSpc>
              <a:spcPct val="100000"/>
            </a:lnSpc>
            <a:spcBef>
              <a:spcPct val="0"/>
            </a:spcBef>
            <a:spcAft>
              <a:spcPct val="35000"/>
            </a:spcAft>
            <a:buNone/>
          </a:pPr>
          <a:r>
            <a:rPr lang="en-US" sz="1500" kern="1200" dirty="0"/>
            <a:t>A </a:t>
          </a:r>
          <a:r>
            <a:rPr lang="en-US" sz="1500" b="1" kern="1200" dirty="0"/>
            <a:t>revenue accrual</a:t>
          </a:r>
          <a:r>
            <a:rPr lang="en-US" sz="1500" kern="1200" dirty="0"/>
            <a:t> occurs when a government or organization has earned revenue but has not yet received the cash. The entity should record an asset (AR, not cash) and revenue for the amount expected to be received. </a:t>
          </a:r>
        </a:p>
      </dsp:txBody>
      <dsp:txXfrm>
        <a:off x="1437631" y="1556410"/>
        <a:ext cx="9077968" cy="1244702"/>
      </dsp:txXfrm>
    </dsp:sp>
    <dsp:sp modelId="{AE77DB44-A377-48DE-82D6-2DA984723EFC}">
      <dsp:nvSpPr>
        <dsp:cNvPr id="0" name=""/>
        <dsp:cNvSpPr/>
      </dsp:nvSpPr>
      <dsp:spPr>
        <a:xfrm>
          <a:off x="0" y="3112289"/>
          <a:ext cx="10515600" cy="1244702"/>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B07E171-142B-419A-8771-963284637FC6}">
      <dsp:nvSpPr>
        <dsp:cNvPr id="0" name=""/>
        <dsp:cNvSpPr/>
      </dsp:nvSpPr>
      <dsp:spPr>
        <a:xfrm>
          <a:off x="376522" y="3392347"/>
          <a:ext cx="684586" cy="684586"/>
        </a:xfrm>
        <a:prstGeom prst="rect">
          <a:avLst/>
        </a:prstGeom>
        <a:blipFill>
          <a:blip xmlns:r="http://schemas.openxmlformats.org/officeDocument/2006/relationships">
            <a:extLst>
              <a:ext uri="{96DAC541-7B7A-43D3-8B79-37D633B846F1}">
                <asvg:svgBlip xmlns:asvg="http://schemas.microsoft.com/office/drawing/2016/SVG/main" r:embed="rId3"/>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8F75606-12A4-4EBE-B111-4564E5EB0AD0}">
      <dsp:nvSpPr>
        <dsp:cNvPr id="0" name=""/>
        <dsp:cNvSpPr/>
      </dsp:nvSpPr>
      <dsp:spPr>
        <a:xfrm>
          <a:off x="1437631" y="3112289"/>
          <a:ext cx="9077968" cy="1244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731" tIns="131731" rIns="131731" bIns="131731" numCol="1" spcCol="1270" anchor="ctr" anchorCtr="0">
          <a:noAutofit/>
        </a:bodyPr>
        <a:lstStyle/>
        <a:p>
          <a:pPr marL="0" lvl="0" indent="0" algn="l" defTabSz="666750">
            <a:lnSpc>
              <a:spcPct val="100000"/>
            </a:lnSpc>
            <a:spcBef>
              <a:spcPct val="0"/>
            </a:spcBef>
            <a:spcAft>
              <a:spcPct val="35000"/>
            </a:spcAft>
            <a:buNone/>
          </a:pPr>
          <a:r>
            <a:rPr lang="en-US" sz="1500" kern="1200" dirty="0"/>
            <a:t>An </a:t>
          </a:r>
          <a:r>
            <a:rPr lang="en-US" sz="1500" b="1" kern="1200" dirty="0"/>
            <a:t>expense accrual </a:t>
          </a:r>
          <a:r>
            <a:rPr lang="en-US" sz="1500" kern="1200" dirty="0"/>
            <a:t>represents a liability for goods or services that have already been received, but payment will occur later. The entity should record an expense and a liability for the amounts expected to be paid. </a:t>
          </a:r>
        </a:p>
      </dsp:txBody>
      <dsp:txXfrm>
        <a:off x="1437631" y="3112289"/>
        <a:ext cx="9077968" cy="124470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87638F-044F-4A78-B05C-4CAC8950AB6C}">
      <dsp:nvSpPr>
        <dsp:cNvPr id="0" name=""/>
        <dsp:cNvSpPr/>
      </dsp:nvSpPr>
      <dsp:spPr>
        <a:xfrm>
          <a:off x="1857908" y="1724459"/>
          <a:ext cx="1374343" cy="1374343"/>
        </a:xfrm>
        <a:prstGeom prst="ellipse">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b="1" kern="1200" dirty="0"/>
            <a:t>Assets </a:t>
          </a:r>
        </a:p>
        <a:p>
          <a:pPr marL="0" lvl="0" indent="0" algn="ctr" defTabSz="622300">
            <a:lnSpc>
              <a:spcPct val="90000"/>
            </a:lnSpc>
            <a:spcBef>
              <a:spcPct val="0"/>
            </a:spcBef>
            <a:spcAft>
              <a:spcPct val="35000"/>
            </a:spcAft>
            <a:buNone/>
          </a:pPr>
          <a:r>
            <a:rPr lang="en-US" sz="1400" b="1" kern="1200" dirty="0"/>
            <a:t>+</a:t>
          </a:r>
        </a:p>
        <a:p>
          <a:pPr marL="0" lvl="0" indent="0" algn="ctr" defTabSz="622300">
            <a:lnSpc>
              <a:spcPct val="90000"/>
            </a:lnSpc>
            <a:spcBef>
              <a:spcPct val="0"/>
            </a:spcBef>
            <a:spcAft>
              <a:spcPct val="35000"/>
            </a:spcAft>
            <a:buNone/>
          </a:pPr>
          <a:r>
            <a:rPr lang="en-US" sz="1400" b="1" kern="1200" dirty="0"/>
            <a:t> Deferred Outflows </a:t>
          </a:r>
          <a:endParaRPr lang="en-US" sz="1400" kern="1200" dirty="0"/>
        </a:p>
      </dsp:txBody>
      <dsp:txXfrm>
        <a:off x="2059176" y="1925727"/>
        <a:ext cx="971807" cy="971807"/>
      </dsp:txXfrm>
    </dsp:sp>
    <dsp:sp modelId="{1CB102C6-4439-4A05-862C-AC361FE873B9}">
      <dsp:nvSpPr>
        <dsp:cNvPr id="0" name=""/>
        <dsp:cNvSpPr/>
      </dsp:nvSpPr>
      <dsp:spPr>
        <a:xfrm rot="12900000">
          <a:off x="896190" y="1458410"/>
          <a:ext cx="1134489" cy="391687"/>
        </a:xfrm>
        <a:prstGeom prst="lef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BDF2FC4-0F81-497B-951A-C32552521612}">
      <dsp:nvSpPr>
        <dsp:cNvPr id="0" name=""/>
        <dsp:cNvSpPr/>
      </dsp:nvSpPr>
      <dsp:spPr>
        <a:xfrm>
          <a:off x="345962" y="806646"/>
          <a:ext cx="1305626" cy="1044500"/>
        </a:xfrm>
        <a:prstGeom prst="roundRect">
          <a:avLst>
            <a:gd name="adj" fmla="val 10000"/>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en-US" sz="1600" b="1" kern="1200" dirty="0"/>
            <a:t>Deferred Inflows</a:t>
          </a:r>
          <a:endParaRPr lang="en-US" sz="1600" kern="1200" dirty="0"/>
        </a:p>
      </dsp:txBody>
      <dsp:txXfrm>
        <a:off x="376554" y="837238"/>
        <a:ext cx="1244442" cy="983316"/>
      </dsp:txXfrm>
    </dsp:sp>
    <dsp:sp modelId="{A00C25C3-D2C1-4A01-85B3-30928DA49D97}">
      <dsp:nvSpPr>
        <dsp:cNvPr id="0" name=""/>
        <dsp:cNvSpPr/>
      </dsp:nvSpPr>
      <dsp:spPr>
        <a:xfrm rot="16200000">
          <a:off x="1977835" y="895341"/>
          <a:ext cx="1134489" cy="391687"/>
        </a:xfrm>
        <a:prstGeom prst="leftArrow">
          <a:avLst>
            <a:gd name="adj1" fmla="val 60000"/>
            <a:gd name="adj2" fmla="val 50000"/>
          </a:avLst>
        </a:prstGeom>
        <a:solidFill>
          <a:schemeClr val="accent4">
            <a:hueOff val="3299968"/>
            <a:satOff val="-14601"/>
            <a:lumOff val="-2452"/>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6A24FBA-AC71-4E53-99A2-E3EAB772AA51}">
      <dsp:nvSpPr>
        <dsp:cNvPr id="0" name=""/>
        <dsp:cNvSpPr/>
      </dsp:nvSpPr>
      <dsp:spPr>
        <a:xfrm>
          <a:off x="1892266" y="1690"/>
          <a:ext cx="1305626" cy="1044500"/>
        </a:xfrm>
        <a:prstGeom prst="roundRect">
          <a:avLst>
            <a:gd name="adj" fmla="val 10000"/>
          </a:avLst>
        </a:prstGeom>
        <a:solidFill>
          <a:schemeClr val="accent4">
            <a:hueOff val="3299968"/>
            <a:satOff val="-14601"/>
            <a:lumOff val="-2452"/>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en-US" sz="1600" kern="1200" dirty="0"/>
            <a:t>Liabilities</a:t>
          </a:r>
        </a:p>
      </dsp:txBody>
      <dsp:txXfrm>
        <a:off x="1922858" y="32282"/>
        <a:ext cx="1244442" cy="983316"/>
      </dsp:txXfrm>
    </dsp:sp>
    <dsp:sp modelId="{A36DDCB6-3219-4CF3-845C-1415ADD82BF5}">
      <dsp:nvSpPr>
        <dsp:cNvPr id="0" name=""/>
        <dsp:cNvSpPr/>
      </dsp:nvSpPr>
      <dsp:spPr>
        <a:xfrm rot="19500000">
          <a:off x="3059480" y="1458410"/>
          <a:ext cx="1134489" cy="391687"/>
        </a:xfrm>
        <a:prstGeom prst="leftArrow">
          <a:avLst>
            <a:gd name="adj1" fmla="val 60000"/>
            <a:gd name="adj2" fmla="val 50000"/>
          </a:avLst>
        </a:prstGeom>
        <a:solidFill>
          <a:schemeClr val="accent4">
            <a:hueOff val="6599937"/>
            <a:satOff val="-29202"/>
            <a:lumOff val="-4903"/>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18C6B20-9D5F-4D61-9DF0-F020B732389C}">
      <dsp:nvSpPr>
        <dsp:cNvPr id="0" name=""/>
        <dsp:cNvSpPr/>
      </dsp:nvSpPr>
      <dsp:spPr>
        <a:xfrm>
          <a:off x="3438571" y="806646"/>
          <a:ext cx="1305626" cy="1044500"/>
        </a:xfrm>
        <a:prstGeom prst="roundRect">
          <a:avLst>
            <a:gd name="adj" fmla="val 10000"/>
          </a:avLst>
        </a:prstGeom>
        <a:solidFill>
          <a:schemeClr val="accent4">
            <a:hueOff val="6599937"/>
            <a:satOff val="-29202"/>
            <a:lumOff val="-4903"/>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en-US" sz="1600" b="1" kern="1200" dirty="0"/>
            <a:t>Fund Balance/Net Position</a:t>
          </a:r>
          <a:endParaRPr lang="en-US" sz="1600" kern="1200" dirty="0"/>
        </a:p>
      </dsp:txBody>
      <dsp:txXfrm>
        <a:off x="3469163" y="837238"/>
        <a:ext cx="1244442" cy="98331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457A9D-CB2D-4FC1-B0AE-AC4A4BED1544}">
      <dsp:nvSpPr>
        <dsp:cNvPr id="0" name=""/>
        <dsp:cNvSpPr/>
      </dsp:nvSpPr>
      <dsp:spPr>
        <a:xfrm>
          <a:off x="132953" y="492150"/>
          <a:ext cx="7950708" cy="7227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b" anchorCtr="0">
          <a:noAutofit/>
        </a:bodyPr>
        <a:lstStyle/>
        <a:p>
          <a:pPr marL="0" lvl="0" indent="0" algn="l" defTabSz="1466850">
            <a:lnSpc>
              <a:spcPct val="90000"/>
            </a:lnSpc>
            <a:spcBef>
              <a:spcPct val="0"/>
            </a:spcBef>
            <a:spcAft>
              <a:spcPct val="35000"/>
            </a:spcAft>
            <a:buNone/>
          </a:pPr>
          <a:r>
            <a:rPr lang="en-US" sz="3300" b="1" u="none" kern="1200" dirty="0"/>
            <a:t>Modified Accounting Equation</a:t>
          </a:r>
          <a:r>
            <a:rPr lang="en-US" sz="3300" u="none" kern="1200" dirty="0"/>
            <a:t> </a:t>
          </a:r>
        </a:p>
      </dsp:txBody>
      <dsp:txXfrm>
        <a:off x="132953" y="492150"/>
        <a:ext cx="7950708" cy="722791"/>
      </dsp:txXfrm>
    </dsp:sp>
    <dsp:sp modelId="{E293D364-1B05-42AD-AD53-AB09C1991C8D}">
      <dsp:nvSpPr>
        <dsp:cNvPr id="0" name=""/>
        <dsp:cNvSpPr/>
      </dsp:nvSpPr>
      <dsp:spPr>
        <a:xfrm>
          <a:off x="132953" y="1214942"/>
          <a:ext cx="1860465" cy="1472353"/>
        </a:xfrm>
        <a:prstGeom prst="chevron">
          <a:avLst>
            <a:gd name="adj" fmla="val 70610"/>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970FBEE-E9D0-4223-B8CD-455D683A85A3}">
      <dsp:nvSpPr>
        <dsp:cNvPr id="0" name=""/>
        <dsp:cNvSpPr/>
      </dsp:nvSpPr>
      <dsp:spPr>
        <a:xfrm>
          <a:off x="1250469" y="1214942"/>
          <a:ext cx="1860465" cy="1472353"/>
        </a:xfrm>
        <a:prstGeom prst="chevron">
          <a:avLst>
            <a:gd name="adj" fmla="val 70610"/>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E8A679F-574E-4CBC-9E13-0E0C706C52D7}">
      <dsp:nvSpPr>
        <dsp:cNvPr id="0" name=""/>
        <dsp:cNvSpPr/>
      </dsp:nvSpPr>
      <dsp:spPr>
        <a:xfrm>
          <a:off x="2368869" y="1214942"/>
          <a:ext cx="1860465" cy="1472353"/>
        </a:xfrm>
        <a:prstGeom prst="chevron">
          <a:avLst>
            <a:gd name="adj" fmla="val 70610"/>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6FE2227-D6BD-4119-B95E-307360EB8B17}">
      <dsp:nvSpPr>
        <dsp:cNvPr id="0" name=""/>
        <dsp:cNvSpPr/>
      </dsp:nvSpPr>
      <dsp:spPr>
        <a:xfrm>
          <a:off x="3486385" y="1214942"/>
          <a:ext cx="1860465" cy="1472353"/>
        </a:xfrm>
        <a:prstGeom prst="chevron">
          <a:avLst>
            <a:gd name="adj" fmla="val 70610"/>
          </a:avLst>
        </a:prstGeom>
        <a:solidFill>
          <a:schemeClr val="accent5">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8C3A03C-A588-4972-B2A6-FDD7A9FD75A1}">
      <dsp:nvSpPr>
        <dsp:cNvPr id="0" name=""/>
        <dsp:cNvSpPr/>
      </dsp:nvSpPr>
      <dsp:spPr>
        <a:xfrm>
          <a:off x="4604785" y="1214942"/>
          <a:ext cx="1860465" cy="1472353"/>
        </a:xfrm>
        <a:prstGeom prst="chevron">
          <a:avLst>
            <a:gd name="adj" fmla="val 70610"/>
          </a:avLst>
        </a:prstGeom>
        <a:solidFill>
          <a:schemeClr val="accent6">
            <a:hueOff val="0"/>
            <a:satOff val="0"/>
            <a:lumOff val="0"/>
            <a:alphaOff val="0"/>
          </a:schemeClr>
        </a:solidFill>
        <a:ln w="1905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0E90488-F5AC-4108-A55E-D3D4A94C98A4}">
      <dsp:nvSpPr>
        <dsp:cNvPr id="0" name=""/>
        <dsp:cNvSpPr/>
      </dsp:nvSpPr>
      <dsp:spPr>
        <a:xfrm>
          <a:off x="5722301" y="1214942"/>
          <a:ext cx="1860465" cy="1472353"/>
        </a:xfrm>
        <a:prstGeom prst="chevron">
          <a:avLst>
            <a:gd name="adj" fmla="val 70610"/>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2A7CAB4-508F-4F4F-889B-CD599A46C946}">
      <dsp:nvSpPr>
        <dsp:cNvPr id="0" name=""/>
        <dsp:cNvSpPr/>
      </dsp:nvSpPr>
      <dsp:spPr>
        <a:xfrm>
          <a:off x="6840700" y="1214942"/>
          <a:ext cx="1860465" cy="1472353"/>
        </a:xfrm>
        <a:prstGeom prst="chevron">
          <a:avLst>
            <a:gd name="adj" fmla="val 70610"/>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A1D145B-FE1F-4C30-8A94-EE7467E89A08}">
      <dsp:nvSpPr>
        <dsp:cNvPr id="0" name=""/>
        <dsp:cNvSpPr/>
      </dsp:nvSpPr>
      <dsp:spPr>
        <a:xfrm>
          <a:off x="132953" y="1362177"/>
          <a:ext cx="8054067" cy="1177882"/>
        </a:xfrm>
        <a:prstGeom prst="rect">
          <a:avLst/>
        </a:prstGeom>
        <a:solidFill>
          <a:schemeClr val="lt1">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l" defTabSz="1066800">
            <a:lnSpc>
              <a:spcPct val="90000"/>
            </a:lnSpc>
            <a:spcBef>
              <a:spcPct val="0"/>
            </a:spcBef>
            <a:spcAft>
              <a:spcPct val="35000"/>
            </a:spcAft>
            <a:buNone/>
          </a:pPr>
          <a:r>
            <a:rPr lang="en-US" sz="2400" b="1" kern="1200" dirty="0"/>
            <a:t>Assets + Deferred Outflows = </a:t>
          </a:r>
        </a:p>
        <a:p>
          <a:pPr marL="0" lvl="0" indent="0" algn="l" defTabSz="1066800">
            <a:lnSpc>
              <a:spcPct val="90000"/>
            </a:lnSpc>
            <a:spcBef>
              <a:spcPct val="0"/>
            </a:spcBef>
            <a:spcAft>
              <a:spcPct val="35000"/>
            </a:spcAft>
            <a:buNone/>
          </a:pPr>
          <a:r>
            <a:rPr lang="en-US" sz="2400" b="1" kern="1200" dirty="0"/>
            <a:t>Liabilities + Deferred Inflows + Fund Balance/Net Position</a:t>
          </a:r>
          <a:endParaRPr lang="en-US" sz="2400" kern="1200" dirty="0"/>
        </a:p>
      </dsp:txBody>
      <dsp:txXfrm>
        <a:off x="132953" y="1362177"/>
        <a:ext cx="8054067" cy="1177882"/>
      </dsp:txXfrm>
    </dsp:sp>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7-23T17:04:54.475"/>
    </inkml:context>
    <inkml:brush xml:id="br0">
      <inkml:brushProperty name="width" value="0.2" units="cm"/>
      <inkml:brushProperty name="height" value="0.4" units="cm"/>
      <inkml:brushProperty name="color" value="#00FDFF"/>
      <inkml:brushProperty name="tip" value="rectangle"/>
      <inkml:brushProperty name="rasterOp" value="maskPen"/>
      <inkml:brushProperty name="ignorePressure" value="1"/>
    </inkml:brush>
  </inkml:definitions>
  <inkml:trace contextRef="#ctx0" brushRef="#br0">1 28,'8'0,"8"0,5 0,4-5,1-1,1 1,0 0,0 2,0 1,-1 1,-1 0,1 1,-5 1</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23T17:05:21.617"/>
    </inkml:context>
    <inkml:brush xml:id="br0">
      <inkml:brushProperty name="width" value="0.2" units="cm"/>
      <inkml:brushProperty name="height" value="0.2" units="cm"/>
      <inkml:brushProperty name="color" value="#FFFFFF"/>
    </inkml:brush>
  </inkml:definitions>
  <inkml:trace contextRef="#ctx0" brushRef="#br0">0 0 24575,'0'0'-8191</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23T17:05:22.431"/>
    </inkml:context>
    <inkml:brush xml:id="br0">
      <inkml:brushProperty name="width" value="0.2" units="cm"/>
      <inkml:brushProperty name="height" value="0.2" units="cm"/>
      <inkml:brushProperty name="color" value="#FFFFFF"/>
    </inkml:brush>
  </inkml:definitions>
  <inkml:trace contextRef="#ctx0" brushRef="#br0">0 0 24575,'0'0'-8191</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23T17:05:22.940"/>
    </inkml:context>
    <inkml:brush xml:id="br0">
      <inkml:brushProperty name="width" value="0.2" units="cm"/>
      <inkml:brushProperty name="height" value="0.2" units="cm"/>
      <inkml:brushProperty name="color" value="#FFFFFF"/>
    </inkml:brush>
  </inkml:definitions>
  <inkml:trace contextRef="#ctx0" brushRef="#br0">0 0 24575,'0'0'-8191</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23T17:05:26.056"/>
    </inkml:context>
    <inkml:brush xml:id="br0">
      <inkml:brushProperty name="width" value="0.2" units="cm"/>
      <inkml:brushProperty name="height" value="0.2" units="cm"/>
      <inkml:brushProperty name="color" value="#FFFFFF"/>
    </inkml:brush>
  </inkml:definitions>
  <inkml:trace contextRef="#ctx0" brushRef="#br0">0 1 24575,'74'-1'0,"81"3"0,-152-2 0,0 1 0,0 0 0,0-1 0,0 1 0,0 0 0,0 0 0,0 1 0,-1-1 0,1 1 0,0-1 0,-1 1 0,1 0 0,-1 0 0,0 0 0,1 0 0,-1 0 0,0 1 0,0-1 0,-1 1 0,1-1 0,0 1 0,-1 0 0,0-1 0,3 7 0,0 6 0,0 0 0,0 0 0,2 30 0,2 8 0,3-3 0,-11-42 0,1-1 0,0 1 0,0-1 0,1 0 0,0 1 0,0-1 0,1 0 0,0 0 0,0 0 0,1-1 0,0 1 0,0-1 0,0 0 0,1 0 0,0 0 0,0-1 0,7 6 0,44 24 0,-42-28 0,-1 0 0,0 2 0,19 15 0,11 12 0,-30-27 0,-2 0 0,1 1 0,-1 1 0,17 21 0,-19-21 22,0-1-1,1 0 1,0-1-1,18 14 1,12 11-1495</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8-03T01:15:02.391"/>
    </inkml:context>
    <inkml:brush xml:id="br0">
      <inkml:brushProperty name="width" value="0.035" units="cm"/>
      <inkml:brushProperty name="height" value="0.035" units="cm"/>
      <inkml:brushProperty name="color" value="#E71224"/>
    </inkml:brush>
  </inkml:definitions>
  <inkml:trace contextRef="#ctx0" brushRef="#br0">1 4196 24575,'5'-1'0,"-1"0"0,1 0 0,-1-1 0,1 1 0,-1-1 0,0 0 0,7-5 0,12-4 0,2 2 0,0-1 0,0-2 0,-1 0 0,0-1 0,-1-1 0,24-21 0,104-72 0,-58 36 0,-63 44 0,0-1 0,28-35 0,-22 22 0,-26 28 0,0-1 0,-1 0 0,-1 0 0,0-1 0,6-18 0,3-3 0,-6 10 0,11-35 0,-15 38 0,1 1 0,16-32 0,-2 6 0,-2-1 0,-2-2 0,17-72 0,-34 117 0,86-280 0,-71 242 0,-11 30 0,1 0 0,-2 0 0,0-1 0,0 1 0,1-24 0,-4-66 0,-2 66 0,1-1 0,8-54 0,-1 36 0,0-107 0,-7 103 0,10-84 0,-5 117 0,10-71 0,6-164 0,-20 130 0,-4-130 0,-11 139 0,4 48 0,5 50 0,-1 1 0,-1 0 0,-13-32 0,2 6 0,-53-130 0,67 171 0,-66-176 0,59 160 0,6 15 0,0 0 0,1-1 0,0 1 0,1-1 0,0 0 0,-1-18 0,2 19 0,0 1 0,0-1 0,-1 1 0,0-1 0,-1 1 0,0 1 0,0-1 0,-10-15 0,-16-38 0,26 53 0,1-1 0,0 1 0,0 0 0,-1 0 0,-1 0 0,1 0 0,-2 1 0,1 0 0,-1 0 0,-1 0 0,0 1 0,-14-14 0,21 22 0,0-1 0,-1 1 0,1 0 0,-1-1 0,1 1 0,0 0 0,-1 0 0,1-1 0,-1 1 0,1 0 0,-1 0 0,1-1 0,0 1 0,-1 0 0,1 0 0,-1 0 0,1 0 0,-1 0 0,1 0 0,-1 0 0,1 0 0,-1 0 0,1 0 0,-1 0 0,1 0 0,-1 0 0,1 0 0,-1 0 0,1 0 0,-1 1 0,0-1 0,-6 16 0,6 29 0,1-39 0,2 217 0,-3-299 0,3-91 0,-2 166 0,0-1 0,0 0 0,0 1 0,0-1 0,0 0 0,1 1 0,-1-1 0,0 0 0,1 1 0,-1-1 0,1 1 0,0-1 0,0 1 0,-1-1 0,1 1 0,0 0 0,0-1 0,0 1 0,1 0 0,-1 0 0,0-1 0,0 1 0,1 0 0,-1 0 0,0 1 0,1-1 0,-1 0 0,1 0 0,-1 1 0,3-1 0,-1 0 0,0 1 0,0 1 0,0-1 0,0 0 0,-1 1 0,1 0 0,0-1 0,0 1 0,0 0 0,-1 1 0,1-1 0,0 0 0,-1 1 0,1-1 0,-1 1 0,3 2 0,11 7-9,0-2 0,1 1 0,0-2 0,1 0 0,0-2 0,27 8 0,9 3-1293,-39-11-5524</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8-03T01:15:13.404"/>
    </inkml:context>
    <inkml:brush xml:id="br0">
      <inkml:brushProperty name="width" value="0.035" units="cm"/>
      <inkml:brushProperty name="height" value="0.035" units="cm"/>
      <inkml:brushProperty name="color" value="#E71224"/>
    </inkml:brush>
  </inkml:definitions>
  <inkml:trace contextRef="#ctx0" brushRef="#br0">0 9251 24575,'0'-409'0,"1"395"0,0-1 0,1 1 0,1 0 0,0-1 0,1 1 0,6-15 0,41-82 0,-21 48 0,-19 43 0,1 1 0,0 0 0,1 1 0,1 0 0,22-21 0,14-18 0,62-80 0,51-44 0,-62 74 0,-39 45 0,3 2 0,99-70 0,-70 57 0,4-4 0,167-99 0,-8 42 0,-134 72 0,-83 39 0,2 2 0,0 2 0,1 2 0,51-14 0,156-34 0,30-7 0,-159 49 0,0 5 0,2 5 0,157 5 0,-267 8 0,-2-1 0,-1 1 0,0 1 0,0-1 0,0 2 0,0-1 0,0 2 0,0-1 0,0 1 0,11 5 0,17 9 0,-31-14 0,0-1 0,0 1 0,0 1 0,0-1 0,-1 1 0,0 0 0,1 1 0,-1-1 0,-1 1 0,1 1 0,-1-1 0,0 1 0,7 9 0,6 14 0,-1 2 0,-2-1 0,22 64 0,-32-72 0,-1 0 0,-1 1 0,-1-1 0,-1 1 0,-1-1 0,-5 36 0,5-56 0,-1 1 0,1-1 0,-1 1 0,0-1 0,1 0 0,-1 1 0,0-1 0,-1 0 0,1 0 0,0 0 0,-1 0 0,1 0 0,-1 0 0,1 0 0,-1 0 0,0 0 0,0-1 0,0 1 0,0-1 0,0 0 0,0 1 0,0-1 0,-1 0 0,1 0 0,0 0 0,-1-1 0,1 1 0,-1 0 0,-3 0 0,-9 0 0,1 0 0,-1 0 0,1-2 0,-17-1 0,5 0 0,-37 3 0,41 0 0,1-1 0,0-1 0,-41-6 0,53 4 0,1 0 0,0 0 0,0-1 0,0 0 0,0 0 0,0-1 0,-12-10 0,-47-48 0,32 28 0,30 30 0,1 0 0,0 0 0,0-1 0,0 1 0,1-1 0,0 0 0,0 0 0,0 0 0,1 0 0,0 0 0,0-1 0,0 1 0,1-1 0,-1-7 0,0-12 0,2 0 0,3-36 0,0 6 0,-3-662 0,4 649 0,3 1 0,19-84 0,-12 76 0,4-11 0,-8 47 0,-3 0 0,4-51 0,8-74 0,-15 136 0,3 2 0,0-1 0,2 1 0,21-46 0,-11 29 0,19-68 0,-25 68 0,25-55 0,-11 41 0,29-98 0,15-38 0,-30 61 0,-36 115 0,1 1 0,1 0 0,11-21 0,-10 21 0,0 0 0,-1-1 0,6-19 0,33-105 0,-38 120 0,1 0 0,12-23 0,-11 25 0,-1 0 0,12-38 0,56-260 0,-28 157 0,-15 60 0,-13 39 0,-11 35 0,-2 0 0,7-34 0,27-120 0,-24 113 0,11-74 0,-22 79 0,27-149 0,-26 163 0,-2-2 0,-2 1 0,-6-100 0,0 47 0,2 71 0,2-5 0,-3 0 0,0 1 0,-3-1 0,-1 1 0,-17-64 0,1 19 0,15 53 0,-15-42 0,3 23 0,7 16 0,0 2 0,-23-40 0,-7-12 0,28 53 0,-31-50 0,39 70 0,-1 0 0,0 1 0,-1-1 0,0 2 0,0-1 0,0 1 0,-1 0 0,0 0 0,0 1 0,-12-6 0,0 2 0,0 1 0,-1 1 0,0 0 0,0 2 0,0 1 0,-1 0 0,0 1 0,1 2 0,-26 1 0,34 0 0,-17 0 0,0 2 0,-36 6 0,58-7 0,1 0 0,0 1 0,0 0 0,0 1 0,0-1 0,1 1 0,-1 1 0,1-1 0,-1 1 0,1 0 0,0 0 0,1 1 0,-1 0 0,-8 10 0,11-11 0,1 0 0,0 0 0,0 1 0,0-1 0,1 1 0,0-1 0,-1 1 0,2 0 0,-1-1 0,0 1 0,1 0 0,0 0 0,0-1 0,0 1 0,1 0 0,0-1 0,0 1 0,0 0 0,0-1 0,1 1 0,-1-1 0,1 1 0,0-1 0,4 6 0,6 10 0,1 0 0,1-1 0,23 26 0,-37-44 0,5 4 0,0-1 0,0 1 0,1-1 0,0 0 0,-1 0 0,1-1 0,0 1 0,1-1 0,-1-1 0,1 1 0,-1-1 0,1 0 0,0-1 0,-1 0 0,8 1 0,15 0 0,0-1 0,40-4 0,-9 0 0,6 3 0,59-1 0,-115-2 0,0 1 0,0-2 0,0 1 0,0-1 0,0-1 0,-1 0 0,0 0 0,0-1 0,0 0 0,8-9 0,25-14 0,39-31 0,-54 39 0,86-52 0,-79 52 0,63-47 0,-41 23 0,29-26 0,-48 38 0,1 3 0,43-27 0,-33 24 0,-3 1 0,2 3 0,0 1 0,65-27 0,-94 46 0,0-2 0,-1 0 0,0-1 0,-1 0 0,0-1 0,-1-1 0,15-17 0,-12 13 0,1 0 0,0 0 0,41-25 0,-45 34 0,-7 5 0,1 0 0,-1-1 0,-1-1 0,1 1 0,-1-1 0,0 0 0,11-13 0,-6 6 0,0 0 0,0 1 0,1 1 0,1 0 0,25-16 0,-17 12 0,27-24 0,-27 20 0,0 1 0,1 2 0,1 0 0,40-20 0,-57 32 0,0 0 0,-1-1 0,0 0 0,0 0 0,0 0 0,7-10 0,24-21 0,7 7 0,-23 16 0,-1-1 0,21-20 0,-37 31-105,0 0 0,0 0 0,0 0 0,1 0 0,-1 1 0,1 0 0,-1 0 0,1 0 0,0 1 0,0-1 0,-1 1 0,9-1 0,5 0-6721</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8-03T01:15:19.757"/>
    </inkml:context>
    <inkml:brush xml:id="br0">
      <inkml:brushProperty name="width" value="0.035" units="cm"/>
      <inkml:brushProperty name="height" value="0.035" units="cm"/>
      <inkml:brushProperty name="color" value="#E71224"/>
    </inkml:brush>
  </inkml:definitions>
  <inkml:trace contextRef="#ctx0" brushRef="#br0">0 524 24575,'175'-163'0,"-168"157"0,-1 1 0,1 0 0,1 1 0,-1 0 0,1 0 0,0 0 0,0 1 0,0 0 0,0 1 0,9-2 0,-7 1 0,1 0 0,0-1 0,-1 0 0,0 0 0,12-7 0,-14 6 0,1 0 0,0 2 0,0-1 0,0 1 0,0 0 0,1 1 0,-1 0 0,20-1 0,-18 2 0,1-1 0,0 0 0,-1-1 0,0 0 0,18-8 0,-10 3 0,0 1 0,24-6 0,33-13 0,-60 21 0,0 0 0,0 1 0,0 1 0,1 0 0,-1 1 0,1 1 0,0 1 0,24 2 0,-17-1 0,-1-1 0,0-1 0,34-6 0,13-3 0,-51 9 0,0-2 0,-1 0 0,32-10 0,-48 13 0,0-1 0,0 0 0,-1 1 0,1-1 0,-1 0 0,1 0 0,-1 0 0,1 0 0,-1 0 0,1 0 0,-1 0 0,0 0 0,0-1 0,0 1 0,1 0 0,-1-1 0,1-2 0,-2 3 0,0 0 0,1 0 0,-1 0 0,0 0 0,0 0 0,0 0 0,0 0 0,0 0 0,0 0 0,-1-1 0,1 1 0,0 0 0,-1 0 0,1 0 0,0 0 0,-1 0 0,1 0 0,-1 0 0,1 1 0,-1-1 0,-1-1 0,-1-1 0,0-1 0,0 1 0,0 1 0,-1-1 0,1 0 0,-1 1 0,0 0 0,0 0 0,0 0 0,0 0 0,0 0 0,-8-1 0,-52-7 0,40 7 0,1-1 0,0-1 0,-27-9 0,29 5 0,17 8 0,10 5 0,5 5 0,1 0 0,-4-2 0,1 0 0,1 0 0,-1-1 0,19 8 0,-19-9 0,1 0 0,0 1 0,16 13 0,-20-15 0,-1 1 0,1-1 0,0 0 0,1 0 0,-1-1 0,1 1 0,-1-1 0,1-1 0,0 0 0,0 0 0,10 2 0,-2-4 0,29 4 0,-43-4 0,0 0 0,0 1 0,0-1 0,0 0 0,1 0 0,-1 1 0,0-1 0,0 1 0,0-1 0,0 1 0,0-1 0,0 1 0,0 0 0,0-1 0,0 1 0,0 0 0,0 0 0,-1 0 0,1 0 0,0 0 0,0 0 0,-1 0 0,1 0 0,-1 0 0,1 0 0,-1 0 0,1 2 0,-1-2 0,0 1 0,-1-1 0,1 1 0,0-1 0,-1 0 0,1 1 0,-1-1 0,0 1 0,1-1 0,-1 0 0,0 0 0,0 1 0,0-1 0,0 0 0,0 0 0,0 0 0,-1 1 0,-25 19 0,16-13 0,0 3-151,0 0-1,0 1 0,1 0 0,0 1 1,1 0-1,1 0 0,0 1 1,-7 16-1,9-16-6674</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8-03T01:24:25.116"/>
    </inkml:context>
    <inkml:brush xml:id="br0">
      <inkml:brushProperty name="width" value="0.035" units="cm"/>
      <inkml:brushProperty name="height" value="0.035" units="cm"/>
      <inkml:brushProperty name="color" value="#E71224"/>
    </inkml:brush>
  </inkml:definitions>
  <inkml:trace contextRef="#ctx0" brushRef="#br0">1344 5105 24575,'-8'0'0,"0"-1"0,1-1 0,-1 1 0,0-1 0,1-1 0,-14-5 0,-7-3 0,-95-28 0,1-6 0,-183-96 0,254 110 0,1-3 0,1-1 0,2-2 0,2-3 0,2-1 0,-59-72 0,66 68 0,3-2 0,-47-83 0,76 120 0,0 0 0,0 0 0,-2-16 0,-9-23 0,-56-138 0,60 162 0,1-1 0,1 0 0,1 0 0,2-1 0,-5-43 0,7-204 0,7 144 0,-4 98 0,6-98 0,-3 114 0,1-1 0,0 1 0,2 0 0,-1 0 0,15-29 0,42-89 0,-41 88 0,-12 28 0,0 0 0,16-26 0,102-149 0,-120 185 0,0 1 0,1 0 0,0 0 0,0 0 0,1 1 0,-1 0 0,15-9 0,66-29 0,-30 17 0,199-85 0,-188 85 0,96-31 0,-74 27 0,-59 22 0,50-22 0,-54 19 0,37-11 0,19-6 0,-45 14 0,64-15 0,7-3 0,167-51 0,-206 64 0,-42 11 0,34-6 0,-18 5 0,70-24 0,-80 22 0,0 1 0,1 1 0,65-7 0,83-8 0,-55 5 0,-35 13 0,124 7 0,-88 2 0,-50-2 0,119-14 0,-117 0 0,154-49 0,-143 40 0,-65 17 0,0-1 0,40-15 0,7-12 0,75-46 0,-109 54 0,-1-1 0,-1-2 0,41-40 0,-68 55 0,0 0 0,-1 0 0,-1-1 0,0-1 0,-1 0 0,-1 0 0,10-24 0,-14 22 0,0 0 0,-2 0 0,0 0 0,0-1 0,-2 1 0,-3-32 0,1 1 0,2 43 0,0 0 0,0 1 0,-1-1 0,0 0 0,0 1 0,0-1 0,-1 1 0,0-1 0,0 1 0,0 0 0,-1-1 0,0 1 0,0 1 0,0-1 0,-1 0 0,-7-7 0,5 7 0,0 0 0,0 1 0,-1 0 0,1 0 0,-1 0 0,0 1 0,0 0 0,-1 1 0,1-1 0,0 1 0,-1 1 0,-9-2 0,-34-1 0,0 1 0,-94 9 0,135-5 0,0 0 0,0 1 0,0 0 0,1 1 0,-1 0 0,1 1 0,-13 6 0,19-8 0,-1 0 0,0 0 0,1 1 0,-1-1 0,1 1 0,0 0 0,0 0 0,0 0 0,0 0 0,0 1 0,1-1 0,-1 1 0,1 0 0,0-1 0,0 1 0,1 0 0,-1 0 0,1 0 0,-2 6 0,2-2 0,1 0 0,-1 0 0,1 0 0,1 1 0,-1-1 0,1 0 0,1 0 0,0 0 0,0-1 0,0 1 0,1 0 0,0-1 0,0 1 0,1-1 0,0 0 0,1 0 0,-1-1 0,1 1 0,7 6 0,9 11 0,-16-18 0,0 0 0,0 0 0,0 0 0,1-1 0,0 1 0,1-2 0,-1 1 0,1-1 0,-1 1 0,12 3 0,181 76 0,-185-78 0,0-1 0,0 0 0,1 0 0,-1-2 0,1 0 0,0 0 0,0-2 0,27 1 0,415-4 0,-443 1 0,0 0 0,0-1 0,-1-1 0,1 0 0,0-1 0,-1-1 0,0 0 0,0 0 0,0-1 0,-1-1 0,0 0 0,19-16 0,65-40 0,-79 50 0,32-18 0,-31 21 0,-1 0 0,16-15 0,-12 8 0,1 0 0,1 2 0,1 0 0,45-20 0,34-15 0,-67 38 0,-22 8 0,1-1 0,17-10 0,22-14 0,-23 10 0,2 2 0,-1 2 0,39-12 0,-24 9 0,0-1 0,80-47 0,-75 37 0,70-46 0,-63 36 0,-27 18 0,-19 11 0,1 1 0,30-14 0,180-85 0,-161 76 0,-40 20 0,1 0 0,28-9 0,13 0 0,156-56 0,-134 51 0,-61 20 0,37-14 0,-18 4 0,2 2 0,76-13 0,-32 8 0,8-4 0,274-56 0,-267 56 0,-73 14 0,0 2 0,0 1 0,46-2 0,290 10 0,-337 0 0,0 2 0,0 1 0,-1 1 0,59 21 0,3-1 0,-61-16 0,39 16 0,-43-15 0,56 15 0,23 6 0,-47-13 0,-42-12 0,0 0 0,22 13 0,28 11 0,52 18 0,-96-40 0,0 1 0,0 1 0,30 20 0,-22-13 0,-23-13 0,1-1 0,0-1 0,0 0 0,0 0 0,0-1 0,12 2 0,-10-3 0,0 1 0,-1 1 0,21 7 0,-70-5 0,6-3 0,0 1 0,-56 13 0,86-15 0,1-1 0,-1 0 0,1 0 0,-1 1 0,1-1 0,-1 0 0,1 1 0,-1 0 0,1-1 0,-1 1 0,1 0 0,0 0 0,0 0 0,-1 0 0,1 0 0,0 0 0,0 0 0,0 0 0,0 0 0,0 0 0,0 1 0,0-1 0,0 0 0,1 1 0,-2 1 0,3-1 0,-1-1 0,0 0 0,1 0 0,-1 0 0,1 0 0,-1 1 0,1-1 0,-1 0 0,1 0 0,0 0 0,0 0 0,0 0 0,-1 0 0,1-1 0,0 1 0,0 0 0,0 0 0,0-1 0,0 1 0,1 0 0,-1-1 0,0 1 0,0-1 0,0 0 0,0 1 0,1-1 0,-1 0 0,0 0 0,0 1 0,1-1 0,1-1 0,29 5 0,1-2 0,60-3 0,-29-1 0,-61 2 0,1 0 0,-1 0 0,1 0 0,-1-1 0,1 1 0,-1-1 0,0 0 0,1 0 0,-1 0 0,0 0 0,0 0 0,0-1 0,0 0 0,5-3 0,-5 3 0,-1-1 0,-1 1 0,1-1 0,0 0 0,0 0 0,-1 1 0,0-1 0,1 0 0,-1 0 0,-1 0 0,1-1 0,0 1 0,-1 0 0,1 0 0,-1 0 0,0-4 0,0-1 0,-1 1 0,0-1 0,0 1 0,-1-1 0,1 1 0,-2 0 0,1 0 0,-1 0 0,0 0 0,-5-7 0,3 4 0,1 0 0,0 0 0,0 0 0,-3-13 0,-16-75-1365,21 81-5461</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8-03T01:24:40.351"/>
    </inkml:context>
    <inkml:brush xml:id="br0">
      <inkml:brushProperty name="width" value="0.035" units="cm"/>
      <inkml:brushProperty name="height" value="0.035" units="cm"/>
      <inkml:brushProperty name="color" value="#E71224"/>
    </inkml:brush>
  </inkml:definitions>
  <inkml:trace contextRef="#ctx0" brushRef="#br0">0 10042 24575,'119'-127'0,"83"-82"0,-196 202 0,0 0 0,-1 0 0,0-1 0,0 0 0,0 0 0,4-11 0,-5 9 0,1 0 0,1 0 0,11-16 0,7-5 0,-3-1 0,36-69 0,-24 40 0,13-39 0,-40 85 0,12-30 0,-9 22 0,0 0 0,15-23 0,-17 31 0,0-1 0,0 1 0,5-22 0,-6 17 0,15-34 0,41-83 0,-52 112 0,110-285 0,-113 289 0,-2 0 0,0 0 0,3-31 0,8-33 0,2 25 0,-7 26 0,7-38 0,-10 33 0,-1 5 0,-2-1 0,2-39 0,-5 41 0,2 0 0,13-55 0,-9 55 0,-2 0 0,4-55 0,-7 57 0,1 0 0,1 0 0,2 0 0,14-40 0,-4 14 0,-13 34 0,0 1 0,-1-1 0,0-33 0,-3 30 0,2 0 0,6-29 0,6-24 0,10-37 0,-16 81 0,-2 1 0,3-67 0,-6 59 0,20-96 0,-15 102 0,-2-1 0,4-63 0,-11 43 0,0 7 0,2 1 0,13-83 0,11-36 0,-12 55 0,-2 10 0,2 29 0,-3-1 0,0-87 0,-9 144 0,1 0 0,7-33 0,-5 31 0,0 0 0,0-20 0,-3-14 0,0 3 0,11-82 0,12-42 0,-15 94 0,-5 43 0,8-39 0,-7 41 0,-1 0 0,-1 0 0,-5-69 0,1-36 0,13 60 0,-7 53 0,3-51 0,-9 24 0,0 27 0,1 0 0,1 0 0,8-43 0,-3 35 0,-2 0 0,-1-1 0,-3-48 0,2-39 0,9 49 0,-6 49 0,3-44 0,-8-322 0,-1 185 0,3 180 0,8-52 0,-5 51 0,3-49 0,-8-1180 0,-1 573 0,0 660 0,-2 0 0,-5-28 0,3 27 0,-2-42 0,7 51 0,-1 0 0,0 0 0,-1 0 0,0 1 0,-1-1 0,-1 0 0,-1 1 0,-8-19 0,9 23 0,1 0 0,0-1 0,0 1 0,1 0 0,1-1 0,0 1 0,0-1 0,2-13 0,0 14 0,-1 0 0,-1 0 0,0-1 0,0 1 0,-1 0 0,0 0 0,-1 0 0,-6-17 0,-2 3 0,9 18 0,-1 1 0,0-1 0,0 1 0,-1-1 0,1 1 0,-1 0 0,-8-9 0,12 15 0,0 0 0,0 0 0,0 0 0,0-1 0,-1 1 0,1 0 0,0 0 0,0 0 0,0 0 0,0 0 0,0 0 0,-1 0 0,1 0 0,0 0 0,0 0 0,0 0 0,0 0 0,0 0 0,-1 0 0,1 0 0,0 0 0,0 0 0,0 0 0,0 0 0,0 0 0,-1 0 0,1 0 0,0 0 0,0 0 0,0 1 0,0-1 0,0 0 0,0 0 0,-1 0 0,1 0 0,0 0 0,0 0 0,0 0 0,0 0 0,0 1 0,0-1 0,0 0 0,0 0 0,0 0 0,0 0 0,0 0 0,0 1 0,-1-1 0,1 0 0,0 0 0,-3 14 0,1 12 0,2-22 0,-1 36 0,1 0 0,3 0 0,12 69 0,-12-91 0,-3-15 0,0 1 0,0-1 0,1 0 0,-1 0 0,1 1 0,0-1 0,0 0 0,0 0 0,0 0 0,1 0 0,-1 0 0,1 0 0,3 4 0,-5-7 0,1 1 0,-1-1 0,0 0 0,0 0 0,0 0 0,0 0 0,1 0 0,-1 0 0,0 0 0,0 0 0,0 0 0,0 0 0,1 0 0,-1 0 0,0 0 0,0 0 0,0 0 0,1 0 0,-1 0 0,0 0 0,0 0 0,0 0 0,0 0 0,1 0 0,-1 0 0,0 0 0,0 0 0,0 0 0,0 0 0,1 0 0,-1 0 0,0 0 0,0-1 0,0 1 0,0 0 0,0 0 0,1 0 0,-1 0 0,0 0 0,0-1 0,0 1 0,0 0 0,0 0 0,0 0 0,0-1 0,4-12 0,-4-14 0,-20-33 0,14 48 0,2 0 0,0 0 0,-5-23 0,2-36 0,7 63 0,0 0 0,0 1 0,1-1 0,0 1 0,0-1 0,1 1 0,2-9 0,-3 14 0,-1 1 0,1 0 0,0 0 0,-1 0 0,1 0 0,0 0 0,0 0 0,0 0 0,0 0 0,0 0 0,0 0 0,0 0 0,0 0 0,0 0 0,0 1 0,0-1 0,1 1 0,-1-1 0,0 1 0,0-1 0,3 0 0,0 1 0,-1 0 0,1 0 0,0 0 0,-1 0 0,1 0 0,-1 1 0,1-1 0,4 2 0,7 3 0,-1 1 0,27 14 0,-38-18 0,86 60-1365,-74-53-5461</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8-03T17:27:07.164"/>
    </inkml:context>
    <inkml:brush xml:id="br0">
      <inkml:brushProperty name="width" value="0.35" units="cm"/>
      <inkml:brushProperty name="height" value="0.35" units="cm"/>
      <inkml:brushProperty name="color" value="#E71224"/>
    </inkml:brush>
  </inkml:definitions>
  <inkml:trace contextRef="#ctx0" brushRef="#br0">1 0 24575</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7-23T17:04:56.754"/>
    </inkml:context>
    <inkml:brush xml:id="br0">
      <inkml:brushProperty name="width" value="0.2" units="cm"/>
      <inkml:brushProperty name="height" value="0.4" units="cm"/>
      <inkml:brushProperty name="color" value="#00FDFF"/>
      <inkml:brushProperty name="tip" value="rectangle"/>
      <inkml:brushProperty name="rasterOp" value="maskPen"/>
      <inkml:brushProperty name="ignorePressure" value="1"/>
    </inkml:brush>
  </inkml:definitions>
  <inkml:trace contextRef="#ctx0" brushRef="#br0">1 1,'4'0,"6"0,6 0,8 4,14 2,12 0,3-2,-3-1,-7-1,-10 4,-10 0</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8-03T17:27:13.368"/>
    </inkml:context>
    <inkml:brush xml:id="br0">
      <inkml:brushProperty name="width" value="0.35" units="cm"/>
      <inkml:brushProperty name="height" value="0.35" units="cm"/>
      <inkml:brushProperty name="color" value="#E71224"/>
    </inkml:brush>
  </inkml:definitions>
  <inkml:trace contextRef="#ctx0" brushRef="#br0">1 0 24575</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8-03T17:27:22.258"/>
    </inkml:context>
    <inkml:brush xml:id="br0">
      <inkml:brushProperty name="width" value="0.35" units="cm"/>
      <inkml:brushProperty name="height" value="0.35" units="cm"/>
      <inkml:brushProperty name="color" value="#004F8B"/>
    </inkml:brush>
  </inkml:definitions>
  <inkml:trace contextRef="#ctx0" brushRef="#br0">1 0 24575,'0'0'-8191</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8-03T17:27:26.377"/>
    </inkml:context>
    <inkml:brush xml:id="br0">
      <inkml:brushProperty name="width" value="0.35" units="cm"/>
      <inkml:brushProperty name="height" value="0.35" units="cm"/>
      <inkml:brushProperty name="color" value="#004F8B"/>
    </inkml:brush>
  </inkml:definitions>
  <inkml:trace contextRef="#ctx0" brushRef="#br0">1 0 24575,'0'0'-8191</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8-03T17:29:37.796"/>
    </inkml:context>
    <inkml:brush xml:id="br0">
      <inkml:brushProperty name="width" value="0.35" units="cm"/>
      <inkml:brushProperty name="height" value="0.35" units="cm"/>
      <inkml:brushProperty name="color" value="#004F8B"/>
    </inkml:brush>
  </inkml:definitions>
  <inkml:trace contextRef="#ctx0" brushRef="#br0">1 0 24575,'0'0'-8191</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8-03T17:29:39.801"/>
    </inkml:context>
    <inkml:brush xml:id="br0">
      <inkml:brushProperty name="width" value="0.35" units="cm"/>
      <inkml:brushProperty name="height" value="0.35" units="cm"/>
      <inkml:brushProperty name="color" value="#004F8B"/>
    </inkml:brush>
  </inkml:definitions>
  <inkml:trace contextRef="#ctx0" brushRef="#br0">1 0 24575</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8-03T17:29:45.121"/>
    </inkml:context>
    <inkml:brush xml:id="br0">
      <inkml:brushProperty name="width" value="0.35" units="cm"/>
      <inkml:brushProperty name="height" value="0.35" units="cm"/>
      <inkml:brushProperty name="color" value="#E71224"/>
    </inkml:brush>
  </inkml:definitions>
  <inkml:trace contextRef="#ctx0" brushRef="#br0">1 0 24575,'0'0'-8191</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8-03T17:29:49.235"/>
    </inkml:context>
    <inkml:brush xml:id="br0">
      <inkml:brushProperty name="width" value="0.35" units="cm"/>
      <inkml:brushProperty name="height" value="0.35" units="cm"/>
      <inkml:brushProperty name="color" value="#E71224"/>
    </inkml:brush>
  </inkml:definitions>
  <inkml:trace contextRef="#ctx0" brushRef="#br0">1 0 24575,'0'0'-8191</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8-03T20:08:04.275"/>
    </inkml:context>
    <inkml:brush xml:id="br0">
      <inkml:brushProperty name="width" value="0.035" units="cm"/>
      <inkml:brushProperty name="height" value="0.035" units="cm"/>
      <inkml:brushProperty name="color" value="#E71224"/>
    </inkml:brush>
  </inkml:definitions>
  <inkml:trace contextRef="#ctx0" brushRef="#br0">0 265 24219,'1694'-265'0</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8-03T20:08:09.257"/>
    </inkml:context>
    <inkml:brush xml:id="br0">
      <inkml:brushProperty name="width" value="0.035" units="cm"/>
      <inkml:brushProperty name="height" value="0.035" units="cm"/>
      <inkml:brushProperty name="color" value="#E71224"/>
    </inkml:brush>
  </inkml:definitions>
  <inkml:trace contextRef="#ctx0" brushRef="#br0">363 105 24575,'-22'1'0,"1"-1"0,0-1 0,0-1 0,0-1 0,0-1 0,0 0 0,1-2 0,0 0 0,0-2 0,0 0 0,1-1 0,-30-19 0,41 23 0,1 1 0,-1 1 0,0-1 0,0 1 0,-14-3 0,16 5 0,29 5 0,-13-3 0,0 0 0,0 1 0,-1 1 0,15 5 0,154 61 0,-62-26 0,-114-42 0,1 0 0,0 0 0,0 0 0,0 0 0,0 1 0,-1-1 0,1 1 0,-1-1 0,1 1 0,-1 0 0,0 0 0,0 0 0,0 0 0,0 1 0,0-1 0,0 1 0,0-1 0,1 5 0,-2-4 0,-1 1 0,0 0 0,0-1 0,0 1 0,-1 0 0,1-1 0,-1 1 0,0-1 0,0 1 0,0-1 0,0 1 0,0-1 0,-1 0 0,0 0 0,-2 4 0,-50 105 0,42-94-1365,0-1-5461</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8-03T20:08:16.144"/>
    </inkml:context>
    <inkml:brush xml:id="br0">
      <inkml:brushProperty name="width" value="0.035" units="cm"/>
      <inkml:brushProperty name="height" value="0.035" units="cm"/>
      <inkml:brushProperty name="color" value="#E71224"/>
    </inkml:brush>
  </inkml:definitions>
  <inkml:trace contextRef="#ctx0" brushRef="#br0">1 4010 24575,'5'1'0,"0"0"0,0 0 0,0 1 0,0-1 0,0 1 0,-1 1 0,1-1 0,0 0 0,3 4 0,13 5 0,112 44 0,160 44 0,149 17 0,-314-84 0,574 112 0,-288-65 0,-8-19 0,-106-20 0,113 12 0,-216-30 0,836 62 0,-768-68 0,965 3 0,-780-22 0,-68-28 0,-234 14 0,40-13 0,-29 3 0,135-20 0,88-9 0,-230 37 0,150-37 0,143-59 0,-168 21 0,-103 31 0,96-38 0,-96 34 0,-95 38 0,-2-3 0,-2-4 0,104-67 0,-87 39 0,60-38 0,37-20 0,-6 3 0,-80 58 0,-3-4 0,143-124 0,-34 25 0,-22 19 0,-144 104 0,63-76 0,-11 9 0,-55 67 0,-2-2 0,-2-1 0,57-92 0,68-188 0,-152 301 0,-1 0 0,-1 0 0,-1-1 0,5-39 0,-1-97 0,-9 66 0,-4-241 0,-2 310 0,0 1 0,-1-1 0,-2 1 0,0 1 0,-24-45 0,13 26 0,-7-9 0,-3 1 0,-64-85 0,66 98 0,5 8 0,-1 0 0,-2 2 0,0 0 0,-2 2 0,-32-24 0,-26-10 0,-113-57 0,24 15 0,13 8 0,116 71 0,-92-31 0,-181-40 0,293 85 0,-5-2 0,-53-9 0,80 18 0,0 0 0,0 1 0,-1 0 0,1-1 0,0 1 0,-1 1 0,1-1 0,0 0 0,0 1 0,-1-1 0,-3 3 0,6-3 0,1 1 0,-1 0 0,0 0 0,0 0 0,1 0 0,-1 0 0,0-1 0,1 1 0,-1 0 0,1 1 0,-1-1 0,1 0 0,0 0 0,-1 0 0,1 0 0,0 0 0,0 0 0,0 0 0,0 0 0,0 1 0,0-1 0,0 0 0,0 0 0,0 0 0,1 0 0,-1 0 0,0 0 0,1 0 0,-1 0 0,1 0 0,-1 0 0,1 0 0,0 0 0,-1 0 0,1 0 0,1 1 0,37 59 0,-34-60 0,-3-13 0,-4-13 0,-6 4 0,-4-21 0,12 41 0,0 0 0,0 0 0,0 0 0,0 0 0,0 0 0,0 0 0,0 0 0,1 0 0,-1 0 0,0 0 0,1 0 0,-1 0 0,1 0 0,0 0 0,-1 0 0,1 0 0,-1 0 0,1 0 0,0 0 0,0 1 0,0-1 0,-1 0 0,1 1 0,0-1 0,0 0 0,0 1 0,0-1 0,0 1 0,0 0 0,0-1 0,0 1 0,0 0 0,0-1 0,2 1 0,37-9-1365,-22 4-5461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7-23T17:04:59.288"/>
    </inkml:context>
    <inkml:brush xml:id="br0">
      <inkml:brushProperty name="width" value="0.2" units="cm"/>
      <inkml:brushProperty name="height" value="0.4" units="cm"/>
      <inkml:brushProperty name="color" value="#00FDFF"/>
      <inkml:brushProperty name="tip" value="rectangle"/>
      <inkml:brushProperty name="rasterOp" value="maskPen"/>
      <inkml:brushProperty name="ignorePressure" value="1"/>
    </inkml:brush>
  </inkml:definitions>
  <inkml:trace contextRef="#ctx0" brushRef="#br0">0 0,'5'0,"5"0,5 0,5 0,3 0,2 0,-3 4,-1 2,0 0,1-2,1 0,-3-2</inkml:trace>
</inkml:ink>
</file>

<file path=ppt/ink/ink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8-03T20:08:29.770"/>
    </inkml:context>
    <inkml:brush xml:id="br0">
      <inkml:brushProperty name="width" value="0.035" units="cm"/>
      <inkml:brushProperty name="height" value="0.035" units="cm"/>
      <inkml:brushProperty name="color" value="#E71224"/>
    </inkml:brush>
  </inkml:definitions>
  <inkml:trace contextRef="#ctx0" brushRef="#br0">1 54 24575,'0'-1'0,"0"0"0,0 0 0,1 0 0,-1 0 0,1 0 0,-1 0 0,1 1 0,-1-1 0,1 0 0,0 0 0,0 0 0,-1 1 0,1-1 0,0 0 0,0 0 0,0 1 0,-1-1 0,1 1 0,0-1 0,0 1 0,0-1 0,0 1 0,0 0 0,0-1 0,0 1 0,0 0 0,0 0 0,2 0 0,35-5 0,-31 5 0,355-3 0,-33 3 0,-179-13 0,66-2 0,643 16-1365,-835-1-5461</inkml:trace>
</inkml:ink>
</file>

<file path=ppt/ink/ink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8-03T20:08:31.836"/>
    </inkml:context>
    <inkml:brush xml:id="br0">
      <inkml:brushProperty name="width" value="0.035" units="cm"/>
      <inkml:brushProperty name="height" value="0.035" units="cm"/>
      <inkml:brushProperty name="color" value="#E71224"/>
    </inkml:brush>
  </inkml:definitions>
  <inkml:trace contextRef="#ctx0" brushRef="#br0">1 54 24575,'535'-21'0,"-71"13"0,-270 10 0,281-2 0,-455-1 0,0-1 0,35-8 0,-33 5 0,0 1 0,24 0 0,85 4-1365,-108 0-5461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7-23T17:05:01.130"/>
    </inkml:context>
    <inkml:brush xml:id="br0">
      <inkml:brushProperty name="width" value="0.2" units="cm"/>
      <inkml:brushProperty name="height" value="0.4" units="cm"/>
      <inkml:brushProperty name="color" value="#00FDFF"/>
      <inkml:brushProperty name="tip" value="rectangle"/>
      <inkml:brushProperty name="rasterOp" value="maskPen"/>
      <inkml:brushProperty name="ignorePressure" value="1"/>
    </inkml:brush>
  </inkml:definitions>
  <inkml:trace contextRef="#ctx0" brushRef="#br0">1 0,'4'0,"6"0,6 0,8 0,10 0,6 0,2 0,-2 0,-5 0,-2 0,-4 0,-1 0,-7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7-23T17:05:02.674"/>
    </inkml:context>
    <inkml:brush xml:id="br0">
      <inkml:brushProperty name="width" value="0.2" units="cm"/>
      <inkml:brushProperty name="height" value="0.4" units="cm"/>
      <inkml:brushProperty name="color" value="#00FDFF"/>
      <inkml:brushProperty name="tip" value="rectangle"/>
      <inkml:brushProperty name="rasterOp" value="maskPen"/>
      <inkml:brushProperty name="ignorePressure" value="1"/>
    </inkml:brush>
  </inkml:definitions>
  <inkml:trace contextRef="#ctx0" brushRef="#br0">1 28,'4'0,"6"0,5 0,5-4,8-2,7 0,6 2,2 0,-4 2,-3 1,-8 1</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7-23T17:05:04.671"/>
    </inkml:context>
    <inkml:brush xml:id="br0">
      <inkml:brushProperty name="width" value="0.2" units="cm"/>
      <inkml:brushProperty name="height" value="0.4" units="cm"/>
      <inkml:brushProperty name="color" value="#00FDFF"/>
      <inkml:brushProperty name="tip" value="rectangle"/>
      <inkml:brushProperty name="rasterOp" value="maskPen"/>
      <inkml:brushProperty name="ignorePressure" value="1"/>
    </inkml:brush>
  </inkml:definitions>
  <inkml:trace contextRef="#ctx0" brushRef="#br0">1 27,'4'0,"6"0,10 0,6-4,2-2,1 1,1 0,-2 2,-1 1,0 1,-1 1,0 0,-1 0,-4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7-23T17:05:06.935"/>
    </inkml:context>
    <inkml:brush xml:id="br0">
      <inkml:brushProperty name="width" value="0.2" units="cm"/>
      <inkml:brushProperty name="height" value="0.4" units="cm"/>
      <inkml:brushProperty name="color" value="#00FDFF"/>
      <inkml:brushProperty name="tip" value="rectangle"/>
      <inkml:brushProperty name="rasterOp" value="maskPen"/>
      <inkml:brushProperty name="ignorePressure" value="1"/>
    </inkml:brush>
  </inkml:definitions>
  <inkml:trace contextRef="#ctx0" brushRef="#br0">1 1,'4'0,"6"0,5 0,5 0,4 0,-4 4,0 2,1-1,1-1,2-1,0-1,1-1,0 0,0-1,1 0,0-1,-5 1</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7-23T17:05:08.967"/>
    </inkml:context>
    <inkml:brush xml:id="br0">
      <inkml:brushProperty name="width" value="0.2" units="cm"/>
      <inkml:brushProperty name="height" value="0.4" units="cm"/>
      <inkml:brushProperty name="color" value="#00FDFF"/>
      <inkml:brushProperty name="tip" value="rectangle"/>
      <inkml:brushProperty name="rasterOp" value="maskPen"/>
      <inkml:brushProperty name="ignorePressure" value="1"/>
    </inkml:brush>
  </inkml:definitions>
  <inkml:trace contextRef="#ctx0" brushRef="#br0">1 0,'8'0,"12"0,7 5,7 0,7 1,0-2,-2 3,-3 1,-4-1,-3-2,-6-2</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23T17:05:20.230"/>
    </inkml:context>
    <inkml:brush xml:id="br0">
      <inkml:brushProperty name="width" value="0.2" units="cm"/>
      <inkml:brushProperty name="height" value="0.2" units="cm"/>
      <inkml:brushProperty name="color" value="#FFFFFF"/>
    </inkml:brush>
  </inkml:definitions>
  <inkml:trace contextRef="#ctx0" brushRef="#br0">1 0 24575,'4'0'0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682C82C-8E40-4916-8032-67AA1477C61A}" type="datetimeFigureOut">
              <a:rPr lang="en-US" smtClean="0"/>
              <a:t>8/6/2026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BB59510-7CEF-4A91-B50B-4C1869313818}" type="slidenum">
              <a:rPr lang="en-US" smtClean="0"/>
              <a:t>‹#›</a:t>
            </a:fld>
            <a:endParaRPr lang="en-US" dirty="0"/>
          </a:p>
        </p:txBody>
      </p:sp>
    </p:spTree>
    <p:extLst>
      <p:ext uri="{BB962C8B-B14F-4D97-AF65-F5344CB8AC3E}">
        <p14:creationId xmlns:p14="http://schemas.microsoft.com/office/powerpoint/2010/main" val="11870770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BB59510-7CEF-4A91-B50B-4C1869313818}" type="slidenum">
              <a:rPr lang="en-US" smtClean="0"/>
              <a:t>1</a:t>
            </a:fld>
            <a:endParaRPr lang="en-US" dirty="0"/>
          </a:p>
        </p:txBody>
      </p:sp>
    </p:spTree>
    <p:extLst>
      <p:ext uri="{BB962C8B-B14F-4D97-AF65-F5344CB8AC3E}">
        <p14:creationId xmlns:p14="http://schemas.microsoft.com/office/powerpoint/2010/main" val="29568585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E2DF90-C800-CF77-CAE5-4B9AAA4612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B0DC8D-29F9-8721-9372-726F710BB8B5}"/>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6C1F04F9-6F28-39EC-D34E-A06767424515}"/>
              </a:ext>
            </a:extLst>
          </p:cNvPr>
          <p:cNvSpPr>
            <a:spLocks noGrp="1"/>
          </p:cNvSpPr>
          <p:nvPr>
            <p:ph type="body" idx="1"/>
          </p:nvPr>
        </p:nvSpPr>
        <p:spPr/>
        <p:txBody>
          <a:bodyPr/>
          <a:lstStyle/>
          <a:p>
            <a:r>
              <a:rPr lang="en-US" dirty="0"/>
              <a:t>Modified Accrual: i.e. MAPs receivable rules related to payment beyond 60 days</a:t>
            </a:r>
          </a:p>
          <a:p>
            <a:endParaRPr lang="en-US" dirty="0"/>
          </a:p>
          <a:p>
            <a:pPr lvl="1"/>
            <a:r>
              <a:rPr lang="en-US" dirty="0"/>
              <a:t>Short term – recorded when they are both measurable and available</a:t>
            </a:r>
          </a:p>
          <a:p>
            <a:pPr lvl="1"/>
            <a:r>
              <a:rPr lang="en-US" dirty="0"/>
              <a:t>Long term – recorded when they are earned (accrual basis).</a:t>
            </a:r>
          </a:p>
          <a:p>
            <a:endParaRPr lang="en-US" dirty="0"/>
          </a:p>
        </p:txBody>
      </p:sp>
      <p:sp>
        <p:nvSpPr>
          <p:cNvPr id="4" name="Slide Number Placeholder 3">
            <a:extLst>
              <a:ext uri="{FF2B5EF4-FFF2-40B4-BE49-F238E27FC236}">
                <a16:creationId xmlns:a16="http://schemas.microsoft.com/office/drawing/2014/main" id="{9D290423-6210-D72B-9184-1AB61F2F9478}"/>
              </a:ext>
            </a:extLst>
          </p:cNvPr>
          <p:cNvSpPr>
            <a:spLocks noGrp="1"/>
          </p:cNvSpPr>
          <p:nvPr>
            <p:ph type="sldNum" sz="quarter" idx="5"/>
          </p:nvPr>
        </p:nvSpPr>
        <p:spPr/>
        <p:txBody>
          <a:bodyPr/>
          <a:lstStyle/>
          <a:p>
            <a:fld id="{BBB59510-7CEF-4A91-B50B-4C1869313818}" type="slidenum">
              <a:rPr lang="en-US" smtClean="0"/>
              <a:t>22</a:t>
            </a:fld>
            <a:endParaRPr lang="en-US" dirty="0"/>
          </a:p>
        </p:txBody>
      </p:sp>
    </p:spTree>
    <p:extLst>
      <p:ext uri="{BB962C8B-B14F-4D97-AF65-F5344CB8AC3E}">
        <p14:creationId xmlns:p14="http://schemas.microsoft.com/office/powerpoint/2010/main" val="29757956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FF0000"/>
                </a:solidFill>
              </a:rPr>
              <a:t>MAPs FIN 11.1.F.5 </a:t>
            </a:r>
            <a:r>
              <a:rPr lang="en-US" dirty="0"/>
              <a:t>- If the receivable has not been received within 60 days of being established, the uncollected balance should be moved to deferred revenue.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Adjustment Required – Reclassify Revenue as Deferred Inflow by increasing the liability account (DR), deferred revenue, and decreasing the revenue account (CR)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BBB59510-7CEF-4A91-B50B-4C1869313818}" type="slidenum">
              <a:rPr lang="en-US" smtClean="0"/>
              <a:t>25</a:t>
            </a:fld>
            <a:endParaRPr lang="en-US" dirty="0"/>
          </a:p>
        </p:txBody>
      </p:sp>
    </p:spTree>
    <p:extLst>
      <p:ext uri="{BB962C8B-B14F-4D97-AF65-F5344CB8AC3E}">
        <p14:creationId xmlns:p14="http://schemas.microsoft.com/office/powerpoint/2010/main" val="27411872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cash T account was wrong on the recording! </a:t>
            </a:r>
            <a:r>
              <a:rPr lang="en-US"/>
              <a:t>Revised here! </a:t>
            </a:r>
            <a:endParaRPr lang="en-US" dirty="0"/>
          </a:p>
        </p:txBody>
      </p:sp>
      <p:sp>
        <p:nvSpPr>
          <p:cNvPr id="4" name="Slide Number Placeholder 3"/>
          <p:cNvSpPr>
            <a:spLocks noGrp="1"/>
          </p:cNvSpPr>
          <p:nvPr>
            <p:ph type="sldNum" sz="quarter" idx="5"/>
          </p:nvPr>
        </p:nvSpPr>
        <p:spPr/>
        <p:txBody>
          <a:bodyPr/>
          <a:lstStyle/>
          <a:p>
            <a:fld id="{BBB59510-7CEF-4A91-B50B-4C1869313818}" type="slidenum">
              <a:rPr lang="en-US" smtClean="0"/>
              <a:t>27</a:t>
            </a:fld>
            <a:endParaRPr lang="en-US" dirty="0"/>
          </a:p>
        </p:txBody>
      </p:sp>
    </p:spTree>
    <p:extLst>
      <p:ext uri="{BB962C8B-B14F-4D97-AF65-F5344CB8AC3E}">
        <p14:creationId xmlns:p14="http://schemas.microsoft.com/office/powerpoint/2010/main" val="25443694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Will not discuss scenario 2 in session</a:t>
            </a:r>
          </a:p>
        </p:txBody>
      </p:sp>
      <p:sp>
        <p:nvSpPr>
          <p:cNvPr id="4" name="Slide Number Placeholder 3"/>
          <p:cNvSpPr>
            <a:spLocks noGrp="1"/>
          </p:cNvSpPr>
          <p:nvPr>
            <p:ph type="sldNum" sz="quarter" idx="5"/>
          </p:nvPr>
        </p:nvSpPr>
        <p:spPr/>
        <p:txBody>
          <a:bodyPr/>
          <a:lstStyle/>
          <a:p>
            <a:fld id="{BBB59510-7CEF-4A91-B50B-4C1869313818}" type="slidenum">
              <a:rPr lang="en-US" smtClean="0"/>
              <a:t>28</a:t>
            </a:fld>
            <a:endParaRPr lang="en-US" dirty="0"/>
          </a:p>
        </p:txBody>
      </p:sp>
    </p:spTree>
    <p:extLst>
      <p:ext uri="{BB962C8B-B14F-4D97-AF65-F5344CB8AC3E}">
        <p14:creationId xmlns:p14="http://schemas.microsoft.com/office/powerpoint/2010/main" val="33487374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Will not discuss during training. Only for reference. </a:t>
            </a:r>
          </a:p>
        </p:txBody>
      </p:sp>
      <p:sp>
        <p:nvSpPr>
          <p:cNvPr id="4" name="Slide Number Placeholder 3"/>
          <p:cNvSpPr>
            <a:spLocks noGrp="1"/>
          </p:cNvSpPr>
          <p:nvPr>
            <p:ph type="sldNum" sz="quarter" idx="5"/>
          </p:nvPr>
        </p:nvSpPr>
        <p:spPr/>
        <p:txBody>
          <a:bodyPr/>
          <a:lstStyle/>
          <a:p>
            <a:fld id="{BBB59510-7CEF-4A91-B50B-4C1869313818}" type="slidenum">
              <a:rPr lang="en-US" smtClean="0"/>
              <a:t>29</a:t>
            </a:fld>
            <a:endParaRPr lang="en-US" dirty="0"/>
          </a:p>
        </p:txBody>
      </p:sp>
    </p:spTree>
    <p:extLst>
      <p:ext uri="{BB962C8B-B14F-4D97-AF65-F5344CB8AC3E}">
        <p14:creationId xmlns:p14="http://schemas.microsoft.com/office/powerpoint/2010/main" val="34957472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Will not discuss in training – only for reference </a:t>
            </a:r>
          </a:p>
        </p:txBody>
      </p:sp>
      <p:sp>
        <p:nvSpPr>
          <p:cNvPr id="4" name="Slide Number Placeholder 3"/>
          <p:cNvSpPr>
            <a:spLocks noGrp="1"/>
          </p:cNvSpPr>
          <p:nvPr>
            <p:ph type="sldNum" sz="quarter" idx="5"/>
          </p:nvPr>
        </p:nvSpPr>
        <p:spPr/>
        <p:txBody>
          <a:bodyPr/>
          <a:lstStyle/>
          <a:p>
            <a:fld id="{2E54F374-81E7-4D63-920D-3A5DB265835C}" type="slidenum">
              <a:rPr lang="en-US" smtClean="0"/>
              <a:t>30</a:t>
            </a:fld>
            <a:endParaRPr lang="en-US" dirty="0"/>
          </a:p>
        </p:txBody>
      </p:sp>
    </p:spTree>
    <p:extLst>
      <p:ext uri="{BB962C8B-B14F-4D97-AF65-F5344CB8AC3E}">
        <p14:creationId xmlns:p14="http://schemas.microsoft.com/office/powerpoint/2010/main" val="17201419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In for profit company financial statements, revenues and expenses get moved to an account called retained earnings. Not applicable to govt’s because they don’t operate on a for-profit basis. </a:t>
            </a:r>
          </a:p>
        </p:txBody>
      </p:sp>
      <p:sp>
        <p:nvSpPr>
          <p:cNvPr id="4" name="Slide Number Placeholder 3"/>
          <p:cNvSpPr>
            <a:spLocks noGrp="1"/>
          </p:cNvSpPr>
          <p:nvPr>
            <p:ph type="sldNum" sz="quarter" idx="5"/>
          </p:nvPr>
        </p:nvSpPr>
        <p:spPr/>
        <p:txBody>
          <a:bodyPr/>
          <a:lstStyle/>
          <a:p>
            <a:fld id="{BBB59510-7CEF-4A91-B50B-4C1869313818}" type="slidenum">
              <a:rPr lang="en-US" smtClean="0"/>
              <a:t>31</a:t>
            </a:fld>
            <a:endParaRPr lang="en-US" dirty="0"/>
          </a:p>
        </p:txBody>
      </p:sp>
    </p:spTree>
    <p:extLst>
      <p:ext uri="{BB962C8B-B14F-4D97-AF65-F5344CB8AC3E}">
        <p14:creationId xmlns:p14="http://schemas.microsoft.com/office/powerpoint/2010/main" val="40420115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Very minimal discussion during presentation, only to tie in closing entries to F/S types</a:t>
            </a:r>
          </a:p>
        </p:txBody>
      </p:sp>
      <p:sp>
        <p:nvSpPr>
          <p:cNvPr id="4" name="Slide Number Placeholder 3"/>
          <p:cNvSpPr>
            <a:spLocks noGrp="1"/>
          </p:cNvSpPr>
          <p:nvPr>
            <p:ph type="sldNum" sz="quarter" idx="5"/>
          </p:nvPr>
        </p:nvSpPr>
        <p:spPr/>
        <p:txBody>
          <a:bodyPr/>
          <a:lstStyle/>
          <a:p>
            <a:fld id="{BBB59510-7CEF-4A91-B50B-4C1869313818}" type="slidenum">
              <a:rPr lang="en-US" smtClean="0"/>
              <a:t>32</a:t>
            </a:fld>
            <a:endParaRPr lang="en-US" dirty="0"/>
          </a:p>
        </p:txBody>
      </p:sp>
    </p:spTree>
    <p:extLst>
      <p:ext uri="{BB962C8B-B14F-4D97-AF65-F5344CB8AC3E}">
        <p14:creationId xmlns:p14="http://schemas.microsoft.com/office/powerpoint/2010/main" val="5367220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Will not discuss in presentation.</a:t>
            </a:r>
          </a:p>
        </p:txBody>
      </p:sp>
      <p:sp>
        <p:nvSpPr>
          <p:cNvPr id="4" name="Slide Number Placeholder 3"/>
          <p:cNvSpPr>
            <a:spLocks noGrp="1"/>
          </p:cNvSpPr>
          <p:nvPr>
            <p:ph type="sldNum" sz="quarter" idx="5"/>
          </p:nvPr>
        </p:nvSpPr>
        <p:spPr/>
        <p:txBody>
          <a:bodyPr/>
          <a:lstStyle/>
          <a:p>
            <a:fld id="{BBB59510-7CEF-4A91-B50B-4C1869313818}" type="slidenum">
              <a:rPr lang="en-US" smtClean="0"/>
              <a:t>34</a:t>
            </a:fld>
            <a:endParaRPr lang="en-US" dirty="0"/>
          </a:p>
        </p:txBody>
      </p:sp>
    </p:spTree>
    <p:extLst>
      <p:ext uri="{BB962C8B-B14F-4D97-AF65-F5344CB8AC3E}">
        <p14:creationId xmlns:p14="http://schemas.microsoft.com/office/powerpoint/2010/main" val="38504587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BB59510-7CEF-4A91-B50B-4C1869313818}" type="slidenum">
              <a:rPr lang="en-US" smtClean="0"/>
              <a:t>35</a:t>
            </a:fld>
            <a:endParaRPr lang="en-US" dirty="0"/>
          </a:p>
        </p:txBody>
      </p:sp>
    </p:spTree>
    <p:extLst>
      <p:ext uri="{BB962C8B-B14F-4D97-AF65-F5344CB8AC3E}">
        <p14:creationId xmlns:p14="http://schemas.microsoft.com/office/powerpoint/2010/main" val="15477940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364F04-AC8D-28BB-D6AB-6BD484BD3D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686CE6-AB6D-D03E-3E92-DF6C45722849}"/>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93CECB58-B3E9-05B0-C02B-C5EB58F0BC8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 common accounting misconception is that it is math. We use Excel to do the math for us. </a:t>
            </a:r>
          </a:p>
          <a:p>
            <a:endParaRPr lang="en-US" dirty="0"/>
          </a:p>
        </p:txBody>
      </p:sp>
      <p:sp>
        <p:nvSpPr>
          <p:cNvPr id="4" name="Slide Number Placeholder 3">
            <a:extLst>
              <a:ext uri="{FF2B5EF4-FFF2-40B4-BE49-F238E27FC236}">
                <a16:creationId xmlns:a16="http://schemas.microsoft.com/office/drawing/2014/main" id="{EAB10C85-F776-CC31-422A-47C2171D6EC8}"/>
              </a:ext>
            </a:extLst>
          </p:cNvPr>
          <p:cNvSpPr>
            <a:spLocks noGrp="1"/>
          </p:cNvSpPr>
          <p:nvPr>
            <p:ph type="sldNum" sz="quarter" idx="5"/>
          </p:nvPr>
        </p:nvSpPr>
        <p:spPr/>
        <p:txBody>
          <a:bodyPr/>
          <a:lstStyle/>
          <a:p>
            <a:fld id="{BBB59510-7CEF-4A91-B50B-4C1869313818}" type="slidenum">
              <a:rPr lang="en-US" smtClean="0"/>
              <a:t>3</a:t>
            </a:fld>
            <a:endParaRPr lang="en-US" dirty="0"/>
          </a:p>
        </p:txBody>
      </p:sp>
    </p:spTree>
    <p:extLst>
      <p:ext uri="{BB962C8B-B14F-4D97-AF65-F5344CB8AC3E}">
        <p14:creationId xmlns:p14="http://schemas.microsoft.com/office/powerpoint/2010/main" val="30264190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Lots of bank space for taking notes!</a:t>
            </a:r>
          </a:p>
        </p:txBody>
      </p:sp>
      <p:sp>
        <p:nvSpPr>
          <p:cNvPr id="4" name="Slide Number Placeholder 3"/>
          <p:cNvSpPr>
            <a:spLocks noGrp="1"/>
          </p:cNvSpPr>
          <p:nvPr>
            <p:ph type="sldNum" sz="quarter" idx="5"/>
          </p:nvPr>
        </p:nvSpPr>
        <p:spPr/>
        <p:txBody>
          <a:bodyPr/>
          <a:lstStyle/>
          <a:p>
            <a:fld id="{BBB59510-7CEF-4A91-B50B-4C1869313818}" type="slidenum">
              <a:rPr lang="en-US" smtClean="0"/>
              <a:t>5</a:t>
            </a:fld>
            <a:endParaRPr lang="en-US" dirty="0"/>
          </a:p>
        </p:txBody>
      </p:sp>
    </p:spTree>
    <p:extLst>
      <p:ext uri="{BB962C8B-B14F-4D97-AF65-F5344CB8AC3E}">
        <p14:creationId xmlns:p14="http://schemas.microsoft.com/office/powerpoint/2010/main" val="25361271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1C7127-0A57-4436-9E7A-FB83B6CF08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5FB9AF-99B1-8187-A6AC-6033B07D6539}"/>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8179047A-4606-C92E-F90F-90BD25BE76E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BFFB251-0918-74FC-9586-A91849054BE0}"/>
              </a:ext>
            </a:extLst>
          </p:cNvPr>
          <p:cNvSpPr>
            <a:spLocks noGrp="1"/>
          </p:cNvSpPr>
          <p:nvPr>
            <p:ph type="sldNum" sz="quarter" idx="5"/>
          </p:nvPr>
        </p:nvSpPr>
        <p:spPr/>
        <p:txBody>
          <a:bodyPr/>
          <a:lstStyle/>
          <a:p>
            <a:fld id="{BBB59510-7CEF-4A91-B50B-4C1869313818}" type="slidenum">
              <a:rPr lang="en-US" smtClean="0"/>
              <a:t>6</a:t>
            </a:fld>
            <a:endParaRPr lang="en-US" dirty="0"/>
          </a:p>
        </p:txBody>
      </p:sp>
    </p:spTree>
    <p:extLst>
      <p:ext uri="{BB962C8B-B14F-4D97-AF65-F5344CB8AC3E}">
        <p14:creationId xmlns:p14="http://schemas.microsoft.com/office/powerpoint/2010/main" val="9905117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Equity is used by for-profit businesses, while FB &amp; NP are used in governmental accounting</a:t>
            </a:r>
          </a:p>
          <a:p>
            <a:endParaRPr lang="en-US" dirty="0"/>
          </a:p>
          <a:p>
            <a:r>
              <a:rPr lang="en-US" dirty="0"/>
              <a:t>No low level chartfields in SHARE for B/S accounts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key element of an asset is “control.” It is not an asset if the entity doesn’t have exclusive ability to use (control) it.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The key element of a liability is the involvement of another party.</a:t>
            </a:r>
          </a:p>
          <a:p>
            <a:endParaRPr lang="en-US" dirty="0"/>
          </a:p>
        </p:txBody>
      </p:sp>
      <p:sp>
        <p:nvSpPr>
          <p:cNvPr id="4" name="Slide Number Placeholder 3"/>
          <p:cNvSpPr>
            <a:spLocks noGrp="1"/>
          </p:cNvSpPr>
          <p:nvPr>
            <p:ph type="sldNum" sz="quarter" idx="5"/>
          </p:nvPr>
        </p:nvSpPr>
        <p:spPr/>
        <p:txBody>
          <a:bodyPr/>
          <a:lstStyle/>
          <a:p>
            <a:fld id="{BBB59510-7CEF-4A91-B50B-4C1869313818}" type="slidenum">
              <a:rPr lang="en-US" smtClean="0"/>
              <a:t>7</a:t>
            </a:fld>
            <a:endParaRPr lang="en-US" dirty="0"/>
          </a:p>
        </p:txBody>
      </p:sp>
    </p:spTree>
    <p:extLst>
      <p:ext uri="{BB962C8B-B14F-4D97-AF65-F5344CB8AC3E}">
        <p14:creationId xmlns:p14="http://schemas.microsoft.com/office/powerpoint/2010/main" val="37433771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1. E; 2. C; 3. D; 4. B; 5. A</a:t>
            </a:r>
          </a:p>
        </p:txBody>
      </p:sp>
      <p:sp>
        <p:nvSpPr>
          <p:cNvPr id="4" name="Slide Number Placeholder 3"/>
          <p:cNvSpPr>
            <a:spLocks noGrp="1"/>
          </p:cNvSpPr>
          <p:nvPr>
            <p:ph type="sldNum" sz="quarter" idx="5"/>
          </p:nvPr>
        </p:nvSpPr>
        <p:spPr/>
        <p:txBody>
          <a:bodyPr/>
          <a:lstStyle/>
          <a:p>
            <a:fld id="{BBB59510-7CEF-4A91-B50B-4C1869313818}" type="slidenum">
              <a:rPr lang="en-US" smtClean="0"/>
              <a:t>10</a:t>
            </a:fld>
            <a:endParaRPr lang="en-US" dirty="0"/>
          </a:p>
        </p:txBody>
      </p:sp>
    </p:spTree>
    <p:extLst>
      <p:ext uri="{BB962C8B-B14F-4D97-AF65-F5344CB8AC3E}">
        <p14:creationId xmlns:p14="http://schemas.microsoft.com/office/powerpoint/2010/main" val="20422189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Abbreviations:</a:t>
            </a:r>
          </a:p>
          <a:p>
            <a:r>
              <a:rPr lang="en-US" dirty="0"/>
              <a:t>DR = debit</a:t>
            </a:r>
          </a:p>
          <a:p>
            <a:r>
              <a:rPr lang="en-US" dirty="0"/>
              <a:t>CR = credit</a:t>
            </a:r>
          </a:p>
        </p:txBody>
      </p:sp>
      <p:sp>
        <p:nvSpPr>
          <p:cNvPr id="4" name="Slide Number Placeholder 3"/>
          <p:cNvSpPr>
            <a:spLocks noGrp="1"/>
          </p:cNvSpPr>
          <p:nvPr>
            <p:ph type="sldNum" sz="quarter" idx="5"/>
          </p:nvPr>
        </p:nvSpPr>
        <p:spPr/>
        <p:txBody>
          <a:bodyPr/>
          <a:lstStyle/>
          <a:p>
            <a:fld id="{BBB59510-7CEF-4A91-B50B-4C1869313818}" type="slidenum">
              <a:rPr lang="en-US" smtClean="0"/>
              <a:t>11</a:t>
            </a:fld>
            <a:endParaRPr lang="en-US" dirty="0"/>
          </a:p>
        </p:txBody>
      </p:sp>
    </p:spTree>
    <p:extLst>
      <p:ext uri="{BB962C8B-B14F-4D97-AF65-F5344CB8AC3E}">
        <p14:creationId xmlns:p14="http://schemas.microsoft.com/office/powerpoint/2010/main" val="18130605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BB59510-7CEF-4A91-B50B-4C1869313818}" type="slidenum">
              <a:rPr lang="en-US" smtClean="0"/>
              <a:t>12</a:t>
            </a:fld>
            <a:endParaRPr lang="en-US" dirty="0"/>
          </a:p>
        </p:txBody>
      </p:sp>
    </p:spTree>
    <p:extLst>
      <p:ext uri="{BB962C8B-B14F-4D97-AF65-F5344CB8AC3E}">
        <p14:creationId xmlns:p14="http://schemas.microsoft.com/office/powerpoint/2010/main" val="8069667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 governmental accounting focused in this graphic, so our focus is A, L, Q, R, E</a:t>
            </a:r>
          </a:p>
        </p:txBody>
      </p:sp>
      <p:sp>
        <p:nvSpPr>
          <p:cNvPr id="4" name="Slide Number Placeholder 3"/>
          <p:cNvSpPr>
            <a:spLocks noGrp="1"/>
          </p:cNvSpPr>
          <p:nvPr>
            <p:ph type="sldNum" sz="quarter" idx="5"/>
          </p:nvPr>
        </p:nvSpPr>
        <p:spPr/>
        <p:txBody>
          <a:bodyPr/>
          <a:lstStyle/>
          <a:p>
            <a:fld id="{BBB59510-7CEF-4A91-B50B-4C1869313818}" type="slidenum">
              <a:rPr lang="en-US" smtClean="0"/>
              <a:t>20</a:t>
            </a:fld>
            <a:endParaRPr lang="en-US" dirty="0"/>
          </a:p>
        </p:txBody>
      </p:sp>
    </p:spTree>
    <p:extLst>
      <p:ext uri="{BB962C8B-B14F-4D97-AF65-F5344CB8AC3E}">
        <p14:creationId xmlns:p14="http://schemas.microsoft.com/office/powerpoint/2010/main" val="10951740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5C9B26-2F18-1D09-6474-C114A952526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0A07CAF-5D68-73D4-0447-0B7BD0BC1FC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3B3A805-637F-474B-9DC3-0AB6AD83E911}"/>
              </a:ext>
            </a:extLst>
          </p:cNvPr>
          <p:cNvSpPr>
            <a:spLocks noGrp="1"/>
          </p:cNvSpPr>
          <p:nvPr>
            <p:ph type="dt" sz="half" idx="10"/>
          </p:nvPr>
        </p:nvSpPr>
        <p:spPr/>
        <p:txBody>
          <a:bodyPr/>
          <a:lstStyle/>
          <a:p>
            <a:fld id="{037778AC-DD3B-42CF-89AA-D9F38C90880F}" type="datetime1">
              <a:rPr lang="en-US" smtClean="0"/>
              <a:t>8/6/2026</a:t>
            </a:fld>
            <a:endParaRPr lang="en-US" dirty="0"/>
          </a:p>
        </p:txBody>
      </p:sp>
      <p:sp>
        <p:nvSpPr>
          <p:cNvPr id="5" name="Footer Placeholder 4">
            <a:extLst>
              <a:ext uri="{FF2B5EF4-FFF2-40B4-BE49-F238E27FC236}">
                <a16:creationId xmlns:a16="http://schemas.microsoft.com/office/drawing/2014/main" id="{583C0CD6-2672-AF01-7E34-2B96BBC181A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E1CEA60-0FE7-5577-079B-1E264CDB8113}"/>
              </a:ext>
            </a:extLst>
          </p:cNvPr>
          <p:cNvSpPr>
            <a:spLocks noGrp="1"/>
          </p:cNvSpPr>
          <p:nvPr>
            <p:ph type="sldNum" sz="quarter" idx="12"/>
          </p:nvPr>
        </p:nvSpPr>
        <p:spPr/>
        <p:txBody>
          <a:bodyPr/>
          <a:lstStyle/>
          <a:p>
            <a:fld id="{86C0CEB6-816B-4AD2-BD2A-6B923C483C8C}" type="slidenum">
              <a:rPr lang="en-US" smtClean="0"/>
              <a:t>‹#›</a:t>
            </a:fld>
            <a:endParaRPr lang="en-US" dirty="0"/>
          </a:p>
        </p:txBody>
      </p:sp>
    </p:spTree>
    <p:extLst>
      <p:ext uri="{BB962C8B-B14F-4D97-AF65-F5344CB8AC3E}">
        <p14:creationId xmlns:p14="http://schemas.microsoft.com/office/powerpoint/2010/main" val="29891035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189239-2A37-A0DB-EA98-B2B272BB594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CB7A947-4EA7-680B-7D69-1B3444E9F27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75B645E-75EE-3465-B529-87103858BEDB}"/>
              </a:ext>
            </a:extLst>
          </p:cNvPr>
          <p:cNvSpPr>
            <a:spLocks noGrp="1"/>
          </p:cNvSpPr>
          <p:nvPr>
            <p:ph type="dt" sz="half" idx="10"/>
          </p:nvPr>
        </p:nvSpPr>
        <p:spPr/>
        <p:txBody>
          <a:bodyPr/>
          <a:lstStyle/>
          <a:p>
            <a:fld id="{BCF24B84-4B62-4918-AA1C-72A850F61961}" type="datetime1">
              <a:rPr lang="en-US" smtClean="0"/>
              <a:t>8/6/2026</a:t>
            </a:fld>
            <a:endParaRPr lang="en-US" dirty="0"/>
          </a:p>
        </p:txBody>
      </p:sp>
      <p:sp>
        <p:nvSpPr>
          <p:cNvPr id="5" name="Footer Placeholder 4">
            <a:extLst>
              <a:ext uri="{FF2B5EF4-FFF2-40B4-BE49-F238E27FC236}">
                <a16:creationId xmlns:a16="http://schemas.microsoft.com/office/drawing/2014/main" id="{B8855E58-9B45-E92E-3249-2ACA0E871A1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B98DF34-D8D8-E077-1BF3-1BEF70C93932}"/>
              </a:ext>
            </a:extLst>
          </p:cNvPr>
          <p:cNvSpPr>
            <a:spLocks noGrp="1"/>
          </p:cNvSpPr>
          <p:nvPr>
            <p:ph type="sldNum" sz="quarter" idx="12"/>
          </p:nvPr>
        </p:nvSpPr>
        <p:spPr/>
        <p:txBody>
          <a:bodyPr/>
          <a:lstStyle/>
          <a:p>
            <a:fld id="{86C0CEB6-816B-4AD2-BD2A-6B923C483C8C}" type="slidenum">
              <a:rPr lang="en-US" smtClean="0"/>
              <a:t>‹#›</a:t>
            </a:fld>
            <a:endParaRPr lang="en-US" dirty="0"/>
          </a:p>
        </p:txBody>
      </p:sp>
    </p:spTree>
    <p:extLst>
      <p:ext uri="{BB962C8B-B14F-4D97-AF65-F5344CB8AC3E}">
        <p14:creationId xmlns:p14="http://schemas.microsoft.com/office/powerpoint/2010/main" val="9660804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440AB68-36C2-4F61-D3C8-3AFF145BF58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F3B4F50-E717-75A0-D740-16DD3FF3B8D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2FCBC4A-ED0F-ADF8-2ACC-3AA09CE8CEFB}"/>
              </a:ext>
            </a:extLst>
          </p:cNvPr>
          <p:cNvSpPr>
            <a:spLocks noGrp="1"/>
          </p:cNvSpPr>
          <p:nvPr>
            <p:ph type="dt" sz="half" idx="10"/>
          </p:nvPr>
        </p:nvSpPr>
        <p:spPr/>
        <p:txBody>
          <a:bodyPr/>
          <a:lstStyle/>
          <a:p>
            <a:fld id="{8E256FC4-C285-49CF-9CBD-5FFBCE647031}" type="datetime1">
              <a:rPr lang="en-US" smtClean="0"/>
              <a:t>8/6/2026</a:t>
            </a:fld>
            <a:endParaRPr lang="en-US" dirty="0"/>
          </a:p>
        </p:txBody>
      </p:sp>
      <p:sp>
        <p:nvSpPr>
          <p:cNvPr id="5" name="Footer Placeholder 4">
            <a:extLst>
              <a:ext uri="{FF2B5EF4-FFF2-40B4-BE49-F238E27FC236}">
                <a16:creationId xmlns:a16="http://schemas.microsoft.com/office/drawing/2014/main" id="{660810B7-B7E5-D0A7-1844-1896AD5E3BB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4F2C7C7-7FFA-6853-3B3C-C03F5337A6DF}"/>
              </a:ext>
            </a:extLst>
          </p:cNvPr>
          <p:cNvSpPr>
            <a:spLocks noGrp="1"/>
          </p:cNvSpPr>
          <p:nvPr>
            <p:ph type="sldNum" sz="quarter" idx="12"/>
          </p:nvPr>
        </p:nvSpPr>
        <p:spPr/>
        <p:txBody>
          <a:bodyPr/>
          <a:lstStyle/>
          <a:p>
            <a:fld id="{86C0CEB6-816B-4AD2-BD2A-6B923C483C8C}" type="slidenum">
              <a:rPr lang="en-US" smtClean="0"/>
              <a:t>‹#›</a:t>
            </a:fld>
            <a:endParaRPr lang="en-US" dirty="0"/>
          </a:p>
        </p:txBody>
      </p:sp>
    </p:spTree>
    <p:extLst>
      <p:ext uri="{BB962C8B-B14F-4D97-AF65-F5344CB8AC3E}">
        <p14:creationId xmlns:p14="http://schemas.microsoft.com/office/powerpoint/2010/main" val="17624791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CD6C37-859B-F23C-65FE-056861EF9F7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4DD8689-3A42-D15C-30E9-C4ED84EA22A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7AD8E72-CE6E-15DC-8D4C-9F0492ED5B2A}"/>
              </a:ext>
            </a:extLst>
          </p:cNvPr>
          <p:cNvSpPr>
            <a:spLocks noGrp="1"/>
          </p:cNvSpPr>
          <p:nvPr>
            <p:ph type="dt" sz="half" idx="10"/>
          </p:nvPr>
        </p:nvSpPr>
        <p:spPr/>
        <p:txBody>
          <a:bodyPr/>
          <a:lstStyle/>
          <a:p>
            <a:fld id="{4E21DB6D-2BC9-400A-A983-7C246E62D5C7}" type="datetime1">
              <a:rPr lang="en-US" smtClean="0"/>
              <a:t>8/6/2026</a:t>
            </a:fld>
            <a:endParaRPr lang="en-US" dirty="0"/>
          </a:p>
        </p:txBody>
      </p:sp>
      <p:sp>
        <p:nvSpPr>
          <p:cNvPr id="5" name="Footer Placeholder 4">
            <a:extLst>
              <a:ext uri="{FF2B5EF4-FFF2-40B4-BE49-F238E27FC236}">
                <a16:creationId xmlns:a16="http://schemas.microsoft.com/office/drawing/2014/main" id="{6A1B9DA9-6F79-D9FE-E4AC-4FC8329E293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0A17BC3-B1A6-F359-384A-B72E2BC2AD9B}"/>
              </a:ext>
            </a:extLst>
          </p:cNvPr>
          <p:cNvSpPr>
            <a:spLocks noGrp="1"/>
          </p:cNvSpPr>
          <p:nvPr>
            <p:ph type="sldNum" sz="quarter" idx="12"/>
          </p:nvPr>
        </p:nvSpPr>
        <p:spPr/>
        <p:txBody>
          <a:bodyPr/>
          <a:lstStyle/>
          <a:p>
            <a:fld id="{86C0CEB6-816B-4AD2-BD2A-6B923C483C8C}" type="slidenum">
              <a:rPr lang="en-US" smtClean="0"/>
              <a:t>‹#›</a:t>
            </a:fld>
            <a:endParaRPr lang="en-US" dirty="0"/>
          </a:p>
        </p:txBody>
      </p:sp>
    </p:spTree>
    <p:extLst>
      <p:ext uri="{BB962C8B-B14F-4D97-AF65-F5344CB8AC3E}">
        <p14:creationId xmlns:p14="http://schemas.microsoft.com/office/powerpoint/2010/main" val="17653414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88587C-9F8E-F2CF-22BF-4E5C8CBB04E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988F125-8EE1-56ED-7DD8-8440C55AE69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B35CE63-F8CD-5C3A-A291-56C2835CE9D6}"/>
              </a:ext>
            </a:extLst>
          </p:cNvPr>
          <p:cNvSpPr>
            <a:spLocks noGrp="1"/>
          </p:cNvSpPr>
          <p:nvPr>
            <p:ph type="dt" sz="half" idx="10"/>
          </p:nvPr>
        </p:nvSpPr>
        <p:spPr/>
        <p:txBody>
          <a:bodyPr/>
          <a:lstStyle/>
          <a:p>
            <a:fld id="{E2364E24-4791-4E7E-B00E-2DBF9B76575A}" type="datetime1">
              <a:rPr lang="en-US" smtClean="0"/>
              <a:t>8/6/2026</a:t>
            </a:fld>
            <a:endParaRPr lang="en-US" dirty="0"/>
          </a:p>
        </p:txBody>
      </p:sp>
      <p:sp>
        <p:nvSpPr>
          <p:cNvPr id="5" name="Footer Placeholder 4">
            <a:extLst>
              <a:ext uri="{FF2B5EF4-FFF2-40B4-BE49-F238E27FC236}">
                <a16:creationId xmlns:a16="http://schemas.microsoft.com/office/drawing/2014/main" id="{44C25AAC-B0AF-8D14-ADEB-20E96113EA1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619207E-5238-CC3B-1061-68827170A713}"/>
              </a:ext>
            </a:extLst>
          </p:cNvPr>
          <p:cNvSpPr>
            <a:spLocks noGrp="1"/>
          </p:cNvSpPr>
          <p:nvPr>
            <p:ph type="sldNum" sz="quarter" idx="12"/>
          </p:nvPr>
        </p:nvSpPr>
        <p:spPr/>
        <p:txBody>
          <a:bodyPr/>
          <a:lstStyle/>
          <a:p>
            <a:fld id="{86C0CEB6-816B-4AD2-BD2A-6B923C483C8C}" type="slidenum">
              <a:rPr lang="en-US" smtClean="0"/>
              <a:t>‹#›</a:t>
            </a:fld>
            <a:endParaRPr lang="en-US" dirty="0"/>
          </a:p>
        </p:txBody>
      </p:sp>
    </p:spTree>
    <p:extLst>
      <p:ext uri="{BB962C8B-B14F-4D97-AF65-F5344CB8AC3E}">
        <p14:creationId xmlns:p14="http://schemas.microsoft.com/office/powerpoint/2010/main" val="7070616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7B734-53A7-20A7-49A6-D341F89A859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9D20980-C89E-198A-5C19-1707C47CB14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04BE632-168B-3751-3844-62B9E57C70C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2BE9146-116D-0AD8-9FB4-6F8AD9A6587A}"/>
              </a:ext>
            </a:extLst>
          </p:cNvPr>
          <p:cNvSpPr>
            <a:spLocks noGrp="1"/>
          </p:cNvSpPr>
          <p:nvPr>
            <p:ph type="dt" sz="half" idx="10"/>
          </p:nvPr>
        </p:nvSpPr>
        <p:spPr/>
        <p:txBody>
          <a:bodyPr/>
          <a:lstStyle/>
          <a:p>
            <a:fld id="{F7613E42-B53F-4D9B-BE6D-5C66831C3A6C}" type="datetime1">
              <a:rPr lang="en-US" smtClean="0"/>
              <a:t>8/6/2026</a:t>
            </a:fld>
            <a:endParaRPr lang="en-US" dirty="0"/>
          </a:p>
        </p:txBody>
      </p:sp>
      <p:sp>
        <p:nvSpPr>
          <p:cNvPr id="6" name="Footer Placeholder 5">
            <a:extLst>
              <a:ext uri="{FF2B5EF4-FFF2-40B4-BE49-F238E27FC236}">
                <a16:creationId xmlns:a16="http://schemas.microsoft.com/office/drawing/2014/main" id="{6CC72BD6-9FDF-C7B9-AD4B-BEA60B2AD7C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608FF862-A1E5-098C-0E3B-A03C43E83494}"/>
              </a:ext>
            </a:extLst>
          </p:cNvPr>
          <p:cNvSpPr>
            <a:spLocks noGrp="1"/>
          </p:cNvSpPr>
          <p:nvPr>
            <p:ph type="sldNum" sz="quarter" idx="12"/>
          </p:nvPr>
        </p:nvSpPr>
        <p:spPr/>
        <p:txBody>
          <a:bodyPr/>
          <a:lstStyle/>
          <a:p>
            <a:fld id="{86C0CEB6-816B-4AD2-BD2A-6B923C483C8C}" type="slidenum">
              <a:rPr lang="en-US" smtClean="0"/>
              <a:t>‹#›</a:t>
            </a:fld>
            <a:endParaRPr lang="en-US" dirty="0"/>
          </a:p>
        </p:txBody>
      </p:sp>
    </p:spTree>
    <p:extLst>
      <p:ext uri="{BB962C8B-B14F-4D97-AF65-F5344CB8AC3E}">
        <p14:creationId xmlns:p14="http://schemas.microsoft.com/office/powerpoint/2010/main" val="14984858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62EF4B-199D-E4E2-471C-AD8B3248877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7BB4827-4106-C6F8-21BB-CC3A4AE1D1F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9C3BD56-7538-FFD4-D7EF-59CE7B2ED45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766CA11-E22F-C8C8-96E5-0BEDAC53277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25C77EC-2F3A-AC4D-65F3-B39E23DA7EC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61CF2C7-812E-9B4D-A7C2-5D57107B0DD1}"/>
              </a:ext>
            </a:extLst>
          </p:cNvPr>
          <p:cNvSpPr>
            <a:spLocks noGrp="1"/>
          </p:cNvSpPr>
          <p:nvPr>
            <p:ph type="dt" sz="half" idx="10"/>
          </p:nvPr>
        </p:nvSpPr>
        <p:spPr/>
        <p:txBody>
          <a:bodyPr/>
          <a:lstStyle/>
          <a:p>
            <a:fld id="{25CF17BC-A4C5-4633-9A1B-DB869E2D8402}" type="datetime1">
              <a:rPr lang="en-US" smtClean="0"/>
              <a:t>8/6/2026</a:t>
            </a:fld>
            <a:endParaRPr lang="en-US" dirty="0"/>
          </a:p>
        </p:txBody>
      </p:sp>
      <p:sp>
        <p:nvSpPr>
          <p:cNvPr id="8" name="Footer Placeholder 7">
            <a:extLst>
              <a:ext uri="{FF2B5EF4-FFF2-40B4-BE49-F238E27FC236}">
                <a16:creationId xmlns:a16="http://schemas.microsoft.com/office/drawing/2014/main" id="{83642352-6EB3-3266-106B-017EFE01E12C}"/>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81848FE9-5770-5372-012C-D69A75ED59A5}"/>
              </a:ext>
            </a:extLst>
          </p:cNvPr>
          <p:cNvSpPr>
            <a:spLocks noGrp="1"/>
          </p:cNvSpPr>
          <p:nvPr>
            <p:ph type="sldNum" sz="quarter" idx="12"/>
          </p:nvPr>
        </p:nvSpPr>
        <p:spPr/>
        <p:txBody>
          <a:bodyPr/>
          <a:lstStyle/>
          <a:p>
            <a:fld id="{86C0CEB6-816B-4AD2-BD2A-6B923C483C8C}" type="slidenum">
              <a:rPr lang="en-US" smtClean="0"/>
              <a:t>‹#›</a:t>
            </a:fld>
            <a:endParaRPr lang="en-US" dirty="0"/>
          </a:p>
        </p:txBody>
      </p:sp>
    </p:spTree>
    <p:extLst>
      <p:ext uri="{BB962C8B-B14F-4D97-AF65-F5344CB8AC3E}">
        <p14:creationId xmlns:p14="http://schemas.microsoft.com/office/powerpoint/2010/main" val="3983545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92FBFD-CAD9-E8B8-C42C-CCB790CFC35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31533F6-359A-4546-5333-A073343C2967}"/>
              </a:ext>
            </a:extLst>
          </p:cNvPr>
          <p:cNvSpPr>
            <a:spLocks noGrp="1"/>
          </p:cNvSpPr>
          <p:nvPr>
            <p:ph type="dt" sz="half" idx="10"/>
          </p:nvPr>
        </p:nvSpPr>
        <p:spPr/>
        <p:txBody>
          <a:bodyPr/>
          <a:lstStyle/>
          <a:p>
            <a:fld id="{A91790C1-BE0B-4C1C-B966-E49B386F5CC9}" type="datetime1">
              <a:rPr lang="en-US" smtClean="0"/>
              <a:t>8/6/2026</a:t>
            </a:fld>
            <a:endParaRPr lang="en-US" dirty="0"/>
          </a:p>
        </p:txBody>
      </p:sp>
      <p:sp>
        <p:nvSpPr>
          <p:cNvPr id="4" name="Footer Placeholder 3">
            <a:extLst>
              <a:ext uri="{FF2B5EF4-FFF2-40B4-BE49-F238E27FC236}">
                <a16:creationId xmlns:a16="http://schemas.microsoft.com/office/drawing/2014/main" id="{2277E03A-3158-C490-696D-9910B84B307F}"/>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742B486C-4D9F-5017-8B97-805B722DD34B}"/>
              </a:ext>
            </a:extLst>
          </p:cNvPr>
          <p:cNvSpPr>
            <a:spLocks noGrp="1"/>
          </p:cNvSpPr>
          <p:nvPr>
            <p:ph type="sldNum" sz="quarter" idx="12"/>
          </p:nvPr>
        </p:nvSpPr>
        <p:spPr/>
        <p:txBody>
          <a:bodyPr/>
          <a:lstStyle/>
          <a:p>
            <a:fld id="{86C0CEB6-816B-4AD2-BD2A-6B923C483C8C}" type="slidenum">
              <a:rPr lang="en-US" smtClean="0"/>
              <a:t>‹#›</a:t>
            </a:fld>
            <a:endParaRPr lang="en-US" dirty="0"/>
          </a:p>
        </p:txBody>
      </p:sp>
    </p:spTree>
    <p:extLst>
      <p:ext uri="{BB962C8B-B14F-4D97-AF65-F5344CB8AC3E}">
        <p14:creationId xmlns:p14="http://schemas.microsoft.com/office/powerpoint/2010/main" val="11250218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3824027-EE02-CEC3-90D9-2896A443D7AC}"/>
              </a:ext>
            </a:extLst>
          </p:cNvPr>
          <p:cNvSpPr>
            <a:spLocks noGrp="1"/>
          </p:cNvSpPr>
          <p:nvPr>
            <p:ph type="dt" sz="half" idx="10"/>
          </p:nvPr>
        </p:nvSpPr>
        <p:spPr/>
        <p:txBody>
          <a:bodyPr/>
          <a:lstStyle/>
          <a:p>
            <a:fld id="{373347F2-04FF-407D-8CCD-EE76B0C5026F}" type="datetime1">
              <a:rPr lang="en-US" smtClean="0"/>
              <a:t>8/6/2026</a:t>
            </a:fld>
            <a:endParaRPr lang="en-US" dirty="0"/>
          </a:p>
        </p:txBody>
      </p:sp>
      <p:sp>
        <p:nvSpPr>
          <p:cNvPr id="3" name="Footer Placeholder 2">
            <a:extLst>
              <a:ext uri="{FF2B5EF4-FFF2-40B4-BE49-F238E27FC236}">
                <a16:creationId xmlns:a16="http://schemas.microsoft.com/office/drawing/2014/main" id="{8827D4B5-00B4-A64A-1D91-4DAA302006A6}"/>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3F5C8F57-A2F2-5743-9023-EBC0257BDD26}"/>
              </a:ext>
            </a:extLst>
          </p:cNvPr>
          <p:cNvSpPr>
            <a:spLocks noGrp="1"/>
          </p:cNvSpPr>
          <p:nvPr>
            <p:ph type="sldNum" sz="quarter" idx="12"/>
          </p:nvPr>
        </p:nvSpPr>
        <p:spPr/>
        <p:txBody>
          <a:bodyPr/>
          <a:lstStyle/>
          <a:p>
            <a:fld id="{86C0CEB6-816B-4AD2-BD2A-6B923C483C8C}" type="slidenum">
              <a:rPr lang="en-US" smtClean="0"/>
              <a:t>‹#›</a:t>
            </a:fld>
            <a:endParaRPr lang="en-US" dirty="0"/>
          </a:p>
        </p:txBody>
      </p:sp>
    </p:spTree>
    <p:extLst>
      <p:ext uri="{BB962C8B-B14F-4D97-AF65-F5344CB8AC3E}">
        <p14:creationId xmlns:p14="http://schemas.microsoft.com/office/powerpoint/2010/main" val="26430520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37888-F7D8-4CEF-67A9-312B2D7B31B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1B16778-5028-A1F8-554F-8CB8E767D66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3BE5AF6-DAB6-1A1F-9E60-F2C3D451B98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977A697-A451-991E-69D2-2AF715738EE9}"/>
              </a:ext>
            </a:extLst>
          </p:cNvPr>
          <p:cNvSpPr>
            <a:spLocks noGrp="1"/>
          </p:cNvSpPr>
          <p:nvPr>
            <p:ph type="dt" sz="half" idx="10"/>
          </p:nvPr>
        </p:nvSpPr>
        <p:spPr/>
        <p:txBody>
          <a:bodyPr/>
          <a:lstStyle/>
          <a:p>
            <a:fld id="{103873E6-9D6E-4976-9846-491819450481}" type="datetime1">
              <a:rPr lang="en-US" smtClean="0"/>
              <a:t>8/6/2026</a:t>
            </a:fld>
            <a:endParaRPr lang="en-US" dirty="0"/>
          </a:p>
        </p:txBody>
      </p:sp>
      <p:sp>
        <p:nvSpPr>
          <p:cNvPr id="6" name="Footer Placeholder 5">
            <a:extLst>
              <a:ext uri="{FF2B5EF4-FFF2-40B4-BE49-F238E27FC236}">
                <a16:creationId xmlns:a16="http://schemas.microsoft.com/office/drawing/2014/main" id="{A3750467-D03A-3CA4-09CE-81BD8B99EF1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9725EB6-79B8-9C7B-E89F-0B14B3F603AB}"/>
              </a:ext>
            </a:extLst>
          </p:cNvPr>
          <p:cNvSpPr>
            <a:spLocks noGrp="1"/>
          </p:cNvSpPr>
          <p:nvPr>
            <p:ph type="sldNum" sz="quarter" idx="12"/>
          </p:nvPr>
        </p:nvSpPr>
        <p:spPr/>
        <p:txBody>
          <a:bodyPr/>
          <a:lstStyle/>
          <a:p>
            <a:fld id="{86C0CEB6-816B-4AD2-BD2A-6B923C483C8C}" type="slidenum">
              <a:rPr lang="en-US" smtClean="0"/>
              <a:t>‹#›</a:t>
            </a:fld>
            <a:endParaRPr lang="en-US" dirty="0"/>
          </a:p>
        </p:txBody>
      </p:sp>
    </p:spTree>
    <p:extLst>
      <p:ext uri="{BB962C8B-B14F-4D97-AF65-F5344CB8AC3E}">
        <p14:creationId xmlns:p14="http://schemas.microsoft.com/office/powerpoint/2010/main" val="35306082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26FB6D-02D6-A574-5E05-BC6EBC603C9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6CB360D-B416-6A79-6E45-B9819FF3C75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24E45889-850B-1978-165A-2FFCEB96A5F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80F2CE9-A209-17B2-1609-F5332ABF960E}"/>
              </a:ext>
            </a:extLst>
          </p:cNvPr>
          <p:cNvSpPr>
            <a:spLocks noGrp="1"/>
          </p:cNvSpPr>
          <p:nvPr>
            <p:ph type="dt" sz="half" idx="10"/>
          </p:nvPr>
        </p:nvSpPr>
        <p:spPr/>
        <p:txBody>
          <a:bodyPr/>
          <a:lstStyle/>
          <a:p>
            <a:fld id="{D0A59B8C-DE6C-4665-94BF-C84C9DBC1C36}" type="datetime1">
              <a:rPr lang="en-US" smtClean="0"/>
              <a:t>8/6/2026</a:t>
            </a:fld>
            <a:endParaRPr lang="en-US" dirty="0"/>
          </a:p>
        </p:txBody>
      </p:sp>
      <p:sp>
        <p:nvSpPr>
          <p:cNvPr id="6" name="Footer Placeholder 5">
            <a:extLst>
              <a:ext uri="{FF2B5EF4-FFF2-40B4-BE49-F238E27FC236}">
                <a16:creationId xmlns:a16="http://schemas.microsoft.com/office/drawing/2014/main" id="{C4CFB414-E754-1721-58F6-18221E139F27}"/>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9074E84F-32E9-08C0-B66F-BE596C5C7103}"/>
              </a:ext>
            </a:extLst>
          </p:cNvPr>
          <p:cNvSpPr>
            <a:spLocks noGrp="1"/>
          </p:cNvSpPr>
          <p:nvPr>
            <p:ph type="sldNum" sz="quarter" idx="12"/>
          </p:nvPr>
        </p:nvSpPr>
        <p:spPr/>
        <p:txBody>
          <a:bodyPr/>
          <a:lstStyle/>
          <a:p>
            <a:fld id="{86C0CEB6-816B-4AD2-BD2A-6B923C483C8C}" type="slidenum">
              <a:rPr lang="en-US" smtClean="0"/>
              <a:t>‹#›</a:t>
            </a:fld>
            <a:endParaRPr lang="en-US" dirty="0"/>
          </a:p>
        </p:txBody>
      </p:sp>
    </p:spTree>
    <p:extLst>
      <p:ext uri="{BB962C8B-B14F-4D97-AF65-F5344CB8AC3E}">
        <p14:creationId xmlns:p14="http://schemas.microsoft.com/office/powerpoint/2010/main" val="12558309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0975C6D-98E7-45F0-77D9-EC3B75272DF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D57C6CB-389A-BBAC-EDC0-5F2DE91D2AA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0FDA86B-B0E5-573E-B3AB-848B0C5BD0C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C583DEC-1F8F-4128-810E-6BA81D2D55F9}" type="datetime1">
              <a:rPr lang="en-US" smtClean="0"/>
              <a:t>8/6/2026</a:t>
            </a:fld>
            <a:endParaRPr lang="en-US" dirty="0"/>
          </a:p>
        </p:txBody>
      </p:sp>
      <p:sp>
        <p:nvSpPr>
          <p:cNvPr id="5" name="Footer Placeholder 4">
            <a:extLst>
              <a:ext uri="{FF2B5EF4-FFF2-40B4-BE49-F238E27FC236}">
                <a16:creationId xmlns:a16="http://schemas.microsoft.com/office/drawing/2014/main" id="{D47CB85A-78B7-E668-10FD-68550B86FEF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21CB0044-A834-3310-AEA6-573DCE1EF88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6C0CEB6-816B-4AD2-BD2A-6B923C483C8C}" type="slidenum">
              <a:rPr lang="en-US" smtClean="0"/>
              <a:t>‹#›</a:t>
            </a:fld>
            <a:endParaRPr lang="en-US" dirty="0"/>
          </a:p>
        </p:txBody>
      </p:sp>
    </p:spTree>
    <p:extLst>
      <p:ext uri="{BB962C8B-B14F-4D97-AF65-F5344CB8AC3E}">
        <p14:creationId xmlns:p14="http://schemas.microsoft.com/office/powerpoint/2010/main" val="12344358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customXml" Target="../ink/ink3.xml"/><Relationship Id="rId13" Type="http://schemas.openxmlformats.org/officeDocument/2006/relationships/image" Target="../media/image100.png"/><Relationship Id="rId18" Type="http://schemas.openxmlformats.org/officeDocument/2006/relationships/customXml" Target="../ink/ink8.xml"/><Relationship Id="rId26" Type="http://schemas.openxmlformats.org/officeDocument/2006/relationships/customXml" Target="../ink/ink13.xml"/><Relationship Id="rId3" Type="http://schemas.openxmlformats.org/officeDocument/2006/relationships/image" Target="../media/image10.png"/><Relationship Id="rId21" Type="http://schemas.openxmlformats.org/officeDocument/2006/relationships/image" Target="../media/image14.png"/><Relationship Id="rId7" Type="http://schemas.openxmlformats.org/officeDocument/2006/relationships/image" Target="../media/image70.png"/><Relationship Id="rId12" Type="http://schemas.openxmlformats.org/officeDocument/2006/relationships/customXml" Target="../ink/ink5.xml"/><Relationship Id="rId17" Type="http://schemas.openxmlformats.org/officeDocument/2006/relationships/image" Target="../media/image12.png"/><Relationship Id="rId25" Type="http://schemas.openxmlformats.org/officeDocument/2006/relationships/customXml" Target="../ink/ink12.xml"/><Relationship Id="rId2" Type="http://schemas.openxmlformats.org/officeDocument/2006/relationships/notesSlide" Target="../notesSlides/notesSlide8.xml"/><Relationship Id="rId16" Type="http://schemas.openxmlformats.org/officeDocument/2006/relationships/customXml" Target="../ink/ink7.xml"/><Relationship Id="rId20" Type="http://schemas.openxmlformats.org/officeDocument/2006/relationships/customXml" Target="../ink/ink9.xml"/><Relationship Id="rId1" Type="http://schemas.openxmlformats.org/officeDocument/2006/relationships/slideLayout" Target="../slideLayouts/slideLayout2.xml"/><Relationship Id="rId6" Type="http://schemas.openxmlformats.org/officeDocument/2006/relationships/customXml" Target="../ink/ink2.xml"/><Relationship Id="rId11" Type="http://schemas.openxmlformats.org/officeDocument/2006/relationships/image" Target="../media/image90.png"/><Relationship Id="rId24" Type="http://schemas.openxmlformats.org/officeDocument/2006/relationships/customXml" Target="../ink/ink11.xml"/><Relationship Id="rId5" Type="http://schemas.openxmlformats.org/officeDocument/2006/relationships/image" Target="../media/image60.png"/><Relationship Id="rId15" Type="http://schemas.openxmlformats.org/officeDocument/2006/relationships/image" Target="../media/image11.png"/><Relationship Id="rId23" Type="http://schemas.openxmlformats.org/officeDocument/2006/relationships/image" Target="../media/image15.png"/><Relationship Id="rId10" Type="http://schemas.openxmlformats.org/officeDocument/2006/relationships/customXml" Target="../ink/ink4.xml"/><Relationship Id="rId19" Type="http://schemas.openxmlformats.org/officeDocument/2006/relationships/image" Target="../media/image13.png"/><Relationship Id="rId4" Type="http://schemas.openxmlformats.org/officeDocument/2006/relationships/customXml" Target="../ink/ink1.xml"/><Relationship Id="rId9" Type="http://schemas.openxmlformats.org/officeDocument/2006/relationships/image" Target="../media/image81.png"/><Relationship Id="rId14" Type="http://schemas.openxmlformats.org/officeDocument/2006/relationships/customXml" Target="../ink/ink6.xml"/><Relationship Id="rId22" Type="http://schemas.openxmlformats.org/officeDocument/2006/relationships/customXml" Target="../ink/ink10.xml"/><Relationship Id="rId27" Type="http://schemas.openxmlformats.org/officeDocument/2006/relationships/image" Target="../media/image16.png"/></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9.sv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customXml" Target="../ink/ink16.xml"/><Relationship Id="rId3" Type="http://schemas.openxmlformats.org/officeDocument/2006/relationships/customXml" Target="../ink/ink14.xml"/><Relationship Id="rId7" Type="http://schemas.openxmlformats.org/officeDocument/2006/relationships/image" Target="../media/image22.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customXml" Target="../ink/ink15.xml"/><Relationship Id="rId5" Type="http://schemas.openxmlformats.org/officeDocument/2006/relationships/image" Target="../media/image21.png"/><Relationship Id="rId9" Type="http://schemas.openxmlformats.org/officeDocument/2006/relationships/image" Target="../media/image23.png"/></Relationships>
</file>

<file path=ppt/slides/_rels/slide18.xml.rels><?xml version="1.0" encoding="UTF-8" standalone="yes"?>
<Relationships xmlns="http://schemas.openxmlformats.org/package/2006/relationships"><Relationship Id="rId3" Type="http://schemas.openxmlformats.org/officeDocument/2006/relationships/customXml" Target="../ink/ink17.xml"/><Relationship Id="rId7" Type="http://schemas.openxmlformats.org/officeDocument/2006/relationships/image" Target="../media/image25.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customXml" Target="../ink/ink18.xml"/><Relationship Id="rId5" Type="http://schemas.openxmlformats.org/officeDocument/2006/relationships/image" Target="../media/image2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www.nmdfa.state.nm.us/financial-control/youtube-share-training-videos/"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svg"/><Relationship Id="rId1" Type="http://schemas.openxmlformats.org/officeDocument/2006/relationships/slideLayout" Target="../slideLayouts/slideLayout2.xml"/><Relationship Id="rId4" Type="http://schemas.openxmlformats.org/officeDocument/2006/relationships/image" Target="../media/image23.svg"/></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4.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6.png"/><Relationship Id="rId7" Type="http://schemas.openxmlformats.org/officeDocument/2006/relationships/customXml" Target="../ink/ink21.xml"/><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customXml" Target="../ink/ink20.xml"/><Relationship Id="rId5" Type="http://schemas.openxmlformats.org/officeDocument/2006/relationships/image" Target="../media/image31.png"/><Relationship Id="rId4" Type="http://schemas.openxmlformats.org/officeDocument/2006/relationships/customXml" Target="../ink/ink19.xml"/><Relationship Id="rId9" Type="http://schemas.openxmlformats.org/officeDocument/2006/relationships/customXml" Target="../ink/ink22.xml"/></Relationships>
</file>

<file path=ppt/slides/_rels/slide25.xml.rels><?xml version="1.0" encoding="UTF-8" standalone="yes"?>
<Relationships xmlns="http://schemas.openxmlformats.org/package/2006/relationships"><Relationship Id="rId8" Type="http://schemas.openxmlformats.org/officeDocument/2006/relationships/customXml" Target="../ink/ink25.xml"/><Relationship Id="rId3" Type="http://schemas.openxmlformats.org/officeDocument/2006/relationships/image" Target="../media/image9.png"/><Relationship Id="rId7" Type="http://schemas.openxmlformats.org/officeDocument/2006/relationships/customXml" Target="../ink/ink24.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customXml" Target="../ink/ink23.xml"/><Relationship Id="rId10" Type="http://schemas.openxmlformats.org/officeDocument/2006/relationships/customXml" Target="../ink/ink26.xml"/><Relationship Id="rId4" Type="http://schemas.openxmlformats.org/officeDocument/2006/relationships/image" Target="../media/image26.png"/><Relationship Id="rId9" Type="http://schemas.openxmlformats.org/officeDocument/2006/relationships/image" Target="../media/image31.png"/></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www.nmdfa.state.nm.us/wp-content/uploads/2023/03/Accounts-Payable-Accrual-Form.xlsx"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www.nmdfa.state.nm.us/financial-control/resource-information/year-end-closing/"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8" Type="http://schemas.openxmlformats.org/officeDocument/2006/relationships/customXml" Target="../ink/ink29.xml"/><Relationship Id="rId13" Type="http://schemas.openxmlformats.org/officeDocument/2006/relationships/image" Target="../media/image41.png"/><Relationship Id="rId3" Type="http://schemas.openxmlformats.org/officeDocument/2006/relationships/image" Target="../media/image26.png"/><Relationship Id="rId7" Type="http://schemas.openxmlformats.org/officeDocument/2006/relationships/image" Target="../media/image38.png"/><Relationship Id="rId12" Type="http://schemas.openxmlformats.org/officeDocument/2006/relationships/customXml" Target="../ink/ink31.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customXml" Target="../ink/ink28.xml"/><Relationship Id="rId11" Type="http://schemas.openxmlformats.org/officeDocument/2006/relationships/image" Target="../media/image40.png"/><Relationship Id="rId5" Type="http://schemas.openxmlformats.org/officeDocument/2006/relationships/image" Target="../media/image37.png"/><Relationship Id="rId10" Type="http://schemas.openxmlformats.org/officeDocument/2006/relationships/customXml" Target="../ink/ink30.xml"/><Relationship Id="rId4" Type="http://schemas.openxmlformats.org/officeDocument/2006/relationships/customXml" Target="../ink/ink27.xml"/><Relationship Id="rId9" Type="http://schemas.openxmlformats.org/officeDocument/2006/relationships/image" Target="../media/image39.png"/></Relationships>
</file>

<file path=ppt/slides/_rels/slide32.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34.svg"/><Relationship Id="rId5" Type="http://schemas.openxmlformats.org/officeDocument/2006/relationships/image" Target="../media/image33.svg"/><Relationship Id="rId4" Type="http://schemas.openxmlformats.org/officeDocument/2006/relationships/image" Target="../media/image32.svg"/></Relationships>
</file>

<file path=ppt/slides/_rels/slide33.xml.rels><?xml version="1.0" encoding="UTF-8" standalone="yes"?>
<Relationships xmlns="http://schemas.openxmlformats.org/package/2006/relationships"><Relationship Id="rId8" Type="http://schemas.openxmlformats.org/officeDocument/2006/relationships/diagramData" Target="../diagrams/data6.xml"/><Relationship Id="rId3" Type="http://schemas.openxmlformats.org/officeDocument/2006/relationships/diagramData" Target="../diagrams/data5.xml"/><Relationship Id="rId7" Type="http://schemas.microsoft.com/office/2007/relationships/diagramDrawing" Target="../diagrams/drawing5.xml"/><Relationship Id="rId12" Type="http://schemas.microsoft.com/office/2007/relationships/diagramDrawing" Target="../diagrams/drawing6.xml"/><Relationship Id="rId2" Type="http://schemas.openxmlformats.org/officeDocument/2006/relationships/hyperlink" Target="https://corporatefinanceinstitute.com/resources/accounting/modified-accrual-accounting/" TargetMode="External"/><Relationship Id="rId1" Type="http://schemas.openxmlformats.org/officeDocument/2006/relationships/slideLayout" Target="../slideLayouts/slideLayout2.xml"/><Relationship Id="rId6" Type="http://schemas.openxmlformats.org/officeDocument/2006/relationships/diagramColors" Target="../diagrams/colors5.xml"/><Relationship Id="rId11" Type="http://schemas.openxmlformats.org/officeDocument/2006/relationships/diagramColors" Target="../diagrams/colors6.xml"/><Relationship Id="rId5" Type="http://schemas.openxmlformats.org/officeDocument/2006/relationships/diagramQuickStyle" Target="../diagrams/quickStyle5.xml"/><Relationship Id="rId10" Type="http://schemas.openxmlformats.org/officeDocument/2006/relationships/diagramQuickStyle" Target="../diagrams/quickStyle6.xml"/><Relationship Id="rId4" Type="http://schemas.openxmlformats.org/officeDocument/2006/relationships/diagramLayout" Target="../diagrams/layout5.xml"/><Relationship Id="rId9" Type="http://schemas.openxmlformats.org/officeDocument/2006/relationships/diagramLayout" Target="../diagrams/layout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3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s://corporatefinanceinstitute.com/resources/accounting/modified-accrual-accounting/" TargetMode="External"/><Relationship Id="rId2" Type="http://schemas.openxmlformats.org/officeDocument/2006/relationships/hyperlink" Target="https://www.ifrs-gaap.com/accounting-elements-expanded" TargetMode="External"/><Relationship Id="rId1" Type="http://schemas.openxmlformats.org/officeDocument/2006/relationships/slideLayout" Target="../slideLayouts/slideLayout2.xml"/><Relationship Id="rId4" Type="http://schemas.openxmlformats.org/officeDocument/2006/relationships/hyperlink" Target="https://govtintel.com/articles/modified-accrual-vs-full-accrual"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hyperlink" Target="https://www.ifrs-gaap.com/accounting-elements-expanded"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6.svg"/><Relationship Id="rId5" Type="http://schemas.openxmlformats.org/officeDocument/2006/relationships/image" Target="../media/image5.sv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hyperlink" Target="https://www.ifrs-gaap.com/accounting-elements-expanded" TargetMode="External"/><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May include: A vintage ledger book with handwritten entries in black ink. The book is open to a page titled &quot;Lera Magnuto By&quot; and shows a detailed record of debits, credits, and balances for the year 1950.">
            <a:extLst>
              <a:ext uri="{FF2B5EF4-FFF2-40B4-BE49-F238E27FC236}">
                <a16:creationId xmlns:a16="http://schemas.microsoft.com/office/drawing/2014/main" id="{DE07104C-3176-7C15-86E8-6E5E56DA6B32}"/>
              </a:ext>
            </a:extLst>
          </p:cNvPr>
          <p:cNvPicPr>
            <a:picLocks noChangeAspect="1"/>
          </p:cNvPicPr>
          <p:nvPr/>
        </p:nvPicPr>
        <p:blipFill>
          <a:blip r:embed="rId3">
            <a:alphaModFix amt="35000"/>
          </a:blip>
          <a:stretch>
            <a:fillRect/>
          </a:stretch>
        </p:blipFill>
        <p:spPr>
          <a:xfrm>
            <a:off x="0" y="0"/>
            <a:ext cx="12192000" cy="6862813"/>
          </a:xfrm>
          <a:prstGeom prst="rect">
            <a:avLst/>
          </a:prstGeom>
        </p:spPr>
      </p:pic>
      <p:sp>
        <p:nvSpPr>
          <p:cNvPr id="7" name="Title 1">
            <a:extLst>
              <a:ext uri="{FF2B5EF4-FFF2-40B4-BE49-F238E27FC236}">
                <a16:creationId xmlns:a16="http://schemas.microsoft.com/office/drawing/2014/main" id="{1BEA6D74-514C-6B01-110D-8AF6D3E990D3}"/>
              </a:ext>
            </a:extLst>
          </p:cNvPr>
          <p:cNvSpPr txBox="1">
            <a:spLocks/>
          </p:cNvSpPr>
          <p:nvPr/>
        </p:nvSpPr>
        <p:spPr>
          <a:xfrm>
            <a:off x="3363428" y="1174471"/>
            <a:ext cx="5465140" cy="22545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6000" b="1" dirty="0"/>
              <a:t>Accounting 101</a:t>
            </a:r>
          </a:p>
        </p:txBody>
      </p:sp>
      <p:pic>
        <p:nvPicPr>
          <p:cNvPr id="11" name="Picture 10">
            <a:extLst>
              <a:ext uri="{FF2B5EF4-FFF2-40B4-BE49-F238E27FC236}">
                <a16:creationId xmlns:a16="http://schemas.microsoft.com/office/drawing/2014/main" id="{6AE1BC50-83EB-C4FE-D7D4-FFE9FBFF08C9}"/>
              </a:ext>
            </a:extLst>
          </p:cNvPr>
          <p:cNvPicPr>
            <a:picLocks noChangeAspect="1"/>
          </p:cNvPicPr>
          <p:nvPr/>
        </p:nvPicPr>
        <p:blipFill>
          <a:blip r:embed="rId4"/>
          <a:stretch>
            <a:fillRect/>
          </a:stretch>
        </p:blipFill>
        <p:spPr>
          <a:xfrm>
            <a:off x="3480588" y="3600828"/>
            <a:ext cx="5230821" cy="2341067"/>
          </a:xfrm>
          <a:prstGeom prst="rect">
            <a:avLst/>
          </a:prstGeom>
        </p:spPr>
      </p:pic>
      <p:sp>
        <p:nvSpPr>
          <p:cNvPr id="2" name="Slide Number Placeholder 1">
            <a:extLst>
              <a:ext uri="{FF2B5EF4-FFF2-40B4-BE49-F238E27FC236}">
                <a16:creationId xmlns:a16="http://schemas.microsoft.com/office/drawing/2014/main" id="{8126343E-4BDA-3EED-5427-F3DACF87F9F2}"/>
              </a:ext>
            </a:extLst>
          </p:cNvPr>
          <p:cNvSpPr>
            <a:spLocks noGrp="1"/>
          </p:cNvSpPr>
          <p:nvPr>
            <p:ph type="sldNum" sz="quarter" idx="12"/>
          </p:nvPr>
        </p:nvSpPr>
        <p:spPr/>
        <p:txBody>
          <a:bodyPr/>
          <a:lstStyle/>
          <a:p>
            <a:fld id="{86C0CEB6-816B-4AD2-BD2A-6B923C483C8C}" type="slidenum">
              <a:rPr lang="en-US" smtClean="0"/>
              <a:t>1</a:t>
            </a:fld>
            <a:endParaRPr lang="en-US" dirty="0"/>
          </a:p>
        </p:txBody>
      </p:sp>
    </p:spTree>
    <p:extLst>
      <p:ext uri="{BB962C8B-B14F-4D97-AF65-F5344CB8AC3E}">
        <p14:creationId xmlns:p14="http://schemas.microsoft.com/office/powerpoint/2010/main" val="36273989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680CD7-9D01-25E7-1E03-F87D5CE760FD}"/>
              </a:ext>
            </a:extLst>
          </p:cNvPr>
          <p:cNvSpPr>
            <a:spLocks noGrp="1"/>
          </p:cNvSpPr>
          <p:nvPr>
            <p:ph type="title"/>
          </p:nvPr>
        </p:nvSpPr>
        <p:spPr>
          <a:xfrm>
            <a:off x="838200" y="849230"/>
            <a:ext cx="6207493" cy="1325563"/>
          </a:xfrm>
        </p:spPr>
        <p:txBody>
          <a:bodyPr/>
          <a:lstStyle/>
          <a:p>
            <a:r>
              <a:rPr lang="en-US" dirty="0"/>
              <a:t>Match the terms with the appropriate definition:</a:t>
            </a:r>
          </a:p>
        </p:txBody>
      </p:sp>
      <p:sp>
        <p:nvSpPr>
          <p:cNvPr id="3" name="Content Placeholder 2">
            <a:extLst>
              <a:ext uri="{FF2B5EF4-FFF2-40B4-BE49-F238E27FC236}">
                <a16:creationId xmlns:a16="http://schemas.microsoft.com/office/drawing/2014/main" id="{1CC6AEC3-5149-65D3-C0F4-71D57FA57EC1}"/>
              </a:ext>
            </a:extLst>
          </p:cNvPr>
          <p:cNvSpPr>
            <a:spLocks noGrp="1"/>
          </p:cNvSpPr>
          <p:nvPr>
            <p:ph idx="1"/>
          </p:nvPr>
        </p:nvSpPr>
        <p:spPr>
          <a:xfrm>
            <a:off x="838200" y="3085953"/>
            <a:ext cx="10317480" cy="3667889"/>
          </a:xfrm>
        </p:spPr>
        <p:txBody>
          <a:bodyPr numCol="2">
            <a:normAutofit/>
          </a:bodyPr>
          <a:lstStyle/>
          <a:p>
            <a:pPr marL="514350" indent="-514350">
              <a:buFont typeface="+mj-lt"/>
              <a:buAutoNum type="arabicPeriod"/>
            </a:pPr>
            <a:r>
              <a:rPr lang="en-US" dirty="0"/>
              <a:t>Assets</a:t>
            </a:r>
          </a:p>
          <a:p>
            <a:pPr marL="514350" indent="-514350">
              <a:buFont typeface="+mj-lt"/>
              <a:buAutoNum type="arabicPeriod"/>
            </a:pPr>
            <a:r>
              <a:rPr lang="en-US" dirty="0"/>
              <a:t>Liabilities</a:t>
            </a:r>
          </a:p>
          <a:p>
            <a:pPr marL="514350" indent="-514350">
              <a:buFont typeface="+mj-lt"/>
              <a:buAutoNum type="arabicPeriod"/>
            </a:pPr>
            <a:r>
              <a:rPr lang="en-US" dirty="0"/>
              <a:t>Equity/Fund Balance</a:t>
            </a:r>
          </a:p>
          <a:p>
            <a:pPr marL="514350" indent="-514350">
              <a:buFont typeface="+mj-lt"/>
              <a:buAutoNum type="arabicPeriod"/>
            </a:pPr>
            <a:r>
              <a:rPr lang="en-US" dirty="0"/>
              <a:t>Revenues</a:t>
            </a:r>
          </a:p>
          <a:p>
            <a:pPr marL="514350" indent="-514350">
              <a:buFont typeface="+mj-lt"/>
              <a:buAutoNum type="arabicPeriod"/>
            </a:pPr>
            <a:r>
              <a:rPr lang="en-US" dirty="0"/>
              <a:t>Expenditures </a:t>
            </a:r>
          </a:p>
          <a:p>
            <a:pPr marL="0" indent="0">
              <a:buNone/>
            </a:pPr>
            <a:endParaRPr lang="en-US" dirty="0"/>
          </a:p>
          <a:p>
            <a:pPr marL="0" indent="0">
              <a:buNone/>
            </a:pPr>
            <a:endParaRPr lang="en-US" dirty="0"/>
          </a:p>
          <a:p>
            <a:pPr marL="514350" indent="-514350">
              <a:buFont typeface="+mj-lt"/>
              <a:buAutoNum type="alphaUcPeriod"/>
            </a:pPr>
            <a:r>
              <a:rPr lang="en-US" dirty="0"/>
              <a:t>Outflows of resources</a:t>
            </a:r>
          </a:p>
          <a:p>
            <a:pPr marL="514350" indent="-514350">
              <a:buFont typeface="+mj-lt"/>
              <a:buAutoNum type="alphaUcPeriod"/>
            </a:pPr>
            <a:r>
              <a:rPr lang="en-US" dirty="0"/>
              <a:t>Inflows of resources </a:t>
            </a:r>
          </a:p>
          <a:p>
            <a:pPr marL="514350" indent="-514350">
              <a:buFont typeface="+mj-lt"/>
              <a:buAutoNum type="alphaUcPeriod"/>
            </a:pPr>
            <a:r>
              <a:rPr lang="en-US" dirty="0"/>
              <a:t>Resources owed to another entity</a:t>
            </a:r>
          </a:p>
          <a:p>
            <a:pPr marL="514350" indent="-514350">
              <a:buFont typeface="+mj-lt"/>
              <a:buAutoNum type="alphaUcPeriod"/>
            </a:pPr>
            <a:r>
              <a:rPr lang="en-US" dirty="0"/>
              <a:t>Net resources</a:t>
            </a:r>
          </a:p>
          <a:p>
            <a:pPr marL="514350" indent="-514350">
              <a:buFont typeface="+mj-lt"/>
              <a:buAutoNum type="alphaUcPeriod"/>
            </a:pPr>
            <a:r>
              <a:rPr lang="en-US" dirty="0"/>
              <a:t>Resources of an entity</a:t>
            </a:r>
          </a:p>
          <a:p>
            <a:pPr marL="514350" indent="-514350">
              <a:buFont typeface="+mj-lt"/>
              <a:buAutoNum type="alphaUcPeriod"/>
            </a:pPr>
            <a:endParaRPr lang="en-US" dirty="0"/>
          </a:p>
        </p:txBody>
      </p:sp>
      <p:sp>
        <p:nvSpPr>
          <p:cNvPr id="4" name="Slide Number Placeholder 3">
            <a:extLst>
              <a:ext uri="{FF2B5EF4-FFF2-40B4-BE49-F238E27FC236}">
                <a16:creationId xmlns:a16="http://schemas.microsoft.com/office/drawing/2014/main" id="{9686E9BC-2900-C444-1FDD-882035778BCE}"/>
              </a:ext>
            </a:extLst>
          </p:cNvPr>
          <p:cNvSpPr>
            <a:spLocks noGrp="1"/>
          </p:cNvSpPr>
          <p:nvPr>
            <p:ph type="sldNum" sz="quarter" idx="12"/>
          </p:nvPr>
        </p:nvSpPr>
        <p:spPr/>
        <p:txBody>
          <a:bodyPr/>
          <a:lstStyle/>
          <a:p>
            <a:fld id="{86C0CEB6-816B-4AD2-BD2A-6B923C483C8C}" type="slidenum">
              <a:rPr lang="en-US" smtClean="0"/>
              <a:t>10</a:t>
            </a:fld>
            <a:endParaRPr lang="en-US" dirty="0"/>
          </a:p>
        </p:txBody>
      </p:sp>
    </p:spTree>
    <p:extLst>
      <p:ext uri="{BB962C8B-B14F-4D97-AF65-F5344CB8AC3E}">
        <p14:creationId xmlns:p14="http://schemas.microsoft.com/office/powerpoint/2010/main" val="34546020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30319416-5672-783B-5B15-7A3C9D0E9916}"/>
              </a:ext>
            </a:extLst>
          </p:cNvPr>
          <p:cNvPicPr>
            <a:picLocks noChangeAspect="1"/>
          </p:cNvPicPr>
          <p:nvPr/>
        </p:nvPicPr>
        <p:blipFill>
          <a:blip r:embed="rId3"/>
          <a:stretch>
            <a:fillRect/>
          </a:stretch>
        </p:blipFill>
        <p:spPr>
          <a:xfrm>
            <a:off x="7397558" y="4491643"/>
            <a:ext cx="4278267" cy="2047269"/>
          </a:xfrm>
          <a:prstGeom prst="rect">
            <a:avLst/>
          </a:prstGeom>
        </p:spPr>
      </p:pic>
      <p:sp>
        <p:nvSpPr>
          <p:cNvPr id="2" name="Title 1">
            <a:extLst>
              <a:ext uri="{FF2B5EF4-FFF2-40B4-BE49-F238E27FC236}">
                <a16:creationId xmlns:a16="http://schemas.microsoft.com/office/drawing/2014/main" id="{CDAFA3F2-6A69-9011-C204-1FD0CD57593C}"/>
              </a:ext>
            </a:extLst>
          </p:cNvPr>
          <p:cNvSpPr>
            <a:spLocks noGrp="1"/>
          </p:cNvSpPr>
          <p:nvPr>
            <p:ph type="title"/>
          </p:nvPr>
        </p:nvSpPr>
        <p:spPr>
          <a:xfrm>
            <a:off x="846667" y="272926"/>
            <a:ext cx="10515600" cy="1325563"/>
          </a:xfrm>
        </p:spPr>
        <p:txBody>
          <a:bodyPr/>
          <a:lstStyle/>
          <a:p>
            <a:r>
              <a:rPr lang="en-US" dirty="0"/>
              <a:t>Definitions: </a:t>
            </a:r>
            <a:br>
              <a:rPr lang="en-US" dirty="0"/>
            </a:br>
            <a:r>
              <a:rPr lang="en-US" sz="3200" b="1" dirty="0"/>
              <a:t>Debits and Credits</a:t>
            </a:r>
            <a:endParaRPr lang="en-US" sz="2400" b="1" dirty="0"/>
          </a:p>
        </p:txBody>
      </p:sp>
      <p:sp>
        <p:nvSpPr>
          <p:cNvPr id="3" name="Content Placeholder 2">
            <a:extLst>
              <a:ext uri="{FF2B5EF4-FFF2-40B4-BE49-F238E27FC236}">
                <a16:creationId xmlns:a16="http://schemas.microsoft.com/office/drawing/2014/main" id="{C3B24976-40F1-9D15-1D03-D8BCE00EEADF}"/>
              </a:ext>
            </a:extLst>
          </p:cNvPr>
          <p:cNvSpPr>
            <a:spLocks noGrp="1"/>
          </p:cNvSpPr>
          <p:nvPr>
            <p:ph idx="1"/>
          </p:nvPr>
        </p:nvSpPr>
        <p:spPr>
          <a:xfrm>
            <a:off x="827761" y="1598489"/>
            <a:ext cx="7124701" cy="5043723"/>
          </a:xfrm>
        </p:spPr>
        <p:txBody>
          <a:bodyPr>
            <a:normAutofit fontScale="70000" lnSpcReduction="20000"/>
          </a:bodyPr>
          <a:lstStyle/>
          <a:p>
            <a:r>
              <a:rPr lang="en-US" dirty="0">
                <a:solidFill>
                  <a:schemeClr val="bg1"/>
                </a:solidFill>
              </a:rPr>
              <a:t>Transactions have the effect of increasing and decreasing account balances, but accountants use the terms “debit” and “credit” instead. </a:t>
            </a:r>
            <a:endParaRPr lang="en-US" dirty="0"/>
          </a:p>
          <a:p>
            <a:endParaRPr lang="en-US" dirty="0"/>
          </a:p>
          <a:p>
            <a:endParaRPr lang="en-US" dirty="0"/>
          </a:p>
          <a:p>
            <a:r>
              <a:rPr lang="en-US" dirty="0"/>
              <a:t>Debit is abbreviated as (DR) and Credit as (CR)</a:t>
            </a:r>
          </a:p>
          <a:p>
            <a:r>
              <a:rPr lang="en-US" dirty="0"/>
              <a:t>Common mistake: one might assume the term “debit” always means </a:t>
            </a:r>
            <a:r>
              <a:rPr lang="en-US" i="1" dirty="0"/>
              <a:t>increase </a:t>
            </a:r>
            <a:r>
              <a:rPr lang="en-US" dirty="0"/>
              <a:t>and “credit” always means </a:t>
            </a:r>
            <a:r>
              <a:rPr lang="en-US" i="1" dirty="0"/>
              <a:t>decrease</a:t>
            </a:r>
            <a:r>
              <a:rPr lang="en-US" dirty="0"/>
              <a:t>. </a:t>
            </a:r>
          </a:p>
          <a:p>
            <a:pPr lvl="1"/>
            <a:r>
              <a:rPr lang="en-US" dirty="0"/>
              <a:t>This assumption is only true for Assets (1) and Expenses (5). </a:t>
            </a:r>
            <a:endParaRPr lang="en-US" dirty="0">
              <a:solidFill>
                <a:srgbClr val="FF0000"/>
              </a:solidFill>
            </a:endParaRPr>
          </a:p>
          <a:p>
            <a:r>
              <a:rPr lang="en-US" dirty="0">
                <a:solidFill>
                  <a:srgbClr val="FF0000"/>
                </a:solidFill>
              </a:rPr>
              <a:t>Debits</a:t>
            </a:r>
            <a:r>
              <a:rPr lang="en-US" dirty="0"/>
              <a:t> are recorded as a (+) and </a:t>
            </a:r>
            <a:r>
              <a:rPr lang="en-US" dirty="0">
                <a:solidFill>
                  <a:schemeClr val="accent6"/>
                </a:solidFill>
              </a:rPr>
              <a:t>Credits</a:t>
            </a:r>
            <a:r>
              <a:rPr lang="en-US" dirty="0"/>
              <a:t> are recorded as a (-).</a:t>
            </a:r>
          </a:p>
          <a:p>
            <a:pPr lvl="1"/>
            <a:r>
              <a:rPr lang="en-US" dirty="0"/>
              <a:t>You cannot depend on a +/- to mean increase or decrease!</a:t>
            </a:r>
          </a:p>
          <a:p>
            <a:endParaRPr lang="en-US" dirty="0"/>
          </a:p>
          <a:p>
            <a:pPr marL="457200" lvl="1" indent="0">
              <a:buNone/>
            </a:pPr>
            <a:endParaRPr lang="en-US" dirty="0"/>
          </a:p>
          <a:p>
            <a:r>
              <a:rPr lang="en-US" dirty="0">
                <a:solidFill>
                  <a:srgbClr val="FF0000"/>
                </a:solidFill>
              </a:rPr>
              <a:t>Debits</a:t>
            </a:r>
            <a:r>
              <a:rPr lang="en-US" dirty="0"/>
              <a:t> and </a:t>
            </a:r>
            <a:r>
              <a:rPr lang="en-US" dirty="0">
                <a:solidFill>
                  <a:srgbClr val="00B050"/>
                </a:solidFill>
              </a:rPr>
              <a:t>Credits</a:t>
            </a:r>
            <a:r>
              <a:rPr lang="en-US" dirty="0"/>
              <a:t> simply mean </a:t>
            </a:r>
          </a:p>
          <a:p>
            <a:pPr marL="0" indent="0">
              <a:buNone/>
            </a:pPr>
            <a:r>
              <a:rPr lang="en-US" dirty="0">
                <a:solidFill>
                  <a:srgbClr val="FF0000"/>
                </a:solidFill>
              </a:rPr>
              <a:t>    left side </a:t>
            </a:r>
            <a:r>
              <a:rPr lang="en-US" dirty="0"/>
              <a:t>and </a:t>
            </a:r>
            <a:r>
              <a:rPr lang="en-US" dirty="0">
                <a:solidFill>
                  <a:srgbClr val="00B050"/>
                </a:solidFill>
              </a:rPr>
              <a:t>right side</a:t>
            </a:r>
            <a:r>
              <a:rPr lang="en-US" dirty="0"/>
              <a:t>. </a:t>
            </a:r>
          </a:p>
          <a:p>
            <a:r>
              <a:rPr lang="en-US" dirty="0"/>
              <a:t>T-accounts help to visualize this concept. </a:t>
            </a:r>
          </a:p>
        </p:txBody>
      </p:sp>
      <p:sp>
        <p:nvSpPr>
          <p:cNvPr id="22" name="Content Placeholder 2">
            <a:extLst>
              <a:ext uri="{FF2B5EF4-FFF2-40B4-BE49-F238E27FC236}">
                <a16:creationId xmlns:a16="http://schemas.microsoft.com/office/drawing/2014/main" id="{9BD44A94-F367-2E46-8681-D0662DA83C2F}"/>
              </a:ext>
            </a:extLst>
          </p:cNvPr>
          <p:cNvSpPr txBox="1">
            <a:spLocks/>
          </p:cNvSpPr>
          <p:nvPr/>
        </p:nvSpPr>
        <p:spPr>
          <a:xfrm>
            <a:off x="829733" y="1598489"/>
            <a:ext cx="11163592" cy="252063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Instead of describing an account balance as going up or down, accountants use the terms “debit” and “credit” to show how a transaction affects the account. </a:t>
            </a:r>
          </a:p>
        </p:txBody>
      </p:sp>
      <p:sp>
        <p:nvSpPr>
          <p:cNvPr id="4" name="Slide Number Placeholder 3">
            <a:extLst>
              <a:ext uri="{FF2B5EF4-FFF2-40B4-BE49-F238E27FC236}">
                <a16:creationId xmlns:a16="http://schemas.microsoft.com/office/drawing/2014/main" id="{90D3AAB4-5AB6-2BA5-40C7-39CF2DA13B6D}"/>
              </a:ext>
            </a:extLst>
          </p:cNvPr>
          <p:cNvSpPr>
            <a:spLocks noGrp="1"/>
          </p:cNvSpPr>
          <p:nvPr>
            <p:ph type="sldNum" sz="quarter" idx="12"/>
          </p:nvPr>
        </p:nvSpPr>
        <p:spPr/>
        <p:txBody>
          <a:bodyPr/>
          <a:lstStyle/>
          <a:p>
            <a:fld id="{86C0CEB6-816B-4AD2-BD2A-6B923C483C8C}" type="slidenum">
              <a:rPr lang="en-US" smtClean="0"/>
              <a:t>11</a:t>
            </a:fld>
            <a:endParaRPr lang="en-US" dirty="0"/>
          </a:p>
        </p:txBody>
      </p:sp>
    </p:spTree>
    <p:extLst>
      <p:ext uri="{BB962C8B-B14F-4D97-AF65-F5344CB8AC3E}">
        <p14:creationId xmlns:p14="http://schemas.microsoft.com/office/powerpoint/2010/main" val="23420020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E3F2541C-8572-D62A-33B9-6EB66B5C310A}"/>
              </a:ext>
            </a:extLst>
          </p:cNvPr>
          <p:cNvPicPr>
            <a:picLocks noChangeAspect="1"/>
          </p:cNvPicPr>
          <p:nvPr/>
        </p:nvPicPr>
        <p:blipFill>
          <a:blip r:embed="rId3"/>
          <a:stretch>
            <a:fillRect/>
          </a:stretch>
        </p:blipFill>
        <p:spPr>
          <a:xfrm>
            <a:off x="108697" y="1550407"/>
            <a:ext cx="6869301" cy="5082747"/>
          </a:xfrm>
          <a:prstGeom prst="rect">
            <a:avLst/>
          </a:prstGeom>
        </p:spPr>
      </p:pic>
      <p:sp>
        <p:nvSpPr>
          <p:cNvPr id="2" name="Title 1">
            <a:extLst>
              <a:ext uri="{FF2B5EF4-FFF2-40B4-BE49-F238E27FC236}">
                <a16:creationId xmlns:a16="http://schemas.microsoft.com/office/drawing/2014/main" id="{7E97875F-070D-C3F4-B996-C2DF776D94AC}"/>
              </a:ext>
            </a:extLst>
          </p:cNvPr>
          <p:cNvSpPr>
            <a:spLocks noGrp="1"/>
          </p:cNvSpPr>
          <p:nvPr>
            <p:ph type="title"/>
          </p:nvPr>
        </p:nvSpPr>
        <p:spPr>
          <a:xfrm>
            <a:off x="529828" y="224845"/>
            <a:ext cx="5669804" cy="1325563"/>
          </a:xfrm>
        </p:spPr>
        <p:txBody>
          <a:bodyPr/>
          <a:lstStyle/>
          <a:p>
            <a:r>
              <a:rPr lang="en-US" dirty="0"/>
              <a:t>Debits and Credits</a:t>
            </a:r>
            <a:br>
              <a:rPr lang="en-US" dirty="0"/>
            </a:br>
            <a:r>
              <a:rPr lang="en-US" sz="3200" b="1" dirty="0"/>
              <a:t>Natural Balances</a:t>
            </a:r>
            <a:endParaRPr lang="en-US" b="1" dirty="0"/>
          </a:p>
        </p:txBody>
      </p:sp>
      <p:sp>
        <p:nvSpPr>
          <p:cNvPr id="3" name="Content Placeholder 2">
            <a:extLst>
              <a:ext uri="{FF2B5EF4-FFF2-40B4-BE49-F238E27FC236}">
                <a16:creationId xmlns:a16="http://schemas.microsoft.com/office/drawing/2014/main" id="{F15B25F8-6FB9-79B3-0AB2-A5AE4E0BC7FC}"/>
              </a:ext>
            </a:extLst>
          </p:cNvPr>
          <p:cNvSpPr>
            <a:spLocks noGrp="1"/>
          </p:cNvSpPr>
          <p:nvPr>
            <p:ph idx="1"/>
          </p:nvPr>
        </p:nvSpPr>
        <p:spPr>
          <a:xfrm>
            <a:off x="7282559" y="422808"/>
            <a:ext cx="4623691" cy="6527691"/>
          </a:xfrm>
        </p:spPr>
        <p:txBody>
          <a:bodyPr numCol="1">
            <a:normAutofit fontScale="85000" lnSpcReduction="20000"/>
          </a:bodyPr>
          <a:lstStyle/>
          <a:p>
            <a:pPr marL="0" indent="0">
              <a:buNone/>
            </a:pPr>
            <a:r>
              <a:rPr lang="en-US" dirty="0"/>
              <a:t>A </a:t>
            </a:r>
            <a:r>
              <a:rPr lang="en-US" b="1" dirty="0"/>
              <a:t>natural balance </a:t>
            </a:r>
            <a:r>
              <a:rPr lang="en-US" dirty="0"/>
              <a:t>refers to the side of a T‑account where </a:t>
            </a:r>
            <a:r>
              <a:rPr lang="en-US" b="1" dirty="0">
                <a:solidFill>
                  <a:srgbClr val="FF0000"/>
                </a:solidFill>
              </a:rPr>
              <a:t>increases</a:t>
            </a:r>
            <a:r>
              <a:rPr lang="en-US" dirty="0"/>
              <a:t> are recorded.</a:t>
            </a:r>
          </a:p>
          <a:p>
            <a:pPr marL="0" indent="0">
              <a:buNone/>
            </a:pPr>
            <a:endParaRPr lang="en-US" sz="2400" dirty="0"/>
          </a:p>
          <a:p>
            <a:pPr marL="0" indent="0">
              <a:buNone/>
            </a:pPr>
            <a:r>
              <a:rPr lang="en-US" dirty="0"/>
              <a:t>Natural </a:t>
            </a:r>
            <a:r>
              <a:rPr lang="en-US" b="1" dirty="0">
                <a:solidFill>
                  <a:srgbClr val="0070C0"/>
                </a:solidFill>
              </a:rPr>
              <a:t>Debit</a:t>
            </a:r>
            <a:r>
              <a:rPr lang="en-US" dirty="0"/>
              <a:t> Balance</a:t>
            </a:r>
          </a:p>
          <a:p>
            <a:pPr lvl="1"/>
            <a:r>
              <a:rPr lang="en-US" dirty="0"/>
              <a:t>1 – Asset (DR)</a:t>
            </a:r>
          </a:p>
          <a:p>
            <a:pPr lvl="1"/>
            <a:r>
              <a:rPr lang="en-US" dirty="0"/>
              <a:t>5 – Expense (DR)</a:t>
            </a:r>
          </a:p>
          <a:p>
            <a:pPr lvl="1"/>
            <a:r>
              <a:rPr lang="en-US" b="1" dirty="0"/>
              <a:t>Shown as a (+) in the GL</a:t>
            </a:r>
          </a:p>
          <a:p>
            <a:endParaRPr lang="en-US" dirty="0"/>
          </a:p>
          <a:p>
            <a:pPr marL="0" indent="0">
              <a:buNone/>
            </a:pPr>
            <a:r>
              <a:rPr lang="en-US" dirty="0"/>
              <a:t>Natural </a:t>
            </a:r>
            <a:r>
              <a:rPr lang="en-US" b="1" dirty="0">
                <a:solidFill>
                  <a:schemeClr val="accent2"/>
                </a:solidFill>
              </a:rPr>
              <a:t>Credit</a:t>
            </a:r>
            <a:r>
              <a:rPr lang="en-US" dirty="0"/>
              <a:t> Balance</a:t>
            </a:r>
          </a:p>
          <a:p>
            <a:pPr lvl="1"/>
            <a:r>
              <a:rPr lang="en-US" dirty="0"/>
              <a:t>2 - Liabilities (CR)</a:t>
            </a:r>
          </a:p>
          <a:p>
            <a:pPr lvl="1"/>
            <a:r>
              <a:rPr lang="en-US" dirty="0"/>
              <a:t>3 - Fund Balance/NP(equity) (CR)</a:t>
            </a:r>
          </a:p>
          <a:p>
            <a:pPr lvl="1"/>
            <a:r>
              <a:rPr lang="en-US" dirty="0"/>
              <a:t>4 - Revenue (CR)</a:t>
            </a:r>
          </a:p>
          <a:p>
            <a:pPr lvl="1"/>
            <a:r>
              <a:rPr lang="en-US" b="1" dirty="0"/>
              <a:t>Shown as a (-) in the GL</a:t>
            </a:r>
          </a:p>
          <a:p>
            <a:pPr marL="457200" lvl="1" indent="0">
              <a:buNone/>
            </a:pPr>
            <a:endParaRPr lang="en-US" dirty="0"/>
          </a:p>
          <a:p>
            <a:pPr marL="0" indent="0">
              <a:buNone/>
            </a:pPr>
            <a:r>
              <a:rPr lang="en-US" dirty="0"/>
              <a:t>Understanding the natural balance, the anchor, helps us know </a:t>
            </a:r>
            <a:r>
              <a:rPr lang="en-US" b="1" dirty="0"/>
              <a:t>where to record increases  and decreases</a:t>
            </a:r>
            <a:r>
              <a:rPr lang="en-US" dirty="0"/>
              <a:t>, how accounts behave, and how to read general ledger activity.</a:t>
            </a:r>
          </a:p>
          <a:p>
            <a:pPr marL="0" indent="0">
              <a:buNone/>
            </a:pPr>
            <a:endParaRPr lang="en-US" dirty="0"/>
          </a:p>
        </p:txBody>
      </p:sp>
      <mc:AlternateContent xmlns:mc="http://schemas.openxmlformats.org/markup-compatibility/2006" xmlns:p14="http://schemas.microsoft.com/office/powerpoint/2010/main">
        <mc:Choice Requires="p14">
          <p:contentPart p14:bwMode="auto" r:id="rId4">
            <p14:nvContentPartPr>
              <p14:cNvPr id="26" name="Ink 25">
                <a:extLst>
                  <a:ext uri="{FF2B5EF4-FFF2-40B4-BE49-F238E27FC236}">
                    <a16:creationId xmlns:a16="http://schemas.microsoft.com/office/drawing/2014/main" id="{D0FA1180-D77D-26B9-3A5B-8CDAD02536C9}"/>
                  </a:ext>
                </a:extLst>
              </p14:cNvPr>
              <p14:cNvContentPartPr/>
              <p14:nvPr/>
            </p14:nvContentPartPr>
            <p14:xfrm>
              <a:off x="3547584" y="2934576"/>
              <a:ext cx="109080" cy="10080"/>
            </p14:xfrm>
          </p:contentPart>
        </mc:Choice>
        <mc:Fallback xmlns="">
          <p:pic>
            <p:nvPicPr>
              <p:cNvPr id="26" name="Ink 25">
                <a:extLst>
                  <a:ext uri="{FF2B5EF4-FFF2-40B4-BE49-F238E27FC236}">
                    <a16:creationId xmlns:a16="http://schemas.microsoft.com/office/drawing/2014/main" id="{D0FA1180-D77D-26B9-3A5B-8CDAD02536C9}"/>
                  </a:ext>
                </a:extLst>
              </p:cNvPr>
              <p:cNvPicPr/>
              <p:nvPr/>
            </p:nvPicPr>
            <p:blipFill>
              <a:blip r:embed="rId5"/>
              <a:stretch>
                <a:fillRect/>
              </a:stretch>
            </p:blipFill>
            <p:spPr>
              <a:xfrm>
                <a:off x="3511944" y="2862576"/>
                <a:ext cx="180720" cy="15372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27" name="Ink 26">
                <a:extLst>
                  <a:ext uri="{FF2B5EF4-FFF2-40B4-BE49-F238E27FC236}">
                    <a16:creationId xmlns:a16="http://schemas.microsoft.com/office/drawing/2014/main" id="{8F0615CE-B076-A780-9684-0A60EA372D42}"/>
                  </a:ext>
                </a:extLst>
              </p14:cNvPr>
              <p14:cNvContentPartPr/>
              <p14:nvPr/>
            </p14:nvContentPartPr>
            <p14:xfrm>
              <a:off x="5467824" y="2916576"/>
              <a:ext cx="124200" cy="13680"/>
            </p14:xfrm>
          </p:contentPart>
        </mc:Choice>
        <mc:Fallback xmlns="">
          <p:pic>
            <p:nvPicPr>
              <p:cNvPr id="27" name="Ink 26">
                <a:extLst>
                  <a:ext uri="{FF2B5EF4-FFF2-40B4-BE49-F238E27FC236}">
                    <a16:creationId xmlns:a16="http://schemas.microsoft.com/office/drawing/2014/main" id="{8F0615CE-B076-A780-9684-0A60EA372D42}"/>
                  </a:ext>
                </a:extLst>
              </p:cNvPr>
              <p:cNvPicPr/>
              <p:nvPr/>
            </p:nvPicPr>
            <p:blipFill>
              <a:blip r:embed="rId7"/>
              <a:stretch>
                <a:fillRect/>
              </a:stretch>
            </p:blipFill>
            <p:spPr>
              <a:xfrm>
                <a:off x="5432184" y="2844936"/>
                <a:ext cx="195840" cy="15732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28" name="Ink 27">
                <a:extLst>
                  <a:ext uri="{FF2B5EF4-FFF2-40B4-BE49-F238E27FC236}">
                    <a16:creationId xmlns:a16="http://schemas.microsoft.com/office/drawing/2014/main" id="{EBD3E2BC-7275-A177-3D4B-5872E942BAE1}"/>
                  </a:ext>
                </a:extLst>
              </p14:cNvPr>
              <p14:cNvContentPartPr/>
              <p14:nvPr/>
            </p14:nvContentPartPr>
            <p14:xfrm>
              <a:off x="5504544" y="4434696"/>
              <a:ext cx="81720" cy="9720"/>
            </p14:xfrm>
          </p:contentPart>
        </mc:Choice>
        <mc:Fallback xmlns="">
          <p:pic>
            <p:nvPicPr>
              <p:cNvPr id="28" name="Ink 27">
                <a:extLst>
                  <a:ext uri="{FF2B5EF4-FFF2-40B4-BE49-F238E27FC236}">
                    <a16:creationId xmlns:a16="http://schemas.microsoft.com/office/drawing/2014/main" id="{EBD3E2BC-7275-A177-3D4B-5872E942BAE1}"/>
                  </a:ext>
                </a:extLst>
              </p:cNvPr>
              <p:cNvPicPr/>
              <p:nvPr/>
            </p:nvPicPr>
            <p:blipFill>
              <a:blip r:embed="rId9"/>
              <a:stretch>
                <a:fillRect/>
              </a:stretch>
            </p:blipFill>
            <p:spPr>
              <a:xfrm>
                <a:off x="5468544" y="4362696"/>
                <a:ext cx="153360" cy="15336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29" name="Ink 28">
                <a:extLst>
                  <a:ext uri="{FF2B5EF4-FFF2-40B4-BE49-F238E27FC236}">
                    <a16:creationId xmlns:a16="http://schemas.microsoft.com/office/drawing/2014/main" id="{946A30DB-1FC9-0E0C-1BEC-99E7EB9F4F7B}"/>
                  </a:ext>
                </a:extLst>
              </p14:cNvPr>
              <p14:cNvContentPartPr/>
              <p14:nvPr/>
            </p14:nvContentPartPr>
            <p14:xfrm>
              <a:off x="4653864" y="5952456"/>
              <a:ext cx="128520" cy="360"/>
            </p14:xfrm>
          </p:contentPart>
        </mc:Choice>
        <mc:Fallback xmlns="">
          <p:pic>
            <p:nvPicPr>
              <p:cNvPr id="29" name="Ink 28">
                <a:extLst>
                  <a:ext uri="{FF2B5EF4-FFF2-40B4-BE49-F238E27FC236}">
                    <a16:creationId xmlns:a16="http://schemas.microsoft.com/office/drawing/2014/main" id="{946A30DB-1FC9-0E0C-1BEC-99E7EB9F4F7B}"/>
                  </a:ext>
                </a:extLst>
              </p:cNvPr>
              <p:cNvPicPr/>
              <p:nvPr/>
            </p:nvPicPr>
            <p:blipFill>
              <a:blip r:embed="rId11"/>
              <a:stretch>
                <a:fillRect/>
              </a:stretch>
            </p:blipFill>
            <p:spPr>
              <a:xfrm>
                <a:off x="4618224" y="5880456"/>
                <a:ext cx="20016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30" name="Ink 29">
                <a:extLst>
                  <a:ext uri="{FF2B5EF4-FFF2-40B4-BE49-F238E27FC236}">
                    <a16:creationId xmlns:a16="http://schemas.microsoft.com/office/drawing/2014/main" id="{09675FFE-EF0F-3B56-C084-6FC6550BCD1E}"/>
                  </a:ext>
                </a:extLst>
              </p14:cNvPr>
              <p14:cNvContentPartPr/>
              <p14:nvPr/>
            </p14:nvContentPartPr>
            <p14:xfrm>
              <a:off x="3584304" y="4433976"/>
              <a:ext cx="108000" cy="10080"/>
            </p14:xfrm>
          </p:contentPart>
        </mc:Choice>
        <mc:Fallback xmlns="">
          <p:pic>
            <p:nvPicPr>
              <p:cNvPr id="30" name="Ink 29">
                <a:extLst>
                  <a:ext uri="{FF2B5EF4-FFF2-40B4-BE49-F238E27FC236}">
                    <a16:creationId xmlns:a16="http://schemas.microsoft.com/office/drawing/2014/main" id="{09675FFE-EF0F-3B56-C084-6FC6550BCD1E}"/>
                  </a:ext>
                </a:extLst>
              </p:cNvPr>
              <p:cNvPicPr/>
              <p:nvPr/>
            </p:nvPicPr>
            <p:blipFill>
              <a:blip r:embed="rId13"/>
              <a:stretch>
                <a:fillRect/>
              </a:stretch>
            </p:blipFill>
            <p:spPr>
              <a:xfrm>
                <a:off x="3548664" y="4362336"/>
                <a:ext cx="179640" cy="15372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31" name="Ink 30">
                <a:extLst>
                  <a:ext uri="{FF2B5EF4-FFF2-40B4-BE49-F238E27FC236}">
                    <a16:creationId xmlns:a16="http://schemas.microsoft.com/office/drawing/2014/main" id="{56758775-BE22-4D70-C0E3-6357A81C28EE}"/>
                  </a:ext>
                </a:extLst>
              </p14:cNvPr>
              <p14:cNvContentPartPr/>
              <p14:nvPr/>
            </p14:nvContentPartPr>
            <p14:xfrm>
              <a:off x="749664" y="4461696"/>
              <a:ext cx="118440" cy="9720"/>
            </p14:xfrm>
          </p:contentPart>
        </mc:Choice>
        <mc:Fallback xmlns="">
          <p:pic>
            <p:nvPicPr>
              <p:cNvPr id="31" name="Ink 30">
                <a:extLst>
                  <a:ext uri="{FF2B5EF4-FFF2-40B4-BE49-F238E27FC236}">
                    <a16:creationId xmlns:a16="http://schemas.microsoft.com/office/drawing/2014/main" id="{56758775-BE22-4D70-C0E3-6357A81C28EE}"/>
                  </a:ext>
                </a:extLst>
              </p:cNvPr>
              <p:cNvPicPr/>
              <p:nvPr/>
            </p:nvPicPr>
            <p:blipFill>
              <a:blip r:embed="rId15"/>
              <a:stretch>
                <a:fillRect/>
              </a:stretch>
            </p:blipFill>
            <p:spPr>
              <a:xfrm>
                <a:off x="714024" y="4390056"/>
                <a:ext cx="190080" cy="15336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32" name="Ink 31">
                <a:extLst>
                  <a:ext uri="{FF2B5EF4-FFF2-40B4-BE49-F238E27FC236}">
                    <a16:creationId xmlns:a16="http://schemas.microsoft.com/office/drawing/2014/main" id="{E08ADB7D-850D-8046-86E4-760599BF9D3C}"/>
                  </a:ext>
                </a:extLst>
              </p14:cNvPr>
              <p14:cNvContentPartPr/>
              <p14:nvPr/>
            </p14:nvContentPartPr>
            <p14:xfrm>
              <a:off x="749664" y="2925936"/>
              <a:ext cx="127080" cy="9720"/>
            </p14:xfrm>
          </p:contentPart>
        </mc:Choice>
        <mc:Fallback xmlns="">
          <p:pic>
            <p:nvPicPr>
              <p:cNvPr id="32" name="Ink 31">
                <a:extLst>
                  <a:ext uri="{FF2B5EF4-FFF2-40B4-BE49-F238E27FC236}">
                    <a16:creationId xmlns:a16="http://schemas.microsoft.com/office/drawing/2014/main" id="{E08ADB7D-850D-8046-86E4-760599BF9D3C}"/>
                  </a:ext>
                </a:extLst>
              </p:cNvPr>
              <p:cNvPicPr/>
              <p:nvPr/>
            </p:nvPicPr>
            <p:blipFill>
              <a:blip r:embed="rId17"/>
              <a:stretch>
                <a:fillRect/>
              </a:stretch>
            </p:blipFill>
            <p:spPr>
              <a:xfrm>
                <a:off x="714024" y="2854296"/>
                <a:ext cx="198720" cy="15336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33" name="Ink 32">
                <a:extLst>
                  <a:ext uri="{FF2B5EF4-FFF2-40B4-BE49-F238E27FC236}">
                    <a16:creationId xmlns:a16="http://schemas.microsoft.com/office/drawing/2014/main" id="{72D05D3E-3F14-2030-D182-918A81683CDD}"/>
                  </a:ext>
                </a:extLst>
              </p14:cNvPr>
              <p14:cNvContentPartPr/>
              <p14:nvPr/>
            </p14:nvContentPartPr>
            <p14:xfrm>
              <a:off x="749664" y="5943456"/>
              <a:ext cx="119160" cy="18360"/>
            </p14:xfrm>
          </p:contentPart>
        </mc:Choice>
        <mc:Fallback xmlns="">
          <p:pic>
            <p:nvPicPr>
              <p:cNvPr id="33" name="Ink 32">
                <a:extLst>
                  <a:ext uri="{FF2B5EF4-FFF2-40B4-BE49-F238E27FC236}">
                    <a16:creationId xmlns:a16="http://schemas.microsoft.com/office/drawing/2014/main" id="{72D05D3E-3F14-2030-D182-918A81683CDD}"/>
                  </a:ext>
                </a:extLst>
              </p:cNvPr>
              <p:cNvPicPr/>
              <p:nvPr/>
            </p:nvPicPr>
            <p:blipFill>
              <a:blip r:embed="rId19"/>
              <a:stretch>
                <a:fillRect/>
              </a:stretch>
            </p:blipFill>
            <p:spPr>
              <a:xfrm>
                <a:off x="714024" y="5871456"/>
                <a:ext cx="190800" cy="162000"/>
              </a:xfrm>
              <a:prstGeom prst="rect">
                <a:avLst/>
              </a:prstGeom>
            </p:spPr>
          </p:pic>
        </mc:Fallback>
      </mc:AlternateContent>
      <p:grpSp>
        <p:nvGrpSpPr>
          <p:cNvPr id="41" name="Group 40">
            <a:extLst>
              <a:ext uri="{FF2B5EF4-FFF2-40B4-BE49-F238E27FC236}">
                <a16:creationId xmlns:a16="http://schemas.microsoft.com/office/drawing/2014/main" id="{C5A03C00-BA38-7421-563F-43BE3BC7CFBF}"/>
              </a:ext>
            </a:extLst>
          </p:cNvPr>
          <p:cNvGrpSpPr/>
          <p:nvPr/>
        </p:nvGrpSpPr>
        <p:grpSpPr>
          <a:xfrm>
            <a:off x="3648384" y="2815776"/>
            <a:ext cx="285120" cy="236880"/>
            <a:chOff x="3648384" y="2815776"/>
            <a:chExt cx="285120" cy="236880"/>
          </a:xfrm>
        </p:grpSpPr>
        <mc:AlternateContent xmlns:mc="http://schemas.openxmlformats.org/markup-compatibility/2006" xmlns:p14="http://schemas.microsoft.com/office/powerpoint/2010/main">
          <mc:Choice Requires="p14">
            <p:contentPart p14:bwMode="auto" r:id="rId20">
              <p14:nvContentPartPr>
                <p14:cNvPr id="34" name="Ink 33">
                  <a:extLst>
                    <a:ext uri="{FF2B5EF4-FFF2-40B4-BE49-F238E27FC236}">
                      <a16:creationId xmlns:a16="http://schemas.microsoft.com/office/drawing/2014/main" id="{7CAD0501-AEAE-7F16-929A-CE9D2EB034BA}"/>
                    </a:ext>
                  </a:extLst>
                </p14:cNvPr>
                <p14:cNvContentPartPr/>
                <p14:nvPr/>
              </p14:nvContentPartPr>
              <p14:xfrm>
                <a:off x="3693744" y="2825496"/>
                <a:ext cx="1800" cy="360"/>
              </p14:xfrm>
            </p:contentPart>
          </mc:Choice>
          <mc:Fallback xmlns="">
            <p:pic>
              <p:nvPicPr>
                <p:cNvPr id="34" name="Ink 33">
                  <a:extLst>
                    <a:ext uri="{FF2B5EF4-FFF2-40B4-BE49-F238E27FC236}">
                      <a16:creationId xmlns:a16="http://schemas.microsoft.com/office/drawing/2014/main" id="{7CAD0501-AEAE-7F16-929A-CE9D2EB034BA}"/>
                    </a:ext>
                  </a:extLst>
                </p:cNvPr>
                <p:cNvPicPr/>
                <p:nvPr/>
              </p:nvPicPr>
              <p:blipFill>
                <a:blip r:embed="rId21"/>
                <a:stretch>
                  <a:fillRect/>
                </a:stretch>
              </p:blipFill>
              <p:spPr>
                <a:xfrm>
                  <a:off x="3658104" y="2789496"/>
                  <a:ext cx="7344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35" name="Ink 34">
                  <a:extLst>
                    <a:ext uri="{FF2B5EF4-FFF2-40B4-BE49-F238E27FC236}">
                      <a16:creationId xmlns:a16="http://schemas.microsoft.com/office/drawing/2014/main" id="{14E7A2DE-5067-94E7-E6D7-E2A21D6F4AC5}"/>
                    </a:ext>
                  </a:extLst>
                </p14:cNvPr>
                <p14:cNvContentPartPr/>
                <p14:nvPr/>
              </p14:nvContentPartPr>
              <p14:xfrm>
                <a:off x="3785544" y="2834496"/>
                <a:ext cx="360" cy="360"/>
              </p14:xfrm>
            </p:contentPart>
          </mc:Choice>
          <mc:Fallback xmlns="">
            <p:pic>
              <p:nvPicPr>
                <p:cNvPr id="35" name="Ink 34">
                  <a:extLst>
                    <a:ext uri="{FF2B5EF4-FFF2-40B4-BE49-F238E27FC236}">
                      <a16:creationId xmlns:a16="http://schemas.microsoft.com/office/drawing/2014/main" id="{14E7A2DE-5067-94E7-E6D7-E2A21D6F4AC5}"/>
                    </a:ext>
                  </a:extLst>
                </p:cNvPr>
                <p:cNvPicPr/>
                <p:nvPr/>
              </p:nvPicPr>
              <p:blipFill>
                <a:blip r:embed="rId23"/>
                <a:stretch>
                  <a:fillRect/>
                </a:stretch>
              </p:blipFill>
              <p:spPr>
                <a:xfrm>
                  <a:off x="3749544" y="2798496"/>
                  <a:ext cx="72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37" name="Ink 36">
                  <a:extLst>
                    <a:ext uri="{FF2B5EF4-FFF2-40B4-BE49-F238E27FC236}">
                      <a16:creationId xmlns:a16="http://schemas.microsoft.com/office/drawing/2014/main" id="{0713D10B-3F04-06A8-51D2-4072827FA8A4}"/>
                    </a:ext>
                  </a:extLst>
                </p14:cNvPr>
                <p14:cNvContentPartPr/>
                <p14:nvPr/>
              </p14:nvContentPartPr>
              <p14:xfrm>
                <a:off x="3648384" y="2825496"/>
                <a:ext cx="360" cy="360"/>
              </p14:xfrm>
            </p:contentPart>
          </mc:Choice>
          <mc:Fallback xmlns="">
            <p:pic>
              <p:nvPicPr>
                <p:cNvPr id="37" name="Ink 36">
                  <a:extLst>
                    <a:ext uri="{FF2B5EF4-FFF2-40B4-BE49-F238E27FC236}">
                      <a16:creationId xmlns:a16="http://schemas.microsoft.com/office/drawing/2014/main" id="{0713D10B-3F04-06A8-51D2-4072827FA8A4}"/>
                    </a:ext>
                  </a:extLst>
                </p:cNvPr>
                <p:cNvPicPr/>
                <p:nvPr/>
              </p:nvPicPr>
              <p:blipFill>
                <a:blip r:embed="rId23"/>
                <a:stretch>
                  <a:fillRect/>
                </a:stretch>
              </p:blipFill>
              <p:spPr>
                <a:xfrm>
                  <a:off x="3612384" y="2789496"/>
                  <a:ext cx="72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39" name="Ink 38">
                  <a:extLst>
                    <a:ext uri="{FF2B5EF4-FFF2-40B4-BE49-F238E27FC236}">
                      <a16:creationId xmlns:a16="http://schemas.microsoft.com/office/drawing/2014/main" id="{94E2CDD9-3302-5FDB-B642-2E598706F00C}"/>
                    </a:ext>
                  </a:extLst>
                </p14:cNvPr>
                <p14:cNvContentPartPr/>
                <p14:nvPr/>
              </p14:nvContentPartPr>
              <p14:xfrm>
                <a:off x="3666744" y="2816136"/>
                <a:ext cx="360" cy="360"/>
              </p14:xfrm>
            </p:contentPart>
          </mc:Choice>
          <mc:Fallback xmlns="">
            <p:pic>
              <p:nvPicPr>
                <p:cNvPr id="39" name="Ink 38">
                  <a:extLst>
                    <a:ext uri="{FF2B5EF4-FFF2-40B4-BE49-F238E27FC236}">
                      <a16:creationId xmlns:a16="http://schemas.microsoft.com/office/drawing/2014/main" id="{94E2CDD9-3302-5FDB-B642-2E598706F00C}"/>
                    </a:ext>
                  </a:extLst>
                </p:cNvPr>
                <p:cNvPicPr/>
                <p:nvPr/>
              </p:nvPicPr>
              <p:blipFill>
                <a:blip r:embed="rId23"/>
                <a:stretch>
                  <a:fillRect/>
                </a:stretch>
              </p:blipFill>
              <p:spPr>
                <a:xfrm>
                  <a:off x="3630744" y="2780136"/>
                  <a:ext cx="72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40" name="Ink 39">
                  <a:extLst>
                    <a:ext uri="{FF2B5EF4-FFF2-40B4-BE49-F238E27FC236}">
                      <a16:creationId xmlns:a16="http://schemas.microsoft.com/office/drawing/2014/main" id="{E5E53FE7-D229-6465-BBE1-5B21637EBC2C}"/>
                    </a:ext>
                  </a:extLst>
                </p14:cNvPr>
                <p14:cNvContentPartPr/>
                <p14:nvPr/>
              </p14:nvContentPartPr>
              <p14:xfrm>
                <a:off x="3666744" y="2815776"/>
                <a:ext cx="266760" cy="236880"/>
              </p14:xfrm>
            </p:contentPart>
          </mc:Choice>
          <mc:Fallback xmlns="">
            <p:pic>
              <p:nvPicPr>
                <p:cNvPr id="40" name="Ink 39">
                  <a:extLst>
                    <a:ext uri="{FF2B5EF4-FFF2-40B4-BE49-F238E27FC236}">
                      <a16:creationId xmlns:a16="http://schemas.microsoft.com/office/drawing/2014/main" id="{E5E53FE7-D229-6465-BBE1-5B21637EBC2C}"/>
                    </a:ext>
                  </a:extLst>
                </p:cNvPr>
                <p:cNvPicPr/>
                <p:nvPr/>
              </p:nvPicPr>
              <p:blipFill>
                <a:blip r:embed="rId27"/>
                <a:stretch>
                  <a:fillRect/>
                </a:stretch>
              </p:blipFill>
              <p:spPr>
                <a:xfrm>
                  <a:off x="3630744" y="2779776"/>
                  <a:ext cx="338400" cy="308520"/>
                </a:xfrm>
                <a:prstGeom prst="rect">
                  <a:avLst/>
                </a:prstGeom>
              </p:spPr>
            </p:pic>
          </mc:Fallback>
        </mc:AlternateContent>
      </p:grpSp>
      <p:sp>
        <p:nvSpPr>
          <p:cNvPr id="4" name="Slide Number Placeholder 3">
            <a:extLst>
              <a:ext uri="{FF2B5EF4-FFF2-40B4-BE49-F238E27FC236}">
                <a16:creationId xmlns:a16="http://schemas.microsoft.com/office/drawing/2014/main" id="{706B4DEC-8E1A-C737-3898-6615366C8B3E}"/>
              </a:ext>
            </a:extLst>
          </p:cNvPr>
          <p:cNvSpPr>
            <a:spLocks noGrp="1"/>
          </p:cNvSpPr>
          <p:nvPr>
            <p:ph type="sldNum" sz="quarter" idx="12"/>
          </p:nvPr>
        </p:nvSpPr>
        <p:spPr/>
        <p:txBody>
          <a:bodyPr/>
          <a:lstStyle/>
          <a:p>
            <a:fld id="{86C0CEB6-816B-4AD2-BD2A-6B923C483C8C}" type="slidenum">
              <a:rPr lang="en-US" smtClean="0"/>
              <a:t>12</a:t>
            </a:fld>
            <a:endParaRPr lang="en-US" dirty="0"/>
          </a:p>
        </p:txBody>
      </p:sp>
    </p:spTree>
    <p:extLst>
      <p:ext uri="{BB962C8B-B14F-4D97-AF65-F5344CB8AC3E}">
        <p14:creationId xmlns:p14="http://schemas.microsoft.com/office/powerpoint/2010/main" val="17761712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Content Placeholder 5" descr="Table&#10;&#10;Description automatically generated">
            <a:extLst>
              <a:ext uri="{FF2B5EF4-FFF2-40B4-BE49-F238E27FC236}">
                <a16:creationId xmlns:a16="http://schemas.microsoft.com/office/drawing/2014/main" id="{823C2AE7-96DA-D03C-E692-3C83CEAA4225}"/>
              </a:ext>
            </a:extLst>
          </p:cNvPr>
          <p:cNvPicPr>
            <a:picLocks noGrp="1" noChangeAspect="1"/>
          </p:cNvPicPr>
          <p:nvPr>
            <p:ph idx="1"/>
          </p:nvPr>
        </p:nvPicPr>
        <p:blipFill rotWithShape="1">
          <a:blip r:embed="rId2"/>
          <a:srcRect t="2756" r="-2" b="-2"/>
          <a:stretch/>
        </p:blipFill>
        <p:spPr>
          <a:xfrm>
            <a:off x="643467" y="643478"/>
            <a:ext cx="10905066" cy="5571044"/>
          </a:xfrm>
          <a:prstGeom prst="rect">
            <a:avLst/>
          </a:prstGeom>
        </p:spPr>
      </p:pic>
      <p:sp>
        <p:nvSpPr>
          <p:cNvPr id="4" name="Slide Number Placeholder 3">
            <a:extLst>
              <a:ext uri="{FF2B5EF4-FFF2-40B4-BE49-F238E27FC236}">
                <a16:creationId xmlns:a16="http://schemas.microsoft.com/office/drawing/2014/main" id="{B720D9BE-C418-AE94-93CF-F6E4A1A71959}"/>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86C0CEB6-816B-4AD2-BD2A-6B923C483C8C}" type="slidenum">
              <a:rPr lang="en-US">
                <a:solidFill>
                  <a:srgbClr val="FFFFFF"/>
                </a:solidFill>
              </a:rPr>
              <a:pPr>
                <a:spcAft>
                  <a:spcPts val="600"/>
                </a:spcAft>
              </a:pPr>
              <a:t>13</a:t>
            </a:fld>
            <a:endParaRPr lang="en-US" dirty="0">
              <a:solidFill>
                <a:srgbClr val="FFFFFF"/>
              </a:solidFill>
            </a:endParaRPr>
          </a:p>
        </p:txBody>
      </p:sp>
    </p:spTree>
    <p:extLst>
      <p:ext uri="{BB962C8B-B14F-4D97-AF65-F5344CB8AC3E}">
        <p14:creationId xmlns:p14="http://schemas.microsoft.com/office/powerpoint/2010/main" val="39426227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E914257E-1E2A-4AC7-89EC-1FB65C9C0A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Freeform: Shape 12">
            <a:extLst>
              <a:ext uri="{FF2B5EF4-FFF2-40B4-BE49-F238E27FC236}">
                <a16:creationId xmlns:a16="http://schemas.microsoft.com/office/drawing/2014/main" id="{03E1C8F1-97F5-489C-8308-958F096572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1269336" cy="2008639"/>
          </a:xfrm>
          <a:custGeom>
            <a:avLst/>
            <a:gdLst>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296127 w 11269336"/>
              <a:gd name="connsiteY139" fmla="*/ 2023208 h 2323145"/>
              <a:gd name="connsiteX140" fmla="*/ 5174645 w 11269336"/>
              <a:gd name="connsiteY140" fmla="*/ 2088358 h 2323145"/>
              <a:gd name="connsiteX141" fmla="*/ 5092476 w 11269336"/>
              <a:gd name="connsiteY141" fmla="*/ 2100737 h 2323145"/>
              <a:gd name="connsiteX142" fmla="*/ 5060738 w 11269336"/>
              <a:gd name="connsiteY142" fmla="*/ 2083274 h 2323145"/>
              <a:gd name="connsiteX143" fmla="*/ 4860988 w 11269336"/>
              <a:gd name="connsiteY143" fmla="*/ 2135698 h 2323145"/>
              <a:gd name="connsiteX144" fmla="*/ 4807902 w 11269336"/>
              <a:gd name="connsiteY144" fmla="*/ 2138894 h 2323145"/>
              <a:gd name="connsiteX145" fmla="*/ 4765388 w 11269336"/>
              <a:gd name="connsiteY145" fmla="*/ 2162525 h 2323145"/>
              <a:gd name="connsiteX146" fmla="*/ 4745033 w 11269336"/>
              <a:gd name="connsiteY146" fmla="*/ 2158859 h 2323145"/>
              <a:gd name="connsiteX147" fmla="*/ 4741475 w 11269336"/>
              <a:gd name="connsiteY147" fmla="*/ 2157998 h 2323145"/>
              <a:gd name="connsiteX148" fmla="*/ 4728247 w 11269336"/>
              <a:gd name="connsiteY148" fmla="*/ 2159526 h 2323145"/>
              <a:gd name="connsiteX149" fmla="*/ 4723263 w 11269336"/>
              <a:gd name="connsiteY149" fmla="*/ 2153742 h 2323145"/>
              <a:gd name="connsiteX150" fmla="*/ 4702453 w 11269336"/>
              <a:gd name="connsiteY150" fmla="*/ 2151586 h 2323145"/>
              <a:gd name="connsiteX151" fmla="*/ 4678455 w 11269336"/>
              <a:gd name="connsiteY151" fmla="*/ 2156131 h 2323145"/>
              <a:gd name="connsiteX152" fmla="*/ 4593061 w 11269336"/>
              <a:gd name="connsiteY152" fmla="*/ 2171597 h 2323145"/>
              <a:gd name="connsiteX153" fmla="*/ 4579902 w 11269336"/>
              <a:gd name="connsiteY153" fmla="*/ 2177927 h 2323145"/>
              <a:gd name="connsiteX154" fmla="*/ 4533444 w 11269336"/>
              <a:gd name="connsiteY154" fmla="*/ 2181200 h 2323145"/>
              <a:gd name="connsiteX155" fmla="*/ 4492832 w 11269336"/>
              <a:gd name="connsiteY155" fmla="*/ 2188033 h 2323145"/>
              <a:gd name="connsiteX156" fmla="*/ 4467257 w 11269336"/>
              <a:gd name="connsiteY156" fmla="*/ 2196121 h 2323145"/>
              <a:gd name="connsiteX157" fmla="*/ 4459937 w 11269336"/>
              <a:gd name="connsiteY157" fmla="*/ 2195182 h 2323145"/>
              <a:gd name="connsiteX158" fmla="*/ 4433312 w 11269336"/>
              <a:gd name="connsiteY158" fmla="*/ 2199004 h 2323145"/>
              <a:gd name="connsiteX159" fmla="*/ 4420601 w 11269336"/>
              <a:gd name="connsiteY159" fmla="*/ 2205158 h 2323145"/>
              <a:gd name="connsiteX160" fmla="*/ 4405765 w 11269336"/>
              <a:gd name="connsiteY160" fmla="*/ 2199902 h 2323145"/>
              <a:gd name="connsiteX161" fmla="*/ 4401354 w 11269336"/>
              <a:gd name="connsiteY161" fmla="*/ 2194745 h 2323145"/>
              <a:gd name="connsiteX162" fmla="*/ 4383151 w 11269336"/>
              <a:gd name="connsiteY162" fmla="*/ 2201140 h 2323145"/>
              <a:gd name="connsiteX163" fmla="*/ 4366646 w 11269336"/>
              <a:gd name="connsiteY163" fmla="*/ 2198564 h 2323145"/>
              <a:gd name="connsiteX164" fmla="*/ 4354009 w 11269336"/>
              <a:gd name="connsiteY164" fmla="*/ 2204984 h 2323145"/>
              <a:gd name="connsiteX165" fmla="*/ 4348284 w 11269336"/>
              <a:gd name="connsiteY165" fmla="*/ 2205270 h 2323145"/>
              <a:gd name="connsiteX166" fmla="*/ 4333906 w 11269336"/>
              <a:gd name="connsiteY166" fmla="*/ 2205251 h 2323145"/>
              <a:gd name="connsiteX167" fmla="*/ 4308819 w 11269336"/>
              <a:gd name="connsiteY167" fmla="*/ 2203822 h 2323145"/>
              <a:gd name="connsiteX168" fmla="*/ 4301210 w 11269336"/>
              <a:gd name="connsiteY168" fmla="*/ 2204456 h 2323145"/>
              <a:gd name="connsiteX169" fmla="*/ 4283095 w 11269336"/>
              <a:gd name="connsiteY169" fmla="*/ 2198177 h 2323145"/>
              <a:gd name="connsiteX170" fmla="*/ 4250119 w 11269336"/>
              <a:gd name="connsiteY170" fmla="*/ 2196342 h 2323145"/>
              <a:gd name="connsiteX171" fmla="*/ 4189203 w 11269336"/>
              <a:gd name="connsiteY171" fmla="*/ 2178994 h 2323145"/>
              <a:gd name="connsiteX172" fmla="*/ 4154035 w 11269336"/>
              <a:gd name="connsiteY172" fmla="*/ 2171950 h 2323145"/>
              <a:gd name="connsiteX173" fmla="*/ 4129569 w 11269336"/>
              <a:gd name="connsiteY173" fmla="*/ 2163850 h 2323145"/>
              <a:gd name="connsiteX174" fmla="*/ 4061250 w 11269336"/>
              <a:gd name="connsiteY174" fmla="*/ 2159236 h 2323145"/>
              <a:gd name="connsiteX175" fmla="*/ 3945480 w 11269336"/>
              <a:gd name="connsiteY175" fmla="*/ 2158279 h 2323145"/>
              <a:gd name="connsiteX176" fmla="*/ 3921468 w 11269336"/>
              <a:gd name="connsiteY176" fmla="*/ 2156588 h 2323145"/>
              <a:gd name="connsiteX177" fmla="*/ 3903348 w 11269336"/>
              <a:gd name="connsiteY177" fmla="*/ 2149220 h 2323145"/>
              <a:gd name="connsiteX178" fmla="*/ 3901342 w 11269336"/>
              <a:gd name="connsiteY178" fmla="*/ 2142355 h 2323145"/>
              <a:gd name="connsiteX179" fmla="*/ 3888539 w 11269336"/>
              <a:gd name="connsiteY179" fmla="*/ 2140476 h 2323145"/>
              <a:gd name="connsiteX180" fmla="*/ 3885662 w 11269336"/>
              <a:gd name="connsiteY180" fmla="*/ 2138740 h 2323145"/>
              <a:gd name="connsiteX181" fmla="*/ 3868627 w 11269336"/>
              <a:gd name="connsiteY181" fmla="*/ 2130023 h 2323145"/>
              <a:gd name="connsiteX182" fmla="*/ 3819177 w 11269336"/>
              <a:gd name="connsiteY182" fmla="*/ 2142111 h 2323145"/>
              <a:gd name="connsiteX183" fmla="*/ 3769100 w 11269336"/>
              <a:gd name="connsiteY183" fmla="*/ 2131731 h 2323145"/>
              <a:gd name="connsiteX184" fmla="*/ 3562752 w 11269336"/>
              <a:gd name="connsiteY184" fmla="*/ 2131785 h 2323145"/>
              <a:gd name="connsiteX185" fmla="*/ 3541402 w 11269336"/>
              <a:gd name="connsiteY185" fmla="*/ 2106821 h 2323145"/>
              <a:gd name="connsiteX186" fmla="*/ 3460591 w 11269336"/>
              <a:gd name="connsiteY186" fmla="*/ 2097951 h 2323145"/>
              <a:gd name="connsiteX187" fmla="*/ 3320348 w 11269336"/>
              <a:gd name="connsiteY187" fmla="*/ 2130191 h 2323145"/>
              <a:gd name="connsiteX188" fmla="*/ 3170922 w 11269336"/>
              <a:gd name="connsiteY188" fmla="*/ 2115957 h 2323145"/>
              <a:gd name="connsiteX189" fmla="*/ 3156256 w 11269336"/>
              <a:gd name="connsiteY189" fmla="*/ 2124773 h 2323145"/>
              <a:gd name="connsiteX190" fmla="*/ 3140298 w 11269336"/>
              <a:gd name="connsiteY190" fmla="*/ 2129182 h 2323145"/>
              <a:gd name="connsiteX191" fmla="*/ 3138514 w 11269336"/>
              <a:gd name="connsiteY191" fmla="*/ 2128069 h 2323145"/>
              <a:gd name="connsiteX192" fmla="*/ 3120467 w 11269336"/>
              <a:gd name="connsiteY192" fmla="*/ 2128281 h 2323145"/>
              <a:gd name="connsiteX193" fmla="*/ 3116175 w 11269336"/>
              <a:gd name="connsiteY193" fmla="*/ 2131633 h 2323145"/>
              <a:gd name="connsiteX194" fmla="*/ 3103685 w 11269336"/>
              <a:gd name="connsiteY194" fmla="*/ 2132814 h 2323145"/>
              <a:gd name="connsiteX195" fmla="*/ 3078794 w 11269336"/>
              <a:gd name="connsiteY195" fmla="*/ 2137935 h 2323145"/>
              <a:gd name="connsiteX196" fmla="*/ 3074407 w 11269336"/>
              <a:gd name="connsiteY196" fmla="*/ 2136274 h 2323145"/>
              <a:gd name="connsiteX197" fmla="*/ 3037285 w 11269336"/>
              <a:gd name="connsiteY197" fmla="*/ 2139919 h 2323145"/>
              <a:gd name="connsiteX198" fmla="*/ 3036901 w 11269336"/>
              <a:gd name="connsiteY198" fmla="*/ 2138726 h 2323145"/>
              <a:gd name="connsiteX199" fmla="*/ 3026996 w 11269336"/>
              <a:gd name="connsiteY199" fmla="*/ 2134322 h 2323145"/>
              <a:gd name="connsiteX200" fmla="*/ 3007772 w 11269336"/>
              <a:gd name="connsiteY200" fmla="*/ 2128742 h 2323145"/>
              <a:gd name="connsiteX201" fmla="*/ 2965030 w 11269336"/>
              <a:gd name="connsiteY201" fmla="*/ 2100494 h 2323145"/>
              <a:gd name="connsiteX202" fmla="*/ 2926342 w 11269336"/>
              <a:gd name="connsiteY202" fmla="*/ 2104155 h 2323145"/>
              <a:gd name="connsiteX203" fmla="*/ 2918608 w 11269336"/>
              <a:gd name="connsiteY203" fmla="*/ 2104215 h 2323145"/>
              <a:gd name="connsiteX204" fmla="*/ 2918475 w 11269336"/>
              <a:gd name="connsiteY204" fmla="*/ 2103937 h 2323145"/>
              <a:gd name="connsiteX205" fmla="*/ 2910360 w 11269336"/>
              <a:gd name="connsiteY205" fmla="*/ 2103444 h 2323145"/>
              <a:gd name="connsiteX206" fmla="*/ 2904507 w 11269336"/>
              <a:gd name="connsiteY206" fmla="*/ 2104326 h 2323145"/>
              <a:gd name="connsiteX207" fmla="*/ 2889503 w 11269336"/>
              <a:gd name="connsiteY207" fmla="*/ 2104443 h 2323145"/>
              <a:gd name="connsiteX208" fmla="*/ 2884480 w 11269336"/>
              <a:gd name="connsiteY208" fmla="*/ 2102626 h 2323145"/>
              <a:gd name="connsiteX209" fmla="*/ 2882689 w 11269336"/>
              <a:gd name="connsiteY209" fmla="*/ 2099228 h 2323145"/>
              <a:gd name="connsiteX210" fmla="*/ 2881291 w 11269336"/>
              <a:gd name="connsiteY210" fmla="*/ 2099618 h 2323145"/>
              <a:gd name="connsiteX211" fmla="*/ 2853979 w 11269336"/>
              <a:gd name="connsiteY211" fmla="*/ 2090388 h 2323145"/>
              <a:gd name="connsiteX212" fmla="*/ 2791790 w 11269336"/>
              <a:gd name="connsiteY212" fmla="*/ 2080332 h 2323145"/>
              <a:gd name="connsiteX213" fmla="*/ 2755844 w 11269336"/>
              <a:gd name="connsiteY213" fmla="*/ 2078874 h 2323145"/>
              <a:gd name="connsiteX214" fmla="*/ 2657742 w 11269336"/>
              <a:gd name="connsiteY214" fmla="*/ 2070179 h 2323145"/>
              <a:gd name="connsiteX215" fmla="*/ 2559549 w 11269336"/>
              <a:gd name="connsiteY215" fmla="*/ 2057873 h 2323145"/>
              <a:gd name="connsiteX216" fmla="*/ 2512054 w 11269336"/>
              <a:gd name="connsiteY216" fmla="*/ 2031671 h 2323145"/>
              <a:gd name="connsiteX217" fmla="*/ 2506437 w 11269336"/>
              <a:gd name="connsiteY217" fmla="*/ 2030918 h 2323145"/>
              <a:gd name="connsiteX218" fmla="*/ 2491752 w 11269336"/>
              <a:gd name="connsiteY218" fmla="*/ 2033906 h 2323145"/>
              <a:gd name="connsiteX219" fmla="*/ 2486338 w 11269336"/>
              <a:gd name="connsiteY219" fmla="*/ 2035862 h 2323145"/>
              <a:gd name="connsiteX220" fmla="*/ 2478186 w 11269336"/>
              <a:gd name="connsiteY220" fmla="*/ 2036953 h 2323145"/>
              <a:gd name="connsiteX221" fmla="*/ 2477950 w 11269336"/>
              <a:gd name="connsiteY221" fmla="*/ 2036715 h 2323145"/>
              <a:gd name="connsiteX222" fmla="*/ 2470381 w 11269336"/>
              <a:gd name="connsiteY222" fmla="*/ 2038256 h 2323145"/>
              <a:gd name="connsiteX223" fmla="*/ 2433781 w 11269336"/>
              <a:gd name="connsiteY223" fmla="*/ 2049140 h 2323145"/>
              <a:gd name="connsiteX224" fmla="*/ 2381172 w 11269336"/>
              <a:gd name="connsiteY224" fmla="*/ 2030645 h 2323145"/>
              <a:gd name="connsiteX225" fmla="*/ 2360198 w 11269336"/>
              <a:gd name="connsiteY225" fmla="*/ 2029059 h 2323145"/>
              <a:gd name="connsiteX226" fmla="*/ 2348815 w 11269336"/>
              <a:gd name="connsiteY226" fmla="*/ 2026798 h 2323145"/>
              <a:gd name="connsiteX227" fmla="*/ 2347988 w 11269336"/>
              <a:gd name="connsiteY227" fmla="*/ 2025745 h 2323145"/>
              <a:gd name="connsiteX228" fmla="*/ 2312920 w 11269336"/>
              <a:gd name="connsiteY228" fmla="*/ 2036311 h 2323145"/>
              <a:gd name="connsiteX229" fmla="*/ 2307986 w 11269336"/>
              <a:gd name="connsiteY229" fmla="*/ 2035583 h 2323145"/>
              <a:gd name="connsiteX230" fmla="*/ 2285481 w 11269336"/>
              <a:gd name="connsiteY230" fmla="*/ 2045197 h 2323145"/>
              <a:gd name="connsiteX231" fmla="*/ 2273666 w 11269336"/>
              <a:gd name="connsiteY231" fmla="*/ 2048710 h 2323145"/>
              <a:gd name="connsiteX232" fmla="*/ 2270719 w 11269336"/>
              <a:gd name="connsiteY232" fmla="*/ 2052702 h 2323145"/>
              <a:gd name="connsiteX233" fmla="*/ 2253080 w 11269336"/>
              <a:gd name="connsiteY233" fmla="*/ 2056363 h 2323145"/>
              <a:gd name="connsiteX234" fmla="*/ 2250906 w 11269336"/>
              <a:gd name="connsiteY234" fmla="*/ 2055654 h 2323145"/>
              <a:gd name="connsiteX235" fmla="*/ 2236905 w 11269336"/>
              <a:gd name="connsiteY235" fmla="*/ 2062882 h 2323145"/>
              <a:gd name="connsiteX236" fmla="*/ 2225830 w 11269336"/>
              <a:gd name="connsiteY236" fmla="*/ 2074027 h 2323145"/>
              <a:gd name="connsiteX237" fmla="*/ 2073776 w 11269336"/>
              <a:gd name="connsiteY237" fmla="*/ 2089244 h 2323145"/>
              <a:gd name="connsiteX238" fmla="*/ 1948256 w 11269336"/>
              <a:gd name="connsiteY238" fmla="*/ 2146616 h 2323145"/>
              <a:gd name="connsiteX239" fmla="*/ 1865582 w 11269336"/>
              <a:gd name="connsiteY239" fmla="*/ 2153738 h 2323145"/>
              <a:gd name="connsiteX240" fmla="*/ 1835210 w 11269336"/>
              <a:gd name="connsiteY240" fmla="*/ 2134244 h 2323145"/>
              <a:gd name="connsiteX241" fmla="*/ 1632661 w 11269336"/>
              <a:gd name="connsiteY241" fmla="*/ 2173882 h 2323145"/>
              <a:gd name="connsiteX242" fmla="*/ 1579590 w 11269336"/>
              <a:gd name="connsiteY242" fmla="*/ 2173680 h 2323145"/>
              <a:gd name="connsiteX243" fmla="*/ 1535601 w 11269336"/>
              <a:gd name="connsiteY243" fmla="*/ 2194590 h 2323145"/>
              <a:gd name="connsiteX244" fmla="*/ 1515594 w 11269336"/>
              <a:gd name="connsiteY244" fmla="*/ 2189622 h 2323145"/>
              <a:gd name="connsiteX245" fmla="*/ 1512113 w 11269336"/>
              <a:gd name="connsiteY245" fmla="*/ 2188534 h 2323145"/>
              <a:gd name="connsiteX246" fmla="*/ 1498838 w 11269336"/>
              <a:gd name="connsiteY246" fmla="*/ 2189213 h 2323145"/>
              <a:gd name="connsiteX247" fmla="*/ 1494279 w 11269336"/>
              <a:gd name="connsiteY247" fmla="*/ 2183112 h 2323145"/>
              <a:gd name="connsiteX248" fmla="*/ 1473714 w 11269336"/>
              <a:gd name="connsiteY248" fmla="*/ 2179625 h 2323145"/>
              <a:gd name="connsiteX249" fmla="*/ 1449503 w 11269336"/>
              <a:gd name="connsiteY249" fmla="*/ 2182633 h 2323145"/>
              <a:gd name="connsiteX250" fmla="*/ 1335495 w 11269336"/>
              <a:gd name="connsiteY250" fmla="*/ 2203940 h 2323145"/>
              <a:gd name="connsiteX251" fmla="*/ 1266687 w 11269336"/>
              <a:gd name="connsiteY251" fmla="*/ 2212688 h 2323145"/>
              <a:gd name="connsiteX252" fmla="*/ 1239614 w 11269336"/>
              <a:gd name="connsiteY252" fmla="*/ 2209727 h 2323145"/>
              <a:gd name="connsiteX253" fmla="*/ 1202436 w 11269336"/>
              <a:gd name="connsiteY253" fmla="*/ 2209817 h 2323145"/>
              <a:gd name="connsiteX254" fmla="*/ 1136097 w 11269336"/>
              <a:gd name="connsiteY254" fmla="*/ 2205112 h 2323145"/>
              <a:gd name="connsiteX255" fmla="*/ 1048229 w 11269336"/>
              <a:gd name="connsiteY255" fmla="*/ 2207249 h 2323145"/>
              <a:gd name="connsiteX256" fmla="*/ 988232 w 11269336"/>
              <a:gd name="connsiteY256" fmla="*/ 2235635 h 2323145"/>
              <a:gd name="connsiteX257" fmla="*/ 981959 w 11269336"/>
              <a:gd name="connsiteY257" fmla="*/ 2231607 h 2323145"/>
              <a:gd name="connsiteX258" fmla="*/ 938600 w 11269336"/>
              <a:gd name="connsiteY258" fmla="*/ 2238113 h 2323145"/>
              <a:gd name="connsiteX259" fmla="*/ 791788 w 11269336"/>
              <a:gd name="connsiteY259" fmla="*/ 2293224 h 2323145"/>
              <a:gd name="connsiteX260" fmla="*/ 706914 w 11269336"/>
              <a:gd name="connsiteY260" fmla="*/ 2305046 h 2323145"/>
              <a:gd name="connsiteX261" fmla="*/ 675971 w 11269336"/>
              <a:gd name="connsiteY261" fmla="*/ 2304030 h 2323145"/>
              <a:gd name="connsiteX262" fmla="*/ 624180 w 11269336"/>
              <a:gd name="connsiteY262" fmla="*/ 2302650 h 2323145"/>
              <a:gd name="connsiteX263" fmla="*/ 583453 w 11269336"/>
              <a:gd name="connsiteY263" fmla="*/ 2288788 h 2323145"/>
              <a:gd name="connsiteX264" fmla="*/ 540946 w 11269336"/>
              <a:gd name="connsiteY264" fmla="*/ 2292721 h 2323145"/>
              <a:gd name="connsiteX265" fmla="*/ 533680 w 11269336"/>
              <a:gd name="connsiteY265" fmla="*/ 2310233 h 2323145"/>
              <a:gd name="connsiteX266" fmla="*/ 487366 w 11269336"/>
              <a:gd name="connsiteY266" fmla="*/ 2309053 h 2323145"/>
              <a:gd name="connsiteX267" fmla="*/ 416820 w 11269336"/>
              <a:gd name="connsiteY267" fmla="*/ 2305443 h 2323145"/>
              <a:gd name="connsiteX268" fmla="*/ 376805 w 11269336"/>
              <a:gd name="connsiteY268" fmla="*/ 2307647 h 2323145"/>
              <a:gd name="connsiteX269" fmla="*/ 266777 w 11269336"/>
              <a:gd name="connsiteY269" fmla="*/ 2309012 h 2323145"/>
              <a:gd name="connsiteX270" fmla="*/ 156013 w 11269336"/>
              <a:gd name="connsiteY270" fmla="*/ 2306832 h 2323145"/>
              <a:gd name="connsiteX271" fmla="*/ 87258 w 11269336"/>
              <a:gd name="connsiteY271" fmla="*/ 2285511 h 2323145"/>
              <a:gd name="connsiteX272" fmla="*/ 23798 w 11269336"/>
              <a:gd name="connsiteY272" fmla="*/ 2281822 h 2323145"/>
              <a:gd name="connsiteX273" fmla="*/ 0 w 11269336"/>
              <a:gd name="connsiteY273" fmla="*/ 2285369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296127 w 11269336"/>
              <a:gd name="connsiteY139" fmla="*/ 2023208 h 2323145"/>
              <a:gd name="connsiteX140" fmla="*/ 5092476 w 11269336"/>
              <a:gd name="connsiteY140" fmla="*/ 2100737 h 2323145"/>
              <a:gd name="connsiteX141" fmla="*/ 5060738 w 11269336"/>
              <a:gd name="connsiteY141" fmla="*/ 2083274 h 2323145"/>
              <a:gd name="connsiteX142" fmla="*/ 4860988 w 11269336"/>
              <a:gd name="connsiteY142" fmla="*/ 2135698 h 2323145"/>
              <a:gd name="connsiteX143" fmla="*/ 4807902 w 11269336"/>
              <a:gd name="connsiteY143" fmla="*/ 2138894 h 2323145"/>
              <a:gd name="connsiteX144" fmla="*/ 4765388 w 11269336"/>
              <a:gd name="connsiteY144" fmla="*/ 2162525 h 2323145"/>
              <a:gd name="connsiteX145" fmla="*/ 4745033 w 11269336"/>
              <a:gd name="connsiteY145" fmla="*/ 2158859 h 2323145"/>
              <a:gd name="connsiteX146" fmla="*/ 4741475 w 11269336"/>
              <a:gd name="connsiteY146" fmla="*/ 2157998 h 2323145"/>
              <a:gd name="connsiteX147" fmla="*/ 4728247 w 11269336"/>
              <a:gd name="connsiteY147" fmla="*/ 2159526 h 2323145"/>
              <a:gd name="connsiteX148" fmla="*/ 4723263 w 11269336"/>
              <a:gd name="connsiteY148" fmla="*/ 2153742 h 2323145"/>
              <a:gd name="connsiteX149" fmla="*/ 4702453 w 11269336"/>
              <a:gd name="connsiteY149" fmla="*/ 2151586 h 2323145"/>
              <a:gd name="connsiteX150" fmla="*/ 4678455 w 11269336"/>
              <a:gd name="connsiteY150" fmla="*/ 2156131 h 2323145"/>
              <a:gd name="connsiteX151" fmla="*/ 4593061 w 11269336"/>
              <a:gd name="connsiteY151" fmla="*/ 2171597 h 2323145"/>
              <a:gd name="connsiteX152" fmla="*/ 4579902 w 11269336"/>
              <a:gd name="connsiteY152" fmla="*/ 2177927 h 2323145"/>
              <a:gd name="connsiteX153" fmla="*/ 4533444 w 11269336"/>
              <a:gd name="connsiteY153" fmla="*/ 2181200 h 2323145"/>
              <a:gd name="connsiteX154" fmla="*/ 4492832 w 11269336"/>
              <a:gd name="connsiteY154" fmla="*/ 2188033 h 2323145"/>
              <a:gd name="connsiteX155" fmla="*/ 4467257 w 11269336"/>
              <a:gd name="connsiteY155" fmla="*/ 2196121 h 2323145"/>
              <a:gd name="connsiteX156" fmla="*/ 4459937 w 11269336"/>
              <a:gd name="connsiteY156" fmla="*/ 2195182 h 2323145"/>
              <a:gd name="connsiteX157" fmla="*/ 4433312 w 11269336"/>
              <a:gd name="connsiteY157" fmla="*/ 2199004 h 2323145"/>
              <a:gd name="connsiteX158" fmla="*/ 4420601 w 11269336"/>
              <a:gd name="connsiteY158" fmla="*/ 2205158 h 2323145"/>
              <a:gd name="connsiteX159" fmla="*/ 4405765 w 11269336"/>
              <a:gd name="connsiteY159" fmla="*/ 2199902 h 2323145"/>
              <a:gd name="connsiteX160" fmla="*/ 4401354 w 11269336"/>
              <a:gd name="connsiteY160" fmla="*/ 2194745 h 2323145"/>
              <a:gd name="connsiteX161" fmla="*/ 4383151 w 11269336"/>
              <a:gd name="connsiteY161" fmla="*/ 2201140 h 2323145"/>
              <a:gd name="connsiteX162" fmla="*/ 4366646 w 11269336"/>
              <a:gd name="connsiteY162" fmla="*/ 2198564 h 2323145"/>
              <a:gd name="connsiteX163" fmla="*/ 4354009 w 11269336"/>
              <a:gd name="connsiteY163" fmla="*/ 2204984 h 2323145"/>
              <a:gd name="connsiteX164" fmla="*/ 4348284 w 11269336"/>
              <a:gd name="connsiteY164" fmla="*/ 2205270 h 2323145"/>
              <a:gd name="connsiteX165" fmla="*/ 4333906 w 11269336"/>
              <a:gd name="connsiteY165" fmla="*/ 2205251 h 2323145"/>
              <a:gd name="connsiteX166" fmla="*/ 4308819 w 11269336"/>
              <a:gd name="connsiteY166" fmla="*/ 2203822 h 2323145"/>
              <a:gd name="connsiteX167" fmla="*/ 4301210 w 11269336"/>
              <a:gd name="connsiteY167" fmla="*/ 2204456 h 2323145"/>
              <a:gd name="connsiteX168" fmla="*/ 4283095 w 11269336"/>
              <a:gd name="connsiteY168" fmla="*/ 2198177 h 2323145"/>
              <a:gd name="connsiteX169" fmla="*/ 4250119 w 11269336"/>
              <a:gd name="connsiteY169" fmla="*/ 2196342 h 2323145"/>
              <a:gd name="connsiteX170" fmla="*/ 4189203 w 11269336"/>
              <a:gd name="connsiteY170" fmla="*/ 2178994 h 2323145"/>
              <a:gd name="connsiteX171" fmla="*/ 4154035 w 11269336"/>
              <a:gd name="connsiteY171" fmla="*/ 2171950 h 2323145"/>
              <a:gd name="connsiteX172" fmla="*/ 4129569 w 11269336"/>
              <a:gd name="connsiteY172" fmla="*/ 2163850 h 2323145"/>
              <a:gd name="connsiteX173" fmla="*/ 4061250 w 11269336"/>
              <a:gd name="connsiteY173" fmla="*/ 2159236 h 2323145"/>
              <a:gd name="connsiteX174" fmla="*/ 3945480 w 11269336"/>
              <a:gd name="connsiteY174" fmla="*/ 2158279 h 2323145"/>
              <a:gd name="connsiteX175" fmla="*/ 3921468 w 11269336"/>
              <a:gd name="connsiteY175" fmla="*/ 2156588 h 2323145"/>
              <a:gd name="connsiteX176" fmla="*/ 3903348 w 11269336"/>
              <a:gd name="connsiteY176" fmla="*/ 2149220 h 2323145"/>
              <a:gd name="connsiteX177" fmla="*/ 3901342 w 11269336"/>
              <a:gd name="connsiteY177" fmla="*/ 2142355 h 2323145"/>
              <a:gd name="connsiteX178" fmla="*/ 3888539 w 11269336"/>
              <a:gd name="connsiteY178" fmla="*/ 2140476 h 2323145"/>
              <a:gd name="connsiteX179" fmla="*/ 3885662 w 11269336"/>
              <a:gd name="connsiteY179" fmla="*/ 2138740 h 2323145"/>
              <a:gd name="connsiteX180" fmla="*/ 3868627 w 11269336"/>
              <a:gd name="connsiteY180" fmla="*/ 2130023 h 2323145"/>
              <a:gd name="connsiteX181" fmla="*/ 3819177 w 11269336"/>
              <a:gd name="connsiteY181" fmla="*/ 2142111 h 2323145"/>
              <a:gd name="connsiteX182" fmla="*/ 3769100 w 11269336"/>
              <a:gd name="connsiteY182" fmla="*/ 2131731 h 2323145"/>
              <a:gd name="connsiteX183" fmla="*/ 3562752 w 11269336"/>
              <a:gd name="connsiteY183" fmla="*/ 2131785 h 2323145"/>
              <a:gd name="connsiteX184" fmla="*/ 3541402 w 11269336"/>
              <a:gd name="connsiteY184" fmla="*/ 2106821 h 2323145"/>
              <a:gd name="connsiteX185" fmla="*/ 3460591 w 11269336"/>
              <a:gd name="connsiteY185" fmla="*/ 2097951 h 2323145"/>
              <a:gd name="connsiteX186" fmla="*/ 3320348 w 11269336"/>
              <a:gd name="connsiteY186" fmla="*/ 2130191 h 2323145"/>
              <a:gd name="connsiteX187" fmla="*/ 3170922 w 11269336"/>
              <a:gd name="connsiteY187" fmla="*/ 2115957 h 2323145"/>
              <a:gd name="connsiteX188" fmla="*/ 3156256 w 11269336"/>
              <a:gd name="connsiteY188" fmla="*/ 2124773 h 2323145"/>
              <a:gd name="connsiteX189" fmla="*/ 3140298 w 11269336"/>
              <a:gd name="connsiteY189" fmla="*/ 2129182 h 2323145"/>
              <a:gd name="connsiteX190" fmla="*/ 3138514 w 11269336"/>
              <a:gd name="connsiteY190" fmla="*/ 2128069 h 2323145"/>
              <a:gd name="connsiteX191" fmla="*/ 3120467 w 11269336"/>
              <a:gd name="connsiteY191" fmla="*/ 2128281 h 2323145"/>
              <a:gd name="connsiteX192" fmla="*/ 3116175 w 11269336"/>
              <a:gd name="connsiteY192" fmla="*/ 2131633 h 2323145"/>
              <a:gd name="connsiteX193" fmla="*/ 3103685 w 11269336"/>
              <a:gd name="connsiteY193" fmla="*/ 2132814 h 2323145"/>
              <a:gd name="connsiteX194" fmla="*/ 3078794 w 11269336"/>
              <a:gd name="connsiteY194" fmla="*/ 2137935 h 2323145"/>
              <a:gd name="connsiteX195" fmla="*/ 3074407 w 11269336"/>
              <a:gd name="connsiteY195" fmla="*/ 2136274 h 2323145"/>
              <a:gd name="connsiteX196" fmla="*/ 3037285 w 11269336"/>
              <a:gd name="connsiteY196" fmla="*/ 2139919 h 2323145"/>
              <a:gd name="connsiteX197" fmla="*/ 3036901 w 11269336"/>
              <a:gd name="connsiteY197" fmla="*/ 2138726 h 2323145"/>
              <a:gd name="connsiteX198" fmla="*/ 3026996 w 11269336"/>
              <a:gd name="connsiteY198" fmla="*/ 2134322 h 2323145"/>
              <a:gd name="connsiteX199" fmla="*/ 3007772 w 11269336"/>
              <a:gd name="connsiteY199" fmla="*/ 2128742 h 2323145"/>
              <a:gd name="connsiteX200" fmla="*/ 2965030 w 11269336"/>
              <a:gd name="connsiteY200" fmla="*/ 2100494 h 2323145"/>
              <a:gd name="connsiteX201" fmla="*/ 2926342 w 11269336"/>
              <a:gd name="connsiteY201" fmla="*/ 2104155 h 2323145"/>
              <a:gd name="connsiteX202" fmla="*/ 2918608 w 11269336"/>
              <a:gd name="connsiteY202" fmla="*/ 2104215 h 2323145"/>
              <a:gd name="connsiteX203" fmla="*/ 2918475 w 11269336"/>
              <a:gd name="connsiteY203" fmla="*/ 2103937 h 2323145"/>
              <a:gd name="connsiteX204" fmla="*/ 2910360 w 11269336"/>
              <a:gd name="connsiteY204" fmla="*/ 2103444 h 2323145"/>
              <a:gd name="connsiteX205" fmla="*/ 2904507 w 11269336"/>
              <a:gd name="connsiteY205" fmla="*/ 2104326 h 2323145"/>
              <a:gd name="connsiteX206" fmla="*/ 2889503 w 11269336"/>
              <a:gd name="connsiteY206" fmla="*/ 2104443 h 2323145"/>
              <a:gd name="connsiteX207" fmla="*/ 2884480 w 11269336"/>
              <a:gd name="connsiteY207" fmla="*/ 2102626 h 2323145"/>
              <a:gd name="connsiteX208" fmla="*/ 2882689 w 11269336"/>
              <a:gd name="connsiteY208" fmla="*/ 2099228 h 2323145"/>
              <a:gd name="connsiteX209" fmla="*/ 2881291 w 11269336"/>
              <a:gd name="connsiteY209" fmla="*/ 2099618 h 2323145"/>
              <a:gd name="connsiteX210" fmla="*/ 2853979 w 11269336"/>
              <a:gd name="connsiteY210" fmla="*/ 2090388 h 2323145"/>
              <a:gd name="connsiteX211" fmla="*/ 2791790 w 11269336"/>
              <a:gd name="connsiteY211" fmla="*/ 2080332 h 2323145"/>
              <a:gd name="connsiteX212" fmla="*/ 2755844 w 11269336"/>
              <a:gd name="connsiteY212" fmla="*/ 2078874 h 2323145"/>
              <a:gd name="connsiteX213" fmla="*/ 2657742 w 11269336"/>
              <a:gd name="connsiteY213" fmla="*/ 2070179 h 2323145"/>
              <a:gd name="connsiteX214" fmla="*/ 2559549 w 11269336"/>
              <a:gd name="connsiteY214" fmla="*/ 2057873 h 2323145"/>
              <a:gd name="connsiteX215" fmla="*/ 2512054 w 11269336"/>
              <a:gd name="connsiteY215" fmla="*/ 2031671 h 2323145"/>
              <a:gd name="connsiteX216" fmla="*/ 2506437 w 11269336"/>
              <a:gd name="connsiteY216" fmla="*/ 2030918 h 2323145"/>
              <a:gd name="connsiteX217" fmla="*/ 2491752 w 11269336"/>
              <a:gd name="connsiteY217" fmla="*/ 2033906 h 2323145"/>
              <a:gd name="connsiteX218" fmla="*/ 2486338 w 11269336"/>
              <a:gd name="connsiteY218" fmla="*/ 2035862 h 2323145"/>
              <a:gd name="connsiteX219" fmla="*/ 2478186 w 11269336"/>
              <a:gd name="connsiteY219" fmla="*/ 2036953 h 2323145"/>
              <a:gd name="connsiteX220" fmla="*/ 2477950 w 11269336"/>
              <a:gd name="connsiteY220" fmla="*/ 2036715 h 2323145"/>
              <a:gd name="connsiteX221" fmla="*/ 2470381 w 11269336"/>
              <a:gd name="connsiteY221" fmla="*/ 2038256 h 2323145"/>
              <a:gd name="connsiteX222" fmla="*/ 2433781 w 11269336"/>
              <a:gd name="connsiteY222" fmla="*/ 2049140 h 2323145"/>
              <a:gd name="connsiteX223" fmla="*/ 2381172 w 11269336"/>
              <a:gd name="connsiteY223" fmla="*/ 2030645 h 2323145"/>
              <a:gd name="connsiteX224" fmla="*/ 2360198 w 11269336"/>
              <a:gd name="connsiteY224" fmla="*/ 2029059 h 2323145"/>
              <a:gd name="connsiteX225" fmla="*/ 2348815 w 11269336"/>
              <a:gd name="connsiteY225" fmla="*/ 2026798 h 2323145"/>
              <a:gd name="connsiteX226" fmla="*/ 2347988 w 11269336"/>
              <a:gd name="connsiteY226" fmla="*/ 2025745 h 2323145"/>
              <a:gd name="connsiteX227" fmla="*/ 2312920 w 11269336"/>
              <a:gd name="connsiteY227" fmla="*/ 2036311 h 2323145"/>
              <a:gd name="connsiteX228" fmla="*/ 2307986 w 11269336"/>
              <a:gd name="connsiteY228" fmla="*/ 2035583 h 2323145"/>
              <a:gd name="connsiteX229" fmla="*/ 2285481 w 11269336"/>
              <a:gd name="connsiteY229" fmla="*/ 2045197 h 2323145"/>
              <a:gd name="connsiteX230" fmla="*/ 2273666 w 11269336"/>
              <a:gd name="connsiteY230" fmla="*/ 2048710 h 2323145"/>
              <a:gd name="connsiteX231" fmla="*/ 2270719 w 11269336"/>
              <a:gd name="connsiteY231" fmla="*/ 2052702 h 2323145"/>
              <a:gd name="connsiteX232" fmla="*/ 2253080 w 11269336"/>
              <a:gd name="connsiteY232" fmla="*/ 2056363 h 2323145"/>
              <a:gd name="connsiteX233" fmla="*/ 2250906 w 11269336"/>
              <a:gd name="connsiteY233" fmla="*/ 2055654 h 2323145"/>
              <a:gd name="connsiteX234" fmla="*/ 2236905 w 11269336"/>
              <a:gd name="connsiteY234" fmla="*/ 2062882 h 2323145"/>
              <a:gd name="connsiteX235" fmla="*/ 2225830 w 11269336"/>
              <a:gd name="connsiteY235" fmla="*/ 2074027 h 2323145"/>
              <a:gd name="connsiteX236" fmla="*/ 2073776 w 11269336"/>
              <a:gd name="connsiteY236" fmla="*/ 2089244 h 2323145"/>
              <a:gd name="connsiteX237" fmla="*/ 1948256 w 11269336"/>
              <a:gd name="connsiteY237" fmla="*/ 2146616 h 2323145"/>
              <a:gd name="connsiteX238" fmla="*/ 1865582 w 11269336"/>
              <a:gd name="connsiteY238" fmla="*/ 2153738 h 2323145"/>
              <a:gd name="connsiteX239" fmla="*/ 1835210 w 11269336"/>
              <a:gd name="connsiteY239" fmla="*/ 2134244 h 2323145"/>
              <a:gd name="connsiteX240" fmla="*/ 1632661 w 11269336"/>
              <a:gd name="connsiteY240" fmla="*/ 2173882 h 2323145"/>
              <a:gd name="connsiteX241" fmla="*/ 1579590 w 11269336"/>
              <a:gd name="connsiteY241" fmla="*/ 2173680 h 2323145"/>
              <a:gd name="connsiteX242" fmla="*/ 1535601 w 11269336"/>
              <a:gd name="connsiteY242" fmla="*/ 2194590 h 2323145"/>
              <a:gd name="connsiteX243" fmla="*/ 1515594 w 11269336"/>
              <a:gd name="connsiteY243" fmla="*/ 2189622 h 2323145"/>
              <a:gd name="connsiteX244" fmla="*/ 1512113 w 11269336"/>
              <a:gd name="connsiteY244" fmla="*/ 2188534 h 2323145"/>
              <a:gd name="connsiteX245" fmla="*/ 1498838 w 11269336"/>
              <a:gd name="connsiteY245" fmla="*/ 2189213 h 2323145"/>
              <a:gd name="connsiteX246" fmla="*/ 1494279 w 11269336"/>
              <a:gd name="connsiteY246" fmla="*/ 2183112 h 2323145"/>
              <a:gd name="connsiteX247" fmla="*/ 1473714 w 11269336"/>
              <a:gd name="connsiteY247" fmla="*/ 2179625 h 2323145"/>
              <a:gd name="connsiteX248" fmla="*/ 1449503 w 11269336"/>
              <a:gd name="connsiteY248" fmla="*/ 2182633 h 2323145"/>
              <a:gd name="connsiteX249" fmla="*/ 1335495 w 11269336"/>
              <a:gd name="connsiteY249" fmla="*/ 2203940 h 2323145"/>
              <a:gd name="connsiteX250" fmla="*/ 1266687 w 11269336"/>
              <a:gd name="connsiteY250" fmla="*/ 2212688 h 2323145"/>
              <a:gd name="connsiteX251" fmla="*/ 1239614 w 11269336"/>
              <a:gd name="connsiteY251" fmla="*/ 2209727 h 2323145"/>
              <a:gd name="connsiteX252" fmla="*/ 1202436 w 11269336"/>
              <a:gd name="connsiteY252" fmla="*/ 2209817 h 2323145"/>
              <a:gd name="connsiteX253" fmla="*/ 1136097 w 11269336"/>
              <a:gd name="connsiteY253" fmla="*/ 2205112 h 2323145"/>
              <a:gd name="connsiteX254" fmla="*/ 1048229 w 11269336"/>
              <a:gd name="connsiteY254" fmla="*/ 2207249 h 2323145"/>
              <a:gd name="connsiteX255" fmla="*/ 988232 w 11269336"/>
              <a:gd name="connsiteY255" fmla="*/ 2235635 h 2323145"/>
              <a:gd name="connsiteX256" fmla="*/ 981959 w 11269336"/>
              <a:gd name="connsiteY256" fmla="*/ 2231607 h 2323145"/>
              <a:gd name="connsiteX257" fmla="*/ 938600 w 11269336"/>
              <a:gd name="connsiteY257" fmla="*/ 2238113 h 2323145"/>
              <a:gd name="connsiteX258" fmla="*/ 791788 w 11269336"/>
              <a:gd name="connsiteY258" fmla="*/ 2293224 h 2323145"/>
              <a:gd name="connsiteX259" fmla="*/ 706914 w 11269336"/>
              <a:gd name="connsiteY259" fmla="*/ 2305046 h 2323145"/>
              <a:gd name="connsiteX260" fmla="*/ 675971 w 11269336"/>
              <a:gd name="connsiteY260" fmla="*/ 2304030 h 2323145"/>
              <a:gd name="connsiteX261" fmla="*/ 624180 w 11269336"/>
              <a:gd name="connsiteY261" fmla="*/ 2302650 h 2323145"/>
              <a:gd name="connsiteX262" fmla="*/ 583453 w 11269336"/>
              <a:gd name="connsiteY262" fmla="*/ 2288788 h 2323145"/>
              <a:gd name="connsiteX263" fmla="*/ 540946 w 11269336"/>
              <a:gd name="connsiteY263" fmla="*/ 2292721 h 2323145"/>
              <a:gd name="connsiteX264" fmla="*/ 533680 w 11269336"/>
              <a:gd name="connsiteY264" fmla="*/ 2310233 h 2323145"/>
              <a:gd name="connsiteX265" fmla="*/ 487366 w 11269336"/>
              <a:gd name="connsiteY265" fmla="*/ 2309053 h 2323145"/>
              <a:gd name="connsiteX266" fmla="*/ 416820 w 11269336"/>
              <a:gd name="connsiteY266" fmla="*/ 2305443 h 2323145"/>
              <a:gd name="connsiteX267" fmla="*/ 376805 w 11269336"/>
              <a:gd name="connsiteY267" fmla="*/ 2307647 h 2323145"/>
              <a:gd name="connsiteX268" fmla="*/ 266777 w 11269336"/>
              <a:gd name="connsiteY268" fmla="*/ 2309012 h 2323145"/>
              <a:gd name="connsiteX269" fmla="*/ 156013 w 11269336"/>
              <a:gd name="connsiteY269" fmla="*/ 2306832 h 2323145"/>
              <a:gd name="connsiteX270" fmla="*/ 87258 w 11269336"/>
              <a:gd name="connsiteY270" fmla="*/ 2285511 h 2323145"/>
              <a:gd name="connsiteX271" fmla="*/ 23798 w 11269336"/>
              <a:gd name="connsiteY271" fmla="*/ 2281822 h 2323145"/>
              <a:gd name="connsiteX272" fmla="*/ 0 w 11269336"/>
              <a:gd name="connsiteY272" fmla="*/ 2285369 h 2323145"/>
              <a:gd name="connsiteX273" fmla="*/ 0 w 11269336"/>
              <a:gd name="connsiteY273"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092476 w 11269336"/>
              <a:gd name="connsiteY139" fmla="*/ 2100737 h 2323145"/>
              <a:gd name="connsiteX140" fmla="*/ 5060738 w 11269336"/>
              <a:gd name="connsiteY140" fmla="*/ 208327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460591 w 11269336"/>
              <a:gd name="connsiteY184" fmla="*/ 2097951 h 2323145"/>
              <a:gd name="connsiteX185" fmla="*/ 3320348 w 11269336"/>
              <a:gd name="connsiteY185" fmla="*/ 2130191 h 2323145"/>
              <a:gd name="connsiteX186" fmla="*/ 3170922 w 11269336"/>
              <a:gd name="connsiteY186" fmla="*/ 2115957 h 2323145"/>
              <a:gd name="connsiteX187" fmla="*/ 3156256 w 11269336"/>
              <a:gd name="connsiteY187" fmla="*/ 2124773 h 2323145"/>
              <a:gd name="connsiteX188" fmla="*/ 3140298 w 11269336"/>
              <a:gd name="connsiteY188" fmla="*/ 2129182 h 2323145"/>
              <a:gd name="connsiteX189" fmla="*/ 3138514 w 11269336"/>
              <a:gd name="connsiteY189" fmla="*/ 2128069 h 2323145"/>
              <a:gd name="connsiteX190" fmla="*/ 3120467 w 11269336"/>
              <a:gd name="connsiteY190" fmla="*/ 2128281 h 2323145"/>
              <a:gd name="connsiteX191" fmla="*/ 3116175 w 11269336"/>
              <a:gd name="connsiteY191" fmla="*/ 2131633 h 2323145"/>
              <a:gd name="connsiteX192" fmla="*/ 3103685 w 11269336"/>
              <a:gd name="connsiteY192" fmla="*/ 2132814 h 2323145"/>
              <a:gd name="connsiteX193" fmla="*/ 3078794 w 11269336"/>
              <a:gd name="connsiteY193" fmla="*/ 2137935 h 2323145"/>
              <a:gd name="connsiteX194" fmla="*/ 3074407 w 11269336"/>
              <a:gd name="connsiteY194" fmla="*/ 2136274 h 2323145"/>
              <a:gd name="connsiteX195" fmla="*/ 3037285 w 11269336"/>
              <a:gd name="connsiteY195" fmla="*/ 2139919 h 2323145"/>
              <a:gd name="connsiteX196" fmla="*/ 3036901 w 11269336"/>
              <a:gd name="connsiteY196" fmla="*/ 2138726 h 2323145"/>
              <a:gd name="connsiteX197" fmla="*/ 3026996 w 11269336"/>
              <a:gd name="connsiteY197" fmla="*/ 2134322 h 2323145"/>
              <a:gd name="connsiteX198" fmla="*/ 3007772 w 11269336"/>
              <a:gd name="connsiteY198" fmla="*/ 2128742 h 2323145"/>
              <a:gd name="connsiteX199" fmla="*/ 2965030 w 11269336"/>
              <a:gd name="connsiteY199" fmla="*/ 2100494 h 2323145"/>
              <a:gd name="connsiteX200" fmla="*/ 2926342 w 11269336"/>
              <a:gd name="connsiteY200" fmla="*/ 2104155 h 2323145"/>
              <a:gd name="connsiteX201" fmla="*/ 2918608 w 11269336"/>
              <a:gd name="connsiteY201" fmla="*/ 2104215 h 2323145"/>
              <a:gd name="connsiteX202" fmla="*/ 2918475 w 11269336"/>
              <a:gd name="connsiteY202" fmla="*/ 2103937 h 2323145"/>
              <a:gd name="connsiteX203" fmla="*/ 2910360 w 11269336"/>
              <a:gd name="connsiteY203" fmla="*/ 2103444 h 2323145"/>
              <a:gd name="connsiteX204" fmla="*/ 2904507 w 11269336"/>
              <a:gd name="connsiteY204" fmla="*/ 2104326 h 2323145"/>
              <a:gd name="connsiteX205" fmla="*/ 2889503 w 11269336"/>
              <a:gd name="connsiteY205" fmla="*/ 2104443 h 2323145"/>
              <a:gd name="connsiteX206" fmla="*/ 2884480 w 11269336"/>
              <a:gd name="connsiteY206" fmla="*/ 2102626 h 2323145"/>
              <a:gd name="connsiteX207" fmla="*/ 2882689 w 11269336"/>
              <a:gd name="connsiteY207" fmla="*/ 2099228 h 2323145"/>
              <a:gd name="connsiteX208" fmla="*/ 2881291 w 11269336"/>
              <a:gd name="connsiteY208" fmla="*/ 2099618 h 2323145"/>
              <a:gd name="connsiteX209" fmla="*/ 2853979 w 11269336"/>
              <a:gd name="connsiteY209" fmla="*/ 2090388 h 2323145"/>
              <a:gd name="connsiteX210" fmla="*/ 2791790 w 11269336"/>
              <a:gd name="connsiteY210" fmla="*/ 2080332 h 2323145"/>
              <a:gd name="connsiteX211" fmla="*/ 2755844 w 11269336"/>
              <a:gd name="connsiteY211" fmla="*/ 2078874 h 2323145"/>
              <a:gd name="connsiteX212" fmla="*/ 2657742 w 11269336"/>
              <a:gd name="connsiteY212" fmla="*/ 2070179 h 2323145"/>
              <a:gd name="connsiteX213" fmla="*/ 2559549 w 11269336"/>
              <a:gd name="connsiteY213" fmla="*/ 2057873 h 2323145"/>
              <a:gd name="connsiteX214" fmla="*/ 2512054 w 11269336"/>
              <a:gd name="connsiteY214" fmla="*/ 2031671 h 2323145"/>
              <a:gd name="connsiteX215" fmla="*/ 2506437 w 11269336"/>
              <a:gd name="connsiteY215" fmla="*/ 2030918 h 2323145"/>
              <a:gd name="connsiteX216" fmla="*/ 2491752 w 11269336"/>
              <a:gd name="connsiteY216" fmla="*/ 2033906 h 2323145"/>
              <a:gd name="connsiteX217" fmla="*/ 2486338 w 11269336"/>
              <a:gd name="connsiteY217" fmla="*/ 2035862 h 2323145"/>
              <a:gd name="connsiteX218" fmla="*/ 2478186 w 11269336"/>
              <a:gd name="connsiteY218" fmla="*/ 2036953 h 2323145"/>
              <a:gd name="connsiteX219" fmla="*/ 2477950 w 11269336"/>
              <a:gd name="connsiteY219" fmla="*/ 2036715 h 2323145"/>
              <a:gd name="connsiteX220" fmla="*/ 2470381 w 11269336"/>
              <a:gd name="connsiteY220" fmla="*/ 2038256 h 2323145"/>
              <a:gd name="connsiteX221" fmla="*/ 2433781 w 11269336"/>
              <a:gd name="connsiteY221" fmla="*/ 2049140 h 2323145"/>
              <a:gd name="connsiteX222" fmla="*/ 2381172 w 11269336"/>
              <a:gd name="connsiteY222" fmla="*/ 2030645 h 2323145"/>
              <a:gd name="connsiteX223" fmla="*/ 2360198 w 11269336"/>
              <a:gd name="connsiteY223" fmla="*/ 2029059 h 2323145"/>
              <a:gd name="connsiteX224" fmla="*/ 2348815 w 11269336"/>
              <a:gd name="connsiteY224" fmla="*/ 2026798 h 2323145"/>
              <a:gd name="connsiteX225" fmla="*/ 2347988 w 11269336"/>
              <a:gd name="connsiteY225" fmla="*/ 2025745 h 2323145"/>
              <a:gd name="connsiteX226" fmla="*/ 2312920 w 11269336"/>
              <a:gd name="connsiteY226" fmla="*/ 2036311 h 2323145"/>
              <a:gd name="connsiteX227" fmla="*/ 2307986 w 11269336"/>
              <a:gd name="connsiteY227" fmla="*/ 2035583 h 2323145"/>
              <a:gd name="connsiteX228" fmla="*/ 2285481 w 11269336"/>
              <a:gd name="connsiteY228" fmla="*/ 2045197 h 2323145"/>
              <a:gd name="connsiteX229" fmla="*/ 2273666 w 11269336"/>
              <a:gd name="connsiteY229" fmla="*/ 2048710 h 2323145"/>
              <a:gd name="connsiteX230" fmla="*/ 2270719 w 11269336"/>
              <a:gd name="connsiteY230" fmla="*/ 2052702 h 2323145"/>
              <a:gd name="connsiteX231" fmla="*/ 2253080 w 11269336"/>
              <a:gd name="connsiteY231" fmla="*/ 2056363 h 2323145"/>
              <a:gd name="connsiteX232" fmla="*/ 2250906 w 11269336"/>
              <a:gd name="connsiteY232" fmla="*/ 2055654 h 2323145"/>
              <a:gd name="connsiteX233" fmla="*/ 2236905 w 11269336"/>
              <a:gd name="connsiteY233" fmla="*/ 2062882 h 2323145"/>
              <a:gd name="connsiteX234" fmla="*/ 2225830 w 11269336"/>
              <a:gd name="connsiteY234" fmla="*/ 2074027 h 2323145"/>
              <a:gd name="connsiteX235" fmla="*/ 2073776 w 11269336"/>
              <a:gd name="connsiteY235" fmla="*/ 2089244 h 2323145"/>
              <a:gd name="connsiteX236" fmla="*/ 1948256 w 11269336"/>
              <a:gd name="connsiteY236" fmla="*/ 2146616 h 2323145"/>
              <a:gd name="connsiteX237" fmla="*/ 1865582 w 11269336"/>
              <a:gd name="connsiteY237" fmla="*/ 2153738 h 2323145"/>
              <a:gd name="connsiteX238" fmla="*/ 1835210 w 11269336"/>
              <a:gd name="connsiteY238" fmla="*/ 2134244 h 2323145"/>
              <a:gd name="connsiteX239" fmla="*/ 1632661 w 11269336"/>
              <a:gd name="connsiteY239" fmla="*/ 2173882 h 2323145"/>
              <a:gd name="connsiteX240" fmla="*/ 1579590 w 11269336"/>
              <a:gd name="connsiteY240" fmla="*/ 2173680 h 2323145"/>
              <a:gd name="connsiteX241" fmla="*/ 1535601 w 11269336"/>
              <a:gd name="connsiteY241" fmla="*/ 2194590 h 2323145"/>
              <a:gd name="connsiteX242" fmla="*/ 1515594 w 11269336"/>
              <a:gd name="connsiteY242" fmla="*/ 2189622 h 2323145"/>
              <a:gd name="connsiteX243" fmla="*/ 1512113 w 11269336"/>
              <a:gd name="connsiteY243" fmla="*/ 2188534 h 2323145"/>
              <a:gd name="connsiteX244" fmla="*/ 1498838 w 11269336"/>
              <a:gd name="connsiteY244" fmla="*/ 2189213 h 2323145"/>
              <a:gd name="connsiteX245" fmla="*/ 1494279 w 11269336"/>
              <a:gd name="connsiteY245" fmla="*/ 2183112 h 2323145"/>
              <a:gd name="connsiteX246" fmla="*/ 1473714 w 11269336"/>
              <a:gd name="connsiteY246" fmla="*/ 2179625 h 2323145"/>
              <a:gd name="connsiteX247" fmla="*/ 1449503 w 11269336"/>
              <a:gd name="connsiteY247" fmla="*/ 2182633 h 2323145"/>
              <a:gd name="connsiteX248" fmla="*/ 1335495 w 11269336"/>
              <a:gd name="connsiteY248" fmla="*/ 2203940 h 2323145"/>
              <a:gd name="connsiteX249" fmla="*/ 1266687 w 11269336"/>
              <a:gd name="connsiteY249" fmla="*/ 2212688 h 2323145"/>
              <a:gd name="connsiteX250" fmla="*/ 1239614 w 11269336"/>
              <a:gd name="connsiteY250" fmla="*/ 2209727 h 2323145"/>
              <a:gd name="connsiteX251" fmla="*/ 1202436 w 11269336"/>
              <a:gd name="connsiteY251" fmla="*/ 2209817 h 2323145"/>
              <a:gd name="connsiteX252" fmla="*/ 1136097 w 11269336"/>
              <a:gd name="connsiteY252" fmla="*/ 2205112 h 2323145"/>
              <a:gd name="connsiteX253" fmla="*/ 1048229 w 11269336"/>
              <a:gd name="connsiteY253" fmla="*/ 2207249 h 2323145"/>
              <a:gd name="connsiteX254" fmla="*/ 988232 w 11269336"/>
              <a:gd name="connsiteY254" fmla="*/ 2235635 h 2323145"/>
              <a:gd name="connsiteX255" fmla="*/ 981959 w 11269336"/>
              <a:gd name="connsiteY255" fmla="*/ 2231607 h 2323145"/>
              <a:gd name="connsiteX256" fmla="*/ 938600 w 11269336"/>
              <a:gd name="connsiteY256" fmla="*/ 2238113 h 2323145"/>
              <a:gd name="connsiteX257" fmla="*/ 791788 w 11269336"/>
              <a:gd name="connsiteY257" fmla="*/ 2293224 h 2323145"/>
              <a:gd name="connsiteX258" fmla="*/ 706914 w 11269336"/>
              <a:gd name="connsiteY258" fmla="*/ 2305046 h 2323145"/>
              <a:gd name="connsiteX259" fmla="*/ 675971 w 11269336"/>
              <a:gd name="connsiteY259" fmla="*/ 2304030 h 2323145"/>
              <a:gd name="connsiteX260" fmla="*/ 624180 w 11269336"/>
              <a:gd name="connsiteY260" fmla="*/ 2302650 h 2323145"/>
              <a:gd name="connsiteX261" fmla="*/ 583453 w 11269336"/>
              <a:gd name="connsiteY261" fmla="*/ 2288788 h 2323145"/>
              <a:gd name="connsiteX262" fmla="*/ 540946 w 11269336"/>
              <a:gd name="connsiteY262" fmla="*/ 2292721 h 2323145"/>
              <a:gd name="connsiteX263" fmla="*/ 533680 w 11269336"/>
              <a:gd name="connsiteY263" fmla="*/ 2310233 h 2323145"/>
              <a:gd name="connsiteX264" fmla="*/ 487366 w 11269336"/>
              <a:gd name="connsiteY264" fmla="*/ 2309053 h 2323145"/>
              <a:gd name="connsiteX265" fmla="*/ 416820 w 11269336"/>
              <a:gd name="connsiteY265" fmla="*/ 2305443 h 2323145"/>
              <a:gd name="connsiteX266" fmla="*/ 376805 w 11269336"/>
              <a:gd name="connsiteY266" fmla="*/ 2307647 h 2323145"/>
              <a:gd name="connsiteX267" fmla="*/ 266777 w 11269336"/>
              <a:gd name="connsiteY267" fmla="*/ 2309012 h 2323145"/>
              <a:gd name="connsiteX268" fmla="*/ 156013 w 11269336"/>
              <a:gd name="connsiteY268" fmla="*/ 2306832 h 2323145"/>
              <a:gd name="connsiteX269" fmla="*/ 87258 w 11269336"/>
              <a:gd name="connsiteY269" fmla="*/ 2285511 h 2323145"/>
              <a:gd name="connsiteX270" fmla="*/ 23798 w 11269336"/>
              <a:gd name="connsiteY270" fmla="*/ 2281822 h 2323145"/>
              <a:gd name="connsiteX271" fmla="*/ 0 w 11269336"/>
              <a:gd name="connsiteY271" fmla="*/ 2285369 h 2323145"/>
              <a:gd name="connsiteX272" fmla="*/ 0 w 11269336"/>
              <a:gd name="connsiteY27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60738 w 11269336"/>
              <a:gd name="connsiteY140" fmla="*/ 208327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460591 w 11269336"/>
              <a:gd name="connsiteY184" fmla="*/ 2097951 h 2323145"/>
              <a:gd name="connsiteX185" fmla="*/ 3320348 w 11269336"/>
              <a:gd name="connsiteY185" fmla="*/ 2130191 h 2323145"/>
              <a:gd name="connsiteX186" fmla="*/ 3170922 w 11269336"/>
              <a:gd name="connsiteY186" fmla="*/ 2115957 h 2323145"/>
              <a:gd name="connsiteX187" fmla="*/ 3156256 w 11269336"/>
              <a:gd name="connsiteY187" fmla="*/ 2124773 h 2323145"/>
              <a:gd name="connsiteX188" fmla="*/ 3140298 w 11269336"/>
              <a:gd name="connsiteY188" fmla="*/ 2129182 h 2323145"/>
              <a:gd name="connsiteX189" fmla="*/ 3138514 w 11269336"/>
              <a:gd name="connsiteY189" fmla="*/ 2128069 h 2323145"/>
              <a:gd name="connsiteX190" fmla="*/ 3120467 w 11269336"/>
              <a:gd name="connsiteY190" fmla="*/ 2128281 h 2323145"/>
              <a:gd name="connsiteX191" fmla="*/ 3116175 w 11269336"/>
              <a:gd name="connsiteY191" fmla="*/ 2131633 h 2323145"/>
              <a:gd name="connsiteX192" fmla="*/ 3103685 w 11269336"/>
              <a:gd name="connsiteY192" fmla="*/ 2132814 h 2323145"/>
              <a:gd name="connsiteX193" fmla="*/ 3078794 w 11269336"/>
              <a:gd name="connsiteY193" fmla="*/ 2137935 h 2323145"/>
              <a:gd name="connsiteX194" fmla="*/ 3074407 w 11269336"/>
              <a:gd name="connsiteY194" fmla="*/ 2136274 h 2323145"/>
              <a:gd name="connsiteX195" fmla="*/ 3037285 w 11269336"/>
              <a:gd name="connsiteY195" fmla="*/ 2139919 h 2323145"/>
              <a:gd name="connsiteX196" fmla="*/ 3036901 w 11269336"/>
              <a:gd name="connsiteY196" fmla="*/ 2138726 h 2323145"/>
              <a:gd name="connsiteX197" fmla="*/ 3026996 w 11269336"/>
              <a:gd name="connsiteY197" fmla="*/ 2134322 h 2323145"/>
              <a:gd name="connsiteX198" fmla="*/ 3007772 w 11269336"/>
              <a:gd name="connsiteY198" fmla="*/ 2128742 h 2323145"/>
              <a:gd name="connsiteX199" fmla="*/ 2965030 w 11269336"/>
              <a:gd name="connsiteY199" fmla="*/ 2100494 h 2323145"/>
              <a:gd name="connsiteX200" fmla="*/ 2926342 w 11269336"/>
              <a:gd name="connsiteY200" fmla="*/ 2104155 h 2323145"/>
              <a:gd name="connsiteX201" fmla="*/ 2918608 w 11269336"/>
              <a:gd name="connsiteY201" fmla="*/ 2104215 h 2323145"/>
              <a:gd name="connsiteX202" fmla="*/ 2918475 w 11269336"/>
              <a:gd name="connsiteY202" fmla="*/ 2103937 h 2323145"/>
              <a:gd name="connsiteX203" fmla="*/ 2910360 w 11269336"/>
              <a:gd name="connsiteY203" fmla="*/ 2103444 h 2323145"/>
              <a:gd name="connsiteX204" fmla="*/ 2904507 w 11269336"/>
              <a:gd name="connsiteY204" fmla="*/ 2104326 h 2323145"/>
              <a:gd name="connsiteX205" fmla="*/ 2889503 w 11269336"/>
              <a:gd name="connsiteY205" fmla="*/ 2104443 h 2323145"/>
              <a:gd name="connsiteX206" fmla="*/ 2884480 w 11269336"/>
              <a:gd name="connsiteY206" fmla="*/ 2102626 h 2323145"/>
              <a:gd name="connsiteX207" fmla="*/ 2882689 w 11269336"/>
              <a:gd name="connsiteY207" fmla="*/ 2099228 h 2323145"/>
              <a:gd name="connsiteX208" fmla="*/ 2881291 w 11269336"/>
              <a:gd name="connsiteY208" fmla="*/ 2099618 h 2323145"/>
              <a:gd name="connsiteX209" fmla="*/ 2853979 w 11269336"/>
              <a:gd name="connsiteY209" fmla="*/ 2090388 h 2323145"/>
              <a:gd name="connsiteX210" fmla="*/ 2791790 w 11269336"/>
              <a:gd name="connsiteY210" fmla="*/ 2080332 h 2323145"/>
              <a:gd name="connsiteX211" fmla="*/ 2755844 w 11269336"/>
              <a:gd name="connsiteY211" fmla="*/ 2078874 h 2323145"/>
              <a:gd name="connsiteX212" fmla="*/ 2657742 w 11269336"/>
              <a:gd name="connsiteY212" fmla="*/ 2070179 h 2323145"/>
              <a:gd name="connsiteX213" fmla="*/ 2559549 w 11269336"/>
              <a:gd name="connsiteY213" fmla="*/ 2057873 h 2323145"/>
              <a:gd name="connsiteX214" fmla="*/ 2512054 w 11269336"/>
              <a:gd name="connsiteY214" fmla="*/ 2031671 h 2323145"/>
              <a:gd name="connsiteX215" fmla="*/ 2506437 w 11269336"/>
              <a:gd name="connsiteY215" fmla="*/ 2030918 h 2323145"/>
              <a:gd name="connsiteX216" fmla="*/ 2491752 w 11269336"/>
              <a:gd name="connsiteY216" fmla="*/ 2033906 h 2323145"/>
              <a:gd name="connsiteX217" fmla="*/ 2486338 w 11269336"/>
              <a:gd name="connsiteY217" fmla="*/ 2035862 h 2323145"/>
              <a:gd name="connsiteX218" fmla="*/ 2478186 w 11269336"/>
              <a:gd name="connsiteY218" fmla="*/ 2036953 h 2323145"/>
              <a:gd name="connsiteX219" fmla="*/ 2477950 w 11269336"/>
              <a:gd name="connsiteY219" fmla="*/ 2036715 h 2323145"/>
              <a:gd name="connsiteX220" fmla="*/ 2470381 w 11269336"/>
              <a:gd name="connsiteY220" fmla="*/ 2038256 h 2323145"/>
              <a:gd name="connsiteX221" fmla="*/ 2433781 w 11269336"/>
              <a:gd name="connsiteY221" fmla="*/ 2049140 h 2323145"/>
              <a:gd name="connsiteX222" fmla="*/ 2381172 w 11269336"/>
              <a:gd name="connsiteY222" fmla="*/ 2030645 h 2323145"/>
              <a:gd name="connsiteX223" fmla="*/ 2360198 w 11269336"/>
              <a:gd name="connsiteY223" fmla="*/ 2029059 h 2323145"/>
              <a:gd name="connsiteX224" fmla="*/ 2348815 w 11269336"/>
              <a:gd name="connsiteY224" fmla="*/ 2026798 h 2323145"/>
              <a:gd name="connsiteX225" fmla="*/ 2347988 w 11269336"/>
              <a:gd name="connsiteY225" fmla="*/ 2025745 h 2323145"/>
              <a:gd name="connsiteX226" fmla="*/ 2312920 w 11269336"/>
              <a:gd name="connsiteY226" fmla="*/ 2036311 h 2323145"/>
              <a:gd name="connsiteX227" fmla="*/ 2307986 w 11269336"/>
              <a:gd name="connsiteY227" fmla="*/ 2035583 h 2323145"/>
              <a:gd name="connsiteX228" fmla="*/ 2285481 w 11269336"/>
              <a:gd name="connsiteY228" fmla="*/ 2045197 h 2323145"/>
              <a:gd name="connsiteX229" fmla="*/ 2273666 w 11269336"/>
              <a:gd name="connsiteY229" fmla="*/ 2048710 h 2323145"/>
              <a:gd name="connsiteX230" fmla="*/ 2270719 w 11269336"/>
              <a:gd name="connsiteY230" fmla="*/ 2052702 h 2323145"/>
              <a:gd name="connsiteX231" fmla="*/ 2253080 w 11269336"/>
              <a:gd name="connsiteY231" fmla="*/ 2056363 h 2323145"/>
              <a:gd name="connsiteX232" fmla="*/ 2250906 w 11269336"/>
              <a:gd name="connsiteY232" fmla="*/ 2055654 h 2323145"/>
              <a:gd name="connsiteX233" fmla="*/ 2236905 w 11269336"/>
              <a:gd name="connsiteY233" fmla="*/ 2062882 h 2323145"/>
              <a:gd name="connsiteX234" fmla="*/ 2225830 w 11269336"/>
              <a:gd name="connsiteY234" fmla="*/ 2074027 h 2323145"/>
              <a:gd name="connsiteX235" fmla="*/ 2073776 w 11269336"/>
              <a:gd name="connsiteY235" fmla="*/ 2089244 h 2323145"/>
              <a:gd name="connsiteX236" fmla="*/ 1948256 w 11269336"/>
              <a:gd name="connsiteY236" fmla="*/ 2146616 h 2323145"/>
              <a:gd name="connsiteX237" fmla="*/ 1865582 w 11269336"/>
              <a:gd name="connsiteY237" fmla="*/ 2153738 h 2323145"/>
              <a:gd name="connsiteX238" fmla="*/ 1835210 w 11269336"/>
              <a:gd name="connsiteY238" fmla="*/ 2134244 h 2323145"/>
              <a:gd name="connsiteX239" fmla="*/ 1632661 w 11269336"/>
              <a:gd name="connsiteY239" fmla="*/ 2173882 h 2323145"/>
              <a:gd name="connsiteX240" fmla="*/ 1579590 w 11269336"/>
              <a:gd name="connsiteY240" fmla="*/ 2173680 h 2323145"/>
              <a:gd name="connsiteX241" fmla="*/ 1535601 w 11269336"/>
              <a:gd name="connsiteY241" fmla="*/ 2194590 h 2323145"/>
              <a:gd name="connsiteX242" fmla="*/ 1515594 w 11269336"/>
              <a:gd name="connsiteY242" fmla="*/ 2189622 h 2323145"/>
              <a:gd name="connsiteX243" fmla="*/ 1512113 w 11269336"/>
              <a:gd name="connsiteY243" fmla="*/ 2188534 h 2323145"/>
              <a:gd name="connsiteX244" fmla="*/ 1498838 w 11269336"/>
              <a:gd name="connsiteY244" fmla="*/ 2189213 h 2323145"/>
              <a:gd name="connsiteX245" fmla="*/ 1494279 w 11269336"/>
              <a:gd name="connsiteY245" fmla="*/ 2183112 h 2323145"/>
              <a:gd name="connsiteX246" fmla="*/ 1473714 w 11269336"/>
              <a:gd name="connsiteY246" fmla="*/ 2179625 h 2323145"/>
              <a:gd name="connsiteX247" fmla="*/ 1449503 w 11269336"/>
              <a:gd name="connsiteY247" fmla="*/ 2182633 h 2323145"/>
              <a:gd name="connsiteX248" fmla="*/ 1335495 w 11269336"/>
              <a:gd name="connsiteY248" fmla="*/ 2203940 h 2323145"/>
              <a:gd name="connsiteX249" fmla="*/ 1266687 w 11269336"/>
              <a:gd name="connsiteY249" fmla="*/ 2212688 h 2323145"/>
              <a:gd name="connsiteX250" fmla="*/ 1239614 w 11269336"/>
              <a:gd name="connsiteY250" fmla="*/ 2209727 h 2323145"/>
              <a:gd name="connsiteX251" fmla="*/ 1202436 w 11269336"/>
              <a:gd name="connsiteY251" fmla="*/ 2209817 h 2323145"/>
              <a:gd name="connsiteX252" fmla="*/ 1136097 w 11269336"/>
              <a:gd name="connsiteY252" fmla="*/ 2205112 h 2323145"/>
              <a:gd name="connsiteX253" fmla="*/ 1048229 w 11269336"/>
              <a:gd name="connsiteY253" fmla="*/ 2207249 h 2323145"/>
              <a:gd name="connsiteX254" fmla="*/ 988232 w 11269336"/>
              <a:gd name="connsiteY254" fmla="*/ 2235635 h 2323145"/>
              <a:gd name="connsiteX255" fmla="*/ 981959 w 11269336"/>
              <a:gd name="connsiteY255" fmla="*/ 2231607 h 2323145"/>
              <a:gd name="connsiteX256" fmla="*/ 938600 w 11269336"/>
              <a:gd name="connsiteY256" fmla="*/ 2238113 h 2323145"/>
              <a:gd name="connsiteX257" fmla="*/ 791788 w 11269336"/>
              <a:gd name="connsiteY257" fmla="*/ 2293224 h 2323145"/>
              <a:gd name="connsiteX258" fmla="*/ 706914 w 11269336"/>
              <a:gd name="connsiteY258" fmla="*/ 2305046 h 2323145"/>
              <a:gd name="connsiteX259" fmla="*/ 675971 w 11269336"/>
              <a:gd name="connsiteY259" fmla="*/ 2304030 h 2323145"/>
              <a:gd name="connsiteX260" fmla="*/ 624180 w 11269336"/>
              <a:gd name="connsiteY260" fmla="*/ 2302650 h 2323145"/>
              <a:gd name="connsiteX261" fmla="*/ 583453 w 11269336"/>
              <a:gd name="connsiteY261" fmla="*/ 2288788 h 2323145"/>
              <a:gd name="connsiteX262" fmla="*/ 540946 w 11269336"/>
              <a:gd name="connsiteY262" fmla="*/ 2292721 h 2323145"/>
              <a:gd name="connsiteX263" fmla="*/ 533680 w 11269336"/>
              <a:gd name="connsiteY263" fmla="*/ 2310233 h 2323145"/>
              <a:gd name="connsiteX264" fmla="*/ 487366 w 11269336"/>
              <a:gd name="connsiteY264" fmla="*/ 2309053 h 2323145"/>
              <a:gd name="connsiteX265" fmla="*/ 416820 w 11269336"/>
              <a:gd name="connsiteY265" fmla="*/ 2305443 h 2323145"/>
              <a:gd name="connsiteX266" fmla="*/ 376805 w 11269336"/>
              <a:gd name="connsiteY266" fmla="*/ 2307647 h 2323145"/>
              <a:gd name="connsiteX267" fmla="*/ 266777 w 11269336"/>
              <a:gd name="connsiteY267" fmla="*/ 2309012 h 2323145"/>
              <a:gd name="connsiteX268" fmla="*/ 156013 w 11269336"/>
              <a:gd name="connsiteY268" fmla="*/ 2306832 h 2323145"/>
              <a:gd name="connsiteX269" fmla="*/ 87258 w 11269336"/>
              <a:gd name="connsiteY269" fmla="*/ 2285511 h 2323145"/>
              <a:gd name="connsiteX270" fmla="*/ 23798 w 11269336"/>
              <a:gd name="connsiteY270" fmla="*/ 2281822 h 2323145"/>
              <a:gd name="connsiteX271" fmla="*/ 0 w 11269336"/>
              <a:gd name="connsiteY271" fmla="*/ 2285369 h 2323145"/>
              <a:gd name="connsiteX272" fmla="*/ 0 w 11269336"/>
              <a:gd name="connsiteY27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460591 w 11269336"/>
              <a:gd name="connsiteY184" fmla="*/ 2097951 h 2323145"/>
              <a:gd name="connsiteX185" fmla="*/ 3320348 w 11269336"/>
              <a:gd name="connsiteY185" fmla="*/ 2130191 h 2323145"/>
              <a:gd name="connsiteX186" fmla="*/ 3170922 w 11269336"/>
              <a:gd name="connsiteY186" fmla="*/ 2115957 h 2323145"/>
              <a:gd name="connsiteX187" fmla="*/ 3156256 w 11269336"/>
              <a:gd name="connsiteY187" fmla="*/ 2124773 h 2323145"/>
              <a:gd name="connsiteX188" fmla="*/ 3140298 w 11269336"/>
              <a:gd name="connsiteY188" fmla="*/ 2129182 h 2323145"/>
              <a:gd name="connsiteX189" fmla="*/ 3138514 w 11269336"/>
              <a:gd name="connsiteY189" fmla="*/ 2128069 h 2323145"/>
              <a:gd name="connsiteX190" fmla="*/ 3120467 w 11269336"/>
              <a:gd name="connsiteY190" fmla="*/ 2128281 h 2323145"/>
              <a:gd name="connsiteX191" fmla="*/ 3116175 w 11269336"/>
              <a:gd name="connsiteY191" fmla="*/ 2131633 h 2323145"/>
              <a:gd name="connsiteX192" fmla="*/ 3103685 w 11269336"/>
              <a:gd name="connsiteY192" fmla="*/ 2132814 h 2323145"/>
              <a:gd name="connsiteX193" fmla="*/ 3078794 w 11269336"/>
              <a:gd name="connsiteY193" fmla="*/ 2137935 h 2323145"/>
              <a:gd name="connsiteX194" fmla="*/ 3074407 w 11269336"/>
              <a:gd name="connsiteY194" fmla="*/ 2136274 h 2323145"/>
              <a:gd name="connsiteX195" fmla="*/ 3037285 w 11269336"/>
              <a:gd name="connsiteY195" fmla="*/ 2139919 h 2323145"/>
              <a:gd name="connsiteX196" fmla="*/ 3036901 w 11269336"/>
              <a:gd name="connsiteY196" fmla="*/ 2138726 h 2323145"/>
              <a:gd name="connsiteX197" fmla="*/ 3026996 w 11269336"/>
              <a:gd name="connsiteY197" fmla="*/ 2134322 h 2323145"/>
              <a:gd name="connsiteX198" fmla="*/ 3007772 w 11269336"/>
              <a:gd name="connsiteY198" fmla="*/ 2128742 h 2323145"/>
              <a:gd name="connsiteX199" fmla="*/ 2965030 w 11269336"/>
              <a:gd name="connsiteY199" fmla="*/ 2100494 h 2323145"/>
              <a:gd name="connsiteX200" fmla="*/ 2926342 w 11269336"/>
              <a:gd name="connsiteY200" fmla="*/ 2104155 h 2323145"/>
              <a:gd name="connsiteX201" fmla="*/ 2918608 w 11269336"/>
              <a:gd name="connsiteY201" fmla="*/ 2104215 h 2323145"/>
              <a:gd name="connsiteX202" fmla="*/ 2918475 w 11269336"/>
              <a:gd name="connsiteY202" fmla="*/ 2103937 h 2323145"/>
              <a:gd name="connsiteX203" fmla="*/ 2910360 w 11269336"/>
              <a:gd name="connsiteY203" fmla="*/ 2103444 h 2323145"/>
              <a:gd name="connsiteX204" fmla="*/ 2904507 w 11269336"/>
              <a:gd name="connsiteY204" fmla="*/ 2104326 h 2323145"/>
              <a:gd name="connsiteX205" fmla="*/ 2889503 w 11269336"/>
              <a:gd name="connsiteY205" fmla="*/ 2104443 h 2323145"/>
              <a:gd name="connsiteX206" fmla="*/ 2884480 w 11269336"/>
              <a:gd name="connsiteY206" fmla="*/ 2102626 h 2323145"/>
              <a:gd name="connsiteX207" fmla="*/ 2882689 w 11269336"/>
              <a:gd name="connsiteY207" fmla="*/ 2099228 h 2323145"/>
              <a:gd name="connsiteX208" fmla="*/ 2881291 w 11269336"/>
              <a:gd name="connsiteY208" fmla="*/ 2099618 h 2323145"/>
              <a:gd name="connsiteX209" fmla="*/ 2853979 w 11269336"/>
              <a:gd name="connsiteY209" fmla="*/ 2090388 h 2323145"/>
              <a:gd name="connsiteX210" fmla="*/ 2791790 w 11269336"/>
              <a:gd name="connsiteY210" fmla="*/ 2080332 h 2323145"/>
              <a:gd name="connsiteX211" fmla="*/ 2755844 w 11269336"/>
              <a:gd name="connsiteY211" fmla="*/ 2078874 h 2323145"/>
              <a:gd name="connsiteX212" fmla="*/ 2657742 w 11269336"/>
              <a:gd name="connsiteY212" fmla="*/ 2070179 h 2323145"/>
              <a:gd name="connsiteX213" fmla="*/ 2559549 w 11269336"/>
              <a:gd name="connsiteY213" fmla="*/ 2057873 h 2323145"/>
              <a:gd name="connsiteX214" fmla="*/ 2512054 w 11269336"/>
              <a:gd name="connsiteY214" fmla="*/ 2031671 h 2323145"/>
              <a:gd name="connsiteX215" fmla="*/ 2506437 w 11269336"/>
              <a:gd name="connsiteY215" fmla="*/ 2030918 h 2323145"/>
              <a:gd name="connsiteX216" fmla="*/ 2491752 w 11269336"/>
              <a:gd name="connsiteY216" fmla="*/ 2033906 h 2323145"/>
              <a:gd name="connsiteX217" fmla="*/ 2486338 w 11269336"/>
              <a:gd name="connsiteY217" fmla="*/ 2035862 h 2323145"/>
              <a:gd name="connsiteX218" fmla="*/ 2478186 w 11269336"/>
              <a:gd name="connsiteY218" fmla="*/ 2036953 h 2323145"/>
              <a:gd name="connsiteX219" fmla="*/ 2477950 w 11269336"/>
              <a:gd name="connsiteY219" fmla="*/ 2036715 h 2323145"/>
              <a:gd name="connsiteX220" fmla="*/ 2470381 w 11269336"/>
              <a:gd name="connsiteY220" fmla="*/ 2038256 h 2323145"/>
              <a:gd name="connsiteX221" fmla="*/ 2433781 w 11269336"/>
              <a:gd name="connsiteY221" fmla="*/ 2049140 h 2323145"/>
              <a:gd name="connsiteX222" fmla="*/ 2381172 w 11269336"/>
              <a:gd name="connsiteY222" fmla="*/ 2030645 h 2323145"/>
              <a:gd name="connsiteX223" fmla="*/ 2360198 w 11269336"/>
              <a:gd name="connsiteY223" fmla="*/ 2029059 h 2323145"/>
              <a:gd name="connsiteX224" fmla="*/ 2348815 w 11269336"/>
              <a:gd name="connsiteY224" fmla="*/ 2026798 h 2323145"/>
              <a:gd name="connsiteX225" fmla="*/ 2347988 w 11269336"/>
              <a:gd name="connsiteY225" fmla="*/ 2025745 h 2323145"/>
              <a:gd name="connsiteX226" fmla="*/ 2312920 w 11269336"/>
              <a:gd name="connsiteY226" fmla="*/ 2036311 h 2323145"/>
              <a:gd name="connsiteX227" fmla="*/ 2307986 w 11269336"/>
              <a:gd name="connsiteY227" fmla="*/ 2035583 h 2323145"/>
              <a:gd name="connsiteX228" fmla="*/ 2285481 w 11269336"/>
              <a:gd name="connsiteY228" fmla="*/ 2045197 h 2323145"/>
              <a:gd name="connsiteX229" fmla="*/ 2273666 w 11269336"/>
              <a:gd name="connsiteY229" fmla="*/ 2048710 h 2323145"/>
              <a:gd name="connsiteX230" fmla="*/ 2270719 w 11269336"/>
              <a:gd name="connsiteY230" fmla="*/ 2052702 h 2323145"/>
              <a:gd name="connsiteX231" fmla="*/ 2253080 w 11269336"/>
              <a:gd name="connsiteY231" fmla="*/ 2056363 h 2323145"/>
              <a:gd name="connsiteX232" fmla="*/ 2250906 w 11269336"/>
              <a:gd name="connsiteY232" fmla="*/ 2055654 h 2323145"/>
              <a:gd name="connsiteX233" fmla="*/ 2236905 w 11269336"/>
              <a:gd name="connsiteY233" fmla="*/ 2062882 h 2323145"/>
              <a:gd name="connsiteX234" fmla="*/ 2225830 w 11269336"/>
              <a:gd name="connsiteY234" fmla="*/ 2074027 h 2323145"/>
              <a:gd name="connsiteX235" fmla="*/ 2073776 w 11269336"/>
              <a:gd name="connsiteY235" fmla="*/ 2089244 h 2323145"/>
              <a:gd name="connsiteX236" fmla="*/ 1948256 w 11269336"/>
              <a:gd name="connsiteY236" fmla="*/ 2146616 h 2323145"/>
              <a:gd name="connsiteX237" fmla="*/ 1865582 w 11269336"/>
              <a:gd name="connsiteY237" fmla="*/ 2153738 h 2323145"/>
              <a:gd name="connsiteX238" fmla="*/ 1835210 w 11269336"/>
              <a:gd name="connsiteY238" fmla="*/ 2134244 h 2323145"/>
              <a:gd name="connsiteX239" fmla="*/ 1632661 w 11269336"/>
              <a:gd name="connsiteY239" fmla="*/ 2173882 h 2323145"/>
              <a:gd name="connsiteX240" fmla="*/ 1579590 w 11269336"/>
              <a:gd name="connsiteY240" fmla="*/ 2173680 h 2323145"/>
              <a:gd name="connsiteX241" fmla="*/ 1535601 w 11269336"/>
              <a:gd name="connsiteY241" fmla="*/ 2194590 h 2323145"/>
              <a:gd name="connsiteX242" fmla="*/ 1515594 w 11269336"/>
              <a:gd name="connsiteY242" fmla="*/ 2189622 h 2323145"/>
              <a:gd name="connsiteX243" fmla="*/ 1512113 w 11269336"/>
              <a:gd name="connsiteY243" fmla="*/ 2188534 h 2323145"/>
              <a:gd name="connsiteX244" fmla="*/ 1498838 w 11269336"/>
              <a:gd name="connsiteY244" fmla="*/ 2189213 h 2323145"/>
              <a:gd name="connsiteX245" fmla="*/ 1494279 w 11269336"/>
              <a:gd name="connsiteY245" fmla="*/ 2183112 h 2323145"/>
              <a:gd name="connsiteX246" fmla="*/ 1473714 w 11269336"/>
              <a:gd name="connsiteY246" fmla="*/ 2179625 h 2323145"/>
              <a:gd name="connsiteX247" fmla="*/ 1449503 w 11269336"/>
              <a:gd name="connsiteY247" fmla="*/ 2182633 h 2323145"/>
              <a:gd name="connsiteX248" fmla="*/ 1335495 w 11269336"/>
              <a:gd name="connsiteY248" fmla="*/ 2203940 h 2323145"/>
              <a:gd name="connsiteX249" fmla="*/ 1266687 w 11269336"/>
              <a:gd name="connsiteY249" fmla="*/ 2212688 h 2323145"/>
              <a:gd name="connsiteX250" fmla="*/ 1239614 w 11269336"/>
              <a:gd name="connsiteY250" fmla="*/ 2209727 h 2323145"/>
              <a:gd name="connsiteX251" fmla="*/ 1202436 w 11269336"/>
              <a:gd name="connsiteY251" fmla="*/ 2209817 h 2323145"/>
              <a:gd name="connsiteX252" fmla="*/ 1136097 w 11269336"/>
              <a:gd name="connsiteY252" fmla="*/ 2205112 h 2323145"/>
              <a:gd name="connsiteX253" fmla="*/ 1048229 w 11269336"/>
              <a:gd name="connsiteY253" fmla="*/ 2207249 h 2323145"/>
              <a:gd name="connsiteX254" fmla="*/ 988232 w 11269336"/>
              <a:gd name="connsiteY254" fmla="*/ 2235635 h 2323145"/>
              <a:gd name="connsiteX255" fmla="*/ 981959 w 11269336"/>
              <a:gd name="connsiteY255" fmla="*/ 2231607 h 2323145"/>
              <a:gd name="connsiteX256" fmla="*/ 938600 w 11269336"/>
              <a:gd name="connsiteY256" fmla="*/ 2238113 h 2323145"/>
              <a:gd name="connsiteX257" fmla="*/ 791788 w 11269336"/>
              <a:gd name="connsiteY257" fmla="*/ 2293224 h 2323145"/>
              <a:gd name="connsiteX258" fmla="*/ 706914 w 11269336"/>
              <a:gd name="connsiteY258" fmla="*/ 2305046 h 2323145"/>
              <a:gd name="connsiteX259" fmla="*/ 675971 w 11269336"/>
              <a:gd name="connsiteY259" fmla="*/ 2304030 h 2323145"/>
              <a:gd name="connsiteX260" fmla="*/ 624180 w 11269336"/>
              <a:gd name="connsiteY260" fmla="*/ 2302650 h 2323145"/>
              <a:gd name="connsiteX261" fmla="*/ 583453 w 11269336"/>
              <a:gd name="connsiteY261" fmla="*/ 2288788 h 2323145"/>
              <a:gd name="connsiteX262" fmla="*/ 540946 w 11269336"/>
              <a:gd name="connsiteY262" fmla="*/ 2292721 h 2323145"/>
              <a:gd name="connsiteX263" fmla="*/ 533680 w 11269336"/>
              <a:gd name="connsiteY263" fmla="*/ 2310233 h 2323145"/>
              <a:gd name="connsiteX264" fmla="*/ 487366 w 11269336"/>
              <a:gd name="connsiteY264" fmla="*/ 2309053 h 2323145"/>
              <a:gd name="connsiteX265" fmla="*/ 416820 w 11269336"/>
              <a:gd name="connsiteY265" fmla="*/ 2305443 h 2323145"/>
              <a:gd name="connsiteX266" fmla="*/ 376805 w 11269336"/>
              <a:gd name="connsiteY266" fmla="*/ 2307647 h 2323145"/>
              <a:gd name="connsiteX267" fmla="*/ 266777 w 11269336"/>
              <a:gd name="connsiteY267" fmla="*/ 2309012 h 2323145"/>
              <a:gd name="connsiteX268" fmla="*/ 156013 w 11269336"/>
              <a:gd name="connsiteY268" fmla="*/ 2306832 h 2323145"/>
              <a:gd name="connsiteX269" fmla="*/ 87258 w 11269336"/>
              <a:gd name="connsiteY269" fmla="*/ 2285511 h 2323145"/>
              <a:gd name="connsiteX270" fmla="*/ 23798 w 11269336"/>
              <a:gd name="connsiteY270" fmla="*/ 2281822 h 2323145"/>
              <a:gd name="connsiteX271" fmla="*/ 0 w 11269336"/>
              <a:gd name="connsiteY271" fmla="*/ 2285369 h 2323145"/>
              <a:gd name="connsiteX272" fmla="*/ 0 w 11269336"/>
              <a:gd name="connsiteY27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460591 w 11269336"/>
              <a:gd name="connsiteY184" fmla="*/ 2097951 h 2323145"/>
              <a:gd name="connsiteX185" fmla="*/ 3170922 w 11269336"/>
              <a:gd name="connsiteY185" fmla="*/ 2115957 h 2323145"/>
              <a:gd name="connsiteX186" fmla="*/ 3156256 w 11269336"/>
              <a:gd name="connsiteY186" fmla="*/ 2124773 h 2323145"/>
              <a:gd name="connsiteX187" fmla="*/ 3140298 w 11269336"/>
              <a:gd name="connsiteY187" fmla="*/ 2129182 h 2323145"/>
              <a:gd name="connsiteX188" fmla="*/ 3138514 w 11269336"/>
              <a:gd name="connsiteY188" fmla="*/ 2128069 h 2323145"/>
              <a:gd name="connsiteX189" fmla="*/ 3120467 w 11269336"/>
              <a:gd name="connsiteY189" fmla="*/ 2128281 h 2323145"/>
              <a:gd name="connsiteX190" fmla="*/ 3116175 w 11269336"/>
              <a:gd name="connsiteY190" fmla="*/ 2131633 h 2323145"/>
              <a:gd name="connsiteX191" fmla="*/ 3103685 w 11269336"/>
              <a:gd name="connsiteY191" fmla="*/ 2132814 h 2323145"/>
              <a:gd name="connsiteX192" fmla="*/ 3078794 w 11269336"/>
              <a:gd name="connsiteY192" fmla="*/ 2137935 h 2323145"/>
              <a:gd name="connsiteX193" fmla="*/ 3074407 w 11269336"/>
              <a:gd name="connsiteY193" fmla="*/ 2136274 h 2323145"/>
              <a:gd name="connsiteX194" fmla="*/ 3037285 w 11269336"/>
              <a:gd name="connsiteY194" fmla="*/ 2139919 h 2323145"/>
              <a:gd name="connsiteX195" fmla="*/ 3036901 w 11269336"/>
              <a:gd name="connsiteY195" fmla="*/ 2138726 h 2323145"/>
              <a:gd name="connsiteX196" fmla="*/ 3026996 w 11269336"/>
              <a:gd name="connsiteY196" fmla="*/ 2134322 h 2323145"/>
              <a:gd name="connsiteX197" fmla="*/ 3007772 w 11269336"/>
              <a:gd name="connsiteY197" fmla="*/ 2128742 h 2323145"/>
              <a:gd name="connsiteX198" fmla="*/ 2965030 w 11269336"/>
              <a:gd name="connsiteY198" fmla="*/ 2100494 h 2323145"/>
              <a:gd name="connsiteX199" fmla="*/ 2926342 w 11269336"/>
              <a:gd name="connsiteY199" fmla="*/ 2104155 h 2323145"/>
              <a:gd name="connsiteX200" fmla="*/ 2918608 w 11269336"/>
              <a:gd name="connsiteY200" fmla="*/ 2104215 h 2323145"/>
              <a:gd name="connsiteX201" fmla="*/ 2918475 w 11269336"/>
              <a:gd name="connsiteY201" fmla="*/ 2103937 h 2323145"/>
              <a:gd name="connsiteX202" fmla="*/ 2910360 w 11269336"/>
              <a:gd name="connsiteY202" fmla="*/ 2103444 h 2323145"/>
              <a:gd name="connsiteX203" fmla="*/ 2904507 w 11269336"/>
              <a:gd name="connsiteY203" fmla="*/ 2104326 h 2323145"/>
              <a:gd name="connsiteX204" fmla="*/ 2889503 w 11269336"/>
              <a:gd name="connsiteY204" fmla="*/ 2104443 h 2323145"/>
              <a:gd name="connsiteX205" fmla="*/ 2884480 w 11269336"/>
              <a:gd name="connsiteY205" fmla="*/ 2102626 h 2323145"/>
              <a:gd name="connsiteX206" fmla="*/ 2882689 w 11269336"/>
              <a:gd name="connsiteY206" fmla="*/ 2099228 h 2323145"/>
              <a:gd name="connsiteX207" fmla="*/ 2881291 w 11269336"/>
              <a:gd name="connsiteY207" fmla="*/ 2099618 h 2323145"/>
              <a:gd name="connsiteX208" fmla="*/ 2853979 w 11269336"/>
              <a:gd name="connsiteY208" fmla="*/ 2090388 h 2323145"/>
              <a:gd name="connsiteX209" fmla="*/ 2791790 w 11269336"/>
              <a:gd name="connsiteY209" fmla="*/ 2080332 h 2323145"/>
              <a:gd name="connsiteX210" fmla="*/ 2755844 w 11269336"/>
              <a:gd name="connsiteY210" fmla="*/ 2078874 h 2323145"/>
              <a:gd name="connsiteX211" fmla="*/ 2657742 w 11269336"/>
              <a:gd name="connsiteY211" fmla="*/ 2070179 h 2323145"/>
              <a:gd name="connsiteX212" fmla="*/ 2559549 w 11269336"/>
              <a:gd name="connsiteY212" fmla="*/ 2057873 h 2323145"/>
              <a:gd name="connsiteX213" fmla="*/ 2512054 w 11269336"/>
              <a:gd name="connsiteY213" fmla="*/ 2031671 h 2323145"/>
              <a:gd name="connsiteX214" fmla="*/ 2506437 w 11269336"/>
              <a:gd name="connsiteY214" fmla="*/ 2030918 h 2323145"/>
              <a:gd name="connsiteX215" fmla="*/ 2491752 w 11269336"/>
              <a:gd name="connsiteY215" fmla="*/ 2033906 h 2323145"/>
              <a:gd name="connsiteX216" fmla="*/ 2486338 w 11269336"/>
              <a:gd name="connsiteY216" fmla="*/ 2035862 h 2323145"/>
              <a:gd name="connsiteX217" fmla="*/ 2478186 w 11269336"/>
              <a:gd name="connsiteY217" fmla="*/ 2036953 h 2323145"/>
              <a:gd name="connsiteX218" fmla="*/ 2477950 w 11269336"/>
              <a:gd name="connsiteY218" fmla="*/ 2036715 h 2323145"/>
              <a:gd name="connsiteX219" fmla="*/ 2470381 w 11269336"/>
              <a:gd name="connsiteY219" fmla="*/ 2038256 h 2323145"/>
              <a:gd name="connsiteX220" fmla="*/ 2433781 w 11269336"/>
              <a:gd name="connsiteY220" fmla="*/ 2049140 h 2323145"/>
              <a:gd name="connsiteX221" fmla="*/ 2381172 w 11269336"/>
              <a:gd name="connsiteY221" fmla="*/ 2030645 h 2323145"/>
              <a:gd name="connsiteX222" fmla="*/ 2360198 w 11269336"/>
              <a:gd name="connsiteY222" fmla="*/ 2029059 h 2323145"/>
              <a:gd name="connsiteX223" fmla="*/ 2348815 w 11269336"/>
              <a:gd name="connsiteY223" fmla="*/ 2026798 h 2323145"/>
              <a:gd name="connsiteX224" fmla="*/ 2347988 w 11269336"/>
              <a:gd name="connsiteY224" fmla="*/ 2025745 h 2323145"/>
              <a:gd name="connsiteX225" fmla="*/ 2312920 w 11269336"/>
              <a:gd name="connsiteY225" fmla="*/ 2036311 h 2323145"/>
              <a:gd name="connsiteX226" fmla="*/ 2307986 w 11269336"/>
              <a:gd name="connsiteY226" fmla="*/ 2035583 h 2323145"/>
              <a:gd name="connsiteX227" fmla="*/ 2285481 w 11269336"/>
              <a:gd name="connsiteY227" fmla="*/ 2045197 h 2323145"/>
              <a:gd name="connsiteX228" fmla="*/ 2273666 w 11269336"/>
              <a:gd name="connsiteY228" fmla="*/ 2048710 h 2323145"/>
              <a:gd name="connsiteX229" fmla="*/ 2270719 w 11269336"/>
              <a:gd name="connsiteY229" fmla="*/ 2052702 h 2323145"/>
              <a:gd name="connsiteX230" fmla="*/ 2253080 w 11269336"/>
              <a:gd name="connsiteY230" fmla="*/ 2056363 h 2323145"/>
              <a:gd name="connsiteX231" fmla="*/ 2250906 w 11269336"/>
              <a:gd name="connsiteY231" fmla="*/ 2055654 h 2323145"/>
              <a:gd name="connsiteX232" fmla="*/ 2236905 w 11269336"/>
              <a:gd name="connsiteY232" fmla="*/ 2062882 h 2323145"/>
              <a:gd name="connsiteX233" fmla="*/ 2225830 w 11269336"/>
              <a:gd name="connsiteY233" fmla="*/ 2074027 h 2323145"/>
              <a:gd name="connsiteX234" fmla="*/ 2073776 w 11269336"/>
              <a:gd name="connsiteY234" fmla="*/ 2089244 h 2323145"/>
              <a:gd name="connsiteX235" fmla="*/ 1948256 w 11269336"/>
              <a:gd name="connsiteY235" fmla="*/ 2146616 h 2323145"/>
              <a:gd name="connsiteX236" fmla="*/ 1865582 w 11269336"/>
              <a:gd name="connsiteY236" fmla="*/ 2153738 h 2323145"/>
              <a:gd name="connsiteX237" fmla="*/ 1835210 w 11269336"/>
              <a:gd name="connsiteY237" fmla="*/ 2134244 h 2323145"/>
              <a:gd name="connsiteX238" fmla="*/ 1632661 w 11269336"/>
              <a:gd name="connsiteY238" fmla="*/ 2173882 h 2323145"/>
              <a:gd name="connsiteX239" fmla="*/ 1579590 w 11269336"/>
              <a:gd name="connsiteY239" fmla="*/ 2173680 h 2323145"/>
              <a:gd name="connsiteX240" fmla="*/ 1535601 w 11269336"/>
              <a:gd name="connsiteY240" fmla="*/ 2194590 h 2323145"/>
              <a:gd name="connsiteX241" fmla="*/ 1515594 w 11269336"/>
              <a:gd name="connsiteY241" fmla="*/ 2189622 h 2323145"/>
              <a:gd name="connsiteX242" fmla="*/ 1512113 w 11269336"/>
              <a:gd name="connsiteY242" fmla="*/ 2188534 h 2323145"/>
              <a:gd name="connsiteX243" fmla="*/ 1498838 w 11269336"/>
              <a:gd name="connsiteY243" fmla="*/ 2189213 h 2323145"/>
              <a:gd name="connsiteX244" fmla="*/ 1494279 w 11269336"/>
              <a:gd name="connsiteY244" fmla="*/ 2183112 h 2323145"/>
              <a:gd name="connsiteX245" fmla="*/ 1473714 w 11269336"/>
              <a:gd name="connsiteY245" fmla="*/ 2179625 h 2323145"/>
              <a:gd name="connsiteX246" fmla="*/ 1449503 w 11269336"/>
              <a:gd name="connsiteY246" fmla="*/ 2182633 h 2323145"/>
              <a:gd name="connsiteX247" fmla="*/ 1335495 w 11269336"/>
              <a:gd name="connsiteY247" fmla="*/ 2203940 h 2323145"/>
              <a:gd name="connsiteX248" fmla="*/ 1266687 w 11269336"/>
              <a:gd name="connsiteY248" fmla="*/ 2212688 h 2323145"/>
              <a:gd name="connsiteX249" fmla="*/ 1239614 w 11269336"/>
              <a:gd name="connsiteY249" fmla="*/ 2209727 h 2323145"/>
              <a:gd name="connsiteX250" fmla="*/ 1202436 w 11269336"/>
              <a:gd name="connsiteY250" fmla="*/ 2209817 h 2323145"/>
              <a:gd name="connsiteX251" fmla="*/ 1136097 w 11269336"/>
              <a:gd name="connsiteY251" fmla="*/ 2205112 h 2323145"/>
              <a:gd name="connsiteX252" fmla="*/ 1048229 w 11269336"/>
              <a:gd name="connsiteY252" fmla="*/ 2207249 h 2323145"/>
              <a:gd name="connsiteX253" fmla="*/ 988232 w 11269336"/>
              <a:gd name="connsiteY253" fmla="*/ 2235635 h 2323145"/>
              <a:gd name="connsiteX254" fmla="*/ 981959 w 11269336"/>
              <a:gd name="connsiteY254" fmla="*/ 2231607 h 2323145"/>
              <a:gd name="connsiteX255" fmla="*/ 938600 w 11269336"/>
              <a:gd name="connsiteY255" fmla="*/ 2238113 h 2323145"/>
              <a:gd name="connsiteX256" fmla="*/ 791788 w 11269336"/>
              <a:gd name="connsiteY256" fmla="*/ 2293224 h 2323145"/>
              <a:gd name="connsiteX257" fmla="*/ 706914 w 11269336"/>
              <a:gd name="connsiteY257" fmla="*/ 2305046 h 2323145"/>
              <a:gd name="connsiteX258" fmla="*/ 675971 w 11269336"/>
              <a:gd name="connsiteY258" fmla="*/ 2304030 h 2323145"/>
              <a:gd name="connsiteX259" fmla="*/ 624180 w 11269336"/>
              <a:gd name="connsiteY259" fmla="*/ 2302650 h 2323145"/>
              <a:gd name="connsiteX260" fmla="*/ 583453 w 11269336"/>
              <a:gd name="connsiteY260" fmla="*/ 2288788 h 2323145"/>
              <a:gd name="connsiteX261" fmla="*/ 540946 w 11269336"/>
              <a:gd name="connsiteY261" fmla="*/ 2292721 h 2323145"/>
              <a:gd name="connsiteX262" fmla="*/ 533680 w 11269336"/>
              <a:gd name="connsiteY262" fmla="*/ 2310233 h 2323145"/>
              <a:gd name="connsiteX263" fmla="*/ 487366 w 11269336"/>
              <a:gd name="connsiteY263" fmla="*/ 2309053 h 2323145"/>
              <a:gd name="connsiteX264" fmla="*/ 416820 w 11269336"/>
              <a:gd name="connsiteY264" fmla="*/ 2305443 h 2323145"/>
              <a:gd name="connsiteX265" fmla="*/ 376805 w 11269336"/>
              <a:gd name="connsiteY265" fmla="*/ 2307647 h 2323145"/>
              <a:gd name="connsiteX266" fmla="*/ 266777 w 11269336"/>
              <a:gd name="connsiteY266" fmla="*/ 2309012 h 2323145"/>
              <a:gd name="connsiteX267" fmla="*/ 156013 w 11269336"/>
              <a:gd name="connsiteY267" fmla="*/ 2306832 h 2323145"/>
              <a:gd name="connsiteX268" fmla="*/ 87258 w 11269336"/>
              <a:gd name="connsiteY268" fmla="*/ 2285511 h 2323145"/>
              <a:gd name="connsiteX269" fmla="*/ 23798 w 11269336"/>
              <a:gd name="connsiteY269" fmla="*/ 2281822 h 2323145"/>
              <a:gd name="connsiteX270" fmla="*/ 0 w 11269336"/>
              <a:gd name="connsiteY270" fmla="*/ 2285369 h 2323145"/>
              <a:gd name="connsiteX271" fmla="*/ 0 w 11269336"/>
              <a:gd name="connsiteY271"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365341 w 11269336"/>
              <a:gd name="connsiteY184" fmla="*/ 2077638 h 2323145"/>
              <a:gd name="connsiteX185" fmla="*/ 3170922 w 11269336"/>
              <a:gd name="connsiteY185" fmla="*/ 2115957 h 2323145"/>
              <a:gd name="connsiteX186" fmla="*/ 3156256 w 11269336"/>
              <a:gd name="connsiteY186" fmla="*/ 2124773 h 2323145"/>
              <a:gd name="connsiteX187" fmla="*/ 3140298 w 11269336"/>
              <a:gd name="connsiteY187" fmla="*/ 2129182 h 2323145"/>
              <a:gd name="connsiteX188" fmla="*/ 3138514 w 11269336"/>
              <a:gd name="connsiteY188" fmla="*/ 2128069 h 2323145"/>
              <a:gd name="connsiteX189" fmla="*/ 3120467 w 11269336"/>
              <a:gd name="connsiteY189" fmla="*/ 2128281 h 2323145"/>
              <a:gd name="connsiteX190" fmla="*/ 3116175 w 11269336"/>
              <a:gd name="connsiteY190" fmla="*/ 2131633 h 2323145"/>
              <a:gd name="connsiteX191" fmla="*/ 3103685 w 11269336"/>
              <a:gd name="connsiteY191" fmla="*/ 2132814 h 2323145"/>
              <a:gd name="connsiteX192" fmla="*/ 3078794 w 11269336"/>
              <a:gd name="connsiteY192" fmla="*/ 2137935 h 2323145"/>
              <a:gd name="connsiteX193" fmla="*/ 3074407 w 11269336"/>
              <a:gd name="connsiteY193" fmla="*/ 2136274 h 2323145"/>
              <a:gd name="connsiteX194" fmla="*/ 3037285 w 11269336"/>
              <a:gd name="connsiteY194" fmla="*/ 2139919 h 2323145"/>
              <a:gd name="connsiteX195" fmla="*/ 3036901 w 11269336"/>
              <a:gd name="connsiteY195" fmla="*/ 2138726 h 2323145"/>
              <a:gd name="connsiteX196" fmla="*/ 3026996 w 11269336"/>
              <a:gd name="connsiteY196" fmla="*/ 2134322 h 2323145"/>
              <a:gd name="connsiteX197" fmla="*/ 3007772 w 11269336"/>
              <a:gd name="connsiteY197" fmla="*/ 2128742 h 2323145"/>
              <a:gd name="connsiteX198" fmla="*/ 2965030 w 11269336"/>
              <a:gd name="connsiteY198" fmla="*/ 2100494 h 2323145"/>
              <a:gd name="connsiteX199" fmla="*/ 2926342 w 11269336"/>
              <a:gd name="connsiteY199" fmla="*/ 2104155 h 2323145"/>
              <a:gd name="connsiteX200" fmla="*/ 2918608 w 11269336"/>
              <a:gd name="connsiteY200" fmla="*/ 2104215 h 2323145"/>
              <a:gd name="connsiteX201" fmla="*/ 2918475 w 11269336"/>
              <a:gd name="connsiteY201" fmla="*/ 2103937 h 2323145"/>
              <a:gd name="connsiteX202" fmla="*/ 2910360 w 11269336"/>
              <a:gd name="connsiteY202" fmla="*/ 2103444 h 2323145"/>
              <a:gd name="connsiteX203" fmla="*/ 2904507 w 11269336"/>
              <a:gd name="connsiteY203" fmla="*/ 2104326 h 2323145"/>
              <a:gd name="connsiteX204" fmla="*/ 2889503 w 11269336"/>
              <a:gd name="connsiteY204" fmla="*/ 2104443 h 2323145"/>
              <a:gd name="connsiteX205" fmla="*/ 2884480 w 11269336"/>
              <a:gd name="connsiteY205" fmla="*/ 2102626 h 2323145"/>
              <a:gd name="connsiteX206" fmla="*/ 2882689 w 11269336"/>
              <a:gd name="connsiteY206" fmla="*/ 2099228 h 2323145"/>
              <a:gd name="connsiteX207" fmla="*/ 2881291 w 11269336"/>
              <a:gd name="connsiteY207" fmla="*/ 2099618 h 2323145"/>
              <a:gd name="connsiteX208" fmla="*/ 2853979 w 11269336"/>
              <a:gd name="connsiteY208" fmla="*/ 2090388 h 2323145"/>
              <a:gd name="connsiteX209" fmla="*/ 2791790 w 11269336"/>
              <a:gd name="connsiteY209" fmla="*/ 2080332 h 2323145"/>
              <a:gd name="connsiteX210" fmla="*/ 2755844 w 11269336"/>
              <a:gd name="connsiteY210" fmla="*/ 2078874 h 2323145"/>
              <a:gd name="connsiteX211" fmla="*/ 2657742 w 11269336"/>
              <a:gd name="connsiteY211" fmla="*/ 2070179 h 2323145"/>
              <a:gd name="connsiteX212" fmla="*/ 2559549 w 11269336"/>
              <a:gd name="connsiteY212" fmla="*/ 2057873 h 2323145"/>
              <a:gd name="connsiteX213" fmla="*/ 2512054 w 11269336"/>
              <a:gd name="connsiteY213" fmla="*/ 2031671 h 2323145"/>
              <a:gd name="connsiteX214" fmla="*/ 2506437 w 11269336"/>
              <a:gd name="connsiteY214" fmla="*/ 2030918 h 2323145"/>
              <a:gd name="connsiteX215" fmla="*/ 2491752 w 11269336"/>
              <a:gd name="connsiteY215" fmla="*/ 2033906 h 2323145"/>
              <a:gd name="connsiteX216" fmla="*/ 2486338 w 11269336"/>
              <a:gd name="connsiteY216" fmla="*/ 2035862 h 2323145"/>
              <a:gd name="connsiteX217" fmla="*/ 2478186 w 11269336"/>
              <a:gd name="connsiteY217" fmla="*/ 2036953 h 2323145"/>
              <a:gd name="connsiteX218" fmla="*/ 2477950 w 11269336"/>
              <a:gd name="connsiteY218" fmla="*/ 2036715 h 2323145"/>
              <a:gd name="connsiteX219" fmla="*/ 2470381 w 11269336"/>
              <a:gd name="connsiteY219" fmla="*/ 2038256 h 2323145"/>
              <a:gd name="connsiteX220" fmla="*/ 2433781 w 11269336"/>
              <a:gd name="connsiteY220" fmla="*/ 2049140 h 2323145"/>
              <a:gd name="connsiteX221" fmla="*/ 2381172 w 11269336"/>
              <a:gd name="connsiteY221" fmla="*/ 2030645 h 2323145"/>
              <a:gd name="connsiteX222" fmla="*/ 2360198 w 11269336"/>
              <a:gd name="connsiteY222" fmla="*/ 2029059 h 2323145"/>
              <a:gd name="connsiteX223" fmla="*/ 2348815 w 11269336"/>
              <a:gd name="connsiteY223" fmla="*/ 2026798 h 2323145"/>
              <a:gd name="connsiteX224" fmla="*/ 2347988 w 11269336"/>
              <a:gd name="connsiteY224" fmla="*/ 2025745 h 2323145"/>
              <a:gd name="connsiteX225" fmla="*/ 2312920 w 11269336"/>
              <a:gd name="connsiteY225" fmla="*/ 2036311 h 2323145"/>
              <a:gd name="connsiteX226" fmla="*/ 2307986 w 11269336"/>
              <a:gd name="connsiteY226" fmla="*/ 2035583 h 2323145"/>
              <a:gd name="connsiteX227" fmla="*/ 2285481 w 11269336"/>
              <a:gd name="connsiteY227" fmla="*/ 2045197 h 2323145"/>
              <a:gd name="connsiteX228" fmla="*/ 2273666 w 11269336"/>
              <a:gd name="connsiteY228" fmla="*/ 2048710 h 2323145"/>
              <a:gd name="connsiteX229" fmla="*/ 2270719 w 11269336"/>
              <a:gd name="connsiteY229" fmla="*/ 2052702 h 2323145"/>
              <a:gd name="connsiteX230" fmla="*/ 2253080 w 11269336"/>
              <a:gd name="connsiteY230" fmla="*/ 2056363 h 2323145"/>
              <a:gd name="connsiteX231" fmla="*/ 2250906 w 11269336"/>
              <a:gd name="connsiteY231" fmla="*/ 2055654 h 2323145"/>
              <a:gd name="connsiteX232" fmla="*/ 2236905 w 11269336"/>
              <a:gd name="connsiteY232" fmla="*/ 2062882 h 2323145"/>
              <a:gd name="connsiteX233" fmla="*/ 2225830 w 11269336"/>
              <a:gd name="connsiteY233" fmla="*/ 2074027 h 2323145"/>
              <a:gd name="connsiteX234" fmla="*/ 2073776 w 11269336"/>
              <a:gd name="connsiteY234" fmla="*/ 2089244 h 2323145"/>
              <a:gd name="connsiteX235" fmla="*/ 1948256 w 11269336"/>
              <a:gd name="connsiteY235" fmla="*/ 2146616 h 2323145"/>
              <a:gd name="connsiteX236" fmla="*/ 1865582 w 11269336"/>
              <a:gd name="connsiteY236" fmla="*/ 2153738 h 2323145"/>
              <a:gd name="connsiteX237" fmla="*/ 1835210 w 11269336"/>
              <a:gd name="connsiteY237" fmla="*/ 2134244 h 2323145"/>
              <a:gd name="connsiteX238" fmla="*/ 1632661 w 11269336"/>
              <a:gd name="connsiteY238" fmla="*/ 2173882 h 2323145"/>
              <a:gd name="connsiteX239" fmla="*/ 1579590 w 11269336"/>
              <a:gd name="connsiteY239" fmla="*/ 2173680 h 2323145"/>
              <a:gd name="connsiteX240" fmla="*/ 1535601 w 11269336"/>
              <a:gd name="connsiteY240" fmla="*/ 2194590 h 2323145"/>
              <a:gd name="connsiteX241" fmla="*/ 1515594 w 11269336"/>
              <a:gd name="connsiteY241" fmla="*/ 2189622 h 2323145"/>
              <a:gd name="connsiteX242" fmla="*/ 1512113 w 11269336"/>
              <a:gd name="connsiteY242" fmla="*/ 2188534 h 2323145"/>
              <a:gd name="connsiteX243" fmla="*/ 1498838 w 11269336"/>
              <a:gd name="connsiteY243" fmla="*/ 2189213 h 2323145"/>
              <a:gd name="connsiteX244" fmla="*/ 1494279 w 11269336"/>
              <a:gd name="connsiteY244" fmla="*/ 2183112 h 2323145"/>
              <a:gd name="connsiteX245" fmla="*/ 1473714 w 11269336"/>
              <a:gd name="connsiteY245" fmla="*/ 2179625 h 2323145"/>
              <a:gd name="connsiteX246" fmla="*/ 1449503 w 11269336"/>
              <a:gd name="connsiteY246" fmla="*/ 2182633 h 2323145"/>
              <a:gd name="connsiteX247" fmla="*/ 1335495 w 11269336"/>
              <a:gd name="connsiteY247" fmla="*/ 2203940 h 2323145"/>
              <a:gd name="connsiteX248" fmla="*/ 1266687 w 11269336"/>
              <a:gd name="connsiteY248" fmla="*/ 2212688 h 2323145"/>
              <a:gd name="connsiteX249" fmla="*/ 1239614 w 11269336"/>
              <a:gd name="connsiteY249" fmla="*/ 2209727 h 2323145"/>
              <a:gd name="connsiteX250" fmla="*/ 1202436 w 11269336"/>
              <a:gd name="connsiteY250" fmla="*/ 2209817 h 2323145"/>
              <a:gd name="connsiteX251" fmla="*/ 1136097 w 11269336"/>
              <a:gd name="connsiteY251" fmla="*/ 2205112 h 2323145"/>
              <a:gd name="connsiteX252" fmla="*/ 1048229 w 11269336"/>
              <a:gd name="connsiteY252" fmla="*/ 2207249 h 2323145"/>
              <a:gd name="connsiteX253" fmla="*/ 988232 w 11269336"/>
              <a:gd name="connsiteY253" fmla="*/ 2235635 h 2323145"/>
              <a:gd name="connsiteX254" fmla="*/ 981959 w 11269336"/>
              <a:gd name="connsiteY254" fmla="*/ 2231607 h 2323145"/>
              <a:gd name="connsiteX255" fmla="*/ 938600 w 11269336"/>
              <a:gd name="connsiteY255" fmla="*/ 2238113 h 2323145"/>
              <a:gd name="connsiteX256" fmla="*/ 791788 w 11269336"/>
              <a:gd name="connsiteY256" fmla="*/ 2293224 h 2323145"/>
              <a:gd name="connsiteX257" fmla="*/ 706914 w 11269336"/>
              <a:gd name="connsiteY257" fmla="*/ 2305046 h 2323145"/>
              <a:gd name="connsiteX258" fmla="*/ 675971 w 11269336"/>
              <a:gd name="connsiteY258" fmla="*/ 2304030 h 2323145"/>
              <a:gd name="connsiteX259" fmla="*/ 624180 w 11269336"/>
              <a:gd name="connsiteY259" fmla="*/ 2302650 h 2323145"/>
              <a:gd name="connsiteX260" fmla="*/ 583453 w 11269336"/>
              <a:gd name="connsiteY260" fmla="*/ 2288788 h 2323145"/>
              <a:gd name="connsiteX261" fmla="*/ 540946 w 11269336"/>
              <a:gd name="connsiteY261" fmla="*/ 2292721 h 2323145"/>
              <a:gd name="connsiteX262" fmla="*/ 533680 w 11269336"/>
              <a:gd name="connsiteY262" fmla="*/ 2310233 h 2323145"/>
              <a:gd name="connsiteX263" fmla="*/ 487366 w 11269336"/>
              <a:gd name="connsiteY263" fmla="*/ 2309053 h 2323145"/>
              <a:gd name="connsiteX264" fmla="*/ 416820 w 11269336"/>
              <a:gd name="connsiteY264" fmla="*/ 2305443 h 2323145"/>
              <a:gd name="connsiteX265" fmla="*/ 376805 w 11269336"/>
              <a:gd name="connsiteY265" fmla="*/ 2307647 h 2323145"/>
              <a:gd name="connsiteX266" fmla="*/ 266777 w 11269336"/>
              <a:gd name="connsiteY266" fmla="*/ 2309012 h 2323145"/>
              <a:gd name="connsiteX267" fmla="*/ 156013 w 11269336"/>
              <a:gd name="connsiteY267" fmla="*/ 2306832 h 2323145"/>
              <a:gd name="connsiteX268" fmla="*/ 87258 w 11269336"/>
              <a:gd name="connsiteY268" fmla="*/ 2285511 h 2323145"/>
              <a:gd name="connsiteX269" fmla="*/ 23798 w 11269336"/>
              <a:gd name="connsiteY269" fmla="*/ 2281822 h 2323145"/>
              <a:gd name="connsiteX270" fmla="*/ 0 w 11269336"/>
              <a:gd name="connsiteY270" fmla="*/ 2285369 h 2323145"/>
              <a:gd name="connsiteX271" fmla="*/ 0 w 11269336"/>
              <a:gd name="connsiteY271"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365341 w 11269336"/>
              <a:gd name="connsiteY184" fmla="*/ 2077638 h 2323145"/>
              <a:gd name="connsiteX185" fmla="*/ 3170922 w 11269336"/>
              <a:gd name="connsiteY185" fmla="*/ 2115957 h 2323145"/>
              <a:gd name="connsiteX186" fmla="*/ 3156256 w 11269336"/>
              <a:gd name="connsiteY186" fmla="*/ 2124773 h 2323145"/>
              <a:gd name="connsiteX187" fmla="*/ 3140298 w 11269336"/>
              <a:gd name="connsiteY187" fmla="*/ 2129182 h 2323145"/>
              <a:gd name="connsiteX188" fmla="*/ 3138514 w 11269336"/>
              <a:gd name="connsiteY188" fmla="*/ 2128069 h 2323145"/>
              <a:gd name="connsiteX189" fmla="*/ 3120467 w 11269336"/>
              <a:gd name="connsiteY189" fmla="*/ 2128281 h 2323145"/>
              <a:gd name="connsiteX190" fmla="*/ 3116175 w 11269336"/>
              <a:gd name="connsiteY190" fmla="*/ 2131633 h 2323145"/>
              <a:gd name="connsiteX191" fmla="*/ 3103685 w 11269336"/>
              <a:gd name="connsiteY191" fmla="*/ 2132814 h 2323145"/>
              <a:gd name="connsiteX192" fmla="*/ 3078794 w 11269336"/>
              <a:gd name="connsiteY192" fmla="*/ 2137935 h 2323145"/>
              <a:gd name="connsiteX193" fmla="*/ 3074407 w 11269336"/>
              <a:gd name="connsiteY193" fmla="*/ 2136274 h 2323145"/>
              <a:gd name="connsiteX194" fmla="*/ 3037285 w 11269336"/>
              <a:gd name="connsiteY194" fmla="*/ 2139919 h 2323145"/>
              <a:gd name="connsiteX195" fmla="*/ 3036901 w 11269336"/>
              <a:gd name="connsiteY195" fmla="*/ 2138726 h 2323145"/>
              <a:gd name="connsiteX196" fmla="*/ 3026996 w 11269336"/>
              <a:gd name="connsiteY196" fmla="*/ 2134322 h 2323145"/>
              <a:gd name="connsiteX197" fmla="*/ 3007772 w 11269336"/>
              <a:gd name="connsiteY197" fmla="*/ 2128742 h 2323145"/>
              <a:gd name="connsiteX198" fmla="*/ 2965030 w 11269336"/>
              <a:gd name="connsiteY198" fmla="*/ 2100494 h 2323145"/>
              <a:gd name="connsiteX199" fmla="*/ 2926342 w 11269336"/>
              <a:gd name="connsiteY199" fmla="*/ 2104155 h 2323145"/>
              <a:gd name="connsiteX200" fmla="*/ 2918608 w 11269336"/>
              <a:gd name="connsiteY200" fmla="*/ 2104215 h 2323145"/>
              <a:gd name="connsiteX201" fmla="*/ 2918475 w 11269336"/>
              <a:gd name="connsiteY201" fmla="*/ 2103937 h 2323145"/>
              <a:gd name="connsiteX202" fmla="*/ 2910360 w 11269336"/>
              <a:gd name="connsiteY202" fmla="*/ 2103444 h 2323145"/>
              <a:gd name="connsiteX203" fmla="*/ 2904507 w 11269336"/>
              <a:gd name="connsiteY203" fmla="*/ 2104326 h 2323145"/>
              <a:gd name="connsiteX204" fmla="*/ 2889503 w 11269336"/>
              <a:gd name="connsiteY204" fmla="*/ 2104443 h 2323145"/>
              <a:gd name="connsiteX205" fmla="*/ 2884480 w 11269336"/>
              <a:gd name="connsiteY205" fmla="*/ 2102626 h 2323145"/>
              <a:gd name="connsiteX206" fmla="*/ 2882689 w 11269336"/>
              <a:gd name="connsiteY206" fmla="*/ 2099228 h 2323145"/>
              <a:gd name="connsiteX207" fmla="*/ 2881291 w 11269336"/>
              <a:gd name="connsiteY207" fmla="*/ 2099618 h 2323145"/>
              <a:gd name="connsiteX208" fmla="*/ 2853979 w 11269336"/>
              <a:gd name="connsiteY208" fmla="*/ 2090388 h 2323145"/>
              <a:gd name="connsiteX209" fmla="*/ 2791790 w 11269336"/>
              <a:gd name="connsiteY209" fmla="*/ 2080332 h 2323145"/>
              <a:gd name="connsiteX210" fmla="*/ 2755844 w 11269336"/>
              <a:gd name="connsiteY210" fmla="*/ 2078874 h 2323145"/>
              <a:gd name="connsiteX211" fmla="*/ 2657742 w 11269336"/>
              <a:gd name="connsiteY211" fmla="*/ 2070179 h 2323145"/>
              <a:gd name="connsiteX212" fmla="*/ 2559549 w 11269336"/>
              <a:gd name="connsiteY212" fmla="*/ 2057873 h 2323145"/>
              <a:gd name="connsiteX213" fmla="*/ 2512054 w 11269336"/>
              <a:gd name="connsiteY213" fmla="*/ 2031671 h 2323145"/>
              <a:gd name="connsiteX214" fmla="*/ 2506437 w 11269336"/>
              <a:gd name="connsiteY214" fmla="*/ 2030918 h 2323145"/>
              <a:gd name="connsiteX215" fmla="*/ 2491752 w 11269336"/>
              <a:gd name="connsiteY215" fmla="*/ 2033906 h 2323145"/>
              <a:gd name="connsiteX216" fmla="*/ 2486338 w 11269336"/>
              <a:gd name="connsiteY216" fmla="*/ 2035862 h 2323145"/>
              <a:gd name="connsiteX217" fmla="*/ 2478186 w 11269336"/>
              <a:gd name="connsiteY217" fmla="*/ 2036953 h 2323145"/>
              <a:gd name="connsiteX218" fmla="*/ 2477950 w 11269336"/>
              <a:gd name="connsiteY218" fmla="*/ 2036715 h 2323145"/>
              <a:gd name="connsiteX219" fmla="*/ 2470381 w 11269336"/>
              <a:gd name="connsiteY219" fmla="*/ 2038256 h 2323145"/>
              <a:gd name="connsiteX220" fmla="*/ 2433781 w 11269336"/>
              <a:gd name="connsiteY220" fmla="*/ 2049140 h 2323145"/>
              <a:gd name="connsiteX221" fmla="*/ 2381172 w 11269336"/>
              <a:gd name="connsiteY221" fmla="*/ 2030645 h 2323145"/>
              <a:gd name="connsiteX222" fmla="*/ 2360198 w 11269336"/>
              <a:gd name="connsiteY222" fmla="*/ 2029059 h 2323145"/>
              <a:gd name="connsiteX223" fmla="*/ 2348815 w 11269336"/>
              <a:gd name="connsiteY223" fmla="*/ 2026798 h 2323145"/>
              <a:gd name="connsiteX224" fmla="*/ 2347988 w 11269336"/>
              <a:gd name="connsiteY224" fmla="*/ 2025745 h 2323145"/>
              <a:gd name="connsiteX225" fmla="*/ 2312920 w 11269336"/>
              <a:gd name="connsiteY225" fmla="*/ 2036311 h 2323145"/>
              <a:gd name="connsiteX226" fmla="*/ 2307986 w 11269336"/>
              <a:gd name="connsiteY226" fmla="*/ 2035583 h 2323145"/>
              <a:gd name="connsiteX227" fmla="*/ 2285481 w 11269336"/>
              <a:gd name="connsiteY227" fmla="*/ 2045197 h 2323145"/>
              <a:gd name="connsiteX228" fmla="*/ 2273666 w 11269336"/>
              <a:gd name="connsiteY228" fmla="*/ 2048710 h 2323145"/>
              <a:gd name="connsiteX229" fmla="*/ 2270719 w 11269336"/>
              <a:gd name="connsiteY229" fmla="*/ 2052702 h 2323145"/>
              <a:gd name="connsiteX230" fmla="*/ 2253080 w 11269336"/>
              <a:gd name="connsiteY230" fmla="*/ 2056363 h 2323145"/>
              <a:gd name="connsiteX231" fmla="*/ 2250906 w 11269336"/>
              <a:gd name="connsiteY231" fmla="*/ 2055654 h 2323145"/>
              <a:gd name="connsiteX232" fmla="*/ 2236905 w 11269336"/>
              <a:gd name="connsiteY232" fmla="*/ 2062882 h 2323145"/>
              <a:gd name="connsiteX233" fmla="*/ 2225830 w 11269336"/>
              <a:gd name="connsiteY233" fmla="*/ 2074027 h 2323145"/>
              <a:gd name="connsiteX234" fmla="*/ 2073776 w 11269336"/>
              <a:gd name="connsiteY234" fmla="*/ 2089244 h 2323145"/>
              <a:gd name="connsiteX235" fmla="*/ 1948256 w 11269336"/>
              <a:gd name="connsiteY235" fmla="*/ 2146616 h 2323145"/>
              <a:gd name="connsiteX236" fmla="*/ 1865582 w 11269336"/>
              <a:gd name="connsiteY236" fmla="*/ 2153738 h 2323145"/>
              <a:gd name="connsiteX237" fmla="*/ 1835210 w 11269336"/>
              <a:gd name="connsiteY237" fmla="*/ 2134244 h 2323145"/>
              <a:gd name="connsiteX238" fmla="*/ 1632661 w 11269336"/>
              <a:gd name="connsiteY238" fmla="*/ 2173882 h 2323145"/>
              <a:gd name="connsiteX239" fmla="*/ 1579590 w 11269336"/>
              <a:gd name="connsiteY239" fmla="*/ 2173680 h 2323145"/>
              <a:gd name="connsiteX240" fmla="*/ 1535601 w 11269336"/>
              <a:gd name="connsiteY240" fmla="*/ 2194590 h 2323145"/>
              <a:gd name="connsiteX241" fmla="*/ 1515594 w 11269336"/>
              <a:gd name="connsiteY241" fmla="*/ 2189622 h 2323145"/>
              <a:gd name="connsiteX242" fmla="*/ 1512113 w 11269336"/>
              <a:gd name="connsiteY242" fmla="*/ 2188534 h 2323145"/>
              <a:gd name="connsiteX243" fmla="*/ 1498838 w 11269336"/>
              <a:gd name="connsiteY243" fmla="*/ 2189213 h 2323145"/>
              <a:gd name="connsiteX244" fmla="*/ 1494279 w 11269336"/>
              <a:gd name="connsiteY244" fmla="*/ 2183112 h 2323145"/>
              <a:gd name="connsiteX245" fmla="*/ 1473714 w 11269336"/>
              <a:gd name="connsiteY245" fmla="*/ 2179625 h 2323145"/>
              <a:gd name="connsiteX246" fmla="*/ 1449503 w 11269336"/>
              <a:gd name="connsiteY246" fmla="*/ 2182633 h 2323145"/>
              <a:gd name="connsiteX247" fmla="*/ 1335495 w 11269336"/>
              <a:gd name="connsiteY247" fmla="*/ 2203940 h 2323145"/>
              <a:gd name="connsiteX248" fmla="*/ 1266687 w 11269336"/>
              <a:gd name="connsiteY248" fmla="*/ 2212688 h 2323145"/>
              <a:gd name="connsiteX249" fmla="*/ 1239614 w 11269336"/>
              <a:gd name="connsiteY249" fmla="*/ 2209727 h 2323145"/>
              <a:gd name="connsiteX250" fmla="*/ 1202436 w 11269336"/>
              <a:gd name="connsiteY250" fmla="*/ 2209817 h 2323145"/>
              <a:gd name="connsiteX251" fmla="*/ 1136097 w 11269336"/>
              <a:gd name="connsiteY251" fmla="*/ 2205112 h 2323145"/>
              <a:gd name="connsiteX252" fmla="*/ 988232 w 11269336"/>
              <a:gd name="connsiteY252" fmla="*/ 2235635 h 2323145"/>
              <a:gd name="connsiteX253" fmla="*/ 981959 w 11269336"/>
              <a:gd name="connsiteY253" fmla="*/ 2231607 h 2323145"/>
              <a:gd name="connsiteX254" fmla="*/ 938600 w 11269336"/>
              <a:gd name="connsiteY254" fmla="*/ 2238113 h 2323145"/>
              <a:gd name="connsiteX255" fmla="*/ 791788 w 11269336"/>
              <a:gd name="connsiteY255" fmla="*/ 2293224 h 2323145"/>
              <a:gd name="connsiteX256" fmla="*/ 706914 w 11269336"/>
              <a:gd name="connsiteY256" fmla="*/ 2305046 h 2323145"/>
              <a:gd name="connsiteX257" fmla="*/ 675971 w 11269336"/>
              <a:gd name="connsiteY257" fmla="*/ 2304030 h 2323145"/>
              <a:gd name="connsiteX258" fmla="*/ 624180 w 11269336"/>
              <a:gd name="connsiteY258" fmla="*/ 2302650 h 2323145"/>
              <a:gd name="connsiteX259" fmla="*/ 583453 w 11269336"/>
              <a:gd name="connsiteY259" fmla="*/ 2288788 h 2323145"/>
              <a:gd name="connsiteX260" fmla="*/ 540946 w 11269336"/>
              <a:gd name="connsiteY260" fmla="*/ 2292721 h 2323145"/>
              <a:gd name="connsiteX261" fmla="*/ 533680 w 11269336"/>
              <a:gd name="connsiteY261" fmla="*/ 2310233 h 2323145"/>
              <a:gd name="connsiteX262" fmla="*/ 487366 w 11269336"/>
              <a:gd name="connsiteY262" fmla="*/ 2309053 h 2323145"/>
              <a:gd name="connsiteX263" fmla="*/ 416820 w 11269336"/>
              <a:gd name="connsiteY263" fmla="*/ 2305443 h 2323145"/>
              <a:gd name="connsiteX264" fmla="*/ 376805 w 11269336"/>
              <a:gd name="connsiteY264" fmla="*/ 2307647 h 2323145"/>
              <a:gd name="connsiteX265" fmla="*/ 266777 w 11269336"/>
              <a:gd name="connsiteY265" fmla="*/ 2309012 h 2323145"/>
              <a:gd name="connsiteX266" fmla="*/ 156013 w 11269336"/>
              <a:gd name="connsiteY266" fmla="*/ 2306832 h 2323145"/>
              <a:gd name="connsiteX267" fmla="*/ 87258 w 11269336"/>
              <a:gd name="connsiteY267" fmla="*/ 2285511 h 2323145"/>
              <a:gd name="connsiteX268" fmla="*/ 23798 w 11269336"/>
              <a:gd name="connsiteY268" fmla="*/ 2281822 h 2323145"/>
              <a:gd name="connsiteX269" fmla="*/ 0 w 11269336"/>
              <a:gd name="connsiteY269" fmla="*/ 2285369 h 2323145"/>
              <a:gd name="connsiteX270" fmla="*/ 0 w 11269336"/>
              <a:gd name="connsiteY270"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365341 w 11269336"/>
              <a:gd name="connsiteY184" fmla="*/ 2077638 h 2323145"/>
              <a:gd name="connsiteX185" fmla="*/ 3170922 w 11269336"/>
              <a:gd name="connsiteY185" fmla="*/ 2115957 h 2323145"/>
              <a:gd name="connsiteX186" fmla="*/ 3156256 w 11269336"/>
              <a:gd name="connsiteY186" fmla="*/ 2124773 h 2323145"/>
              <a:gd name="connsiteX187" fmla="*/ 3140298 w 11269336"/>
              <a:gd name="connsiteY187" fmla="*/ 2129182 h 2323145"/>
              <a:gd name="connsiteX188" fmla="*/ 3138514 w 11269336"/>
              <a:gd name="connsiteY188" fmla="*/ 2128069 h 2323145"/>
              <a:gd name="connsiteX189" fmla="*/ 3120467 w 11269336"/>
              <a:gd name="connsiteY189" fmla="*/ 2128281 h 2323145"/>
              <a:gd name="connsiteX190" fmla="*/ 3116175 w 11269336"/>
              <a:gd name="connsiteY190" fmla="*/ 2131633 h 2323145"/>
              <a:gd name="connsiteX191" fmla="*/ 3103685 w 11269336"/>
              <a:gd name="connsiteY191" fmla="*/ 2132814 h 2323145"/>
              <a:gd name="connsiteX192" fmla="*/ 3078794 w 11269336"/>
              <a:gd name="connsiteY192" fmla="*/ 2137935 h 2323145"/>
              <a:gd name="connsiteX193" fmla="*/ 3074407 w 11269336"/>
              <a:gd name="connsiteY193" fmla="*/ 2136274 h 2323145"/>
              <a:gd name="connsiteX194" fmla="*/ 3037285 w 11269336"/>
              <a:gd name="connsiteY194" fmla="*/ 2139919 h 2323145"/>
              <a:gd name="connsiteX195" fmla="*/ 3036901 w 11269336"/>
              <a:gd name="connsiteY195" fmla="*/ 2138726 h 2323145"/>
              <a:gd name="connsiteX196" fmla="*/ 3026996 w 11269336"/>
              <a:gd name="connsiteY196" fmla="*/ 2134322 h 2323145"/>
              <a:gd name="connsiteX197" fmla="*/ 3007772 w 11269336"/>
              <a:gd name="connsiteY197" fmla="*/ 2128742 h 2323145"/>
              <a:gd name="connsiteX198" fmla="*/ 2965030 w 11269336"/>
              <a:gd name="connsiteY198" fmla="*/ 2100494 h 2323145"/>
              <a:gd name="connsiteX199" fmla="*/ 2926342 w 11269336"/>
              <a:gd name="connsiteY199" fmla="*/ 2104155 h 2323145"/>
              <a:gd name="connsiteX200" fmla="*/ 2918608 w 11269336"/>
              <a:gd name="connsiteY200" fmla="*/ 2104215 h 2323145"/>
              <a:gd name="connsiteX201" fmla="*/ 2918475 w 11269336"/>
              <a:gd name="connsiteY201" fmla="*/ 2103937 h 2323145"/>
              <a:gd name="connsiteX202" fmla="*/ 2910360 w 11269336"/>
              <a:gd name="connsiteY202" fmla="*/ 2103444 h 2323145"/>
              <a:gd name="connsiteX203" fmla="*/ 2904507 w 11269336"/>
              <a:gd name="connsiteY203" fmla="*/ 2104326 h 2323145"/>
              <a:gd name="connsiteX204" fmla="*/ 2889503 w 11269336"/>
              <a:gd name="connsiteY204" fmla="*/ 2104443 h 2323145"/>
              <a:gd name="connsiteX205" fmla="*/ 2884480 w 11269336"/>
              <a:gd name="connsiteY205" fmla="*/ 2102626 h 2323145"/>
              <a:gd name="connsiteX206" fmla="*/ 2882689 w 11269336"/>
              <a:gd name="connsiteY206" fmla="*/ 2099228 h 2323145"/>
              <a:gd name="connsiteX207" fmla="*/ 2881291 w 11269336"/>
              <a:gd name="connsiteY207" fmla="*/ 2099618 h 2323145"/>
              <a:gd name="connsiteX208" fmla="*/ 2853979 w 11269336"/>
              <a:gd name="connsiteY208" fmla="*/ 2090388 h 2323145"/>
              <a:gd name="connsiteX209" fmla="*/ 2791790 w 11269336"/>
              <a:gd name="connsiteY209" fmla="*/ 2080332 h 2323145"/>
              <a:gd name="connsiteX210" fmla="*/ 2755844 w 11269336"/>
              <a:gd name="connsiteY210" fmla="*/ 2078874 h 2323145"/>
              <a:gd name="connsiteX211" fmla="*/ 2657742 w 11269336"/>
              <a:gd name="connsiteY211" fmla="*/ 2070179 h 2323145"/>
              <a:gd name="connsiteX212" fmla="*/ 2559549 w 11269336"/>
              <a:gd name="connsiteY212" fmla="*/ 2057873 h 2323145"/>
              <a:gd name="connsiteX213" fmla="*/ 2512054 w 11269336"/>
              <a:gd name="connsiteY213" fmla="*/ 2031671 h 2323145"/>
              <a:gd name="connsiteX214" fmla="*/ 2506437 w 11269336"/>
              <a:gd name="connsiteY214" fmla="*/ 2030918 h 2323145"/>
              <a:gd name="connsiteX215" fmla="*/ 2491752 w 11269336"/>
              <a:gd name="connsiteY215" fmla="*/ 2033906 h 2323145"/>
              <a:gd name="connsiteX216" fmla="*/ 2486338 w 11269336"/>
              <a:gd name="connsiteY216" fmla="*/ 2035862 h 2323145"/>
              <a:gd name="connsiteX217" fmla="*/ 2478186 w 11269336"/>
              <a:gd name="connsiteY217" fmla="*/ 2036953 h 2323145"/>
              <a:gd name="connsiteX218" fmla="*/ 2477950 w 11269336"/>
              <a:gd name="connsiteY218" fmla="*/ 2036715 h 2323145"/>
              <a:gd name="connsiteX219" fmla="*/ 2470381 w 11269336"/>
              <a:gd name="connsiteY219" fmla="*/ 2038256 h 2323145"/>
              <a:gd name="connsiteX220" fmla="*/ 2433781 w 11269336"/>
              <a:gd name="connsiteY220" fmla="*/ 2049140 h 2323145"/>
              <a:gd name="connsiteX221" fmla="*/ 2381172 w 11269336"/>
              <a:gd name="connsiteY221" fmla="*/ 2030645 h 2323145"/>
              <a:gd name="connsiteX222" fmla="*/ 2360198 w 11269336"/>
              <a:gd name="connsiteY222" fmla="*/ 2029059 h 2323145"/>
              <a:gd name="connsiteX223" fmla="*/ 2348815 w 11269336"/>
              <a:gd name="connsiteY223" fmla="*/ 2026798 h 2323145"/>
              <a:gd name="connsiteX224" fmla="*/ 2347988 w 11269336"/>
              <a:gd name="connsiteY224" fmla="*/ 2025745 h 2323145"/>
              <a:gd name="connsiteX225" fmla="*/ 2312920 w 11269336"/>
              <a:gd name="connsiteY225" fmla="*/ 2036311 h 2323145"/>
              <a:gd name="connsiteX226" fmla="*/ 2307986 w 11269336"/>
              <a:gd name="connsiteY226" fmla="*/ 2035583 h 2323145"/>
              <a:gd name="connsiteX227" fmla="*/ 2285481 w 11269336"/>
              <a:gd name="connsiteY227" fmla="*/ 2045197 h 2323145"/>
              <a:gd name="connsiteX228" fmla="*/ 2273666 w 11269336"/>
              <a:gd name="connsiteY228" fmla="*/ 2048710 h 2323145"/>
              <a:gd name="connsiteX229" fmla="*/ 2270719 w 11269336"/>
              <a:gd name="connsiteY229" fmla="*/ 2052702 h 2323145"/>
              <a:gd name="connsiteX230" fmla="*/ 2253080 w 11269336"/>
              <a:gd name="connsiteY230" fmla="*/ 2056363 h 2323145"/>
              <a:gd name="connsiteX231" fmla="*/ 2250906 w 11269336"/>
              <a:gd name="connsiteY231" fmla="*/ 2055654 h 2323145"/>
              <a:gd name="connsiteX232" fmla="*/ 2236905 w 11269336"/>
              <a:gd name="connsiteY232" fmla="*/ 2062882 h 2323145"/>
              <a:gd name="connsiteX233" fmla="*/ 2225830 w 11269336"/>
              <a:gd name="connsiteY233" fmla="*/ 2074027 h 2323145"/>
              <a:gd name="connsiteX234" fmla="*/ 2073776 w 11269336"/>
              <a:gd name="connsiteY234" fmla="*/ 2089244 h 2323145"/>
              <a:gd name="connsiteX235" fmla="*/ 1948256 w 11269336"/>
              <a:gd name="connsiteY235" fmla="*/ 2146616 h 2323145"/>
              <a:gd name="connsiteX236" fmla="*/ 1865582 w 11269336"/>
              <a:gd name="connsiteY236" fmla="*/ 2153738 h 2323145"/>
              <a:gd name="connsiteX237" fmla="*/ 1835210 w 11269336"/>
              <a:gd name="connsiteY237" fmla="*/ 2134244 h 2323145"/>
              <a:gd name="connsiteX238" fmla="*/ 1632661 w 11269336"/>
              <a:gd name="connsiteY238" fmla="*/ 2173882 h 2323145"/>
              <a:gd name="connsiteX239" fmla="*/ 1579590 w 11269336"/>
              <a:gd name="connsiteY239" fmla="*/ 2173680 h 2323145"/>
              <a:gd name="connsiteX240" fmla="*/ 1535601 w 11269336"/>
              <a:gd name="connsiteY240" fmla="*/ 2194590 h 2323145"/>
              <a:gd name="connsiteX241" fmla="*/ 1515594 w 11269336"/>
              <a:gd name="connsiteY241" fmla="*/ 2189622 h 2323145"/>
              <a:gd name="connsiteX242" fmla="*/ 1512113 w 11269336"/>
              <a:gd name="connsiteY242" fmla="*/ 2188534 h 2323145"/>
              <a:gd name="connsiteX243" fmla="*/ 1498838 w 11269336"/>
              <a:gd name="connsiteY243" fmla="*/ 2189213 h 2323145"/>
              <a:gd name="connsiteX244" fmla="*/ 1494279 w 11269336"/>
              <a:gd name="connsiteY244" fmla="*/ 2183112 h 2323145"/>
              <a:gd name="connsiteX245" fmla="*/ 1473714 w 11269336"/>
              <a:gd name="connsiteY245" fmla="*/ 2179625 h 2323145"/>
              <a:gd name="connsiteX246" fmla="*/ 1449503 w 11269336"/>
              <a:gd name="connsiteY246" fmla="*/ 2182633 h 2323145"/>
              <a:gd name="connsiteX247" fmla="*/ 1266687 w 11269336"/>
              <a:gd name="connsiteY247" fmla="*/ 2212688 h 2323145"/>
              <a:gd name="connsiteX248" fmla="*/ 1239614 w 11269336"/>
              <a:gd name="connsiteY248" fmla="*/ 2209727 h 2323145"/>
              <a:gd name="connsiteX249" fmla="*/ 1202436 w 11269336"/>
              <a:gd name="connsiteY249" fmla="*/ 2209817 h 2323145"/>
              <a:gd name="connsiteX250" fmla="*/ 1136097 w 11269336"/>
              <a:gd name="connsiteY250" fmla="*/ 2205112 h 2323145"/>
              <a:gd name="connsiteX251" fmla="*/ 988232 w 11269336"/>
              <a:gd name="connsiteY251" fmla="*/ 2235635 h 2323145"/>
              <a:gd name="connsiteX252" fmla="*/ 981959 w 11269336"/>
              <a:gd name="connsiteY252" fmla="*/ 2231607 h 2323145"/>
              <a:gd name="connsiteX253" fmla="*/ 938600 w 11269336"/>
              <a:gd name="connsiteY253" fmla="*/ 2238113 h 2323145"/>
              <a:gd name="connsiteX254" fmla="*/ 791788 w 11269336"/>
              <a:gd name="connsiteY254" fmla="*/ 2293224 h 2323145"/>
              <a:gd name="connsiteX255" fmla="*/ 706914 w 11269336"/>
              <a:gd name="connsiteY255" fmla="*/ 2305046 h 2323145"/>
              <a:gd name="connsiteX256" fmla="*/ 675971 w 11269336"/>
              <a:gd name="connsiteY256" fmla="*/ 2304030 h 2323145"/>
              <a:gd name="connsiteX257" fmla="*/ 624180 w 11269336"/>
              <a:gd name="connsiteY257" fmla="*/ 2302650 h 2323145"/>
              <a:gd name="connsiteX258" fmla="*/ 583453 w 11269336"/>
              <a:gd name="connsiteY258" fmla="*/ 2288788 h 2323145"/>
              <a:gd name="connsiteX259" fmla="*/ 540946 w 11269336"/>
              <a:gd name="connsiteY259" fmla="*/ 2292721 h 2323145"/>
              <a:gd name="connsiteX260" fmla="*/ 533680 w 11269336"/>
              <a:gd name="connsiteY260" fmla="*/ 2310233 h 2323145"/>
              <a:gd name="connsiteX261" fmla="*/ 487366 w 11269336"/>
              <a:gd name="connsiteY261" fmla="*/ 2309053 h 2323145"/>
              <a:gd name="connsiteX262" fmla="*/ 416820 w 11269336"/>
              <a:gd name="connsiteY262" fmla="*/ 2305443 h 2323145"/>
              <a:gd name="connsiteX263" fmla="*/ 376805 w 11269336"/>
              <a:gd name="connsiteY263" fmla="*/ 2307647 h 2323145"/>
              <a:gd name="connsiteX264" fmla="*/ 266777 w 11269336"/>
              <a:gd name="connsiteY264" fmla="*/ 2309012 h 2323145"/>
              <a:gd name="connsiteX265" fmla="*/ 156013 w 11269336"/>
              <a:gd name="connsiteY265" fmla="*/ 2306832 h 2323145"/>
              <a:gd name="connsiteX266" fmla="*/ 87258 w 11269336"/>
              <a:gd name="connsiteY266" fmla="*/ 2285511 h 2323145"/>
              <a:gd name="connsiteX267" fmla="*/ 23798 w 11269336"/>
              <a:gd name="connsiteY267" fmla="*/ 2281822 h 2323145"/>
              <a:gd name="connsiteX268" fmla="*/ 0 w 11269336"/>
              <a:gd name="connsiteY268" fmla="*/ 2285369 h 2323145"/>
              <a:gd name="connsiteX269" fmla="*/ 0 w 11269336"/>
              <a:gd name="connsiteY269"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197391 w 11269336"/>
              <a:gd name="connsiteY54" fmla="*/ 1107746 h 2323145"/>
              <a:gd name="connsiteX55" fmla="*/ 8081474 w 11269336"/>
              <a:gd name="connsiteY55" fmla="*/ 1130125 h 2323145"/>
              <a:gd name="connsiteX56" fmla="*/ 8053585 w 11269336"/>
              <a:gd name="connsiteY56" fmla="*/ 1129169 h 2323145"/>
              <a:gd name="connsiteX57" fmla="*/ 8038422 w 11269336"/>
              <a:gd name="connsiteY57" fmla="*/ 1119092 h 2323145"/>
              <a:gd name="connsiteX58" fmla="*/ 8029450 w 11269336"/>
              <a:gd name="connsiteY58" fmla="*/ 1125592 h 2323145"/>
              <a:gd name="connsiteX59" fmla="*/ 7959552 w 11269336"/>
              <a:gd name="connsiteY59" fmla="*/ 1140188 h 2323145"/>
              <a:gd name="connsiteX60" fmla="*/ 7914188 w 11269336"/>
              <a:gd name="connsiteY60" fmla="*/ 1150862 h 2323145"/>
              <a:gd name="connsiteX61" fmla="*/ 7914918 w 11269336"/>
              <a:gd name="connsiteY61" fmla="*/ 1168758 h 2323145"/>
              <a:gd name="connsiteX62" fmla="*/ 7875510 w 11269336"/>
              <a:gd name="connsiteY62" fmla="*/ 1183153 h 2323145"/>
              <a:gd name="connsiteX63" fmla="*/ 7829932 w 11269336"/>
              <a:gd name="connsiteY63" fmla="*/ 1180782 h 2323145"/>
              <a:gd name="connsiteX64" fmla="*/ 7779182 w 11269336"/>
              <a:gd name="connsiteY64" fmla="*/ 1192665 h 2323145"/>
              <a:gd name="connsiteX65" fmla="*/ 7748774 w 11269336"/>
              <a:gd name="connsiteY65" fmla="*/ 1199586 h 2323145"/>
              <a:gd name="connsiteX66" fmla="*/ 7671846 w 11269336"/>
              <a:gd name="connsiteY66" fmla="*/ 1231966 h 2323145"/>
              <a:gd name="connsiteX67" fmla="*/ 7554146 w 11269336"/>
              <a:gd name="connsiteY67" fmla="*/ 1319748 h 2323145"/>
              <a:gd name="connsiteX68" fmla="*/ 7515052 w 11269336"/>
              <a:gd name="connsiteY68" fmla="*/ 1336718 h 2323145"/>
              <a:gd name="connsiteX69" fmla="*/ 7507193 w 11269336"/>
              <a:gd name="connsiteY69" fmla="*/ 1334617 h 2323145"/>
              <a:gd name="connsiteX70" fmla="*/ 7461694 w 11269336"/>
              <a:gd name="connsiteY70" fmla="*/ 1375866 h 2323145"/>
              <a:gd name="connsiteX71" fmla="*/ 7377571 w 11269336"/>
              <a:gd name="connsiteY71" fmla="*/ 1400128 h 2323145"/>
              <a:gd name="connsiteX72" fmla="*/ 7311261 w 11269336"/>
              <a:gd name="connsiteY72" fmla="*/ 1412652 h 2323145"/>
              <a:gd name="connsiteX73" fmla="*/ 7275307 w 11269336"/>
              <a:gd name="connsiteY73" fmla="*/ 1422171 h 2323145"/>
              <a:gd name="connsiteX74" fmla="*/ 7247783 w 11269336"/>
              <a:gd name="connsiteY74" fmla="*/ 1426330 h 2323145"/>
              <a:gd name="connsiteX75" fmla="*/ 7185047 w 11269336"/>
              <a:gd name="connsiteY75" fmla="*/ 1451812 h 2323145"/>
              <a:gd name="connsiteX76" fmla="*/ 7084117 w 11269336"/>
              <a:gd name="connsiteY76" fmla="*/ 1500281 h 2323145"/>
              <a:gd name="connsiteX77" fmla="*/ 7062011 w 11269336"/>
              <a:gd name="connsiteY77" fmla="*/ 1509183 h 2323145"/>
              <a:gd name="connsiteX78" fmla="*/ 7040555 w 11269336"/>
              <a:gd name="connsiteY78" fmla="*/ 1511207 h 2323145"/>
              <a:gd name="connsiteX79" fmla="*/ 7033438 w 11269336"/>
              <a:gd name="connsiteY79" fmla="*/ 1506772 h 2323145"/>
              <a:gd name="connsiteX80" fmla="*/ 7020886 w 11269336"/>
              <a:gd name="connsiteY80" fmla="*/ 1510764 h 2323145"/>
              <a:gd name="connsiteX81" fmla="*/ 7017033 w 11269336"/>
              <a:gd name="connsiteY81" fmla="*/ 1510650 h 2323145"/>
              <a:gd name="connsiteX82" fmla="*/ 6995460 w 11269336"/>
              <a:gd name="connsiteY82" fmla="*/ 1511173 h 2323145"/>
              <a:gd name="connsiteX83" fmla="*/ 6962144 w 11269336"/>
              <a:gd name="connsiteY83" fmla="*/ 1541508 h 2323145"/>
              <a:gd name="connsiteX84" fmla="*/ 6910674 w 11269336"/>
              <a:gd name="connsiteY84" fmla="*/ 1554793 h 2323145"/>
              <a:gd name="connsiteX85" fmla="*/ 6732152 w 11269336"/>
              <a:gd name="connsiteY85" fmla="*/ 1642538 h 2323145"/>
              <a:gd name="connsiteX86" fmla="*/ 6694106 w 11269336"/>
              <a:gd name="connsiteY86" fmla="*/ 1632377 h 2323145"/>
              <a:gd name="connsiteX87" fmla="*/ 6617223 w 11269336"/>
              <a:gd name="connsiteY87" fmla="*/ 1659889 h 2323145"/>
              <a:gd name="connsiteX88" fmla="*/ 6521138 w 11269336"/>
              <a:gd name="connsiteY88" fmla="*/ 1744340 h 2323145"/>
              <a:gd name="connsiteX89" fmla="*/ 6380677 w 11269336"/>
              <a:gd name="connsiteY89" fmla="*/ 1796883 h 2323145"/>
              <a:gd name="connsiteX90" fmla="*/ 6374897 w 11269336"/>
              <a:gd name="connsiteY90" fmla="*/ 1809910 h 2323145"/>
              <a:gd name="connsiteX91" fmla="*/ 6364545 w 11269336"/>
              <a:gd name="connsiteY91" fmla="*/ 1820090 h 2323145"/>
              <a:gd name="connsiteX92" fmla="*/ 6362126 w 11269336"/>
              <a:gd name="connsiteY92" fmla="*/ 1819991 h 2323145"/>
              <a:gd name="connsiteX93" fmla="*/ 6346673 w 11269336"/>
              <a:gd name="connsiteY93" fmla="*/ 1827824 h 2323145"/>
              <a:gd name="connsiteX94" fmla="*/ 6345588 w 11269336"/>
              <a:gd name="connsiteY94" fmla="*/ 1832232 h 2323145"/>
              <a:gd name="connsiteX95" fmla="*/ 6335708 w 11269336"/>
              <a:gd name="connsiteY95" fmla="*/ 1838451 h 2323145"/>
              <a:gd name="connsiteX96" fmla="*/ 6318182 w 11269336"/>
              <a:gd name="connsiteY96" fmla="*/ 1852975 h 2323145"/>
              <a:gd name="connsiteX97" fmla="*/ 6313084 w 11269336"/>
              <a:gd name="connsiteY97" fmla="*/ 1853561 h 2323145"/>
              <a:gd name="connsiteX98" fmla="*/ 6283816 w 11269336"/>
              <a:gd name="connsiteY98" fmla="*/ 1872148 h 2323145"/>
              <a:gd name="connsiteX99" fmla="*/ 6282550 w 11269336"/>
              <a:gd name="connsiteY99" fmla="*/ 1871392 h 2323145"/>
              <a:gd name="connsiteX100" fmla="*/ 6270527 w 11269336"/>
              <a:gd name="connsiteY100" fmla="*/ 1872208 h 2323145"/>
              <a:gd name="connsiteX101" fmla="*/ 6249518 w 11269336"/>
              <a:gd name="connsiteY101" fmla="*/ 1876079 h 2323145"/>
              <a:gd name="connsiteX102" fmla="*/ 6190386 w 11269336"/>
              <a:gd name="connsiteY102" fmla="*/ 1872478 h 2323145"/>
              <a:gd name="connsiteX103" fmla="*/ 6159777 w 11269336"/>
              <a:gd name="connsiteY103" fmla="*/ 1891745 h 2323145"/>
              <a:gd name="connsiteX104" fmla="*/ 6153131 w 11269336"/>
              <a:gd name="connsiteY104" fmla="*/ 1895079 h 2323145"/>
              <a:gd name="connsiteX105" fmla="*/ 6152798 w 11269336"/>
              <a:gd name="connsiteY105" fmla="*/ 1894920 h 2323145"/>
              <a:gd name="connsiteX106" fmla="*/ 6145388 w 11269336"/>
              <a:gd name="connsiteY106" fmla="*/ 1897990 h 2323145"/>
              <a:gd name="connsiteX107" fmla="*/ 6141014 w 11269336"/>
              <a:gd name="connsiteY107" fmla="*/ 1901155 h 2323145"/>
              <a:gd name="connsiteX108" fmla="*/ 6128122 w 11269336"/>
              <a:gd name="connsiteY108" fmla="*/ 1907623 h 2323145"/>
              <a:gd name="connsiteX109" fmla="*/ 6122351 w 11269336"/>
              <a:gd name="connsiteY109" fmla="*/ 1908359 h 2323145"/>
              <a:gd name="connsiteX110" fmla="*/ 6064750 w 11269336"/>
              <a:gd name="connsiteY110" fmla="*/ 1896394 h 2323145"/>
              <a:gd name="connsiteX111" fmla="*/ 5964230 w 11269336"/>
              <a:gd name="connsiteY111" fmla="*/ 1910038 h 2323145"/>
              <a:gd name="connsiteX112" fmla="*/ 5865399 w 11269336"/>
              <a:gd name="connsiteY112" fmla="*/ 1926966 h 2323145"/>
              <a:gd name="connsiteX113" fmla="*/ 5829951 w 11269336"/>
              <a:gd name="connsiteY113" fmla="*/ 1934755 h 2323145"/>
              <a:gd name="connsiteX114" fmla="*/ 5765285 w 11269336"/>
              <a:gd name="connsiteY114" fmla="*/ 1941322 h 2323145"/>
              <a:gd name="connsiteX115" fmla="*/ 5734750 w 11269336"/>
              <a:gd name="connsiteY115" fmla="*/ 1939793 h 2323145"/>
              <a:gd name="connsiteX116" fmla="*/ 5733569 w 11269336"/>
              <a:gd name="connsiteY116" fmla="*/ 1940505 h 2323145"/>
              <a:gd name="connsiteX117" fmla="*/ 5730329 w 11269336"/>
              <a:gd name="connsiteY117" fmla="*/ 1937845 h 2323145"/>
              <a:gd name="connsiteX118" fmla="*/ 5724661 w 11269336"/>
              <a:gd name="connsiteY118" fmla="*/ 1937455 h 2323145"/>
              <a:gd name="connsiteX119" fmla="*/ 5710186 w 11269336"/>
              <a:gd name="connsiteY119" fmla="*/ 1941370 h 2323145"/>
              <a:gd name="connsiteX120" fmla="*/ 5704910 w 11269336"/>
              <a:gd name="connsiteY120" fmla="*/ 1943663 h 2323145"/>
              <a:gd name="connsiteX121" fmla="*/ 5696836 w 11269336"/>
              <a:gd name="connsiteY121" fmla="*/ 1945271 h 2323145"/>
              <a:gd name="connsiteX122" fmla="*/ 5696583 w 11269336"/>
              <a:gd name="connsiteY122" fmla="*/ 1945050 h 2323145"/>
              <a:gd name="connsiteX123" fmla="*/ 5689123 w 11269336"/>
              <a:gd name="connsiteY123" fmla="*/ 1947067 h 2323145"/>
              <a:gd name="connsiteX124" fmla="*/ 5653291 w 11269336"/>
              <a:gd name="connsiteY124" fmla="*/ 1960245 h 2323145"/>
              <a:gd name="connsiteX125" fmla="*/ 5599385 w 11269336"/>
              <a:gd name="connsiteY125" fmla="*/ 1945198 h 2323145"/>
              <a:gd name="connsiteX126" fmla="*/ 5578300 w 11269336"/>
              <a:gd name="connsiteY126" fmla="*/ 1944963 h 2323145"/>
              <a:gd name="connsiteX127" fmla="*/ 5566758 w 11269336"/>
              <a:gd name="connsiteY127" fmla="*/ 1943441 h 2323145"/>
              <a:gd name="connsiteX128" fmla="*/ 5565857 w 11269336"/>
              <a:gd name="connsiteY128" fmla="*/ 1942445 h 2323145"/>
              <a:gd name="connsiteX129" fmla="*/ 5531534 w 11269336"/>
              <a:gd name="connsiteY129" fmla="*/ 1955208 h 2323145"/>
              <a:gd name="connsiteX130" fmla="*/ 5526552 w 11269336"/>
              <a:gd name="connsiteY130" fmla="*/ 1954799 h 2323145"/>
              <a:gd name="connsiteX131" fmla="*/ 5504723 w 11269336"/>
              <a:gd name="connsiteY131" fmla="*/ 1965811 h 2323145"/>
              <a:gd name="connsiteX132" fmla="*/ 5493156 w 11269336"/>
              <a:gd name="connsiteY132" fmla="*/ 1970063 h 2323145"/>
              <a:gd name="connsiteX133" fmla="*/ 5490486 w 11269336"/>
              <a:gd name="connsiteY133" fmla="*/ 1974227 h 2323145"/>
              <a:gd name="connsiteX134" fmla="*/ 5473107 w 11269336"/>
              <a:gd name="connsiteY134" fmla="*/ 1979001 h 2323145"/>
              <a:gd name="connsiteX135" fmla="*/ 5470885 w 11269336"/>
              <a:gd name="connsiteY135" fmla="*/ 1978432 h 2323145"/>
              <a:gd name="connsiteX136" fmla="*/ 5457393 w 11269336"/>
              <a:gd name="connsiteY136" fmla="*/ 1986525 h 2323145"/>
              <a:gd name="connsiteX137" fmla="*/ 5447102 w 11269336"/>
              <a:gd name="connsiteY137" fmla="*/ 1998329 h 2323145"/>
              <a:gd name="connsiteX138" fmla="*/ 5159151 w 11269336"/>
              <a:gd name="connsiteY138" fmla="*/ 2029640 h 2323145"/>
              <a:gd name="connsiteX139" fmla="*/ 5041688 w 11269336"/>
              <a:gd name="connsiteY139" fmla="*/ 2022334 h 2323145"/>
              <a:gd name="connsiteX140" fmla="*/ 4860988 w 11269336"/>
              <a:gd name="connsiteY140" fmla="*/ 2135698 h 2323145"/>
              <a:gd name="connsiteX141" fmla="*/ 4807902 w 11269336"/>
              <a:gd name="connsiteY141" fmla="*/ 2138894 h 2323145"/>
              <a:gd name="connsiteX142" fmla="*/ 4765388 w 11269336"/>
              <a:gd name="connsiteY142" fmla="*/ 2162525 h 2323145"/>
              <a:gd name="connsiteX143" fmla="*/ 4745033 w 11269336"/>
              <a:gd name="connsiteY143" fmla="*/ 2158859 h 2323145"/>
              <a:gd name="connsiteX144" fmla="*/ 4741475 w 11269336"/>
              <a:gd name="connsiteY144" fmla="*/ 2157998 h 2323145"/>
              <a:gd name="connsiteX145" fmla="*/ 4728247 w 11269336"/>
              <a:gd name="connsiteY145" fmla="*/ 2159526 h 2323145"/>
              <a:gd name="connsiteX146" fmla="*/ 4723263 w 11269336"/>
              <a:gd name="connsiteY146" fmla="*/ 2153742 h 2323145"/>
              <a:gd name="connsiteX147" fmla="*/ 4702453 w 11269336"/>
              <a:gd name="connsiteY147" fmla="*/ 2151586 h 2323145"/>
              <a:gd name="connsiteX148" fmla="*/ 4678455 w 11269336"/>
              <a:gd name="connsiteY148" fmla="*/ 2156131 h 2323145"/>
              <a:gd name="connsiteX149" fmla="*/ 4593061 w 11269336"/>
              <a:gd name="connsiteY149" fmla="*/ 2171597 h 2323145"/>
              <a:gd name="connsiteX150" fmla="*/ 4579902 w 11269336"/>
              <a:gd name="connsiteY150" fmla="*/ 2177927 h 2323145"/>
              <a:gd name="connsiteX151" fmla="*/ 4533444 w 11269336"/>
              <a:gd name="connsiteY151" fmla="*/ 2181200 h 2323145"/>
              <a:gd name="connsiteX152" fmla="*/ 4492832 w 11269336"/>
              <a:gd name="connsiteY152" fmla="*/ 2188033 h 2323145"/>
              <a:gd name="connsiteX153" fmla="*/ 4467257 w 11269336"/>
              <a:gd name="connsiteY153" fmla="*/ 2196121 h 2323145"/>
              <a:gd name="connsiteX154" fmla="*/ 4459937 w 11269336"/>
              <a:gd name="connsiteY154" fmla="*/ 2195182 h 2323145"/>
              <a:gd name="connsiteX155" fmla="*/ 4433312 w 11269336"/>
              <a:gd name="connsiteY155" fmla="*/ 2199004 h 2323145"/>
              <a:gd name="connsiteX156" fmla="*/ 4420601 w 11269336"/>
              <a:gd name="connsiteY156" fmla="*/ 2205158 h 2323145"/>
              <a:gd name="connsiteX157" fmla="*/ 4405765 w 11269336"/>
              <a:gd name="connsiteY157" fmla="*/ 2199902 h 2323145"/>
              <a:gd name="connsiteX158" fmla="*/ 4401354 w 11269336"/>
              <a:gd name="connsiteY158" fmla="*/ 2194745 h 2323145"/>
              <a:gd name="connsiteX159" fmla="*/ 4383151 w 11269336"/>
              <a:gd name="connsiteY159" fmla="*/ 2201140 h 2323145"/>
              <a:gd name="connsiteX160" fmla="*/ 4366646 w 11269336"/>
              <a:gd name="connsiteY160" fmla="*/ 2198564 h 2323145"/>
              <a:gd name="connsiteX161" fmla="*/ 4354009 w 11269336"/>
              <a:gd name="connsiteY161" fmla="*/ 2204984 h 2323145"/>
              <a:gd name="connsiteX162" fmla="*/ 4348284 w 11269336"/>
              <a:gd name="connsiteY162" fmla="*/ 2205270 h 2323145"/>
              <a:gd name="connsiteX163" fmla="*/ 4333906 w 11269336"/>
              <a:gd name="connsiteY163" fmla="*/ 2205251 h 2323145"/>
              <a:gd name="connsiteX164" fmla="*/ 4308819 w 11269336"/>
              <a:gd name="connsiteY164" fmla="*/ 2203822 h 2323145"/>
              <a:gd name="connsiteX165" fmla="*/ 4301210 w 11269336"/>
              <a:gd name="connsiteY165" fmla="*/ 2204456 h 2323145"/>
              <a:gd name="connsiteX166" fmla="*/ 4283095 w 11269336"/>
              <a:gd name="connsiteY166" fmla="*/ 2198177 h 2323145"/>
              <a:gd name="connsiteX167" fmla="*/ 4250119 w 11269336"/>
              <a:gd name="connsiteY167" fmla="*/ 2196342 h 2323145"/>
              <a:gd name="connsiteX168" fmla="*/ 4189203 w 11269336"/>
              <a:gd name="connsiteY168" fmla="*/ 2178994 h 2323145"/>
              <a:gd name="connsiteX169" fmla="*/ 4154035 w 11269336"/>
              <a:gd name="connsiteY169" fmla="*/ 2171950 h 2323145"/>
              <a:gd name="connsiteX170" fmla="*/ 4129569 w 11269336"/>
              <a:gd name="connsiteY170" fmla="*/ 2163850 h 2323145"/>
              <a:gd name="connsiteX171" fmla="*/ 4061250 w 11269336"/>
              <a:gd name="connsiteY171" fmla="*/ 2159236 h 2323145"/>
              <a:gd name="connsiteX172" fmla="*/ 3945480 w 11269336"/>
              <a:gd name="connsiteY172" fmla="*/ 2158279 h 2323145"/>
              <a:gd name="connsiteX173" fmla="*/ 3921468 w 11269336"/>
              <a:gd name="connsiteY173" fmla="*/ 2156588 h 2323145"/>
              <a:gd name="connsiteX174" fmla="*/ 3903348 w 11269336"/>
              <a:gd name="connsiteY174" fmla="*/ 2149220 h 2323145"/>
              <a:gd name="connsiteX175" fmla="*/ 3901342 w 11269336"/>
              <a:gd name="connsiteY175" fmla="*/ 2142355 h 2323145"/>
              <a:gd name="connsiteX176" fmla="*/ 3888539 w 11269336"/>
              <a:gd name="connsiteY176" fmla="*/ 2140476 h 2323145"/>
              <a:gd name="connsiteX177" fmla="*/ 3885662 w 11269336"/>
              <a:gd name="connsiteY177" fmla="*/ 2138740 h 2323145"/>
              <a:gd name="connsiteX178" fmla="*/ 3868627 w 11269336"/>
              <a:gd name="connsiteY178" fmla="*/ 2130023 h 2323145"/>
              <a:gd name="connsiteX179" fmla="*/ 3819177 w 11269336"/>
              <a:gd name="connsiteY179" fmla="*/ 2142111 h 2323145"/>
              <a:gd name="connsiteX180" fmla="*/ 3769100 w 11269336"/>
              <a:gd name="connsiteY180" fmla="*/ 2131731 h 2323145"/>
              <a:gd name="connsiteX181" fmla="*/ 3562752 w 11269336"/>
              <a:gd name="connsiteY181" fmla="*/ 2131785 h 2323145"/>
              <a:gd name="connsiteX182" fmla="*/ 3541402 w 11269336"/>
              <a:gd name="connsiteY182" fmla="*/ 2106821 h 2323145"/>
              <a:gd name="connsiteX183" fmla="*/ 3365341 w 11269336"/>
              <a:gd name="connsiteY183" fmla="*/ 2077638 h 2323145"/>
              <a:gd name="connsiteX184" fmla="*/ 3170922 w 11269336"/>
              <a:gd name="connsiteY184" fmla="*/ 2115957 h 2323145"/>
              <a:gd name="connsiteX185" fmla="*/ 3156256 w 11269336"/>
              <a:gd name="connsiteY185" fmla="*/ 2124773 h 2323145"/>
              <a:gd name="connsiteX186" fmla="*/ 3140298 w 11269336"/>
              <a:gd name="connsiteY186" fmla="*/ 2129182 h 2323145"/>
              <a:gd name="connsiteX187" fmla="*/ 3138514 w 11269336"/>
              <a:gd name="connsiteY187" fmla="*/ 2128069 h 2323145"/>
              <a:gd name="connsiteX188" fmla="*/ 3120467 w 11269336"/>
              <a:gd name="connsiteY188" fmla="*/ 2128281 h 2323145"/>
              <a:gd name="connsiteX189" fmla="*/ 3116175 w 11269336"/>
              <a:gd name="connsiteY189" fmla="*/ 2131633 h 2323145"/>
              <a:gd name="connsiteX190" fmla="*/ 3103685 w 11269336"/>
              <a:gd name="connsiteY190" fmla="*/ 2132814 h 2323145"/>
              <a:gd name="connsiteX191" fmla="*/ 3078794 w 11269336"/>
              <a:gd name="connsiteY191" fmla="*/ 2137935 h 2323145"/>
              <a:gd name="connsiteX192" fmla="*/ 3074407 w 11269336"/>
              <a:gd name="connsiteY192" fmla="*/ 2136274 h 2323145"/>
              <a:gd name="connsiteX193" fmla="*/ 3037285 w 11269336"/>
              <a:gd name="connsiteY193" fmla="*/ 2139919 h 2323145"/>
              <a:gd name="connsiteX194" fmla="*/ 3036901 w 11269336"/>
              <a:gd name="connsiteY194" fmla="*/ 2138726 h 2323145"/>
              <a:gd name="connsiteX195" fmla="*/ 3026996 w 11269336"/>
              <a:gd name="connsiteY195" fmla="*/ 2134322 h 2323145"/>
              <a:gd name="connsiteX196" fmla="*/ 3007772 w 11269336"/>
              <a:gd name="connsiteY196" fmla="*/ 2128742 h 2323145"/>
              <a:gd name="connsiteX197" fmla="*/ 2965030 w 11269336"/>
              <a:gd name="connsiteY197" fmla="*/ 2100494 h 2323145"/>
              <a:gd name="connsiteX198" fmla="*/ 2926342 w 11269336"/>
              <a:gd name="connsiteY198" fmla="*/ 2104155 h 2323145"/>
              <a:gd name="connsiteX199" fmla="*/ 2918608 w 11269336"/>
              <a:gd name="connsiteY199" fmla="*/ 2104215 h 2323145"/>
              <a:gd name="connsiteX200" fmla="*/ 2918475 w 11269336"/>
              <a:gd name="connsiteY200" fmla="*/ 2103937 h 2323145"/>
              <a:gd name="connsiteX201" fmla="*/ 2910360 w 11269336"/>
              <a:gd name="connsiteY201" fmla="*/ 2103444 h 2323145"/>
              <a:gd name="connsiteX202" fmla="*/ 2904507 w 11269336"/>
              <a:gd name="connsiteY202" fmla="*/ 2104326 h 2323145"/>
              <a:gd name="connsiteX203" fmla="*/ 2889503 w 11269336"/>
              <a:gd name="connsiteY203" fmla="*/ 2104443 h 2323145"/>
              <a:gd name="connsiteX204" fmla="*/ 2884480 w 11269336"/>
              <a:gd name="connsiteY204" fmla="*/ 2102626 h 2323145"/>
              <a:gd name="connsiteX205" fmla="*/ 2882689 w 11269336"/>
              <a:gd name="connsiteY205" fmla="*/ 2099228 h 2323145"/>
              <a:gd name="connsiteX206" fmla="*/ 2881291 w 11269336"/>
              <a:gd name="connsiteY206" fmla="*/ 2099618 h 2323145"/>
              <a:gd name="connsiteX207" fmla="*/ 2853979 w 11269336"/>
              <a:gd name="connsiteY207" fmla="*/ 2090388 h 2323145"/>
              <a:gd name="connsiteX208" fmla="*/ 2791790 w 11269336"/>
              <a:gd name="connsiteY208" fmla="*/ 2080332 h 2323145"/>
              <a:gd name="connsiteX209" fmla="*/ 2755844 w 11269336"/>
              <a:gd name="connsiteY209" fmla="*/ 2078874 h 2323145"/>
              <a:gd name="connsiteX210" fmla="*/ 2657742 w 11269336"/>
              <a:gd name="connsiteY210" fmla="*/ 2070179 h 2323145"/>
              <a:gd name="connsiteX211" fmla="*/ 2559549 w 11269336"/>
              <a:gd name="connsiteY211" fmla="*/ 2057873 h 2323145"/>
              <a:gd name="connsiteX212" fmla="*/ 2512054 w 11269336"/>
              <a:gd name="connsiteY212" fmla="*/ 2031671 h 2323145"/>
              <a:gd name="connsiteX213" fmla="*/ 2506437 w 11269336"/>
              <a:gd name="connsiteY213" fmla="*/ 2030918 h 2323145"/>
              <a:gd name="connsiteX214" fmla="*/ 2491752 w 11269336"/>
              <a:gd name="connsiteY214" fmla="*/ 2033906 h 2323145"/>
              <a:gd name="connsiteX215" fmla="*/ 2486338 w 11269336"/>
              <a:gd name="connsiteY215" fmla="*/ 2035862 h 2323145"/>
              <a:gd name="connsiteX216" fmla="*/ 2478186 w 11269336"/>
              <a:gd name="connsiteY216" fmla="*/ 2036953 h 2323145"/>
              <a:gd name="connsiteX217" fmla="*/ 2477950 w 11269336"/>
              <a:gd name="connsiteY217" fmla="*/ 2036715 h 2323145"/>
              <a:gd name="connsiteX218" fmla="*/ 2470381 w 11269336"/>
              <a:gd name="connsiteY218" fmla="*/ 2038256 h 2323145"/>
              <a:gd name="connsiteX219" fmla="*/ 2433781 w 11269336"/>
              <a:gd name="connsiteY219" fmla="*/ 2049140 h 2323145"/>
              <a:gd name="connsiteX220" fmla="*/ 2381172 w 11269336"/>
              <a:gd name="connsiteY220" fmla="*/ 2030645 h 2323145"/>
              <a:gd name="connsiteX221" fmla="*/ 2360198 w 11269336"/>
              <a:gd name="connsiteY221" fmla="*/ 2029059 h 2323145"/>
              <a:gd name="connsiteX222" fmla="*/ 2348815 w 11269336"/>
              <a:gd name="connsiteY222" fmla="*/ 2026798 h 2323145"/>
              <a:gd name="connsiteX223" fmla="*/ 2347988 w 11269336"/>
              <a:gd name="connsiteY223" fmla="*/ 2025745 h 2323145"/>
              <a:gd name="connsiteX224" fmla="*/ 2312920 w 11269336"/>
              <a:gd name="connsiteY224" fmla="*/ 2036311 h 2323145"/>
              <a:gd name="connsiteX225" fmla="*/ 2307986 w 11269336"/>
              <a:gd name="connsiteY225" fmla="*/ 2035583 h 2323145"/>
              <a:gd name="connsiteX226" fmla="*/ 2285481 w 11269336"/>
              <a:gd name="connsiteY226" fmla="*/ 2045197 h 2323145"/>
              <a:gd name="connsiteX227" fmla="*/ 2273666 w 11269336"/>
              <a:gd name="connsiteY227" fmla="*/ 2048710 h 2323145"/>
              <a:gd name="connsiteX228" fmla="*/ 2270719 w 11269336"/>
              <a:gd name="connsiteY228" fmla="*/ 2052702 h 2323145"/>
              <a:gd name="connsiteX229" fmla="*/ 2253080 w 11269336"/>
              <a:gd name="connsiteY229" fmla="*/ 2056363 h 2323145"/>
              <a:gd name="connsiteX230" fmla="*/ 2250906 w 11269336"/>
              <a:gd name="connsiteY230" fmla="*/ 2055654 h 2323145"/>
              <a:gd name="connsiteX231" fmla="*/ 2236905 w 11269336"/>
              <a:gd name="connsiteY231" fmla="*/ 2062882 h 2323145"/>
              <a:gd name="connsiteX232" fmla="*/ 2225830 w 11269336"/>
              <a:gd name="connsiteY232" fmla="*/ 2074027 h 2323145"/>
              <a:gd name="connsiteX233" fmla="*/ 2073776 w 11269336"/>
              <a:gd name="connsiteY233" fmla="*/ 2089244 h 2323145"/>
              <a:gd name="connsiteX234" fmla="*/ 1948256 w 11269336"/>
              <a:gd name="connsiteY234" fmla="*/ 2146616 h 2323145"/>
              <a:gd name="connsiteX235" fmla="*/ 1865582 w 11269336"/>
              <a:gd name="connsiteY235" fmla="*/ 2153738 h 2323145"/>
              <a:gd name="connsiteX236" fmla="*/ 1835210 w 11269336"/>
              <a:gd name="connsiteY236" fmla="*/ 2134244 h 2323145"/>
              <a:gd name="connsiteX237" fmla="*/ 1632661 w 11269336"/>
              <a:gd name="connsiteY237" fmla="*/ 2173882 h 2323145"/>
              <a:gd name="connsiteX238" fmla="*/ 1579590 w 11269336"/>
              <a:gd name="connsiteY238" fmla="*/ 2173680 h 2323145"/>
              <a:gd name="connsiteX239" fmla="*/ 1535601 w 11269336"/>
              <a:gd name="connsiteY239" fmla="*/ 2194590 h 2323145"/>
              <a:gd name="connsiteX240" fmla="*/ 1515594 w 11269336"/>
              <a:gd name="connsiteY240" fmla="*/ 2189622 h 2323145"/>
              <a:gd name="connsiteX241" fmla="*/ 1512113 w 11269336"/>
              <a:gd name="connsiteY241" fmla="*/ 2188534 h 2323145"/>
              <a:gd name="connsiteX242" fmla="*/ 1498838 w 11269336"/>
              <a:gd name="connsiteY242" fmla="*/ 2189213 h 2323145"/>
              <a:gd name="connsiteX243" fmla="*/ 1494279 w 11269336"/>
              <a:gd name="connsiteY243" fmla="*/ 2183112 h 2323145"/>
              <a:gd name="connsiteX244" fmla="*/ 1473714 w 11269336"/>
              <a:gd name="connsiteY244" fmla="*/ 2179625 h 2323145"/>
              <a:gd name="connsiteX245" fmla="*/ 1449503 w 11269336"/>
              <a:gd name="connsiteY245" fmla="*/ 2182633 h 2323145"/>
              <a:gd name="connsiteX246" fmla="*/ 1266687 w 11269336"/>
              <a:gd name="connsiteY246" fmla="*/ 2212688 h 2323145"/>
              <a:gd name="connsiteX247" fmla="*/ 1239614 w 11269336"/>
              <a:gd name="connsiteY247" fmla="*/ 2209727 h 2323145"/>
              <a:gd name="connsiteX248" fmla="*/ 1202436 w 11269336"/>
              <a:gd name="connsiteY248" fmla="*/ 2209817 h 2323145"/>
              <a:gd name="connsiteX249" fmla="*/ 1136097 w 11269336"/>
              <a:gd name="connsiteY249" fmla="*/ 2205112 h 2323145"/>
              <a:gd name="connsiteX250" fmla="*/ 988232 w 11269336"/>
              <a:gd name="connsiteY250" fmla="*/ 2235635 h 2323145"/>
              <a:gd name="connsiteX251" fmla="*/ 981959 w 11269336"/>
              <a:gd name="connsiteY251" fmla="*/ 2231607 h 2323145"/>
              <a:gd name="connsiteX252" fmla="*/ 938600 w 11269336"/>
              <a:gd name="connsiteY252" fmla="*/ 2238113 h 2323145"/>
              <a:gd name="connsiteX253" fmla="*/ 791788 w 11269336"/>
              <a:gd name="connsiteY253" fmla="*/ 2293224 h 2323145"/>
              <a:gd name="connsiteX254" fmla="*/ 706914 w 11269336"/>
              <a:gd name="connsiteY254" fmla="*/ 2305046 h 2323145"/>
              <a:gd name="connsiteX255" fmla="*/ 675971 w 11269336"/>
              <a:gd name="connsiteY255" fmla="*/ 2304030 h 2323145"/>
              <a:gd name="connsiteX256" fmla="*/ 624180 w 11269336"/>
              <a:gd name="connsiteY256" fmla="*/ 2302650 h 2323145"/>
              <a:gd name="connsiteX257" fmla="*/ 583453 w 11269336"/>
              <a:gd name="connsiteY257" fmla="*/ 2288788 h 2323145"/>
              <a:gd name="connsiteX258" fmla="*/ 540946 w 11269336"/>
              <a:gd name="connsiteY258" fmla="*/ 2292721 h 2323145"/>
              <a:gd name="connsiteX259" fmla="*/ 533680 w 11269336"/>
              <a:gd name="connsiteY259" fmla="*/ 2310233 h 2323145"/>
              <a:gd name="connsiteX260" fmla="*/ 487366 w 11269336"/>
              <a:gd name="connsiteY260" fmla="*/ 2309053 h 2323145"/>
              <a:gd name="connsiteX261" fmla="*/ 416820 w 11269336"/>
              <a:gd name="connsiteY261" fmla="*/ 2305443 h 2323145"/>
              <a:gd name="connsiteX262" fmla="*/ 376805 w 11269336"/>
              <a:gd name="connsiteY262" fmla="*/ 2307647 h 2323145"/>
              <a:gd name="connsiteX263" fmla="*/ 266777 w 11269336"/>
              <a:gd name="connsiteY263" fmla="*/ 2309012 h 2323145"/>
              <a:gd name="connsiteX264" fmla="*/ 156013 w 11269336"/>
              <a:gd name="connsiteY264" fmla="*/ 2306832 h 2323145"/>
              <a:gd name="connsiteX265" fmla="*/ 87258 w 11269336"/>
              <a:gd name="connsiteY265" fmla="*/ 2285511 h 2323145"/>
              <a:gd name="connsiteX266" fmla="*/ 23798 w 11269336"/>
              <a:gd name="connsiteY266" fmla="*/ 2281822 h 2323145"/>
              <a:gd name="connsiteX267" fmla="*/ 0 w 11269336"/>
              <a:gd name="connsiteY267" fmla="*/ 2285369 h 2323145"/>
              <a:gd name="connsiteX268" fmla="*/ 0 w 11269336"/>
              <a:gd name="connsiteY268"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795998 w 11269336"/>
              <a:gd name="connsiteY32" fmla="*/ 863337 h 2323145"/>
              <a:gd name="connsiteX33" fmla="*/ 8776970 w 11269336"/>
              <a:gd name="connsiteY33" fmla="*/ 885177 h 2323145"/>
              <a:gd name="connsiteX34" fmla="*/ 8755719 w 11269336"/>
              <a:gd name="connsiteY34" fmla="*/ 889754 h 2323145"/>
              <a:gd name="connsiteX35" fmla="*/ 8743257 w 11269336"/>
              <a:gd name="connsiteY35" fmla="*/ 904723 h 2323145"/>
              <a:gd name="connsiteX36" fmla="*/ 8721366 w 11269336"/>
              <a:gd name="connsiteY36" fmla="*/ 904711 h 2323145"/>
              <a:gd name="connsiteX37" fmla="*/ 8678353 w 11269336"/>
              <a:gd name="connsiteY37" fmla="*/ 926318 h 2323145"/>
              <a:gd name="connsiteX38" fmla="*/ 8636849 w 11269336"/>
              <a:gd name="connsiteY38" fmla="*/ 937900 h 2323145"/>
              <a:gd name="connsiteX39" fmla="*/ 8620213 w 11269336"/>
              <a:gd name="connsiteY39" fmla="*/ 943068 h 2323145"/>
              <a:gd name="connsiteX40" fmla="*/ 8612581 w 11269336"/>
              <a:gd name="connsiteY40" fmla="*/ 952695 h 2323145"/>
              <a:gd name="connsiteX41" fmla="*/ 8589038 w 11269336"/>
              <a:gd name="connsiteY41" fmla="*/ 963892 h 2323145"/>
              <a:gd name="connsiteX42" fmla="*/ 8579950 w 11269336"/>
              <a:gd name="connsiteY42" fmla="*/ 960899 h 2323145"/>
              <a:gd name="connsiteX43" fmla="*/ 8579319 w 11269336"/>
              <a:gd name="connsiteY43" fmla="*/ 965630 h 2323145"/>
              <a:gd name="connsiteX44" fmla="*/ 8547429 w 11269336"/>
              <a:gd name="connsiteY44" fmla="*/ 984506 h 2323145"/>
              <a:gd name="connsiteX45" fmla="*/ 8478704 w 11269336"/>
              <a:gd name="connsiteY45" fmla="*/ 1025490 h 2323145"/>
              <a:gd name="connsiteX46" fmla="*/ 8461421 w 11269336"/>
              <a:gd name="connsiteY46" fmla="*/ 1035512 h 2323145"/>
              <a:gd name="connsiteX47" fmla="*/ 8445003 w 11269336"/>
              <a:gd name="connsiteY47" fmla="*/ 1036851 h 2323145"/>
              <a:gd name="connsiteX48" fmla="*/ 8357350 w 11269336"/>
              <a:gd name="connsiteY48" fmla="*/ 1060213 h 2323145"/>
              <a:gd name="connsiteX49" fmla="*/ 8335565 w 11269336"/>
              <a:gd name="connsiteY49" fmla="*/ 1061151 h 2323145"/>
              <a:gd name="connsiteX50" fmla="*/ 8325267 w 11269336"/>
              <a:gd name="connsiteY50" fmla="*/ 1055919 h 2323145"/>
              <a:gd name="connsiteX51" fmla="*/ 8293586 w 11269336"/>
              <a:gd name="connsiteY51" fmla="*/ 1076144 h 2323145"/>
              <a:gd name="connsiteX52" fmla="*/ 8242405 w 11269336"/>
              <a:gd name="connsiteY52" fmla="*/ 1095960 h 2323145"/>
              <a:gd name="connsiteX53" fmla="*/ 8197391 w 11269336"/>
              <a:gd name="connsiteY53" fmla="*/ 1107746 h 2323145"/>
              <a:gd name="connsiteX54" fmla="*/ 8081474 w 11269336"/>
              <a:gd name="connsiteY54" fmla="*/ 1130125 h 2323145"/>
              <a:gd name="connsiteX55" fmla="*/ 8053585 w 11269336"/>
              <a:gd name="connsiteY55" fmla="*/ 1129169 h 2323145"/>
              <a:gd name="connsiteX56" fmla="*/ 8038422 w 11269336"/>
              <a:gd name="connsiteY56" fmla="*/ 1119092 h 2323145"/>
              <a:gd name="connsiteX57" fmla="*/ 8029450 w 11269336"/>
              <a:gd name="connsiteY57" fmla="*/ 1125592 h 2323145"/>
              <a:gd name="connsiteX58" fmla="*/ 7959552 w 11269336"/>
              <a:gd name="connsiteY58" fmla="*/ 1140188 h 2323145"/>
              <a:gd name="connsiteX59" fmla="*/ 7914188 w 11269336"/>
              <a:gd name="connsiteY59" fmla="*/ 1150862 h 2323145"/>
              <a:gd name="connsiteX60" fmla="*/ 7914918 w 11269336"/>
              <a:gd name="connsiteY60" fmla="*/ 1168758 h 2323145"/>
              <a:gd name="connsiteX61" fmla="*/ 7875510 w 11269336"/>
              <a:gd name="connsiteY61" fmla="*/ 1183153 h 2323145"/>
              <a:gd name="connsiteX62" fmla="*/ 7829932 w 11269336"/>
              <a:gd name="connsiteY62" fmla="*/ 1180782 h 2323145"/>
              <a:gd name="connsiteX63" fmla="*/ 7779182 w 11269336"/>
              <a:gd name="connsiteY63" fmla="*/ 1192665 h 2323145"/>
              <a:gd name="connsiteX64" fmla="*/ 7748774 w 11269336"/>
              <a:gd name="connsiteY64" fmla="*/ 1199586 h 2323145"/>
              <a:gd name="connsiteX65" fmla="*/ 7671846 w 11269336"/>
              <a:gd name="connsiteY65" fmla="*/ 1231966 h 2323145"/>
              <a:gd name="connsiteX66" fmla="*/ 7554146 w 11269336"/>
              <a:gd name="connsiteY66" fmla="*/ 1319748 h 2323145"/>
              <a:gd name="connsiteX67" fmla="*/ 7515052 w 11269336"/>
              <a:gd name="connsiteY67" fmla="*/ 1336718 h 2323145"/>
              <a:gd name="connsiteX68" fmla="*/ 7507193 w 11269336"/>
              <a:gd name="connsiteY68" fmla="*/ 1334617 h 2323145"/>
              <a:gd name="connsiteX69" fmla="*/ 7461694 w 11269336"/>
              <a:gd name="connsiteY69" fmla="*/ 1375866 h 2323145"/>
              <a:gd name="connsiteX70" fmla="*/ 7377571 w 11269336"/>
              <a:gd name="connsiteY70" fmla="*/ 1400128 h 2323145"/>
              <a:gd name="connsiteX71" fmla="*/ 7311261 w 11269336"/>
              <a:gd name="connsiteY71" fmla="*/ 1412652 h 2323145"/>
              <a:gd name="connsiteX72" fmla="*/ 7275307 w 11269336"/>
              <a:gd name="connsiteY72" fmla="*/ 1422171 h 2323145"/>
              <a:gd name="connsiteX73" fmla="*/ 7247783 w 11269336"/>
              <a:gd name="connsiteY73" fmla="*/ 1426330 h 2323145"/>
              <a:gd name="connsiteX74" fmla="*/ 7185047 w 11269336"/>
              <a:gd name="connsiteY74" fmla="*/ 1451812 h 2323145"/>
              <a:gd name="connsiteX75" fmla="*/ 7084117 w 11269336"/>
              <a:gd name="connsiteY75" fmla="*/ 1500281 h 2323145"/>
              <a:gd name="connsiteX76" fmla="*/ 7062011 w 11269336"/>
              <a:gd name="connsiteY76" fmla="*/ 1509183 h 2323145"/>
              <a:gd name="connsiteX77" fmla="*/ 7040555 w 11269336"/>
              <a:gd name="connsiteY77" fmla="*/ 1511207 h 2323145"/>
              <a:gd name="connsiteX78" fmla="*/ 7033438 w 11269336"/>
              <a:gd name="connsiteY78" fmla="*/ 1506772 h 2323145"/>
              <a:gd name="connsiteX79" fmla="*/ 7020886 w 11269336"/>
              <a:gd name="connsiteY79" fmla="*/ 1510764 h 2323145"/>
              <a:gd name="connsiteX80" fmla="*/ 7017033 w 11269336"/>
              <a:gd name="connsiteY80" fmla="*/ 1510650 h 2323145"/>
              <a:gd name="connsiteX81" fmla="*/ 6995460 w 11269336"/>
              <a:gd name="connsiteY81" fmla="*/ 1511173 h 2323145"/>
              <a:gd name="connsiteX82" fmla="*/ 6962144 w 11269336"/>
              <a:gd name="connsiteY82" fmla="*/ 1541508 h 2323145"/>
              <a:gd name="connsiteX83" fmla="*/ 6910674 w 11269336"/>
              <a:gd name="connsiteY83" fmla="*/ 1554793 h 2323145"/>
              <a:gd name="connsiteX84" fmla="*/ 6732152 w 11269336"/>
              <a:gd name="connsiteY84" fmla="*/ 1642538 h 2323145"/>
              <a:gd name="connsiteX85" fmla="*/ 6694106 w 11269336"/>
              <a:gd name="connsiteY85" fmla="*/ 1632377 h 2323145"/>
              <a:gd name="connsiteX86" fmla="*/ 6617223 w 11269336"/>
              <a:gd name="connsiteY86" fmla="*/ 1659889 h 2323145"/>
              <a:gd name="connsiteX87" fmla="*/ 6521138 w 11269336"/>
              <a:gd name="connsiteY87" fmla="*/ 1744340 h 2323145"/>
              <a:gd name="connsiteX88" fmla="*/ 6380677 w 11269336"/>
              <a:gd name="connsiteY88" fmla="*/ 1796883 h 2323145"/>
              <a:gd name="connsiteX89" fmla="*/ 6374897 w 11269336"/>
              <a:gd name="connsiteY89" fmla="*/ 1809910 h 2323145"/>
              <a:gd name="connsiteX90" fmla="*/ 6364545 w 11269336"/>
              <a:gd name="connsiteY90" fmla="*/ 1820090 h 2323145"/>
              <a:gd name="connsiteX91" fmla="*/ 6362126 w 11269336"/>
              <a:gd name="connsiteY91" fmla="*/ 1819991 h 2323145"/>
              <a:gd name="connsiteX92" fmla="*/ 6346673 w 11269336"/>
              <a:gd name="connsiteY92" fmla="*/ 1827824 h 2323145"/>
              <a:gd name="connsiteX93" fmla="*/ 6345588 w 11269336"/>
              <a:gd name="connsiteY93" fmla="*/ 1832232 h 2323145"/>
              <a:gd name="connsiteX94" fmla="*/ 6335708 w 11269336"/>
              <a:gd name="connsiteY94" fmla="*/ 1838451 h 2323145"/>
              <a:gd name="connsiteX95" fmla="*/ 6318182 w 11269336"/>
              <a:gd name="connsiteY95" fmla="*/ 1852975 h 2323145"/>
              <a:gd name="connsiteX96" fmla="*/ 6313084 w 11269336"/>
              <a:gd name="connsiteY96" fmla="*/ 1853561 h 2323145"/>
              <a:gd name="connsiteX97" fmla="*/ 6283816 w 11269336"/>
              <a:gd name="connsiteY97" fmla="*/ 1872148 h 2323145"/>
              <a:gd name="connsiteX98" fmla="*/ 6282550 w 11269336"/>
              <a:gd name="connsiteY98" fmla="*/ 1871392 h 2323145"/>
              <a:gd name="connsiteX99" fmla="*/ 6270527 w 11269336"/>
              <a:gd name="connsiteY99" fmla="*/ 1872208 h 2323145"/>
              <a:gd name="connsiteX100" fmla="*/ 6249518 w 11269336"/>
              <a:gd name="connsiteY100" fmla="*/ 1876079 h 2323145"/>
              <a:gd name="connsiteX101" fmla="*/ 6190386 w 11269336"/>
              <a:gd name="connsiteY101" fmla="*/ 1872478 h 2323145"/>
              <a:gd name="connsiteX102" fmla="*/ 6159777 w 11269336"/>
              <a:gd name="connsiteY102" fmla="*/ 1891745 h 2323145"/>
              <a:gd name="connsiteX103" fmla="*/ 6153131 w 11269336"/>
              <a:gd name="connsiteY103" fmla="*/ 1895079 h 2323145"/>
              <a:gd name="connsiteX104" fmla="*/ 6152798 w 11269336"/>
              <a:gd name="connsiteY104" fmla="*/ 1894920 h 2323145"/>
              <a:gd name="connsiteX105" fmla="*/ 6145388 w 11269336"/>
              <a:gd name="connsiteY105" fmla="*/ 1897990 h 2323145"/>
              <a:gd name="connsiteX106" fmla="*/ 6141014 w 11269336"/>
              <a:gd name="connsiteY106" fmla="*/ 1901155 h 2323145"/>
              <a:gd name="connsiteX107" fmla="*/ 6128122 w 11269336"/>
              <a:gd name="connsiteY107" fmla="*/ 1907623 h 2323145"/>
              <a:gd name="connsiteX108" fmla="*/ 6122351 w 11269336"/>
              <a:gd name="connsiteY108" fmla="*/ 1908359 h 2323145"/>
              <a:gd name="connsiteX109" fmla="*/ 6064750 w 11269336"/>
              <a:gd name="connsiteY109" fmla="*/ 1896394 h 2323145"/>
              <a:gd name="connsiteX110" fmla="*/ 5964230 w 11269336"/>
              <a:gd name="connsiteY110" fmla="*/ 1910038 h 2323145"/>
              <a:gd name="connsiteX111" fmla="*/ 5865399 w 11269336"/>
              <a:gd name="connsiteY111" fmla="*/ 1926966 h 2323145"/>
              <a:gd name="connsiteX112" fmla="*/ 5829951 w 11269336"/>
              <a:gd name="connsiteY112" fmla="*/ 1934755 h 2323145"/>
              <a:gd name="connsiteX113" fmla="*/ 5765285 w 11269336"/>
              <a:gd name="connsiteY113" fmla="*/ 1941322 h 2323145"/>
              <a:gd name="connsiteX114" fmla="*/ 5734750 w 11269336"/>
              <a:gd name="connsiteY114" fmla="*/ 1939793 h 2323145"/>
              <a:gd name="connsiteX115" fmla="*/ 5733569 w 11269336"/>
              <a:gd name="connsiteY115" fmla="*/ 1940505 h 2323145"/>
              <a:gd name="connsiteX116" fmla="*/ 5730329 w 11269336"/>
              <a:gd name="connsiteY116" fmla="*/ 1937845 h 2323145"/>
              <a:gd name="connsiteX117" fmla="*/ 5724661 w 11269336"/>
              <a:gd name="connsiteY117" fmla="*/ 1937455 h 2323145"/>
              <a:gd name="connsiteX118" fmla="*/ 5710186 w 11269336"/>
              <a:gd name="connsiteY118" fmla="*/ 1941370 h 2323145"/>
              <a:gd name="connsiteX119" fmla="*/ 5704910 w 11269336"/>
              <a:gd name="connsiteY119" fmla="*/ 1943663 h 2323145"/>
              <a:gd name="connsiteX120" fmla="*/ 5696836 w 11269336"/>
              <a:gd name="connsiteY120" fmla="*/ 1945271 h 2323145"/>
              <a:gd name="connsiteX121" fmla="*/ 5696583 w 11269336"/>
              <a:gd name="connsiteY121" fmla="*/ 1945050 h 2323145"/>
              <a:gd name="connsiteX122" fmla="*/ 5689123 w 11269336"/>
              <a:gd name="connsiteY122" fmla="*/ 1947067 h 2323145"/>
              <a:gd name="connsiteX123" fmla="*/ 5653291 w 11269336"/>
              <a:gd name="connsiteY123" fmla="*/ 1960245 h 2323145"/>
              <a:gd name="connsiteX124" fmla="*/ 5599385 w 11269336"/>
              <a:gd name="connsiteY124" fmla="*/ 1945198 h 2323145"/>
              <a:gd name="connsiteX125" fmla="*/ 5578300 w 11269336"/>
              <a:gd name="connsiteY125" fmla="*/ 1944963 h 2323145"/>
              <a:gd name="connsiteX126" fmla="*/ 5566758 w 11269336"/>
              <a:gd name="connsiteY126" fmla="*/ 1943441 h 2323145"/>
              <a:gd name="connsiteX127" fmla="*/ 5565857 w 11269336"/>
              <a:gd name="connsiteY127" fmla="*/ 1942445 h 2323145"/>
              <a:gd name="connsiteX128" fmla="*/ 5531534 w 11269336"/>
              <a:gd name="connsiteY128" fmla="*/ 1955208 h 2323145"/>
              <a:gd name="connsiteX129" fmla="*/ 5526552 w 11269336"/>
              <a:gd name="connsiteY129" fmla="*/ 1954799 h 2323145"/>
              <a:gd name="connsiteX130" fmla="*/ 5504723 w 11269336"/>
              <a:gd name="connsiteY130" fmla="*/ 1965811 h 2323145"/>
              <a:gd name="connsiteX131" fmla="*/ 5493156 w 11269336"/>
              <a:gd name="connsiteY131" fmla="*/ 1970063 h 2323145"/>
              <a:gd name="connsiteX132" fmla="*/ 5490486 w 11269336"/>
              <a:gd name="connsiteY132" fmla="*/ 1974227 h 2323145"/>
              <a:gd name="connsiteX133" fmla="*/ 5473107 w 11269336"/>
              <a:gd name="connsiteY133" fmla="*/ 1979001 h 2323145"/>
              <a:gd name="connsiteX134" fmla="*/ 5470885 w 11269336"/>
              <a:gd name="connsiteY134" fmla="*/ 1978432 h 2323145"/>
              <a:gd name="connsiteX135" fmla="*/ 5457393 w 11269336"/>
              <a:gd name="connsiteY135" fmla="*/ 1986525 h 2323145"/>
              <a:gd name="connsiteX136" fmla="*/ 5447102 w 11269336"/>
              <a:gd name="connsiteY136" fmla="*/ 1998329 h 2323145"/>
              <a:gd name="connsiteX137" fmla="*/ 5159151 w 11269336"/>
              <a:gd name="connsiteY137" fmla="*/ 2029640 h 2323145"/>
              <a:gd name="connsiteX138" fmla="*/ 5041688 w 11269336"/>
              <a:gd name="connsiteY138" fmla="*/ 2022334 h 2323145"/>
              <a:gd name="connsiteX139" fmla="*/ 4860988 w 11269336"/>
              <a:gd name="connsiteY139" fmla="*/ 2135698 h 2323145"/>
              <a:gd name="connsiteX140" fmla="*/ 4807902 w 11269336"/>
              <a:gd name="connsiteY140" fmla="*/ 2138894 h 2323145"/>
              <a:gd name="connsiteX141" fmla="*/ 4765388 w 11269336"/>
              <a:gd name="connsiteY141" fmla="*/ 2162525 h 2323145"/>
              <a:gd name="connsiteX142" fmla="*/ 4745033 w 11269336"/>
              <a:gd name="connsiteY142" fmla="*/ 2158859 h 2323145"/>
              <a:gd name="connsiteX143" fmla="*/ 4741475 w 11269336"/>
              <a:gd name="connsiteY143" fmla="*/ 2157998 h 2323145"/>
              <a:gd name="connsiteX144" fmla="*/ 4728247 w 11269336"/>
              <a:gd name="connsiteY144" fmla="*/ 2159526 h 2323145"/>
              <a:gd name="connsiteX145" fmla="*/ 4723263 w 11269336"/>
              <a:gd name="connsiteY145" fmla="*/ 2153742 h 2323145"/>
              <a:gd name="connsiteX146" fmla="*/ 4702453 w 11269336"/>
              <a:gd name="connsiteY146" fmla="*/ 2151586 h 2323145"/>
              <a:gd name="connsiteX147" fmla="*/ 4678455 w 11269336"/>
              <a:gd name="connsiteY147" fmla="*/ 2156131 h 2323145"/>
              <a:gd name="connsiteX148" fmla="*/ 4593061 w 11269336"/>
              <a:gd name="connsiteY148" fmla="*/ 2171597 h 2323145"/>
              <a:gd name="connsiteX149" fmla="*/ 4579902 w 11269336"/>
              <a:gd name="connsiteY149" fmla="*/ 2177927 h 2323145"/>
              <a:gd name="connsiteX150" fmla="*/ 4533444 w 11269336"/>
              <a:gd name="connsiteY150" fmla="*/ 2181200 h 2323145"/>
              <a:gd name="connsiteX151" fmla="*/ 4492832 w 11269336"/>
              <a:gd name="connsiteY151" fmla="*/ 2188033 h 2323145"/>
              <a:gd name="connsiteX152" fmla="*/ 4467257 w 11269336"/>
              <a:gd name="connsiteY152" fmla="*/ 2196121 h 2323145"/>
              <a:gd name="connsiteX153" fmla="*/ 4459937 w 11269336"/>
              <a:gd name="connsiteY153" fmla="*/ 2195182 h 2323145"/>
              <a:gd name="connsiteX154" fmla="*/ 4433312 w 11269336"/>
              <a:gd name="connsiteY154" fmla="*/ 2199004 h 2323145"/>
              <a:gd name="connsiteX155" fmla="*/ 4420601 w 11269336"/>
              <a:gd name="connsiteY155" fmla="*/ 2205158 h 2323145"/>
              <a:gd name="connsiteX156" fmla="*/ 4405765 w 11269336"/>
              <a:gd name="connsiteY156" fmla="*/ 2199902 h 2323145"/>
              <a:gd name="connsiteX157" fmla="*/ 4401354 w 11269336"/>
              <a:gd name="connsiteY157" fmla="*/ 2194745 h 2323145"/>
              <a:gd name="connsiteX158" fmla="*/ 4383151 w 11269336"/>
              <a:gd name="connsiteY158" fmla="*/ 2201140 h 2323145"/>
              <a:gd name="connsiteX159" fmla="*/ 4366646 w 11269336"/>
              <a:gd name="connsiteY159" fmla="*/ 2198564 h 2323145"/>
              <a:gd name="connsiteX160" fmla="*/ 4354009 w 11269336"/>
              <a:gd name="connsiteY160" fmla="*/ 2204984 h 2323145"/>
              <a:gd name="connsiteX161" fmla="*/ 4348284 w 11269336"/>
              <a:gd name="connsiteY161" fmla="*/ 2205270 h 2323145"/>
              <a:gd name="connsiteX162" fmla="*/ 4333906 w 11269336"/>
              <a:gd name="connsiteY162" fmla="*/ 2205251 h 2323145"/>
              <a:gd name="connsiteX163" fmla="*/ 4308819 w 11269336"/>
              <a:gd name="connsiteY163" fmla="*/ 2203822 h 2323145"/>
              <a:gd name="connsiteX164" fmla="*/ 4301210 w 11269336"/>
              <a:gd name="connsiteY164" fmla="*/ 2204456 h 2323145"/>
              <a:gd name="connsiteX165" fmla="*/ 4283095 w 11269336"/>
              <a:gd name="connsiteY165" fmla="*/ 2198177 h 2323145"/>
              <a:gd name="connsiteX166" fmla="*/ 4250119 w 11269336"/>
              <a:gd name="connsiteY166" fmla="*/ 2196342 h 2323145"/>
              <a:gd name="connsiteX167" fmla="*/ 4189203 w 11269336"/>
              <a:gd name="connsiteY167" fmla="*/ 2178994 h 2323145"/>
              <a:gd name="connsiteX168" fmla="*/ 4154035 w 11269336"/>
              <a:gd name="connsiteY168" fmla="*/ 2171950 h 2323145"/>
              <a:gd name="connsiteX169" fmla="*/ 4129569 w 11269336"/>
              <a:gd name="connsiteY169" fmla="*/ 2163850 h 2323145"/>
              <a:gd name="connsiteX170" fmla="*/ 4061250 w 11269336"/>
              <a:gd name="connsiteY170" fmla="*/ 2159236 h 2323145"/>
              <a:gd name="connsiteX171" fmla="*/ 3945480 w 11269336"/>
              <a:gd name="connsiteY171" fmla="*/ 2158279 h 2323145"/>
              <a:gd name="connsiteX172" fmla="*/ 3921468 w 11269336"/>
              <a:gd name="connsiteY172" fmla="*/ 2156588 h 2323145"/>
              <a:gd name="connsiteX173" fmla="*/ 3903348 w 11269336"/>
              <a:gd name="connsiteY173" fmla="*/ 2149220 h 2323145"/>
              <a:gd name="connsiteX174" fmla="*/ 3901342 w 11269336"/>
              <a:gd name="connsiteY174" fmla="*/ 2142355 h 2323145"/>
              <a:gd name="connsiteX175" fmla="*/ 3888539 w 11269336"/>
              <a:gd name="connsiteY175" fmla="*/ 2140476 h 2323145"/>
              <a:gd name="connsiteX176" fmla="*/ 3885662 w 11269336"/>
              <a:gd name="connsiteY176" fmla="*/ 2138740 h 2323145"/>
              <a:gd name="connsiteX177" fmla="*/ 3868627 w 11269336"/>
              <a:gd name="connsiteY177" fmla="*/ 2130023 h 2323145"/>
              <a:gd name="connsiteX178" fmla="*/ 3819177 w 11269336"/>
              <a:gd name="connsiteY178" fmla="*/ 2142111 h 2323145"/>
              <a:gd name="connsiteX179" fmla="*/ 3769100 w 11269336"/>
              <a:gd name="connsiteY179" fmla="*/ 2131731 h 2323145"/>
              <a:gd name="connsiteX180" fmla="*/ 3562752 w 11269336"/>
              <a:gd name="connsiteY180" fmla="*/ 2131785 h 2323145"/>
              <a:gd name="connsiteX181" fmla="*/ 3541402 w 11269336"/>
              <a:gd name="connsiteY181" fmla="*/ 2106821 h 2323145"/>
              <a:gd name="connsiteX182" fmla="*/ 3365341 w 11269336"/>
              <a:gd name="connsiteY182" fmla="*/ 2077638 h 2323145"/>
              <a:gd name="connsiteX183" fmla="*/ 3170922 w 11269336"/>
              <a:gd name="connsiteY183" fmla="*/ 2115957 h 2323145"/>
              <a:gd name="connsiteX184" fmla="*/ 3156256 w 11269336"/>
              <a:gd name="connsiteY184" fmla="*/ 2124773 h 2323145"/>
              <a:gd name="connsiteX185" fmla="*/ 3140298 w 11269336"/>
              <a:gd name="connsiteY185" fmla="*/ 2129182 h 2323145"/>
              <a:gd name="connsiteX186" fmla="*/ 3138514 w 11269336"/>
              <a:gd name="connsiteY186" fmla="*/ 2128069 h 2323145"/>
              <a:gd name="connsiteX187" fmla="*/ 3120467 w 11269336"/>
              <a:gd name="connsiteY187" fmla="*/ 2128281 h 2323145"/>
              <a:gd name="connsiteX188" fmla="*/ 3116175 w 11269336"/>
              <a:gd name="connsiteY188" fmla="*/ 2131633 h 2323145"/>
              <a:gd name="connsiteX189" fmla="*/ 3103685 w 11269336"/>
              <a:gd name="connsiteY189" fmla="*/ 2132814 h 2323145"/>
              <a:gd name="connsiteX190" fmla="*/ 3078794 w 11269336"/>
              <a:gd name="connsiteY190" fmla="*/ 2137935 h 2323145"/>
              <a:gd name="connsiteX191" fmla="*/ 3074407 w 11269336"/>
              <a:gd name="connsiteY191" fmla="*/ 2136274 h 2323145"/>
              <a:gd name="connsiteX192" fmla="*/ 3037285 w 11269336"/>
              <a:gd name="connsiteY192" fmla="*/ 2139919 h 2323145"/>
              <a:gd name="connsiteX193" fmla="*/ 3036901 w 11269336"/>
              <a:gd name="connsiteY193" fmla="*/ 2138726 h 2323145"/>
              <a:gd name="connsiteX194" fmla="*/ 3026996 w 11269336"/>
              <a:gd name="connsiteY194" fmla="*/ 2134322 h 2323145"/>
              <a:gd name="connsiteX195" fmla="*/ 3007772 w 11269336"/>
              <a:gd name="connsiteY195" fmla="*/ 2128742 h 2323145"/>
              <a:gd name="connsiteX196" fmla="*/ 2965030 w 11269336"/>
              <a:gd name="connsiteY196" fmla="*/ 2100494 h 2323145"/>
              <a:gd name="connsiteX197" fmla="*/ 2926342 w 11269336"/>
              <a:gd name="connsiteY197" fmla="*/ 2104155 h 2323145"/>
              <a:gd name="connsiteX198" fmla="*/ 2918608 w 11269336"/>
              <a:gd name="connsiteY198" fmla="*/ 2104215 h 2323145"/>
              <a:gd name="connsiteX199" fmla="*/ 2918475 w 11269336"/>
              <a:gd name="connsiteY199" fmla="*/ 2103937 h 2323145"/>
              <a:gd name="connsiteX200" fmla="*/ 2910360 w 11269336"/>
              <a:gd name="connsiteY200" fmla="*/ 2103444 h 2323145"/>
              <a:gd name="connsiteX201" fmla="*/ 2904507 w 11269336"/>
              <a:gd name="connsiteY201" fmla="*/ 2104326 h 2323145"/>
              <a:gd name="connsiteX202" fmla="*/ 2889503 w 11269336"/>
              <a:gd name="connsiteY202" fmla="*/ 2104443 h 2323145"/>
              <a:gd name="connsiteX203" fmla="*/ 2884480 w 11269336"/>
              <a:gd name="connsiteY203" fmla="*/ 2102626 h 2323145"/>
              <a:gd name="connsiteX204" fmla="*/ 2882689 w 11269336"/>
              <a:gd name="connsiteY204" fmla="*/ 2099228 h 2323145"/>
              <a:gd name="connsiteX205" fmla="*/ 2881291 w 11269336"/>
              <a:gd name="connsiteY205" fmla="*/ 2099618 h 2323145"/>
              <a:gd name="connsiteX206" fmla="*/ 2853979 w 11269336"/>
              <a:gd name="connsiteY206" fmla="*/ 2090388 h 2323145"/>
              <a:gd name="connsiteX207" fmla="*/ 2791790 w 11269336"/>
              <a:gd name="connsiteY207" fmla="*/ 2080332 h 2323145"/>
              <a:gd name="connsiteX208" fmla="*/ 2755844 w 11269336"/>
              <a:gd name="connsiteY208" fmla="*/ 2078874 h 2323145"/>
              <a:gd name="connsiteX209" fmla="*/ 2657742 w 11269336"/>
              <a:gd name="connsiteY209" fmla="*/ 2070179 h 2323145"/>
              <a:gd name="connsiteX210" fmla="*/ 2559549 w 11269336"/>
              <a:gd name="connsiteY210" fmla="*/ 2057873 h 2323145"/>
              <a:gd name="connsiteX211" fmla="*/ 2512054 w 11269336"/>
              <a:gd name="connsiteY211" fmla="*/ 2031671 h 2323145"/>
              <a:gd name="connsiteX212" fmla="*/ 2506437 w 11269336"/>
              <a:gd name="connsiteY212" fmla="*/ 2030918 h 2323145"/>
              <a:gd name="connsiteX213" fmla="*/ 2491752 w 11269336"/>
              <a:gd name="connsiteY213" fmla="*/ 2033906 h 2323145"/>
              <a:gd name="connsiteX214" fmla="*/ 2486338 w 11269336"/>
              <a:gd name="connsiteY214" fmla="*/ 2035862 h 2323145"/>
              <a:gd name="connsiteX215" fmla="*/ 2478186 w 11269336"/>
              <a:gd name="connsiteY215" fmla="*/ 2036953 h 2323145"/>
              <a:gd name="connsiteX216" fmla="*/ 2477950 w 11269336"/>
              <a:gd name="connsiteY216" fmla="*/ 2036715 h 2323145"/>
              <a:gd name="connsiteX217" fmla="*/ 2470381 w 11269336"/>
              <a:gd name="connsiteY217" fmla="*/ 2038256 h 2323145"/>
              <a:gd name="connsiteX218" fmla="*/ 2433781 w 11269336"/>
              <a:gd name="connsiteY218" fmla="*/ 2049140 h 2323145"/>
              <a:gd name="connsiteX219" fmla="*/ 2381172 w 11269336"/>
              <a:gd name="connsiteY219" fmla="*/ 2030645 h 2323145"/>
              <a:gd name="connsiteX220" fmla="*/ 2360198 w 11269336"/>
              <a:gd name="connsiteY220" fmla="*/ 2029059 h 2323145"/>
              <a:gd name="connsiteX221" fmla="*/ 2348815 w 11269336"/>
              <a:gd name="connsiteY221" fmla="*/ 2026798 h 2323145"/>
              <a:gd name="connsiteX222" fmla="*/ 2347988 w 11269336"/>
              <a:gd name="connsiteY222" fmla="*/ 2025745 h 2323145"/>
              <a:gd name="connsiteX223" fmla="*/ 2312920 w 11269336"/>
              <a:gd name="connsiteY223" fmla="*/ 2036311 h 2323145"/>
              <a:gd name="connsiteX224" fmla="*/ 2307986 w 11269336"/>
              <a:gd name="connsiteY224" fmla="*/ 2035583 h 2323145"/>
              <a:gd name="connsiteX225" fmla="*/ 2285481 w 11269336"/>
              <a:gd name="connsiteY225" fmla="*/ 2045197 h 2323145"/>
              <a:gd name="connsiteX226" fmla="*/ 2273666 w 11269336"/>
              <a:gd name="connsiteY226" fmla="*/ 2048710 h 2323145"/>
              <a:gd name="connsiteX227" fmla="*/ 2270719 w 11269336"/>
              <a:gd name="connsiteY227" fmla="*/ 2052702 h 2323145"/>
              <a:gd name="connsiteX228" fmla="*/ 2253080 w 11269336"/>
              <a:gd name="connsiteY228" fmla="*/ 2056363 h 2323145"/>
              <a:gd name="connsiteX229" fmla="*/ 2250906 w 11269336"/>
              <a:gd name="connsiteY229" fmla="*/ 2055654 h 2323145"/>
              <a:gd name="connsiteX230" fmla="*/ 2236905 w 11269336"/>
              <a:gd name="connsiteY230" fmla="*/ 2062882 h 2323145"/>
              <a:gd name="connsiteX231" fmla="*/ 2225830 w 11269336"/>
              <a:gd name="connsiteY231" fmla="*/ 2074027 h 2323145"/>
              <a:gd name="connsiteX232" fmla="*/ 2073776 w 11269336"/>
              <a:gd name="connsiteY232" fmla="*/ 2089244 h 2323145"/>
              <a:gd name="connsiteX233" fmla="*/ 1948256 w 11269336"/>
              <a:gd name="connsiteY233" fmla="*/ 2146616 h 2323145"/>
              <a:gd name="connsiteX234" fmla="*/ 1865582 w 11269336"/>
              <a:gd name="connsiteY234" fmla="*/ 2153738 h 2323145"/>
              <a:gd name="connsiteX235" fmla="*/ 1835210 w 11269336"/>
              <a:gd name="connsiteY235" fmla="*/ 2134244 h 2323145"/>
              <a:gd name="connsiteX236" fmla="*/ 1632661 w 11269336"/>
              <a:gd name="connsiteY236" fmla="*/ 2173882 h 2323145"/>
              <a:gd name="connsiteX237" fmla="*/ 1579590 w 11269336"/>
              <a:gd name="connsiteY237" fmla="*/ 2173680 h 2323145"/>
              <a:gd name="connsiteX238" fmla="*/ 1535601 w 11269336"/>
              <a:gd name="connsiteY238" fmla="*/ 2194590 h 2323145"/>
              <a:gd name="connsiteX239" fmla="*/ 1515594 w 11269336"/>
              <a:gd name="connsiteY239" fmla="*/ 2189622 h 2323145"/>
              <a:gd name="connsiteX240" fmla="*/ 1512113 w 11269336"/>
              <a:gd name="connsiteY240" fmla="*/ 2188534 h 2323145"/>
              <a:gd name="connsiteX241" fmla="*/ 1498838 w 11269336"/>
              <a:gd name="connsiteY241" fmla="*/ 2189213 h 2323145"/>
              <a:gd name="connsiteX242" fmla="*/ 1494279 w 11269336"/>
              <a:gd name="connsiteY242" fmla="*/ 2183112 h 2323145"/>
              <a:gd name="connsiteX243" fmla="*/ 1473714 w 11269336"/>
              <a:gd name="connsiteY243" fmla="*/ 2179625 h 2323145"/>
              <a:gd name="connsiteX244" fmla="*/ 1449503 w 11269336"/>
              <a:gd name="connsiteY244" fmla="*/ 2182633 h 2323145"/>
              <a:gd name="connsiteX245" fmla="*/ 1266687 w 11269336"/>
              <a:gd name="connsiteY245" fmla="*/ 2212688 h 2323145"/>
              <a:gd name="connsiteX246" fmla="*/ 1239614 w 11269336"/>
              <a:gd name="connsiteY246" fmla="*/ 2209727 h 2323145"/>
              <a:gd name="connsiteX247" fmla="*/ 1202436 w 11269336"/>
              <a:gd name="connsiteY247" fmla="*/ 2209817 h 2323145"/>
              <a:gd name="connsiteX248" fmla="*/ 1136097 w 11269336"/>
              <a:gd name="connsiteY248" fmla="*/ 2205112 h 2323145"/>
              <a:gd name="connsiteX249" fmla="*/ 988232 w 11269336"/>
              <a:gd name="connsiteY249" fmla="*/ 2235635 h 2323145"/>
              <a:gd name="connsiteX250" fmla="*/ 981959 w 11269336"/>
              <a:gd name="connsiteY250" fmla="*/ 2231607 h 2323145"/>
              <a:gd name="connsiteX251" fmla="*/ 938600 w 11269336"/>
              <a:gd name="connsiteY251" fmla="*/ 2238113 h 2323145"/>
              <a:gd name="connsiteX252" fmla="*/ 791788 w 11269336"/>
              <a:gd name="connsiteY252" fmla="*/ 2293224 h 2323145"/>
              <a:gd name="connsiteX253" fmla="*/ 706914 w 11269336"/>
              <a:gd name="connsiteY253" fmla="*/ 2305046 h 2323145"/>
              <a:gd name="connsiteX254" fmla="*/ 675971 w 11269336"/>
              <a:gd name="connsiteY254" fmla="*/ 2304030 h 2323145"/>
              <a:gd name="connsiteX255" fmla="*/ 624180 w 11269336"/>
              <a:gd name="connsiteY255" fmla="*/ 2302650 h 2323145"/>
              <a:gd name="connsiteX256" fmla="*/ 583453 w 11269336"/>
              <a:gd name="connsiteY256" fmla="*/ 2288788 h 2323145"/>
              <a:gd name="connsiteX257" fmla="*/ 540946 w 11269336"/>
              <a:gd name="connsiteY257" fmla="*/ 2292721 h 2323145"/>
              <a:gd name="connsiteX258" fmla="*/ 533680 w 11269336"/>
              <a:gd name="connsiteY258" fmla="*/ 2310233 h 2323145"/>
              <a:gd name="connsiteX259" fmla="*/ 487366 w 11269336"/>
              <a:gd name="connsiteY259" fmla="*/ 2309053 h 2323145"/>
              <a:gd name="connsiteX260" fmla="*/ 416820 w 11269336"/>
              <a:gd name="connsiteY260" fmla="*/ 2305443 h 2323145"/>
              <a:gd name="connsiteX261" fmla="*/ 376805 w 11269336"/>
              <a:gd name="connsiteY261" fmla="*/ 2307647 h 2323145"/>
              <a:gd name="connsiteX262" fmla="*/ 266777 w 11269336"/>
              <a:gd name="connsiteY262" fmla="*/ 2309012 h 2323145"/>
              <a:gd name="connsiteX263" fmla="*/ 156013 w 11269336"/>
              <a:gd name="connsiteY263" fmla="*/ 2306832 h 2323145"/>
              <a:gd name="connsiteX264" fmla="*/ 87258 w 11269336"/>
              <a:gd name="connsiteY264" fmla="*/ 2285511 h 2323145"/>
              <a:gd name="connsiteX265" fmla="*/ 23798 w 11269336"/>
              <a:gd name="connsiteY265" fmla="*/ 2281822 h 2323145"/>
              <a:gd name="connsiteX266" fmla="*/ 0 w 11269336"/>
              <a:gd name="connsiteY266" fmla="*/ 2285369 h 2323145"/>
              <a:gd name="connsiteX267" fmla="*/ 0 w 11269336"/>
              <a:gd name="connsiteY267"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380600 w 11269336"/>
              <a:gd name="connsiteY19" fmla="*/ 549821 h 2323145"/>
              <a:gd name="connsiteX20" fmla="*/ 9139429 w 11269336"/>
              <a:gd name="connsiteY20" fmla="*/ 696446 h 2323145"/>
              <a:gd name="connsiteX21" fmla="*/ 9114263 w 11269336"/>
              <a:gd name="connsiteY21" fmla="*/ 709213 h 2323145"/>
              <a:gd name="connsiteX22" fmla="*/ 9028928 w 11269336"/>
              <a:gd name="connsiteY22" fmla="*/ 745350 h 2323145"/>
              <a:gd name="connsiteX23" fmla="*/ 8977138 w 11269336"/>
              <a:gd name="connsiteY23" fmla="*/ 774970 h 2323145"/>
              <a:gd name="connsiteX24" fmla="*/ 8947030 w 11269336"/>
              <a:gd name="connsiteY24" fmla="*/ 814934 h 2323145"/>
              <a:gd name="connsiteX25" fmla="*/ 8914746 w 11269336"/>
              <a:gd name="connsiteY25" fmla="*/ 826428 h 2323145"/>
              <a:gd name="connsiteX26" fmla="*/ 8917778 w 11269336"/>
              <a:gd name="connsiteY26" fmla="*/ 835198 h 2323145"/>
              <a:gd name="connsiteX27" fmla="*/ 8905560 w 11269336"/>
              <a:gd name="connsiteY27" fmla="*/ 838358 h 2323145"/>
              <a:gd name="connsiteX28" fmla="*/ 8897564 w 11269336"/>
              <a:gd name="connsiteY28" fmla="*/ 834287 h 2323145"/>
              <a:gd name="connsiteX29" fmla="*/ 8878040 w 11269336"/>
              <a:gd name="connsiteY29" fmla="*/ 844150 h 2323145"/>
              <a:gd name="connsiteX30" fmla="*/ 8882654 w 11269336"/>
              <a:gd name="connsiteY30" fmla="*/ 892768 h 2323145"/>
              <a:gd name="connsiteX31" fmla="*/ 8795998 w 11269336"/>
              <a:gd name="connsiteY31" fmla="*/ 863337 h 2323145"/>
              <a:gd name="connsiteX32" fmla="*/ 8776970 w 11269336"/>
              <a:gd name="connsiteY32" fmla="*/ 885177 h 2323145"/>
              <a:gd name="connsiteX33" fmla="*/ 8755719 w 11269336"/>
              <a:gd name="connsiteY33" fmla="*/ 889754 h 2323145"/>
              <a:gd name="connsiteX34" fmla="*/ 8743257 w 11269336"/>
              <a:gd name="connsiteY34" fmla="*/ 904723 h 2323145"/>
              <a:gd name="connsiteX35" fmla="*/ 8721366 w 11269336"/>
              <a:gd name="connsiteY35" fmla="*/ 904711 h 2323145"/>
              <a:gd name="connsiteX36" fmla="*/ 8678353 w 11269336"/>
              <a:gd name="connsiteY36" fmla="*/ 926318 h 2323145"/>
              <a:gd name="connsiteX37" fmla="*/ 8636849 w 11269336"/>
              <a:gd name="connsiteY37" fmla="*/ 937900 h 2323145"/>
              <a:gd name="connsiteX38" fmla="*/ 8620213 w 11269336"/>
              <a:gd name="connsiteY38" fmla="*/ 943068 h 2323145"/>
              <a:gd name="connsiteX39" fmla="*/ 8612581 w 11269336"/>
              <a:gd name="connsiteY39" fmla="*/ 952695 h 2323145"/>
              <a:gd name="connsiteX40" fmla="*/ 8589038 w 11269336"/>
              <a:gd name="connsiteY40" fmla="*/ 963892 h 2323145"/>
              <a:gd name="connsiteX41" fmla="*/ 8579950 w 11269336"/>
              <a:gd name="connsiteY41" fmla="*/ 960899 h 2323145"/>
              <a:gd name="connsiteX42" fmla="*/ 8579319 w 11269336"/>
              <a:gd name="connsiteY42" fmla="*/ 965630 h 2323145"/>
              <a:gd name="connsiteX43" fmla="*/ 8547429 w 11269336"/>
              <a:gd name="connsiteY43" fmla="*/ 984506 h 2323145"/>
              <a:gd name="connsiteX44" fmla="*/ 8478704 w 11269336"/>
              <a:gd name="connsiteY44" fmla="*/ 1025490 h 2323145"/>
              <a:gd name="connsiteX45" fmla="*/ 8461421 w 11269336"/>
              <a:gd name="connsiteY45" fmla="*/ 1035512 h 2323145"/>
              <a:gd name="connsiteX46" fmla="*/ 8445003 w 11269336"/>
              <a:gd name="connsiteY46" fmla="*/ 1036851 h 2323145"/>
              <a:gd name="connsiteX47" fmla="*/ 8357350 w 11269336"/>
              <a:gd name="connsiteY47" fmla="*/ 1060213 h 2323145"/>
              <a:gd name="connsiteX48" fmla="*/ 8335565 w 11269336"/>
              <a:gd name="connsiteY48" fmla="*/ 1061151 h 2323145"/>
              <a:gd name="connsiteX49" fmla="*/ 8325267 w 11269336"/>
              <a:gd name="connsiteY49" fmla="*/ 1055919 h 2323145"/>
              <a:gd name="connsiteX50" fmla="*/ 8293586 w 11269336"/>
              <a:gd name="connsiteY50" fmla="*/ 1076144 h 2323145"/>
              <a:gd name="connsiteX51" fmla="*/ 8242405 w 11269336"/>
              <a:gd name="connsiteY51" fmla="*/ 1095960 h 2323145"/>
              <a:gd name="connsiteX52" fmla="*/ 8197391 w 11269336"/>
              <a:gd name="connsiteY52" fmla="*/ 1107746 h 2323145"/>
              <a:gd name="connsiteX53" fmla="*/ 8081474 w 11269336"/>
              <a:gd name="connsiteY53" fmla="*/ 1130125 h 2323145"/>
              <a:gd name="connsiteX54" fmla="*/ 8053585 w 11269336"/>
              <a:gd name="connsiteY54" fmla="*/ 1129169 h 2323145"/>
              <a:gd name="connsiteX55" fmla="*/ 8038422 w 11269336"/>
              <a:gd name="connsiteY55" fmla="*/ 1119092 h 2323145"/>
              <a:gd name="connsiteX56" fmla="*/ 8029450 w 11269336"/>
              <a:gd name="connsiteY56" fmla="*/ 1125592 h 2323145"/>
              <a:gd name="connsiteX57" fmla="*/ 7959552 w 11269336"/>
              <a:gd name="connsiteY57" fmla="*/ 1140188 h 2323145"/>
              <a:gd name="connsiteX58" fmla="*/ 7914188 w 11269336"/>
              <a:gd name="connsiteY58" fmla="*/ 1150862 h 2323145"/>
              <a:gd name="connsiteX59" fmla="*/ 7914918 w 11269336"/>
              <a:gd name="connsiteY59" fmla="*/ 1168758 h 2323145"/>
              <a:gd name="connsiteX60" fmla="*/ 7875510 w 11269336"/>
              <a:gd name="connsiteY60" fmla="*/ 1183153 h 2323145"/>
              <a:gd name="connsiteX61" fmla="*/ 7829932 w 11269336"/>
              <a:gd name="connsiteY61" fmla="*/ 1180782 h 2323145"/>
              <a:gd name="connsiteX62" fmla="*/ 7779182 w 11269336"/>
              <a:gd name="connsiteY62" fmla="*/ 1192665 h 2323145"/>
              <a:gd name="connsiteX63" fmla="*/ 7748774 w 11269336"/>
              <a:gd name="connsiteY63" fmla="*/ 1199586 h 2323145"/>
              <a:gd name="connsiteX64" fmla="*/ 7671846 w 11269336"/>
              <a:gd name="connsiteY64" fmla="*/ 1231966 h 2323145"/>
              <a:gd name="connsiteX65" fmla="*/ 7554146 w 11269336"/>
              <a:gd name="connsiteY65" fmla="*/ 1319748 h 2323145"/>
              <a:gd name="connsiteX66" fmla="*/ 7515052 w 11269336"/>
              <a:gd name="connsiteY66" fmla="*/ 1336718 h 2323145"/>
              <a:gd name="connsiteX67" fmla="*/ 7507193 w 11269336"/>
              <a:gd name="connsiteY67" fmla="*/ 1334617 h 2323145"/>
              <a:gd name="connsiteX68" fmla="*/ 7461694 w 11269336"/>
              <a:gd name="connsiteY68" fmla="*/ 1375866 h 2323145"/>
              <a:gd name="connsiteX69" fmla="*/ 7377571 w 11269336"/>
              <a:gd name="connsiteY69" fmla="*/ 1400128 h 2323145"/>
              <a:gd name="connsiteX70" fmla="*/ 7311261 w 11269336"/>
              <a:gd name="connsiteY70" fmla="*/ 1412652 h 2323145"/>
              <a:gd name="connsiteX71" fmla="*/ 7275307 w 11269336"/>
              <a:gd name="connsiteY71" fmla="*/ 1422171 h 2323145"/>
              <a:gd name="connsiteX72" fmla="*/ 7247783 w 11269336"/>
              <a:gd name="connsiteY72" fmla="*/ 1426330 h 2323145"/>
              <a:gd name="connsiteX73" fmla="*/ 7185047 w 11269336"/>
              <a:gd name="connsiteY73" fmla="*/ 1451812 h 2323145"/>
              <a:gd name="connsiteX74" fmla="*/ 7084117 w 11269336"/>
              <a:gd name="connsiteY74" fmla="*/ 1500281 h 2323145"/>
              <a:gd name="connsiteX75" fmla="*/ 7062011 w 11269336"/>
              <a:gd name="connsiteY75" fmla="*/ 1509183 h 2323145"/>
              <a:gd name="connsiteX76" fmla="*/ 7040555 w 11269336"/>
              <a:gd name="connsiteY76" fmla="*/ 1511207 h 2323145"/>
              <a:gd name="connsiteX77" fmla="*/ 7033438 w 11269336"/>
              <a:gd name="connsiteY77" fmla="*/ 1506772 h 2323145"/>
              <a:gd name="connsiteX78" fmla="*/ 7020886 w 11269336"/>
              <a:gd name="connsiteY78" fmla="*/ 1510764 h 2323145"/>
              <a:gd name="connsiteX79" fmla="*/ 7017033 w 11269336"/>
              <a:gd name="connsiteY79" fmla="*/ 1510650 h 2323145"/>
              <a:gd name="connsiteX80" fmla="*/ 6995460 w 11269336"/>
              <a:gd name="connsiteY80" fmla="*/ 1511173 h 2323145"/>
              <a:gd name="connsiteX81" fmla="*/ 6962144 w 11269336"/>
              <a:gd name="connsiteY81" fmla="*/ 1541508 h 2323145"/>
              <a:gd name="connsiteX82" fmla="*/ 6910674 w 11269336"/>
              <a:gd name="connsiteY82" fmla="*/ 1554793 h 2323145"/>
              <a:gd name="connsiteX83" fmla="*/ 6732152 w 11269336"/>
              <a:gd name="connsiteY83" fmla="*/ 1642538 h 2323145"/>
              <a:gd name="connsiteX84" fmla="*/ 6694106 w 11269336"/>
              <a:gd name="connsiteY84" fmla="*/ 1632377 h 2323145"/>
              <a:gd name="connsiteX85" fmla="*/ 6617223 w 11269336"/>
              <a:gd name="connsiteY85" fmla="*/ 1659889 h 2323145"/>
              <a:gd name="connsiteX86" fmla="*/ 6521138 w 11269336"/>
              <a:gd name="connsiteY86" fmla="*/ 1744340 h 2323145"/>
              <a:gd name="connsiteX87" fmla="*/ 6380677 w 11269336"/>
              <a:gd name="connsiteY87" fmla="*/ 1796883 h 2323145"/>
              <a:gd name="connsiteX88" fmla="*/ 6374897 w 11269336"/>
              <a:gd name="connsiteY88" fmla="*/ 1809910 h 2323145"/>
              <a:gd name="connsiteX89" fmla="*/ 6364545 w 11269336"/>
              <a:gd name="connsiteY89" fmla="*/ 1820090 h 2323145"/>
              <a:gd name="connsiteX90" fmla="*/ 6362126 w 11269336"/>
              <a:gd name="connsiteY90" fmla="*/ 1819991 h 2323145"/>
              <a:gd name="connsiteX91" fmla="*/ 6346673 w 11269336"/>
              <a:gd name="connsiteY91" fmla="*/ 1827824 h 2323145"/>
              <a:gd name="connsiteX92" fmla="*/ 6345588 w 11269336"/>
              <a:gd name="connsiteY92" fmla="*/ 1832232 h 2323145"/>
              <a:gd name="connsiteX93" fmla="*/ 6335708 w 11269336"/>
              <a:gd name="connsiteY93" fmla="*/ 1838451 h 2323145"/>
              <a:gd name="connsiteX94" fmla="*/ 6318182 w 11269336"/>
              <a:gd name="connsiteY94" fmla="*/ 1852975 h 2323145"/>
              <a:gd name="connsiteX95" fmla="*/ 6313084 w 11269336"/>
              <a:gd name="connsiteY95" fmla="*/ 1853561 h 2323145"/>
              <a:gd name="connsiteX96" fmla="*/ 6283816 w 11269336"/>
              <a:gd name="connsiteY96" fmla="*/ 1872148 h 2323145"/>
              <a:gd name="connsiteX97" fmla="*/ 6282550 w 11269336"/>
              <a:gd name="connsiteY97" fmla="*/ 1871392 h 2323145"/>
              <a:gd name="connsiteX98" fmla="*/ 6270527 w 11269336"/>
              <a:gd name="connsiteY98" fmla="*/ 1872208 h 2323145"/>
              <a:gd name="connsiteX99" fmla="*/ 6249518 w 11269336"/>
              <a:gd name="connsiteY99" fmla="*/ 1876079 h 2323145"/>
              <a:gd name="connsiteX100" fmla="*/ 6190386 w 11269336"/>
              <a:gd name="connsiteY100" fmla="*/ 1872478 h 2323145"/>
              <a:gd name="connsiteX101" fmla="*/ 6159777 w 11269336"/>
              <a:gd name="connsiteY101" fmla="*/ 1891745 h 2323145"/>
              <a:gd name="connsiteX102" fmla="*/ 6153131 w 11269336"/>
              <a:gd name="connsiteY102" fmla="*/ 1895079 h 2323145"/>
              <a:gd name="connsiteX103" fmla="*/ 6152798 w 11269336"/>
              <a:gd name="connsiteY103" fmla="*/ 1894920 h 2323145"/>
              <a:gd name="connsiteX104" fmla="*/ 6145388 w 11269336"/>
              <a:gd name="connsiteY104" fmla="*/ 1897990 h 2323145"/>
              <a:gd name="connsiteX105" fmla="*/ 6141014 w 11269336"/>
              <a:gd name="connsiteY105" fmla="*/ 1901155 h 2323145"/>
              <a:gd name="connsiteX106" fmla="*/ 6128122 w 11269336"/>
              <a:gd name="connsiteY106" fmla="*/ 1907623 h 2323145"/>
              <a:gd name="connsiteX107" fmla="*/ 6122351 w 11269336"/>
              <a:gd name="connsiteY107" fmla="*/ 1908359 h 2323145"/>
              <a:gd name="connsiteX108" fmla="*/ 6064750 w 11269336"/>
              <a:gd name="connsiteY108" fmla="*/ 1896394 h 2323145"/>
              <a:gd name="connsiteX109" fmla="*/ 5964230 w 11269336"/>
              <a:gd name="connsiteY109" fmla="*/ 1910038 h 2323145"/>
              <a:gd name="connsiteX110" fmla="*/ 5865399 w 11269336"/>
              <a:gd name="connsiteY110" fmla="*/ 1926966 h 2323145"/>
              <a:gd name="connsiteX111" fmla="*/ 5829951 w 11269336"/>
              <a:gd name="connsiteY111" fmla="*/ 1934755 h 2323145"/>
              <a:gd name="connsiteX112" fmla="*/ 5765285 w 11269336"/>
              <a:gd name="connsiteY112" fmla="*/ 1941322 h 2323145"/>
              <a:gd name="connsiteX113" fmla="*/ 5734750 w 11269336"/>
              <a:gd name="connsiteY113" fmla="*/ 1939793 h 2323145"/>
              <a:gd name="connsiteX114" fmla="*/ 5733569 w 11269336"/>
              <a:gd name="connsiteY114" fmla="*/ 1940505 h 2323145"/>
              <a:gd name="connsiteX115" fmla="*/ 5730329 w 11269336"/>
              <a:gd name="connsiteY115" fmla="*/ 1937845 h 2323145"/>
              <a:gd name="connsiteX116" fmla="*/ 5724661 w 11269336"/>
              <a:gd name="connsiteY116" fmla="*/ 1937455 h 2323145"/>
              <a:gd name="connsiteX117" fmla="*/ 5710186 w 11269336"/>
              <a:gd name="connsiteY117" fmla="*/ 1941370 h 2323145"/>
              <a:gd name="connsiteX118" fmla="*/ 5704910 w 11269336"/>
              <a:gd name="connsiteY118" fmla="*/ 1943663 h 2323145"/>
              <a:gd name="connsiteX119" fmla="*/ 5696836 w 11269336"/>
              <a:gd name="connsiteY119" fmla="*/ 1945271 h 2323145"/>
              <a:gd name="connsiteX120" fmla="*/ 5696583 w 11269336"/>
              <a:gd name="connsiteY120" fmla="*/ 1945050 h 2323145"/>
              <a:gd name="connsiteX121" fmla="*/ 5689123 w 11269336"/>
              <a:gd name="connsiteY121" fmla="*/ 1947067 h 2323145"/>
              <a:gd name="connsiteX122" fmla="*/ 5653291 w 11269336"/>
              <a:gd name="connsiteY122" fmla="*/ 1960245 h 2323145"/>
              <a:gd name="connsiteX123" fmla="*/ 5599385 w 11269336"/>
              <a:gd name="connsiteY123" fmla="*/ 1945198 h 2323145"/>
              <a:gd name="connsiteX124" fmla="*/ 5578300 w 11269336"/>
              <a:gd name="connsiteY124" fmla="*/ 1944963 h 2323145"/>
              <a:gd name="connsiteX125" fmla="*/ 5566758 w 11269336"/>
              <a:gd name="connsiteY125" fmla="*/ 1943441 h 2323145"/>
              <a:gd name="connsiteX126" fmla="*/ 5565857 w 11269336"/>
              <a:gd name="connsiteY126" fmla="*/ 1942445 h 2323145"/>
              <a:gd name="connsiteX127" fmla="*/ 5531534 w 11269336"/>
              <a:gd name="connsiteY127" fmla="*/ 1955208 h 2323145"/>
              <a:gd name="connsiteX128" fmla="*/ 5526552 w 11269336"/>
              <a:gd name="connsiteY128" fmla="*/ 1954799 h 2323145"/>
              <a:gd name="connsiteX129" fmla="*/ 5504723 w 11269336"/>
              <a:gd name="connsiteY129" fmla="*/ 1965811 h 2323145"/>
              <a:gd name="connsiteX130" fmla="*/ 5493156 w 11269336"/>
              <a:gd name="connsiteY130" fmla="*/ 1970063 h 2323145"/>
              <a:gd name="connsiteX131" fmla="*/ 5490486 w 11269336"/>
              <a:gd name="connsiteY131" fmla="*/ 1974227 h 2323145"/>
              <a:gd name="connsiteX132" fmla="*/ 5473107 w 11269336"/>
              <a:gd name="connsiteY132" fmla="*/ 1979001 h 2323145"/>
              <a:gd name="connsiteX133" fmla="*/ 5470885 w 11269336"/>
              <a:gd name="connsiteY133" fmla="*/ 1978432 h 2323145"/>
              <a:gd name="connsiteX134" fmla="*/ 5457393 w 11269336"/>
              <a:gd name="connsiteY134" fmla="*/ 1986525 h 2323145"/>
              <a:gd name="connsiteX135" fmla="*/ 5447102 w 11269336"/>
              <a:gd name="connsiteY135" fmla="*/ 1998329 h 2323145"/>
              <a:gd name="connsiteX136" fmla="*/ 5159151 w 11269336"/>
              <a:gd name="connsiteY136" fmla="*/ 2029640 h 2323145"/>
              <a:gd name="connsiteX137" fmla="*/ 5041688 w 11269336"/>
              <a:gd name="connsiteY137" fmla="*/ 2022334 h 2323145"/>
              <a:gd name="connsiteX138" fmla="*/ 4860988 w 11269336"/>
              <a:gd name="connsiteY138" fmla="*/ 2135698 h 2323145"/>
              <a:gd name="connsiteX139" fmla="*/ 4807902 w 11269336"/>
              <a:gd name="connsiteY139" fmla="*/ 2138894 h 2323145"/>
              <a:gd name="connsiteX140" fmla="*/ 4765388 w 11269336"/>
              <a:gd name="connsiteY140" fmla="*/ 2162525 h 2323145"/>
              <a:gd name="connsiteX141" fmla="*/ 4745033 w 11269336"/>
              <a:gd name="connsiteY141" fmla="*/ 2158859 h 2323145"/>
              <a:gd name="connsiteX142" fmla="*/ 4741475 w 11269336"/>
              <a:gd name="connsiteY142" fmla="*/ 2157998 h 2323145"/>
              <a:gd name="connsiteX143" fmla="*/ 4728247 w 11269336"/>
              <a:gd name="connsiteY143" fmla="*/ 2159526 h 2323145"/>
              <a:gd name="connsiteX144" fmla="*/ 4723263 w 11269336"/>
              <a:gd name="connsiteY144" fmla="*/ 2153742 h 2323145"/>
              <a:gd name="connsiteX145" fmla="*/ 4702453 w 11269336"/>
              <a:gd name="connsiteY145" fmla="*/ 2151586 h 2323145"/>
              <a:gd name="connsiteX146" fmla="*/ 4678455 w 11269336"/>
              <a:gd name="connsiteY146" fmla="*/ 2156131 h 2323145"/>
              <a:gd name="connsiteX147" fmla="*/ 4593061 w 11269336"/>
              <a:gd name="connsiteY147" fmla="*/ 2171597 h 2323145"/>
              <a:gd name="connsiteX148" fmla="*/ 4579902 w 11269336"/>
              <a:gd name="connsiteY148" fmla="*/ 2177927 h 2323145"/>
              <a:gd name="connsiteX149" fmla="*/ 4533444 w 11269336"/>
              <a:gd name="connsiteY149" fmla="*/ 2181200 h 2323145"/>
              <a:gd name="connsiteX150" fmla="*/ 4492832 w 11269336"/>
              <a:gd name="connsiteY150" fmla="*/ 2188033 h 2323145"/>
              <a:gd name="connsiteX151" fmla="*/ 4467257 w 11269336"/>
              <a:gd name="connsiteY151" fmla="*/ 2196121 h 2323145"/>
              <a:gd name="connsiteX152" fmla="*/ 4459937 w 11269336"/>
              <a:gd name="connsiteY152" fmla="*/ 2195182 h 2323145"/>
              <a:gd name="connsiteX153" fmla="*/ 4433312 w 11269336"/>
              <a:gd name="connsiteY153" fmla="*/ 2199004 h 2323145"/>
              <a:gd name="connsiteX154" fmla="*/ 4420601 w 11269336"/>
              <a:gd name="connsiteY154" fmla="*/ 2205158 h 2323145"/>
              <a:gd name="connsiteX155" fmla="*/ 4405765 w 11269336"/>
              <a:gd name="connsiteY155" fmla="*/ 2199902 h 2323145"/>
              <a:gd name="connsiteX156" fmla="*/ 4401354 w 11269336"/>
              <a:gd name="connsiteY156" fmla="*/ 2194745 h 2323145"/>
              <a:gd name="connsiteX157" fmla="*/ 4383151 w 11269336"/>
              <a:gd name="connsiteY157" fmla="*/ 2201140 h 2323145"/>
              <a:gd name="connsiteX158" fmla="*/ 4366646 w 11269336"/>
              <a:gd name="connsiteY158" fmla="*/ 2198564 h 2323145"/>
              <a:gd name="connsiteX159" fmla="*/ 4354009 w 11269336"/>
              <a:gd name="connsiteY159" fmla="*/ 2204984 h 2323145"/>
              <a:gd name="connsiteX160" fmla="*/ 4348284 w 11269336"/>
              <a:gd name="connsiteY160" fmla="*/ 2205270 h 2323145"/>
              <a:gd name="connsiteX161" fmla="*/ 4333906 w 11269336"/>
              <a:gd name="connsiteY161" fmla="*/ 2205251 h 2323145"/>
              <a:gd name="connsiteX162" fmla="*/ 4308819 w 11269336"/>
              <a:gd name="connsiteY162" fmla="*/ 2203822 h 2323145"/>
              <a:gd name="connsiteX163" fmla="*/ 4301210 w 11269336"/>
              <a:gd name="connsiteY163" fmla="*/ 2204456 h 2323145"/>
              <a:gd name="connsiteX164" fmla="*/ 4283095 w 11269336"/>
              <a:gd name="connsiteY164" fmla="*/ 2198177 h 2323145"/>
              <a:gd name="connsiteX165" fmla="*/ 4250119 w 11269336"/>
              <a:gd name="connsiteY165" fmla="*/ 2196342 h 2323145"/>
              <a:gd name="connsiteX166" fmla="*/ 4189203 w 11269336"/>
              <a:gd name="connsiteY166" fmla="*/ 2178994 h 2323145"/>
              <a:gd name="connsiteX167" fmla="*/ 4154035 w 11269336"/>
              <a:gd name="connsiteY167" fmla="*/ 2171950 h 2323145"/>
              <a:gd name="connsiteX168" fmla="*/ 4129569 w 11269336"/>
              <a:gd name="connsiteY168" fmla="*/ 2163850 h 2323145"/>
              <a:gd name="connsiteX169" fmla="*/ 4061250 w 11269336"/>
              <a:gd name="connsiteY169" fmla="*/ 2159236 h 2323145"/>
              <a:gd name="connsiteX170" fmla="*/ 3945480 w 11269336"/>
              <a:gd name="connsiteY170" fmla="*/ 2158279 h 2323145"/>
              <a:gd name="connsiteX171" fmla="*/ 3921468 w 11269336"/>
              <a:gd name="connsiteY171" fmla="*/ 2156588 h 2323145"/>
              <a:gd name="connsiteX172" fmla="*/ 3903348 w 11269336"/>
              <a:gd name="connsiteY172" fmla="*/ 2149220 h 2323145"/>
              <a:gd name="connsiteX173" fmla="*/ 3901342 w 11269336"/>
              <a:gd name="connsiteY173" fmla="*/ 2142355 h 2323145"/>
              <a:gd name="connsiteX174" fmla="*/ 3888539 w 11269336"/>
              <a:gd name="connsiteY174" fmla="*/ 2140476 h 2323145"/>
              <a:gd name="connsiteX175" fmla="*/ 3885662 w 11269336"/>
              <a:gd name="connsiteY175" fmla="*/ 2138740 h 2323145"/>
              <a:gd name="connsiteX176" fmla="*/ 3868627 w 11269336"/>
              <a:gd name="connsiteY176" fmla="*/ 2130023 h 2323145"/>
              <a:gd name="connsiteX177" fmla="*/ 3819177 w 11269336"/>
              <a:gd name="connsiteY177" fmla="*/ 2142111 h 2323145"/>
              <a:gd name="connsiteX178" fmla="*/ 3769100 w 11269336"/>
              <a:gd name="connsiteY178" fmla="*/ 2131731 h 2323145"/>
              <a:gd name="connsiteX179" fmla="*/ 3562752 w 11269336"/>
              <a:gd name="connsiteY179" fmla="*/ 2131785 h 2323145"/>
              <a:gd name="connsiteX180" fmla="*/ 3541402 w 11269336"/>
              <a:gd name="connsiteY180" fmla="*/ 2106821 h 2323145"/>
              <a:gd name="connsiteX181" fmla="*/ 3365341 w 11269336"/>
              <a:gd name="connsiteY181" fmla="*/ 2077638 h 2323145"/>
              <a:gd name="connsiteX182" fmla="*/ 3170922 w 11269336"/>
              <a:gd name="connsiteY182" fmla="*/ 2115957 h 2323145"/>
              <a:gd name="connsiteX183" fmla="*/ 3156256 w 11269336"/>
              <a:gd name="connsiteY183" fmla="*/ 2124773 h 2323145"/>
              <a:gd name="connsiteX184" fmla="*/ 3140298 w 11269336"/>
              <a:gd name="connsiteY184" fmla="*/ 2129182 h 2323145"/>
              <a:gd name="connsiteX185" fmla="*/ 3138514 w 11269336"/>
              <a:gd name="connsiteY185" fmla="*/ 2128069 h 2323145"/>
              <a:gd name="connsiteX186" fmla="*/ 3120467 w 11269336"/>
              <a:gd name="connsiteY186" fmla="*/ 2128281 h 2323145"/>
              <a:gd name="connsiteX187" fmla="*/ 3116175 w 11269336"/>
              <a:gd name="connsiteY187" fmla="*/ 2131633 h 2323145"/>
              <a:gd name="connsiteX188" fmla="*/ 3103685 w 11269336"/>
              <a:gd name="connsiteY188" fmla="*/ 2132814 h 2323145"/>
              <a:gd name="connsiteX189" fmla="*/ 3078794 w 11269336"/>
              <a:gd name="connsiteY189" fmla="*/ 2137935 h 2323145"/>
              <a:gd name="connsiteX190" fmla="*/ 3074407 w 11269336"/>
              <a:gd name="connsiteY190" fmla="*/ 2136274 h 2323145"/>
              <a:gd name="connsiteX191" fmla="*/ 3037285 w 11269336"/>
              <a:gd name="connsiteY191" fmla="*/ 2139919 h 2323145"/>
              <a:gd name="connsiteX192" fmla="*/ 3036901 w 11269336"/>
              <a:gd name="connsiteY192" fmla="*/ 2138726 h 2323145"/>
              <a:gd name="connsiteX193" fmla="*/ 3026996 w 11269336"/>
              <a:gd name="connsiteY193" fmla="*/ 2134322 h 2323145"/>
              <a:gd name="connsiteX194" fmla="*/ 3007772 w 11269336"/>
              <a:gd name="connsiteY194" fmla="*/ 2128742 h 2323145"/>
              <a:gd name="connsiteX195" fmla="*/ 2965030 w 11269336"/>
              <a:gd name="connsiteY195" fmla="*/ 2100494 h 2323145"/>
              <a:gd name="connsiteX196" fmla="*/ 2926342 w 11269336"/>
              <a:gd name="connsiteY196" fmla="*/ 2104155 h 2323145"/>
              <a:gd name="connsiteX197" fmla="*/ 2918608 w 11269336"/>
              <a:gd name="connsiteY197" fmla="*/ 2104215 h 2323145"/>
              <a:gd name="connsiteX198" fmla="*/ 2918475 w 11269336"/>
              <a:gd name="connsiteY198" fmla="*/ 2103937 h 2323145"/>
              <a:gd name="connsiteX199" fmla="*/ 2910360 w 11269336"/>
              <a:gd name="connsiteY199" fmla="*/ 2103444 h 2323145"/>
              <a:gd name="connsiteX200" fmla="*/ 2904507 w 11269336"/>
              <a:gd name="connsiteY200" fmla="*/ 2104326 h 2323145"/>
              <a:gd name="connsiteX201" fmla="*/ 2889503 w 11269336"/>
              <a:gd name="connsiteY201" fmla="*/ 2104443 h 2323145"/>
              <a:gd name="connsiteX202" fmla="*/ 2884480 w 11269336"/>
              <a:gd name="connsiteY202" fmla="*/ 2102626 h 2323145"/>
              <a:gd name="connsiteX203" fmla="*/ 2882689 w 11269336"/>
              <a:gd name="connsiteY203" fmla="*/ 2099228 h 2323145"/>
              <a:gd name="connsiteX204" fmla="*/ 2881291 w 11269336"/>
              <a:gd name="connsiteY204" fmla="*/ 2099618 h 2323145"/>
              <a:gd name="connsiteX205" fmla="*/ 2853979 w 11269336"/>
              <a:gd name="connsiteY205" fmla="*/ 2090388 h 2323145"/>
              <a:gd name="connsiteX206" fmla="*/ 2791790 w 11269336"/>
              <a:gd name="connsiteY206" fmla="*/ 2080332 h 2323145"/>
              <a:gd name="connsiteX207" fmla="*/ 2755844 w 11269336"/>
              <a:gd name="connsiteY207" fmla="*/ 2078874 h 2323145"/>
              <a:gd name="connsiteX208" fmla="*/ 2657742 w 11269336"/>
              <a:gd name="connsiteY208" fmla="*/ 2070179 h 2323145"/>
              <a:gd name="connsiteX209" fmla="*/ 2559549 w 11269336"/>
              <a:gd name="connsiteY209" fmla="*/ 2057873 h 2323145"/>
              <a:gd name="connsiteX210" fmla="*/ 2512054 w 11269336"/>
              <a:gd name="connsiteY210" fmla="*/ 2031671 h 2323145"/>
              <a:gd name="connsiteX211" fmla="*/ 2506437 w 11269336"/>
              <a:gd name="connsiteY211" fmla="*/ 2030918 h 2323145"/>
              <a:gd name="connsiteX212" fmla="*/ 2491752 w 11269336"/>
              <a:gd name="connsiteY212" fmla="*/ 2033906 h 2323145"/>
              <a:gd name="connsiteX213" fmla="*/ 2486338 w 11269336"/>
              <a:gd name="connsiteY213" fmla="*/ 2035862 h 2323145"/>
              <a:gd name="connsiteX214" fmla="*/ 2478186 w 11269336"/>
              <a:gd name="connsiteY214" fmla="*/ 2036953 h 2323145"/>
              <a:gd name="connsiteX215" fmla="*/ 2477950 w 11269336"/>
              <a:gd name="connsiteY215" fmla="*/ 2036715 h 2323145"/>
              <a:gd name="connsiteX216" fmla="*/ 2470381 w 11269336"/>
              <a:gd name="connsiteY216" fmla="*/ 2038256 h 2323145"/>
              <a:gd name="connsiteX217" fmla="*/ 2433781 w 11269336"/>
              <a:gd name="connsiteY217" fmla="*/ 2049140 h 2323145"/>
              <a:gd name="connsiteX218" fmla="*/ 2381172 w 11269336"/>
              <a:gd name="connsiteY218" fmla="*/ 2030645 h 2323145"/>
              <a:gd name="connsiteX219" fmla="*/ 2360198 w 11269336"/>
              <a:gd name="connsiteY219" fmla="*/ 2029059 h 2323145"/>
              <a:gd name="connsiteX220" fmla="*/ 2348815 w 11269336"/>
              <a:gd name="connsiteY220" fmla="*/ 2026798 h 2323145"/>
              <a:gd name="connsiteX221" fmla="*/ 2347988 w 11269336"/>
              <a:gd name="connsiteY221" fmla="*/ 2025745 h 2323145"/>
              <a:gd name="connsiteX222" fmla="*/ 2312920 w 11269336"/>
              <a:gd name="connsiteY222" fmla="*/ 2036311 h 2323145"/>
              <a:gd name="connsiteX223" fmla="*/ 2307986 w 11269336"/>
              <a:gd name="connsiteY223" fmla="*/ 2035583 h 2323145"/>
              <a:gd name="connsiteX224" fmla="*/ 2285481 w 11269336"/>
              <a:gd name="connsiteY224" fmla="*/ 2045197 h 2323145"/>
              <a:gd name="connsiteX225" fmla="*/ 2273666 w 11269336"/>
              <a:gd name="connsiteY225" fmla="*/ 2048710 h 2323145"/>
              <a:gd name="connsiteX226" fmla="*/ 2270719 w 11269336"/>
              <a:gd name="connsiteY226" fmla="*/ 2052702 h 2323145"/>
              <a:gd name="connsiteX227" fmla="*/ 2253080 w 11269336"/>
              <a:gd name="connsiteY227" fmla="*/ 2056363 h 2323145"/>
              <a:gd name="connsiteX228" fmla="*/ 2250906 w 11269336"/>
              <a:gd name="connsiteY228" fmla="*/ 2055654 h 2323145"/>
              <a:gd name="connsiteX229" fmla="*/ 2236905 w 11269336"/>
              <a:gd name="connsiteY229" fmla="*/ 2062882 h 2323145"/>
              <a:gd name="connsiteX230" fmla="*/ 2225830 w 11269336"/>
              <a:gd name="connsiteY230" fmla="*/ 2074027 h 2323145"/>
              <a:gd name="connsiteX231" fmla="*/ 2073776 w 11269336"/>
              <a:gd name="connsiteY231" fmla="*/ 2089244 h 2323145"/>
              <a:gd name="connsiteX232" fmla="*/ 1948256 w 11269336"/>
              <a:gd name="connsiteY232" fmla="*/ 2146616 h 2323145"/>
              <a:gd name="connsiteX233" fmla="*/ 1865582 w 11269336"/>
              <a:gd name="connsiteY233" fmla="*/ 2153738 h 2323145"/>
              <a:gd name="connsiteX234" fmla="*/ 1835210 w 11269336"/>
              <a:gd name="connsiteY234" fmla="*/ 2134244 h 2323145"/>
              <a:gd name="connsiteX235" fmla="*/ 1632661 w 11269336"/>
              <a:gd name="connsiteY235" fmla="*/ 2173882 h 2323145"/>
              <a:gd name="connsiteX236" fmla="*/ 1579590 w 11269336"/>
              <a:gd name="connsiteY236" fmla="*/ 2173680 h 2323145"/>
              <a:gd name="connsiteX237" fmla="*/ 1535601 w 11269336"/>
              <a:gd name="connsiteY237" fmla="*/ 2194590 h 2323145"/>
              <a:gd name="connsiteX238" fmla="*/ 1515594 w 11269336"/>
              <a:gd name="connsiteY238" fmla="*/ 2189622 h 2323145"/>
              <a:gd name="connsiteX239" fmla="*/ 1512113 w 11269336"/>
              <a:gd name="connsiteY239" fmla="*/ 2188534 h 2323145"/>
              <a:gd name="connsiteX240" fmla="*/ 1498838 w 11269336"/>
              <a:gd name="connsiteY240" fmla="*/ 2189213 h 2323145"/>
              <a:gd name="connsiteX241" fmla="*/ 1494279 w 11269336"/>
              <a:gd name="connsiteY241" fmla="*/ 2183112 h 2323145"/>
              <a:gd name="connsiteX242" fmla="*/ 1473714 w 11269336"/>
              <a:gd name="connsiteY242" fmla="*/ 2179625 h 2323145"/>
              <a:gd name="connsiteX243" fmla="*/ 1449503 w 11269336"/>
              <a:gd name="connsiteY243" fmla="*/ 2182633 h 2323145"/>
              <a:gd name="connsiteX244" fmla="*/ 1266687 w 11269336"/>
              <a:gd name="connsiteY244" fmla="*/ 2212688 h 2323145"/>
              <a:gd name="connsiteX245" fmla="*/ 1239614 w 11269336"/>
              <a:gd name="connsiteY245" fmla="*/ 2209727 h 2323145"/>
              <a:gd name="connsiteX246" fmla="*/ 1202436 w 11269336"/>
              <a:gd name="connsiteY246" fmla="*/ 2209817 h 2323145"/>
              <a:gd name="connsiteX247" fmla="*/ 1136097 w 11269336"/>
              <a:gd name="connsiteY247" fmla="*/ 2205112 h 2323145"/>
              <a:gd name="connsiteX248" fmla="*/ 988232 w 11269336"/>
              <a:gd name="connsiteY248" fmla="*/ 2235635 h 2323145"/>
              <a:gd name="connsiteX249" fmla="*/ 981959 w 11269336"/>
              <a:gd name="connsiteY249" fmla="*/ 2231607 h 2323145"/>
              <a:gd name="connsiteX250" fmla="*/ 938600 w 11269336"/>
              <a:gd name="connsiteY250" fmla="*/ 2238113 h 2323145"/>
              <a:gd name="connsiteX251" fmla="*/ 791788 w 11269336"/>
              <a:gd name="connsiteY251" fmla="*/ 2293224 h 2323145"/>
              <a:gd name="connsiteX252" fmla="*/ 706914 w 11269336"/>
              <a:gd name="connsiteY252" fmla="*/ 2305046 h 2323145"/>
              <a:gd name="connsiteX253" fmla="*/ 675971 w 11269336"/>
              <a:gd name="connsiteY253" fmla="*/ 2304030 h 2323145"/>
              <a:gd name="connsiteX254" fmla="*/ 624180 w 11269336"/>
              <a:gd name="connsiteY254" fmla="*/ 2302650 h 2323145"/>
              <a:gd name="connsiteX255" fmla="*/ 583453 w 11269336"/>
              <a:gd name="connsiteY255" fmla="*/ 2288788 h 2323145"/>
              <a:gd name="connsiteX256" fmla="*/ 540946 w 11269336"/>
              <a:gd name="connsiteY256" fmla="*/ 2292721 h 2323145"/>
              <a:gd name="connsiteX257" fmla="*/ 533680 w 11269336"/>
              <a:gd name="connsiteY257" fmla="*/ 2310233 h 2323145"/>
              <a:gd name="connsiteX258" fmla="*/ 487366 w 11269336"/>
              <a:gd name="connsiteY258" fmla="*/ 2309053 h 2323145"/>
              <a:gd name="connsiteX259" fmla="*/ 416820 w 11269336"/>
              <a:gd name="connsiteY259" fmla="*/ 2305443 h 2323145"/>
              <a:gd name="connsiteX260" fmla="*/ 376805 w 11269336"/>
              <a:gd name="connsiteY260" fmla="*/ 2307647 h 2323145"/>
              <a:gd name="connsiteX261" fmla="*/ 266777 w 11269336"/>
              <a:gd name="connsiteY261" fmla="*/ 2309012 h 2323145"/>
              <a:gd name="connsiteX262" fmla="*/ 156013 w 11269336"/>
              <a:gd name="connsiteY262" fmla="*/ 2306832 h 2323145"/>
              <a:gd name="connsiteX263" fmla="*/ 87258 w 11269336"/>
              <a:gd name="connsiteY263" fmla="*/ 2285511 h 2323145"/>
              <a:gd name="connsiteX264" fmla="*/ 23798 w 11269336"/>
              <a:gd name="connsiteY264" fmla="*/ 2281822 h 2323145"/>
              <a:gd name="connsiteX265" fmla="*/ 0 w 11269336"/>
              <a:gd name="connsiteY265" fmla="*/ 2285369 h 2323145"/>
              <a:gd name="connsiteX266" fmla="*/ 0 w 11269336"/>
              <a:gd name="connsiteY266"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139429 w 11269336"/>
              <a:gd name="connsiteY20" fmla="*/ 696446 h 2323145"/>
              <a:gd name="connsiteX21" fmla="*/ 9114263 w 11269336"/>
              <a:gd name="connsiteY21" fmla="*/ 709213 h 2323145"/>
              <a:gd name="connsiteX22" fmla="*/ 9028928 w 11269336"/>
              <a:gd name="connsiteY22" fmla="*/ 745350 h 2323145"/>
              <a:gd name="connsiteX23" fmla="*/ 8977138 w 11269336"/>
              <a:gd name="connsiteY23" fmla="*/ 774970 h 2323145"/>
              <a:gd name="connsiteX24" fmla="*/ 8947030 w 11269336"/>
              <a:gd name="connsiteY24" fmla="*/ 814934 h 2323145"/>
              <a:gd name="connsiteX25" fmla="*/ 8914746 w 11269336"/>
              <a:gd name="connsiteY25" fmla="*/ 826428 h 2323145"/>
              <a:gd name="connsiteX26" fmla="*/ 8917778 w 11269336"/>
              <a:gd name="connsiteY26" fmla="*/ 835198 h 2323145"/>
              <a:gd name="connsiteX27" fmla="*/ 8905560 w 11269336"/>
              <a:gd name="connsiteY27" fmla="*/ 838358 h 2323145"/>
              <a:gd name="connsiteX28" fmla="*/ 8897564 w 11269336"/>
              <a:gd name="connsiteY28" fmla="*/ 834287 h 2323145"/>
              <a:gd name="connsiteX29" fmla="*/ 8878040 w 11269336"/>
              <a:gd name="connsiteY29" fmla="*/ 844150 h 2323145"/>
              <a:gd name="connsiteX30" fmla="*/ 8882654 w 11269336"/>
              <a:gd name="connsiteY30" fmla="*/ 892768 h 2323145"/>
              <a:gd name="connsiteX31" fmla="*/ 8795998 w 11269336"/>
              <a:gd name="connsiteY31" fmla="*/ 863337 h 2323145"/>
              <a:gd name="connsiteX32" fmla="*/ 8776970 w 11269336"/>
              <a:gd name="connsiteY32" fmla="*/ 885177 h 2323145"/>
              <a:gd name="connsiteX33" fmla="*/ 8755719 w 11269336"/>
              <a:gd name="connsiteY33" fmla="*/ 889754 h 2323145"/>
              <a:gd name="connsiteX34" fmla="*/ 8743257 w 11269336"/>
              <a:gd name="connsiteY34" fmla="*/ 904723 h 2323145"/>
              <a:gd name="connsiteX35" fmla="*/ 8721366 w 11269336"/>
              <a:gd name="connsiteY35" fmla="*/ 904711 h 2323145"/>
              <a:gd name="connsiteX36" fmla="*/ 8678353 w 11269336"/>
              <a:gd name="connsiteY36" fmla="*/ 926318 h 2323145"/>
              <a:gd name="connsiteX37" fmla="*/ 8636849 w 11269336"/>
              <a:gd name="connsiteY37" fmla="*/ 937900 h 2323145"/>
              <a:gd name="connsiteX38" fmla="*/ 8620213 w 11269336"/>
              <a:gd name="connsiteY38" fmla="*/ 943068 h 2323145"/>
              <a:gd name="connsiteX39" fmla="*/ 8612581 w 11269336"/>
              <a:gd name="connsiteY39" fmla="*/ 952695 h 2323145"/>
              <a:gd name="connsiteX40" fmla="*/ 8589038 w 11269336"/>
              <a:gd name="connsiteY40" fmla="*/ 963892 h 2323145"/>
              <a:gd name="connsiteX41" fmla="*/ 8579950 w 11269336"/>
              <a:gd name="connsiteY41" fmla="*/ 960899 h 2323145"/>
              <a:gd name="connsiteX42" fmla="*/ 8579319 w 11269336"/>
              <a:gd name="connsiteY42" fmla="*/ 965630 h 2323145"/>
              <a:gd name="connsiteX43" fmla="*/ 8547429 w 11269336"/>
              <a:gd name="connsiteY43" fmla="*/ 984506 h 2323145"/>
              <a:gd name="connsiteX44" fmla="*/ 8478704 w 11269336"/>
              <a:gd name="connsiteY44" fmla="*/ 1025490 h 2323145"/>
              <a:gd name="connsiteX45" fmla="*/ 8461421 w 11269336"/>
              <a:gd name="connsiteY45" fmla="*/ 1035512 h 2323145"/>
              <a:gd name="connsiteX46" fmla="*/ 8445003 w 11269336"/>
              <a:gd name="connsiteY46" fmla="*/ 1036851 h 2323145"/>
              <a:gd name="connsiteX47" fmla="*/ 8357350 w 11269336"/>
              <a:gd name="connsiteY47" fmla="*/ 1060213 h 2323145"/>
              <a:gd name="connsiteX48" fmla="*/ 8335565 w 11269336"/>
              <a:gd name="connsiteY48" fmla="*/ 1061151 h 2323145"/>
              <a:gd name="connsiteX49" fmla="*/ 8325267 w 11269336"/>
              <a:gd name="connsiteY49" fmla="*/ 1055919 h 2323145"/>
              <a:gd name="connsiteX50" fmla="*/ 8293586 w 11269336"/>
              <a:gd name="connsiteY50" fmla="*/ 1076144 h 2323145"/>
              <a:gd name="connsiteX51" fmla="*/ 8242405 w 11269336"/>
              <a:gd name="connsiteY51" fmla="*/ 1095960 h 2323145"/>
              <a:gd name="connsiteX52" fmla="*/ 8197391 w 11269336"/>
              <a:gd name="connsiteY52" fmla="*/ 1107746 h 2323145"/>
              <a:gd name="connsiteX53" fmla="*/ 8081474 w 11269336"/>
              <a:gd name="connsiteY53" fmla="*/ 1130125 h 2323145"/>
              <a:gd name="connsiteX54" fmla="*/ 8053585 w 11269336"/>
              <a:gd name="connsiteY54" fmla="*/ 1129169 h 2323145"/>
              <a:gd name="connsiteX55" fmla="*/ 8038422 w 11269336"/>
              <a:gd name="connsiteY55" fmla="*/ 1119092 h 2323145"/>
              <a:gd name="connsiteX56" fmla="*/ 8029450 w 11269336"/>
              <a:gd name="connsiteY56" fmla="*/ 1125592 h 2323145"/>
              <a:gd name="connsiteX57" fmla="*/ 7959552 w 11269336"/>
              <a:gd name="connsiteY57" fmla="*/ 1140188 h 2323145"/>
              <a:gd name="connsiteX58" fmla="*/ 7914188 w 11269336"/>
              <a:gd name="connsiteY58" fmla="*/ 1150862 h 2323145"/>
              <a:gd name="connsiteX59" fmla="*/ 7914918 w 11269336"/>
              <a:gd name="connsiteY59" fmla="*/ 1168758 h 2323145"/>
              <a:gd name="connsiteX60" fmla="*/ 7875510 w 11269336"/>
              <a:gd name="connsiteY60" fmla="*/ 1183153 h 2323145"/>
              <a:gd name="connsiteX61" fmla="*/ 7829932 w 11269336"/>
              <a:gd name="connsiteY61" fmla="*/ 1180782 h 2323145"/>
              <a:gd name="connsiteX62" fmla="*/ 7779182 w 11269336"/>
              <a:gd name="connsiteY62" fmla="*/ 1192665 h 2323145"/>
              <a:gd name="connsiteX63" fmla="*/ 7748774 w 11269336"/>
              <a:gd name="connsiteY63" fmla="*/ 1199586 h 2323145"/>
              <a:gd name="connsiteX64" fmla="*/ 7671846 w 11269336"/>
              <a:gd name="connsiteY64" fmla="*/ 1231966 h 2323145"/>
              <a:gd name="connsiteX65" fmla="*/ 7554146 w 11269336"/>
              <a:gd name="connsiteY65" fmla="*/ 1319748 h 2323145"/>
              <a:gd name="connsiteX66" fmla="*/ 7515052 w 11269336"/>
              <a:gd name="connsiteY66" fmla="*/ 1336718 h 2323145"/>
              <a:gd name="connsiteX67" fmla="*/ 7507193 w 11269336"/>
              <a:gd name="connsiteY67" fmla="*/ 1334617 h 2323145"/>
              <a:gd name="connsiteX68" fmla="*/ 7461694 w 11269336"/>
              <a:gd name="connsiteY68" fmla="*/ 1375866 h 2323145"/>
              <a:gd name="connsiteX69" fmla="*/ 7377571 w 11269336"/>
              <a:gd name="connsiteY69" fmla="*/ 1400128 h 2323145"/>
              <a:gd name="connsiteX70" fmla="*/ 7311261 w 11269336"/>
              <a:gd name="connsiteY70" fmla="*/ 1412652 h 2323145"/>
              <a:gd name="connsiteX71" fmla="*/ 7275307 w 11269336"/>
              <a:gd name="connsiteY71" fmla="*/ 1422171 h 2323145"/>
              <a:gd name="connsiteX72" fmla="*/ 7247783 w 11269336"/>
              <a:gd name="connsiteY72" fmla="*/ 1426330 h 2323145"/>
              <a:gd name="connsiteX73" fmla="*/ 7185047 w 11269336"/>
              <a:gd name="connsiteY73" fmla="*/ 1451812 h 2323145"/>
              <a:gd name="connsiteX74" fmla="*/ 7084117 w 11269336"/>
              <a:gd name="connsiteY74" fmla="*/ 1500281 h 2323145"/>
              <a:gd name="connsiteX75" fmla="*/ 7062011 w 11269336"/>
              <a:gd name="connsiteY75" fmla="*/ 1509183 h 2323145"/>
              <a:gd name="connsiteX76" fmla="*/ 7040555 w 11269336"/>
              <a:gd name="connsiteY76" fmla="*/ 1511207 h 2323145"/>
              <a:gd name="connsiteX77" fmla="*/ 7033438 w 11269336"/>
              <a:gd name="connsiteY77" fmla="*/ 1506772 h 2323145"/>
              <a:gd name="connsiteX78" fmla="*/ 7020886 w 11269336"/>
              <a:gd name="connsiteY78" fmla="*/ 1510764 h 2323145"/>
              <a:gd name="connsiteX79" fmla="*/ 7017033 w 11269336"/>
              <a:gd name="connsiteY79" fmla="*/ 1510650 h 2323145"/>
              <a:gd name="connsiteX80" fmla="*/ 6995460 w 11269336"/>
              <a:gd name="connsiteY80" fmla="*/ 1511173 h 2323145"/>
              <a:gd name="connsiteX81" fmla="*/ 6962144 w 11269336"/>
              <a:gd name="connsiteY81" fmla="*/ 1541508 h 2323145"/>
              <a:gd name="connsiteX82" fmla="*/ 6910674 w 11269336"/>
              <a:gd name="connsiteY82" fmla="*/ 1554793 h 2323145"/>
              <a:gd name="connsiteX83" fmla="*/ 6732152 w 11269336"/>
              <a:gd name="connsiteY83" fmla="*/ 1642538 h 2323145"/>
              <a:gd name="connsiteX84" fmla="*/ 6694106 w 11269336"/>
              <a:gd name="connsiteY84" fmla="*/ 1632377 h 2323145"/>
              <a:gd name="connsiteX85" fmla="*/ 6617223 w 11269336"/>
              <a:gd name="connsiteY85" fmla="*/ 1659889 h 2323145"/>
              <a:gd name="connsiteX86" fmla="*/ 6521138 w 11269336"/>
              <a:gd name="connsiteY86" fmla="*/ 1744340 h 2323145"/>
              <a:gd name="connsiteX87" fmla="*/ 6380677 w 11269336"/>
              <a:gd name="connsiteY87" fmla="*/ 1796883 h 2323145"/>
              <a:gd name="connsiteX88" fmla="*/ 6374897 w 11269336"/>
              <a:gd name="connsiteY88" fmla="*/ 1809910 h 2323145"/>
              <a:gd name="connsiteX89" fmla="*/ 6364545 w 11269336"/>
              <a:gd name="connsiteY89" fmla="*/ 1820090 h 2323145"/>
              <a:gd name="connsiteX90" fmla="*/ 6362126 w 11269336"/>
              <a:gd name="connsiteY90" fmla="*/ 1819991 h 2323145"/>
              <a:gd name="connsiteX91" fmla="*/ 6346673 w 11269336"/>
              <a:gd name="connsiteY91" fmla="*/ 1827824 h 2323145"/>
              <a:gd name="connsiteX92" fmla="*/ 6345588 w 11269336"/>
              <a:gd name="connsiteY92" fmla="*/ 1832232 h 2323145"/>
              <a:gd name="connsiteX93" fmla="*/ 6335708 w 11269336"/>
              <a:gd name="connsiteY93" fmla="*/ 1838451 h 2323145"/>
              <a:gd name="connsiteX94" fmla="*/ 6318182 w 11269336"/>
              <a:gd name="connsiteY94" fmla="*/ 1852975 h 2323145"/>
              <a:gd name="connsiteX95" fmla="*/ 6313084 w 11269336"/>
              <a:gd name="connsiteY95" fmla="*/ 1853561 h 2323145"/>
              <a:gd name="connsiteX96" fmla="*/ 6283816 w 11269336"/>
              <a:gd name="connsiteY96" fmla="*/ 1872148 h 2323145"/>
              <a:gd name="connsiteX97" fmla="*/ 6282550 w 11269336"/>
              <a:gd name="connsiteY97" fmla="*/ 1871392 h 2323145"/>
              <a:gd name="connsiteX98" fmla="*/ 6270527 w 11269336"/>
              <a:gd name="connsiteY98" fmla="*/ 1872208 h 2323145"/>
              <a:gd name="connsiteX99" fmla="*/ 6249518 w 11269336"/>
              <a:gd name="connsiteY99" fmla="*/ 1876079 h 2323145"/>
              <a:gd name="connsiteX100" fmla="*/ 6190386 w 11269336"/>
              <a:gd name="connsiteY100" fmla="*/ 1872478 h 2323145"/>
              <a:gd name="connsiteX101" fmla="*/ 6159777 w 11269336"/>
              <a:gd name="connsiteY101" fmla="*/ 1891745 h 2323145"/>
              <a:gd name="connsiteX102" fmla="*/ 6153131 w 11269336"/>
              <a:gd name="connsiteY102" fmla="*/ 1895079 h 2323145"/>
              <a:gd name="connsiteX103" fmla="*/ 6152798 w 11269336"/>
              <a:gd name="connsiteY103" fmla="*/ 1894920 h 2323145"/>
              <a:gd name="connsiteX104" fmla="*/ 6145388 w 11269336"/>
              <a:gd name="connsiteY104" fmla="*/ 1897990 h 2323145"/>
              <a:gd name="connsiteX105" fmla="*/ 6141014 w 11269336"/>
              <a:gd name="connsiteY105" fmla="*/ 1901155 h 2323145"/>
              <a:gd name="connsiteX106" fmla="*/ 6128122 w 11269336"/>
              <a:gd name="connsiteY106" fmla="*/ 1907623 h 2323145"/>
              <a:gd name="connsiteX107" fmla="*/ 6122351 w 11269336"/>
              <a:gd name="connsiteY107" fmla="*/ 1908359 h 2323145"/>
              <a:gd name="connsiteX108" fmla="*/ 6064750 w 11269336"/>
              <a:gd name="connsiteY108" fmla="*/ 1896394 h 2323145"/>
              <a:gd name="connsiteX109" fmla="*/ 5964230 w 11269336"/>
              <a:gd name="connsiteY109" fmla="*/ 1910038 h 2323145"/>
              <a:gd name="connsiteX110" fmla="*/ 5865399 w 11269336"/>
              <a:gd name="connsiteY110" fmla="*/ 1926966 h 2323145"/>
              <a:gd name="connsiteX111" fmla="*/ 5829951 w 11269336"/>
              <a:gd name="connsiteY111" fmla="*/ 1934755 h 2323145"/>
              <a:gd name="connsiteX112" fmla="*/ 5765285 w 11269336"/>
              <a:gd name="connsiteY112" fmla="*/ 1941322 h 2323145"/>
              <a:gd name="connsiteX113" fmla="*/ 5734750 w 11269336"/>
              <a:gd name="connsiteY113" fmla="*/ 1939793 h 2323145"/>
              <a:gd name="connsiteX114" fmla="*/ 5733569 w 11269336"/>
              <a:gd name="connsiteY114" fmla="*/ 1940505 h 2323145"/>
              <a:gd name="connsiteX115" fmla="*/ 5730329 w 11269336"/>
              <a:gd name="connsiteY115" fmla="*/ 1937845 h 2323145"/>
              <a:gd name="connsiteX116" fmla="*/ 5724661 w 11269336"/>
              <a:gd name="connsiteY116" fmla="*/ 1937455 h 2323145"/>
              <a:gd name="connsiteX117" fmla="*/ 5710186 w 11269336"/>
              <a:gd name="connsiteY117" fmla="*/ 1941370 h 2323145"/>
              <a:gd name="connsiteX118" fmla="*/ 5704910 w 11269336"/>
              <a:gd name="connsiteY118" fmla="*/ 1943663 h 2323145"/>
              <a:gd name="connsiteX119" fmla="*/ 5696836 w 11269336"/>
              <a:gd name="connsiteY119" fmla="*/ 1945271 h 2323145"/>
              <a:gd name="connsiteX120" fmla="*/ 5696583 w 11269336"/>
              <a:gd name="connsiteY120" fmla="*/ 1945050 h 2323145"/>
              <a:gd name="connsiteX121" fmla="*/ 5689123 w 11269336"/>
              <a:gd name="connsiteY121" fmla="*/ 1947067 h 2323145"/>
              <a:gd name="connsiteX122" fmla="*/ 5653291 w 11269336"/>
              <a:gd name="connsiteY122" fmla="*/ 1960245 h 2323145"/>
              <a:gd name="connsiteX123" fmla="*/ 5599385 w 11269336"/>
              <a:gd name="connsiteY123" fmla="*/ 1945198 h 2323145"/>
              <a:gd name="connsiteX124" fmla="*/ 5578300 w 11269336"/>
              <a:gd name="connsiteY124" fmla="*/ 1944963 h 2323145"/>
              <a:gd name="connsiteX125" fmla="*/ 5566758 w 11269336"/>
              <a:gd name="connsiteY125" fmla="*/ 1943441 h 2323145"/>
              <a:gd name="connsiteX126" fmla="*/ 5565857 w 11269336"/>
              <a:gd name="connsiteY126" fmla="*/ 1942445 h 2323145"/>
              <a:gd name="connsiteX127" fmla="*/ 5531534 w 11269336"/>
              <a:gd name="connsiteY127" fmla="*/ 1955208 h 2323145"/>
              <a:gd name="connsiteX128" fmla="*/ 5526552 w 11269336"/>
              <a:gd name="connsiteY128" fmla="*/ 1954799 h 2323145"/>
              <a:gd name="connsiteX129" fmla="*/ 5504723 w 11269336"/>
              <a:gd name="connsiteY129" fmla="*/ 1965811 h 2323145"/>
              <a:gd name="connsiteX130" fmla="*/ 5493156 w 11269336"/>
              <a:gd name="connsiteY130" fmla="*/ 1970063 h 2323145"/>
              <a:gd name="connsiteX131" fmla="*/ 5490486 w 11269336"/>
              <a:gd name="connsiteY131" fmla="*/ 1974227 h 2323145"/>
              <a:gd name="connsiteX132" fmla="*/ 5473107 w 11269336"/>
              <a:gd name="connsiteY132" fmla="*/ 1979001 h 2323145"/>
              <a:gd name="connsiteX133" fmla="*/ 5470885 w 11269336"/>
              <a:gd name="connsiteY133" fmla="*/ 1978432 h 2323145"/>
              <a:gd name="connsiteX134" fmla="*/ 5457393 w 11269336"/>
              <a:gd name="connsiteY134" fmla="*/ 1986525 h 2323145"/>
              <a:gd name="connsiteX135" fmla="*/ 5447102 w 11269336"/>
              <a:gd name="connsiteY135" fmla="*/ 1998329 h 2323145"/>
              <a:gd name="connsiteX136" fmla="*/ 5159151 w 11269336"/>
              <a:gd name="connsiteY136" fmla="*/ 2029640 h 2323145"/>
              <a:gd name="connsiteX137" fmla="*/ 5041688 w 11269336"/>
              <a:gd name="connsiteY137" fmla="*/ 2022334 h 2323145"/>
              <a:gd name="connsiteX138" fmla="*/ 4860988 w 11269336"/>
              <a:gd name="connsiteY138" fmla="*/ 2135698 h 2323145"/>
              <a:gd name="connsiteX139" fmla="*/ 4807902 w 11269336"/>
              <a:gd name="connsiteY139" fmla="*/ 2138894 h 2323145"/>
              <a:gd name="connsiteX140" fmla="*/ 4765388 w 11269336"/>
              <a:gd name="connsiteY140" fmla="*/ 2162525 h 2323145"/>
              <a:gd name="connsiteX141" fmla="*/ 4745033 w 11269336"/>
              <a:gd name="connsiteY141" fmla="*/ 2158859 h 2323145"/>
              <a:gd name="connsiteX142" fmla="*/ 4741475 w 11269336"/>
              <a:gd name="connsiteY142" fmla="*/ 2157998 h 2323145"/>
              <a:gd name="connsiteX143" fmla="*/ 4728247 w 11269336"/>
              <a:gd name="connsiteY143" fmla="*/ 2159526 h 2323145"/>
              <a:gd name="connsiteX144" fmla="*/ 4723263 w 11269336"/>
              <a:gd name="connsiteY144" fmla="*/ 2153742 h 2323145"/>
              <a:gd name="connsiteX145" fmla="*/ 4702453 w 11269336"/>
              <a:gd name="connsiteY145" fmla="*/ 2151586 h 2323145"/>
              <a:gd name="connsiteX146" fmla="*/ 4678455 w 11269336"/>
              <a:gd name="connsiteY146" fmla="*/ 2156131 h 2323145"/>
              <a:gd name="connsiteX147" fmla="*/ 4593061 w 11269336"/>
              <a:gd name="connsiteY147" fmla="*/ 2171597 h 2323145"/>
              <a:gd name="connsiteX148" fmla="*/ 4579902 w 11269336"/>
              <a:gd name="connsiteY148" fmla="*/ 2177927 h 2323145"/>
              <a:gd name="connsiteX149" fmla="*/ 4533444 w 11269336"/>
              <a:gd name="connsiteY149" fmla="*/ 2181200 h 2323145"/>
              <a:gd name="connsiteX150" fmla="*/ 4492832 w 11269336"/>
              <a:gd name="connsiteY150" fmla="*/ 2188033 h 2323145"/>
              <a:gd name="connsiteX151" fmla="*/ 4467257 w 11269336"/>
              <a:gd name="connsiteY151" fmla="*/ 2196121 h 2323145"/>
              <a:gd name="connsiteX152" fmla="*/ 4459937 w 11269336"/>
              <a:gd name="connsiteY152" fmla="*/ 2195182 h 2323145"/>
              <a:gd name="connsiteX153" fmla="*/ 4433312 w 11269336"/>
              <a:gd name="connsiteY153" fmla="*/ 2199004 h 2323145"/>
              <a:gd name="connsiteX154" fmla="*/ 4420601 w 11269336"/>
              <a:gd name="connsiteY154" fmla="*/ 2205158 h 2323145"/>
              <a:gd name="connsiteX155" fmla="*/ 4405765 w 11269336"/>
              <a:gd name="connsiteY155" fmla="*/ 2199902 h 2323145"/>
              <a:gd name="connsiteX156" fmla="*/ 4401354 w 11269336"/>
              <a:gd name="connsiteY156" fmla="*/ 2194745 h 2323145"/>
              <a:gd name="connsiteX157" fmla="*/ 4383151 w 11269336"/>
              <a:gd name="connsiteY157" fmla="*/ 2201140 h 2323145"/>
              <a:gd name="connsiteX158" fmla="*/ 4366646 w 11269336"/>
              <a:gd name="connsiteY158" fmla="*/ 2198564 h 2323145"/>
              <a:gd name="connsiteX159" fmla="*/ 4354009 w 11269336"/>
              <a:gd name="connsiteY159" fmla="*/ 2204984 h 2323145"/>
              <a:gd name="connsiteX160" fmla="*/ 4348284 w 11269336"/>
              <a:gd name="connsiteY160" fmla="*/ 2205270 h 2323145"/>
              <a:gd name="connsiteX161" fmla="*/ 4333906 w 11269336"/>
              <a:gd name="connsiteY161" fmla="*/ 2205251 h 2323145"/>
              <a:gd name="connsiteX162" fmla="*/ 4308819 w 11269336"/>
              <a:gd name="connsiteY162" fmla="*/ 2203822 h 2323145"/>
              <a:gd name="connsiteX163" fmla="*/ 4301210 w 11269336"/>
              <a:gd name="connsiteY163" fmla="*/ 2204456 h 2323145"/>
              <a:gd name="connsiteX164" fmla="*/ 4283095 w 11269336"/>
              <a:gd name="connsiteY164" fmla="*/ 2198177 h 2323145"/>
              <a:gd name="connsiteX165" fmla="*/ 4250119 w 11269336"/>
              <a:gd name="connsiteY165" fmla="*/ 2196342 h 2323145"/>
              <a:gd name="connsiteX166" fmla="*/ 4189203 w 11269336"/>
              <a:gd name="connsiteY166" fmla="*/ 2178994 h 2323145"/>
              <a:gd name="connsiteX167" fmla="*/ 4154035 w 11269336"/>
              <a:gd name="connsiteY167" fmla="*/ 2171950 h 2323145"/>
              <a:gd name="connsiteX168" fmla="*/ 4129569 w 11269336"/>
              <a:gd name="connsiteY168" fmla="*/ 2163850 h 2323145"/>
              <a:gd name="connsiteX169" fmla="*/ 4061250 w 11269336"/>
              <a:gd name="connsiteY169" fmla="*/ 2159236 h 2323145"/>
              <a:gd name="connsiteX170" fmla="*/ 3945480 w 11269336"/>
              <a:gd name="connsiteY170" fmla="*/ 2158279 h 2323145"/>
              <a:gd name="connsiteX171" fmla="*/ 3921468 w 11269336"/>
              <a:gd name="connsiteY171" fmla="*/ 2156588 h 2323145"/>
              <a:gd name="connsiteX172" fmla="*/ 3903348 w 11269336"/>
              <a:gd name="connsiteY172" fmla="*/ 2149220 h 2323145"/>
              <a:gd name="connsiteX173" fmla="*/ 3901342 w 11269336"/>
              <a:gd name="connsiteY173" fmla="*/ 2142355 h 2323145"/>
              <a:gd name="connsiteX174" fmla="*/ 3888539 w 11269336"/>
              <a:gd name="connsiteY174" fmla="*/ 2140476 h 2323145"/>
              <a:gd name="connsiteX175" fmla="*/ 3885662 w 11269336"/>
              <a:gd name="connsiteY175" fmla="*/ 2138740 h 2323145"/>
              <a:gd name="connsiteX176" fmla="*/ 3868627 w 11269336"/>
              <a:gd name="connsiteY176" fmla="*/ 2130023 h 2323145"/>
              <a:gd name="connsiteX177" fmla="*/ 3819177 w 11269336"/>
              <a:gd name="connsiteY177" fmla="*/ 2142111 h 2323145"/>
              <a:gd name="connsiteX178" fmla="*/ 3769100 w 11269336"/>
              <a:gd name="connsiteY178" fmla="*/ 2131731 h 2323145"/>
              <a:gd name="connsiteX179" fmla="*/ 3562752 w 11269336"/>
              <a:gd name="connsiteY179" fmla="*/ 2131785 h 2323145"/>
              <a:gd name="connsiteX180" fmla="*/ 3541402 w 11269336"/>
              <a:gd name="connsiteY180" fmla="*/ 2106821 h 2323145"/>
              <a:gd name="connsiteX181" fmla="*/ 3365341 w 11269336"/>
              <a:gd name="connsiteY181" fmla="*/ 2077638 h 2323145"/>
              <a:gd name="connsiteX182" fmla="*/ 3170922 w 11269336"/>
              <a:gd name="connsiteY182" fmla="*/ 2115957 h 2323145"/>
              <a:gd name="connsiteX183" fmla="*/ 3156256 w 11269336"/>
              <a:gd name="connsiteY183" fmla="*/ 2124773 h 2323145"/>
              <a:gd name="connsiteX184" fmla="*/ 3140298 w 11269336"/>
              <a:gd name="connsiteY184" fmla="*/ 2129182 h 2323145"/>
              <a:gd name="connsiteX185" fmla="*/ 3138514 w 11269336"/>
              <a:gd name="connsiteY185" fmla="*/ 2128069 h 2323145"/>
              <a:gd name="connsiteX186" fmla="*/ 3120467 w 11269336"/>
              <a:gd name="connsiteY186" fmla="*/ 2128281 h 2323145"/>
              <a:gd name="connsiteX187" fmla="*/ 3116175 w 11269336"/>
              <a:gd name="connsiteY187" fmla="*/ 2131633 h 2323145"/>
              <a:gd name="connsiteX188" fmla="*/ 3103685 w 11269336"/>
              <a:gd name="connsiteY188" fmla="*/ 2132814 h 2323145"/>
              <a:gd name="connsiteX189" fmla="*/ 3078794 w 11269336"/>
              <a:gd name="connsiteY189" fmla="*/ 2137935 h 2323145"/>
              <a:gd name="connsiteX190" fmla="*/ 3074407 w 11269336"/>
              <a:gd name="connsiteY190" fmla="*/ 2136274 h 2323145"/>
              <a:gd name="connsiteX191" fmla="*/ 3037285 w 11269336"/>
              <a:gd name="connsiteY191" fmla="*/ 2139919 h 2323145"/>
              <a:gd name="connsiteX192" fmla="*/ 3036901 w 11269336"/>
              <a:gd name="connsiteY192" fmla="*/ 2138726 h 2323145"/>
              <a:gd name="connsiteX193" fmla="*/ 3026996 w 11269336"/>
              <a:gd name="connsiteY193" fmla="*/ 2134322 h 2323145"/>
              <a:gd name="connsiteX194" fmla="*/ 3007772 w 11269336"/>
              <a:gd name="connsiteY194" fmla="*/ 2128742 h 2323145"/>
              <a:gd name="connsiteX195" fmla="*/ 2965030 w 11269336"/>
              <a:gd name="connsiteY195" fmla="*/ 2100494 h 2323145"/>
              <a:gd name="connsiteX196" fmla="*/ 2926342 w 11269336"/>
              <a:gd name="connsiteY196" fmla="*/ 2104155 h 2323145"/>
              <a:gd name="connsiteX197" fmla="*/ 2918608 w 11269336"/>
              <a:gd name="connsiteY197" fmla="*/ 2104215 h 2323145"/>
              <a:gd name="connsiteX198" fmla="*/ 2918475 w 11269336"/>
              <a:gd name="connsiteY198" fmla="*/ 2103937 h 2323145"/>
              <a:gd name="connsiteX199" fmla="*/ 2910360 w 11269336"/>
              <a:gd name="connsiteY199" fmla="*/ 2103444 h 2323145"/>
              <a:gd name="connsiteX200" fmla="*/ 2904507 w 11269336"/>
              <a:gd name="connsiteY200" fmla="*/ 2104326 h 2323145"/>
              <a:gd name="connsiteX201" fmla="*/ 2889503 w 11269336"/>
              <a:gd name="connsiteY201" fmla="*/ 2104443 h 2323145"/>
              <a:gd name="connsiteX202" fmla="*/ 2884480 w 11269336"/>
              <a:gd name="connsiteY202" fmla="*/ 2102626 h 2323145"/>
              <a:gd name="connsiteX203" fmla="*/ 2882689 w 11269336"/>
              <a:gd name="connsiteY203" fmla="*/ 2099228 h 2323145"/>
              <a:gd name="connsiteX204" fmla="*/ 2881291 w 11269336"/>
              <a:gd name="connsiteY204" fmla="*/ 2099618 h 2323145"/>
              <a:gd name="connsiteX205" fmla="*/ 2853979 w 11269336"/>
              <a:gd name="connsiteY205" fmla="*/ 2090388 h 2323145"/>
              <a:gd name="connsiteX206" fmla="*/ 2791790 w 11269336"/>
              <a:gd name="connsiteY206" fmla="*/ 2080332 h 2323145"/>
              <a:gd name="connsiteX207" fmla="*/ 2755844 w 11269336"/>
              <a:gd name="connsiteY207" fmla="*/ 2078874 h 2323145"/>
              <a:gd name="connsiteX208" fmla="*/ 2657742 w 11269336"/>
              <a:gd name="connsiteY208" fmla="*/ 2070179 h 2323145"/>
              <a:gd name="connsiteX209" fmla="*/ 2559549 w 11269336"/>
              <a:gd name="connsiteY209" fmla="*/ 2057873 h 2323145"/>
              <a:gd name="connsiteX210" fmla="*/ 2512054 w 11269336"/>
              <a:gd name="connsiteY210" fmla="*/ 2031671 h 2323145"/>
              <a:gd name="connsiteX211" fmla="*/ 2506437 w 11269336"/>
              <a:gd name="connsiteY211" fmla="*/ 2030918 h 2323145"/>
              <a:gd name="connsiteX212" fmla="*/ 2491752 w 11269336"/>
              <a:gd name="connsiteY212" fmla="*/ 2033906 h 2323145"/>
              <a:gd name="connsiteX213" fmla="*/ 2486338 w 11269336"/>
              <a:gd name="connsiteY213" fmla="*/ 2035862 h 2323145"/>
              <a:gd name="connsiteX214" fmla="*/ 2478186 w 11269336"/>
              <a:gd name="connsiteY214" fmla="*/ 2036953 h 2323145"/>
              <a:gd name="connsiteX215" fmla="*/ 2477950 w 11269336"/>
              <a:gd name="connsiteY215" fmla="*/ 2036715 h 2323145"/>
              <a:gd name="connsiteX216" fmla="*/ 2470381 w 11269336"/>
              <a:gd name="connsiteY216" fmla="*/ 2038256 h 2323145"/>
              <a:gd name="connsiteX217" fmla="*/ 2433781 w 11269336"/>
              <a:gd name="connsiteY217" fmla="*/ 2049140 h 2323145"/>
              <a:gd name="connsiteX218" fmla="*/ 2381172 w 11269336"/>
              <a:gd name="connsiteY218" fmla="*/ 2030645 h 2323145"/>
              <a:gd name="connsiteX219" fmla="*/ 2360198 w 11269336"/>
              <a:gd name="connsiteY219" fmla="*/ 2029059 h 2323145"/>
              <a:gd name="connsiteX220" fmla="*/ 2348815 w 11269336"/>
              <a:gd name="connsiteY220" fmla="*/ 2026798 h 2323145"/>
              <a:gd name="connsiteX221" fmla="*/ 2347988 w 11269336"/>
              <a:gd name="connsiteY221" fmla="*/ 2025745 h 2323145"/>
              <a:gd name="connsiteX222" fmla="*/ 2312920 w 11269336"/>
              <a:gd name="connsiteY222" fmla="*/ 2036311 h 2323145"/>
              <a:gd name="connsiteX223" fmla="*/ 2307986 w 11269336"/>
              <a:gd name="connsiteY223" fmla="*/ 2035583 h 2323145"/>
              <a:gd name="connsiteX224" fmla="*/ 2285481 w 11269336"/>
              <a:gd name="connsiteY224" fmla="*/ 2045197 h 2323145"/>
              <a:gd name="connsiteX225" fmla="*/ 2273666 w 11269336"/>
              <a:gd name="connsiteY225" fmla="*/ 2048710 h 2323145"/>
              <a:gd name="connsiteX226" fmla="*/ 2270719 w 11269336"/>
              <a:gd name="connsiteY226" fmla="*/ 2052702 h 2323145"/>
              <a:gd name="connsiteX227" fmla="*/ 2253080 w 11269336"/>
              <a:gd name="connsiteY227" fmla="*/ 2056363 h 2323145"/>
              <a:gd name="connsiteX228" fmla="*/ 2250906 w 11269336"/>
              <a:gd name="connsiteY228" fmla="*/ 2055654 h 2323145"/>
              <a:gd name="connsiteX229" fmla="*/ 2236905 w 11269336"/>
              <a:gd name="connsiteY229" fmla="*/ 2062882 h 2323145"/>
              <a:gd name="connsiteX230" fmla="*/ 2225830 w 11269336"/>
              <a:gd name="connsiteY230" fmla="*/ 2074027 h 2323145"/>
              <a:gd name="connsiteX231" fmla="*/ 2073776 w 11269336"/>
              <a:gd name="connsiteY231" fmla="*/ 2089244 h 2323145"/>
              <a:gd name="connsiteX232" fmla="*/ 1948256 w 11269336"/>
              <a:gd name="connsiteY232" fmla="*/ 2146616 h 2323145"/>
              <a:gd name="connsiteX233" fmla="*/ 1865582 w 11269336"/>
              <a:gd name="connsiteY233" fmla="*/ 2153738 h 2323145"/>
              <a:gd name="connsiteX234" fmla="*/ 1835210 w 11269336"/>
              <a:gd name="connsiteY234" fmla="*/ 2134244 h 2323145"/>
              <a:gd name="connsiteX235" fmla="*/ 1632661 w 11269336"/>
              <a:gd name="connsiteY235" fmla="*/ 2173882 h 2323145"/>
              <a:gd name="connsiteX236" fmla="*/ 1579590 w 11269336"/>
              <a:gd name="connsiteY236" fmla="*/ 2173680 h 2323145"/>
              <a:gd name="connsiteX237" fmla="*/ 1535601 w 11269336"/>
              <a:gd name="connsiteY237" fmla="*/ 2194590 h 2323145"/>
              <a:gd name="connsiteX238" fmla="*/ 1515594 w 11269336"/>
              <a:gd name="connsiteY238" fmla="*/ 2189622 h 2323145"/>
              <a:gd name="connsiteX239" fmla="*/ 1512113 w 11269336"/>
              <a:gd name="connsiteY239" fmla="*/ 2188534 h 2323145"/>
              <a:gd name="connsiteX240" fmla="*/ 1498838 w 11269336"/>
              <a:gd name="connsiteY240" fmla="*/ 2189213 h 2323145"/>
              <a:gd name="connsiteX241" fmla="*/ 1494279 w 11269336"/>
              <a:gd name="connsiteY241" fmla="*/ 2183112 h 2323145"/>
              <a:gd name="connsiteX242" fmla="*/ 1473714 w 11269336"/>
              <a:gd name="connsiteY242" fmla="*/ 2179625 h 2323145"/>
              <a:gd name="connsiteX243" fmla="*/ 1449503 w 11269336"/>
              <a:gd name="connsiteY243" fmla="*/ 2182633 h 2323145"/>
              <a:gd name="connsiteX244" fmla="*/ 1266687 w 11269336"/>
              <a:gd name="connsiteY244" fmla="*/ 2212688 h 2323145"/>
              <a:gd name="connsiteX245" fmla="*/ 1239614 w 11269336"/>
              <a:gd name="connsiteY245" fmla="*/ 2209727 h 2323145"/>
              <a:gd name="connsiteX246" fmla="*/ 1202436 w 11269336"/>
              <a:gd name="connsiteY246" fmla="*/ 2209817 h 2323145"/>
              <a:gd name="connsiteX247" fmla="*/ 1136097 w 11269336"/>
              <a:gd name="connsiteY247" fmla="*/ 2205112 h 2323145"/>
              <a:gd name="connsiteX248" fmla="*/ 988232 w 11269336"/>
              <a:gd name="connsiteY248" fmla="*/ 2235635 h 2323145"/>
              <a:gd name="connsiteX249" fmla="*/ 981959 w 11269336"/>
              <a:gd name="connsiteY249" fmla="*/ 2231607 h 2323145"/>
              <a:gd name="connsiteX250" fmla="*/ 938600 w 11269336"/>
              <a:gd name="connsiteY250" fmla="*/ 2238113 h 2323145"/>
              <a:gd name="connsiteX251" fmla="*/ 791788 w 11269336"/>
              <a:gd name="connsiteY251" fmla="*/ 2293224 h 2323145"/>
              <a:gd name="connsiteX252" fmla="*/ 706914 w 11269336"/>
              <a:gd name="connsiteY252" fmla="*/ 2305046 h 2323145"/>
              <a:gd name="connsiteX253" fmla="*/ 675971 w 11269336"/>
              <a:gd name="connsiteY253" fmla="*/ 2304030 h 2323145"/>
              <a:gd name="connsiteX254" fmla="*/ 624180 w 11269336"/>
              <a:gd name="connsiteY254" fmla="*/ 2302650 h 2323145"/>
              <a:gd name="connsiteX255" fmla="*/ 583453 w 11269336"/>
              <a:gd name="connsiteY255" fmla="*/ 2288788 h 2323145"/>
              <a:gd name="connsiteX256" fmla="*/ 540946 w 11269336"/>
              <a:gd name="connsiteY256" fmla="*/ 2292721 h 2323145"/>
              <a:gd name="connsiteX257" fmla="*/ 533680 w 11269336"/>
              <a:gd name="connsiteY257" fmla="*/ 2310233 h 2323145"/>
              <a:gd name="connsiteX258" fmla="*/ 487366 w 11269336"/>
              <a:gd name="connsiteY258" fmla="*/ 2309053 h 2323145"/>
              <a:gd name="connsiteX259" fmla="*/ 416820 w 11269336"/>
              <a:gd name="connsiteY259" fmla="*/ 2305443 h 2323145"/>
              <a:gd name="connsiteX260" fmla="*/ 376805 w 11269336"/>
              <a:gd name="connsiteY260" fmla="*/ 2307647 h 2323145"/>
              <a:gd name="connsiteX261" fmla="*/ 266777 w 11269336"/>
              <a:gd name="connsiteY261" fmla="*/ 2309012 h 2323145"/>
              <a:gd name="connsiteX262" fmla="*/ 156013 w 11269336"/>
              <a:gd name="connsiteY262" fmla="*/ 2306832 h 2323145"/>
              <a:gd name="connsiteX263" fmla="*/ 87258 w 11269336"/>
              <a:gd name="connsiteY263" fmla="*/ 2285511 h 2323145"/>
              <a:gd name="connsiteX264" fmla="*/ 23798 w 11269336"/>
              <a:gd name="connsiteY264" fmla="*/ 2281822 h 2323145"/>
              <a:gd name="connsiteX265" fmla="*/ 0 w 11269336"/>
              <a:gd name="connsiteY265" fmla="*/ 2285369 h 2323145"/>
              <a:gd name="connsiteX266" fmla="*/ 0 w 11269336"/>
              <a:gd name="connsiteY266"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139429 w 11269336"/>
              <a:gd name="connsiteY20" fmla="*/ 696446 h 2323145"/>
              <a:gd name="connsiteX21" fmla="*/ 9028928 w 11269336"/>
              <a:gd name="connsiteY21" fmla="*/ 745350 h 2323145"/>
              <a:gd name="connsiteX22" fmla="*/ 8977138 w 11269336"/>
              <a:gd name="connsiteY22" fmla="*/ 774970 h 2323145"/>
              <a:gd name="connsiteX23" fmla="*/ 8947030 w 11269336"/>
              <a:gd name="connsiteY23" fmla="*/ 814934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882654 w 11269336"/>
              <a:gd name="connsiteY29" fmla="*/ 892768 h 2323145"/>
              <a:gd name="connsiteX30" fmla="*/ 8795998 w 11269336"/>
              <a:gd name="connsiteY30" fmla="*/ 863337 h 2323145"/>
              <a:gd name="connsiteX31" fmla="*/ 8776970 w 11269336"/>
              <a:gd name="connsiteY31" fmla="*/ 885177 h 2323145"/>
              <a:gd name="connsiteX32" fmla="*/ 8755719 w 11269336"/>
              <a:gd name="connsiteY32" fmla="*/ 889754 h 2323145"/>
              <a:gd name="connsiteX33" fmla="*/ 8743257 w 11269336"/>
              <a:gd name="connsiteY33" fmla="*/ 904723 h 2323145"/>
              <a:gd name="connsiteX34" fmla="*/ 8721366 w 11269336"/>
              <a:gd name="connsiteY34" fmla="*/ 904711 h 2323145"/>
              <a:gd name="connsiteX35" fmla="*/ 8678353 w 11269336"/>
              <a:gd name="connsiteY35" fmla="*/ 926318 h 2323145"/>
              <a:gd name="connsiteX36" fmla="*/ 8636849 w 11269336"/>
              <a:gd name="connsiteY36" fmla="*/ 937900 h 2323145"/>
              <a:gd name="connsiteX37" fmla="*/ 8620213 w 11269336"/>
              <a:gd name="connsiteY37" fmla="*/ 943068 h 2323145"/>
              <a:gd name="connsiteX38" fmla="*/ 8612581 w 11269336"/>
              <a:gd name="connsiteY38" fmla="*/ 952695 h 2323145"/>
              <a:gd name="connsiteX39" fmla="*/ 8589038 w 11269336"/>
              <a:gd name="connsiteY39" fmla="*/ 963892 h 2323145"/>
              <a:gd name="connsiteX40" fmla="*/ 8579950 w 11269336"/>
              <a:gd name="connsiteY40" fmla="*/ 960899 h 2323145"/>
              <a:gd name="connsiteX41" fmla="*/ 8579319 w 11269336"/>
              <a:gd name="connsiteY41" fmla="*/ 965630 h 2323145"/>
              <a:gd name="connsiteX42" fmla="*/ 8547429 w 11269336"/>
              <a:gd name="connsiteY42" fmla="*/ 984506 h 2323145"/>
              <a:gd name="connsiteX43" fmla="*/ 8478704 w 11269336"/>
              <a:gd name="connsiteY43" fmla="*/ 1025490 h 2323145"/>
              <a:gd name="connsiteX44" fmla="*/ 8461421 w 11269336"/>
              <a:gd name="connsiteY44" fmla="*/ 1035512 h 2323145"/>
              <a:gd name="connsiteX45" fmla="*/ 8445003 w 11269336"/>
              <a:gd name="connsiteY45" fmla="*/ 1036851 h 2323145"/>
              <a:gd name="connsiteX46" fmla="*/ 8357350 w 11269336"/>
              <a:gd name="connsiteY46" fmla="*/ 1060213 h 2323145"/>
              <a:gd name="connsiteX47" fmla="*/ 8335565 w 11269336"/>
              <a:gd name="connsiteY47" fmla="*/ 1061151 h 2323145"/>
              <a:gd name="connsiteX48" fmla="*/ 8325267 w 11269336"/>
              <a:gd name="connsiteY48" fmla="*/ 1055919 h 2323145"/>
              <a:gd name="connsiteX49" fmla="*/ 8293586 w 11269336"/>
              <a:gd name="connsiteY49" fmla="*/ 1076144 h 2323145"/>
              <a:gd name="connsiteX50" fmla="*/ 8242405 w 11269336"/>
              <a:gd name="connsiteY50" fmla="*/ 1095960 h 2323145"/>
              <a:gd name="connsiteX51" fmla="*/ 8197391 w 11269336"/>
              <a:gd name="connsiteY51" fmla="*/ 1107746 h 2323145"/>
              <a:gd name="connsiteX52" fmla="*/ 8081474 w 11269336"/>
              <a:gd name="connsiteY52" fmla="*/ 1130125 h 2323145"/>
              <a:gd name="connsiteX53" fmla="*/ 8053585 w 11269336"/>
              <a:gd name="connsiteY53" fmla="*/ 1129169 h 2323145"/>
              <a:gd name="connsiteX54" fmla="*/ 8038422 w 11269336"/>
              <a:gd name="connsiteY54" fmla="*/ 1119092 h 2323145"/>
              <a:gd name="connsiteX55" fmla="*/ 8029450 w 11269336"/>
              <a:gd name="connsiteY55" fmla="*/ 1125592 h 2323145"/>
              <a:gd name="connsiteX56" fmla="*/ 7959552 w 11269336"/>
              <a:gd name="connsiteY56" fmla="*/ 1140188 h 2323145"/>
              <a:gd name="connsiteX57" fmla="*/ 7914188 w 11269336"/>
              <a:gd name="connsiteY57" fmla="*/ 1150862 h 2323145"/>
              <a:gd name="connsiteX58" fmla="*/ 7914918 w 11269336"/>
              <a:gd name="connsiteY58" fmla="*/ 1168758 h 2323145"/>
              <a:gd name="connsiteX59" fmla="*/ 7875510 w 11269336"/>
              <a:gd name="connsiteY59" fmla="*/ 1183153 h 2323145"/>
              <a:gd name="connsiteX60" fmla="*/ 7829932 w 11269336"/>
              <a:gd name="connsiteY60" fmla="*/ 1180782 h 2323145"/>
              <a:gd name="connsiteX61" fmla="*/ 7779182 w 11269336"/>
              <a:gd name="connsiteY61" fmla="*/ 1192665 h 2323145"/>
              <a:gd name="connsiteX62" fmla="*/ 7748774 w 11269336"/>
              <a:gd name="connsiteY62" fmla="*/ 1199586 h 2323145"/>
              <a:gd name="connsiteX63" fmla="*/ 7671846 w 11269336"/>
              <a:gd name="connsiteY63" fmla="*/ 1231966 h 2323145"/>
              <a:gd name="connsiteX64" fmla="*/ 7554146 w 11269336"/>
              <a:gd name="connsiteY64" fmla="*/ 1319748 h 2323145"/>
              <a:gd name="connsiteX65" fmla="*/ 7515052 w 11269336"/>
              <a:gd name="connsiteY65" fmla="*/ 1336718 h 2323145"/>
              <a:gd name="connsiteX66" fmla="*/ 7507193 w 11269336"/>
              <a:gd name="connsiteY66" fmla="*/ 1334617 h 2323145"/>
              <a:gd name="connsiteX67" fmla="*/ 7461694 w 11269336"/>
              <a:gd name="connsiteY67" fmla="*/ 1375866 h 2323145"/>
              <a:gd name="connsiteX68" fmla="*/ 7377571 w 11269336"/>
              <a:gd name="connsiteY68" fmla="*/ 1400128 h 2323145"/>
              <a:gd name="connsiteX69" fmla="*/ 7311261 w 11269336"/>
              <a:gd name="connsiteY69" fmla="*/ 1412652 h 2323145"/>
              <a:gd name="connsiteX70" fmla="*/ 7275307 w 11269336"/>
              <a:gd name="connsiteY70" fmla="*/ 1422171 h 2323145"/>
              <a:gd name="connsiteX71" fmla="*/ 7247783 w 11269336"/>
              <a:gd name="connsiteY71" fmla="*/ 1426330 h 2323145"/>
              <a:gd name="connsiteX72" fmla="*/ 7185047 w 11269336"/>
              <a:gd name="connsiteY72" fmla="*/ 1451812 h 2323145"/>
              <a:gd name="connsiteX73" fmla="*/ 7084117 w 11269336"/>
              <a:gd name="connsiteY73" fmla="*/ 1500281 h 2323145"/>
              <a:gd name="connsiteX74" fmla="*/ 7062011 w 11269336"/>
              <a:gd name="connsiteY74" fmla="*/ 1509183 h 2323145"/>
              <a:gd name="connsiteX75" fmla="*/ 7040555 w 11269336"/>
              <a:gd name="connsiteY75" fmla="*/ 1511207 h 2323145"/>
              <a:gd name="connsiteX76" fmla="*/ 7033438 w 11269336"/>
              <a:gd name="connsiteY76" fmla="*/ 1506772 h 2323145"/>
              <a:gd name="connsiteX77" fmla="*/ 7020886 w 11269336"/>
              <a:gd name="connsiteY77" fmla="*/ 1510764 h 2323145"/>
              <a:gd name="connsiteX78" fmla="*/ 7017033 w 11269336"/>
              <a:gd name="connsiteY78" fmla="*/ 1510650 h 2323145"/>
              <a:gd name="connsiteX79" fmla="*/ 6995460 w 11269336"/>
              <a:gd name="connsiteY79" fmla="*/ 1511173 h 2323145"/>
              <a:gd name="connsiteX80" fmla="*/ 6962144 w 11269336"/>
              <a:gd name="connsiteY80" fmla="*/ 1541508 h 2323145"/>
              <a:gd name="connsiteX81" fmla="*/ 6910674 w 11269336"/>
              <a:gd name="connsiteY81" fmla="*/ 1554793 h 2323145"/>
              <a:gd name="connsiteX82" fmla="*/ 6732152 w 11269336"/>
              <a:gd name="connsiteY82" fmla="*/ 1642538 h 2323145"/>
              <a:gd name="connsiteX83" fmla="*/ 6694106 w 11269336"/>
              <a:gd name="connsiteY83" fmla="*/ 1632377 h 2323145"/>
              <a:gd name="connsiteX84" fmla="*/ 6617223 w 11269336"/>
              <a:gd name="connsiteY84" fmla="*/ 1659889 h 2323145"/>
              <a:gd name="connsiteX85" fmla="*/ 6521138 w 11269336"/>
              <a:gd name="connsiteY85" fmla="*/ 1744340 h 2323145"/>
              <a:gd name="connsiteX86" fmla="*/ 6380677 w 11269336"/>
              <a:gd name="connsiteY86" fmla="*/ 1796883 h 2323145"/>
              <a:gd name="connsiteX87" fmla="*/ 6374897 w 11269336"/>
              <a:gd name="connsiteY87" fmla="*/ 1809910 h 2323145"/>
              <a:gd name="connsiteX88" fmla="*/ 6364545 w 11269336"/>
              <a:gd name="connsiteY88" fmla="*/ 1820090 h 2323145"/>
              <a:gd name="connsiteX89" fmla="*/ 6362126 w 11269336"/>
              <a:gd name="connsiteY89" fmla="*/ 1819991 h 2323145"/>
              <a:gd name="connsiteX90" fmla="*/ 6346673 w 11269336"/>
              <a:gd name="connsiteY90" fmla="*/ 1827824 h 2323145"/>
              <a:gd name="connsiteX91" fmla="*/ 6345588 w 11269336"/>
              <a:gd name="connsiteY91" fmla="*/ 1832232 h 2323145"/>
              <a:gd name="connsiteX92" fmla="*/ 6335708 w 11269336"/>
              <a:gd name="connsiteY92" fmla="*/ 1838451 h 2323145"/>
              <a:gd name="connsiteX93" fmla="*/ 6318182 w 11269336"/>
              <a:gd name="connsiteY93" fmla="*/ 1852975 h 2323145"/>
              <a:gd name="connsiteX94" fmla="*/ 6313084 w 11269336"/>
              <a:gd name="connsiteY94" fmla="*/ 1853561 h 2323145"/>
              <a:gd name="connsiteX95" fmla="*/ 6283816 w 11269336"/>
              <a:gd name="connsiteY95" fmla="*/ 1872148 h 2323145"/>
              <a:gd name="connsiteX96" fmla="*/ 6282550 w 11269336"/>
              <a:gd name="connsiteY96" fmla="*/ 1871392 h 2323145"/>
              <a:gd name="connsiteX97" fmla="*/ 6270527 w 11269336"/>
              <a:gd name="connsiteY97" fmla="*/ 1872208 h 2323145"/>
              <a:gd name="connsiteX98" fmla="*/ 6249518 w 11269336"/>
              <a:gd name="connsiteY98" fmla="*/ 1876079 h 2323145"/>
              <a:gd name="connsiteX99" fmla="*/ 6190386 w 11269336"/>
              <a:gd name="connsiteY99" fmla="*/ 1872478 h 2323145"/>
              <a:gd name="connsiteX100" fmla="*/ 6159777 w 11269336"/>
              <a:gd name="connsiteY100" fmla="*/ 1891745 h 2323145"/>
              <a:gd name="connsiteX101" fmla="*/ 6153131 w 11269336"/>
              <a:gd name="connsiteY101" fmla="*/ 1895079 h 2323145"/>
              <a:gd name="connsiteX102" fmla="*/ 6152798 w 11269336"/>
              <a:gd name="connsiteY102" fmla="*/ 1894920 h 2323145"/>
              <a:gd name="connsiteX103" fmla="*/ 6145388 w 11269336"/>
              <a:gd name="connsiteY103" fmla="*/ 1897990 h 2323145"/>
              <a:gd name="connsiteX104" fmla="*/ 6141014 w 11269336"/>
              <a:gd name="connsiteY104" fmla="*/ 1901155 h 2323145"/>
              <a:gd name="connsiteX105" fmla="*/ 6128122 w 11269336"/>
              <a:gd name="connsiteY105" fmla="*/ 1907623 h 2323145"/>
              <a:gd name="connsiteX106" fmla="*/ 6122351 w 11269336"/>
              <a:gd name="connsiteY106" fmla="*/ 1908359 h 2323145"/>
              <a:gd name="connsiteX107" fmla="*/ 6064750 w 11269336"/>
              <a:gd name="connsiteY107" fmla="*/ 1896394 h 2323145"/>
              <a:gd name="connsiteX108" fmla="*/ 5964230 w 11269336"/>
              <a:gd name="connsiteY108" fmla="*/ 1910038 h 2323145"/>
              <a:gd name="connsiteX109" fmla="*/ 5865399 w 11269336"/>
              <a:gd name="connsiteY109" fmla="*/ 1926966 h 2323145"/>
              <a:gd name="connsiteX110" fmla="*/ 5829951 w 11269336"/>
              <a:gd name="connsiteY110" fmla="*/ 1934755 h 2323145"/>
              <a:gd name="connsiteX111" fmla="*/ 5765285 w 11269336"/>
              <a:gd name="connsiteY111" fmla="*/ 1941322 h 2323145"/>
              <a:gd name="connsiteX112" fmla="*/ 5734750 w 11269336"/>
              <a:gd name="connsiteY112" fmla="*/ 1939793 h 2323145"/>
              <a:gd name="connsiteX113" fmla="*/ 5733569 w 11269336"/>
              <a:gd name="connsiteY113" fmla="*/ 1940505 h 2323145"/>
              <a:gd name="connsiteX114" fmla="*/ 5730329 w 11269336"/>
              <a:gd name="connsiteY114" fmla="*/ 1937845 h 2323145"/>
              <a:gd name="connsiteX115" fmla="*/ 5724661 w 11269336"/>
              <a:gd name="connsiteY115" fmla="*/ 1937455 h 2323145"/>
              <a:gd name="connsiteX116" fmla="*/ 5710186 w 11269336"/>
              <a:gd name="connsiteY116" fmla="*/ 1941370 h 2323145"/>
              <a:gd name="connsiteX117" fmla="*/ 5704910 w 11269336"/>
              <a:gd name="connsiteY117" fmla="*/ 1943663 h 2323145"/>
              <a:gd name="connsiteX118" fmla="*/ 5696836 w 11269336"/>
              <a:gd name="connsiteY118" fmla="*/ 1945271 h 2323145"/>
              <a:gd name="connsiteX119" fmla="*/ 5696583 w 11269336"/>
              <a:gd name="connsiteY119" fmla="*/ 1945050 h 2323145"/>
              <a:gd name="connsiteX120" fmla="*/ 5689123 w 11269336"/>
              <a:gd name="connsiteY120" fmla="*/ 1947067 h 2323145"/>
              <a:gd name="connsiteX121" fmla="*/ 5653291 w 11269336"/>
              <a:gd name="connsiteY121" fmla="*/ 1960245 h 2323145"/>
              <a:gd name="connsiteX122" fmla="*/ 5599385 w 11269336"/>
              <a:gd name="connsiteY122" fmla="*/ 1945198 h 2323145"/>
              <a:gd name="connsiteX123" fmla="*/ 5578300 w 11269336"/>
              <a:gd name="connsiteY123" fmla="*/ 1944963 h 2323145"/>
              <a:gd name="connsiteX124" fmla="*/ 5566758 w 11269336"/>
              <a:gd name="connsiteY124" fmla="*/ 1943441 h 2323145"/>
              <a:gd name="connsiteX125" fmla="*/ 5565857 w 11269336"/>
              <a:gd name="connsiteY125" fmla="*/ 1942445 h 2323145"/>
              <a:gd name="connsiteX126" fmla="*/ 5531534 w 11269336"/>
              <a:gd name="connsiteY126" fmla="*/ 1955208 h 2323145"/>
              <a:gd name="connsiteX127" fmla="*/ 5526552 w 11269336"/>
              <a:gd name="connsiteY127" fmla="*/ 1954799 h 2323145"/>
              <a:gd name="connsiteX128" fmla="*/ 5504723 w 11269336"/>
              <a:gd name="connsiteY128" fmla="*/ 1965811 h 2323145"/>
              <a:gd name="connsiteX129" fmla="*/ 5493156 w 11269336"/>
              <a:gd name="connsiteY129" fmla="*/ 1970063 h 2323145"/>
              <a:gd name="connsiteX130" fmla="*/ 5490486 w 11269336"/>
              <a:gd name="connsiteY130" fmla="*/ 1974227 h 2323145"/>
              <a:gd name="connsiteX131" fmla="*/ 5473107 w 11269336"/>
              <a:gd name="connsiteY131" fmla="*/ 1979001 h 2323145"/>
              <a:gd name="connsiteX132" fmla="*/ 5470885 w 11269336"/>
              <a:gd name="connsiteY132" fmla="*/ 1978432 h 2323145"/>
              <a:gd name="connsiteX133" fmla="*/ 5457393 w 11269336"/>
              <a:gd name="connsiteY133" fmla="*/ 1986525 h 2323145"/>
              <a:gd name="connsiteX134" fmla="*/ 5447102 w 11269336"/>
              <a:gd name="connsiteY134" fmla="*/ 1998329 h 2323145"/>
              <a:gd name="connsiteX135" fmla="*/ 5159151 w 11269336"/>
              <a:gd name="connsiteY135" fmla="*/ 2029640 h 2323145"/>
              <a:gd name="connsiteX136" fmla="*/ 5041688 w 11269336"/>
              <a:gd name="connsiteY136" fmla="*/ 2022334 h 2323145"/>
              <a:gd name="connsiteX137" fmla="*/ 4860988 w 11269336"/>
              <a:gd name="connsiteY137" fmla="*/ 2135698 h 2323145"/>
              <a:gd name="connsiteX138" fmla="*/ 4807902 w 11269336"/>
              <a:gd name="connsiteY138" fmla="*/ 2138894 h 2323145"/>
              <a:gd name="connsiteX139" fmla="*/ 4765388 w 11269336"/>
              <a:gd name="connsiteY139" fmla="*/ 2162525 h 2323145"/>
              <a:gd name="connsiteX140" fmla="*/ 4745033 w 11269336"/>
              <a:gd name="connsiteY140" fmla="*/ 2158859 h 2323145"/>
              <a:gd name="connsiteX141" fmla="*/ 4741475 w 11269336"/>
              <a:gd name="connsiteY141" fmla="*/ 2157998 h 2323145"/>
              <a:gd name="connsiteX142" fmla="*/ 4728247 w 11269336"/>
              <a:gd name="connsiteY142" fmla="*/ 2159526 h 2323145"/>
              <a:gd name="connsiteX143" fmla="*/ 4723263 w 11269336"/>
              <a:gd name="connsiteY143" fmla="*/ 2153742 h 2323145"/>
              <a:gd name="connsiteX144" fmla="*/ 4702453 w 11269336"/>
              <a:gd name="connsiteY144" fmla="*/ 2151586 h 2323145"/>
              <a:gd name="connsiteX145" fmla="*/ 4678455 w 11269336"/>
              <a:gd name="connsiteY145" fmla="*/ 2156131 h 2323145"/>
              <a:gd name="connsiteX146" fmla="*/ 4593061 w 11269336"/>
              <a:gd name="connsiteY146" fmla="*/ 2171597 h 2323145"/>
              <a:gd name="connsiteX147" fmla="*/ 4579902 w 11269336"/>
              <a:gd name="connsiteY147" fmla="*/ 2177927 h 2323145"/>
              <a:gd name="connsiteX148" fmla="*/ 4533444 w 11269336"/>
              <a:gd name="connsiteY148" fmla="*/ 2181200 h 2323145"/>
              <a:gd name="connsiteX149" fmla="*/ 4492832 w 11269336"/>
              <a:gd name="connsiteY149" fmla="*/ 2188033 h 2323145"/>
              <a:gd name="connsiteX150" fmla="*/ 4467257 w 11269336"/>
              <a:gd name="connsiteY150" fmla="*/ 2196121 h 2323145"/>
              <a:gd name="connsiteX151" fmla="*/ 4459937 w 11269336"/>
              <a:gd name="connsiteY151" fmla="*/ 2195182 h 2323145"/>
              <a:gd name="connsiteX152" fmla="*/ 4433312 w 11269336"/>
              <a:gd name="connsiteY152" fmla="*/ 2199004 h 2323145"/>
              <a:gd name="connsiteX153" fmla="*/ 4420601 w 11269336"/>
              <a:gd name="connsiteY153" fmla="*/ 2205158 h 2323145"/>
              <a:gd name="connsiteX154" fmla="*/ 4405765 w 11269336"/>
              <a:gd name="connsiteY154" fmla="*/ 2199902 h 2323145"/>
              <a:gd name="connsiteX155" fmla="*/ 4401354 w 11269336"/>
              <a:gd name="connsiteY155" fmla="*/ 2194745 h 2323145"/>
              <a:gd name="connsiteX156" fmla="*/ 4383151 w 11269336"/>
              <a:gd name="connsiteY156" fmla="*/ 2201140 h 2323145"/>
              <a:gd name="connsiteX157" fmla="*/ 4366646 w 11269336"/>
              <a:gd name="connsiteY157" fmla="*/ 2198564 h 2323145"/>
              <a:gd name="connsiteX158" fmla="*/ 4354009 w 11269336"/>
              <a:gd name="connsiteY158" fmla="*/ 2204984 h 2323145"/>
              <a:gd name="connsiteX159" fmla="*/ 4348284 w 11269336"/>
              <a:gd name="connsiteY159" fmla="*/ 2205270 h 2323145"/>
              <a:gd name="connsiteX160" fmla="*/ 4333906 w 11269336"/>
              <a:gd name="connsiteY160" fmla="*/ 2205251 h 2323145"/>
              <a:gd name="connsiteX161" fmla="*/ 4308819 w 11269336"/>
              <a:gd name="connsiteY161" fmla="*/ 2203822 h 2323145"/>
              <a:gd name="connsiteX162" fmla="*/ 4301210 w 11269336"/>
              <a:gd name="connsiteY162" fmla="*/ 2204456 h 2323145"/>
              <a:gd name="connsiteX163" fmla="*/ 4283095 w 11269336"/>
              <a:gd name="connsiteY163" fmla="*/ 2198177 h 2323145"/>
              <a:gd name="connsiteX164" fmla="*/ 4250119 w 11269336"/>
              <a:gd name="connsiteY164" fmla="*/ 2196342 h 2323145"/>
              <a:gd name="connsiteX165" fmla="*/ 4189203 w 11269336"/>
              <a:gd name="connsiteY165" fmla="*/ 2178994 h 2323145"/>
              <a:gd name="connsiteX166" fmla="*/ 4154035 w 11269336"/>
              <a:gd name="connsiteY166" fmla="*/ 2171950 h 2323145"/>
              <a:gd name="connsiteX167" fmla="*/ 4129569 w 11269336"/>
              <a:gd name="connsiteY167" fmla="*/ 2163850 h 2323145"/>
              <a:gd name="connsiteX168" fmla="*/ 4061250 w 11269336"/>
              <a:gd name="connsiteY168" fmla="*/ 2159236 h 2323145"/>
              <a:gd name="connsiteX169" fmla="*/ 3945480 w 11269336"/>
              <a:gd name="connsiteY169" fmla="*/ 2158279 h 2323145"/>
              <a:gd name="connsiteX170" fmla="*/ 3921468 w 11269336"/>
              <a:gd name="connsiteY170" fmla="*/ 2156588 h 2323145"/>
              <a:gd name="connsiteX171" fmla="*/ 3903348 w 11269336"/>
              <a:gd name="connsiteY171" fmla="*/ 2149220 h 2323145"/>
              <a:gd name="connsiteX172" fmla="*/ 3901342 w 11269336"/>
              <a:gd name="connsiteY172" fmla="*/ 2142355 h 2323145"/>
              <a:gd name="connsiteX173" fmla="*/ 3888539 w 11269336"/>
              <a:gd name="connsiteY173" fmla="*/ 2140476 h 2323145"/>
              <a:gd name="connsiteX174" fmla="*/ 3885662 w 11269336"/>
              <a:gd name="connsiteY174" fmla="*/ 2138740 h 2323145"/>
              <a:gd name="connsiteX175" fmla="*/ 3868627 w 11269336"/>
              <a:gd name="connsiteY175" fmla="*/ 2130023 h 2323145"/>
              <a:gd name="connsiteX176" fmla="*/ 3819177 w 11269336"/>
              <a:gd name="connsiteY176" fmla="*/ 2142111 h 2323145"/>
              <a:gd name="connsiteX177" fmla="*/ 3769100 w 11269336"/>
              <a:gd name="connsiteY177" fmla="*/ 2131731 h 2323145"/>
              <a:gd name="connsiteX178" fmla="*/ 3562752 w 11269336"/>
              <a:gd name="connsiteY178" fmla="*/ 2131785 h 2323145"/>
              <a:gd name="connsiteX179" fmla="*/ 3541402 w 11269336"/>
              <a:gd name="connsiteY179" fmla="*/ 2106821 h 2323145"/>
              <a:gd name="connsiteX180" fmla="*/ 3365341 w 11269336"/>
              <a:gd name="connsiteY180" fmla="*/ 2077638 h 2323145"/>
              <a:gd name="connsiteX181" fmla="*/ 3170922 w 11269336"/>
              <a:gd name="connsiteY181" fmla="*/ 2115957 h 2323145"/>
              <a:gd name="connsiteX182" fmla="*/ 3156256 w 11269336"/>
              <a:gd name="connsiteY182" fmla="*/ 2124773 h 2323145"/>
              <a:gd name="connsiteX183" fmla="*/ 3140298 w 11269336"/>
              <a:gd name="connsiteY183" fmla="*/ 2129182 h 2323145"/>
              <a:gd name="connsiteX184" fmla="*/ 3138514 w 11269336"/>
              <a:gd name="connsiteY184" fmla="*/ 2128069 h 2323145"/>
              <a:gd name="connsiteX185" fmla="*/ 3120467 w 11269336"/>
              <a:gd name="connsiteY185" fmla="*/ 2128281 h 2323145"/>
              <a:gd name="connsiteX186" fmla="*/ 3116175 w 11269336"/>
              <a:gd name="connsiteY186" fmla="*/ 2131633 h 2323145"/>
              <a:gd name="connsiteX187" fmla="*/ 3103685 w 11269336"/>
              <a:gd name="connsiteY187" fmla="*/ 2132814 h 2323145"/>
              <a:gd name="connsiteX188" fmla="*/ 3078794 w 11269336"/>
              <a:gd name="connsiteY188" fmla="*/ 2137935 h 2323145"/>
              <a:gd name="connsiteX189" fmla="*/ 3074407 w 11269336"/>
              <a:gd name="connsiteY189" fmla="*/ 2136274 h 2323145"/>
              <a:gd name="connsiteX190" fmla="*/ 3037285 w 11269336"/>
              <a:gd name="connsiteY190" fmla="*/ 2139919 h 2323145"/>
              <a:gd name="connsiteX191" fmla="*/ 3036901 w 11269336"/>
              <a:gd name="connsiteY191" fmla="*/ 2138726 h 2323145"/>
              <a:gd name="connsiteX192" fmla="*/ 3026996 w 11269336"/>
              <a:gd name="connsiteY192" fmla="*/ 2134322 h 2323145"/>
              <a:gd name="connsiteX193" fmla="*/ 3007772 w 11269336"/>
              <a:gd name="connsiteY193" fmla="*/ 2128742 h 2323145"/>
              <a:gd name="connsiteX194" fmla="*/ 2965030 w 11269336"/>
              <a:gd name="connsiteY194" fmla="*/ 2100494 h 2323145"/>
              <a:gd name="connsiteX195" fmla="*/ 2926342 w 11269336"/>
              <a:gd name="connsiteY195" fmla="*/ 2104155 h 2323145"/>
              <a:gd name="connsiteX196" fmla="*/ 2918608 w 11269336"/>
              <a:gd name="connsiteY196" fmla="*/ 2104215 h 2323145"/>
              <a:gd name="connsiteX197" fmla="*/ 2918475 w 11269336"/>
              <a:gd name="connsiteY197" fmla="*/ 2103937 h 2323145"/>
              <a:gd name="connsiteX198" fmla="*/ 2910360 w 11269336"/>
              <a:gd name="connsiteY198" fmla="*/ 2103444 h 2323145"/>
              <a:gd name="connsiteX199" fmla="*/ 2904507 w 11269336"/>
              <a:gd name="connsiteY199" fmla="*/ 2104326 h 2323145"/>
              <a:gd name="connsiteX200" fmla="*/ 2889503 w 11269336"/>
              <a:gd name="connsiteY200" fmla="*/ 2104443 h 2323145"/>
              <a:gd name="connsiteX201" fmla="*/ 2884480 w 11269336"/>
              <a:gd name="connsiteY201" fmla="*/ 2102626 h 2323145"/>
              <a:gd name="connsiteX202" fmla="*/ 2882689 w 11269336"/>
              <a:gd name="connsiteY202" fmla="*/ 2099228 h 2323145"/>
              <a:gd name="connsiteX203" fmla="*/ 2881291 w 11269336"/>
              <a:gd name="connsiteY203" fmla="*/ 2099618 h 2323145"/>
              <a:gd name="connsiteX204" fmla="*/ 2853979 w 11269336"/>
              <a:gd name="connsiteY204" fmla="*/ 2090388 h 2323145"/>
              <a:gd name="connsiteX205" fmla="*/ 2791790 w 11269336"/>
              <a:gd name="connsiteY205" fmla="*/ 2080332 h 2323145"/>
              <a:gd name="connsiteX206" fmla="*/ 2755844 w 11269336"/>
              <a:gd name="connsiteY206" fmla="*/ 2078874 h 2323145"/>
              <a:gd name="connsiteX207" fmla="*/ 2657742 w 11269336"/>
              <a:gd name="connsiteY207" fmla="*/ 2070179 h 2323145"/>
              <a:gd name="connsiteX208" fmla="*/ 2559549 w 11269336"/>
              <a:gd name="connsiteY208" fmla="*/ 2057873 h 2323145"/>
              <a:gd name="connsiteX209" fmla="*/ 2512054 w 11269336"/>
              <a:gd name="connsiteY209" fmla="*/ 2031671 h 2323145"/>
              <a:gd name="connsiteX210" fmla="*/ 2506437 w 11269336"/>
              <a:gd name="connsiteY210" fmla="*/ 2030918 h 2323145"/>
              <a:gd name="connsiteX211" fmla="*/ 2491752 w 11269336"/>
              <a:gd name="connsiteY211" fmla="*/ 2033906 h 2323145"/>
              <a:gd name="connsiteX212" fmla="*/ 2486338 w 11269336"/>
              <a:gd name="connsiteY212" fmla="*/ 2035862 h 2323145"/>
              <a:gd name="connsiteX213" fmla="*/ 2478186 w 11269336"/>
              <a:gd name="connsiteY213" fmla="*/ 2036953 h 2323145"/>
              <a:gd name="connsiteX214" fmla="*/ 2477950 w 11269336"/>
              <a:gd name="connsiteY214" fmla="*/ 2036715 h 2323145"/>
              <a:gd name="connsiteX215" fmla="*/ 2470381 w 11269336"/>
              <a:gd name="connsiteY215" fmla="*/ 2038256 h 2323145"/>
              <a:gd name="connsiteX216" fmla="*/ 2433781 w 11269336"/>
              <a:gd name="connsiteY216" fmla="*/ 2049140 h 2323145"/>
              <a:gd name="connsiteX217" fmla="*/ 2381172 w 11269336"/>
              <a:gd name="connsiteY217" fmla="*/ 2030645 h 2323145"/>
              <a:gd name="connsiteX218" fmla="*/ 2360198 w 11269336"/>
              <a:gd name="connsiteY218" fmla="*/ 2029059 h 2323145"/>
              <a:gd name="connsiteX219" fmla="*/ 2348815 w 11269336"/>
              <a:gd name="connsiteY219" fmla="*/ 2026798 h 2323145"/>
              <a:gd name="connsiteX220" fmla="*/ 2347988 w 11269336"/>
              <a:gd name="connsiteY220" fmla="*/ 2025745 h 2323145"/>
              <a:gd name="connsiteX221" fmla="*/ 2312920 w 11269336"/>
              <a:gd name="connsiteY221" fmla="*/ 2036311 h 2323145"/>
              <a:gd name="connsiteX222" fmla="*/ 2307986 w 11269336"/>
              <a:gd name="connsiteY222" fmla="*/ 2035583 h 2323145"/>
              <a:gd name="connsiteX223" fmla="*/ 2285481 w 11269336"/>
              <a:gd name="connsiteY223" fmla="*/ 2045197 h 2323145"/>
              <a:gd name="connsiteX224" fmla="*/ 2273666 w 11269336"/>
              <a:gd name="connsiteY224" fmla="*/ 2048710 h 2323145"/>
              <a:gd name="connsiteX225" fmla="*/ 2270719 w 11269336"/>
              <a:gd name="connsiteY225" fmla="*/ 2052702 h 2323145"/>
              <a:gd name="connsiteX226" fmla="*/ 2253080 w 11269336"/>
              <a:gd name="connsiteY226" fmla="*/ 2056363 h 2323145"/>
              <a:gd name="connsiteX227" fmla="*/ 2250906 w 11269336"/>
              <a:gd name="connsiteY227" fmla="*/ 2055654 h 2323145"/>
              <a:gd name="connsiteX228" fmla="*/ 2236905 w 11269336"/>
              <a:gd name="connsiteY228" fmla="*/ 2062882 h 2323145"/>
              <a:gd name="connsiteX229" fmla="*/ 2225830 w 11269336"/>
              <a:gd name="connsiteY229" fmla="*/ 2074027 h 2323145"/>
              <a:gd name="connsiteX230" fmla="*/ 2073776 w 11269336"/>
              <a:gd name="connsiteY230" fmla="*/ 2089244 h 2323145"/>
              <a:gd name="connsiteX231" fmla="*/ 1948256 w 11269336"/>
              <a:gd name="connsiteY231" fmla="*/ 2146616 h 2323145"/>
              <a:gd name="connsiteX232" fmla="*/ 1865582 w 11269336"/>
              <a:gd name="connsiteY232" fmla="*/ 2153738 h 2323145"/>
              <a:gd name="connsiteX233" fmla="*/ 1835210 w 11269336"/>
              <a:gd name="connsiteY233" fmla="*/ 2134244 h 2323145"/>
              <a:gd name="connsiteX234" fmla="*/ 1632661 w 11269336"/>
              <a:gd name="connsiteY234" fmla="*/ 2173882 h 2323145"/>
              <a:gd name="connsiteX235" fmla="*/ 1579590 w 11269336"/>
              <a:gd name="connsiteY235" fmla="*/ 2173680 h 2323145"/>
              <a:gd name="connsiteX236" fmla="*/ 1535601 w 11269336"/>
              <a:gd name="connsiteY236" fmla="*/ 2194590 h 2323145"/>
              <a:gd name="connsiteX237" fmla="*/ 1515594 w 11269336"/>
              <a:gd name="connsiteY237" fmla="*/ 2189622 h 2323145"/>
              <a:gd name="connsiteX238" fmla="*/ 1512113 w 11269336"/>
              <a:gd name="connsiteY238" fmla="*/ 2188534 h 2323145"/>
              <a:gd name="connsiteX239" fmla="*/ 1498838 w 11269336"/>
              <a:gd name="connsiteY239" fmla="*/ 2189213 h 2323145"/>
              <a:gd name="connsiteX240" fmla="*/ 1494279 w 11269336"/>
              <a:gd name="connsiteY240" fmla="*/ 2183112 h 2323145"/>
              <a:gd name="connsiteX241" fmla="*/ 1473714 w 11269336"/>
              <a:gd name="connsiteY241" fmla="*/ 2179625 h 2323145"/>
              <a:gd name="connsiteX242" fmla="*/ 1449503 w 11269336"/>
              <a:gd name="connsiteY242" fmla="*/ 2182633 h 2323145"/>
              <a:gd name="connsiteX243" fmla="*/ 1266687 w 11269336"/>
              <a:gd name="connsiteY243" fmla="*/ 2212688 h 2323145"/>
              <a:gd name="connsiteX244" fmla="*/ 1239614 w 11269336"/>
              <a:gd name="connsiteY244" fmla="*/ 2209727 h 2323145"/>
              <a:gd name="connsiteX245" fmla="*/ 1202436 w 11269336"/>
              <a:gd name="connsiteY245" fmla="*/ 2209817 h 2323145"/>
              <a:gd name="connsiteX246" fmla="*/ 1136097 w 11269336"/>
              <a:gd name="connsiteY246" fmla="*/ 2205112 h 2323145"/>
              <a:gd name="connsiteX247" fmla="*/ 988232 w 11269336"/>
              <a:gd name="connsiteY247" fmla="*/ 2235635 h 2323145"/>
              <a:gd name="connsiteX248" fmla="*/ 981959 w 11269336"/>
              <a:gd name="connsiteY248" fmla="*/ 2231607 h 2323145"/>
              <a:gd name="connsiteX249" fmla="*/ 938600 w 11269336"/>
              <a:gd name="connsiteY249" fmla="*/ 2238113 h 2323145"/>
              <a:gd name="connsiteX250" fmla="*/ 791788 w 11269336"/>
              <a:gd name="connsiteY250" fmla="*/ 2293224 h 2323145"/>
              <a:gd name="connsiteX251" fmla="*/ 706914 w 11269336"/>
              <a:gd name="connsiteY251" fmla="*/ 2305046 h 2323145"/>
              <a:gd name="connsiteX252" fmla="*/ 675971 w 11269336"/>
              <a:gd name="connsiteY252" fmla="*/ 2304030 h 2323145"/>
              <a:gd name="connsiteX253" fmla="*/ 624180 w 11269336"/>
              <a:gd name="connsiteY253" fmla="*/ 2302650 h 2323145"/>
              <a:gd name="connsiteX254" fmla="*/ 583453 w 11269336"/>
              <a:gd name="connsiteY254" fmla="*/ 2288788 h 2323145"/>
              <a:gd name="connsiteX255" fmla="*/ 540946 w 11269336"/>
              <a:gd name="connsiteY255" fmla="*/ 2292721 h 2323145"/>
              <a:gd name="connsiteX256" fmla="*/ 533680 w 11269336"/>
              <a:gd name="connsiteY256" fmla="*/ 2310233 h 2323145"/>
              <a:gd name="connsiteX257" fmla="*/ 487366 w 11269336"/>
              <a:gd name="connsiteY257" fmla="*/ 2309053 h 2323145"/>
              <a:gd name="connsiteX258" fmla="*/ 416820 w 11269336"/>
              <a:gd name="connsiteY258" fmla="*/ 2305443 h 2323145"/>
              <a:gd name="connsiteX259" fmla="*/ 376805 w 11269336"/>
              <a:gd name="connsiteY259" fmla="*/ 2307647 h 2323145"/>
              <a:gd name="connsiteX260" fmla="*/ 266777 w 11269336"/>
              <a:gd name="connsiteY260" fmla="*/ 2309012 h 2323145"/>
              <a:gd name="connsiteX261" fmla="*/ 156013 w 11269336"/>
              <a:gd name="connsiteY261" fmla="*/ 2306832 h 2323145"/>
              <a:gd name="connsiteX262" fmla="*/ 87258 w 11269336"/>
              <a:gd name="connsiteY262" fmla="*/ 2285511 h 2323145"/>
              <a:gd name="connsiteX263" fmla="*/ 23798 w 11269336"/>
              <a:gd name="connsiteY263" fmla="*/ 2281822 h 2323145"/>
              <a:gd name="connsiteX264" fmla="*/ 0 w 11269336"/>
              <a:gd name="connsiteY264" fmla="*/ 2285369 h 2323145"/>
              <a:gd name="connsiteX265" fmla="*/ 0 w 11269336"/>
              <a:gd name="connsiteY26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028928 w 11269336"/>
              <a:gd name="connsiteY21" fmla="*/ 745350 h 2323145"/>
              <a:gd name="connsiteX22" fmla="*/ 8977138 w 11269336"/>
              <a:gd name="connsiteY22" fmla="*/ 774970 h 2323145"/>
              <a:gd name="connsiteX23" fmla="*/ 8947030 w 11269336"/>
              <a:gd name="connsiteY23" fmla="*/ 814934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882654 w 11269336"/>
              <a:gd name="connsiteY29" fmla="*/ 892768 h 2323145"/>
              <a:gd name="connsiteX30" fmla="*/ 8795998 w 11269336"/>
              <a:gd name="connsiteY30" fmla="*/ 863337 h 2323145"/>
              <a:gd name="connsiteX31" fmla="*/ 8776970 w 11269336"/>
              <a:gd name="connsiteY31" fmla="*/ 885177 h 2323145"/>
              <a:gd name="connsiteX32" fmla="*/ 8755719 w 11269336"/>
              <a:gd name="connsiteY32" fmla="*/ 889754 h 2323145"/>
              <a:gd name="connsiteX33" fmla="*/ 8743257 w 11269336"/>
              <a:gd name="connsiteY33" fmla="*/ 904723 h 2323145"/>
              <a:gd name="connsiteX34" fmla="*/ 8721366 w 11269336"/>
              <a:gd name="connsiteY34" fmla="*/ 904711 h 2323145"/>
              <a:gd name="connsiteX35" fmla="*/ 8678353 w 11269336"/>
              <a:gd name="connsiteY35" fmla="*/ 926318 h 2323145"/>
              <a:gd name="connsiteX36" fmla="*/ 8636849 w 11269336"/>
              <a:gd name="connsiteY36" fmla="*/ 937900 h 2323145"/>
              <a:gd name="connsiteX37" fmla="*/ 8620213 w 11269336"/>
              <a:gd name="connsiteY37" fmla="*/ 943068 h 2323145"/>
              <a:gd name="connsiteX38" fmla="*/ 8612581 w 11269336"/>
              <a:gd name="connsiteY38" fmla="*/ 952695 h 2323145"/>
              <a:gd name="connsiteX39" fmla="*/ 8589038 w 11269336"/>
              <a:gd name="connsiteY39" fmla="*/ 963892 h 2323145"/>
              <a:gd name="connsiteX40" fmla="*/ 8579950 w 11269336"/>
              <a:gd name="connsiteY40" fmla="*/ 960899 h 2323145"/>
              <a:gd name="connsiteX41" fmla="*/ 8579319 w 11269336"/>
              <a:gd name="connsiteY41" fmla="*/ 965630 h 2323145"/>
              <a:gd name="connsiteX42" fmla="*/ 8547429 w 11269336"/>
              <a:gd name="connsiteY42" fmla="*/ 984506 h 2323145"/>
              <a:gd name="connsiteX43" fmla="*/ 8478704 w 11269336"/>
              <a:gd name="connsiteY43" fmla="*/ 1025490 h 2323145"/>
              <a:gd name="connsiteX44" fmla="*/ 8461421 w 11269336"/>
              <a:gd name="connsiteY44" fmla="*/ 1035512 h 2323145"/>
              <a:gd name="connsiteX45" fmla="*/ 8445003 w 11269336"/>
              <a:gd name="connsiteY45" fmla="*/ 1036851 h 2323145"/>
              <a:gd name="connsiteX46" fmla="*/ 8357350 w 11269336"/>
              <a:gd name="connsiteY46" fmla="*/ 1060213 h 2323145"/>
              <a:gd name="connsiteX47" fmla="*/ 8335565 w 11269336"/>
              <a:gd name="connsiteY47" fmla="*/ 1061151 h 2323145"/>
              <a:gd name="connsiteX48" fmla="*/ 8325267 w 11269336"/>
              <a:gd name="connsiteY48" fmla="*/ 1055919 h 2323145"/>
              <a:gd name="connsiteX49" fmla="*/ 8293586 w 11269336"/>
              <a:gd name="connsiteY49" fmla="*/ 1076144 h 2323145"/>
              <a:gd name="connsiteX50" fmla="*/ 8242405 w 11269336"/>
              <a:gd name="connsiteY50" fmla="*/ 1095960 h 2323145"/>
              <a:gd name="connsiteX51" fmla="*/ 8197391 w 11269336"/>
              <a:gd name="connsiteY51" fmla="*/ 1107746 h 2323145"/>
              <a:gd name="connsiteX52" fmla="*/ 8081474 w 11269336"/>
              <a:gd name="connsiteY52" fmla="*/ 1130125 h 2323145"/>
              <a:gd name="connsiteX53" fmla="*/ 8053585 w 11269336"/>
              <a:gd name="connsiteY53" fmla="*/ 1129169 h 2323145"/>
              <a:gd name="connsiteX54" fmla="*/ 8038422 w 11269336"/>
              <a:gd name="connsiteY54" fmla="*/ 1119092 h 2323145"/>
              <a:gd name="connsiteX55" fmla="*/ 8029450 w 11269336"/>
              <a:gd name="connsiteY55" fmla="*/ 1125592 h 2323145"/>
              <a:gd name="connsiteX56" fmla="*/ 7959552 w 11269336"/>
              <a:gd name="connsiteY56" fmla="*/ 1140188 h 2323145"/>
              <a:gd name="connsiteX57" fmla="*/ 7914188 w 11269336"/>
              <a:gd name="connsiteY57" fmla="*/ 1150862 h 2323145"/>
              <a:gd name="connsiteX58" fmla="*/ 7914918 w 11269336"/>
              <a:gd name="connsiteY58" fmla="*/ 1168758 h 2323145"/>
              <a:gd name="connsiteX59" fmla="*/ 7875510 w 11269336"/>
              <a:gd name="connsiteY59" fmla="*/ 1183153 h 2323145"/>
              <a:gd name="connsiteX60" fmla="*/ 7829932 w 11269336"/>
              <a:gd name="connsiteY60" fmla="*/ 1180782 h 2323145"/>
              <a:gd name="connsiteX61" fmla="*/ 7779182 w 11269336"/>
              <a:gd name="connsiteY61" fmla="*/ 1192665 h 2323145"/>
              <a:gd name="connsiteX62" fmla="*/ 7748774 w 11269336"/>
              <a:gd name="connsiteY62" fmla="*/ 1199586 h 2323145"/>
              <a:gd name="connsiteX63" fmla="*/ 7671846 w 11269336"/>
              <a:gd name="connsiteY63" fmla="*/ 1231966 h 2323145"/>
              <a:gd name="connsiteX64" fmla="*/ 7554146 w 11269336"/>
              <a:gd name="connsiteY64" fmla="*/ 1319748 h 2323145"/>
              <a:gd name="connsiteX65" fmla="*/ 7515052 w 11269336"/>
              <a:gd name="connsiteY65" fmla="*/ 1336718 h 2323145"/>
              <a:gd name="connsiteX66" fmla="*/ 7507193 w 11269336"/>
              <a:gd name="connsiteY66" fmla="*/ 1334617 h 2323145"/>
              <a:gd name="connsiteX67" fmla="*/ 7461694 w 11269336"/>
              <a:gd name="connsiteY67" fmla="*/ 1375866 h 2323145"/>
              <a:gd name="connsiteX68" fmla="*/ 7377571 w 11269336"/>
              <a:gd name="connsiteY68" fmla="*/ 1400128 h 2323145"/>
              <a:gd name="connsiteX69" fmla="*/ 7311261 w 11269336"/>
              <a:gd name="connsiteY69" fmla="*/ 1412652 h 2323145"/>
              <a:gd name="connsiteX70" fmla="*/ 7275307 w 11269336"/>
              <a:gd name="connsiteY70" fmla="*/ 1422171 h 2323145"/>
              <a:gd name="connsiteX71" fmla="*/ 7247783 w 11269336"/>
              <a:gd name="connsiteY71" fmla="*/ 1426330 h 2323145"/>
              <a:gd name="connsiteX72" fmla="*/ 7185047 w 11269336"/>
              <a:gd name="connsiteY72" fmla="*/ 1451812 h 2323145"/>
              <a:gd name="connsiteX73" fmla="*/ 7084117 w 11269336"/>
              <a:gd name="connsiteY73" fmla="*/ 1500281 h 2323145"/>
              <a:gd name="connsiteX74" fmla="*/ 7062011 w 11269336"/>
              <a:gd name="connsiteY74" fmla="*/ 1509183 h 2323145"/>
              <a:gd name="connsiteX75" fmla="*/ 7040555 w 11269336"/>
              <a:gd name="connsiteY75" fmla="*/ 1511207 h 2323145"/>
              <a:gd name="connsiteX76" fmla="*/ 7033438 w 11269336"/>
              <a:gd name="connsiteY76" fmla="*/ 1506772 h 2323145"/>
              <a:gd name="connsiteX77" fmla="*/ 7020886 w 11269336"/>
              <a:gd name="connsiteY77" fmla="*/ 1510764 h 2323145"/>
              <a:gd name="connsiteX78" fmla="*/ 7017033 w 11269336"/>
              <a:gd name="connsiteY78" fmla="*/ 1510650 h 2323145"/>
              <a:gd name="connsiteX79" fmla="*/ 6995460 w 11269336"/>
              <a:gd name="connsiteY79" fmla="*/ 1511173 h 2323145"/>
              <a:gd name="connsiteX80" fmla="*/ 6962144 w 11269336"/>
              <a:gd name="connsiteY80" fmla="*/ 1541508 h 2323145"/>
              <a:gd name="connsiteX81" fmla="*/ 6910674 w 11269336"/>
              <a:gd name="connsiteY81" fmla="*/ 1554793 h 2323145"/>
              <a:gd name="connsiteX82" fmla="*/ 6732152 w 11269336"/>
              <a:gd name="connsiteY82" fmla="*/ 1642538 h 2323145"/>
              <a:gd name="connsiteX83" fmla="*/ 6694106 w 11269336"/>
              <a:gd name="connsiteY83" fmla="*/ 1632377 h 2323145"/>
              <a:gd name="connsiteX84" fmla="*/ 6617223 w 11269336"/>
              <a:gd name="connsiteY84" fmla="*/ 1659889 h 2323145"/>
              <a:gd name="connsiteX85" fmla="*/ 6521138 w 11269336"/>
              <a:gd name="connsiteY85" fmla="*/ 1744340 h 2323145"/>
              <a:gd name="connsiteX86" fmla="*/ 6380677 w 11269336"/>
              <a:gd name="connsiteY86" fmla="*/ 1796883 h 2323145"/>
              <a:gd name="connsiteX87" fmla="*/ 6374897 w 11269336"/>
              <a:gd name="connsiteY87" fmla="*/ 1809910 h 2323145"/>
              <a:gd name="connsiteX88" fmla="*/ 6364545 w 11269336"/>
              <a:gd name="connsiteY88" fmla="*/ 1820090 h 2323145"/>
              <a:gd name="connsiteX89" fmla="*/ 6362126 w 11269336"/>
              <a:gd name="connsiteY89" fmla="*/ 1819991 h 2323145"/>
              <a:gd name="connsiteX90" fmla="*/ 6346673 w 11269336"/>
              <a:gd name="connsiteY90" fmla="*/ 1827824 h 2323145"/>
              <a:gd name="connsiteX91" fmla="*/ 6345588 w 11269336"/>
              <a:gd name="connsiteY91" fmla="*/ 1832232 h 2323145"/>
              <a:gd name="connsiteX92" fmla="*/ 6335708 w 11269336"/>
              <a:gd name="connsiteY92" fmla="*/ 1838451 h 2323145"/>
              <a:gd name="connsiteX93" fmla="*/ 6318182 w 11269336"/>
              <a:gd name="connsiteY93" fmla="*/ 1852975 h 2323145"/>
              <a:gd name="connsiteX94" fmla="*/ 6313084 w 11269336"/>
              <a:gd name="connsiteY94" fmla="*/ 1853561 h 2323145"/>
              <a:gd name="connsiteX95" fmla="*/ 6283816 w 11269336"/>
              <a:gd name="connsiteY95" fmla="*/ 1872148 h 2323145"/>
              <a:gd name="connsiteX96" fmla="*/ 6282550 w 11269336"/>
              <a:gd name="connsiteY96" fmla="*/ 1871392 h 2323145"/>
              <a:gd name="connsiteX97" fmla="*/ 6270527 w 11269336"/>
              <a:gd name="connsiteY97" fmla="*/ 1872208 h 2323145"/>
              <a:gd name="connsiteX98" fmla="*/ 6249518 w 11269336"/>
              <a:gd name="connsiteY98" fmla="*/ 1876079 h 2323145"/>
              <a:gd name="connsiteX99" fmla="*/ 6190386 w 11269336"/>
              <a:gd name="connsiteY99" fmla="*/ 1872478 h 2323145"/>
              <a:gd name="connsiteX100" fmla="*/ 6159777 w 11269336"/>
              <a:gd name="connsiteY100" fmla="*/ 1891745 h 2323145"/>
              <a:gd name="connsiteX101" fmla="*/ 6153131 w 11269336"/>
              <a:gd name="connsiteY101" fmla="*/ 1895079 h 2323145"/>
              <a:gd name="connsiteX102" fmla="*/ 6152798 w 11269336"/>
              <a:gd name="connsiteY102" fmla="*/ 1894920 h 2323145"/>
              <a:gd name="connsiteX103" fmla="*/ 6145388 w 11269336"/>
              <a:gd name="connsiteY103" fmla="*/ 1897990 h 2323145"/>
              <a:gd name="connsiteX104" fmla="*/ 6141014 w 11269336"/>
              <a:gd name="connsiteY104" fmla="*/ 1901155 h 2323145"/>
              <a:gd name="connsiteX105" fmla="*/ 6128122 w 11269336"/>
              <a:gd name="connsiteY105" fmla="*/ 1907623 h 2323145"/>
              <a:gd name="connsiteX106" fmla="*/ 6122351 w 11269336"/>
              <a:gd name="connsiteY106" fmla="*/ 1908359 h 2323145"/>
              <a:gd name="connsiteX107" fmla="*/ 6064750 w 11269336"/>
              <a:gd name="connsiteY107" fmla="*/ 1896394 h 2323145"/>
              <a:gd name="connsiteX108" fmla="*/ 5964230 w 11269336"/>
              <a:gd name="connsiteY108" fmla="*/ 1910038 h 2323145"/>
              <a:gd name="connsiteX109" fmla="*/ 5865399 w 11269336"/>
              <a:gd name="connsiteY109" fmla="*/ 1926966 h 2323145"/>
              <a:gd name="connsiteX110" fmla="*/ 5829951 w 11269336"/>
              <a:gd name="connsiteY110" fmla="*/ 1934755 h 2323145"/>
              <a:gd name="connsiteX111" fmla="*/ 5765285 w 11269336"/>
              <a:gd name="connsiteY111" fmla="*/ 1941322 h 2323145"/>
              <a:gd name="connsiteX112" fmla="*/ 5734750 w 11269336"/>
              <a:gd name="connsiteY112" fmla="*/ 1939793 h 2323145"/>
              <a:gd name="connsiteX113" fmla="*/ 5733569 w 11269336"/>
              <a:gd name="connsiteY113" fmla="*/ 1940505 h 2323145"/>
              <a:gd name="connsiteX114" fmla="*/ 5730329 w 11269336"/>
              <a:gd name="connsiteY114" fmla="*/ 1937845 h 2323145"/>
              <a:gd name="connsiteX115" fmla="*/ 5724661 w 11269336"/>
              <a:gd name="connsiteY115" fmla="*/ 1937455 h 2323145"/>
              <a:gd name="connsiteX116" fmla="*/ 5710186 w 11269336"/>
              <a:gd name="connsiteY116" fmla="*/ 1941370 h 2323145"/>
              <a:gd name="connsiteX117" fmla="*/ 5704910 w 11269336"/>
              <a:gd name="connsiteY117" fmla="*/ 1943663 h 2323145"/>
              <a:gd name="connsiteX118" fmla="*/ 5696836 w 11269336"/>
              <a:gd name="connsiteY118" fmla="*/ 1945271 h 2323145"/>
              <a:gd name="connsiteX119" fmla="*/ 5696583 w 11269336"/>
              <a:gd name="connsiteY119" fmla="*/ 1945050 h 2323145"/>
              <a:gd name="connsiteX120" fmla="*/ 5689123 w 11269336"/>
              <a:gd name="connsiteY120" fmla="*/ 1947067 h 2323145"/>
              <a:gd name="connsiteX121" fmla="*/ 5653291 w 11269336"/>
              <a:gd name="connsiteY121" fmla="*/ 1960245 h 2323145"/>
              <a:gd name="connsiteX122" fmla="*/ 5599385 w 11269336"/>
              <a:gd name="connsiteY122" fmla="*/ 1945198 h 2323145"/>
              <a:gd name="connsiteX123" fmla="*/ 5578300 w 11269336"/>
              <a:gd name="connsiteY123" fmla="*/ 1944963 h 2323145"/>
              <a:gd name="connsiteX124" fmla="*/ 5566758 w 11269336"/>
              <a:gd name="connsiteY124" fmla="*/ 1943441 h 2323145"/>
              <a:gd name="connsiteX125" fmla="*/ 5565857 w 11269336"/>
              <a:gd name="connsiteY125" fmla="*/ 1942445 h 2323145"/>
              <a:gd name="connsiteX126" fmla="*/ 5531534 w 11269336"/>
              <a:gd name="connsiteY126" fmla="*/ 1955208 h 2323145"/>
              <a:gd name="connsiteX127" fmla="*/ 5526552 w 11269336"/>
              <a:gd name="connsiteY127" fmla="*/ 1954799 h 2323145"/>
              <a:gd name="connsiteX128" fmla="*/ 5504723 w 11269336"/>
              <a:gd name="connsiteY128" fmla="*/ 1965811 h 2323145"/>
              <a:gd name="connsiteX129" fmla="*/ 5493156 w 11269336"/>
              <a:gd name="connsiteY129" fmla="*/ 1970063 h 2323145"/>
              <a:gd name="connsiteX130" fmla="*/ 5490486 w 11269336"/>
              <a:gd name="connsiteY130" fmla="*/ 1974227 h 2323145"/>
              <a:gd name="connsiteX131" fmla="*/ 5473107 w 11269336"/>
              <a:gd name="connsiteY131" fmla="*/ 1979001 h 2323145"/>
              <a:gd name="connsiteX132" fmla="*/ 5470885 w 11269336"/>
              <a:gd name="connsiteY132" fmla="*/ 1978432 h 2323145"/>
              <a:gd name="connsiteX133" fmla="*/ 5457393 w 11269336"/>
              <a:gd name="connsiteY133" fmla="*/ 1986525 h 2323145"/>
              <a:gd name="connsiteX134" fmla="*/ 5447102 w 11269336"/>
              <a:gd name="connsiteY134" fmla="*/ 1998329 h 2323145"/>
              <a:gd name="connsiteX135" fmla="*/ 5159151 w 11269336"/>
              <a:gd name="connsiteY135" fmla="*/ 2029640 h 2323145"/>
              <a:gd name="connsiteX136" fmla="*/ 5041688 w 11269336"/>
              <a:gd name="connsiteY136" fmla="*/ 2022334 h 2323145"/>
              <a:gd name="connsiteX137" fmla="*/ 4860988 w 11269336"/>
              <a:gd name="connsiteY137" fmla="*/ 2135698 h 2323145"/>
              <a:gd name="connsiteX138" fmla="*/ 4807902 w 11269336"/>
              <a:gd name="connsiteY138" fmla="*/ 2138894 h 2323145"/>
              <a:gd name="connsiteX139" fmla="*/ 4765388 w 11269336"/>
              <a:gd name="connsiteY139" fmla="*/ 2162525 h 2323145"/>
              <a:gd name="connsiteX140" fmla="*/ 4745033 w 11269336"/>
              <a:gd name="connsiteY140" fmla="*/ 2158859 h 2323145"/>
              <a:gd name="connsiteX141" fmla="*/ 4741475 w 11269336"/>
              <a:gd name="connsiteY141" fmla="*/ 2157998 h 2323145"/>
              <a:gd name="connsiteX142" fmla="*/ 4728247 w 11269336"/>
              <a:gd name="connsiteY142" fmla="*/ 2159526 h 2323145"/>
              <a:gd name="connsiteX143" fmla="*/ 4723263 w 11269336"/>
              <a:gd name="connsiteY143" fmla="*/ 2153742 h 2323145"/>
              <a:gd name="connsiteX144" fmla="*/ 4702453 w 11269336"/>
              <a:gd name="connsiteY144" fmla="*/ 2151586 h 2323145"/>
              <a:gd name="connsiteX145" fmla="*/ 4678455 w 11269336"/>
              <a:gd name="connsiteY145" fmla="*/ 2156131 h 2323145"/>
              <a:gd name="connsiteX146" fmla="*/ 4593061 w 11269336"/>
              <a:gd name="connsiteY146" fmla="*/ 2171597 h 2323145"/>
              <a:gd name="connsiteX147" fmla="*/ 4579902 w 11269336"/>
              <a:gd name="connsiteY147" fmla="*/ 2177927 h 2323145"/>
              <a:gd name="connsiteX148" fmla="*/ 4533444 w 11269336"/>
              <a:gd name="connsiteY148" fmla="*/ 2181200 h 2323145"/>
              <a:gd name="connsiteX149" fmla="*/ 4492832 w 11269336"/>
              <a:gd name="connsiteY149" fmla="*/ 2188033 h 2323145"/>
              <a:gd name="connsiteX150" fmla="*/ 4467257 w 11269336"/>
              <a:gd name="connsiteY150" fmla="*/ 2196121 h 2323145"/>
              <a:gd name="connsiteX151" fmla="*/ 4459937 w 11269336"/>
              <a:gd name="connsiteY151" fmla="*/ 2195182 h 2323145"/>
              <a:gd name="connsiteX152" fmla="*/ 4433312 w 11269336"/>
              <a:gd name="connsiteY152" fmla="*/ 2199004 h 2323145"/>
              <a:gd name="connsiteX153" fmla="*/ 4420601 w 11269336"/>
              <a:gd name="connsiteY153" fmla="*/ 2205158 h 2323145"/>
              <a:gd name="connsiteX154" fmla="*/ 4405765 w 11269336"/>
              <a:gd name="connsiteY154" fmla="*/ 2199902 h 2323145"/>
              <a:gd name="connsiteX155" fmla="*/ 4401354 w 11269336"/>
              <a:gd name="connsiteY155" fmla="*/ 2194745 h 2323145"/>
              <a:gd name="connsiteX156" fmla="*/ 4383151 w 11269336"/>
              <a:gd name="connsiteY156" fmla="*/ 2201140 h 2323145"/>
              <a:gd name="connsiteX157" fmla="*/ 4366646 w 11269336"/>
              <a:gd name="connsiteY157" fmla="*/ 2198564 h 2323145"/>
              <a:gd name="connsiteX158" fmla="*/ 4354009 w 11269336"/>
              <a:gd name="connsiteY158" fmla="*/ 2204984 h 2323145"/>
              <a:gd name="connsiteX159" fmla="*/ 4348284 w 11269336"/>
              <a:gd name="connsiteY159" fmla="*/ 2205270 h 2323145"/>
              <a:gd name="connsiteX160" fmla="*/ 4333906 w 11269336"/>
              <a:gd name="connsiteY160" fmla="*/ 2205251 h 2323145"/>
              <a:gd name="connsiteX161" fmla="*/ 4308819 w 11269336"/>
              <a:gd name="connsiteY161" fmla="*/ 2203822 h 2323145"/>
              <a:gd name="connsiteX162" fmla="*/ 4301210 w 11269336"/>
              <a:gd name="connsiteY162" fmla="*/ 2204456 h 2323145"/>
              <a:gd name="connsiteX163" fmla="*/ 4283095 w 11269336"/>
              <a:gd name="connsiteY163" fmla="*/ 2198177 h 2323145"/>
              <a:gd name="connsiteX164" fmla="*/ 4250119 w 11269336"/>
              <a:gd name="connsiteY164" fmla="*/ 2196342 h 2323145"/>
              <a:gd name="connsiteX165" fmla="*/ 4189203 w 11269336"/>
              <a:gd name="connsiteY165" fmla="*/ 2178994 h 2323145"/>
              <a:gd name="connsiteX166" fmla="*/ 4154035 w 11269336"/>
              <a:gd name="connsiteY166" fmla="*/ 2171950 h 2323145"/>
              <a:gd name="connsiteX167" fmla="*/ 4129569 w 11269336"/>
              <a:gd name="connsiteY167" fmla="*/ 2163850 h 2323145"/>
              <a:gd name="connsiteX168" fmla="*/ 4061250 w 11269336"/>
              <a:gd name="connsiteY168" fmla="*/ 2159236 h 2323145"/>
              <a:gd name="connsiteX169" fmla="*/ 3945480 w 11269336"/>
              <a:gd name="connsiteY169" fmla="*/ 2158279 h 2323145"/>
              <a:gd name="connsiteX170" fmla="*/ 3921468 w 11269336"/>
              <a:gd name="connsiteY170" fmla="*/ 2156588 h 2323145"/>
              <a:gd name="connsiteX171" fmla="*/ 3903348 w 11269336"/>
              <a:gd name="connsiteY171" fmla="*/ 2149220 h 2323145"/>
              <a:gd name="connsiteX172" fmla="*/ 3901342 w 11269336"/>
              <a:gd name="connsiteY172" fmla="*/ 2142355 h 2323145"/>
              <a:gd name="connsiteX173" fmla="*/ 3888539 w 11269336"/>
              <a:gd name="connsiteY173" fmla="*/ 2140476 h 2323145"/>
              <a:gd name="connsiteX174" fmla="*/ 3885662 w 11269336"/>
              <a:gd name="connsiteY174" fmla="*/ 2138740 h 2323145"/>
              <a:gd name="connsiteX175" fmla="*/ 3868627 w 11269336"/>
              <a:gd name="connsiteY175" fmla="*/ 2130023 h 2323145"/>
              <a:gd name="connsiteX176" fmla="*/ 3819177 w 11269336"/>
              <a:gd name="connsiteY176" fmla="*/ 2142111 h 2323145"/>
              <a:gd name="connsiteX177" fmla="*/ 3769100 w 11269336"/>
              <a:gd name="connsiteY177" fmla="*/ 2131731 h 2323145"/>
              <a:gd name="connsiteX178" fmla="*/ 3562752 w 11269336"/>
              <a:gd name="connsiteY178" fmla="*/ 2131785 h 2323145"/>
              <a:gd name="connsiteX179" fmla="*/ 3541402 w 11269336"/>
              <a:gd name="connsiteY179" fmla="*/ 2106821 h 2323145"/>
              <a:gd name="connsiteX180" fmla="*/ 3365341 w 11269336"/>
              <a:gd name="connsiteY180" fmla="*/ 2077638 h 2323145"/>
              <a:gd name="connsiteX181" fmla="*/ 3170922 w 11269336"/>
              <a:gd name="connsiteY181" fmla="*/ 2115957 h 2323145"/>
              <a:gd name="connsiteX182" fmla="*/ 3156256 w 11269336"/>
              <a:gd name="connsiteY182" fmla="*/ 2124773 h 2323145"/>
              <a:gd name="connsiteX183" fmla="*/ 3140298 w 11269336"/>
              <a:gd name="connsiteY183" fmla="*/ 2129182 h 2323145"/>
              <a:gd name="connsiteX184" fmla="*/ 3138514 w 11269336"/>
              <a:gd name="connsiteY184" fmla="*/ 2128069 h 2323145"/>
              <a:gd name="connsiteX185" fmla="*/ 3120467 w 11269336"/>
              <a:gd name="connsiteY185" fmla="*/ 2128281 h 2323145"/>
              <a:gd name="connsiteX186" fmla="*/ 3116175 w 11269336"/>
              <a:gd name="connsiteY186" fmla="*/ 2131633 h 2323145"/>
              <a:gd name="connsiteX187" fmla="*/ 3103685 w 11269336"/>
              <a:gd name="connsiteY187" fmla="*/ 2132814 h 2323145"/>
              <a:gd name="connsiteX188" fmla="*/ 3078794 w 11269336"/>
              <a:gd name="connsiteY188" fmla="*/ 2137935 h 2323145"/>
              <a:gd name="connsiteX189" fmla="*/ 3074407 w 11269336"/>
              <a:gd name="connsiteY189" fmla="*/ 2136274 h 2323145"/>
              <a:gd name="connsiteX190" fmla="*/ 3037285 w 11269336"/>
              <a:gd name="connsiteY190" fmla="*/ 2139919 h 2323145"/>
              <a:gd name="connsiteX191" fmla="*/ 3036901 w 11269336"/>
              <a:gd name="connsiteY191" fmla="*/ 2138726 h 2323145"/>
              <a:gd name="connsiteX192" fmla="*/ 3026996 w 11269336"/>
              <a:gd name="connsiteY192" fmla="*/ 2134322 h 2323145"/>
              <a:gd name="connsiteX193" fmla="*/ 3007772 w 11269336"/>
              <a:gd name="connsiteY193" fmla="*/ 2128742 h 2323145"/>
              <a:gd name="connsiteX194" fmla="*/ 2965030 w 11269336"/>
              <a:gd name="connsiteY194" fmla="*/ 2100494 h 2323145"/>
              <a:gd name="connsiteX195" fmla="*/ 2926342 w 11269336"/>
              <a:gd name="connsiteY195" fmla="*/ 2104155 h 2323145"/>
              <a:gd name="connsiteX196" fmla="*/ 2918608 w 11269336"/>
              <a:gd name="connsiteY196" fmla="*/ 2104215 h 2323145"/>
              <a:gd name="connsiteX197" fmla="*/ 2918475 w 11269336"/>
              <a:gd name="connsiteY197" fmla="*/ 2103937 h 2323145"/>
              <a:gd name="connsiteX198" fmla="*/ 2910360 w 11269336"/>
              <a:gd name="connsiteY198" fmla="*/ 2103444 h 2323145"/>
              <a:gd name="connsiteX199" fmla="*/ 2904507 w 11269336"/>
              <a:gd name="connsiteY199" fmla="*/ 2104326 h 2323145"/>
              <a:gd name="connsiteX200" fmla="*/ 2889503 w 11269336"/>
              <a:gd name="connsiteY200" fmla="*/ 2104443 h 2323145"/>
              <a:gd name="connsiteX201" fmla="*/ 2884480 w 11269336"/>
              <a:gd name="connsiteY201" fmla="*/ 2102626 h 2323145"/>
              <a:gd name="connsiteX202" fmla="*/ 2882689 w 11269336"/>
              <a:gd name="connsiteY202" fmla="*/ 2099228 h 2323145"/>
              <a:gd name="connsiteX203" fmla="*/ 2881291 w 11269336"/>
              <a:gd name="connsiteY203" fmla="*/ 2099618 h 2323145"/>
              <a:gd name="connsiteX204" fmla="*/ 2853979 w 11269336"/>
              <a:gd name="connsiteY204" fmla="*/ 2090388 h 2323145"/>
              <a:gd name="connsiteX205" fmla="*/ 2791790 w 11269336"/>
              <a:gd name="connsiteY205" fmla="*/ 2080332 h 2323145"/>
              <a:gd name="connsiteX206" fmla="*/ 2755844 w 11269336"/>
              <a:gd name="connsiteY206" fmla="*/ 2078874 h 2323145"/>
              <a:gd name="connsiteX207" fmla="*/ 2657742 w 11269336"/>
              <a:gd name="connsiteY207" fmla="*/ 2070179 h 2323145"/>
              <a:gd name="connsiteX208" fmla="*/ 2559549 w 11269336"/>
              <a:gd name="connsiteY208" fmla="*/ 2057873 h 2323145"/>
              <a:gd name="connsiteX209" fmla="*/ 2512054 w 11269336"/>
              <a:gd name="connsiteY209" fmla="*/ 2031671 h 2323145"/>
              <a:gd name="connsiteX210" fmla="*/ 2506437 w 11269336"/>
              <a:gd name="connsiteY210" fmla="*/ 2030918 h 2323145"/>
              <a:gd name="connsiteX211" fmla="*/ 2491752 w 11269336"/>
              <a:gd name="connsiteY211" fmla="*/ 2033906 h 2323145"/>
              <a:gd name="connsiteX212" fmla="*/ 2486338 w 11269336"/>
              <a:gd name="connsiteY212" fmla="*/ 2035862 h 2323145"/>
              <a:gd name="connsiteX213" fmla="*/ 2478186 w 11269336"/>
              <a:gd name="connsiteY213" fmla="*/ 2036953 h 2323145"/>
              <a:gd name="connsiteX214" fmla="*/ 2477950 w 11269336"/>
              <a:gd name="connsiteY214" fmla="*/ 2036715 h 2323145"/>
              <a:gd name="connsiteX215" fmla="*/ 2470381 w 11269336"/>
              <a:gd name="connsiteY215" fmla="*/ 2038256 h 2323145"/>
              <a:gd name="connsiteX216" fmla="*/ 2433781 w 11269336"/>
              <a:gd name="connsiteY216" fmla="*/ 2049140 h 2323145"/>
              <a:gd name="connsiteX217" fmla="*/ 2381172 w 11269336"/>
              <a:gd name="connsiteY217" fmla="*/ 2030645 h 2323145"/>
              <a:gd name="connsiteX218" fmla="*/ 2360198 w 11269336"/>
              <a:gd name="connsiteY218" fmla="*/ 2029059 h 2323145"/>
              <a:gd name="connsiteX219" fmla="*/ 2348815 w 11269336"/>
              <a:gd name="connsiteY219" fmla="*/ 2026798 h 2323145"/>
              <a:gd name="connsiteX220" fmla="*/ 2347988 w 11269336"/>
              <a:gd name="connsiteY220" fmla="*/ 2025745 h 2323145"/>
              <a:gd name="connsiteX221" fmla="*/ 2312920 w 11269336"/>
              <a:gd name="connsiteY221" fmla="*/ 2036311 h 2323145"/>
              <a:gd name="connsiteX222" fmla="*/ 2307986 w 11269336"/>
              <a:gd name="connsiteY222" fmla="*/ 2035583 h 2323145"/>
              <a:gd name="connsiteX223" fmla="*/ 2285481 w 11269336"/>
              <a:gd name="connsiteY223" fmla="*/ 2045197 h 2323145"/>
              <a:gd name="connsiteX224" fmla="*/ 2273666 w 11269336"/>
              <a:gd name="connsiteY224" fmla="*/ 2048710 h 2323145"/>
              <a:gd name="connsiteX225" fmla="*/ 2270719 w 11269336"/>
              <a:gd name="connsiteY225" fmla="*/ 2052702 h 2323145"/>
              <a:gd name="connsiteX226" fmla="*/ 2253080 w 11269336"/>
              <a:gd name="connsiteY226" fmla="*/ 2056363 h 2323145"/>
              <a:gd name="connsiteX227" fmla="*/ 2250906 w 11269336"/>
              <a:gd name="connsiteY227" fmla="*/ 2055654 h 2323145"/>
              <a:gd name="connsiteX228" fmla="*/ 2236905 w 11269336"/>
              <a:gd name="connsiteY228" fmla="*/ 2062882 h 2323145"/>
              <a:gd name="connsiteX229" fmla="*/ 2225830 w 11269336"/>
              <a:gd name="connsiteY229" fmla="*/ 2074027 h 2323145"/>
              <a:gd name="connsiteX230" fmla="*/ 2073776 w 11269336"/>
              <a:gd name="connsiteY230" fmla="*/ 2089244 h 2323145"/>
              <a:gd name="connsiteX231" fmla="*/ 1948256 w 11269336"/>
              <a:gd name="connsiteY231" fmla="*/ 2146616 h 2323145"/>
              <a:gd name="connsiteX232" fmla="*/ 1865582 w 11269336"/>
              <a:gd name="connsiteY232" fmla="*/ 2153738 h 2323145"/>
              <a:gd name="connsiteX233" fmla="*/ 1835210 w 11269336"/>
              <a:gd name="connsiteY233" fmla="*/ 2134244 h 2323145"/>
              <a:gd name="connsiteX234" fmla="*/ 1632661 w 11269336"/>
              <a:gd name="connsiteY234" fmla="*/ 2173882 h 2323145"/>
              <a:gd name="connsiteX235" fmla="*/ 1579590 w 11269336"/>
              <a:gd name="connsiteY235" fmla="*/ 2173680 h 2323145"/>
              <a:gd name="connsiteX236" fmla="*/ 1535601 w 11269336"/>
              <a:gd name="connsiteY236" fmla="*/ 2194590 h 2323145"/>
              <a:gd name="connsiteX237" fmla="*/ 1515594 w 11269336"/>
              <a:gd name="connsiteY237" fmla="*/ 2189622 h 2323145"/>
              <a:gd name="connsiteX238" fmla="*/ 1512113 w 11269336"/>
              <a:gd name="connsiteY238" fmla="*/ 2188534 h 2323145"/>
              <a:gd name="connsiteX239" fmla="*/ 1498838 w 11269336"/>
              <a:gd name="connsiteY239" fmla="*/ 2189213 h 2323145"/>
              <a:gd name="connsiteX240" fmla="*/ 1494279 w 11269336"/>
              <a:gd name="connsiteY240" fmla="*/ 2183112 h 2323145"/>
              <a:gd name="connsiteX241" fmla="*/ 1473714 w 11269336"/>
              <a:gd name="connsiteY241" fmla="*/ 2179625 h 2323145"/>
              <a:gd name="connsiteX242" fmla="*/ 1449503 w 11269336"/>
              <a:gd name="connsiteY242" fmla="*/ 2182633 h 2323145"/>
              <a:gd name="connsiteX243" fmla="*/ 1266687 w 11269336"/>
              <a:gd name="connsiteY243" fmla="*/ 2212688 h 2323145"/>
              <a:gd name="connsiteX244" fmla="*/ 1239614 w 11269336"/>
              <a:gd name="connsiteY244" fmla="*/ 2209727 h 2323145"/>
              <a:gd name="connsiteX245" fmla="*/ 1202436 w 11269336"/>
              <a:gd name="connsiteY245" fmla="*/ 2209817 h 2323145"/>
              <a:gd name="connsiteX246" fmla="*/ 1136097 w 11269336"/>
              <a:gd name="connsiteY246" fmla="*/ 2205112 h 2323145"/>
              <a:gd name="connsiteX247" fmla="*/ 988232 w 11269336"/>
              <a:gd name="connsiteY247" fmla="*/ 2235635 h 2323145"/>
              <a:gd name="connsiteX248" fmla="*/ 981959 w 11269336"/>
              <a:gd name="connsiteY248" fmla="*/ 2231607 h 2323145"/>
              <a:gd name="connsiteX249" fmla="*/ 938600 w 11269336"/>
              <a:gd name="connsiteY249" fmla="*/ 2238113 h 2323145"/>
              <a:gd name="connsiteX250" fmla="*/ 791788 w 11269336"/>
              <a:gd name="connsiteY250" fmla="*/ 2293224 h 2323145"/>
              <a:gd name="connsiteX251" fmla="*/ 706914 w 11269336"/>
              <a:gd name="connsiteY251" fmla="*/ 2305046 h 2323145"/>
              <a:gd name="connsiteX252" fmla="*/ 675971 w 11269336"/>
              <a:gd name="connsiteY252" fmla="*/ 2304030 h 2323145"/>
              <a:gd name="connsiteX253" fmla="*/ 624180 w 11269336"/>
              <a:gd name="connsiteY253" fmla="*/ 2302650 h 2323145"/>
              <a:gd name="connsiteX254" fmla="*/ 583453 w 11269336"/>
              <a:gd name="connsiteY254" fmla="*/ 2288788 h 2323145"/>
              <a:gd name="connsiteX255" fmla="*/ 540946 w 11269336"/>
              <a:gd name="connsiteY255" fmla="*/ 2292721 h 2323145"/>
              <a:gd name="connsiteX256" fmla="*/ 533680 w 11269336"/>
              <a:gd name="connsiteY256" fmla="*/ 2310233 h 2323145"/>
              <a:gd name="connsiteX257" fmla="*/ 487366 w 11269336"/>
              <a:gd name="connsiteY257" fmla="*/ 2309053 h 2323145"/>
              <a:gd name="connsiteX258" fmla="*/ 416820 w 11269336"/>
              <a:gd name="connsiteY258" fmla="*/ 2305443 h 2323145"/>
              <a:gd name="connsiteX259" fmla="*/ 376805 w 11269336"/>
              <a:gd name="connsiteY259" fmla="*/ 2307647 h 2323145"/>
              <a:gd name="connsiteX260" fmla="*/ 266777 w 11269336"/>
              <a:gd name="connsiteY260" fmla="*/ 2309012 h 2323145"/>
              <a:gd name="connsiteX261" fmla="*/ 156013 w 11269336"/>
              <a:gd name="connsiteY261" fmla="*/ 2306832 h 2323145"/>
              <a:gd name="connsiteX262" fmla="*/ 87258 w 11269336"/>
              <a:gd name="connsiteY262" fmla="*/ 2285511 h 2323145"/>
              <a:gd name="connsiteX263" fmla="*/ 23798 w 11269336"/>
              <a:gd name="connsiteY263" fmla="*/ 2281822 h 2323145"/>
              <a:gd name="connsiteX264" fmla="*/ 0 w 11269336"/>
              <a:gd name="connsiteY264" fmla="*/ 2285369 h 2323145"/>
              <a:gd name="connsiteX265" fmla="*/ 0 w 11269336"/>
              <a:gd name="connsiteY26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8977138 w 11269336"/>
              <a:gd name="connsiteY22" fmla="*/ 774970 h 2323145"/>
              <a:gd name="connsiteX23" fmla="*/ 8947030 w 11269336"/>
              <a:gd name="connsiteY23" fmla="*/ 814934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882654 w 11269336"/>
              <a:gd name="connsiteY29" fmla="*/ 892768 h 2323145"/>
              <a:gd name="connsiteX30" fmla="*/ 8795998 w 11269336"/>
              <a:gd name="connsiteY30" fmla="*/ 863337 h 2323145"/>
              <a:gd name="connsiteX31" fmla="*/ 8776970 w 11269336"/>
              <a:gd name="connsiteY31" fmla="*/ 885177 h 2323145"/>
              <a:gd name="connsiteX32" fmla="*/ 8755719 w 11269336"/>
              <a:gd name="connsiteY32" fmla="*/ 889754 h 2323145"/>
              <a:gd name="connsiteX33" fmla="*/ 8743257 w 11269336"/>
              <a:gd name="connsiteY33" fmla="*/ 904723 h 2323145"/>
              <a:gd name="connsiteX34" fmla="*/ 8721366 w 11269336"/>
              <a:gd name="connsiteY34" fmla="*/ 904711 h 2323145"/>
              <a:gd name="connsiteX35" fmla="*/ 8678353 w 11269336"/>
              <a:gd name="connsiteY35" fmla="*/ 926318 h 2323145"/>
              <a:gd name="connsiteX36" fmla="*/ 8636849 w 11269336"/>
              <a:gd name="connsiteY36" fmla="*/ 937900 h 2323145"/>
              <a:gd name="connsiteX37" fmla="*/ 8620213 w 11269336"/>
              <a:gd name="connsiteY37" fmla="*/ 943068 h 2323145"/>
              <a:gd name="connsiteX38" fmla="*/ 8612581 w 11269336"/>
              <a:gd name="connsiteY38" fmla="*/ 952695 h 2323145"/>
              <a:gd name="connsiteX39" fmla="*/ 8589038 w 11269336"/>
              <a:gd name="connsiteY39" fmla="*/ 963892 h 2323145"/>
              <a:gd name="connsiteX40" fmla="*/ 8579950 w 11269336"/>
              <a:gd name="connsiteY40" fmla="*/ 960899 h 2323145"/>
              <a:gd name="connsiteX41" fmla="*/ 8579319 w 11269336"/>
              <a:gd name="connsiteY41" fmla="*/ 965630 h 2323145"/>
              <a:gd name="connsiteX42" fmla="*/ 8547429 w 11269336"/>
              <a:gd name="connsiteY42" fmla="*/ 984506 h 2323145"/>
              <a:gd name="connsiteX43" fmla="*/ 8478704 w 11269336"/>
              <a:gd name="connsiteY43" fmla="*/ 1025490 h 2323145"/>
              <a:gd name="connsiteX44" fmla="*/ 8461421 w 11269336"/>
              <a:gd name="connsiteY44" fmla="*/ 1035512 h 2323145"/>
              <a:gd name="connsiteX45" fmla="*/ 8445003 w 11269336"/>
              <a:gd name="connsiteY45" fmla="*/ 1036851 h 2323145"/>
              <a:gd name="connsiteX46" fmla="*/ 8357350 w 11269336"/>
              <a:gd name="connsiteY46" fmla="*/ 1060213 h 2323145"/>
              <a:gd name="connsiteX47" fmla="*/ 8335565 w 11269336"/>
              <a:gd name="connsiteY47" fmla="*/ 1061151 h 2323145"/>
              <a:gd name="connsiteX48" fmla="*/ 8325267 w 11269336"/>
              <a:gd name="connsiteY48" fmla="*/ 1055919 h 2323145"/>
              <a:gd name="connsiteX49" fmla="*/ 8293586 w 11269336"/>
              <a:gd name="connsiteY49" fmla="*/ 1076144 h 2323145"/>
              <a:gd name="connsiteX50" fmla="*/ 8242405 w 11269336"/>
              <a:gd name="connsiteY50" fmla="*/ 1095960 h 2323145"/>
              <a:gd name="connsiteX51" fmla="*/ 8197391 w 11269336"/>
              <a:gd name="connsiteY51" fmla="*/ 1107746 h 2323145"/>
              <a:gd name="connsiteX52" fmla="*/ 8081474 w 11269336"/>
              <a:gd name="connsiteY52" fmla="*/ 1130125 h 2323145"/>
              <a:gd name="connsiteX53" fmla="*/ 8053585 w 11269336"/>
              <a:gd name="connsiteY53" fmla="*/ 1129169 h 2323145"/>
              <a:gd name="connsiteX54" fmla="*/ 8038422 w 11269336"/>
              <a:gd name="connsiteY54" fmla="*/ 1119092 h 2323145"/>
              <a:gd name="connsiteX55" fmla="*/ 8029450 w 11269336"/>
              <a:gd name="connsiteY55" fmla="*/ 1125592 h 2323145"/>
              <a:gd name="connsiteX56" fmla="*/ 7959552 w 11269336"/>
              <a:gd name="connsiteY56" fmla="*/ 1140188 h 2323145"/>
              <a:gd name="connsiteX57" fmla="*/ 7914188 w 11269336"/>
              <a:gd name="connsiteY57" fmla="*/ 1150862 h 2323145"/>
              <a:gd name="connsiteX58" fmla="*/ 7914918 w 11269336"/>
              <a:gd name="connsiteY58" fmla="*/ 1168758 h 2323145"/>
              <a:gd name="connsiteX59" fmla="*/ 7875510 w 11269336"/>
              <a:gd name="connsiteY59" fmla="*/ 1183153 h 2323145"/>
              <a:gd name="connsiteX60" fmla="*/ 7829932 w 11269336"/>
              <a:gd name="connsiteY60" fmla="*/ 1180782 h 2323145"/>
              <a:gd name="connsiteX61" fmla="*/ 7779182 w 11269336"/>
              <a:gd name="connsiteY61" fmla="*/ 1192665 h 2323145"/>
              <a:gd name="connsiteX62" fmla="*/ 7748774 w 11269336"/>
              <a:gd name="connsiteY62" fmla="*/ 1199586 h 2323145"/>
              <a:gd name="connsiteX63" fmla="*/ 7671846 w 11269336"/>
              <a:gd name="connsiteY63" fmla="*/ 1231966 h 2323145"/>
              <a:gd name="connsiteX64" fmla="*/ 7554146 w 11269336"/>
              <a:gd name="connsiteY64" fmla="*/ 1319748 h 2323145"/>
              <a:gd name="connsiteX65" fmla="*/ 7515052 w 11269336"/>
              <a:gd name="connsiteY65" fmla="*/ 1336718 h 2323145"/>
              <a:gd name="connsiteX66" fmla="*/ 7507193 w 11269336"/>
              <a:gd name="connsiteY66" fmla="*/ 1334617 h 2323145"/>
              <a:gd name="connsiteX67" fmla="*/ 7461694 w 11269336"/>
              <a:gd name="connsiteY67" fmla="*/ 1375866 h 2323145"/>
              <a:gd name="connsiteX68" fmla="*/ 7377571 w 11269336"/>
              <a:gd name="connsiteY68" fmla="*/ 1400128 h 2323145"/>
              <a:gd name="connsiteX69" fmla="*/ 7311261 w 11269336"/>
              <a:gd name="connsiteY69" fmla="*/ 1412652 h 2323145"/>
              <a:gd name="connsiteX70" fmla="*/ 7275307 w 11269336"/>
              <a:gd name="connsiteY70" fmla="*/ 1422171 h 2323145"/>
              <a:gd name="connsiteX71" fmla="*/ 7247783 w 11269336"/>
              <a:gd name="connsiteY71" fmla="*/ 1426330 h 2323145"/>
              <a:gd name="connsiteX72" fmla="*/ 7185047 w 11269336"/>
              <a:gd name="connsiteY72" fmla="*/ 1451812 h 2323145"/>
              <a:gd name="connsiteX73" fmla="*/ 7084117 w 11269336"/>
              <a:gd name="connsiteY73" fmla="*/ 1500281 h 2323145"/>
              <a:gd name="connsiteX74" fmla="*/ 7062011 w 11269336"/>
              <a:gd name="connsiteY74" fmla="*/ 1509183 h 2323145"/>
              <a:gd name="connsiteX75" fmla="*/ 7040555 w 11269336"/>
              <a:gd name="connsiteY75" fmla="*/ 1511207 h 2323145"/>
              <a:gd name="connsiteX76" fmla="*/ 7033438 w 11269336"/>
              <a:gd name="connsiteY76" fmla="*/ 1506772 h 2323145"/>
              <a:gd name="connsiteX77" fmla="*/ 7020886 w 11269336"/>
              <a:gd name="connsiteY77" fmla="*/ 1510764 h 2323145"/>
              <a:gd name="connsiteX78" fmla="*/ 7017033 w 11269336"/>
              <a:gd name="connsiteY78" fmla="*/ 1510650 h 2323145"/>
              <a:gd name="connsiteX79" fmla="*/ 6995460 w 11269336"/>
              <a:gd name="connsiteY79" fmla="*/ 1511173 h 2323145"/>
              <a:gd name="connsiteX80" fmla="*/ 6962144 w 11269336"/>
              <a:gd name="connsiteY80" fmla="*/ 1541508 h 2323145"/>
              <a:gd name="connsiteX81" fmla="*/ 6910674 w 11269336"/>
              <a:gd name="connsiteY81" fmla="*/ 1554793 h 2323145"/>
              <a:gd name="connsiteX82" fmla="*/ 6732152 w 11269336"/>
              <a:gd name="connsiteY82" fmla="*/ 1642538 h 2323145"/>
              <a:gd name="connsiteX83" fmla="*/ 6694106 w 11269336"/>
              <a:gd name="connsiteY83" fmla="*/ 1632377 h 2323145"/>
              <a:gd name="connsiteX84" fmla="*/ 6617223 w 11269336"/>
              <a:gd name="connsiteY84" fmla="*/ 1659889 h 2323145"/>
              <a:gd name="connsiteX85" fmla="*/ 6521138 w 11269336"/>
              <a:gd name="connsiteY85" fmla="*/ 1744340 h 2323145"/>
              <a:gd name="connsiteX86" fmla="*/ 6380677 w 11269336"/>
              <a:gd name="connsiteY86" fmla="*/ 1796883 h 2323145"/>
              <a:gd name="connsiteX87" fmla="*/ 6374897 w 11269336"/>
              <a:gd name="connsiteY87" fmla="*/ 1809910 h 2323145"/>
              <a:gd name="connsiteX88" fmla="*/ 6364545 w 11269336"/>
              <a:gd name="connsiteY88" fmla="*/ 1820090 h 2323145"/>
              <a:gd name="connsiteX89" fmla="*/ 6362126 w 11269336"/>
              <a:gd name="connsiteY89" fmla="*/ 1819991 h 2323145"/>
              <a:gd name="connsiteX90" fmla="*/ 6346673 w 11269336"/>
              <a:gd name="connsiteY90" fmla="*/ 1827824 h 2323145"/>
              <a:gd name="connsiteX91" fmla="*/ 6345588 w 11269336"/>
              <a:gd name="connsiteY91" fmla="*/ 1832232 h 2323145"/>
              <a:gd name="connsiteX92" fmla="*/ 6335708 w 11269336"/>
              <a:gd name="connsiteY92" fmla="*/ 1838451 h 2323145"/>
              <a:gd name="connsiteX93" fmla="*/ 6318182 w 11269336"/>
              <a:gd name="connsiteY93" fmla="*/ 1852975 h 2323145"/>
              <a:gd name="connsiteX94" fmla="*/ 6313084 w 11269336"/>
              <a:gd name="connsiteY94" fmla="*/ 1853561 h 2323145"/>
              <a:gd name="connsiteX95" fmla="*/ 6283816 w 11269336"/>
              <a:gd name="connsiteY95" fmla="*/ 1872148 h 2323145"/>
              <a:gd name="connsiteX96" fmla="*/ 6282550 w 11269336"/>
              <a:gd name="connsiteY96" fmla="*/ 1871392 h 2323145"/>
              <a:gd name="connsiteX97" fmla="*/ 6270527 w 11269336"/>
              <a:gd name="connsiteY97" fmla="*/ 1872208 h 2323145"/>
              <a:gd name="connsiteX98" fmla="*/ 6249518 w 11269336"/>
              <a:gd name="connsiteY98" fmla="*/ 1876079 h 2323145"/>
              <a:gd name="connsiteX99" fmla="*/ 6190386 w 11269336"/>
              <a:gd name="connsiteY99" fmla="*/ 1872478 h 2323145"/>
              <a:gd name="connsiteX100" fmla="*/ 6159777 w 11269336"/>
              <a:gd name="connsiteY100" fmla="*/ 1891745 h 2323145"/>
              <a:gd name="connsiteX101" fmla="*/ 6153131 w 11269336"/>
              <a:gd name="connsiteY101" fmla="*/ 1895079 h 2323145"/>
              <a:gd name="connsiteX102" fmla="*/ 6152798 w 11269336"/>
              <a:gd name="connsiteY102" fmla="*/ 1894920 h 2323145"/>
              <a:gd name="connsiteX103" fmla="*/ 6145388 w 11269336"/>
              <a:gd name="connsiteY103" fmla="*/ 1897990 h 2323145"/>
              <a:gd name="connsiteX104" fmla="*/ 6141014 w 11269336"/>
              <a:gd name="connsiteY104" fmla="*/ 1901155 h 2323145"/>
              <a:gd name="connsiteX105" fmla="*/ 6128122 w 11269336"/>
              <a:gd name="connsiteY105" fmla="*/ 1907623 h 2323145"/>
              <a:gd name="connsiteX106" fmla="*/ 6122351 w 11269336"/>
              <a:gd name="connsiteY106" fmla="*/ 1908359 h 2323145"/>
              <a:gd name="connsiteX107" fmla="*/ 6064750 w 11269336"/>
              <a:gd name="connsiteY107" fmla="*/ 1896394 h 2323145"/>
              <a:gd name="connsiteX108" fmla="*/ 5964230 w 11269336"/>
              <a:gd name="connsiteY108" fmla="*/ 1910038 h 2323145"/>
              <a:gd name="connsiteX109" fmla="*/ 5865399 w 11269336"/>
              <a:gd name="connsiteY109" fmla="*/ 1926966 h 2323145"/>
              <a:gd name="connsiteX110" fmla="*/ 5829951 w 11269336"/>
              <a:gd name="connsiteY110" fmla="*/ 1934755 h 2323145"/>
              <a:gd name="connsiteX111" fmla="*/ 5765285 w 11269336"/>
              <a:gd name="connsiteY111" fmla="*/ 1941322 h 2323145"/>
              <a:gd name="connsiteX112" fmla="*/ 5734750 w 11269336"/>
              <a:gd name="connsiteY112" fmla="*/ 1939793 h 2323145"/>
              <a:gd name="connsiteX113" fmla="*/ 5733569 w 11269336"/>
              <a:gd name="connsiteY113" fmla="*/ 1940505 h 2323145"/>
              <a:gd name="connsiteX114" fmla="*/ 5730329 w 11269336"/>
              <a:gd name="connsiteY114" fmla="*/ 1937845 h 2323145"/>
              <a:gd name="connsiteX115" fmla="*/ 5724661 w 11269336"/>
              <a:gd name="connsiteY115" fmla="*/ 1937455 h 2323145"/>
              <a:gd name="connsiteX116" fmla="*/ 5710186 w 11269336"/>
              <a:gd name="connsiteY116" fmla="*/ 1941370 h 2323145"/>
              <a:gd name="connsiteX117" fmla="*/ 5704910 w 11269336"/>
              <a:gd name="connsiteY117" fmla="*/ 1943663 h 2323145"/>
              <a:gd name="connsiteX118" fmla="*/ 5696836 w 11269336"/>
              <a:gd name="connsiteY118" fmla="*/ 1945271 h 2323145"/>
              <a:gd name="connsiteX119" fmla="*/ 5696583 w 11269336"/>
              <a:gd name="connsiteY119" fmla="*/ 1945050 h 2323145"/>
              <a:gd name="connsiteX120" fmla="*/ 5689123 w 11269336"/>
              <a:gd name="connsiteY120" fmla="*/ 1947067 h 2323145"/>
              <a:gd name="connsiteX121" fmla="*/ 5653291 w 11269336"/>
              <a:gd name="connsiteY121" fmla="*/ 1960245 h 2323145"/>
              <a:gd name="connsiteX122" fmla="*/ 5599385 w 11269336"/>
              <a:gd name="connsiteY122" fmla="*/ 1945198 h 2323145"/>
              <a:gd name="connsiteX123" fmla="*/ 5578300 w 11269336"/>
              <a:gd name="connsiteY123" fmla="*/ 1944963 h 2323145"/>
              <a:gd name="connsiteX124" fmla="*/ 5566758 w 11269336"/>
              <a:gd name="connsiteY124" fmla="*/ 1943441 h 2323145"/>
              <a:gd name="connsiteX125" fmla="*/ 5565857 w 11269336"/>
              <a:gd name="connsiteY125" fmla="*/ 1942445 h 2323145"/>
              <a:gd name="connsiteX126" fmla="*/ 5531534 w 11269336"/>
              <a:gd name="connsiteY126" fmla="*/ 1955208 h 2323145"/>
              <a:gd name="connsiteX127" fmla="*/ 5526552 w 11269336"/>
              <a:gd name="connsiteY127" fmla="*/ 1954799 h 2323145"/>
              <a:gd name="connsiteX128" fmla="*/ 5504723 w 11269336"/>
              <a:gd name="connsiteY128" fmla="*/ 1965811 h 2323145"/>
              <a:gd name="connsiteX129" fmla="*/ 5493156 w 11269336"/>
              <a:gd name="connsiteY129" fmla="*/ 1970063 h 2323145"/>
              <a:gd name="connsiteX130" fmla="*/ 5490486 w 11269336"/>
              <a:gd name="connsiteY130" fmla="*/ 1974227 h 2323145"/>
              <a:gd name="connsiteX131" fmla="*/ 5473107 w 11269336"/>
              <a:gd name="connsiteY131" fmla="*/ 1979001 h 2323145"/>
              <a:gd name="connsiteX132" fmla="*/ 5470885 w 11269336"/>
              <a:gd name="connsiteY132" fmla="*/ 1978432 h 2323145"/>
              <a:gd name="connsiteX133" fmla="*/ 5457393 w 11269336"/>
              <a:gd name="connsiteY133" fmla="*/ 1986525 h 2323145"/>
              <a:gd name="connsiteX134" fmla="*/ 5447102 w 11269336"/>
              <a:gd name="connsiteY134" fmla="*/ 1998329 h 2323145"/>
              <a:gd name="connsiteX135" fmla="*/ 5159151 w 11269336"/>
              <a:gd name="connsiteY135" fmla="*/ 2029640 h 2323145"/>
              <a:gd name="connsiteX136" fmla="*/ 5041688 w 11269336"/>
              <a:gd name="connsiteY136" fmla="*/ 2022334 h 2323145"/>
              <a:gd name="connsiteX137" fmla="*/ 4860988 w 11269336"/>
              <a:gd name="connsiteY137" fmla="*/ 2135698 h 2323145"/>
              <a:gd name="connsiteX138" fmla="*/ 4807902 w 11269336"/>
              <a:gd name="connsiteY138" fmla="*/ 2138894 h 2323145"/>
              <a:gd name="connsiteX139" fmla="*/ 4765388 w 11269336"/>
              <a:gd name="connsiteY139" fmla="*/ 2162525 h 2323145"/>
              <a:gd name="connsiteX140" fmla="*/ 4745033 w 11269336"/>
              <a:gd name="connsiteY140" fmla="*/ 2158859 h 2323145"/>
              <a:gd name="connsiteX141" fmla="*/ 4741475 w 11269336"/>
              <a:gd name="connsiteY141" fmla="*/ 2157998 h 2323145"/>
              <a:gd name="connsiteX142" fmla="*/ 4728247 w 11269336"/>
              <a:gd name="connsiteY142" fmla="*/ 2159526 h 2323145"/>
              <a:gd name="connsiteX143" fmla="*/ 4723263 w 11269336"/>
              <a:gd name="connsiteY143" fmla="*/ 2153742 h 2323145"/>
              <a:gd name="connsiteX144" fmla="*/ 4702453 w 11269336"/>
              <a:gd name="connsiteY144" fmla="*/ 2151586 h 2323145"/>
              <a:gd name="connsiteX145" fmla="*/ 4678455 w 11269336"/>
              <a:gd name="connsiteY145" fmla="*/ 2156131 h 2323145"/>
              <a:gd name="connsiteX146" fmla="*/ 4593061 w 11269336"/>
              <a:gd name="connsiteY146" fmla="*/ 2171597 h 2323145"/>
              <a:gd name="connsiteX147" fmla="*/ 4579902 w 11269336"/>
              <a:gd name="connsiteY147" fmla="*/ 2177927 h 2323145"/>
              <a:gd name="connsiteX148" fmla="*/ 4533444 w 11269336"/>
              <a:gd name="connsiteY148" fmla="*/ 2181200 h 2323145"/>
              <a:gd name="connsiteX149" fmla="*/ 4492832 w 11269336"/>
              <a:gd name="connsiteY149" fmla="*/ 2188033 h 2323145"/>
              <a:gd name="connsiteX150" fmla="*/ 4467257 w 11269336"/>
              <a:gd name="connsiteY150" fmla="*/ 2196121 h 2323145"/>
              <a:gd name="connsiteX151" fmla="*/ 4459937 w 11269336"/>
              <a:gd name="connsiteY151" fmla="*/ 2195182 h 2323145"/>
              <a:gd name="connsiteX152" fmla="*/ 4433312 w 11269336"/>
              <a:gd name="connsiteY152" fmla="*/ 2199004 h 2323145"/>
              <a:gd name="connsiteX153" fmla="*/ 4420601 w 11269336"/>
              <a:gd name="connsiteY153" fmla="*/ 2205158 h 2323145"/>
              <a:gd name="connsiteX154" fmla="*/ 4405765 w 11269336"/>
              <a:gd name="connsiteY154" fmla="*/ 2199902 h 2323145"/>
              <a:gd name="connsiteX155" fmla="*/ 4401354 w 11269336"/>
              <a:gd name="connsiteY155" fmla="*/ 2194745 h 2323145"/>
              <a:gd name="connsiteX156" fmla="*/ 4383151 w 11269336"/>
              <a:gd name="connsiteY156" fmla="*/ 2201140 h 2323145"/>
              <a:gd name="connsiteX157" fmla="*/ 4366646 w 11269336"/>
              <a:gd name="connsiteY157" fmla="*/ 2198564 h 2323145"/>
              <a:gd name="connsiteX158" fmla="*/ 4354009 w 11269336"/>
              <a:gd name="connsiteY158" fmla="*/ 2204984 h 2323145"/>
              <a:gd name="connsiteX159" fmla="*/ 4348284 w 11269336"/>
              <a:gd name="connsiteY159" fmla="*/ 2205270 h 2323145"/>
              <a:gd name="connsiteX160" fmla="*/ 4333906 w 11269336"/>
              <a:gd name="connsiteY160" fmla="*/ 2205251 h 2323145"/>
              <a:gd name="connsiteX161" fmla="*/ 4308819 w 11269336"/>
              <a:gd name="connsiteY161" fmla="*/ 2203822 h 2323145"/>
              <a:gd name="connsiteX162" fmla="*/ 4301210 w 11269336"/>
              <a:gd name="connsiteY162" fmla="*/ 2204456 h 2323145"/>
              <a:gd name="connsiteX163" fmla="*/ 4283095 w 11269336"/>
              <a:gd name="connsiteY163" fmla="*/ 2198177 h 2323145"/>
              <a:gd name="connsiteX164" fmla="*/ 4250119 w 11269336"/>
              <a:gd name="connsiteY164" fmla="*/ 2196342 h 2323145"/>
              <a:gd name="connsiteX165" fmla="*/ 4189203 w 11269336"/>
              <a:gd name="connsiteY165" fmla="*/ 2178994 h 2323145"/>
              <a:gd name="connsiteX166" fmla="*/ 4154035 w 11269336"/>
              <a:gd name="connsiteY166" fmla="*/ 2171950 h 2323145"/>
              <a:gd name="connsiteX167" fmla="*/ 4129569 w 11269336"/>
              <a:gd name="connsiteY167" fmla="*/ 2163850 h 2323145"/>
              <a:gd name="connsiteX168" fmla="*/ 4061250 w 11269336"/>
              <a:gd name="connsiteY168" fmla="*/ 2159236 h 2323145"/>
              <a:gd name="connsiteX169" fmla="*/ 3945480 w 11269336"/>
              <a:gd name="connsiteY169" fmla="*/ 2158279 h 2323145"/>
              <a:gd name="connsiteX170" fmla="*/ 3921468 w 11269336"/>
              <a:gd name="connsiteY170" fmla="*/ 2156588 h 2323145"/>
              <a:gd name="connsiteX171" fmla="*/ 3903348 w 11269336"/>
              <a:gd name="connsiteY171" fmla="*/ 2149220 h 2323145"/>
              <a:gd name="connsiteX172" fmla="*/ 3901342 w 11269336"/>
              <a:gd name="connsiteY172" fmla="*/ 2142355 h 2323145"/>
              <a:gd name="connsiteX173" fmla="*/ 3888539 w 11269336"/>
              <a:gd name="connsiteY173" fmla="*/ 2140476 h 2323145"/>
              <a:gd name="connsiteX174" fmla="*/ 3885662 w 11269336"/>
              <a:gd name="connsiteY174" fmla="*/ 2138740 h 2323145"/>
              <a:gd name="connsiteX175" fmla="*/ 3868627 w 11269336"/>
              <a:gd name="connsiteY175" fmla="*/ 2130023 h 2323145"/>
              <a:gd name="connsiteX176" fmla="*/ 3819177 w 11269336"/>
              <a:gd name="connsiteY176" fmla="*/ 2142111 h 2323145"/>
              <a:gd name="connsiteX177" fmla="*/ 3769100 w 11269336"/>
              <a:gd name="connsiteY177" fmla="*/ 2131731 h 2323145"/>
              <a:gd name="connsiteX178" fmla="*/ 3562752 w 11269336"/>
              <a:gd name="connsiteY178" fmla="*/ 2131785 h 2323145"/>
              <a:gd name="connsiteX179" fmla="*/ 3541402 w 11269336"/>
              <a:gd name="connsiteY179" fmla="*/ 2106821 h 2323145"/>
              <a:gd name="connsiteX180" fmla="*/ 3365341 w 11269336"/>
              <a:gd name="connsiteY180" fmla="*/ 2077638 h 2323145"/>
              <a:gd name="connsiteX181" fmla="*/ 3170922 w 11269336"/>
              <a:gd name="connsiteY181" fmla="*/ 2115957 h 2323145"/>
              <a:gd name="connsiteX182" fmla="*/ 3156256 w 11269336"/>
              <a:gd name="connsiteY182" fmla="*/ 2124773 h 2323145"/>
              <a:gd name="connsiteX183" fmla="*/ 3140298 w 11269336"/>
              <a:gd name="connsiteY183" fmla="*/ 2129182 h 2323145"/>
              <a:gd name="connsiteX184" fmla="*/ 3138514 w 11269336"/>
              <a:gd name="connsiteY184" fmla="*/ 2128069 h 2323145"/>
              <a:gd name="connsiteX185" fmla="*/ 3120467 w 11269336"/>
              <a:gd name="connsiteY185" fmla="*/ 2128281 h 2323145"/>
              <a:gd name="connsiteX186" fmla="*/ 3116175 w 11269336"/>
              <a:gd name="connsiteY186" fmla="*/ 2131633 h 2323145"/>
              <a:gd name="connsiteX187" fmla="*/ 3103685 w 11269336"/>
              <a:gd name="connsiteY187" fmla="*/ 2132814 h 2323145"/>
              <a:gd name="connsiteX188" fmla="*/ 3078794 w 11269336"/>
              <a:gd name="connsiteY188" fmla="*/ 2137935 h 2323145"/>
              <a:gd name="connsiteX189" fmla="*/ 3074407 w 11269336"/>
              <a:gd name="connsiteY189" fmla="*/ 2136274 h 2323145"/>
              <a:gd name="connsiteX190" fmla="*/ 3037285 w 11269336"/>
              <a:gd name="connsiteY190" fmla="*/ 2139919 h 2323145"/>
              <a:gd name="connsiteX191" fmla="*/ 3036901 w 11269336"/>
              <a:gd name="connsiteY191" fmla="*/ 2138726 h 2323145"/>
              <a:gd name="connsiteX192" fmla="*/ 3026996 w 11269336"/>
              <a:gd name="connsiteY192" fmla="*/ 2134322 h 2323145"/>
              <a:gd name="connsiteX193" fmla="*/ 3007772 w 11269336"/>
              <a:gd name="connsiteY193" fmla="*/ 2128742 h 2323145"/>
              <a:gd name="connsiteX194" fmla="*/ 2965030 w 11269336"/>
              <a:gd name="connsiteY194" fmla="*/ 2100494 h 2323145"/>
              <a:gd name="connsiteX195" fmla="*/ 2926342 w 11269336"/>
              <a:gd name="connsiteY195" fmla="*/ 2104155 h 2323145"/>
              <a:gd name="connsiteX196" fmla="*/ 2918608 w 11269336"/>
              <a:gd name="connsiteY196" fmla="*/ 2104215 h 2323145"/>
              <a:gd name="connsiteX197" fmla="*/ 2918475 w 11269336"/>
              <a:gd name="connsiteY197" fmla="*/ 2103937 h 2323145"/>
              <a:gd name="connsiteX198" fmla="*/ 2910360 w 11269336"/>
              <a:gd name="connsiteY198" fmla="*/ 2103444 h 2323145"/>
              <a:gd name="connsiteX199" fmla="*/ 2904507 w 11269336"/>
              <a:gd name="connsiteY199" fmla="*/ 2104326 h 2323145"/>
              <a:gd name="connsiteX200" fmla="*/ 2889503 w 11269336"/>
              <a:gd name="connsiteY200" fmla="*/ 2104443 h 2323145"/>
              <a:gd name="connsiteX201" fmla="*/ 2884480 w 11269336"/>
              <a:gd name="connsiteY201" fmla="*/ 2102626 h 2323145"/>
              <a:gd name="connsiteX202" fmla="*/ 2882689 w 11269336"/>
              <a:gd name="connsiteY202" fmla="*/ 2099228 h 2323145"/>
              <a:gd name="connsiteX203" fmla="*/ 2881291 w 11269336"/>
              <a:gd name="connsiteY203" fmla="*/ 2099618 h 2323145"/>
              <a:gd name="connsiteX204" fmla="*/ 2853979 w 11269336"/>
              <a:gd name="connsiteY204" fmla="*/ 2090388 h 2323145"/>
              <a:gd name="connsiteX205" fmla="*/ 2791790 w 11269336"/>
              <a:gd name="connsiteY205" fmla="*/ 2080332 h 2323145"/>
              <a:gd name="connsiteX206" fmla="*/ 2755844 w 11269336"/>
              <a:gd name="connsiteY206" fmla="*/ 2078874 h 2323145"/>
              <a:gd name="connsiteX207" fmla="*/ 2657742 w 11269336"/>
              <a:gd name="connsiteY207" fmla="*/ 2070179 h 2323145"/>
              <a:gd name="connsiteX208" fmla="*/ 2559549 w 11269336"/>
              <a:gd name="connsiteY208" fmla="*/ 2057873 h 2323145"/>
              <a:gd name="connsiteX209" fmla="*/ 2512054 w 11269336"/>
              <a:gd name="connsiteY209" fmla="*/ 2031671 h 2323145"/>
              <a:gd name="connsiteX210" fmla="*/ 2506437 w 11269336"/>
              <a:gd name="connsiteY210" fmla="*/ 2030918 h 2323145"/>
              <a:gd name="connsiteX211" fmla="*/ 2491752 w 11269336"/>
              <a:gd name="connsiteY211" fmla="*/ 2033906 h 2323145"/>
              <a:gd name="connsiteX212" fmla="*/ 2486338 w 11269336"/>
              <a:gd name="connsiteY212" fmla="*/ 2035862 h 2323145"/>
              <a:gd name="connsiteX213" fmla="*/ 2478186 w 11269336"/>
              <a:gd name="connsiteY213" fmla="*/ 2036953 h 2323145"/>
              <a:gd name="connsiteX214" fmla="*/ 2477950 w 11269336"/>
              <a:gd name="connsiteY214" fmla="*/ 2036715 h 2323145"/>
              <a:gd name="connsiteX215" fmla="*/ 2470381 w 11269336"/>
              <a:gd name="connsiteY215" fmla="*/ 2038256 h 2323145"/>
              <a:gd name="connsiteX216" fmla="*/ 2433781 w 11269336"/>
              <a:gd name="connsiteY216" fmla="*/ 2049140 h 2323145"/>
              <a:gd name="connsiteX217" fmla="*/ 2381172 w 11269336"/>
              <a:gd name="connsiteY217" fmla="*/ 2030645 h 2323145"/>
              <a:gd name="connsiteX218" fmla="*/ 2360198 w 11269336"/>
              <a:gd name="connsiteY218" fmla="*/ 2029059 h 2323145"/>
              <a:gd name="connsiteX219" fmla="*/ 2348815 w 11269336"/>
              <a:gd name="connsiteY219" fmla="*/ 2026798 h 2323145"/>
              <a:gd name="connsiteX220" fmla="*/ 2347988 w 11269336"/>
              <a:gd name="connsiteY220" fmla="*/ 2025745 h 2323145"/>
              <a:gd name="connsiteX221" fmla="*/ 2312920 w 11269336"/>
              <a:gd name="connsiteY221" fmla="*/ 2036311 h 2323145"/>
              <a:gd name="connsiteX222" fmla="*/ 2307986 w 11269336"/>
              <a:gd name="connsiteY222" fmla="*/ 2035583 h 2323145"/>
              <a:gd name="connsiteX223" fmla="*/ 2285481 w 11269336"/>
              <a:gd name="connsiteY223" fmla="*/ 2045197 h 2323145"/>
              <a:gd name="connsiteX224" fmla="*/ 2273666 w 11269336"/>
              <a:gd name="connsiteY224" fmla="*/ 2048710 h 2323145"/>
              <a:gd name="connsiteX225" fmla="*/ 2270719 w 11269336"/>
              <a:gd name="connsiteY225" fmla="*/ 2052702 h 2323145"/>
              <a:gd name="connsiteX226" fmla="*/ 2253080 w 11269336"/>
              <a:gd name="connsiteY226" fmla="*/ 2056363 h 2323145"/>
              <a:gd name="connsiteX227" fmla="*/ 2250906 w 11269336"/>
              <a:gd name="connsiteY227" fmla="*/ 2055654 h 2323145"/>
              <a:gd name="connsiteX228" fmla="*/ 2236905 w 11269336"/>
              <a:gd name="connsiteY228" fmla="*/ 2062882 h 2323145"/>
              <a:gd name="connsiteX229" fmla="*/ 2225830 w 11269336"/>
              <a:gd name="connsiteY229" fmla="*/ 2074027 h 2323145"/>
              <a:gd name="connsiteX230" fmla="*/ 2073776 w 11269336"/>
              <a:gd name="connsiteY230" fmla="*/ 2089244 h 2323145"/>
              <a:gd name="connsiteX231" fmla="*/ 1948256 w 11269336"/>
              <a:gd name="connsiteY231" fmla="*/ 2146616 h 2323145"/>
              <a:gd name="connsiteX232" fmla="*/ 1865582 w 11269336"/>
              <a:gd name="connsiteY232" fmla="*/ 2153738 h 2323145"/>
              <a:gd name="connsiteX233" fmla="*/ 1835210 w 11269336"/>
              <a:gd name="connsiteY233" fmla="*/ 2134244 h 2323145"/>
              <a:gd name="connsiteX234" fmla="*/ 1632661 w 11269336"/>
              <a:gd name="connsiteY234" fmla="*/ 2173882 h 2323145"/>
              <a:gd name="connsiteX235" fmla="*/ 1579590 w 11269336"/>
              <a:gd name="connsiteY235" fmla="*/ 2173680 h 2323145"/>
              <a:gd name="connsiteX236" fmla="*/ 1535601 w 11269336"/>
              <a:gd name="connsiteY236" fmla="*/ 2194590 h 2323145"/>
              <a:gd name="connsiteX237" fmla="*/ 1515594 w 11269336"/>
              <a:gd name="connsiteY237" fmla="*/ 2189622 h 2323145"/>
              <a:gd name="connsiteX238" fmla="*/ 1512113 w 11269336"/>
              <a:gd name="connsiteY238" fmla="*/ 2188534 h 2323145"/>
              <a:gd name="connsiteX239" fmla="*/ 1498838 w 11269336"/>
              <a:gd name="connsiteY239" fmla="*/ 2189213 h 2323145"/>
              <a:gd name="connsiteX240" fmla="*/ 1494279 w 11269336"/>
              <a:gd name="connsiteY240" fmla="*/ 2183112 h 2323145"/>
              <a:gd name="connsiteX241" fmla="*/ 1473714 w 11269336"/>
              <a:gd name="connsiteY241" fmla="*/ 2179625 h 2323145"/>
              <a:gd name="connsiteX242" fmla="*/ 1449503 w 11269336"/>
              <a:gd name="connsiteY242" fmla="*/ 2182633 h 2323145"/>
              <a:gd name="connsiteX243" fmla="*/ 1266687 w 11269336"/>
              <a:gd name="connsiteY243" fmla="*/ 2212688 h 2323145"/>
              <a:gd name="connsiteX244" fmla="*/ 1239614 w 11269336"/>
              <a:gd name="connsiteY244" fmla="*/ 2209727 h 2323145"/>
              <a:gd name="connsiteX245" fmla="*/ 1202436 w 11269336"/>
              <a:gd name="connsiteY245" fmla="*/ 2209817 h 2323145"/>
              <a:gd name="connsiteX246" fmla="*/ 1136097 w 11269336"/>
              <a:gd name="connsiteY246" fmla="*/ 2205112 h 2323145"/>
              <a:gd name="connsiteX247" fmla="*/ 988232 w 11269336"/>
              <a:gd name="connsiteY247" fmla="*/ 2235635 h 2323145"/>
              <a:gd name="connsiteX248" fmla="*/ 981959 w 11269336"/>
              <a:gd name="connsiteY248" fmla="*/ 2231607 h 2323145"/>
              <a:gd name="connsiteX249" fmla="*/ 938600 w 11269336"/>
              <a:gd name="connsiteY249" fmla="*/ 2238113 h 2323145"/>
              <a:gd name="connsiteX250" fmla="*/ 791788 w 11269336"/>
              <a:gd name="connsiteY250" fmla="*/ 2293224 h 2323145"/>
              <a:gd name="connsiteX251" fmla="*/ 706914 w 11269336"/>
              <a:gd name="connsiteY251" fmla="*/ 2305046 h 2323145"/>
              <a:gd name="connsiteX252" fmla="*/ 675971 w 11269336"/>
              <a:gd name="connsiteY252" fmla="*/ 2304030 h 2323145"/>
              <a:gd name="connsiteX253" fmla="*/ 624180 w 11269336"/>
              <a:gd name="connsiteY253" fmla="*/ 2302650 h 2323145"/>
              <a:gd name="connsiteX254" fmla="*/ 583453 w 11269336"/>
              <a:gd name="connsiteY254" fmla="*/ 2288788 h 2323145"/>
              <a:gd name="connsiteX255" fmla="*/ 540946 w 11269336"/>
              <a:gd name="connsiteY255" fmla="*/ 2292721 h 2323145"/>
              <a:gd name="connsiteX256" fmla="*/ 533680 w 11269336"/>
              <a:gd name="connsiteY256" fmla="*/ 2310233 h 2323145"/>
              <a:gd name="connsiteX257" fmla="*/ 487366 w 11269336"/>
              <a:gd name="connsiteY257" fmla="*/ 2309053 h 2323145"/>
              <a:gd name="connsiteX258" fmla="*/ 416820 w 11269336"/>
              <a:gd name="connsiteY258" fmla="*/ 2305443 h 2323145"/>
              <a:gd name="connsiteX259" fmla="*/ 376805 w 11269336"/>
              <a:gd name="connsiteY259" fmla="*/ 2307647 h 2323145"/>
              <a:gd name="connsiteX260" fmla="*/ 266777 w 11269336"/>
              <a:gd name="connsiteY260" fmla="*/ 2309012 h 2323145"/>
              <a:gd name="connsiteX261" fmla="*/ 156013 w 11269336"/>
              <a:gd name="connsiteY261" fmla="*/ 2306832 h 2323145"/>
              <a:gd name="connsiteX262" fmla="*/ 87258 w 11269336"/>
              <a:gd name="connsiteY262" fmla="*/ 2285511 h 2323145"/>
              <a:gd name="connsiteX263" fmla="*/ 23798 w 11269336"/>
              <a:gd name="connsiteY263" fmla="*/ 2281822 h 2323145"/>
              <a:gd name="connsiteX264" fmla="*/ 0 w 11269336"/>
              <a:gd name="connsiteY264" fmla="*/ 2285369 h 2323145"/>
              <a:gd name="connsiteX265" fmla="*/ 0 w 11269336"/>
              <a:gd name="connsiteY26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8977138 w 11269336"/>
              <a:gd name="connsiteY22" fmla="*/ 774970 h 2323145"/>
              <a:gd name="connsiteX23" fmla="*/ 9070855 w 11269336"/>
              <a:gd name="connsiteY23" fmla="*/ 794621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882654 w 11269336"/>
              <a:gd name="connsiteY29" fmla="*/ 892768 h 2323145"/>
              <a:gd name="connsiteX30" fmla="*/ 8795998 w 11269336"/>
              <a:gd name="connsiteY30" fmla="*/ 863337 h 2323145"/>
              <a:gd name="connsiteX31" fmla="*/ 8776970 w 11269336"/>
              <a:gd name="connsiteY31" fmla="*/ 885177 h 2323145"/>
              <a:gd name="connsiteX32" fmla="*/ 8755719 w 11269336"/>
              <a:gd name="connsiteY32" fmla="*/ 889754 h 2323145"/>
              <a:gd name="connsiteX33" fmla="*/ 8743257 w 11269336"/>
              <a:gd name="connsiteY33" fmla="*/ 904723 h 2323145"/>
              <a:gd name="connsiteX34" fmla="*/ 8721366 w 11269336"/>
              <a:gd name="connsiteY34" fmla="*/ 904711 h 2323145"/>
              <a:gd name="connsiteX35" fmla="*/ 8678353 w 11269336"/>
              <a:gd name="connsiteY35" fmla="*/ 926318 h 2323145"/>
              <a:gd name="connsiteX36" fmla="*/ 8636849 w 11269336"/>
              <a:gd name="connsiteY36" fmla="*/ 937900 h 2323145"/>
              <a:gd name="connsiteX37" fmla="*/ 8620213 w 11269336"/>
              <a:gd name="connsiteY37" fmla="*/ 943068 h 2323145"/>
              <a:gd name="connsiteX38" fmla="*/ 8612581 w 11269336"/>
              <a:gd name="connsiteY38" fmla="*/ 952695 h 2323145"/>
              <a:gd name="connsiteX39" fmla="*/ 8589038 w 11269336"/>
              <a:gd name="connsiteY39" fmla="*/ 963892 h 2323145"/>
              <a:gd name="connsiteX40" fmla="*/ 8579950 w 11269336"/>
              <a:gd name="connsiteY40" fmla="*/ 960899 h 2323145"/>
              <a:gd name="connsiteX41" fmla="*/ 8579319 w 11269336"/>
              <a:gd name="connsiteY41" fmla="*/ 965630 h 2323145"/>
              <a:gd name="connsiteX42" fmla="*/ 8547429 w 11269336"/>
              <a:gd name="connsiteY42" fmla="*/ 984506 h 2323145"/>
              <a:gd name="connsiteX43" fmla="*/ 8478704 w 11269336"/>
              <a:gd name="connsiteY43" fmla="*/ 1025490 h 2323145"/>
              <a:gd name="connsiteX44" fmla="*/ 8461421 w 11269336"/>
              <a:gd name="connsiteY44" fmla="*/ 1035512 h 2323145"/>
              <a:gd name="connsiteX45" fmla="*/ 8445003 w 11269336"/>
              <a:gd name="connsiteY45" fmla="*/ 1036851 h 2323145"/>
              <a:gd name="connsiteX46" fmla="*/ 8357350 w 11269336"/>
              <a:gd name="connsiteY46" fmla="*/ 1060213 h 2323145"/>
              <a:gd name="connsiteX47" fmla="*/ 8335565 w 11269336"/>
              <a:gd name="connsiteY47" fmla="*/ 1061151 h 2323145"/>
              <a:gd name="connsiteX48" fmla="*/ 8325267 w 11269336"/>
              <a:gd name="connsiteY48" fmla="*/ 1055919 h 2323145"/>
              <a:gd name="connsiteX49" fmla="*/ 8293586 w 11269336"/>
              <a:gd name="connsiteY49" fmla="*/ 1076144 h 2323145"/>
              <a:gd name="connsiteX50" fmla="*/ 8242405 w 11269336"/>
              <a:gd name="connsiteY50" fmla="*/ 1095960 h 2323145"/>
              <a:gd name="connsiteX51" fmla="*/ 8197391 w 11269336"/>
              <a:gd name="connsiteY51" fmla="*/ 1107746 h 2323145"/>
              <a:gd name="connsiteX52" fmla="*/ 8081474 w 11269336"/>
              <a:gd name="connsiteY52" fmla="*/ 1130125 h 2323145"/>
              <a:gd name="connsiteX53" fmla="*/ 8053585 w 11269336"/>
              <a:gd name="connsiteY53" fmla="*/ 1129169 h 2323145"/>
              <a:gd name="connsiteX54" fmla="*/ 8038422 w 11269336"/>
              <a:gd name="connsiteY54" fmla="*/ 1119092 h 2323145"/>
              <a:gd name="connsiteX55" fmla="*/ 8029450 w 11269336"/>
              <a:gd name="connsiteY55" fmla="*/ 1125592 h 2323145"/>
              <a:gd name="connsiteX56" fmla="*/ 7959552 w 11269336"/>
              <a:gd name="connsiteY56" fmla="*/ 1140188 h 2323145"/>
              <a:gd name="connsiteX57" fmla="*/ 7914188 w 11269336"/>
              <a:gd name="connsiteY57" fmla="*/ 1150862 h 2323145"/>
              <a:gd name="connsiteX58" fmla="*/ 7914918 w 11269336"/>
              <a:gd name="connsiteY58" fmla="*/ 1168758 h 2323145"/>
              <a:gd name="connsiteX59" fmla="*/ 7875510 w 11269336"/>
              <a:gd name="connsiteY59" fmla="*/ 1183153 h 2323145"/>
              <a:gd name="connsiteX60" fmla="*/ 7829932 w 11269336"/>
              <a:gd name="connsiteY60" fmla="*/ 1180782 h 2323145"/>
              <a:gd name="connsiteX61" fmla="*/ 7779182 w 11269336"/>
              <a:gd name="connsiteY61" fmla="*/ 1192665 h 2323145"/>
              <a:gd name="connsiteX62" fmla="*/ 7748774 w 11269336"/>
              <a:gd name="connsiteY62" fmla="*/ 1199586 h 2323145"/>
              <a:gd name="connsiteX63" fmla="*/ 7671846 w 11269336"/>
              <a:gd name="connsiteY63" fmla="*/ 1231966 h 2323145"/>
              <a:gd name="connsiteX64" fmla="*/ 7554146 w 11269336"/>
              <a:gd name="connsiteY64" fmla="*/ 1319748 h 2323145"/>
              <a:gd name="connsiteX65" fmla="*/ 7515052 w 11269336"/>
              <a:gd name="connsiteY65" fmla="*/ 1336718 h 2323145"/>
              <a:gd name="connsiteX66" fmla="*/ 7507193 w 11269336"/>
              <a:gd name="connsiteY66" fmla="*/ 1334617 h 2323145"/>
              <a:gd name="connsiteX67" fmla="*/ 7461694 w 11269336"/>
              <a:gd name="connsiteY67" fmla="*/ 1375866 h 2323145"/>
              <a:gd name="connsiteX68" fmla="*/ 7377571 w 11269336"/>
              <a:gd name="connsiteY68" fmla="*/ 1400128 h 2323145"/>
              <a:gd name="connsiteX69" fmla="*/ 7311261 w 11269336"/>
              <a:gd name="connsiteY69" fmla="*/ 1412652 h 2323145"/>
              <a:gd name="connsiteX70" fmla="*/ 7275307 w 11269336"/>
              <a:gd name="connsiteY70" fmla="*/ 1422171 h 2323145"/>
              <a:gd name="connsiteX71" fmla="*/ 7247783 w 11269336"/>
              <a:gd name="connsiteY71" fmla="*/ 1426330 h 2323145"/>
              <a:gd name="connsiteX72" fmla="*/ 7185047 w 11269336"/>
              <a:gd name="connsiteY72" fmla="*/ 1451812 h 2323145"/>
              <a:gd name="connsiteX73" fmla="*/ 7084117 w 11269336"/>
              <a:gd name="connsiteY73" fmla="*/ 1500281 h 2323145"/>
              <a:gd name="connsiteX74" fmla="*/ 7062011 w 11269336"/>
              <a:gd name="connsiteY74" fmla="*/ 1509183 h 2323145"/>
              <a:gd name="connsiteX75" fmla="*/ 7040555 w 11269336"/>
              <a:gd name="connsiteY75" fmla="*/ 1511207 h 2323145"/>
              <a:gd name="connsiteX76" fmla="*/ 7033438 w 11269336"/>
              <a:gd name="connsiteY76" fmla="*/ 1506772 h 2323145"/>
              <a:gd name="connsiteX77" fmla="*/ 7020886 w 11269336"/>
              <a:gd name="connsiteY77" fmla="*/ 1510764 h 2323145"/>
              <a:gd name="connsiteX78" fmla="*/ 7017033 w 11269336"/>
              <a:gd name="connsiteY78" fmla="*/ 1510650 h 2323145"/>
              <a:gd name="connsiteX79" fmla="*/ 6995460 w 11269336"/>
              <a:gd name="connsiteY79" fmla="*/ 1511173 h 2323145"/>
              <a:gd name="connsiteX80" fmla="*/ 6962144 w 11269336"/>
              <a:gd name="connsiteY80" fmla="*/ 1541508 h 2323145"/>
              <a:gd name="connsiteX81" fmla="*/ 6910674 w 11269336"/>
              <a:gd name="connsiteY81" fmla="*/ 1554793 h 2323145"/>
              <a:gd name="connsiteX82" fmla="*/ 6732152 w 11269336"/>
              <a:gd name="connsiteY82" fmla="*/ 1642538 h 2323145"/>
              <a:gd name="connsiteX83" fmla="*/ 6694106 w 11269336"/>
              <a:gd name="connsiteY83" fmla="*/ 1632377 h 2323145"/>
              <a:gd name="connsiteX84" fmla="*/ 6617223 w 11269336"/>
              <a:gd name="connsiteY84" fmla="*/ 1659889 h 2323145"/>
              <a:gd name="connsiteX85" fmla="*/ 6521138 w 11269336"/>
              <a:gd name="connsiteY85" fmla="*/ 1744340 h 2323145"/>
              <a:gd name="connsiteX86" fmla="*/ 6380677 w 11269336"/>
              <a:gd name="connsiteY86" fmla="*/ 1796883 h 2323145"/>
              <a:gd name="connsiteX87" fmla="*/ 6374897 w 11269336"/>
              <a:gd name="connsiteY87" fmla="*/ 1809910 h 2323145"/>
              <a:gd name="connsiteX88" fmla="*/ 6364545 w 11269336"/>
              <a:gd name="connsiteY88" fmla="*/ 1820090 h 2323145"/>
              <a:gd name="connsiteX89" fmla="*/ 6362126 w 11269336"/>
              <a:gd name="connsiteY89" fmla="*/ 1819991 h 2323145"/>
              <a:gd name="connsiteX90" fmla="*/ 6346673 w 11269336"/>
              <a:gd name="connsiteY90" fmla="*/ 1827824 h 2323145"/>
              <a:gd name="connsiteX91" fmla="*/ 6345588 w 11269336"/>
              <a:gd name="connsiteY91" fmla="*/ 1832232 h 2323145"/>
              <a:gd name="connsiteX92" fmla="*/ 6335708 w 11269336"/>
              <a:gd name="connsiteY92" fmla="*/ 1838451 h 2323145"/>
              <a:gd name="connsiteX93" fmla="*/ 6318182 w 11269336"/>
              <a:gd name="connsiteY93" fmla="*/ 1852975 h 2323145"/>
              <a:gd name="connsiteX94" fmla="*/ 6313084 w 11269336"/>
              <a:gd name="connsiteY94" fmla="*/ 1853561 h 2323145"/>
              <a:gd name="connsiteX95" fmla="*/ 6283816 w 11269336"/>
              <a:gd name="connsiteY95" fmla="*/ 1872148 h 2323145"/>
              <a:gd name="connsiteX96" fmla="*/ 6282550 w 11269336"/>
              <a:gd name="connsiteY96" fmla="*/ 1871392 h 2323145"/>
              <a:gd name="connsiteX97" fmla="*/ 6270527 w 11269336"/>
              <a:gd name="connsiteY97" fmla="*/ 1872208 h 2323145"/>
              <a:gd name="connsiteX98" fmla="*/ 6249518 w 11269336"/>
              <a:gd name="connsiteY98" fmla="*/ 1876079 h 2323145"/>
              <a:gd name="connsiteX99" fmla="*/ 6190386 w 11269336"/>
              <a:gd name="connsiteY99" fmla="*/ 1872478 h 2323145"/>
              <a:gd name="connsiteX100" fmla="*/ 6159777 w 11269336"/>
              <a:gd name="connsiteY100" fmla="*/ 1891745 h 2323145"/>
              <a:gd name="connsiteX101" fmla="*/ 6153131 w 11269336"/>
              <a:gd name="connsiteY101" fmla="*/ 1895079 h 2323145"/>
              <a:gd name="connsiteX102" fmla="*/ 6152798 w 11269336"/>
              <a:gd name="connsiteY102" fmla="*/ 1894920 h 2323145"/>
              <a:gd name="connsiteX103" fmla="*/ 6145388 w 11269336"/>
              <a:gd name="connsiteY103" fmla="*/ 1897990 h 2323145"/>
              <a:gd name="connsiteX104" fmla="*/ 6141014 w 11269336"/>
              <a:gd name="connsiteY104" fmla="*/ 1901155 h 2323145"/>
              <a:gd name="connsiteX105" fmla="*/ 6128122 w 11269336"/>
              <a:gd name="connsiteY105" fmla="*/ 1907623 h 2323145"/>
              <a:gd name="connsiteX106" fmla="*/ 6122351 w 11269336"/>
              <a:gd name="connsiteY106" fmla="*/ 1908359 h 2323145"/>
              <a:gd name="connsiteX107" fmla="*/ 6064750 w 11269336"/>
              <a:gd name="connsiteY107" fmla="*/ 1896394 h 2323145"/>
              <a:gd name="connsiteX108" fmla="*/ 5964230 w 11269336"/>
              <a:gd name="connsiteY108" fmla="*/ 1910038 h 2323145"/>
              <a:gd name="connsiteX109" fmla="*/ 5865399 w 11269336"/>
              <a:gd name="connsiteY109" fmla="*/ 1926966 h 2323145"/>
              <a:gd name="connsiteX110" fmla="*/ 5829951 w 11269336"/>
              <a:gd name="connsiteY110" fmla="*/ 1934755 h 2323145"/>
              <a:gd name="connsiteX111" fmla="*/ 5765285 w 11269336"/>
              <a:gd name="connsiteY111" fmla="*/ 1941322 h 2323145"/>
              <a:gd name="connsiteX112" fmla="*/ 5734750 w 11269336"/>
              <a:gd name="connsiteY112" fmla="*/ 1939793 h 2323145"/>
              <a:gd name="connsiteX113" fmla="*/ 5733569 w 11269336"/>
              <a:gd name="connsiteY113" fmla="*/ 1940505 h 2323145"/>
              <a:gd name="connsiteX114" fmla="*/ 5730329 w 11269336"/>
              <a:gd name="connsiteY114" fmla="*/ 1937845 h 2323145"/>
              <a:gd name="connsiteX115" fmla="*/ 5724661 w 11269336"/>
              <a:gd name="connsiteY115" fmla="*/ 1937455 h 2323145"/>
              <a:gd name="connsiteX116" fmla="*/ 5710186 w 11269336"/>
              <a:gd name="connsiteY116" fmla="*/ 1941370 h 2323145"/>
              <a:gd name="connsiteX117" fmla="*/ 5704910 w 11269336"/>
              <a:gd name="connsiteY117" fmla="*/ 1943663 h 2323145"/>
              <a:gd name="connsiteX118" fmla="*/ 5696836 w 11269336"/>
              <a:gd name="connsiteY118" fmla="*/ 1945271 h 2323145"/>
              <a:gd name="connsiteX119" fmla="*/ 5696583 w 11269336"/>
              <a:gd name="connsiteY119" fmla="*/ 1945050 h 2323145"/>
              <a:gd name="connsiteX120" fmla="*/ 5689123 w 11269336"/>
              <a:gd name="connsiteY120" fmla="*/ 1947067 h 2323145"/>
              <a:gd name="connsiteX121" fmla="*/ 5653291 w 11269336"/>
              <a:gd name="connsiteY121" fmla="*/ 1960245 h 2323145"/>
              <a:gd name="connsiteX122" fmla="*/ 5599385 w 11269336"/>
              <a:gd name="connsiteY122" fmla="*/ 1945198 h 2323145"/>
              <a:gd name="connsiteX123" fmla="*/ 5578300 w 11269336"/>
              <a:gd name="connsiteY123" fmla="*/ 1944963 h 2323145"/>
              <a:gd name="connsiteX124" fmla="*/ 5566758 w 11269336"/>
              <a:gd name="connsiteY124" fmla="*/ 1943441 h 2323145"/>
              <a:gd name="connsiteX125" fmla="*/ 5565857 w 11269336"/>
              <a:gd name="connsiteY125" fmla="*/ 1942445 h 2323145"/>
              <a:gd name="connsiteX126" fmla="*/ 5531534 w 11269336"/>
              <a:gd name="connsiteY126" fmla="*/ 1955208 h 2323145"/>
              <a:gd name="connsiteX127" fmla="*/ 5526552 w 11269336"/>
              <a:gd name="connsiteY127" fmla="*/ 1954799 h 2323145"/>
              <a:gd name="connsiteX128" fmla="*/ 5504723 w 11269336"/>
              <a:gd name="connsiteY128" fmla="*/ 1965811 h 2323145"/>
              <a:gd name="connsiteX129" fmla="*/ 5493156 w 11269336"/>
              <a:gd name="connsiteY129" fmla="*/ 1970063 h 2323145"/>
              <a:gd name="connsiteX130" fmla="*/ 5490486 w 11269336"/>
              <a:gd name="connsiteY130" fmla="*/ 1974227 h 2323145"/>
              <a:gd name="connsiteX131" fmla="*/ 5473107 w 11269336"/>
              <a:gd name="connsiteY131" fmla="*/ 1979001 h 2323145"/>
              <a:gd name="connsiteX132" fmla="*/ 5470885 w 11269336"/>
              <a:gd name="connsiteY132" fmla="*/ 1978432 h 2323145"/>
              <a:gd name="connsiteX133" fmla="*/ 5457393 w 11269336"/>
              <a:gd name="connsiteY133" fmla="*/ 1986525 h 2323145"/>
              <a:gd name="connsiteX134" fmla="*/ 5447102 w 11269336"/>
              <a:gd name="connsiteY134" fmla="*/ 1998329 h 2323145"/>
              <a:gd name="connsiteX135" fmla="*/ 5159151 w 11269336"/>
              <a:gd name="connsiteY135" fmla="*/ 2029640 h 2323145"/>
              <a:gd name="connsiteX136" fmla="*/ 5041688 w 11269336"/>
              <a:gd name="connsiteY136" fmla="*/ 2022334 h 2323145"/>
              <a:gd name="connsiteX137" fmla="*/ 4860988 w 11269336"/>
              <a:gd name="connsiteY137" fmla="*/ 2135698 h 2323145"/>
              <a:gd name="connsiteX138" fmla="*/ 4807902 w 11269336"/>
              <a:gd name="connsiteY138" fmla="*/ 2138894 h 2323145"/>
              <a:gd name="connsiteX139" fmla="*/ 4765388 w 11269336"/>
              <a:gd name="connsiteY139" fmla="*/ 2162525 h 2323145"/>
              <a:gd name="connsiteX140" fmla="*/ 4745033 w 11269336"/>
              <a:gd name="connsiteY140" fmla="*/ 2158859 h 2323145"/>
              <a:gd name="connsiteX141" fmla="*/ 4741475 w 11269336"/>
              <a:gd name="connsiteY141" fmla="*/ 2157998 h 2323145"/>
              <a:gd name="connsiteX142" fmla="*/ 4728247 w 11269336"/>
              <a:gd name="connsiteY142" fmla="*/ 2159526 h 2323145"/>
              <a:gd name="connsiteX143" fmla="*/ 4723263 w 11269336"/>
              <a:gd name="connsiteY143" fmla="*/ 2153742 h 2323145"/>
              <a:gd name="connsiteX144" fmla="*/ 4702453 w 11269336"/>
              <a:gd name="connsiteY144" fmla="*/ 2151586 h 2323145"/>
              <a:gd name="connsiteX145" fmla="*/ 4678455 w 11269336"/>
              <a:gd name="connsiteY145" fmla="*/ 2156131 h 2323145"/>
              <a:gd name="connsiteX146" fmla="*/ 4593061 w 11269336"/>
              <a:gd name="connsiteY146" fmla="*/ 2171597 h 2323145"/>
              <a:gd name="connsiteX147" fmla="*/ 4579902 w 11269336"/>
              <a:gd name="connsiteY147" fmla="*/ 2177927 h 2323145"/>
              <a:gd name="connsiteX148" fmla="*/ 4533444 w 11269336"/>
              <a:gd name="connsiteY148" fmla="*/ 2181200 h 2323145"/>
              <a:gd name="connsiteX149" fmla="*/ 4492832 w 11269336"/>
              <a:gd name="connsiteY149" fmla="*/ 2188033 h 2323145"/>
              <a:gd name="connsiteX150" fmla="*/ 4467257 w 11269336"/>
              <a:gd name="connsiteY150" fmla="*/ 2196121 h 2323145"/>
              <a:gd name="connsiteX151" fmla="*/ 4459937 w 11269336"/>
              <a:gd name="connsiteY151" fmla="*/ 2195182 h 2323145"/>
              <a:gd name="connsiteX152" fmla="*/ 4433312 w 11269336"/>
              <a:gd name="connsiteY152" fmla="*/ 2199004 h 2323145"/>
              <a:gd name="connsiteX153" fmla="*/ 4420601 w 11269336"/>
              <a:gd name="connsiteY153" fmla="*/ 2205158 h 2323145"/>
              <a:gd name="connsiteX154" fmla="*/ 4405765 w 11269336"/>
              <a:gd name="connsiteY154" fmla="*/ 2199902 h 2323145"/>
              <a:gd name="connsiteX155" fmla="*/ 4401354 w 11269336"/>
              <a:gd name="connsiteY155" fmla="*/ 2194745 h 2323145"/>
              <a:gd name="connsiteX156" fmla="*/ 4383151 w 11269336"/>
              <a:gd name="connsiteY156" fmla="*/ 2201140 h 2323145"/>
              <a:gd name="connsiteX157" fmla="*/ 4366646 w 11269336"/>
              <a:gd name="connsiteY157" fmla="*/ 2198564 h 2323145"/>
              <a:gd name="connsiteX158" fmla="*/ 4354009 w 11269336"/>
              <a:gd name="connsiteY158" fmla="*/ 2204984 h 2323145"/>
              <a:gd name="connsiteX159" fmla="*/ 4348284 w 11269336"/>
              <a:gd name="connsiteY159" fmla="*/ 2205270 h 2323145"/>
              <a:gd name="connsiteX160" fmla="*/ 4333906 w 11269336"/>
              <a:gd name="connsiteY160" fmla="*/ 2205251 h 2323145"/>
              <a:gd name="connsiteX161" fmla="*/ 4308819 w 11269336"/>
              <a:gd name="connsiteY161" fmla="*/ 2203822 h 2323145"/>
              <a:gd name="connsiteX162" fmla="*/ 4301210 w 11269336"/>
              <a:gd name="connsiteY162" fmla="*/ 2204456 h 2323145"/>
              <a:gd name="connsiteX163" fmla="*/ 4283095 w 11269336"/>
              <a:gd name="connsiteY163" fmla="*/ 2198177 h 2323145"/>
              <a:gd name="connsiteX164" fmla="*/ 4250119 w 11269336"/>
              <a:gd name="connsiteY164" fmla="*/ 2196342 h 2323145"/>
              <a:gd name="connsiteX165" fmla="*/ 4189203 w 11269336"/>
              <a:gd name="connsiteY165" fmla="*/ 2178994 h 2323145"/>
              <a:gd name="connsiteX166" fmla="*/ 4154035 w 11269336"/>
              <a:gd name="connsiteY166" fmla="*/ 2171950 h 2323145"/>
              <a:gd name="connsiteX167" fmla="*/ 4129569 w 11269336"/>
              <a:gd name="connsiteY167" fmla="*/ 2163850 h 2323145"/>
              <a:gd name="connsiteX168" fmla="*/ 4061250 w 11269336"/>
              <a:gd name="connsiteY168" fmla="*/ 2159236 h 2323145"/>
              <a:gd name="connsiteX169" fmla="*/ 3945480 w 11269336"/>
              <a:gd name="connsiteY169" fmla="*/ 2158279 h 2323145"/>
              <a:gd name="connsiteX170" fmla="*/ 3921468 w 11269336"/>
              <a:gd name="connsiteY170" fmla="*/ 2156588 h 2323145"/>
              <a:gd name="connsiteX171" fmla="*/ 3903348 w 11269336"/>
              <a:gd name="connsiteY171" fmla="*/ 2149220 h 2323145"/>
              <a:gd name="connsiteX172" fmla="*/ 3901342 w 11269336"/>
              <a:gd name="connsiteY172" fmla="*/ 2142355 h 2323145"/>
              <a:gd name="connsiteX173" fmla="*/ 3888539 w 11269336"/>
              <a:gd name="connsiteY173" fmla="*/ 2140476 h 2323145"/>
              <a:gd name="connsiteX174" fmla="*/ 3885662 w 11269336"/>
              <a:gd name="connsiteY174" fmla="*/ 2138740 h 2323145"/>
              <a:gd name="connsiteX175" fmla="*/ 3868627 w 11269336"/>
              <a:gd name="connsiteY175" fmla="*/ 2130023 h 2323145"/>
              <a:gd name="connsiteX176" fmla="*/ 3819177 w 11269336"/>
              <a:gd name="connsiteY176" fmla="*/ 2142111 h 2323145"/>
              <a:gd name="connsiteX177" fmla="*/ 3769100 w 11269336"/>
              <a:gd name="connsiteY177" fmla="*/ 2131731 h 2323145"/>
              <a:gd name="connsiteX178" fmla="*/ 3562752 w 11269336"/>
              <a:gd name="connsiteY178" fmla="*/ 2131785 h 2323145"/>
              <a:gd name="connsiteX179" fmla="*/ 3541402 w 11269336"/>
              <a:gd name="connsiteY179" fmla="*/ 2106821 h 2323145"/>
              <a:gd name="connsiteX180" fmla="*/ 3365341 w 11269336"/>
              <a:gd name="connsiteY180" fmla="*/ 2077638 h 2323145"/>
              <a:gd name="connsiteX181" fmla="*/ 3170922 w 11269336"/>
              <a:gd name="connsiteY181" fmla="*/ 2115957 h 2323145"/>
              <a:gd name="connsiteX182" fmla="*/ 3156256 w 11269336"/>
              <a:gd name="connsiteY182" fmla="*/ 2124773 h 2323145"/>
              <a:gd name="connsiteX183" fmla="*/ 3140298 w 11269336"/>
              <a:gd name="connsiteY183" fmla="*/ 2129182 h 2323145"/>
              <a:gd name="connsiteX184" fmla="*/ 3138514 w 11269336"/>
              <a:gd name="connsiteY184" fmla="*/ 2128069 h 2323145"/>
              <a:gd name="connsiteX185" fmla="*/ 3120467 w 11269336"/>
              <a:gd name="connsiteY185" fmla="*/ 2128281 h 2323145"/>
              <a:gd name="connsiteX186" fmla="*/ 3116175 w 11269336"/>
              <a:gd name="connsiteY186" fmla="*/ 2131633 h 2323145"/>
              <a:gd name="connsiteX187" fmla="*/ 3103685 w 11269336"/>
              <a:gd name="connsiteY187" fmla="*/ 2132814 h 2323145"/>
              <a:gd name="connsiteX188" fmla="*/ 3078794 w 11269336"/>
              <a:gd name="connsiteY188" fmla="*/ 2137935 h 2323145"/>
              <a:gd name="connsiteX189" fmla="*/ 3074407 w 11269336"/>
              <a:gd name="connsiteY189" fmla="*/ 2136274 h 2323145"/>
              <a:gd name="connsiteX190" fmla="*/ 3037285 w 11269336"/>
              <a:gd name="connsiteY190" fmla="*/ 2139919 h 2323145"/>
              <a:gd name="connsiteX191" fmla="*/ 3036901 w 11269336"/>
              <a:gd name="connsiteY191" fmla="*/ 2138726 h 2323145"/>
              <a:gd name="connsiteX192" fmla="*/ 3026996 w 11269336"/>
              <a:gd name="connsiteY192" fmla="*/ 2134322 h 2323145"/>
              <a:gd name="connsiteX193" fmla="*/ 3007772 w 11269336"/>
              <a:gd name="connsiteY193" fmla="*/ 2128742 h 2323145"/>
              <a:gd name="connsiteX194" fmla="*/ 2965030 w 11269336"/>
              <a:gd name="connsiteY194" fmla="*/ 2100494 h 2323145"/>
              <a:gd name="connsiteX195" fmla="*/ 2926342 w 11269336"/>
              <a:gd name="connsiteY195" fmla="*/ 2104155 h 2323145"/>
              <a:gd name="connsiteX196" fmla="*/ 2918608 w 11269336"/>
              <a:gd name="connsiteY196" fmla="*/ 2104215 h 2323145"/>
              <a:gd name="connsiteX197" fmla="*/ 2918475 w 11269336"/>
              <a:gd name="connsiteY197" fmla="*/ 2103937 h 2323145"/>
              <a:gd name="connsiteX198" fmla="*/ 2910360 w 11269336"/>
              <a:gd name="connsiteY198" fmla="*/ 2103444 h 2323145"/>
              <a:gd name="connsiteX199" fmla="*/ 2904507 w 11269336"/>
              <a:gd name="connsiteY199" fmla="*/ 2104326 h 2323145"/>
              <a:gd name="connsiteX200" fmla="*/ 2889503 w 11269336"/>
              <a:gd name="connsiteY200" fmla="*/ 2104443 h 2323145"/>
              <a:gd name="connsiteX201" fmla="*/ 2884480 w 11269336"/>
              <a:gd name="connsiteY201" fmla="*/ 2102626 h 2323145"/>
              <a:gd name="connsiteX202" fmla="*/ 2882689 w 11269336"/>
              <a:gd name="connsiteY202" fmla="*/ 2099228 h 2323145"/>
              <a:gd name="connsiteX203" fmla="*/ 2881291 w 11269336"/>
              <a:gd name="connsiteY203" fmla="*/ 2099618 h 2323145"/>
              <a:gd name="connsiteX204" fmla="*/ 2853979 w 11269336"/>
              <a:gd name="connsiteY204" fmla="*/ 2090388 h 2323145"/>
              <a:gd name="connsiteX205" fmla="*/ 2791790 w 11269336"/>
              <a:gd name="connsiteY205" fmla="*/ 2080332 h 2323145"/>
              <a:gd name="connsiteX206" fmla="*/ 2755844 w 11269336"/>
              <a:gd name="connsiteY206" fmla="*/ 2078874 h 2323145"/>
              <a:gd name="connsiteX207" fmla="*/ 2657742 w 11269336"/>
              <a:gd name="connsiteY207" fmla="*/ 2070179 h 2323145"/>
              <a:gd name="connsiteX208" fmla="*/ 2559549 w 11269336"/>
              <a:gd name="connsiteY208" fmla="*/ 2057873 h 2323145"/>
              <a:gd name="connsiteX209" fmla="*/ 2512054 w 11269336"/>
              <a:gd name="connsiteY209" fmla="*/ 2031671 h 2323145"/>
              <a:gd name="connsiteX210" fmla="*/ 2506437 w 11269336"/>
              <a:gd name="connsiteY210" fmla="*/ 2030918 h 2323145"/>
              <a:gd name="connsiteX211" fmla="*/ 2491752 w 11269336"/>
              <a:gd name="connsiteY211" fmla="*/ 2033906 h 2323145"/>
              <a:gd name="connsiteX212" fmla="*/ 2486338 w 11269336"/>
              <a:gd name="connsiteY212" fmla="*/ 2035862 h 2323145"/>
              <a:gd name="connsiteX213" fmla="*/ 2478186 w 11269336"/>
              <a:gd name="connsiteY213" fmla="*/ 2036953 h 2323145"/>
              <a:gd name="connsiteX214" fmla="*/ 2477950 w 11269336"/>
              <a:gd name="connsiteY214" fmla="*/ 2036715 h 2323145"/>
              <a:gd name="connsiteX215" fmla="*/ 2470381 w 11269336"/>
              <a:gd name="connsiteY215" fmla="*/ 2038256 h 2323145"/>
              <a:gd name="connsiteX216" fmla="*/ 2433781 w 11269336"/>
              <a:gd name="connsiteY216" fmla="*/ 2049140 h 2323145"/>
              <a:gd name="connsiteX217" fmla="*/ 2381172 w 11269336"/>
              <a:gd name="connsiteY217" fmla="*/ 2030645 h 2323145"/>
              <a:gd name="connsiteX218" fmla="*/ 2360198 w 11269336"/>
              <a:gd name="connsiteY218" fmla="*/ 2029059 h 2323145"/>
              <a:gd name="connsiteX219" fmla="*/ 2348815 w 11269336"/>
              <a:gd name="connsiteY219" fmla="*/ 2026798 h 2323145"/>
              <a:gd name="connsiteX220" fmla="*/ 2347988 w 11269336"/>
              <a:gd name="connsiteY220" fmla="*/ 2025745 h 2323145"/>
              <a:gd name="connsiteX221" fmla="*/ 2312920 w 11269336"/>
              <a:gd name="connsiteY221" fmla="*/ 2036311 h 2323145"/>
              <a:gd name="connsiteX222" fmla="*/ 2307986 w 11269336"/>
              <a:gd name="connsiteY222" fmla="*/ 2035583 h 2323145"/>
              <a:gd name="connsiteX223" fmla="*/ 2285481 w 11269336"/>
              <a:gd name="connsiteY223" fmla="*/ 2045197 h 2323145"/>
              <a:gd name="connsiteX224" fmla="*/ 2273666 w 11269336"/>
              <a:gd name="connsiteY224" fmla="*/ 2048710 h 2323145"/>
              <a:gd name="connsiteX225" fmla="*/ 2270719 w 11269336"/>
              <a:gd name="connsiteY225" fmla="*/ 2052702 h 2323145"/>
              <a:gd name="connsiteX226" fmla="*/ 2253080 w 11269336"/>
              <a:gd name="connsiteY226" fmla="*/ 2056363 h 2323145"/>
              <a:gd name="connsiteX227" fmla="*/ 2250906 w 11269336"/>
              <a:gd name="connsiteY227" fmla="*/ 2055654 h 2323145"/>
              <a:gd name="connsiteX228" fmla="*/ 2236905 w 11269336"/>
              <a:gd name="connsiteY228" fmla="*/ 2062882 h 2323145"/>
              <a:gd name="connsiteX229" fmla="*/ 2225830 w 11269336"/>
              <a:gd name="connsiteY229" fmla="*/ 2074027 h 2323145"/>
              <a:gd name="connsiteX230" fmla="*/ 2073776 w 11269336"/>
              <a:gd name="connsiteY230" fmla="*/ 2089244 h 2323145"/>
              <a:gd name="connsiteX231" fmla="*/ 1948256 w 11269336"/>
              <a:gd name="connsiteY231" fmla="*/ 2146616 h 2323145"/>
              <a:gd name="connsiteX232" fmla="*/ 1865582 w 11269336"/>
              <a:gd name="connsiteY232" fmla="*/ 2153738 h 2323145"/>
              <a:gd name="connsiteX233" fmla="*/ 1835210 w 11269336"/>
              <a:gd name="connsiteY233" fmla="*/ 2134244 h 2323145"/>
              <a:gd name="connsiteX234" fmla="*/ 1632661 w 11269336"/>
              <a:gd name="connsiteY234" fmla="*/ 2173882 h 2323145"/>
              <a:gd name="connsiteX235" fmla="*/ 1579590 w 11269336"/>
              <a:gd name="connsiteY235" fmla="*/ 2173680 h 2323145"/>
              <a:gd name="connsiteX236" fmla="*/ 1535601 w 11269336"/>
              <a:gd name="connsiteY236" fmla="*/ 2194590 h 2323145"/>
              <a:gd name="connsiteX237" fmla="*/ 1515594 w 11269336"/>
              <a:gd name="connsiteY237" fmla="*/ 2189622 h 2323145"/>
              <a:gd name="connsiteX238" fmla="*/ 1512113 w 11269336"/>
              <a:gd name="connsiteY238" fmla="*/ 2188534 h 2323145"/>
              <a:gd name="connsiteX239" fmla="*/ 1498838 w 11269336"/>
              <a:gd name="connsiteY239" fmla="*/ 2189213 h 2323145"/>
              <a:gd name="connsiteX240" fmla="*/ 1494279 w 11269336"/>
              <a:gd name="connsiteY240" fmla="*/ 2183112 h 2323145"/>
              <a:gd name="connsiteX241" fmla="*/ 1473714 w 11269336"/>
              <a:gd name="connsiteY241" fmla="*/ 2179625 h 2323145"/>
              <a:gd name="connsiteX242" fmla="*/ 1449503 w 11269336"/>
              <a:gd name="connsiteY242" fmla="*/ 2182633 h 2323145"/>
              <a:gd name="connsiteX243" fmla="*/ 1266687 w 11269336"/>
              <a:gd name="connsiteY243" fmla="*/ 2212688 h 2323145"/>
              <a:gd name="connsiteX244" fmla="*/ 1239614 w 11269336"/>
              <a:gd name="connsiteY244" fmla="*/ 2209727 h 2323145"/>
              <a:gd name="connsiteX245" fmla="*/ 1202436 w 11269336"/>
              <a:gd name="connsiteY245" fmla="*/ 2209817 h 2323145"/>
              <a:gd name="connsiteX246" fmla="*/ 1136097 w 11269336"/>
              <a:gd name="connsiteY246" fmla="*/ 2205112 h 2323145"/>
              <a:gd name="connsiteX247" fmla="*/ 988232 w 11269336"/>
              <a:gd name="connsiteY247" fmla="*/ 2235635 h 2323145"/>
              <a:gd name="connsiteX248" fmla="*/ 981959 w 11269336"/>
              <a:gd name="connsiteY248" fmla="*/ 2231607 h 2323145"/>
              <a:gd name="connsiteX249" fmla="*/ 938600 w 11269336"/>
              <a:gd name="connsiteY249" fmla="*/ 2238113 h 2323145"/>
              <a:gd name="connsiteX250" fmla="*/ 791788 w 11269336"/>
              <a:gd name="connsiteY250" fmla="*/ 2293224 h 2323145"/>
              <a:gd name="connsiteX251" fmla="*/ 706914 w 11269336"/>
              <a:gd name="connsiteY251" fmla="*/ 2305046 h 2323145"/>
              <a:gd name="connsiteX252" fmla="*/ 675971 w 11269336"/>
              <a:gd name="connsiteY252" fmla="*/ 2304030 h 2323145"/>
              <a:gd name="connsiteX253" fmla="*/ 624180 w 11269336"/>
              <a:gd name="connsiteY253" fmla="*/ 2302650 h 2323145"/>
              <a:gd name="connsiteX254" fmla="*/ 583453 w 11269336"/>
              <a:gd name="connsiteY254" fmla="*/ 2288788 h 2323145"/>
              <a:gd name="connsiteX255" fmla="*/ 540946 w 11269336"/>
              <a:gd name="connsiteY255" fmla="*/ 2292721 h 2323145"/>
              <a:gd name="connsiteX256" fmla="*/ 533680 w 11269336"/>
              <a:gd name="connsiteY256" fmla="*/ 2310233 h 2323145"/>
              <a:gd name="connsiteX257" fmla="*/ 487366 w 11269336"/>
              <a:gd name="connsiteY257" fmla="*/ 2309053 h 2323145"/>
              <a:gd name="connsiteX258" fmla="*/ 416820 w 11269336"/>
              <a:gd name="connsiteY258" fmla="*/ 2305443 h 2323145"/>
              <a:gd name="connsiteX259" fmla="*/ 376805 w 11269336"/>
              <a:gd name="connsiteY259" fmla="*/ 2307647 h 2323145"/>
              <a:gd name="connsiteX260" fmla="*/ 266777 w 11269336"/>
              <a:gd name="connsiteY260" fmla="*/ 2309012 h 2323145"/>
              <a:gd name="connsiteX261" fmla="*/ 156013 w 11269336"/>
              <a:gd name="connsiteY261" fmla="*/ 2306832 h 2323145"/>
              <a:gd name="connsiteX262" fmla="*/ 87258 w 11269336"/>
              <a:gd name="connsiteY262" fmla="*/ 2285511 h 2323145"/>
              <a:gd name="connsiteX263" fmla="*/ 23798 w 11269336"/>
              <a:gd name="connsiteY263" fmla="*/ 2281822 h 2323145"/>
              <a:gd name="connsiteX264" fmla="*/ 0 w 11269336"/>
              <a:gd name="connsiteY264" fmla="*/ 2285369 h 2323145"/>
              <a:gd name="connsiteX265" fmla="*/ 0 w 11269336"/>
              <a:gd name="connsiteY26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8977138 w 11269336"/>
              <a:gd name="connsiteY22" fmla="*/ 774970 h 2323145"/>
              <a:gd name="connsiteX23" fmla="*/ 9070855 w 11269336"/>
              <a:gd name="connsiteY23" fmla="*/ 794621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795998 w 11269336"/>
              <a:gd name="connsiteY29" fmla="*/ 863337 h 2323145"/>
              <a:gd name="connsiteX30" fmla="*/ 8776970 w 11269336"/>
              <a:gd name="connsiteY30" fmla="*/ 885177 h 2323145"/>
              <a:gd name="connsiteX31" fmla="*/ 8755719 w 11269336"/>
              <a:gd name="connsiteY31" fmla="*/ 889754 h 2323145"/>
              <a:gd name="connsiteX32" fmla="*/ 8743257 w 11269336"/>
              <a:gd name="connsiteY32" fmla="*/ 904723 h 2323145"/>
              <a:gd name="connsiteX33" fmla="*/ 8721366 w 11269336"/>
              <a:gd name="connsiteY33" fmla="*/ 904711 h 2323145"/>
              <a:gd name="connsiteX34" fmla="*/ 8678353 w 11269336"/>
              <a:gd name="connsiteY34" fmla="*/ 926318 h 2323145"/>
              <a:gd name="connsiteX35" fmla="*/ 8636849 w 11269336"/>
              <a:gd name="connsiteY35" fmla="*/ 937900 h 2323145"/>
              <a:gd name="connsiteX36" fmla="*/ 8620213 w 11269336"/>
              <a:gd name="connsiteY36" fmla="*/ 943068 h 2323145"/>
              <a:gd name="connsiteX37" fmla="*/ 8612581 w 11269336"/>
              <a:gd name="connsiteY37" fmla="*/ 952695 h 2323145"/>
              <a:gd name="connsiteX38" fmla="*/ 8589038 w 11269336"/>
              <a:gd name="connsiteY38" fmla="*/ 963892 h 2323145"/>
              <a:gd name="connsiteX39" fmla="*/ 8579950 w 11269336"/>
              <a:gd name="connsiteY39" fmla="*/ 960899 h 2323145"/>
              <a:gd name="connsiteX40" fmla="*/ 8579319 w 11269336"/>
              <a:gd name="connsiteY40" fmla="*/ 965630 h 2323145"/>
              <a:gd name="connsiteX41" fmla="*/ 8547429 w 11269336"/>
              <a:gd name="connsiteY41" fmla="*/ 984506 h 2323145"/>
              <a:gd name="connsiteX42" fmla="*/ 8478704 w 11269336"/>
              <a:gd name="connsiteY42" fmla="*/ 1025490 h 2323145"/>
              <a:gd name="connsiteX43" fmla="*/ 8461421 w 11269336"/>
              <a:gd name="connsiteY43" fmla="*/ 1035512 h 2323145"/>
              <a:gd name="connsiteX44" fmla="*/ 8445003 w 11269336"/>
              <a:gd name="connsiteY44" fmla="*/ 1036851 h 2323145"/>
              <a:gd name="connsiteX45" fmla="*/ 8357350 w 11269336"/>
              <a:gd name="connsiteY45" fmla="*/ 1060213 h 2323145"/>
              <a:gd name="connsiteX46" fmla="*/ 8335565 w 11269336"/>
              <a:gd name="connsiteY46" fmla="*/ 1061151 h 2323145"/>
              <a:gd name="connsiteX47" fmla="*/ 8325267 w 11269336"/>
              <a:gd name="connsiteY47" fmla="*/ 1055919 h 2323145"/>
              <a:gd name="connsiteX48" fmla="*/ 8293586 w 11269336"/>
              <a:gd name="connsiteY48" fmla="*/ 1076144 h 2323145"/>
              <a:gd name="connsiteX49" fmla="*/ 8242405 w 11269336"/>
              <a:gd name="connsiteY49" fmla="*/ 1095960 h 2323145"/>
              <a:gd name="connsiteX50" fmla="*/ 8197391 w 11269336"/>
              <a:gd name="connsiteY50" fmla="*/ 1107746 h 2323145"/>
              <a:gd name="connsiteX51" fmla="*/ 8081474 w 11269336"/>
              <a:gd name="connsiteY51" fmla="*/ 1130125 h 2323145"/>
              <a:gd name="connsiteX52" fmla="*/ 8053585 w 11269336"/>
              <a:gd name="connsiteY52" fmla="*/ 1129169 h 2323145"/>
              <a:gd name="connsiteX53" fmla="*/ 8038422 w 11269336"/>
              <a:gd name="connsiteY53" fmla="*/ 1119092 h 2323145"/>
              <a:gd name="connsiteX54" fmla="*/ 8029450 w 11269336"/>
              <a:gd name="connsiteY54" fmla="*/ 1125592 h 2323145"/>
              <a:gd name="connsiteX55" fmla="*/ 7959552 w 11269336"/>
              <a:gd name="connsiteY55" fmla="*/ 1140188 h 2323145"/>
              <a:gd name="connsiteX56" fmla="*/ 7914188 w 11269336"/>
              <a:gd name="connsiteY56" fmla="*/ 1150862 h 2323145"/>
              <a:gd name="connsiteX57" fmla="*/ 7914918 w 11269336"/>
              <a:gd name="connsiteY57" fmla="*/ 1168758 h 2323145"/>
              <a:gd name="connsiteX58" fmla="*/ 7875510 w 11269336"/>
              <a:gd name="connsiteY58" fmla="*/ 1183153 h 2323145"/>
              <a:gd name="connsiteX59" fmla="*/ 7829932 w 11269336"/>
              <a:gd name="connsiteY59" fmla="*/ 1180782 h 2323145"/>
              <a:gd name="connsiteX60" fmla="*/ 7779182 w 11269336"/>
              <a:gd name="connsiteY60" fmla="*/ 1192665 h 2323145"/>
              <a:gd name="connsiteX61" fmla="*/ 7748774 w 11269336"/>
              <a:gd name="connsiteY61" fmla="*/ 1199586 h 2323145"/>
              <a:gd name="connsiteX62" fmla="*/ 7671846 w 11269336"/>
              <a:gd name="connsiteY62" fmla="*/ 1231966 h 2323145"/>
              <a:gd name="connsiteX63" fmla="*/ 7554146 w 11269336"/>
              <a:gd name="connsiteY63" fmla="*/ 1319748 h 2323145"/>
              <a:gd name="connsiteX64" fmla="*/ 7515052 w 11269336"/>
              <a:gd name="connsiteY64" fmla="*/ 1336718 h 2323145"/>
              <a:gd name="connsiteX65" fmla="*/ 7507193 w 11269336"/>
              <a:gd name="connsiteY65" fmla="*/ 1334617 h 2323145"/>
              <a:gd name="connsiteX66" fmla="*/ 7461694 w 11269336"/>
              <a:gd name="connsiteY66" fmla="*/ 1375866 h 2323145"/>
              <a:gd name="connsiteX67" fmla="*/ 7377571 w 11269336"/>
              <a:gd name="connsiteY67" fmla="*/ 1400128 h 2323145"/>
              <a:gd name="connsiteX68" fmla="*/ 7311261 w 11269336"/>
              <a:gd name="connsiteY68" fmla="*/ 1412652 h 2323145"/>
              <a:gd name="connsiteX69" fmla="*/ 7275307 w 11269336"/>
              <a:gd name="connsiteY69" fmla="*/ 1422171 h 2323145"/>
              <a:gd name="connsiteX70" fmla="*/ 7247783 w 11269336"/>
              <a:gd name="connsiteY70" fmla="*/ 1426330 h 2323145"/>
              <a:gd name="connsiteX71" fmla="*/ 7185047 w 11269336"/>
              <a:gd name="connsiteY71" fmla="*/ 1451812 h 2323145"/>
              <a:gd name="connsiteX72" fmla="*/ 7084117 w 11269336"/>
              <a:gd name="connsiteY72" fmla="*/ 1500281 h 2323145"/>
              <a:gd name="connsiteX73" fmla="*/ 7062011 w 11269336"/>
              <a:gd name="connsiteY73" fmla="*/ 1509183 h 2323145"/>
              <a:gd name="connsiteX74" fmla="*/ 7040555 w 11269336"/>
              <a:gd name="connsiteY74" fmla="*/ 1511207 h 2323145"/>
              <a:gd name="connsiteX75" fmla="*/ 7033438 w 11269336"/>
              <a:gd name="connsiteY75" fmla="*/ 1506772 h 2323145"/>
              <a:gd name="connsiteX76" fmla="*/ 7020886 w 11269336"/>
              <a:gd name="connsiteY76" fmla="*/ 1510764 h 2323145"/>
              <a:gd name="connsiteX77" fmla="*/ 7017033 w 11269336"/>
              <a:gd name="connsiteY77" fmla="*/ 1510650 h 2323145"/>
              <a:gd name="connsiteX78" fmla="*/ 6995460 w 11269336"/>
              <a:gd name="connsiteY78" fmla="*/ 1511173 h 2323145"/>
              <a:gd name="connsiteX79" fmla="*/ 6962144 w 11269336"/>
              <a:gd name="connsiteY79" fmla="*/ 1541508 h 2323145"/>
              <a:gd name="connsiteX80" fmla="*/ 6910674 w 11269336"/>
              <a:gd name="connsiteY80" fmla="*/ 1554793 h 2323145"/>
              <a:gd name="connsiteX81" fmla="*/ 6732152 w 11269336"/>
              <a:gd name="connsiteY81" fmla="*/ 1642538 h 2323145"/>
              <a:gd name="connsiteX82" fmla="*/ 6694106 w 11269336"/>
              <a:gd name="connsiteY82" fmla="*/ 1632377 h 2323145"/>
              <a:gd name="connsiteX83" fmla="*/ 6617223 w 11269336"/>
              <a:gd name="connsiteY83" fmla="*/ 1659889 h 2323145"/>
              <a:gd name="connsiteX84" fmla="*/ 6521138 w 11269336"/>
              <a:gd name="connsiteY84" fmla="*/ 1744340 h 2323145"/>
              <a:gd name="connsiteX85" fmla="*/ 6380677 w 11269336"/>
              <a:gd name="connsiteY85" fmla="*/ 1796883 h 2323145"/>
              <a:gd name="connsiteX86" fmla="*/ 6374897 w 11269336"/>
              <a:gd name="connsiteY86" fmla="*/ 1809910 h 2323145"/>
              <a:gd name="connsiteX87" fmla="*/ 6364545 w 11269336"/>
              <a:gd name="connsiteY87" fmla="*/ 1820090 h 2323145"/>
              <a:gd name="connsiteX88" fmla="*/ 6362126 w 11269336"/>
              <a:gd name="connsiteY88" fmla="*/ 1819991 h 2323145"/>
              <a:gd name="connsiteX89" fmla="*/ 6346673 w 11269336"/>
              <a:gd name="connsiteY89" fmla="*/ 1827824 h 2323145"/>
              <a:gd name="connsiteX90" fmla="*/ 6345588 w 11269336"/>
              <a:gd name="connsiteY90" fmla="*/ 1832232 h 2323145"/>
              <a:gd name="connsiteX91" fmla="*/ 6335708 w 11269336"/>
              <a:gd name="connsiteY91" fmla="*/ 1838451 h 2323145"/>
              <a:gd name="connsiteX92" fmla="*/ 6318182 w 11269336"/>
              <a:gd name="connsiteY92" fmla="*/ 1852975 h 2323145"/>
              <a:gd name="connsiteX93" fmla="*/ 6313084 w 11269336"/>
              <a:gd name="connsiteY93" fmla="*/ 1853561 h 2323145"/>
              <a:gd name="connsiteX94" fmla="*/ 6283816 w 11269336"/>
              <a:gd name="connsiteY94" fmla="*/ 1872148 h 2323145"/>
              <a:gd name="connsiteX95" fmla="*/ 6282550 w 11269336"/>
              <a:gd name="connsiteY95" fmla="*/ 1871392 h 2323145"/>
              <a:gd name="connsiteX96" fmla="*/ 6270527 w 11269336"/>
              <a:gd name="connsiteY96" fmla="*/ 1872208 h 2323145"/>
              <a:gd name="connsiteX97" fmla="*/ 6249518 w 11269336"/>
              <a:gd name="connsiteY97" fmla="*/ 1876079 h 2323145"/>
              <a:gd name="connsiteX98" fmla="*/ 6190386 w 11269336"/>
              <a:gd name="connsiteY98" fmla="*/ 1872478 h 2323145"/>
              <a:gd name="connsiteX99" fmla="*/ 6159777 w 11269336"/>
              <a:gd name="connsiteY99" fmla="*/ 1891745 h 2323145"/>
              <a:gd name="connsiteX100" fmla="*/ 6153131 w 11269336"/>
              <a:gd name="connsiteY100" fmla="*/ 1895079 h 2323145"/>
              <a:gd name="connsiteX101" fmla="*/ 6152798 w 11269336"/>
              <a:gd name="connsiteY101" fmla="*/ 1894920 h 2323145"/>
              <a:gd name="connsiteX102" fmla="*/ 6145388 w 11269336"/>
              <a:gd name="connsiteY102" fmla="*/ 1897990 h 2323145"/>
              <a:gd name="connsiteX103" fmla="*/ 6141014 w 11269336"/>
              <a:gd name="connsiteY103" fmla="*/ 1901155 h 2323145"/>
              <a:gd name="connsiteX104" fmla="*/ 6128122 w 11269336"/>
              <a:gd name="connsiteY104" fmla="*/ 1907623 h 2323145"/>
              <a:gd name="connsiteX105" fmla="*/ 6122351 w 11269336"/>
              <a:gd name="connsiteY105" fmla="*/ 1908359 h 2323145"/>
              <a:gd name="connsiteX106" fmla="*/ 6064750 w 11269336"/>
              <a:gd name="connsiteY106" fmla="*/ 1896394 h 2323145"/>
              <a:gd name="connsiteX107" fmla="*/ 5964230 w 11269336"/>
              <a:gd name="connsiteY107" fmla="*/ 1910038 h 2323145"/>
              <a:gd name="connsiteX108" fmla="*/ 5865399 w 11269336"/>
              <a:gd name="connsiteY108" fmla="*/ 1926966 h 2323145"/>
              <a:gd name="connsiteX109" fmla="*/ 5829951 w 11269336"/>
              <a:gd name="connsiteY109" fmla="*/ 1934755 h 2323145"/>
              <a:gd name="connsiteX110" fmla="*/ 5765285 w 11269336"/>
              <a:gd name="connsiteY110" fmla="*/ 1941322 h 2323145"/>
              <a:gd name="connsiteX111" fmla="*/ 5734750 w 11269336"/>
              <a:gd name="connsiteY111" fmla="*/ 1939793 h 2323145"/>
              <a:gd name="connsiteX112" fmla="*/ 5733569 w 11269336"/>
              <a:gd name="connsiteY112" fmla="*/ 1940505 h 2323145"/>
              <a:gd name="connsiteX113" fmla="*/ 5730329 w 11269336"/>
              <a:gd name="connsiteY113" fmla="*/ 1937845 h 2323145"/>
              <a:gd name="connsiteX114" fmla="*/ 5724661 w 11269336"/>
              <a:gd name="connsiteY114" fmla="*/ 1937455 h 2323145"/>
              <a:gd name="connsiteX115" fmla="*/ 5710186 w 11269336"/>
              <a:gd name="connsiteY115" fmla="*/ 1941370 h 2323145"/>
              <a:gd name="connsiteX116" fmla="*/ 5704910 w 11269336"/>
              <a:gd name="connsiteY116" fmla="*/ 1943663 h 2323145"/>
              <a:gd name="connsiteX117" fmla="*/ 5696836 w 11269336"/>
              <a:gd name="connsiteY117" fmla="*/ 1945271 h 2323145"/>
              <a:gd name="connsiteX118" fmla="*/ 5696583 w 11269336"/>
              <a:gd name="connsiteY118" fmla="*/ 1945050 h 2323145"/>
              <a:gd name="connsiteX119" fmla="*/ 5689123 w 11269336"/>
              <a:gd name="connsiteY119" fmla="*/ 1947067 h 2323145"/>
              <a:gd name="connsiteX120" fmla="*/ 5653291 w 11269336"/>
              <a:gd name="connsiteY120" fmla="*/ 1960245 h 2323145"/>
              <a:gd name="connsiteX121" fmla="*/ 5599385 w 11269336"/>
              <a:gd name="connsiteY121" fmla="*/ 1945198 h 2323145"/>
              <a:gd name="connsiteX122" fmla="*/ 5578300 w 11269336"/>
              <a:gd name="connsiteY122" fmla="*/ 1944963 h 2323145"/>
              <a:gd name="connsiteX123" fmla="*/ 5566758 w 11269336"/>
              <a:gd name="connsiteY123" fmla="*/ 1943441 h 2323145"/>
              <a:gd name="connsiteX124" fmla="*/ 5565857 w 11269336"/>
              <a:gd name="connsiteY124" fmla="*/ 1942445 h 2323145"/>
              <a:gd name="connsiteX125" fmla="*/ 5531534 w 11269336"/>
              <a:gd name="connsiteY125" fmla="*/ 1955208 h 2323145"/>
              <a:gd name="connsiteX126" fmla="*/ 5526552 w 11269336"/>
              <a:gd name="connsiteY126" fmla="*/ 1954799 h 2323145"/>
              <a:gd name="connsiteX127" fmla="*/ 5504723 w 11269336"/>
              <a:gd name="connsiteY127" fmla="*/ 1965811 h 2323145"/>
              <a:gd name="connsiteX128" fmla="*/ 5493156 w 11269336"/>
              <a:gd name="connsiteY128" fmla="*/ 1970063 h 2323145"/>
              <a:gd name="connsiteX129" fmla="*/ 5490486 w 11269336"/>
              <a:gd name="connsiteY129" fmla="*/ 1974227 h 2323145"/>
              <a:gd name="connsiteX130" fmla="*/ 5473107 w 11269336"/>
              <a:gd name="connsiteY130" fmla="*/ 1979001 h 2323145"/>
              <a:gd name="connsiteX131" fmla="*/ 5470885 w 11269336"/>
              <a:gd name="connsiteY131" fmla="*/ 1978432 h 2323145"/>
              <a:gd name="connsiteX132" fmla="*/ 5457393 w 11269336"/>
              <a:gd name="connsiteY132" fmla="*/ 1986525 h 2323145"/>
              <a:gd name="connsiteX133" fmla="*/ 5447102 w 11269336"/>
              <a:gd name="connsiteY133" fmla="*/ 1998329 h 2323145"/>
              <a:gd name="connsiteX134" fmla="*/ 5159151 w 11269336"/>
              <a:gd name="connsiteY134" fmla="*/ 2029640 h 2323145"/>
              <a:gd name="connsiteX135" fmla="*/ 5041688 w 11269336"/>
              <a:gd name="connsiteY135" fmla="*/ 2022334 h 2323145"/>
              <a:gd name="connsiteX136" fmla="*/ 4860988 w 11269336"/>
              <a:gd name="connsiteY136" fmla="*/ 2135698 h 2323145"/>
              <a:gd name="connsiteX137" fmla="*/ 4807902 w 11269336"/>
              <a:gd name="connsiteY137" fmla="*/ 2138894 h 2323145"/>
              <a:gd name="connsiteX138" fmla="*/ 4765388 w 11269336"/>
              <a:gd name="connsiteY138" fmla="*/ 2162525 h 2323145"/>
              <a:gd name="connsiteX139" fmla="*/ 4745033 w 11269336"/>
              <a:gd name="connsiteY139" fmla="*/ 2158859 h 2323145"/>
              <a:gd name="connsiteX140" fmla="*/ 4741475 w 11269336"/>
              <a:gd name="connsiteY140" fmla="*/ 2157998 h 2323145"/>
              <a:gd name="connsiteX141" fmla="*/ 4728247 w 11269336"/>
              <a:gd name="connsiteY141" fmla="*/ 2159526 h 2323145"/>
              <a:gd name="connsiteX142" fmla="*/ 4723263 w 11269336"/>
              <a:gd name="connsiteY142" fmla="*/ 2153742 h 2323145"/>
              <a:gd name="connsiteX143" fmla="*/ 4702453 w 11269336"/>
              <a:gd name="connsiteY143" fmla="*/ 2151586 h 2323145"/>
              <a:gd name="connsiteX144" fmla="*/ 4678455 w 11269336"/>
              <a:gd name="connsiteY144" fmla="*/ 2156131 h 2323145"/>
              <a:gd name="connsiteX145" fmla="*/ 4593061 w 11269336"/>
              <a:gd name="connsiteY145" fmla="*/ 2171597 h 2323145"/>
              <a:gd name="connsiteX146" fmla="*/ 4579902 w 11269336"/>
              <a:gd name="connsiteY146" fmla="*/ 2177927 h 2323145"/>
              <a:gd name="connsiteX147" fmla="*/ 4533444 w 11269336"/>
              <a:gd name="connsiteY147" fmla="*/ 2181200 h 2323145"/>
              <a:gd name="connsiteX148" fmla="*/ 4492832 w 11269336"/>
              <a:gd name="connsiteY148" fmla="*/ 2188033 h 2323145"/>
              <a:gd name="connsiteX149" fmla="*/ 4467257 w 11269336"/>
              <a:gd name="connsiteY149" fmla="*/ 2196121 h 2323145"/>
              <a:gd name="connsiteX150" fmla="*/ 4459937 w 11269336"/>
              <a:gd name="connsiteY150" fmla="*/ 2195182 h 2323145"/>
              <a:gd name="connsiteX151" fmla="*/ 4433312 w 11269336"/>
              <a:gd name="connsiteY151" fmla="*/ 2199004 h 2323145"/>
              <a:gd name="connsiteX152" fmla="*/ 4420601 w 11269336"/>
              <a:gd name="connsiteY152" fmla="*/ 2205158 h 2323145"/>
              <a:gd name="connsiteX153" fmla="*/ 4405765 w 11269336"/>
              <a:gd name="connsiteY153" fmla="*/ 2199902 h 2323145"/>
              <a:gd name="connsiteX154" fmla="*/ 4401354 w 11269336"/>
              <a:gd name="connsiteY154" fmla="*/ 2194745 h 2323145"/>
              <a:gd name="connsiteX155" fmla="*/ 4383151 w 11269336"/>
              <a:gd name="connsiteY155" fmla="*/ 2201140 h 2323145"/>
              <a:gd name="connsiteX156" fmla="*/ 4366646 w 11269336"/>
              <a:gd name="connsiteY156" fmla="*/ 2198564 h 2323145"/>
              <a:gd name="connsiteX157" fmla="*/ 4354009 w 11269336"/>
              <a:gd name="connsiteY157" fmla="*/ 2204984 h 2323145"/>
              <a:gd name="connsiteX158" fmla="*/ 4348284 w 11269336"/>
              <a:gd name="connsiteY158" fmla="*/ 2205270 h 2323145"/>
              <a:gd name="connsiteX159" fmla="*/ 4333906 w 11269336"/>
              <a:gd name="connsiteY159" fmla="*/ 2205251 h 2323145"/>
              <a:gd name="connsiteX160" fmla="*/ 4308819 w 11269336"/>
              <a:gd name="connsiteY160" fmla="*/ 2203822 h 2323145"/>
              <a:gd name="connsiteX161" fmla="*/ 4301210 w 11269336"/>
              <a:gd name="connsiteY161" fmla="*/ 2204456 h 2323145"/>
              <a:gd name="connsiteX162" fmla="*/ 4283095 w 11269336"/>
              <a:gd name="connsiteY162" fmla="*/ 2198177 h 2323145"/>
              <a:gd name="connsiteX163" fmla="*/ 4250119 w 11269336"/>
              <a:gd name="connsiteY163" fmla="*/ 2196342 h 2323145"/>
              <a:gd name="connsiteX164" fmla="*/ 4189203 w 11269336"/>
              <a:gd name="connsiteY164" fmla="*/ 2178994 h 2323145"/>
              <a:gd name="connsiteX165" fmla="*/ 4154035 w 11269336"/>
              <a:gd name="connsiteY165" fmla="*/ 2171950 h 2323145"/>
              <a:gd name="connsiteX166" fmla="*/ 4129569 w 11269336"/>
              <a:gd name="connsiteY166" fmla="*/ 2163850 h 2323145"/>
              <a:gd name="connsiteX167" fmla="*/ 4061250 w 11269336"/>
              <a:gd name="connsiteY167" fmla="*/ 2159236 h 2323145"/>
              <a:gd name="connsiteX168" fmla="*/ 3945480 w 11269336"/>
              <a:gd name="connsiteY168" fmla="*/ 2158279 h 2323145"/>
              <a:gd name="connsiteX169" fmla="*/ 3921468 w 11269336"/>
              <a:gd name="connsiteY169" fmla="*/ 2156588 h 2323145"/>
              <a:gd name="connsiteX170" fmla="*/ 3903348 w 11269336"/>
              <a:gd name="connsiteY170" fmla="*/ 2149220 h 2323145"/>
              <a:gd name="connsiteX171" fmla="*/ 3901342 w 11269336"/>
              <a:gd name="connsiteY171" fmla="*/ 2142355 h 2323145"/>
              <a:gd name="connsiteX172" fmla="*/ 3888539 w 11269336"/>
              <a:gd name="connsiteY172" fmla="*/ 2140476 h 2323145"/>
              <a:gd name="connsiteX173" fmla="*/ 3885662 w 11269336"/>
              <a:gd name="connsiteY173" fmla="*/ 2138740 h 2323145"/>
              <a:gd name="connsiteX174" fmla="*/ 3868627 w 11269336"/>
              <a:gd name="connsiteY174" fmla="*/ 2130023 h 2323145"/>
              <a:gd name="connsiteX175" fmla="*/ 3819177 w 11269336"/>
              <a:gd name="connsiteY175" fmla="*/ 2142111 h 2323145"/>
              <a:gd name="connsiteX176" fmla="*/ 3769100 w 11269336"/>
              <a:gd name="connsiteY176" fmla="*/ 2131731 h 2323145"/>
              <a:gd name="connsiteX177" fmla="*/ 3562752 w 11269336"/>
              <a:gd name="connsiteY177" fmla="*/ 2131785 h 2323145"/>
              <a:gd name="connsiteX178" fmla="*/ 3541402 w 11269336"/>
              <a:gd name="connsiteY178" fmla="*/ 2106821 h 2323145"/>
              <a:gd name="connsiteX179" fmla="*/ 3365341 w 11269336"/>
              <a:gd name="connsiteY179" fmla="*/ 2077638 h 2323145"/>
              <a:gd name="connsiteX180" fmla="*/ 3170922 w 11269336"/>
              <a:gd name="connsiteY180" fmla="*/ 2115957 h 2323145"/>
              <a:gd name="connsiteX181" fmla="*/ 3156256 w 11269336"/>
              <a:gd name="connsiteY181" fmla="*/ 2124773 h 2323145"/>
              <a:gd name="connsiteX182" fmla="*/ 3140298 w 11269336"/>
              <a:gd name="connsiteY182" fmla="*/ 2129182 h 2323145"/>
              <a:gd name="connsiteX183" fmla="*/ 3138514 w 11269336"/>
              <a:gd name="connsiteY183" fmla="*/ 2128069 h 2323145"/>
              <a:gd name="connsiteX184" fmla="*/ 3120467 w 11269336"/>
              <a:gd name="connsiteY184" fmla="*/ 2128281 h 2323145"/>
              <a:gd name="connsiteX185" fmla="*/ 3116175 w 11269336"/>
              <a:gd name="connsiteY185" fmla="*/ 2131633 h 2323145"/>
              <a:gd name="connsiteX186" fmla="*/ 3103685 w 11269336"/>
              <a:gd name="connsiteY186" fmla="*/ 2132814 h 2323145"/>
              <a:gd name="connsiteX187" fmla="*/ 3078794 w 11269336"/>
              <a:gd name="connsiteY187" fmla="*/ 2137935 h 2323145"/>
              <a:gd name="connsiteX188" fmla="*/ 3074407 w 11269336"/>
              <a:gd name="connsiteY188" fmla="*/ 2136274 h 2323145"/>
              <a:gd name="connsiteX189" fmla="*/ 3037285 w 11269336"/>
              <a:gd name="connsiteY189" fmla="*/ 2139919 h 2323145"/>
              <a:gd name="connsiteX190" fmla="*/ 3036901 w 11269336"/>
              <a:gd name="connsiteY190" fmla="*/ 2138726 h 2323145"/>
              <a:gd name="connsiteX191" fmla="*/ 3026996 w 11269336"/>
              <a:gd name="connsiteY191" fmla="*/ 2134322 h 2323145"/>
              <a:gd name="connsiteX192" fmla="*/ 3007772 w 11269336"/>
              <a:gd name="connsiteY192" fmla="*/ 2128742 h 2323145"/>
              <a:gd name="connsiteX193" fmla="*/ 2965030 w 11269336"/>
              <a:gd name="connsiteY193" fmla="*/ 2100494 h 2323145"/>
              <a:gd name="connsiteX194" fmla="*/ 2926342 w 11269336"/>
              <a:gd name="connsiteY194" fmla="*/ 2104155 h 2323145"/>
              <a:gd name="connsiteX195" fmla="*/ 2918608 w 11269336"/>
              <a:gd name="connsiteY195" fmla="*/ 2104215 h 2323145"/>
              <a:gd name="connsiteX196" fmla="*/ 2918475 w 11269336"/>
              <a:gd name="connsiteY196" fmla="*/ 2103937 h 2323145"/>
              <a:gd name="connsiteX197" fmla="*/ 2910360 w 11269336"/>
              <a:gd name="connsiteY197" fmla="*/ 2103444 h 2323145"/>
              <a:gd name="connsiteX198" fmla="*/ 2904507 w 11269336"/>
              <a:gd name="connsiteY198" fmla="*/ 2104326 h 2323145"/>
              <a:gd name="connsiteX199" fmla="*/ 2889503 w 11269336"/>
              <a:gd name="connsiteY199" fmla="*/ 2104443 h 2323145"/>
              <a:gd name="connsiteX200" fmla="*/ 2884480 w 11269336"/>
              <a:gd name="connsiteY200" fmla="*/ 2102626 h 2323145"/>
              <a:gd name="connsiteX201" fmla="*/ 2882689 w 11269336"/>
              <a:gd name="connsiteY201" fmla="*/ 2099228 h 2323145"/>
              <a:gd name="connsiteX202" fmla="*/ 2881291 w 11269336"/>
              <a:gd name="connsiteY202" fmla="*/ 2099618 h 2323145"/>
              <a:gd name="connsiteX203" fmla="*/ 2853979 w 11269336"/>
              <a:gd name="connsiteY203" fmla="*/ 2090388 h 2323145"/>
              <a:gd name="connsiteX204" fmla="*/ 2791790 w 11269336"/>
              <a:gd name="connsiteY204" fmla="*/ 2080332 h 2323145"/>
              <a:gd name="connsiteX205" fmla="*/ 2755844 w 11269336"/>
              <a:gd name="connsiteY205" fmla="*/ 2078874 h 2323145"/>
              <a:gd name="connsiteX206" fmla="*/ 2657742 w 11269336"/>
              <a:gd name="connsiteY206" fmla="*/ 2070179 h 2323145"/>
              <a:gd name="connsiteX207" fmla="*/ 2559549 w 11269336"/>
              <a:gd name="connsiteY207" fmla="*/ 2057873 h 2323145"/>
              <a:gd name="connsiteX208" fmla="*/ 2512054 w 11269336"/>
              <a:gd name="connsiteY208" fmla="*/ 2031671 h 2323145"/>
              <a:gd name="connsiteX209" fmla="*/ 2506437 w 11269336"/>
              <a:gd name="connsiteY209" fmla="*/ 2030918 h 2323145"/>
              <a:gd name="connsiteX210" fmla="*/ 2491752 w 11269336"/>
              <a:gd name="connsiteY210" fmla="*/ 2033906 h 2323145"/>
              <a:gd name="connsiteX211" fmla="*/ 2486338 w 11269336"/>
              <a:gd name="connsiteY211" fmla="*/ 2035862 h 2323145"/>
              <a:gd name="connsiteX212" fmla="*/ 2478186 w 11269336"/>
              <a:gd name="connsiteY212" fmla="*/ 2036953 h 2323145"/>
              <a:gd name="connsiteX213" fmla="*/ 2477950 w 11269336"/>
              <a:gd name="connsiteY213" fmla="*/ 2036715 h 2323145"/>
              <a:gd name="connsiteX214" fmla="*/ 2470381 w 11269336"/>
              <a:gd name="connsiteY214" fmla="*/ 2038256 h 2323145"/>
              <a:gd name="connsiteX215" fmla="*/ 2433781 w 11269336"/>
              <a:gd name="connsiteY215" fmla="*/ 2049140 h 2323145"/>
              <a:gd name="connsiteX216" fmla="*/ 2381172 w 11269336"/>
              <a:gd name="connsiteY216" fmla="*/ 2030645 h 2323145"/>
              <a:gd name="connsiteX217" fmla="*/ 2360198 w 11269336"/>
              <a:gd name="connsiteY217" fmla="*/ 2029059 h 2323145"/>
              <a:gd name="connsiteX218" fmla="*/ 2348815 w 11269336"/>
              <a:gd name="connsiteY218" fmla="*/ 2026798 h 2323145"/>
              <a:gd name="connsiteX219" fmla="*/ 2347988 w 11269336"/>
              <a:gd name="connsiteY219" fmla="*/ 2025745 h 2323145"/>
              <a:gd name="connsiteX220" fmla="*/ 2312920 w 11269336"/>
              <a:gd name="connsiteY220" fmla="*/ 2036311 h 2323145"/>
              <a:gd name="connsiteX221" fmla="*/ 2307986 w 11269336"/>
              <a:gd name="connsiteY221" fmla="*/ 2035583 h 2323145"/>
              <a:gd name="connsiteX222" fmla="*/ 2285481 w 11269336"/>
              <a:gd name="connsiteY222" fmla="*/ 2045197 h 2323145"/>
              <a:gd name="connsiteX223" fmla="*/ 2273666 w 11269336"/>
              <a:gd name="connsiteY223" fmla="*/ 2048710 h 2323145"/>
              <a:gd name="connsiteX224" fmla="*/ 2270719 w 11269336"/>
              <a:gd name="connsiteY224" fmla="*/ 2052702 h 2323145"/>
              <a:gd name="connsiteX225" fmla="*/ 2253080 w 11269336"/>
              <a:gd name="connsiteY225" fmla="*/ 2056363 h 2323145"/>
              <a:gd name="connsiteX226" fmla="*/ 2250906 w 11269336"/>
              <a:gd name="connsiteY226" fmla="*/ 2055654 h 2323145"/>
              <a:gd name="connsiteX227" fmla="*/ 2236905 w 11269336"/>
              <a:gd name="connsiteY227" fmla="*/ 2062882 h 2323145"/>
              <a:gd name="connsiteX228" fmla="*/ 2225830 w 11269336"/>
              <a:gd name="connsiteY228" fmla="*/ 2074027 h 2323145"/>
              <a:gd name="connsiteX229" fmla="*/ 2073776 w 11269336"/>
              <a:gd name="connsiteY229" fmla="*/ 2089244 h 2323145"/>
              <a:gd name="connsiteX230" fmla="*/ 1948256 w 11269336"/>
              <a:gd name="connsiteY230" fmla="*/ 2146616 h 2323145"/>
              <a:gd name="connsiteX231" fmla="*/ 1865582 w 11269336"/>
              <a:gd name="connsiteY231" fmla="*/ 2153738 h 2323145"/>
              <a:gd name="connsiteX232" fmla="*/ 1835210 w 11269336"/>
              <a:gd name="connsiteY232" fmla="*/ 2134244 h 2323145"/>
              <a:gd name="connsiteX233" fmla="*/ 1632661 w 11269336"/>
              <a:gd name="connsiteY233" fmla="*/ 2173882 h 2323145"/>
              <a:gd name="connsiteX234" fmla="*/ 1579590 w 11269336"/>
              <a:gd name="connsiteY234" fmla="*/ 2173680 h 2323145"/>
              <a:gd name="connsiteX235" fmla="*/ 1535601 w 11269336"/>
              <a:gd name="connsiteY235" fmla="*/ 2194590 h 2323145"/>
              <a:gd name="connsiteX236" fmla="*/ 1515594 w 11269336"/>
              <a:gd name="connsiteY236" fmla="*/ 2189622 h 2323145"/>
              <a:gd name="connsiteX237" fmla="*/ 1512113 w 11269336"/>
              <a:gd name="connsiteY237" fmla="*/ 2188534 h 2323145"/>
              <a:gd name="connsiteX238" fmla="*/ 1498838 w 11269336"/>
              <a:gd name="connsiteY238" fmla="*/ 2189213 h 2323145"/>
              <a:gd name="connsiteX239" fmla="*/ 1494279 w 11269336"/>
              <a:gd name="connsiteY239" fmla="*/ 2183112 h 2323145"/>
              <a:gd name="connsiteX240" fmla="*/ 1473714 w 11269336"/>
              <a:gd name="connsiteY240" fmla="*/ 2179625 h 2323145"/>
              <a:gd name="connsiteX241" fmla="*/ 1449503 w 11269336"/>
              <a:gd name="connsiteY241" fmla="*/ 2182633 h 2323145"/>
              <a:gd name="connsiteX242" fmla="*/ 1266687 w 11269336"/>
              <a:gd name="connsiteY242" fmla="*/ 2212688 h 2323145"/>
              <a:gd name="connsiteX243" fmla="*/ 1239614 w 11269336"/>
              <a:gd name="connsiteY243" fmla="*/ 2209727 h 2323145"/>
              <a:gd name="connsiteX244" fmla="*/ 1202436 w 11269336"/>
              <a:gd name="connsiteY244" fmla="*/ 2209817 h 2323145"/>
              <a:gd name="connsiteX245" fmla="*/ 1136097 w 11269336"/>
              <a:gd name="connsiteY245" fmla="*/ 2205112 h 2323145"/>
              <a:gd name="connsiteX246" fmla="*/ 988232 w 11269336"/>
              <a:gd name="connsiteY246" fmla="*/ 2235635 h 2323145"/>
              <a:gd name="connsiteX247" fmla="*/ 981959 w 11269336"/>
              <a:gd name="connsiteY247" fmla="*/ 2231607 h 2323145"/>
              <a:gd name="connsiteX248" fmla="*/ 938600 w 11269336"/>
              <a:gd name="connsiteY248" fmla="*/ 2238113 h 2323145"/>
              <a:gd name="connsiteX249" fmla="*/ 791788 w 11269336"/>
              <a:gd name="connsiteY249" fmla="*/ 2293224 h 2323145"/>
              <a:gd name="connsiteX250" fmla="*/ 706914 w 11269336"/>
              <a:gd name="connsiteY250" fmla="*/ 2305046 h 2323145"/>
              <a:gd name="connsiteX251" fmla="*/ 675971 w 11269336"/>
              <a:gd name="connsiteY251" fmla="*/ 2304030 h 2323145"/>
              <a:gd name="connsiteX252" fmla="*/ 624180 w 11269336"/>
              <a:gd name="connsiteY252" fmla="*/ 2302650 h 2323145"/>
              <a:gd name="connsiteX253" fmla="*/ 583453 w 11269336"/>
              <a:gd name="connsiteY253" fmla="*/ 2288788 h 2323145"/>
              <a:gd name="connsiteX254" fmla="*/ 540946 w 11269336"/>
              <a:gd name="connsiteY254" fmla="*/ 2292721 h 2323145"/>
              <a:gd name="connsiteX255" fmla="*/ 533680 w 11269336"/>
              <a:gd name="connsiteY255" fmla="*/ 2310233 h 2323145"/>
              <a:gd name="connsiteX256" fmla="*/ 487366 w 11269336"/>
              <a:gd name="connsiteY256" fmla="*/ 2309053 h 2323145"/>
              <a:gd name="connsiteX257" fmla="*/ 416820 w 11269336"/>
              <a:gd name="connsiteY257" fmla="*/ 2305443 h 2323145"/>
              <a:gd name="connsiteX258" fmla="*/ 376805 w 11269336"/>
              <a:gd name="connsiteY258" fmla="*/ 2307647 h 2323145"/>
              <a:gd name="connsiteX259" fmla="*/ 266777 w 11269336"/>
              <a:gd name="connsiteY259" fmla="*/ 2309012 h 2323145"/>
              <a:gd name="connsiteX260" fmla="*/ 156013 w 11269336"/>
              <a:gd name="connsiteY260" fmla="*/ 2306832 h 2323145"/>
              <a:gd name="connsiteX261" fmla="*/ 87258 w 11269336"/>
              <a:gd name="connsiteY261" fmla="*/ 2285511 h 2323145"/>
              <a:gd name="connsiteX262" fmla="*/ 23798 w 11269336"/>
              <a:gd name="connsiteY262" fmla="*/ 2281822 h 2323145"/>
              <a:gd name="connsiteX263" fmla="*/ 0 w 11269336"/>
              <a:gd name="connsiteY263" fmla="*/ 2285369 h 2323145"/>
              <a:gd name="connsiteX264" fmla="*/ 0 w 11269336"/>
              <a:gd name="connsiteY264"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8977138 w 11269336"/>
              <a:gd name="connsiteY22" fmla="*/ 774970 h 2323145"/>
              <a:gd name="connsiteX23" fmla="*/ 8914746 w 11269336"/>
              <a:gd name="connsiteY23" fmla="*/ 826428 h 2323145"/>
              <a:gd name="connsiteX24" fmla="*/ 8917778 w 11269336"/>
              <a:gd name="connsiteY24" fmla="*/ 835198 h 2323145"/>
              <a:gd name="connsiteX25" fmla="*/ 8905560 w 11269336"/>
              <a:gd name="connsiteY25" fmla="*/ 838358 h 2323145"/>
              <a:gd name="connsiteX26" fmla="*/ 8897564 w 11269336"/>
              <a:gd name="connsiteY26" fmla="*/ 834287 h 2323145"/>
              <a:gd name="connsiteX27" fmla="*/ 8878040 w 11269336"/>
              <a:gd name="connsiteY27" fmla="*/ 844150 h 2323145"/>
              <a:gd name="connsiteX28" fmla="*/ 8795998 w 11269336"/>
              <a:gd name="connsiteY28" fmla="*/ 863337 h 2323145"/>
              <a:gd name="connsiteX29" fmla="*/ 8776970 w 11269336"/>
              <a:gd name="connsiteY29" fmla="*/ 885177 h 2323145"/>
              <a:gd name="connsiteX30" fmla="*/ 8755719 w 11269336"/>
              <a:gd name="connsiteY30" fmla="*/ 889754 h 2323145"/>
              <a:gd name="connsiteX31" fmla="*/ 8743257 w 11269336"/>
              <a:gd name="connsiteY31" fmla="*/ 904723 h 2323145"/>
              <a:gd name="connsiteX32" fmla="*/ 8721366 w 11269336"/>
              <a:gd name="connsiteY32" fmla="*/ 904711 h 2323145"/>
              <a:gd name="connsiteX33" fmla="*/ 8678353 w 11269336"/>
              <a:gd name="connsiteY33" fmla="*/ 926318 h 2323145"/>
              <a:gd name="connsiteX34" fmla="*/ 8636849 w 11269336"/>
              <a:gd name="connsiteY34" fmla="*/ 937900 h 2323145"/>
              <a:gd name="connsiteX35" fmla="*/ 8620213 w 11269336"/>
              <a:gd name="connsiteY35" fmla="*/ 943068 h 2323145"/>
              <a:gd name="connsiteX36" fmla="*/ 8612581 w 11269336"/>
              <a:gd name="connsiteY36" fmla="*/ 952695 h 2323145"/>
              <a:gd name="connsiteX37" fmla="*/ 8589038 w 11269336"/>
              <a:gd name="connsiteY37" fmla="*/ 963892 h 2323145"/>
              <a:gd name="connsiteX38" fmla="*/ 8579950 w 11269336"/>
              <a:gd name="connsiteY38" fmla="*/ 960899 h 2323145"/>
              <a:gd name="connsiteX39" fmla="*/ 8579319 w 11269336"/>
              <a:gd name="connsiteY39" fmla="*/ 965630 h 2323145"/>
              <a:gd name="connsiteX40" fmla="*/ 8547429 w 11269336"/>
              <a:gd name="connsiteY40" fmla="*/ 984506 h 2323145"/>
              <a:gd name="connsiteX41" fmla="*/ 8478704 w 11269336"/>
              <a:gd name="connsiteY41" fmla="*/ 1025490 h 2323145"/>
              <a:gd name="connsiteX42" fmla="*/ 8461421 w 11269336"/>
              <a:gd name="connsiteY42" fmla="*/ 1035512 h 2323145"/>
              <a:gd name="connsiteX43" fmla="*/ 8445003 w 11269336"/>
              <a:gd name="connsiteY43" fmla="*/ 1036851 h 2323145"/>
              <a:gd name="connsiteX44" fmla="*/ 8357350 w 11269336"/>
              <a:gd name="connsiteY44" fmla="*/ 1060213 h 2323145"/>
              <a:gd name="connsiteX45" fmla="*/ 8335565 w 11269336"/>
              <a:gd name="connsiteY45" fmla="*/ 1061151 h 2323145"/>
              <a:gd name="connsiteX46" fmla="*/ 8325267 w 11269336"/>
              <a:gd name="connsiteY46" fmla="*/ 1055919 h 2323145"/>
              <a:gd name="connsiteX47" fmla="*/ 8293586 w 11269336"/>
              <a:gd name="connsiteY47" fmla="*/ 1076144 h 2323145"/>
              <a:gd name="connsiteX48" fmla="*/ 8242405 w 11269336"/>
              <a:gd name="connsiteY48" fmla="*/ 1095960 h 2323145"/>
              <a:gd name="connsiteX49" fmla="*/ 8197391 w 11269336"/>
              <a:gd name="connsiteY49" fmla="*/ 1107746 h 2323145"/>
              <a:gd name="connsiteX50" fmla="*/ 8081474 w 11269336"/>
              <a:gd name="connsiteY50" fmla="*/ 1130125 h 2323145"/>
              <a:gd name="connsiteX51" fmla="*/ 8053585 w 11269336"/>
              <a:gd name="connsiteY51" fmla="*/ 1129169 h 2323145"/>
              <a:gd name="connsiteX52" fmla="*/ 8038422 w 11269336"/>
              <a:gd name="connsiteY52" fmla="*/ 1119092 h 2323145"/>
              <a:gd name="connsiteX53" fmla="*/ 8029450 w 11269336"/>
              <a:gd name="connsiteY53" fmla="*/ 1125592 h 2323145"/>
              <a:gd name="connsiteX54" fmla="*/ 7959552 w 11269336"/>
              <a:gd name="connsiteY54" fmla="*/ 1140188 h 2323145"/>
              <a:gd name="connsiteX55" fmla="*/ 7914188 w 11269336"/>
              <a:gd name="connsiteY55" fmla="*/ 1150862 h 2323145"/>
              <a:gd name="connsiteX56" fmla="*/ 7914918 w 11269336"/>
              <a:gd name="connsiteY56" fmla="*/ 1168758 h 2323145"/>
              <a:gd name="connsiteX57" fmla="*/ 7875510 w 11269336"/>
              <a:gd name="connsiteY57" fmla="*/ 1183153 h 2323145"/>
              <a:gd name="connsiteX58" fmla="*/ 7829932 w 11269336"/>
              <a:gd name="connsiteY58" fmla="*/ 1180782 h 2323145"/>
              <a:gd name="connsiteX59" fmla="*/ 7779182 w 11269336"/>
              <a:gd name="connsiteY59" fmla="*/ 1192665 h 2323145"/>
              <a:gd name="connsiteX60" fmla="*/ 7748774 w 11269336"/>
              <a:gd name="connsiteY60" fmla="*/ 1199586 h 2323145"/>
              <a:gd name="connsiteX61" fmla="*/ 7671846 w 11269336"/>
              <a:gd name="connsiteY61" fmla="*/ 1231966 h 2323145"/>
              <a:gd name="connsiteX62" fmla="*/ 7554146 w 11269336"/>
              <a:gd name="connsiteY62" fmla="*/ 1319748 h 2323145"/>
              <a:gd name="connsiteX63" fmla="*/ 7515052 w 11269336"/>
              <a:gd name="connsiteY63" fmla="*/ 1336718 h 2323145"/>
              <a:gd name="connsiteX64" fmla="*/ 7507193 w 11269336"/>
              <a:gd name="connsiteY64" fmla="*/ 1334617 h 2323145"/>
              <a:gd name="connsiteX65" fmla="*/ 7461694 w 11269336"/>
              <a:gd name="connsiteY65" fmla="*/ 1375866 h 2323145"/>
              <a:gd name="connsiteX66" fmla="*/ 7377571 w 11269336"/>
              <a:gd name="connsiteY66" fmla="*/ 1400128 h 2323145"/>
              <a:gd name="connsiteX67" fmla="*/ 7311261 w 11269336"/>
              <a:gd name="connsiteY67" fmla="*/ 1412652 h 2323145"/>
              <a:gd name="connsiteX68" fmla="*/ 7275307 w 11269336"/>
              <a:gd name="connsiteY68" fmla="*/ 1422171 h 2323145"/>
              <a:gd name="connsiteX69" fmla="*/ 7247783 w 11269336"/>
              <a:gd name="connsiteY69" fmla="*/ 1426330 h 2323145"/>
              <a:gd name="connsiteX70" fmla="*/ 7185047 w 11269336"/>
              <a:gd name="connsiteY70" fmla="*/ 1451812 h 2323145"/>
              <a:gd name="connsiteX71" fmla="*/ 7084117 w 11269336"/>
              <a:gd name="connsiteY71" fmla="*/ 1500281 h 2323145"/>
              <a:gd name="connsiteX72" fmla="*/ 7062011 w 11269336"/>
              <a:gd name="connsiteY72" fmla="*/ 1509183 h 2323145"/>
              <a:gd name="connsiteX73" fmla="*/ 7040555 w 11269336"/>
              <a:gd name="connsiteY73" fmla="*/ 1511207 h 2323145"/>
              <a:gd name="connsiteX74" fmla="*/ 7033438 w 11269336"/>
              <a:gd name="connsiteY74" fmla="*/ 1506772 h 2323145"/>
              <a:gd name="connsiteX75" fmla="*/ 7020886 w 11269336"/>
              <a:gd name="connsiteY75" fmla="*/ 1510764 h 2323145"/>
              <a:gd name="connsiteX76" fmla="*/ 7017033 w 11269336"/>
              <a:gd name="connsiteY76" fmla="*/ 1510650 h 2323145"/>
              <a:gd name="connsiteX77" fmla="*/ 6995460 w 11269336"/>
              <a:gd name="connsiteY77" fmla="*/ 1511173 h 2323145"/>
              <a:gd name="connsiteX78" fmla="*/ 6962144 w 11269336"/>
              <a:gd name="connsiteY78" fmla="*/ 1541508 h 2323145"/>
              <a:gd name="connsiteX79" fmla="*/ 6910674 w 11269336"/>
              <a:gd name="connsiteY79" fmla="*/ 1554793 h 2323145"/>
              <a:gd name="connsiteX80" fmla="*/ 6732152 w 11269336"/>
              <a:gd name="connsiteY80" fmla="*/ 1642538 h 2323145"/>
              <a:gd name="connsiteX81" fmla="*/ 6694106 w 11269336"/>
              <a:gd name="connsiteY81" fmla="*/ 1632377 h 2323145"/>
              <a:gd name="connsiteX82" fmla="*/ 6617223 w 11269336"/>
              <a:gd name="connsiteY82" fmla="*/ 1659889 h 2323145"/>
              <a:gd name="connsiteX83" fmla="*/ 6521138 w 11269336"/>
              <a:gd name="connsiteY83" fmla="*/ 1744340 h 2323145"/>
              <a:gd name="connsiteX84" fmla="*/ 6380677 w 11269336"/>
              <a:gd name="connsiteY84" fmla="*/ 1796883 h 2323145"/>
              <a:gd name="connsiteX85" fmla="*/ 6374897 w 11269336"/>
              <a:gd name="connsiteY85" fmla="*/ 1809910 h 2323145"/>
              <a:gd name="connsiteX86" fmla="*/ 6364545 w 11269336"/>
              <a:gd name="connsiteY86" fmla="*/ 1820090 h 2323145"/>
              <a:gd name="connsiteX87" fmla="*/ 6362126 w 11269336"/>
              <a:gd name="connsiteY87" fmla="*/ 1819991 h 2323145"/>
              <a:gd name="connsiteX88" fmla="*/ 6346673 w 11269336"/>
              <a:gd name="connsiteY88" fmla="*/ 1827824 h 2323145"/>
              <a:gd name="connsiteX89" fmla="*/ 6345588 w 11269336"/>
              <a:gd name="connsiteY89" fmla="*/ 1832232 h 2323145"/>
              <a:gd name="connsiteX90" fmla="*/ 6335708 w 11269336"/>
              <a:gd name="connsiteY90" fmla="*/ 1838451 h 2323145"/>
              <a:gd name="connsiteX91" fmla="*/ 6318182 w 11269336"/>
              <a:gd name="connsiteY91" fmla="*/ 1852975 h 2323145"/>
              <a:gd name="connsiteX92" fmla="*/ 6313084 w 11269336"/>
              <a:gd name="connsiteY92" fmla="*/ 1853561 h 2323145"/>
              <a:gd name="connsiteX93" fmla="*/ 6283816 w 11269336"/>
              <a:gd name="connsiteY93" fmla="*/ 1872148 h 2323145"/>
              <a:gd name="connsiteX94" fmla="*/ 6282550 w 11269336"/>
              <a:gd name="connsiteY94" fmla="*/ 1871392 h 2323145"/>
              <a:gd name="connsiteX95" fmla="*/ 6270527 w 11269336"/>
              <a:gd name="connsiteY95" fmla="*/ 1872208 h 2323145"/>
              <a:gd name="connsiteX96" fmla="*/ 6249518 w 11269336"/>
              <a:gd name="connsiteY96" fmla="*/ 1876079 h 2323145"/>
              <a:gd name="connsiteX97" fmla="*/ 6190386 w 11269336"/>
              <a:gd name="connsiteY97" fmla="*/ 1872478 h 2323145"/>
              <a:gd name="connsiteX98" fmla="*/ 6159777 w 11269336"/>
              <a:gd name="connsiteY98" fmla="*/ 1891745 h 2323145"/>
              <a:gd name="connsiteX99" fmla="*/ 6153131 w 11269336"/>
              <a:gd name="connsiteY99" fmla="*/ 1895079 h 2323145"/>
              <a:gd name="connsiteX100" fmla="*/ 6152798 w 11269336"/>
              <a:gd name="connsiteY100" fmla="*/ 1894920 h 2323145"/>
              <a:gd name="connsiteX101" fmla="*/ 6145388 w 11269336"/>
              <a:gd name="connsiteY101" fmla="*/ 1897990 h 2323145"/>
              <a:gd name="connsiteX102" fmla="*/ 6141014 w 11269336"/>
              <a:gd name="connsiteY102" fmla="*/ 1901155 h 2323145"/>
              <a:gd name="connsiteX103" fmla="*/ 6128122 w 11269336"/>
              <a:gd name="connsiteY103" fmla="*/ 1907623 h 2323145"/>
              <a:gd name="connsiteX104" fmla="*/ 6122351 w 11269336"/>
              <a:gd name="connsiteY104" fmla="*/ 1908359 h 2323145"/>
              <a:gd name="connsiteX105" fmla="*/ 6064750 w 11269336"/>
              <a:gd name="connsiteY105" fmla="*/ 1896394 h 2323145"/>
              <a:gd name="connsiteX106" fmla="*/ 5964230 w 11269336"/>
              <a:gd name="connsiteY106" fmla="*/ 1910038 h 2323145"/>
              <a:gd name="connsiteX107" fmla="*/ 5865399 w 11269336"/>
              <a:gd name="connsiteY107" fmla="*/ 1926966 h 2323145"/>
              <a:gd name="connsiteX108" fmla="*/ 5829951 w 11269336"/>
              <a:gd name="connsiteY108" fmla="*/ 1934755 h 2323145"/>
              <a:gd name="connsiteX109" fmla="*/ 5765285 w 11269336"/>
              <a:gd name="connsiteY109" fmla="*/ 1941322 h 2323145"/>
              <a:gd name="connsiteX110" fmla="*/ 5734750 w 11269336"/>
              <a:gd name="connsiteY110" fmla="*/ 1939793 h 2323145"/>
              <a:gd name="connsiteX111" fmla="*/ 5733569 w 11269336"/>
              <a:gd name="connsiteY111" fmla="*/ 1940505 h 2323145"/>
              <a:gd name="connsiteX112" fmla="*/ 5730329 w 11269336"/>
              <a:gd name="connsiteY112" fmla="*/ 1937845 h 2323145"/>
              <a:gd name="connsiteX113" fmla="*/ 5724661 w 11269336"/>
              <a:gd name="connsiteY113" fmla="*/ 1937455 h 2323145"/>
              <a:gd name="connsiteX114" fmla="*/ 5710186 w 11269336"/>
              <a:gd name="connsiteY114" fmla="*/ 1941370 h 2323145"/>
              <a:gd name="connsiteX115" fmla="*/ 5704910 w 11269336"/>
              <a:gd name="connsiteY115" fmla="*/ 1943663 h 2323145"/>
              <a:gd name="connsiteX116" fmla="*/ 5696836 w 11269336"/>
              <a:gd name="connsiteY116" fmla="*/ 1945271 h 2323145"/>
              <a:gd name="connsiteX117" fmla="*/ 5696583 w 11269336"/>
              <a:gd name="connsiteY117" fmla="*/ 1945050 h 2323145"/>
              <a:gd name="connsiteX118" fmla="*/ 5689123 w 11269336"/>
              <a:gd name="connsiteY118" fmla="*/ 1947067 h 2323145"/>
              <a:gd name="connsiteX119" fmla="*/ 5653291 w 11269336"/>
              <a:gd name="connsiteY119" fmla="*/ 1960245 h 2323145"/>
              <a:gd name="connsiteX120" fmla="*/ 5599385 w 11269336"/>
              <a:gd name="connsiteY120" fmla="*/ 1945198 h 2323145"/>
              <a:gd name="connsiteX121" fmla="*/ 5578300 w 11269336"/>
              <a:gd name="connsiteY121" fmla="*/ 1944963 h 2323145"/>
              <a:gd name="connsiteX122" fmla="*/ 5566758 w 11269336"/>
              <a:gd name="connsiteY122" fmla="*/ 1943441 h 2323145"/>
              <a:gd name="connsiteX123" fmla="*/ 5565857 w 11269336"/>
              <a:gd name="connsiteY123" fmla="*/ 1942445 h 2323145"/>
              <a:gd name="connsiteX124" fmla="*/ 5531534 w 11269336"/>
              <a:gd name="connsiteY124" fmla="*/ 1955208 h 2323145"/>
              <a:gd name="connsiteX125" fmla="*/ 5526552 w 11269336"/>
              <a:gd name="connsiteY125" fmla="*/ 1954799 h 2323145"/>
              <a:gd name="connsiteX126" fmla="*/ 5504723 w 11269336"/>
              <a:gd name="connsiteY126" fmla="*/ 1965811 h 2323145"/>
              <a:gd name="connsiteX127" fmla="*/ 5493156 w 11269336"/>
              <a:gd name="connsiteY127" fmla="*/ 1970063 h 2323145"/>
              <a:gd name="connsiteX128" fmla="*/ 5490486 w 11269336"/>
              <a:gd name="connsiteY128" fmla="*/ 1974227 h 2323145"/>
              <a:gd name="connsiteX129" fmla="*/ 5473107 w 11269336"/>
              <a:gd name="connsiteY129" fmla="*/ 1979001 h 2323145"/>
              <a:gd name="connsiteX130" fmla="*/ 5470885 w 11269336"/>
              <a:gd name="connsiteY130" fmla="*/ 1978432 h 2323145"/>
              <a:gd name="connsiteX131" fmla="*/ 5457393 w 11269336"/>
              <a:gd name="connsiteY131" fmla="*/ 1986525 h 2323145"/>
              <a:gd name="connsiteX132" fmla="*/ 5447102 w 11269336"/>
              <a:gd name="connsiteY132" fmla="*/ 1998329 h 2323145"/>
              <a:gd name="connsiteX133" fmla="*/ 5159151 w 11269336"/>
              <a:gd name="connsiteY133" fmla="*/ 2029640 h 2323145"/>
              <a:gd name="connsiteX134" fmla="*/ 5041688 w 11269336"/>
              <a:gd name="connsiteY134" fmla="*/ 2022334 h 2323145"/>
              <a:gd name="connsiteX135" fmla="*/ 4860988 w 11269336"/>
              <a:gd name="connsiteY135" fmla="*/ 2135698 h 2323145"/>
              <a:gd name="connsiteX136" fmla="*/ 4807902 w 11269336"/>
              <a:gd name="connsiteY136" fmla="*/ 2138894 h 2323145"/>
              <a:gd name="connsiteX137" fmla="*/ 4765388 w 11269336"/>
              <a:gd name="connsiteY137" fmla="*/ 2162525 h 2323145"/>
              <a:gd name="connsiteX138" fmla="*/ 4745033 w 11269336"/>
              <a:gd name="connsiteY138" fmla="*/ 2158859 h 2323145"/>
              <a:gd name="connsiteX139" fmla="*/ 4741475 w 11269336"/>
              <a:gd name="connsiteY139" fmla="*/ 2157998 h 2323145"/>
              <a:gd name="connsiteX140" fmla="*/ 4728247 w 11269336"/>
              <a:gd name="connsiteY140" fmla="*/ 2159526 h 2323145"/>
              <a:gd name="connsiteX141" fmla="*/ 4723263 w 11269336"/>
              <a:gd name="connsiteY141" fmla="*/ 2153742 h 2323145"/>
              <a:gd name="connsiteX142" fmla="*/ 4702453 w 11269336"/>
              <a:gd name="connsiteY142" fmla="*/ 2151586 h 2323145"/>
              <a:gd name="connsiteX143" fmla="*/ 4678455 w 11269336"/>
              <a:gd name="connsiteY143" fmla="*/ 2156131 h 2323145"/>
              <a:gd name="connsiteX144" fmla="*/ 4593061 w 11269336"/>
              <a:gd name="connsiteY144" fmla="*/ 2171597 h 2323145"/>
              <a:gd name="connsiteX145" fmla="*/ 4579902 w 11269336"/>
              <a:gd name="connsiteY145" fmla="*/ 2177927 h 2323145"/>
              <a:gd name="connsiteX146" fmla="*/ 4533444 w 11269336"/>
              <a:gd name="connsiteY146" fmla="*/ 2181200 h 2323145"/>
              <a:gd name="connsiteX147" fmla="*/ 4492832 w 11269336"/>
              <a:gd name="connsiteY147" fmla="*/ 2188033 h 2323145"/>
              <a:gd name="connsiteX148" fmla="*/ 4467257 w 11269336"/>
              <a:gd name="connsiteY148" fmla="*/ 2196121 h 2323145"/>
              <a:gd name="connsiteX149" fmla="*/ 4459937 w 11269336"/>
              <a:gd name="connsiteY149" fmla="*/ 2195182 h 2323145"/>
              <a:gd name="connsiteX150" fmla="*/ 4433312 w 11269336"/>
              <a:gd name="connsiteY150" fmla="*/ 2199004 h 2323145"/>
              <a:gd name="connsiteX151" fmla="*/ 4420601 w 11269336"/>
              <a:gd name="connsiteY151" fmla="*/ 2205158 h 2323145"/>
              <a:gd name="connsiteX152" fmla="*/ 4405765 w 11269336"/>
              <a:gd name="connsiteY152" fmla="*/ 2199902 h 2323145"/>
              <a:gd name="connsiteX153" fmla="*/ 4401354 w 11269336"/>
              <a:gd name="connsiteY153" fmla="*/ 2194745 h 2323145"/>
              <a:gd name="connsiteX154" fmla="*/ 4383151 w 11269336"/>
              <a:gd name="connsiteY154" fmla="*/ 2201140 h 2323145"/>
              <a:gd name="connsiteX155" fmla="*/ 4366646 w 11269336"/>
              <a:gd name="connsiteY155" fmla="*/ 2198564 h 2323145"/>
              <a:gd name="connsiteX156" fmla="*/ 4354009 w 11269336"/>
              <a:gd name="connsiteY156" fmla="*/ 2204984 h 2323145"/>
              <a:gd name="connsiteX157" fmla="*/ 4348284 w 11269336"/>
              <a:gd name="connsiteY157" fmla="*/ 2205270 h 2323145"/>
              <a:gd name="connsiteX158" fmla="*/ 4333906 w 11269336"/>
              <a:gd name="connsiteY158" fmla="*/ 2205251 h 2323145"/>
              <a:gd name="connsiteX159" fmla="*/ 4308819 w 11269336"/>
              <a:gd name="connsiteY159" fmla="*/ 2203822 h 2323145"/>
              <a:gd name="connsiteX160" fmla="*/ 4301210 w 11269336"/>
              <a:gd name="connsiteY160" fmla="*/ 2204456 h 2323145"/>
              <a:gd name="connsiteX161" fmla="*/ 4283095 w 11269336"/>
              <a:gd name="connsiteY161" fmla="*/ 2198177 h 2323145"/>
              <a:gd name="connsiteX162" fmla="*/ 4250119 w 11269336"/>
              <a:gd name="connsiteY162" fmla="*/ 2196342 h 2323145"/>
              <a:gd name="connsiteX163" fmla="*/ 4189203 w 11269336"/>
              <a:gd name="connsiteY163" fmla="*/ 2178994 h 2323145"/>
              <a:gd name="connsiteX164" fmla="*/ 4154035 w 11269336"/>
              <a:gd name="connsiteY164" fmla="*/ 2171950 h 2323145"/>
              <a:gd name="connsiteX165" fmla="*/ 4129569 w 11269336"/>
              <a:gd name="connsiteY165" fmla="*/ 2163850 h 2323145"/>
              <a:gd name="connsiteX166" fmla="*/ 4061250 w 11269336"/>
              <a:gd name="connsiteY166" fmla="*/ 2159236 h 2323145"/>
              <a:gd name="connsiteX167" fmla="*/ 3945480 w 11269336"/>
              <a:gd name="connsiteY167" fmla="*/ 2158279 h 2323145"/>
              <a:gd name="connsiteX168" fmla="*/ 3921468 w 11269336"/>
              <a:gd name="connsiteY168" fmla="*/ 2156588 h 2323145"/>
              <a:gd name="connsiteX169" fmla="*/ 3903348 w 11269336"/>
              <a:gd name="connsiteY169" fmla="*/ 2149220 h 2323145"/>
              <a:gd name="connsiteX170" fmla="*/ 3901342 w 11269336"/>
              <a:gd name="connsiteY170" fmla="*/ 2142355 h 2323145"/>
              <a:gd name="connsiteX171" fmla="*/ 3888539 w 11269336"/>
              <a:gd name="connsiteY171" fmla="*/ 2140476 h 2323145"/>
              <a:gd name="connsiteX172" fmla="*/ 3885662 w 11269336"/>
              <a:gd name="connsiteY172" fmla="*/ 2138740 h 2323145"/>
              <a:gd name="connsiteX173" fmla="*/ 3868627 w 11269336"/>
              <a:gd name="connsiteY173" fmla="*/ 2130023 h 2323145"/>
              <a:gd name="connsiteX174" fmla="*/ 3819177 w 11269336"/>
              <a:gd name="connsiteY174" fmla="*/ 2142111 h 2323145"/>
              <a:gd name="connsiteX175" fmla="*/ 3769100 w 11269336"/>
              <a:gd name="connsiteY175" fmla="*/ 2131731 h 2323145"/>
              <a:gd name="connsiteX176" fmla="*/ 3562752 w 11269336"/>
              <a:gd name="connsiteY176" fmla="*/ 2131785 h 2323145"/>
              <a:gd name="connsiteX177" fmla="*/ 3541402 w 11269336"/>
              <a:gd name="connsiteY177" fmla="*/ 2106821 h 2323145"/>
              <a:gd name="connsiteX178" fmla="*/ 3365341 w 11269336"/>
              <a:gd name="connsiteY178" fmla="*/ 2077638 h 2323145"/>
              <a:gd name="connsiteX179" fmla="*/ 3170922 w 11269336"/>
              <a:gd name="connsiteY179" fmla="*/ 2115957 h 2323145"/>
              <a:gd name="connsiteX180" fmla="*/ 3156256 w 11269336"/>
              <a:gd name="connsiteY180" fmla="*/ 2124773 h 2323145"/>
              <a:gd name="connsiteX181" fmla="*/ 3140298 w 11269336"/>
              <a:gd name="connsiteY181" fmla="*/ 2129182 h 2323145"/>
              <a:gd name="connsiteX182" fmla="*/ 3138514 w 11269336"/>
              <a:gd name="connsiteY182" fmla="*/ 2128069 h 2323145"/>
              <a:gd name="connsiteX183" fmla="*/ 3120467 w 11269336"/>
              <a:gd name="connsiteY183" fmla="*/ 2128281 h 2323145"/>
              <a:gd name="connsiteX184" fmla="*/ 3116175 w 11269336"/>
              <a:gd name="connsiteY184" fmla="*/ 2131633 h 2323145"/>
              <a:gd name="connsiteX185" fmla="*/ 3103685 w 11269336"/>
              <a:gd name="connsiteY185" fmla="*/ 2132814 h 2323145"/>
              <a:gd name="connsiteX186" fmla="*/ 3078794 w 11269336"/>
              <a:gd name="connsiteY186" fmla="*/ 2137935 h 2323145"/>
              <a:gd name="connsiteX187" fmla="*/ 3074407 w 11269336"/>
              <a:gd name="connsiteY187" fmla="*/ 2136274 h 2323145"/>
              <a:gd name="connsiteX188" fmla="*/ 3037285 w 11269336"/>
              <a:gd name="connsiteY188" fmla="*/ 2139919 h 2323145"/>
              <a:gd name="connsiteX189" fmla="*/ 3036901 w 11269336"/>
              <a:gd name="connsiteY189" fmla="*/ 2138726 h 2323145"/>
              <a:gd name="connsiteX190" fmla="*/ 3026996 w 11269336"/>
              <a:gd name="connsiteY190" fmla="*/ 2134322 h 2323145"/>
              <a:gd name="connsiteX191" fmla="*/ 3007772 w 11269336"/>
              <a:gd name="connsiteY191" fmla="*/ 2128742 h 2323145"/>
              <a:gd name="connsiteX192" fmla="*/ 2965030 w 11269336"/>
              <a:gd name="connsiteY192" fmla="*/ 2100494 h 2323145"/>
              <a:gd name="connsiteX193" fmla="*/ 2926342 w 11269336"/>
              <a:gd name="connsiteY193" fmla="*/ 2104155 h 2323145"/>
              <a:gd name="connsiteX194" fmla="*/ 2918608 w 11269336"/>
              <a:gd name="connsiteY194" fmla="*/ 2104215 h 2323145"/>
              <a:gd name="connsiteX195" fmla="*/ 2918475 w 11269336"/>
              <a:gd name="connsiteY195" fmla="*/ 2103937 h 2323145"/>
              <a:gd name="connsiteX196" fmla="*/ 2910360 w 11269336"/>
              <a:gd name="connsiteY196" fmla="*/ 2103444 h 2323145"/>
              <a:gd name="connsiteX197" fmla="*/ 2904507 w 11269336"/>
              <a:gd name="connsiteY197" fmla="*/ 2104326 h 2323145"/>
              <a:gd name="connsiteX198" fmla="*/ 2889503 w 11269336"/>
              <a:gd name="connsiteY198" fmla="*/ 2104443 h 2323145"/>
              <a:gd name="connsiteX199" fmla="*/ 2884480 w 11269336"/>
              <a:gd name="connsiteY199" fmla="*/ 2102626 h 2323145"/>
              <a:gd name="connsiteX200" fmla="*/ 2882689 w 11269336"/>
              <a:gd name="connsiteY200" fmla="*/ 2099228 h 2323145"/>
              <a:gd name="connsiteX201" fmla="*/ 2881291 w 11269336"/>
              <a:gd name="connsiteY201" fmla="*/ 2099618 h 2323145"/>
              <a:gd name="connsiteX202" fmla="*/ 2853979 w 11269336"/>
              <a:gd name="connsiteY202" fmla="*/ 2090388 h 2323145"/>
              <a:gd name="connsiteX203" fmla="*/ 2791790 w 11269336"/>
              <a:gd name="connsiteY203" fmla="*/ 2080332 h 2323145"/>
              <a:gd name="connsiteX204" fmla="*/ 2755844 w 11269336"/>
              <a:gd name="connsiteY204" fmla="*/ 2078874 h 2323145"/>
              <a:gd name="connsiteX205" fmla="*/ 2657742 w 11269336"/>
              <a:gd name="connsiteY205" fmla="*/ 2070179 h 2323145"/>
              <a:gd name="connsiteX206" fmla="*/ 2559549 w 11269336"/>
              <a:gd name="connsiteY206" fmla="*/ 2057873 h 2323145"/>
              <a:gd name="connsiteX207" fmla="*/ 2512054 w 11269336"/>
              <a:gd name="connsiteY207" fmla="*/ 2031671 h 2323145"/>
              <a:gd name="connsiteX208" fmla="*/ 2506437 w 11269336"/>
              <a:gd name="connsiteY208" fmla="*/ 2030918 h 2323145"/>
              <a:gd name="connsiteX209" fmla="*/ 2491752 w 11269336"/>
              <a:gd name="connsiteY209" fmla="*/ 2033906 h 2323145"/>
              <a:gd name="connsiteX210" fmla="*/ 2486338 w 11269336"/>
              <a:gd name="connsiteY210" fmla="*/ 2035862 h 2323145"/>
              <a:gd name="connsiteX211" fmla="*/ 2478186 w 11269336"/>
              <a:gd name="connsiteY211" fmla="*/ 2036953 h 2323145"/>
              <a:gd name="connsiteX212" fmla="*/ 2477950 w 11269336"/>
              <a:gd name="connsiteY212" fmla="*/ 2036715 h 2323145"/>
              <a:gd name="connsiteX213" fmla="*/ 2470381 w 11269336"/>
              <a:gd name="connsiteY213" fmla="*/ 2038256 h 2323145"/>
              <a:gd name="connsiteX214" fmla="*/ 2433781 w 11269336"/>
              <a:gd name="connsiteY214" fmla="*/ 2049140 h 2323145"/>
              <a:gd name="connsiteX215" fmla="*/ 2381172 w 11269336"/>
              <a:gd name="connsiteY215" fmla="*/ 2030645 h 2323145"/>
              <a:gd name="connsiteX216" fmla="*/ 2360198 w 11269336"/>
              <a:gd name="connsiteY216" fmla="*/ 2029059 h 2323145"/>
              <a:gd name="connsiteX217" fmla="*/ 2348815 w 11269336"/>
              <a:gd name="connsiteY217" fmla="*/ 2026798 h 2323145"/>
              <a:gd name="connsiteX218" fmla="*/ 2347988 w 11269336"/>
              <a:gd name="connsiteY218" fmla="*/ 2025745 h 2323145"/>
              <a:gd name="connsiteX219" fmla="*/ 2312920 w 11269336"/>
              <a:gd name="connsiteY219" fmla="*/ 2036311 h 2323145"/>
              <a:gd name="connsiteX220" fmla="*/ 2307986 w 11269336"/>
              <a:gd name="connsiteY220" fmla="*/ 2035583 h 2323145"/>
              <a:gd name="connsiteX221" fmla="*/ 2285481 w 11269336"/>
              <a:gd name="connsiteY221" fmla="*/ 2045197 h 2323145"/>
              <a:gd name="connsiteX222" fmla="*/ 2273666 w 11269336"/>
              <a:gd name="connsiteY222" fmla="*/ 2048710 h 2323145"/>
              <a:gd name="connsiteX223" fmla="*/ 2270719 w 11269336"/>
              <a:gd name="connsiteY223" fmla="*/ 2052702 h 2323145"/>
              <a:gd name="connsiteX224" fmla="*/ 2253080 w 11269336"/>
              <a:gd name="connsiteY224" fmla="*/ 2056363 h 2323145"/>
              <a:gd name="connsiteX225" fmla="*/ 2250906 w 11269336"/>
              <a:gd name="connsiteY225" fmla="*/ 2055654 h 2323145"/>
              <a:gd name="connsiteX226" fmla="*/ 2236905 w 11269336"/>
              <a:gd name="connsiteY226" fmla="*/ 2062882 h 2323145"/>
              <a:gd name="connsiteX227" fmla="*/ 2225830 w 11269336"/>
              <a:gd name="connsiteY227" fmla="*/ 2074027 h 2323145"/>
              <a:gd name="connsiteX228" fmla="*/ 2073776 w 11269336"/>
              <a:gd name="connsiteY228" fmla="*/ 2089244 h 2323145"/>
              <a:gd name="connsiteX229" fmla="*/ 1948256 w 11269336"/>
              <a:gd name="connsiteY229" fmla="*/ 2146616 h 2323145"/>
              <a:gd name="connsiteX230" fmla="*/ 1865582 w 11269336"/>
              <a:gd name="connsiteY230" fmla="*/ 2153738 h 2323145"/>
              <a:gd name="connsiteX231" fmla="*/ 1835210 w 11269336"/>
              <a:gd name="connsiteY231" fmla="*/ 2134244 h 2323145"/>
              <a:gd name="connsiteX232" fmla="*/ 1632661 w 11269336"/>
              <a:gd name="connsiteY232" fmla="*/ 2173882 h 2323145"/>
              <a:gd name="connsiteX233" fmla="*/ 1579590 w 11269336"/>
              <a:gd name="connsiteY233" fmla="*/ 2173680 h 2323145"/>
              <a:gd name="connsiteX234" fmla="*/ 1535601 w 11269336"/>
              <a:gd name="connsiteY234" fmla="*/ 2194590 h 2323145"/>
              <a:gd name="connsiteX235" fmla="*/ 1515594 w 11269336"/>
              <a:gd name="connsiteY235" fmla="*/ 2189622 h 2323145"/>
              <a:gd name="connsiteX236" fmla="*/ 1512113 w 11269336"/>
              <a:gd name="connsiteY236" fmla="*/ 2188534 h 2323145"/>
              <a:gd name="connsiteX237" fmla="*/ 1498838 w 11269336"/>
              <a:gd name="connsiteY237" fmla="*/ 2189213 h 2323145"/>
              <a:gd name="connsiteX238" fmla="*/ 1494279 w 11269336"/>
              <a:gd name="connsiteY238" fmla="*/ 2183112 h 2323145"/>
              <a:gd name="connsiteX239" fmla="*/ 1473714 w 11269336"/>
              <a:gd name="connsiteY239" fmla="*/ 2179625 h 2323145"/>
              <a:gd name="connsiteX240" fmla="*/ 1449503 w 11269336"/>
              <a:gd name="connsiteY240" fmla="*/ 2182633 h 2323145"/>
              <a:gd name="connsiteX241" fmla="*/ 1266687 w 11269336"/>
              <a:gd name="connsiteY241" fmla="*/ 2212688 h 2323145"/>
              <a:gd name="connsiteX242" fmla="*/ 1239614 w 11269336"/>
              <a:gd name="connsiteY242" fmla="*/ 2209727 h 2323145"/>
              <a:gd name="connsiteX243" fmla="*/ 1202436 w 11269336"/>
              <a:gd name="connsiteY243" fmla="*/ 2209817 h 2323145"/>
              <a:gd name="connsiteX244" fmla="*/ 1136097 w 11269336"/>
              <a:gd name="connsiteY244" fmla="*/ 2205112 h 2323145"/>
              <a:gd name="connsiteX245" fmla="*/ 988232 w 11269336"/>
              <a:gd name="connsiteY245" fmla="*/ 2235635 h 2323145"/>
              <a:gd name="connsiteX246" fmla="*/ 981959 w 11269336"/>
              <a:gd name="connsiteY246" fmla="*/ 2231607 h 2323145"/>
              <a:gd name="connsiteX247" fmla="*/ 938600 w 11269336"/>
              <a:gd name="connsiteY247" fmla="*/ 2238113 h 2323145"/>
              <a:gd name="connsiteX248" fmla="*/ 791788 w 11269336"/>
              <a:gd name="connsiteY248" fmla="*/ 2293224 h 2323145"/>
              <a:gd name="connsiteX249" fmla="*/ 706914 w 11269336"/>
              <a:gd name="connsiteY249" fmla="*/ 2305046 h 2323145"/>
              <a:gd name="connsiteX250" fmla="*/ 675971 w 11269336"/>
              <a:gd name="connsiteY250" fmla="*/ 2304030 h 2323145"/>
              <a:gd name="connsiteX251" fmla="*/ 624180 w 11269336"/>
              <a:gd name="connsiteY251" fmla="*/ 2302650 h 2323145"/>
              <a:gd name="connsiteX252" fmla="*/ 583453 w 11269336"/>
              <a:gd name="connsiteY252" fmla="*/ 2288788 h 2323145"/>
              <a:gd name="connsiteX253" fmla="*/ 540946 w 11269336"/>
              <a:gd name="connsiteY253" fmla="*/ 2292721 h 2323145"/>
              <a:gd name="connsiteX254" fmla="*/ 533680 w 11269336"/>
              <a:gd name="connsiteY254" fmla="*/ 2310233 h 2323145"/>
              <a:gd name="connsiteX255" fmla="*/ 487366 w 11269336"/>
              <a:gd name="connsiteY255" fmla="*/ 2309053 h 2323145"/>
              <a:gd name="connsiteX256" fmla="*/ 416820 w 11269336"/>
              <a:gd name="connsiteY256" fmla="*/ 2305443 h 2323145"/>
              <a:gd name="connsiteX257" fmla="*/ 376805 w 11269336"/>
              <a:gd name="connsiteY257" fmla="*/ 2307647 h 2323145"/>
              <a:gd name="connsiteX258" fmla="*/ 266777 w 11269336"/>
              <a:gd name="connsiteY258" fmla="*/ 2309012 h 2323145"/>
              <a:gd name="connsiteX259" fmla="*/ 156013 w 11269336"/>
              <a:gd name="connsiteY259" fmla="*/ 2306832 h 2323145"/>
              <a:gd name="connsiteX260" fmla="*/ 87258 w 11269336"/>
              <a:gd name="connsiteY260" fmla="*/ 2285511 h 2323145"/>
              <a:gd name="connsiteX261" fmla="*/ 23798 w 11269336"/>
              <a:gd name="connsiteY261" fmla="*/ 2281822 h 2323145"/>
              <a:gd name="connsiteX262" fmla="*/ 0 w 11269336"/>
              <a:gd name="connsiteY262" fmla="*/ 2285369 h 2323145"/>
              <a:gd name="connsiteX263" fmla="*/ 0 w 11269336"/>
              <a:gd name="connsiteY263"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9062863 w 11269336"/>
              <a:gd name="connsiteY22" fmla="*/ 754656 h 2323145"/>
              <a:gd name="connsiteX23" fmla="*/ 8914746 w 11269336"/>
              <a:gd name="connsiteY23" fmla="*/ 826428 h 2323145"/>
              <a:gd name="connsiteX24" fmla="*/ 8917778 w 11269336"/>
              <a:gd name="connsiteY24" fmla="*/ 835198 h 2323145"/>
              <a:gd name="connsiteX25" fmla="*/ 8905560 w 11269336"/>
              <a:gd name="connsiteY25" fmla="*/ 838358 h 2323145"/>
              <a:gd name="connsiteX26" fmla="*/ 8897564 w 11269336"/>
              <a:gd name="connsiteY26" fmla="*/ 834287 h 2323145"/>
              <a:gd name="connsiteX27" fmla="*/ 8878040 w 11269336"/>
              <a:gd name="connsiteY27" fmla="*/ 844150 h 2323145"/>
              <a:gd name="connsiteX28" fmla="*/ 8795998 w 11269336"/>
              <a:gd name="connsiteY28" fmla="*/ 863337 h 2323145"/>
              <a:gd name="connsiteX29" fmla="*/ 8776970 w 11269336"/>
              <a:gd name="connsiteY29" fmla="*/ 885177 h 2323145"/>
              <a:gd name="connsiteX30" fmla="*/ 8755719 w 11269336"/>
              <a:gd name="connsiteY30" fmla="*/ 889754 h 2323145"/>
              <a:gd name="connsiteX31" fmla="*/ 8743257 w 11269336"/>
              <a:gd name="connsiteY31" fmla="*/ 904723 h 2323145"/>
              <a:gd name="connsiteX32" fmla="*/ 8721366 w 11269336"/>
              <a:gd name="connsiteY32" fmla="*/ 904711 h 2323145"/>
              <a:gd name="connsiteX33" fmla="*/ 8678353 w 11269336"/>
              <a:gd name="connsiteY33" fmla="*/ 926318 h 2323145"/>
              <a:gd name="connsiteX34" fmla="*/ 8636849 w 11269336"/>
              <a:gd name="connsiteY34" fmla="*/ 937900 h 2323145"/>
              <a:gd name="connsiteX35" fmla="*/ 8620213 w 11269336"/>
              <a:gd name="connsiteY35" fmla="*/ 943068 h 2323145"/>
              <a:gd name="connsiteX36" fmla="*/ 8612581 w 11269336"/>
              <a:gd name="connsiteY36" fmla="*/ 952695 h 2323145"/>
              <a:gd name="connsiteX37" fmla="*/ 8589038 w 11269336"/>
              <a:gd name="connsiteY37" fmla="*/ 963892 h 2323145"/>
              <a:gd name="connsiteX38" fmla="*/ 8579950 w 11269336"/>
              <a:gd name="connsiteY38" fmla="*/ 960899 h 2323145"/>
              <a:gd name="connsiteX39" fmla="*/ 8579319 w 11269336"/>
              <a:gd name="connsiteY39" fmla="*/ 965630 h 2323145"/>
              <a:gd name="connsiteX40" fmla="*/ 8547429 w 11269336"/>
              <a:gd name="connsiteY40" fmla="*/ 984506 h 2323145"/>
              <a:gd name="connsiteX41" fmla="*/ 8478704 w 11269336"/>
              <a:gd name="connsiteY41" fmla="*/ 1025490 h 2323145"/>
              <a:gd name="connsiteX42" fmla="*/ 8461421 w 11269336"/>
              <a:gd name="connsiteY42" fmla="*/ 1035512 h 2323145"/>
              <a:gd name="connsiteX43" fmla="*/ 8445003 w 11269336"/>
              <a:gd name="connsiteY43" fmla="*/ 1036851 h 2323145"/>
              <a:gd name="connsiteX44" fmla="*/ 8357350 w 11269336"/>
              <a:gd name="connsiteY44" fmla="*/ 1060213 h 2323145"/>
              <a:gd name="connsiteX45" fmla="*/ 8335565 w 11269336"/>
              <a:gd name="connsiteY45" fmla="*/ 1061151 h 2323145"/>
              <a:gd name="connsiteX46" fmla="*/ 8325267 w 11269336"/>
              <a:gd name="connsiteY46" fmla="*/ 1055919 h 2323145"/>
              <a:gd name="connsiteX47" fmla="*/ 8293586 w 11269336"/>
              <a:gd name="connsiteY47" fmla="*/ 1076144 h 2323145"/>
              <a:gd name="connsiteX48" fmla="*/ 8242405 w 11269336"/>
              <a:gd name="connsiteY48" fmla="*/ 1095960 h 2323145"/>
              <a:gd name="connsiteX49" fmla="*/ 8197391 w 11269336"/>
              <a:gd name="connsiteY49" fmla="*/ 1107746 h 2323145"/>
              <a:gd name="connsiteX50" fmla="*/ 8081474 w 11269336"/>
              <a:gd name="connsiteY50" fmla="*/ 1130125 h 2323145"/>
              <a:gd name="connsiteX51" fmla="*/ 8053585 w 11269336"/>
              <a:gd name="connsiteY51" fmla="*/ 1129169 h 2323145"/>
              <a:gd name="connsiteX52" fmla="*/ 8038422 w 11269336"/>
              <a:gd name="connsiteY52" fmla="*/ 1119092 h 2323145"/>
              <a:gd name="connsiteX53" fmla="*/ 8029450 w 11269336"/>
              <a:gd name="connsiteY53" fmla="*/ 1125592 h 2323145"/>
              <a:gd name="connsiteX54" fmla="*/ 7959552 w 11269336"/>
              <a:gd name="connsiteY54" fmla="*/ 1140188 h 2323145"/>
              <a:gd name="connsiteX55" fmla="*/ 7914188 w 11269336"/>
              <a:gd name="connsiteY55" fmla="*/ 1150862 h 2323145"/>
              <a:gd name="connsiteX56" fmla="*/ 7914918 w 11269336"/>
              <a:gd name="connsiteY56" fmla="*/ 1168758 h 2323145"/>
              <a:gd name="connsiteX57" fmla="*/ 7875510 w 11269336"/>
              <a:gd name="connsiteY57" fmla="*/ 1183153 h 2323145"/>
              <a:gd name="connsiteX58" fmla="*/ 7829932 w 11269336"/>
              <a:gd name="connsiteY58" fmla="*/ 1180782 h 2323145"/>
              <a:gd name="connsiteX59" fmla="*/ 7779182 w 11269336"/>
              <a:gd name="connsiteY59" fmla="*/ 1192665 h 2323145"/>
              <a:gd name="connsiteX60" fmla="*/ 7748774 w 11269336"/>
              <a:gd name="connsiteY60" fmla="*/ 1199586 h 2323145"/>
              <a:gd name="connsiteX61" fmla="*/ 7671846 w 11269336"/>
              <a:gd name="connsiteY61" fmla="*/ 1231966 h 2323145"/>
              <a:gd name="connsiteX62" fmla="*/ 7554146 w 11269336"/>
              <a:gd name="connsiteY62" fmla="*/ 1319748 h 2323145"/>
              <a:gd name="connsiteX63" fmla="*/ 7515052 w 11269336"/>
              <a:gd name="connsiteY63" fmla="*/ 1336718 h 2323145"/>
              <a:gd name="connsiteX64" fmla="*/ 7507193 w 11269336"/>
              <a:gd name="connsiteY64" fmla="*/ 1334617 h 2323145"/>
              <a:gd name="connsiteX65" fmla="*/ 7461694 w 11269336"/>
              <a:gd name="connsiteY65" fmla="*/ 1375866 h 2323145"/>
              <a:gd name="connsiteX66" fmla="*/ 7377571 w 11269336"/>
              <a:gd name="connsiteY66" fmla="*/ 1400128 h 2323145"/>
              <a:gd name="connsiteX67" fmla="*/ 7311261 w 11269336"/>
              <a:gd name="connsiteY67" fmla="*/ 1412652 h 2323145"/>
              <a:gd name="connsiteX68" fmla="*/ 7275307 w 11269336"/>
              <a:gd name="connsiteY68" fmla="*/ 1422171 h 2323145"/>
              <a:gd name="connsiteX69" fmla="*/ 7247783 w 11269336"/>
              <a:gd name="connsiteY69" fmla="*/ 1426330 h 2323145"/>
              <a:gd name="connsiteX70" fmla="*/ 7185047 w 11269336"/>
              <a:gd name="connsiteY70" fmla="*/ 1451812 h 2323145"/>
              <a:gd name="connsiteX71" fmla="*/ 7084117 w 11269336"/>
              <a:gd name="connsiteY71" fmla="*/ 1500281 h 2323145"/>
              <a:gd name="connsiteX72" fmla="*/ 7062011 w 11269336"/>
              <a:gd name="connsiteY72" fmla="*/ 1509183 h 2323145"/>
              <a:gd name="connsiteX73" fmla="*/ 7040555 w 11269336"/>
              <a:gd name="connsiteY73" fmla="*/ 1511207 h 2323145"/>
              <a:gd name="connsiteX74" fmla="*/ 7033438 w 11269336"/>
              <a:gd name="connsiteY74" fmla="*/ 1506772 h 2323145"/>
              <a:gd name="connsiteX75" fmla="*/ 7020886 w 11269336"/>
              <a:gd name="connsiteY75" fmla="*/ 1510764 h 2323145"/>
              <a:gd name="connsiteX76" fmla="*/ 7017033 w 11269336"/>
              <a:gd name="connsiteY76" fmla="*/ 1510650 h 2323145"/>
              <a:gd name="connsiteX77" fmla="*/ 6995460 w 11269336"/>
              <a:gd name="connsiteY77" fmla="*/ 1511173 h 2323145"/>
              <a:gd name="connsiteX78" fmla="*/ 6962144 w 11269336"/>
              <a:gd name="connsiteY78" fmla="*/ 1541508 h 2323145"/>
              <a:gd name="connsiteX79" fmla="*/ 6910674 w 11269336"/>
              <a:gd name="connsiteY79" fmla="*/ 1554793 h 2323145"/>
              <a:gd name="connsiteX80" fmla="*/ 6732152 w 11269336"/>
              <a:gd name="connsiteY80" fmla="*/ 1642538 h 2323145"/>
              <a:gd name="connsiteX81" fmla="*/ 6694106 w 11269336"/>
              <a:gd name="connsiteY81" fmla="*/ 1632377 h 2323145"/>
              <a:gd name="connsiteX82" fmla="*/ 6617223 w 11269336"/>
              <a:gd name="connsiteY82" fmla="*/ 1659889 h 2323145"/>
              <a:gd name="connsiteX83" fmla="*/ 6521138 w 11269336"/>
              <a:gd name="connsiteY83" fmla="*/ 1744340 h 2323145"/>
              <a:gd name="connsiteX84" fmla="*/ 6380677 w 11269336"/>
              <a:gd name="connsiteY84" fmla="*/ 1796883 h 2323145"/>
              <a:gd name="connsiteX85" fmla="*/ 6374897 w 11269336"/>
              <a:gd name="connsiteY85" fmla="*/ 1809910 h 2323145"/>
              <a:gd name="connsiteX86" fmla="*/ 6364545 w 11269336"/>
              <a:gd name="connsiteY86" fmla="*/ 1820090 h 2323145"/>
              <a:gd name="connsiteX87" fmla="*/ 6362126 w 11269336"/>
              <a:gd name="connsiteY87" fmla="*/ 1819991 h 2323145"/>
              <a:gd name="connsiteX88" fmla="*/ 6346673 w 11269336"/>
              <a:gd name="connsiteY88" fmla="*/ 1827824 h 2323145"/>
              <a:gd name="connsiteX89" fmla="*/ 6345588 w 11269336"/>
              <a:gd name="connsiteY89" fmla="*/ 1832232 h 2323145"/>
              <a:gd name="connsiteX90" fmla="*/ 6335708 w 11269336"/>
              <a:gd name="connsiteY90" fmla="*/ 1838451 h 2323145"/>
              <a:gd name="connsiteX91" fmla="*/ 6318182 w 11269336"/>
              <a:gd name="connsiteY91" fmla="*/ 1852975 h 2323145"/>
              <a:gd name="connsiteX92" fmla="*/ 6313084 w 11269336"/>
              <a:gd name="connsiteY92" fmla="*/ 1853561 h 2323145"/>
              <a:gd name="connsiteX93" fmla="*/ 6283816 w 11269336"/>
              <a:gd name="connsiteY93" fmla="*/ 1872148 h 2323145"/>
              <a:gd name="connsiteX94" fmla="*/ 6282550 w 11269336"/>
              <a:gd name="connsiteY94" fmla="*/ 1871392 h 2323145"/>
              <a:gd name="connsiteX95" fmla="*/ 6270527 w 11269336"/>
              <a:gd name="connsiteY95" fmla="*/ 1872208 h 2323145"/>
              <a:gd name="connsiteX96" fmla="*/ 6249518 w 11269336"/>
              <a:gd name="connsiteY96" fmla="*/ 1876079 h 2323145"/>
              <a:gd name="connsiteX97" fmla="*/ 6190386 w 11269336"/>
              <a:gd name="connsiteY97" fmla="*/ 1872478 h 2323145"/>
              <a:gd name="connsiteX98" fmla="*/ 6159777 w 11269336"/>
              <a:gd name="connsiteY98" fmla="*/ 1891745 h 2323145"/>
              <a:gd name="connsiteX99" fmla="*/ 6153131 w 11269336"/>
              <a:gd name="connsiteY99" fmla="*/ 1895079 h 2323145"/>
              <a:gd name="connsiteX100" fmla="*/ 6152798 w 11269336"/>
              <a:gd name="connsiteY100" fmla="*/ 1894920 h 2323145"/>
              <a:gd name="connsiteX101" fmla="*/ 6145388 w 11269336"/>
              <a:gd name="connsiteY101" fmla="*/ 1897990 h 2323145"/>
              <a:gd name="connsiteX102" fmla="*/ 6141014 w 11269336"/>
              <a:gd name="connsiteY102" fmla="*/ 1901155 h 2323145"/>
              <a:gd name="connsiteX103" fmla="*/ 6128122 w 11269336"/>
              <a:gd name="connsiteY103" fmla="*/ 1907623 h 2323145"/>
              <a:gd name="connsiteX104" fmla="*/ 6122351 w 11269336"/>
              <a:gd name="connsiteY104" fmla="*/ 1908359 h 2323145"/>
              <a:gd name="connsiteX105" fmla="*/ 6064750 w 11269336"/>
              <a:gd name="connsiteY105" fmla="*/ 1896394 h 2323145"/>
              <a:gd name="connsiteX106" fmla="*/ 5964230 w 11269336"/>
              <a:gd name="connsiteY106" fmla="*/ 1910038 h 2323145"/>
              <a:gd name="connsiteX107" fmla="*/ 5865399 w 11269336"/>
              <a:gd name="connsiteY107" fmla="*/ 1926966 h 2323145"/>
              <a:gd name="connsiteX108" fmla="*/ 5829951 w 11269336"/>
              <a:gd name="connsiteY108" fmla="*/ 1934755 h 2323145"/>
              <a:gd name="connsiteX109" fmla="*/ 5765285 w 11269336"/>
              <a:gd name="connsiteY109" fmla="*/ 1941322 h 2323145"/>
              <a:gd name="connsiteX110" fmla="*/ 5734750 w 11269336"/>
              <a:gd name="connsiteY110" fmla="*/ 1939793 h 2323145"/>
              <a:gd name="connsiteX111" fmla="*/ 5733569 w 11269336"/>
              <a:gd name="connsiteY111" fmla="*/ 1940505 h 2323145"/>
              <a:gd name="connsiteX112" fmla="*/ 5730329 w 11269336"/>
              <a:gd name="connsiteY112" fmla="*/ 1937845 h 2323145"/>
              <a:gd name="connsiteX113" fmla="*/ 5724661 w 11269336"/>
              <a:gd name="connsiteY113" fmla="*/ 1937455 h 2323145"/>
              <a:gd name="connsiteX114" fmla="*/ 5710186 w 11269336"/>
              <a:gd name="connsiteY114" fmla="*/ 1941370 h 2323145"/>
              <a:gd name="connsiteX115" fmla="*/ 5704910 w 11269336"/>
              <a:gd name="connsiteY115" fmla="*/ 1943663 h 2323145"/>
              <a:gd name="connsiteX116" fmla="*/ 5696836 w 11269336"/>
              <a:gd name="connsiteY116" fmla="*/ 1945271 h 2323145"/>
              <a:gd name="connsiteX117" fmla="*/ 5696583 w 11269336"/>
              <a:gd name="connsiteY117" fmla="*/ 1945050 h 2323145"/>
              <a:gd name="connsiteX118" fmla="*/ 5689123 w 11269336"/>
              <a:gd name="connsiteY118" fmla="*/ 1947067 h 2323145"/>
              <a:gd name="connsiteX119" fmla="*/ 5653291 w 11269336"/>
              <a:gd name="connsiteY119" fmla="*/ 1960245 h 2323145"/>
              <a:gd name="connsiteX120" fmla="*/ 5599385 w 11269336"/>
              <a:gd name="connsiteY120" fmla="*/ 1945198 h 2323145"/>
              <a:gd name="connsiteX121" fmla="*/ 5578300 w 11269336"/>
              <a:gd name="connsiteY121" fmla="*/ 1944963 h 2323145"/>
              <a:gd name="connsiteX122" fmla="*/ 5566758 w 11269336"/>
              <a:gd name="connsiteY122" fmla="*/ 1943441 h 2323145"/>
              <a:gd name="connsiteX123" fmla="*/ 5565857 w 11269336"/>
              <a:gd name="connsiteY123" fmla="*/ 1942445 h 2323145"/>
              <a:gd name="connsiteX124" fmla="*/ 5531534 w 11269336"/>
              <a:gd name="connsiteY124" fmla="*/ 1955208 h 2323145"/>
              <a:gd name="connsiteX125" fmla="*/ 5526552 w 11269336"/>
              <a:gd name="connsiteY125" fmla="*/ 1954799 h 2323145"/>
              <a:gd name="connsiteX126" fmla="*/ 5504723 w 11269336"/>
              <a:gd name="connsiteY126" fmla="*/ 1965811 h 2323145"/>
              <a:gd name="connsiteX127" fmla="*/ 5493156 w 11269336"/>
              <a:gd name="connsiteY127" fmla="*/ 1970063 h 2323145"/>
              <a:gd name="connsiteX128" fmla="*/ 5490486 w 11269336"/>
              <a:gd name="connsiteY128" fmla="*/ 1974227 h 2323145"/>
              <a:gd name="connsiteX129" fmla="*/ 5473107 w 11269336"/>
              <a:gd name="connsiteY129" fmla="*/ 1979001 h 2323145"/>
              <a:gd name="connsiteX130" fmla="*/ 5470885 w 11269336"/>
              <a:gd name="connsiteY130" fmla="*/ 1978432 h 2323145"/>
              <a:gd name="connsiteX131" fmla="*/ 5457393 w 11269336"/>
              <a:gd name="connsiteY131" fmla="*/ 1986525 h 2323145"/>
              <a:gd name="connsiteX132" fmla="*/ 5447102 w 11269336"/>
              <a:gd name="connsiteY132" fmla="*/ 1998329 h 2323145"/>
              <a:gd name="connsiteX133" fmla="*/ 5159151 w 11269336"/>
              <a:gd name="connsiteY133" fmla="*/ 2029640 h 2323145"/>
              <a:gd name="connsiteX134" fmla="*/ 5041688 w 11269336"/>
              <a:gd name="connsiteY134" fmla="*/ 2022334 h 2323145"/>
              <a:gd name="connsiteX135" fmla="*/ 4860988 w 11269336"/>
              <a:gd name="connsiteY135" fmla="*/ 2135698 h 2323145"/>
              <a:gd name="connsiteX136" fmla="*/ 4807902 w 11269336"/>
              <a:gd name="connsiteY136" fmla="*/ 2138894 h 2323145"/>
              <a:gd name="connsiteX137" fmla="*/ 4765388 w 11269336"/>
              <a:gd name="connsiteY137" fmla="*/ 2162525 h 2323145"/>
              <a:gd name="connsiteX138" fmla="*/ 4745033 w 11269336"/>
              <a:gd name="connsiteY138" fmla="*/ 2158859 h 2323145"/>
              <a:gd name="connsiteX139" fmla="*/ 4741475 w 11269336"/>
              <a:gd name="connsiteY139" fmla="*/ 2157998 h 2323145"/>
              <a:gd name="connsiteX140" fmla="*/ 4728247 w 11269336"/>
              <a:gd name="connsiteY140" fmla="*/ 2159526 h 2323145"/>
              <a:gd name="connsiteX141" fmla="*/ 4723263 w 11269336"/>
              <a:gd name="connsiteY141" fmla="*/ 2153742 h 2323145"/>
              <a:gd name="connsiteX142" fmla="*/ 4702453 w 11269336"/>
              <a:gd name="connsiteY142" fmla="*/ 2151586 h 2323145"/>
              <a:gd name="connsiteX143" fmla="*/ 4678455 w 11269336"/>
              <a:gd name="connsiteY143" fmla="*/ 2156131 h 2323145"/>
              <a:gd name="connsiteX144" fmla="*/ 4593061 w 11269336"/>
              <a:gd name="connsiteY144" fmla="*/ 2171597 h 2323145"/>
              <a:gd name="connsiteX145" fmla="*/ 4579902 w 11269336"/>
              <a:gd name="connsiteY145" fmla="*/ 2177927 h 2323145"/>
              <a:gd name="connsiteX146" fmla="*/ 4533444 w 11269336"/>
              <a:gd name="connsiteY146" fmla="*/ 2181200 h 2323145"/>
              <a:gd name="connsiteX147" fmla="*/ 4492832 w 11269336"/>
              <a:gd name="connsiteY147" fmla="*/ 2188033 h 2323145"/>
              <a:gd name="connsiteX148" fmla="*/ 4467257 w 11269336"/>
              <a:gd name="connsiteY148" fmla="*/ 2196121 h 2323145"/>
              <a:gd name="connsiteX149" fmla="*/ 4459937 w 11269336"/>
              <a:gd name="connsiteY149" fmla="*/ 2195182 h 2323145"/>
              <a:gd name="connsiteX150" fmla="*/ 4433312 w 11269336"/>
              <a:gd name="connsiteY150" fmla="*/ 2199004 h 2323145"/>
              <a:gd name="connsiteX151" fmla="*/ 4420601 w 11269336"/>
              <a:gd name="connsiteY151" fmla="*/ 2205158 h 2323145"/>
              <a:gd name="connsiteX152" fmla="*/ 4405765 w 11269336"/>
              <a:gd name="connsiteY152" fmla="*/ 2199902 h 2323145"/>
              <a:gd name="connsiteX153" fmla="*/ 4401354 w 11269336"/>
              <a:gd name="connsiteY153" fmla="*/ 2194745 h 2323145"/>
              <a:gd name="connsiteX154" fmla="*/ 4383151 w 11269336"/>
              <a:gd name="connsiteY154" fmla="*/ 2201140 h 2323145"/>
              <a:gd name="connsiteX155" fmla="*/ 4366646 w 11269336"/>
              <a:gd name="connsiteY155" fmla="*/ 2198564 h 2323145"/>
              <a:gd name="connsiteX156" fmla="*/ 4354009 w 11269336"/>
              <a:gd name="connsiteY156" fmla="*/ 2204984 h 2323145"/>
              <a:gd name="connsiteX157" fmla="*/ 4348284 w 11269336"/>
              <a:gd name="connsiteY157" fmla="*/ 2205270 h 2323145"/>
              <a:gd name="connsiteX158" fmla="*/ 4333906 w 11269336"/>
              <a:gd name="connsiteY158" fmla="*/ 2205251 h 2323145"/>
              <a:gd name="connsiteX159" fmla="*/ 4308819 w 11269336"/>
              <a:gd name="connsiteY159" fmla="*/ 2203822 h 2323145"/>
              <a:gd name="connsiteX160" fmla="*/ 4301210 w 11269336"/>
              <a:gd name="connsiteY160" fmla="*/ 2204456 h 2323145"/>
              <a:gd name="connsiteX161" fmla="*/ 4283095 w 11269336"/>
              <a:gd name="connsiteY161" fmla="*/ 2198177 h 2323145"/>
              <a:gd name="connsiteX162" fmla="*/ 4250119 w 11269336"/>
              <a:gd name="connsiteY162" fmla="*/ 2196342 h 2323145"/>
              <a:gd name="connsiteX163" fmla="*/ 4189203 w 11269336"/>
              <a:gd name="connsiteY163" fmla="*/ 2178994 h 2323145"/>
              <a:gd name="connsiteX164" fmla="*/ 4154035 w 11269336"/>
              <a:gd name="connsiteY164" fmla="*/ 2171950 h 2323145"/>
              <a:gd name="connsiteX165" fmla="*/ 4129569 w 11269336"/>
              <a:gd name="connsiteY165" fmla="*/ 2163850 h 2323145"/>
              <a:gd name="connsiteX166" fmla="*/ 4061250 w 11269336"/>
              <a:gd name="connsiteY166" fmla="*/ 2159236 h 2323145"/>
              <a:gd name="connsiteX167" fmla="*/ 3945480 w 11269336"/>
              <a:gd name="connsiteY167" fmla="*/ 2158279 h 2323145"/>
              <a:gd name="connsiteX168" fmla="*/ 3921468 w 11269336"/>
              <a:gd name="connsiteY168" fmla="*/ 2156588 h 2323145"/>
              <a:gd name="connsiteX169" fmla="*/ 3903348 w 11269336"/>
              <a:gd name="connsiteY169" fmla="*/ 2149220 h 2323145"/>
              <a:gd name="connsiteX170" fmla="*/ 3901342 w 11269336"/>
              <a:gd name="connsiteY170" fmla="*/ 2142355 h 2323145"/>
              <a:gd name="connsiteX171" fmla="*/ 3888539 w 11269336"/>
              <a:gd name="connsiteY171" fmla="*/ 2140476 h 2323145"/>
              <a:gd name="connsiteX172" fmla="*/ 3885662 w 11269336"/>
              <a:gd name="connsiteY172" fmla="*/ 2138740 h 2323145"/>
              <a:gd name="connsiteX173" fmla="*/ 3868627 w 11269336"/>
              <a:gd name="connsiteY173" fmla="*/ 2130023 h 2323145"/>
              <a:gd name="connsiteX174" fmla="*/ 3819177 w 11269336"/>
              <a:gd name="connsiteY174" fmla="*/ 2142111 h 2323145"/>
              <a:gd name="connsiteX175" fmla="*/ 3769100 w 11269336"/>
              <a:gd name="connsiteY175" fmla="*/ 2131731 h 2323145"/>
              <a:gd name="connsiteX176" fmla="*/ 3562752 w 11269336"/>
              <a:gd name="connsiteY176" fmla="*/ 2131785 h 2323145"/>
              <a:gd name="connsiteX177" fmla="*/ 3541402 w 11269336"/>
              <a:gd name="connsiteY177" fmla="*/ 2106821 h 2323145"/>
              <a:gd name="connsiteX178" fmla="*/ 3365341 w 11269336"/>
              <a:gd name="connsiteY178" fmla="*/ 2077638 h 2323145"/>
              <a:gd name="connsiteX179" fmla="*/ 3170922 w 11269336"/>
              <a:gd name="connsiteY179" fmla="*/ 2115957 h 2323145"/>
              <a:gd name="connsiteX180" fmla="*/ 3156256 w 11269336"/>
              <a:gd name="connsiteY180" fmla="*/ 2124773 h 2323145"/>
              <a:gd name="connsiteX181" fmla="*/ 3140298 w 11269336"/>
              <a:gd name="connsiteY181" fmla="*/ 2129182 h 2323145"/>
              <a:gd name="connsiteX182" fmla="*/ 3138514 w 11269336"/>
              <a:gd name="connsiteY182" fmla="*/ 2128069 h 2323145"/>
              <a:gd name="connsiteX183" fmla="*/ 3120467 w 11269336"/>
              <a:gd name="connsiteY183" fmla="*/ 2128281 h 2323145"/>
              <a:gd name="connsiteX184" fmla="*/ 3116175 w 11269336"/>
              <a:gd name="connsiteY184" fmla="*/ 2131633 h 2323145"/>
              <a:gd name="connsiteX185" fmla="*/ 3103685 w 11269336"/>
              <a:gd name="connsiteY185" fmla="*/ 2132814 h 2323145"/>
              <a:gd name="connsiteX186" fmla="*/ 3078794 w 11269336"/>
              <a:gd name="connsiteY186" fmla="*/ 2137935 h 2323145"/>
              <a:gd name="connsiteX187" fmla="*/ 3074407 w 11269336"/>
              <a:gd name="connsiteY187" fmla="*/ 2136274 h 2323145"/>
              <a:gd name="connsiteX188" fmla="*/ 3037285 w 11269336"/>
              <a:gd name="connsiteY188" fmla="*/ 2139919 h 2323145"/>
              <a:gd name="connsiteX189" fmla="*/ 3036901 w 11269336"/>
              <a:gd name="connsiteY189" fmla="*/ 2138726 h 2323145"/>
              <a:gd name="connsiteX190" fmla="*/ 3026996 w 11269336"/>
              <a:gd name="connsiteY190" fmla="*/ 2134322 h 2323145"/>
              <a:gd name="connsiteX191" fmla="*/ 3007772 w 11269336"/>
              <a:gd name="connsiteY191" fmla="*/ 2128742 h 2323145"/>
              <a:gd name="connsiteX192" fmla="*/ 2965030 w 11269336"/>
              <a:gd name="connsiteY192" fmla="*/ 2100494 h 2323145"/>
              <a:gd name="connsiteX193" fmla="*/ 2926342 w 11269336"/>
              <a:gd name="connsiteY193" fmla="*/ 2104155 h 2323145"/>
              <a:gd name="connsiteX194" fmla="*/ 2918608 w 11269336"/>
              <a:gd name="connsiteY194" fmla="*/ 2104215 h 2323145"/>
              <a:gd name="connsiteX195" fmla="*/ 2918475 w 11269336"/>
              <a:gd name="connsiteY195" fmla="*/ 2103937 h 2323145"/>
              <a:gd name="connsiteX196" fmla="*/ 2910360 w 11269336"/>
              <a:gd name="connsiteY196" fmla="*/ 2103444 h 2323145"/>
              <a:gd name="connsiteX197" fmla="*/ 2904507 w 11269336"/>
              <a:gd name="connsiteY197" fmla="*/ 2104326 h 2323145"/>
              <a:gd name="connsiteX198" fmla="*/ 2889503 w 11269336"/>
              <a:gd name="connsiteY198" fmla="*/ 2104443 h 2323145"/>
              <a:gd name="connsiteX199" fmla="*/ 2884480 w 11269336"/>
              <a:gd name="connsiteY199" fmla="*/ 2102626 h 2323145"/>
              <a:gd name="connsiteX200" fmla="*/ 2882689 w 11269336"/>
              <a:gd name="connsiteY200" fmla="*/ 2099228 h 2323145"/>
              <a:gd name="connsiteX201" fmla="*/ 2881291 w 11269336"/>
              <a:gd name="connsiteY201" fmla="*/ 2099618 h 2323145"/>
              <a:gd name="connsiteX202" fmla="*/ 2853979 w 11269336"/>
              <a:gd name="connsiteY202" fmla="*/ 2090388 h 2323145"/>
              <a:gd name="connsiteX203" fmla="*/ 2791790 w 11269336"/>
              <a:gd name="connsiteY203" fmla="*/ 2080332 h 2323145"/>
              <a:gd name="connsiteX204" fmla="*/ 2755844 w 11269336"/>
              <a:gd name="connsiteY204" fmla="*/ 2078874 h 2323145"/>
              <a:gd name="connsiteX205" fmla="*/ 2657742 w 11269336"/>
              <a:gd name="connsiteY205" fmla="*/ 2070179 h 2323145"/>
              <a:gd name="connsiteX206" fmla="*/ 2559549 w 11269336"/>
              <a:gd name="connsiteY206" fmla="*/ 2057873 h 2323145"/>
              <a:gd name="connsiteX207" fmla="*/ 2512054 w 11269336"/>
              <a:gd name="connsiteY207" fmla="*/ 2031671 h 2323145"/>
              <a:gd name="connsiteX208" fmla="*/ 2506437 w 11269336"/>
              <a:gd name="connsiteY208" fmla="*/ 2030918 h 2323145"/>
              <a:gd name="connsiteX209" fmla="*/ 2491752 w 11269336"/>
              <a:gd name="connsiteY209" fmla="*/ 2033906 h 2323145"/>
              <a:gd name="connsiteX210" fmla="*/ 2486338 w 11269336"/>
              <a:gd name="connsiteY210" fmla="*/ 2035862 h 2323145"/>
              <a:gd name="connsiteX211" fmla="*/ 2478186 w 11269336"/>
              <a:gd name="connsiteY211" fmla="*/ 2036953 h 2323145"/>
              <a:gd name="connsiteX212" fmla="*/ 2477950 w 11269336"/>
              <a:gd name="connsiteY212" fmla="*/ 2036715 h 2323145"/>
              <a:gd name="connsiteX213" fmla="*/ 2470381 w 11269336"/>
              <a:gd name="connsiteY213" fmla="*/ 2038256 h 2323145"/>
              <a:gd name="connsiteX214" fmla="*/ 2433781 w 11269336"/>
              <a:gd name="connsiteY214" fmla="*/ 2049140 h 2323145"/>
              <a:gd name="connsiteX215" fmla="*/ 2381172 w 11269336"/>
              <a:gd name="connsiteY215" fmla="*/ 2030645 h 2323145"/>
              <a:gd name="connsiteX216" fmla="*/ 2360198 w 11269336"/>
              <a:gd name="connsiteY216" fmla="*/ 2029059 h 2323145"/>
              <a:gd name="connsiteX217" fmla="*/ 2348815 w 11269336"/>
              <a:gd name="connsiteY217" fmla="*/ 2026798 h 2323145"/>
              <a:gd name="connsiteX218" fmla="*/ 2347988 w 11269336"/>
              <a:gd name="connsiteY218" fmla="*/ 2025745 h 2323145"/>
              <a:gd name="connsiteX219" fmla="*/ 2312920 w 11269336"/>
              <a:gd name="connsiteY219" fmla="*/ 2036311 h 2323145"/>
              <a:gd name="connsiteX220" fmla="*/ 2307986 w 11269336"/>
              <a:gd name="connsiteY220" fmla="*/ 2035583 h 2323145"/>
              <a:gd name="connsiteX221" fmla="*/ 2285481 w 11269336"/>
              <a:gd name="connsiteY221" fmla="*/ 2045197 h 2323145"/>
              <a:gd name="connsiteX222" fmla="*/ 2273666 w 11269336"/>
              <a:gd name="connsiteY222" fmla="*/ 2048710 h 2323145"/>
              <a:gd name="connsiteX223" fmla="*/ 2270719 w 11269336"/>
              <a:gd name="connsiteY223" fmla="*/ 2052702 h 2323145"/>
              <a:gd name="connsiteX224" fmla="*/ 2253080 w 11269336"/>
              <a:gd name="connsiteY224" fmla="*/ 2056363 h 2323145"/>
              <a:gd name="connsiteX225" fmla="*/ 2250906 w 11269336"/>
              <a:gd name="connsiteY225" fmla="*/ 2055654 h 2323145"/>
              <a:gd name="connsiteX226" fmla="*/ 2236905 w 11269336"/>
              <a:gd name="connsiteY226" fmla="*/ 2062882 h 2323145"/>
              <a:gd name="connsiteX227" fmla="*/ 2225830 w 11269336"/>
              <a:gd name="connsiteY227" fmla="*/ 2074027 h 2323145"/>
              <a:gd name="connsiteX228" fmla="*/ 2073776 w 11269336"/>
              <a:gd name="connsiteY228" fmla="*/ 2089244 h 2323145"/>
              <a:gd name="connsiteX229" fmla="*/ 1948256 w 11269336"/>
              <a:gd name="connsiteY229" fmla="*/ 2146616 h 2323145"/>
              <a:gd name="connsiteX230" fmla="*/ 1865582 w 11269336"/>
              <a:gd name="connsiteY230" fmla="*/ 2153738 h 2323145"/>
              <a:gd name="connsiteX231" fmla="*/ 1835210 w 11269336"/>
              <a:gd name="connsiteY231" fmla="*/ 2134244 h 2323145"/>
              <a:gd name="connsiteX232" fmla="*/ 1632661 w 11269336"/>
              <a:gd name="connsiteY232" fmla="*/ 2173882 h 2323145"/>
              <a:gd name="connsiteX233" fmla="*/ 1579590 w 11269336"/>
              <a:gd name="connsiteY233" fmla="*/ 2173680 h 2323145"/>
              <a:gd name="connsiteX234" fmla="*/ 1535601 w 11269336"/>
              <a:gd name="connsiteY234" fmla="*/ 2194590 h 2323145"/>
              <a:gd name="connsiteX235" fmla="*/ 1515594 w 11269336"/>
              <a:gd name="connsiteY235" fmla="*/ 2189622 h 2323145"/>
              <a:gd name="connsiteX236" fmla="*/ 1512113 w 11269336"/>
              <a:gd name="connsiteY236" fmla="*/ 2188534 h 2323145"/>
              <a:gd name="connsiteX237" fmla="*/ 1498838 w 11269336"/>
              <a:gd name="connsiteY237" fmla="*/ 2189213 h 2323145"/>
              <a:gd name="connsiteX238" fmla="*/ 1494279 w 11269336"/>
              <a:gd name="connsiteY238" fmla="*/ 2183112 h 2323145"/>
              <a:gd name="connsiteX239" fmla="*/ 1473714 w 11269336"/>
              <a:gd name="connsiteY239" fmla="*/ 2179625 h 2323145"/>
              <a:gd name="connsiteX240" fmla="*/ 1449503 w 11269336"/>
              <a:gd name="connsiteY240" fmla="*/ 2182633 h 2323145"/>
              <a:gd name="connsiteX241" fmla="*/ 1266687 w 11269336"/>
              <a:gd name="connsiteY241" fmla="*/ 2212688 h 2323145"/>
              <a:gd name="connsiteX242" fmla="*/ 1239614 w 11269336"/>
              <a:gd name="connsiteY242" fmla="*/ 2209727 h 2323145"/>
              <a:gd name="connsiteX243" fmla="*/ 1202436 w 11269336"/>
              <a:gd name="connsiteY243" fmla="*/ 2209817 h 2323145"/>
              <a:gd name="connsiteX244" fmla="*/ 1136097 w 11269336"/>
              <a:gd name="connsiteY244" fmla="*/ 2205112 h 2323145"/>
              <a:gd name="connsiteX245" fmla="*/ 988232 w 11269336"/>
              <a:gd name="connsiteY245" fmla="*/ 2235635 h 2323145"/>
              <a:gd name="connsiteX246" fmla="*/ 981959 w 11269336"/>
              <a:gd name="connsiteY246" fmla="*/ 2231607 h 2323145"/>
              <a:gd name="connsiteX247" fmla="*/ 938600 w 11269336"/>
              <a:gd name="connsiteY247" fmla="*/ 2238113 h 2323145"/>
              <a:gd name="connsiteX248" fmla="*/ 791788 w 11269336"/>
              <a:gd name="connsiteY248" fmla="*/ 2293224 h 2323145"/>
              <a:gd name="connsiteX249" fmla="*/ 706914 w 11269336"/>
              <a:gd name="connsiteY249" fmla="*/ 2305046 h 2323145"/>
              <a:gd name="connsiteX250" fmla="*/ 675971 w 11269336"/>
              <a:gd name="connsiteY250" fmla="*/ 2304030 h 2323145"/>
              <a:gd name="connsiteX251" fmla="*/ 624180 w 11269336"/>
              <a:gd name="connsiteY251" fmla="*/ 2302650 h 2323145"/>
              <a:gd name="connsiteX252" fmla="*/ 583453 w 11269336"/>
              <a:gd name="connsiteY252" fmla="*/ 2288788 h 2323145"/>
              <a:gd name="connsiteX253" fmla="*/ 540946 w 11269336"/>
              <a:gd name="connsiteY253" fmla="*/ 2292721 h 2323145"/>
              <a:gd name="connsiteX254" fmla="*/ 533680 w 11269336"/>
              <a:gd name="connsiteY254" fmla="*/ 2310233 h 2323145"/>
              <a:gd name="connsiteX255" fmla="*/ 487366 w 11269336"/>
              <a:gd name="connsiteY255" fmla="*/ 2309053 h 2323145"/>
              <a:gd name="connsiteX256" fmla="*/ 416820 w 11269336"/>
              <a:gd name="connsiteY256" fmla="*/ 2305443 h 2323145"/>
              <a:gd name="connsiteX257" fmla="*/ 376805 w 11269336"/>
              <a:gd name="connsiteY257" fmla="*/ 2307647 h 2323145"/>
              <a:gd name="connsiteX258" fmla="*/ 266777 w 11269336"/>
              <a:gd name="connsiteY258" fmla="*/ 2309012 h 2323145"/>
              <a:gd name="connsiteX259" fmla="*/ 156013 w 11269336"/>
              <a:gd name="connsiteY259" fmla="*/ 2306832 h 2323145"/>
              <a:gd name="connsiteX260" fmla="*/ 87258 w 11269336"/>
              <a:gd name="connsiteY260" fmla="*/ 2285511 h 2323145"/>
              <a:gd name="connsiteX261" fmla="*/ 23798 w 11269336"/>
              <a:gd name="connsiteY261" fmla="*/ 2281822 h 2323145"/>
              <a:gd name="connsiteX262" fmla="*/ 0 w 11269336"/>
              <a:gd name="connsiteY262" fmla="*/ 2285369 h 2323145"/>
              <a:gd name="connsiteX263" fmla="*/ 0 w 11269336"/>
              <a:gd name="connsiteY263"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41688 w 11269336"/>
              <a:gd name="connsiteY133" fmla="*/ 2022334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678455 w 11269336"/>
              <a:gd name="connsiteY142" fmla="*/ 2156131 h 2323145"/>
              <a:gd name="connsiteX143" fmla="*/ 4593061 w 11269336"/>
              <a:gd name="connsiteY143" fmla="*/ 2171597 h 2323145"/>
              <a:gd name="connsiteX144" fmla="*/ 4579902 w 11269336"/>
              <a:gd name="connsiteY144" fmla="*/ 2177927 h 2323145"/>
              <a:gd name="connsiteX145" fmla="*/ 4533444 w 11269336"/>
              <a:gd name="connsiteY145" fmla="*/ 2181200 h 2323145"/>
              <a:gd name="connsiteX146" fmla="*/ 4492832 w 11269336"/>
              <a:gd name="connsiteY146" fmla="*/ 2188033 h 2323145"/>
              <a:gd name="connsiteX147" fmla="*/ 4467257 w 11269336"/>
              <a:gd name="connsiteY147" fmla="*/ 2196121 h 2323145"/>
              <a:gd name="connsiteX148" fmla="*/ 4459937 w 11269336"/>
              <a:gd name="connsiteY148" fmla="*/ 2195182 h 2323145"/>
              <a:gd name="connsiteX149" fmla="*/ 4433312 w 11269336"/>
              <a:gd name="connsiteY149" fmla="*/ 2199004 h 2323145"/>
              <a:gd name="connsiteX150" fmla="*/ 4420601 w 11269336"/>
              <a:gd name="connsiteY150" fmla="*/ 2205158 h 2323145"/>
              <a:gd name="connsiteX151" fmla="*/ 4405765 w 11269336"/>
              <a:gd name="connsiteY151" fmla="*/ 2199902 h 2323145"/>
              <a:gd name="connsiteX152" fmla="*/ 4401354 w 11269336"/>
              <a:gd name="connsiteY152" fmla="*/ 2194745 h 2323145"/>
              <a:gd name="connsiteX153" fmla="*/ 4383151 w 11269336"/>
              <a:gd name="connsiteY153" fmla="*/ 2201140 h 2323145"/>
              <a:gd name="connsiteX154" fmla="*/ 4366646 w 11269336"/>
              <a:gd name="connsiteY154" fmla="*/ 2198564 h 2323145"/>
              <a:gd name="connsiteX155" fmla="*/ 4354009 w 11269336"/>
              <a:gd name="connsiteY155" fmla="*/ 2204984 h 2323145"/>
              <a:gd name="connsiteX156" fmla="*/ 4348284 w 11269336"/>
              <a:gd name="connsiteY156" fmla="*/ 2205270 h 2323145"/>
              <a:gd name="connsiteX157" fmla="*/ 4333906 w 11269336"/>
              <a:gd name="connsiteY157" fmla="*/ 2205251 h 2323145"/>
              <a:gd name="connsiteX158" fmla="*/ 4308819 w 11269336"/>
              <a:gd name="connsiteY158" fmla="*/ 2203822 h 2323145"/>
              <a:gd name="connsiteX159" fmla="*/ 4301210 w 11269336"/>
              <a:gd name="connsiteY159" fmla="*/ 2204456 h 2323145"/>
              <a:gd name="connsiteX160" fmla="*/ 4283095 w 11269336"/>
              <a:gd name="connsiteY160" fmla="*/ 2198177 h 2323145"/>
              <a:gd name="connsiteX161" fmla="*/ 4250119 w 11269336"/>
              <a:gd name="connsiteY161" fmla="*/ 2196342 h 2323145"/>
              <a:gd name="connsiteX162" fmla="*/ 4189203 w 11269336"/>
              <a:gd name="connsiteY162" fmla="*/ 2178994 h 2323145"/>
              <a:gd name="connsiteX163" fmla="*/ 4154035 w 11269336"/>
              <a:gd name="connsiteY163" fmla="*/ 2171950 h 2323145"/>
              <a:gd name="connsiteX164" fmla="*/ 4129569 w 11269336"/>
              <a:gd name="connsiteY164" fmla="*/ 2163850 h 2323145"/>
              <a:gd name="connsiteX165" fmla="*/ 4061250 w 11269336"/>
              <a:gd name="connsiteY165" fmla="*/ 2159236 h 2323145"/>
              <a:gd name="connsiteX166" fmla="*/ 3945480 w 11269336"/>
              <a:gd name="connsiteY166" fmla="*/ 2158279 h 2323145"/>
              <a:gd name="connsiteX167" fmla="*/ 3921468 w 11269336"/>
              <a:gd name="connsiteY167" fmla="*/ 2156588 h 2323145"/>
              <a:gd name="connsiteX168" fmla="*/ 3903348 w 11269336"/>
              <a:gd name="connsiteY168" fmla="*/ 2149220 h 2323145"/>
              <a:gd name="connsiteX169" fmla="*/ 3901342 w 11269336"/>
              <a:gd name="connsiteY169" fmla="*/ 2142355 h 2323145"/>
              <a:gd name="connsiteX170" fmla="*/ 3888539 w 11269336"/>
              <a:gd name="connsiteY170" fmla="*/ 2140476 h 2323145"/>
              <a:gd name="connsiteX171" fmla="*/ 3885662 w 11269336"/>
              <a:gd name="connsiteY171" fmla="*/ 2138740 h 2323145"/>
              <a:gd name="connsiteX172" fmla="*/ 3868627 w 11269336"/>
              <a:gd name="connsiteY172" fmla="*/ 2130023 h 2323145"/>
              <a:gd name="connsiteX173" fmla="*/ 3819177 w 11269336"/>
              <a:gd name="connsiteY173" fmla="*/ 2142111 h 2323145"/>
              <a:gd name="connsiteX174" fmla="*/ 3769100 w 11269336"/>
              <a:gd name="connsiteY174" fmla="*/ 2131731 h 2323145"/>
              <a:gd name="connsiteX175" fmla="*/ 3562752 w 11269336"/>
              <a:gd name="connsiteY175" fmla="*/ 2131785 h 2323145"/>
              <a:gd name="connsiteX176" fmla="*/ 3541402 w 11269336"/>
              <a:gd name="connsiteY176" fmla="*/ 2106821 h 2323145"/>
              <a:gd name="connsiteX177" fmla="*/ 3365341 w 11269336"/>
              <a:gd name="connsiteY177" fmla="*/ 2077638 h 2323145"/>
              <a:gd name="connsiteX178" fmla="*/ 3170922 w 11269336"/>
              <a:gd name="connsiteY178" fmla="*/ 2115957 h 2323145"/>
              <a:gd name="connsiteX179" fmla="*/ 3156256 w 11269336"/>
              <a:gd name="connsiteY179" fmla="*/ 2124773 h 2323145"/>
              <a:gd name="connsiteX180" fmla="*/ 3140298 w 11269336"/>
              <a:gd name="connsiteY180" fmla="*/ 2129182 h 2323145"/>
              <a:gd name="connsiteX181" fmla="*/ 3138514 w 11269336"/>
              <a:gd name="connsiteY181" fmla="*/ 2128069 h 2323145"/>
              <a:gd name="connsiteX182" fmla="*/ 3120467 w 11269336"/>
              <a:gd name="connsiteY182" fmla="*/ 2128281 h 2323145"/>
              <a:gd name="connsiteX183" fmla="*/ 3116175 w 11269336"/>
              <a:gd name="connsiteY183" fmla="*/ 2131633 h 2323145"/>
              <a:gd name="connsiteX184" fmla="*/ 3103685 w 11269336"/>
              <a:gd name="connsiteY184" fmla="*/ 2132814 h 2323145"/>
              <a:gd name="connsiteX185" fmla="*/ 3078794 w 11269336"/>
              <a:gd name="connsiteY185" fmla="*/ 2137935 h 2323145"/>
              <a:gd name="connsiteX186" fmla="*/ 3074407 w 11269336"/>
              <a:gd name="connsiteY186" fmla="*/ 2136274 h 2323145"/>
              <a:gd name="connsiteX187" fmla="*/ 3037285 w 11269336"/>
              <a:gd name="connsiteY187" fmla="*/ 2139919 h 2323145"/>
              <a:gd name="connsiteX188" fmla="*/ 3036901 w 11269336"/>
              <a:gd name="connsiteY188" fmla="*/ 2138726 h 2323145"/>
              <a:gd name="connsiteX189" fmla="*/ 3026996 w 11269336"/>
              <a:gd name="connsiteY189" fmla="*/ 2134322 h 2323145"/>
              <a:gd name="connsiteX190" fmla="*/ 3007772 w 11269336"/>
              <a:gd name="connsiteY190" fmla="*/ 2128742 h 2323145"/>
              <a:gd name="connsiteX191" fmla="*/ 2965030 w 11269336"/>
              <a:gd name="connsiteY191" fmla="*/ 2100494 h 2323145"/>
              <a:gd name="connsiteX192" fmla="*/ 2926342 w 11269336"/>
              <a:gd name="connsiteY192" fmla="*/ 2104155 h 2323145"/>
              <a:gd name="connsiteX193" fmla="*/ 2918608 w 11269336"/>
              <a:gd name="connsiteY193" fmla="*/ 2104215 h 2323145"/>
              <a:gd name="connsiteX194" fmla="*/ 2918475 w 11269336"/>
              <a:gd name="connsiteY194" fmla="*/ 2103937 h 2323145"/>
              <a:gd name="connsiteX195" fmla="*/ 2910360 w 11269336"/>
              <a:gd name="connsiteY195" fmla="*/ 2103444 h 2323145"/>
              <a:gd name="connsiteX196" fmla="*/ 2904507 w 11269336"/>
              <a:gd name="connsiteY196" fmla="*/ 2104326 h 2323145"/>
              <a:gd name="connsiteX197" fmla="*/ 2889503 w 11269336"/>
              <a:gd name="connsiteY197" fmla="*/ 2104443 h 2323145"/>
              <a:gd name="connsiteX198" fmla="*/ 2884480 w 11269336"/>
              <a:gd name="connsiteY198" fmla="*/ 2102626 h 2323145"/>
              <a:gd name="connsiteX199" fmla="*/ 2882689 w 11269336"/>
              <a:gd name="connsiteY199" fmla="*/ 2099228 h 2323145"/>
              <a:gd name="connsiteX200" fmla="*/ 2881291 w 11269336"/>
              <a:gd name="connsiteY200" fmla="*/ 2099618 h 2323145"/>
              <a:gd name="connsiteX201" fmla="*/ 2853979 w 11269336"/>
              <a:gd name="connsiteY201" fmla="*/ 2090388 h 2323145"/>
              <a:gd name="connsiteX202" fmla="*/ 2791790 w 11269336"/>
              <a:gd name="connsiteY202" fmla="*/ 2080332 h 2323145"/>
              <a:gd name="connsiteX203" fmla="*/ 2755844 w 11269336"/>
              <a:gd name="connsiteY203" fmla="*/ 2078874 h 2323145"/>
              <a:gd name="connsiteX204" fmla="*/ 2657742 w 11269336"/>
              <a:gd name="connsiteY204" fmla="*/ 2070179 h 2323145"/>
              <a:gd name="connsiteX205" fmla="*/ 2559549 w 11269336"/>
              <a:gd name="connsiteY205" fmla="*/ 2057873 h 2323145"/>
              <a:gd name="connsiteX206" fmla="*/ 2512054 w 11269336"/>
              <a:gd name="connsiteY206" fmla="*/ 2031671 h 2323145"/>
              <a:gd name="connsiteX207" fmla="*/ 2506437 w 11269336"/>
              <a:gd name="connsiteY207" fmla="*/ 2030918 h 2323145"/>
              <a:gd name="connsiteX208" fmla="*/ 2491752 w 11269336"/>
              <a:gd name="connsiteY208" fmla="*/ 2033906 h 2323145"/>
              <a:gd name="connsiteX209" fmla="*/ 2486338 w 11269336"/>
              <a:gd name="connsiteY209" fmla="*/ 2035862 h 2323145"/>
              <a:gd name="connsiteX210" fmla="*/ 2478186 w 11269336"/>
              <a:gd name="connsiteY210" fmla="*/ 2036953 h 2323145"/>
              <a:gd name="connsiteX211" fmla="*/ 2477950 w 11269336"/>
              <a:gd name="connsiteY211" fmla="*/ 2036715 h 2323145"/>
              <a:gd name="connsiteX212" fmla="*/ 2470381 w 11269336"/>
              <a:gd name="connsiteY212" fmla="*/ 2038256 h 2323145"/>
              <a:gd name="connsiteX213" fmla="*/ 2433781 w 11269336"/>
              <a:gd name="connsiteY213" fmla="*/ 2049140 h 2323145"/>
              <a:gd name="connsiteX214" fmla="*/ 2381172 w 11269336"/>
              <a:gd name="connsiteY214" fmla="*/ 2030645 h 2323145"/>
              <a:gd name="connsiteX215" fmla="*/ 2360198 w 11269336"/>
              <a:gd name="connsiteY215" fmla="*/ 2029059 h 2323145"/>
              <a:gd name="connsiteX216" fmla="*/ 2348815 w 11269336"/>
              <a:gd name="connsiteY216" fmla="*/ 2026798 h 2323145"/>
              <a:gd name="connsiteX217" fmla="*/ 2347988 w 11269336"/>
              <a:gd name="connsiteY217" fmla="*/ 2025745 h 2323145"/>
              <a:gd name="connsiteX218" fmla="*/ 2312920 w 11269336"/>
              <a:gd name="connsiteY218" fmla="*/ 2036311 h 2323145"/>
              <a:gd name="connsiteX219" fmla="*/ 2307986 w 11269336"/>
              <a:gd name="connsiteY219" fmla="*/ 2035583 h 2323145"/>
              <a:gd name="connsiteX220" fmla="*/ 2285481 w 11269336"/>
              <a:gd name="connsiteY220" fmla="*/ 2045197 h 2323145"/>
              <a:gd name="connsiteX221" fmla="*/ 2273666 w 11269336"/>
              <a:gd name="connsiteY221" fmla="*/ 2048710 h 2323145"/>
              <a:gd name="connsiteX222" fmla="*/ 2270719 w 11269336"/>
              <a:gd name="connsiteY222" fmla="*/ 2052702 h 2323145"/>
              <a:gd name="connsiteX223" fmla="*/ 2253080 w 11269336"/>
              <a:gd name="connsiteY223" fmla="*/ 2056363 h 2323145"/>
              <a:gd name="connsiteX224" fmla="*/ 2250906 w 11269336"/>
              <a:gd name="connsiteY224" fmla="*/ 2055654 h 2323145"/>
              <a:gd name="connsiteX225" fmla="*/ 2236905 w 11269336"/>
              <a:gd name="connsiteY225" fmla="*/ 2062882 h 2323145"/>
              <a:gd name="connsiteX226" fmla="*/ 2225830 w 11269336"/>
              <a:gd name="connsiteY226" fmla="*/ 2074027 h 2323145"/>
              <a:gd name="connsiteX227" fmla="*/ 2073776 w 11269336"/>
              <a:gd name="connsiteY227" fmla="*/ 2089244 h 2323145"/>
              <a:gd name="connsiteX228" fmla="*/ 1948256 w 11269336"/>
              <a:gd name="connsiteY228" fmla="*/ 2146616 h 2323145"/>
              <a:gd name="connsiteX229" fmla="*/ 1865582 w 11269336"/>
              <a:gd name="connsiteY229" fmla="*/ 2153738 h 2323145"/>
              <a:gd name="connsiteX230" fmla="*/ 1835210 w 11269336"/>
              <a:gd name="connsiteY230" fmla="*/ 2134244 h 2323145"/>
              <a:gd name="connsiteX231" fmla="*/ 1632661 w 11269336"/>
              <a:gd name="connsiteY231" fmla="*/ 2173882 h 2323145"/>
              <a:gd name="connsiteX232" fmla="*/ 1579590 w 11269336"/>
              <a:gd name="connsiteY232" fmla="*/ 2173680 h 2323145"/>
              <a:gd name="connsiteX233" fmla="*/ 1535601 w 11269336"/>
              <a:gd name="connsiteY233" fmla="*/ 2194590 h 2323145"/>
              <a:gd name="connsiteX234" fmla="*/ 1515594 w 11269336"/>
              <a:gd name="connsiteY234" fmla="*/ 2189622 h 2323145"/>
              <a:gd name="connsiteX235" fmla="*/ 1512113 w 11269336"/>
              <a:gd name="connsiteY235" fmla="*/ 2188534 h 2323145"/>
              <a:gd name="connsiteX236" fmla="*/ 1498838 w 11269336"/>
              <a:gd name="connsiteY236" fmla="*/ 2189213 h 2323145"/>
              <a:gd name="connsiteX237" fmla="*/ 1494279 w 11269336"/>
              <a:gd name="connsiteY237" fmla="*/ 2183112 h 2323145"/>
              <a:gd name="connsiteX238" fmla="*/ 1473714 w 11269336"/>
              <a:gd name="connsiteY238" fmla="*/ 2179625 h 2323145"/>
              <a:gd name="connsiteX239" fmla="*/ 1449503 w 11269336"/>
              <a:gd name="connsiteY239" fmla="*/ 2182633 h 2323145"/>
              <a:gd name="connsiteX240" fmla="*/ 1266687 w 11269336"/>
              <a:gd name="connsiteY240" fmla="*/ 2212688 h 2323145"/>
              <a:gd name="connsiteX241" fmla="*/ 1239614 w 11269336"/>
              <a:gd name="connsiteY241" fmla="*/ 2209727 h 2323145"/>
              <a:gd name="connsiteX242" fmla="*/ 1202436 w 11269336"/>
              <a:gd name="connsiteY242" fmla="*/ 2209817 h 2323145"/>
              <a:gd name="connsiteX243" fmla="*/ 1136097 w 11269336"/>
              <a:gd name="connsiteY243" fmla="*/ 2205112 h 2323145"/>
              <a:gd name="connsiteX244" fmla="*/ 988232 w 11269336"/>
              <a:gd name="connsiteY244" fmla="*/ 2235635 h 2323145"/>
              <a:gd name="connsiteX245" fmla="*/ 981959 w 11269336"/>
              <a:gd name="connsiteY245" fmla="*/ 2231607 h 2323145"/>
              <a:gd name="connsiteX246" fmla="*/ 938600 w 11269336"/>
              <a:gd name="connsiteY246" fmla="*/ 2238113 h 2323145"/>
              <a:gd name="connsiteX247" fmla="*/ 791788 w 11269336"/>
              <a:gd name="connsiteY247" fmla="*/ 2293224 h 2323145"/>
              <a:gd name="connsiteX248" fmla="*/ 706914 w 11269336"/>
              <a:gd name="connsiteY248" fmla="*/ 2305046 h 2323145"/>
              <a:gd name="connsiteX249" fmla="*/ 675971 w 11269336"/>
              <a:gd name="connsiteY249" fmla="*/ 2304030 h 2323145"/>
              <a:gd name="connsiteX250" fmla="*/ 624180 w 11269336"/>
              <a:gd name="connsiteY250" fmla="*/ 2302650 h 2323145"/>
              <a:gd name="connsiteX251" fmla="*/ 583453 w 11269336"/>
              <a:gd name="connsiteY251" fmla="*/ 2288788 h 2323145"/>
              <a:gd name="connsiteX252" fmla="*/ 540946 w 11269336"/>
              <a:gd name="connsiteY252" fmla="*/ 2292721 h 2323145"/>
              <a:gd name="connsiteX253" fmla="*/ 533680 w 11269336"/>
              <a:gd name="connsiteY253" fmla="*/ 2310233 h 2323145"/>
              <a:gd name="connsiteX254" fmla="*/ 487366 w 11269336"/>
              <a:gd name="connsiteY254" fmla="*/ 2309053 h 2323145"/>
              <a:gd name="connsiteX255" fmla="*/ 416820 w 11269336"/>
              <a:gd name="connsiteY255" fmla="*/ 2305443 h 2323145"/>
              <a:gd name="connsiteX256" fmla="*/ 376805 w 11269336"/>
              <a:gd name="connsiteY256" fmla="*/ 2307647 h 2323145"/>
              <a:gd name="connsiteX257" fmla="*/ 266777 w 11269336"/>
              <a:gd name="connsiteY257" fmla="*/ 2309012 h 2323145"/>
              <a:gd name="connsiteX258" fmla="*/ 156013 w 11269336"/>
              <a:gd name="connsiteY258" fmla="*/ 2306832 h 2323145"/>
              <a:gd name="connsiteX259" fmla="*/ 87258 w 11269336"/>
              <a:gd name="connsiteY259" fmla="*/ 2285511 h 2323145"/>
              <a:gd name="connsiteX260" fmla="*/ 23798 w 11269336"/>
              <a:gd name="connsiteY260" fmla="*/ 2281822 h 2323145"/>
              <a:gd name="connsiteX261" fmla="*/ 0 w 11269336"/>
              <a:gd name="connsiteY261" fmla="*/ 2285369 h 2323145"/>
              <a:gd name="connsiteX262" fmla="*/ 0 w 11269336"/>
              <a:gd name="connsiteY26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41688 w 11269336"/>
              <a:gd name="connsiteY133" fmla="*/ 2022334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678455 w 11269336"/>
              <a:gd name="connsiteY142" fmla="*/ 2156131 h 2323145"/>
              <a:gd name="connsiteX143" fmla="*/ 4593061 w 11269336"/>
              <a:gd name="connsiteY143" fmla="*/ 2171597 h 2323145"/>
              <a:gd name="connsiteX144" fmla="*/ 4579902 w 11269336"/>
              <a:gd name="connsiteY144" fmla="*/ 2177927 h 2323145"/>
              <a:gd name="connsiteX145" fmla="*/ 4533444 w 11269336"/>
              <a:gd name="connsiteY145" fmla="*/ 2181200 h 2323145"/>
              <a:gd name="connsiteX146" fmla="*/ 4492832 w 11269336"/>
              <a:gd name="connsiteY146" fmla="*/ 2188033 h 2323145"/>
              <a:gd name="connsiteX147" fmla="*/ 4467257 w 11269336"/>
              <a:gd name="connsiteY147" fmla="*/ 2196121 h 2323145"/>
              <a:gd name="connsiteX148" fmla="*/ 4459937 w 11269336"/>
              <a:gd name="connsiteY148" fmla="*/ 2195182 h 2323145"/>
              <a:gd name="connsiteX149" fmla="*/ 4433312 w 11269336"/>
              <a:gd name="connsiteY149" fmla="*/ 2199004 h 2323145"/>
              <a:gd name="connsiteX150" fmla="*/ 4420601 w 11269336"/>
              <a:gd name="connsiteY150" fmla="*/ 2205158 h 2323145"/>
              <a:gd name="connsiteX151" fmla="*/ 4405765 w 11269336"/>
              <a:gd name="connsiteY151" fmla="*/ 2199902 h 2323145"/>
              <a:gd name="connsiteX152" fmla="*/ 4401354 w 11269336"/>
              <a:gd name="connsiteY152" fmla="*/ 2194745 h 2323145"/>
              <a:gd name="connsiteX153" fmla="*/ 4383151 w 11269336"/>
              <a:gd name="connsiteY153" fmla="*/ 2201140 h 2323145"/>
              <a:gd name="connsiteX154" fmla="*/ 4366646 w 11269336"/>
              <a:gd name="connsiteY154" fmla="*/ 2198564 h 2323145"/>
              <a:gd name="connsiteX155" fmla="*/ 4354009 w 11269336"/>
              <a:gd name="connsiteY155" fmla="*/ 2204984 h 2323145"/>
              <a:gd name="connsiteX156" fmla="*/ 4348284 w 11269336"/>
              <a:gd name="connsiteY156" fmla="*/ 2205270 h 2323145"/>
              <a:gd name="connsiteX157" fmla="*/ 4333906 w 11269336"/>
              <a:gd name="connsiteY157" fmla="*/ 2205251 h 2323145"/>
              <a:gd name="connsiteX158" fmla="*/ 4308819 w 11269336"/>
              <a:gd name="connsiteY158" fmla="*/ 2203822 h 2323145"/>
              <a:gd name="connsiteX159" fmla="*/ 4301210 w 11269336"/>
              <a:gd name="connsiteY159" fmla="*/ 2204456 h 2323145"/>
              <a:gd name="connsiteX160" fmla="*/ 4283095 w 11269336"/>
              <a:gd name="connsiteY160" fmla="*/ 2198177 h 2323145"/>
              <a:gd name="connsiteX161" fmla="*/ 4250119 w 11269336"/>
              <a:gd name="connsiteY161" fmla="*/ 2196342 h 2323145"/>
              <a:gd name="connsiteX162" fmla="*/ 4189203 w 11269336"/>
              <a:gd name="connsiteY162" fmla="*/ 2178994 h 2323145"/>
              <a:gd name="connsiteX163" fmla="*/ 4154035 w 11269336"/>
              <a:gd name="connsiteY163" fmla="*/ 2171950 h 2323145"/>
              <a:gd name="connsiteX164" fmla="*/ 4129569 w 11269336"/>
              <a:gd name="connsiteY164" fmla="*/ 2163850 h 2323145"/>
              <a:gd name="connsiteX165" fmla="*/ 4061250 w 11269336"/>
              <a:gd name="connsiteY165" fmla="*/ 2159236 h 2323145"/>
              <a:gd name="connsiteX166" fmla="*/ 3945480 w 11269336"/>
              <a:gd name="connsiteY166" fmla="*/ 2158279 h 2323145"/>
              <a:gd name="connsiteX167" fmla="*/ 3921468 w 11269336"/>
              <a:gd name="connsiteY167" fmla="*/ 2156588 h 2323145"/>
              <a:gd name="connsiteX168" fmla="*/ 3903348 w 11269336"/>
              <a:gd name="connsiteY168" fmla="*/ 2149220 h 2323145"/>
              <a:gd name="connsiteX169" fmla="*/ 3901342 w 11269336"/>
              <a:gd name="connsiteY169" fmla="*/ 2142355 h 2323145"/>
              <a:gd name="connsiteX170" fmla="*/ 3888539 w 11269336"/>
              <a:gd name="connsiteY170" fmla="*/ 2140476 h 2323145"/>
              <a:gd name="connsiteX171" fmla="*/ 3885662 w 11269336"/>
              <a:gd name="connsiteY171" fmla="*/ 2138740 h 2323145"/>
              <a:gd name="connsiteX172" fmla="*/ 3868627 w 11269336"/>
              <a:gd name="connsiteY172" fmla="*/ 2130023 h 2323145"/>
              <a:gd name="connsiteX173" fmla="*/ 3819177 w 11269336"/>
              <a:gd name="connsiteY173" fmla="*/ 2142111 h 2323145"/>
              <a:gd name="connsiteX174" fmla="*/ 3769100 w 11269336"/>
              <a:gd name="connsiteY174" fmla="*/ 2131731 h 2323145"/>
              <a:gd name="connsiteX175" fmla="*/ 3562752 w 11269336"/>
              <a:gd name="connsiteY175" fmla="*/ 2131785 h 2323145"/>
              <a:gd name="connsiteX176" fmla="*/ 3541402 w 11269336"/>
              <a:gd name="connsiteY176" fmla="*/ 2106821 h 2323145"/>
              <a:gd name="connsiteX177" fmla="*/ 3365341 w 11269336"/>
              <a:gd name="connsiteY177" fmla="*/ 2077638 h 2323145"/>
              <a:gd name="connsiteX178" fmla="*/ 3170922 w 11269336"/>
              <a:gd name="connsiteY178" fmla="*/ 2115957 h 2323145"/>
              <a:gd name="connsiteX179" fmla="*/ 3156256 w 11269336"/>
              <a:gd name="connsiteY179" fmla="*/ 2124773 h 2323145"/>
              <a:gd name="connsiteX180" fmla="*/ 3140298 w 11269336"/>
              <a:gd name="connsiteY180" fmla="*/ 2129182 h 2323145"/>
              <a:gd name="connsiteX181" fmla="*/ 3138514 w 11269336"/>
              <a:gd name="connsiteY181" fmla="*/ 2128069 h 2323145"/>
              <a:gd name="connsiteX182" fmla="*/ 3120467 w 11269336"/>
              <a:gd name="connsiteY182" fmla="*/ 2128281 h 2323145"/>
              <a:gd name="connsiteX183" fmla="*/ 3116175 w 11269336"/>
              <a:gd name="connsiteY183" fmla="*/ 2131633 h 2323145"/>
              <a:gd name="connsiteX184" fmla="*/ 3103685 w 11269336"/>
              <a:gd name="connsiteY184" fmla="*/ 2132814 h 2323145"/>
              <a:gd name="connsiteX185" fmla="*/ 3078794 w 11269336"/>
              <a:gd name="connsiteY185" fmla="*/ 2137935 h 2323145"/>
              <a:gd name="connsiteX186" fmla="*/ 3074407 w 11269336"/>
              <a:gd name="connsiteY186" fmla="*/ 2136274 h 2323145"/>
              <a:gd name="connsiteX187" fmla="*/ 3037285 w 11269336"/>
              <a:gd name="connsiteY187" fmla="*/ 2139919 h 2323145"/>
              <a:gd name="connsiteX188" fmla="*/ 3036901 w 11269336"/>
              <a:gd name="connsiteY188" fmla="*/ 2138726 h 2323145"/>
              <a:gd name="connsiteX189" fmla="*/ 3026996 w 11269336"/>
              <a:gd name="connsiteY189" fmla="*/ 2134322 h 2323145"/>
              <a:gd name="connsiteX190" fmla="*/ 3007772 w 11269336"/>
              <a:gd name="connsiteY190" fmla="*/ 2128742 h 2323145"/>
              <a:gd name="connsiteX191" fmla="*/ 2965030 w 11269336"/>
              <a:gd name="connsiteY191" fmla="*/ 2100494 h 2323145"/>
              <a:gd name="connsiteX192" fmla="*/ 2926342 w 11269336"/>
              <a:gd name="connsiteY192" fmla="*/ 2104155 h 2323145"/>
              <a:gd name="connsiteX193" fmla="*/ 2918608 w 11269336"/>
              <a:gd name="connsiteY193" fmla="*/ 2104215 h 2323145"/>
              <a:gd name="connsiteX194" fmla="*/ 2918475 w 11269336"/>
              <a:gd name="connsiteY194" fmla="*/ 2103937 h 2323145"/>
              <a:gd name="connsiteX195" fmla="*/ 2910360 w 11269336"/>
              <a:gd name="connsiteY195" fmla="*/ 2103444 h 2323145"/>
              <a:gd name="connsiteX196" fmla="*/ 2904507 w 11269336"/>
              <a:gd name="connsiteY196" fmla="*/ 2104326 h 2323145"/>
              <a:gd name="connsiteX197" fmla="*/ 2889503 w 11269336"/>
              <a:gd name="connsiteY197" fmla="*/ 2104443 h 2323145"/>
              <a:gd name="connsiteX198" fmla="*/ 2884480 w 11269336"/>
              <a:gd name="connsiteY198" fmla="*/ 2102626 h 2323145"/>
              <a:gd name="connsiteX199" fmla="*/ 2882689 w 11269336"/>
              <a:gd name="connsiteY199" fmla="*/ 2099228 h 2323145"/>
              <a:gd name="connsiteX200" fmla="*/ 2881291 w 11269336"/>
              <a:gd name="connsiteY200" fmla="*/ 2099618 h 2323145"/>
              <a:gd name="connsiteX201" fmla="*/ 2853979 w 11269336"/>
              <a:gd name="connsiteY201" fmla="*/ 2090388 h 2323145"/>
              <a:gd name="connsiteX202" fmla="*/ 2791790 w 11269336"/>
              <a:gd name="connsiteY202" fmla="*/ 2080332 h 2323145"/>
              <a:gd name="connsiteX203" fmla="*/ 2755844 w 11269336"/>
              <a:gd name="connsiteY203" fmla="*/ 2078874 h 2323145"/>
              <a:gd name="connsiteX204" fmla="*/ 2657742 w 11269336"/>
              <a:gd name="connsiteY204" fmla="*/ 2070179 h 2323145"/>
              <a:gd name="connsiteX205" fmla="*/ 2559549 w 11269336"/>
              <a:gd name="connsiteY205" fmla="*/ 2057873 h 2323145"/>
              <a:gd name="connsiteX206" fmla="*/ 2512054 w 11269336"/>
              <a:gd name="connsiteY206" fmla="*/ 2031671 h 2323145"/>
              <a:gd name="connsiteX207" fmla="*/ 2506437 w 11269336"/>
              <a:gd name="connsiteY207" fmla="*/ 2030918 h 2323145"/>
              <a:gd name="connsiteX208" fmla="*/ 2491752 w 11269336"/>
              <a:gd name="connsiteY208" fmla="*/ 2033906 h 2323145"/>
              <a:gd name="connsiteX209" fmla="*/ 2486338 w 11269336"/>
              <a:gd name="connsiteY209" fmla="*/ 2035862 h 2323145"/>
              <a:gd name="connsiteX210" fmla="*/ 2478186 w 11269336"/>
              <a:gd name="connsiteY210" fmla="*/ 2036953 h 2323145"/>
              <a:gd name="connsiteX211" fmla="*/ 2477950 w 11269336"/>
              <a:gd name="connsiteY211" fmla="*/ 2036715 h 2323145"/>
              <a:gd name="connsiteX212" fmla="*/ 2470381 w 11269336"/>
              <a:gd name="connsiteY212" fmla="*/ 2038256 h 2323145"/>
              <a:gd name="connsiteX213" fmla="*/ 2433781 w 11269336"/>
              <a:gd name="connsiteY213" fmla="*/ 2049140 h 2323145"/>
              <a:gd name="connsiteX214" fmla="*/ 2381172 w 11269336"/>
              <a:gd name="connsiteY214" fmla="*/ 2030645 h 2323145"/>
              <a:gd name="connsiteX215" fmla="*/ 2360198 w 11269336"/>
              <a:gd name="connsiteY215" fmla="*/ 2029059 h 2323145"/>
              <a:gd name="connsiteX216" fmla="*/ 2348815 w 11269336"/>
              <a:gd name="connsiteY216" fmla="*/ 2026798 h 2323145"/>
              <a:gd name="connsiteX217" fmla="*/ 2347988 w 11269336"/>
              <a:gd name="connsiteY217" fmla="*/ 2025745 h 2323145"/>
              <a:gd name="connsiteX218" fmla="*/ 2312920 w 11269336"/>
              <a:gd name="connsiteY218" fmla="*/ 2036311 h 2323145"/>
              <a:gd name="connsiteX219" fmla="*/ 2307986 w 11269336"/>
              <a:gd name="connsiteY219" fmla="*/ 2035583 h 2323145"/>
              <a:gd name="connsiteX220" fmla="*/ 2285481 w 11269336"/>
              <a:gd name="connsiteY220" fmla="*/ 2045197 h 2323145"/>
              <a:gd name="connsiteX221" fmla="*/ 2273666 w 11269336"/>
              <a:gd name="connsiteY221" fmla="*/ 2048710 h 2323145"/>
              <a:gd name="connsiteX222" fmla="*/ 2270719 w 11269336"/>
              <a:gd name="connsiteY222" fmla="*/ 2052702 h 2323145"/>
              <a:gd name="connsiteX223" fmla="*/ 2253080 w 11269336"/>
              <a:gd name="connsiteY223" fmla="*/ 2056363 h 2323145"/>
              <a:gd name="connsiteX224" fmla="*/ 2250906 w 11269336"/>
              <a:gd name="connsiteY224" fmla="*/ 2055654 h 2323145"/>
              <a:gd name="connsiteX225" fmla="*/ 2236905 w 11269336"/>
              <a:gd name="connsiteY225" fmla="*/ 2062882 h 2323145"/>
              <a:gd name="connsiteX226" fmla="*/ 2225830 w 11269336"/>
              <a:gd name="connsiteY226" fmla="*/ 2074027 h 2323145"/>
              <a:gd name="connsiteX227" fmla="*/ 2073776 w 11269336"/>
              <a:gd name="connsiteY227" fmla="*/ 2089244 h 2323145"/>
              <a:gd name="connsiteX228" fmla="*/ 1948256 w 11269336"/>
              <a:gd name="connsiteY228" fmla="*/ 2146616 h 2323145"/>
              <a:gd name="connsiteX229" fmla="*/ 1865582 w 11269336"/>
              <a:gd name="connsiteY229" fmla="*/ 2153738 h 2323145"/>
              <a:gd name="connsiteX230" fmla="*/ 1835210 w 11269336"/>
              <a:gd name="connsiteY230" fmla="*/ 2134244 h 2323145"/>
              <a:gd name="connsiteX231" fmla="*/ 1632661 w 11269336"/>
              <a:gd name="connsiteY231" fmla="*/ 2173882 h 2323145"/>
              <a:gd name="connsiteX232" fmla="*/ 1579590 w 11269336"/>
              <a:gd name="connsiteY232" fmla="*/ 2173680 h 2323145"/>
              <a:gd name="connsiteX233" fmla="*/ 1535601 w 11269336"/>
              <a:gd name="connsiteY233" fmla="*/ 2194590 h 2323145"/>
              <a:gd name="connsiteX234" fmla="*/ 1515594 w 11269336"/>
              <a:gd name="connsiteY234" fmla="*/ 2189622 h 2323145"/>
              <a:gd name="connsiteX235" fmla="*/ 1512113 w 11269336"/>
              <a:gd name="connsiteY235" fmla="*/ 2188534 h 2323145"/>
              <a:gd name="connsiteX236" fmla="*/ 1498838 w 11269336"/>
              <a:gd name="connsiteY236" fmla="*/ 2189213 h 2323145"/>
              <a:gd name="connsiteX237" fmla="*/ 1494279 w 11269336"/>
              <a:gd name="connsiteY237" fmla="*/ 2183112 h 2323145"/>
              <a:gd name="connsiteX238" fmla="*/ 1473714 w 11269336"/>
              <a:gd name="connsiteY238" fmla="*/ 2179625 h 2323145"/>
              <a:gd name="connsiteX239" fmla="*/ 1449503 w 11269336"/>
              <a:gd name="connsiteY239" fmla="*/ 2182633 h 2323145"/>
              <a:gd name="connsiteX240" fmla="*/ 1266687 w 11269336"/>
              <a:gd name="connsiteY240" fmla="*/ 2212688 h 2323145"/>
              <a:gd name="connsiteX241" fmla="*/ 1239614 w 11269336"/>
              <a:gd name="connsiteY241" fmla="*/ 2209727 h 2323145"/>
              <a:gd name="connsiteX242" fmla="*/ 1202436 w 11269336"/>
              <a:gd name="connsiteY242" fmla="*/ 2209817 h 2323145"/>
              <a:gd name="connsiteX243" fmla="*/ 1136097 w 11269336"/>
              <a:gd name="connsiteY243" fmla="*/ 2205112 h 2323145"/>
              <a:gd name="connsiteX244" fmla="*/ 988232 w 11269336"/>
              <a:gd name="connsiteY244" fmla="*/ 2235635 h 2323145"/>
              <a:gd name="connsiteX245" fmla="*/ 981959 w 11269336"/>
              <a:gd name="connsiteY245" fmla="*/ 2231607 h 2323145"/>
              <a:gd name="connsiteX246" fmla="*/ 938600 w 11269336"/>
              <a:gd name="connsiteY246" fmla="*/ 2238113 h 2323145"/>
              <a:gd name="connsiteX247" fmla="*/ 791788 w 11269336"/>
              <a:gd name="connsiteY247" fmla="*/ 2293224 h 2323145"/>
              <a:gd name="connsiteX248" fmla="*/ 706914 w 11269336"/>
              <a:gd name="connsiteY248" fmla="*/ 2305046 h 2323145"/>
              <a:gd name="connsiteX249" fmla="*/ 675971 w 11269336"/>
              <a:gd name="connsiteY249" fmla="*/ 2304030 h 2323145"/>
              <a:gd name="connsiteX250" fmla="*/ 624180 w 11269336"/>
              <a:gd name="connsiteY250" fmla="*/ 2302650 h 2323145"/>
              <a:gd name="connsiteX251" fmla="*/ 583453 w 11269336"/>
              <a:gd name="connsiteY251" fmla="*/ 2288788 h 2323145"/>
              <a:gd name="connsiteX252" fmla="*/ 540946 w 11269336"/>
              <a:gd name="connsiteY252" fmla="*/ 2292721 h 2323145"/>
              <a:gd name="connsiteX253" fmla="*/ 533680 w 11269336"/>
              <a:gd name="connsiteY253" fmla="*/ 2310233 h 2323145"/>
              <a:gd name="connsiteX254" fmla="*/ 487366 w 11269336"/>
              <a:gd name="connsiteY254" fmla="*/ 2309053 h 2323145"/>
              <a:gd name="connsiteX255" fmla="*/ 416820 w 11269336"/>
              <a:gd name="connsiteY255" fmla="*/ 2305443 h 2323145"/>
              <a:gd name="connsiteX256" fmla="*/ 376805 w 11269336"/>
              <a:gd name="connsiteY256" fmla="*/ 2307647 h 2323145"/>
              <a:gd name="connsiteX257" fmla="*/ 266777 w 11269336"/>
              <a:gd name="connsiteY257" fmla="*/ 2309012 h 2323145"/>
              <a:gd name="connsiteX258" fmla="*/ 156013 w 11269336"/>
              <a:gd name="connsiteY258" fmla="*/ 2306832 h 2323145"/>
              <a:gd name="connsiteX259" fmla="*/ 87258 w 11269336"/>
              <a:gd name="connsiteY259" fmla="*/ 2285511 h 2323145"/>
              <a:gd name="connsiteX260" fmla="*/ 23798 w 11269336"/>
              <a:gd name="connsiteY260" fmla="*/ 2281822 h 2323145"/>
              <a:gd name="connsiteX261" fmla="*/ 0 w 11269336"/>
              <a:gd name="connsiteY261" fmla="*/ 2285369 h 2323145"/>
              <a:gd name="connsiteX262" fmla="*/ 0 w 11269336"/>
              <a:gd name="connsiteY26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678455 w 11269336"/>
              <a:gd name="connsiteY142" fmla="*/ 2156131 h 2323145"/>
              <a:gd name="connsiteX143" fmla="*/ 4593061 w 11269336"/>
              <a:gd name="connsiteY143" fmla="*/ 2171597 h 2323145"/>
              <a:gd name="connsiteX144" fmla="*/ 4579902 w 11269336"/>
              <a:gd name="connsiteY144" fmla="*/ 2177927 h 2323145"/>
              <a:gd name="connsiteX145" fmla="*/ 4533444 w 11269336"/>
              <a:gd name="connsiteY145" fmla="*/ 2181200 h 2323145"/>
              <a:gd name="connsiteX146" fmla="*/ 4492832 w 11269336"/>
              <a:gd name="connsiteY146" fmla="*/ 2188033 h 2323145"/>
              <a:gd name="connsiteX147" fmla="*/ 4467257 w 11269336"/>
              <a:gd name="connsiteY147" fmla="*/ 2196121 h 2323145"/>
              <a:gd name="connsiteX148" fmla="*/ 4459937 w 11269336"/>
              <a:gd name="connsiteY148" fmla="*/ 2195182 h 2323145"/>
              <a:gd name="connsiteX149" fmla="*/ 4433312 w 11269336"/>
              <a:gd name="connsiteY149" fmla="*/ 2199004 h 2323145"/>
              <a:gd name="connsiteX150" fmla="*/ 4420601 w 11269336"/>
              <a:gd name="connsiteY150" fmla="*/ 2205158 h 2323145"/>
              <a:gd name="connsiteX151" fmla="*/ 4405765 w 11269336"/>
              <a:gd name="connsiteY151" fmla="*/ 2199902 h 2323145"/>
              <a:gd name="connsiteX152" fmla="*/ 4401354 w 11269336"/>
              <a:gd name="connsiteY152" fmla="*/ 2194745 h 2323145"/>
              <a:gd name="connsiteX153" fmla="*/ 4383151 w 11269336"/>
              <a:gd name="connsiteY153" fmla="*/ 2201140 h 2323145"/>
              <a:gd name="connsiteX154" fmla="*/ 4366646 w 11269336"/>
              <a:gd name="connsiteY154" fmla="*/ 2198564 h 2323145"/>
              <a:gd name="connsiteX155" fmla="*/ 4354009 w 11269336"/>
              <a:gd name="connsiteY155" fmla="*/ 2204984 h 2323145"/>
              <a:gd name="connsiteX156" fmla="*/ 4348284 w 11269336"/>
              <a:gd name="connsiteY156" fmla="*/ 2205270 h 2323145"/>
              <a:gd name="connsiteX157" fmla="*/ 4333906 w 11269336"/>
              <a:gd name="connsiteY157" fmla="*/ 2205251 h 2323145"/>
              <a:gd name="connsiteX158" fmla="*/ 4308819 w 11269336"/>
              <a:gd name="connsiteY158" fmla="*/ 2203822 h 2323145"/>
              <a:gd name="connsiteX159" fmla="*/ 4301210 w 11269336"/>
              <a:gd name="connsiteY159" fmla="*/ 2204456 h 2323145"/>
              <a:gd name="connsiteX160" fmla="*/ 4283095 w 11269336"/>
              <a:gd name="connsiteY160" fmla="*/ 2198177 h 2323145"/>
              <a:gd name="connsiteX161" fmla="*/ 4250119 w 11269336"/>
              <a:gd name="connsiteY161" fmla="*/ 2196342 h 2323145"/>
              <a:gd name="connsiteX162" fmla="*/ 4189203 w 11269336"/>
              <a:gd name="connsiteY162" fmla="*/ 2178994 h 2323145"/>
              <a:gd name="connsiteX163" fmla="*/ 4154035 w 11269336"/>
              <a:gd name="connsiteY163" fmla="*/ 2171950 h 2323145"/>
              <a:gd name="connsiteX164" fmla="*/ 4129569 w 11269336"/>
              <a:gd name="connsiteY164" fmla="*/ 2163850 h 2323145"/>
              <a:gd name="connsiteX165" fmla="*/ 4061250 w 11269336"/>
              <a:gd name="connsiteY165" fmla="*/ 2159236 h 2323145"/>
              <a:gd name="connsiteX166" fmla="*/ 3945480 w 11269336"/>
              <a:gd name="connsiteY166" fmla="*/ 2158279 h 2323145"/>
              <a:gd name="connsiteX167" fmla="*/ 3921468 w 11269336"/>
              <a:gd name="connsiteY167" fmla="*/ 2156588 h 2323145"/>
              <a:gd name="connsiteX168" fmla="*/ 3903348 w 11269336"/>
              <a:gd name="connsiteY168" fmla="*/ 2149220 h 2323145"/>
              <a:gd name="connsiteX169" fmla="*/ 3901342 w 11269336"/>
              <a:gd name="connsiteY169" fmla="*/ 2142355 h 2323145"/>
              <a:gd name="connsiteX170" fmla="*/ 3888539 w 11269336"/>
              <a:gd name="connsiteY170" fmla="*/ 2140476 h 2323145"/>
              <a:gd name="connsiteX171" fmla="*/ 3885662 w 11269336"/>
              <a:gd name="connsiteY171" fmla="*/ 2138740 h 2323145"/>
              <a:gd name="connsiteX172" fmla="*/ 3868627 w 11269336"/>
              <a:gd name="connsiteY172" fmla="*/ 2130023 h 2323145"/>
              <a:gd name="connsiteX173" fmla="*/ 3819177 w 11269336"/>
              <a:gd name="connsiteY173" fmla="*/ 2142111 h 2323145"/>
              <a:gd name="connsiteX174" fmla="*/ 3769100 w 11269336"/>
              <a:gd name="connsiteY174" fmla="*/ 2131731 h 2323145"/>
              <a:gd name="connsiteX175" fmla="*/ 3562752 w 11269336"/>
              <a:gd name="connsiteY175" fmla="*/ 2131785 h 2323145"/>
              <a:gd name="connsiteX176" fmla="*/ 3541402 w 11269336"/>
              <a:gd name="connsiteY176" fmla="*/ 2106821 h 2323145"/>
              <a:gd name="connsiteX177" fmla="*/ 3365341 w 11269336"/>
              <a:gd name="connsiteY177" fmla="*/ 2077638 h 2323145"/>
              <a:gd name="connsiteX178" fmla="*/ 3170922 w 11269336"/>
              <a:gd name="connsiteY178" fmla="*/ 2115957 h 2323145"/>
              <a:gd name="connsiteX179" fmla="*/ 3156256 w 11269336"/>
              <a:gd name="connsiteY179" fmla="*/ 2124773 h 2323145"/>
              <a:gd name="connsiteX180" fmla="*/ 3140298 w 11269336"/>
              <a:gd name="connsiteY180" fmla="*/ 2129182 h 2323145"/>
              <a:gd name="connsiteX181" fmla="*/ 3138514 w 11269336"/>
              <a:gd name="connsiteY181" fmla="*/ 2128069 h 2323145"/>
              <a:gd name="connsiteX182" fmla="*/ 3120467 w 11269336"/>
              <a:gd name="connsiteY182" fmla="*/ 2128281 h 2323145"/>
              <a:gd name="connsiteX183" fmla="*/ 3116175 w 11269336"/>
              <a:gd name="connsiteY183" fmla="*/ 2131633 h 2323145"/>
              <a:gd name="connsiteX184" fmla="*/ 3103685 w 11269336"/>
              <a:gd name="connsiteY184" fmla="*/ 2132814 h 2323145"/>
              <a:gd name="connsiteX185" fmla="*/ 3078794 w 11269336"/>
              <a:gd name="connsiteY185" fmla="*/ 2137935 h 2323145"/>
              <a:gd name="connsiteX186" fmla="*/ 3074407 w 11269336"/>
              <a:gd name="connsiteY186" fmla="*/ 2136274 h 2323145"/>
              <a:gd name="connsiteX187" fmla="*/ 3037285 w 11269336"/>
              <a:gd name="connsiteY187" fmla="*/ 2139919 h 2323145"/>
              <a:gd name="connsiteX188" fmla="*/ 3036901 w 11269336"/>
              <a:gd name="connsiteY188" fmla="*/ 2138726 h 2323145"/>
              <a:gd name="connsiteX189" fmla="*/ 3026996 w 11269336"/>
              <a:gd name="connsiteY189" fmla="*/ 2134322 h 2323145"/>
              <a:gd name="connsiteX190" fmla="*/ 3007772 w 11269336"/>
              <a:gd name="connsiteY190" fmla="*/ 2128742 h 2323145"/>
              <a:gd name="connsiteX191" fmla="*/ 2965030 w 11269336"/>
              <a:gd name="connsiteY191" fmla="*/ 2100494 h 2323145"/>
              <a:gd name="connsiteX192" fmla="*/ 2926342 w 11269336"/>
              <a:gd name="connsiteY192" fmla="*/ 2104155 h 2323145"/>
              <a:gd name="connsiteX193" fmla="*/ 2918608 w 11269336"/>
              <a:gd name="connsiteY193" fmla="*/ 2104215 h 2323145"/>
              <a:gd name="connsiteX194" fmla="*/ 2918475 w 11269336"/>
              <a:gd name="connsiteY194" fmla="*/ 2103937 h 2323145"/>
              <a:gd name="connsiteX195" fmla="*/ 2910360 w 11269336"/>
              <a:gd name="connsiteY195" fmla="*/ 2103444 h 2323145"/>
              <a:gd name="connsiteX196" fmla="*/ 2904507 w 11269336"/>
              <a:gd name="connsiteY196" fmla="*/ 2104326 h 2323145"/>
              <a:gd name="connsiteX197" fmla="*/ 2889503 w 11269336"/>
              <a:gd name="connsiteY197" fmla="*/ 2104443 h 2323145"/>
              <a:gd name="connsiteX198" fmla="*/ 2884480 w 11269336"/>
              <a:gd name="connsiteY198" fmla="*/ 2102626 h 2323145"/>
              <a:gd name="connsiteX199" fmla="*/ 2882689 w 11269336"/>
              <a:gd name="connsiteY199" fmla="*/ 2099228 h 2323145"/>
              <a:gd name="connsiteX200" fmla="*/ 2881291 w 11269336"/>
              <a:gd name="connsiteY200" fmla="*/ 2099618 h 2323145"/>
              <a:gd name="connsiteX201" fmla="*/ 2853979 w 11269336"/>
              <a:gd name="connsiteY201" fmla="*/ 2090388 h 2323145"/>
              <a:gd name="connsiteX202" fmla="*/ 2791790 w 11269336"/>
              <a:gd name="connsiteY202" fmla="*/ 2080332 h 2323145"/>
              <a:gd name="connsiteX203" fmla="*/ 2755844 w 11269336"/>
              <a:gd name="connsiteY203" fmla="*/ 2078874 h 2323145"/>
              <a:gd name="connsiteX204" fmla="*/ 2657742 w 11269336"/>
              <a:gd name="connsiteY204" fmla="*/ 2070179 h 2323145"/>
              <a:gd name="connsiteX205" fmla="*/ 2559549 w 11269336"/>
              <a:gd name="connsiteY205" fmla="*/ 2057873 h 2323145"/>
              <a:gd name="connsiteX206" fmla="*/ 2512054 w 11269336"/>
              <a:gd name="connsiteY206" fmla="*/ 2031671 h 2323145"/>
              <a:gd name="connsiteX207" fmla="*/ 2506437 w 11269336"/>
              <a:gd name="connsiteY207" fmla="*/ 2030918 h 2323145"/>
              <a:gd name="connsiteX208" fmla="*/ 2491752 w 11269336"/>
              <a:gd name="connsiteY208" fmla="*/ 2033906 h 2323145"/>
              <a:gd name="connsiteX209" fmla="*/ 2486338 w 11269336"/>
              <a:gd name="connsiteY209" fmla="*/ 2035862 h 2323145"/>
              <a:gd name="connsiteX210" fmla="*/ 2478186 w 11269336"/>
              <a:gd name="connsiteY210" fmla="*/ 2036953 h 2323145"/>
              <a:gd name="connsiteX211" fmla="*/ 2477950 w 11269336"/>
              <a:gd name="connsiteY211" fmla="*/ 2036715 h 2323145"/>
              <a:gd name="connsiteX212" fmla="*/ 2470381 w 11269336"/>
              <a:gd name="connsiteY212" fmla="*/ 2038256 h 2323145"/>
              <a:gd name="connsiteX213" fmla="*/ 2433781 w 11269336"/>
              <a:gd name="connsiteY213" fmla="*/ 2049140 h 2323145"/>
              <a:gd name="connsiteX214" fmla="*/ 2381172 w 11269336"/>
              <a:gd name="connsiteY214" fmla="*/ 2030645 h 2323145"/>
              <a:gd name="connsiteX215" fmla="*/ 2360198 w 11269336"/>
              <a:gd name="connsiteY215" fmla="*/ 2029059 h 2323145"/>
              <a:gd name="connsiteX216" fmla="*/ 2348815 w 11269336"/>
              <a:gd name="connsiteY216" fmla="*/ 2026798 h 2323145"/>
              <a:gd name="connsiteX217" fmla="*/ 2347988 w 11269336"/>
              <a:gd name="connsiteY217" fmla="*/ 2025745 h 2323145"/>
              <a:gd name="connsiteX218" fmla="*/ 2312920 w 11269336"/>
              <a:gd name="connsiteY218" fmla="*/ 2036311 h 2323145"/>
              <a:gd name="connsiteX219" fmla="*/ 2307986 w 11269336"/>
              <a:gd name="connsiteY219" fmla="*/ 2035583 h 2323145"/>
              <a:gd name="connsiteX220" fmla="*/ 2285481 w 11269336"/>
              <a:gd name="connsiteY220" fmla="*/ 2045197 h 2323145"/>
              <a:gd name="connsiteX221" fmla="*/ 2273666 w 11269336"/>
              <a:gd name="connsiteY221" fmla="*/ 2048710 h 2323145"/>
              <a:gd name="connsiteX222" fmla="*/ 2270719 w 11269336"/>
              <a:gd name="connsiteY222" fmla="*/ 2052702 h 2323145"/>
              <a:gd name="connsiteX223" fmla="*/ 2253080 w 11269336"/>
              <a:gd name="connsiteY223" fmla="*/ 2056363 h 2323145"/>
              <a:gd name="connsiteX224" fmla="*/ 2250906 w 11269336"/>
              <a:gd name="connsiteY224" fmla="*/ 2055654 h 2323145"/>
              <a:gd name="connsiteX225" fmla="*/ 2236905 w 11269336"/>
              <a:gd name="connsiteY225" fmla="*/ 2062882 h 2323145"/>
              <a:gd name="connsiteX226" fmla="*/ 2225830 w 11269336"/>
              <a:gd name="connsiteY226" fmla="*/ 2074027 h 2323145"/>
              <a:gd name="connsiteX227" fmla="*/ 2073776 w 11269336"/>
              <a:gd name="connsiteY227" fmla="*/ 2089244 h 2323145"/>
              <a:gd name="connsiteX228" fmla="*/ 1948256 w 11269336"/>
              <a:gd name="connsiteY228" fmla="*/ 2146616 h 2323145"/>
              <a:gd name="connsiteX229" fmla="*/ 1865582 w 11269336"/>
              <a:gd name="connsiteY229" fmla="*/ 2153738 h 2323145"/>
              <a:gd name="connsiteX230" fmla="*/ 1835210 w 11269336"/>
              <a:gd name="connsiteY230" fmla="*/ 2134244 h 2323145"/>
              <a:gd name="connsiteX231" fmla="*/ 1632661 w 11269336"/>
              <a:gd name="connsiteY231" fmla="*/ 2173882 h 2323145"/>
              <a:gd name="connsiteX232" fmla="*/ 1579590 w 11269336"/>
              <a:gd name="connsiteY232" fmla="*/ 2173680 h 2323145"/>
              <a:gd name="connsiteX233" fmla="*/ 1535601 w 11269336"/>
              <a:gd name="connsiteY233" fmla="*/ 2194590 h 2323145"/>
              <a:gd name="connsiteX234" fmla="*/ 1515594 w 11269336"/>
              <a:gd name="connsiteY234" fmla="*/ 2189622 h 2323145"/>
              <a:gd name="connsiteX235" fmla="*/ 1512113 w 11269336"/>
              <a:gd name="connsiteY235" fmla="*/ 2188534 h 2323145"/>
              <a:gd name="connsiteX236" fmla="*/ 1498838 w 11269336"/>
              <a:gd name="connsiteY236" fmla="*/ 2189213 h 2323145"/>
              <a:gd name="connsiteX237" fmla="*/ 1494279 w 11269336"/>
              <a:gd name="connsiteY237" fmla="*/ 2183112 h 2323145"/>
              <a:gd name="connsiteX238" fmla="*/ 1473714 w 11269336"/>
              <a:gd name="connsiteY238" fmla="*/ 2179625 h 2323145"/>
              <a:gd name="connsiteX239" fmla="*/ 1449503 w 11269336"/>
              <a:gd name="connsiteY239" fmla="*/ 2182633 h 2323145"/>
              <a:gd name="connsiteX240" fmla="*/ 1266687 w 11269336"/>
              <a:gd name="connsiteY240" fmla="*/ 2212688 h 2323145"/>
              <a:gd name="connsiteX241" fmla="*/ 1239614 w 11269336"/>
              <a:gd name="connsiteY241" fmla="*/ 2209727 h 2323145"/>
              <a:gd name="connsiteX242" fmla="*/ 1202436 w 11269336"/>
              <a:gd name="connsiteY242" fmla="*/ 2209817 h 2323145"/>
              <a:gd name="connsiteX243" fmla="*/ 1136097 w 11269336"/>
              <a:gd name="connsiteY243" fmla="*/ 2205112 h 2323145"/>
              <a:gd name="connsiteX244" fmla="*/ 988232 w 11269336"/>
              <a:gd name="connsiteY244" fmla="*/ 2235635 h 2323145"/>
              <a:gd name="connsiteX245" fmla="*/ 981959 w 11269336"/>
              <a:gd name="connsiteY245" fmla="*/ 2231607 h 2323145"/>
              <a:gd name="connsiteX246" fmla="*/ 938600 w 11269336"/>
              <a:gd name="connsiteY246" fmla="*/ 2238113 h 2323145"/>
              <a:gd name="connsiteX247" fmla="*/ 791788 w 11269336"/>
              <a:gd name="connsiteY247" fmla="*/ 2293224 h 2323145"/>
              <a:gd name="connsiteX248" fmla="*/ 706914 w 11269336"/>
              <a:gd name="connsiteY248" fmla="*/ 2305046 h 2323145"/>
              <a:gd name="connsiteX249" fmla="*/ 675971 w 11269336"/>
              <a:gd name="connsiteY249" fmla="*/ 2304030 h 2323145"/>
              <a:gd name="connsiteX250" fmla="*/ 624180 w 11269336"/>
              <a:gd name="connsiteY250" fmla="*/ 2302650 h 2323145"/>
              <a:gd name="connsiteX251" fmla="*/ 583453 w 11269336"/>
              <a:gd name="connsiteY251" fmla="*/ 2288788 h 2323145"/>
              <a:gd name="connsiteX252" fmla="*/ 540946 w 11269336"/>
              <a:gd name="connsiteY252" fmla="*/ 2292721 h 2323145"/>
              <a:gd name="connsiteX253" fmla="*/ 533680 w 11269336"/>
              <a:gd name="connsiteY253" fmla="*/ 2310233 h 2323145"/>
              <a:gd name="connsiteX254" fmla="*/ 487366 w 11269336"/>
              <a:gd name="connsiteY254" fmla="*/ 2309053 h 2323145"/>
              <a:gd name="connsiteX255" fmla="*/ 416820 w 11269336"/>
              <a:gd name="connsiteY255" fmla="*/ 2305443 h 2323145"/>
              <a:gd name="connsiteX256" fmla="*/ 376805 w 11269336"/>
              <a:gd name="connsiteY256" fmla="*/ 2307647 h 2323145"/>
              <a:gd name="connsiteX257" fmla="*/ 266777 w 11269336"/>
              <a:gd name="connsiteY257" fmla="*/ 2309012 h 2323145"/>
              <a:gd name="connsiteX258" fmla="*/ 156013 w 11269336"/>
              <a:gd name="connsiteY258" fmla="*/ 2306832 h 2323145"/>
              <a:gd name="connsiteX259" fmla="*/ 87258 w 11269336"/>
              <a:gd name="connsiteY259" fmla="*/ 2285511 h 2323145"/>
              <a:gd name="connsiteX260" fmla="*/ 23798 w 11269336"/>
              <a:gd name="connsiteY260" fmla="*/ 2281822 h 2323145"/>
              <a:gd name="connsiteX261" fmla="*/ 0 w 11269336"/>
              <a:gd name="connsiteY261" fmla="*/ 2285369 h 2323145"/>
              <a:gd name="connsiteX262" fmla="*/ 0 w 11269336"/>
              <a:gd name="connsiteY26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678455 w 11269336"/>
              <a:gd name="connsiteY142" fmla="*/ 2156131 h 2323145"/>
              <a:gd name="connsiteX143" fmla="*/ 4593061 w 11269336"/>
              <a:gd name="connsiteY143" fmla="*/ 2171597 h 2323145"/>
              <a:gd name="connsiteX144" fmla="*/ 4533444 w 11269336"/>
              <a:gd name="connsiteY144" fmla="*/ 2181200 h 2323145"/>
              <a:gd name="connsiteX145" fmla="*/ 4492832 w 11269336"/>
              <a:gd name="connsiteY145" fmla="*/ 2188033 h 2323145"/>
              <a:gd name="connsiteX146" fmla="*/ 4467257 w 11269336"/>
              <a:gd name="connsiteY146" fmla="*/ 2196121 h 2323145"/>
              <a:gd name="connsiteX147" fmla="*/ 4459937 w 11269336"/>
              <a:gd name="connsiteY147" fmla="*/ 2195182 h 2323145"/>
              <a:gd name="connsiteX148" fmla="*/ 4433312 w 11269336"/>
              <a:gd name="connsiteY148" fmla="*/ 2199004 h 2323145"/>
              <a:gd name="connsiteX149" fmla="*/ 4420601 w 11269336"/>
              <a:gd name="connsiteY149" fmla="*/ 2205158 h 2323145"/>
              <a:gd name="connsiteX150" fmla="*/ 4405765 w 11269336"/>
              <a:gd name="connsiteY150" fmla="*/ 2199902 h 2323145"/>
              <a:gd name="connsiteX151" fmla="*/ 4401354 w 11269336"/>
              <a:gd name="connsiteY151" fmla="*/ 2194745 h 2323145"/>
              <a:gd name="connsiteX152" fmla="*/ 4383151 w 11269336"/>
              <a:gd name="connsiteY152" fmla="*/ 2201140 h 2323145"/>
              <a:gd name="connsiteX153" fmla="*/ 4366646 w 11269336"/>
              <a:gd name="connsiteY153" fmla="*/ 2198564 h 2323145"/>
              <a:gd name="connsiteX154" fmla="*/ 4354009 w 11269336"/>
              <a:gd name="connsiteY154" fmla="*/ 2204984 h 2323145"/>
              <a:gd name="connsiteX155" fmla="*/ 4348284 w 11269336"/>
              <a:gd name="connsiteY155" fmla="*/ 2205270 h 2323145"/>
              <a:gd name="connsiteX156" fmla="*/ 4333906 w 11269336"/>
              <a:gd name="connsiteY156" fmla="*/ 2205251 h 2323145"/>
              <a:gd name="connsiteX157" fmla="*/ 4308819 w 11269336"/>
              <a:gd name="connsiteY157" fmla="*/ 2203822 h 2323145"/>
              <a:gd name="connsiteX158" fmla="*/ 4301210 w 11269336"/>
              <a:gd name="connsiteY158" fmla="*/ 2204456 h 2323145"/>
              <a:gd name="connsiteX159" fmla="*/ 4283095 w 11269336"/>
              <a:gd name="connsiteY159" fmla="*/ 2198177 h 2323145"/>
              <a:gd name="connsiteX160" fmla="*/ 4250119 w 11269336"/>
              <a:gd name="connsiteY160" fmla="*/ 2196342 h 2323145"/>
              <a:gd name="connsiteX161" fmla="*/ 4189203 w 11269336"/>
              <a:gd name="connsiteY161" fmla="*/ 2178994 h 2323145"/>
              <a:gd name="connsiteX162" fmla="*/ 4154035 w 11269336"/>
              <a:gd name="connsiteY162" fmla="*/ 2171950 h 2323145"/>
              <a:gd name="connsiteX163" fmla="*/ 4129569 w 11269336"/>
              <a:gd name="connsiteY163" fmla="*/ 2163850 h 2323145"/>
              <a:gd name="connsiteX164" fmla="*/ 4061250 w 11269336"/>
              <a:gd name="connsiteY164" fmla="*/ 2159236 h 2323145"/>
              <a:gd name="connsiteX165" fmla="*/ 3945480 w 11269336"/>
              <a:gd name="connsiteY165" fmla="*/ 2158279 h 2323145"/>
              <a:gd name="connsiteX166" fmla="*/ 3921468 w 11269336"/>
              <a:gd name="connsiteY166" fmla="*/ 2156588 h 2323145"/>
              <a:gd name="connsiteX167" fmla="*/ 3903348 w 11269336"/>
              <a:gd name="connsiteY167" fmla="*/ 2149220 h 2323145"/>
              <a:gd name="connsiteX168" fmla="*/ 3901342 w 11269336"/>
              <a:gd name="connsiteY168" fmla="*/ 2142355 h 2323145"/>
              <a:gd name="connsiteX169" fmla="*/ 3888539 w 11269336"/>
              <a:gd name="connsiteY169" fmla="*/ 2140476 h 2323145"/>
              <a:gd name="connsiteX170" fmla="*/ 3885662 w 11269336"/>
              <a:gd name="connsiteY170" fmla="*/ 2138740 h 2323145"/>
              <a:gd name="connsiteX171" fmla="*/ 3868627 w 11269336"/>
              <a:gd name="connsiteY171" fmla="*/ 2130023 h 2323145"/>
              <a:gd name="connsiteX172" fmla="*/ 3819177 w 11269336"/>
              <a:gd name="connsiteY172" fmla="*/ 2142111 h 2323145"/>
              <a:gd name="connsiteX173" fmla="*/ 3769100 w 11269336"/>
              <a:gd name="connsiteY173" fmla="*/ 2131731 h 2323145"/>
              <a:gd name="connsiteX174" fmla="*/ 3562752 w 11269336"/>
              <a:gd name="connsiteY174" fmla="*/ 2131785 h 2323145"/>
              <a:gd name="connsiteX175" fmla="*/ 3541402 w 11269336"/>
              <a:gd name="connsiteY175" fmla="*/ 2106821 h 2323145"/>
              <a:gd name="connsiteX176" fmla="*/ 3365341 w 11269336"/>
              <a:gd name="connsiteY176" fmla="*/ 2077638 h 2323145"/>
              <a:gd name="connsiteX177" fmla="*/ 3170922 w 11269336"/>
              <a:gd name="connsiteY177" fmla="*/ 2115957 h 2323145"/>
              <a:gd name="connsiteX178" fmla="*/ 3156256 w 11269336"/>
              <a:gd name="connsiteY178" fmla="*/ 2124773 h 2323145"/>
              <a:gd name="connsiteX179" fmla="*/ 3140298 w 11269336"/>
              <a:gd name="connsiteY179" fmla="*/ 2129182 h 2323145"/>
              <a:gd name="connsiteX180" fmla="*/ 3138514 w 11269336"/>
              <a:gd name="connsiteY180" fmla="*/ 2128069 h 2323145"/>
              <a:gd name="connsiteX181" fmla="*/ 3120467 w 11269336"/>
              <a:gd name="connsiteY181" fmla="*/ 2128281 h 2323145"/>
              <a:gd name="connsiteX182" fmla="*/ 3116175 w 11269336"/>
              <a:gd name="connsiteY182" fmla="*/ 2131633 h 2323145"/>
              <a:gd name="connsiteX183" fmla="*/ 3103685 w 11269336"/>
              <a:gd name="connsiteY183" fmla="*/ 2132814 h 2323145"/>
              <a:gd name="connsiteX184" fmla="*/ 3078794 w 11269336"/>
              <a:gd name="connsiteY184" fmla="*/ 2137935 h 2323145"/>
              <a:gd name="connsiteX185" fmla="*/ 3074407 w 11269336"/>
              <a:gd name="connsiteY185" fmla="*/ 2136274 h 2323145"/>
              <a:gd name="connsiteX186" fmla="*/ 3037285 w 11269336"/>
              <a:gd name="connsiteY186" fmla="*/ 2139919 h 2323145"/>
              <a:gd name="connsiteX187" fmla="*/ 3036901 w 11269336"/>
              <a:gd name="connsiteY187" fmla="*/ 2138726 h 2323145"/>
              <a:gd name="connsiteX188" fmla="*/ 3026996 w 11269336"/>
              <a:gd name="connsiteY188" fmla="*/ 2134322 h 2323145"/>
              <a:gd name="connsiteX189" fmla="*/ 3007772 w 11269336"/>
              <a:gd name="connsiteY189" fmla="*/ 2128742 h 2323145"/>
              <a:gd name="connsiteX190" fmla="*/ 2965030 w 11269336"/>
              <a:gd name="connsiteY190" fmla="*/ 2100494 h 2323145"/>
              <a:gd name="connsiteX191" fmla="*/ 2926342 w 11269336"/>
              <a:gd name="connsiteY191" fmla="*/ 2104155 h 2323145"/>
              <a:gd name="connsiteX192" fmla="*/ 2918608 w 11269336"/>
              <a:gd name="connsiteY192" fmla="*/ 2104215 h 2323145"/>
              <a:gd name="connsiteX193" fmla="*/ 2918475 w 11269336"/>
              <a:gd name="connsiteY193" fmla="*/ 2103937 h 2323145"/>
              <a:gd name="connsiteX194" fmla="*/ 2910360 w 11269336"/>
              <a:gd name="connsiteY194" fmla="*/ 2103444 h 2323145"/>
              <a:gd name="connsiteX195" fmla="*/ 2904507 w 11269336"/>
              <a:gd name="connsiteY195" fmla="*/ 2104326 h 2323145"/>
              <a:gd name="connsiteX196" fmla="*/ 2889503 w 11269336"/>
              <a:gd name="connsiteY196" fmla="*/ 2104443 h 2323145"/>
              <a:gd name="connsiteX197" fmla="*/ 2884480 w 11269336"/>
              <a:gd name="connsiteY197" fmla="*/ 2102626 h 2323145"/>
              <a:gd name="connsiteX198" fmla="*/ 2882689 w 11269336"/>
              <a:gd name="connsiteY198" fmla="*/ 2099228 h 2323145"/>
              <a:gd name="connsiteX199" fmla="*/ 2881291 w 11269336"/>
              <a:gd name="connsiteY199" fmla="*/ 2099618 h 2323145"/>
              <a:gd name="connsiteX200" fmla="*/ 2853979 w 11269336"/>
              <a:gd name="connsiteY200" fmla="*/ 2090388 h 2323145"/>
              <a:gd name="connsiteX201" fmla="*/ 2791790 w 11269336"/>
              <a:gd name="connsiteY201" fmla="*/ 2080332 h 2323145"/>
              <a:gd name="connsiteX202" fmla="*/ 2755844 w 11269336"/>
              <a:gd name="connsiteY202" fmla="*/ 2078874 h 2323145"/>
              <a:gd name="connsiteX203" fmla="*/ 2657742 w 11269336"/>
              <a:gd name="connsiteY203" fmla="*/ 2070179 h 2323145"/>
              <a:gd name="connsiteX204" fmla="*/ 2559549 w 11269336"/>
              <a:gd name="connsiteY204" fmla="*/ 2057873 h 2323145"/>
              <a:gd name="connsiteX205" fmla="*/ 2512054 w 11269336"/>
              <a:gd name="connsiteY205" fmla="*/ 2031671 h 2323145"/>
              <a:gd name="connsiteX206" fmla="*/ 2506437 w 11269336"/>
              <a:gd name="connsiteY206" fmla="*/ 2030918 h 2323145"/>
              <a:gd name="connsiteX207" fmla="*/ 2491752 w 11269336"/>
              <a:gd name="connsiteY207" fmla="*/ 2033906 h 2323145"/>
              <a:gd name="connsiteX208" fmla="*/ 2486338 w 11269336"/>
              <a:gd name="connsiteY208" fmla="*/ 2035862 h 2323145"/>
              <a:gd name="connsiteX209" fmla="*/ 2478186 w 11269336"/>
              <a:gd name="connsiteY209" fmla="*/ 2036953 h 2323145"/>
              <a:gd name="connsiteX210" fmla="*/ 2477950 w 11269336"/>
              <a:gd name="connsiteY210" fmla="*/ 2036715 h 2323145"/>
              <a:gd name="connsiteX211" fmla="*/ 2470381 w 11269336"/>
              <a:gd name="connsiteY211" fmla="*/ 2038256 h 2323145"/>
              <a:gd name="connsiteX212" fmla="*/ 2433781 w 11269336"/>
              <a:gd name="connsiteY212" fmla="*/ 2049140 h 2323145"/>
              <a:gd name="connsiteX213" fmla="*/ 2381172 w 11269336"/>
              <a:gd name="connsiteY213" fmla="*/ 2030645 h 2323145"/>
              <a:gd name="connsiteX214" fmla="*/ 2360198 w 11269336"/>
              <a:gd name="connsiteY214" fmla="*/ 2029059 h 2323145"/>
              <a:gd name="connsiteX215" fmla="*/ 2348815 w 11269336"/>
              <a:gd name="connsiteY215" fmla="*/ 2026798 h 2323145"/>
              <a:gd name="connsiteX216" fmla="*/ 2347988 w 11269336"/>
              <a:gd name="connsiteY216" fmla="*/ 2025745 h 2323145"/>
              <a:gd name="connsiteX217" fmla="*/ 2312920 w 11269336"/>
              <a:gd name="connsiteY217" fmla="*/ 2036311 h 2323145"/>
              <a:gd name="connsiteX218" fmla="*/ 2307986 w 11269336"/>
              <a:gd name="connsiteY218" fmla="*/ 2035583 h 2323145"/>
              <a:gd name="connsiteX219" fmla="*/ 2285481 w 11269336"/>
              <a:gd name="connsiteY219" fmla="*/ 2045197 h 2323145"/>
              <a:gd name="connsiteX220" fmla="*/ 2273666 w 11269336"/>
              <a:gd name="connsiteY220" fmla="*/ 2048710 h 2323145"/>
              <a:gd name="connsiteX221" fmla="*/ 2270719 w 11269336"/>
              <a:gd name="connsiteY221" fmla="*/ 2052702 h 2323145"/>
              <a:gd name="connsiteX222" fmla="*/ 2253080 w 11269336"/>
              <a:gd name="connsiteY222" fmla="*/ 2056363 h 2323145"/>
              <a:gd name="connsiteX223" fmla="*/ 2250906 w 11269336"/>
              <a:gd name="connsiteY223" fmla="*/ 2055654 h 2323145"/>
              <a:gd name="connsiteX224" fmla="*/ 2236905 w 11269336"/>
              <a:gd name="connsiteY224" fmla="*/ 2062882 h 2323145"/>
              <a:gd name="connsiteX225" fmla="*/ 2225830 w 11269336"/>
              <a:gd name="connsiteY225" fmla="*/ 2074027 h 2323145"/>
              <a:gd name="connsiteX226" fmla="*/ 2073776 w 11269336"/>
              <a:gd name="connsiteY226" fmla="*/ 2089244 h 2323145"/>
              <a:gd name="connsiteX227" fmla="*/ 1948256 w 11269336"/>
              <a:gd name="connsiteY227" fmla="*/ 2146616 h 2323145"/>
              <a:gd name="connsiteX228" fmla="*/ 1865582 w 11269336"/>
              <a:gd name="connsiteY228" fmla="*/ 2153738 h 2323145"/>
              <a:gd name="connsiteX229" fmla="*/ 1835210 w 11269336"/>
              <a:gd name="connsiteY229" fmla="*/ 2134244 h 2323145"/>
              <a:gd name="connsiteX230" fmla="*/ 1632661 w 11269336"/>
              <a:gd name="connsiteY230" fmla="*/ 2173882 h 2323145"/>
              <a:gd name="connsiteX231" fmla="*/ 1579590 w 11269336"/>
              <a:gd name="connsiteY231" fmla="*/ 2173680 h 2323145"/>
              <a:gd name="connsiteX232" fmla="*/ 1535601 w 11269336"/>
              <a:gd name="connsiteY232" fmla="*/ 2194590 h 2323145"/>
              <a:gd name="connsiteX233" fmla="*/ 1515594 w 11269336"/>
              <a:gd name="connsiteY233" fmla="*/ 2189622 h 2323145"/>
              <a:gd name="connsiteX234" fmla="*/ 1512113 w 11269336"/>
              <a:gd name="connsiteY234" fmla="*/ 2188534 h 2323145"/>
              <a:gd name="connsiteX235" fmla="*/ 1498838 w 11269336"/>
              <a:gd name="connsiteY235" fmla="*/ 2189213 h 2323145"/>
              <a:gd name="connsiteX236" fmla="*/ 1494279 w 11269336"/>
              <a:gd name="connsiteY236" fmla="*/ 2183112 h 2323145"/>
              <a:gd name="connsiteX237" fmla="*/ 1473714 w 11269336"/>
              <a:gd name="connsiteY237" fmla="*/ 2179625 h 2323145"/>
              <a:gd name="connsiteX238" fmla="*/ 1449503 w 11269336"/>
              <a:gd name="connsiteY238" fmla="*/ 2182633 h 2323145"/>
              <a:gd name="connsiteX239" fmla="*/ 1266687 w 11269336"/>
              <a:gd name="connsiteY239" fmla="*/ 2212688 h 2323145"/>
              <a:gd name="connsiteX240" fmla="*/ 1239614 w 11269336"/>
              <a:gd name="connsiteY240" fmla="*/ 2209727 h 2323145"/>
              <a:gd name="connsiteX241" fmla="*/ 1202436 w 11269336"/>
              <a:gd name="connsiteY241" fmla="*/ 2209817 h 2323145"/>
              <a:gd name="connsiteX242" fmla="*/ 1136097 w 11269336"/>
              <a:gd name="connsiteY242" fmla="*/ 2205112 h 2323145"/>
              <a:gd name="connsiteX243" fmla="*/ 988232 w 11269336"/>
              <a:gd name="connsiteY243" fmla="*/ 2235635 h 2323145"/>
              <a:gd name="connsiteX244" fmla="*/ 981959 w 11269336"/>
              <a:gd name="connsiteY244" fmla="*/ 2231607 h 2323145"/>
              <a:gd name="connsiteX245" fmla="*/ 938600 w 11269336"/>
              <a:gd name="connsiteY245" fmla="*/ 2238113 h 2323145"/>
              <a:gd name="connsiteX246" fmla="*/ 791788 w 11269336"/>
              <a:gd name="connsiteY246" fmla="*/ 2293224 h 2323145"/>
              <a:gd name="connsiteX247" fmla="*/ 706914 w 11269336"/>
              <a:gd name="connsiteY247" fmla="*/ 2305046 h 2323145"/>
              <a:gd name="connsiteX248" fmla="*/ 675971 w 11269336"/>
              <a:gd name="connsiteY248" fmla="*/ 2304030 h 2323145"/>
              <a:gd name="connsiteX249" fmla="*/ 624180 w 11269336"/>
              <a:gd name="connsiteY249" fmla="*/ 2302650 h 2323145"/>
              <a:gd name="connsiteX250" fmla="*/ 583453 w 11269336"/>
              <a:gd name="connsiteY250" fmla="*/ 2288788 h 2323145"/>
              <a:gd name="connsiteX251" fmla="*/ 540946 w 11269336"/>
              <a:gd name="connsiteY251" fmla="*/ 2292721 h 2323145"/>
              <a:gd name="connsiteX252" fmla="*/ 533680 w 11269336"/>
              <a:gd name="connsiteY252" fmla="*/ 2310233 h 2323145"/>
              <a:gd name="connsiteX253" fmla="*/ 487366 w 11269336"/>
              <a:gd name="connsiteY253" fmla="*/ 2309053 h 2323145"/>
              <a:gd name="connsiteX254" fmla="*/ 416820 w 11269336"/>
              <a:gd name="connsiteY254" fmla="*/ 2305443 h 2323145"/>
              <a:gd name="connsiteX255" fmla="*/ 376805 w 11269336"/>
              <a:gd name="connsiteY255" fmla="*/ 2307647 h 2323145"/>
              <a:gd name="connsiteX256" fmla="*/ 266777 w 11269336"/>
              <a:gd name="connsiteY256" fmla="*/ 2309012 h 2323145"/>
              <a:gd name="connsiteX257" fmla="*/ 156013 w 11269336"/>
              <a:gd name="connsiteY257" fmla="*/ 2306832 h 2323145"/>
              <a:gd name="connsiteX258" fmla="*/ 87258 w 11269336"/>
              <a:gd name="connsiteY258" fmla="*/ 2285511 h 2323145"/>
              <a:gd name="connsiteX259" fmla="*/ 23798 w 11269336"/>
              <a:gd name="connsiteY259" fmla="*/ 2281822 h 2323145"/>
              <a:gd name="connsiteX260" fmla="*/ 0 w 11269336"/>
              <a:gd name="connsiteY260" fmla="*/ 2285369 h 2323145"/>
              <a:gd name="connsiteX261" fmla="*/ 0 w 11269336"/>
              <a:gd name="connsiteY261"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593061 w 11269336"/>
              <a:gd name="connsiteY142" fmla="*/ 2171597 h 2323145"/>
              <a:gd name="connsiteX143" fmla="*/ 4533444 w 11269336"/>
              <a:gd name="connsiteY143" fmla="*/ 2181200 h 2323145"/>
              <a:gd name="connsiteX144" fmla="*/ 4492832 w 11269336"/>
              <a:gd name="connsiteY144" fmla="*/ 2188033 h 2323145"/>
              <a:gd name="connsiteX145" fmla="*/ 4467257 w 11269336"/>
              <a:gd name="connsiteY145" fmla="*/ 2196121 h 2323145"/>
              <a:gd name="connsiteX146" fmla="*/ 4459937 w 11269336"/>
              <a:gd name="connsiteY146" fmla="*/ 2195182 h 2323145"/>
              <a:gd name="connsiteX147" fmla="*/ 4433312 w 11269336"/>
              <a:gd name="connsiteY147" fmla="*/ 2199004 h 2323145"/>
              <a:gd name="connsiteX148" fmla="*/ 4420601 w 11269336"/>
              <a:gd name="connsiteY148" fmla="*/ 2205158 h 2323145"/>
              <a:gd name="connsiteX149" fmla="*/ 4405765 w 11269336"/>
              <a:gd name="connsiteY149" fmla="*/ 2199902 h 2323145"/>
              <a:gd name="connsiteX150" fmla="*/ 4401354 w 11269336"/>
              <a:gd name="connsiteY150" fmla="*/ 2194745 h 2323145"/>
              <a:gd name="connsiteX151" fmla="*/ 4383151 w 11269336"/>
              <a:gd name="connsiteY151" fmla="*/ 2201140 h 2323145"/>
              <a:gd name="connsiteX152" fmla="*/ 4366646 w 11269336"/>
              <a:gd name="connsiteY152" fmla="*/ 2198564 h 2323145"/>
              <a:gd name="connsiteX153" fmla="*/ 4354009 w 11269336"/>
              <a:gd name="connsiteY153" fmla="*/ 2204984 h 2323145"/>
              <a:gd name="connsiteX154" fmla="*/ 4348284 w 11269336"/>
              <a:gd name="connsiteY154" fmla="*/ 2205270 h 2323145"/>
              <a:gd name="connsiteX155" fmla="*/ 4333906 w 11269336"/>
              <a:gd name="connsiteY155" fmla="*/ 2205251 h 2323145"/>
              <a:gd name="connsiteX156" fmla="*/ 4308819 w 11269336"/>
              <a:gd name="connsiteY156" fmla="*/ 2203822 h 2323145"/>
              <a:gd name="connsiteX157" fmla="*/ 4301210 w 11269336"/>
              <a:gd name="connsiteY157" fmla="*/ 2204456 h 2323145"/>
              <a:gd name="connsiteX158" fmla="*/ 4283095 w 11269336"/>
              <a:gd name="connsiteY158" fmla="*/ 2198177 h 2323145"/>
              <a:gd name="connsiteX159" fmla="*/ 4250119 w 11269336"/>
              <a:gd name="connsiteY159" fmla="*/ 2196342 h 2323145"/>
              <a:gd name="connsiteX160" fmla="*/ 4189203 w 11269336"/>
              <a:gd name="connsiteY160" fmla="*/ 2178994 h 2323145"/>
              <a:gd name="connsiteX161" fmla="*/ 4154035 w 11269336"/>
              <a:gd name="connsiteY161" fmla="*/ 2171950 h 2323145"/>
              <a:gd name="connsiteX162" fmla="*/ 4129569 w 11269336"/>
              <a:gd name="connsiteY162" fmla="*/ 2163850 h 2323145"/>
              <a:gd name="connsiteX163" fmla="*/ 4061250 w 11269336"/>
              <a:gd name="connsiteY163" fmla="*/ 2159236 h 2323145"/>
              <a:gd name="connsiteX164" fmla="*/ 3945480 w 11269336"/>
              <a:gd name="connsiteY164" fmla="*/ 2158279 h 2323145"/>
              <a:gd name="connsiteX165" fmla="*/ 3921468 w 11269336"/>
              <a:gd name="connsiteY165" fmla="*/ 2156588 h 2323145"/>
              <a:gd name="connsiteX166" fmla="*/ 3903348 w 11269336"/>
              <a:gd name="connsiteY166" fmla="*/ 2149220 h 2323145"/>
              <a:gd name="connsiteX167" fmla="*/ 3901342 w 11269336"/>
              <a:gd name="connsiteY167" fmla="*/ 2142355 h 2323145"/>
              <a:gd name="connsiteX168" fmla="*/ 3888539 w 11269336"/>
              <a:gd name="connsiteY168" fmla="*/ 2140476 h 2323145"/>
              <a:gd name="connsiteX169" fmla="*/ 3885662 w 11269336"/>
              <a:gd name="connsiteY169" fmla="*/ 2138740 h 2323145"/>
              <a:gd name="connsiteX170" fmla="*/ 3868627 w 11269336"/>
              <a:gd name="connsiteY170" fmla="*/ 2130023 h 2323145"/>
              <a:gd name="connsiteX171" fmla="*/ 3819177 w 11269336"/>
              <a:gd name="connsiteY171" fmla="*/ 2142111 h 2323145"/>
              <a:gd name="connsiteX172" fmla="*/ 3769100 w 11269336"/>
              <a:gd name="connsiteY172" fmla="*/ 2131731 h 2323145"/>
              <a:gd name="connsiteX173" fmla="*/ 3562752 w 11269336"/>
              <a:gd name="connsiteY173" fmla="*/ 2131785 h 2323145"/>
              <a:gd name="connsiteX174" fmla="*/ 3541402 w 11269336"/>
              <a:gd name="connsiteY174" fmla="*/ 2106821 h 2323145"/>
              <a:gd name="connsiteX175" fmla="*/ 3365341 w 11269336"/>
              <a:gd name="connsiteY175" fmla="*/ 2077638 h 2323145"/>
              <a:gd name="connsiteX176" fmla="*/ 3170922 w 11269336"/>
              <a:gd name="connsiteY176" fmla="*/ 2115957 h 2323145"/>
              <a:gd name="connsiteX177" fmla="*/ 3156256 w 11269336"/>
              <a:gd name="connsiteY177" fmla="*/ 2124773 h 2323145"/>
              <a:gd name="connsiteX178" fmla="*/ 3140298 w 11269336"/>
              <a:gd name="connsiteY178" fmla="*/ 2129182 h 2323145"/>
              <a:gd name="connsiteX179" fmla="*/ 3138514 w 11269336"/>
              <a:gd name="connsiteY179" fmla="*/ 2128069 h 2323145"/>
              <a:gd name="connsiteX180" fmla="*/ 3120467 w 11269336"/>
              <a:gd name="connsiteY180" fmla="*/ 2128281 h 2323145"/>
              <a:gd name="connsiteX181" fmla="*/ 3116175 w 11269336"/>
              <a:gd name="connsiteY181" fmla="*/ 2131633 h 2323145"/>
              <a:gd name="connsiteX182" fmla="*/ 3103685 w 11269336"/>
              <a:gd name="connsiteY182" fmla="*/ 2132814 h 2323145"/>
              <a:gd name="connsiteX183" fmla="*/ 3078794 w 11269336"/>
              <a:gd name="connsiteY183" fmla="*/ 2137935 h 2323145"/>
              <a:gd name="connsiteX184" fmla="*/ 3074407 w 11269336"/>
              <a:gd name="connsiteY184" fmla="*/ 2136274 h 2323145"/>
              <a:gd name="connsiteX185" fmla="*/ 3037285 w 11269336"/>
              <a:gd name="connsiteY185" fmla="*/ 2139919 h 2323145"/>
              <a:gd name="connsiteX186" fmla="*/ 3036901 w 11269336"/>
              <a:gd name="connsiteY186" fmla="*/ 2138726 h 2323145"/>
              <a:gd name="connsiteX187" fmla="*/ 3026996 w 11269336"/>
              <a:gd name="connsiteY187" fmla="*/ 2134322 h 2323145"/>
              <a:gd name="connsiteX188" fmla="*/ 3007772 w 11269336"/>
              <a:gd name="connsiteY188" fmla="*/ 2128742 h 2323145"/>
              <a:gd name="connsiteX189" fmla="*/ 2965030 w 11269336"/>
              <a:gd name="connsiteY189" fmla="*/ 2100494 h 2323145"/>
              <a:gd name="connsiteX190" fmla="*/ 2926342 w 11269336"/>
              <a:gd name="connsiteY190" fmla="*/ 2104155 h 2323145"/>
              <a:gd name="connsiteX191" fmla="*/ 2918608 w 11269336"/>
              <a:gd name="connsiteY191" fmla="*/ 2104215 h 2323145"/>
              <a:gd name="connsiteX192" fmla="*/ 2918475 w 11269336"/>
              <a:gd name="connsiteY192" fmla="*/ 2103937 h 2323145"/>
              <a:gd name="connsiteX193" fmla="*/ 2910360 w 11269336"/>
              <a:gd name="connsiteY193" fmla="*/ 2103444 h 2323145"/>
              <a:gd name="connsiteX194" fmla="*/ 2904507 w 11269336"/>
              <a:gd name="connsiteY194" fmla="*/ 2104326 h 2323145"/>
              <a:gd name="connsiteX195" fmla="*/ 2889503 w 11269336"/>
              <a:gd name="connsiteY195" fmla="*/ 2104443 h 2323145"/>
              <a:gd name="connsiteX196" fmla="*/ 2884480 w 11269336"/>
              <a:gd name="connsiteY196" fmla="*/ 2102626 h 2323145"/>
              <a:gd name="connsiteX197" fmla="*/ 2882689 w 11269336"/>
              <a:gd name="connsiteY197" fmla="*/ 2099228 h 2323145"/>
              <a:gd name="connsiteX198" fmla="*/ 2881291 w 11269336"/>
              <a:gd name="connsiteY198" fmla="*/ 2099618 h 2323145"/>
              <a:gd name="connsiteX199" fmla="*/ 2853979 w 11269336"/>
              <a:gd name="connsiteY199" fmla="*/ 2090388 h 2323145"/>
              <a:gd name="connsiteX200" fmla="*/ 2791790 w 11269336"/>
              <a:gd name="connsiteY200" fmla="*/ 2080332 h 2323145"/>
              <a:gd name="connsiteX201" fmla="*/ 2755844 w 11269336"/>
              <a:gd name="connsiteY201" fmla="*/ 2078874 h 2323145"/>
              <a:gd name="connsiteX202" fmla="*/ 2657742 w 11269336"/>
              <a:gd name="connsiteY202" fmla="*/ 2070179 h 2323145"/>
              <a:gd name="connsiteX203" fmla="*/ 2559549 w 11269336"/>
              <a:gd name="connsiteY203" fmla="*/ 2057873 h 2323145"/>
              <a:gd name="connsiteX204" fmla="*/ 2512054 w 11269336"/>
              <a:gd name="connsiteY204" fmla="*/ 2031671 h 2323145"/>
              <a:gd name="connsiteX205" fmla="*/ 2506437 w 11269336"/>
              <a:gd name="connsiteY205" fmla="*/ 2030918 h 2323145"/>
              <a:gd name="connsiteX206" fmla="*/ 2491752 w 11269336"/>
              <a:gd name="connsiteY206" fmla="*/ 2033906 h 2323145"/>
              <a:gd name="connsiteX207" fmla="*/ 2486338 w 11269336"/>
              <a:gd name="connsiteY207" fmla="*/ 2035862 h 2323145"/>
              <a:gd name="connsiteX208" fmla="*/ 2478186 w 11269336"/>
              <a:gd name="connsiteY208" fmla="*/ 2036953 h 2323145"/>
              <a:gd name="connsiteX209" fmla="*/ 2477950 w 11269336"/>
              <a:gd name="connsiteY209" fmla="*/ 2036715 h 2323145"/>
              <a:gd name="connsiteX210" fmla="*/ 2470381 w 11269336"/>
              <a:gd name="connsiteY210" fmla="*/ 2038256 h 2323145"/>
              <a:gd name="connsiteX211" fmla="*/ 2433781 w 11269336"/>
              <a:gd name="connsiteY211" fmla="*/ 2049140 h 2323145"/>
              <a:gd name="connsiteX212" fmla="*/ 2381172 w 11269336"/>
              <a:gd name="connsiteY212" fmla="*/ 2030645 h 2323145"/>
              <a:gd name="connsiteX213" fmla="*/ 2360198 w 11269336"/>
              <a:gd name="connsiteY213" fmla="*/ 2029059 h 2323145"/>
              <a:gd name="connsiteX214" fmla="*/ 2348815 w 11269336"/>
              <a:gd name="connsiteY214" fmla="*/ 2026798 h 2323145"/>
              <a:gd name="connsiteX215" fmla="*/ 2347988 w 11269336"/>
              <a:gd name="connsiteY215" fmla="*/ 2025745 h 2323145"/>
              <a:gd name="connsiteX216" fmla="*/ 2312920 w 11269336"/>
              <a:gd name="connsiteY216" fmla="*/ 2036311 h 2323145"/>
              <a:gd name="connsiteX217" fmla="*/ 2307986 w 11269336"/>
              <a:gd name="connsiteY217" fmla="*/ 2035583 h 2323145"/>
              <a:gd name="connsiteX218" fmla="*/ 2285481 w 11269336"/>
              <a:gd name="connsiteY218" fmla="*/ 2045197 h 2323145"/>
              <a:gd name="connsiteX219" fmla="*/ 2273666 w 11269336"/>
              <a:gd name="connsiteY219" fmla="*/ 2048710 h 2323145"/>
              <a:gd name="connsiteX220" fmla="*/ 2270719 w 11269336"/>
              <a:gd name="connsiteY220" fmla="*/ 2052702 h 2323145"/>
              <a:gd name="connsiteX221" fmla="*/ 2253080 w 11269336"/>
              <a:gd name="connsiteY221" fmla="*/ 2056363 h 2323145"/>
              <a:gd name="connsiteX222" fmla="*/ 2250906 w 11269336"/>
              <a:gd name="connsiteY222" fmla="*/ 2055654 h 2323145"/>
              <a:gd name="connsiteX223" fmla="*/ 2236905 w 11269336"/>
              <a:gd name="connsiteY223" fmla="*/ 2062882 h 2323145"/>
              <a:gd name="connsiteX224" fmla="*/ 2225830 w 11269336"/>
              <a:gd name="connsiteY224" fmla="*/ 2074027 h 2323145"/>
              <a:gd name="connsiteX225" fmla="*/ 2073776 w 11269336"/>
              <a:gd name="connsiteY225" fmla="*/ 2089244 h 2323145"/>
              <a:gd name="connsiteX226" fmla="*/ 1948256 w 11269336"/>
              <a:gd name="connsiteY226" fmla="*/ 2146616 h 2323145"/>
              <a:gd name="connsiteX227" fmla="*/ 1865582 w 11269336"/>
              <a:gd name="connsiteY227" fmla="*/ 2153738 h 2323145"/>
              <a:gd name="connsiteX228" fmla="*/ 1835210 w 11269336"/>
              <a:gd name="connsiteY228" fmla="*/ 2134244 h 2323145"/>
              <a:gd name="connsiteX229" fmla="*/ 1632661 w 11269336"/>
              <a:gd name="connsiteY229" fmla="*/ 2173882 h 2323145"/>
              <a:gd name="connsiteX230" fmla="*/ 1579590 w 11269336"/>
              <a:gd name="connsiteY230" fmla="*/ 2173680 h 2323145"/>
              <a:gd name="connsiteX231" fmla="*/ 1535601 w 11269336"/>
              <a:gd name="connsiteY231" fmla="*/ 2194590 h 2323145"/>
              <a:gd name="connsiteX232" fmla="*/ 1515594 w 11269336"/>
              <a:gd name="connsiteY232" fmla="*/ 2189622 h 2323145"/>
              <a:gd name="connsiteX233" fmla="*/ 1512113 w 11269336"/>
              <a:gd name="connsiteY233" fmla="*/ 2188534 h 2323145"/>
              <a:gd name="connsiteX234" fmla="*/ 1498838 w 11269336"/>
              <a:gd name="connsiteY234" fmla="*/ 2189213 h 2323145"/>
              <a:gd name="connsiteX235" fmla="*/ 1494279 w 11269336"/>
              <a:gd name="connsiteY235" fmla="*/ 2183112 h 2323145"/>
              <a:gd name="connsiteX236" fmla="*/ 1473714 w 11269336"/>
              <a:gd name="connsiteY236" fmla="*/ 2179625 h 2323145"/>
              <a:gd name="connsiteX237" fmla="*/ 1449503 w 11269336"/>
              <a:gd name="connsiteY237" fmla="*/ 2182633 h 2323145"/>
              <a:gd name="connsiteX238" fmla="*/ 1266687 w 11269336"/>
              <a:gd name="connsiteY238" fmla="*/ 2212688 h 2323145"/>
              <a:gd name="connsiteX239" fmla="*/ 1239614 w 11269336"/>
              <a:gd name="connsiteY239" fmla="*/ 2209727 h 2323145"/>
              <a:gd name="connsiteX240" fmla="*/ 1202436 w 11269336"/>
              <a:gd name="connsiteY240" fmla="*/ 2209817 h 2323145"/>
              <a:gd name="connsiteX241" fmla="*/ 1136097 w 11269336"/>
              <a:gd name="connsiteY241" fmla="*/ 2205112 h 2323145"/>
              <a:gd name="connsiteX242" fmla="*/ 988232 w 11269336"/>
              <a:gd name="connsiteY242" fmla="*/ 2235635 h 2323145"/>
              <a:gd name="connsiteX243" fmla="*/ 981959 w 11269336"/>
              <a:gd name="connsiteY243" fmla="*/ 2231607 h 2323145"/>
              <a:gd name="connsiteX244" fmla="*/ 938600 w 11269336"/>
              <a:gd name="connsiteY244" fmla="*/ 2238113 h 2323145"/>
              <a:gd name="connsiteX245" fmla="*/ 791788 w 11269336"/>
              <a:gd name="connsiteY245" fmla="*/ 2293224 h 2323145"/>
              <a:gd name="connsiteX246" fmla="*/ 706914 w 11269336"/>
              <a:gd name="connsiteY246" fmla="*/ 2305046 h 2323145"/>
              <a:gd name="connsiteX247" fmla="*/ 675971 w 11269336"/>
              <a:gd name="connsiteY247" fmla="*/ 2304030 h 2323145"/>
              <a:gd name="connsiteX248" fmla="*/ 624180 w 11269336"/>
              <a:gd name="connsiteY248" fmla="*/ 2302650 h 2323145"/>
              <a:gd name="connsiteX249" fmla="*/ 583453 w 11269336"/>
              <a:gd name="connsiteY249" fmla="*/ 2288788 h 2323145"/>
              <a:gd name="connsiteX250" fmla="*/ 540946 w 11269336"/>
              <a:gd name="connsiteY250" fmla="*/ 2292721 h 2323145"/>
              <a:gd name="connsiteX251" fmla="*/ 533680 w 11269336"/>
              <a:gd name="connsiteY251" fmla="*/ 2310233 h 2323145"/>
              <a:gd name="connsiteX252" fmla="*/ 487366 w 11269336"/>
              <a:gd name="connsiteY252" fmla="*/ 2309053 h 2323145"/>
              <a:gd name="connsiteX253" fmla="*/ 416820 w 11269336"/>
              <a:gd name="connsiteY253" fmla="*/ 2305443 h 2323145"/>
              <a:gd name="connsiteX254" fmla="*/ 376805 w 11269336"/>
              <a:gd name="connsiteY254" fmla="*/ 2307647 h 2323145"/>
              <a:gd name="connsiteX255" fmla="*/ 266777 w 11269336"/>
              <a:gd name="connsiteY255" fmla="*/ 2309012 h 2323145"/>
              <a:gd name="connsiteX256" fmla="*/ 156013 w 11269336"/>
              <a:gd name="connsiteY256" fmla="*/ 2306832 h 2323145"/>
              <a:gd name="connsiteX257" fmla="*/ 87258 w 11269336"/>
              <a:gd name="connsiteY257" fmla="*/ 2285511 h 2323145"/>
              <a:gd name="connsiteX258" fmla="*/ 23798 w 11269336"/>
              <a:gd name="connsiteY258" fmla="*/ 2281822 h 2323145"/>
              <a:gd name="connsiteX259" fmla="*/ 0 w 11269336"/>
              <a:gd name="connsiteY259" fmla="*/ 2285369 h 2323145"/>
              <a:gd name="connsiteX260" fmla="*/ 0 w 11269336"/>
              <a:gd name="connsiteY260"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593061 w 11269336"/>
              <a:gd name="connsiteY141" fmla="*/ 2171597 h 2323145"/>
              <a:gd name="connsiteX142" fmla="*/ 4533444 w 11269336"/>
              <a:gd name="connsiteY142" fmla="*/ 2181200 h 2323145"/>
              <a:gd name="connsiteX143" fmla="*/ 4492832 w 11269336"/>
              <a:gd name="connsiteY143" fmla="*/ 2188033 h 2323145"/>
              <a:gd name="connsiteX144" fmla="*/ 4467257 w 11269336"/>
              <a:gd name="connsiteY144" fmla="*/ 2196121 h 2323145"/>
              <a:gd name="connsiteX145" fmla="*/ 4459937 w 11269336"/>
              <a:gd name="connsiteY145" fmla="*/ 2195182 h 2323145"/>
              <a:gd name="connsiteX146" fmla="*/ 4433312 w 11269336"/>
              <a:gd name="connsiteY146" fmla="*/ 2199004 h 2323145"/>
              <a:gd name="connsiteX147" fmla="*/ 4420601 w 11269336"/>
              <a:gd name="connsiteY147" fmla="*/ 2205158 h 2323145"/>
              <a:gd name="connsiteX148" fmla="*/ 4405765 w 11269336"/>
              <a:gd name="connsiteY148" fmla="*/ 2199902 h 2323145"/>
              <a:gd name="connsiteX149" fmla="*/ 4401354 w 11269336"/>
              <a:gd name="connsiteY149" fmla="*/ 2194745 h 2323145"/>
              <a:gd name="connsiteX150" fmla="*/ 4383151 w 11269336"/>
              <a:gd name="connsiteY150" fmla="*/ 2201140 h 2323145"/>
              <a:gd name="connsiteX151" fmla="*/ 4366646 w 11269336"/>
              <a:gd name="connsiteY151" fmla="*/ 2198564 h 2323145"/>
              <a:gd name="connsiteX152" fmla="*/ 4354009 w 11269336"/>
              <a:gd name="connsiteY152" fmla="*/ 2204984 h 2323145"/>
              <a:gd name="connsiteX153" fmla="*/ 4348284 w 11269336"/>
              <a:gd name="connsiteY153" fmla="*/ 2205270 h 2323145"/>
              <a:gd name="connsiteX154" fmla="*/ 4333906 w 11269336"/>
              <a:gd name="connsiteY154" fmla="*/ 2205251 h 2323145"/>
              <a:gd name="connsiteX155" fmla="*/ 4308819 w 11269336"/>
              <a:gd name="connsiteY155" fmla="*/ 2203822 h 2323145"/>
              <a:gd name="connsiteX156" fmla="*/ 4301210 w 11269336"/>
              <a:gd name="connsiteY156" fmla="*/ 2204456 h 2323145"/>
              <a:gd name="connsiteX157" fmla="*/ 4283095 w 11269336"/>
              <a:gd name="connsiteY157" fmla="*/ 2198177 h 2323145"/>
              <a:gd name="connsiteX158" fmla="*/ 4250119 w 11269336"/>
              <a:gd name="connsiteY158" fmla="*/ 2196342 h 2323145"/>
              <a:gd name="connsiteX159" fmla="*/ 4189203 w 11269336"/>
              <a:gd name="connsiteY159" fmla="*/ 2178994 h 2323145"/>
              <a:gd name="connsiteX160" fmla="*/ 4154035 w 11269336"/>
              <a:gd name="connsiteY160" fmla="*/ 2171950 h 2323145"/>
              <a:gd name="connsiteX161" fmla="*/ 4129569 w 11269336"/>
              <a:gd name="connsiteY161" fmla="*/ 2163850 h 2323145"/>
              <a:gd name="connsiteX162" fmla="*/ 4061250 w 11269336"/>
              <a:gd name="connsiteY162" fmla="*/ 2159236 h 2323145"/>
              <a:gd name="connsiteX163" fmla="*/ 3945480 w 11269336"/>
              <a:gd name="connsiteY163" fmla="*/ 2158279 h 2323145"/>
              <a:gd name="connsiteX164" fmla="*/ 3921468 w 11269336"/>
              <a:gd name="connsiteY164" fmla="*/ 2156588 h 2323145"/>
              <a:gd name="connsiteX165" fmla="*/ 3903348 w 11269336"/>
              <a:gd name="connsiteY165" fmla="*/ 2149220 h 2323145"/>
              <a:gd name="connsiteX166" fmla="*/ 3901342 w 11269336"/>
              <a:gd name="connsiteY166" fmla="*/ 2142355 h 2323145"/>
              <a:gd name="connsiteX167" fmla="*/ 3888539 w 11269336"/>
              <a:gd name="connsiteY167" fmla="*/ 2140476 h 2323145"/>
              <a:gd name="connsiteX168" fmla="*/ 3885662 w 11269336"/>
              <a:gd name="connsiteY168" fmla="*/ 2138740 h 2323145"/>
              <a:gd name="connsiteX169" fmla="*/ 3868627 w 11269336"/>
              <a:gd name="connsiteY169" fmla="*/ 2130023 h 2323145"/>
              <a:gd name="connsiteX170" fmla="*/ 3819177 w 11269336"/>
              <a:gd name="connsiteY170" fmla="*/ 2142111 h 2323145"/>
              <a:gd name="connsiteX171" fmla="*/ 3769100 w 11269336"/>
              <a:gd name="connsiteY171" fmla="*/ 2131731 h 2323145"/>
              <a:gd name="connsiteX172" fmla="*/ 3562752 w 11269336"/>
              <a:gd name="connsiteY172" fmla="*/ 2131785 h 2323145"/>
              <a:gd name="connsiteX173" fmla="*/ 3541402 w 11269336"/>
              <a:gd name="connsiteY173" fmla="*/ 2106821 h 2323145"/>
              <a:gd name="connsiteX174" fmla="*/ 3365341 w 11269336"/>
              <a:gd name="connsiteY174" fmla="*/ 2077638 h 2323145"/>
              <a:gd name="connsiteX175" fmla="*/ 3170922 w 11269336"/>
              <a:gd name="connsiteY175" fmla="*/ 2115957 h 2323145"/>
              <a:gd name="connsiteX176" fmla="*/ 3156256 w 11269336"/>
              <a:gd name="connsiteY176" fmla="*/ 2124773 h 2323145"/>
              <a:gd name="connsiteX177" fmla="*/ 3140298 w 11269336"/>
              <a:gd name="connsiteY177" fmla="*/ 2129182 h 2323145"/>
              <a:gd name="connsiteX178" fmla="*/ 3138514 w 11269336"/>
              <a:gd name="connsiteY178" fmla="*/ 2128069 h 2323145"/>
              <a:gd name="connsiteX179" fmla="*/ 3120467 w 11269336"/>
              <a:gd name="connsiteY179" fmla="*/ 2128281 h 2323145"/>
              <a:gd name="connsiteX180" fmla="*/ 3116175 w 11269336"/>
              <a:gd name="connsiteY180" fmla="*/ 2131633 h 2323145"/>
              <a:gd name="connsiteX181" fmla="*/ 3103685 w 11269336"/>
              <a:gd name="connsiteY181" fmla="*/ 2132814 h 2323145"/>
              <a:gd name="connsiteX182" fmla="*/ 3078794 w 11269336"/>
              <a:gd name="connsiteY182" fmla="*/ 2137935 h 2323145"/>
              <a:gd name="connsiteX183" fmla="*/ 3074407 w 11269336"/>
              <a:gd name="connsiteY183" fmla="*/ 2136274 h 2323145"/>
              <a:gd name="connsiteX184" fmla="*/ 3037285 w 11269336"/>
              <a:gd name="connsiteY184" fmla="*/ 2139919 h 2323145"/>
              <a:gd name="connsiteX185" fmla="*/ 3036901 w 11269336"/>
              <a:gd name="connsiteY185" fmla="*/ 2138726 h 2323145"/>
              <a:gd name="connsiteX186" fmla="*/ 3026996 w 11269336"/>
              <a:gd name="connsiteY186" fmla="*/ 2134322 h 2323145"/>
              <a:gd name="connsiteX187" fmla="*/ 3007772 w 11269336"/>
              <a:gd name="connsiteY187" fmla="*/ 2128742 h 2323145"/>
              <a:gd name="connsiteX188" fmla="*/ 2965030 w 11269336"/>
              <a:gd name="connsiteY188" fmla="*/ 2100494 h 2323145"/>
              <a:gd name="connsiteX189" fmla="*/ 2926342 w 11269336"/>
              <a:gd name="connsiteY189" fmla="*/ 2104155 h 2323145"/>
              <a:gd name="connsiteX190" fmla="*/ 2918608 w 11269336"/>
              <a:gd name="connsiteY190" fmla="*/ 2104215 h 2323145"/>
              <a:gd name="connsiteX191" fmla="*/ 2918475 w 11269336"/>
              <a:gd name="connsiteY191" fmla="*/ 2103937 h 2323145"/>
              <a:gd name="connsiteX192" fmla="*/ 2910360 w 11269336"/>
              <a:gd name="connsiteY192" fmla="*/ 2103444 h 2323145"/>
              <a:gd name="connsiteX193" fmla="*/ 2904507 w 11269336"/>
              <a:gd name="connsiteY193" fmla="*/ 2104326 h 2323145"/>
              <a:gd name="connsiteX194" fmla="*/ 2889503 w 11269336"/>
              <a:gd name="connsiteY194" fmla="*/ 2104443 h 2323145"/>
              <a:gd name="connsiteX195" fmla="*/ 2884480 w 11269336"/>
              <a:gd name="connsiteY195" fmla="*/ 2102626 h 2323145"/>
              <a:gd name="connsiteX196" fmla="*/ 2882689 w 11269336"/>
              <a:gd name="connsiteY196" fmla="*/ 2099228 h 2323145"/>
              <a:gd name="connsiteX197" fmla="*/ 2881291 w 11269336"/>
              <a:gd name="connsiteY197" fmla="*/ 2099618 h 2323145"/>
              <a:gd name="connsiteX198" fmla="*/ 2853979 w 11269336"/>
              <a:gd name="connsiteY198" fmla="*/ 2090388 h 2323145"/>
              <a:gd name="connsiteX199" fmla="*/ 2791790 w 11269336"/>
              <a:gd name="connsiteY199" fmla="*/ 2080332 h 2323145"/>
              <a:gd name="connsiteX200" fmla="*/ 2755844 w 11269336"/>
              <a:gd name="connsiteY200" fmla="*/ 2078874 h 2323145"/>
              <a:gd name="connsiteX201" fmla="*/ 2657742 w 11269336"/>
              <a:gd name="connsiteY201" fmla="*/ 2070179 h 2323145"/>
              <a:gd name="connsiteX202" fmla="*/ 2559549 w 11269336"/>
              <a:gd name="connsiteY202" fmla="*/ 2057873 h 2323145"/>
              <a:gd name="connsiteX203" fmla="*/ 2512054 w 11269336"/>
              <a:gd name="connsiteY203" fmla="*/ 2031671 h 2323145"/>
              <a:gd name="connsiteX204" fmla="*/ 2506437 w 11269336"/>
              <a:gd name="connsiteY204" fmla="*/ 2030918 h 2323145"/>
              <a:gd name="connsiteX205" fmla="*/ 2491752 w 11269336"/>
              <a:gd name="connsiteY205" fmla="*/ 2033906 h 2323145"/>
              <a:gd name="connsiteX206" fmla="*/ 2486338 w 11269336"/>
              <a:gd name="connsiteY206" fmla="*/ 2035862 h 2323145"/>
              <a:gd name="connsiteX207" fmla="*/ 2478186 w 11269336"/>
              <a:gd name="connsiteY207" fmla="*/ 2036953 h 2323145"/>
              <a:gd name="connsiteX208" fmla="*/ 2477950 w 11269336"/>
              <a:gd name="connsiteY208" fmla="*/ 2036715 h 2323145"/>
              <a:gd name="connsiteX209" fmla="*/ 2470381 w 11269336"/>
              <a:gd name="connsiteY209" fmla="*/ 2038256 h 2323145"/>
              <a:gd name="connsiteX210" fmla="*/ 2433781 w 11269336"/>
              <a:gd name="connsiteY210" fmla="*/ 2049140 h 2323145"/>
              <a:gd name="connsiteX211" fmla="*/ 2381172 w 11269336"/>
              <a:gd name="connsiteY211" fmla="*/ 2030645 h 2323145"/>
              <a:gd name="connsiteX212" fmla="*/ 2360198 w 11269336"/>
              <a:gd name="connsiteY212" fmla="*/ 2029059 h 2323145"/>
              <a:gd name="connsiteX213" fmla="*/ 2348815 w 11269336"/>
              <a:gd name="connsiteY213" fmla="*/ 2026798 h 2323145"/>
              <a:gd name="connsiteX214" fmla="*/ 2347988 w 11269336"/>
              <a:gd name="connsiteY214" fmla="*/ 2025745 h 2323145"/>
              <a:gd name="connsiteX215" fmla="*/ 2312920 w 11269336"/>
              <a:gd name="connsiteY215" fmla="*/ 2036311 h 2323145"/>
              <a:gd name="connsiteX216" fmla="*/ 2307986 w 11269336"/>
              <a:gd name="connsiteY216" fmla="*/ 2035583 h 2323145"/>
              <a:gd name="connsiteX217" fmla="*/ 2285481 w 11269336"/>
              <a:gd name="connsiteY217" fmla="*/ 2045197 h 2323145"/>
              <a:gd name="connsiteX218" fmla="*/ 2273666 w 11269336"/>
              <a:gd name="connsiteY218" fmla="*/ 2048710 h 2323145"/>
              <a:gd name="connsiteX219" fmla="*/ 2270719 w 11269336"/>
              <a:gd name="connsiteY219" fmla="*/ 2052702 h 2323145"/>
              <a:gd name="connsiteX220" fmla="*/ 2253080 w 11269336"/>
              <a:gd name="connsiteY220" fmla="*/ 2056363 h 2323145"/>
              <a:gd name="connsiteX221" fmla="*/ 2250906 w 11269336"/>
              <a:gd name="connsiteY221" fmla="*/ 2055654 h 2323145"/>
              <a:gd name="connsiteX222" fmla="*/ 2236905 w 11269336"/>
              <a:gd name="connsiteY222" fmla="*/ 2062882 h 2323145"/>
              <a:gd name="connsiteX223" fmla="*/ 2225830 w 11269336"/>
              <a:gd name="connsiteY223" fmla="*/ 2074027 h 2323145"/>
              <a:gd name="connsiteX224" fmla="*/ 2073776 w 11269336"/>
              <a:gd name="connsiteY224" fmla="*/ 2089244 h 2323145"/>
              <a:gd name="connsiteX225" fmla="*/ 1948256 w 11269336"/>
              <a:gd name="connsiteY225" fmla="*/ 2146616 h 2323145"/>
              <a:gd name="connsiteX226" fmla="*/ 1865582 w 11269336"/>
              <a:gd name="connsiteY226" fmla="*/ 2153738 h 2323145"/>
              <a:gd name="connsiteX227" fmla="*/ 1835210 w 11269336"/>
              <a:gd name="connsiteY227" fmla="*/ 2134244 h 2323145"/>
              <a:gd name="connsiteX228" fmla="*/ 1632661 w 11269336"/>
              <a:gd name="connsiteY228" fmla="*/ 2173882 h 2323145"/>
              <a:gd name="connsiteX229" fmla="*/ 1579590 w 11269336"/>
              <a:gd name="connsiteY229" fmla="*/ 2173680 h 2323145"/>
              <a:gd name="connsiteX230" fmla="*/ 1535601 w 11269336"/>
              <a:gd name="connsiteY230" fmla="*/ 2194590 h 2323145"/>
              <a:gd name="connsiteX231" fmla="*/ 1515594 w 11269336"/>
              <a:gd name="connsiteY231" fmla="*/ 2189622 h 2323145"/>
              <a:gd name="connsiteX232" fmla="*/ 1512113 w 11269336"/>
              <a:gd name="connsiteY232" fmla="*/ 2188534 h 2323145"/>
              <a:gd name="connsiteX233" fmla="*/ 1498838 w 11269336"/>
              <a:gd name="connsiteY233" fmla="*/ 2189213 h 2323145"/>
              <a:gd name="connsiteX234" fmla="*/ 1494279 w 11269336"/>
              <a:gd name="connsiteY234" fmla="*/ 2183112 h 2323145"/>
              <a:gd name="connsiteX235" fmla="*/ 1473714 w 11269336"/>
              <a:gd name="connsiteY235" fmla="*/ 2179625 h 2323145"/>
              <a:gd name="connsiteX236" fmla="*/ 1449503 w 11269336"/>
              <a:gd name="connsiteY236" fmla="*/ 2182633 h 2323145"/>
              <a:gd name="connsiteX237" fmla="*/ 1266687 w 11269336"/>
              <a:gd name="connsiteY237" fmla="*/ 2212688 h 2323145"/>
              <a:gd name="connsiteX238" fmla="*/ 1239614 w 11269336"/>
              <a:gd name="connsiteY238" fmla="*/ 2209727 h 2323145"/>
              <a:gd name="connsiteX239" fmla="*/ 1202436 w 11269336"/>
              <a:gd name="connsiteY239" fmla="*/ 2209817 h 2323145"/>
              <a:gd name="connsiteX240" fmla="*/ 1136097 w 11269336"/>
              <a:gd name="connsiteY240" fmla="*/ 2205112 h 2323145"/>
              <a:gd name="connsiteX241" fmla="*/ 988232 w 11269336"/>
              <a:gd name="connsiteY241" fmla="*/ 2235635 h 2323145"/>
              <a:gd name="connsiteX242" fmla="*/ 981959 w 11269336"/>
              <a:gd name="connsiteY242" fmla="*/ 2231607 h 2323145"/>
              <a:gd name="connsiteX243" fmla="*/ 938600 w 11269336"/>
              <a:gd name="connsiteY243" fmla="*/ 2238113 h 2323145"/>
              <a:gd name="connsiteX244" fmla="*/ 791788 w 11269336"/>
              <a:gd name="connsiteY244" fmla="*/ 2293224 h 2323145"/>
              <a:gd name="connsiteX245" fmla="*/ 706914 w 11269336"/>
              <a:gd name="connsiteY245" fmla="*/ 2305046 h 2323145"/>
              <a:gd name="connsiteX246" fmla="*/ 675971 w 11269336"/>
              <a:gd name="connsiteY246" fmla="*/ 2304030 h 2323145"/>
              <a:gd name="connsiteX247" fmla="*/ 624180 w 11269336"/>
              <a:gd name="connsiteY247" fmla="*/ 2302650 h 2323145"/>
              <a:gd name="connsiteX248" fmla="*/ 583453 w 11269336"/>
              <a:gd name="connsiteY248" fmla="*/ 2288788 h 2323145"/>
              <a:gd name="connsiteX249" fmla="*/ 540946 w 11269336"/>
              <a:gd name="connsiteY249" fmla="*/ 2292721 h 2323145"/>
              <a:gd name="connsiteX250" fmla="*/ 533680 w 11269336"/>
              <a:gd name="connsiteY250" fmla="*/ 2310233 h 2323145"/>
              <a:gd name="connsiteX251" fmla="*/ 487366 w 11269336"/>
              <a:gd name="connsiteY251" fmla="*/ 2309053 h 2323145"/>
              <a:gd name="connsiteX252" fmla="*/ 416820 w 11269336"/>
              <a:gd name="connsiteY252" fmla="*/ 2305443 h 2323145"/>
              <a:gd name="connsiteX253" fmla="*/ 376805 w 11269336"/>
              <a:gd name="connsiteY253" fmla="*/ 2307647 h 2323145"/>
              <a:gd name="connsiteX254" fmla="*/ 266777 w 11269336"/>
              <a:gd name="connsiteY254" fmla="*/ 2309012 h 2323145"/>
              <a:gd name="connsiteX255" fmla="*/ 156013 w 11269336"/>
              <a:gd name="connsiteY255" fmla="*/ 2306832 h 2323145"/>
              <a:gd name="connsiteX256" fmla="*/ 87258 w 11269336"/>
              <a:gd name="connsiteY256" fmla="*/ 2285511 h 2323145"/>
              <a:gd name="connsiteX257" fmla="*/ 23798 w 11269336"/>
              <a:gd name="connsiteY257" fmla="*/ 2281822 h 2323145"/>
              <a:gd name="connsiteX258" fmla="*/ 0 w 11269336"/>
              <a:gd name="connsiteY258" fmla="*/ 2285369 h 2323145"/>
              <a:gd name="connsiteX259" fmla="*/ 0 w 11269336"/>
              <a:gd name="connsiteY259"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59937 w 11269336"/>
              <a:gd name="connsiteY144" fmla="*/ 2195182 h 2323145"/>
              <a:gd name="connsiteX145" fmla="*/ 4433312 w 11269336"/>
              <a:gd name="connsiteY145" fmla="*/ 2199004 h 2323145"/>
              <a:gd name="connsiteX146" fmla="*/ 4420601 w 11269336"/>
              <a:gd name="connsiteY146" fmla="*/ 2205158 h 2323145"/>
              <a:gd name="connsiteX147" fmla="*/ 4405765 w 11269336"/>
              <a:gd name="connsiteY147" fmla="*/ 2199902 h 2323145"/>
              <a:gd name="connsiteX148" fmla="*/ 4401354 w 11269336"/>
              <a:gd name="connsiteY148" fmla="*/ 2194745 h 2323145"/>
              <a:gd name="connsiteX149" fmla="*/ 4383151 w 11269336"/>
              <a:gd name="connsiteY149" fmla="*/ 2201140 h 2323145"/>
              <a:gd name="connsiteX150" fmla="*/ 4366646 w 11269336"/>
              <a:gd name="connsiteY150" fmla="*/ 2198564 h 2323145"/>
              <a:gd name="connsiteX151" fmla="*/ 4354009 w 11269336"/>
              <a:gd name="connsiteY151" fmla="*/ 2204984 h 2323145"/>
              <a:gd name="connsiteX152" fmla="*/ 4348284 w 11269336"/>
              <a:gd name="connsiteY152" fmla="*/ 2205270 h 2323145"/>
              <a:gd name="connsiteX153" fmla="*/ 4333906 w 11269336"/>
              <a:gd name="connsiteY153" fmla="*/ 2205251 h 2323145"/>
              <a:gd name="connsiteX154" fmla="*/ 4308819 w 11269336"/>
              <a:gd name="connsiteY154" fmla="*/ 2203822 h 2323145"/>
              <a:gd name="connsiteX155" fmla="*/ 4301210 w 11269336"/>
              <a:gd name="connsiteY155" fmla="*/ 2204456 h 2323145"/>
              <a:gd name="connsiteX156" fmla="*/ 4283095 w 11269336"/>
              <a:gd name="connsiteY156" fmla="*/ 2198177 h 2323145"/>
              <a:gd name="connsiteX157" fmla="*/ 4250119 w 11269336"/>
              <a:gd name="connsiteY157" fmla="*/ 2196342 h 2323145"/>
              <a:gd name="connsiteX158" fmla="*/ 4189203 w 11269336"/>
              <a:gd name="connsiteY158" fmla="*/ 2178994 h 2323145"/>
              <a:gd name="connsiteX159" fmla="*/ 4154035 w 11269336"/>
              <a:gd name="connsiteY159" fmla="*/ 2171950 h 2323145"/>
              <a:gd name="connsiteX160" fmla="*/ 4129569 w 11269336"/>
              <a:gd name="connsiteY160" fmla="*/ 2163850 h 2323145"/>
              <a:gd name="connsiteX161" fmla="*/ 4061250 w 11269336"/>
              <a:gd name="connsiteY161" fmla="*/ 2159236 h 2323145"/>
              <a:gd name="connsiteX162" fmla="*/ 3945480 w 11269336"/>
              <a:gd name="connsiteY162" fmla="*/ 2158279 h 2323145"/>
              <a:gd name="connsiteX163" fmla="*/ 3921468 w 11269336"/>
              <a:gd name="connsiteY163" fmla="*/ 2156588 h 2323145"/>
              <a:gd name="connsiteX164" fmla="*/ 3903348 w 11269336"/>
              <a:gd name="connsiteY164" fmla="*/ 2149220 h 2323145"/>
              <a:gd name="connsiteX165" fmla="*/ 3901342 w 11269336"/>
              <a:gd name="connsiteY165" fmla="*/ 2142355 h 2323145"/>
              <a:gd name="connsiteX166" fmla="*/ 3888539 w 11269336"/>
              <a:gd name="connsiteY166" fmla="*/ 2140476 h 2323145"/>
              <a:gd name="connsiteX167" fmla="*/ 3885662 w 11269336"/>
              <a:gd name="connsiteY167" fmla="*/ 2138740 h 2323145"/>
              <a:gd name="connsiteX168" fmla="*/ 3868627 w 11269336"/>
              <a:gd name="connsiteY168" fmla="*/ 2130023 h 2323145"/>
              <a:gd name="connsiteX169" fmla="*/ 3819177 w 11269336"/>
              <a:gd name="connsiteY169" fmla="*/ 2142111 h 2323145"/>
              <a:gd name="connsiteX170" fmla="*/ 3769100 w 11269336"/>
              <a:gd name="connsiteY170" fmla="*/ 2131731 h 2323145"/>
              <a:gd name="connsiteX171" fmla="*/ 3562752 w 11269336"/>
              <a:gd name="connsiteY171" fmla="*/ 2131785 h 2323145"/>
              <a:gd name="connsiteX172" fmla="*/ 3541402 w 11269336"/>
              <a:gd name="connsiteY172" fmla="*/ 2106821 h 2323145"/>
              <a:gd name="connsiteX173" fmla="*/ 3365341 w 11269336"/>
              <a:gd name="connsiteY173" fmla="*/ 2077638 h 2323145"/>
              <a:gd name="connsiteX174" fmla="*/ 3170922 w 11269336"/>
              <a:gd name="connsiteY174" fmla="*/ 2115957 h 2323145"/>
              <a:gd name="connsiteX175" fmla="*/ 3156256 w 11269336"/>
              <a:gd name="connsiteY175" fmla="*/ 2124773 h 2323145"/>
              <a:gd name="connsiteX176" fmla="*/ 3140298 w 11269336"/>
              <a:gd name="connsiteY176" fmla="*/ 2129182 h 2323145"/>
              <a:gd name="connsiteX177" fmla="*/ 3138514 w 11269336"/>
              <a:gd name="connsiteY177" fmla="*/ 2128069 h 2323145"/>
              <a:gd name="connsiteX178" fmla="*/ 3120467 w 11269336"/>
              <a:gd name="connsiteY178" fmla="*/ 2128281 h 2323145"/>
              <a:gd name="connsiteX179" fmla="*/ 3116175 w 11269336"/>
              <a:gd name="connsiteY179" fmla="*/ 2131633 h 2323145"/>
              <a:gd name="connsiteX180" fmla="*/ 3103685 w 11269336"/>
              <a:gd name="connsiteY180" fmla="*/ 2132814 h 2323145"/>
              <a:gd name="connsiteX181" fmla="*/ 3078794 w 11269336"/>
              <a:gd name="connsiteY181" fmla="*/ 2137935 h 2323145"/>
              <a:gd name="connsiteX182" fmla="*/ 3074407 w 11269336"/>
              <a:gd name="connsiteY182" fmla="*/ 2136274 h 2323145"/>
              <a:gd name="connsiteX183" fmla="*/ 3037285 w 11269336"/>
              <a:gd name="connsiteY183" fmla="*/ 2139919 h 2323145"/>
              <a:gd name="connsiteX184" fmla="*/ 3036901 w 11269336"/>
              <a:gd name="connsiteY184" fmla="*/ 2138726 h 2323145"/>
              <a:gd name="connsiteX185" fmla="*/ 3026996 w 11269336"/>
              <a:gd name="connsiteY185" fmla="*/ 2134322 h 2323145"/>
              <a:gd name="connsiteX186" fmla="*/ 3007772 w 11269336"/>
              <a:gd name="connsiteY186" fmla="*/ 2128742 h 2323145"/>
              <a:gd name="connsiteX187" fmla="*/ 2965030 w 11269336"/>
              <a:gd name="connsiteY187" fmla="*/ 2100494 h 2323145"/>
              <a:gd name="connsiteX188" fmla="*/ 2926342 w 11269336"/>
              <a:gd name="connsiteY188" fmla="*/ 2104155 h 2323145"/>
              <a:gd name="connsiteX189" fmla="*/ 2918608 w 11269336"/>
              <a:gd name="connsiteY189" fmla="*/ 2104215 h 2323145"/>
              <a:gd name="connsiteX190" fmla="*/ 2918475 w 11269336"/>
              <a:gd name="connsiteY190" fmla="*/ 2103937 h 2323145"/>
              <a:gd name="connsiteX191" fmla="*/ 2910360 w 11269336"/>
              <a:gd name="connsiteY191" fmla="*/ 2103444 h 2323145"/>
              <a:gd name="connsiteX192" fmla="*/ 2904507 w 11269336"/>
              <a:gd name="connsiteY192" fmla="*/ 2104326 h 2323145"/>
              <a:gd name="connsiteX193" fmla="*/ 2889503 w 11269336"/>
              <a:gd name="connsiteY193" fmla="*/ 2104443 h 2323145"/>
              <a:gd name="connsiteX194" fmla="*/ 2884480 w 11269336"/>
              <a:gd name="connsiteY194" fmla="*/ 2102626 h 2323145"/>
              <a:gd name="connsiteX195" fmla="*/ 2882689 w 11269336"/>
              <a:gd name="connsiteY195" fmla="*/ 2099228 h 2323145"/>
              <a:gd name="connsiteX196" fmla="*/ 2881291 w 11269336"/>
              <a:gd name="connsiteY196" fmla="*/ 2099618 h 2323145"/>
              <a:gd name="connsiteX197" fmla="*/ 2853979 w 11269336"/>
              <a:gd name="connsiteY197" fmla="*/ 2090388 h 2323145"/>
              <a:gd name="connsiteX198" fmla="*/ 2791790 w 11269336"/>
              <a:gd name="connsiteY198" fmla="*/ 2080332 h 2323145"/>
              <a:gd name="connsiteX199" fmla="*/ 2755844 w 11269336"/>
              <a:gd name="connsiteY199" fmla="*/ 2078874 h 2323145"/>
              <a:gd name="connsiteX200" fmla="*/ 2657742 w 11269336"/>
              <a:gd name="connsiteY200" fmla="*/ 2070179 h 2323145"/>
              <a:gd name="connsiteX201" fmla="*/ 2559549 w 11269336"/>
              <a:gd name="connsiteY201" fmla="*/ 2057873 h 2323145"/>
              <a:gd name="connsiteX202" fmla="*/ 2512054 w 11269336"/>
              <a:gd name="connsiteY202" fmla="*/ 2031671 h 2323145"/>
              <a:gd name="connsiteX203" fmla="*/ 2506437 w 11269336"/>
              <a:gd name="connsiteY203" fmla="*/ 2030918 h 2323145"/>
              <a:gd name="connsiteX204" fmla="*/ 2491752 w 11269336"/>
              <a:gd name="connsiteY204" fmla="*/ 2033906 h 2323145"/>
              <a:gd name="connsiteX205" fmla="*/ 2486338 w 11269336"/>
              <a:gd name="connsiteY205" fmla="*/ 2035862 h 2323145"/>
              <a:gd name="connsiteX206" fmla="*/ 2478186 w 11269336"/>
              <a:gd name="connsiteY206" fmla="*/ 2036953 h 2323145"/>
              <a:gd name="connsiteX207" fmla="*/ 2477950 w 11269336"/>
              <a:gd name="connsiteY207" fmla="*/ 2036715 h 2323145"/>
              <a:gd name="connsiteX208" fmla="*/ 2470381 w 11269336"/>
              <a:gd name="connsiteY208" fmla="*/ 2038256 h 2323145"/>
              <a:gd name="connsiteX209" fmla="*/ 2433781 w 11269336"/>
              <a:gd name="connsiteY209" fmla="*/ 2049140 h 2323145"/>
              <a:gd name="connsiteX210" fmla="*/ 2381172 w 11269336"/>
              <a:gd name="connsiteY210" fmla="*/ 2030645 h 2323145"/>
              <a:gd name="connsiteX211" fmla="*/ 2360198 w 11269336"/>
              <a:gd name="connsiteY211" fmla="*/ 2029059 h 2323145"/>
              <a:gd name="connsiteX212" fmla="*/ 2348815 w 11269336"/>
              <a:gd name="connsiteY212" fmla="*/ 2026798 h 2323145"/>
              <a:gd name="connsiteX213" fmla="*/ 2347988 w 11269336"/>
              <a:gd name="connsiteY213" fmla="*/ 2025745 h 2323145"/>
              <a:gd name="connsiteX214" fmla="*/ 2312920 w 11269336"/>
              <a:gd name="connsiteY214" fmla="*/ 2036311 h 2323145"/>
              <a:gd name="connsiteX215" fmla="*/ 2307986 w 11269336"/>
              <a:gd name="connsiteY215" fmla="*/ 2035583 h 2323145"/>
              <a:gd name="connsiteX216" fmla="*/ 2285481 w 11269336"/>
              <a:gd name="connsiteY216" fmla="*/ 2045197 h 2323145"/>
              <a:gd name="connsiteX217" fmla="*/ 2273666 w 11269336"/>
              <a:gd name="connsiteY217" fmla="*/ 2048710 h 2323145"/>
              <a:gd name="connsiteX218" fmla="*/ 2270719 w 11269336"/>
              <a:gd name="connsiteY218" fmla="*/ 2052702 h 2323145"/>
              <a:gd name="connsiteX219" fmla="*/ 2253080 w 11269336"/>
              <a:gd name="connsiteY219" fmla="*/ 2056363 h 2323145"/>
              <a:gd name="connsiteX220" fmla="*/ 2250906 w 11269336"/>
              <a:gd name="connsiteY220" fmla="*/ 2055654 h 2323145"/>
              <a:gd name="connsiteX221" fmla="*/ 2236905 w 11269336"/>
              <a:gd name="connsiteY221" fmla="*/ 2062882 h 2323145"/>
              <a:gd name="connsiteX222" fmla="*/ 2225830 w 11269336"/>
              <a:gd name="connsiteY222" fmla="*/ 2074027 h 2323145"/>
              <a:gd name="connsiteX223" fmla="*/ 2073776 w 11269336"/>
              <a:gd name="connsiteY223" fmla="*/ 2089244 h 2323145"/>
              <a:gd name="connsiteX224" fmla="*/ 1948256 w 11269336"/>
              <a:gd name="connsiteY224" fmla="*/ 2146616 h 2323145"/>
              <a:gd name="connsiteX225" fmla="*/ 1865582 w 11269336"/>
              <a:gd name="connsiteY225" fmla="*/ 2153738 h 2323145"/>
              <a:gd name="connsiteX226" fmla="*/ 1835210 w 11269336"/>
              <a:gd name="connsiteY226" fmla="*/ 2134244 h 2323145"/>
              <a:gd name="connsiteX227" fmla="*/ 1632661 w 11269336"/>
              <a:gd name="connsiteY227" fmla="*/ 2173882 h 2323145"/>
              <a:gd name="connsiteX228" fmla="*/ 1579590 w 11269336"/>
              <a:gd name="connsiteY228" fmla="*/ 2173680 h 2323145"/>
              <a:gd name="connsiteX229" fmla="*/ 1535601 w 11269336"/>
              <a:gd name="connsiteY229" fmla="*/ 2194590 h 2323145"/>
              <a:gd name="connsiteX230" fmla="*/ 1515594 w 11269336"/>
              <a:gd name="connsiteY230" fmla="*/ 2189622 h 2323145"/>
              <a:gd name="connsiteX231" fmla="*/ 1512113 w 11269336"/>
              <a:gd name="connsiteY231" fmla="*/ 2188534 h 2323145"/>
              <a:gd name="connsiteX232" fmla="*/ 1498838 w 11269336"/>
              <a:gd name="connsiteY232" fmla="*/ 2189213 h 2323145"/>
              <a:gd name="connsiteX233" fmla="*/ 1494279 w 11269336"/>
              <a:gd name="connsiteY233" fmla="*/ 2183112 h 2323145"/>
              <a:gd name="connsiteX234" fmla="*/ 1473714 w 11269336"/>
              <a:gd name="connsiteY234" fmla="*/ 2179625 h 2323145"/>
              <a:gd name="connsiteX235" fmla="*/ 1449503 w 11269336"/>
              <a:gd name="connsiteY235" fmla="*/ 2182633 h 2323145"/>
              <a:gd name="connsiteX236" fmla="*/ 1266687 w 11269336"/>
              <a:gd name="connsiteY236" fmla="*/ 2212688 h 2323145"/>
              <a:gd name="connsiteX237" fmla="*/ 1239614 w 11269336"/>
              <a:gd name="connsiteY237" fmla="*/ 2209727 h 2323145"/>
              <a:gd name="connsiteX238" fmla="*/ 1202436 w 11269336"/>
              <a:gd name="connsiteY238" fmla="*/ 2209817 h 2323145"/>
              <a:gd name="connsiteX239" fmla="*/ 1136097 w 11269336"/>
              <a:gd name="connsiteY239" fmla="*/ 2205112 h 2323145"/>
              <a:gd name="connsiteX240" fmla="*/ 988232 w 11269336"/>
              <a:gd name="connsiteY240" fmla="*/ 2235635 h 2323145"/>
              <a:gd name="connsiteX241" fmla="*/ 981959 w 11269336"/>
              <a:gd name="connsiteY241" fmla="*/ 2231607 h 2323145"/>
              <a:gd name="connsiteX242" fmla="*/ 938600 w 11269336"/>
              <a:gd name="connsiteY242" fmla="*/ 2238113 h 2323145"/>
              <a:gd name="connsiteX243" fmla="*/ 791788 w 11269336"/>
              <a:gd name="connsiteY243" fmla="*/ 2293224 h 2323145"/>
              <a:gd name="connsiteX244" fmla="*/ 706914 w 11269336"/>
              <a:gd name="connsiteY244" fmla="*/ 2305046 h 2323145"/>
              <a:gd name="connsiteX245" fmla="*/ 675971 w 11269336"/>
              <a:gd name="connsiteY245" fmla="*/ 2304030 h 2323145"/>
              <a:gd name="connsiteX246" fmla="*/ 624180 w 11269336"/>
              <a:gd name="connsiteY246" fmla="*/ 2302650 h 2323145"/>
              <a:gd name="connsiteX247" fmla="*/ 583453 w 11269336"/>
              <a:gd name="connsiteY247" fmla="*/ 2288788 h 2323145"/>
              <a:gd name="connsiteX248" fmla="*/ 540946 w 11269336"/>
              <a:gd name="connsiteY248" fmla="*/ 2292721 h 2323145"/>
              <a:gd name="connsiteX249" fmla="*/ 533680 w 11269336"/>
              <a:gd name="connsiteY249" fmla="*/ 2310233 h 2323145"/>
              <a:gd name="connsiteX250" fmla="*/ 487366 w 11269336"/>
              <a:gd name="connsiteY250" fmla="*/ 2309053 h 2323145"/>
              <a:gd name="connsiteX251" fmla="*/ 416820 w 11269336"/>
              <a:gd name="connsiteY251" fmla="*/ 2305443 h 2323145"/>
              <a:gd name="connsiteX252" fmla="*/ 376805 w 11269336"/>
              <a:gd name="connsiteY252" fmla="*/ 2307647 h 2323145"/>
              <a:gd name="connsiteX253" fmla="*/ 266777 w 11269336"/>
              <a:gd name="connsiteY253" fmla="*/ 2309012 h 2323145"/>
              <a:gd name="connsiteX254" fmla="*/ 156013 w 11269336"/>
              <a:gd name="connsiteY254" fmla="*/ 2306832 h 2323145"/>
              <a:gd name="connsiteX255" fmla="*/ 87258 w 11269336"/>
              <a:gd name="connsiteY255" fmla="*/ 2285511 h 2323145"/>
              <a:gd name="connsiteX256" fmla="*/ 23798 w 11269336"/>
              <a:gd name="connsiteY256" fmla="*/ 2281822 h 2323145"/>
              <a:gd name="connsiteX257" fmla="*/ 0 w 11269336"/>
              <a:gd name="connsiteY257" fmla="*/ 2285369 h 2323145"/>
              <a:gd name="connsiteX258" fmla="*/ 0 w 11269336"/>
              <a:gd name="connsiteY258"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59937 w 11269336"/>
              <a:gd name="connsiteY144" fmla="*/ 2195182 h 2323145"/>
              <a:gd name="connsiteX145" fmla="*/ 4433312 w 11269336"/>
              <a:gd name="connsiteY145" fmla="*/ 2199004 h 2323145"/>
              <a:gd name="connsiteX146" fmla="*/ 4420601 w 11269336"/>
              <a:gd name="connsiteY146" fmla="*/ 2205158 h 2323145"/>
              <a:gd name="connsiteX147" fmla="*/ 4405765 w 11269336"/>
              <a:gd name="connsiteY147" fmla="*/ 2199902 h 2323145"/>
              <a:gd name="connsiteX148" fmla="*/ 4401354 w 11269336"/>
              <a:gd name="connsiteY148" fmla="*/ 2194745 h 2323145"/>
              <a:gd name="connsiteX149" fmla="*/ 4366646 w 11269336"/>
              <a:gd name="connsiteY149" fmla="*/ 2198564 h 2323145"/>
              <a:gd name="connsiteX150" fmla="*/ 4354009 w 11269336"/>
              <a:gd name="connsiteY150" fmla="*/ 2204984 h 2323145"/>
              <a:gd name="connsiteX151" fmla="*/ 4348284 w 11269336"/>
              <a:gd name="connsiteY151" fmla="*/ 2205270 h 2323145"/>
              <a:gd name="connsiteX152" fmla="*/ 4333906 w 11269336"/>
              <a:gd name="connsiteY152" fmla="*/ 2205251 h 2323145"/>
              <a:gd name="connsiteX153" fmla="*/ 4308819 w 11269336"/>
              <a:gd name="connsiteY153" fmla="*/ 2203822 h 2323145"/>
              <a:gd name="connsiteX154" fmla="*/ 4301210 w 11269336"/>
              <a:gd name="connsiteY154" fmla="*/ 2204456 h 2323145"/>
              <a:gd name="connsiteX155" fmla="*/ 4283095 w 11269336"/>
              <a:gd name="connsiteY155" fmla="*/ 2198177 h 2323145"/>
              <a:gd name="connsiteX156" fmla="*/ 4250119 w 11269336"/>
              <a:gd name="connsiteY156" fmla="*/ 2196342 h 2323145"/>
              <a:gd name="connsiteX157" fmla="*/ 4189203 w 11269336"/>
              <a:gd name="connsiteY157" fmla="*/ 2178994 h 2323145"/>
              <a:gd name="connsiteX158" fmla="*/ 4154035 w 11269336"/>
              <a:gd name="connsiteY158" fmla="*/ 2171950 h 2323145"/>
              <a:gd name="connsiteX159" fmla="*/ 4129569 w 11269336"/>
              <a:gd name="connsiteY159" fmla="*/ 2163850 h 2323145"/>
              <a:gd name="connsiteX160" fmla="*/ 4061250 w 11269336"/>
              <a:gd name="connsiteY160" fmla="*/ 2159236 h 2323145"/>
              <a:gd name="connsiteX161" fmla="*/ 3945480 w 11269336"/>
              <a:gd name="connsiteY161" fmla="*/ 2158279 h 2323145"/>
              <a:gd name="connsiteX162" fmla="*/ 3921468 w 11269336"/>
              <a:gd name="connsiteY162" fmla="*/ 2156588 h 2323145"/>
              <a:gd name="connsiteX163" fmla="*/ 3903348 w 11269336"/>
              <a:gd name="connsiteY163" fmla="*/ 2149220 h 2323145"/>
              <a:gd name="connsiteX164" fmla="*/ 3901342 w 11269336"/>
              <a:gd name="connsiteY164" fmla="*/ 2142355 h 2323145"/>
              <a:gd name="connsiteX165" fmla="*/ 3888539 w 11269336"/>
              <a:gd name="connsiteY165" fmla="*/ 2140476 h 2323145"/>
              <a:gd name="connsiteX166" fmla="*/ 3885662 w 11269336"/>
              <a:gd name="connsiteY166" fmla="*/ 2138740 h 2323145"/>
              <a:gd name="connsiteX167" fmla="*/ 3868627 w 11269336"/>
              <a:gd name="connsiteY167" fmla="*/ 2130023 h 2323145"/>
              <a:gd name="connsiteX168" fmla="*/ 3819177 w 11269336"/>
              <a:gd name="connsiteY168" fmla="*/ 2142111 h 2323145"/>
              <a:gd name="connsiteX169" fmla="*/ 3769100 w 11269336"/>
              <a:gd name="connsiteY169" fmla="*/ 2131731 h 2323145"/>
              <a:gd name="connsiteX170" fmla="*/ 3562752 w 11269336"/>
              <a:gd name="connsiteY170" fmla="*/ 2131785 h 2323145"/>
              <a:gd name="connsiteX171" fmla="*/ 3541402 w 11269336"/>
              <a:gd name="connsiteY171" fmla="*/ 2106821 h 2323145"/>
              <a:gd name="connsiteX172" fmla="*/ 3365341 w 11269336"/>
              <a:gd name="connsiteY172" fmla="*/ 2077638 h 2323145"/>
              <a:gd name="connsiteX173" fmla="*/ 3170922 w 11269336"/>
              <a:gd name="connsiteY173" fmla="*/ 2115957 h 2323145"/>
              <a:gd name="connsiteX174" fmla="*/ 3156256 w 11269336"/>
              <a:gd name="connsiteY174" fmla="*/ 2124773 h 2323145"/>
              <a:gd name="connsiteX175" fmla="*/ 3140298 w 11269336"/>
              <a:gd name="connsiteY175" fmla="*/ 2129182 h 2323145"/>
              <a:gd name="connsiteX176" fmla="*/ 3138514 w 11269336"/>
              <a:gd name="connsiteY176" fmla="*/ 2128069 h 2323145"/>
              <a:gd name="connsiteX177" fmla="*/ 3120467 w 11269336"/>
              <a:gd name="connsiteY177" fmla="*/ 2128281 h 2323145"/>
              <a:gd name="connsiteX178" fmla="*/ 3116175 w 11269336"/>
              <a:gd name="connsiteY178" fmla="*/ 2131633 h 2323145"/>
              <a:gd name="connsiteX179" fmla="*/ 3103685 w 11269336"/>
              <a:gd name="connsiteY179" fmla="*/ 2132814 h 2323145"/>
              <a:gd name="connsiteX180" fmla="*/ 3078794 w 11269336"/>
              <a:gd name="connsiteY180" fmla="*/ 2137935 h 2323145"/>
              <a:gd name="connsiteX181" fmla="*/ 3074407 w 11269336"/>
              <a:gd name="connsiteY181" fmla="*/ 2136274 h 2323145"/>
              <a:gd name="connsiteX182" fmla="*/ 3037285 w 11269336"/>
              <a:gd name="connsiteY182" fmla="*/ 2139919 h 2323145"/>
              <a:gd name="connsiteX183" fmla="*/ 3036901 w 11269336"/>
              <a:gd name="connsiteY183" fmla="*/ 2138726 h 2323145"/>
              <a:gd name="connsiteX184" fmla="*/ 3026996 w 11269336"/>
              <a:gd name="connsiteY184" fmla="*/ 2134322 h 2323145"/>
              <a:gd name="connsiteX185" fmla="*/ 3007772 w 11269336"/>
              <a:gd name="connsiteY185" fmla="*/ 2128742 h 2323145"/>
              <a:gd name="connsiteX186" fmla="*/ 2965030 w 11269336"/>
              <a:gd name="connsiteY186" fmla="*/ 2100494 h 2323145"/>
              <a:gd name="connsiteX187" fmla="*/ 2926342 w 11269336"/>
              <a:gd name="connsiteY187" fmla="*/ 2104155 h 2323145"/>
              <a:gd name="connsiteX188" fmla="*/ 2918608 w 11269336"/>
              <a:gd name="connsiteY188" fmla="*/ 2104215 h 2323145"/>
              <a:gd name="connsiteX189" fmla="*/ 2918475 w 11269336"/>
              <a:gd name="connsiteY189" fmla="*/ 2103937 h 2323145"/>
              <a:gd name="connsiteX190" fmla="*/ 2910360 w 11269336"/>
              <a:gd name="connsiteY190" fmla="*/ 2103444 h 2323145"/>
              <a:gd name="connsiteX191" fmla="*/ 2904507 w 11269336"/>
              <a:gd name="connsiteY191" fmla="*/ 2104326 h 2323145"/>
              <a:gd name="connsiteX192" fmla="*/ 2889503 w 11269336"/>
              <a:gd name="connsiteY192" fmla="*/ 2104443 h 2323145"/>
              <a:gd name="connsiteX193" fmla="*/ 2884480 w 11269336"/>
              <a:gd name="connsiteY193" fmla="*/ 2102626 h 2323145"/>
              <a:gd name="connsiteX194" fmla="*/ 2882689 w 11269336"/>
              <a:gd name="connsiteY194" fmla="*/ 2099228 h 2323145"/>
              <a:gd name="connsiteX195" fmla="*/ 2881291 w 11269336"/>
              <a:gd name="connsiteY195" fmla="*/ 2099618 h 2323145"/>
              <a:gd name="connsiteX196" fmla="*/ 2853979 w 11269336"/>
              <a:gd name="connsiteY196" fmla="*/ 2090388 h 2323145"/>
              <a:gd name="connsiteX197" fmla="*/ 2791790 w 11269336"/>
              <a:gd name="connsiteY197" fmla="*/ 2080332 h 2323145"/>
              <a:gd name="connsiteX198" fmla="*/ 2755844 w 11269336"/>
              <a:gd name="connsiteY198" fmla="*/ 2078874 h 2323145"/>
              <a:gd name="connsiteX199" fmla="*/ 2657742 w 11269336"/>
              <a:gd name="connsiteY199" fmla="*/ 2070179 h 2323145"/>
              <a:gd name="connsiteX200" fmla="*/ 2559549 w 11269336"/>
              <a:gd name="connsiteY200" fmla="*/ 2057873 h 2323145"/>
              <a:gd name="connsiteX201" fmla="*/ 2512054 w 11269336"/>
              <a:gd name="connsiteY201" fmla="*/ 2031671 h 2323145"/>
              <a:gd name="connsiteX202" fmla="*/ 2506437 w 11269336"/>
              <a:gd name="connsiteY202" fmla="*/ 2030918 h 2323145"/>
              <a:gd name="connsiteX203" fmla="*/ 2491752 w 11269336"/>
              <a:gd name="connsiteY203" fmla="*/ 2033906 h 2323145"/>
              <a:gd name="connsiteX204" fmla="*/ 2486338 w 11269336"/>
              <a:gd name="connsiteY204" fmla="*/ 2035862 h 2323145"/>
              <a:gd name="connsiteX205" fmla="*/ 2478186 w 11269336"/>
              <a:gd name="connsiteY205" fmla="*/ 2036953 h 2323145"/>
              <a:gd name="connsiteX206" fmla="*/ 2477950 w 11269336"/>
              <a:gd name="connsiteY206" fmla="*/ 2036715 h 2323145"/>
              <a:gd name="connsiteX207" fmla="*/ 2470381 w 11269336"/>
              <a:gd name="connsiteY207" fmla="*/ 2038256 h 2323145"/>
              <a:gd name="connsiteX208" fmla="*/ 2433781 w 11269336"/>
              <a:gd name="connsiteY208" fmla="*/ 2049140 h 2323145"/>
              <a:gd name="connsiteX209" fmla="*/ 2381172 w 11269336"/>
              <a:gd name="connsiteY209" fmla="*/ 2030645 h 2323145"/>
              <a:gd name="connsiteX210" fmla="*/ 2360198 w 11269336"/>
              <a:gd name="connsiteY210" fmla="*/ 2029059 h 2323145"/>
              <a:gd name="connsiteX211" fmla="*/ 2348815 w 11269336"/>
              <a:gd name="connsiteY211" fmla="*/ 2026798 h 2323145"/>
              <a:gd name="connsiteX212" fmla="*/ 2347988 w 11269336"/>
              <a:gd name="connsiteY212" fmla="*/ 2025745 h 2323145"/>
              <a:gd name="connsiteX213" fmla="*/ 2312920 w 11269336"/>
              <a:gd name="connsiteY213" fmla="*/ 2036311 h 2323145"/>
              <a:gd name="connsiteX214" fmla="*/ 2307986 w 11269336"/>
              <a:gd name="connsiteY214" fmla="*/ 2035583 h 2323145"/>
              <a:gd name="connsiteX215" fmla="*/ 2285481 w 11269336"/>
              <a:gd name="connsiteY215" fmla="*/ 2045197 h 2323145"/>
              <a:gd name="connsiteX216" fmla="*/ 2273666 w 11269336"/>
              <a:gd name="connsiteY216" fmla="*/ 2048710 h 2323145"/>
              <a:gd name="connsiteX217" fmla="*/ 2270719 w 11269336"/>
              <a:gd name="connsiteY217" fmla="*/ 2052702 h 2323145"/>
              <a:gd name="connsiteX218" fmla="*/ 2253080 w 11269336"/>
              <a:gd name="connsiteY218" fmla="*/ 2056363 h 2323145"/>
              <a:gd name="connsiteX219" fmla="*/ 2250906 w 11269336"/>
              <a:gd name="connsiteY219" fmla="*/ 2055654 h 2323145"/>
              <a:gd name="connsiteX220" fmla="*/ 2236905 w 11269336"/>
              <a:gd name="connsiteY220" fmla="*/ 2062882 h 2323145"/>
              <a:gd name="connsiteX221" fmla="*/ 2225830 w 11269336"/>
              <a:gd name="connsiteY221" fmla="*/ 2074027 h 2323145"/>
              <a:gd name="connsiteX222" fmla="*/ 2073776 w 11269336"/>
              <a:gd name="connsiteY222" fmla="*/ 2089244 h 2323145"/>
              <a:gd name="connsiteX223" fmla="*/ 1948256 w 11269336"/>
              <a:gd name="connsiteY223" fmla="*/ 2146616 h 2323145"/>
              <a:gd name="connsiteX224" fmla="*/ 1865582 w 11269336"/>
              <a:gd name="connsiteY224" fmla="*/ 2153738 h 2323145"/>
              <a:gd name="connsiteX225" fmla="*/ 1835210 w 11269336"/>
              <a:gd name="connsiteY225" fmla="*/ 2134244 h 2323145"/>
              <a:gd name="connsiteX226" fmla="*/ 1632661 w 11269336"/>
              <a:gd name="connsiteY226" fmla="*/ 2173882 h 2323145"/>
              <a:gd name="connsiteX227" fmla="*/ 1579590 w 11269336"/>
              <a:gd name="connsiteY227" fmla="*/ 2173680 h 2323145"/>
              <a:gd name="connsiteX228" fmla="*/ 1535601 w 11269336"/>
              <a:gd name="connsiteY228" fmla="*/ 2194590 h 2323145"/>
              <a:gd name="connsiteX229" fmla="*/ 1515594 w 11269336"/>
              <a:gd name="connsiteY229" fmla="*/ 2189622 h 2323145"/>
              <a:gd name="connsiteX230" fmla="*/ 1512113 w 11269336"/>
              <a:gd name="connsiteY230" fmla="*/ 2188534 h 2323145"/>
              <a:gd name="connsiteX231" fmla="*/ 1498838 w 11269336"/>
              <a:gd name="connsiteY231" fmla="*/ 2189213 h 2323145"/>
              <a:gd name="connsiteX232" fmla="*/ 1494279 w 11269336"/>
              <a:gd name="connsiteY232" fmla="*/ 2183112 h 2323145"/>
              <a:gd name="connsiteX233" fmla="*/ 1473714 w 11269336"/>
              <a:gd name="connsiteY233" fmla="*/ 2179625 h 2323145"/>
              <a:gd name="connsiteX234" fmla="*/ 1449503 w 11269336"/>
              <a:gd name="connsiteY234" fmla="*/ 2182633 h 2323145"/>
              <a:gd name="connsiteX235" fmla="*/ 1266687 w 11269336"/>
              <a:gd name="connsiteY235" fmla="*/ 2212688 h 2323145"/>
              <a:gd name="connsiteX236" fmla="*/ 1239614 w 11269336"/>
              <a:gd name="connsiteY236" fmla="*/ 2209727 h 2323145"/>
              <a:gd name="connsiteX237" fmla="*/ 1202436 w 11269336"/>
              <a:gd name="connsiteY237" fmla="*/ 2209817 h 2323145"/>
              <a:gd name="connsiteX238" fmla="*/ 1136097 w 11269336"/>
              <a:gd name="connsiteY238" fmla="*/ 2205112 h 2323145"/>
              <a:gd name="connsiteX239" fmla="*/ 988232 w 11269336"/>
              <a:gd name="connsiteY239" fmla="*/ 2235635 h 2323145"/>
              <a:gd name="connsiteX240" fmla="*/ 981959 w 11269336"/>
              <a:gd name="connsiteY240" fmla="*/ 2231607 h 2323145"/>
              <a:gd name="connsiteX241" fmla="*/ 938600 w 11269336"/>
              <a:gd name="connsiteY241" fmla="*/ 2238113 h 2323145"/>
              <a:gd name="connsiteX242" fmla="*/ 791788 w 11269336"/>
              <a:gd name="connsiteY242" fmla="*/ 2293224 h 2323145"/>
              <a:gd name="connsiteX243" fmla="*/ 706914 w 11269336"/>
              <a:gd name="connsiteY243" fmla="*/ 2305046 h 2323145"/>
              <a:gd name="connsiteX244" fmla="*/ 675971 w 11269336"/>
              <a:gd name="connsiteY244" fmla="*/ 2304030 h 2323145"/>
              <a:gd name="connsiteX245" fmla="*/ 624180 w 11269336"/>
              <a:gd name="connsiteY245" fmla="*/ 2302650 h 2323145"/>
              <a:gd name="connsiteX246" fmla="*/ 583453 w 11269336"/>
              <a:gd name="connsiteY246" fmla="*/ 2288788 h 2323145"/>
              <a:gd name="connsiteX247" fmla="*/ 540946 w 11269336"/>
              <a:gd name="connsiteY247" fmla="*/ 2292721 h 2323145"/>
              <a:gd name="connsiteX248" fmla="*/ 533680 w 11269336"/>
              <a:gd name="connsiteY248" fmla="*/ 2310233 h 2323145"/>
              <a:gd name="connsiteX249" fmla="*/ 487366 w 11269336"/>
              <a:gd name="connsiteY249" fmla="*/ 2309053 h 2323145"/>
              <a:gd name="connsiteX250" fmla="*/ 416820 w 11269336"/>
              <a:gd name="connsiteY250" fmla="*/ 2305443 h 2323145"/>
              <a:gd name="connsiteX251" fmla="*/ 376805 w 11269336"/>
              <a:gd name="connsiteY251" fmla="*/ 2307647 h 2323145"/>
              <a:gd name="connsiteX252" fmla="*/ 266777 w 11269336"/>
              <a:gd name="connsiteY252" fmla="*/ 2309012 h 2323145"/>
              <a:gd name="connsiteX253" fmla="*/ 156013 w 11269336"/>
              <a:gd name="connsiteY253" fmla="*/ 2306832 h 2323145"/>
              <a:gd name="connsiteX254" fmla="*/ 87258 w 11269336"/>
              <a:gd name="connsiteY254" fmla="*/ 2285511 h 2323145"/>
              <a:gd name="connsiteX255" fmla="*/ 23798 w 11269336"/>
              <a:gd name="connsiteY255" fmla="*/ 2281822 h 2323145"/>
              <a:gd name="connsiteX256" fmla="*/ 0 w 11269336"/>
              <a:gd name="connsiteY256" fmla="*/ 2285369 h 2323145"/>
              <a:gd name="connsiteX257" fmla="*/ 0 w 11269336"/>
              <a:gd name="connsiteY257"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59937 w 11269336"/>
              <a:gd name="connsiteY144" fmla="*/ 2195182 h 2323145"/>
              <a:gd name="connsiteX145" fmla="*/ 4433312 w 11269336"/>
              <a:gd name="connsiteY145" fmla="*/ 2199004 h 2323145"/>
              <a:gd name="connsiteX146" fmla="*/ 4405765 w 11269336"/>
              <a:gd name="connsiteY146" fmla="*/ 2199902 h 2323145"/>
              <a:gd name="connsiteX147" fmla="*/ 4401354 w 11269336"/>
              <a:gd name="connsiteY147" fmla="*/ 2194745 h 2323145"/>
              <a:gd name="connsiteX148" fmla="*/ 4366646 w 11269336"/>
              <a:gd name="connsiteY148" fmla="*/ 2198564 h 2323145"/>
              <a:gd name="connsiteX149" fmla="*/ 4354009 w 11269336"/>
              <a:gd name="connsiteY149" fmla="*/ 2204984 h 2323145"/>
              <a:gd name="connsiteX150" fmla="*/ 4348284 w 11269336"/>
              <a:gd name="connsiteY150" fmla="*/ 2205270 h 2323145"/>
              <a:gd name="connsiteX151" fmla="*/ 4333906 w 11269336"/>
              <a:gd name="connsiteY151" fmla="*/ 2205251 h 2323145"/>
              <a:gd name="connsiteX152" fmla="*/ 4308819 w 11269336"/>
              <a:gd name="connsiteY152" fmla="*/ 2203822 h 2323145"/>
              <a:gd name="connsiteX153" fmla="*/ 4301210 w 11269336"/>
              <a:gd name="connsiteY153" fmla="*/ 2204456 h 2323145"/>
              <a:gd name="connsiteX154" fmla="*/ 4283095 w 11269336"/>
              <a:gd name="connsiteY154" fmla="*/ 2198177 h 2323145"/>
              <a:gd name="connsiteX155" fmla="*/ 4250119 w 11269336"/>
              <a:gd name="connsiteY155" fmla="*/ 2196342 h 2323145"/>
              <a:gd name="connsiteX156" fmla="*/ 4189203 w 11269336"/>
              <a:gd name="connsiteY156" fmla="*/ 2178994 h 2323145"/>
              <a:gd name="connsiteX157" fmla="*/ 4154035 w 11269336"/>
              <a:gd name="connsiteY157" fmla="*/ 2171950 h 2323145"/>
              <a:gd name="connsiteX158" fmla="*/ 4129569 w 11269336"/>
              <a:gd name="connsiteY158" fmla="*/ 2163850 h 2323145"/>
              <a:gd name="connsiteX159" fmla="*/ 4061250 w 11269336"/>
              <a:gd name="connsiteY159" fmla="*/ 2159236 h 2323145"/>
              <a:gd name="connsiteX160" fmla="*/ 3945480 w 11269336"/>
              <a:gd name="connsiteY160" fmla="*/ 2158279 h 2323145"/>
              <a:gd name="connsiteX161" fmla="*/ 3921468 w 11269336"/>
              <a:gd name="connsiteY161" fmla="*/ 2156588 h 2323145"/>
              <a:gd name="connsiteX162" fmla="*/ 3903348 w 11269336"/>
              <a:gd name="connsiteY162" fmla="*/ 2149220 h 2323145"/>
              <a:gd name="connsiteX163" fmla="*/ 3901342 w 11269336"/>
              <a:gd name="connsiteY163" fmla="*/ 2142355 h 2323145"/>
              <a:gd name="connsiteX164" fmla="*/ 3888539 w 11269336"/>
              <a:gd name="connsiteY164" fmla="*/ 2140476 h 2323145"/>
              <a:gd name="connsiteX165" fmla="*/ 3885662 w 11269336"/>
              <a:gd name="connsiteY165" fmla="*/ 2138740 h 2323145"/>
              <a:gd name="connsiteX166" fmla="*/ 3868627 w 11269336"/>
              <a:gd name="connsiteY166" fmla="*/ 2130023 h 2323145"/>
              <a:gd name="connsiteX167" fmla="*/ 3819177 w 11269336"/>
              <a:gd name="connsiteY167" fmla="*/ 2142111 h 2323145"/>
              <a:gd name="connsiteX168" fmla="*/ 3769100 w 11269336"/>
              <a:gd name="connsiteY168" fmla="*/ 2131731 h 2323145"/>
              <a:gd name="connsiteX169" fmla="*/ 3562752 w 11269336"/>
              <a:gd name="connsiteY169" fmla="*/ 2131785 h 2323145"/>
              <a:gd name="connsiteX170" fmla="*/ 3541402 w 11269336"/>
              <a:gd name="connsiteY170" fmla="*/ 2106821 h 2323145"/>
              <a:gd name="connsiteX171" fmla="*/ 3365341 w 11269336"/>
              <a:gd name="connsiteY171" fmla="*/ 2077638 h 2323145"/>
              <a:gd name="connsiteX172" fmla="*/ 3170922 w 11269336"/>
              <a:gd name="connsiteY172" fmla="*/ 2115957 h 2323145"/>
              <a:gd name="connsiteX173" fmla="*/ 3156256 w 11269336"/>
              <a:gd name="connsiteY173" fmla="*/ 2124773 h 2323145"/>
              <a:gd name="connsiteX174" fmla="*/ 3140298 w 11269336"/>
              <a:gd name="connsiteY174" fmla="*/ 2129182 h 2323145"/>
              <a:gd name="connsiteX175" fmla="*/ 3138514 w 11269336"/>
              <a:gd name="connsiteY175" fmla="*/ 2128069 h 2323145"/>
              <a:gd name="connsiteX176" fmla="*/ 3120467 w 11269336"/>
              <a:gd name="connsiteY176" fmla="*/ 2128281 h 2323145"/>
              <a:gd name="connsiteX177" fmla="*/ 3116175 w 11269336"/>
              <a:gd name="connsiteY177" fmla="*/ 2131633 h 2323145"/>
              <a:gd name="connsiteX178" fmla="*/ 3103685 w 11269336"/>
              <a:gd name="connsiteY178" fmla="*/ 2132814 h 2323145"/>
              <a:gd name="connsiteX179" fmla="*/ 3078794 w 11269336"/>
              <a:gd name="connsiteY179" fmla="*/ 2137935 h 2323145"/>
              <a:gd name="connsiteX180" fmla="*/ 3074407 w 11269336"/>
              <a:gd name="connsiteY180" fmla="*/ 2136274 h 2323145"/>
              <a:gd name="connsiteX181" fmla="*/ 3037285 w 11269336"/>
              <a:gd name="connsiteY181" fmla="*/ 2139919 h 2323145"/>
              <a:gd name="connsiteX182" fmla="*/ 3036901 w 11269336"/>
              <a:gd name="connsiteY182" fmla="*/ 2138726 h 2323145"/>
              <a:gd name="connsiteX183" fmla="*/ 3026996 w 11269336"/>
              <a:gd name="connsiteY183" fmla="*/ 2134322 h 2323145"/>
              <a:gd name="connsiteX184" fmla="*/ 3007772 w 11269336"/>
              <a:gd name="connsiteY184" fmla="*/ 2128742 h 2323145"/>
              <a:gd name="connsiteX185" fmla="*/ 2965030 w 11269336"/>
              <a:gd name="connsiteY185" fmla="*/ 2100494 h 2323145"/>
              <a:gd name="connsiteX186" fmla="*/ 2926342 w 11269336"/>
              <a:gd name="connsiteY186" fmla="*/ 2104155 h 2323145"/>
              <a:gd name="connsiteX187" fmla="*/ 2918608 w 11269336"/>
              <a:gd name="connsiteY187" fmla="*/ 2104215 h 2323145"/>
              <a:gd name="connsiteX188" fmla="*/ 2918475 w 11269336"/>
              <a:gd name="connsiteY188" fmla="*/ 2103937 h 2323145"/>
              <a:gd name="connsiteX189" fmla="*/ 2910360 w 11269336"/>
              <a:gd name="connsiteY189" fmla="*/ 2103444 h 2323145"/>
              <a:gd name="connsiteX190" fmla="*/ 2904507 w 11269336"/>
              <a:gd name="connsiteY190" fmla="*/ 2104326 h 2323145"/>
              <a:gd name="connsiteX191" fmla="*/ 2889503 w 11269336"/>
              <a:gd name="connsiteY191" fmla="*/ 2104443 h 2323145"/>
              <a:gd name="connsiteX192" fmla="*/ 2884480 w 11269336"/>
              <a:gd name="connsiteY192" fmla="*/ 2102626 h 2323145"/>
              <a:gd name="connsiteX193" fmla="*/ 2882689 w 11269336"/>
              <a:gd name="connsiteY193" fmla="*/ 2099228 h 2323145"/>
              <a:gd name="connsiteX194" fmla="*/ 2881291 w 11269336"/>
              <a:gd name="connsiteY194" fmla="*/ 2099618 h 2323145"/>
              <a:gd name="connsiteX195" fmla="*/ 2853979 w 11269336"/>
              <a:gd name="connsiteY195" fmla="*/ 2090388 h 2323145"/>
              <a:gd name="connsiteX196" fmla="*/ 2791790 w 11269336"/>
              <a:gd name="connsiteY196" fmla="*/ 2080332 h 2323145"/>
              <a:gd name="connsiteX197" fmla="*/ 2755844 w 11269336"/>
              <a:gd name="connsiteY197" fmla="*/ 2078874 h 2323145"/>
              <a:gd name="connsiteX198" fmla="*/ 2657742 w 11269336"/>
              <a:gd name="connsiteY198" fmla="*/ 2070179 h 2323145"/>
              <a:gd name="connsiteX199" fmla="*/ 2559549 w 11269336"/>
              <a:gd name="connsiteY199" fmla="*/ 2057873 h 2323145"/>
              <a:gd name="connsiteX200" fmla="*/ 2512054 w 11269336"/>
              <a:gd name="connsiteY200" fmla="*/ 2031671 h 2323145"/>
              <a:gd name="connsiteX201" fmla="*/ 2506437 w 11269336"/>
              <a:gd name="connsiteY201" fmla="*/ 2030918 h 2323145"/>
              <a:gd name="connsiteX202" fmla="*/ 2491752 w 11269336"/>
              <a:gd name="connsiteY202" fmla="*/ 2033906 h 2323145"/>
              <a:gd name="connsiteX203" fmla="*/ 2486338 w 11269336"/>
              <a:gd name="connsiteY203" fmla="*/ 2035862 h 2323145"/>
              <a:gd name="connsiteX204" fmla="*/ 2478186 w 11269336"/>
              <a:gd name="connsiteY204" fmla="*/ 2036953 h 2323145"/>
              <a:gd name="connsiteX205" fmla="*/ 2477950 w 11269336"/>
              <a:gd name="connsiteY205" fmla="*/ 2036715 h 2323145"/>
              <a:gd name="connsiteX206" fmla="*/ 2470381 w 11269336"/>
              <a:gd name="connsiteY206" fmla="*/ 2038256 h 2323145"/>
              <a:gd name="connsiteX207" fmla="*/ 2433781 w 11269336"/>
              <a:gd name="connsiteY207" fmla="*/ 2049140 h 2323145"/>
              <a:gd name="connsiteX208" fmla="*/ 2381172 w 11269336"/>
              <a:gd name="connsiteY208" fmla="*/ 2030645 h 2323145"/>
              <a:gd name="connsiteX209" fmla="*/ 2360198 w 11269336"/>
              <a:gd name="connsiteY209" fmla="*/ 2029059 h 2323145"/>
              <a:gd name="connsiteX210" fmla="*/ 2348815 w 11269336"/>
              <a:gd name="connsiteY210" fmla="*/ 2026798 h 2323145"/>
              <a:gd name="connsiteX211" fmla="*/ 2347988 w 11269336"/>
              <a:gd name="connsiteY211" fmla="*/ 2025745 h 2323145"/>
              <a:gd name="connsiteX212" fmla="*/ 2312920 w 11269336"/>
              <a:gd name="connsiteY212" fmla="*/ 2036311 h 2323145"/>
              <a:gd name="connsiteX213" fmla="*/ 2307986 w 11269336"/>
              <a:gd name="connsiteY213" fmla="*/ 2035583 h 2323145"/>
              <a:gd name="connsiteX214" fmla="*/ 2285481 w 11269336"/>
              <a:gd name="connsiteY214" fmla="*/ 2045197 h 2323145"/>
              <a:gd name="connsiteX215" fmla="*/ 2273666 w 11269336"/>
              <a:gd name="connsiteY215" fmla="*/ 2048710 h 2323145"/>
              <a:gd name="connsiteX216" fmla="*/ 2270719 w 11269336"/>
              <a:gd name="connsiteY216" fmla="*/ 2052702 h 2323145"/>
              <a:gd name="connsiteX217" fmla="*/ 2253080 w 11269336"/>
              <a:gd name="connsiteY217" fmla="*/ 2056363 h 2323145"/>
              <a:gd name="connsiteX218" fmla="*/ 2250906 w 11269336"/>
              <a:gd name="connsiteY218" fmla="*/ 2055654 h 2323145"/>
              <a:gd name="connsiteX219" fmla="*/ 2236905 w 11269336"/>
              <a:gd name="connsiteY219" fmla="*/ 2062882 h 2323145"/>
              <a:gd name="connsiteX220" fmla="*/ 2225830 w 11269336"/>
              <a:gd name="connsiteY220" fmla="*/ 2074027 h 2323145"/>
              <a:gd name="connsiteX221" fmla="*/ 2073776 w 11269336"/>
              <a:gd name="connsiteY221" fmla="*/ 2089244 h 2323145"/>
              <a:gd name="connsiteX222" fmla="*/ 1948256 w 11269336"/>
              <a:gd name="connsiteY222" fmla="*/ 2146616 h 2323145"/>
              <a:gd name="connsiteX223" fmla="*/ 1865582 w 11269336"/>
              <a:gd name="connsiteY223" fmla="*/ 2153738 h 2323145"/>
              <a:gd name="connsiteX224" fmla="*/ 1835210 w 11269336"/>
              <a:gd name="connsiteY224" fmla="*/ 2134244 h 2323145"/>
              <a:gd name="connsiteX225" fmla="*/ 1632661 w 11269336"/>
              <a:gd name="connsiteY225" fmla="*/ 2173882 h 2323145"/>
              <a:gd name="connsiteX226" fmla="*/ 1579590 w 11269336"/>
              <a:gd name="connsiteY226" fmla="*/ 2173680 h 2323145"/>
              <a:gd name="connsiteX227" fmla="*/ 1535601 w 11269336"/>
              <a:gd name="connsiteY227" fmla="*/ 2194590 h 2323145"/>
              <a:gd name="connsiteX228" fmla="*/ 1515594 w 11269336"/>
              <a:gd name="connsiteY228" fmla="*/ 2189622 h 2323145"/>
              <a:gd name="connsiteX229" fmla="*/ 1512113 w 11269336"/>
              <a:gd name="connsiteY229" fmla="*/ 2188534 h 2323145"/>
              <a:gd name="connsiteX230" fmla="*/ 1498838 w 11269336"/>
              <a:gd name="connsiteY230" fmla="*/ 2189213 h 2323145"/>
              <a:gd name="connsiteX231" fmla="*/ 1494279 w 11269336"/>
              <a:gd name="connsiteY231" fmla="*/ 2183112 h 2323145"/>
              <a:gd name="connsiteX232" fmla="*/ 1473714 w 11269336"/>
              <a:gd name="connsiteY232" fmla="*/ 2179625 h 2323145"/>
              <a:gd name="connsiteX233" fmla="*/ 1449503 w 11269336"/>
              <a:gd name="connsiteY233" fmla="*/ 2182633 h 2323145"/>
              <a:gd name="connsiteX234" fmla="*/ 1266687 w 11269336"/>
              <a:gd name="connsiteY234" fmla="*/ 2212688 h 2323145"/>
              <a:gd name="connsiteX235" fmla="*/ 1239614 w 11269336"/>
              <a:gd name="connsiteY235" fmla="*/ 2209727 h 2323145"/>
              <a:gd name="connsiteX236" fmla="*/ 1202436 w 11269336"/>
              <a:gd name="connsiteY236" fmla="*/ 2209817 h 2323145"/>
              <a:gd name="connsiteX237" fmla="*/ 1136097 w 11269336"/>
              <a:gd name="connsiteY237" fmla="*/ 2205112 h 2323145"/>
              <a:gd name="connsiteX238" fmla="*/ 988232 w 11269336"/>
              <a:gd name="connsiteY238" fmla="*/ 2235635 h 2323145"/>
              <a:gd name="connsiteX239" fmla="*/ 981959 w 11269336"/>
              <a:gd name="connsiteY239" fmla="*/ 2231607 h 2323145"/>
              <a:gd name="connsiteX240" fmla="*/ 938600 w 11269336"/>
              <a:gd name="connsiteY240" fmla="*/ 2238113 h 2323145"/>
              <a:gd name="connsiteX241" fmla="*/ 791788 w 11269336"/>
              <a:gd name="connsiteY241" fmla="*/ 2293224 h 2323145"/>
              <a:gd name="connsiteX242" fmla="*/ 706914 w 11269336"/>
              <a:gd name="connsiteY242" fmla="*/ 2305046 h 2323145"/>
              <a:gd name="connsiteX243" fmla="*/ 675971 w 11269336"/>
              <a:gd name="connsiteY243" fmla="*/ 2304030 h 2323145"/>
              <a:gd name="connsiteX244" fmla="*/ 624180 w 11269336"/>
              <a:gd name="connsiteY244" fmla="*/ 2302650 h 2323145"/>
              <a:gd name="connsiteX245" fmla="*/ 583453 w 11269336"/>
              <a:gd name="connsiteY245" fmla="*/ 2288788 h 2323145"/>
              <a:gd name="connsiteX246" fmla="*/ 540946 w 11269336"/>
              <a:gd name="connsiteY246" fmla="*/ 2292721 h 2323145"/>
              <a:gd name="connsiteX247" fmla="*/ 533680 w 11269336"/>
              <a:gd name="connsiteY247" fmla="*/ 2310233 h 2323145"/>
              <a:gd name="connsiteX248" fmla="*/ 487366 w 11269336"/>
              <a:gd name="connsiteY248" fmla="*/ 2309053 h 2323145"/>
              <a:gd name="connsiteX249" fmla="*/ 416820 w 11269336"/>
              <a:gd name="connsiteY249" fmla="*/ 2305443 h 2323145"/>
              <a:gd name="connsiteX250" fmla="*/ 376805 w 11269336"/>
              <a:gd name="connsiteY250" fmla="*/ 2307647 h 2323145"/>
              <a:gd name="connsiteX251" fmla="*/ 266777 w 11269336"/>
              <a:gd name="connsiteY251" fmla="*/ 2309012 h 2323145"/>
              <a:gd name="connsiteX252" fmla="*/ 156013 w 11269336"/>
              <a:gd name="connsiteY252" fmla="*/ 2306832 h 2323145"/>
              <a:gd name="connsiteX253" fmla="*/ 87258 w 11269336"/>
              <a:gd name="connsiteY253" fmla="*/ 2285511 h 2323145"/>
              <a:gd name="connsiteX254" fmla="*/ 23798 w 11269336"/>
              <a:gd name="connsiteY254" fmla="*/ 2281822 h 2323145"/>
              <a:gd name="connsiteX255" fmla="*/ 0 w 11269336"/>
              <a:gd name="connsiteY255" fmla="*/ 2285369 h 2323145"/>
              <a:gd name="connsiteX256" fmla="*/ 0 w 11269336"/>
              <a:gd name="connsiteY256"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59937 w 11269336"/>
              <a:gd name="connsiteY144" fmla="*/ 2195182 h 2323145"/>
              <a:gd name="connsiteX145" fmla="*/ 4405765 w 11269336"/>
              <a:gd name="connsiteY145" fmla="*/ 2199902 h 2323145"/>
              <a:gd name="connsiteX146" fmla="*/ 4401354 w 11269336"/>
              <a:gd name="connsiteY146" fmla="*/ 2194745 h 2323145"/>
              <a:gd name="connsiteX147" fmla="*/ 4366646 w 11269336"/>
              <a:gd name="connsiteY147" fmla="*/ 2198564 h 2323145"/>
              <a:gd name="connsiteX148" fmla="*/ 4354009 w 11269336"/>
              <a:gd name="connsiteY148" fmla="*/ 2204984 h 2323145"/>
              <a:gd name="connsiteX149" fmla="*/ 4348284 w 11269336"/>
              <a:gd name="connsiteY149" fmla="*/ 2205270 h 2323145"/>
              <a:gd name="connsiteX150" fmla="*/ 4333906 w 11269336"/>
              <a:gd name="connsiteY150" fmla="*/ 2205251 h 2323145"/>
              <a:gd name="connsiteX151" fmla="*/ 4308819 w 11269336"/>
              <a:gd name="connsiteY151" fmla="*/ 2203822 h 2323145"/>
              <a:gd name="connsiteX152" fmla="*/ 4301210 w 11269336"/>
              <a:gd name="connsiteY152" fmla="*/ 2204456 h 2323145"/>
              <a:gd name="connsiteX153" fmla="*/ 4283095 w 11269336"/>
              <a:gd name="connsiteY153" fmla="*/ 2198177 h 2323145"/>
              <a:gd name="connsiteX154" fmla="*/ 4250119 w 11269336"/>
              <a:gd name="connsiteY154" fmla="*/ 2196342 h 2323145"/>
              <a:gd name="connsiteX155" fmla="*/ 4189203 w 11269336"/>
              <a:gd name="connsiteY155" fmla="*/ 2178994 h 2323145"/>
              <a:gd name="connsiteX156" fmla="*/ 4154035 w 11269336"/>
              <a:gd name="connsiteY156" fmla="*/ 2171950 h 2323145"/>
              <a:gd name="connsiteX157" fmla="*/ 4129569 w 11269336"/>
              <a:gd name="connsiteY157" fmla="*/ 2163850 h 2323145"/>
              <a:gd name="connsiteX158" fmla="*/ 4061250 w 11269336"/>
              <a:gd name="connsiteY158" fmla="*/ 2159236 h 2323145"/>
              <a:gd name="connsiteX159" fmla="*/ 3945480 w 11269336"/>
              <a:gd name="connsiteY159" fmla="*/ 2158279 h 2323145"/>
              <a:gd name="connsiteX160" fmla="*/ 3921468 w 11269336"/>
              <a:gd name="connsiteY160" fmla="*/ 2156588 h 2323145"/>
              <a:gd name="connsiteX161" fmla="*/ 3903348 w 11269336"/>
              <a:gd name="connsiteY161" fmla="*/ 2149220 h 2323145"/>
              <a:gd name="connsiteX162" fmla="*/ 3901342 w 11269336"/>
              <a:gd name="connsiteY162" fmla="*/ 2142355 h 2323145"/>
              <a:gd name="connsiteX163" fmla="*/ 3888539 w 11269336"/>
              <a:gd name="connsiteY163" fmla="*/ 2140476 h 2323145"/>
              <a:gd name="connsiteX164" fmla="*/ 3885662 w 11269336"/>
              <a:gd name="connsiteY164" fmla="*/ 2138740 h 2323145"/>
              <a:gd name="connsiteX165" fmla="*/ 3868627 w 11269336"/>
              <a:gd name="connsiteY165" fmla="*/ 2130023 h 2323145"/>
              <a:gd name="connsiteX166" fmla="*/ 3819177 w 11269336"/>
              <a:gd name="connsiteY166" fmla="*/ 2142111 h 2323145"/>
              <a:gd name="connsiteX167" fmla="*/ 3769100 w 11269336"/>
              <a:gd name="connsiteY167" fmla="*/ 2131731 h 2323145"/>
              <a:gd name="connsiteX168" fmla="*/ 3562752 w 11269336"/>
              <a:gd name="connsiteY168" fmla="*/ 2131785 h 2323145"/>
              <a:gd name="connsiteX169" fmla="*/ 3541402 w 11269336"/>
              <a:gd name="connsiteY169" fmla="*/ 2106821 h 2323145"/>
              <a:gd name="connsiteX170" fmla="*/ 3365341 w 11269336"/>
              <a:gd name="connsiteY170" fmla="*/ 2077638 h 2323145"/>
              <a:gd name="connsiteX171" fmla="*/ 3170922 w 11269336"/>
              <a:gd name="connsiteY171" fmla="*/ 2115957 h 2323145"/>
              <a:gd name="connsiteX172" fmla="*/ 3156256 w 11269336"/>
              <a:gd name="connsiteY172" fmla="*/ 2124773 h 2323145"/>
              <a:gd name="connsiteX173" fmla="*/ 3140298 w 11269336"/>
              <a:gd name="connsiteY173" fmla="*/ 2129182 h 2323145"/>
              <a:gd name="connsiteX174" fmla="*/ 3138514 w 11269336"/>
              <a:gd name="connsiteY174" fmla="*/ 2128069 h 2323145"/>
              <a:gd name="connsiteX175" fmla="*/ 3120467 w 11269336"/>
              <a:gd name="connsiteY175" fmla="*/ 2128281 h 2323145"/>
              <a:gd name="connsiteX176" fmla="*/ 3116175 w 11269336"/>
              <a:gd name="connsiteY176" fmla="*/ 2131633 h 2323145"/>
              <a:gd name="connsiteX177" fmla="*/ 3103685 w 11269336"/>
              <a:gd name="connsiteY177" fmla="*/ 2132814 h 2323145"/>
              <a:gd name="connsiteX178" fmla="*/ 3078794 w 11269336"/>
              <a:gd name="connsiteY178" fmla="*/ 2137935 h 2323145"/>
              <a:gd name="connsiteX179" fmla="*/ 3074407 w 11269336"/>
              <a:gd name="connsiteY179" fmla="*/ 2136274 h 2323145"/>
              <a:gd name="connsiteX180" fmla="*/ 3037285 w 11269336"/>
              <a:gd name="connsiteY180" fmla="*/ 2139919 h 2323145"/>
              <a:gd name="connsiteX181" fmla="*/ 3036901 w 11269336"/>
              <a:gd name="connsiteY181" fmla="*/ 2138726 h 2323145"/>
              <a:gd name="connsiteX182" fmla="*/ 3026996 w 11269336"/>
              <a:gd name="connsiteY182" fmla="*/ 2134322 h 2323145"/>
              <a:gd name="connsiteX183" fmla="*/ 3007772 w 11269336"/>
              <a:gd name="connsiteY183" fmla="*/ 2128742 h 2323145"/>
              <a:gd name="connsiteX184" fmla="*/ 2965030 w 11269336"/>
              <a:gd name="connsiteY184" fmla="*/ 2100494 h 2323145"/>
              <a:gd name="connsiteX185" fmla="*/ 2926342 w 11269336"/>
              <a:gd name="connsiteY185" fmla="*/ 2104155 h 2323145"/>
              <a:gd name="connsiteX186" fmla="*/ 2918608 w 11269336"/>
              <a:gd name="connsiteY186" fmla="*/ 2104215 h 2323145"/>
              <a:gd name="connsiteX187" fmla="*/ 2918475 w 11269336"/>
              <a:gd name="connsiteY187" fmla="*/ 2103937 h 2323145"/>
              <a:gd name="connsiteX188" fmla="*/ 2910360 w 11269336"/>
              <a:gd name="connsiteY188" fmla="*/ 2103444 h 2323145"/>
              <a:gd name="connsiteX189" fmla="*/ 2904507 w 11269336"/>
              <a:gd name="connsiteY189" fmla="*/ 2104326 h 2323145"/>
              <a:gd name="connsiteX190" fmla="*/ 2889503 w 11269336"/>
              <a:gd name="connsiteY190" fmla="*/ 2104443 h 2323145"/>
              <a:gd name="connsiteX191" fmla="*/ 2884480 w 11269336"/>
              <a:gd name="connsiteY191" fmla="*/ 2102626 h 2323145"/>
              <a:gd name="connsiteX192" fmla="*/ 2882689 w 11269336"/>
              <a:gd name="connsiteY192" fmla="*/ 2099228 h 2323145"/>
              <a:gd name="connsiteX193" fmla="*/ 2881291 w 11269336"/>
              <a:gd name="connsiteY193" fmla="*/ 2099618 h 2323145"/>
              <a:gd name="connsiteX194" fmla="*/ 2853979 w 11269336"/>
              <a:gd name="connsiteY194" fmla="*/ 2090388 h 2323145"/>
              <a:gd name="connsiteX195" fmla="*/ 2791790 w 11269336"/>
              <a:gd name="connsiteY195" fmla="*/ 2080332 h 2323145"/>
              <a:gd name="connsiteX196" fmla="*/ 2755844 w 11269336"/>
              <a:gd name="connsiteY196" fmla="*/ 2078874 h 2323145"/>
              <a:gd name="connsiteX197" fmla="*/ 2657742 w 11269336"/>
              <a:gd name="connsiteY197" fmla="*/ 2070179 h 2323145"/>
              <a:gd name="connsiteX198" fmla="*/ 2559549 w 11269336"/>
              <a:gd name="connsiteY198" fmla="*/ 2057873 h 2323145"/>
              <a:gd name="connsiteX199" fmla="*/ 2512054 w 11269336"/>
              <a:gd name="connsiteY199" fmla="*/ 2031671 h 2323145"/>
              <a:gd name="connsiteX200" fmla="*/ 2506437 w 11269336"/>
              <a:gd name="connsiteY200" fmla="*/ 2030918 h 2323145"/>
              <a:gd name="connsiteX201" fmla="*/ 2491752 w 11269336"/>
              <a:gd name="connsiteY201" fmla="*/ 2033906 h 2323145"/>
              <a:gd name="connsiteX202" fmla="*/ 2486338 w 11269336"/>
              <a:gd name="connsiteY202" fmla="*/ 2035862 h 2323145"/>
              <a:gd name="connsiteX203" fmla="*/ 2478186 w 11269336"/>
              <a:gd name="connsiteY203" fmla="*/ 2036953 h 2323145"/>
              <a:gd name="connsiteX204" fmla="*/ 2477950 w 11269336"/>
              <a:gd name="connsiteY204" fmla="*/ 2036715 h 2323145"/>
              <a:gd name="connsiteX205" fmla="*/ 2470381 w 11269336"/>
              <a:gd name="connsiteY205" fmla="*/ 2038256 h 2323145"/>
              <a:gd name="connsiteX206" fmla="*/ 2433781 w 11269336"/>
              <a:gd name="connsiteY206" fmla="*/ 2049140 h 2323145"/>
              <a:gd name="connsiteX207" fmla="*/ 2381172 w 11269336"/>
              <a:gd name="connsiteY207" fmla="*/ 2030645 h 2323145"/>
              <a:gd name="connsiteX208" fmla="*/ 2360198 w 11269336"/>
              <a:gd name="connsiteY208" fmla="*/ 2029059 h 2323145"/>
              <a:gd name="connsiteX209" fmla="*/ 2348815 w 11269336"/>
              <a:gd name="connsiteY209" fmla="*/ 2026798 h 2323145"/>
              <a:gd name="connsiteX210" fmla="*/ 2347988 w 11269336"/>
              <a:gd name="connsiteY210" fmla="*/ 2025745 h 2323145"/>
              <a:gd name="connsiteX211" fmla="*/ 2312920 w 11269336"/>
              <a:gd name="connsiteY211" fmla="*/ 2036311 h 2323145"/>
              <a:gd name="connsiteX212" fmla="*/ 2307986 w 11269336"/>
              <a:gd name="connsiteY212" fmla="*/ 2035583 h 2323145"/>
              <a:gd name="connsiteX213" fmla="*/ 2285481 w 11269336"/>
              <a:gd name="connsiteY213" fmla="*/ 2045197 h 2323145"/>
              <a:gd name="connsiteX214" fmla="*/ 2273666 w 11269336"/>
              <a:gd name="connsiteY214" fmla="*/ 2048710 h 2323145"/>
              <a:gd name="connsiteX215" fmla="*/ 2270719 w 11269336"/>
              <a:gd name="connsiteY215" fmla="*/ 2052702 h 2323145"/>
              <a:gd name="connsiteX216" fmla="*/ 2253080 w 11269336"/>
              <a:gd name="connsiteY216" fmla="*/ 2056363 h 2323145"/>
              <a:gd name="connsiteX217" fmla="*/ 2250906 w 11269336"/>
              <a:gd name="connsiteY217" fmla="*/ 2055654 h 2323145"/>
              <a:gd name="connsiteX218" fmla="*/ 2236905 w 11269336"/>
              <a:gd name="connsiteY218" fmla="*/ 2062882 h 2323145"/>
              <a:gd name="connsiteX219" fmla="*/ 2225830 w 11269336"/>
              <a:gd name="connsiteY219" fmla="*/ 2074027 h 2323145"/>
              <a:gd name="connsiteX220" fmla="*/ 2073776 w 11269336"/>
              <a:gd name="connsiteY220" fmla="*/ 2089244 h 2323145"/>
              <a:gd name="connsiteX221" fmla="*/ 1948256 w 11269336"/>
              <a:gd name="connsiteY221" fmla="*/ 2146616 h 2323145"/>
              <a:gd name="connsiteX222" fmla="*/ 1865582 w 11269336"/>
              <a:gd name="connsiteY222" fmla="*/ 2153738 h 2323145"/>
              <a:gd name="connsiteX223" fmla="*/ 1835210 w 11269336"/>
              <a:gd name="connsiteY223" fmla="*/ 2134244 h 2323145"/>
              <a:gd name="connsiteX224" fmla="*/ 1632661 w 11269336"/>
              <a:gd name="connsiteY224" fmla="*/ 2173882 h 2323145"/>
              <a:gd name="connsiteX225" fmla="*/ 1579590 w 11269336"/>
              <a:gd name="connsiteY225" fmla="*/ 2173680 h 2323145"/>
              <a:gd name="connsiteX226" fmla="*/ 1535601 w 11269336"/>
              <a:gd name="connsiteY226" fmla="*/ 2194590 h 2323145"/>
              <a:gd name="connsiteX227" fmla="*/ 1515594 w 11269336"/>
              <a:gd name="connsiteY227" fmla="*/ 2189622 h 2323145"/>
              <a:gd name="connsiteX228" fmla="*/ 1512113 w 11269336"/>
              <a:gd name="connsiteY228" fmla="*/ 2188534 h 2323145"/>
              <a:gd name="connsiteX229" fmla="*/ 1498838 w 11269336"/>
              <a:gd name="connsiteY229" fmla="*/ 2189213 h 2323145"/>
              <a:gd name="connsiteX230" fmla="*/ 1494279 w 11269336"/>
              <a:gd name="connsiteY230" fmla="*/ 2183112 h 2323145"/>
              <a:gd name="connsiteX231" fmla="*/ 1473714 w 11269336"/>
              <a:gd name="connsiteY231" fmla="*/ 2179625 h 2323145"/>
              <a:gd name="connsiteX232" fmla="*/ 1449503 w 11269336"/>
              <a:gd name="connsiteY232" fmla="*/ 2182633 h 2323145"/>
              <a:gd name="connsiteX233" fmla="*/ 1266687 w 11269336"/>
              <a:gd name="connsiteY233" fmla="*/ 2212688 h 2323145"/>
              <a:gd name="connsiteX234" fmla="*/ 1239614 w 11269336"/>
              <a:gd name="connsiteY234" fmla="*/ 2209727 h 2323145"/>
              <a:gd name="connsiteX235" fmla="*/ 1202436 w 11269336"/>
              <a:gd name="connsiteY235" fmla="*/ 2209817 h 2323145"/>
              <a:gd name="connsiteX236" fmla="*/ 1136097 w 11269336"/>
              <a:gd name="connsiteY236" fmla="*/ 2205112 h 2323145"/>
              <a:gd name="connsiteX237" fmla="*/ 988232 w 11269336"/>
              <a:gd name="connsiteY237" fmla="*/ 2235635 h 2323145"/>
              <a:gd name="connsiteX238" fmla="*/ 981959 w 11269336"/>
              <a:gd name="connsiteY238" fmla="*/ 2231607 h 2323145"/>
              <a:gd name="connsiteX239" fmla="*/ 938600 w 11269336"/>
              <a:gd name="connsiteY239" fmla="*/ 2238113 h 2323145"/>
              <a:gd name="connsiteX240" fmla="*/ 791788 w 11269336"/>
              <a:gd name="connsiteY240" fmla="*/ 2293224 h 2323145"/>
              <a:gd name="connsiteX241" fmla="*/ 706914 w 11269336"/>
              <a:gd name="connsiteY241" fmla="*/ 2305046 h 2323145"/>
              <a:gd name="connsiteX242" fmla="*/ 675971 w 11269336"/>
              <a:gd name="connsiteY242" fmla="*/ 2304030 h 2323145"/>
              <a:gd name="connsiteX243" fmla="*/ 624180 w 11269336"/>
              <a:gd name="connsiteY243" fmla="*/ 2302650 h 2323145"/>
              <a:gd name="connsiteX244" fmla="*/ 583453 w 11269336"/>
              <a:gd name="connsiteY244" fmla="*/ 2288788 h 2323145"/>
              <a:gd name="connsiteX245" fmla="*/ 540946 w 11269336"/>
              <a:gd name="connsiteY245" fmla="*/ 2292721 h 2323145"/>
              <a:gd name="connsiteX246" fmla="*/ 533680 w 11269336"/>
              <a:gd name="connsiteY246" fmla="*/ 2310233 h 2323145"/>
              <a:gd name="connsiteX247" fmla="*/ 487366 w 11269336"/>
              <a:gd name="connsiteY247" fmla="*/ 2309053 h 2323145"/>
              <a:gd name="connsiteX248" fmla="*/ 416820 w 11269336"/>
              <a:gd name="connsiteY248" fmla="*/ 2305443 h 2323145"/>
              <a:gd name="connsiteX249" fmla="*/ 376805 w 11269336"/>
              <a:gd name="connsiteY249" fmla="*/ 2307647 h 2323145"/>
              <a:gd name="connsiteX250" fmla="*/ 266777 w 11269336"/>
              <a:gd name="connsiteY250" fmla="*/ 2309012 h 2323145"/>
              <a:gd name="connsiteX251" fmla="*/ 156013 w 11269336"/>
              <a:gd name="connsiteY251" fmla="*/ 2306832 h 2323145"/>
              <a:gd name="connsiteX252" fmla="*/ 87258 w 11269336"/>
              <a:gd name="connsiteY252" fmla="*/ 2285511 h 2323145"/>
              <a:gd name="connsiteX253" fmla="*/ 23798 w 11269336"/>
              <a:gd name="connsiteY253" fmla="*/ 2281822 h 2323145"/>
              <a:gd name="connsiteX254" fmla="*/ 0 w 11269336"/>
              <a:gd name="connsiteY254" fmla="*/ 2285369 h 2323145"/>
              <a:gd name="connsiteX255" fmla="*/ 0 w 11269336"/>
              <a:gd name="connsiteY25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05765 w 11269336"/>
              <a:gd name="connsiteY144" fmla="*/ 2199902 h 2323145"/>
              <a:gd name="connsiteX145" fmla="*/ 4401354 w 11269336"/>
              <a:gd name="connsiteY145" fmla="*/ 2194745 h 2323145"/>
              <a:gd name="connsiteX146" fmla="*/ 4366646 w 11269336"/>
              <a:gd name="connsiteY146" fmla="*/ 2198564 h 2323145"/>
              <a:gd name="connsiteX147" fmla="*/ 4354009 w 11269336"/>
              <a:gd name="connsiteY147" fmla="*/ 2204984 h 2323145"/>
              <a:gd name="connsiteX148" fmla="*/ 4348284 w 11269336"/>
              <a:gd name="connsiteY148" fmla="*/ 2205270 h 2323145"/>
              <a:gd name="connsiteX149" fmla="*/ 4333906 w 11269336"/>
              <a:gd name="connsiteY149" fmla="*/ 2205251 h 2323145"/>
              <a:gd name="connsiteX150" fmla="*/ 4308819 w 11269336"/>
              <a:gd name="connsiteY150" fmla="*/ 2203822 h 2323145"/>
              <a:gd name="connsiteX151" fmla="*/ 4301210 w 11269336"/>
              <a:gd name="connsiteY151" fmla="*/ 2204456 h 2323145"/>
              <a:gd name="connsiteX152" fmla="*/ 4283095 w 11269336"/>
              <a:gd name="connsiteY152" fmla="*/ 2198177 h 2323145"/>
              <a:gd name="connsiteX153" fmla="*/ 4250119 w 11269336"/>
              <a:gd name="connsiteY153" fmla="*/ 2196342 h 2323145"/>
              <a:gd name="connsiteX154" fmla="*/ 4189203 w 11269336"/>
              <a:gd name="connsiteY154" fmla="*/ 2178994 h 2323145"/>
              <a:gd name="connsiteX155" fmla="*/ 4154035 w 11269336"/>
              <a:gd name="connsiteY155" fmla="*/ 2171950 h 2323145"/>
              <a:gd name="connsiteX156" fmla="*/ 4129569 w 11269336"/>
              <a:gd name="connsiteY156" fmla="*/ 2163850 h 2323145"/>
              <a:gd name="connsiteX157" fmla="*/ 4061250 w 11269336"/>
              <a:gd name="connsiteY157" fmla="*/ 2159236 h 2323145"/>
              <a:gd name="connsiteX158" fmla="*/ 3945480 w 11269336"/>
              <a:gd name="connsiteY158" fmla="*/ 2158279 h 2323145"/>
              <a:gd name="connsiteX159" fmla="*/ 3921468 w 11269336"/>
              <a:gd name="connsiteY159" fmla="*/ 2156588 h 2323145"/>
              <a:gd name="connsiteX160" fmla="*/ 3903348 w 11269336"/>
              <a:gd name="connsiteY160" fmla="*/ 2149220 h 2323145"/>
              <a:gd name="connsiteX161" fmla="*/ 3901342 w 11269336"/>
              <a:gd name="connsiteY161" fmla="*/ 2142355 h 2323145"/>
              <a:gd name="connsiteX162" fmla="*/ 3888539 w 11269336"/>
              <a:gd name="connsiteY162" fmla="*/ 2140476 h 2323145"/>
              <a:gd name="connsiteX163" fmla="*/ 3885662 w 11269336"/>
              <a:gd name="connsiteY163" fmla="*/ 2138740 h 2323145"/>
              <a:gd name="connsiteX164" fmla="*/ 3868627 w 11269336"/>
              <a:gd name="connsiteY164" fmla="*/ 2130023 h 2323145"/>
              <a:gd name="connsiteX165" fmla="*/ 3819177 w 11269336"/>
              <a:gd name="connsiteY165" fmla="*/ 2142111 h 2323145"/>
              <a:gd name="connsiteX166" fmla="*/ 3769100 w 11269336"/>
              <a:gd name="connsiteY166" fmla="*/ 2131731 h 2323145"/>
              <a:gd name="connsiteX167" fmla="*/ 3562752 w 11269336"/>
              <a:gd name="connsiteY167" fmla="*/ 2131785 h 2323145"/>
              <a:gd name="connsiteX168" fmla="*/ 3541402 w 11269336"/>
              <a:gd name="connsiteY168" fmla="*/ 2106821 h 2323145"/>
              <a:gd name="connsiteX169" fmla="*/ 3365341 w 11269336"/>
              <a:gd name="connsiteY169" fmla="*/ 2077638 h 2323145"/>
              <a:gd name="connsiteX170" fmla="*/ 3170922 w 11269336"/>
              <a:gd name="connsiteY170" fmla="*/ 2115957 h 2323145"/>
              <a:gd name="connsiteX171" fmla="*/ 3156256 w 11269336"/>
              <a:gd name="connsiteY171" fmla="*/ 2124773 h 2323145"/>
              <a:gd name="connsiteX172" fmla="*/ 3140298 w 11269336"/>
              <a:gd name="connsiteY172" fmla="*/ 2129182 h 2323145"/>
              <a:gd name="connsiteX173" fmla="*/ 3138514 w 11269336"/>
              <a:gd name="connsiteY173" fmla="*/ 2128069 h 2323145"/>
              <a:gd name="connsiteX174" fmla="*/ 3120467 w 11269336"/>
              <a:gd name="connsiteY174" fmla="*/ 2128281 h 2323145"/>
              <a:gd name="connsiteX175" fmla="*/ 3116175 w 11269336"/>
              <a:gd name="connsiteY175" fmla="*/ 2131633 h 2323145"/>
              <a:gd name="connsiteX176" fmla="*/ 3103685 w 11269336"/>
              <a:gd name="connsiteY176" fmla="*/ 2132814 h 2323145"/>
              <a:gd name="connsiteX177" fmla="*/ 3078794 w 11269336"/>
              <a:gd name="connsiteY177" fmla="*/ 2137935 h 2323145"/>
              <a:gd name="connsiteX178" fmla="*/ 3074407 w 11269336"/>
              <a:gd name="connsiteY178" fmla="*/ 2136274 h 2323145"/>
              <a:gd name="connsiteX179" fmla="*/ 3037285 w 11269336"/>
              <a:gd name="connsiteY179" fmla="*/ 2139919 h 2323145"/>
              <a:gd name="connsiteX180" fmla="*/ 3036901 w 11269336"/>
              <a:gd name="connsiteY180" fmla="*/ 2138726 h 2323145"/>
              <a:gd name="connsiteX181" fmla="*/ 3026996 w 11269336"/>
              <a:gd name="connsiteY181" fmla="*/ 2134322 h 2323145"/>
              <a:gd name="connsiteX182" fmla="*/ 3007772 w 11269336"/>
              <a:gd name="connsiteY182" fmla="*/ 2128742 h 2323145"/>
              <a:gd name="connsiteX183" fmla="*/ 2965030 w 11269336"/>
              <a:gd name="connsiteY183" fmla="*/ 2100494 h 2323145"/>
              <a:gd name="connsiteX184" fmla="*/ 2926342 w 11269336"/>
              <a:gd name="connsiteY184" fmla="*/ 2104155 h 2323145"/>
              <a:gd name="connsiteX185" fmla="*/ 2918608 w 11269336"/>
              <a:gd name="connsiteY185" fmla="*/ 2104215 h 2323145"/>
              <a:gd name="connsiteX186" fmla="*/ 2918475 w 11269336"/>
              <a:gd name="connsiteY186" fmla="*/ 2103937 h 2323145"/>
              <a:gd name="connsiteX187" fmla="*/ 2910360 w 11269336"/>
              <a:gd name="connsiteY187" fmla="*/ 2103444 h 2323145"/>
              <a:gd name="connsiteX188" fmla="*/ 2904507 w 11269336"/>
              <a:gd name="connsiteY188" fmla="*/ 2104326 h 2323145"/>
              <a:gd name="connsiteX189" fmla="*/ 2889503 w 11269336"/>
              <a:gd name="connsiteY189" fmla="*/ 2104443 h 2323145"/>
              <a:gd name="connsiteX190" fmla="*/ 2884480 w 11269336"/>
              <a:gd name="connsiteY190" fmla="*/ 2102626 h 2323145"/>
              <a:gd name="connsiteX191" fmla="*/ 2882689 w 11269336"/>
              <a:gd name="connsiteY191" fmla="*/ 2099228 h 2323145"/>
              <a:gd name="connsiteX192" fmla="*/ 2881291 w 11269336"/>
              <a:gd name="connsiteY192" fmla="*/ 2099618 h 2323145"/>
              <a:gd name="connsiteX193" fmla="*/ 2853979 w 11269336"/>
              <a:gd name="connsiteY193" fmla="*/ 2090388 h 2323145"/>
              <a:gd name="connsiteX194" fmla="*/ 2791790 w 11269336"/>
              <a:gd name="connsiteY194" fmla="*/ 2080332 h 2323145"/>
              <a:gd name="connsiteX195" fmla="*/ 2755844 w 11269336"/>
              <a:gd name="connsiteY195" fmla="*/ 2078874 h 2323145"/>
              <a:gd name="connsiteX196" fmla="*/ 2657742 w 11269336"/>
              <a:gd name="connsiteY196" fmla="*/ 2070179 h 2323145"/>
              <a:gd name="connsiteX197" fmla="*/ 2559549 w 11269336"/>
              <a:gd name="connsiteY197" fmla="*/ 2057873 h 2323145"/>
              <a:gd name="connsiteX198" fmla="*/ 2512054 w 11269336"/>
              <a:gd name="connsiteY198" fmla="*/ 2031671 h 2323145"/>
              <a:gd name="connsiteX199" fmla="*/ 2506437 w 11269336"/>
              <a:gd name="connsiteY199" fmla="*/ 2030918 h 2323145"/>
              <a:gd name="connsiteX200" fmla="*/ 2491752 w 11269336"/>
              <a:gd name="connsiteY200" fmla="*/ 2033906 h 2323145"/>
              <a:gd name="connsiteX201" fmla="*/ 2486338 w 11269336"/>
              <a:gd name="connsiteY201" fmla="*/ 2035862 h 2323145"/>
              <a:gd name="connsiteX202" fmla="*/ 2478186 w 11269336"/>
              <a:gd name="connsiteY202" fmla="*/ 2036953 h 2323145"/>
              <a:gd name="connsiteX203" fmla="*/ 2477950 w 11269336"/>
              <a:gd name="connsiteY203" fmla="*/ 2036715 h 2323145"/>
              <a:gd name="connsiteX204" fmla="*/ 2470381 w 11269336"/>
              <a:gd name="connsiteY204" fmla="*/ 2038256 h 2323145"/>
              <a:gd name="connsiteX205" fmla="*/ 2433781 w 11269336"/>
              <a:gd name="connsiteY205" fmla="*/ 2049140 h 2323145"/>
              <a:gd name="connsiteX206" fmla="*/ 2381172 w 11269336"/>
              <a:gd name="connsiteY206" fmla="*/ 2030645 h 2323145"/>
              <a:gd name="connsiteX207" fmla="*/ 2360198 w 11269336"/>
              <a:gd name="connsiteY207" fmla="*/ 2029059 h 2323145"/>
              <a:gd name="connsiteX208" fmla="*/ 2348815 w 11269336"/>
              <a:gd name="connsiteY208" fmla="*/ 2026798 h 2323145"/>
              <a:gd name="connsiteX209" fmla="*/ 2347988 w 11269336"/>
              <a:gd name="connsiteY209" fmla="*/ 2025745 h 2323145"/>
              <a:gd name="connsiteX210" fmla="*/ 2312920 w 11269336"/>
              <a:gd name="connsiteY210" fmla="*/ 2036311 h 2323145"/>
              <a:gd name="connsiteX211" fmla="*/ 2307986 w 11269336"/>
              <a:gd name="connsiteY211" fmla="*/ 2035583 h 2323145"/>
              <a:gd name="connsiteX212" fmla="*/ 2285481 w 11269336"/>
              <a:gd name="connsiteY212" fmla="*/ 2045197 h 2323145"/>
              <a:gd name="connsiteX213" fmla="*/ 2273666 w 11269336"/>
              <a:gd name="connsiteY213" fmla="*/ 2048710 h 2323145"/>
              <a:gd name="connsiteX214" fmla="*/ 2270719 w 11269336"/>
              <a:gd name="connsiteY214" fmla="*/ 2052702 h 2323145"/>
              <a:gd name="connsiteX215" fmla="*/ 2253080 w 11269336"/>
              <a:gd name="connsiteY215" fmla="*/ 2056363 h 2323145"/>
              <a:gd name="connsiteX216" fmla="*/ 2250906 w 11269336"/>
              <a:gd name="connsiteY216" fmla="*/ 2055654 h 2323145"/>
              <a:gd name="connsiteX217" fmla="*/ 2236905 w 11269336"/>
              <a:gd name="connsiteY217" fmla="*/ 2062882 h 2323145"/>
              <a:gd name="connsiteX218" fmla="*/ 2225830 w 11269336"/>
              <a:gd name="connsiteY218" fmla="*/ 2074027 h 2323145"/>
              <a:gd name="connsiteX219" fmla="*/ 2073776 w 11269336"/>
              <a:gd name="connsiteY219" fmla="*/ 2089244 h 2323145"/>
              <a:gd name="connsiteX220" fmla="*/ 1948256 w 11269336"/>
              <a:gd name="connsiteY220" fmla="*/ 2146616 h 2323145"/>
              <a:gd name="connsiteX221" fmla="*/ 1865582 w 11269336"/>
              <a:gd name="connsiteY221" fmla="*/ 2153738 h 2323145"/>
              <a:gd name="connsiteX222" fmla="*/ 1835210 w 11269336"/>
              <a:gd name="connsiteY222" fmla="*/ 2134244 h 2323145"/>
              <a:gd name="connsiteX223" fmla="*/ 1632661 w 11269336"/>
              <a:gd name="connsiteY223" fmla="*/ 2173882 h 2323145"/>
              <a:gd name="connsiteX224" fmla="*/ 1579590 w 11269336"/>
              <a:gd name="connsiteY224" fmla="*/ 2173680 h 2323145"/>
              <a:gd name="connsiteX225" fmla="*/ 1535601 w 11269336"/>
              <a:gd name="connsiteY225" fmla="*/ 2194590 h 2323145"/>
              <a:gd name="connsiteX226" fmla="*/ 1515594 w 11269336"/>
              <a:gd name="connsiteY226" fmla="*/ 2189622 h 2323145"/>
              <a:gd name="connsiteX227" fmla="*/ 1512113 w 11269336"/>
              <a:gd name="connsiteY227" fmla="*/ 2188534 h 2323145"/>
              <a:gd name="connsiteX228" fmla="*/ 1498838 w 11269336"/>
              <a:gd name="connsiteY228" fmla="*/ 2189213 h 2323145"/>
              <a:gd name="connsiteX229" fmla="*/ 1494279 w 11269336"/>
              <a:gd name="connsiteY229" fmla="*/ 2183112 h 2323145"/>
              <a:gd name="connsiteX230" fmla="*/ 1473714 w 11269336"/>
              <a:gd name="connsiteY230" fmla="*/ 2179625 h 2323145"/>
              <a:gd name="connsiteX231" fmla="*/ 1449503 w 11269336"/>
              <a:gd name="connsiteY231" fmla="*/ 2182633 h 2323145"/>
              <a:gd name="connsiteX232" fmla="*/ 1266687 w 11269336"/>
              <a:gd name="connsiteY232" fmla="*/ 2212688 h 2323145"/>
              <a:gd name="connsiteX233" fmla="*/ 1239614 w 11269336"/>
              <a:gd name="connsiteY233" fmla="*/ 2209727 h 2323145"/>
              <a:gd name="connsiteX234" fmla="*/ 1202436 w 11269336"/>
              <a:gd name="connsiteY234" fmla="*/ 2209817 h 2323145"/>
              <a:gd name="connsiteX235" fmla="*/ 1136097 w 11269336"/>
              <a:gd name="connsiteY235" fmla="*/ 2205112 h 2323145"/>
              <a:gd name="connsiteX236" fmla="*/ 988232 w 11269336"/>
              <a:gd name="connsiteY236" fmla="*/ 2235635 h 2323145"/>
              <a:gd name="connsiteX237" fmla="*/ 981959 w 11269336"/>
              <a:gd name="connsiteY237" fmla="*/ 2231607 h 2323145"/>
              <a:gd name="connsiteX238" fmla="*/ 938600 w 11269336"/>
              <a:gd name="connsiteY238" fmla="*/ 2238113 h 2323145"/>
              <a:gd name="connsiteX239" fmla="*/ 791788 w 11269336"/>
              <a:gd name="connsiteY239" fmla="*/ 2293224 h 2323145"/>
              <a:gd name="connsiteX240" fmla="*/ 706914 w 11269336"/>
              <a:gd name="connsiteY240" fmla="*/ 2305046 h 2323145"/>
              <a:gd name="connsiteX241" fmla="*/ 675971 w 11269336"/>
              <a:gd name="connsiteY241" fmla="*/ 2304030 h 2323145"/>
              <a:gd name="connsiteX242" fmla="*/ 624180 w 11269336"/>
              <a:gd name="connsiteY242" fmla="*/ 2302650 h 2323145"/>
              <a:gd name="connsiteX243" fmla="*/ 583453 w 11269336"/>
              <a:gd name="connsiteY243" fmla="*/ 2288788 h 2323145"/>
              <a:gd name="connsiteX244" fmla="*/ 540946 w 11269336"/>
              <a:gd name="connsiteY244" fmla="*/ 2292721 h 2323145"/>
              <a:gd name="connsiteX245" fmla="*/ 533680 w 11269336"/>
              <a:gd name="connsiteY245" fmla="*/ 2310233 h 2323145"/>
              <a:gd name="connsiteX246" fmla="*/ 487366 w 11269336"/>
              <a:gd name="connsiteY246" fmla="*/ 2309053 h 2323145"/>
              <a:gd name="connsiteX247" fmla="*/ 416820 w 11269336"/>
              <a:gd name="connsiteY247" fmla="*/ 2305443 h 2323145"/>
              <a:gd name="connsiteX248" fmla="*/ 376805 w 11269336"/>
              <a:gd name="connsiteY248" fmla="*/ 2307647 h 2323145"/>
              <a:gd name="connsiteX249" fmla="*/ 266777 w 11269336"/>
              <a:gd name="connsiteY249" fmla="*/ 2309012 h 2323145"/>
              <a:gd name="connsiteX250" fmla="*/ 156013 w 11269336"/>
              <a:gd name="connsiteY250" fmla="*/ 2306832 h 2323145"/>
              <a:gd name="connsiteX251" fmla="*/ 87258 w 11269336"/>
              <a:gd name="connsiteY251" fmla="*/ 2285511 h 2323145"/>
              <a:gd name="connsiteX252" fmla="*/ 23798 w 11269336"/>
              <a:gd name="connsiteY252" fmla="*/ 2281822 h 2323145"/>
              <a:gd name="connsiteX253" fmla="*/ 0 w 11269336"/>
              <a:gd name="connsiteY253" fmla="*/ 2285369 h 2323145"/>
              <a:gd name="connsiteX254" fmla="*/ 0 w 11269336"/>
              <a:gd name="connsiteY254"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67257 w 11269336"/>
              <a:gd name="connsiteY142" fmla="*/ 2196121 h 2323145"/>
              <a:gd name="connsiteX143" fmla="*/ 4405765 w 11269336"/>
              <a:gd name="connsiteY143" fmla="*/ 2199902 h 2323145"/>
              <a:gd name="connsiteX144" fmla="*/ 4401354 w 11269336"/>
              <a:gd name="connsiteY144" fmla="*/ 2194745 h 2323145"/>
              <a:gd name="connsiteX145" fmla="*/ 4366646 w 11269336"/>
              <a:gd name="connsiteY145" fmla="*/ 2198564 h 2323145"/>
              <a:gd name="connsiteX146" fmla="*/ 4354009 w 11269336"/>
              <a:gd name="connsiteY146" fmla="*/ 2204984 h 2323145"/>
              <a:gd name="connsiteX147" fmla="*/ 4348284 w 11269336"/>
              <a:gd name="connsiteY147" fmla="*/ 2205270 h 2323145"/>
              <a:gd name="connsiteX148" fmla="*/ 4333906 w 11269336"/>
              <a:gd name="connsiteY148" fmla="*/ 2205251 h 2323145"/>
              <a:gd name="connsiteX149" fmla="*/ 4308819 w 11269336"/>
              <a:gd name="connsiteY149" fmla="*/ 2203822 h 2323145"/>
              <a:gd name="connsiteX150" fmla="*/ 4301210 w 11269336"/>
              <a:gd name="connsiteY150" fmla="*/ 2204456 h 2323145"/>
              <a:gd name="connsiteX151" fmla="*/ 4283095 w 11269336"/>
              <a:gd name="connsiteY151" fmla="*/ 2198177 h 2323145"/>
              <a:gd name="connsiteX152" fmla="*/ 4250119 w 11269336"/>
              <a:gd name="connsiteY152" fmla="*/ 2196342 h 2323145"/>
              <a:gd name="connsiteX153" fmla="*/ 4189203 w 11269336"/>
              <a:gd name="connsiteY153" fmla="*/ 2178994 h 2323145"/>
              <a:gd name="connsiteX154" fmla="*/ 4154035 w 11269336"/>
              <a:gd name="connsiteY154" fmla="*/ 2171950 h 2323145"/>
              <a:gd name="connsiteX155" fmla="*/ 4129569 w 11269336"/>
              <a:gd name="connsiteY155" fmla="*/ 2163850 h 2323145"/>
              <a:gd name="connsiteX156" fmla="*/ 4061250 w 11269336"/>
              <a:gd name="connsiteY156" fmla="*/ 2159236 h 2323145"/>
              <a:gd name="connsiteX157" fmla="*/ 3945480 w 11269336"/>
              <a:gd name="connsiteY157" fmla="*/ 2158279 h 2323145"/>
              <a:gd name="connsiteX158" fmla="*/ 3921468 w 11269336"/>
              <a:gd name="connsiteY158" fmla="*/ 2156588 h 2323145"/>
              <a:gd name="connsiteX159" fmla="*/ 3903348 w 11269336"/>
              <a:gd name="connsiteY159" fmla="*/ 2149220 h 2323145"/>
              <a:gd name="connsiteX160" fmla="*/ 3901342 w 11269336"/>
              <a:gd name="connsiteY160" fmla="*/ 2142355 h 2323145"/>
              <a:gd name="connsiteX161" fmla="*/ 3888539 w 11269336"/>
              <a:gd name="connsiteY161" fmla="*/ 2140476 h 2323145"/>
              <a:gd name="connsiteX162" fmla="*/ 3885662 w 11269336"/>
              <a:gd name="connsiteY162" fmla="*/ 2138740 h 2323145"/>
              <a:gd name="connsiteX163" fmla="*/ 3868627 w 11269336"/>
              <a:gd name="connsiteY163" fmla="*/ 2130023 h 2323145"/>
              <a:gd name="connsiteX164" fmla="*/ 3819177 w 11269336"/>
              <a:gd name="connsiteY164" fmla="*/ 2142111 h 2323145"/>
              <a:gd name="connsiteX165" fmla="*/ 3769100 w 11269336"/>
              <a:gd name="connsiteY165" fmla="*/ 2131731 h 2323145"/>
              <a:gd name="connsiteX166" fmla="*/ 3562752 w 11269336"/>
              <a:gd name="connsiteY166" fmla="*/ 2131785 h 2323145"/>
              <a:gd name="connsiteX167" fmla="*/ 3541402 w 11269336"/>
              <a:gd name="connsiteY167" fmla="*/ 2106821 h 2323145"/>
              <a:gd name="connsiteX168" fmla="*/ 3365341 w 11269336"/>
              <a:gd name="connsiteY168" fmla="*/ 2077638 h 2323145"/>
              <a:gd name="connsiteX169" fmla="*/ 3170922 w 11269336"/>
              <a:gd name="connsiteY169" fmla="*/ 2115957 h 2323145"/>
              <a:gd name="connsiteX170" fmla="*/ 3156256 w 11269336"/>
              <a:gd name="connsiteY170" fmla="*/ 2124773 h 2323145"/>
              <a:gd name="connsiteX171" fmla="*/ 3140298 w 11269336"/>
              <a:gd name="connsiteY171" fmla="*/ 2129182 h 2323145"/>
              <a:gd name="connsiteX172" fmla="*/ 3138514 w 11269336"/>
              <a:gd name="connsiteY172" fmla="*/ 2128069 h 2323145"/>
              <a:gd name="connsiteX173" fmla="*/ 3120467 w 11269336"/>
              <a:gd name="connsiteY173" fmla="*/ 2128281 h 2323145"/>
              <a:gd name="connsiteX174" fmla="*/ 3116175 w 11269336"/>
              <a:gd name="connsiteY174" fmla="*/ 2131633 h 2323145"/>
              <a:gd name="connsiteX175" fmla="*/ 3103685 w 11269336"/>
              <a:gd name="connsiteY175" fmla="*/ 2132814 h 2323145"/>
              <a:gd name="connsiteX176" fmla="*/ 3078794 w 11269336"/>
              <a:gd name="connsiteY176" fmla="*/ 2137935 h 2323145"/>
              <a:gd name="connsiteX177" fmla="*/ 3074407 w 11269336"/>
              <a:gd name="connsiteY177" fmla="*/ 2136274 h 2323145"/>
              <a:gd name="connsiteX178" fmla="*/ 3037285 w 11269336"/>
              <a:gd name="connsiteY178" fmla="*/ 2139919 h 2323145"/>
              <a:gd name="connsiteX179" fmla="*/ 3036901 w 11269336"/>
              <a:gd name="connsiteY179" fmla="*/ 2138726 h 2323145"/>
              <a:gd name="connsiteX180" fmla="*/ 3026996 w 11269336"/>
              <a:gd name="connsiteY180" fmla="*/ 2134322 h 2323145"/>
              <a:gd name="connsiteX181" fmla="*/ 3007772 w 11269336"/>
              <a:gd name="connsiteY181" fmla="*/ 2128742 h 2323145"/>
              <a:gd name="connsiteX182" fmla="*/ 2965030 w 11269336"/>
              <a:gd name="connsiteY182" fmla="*/ 2100494 h 2323145"/>
              <a:gd name="connsiteX183" fmla="*/ 2926342 w 11269336"/>
              <a:gd name="connsiteY183" fmla="*/ 2104155 h 2323145"/>
              <a:gd name="connsiteX184" fmla="*/ 2918608 w 11269336"/>
              <a:gd name="connsiteY184" fmla="*/ 2104215 h 2323145"/>
              <a:gd name="connsiteX185" fmla="*/ 2918475 w 11269336"/>
              <a:gd name="connsiteY185" fmla="*/ 2103937 h 2323145"/>
              <a:gd name="connsiteX186" fmla="*/ 2910360 w 11269336"/>
              <a:gd name="connsiteY186" fmla="*/ 2103444 h 2323145"/>
              <a:gd name="connsiteX187" fmla="*/ 2904507 w 11269336"/>
              <a:gd name="connsiteY187" fmla="*/ 2104326 h 2323145"/>
              <a:gd name="connsiteX188" fmla="*/ 2889503 w 11269336"/>
              <a:gd name="connsiteY188" fmla="*/ 2104443 h 2323145"/>
              <a:gd name="connsiteX189" fmla="*/ 2884480 w 11269336"/>
              <a:gd name="connsiteY189" fmla="*/ 2102626 h 2323145"/>
              <a:gd name="connsiteX190" fmla="*/ 2882689 w 11269336"/>
              <a:gd name="connsiteY190" fmla="*/ 2099228 h 2323145"/>
              <a:gd name="connsiteX191" fmla="*/ 2881291 w 11269336"/>
              <a:gd name="connsiteY191" fmla="*/ 2099618 h 2323145"/>
              <a:gd name="connsiteX192" fmla="*/ 2853979 w 11269336"/>
              <a:gd name="connsiteY192" fmla="*/ 2090388 h 2323145"/>
              <a:gd name="connsiteX193" fmla="*/ 2791790 w 11269336"/>
              <a:gd name="connsiteY193" fmla="*/ 2080332 h 2323145"/>
              <a:gd name="connsiteX194" fmla="*/ 2755844 w 11269336"/>
              <a:gd name="connsiteY194" fmla="*/ 2078874 h 2323145"/>
              <a:gd name="connsiteX195" fmla="*/ 2657742 w 11269336"/>
              <a:gd name="connsiteY195" fmla="*/ 2070179 h 2323145"/>
              <a:gd name="connsiteX196" fmla="*/ 2559549 w 11269336"/>
              <a:gd name="connsiteY196" fmla="*/ 2057873 h 2323145"/>
              <a:gd name="connsiteX197" fmla="*/ 2512054 w 11269336"/>
              <a:gd name="connsiteY197" fmla="*/ 2031671 h 2323145"/>
              <a:gd name="connsiteX198" fmla="*/ 2506437 w 11269336"/>
              <a:gd name="connsiteY198" fmla="*/ 2030918 h 2323145"/>
              <a:gd name="connsiteX199" fmla="*/ 2491752 w 11269336"/>
              <a:gd name="connsiteY199" fmla="*/ 2033906 h 2323145"/>
              <a:gd name="connsiteX200" fmla="*/ 2486338 w 11269336"/>
              <a:gd name="connsiteY200" fmla="*/ 2035862 h 2323145"/>
              <a:gd name="connsiteX201" fmla="*/ 2478186 w 11269336"/>
              <a:gd name="connsiteY201" fmla="*/ 2036953 h 2323145"/>
              <a:gd name="connsiteX202" fmla="*/ 2477950 w 11269336"/>
              <a:gd name="connsiteY202" fmla="*/ 2036715 h 2323145"/>
              <a:gd name="connsiteX203" fmla="*/ 2470381 w 11269336"/>
              <a:gd name="connsiteY203" fmla="*/ 2038256 h 2323145"/>
              <a:gd name="connsiteX204" fmla="*/ 2433781 w 11269336"/>
              <a:gd name="connsiteY204" fmla="*/ 2049140 h 2323145"/>
              <a:gd name="connsiteX205" fmla="*/ 2381172 w 11269336"/>
              <a:gd name="connsiteY205" fmla="*/ 2030645 h 2323145"/>
              <a:gd name="connsiteX206" fmla="*/ 2360198 w 11269336"/>
              <a:gd name="connsiteY206" fmla="*/ 2029059 h 2323145"/>
              <a:gd name="connsiteX207" fmla="*/ 2348815 w 11269336"/>
              <a:gd name="connsiteY207" fmla="*/ 2026798 h 2323145"/>
              <a:gd name="connsiteX208" fmla="*/ 2347988 w 11269336"/>
              <a:gd name="connsiteY208" fmla="*/ 2025745 h 2323145"/>
              <a:gd name="connsiteX209" fmla="*/ 2312920 w 11269336"/>
              <a:gd name="connsiteY209" fmla="*/ 2036311 h 2323145"/>
              <a:gd name="connsiteX210" fmla="*/ 2307986 w 11269336"/>
              <a:gd name="connsiteY210" fmla="*/ 2035583 h 2323145"/>
              <a:gd name="connsiteX211" fmla="*/ 2285481 w 11269336"/>
              <a:gd name="connsiteY211" fmla="*/ 2045197 h 2323145"/>
              <a:gd name="connsiteX212" fmla="*/ 2273666 w 11269336"/>
              <a:gd name="connsiteY212" fmla="*/ 2048710 h 2323145"/>
              <a:gd name="connsiteX213" fmla="*/ 2270719 w 11269336"/>
              <a:gd name="connsiteY213" fmla="*/ 2052702 h 2323145"/>
              <a:gd name="connsiteX214" fmla="*/ 2253080 w 11269336"/>
              <a:gd name="connsiteY214" fmla="*/ 2056363 h 2323145"/>
              <a:gd name="connsiteX215" fmla="*/ 2250906 w 11269336"/>
              <a:gd name="connsiteY215" fmla="*/ 2055654 h 2323145"/>
              <a:gd name="connsiteX216" fmla="*/ 2236905 w 11269336"/>
              <a:gd name="connsiteY216" fmla="*/ 2062882 h 2323145"/>
              <a:gd name="connsiteX217" fmla="*/ 2225830 w 11269336"/>
              <a:gd name="connsiteY217" fmla="*/ 2074027 h 2323145"/>
              <a:gd name="connsiteX218" fmla="*/ 2073776 w 11269336"/>
              <a:gd name="connsiteY218" fmla="*/ 2089244 h 2323145"/>
              <a:gd name="connsiteX219" fmla="*/ 1948256 w 11269336"/>
              <a:gd name="connsiteY219" fmla="*/ 2146616 h 2323145"/>
              <a:gd name="connsiteX220" fmla="*/ 1865582 w 11269336"/>
              <a:gd name="connsiteY220" fmla="*/ 2153738 h 2323145"/>
              <a:gd name="connsiteX221" fmla="*/ 1835210 w 11269336"/>
              <a:gd name="connsiteY221" fmla="*/ 2134244 h 2323145"/>
              <a:gd name="connsiteX222" fmla="*/ 1632661 w 11269336"/>
              <a:gd name="connsiteY222" fmla="*/ 2173882 h 2323145"/>
              <a:gd name="connsiteX223" fmla="*/ 1579590 w 11269336"/>
              <a:gd name="connsiteY223" fmla="*/ 2173680 h 2323145"/>
              <a:gd name="connsiteX224" fmla="*/ 1535601 w 11269336"/>
              <a:gd name="connsiteY224" fmla="*/ 2194590 h 2323145"/>
              <a:gd name="connsiteX225" fmla="*/ 1515594 w 11269336"/>
              <a:gd name="connsiteY225" fmla="*/ 2189622 h 2323145"/>
              <a:gd name="connsiteX226" fmla="*/ 1512113 w 11269336"/>
              <a:gd name="connsiteY226" fmla="*/ 2188534 h 2323145"/>
              <a:gd name="connsiteX227" fmla="*/ 1498838 w 11269336"/>
              <a:gd name="connsiteY227" fmla="*/ 2189213 h 2323145"/>
              <a:gd name="connsiteX228" fmla="*/ 1494279 w 11269336"/>
              <a:gd name="connsiteY228" fmla="*/ 2183112 h 2323145"/>
              <a:gd name="connsiteX229" fmla="*/ 1473714 w 11269336"/>
              <a:gd name="connsiteY229" fmla="*/ 2179625 h 2323145"/>
              <a:gd name="connsiteX230" fmla="*/ 1449503 w 11269336"/>
              <a:gd name="connsiteY230" fmla="*/ 2182633 h 2323145"/>
              <a:gd name="connsiteX231" fmla="*/ 1266687 w 11269336"/>
              <a:gd name="connsiteY231" fmla="*/ 2212688 h 2323145"/>
              <a:gd name="connsiteX232" fmla="*/ 1239614 w 11269336"/>
              <a:gd name="connsiteY232" fmla="*/ 2209727 h 2323145"/>
              <a:gd name="connsiteX233" fmla="*/ 1202436 w 11269336"/>
              <a:gd name="connsiteY233" fmla="*/ 2209817 h 2323145"/>
              <a:gd name="connsiteX234" fmla="*/ 1136097 w 11269336"/>
              <a:gd name="connsiteY234" fmla="*/ 2205112 h 2323145"/>
              <a:gd name="connsiteX235" fmla="*/ 988232 w 11269336"/>
              <a:gd name="connsiteY235" fmla="*/ 2235635 h 2323145"/>
              <a:gd name="connsiteX236" fmla="*/ 981959 w 11269336"/>
              <a:gd name="connsiteY236" fmla="*/ 2231607 h 2323145"/>
              <a:gd name="connsiteX237" fmla="*/ 938600 w 11269336"/>
              <a:gd name="connsiteY237" fmla="*/ 2238113 h 2323145"/>
              <a:gd name="connsiteX238" fmla="*/ 791788 w 11269336"/>
              <a:gd name="connsiteY238" fmla="*/ 2293224 h 2323145"/>
              <a:gd name="connsiteX239" fmla="*/ 706914 w 11269336"/>
              <a:gd name="connsiteY239" fmla="*/ 2305046 h 2323145"/>
              <a:gd name="connsiteX240" fmla="*/ 675971 w 11269336"/>
              <a:gd name="connsiteY240" fmla="*/ 2304030 h 2323145"/>
              <a:gd name="connsiteX241" fmla="*/ 624180 w 11269336"/>
              <a:gd name="connsiteY241" fmla="*/ 2302650 h 2323145"/>
              <a:gd name="connsiteX242" fmla="*/ 583453 w 11269336"/>
              <a:gd name="connsiteY242" fmla="*/ 2288788 h 2323145"/>
              <a:gd name="connsiteX243" fmla="*/ 540946 w 11269336"/>
              <a:gd name="connsiteY243" fmla="*/ 2292721 h 2323145"/>
              <a:gd name="connsiteX244" fmla="*/ 533680 w 11269336"/>
              <a:gd name="connsiteY244" fmla="*/ 2310233 h 2323145"/>
              <a:gd name="connsiteX245" fmla="*/ 487366 w 11269336"/>
              <a:gd name="connsiteY245" fmla="*/ 2309053 h 2323145"/>
              <a:gd name="connsiteX246" fmla="*/ 416820 w 11269336"/>
              <a:gd name="connsiteY246" fmla="*/ 2305443 h 2323145"/>
              <a:gd name="connsiteX247" fmla="*/ 376805 w 11269336"/>
              <a:gd name="connsiteY247" fmla="*/ 2307647 h 2323145"/>
              <a:gd name="connsiteX248" fmla="*/ 266777 w 11269336"/>
              <a:gd name="connsiteY248" fmla="*/ 2309012 h 2323145"/>
              <a:gd name="connsiteX249" fmla="*/ 156013 w 11269336"/>
              <a:gd name="connsiteY249" fmla="*/ 2306832 h 2323145"/>
              <a:gd name="connsiteX250" fmla="*/ 87258 w 11269336"/>
              <a:gd name="connsiteY250" fmla="*/ 2285511 h 2323145"/>
              <a:gd name="connsiteX251" fmla="*/ 23798 w 11269336"/>
              <a:gd name="connsiteY251" fmla="*/ 2281822 h 2323145"/>
              <a:gd name="connsiteX252" fmla="*/ 0 w 11269336"/>
              <a:gd name="connsiteY252" fmla="*/ 2285369 h 2323145"/>
              <a:gd name="connsiteX253" fmla="*/ 0 w 11269336"/>
              <a:gd name="connsiteY253"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467257 w 11269336"/>
              <a:gd name="connsiteY141" fmla="*/ 2196121 h 2323145"/>
              <a:gd name="connsiteX142" fmla="*/ 4405765 w 11269336"/>
              <a:gd name="connsiteY142" fmla="*/ 2199902 h 2323145"/>
              <a:gd name="connsiteX143" fmla="*/ 4401354 w 11269336"/>
              <a:gd name="connsiteY143" fmla="*/ 2194745 h 2323145"/>
              <a:gd name="connsiteX144" fmla="*/ 4366646 w 11269336"/>
              <a:gd name="connsiteY144" fmla="*/ 2198564 h 2323145"/>
              <a:gd name="connsiteX145" fmla="*/ 4354009 w 11269336"/>
              <a:gd name="connsiteY145" fmla="*/ 2204984 h 2323145"/>
              <a:gd name="connsiteX146" fmla="*/ 4348284 w 11269336"/>
              <a:gd name="connsiteY146" fmla="*/ 2205270 h 2323145"/>
              <a:gd name="connsiteX147" fmla="*/ 4333906 w 11269336"/>
              <a:gd name="connsiteY147" fmla="*/ 2205251 h 2323145"/>
              <a:gd name="connsiteX148" fmla="*/ 4308819 w 11269336"/>
              <a:gd name="connsiteY148" fmla="*/ 2203822 h 2323145"/>
              <a:gd name="connsiteX149" fmla="*/ 4301210 w 11269336"/>
              <a:gd name="connsiteY149" fmla="*/ 2204456 h 2323145"/>
              <a:gd name="connsiteX150" fmla="*/ 4283095 w 11269336"/>
              <a:gd name="connsiteY150" fmla="*/ 2198177 h 2323145"/>
              <a:gd name="connsiteX151" fmla="*/ 4250119 w 11269336"/>
              <a:gd name="connsiteY151" fmla="*/ 2196342 h 2323145"/>
              <a:gd name="connsiteX152" fmla="*/ 4189203 w 11269336"/>
              <a:gd name="connsiteY152" fmla="*/ 2178994 h 2323145"/>
              <a:gd name="connsiteX153" fmla="*/ 4154035 w 11269336"/>
              <a:gd name="connsiteY153" fmla="*/ 2171950 h 2323145"/>
              <a:gd name="connsiteX154" fmla="*/ 4129569 w 11269336"/>
              <a:gd name="connsiteY154" fmla="*/ 2163850 h 2323145"/>
              <a:gd name="connsiteX155" fmla="*/ 4061250 w 11269336"/>
              <a:gd name="connsiteY155" fmla="*/ 2159236 h 2323145"/>
              <a:gd name="connsiteX156" fmla="*/ 3945480 w 11269336"/>
              <a:gd name="connsiteY156" fmla="*/ 2158279 h 2323145"/>
              <a:gd name="connsiteX157" fmla="*/ 3921468 w 11269336"/>
              <a:gd name="connsiteY157" fmla="*/ 2156588 h 2323145"/>
              <a:gd name="connsiteX158" fmla="*/ 3903348 w 11269336"/>
              <a:gd name="connsiteY158" fmla="*/ 2149220 h 2323145"/>
              <a:gd name="connsiteX159" fmla="*/ 3901342 w 11269336"/>
              <a:gd name="connsiteY159" fmla="*/ 2142355 h 2323145"/>
              <a:gd name="connsiteX160" fmla="*/ 3888539 w 11269336"/>
              <a:gd name="connsiteY160" fmla="*/ 2140476 h 2323145"/>
              <a:gd name="connsiteX161" fmla="*/ 3885662 w 11269336"/>
              <a:gd name="connsiteY161" fmla="*/ 2138740 h 2323145"/>
              <a:gd name="connsiteX162" fmla="*/ 3868627 w 11269336"/>
              <a:gd name="connsiteY162" fmla="*/ 2130023 h 2323145"/>
              <a:gd name="connsiteX163" fmla="*/ 3819177 w 11269336"/>
              <a:gd name="connsiteY163" fmla="*/ 2142111 h 2323145"/>
              <a:gd name="connsiteX164" fmla="*/ 3769100 w 11269336"/>
              <a:gd name="connsiteY164" fmla="*/ 2131731 h 2323145"/>
              <a:gd name="connsiteX165" fmla="*/ 3562752 w 11269336"/>
              <a:gd name="connsiteY165" fmla="*/ 2131785 h 2323145"/>
              <a:gd name="connsiteX166" fmla="*/ 3541402 w 11269336"/>
              <a:gd name="connsiteY166" fmla="*/ 2106821 h 2323145"/>
              <a:gd name="connsiteX167" fmla="*/ 3365341 w 11269336"/>
              <a:gd name="connsiteY167" fmla="*/ 2077638 h 2323145"/>
              <a:gd name="connsiteX168" fmla="*/ 3170922 w 11269336"/>
              <a:gd name="connsiteY168" fmla="*/ 2115957 h 2323145"/>
              <a:gd name="connsiteX169" fmla="*/ 3156256 w 11269336"/>
              <a:gd name="connsiteY169" fmla="*/ 2124773 h 2323145"/>
              <a:gd name="connsiteX170" fmla="*/ 3140298 w 11269336"/>
              <a:gd name="connsiteY170" fmla="*/ 2129182 h 2323145"/>
              <a:gd name="connsiteX171" fmla="*/ 3138514 w 11269336"/>
              <a:gd name="connsiteY171" fmla="*/ 2128069 h 2323145"/>
              <a:gd name="connsiteX172" fmla="*/ 3120467 w 11269336"/>
              <a:gd name="connsiteY172" fmla="*/ 2128281 h 2323145"/>
              <a:gd name="connsiteX173" fmla="*/ 3116175 w 11269336"/>
              <a:gd name="connsiteY173" fmla="*/ 2131633 h 2323145"/>
              <a:gd name="connsiteX174" fmla="*/ 3103685 w 11269336"/>
              <a:gd name="connsiteY174" fmla="*/ 2132814 h 2323145"/>
              <a:gd name="connsiteX175" fmla="*/ 3078794 w 11269336"/>
              <a:gd name="connsiteY175" fmla="*/ 2137935 h 2323145"/>
              <a:gd name="connsiteX176" fmla="*/ 3074407 w 11269336"/>
              <a:gd name="connsiteY176" fmla="*/ 2136274 h 2323145"/>
              <a:gd name="connsiteX177" fmla="*/ 3037285 w 11269336"/>
              <a:gd name="connsiteY177" fmla="*/ 2139919 h 2323145"/>
              <a:gd name="connsiteX178" fmla="*/ 3036901 w 11269336"/>
              <a:gd name="connsiteY178" fmla="*/ 2138726 h 2323145"/>
              <a:gd name="connsiteX179" fmla="*/ 3026996 w 11269336"/>
              <a:gd name="connsiteY179" fmla="*/ 2134322 h 2323145"/>
              <a:gd name="connsiteX180" fmla="*/ 3007772 w 11269336"/>
              <a:gd name="connsiteY180" fmla="*/ 2128742 h 2323145"/>
              <a:gd name="connsiteX181" fmla="*/ 2965030 w 11269336"/>
              <a:gd name="connsiteY181" fmla="*/ 2100494 h 2323145"/>
              <a:gd name="connsiteX182" fmla="*/ 2926342 w 11269336"/>
              <a:gd name="connsiteY182" fmla="*/ 2104155 h 2323145"/>
              <a:gd name="connsiteX183" fmla="*/ 2918608 w 11269336"/>
              <a:gd name="connsiteY183" fmla="*/ 2104215 h 2323145"/>
              <a:gd name="connsiteX184" fmla="*/ 2918475 w 11269336"/>
              <a:gd name="connsiteY184" fmla="*/ 2103937 h 2323145"/>
              <a:gd name="connsiteX185" fmla="*/ 2910360 w 11269336"/>
              <a:gd name="connsiteY185" fmla="*/ 2103444 h 2323145"/>
              <a:gd name="connsiteX186" fmla="*/ 2904507 w 11269336"/>
              <a:gd name="connsiteY186" fmla="*/ 2104326 h 2323145"/>
              <a:gd name="connsiteX187" fmla="*/ 2889503 w 11269336"/>
              <a:gd name="connsiteY187" fmla="*/ 2104443 h 2323145"/>
              <a:gd name="connsiteX188" fmla="*/ 2884480 w 11269336"/>
              <a:gd name="connsiteY188" fmla="*/ 2102626 h 2323145"/>
              <a:gd name="connsiteX189" fmla="*/ 2882689 w 11269336"/>
              <a:gd name="connsiteY189" fmla="*/ 2099228 h 2323145"/>
              <a:gd name="connsiteX190" fmla="*/ 2881291 w 11269336"/>
              <a:gd name="connsiteY190" fmla="*/ 2099618 h 2323145"/>
              <a:gd name="connsiteX191" fmla="*/ 2853979 w 11269336"/>
              <a:gd name="connsiteY191" fmla="*/ 2090388 h 2323145"/>
              <a:gd name="connsiteX192" fmla="*/ 2791790 w 11269336"/>
              <a:gd name="connsiteY192" fmla="*/ 2080332 h 2323145"/>
              <a:gd name="connsiteX193" fmla="*/ 2755844 w 11269336"/>
              <a:gd name="connsiteY193" fmla="*/ 2078874 h 2323145"/>
              <a:gd name="connsiteX194" fmla="*/ 2657742 w 11269336"/>
              <a:gd name="connsiteY194" fmla="*/ 2070179 h 2323145"/>
              <a:gd name="connsiteX195" fmla="*/ 2559549 w 11269336"/>
              <a:gd name="connsiteY195" fmla="*/ 2057873 h 2323145"/>
              <a:gd name="connsiteX196" fmla="*/ 2512054 w 11269336"/>
              <a:gd name="connsiteY196" fmla="*/ 2031671 h 2323145"/>
              <a:gd name="connsiteX197" fmla="*/ 2506437 w 11269336"/>
              <a:gd name="connsiteY197" fmla="*/ 2030918 h 2323145"/>
              <a:gd name="connsiteX198" fmla="*/ 2491752 w 11269336"/>
              <a:gd name="connsiteY198" fmla="*/ 2033906 h 2323145"/>
              <a:gd name="connsiteX199" fmla="*/ 2486338 w 11269336"/>
              <a:gd name="connsiteY199" fmla="*/ 2035862 h 2323145"/>
              <a:gd name="connsiteX200" fmla="*/ 2478186 w 11269336"/>
              <a:gd name="connsiteY200" fmla="*/ 2036953 h 2323145"/>
              <a:gd name="connsiteX201" fmla="*/ 2477950 w 11269336"/>
              <a:gd name="connsiteY201" fmla="*/ 2036715 h 2323145"/>
              <a:gd name="connsiteX202" fmla="*/ 2470381 w 11269336"/>
              <a:gd name="connsiteY202" fmla="*/ 2038256 h 2323145"/>
              <a:gd name="connsiteX203" fmla="*/ 2433781 w 11269336"/>
              <a:gd name="connsiteY203" fmla="*/ 2049140 h 2323145"/>
              <a:gd name="connsiteX204" fmla="*/ 2381172 w 11269336"/>
              <a:gd name="connsiteY204" fmla="*/ 2030645 h 2323145"/>
              <a:gd name="connsiteX205" fmla="*/ 2360198 w 11269336"/>
              <a:gd name="connsiteY205" fmla="*/ 2029059 h 2323145"/>
              <a:gd name="connsiteX206" fmla="*/ 2348815 w 11269336"/>
              <a:gd name="connsiteY206" fmla="*/ 2026798 h 2323145"/>
              <a:gd name="connsiteX207" fmla="*/ 2347988 w 11269336"/>
              <a:gd name="connsiteY207" fmla="*/ 2025745 h 2323145"/>
              <a:gd name="connsiteX208" fmla="*/ 2312920 w 11269336"/>
              <a:gd name="connsiteY208" fmla="*/ 2036311 h 2323145"/>
              <a:gd name="connsiteX209" fmla="*/ 2307986 w 11269336"/>
              <a:gd name="connsiteY209" fmla="*/ 2035583 h 2323145"/>
              <a:gd name="connsiteX210" fmla="*/ 2285481 w 11269336"/>
              <a:gd name="connsiteY210" fmla="*/ 2045197 h 2323145"/>
              <a:gd name="connsiteX211" fmla="*/ 2273666 w 11269336"/>
              <a:gd name="connsiteY211" fmla="*/ 2048710 h 2323145"/>
              <a:gd name="connsiteX212" fmla="*/ 2270719 w 11269336"/>
              <a:gd name="connsiteY212" fmla="*/ 2052702 h 2323145"/>
              <a:gd name="connsiteX213" fmla="*/ 2253080 w 11269336"/>
              <a:gd name="connsiteY213" fmla="*/ 2056363 h 2323145"/>
              <a:gd name="connsiteX214" fmla="*/ 2250906 w 11269336"/>
              <a:gd name="connsiteY214" fmla="*/ 2055654 h 2323145"/>
              <a:gd name="connsiteX215" fmla="*/ 2236905 w 11269336"/>
              <a:gd name="connsiteY215" fmla="*/ 2062882 h 2323145"/>
              <a:gd name="connsiteX216" fmla="*/ 2225830 w 11269336"/>
              <a:gd name="connsiteY216" fmla="*/ 2074027 h 2323145"/>
              <a:gd name="connsiteX217" fmla="*/ 2073776 w 11269336"/>
              <a:gd name="connsiteY217" fmla="*/ 2089244 h 2323145"/>
              <a:gd name="connsiteX218" fmla="*/ 1948256 w 11269336"/>
              <a:gd name="connsiteY218" fmla="*/ 2146616 h 2323145"/>
              <a:gd name="connsiteX219" fmla="*/ 1865582 w 11269336"/>
              <a:gd name="connsiteY219" fmla="*/ 2153738 h 2323145"/>
              <a:gd name="connsiteX220" fmla="*/ 1835210 w 11269336"/>
              <a:gd name="connsiteY220" fmla="*/ 2134244 h 2323145"/>
              <a:gd name="connsiteX221" fmla="*/ 1632661 w 11269336"/>
              <a:gd name="connsiteY221" fmla="*/ 2173882 h 2323145"/>
              <a:gd name="connsiteX222" fmla="*/ 1579590 w 11269336"/>
              <a:gd name="connsiteY222" fmla="*/ 2173680 h 2323145"/>
              <a:gd name="connsiteX223" fmla="*/ 1535601 w 11269336"/>
              <a:gd name="connsiteY223" fmla="*/ 2194590 h 2323145"/>
              <a:gd name="connsiteX224" fmla="*/ 1515594 w 11269336"/>
              <a:gd name="connsiteY224" fmla="*/ 2189622 h 2323145"/>
              <a:gd name="connsiteX225" fmla="*/ 1512113 w 11269336"/>
              <a:gd name="connsiteY225" fmla="*/ 2188534 h 2323145"/>
              <a:gd name="connsiteX226" fmla="*/ 1498838 w 11269336"/>
              <a:gd name="connsiteY226" fmla="*/ 2189213 h 2323145"/>
              <a:gd name="connsiteX227" fmla="*/ 1494279 w 11269336"/>
              <a:gd name="connsiteY227" fmla="*/ 2183112 h 2323145"/>
              <a:gd name="connsiteX228" fmla="*/ 1473714 w 11269336"/>
              <a:gd name="connsiteY228" fmla="*/ 2179625 h 2323145"/>
              <a:gd name="connsiteX229" fmla="*/ 1449503 w 11269336"/>
              <a:gd name="connsiteY229" fmla="*/ 2182633 h 2323145"/>
              <a:gd name="connsiteX230" fmla="*/ 1266687 w 11269336"/>
              <a:gd name="connsiteY230" fmla="*/ 2212688 h 2323145"/>
              <a:gd name="connsiteX231" fmla="*/ 1239614 w 11269336"/>
              <a:gd name="connsiteY231" fmla="*/ 2209727 h 2323145"/>
              <a:gd name="connsiteX232" fmla="*/ 1202436 w 11269336"/>
              <a:gd name="connsiteY232" fmla="*/ 2209817 h 2323145"/>
              <a:gd name="connsiteX233" fmla="*/ 1136097 w 11269336"/>
              <a:gd name="connsiteY233" fmla="*/ 2205112 h 2323145"/>
              <a:gd name="connsiteX234" fmla="*/ 988232 w 11269336"/>
              <a:gd name="connsiteY234" fmla="*/ 2235635 h 2323145"/>
              <a:gd name="connsiteX235" fmla="*/ 981959 w 11269336"/>
              <a:gd name="connsiteY235" fmla="*/ 2231607 h 2323145"/>
              <a:gd name="connsiteX236" fmla="*/ 938600 w 11269336"/>
              <a:gd name="connsiteY236" fmla="*/ 2238113 h 2323145"/>
              <a:gd name="connsiteX237" fmla="*/ 791788 w 11269336"/>
              <a:gd name="connsiteY237" fmla="*/ 2293224 h 2323145"/>
              <a:gd name="connsiteX238" fmla="*/ 706914 w 11269336"/>
              <a:gd name="connsiteY238" fmla="*/ 2305046 h 2323145"/>
              <a:gd name="connsiteX239" fmla="*/ 675971 w 11269336"/>
              <a:gd name="connsiteY239" fmla="*/ 2304030 h 2323145"/>
              <a:gd name="connsiteX240" fmla="*/ 624180 w 11269336"/>
              <a:gd name="connsiteY240" fmla="*/ 2302650 h 2323145"/>
              <a:gd name="connsiteX241" fmla="*/ 583453 w 11269336"/>
              <a:gd name="connsiteY241" fmla="*/ 2288788 h 2323145"/>
              <a:gd name="connsiteX242" fmla="*/ 540946 w 11269336"/>
              <a:gd name="connsiteY242" fmla="*/ 2292721 h 2323145"/>
              <a:gd name="connsiteX243" fmla="*/ 533680 w 11269336"/>
              <a:gd name="connsiteY243" fmla="*/ 2310233 h 2323145"/>
              <a:gd name="connsiteX244" fmla="*/ 487366 w 11269336"/>
              <a:gd name="connsiteY244" fmla="*/ 2309053 h 2323145"/>
              <a:gd name="connsiteX245" fmla="*/ 416820 w 11269336"/>
              <a:gd name="connsiteY245" fmla="*/ 2305443 h 2323145"/>
              <a:gd name="connsiteX246" fmla="*/ 376805 w 11269336"/>
              <a:gd name="connsiteY246" fmla="*/ 2307647 h 2323145"/>
              <a:gd name="connsiteX247" fmla="*/ 266777 w 11269336"/>
              <a:gd name="connsiteY247" fmla="*/ 2309012 h 2323145"/>
              <a:gd name="connsiteX248" fmla="*/ 156013 w 11269336"/>
              <a:gd name="connsiteY248" fmla="*/ 2306832 h 2323145"/>
              <a:gd name="connsiteX249" fmla="*/ 87258 w 11269336"/>
              <a:gd name="connsiteY249" fmla="*/ 2285511 h 2323145"/>
              <a:gd name="connsiteX250" fmla="*/ 23798 w 11269336"/>
              <a:gd name="connsiteY250" fmla="*/ 2281822 h 2323145"/>
              <a:gd name="connsiteX251" fmla="*/ 0 w 11269336"/>
              <a:gd name="connsiteY251" fmla="*/ 2285369 h 2323145"/>
              <a:gd name="connsiteX252" fmla="*/ 0 w 11269336"/>
              <a:gd name="connsiteY25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405765 w 11269336"/>
              <a:gd name="connsiteY141" fmla="*/ 2199902 h 2323145"/>
              <a:gd name="connsiteX142" fmla="*/ 4401354 w 11269336"/>
              <a:gd name="connsiteY142" fmla="*/ 2194745 h 2323145"/>
              <a:gd name="connsiteX143" fmla="*/ 4366646 w 11269336"/>
              <a:gd name="connsiteY143" fmla="*/ 2198564 h 2323145"/>
              <a:gd name="connsiteX144" fmla="*/ 4354009 w 11269336"/>
              <a:gd name="connsiteY144" fmla="*/ 2204984 h 2323145"/>
              <a:gd name="connsiteX145" fmla="*/ 4348284 w 11269336"/>
              <a:gd name="connsiteY145" fmla="*/ 2205270 h 2323145"/>
              <a:gd name="connsiteX146" fmla="*/ 4333906 w 11269336"/>
              <a:gd name="connsiteY146" fmla="*/ 2205251 h 2323145"/>
              <a:gd name="connsiteX147" fmla="*/ 4308819 w 11269336"/>
              <a:gd name="connsiteY147" fmla="*/ 2203822 h 2323145"/>
              <a:gd name="connsiteX148" fmla="*/ 4301210 w 11269336"/>
              <a:gd name="connsiteY148" fmla="*/ 2204456 h 2323145"/>
              <a:gd name="connsiteX149" fmla="*/ 4283095 w 11269336"/>
              <a:gd name="connsiteY149" fmla="*/ 2198177 h 2323145"/>
              <a:gd name="connsiteX150" fmla="*/ 4250119 w 11269336"/>
              <a:gd name="connsiteY150" fmla="*/ 2196342 h 2323145"/>
              <a:gd name="connsiteX151" fmla="*/ 4189203 w 11269336"/>
              <a:gd name="connsiteY151" fmla="*/ 2178994 h 2323145"/>
              <a:gd name="connsiteX152" fmla="*/ 4154035 w 11269336"/>
              <a:gd name="connsiteY152" fmla="*/ 2171950 h 2323145"/>
              <a:gd name="connsiteX153" fmla="*/ 4129569 w 11269336"/>
              <a:gd name="connsiteY153" fmla="*/ 2163850 h 2323145"/>
              <a:gd name="connsiteX154" fmla="*/ 4061250 w 11269336"/>
              <a:gd name="connsiteY154" fmla="*/ 2159236 h 2323145"/>
              <a:gd name="connsiteX155" fmla="*/ 3945480 w 11269336"/>
              <a:gd name="connsiteY155" fmla="*/ 2158279 h 2323145"/>
              <a:gd name="connsiteX156" fmla="*/ 3921468 w 11269336"/>
              <a:gd name="connsiteY156" fmla="*/ 2156588 h 2323145"/>
              <a:gd name="connsiteX157" fmla="*/ 3903348 w 11269336"/>
              <a:gd name="connsiteY157" fmla="*/ 2149220 h 2323145"/>
              <a:gd name="connsiteX158" fmla="*/ 3901342 w 11269336"/>
              <a:gd name="connsiteY158" fmla="*/ 2142355 h 2323145"/>
              <a:gd name="connsiteX159" fmla="*/ 3888539 w 11269336"/>
              <a:gd name="connsiteY159" fmla="*/ 2140476 h 2323145"/>
              <a:gd name="connsiteX160" fmla="*/ 3885662 w 11269336"/>
              <a:gd name="connsiteY160" fmla="*/ 2138740 h 2323145"/>
              <a:gd name="connsiteX161" fmla="*/ 3868627 w 11269336"/>
              <a:gd name="connsiteY161" fmla="*/ 2130023 h 2323145"/>
              <a:gd name="connsiteX162" fmla="*/ 3819177 w 11269336"/>
              <a:gd name="connsiteY162" fmla="*/ 2142111 h 2323145"/>
              <a:gd name="connsiteX163" fmla="*/ 3769100 w 11269336"/>
              <a:gd name="connsiteY163" fmla="*/ 2131731 h 2323145"/>
              <a:gd name="connsiteX164" fmla="*/ 3562752 w 11269336"/>
              <a:gd name="connsiteY164" fmla="*/ 2131785 h 2323145"/>
              <a:gd name="connsiteX165" fmla="*/ 3541402 w 11269336"/>
              <a:gd name="connsiteY165" fmla="*/ 2106821 h 2323145"/>
              <a:gd name="connsiteX166" fmla="*/ 3365341 w 11269336"/>
              <a:gd name="connsiteY166" fmla="*/ 2077638 h 2323145"/>
              <a:gd name="connsiteX167" fmla="*/ 3170922 w 11269336"/>
              <a:gd name="connsiteY167" fmla="*/ 2115957 h 2323145"/>
              <a:gd name="connsiteX168" fmla="*/ 3156256 w 11269336"/>
              <a:gd name="connsiteY168" fmla="*/ 2124773 h 2323145"/>
              <a:gd name="connsiteX169" fmla="*/ 3140298 w 11269336"/>
              <a:gd name="connsiteY169" fmla="*/ 2129182 h 2323145"/>
              <a:gd name="connsiteX170" fmla="*/ 3138514 w 11269336"/>
              <a:gd name="connsiteY170" fmla="*/ 2128069 h 2323145"/>
              <a:gd name="connsiteX171" fmla="*/ 3120467 w 11269336"/>
              <a:gd name="connsiteY171" fmla="*/ 2128281 h 2323145"/>
              <a:gd name="connsiteX172" fmla="*/ 3116175 w 11269336"/>
              <a:gd name="connsiteY172" fmla="*/ 2131633 h 2323145"/>
              <a:gd name="connsiteX173" fmla="*/ 3103685 w 11269336"/>
              <a:gd name="connsiteY173" fmla="*/ 2132814 h 2323145"/>
              <a:gd name="connsiteX174" fmla="*/ 3078794 w 11269336"/>
              <a:gd name="connsiteY174" fmla="*/ 2137935 h 2323145"/>
              <a:gd name="connsiteX175" fmla="*/ 3074407 w 11269336"/>
              <a:gd name="connsiteY175" fmla="*/ 2136274 h 2323145"/>
              <a:gd name="connsiteX176" fmla="*/ 3037285 w 11269336"/>
              <a:gd name="connsiteY176" fmla="*/ 2139919 h 2323145"/>
              <a:gd name="connsiteX177" fmla="*/ 3036901 w 11269336"/>
              <a:gd name="connsiteY177" fmla="*/ 2138726 h 2323145"/>
              <a:gd name="connsiteX178" fmla="*/ 3026996 w 11269336"/>
              <a:gd name="connsiteY178" fmla="*/ 2134322 h 2323145"/>
              <a:gd name="connsiteX179" fmla="*/ 3007772 w 11269336"/>
              <a:gd name="connsiteY179" fmla="*/ 2128742 h 2323145"/>
              <a:gd name="connsiteX180" fmla="*/ 2965030 w 11269336"/>
              <a:gd name="connsiteY180" fmla="*/ 2100494 h 2323145"/>
              <a:gd name="connsiteX181" fmla="*/ 2926342 w 11269336"/>
              <a:gd name="connsiteY181" fmla="*/ 2104155 h 2323145"/>
              <a:gd name="connsiteX182" fmla="*/ 2918608 w 11269336"/>
              <a:gd name="connsiteY182" fmla="*/ 2104215 h 2323145"/>
              <a:gd name="connsiteX183" fmla="*/ 2918475 w 11269336"/>
              <a:gd name="connsiteY183" fmla="*/ 2103937 h 2323145"/>
              <a:gd name="connsiteX184" fmla="*/ 2910360 w 11269336"/>
              <a:gd name="connsiteY184" fmla="*/ 2103444 h 2323145"/>
              <a:gd name="connsiteX185" fmla="*/ 2904507 w 11269336"/>
              <a:gd name="connsiteY185" fmla="*/ 2104326 h 2323145"/>
              <a:gd name="connsiteX186" fmla="*/ 2889503 w 11269336"/>
              <a:gd name="connsiteY186" fmla="*/ 2104443 h 2323145"/>
              <a:gd name="connsiteX187" fmla="*/ 2884480 w 11269336"/>
              <a:gd name="connsiteY187" fmla="*/ 2102626 h 2323145"/>
              <a:gd name="connsiteX188" fmla="*/ 2882689 w 11269336"/>
              <a:gd name="connsiteY188" fmla="*/ 2099228 h 2323145"/>
              <a:gd name="connsiteX189" fmla="*/ 2881291 w 11269336"/>
              <a:gd name="connsiteY189" fmla="*/ 2099618 h 2323145"/>
              <a:gd name="connsiteX190" fmla="*/ 2853979 w 11269336"/>
              <a:gd name="connsiteY190" fmla="*/ 2090388 h 2323145"/>
              <a:gd name="connsiteX191" fmla="*/ 2791790 w 11269336"/>
              <a:gd name="connsiteY191" fmla="*/ 2080332 h 2323145"/>
              <a:gd name="connsiteX192" fmla="*/ 2755844 w 11269336"/>
              <a:gd name="connsiteY192" fmla="*/ 2078874 h 2323145"/>
              <a:gd name="connsiteX193" fmla="*/ 2657742 w 11269336"/>
              <a:gd name="connsiteY193" fmla="*/ 2070179 h 2323145"/>
              <a:gd name="connsiteX194" fmla="*/ 2559549 w 11269336"/>
              <a:gd name="connsiteY194" fmla="*/ 2057873 h 2323145"/>
              <a:gd name="connsiteX195" fmla="*/ 2512054 w 11269336"/>
              <a:gd name="connsiteY195" fmla="*/ 2031671 h 2323145"/>
              <a:gd name="connsiteX196" fmla="*/ 2506437 w 11269336"/>
              <a:gd name="connsiteY196" fmla="*/ 2030918 h 2323145"/>
              <a:gd name="connsiteX197" fmla="*/ 2491752 w 11269336"/>
              <a:gd name="connsiteY197" fmla="*/ 2033906 h 2323145"/>
              <a:gd name="connsiteX198" fmla="*/ 2486338 w 11269336"/>
              <a:gd name="connsiteY198" fmla="*/ 2035862 h 2323145"/>
              <a:gd name="connsiteX199" fmla="*/ 2478186 w 11269336"/>
              <a:gd name="connsiteY199" fmla="*/ 2036953 h 2323145"/>
              <a:gd name="connsiteX200" fmla="*/ 2477950 w 11269336"/>
              <a:gd name="connsiteY200" fmla="*/ 2036715 h 2323145"/>
              <a:gd name="connsiteX201" fmla="*/ 2470381 w 11269336"/>
              <a:gd name="connsiteY201" fmla="*/ 2038256 h 2323145"/>
              <a:gd name="connsiteX202" fmla="*/ 2433781 w 11269336"/>
              <a:gd name="connsiteY202" fmla="*/ 2049140 h 2323145"/>
              <a:gd name="connsiteX203" fmla="*/ 2381172 w 11269336"/>
              <a:gd name="connsiteY203" fmla="*/ 2030645 h 2323145"/>
              <a:gd name="connsiteX204" fmla="*/ 2360198 w 11269336"/>
              <a:gd name="connsiteY204" fmla="*/ 2029059 h 2323145"/>
              <a:gd name="connsiteX205" fmla="*/ 2348815 w 11269336"/>
              <a:gd name="connsiteY205" fmla="*/ 2026798 h 2323145"/>
              <a:gd name="connsiteX206" fmla="*/ 2347988 w 11269336"/>
              <a:gd name="connsiteY206" fmla="*/ 2025745 h 2323145"/>
              <a:gd name="connsiteX207" fmla="*/ 2312920 w 11269336"/>
              <a:gd name="connsiteY207" fmla="*/ 2036311 h 2323145"/>
              <a:gd name="connsiteX208" fmla="*/ 2307986 w 11269336"/>
              <a:gd name="connsiteY208" fmla="*/ 2035583 h 2323145"/>
              <a:gd name="connsiteX209" fmla="*/ 2285481 w 11269336"/>
              <a:gd name="connsiteY209" fmla="*/ 2045197 h 2323145"/>
              <a:gd name="connsiteX210" fmla="*/ 2273666 w 11269336"/>
              <a:gd name="connsiteY210" fmla="*/ 2048710 h 2323145"/>
              <a:gd name="connsiteX211" fmla="*/ 2270719 w 11269336"/>
              <a:gd name="connsiteY211" fmla="*/ 2052702 h 2323145"/>
              <a:gd name="connsiteX212" fmla="*/ 2253080 w 11269336"/>
              <a:gd name="connsiteY212" fmla="*/ 2056363 h 2323145"/>
              <a:gd name="connsiteX213" fmla="*/ 2250906 w 11269336"/>
              <a:gd name="connsiteY213" fmla="*/ 2055654 h 2323145"/>
              <a:gd name="connsiteX214" fmla="*/ 2236905 w 11269336"/>
              <a:gd name="connsiteY214" fmla="*/ 2062882 h 2323145"/>
              <a:gd name="connsiteX215" fmla="*/ 2225830 w 11269336"/>
              <a:gd name="connsiteY215" fmla="*/ 2074027 h 2323145"/>
              <a:gd name="connsiteX216" fmla="*/ 2073776 w 11269336"/>
              <a:gd name="connsiteY216" fmla="*/ 2089244 h 2323145"/>
              <a:gd name="connsiteX217" fmla="*/ 1948256 w 11269336"/>
              <a:gd name="connsiteY217" fmla="*/ 2146616 h 2323145"/>
              <a:gd name="connsiteX218" fmla="*/ 1865582 w 11269336"/>
              <a:gd name="connsiteY218" fmla="*/ 2153738 h 2323145"/>
              <a:gd name="connsiteX219" fmla="*/ 1835210 w 11269336"/>
              <a:gd name="connsiteY219" fmla="*/ 2134244 h 2323145"/>
              <a:gd name="connsiteX220" fmla="*/ 1632661 w 11269336"/>
              <a:gd name="connsiteY220" fmla="*/ 2173882 h 2323145"/>
              <a:gd name="connsiteX221" fmla="*/ 1579590 w 11269336"/>
              <a:gd name="connsiteY221" fmla="*/ 2173680 h 2323145"/>
              <a:gd name="connsiteX222" fmla="*/ 1535601 w 11269336"/>
              <a:gd name="connsiteY222" fmla="*/ 2194590 h 2323145"/>
              <a:gd name="connsiteX223" fmla="*/ 1515594 w 11269336"/>
              <a:gd name="connsiteY223" fmla="*/ 2189622 h 2323145"/>
              <a:gd name="connsiteX224" fmla="*/ 1512113 w 11269336"/>
              <a:gd name="connsiteY224" fmla="*/ 2188534 h 2323145"/>
              <a:gd name="connsiteX225" fmla="*/ 1498838 w 11269336"/>
              <a:gd name="connsiteY225" fmla="*/ 2189213 h 2323145"/>
              <a:gd name="connsiteX226" fmla="*/ 1494279 w 11269336"/>
              <a:gd name="connsiteY226" fmla="*/ 2183112 h 2323145"/>
              <a:gd name="connsiteX227" fmla="*/ 1473714 w 11269336"/>
              <a:gd name="connsiteY227" fmla="*/ 2179625 h 2323145"/>
              <a:gd name="connsiteX228" fmla="*/ 1449503 w 11269336"/>
              <a:gd name="connsiteY228" fmla="*/ 2182633 h 2323145"/>
              <a:gd name="connsiteX229" fmla="*/ 1266687 w 11269336"/>
              <a:gd name="connsiteY229" fmla="*/ 2212688 h 2323145"/>
              <a:gd name="connsiteX230" fmla="*/ 1239614 w 11269336"/>
              <a:gd name="connsiteY230" fmla="*/ 2209727 h 2323145"/>
              <a:gd name="connsiteX231" fmla="*/ 1202436 w 11269336"/>
              <a:gd name="connsiteY231" fmla="*/ 2209817 h 2323145"/>
              <a:gd name="connsiteX232" fmla="*/ 1136097 w 11269336"/>
              <a:gd name="connsiteY232" fmla="*/ 2205112 h 2323145"/>
              <a:gd name="connsiteX233" fmla="*/ 988232 w 11269336"/>
              <a:gd name="connsiteY233" fmla="*/ 2235635 h 2323145"/>
              <a:gd name="connsiteX234" fmla="*/ 981959 w 11269336"/>
              <a:gd name="connsiteY234" fmla="*/ 2231607 h 2323145"/>
              <a:gd name="connsiteX235" fmla="*/ 938600 w 11269336"/>
              <a:gd name="connsiteY235" fmla="*/ 2238113 h 2323145"/>
              <a:gd name="connsiteX236" fmla="*/ 791788 w 11269336"/>
              <a:gd name="connsiteY236" fmla="*/ 2293224 h 2323145"/>
              <a:gd name="connsiteX237" fmla="*/ 706914 w 11269336"/>
              <a:gd name="connsiteY237" fmla="*/ 2305046 h 2323145"/>
              <a:gd name="connsiteX238" fmla="*/ 675971 w 11269336"/>
              <a:gd name="connsiteY238" fmla="*/ 2304030 h 2323145"/>
              <a:gd name="connsiteX239" fmla="*/ 624180 w 11269336"/>
              <a:gd name="connsiteY239" fmla="*/ 2302650 h 2323145"/>
              <a:gd name="connsiteX240" fmla="*/ 583453 w 11269336"/>
              <a:gd name="connsiteY240" fmla="*/ 2288788 h 2323145"/>
              <a:gd name="connsiteX241" fmla="*/ 540946 w 11269336"/>
              <a:gd name="connsiteY241" fmla="*/ 2292721 h 2323145"/>
              <a:gd name="connsiteX242" fmla="*/ 533680 w 11269336"/>
              <a:gd name="connsiteY242" fmla="*/ 2310233 h 2323145"/>
              <a:gd name="connsiteX243" fmla="*/ 487366 w 11269336"/>
              <a:gd name="connsiteY243" fmla="*/ 2309053 h 2323145"/>
              <a:gd name="connsiteX244" fmla="*/ 416820 w 11269336"/>
              <a:gd name="connsiteY244" fmla="*/ 2305443 h 2323145"/>
              <a:gd name="connsiteX245" fmla="*/ 376805 w 11269336"/>
              <a:gd name="connsiteY245" fmla="*/ 2307647 h 2323145"/>
              <a:gd name="connsiteX246" fmla="*/ 266777 w 11269336"/>
              <a:gd name="connsiteY246" fmla="*/ 2309012 h 2323145"/>
              <a:gd name="connsiteX247" fmla="*/ 156013 w 11269336"/>
              <a:gd name="connsiteY247" fmla="*/ 2306832 h 2323145"/>
              <a:gd name="connsiteX248" fmla="*/ 87258 w 11269336"/>
              <a:gd name="connsiteY248" fmla="*/ 2285511 h 2323145"/>
              <a:gd name="connsiteX249" fmla="*/ 23798 w 11269336"/>
              <a:gd name="connsiteY249" fmla="*/ 2281822 h 2323145"/>
              <a:gd name="connsiteX250" fmla="*/ 0 w 11269336"/>
              <a:gd name="connsiteY250" fmla="*/ 2285369 h 2323145"/>
              <a:gd name="connsiteX251" fmla="*/ 0 w 11269336"/>
              <a:gd name="connsiteY251" fmla="*/ 0 h 2323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11269336" h="2323145">
                <a:moveTo>
                  <a:pt x="0" y="0"/>
                </a:moveTo>
                <a:lnTo>
                  <a:pt x="11269336" y="0"/>
                </a:lnTo>
                <a:lnTo>
                  <a:pt x="11268645" y="511"/>
                </a:lnTo>
                <a:cubicBezTo>
                  <a:pt x="11257520" y="14091"/>
                  <a:pt x="11248967" y="32073"/>
                  <a:pt x="11230739" y="37096"/>
                </a:cubicBezTo>
                <a:cubicBezTo>
                  <a:pt x="11194283" y="47141"/>
                  <a:pt x="11124351" y="55013"/>
                  <a:pt x="11082485" y="78590"/>
                </a:cubicBezTo>
                <a:cubicBezTo>
                  <a:pt x="11064655" y="69818"/>
                  <a:pt x="11049588" y="97621"/>
                  <a:pt x="11031776" y="79197"/>
                </a:cubicBezTo>
                <a:cubicBezTo>
                  <a:pt x="11016683" y="85023"/>
                  <a:pt x="11009945" y="92832"/>
                  <a:pt x="10995894" y="83459"/>
                </a:cubicBezTo>
                <a:cubicBezTo>
                  <a:pt x="10971843" y="134740"/>
                  <a:pt x="10888992" y="106042"/>
                  <a:pt x="10861177" y="147419"/>
                </a:cubicBezTo>
                <a:cubicBezTo>
                  <a:pt x="10850370" y="129415"/>
                  <a:pt x="10807086" y="138624"/>
                  <a:pt x="10782732" y="135645"/>
                </a:cubicBezTo>
                <a:cubicBezTo>
                  <a:pt x="10869014" y="196205"/>
                  <a:pt x="10693356" y="147304"/>
                  <a:pt x="10660773" y="179312"/>
                </a:cubicBezTo>
                <a:cubicBezTo>
                  <a:pt x="10667385" y="121467"/>
                  <a:pt x="10595265" y="182241"/>
                  <a:pt x="10564442" y="160738"/>
                </a:cubicBezTo>
                <a:cubicBezTo>
                  <a:pt x="10544419" y="190949"/>
                  <a:pt x="10518436" y="167191"/>
                  <a:pt x="10490200" y="183533"/>
                </a:cubicBezTo>
                <a:cubicBezTo>
                  <a:pt x="10423905" y="202688"/>
                  <a:pt x="10362764" y="244779"/>
                  <a:pt x="10271351" y="243104"/>
                </a:cubicBezTo>
                <a:cubicBezTo>
                  <a:pt x="10247818" y="329775"/>
                  <a:pt x="10135674" y="303068"/>
                  <a:pt x="10061033" y="364937"/>
                </a:cubicBezTo>
                <a:cubicBezTo>
                  <a:pt x="10014289" y="383940"/>
                  <a:pt x="9930032" y="360289"/>
                  <a:pt x="9921770" y="406154"/>
                </a:cubicBezTo>
                <a:cubicBezTo>
                  <a:pt x="9894276" y="384665"/>
                  <a:pt x="9881945" y="430851"/>
                  <a:pt x="9858388" y="439489"/>
                </a:cubicBezTo>
                <a:cubicBezTo>
                  <a:pt x="9835642" y="426888"/>
                  <a:pt x="9828901" y="443125"/>
                  <a:pt x="9811914" y="449865"/>
                </a:cubicBezTo>
                <a:cubicBezTo>
                  <a:pt x="9801869" y="441287"/>
                  <a:pt x="9787055" y="444835"/>
                  <a:pt x="9784394" y="457816"/>
                </a:cubicBezTo>
                <a:cubicBezTo>
                  <a:pt x="9797169" y="483924"/>
                  <a:pt x="9656844" y="450179"/>
                  <a:pt x="9656836" y="469967"/>
                </a:cubicBezTo>
                <a:cubicBezTo>
                  <a:pt x="9589537" y="485301"/>
                  <a:pt x="9662097" y="527310"/>
                  <a:pt x="9561575" y="559978"/>
                </a:cubicBezTo>
                <a:cubicBezTo>
                  <a:pt x="9479149" y="599104"/>
                  <a:pt x="9215234" y="670585"/>
                  <a:pt x="9162278" y="704724"/>
                </a:cubicBezTo>
                <a:cubicBezTo>
                  <a:pt x="9173017" y="730567"/>
                  <a:pt x="9063215" y="727685"/>
                  <a:pt x="9062863" y="754656"/>
                </a:cubicBezTo>
                <a:cubicBezTo>
                  <a:pt x="9021608" y="774940"/>
                  <a:pt x="8924639" y="816390"/>
                  <a:pt x="8914746" y="826428"/>
                </a:cubicBezTo>
                <a:lnTo>
                  <a:pt x="8917778" y="835198"/>
                </a:lnTo>
                <a:lnTo>
                  <a:pt x="8905560" y="838358"/>
                </a:lnTo>
                <a:lnTo>
                  <a:pt x="8897564" y="834287"/>
                </a:lnTo>
                <a:lnTo>
                  <a:pt x="8878040" y="844150"/>
                </a:lnTo>
                <a:cubicBezTo>
                  <a:pt x="8861112" y="848992"/>
                  <a:pt x="8812843" y="856499"/>
                  <a:pt x="8795998" y="863337"/>
                </a:cubicBezTo>
                <a:cubicBezTo>
                  <a:pt x="8792888" y="873975"/>
                  <a:pt x="8786153" y="880792"/>
                  <a:pt x="8776970" y="885177"/>
                </a:cubicBezTo>
                <a:lnTo>
                  <a:pt x="8755719" y="889754"/>
                </a:lnTo>
                <a:lnTo>
                  <a:pt x="8743257" y="904723"/>
                </a:lnTo>
                <a:cubicBezTo>
                  <a:pt x="8737642" y="908108"/>
                  <a:pt x="8730651" y="908759"/>
                  <a:pt x="8721366" y="904711"/>
                </a:cubicBezTo>
                <a:cubicBezTo>
                  <a:pt x="8711895" y="915873"/>
                  <a:pt x="8676250" y="900745"/>
                  <a:pt x="8678353" y="926318"/>
                </a:cubicBezTo>
                <a:cubicBezTo>
                  <a:pt x="8658506" y="928813"/>
                  <a:pt x="8647569" y="933735"/>
                  <a:pt x="8636849" y="937900"/>
                </a:cubicBezTo>
                <a:lnTo>
                  <a:pt x="8620213" y="943068"/>
                </a:lnTo>
                <a:lnTo>
                  <a:pt x="8612581" y="952695"/>
                </a:lnTo>
                <a:cubicBezTo>
                  <a:pt x="8605836" y="959769"/>
                  <a:pt x="8598255" y="964412"/>
                  <a:pt x="8589038" y="963892"/>
                </a:cubicBezTo>
                <a:lnTo>
                  <a:pt x="8579950" y="960899"/>
                </a:lnTo>
                <a:cubicBezTo>
                  <a:pt x="8579740" y="962476"/>
                  <a:pt x="8579529" y="964053"/>
                  <a:pt x="8579319" y="965630"/>
                </a:cubicBezTo>
                <a:cubicBezTo>
                  <a:pt x="8579138" y="972972"/>
                  <a:pt x="8576531" y="980010"/>
                  <a:pt x="8547429" y="984506"/>
                </a:cubicBezTo>
                <a:cubicBezTo>
                  <a:pt x="8529238" y="1001725"/>
                  <a:pt x="8505565" y="1015840"/>
                  <a:pt x="8478704" y="1025490"/>
                </a:cubicBezTo>
                <a:cubicBezTo>
                  <a:pt x="8473109" y="1019545"/>
                  <a:pt x="8465819" y="1032194"/>
                  <a:pt x="8461421" y="1035512"/>
                </a:cubicBezTo>
                <a:cubicBezTo>
                  <a:pt x="8459739" y="1031087"/>
                  <a:pt x="8447663" y="1032074"/>
                  <a:pt x="8445003" y="1036851"/>
                </a:cubicBezTo>
                <a:cubicBezTo>
                  <a:pt x="8366593" y="1075951"/>
                  <a:pt x="8398773" y="1021402"/>
                  <a:pt x="8357350" y="1060213"/>
                </a:cubicBezTo>
                <a:cubicBezTo>
                  <a:pt x="8349366" y="1063843"/>
                  <a:pt x="8342208" y="1063367"/>
                  <a:pt x="8335565" y="1061151"/>
                </a:cubicBezTo>
                <a:lnTo>
                  <a:pt x="8325267" y="1055919"/>
                </a:lnTo>
                <a:lnTo>
                  <a:pt x="8293586" y="1076144"/>
                </a:lnTo>
                <a:cubicBezTo>
                  <a:pt x="8277595" y="1084193"/>
                  <a:pt x="8260401" y="1090863"/>
                  <a:pt x="8242405" y="1095960"/>
                </a:cubicBezTo>
                <a:cubicBezTo>
                  <a:pt x="8226373" y="1101227"/>
                  <a:pt x="8224213" y="1102052"/>
                  <a:pt x="8197391" y="1107746"/>
                </a:cubicBezTo>
                <a:cubicBezTo>
                  <a:pt x="8090266" y="1152133"/>
                  <a:pt x="8141491" y="1082372"/>
                  <a:pt x="8081474" y="1130125"/>
                </a:cubicBezTo>
                <a:cubicBezTo>
                  <a:pt x="8070634" y="1134173"/>
                  <a:pt x="8061619" y="1132810"/>
                  <a:pt x="8053585" y="1129169"/>
                </a:cubicBezTo>
                <a:lnTo>
                  <a:pt x="8038422" y="1119092"/>
                </a:lnTo>
                <a:lnTo>
                  <a:pt x="8029450" y="1125592"/>
                </a:lnTo>
                <a:cubicBezTo>
                  <a:pt x="7992226" y="1133484"/>
                  <a:pt x="7978616" y="1122765"/>
                  <a:pt x="7959552" y="1140188"/>
                </a:cubicBezTo>
                <a:cubicBezTo>
                  <a:pt x="7922008" y="1119572"/>
                  <a:pt x="7937737" y="1141786"/>
                  <a:pt x="7914188" y="1150862"/>
                </a:cubicBezTo>
                <a:cubicBezTo>
                  <a:pt x="7896037" y="1160155"/>
                  <a:pt x="7933463" y="1163411"/>
                  <a:pt x="7914918" y="1168758"/>
                </a:cubicBezTo>
                <a:cubicBezTo>
                  <a:pt x="7893102" y="1165887"/>
                  <a:pt x="7898453" y="1187420"/>
                  <a:pt x="7875510" y="1183153"/>
                </a:cubicBezTo>
                <a:cubicBezTo>
                  <a:pt x="7877354" y="1165743"/>
                  <a:pt x="7834286" y="1194789"/>
                  <a:pt x="7829932" y="1180782"/>
                </a:cubicBezTo>
                <a:cubicBezTo>
                  <a:pt x="7816047" y="1204874"/>
                  <a:pt x="7801901" y="1181513"/>
                  <a:pt x="7779182" y="1192665"/>
                </a:cubicBezTo>
                <a:cubicBezTo>
                  <a:pt x="7769446" y="1202686"/>
                  <a:pt x="7761564" y="1205661"/>
                  <a:pt x="7748774" y="1199586"/>
                </a:cubicBezTo>
                <a:cubicBezTo>
                  <a:pt x="7704339" y="1247771"/>
                  <a:pt x="7717626" y="1207638"/>
                  <a:pt x="7671846" y="1231966"/>
                </a:cubicBezTo>
                <a:cubicBezTo>
                  <a:pt x="7632956" y="1255682"/>
                  <a:pt x="7587383" y="1275180"/>
                  <a:pt x="7554146" y="1319748"/>
                </a:cubicBezTo>
                <a:cubicBezTo>
                  <a:pt x="7548775" y="1331557"/>
                  <a:pt x="7531272" y="1339155"/>
                  <a:pt x="7515052" y="1336718"/>
                </a:cubicBezTo>
                <a:cubicBezTo>
                  <a:pt x="7512260" y="1336298"/>
                  <a:pt x="7509613" y="1335590"/>
                  <a:pt x="7507193" y="1334617"/>
                </a:cubicBezTo>
                <a:cubicBezTo>
                  <a:pt x="7488273" y="1365207"/>
                  <a:pt x="7468925" y="1356298"/>
                  <a:pt x="7461694" y="1375866"/>
                </a:cubicBezTo>
                <a:cubicBezTo>
                  <a:pt x="7422434" y="1391917"/>
                  <a:pt x="7384603" y="1382819"/>
                  <a:pt x="7377571" y="1400128"/>
                </a:cubicBezTo>
                <a:cubicBezTo>
                  <a:pt x="7356236" y="1403926"/>
                  <a:pt x="7322509" y="1393138"/>
                  <a:pt x="7311261" y="1412652"/>
                </a:cubicBezTo>
                <a:cubicBezTo>
                  <a:pt x="7305349" y="1400071"/>
                  <a:pt x="7289966" y="1428039"/>
                  <a:pt x="7275307" y="1422171"/>
                </a:cubicBezTo>
                <a:cubicBezTo>
                  <a:pt x="7264529" y="1416601"/>
                  <a:pt x="7257348" y="1423786"/>
                  <a:pt x="7247783" y="1426330"/>
                </a:cubicBezTo>
                <a:cubicBezTo>
                  <a:pt x="7233839" y="1423056"/>
                  <a:pt x="7194363" y="1442037"/>
                  <a:pt x="7185047" y="1451812"/>
                </a:cubicBezTo>
                <a:cubicBezTo>
                  <a:pt x="7164447" y="1483396"/>
                  <a:pt x="7101577" y="1475742"/>
                  <a:pt x="7084117" y="1500281"/>
                </a:cubicBezTo>
                <a:cubicBezTo>
                  <a:pt x="7076899" y="1504821"/>
                  <a:pt x="7069494" y="1507565"/>
                  <a:pt x="7062011" y="1509183"/>
                </a:cubicBezTo>
                <a:lnTo>
                  <a:pt x="7040555" y="1511207"/>
                </a:lnTo>
                <a:lnTo>
                  <a:pt x="7033438" y="1506772"/>
                </a:lnTo>
                <a:lnTo>
                  <a:pt x="7020886" y="1510764"/>
                </a:lnTo>
                <a:lnTo>
                  <a:pt x="7017033" y="1510650"/>
                </a:lnTo>
                <a:lnTo>
                  <a:pt x="6995460" y="1511173"/>
                </a:lnTo>
                <a:cubicBezTo>
                  <a:pt x="7010208" y="1537643"/>
                  <a:pt x="6938512" y="1522467"/>
                  <a:pt x="6962144" y="1541508"/>
                </a:cubicBezTo>
                <a:cubicBezTo>
                  <a:pt x="6926351" y="1550586"/>
                  <a:pt x="6958236" y="1566326"/>
                  <a:pt x="6910674" y="1554793"/>
                </a:cubicBezTo>
                <a:cubicBezTo>
                  <a:pt x="6859225" y="1589274"/>
                  <a:pt x="6769015" y="1598548"/>
                  <a:pt x="6732152" y="1642538"/>
                </a:cubicBezTo>
                <a:cubicBezTo>
                  <a:pt x="6734901" y="1628031"/>
                  <a:pt x="6709146" y="1622413"/>
                  <a:pt x="6694106" y="1632377"/>
                </a:cubicBezTo>
                <a:cubicBezTo>
                  <a:pt x="6702628" y="1575914"/>
                  <a:pt x="6638899" y="1692862"/>
                  <a:pt x="6617223" y="1659889"/>
                </a:cubicBezTo>
                <a:cubicBezTo>
                  <a:pt x="6623246" y="1693349"/>
                  <a:pt x="6561228" y="1764690"/>
                  <a:pt x="6521138" y="1744340"/>
                </a:cubicBezTo>
                <a:cubicBezTo>
                  <a:pt x="6469831" y="1761656"/>
                  <a:pt x="6438109" y="1796731"/>
                  <a:pt x="6380677" y="1796883"/>
                </a:cubicBezTo>
                <a:cubicBezTo>
                  <a:pt x="6379865" y="1801686"/>
                  <a:pt x="6377810" y="1805986"/>
                  <a:pt x="6374897" y="1809910"/>
                </a:cubicBezTo>
                <a:lnTo>
                  <a:pt x="6364545" y="1820090"/>
                </a:lnTo>
                <a:lnTo>
                  <a:pt x="6362126" y="1819991"/>
                </a:lnTo>
                <a:cubicBezTo>
                  <a:pt x="6353055" y="1821720"/>
                  <a:pt x="6348796" y="1824537"/>
                  <a:pt x="6346673" y="1827824"/>
                </a:cubicBezTo>
                <a:lnTo>
                  <a:pt x="6345588" y="1832232"/>
                </a:lnTo>
                <a:lnTo>
                  <a:pt x="6335708" y="1838451"/>
                </a:lnTo>
                <a:lnTo>
                  <a:pt x="6318182" y="1852975"/>
                </a:lnTo>
                <a:lnTo>
                  <a:pt x="6313084" y="1853561"/>
                </a:lnTo>
                <a:lnTo>
                  <a:pt x="6283816" y="1872148"/>
                </a:lnTo>
                <a:lnTo>
                  <a:pt x="6282550" y="1871392"/>
                </a:lnTo>
                <a:cubicBezTo>
                  <a:pt x="6279041" y="1870121"/>
                  <a:pt x="6275192" y="1869982"/>
                  <a:pt x="6270527" y="1872208"/>
                </a:cubicBezTo>
                <a:cubicBezTo>
                  <a:pt x="6265029" y="1853962"/>
                  <a:pt x="6262790" y="1867903"/>
                  <a:pt x="6249518" y="1876079"/>
                </a:cubicBezTo>
                <a:cubicBezTo>
                  <a:pt x="6238019" y="1849564"/>
                  <a:pt x="6207959" y="1881750"/>
                  <a:pt x="6190386" y="1872478"/>
                </a:cubicBezTo>
                <a:cubicBezTo>
                  <a:pt x="6180893" y="1879083"/>
                  <a:pt x="6170646" y="1885584"/>
                  <a:pt x="6159777" y="1891745"/>
                </a:cubicBezTo>
                <a:lnTo>
                  <a:pt x="6153131" y="1895079"/>
                </a:lnTo>
                <a:lnTo>
                  <a:pt x="6152798" y="1894920"/>
                </a:lnTo>
                <a:cubicBezTo>
                  <a:pt x="6150925" y="1895166"/>
                  <a:pt x="6148578" y="1896082"/>
                  <a:pt x="6145388" y="1897990"/>
                </a:cubicBezTo>
                <a:lnTo>
                  <a:pt x="6141014" y="1901155"/>
                </a:lnTo>
                <a:lnTo>
                  <a:pt x="6128122" y="1907623"/>
                </a:lnTo>
                <a:lnTo>
                  <a:pt x="6122351" y="1908359"/>
                </a:lnTo>
                <a:cubicBezTo>
                  <a:pt x="6099508" y="1905910"/>
                  <a:pt x="6088334" y="1869006"/>
                  <a:pt x="6064750" y="1896394"/>
                </a:cubicBezTo>
                <a:cubicBezTo>
                  <a:pt x="6025977" y="1903785"/>
                  <a:pt x="5997095" y="1889190"/>
                  <a:pt x="5964230" y="1910038"/>
                </a:cubicBezTo>
                <a:cubicBezTo>
                  <a:pt x="5927910" y="1916874"/>
                  <a:pt x="5894873" y="1914928"/>
                  <a:pt x="5865399" y="1926966"/>
                </a:cubicBezTo>
                <a:cubicBezTo>
                  <a:pt x="5851644" y="1923038"/>
                  <a:pt x="5839380" y="1922808"/>
                  <a:pt x="5829951" y="1934755"/>
                </a:cubicBezTo>
                <a:cubicBezTo>
                  <a:pt x="5795498" y="1938369"/>
                  <a:pt x="5784532" y="1926246"/>
                  <a:pt x="5765285" y="1941322"/>
                </a:cubicBezTo>
                <a:cubicBezTo>
                  <a:pt x="5741789" y="1922874"/>
                  <a:pt x="5742385" y="1931607"/>
                  <a:pt x="5734750" y="1939793"/>
                </a:cubicBezTo>
                <a:lnTo>
                  <a:pt x="5733569" y="1940505"/>
                </a:lnTo>
                <a:lnTo>
                  <a:pt x="5730329" y="1937845"/>
                </a:lnTo>
                <a:lnTo>
                  <a:pt x="5724661" y="1937455"/>
                </a:lnTo>
                <a:lnTo>
                  <a:pt x="5710186" y="1941370"/>
                </a:lnTo>
                <a:lnTo>
                  <a:pt x="5704910" y="1943663"/>
                </a:lnTo>
                <a:cubicBezTo>
                  <a:pt x="5701213" y="1944937"/>
                  <a:pt x="5698678" y="1945391"/>
                  <a:pt x="5696836" y="1945271"/>
                </a:cubicBezTo>
                <a:lnTo>
                  <a:pt x="5696583" y="1945050"/>
                </a:lnTo>
                <a:lnTo>
                  <a:pt x="5689123" y="1947067"/>
                </a:lnTo>
                <a:cubicBezTo>
                  <a:pt x="5676655" y="1951072"/>
                  <a:pt x="5664639" y="1955533"/>
                  <a:pt x="5653291" y="1960245"/>
                </a:cubicBezTo>
                <a:cubicBezTo>
                  <a:pt x="5640346" y="1947636"/>
                  <a:pt x="5600180" y="1973739"/>
                  <a:pt x="5599385" y="1945198"/>
                </a:cubicBezTo>
                <a:cubicBezTo>
                  <a:pt x="5583913" y="1950736"/>
                  <a:pt x="5576590" y="1964134"/>
                  <a:pt x="5578300" y="1944963"/>
                </a:cubicBezTo>
                <a:cubicBezTo>
                  <a:pt x="5573104" y="1946266"/>
                  <a:pt x="5569560" y="1945382"/>
                  <a:pt x="5566758" y="1943441"/>
                </a:cubicBezTo>
                <a:lnTo>
                  <a:pt x="5565857" y="1942445"/>
                </a:lnTo>
                <a:lnTo>
                  <a:pt x="5531534" y="1955208"/>
                </a:lnTo>
                <a:lnTo>
                  <a:pt x="5526552" y="1954799"/>
                </a:lnTo>
                <a:lnTo>
                  <a:pt x="5504723" y="1965811"/>
                </a:lnTo>
                <a:lnTo>
                  <a:pt x="5493156" y="1970063"/>
                </a:lnTo>
                <a:lnTo>
                  <a:pt x="5490486" y="1974227"/>
                </a:lnTo>
                <a:cubicBezTo>
                  <a:pt x="5487271" y="1977077"/>
                  <a:pt x="5482233" y="1979045"/>
                  <a:pt x="5473107" y="1979001"/>
                </a:cubicBezTo>
                <a:lnTo>
                  <a:pt x="5470885" y="1978432"/>
                </a:lnTo>
                <a:lnTo>
                  <a:pt x="5457393" y="1986525"/>
                </a:lnTo>
                <a:cubicBezTo>
                  <a:pt x="5453194" y="1989853"/>
                  <a:pt x="5449663" y="1993721"/>
                  <a:pt x="5447102" y="1998329"/>
                </a:cubicBezTo>
                <a:cubicBezTo>
                  <a:pt x="5386283" y="2017364"/>
                  <a:pt x="5223545" y="2015483"/>
                  <a:pt x="5159151" y="2029640"/>
                </a:cubicBezTo>
                <a:cubicBezTo>
                  <a:pt x="5141359" y="2036610"/>
                  <a:pt x="5090827" y="2076822"/>
                  <a:pt x="5098838" y="2062961"/>
                </a:cubicBezTo>
                <a:cubicBezTo>
                  <a:pt x="5047883" y="2099457"/>
                  <a:pt x="4922007" y="2111466"/>
                  <a:pt x="4860988" y="2135698"/>
                </a:cubicBezTo>
                <a:cubicBezTo>
                  <a:pt x="4805413" y="2152292"/>
                  <a:pt x="4784714" y="2158665"/>
                  <a:pt x="4765388" y="2162525"/>
                </a:cubicBezTo>
                <a:cubicBezTo>
                  <a:pt x="4758560" y="2161978"/>
                  <a:pt x="4751823" y="2160531"/>
                  <a:pt x="4745033" y="2158859"/>
                </a:cubicBezTo>
                <a:lnTo>
                  <a:pt x="4741475" y="2157998"/>
                </a:lnTo>
                <a:lnTo>
                  <a:pt x="4728247" y="2159526"/>
                </a:lnTo>
                <a:lnTo>
                  <a:pt x="4723263" y="2153742"/>
                </a:lnTo>
                <a:lnTo>
                  <a:pt x="4593061" y="2171597"/>
                </a:lnTo>
                <a:lnTo>
                  <a:pt x="4405765" y="2199902"/>
                </a:lnTo>
                <a:cubicBezTo>
                  <a:pt x="4403942" y="2198353"/>
                  <a:pt x="4402457" y="2196614"/>
                  <a:pt x="4401354" y="2194745"/>
                </a:cubicBezTo>
                <a:lnTo>
                  <a:pt x="4366646" y="2198564"/>
                </a:lnTo>
                <a:lnTo>
                  <a:pt x="4354009" y="2204984"/>
                </a:lnTo>
                <a:lnTo>
                  <a:pt x="4348284" y="2205270"/>
                </a:lnTo>
                <a:lnTo>
                  <a:pt x="4333906" y="2205251"/>
                </a:lnTo>
                <a:cubicBezTo>
                  <a:pt x="4326429" y="2204713"/>
                  <a:pt x="4318024" y="2203940"/>
                  <a:pt x="4308819" y="2203822"/>
                </a:cubicBezTo>
                <a:lnTo>
                  <a:pt x="4301210" y="2204456"/>
                </a:lnTo>
                <a:lnTo>
                  <a:pt x="4283095" y="2198177"/>
                </a:lnTo>
                <a:cubicBezTo>
                  <a:pt x="4269863" y="2193337"/>
                  <a:pt x="4259612" y="2190345"/>
                  <a:pt x="4250119" y="2196342"/>
                </a:cubicBezTo>
                <a:cubicBezTo>
                  <a:pt x="4230702" y="2190559"/>
                  <a:pt x="4213171" y="2166890"/>
                  <a:pt x="4189203" y="2178994"/>
                </a:cubicBezTo>
                <a:cubicBezTo>
                  <a:pt x="4194512" y="2165594"/>
                  <a:pt x="4160734" y="2183257"/>
                  <a:pt x="4154035" y="2171950"/>
                </a:cubicBezTo>
                <a:cubicBezTo>
                  <a:pt x="4150098" y="2162547"/>
                  <a:pt x="4138934" y="2165714"/>
                  <a:pt x="4129569" y="2163850"/>
                </a:cubicBezTo>
                <a:cubicBezTo>
                  <a:pt x="4121391" y="2155090"/>
                  <a:pt x="4076089" y="2154737"/>
                  <a:pt x="4061250" y="2159236"/>
                </a:cubicBezTo>
                <a:cubicBezTo>
                  <a:pt x="4020618" y="2177811"/>
                  <a:pt x="3978175" y="2144465"/>
                  <a:pt x="3945480" y="2158279"/>
                </a:cubicBezTo>
                <a:cubicBezTo>
                  <a:pt x="3936362" y="2159139"/>
                  <a:pt x="3928502" y="2158369"/>
                  <a:pt x="3921468" y="2156588"/>
                </a:cubicBezTo>
                <a:lnTo>
                  <a:pt x="3903348" y="2149220"/>
                </a:lnTo>
                <a:lnTo>
                  <a:pt x="3901342" y="2142355"/>
                </a:lnTo>
                <a:lnTo>
                  <a:pt x="3888539" y="2140476"/>
                </a:lnTo>
                <a:lnTo>
                  <a:pt x="3885662" y="2138740"/>
                </a:lnTo>
                <a:cubicBezTo>
                  <a:pt x="3880178" y="2135398"/>
                  <a:pt x="3874645" y="2132286"/>
                  <a:pt x="3868627" y="2130023"/>
                </a:cubicBezTo>
                <a:cubicBezTo>
                  <a:pt x="3859240" y="2159198"/>
                  <a:pt x="3815892" y="2115590"/>
                  <a:pt x="3819177" y="2142111"/>
                </a:cubicBezTo>
                <a:cubicBezTo>
                  <a:pt x="3784478" y="2134756"/>
                  <a:pt x="3796708" y="2161930"/>
                  <a:pt x="3769100" y="2131731"/>
                </a:cubicBezTo>
                <a:cubicBezTo>
                  <a:pt x="3702423" y="2139704"/>
                  <a:pt x="3625642" y="2109386"/>
                  <a:pt x="3562752" y="2131785"/>
                </a:cubicBezTo>
                <a:cubicBezTo>
                  <a:pt x="3576244" y="2120400"/>
                  <a:pt x="3560801" y="2104591"/>
                  <a:pt x="3541402" y="2106821"/>
                </a:cubicBezTo>
                <a:cubicBezTo>
                  <a:pt x="3592232" y="2061584"/>
                  <a:pt x="3356194" y="2115384"/>
                  <a:pt x="3365341" y="2077638"/>
                </a:cubicBezTo>
                <a:cubicBezTo>
                  <a:pt x="3303594" y="2079161"/>
                  <a:pt x="3221644" y="2111487"/>
                  <a:pt x="3170922" y="2115957"/>
                </a:cubicBezTo>
                <a:cubicBezTo>
                  <a:pt x="3166532" y="2119769"/>
                  <a:pt x="3161579" y="2122617"/>
                  <a:pt x="3156256" y="2124773"/>
                </a:cubicBezTo>
                <a:lnTo>
                  <a:pt x="3140298" y="2129182"/>
                </a:lnTo>
                <a:lnTo>
                  <a:pt x="3138514" y="2128069"/>
                </a:lnTo>
                <a:cubicBezTo>
                  <a:pt x="3130169" y="2125710"/>
                  <a:pt x="3124679" y="2126336"/>
                  <a:pt x="3120467" y="2128281"/>
                </a:cubicBezTo>
                <a:lnTo>
                  <a:pt x="3116175" y="2131633"/>
                </a:lnTo>
                <a:lnTo>
                  <a:pt x="3103685" y="2132814"/>
                </a:lnTo>
                <a:lnTo>
                  <a:pt x="3078794" y="2137935"/>
                </a:lnTo>
                <a:lnTo>
                  <a:pt x="3074407" y="2136274"/>
                </a:lnTo>
                <a:lnTo>
                  <a:pt x="3037285" y="2139919"/>
                </a:lnTo>
                <a:lnTo>
                  <a:pt x="3036901" y="2138726"/>
                </a:lnTo>
                <a:cubicBezTo>
                  <a:pt x="3035193" y="2136135"/>
                  <a:pt x="3032337" y="2134379"/>
                  <a:pt x="3026996" y="2134322"/>
                </a:cubicBezTo>
                <a:cubicBezTo>
                  <a:pt x="3037063" y="2116196"/>
                  <a:pt x="3024412" y="2127308"/>
                  <a:pt x="3007772" y="2128742"/>
                </a:cubicBezTo>
                <a:cubicBezTo>
                  <a:pt x="3019697" y="2100910"/>
                  <a:pt x="2971305" y="2115987"/>
                  <a:pt x="2965030" y="2100494"/>
                </a:cubicBezTo>
                <a:cubicBezTo>
                  <a:pt x="2952539" y="2102174"/>
                  <a:pt x="2939545" y="2103445"/>
                  <a:pt x="2926342" y="2104155"/>
                </a:cubicBezTo>
                <a:lnTo>
                  <a:pt x="2918608" y="2104215"/>
                </a:lnTo>
                <a:cubicBezTo>
                  <a:pt x="2918564" y="2104122"/>
                  <a:pt x="2918519" y="2104030"/>
                  <a:pt x="2918475" y="2103937"/>
                </a:cubicBezTo>
                <a:cubicBezTo>
                  <a:pt x="2916840" y="2103354"/>
                  <a:pt x="2914314" y="2103149"/>
                  <a:pt x="2910360" y="2103444"/>
                </a:cubicBezTo>
                <a:lnTo>
                  <a:pt x="2904507" y="2104326"/>
                </a:lnTo>
                <a:lnTo>
                  <a:pt x="2889503" y="2104443"/>
                </a:lnTo>
                <a:lnTo>
                  <a:pt x="2884480" y="2102626"/>
                </a:lnTo>
                <a:lnTo>
                  <a:pt x="2882689" y="2099228"/>
                </a:lnTo>
                <a:lnTo>
                  <a:pt x="2881291" y="2099618"/>
                </a:lnTo>
                <a:cubicBezTo>
                  <a:pt x="2870663" y="2105606"/>
                  <a:pt x="2867338" y="2114210"/>
                  <a:pt x="2853979" y="2090388"/>
                </a:cubicBezTo>
                <a:cubicBezTo>
                  <a:pt x="2829652" y="2100099"/>
                  <a:pt x="2824975" y="2085577"/>
                  <a:pt x="2791790" y="2080332"/>
                </a:cubicBezTo>
                <a:cubicBezTo>
                  <a:pt x="2777850" y="2089504"/>
                  <a:pt x="2766709" y="2086170"/>
                  <a:pt x="2755844" y="2078874"/>
                </a:cubicBezTo>
                <a:cubicBezTo>
                  <a:pt x="2723488" y="2083049"/>
                  <a:pt x="2694065" y="2072780"/>
                  <a:pt x="2657742" y="2070179"/>
                </a:cubicBezTo>
                <a:cubicBezTo>
                  <a:pt x="2618372" y="2082020"/>
                  <a:pt x="2598368" y="2060559"/>
                  <a:pt x="2559549" y="2057873"/>
                </a:cubicBezTo>
                <a:cubicBezTo>
                  <a:pt x="2525789" y="2078403"/>
                  <a:pt x="2531908" y="2039838"/>
                  <a:pt x="2512054" y="2031671"/>
                </a:cubicBezTo>
                <a:lnTo>
                  <a:pt x="2506437" y="2030918"/>
                </a:lnTo>
                <a:lnTo>
                  <a:pt x="2491752" y="2033906"/>
                </a:lnTo>
                <a:lnTo>
                  <a:pt x="2486338" y="2035862"/>
                </a:lnTo>
                <a:cubicBezTo>
                  <a:pt x="2482568" y="2036899"/>
                  <a:pt x="2480011" y="2037191"/>
                  <a:pt x="2478186" y="2036953"/>
                </a:cubicBezTo>
                <a:lnTo>
                  <a:pt x="2477950" y="2036715"/>
                </a:lnTo>
                <a:lnTo>
                  <a:pt x="2470381" y="2038256"/>
                </a:lnTo>
                <a:cubicBezTo>
                  <a:pt x="2457686" y="2041461"/>
                  <a:pt x="2445410" y="2045155"/>
                  <a:pt x="2433781" y="2049140"/>
                </a:cubicBezTo>
                <a:cubicBezTo>
                  <a:pt x="2421781" y="2035703"/>
                  <a:pt x="2379959" y="2059234"/>
                  <a:pt x="2381172" y="2030645"/>
                </a:cubicBezTo>
                <a:cubicBezTo>
                  <a:pt x="2365380" y="2035192"/>
                  <a:pt x="2357148" y="2048120"/>
                  <a:pt x="2360198" y="2029059"/>
                </a:cubicBezTo>
                <a:cubicBezTo>
                  <a:pt x="2354933" y="2030031"/>
                  <a:pt x="2351467" y="2028919"/>
                  <a:pt x="2348815" y="2026798"/>
                </a:cubicBezTo>
                <a:lnTo>
                  <a:pt x="2347988" y="2025745"/>
                </a:lnTo>
                <a:lnTo>
                  <a:pt x="2312920" y="2036311"/>
                </a:lnTo>
                <a:lnTo>
                  <a:pt x="2307986" y="2035583"/>
                </a:lnTo>
                <a:lnTo>
                  <a:pt x="2285481" y="2045197"/>
                </a:lnTo>
                <a:lnTo>
                  <a:pt x="2273666" y="2048710"/>
                </a:lnTo>
                <a:lnTo>
                  <a:pt x="2270719" y="2052702"/>
                </a:lnTo>
                <a:cubicBezTo>
                  <a:pt x="2267315" y="2055347"/>
                  <a:pt x="2262161" y="2056992"/>
                  <a:pt x="2253080" y="2056363"/>
                </a:cubicBezTo>
                <a:lnTo>
                  <a:pt x="2250906" y="2055654"/>
                </a:lnTo>
                <a:lnTo>
                  <a:pt x="2236905" y="2062882"/>
                </a:lnTo>
                <a:cubicBezTo>
                  <a:pt x="2232493" y="2065942"/>
                  <a:pt x="2228705" y="2069583"/>
                  <a:pt x="2225830" y="2074027"/>
                </a:cubicBezTo>
                <a:cubicBezTo>
                  <a:pt x="2173117" y="2059597"/>
                  <a:pt x="2128486" y="2085502"/>
                  <a:pt x="2073776" y="2089244"/>
                </a:cubicBezTo>
                <a:cubicBezTo>
                  <a:pt x="2046050" y="2059365"/>
                  <a:pt x="1957570" y="2112693"/>
                  <a:pt x="1948256" y="2146616"/>
                </a:cubicBezTo>
                <a:cubicBezTo>
                  <a:pt x="1943005" y="2109192"/>
                  <a:pt x="1832736" y="2206239"/>
                  <a:pt x="1865582" y="2153738"/>
                </a:cubicBezTo>
                <a:cubicBezTo>
                  <a:pt x="1847376" y="2159567"/>
                  <a:pt x="1826258" y="2147592"/>
                  <a:pt x="1835210" y="2134244"/>
                </a:cubicBezTo>
                <a:cubicBezTo>
                  <a:pt x="1781916" y="2167476"/>
                  <a:pt x="1695112" y="2153556"/>
                  <a:pt x="1632661" y="2173882"/>
                </a:cubicBezTo>
                <a:cubicBezTo>
                  <a:pt x="1594177" y="2150642"/>
                  <a:pt x="1616426" y="2173975"/>
                  <a:pt x="1579590" y="2173680"/>
                </a:cubicBezTo>
                <a:cubicBezTo>
                  <a:pt x="1592812" y="2198112"/>
                  <a:pt x="1533818" y="2165220"/>
                  <a:pt x="1535601" y="2194590"/>
                </a:cubicBezTo>
                <a:cubicBezTo>
                  <a:pt x="1528840" y="2193608"/>
                  <a:pt x="1522236" y="2191728"/>
                  <a:pt x="1515594" y="2189622"/>
                </a:cubicBezTo>
                <a:lnTo>
                  <a:pt x="1512113" y="2188534"/>
                </a:lnTo>
                <a:lnTo>
                  <a:pt x="1498838" y="2189213"/>
                </a:lnTo>
                <a:lnTo>
                  <a:pt x="1494279" y="2183112"/>
                </a:lnTo>
                <a:lnTo>
                  <a:pt x="1473714" y="2179625"/>
                </a:lnTo>
                <a:cubicBezTo>
                  <a:pt x="1466138" y="2179292"/>
                  <a:pt x="1458132" y="2180071"/>
                  <a:pt x="1449503" y="2182633"/>
                </a:cubicBezTo>
                <a:lnTo>
                  <a:pt x="1266687" y="2212688"/>
                </a:lnTo>
                <a:cubicBezTo>
                  <a:pt x="1256792" y="2212722"/>
                  <a:pt x="1247024" y="2217857"/>
                  <a:pt x="1239614" y="2209727"/>
                </a:cubicBezTo>
                <a:cubicBezTo>
                  <a:pt x="1228778" y="2200326"/>
                  <a:pt x="1202276" y="2223497"/>
                  <a:pt x="1202436" y="2209817"/>
                </a:cubicBezTo>
                <a:cubicBezTo>
                  <a:pt x="1183471" y="2225854"/>
                  <a:pt x="1157340" y="2206849"/>
                  <a:pt x="1136097" y="2205112"/>
                </a:cubicBezTo>
                <a:cubicBezTo>
                  <a:pt x="1100396" y="2209415"/>
                  <a:pt x="1013922" y="2231219"/>
                  <a:pt x="988232" y="2235635"/>
                </a:cubicBezTo>
                <a:cubicBezTo>
                  <a:pt x="986445" y="2234079"/>
                  <a:pt x="984332" y="2232722"/>
                  <a:pt x="981959" y="2231607"/>
                </a:cubicBezTo>
                <a:cubicBezTo>
                  <a:pt x="968170" y="2225130"/>
                  <a:pt x="948759" y="2228043"/>
                  <a:pt x="938600" y="2238113"/>
                </a:cubicBezTo>
                <a:cubicBezTo>
                  <a:pt x="888371" y="2272824"/>
                  <a:pt x="837950" y="2280135"/>
                  <a:pt x="791788" y="2293224"/>
                </a:cubicBezTo>
                <a:cubicBezTo>
                  <a:pt x="739035" y="2305159"/>
                  <a:pt x="769009" y="2269676"/>
                  <a:pt x="706914" y="2305046"/>
                </a:cubicBezTo>
                <a:cubicBezTo>
                  <a:pt x="697882" y="2295919"/>
                  <a:pt x="689339" y="2296797"/>
                  <a:pt x="675971" y="2304030"/>
                </a:cubicBezTo>
                <a:cubicBezTo>
                  <a:pt x="650201" y="2309060"/>
                  <a:pt x="647591" y="2282853"/>
                  <a:pt x="624180" y="2302650"/>
                </a:cubicBezTo>
                <a:cubicBezTo>
                  <a:pt x="626400" y="2287987"/>
                  <a:pt x="574045" y="2305175"/>
                  <a:pt x="583453" y="2288788"/>
                </a:cubicBezTo>
                <a:cubicBezTo>
                  <a:pt x="564313" y="2278832"/>
                  <a:pt x="559671" y="2301039"/>
                  <a:pt x="540946" y="2292721"/>
                </a:cubicBezTo>
                <a:cubicBezTo>
                  <a:pt x="521576" y="2293191"/>
                  <a:pt x="554439" y="2305843"/>
                  <a:pt x="533680" y="2310233"/>
                </a:cubicBezTo>
                <a:cubicBezTo>
                  <a:pt x="508069" y="2313043"/>
                  <a:pt x="512638" y="2338541"/>
                  <a:pt x="487366" y="2309053"/>
                </a:cubicBezTo>
                <a:cubicBezTo>
                  <a:pt x="462164" y="2321083"/>
                  <a:pt x="454441" y="2307251"/>
                  <a:pt x="416820" y="2305443"/>
                </a:cubicBezTo>
                <a:cubicBezTo>
                  <a:pt x="403012" y="2315890"/>
                  <a:pt x="390105" y="2313733"/>
                  <a:pt x="376805" y="2307647"/>
                </a:cubicBezTo>
                <a:cubicBezTo>
                  <a:pt x="341751" y="2315035"/>
                  <a:pt x="307408" y="2307897"/>
                  <a:pt x="266777" y="2309012"/>
                </a:cubicBezTo>
                <a:cubicBezTo>
                  <a:pt x="225310" y="2324664"/>
                  <a:pt x="199419" y="2305548"/>
                  <a:pt x="156013" y="2306832"/>
                </a:cubicBezTo>
                <a:cubicBezTo>
                  <a:pt x="117457" y="2333851"/>
                  <a:pt x="122965" y="2279562"/>
                  <a:pt x="87258" y="2285511"/>
                </a:cubicBezTo>
                <a:cubicBezTo>
                  <a:pt x="38977" y="2309189"/>
                  <a:pt x="74043" y="2277969"/>
                  <a:pt x="23798" y="2281822"/>
                </a:cubicBezTo>
                <a:lnTo>
                  <a:pt x="0" y="2285369"/>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bg2"/>
              </a:solidFill>
            </a:endParaRPr>
          </a:p>
        </p:txBody>
      </p:sp>
      <p:sp>
        <p:nvSpPr>
          <p:cNvPr id="2" name="Title 1">
            <a:extLst>
              <a:ext uri="{FF2B5EF4-FFF2-40B4-BE49-F238E27FC236}">
                <a16:creationId xmlns:a16="http://schemas.microsoft.com/office/drawing/2014/main" id="{AB6B4B21-94E4-0092-8746-AE19458EBCE7}"/>
              </a:ext>
            </a:extLst>
          </p:cNvPr>
          <p:cNvSpPr>
            <a:spLocks noGrp="1"/>
          </p:cNvSpPr>
          <p:nvPr>
            <p:ph type="title"/>
          </p:nvPr>
        </p:nvSpPr>
        <p:spPr>
          <a:xfrm>
            <a:off x="723901" y="509587"/>
            <a:ext cx="7649239" cy="742951"/>
          </a:xfrm>
        </p:spPr>
        <p:txBody>
          <a:bodyPr vert="horz" lIns="91440" tIns="45720" rIns="91440" bIns="45720" rtlCol="0" anchor="ctr">
            <a:normAutofit/>
          </a:bodyPr>
          <a:lstStyle/>
          <a:p>
            <a:r>
              <a:rPr lang="en-US" sz="3600" kern="1200" dirty="0">
                <a:solidFill>
                  <a:schemeClr val="tx1"/>
                </a:solidFill>
                <a:latin typeface="+mj-lt"/>
                <a:ea typeface="+mj-ea"/>
                <a:cs typeface="+mj-cs"/>
              </a:rPr>
              <a:t>Normal vs. Abnormal Balances</a:t>
            </a:r>
          </a:p>
        </p:txBody>
      </p:sp>
      <p:pic>
        <p:nvPicPr>
          <p:cNvPr id="6" name="Content Placeholder 5">
            <a:extLst>
              <a:ext uri="{FF2B5EF4-FFF2-40B4-BE49-F238E27FC236}">
                <a16:creationId xmlns:a16="http://schemas.microsoft.com/office/drawing/2014/main" id="{5EC6BD15-769E-37E4-93F2-FE9BEE6D55A6}"/>
              </a:ext>
            </a:extLst>
          </p:cNvPr>
          <p:cNvPicPr>
            <a:picLocks noGrp="1" noChangeAspect="1"/>
          </p:cNvPicPr>
          <p:nvPr>
            <p:ph idx="1"/>
          </p:nvPr>
        </p:nvPicPr>
        <p:blipFill>
          <a:blip r:embed="rId2"/>
          <a:stretch>
            <a:fillRect/>
          </a:stretch>
        </p:blipFill>
        <p:spPr>
          <a:xfrm>
            <a:off x="1812203" y="2072640"/>
            <a:ext cx="8555718" cy="4128135"/>
          </a:xfrm>
          <a:prstGeom prst="rect">
            <a:avLst/>
          </a:prstGeom>
        </p:spPr>
      </p:pic>
      <p:sp>
        <p:nvSpPr>
          <p:cNvPr id="15" name="Freeform: Shape 14">
            <a:extLst>
              <a:ext uri="{FF2B5EF4-FFF2-40B4-BE49-F238E27FC236}">
                <a16:creationId xmlns:a16="http://schemas.microsoft.com/office/drawing/2014/main" id="{DEB62645-D4DA-4E99-8344-B1536F63D1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07088" y="6277971"/>
            <a:ext cx="6884912" cy="580030"/>
          </a:xfrm>
          <a:custGeom>
            <a:avLst/>
            <a:gdLst>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38051 w 6884912"/>
              <a:gd name="connsiteY20" fmla="*/ 702034 h 1161397"/>
              <a:gd name="connsiteX21" fmla="*/ 1158800 w 6884912"/>
              <a:gd name="connsiteY21" fmla="*/ 700004 h 1161397"/>
              <a:gd name="connsiteX22" fmla="*/ 1166947 w 6884912"/>
              <a:gd name="connsiteY22" fmla="*/ 700762 h 1161397"/>
              <a:gd name="connsiteX23" fmla="*/ 1178135 w 6884912"/>
              <a:gd name="connsiteY23" fmla="*/ 698631 h 1161397"/>
              <a:gd name="connsiteX24" fmla="*/ 1178301 w 6884912"/>
              <a:gd name="connsiteY24" fmla="*/ 698094 h 1161397"/>
              <a:gd name="connsiteX25" fmla="*/ 1188995 w 6884912"/>
              <a:gd name="connsiteY25" fmla="*/ 697048 h 1161397"/>
              <a:gd name="connsiteX26" fmla="*/ 1242716 w 6884912"/>
              <a:gd name="connsiteY26" fmla="*/ 698052 h 1161397"/>
              <a:gd name="connsiteX27" fmla="*/ 1299977 w 6884912"/>
              <a:gd name="connsiteY27" fmla="*/ 639196 h 1161397"/>
              <a:gd name="connsiteX28" fmla="*/ 1326190 w 6884912"/>
              <a:gd name="connsiteY28" fmla="*/ 625955 h 1161397"/>
              <a:gd name="connsiteX29" fmla="*/ 1339600 w 6884912"/>
              <a:gd name="connsiteY29" fmla="*/ 616295 h 1161397"/>
              <a:gd name="connsiteX30" fmla="*/ 1340054 w 6884912"/>
              <a:gd name="connsiteY30" fmla="*/ 614022 h 1161397"/>
              <a:gd name="connsiteX31" fmla="*/ 1391606 w 6884912"/>
              <a:gd name="connsiteY31" fmla="*/ 615229 h 1161397"/>
              <a:gd name="connsiteX32" fmla="*/ 1397565 w 6884912"/>
              <a:gd name="connsiteY32" fmla="*/ 611490 h 1161397"/>
              <a:gd name="connsiteX33" fmla="*/ 1432302 w 6884912"/>
              <a:gd name="connsiteY33" fmla="*/ 617267 h 1161397"/>
              <a:gd name="connsiteX34" fmla="*/ 1449644 w 6884912"/>
              <a:gd name="connsiteY34" fmla="*/ 617591 h 1161397"/>
              <a:gd name="connsiteX35" fmla="*/ 1455793 w 6884912"/>
              <a:gd name="connsiteY35" fmla="*/ 623174 h 1161397"/>
              <a:gd name="connsiteX36" fmla="*/ 1480758 w 6884912"/>
              <a:gd name="connsiteY36" fmla="*/ 620863 h 1161397"/>
              <a:gd name="connsiteX37" fmla="*/ 1483154 w 6884912"/>
              <a:gd name="connsiteY37" fmla="*/ 618527 h 1161397"/>
              <a:gd name="connsiteX38" fmla="*/ 1505495 w 6884912"/>
              <a:gd name="connsiteY38" fmla="*/ 624325 h 1161397"/>
              <a:gd name="connsiteX39" fmla="*/ 1526340 w 6884912"/>
              <a:gd name="connsiteY39" fmla="*/ 638496 h 1161397"/>
              <a:gd name="connsiteX40" fmla="*/ 1731986 w 6884912"/>
              <a:gd name="connsiteY40" fmla="*/ 589682 h 1161397"/>
              <a:gd name="connsiteX41" fmla="*/ 1927935 w 6884912"/>
              <a:gd name="connsiteY41" fmla="*/ 628540 h 1161397"/>
              <a:gd name="connsiteX42" fmla="*/ 2039075 w 6884912"/>
              <a:gd name="connsiteY42" fmla="*/ 599964 h 1161397"/>
              <a:gd name="connsiteX43" fmla="*/ 2066980 w 6884912"/>
              <a:gd name="connsiteY43" fmla="*/ 550413 h 1161397"/>
              <a:gd name="connsiteX44" fmla="*/ 2352236 w 6884912"/>
              <a:gd name="connsiteY44" fmla="*/ 519602 h 1161397"/>
              <a:gd name="connsiteX45" fmla="*/ 2420791 w 6884912"/>
              <a:gd name="connsiteY45" fmla="*/ 492826 h 1161397"/>
              <a:gd name="connsiteX46" fmla="*/ 2489932 w 6884912"/>
              <a:gd name="connsiteY46" fmla="*/ 507864 h 1161397"/>
              <a:gd name="connsiteX47" fmla="*/ 2512917 w 6884912"/>
              <a:gd name="connsiteY47" fmla="*/ 489127 h 1161397"/>
              <a:gd name="connsiteX48" fmla="*/ 2516783 w 6884912"/>
              <a:gd name="connsiteY48" fmla="*/ 485473 h 1161397"/>
              <a:gd name="connsiteX49" fmla="*/ 2534360 w 6884912"/>
              <a:gd name="connsiteY49" fmla="*/ 480064 h 1161397"/>
              <a:gd name="connsiteX50" fmla="*/ 2536691 w 6884912"/>
              <a:gd name="connsiteY50" fmla="*/ 467018 h 1161397"/>
              <a:gd name="connsiteX51" fmla="*/ 2561265 w 6884912"/>
              <a:gd name="connsiteY51" fmla="*/ 450623 h 1161397"/>
              <a:gd name="connsiteX52" fmla="*/ 2594349 w 6884912"/>
              <a:gd name="connsiteY52" fmla="*/ 443884 h 1161397"/>
              <a:gd name="connsiteX53" fmla="*/ 2754324 w 6884912"/>
              <a:gd name="connsiteY53" fmla="*/ 424766 h 1161397"/>
              <a:gd name="connsiteX54" fmla="*/ 2848470 w 6884912"/>
              <a:gd name="connsiteY54" fmla="*/ 405966 h 1161397"/>
              <a:gd name="connsiteX55" fmla="*/ 2881772 w 6884912"/>
              <a:gd name="connsiteY55" fmla="*/ 387260 h 1161397"/>
              <a:gd name="connsiteX56" fmla="*/ 2929932 w 6884912"/>
              <a:gd name="connsiteY56" fmla="*/ 368912 h 1161397"/>
              <a:gd name="connsiteX57" fmla="*/ 3013020 w 6884912"/>
              <a:gd name="connsiteY57" fmla="*/ 327578 h 1161397"/>
              <a:gd name="connsiteX58" fmla="*/ 3127968 w 6884912"/>
              <a:gd name="connsiteY58" fmla="*/ 287613 h 1161397"/>
              <a:gd name="connsiteX59" fmla="*/ 3222191 w 6884912"/>
              <a:gd name="connsiteY59" fmla="*/ 307887 h 1161397"/>
              <a:gd name="connsiteX60" fmla="*/ 3227953 w 6884912"/>
              <a:gd name="connsiteY60" fmla="*/ 297650 h 1161397"/>
              <a:gd name="connsiteX61" fmla="*/ 3287859 w 6884912"/>
              <a:gd name="connsiteY61" fmla="*/ 287558 h 1161397"/>
              <a:gd name="connsiteX62" fmla="*/ 3510042 w 6884912"/>
              <a:gd name="connsiteY62" fmla="*/ 311820 h 1161397"/>
              <a:gd name="connsiteX63" fmla="*/ 3626773 w 6884912"/>
              <a:gd name="connsiteY63" fmla="*/ 290452 h 1161397"/>
              <a:gd name="connsiteX64" fmla="*/ 3666217 w 6884912"/>
              <a:gd name="connsiteY64" fmla="*/ 273255 h 1161397"/>
              <a:gd name="connsiteX65" fmla="*/ 3732427 w 6884912"/>
              <a:gd name="connsiteY65" fmla="*/ 245039 h 1161397"/>
              <a:gd name="connsiteX66" fmla="*/ 3777022 w 6884912"/>
              <a:gd name="connsiteY66" fmla="*/ 200276 h 1161397"/>
              <a:gd name="connsiteX67" fmla="*/ 3791246 w 6884912"/>
              <a:gd name="connsiteY67" fmla="*/ 189996 h 1161397"/>
              <a:gd name="connsiteX68" fmla="*/ 3819864 w 6884912"/>
              <a:gd name="connsiteY68" fmla="*/ 194605 h 1161397"/>
              <a:gd name="connsiteX69" fmla="*/ 3830398 w 6884912"/>
              <a:gd name="connsiteY69" fmla="*/ 188383 h 1161397"/>
              <a:gd name="connsiteX70" fmla="*/ 3834360 w 6884912"/>
              <a:gd name="connsiteY70" fmla="*/ 188992 h 1161397"/>
              <a:gd name="connsiteX71" fmla="*/ 3843715 w 6884912"/>
              <a:gd name="connsiteY71" fmla="*/ 188752 h 1161397"/>
              <a:gd name="connsiteX72" fmla="*/ 3842609 w 6884912"/>
              <a:gd name="connsiteY72" fmla="*/ 197386 h 1161397"/>
              <a:gd name="connsiteX73" fmla="*/ 3853961 w 6884912"/>
              <a:gd name="connsiteY73" fmla="*/ 213380 h 1161397"/>
              <a:gd name="connsiteX74" fmla="*/ 3907640 w 6884912"/>
              <a:gd name="connsiteY74" fmla="*/ 207568 h 1161397"/>
              <a:gd name="connsiteX75" fmla="*/ 3910449 w 6884912"/>
              <a:gd name="connsiteY75" fmla="*/ 197808 h 1161397"/>
              <a:gd name="connsiteX76" fmla="*/ 3917197 w 6884912"/>
              <a:gd name="connsiteY76" fmla="*/ 196121 h 1161397"/>
              <a:gd name="connsiteX77" fmla="*/ 3922400 w 6884912"/>
              <a:gd name="connsiteY77" fmla="*/ 205056 h 1161397"/>
              <a:gd name="connsiteX78" fmla="*/ 4013061 w 6884912"/>
              <a:gd name="connsiteY78" fmla="*/ 224874 h 1161397"/>
              <a:gd name="connsiteX79" fmla="*/ 4134285 w 6884912"/>
              <a:gd name="connsiteY79" fmla="*/ 235592 h 1161397"/>
              <a:gd name="connsiteX80" fmla="*/ 4220717 w 6884912"/>
              <a:gd name="connsiteY80" fmla="*/ 192946 h 1161397"/>
              <a:gd name="connsiteX81" fmla="*/ 4228802 w 6884912"/>
              <a:gd name="connsiteY81" fmla="*/ 201468 h 1161397"/>
              <a:gd name="connsiteX82" fmla="*/ 4289361 w 6884912"/>
              <a:gd name="connsiteY82" fmla="*/ 196642 h 1161397"/>
              <a:gd name="connsiteX83" fmla="*/ 4498913 w 6884912"/>
              <a:gd name="connsiteY83" fmla="*/ 118915 h 1161397"/>
              <a:gd name="connsiteX84" fmla="*/ 4617330 w 6884912"/>
              <a:gd name="connsiteY84" fmla="*/ 111163 h 1161397"/>
              <a:gd name="connsiteX85" fmla="*/ 4659778 w 6884912"/>
              <a:gd name="connsiteY85" fmla="*/ 118219 h 1161397"/>
              <a:gd name="connsiteX86" fmla="*/ 4730870 w 6884912"/>
              <a:gd name="connsiteY86" fmla="*/ 129432 h 1161397"/>
              <a:gd name="connsiteX87" fmla="*/ 4785037 w 6884912"/>
              <a:gd name="connsiteY87" fmla="*/ 161964 h 1161397"/>
              <a:gd name="connsiteX88" fmla="*/ 4844073 w 6884912"/>
              <a:gd name="connsiteY88" fmla="*/ 161768 h 1161397"/>
              <a:gd name="connsiteX89" fmla="*/ 4856454 w 6884912"/>
              <a:gd name="connsiteY89" fmla="*/ 130488 h 1161397"/>
              <a:gd name="connsiteX90" fmla="*/ 4920038 w 6884912"/>
              <a:gd name="connsiteY90" fmla="*/ 140418 h 1161397"/>
              <a:gd name="connsiteX91" fmla="*/ 5016639 w 6884912"/>
              <a:gd name="connsiteY91" fmla="*/ 158905 h 1161397"/>
              <a:gd name="connsiteX92" fmla="*/ 5072009 w 6884912"/>
              <a:gd name="connsiteY92" fmla="*/ 161502 h 1161397"/>
              <a:gd name="connsiteX93" fmla="*/ 5223626 w 6884912"/>
              <a:gd name="connsiteY93" fmla="*/ 177356 h 1161397"/>
              <a:gd name="connsiteX94" fmla="*/ 5375773 w 6884912"/>
              <a:gd name="connsiteY94" fmla="*/ 199913 h 1161397"/>
              <a:gd name="connsiteX95" fmla="*/ 5467502 w 6884912"/>
              <a:gd name="connsiteY95" fmla="*/ 250963 h 1161397"/>
              <a:gd name="connsiteX96" fmla="*/ 5592395 w 6884912"/>
              <a:gd name="connsiteY96" fmla="*/ 265434 h 1161397"/>
              <a:gd name="connsiteX97" fmla="*/ 5613532 w 6884912"/>
              <a:gd name="connsiteY97" fmla="*/ 273379 h 1161397"/>
              <a:gd name="connsiteX98" fmla="*/ 5642173 w 6884912"/>
              <a:gd name="connsiteY98" fmla="*/ 266904 h 1161397"/>
              <a:gd name="connsiteX99" fmla="*/ 5756910 w 6884912"/>
              <a:gd name="connsiteY99" fmla="*/ 239211 h 1161397"/>
              <a:gd name="connsiteX100" fmla="*/ 5846667 w 6884912"/>
              <a:gd name="connsiteY100" fmla="*/ 201786 h 1161397"/>
              <a:gd name="connsiteX101" fmla="*/ 5960732 w 6884912"/>
              <a:gd name="connsiteY101" fmla="*/ 220708 h 1161397"/>
              <a:gd name="connsiteX102" fmla="*/ 6029542 w 6884912"/>
              <a:gd name="connsiteY102" fmla="*/ 210339 h 1161397"/>
              <a:gd name="connsiteX103" fmla="*/ 6141123 w 6884912"/>
              <a:gd name="connsiteY103" fmla="*/ 159923 h 1161397"/>
              <a:gd name="connsiteX104" fmla="*/ 6290640 w 6884912"/>
              <a:gd name="connsiteY104" fmla="*/ 167441 h 1161397"/>
              <a:gd name="connsiteX105" fmla="*/ 6322806 w 6884912"/>
              <a:gd name="connsiteY105" fmla="*/ 213293 h 1161397"/>
              <a:gd name="connsiteX106" fmla="*/ 6364914 w 6884912"/>
              <a:gd name="connsiteY106" fmla="*/ 240140 h 1161397"/>
              <a:gd name="connsiteX107" fmla="*/ 6380420 w 6884912"/>
              <a:gd name="connsiteY107" fmla="*/ 173195 h 1161397"/>
              <a:gd name="connsiteX108" fmla="*/ 6507891 w 6884912"/>
              <a:gd name="connsiteY108" fmla="*/ 118474 h 1161397"/>
              <a:gd name="connsiteX109" fmla="*/ 6571807 w 6884912"/>
              <a:gd name="connsiteY109" fmla="*/ 98636 h 1161397"/>
              <a:gd name="connsiteX110" fmla="*/ 6671880 w 6884912"/>
              <a:gd name="connsiteY110" fmla="*/ 82931 h 1161397"/>
              <a:gd name="connsiteX111" fmla="*/ 6702266 w 6884912"/>
              <a:gd name="connsiteY111" fmla="*/ 75470 h 1161397"/>
              <a:gd name="connsiteX112" fmla="*/ 6845802 w 6884912"/>
              <a:gd name="connsiteY112" fmla="*/ 24496 h 116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6884912" h="1161397">
                <a:moveTo>
                  <a:pt x="6884912" y="0"/>
                </a:moveTo>
                <a:lnTo>
                  <a:pt x="6884912" y="1161397"/>
                </a:lnTo>
                <a:lnTo>
                  <a:pt x="0" y="1161397"/>
                </a:lnTo>
                <a:lnTo>
                  <a:pt x="27135" y="1147460"/>
                </a:lnTo>
                <a:cubicBezTo>
                  <a:pt x="57431" y="1167048"/>
                  <a:pt x="61886" y="1135904"/>
                  <a:pt x="115388" y="1159043"/>
                </a:cubicBezTo>
                <a:cubicBezTo>
                  <a:pt x="116121" y="1155340"/>
                  <a:pt x="117370" y="1151777"/>
                  <a:pt x="119094" y="1148463"/>
                </a:cubicBezTo>
                <a:cubicBezTo>
                  <a:pt x="129121" y="1129214"/>
                  <a:pt x="152727" y="1122391"/>
                  <a:pt x="171824" y="1133224"/>
                </a:cubicBezTo>
                <a:cubicBezTo>
                  <a:pt x="254344" y="1161369"/>
                  <a:pt x="315458" y="1143220"/>
                  <a:pt x="376455" y="1137381"/>
                </a:cubicBezTo>
                <a:cubicBezTo>
                  <a:pt x="443775" y="1125614"/>
                  <a:pt x="382885" y="1083927"/>
                  <a:pt x="478946" y="1106011"/>
                </a:cubicBezTo>
                <a:cubicBezTo>
                  <a:pt x="481662" y="1085172"/>
                  <a:pt x="491731" y="1081489"/>
                  <a:pt x="512111" y="1085599"/>
                </a:cubicBezTo>
                <a:cubicBezTo>
                  <a:pt x="544368" y="1078502"/>
                  <a:pt x="526559" y="1032754"/>
                  <a:pt x="567875" y="1051976"/>
                </a:cubicBezTo>
                <a:cubicBezTo>
                  <a:pt x="553871" y="1028602"/>
                  <a:pt x="624901" y="1025930"/>
                  <a:pt x="601644" y="1003997"/>
                </a:cubicBezTo>
                <a:cubicBezTo>
                  <a:pt x="614803" y="975652"/>
                  <a:pt x="637415" y="1010272"/>
                  <a:pt x="651408" y="984938"/>
                </a:cubicBezTo>
                <a:cubicBezTo>
                  <a:pt x="673042" y="974024"/>
                  <a:pt x="646948" y="1015207"/>
                  <a:pt x="673197" y="1010060"/>
                </a:cubicBezTo>
                <a:cubicBezTo>
                  <a:pt x="703527" y="999318"/>
                  <a:pt x="718626" y="1045053"/>
                  <a:pt x="723108" y="980081"/>
                </a:cubicBezTo>
                <a:cubicBezTo>
                  <a:pt x="760262" y="985126"/>
                  <a:pt x="757827" y="957145"/>
                  <a:pt x="797699" y="931362"/>
                </a:cubicBezTo>
                <a:cubicBezTo>
                  <a:pt x="821097" y="940623"/>
                  <a:pt x="833565" y="929189"/>
                  <a:pt x="843359" y="910894"/>
                </a:cubicBezTo>
                <a:cubicBezTo>
                  <a:pt x="887668" y="902160"/>
                  <a:pt x="919738" y="869376"/>
                  <a:pt x="965215" y="846701"/>
                </a:cubicBezTo>
                <a:cubicBezTo>
                  <a:pt x="1023081" y="848019"/>
                  <a:pt x="1036422" y="800154"/>
                  <a:pt x="1085080" y="776086"/>
                </a:cubicBezTo>
                <a:cubicBezTo>
                  <a:pt x="1140763" y="795544"/>
                  <a:pt x="1110309" y="730471"/>
                  <a:pt x="1131224" y="706160"/>
                </a:cubicBezTo>
                <a:lnTo>
                  <a:pt x="1138051" y="702034"/>
                </a:lnTo>
                <a:lnTo>
                  <a:pt x="1158800" y="700004"/>
                </a:lnTo>
                <a:lnTo>
                  <a:pt x="1166947" y="700762"/>
                </a:lnTo>
                <a:cubicBezTo>
                  <a:pt x="1172432" y="700717"/>
                  <a:pt x="1175913" y="699961"/>
                  <a:pt x="1178135" y="698631"/>
                </a:cubicBezTo>
                <a:lnTo>
                  <a:pt x="1178301" y="698094"/>
                </a:lnTo>
                <a:lnTo>
                  <a:pt x="1188995" y="697048"/>
                </a:lnTo>
                <a:cubicBezTo>
                  <a:pt x="1207294" y="696390"/>
                  <a:pt x="1225337" y="696802"/>
                  <a:pt x="1242716" y="698052"/>
                </a:cubicBezTo>
                <a:cubicBezTo>
                  <a:pt x="1250387" y="668345"/>
                  <a:pt x="1318259" y="689091"/>
                  <a:pt x="1299977" y="639196"/>
                </a:cubicBezTo>
                <a:cubicBezTo>
                  <a:pt x="1323072" y="639367"/>
                  <a:pt x="1341279" y="658105"/>
                  <a:pt x="1326190" y="625955"/>
                </a:cubicBezTo>
                <a:cubicBezTo>
                  <a:pt x="1333572" y="625050"/>
                  <a:pt x="1337406" y="621362"/>
                  <a:pt x="1339600" y="616295"/>
                </a:cubicBezTo>
                <a:lnTo>
                  <a:pt x="1340054" y="614022"/>
                </a:lnTo>
                <a:lnTo>
                  <a:pt x="1391606" y="615229"/>
                </a:lnTo>
                <a:lnTo>
                  <a:pt x="1397565" y="611490"/>
                </a:lnTo>
                <a:lnTo>
                  <a:pt x="1432302" y="617267"/>
                </a:lnTo>
                <a:lnTo>
                  <a:pt x="1449644" y="617591"/>
                </a:lnTo>
                <a:lnTo>
                  <a:pt x="1455793" y="623174"/>
                </a:lnTo>
                <a:cubicBezTo>
                  <a:pt x="1461744" y="626151"/>
                  <a:pt x="1469373" y="626493"/>
                  <a:pt x="1480758" y="620863"/>
                </a:cubicBezTo>
                <a:lnTo>
                  <a:pt x="1483154" y="618527"/>
                </a:lnTo>
                <a:lnTo>
                  <a:pt x="1505495" y="624325"/>
                </a:lnTo>
                <a:cubicBezTo>
                  <a:pt x="1512992" y="627532"/>
                  <a:pt x="1520025" y="632078"/>
                  <a:pt x="1526340" y="638496"/>
                </a:cubicBezTo>
                <a:cubicBezTo>
                  <a:pt x="1586113" y="586768"/>
                  <a:pt x="1659006" y="610309"/>
                  <a:pt x="1731986" y="589682"/>
                </a:cubicBezTo>
                <a:cubicBezTo>
                  <a:pt x="1750397" y="523106"/>
                  <a:pt x="1896056" y="573257"/>
                  <a:pt x="1927935" y="628540"/>
                </a:cubicBezTo>
                <a:cubicBezTo>
                  <a:pt x="1912854" y="559823"/>
                  <a:pt x="2112261" y="676347"/>
                  <a:pt x="2039075" y="599964"/>
                </a:cubicBezTo>
                <a:cubicBezTo>
                  <a:pt x="2066036" y="601198"/>
                  <a:pt x="2086366" y="569532"/>
                  <a:pt x="2066980" y="550413"/>
                </a:cubicBezTo>
                <a:cubicBezTo>
                  <a:pt x="2155364" y="582582"/>
                  <a:pt x="2259548" y="514786"/>
                  <a:pt x="2352236" y="519602"/>
                </a:cubicBezTo>
                <a:cubicBezTo>
                  <a:pt x="2388450" y="459394"/>
                  <a:pt x="2373298" y="511682"/>
                  <a:pt x="2420791" y="492826"/>
                </a:cubicBezTo>
                <a:cubicBezTo>
                  <a:pt x="2417962" y="542563"/>
                  <a:pt x="2475071" y="455098"/>
                  <a:pt x="2489932" y="507864"/>
                </a:cubicBezTo>
                <a:cubicBezTo>
                  <a:pt x="2498105" y="502761"/>
                  <a:pt x="2505553" y="496153"/>
                  <a:pt x="2512917" y="489127"/>
                </a:cubicBezTo>
                <a:lnTo>
                  <a:pt x="2516783" y="485473"/>
                </a:lnTo>
                <a:lnTo>
                  <a:pt x="2534360" y="480064"/>
                </a:lnTo>
                <a:lnTo>
                  <a:pt x="2536691" y="467018"/>
                </a:lnTo>
                <a:lnTo>
                  <a:pt x="2561265" y="450623"/>
                </a:lnTo>
                <a:cubicBezTo>
                  <a:pt x="2570872" y="446262"/>
                  <a:pt x="2581686" y="443655"/>
                  <a:pt x="2594349" y="443884"/>
                </a:cubicBezTo>
                <a:cubicBezTo>
                  <a:pt x="2640435" y="464638"/>
                  <a:pt x="2696955" y="396361"/>
                  <a:pt x="2754324" y="424766"/>
                </a:cubicBezTo>
                <a:cubicBezTo>
                  <a:pt x="2775130" y="430896"/>
                  <a:pt x="2837731" y="423458"/>
                  <a:pt x="2848470" y="405966"/>
                </a:cubicBezTo>
                <a:cubicBezTo>
                  <a:pt x="2861295" y="401100"/>
                  <a:pt x="2876936" y="405309"/>
                  <a:pt x="2881772" y="387260"/>
                </a:cubicBezTo>
                <a:cubicBezTo>
                  <a:pt x="2890299" y="365261"/>
                  <a:pt x="2938134" y="392997"/>
                  <a:pt x="2929932" y="368912"/>
                </a:cubicBezTo>
                <a:cubicBezTo>
                  <a:pt x="2963844" y="387799"/>
                  <a:pt x="2986550" y="341223"/>
                  <a:pt x="3013020" y="327578"/>
                </a:cubicBezTo>
                <a:cubicBezTo>
                  <a:pt x="3040041" y="346996"/>
                  <a:pt x="3068934" y="299222"/>
                  <a:pt x="3127968" y="287613"/>
                </a:cubicBezTo>
                <a:cubicBezTo>
                  <a:pt x="3157770" y="310215"/>
                  <a:pt x="3167695" y="279445"/>
                  <a:pt x="3222191" y="307887"/>
                </a:cubicBezTo>
                <a:cubicBezTo>
                  <a:pt x="3223593" y="304249"/>
                  <a:pt x="3225533" y="300801"/>
                  <a:pt x="3227953" y="297650"/>
                </a:cubicBezTo>
                <a:cubicBezTo>
                  <a:pt x="3242008" y="279345"/>
                  <a:pt x="3268831" y="274825"/>
                  <a:pt x="3287859" y="287558"/>
                </a:cubicBezTo>
                <a:cubicBezTo>
                  <a:pt x="3373144" y="323866"/>
                  <a:pt x="3442657" y="311681"/>
                  <a:pt x="3510042" y="311820"/>
                </a:cubicBezTo>
                <a:cubicBezTo>
                  <a:pt x="3585274" y="306641"/>
                  <a:pt x="3525753" y="258887"/>
                  <a:pt x="3626773" y="290452"/>
                </a:cubicBezTo>
                <a:cubicBezTo>
                  <a:pt x="3633124" y="269835"/>
                  <a:pt x="3644693" y="267134"/>
                  <a:pt x="3666217" y="273255"/>
                </a:cubicBezTo>
                <a:cubicBezTo>
                  <a:pt x="3702502" y="269310"/>
                  <a:pt x="3690563" y="221720"/>
                  <a:pt x="3732427" y="245039"/>
                </a:cubicBezTo>
                <a:cubicBezTo>
                  <a:pt x="3720985" y="220241"/>
                  <a:pt x="3798776" y="224539"/>
                  <a:pt x="3777022" y="200276"/>
                </a:cubicBezTo>
                <a:cubicBezTo>
                  <a:pt x="3781759" y="193499"/>
                  <a:pt x="3786499" y="190723"/>
                  <a:pt x="3791246" y="189996"/>
                </a:cubicBezTo>
                <a:cubicBezTo>
                  <a:pt x="3800740" y="188542"/>
                  <a:pt x="3810265" y="195284"/>
                  <a:pt x="3819864" y="194605"/>
                </a:cubicBezTo>
                <a:lnTo>
                  <a:pt x="3830398" y="188383"/>
                </a:lnTo>
                <a:lnTo>
                  <a:pt x="3834360" y="188992"/>
                </a:lnTo>
                <a:lnTo>
                  <a:pt x="3843715" y="188752"/>
                </a:lnTo>
                <a:lnTo>
                  <a:pt x="3842609" y="197386"/>
                </a:lnTo>
                <a:cubicBezTo>
                  <a:pt x="3840673" y="205638"/>
                  <a:pt x="3839248" y="214671"/>
                  <a:pt x="3853961" y="213380"/>
                </a:cubicBezTo>
                <a:cubicBezTo>
                  <a:pt x="3884396" y="206569"/>
                  <a:pt x="3895082" y="241941"/>
                  <a:pt x="3907640" y="207568"/>
                </a:cubicBezTo>
                <a:lnTo>
                  <a:pt x="3910449" y="197808"/>
                </a:lnTo>
                <a:lnTo>
                  <a:pt x="3917197" y="196121"/>
                </a:lnTo>
                <a:cubicBezTo>
                  <a:pt x="3920833" y="196372"/>
                  <a:pt x="3922919" y="198717"/>
                  <a:pt x="3922400" y="205056"/>
                </a:cubicBezTo>
                <a:cubicBezTo>
                  <a:pt x="3950680" y="178467"/>
                  <a:pt x="3984062" y="218098"/>
                  <a:pt x="4013061" y="224874"/>
                </a:cubicBezTo>
                <a:cubicBezTo>
                  <a:pt x="4034530" y="199451"/>
                  <a:pt x="4074202" y="238734"/>
                  <a:pt x="4134285" y="235592"/>
                </a:cubicBezTo>
                <a:cubicBezTo>
                  <a:pt x="4157674" y="206403"/>
                  <a:pt x="4174806" y="233822"/>
                  <a:pt x="4220717" y="192946"/>
                </a:cubicBezTo>
                <a:cubicBezTo>
                  <a:pt x="4222964" y="196132"/>
                  <a:pt x="4225687" y="199002"/>
                  <a:pt x="4228802" y="201468"/>
                </a:cubicBezTo>
                <a:cubicBezTo>
                  <a:pt x="4246898" y="215792"/>
                  <a:pt x="4274013" y="213632"/>
                  <a:pt x="4289361" y="196642"/>
                </a:cubicBezTo>
                <a:cubicBezTo>
                  <a:pt x="4363212" y="140627"/>
                  <a:pt x="4433598" y="135488"/>
                  <a:pt x="4498913" y="118915"/>
                </a:cubicBezTo>
                <a:cubicBezTo>
                  <a:pt x="4573135" y="105586"/>
                  <a:pt x="4527062" y="166416"/>
                  <a:pt x="4617330" y="111163"/>
                </a:cubicBezTo>
                <a:cubicBezTo>
                  <a:pt x="4628518" y="129608"/>
                  <a:pt x="4640397" y="129405"/>
                  <a:pt x="4659778" y="118219"/>
                </a:cubicBezTo>
                <a:cubicBezTo>
                  <a:pt x="4695929" y="113193"/>
                  <a:pt x="4695958" y="162259"/>
                  <a:pt x="4730870" y="129432"/>
                </a:cubicBezTo>
                <a:cubicBezTo>
                  <a:pt x="4725822" y="156271"/>
                  <a:pt x="4800214" y="133127"/>
                  <a:pt x="4785037" y="161964"/>
                </a:cubicBezTo>
                <a:cubicBezTo>
                  <a:pt x="4810025" y="183633"/>
                  <a:pt x="4819434" y="143205"/>
                  <a:pt x="4844073" y="161768"/>
                </a:cubicBezTo>
                <a:cubicBezTo>
                  <a:pt x="4870797" y="164132"/>
                  <a:pt x="4827288" y="135164"/>
                  <a:pt x="4856454" y="130488"/>
                </a:cubicBezTo>
                <a:cubicBezTo>
                  <a:pt x="4892086" y="129553"/>
                  <a:pt x="4889263" y="81477"/>
                  <a:pt x="4920038" y="140418"/>
                </a:cubicBezTo>
                <a:cubicBezTo>
                  <a:pt x="4956358" y="122308"/>
                  <a:pt x="4965108" y="149263"/>
                  <a:pt x="5016639" y="158905"/>
                </a:cubicBezTo>
                <a:cubicBezTo>
                  <a:pt x="5037063" y="141828"/>
                  <a:pt x="5054534" y="147986"/>
                  <a:pt x="5072009" y="161502"/>
                </a:cubicBezTo>
                <a:cubicBezTo>
                  <a:pt x="5121260" y="153653"/>
                  <a:pt x="5167555" y="172635"/>
                  <a:pt x="5223626" y="177356"/>
                </a:cubicBezTo>
                <a:cubicBezTo>
                  <a:pt x="5282824" y="155243"/>
                  <a:pt x="5315859" y="195041"/>
                  <a:pt x="5375773" y="199913"/>
                </a:cubicBezTo>
                <a:cubicBezTo>
                  <a:pt x="5432511" y="156218"/>
                  <a:pt x="5417550" y="256036"/>
                  <a:pt x="5467502" y="250963"/>
                </a:cubicBezTo>
                <a:cubicBezTo>
                  <a:pt x="5547124" y="209975"/>
                  <a:pt x="5467171" y="283839"/>
                  <a:pt x="5592395" y="265434"/>
                </a:cubicBezTo>
                <a:cubicBezTo>
                  <a:pt x="5599201" y="258867"/>
                  <a:pt x="5614752" y="264706"/>
                  <a:pt x="5613532" y="273379"/>
                </a:cubicBezTo>
                <a:cubicBezTo>
                  <a:pt x="5621390" y="270408"/>
                  <a:pt x="5639720" y="253173"/>
                  <a:pt x="5642173" y="266904"/>
                </a:cubicBezTo>
                <a:cubicBezTo>
                  <a:pt x="5682296" y="267049"/>
                  <a:pt x="5721812" y="257513"/>
                  <a:pt x="5756910" y="239211"/>
                </a:cubicBezTo>
                <a:cubicBezTo>
                  <a:pt x="5834998" y="260050"/>
                  <a:pt x="5790596" y="197229"/>
                  <a:pt x="5846667" y="201786"/>
                </a:cubicBezTo>
                <a:cubicBezTo>
                  <a:pt x="5892444" y="227312"/>
                  <a:pt x="5908324" y="204527"/>
                  <a:pt x="5960732" y="220708"/>
                </a:cubicBezTo>
                <a:cubicBezTo>
                  <a:pt x="5977124" y="175349"/>
                  <a:pt x="6009640" y="223654"/>
                  <a:pt x="6029542" y="210339"/>
                </a:cubicBezTo>
                <a:cubicBezTo>
                  <a:pt x="6063108" y="261420"/>
                  <a:pt x="6107411" y="160034"/>
                  <a:pt x="6141123" y="159923"/>
                </a:cubicBezTo>
                <a:cubicBezTo>
                  <a:pt x="6198068" y="167749"/>
                  <a:pt x="6260628" y="219715"/>
                  <a:pt x="6290640" y="167441"/>
                </a:cubicBezTo>
                <a:cubicBezTo>
                  <a:pt x="6295193" y="188689"/>
                  <a:pt x="6290494" y="217816"/>
                  <a:pt x="6322806" y="213293"/>
                </a:cubicBezTo>
                <a:cubicBezTo>
                  <a:pt x="6335911" y="223881"/>
                  <a:pt x="6338726" y="256581"/>
                  <a:pt x="6364914" y="240140"/>
                </a:cubicBezTo>
                <a:cubicBezTo>
                  <a:pt x="6331888" y="211628"/>
                  <a:pt x="6385856" y="207033"/>
                  <a:pt x="6380420" y="173195"/>
                </a:cubicBezTo>
                <a:cubicBezTo>
                  <a:pt x="6420580" y="151473"/>
                  <a:pt x="6513519" y="179296"/>
                  <a:pt x="6507891" y="118474"/>
                </a:cubicBezTo>
                <a:cubicBezTo>
                  <a:pt x="6519398" y="82452"/>
                  <a:pt x="6571830" y="137398"/>
                  <a:pt x="6571807" y="98636"/>
                </a:cubicBezTo>
                <a:cubicBezTo>
                  <a:pt x="6594702" y="123421"/>
                  <a:pt x="6634676" y="82071"/>
                  <a:pt x="6671880" y="82931"/>
                </a:cubicBezTo>
                <a:cubicBezTo>
                  <a:pt x="6678855" y="65407"/>
                  <a:pt x="6687415" y="66196"/>
                  <a:pt x="6702266" y="75470"/>
                </a:cubicBezTo>
                <a:cubicBezTo>
                  <a:pt x="6747004" y="78450"/>
                  <a:pt x="6798307" y="53072"/>
                  <a:pt x="6845802" y="24496"/>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lide Number Placeholder 3">
            <a:extLst>
              <a:ext uri="{FF2B5EF4-FFF2-40B4-BE49-F238E27FC236}">
                <a16:creationId xmlns:a16="http://schemas.microsoft.com/office/drawing/2014/main" id="{A4F131EA-0FA8-938A-EA80-5A1124E4216F}"/>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86C0CEB6-816B-4AD2-BD2A-6B923C483C8C}" type="slidenum">
              <a:rPr lang="en-US" sz="1000">
                <a:solidFill>
                  <a:schemeClr val="tx1">
                    <a:tint val="75000"/>
                  </a:schemeClr>
                </a:solidFill>
              </a:rPr>
              <a:pPr>
                <a:spcAft>
                  <a:spcPts val="600"/>
                </a:spcAft>
              </a:pPr>
              <a:t>14</a:t>
            </a:fld>
            <a:endParaRPr lang="en-US" sz="1000" dirty="0">
              <a:solidFill>
                <a:schemeClr val="tx1">
                  <a:tint val="75000"/>
                </a:schemeClr>
              </a:solidFill>
            </a:endParaRPr>
          </a:p>
        </p:txBody>
      </p:sp>
    </p:spTree>
    <p:extLst>
      <p:ext uri="{BB962C8B-B14F-4D97-AF65-F5344CB8AC3E}">
        <p14:creationId xmlns:p14="http://schemas.microsoft.com/office/powerpoint/2010/main" val="4897263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ABA102-DE19-E1D8-B3CD-8EE88DB4BA24}"/>
              </a:ext>
            </a:extLst>
          </p:cNvPr>
          <p:cNvSpPr>
            <a:spLocks noGrp="1"/>
          </p:cNvSpPr>
          <p:nvPr>
            <p:ph type="title"/>
          </p:nvPr>
        </p:nvSpPr>
        <p:spPr>
          <a:xfrm>
            <a:off x="838200" y="365125"/>
            <a:ext cx="8534400" cy="575867"/>
          </a:xfrm>
        </p:spPr>
        <p:txBody>
          <a:bodyPr>
            <a:normAutofit fontScale="90000"/>
          </a:bodyPr>
          <a:lstStyle/>
          <a:p>
            <a:r>
              <a:rPr lang="en-US" dirty="0"/>
              <a:t>Recording Transactions = Journal Entries</a:t>
            </a:r>
          </a:p>
        </p:txBody>
      </p:sp>
      <p:sp>
        <p:nvSpPr>
          <p:cNvPr id="3" name="Content Placeholder 2">
            <a:extLst>
              <a:ext uri="{FF2B5EF4-FFF2-40B4-BE49-F238E27FC236}">
                <a16:creationId xmlns:a16="http://schemas.microsoft.com/office/drawing/2014/main" id="{CAAA223B-5BD5-D561-F7A6-1C14785D5AC5}"/>
              </a:ext>
            </a:extLst>
          </p:cNvPr>
          <p:cNvSpPr>
            <a:spLocks noGrp="1"/>
          </p:cNvSpPr>
          <p:nvPr>
            <p:ph idx="1"/>
          </p:nvPr>
        </p:nvSpPr>
        <p:spPr>
          <a:xfrm>
            <a:off x="838200" y="947304"/>
            <a:ext cx="10515600" cy="5910696"/>
          </a:xfrm>
        </p:spPr>
        <p:txBody>
          <a:bodyPr>
            <a:normAutofit fontScale="70000" lnSpcReduction="20000"/>
          </a:bodyPr>
          <a:lstStyle/>
          <a:p>
            <a:pPr marL="0" indent="0">
              <a:buNone/>
            </a:pPr>
            <a:r>
              <a:rPr lang="en-US" dirty="0"/>
              <a:t>Think of recording a transaction as if you're writing a </a:t>
            </a:r>
            <a:r>
              <a:rPr lang="en-US" i="1" dirty="0"/>
              <a:t>sentence form </a:t>
            </a:r>
            <a:r>
              <a:rPr lang="en-US" dirty="0"/>
              <a:t>of the accounting language. Every English sentence uses at least one noun and one verb, and every accounting sentence uses at least one debit and one credit. Debits and credits describe what happened and keep the accounting equation in balance.</a:t>
            </a:r>
          </a:p>
          <a:p>
            <a:r>
              <a:rPr lang="en-US" dirty="0"/>
              <a:t>Account types </a:t>
            </a:r>
          </a:p>
          <a:p>
            <a:pPr lvl="1"/>
            <a:r>
              <a:rPr lang="en-US" dirty="0"/>
              <a:t>Every transaction affects at least two account types: assets, liabilities, revenues, expenditures/expenses, or fund balance/net position. The natural balance of each account type determines whether a debit or credit increases it.</a:t>
            </a:r>
          </a:p>
          <a:p>
            <a:r>
              <a:rPr lang="en-US" dirty="0"/>
              <a:t>Journal Entries</a:t>
            </a:r>
          </a:p>
          <a:p>
            <a:pPr lvl="1"/>
            <a:r>
              <a:rPr lang="en-US" dirty="0"/>
              <a:t>Journal entries are the formal way we record financial activity. They answer three simple questions:</a:t>
            </a:r>
          </a:p>
          <a:p>
            <a:pPr lvl="2"/>
            <a:r>
              <a:rPr lang="en-US" dirty="0"/>
              <a:t>What account code are we using?</a:t>
            </a:r>
          </a:p>
          <a:p>
            <a:pPr lvl="2"/>
            <a:r>
              <a:rPr lang="en-US" dirty="0"/>
              <a:t>What account is increasing? (Debit or credit?)</a:t>
            </a:r>
          </a:p>
          <a:p>
            <a:pPr lvl="2"/>
            <a:r>
              <a:rPr lang="en-US" dirty="0"/>
              <a:t>What account is decreasing? (Debit or credit?)</a:t>
            </a:r>
          </a:p>
          <a:p>
            <a:pPr lvl="1"/>
            <a:r>
              <a:rPr lang="en-US" dirty="0"/>
              <a:t>Each journal entry must balance: total debits = total credits.</a:t>
            </a:r>
          </a:p>
          <a:p>
            <a:r>
              <a:rPr lang="en-US" dirty="0"/>
              <a:t>General ledger</a:t>
            </a:r>
          </a:p>
          <a:p>
            <a:pPr lvl="1"/>
            <a:r>
              <a:rPr lang="en-US" dirty="0"/>
              <a:t>Once recorded, journal entries flow into the general ledger, which acts as the master record of all accounts. The ledger summarizes every debit and credit for each account.</a:t>
            </a:r>
          </a:p>
          <a:p>
            <a:r>
              <a:rPr lang="en-US" dirty="0"/>
              <a:t>Financial Statements </a:t>
            </a:r>
          </a:p>
          <a:p>
            <a:pPr lvl="1"/>
            <a:r>
              <a:rPr lang="en-US" dirty="0"/>
              <a:t>The general ledger rolls up into the financial statements, showing the results of all journal entries over time.</a:t>
            </a:r>
          </a:p>
          <a:p>
            <a:pPr marL="0" indent="0">
              <a:buNone/>
            </a:pPr>
            <a:r>
              <a:rPr lang="en-US" dirty="0"/>
              <a:t>The first step to every journal entry is to identify WHAT account codes are affected, and then we must determine HOW those accounts are affected. </a:t>
            </a:r>
          </a:p>
        </p:txBody>
      </p:sp>
      <p:sp>
        <p:nvSpPr>
          <p:cNvPr id="30" name="Slide Number Placeholder 29">
            <a:extLst>
              <a:ext uri="{FF2B5EF4-FFF2-40B4-BE49-F238E27FC236}">
                <a16:creationId xmlns:a16="http://schemas.microsoft.com/office/drawing/2014/main" id="{4A59827A-BFA1-80CA-78FC-72A34E0C8168}"/>
              </a:ext>
            </a:extLst>
          </p:cNvPr>
          <p:cNvSpPr>
            <a:spLocks noGrp="1"/>
          </p:cNvSpPr>
          <p:nvPr>
            <p:ph type="sldNum" sz="quarter" idx="12"/>
          </p:nvPr>
        </p:nvSpPr>
        <p:spPr/>
        <p:txBody>
          <a:bodyPr/>
          <a:lstStyle/>
          <a:p>
            <a:fld id="{86C0CEB6-816B-4AD2-BD2A-6B923C483C8C}" type="slidenum">
              <a:rPr lang="en-US" smtClean="0"/>
              <a:t>15</a:t>
            </a:fld>
            <a:endParaRPr lang="en-US" dirty="0"/>
          </a:p>
        </p:txBody>
      </p:sp>
      <p:pic>
        <p:nvPicPr>
          <p:cNvPr id="5" name="Graphic 4" descr="Scales of justice outline">
            <a:extLst>
              <a:ext uri="{FF2B5EF4-FFF2-40B4-BE49-F238E27FC236}">
                <a16:creationId xmlns:a16="http://schemas.microsoft.com/office/drawing/2014/main" id="{ACEB9654-CC97-A5DA-02E9-56D0B0D671F4}"/>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221125" y="3803729"/>
            <a:ext cx="552254" cy="552254"/>
          </a:xfrm>
          <a:prstGeom prst="rect">
            <a:avLst/>
          </a:prstGeom>
        </p:spPr>
      </p:pic>
    </p:spTree>
    <p:extLst>
      <p:ext uri="{BB962C8B-B14F-4D97-AF65-F5344CB8AC3E}">
        <p14:creationId xmlns:p14="http://schemas.microsoft.com/office/powerpoint/2010/main" val="13868296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8" name="Picture 117">
            <a:extLst>
              <a:ext uri="{FF2B5EF4-FFF2-40B4-BE49-F238E27FC236}">
                <a16:creationId xmlns:a16="http://schemas.microsoft.com/office/drawing/2014/main" id="{4981F914-7EBA-6A14-4860-45B515DF625A}"/>
              </a:ext>
            </a:extLst>
          </p:cNvPr>
          <p:cNvPicPr>
            <a:picLocks noChangeAspect="1"/>
          </p:cNvPicPr>
          <p:nvPr/>
        </p:nvPicPr>
        <p:blipFill>
          <a:blip r:embed="rId2"/>
          <a:stretch>
            <a:fillRect/>
          </a:stretch>
        </p:blipFill>
        <p:spPr>
          <a:xfrm>
            <a:off x="6528763" y="5401635"/>
            <a:ext cx="2368742" cy="1133509"/>
          </a:xfrm>
          <a:prstGeom prst="rect">
            <a:avLst/>
          </a:prstGeom>
        </p:spPr>
      </p:pic>
      <p:sp>
        <p:nvSpPr>
          <p:cNvPr id="3" name="Content Placeholder 2">
            <a:extLst>
              <a:ext uri="{FF2B5EF4-FFF2-40B4-BE49-F238E27FC236}">
                <a16:creationId xmlns:a16="http://schemas.microsoft.com/office/drawing/2014/main" id="{9B90F171-C2B4-654C-126D-2278018C9C7A}"/>
              </a:ext>
            </a:extLst>
          </p:cNvPr>
          <p:cNvSpPr>
            <a:spLocks noGrp="1"/>
          </p:cNvSpPr>
          <p:nvPr>
            <p:ph idx="1"/>
          </p:nvPr>
        </p:nvSpPr>
        <p:spPr>
          <a:xfrm>
            <a:off x="323196" y="1565068"/>
            <a:ext cx="5476240" cy="5382887"/>
          </a:xfrm>
        </p:spPr>
        <p:txBody>
          <a:bodyPr>
            <a:normAutofit fontScale="92500" lnSpcReduction="20000"/>
          </a:bodyPr>
          <a:lstStyle/>
          <a:p>
            <a:pPr marL="0" indent="0">
              <a:buNone/>
            </a:pPr>
            <a:r>
              <a:rPr lang="en-US" dirty="0"/>
              <a:t>Transaction 1(a): </a:t>
            </a:r>
            <a:r>
              <a:rPr lang="en-US" b="1" dirty="0"/>
              <a:t>purchase equipment</a:t>
            </a:r>
          </a:p>
          <a:p>
            <a:pPr lvl="1"/>
            <a:r>
              <a:rPr lang="en-US" dirty="0"/>
              <a:t>Your agency purchases equipment with $30,000.00 cash. The agency has an increase in equipment (an asset) and a decrease in cash (an asset). </a:t>
            </a:r>
          </a:p>
          <a:p>
            <a:pPr lvl="2"/>
            <a:r>
              <a:rPr lang="en-US" dirty="0"/>
              <a:t>Note: Not a true reflection of transactions that occur in SHARE due to Actuals and Full Accrue ledgers. </a:t>
            </a:r>
          </a:p>
          <a:p>
            <a:pPr marL="457200" lvl="1" indent="0">
              <a:buNone/>
            </a:pPr>
            <a:endParaRPr lang="en-US" dirty="0"/>
          </a:p>
          <a:p>
            <a:r>
              <a:rPr lang="en-US" dirty="0"/>
              <a:t>Transaction 2: </a:t>
            </a:r>
            <a:r>
              <a:rPr lang="en-US" b="1" dirty="0"/>
              <a:t>pay salaries to employees</a:t>
            </a:r>
          </a:p>
          <a:p>
            <a:pPr lvl="1"/>
            <a:r>
              <a:rPr lang="en-US" dirty="0"/>
              <a:t>Your agency pays $100,000.00 for their accountant’s salary and benefits for work performed in the current period. The agency has in increase to salaries, retirement, and life insurance premiums (expenses), and a decrease to cash (an asset). </a:t>
            </a:r>
          </a:p>
          <a:p>
            <a:endParaRPr lang="en-US" dirty="0"/>
          </a:p>
          <a:p>
            <a:pPr marL="0" indent="0">
              <a:buNone/>
            </a:pPr>
            <a:endParaRPr lang="en-US" dirty="0"/>
          </a:p>
          <a:p>
            <a:pPr lvl="1"/>
            <a:endParaRPr lang="en-US" dirty="0"/>
          </a:p>
          <a:p>
            <a:pPr marL="457200" lvl="1" indent="0">
              <a:buNone/>
            </a:pPr>
            <a:endParaRPr lang="en-US" dirty="0"/>
          </a:p>
        </p:txBody>
      </p:sp>
      <p:sp>
        <p:nvSpPr>
          <p:cNvPr id="4" name="Slide Number Placeholder 3">
            <a:extLst>
              <a:ext uri="{FF2B5EF4-FFF2-40B4-BE49-F238E27FC236}">
                <a16:creationId xmlns:a16="http://schemas.microsoft.com/office/drawing/2014/main" id="{2F171D1A-86BF-7420-9A54-59270287676A}"/>
              </a:ext>
            </a:extLst>
          </p:cNvPr>
          <p:cNvSpPr>
            <a:spLocks noGrp="1"/>
          </p:cNvSpPr>
          <p:nvPr>
            <p:ph type="sldNum" sz="quarter" idx="12"/>
          </p:nvPr>
        </p:nvSpPr>
        <p:spPr>
          <a:xfrm>
            <a:off x="9146655" y="6368099"/>
            <a:ext cx="2743200" cy="365125"/>
          </a:xfrm>
        </p:spPr>
        <p:txBody>
          <a:bodyPr/>
          <a:lstStyle/>
          <a:p>
            <a:fld id="{86C0CEB6-816B-4AD2-BD2A-6B923C483C8C}" type="slidenum">
              <a:rPr lang="en-US" smtClean="0"/>
              <a:t>16</a:t>
            </a:fld>
            <a:endParaRPr lang="en-US" dirty="0"/>
          </a:p>
        </p:txBody>
      </p:sp>
      <p:pic>
        <p:nvPicPr>
          <p:cNvPr id="18" name="Picture 17">
            <a:extLst>
              <a:ext uri="{FF2B5EF4-FFF2-40B4-BE49-F238E27FC236}">
                <a16:creationId xmlns:a16="http://schemas.microsoft.com/office/drawing/2014/main" id="{922A29B3-D494-30D5-C59D-964700E382FA}"/>
              </a:ext>
            </a:extLst>
          </p:cNvPr>
          <p:cNvPicPr>
            <a:picLocks noChangeAspect="1"/>
          </p:cNvPicPr>
          <p:nvPr/>
        </p:nvPicPr>
        <p:blipFill>
          <a:blip r:embed="rId2"/>
          <a:stretch>
            <a:fillRect/>
          </a:stretch>
        </p:blipFill>
        <p:spPr>
          <a:xfrm>
            <a:off x="6437323" y="4050772"/>
            <a:ext cx="2368742" cy="1133509"/>
          </a:xfrm>
          <a:prstGeom prst="rect">
            <a:avLst/>
          </a:prstGeom>
        </p:spPr>
      </p:pic>
      <p:pic>
        <p:nvPicPr>
          <p:cNvPr id="20" name="Picture 19">
            <a:extLst>
              <a:ext uri="{FF2B5EF4-FFF2-40B4-BE49-F238E27FC236}">
                <a16:creationId xmlns:a16="http://schemas.microsoft.com/office/drawing/2014/main" id="{6667A1E9-A25D-0055-66A8-F7B59E99DA07}"/>
              </a:ext>
            </a:extLst>
          </p:cNvPr>
          <p:cNvPicPr>
            <a:picLocks noChangeAspect="1"/>
          </p:cNvPicPr>
          <p:nvPr/>
        </p:nvPicPr>
        <p:blipFill>
          <a:blip r:embed="rId2"/>
          <a:stretch>
            <a:fillRect/>
          </a:stretch>
        </p:blipFill>
        <p:spPr>
          <a:xfrm>
            <a:off x="9146655" y="5452853"/>
            <a:ext cx="2368742" cy="1133509"/>
          </a:xfrm>
          <a:prstGeom prst="rect">
            <a:avLst/>
          </a:prstGeom>
        </p:spPr>
      </p:pic>
      <p:sp>
        <p:nvSpPr>
          <p:cNvPr id="30" name="Rectangle 29">
            <a:extLst>
              <a:ext uri="{FF2B5EF4-FFF2-40B4-BE49-F238E27FC236}">
                <a16:creationId xmlns:a16="http://schemas.microsoft.com/office/drawing/2014/main" id="{EA1EF7D8-F6D7-0AA3-C3E1-949A51C1B8DE}"/>
              </a:ext>
            </a:extLst>
          </p:cNvPr>
          <p:cNvSpPr/>
          <p:nvPr/>
        </p:nvSpPr>
        <p:spPr>
          <a:xfrm>
            <a:off x="7730067" y="4312726"/>
            <a:ext cx="731520" cy="5842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31">
            <a:extLst>
              <a:ext uri="{FF2B5EF4-FFF2-40B4-BE49-F238E27FC236}">
                <a16:creationId xmlns:a16="http://schemas.microsoft.com/office/drawing/2014/main" id="{E6D94C44-C832-9CA5-0260-A452E0080C54}"/>
              </a:ext>
            </a:extLst>
          </p:cNvPr>
          <p:cNvSpPr/>
          <p:nvPr/>
        </p:nvSpPr>
        <p:spPr>
          <a:xfrm>
            <a:off x="6763057" y="4312726"/>
            <a:ext cx="731520" cy="5842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Rectangle 39">
            <a:extLst>
              <a:ext uri="{FF2B5EF4-FFF2-40B4-BE49-F238E27FC236}">
                <a16:creationId xmlns:a16="http://schemas.microsoft.com/office/drawing/2014/main" id="{CE4C0DAF-FEEC-7924-D3C2-2140B52ECABD}"/>
              </a:ext>
            </a:extLst>
          </p:cNvPr>
          <p:cNvSpPr/>
          <p:nvPr/>
        </p:nvSpPr>
        <p:spPr>
          <a:xfrm>
            <a:off x="9452188" y="5717981"/>
            <a:ext cx="731520" cy="5842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Rectangle 41">
            <a:extLst>
              <a:ext uri="{FF2B5EF4-FFF2-40B4-BE49-F238E27FC236}">
                <a16:creationId xmlns:a16="http://schemas.microsoft.com/office/drawing/2014/main" id="{9C81CA47-82C6-E58C-7D07-D4CEE46AC238}"/>
              </a:ext>
            </a:extLst>
          </p:cNvPr>
          <p:cNvSpPr/>
          <p:nvPr/>
        </p:nvSpPr>
        <p:spPr>
          <a:xfrm>
            <a:off x="10483792" y="5717981"/>
            <a:ext cx="731520" cy="5842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Rectangle 47">
            <a:extLst>
              <a:ext uri="{FF2B5EF4-FFF2-40B4-BE49-F238E27FC236}">
                <a16:creationId xmlns:a16="http://schemas.microsoft.com/office/drawing/2014/main" id="{8B433EE5-1495-3AD7-D9C1-E0A91B3D1EEA}"/>
              </a:ext>
            </a:extLst>
          </p:cNvPr>
          <p:cNvSpPr/>
          <p:nvPr/>
        </p:nvSpPr>
        <p:spPr>
          <a:xfrm>
            <a:off x="7217834" y="3614428"/>
            <a:ext cx="731520" cy="64208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0" name="Rectangle 49">
            <a:extLst>
              <a:ext uri="{FF2B5EF4-FFF2-40B4-BE49-F238E27FC236}">
                <a16:creationId xmlns:a16="http://schemas.microsoft.com/office/drawing/2014/main" id="{48EBCB96-B4DF-9777-DB4F-24C6789CDDFF}"/>
              </a:ext>
            </a:extLst>
          </p:cNvPr>
          <p:cNvSpPr/>
          <p:nvPr/>
        </p:nvSpPr>
        <p:spPr>
          <a:xfrm>
            <a:off x="9914236" y="5019366"/>
            <a:ext cx="731520" cy="64208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TextBox 50">
            <a:extLst>
              <a:ext uri="{FF2B5EF4-FFF2-40B4-BE49-F238E27FC236}">
                <a16:creationId xmlns:a16="http://schemas.microsoft.com/office/drawing/2014/main" id="{0BE3CF99-61C2-6C0D-A063-1093B0150D8E}"/>
              </a:ext>
            </a:extLst>
          </p:cNvPr>
          <p:cNvSpPr txBox="1"/>
          <p:nvPr/>
        </p:nvSpPr>
        <p:spPr>
          <a:xfrm>
            <a:off x="9527177" y="5168137"/>
            <a:ext cx="1595120" cy="584775"/>
          </a:xfrm>
          <a:prstGeom prst="rect">
            <a:avLst/>
          </a:prstGeom>
          <a:noFill/>
        </p:spPr>
        <p:txBody>
          <a:bodyPr wrap="square" rtlCol="0">
            <a:spAutoFit/>
          </a:bodyPr>
          <a:lstStyle/>
          <a:p>
            <a:pPr algn="ctr"/>
            <a:r>
              <a:rPr lang="en-US" sz="1600" b="1" dirty="0"/>
              <a:t>Cash </a:t>
            </a:r>
          </a:p>
          <a:p>
            <a:pPr algn="ctr"/>
            <a:r>
              <a:rPr lang="en-US" sz="1600" b="1" dirty="0"/>
              <a:t>101800</a:t>
            </a:r>
          </a:p>
        </p:txBody>
      </p:sp>
      <p:sp>
        <p:nvSpPr>
          <p:cNvPr id="53" name="TextBox 52">
            <a:extLst>
              <a:ext uri="{FF2B5EF4-FFF2-40B4-BE49-F238E27FC236}">
                <a16:creationId xmlns:a16="http://schemas.microsoft.com/office/drawing/2014/main" id="{678A3AD9-09C9-A84B-6BD5-1670BB32AD35}"/>
              </a:ext>
            </a:extLst>
          </p:cNvPr>
          <p:cNvSpPr txBox="1"/>
          <p:nvPr/>
        </p:nvSpPr>
        <p:spPr>
          <a:xfrm>
            <a:off x="5694336" y="3749892"/>
            <a:ext cx="3854716" cy="584775"/>
          </a:xfrm>
          <a:prstGeom prst="rect">
            <a:avLst/>
          </a:prstGeom>
          <a:noFill/>
        </p:spPr>
        <p:txBody>
          <a:bodyPr wrap="square" rtlCol="0">
            <a:spAutoFit/>
          </a:bodyPr>
          <a:lstStyle/>
          <a:p>
            <a:pPr algn="ctr"/>
            <a:r>
              <a:rPr lang="en-US" sz="1600" b="1" dirty="0">
                <a:solidFill>
                  <a:srgbClr val="000000"/>
                </a:solidFill>
                <a:latin typeface="Aptos Narrow" panose="020B0004020202020204" pitchFamily="34" charset="0"/>
              </a:rPr>
              <a:t>Classified Perm Positions F/T</a:t>
            </a:r>
            <a:r>
              <a:rPr lang="en-US" sz="1600" b="1" dirty="0"/>
              <a:t> </a:t>
            </a:r>
          </a:p>
          <a:p>
            <a:pPr algn="ctr"/>
            <a:r>
              <a:rPr lang="en-US" sz="1600" b="1" dirty="0"/>
              <a:t>520300</a:t>
            </a:r>
          </a:p>
        </p:txBody>
      </p:sp>
      <p:sp>
        <p:nvSpPr>
          <p:cNvPr id="58" name="TextBox 57">
            <a:extLst>
              <a:ext uri="{FF2B5EF4-FFF2-40B4-BE49-F238E27FC236}">
                <a16:creationId xmlns:a16="http://schemas.microsoft.com/office/drawing/2014/main" id="{137DF330-837B-F83E-CE6A-6543114A8AD9}"/>
              </a:ext>
            </a:extLst>
          </p:cNvPr>
          <p:cNvSpPr txBox="1"/>
          <p:nvPr/>
        </p:nvSpPr>
        <p:spPr>
          <a:xfrm>
            <a:off x="6705600" y="4325426"/>
            <a:ext cx="845820" cy="276999"/>
          </a:xfrm>
          <a:prstGeom prst="rect">
            <a:avLst/>
          </a:prstGeom>
          <a:noFill/>
        </p:spPr>
        <p:txBody>
          <a:bodyPr wrap="square" rtlCol="0">
            <a:spAutoFit/>
          </a:bodyPr>
          <a:lstStyle/>
          <a:p>
            <a:r>
              <a:rPr lang="en-US" sz="1200" dirty="0"/>
              <a:t>50,000.00</a:t>
            </a:r>
          </a:p>
        </p:txBody>
      </p:sp>
      <p:sp>
        <p:nvSpPr>
          <p:cNvPr id="62" name="TextBox 61">
            <a:extLst>
              <a:ext uri="{FF2B5EF4-FFF2-40B4-BE49-F238E27FC236}">
                <a16:creationId xmlns:a16="http://schemas.microsoft.com/office/drawing/2014/main" id="{AB2FCEF3-E793-7DF0-2546-C205F69A2FD4}"/>
              </a:ext>
            </a:extLst>
          </p:cNvPr>
          <p:cNvSpPr txBox="1"/>
          <p:nvPr/>
        </p:nvSpPr>
        <p:spPr>
          <a:xfrm>
            <a:off x="10342763" y="5714751"/>
            <a:ext cx="1172634" cy="276999"/>
          </a:xfrm>
          <a:prstGeom prst="rect">
            <a:avLst/>
          </a:prstGeom>
          <a:noFill/>
        </p:spPr>
        <p:txBody>
          <a:bodyPr wrap="square" rtlCol="0">
            <a:spAutoFit/>
          </a:bodyPr>
          <a:lstStyle/>
          <a:p>
            <a:r>
              <a:rPr lang="en-US" sz="1200" dirty="0"/>
              <a:t>(100,000.00)</a:t>
            </a:r>
          </a:p>
        </p:txBody>
      </p:sp>
      <p:sp>
        <p:nvSpPr>
          <p:cNvPr id="64" name="TextBox 63">
            <a:extLst>
              <a:ext uri="{FF2B5EF4-FFF2-40B4-BE49-F238E27FC236}">
                <a16:creationId xmlns:a16="http://schemas.microsoft.com/office/drawing/2014/main" id="{E81F1850-8C26-9638-795C-0568EE61C887}"/>
              </a:ext>
            </a:extLst>
          </p:cNvPr>
          <p:cNvSpPr txBox="1"/>
          <p:nvPr/>
        </p:nvSpPr>
        <p:spPr>
          <a:xfrm>
            <a:off x="10382807" y="6330841"/>
            <a:ext cx="1172633" cy="276999"/>
          </a:xfrm>
          <a:prstGeom prst="rect">
            <a:avLst/>
          </a:prstGeom>
          <a:noFill/>
        </p:spPr>
        <p:txBody>
          <a:bodyPr wrap="square" rtlCol="0">
            <a:spAutoFit/>
          </a:bodyPr>
          <a:lstStyle/>
          <a:p>
            <a:r>
              <a:rPr lang="en-US" sz="1200" dirty="0"/>
              <a:t>(100,000.00)</a:t>
            </a:r>
          </a:p>
        </p:txBody>
      </p:sp>
      <p:pic>
        <p:nvPicPr>
          <p:cNvPr id="76" name="Picture 75">
            <a:extLst>
              <a:ext uri="{FF2B5EF4-FFF2-40B4-BE49-F238E27FC236}">
                <a16:creationId xmlns:a16="http://schemas.microsoft.com/office/drawing/2014/main" id="{825F9764-2926-36B5-679D-CE220673F359}"/>
              </a:ext>
            </a:extLst>
          </p:cNvPr>
          <p:cNvPicPr>
            <a:picLocks noChangeAspect="1"/>
          </p:cNvPicPr>
          <p:nvPr/>
        </p:nvPicPr>
        <p:blipFill>
          <a:blip r:embed="rId2"/>
          <a:stretch>
            <a:fillRect/>
          </a:stretch>
        </p:blipFill>
        <p:spPr>
          <a:xfrm>
            <a:off x="9842336" y="84619"/>
            <a:ext cx="2231563" cy="1067865"/>
          </a:xfrm>
          <a:prstGeom prst="rect">
            <a:avLst/>
          </a:prstGeom>
        </p:spPr>
      </p:pic>
      <p:pic>
        <p:nvPicPr>
          <p:cNvPr id="78" name="Picture 77">
            <a:extLst>
              <a:ext uri="{FF2B5EF4-FFF2-40B4-BE49-F238E27FC236}">
                <a16:creationId xmlns:a16="http://schemas.microsoft.com/office/drawing/2014/main" id="{F9D125BC-AAFC-2403-BC81-39FD4B7FAE3A}"/>
              </a:ext>
            </a:extLst>
          </p:cNvPr>
          <p:cNvPicPr>
            <a:picLocks noChangeAspect="1"/>
          </p:cNvPicPr>
          <p:nvPr/>
        </p:nvPicPr>
        <p:blipFill>
          <a:blip r:embed="rId2"/>
          <a:stretch>
            <a:fillRect/>
          </a:stretch>
        </p:blipFill>
        <p:spPr>
          <a:xfrm>
            <a:off x="6589723" y="1764772"/>
            <a:ext cx="2368742" cy="1133509"/>
          </a:xfrm>
          <a:prstGeom prst="rect">
            <a:avLst/>
          </a:prstGeom>
        </p:spPr>
      </p:pic>
      <p:pic>
        <p:nvPicPr>
          <p:cNvPr id="80" name="Picture 79">
            <a:extLst>
              <a:ext uri="{FF2B5EF4-FFF2-40B4-BE49-F238E27FC236}">
                <a16:creationId xmlns:a16="http://schemas.microsoft.com/office/drawing/2014/main" id="{F76CECA0-633C-054B-55FA-EC4A739E466D}"/>
              </a:ext>
            </a:extLst>
          </p:cNvPr>
          <p:cNvPicPr>
            <a:picLocks noChangeAspect="1"/>
          </p:cNvPicPr>
          <p:nvPr/>
        </p:nvPicPr>
        <p:blipFill>
          <a:blip r:embed="rId2"/>
          <a:stretch>
            <a:fillRect/>
          </a:stretch>
        </p:blipFill>
        <p:spPr>
          <a:xfrm>
            <a:off x="9299055" y="1764773"/>
            <a:ext cx="2368742" cy="1133509"/>
          </a:xfrm>
          <a:prstGeom prst="rect">
            <a:avLst/>
          </a:prstGeom>
        </p:spPr>
      </p:pic>
      <p:sp>
        <p:nvSpPr>
          <p:cNvPr id="82" name="Rectangle 81">
            <a:extLst>
              <a:ext uri="{FF2B5EF4-FFF2-40B4-BE49-F238E27FC236}">
                <a16:creationId xmlns:a16="http://schemas.microsoft.com/office/drawing/2014/main" id="{10B9FDEE-4DDA-2A18-12DD-4CFD05BE728A}"/>
              </a:ext>
            </a:extLst>
          </p:cNvPr>
          <p:cNvSpPr/>
          <p:nvPr/>
        </p:nvSpPr>
        <p:spPr>
          <a:xfrm>
            <a:off x="7882467" y="2026726"/>
            <a:ext cx="731520" cy="5842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4" name="Rectangle 83">
            <a:extLst>
              <a:ext uri="{FF2B5EF4-FFF2-40B4-BE49-F238E27FC236}">
                <a16:creationId xmlns:a16="http://schemas.microsoft.com/office/drawing/2014/main" id="{8CCCCA4E-0C1C-14D7-4CAC-EE3CFAFA8CF4}"/>
              </a:ext>
            </a:extLst>
          </p:cNvPr>
          <p:cNvSpPr/>
          <p:nvPr/>
        </p:nvSpPr>
        <p:spPr>
          <a:xfrm>
            <a:off x="6915457" y="2026726"/>
            <a:ext cx="731520" cy="5842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Rectangle 85">
            <a:extLst>
              <a:ext uri="{FF2B5EF4-FFF2-40B4-BE49-F238E27FC236}">
                <a16:creationId xmlns:a16="http://schemas.microsoft.com/office/drawing/2014/main" id="{22823047-0EF6-0CA3-F1D4-ED0FD523289F}"/>
              </a:ext>
            </a:extLst>
          </p:cNvPr>
          <p:cNvSpPr/>
          <p:nvPr/>
        </p:nvSpPr>
        <p:spPr>
          <a:xfrm>
            <a:off x="9604588" y="2014026"/>
            <a:ext cx="731520" cy="5842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8" name="Rectangle 87">
            <a:extLst>
              <a:ext uri="{FF2B5EF4-FFF2-40B4-BE49-F238E27FC236}">
                <a16:creationId xmlns:a16="http://schemas.microsoft.com/office/drawing/2014/main" id="{685A20CC-CCCE-3CFA-94A6-9DFFCB18869E}"/>
              </a:ext>
            </a:extLst>
          </p:cNvPr>
          <p:cNvSpPr/>
          <p:nvPr/>
        </p:nvSpPr>
        <p:spPr>
          <a:xfrm>
            <a:off x="10636192" y="2014026"/>
            <a:ext cx="731520" cy="5842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0" name="Rectangle 89">
            <a:extLst>
              <a:ext uri="{FF2B5EF4-FFF2-40B4-BE49-F238E27FC236}">
                <a16:creationId xmlns:a16="http://schemas.microsoft.com/office/drawing/2014/main" id="{E84C0E2F-FE1E-75F7-5817-7FFECD939603}"/>
              </a:ext>
            </a:extLst>
          </p:cNvPr>
          <p:cNvSpPr/>
          <p:nvPr/>
        </p:nvSpPr>
        <p:spPr>
          <a:xfrm>
            <a:off x="7370234" y="1363988"/>
            <a:ext cx="731520" cy="59566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2" name="Rectangle 91">
            <a:extLst>
              <a:ext uri="{FF2B5EF4-FFF2-40B4-BE49-F238E27FC236}">
                <a16:creationId xmlns:a16="http://schemas.microsoft.com/office/drawing/2014/main" id="{C0518426-C03F-C35E-AF8F-5290E9B704EB}"/>
              </a:ext>
            </a:extLst>
          </p:cNvPr>
          <p:cNvSpPr/>
          <p:nvPr/>
        </p:nvSpPr>
        <p:spPr>
          <a:xfrm>
            <a:off x="10066636" y="1321126"/>
            <a:ext cx="731520" cy="64208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4" name="TextBox 93">
            <a:extLst>
              <a:ext uri="{FF2B5EF4-FFF2-40B4-BE49-F238E27FC236}">
                <a16:creationId xmlns:a16="http://schemas.microsoft.com/office/drawing/2014/main" id="{98DC19E1-17FC-633B-E2A4-6F7F4706AA3E}"/>
              </a:ext>
            </a:extLst>
          </p:cNvPr>
          <p:cNvSpPr txBox="1"/>
          <p:nvPr/>
        </p:nvSpPr>
        <p:spPr>
          <a:xfrm>
            <a:off x="9626120" y="1397475"/>
            <a:ext cx="1595120" cy="646331"/>
          </a:xfrm>
          <a:prstGeom prst="rect">
            <a:avLst/>
          </a:prstGeom>
          <a:noFill/>
        </p:spPr>
        <p:txBody>
          <a:bodyPr wrap="square" rtlCol="0">
            <a:spAutoFit/>
          </a:bodyPr>
          <a:lstStyle/>
          <a:p>
            <a:pPr algn="ctr"/>
            <a:r>
              <a:rPr lang="en-US" b="1" dirty="0"/>
              <a:t>Cash </a:t>
            </a:r>
          </a:p>
          <a:p>
            <a:pPr algn="ctr"/>
            <a:r>
              <a:rPr lang="en-US" b="1" dirty="0"/>
              <a:t>101800</a:t>
            </a:r>
          </a:p>
        </p:txBody>
      </p:sp>
      <p:sp>
        <p:nvSpPr>
          <p:cNvPr id="96" name="TextBox 95">
            <a:extLst>
              <a:ext uri="{FF2B5EF4-FFF2-40B4-BE49-F238E27FC236}">
                <a16:creationId xmlns:a16="http://schemas.microsoft.com/office/drawing/2014/main" id="{B2247457-16E0-A4A9-5828-A3F01F621539}"/>
              </a:ext>
            </a:extLst>
          </p:cNvPr>
          <p:cNvSpPr txBox="1"/>
          <p:nvPr/>
        </p:nvSpPr>
        <p:spPr>
          <a:xfrm>
            <a:off x="6684857" y="1419819"/>
            <a:ext cx="2102274" cy="646331"/>
          </a:xfrm>
          <a:prstGeom prst="rect">
            <a:avLst/>
          </a:prstGeom>
          <a:noFill/>
        </p:spPr>
        <p:txBody>
          <a:bodyPr wrap="square" rtlCol="0">
            <a:spAutoFit/>
          </a:bodyPr>
          <a:lstStyle/>
          <a:p>
            <a:pPr algn="ctr"/>
            <a:r>
              <a:rPr lang="en-US" b="1" dirty="0"/>
              <a:t>Equipment </a:t>
            </a:r>
          </a:p>
          <a:p>
            <a:pPr algn="ctr"/>
            <a:r>
              <a:rPr lang="en-US" b="1" dirty="0"/>
              <a:t>1XXXXX</a:t>
            </a:r>
          </a:p>
        </p:txBody>
      </p:sp>
      <p:sp>
        <p:nvSpPr>
          <p:cNvPr id="98" name="TextBox 97">
            <a:extLst>
              <a:ext uri="{FF2B5EF4-FFF2-40B4-BE49-F238E27FC236}">
                <a16:creationId xmlns:a16="http://schemas.microsoft.com/office/drawing/2014/main" id="{4D3B65C6-3C59-9222-C572-2FF2915CE3E1}"/>
              </a:ext>
            </a:extLst>
          </p:cNvPr>
          <p:cNvSpPr txBox="1"/>
          <p:nvPr/>
        </p:nvSpPr>
        <p:spPr>
          <a:xfrm>
            <a:off x="6858000" y="2039426"/>
            <a:ext cx="845820" cy="276999"/>
          </a:xfrm>
          <a:prstGeom prst="rect">
            <a:avLst/>
          </a:prstGeom>
          <a:noFill/>
        </p:spPr>
        <p:txBody>
          <a:bodyPr wrap="square" rtlCol="0">
            <a:spAutoFit/>
          </a:bodyPr>
          <a:lstStyle/>
          <a:p>
            <a:r>
              <a:rPr lang="en-US" sz="1200" dirty="0"/>
              <a:t>30,000.00</a:t>
            </a:r>
          </a:p>
        </p:txBody>
      </p:sp>
      <p:sp>
        <p:nvSpPr>
          <p:cNvPr id="100" name="TextBox 99">
            <a:extLst>
              <a:ext uri="{FF2B5EF4-FFF2-40B4-BE49-F238E27FC236}">
                <a16:creationId xmlns:a16="http://schemas.microsoft.com/office/drawing/2014/main" id="{DEB19133-75E0-41B0-422E-0435E1D640BC}"/>
              </a:ext>
            </a:extLst>
          </p:cNvPr>
          <p:cNvSpPr txBox="1"/>
          <p:nvPr/>
        </p:nvSpPr>
        <p:spPr>
          <a:xfrm>
            <a:off x="10495163" y="2026671"/>
            <a:ext cx="999914" cy="276999"/>
          </a:xfrm>
          <a:prstGeom prst="rect">
            <a:avLst/>
          </a:prstGeom>
          <a:noFill/>
        </p:spPr>
        <p:txBody>
          <a:bodyPr wrap="square" rtlCol="0">
            <a:spAutoFit/>
          </a:bodyPr>
          <a:lstStyle/>
          <a:p>
            <a:r>
              <a:rPr lang="en-US" sz="1200" dirty="0"/>
              <a:t>(30,000.00)</a:t>
            </a:r>
          </a:p>
        </p:txBody>
      </p:sp>
      <p:sp>
        <p:nvSpPr>
          <p:cNvPr id="102" name="TextBox 101">
            <a:extLst>
              <a:ext uri="{FF2B5EF4-FFF2-40B4-BE49-F238E27FC236}">
                <a16:creationId xmlns:a16="http://schemas.microsoft.com/office/drawing/2014/main" id="{8856D736-D4BD-9F29-6B5D-4522306FB630}"/>
              </a:ext>
            </a:extLst>
          </p:cNvPr>
          <p:cNvSpPr txBox="1"/>
          <p:nvPr/>
        </p:nvSpPr>
        <p:spPr>
          <a:xfrm>
            <a:off x="10535207" y="2642761"/>
            <a:ext cx="959869" cy="276999"/>
          </a:xfrm>
          <a:prstGeom prst="rect">
            <a:avLst/>
          </a:prstGeom>
          <a:noFill/>
        </p:spPr>
        <p:txBody>
          <a:bodyPr wrap="square" rtlCol="0">
            <a:spAutoFit/>
          </a:bodyPr>
          <a:lstStyle/>
          <a:p>
            <a:r>
              <a:rPr lang="en-US" sz="1200" dirty="0"/>
              <a:t>(30,000.00)</a:t>
            </a:r>
          </a:p>
        </p:txBody>
      </p:sp>
      <p:sp>
        <p:nvSpPr>
          <p:cNvPr id="104" name="TextBox 103">
            <a:extLst>
              <a:ext uri="{FF2B5EF4-FFF2-40B4-BE49-F238E27FC236}">
                <a16:creationId xmlns:a16="http://schemas.microsoft.com/office/drawing/2014/main" id="{F81F5FEE-CBAF-6984-BC32-E763DB2B8A54}"/>
              </a:ext>
            </a:extLst>
          </p:cNvPr>
          <p:cNvSpPr txBox="1"/>
          <p:nvPr/>
        </p:nvSpPr>
        <p:spPr>
          <a:xfrm>
            <a:off x="6890174" y="2636383"/>
            <a:ext cx="845820" cy="276999"/>
          </a:xfrm>
          <a:prstGeom prst="rect">
            <a:avLst/>
          </a:prstGeom>
          <a:noFill/>
        </p:spPr>
        <p:txBody>
          <a:bodyPr wrap="square" rtlCol="0">
            <a:spAutoFit/>
          </a:bodyPr>
          <a:lstStyle/>
          <a:p>
            <a:r>
              <a:rPr lang="en-US" sz="1200" dirty="0"/>
              <a:t>30,000.00</a:t>
            </a:r>
          </a:p>
        </p:txBody>
      </p:sp>
      <p:sp>
        <p:nvSpPr>
          <p:cNvPr id="106" name="Rectangle 105">
            <a:extLst>
              <a:ext uri="{FF2B5EF4-FFF2-40B4-BE49-F238E27FC236}">
                <a16:creationId xmlns:a16="http://schemas.microsoft.com/office/drawing/2014/main" id="{BF969EAB-8293-E7C3-B193-AE8603C4A81E}"/>
              </a:ext>
            </a:extLst>
          </p:cNvPr>
          <p:cNvSpPr/>
          <p:nvPr/>
        </p:nvSpPr>
        <p:spPr>
          <a:xfrm>
            <a:off x="7791027" y="5676706"/>
            <a:ext cx="731520" cy="5842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8" name="Rectangle 107">
            <a:extLst>
              <a:ext uri="{FF2B5EF4-FFF2-40B4-BE49-F238E27FC236}">
                <a16:creationId xmlns:a16="http://schemas.microsoft.com/office/drawing/2014/main" id="{28714CA3-8BE9-2B1A-2220-E2AACBC3A05F}"/>
              </a:ext>
            </a:extLst>
          </p:cNvPr>
          <p:cNvSpPr/>
          <p:nvPr/>
        </p:nvSpPr>
        <p:spPr>
          <a:xfrm>
            <a:off x="6824017" y="5676706"/>
            <a:ext cx="731520" cy="5842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0" name="Rectangle 109">
            <a:extLst>
              <a:ext uri="{FF2B5EF4-FFF2-40B4-BE49-F238E27FC236}">
                <a16:creationId xmlns:a16="http://schemas.microsoft.com/office/drawing/2014/main" id="{088481E2-DDA0-4196-EA38-8995DBB0A4A5}"/>
              </a:ext>
            </a:extLst>
          </p:cNvPr>
          <p:cNvSpPr/>
          <p:nvPr/>
        </p:nvSpPr>
        <p:spPr>
          <a:xfrm>
            <a:off x="7278794" y="4965708"/>
            <a:ext cx="731520" cy="64208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2" name="TextBox 111">
            <a:extLst>
              <a:ext uri="{FF2B5EF4-FFF2-40B4-BE49-F238E27FC236}">
                <a16:creationId xmlns:a16="http://schemas.microsoft.com/office/drawing/2014/main" id="{A92D472E-97E0-CEAC-0C12-4D1224DF2656}"/>
              </a:ext>
            </a:extLst>
          </p:cNvPr>
          <p:cNvSpPr txBox="1"/>
          <p:nvPr/>
        </p:nvSpPr>
        <p:spPr>
          <a:xfrm>
            <a:off x="6675871" y="5128195"/>
            <a:ext cx="2102274" cy="584775"/>
          </a:xfrm>
          <a:prstGeom prst="rect">
            <a:avLst/>
          </a:prstGeom>
          <a:noFill/>
        </p:spPr>
        <p:txBody>
          <a:bodyPr wrap="square" rtlCol="0">
            <a:spAutoFit/>
          </a:bodyPr>
          <a:lstStyle/>
          <a:p>
            <a:pPr algn="ctr"/>
            <a:r>
              <a:rPr lang="en-US" sz="1600" b="1" dirty="0"/>
              <a:t>Retirement </a:t>
            </a:r>
          </a:p>
          <a:p>
            <a:pPr algn="ctr"/>
            <a:r>
              <a:rPr lang="en-US" sz="1600" b="1" dirty="0"/>
              <a:t>521200</a:t>
            </a:r>
          </a:p>
        </p:txBody>
      </p:sp>
      <p:sp>
        <p:nvSpPr>
          <p:cNvPr id="114" name="TextBox 113">
            <a:extLst>
              <a:ext uri="{FF2B5EF4-FFF2-40B4-BE49-F238E27FC236}">
                <a16:creationId xmlns:a16="http://schemas.microsoft.com/office/drawing/2014/main" id="{0B02A3C7-627A-75DE-DC01-555152DBD299}"/>
              </a:ext>
            </a:extLst>
          </p:cNvPr>
          <p:cNvSpPr txBox="1"/>
          <p:nvPr/>
        </p:nvSpPr>
        <p:spPr>
          <a:xfrm>
            <a:off x="6766560" y="5676706"/>
            <a:ext cx="845820" cy="276999"/>
          </a:xfrm>
          <a:prstGeom prst="rect">
            <a:avLst/>
          </a:prstGeom>
          <a:noFill/>
        </p:spPr>
        <p:txBody>
          <a:bodyPr wrap="square" rtlCol="0">
            <a:spAutoFit/>
          </a:bodyPr>
          <a:lstStyle/>
          <a:p>
            <a:r>
              <a:rPr lang="en-US" sz="1200" dirty="0"/>
              <a:t>25,000.00</a:t>
            </a:r>
          </a:p>
        </p:txBody>
      </p:sp>
      <p:sp>
        <p:nvSpPr>
          <p:cNvPr id="116" name="TextBox 115">
            <a:extLst>
              <a:ext uri="{FF2B5EF4-FFF2-40B4-BE49-F238E27FC236}">
                <a16:creationId xmlns:a16="http://schemas.microsoft.com/office/drawing/2014/main" id="{DEDC043A-D5CD-ECA9-8B9C-40E83AE8296E}"/>
              </a:ext>
            </a:extLst>
          </p:cNvPr>
          <p:cNvSpPr txBox="1"/>
          <p:nvPr/>
        </p:nvSpPr>
        <p:spPr>
          <a:xfrm>
            <a:off x="6798734" y="6273663"/>
            <a:ext cx="845820" cy="276999"/>
          </a:xfrm>
          <a:prstGeom prst="rect">
            <a:avLst/>
          </a:prstGeom>
          <a:noFill/>
        </p:spPr>
        <p:txBody>
          <a:bodyPr wrap="square" rtlCol="0">
            <a:spAutoFit/>
          </a:bodyPr>
          <a:lstStyle/>
          <a:p>
            <a:r>
              <a:rPr lang="en-US" sz="1200" dirty="0"/>
              <a:t>25,000.00</a:t>
            </a:r>
          </a:p>
        </p:txBody>
      </p:sp>
      <p:sp>
        <p:nvSpPr>
          <p:cNvPr id="66" name="TextBox 65">
            <a:extLst>
              <a:ext uri="{FF2B5EF4-FFF2-40B4-BE49-F238E27FC236}">
                <a16:creationId xmlns:a16="http://schemas.microsoft.com/office/drawing/2014/main" id="{BFED0976-2822-3C99-DC42-D74CB734A873}"/>
              </a:ext>
            </a:extLst>
          </p:cNvPr>
          <p:cNvSpPr txBox="1"/>
          <p:nvPr/>
        </p:nvSpPr>
        <p:spPr>
          <a:xfrm>
            <a:off x="6737774" y="4922383"/>
            <a:ext cx="845820" cy="276999"/>
          </a:xfrm>
          <a:prstGeom prst="rect">
            <a:avLst/>
          </a:prstGeom>
          <a:noFill/>
        </p:spPr>
        <p:txBody>
          <a:bodyPr wrap="square" rtlCol="0">
            <a:spAutoFit/>
          </a:bodyPr>
          <a:lstStyle/>
          <a:p>
            <a:r>
              <a:rPr lang="en-US" sz="1200" dirty="0"/>
              <a:t>50,000.00</a:t>
            </a:r>
          </a:p>
        </p:txBody>
      </p:sp>
      <p:pic>
        <p:nvPicPr>
          <p:cNvPr id="120" name="Picture 119">
            <a:extLst>
              <a:ext uri="{FF2B5EF4-FFF2-40B4-BE49-F238E27FC236}">
                <a16:creationId xmlns:a16="http://schemas.microsoft.com/office/drawing/2014/main" id="{2FDA874E-179D-26EF-A710-264AB28D2B52}"/>
              </a:ext>
            </a:extLst>
          </p:cNvPr>
          <p:cNvPicPr>
            <a:picLocks noChangeAspect="1"/>
          </p:cNvPicPr>
          <p:nvPr/>
        </p:nvPicPr>
        <p:blipFill>
          <a:blip r:embed="rId2"/>
          <a:stretch>
            <a:fillRect/>
          </a:stretch>
        </p:blipFill>
        <p:spPr>
          <a:xfrm>
            <a:off x="9126335" y="4071093"/>
            <a:ext cx="2368742" cy="1133509"/>
          </a:xfrm>
          <a:prstGeom prst="rect">
            <a:avLst/>
          </a:prstGeom>
        </p:spPr>
      </p:pic>
      <p:sp>
        <p:nvSpPr>
          <p:cNvPr id="122" name="Rectangle 121">
            <a:extLst>
              <a:ext uri="{FF2B5EF4-FFF2-40B4-BE49-F238E27FC236}">
                <a16:creationId xmlns:a16="http://schemas.microsoft.com/office/drawing/2014/main" id="{D3742661-CF01-5561-00D8-81E895BE3CE4}"/>
              </a:ext>
            </a:extLst>
          </p:cNvPr>
          <p:cNvSpPr/>
          <p:nvPr/>
        </p:nvSpPr>
        <p:spPr>
          <a:xfrm>
            <a:off x="9431868" y="4336221"/>
            <a:ext cx="731520" cy="5842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4" name="Rectangle 123">
            <a:extLst>
              <a:ext uri="{FF2B5EF4-FFF2-40B4-BE49-F238E27FC236}">
                <a16:creationId xmlns:a16="http://schemas.microsoft.com/office/drawing/2014/main" id="{B9F914DE-67F8-31ED-8BEC-3710999B70A3}"/>
              </a:ext>
            </a:extLst>
          </p:cNvPr>
          <p:cNvSpPr/>
          <p:nvPr/>
        </p:nvSpPr>
        <p:spPr>
          <a:xfrm>
            <a:off x="10463472" y="4336221"/>
            <a:ext cx="731520" cy="5842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6" name="Rectangle 125">
            <a:extLst>
              <a:ext uri="{FF2B5EF4-FFF2-40B4-BE49-F238E27FC236}">
                <a16:creationId xmlns:a16="http://schemas.microsoft.com/office/drawing/2014/main" id="{8466B1BB-D4C3-75D5-BF4C-0A15B85A6D5A}"/>
              </a:ext>
            </a:extLst>
          </p:cNvPr>
          <p:cNvSpPr/>
          <p:nvPr/>
        </p:nvSpPr>
        <p:spPr>
          <a:xfrm>
            <a:off x="9893916" y="3637606"/>
            <a:ext cx="731520" cy="64208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8" name="TextBox 127">
            <a:extLst>
              <a:ext uri="{FF2B5EF4-FFF2-40B4-BE49-F238E27FC236}">
                <a16:creationId xmlns:a16="http://schemas.microsoft.com/office/drawing/2014/main" id="{CDB6E36C-1E2D-D9DC-1292-79C3519C06D7}"/>
              </a:ext>
            </a:extLst>
          </p:cNvPr>
          <p:cNvSpPr txBox="1"/>
          <p:nvPr/>
        </p:nvSpPr>
        <p:spPr>
          <a:xfrm>
            <a:off x="8864254" y="3757226"/>
            <a:ext cx="2831484" cy="584775"/>
          </a:xfrm>
          <a:prstGeom prst="rect">
            <a:avLst/>
          </a:prstGeom>
          <a:noFill/>
        </p:spPr>
        <p:txBody>
          <a:bodyPr wrap="square" rtlCol="0">
            <a:spAutoFit/>
          </a:bodyPr>
          <a:lstStyle/>
          <a:p>
            <a:pPr algn="ctr"/>
            <a:r>
              <a:rPr lang="en-US" sz="1600" b="1" dirty="0"/>
              <a:t>Insurance Premium </a:t>
            </a:r>
          </a:p>
          <a:p>
            <a:pPr algn="ctr"/>
            <a:r>
              <a:rPr lang="en-US" sz="1600" b="1" dirty="0"/>
              <a:t>521100</a:t>
            </a:r>
          </a:p>
        </p:txBody>
      </p:sp>
      <p:sp>
        <p:nvSpPr>
          <p:cNvPr id="130" name="TextBox 129">
            <a:extLst>
              <a:ext uri="{FF2B5EF4-FFF2-40B4-BE49-F238E27FC236}">
                <a16:creationId xmlns:a16="http://schemas.microsoft.com/office/drawing/2014/main" id="{7FE50036-4D57-170D-DE84-3EA36F306E58}"/>
              </a:ext>
            </a:extLst>
          </p:cNvPr>
          <p:cNvSpPr txBox="1"/>
          <p:nvPr/>
        </p:nvSpPr>
        <p:spPr>
          <a:xfrm>
            <a:off x="9395380" y="4332991"/>
            <a:ext cx="1172634" cy="276999"/>
          </a:xfrm>
          <a:prstGeom prst="rect">
            <a:avLst/>
          </a:prstGeom>
          <a:noFill/>
        </p:spPr>
        <p:txBody>
          <a:bodyPr wrap="square" rtlCol="0">
            <a:spAutoFit/>
          </a:bodyPr>
          <a:lstStyle/>
          <a:p>
            <a:r>
              <a:rPr lang="en-US" sz="1200" dirty="0"/>
              <a:t>25,000.00</a:t>
            </a:r>
          </a:p>
        </p:txBody>
      </p:sp>
      <p:sp>
        <p:nvSpPr>
          <p:cNvPr id="132" name="TextBox 131">
            <a:extLst>
              <a:ext uri="{FF2B5EF4-FFF2-40B4-BE49-F238E27FC236}">
                <a16:creationId xmlns:a16="http://schemas.microsoft.com/office/drawing/2014/main" id="{F3F192A9-3296-8C74-6EE3-8A58678925C8}"/>
              </a:ext>
            </a:extLst>
          </p:cNvPr>
          <p:cNvSpPr txBox="1"/>
          <p:nvPr/>
        </p:nvSpPr>
        <p:spPr>
          <a:xfrm>
            <a:off x="9431868" y="4928775"/>
            <a:ext cx="1172633" cy="276999"/>
          </a:xfrm>
          <a:prstGeom prst="rect">
            <a:avLst/>
          </a:prstGeom>
          <a:noFill/>
        </p:spPr>
        <p:txBody>
          <a:bodyPr wrap="square" rtlCol="0">
            <a:spAutoFit/>
          </a:bodyPr>
          <a:lstStyle/>
          <a:p>
            <a:r>
              <a:rPr lang="en-US" sz="1200" dirty="0"/>
              <a:t>25,000.00</a:t>
            </a:r>
          </a:p>
        </p:txBody>
      </p:sp>
      <p:sp>
        <p:nvSpPr>
          <p:cNvPr id="136" name="Title 1">
            <a:extLst>
              <a:ext uri="{FF2B5EF4-FFF2-40B4-BE49-F238E27FC236}">
                <a16:creationId xmlns:a16="http://schemas.microsoft.com/office/drawing/2014/main" id="{E8C36E17-3D81-2E93-4A3F-9C912399C987}"/>
              </a:ext>
            </a:extLst>
          </p:cNvPr>
          <p:cNvSpPr>
            <a:spLocks noGrp="1"/>
          </p:cNvSpPr>
          <p:nvPr>
            <p:ph type="title"/>
          </p:nvPr>
        </p:nvSpPr>
        <p:spPr>
          <a:xfrm>
            <a:off x="279055" y="748863"/>
            <a:ext cx="8534400" cy="575867"/>
          </a:xfrm>
        </p:spPr>
        <p:txBody>
          <a:bodyPr>
            <a:normAutofit fontScale="90000"/>
          </a:bodyPr>
          <a:lstStyle/>
          <a:p>
            <a:r>
              <a:rPr lang="en-US" dirty="0"/>
              <a:t>Transactions using T-Accounts</a:t>
            </a:r>
            <a:br>
              <a:rPr lang="en-US" dirty="0"/>
            </a:br>
            <a:r>
              <a:rPr lang="en-US" sz="2200" b="1" dirty="0"/>
              <a:t>During the accounting period</a:t>
            </a:r>
            <a:br>
              <a:rPr lang="en-US" sz="2200" dirty="0"/>
            </a:br>
            <a:r>
              <a:rPr lang="en-US" sz="1800" dirty="0"/>
              <a:t>The first step to every journal entry is to identify WHAT account codes are affected, and then we must determine HOW those accounts are affected. </a:t>
            </a:r>
            <a:br>
              <a:rPr lang="en-US" sz="1800" dirty="0"/>
            </a:br>
            <a:endParaRPr lang="en-US" dirty="0"/>
          </a:p>
        </p:txBody>
      </p:sp>
    </p:spTree>
    <p:extLst>
      <p:ext uri="{BB962C8B-B14F-4D97-AF65-F5344CB8AC3E}">
        <p14:creationId xmlns:p14="http://schemas.microsoft.com/office/powerpoint/2010/main" val="30212228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C1AD661-4DAD-2431-B8C6-147A5860FED0}"/>
              </a:ext>
            </a:extLst>
          </p:cNvPr>
          <p:cNvSpPr>
            <a:spLocks noGrp="1"/>
          </p:cNvSpPr>
          <p:nvPr>
            <p:ph idx="1"/>
          </p:nvPr>
        </p:nvSpPr>
        <p:spPr>
          <a:xfrm>
            <a:off x="410152" y="555942"/>
            <a:ext cx="6217920" cy="5746115"/>
          </a:xfrm>
        </p:spPr>
        <p:txBody>
          <a:bodyPr>
            <a:normAutofit/>
          </a:bodyPr>
          <a:lstStyle/>
          <a:p>
            <a:pPr marL="0" indent="0">
              <a:buNone/>
            </a:pPr>
            <a:r>
              <a:rPr lang="en-US" dirty="0"/>
              <a:t>Transaction 3: </a:t>
            </a:r>
            <a:r>
              <a:rPr lang="en-US" b="1" dirty="0"/>
              <a:t>purchase supplies on account</a:t>
            </a:r>
          </a:p>
          <a:p>
            <a:pPr lvl="1"/>
            <a:r>
              <a:rPr lang="en-US" dirty="0"/>
              <a:t>Your agency purchases supplies on account for $2,300.00. The agency has an increase in supplies expense (an expense) and an increase in amounts owed to the supplier (a liability). </a:t>
            </a:r>
          </a:p>
          <a:p>
            <a:pPr lvl="1"/>
            <a:endParaRPr lang="en-US" dirty="0"/>
          </a:p>
          <a:p>
            <a:r>
              <a:rPr lang="en-US" dirty="0"/>
              <a:t>Transaction 4: </a:t>
            </a:r>
            <a:r>
              <a:rPr lang="en-US" b="1" dirty="0"/>
              <a:t>pay vendor for supplies purchased on account</a:t>
            </a:r>
          </a:p>
          <a:p>
            <a:pPr lvl="1"/>
            <a:r>
              <a:rPr lang="en-US" dirty="0"/>
              <a:t>Your agency pays the vendor with cash (an asset) for the outstanding amount previously owed to the vendor (a liability). The agency has a decrease in cash and a decrease in amounts owed.</a:t>
            </a:r>
          </a:p>
          <a:p>
            <a:pPr lvl="1"/>
            <a:endParaRPr lang="en-US" dirty="0"/>
          </a:p>
          <a:p>
            <a:pPr marL="457200" lvl="1" indent="0">
              <a:buNone/>
            </a:pPr>
            <a:endParaRPr lang="en-US" dirty="0"/>
          </a:p>
        </p:txBody>
      </p:sp>
      <p:sp>
        <p:nvSpPr>
          <p:cNvPr id="4" name="Slide Number Placeholder 3">
            <a:extLst>
              <a:ext uri="{FF2B5EF4-FFF2-40B4-BE49-F238E27FC236}">
                <a16:creationId xmlns:a16="http://schemas.microsoft.com/office/drawing/2014/main" id="{14619F74-038B-9DB8-FE0A-53DE6D0004FD}"/>
              </a:ext>
            </a:extLst>
          </p:cNvPr>
          <p:cNvSpPr>
            <a:spLocks noGrp="1"/>
          </p:cNvSpPr>
          <p:nvPr>
            <p:ph type="sldNum" sz="quarter" idx="12"/>
          </p:nvPr>
        </p:nvSpPr>
        <p:spPr/>
        <p:txBody>
          <a:bodyPr/>
          <a:lstStyle/>
          <a:p>
            <a:fld id="{86C0CEB6-816B-4AD2-BD2A-6B923C483C8C}" type="slidenum">
              <a:rPr lang="en-US" smtClean="0"/>
              <a:t>17</a:t>
            </a:fld>
            <a:endParaRPr lang="en-US" dirty="0"/>
          </a:p>
        </p:txBody>
      </p:sp>
      <p:pic>
        <p:nvPicPr>
          <p:cNvPr id="6" name="Picture 5">
            <a:extLst>
              <a:ext uri="{FF2B5EF4-FFF2-40B4-BE49-F238E27FC236}">
                <a16:creationId xmlns:a16="http://schemas.microsoft.com/office/drawing/2014/main" id="{930AF84B-D8F9-45BB-BD9A-0784CA5E3F73}"/>
              </a:ext>
            </a:extLst>
          </p:cNvPr>
          <p:cNvPicPr>
            <a:picLocks noChangeAspect="1"/>
          </p:cNvPicPr>
          <p:nvPr/>
        </p:nvPicPr>
        <p:blipFill>
          <a:blip r:embed="rId2"/>
          <a:stretch>
            <a:fillRect/>
          </a:stretch>
        </p:blipFill>
        <p:spPr>
          <a:xfrm>
            <a:off x="6599883" y="1957020"/>
            <a:ext cx="2368742" cy="1133509"/>
          </a:xfrm>
          <a:prstGeom prst="rect">
            <a:avLst/>
          </a:prstGeom>
        </p:spPr>
      </p:pic>
      <p:pic>
        <p:nvPicPr>
          <p:cNvPr id="8" name="Picture 7">
            <a:extLst>
              <a:ext uri="{FF2B5EF4-FFF2-40B4-BE49-F238E27FC236}">
                <a16:creationId xmlns:a16="http://schemas.microsoft.com/office/drawing/2014/main" id="{1BED0D1E-CB53-2F0C-81FA-A2E1B8F86768}"/>
              </a:ext>
            </a:extLst>
          </p:cNvPr>
          <p:cNvPicPr>
            <a:picLocks noChangeAspect="1"/>
          </p:cNvPicPr>
          <p:nvPr/>
        </p:nvPicPr>
        <p:blipFill>
          <a:blip r:embed="rId2"/>
          <a:stretch>
            <a:fillRect/>
          </a:stretch>
        </p:blipFill>
        <p:spPr>
          <a:xfrm>
            <a:off x="9309215" y="1957021"/>
            <a:ext cx="2368742" cy="1133509"/>
          </a:xfrm>
          <a:prstGeom prst="rect">
            <a:avLst/>
          </a:prstGeom>
        </p:spPr>
      </p:pic>
      <p:sp>
        <p:nvSpPr>
          <p:cNvPr id="10" name="Rectangle 9">
            <a:extLst>
              <a:ext uri="{FF2B5EF4-FFF2-40B4-BE49-F238E27FC236}">
                <a16:creationId xmlns:a16="http://schemas.microsoft.com/office/drawing/2014/main" id="{A33F5B1C-EEB7-C869-0853-C39713F23A95}"/>
              </a:ext>
            </a:extLst>
          </p:cNvPr>
          <p:cNvSpPr/>
          <p:nvPr/>
        </p:nvSpPr>
        <p:spPr>
          <a:xfrm>
            <a:off x="7937500" y="2231674"/>
            <a:ext cx="731520" cy="50456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BC253C1E-61E4-F253-B03E-794CC9DB6EB1}"/>
              </a:ext>
            </a:extLst>
          </p:cNvPr>
          <p:cNvSpPr/>
          <p:nvPr/>
        </p:nvSpPr>
        <p:spPr>
          <a:xfrm>
            <a:off x="6925617" y="2231674"/>
            <a:ext cx="731520" cy="54186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960166CF-8C26-B6AA-FFA2-D4A195160A91}"/>
              </a:ext>
            </a:extLst>
          </p:cNvPr>
          <p:cNvSpPr/>
          <p:nvPr/>
        </p:nvSpPr>
        <p:spPr>
          <a:xfrm>
            <a:off x="9614748" y="2226874"/>
            <a:ext cx="731520" cy="5842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A3D1F91E-AB82-825F-4E06-9DA87D62F7CB}"/>
              </a:ext>
            </a:extLst>
          </p:cNvPr>
          <p:cNvSpPr/>
          <p:nvPr/>
        </p:nvSpPr>
        <p:spPr>
          <a:xfrm>
            <a:off x="10646352" y="2226874"/>
            <a:ext cx="731520" cy="5842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9C71DC7F-959A-2E89-9894-6AC7AB2DE3F8}"/>
              </a:ext>
            </a:extLst>
          </p:cNvPr>
          <p:cNvSpPr/>
          <p:nvPr/>
        </p:nvSpPr>
        <p:spPr>
          <a:xfrm>
            <a:off x="7418494" y="1510149"/>
            <a:ext cx="731520" cy="64208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00F0889F-E473-3ADE-0267-08A9DC2ECB14}"/>
              </a:ext>
            </a:extLst>
          </p:cNvPr>
          <p:cNvSpPr/>
          <p:nvPr/>
        </p:nvSpPr>
        <p:spPr>
          <a:xfrm>
            <a:off x="10127826" y="1517084"/>
            <a:ext cx="731520" cy="64208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TextBox 21">
            <a:extLst>
              <a:ext uri="{FF2B5EF4-FFF2-40B4-BE49-F238E27FC236}">
                <a16:creationId xmlns:a16="http://schemas.microsoft.com/office/drawing/2014/main" id="{CCA052D1-DA82-51D4-6805-98241AC050B2}"/>
              </a:ext>
            </a:extLst>
          </p:cNvPr>
          <p:cNvSpPr txBox="1"/>
          <p:nvPr/>
        </p:nvSpPr>
        <p:spPr>
          <a:xfrm>
            <a:off x="6323041" y="1629265"/>
            <a:ext cx="2841530" cy="584775"/>
          </a:xfrm>
          <a:prstGeom prst="rect">
            <a:avLst/>
          </a:prstGeom>
          <a:noFill/>
        </p:spPr>
        <p:txBody>
          <a:bodyPr wrap="square" rtlCol="0">
            <a:spAutoFit/>
          </a:bodyPr>
          <a:lstStyle/>
          <a:p>
            <a:pPr algn="ctr"/>
            <a:r>
              <a:rPr lang="en-US" sz="1600" b="1" dirty="0"/>
              <a:t>Supplies Expense </a:t>
            </a:r>
          </a:p>
          <a:p>
            <a:pPr algn="ctr"/>
            <a:r>
              <a:rPr lang="en-US" sz="1600" b="1" dirty="0"/>
              <a:t>544100</a:t>
            </a:r>
          </a:p>
        </p:txBody>
      </p:sp>
      <p:sp>
        <p:nvSpPr>
          <p:cNvPr id="24" name="TextBox 23">
            <a:extLst>
              <a:ext uri="{FF2B5EF4-FFF2-40B4-BE49-F238E27FC236}">
                <a16:creationId xmlns:a16="http://schemas.microsoft.com/office/drawing/2014/main" id="{AEFE4BF6-3D3D-8EF8-0BFD-5A97BF05B1F1}"/>
              </a:ext>
            </a:extLst>
          </p:cNvPr>
          <p:cNvSpPr txBox="1"/>
          <p:nvPr/>
        </p:nvSpPr>
        <p:spPr>
          <a:xfrm>
            <a:off x="9177388" y="1651158"/>
            <a:ext cx="2537575" cy="584775"/>
          </a:xfrm>
          <a:prstGeom prst="rect">
            <a:avLst/>
          </a:prstGeom>
          <a:noFill/>
        </p:spPr>
        <p:txBody>
          <a:bodyPr wrap="square" rtlCol="0">
            <a:spAutoFit/>
          </a:bodyPr>
          <a:lstStyle/>
          <a:p>
            <a:pPr algn="ctr"/>
            <a:r>
              <a:rPr lang="en-US" sz="1600" b="1" dirty="0"/>
              <a:t>Vouchers payable </a:t>
            </a:r>
          </a:p>
          <a:p>
            <a:pPr algn="ctr"/>
            <a:r>
              <a:rPr lang="en-US" sz="1600" b="1" dirty="0"/>
              <a:t>201900</a:t>
            </a:r>
          </a:p>
        </p:txBody>
      </p:sp>
      <p:sp>
        <p:nvSpPr>
          <p:cNvPr id="26" name="TextBox 25">
            <a:extLst>
              <a:ext uri="{FF2B5EF4-FFF2-40B4-BE49-F238E27FC236}">
                <a16:creationId xmlns:a16="http://schemas.microsoft.com/office/drawing/2014/main" id="{95EC6EDD-A805-B2EB-3625-A7747D146F35}"/>
              </a:ext>
            </a:extLst>
          </p:cNvPr>
          <p:cNvSpPr txBox="1"/>
          <p:nvPr/>
        </p:nvSpPr>
        <p:spPr>
          <a:xfrm>
            <a:off x="6912800" y="2203003"/>
            <a:ext cx="845820" cy="276999"/>
          </a:xfrm>
          <a:prstGeom prst="rect">
            <a:avLst/>
          </a:prstGeom>
          <a:noFill/>
        </p:spPr>
        <p:txBody>
          <a:bodyPr wrap="square" rtlCol="0">
            <a:spAutoFit/>
          </a:bodyPr>
          <a:lstStyle/>
          <a:p>
            <a:r>
              <a:rPr lang="en-US" sz="1200" dirty="0"/>
              <a:t>2,300.00</a:t>
            </a:r>
          </a:p>
        </p:txBody>
      </p:sp>
      <p:sp>
        <p:nvSpPr>
          <p:cNvPr id="28" name="TextBox 27">
            <a:extLst>
              <a:ext uri="{FF2B5EF4-FFF2-40B4-BE49-F238E27FC236}">
                <a16:creationId xmlns:a16="http://schemas.microsoft.com/office/drawing/2014/main" id="{B63E2C13-CD13-17DF-A5CB-A1467F41BF86}"/>
              </a:ext>
            </a:extLst>
          </p:cNvPr>
          <p:cNvSpPr txBox="1"/>
          <p:nvPr/>
        </p:nvSpPr>
        <p:spPr>
          <a:xfrm>
            <a:off x="10545368" y="2223002"/>
            <a:ext cx="845820" cy="276999"/>
          </a:xfrm>
          <a:prstGeom prst="rect">
            <a:avLst/>
          </a:prstGeom>
          <a:noFill/>
        </p:spPr>
        <p:txBody>
          <a:bodyPr wrap="square" rtlCol="0">
            <a:spAutoFit/>
          </a:bodyPr>
          <a:lstStyle/>
          <a:p>
            <a:r>
              <a:rPr lang="en-US" sz="1200" dirty="0"/>
              <a:t>(2,300.00)</a:t>
            </a:r>
          </a:p>
        </p:txBody>
      </p:sp>
      <p:sp>
        <p:nvSpPr>
          <p:cNvPr id="30" name="TextBox 29">
            <a:extLst>
              <a:ext uri="{FF2B5EF4-FFF2-40B4-BE49-F238E27FC236}">
                <a16:creationId xmlns:a16="http://schemas.microsoft.com/office/drawing/2014/main" id="{BAFD1B9B-7E57-4BD9-A3E1-2FDB90553FD5}"/>
              </a:ext>
            </a:extLst>
          </p:cNvPr>
          <p:cNvSpPr txBox="1"/>
          <p:nvPr/>
        </p:nvSpPr>
        <p:spPr>
          <a:xfrm>
            <a:off x="6957484" y="2855595"/>
            <a:ext cx="845820" cy="276999"/>
          </a:xfrm>
          <a:prstGeom prst="rect">
            <a:avLst/>
          </a:prstGeom>
          <a:noFill/>
        </p:spPr>
        <p:txBody>
          <a:bodyPr wrap="square" rtlCol="0">
            <a:spAutoFit/>
          </a:bodyPr>
          <a:lstStyle/>
          <a:p>
            <a:r>
              <a:rPr lang="en-US" sz="1200" dirty="0"/>
              <a:t>2,300.00</a:t>
            </a:r>
          </a:p>
        </p:txBody>
      </p:sp>
      <p:sp>
        <p:nvSpPr>
          <p:cNvPr id="32" name="TextBox 31">
            <a:extLst>
              <a:ext uri="{FF2B5EF4-FFF2-40B4-BE49-F238E27FC236}">
                <a16:creationId xmlns:a16="http://schemas.microsoft.com/office/drawing/2014/main" id="{DDE6DA6E-2809-B684-F549-D9F807A623FE}"/>
              </a:ext>
            </a:extLst>
          </p:cNvPr>
          <p:cNvSpPr txBox="1"/>
          <p:nvPr/>
        </p:nvSpPr>
        <p:spPr>
          <a:xfrm>
            <a:off x="10589202" y="2866790"/>
            <a:ext cx="845820" cy="276999"/>
          </a:xfrm>
          <a:prstGeom prst="rect">
            <a:avLst/>
          </a:prstGeom>
          <a:noFill/>
        </p:spPr>
        <p:txBody>
          <a:bodyPr wrap="square" rtlCol="0">
            <a:spAutoFit/>
          </a:bodyPr>
          <a:lstStyle/>
          <a:p>
            <a:r>
              <a:rPr lang="en-US" sz="1200" dirty="0"/>
              <a:t>(2,300.00)</a:t>
            </a:r>
          </a:p>
        </p:txBody>
      </p:sp>
      <p:pic>
        <p:nvPicPr>
          <p:cNvPr id="34" name="Picture 33">
            <a:extLst>
              <a:ext uri="{FF2B5EF4-FFF2-40B4-BE49-F238E27FC236}">
                <a16:creationId xmlns:a16="http://schemas.microsoft.com/office/drawing/2014/main" id="{11F490A5-3B92-B909-54AB-487F2752CB1C}"/>
              </a:ext>
            </a:extLst>
          </p:cNvPr>
          <p:cNvPicPr>
            <a:picLocks noChangeAspect="1"/>
          </p:cNvPicPr>
          <p:nvPr/>
        </p:nvPicPr>
        <p:blipFill>
          <a:blip r:embed="rId2"/>
          <a:stretch>
            <a:fillRect/>
          </a:stretch>
        </p:blipFill>
        <p:spPr>
          <a:xfrm>
            <a:off x="6711643" y="4700639"/>
            <a:ext cx="2368742" cy="1133509"/>
          </a:xfrm>
          <a:prstGeom prst="rect">
            <a:avLst/>
          </a:prstGeom>
        </p:spPr>
      </p:pic>
      <p:pic>
        <p:nvPicPr>
          <p:cNvPr id="36" name="Picture 35">
            <a:extLst>
              <a:ext uri="{FF2B5EF4-FFF2-40B4-BE49-F238E27FC236}">
                <a16:creationId xmlns:a16="http://schemas.microsoft.com/office/drawing/2014/main" id="{710BF1D5-F10C-B8CC-4655-3501E740FAB3}"/>
              </a:ext>
            </a:extLst>
          </p:cNvPr>
          <p:cNvPicPr>
            <a:picLocks noChangeAspect="1"/>
          </p:cNvPicPr>
          <p:nvPr/>
        </p:nvPicPr>
        <p:blipFill>
          <a:blip r:embed="rId2"/>
          <a:stretch>
            <a:fillRect/>
          </a:stretch>
        </p:blipFill>
        <p:spPr>
          <a:xfrm>
            <a:off x="9420975" y="4700640"/>
            <a:ext cx="2368742" cy="1133509"/>
          </a:xfrm>
          <a:prstGeom prst="rect">
            <a:avLst/>
          </a:prstGeom>
        </p:spPr>
      </p:pic>
      <p:sp>
        <p:nvSpPr>
          <p:cNvPr id="38" name="Rectangle 37">
            <a:extLst>
              <a:ext uri="{FF2B5EF4-FFF2-40B4-BE49-F238E27FC236}">
                <a16:creationId xmlns:a16="http://schemas.microsoft.com/office/drawing/2014/main" id="{59514B3D-983F-30C1-F57F-8B6B17EF03E0}"/>
              </a:ext>
            </a:extLst>
          </p:cNvPr>
          <p:cNvSpPr/>
          <p:nvPr/>
        </p:nvSpPr>
        <p:spPr>
          <a:xfrm>
            <a:off x="8049260" y="4975293"/>
            <a:ext cx="731520" cy="47347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Rectangle 39">
            <a:extLst>
              <a:ext uri="{FF2B5EF4-FFF2-40B4-BE49-F238E27FC236}">
                <a16:creationId xmlns:a16="http://schemas.microsoft.com/office/drawing/2014/main" id="{85A53FDB-33C1-EED2-D25A-412ACC7DDEDB}"/>
              </a:ext>
            </a:extLst>
          </p:cNvPr>
          <p:cNvSpPr/>
          <p:nvPr/>
        </p:nvSpPr>
        <p:spPr>
          <a:xfrm>
            <a:off x="7037377" y="4975293"/>
            <a:ext cx="731520" cy="49431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Rectangle 41">
            <a:extLst>
              <a:ext uri="{FF2B5EF4-FFF2-40B4-BE49-F238E27FC236}">
                <a16:creationId xmlns:a16="http://schemas.microsoft.com/office/drawing/2014/main" id="{E474B82D-EA43-A4D9-59AD-FB35AD8B9733}"/>
              </a:ext>
            </a:extLst>
          </p:cNvPr>
          <p:cNvSpPr/>
          <p:nvPr/>
        </p:nvSpPr>
        <p:spPr>
          <a:xfrm>
            <a:off x="9726508" y="4970493"/>
            <a:ext cx="731520" cy="5842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Rectangle 43">
            <a:extLst>
              <a:ext uri="{FF2B5EF4-FFF2-40B4-BE49-F238E27FC236}">
                <a16:creationId xmlns:a16="http://schemas.microsoft.com/office/drawing/2014/main" id="{AEDA4AB2-EF86-7253-EE19-FE85E2FC3A9C}"/>
              </a:ext>
            </a:extLst>
          </p:cNvPr>
          <p:cNvSpPr/>
          <p:nvPr/>
        </p:nvSpPr>
        <p:spPr>
          <a:xfrm>
            <a:off x="10758112" y="4970493"/>
            <a:ext cx="731520" cy="5842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Rectangle 45">
            <a:extLst>
              <a:ext uri="{FF2B5EF4-FFF2-40B4-BE49-F238E27FC236}">
                <a16:creationId xmlns:a16="http://schemas.microsoft.com/office/drawing/2014/main" id="{C8A17931-705E-CFDB-CB00-AACF75E80C08}"/>
              </a:ext>
            </a:extLst>
          </p:cNvPr>
          <p:cNvSpPr/>
          <p:nvPr/>
        </p:nvSpPr>
        <p:spPr>
          <a:xfrm>
            <a:off x="7530254" y="4253766"/>
            <a:ext cx="731520" cy="64208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Rectangle 47">
            <a:extLst>
              <a:ext uri="{FF2B5EF4-FFF2-40B4-BE49-F238E27FC236}">
                <a16:creationId xmlns:a16="http://schemas.microsoft.com/office/drawing/2014/main" id="{0C64B527-7F27-0C22-7251-1910A4E2361C}"/>
              </a:ext>
            </a:extLst>
          </p:cNvPr>
          <p:cNvSpPr/>
          <p:nvPr/>
        </p:nvSpPr>
        <p:spPr>
          <a:xfrm>
            <a:off x="10239586" y="4253766"/>
            <a:ext cx="731520" cy="64208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0" name="TextBox 49">
            <a:extLst>
              <a:ext uri="{FF2B5EF4-FFF2-40B4-BE49-F238E27FC236}">
                <a16:creationId xmlns:a16="http://schemas.microsoft.com/office/drawing/2014/main" id="{FBEE4B5C-3363-B081-C0E4-BB62F8DC232A}"/>
              </a:ext>
            </a:extLst>
          </p:cNvPr>
          <p:cNvSpPr txBox="1"/>
          <p:nvPr/>
        </p:nvSpPr>
        <p:spPr>
          <a:xfrm>
            <a:off x="6614586" y="4393134"/>
            <a:ext cx="2537575" cy="584775"/>
          </a:xfrm>
          <a:prstGeom prst="rect">
            <a:avLst/>
          </a:prstGeom>
          <a:noFill/>
        </p:spPr>
        <p:txBody>
          <a:bodyPr wrap="square" rtlCol="0">
            <a:spAutoFit/>
          </a:bodyPr>
          <a:lstStyle/>
          <a:p>
            <a:pPr algn="ctr"/>
            <a:r>
              <a:rPr lang="en-US" sz="1600" b="1" dirty="0"/>
              <a:t>Vouchers payable </a:t>
            </a:r>
          </a:p>
          <a:p>
            <a:pPr algn="ctr"/>
            <a:r>
              <a:rPr lang="en-US" sz="1600" b="1" dirty="0"/>
              <a:t>201900</a:t>
            </a:r>
          </a:p>
        </p:txBody>
      </p:sp>
      <p:sp>
        <p:nvSpPr>
          <p:cNvPr id="52" name="TextBox 51">
            <a:extLst>
              <a:ext uri="{FF2B5EF4-FFF2-40B4-BE49-F238E27FC236}">
                <a16:creationId xmlns:a16="http://schemas.microsoft.com/office/drawing/2014/main" id="{707022D8-4347-8A88-6937-3C1D35DF4822}"/>
              </a:ext>
            </a:extLst>
          </p:cNvPr>
          <p:cNvSpPr txBox="1"/>
          <p:nvPr/>
        </p:nvSpPr>
        <p:spPr>
          <a:xfrm>
            <a:off x="7024560" y="4946622"/>
            <a:ext cx="845820" cy="276999"/>
          </a:xfrm>
          <a:prstGeom prst="rect">
            <a:avLst/>
          </a:prstGeom>
          <a:noFill/>
        </p:spPr>
        <p:txBody>
          <a:bodyPr wrap="square" rtlCol="0">
            <a:spAutoFit/>
          </a:bodyPr>
          <a:lstStyle/>
          <a:p>
            <a:r>
              <a:rPr lang="en-US" sz="1200" dirty="0"/>
              <a:t>2,300.00</a:t>
            </a:r>
          </a:p>
        </p:txBody>
      </p:sp>
      <p:sp>
        <p:nvSpPr>
          <p:cNvPr id="54" name="TextBox 53">
            <a:extLst>
              <a:ext uri="{FF2B5EF4-FFF2-40B4-BE49-F238E27FC236}">
                <a16:creationId xmlns:a16="http://schemas.microsoft.com/office/drawing/2014/main" id="{5DCF7067-F65D-41C5-BD7E-38CC51B9E715}"/>
              </a:ext>
            </a:extLst>
          </p:cNvPr>
          <p:cNvSpPr txBox="1"/>
          <p:nvPr/>
        </p:nvSpPr>
        <p:spPr>
          <a:xfrm>
            <a:off x="10648502" y="4966621"/>
            <a:ext cx="845820" cy="276999"/>
          </a:xfrm>
          <a:prstGeom prst="rect">
            <a:avLst/>
          </a:prstGeom>
          <a:noFill/>
        </p:spPr>
        <p:txBody>
          <a:bodyPr wrap="square" rtlCol="0">
            <a:spAutoFit/>
          </a:bodyPr>
          <a:lstStyle/>
          <a:p>
            <a:r>
              <a:rPr lang="en-US" sz="1200" dirty="0"/>
              <a:t>(2,300.00)</a:t>
            </a:r>
          </a:p>
        </p:txBody>
      </p:sp>
      <p:sp>
        <p:nvSpPr>
          <p:cNvPr id="56" name="TextBox 55">
            <a:extLst>
              <a:ext uri="{FF2B5EF4-FFF2-40B4-BE49-F238E27FC236}">
                <a16:creationId xmlns:a16="http://schemas.microsoft.com/office/drawing/2014/main" id="{7DF5B9C0-6FA5-19AC-8A2C-9AEEE6D59987}"/>
              </a:ext>
            </a:extLst>
          </p:cNvPr>
          <p:cNvSpPr txBox="1"/>
          <p:nvPr/>
        </p:nvSpPr>
        <p:spPr>
          <a:xfrm>
            <a:off x="7069244" y="5599214"/>
            <a:ext cx="845820" cy="276999"/>
          </a:xfrm>
          <a:prstGeom prst="rect">
            <a:avLst/>
          </a:prstGeom>
          <a:noFill/>
        </p:spPr>
        <p:txBody>
          <a:bodyPr wrap="square" rtlCol="0">
            <a:spAutoFit/>
          </a:bodyPr>
          <a:lstStyle/>
          <a:p>
            <a:r>
              <a:rPr lang="en-US" sz="1200" dirty="0"/>
              <a:t>2,300.00</a:t>
            </a:r>
          </a:p>
        </p:txBody>
      </p:sp>
      <p:sp>
        <p:nvSpPr>
          <p:cNvPr id="58" name="TextBox 57">
            <a:extLst>
              <a:ext uri="{FF2B5EF4-FFF2-40B4-BE49-F238E27FC236}">
                <a16:creationId xmlns:a16="http://schemas.microsoft.com/office/drawing/2014/main" id="{69DAA2CC-817B-FDBE-B5C7-FF589D4ED8D6}"/>
              </a:ext>
            </a:extLst>
          </p:cNvPr>
          <p:cNvSpPr txBox="1"/>
          <p:nvPr/>
        </p:nvSpPr>
        <p:spPr>
          <a:xfrm>
            <a:off x="10648502" y="5608496"/>
            <a:ext cx="845820" cy="276999"/>
          </a:xfrm>
          <a:prstGeom prst="rect">
            <a:avLst/>
          </a:prstGeom>
          <a:noFill/>
        </p:spPr>
        <p:txBody>
          <a:bodyPr wrap="square" rtlCol="0">
            <a:spAutoFit/>
          </a:bodyPr>
          <a:lstStyle/>
          <a:p>
            <a:r>
              <a:rPr lang="en-US" sz="1200" dirty="0"/>
              <a:t>(2,300.00)</a:t>
            </a:r>
          </a:p>
        </p:txBody>
      </p:sp>
      <p:sp>
        <p:nvSpPr>
          <p:cNvPr id="60" name="TextBox 59">
            <a:extLst>
              <a:ext uri="{FF2B5EF4-FFF2-40B4-BE49-F238E27FC236}">
                <a16:creationId xmlns:a16="http://schemas.microsoft.com/office/drawing/2014/main" id="{7FBDE366-0397-9189-D6C7-746908EEBB3C}"/>
              </a:ext>
            </a:extLst>
          </p:cNvPr>
          <p:cNvSpPr txBox="1"/>
          <p:nvPr/>
        </p:nvSpPr>
        <p:spPr>
          <a:xfrm>
            <a:off x="9709512" y="4398688"/>
            <a:ext cx="1651522" cy="584775"/>
          </a:xfrm>
          <a:prstGeom prst="rect">
            <a:avLst/>
          </a:prstGeom>
          <a:noFill/>
        </p:spPr>
        <p:txBody>
          <a:bodyPr wrap="square" rtlCol="0">
            <a:spAutoFit/>
          </a:bodyPr>
          <a:lstStyle/>
          <a:p>
            <a:pPr algn="ctr"/>
            <a:r>
              <a:rPr lang="en-US" sz="1600" b="1" dirty="0"/>
              <a:t>Cash </a:t>
            </a:r>
          </a:p>
          <a:p>
            <a:pPr algn="ctr"/>
            <a:r>
              <a:rPr lang="en-US" sz="1600" b="1" dirty="0"/>
              <a:t>101800</a:t>
            </a:r>
          </a:p>
        </p:txBody>
      </p:sp>
      <p:pic>
        <p:nvPicPr>
          <p:cNvPr id="33" name="Picture 32">
            <a:extLst>
              <a:ext uri="{FF2B5EF4-FFF2-40B4-BE49-F238E27FC236}">
                <a16:creationId xmlns:a16="http://schemas.microsoft.com/office/drawing/2014/main" id="{2E679B27-4730-4BC7-DC82-2EF7FA981863}"/>
              </a:ext>
            </a:extLst>
          </p:cNvPr>
          <p:cNvPicPr>
            <a:picLocks noChangeAspect="1"/>
          </p:cNvPicPr>
          <p:nvPr/>
        </p:nvPicPr>
        <p:blipFill>
          <a:blip r:embed="rId2"/>
          <a:stretch>
            <a:fillRect/>
          </a:stretch>
        </p:blipFill>
        <p:spPr>
          <a:xfrm>
            <a:off x="9763527" y="306501"/>
            <a:ext cx="2368742" cy="1133509"/>
          </a:xfrm>
          <a:prstGeom prst="rect">
            <a:avLst/>
          </a:prstGeom>
        </p:spPr>
      </p:pic>
      <p:sp>
        <p:nvSpPr>
          <p:cNvPr id="37" name="Rectangle 36">
            <a:extLst>
              <a:ext uri="{FF2B5EF4-FFF2-40B4-BE49-F238E27FC236}">
                <a16:creationId xmlns:a16="http://schemas.microsoft.com/office/drawing/2014/main" id="{D5F09B01-7DB4-F79C-2FFF-15381A338267}"/>
              </a:ext>
            </a:extLst>
          </p:cNvPr>
          <p:cNvSpPr/>
          <p:nvPr/>
        </p:nvSpPr>
        <p:spPr>
          <a:xfrm>
            <a:off x="10069060" y="576354"/>
            <a:ext cx="731520" cy="5842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Rectangle 40">
            <a:extLst>
              <a:ext uri="{FF2B5EF4-FFF2-40B4-BE49-F238E27FC236}">
                <a16:creationId xmlns:a16="http://schemas.microsoft.com/office/drawing/2014/main" id="{483A3F49-5AD6-9495-E928-91D6CE81CF34}"/>
              </a:ext>
            </a:extLst>
          </p:cNvPr>
          <p:cNvSpPr/>
          <p:nvPr/>
        </p:nvSpPr>
        <p:spPr>
          <a:xfrm>
            <a:off x="11100664" y="576354"/>
            <a:ext cx="731520" cy="5842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Rectangle 44">
            <a:extLst>
              <a:ext uri="{FF2B5EF4-FFF2-40B4-BE49-F238E27FC236}">
                <a16:creationId xmlns:a16="http://schemas.microsoft.com/office/drawing/2014/main" id="{8C18DDFF-54D6-9F83-99D9-FF628F32B020}"/>
              </a:ext>
            </a:extLst>
          </p:cNvPr>
          <p:cNvSpPr/>
          <p:nvPr/>
        </p:nvSpPr>
        <p:spPr>
          <a:xfrm>
            <a:off x="10582138" y="25878"/>
            <a:ext cx="731520" cy="48277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9" name="TextBox 48">
            <a:extLst>
              <a:ext uri="{FF2B5EF4-FFF2-40B4-BE49-F238E27FC236}">
                <a16:creationId xmlns:a16="http://schemas.microsoft.com/office/drawing/2014/main" id="{18B56885-5F55-50F8-53DE-6B8A6D9BE4BD}"/>
              </a:ext>
            </a:extLst>
          </p:cNvPr>
          <p:cNvSpPr txBox="1"/>
          <p:nvPr/>
        </p:nvSpPr>
        <p:spPr>
          <a:xfrm>
            <a:off x="9631700" y="638"/>
            <a:ext cx="2537575" cy="584775"/>
          </a:xfrm>
          <a:prstGeom prst="rect">
            <a:avLst/>
          </a:prstGeom>
          <a:noFill/>
        </p:spPr>
        <p:txBody>
          <a:bodyPr wrap="square" rtlCol="0">
            <a:spAutoFit/>
          </a:bodyPr>
          <a:lstStyle/>
          <a:p>
            <a:pPr algn="ctr"/>
            <a:r>
              <a:rPr lang="en-US" sz="1600" b="1" dirty="0"/>
              <a:t>Vouchers payable </a:t>
            </a:r>
          </a:p>
          <a:p>
            <a:pPr algn="ctr"/>
            <a:r>
              <a:rPr lang="en-US" sz="1600" b="1" dirty="0"/>
              <a:t>201900</a:t>
            </a:r>
          </a:p>
        </p:txBody>
      </p:sp>
      <p:sp>
        <p:nvSpPr>
          <p:cNvPr id="53" name="TextBox 52">
            <a:extLst>
              <a:ext uri="{FF2B5EF4-FFF2-40B4-BE49-F238E27FC236}">
                <a16:creationId xmlns:a16="http://schemas.microsoft.com/office/drawing/2014/main" id="{3C869846-52FB-9C95-5B78-5EA29C2F8A5A}"/>
              </a:ext>
            </a:extLst>
          </p:cNvPr>
          <p:cNvSpPr txBox="1"/>
          <p:nvPr/>
        </p:nvSpPr>
        <p:spPr>
          <a:xfrm>
            <a:off x="10897571" y="572482"/>
            <a:ext cx="845820" cy="276999"/>
          </a:xfrm>
          <a:prstGeom prst="rect">
            <a:avLst/>
          </a:prstGeom>
          <a:noFill/>
        </p:spPr>
        <p:txBody>
          <a:bodyPr wrap="square" rtlCol="0">
            <a:spAutoFit/>
          </a:bodyPr>
          <a:lstStyle/>
          <a:p>
            <a:r>
              <a:rPr lang="en-US" sz="1200" dirty="0"/>
              <a:t>(2,300.00)</a:t>
            </a:r>
          </a:p>
        </p:txBody>
      </p:sp>
      <p:sp>
        <p:nvSpPr>
          <p:cNvPr id="57" name="TextBox 56">
            <a:extLst>
              <a:ext uri="{FF2B5EF4-FFF2-40B4-BE49-F238E27FC236}">
                <a16:creationId xmlns:a16="http://schemas.microsoft.com/office/drawing/2014/main" id="{2428AF03-D935-1E0F-55D1-9FBD1A1357BB}"/>
              </a:ext>
            </a:extLst>
          </p:cNvPr>
          <p:cNvSpPr txBox="1"/>
          <p:nvPr/>
        </p:nvSpPr>
        <p:spPr>
          <a:xfrm>
            <a:off x="11043514" y="1216270"/>
            <a:ext cx="845820" cy="276999"/>
          </a:xfrm>
          <a:prstGeom prst="rect">
            <a:avLst/>
          </a:prstGeom>
          <a:noFill/>
        </p:spPr>
        <p:txBody>
          <a:bodyPr wrap="square" rtlCol="0">
            <a:spAutoFit/>
          </a:bodyPr>
          <a:lstStyle/>
          <a:p>
            <a:r>
              <a:rPr lang="en-US" sz="1200" dirty="0"/>
              <a:t>0.00</a:t>
            </a:r>
          </a:p>
        </p:txBody>
      </p:sp>
      <p:sp>
        <p:nvSpPr>
          <p:cNvPr id="61" name="TextBox 60">
            <a:extLst>
              <a:ext uri="{FF2B5EF4-FFF2-40B4-BE49-F238E27FC236}">
                <a16:creationId xmlns:a16="http://schemas.microsoft.com/office/drawing/2014/main" id="{F6253B9A-3C81-50D1-7BD5-D98593C178D9}"/>
              </a:ext>
            </a:extLst>
          </p:cNvPr>
          <p:cNvSpPr txBox="1"/>
          <p:nvPr/>
        </p:nvSpPr>
        <p:spPr>
          <a:xfrm>
            <a:off x="10178974" y="879289"/>
            <a:ext cx="845820" cy="276999"/>
          </a:xfrm>
          <a:prstGeom prst="rect">
            <a:avLst/>
          </a:prstGeom>
          <a:noFill/>
        </p:spPr>
        <p:txBody>
          <a:bodyPr wrap="square" rtlCol="0">
            <a:spAutoFit/>
          </a:bodyPr>
          <a:lstStyle/>
          <a:p>
            <a:r>
              <a:rPr lang="en-US" sz="1200" dirty="0"/>
              <a:t>2,300.00</a:t>
            </a:r>
          </a:p>
        </p:txBody>
      </p:sp>
      <p:sp>
        <p:nvSpPr>
          <p:cNvPr id="63" name="Rectangle 62">
            <a:extLst>
              <a:ext uri="{FF2B5EF4-FFF2-40B4-BE49-F238E27FC236}">
                <a16:creationId xmlns:a16="http://schemas.microsoft.com/office/drawing/2014/main" id="{32D2A917-BC73-BC88-E474-F5668AFD0E93}"/>
              </a:ext>
            </a:extLst>
          </p:cNvPr>
          <p:cNvSpPr/>
          <p:nvPr/>
        </p:nvSpPr>
        <p:spPr>
          <a:xfrm>
            <a:off x="9639569" y="25878"/>
            <a:ext cx="2512446" cy="1510149"/>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mc:AlternateContent xmlns:mc="http://schemas.openxmlformats.org/markup-compatibility/2006" xmlns:p14="http://schemas.microsoft.com/office/powerpoint/2010/main">
        <mc:Choice Requires="p14">
          <p:contentPart p14:bwMode="auto" r:id="rId3">
            <p14:nvContentPartPr>
              <p14:cNvPr id="64" name="Ink 63">
                <a:extLst>
                  <a:ext uri="{FF2B5EF4-FFF2-40B4-BE49-F238E27FC236}">
                    <a16:creationId xmlns:a16="http://schemas.microsoft.com/office/drawing/2014/main" id="{E456883F-E2A9-9448-3EAD-C78892E82E30}"/>
                  </a:ext>
                </a:extLst>
              </p14:cNvPr>
              <p14:cNvContentPartPr/>
              <p14:nvPr/>
            </p14:nvContentPartPr>
            <p14:xfrm>
              <a:off x="11395216" y="904925"/>
              <a:ext cx="398160" cy="1510920"/>
            </p14:xfrm>
          </p:contentPart>
        </mc:Choice>
        <mc:Fallback xmlns="">
          <p:pic>
            <p:nvPicPr>
              <p:cNvPr id="64" name="Ink 63">
                <a:extLst>
                  <a:ext uri="{FF2B5EF4-FFF2-40B4-BE49-F238E27FC236}">
                    <a16:creationId xmlns:a16="http://schemas.microsoft.com/office/drawing/2014/main" id="{E456883F-E2A9-9448-3EAD-C78892E82E30}"/>
                  </a:ext>
                </a:extLst>
              </p:cNvPr>
              <p:cNvPicPr/>
              <p:nvPr/>
            </p:nvPicPr>
            <p:blipFill>
              <a:blip r:embed="rId5"/>
              <a:stretch>
                <a:fillRect/>
              </a:stretch>
            </p:blipFill>
            <p:spPr>
              <a:xfrm>
                <a:off x="11389096" y="898805"/>
                <a:ext cx="410400" cy="152316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65" name="Ink 64">
                <a:extLst>
                  <a:ext uri="{FF2B5EF4-FFF2-40B4-BE49-F238E27FC236}">
                    <a16:creationId xmlns:a16="http://schemas.microsoft.com/office/drawing/2014/main" id="{ACF34E45-4C9A-22C0-7461-B0581960F04B}"/>
                  </a:ext>
                </a:extLst>
              </p14:cNvPr>
              <p14:cNvContentPartPr/>
              <p14:nvPr/>
            </p14:nvContentPartPr>
            <p14:xfrm>
              <a:off x="7496416" y="1120925"/>
              <a:ext cx="2094840" cy="3330720"/>
            </p14:xfrm>
          </p:contentPart>
        </mc:Choice>
        <mc:Fallback xmlns="">
          <p:pic>
            <p:nvPicPr>
              <p:cNvPr id="65" name="Ink 64">
                <a:extLst>
                  <a:ext uri="{FF2B5EF4-FFF2-40B4-BE49-F238E27FC236}">
                    <a16:creationId xmlns:a16="http://schemas.microsoft.com/office/drawing/2014/main" id="{ACF34E45-4C9A-22C0-7461-B0581960F04B}"/>
                  </a:ext>
                </a:extLst>
              </p:cNvPr>
              <p:cNvPicPr/>
              <p:nvPr/>
            </p:nvPicPr>
            <p:blipFill>
              <a:blip r:embed="rId7"/>
              <a:stretch>
                <a:fillRect/>
              </a:stretch>
            </p:blipFill>
            <p:spPr>
              <a:xfrm>
                <a:off x="7490296" y="1114805"/>
                <a:ext cx="2107080" cy="334296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66" name="Ink 65">
                <a:extLst>
                  <a:ext uri="{FF2B5EF4-FFF2-40B4-BE49-F238E27FC236}">
                    <a16:creationId xmlns:a16="http://schemas.microsoft.com/office/drawing/2014/main" id="{D3835749-30E6-5B6A-D0D9-3319A055945A}"/>
                  </a:ext>
                </a:extLst>
              </p14:cNvPr>
              <p14:cNvContentPartPr/>
              <p14:nvPr/>
            </p14:nvContentPartPr>
            <p14:xfrm>
              <a:off x="9566776" y="941645"/>
              <a:ext cx="445320" cy="188640"/>
            </p14:xfrm>
          </p:contentPart>
        </mc:Choice>
        <mc:Fallback xmlns="">
          <p:pic>
            <p:nvPicPr>
              <p:cNvPr id="66" name="Ink 65">
                <a:extLst>
                  <a:ext uri="{FF2B5EF4-FFF2-40B4-BE49-F238E27FC236}">
                    <a16:creationId xmlns:a16="http://schemas.microsoft.com/office/drawing/2014/main" id="{D3835749-30E6-5B6A-D0D9-3319A055945A}"/>
                  </a:ext>
                </a:extLst>
              </p:cNvPr>
              <p:cNvPicPr/>
              <p:nvPr/>
            </p:nvPicPr>
            <p:blipFill>
              <a:blip r:embed="rId9"/>
              <a:stretch>
                <a:fillRect/>
              </a:stretch>
            </p:blipFill>
            <p:spPr>
              <a:xfrm>
                <a:off x="9560656" y="935525"/>
                <a:ext cx="457560" cy="200880"/>
              </a:xfrm>
              <a:prstGeom prst="rect">
                <a:avLst/>
              </a:prstGeom>
            </p:spPr>
          </p:pic>
        </mc:Fallback>
      </mc:AlternateContent>
      <p:sp>
        <p:nvSpPr>
          <p:cNvPr id="68" name="Oval 67">
            <a:extLst>
              <a:ext uri="{FF2B5EF4-FFF2-40B4-BE49-F238E27FC236}">
                <a16:creationId xmlns:a16="http://schemas.microsoft.com/office/drawing/2014/main" id="{43013727-1161-BF62-0E58-5A3F9665C905}"/>
              </a:ext>
            </a:extLst>
          </p:cNvPr>
          <p:cNvSpPr/>
          <p:nvPr/>
        </p:nvSpPr>
        <p:spPr>
          <a:xfrm>
            <a:off x="11024794" y="1216270"/>
            <a:ext cx="525976" cy="241970"/>
          </a:xfrm>
          <a:prstGeom prst="ellipse">
            <a:avLst/>
          </a:prstGeom>
          <a:no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17066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13CD3F0-804E-4F3F-2BC2-C26081F9ECEE}"/>
              </a:ext>
            </a:extLst>
          </p:cNvPr>
          <p:cNvSpPr>
            <a:spLocks noGrp="1"/>
          </p:cNvSpPr>
          <p:nvPr>
            <p:ph idx="1"/>
          </p:nvPr>
        </p:nvSpPr>
        <p:spPr>
          <a:xfrm>
            <a:off x="573849" y="731520"/>
            <a:ext cx="5326380" cy="5888355"/>
          </a:xfrm>
        </p:spPr>
        <p:txBody>
          <a:bodyPr>
            <a:normAutofit fontScale="92500" lnSpcReduction="20000"/>
          </a:bodyPr>
          <a:lstStyle/>
          <a:p>
            <a:r>
              <a:rPr lang="en-US" dirty="0"/>
              <a:t>Transaction 5(a): </a:t>
            </a:r>
            <a:r>
              <a:rPr lang="en-US" b="1" dirty="0"/>
              <a:t>grant reimbursement request (drawdown) on account</a:t>
            </a:r>
          </a:p>
          <a:p>
            <a:pPr lvl="1"/>
            <a:r>
              <a:rPr lang="en-US" dirty="0"/>
              <a:t>Your agency performs a drawdown request for a Federal award reimbursement of $30,000.00. The agency recognizes an increase in amounts owed to the agency (a receivable, asset), and an increase in grant revenue. </a:t>
            </a:r>
          </a:p>
          <a:p>
            <a:pPr lvl="1"/>
            <a:endParaRPr lang="en-US" dirty="0"/>
          </a:p>
          <a:p>
            <a:pPr marL="457200" lvl="1" indent="0">
              <a:buNone/>
            </a:pPr>
            <a:endParaRPr lang="en-US" dirty="0"/>
          </a:p>
          <a:p>
            <a:r>
              <a:rPr lang="en-US" dirty="0"/>
              <a:t>Transaction 6: </a:t>
            </a:r>
            <a:r>
              <a:rPr lang="en-US" b="1" dirty="0"/>
              <a:t>cash received for drawdown request</a:t>
            </a:r>
          </a:p>
          <a:p>
            <a:pPr lvl="1"/>
            <a:r>
              <a:rPr lang="en-US" dirty="0"/>
              <a:t>Your agency deposits the $30,000.00 cash received for the federal award reimbursement within 60 days. The agency recognizes an increase in cash (an asset) and the amount owed to the agency is reduced (an asset). Revenue has already been recognized.</a:t>
            </a:r>
          </a:p>
        </p:txBody>
      </p:sp>
      <p:sp>
        <p:nvSpPr>
          <p:cNvPr id="4" name="Slide Number Placeholder 3">
            <a:extLst>
              <a:ext uri="{FF2B5EF4-FFF2-40B4-BE49-F238E27FC236}">
                <a16:creationId xmlns:a16="http://schemas.microsoft.com/office/drawing/2014/main" id="{85DEC965-4A51-C3CA-0B34-562725C95FA9}"/>
              </a:ext>
            </a:extLst>
          </p:cNvPr>
          <p:cNvSpPr>
            <a:spLocks noGrp="1"/>
          </p:cNvSpPr>
          <p:nvPr>
            <p:ph type="sldNum" sz="quarter" idx="12"/>
          </p:nvPr>
        </p:nvSpPr>
        <p:spPr/>
        <p:txBody>
          <a:bodyPr/>
          <a:lstStyle/>
          <a:p>
            <a:fld id="{86C0CEB6-816B-4AD2-BD2A-6B923C483C8C}" type="slidenum">
              <a:rPr lang="en-US" smtClean="0"/>
              <a:t>18</a:t>
            </a:fld>
            <a:endParaRPr lang="en-US" dirty="0"/>
          </a:p>
        </p:txBody>
      </p:sp>
      <p:pic>
        <p:nvPicPr>
          <p:cNvPr id="6" name="Picture 5">
            <a:extLst>
              <a:ext uri="{FF2B5EF4-FFF2-40B4-BE49-F238E27FC236}">
                <a16:creationId xmlns:a16="http://schemas.microsoft.com/office/drawing/2014/main" id="{3E4220E0-657A-897E-9243-6BC0D7C742E6}"/>
              </a:ext>
            </a:extLst>
          </p:cNvPr>
          <p:cNvPicPr>
            <a:picLocks noChangeAspect="1"/>
          </p:cNvPicPr>
          <p:nvPr/>
        </p:nvPicPr>
        <p:blipFill>
          <a:blip r:embed="rId2"/>
          <a:stretch>
            <a:fillRect/>
          </a:stretch>
        </p:blipFill>
        <p:spPr>
          <a:xfrm>
            <a:off x="6498283" y="2076852"/>
            <a:ext cx="2368742" cy="1133509"/>
          </a:xfrm>
          <a:prstGeom prst="rect">
            <a:avLst/>
          </a:prstGeom>
        </p:spPr>
      </p:pic>
      <p:pic>
        <p:nvPicPr>
          <p:cNvPr id="8" name="Picture 7">
            <a:extLst>
              <a:ext uri="{FF2B5EF4-FFF2-40B4-BE49-F238E27FC236}">
                <a16:creationId xmlns:a16="http://schemas.microsoft.com/office/drawing/2014/main" id="{ECB98736-F123-AC24-F818-C8EDE0D168AA}"/>
              </a:ext>
            </a:extLst>
          </p:cNvPr>
          <p:cNvPicPr>
            <a:picLocks noChangeAspect="1"/>
          </p:cNvPicPr>
          <p:nvPr/>
        </p:nvPicPr>
        <p:blipFill>
          <a:blip r:embed="rId2"/>
          <a:stretch>
            <a:fillRect/>
          </a:stretch>
        </p:blipFill>
        <p:spPr>
          <a:xfrm>
            <a:off x="9207615" y="2085479"/>
            <a:ext cx="2368742" cy="1133509"/>
          </a:xfrm>
          <a:prstGeom prst="rect">
            <a:avLst/>
          </a:prstGeom>
        </p:spPr>
      </p:pic>
      <p:sp>
        <p:nvSpPr>
          <p:cNvPr id="10" name="Rectangle 9">
            <a:extLst>
              <a:ext uri="{FF2B5EF4-FFF2-40B4-BE49-F238E27FC236}">
                <a16:creationId xmlns:a16="http://schemas.microsoft.com/office/drawing/2014/main" id="{0751F101-EF01-03E1-2983-43D73D8A8522}"/>
              </a:ext>
            </a:extLst>
          </p:cNvPr>
          <p:cNvSpPr/>
          <p:nvPr/>
        </p:nvSpPr>
        <p:spPr>
          <a:xfrm>
            <a:off x="7791027" y="2351506"/>
            <a:ext cx="731520" cy="5842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CD94BDB8-D167-33BD-7E46-77A46EF7B5AA}"/>
              </a:ext>
            </a:extLst>
          </p:cNvPr>
          <p:cNvSpPr/>
          <p:nvPr/>
        </p:nvSpPr>
        <p:spPr>
          <a:xfrm>
            <a:off x="6824017" y="2351506"/>
            <a:ext cx="731520" cy="5842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7BC055E5-E4AF-F0EA-7D66-1EFE14C32B49}"/>
              </a:ext>
            </a:extLst>
          </p:cNvPr>
          <p:cNvSpPr/>
          <p:nvPr/>
        </p:nvSpPr>
        <p:spPr>
          <a:xfrm>
            <a:off x="9513148" y="2360132"/>
            <a:ext cx="731520" cy="54179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1B806880-7B90-6BF2-1E65-6F90D1FC09CD}"/>
              </a:ext>
            </a:extLst>
          </p:cNvPr>
          <p:cNvSpPr/>
          <p:nvPr/>
        </p:nvSpPr>
        <p:spPr>
          <a:xfrm>
            <a:off x="10544752" y="2360132"/>
            <a:ext cx="731520" cy="55502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0DDCD12F-BAFB-DF06-D636-64C8A1257649}"/>
              </a:ext>
            </a:extLst>
          </p:cNvPr>
          <p:cNvSpPr/>
          <p:nvPr/>
        </p:nvSpPr>
        <p:spPr>
          <a:xfrm>
            <a:off x="7278794" y="1640508"/>
            <a:ext cx="731520" cy="64208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89485584-7753-3F68-E708-CA2486A1894C}"/>
              </a:ext>
            </a:extLst>
          </p:cNvPr>
          <p:cNvSpPr/>
          <p:nvPr/>
        </p:nvSpPr>
        <p:spPr>
          <a:xfrm>
            <a:off x="9975196" y="1651992"/>
            <a:ext cx="731520" cy="64208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TextBox 21">
            <a:extLst>
              <a:ext uri="{FF2B5EF4-FFF2-40B4-BE49-F238E27FC236}">
                <a16:creationId xmlns:a16="http://schemas.microsoft.com/office/drawing/2014/main" id="{29487342-E5AF-1D33-BE09-1092AB02DE12}"/>
              </a:ext>
            </a:extLst>
          </p:cNvPr>
          <p:cNvSpPr txBox="1"/>
          <p:nvPr/>
        </p:nvSpPr>
        <p:spPr>
          <a:xfrm>
            <a:off x="8901008" y="1626070"/>
            <a:ext cx="2938895" cy="738664"/>
          </a:xfrm>
          <a:prstGeom prst="rect">
            <a:avLst/>
          </a:prstGeom>
          <a:noFill/>
        </p:spPr>
        <p:txBody>
          <a:bodyPr wrap="square" rtlCol="0">
            <a:spAutoFit/>
          </a:bodyPr>
          <a:lstStyle/>
          <a:p>
            <a:pPr algn="ctr"/>
            <a:r>
              <a:rPr lang="en-US" sz="1400" b="1" dirty="0"/>
              <a:t>Revenue</a:t>
            </a:r>
          </a:p>
          <a:p>
            <a:pPr algn="ctr"/>
            <a:r>
              <a:rPr lang="en-US" sz="1400" b="1" dirty="0"/>
              <a:t>Federal Direct – Operating </a:t>
            </a:r>
          </a:p>
          <a:p>
            <a:pPr algn="ctr"/>
            <a:r>
              <a:rPr lang="en-US" sz="1400" b="1" dirty="0"/>
              <a:t>451903</a:t>
            </a:r>
          </a:p>
        </p:txBody>
      </p:sp>
      <p:sp>
        <p:nvSpPr>
          <p:cNvPr id="24" name="TextBox 23">
            <a:extLst>
              <a:ext uri="{FF2B5EF4-FFF2-40B4-BE49-F238E27FC236}">
                <a16:creationId xmlns:a16="http://schemas.microsoft.com/office/drawing/2014/main" id="{88B24E76-5932-6457-A623-0FFDA65F207E}"/>
              </a:ext>
            </a:extLst>
          </p:cNvPr>
          <p:cNvSpPr txBox="1"/>
          <p:nvPr/>
        </p:nvSpPr>
        <p:spPr>
          <a:xfrm>
            <a:off x="6151648" y="1597741"/>
            <a:ext cx="2923656" cy="738664"/>
          </a:xfrm>
          <a:prstGeom prst="rect">
            <a:avLst/>
          </a:prstGeom>
          <a:noFill/>
        </p:spPr>
        <p:txBody>
          <a:bodyPr wrap="square" rtlCol="0">
            <a:spAutoFit/>
          </a:bodyPr>
          <a:lstStyle/>
          <a:p>
            <a:pPr algn="ctr"/>
            <a:r>
              <a:rPr lang="en-US" sz="1400" b="1" dirty="0"/>
              <a:t>Accounts Receivable</a:t>
            </a:r>
          </a:p>
          <a:p>
            <a:pPr algn="ctr"/>
            <a:r>
              <a:rPr lang="en-US" sz="1400" b="1" dirty="0"/>
              <a:t>Due From Federal Gov’t </a:t>
            </a:r>
          </a:p>
          <a:p>
            <a:pPr algn="ctr"/>
            <a:r>
              <a:rPr lang="en-US" sz="1400" b="1" dirty="0"/>
              <a:t>145900</a:t>
            </a:r>
          </a:p>
        </p:txBody>
      </p:sp>
      <p:sp>
        <p:nvSpPr>
          <p:cNvPr id="26" name="TextBox 25">
            <a:extLst>
              <a:ext uri="{FF2B5EF4-FFF2-40B4-BE49-F238E27FC236}">
                <a16:creationId xmlns:a16="http://schemas.microsoft.com/office/drawing/2014/main" id="{671DF1E5-6371-7544-A256-1339FF796B2E}"/>
              </a:ext>
            </a:extLst>
          </p:cNvPr>
          <p:cNvSpPr txBox="1"/>
          <p:nvPr/>
        </p:nvSpPr>
        <p:spPr>
          <a:xfrm>
            <a:off x="6766560" y="2351506"/>
            <a:ext cx="845820" cy="276999"/>
          </a:xfrm>
          <a:prstGeom prst="rect">
            <a:avLst/>
          </a:prstGeom>
          <a:noFill/>
        </p:spPr>
        <p:txBody>
          <a:bodyPr wrap="square" rtlCol="0">
            <a:spAutoFit/>
          </a:bodyPr>
          <a:lstStyle/>
          <a:p>
            <a:r>
              <a:rPr lang="en-US" sz="1200" dirty="0"/>
              <a:t>30,000.00</a:t>
            </a:r>
          </a:p>
        </p:txBody>
      </p:sp>
      <p:sp>
        <p:nvSpPr>
          <p:cNvPr id="28" name="TextBox 27">
            <a:extLst>
              <a:ext uri="{FF2B5EF4-FFF2-40B4-BE49-F238E27FC236}">
                <a16:creationId xmlns:a16="http://schemas.microsoft.com/office/drawing/2014/main" id="{E07469D3-1C0C-5E65-8187-A0E43184FF67}"/>
              </a:ext>
            </a:extLst>
          </p:cNvPr>
          <p:cNvSpPr txBox="1"/>
          <p:nvPr/>
        </p:nvSpPr>
        <p:spPr>
          <a:xfrm>
            <a:off x="10403723" y="2347377"/>
            <a:ext cx="1059134" cy="276999"/>
          </a:xfrm>
          <a:prstGeom prst="rect">
            <a:avLst/>
          </a:prstGeom>
          <a:noFill/>
        </p:spPr>
        <p:txBody>
          <a:bodyPr wrap="square" rtlCol="0">
            <a:spAutoFit/>
          </a:bodyPr>
          <a:lstStyle/>
          <a:p>
            <a:r>
              <a:rPr lang="en-US" sz="1200" dirty="0"/>
              <a:t>(30,000.00)</a:t>
            </a:r>
          </a:p>
        </p:txBody>
      </p:sp>
      <p:sp>
        <p:nvSpPr>
          <p:cNvPr id="30" name="TextBox 29">
            <a:extLst>
              <a:ext uri="{FF2B5EF4-FFF2-40B4-BE49-F238E27FC236}">
                <a16:creationId xmlns:a16="http://schemas.microsoft.com/office/drawing/2014/main" id="{4BB5ACBC-A739-E844-AD90-F20EA08D48F9}"/>
              </a:ext>
            </a:extLst>
          </p:cNvPr>
          <p:cNvSpPr txBox="1"/>
          <p:nvPr/>
        </p:nvSpPr>
        <p:spPr>
          <a:xfrm>
            <a:off x="10443767" y="2963468"/>
            <a:ext cx="1019089" cy="276999"/>
          </a:xfrm>
          <a:prstGeom prst="rect">
            <a:avLst/>
          </a:prstGeom>
          <a:noFill/>
        </p:spPr>
        <p:txBody>
          <a:bodyPr wrap="square" rtlCol="0">
            <a:spAutoFit/>
          </a:bodyPr>
          <a:lstStyle/>
          <a:p>
            <a:r>
              <a:rPr lang="en-US" sz="1200" dirty="0"/>
              <a:t>(30,000.00)</a:t>
            </a:r>
          </a:p>
        </p:txBody>
      </p:sp>
      <p:sp>
        <p:nvSpPr>
          <p:cNvPr id="32" name="TextBox 31">
            <a:extLst>
              <a:ext uri="{FF2B5EF4-FFF2-40B4-BE49-F238E27FC236}">
                <a16:creationId xmlns:a16="http://schemas.microsoft.com/office/drawing/2014/main" id="{8CD82B5D-C071-446D-0737-95E312AF91CC}"/>
              </a:ext>
            </a:extLst>
          </p:cNvPr>
          <p:cNvSpPr txBox="1"/>
          <p:nvPr/>
        </p:nvSpPr>
        <p:spPr>
          <a:xfrm>
            <a:off x="6798734" y="2948463"/>
            <a:ext cx="845820" cy="276999"/>
          </a:xfrm>
          <a:prstGeom prst="rect">
            <a:avLst/>
          </a:prstGeom>
          <a:noFill/>
        </p:spPr>
        <p:txBody>
          <a:bodyPr wrap="square" rtlCol="0">
            <a:spAutoFit/>
          </a:bodyPr>
          <a:lstStyle/>
          <a:p>
            <a:r>
              <a:rPr lang="en-US" sz="1200" dirty="0"/>
              <a:t>30,000.00</a:t>
            </a:r>
          </a:p>
        </p:txBody>
      </p:sp>
      <p:pic>
        <p:nvPicPr>
          <p:cNvPr id="34" name="Picture 33">
            <a:extLst>
              <a:ext uri="{FF2B5EF4-FFF2-40B4-BE49-F238E27FC236}">
                <a16:creationId xmlns:a16="http://schemas.microsoft.com/office/drawing/2014/main" id="{5E931AF7-1FA2-A70E-5A2C-FA4159FB9909}"/>
              </a:ext>
            </a:extLst>
          </p:cNvPr>
          <p:cNvPicPr>
            <a:picLocks noChangeAspect="1"/>
          </p:cNvPicPr>
          <p:nvPr/>
        </p:nvPicPr>
        <p:blipFill>
          <a:blip r:embed="rId2"/>
          <a:stretch>
            <a:fillRect/>
          </a:stretch>
        </p:blipFill>
        <p:spPr>
          <a:xfrm>
            <a:off x="6437323" y="4579092"/>
            <a:ext cx="2368742" cy="1133509"/>
          </a:xfrm>
          <a:prstGeom prst="rect">
            <a:avLst/>
          </a:prstGeom>
        </p:spPr>
      </p:pic>
      <p:pic>
        <p:nvPicPr>
          <p:cNvPr id="36" name="Picture 35">
            <a:extLst>
              <a:ext uri="{FF2B5EF4-FFF2-40B4-BE49-F238E27FC236}">
                <a16:creationId xmlns:a16="http://schemas.microsoft.com/office/drawing/2014/main" id="{3B6C63A8-6858-1F57-A13F-F05C54E39DF6}"/>
              </a:ext>
            </a:extLst>
          </p:cNvPr>
          <p:cNvPicPr>
            <a:picLocks noChangeAspect="1"/>
          </p:cNvPicPr>
          <p:nvPr/>
        </p:nvPicPr>
        <p:blipFill>
          <a:blip r:embed="rId2"/>
          <a:stretch>
            <a:fillRect/>
          </a:stretch>
        </p:blipFill>
        <p:spPr>
          <a:xfrm>
            <a:off x="9146655" y="4579093"/>
            <a:ext cx="2368742" cy="1133509"/>
          </a:xfrm>
          <a:prstGeom prst="rect">
            <a:avLst/>
          </a:prstGeom>
        </p:spPr>
      </p:pic>
      <p:sp>
        <p:nvSpPr>
          <p:cNvPr id="38" name="Rectangle 37">
            <a:extLst>
              <a:ext uri="{FF2B5EF4-FFF2-40B4-BE49-F238E27FC236}">
                <a16:creationId xmlns:a16="http://schemas.microsoft.com/office/drawing/2014/main" id="{AC702319-F090-D1D2-988C-F651FC3DEA43}"/>
              </a:ext>
            </a:extLst>
          </p:cNvPr>
          <p:cNvSpPr/>
          <p:nvPr/>
        </p:nvSpPr>
        <p:spPr>
          <a:xfrm>
            <a:off x="7730067" y="4853746"/>
            <a:ext cx="731520" cy="5842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Rectangle 39">
            <a:extLst>
              <a:ext uri="{FF2B5EF4-FFF2-40B4-BE49-F238E27FC236}">
                <a16:creationId xmlns:a16="http://schemas.microsoft.com/office/drawing/2014/main" id="{82E6A3F2-7100-6370-75DD-3B222FB199EB}"/>
              </a:ext>
            </a:extLst>
          </p:cNvPr>
          <p:cNvSpPr/>
          <p:nvPr/>
        </p:nvSpPr>
        <p:spPr>
          <a:xfrm>
            <a:off x="6763057" y="4853746"/>
            <a:ext cx="731520" cy="5842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Rectangle 41">
            <a:extLst>
              <a:ext uri="{FF2B5EF4-FFF2-40B4-BE49-F238E27FC236}">
                <a16:creationId xmlns:a16="http://schemas.microsoft.com/office/drawing/2014/main" id="{8C00D7D7-6BFB-0601-A3DA-C69E102C8357}"/>
              </a:ext>
            </a:extLst>
          </p:cNvPr>
          <p:cNvSpPr/>
          <p:nvPr/>
        </p:nvSpPr>
        <p:spPr>
          <a:xfrm>
            <a:off x="9452188" y="4853746"/>
            <a:ext cx="731520" cy="5842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Rectangle 43">
            <a:extLst>
              <a:ext uri="{FF2B5EF4-FFF2-40B4-BE49-F238E27FC236}">
                <a16:creationId xmlns:a16="http://schemas.microsoft.com/office/drawing/2014/main" id="{8DFC9AB5-E3F1-9880-6291-2A68BDCB0E37}"/>
              </a:ext>
            </a:extLst>
          </p:cNvPr>
          <p:cNvSpPr/>
          <p:nvPr/>
        </p:nvSpPr>
        <p:spPr>
          <a:xfrm>
            <a:off x="10483792" y="4853746"/>
            <a:ext cx="731520" cy="5842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Rectangle 45">
            <a:extLst>
              <a:ext uri="{FF2B5EF4-FFF2-40B4-BE49-F238E27FC236}">
                <a16:creationId xmlns:a16="http://schemas.microsoft.com/office/drawing/2014/main" id="{A3918C49-9AA6-EA81-D9F3-ED1D35C8831C}"/>
              </a:ext>
            </a:extLst>
          </p:cNvPr>
          <p:cNvSpPr/>
          <p:nvPr/>
        </p:nvSpPr>
        <p:spPr>
          <a:xfrm>
            <a:off x="7217834" y="4142748"/>
            <a:ext cx="731520" cy="64208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Rectangle 47">
            <a:extLst>
              <a:ext uri="{FF2B5EF4-FFF2-40B4-BE49-F238E27FC236}">
                <a16:creationId xmlns:a16="http://schemas.microsoft.com/office/drawing/2014/main" id="{32F0D055-C708-49F7-A97F-8A3FE8169B0F}"/>
              </a:ext>
            </a:extLst>
          </p:cNvPr>
          <p:cNvSpPr/>
          <p:nvPr/>
        </p:nvSpPr>
        <p:spPr>
          <a:xfrm>
            <a:off x="9914236" y="4145606"/>
            <a:ext cx="731520" cy="64208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TextBox 51">
            <a:extLst>
              <a:ext uri="{FF2B5EF4-FFF2-40B4-BE49-F238E27FC236}">
                <a16:creationId xmlns:a16="http://schemas.microsoft.com/office/drawing/2014/main" id="{D2A02B1F-B820-6FE5-3B60-C467E0BBA27E}"/>
              </a:ext>
            </a:extLst>
          </p:cNvPr>
          <p:cNvSpPr txBox="1"/>
          <p:nvPr/>
        </p:nvSpPr>
        <p:spPr>
          <a:xfrm>
            <a:off x="6508326" y="4239484"/>
            <a:ext cx="2102274" cy="584775"/>
          </a:xfrm>
          <a:prstGeom prst="rect">
            <a:avLst/>
          </a:prstGeom>
          <a:noFill/>
        </p:spPr>
        <p:txBody>
          <a:bodyPr wrap="square" rtlCol="0">
            <a:spAutoFit/>
          </a:bodyPr>
          <a:lstStyle/>
          <a:p>
            <a:pPr algn="ctr"/>
            <a:r>
              <a:rPr lang="en-US" sz="1600" b="1" dirty="0"/>
              <a:t>Cash </a:t>
            </a:r>
          </a:p>
          <a:p>
            <a:pPr algn="ctr"/>
            <a:r>
              <a:rPr lang="en-US" sz="1600" b="1" dirty="0"/>
              <a:t>101800</a:t>
            </a:r>
          </a:p>
        </p:txBody>
      </p:sp>
      <p:sp>
        <p:nvSpPr>
          <p:cNvPr id="54" name="TextBox 53">
            <a:extLst>
              <a:ext uri="{FF2B5EF4-FFF2-40B4-BE49-F238E27FC236}">
                <a16:creationId xmlns:a16="http://schemas.microsoft.com/office/drawing/2014/main" id="{BA18FCAB-88CA-83A8-A790-51CC4503B0B9}"/>
              </a:ext>
            </a:extLst>
          </p:cNvPr>
          <p:cNvSpPr txBox="1"/>
          <p:nvPr/>
        </p:nvSpPr>
        <p:spPr>
          <a:xfrm>
            <a:off x="6705600" y="4853746"/>
            <a:ext cx="845820" cy="276999"/>
          </a:xfrm>
          <a:prstGeom prst="rect">
            <a:avLst/>
          </a:prstGeom>
          <a:noFill/>
        </p:spPr>
        <p:txBody>
          <a:bodyPr wrap="square" rtlCol="0">
            <a:spAutoFit/>
          </a:bodyPr>
          <a:lstStyle/>
          <a:p>
            <a:r>
              <a:rPr lang="en-US" sz="1200" dirty="0"/>
              <a:t>30,000.00</a:t>
            </a:r>
          </a:p>
        </p:txBody>
      </p:sp>
      <p:sp>
        <p:nvSpPr>
          <p:cNvPr id="56" name="TextBox 55">
            <a:extLst>
              <a:ext uri="{FF2B5EF4-FFF2-40B4-BE49-F238E27FC236}">
                <a16:creationId xmlns:a16="http://schemas.microsoft.com/office/drawing/2014/main" id="{9372097C-5C10-3C52-DFB4-344344874788}"/>
              </a:ext>
            </a:extLst>
          </p:cNvPr>
          <p:cNvSpPr txBox="1"/>
          <p:nvPr/>
        </p:nvSpPr>
        <p:spPr>
          <a:xfrm>
            <a:off x="10342762" y="4840991"/>
            <a:ext cx="1011037" cy="276999"/>
          </a:xfrm>
          <a:prstGeom prst="rect">
            <a:avLst/>
          </a:prstGeom>
          <a:noFill/>
        </p:spPr>
        <p:txBody>
          <a:bodyPr wrap="square" rtlCol="0">
            <a:spAutoFit/>
          </a:bodyPr>
          <a:lstStyle/>
          <a:p>
            <a:r>
              <a:rPr lang="en-US" sz="1200" dirty="0"/>
              <a:t>(30,000.00)</a:t>
            </a:r>
          </a:p>
        </p:txBody>
      </p:sp>
      <p:sp>
        <p:nvSpPr>
          <p:cNvPr id="58" name="TextBox 57">
            <a:extLst>
              <a:ext uri="{FF2B5EF4-FFF2-40B4-BE49-F238E27FC236}">
                <a16:creationId xmlns:a16="http://schemas.microsoft.com/office/drawing/2014/main" id="{4D438732-30CB-684F-39AA-25FDF7564574}"/>
              </a:ext>
            </a:extLst>
          </p:cNvPr>
          <p:cNvSpPr txBox="1"/>
          <p:nvPr/>
        </p:nvSpPr>
        <p:spPr>
          <a:xfrm>
            <a:off x="10339677" y="5457081"/>
            <a:ext cx="970991" cy="276999"/>
          </a:xfrm>
          <a:prstGeom prst="rect">
            <a:avLst/>
          </a:prstGeom>
          <a:noFill/>
        </p:spPr>
        <p:txBody>
          <a:bodyPr wrap="square" rtlCol="0">
            <a:spAutoFit/>
          </a:bodyPr>
          <a:lstStyle/>
          <a:p>
            <a:r>
              <a:rPr lang="en-US" sz="1200" dirty="0"/>
              <a:t>(30,000.00)</a:t>
            </a:r>
          </a:p>
        </p:txBody>
      </p:sp>
      <p:sp>
        <p:nvSpPr>
          <p:cNvPr id="60" name="TextBox 59">
            <a:extLst>
              <a:ext uri="{FF2B5EF4-FFF2-40B4-BE49-F238E27FC236}">
                <a16:creationId xmlns:a16="http://schemas.microsoft.com/office/drawing/2014/main" id="{862499F2-3C67-1563-0722-6B499D049791}"/>
              </a:ext>
            </a:extLst>
          </p:cNvPr>
          <p:cNvSpPr txBox="1"/>
          <p:nvPr/>
        </p:nvSpPr>
        <p:spPr>
          <a:xfrm>
            <a:off x="6737774" y="5450703"/>
            <a:ext cx="845820" cy="276999"/>
          </a:xfrm>
          <a:prstGeom prst="rect">
            <a:avLst/>
          </a:prstGeom>
          <a:noFill/>
        </p:spPr>
        <p:txBody>
          <a:bodyPr wrap="square" rtlCol="0">
            <a:spAutoFit/>
          </a:bodyPr>
          <a:lstStyle/>
          <a:p>
            <a:r>
              <a:rPr lang="en-US" sz="1200" dirty="0"/>
              <a:t>30,000.00</a:t>
            </a:r>
          </a:p>
        </p:txBody>
      </p:sp>
      <p:sp>
        <p:nvSpPr>
          <p:cNvPr id="62" name="TextBox 61">
            <a:extLst>
              <a:ext uri="{FF2B5EF4-FFF2-40B4-BE49-F238E27FC236}">
                <a16:creationId xmlns:a16="http://schemas.microsoft.com/office/drawing/2014/main" id="{6C10859B-14BF-0414-EBF5-EB68FD2A1E18}"/>
              </a:ext>
            </a:extLst>
          </p:cNvPr>
          <p:cNvSpPr txBox="1"/>
          <p:nvPr/>
        </p:nvSpPr>
        <p:spPr>
          <a:xfrm>
            <a:off x="8782840" y="4083192"/>
            <a:ext cx="2923656" cy="738664"/>
          </a:xfrm>
          <a:prstGeom prst="rect">
            <a:avLst/>
          </a:prstGeom>
          <a:noFill/>
        </p:spPr>
        <p:txBody>
          <a:bodyPr wrap="square" rtlCol="0">
            <a:spAutoFit/>
          </a:bodyPr>
          <a:lstStyle/>
          <a:p>
            <a:pPr algn="ctr"/>
            <a:r>
              <a:rPr lang="en-US" sz="1400" b="1" dirty="0"/>
              <a:t>Accounts Receivable </a:t>
            </a:r>
          </a:p>
          <a:p>
            <a:pPr algn="ctr"/>
            <a:r>
              <a:rPr lang="en-US" sz="1400" b="1" dirty="0"/>
              <a:t>Due From Federal Gov’t </a:t>
            </a:r>
          </a:p>
          <a:p>
            <a:pPr algn="ctr"/>
            <a:r>
              <a:rPr lang="en-US" sz="1400" b="1" dirty="0"/>
              <a:t>145900</a:t>
            </a:r>
          </a:p>
        </p:txBody>
      </p:sp>
      <p:pic>
        <p:nvPicPr>
          <p:cNvPr id="72" name="Picture 71">
            <a:extLst>
              <a:ext uri="{FF2B5EF4-FFF2-40B4-BE49-F238E27FC236}">
                <a16:creationId xmlns:a16="http://schemas.microsoft.com/office/drawing/2014/main" id="{78B25530-1232-129D-F6B9-A8BC291216F0}"/>
              </a:ext>
            </a:extLst>
          </p:cNvPr>
          <p:cNvPicPr>
            <a:picLocks noChangeAspect="1"/>
          </p:cNvPicPr>
          <p:nvPr/>
        </p:nvPicPr>
        <p:blipFill>
          <a:blip r:embed="rId2"/>
          <a:stretch>
            <a:fillRect/>
          </a:stretch>
        </p:blipFill>
        <p:spPr>
          <a:xfrm>
            <a:off x="9773494" y="521812"/>
            <a:ext cx="2368742" cy="1133509"/>
          </a:xfrm>
          <a:prstGeom prst="rect">
            <a:avLst/>
          </a:prstGeom>
        </p:spPr>
      </p:pic>
      <p:sp>
        <p:nvSpPr>
          <p:cNvPr id="74" name="Rectangle 73">
            <a:extLst>
              <a:ext uri="{FF2B5EF4-FFF2-40B4-BE49-F238E27FC236}">
                <a16:creationId xmlns:a16="http://schemas.microsoft.com/office/drawing/2014/main" id="{552AEBC3-B051-671C-2DDE-D6FCCCCFBFE2}"/>
              </a:ext>
            </a:extLst>
          </p:cNvPr>
          <p:cNvSpPr/>
          <p:nvPr/>
        </p:nvSpPr>
        <p:spPr>
          <a:xfrm>
            <a:off x="10079027" y="796465"/>
            <a:ext cx="731520" cy="5842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5F4AA6F5-367F-DAAB-E0D3-1F854AAC2BB3}"/>
              </a:ext>
            </a:extLst>
          </p:cNvPr>
          <p:cNvSpPr/>
          <p:nvPr/>
        </p:nvSpPr>
        <p:spPr>
          <a:xfrm>
            <a:off x="11110631" y="796465"/>
            <a:ext cx="731520" cy="5842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 name="Rectangle 77">
            <a:extLst>
              <a:ext uri="{FF2B5EF4-FFF2-40B4-BE49-F238E27FC236}">
                <a16:creationId xmlns:a16="http://schemas.microsoft.com/office/drawing/2014/main" id="{F2698194-B229-8C65-5781-103D538A0528}"/>
              </a:ext>
            </a:extLst>
          </p:cNvPr>
          <p:cNvSpPr/>
          <p:nvPr/>
        </p:nvSpPr>
        <p:spPr>
          <a:xfrm>
            <a:off x="10541075" y="88325"/>
            <a:ext cx="731520" cy="64208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TextBox 79">
            <a:extLst>
              <a:ext uri="{FF2B5EF4-FFF2-40B4-BE49-F238E27FC236}">
                <a16:creationId xmlns:a16="http://schemas.microsoft.com/office/drawing/2014/main" id="{119F0445-BB74-7E7E-E283-2A1B4E1C43F0}"/>
              </a:ext>
            </a:extLst>
          </p:cNvPr>
          <p:cNvSpPr txBox="1"/>
          <p:nvPr/>
        </p:nvSpPr>
        <p:spPr>
          <a:xfrm>
            <a:off x="10920647" y="1094988"/>
            <a:ext cx="1060073" cy="276999"/>
          </a:xfrm>
          <a:prstGeom prst="rect">
            <a:avLst/>
          </a:prstGeom>
          <a:noFill/>
        </p:spPr>
        <p:txBody>
          <a:bodyPr wrap="square" rtlCol="0">
            <a:spAutoFit/>
          </a:bodyPr>
          <a:lstStyle/>
          <a:p>
            <a:r>
              <a:rPr lang="en-US" sz="1200" dirty="0"/>
              <a:t>(30,000.00)</a:t>
            </a:r>
          </a:p>
        </p:txBody>
      </p:sp>
      <p:sp>
        <p:nvSpPr>
          <p:cNvPr id="82" name="TextBox 81">
            <a:extLst>
              <a:ext uri="{FF2B5EF4-FFF2-40B4-BE49-F238E27FC236}">
                <a16:creationId xmlns:a16="http://schemas.microsoft.com/office/drawing/2014/main" id="{A6CF38AB-9753-A791-929D-2CD2456E94E9}"/>
              </a:ext>
            </a:extLst>
          </p:cNvPr>
          <p:cNvSpPr txBox="1"/>
          <p:nvPr/>
        </p:nvSpPr>
        <p:spPr>
          <a:xfrm>
            <a:off x="10410542" y="1409967"/>
            <a:ext cx="845820" cy="276999"/>
          </a:xfrm>
          <a:prstGeom prst="rect">
            <a:avLst/>
          </a:prstGeom>
          <a:noFill/>
        </p:spPr>
        <p:txBody>
          <a:bodyPr wrap="square" rtlCol="0">
            <a:spAutoFit/>
          </a:bodyPr>
          <a:lstStyle/>
          <a:p>
            <a:r>
              <a:rPr lang="en-US" sz="1200" dirty="0"/>
              <a:t>0.00</a:t>
            </a:r>
          </a:p>
        </p:txBody>
      </p:sp>
      <p:sp>
        <p:nvSpPr>
          <p:cNvPr id="84" name="TextBox 83">
            <a:extLst>
              <a:ext uri="{FF2B5EF4-FFF2-40B4-BE49-F238E27FC236}">
                <a16:creationId xmlns:a16="http://schemas.microsoft.com/office/drawing/2014/main" id="{97D5B58A-5F25-F63F-8FFB-4209147B6356}"/>
              </a:ext>
            </a:extLst>
          </p:cNvPr>
          <p:cNvSpPr txBox="1"/>
          <p:nvPr/>
        </p:nvSpPr>
        <p:spPr>
          <a:xfrm>
            <a:off x="9476279" y="28177"/>
            <a:ext cx="2923656" cy="738664"/>
          </a:xfrm>
          <a:prstGeom prst="rect">
            <a:avLst/>
          </a:prstGeom>
          <a:noFill/>
        </p:spPr>
        <p:txBody>
          <a:bodyPr wrap="square" rtlCol="0">
            <a:spAutoFit/>
          </a:bodyPr>
          <a:lstStyle/>
          <a:p>
            <a:pPr algn="ctr"/>
            <a:r>
              <a:rPr lang="en-US" sz="1400" b="1" dirty="0"/>
              <a:t>Accounts Receivable </a:t>
            </a:r>
          </a:p>
          <a:p>
            <a:pPr algn="ctr"/>
            <a:r>
              <a:rPr lang="en-US" sz="1400" b="1" dirty="0"/>
              <a:t>Due From Federal Gov’t </a:t>
            </a:r>
          </a:p>
          <a:p>
            <a:pPr algn="ctr"/>
            <a:r>
              <a:rPr lang="en-US" sz="1400" b="1" dirty="0"/>
              <a:t>145900</a:t>
            </a:r>
          </a:p>
        </p:txBody>
      </p:sp>
      <p:sp>
        <p:nvSpPr>
          <p:cNvPr id="88" name="TextBox 87">
            <a:extLst>
              <a:ext uri="{FF2B5EF4-FFF2-40B4-BE49-F238E27FC236}">
                <a16:creationId xmlns:a16="http://schemas.microsoft.com/office/drawing/2014/main" id="{0B1FCF81-79A8-6D31-19CD-DE7ADEDBA5C9}"/>
              </a:ext>
            </a:extLst>
          </p:cNvPr>
          <p:cNvSpPr txBox="1"/>
          <p:nvPr/>
        </p:nvSpPr>
        <p:spPr>
          <a:xfrm>
            <a:off x="10107818" y="747012"/>
            <a:ext cx="845820" cy="276999"/>
          </a:xfrm>
          <a:prstGeom prst="rect">
            <a:avLst/>
          </a:prstGeom>
          <a:noFill/>
        </p:spPr>
        <p:txBody>
          <a:bodyPr wrap="square" rtlCol="0">
            <a:spAutoFit/>
          </a:bodyPr>
          <a:lstStyle/>
          <a:p>
            <a:r>
              <a:rPr lang="en-US" sz="1200" dirty="0"/>
              <a:t>30,000.00</a:t>
            </a:r>
          </a:p>
        </p:txBody>
      </p:sp>
      <p:sp>
        <p:nvSpPr>
          <p:cNvPr id="89" name="Rectangle 88">
            <a:extLst>
              <a:ext uri="{FF2B5EF4-FFF2-40B4-BE49-F238E27FC236}">
                <a16:creationId xmlns:a16="http://schemas.microsoft.com/office/drawing/2014/main" id="{C31A4253-53EE-4E21-85A4-3F65A8366DA2}"/>
              </a:ext>
            </a:extLst>
          </p:cNvPr>
          <p:cNvSpPr/>
          <p:nvPr/>
        </p:nvSpPr>
        <p:spPr>
          <a:xfrm>
            <a:off x="9773494" y="25911"/>
            <a:ext cx="2368742" cy="1650888"/>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mc:AlternateContent xmlns:mc="http://schemas.openxmlformats.org/markup-compatibility/2006" xmlns:p14="http://schemas.microsoft.com/office/powerpoint/2010/main">
        <mc:Choice Requires="p14">
          <p:contentPart p14:bwMode="auto" r:id="rId3">
            <p14:nvContentPartPr>
              <p14:cNvPr id="94" name="Ink 93">
                <a:extLst>
                  <a:ext uri="{FF2B5EF4-FFF2-40B4-BE49-F238E27FC236}">
                    <a16:creationId xmlns:a16="http://schemas.microsoft.com/office/drawing/2014/main" id="{2842F00A-7916-6DCA-B324-0C2591AA00D7}"/>
                  </a:ext>
                </a:extLst>
              </p14:cNvPr>
              <p14:cNvContentPartPr/>
              <p14:nvPr/>
            </p14:nvContentPartPr>
            <p14:xfrm>
              <a:off x="6305176" y="655085"/>
              <a:ext cx="3660120" cy="1838160"/>
            </p14:xfrm>
          </p:contentPart>
        </mc:Choice>
        <mc:Fallback xmlns="">
          <p:pic>
            <p:nvPicPr>
              <p:cNvPr id="94" name="Ink 93">
                <a:extLst>
                  <a:ext uri="{FF2B5EF4-FFF2-40B4-BE49-F238E27FC236}">
                    <a16:creationId xmlns:a16="http://schemas.microsoft.com/office/drawing/2014/main" id="{2842F00A-7916-6DCA-B324-0C2591AA00D7}"/>
                  </a:ext>
                </a:extLst>
              </p:cNvPr>
              <p:cNvPicPr/>
              <p:nvPr/>
            </p:nvPicPr>
            <p:blipFill>
              <a:blip r:embed="rId5"/>
              <a:stretch>
                <a:fillRect/>
              </a:stretch>
            </p:blipFill>
            <p:spPr>
              <a:xfrm>
                <a:off x="6299056" y="648965"/>
                <a:ext cx="3672360" cy="18504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96" name="Ink 95">
                <a:extLst>
                  <a:ext uri="{FF2B5EF4-FFF2-40B4-BE49-F238E27FC236}">
                    <a16:creationId xmlns:a16="http://schemas.microsoft.com/office/drawing/2014/main" id="{348A51B5-56B3-9E59-88FB-7BA51314AE50}"/>
                  </a:ext>
                </a:extLst>
              </p14:cNvPr>
              <p14:cNvContentPartPr/>
              <p14:nvPr/>
            </p14:nvContentPartPr>
            <p14:xfrm>
              <a:off x="11223136" y="1422605"/>
              <a:ext cx="587520" cy="3615120"/>
            </p14:xfrm>
          </p:contentPart>
        </mc:Choice>
        <mc:Fallback xmlns="">
          <p:pic>
            <p:nvPicPr>
              <p:cNvPr id="96" name="Ink 95">
                <a:extLst>
                  <a:ext uri="{FF2B5EF4-FFF2-40B4-BE49-F238E27FC236}">
                    <a16:creationId xmlns:a16="http://schemas.microsoft.com/office/drawing/2014/main" id="{348A51B5-56B3-9E59-88FB-7BA51314AE50}"/>
                  </a:ext>
                </a:extLst>
              </p:cNvPr>
              <p:cNvPicPr/>
              <p:nvPr/>
            </p:nvPicPr>
            <p:blipFill>
              <a:blip r:embed="rId7"/>
              <a:stretch>
                <a:fillRect/>
              </a:stretch>
            </p:blipFill>
            <p:spPr>
              <a:xfrm>
                <a:off x="11217016" y="1416485"/>
                <a:ext cx="599760" cy="3627360"/>
              </a:xfrm>
              <a:prstGeom prst="rect">
                <a:avLst/>
              </a:prstGeom>
            </p:spPr>
          </p:pic>
        </mc:Fallback>
      </mc:AlternateContent>
      <p:sp>
        <p:nvSpPr>
          <p:cNvPr id="98" name="Oval 97">
            <a:extLst>
              <a:ext uri="{FF2B5EF4-FFF2-40B4-BE49-F238E27FC236}">
                <a16:creationId xmlns:a16="http://schemas.microsoft.com/office/drawing/2014/main" id="{2B814E1E-ACE8-B7D3-CF59-FED9481DCAA7}"/>
              </a:ext>
            </a:extLst>
          </p:cNvPr>
          <p:cNvSpPr/>
          <p:nvPr/>
        </p:nvSpPr>
        <p:spPr>
          <a:xfrm>
            <a:off x="10384049" y="1415338"/>
            <a:ext cx="525976" cy="241970"/>
          </a:xfrm>
          <a:prstGeom prst="ellipse">
            <a:avLst/>
          </a:prstGeom>
          <a:no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2364918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C7185B5-B41D-1E13-84CA-13A52A325F03}"/>
              </a:ext>
            </a:extLst>
          </p:cNvPr>
          <p:cNvSpPr>
            <a:spLocks noGrp="1"/>
          </p:cNvSpPr>
          <p:nvPr>
            <p:ph type="sldNum" sz="quarter" idx="12"/>
          </p:nvPr>
        </p:nvSpPr>
        <p:spPr/>
        <p:txBody>
          <a:bodyPr/>
          <a:lstStyle/>
          <a:p>
            <a:fld id="{86C0CEB6-816B-4AD2-BD2A-6B923C483C8C}" type="slidenum">
              <a:rPr lang="en-US" smtClean="0"/>
              <a:t>19</a:t>
            </a:fld>
            <a:endParaRPr lang="en-US" dirty="0"/>
          </a:p>
        </p:txBody>
      </p:sp>
      <p:graphicFrame>
        <p:nvGraphicFramePr>
          <p:cNvPr id="6" name="Content Placeholder 5">
            <a:extLst>
              <a:ext uri="{FF2B5EF4-FFF2-40B4-BE49-F238E27FC236}">
                <a16:creationId xmlns:a16="http://schemas.microsoft.com/office/drawing/2014/main" id="{F6489CF4-0738-CB4E-1873-37C407122ACD}"/>
              </a:ext>
            </a:extLst>
          </p:cNvPr>
          <p:cNvGraphicFramePr>
            <a:graphicFrameLocks/>
          </p:cNvGraphicFramePr>
          <p:nvPr>
            <p:extLst>
              <p:ext uri="{D42A27DB-BD31-4B8C-83A1-F6EECF244321}">
                <p14:modId xmlns:p14="http://schemas.microsoft.com/office/powerpoint/2010/main" val="112572052"/>
              </p:ext>
            </p:extLst>
          </p:nvPr>
        </p:nvGraphicFramePr>
        <p:xfrm>
          <a:off x="372978" y="0"/>
          <a:ext cx="11213433" cy="6448930"/>
        </p:xfrm>
        <a:graphic>
          <a:graphicData uri="http://schemas.openxmlformats.org/drawingml/2006/table">
            <a:tbl>
              <a:tblPr firstRow="1" bandRow="1"/>
              <a:tblGrid>
                <a:gridCol w="2633486">
                  <a:extLst>
                    <a:ext uri="{9D8B030D-6E8A-4147-A177-3AD203B41FA5}">
                      <a16:colId xmlns:a16="http://schemas.microsoft.com/office/drawing/2014/main" val="3138257108"/>
                    </a:ext>
                  </a:extLst>
                </a:gridCol>
                <a:gridCol w="1821374">
                  <a:extLst>
                    <a:ext uri="{9D8B030D-6E8A-4147-A177-3AD203B41FA5}">
                      <a16:colId xmlns:a16="http://schemas.microsoft.com/office/drawing/2014/main" val="673337180"/>
                    </a:ext>
                  </a:extLst>
                </a:gridCol>
                <a:gridCol w="4607481">
                  <a:extLst>
                    <a:ext uri="{9D8B030D-6E8A-4147-A177-3AD203B41FA5}">
                      <a16:colId xmlns:a16="http://schemas.microsoft.com/office/drawing/2014/main" val="3206473569"/>
                    </a:ext>
                  </a:extLst>
                </a:gridCol>
                <a:gridCol w="2151092">
                  <a:extLst>
                    <a:ext uri="{9D8B030D-6E8A-4147-A177-3AD203B41FA5}">
                      <a16:colId xmlns:a16="http://schemas.microsoft.com/office/drawing/2014/main" val="3514051283"/>
                    </a:ext>
                  </a:extLst>
                </a:gridCol>
              </a:tblGrid>
              <a:tr h="439395">
                <a:tc gridSpan="3">
                  <a:txBody>
                    <a:bodyPr/>
                    <a:lstStyle/>
                    <a:p>
                      <a:pPr algn="l" fontAlgn="b">
                        <a:buNone/>
                      </a:pPr>
                      <a:endParaRPr lang="en-US" sz="1200" b="1" i="0" u="none" strike="noStrike" dirty="0">
                        <a:solidFill>
                          <a:srgbClr val="000000"/>
                        </a:solidFill>
                        <a:effectLst/>
                        <a:latin typeface="Aptos Narrow" panose="020B0004020202020204" pitchFamily="34" charset="0"/>
                      </a:endParaRPr>
                    </a:p>
                    <a:p>
                      <a:pPr algn="l" fontAlgn="b">
                        <a:buNone/>
                      </a:pPr>
                      <a:r>
                        <a:rPr lang="en-US" sz="1200" b="1" i="0" u="none" strike="noStrike" dirty="0">
                          <a:solidFill>
                            <a:srgbClr val="000000"/>
                          </a:solidFill>
                          <a:effectLst/>
                          <a:latin typeface="Aptos Narrow" panose="020B0004020202020204" pitchFamily="34" charset="0"/>
                        </a:rPr>
                        <a:t>Transaction 1: purchase equipment</a:t>
                      </a:r>
                      <a:endParaRPr lang="en-US" sz="2800" b="0" i="0" u="none" strike="noStrike" dirty="0">
                        <a:effectLst/>
                        <a:latin typeface="Arial" panose="020B0604020202020204" pitchFamily="34" charset="0"/>
                      </a:endParaRPr>
                    </a:p>
                  </a:txBody>
                  <a:tcPr marL="47640" marR="47640" marT="23820" marB="23820">
                    <a:lnL>
                      <a:noFill/>
                    </a:lnL>
                    <a:lnR>
                      <a:noFill/>
                    </a:lnR>
                    <a:lnT>
                      <a:noFill/>
                    </a:lnT>
                    <a:lnB w="25400" cap="flat" cmpd="dbl" algn="ctr">
                      <a:solidFill>
                        <a:srgbClr val="000000"/>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a:txBody>
                    <a:bodyPr/>
                    <a:lstStyle/>
                    <a:p>
                      <a:pPr algn="l" fontAlgn="b">
                        <a:buNone/>
                      </a:pPr>
                      <a:endParaRPr lang="en-US" sz="2800" b="0" i="0" u="none" strike="noStrike" dirty="0">
                        <a:effectLst/>
                        <a:latin typeface="Arial" panose="020B0604020202020204" pitchFamily="34" charset="0"/>
                      </a:endParaRPr>
                    </a:p>
                  </a:txBody>
                  <a:tcPr marL="3970" marR="3970" marT="3970" marB="0" anchor="b">
                    <a:lnL>
                      <a:noFill/>
                    </a:lnL>
                    <a:lnR>
                      <a:noFill/>
                    </a:lnR>
                    <a:lnT>
                      <a:noFill/>
                    </a:lnT>
                    <a:lnB w="25400" cap="flat" cmpd="dbl" algn="ctr">
                      <a:solidFill>
                        <a:srgbClr val="000000"/>
                      </a:solidFill>
                      <a:prstDash val="solid"/>
                      <a:round/>
                      <a:headEnd type="none" w="med" len="med"/>
                      <a:tailEnd type="none" w="med" len="med"/>
                    </a:lnB>
                    <a:noFill/>
                  </a:tcPr>
                </a:tc>
                <a:extLst>
                  <a:ext uri="{0D108BD9-81ED-4DB2-BD59-A6C34878D82A}">
                    <a16:rowId xmlns:a16="http://schemas.microsoft.com/office/drawing/2014/main" val="646540501"/>
                  </a:ext>
                </a:extLst>
              </a:tr>
              <a:tr h="190628">
                <a:tc>
                  <a:txBody>
                    <a:bodyPr/>
                    <a:lstStyle/>
                    <a:p>
                      <a:pPr algn="l" fontAlgn="b">
                        <a:buNone/>
                      </a:pPr>
                      <a:r>
                        <a:rPr lang="en-US" sz="1200" b="1" i="0" u="none" strike="noStrike" dirty="0">
                          <a:solidFill>
                            <a:srgbClr val="000000"/>
                          </a:solidFill>
                          <a:effectLst/>
                          <a:latin typeface="Arial" panose="020B0604020202020204" pitchFamily="34" charset="0"/>
                        </a:rPr>
                        <a:t>Account Type</a:t>
                      </a:r>
                      <a:endParaRPr lang="en-US" sz="2800" b="0" i="0" u="none" strike="noStrike" dirty="0">
                        <a:effectLst/>
                        <a:latin typeface="Arial" panose="020B0604020202020204" pitchFamily="34" charset="0"/>
                      </a:endParaRPr>
                    </a:p>
                  </a:txBody>
                  <a:tcPr marL="3970" marR="3970" marT="3970"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8C8C8"/>
                    </a:solidFill>
                  </a:tcPr>
                </a:tc>
                <a:tc>
                  <a:txBody>
                    <a:bodyPr/>
                    <a:lstStyle/>
                    <a:p>
                      <a:pPr algn="l" fontAlgn="b">
                        <a:buNone/>
                      </a:pPr>
                      <a:r>
                        <a:rPr lang="en-US" sz="1200" b="1" i="0" u="none" strike="noStrike" dirty="0">
                          <a:solidFill>
                            <a:srgbClr val="000000"/>
                          </a:solidFill>
                          <a:effectLst/>
                          <a:latin typeface="Arial" panose="020B0604020202020204" pitchFamily="34" charset="0"/>
                        </a:rPr>
                        <a:t>Account</a:t>
                      </a:r>
                      <a:endParaRPr lang="en-US" sz="2800" b="0" i="0" u="none" strike="noStrike" dirty="0">
                        <a:effectLst/>
                        <a:latin typeface="Arial" panose="020B0604020202020204" pitchFamily="34" charset="0"/>
                      </a:endParaRPr>
                    </a:p>
                  </a:txBody>
                  <a:tcPr marL="3970" marR="3970" marT="3970"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8C8C8"/>
                    </a:solidFill>
                  </a:tcPr>
                </a:tc>
                <a:tc>
                  <a:txBody>
                    <a:bodyPr/>
                    <a:lstStyle/>
                    <a:p>
                      <a:pPr algn="l" fontAlgn="b">
                        <a:buNone/>
                      </a:pPr>
                      <a:r>
                        <a:rPr lang="en-US" sz="1200" b="1" i="0" u="none" strike="noStrike" dirty="0">
                          <a:solidFill>
                            <a:srgbClr val="000000"/>
                          </a:solidFill>
                          <a:effectLst/>
                          <a:latin typeface="Arial" panose="020B0604020202020204" pitchFamily="34" charset="0"/>
                        </a:rPr>
                        <a:t>Account Descr</a:t>
                      </a:r>
                      <a:endParaRPr lang="en-US" sz="2800" b="0" i="0" u="none" strike="noStrike" dirty="0">
                        <a:effectLst/>
                        <a:latin typeface="Arial" panose="020B0604020202020204" pitchFamily="34" charset="0"/>
                      </a:endParaRPr>
                    </a:p>
                  </a:txBody>
                  <a:tcPr marL="3970" marR="3970" marT="3970"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8C8C8"/>
                    </a:solidFill>
                  </a:tcPr>
                </a:tc>
                <a:tc>
                  <a:txBody>
                    <a:bodyPr/>
                    <a:lstStyle/>
                    <a:p>
                      <a:pPr algn="l" fontAlgn="b">
                        <a:buNone/>
                      </a:pPr>
                      <a:r>
                        <a:rPr lang="en-US" sz="1200" b="1" i="0" u="none" strike="noStrike" dirty="0">
                          <a:solidFill>
                            <a:srgbClr val="000000"/>
                          </a:solidFill>
                          <a:effectLst/>
                          <a:latin typeface="Arial" panose="020B0604020202020204" pitchFamily="34" charset="0"/>
                        </a:rPr>
                        <a:t> Amount </a:t>
                      </a:r>
                      <a:endParaRPr lang="en-US" sz="2800" b="0" i="0" u="none" strike="noStrike" dirty="0">
                        <a:effectLst/>
                        <a:latin typeface="Arial" panose="020B0604020202020204" pitchFamily="34" charset="0"/>
                      </a:endParaRPr>
                    </a:p>
                  </a:txBody>
                  <a:tcPr marL="3970" marR="3970" marT="3970"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8C8C8"/>
                    </a:solidFill>
                  </a:tcPr>
                </a:tc>
                <a:extLst>
                  <a:ext uri="{0D108BD9-81ED-4DB2-BD59-A6C34878D82A}">
                    <a16:rowId xmlns:a16="http://schemas.microsoft.com/office/drawing/2014/main" val="2051484712"/>
                  </a:ext>
                </a:extLst>
              </a:tr>
              <a:tr h="190628">
                <a:tc>
                  <a:txBody>
                    <a:bodyPr/>
                    <a:lstStyle/>
                    <a:p>
                      <a:pPr algn="l" fontAlgn="b">
                        <a:buNone/>
                      </a:pPr>
                      <a:r>
                        <a:rPr lang="en-US" sz="1200" b="0" i="0" u="none" strike="noStrike" dirty="0">
                          <a:solidFill>
                            <a:srgbClr val="000000"/>
                          </a:solidFill>
                          <a:effectLst/>
                          <a:latin typeface="Aptos Narrow" panose="020B0004020202020204" pitchFamily="34" charset="0"/>
                        </a:rPr>
                        <a:t>Asset (1)</a:t>
                      </a:r>
                      <a:endParaRPr lang="en-US" sz="2800" b="0" i="0" u="none" strike="noStrike" dirty="0">
                        <a:effectLst/>
                        <a:latin typeface="Arial" panose="020B0604020202020204" pitchFamily="34" charset="0"/>
                      </a:endParaRPr>
                    </a:p>
                  </a:txBody>
                  <a:tcPr marL="3970" marR="3970" marT="3970" marB="0" anchor="b">
                    <a:lnL>
                      <a:noFill/>
                    </a:lnL>
                    <a:lnR>
                      <a:noFill/>
                    </a:lnR>
                    <a:lnT w="25400" cap="flat" cmpd="dbl" algn="ctr">
                      <a:solidFill>
                        <a:srgbClr val="000000"/>
                      </a:solidFill>
                      <a:prstDash val="solid"/>
                      <a:round/>
                      <a:headEnd type="none" w="med" len="med"/>
                      <a:tailEnd type="none" w="med" len="med"/>
                    </a:lnT>
                    <a:lnB>
                      <a:noFill/>
                    </a:lnB>
                    <a:noFill/>
                  </a:tcPr>
                </a:tc>
                <a:tc>
                  <a:txBody>
                    <a:bodyPr/>
                    <a:lstStyle/>
                    <a:p>
                      <a:pPr algn="l" fontAlgn="b">
                        <a:buNone/>
                      </a:pPr>
                      <a:r>
                        <a:rPr lang="en-US" sz="1200" b="0" i="0" u="none" strike="noStrike" dirty="0">
                          <a:solidFill>
                            <a:srgbClr val="000000"/>
                          </a:solidFill>
                          <a:effectLst/>
                          <a:latin typeface="Aptos Narrow" panose="020B0004020202020204" pitchFamily="34" charset="0"/>
                        </a:rPr>
                        <a:t>184900</a:t>
                      </a:r>
                      <a:endParaRPr lang="en-US" sz="2800" b="0" i="0" u="none" strike="noStrike" dirty="0">
                        <a:effectLst/>
                        <a:latin typeface="Arial" panose="020B0604020202020204" pitchFamily="34" charset="0"/>
                      </a:endParaRPr>
                    </a:p>
                  </a:txBody>
                  <a:tcPr marL="3970" marR="3970" marT="3970" marB="0" anchor="b">
                    <a:lnL>
                      <a:noFill/>
                    </a:lnL>
                    <a:lnR>
                      <a:noFill/>
                    </a:lnR>
                    <a:lnT w="25400" cap="flat" cmpd="dbl" algn="ctr">
                      <a:solidFill>
                        <a:srgbClr val="000000"/>
                      </a:solidFill>
                      <a:prstDash val="solid"/>
                      <a:round/>
                      <a:headEnd type="none" w="med" len="med"/>
                      <a:tailEnd type="none" w="med" len="med"/>
                    </a:lnT>
                    <a:lnB>
                      <a:noFill/>
                    </a:lnB>
                    <a:noFill/>
                  </a:tcPr>
                </a:tc>
                <a:tc>
                  <a:txBody>
                    <a:bodyPr/>
                    <a:lstStyle/>
                    <a:p>
                      <a:pPr algn="l" fontAlgn="b">
                        <a:buNone/>
                      </a:pPr>
                      <a:r>
                        <a:rPr lang="en-US" sz="1200" b="0" i="0" u="none" strike="noStrike" dirty="0">
                          <a:solidFill>
                            <a:srgbClr val="000000"/>
                          </a:solidFill>
                          <a:effectLst/>
                          <a:latin typeface="Aptos Narrow" panose="020B0004020202020204" pitchFamily="34" charset="0"/>
                        </a:rPr>
                        <a:t>Machinery And Equipment</a:t>
                      </a:r>
                      <a:endParaRPr lang="en-US" sz="2800" b="0" i="0" u="none" strike="noStrike" dirty="0">
                        <a:effectLst/>
                        <a:latin typeface="Arial" panose="020B0604020202020204" pitchFamily="34" charset="0"/>
                      </a:endParaRPr>
                    </a:p>
                  </a:txBody>
                  <a:tcPr marL="3970" marR="3970" marT="3970" marB="0" anchor="b">
                    <a:lnL>
                      <a:noFill/>
                    </a:lnL>
                    <a:lnR>
                      <a:noFill/>
                    </a:lnR>
                    <a:lnT w="25400" cap="flat" cmpd="dbl" algn="ctr">
                      <a:solidFill>
                        <a:srgbClr val="000000"/>
                      </a:solidFill>
                      <a:prstDash val="solid"/>
                      <a:round/>
                      <a:headEnd type="none" w="med" len="med"/>
                      <a:tailEnd type="none" w="med" len="med"/>
                    </a:lnT>
                    <a:lnB>
                      <a:noFill/>
                    </a:lnB>
                    <a:noFill/>
                  </a:tcPr>
                </a:tc>
                <a:tc>
                  <a:txBody>
                    <a:bodyPr/>
                    <a:lstStyle/>
                    <a:p>
                      <a:pPr algn="l" fontAlgn="b">
                        <a:buNone/>
                      </a:pPr>
                      <a:r>
                        <a:rPr lang="en-US" sz="1200" b="0" i="0" u="none" strike="noStrike" dirty="0">
                          <a:solidFill>
                            <a:srgbClr val="000000"/>
                          </a:solidFill>
                          <a:effectLst/>
                          <a:latin typeface="Aptos Narrow" panose="020B0004020202020204" pitchFamily="34" charset="0"/>
                        </a:rPr>
                        <a:t>        24,000.00 </a:t>
                      </a:r>
                      <a:endParaRPr lang="en-US" sz="2800" b="0" i="0" u="none" strike="noStrike" dirty="0">
                        <a:effectLst/>
                        <a:latin typeface="Arial" panose="020B0604020202020204" pitchFamily="34" charset="0"/>
                      </a:endParaRPr>
                    </a:p>
                  </a:txBody>
                  <a:tcPr marL="3970" marR="3970" marT="3970" marB="0" anchor="b">
                    <a:lnL>
                      <a:noFill/>
                    </a:lnL>
                    <a:lnR>
                      <a:noFill/>
                    </a:lnR>
                    <a:lnT w="25400" cap="flat" cmpd="dbl"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1165491126"/>
                  </a:ext>
                </a:extLst>
              </a:tr>
              <a:tr h="190628">
                <a:tc>
                  <a:txBody>
                    <a:bodyPr/>
                    <a:lstStyle/>
                    <a:p>
                      <a:pPr algn="l" fontAlgn="b">
                        <a:buNone/>
                      </a:pPr>
                      <a:r>
                        <a:rPr lang="en-US" sz="1200" b="0" i="0" u="none" strike="noStrike" dirty="0">
                          <a:solidFill>
                            <a:srgbClr val="000000"/>
                          </a:solidFill>
                          <a:effectLst/>
                          <a:latin typeface="Aptos Narrow" panose="020B0004020202020204" pitchFamily="34" charset="0"/>
                        </a:rPr>
                        <a:t>Asset (1)</a:t>
                      </a:r>
                      <a:endParaRPr lang="en-US" sz="2800" b="0" i="0" u="none" strike="noStrike" dirty="0">
                        <a:effectLst/>
                        <a:latin typeface="Arial" panose="020B0604020202020204" pitchFamily="34" charset="0"/>
                      </a:endParaRPr>
                    </a:p>
                  </a:txBody>
                  <a:tcPr marL="3970" marR="3970" marT="3970" marB="0" anchor="b">
                    <a:lnL>
                      <a:noFill/>
                    </a:lnL>
                    <a:lnR>
                      <a:noFill/>
                    </a:lnR>
                    <a:lnT>
                      <a:noFill/>
                    </a:lnT>
                    <a:lnB>
                      <a:noFill/>
                    </a:lnB>
                    <a:noFill/>
                  </a:tcPr>
                </a:tc>
                <a:tc>
                  <a:txBody>
                    <a:bodyPr/>
                    <a:lstStyle/>
                    <a:p>
                      <a:pPr algn="l" fontAlgn="b">
                        <a:buNone/>
                      </a:pPr>
                      <a:r>
                        <a:rPr lang="en-US" sz="1200" b="0" i="0" u="none" strike="noStrike" dirty="0">
                          <a:solidFill>
                            <a:srgbClr val="000000"/>
                          </a:solidFill>
                          <a:effectLst/>
                          <a:latin typeface="Aptos Narrow" panose="020B0004020202020204" pitchFamily="34" charset="0"/>
                        </a:rPr>
                        <a:t>101800</a:t>
                      </a:r>
                      <a:endParaRPr lang="en-US" sz="2800" b="0" i="0" u="none" strike="noStrike" dirty="0">
                        <a:effectLst/>
                        <a:latin typeface="Arial" panose="020B0604020202020204" pitchFamily="34" charset="0"/>
                      </a:endParaRPr>
                    </a:p>
                  </a:txBody>
                  <a:tcPr marL="3970" marR="3970" marT="3970" marB="0" anchor="b">
                    <a:lnL>
                      <a:noFill/>
                    </a:lnL>
                    <a:lnR>
                      <a:noFill/>
                    </a:lnR>
                    <a:lnT>
                      <a:noFill/>
                    </a:lnT>
                    <a:lnB>
                      <a:noFill/>
                    </a:lnB>
                    <a:noFill/>
                  </a:tcPr>
                </a:tc>
                <a:tc>
                  <a:txBody>
                    <a:bodyPr/>
                    <a:lstStyle/>
                    <a:p>
                      <a:pPr algn="l" fontAlgn="b">
                        <a:buNone/>
                      </a:pPr>
                      <a:r>
                        <a:rPr lang="en-US" sz="1200" b="0" i="0" u="none" strike="noStrike" dirty="0">
                          <a:solidFill>
                            <a:srgbClr val="000000"/>
                          </a:solidFill>
                          <a:effectLst/>
                          <a:latin typeface="Aptos Narrow" panose="020B0004020202020204" pitchFamily="34" charset="0"/>
                        </a:rPr>
                        <a:t>Agency Interest in SGFIP</a:t>
                      </a:r>
                      <a:endParaRPr lang="en-US" sz="2800" b="0" i="0" u="none" strike="noStrike" dirty="0">
                        <a:effectLst/>
                        <a:latin typeface="Arial" panose="020B0604020202020204" pitchFamily="34" charset="0"/>
                      </a:endParaRPr>
                    </a:p>
                  </a:txBody>
                  <a:tcPr marL="3970" marR="3970" marT="3970" marB="0" anchor="b">
                    <a:lnL>
                      <a:noFill/>
                    </a:lnL>
                    <a:lnR>
                      <a:noFill/>
                    </a:lnR>
                    <a:lnT>
                      <a:noFill/>
                    </a:lnT>
                    <a:lnB>
                      <a:noFill/>
                    </a:lnB>
                    <a:noFill/>
                  </a:tcPr>
                </a:tc>
                <a:tc>
                  <a:txBody>
                    <a:bodyPr/>
                    <a:lstStyle/>
                    <a:p>
                      <a:pPr algn="l" fontAlgn="b">
                        <a:buNone/>
                      </a:pPr>
                      <a:r>
                        <a:rPr lang="en-US" sz="1200" b="0" i="0" u="none" strike="noStrike" dirty="0">
                          <a:solidFill>
                            <a:srgbClr val="000000"/>
                          </a:solidFill>
                          <a:effectLst/>
                          <a:latin typeface="Aptos Narrow" panose="020B0004020202020204" pitchFamily="34" charset="0"/>
                        </a:rPr>
                        <a:t>     (24,000.00)</a:t>
                      </a:r>
                      <a:endParaRPr lang="en-US" sz="2800" b="0" i="0" u="none" strike="noStrike" dirty="0">
                        <a:effectLst/>
                        <a:latin typeface="Arial" panose="020B0604020202020204" pitchFamily="34" charset="0"/>
                      </a:endParaRPr>
                    </a:p>
                  </a:txBody>
                  <a:tcPr marL="3970" marR="3970" marT="3970" marB="0" anchor="b">
                    <a:lnL>
                      <a:noFill/>
                    </a:lnL>
                    <a:lnR>
                      <a:noFill/>
                    </a:lnR>
                    <a:lnT>
                      <a:noFill/>
                    </a:lnT>
                    <a:lnB>
                      <a:noFill/>
                    </a:lnB>
                    <a:noFill/>
                  </a:tcPr>
                </a:tc>
                <a:extLst>
                  <a:ext uri="{0D108BD9-81ED-4DB2-BD59-A6C34878D82A}">
                    <a16:rowId xmlns:a16="http://schemas.microsoft.com/office/drawing/2014/main" val="3597335412"/>
                  </a:ext>
                </a:extLst>
              </a:tr>
              <a:tr h="439395">
                <a:tc gridSpan="3">
                  <a:txBody>
                    <a:bodyPr/>
                    <a:lstStyle/>
                    <a:p>
                      <a:pPr algn="l" fontAlgn="b">
                        <a:buNone/>
                      </a:pPr>
                      <a:endParaRPr lang="en-US" sz="1200" b="1" i="0" u="none" strike="noStrike" dirty="0">
                        <a:solidFill>
                          <a:srgbClr val="000000"/>
                        </a:solidFill>
                        <a:effectLst/>
                        <a:latin typeface="Aptos Narrow" panose="020B0004020202020204" pitchFamily="34" charset="0"/>
                      </a:endParaRPr>
                    </a:p>
                    <a:p>
                      <a:pPr algn="l" fontAlgn="b">
                        <a:buNone/>
                      </a:pPr>
                      <a:r>
                        <a:rPr lang="en-US" sz="1200" b="1" i="0" u="none" strike="noStrike" dirty="0">
                          <a:solidFill>
                            <a:srgbClr val="000000"/>
                          </a:solidFill>
                          <a:effectLst/>
                          <a:latin typeface="Aptos Narrow" panose="020B0004020202020204" pitchFamily="34" charset="0"/>
                        </a:rPr>
                        <a:t>Transaction 2: pay salaries to employees</a:t>
                      </a:r>
                      <a:endParaRPr lang="en-US" sz="2800" b="0" i="0" u="none" strike="noStrike" dirty="0">
                        <a:effectLst/>
                        <a:latin typeface="Arial" panose="020B0604020202020204" pitchFamily="34" charset="0"/>
                      </a:endParaRPr>
                    </a:p>
                  </a:txBody>
                  <a:tcPr marL="47640" marR="47640" marT="23820" marB="23820">
                    <a:lnL>
                      <a:noFill/>
                    </a:lnL>
                    <a:lnR>
                      <a:noFill/>
                    </a:lnR>
                    <a:lnT>
                      <a:noFill/>
                    </a:lnT>
                    <a:lnB w="25400" cap="flat" cmpd="dbl" algn="ctr">
                      <a:solidFill>
                        <a:srgbClr val="000000"/>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a:txBody>
                    <a:bodyPr/>
                    <a:lstStyle/>
                    <a:p>
                      <a:pPr algn="l" fontAlgn="b">
                        <a:buNone/>
                      </a:pPr>
                      <a:endParaRPr lang="en-US" sz="2800" b="0" i="0" u="none" strike="noStrike" dirty="0">
                        <a:effectLst/>
                        <a:latin typeface="Arial" panose="020B0604020202020204" pitchFamily="34" charset="0"/>
                      </a:endParaRPr>
                    </a:p>
                  </a:txBody>
                  <a:tcPr marL="3970" marR="3970" marT="3970" marB="0" anchor="b">
                    <a:lnL>
                      <a:noFill/>
                    </a:lnL>
                    <a:lnR>
                      <a:noFill/>
                    </a:lnR>
                    <a:lnT>
                      <a:noFill/>
                    </a:lnT>
                    <a:lnB w="25400" cap="flat" cmpd="dbl" algn="ctr">
                      <a:solidFill>
                        <a:srgbClr val="000000"/>
                      </a:solidFill>
                      <a:prstDash val="solid"/>
                      <a:round/>
                      <a:headEnd type="none" w="med" len="med"/>
                      <a:tailEnd type="none" w="med" len="med"/>
                    </a:lnB>
                    <a:noFill/>
                  </a:tcPr>
                </a:tc>
                <a:extLst>
                  <a:ext uri="{0D108BD9-81ED-4DB2-BD59-A6C34878D82A}">
                    <a16:rowId xmlns:a16="http://schemas.microsoft.com/office/drawing/2014/main" val="919733017"/>
                  </a:ext>
                </a:extLst>
              </a:tr>
              <a:tr h="190628">
                <a:tc>
                  <a:txBody>
                    <a:bodyPr/>
                    <a:lstStyle/>
                    <a:p>
                      <a:pPr algn="l" fontAlgn="b">
                        <a:buNone/>
                      </a:pPr>
                      <a:r>
                        <a:rPr lang="en-US" sz="1200" b="1" i="0" u="none" strike="noStrike" dirty="0">
                          <a:solidFill>
                            <a:srgbClr val="000000"/>
                          </a:solidFill>
                          <a:effectLst/>
                          <a:latin typeface="Arial" panose="020B0604020202020204" pitchFamily="34" charset="0"/>
                        </a:rPr>
                        <a:t>Account Type</a:t>
                      </a:r>
                      <a:endParaRPr lang="en-US" sz="2800" b="0" i="0" u="none" strike="noStrike" dirty="0">
                        <a:effectLst/>
                        <a:latin typeface="Arial" panose="020B0604020202020204" pitchFamily="34" charset="0"/>
                      </a:endParaRPr>
                    </a:p>
                  </a:txBody>
                  <a:tcPr marL="3970" marR="3970" marT="3970"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8C8C8"/>
                    </a:solidFill>
                  </a:tcPr>
                </a:tc>
                <a:tc>
                  <a:txBody>
                    <a:bodyPr/>
                    <a:lstStyle/>
                    <a:p>
                      <a:pPr algn="l" fontAlgn="b">
                        <a:buNone/>
                      </a:pPr>
                      <a:r>
                        <a:rPr lang="en-US" sz="1200" b="1" i="0" u="none" strike="noStrike" dirty="0">
                          <a:solidFill>
                            <a:srgbClr val="000000"/>
                          </a:solidFill>
                          <a:effectLst/>
                          <a:latin typeface="Arial" panose="020B0604020202020204" pitchFamily="34" charset="0"/>
                        </a:rPr>
                        <a:t>Account</a:t>
                      </a:r>
                      <a:endParaRPr lang="en-US" sz="2800" b="0" i="0" u="none" strike="noStrike" dirty="0">
                        <a:effectLst/>
                        <a:latin typeface="Arial" panose="020B0604020202020204" pitchFamily="34" charset="0"/>
                      </a:endParaRPr>
                    </a:p>
                  </a:txBody>
                  <a:tcPr marL="3970" marR="3970" marT="3970"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8C8C8"/>
                    </a:solidFill>
                  </a:tcPr>
                </a:tc>
                <a:tc>
                  <a:txBody>
                    <a:bodyPr/>
                    <a:lstStyle/>
                    <a:p>
                      <a:pPr algn="l" fontAlgn="b">
                        <a:buNone/>
                      </a:pPr>
                      <a:r>
                        <a:rPr lang="en-US" sz="1200" b="1" i="0" u="none" strike="noStrike" dirty="0">
                          <a:solidFill>
                            <a:srgbClr val="000000"/>
                          </a:solidFill>
                          <a:effectLst/>
                          <a:latin typeface="Arial" panose="020B0604020202020204" pitchFamily="34" charset="0"/>
                        </a:rPr>
                        <a:t>Account Descr</a:t>
                      </a:r>
                      <a:endParaRPr lang="en-US" sz="2800" b="0" i="0" u="none" strike="noStrike" dirty="0">
                        <a:effectLst/>
                        <a:latin typeface="Arial" panose="020B0604020202020204" pitchFamily="34" charset="0"/>
                      </a:endParaRPr>
                    </a:p>
                  </a:txBody>
                  <a:tcPr marL="3970" marR="3970" marT="3970"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8C8C8"/>
                    </a:solidFill>
                  </a:tcPr>
                </a:tc>
                <a:tc>
                  <a:txBody>
                    <a:bodyPr/>
                    <a:lstStyle/>
                    <a:p>
                      <a:pPr algn="l" fontAlgn="b">
                        <a:buNone/>
                      </a:pPr>
                      <a:r>
                        <a:rPr lang="en-US" sz="1200" b="1" i="0" u="none" strike="noStrike" dirty="0">
                          <a:solidFill>
                            <a:srgbClr val="000000"/>
                          </a:solidFill>
                          <a:effectLst/>
                          <a:latin typeface="Arial" panose="020B0604020202020204" pitchFamily="34" charset="0"/>
                        </a:rPr>
                        <a:t> Amount </a:t>
                      </a:r>
                      <a:endParaRPr lang="en-US" sz="2800" b="0" i="0" u="none" strike="noStrike" dirty="0">
                        <a:effectLst/>
                        <a:latin typeface="Arial" panose="020B0604020202020204" pitchFamily="34" charset="0"/>
                      </a:endParaRPr>
                    </a:p>
                  </a:txBody>
                  <a:tcPr marL="3970" marR="3970" marT="3970"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8C8C8"/>
                    </a:solidFill>
                  </a:tcPr>
                </a:tc>
                <a:extLst>
                  <a:ext uri="{0D108BD9-81ED-4DB2-BD59-A6C34878D82A}">
                    <a16:rowId xmlns:a16="http://schemas.microsoft.com/office/drawing/2014/main" val="352557346"/>
                  </a:ext>
                </a:extLst>
              </a:tr>
              <a:tr h="190628">
                <a:tc>
                  <a:txBody>
                    <a:bodyPr/>
                    <a:lstStyle/>
                    <a:p>
                      <a:pPr algn="l" fontAlgn="b">
                        <a:buNone/>
                      </a:pPr>
                      <a:r>
                        <a:rPr lang="en-US" sz="1200" b="0" i="0" u="none" strike="noStrike" dirty="0">
                          <a:solidFill>
                            <a:srgbClr val="000000"/>
                          </a:solidFill>
                          <a:effectLst/>
                          <a:latin typeface="Aptos Narrow" panose="020B0004020202020204" pitchFamily="34" charset="0"/>
                        </a:rPr>
                        <a:t>Expense (5)</a:t>
                      </a:r>
                      <a:endParaRPr lang="en-US" sz="2800" b="0" i="0" u="none" strike="noStrike" dirty="0">
                        <a:effectLst/>
                        <a:latin typeface="Arial" panose="020B0604020202020204" pitchFamily="34" charset="0"/>
                      </a:endParaRPr>
                    </a:p>
                  </a:txBody>
                  <a:tcPr marL="3970" marR="3970" marT="3970" marB="0" anchor="b">
                    <a:lnL>
                      <a:noFill/>
                    </a:lnL>
                    <a:lnR>
                      <a:noFill/>
                    </a:lnR>
                    <a:lnT w="25400" cap="flat" cmpd="dbl" algn="ctr">
                      <a:solidFill>
                        <a:srgbClr val="000000"/>
                      </a:solidFill>
                      <a:prstDash val="solid"/>
                      <a:round/>
                      <a:headEnd type="none" w="med" len="med"/>
                      <a:tailEnd type="none" w="med" len="med"/>
                    </a:lnT>
                    <a:lnB>
                      <a:noFill/>
                    </a:lnB>
                    <a:noFill/>
                  </a:tcPr>
                </a:tc>
                <a:tc>
                  <a:txBody>
                    <a:bodyPr/>
                    <a:lstStyle/>
                    <a:p>
                      <a:pPr algn="l" fontAlgn="b">
                        <a:buNone/>
                      </a:pPr>
                      <a:r>
                        <a:rPr lang="en-US" sz="1200" b="0" i="0" u="none" strike="noStrike" dirty="0">
                          <a:solidFill>
                            <a:srgbClr val="000000"/>
                          </a:solidFill>
                          <a:effectLst/>
                          <a:latin typeface="Aptos Narrow" panose="020B0004020202020204" pitchFamily="34" charset="0"/>
                        </a:rPr>
                        <a:t>520300</a:t>
                      </a:r>
                      <a:endParaRPr lang="en-US" sz="2800" b="0" i="0" u="none" strike="noStrike" dirty="0">
                        <a:effectLst/>
                        <a:latin typeface="Arial" panose="020B0604020202020204" pitchFamily="34" charset="0"/>
                      </a:endParaRPr>
                    </a:p>
                  </a:txBody>
                  <a:tcPr marL="3970" marR="3970" marT="3970" marB="0" anchor="b">
                    <a:lnL>
                      <a:noFill/>
                    </a:lnL>
                    <a:lnR>
                      <a:noFill/>
                    </a:lnR>
                    <a:lnT w="25400" cap="flat" cmpd="dbl" algn="ctr">
                      <a:solidFill>
                        <a:srgbClr val="000000"/>
                      </a:solidFill>
                      <a:prstDash val="solid"/>
                      <a:round/>
                      <a:headEnd type="none" w="med" len="med"/>
                      <a:tailEnd type="none" w="med" len="med"/>
                    </a:lnT>
                    <a:lnB>
                      <a:noFill/>
                    </a:lnB>
                    <a:noFill/>
                  </a:tcPr>
                </a:tc>
                <a:tc>
                  <a:txBody>
                    <a:bodyPr/>
                    <a:lstStyle/>
                    <a:p>
                      <a:pPr algn="l" fontAlgn="b">
                        <a:buNone/>
                      </a:pPr>
                      <a:r>
                        <a:rPr lang="en-US" sz="1200" b="0" i="0" u="none" strike="noStrike" dirty="0">
                          <a:solidFill>
                            <a:srgbClr val="000000"/>
                          </a:solidFill>
                          <a:effectLst/>
                          <a:latin typeface="Aptos Narrow" panose="020B0004020202020204" pitchFamily="34" charset="0"/>
                        </a:rPr>
                        <a:t>Classified Perm Positions F/T</a:t>
                      </a:r>
                      <a:endParaRPr lang="en-US" sz="2800" b="0" i="0" u="none" strike="noStrike" dirty="0">
                        <a:effectLst/>
                        <a:latin typeface="Arial" panose="020B0604020202020204" pitchFamily="34" charset="0"/>
                      </a:endParaRPr>
                    </a:p>
                  </a:txBody>
                  <a:tcPr marL="3970" marR="3970" marT="3970" marB="0" anchor="b">
                    <a:lnL>
                      <a:noFill/>
                    </a:lnL>
                    <a:lnR>
                      <a:noFill/>
                    </a:lnR>
                    <a:lnT w="25400" cap="flat" cmpd="dbl" algn="ctr">
                      <a:solidFill>
                        <a:srgbClr val="000000"/>
                      </a:solidFill>
                      <a:prstDash val="solid"/>
                      <a:round/>
                      <a:headEnd type="none" w="med" len="med"/>
                      <a:tailEnd type="none" w="med" len="med"/>
                    </a:lnT>
                    <a:lnB>
                      <a:noFill/>
                    </a:lnB>
                    <a:noFill/>
                  </a:tcPr>
                </a:tc>
                <a:tc>
                  <a:txBody>
                    <a:bodyPr/>
                    <a:lstStyle/>
                    <a:p>
                      <a:pPr algn="l" fontAlgn="b">
                        <a:buNone/>
                      </a:pPr>
                      <a:r>
                        <a:rPr lang="en-US" sz="1200" b="0" i="0" u="none" strike="noStrike" dirty="0">
                          <a:solidFill>
                            <a:srgbClr val="000000"/>
                          </a:solidFill>
                          <a:effectLst/>
                          <a:latin typeface="Aptos Narrow" panose="020B0004020202020204" pitchFamily="34" charset="0"/>
                        </a:rPr>
                        <a:t>        50,000.00 </a:t>
                      </a:r>
                      <a:endParaRPr lang="en-US" sz="2800" b="0" i="0" u="none" strike="noStrike" dirty="0">
                        <a:effectLst/>
                        <a:latin typeface="Arial" panose="020B0604020202020204" pitchFamily="34" charset="0"/>
                      </a:endParaRPr>
                    </a:p>
                  </a:txBody>
                  <a:tcPr marL="3970" marR="3970" marT="3970" marB="0" anchor="b">
                    <a:lnL>
                      <a:noFill/>
                    </a:lnL>
                    <a:lnR>
                      <a:noFill/>
                    </a:lnR>
                    <a:lnT w="25400" cap="flat" cmpd="dbl"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3128339091"/>
                  </a:ext>
                </a:extLst>
              </a:tr>
              <a:tr h="190628">
                <a:tc>
                  <a:txBody>
                    <a:bodyPr/>
                    <a:lstStyle/>
                    <a:p>
                      <a:pPr algn="l" fontAlgn="b">
                        <a:buNone/>
                      </a:pPr>
                      <a:r>
                        <a:rPr lang="en-US" sz="1200" b="0" i="0" u="none" strike="noStrike" dirty="0">
                          <a:solidFill>
                            <a:srgbClr val="000000"/>
                          </a:solidFill>
                          <a:effectLst/>
                          <a:latin typeface="Aptos Narrow" panose="020B0004020202020204" pitchFamily="34" charset="0"/>
                        </a:rPr>
                        <a:t>Expense (5)</a:t>
                      </a:r>
                      <a:endParaRPr lang="en-US" sz="2800" b="0" i="0" u="none" strike="noStrike" dirty="0">
                        <a:effectLst/>
                        <a:latin typeface="Arial" panose="020B0604020202020204" pitchFamily="34" charset="0"/>
                      </a:endParaRPr>
                    </a:p>
                  </a:txBody>
                  <a:tcPr marL="3970" marR="3970" marT="3970" marB="0" anchor="b">
                    <a:lnL>
                      <a:noFill/>
                    </a:lnL>
                    <a:lnR>
                      <a:noFill/>
                    </a:lnR>
                    <a:lnT>
                      <a:noFill/>
                    </a:lnT>
                    <a:lnB>
                      <a:noFill/>
                    </a:lnB>
                    <a:noFill/>
                  </a:tcPr>
                </a:tc>
                <a:tc>
                  <a:txBody>
                    <a:bodyPr/>
                    <a:lstStyle/>
                    <a:p>
                      <a:pPr algn="l" fontAlgn="b">
                        <a:buNone/>
                      </a:pPr>
                      <a:r>
                        <a:rPr lang="en-US" sz="1200" b="0" i="0" u="none" strike="noStrike" dirty="0">
                          <a:solidFill>
                            <a:srgbClr val="000000"/>
                          </a:solidFill>
                          <a:effectLst/>
                          <a:latin typeface="Aptos Narrow" panose="020B0004020202020204" pitchFamily="34" charset="0"/>
                        </a:rPr>
                        <a:t>521200</a:t>
                      </a:r>
                      <a:endParaRPr lang="en-US" sz="2800" b="0" i="0" u="none" strike="noStrike" dirty="0">
                        <a:effectLst/>
                        <a:latin typeface="Arial" panose="020B0604020202020204" pitchFamily="34" charset="0"/>
                      </a:endParaRPr>
                    </a:p>
                  </a:txBody>
                  <a:tcPr marL="3970" marR="3970" marT="3970" marB="0" anchor="b">
                    <a:lnL>
                      <a:noFill/>
                    </a:lnL>
                    <a:lnR>
                      <a:noFill/>
                    </a:lnR>
                    <a:lnT>
                      <a:noFill/>
                    </a:lnT>
                    <a:lnB>
                      <a:noFill/>
                    </a:lnB>
                    <a:noFill/>
                  </a:tcPr>
                </a:tc>
                <a:tc>
                  <a:txBody>
                    <a:bodyPr/>
                    <a:lstStyle/>
                    <a:p>
                      <a:pPr algn="l" fontAlgn="b">
                        <a:buNone/>
                      </a:pPr>
                      <a:r>
                        <a:rPr lang="en-US" sz="1200" b="0" i="0" u="none" strike="noStrike" dirty="0">
                          <a:solidFill>
                            <a:srgbClr val="000000"/>
                          </a:solidFill>
                          <a:effectLst/>
                          <a:latin typeface="Aptos Narrow" panose="020B0004020202020204" pitchFamily="34" charset="0"/>
                        </a:rPr>
                        <a:t>Retirement Contributions</a:t>
                      </a:r>
                      <a:endParaRPr lang="en-US" sz="2800" b="0" i="0" u="none" strike="noStrike" dirty="0">
                        <a:effectLst/>
                        <a:latin typeface="Arial" panose="020B0604020202020204" pitchFamily="34" charset="0"/>
                      </a:endParaRPr>
                    </a:p>
                  </a:txBody>
                  <a:tcPr marL="3970" marR="3970" marT="3970" marB="0" anchor="b">
                    <a:lnL>
                      <a:noFill/>
                    </a:lnL>
                    <a:lnR>
                      <a:noFill/>
                    </a:lnR>
                    <a:lnT>
                      <a:noFill/>
                    </a:lnT>
                    <a:lnB>
                      <a:noFill/>
                    </a:lnB>
                    <a:noFill/>
                  </a:tcPr>
                </a:tc>
                <a:tc>
                  <a:txBody>
                    <a:bodyPr/>
                    <a:lstStyle/>
                    <a:p>
                      <a:pPr algn="l" fontAlgn="b">
                        <a:buNone/>
                      </a:pPr>
                      <a:r>
                        <a:rPr lang="en-US" sz="1200" b="0" i="0" u="none" strike="noStrike" dirty="0">
                          <a:solidFill>
                            <a:srgbClr val="000000"/>
                          </a:solidFill>
                          <a:effectLst/>
                          <a:latin typeface="Aptos Narrow" panose="020B0004020202020204" pitchFamily="34" charset="0"/>
                        </a:rPr>
                        <a:t>        25,000.00 </a:t>
                      </a:r>
                      <a:endParaRPr lang="en-US" sz="2800" b="0" i="0" u="none" strike="noStrike" dirty="0">
                        <a:effectLst/>
                        <a:latin typeface="Arial" panose="020B0604020202020204" pitchFamily="34" charset="0"/>
                      </a:endParaRPr>
                    </a:p>
                  </a:txBody>
                  <a:tcPr marL="3970" marR="3970" marT="3970" marB="0" anchor="b">
                    <a:lnL>
                      <a:noFill/>
                    </a:lnL>
                    <a:lnR>
                      <a:noFill/>
                    </a:lnR>
                    <a:lnT>
                      <a:noFill/>
                    </a:lnT>
                    <a:lnB>
                      <a:noFill/>
                    </a:lnB>
                    <a:noFill/>
                  </a:tcPr>
                </a:tc>
                <a:extLst>
                  <a:ext uri="{0D108BD9-81ED-4DB2-BD59-A6C34878D82A}">
                    <a16:rowId xmlns:a16="http://schemas.microsoft.com/office/drawing/2014/main" val="4177005554"/>
                  </a:ext>
                </a:extLst>
              </a:tr>
              <a:tr h="190628">
                <a:tc>
                  <a:txBody>
                    <a:bodyPr/>
                    <a:lstStyle/>
                    <a:p>
                      <a:pPr algn="l" fontAlgn="b">
                        <a:buNone/>
                      </a:pPr>
                      <a:r>
                        <a:rPr lang="en-US" sz="1200" b="0" i="0" u="none" strike="noStrike" dirty="0">
                          <a:solidFill>
                            <a:srgbClr val="000000"/>
                          </a:solidFill>
                          <a:effectLst/>
                          <a:latin typeface="Aptos Narrow" panose="020B0004020202020204" pitchFamily="34" charset="0"/>
                        </a:rPr>
                        <a:t>Expense (5)</a:t>
                      </a:r>
                      <a:endParaRPr lang="en-US" sz="2800" b="0" i="0" u="none" strike="noStrike" dirty="0">
                        <a:effectLst/>
                        <a:latin typeface="Arial" panose="020B0604020202020204" pitchFamily="34" charset="0"/>
                      </a:endParaRPr>
                    </a:p>
                  </a:txBody>
                  <a:tcPr marL="3970" marR="3970" marT="3970" marB="0" anchor="b">
                    <a:lnL>
                      <a:noFill/>
                    </a:lnL>
                    <a:lnR>
                      <a:noFill/>
                    </a:lnR>
                    <a:lnT>
                      <a:noFill/>
                    </a:lnT>
                    <a:lnB>
                      <a:noFill/>
                    </a:lnB>
                    <a:noFill/>
                  </a:tcPr>
                </a:tc>
                <a:tc>
                  <a:txBody>
                    <a:bodyPr/>
                    <a:lstStyle/>
                    <a:p>
                      <a:pPr algn="l" fontAlgn="b">
                        <a:buNone/>
                      </a:pPr>
                      <a:r>
                        <a:rPr lang="en-US" sz="1200" b="0" i="0" u="none" strike="noStrike" dirty="0">
                          <a:solidFill>
                            <a:srgbClr val="000000"/>
                          </a:solidFill>
                          <a:effectLst/>
                          <a:latin typeface="Aptos Narrow" panose="020B0004020202020204" pitchFamily="34" charset="0"/>
                        </a:rPr>
                        <a:t>521100</a:t>
                      </a:r>
                      <a:endParaRPr lang="en-US" sz="2800" b="0" i="0" u="none" strike="noStrike" dirty="0">
                        <a:effectLst/>
                        <a:latin typeface="Arial" panose="020B0604020202020204" pitchFamily="34" charset="0"/>
                      </a:endParaRPr>
                    </a:p>
                  </a:txBody>
                  <a:tcPr marL="3970" marR="3970" marT="3970" marB="0" anchor="b">
                    <a:lnL>
                      <a:noFill/>
                    </a:lnL>
                    <a:lnR>
                      <a:noFill/>
                    </a:lnR>
                    <a:lnT>
                      <a:noFill/>
                    </a:lnT>
                    <a:lnB>
                      <a:noFill/>
                    </a:lnB>
                    <a:noFill/>
                  </a:tcPr>
                </a:tc>
                <a:tc>
                  <a:txBody>
                    <a:bodyPr/>
                    <a:lstStyle/>
                    <a:p>
                      <a:pPr algn="l" fontAlgn="b">
                        <a:buNone/>
                      </a:pPr>
                      <a:r>
                        <a:rPr lang="en-US" sz="1200" b="0" i="0" u="none" strike="noStrike" dirty="0">
                          <a:solidFill>
                            <a:srgbClr val="000000"/>
                          </a:solidFill>
                          <a:effectLst/>
                          <a:latin typeface="Aptos Narrow" panose="020B0004020202020204" pitchFamily="34" charset="0"/>
                        </a:rPr>
                        <a:t>Group Insurance Premium</a:t>
                      </a:r>
                      <a:endParaRPr lang="en-US" sz="2800" b="0" i="0" u="none" strike="noStrike" dirty="0">
                        <a:effectLst/>
                        <a:latin typeface="Arial" panose="020B0604020202020204" pitchFamily="34" charset="0"/>
                      </a:endParaRPr>
                    </a:p>
                  </a:txBody>
                  <a:tcPr marL="3970" marR="3970" marT="3970" marB="0" anchor="b">
                    <a:lnL>
                      <a:noFill/>
                    </a:lnL>
                    <a:lnR>
                      <a:noFill/>
                    </a:lnR>
                    <a:lnT>
                      <a:noFill/>
                    </a:lnT>
                    <a:lnB>
                      <a:noFill/>
                    </a:lnB>
                    <a:noFill/>
                  </a:tcPr>
                </a:tc>
                <a:tc>
                  <a:txBody>
                    <a:bodyPr/>
                    <a:lstStyle/>
                    <a:p>
                      <a:pPr algn="l" fontAlgn="b">
                        <a:buNone/>
                      </a:pPr>
                      <a:r>
                        <a:rPr lang="en-US" sz="1200" b="0" i="0" u="none" strike="noStrike" dirty="0">
                          <a:solidFill>
                            <a:srgbClr val="000000"/>
                          </a:solidFill>
                          <a:effectLst/>
                          <a:latin typeface="Aptos Narrow" panose="020B0004020202020204" pitchFamily="34" charset="0"/>
                        </a:rPr>
                        <a:t>        25,000.00 </a:t>
                      </a:r>
                      <a:endParaRPr lang="en-US" sz="2800" b="0" i="0" u="none" strike="noStrike" dirty="0">
                        <a:effectLst/>
                        <a:latin typeface="Arial" panose="020B0604020202020204" pitchFamily="34" charset="0"/>
                      </a:endParaRPr>
                    </a:p>
                  </a:txBody>
                  <a:tcPr marL="3970" marR="3970" marT="3970" marB="0" anchor="b">
                    <a:lnL>
                      <a:noFill/>
                    </a:lnL>
                    <a:lnR>
                      <a:noFill/>
                    </a:lnR>
                    <a:lnT>
                      <a:noFill/>
                    </a:lnT>
                    <a:lnB>
                      <a:noFill/>
                    </a:lnB>
                    <a:noFill/>
                  </a:tcPr>
                </a:tc>
                <a:extLst>
                  <a:ext uri="{0D108BD9-81ED-4DB2-BD59-A6C34878D82A}">
                    <a16:rowId xmlns:a16="http://schemas.microsoft.com/office/drawing/2014/main" val="4275906276"/>
                  </a:ext>
                </a:extLst>
              </a:tr>
              <a:tr h="190628">
                <a:tc>
                  <a:txBody>
                    <a:bodyPr/>
                    <a:lstStyle/>
                    <a:p>
                      <a:pPr algn="l" fontAlgn="b">
                        <a:buNone/>
                      </a:pPr>
                      <a:r>
                        <a:rPr lang="en-US" sz="1200" b="0" i="0" u="none" strike="noStrike" dirty="0">
                          <a:solidFill>
                            <a:srgbClr val="000000"/>
                          </a:solidFill>
                          <a:effectLst/>
                          <a:latin typeface="Aptos Narrow" panose="020B0004020202020204" pitchFamily="34" charset="0"/>
                        </a:rPr>
                        <a:t>Asset (1)</a:t>
                      </a:r>
                      <a:endParaRPr lang="en-US" sz="2800" b="0" i="0" u="none" strike="noStrike" dirty="0">
                        <a:effectLst/>
                        <a:latin typeface="Arial" panose="020B0604020202020204" pitchFamily="34" charset="0"/>
                      </a:endParaRPr>
                    </a:p>
                  </a:txBody>
                  <a:tcPr marL="3970" marR="3970" marT="3970" marB="0" anchor="b">
                    <a:lnL>
                      <a:noFill/>
                    </a:lnL>
                    <a:lnR>
                      <a:noFill/>
                    </a:lnR>
                    <a:lnT>
                      <a:noFill/>
                    </a:lnT>
                    <a:lnB>
                      <a:noFill/>
                    </a:lnB>
                    <a:noFill/>
                  </a:tcPr>
                </a:tc>
                <a:tc>
                  <a:txBody>
                    <a:bodyPr/>
                    <a:lstStyle/>
                    <a:p>
                      <a:pPr algn="l" fontAlgn="b">
                        <a:buNone/>
                      </a:pPr>
                      <a:r>
                        <a:rPr lang="en-US" sz="1200" b="0" i="0" u="none" strike="noStrike" dirty="0">
                          <a:solidFill>
                            <a:srgbClr val="000000"/>
                          </a:solidFill>
                          <a:effectLst/>
                          <a:latin typeface="Aptos Narrow" panose="020B0004020202020204" pitchFamily="34" charset="0"/>
                        </a:rPr>
                        <a:t>101800</a:t>
                      </a:r>
                      <a:endParaRPr lang="en-US" sz="2800" b="0" i="0" u="none" strike="noStrike" dirty="0">
                        <a:effectLst/>
                        <a:latin typeface="Arial" panose="020B0604020202020204" pitchFamily="34" charset="0"/>
                      </a:endParaRPr>
                    </a:p>
                  </a:txBody>
                  <a:tcPr marL="3970" marR="3970" marT="3970" marB="0" anchor="b">
                    <a:lnL>
                      <a:noFill/>
                    </a:lnL>
                    <a:lnR>
                      <a:noFill/>
                    </a:lnR>
                    <a:lnT>
                      <a:noFill/>
                    </a:lnT>
                    <a:lnB>
                      <a:noFill/>
                    </a:lnB>
                    <a:noFill/>
                  </a:tcPr>
                </a:tc>
                <a:tc>
                  <a:txBody>
                    <a:bodyPr/>
                    <a:lstStyle/>
                    <a:p>
                      <a:pPr algn="l" fontAlgn="b">
                        <a:buNone/>
                      </a:pPr>
                      <a:r>
                        <a:rPr lang="en-US" sz="1200" b="0" i="0" u="none" strike="noStrike" dirty="0">
                          <a:solidFill>
                            <a:srgbClr val="000000"/>
                          </a:solidFill>
                          <a:effectLst/>
                          <a:latin typeface="Aptos Narrow" panose="020B0004020202020204" pitchFamily="34" charset="0"/>
                        </a:rPr>
                        <a:t>Agency Interest in SGFIP</a:t>
                      </a:r>
                      <a:endParaRPr lang="en-US" sz="2800" b="0" i="0" u="none" strike="noStrike" dirty="0">
                        <a:effectLst/>
                        <a:latin typeface="Arial" panose="020B0604020202020204" pitchFamily="34" charset="0"/>
                      </a:endParaRPr>
                    </a:p>
                  </a:txBody>
                  <a:tcPr marL="3970" marR="3970" marT="3970" marB="0" anchor="b">
                    <a:lnL>
                      <a:noFill/>
                    </a:lnL>
                    <a:lnR>
                      <a:noFill/>
                    </a:lnR>
                    <a:lnT>
                      <a:noFill/>
                    </a:lnT>
                    <a:lnB>
                      <a:noFill/>
                    </a:lnB>
                    <a:noFill/>
                  </a:tcPr>
                </a:tc>
                <a:tc>
                  <a:txBody>
                    <a:bodyPr/>
                    <a:lstStyle/>
                    <a:p>
                      <a:pPr algn="l" fontAlgn="b">
                        <a:buNone/>
                      </a:pPr>
                      <a:r>
                        <a:rPr lang="en-US" sz="1200" b="0" i="0" u="none" strike="noStrike" dirty="0">
                          <a:solidFill>
                            <a:srgbClr val="000000"/>
                          </a:solidFill>
                          <a:effectLst/>
                          <a:latin typeface="Aptos Narrow" panose="020B0004020202020204" pitchFamily="34" charset="0"/>
                        </a:rPr>
                        <a:t>  (100,000.00)</a:t>
                      </a:r>
                      <a:endParaRPr lang="en-US" sz="2800" b="0" i="0" u="none" strike="noStrike" dirty="0">
                        <a:effectLst/>
                        <a:latin typeface="Arial" panose="020B0604020202020204" pitchFamily="34" charset="0"/>
                      </a:endParaRPr>
                    </a:p>
                  </a:txBody>
                  <a:tcPr marL="3970" marR="3970" marT="3970" marB="0" anchor="b">
                    <a:lnL>
                      <a:noFill/>
                    </a:lnL>
                    <a:lnR>
                      <a:noFill/>
                    </a:lnR>
                    <a:lnT>
                      <a:noFill/>
                    </a:lnT>
                    <a:lnB>
                      <a:noFill/>
                    </a:lnB>
                    <a:noFill/>
                  </a:tcPr>
                </a:tc>
                <a:extLst>
                  <a:ext uri="{0D108BD9-81ED-4DB2-BD59-A6C34878D82A}">
                    <a16:rowId xmlns:a16="http://schemas.microsoft.com/office/drawing/2014/main" val="3341169585"/>
                  </a:ext>
                </a:extLst>
              </a:tr>
              <a:tr h="439395">
                <a:tc gridSpan="3">
                  <a:txBody>
                    <a:bodyPr/>
                    <a:lstStyle/>
                    <a:p>
                      <a:pPr algn="l" fontAlgn="b">
                        <a:buNone/>
                      </a:pPr>
                      <a:endParaRPr lang="en-US" sz="1200" b="1" i="0" u="none" strike="noStrike" dirty="0">
                        <a:solidFill>
                          <a:srgbClr val="000000"/>
                        </a:solidFill>
                        <a:effectLst/>
                        <a:latin typeface="Aptos Narrow" panose="020B0004020202020204" pitchFamily="34" charset="0"/>
                      </a:endParaRPr>
                    </a:p>
                    <a:p>
                      <a:pPr algn="l" fontAlgn="b">
                        <a:buNone/>
                      </a:pPr>
                      <a:r>
                        <a:rPr lang="en-US" sz="1200" b="1" i="0" u="none" strike="noStrike" dirty="0">
                          <a:solidFill>
                            <a:srgbClr val="000000"/>
                          </a:solidFill>
                          <a:effectLst/>
                          <a:latin typeface="Aptos Narrow" panose="020B0004020202020204" pitchFamily="34" charset="0"/>
                        </a:rPr>
                        <a:t>Transaction 3: purchase supplies on account</a:t>
                      </a:r>
                      <a:endParaRPr lang="en-US" sz="2800" b="0" i="0" u="none" strike="noStrike" dirty="0">
                        <a:effectLst/>
                        <a:latin typeface="Arial" panose="020B0604020202020204" pitchFamily="34" charset="0"/>
                      </a:endParaRPr>
                    </a:p>
                  </a:txBody>
                  <a:tcPr marL="47640" marR="47640" marT="23820" marB="23820">
                    <a:lnL>
                      <a:noFill/>
                    </a:lnL>
                    <a:lnR>
                      <a:noFill/>
                    </a:lnR>
                    <a:lnT>
                      <a:noFill/>
                    </a:lnT>
                    <a:lnB w="25400" cap="flat" cmpd="dbl" algn="ctr">
                      <a:solidFill>
                        <a:srgbClr val="000000"/>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a:txBody>
                    <a:bodyPr/>
                    <a:lstStyle/>
                    <a:p>
                      <a:pPr algn="l" fontAlgn="b">
                        <a:buNone/>
                      </a:pPr>
                      <a:endParaRPr lang="en-US" sz="2800" b="0" i="0" u="none" strike="noStrike" dirty="0">
                        <a:effectLst/>
                        <a:latin typeface="Arial" panose="020B0604020202020204" pitchFamily="34" charset="0"/>
                      </a:endParaRPr>
                    </a:p>
                  </a:txBody>
                  <a:tcPr marL="3970" marR="3970" marT="3970" marB="0" anchor="b">
                    <a:lnL>
                      <a:noFill/>
                    </a:lnL>
                    <a:lnR>
                      <a:noFill/>
                    </a:lnR>
                    <a:lnT>
                      <a:noFill/>
                    </a:lnT>
                    <a:lnB w="25400" cap="flat" cmpd="dbl" algn="ctr">
                      <a:solidFill>
                        <a:srgbClr val="000000"/>
                      </a:solidFill>
                      <a:prstDash val="solid"/>
                      <a:round/>
                      <a:headEnd type="none" w="med" len="med"/>
                      <a:tailEnd type="none" w="med" len="med"/>
                    </a:lnB>
                    <a:noFill/>
                  </a:tcPr>
                </a:tc>
                <a:extLst>
                  <a:ext uri="{0D108BD9-81ED-4DB2-BD59-A6C34878D82A}">
                    <a16:rowId xmlns:a16="http://schemas.microsoft.com/office/drawing/2014/main" val="2756721431"/>
                  </a:ext>
                </a:extLst>
              </a:tr>
              <a:tr h="190628">
                <a:tc>
                  <a:txBody>
                    <a:bodyPr/>
                    <a:lstStyle/>
                    <a:p>
                      <a:pPr algn="l" fontAlgn="b">
                        <a:buNone/>
                      </a:pPr>
                      <a:r>
                        <a:rPr lang="en-US" sz="1200" b="1" i="0" u="none" strike="noStrike" dirty="0">
                          <a:solidFill>
                            <a:srgbClr val="000000"/>
                          </a:solidFill>
                          <a:effectLst/>
                          <a:latin typeface="Arial" panose="020B0604020202020204" pitchFamily="34" charset="0"/>
                        </a:rPr>
                        <a:t>Account Type</a:t>
                      </a:r>
                      <a:endParaRPr lang="en-US" sz="2800" b="0" i="0" u="none" strike="noStrike" dirty="0">
                        <a:effectLst/>
                        <a:latin typeface="Arial" panose="020B0604020202020204" pitchFamily="34" charset="0"/>
                      </a:endParaRPr>
                    </a:p>
                  </a:txBody>
                  <a:tcPr marL="3970" marR="3970" marT="3970"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8C8C8"/>
                    </a:solidFill>
                  </a:tcPr>
                </a:tc>
                <a:tc>
                  <a:txBody>
                    <a:bodyPr/>
                    <a:lstStyle/>
                    <a:p>
                      <a:pPr algn="l" fontAlgn="b">
                        <a:buNone/>
                      </a:pPr>
                      <a:r>
                        <a:rPr lang="en-US" sz="1200" b="1" i="0" u="none" strike="noStrike" dirty="0">
                          <a:solidFill>
                            <a:srgbClr val="000000"/>
                          </a:solidFill>
                          <a:effectLst/>
                          <a:latin typeface="Arial" panose="020B0604020202020204" pitchFamily="34" charset="0"/>
                        </a:rPr>
                        <a:t>Account</a:t>
                      </a:r>
                      <a:endParaRPr lang="en-US" sz="2800" b="0" i="0" u="none" strike="noStrike" dirty="0">
                        <a:effectLst/>
                        <a:latin typeface="Arial" panose="020B0604020202020204" pitchFamily="34" charset="0"/>
                      </a:endParaRPr>
                    </a:p>
                  </a:txBody>
                  <a:tcPr marL="3970" marR="3970" marT="3970"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8C8C8"/>
                    </a:solidFill>
                  </a:tcPr>
                </a:tc>
                <a:tc>
                  <a:txBody>
                    <a:bodyPr/>
                    <a:lstStyle/>
                    <a:p>
                      <a:pPr algn="l" fontAlgn="b">
                        <a:buNone/>
                      </a:pPr>
                      <a:r>
                        <a:rPr lang="en-US" sz="1200" b="1" i="0" u="none" strike="noStrike" dirty="0">
                          <a:solidFill>
                            <a:srgbClr val="000000"/>
                          </a:solidFill>
                          <a:effectLst/>
                          <a:latin typeface="Arial" panose="020B0604020202020204" pitchFamily="34" charset="0"/>
                        </a:rPr>
                        <a:t>Account Descr</a:t>
                      </a:r>
                      <a:endParaRPr lang="en-US" sz="2800" b="0" i="0" u="none" strike="noStrike" dirty="0">
                        <a:effectLst/>
                        <a:latin typeface="Arial" panose="020B0604020202020204" pitchFamily="34" charset="0"/>
                      </a:endParaRPr>
                    </a:p>
                  </a:txBody>
                  <a:tcPr marL="3970" marR="3970" marT="3970"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8C8C8"/>
                    </a:solidFill>
                  </a:tcPr>
                </a:tc>
                <a:tc>
                  <a:txBody>
                    <a:bodyPr/>
                    <a:lstStyle/>
                    <a:p>
                      <a:pPr algn="l" fontAlgn="b">
                        <a:buNone/>
                      </a:pPr>
                      <a:r>
                        <a:rPr lang="en-US" sz="1200" b="1" i="0" u="none" strike="noStrike" dirty="0">
                          <a:solidFill>
                            <a:srgbClr val="000000"/>
                          </a:solidFill>
                          <a:effectLst/>
                          <a:latin typeface="Arial" panose="020B0604020202020204" pitchFamily="34" charset="0"/>
                        </a:rPr>
                        <a:t> Amount </a:t>
                      </a:r>
                      <a:endParaRPr lang="en-US" sz="2800" b="0" i="0" u="none" strike="noStrike" dirty="0">
                        <a:effectLst/>
                        <a:latin typeface="Arial" panose="020B0604020202020204" pitchFamily="34" charset="0"/>
                      </a:endParaRPr>
                    </a:p>
                  </a:txBody>
                  <a:tcPr marL="3970" marR="3970" marT="3970"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8C8C8"/>
                    </a:solidFill>
                  </a:tcPr>
                </a:tc>
                <a:extLst>
                  <a:ext uri="{0D108BD9-81ED-4DB2-BD59-A6C34878D82A}">
                    <a16:rowId xmlns:a16="http://schemas.microsoft.com/office/drawing/2014/main" val="1238687682"/>
                  </a:ext>
                </a:extLst>
              </a:tr>
              <a:tr h="190628">
                <a:tc>
                  <a:txBody>
                    <a:bodyPr/>
                    <a:lstStyle/>
                    <a:p>
                      <a:pPr algn="l" fontAlgn="b">
                        <a:buNone/>
                      </a:pPr>
                      <a:r>
                        <a:rPr lang="en-US" sz="1200" b="0" i="0" u="none" strike="noStrike" dirty="0">
                          <a:solidFill>
                            <a:srgbClr val="000000"/>
                          </a:solidFill>
                          <a:effectLst/>
                          <a:latin typeface="Aptos Narrow" panose="020B0004020202020204" pitchFamily="34" charset="0"/>
                        </a:rPr>
                        <a:t>Expense (5)</a:t>
                      </a:r>
                      <a:endParaRPr lang="en-US" sz="2800" b="0" i="0" u="none" strike="noStrike" dirty="0">
                        <a:effectLst/>
                        <a:latin typeface="Arial" panose="020B0604020202020204" pitchFamily="34" charset="0"/>
                      </a:endParaRPr>
                    </a:p>
                  </a:txBody>
                  <a:tcPr marL="3970" marR="3970" marT="3970" marB="0" anchor="b">
                    <a:lnL>
                      <a:noFill/>
                    </a:lnL>
                    <a:lnR>
                      <a:noFill/>
                    </a:lnR>
                    <a:lnT w="25400" cap="flat" cmpd="dbl" algn="ctr">
                      <a:solidFill>
                        <a:srgbClr val="000000"/>
                      </a:solidFill>
                      <a:prstDash val="solid"/>
                      <a:round/>
                      <a:headEnd type="none" w="med" len="med"/>
                      <a:tailEnd type="none" w="med" len="med"/>
                    </a:lnT>
                    <a:lnB>
                      <a:noFill/>
                    </a:lnB>
                    <a:noFill/>
                  </a:tcPr>
                </a:tc>
                <a:tc>
                  <a:txBody>
                    <a:bodyPr/>
                    <a:lstStyle/>
                    <a:p>
                      <a:pPr algn="l" fontAlgn="b">
                        <a:buNone/>
                      </a:pPr>
                      <a:r>
                        <a:rPr lang="en-US" sz="1200" b="0" i="0" u="none" strike="noStrike" dirty="0">
                          <a:solidFill>
                            <a:srgbClr val="000000"/>
                          </a:solidFill>
                          <a:effectLst/>
                          <a:latin typeface="Aptos Narrow" panose="020B0004020202020204" pitchFamily="34" charset="0"/>
                        </a:rPr>
                        <a:t>544100</a:t>
                      </a:r>
                      <a:endParaRPr lang="en-US" sz="2800" b="0" i="0" u="none" strike="noStrike" dirty="0">
                        <a:effectLst/>
                        <a:latin typeface="Arial" panose="020B0604020202020204" pitchFamily="34" charset="0"/>
                      </a:endParaRPr>
                    </a:p>
                  </a:txBody>
                  <a:tcPr marL="3970" marR="3970" marT="3970" marB="0" anchor="b">
                    <a:lnL>
                      <a:noFill/>
                    </a:lnL>
                    <a:lnR>
                      <a:noFill/>
                    </a:lnR>
                    <a:lnT w="25400" cap="flat" cmpd="dbl" algn="ctr">
                      <a:solidFill>
                        <a:srgbClr val="000000"/>
                      </a:solidFill>
                      <a:prstDash val="solid"/>
                      <a:round/>
                      <a:headEnd type="none" w="med" len="med"/>
                      <a:tailEnd type="none" w="med" len="med"/>
                    </a:lnT>
                    <a:lnB>
                      <a:noFill/>
                    </a:lnB>
                    <a:noFill/>
                  </a:tcPr>
                </a:tc>
                <a:tc>
                  <a:txBody>
                    <a:bodyPr/>
                    <a:lstStyle/>
                    <a:p>
                      <a:pPr algn="l" fontAlgn="b">
                        <a:buNone/>
                      </a:pPr>
                      <a:r>
                        <a:rPr lang="en-US" sz="1200" b="0" i="0" u="none" strike="noStrike" dirty="0">
                          <a:solidFill>
                            <a:srgbClr val="000000"/>
                          </a:solidFill>
                          <a:effectLst/>
                          <a:latin typeface="Aptos Narrow" panose="020B0004020202020204" pitchFamily="34" charset="0"/>
                        </a:rPr>
                        <a:t>Supplies-Office Supplies</a:t>
                      </a:r>
                      <a:endParaRPr lang="en-US" sz="2800" b="0" i="0" u="none" strike="noStrike" dirty="0">
                        <a:effectLst/>
                        <a:latin typeface="Arial" panose="020B0604020202020204" pitchFamily="34" charset="0"/>
                      </a:endParaRPr>
                    </a:p>
                  </a:txBody>
                  <a:tcPr marL="3970" marR="3970" marT="3970" marB="0" anchor="b">
                    <a:lnL>
                      <a:noFill/>
                    </a:lnL>
                    <a:lnR>
                      <a:noFill/>
                    </a:lnR>
                    <a:lnT w="25400" cap="flat" cmpd="dbl" algn="ctr">
                      <a:solidFill>
                        <a:srgbClr val="000000"/>
                      </a:solidFill>
                      <a:prstDash val="solid"/>
                      <a:round/>
                      <a:headEnd type="none" w="med" len="med"/>
                      <a:tailEnd type="none" w="med" len="med"/>
                    </a:lnT>
                    <a:lnB>
                      <a:noFill/>
                    </a:lnB>
                    <a:noFill/>
                  </a:tcPr>
                </a:tc>
                <a:tc>
                  <a:txBody>
                    <a:bodyPr/>
                    <a:lstStyle/>
                    <a:p>
                      <a:pPr algn="l" fontAlgn="b">
                        <a:buNone/>
                      </a:pPr>
                      <a:r>
                        <a:rPr lang="en-US" sz="1200" b="0" i="0" u="none" strike="noStrike" dirty="0">
                          <a:solidFill>
                            <a:srgbClr val="000000"/>
                          </a:solidFill>
                          <a:effectLst/>
                          <a:latin typeface="Aptos Narrow" panose="020B0004020202020204" pitchFamily="34" charset="0"/>
                        </a:rPr>
                        <a:t>           2,300.00 </a:t>
                      </a:r>
                      <a:endParaRPr lang="en-US" sz="2800" b="0" i="0" u="none" strike="noStrike" dirty="0">
                        <a:effectLst/>
                        <a:latin typeface="Arial" panose="020B0604020202020204" pitchFamily="34" charset="0"/>
                      </a:endParaRPr>
                    </a:p>
                  </a:txBody>
                  <a:tcPr marL="3970" marR="3970" marT="3970" marB="0" anchor="b">
                    <a:lnL>
                      <a:noFill/>
                    </a:lnL>
                    <a:lnR>
                      <a:noFill/>
                    </a:lnR>
                    <a:lnT w="25400" cap="flat" cmpd="dbl"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3427003442"/>
                  </a:ext>
                </a:extLst>
              </a:tr>
              <a:tr h="190628">
                <a:tc>
                  <a:txBody>
                    <a:bodyPr/>
                    <a:lstStyle/>
                    <a:p>
                      <a:pPr algn="l" fontAlgn="b">
                        <a:buNone/>
                      </a:pPr>
                      <a:r>
                        <a:rPr lang="en-US" sz="1200" b="0" i="0" u="none" strike="noStrike" dirty="0">
                          <a:solidFill>
                            <a:srgbClr val="000000"/>
                          </a:solidFill>
                          <a:effectLst/>
                          <a:latin typeface="Aptos Narrow" panose="020B0004020202020204" pitchFamily="34" charset="0"/>
                        </a:rPr>
                        <a:t>Liability (2)</a:t>
                      </a:r>
                      <a:endParaRPr lang="en-US" sz="2800" b="0" i="0" u="none" strike="noStrike" dirty="0">
                        <a:effectLst/>
                        <a:latin typeface="Arial" panose="020B0604020202020204" pitchFamily="34" charset="0"/>
                      </a:endParaRPr>
                    </a:p>
                  </a:txBody>
                  <a:tcPr marL="3970" marR="3970" marT="3970" marB="0" anchor="b">
                    <a:lnL>
                      <a:noFill/>
                    </a:lnL>
                    <a:lnR>
                      <a:noFill/>
                    </a:lnR>
                    <a:lnT>
                      <a:noFill/>
                    </a:lnT>
                    <a:lnB>
                      <a:noFill/>
                    </a:lnB>
                    <a:noFill/>
                  </a:tcPr>
                </a:tc>
                <a:tc>
                  <a:txBody>
                    <a:bodyPr/>
                    <a:lstStyle/>
                    <a:p>
                      <a:pPr algn="l" fontAlgn="b">
                        <a:buNone/>
                      </a:pPr>
                      <a:r>
                        <a:rPr lang="en-US" sz="1200" b="0" i="0" u="none" strike="noStrike" dirty="0">
                          <a:solidFill>
                            <a:srgbClr val="000000"/>
                          </a:solidFill>
                          <a:effectLst/>
                          <a:latin typeface="Aptos Narrow" panose="020B0004020202020204" pitchFamily="34" charset="0"/>
                        </a:rPr>
                        <a:t>201900</a:t>
                      </a:r>
                      <a:endParaRPr lang="en-US" sz="2800" b="0" i="0" u="none" strike="noStrike" dirty="0">
                        <a:effectLst/>
                        <a:latin typeface="Arial" panose="020B0604020202020204" pitchFamily="34" charset="0"/>
                      </a:endParaRPr>
                    </a:p>
                  </a:txBody>
                  <a:tcPr marL="3970" marR="3970" marT="3970" marB="0" anchor="b">
                    <a:lnL>
                      <a:noFill/>
                    </a:lnL>
                    <a:lnR>
                      <a:noFill/>
                    </a:lnR>
                    <a:lnT>
                      <a:noFill/>
                    </a:lnT>
                    <a:lnB>
                      <a:noFill/>
                    </a:lnB>
                    <a:noFill/>
                  </a:tcPr>
                </a:tc>
                <a:tc>
                  <a:txBody>
                    <a:bodyPr/>
                    <a:lstStyle/>
                    <a:p>
                      <a:pPr algn="l" fontAlgn="b">
                        <a:buNone/>
                      </a:pPr>
                      <a:r>
                        <a:rPr lang="en-US" sz="1200" b="0" i="0" u="none" strike="noStrike" dirty="0">
                          <a:solidFill>
                            <a:srgbClr val="000000"/>
                          </a:solidFill>
                          <a:effectLst/>
                          <a:latin typeface="Aptos Narrow" panose="020B0004020202020204" pitchFamily="34" charset="0"/>
                        </a:rPr>
                        <a:t>Vouchers Payable</a:t>
                      </a:r>
                      <a:endParaRPr lang="en-US" sz="2800" b="0" i="0" u="none" strike="noStrike" dirty="0">
                        <a:effectLst/>
                        <a:latin typeface="Arial" panose="020B0604020202020204" pitchFamily="34" charset="0"/>
                      </a:endParaRPr>
                    </a:p>
                  </a:txBody>
                  <a:tcPr marL="3970" marR="3970" marT="3970" marB="0" anchor="b">
                    <a:lnL>
                      <a:noFill/>
                    </a:lnL>
                    <a:lnR>
                      <a:noFill/>
                    </a:lnR>
                    <a:lnT>
                      <a:noFill/>
                    </a:lnT>
                    <a:lnB>
                      <a:noFill/>
                    </a:lnB>
                    <a:noFill/>
                  </a:tcPr>
                </a:tc>
                <a:tc>
                  <a:txBody>
                    <a:bodyPr/>
                    <a:lstStyle/>
                    <a:p>
                      <a:pPr algn="l" fontAlgn="b">
                        <a:buNone/>
                      </a:pPr>
                      <a:r>
                        <a:rPr lang="en-US" sz="1200" b="0" i="0" u="none" strike="noStrike" dirty="0">
                          <a:solidFill>
                            <a:srgbClr val="000000"/>
                          </a:solidFill>
                          <a:effectLst/>
                          <a:latin typeface="Aptos Narrow" panose="020B0004020202020204" pitchFamily="34" charset="0"/>
                        </a:rPr>
                        <a:t>        (2,300.00)</a:t>
                      </a:r>
                      <a:endParaRPr lang="en-US" sz="2800" b="0" i="0" u="none" strike="noStrike" dirty="0">
                        <a:effectLst/>
                        <a:latin typeface="Arial" panose="020B0604020202020204" pitchFamily="34" charset="0"/>
                      </a:endParaRPr>
                    </a:p>
                  </a:txBody>
                  <a:tcPr marL="3970" marR="3970" marT="3970" marB="0" anchor="b">
                    <a:lnL>
                      <a:noFill/>
                    </a:lnL>
                    <a:lnR>
                      <a:noFill/>
                    </a:lnR>
                    <a:lnT>
                      <a:noFill/>
                    </a:lnT>
                    <a:lnB>
                      <a:noFill/>
                    </a:lnB>
                    <a:noFill/>
                  </a:tcPr>
                </a:tc>
                <a:extLst>
                  <a:ext uri="{0D108BD9-81ED-4DB2-BD59-A6C34878D82A}">
                    <a16:rowId xmlns:a16="http://schemas.microsoft.com/office/drawing/2014/main" val="1759204275"/>
                  </a:ext>
                </a:extLst>
              </a:tr>
              <a:tr h="439395">
                <a:tc gridSpan="3">
                  <a:txBody>
                    <a:bodyPr/>
                    <a:lstStyle/>
                    <a:p>
                      <a:pPr algn="l" fontAlgn="b">
                        <a:buNone/>
                      </a:pPr>
                      <a:endParaRPr lang="en-US" sz="1200" b="1" i="0" u="none" strike="noStrike" dirty="0">
                        <a:solidFill>
                          <a:srgbClr val="000000"/>
                        </a:solidFill>
                        <a:effectLst/>
                        <a:latin typeface="Aptos Narrow" panose="020B0004020202020204" pitchFamily="34" charset="0"/>
                      </a:endParaRPr>
                    </a:p>
                    <a:p>
                      <a:pPr algn="l" fontAlgn="b">
                        <a:buNone/>
                      </a:pPr>
                      <a:r>
                        <a:rPr lang="en-US" sz="1200" b="1" i="0" u="none" strike="noStrike" dirty="0">
                          <a:solidFill>
                            <a:srgbClr val="000000"/>
                          </a:solidFill>
                          <a:effectLst/>
                          <a:latin typeface="Aptos Narrow" panose="020B0004020202020204" pitchFamily="34" charset="0"/>
                        </a:rPr>
                        <a:t>Transaction 4: pay vendor for supplies purchased on account</a:t>
                      </a:r>
                      <a:endParaRPr lang="en-US" sz="2800" b="0" i="0" u="none" strike="noStrike" dirty="0">
                        <a:effectLst/>
                        <a:latin typeface="Arial" panose="020B0604020202020204" pitchFamily="34" charset="0"/>
                      </a:endParaRPr>
                    </a:p>
                  </a:txBody>
                  <a:tcPr marL="47640" marR="47640" marT="23820" marB="23820">
                    <a:lnL>
                      <a:noFill/>
                    </a:lnL>
                    <a:lnR>
                      <a:noFill/>
                    </a:lnR>
                    <a:lnT>
                      <a:noFill/>
                    </a:lnT>
                    <a:lnB w="25400" cap="flat" cmpd="dbl" algn="ctr">
                      <a:solidFill>
                        <a:srgbClr val="000000"/>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a:txBody>
                    <a:bodyPr/>
                    <a:lstStyle/>
                    <a:p>
                      <a:pPr algn="l" fontAlgn="b">
                        <a:buNone/>
                      </a:pPr>
                      <a:endParaRPr lang="en-US" sz="2800" b="0" i="0" u="none" strike="noStrike" dirty="0">
                        <a:effectLst/>
                        <a:latin typeface="Arial" panose="020B0604020202020204" pitchFamily="34" charset="0"/>
                      </a:endParaRPr>
                    </a:p>
                  </a:txBody>
                  <a:tcPr marL="3970" marR="3970" marT="3970" marB="0" anchor="b">
                    <a:lnL>
                      <a:noFill/>
                    </a:lnL>
                    <a:lnR>
                      <a:noFill/>
                    </a:lnR>
                    <a:lnT>
                      <a:noFill/>
                    </a:lnT>
                    <a:lnB w="25400" cap="flat" cmpd="dbl" algn="ctr">
                      <a:solidFill>
                        <a:srgbClr val="000000"/>
                      </a:solidFill>
                      <a:prstDash val="solid"/>
                      <a:round/>
                      <a:headEnd type="none" w="med" len="med"/>
                      <a:tailEnd type="none" w="med" len="med"/>
                    </a:lnB>
                    <a:noFill/>
                  </a:tcPr>
                </a:tc>
                <a:extLst>
                  <a:ext uri="{0D108BD9-81ED-4DB2-BD59-A6C34878D82A}">
                    <a16:rowId xmlns:a16="http://schemas.microsoft.com/office/drawing/2014/main" val="1705281172"/>
                  </a:ext>
                </a:extLst>
              </a:tr>
              <a:tr h="190628">
                <a:tc>
                  <a:txBody>
                    <a:bodyPr/>
                    <a:lstStyle/>
                    <a:p>
                      <a:pPr algn="l" fontAlgn="b">
                        <a:buNone/>
                      </a:pPr>
                      <a:r>
                        <a:rPr lang="en-US" sz="1200" b="1" i="0" u="none" strike="noStrike" dirty="0">
                          <a:solidFill>
                            <a:srgbClr val="000000"/>
                          </a:solidFill>
                          <a:effectLst/>
                          <a:latin typeface="Arial" panose="020B0604020202020204" pitchFamily="34" charset="0"/>
                        </a:rPr>
                        <a:t>Account Type</a:t>
                      </a:r>
                      <a:endParaRPr lang="en-US" sz="2800" b="0" i="0" u="none" strike="noStrike" dirty="0">
                        <a:effectLst/>
                        <a:latin typeface="Arial" panose="020B0604020202020204" pitchFamily="34" charset="0"/>
                      </a:endParaRPr>
                    </a:p>
                  </a:txBody>
                  <a:tcPr marL="3970" marR="3970" marT="3970"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8C8C8"/>
                    </a:solidFill>
                  </a:tcPr>
                </a:tc>
                <a:tc>
                  <a:txBody>
                    <a:bodyPr/>
                    <a:lstStyle/>
                    <a:p>
                      <a:pPr algn="l" fontAlgn="b">
                        <a:buNone/>
                      </a:pPr>
                      <a:r>
                        <a:rPr lang="en-US" sz="1200" b="1" i="0" u="none" strike="noStrike" dirty="0">
                          <a:solidFill>
                            <a:srgbClr val="000000"/>
                          </a:solidFill>
                          <a:effectLst/>
                          <a:latin typeface="Arial" panose="020B0604020202020204" pitchFamily="34" charset="0"/>
                        </a:rPr>
                        <a:t>Account</a:t>
                      </a:r>
                      <a:endParaRPr lang="en-US" sz="2800" b="0" i="0" u="none" strike="noStrike" dirty="0">
                        <a:effectLst/>
                        <a:latin typeface="Arial" panose="020B0604020202020204" pitchFamily="34" charset="0"/>
                      </a:endParaRPr>
                    </a:p>
                  </a:txBody>
                  <a:tcPr marL="3970" marR="3970" marT="3970"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8C8C8"/>
                    </a:solidFill>
                  </a:tcPr>
                </a:tc>
                <a:tc>
                  <a:txBody>
                    <a:bodyPr/>
                    <a:lstStyle/>
                    <a:p>
                      <a:pPr algn="l" fontAlgn="b">
                        <a:buNone/>
                      </a:pPr>
                      <a:r>
                        <a:rPr lang="en-US" sz="1200" b="1" i="0" u="none" strike="noStrike" dirty="0">
                          <a:solidFill>
                            <a:srgbClr val="000000"/>
                          </a:solidFill>
                          <a:effectLst/>
                          <a:latin typeface="Arial" panose="020B0604020202020204" pitchFamily="34" charset="0"/>
                        </a:rPr>
                        <a:t>Account Descr</a:t>
                      </a:r>
                      <a:endParaRPr lang="en-US" sz="2800" b="0" i="0" u="none" strike="noStrike" dirty="0">
                        <a:effectLst/>
                        <a:latin typeface="Arial" panose="020B0604020202020204" pitchFamily="34" charset="0"/>
                      </a:endParaRPr>
                    </a:p>
                  </a:txBody>
                  <a:tcPr marL="3970" marR="3970" marT="3970"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8C8C8"/>
                    </a:solidFill>
                  </a:tcPr>
                </a:tc>
                <a:tc>
                  <a:txBody>
                    <a:bodyPr/>
                    <a:lstStyle/>
                    <a:p>
                      <a:pPr algn="l" fontAlgn="b">
                        <a:buNone/>
                      </a:pPr>
                      <a:r>
                        <a:rPr lang="en-US" sz="1200" b="1" i="0" u="none" strike="noStrike" dirty="0">
                          <a:solidFill>
                            <a:srgbClr val="000000"/>
                          </a:solidFill>
                          <a:effectLst/>
                          <a:latin typeface="Arial" panose="020B0604020202020204" pitchFamily="34" charset="0"/>
                        </a:rPr>
                        <a:t> Amount </a:t>
                      </a:r>
                      <a:endParaRPr lang="en-US" sz="2800" b="0" i="0" u="none" strike="noStrike" dirty="0">
                        <a:effectLst/>
                        <a:latin typeface="Arial" panose="020B0604020202020204" pitchFamily="34" charset="0"/>
                      </a:endParaRPr>
                    </a:p>
                  </a:txBody>
                  <a:tcPr marL="3970" marR="3970" marT="3970"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8C8C8"/>
                    </a:solidFill>
                  </a:tcPr>
                </a:tc>
                <a:extLst>
                  <a:ext uri="{0D108BD9-81ED-4DB2-BD59-A6C34878D82A}">
                    <a16:rowId xmlns:a16="http://schemas.microsoft.com/office/drawing/2014/main" val="2138712728"/>
                  </a:ext>
                </a:extLst>
              </a:tr>
              <a:tr h="190628">
                <a:tc>
                  <a:txBody>
                    <a:bodyPr/>
                    <a:lstStyle/>
                    <a:p>
                      <a:pPr algn="l" fontAlgn="b">
                        <a:buNone/>
                      </a:pPr>
                      <a:r>
                        <a:rPr lang="en-US" sz="1200" b="0" i="0" u="none" strike="noStrike" dirty="0">
                          <a:solidFill>
                            <a:srgbClr val="000000"/>
                          </a:solidFill>
                          <a:effectLst/>
                          <a:latin typeface="Aptos Narrow" panose="020B0004020202020204" pitchFamily="34" charset="0"/>
                        </a:rPr>
                        <a:t>Liability (2)</a:t>
                      </a:r>
                      <a:endParaRPr lang="en-US" sz="2800" b="0" i="0" u="none" strike="noStrike" dirty="0">
                        <a:effectLst/>
                        <a:latin typeface="Arial" panose="020B0604020202020204" pitchFamily="34" charset="0"/>
                      </a:endParaRPr>
                    </a:p>
                  </a:txBody>
                  <a:tcPr marL="3970" marR="3970" marT="3970" marB="0" anchor="b">
                    <a:lnL>
                      <a:noFill/>
                    </a:lnL>
                    <a:lnR>
                      <a:noFill/>
                    </a:lnR>
                    <a:lnT w="25400" cap="flat" cmpd="dbl" algn="ctr">
                      <a:solidFill>
                        <a:srgbClr val="000000"/>
                      </a:solidFill>
                      <a:prstDash val="solid"/>
                      <a:round/>
                      <a:headEnd type="none" w="med" len="med"/>
                      <a:tailEnd type="none" w="med" len="med"/>
                    </a:lnT>
                    <a:lnB>
                      <a:noFill/>
                    </a:lnB>
                    <a:noFill/>
                  </a:tcPr>
                </a:tc>
                <a:tc>
                  <a:txBody>
                    <a:bodyPr/>
                    <a:lstStyle/>
                    <a:p>
                      <a:pPr algn="l" fontAlgn="b">
                        <a:buNone/>
                      </a:pPr>
                      <a:r>
                        <a:rPr lang="en-US" sz="1200" b="0" i="0" u="none" strike="noStrike" dirty="0">
                          <a:solidFill>
                            <a:srgbClr val="000000"/>
                          </a:solidFill>
                          <a:effectLst/>
                          <a:latin typeface="Aptos Narrow" panose="020B0004020202020204" pitchFamily="34" charset="0"/>
                        </a:rPr>
                        <a:t>201900</a:t>
                      </a:r>
                      <a:endParaRPr lang="en-US" sz="2800" b="0" i="0" u="none" strike="noStrike" dirty="0">
                        <a:effectLst/>
                        <a:latin typeface="Arial" panose="020B0604020202020204" pitchFamily="34" charset="0"/>
                      </a:endParaRPr>
                    </a:p>
                  </a:txBody>
                  <a:tcPr marL="3970" marR="3970" marT="3970" marB="0" anchor="b">
                    <a:lnL>
                      <a:noFill/>
                    </a:lnL>
                    <a:lnR>
                      <a:noFill/>
                    </a:lnR>
                    <a:lnT w="25400" cap="flat" cmpd="dbl" algn="ctr">
                      <a:solidFill>
                        <a:srgbClr val="000000"/>
                      </a:solidFill>
                      <a:prstDash val="solid"/>
                      <a:round/>
                      <a:headEnd type="none" w="med" len="med"/>
                      <a:tailEnd type="none" w="med" len="med"/>
                    </a:lnT>
                    <a:lnB>
                      <a:noFill/>
                    </a:lnB>
                    <a:noFill/>
                  </a:tcPr>
                </a:tc>
                <a:tc>
                  <a:txBody>
                    <a:bodyPr/>
                    <a:lstStyle/>
                    <a:p>
                      <a:pPr algn="l" fontAlgn="b">
                        <a:buNone/>
                      </a:pPr>
                      <a:r>
                        <a:rPr lang="en-US" sz="1200" b="0" i="0" u="none" strike="noStrike" dirty="0">
                          <a:solidFill>
                            <a:srgbClr val="000000"/>
                          </a:solidFill>
                          <a:effectLst/>
                          <a:latin typeface="Aptos Narrow" panose="020B0004020202020204" pitchFamily="34" charset="0"/>
                        </a:rPr>
                        <a:t>Vouchers Payable</a:t>
                      </a:r>
                      <a:endParaRPr lang="en-US" sz="2800" b="0" i="0" u="none" strike="noStrike" dirty="0">
                        <a:effectLst/>
                        <a:latin typeface="Arial" panose="020B0604020202020204" pitchFamily="34" charset="0"/>
                      </a:endParaRPr>
                    </a:p>
                  </a:txBody>
                  <a:tcPr marL="3970" marR="3970" marT="3970" marB="0" anchor="b">
                    <a:lnL>
                      <a:noFill/>
                    </a:lnL>
                    <a:lnR>
                      <a:noFill/>
                    </a:lnR>
                    <a:lnT w="25400" cap="flat" cmpd="dbl" algn="ctr">
                      <a:solidFill>
                        <a:srgbClr val="000000"/>
                      </a:solidFill>
                      <a:prstDash val="solid"/>
                      <a:round/>
                      <a:headEnd type="none" w="med" len="med"/>
                      <a:tailEnd type="none" w="med" len="med"/>
                    </a:lnT>
                    <a:lnB>
                      <a:noFill/>
                    </a:lnB>
                    <a:noFill/>
                  </a:tcPr>
                </a:tc>
                <a:tc>
                  <a:txBody>
                    <a:bodyPr/>
                    <a:lstStyle/>
                    <a:p>
                      <a:pPr algn="l" fontAlgn="b">
                        <a:buNone/>
                      </a:pPr>
                      <a:r>
                        <a:rPr lang="en-US" sz="1200" b="0" i="0" u="none" strike="noStrike" dirty="0">
                          <a:solidFill>
                            <a:srgbClr val="000000"/>
                          </a:solidFill>
                          <a:effectLst/>
                          <a:latin typeface="Aptos Narrow" panose="020B0004020202020204" pitchFamily="34" charset="0"/>
                        </a:rPr>
                        <a:t>           2,300.00 </a:t>
                      </a:r>
                      <a:endParaRPr lang="en-US" sz="2800" b="0" i="0" u="none" strike="noStrike" dirty="0">
                        <a:effectLst/>
                        <a:latin typeface="Arial" panose="020B0604020202020204" pitchFamily="34" charset="0"/>
                      </a:endParaRPr>
                    </a:p>
                  </a:txBody>
                  <a:tcPr marL="3970" marR="3970" marT="3970" marB="0" anchor="b">
                    <a:lnL>
                      <a:noFill/>
                    </a:lnL>
                    <a:lnR>
                      <a:noFill/>
                    </a:lnR>
                    <a:lnT w="25400" cap="flat" cmpd="dbl"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2833643206"/>
                  </a:ext>
                </a:extLst>
              </a:tr>
              <a:tr h="190628">
                <a:tc>
                  <a:txBody>
                    <a:bodyPr/>
                    <a:lstStyle/>
                    <a:p>
                      <a:pPr algn="l" fontAlgn="b">
                        <a:buNone/>
                      </a:pPr>
                      <a:r>
                        <a:rPr lang="en-US" sz="1200" b="0" i="0" u="none" strike="noStrike" dirty="0">
                          <a:solidFill>
                            <a:srgbClr val="000000"/>
                          </a:solidFill>
                          <a:effectLst/>
                          <a:latin typeface="Aptos Narrow" panose="020B0004020202020204" pitchFamily="34" charset="0"/>
                        </a:rPr>
                        <a:t>Asset (1)</a:t>
                      </a:r>
                      <a:endParaRPr lang="en-US" sz="2800" b="0" i="0" u="none" strike="noStrike" dirty="0">
                        <a:effectLst/>
                        <a:latin typeface="Arial" panose="020B0604020202020204" pitchFamily="34" charset="0"/>
                      </a:endParaRPr>
                    </a:p>
                  </a:txBody>
                  <a:tcPr marL="3970" marR="3970" marT="3970" marB="0" anchor="b">
                    <a:lnL>
                      <a:noFill/>
                    </a:lnL>
                    <a:lnR>
                      <a:noFill/>
                    </a:lnR>
                    <a:lnT>
                      <a:noFill/>
                    </a:lnT>
                    <a:lnB>
                      <a:noFill/>
                    </a:lnB>
                    <a:noFill/>
                  </a:tcPr>
                </a:tc>
                <a:tc>
                  <a:txBody>
                    <a:bodyPr/>
                    <a:lstStyle/>
                    <a:p>
                      <a:pPr algn="l" fontAlgn="b">
                        <a:buNone/>
                      </a:pPr>
                      <a:r>
                        <a:rPr lang="en-US" sz="1200" b="0" i="0" u="none" strike="noStrike" dirty="0">
                          <a:solidFill>
                            <a:srgbClr val="000000"/>
                          </a:solidFill>
                          <a:effectLst/>
                          <a:latin typeface="Aptos Narrow" panose="020B0004020202020204" pitchFamily="34" charset="0"/>
                        </a:rPr>
                        <a:t>101800</a:t>
                      </a:r>
                      <a:endParaRPr lang="en-US" sz="2800" b="0" i="0" u="none" strike="noStrike" dirty="0">
                        <a:effectLst/>
                        <a:latin typeface="Arial" panose="020B0604020202020204" pitchFamily="34" charset="0"/>
                      </a:endParaRPr>
                    </a:p>
                  </a:txBody>
                  <a:tcPr marL="3970" marR="3970" marT="3970" marB="0" anchor="b">
                    <a:lnL>
                      <a:noFill/>
                    </a:lnL>
                    <a:lnR>
                      <a:noFill/>
                    </a:lnR>
                    <a:lnT>
                      <a:noFill/>
                    </a:lnT>
                    <a:lnB>
                      <a:noFill/>
                    </a:lnB>
                    <a:noFill/>
                  </a:tcPr>
                </a:tc>
                <a:tc>
                  <a:txBody>
                    <a:bodyPr/>
                    <a:lstStyle/>
                    <a:p>
                      <a:pPr algn="l" fontAlgn="b">
                        <a:buNone/>
                      </a:pPr>
                      <a:r>
                        <a:rPr lang="en-US" sz="1200" b="0" i="0" u="none" strike="noStrike" dirty="0">
                          <a:solidFill>
                            <a:srgbClr val="000000"/>
                          </a:solidFill>
                          <a:effectLst/>
                          <a:latin typeface="Aptos Narrow" panose="020B0004020202020204" pitchFamily="34" charset="0"/>
                        </a:rPr>
                        <a:t>Agency Interest in SGFIP</a:t>
                      </a:r>
                      <a:endParaRPr lang="en-US" sz="2800" b="0" i="0" u="none" strike="noStrike" dirty="0">
                        <a:effectLst/>
                        <a:latin typeface="Arial" panose="020B0604020202020204" pitchFamily="34" charset="0"/>
                      </a:endParaRPr>
                    </a:p>
                  </a:txBody>
                  <a:tcPr marL="3970" marR="3970" marT="3970" marB="0" anchor="b">
                    <a:lnL>
                      <a:noFill/>
                    </a:lnL>
                    <a:lnR>
                      <a:noFill/>
                    </a:lnR>
                    <a:lnT>
                      <a:noFill/>
                    </a:lnT>
                    <a:lnB>
                      <a:noFill/>
                    </a:lnB>
                    <a:noFill/>
                  </a:tcPr>
                </a:tc>
                <a:tc>
                  <a:txBody>
                    <a:bodyPr/>
                    <a:lstStyle/>
                    <a:p>
                      <a:pPr algn="l" fontAlgn="b">
                        <a:buNone/>
                      </a:pPr>
                      <a:r>
                        <a:rPr lang="en-US" sz="1200" b="0" i="0" u="none" strike="noStrike" dirty="0">
                          <a:solidFill>
                            <a:srgbClr val="000000"/>
                          </a:solidFill>
                          <a:effectLst/>
                          <a:latin typeface="Aptos Narrow" panose="020B0004020202020204" pitchFamily="34" charset="0"/>
                        </a:rPr>
                        <a:t>        (2,300.00)</a:t>
                      </a:r>
                      <a:endParaRPr lang="en-US" sz="2800" b="0" i="0" u="none" strike="noStrike" dirty="0">
                        <a:effectLst/>
                        <a:latin typeface="Arial" panose="020B0604020202020204" pitchFamily="34" charset="0"/>
                      </a:endParaRPr>
                    </a:p>
                  </a:txBody>
                  <a:tcPr marL="3970" marR="3970" marT="3970" marB="0" anchor="b">
                    <a:lnL>
                      <a:noFill/>
                    </a:lnL>
                    <a:lnR>
                      <a:noFill/>
                    </a:lnR>
                    <a:lnT>
                      <a:noFill/>
                    </a:lnT>
                    <a:lnB>
                      <a:noFill/>
                    </a:lnB>
                    <a:noFill/>
                  </a:tcPr>
                </a:tc>
                <a:extLst>
                  <a:ext uri="{0D108BD9-81ED-4DB2-BD59-A6C34878D82A}">
                    <a16:rowId xmlns:a16="http://schemas.microsoft.com/office/drawing/2014/main" val="652311684"/>
                  </a:ext>
                </a:extLst>
              </a:tr>
              <a:tr h="439395">
                <a:tc gridSpan="3">
                  <a:txBody>
                    <a:bodyPr/>
                    <a:lstStyle/>
                    <a:p>
                      <a:pPr algn="l" fontAlgn="b">
                        <a:buNone/>
                      </a:pPr>
                      <a:endParaRPr lang="en-US" sz="1200" b="1" i="0" u="none" strike="noStrike" dirty="0">
                        <a:solidFill>
                          <a:srgbClr val="000000"/>
                        </a:solidFill>
                        <a:effectLst/>
                        <a:latin typeface="Aptos Narrow" panose="020B0004020202020204" pitchFamily="34" charset="0"/>
                      </a:endParaRPr>
                    </a:p>
                    <a:p>
                      <a:pPr algn="l" fontAlgn="b">
                        <a:buNone/>
                      </a:pPr>
                      <a:r>
                        <a:rPr lang="en-US" sz="1200" b="1" i="0" u="none" strike="noStrike" dirty="0">
                          <a:solidFill>
                            <a:srgbClr val="000000"/>
                          </a:solidFill>
                          <a:effectLst/>
                          <a:latin typeface="Aptos Narrow" panose="020B0004020202020204" pitchFamily="34" charset="0"/>
                        </a:rPr>
                        <a:t>Transaction 5: drawdown request on account</a:t>
                      </a:r>
                      <a:endParaRPr lang="en-US" sz="2800" b="0" i="0" u="none" strike="noStrike" dirty="0">
                        <a:effectLst/>
                        <a:latin typeface="Arial" panose="020B0604020202020204" pitchFamily="34" charset="0"/>
                      </a:endParaRPr>
                    </a:p>
                  </a:txBody>
                  <a:tcPr marL="47640" marR="47640" marT="23820" marB="23820">
                    <a:lnL>
                      <a:noFill/>
                    </a:lnL>
                    <a:lnR>
                      <a:noFill/>
                    </a:lnR>
                    <a:lnT>
                      <a:noFill/>
                    </a:lnT>
                    <a:lnB w="25400" cap="flat" cmpd="dbl" algn="ctr">
                      <a:solidFill>
                        <a:srgbClr val="000000"/>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a:txBody>
                    <a:bodyPr/>
                    <a:lstStyle/>
                    <a:p>
                      <a:pPr algn="l" fontAlgn="b">
                        <a:buNone/>
                      </a:pPr>
                      <a:endParaRPr lang="en-US" sz="2800" b="0" i="0" u="none" strike="noStrike" dirty="0">
                        <a:effectLst/>
                        <a:latin typeface="Arial" panose="020B0604020202020204" pitchFamily="34" charset="0"/>
                      </a:endParaRPr>
                    </a:p>
                  </a:txBody>
                  <a:tcPr marL="3970" marR="3970" marT="3970" marB="0" anchor="b">
                    <a:lnL>
                      <a:noFill/>
                    </a:lnL>
                    <a:lnR>
                      <a:noFill/>
                    </a:lnR>
                    <a:lnT>
                      <a:noFill/>
                    </a:lnT>
                    <a:lnB w="25400" cap="flat" cmpd="dbl" algn="ctr">
                      <a:solidFill>
                        <a:srgbClr val="000000"/>
                      </a:solidFill>
                      <a:prstDash val="solid"/>
                      <a:round/>
                      <a:headEnd type="none" w="med" len="med"/>
                      <a:tailEnd type="none" w="med" len="med"/>
                    </a:lnB>
                    <a:noFill/>
                  </a:tcPr>
                </a:tc>
                <a:extLst>
                  <a:ext uri="{0D108BD9-81ED-4DB2-BD59-A6C34878D82A}">
                    <a16:rowId xmlns:a16="http://schemas.microsoft.com/office/drawing/2014/main" val="3492122870"/>
                  </a:ext>
                </a:extLst>
              </a:tr>
              <a:tr h="190628">
                <a:tc>
                  <a:txBody>
                    <a:bodyPr/>
                    <a:lstStyle/>
                    <a:p>
                      <a:pPr algn="l" fontAlgn="b">
                        <a:buNone/>
                      </a:pPr>
                      <a:r>
                        <a:rPr lang="en-US" sz="1200" b="1" i="0" u="none" strike="noStrike" dirty="0">
                          <a:solidFill>
                            <a:srgbClr val="000000"/>
                          </a:solidFill>
                          <a:effectLst/>
                          <a:latin typeface="Arial" panose="020B0604020202020204" pitchFamily="34" charset="0"/>
                        </a:rPr>
                        <a:t>Account Type</a:t>
                      </a:r>
                      <a:endParaRPr lang="en-US" sz="2800" b="0" i="0" u="none" strike="noStrike" dirty="0">
                        <a:effectLst/>
                        <a:latin typeface="Arial" panose="020B0604020202020204" pitchFamily="34" charset="0"/>
                      </a:endParaRPr>
                    </a:p>
                  </a:txBody>
                  <a:tcPr marL="3970" marR="3970" marT="3970"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8C8C8"/>
                    </a:solidFill>
                  </a:tcPr>
                </a:tc>
                <a:tc>
                  <a:txBody>
                    <a:bodyPr/>
                    <a:lstStyle/>
                    <a:p>
                      <a:pPr algn="l" fontAlgn="b">
                        <a:buNone/>
                      </a:pPr>
                      <a:r>
                        <a:rPr lang="en-US" sz="1200" b="1" i="0" u="none" strike="noStrike" dirty="0">
                          <a:solidFill>
                            <a:srgbClr val="000000"/>
                          </a:solidFill>
                          <a:effectLst/>
                          <a:latin typeface="Arial" panose="020B0604020202020204" pitchFamily="34" charset="0"/>
                        </a:rPr>
                        <a:t>Account</a:t>
                      </a:r>
                      <a:endParaRPr lang="en-US" sz="2800" b="0" i="0" u="none" strike="noStrike" dirty="0">
                        <a:effectLst/>
                        <a:latin typeface="Arial" panose="020B0604020202020204" pitchFamily="34" charset="0"/>
                      </a:endParaRPr>
                    </a:p>
                  </a:txBody>
                  <a:tcPr marL="3970" marR="3970" marT="3970"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8C8C8"/>
                    </a:solidFill>
                  </a:tcPr>
                </a:tc>
                <a:tc>
                  <a:txBody>
                    <a:bodyPr/>
                    <a:lstStyle/>
                    <a:p>
                      <a:pPr algn="l" fontAlgn="b">
                        <a:buNone/>
                      </a:pPr>
                      <a:r>
                        <a:rPr lang="en-US" sz="1200" b="1" i="0" u="none" strike="noStrike" dirty="0">
                          <a:solidFill>
                            <a:srgbClr val="000000"/>
                          </a:solidFill>
                          <a:effectLst/>
                          <a:latin typeface="Arial" panose="020B0604020202020204" pitchFamily="34" charset="0"/>
                        </a:rPr>
                        <a:t>Account Descr</a:t>
                      </a:r>
                      <a:endParaRPr lang="en-US" sz="2800" b="0" i="0" u="none" strike="noStrike" dirty="0">
                        <a:effectLst/>
                        <a:latin typeface="Arial" panose="020B0604020202020204" pitchFamily="34" charset="0"/>
                      </a:endParaRPr>
                    </a:p>
                  </a:txBody>
                  <a:tcPr marL="3970" marR="3970" marT="3970"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8C8C8"/>
                    </a:solidFill>
                  </a:tcPr>
                </a:tc>
                <a:tc>
                  <a:txBody>
                    <a:bodyPr/>
                    <a:lstStyle/>
                    <a:p>
                      <a:pPr algn="l" fontAlgn="b">
                        <a:buNone/>
                      </a:pPr>
                      <a:r>
                        <a:rPr lang="en-US" sz="1200" b="1" i="0" u="none" strike="noStrike" dirty="0">
                          <a:solidFill>
                            <a:srgbClr val="000000"/>
                          </a:solidFill>
                          <a:effectLst/>
                          <a:latin typeface="Arial" panose="020B0604020202020204" pitchFamily="34" charset="0"/>
                        </a:rPr>
                        <a:t> Amount </a:t>
                      </a:r>
                      <a:endParaRPr lang="en-US" sz="2800" b="0" i="0" u="none" strike="noStrike" dirty="0">
                        <a:effectLst/>
                        <a:latin typeface="Arial" panose="020B0604020202020204" pitchFamily="34" charset="0"/>
                      </a:endParaRPr>
                    </a:p>
                  </a:txBody>
                  <a:tcPr marL="3970" marR="3970" marT="3970"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8C8C8"/>
                    </a:solidFill>
                  </a:tcPr>
                </a:tc>
                <a:extLst>
                  <a:ext uri="{0D108BD9-81ED-4DB2-BD59-A6C34878D82A}">
                    <a16:rowId xmlns:a16="http://schemas.microsoft.com/office/drawing/2014/main" val="2328630129"/>
                  </a:ext>
                </a:extLst>
              </a:tr>
              <a:tr h="190628">
                <a:tc>
                  <a:txBody>
                    <a:bodyPr/>
                    <a:lstStyle/>
                    <a:p>
                      <a:pPr algn="l" fontAlgn="b">
                        <a:buNone/>
                      </a:pPr>
                      <a:r>
                        <a:rPr lang="en-US" sz="1200" b="0" i="0" u="none" strike="noStrike" dirty="0">
                          <a:solidFill>
                            <a:srgbClr val="000000"/>
                          </a:solidFill>
                          <a:effectLst/>
                          <a:latin typeface="Aptos Narrow" panose="020B0004020202020204" pitchFamily="34" charset="0"/>
                        </a:rPr>
                        <a:t>Asset (1)</a:t>
                      </a:r>
                      <a:endParaRPr lang="en-US" sz="2800" b="0" i="0" u="none" strike="noStrike" dirty="0">
                        <a:effectLst/>
                        <a:latin typeface="Arial" panose="020B0604020202020204" pitchFamily="34" charset="0"/>
                      </a:endParaRPr>
                    </a:p>
                  </a:txBody>
                  <a:tcPr marL="3970" marR="3970" marT="3970" marB="0" anchor="b">
                    <a:lnL>
                      <a:noFill/>
                    </a:lnL>
                    <a:lnR>
                      <a:noFill/>
                    </a:lnR>
                    <a:lnT w="25400" cap="flat" cmpd="dbl" algn="ctr">
                      <a:solidFill>
                        <a:srgbClr val="000000"/>
                      </a:solidFill>
                      <a:prstDash val="solid"/>
                      <a:round/>
                      <a:headEnd type="none" w="med" len="med"/>
                      <a:tailEnd type="none" w="med" len="med"/>
                    </a:lnT>
                    <a:lnB>
                      <a:noFill/>
                    </a:lnB>
                    <a:noFill/>
                  </a:tcPr>
                </a:tc>
                <a:tc>
                  <a:txBody>
                    <a:bodyPr/>
                    <a:lstStyle/>
                    <a:p>
                      <a:pPr algn="l" fontAlgn="b">
                        <a:buNone/>
                      </a:pPr>
                      <a:r>
                        <a:rPr lang="en-US" sz="1200" b="0" i="0" u="none" strike="noStrike" dirty="0">
                          <a:solidFill>
                            <a:srgbClr val="000000"/>
                          </a:solidFill>
                          <a:effectLst/>
                          <a:latin typeface="Aptos Narrow" panose="020B0004020202020204" pitchFamily="34" charset="0"/>
                        </a:rPr>
                        <a:t>145900</a:t>
                      </a:r>
                      <a:endParaRPr lang="en-US" sz="2800" b="0" i="0" u="none" strike="noStrike" dirty="0">
                        <a:effectLst/>
                        <a:latin typeface="Arial" panose="020B0604020202020204" pitchFamily="34" charset="0"/>
                      </a:endParaRPr>
                    </a:p>
                  </a:txBody>
                  <a:tcPr marL="3970" marR="3970" marT="3970" marB="0" anchor="b">
                    <a:lnL>
                      <a:noFill/>
                    </a:lnL>
                    <a:lnR>
                      <a:noFill/>
                    </a:lnR>
                    <a:lnT w="25400" cap="flat" cmpd="dbl" algn="ctr">
                      <a:solidFill>
                        <a:srgbClr val="000000"/>
                      </a:solidFill>
                      <a:prstDash val="solid"/>
                      <a:round/>
                      <a:headEnd type="none" w="med" len="med"/>
                      <a:tailEnd type="none" w="med" len="med"/>
                    </a:lnT>
                    <a:lnB>
                      <a:noFill/>
                    </a:lnB>
                    <a:noFill/>
                  </a:tcPr>
                </a:tc>
                <a:tc>
                  <a:txBody>
                    <a:bodyPr/>
                    <a:lstStyle/>
                    <a:p>
                      <a:pPr algn="l" fontAlgn="b">
                        <a:buNone/>
                      </a:pPr>
                      <a:r>
                        <a:rPr lang="en-US" sz="1200" b="0" i="0" u="none" strike="noStrike" dirty="0">
                          <a:solidFill>
                            <a:srgbClr val="000000"/>
                          </a:solidFill>
                          <a:effectLst/>
                          <a:latin typeface="Aptos Narrow" panose="020B0004020202020204" pitchFamily="34" charset="0"/>
                        </a:rPr>
                        <a:t>Due From Federal Government</a:t>
                      </a:r>
                      <a:endParaRPr lang="en-US" sz="2800" b="0" i="0" u="none" strike="noStrike" dirty="0">
                        <a:effectLst/>
                        <a:latin typeface="Arial" panose="020B0604020202020204" pitchFamily="34" charset="0"/>
                      </a:endParaRPr>
                    </a:p>
                  </a:txBody>
                  <a:tcPr marL="3970" marR="3970" marT="3970" marB="0" anchor="b">
                    <a:lnL>
                      <a:noFill/>
                    </a:lnL>
                    <a:lnR>
                      <a:noFill/>
                    </a:lnR>
                    <a:lnT w="25400" cap="flat" cmpd="dbl" algn="ctr">
                      <a:solidFill>
                        <a:srgbClr val="000000"/>
                      </a:solidFill>
                      <a:prstDash val="solid"/>
                      <a:round/>
                      <a:headEnd type="none" w="med" len="med"/>
                      <a:tailEnd type="none" w="med" len="med"/>
                    </a:lnT>
                    <a:lnB>
                      <a:noFill/>
                    </a:lnB>
                    <a:noFill/>
                  </a:tcPr>
                </a:tc>
                <a:tc>
                  <a:txBody>
                    <a:bodyPr/>
                    <a:lstStyle/>
                    <a:p>
                      <a:pPr algn="l" fontAlgn="b">
                        <a:buNone/>
                      </a:pPr>
                      <a:r>
                        <a:rPr lang="en-US" sz="1200" b="0" i="0" u="none" strike="noStrike" dirty="0">
                          <a:solidFill>
                            <a:srgbClr val="000000"/>
                          </a:solidFill>
                          <a:effectLst/>
                          <a:latin typeface="Aptos Narrow" panose="020B0004020202020204" pitchFamily="34" charset="0"/>
                        </a:rPr>
                        <a:t>        24,000.00 </a:t>
                      </a:r>
                      <a:endParaRPr lang="en-US" sz="2800" b="0" i="0" u="none" strike="noStrike" dirty="0">
                        <a:effectLst/>
                        <a:latin typeface="Arial" panose="020B0604020202020204" pitchFamily="34" charset="0"/>
                      </a:endParaRPr>
                    </a:p>
                  </a:txBody>
                  <a:tcPr marL="3970" marR="3970" marT="3970" marB="0" anchor="b">
                    <a:lnL>
                      <a:noFill/>
                    </a:lnL>
                    <a:lnR>
                      <a:noFill/>
                    </a:lnR>
                    <a:lnT w="25400" cap="flat" cmpd="dbl"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2920655495"/>
                  </a:ext>
                </a:extLst>
              </a:tr>
              <a:tr h="190628">
                <a:tc>
                  <a:txBody>
                    <a:bodyPr/>
                    <a:lstStyle/>
                    <a:p>
                      <a:pPr algn="l" fontAlgn="b">
                        <a:buNone/>
                      </a:pPr>
                      <a:r>
                        <a:rPr lang="en-US" sz="1200" b="0" i="0" u="none" strike="noStrike" dirty="0">
                          <a:solidFill>
                            <a:srgbClr val="000000"/>
                          </a:solidFill>
                          <a:effectLst/>
                          <a:latin typeface="Aptos Narrow" panose="020B0004020202020204" pitchFamily="34" charset="0"/>
                        </a:rPr>
                        <a:t>Revenue (4)</a:t>
                      </a:r>
                      <a:endParaRPr lang="en-US" sz="2800" b="0" i="0" u="none" strike="noStrike" dirty="0">
                        <a:effectLst/>
                        <a:latin typeface="Arial" panose="020B0604020202020204" pitchFamily="34" charset="0"/>
                      </a:endParaRPr>
                    </a:p>
                  </a:txBody>
                  <a:tcPr marL="3970" marR="3970" marT="3970" marB="0" anchor="b">
                    <a:lnL>
                      <a:noFill/>
                    </a:lnL>
                    <a:lnR>
                      <a:noFill/>
                    </a:lnR>
                    <a:lnT>
                      <a:noFill/>
                    </a:lnT>
                    <a:lnB>
                      <a:noFill/>
                    </a:lnB>
                    <a:noFill/>
                  </a:tcPr>
                </a:tc>
                <a:tc>
                  <a:txBody>
                    <a:bodyPr/>
                    <a:lstStyle/>
                    <a:p>
                      <a:pPr algn="l" fontAlgn="b">
                        <a:buNone/>
                      </a:pPr>
                      <a:r>
                        <a:rPr lang="en-US" sz="1200" b="0" i="0" u="none" strike="noStrike" dirty="0">
                          <a:solidFill>
                            <a:srgbClr val="000000"/>
                          </a:solidFill>
                          <a:effectLst/>
                          <a:latin typeface="Aptos Narrow" panose="020B0004020202020204" pitchFamily="34" charset="0"/>
                        </a:rPr>
                        <a:t>451903</a:t>
                      </a:r>
                      <a:endParaRPr lang="en-US" sz="2800" b="0" i="0" u="none" strike="noStrike" dirty="0">
                        <a:effectLst/>
                        <a:latin typeface="Arial" panose="020B0604020202020204" pitchFamily="34" charset="0"/>
                      </a:endParaRPr>
                    </a:p>
                  </a:txBody>
                  <a:tcPr marL="3970" marR="3970" marT="3970" marB="0" anchor="b">
                    <a:lnL>
                      <a:noFill/>
                    </a:lnL>
                    <a:lnR>
                      <a:noFill/>
                    </a:lnR>
                    <a:lnT>
                      <a:noFill/>
                    </a:lnT>
                    <a:lnB>
                      <a:noFill/>
                    </a:lnB>
                    <a:noFill/>
                  </a:tcPr>
                </a:tc>
                <a:tc>
                  <a:txBody>
                    <a:bodyPr/>
                    <a:lstStyle/>
                    <a:p>
                      <a:pPr algn="l" fontAlgn="b">
                        <a:buNone/>
                      </a:pPr>
                      <a:r>
                        <a:rPr lang="en-US" sz="1200" b="0" i="0" u="none" strike="noStrike" dirty="0">
                          <a:solidFill>
                            <a:srgbClr val="000000"/>
                          </a:solidFill>
                          <a:effectLst/>
                          <a:latin typeface="Aptos Narrow" panose="020B0004020202020204" pitchFamily="34" charset="0"/>
                        </a:rPr>
                        <a:t>Federal Direct - Operating</a:t>
                      </a:r>
                      <a:endParaRPr lang="en-US" sz="2800" b="0" i="0" u="none" strike="noStrike" dirty="0">
                        <a:effectLst/>
                        <a:latin typeface="Arial" panose="020B0604020202020204" pitchFamily="34" charset="0"/>
                      </a:endParaRPr>
                    </a:p>
                  </a:txBody>
                  <a:tcPr marL="3970" marR="3970" marT="3970" marB="0" anchor="b">
                    <a:lnL>
                      <a:noFill/>
                    </a:lnL>
                    <a:lnR>
                      <a:noFill/>
                    </a:lnR>
                    <a:lnT>
                      <a:noFill/>
                    </a:lnT>
                    <a:lnB>
                      <a:noFill/>
                    </a:lnB>
                    <a:noFill/>
                  </a:tcPr>
                </a:tc>
                <a:tc>
                  <a:txBody>
                    <a:bodyPr/>
                    <a:lstStyle/>
                    <a:p>
                      <a:pPr algn="l" fontAlgn="b">
                        <a:buNone/>
                      </a:pPr>
                      <a:r>
                        <a:rPr lang="en-US" sz="1200" b="0" i="0" u="none" strike="noStrike" dirty="0">
                          <a:solidFill>
                            <a:srgbClr val="000000"/>
                          </a:solidFill>
                          <a:effectLst/>
                          <a:latin typeface="Aptos Narrow" panose="020B0004020202020204" pitchFamily="34" charset="0"/>
                        </a:rPr>
                        <a:t>     (24,000.00)</a:t>
                      </a:r>
                      <a:endParaRPr lang="en-US" sz="2800" b="0" i="0" u="none" strike="noStrike" dirty="0">
                        <a:effectLst/>
                        <a:latin typeface="Arial" panose="020B0604020202020204" pitchFamily="34" charset="0"/>
                      </a:endParaRPr>
                    </a:p>
                  </a:txBody>
                  <a:tcPr marL="3970" marR="3970" marT="3970" marB="0" anchor="b">
                    <a:lnL>
                      <a:noFill/>
                    </a:lnL>
                    <a:lnR>
                      <a:noFill/>
                    </a:lnR>
                    <a:lnT>
                      <a:noFill/>
                    </a:lnT>
                    <a:lnB>
                      <a:noFill/>
                    </a:lnB>
                    <a:noFill/>
                  </a:tcPr>
                </a:tc>
                <a:extLst>
                  <a:ext uri="{0D108BD9-81ED-4DB2-BD59-A6C34878D82A}">
                    <a16:rowId xmlns:a16="http://schemas.microsoft.com/office/drawing/2014/main" val="251985300"/>
                  </a:ext>
                </a:extLst>
              </a:tr>
              <a:tr h="439395">
                <a:tc gridSpan="3">
                  <a:txBody>
                    <a:bodyPr/>
                    <a:lstStyle/>
                    <a:p>
                      <a:pPr algn="l" fontAlgn="b">
                        <a:buNone/>
                      </a:pPr>
                      <a:endParaRPr lang="en-US" sz="1200" b="1" i="0" u="none" strike="noStrike" dirty="0">
                        <a:solidFill>
                          <a:srgbClr val="000000"/>
                        </a:solidFill>
                        <a:effectLst/>
                        <a:latin typeface="Aptos Narrow" panose="020B0004020202020204" pitchFamily="34" charset="0"/>
                      </a:endParaRPr>
                    </a:p>
                    <a:p>
                      <a:pPr algn="l" fontAlgn="b">
                        <a:buNone/>
                      </a:pPr>
                      <a:r>
                        <a:rPr lang="en-US" sz="1200" b="1" i="0" u="none" strike="noStrike" dirty="0">
                          <a:solidFill>
                            <a:srgbClr val="000000"/>
                          </a:solidFill>
                          <a:effectLst/>
                          <a:latin typeface="Aptos Narrow" panose="020B0004020202020204" pitchFamily="34" charset="0"/>
                        </a:rPr>
                        <a:t>Transaction 6: cash received for drawdown request</a:t>
                      </a:r>
                      <a:endParaRPr lang="en-US" sz="2800" b="0" i="0" u="none" strike="noStrike" dirty="0">
                        <a:effectLst/>
                        <a:latin typeface="Arial" panose="020B0604020202020204" pitchFamily="34" charset="0"/>
                      </a:endParaRPr>
                    </a:p>
                  </a:txBody>
                  <a:tcPr marL="47640" marR="47640" marT="23820" marB="23820">
                    <a:lnL>
                      <a:noFill/>
                    </a:lnL>
                    <a:lnR>
                      <a:noFill/>
                    </a:lnR>
                    <a:lnT>
                      <a:noFill/>
                    </a:lnT>
                    <a:lnB w="25400" cap="flat" cmpd="dbl" algn="ctr">
                      <a:solidFill>
                        <a:srgbClr val="000000"/>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a:txBody>
                    <a:bodyPr/>
                    <a:lstStyle/>
                    <a:p>
                      <a:pPr algn="l" fontAlgn="b">
                        <a:buNone/>
                      </a:pPr>
                      <a:endParaRPr lang="en-US" sz="2800" b="0" i="0" u="none" strike="noStrike" dirty="0">
                        <a:effectLst/>
                        <a:latin typeface="Arial" panose="020B0604020202020204" pitchFamily="34" charset="0"/>
                      </a:endParaRPr>
                    </a:p>
                  </a:txBody>
                  <a:tcPr marL="3970" marR="3970" marT="3970" marB="0" anchor="b">
                    <a:lnL>
                      <a:noFill/>
                    </a:lnL>
                    <a:lnR>
                      <a:noFill/>
                    </a:lnR>
                    <a:lnT>
                      <a:noFill/>
                    </a:lnT>
                    <a:lnB w="25400" cap="flat" cmpd="dbl" algn="ctr">
                      <a:solidFill>
                        <a:srgbClr val="000000"/>
                      </a:solidFill>
                      <a:prstDash val="solid"/>
                      <a:round/>
                      <a:headEnd type="none" w="med" len="med"/>
                      <a:tailEnd type="none" w="med" len="med"/>
                    </a:lnB>
                    <a:noFill/>
                  </a:tcPr>
                </a:tc>
                <a:extLst>
                  <a:ext uri="{0D108BD9-81ED-4DB2-BD59-A6C34878D82A}">
                    <a16:rowId xmlns:a16="http://schemas.microsoft.com/office/drawing/2014/main" val="1024979416"/>
                  </a:ext>
                </a:extLst>
              </a:tr>
              <a:tr h="190628">
                <a:tc>
                  <a:txBody>
                    <a:bodyPr/>
                    <a:lstStyle/>
                    <a:p>
                      <a:pPr algn="l" fontAlgn="b">
                        <a:buNone/>
                      </a:pPr>
                      <a:r>
                        <a:rPr lang="en-US" sz="1200" b="1" i="0" u="none" strike="noStrike" dirty="0">
                          <a:solidFill>
                            <a:srgbClr val="000000"/>
                          </a:solidFill>
                          <a:effectLst/>
                          <a:latin typeface="Arial" panose="020B0604020202020204" pitchFamily="34" charset="0"/>
                        </a:rPr>
                        <a:t>Account Type</a:t>
                      </a:r>
                      <a:endParaRPr lang="en-US" sz="2800" b="0" i="0" u="none" strike="noStrike" dirty="0">
                        <a:effectLst/>
                        <a:latin typeface="Arial" panose="020B0604020202020204" pitchFamily="34" charset="0"/>
                      </a:endParaRPr>
                    </a:p>
                  </a:txBody>
                  <a:tcPr marL="3970" marR="3970" marT="3970"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8C8C8"/>
                    </a:solidFill>
                  </a:tcPr>
                </a:tc>
                <a:tc>
                  <a:txBody>
                    <a:bodyPr/>
                    <a:lstStyle/>
                    <a:p>
                      <a:pPr algn="l" fontAlgn="b">
                        <a:buNone/>
                      </a:pPr>
                      <a:r>
                        <a:rPr lang="en-US" sz="1200" b="1" i="0" u="none" strike="noStrike" dirty="0">
                          <a:solidFill>
                            <a:srgbClr val="000000"/>
                          </a:solidFill>
                          <a:effectLst/>
                          <a:latin typeface="Arial" panose="020B0604020202020204" pitchFamily="34" charset="0"/>
                        </a:rPr>
                        <a:t>Account</a:t>
                      </a:r>
                      <a:endParaRPr lang="en-US" sz="2800" b="0" i="0" u="none" strike="noStrike" dirty="0">
                        <a:effectLst/>
                        <a:latin typeface="Arial" panose="020B0604020202020204" pitchFamily="34" charset="0"/>
                      </a:endParaRPr>
                    </a:p>
                  </a:txBody>
                  <a:tcPr marL="3970" marR="3970" marT="3970"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8C8C8"/>
                    </a:solidFill>
                  </a:tcPr>
                </a:tc>
                <a:tc>
                  <a:txBody>
                    <a:bodyPr/>
                    <a:lstStyle/>
                    <a:p>
                      <a:pPr algn="l" fontAlgn="b">
                        <a:buNone/>
                      </a:pPr>
                      <a:r>
                        <a:rPr lang="en-US" sz="1200" b="1" i="0" u="none" strike="noStrike" dirty="0">
                          <a:solidFill>
                            <a:srgbClr val="000000"/>
                          </a:solidFill>
                          <a:effectLst/>
                          <a:latin typeface="Arial" panose="020B0604020202020204" pitchFamily="34" charset="0"/>
                        </a:rPr>
                        <a:t>Account Descr</a:t>
                      </a:r>
                      <a:endParaRPr lang="en-US" sz="2800" b="0" i="0" u="none" strike="noStrike" dirty="0">
                        <a:effectLst/>
                        <a:latin typeface="Arial" panose="020B0604020202020204" pitchFamily="34" charset="0"/>
                      </a:endParaRPr>
                    </a:p>
                  </a:txBody>
                  <a:tcPr marL="3970" marR="3970" marT="3970"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8C8C8"/>
                    </a:solidFill>
                  </a:tcPr>
                </a:tc>
                <a:tc>
                  <a:txBody>
                    <a:bodyPr/>
                    <a:lstStyle/>
                    <a:p>
                      <a:pPr algn="l" fontAlgn="b">
                        <a:buNone/>
                      </a:pPr>
                      <a:r>
                        <a:rPr lang="en-US" sz="1200" b="1" i="0" u="none" strike="noStrike" dirty="0">
                          <a:solidFill>
                            <a:srgbClr val="000000"/>
                          </a:solidFill>
                          <a:effectLst/>
                          <a:latin typeface="Arial" panose="020B0604020202020204" pitchFamily="34" charset="0"/>
                        </a:rPr>
                        <a:t> Amount </a:t>
                      </a:r>
                      <a:endParaRPr lang="en-US" sz="2800" b="0" i="0" u="none" strike="noStrike" dirty="0">
                        <a:effectLst/>
                        <a:latin typeface="Arial" panose="020B0604020202020204" pitchFamily="34" charset="0"/>
                      </a:endParaRPr>
                    </a:p>
                  </a:txBody>
                  <a:tcPr marL="3970" marR="3970" marT="3970"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8C8C8"/>
                    </a:solidFill>
                  </a:tcPr>
                </a:tc>
                <a:extLst>
                  <a:ext uri="{0D108BD9-81ED-4DB2-BD59-A6C34878D82A}">
                    <a16:rowId xmlns:a16="http://schemas.microsoft.com/office/drawing/2014/main" val="2076270816"/>
                  </a:ext>
                </a:extLst>
              </a:tr>
              <a:tr h="190628">
                <a:tc>
                  <a:txBody>
                    <a:bodyPr/>
                    <a:lstStyle/>
                    <a:p>
                      <a:pPr algn="l" fontAlgn="b">
                        <a:buNone/>
                      </a:pPr>
                      <a:r>
                        <a:rPr lang="en-US" sz="1200" b="0" i="0" u="none" strike="noStrike" dirty="0">
                          <a:solidFill>
                            <a:srgbClr val="000000"/>
                          </a:solidFill>
                          <a:effectLst/>
                          <a:latin typeface="Aptos Narrow" panose="020B0004020202020204" pitchFamily="34" charset="0"/>
                        </a:rPr>
                        <a:t>Asset (1)</a:t>
                      </a:r>
                      <a:endParaRPr lang="en-US" sz="2800" b="0" i="0" u="none" strike="noStrike" dirty="0">
                        <a:effectLst/>
                        <a:latin typeface="Arial" panose="020B0604020202020204" pitchFamily="34" charset="0"/>
                      </a:endParaRPr>
                    </a:p>
                  </a:txBody>
                  <a:tcPr marL="3970" marR="3970" marT="3970" marB="0" anchor="b">
                    <a:lnL>
                      <a:noFill/>
                    </a:lnL>
                    <a:lnR>
                      <a:noFill/>
                    </a:lnR>
                    <a:lnT w="25400" cap="flat" cmpd="dbl" algn="ctr">
                      <a:solidFill>
                        <a:srgbClr val="000000"/>
                      </a:solidFill>
                      <a:prstDash val="solid"/>
                      <a:round/>
                      <a:headEnd type="none" w="med" len="med"/>
                      <a:tailEnd type="none" w="med" len="med"/>
                    </a:lnT>
                    <a:lnB>
                      <a:noFill/>
                    </a:lnB>
                    <a:noFill/>
                  </a:tcPr>
                </a:tc>
                <a:tc>
                  <a:txBody>
                    <a:bodyPr/>
                    <a:lstStyle/>
                    <a:p>
                      <a:pPr algn="l" fontAlgn="b">
                        <a:buNone/>
                      </a:pPr>
                      <a:r>
                        <a:rPr lang="en-US" sz="1200" b="0" i="0" u="none" strike="noStrike" dirty="0">
                          <a:solidFill>
                            <a:srgbClr val="000000"/>
                          </a:solidFill>
                          <a:effectLst/>
                          <a:latin typeface="Aptos Narrow" panose="020B0004020202020204" pitchFamily="34" charset="0"/>
                        </a:rPr>
                        <a:t>145900</a:t>
                      </a:r>
                      <a:endParaRPr lang="en-US" sz="2800" b="0" i="0" u="none" strike="noStrike" dirty="0">
                        <a:effectLst/>
                        <a:latin typeface="Arial" panose="020B0604020202020204" pitchFamily="34" charset="0"/>
                      </a:endParaRPr>
                    </a:p>
                  </a:txBody>
                  <a:tcPr marL="3970" marR="3970" marT="3970" marB="0" anchor="b">
                    <a:lnL>
                      <a:noFill/>
                    </a:lnL>
                    <a:lnR>
                      <a:noFill/>
                    </a:lnR>
                    <a:lnT w="25400" cap="flat" cmpd="dbl" algn="ctr">
                      <a:solidFill>
                        <a:srgbClr val="000000"/>
                      </a:solidFill>
                      <a:prstDash val="solid"/>
                      <a:round/>
                      <a:headEnd type="none" w="med" len="med"/>
                      <a:tailEnd type="none" w="med" len="med"/>
                    </a:lnT>
                    <a:lnB>
                      <a:noFill/>
                    </a:lnB>
                    <a:noFill/>
                  </a:tcPr>
                </a:tc>
                <a:tc>
                  <a:txBody>
                    <a:bodyPr/>
                    <a:lstStyle/>
                    <a:p>
                      <a:pPr algn="l" fontAlgn="b">
                        <a:buNone/>
                      </a:pPr>
                      <a:r>
                        <a:rPr lang="en-US" sz="1200" b="0" i="0" u="none" strike="noStrike" dirty="0">
                          <a:solidFill>
                            <a:srgbClr val="000000"/>
                          </a:solidFill>
                          <a:effectLst/>
                          <a:latin typeface="Aptos Narrow" panose="020B0004020202020204" pitchFamily="34" charset="0"/>
                        </a:rPr>
                        <a:t>Due From Federal Government</a:t>
                      </a:r>
                      <a:endParaRPr lang="en-US" sz="2800" b="0" i="0" u="none" strike="noStrike" dirty="0">
                        <a:effectLst/>
                        <a:latin typeface="Arial" panose="020B0604020202020204" pitchFamily="34" charset="0"/>
                      </a:endParaRPr>
                    </a:p>
                  </a:txBody>
                  <a:tcPr marL="3970" marR="3970" marT="3970" marB="0" anchor="b">
                    <a:lnL>
                      <a:noFill/>
                    </a:lnL>
                    <a:lnR>
                      <a:noFill/>
                    </a:lnR>
                    <a:lnT w="25400" cap="flat" cmpd="dbl" algn="ctr">
                      <a:solidFill>
                        <a:srgbClr val="000000"/>
                      </a:solidFill>
                      <a:prstDash val="solid"/>
                      <a:round/>
                      <a:headEnd type="none" w="med" len="med"/>
                      <a:tailEnd type="none" w="med" len="med"/>
                    </a:lnT>
                    <a:lnB>
                      <a:noFill/>
                    </a:lnB>
                    <a:noFill/>
                  </a:tcPr>
                </a:tc>
                <a:tc>
                  <a:txBody>
                    <a:bodyPr/>
                    <a:lstStyle/>
                    <a:p>
                      <a:pPr algn="l" fontAlgn="b">
                        <a:buNone/>
                      </a:pPr>
                      <a:r>
                        <a:rPr lang="en-US" sz="1200" b="0" i="0" u="none" strike="noStrike" dirty="0">
                          <a:solidFill>
                            <a:srgbClr val="000000"/>
                          </a:solidFill>
                          <a:effectLst/>
                          <a:latin typeface="Aptos Narrow" panose="020B0004020202020204" pitchFamily="34" charset="0"/>
                        </a:rPr>
                        <a:t>     (24,000.00)</a:t>
                      </a:r>
                      <a:endParaRPr lang="en-US" sz="2800" b="0" i="0" u="none" strike="noStrike" dirty="0">
                        <a:effectLst/>
                        <a:latin typeface="Arial" panose="020B0604020202020204" pitchFamily="34" charset="0"/>
                      </a:endParaRPr>
                    </a:p>
                  </a:txBody>
                  <a:tcPr marL="3970" marR="3970" marT="3970" marB="0" anchor="b">
                    <a:lnL>
                      <a:noFill/>
                    </a:lnL>
                    <a:lnR>
                      <a:noFill/>
                    </a:lnR>
                    <a:lnT w="25400" cap="flat" cmpd="dbl"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3964703224"/>
                  </a:ext>
                </a:extLst>
              </a:tr>
              <a:tr h="190628">
                <a:tc>
                  <a:txBody>
                    <a:bodyPr/>
                    <a:lstStyle/>
                    <a:p>
                      <a:pPr algn="l" fontAlgn="b">
                        <a:buNone/>
                      </a:pPr>
                      <a:r>
                        <a:rPr lang="en-US" sz="1200" b="0" i="0" u="none" strike="noStrike" dirty="0">
                          <a:solidFill>
                            <a:srgbClr val="000000"/>
                          </a:solidFill>
                          <a:effectLst/>
                          <a:latin typeface="Aptos Narrow" panose="020B0004020202020204" pitchFamily="34" charset="0"/>
                        </a:rPr>
                        <a:t>Asset (1)</a:t>
                      </a:r>
                      <a:endParaRPr lang="en-US" sz="2800" b="0" i="0" u="none" strike="noStrike" dirty="0">
                        <a:effectLst/>
                        <a:latin typeface="Arial" panose="020B0604020202020204" pitchFamily="34" charset="0"/>
                      </a:endParaRPr>
                    </a:p>
                  </a:txBody>
                  <a:tcPr marL="3970" marR="3970" marT="3970" marB="0" anchor="b">
                    <a:lnL>
                      <a:noFill/>
                    </a:lnL>
                    <a:lnR>
                      <a:noFill/>
                    </a:lnR>
                    <a:lnT>
                      <a:noFill/>
                    </a:lnT>
                    <a:lnB>
                      <a:noFill/>
                    </a:lnB>
                    <a:noFill/>
                  </a:tcPr>
                </a:tc>
                <a:tc>
                  <a:txBody>
                    <a:bodyPr/>
                    <a:lstStyle/>
                    <a:p>
                      <a:pPr algn="l" fontAlgn="b">
                        <a:buNone/>
                      </a:pPr>
                      <a:r>
                        <a:rPr lang="en-US" sz="1200" b="0" i="0" u="none" strike="noStrike" dirty="0">
                          <a:solidFill>
                            <a:srgbClr val="000000"/>
                          </a:solidFill>
                          <a:effectLst/>
                          <a:latin typeface="Aptos Narrow" panose="020B0004020202020204" pitchFamily="34" charset="0"/>
                        </a:rPr>
                        <a:t>101800</a:t>
                      </a:r>
                      <a:endParaRPr lang="en-US" sz="2800" b="0" i="0" u="none" strike="noStrike" dirty="0">
                        <a:effectLst/>
                        <a:latin typeface="Arial" panose="020B0604020202020204" pitchFamily="34" charset="0"/>
                      </a:endParaRPr>
                    </a:p>
                  </a:txBody>
                  <a:tcPr marL="3970" marR="3970" marT="3970" marB="0" anchor="b">
                    <a:lnL>
                      <a:noFill/>
                    </a:lnL>
                    <a:lnR>
                      <a:noFill/>
                    </a:lnR>
                    <a:lnT>
                      <a:noFill/>
                    </a:lnT>
                    <a:lnB>
                      <a:noFill/>
                    </a:lnB>
                    <a:noFill/>
                  </a:tcPr>
                </a:tc>
                <a:tc>
                  <a:txBody>
                    <a:bodyPr/>
                    <a:lstStyle/>
                    <a:p>
                      <a:pPr algn="l" fontAlgn="b">
                        <a:buNone/>
                      </a:pPr>
                      <a:r>
                        <a:rPr lang="en-US" sz="1200" b="0" i="0" u="none" strike="noStrike" dirty="0">
                          <a:solidFill>
                            <a:srgbClr val="000000"/>
                          </a:solidFill>
                          <a:effectLst/>
                          <a:latin typeface="Aptos Narrow" panose="020B0004020202020204" pitchFamily="34" charset="0"/>
                        </a:rPr>
                        <a:t>Agency Interest in SGFIP</a:t>
                      </a:r>
                      <a:endParaRPr lang="en-US" sz="2800" b="0" i="0" u="none" strike="noStrike" dirty="0">
                        <a:effectLst/>
                        <a:latin typeface="Arial" panose="020B0604020202020204" pitchFamily="34" charset="0"/>
                      </a:endParaRPr>
                    </a:p>
                  </a:txBody>
                  <a:tcPr marL="3970" marR="3970" marT="3970" marB="0" anchor="b">
                    <a:lnL>
                      <a:noFill/>
                    </a:lnL>
                    <a:lnR>
                      <a:noFill/>
                    </a:lnR>
                    <a:lnT>
                      <a:noFill/>
                    </a:lnT>
                    <a:lnB>
                      <a:noFill/>
                    </a:lnB>
                    <a:noFill/>
                  </a:tcPr>
                </a:tc>
                <a:tc>
                  <a:txBody>
                    <a:bodyPr/>
                    <a:lstStyle/>
                    <a:p>
                      <a:pPr algn="l" fontAlgn="b">
                        <a:buNone/>
                      </a:pPr>
                      <a:r>
                        <a:rPr lang="en-US" sz="1200" b="0" i="0" u="none" strike="noStrike" dirty="0">
                          <a:solidFill>
                            <a:srgbClr val="000000"/>
                          </a:solidFill>
                          <a:effectLst/>
                          <a:latin typeface="Aptos Narrow" panose="020B0004020202020204" pitchFamily="34" charset="0"/>
                        </a:rPr>
                        <a:t>        24,000.00 </a:t>
                      </a:r>
                      <a:endParaRPr lang="en-US" sz="2800" b="0" i="0" u="none" strike="noStrike" dirty="0">
                        <a:effectLst/>
                        <a:latin typeface="Arial" panose="020B0604020202020204" pitchFamily="34" charset="0"/>
                      </a:endParaRPr>
                    </a:p>
                  </a:txBody>
                  <a:tcPr marL="3970" marR="3970" marT="3970" marB="0" anchor="b">
                    <a:lnL>
                      <a:noFill/>
                    </a:lnL>
                    <a:lnR>
                      <a:noFill/>
                    </a:lnR>
                    <a:lnT>
                      <a:noFill/>
                    </a:lnT>
                    <a:lnB>
                      <a:noFill/>
                    </a:lnB>
                    <a:noFill/>
                  </a:tcPr>
                </a:tc>
                <a:extLst>
                  <a:ext uri="{0D108BD9-81ED-4DB2-BD59-A6C34878D82A}">
                    <a16:rowId xmlns:a16="http://schemas.microsoft.com/office/drawing/2014/main" val="1618732248"/>
                  </a:ext>
                </a:extLst>
              </a:tr>
            </a:tbl>
          </a:graphicData>
        </a:graphic>
      </p:graphicFrame>
    </p:spTree>
    <p:extLst>
      <p:ext uri="{BB962C8B-B14F-4D97-AF65-F5344CB8AC3E}">
        <p14:creationId xmlns:p14="http://schemas.microsoft.com/office/powerpoint/2010/main" val="36392598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20" name="Group 19">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21" name="Freeform: Shape 20">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Freeform: Shape 21">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Shape 22">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Freeform: Shape 23">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095AB299-1F99-E7DF-6F62-5A6E02901DA2}"/>
              </a:ext>
            </a:extLst>
          </p:cNvPr>
          <p:cNvSpPr>
            <a:spLocks noGrp="1"/>
          </p:cNvSpPr>
          <p:nvPr>
            <p:ph type="title"/>
          </p:nvPr>
        </p:nvSpPr>
        <p:spPr>
          <a:xfrm>
            <a:off x="640080" y="1243013"/>
            <a:ext cx="3855720" cy="4371974"/>
          </a:xfrm>
        </p:spPr>
        <p:txBody>
          <a:bodyPr>
            <a:normAutofit/>
          </a:bodyPr>
          <a:lstStyle/>
          <a:p>
            <a:r>
              <a:rPr lang="en-US" sz="3600" dirty="0">
                <a:solidFill>
                  <a:schemeClr val="tx2"/>
                </a:solidFill>
              </a:rPr>
              <a:t>Expectations for this session:</a:t>
            </a:r>
          </a:p>
        </p:txBody>
      </p:sp>
      <p:sp>
        <p:nvSpPr>
          <p:cNvPr id="3" name="Content Placeholder 2">
            <a:extLst>
              <a:ext uri="{FF2B5EF4-FFF2-40B4-BE49-F238E27FC236}">
                <a16:creationId xmlns:a16="http://schemas.microsoft.com/office/drawing/2014/main" id="{89BDC430-76ED-B0C6-EFC9-1DEBE1E68729}"/>
              </a:ext>
            </a:extLst>
          </p:cNvPr>
          <p:cNvSpPr>
            <a:spLocks noGrp="1"/>
          </p:cNvSpPr>
          <p:nvPr>
            <p:ph idx="1"/>
          </p:nvPr>
        </p:nvSpPr>
        <p:spPr>
          <a:xfrm>
            <a:off x="5931128" y="460375"/>
            <a:ext cx="5297424" cy="5937249"/>
          </a:xfrm>
        </p:spPr>
        <p:txBody>
          <a:bodyPr anchor="ctr">
            <a:normAutofit lnSpcReduction="10000"/>
          </a:bodyPr>
          <a:lstStyle/>
          <a:p>
            <a:r>
              <a:rPr lang="en-US" dirty="0">
                <a:solidFill>
                  <a:schemeClr val="tx2"/>
                </a:solidFill>
              </a:rPr>
              <a:t>What to expect</a:t>
            </a:r>
          </a:p>
          <a:p>
            <a:pPr lvl="1"/>
            <a:r>
              <a:rPr lang="en-US" sz="1800" dirty="0">
                <a:solidFill>
                  <a:schemeClr val="tx2"/>
                </a:solidFill>
              </a:rPr>
              <a:t>Lots of questions - questions are encouraged in the Q&amp;A! </a:t>
            </a:r>
          </a:p>
          <a:p>
            <a:pPr lvl="1"/>
            <a:r>
              <a:rPr lang="en-US" sz="1800" dirty="0">
                <a:solidFill>
                  <a:schemeClr val="tx2"/>
                </a:solidFill>
              </a:rPr>
              <a:t>The slides and recording </a:t>
            </a:r>
          </a:p>
          <a:p>
            <a:pPr lvl="2"/>
            <a:r>
              <a:rPr lang="en-US" sz="1400" dirty="0">
                <a:hlinkClick r:id="rId2"/>
              </a:rPr>
              <a:t>YouTube SHARE Training Videos - New Mexico Department of Finance and Administration</a:t>
            </a:r>
            <a:endParaRPr lang="en-US" sz="1400" dirty="0"/>
          </a:p>
          <a:p>
            <a:pPr lvl="1"/>
            <a:r>
              <a:rPr lang="en-US" sz="1800" dirty="0">
                <a:solidFill>
                  <a:schemeClr val="tx2"/>
                </a:solidFill>
              </a:rPr>
              <a:t>New vocabulary and definitions </a:t>
            </a:r>
          </a:p>
          <a:p>
            <a:pPr lvl="1"/>
            <a:r>
              <a:rPr lang="en-US" sz="1800" dirty="0">
                <a:solidFill>
                  <a:schemeClr val="tx2"/>
                </a:solidFill>
              </a:rPr>
              <a:t>The Accounting Cycle, account types, debits &amp; credits, journal entries, adjusting entries, closing entries</a:t>
            </a:r>
          </a:p>
          <a:p>
            <a:r>
              <a:rPr lang="en-US" dirty="0">
                <a:solidFill>
                  <a:schemeClr val="tx2"/>
                </a:solidFill>
              </a:rPr>
              <a:t>What not to expect</a:t>
            </a:r>
          </a:p>
          <a:p>
            <a:pPr lvl="1"/>
            <a:r>
              <a:rPr lang="en-US" sz="1800" dirty="0">
                <a:solidFill>
                  <a:schemeClr val="tx2"/>
                </a:solidFill>
              </a:rPr>
              <a:t>Time to frantically take notes</a:t>
            </a:r>
          </a:p>
          <a:p>
            <a:pPr lvl="2"/>
            <a:r>
              <a:rPr lang="en-US" sz="1400" dirty="0">
                <a:solidFill>
                  <a:schemeClr val="tx2"/>
                </a:solidFill>
              </a:rPr>
              <a:t>Absorb the new vocabulary and concepts now, come back to the slides later.</a:t>
            </a:r>
          </a:p>
          <a:p>
            <a:pPr lvl="1"/>
            <a:r>
              <a:rPr lang="en-US" sz="1800" dirty="0">
                <a:solidFill>
                  <a:schemeClr val="tx2"/>
                </a:solidFill>
              </a:rPr>
              <a:t>Every question to get answered immediately</a:t>
            </a:r>
          </a:p>
          <a:p>
            <a:pPr lvl="2"/>
            <a:r>
              <a:rPr lang="en-US" sz="1400" dirty="0">
                <a:solidFill>
                  <a:schemeClr val="tx2"/>
                </a:solidFill>
              </a:rPr>
              <a:t>Questions in the Q&amp;A will get answered after the break</a:t>
            </a:r>
          </a:p>
          <a:p>
            <a:pPr lvl="2"/>
            <a:r>
              <a:rPr lang="en-US" sz="1400" dirty="0">
                <a:solidFill>
                  <a:schemeClr val="tx2"/>
                </a:solidFill>
              </a:rPr>
              <a:t>We may refer you to ACFR for further guidance </a:t>
            </a:r>
          </a:p>
          <a:p>
            <a:pPr lvl="1"/>
            <a:r>
              <a:rPr lang="en-US" sz="1800" dirty="0">
                <a:solidFill>
                  <a:schemeClr val="tx2"/>
                </a:solidFill>
              </a:rPr>
              <a:t>To be an accounting expert by lunch today</a:t>
            </a:r>
          </a:p>
          <a:p>
            <a:pPr lvl="2"/>
            <a:r>
              <a:rPr lang="en-US" sz="1400" dirty="0">
                <a:solidFill>
                  <a:schemeClr val="tx2"/>
                </a:solidFill>
              </a:rPr>
              <a:t>Memorization and Repetition required </a:t>
            </a:r>
          </a:p>
          <a:p>
            <a:pPr lvl="1"/>
            <a:r>
              <a:rPr lang="en-US" sz="1800" dirty="0">
                <a:solidFill>
                  <a:schemeClr val="tx2"/>
                </a:solidFill>
              </a:rPr>
              <a:t>To get your debits and credits right every time </a:t>
            </a:r>
          </a:p>
          <a:p>
            <a:pPr marL="457200" lvl="1" indent="0">
              <a:buNone/>
            </a:pPr>
            <a:endParaRPr lang="en-US" sz="1800" dirty="0">
              <a:solidFill>
                <a:schemeClr val="tx2"/>
              </a:solidFill>
            </a:endParaRPr>
          </a:p>
        </p:txBody>
      </p:sp>
      <p:sp>
        <p:nvSpPr>
          <p:cNvPr id="4" name="Slide Number Placeholder 3">
            <a:extLst>
              <a:ext uri="{FF2B5EF4-FFF2-40B4-BE49-F238E27FC236}">
                <a16:creationId xmlns:a16="http://schemas.microsoft.com/office/drawing/2014/main" id="{16FF35AF-3154-6660-B864-A64040502FD5}"/>
              </a:ext>
            </a:extLst>
          </p:cNvPr>
          <p:cNvSpPr>
            <a:spLocks noGrp="1"/>
          </p:cNvSpPr>
          <p:nvPr>
            <p:ph type="sldNum" sz="quarter" idx="12"/>
          </p:nvPr>
        </p:nvSpPr>
        <p:spPr>
          <a:xfrm>
            <a:off x="8610600" y="6356350"/>
            <a:ext cx="2743200" cy="365125"/>
          </a:xfrm>
        </p:spPr>
        <p:txBody>
          <a:bodyPr>
            <a:normAutofit/>
          </a:bodyPr>
          <a:lstStyle/>
          <a:p>
            <a:pPr>
              <a:spcAft>
                <a:spcPts val="600"/>
              </a:spcAft>
            </a:pPr>
            <a:fld id="{86C0CEB6-816B-4AD2-BD2A-6B923C483C8C}" type="slidenum">
              <a:rPr lang="en-US"/>
              <a:pPr>
                <a:spcAft>
                  <a:spcPts val="600"/>
                </a:spcAft>
              </a:pPr>
              <a:t>2</a:t>
            </a:fld>
            <a:endParaRPr lang="en-US"/>
          </a:p>
        </p:txBody>
      </p:sp>
    </p:spTree>
    <p:extLst>
      <p:ext uri="{BB962C8B-B14F-4D97-AF65-F5344CB8AC3E}">
        <p14:creationId xmlns:p14="http://schemas.microsoft.com/office/powerpoint/2010/main" val="31458069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16B067B1-F4E5-4FDF-813D-C9E872E800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The Accounting Equation">
            <a:extLst>
              <a:ext uri="{FF2B5EF4-FFF2-40B4-BE49-F238E27FC236}">
                <a16:creationId xmlns:a16="http://schemas.microsoft.com/office/drawing/2014/main" id="{4FF6FBD6-8DCA-A666-B485-2F8BCDF05A00}"/>
              </a:ext>
            </a:extLst>
          </p:cNvPr>
          <p:cNvPicPr>
            <a:picLocks noChangeAspect="1"/>
          </p:cNvPicPr>
          <p:nvPr/>
        </p:nvPicPr>
        <p:blipFill>
          <a:blip r:embed="rId3"/>
          <a:srcRect b="2712"/>
          <a:stretch>
            <a:fillRect/>
          </a:stretch>
        </p:blipFill>
        <p:spPr>
          <a:xfrm>
            <a:off x="307775" y="261437"/>
            <a:ext cx="11576450" cy="6335126"/>
          </a:xfrm>
          <a:prstGeom prst="rect">
            <a:avLst/>
          </a:prstGeom>
        </p:spPr>
      </p:pic>
      <p:sp>
        <p:nvSpPr>
          <p:cNvPr id="5" name="Rectangle 4">
            <a:extLst>
              <a:ext uri="{FF2B5EF4-FFF2-40B4-BE49-F238E27FC236}">
                <a16:creationId xmlns:a16="http://schemas.microsoft.com/office/drawing/2014/main" id="{875B07E4-A446-9A9D-ACB3-20FE8C9721AD}"/>
              </a:ext>
            </a:extLst>
          </p:cNvPr>
          <p:cNvSpPr/>
          <p:nvPr/>
        </p:nvSpPr>
        <p:spPr>
          <a:xfrm>
            <a:off x="9553303" y="409303"/>
            <a:ext cx="2185851" cy="53993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Slide Number Placeholder 1">
            <a:extLst>
              <a:ext uri="{FF2B5EF4-FFF2-40B4-BE49-F238E27FC236}">
                <a16:creationId xmlns:a16="http://schemas.microsoft.com/office/drawing/2014/main" id="{A8135D47-24F9-7E48-E3DD-D28D1F0F8EA2}"/>
              </a:ext>
            </a:extLst>
          </p:cNvPr>
          <p:cNvSpPr>
            <a:spLocks noGrp="1"/>
          </p:cNvSpPr>
          <p:nvPr>
            <p:ph type="sldNum" sz="quarter" idx="12"/>
          </p:nvPr>
        </p:nvSpPr>
        <p:spPr/>
        <p:txBody>
          <a:bodyPr/>
          <a:lstStyle/>
          <a:p>
            <a:fld id="{86C0CEB6-816B-4AD2-BD2A-6B923C483C8C}" type="slidenum">
              <a:rPr lang="en-US" smtClean="0"/>
              <a:t>20</a:t>
            </a:fld>
            <a:endParaRPr lang="en-US" dirty="0"/>
          </a:p>
        </p:txBody>
      </p:sp>
    </p:spTree>
    <p:extLst>
      <p:ext uri="{BB962C8B-B14F-4D97-AF65-F5344CB8AC3E}">
        <p14:creationId xmlns:p14="http://schemas.microsoft.com/office/powerpoint/2010/main" val="21653478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7ADD6C35-4B10-4BFC-BAD6-56B49A790F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5EA2B84-FABC-0C94-F3FD-EF0B6FF54464}"/>
              </a:ext>
            </a:extLst>
          </p:cNvPr>
          <p:cNvSpPr>
            <a:spLocks noGrp="1"/>
          </p:cNvSpPr>
          <p:nvPr>
            <p:ph type="title"/>
          </p:nvPr>
        </p:nvSpPr>
        <p:spPr>
          <a:xfrm>
            <a:off x="804672" y="3777859"/>
            <a:ext cx="5946579" cy="1514185"/>
          </a:xfrm>
        </p:spPr>
        <p:txBody>
          <a:bodyPr vert="horz" lIns="91440" tIns="45720" rIns="91440" bIns="45720" rtlCol="0" anchor="t">
            <a:normAutofit fontScale="90000"/>
          </a:bodyPr>
          <a:lstStyle/>
          <a:p>
            <a:r>
              <a:rPr lang="en-US" sz="5400" b="1" dirty="0">
                <a:solidFill>
                  <a:schemeClr val="tx2"/>
                </a:solidFill>
              </a:rPr>
              <a:t>Let’s take a break</a:t>
            </a:r>
            <a:br>
              <a:rPr lang="en-US" sz="5400" b="1" dirty="0">
                <a:solidFill>
                  <a:schemeClr val="tx2"/>
                </a:solidFill>
              </a:rPr>
            </a:br>
            <a:r>
              <a:rPr lang="en-US" sz="2200" dirty="0">
                <a:solidFill>
                  <a:schemeClr val="tx2"/>
                </a:solidFill>
              </a:rPr>
              <a:t>Q&amp;A will be answered when we get back!</a:t>
            </a:r>
            <a:br>
              <a:rPr lang="en-US" sz="5400" dirty="0">
                <a:solidFill>
                  <a:schemeClr val="tx2"/>
                </a:solidFill>
              </a:rPr>
            </a:br>
            <a:endParaRPr lang="en-US" sz="5400" dirty="0">
              <a:solidFill>
                <a:schemeClr val="tx2"/>
              </a:solidFill>
            </a:endParaRPr>
          </a:p>
        </p:txBody>
      </p:sp>
      <p:grpSp>
        <p:nvGrpSpPr>
          <p:cNvPr id="36" name="Group 35">
            <a:extLst>
              <a:ext uri="{FF2B5EF4-FFF2-40B4-BE49-F238E27FC236}">
                <a16:creationId xmlns:a16="http://schemas.microsoft.com/office/drawing/2014/main" id="{32AFDD1C-2418-460A-B0D3-EEF55EC823F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866957" y="2290257"/>
            <a:ext cx="5324737" cy="4559213"/>
            <a:chOff x="6852124" y="2290257"/>
            <a:chExt cx="5330118" cy="4559213"/>
          </a:xfrm>
        </p:grpSpPr>
        <p:sp>
          <p:nvSpPr>
            <p:cNvPr id="37" name="Freeform: Shape 36">
              <a:extLst>
                <a:ext uri="{FF2B5EF4-FFF2-40B4-BE49-F238E27FC236}">
                  <a16:creationId xmlns:a16="http://schemas.microsoft.com/office/drawing/2014/main" id="{AF1D9B44-43EB-4833-B924-356EBE6D25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52124" y="2290257"/>
              <a:ext cx="5330118" cy="4559213"/>
            </a:xfrm>
            <a:custGeom>
              <a:avLst/>
              <a:gdLst>
                <a:gd name="connsiteX0" fmla="*/ 3444904 w 5330118"/>
                <a:gd name="connsiteY0" fmla="*/ 220 h 4559213"/>
                <a:gd name="connsiteX1" fmla="*/ 3769380 w 5330118"/>
                <a:gd name="connsiteY1" fmla="*/ 20786 h 4559213"/>
                <a:gd name="connsiteX2" fmla="*/ 4399652 w 5330118"/>
                <a:gd name="connsiteY2" fmla="*/ 157746 h 4559213"/>
                <a:gd name="connsiteX3" fmla="*/ 4978946 w 5330118"/>
                <a:gd name="connsiteY3" fmla="*/ 421156 h 4559213"/>
                <a:gd name="connsiteX4" fmla="*/ 5239909 w 5330118"/>
                <a:gd name="connsiteY4" fmla="*/ 596177 h 4559213"/>
                <a:gd name="connsiteX5" fmla="*/ 5330118 w 5330118"/>
                <a:gd name="connsiteY5" fmla="*/ 672101 h 4559213"/>
                <a:gd name="connsiteX6" fmla="*/ 5330118 w 5330118"/>
                <a:gd name="connsiteY6" fmla="*/ 817108 h 4559213"/>
                <a:gd name="connsiteX7" fmla="*/ 5165156 w 5330118"/>
                <a:gd name="connsiteY7" fmla="*/ 689392 h 4559213"/>
                <a:gd name="connsiteX8" fmla="*/ 4907074 w 5330118"/>
                <a:gd name="connsiteY8" fmla="*/ 537310 h 4559213"/>
                <a:gd name="connsiteX9" fmla="*/ 4344130 w 5330118"/>
                <a:gd name="connsiteY9" fmla="*/ 331280 h 4559213"/>
                <a:gd name="connsiteX10" fmla="*/ 3749396 w 5330118"/>
                <a:gd name="connsiteY10" fmla="*/ 251913 h 4559213"/>
                <a:gd name="connsiteX11" fmla="*/ 3153752 w 5330118"/>
                <a:gd name="connsiteY11" fmla="*/ 282158 h 4559213"/>
                <a:gd name="connsiteX12" fmla="*/ 2861381 w 5330118"/>
                <a:gd name="connsiteY12" fmla="*/ 336106 h 4559213"/>
                <a:gd name="connsiteX13" fmla="*/ 2574686 w 5330118"/>
                <a:gd name="connsiteY13" fmla="*/ 413220 h 4559213"/>
                <a:gd name="connsiteX14" fmla="*/ 2294918 w 5330118"/>
                <a:gd name="connsiteY14" fmla="*/ 511569 h 4559213"/>
                <a:gd name="connsiteX15" fmla="*/ 2023438 w 5330118"/>
                <a:gd name="connsiteY15" fmla="*/ 630404 h 4559213"/>
                <a:gd name="connsiteX16" fmla="*/ 1508751 w 5330118"/>
                <a:gd name="connsiteY16" fmla="*/ 922342 h 4559213"/>
                <a:gd name="connsiteX17" fmla="*/ 1387034 w 5330118"/>
                <a:gd name="connsiteY17" fmla="*/ 1006427 h 4559213"/>
                <a:gd name="connsiteX18" fmla="*/ 1327197 w 5330118"/>
                <a:gd name="connsiteY18" fmla="*/ 1049865 h 4559213"/>
                <a:gd name="connsiteX19" fmla="*/ 1268155 w 5330118"/>
                <a:gd name="connsiteY19" fmla="*/ 1094374 h 4559213"/>
                <a:gd name="connsiteX20" fmla="*/ 1040389 w 5330118"/>
                <a:gd name="connsiteY20" fmla="*/ 1283245 h 4559213"/>
                <a:gd name="connsiteX21" fmla="*/ 633794 w 5330118"/>
                <a:gd name="connsiteY21" fmla="*/ 1711714 h 4559213"/>
                <a:gd name="connsiteX22" fmla="*/ 460415 w 5330118"/>
                <a:gd name="connsiteY22" fmla="*/ 1950670 h 4559213"/>
                <a:gd name="connsiteX23" fmla="*/ 312810 w 5330118"/>
                <a:gd name="connsiteY23" fmla="*/ 2205715 h 4559213"/>
                <a:gd name="connsiteX24" fmla="*/ 280110 w 5330118"/>
                <a:gd name="connsiteY24" fmla="*/ 2271675 h 4559213"/>
                <a:gd name="connsiteX25" fmla="*/ 264214 w 5330118"/>
                <a:gd name="connsiteY25" fmla="*/ 2304923 h 4559213"/>
                <a:gd name="connsiteX26" fmla="*/ 249113 w 5330118"/>
                <a:gd name="connsiteY26" fmla="*/ 2338492 h 4559213"/>
                <a:gd name="connsiteX27" fmla="*/ 220272 w 5330118"/>
                <a:gd name="connsiteY27" fmla="*/ 2406168 h 4559213"/>
                <a:gd name="connsiteX28" fmla="*/ 193250 w 5330118"/>
                <a:gd name="connsiteY28" fmla="*/ 2474595 h 4559213"/>
                <a:gd name="connsiteX29" fmla="*/ 105368 w 5330118"/>
                <a:gd name="connsiteY29" fmla="*/ 2754843 h 4559213"/>
                <a:gd name="connsiteX30" fmla="*/ 34063 w 5330118"/>
                <a:gd name="connsiteY30" fmla="*/ 3335503 h 4559213"/>
                <a:gd name="connsiteX31" fmla="*/ 64038 w 5330118"/>
                <a:gd name="connsiteY31" fmla="*/ 3625404 h 4559213"/>
                <a:gd name="connsiteX32" fmla="*/ 155554 w 5330118"/>
                <a:gd name="connsiteY32" fmla="*/ 3902649 h 4559213"/>
                <a:gd name="connsiteX33" fmla="*/ 187118 w 5330118"/>
                <a:gd name="connsiteY33" fmla="*/ 3968931 h 4559213"/>
                <a:gd name="connsiteX34" fmla="*/ 222202 w 5330118"/>
                <a:gd name="connsiteY34" fmla="*/ 4033711 h 4559213"/>
                <a:gd name="connsiteX35" fmla="*/ 299980 w 5330118"/>
                <a:gd name="connsiteY35" fmla="*/ 4159303 h 4559213"/>
                <a:gd name="connsiteX36" fmla="*/ 385818 w 5330118"/>
                <a:gd name="connsiteY36" fmla="*/ 4280604 h 4559213"/>
                <a:gd name="connsiteX37" fmla="*/ 477786 w 5330118"/>
                <a:gd name="connsiteY37" fmla="*/ 4398474 h 4559213"/>
                <a:gd name="connsiteX38" fmla="*/ 609756 w 5330118"/>
                <a:gd name="connsiteY38" fmla="*/ 4559213 h 4559213"/>
                <a:gd name="connsiteX39" fmla="*/ 480825 w 5330118"/>
                <a:gd name="connsiteY39" fmla="*/ 4559213 h 4559213"/>
                <a:gd name="connsiteX40" fmla="*/ 404211 w 5330118"/>
                <a:gd name="connsiteY40" fmla="*/ 4446629 h 4559213"/>
                <a:gd name="connsiteX41" fmla="*/ 321439 w 5330118"/>
                <a:gd name="connsiteY41" fmla="*/ 4320180 h 4559213"/>
                <a:gd name="connsiteX42" fmla="*/ 242640 w 5330118"/>
                <a:gd name="connsiteY42" fmla="*/ 4190941 h 4559213"/>
                <a:gd name="connsiteX43" fmla="*/ 109909 w 5330118"/>
                <a:gd name="connsiteY43" fmla="*/ 3919809 h 4559213"/>
                <a:gd name="connsiteX44" fmla="*/ 26229 w 5330118"/>
                <a:gd name="connsiteY44" fmla="*/ 3632054 h 4559213"/>
                <a:gd name="connsiteX45" fmla="*/ 0 w 5330118"/>
                <a:gd name="connsiteY45" fmla="*/ 3335503 h 4559213"/>
                <a:gd name="connsiteX46" fmla="*/ 234352 w 5330118"/>
                <a:gd name="connsiteY46" fmla="*/ 2173647 h 4559213"/>
                <a:gd name="connsiteX47" fmla="*/ 360384 w 5330118"/>
                <a:gd name="connsiteY47" fmla="*/ 1898869 h 4559213"/>
                <a:gd name="connsiteX48" fmla="*/ 511282 w 5330118"/>
                <a:gd name="connsiteY48" fmla="*/ 1634172 h 4559213"/>
                <a:gd name="connsiteX49" fmla="*/ 884381 w 5330118"/>
                <a:gd name="connsiteY49" fmla="*/ 1143281 h 4559213"/>
                <a:gd name="connsiteX50" fmla="*/ 1104768 w 5330118"/>
                <a:gd name="connsiteY50" fmla="*/ 921806 h 4559213"/>
                <a:gd name="connsiteX51" fmla="*/ 1163128 w 5330118"/>
                <a:gd name="connsiteY51" fmla="*/ 869254 h 4559213"/>
                <a:gd name="connsiteX52" fmla="*/ 1222624 w 5330118"/>
                <a:gd name="connsiteY52" fmla="*/ 817773 h 4559213"/>
                <a:gd name="connsiteX53" fmla="*/ 1345591 w 5330118"/>
                <a:gd name="connsiteY53" fmla="*/ 718886 h 4559213"/>
                <a:gd name="connsiteX54" fmla="*/ 1883100 w 5330118"/>
                <a:gd name="connsiteY54" fmla="*/ 378362 h 4559213"/>
                <a:gd name="connsiteX55" fmla="*/ 3118895 w 5330118"/>
                <a:gd name="connsiteY55" fmla="*/ 13600 h 4559213"/>
                <a:gd name="connsiteX56" fmla="*/ 3444904 w 5330118"/>
                <a:gd name="connsiteY56" fmla="*/ 220 h 4559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5330118" h="4559213">
                  <a:moveTo>
                    <a:pt x="3444904" y="220"/>
                  </a:moveTo>
                  <a:cubicBezTo>
                    <a:pt x="3553706" y="1507"/>
                    <a:pt x="3662253" y="8452"/>
                    <a:pt x="3769380" y="20786"/>
                  </a:cubicBezTo>
                  <a:cubicBezTo>
                    <a:pt x="3983974" y="45668"/>
                    <a:pt x="4196072" y="90499"/>
                    <a:pt x="4399652" y="157746"/>
                  </a:cubicBezTo>
                  <a:cubicBezTo>
                    <a:pt x="4603235" y="224778"/>
                    <a:pt x="4797732" y="313798"/>
                    <a:pt x="4978946" y="421156"/>
                  </a:cubicBezTo>
                  <a:cubicBezTo>
                    <a:pt x="5069496" y="474943"/>
                    <a:pt x="5156611" y="533449"/>
                    <a:pt x="5239909" y="596177"/>
                  </a:cubicBezTo>
                  <a:lnTo>
                    <a:pt x="5330118" y="672101"/>
                  </a:lnTo>
                  <a:lnTo>
                    <a:pt x="5330118" y="817108"/>
                  </a:lnTo>
                  <a:lnTo>
                    <a:pt x="5165156" y="689392"/>
                  </a:lnTo>
                  <a:cubicBezTo>
                    <a:pt x="5082384" y="633729"/>
                    <a:pt x="4996431" y="582355"/>
                    <a:pt x="4907074" y="537310"/>
                  </a:cubicBezTo>
                  <a:cubicBezTo>
                    <a:pt x="4728926" y="446145"/>
                    <a:pt x="4538970" y="377933"/>
                    <a:pt x="4344130" y="331280"/>
                  </a:cubicBezTo>
                  <a:cubicBezTo>
                    <a:pt x="4149292" y="284518"/>
                    <a:pt x="3949571" y="258885"/>
                    <a:pt x="3749396" y="251913"/>
                  </a:cubicBezTo>
                  <a:cubicBezTo>
                    <a:pt x="3548993" y="243976"/>
                    <a:pt x="3350636" y="254701"/>
                    <a:pt x="3153752" y="282158"/>
                  </a:cubicBezTo>
                  <a:cubicBezTo>
                    <a:pt x="3055539" y="296422"/>
                    <a:pt x="2957892" y="314119"/>
                    <a:pt x="2861381" y="336106"/>
                  </a:cubicBezTo>
                  <a:cubicBezTo>
                    <a:pt x="2764870" y="358414"/>
                    <a:pt x="2669154" y="383833"/>
                    <a:pt x="2574686" y="413220"/>
                  </a:cubicBezTo>
                  <a:cubicBezTo>
                    <a:pt x="2480219" y="442499"/>
                    <a:pt x="2386888" y="475318"/>
                    <a:pt x="2294918" y="511569"/>
                  </a:cubicBezTo>
                  <a:cubicBezTo>
                    <a:pt x="2203063" y="547928"/>
                    <a:pt x="2112455" y="587610"/>
                    <a:pt x="2023438" y="630404"/>
                  </a:cubicBezTo>
                  <a:cubicBezTo>
                    <a:pt x="1845404" y="715883"/>
                    <a:pt x="1673274" y="813375"/>
                    <a:pt x="1508751" y="922342"/>
                  </a:cubicBezTo>
                  <a:cubicBezTo>
                    <a:pt x="1467763" y="949692"/>
                    <a:pt x="1426887" y="977470"/>
                    <a:pt x="1387034" y="1006427"/>
                  </a:cubicBezTo>
                  <a:cubicBezTo>
                    <a:pt x="1366824" y="1020585"/>
                    <a:pt x="1347067" y="1035279"/>
                    <a:pt x="1327197" y="1049865"/>
                  </a:cubicBezTo>
                  <a:cubicBezTo>
                    <a:pt x="1307213" y="1064343"/>
                    <a:pt x="1287571" y="1079252"/>
                    <a:pt x="1268155" y="1094374"/>
                  </a:cubicBezTo>
                  <a:cubicBezTo>
                    <a:pt x="1190152" y="1154757"/>
                    <a:pt x="1113851" y="1217392"/>
                    <a:pt x="1040389" y="1283245"/>
                  </a:cubicBezTo>
                  <a:cubicBezTo>
                    <a:pt x="893125" y="1414521"/>
                    <a:pt x="756533" y="1557701"/>
                    <a:pt x="633794" y="1711714"/>
                  </a:cubicBezTo>
                  <a:cubicBezTo>
                    <a:pt x="572480" y="1788721"/>
                    <a:pt x="514461" y="1868409"/>
                    <a:pt x="460415" y="1950670"/>
                  </a:cubicBezTo>
                  <a:cubicBezTo>
                    <a:pt x="407277" y="2033362"/>
                    <a:pt x="357091" y="2118091"/>
                    <a:pt x="312810" y="2205715"/>
                  </a:cubicBezTo>
                  <a:cubicBezTo>
                    <a:pt x="301342" y="2227488"/>
                    <a:pt x="290669" y="2249581"/>
                    <a:pt x="280110" y="2271675"/>
                  </a:cubicBezTo>
                  <a:lnTo>
                    <a:pt x="264214" y="2304923"/>
                  </a:lnTo>
                  <a:lnTo>
                    <a:pt x="249113" y="2338492"/>
                  </a:lnTo>
                  <a:cubicBezTo>
                    <a:pt x="239234" y="2360908"/>
                    <a:pt x="229243" y="2383324"/>
                    <a:pt x="220272" y="2406168"/>
                  </a:cubicBezTo>
                  <a:cubicBezTo>
                    <a:pt x="211302" y="2429012"/>
                    <a:pt x="201425" y="2451536"/>
                    <a:pt x="193250" y="2474595"/>
                  </a:cubicBezTo>
                  <a:cubicBezTo>
                    <a:pt x="158279" y="2566187"/>
                    <a:pt x="128643" y="2659711"/>
                    <a:pt x="105368" y="2754843"/>
                  </a:cubicBezTo>
                  <a:cubicBezTo>
                    <a:pt x="58134" y="2944678"/>
                    <a:pt x="33950" y="3140091"/>
                    <a:pt x="34063" y="3335503"/>
                  </a:cubicBezTo>
                  <a:cubicBezTo>
                    <a:pt x="34630" y="3432888"/>
                    <a:pt x="44282" y="3530058"/>
                    <a:pt x="64038" y="3625404"/>
                  </a:cubicBezTo>
                  <a:cubicBezTo>
                    <a:pt x="84817" y="3720536"/>
                    <a:pt x="114905" y="3813631"/>
                    <a:pt x="155554" y="3902649"/>
                  </a:cubicBezTo>
                  <a:cubicBezTo>
                    <a:pt x="165205" y="3925066"/>
                    <a:pt x="176446" y="3946945"/>
                    <a:pt x="187118" y="3968931"/>
                  </a:cubicBezTo>
                  <a:cubicBezTo>
                    <a:pt x="198700" y="3990597"/>
                    <a:pt x="209713" y="4012475"/>
                    <a:pt x="222202" y="4033711"/>
                  </a:cubicBezTo>
                  <a:cubicBezTo>
                    <a:pt x="246047" y="4076612"/>
                    <a:pt x="272615" y="4118225"/>
                    <a:pt x="299980" y="4159303"/>
                  </a:cubicBezTo>
                  <a:cubicBezTo>
                    <a:pt x="327230" y="4200488"/>
                    <a:pt x="356410" y="4240599"/>
                    <a:pt x="385818" y="4280604"/>
                  </a:cubicBezTo>
                  <a:cubicBezTo>
                    <a:pt x="415679" y="4320287"/>
                    <a:pt x="446676" y="4359434"/>
                    <a:pt x="477786" y="4398474"/>
                  </a:cubicBezTo>
                  <a:lnTo>
                    <a:pt x="609756" y="4559213"/>
                  </a:lnTo>
                  <a:lnTo>
                    <a:pt x="480825" y="4559213"/>
                  </a:lnTo>
                  <a:lnTo>
                    <a:pt x="404211" y="4446629"/>
                  </a:lnTo>
                  <a:cubicBezTo>
                    <a:pt x="376166" y="4404802"/>
                    <a:pt x="348461" y="4362759"/>
                    <a:pt x="321439" y="4320180"/>
                  </a:cubicBezTo>
                  <a:cubicBezTo>
                    <a:pt x="294415" y="4277601"/>
                    <a:pt x="267619" y="4234915"/>
                    <a:pt x="242640" y="4190941"/>
                  </a:cubicBezTo>
                  <a:cubicBezTo>
                    <a:pt x="192568" y="4103424"/>
                    <a:pt x="146584" y="4013334"/>
                    <a:pt x="109909" y="3919809"/>
                  </a:cubicBezTo>
                  <a:cubicBezTo>
                    <a:pt x="72554" y="3826608"/>
                    <a:pt x="44850" y="3729975"/>
                    <a:pt x="26229" y="3632054"/>
                  </a:cubicBezTo>
                  <a:cubicBezTo>
                    <a:pt x="8403" y="3534134"/>
                    <a:pt x="0" y="3434711"/>
                    <a:pt x="0" y="3335503"/>
                  </a:cubicBezTo>
                  <a:cubicBezTo>
                    <a:pt x="1476" y="2939959"/>
                    <a:pt x="82433" y="2545488"/>
                    <a:pt x="234352" y="2173647"/>
                  </a:cubicBezTo>
                  <a:cubicBezTo>
                    <a:pt x="272502" y="2080767"/>
                    <a:pt x="313831" y="1988745"/>
                    <a:pt x="360384" y="1898869"/>
                  </a:cubicBezTo>
                  <a:cubicBezTo>
                    <a:pt x="406255" y="1808669"/>
                    <a:pt x="456781" y="1720402"/>
                    <a:pt x="511282" y="1634172"/>
                  </a:cubicBezTo>
                  <a:cubicBezTo>
                    <a:pt x="620396" y="1461818"/>
                    <a:pt x="744951" y="1296973"/>
                    <a:pt x="884381" y="1143281"/>
                  </a:cubicBezTo>
                  <a:cubicBezTo>
                    <a:pt x="954438" y="1066703"/>
                    <a:pt x="1027559" y="992378"/>
                    <a:pt x="1104768" y="921806"/>
                  </a:cubicBezTo>
                  <a:cubicBezTo>
                    <a:pt x="1123956" y="904003"/>
                    <a:pt x="1143258" y="886414"/>
                    <a:pt x="1163128" y="869254"/>
                  </a:cubicBezTo>
                  <a:cubicBezTo>
                    <a:pt x="1182885" y="851985"/>
                    <a:pt x="1202300" y="834396"/>
                    <a:pt x="1222624" y="817773"/>
                  </a:cubicBezTo>
                  <a:cubicBezTo>
                    <a:pt x="1262819" y="783988"/>
                    <a:pt x="1304034" y="751277"/>
                    <a:pt x="1345591" y="718886"/>
                  </a:cubicBezTo>
                  <a:cubicBezTo>
                    <a:pt x="1512612" y="590184"/>
                    <a:pt x="1693030" y="476176"/>
                    <a:pt x="1883100" y="378362"/>
                  </a:cubicBezTo>
                  <a:cubicBezTo>
                    <a:pt x="2263126" y="182628"/>
                    <a:pt x="2685504" y="54677"/>
                    <a:pt x="3118895" y="13600"/>
                  </a:cubicBezTo>
                  <a:cubicBezTo>
                    <a:pt x="3227044" y="3304"/>
                    <a:pt x="3336102" y="-1067"/>
                    <a:pt x="3444904" y="22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Freeform: Shape 37">
              <a:extLst>
                <a:ext uri="{FF2B5EF4-FFF2-40B4-BE49-F238E27FC236}">
                  <a16:creationId xmlns:a16="http://schemas.microsoft.com/office/drawing/2014/main" id="{A32CECE0-15B8-4DAB-B839-B0082C6FFC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74598" y="2512952"/>
              <a:ext cx="5307644" cy="4336518"/>
            </a:xfrm>
            <a:custGeom>
              <a:avLst/>
              <a:gdLst>
                <a:gd name="connsiteX0" fmla="*/ 5307644 w 5307644"/>
                <a:gd name="connsiteY0" fmla="*/ 4310537 h 4336518"/>
                <a:gd name="connsiteX1" fmla="*/ 5307644 w 5307644"/>
                <a:gd name="connsiteY1" fmla="*/ 4336518 h 4336518"/>
                <a:gd name="connsiteX2" fmla="*/ 5271469 w 5307644"/>
                <a:gd name="connsiteY2" fmla="*/ 4336518 h 4336518"/>
                <a:gd name="connsiteX3" fmla="*/ 3433280 w 5307644"/>
                <a:gd name="connsiteY3" fmla="*/ 1379 h 4336518"/>
                <a:gd name="connsiteX4" fmla="*/ 3739290 w 5307644"/>
                <a:gd name="connsiteY4" fmla="*/ 5668 h 4336518"/>
                <a:gd name="connsiteX5" fmla="*/ 4345494 w 5307644"/>
                <a:gd name="connsiteY5" fmla="*/ 94581 h 4336518"/>
                <a:gd name="connsiteX6" fmla="*/ 4922289 w 5307644"/>
                <a:gd name="connsiteY6" fmla="*/ 300933 h 4336518"/>
                <a:gd name="connsiteX7" fmla="*/ 5188801 w 5307644"/>
                <a:gd name="connsiteY7" fmla="*/ 449771 h 4336518"/>
                <a:gd name="connsiteX8" fmla="*/ 5307644 w 5307644"/>
                <a:gd name="connsiteY8" fmla="*/ 531018 h 4336518"/>
                <a:gd name="connsiteX9" fmla="*/ 5307644 w 5307644"/>
                <a:gd name="connsiteY9" fmla="*/ 868543 h 4336518"/>
                <a:gd name="connsiteX10" fmla="*/ 5256558 w 5307644"/>
                <a:gd name="connsiteY10" fmla="*/ 823998 h 4336518"/>
                <a:gd name="connsiteX11" fmla="*/ 4794554 w 5307644"/>
                <a:gd name="connsiteY11" fmla="*/ 538923 h 4336518"/>
                <a:gd name="connsiteX12" fmla="*/ 4274643 w 5307644"/>
                <a:gd name="connsiteY12" fmla="*/ 359921 h 4336518"/>
                <a:gd name="connsiteX13" fmla="*/ 3722940 w 5307644"/>
                <a:gd name="connsiteY13" fmla="*/ 285703 h 4336518"/>
                <a:gd name="connsiteX14" fmla="*/ 3163858 w 5307644"/>
                <a:gd name="connsiteY14" fmla="*/ 304579 h 4336518"/>
                <a:gd name="connsiteX15" fmla="*/ 2615108 w 5307644"/>
                <a:gd name="connsiteY15" fmla="*/ 413546 h 4336518"/>
                <a:gd name="connsiteX16" fmla="*/ 2090201 w 5307644"/>
                <a:gd name="connsiteY16" fmla="*/ 603167 h 4336518"/>
                <a:gd name="connsiteX17" fmla="*/ 1152228 w 5307644"/>
                <a:gd name="connsiteY17" fmla="*/ 1185758 h 4336518"/>
                <a:gd name="connsiteX18" fmla="*/ 768796 w 5307644"/>
                <a:gd name="connsiteY18" fmla="*/ 1574544 h 4336518"/>
                <a:gd name="connsiteX19" fmla="*/ 465637 w 5307644"/>
                <a:gd name="connsiteY19" fmla="*/ 2021033 h 4336518"/>
                <a:gd name="connsiteX20" fmla="*/ 259898 w 5307644"/>
                <a:gd name="connsiteY20" fmla="*/ 2514605 h 4336518"/>
                <a:gd name="connsiteX21" fmla="*/ 185075 w 5307644"/>
                <a:gd name="connsiteY21" fmla="*/ 3040781 h 4336518"/>
                <a:gd name="connsiteX22" fmla="*/ 216639 w 5307644"/>
                <a:gd name="connsiteY22" fmla="*/ 3298400 h 4336518"/>
                <a:gd name="connsiteX23" fmla="*/ 309857 w 5307644"/>
                <a:gd name="connsiteY23" fmla="*/ 3539393 h 4336518"/>
                <a:gd name="connsiteX24" fmla="*/ 374918 w 5307644"/>
                <a:gd name="connsiteY24" fmla="*/ 3652866 h 4336518"/>
                <a:gd name="connsiteX25" fmla="*/ 449628 w 5307644"/>
                <a:gd name="connsiteY25" fmla="*/ 3762691 h 4336518"/>
                <a:gd name="connsiteX26" fmla="*/ 622212 w 5307644"/>
                <a:gd name="connsiteY26" fmla="*/ 3974942 h 4336518"/>
                <a:gd name="connsiteX27" fmla="*/ 808989 w 5307644"/>
                <a:gd name="connsiteY27" fmla="*/ 4188802 h 4336518"/>
                <a:gd name="connsiteX28" fmla="*/ 901868 w 5307644"/>
                <a:gd name="connsiteY28" fmla="*/ 4300450 h 4336518"/>
                <a:gd name="connsiteX29" fmla="*/ 931233 w 5307644"/>
                <a:gd name="connsiteY29" fmla="*/ 4336518 h 4336518"/>
                <a:gd name="connsiteX30" fmla="*/ 512426 w 5307644"/>
                <a:gd name="connsiteY30" fmla="*/ 4336518 h 4336518"/>
                <a:gd name="connsiteX31" fmla="*/ 379799 w 5307644"/>
                <a:gd name="connsiteY31" fmla="*/ 4138930 h 4336518"/>
                <a:gd name="connsiteX32" fmla="*/ 226177 w 5307644"/>
                <a:gd name="connsiteY32" fmla="*/ 3891071 h 4336518"/>
                <a:gd name="connsiteX33" fmla="*/ 156916 w 5307644"/>
                <a:gd name="connsiteY33" fmla="*/ 3759688 h 4336518"/>
                <a:gd name="connsiteX34" fmla="*/ 98101 w 5307644"/>
                <a:gd name="connsiteY34" fmla="*/ 3622191 h 4336518"/>
                <a:gd name="connsiteX35" fmla="*/ 53025 w 5307644"/>
                <a:gd name="connsiteY35" fmla="*/ 3479547 h 4336518"/>
                <a:gd name="connsiteX36" fmla="*/ 36221 w 5307644"/>
                <a:gd name="connsiteY36" fmla="*/ 3406831 h 4336518"/>
                <a:gd name="connsiteX37" fmla="*/ 28841 w 5307644"/>
                <a:gd name="connsiteY37" fmla="*/ 3370365 h 4336518"/>
                <a:gd name="connsiteX38" fmla="*/ 22709 w 5307644"/>
                <a:gd name="connsiteY38" fmla="*/ 3333792 h 4336518"/>
                <a:gd name="connsiteX39" fmla="*/ 0 w 5307644"/>
                <a:gd name="connsiteY39" fmla="*/ 3040781 h 4336518"/>
                <a:gd name="connsiteX40" fmla="*/ 63017 w 5307644"/>
                <a:gd name="connsiteY40" fmla="*/ 2469880 h 4336518"/>
                <a:gd name="connsiteX41" fmla="*/ 252405 w 5307644"/>
                <a:gd name="connsiteY41" fmla="*/ 1922897 h 4336518"/>
                <a:gd name="connsiteX42" fmla="*/ 962499 w 5307644"/>
                <a:gd name="connsiteY42" fmla="*/ 993992 h 4336518"/>
                <a:gd name="connsiteX43" fmla="*/ 1433359 w 5307644"/>
                <a:gd name="connsiteY43" fmla="*/ 630088 h 4336518"/>
                <a:gd name="connsiteX44" fmla="*/ 1959628 w 5307644"/>
                <a:gd name="connsiteY44" fmla="*/ 341151 h 4336518"/>
                <a:gd name="connsiteX45" fmla="*/ 3127865 w 5307644"/>
                <a:gd name="connsiteY45" fmla="*/ 22508 h 4336518"/>
                <a:gd name="connsiteX46" fmla="*/ 3433280 w 5307644"/>
                <a:gd name="connsiteY46" fmla="*/ 1379 h 4336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5307644" h="4336518">
                  <a:moveTo>
                    <a:pt x="5307644" y="4310537"/>
                  </a:moveTo>
                  <a:lnTo>
                    <a:pt x="5307644" y="4336518"/>
                  </a:lnTo>
                  <a:lnTo>
                    <a:pt x="5271469" y="4336518"/>
                  </a:lnTo>
                  <a:close/>
                  <a:moveTo>
                    <a:pt x="3433280" y="1379"/>
                  </a:moveTo>
                  <a:cubicBezTo>
                    <a:pt x="3535397" y="-1410"/>
                    <a:pt x="3637614" y="38"/>
                    <a:pt x="3739290" y="5668"/>
                  </a:cubicBezTo>
                  <a:cubicBezTo>
                    <a:pt x="3942986" y="17360"/>
                    <a:pt x="4146567" y="45995"/>
                    <a:pt x="4345494" y="94581"/>
                  </a:cubicBezTo>
                  <a:cubicBezTo>
                    <a:pt x="4544420" y="143059"/>
                    <a:pt x="4738691" y="211700"/>
                    <a:pt x="4922289" y="300933"/>
                  </a:cubicBezTo>
                  <a:cubicBezTo>
                    <a:pt x="5013975" y="345550"/>
                    <a:pt x="5103219" y="395127"/>
                    <a:pt x="5188801" y="449771"/>
                  </a:cubicBezTo>
                  <a:lnTo>
                    <a:pt x="5307644" y="531018"/>
                  </a:lnTo>
                  <a:lnTo>
                    <a:pt x="5307644" y="868543"/>
                  </a:lnTo>
                  <a:lnTo>
                    <a:pt x="5256558" y="823998"/>
                  </a:lnTo>
                  <a:cubicBezTo>
                    <a:pt x="5114289" y="712993"/>
                    <a:pt x="4959758" y="616466"/>
                    <a:pt x="4794554" y="538923"/>
                  </a:cubicBezTo>
                  <a:cubicBezTo>
                    <a:pt x="4629462" y="461166"/>
                    <a:pt x="4454722" y="401534"/>
                    <a:pt x="4274643" y="359921"/>
                  </a:cubicBezTo>
                  <a:cubicBezTo>
                    <a:pt x="4094566" y="318200"/>
                    <a:pt x="3909491" y="294176"/>
                    <a:pt x="3722940" y="285703"/>
                  </a:cubicBezTo>
                  <a:cubicBezTo>
                    <a:pt x="3536050" y="276800"/>
                    <a:pt x="3349387" y="282700"/>
                    <a:pt x="3163858" y="304579"/>
                  </a:cubicBezTo>
                  <a:cubicBezTo>
                    <a:pt x="2978444" y="326565"/>
                    <a:pt x="2794732" y="363353"/>
                    <a:pt x="2615108" y="413546"/>
                  </a:cubicBezTo>
                  <a:cubicBezTo>
                    <a:pt x="2435370" y="463526"/>
                    <a:pt x="2260060" y="528198"/>
                    <a:pt x="2090201" y="603167"/>
                  </a:cubicBezTo>
                  <a:cubicBezTo>
                    <a:pt x="1749461" y="751496"/>
                    <a:pt x="1431316" y="948195"/>
                    <a:pt x="1152228" y="1185758"/>
                  </a:cubicBezTo>
                  <a:cubicBezTo>
                    <a:pt x="1013139" y="1304915"/>
                    <a:pt x="884268" y="1434903"/>
                    <a:pt x="768796" y="1574544"/>
                  </a:cubicBezTo>
                  <a:cubicBezTo>
                    <a:pt x="653096" y="1713971"/>
                    <a:pt x="551021" y="1863481"/>
                    <a:pt x="465637" y="2021033"/>
                  </a:cubicBezTo>
                  <a:cubicBezTo>
                    <a:pt x="380253" y="2178478"/>
                    <a:pt x="309176" y="2343324"/>
                    <a:pt x="259898" y="2514605"/>
                  </a:cubicBezTo>
                  <a:cubicBezTo>
                    <a:pt x="210508" y="2685457"/>
                    <a:pt x="184960" y="2863065"/>
                    <a:pt x="185075" y="3040781"/>
                  </a:cubicBezTo>
                  <a:cubicBezTo>
                    <a:pt x="186096" y="3128084"/>
                    <a:pt x="195180" y="3214743"/>
                    <a:pt x="216639" y="3298400"/>
                  </a:cubicBezTo>
                  <a:cubicBezTo>
                    <a:pt x="237759" y="3382163"/>
                    <a:pt x="270572" y="3462280"/>
                    <a:pt x="309857" y="3539393"/>
                  </a:cubicBezTo>
                  <a:cubicBezTo>
                    <a:pt x="329727" y="3577897"/>
                    <a:pt x="351755" y="3615649"/>
                    <a:pt x="374918" y="3652866"/>
                  </a:cubicBezTo>
                  <a:cubicBezTo>
                    <a:pt x="398420" y="3689974"/>
                    <a:pt x="423514" y="3726548"/>
                    <a:pt x="449628" y="3762691"/>
                  </a:cubicBezTo>
                  <a:cubicBezTo>
                    <a:pt x="502539" y="3834764"/>
                    <a:pt x="561354" y="3904692"/>
                    <a:pt x="622212" y="3974942"/>
                  </a:cubicBezTo>
                  <a:cubicBezTo>
                    <a:pt x="683071" y="4045299"/>
                    <a:pt x="746655" y="4115657"/>
                    <a:pt x="808989" y="4188802"/>
                  </a:cubicBezTo>
                  <a:cubicBezTo>
                    <a:pt x="840214" y="4225267"/>
                    <a:pt x="871097" y="4262591"/>
                    <a:pt x="901868" y="4300450"/>
                  </a:cubicBezTo>
                  <a:lnTo>
                    <a:pt x="931233" y="4336518"/>
                  </a:lnTo>
                  <a:lnTo>
                    <a:pt x="512426" y="4336518"/>
                  </a:lnTo>
                  <a:lnTo>
                    <a:pt x="379799" y="4138930"/>
                  </a:lnTo>
                  <a:cubicBezTo>
                    <a:pt x="327002" y="4059028"/>
                    <a:pt x="274886" y="3976765"/>
                    <a:pt x="226177" y="3891071"/>
                  </a:cubicBezTo>
                  <a:cubicBezTo>
                    <a:pt x="201878" y="3848171"/>
                    <a:pt x="178376" y="3804519"/>
                    <a:pt x="156916" y="3759688"/>
                  </a:cubicBezTo>
                  <a:cubicBezTo>
                    <a:pt x="135570" y="3714750"/>
                    <a:pt x="115700" y="3668954"/>
                    <a:pt x="98101" y="3622191"/>
                  </a:cubicBezTo>
                  <a:cubicBezTo>
                    <a:pt x="80842" y="3575323"/>
                    <a:pt x="65514" y="3527810"/>
                    <a:pt x="53025" y="3479547"/>
                  </a:cubicBezTo>
                  <a:cubicBezTo>
                    <a:pt x="47121" y="3455416"/>
                    <a:pt x="41103" y="3431176"/>
                    <a:pt x="36221" y="3406831"/>
                  </a:cubicBezTo>
                  <a:lnTo>
                    <a:pt x="28841" y="3370365"/>
                  </a:lnTo>
                  <a:lnTo>
                    <a:pt x="22709" y="3333792"/>
                  </a:lnTo>
                  <a:cubicBezTo>
                    <a:pt x="6700" y="3236194"/>
                    <a:pt x="0" y="3138058"/>
                    <a:pt x="0" y="3040781"/>
                  </a:cubicBezTo>
                  <a:cubicBezTo>
                    <a:pt x="454" y="2849337"/>
                    <a:pt x="21687" y="2657893"/>
                    <a:pt x="63017" y="2469880"/>
                  </a:cubicBezTo>
                  <a:cubicBezTo>
                    <a:pt x="104233" y="2281976"/>
                    <a:pt x="167362" y="2097718"/>
                    <a:pt x="252405" y="1922897"/>
                  </a:cubicBezTo>
                  <a:cubicBezTo>
                    <a:pt x="423286" y="1573257"/>
                    <a:pt x="670922" y="1260405"/>
                    <a:pt x="962499" y="993992"/>
                  </a:cubicBezTo>
                  <a:cubicBezTo>
                    <a:pt x="1108628" y="860786"/>
                    <a:pt x="1266566" y="739269"/>
                    <a:pt x="1433359" y="630088"/>
                  </a:cubicBezTo>
                  <a:cubicBezTo>
                    <a:pt x="1600380" y="521013"/>
                    <a:pt x="1776144" y="423843"/>
                    <a:pt x="1959628" y="341151"/>
                  </a:cubicBezTo>
                  <a:cubicBezTo>
                    <a:pt x="2327051" y="176950"/>
                    <a:pt x="2722633" y="68411"/>
                    <a:pt x="3127865" y="22508"/>
                  </a:cubicBezTo>
                  <a:cubicBezTo>
                    <a:pt x="3229145" y="11193"/>
                    <a:pt x="3331163" y="4168"/>
                    <a:pt x="3433280" y="137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Freeform: Shape 38">
              <a:extLst>
                <a:ext uri="{FF2B5EF4-FFF2-40B4-BE49-F238E27FC236}">
                  <a16:creationId xmlns:a16="http://schemas.microsoft.com/office/drawing/2014/main" id="{0C5373BF-BD61-4FCF-8ECF-21DFEBE09D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73412" y="2537732"/>
              <a:ext cx="5308830" cy="4311738"/>
            </a:xfrm>
            <a:custGeom>
              <a:avLst/>
              <a:gdLst>
                <a:gd name="connsiteX0" fmla="*/ 5308830 w 5308830"/>
                <a:gd name="connsiteY0" fmla="*/ 4026353 h 4311738"/>
                <a:gd name="connsiteX1" fmla="*/ 5308830 w 5308830"/>
                <a:gd name="connsiteY1" fmla="*/ 4311738 h 4311738"/>
                <a:gd name="connsiteX2" fmla="*/ 4948051 w 5308830"/>
                <a:gd name="connsiteY2" fmla="*/ 4311738 h 4311738"/>
                <a:gd name="connsiteX3" fmla="*/ 5002803 w 5308830"/>
                <a:gd name="connsiteY3" fmla="*/ 4271506 h 4311738"/>
                <a:gd name="connsiteX4" fmla="*/ 5221147 w 5308830"/>
                <a:gd name="connsiteY4" fmla="*/ 4102386 h 4311738"/>
                <a:gd name="connsiteX5" fmla="*/ 3595773 w 5308830"/>
                <a:gd name="connsiteY5" fmla="*/ 0 h 4311738"/>
                <a:gd name="connsiteX6" fmla="*/ 5271266 w 5308830"/>
                <a:gd name="connsiteY6" fmla="*/ 516192 h 4311738"/>
                <a:gd name="connsiteX7" fmla="*/ 5308830 w 5308830"/>
                <a:gd name="connsiteY7" fmla="*/ 546905 h 4311738"/>
                <a:gd name="connsiteX8" fmla="*/ 5308830 w 5308830"/>
                <a:gd name="connsiteY8" fmla="*/ 1314056 h 4311738"/>
                <a:gd name="connsiteX9" fmla="*/ 5241798 w 5308830"/>
                <a:gd name="connsiteY9" fmla="*/ 1229961 h 4311738"/>
                <a:gd name="connsiteX10" fmla="*/ 4547599 w 5308830"/>
                <a:gd name="connsiteY10" fmla="*/ 723841 h 4311738"/>
                <a:gd name="connsiteX11" fmla="*/ 3595773 w 5308830"/>
                <a:gd name="connsiteY11" fmla="*/ 536258 h 4311738"/>
                <a:gd name="connsiteX12" fmla="*/ 2484874 w 5308830"/>
                <a:gd name="connsiteY12" fmla="*/ 738106 h 4311738"/>
                <a:gd name="connsiteX13" fmla="*/ 1497964 w 5308830"/>
                <a:gd name="connsiteY13" fmla="*/ 1292596 h 4311738"/>
                <a:gd name="connsiteX14" fmla="*/ 815348 w 5308830"/>
                <a:gd name="connsiteY14" fmla="*/ 2092157 h 4311738"/>
                <a:gd name="connsiteX15" fmla="*/ 567825 w 5308830"/>
                <a:gd name="connsiteY15" fmla="*/ 3022671 h 4311738"/>
                <a:gd name="connsiteX16" fmla="*/ 977486 w 5308830"/>
                <a:gd name="connsiteY16" fmla="*/ 3886690 h 4311738"/>
                <a:gd name="connsiteX17" fmla="*/ 1183907 w 5308830"/>
                <a:gd name="connsiteY17" fmla="*/ 4160932 h 4311738"/>
                <a:gd name="connsiteX18" fmla="*/ 1285607 w 5308830"/>
                <a:gd name="connsiteY18" fmla="*/ 4296799 h 4311738"/>
                <a:gd name="connsiteX19" fmla="*/ 1297817 w 5308830"/>
                <a:gd name="connsiteY19" fmla="*/ 4311738 h 4311738"/>
                <a:gd name="connsiteX20" fmla="*/ 602176 w 5308830"/>
                <a:gd name="connsiteY20" fmla="*/ 4311738 h 4311738"/>
                <a:gd name="connsiteX21" fmla="*/ 583893 w 5308830"/>
                <a:gd name="connsiteY21" fmla="*/ 4287205 h 4311738"/>
                <a:gd name="connsiteX22" fmla="*/ 0 w 5308830"/>
                <a:gd name="connsiteY22" fmla="*/ 3022564 h 4311738"/>
                <a:gd name="connsiteX23" fmla="*/ 3595773 w 5308830"/>
                <a:gd name="connsiteY23" fmla="*/ 0 h 4311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308830" h="4311738">
                  <a:moveTo>
                    <a:pt x="5308830" y="4026353"/>
                  </a:moveTo>
                  <a:lnTo>
                    <a:pt x="5308830" y="4311738"/>
                  </a:lnTo>
                  <a:lnTo>
                    <a:pt x="4948051" y="4311738"/>
                  </a:lnTo>
                  <a:lnTo>
                    <a:pt x="5002803" y="4271506"/>
                  </a:lnTo>
                  <a:cubicBezTo>
                    <a:pt x="5078400" y="4214990"/>
                    <a:pt x="5151610" y="4158780"/>
                    <a:pt x="5221147" y="4102386"/>
                  </a:cubicBezTo>
                  <a:close/>
                  <a:moveTo>
                    <a:pt x="3595773" y="0"/>
                  </a:moveTo>
                  <a:cubicBezTo>
                    <a:pt x="4261231" y="0"/>
                    <a:pt x="4825666" y="190293"/>
                    <a:pt x="5271266" y="516192"/>
                  </a:cubicBezTo>
                  <a:lnTo>
                    <a:pt x="5308830" y="546905"/>
                  </a:lnTo>
                  <a:lnTo>
                    <a:pt x="5308830" y="1314056"/>
                  </a:lnTo>
                  <a:lnTo>
                    <a:pt x="5241798" y="1229961"/>
                  </a:lnTo>
                  <a:cubicBezTo>
                    <a:pt x="5047072" y="1010846"/>
                    <a:pt x="4813516" y="840530"/>
                    <a:pt x="4547599" y="723841"/>
                  </a:cubicBezTo>
                  <a:cubicBezTo>
                    <a:pt x="4263856" y="599429"/>
                    <a:pt x="3943667" y="536258"/>
                    <a:pt x="3595773" y="536258"/>
                  </a:cubicBezTo>
                  <a:cubicBezTo>
                    <a:pt x="3226761" y="536258"/>
                    <a:pt x="2852980" y="604041"/>
                    <a:pt x="2484874" y="738106"/>
                  </a:cubicBezTo>
                  <a:cubicBezTo>
                    <a:pt x="2126422" y="868309"/>
                    <a:pt x="1785227" y="1060075"/>
                    <a:pt x="1497964" y="1292596"/>
                  </a:cubicBezTo>
                  <a:cubicBezTo>
                    <a:pt x="1205707" y="1529085"/>
                    <a:pt x="976010" y="1798180"/>
                    <a:pt x="815348" y="2092157"/>
                  </a:cubicBezTo>
                  <a:cubicBezTo>
                    <a:pt x="651166" y="2392675"/>
                    <a:pt x="567825" y="2705743"/>
                    <a:pt x="567825" y="3022671"/>
                  </a:cubicBezTo>
                  <a:cubicBezTo>
                    <a:pt x="567825" y="3341852"/>
                    <a:pt x="700784" y="3528255"/>
                    <a:pt x="977486" y="3886690"/>
                  </a:cubicBezTo>
                  <a:cubicBezTo>
                    <a:pt x="1044249" y="3973134"/>
                    <a:pt x="1113283" y="4062582"/>
                    <a:pt x="1183907" y="4160932"/>
                  </a:cubicBezTo>
                  <a:cubicBezTo>
                    <a:pt x="1217636" y="4207895"/>
                    <a:pt x="1251520" y="4253175"/>
                    <a:pt x="1285607" y="4296799"/>
                  </a:cubicBezTo>
                  <a:lnTo>
                    <a:pt x="1297817" y="4311738"/>
                  </a:lnTo>
                  <a:lnTo>
                    <a:pt x="602176" y="4311738"/>
                  </a:lnTo>
                  <a:lnTo>
                    <a:pt x="583893" y="4287205"/>
                  </a:lnTo>
                  <a:cubicBezTo>
                    <a:pt x="281395" y="3892133"/>
                    <a:pt x="0" y="3570338"/>
                    <a:pt x="0" y="3022564"/>
                  </a:cubicBezTo>
                  <a:cubicBezTo>
                    <a:pt x="0" y="1353193"/>
                    <a:pt x="1810660" y="0"/>
                    <a:pt x="3595773"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Freeform: Shape 39">
              <a:extLst>
                <a:ext uri="{FF2B5EF4-FFF2-40B4-BE49-F238E27FC236}">
                  <a16:creationId xmlns:a16="http://schemas.microsoft.com/office/drawing/2014/main" id="{7E6B45AB-7CCC-4949-9DC2-116644B5F6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73412" y="2537732"/>
              <a:ext cx="5308830" cy="4311738"/>
            </a:xfrm>
            <a:custGeom>
              <a:avLst/>
              <a:gdLst>
                <a:gd name="connsiteX0" fmla="*/ 5308830 w 5308830"/>
                <a:gd name="connsiteY0" fmla="*/ 3880900 h 4311738"/>
                <a:gd name="connsiteX1" fmla="*/ 5308830 w 5308830"/>
                <a:gd name="connsiteY1" fmla="*/ 4311738 h 4311738"/>
                <a:gd name="connsiteX2" fmla="*/ 4763109 w 5308830"/>
                <a:gd name="connsiteY2" fmla="*/ 4311738 h 4311738"/>
                <a:gd name="connsiteX3" fmla="*/ 4929066 w 5308830"/>
                <a:gd name="connsiteY3" fmla="*/ 4189789 h 4311738"/>
                <a:gd name="connsiteX4" fmla="*/ 5142959 w 5308830"/>
                <a:gd name="connsiteY4" fmla="*/ 4024320 h 4311738"/>
                <a:gd name="connsiteX5" fmla="*/ 3595773 w 5308830"/>
                <a:gd name="connsiteY5" fmla="*/ 0 h 4311738"/>
                <a:gd name="connsiteX6" fmla="*/ 5271266 w 5308830"/>
                <a:gd name="connsiteY6" fmla="*/ 516192 h 4311738"/>
                <a:gd name="connsiteX7" fmla="*/ 5308830 w 5308830"/>
                <a:gd name="connsiteY7" fmla="*/ 546905 h 4311738"/>
                <a:gd name="connsiteX8" fmla="*/ 5308830 w 5308830"/>
                <a:gd name="connsiteY8" fmla="*/ 1498438 h 4311738"/>
                <a:gd name="connsiteX9" fmla="*/ 5289422 w 5308830"/>
                <a:gd name="connsiteY9" fmla="*/ 1468062 h 4311738"/>
                <a:gd name="connsiteX10" fmla="*/ 5154710 w 5308830"/>
                <a:gd name="connsiteY10" fmla="*/ 1298924 h 4311738"/>
                <a:gd name="connsiteX11" fmla="*/ 4499685 w 5308830"/>
                <a:gd name="connsiteY11" fmla="*/ 821118 h 4311738"/>
                <a:gd name="connsiteX12" fmla="*/ 3595773 w 5308830"/>
                <a:gd name="connsiteY12" fmla="*/ 643510 h 4311738"/>
                <a:gd name="connsiteX13" fmla="*/ 2525523 w 5308830"/>
                <a:gd name="connsiteY13" fmla="*/ 838172 h 4311738"/>
                <a:gd name="connsiteX14" fmla="*/ 1571767 w 5308830"/>
                <a:gd name="connsiteY14" fmla="*/ 1374000 h 4311738"/>
                <a:gd name="connsiteX15" fmla="*/ 916173 w 5308830"/>
                <a:gd name="connsiteY15" fmla="*/ 2141277 h 4311738"/>
                <a:gd name="connsiteX16" fmla="*/ 681254 w 5308830"/>
                <a:gd name="connsiteY16" fmla="*/ 3022671 h 4311738"/>
                <a:gd name="connsiteX17" fmla="*/ 1069115 w 5308830"/>
                <a:gd name="connsiteY17" fmla="*/ 3823519 h 4311738"/>
                <a:gd name="connsiteX18" fmla="*/ 1277807 w 5308830"/>
                <a:gd name="connsiteY18" fmla="*/ 4100764 h 4311738"/>
                <a:gd name="connsiteX19" fmla="*/ 1373308 w 5308830"/>
                <a:gd name="connsiteY19" fmla="*/ 4228488 h 4311738"/>
                <a:gd name="connsiteX20" fmla="*/ 1441062 w 5308830"/>
                <a:gd name="connsiteY20" fmla="*/ 4311738 h 4311738"/>
                <a:gd name="connsiteX21" fmla="*/ 602176 w 5308830"/>
                <a:gd name="connsiteY21" fmla="*/ 4311738 h 4311738"/>
                <a:gd name="connsiteX22" fmla="*/ 583893 w 5308830"/>
                <a:gd name="connsiteY22" fmla="*/ 4287205 h 4311738"/>
                <a:gd name="connsiteX23" fmla="*/ 0 w 5308830"/>
                <a:gd name="connsiteY23" fmla="*/ 3022564 h 4311738"/>
                <a:gd name="connsiteX24" fmla="*/ 3595773 w 5308830"/>
                <a:gd name="connsiteY24" fmla="*/ 0 h 4311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308830" h="4311738">
                  <a:moveTo>
                    <a:pt x="5308830" y="3880900"/>
                  </a:moveTo>
                  <a:lnTo>
                    <a:pt x="5308830" y="4311738"/>
                  </a:lnTo>
                  <a:lnTo>
                    <a:pt x="4763109" y="4311738"/>
                  </a:lnTo>
                  <a:lnTo>
                    <a:pt x="4929066" y="4189789"/>
                  </a:lnTo>
                  <a:cubicBezTo>
                    <a:pt x="5003230" y="4134367"/>
                    <a:pt x="5074975" y="4079340"/>
                    <a:pt x="5142959" y="4024320"/>
                  </a:cubicBezTo>
                  <a:close/>
                  <a:moveTo>
                    <a:pt x="3595773" y="0"/>
                  </a:moveTo>
                  <a:cubicBezTo>
                    <a:pt x="4261231" y="0"/>
                    <a:pt x="4825666" y="190293"/>
                    <a:pt x="5271266" y="516192"/>
                  </a:cubicBezTo>
                  <a:lnTo>
                    <a:pt x="5308830" y="546905"/>
                  </a:lnTo>
                  <a:lnTo>
                    <a:pt x="5308830" y="1498438"/>
                  </a:lnTo>
                  <a:lnTo>
                    <a:pt x="5289422" y="1468062"/>
                  </a:lnTo>
                  <a:cubicBezTo>
                    <a:pt x="5247242" y="1408963"/>
                    <a:pt x="5202313" y="1352510"/>
                    <a:pt x="5154710" y="1298924"/>
                  </a:cubicBezTo>
                  <a:cubicBezTo>
                    <a:pt x="4970772" y="1091928"/>
                    <a:pt x="4750500" y="931159"/>
                    <a:pt x="4499685" y="821118"/>
                  </a:cubicBezTo>
                  <a:cubicBezTo>
                    <a:pt x="4231156" y="703248"/>
                    <a:pt x="3926977" y="643510"/>
                    <a:pt x="3595773" y="643510"/>
                  </a:cubicBezTo>
                  <a:cubicBezTo>
                    <a:pt x="3245836" y="643510"/>
                    <a:pt x="2875688" y="710757"/>
                    <a:pt x="2525523" y="838172"/>
                  </a:cubicBezTo>
                  <a:cubicBezTo>
                    <a:pt x="2179105" y="964084"/>
                    <a:pt x="1849265" y="1149415"/>
                    <a:pt x="1571767" y="1374000"/>
                  </a:cubicBezTo>
                  <a:cubicBezTo>
                    <a:pt x="1294611" y="1598264"/>
                    <a:pt x="1067980" y="1863603"/>
                    <a:pt x="916173" y="2141277"/>
                  </a:cubicBezTo>
                  <a:cubicBezTo>
                    <a:pt x="760280" y="2426459"/>
                    <a:pt x="681254" y="2723010"/>
                    <a:pt x="681254" y="3022671"/>
                  </a:cubicBezTo>
                  <a:cubicBezTo>
                    <a:pt x="681254" y="3309032"/>
                    <a:pt x="800134" y="3475166"/>
                    <a:pt x="1069115" y="3823519"/>
                  </a:cubicBezTo>
                  <a:cubicBezTo>
                    <a:pt x="1136445" y="3910714"/>
                    <a:pt x="1206047" y="4000912"/>
                    <a:pt x="1277807" y="4100764"/>
                  </a:cubicBezTo>
                  <a:cubicBezTo>
                    <a:pt x="1309528" y="4144925"/>
                    <a:pt x="1341351" y="4187490"/>
                    <a:pt x="1373308" y="4228488"/>
                  </a:cubicBezTo>
                  <a:lnTo>
                    <a:pt x="1441062" y="4311738"/>
                  </a:lnTo>
                  <a:lnTo>
                    <a:pt x="602176" y="4311738"/>
                  </a:lnTo>
                  <a:lnTo>
                    <a:pt x="583893" y="4287205"/>
                  </a:lnTo>
                  <a:cubicBezTo>
                    <a:pt x="281395" y="3892133"/>
                    <a:pt x="0" y="3570338"/>
                    <a:pt x="0" y="3022564"/>
                  </a:cubicBezTo>
                  <a:cubicBezTo>
                    <a:pt x="0" y="1353193"/>
                    <a:pt x="1810660" y="0"/>
                    <a:pt x="3595773"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42" name="Group 41">
            <a:extLst>
              <a:ext uri="{FF2B5EF4-FFF2-40B4-BE49-F238E27FC236}">
                <a16:creationId xmlns:a16="http://schemas.microsoft.com/office/drawing/2014/main" id="{61D22245-3D67-419C-A6B5-DD0EB0D8399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23758" y="0"/>
            <a:ext cx="5081407" cy="3133064"/>
            <a:chOff x="5907711" y="0"/>
            <a:chExt cx="5081407" cy="3133064"/>
          </a:xfrm>
          <a:solidFill>
            <a:schemeClr val="accent5">
              <a:alpha val="5000"/>
            </a:schemeClr>
          </a:solidFill>
        </p:grpSpPr>
        <p:sp>
          <p:nvSpPr>
            <p:cNvPr id="43" name="Freeform: Shape 42">
              <a:extLst>
                <a:ext uri="{FF2B5EF4-FFF2-40B4-BE49-F238E27FC236}">
                  <a16:creationId xmlns:a16="http://schemas.microsoft.com/office/drawing/2014/main" id="{E3A64720-9AA0-4796-8E62-15672228CF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9200" y="0"/>
              <a:ext cx="5069918" cy="3111852"/>
            </a:xfrm>
            <a:custGeom>
              <a:avLst/>
              <a:gdLst>
                <a:gd name="connsiteX0" fmla="*/ 145909 w 5069918"/>
                <a:gd name="connsiteY0" fmla="*/ 0 h 3111852"/>
                <a:gd name="connsiteX1" fmla="*/ 205279 w 5069918"/>
                <a:gd name="connsiteY1" fmla="*/ 0 h 3111852"/>
                <a:gd name="connsiteX2" fmla="*/ 202868 w 5069918"/>
                <a:gd name="connsiteY2" fmla="*/ 5043 h 3111852"/>
                <a:gd name="connsiteX3" fmla="*/ 191273 w 5069918"/>
                <a:gd name="connsiteY3" fmla="*/ 30818 h 3111852"/>
                <a:gd name="connsiteX4" fmla="*/ 169129 w 5069918"/>
                <a:gd name="connsiteY4" fmla="*/ 82781 h 3111852"/>
                <a:gd name="connsiteX5" fmla="*/ 148381 w 5069918"/>
                <a:gd name="connsiteY5" fmla="*/ 135320 h 3111852"/>
                <a:gd name="connsiteX6" fmla="*/ 80903 w 5069918"/>
                <a:gd name="connsiteY6" fmla="*/ 350499 h 3111852"/>
                <a:gd name="connsiteX7" fmla="*/ 26154 w 5069918"/>
                <a:gd name="connsiteY7" fmla="*/ 796339 h 3111852"/>
                <a:gd name="connsiteX8" fmla="*/ 49170 w 5069918"/>
                <a:gd name="connsiteY8" fmla="*/ 1018931 h 3111852"/>
                <a:gd name="connsiteX9" fmla="*/ 119437 w 5069918"/>
                <a:gd name="connsiteY9" fmla="*/ 1231804 h 3111852"/>
                <a:gd name="connsiteX10" fmla="*/ 143672 w 5069918"/>
                <a:gd name="connsiteY10" fmla="*/ 1282696 h 3111852"/>
                <a:gd name="connsiteX11" fmla="*/ 170611 w 5069918"/>
                <a:gd name="connsiteY11" fmla="*/ 1332436 h 3111852"/>
                <a:gd name="connsiteX12" fmla="*/ 230330 w 5069918"/>
                <a:gd name="connsiteY12" fmla="*/ 1428867 h 3111852"/>
                <a:gd name="connsiteX13" fmla="*/ 296237 w 5069918"/>
                <a:gd name="connsiteY13" fmla="*/ 1522004 h 3111852"/>
                <a:gd name="connsiteX14" fmla="*/ 366853 w 5069918"/>
                <a:gd name="connsiteY14" fmla="*/ 1612506 h 3111852"/>
                <a:gd name="connsiteX15" fmla="*/ 513838 w 5069918"/>
                <a:gd name="connsiteY15" fmla="*/ 1791535 h 3111852"/>
                <a:gd name="connsiteX16" fmla="*/ 587330 w 5069918"/>
                <a:gd name="connsiteY16" fmla="*/ 1882283 h 3111852"/>
                <a:gd name="connsiteX17" fmla="*/ 658817 w 5069918"/>
                <a:gd name="connsiteY17" fmla="*/ 1974186 h 3111852"/>
                <a:gd name="connsiteX18" fmla="*/ 730305 w 5069918"/>
                <a:gd name="connsiteY18" fmla="*/ 2062959 h 3111852"/>
                <a:gd name="connsiteX19" fmla="*/ 805018 w 5069918"/>
                <a:gd name="connsiteY19" fmla="*/ 2148685 h 3111852"/>
                <a:gd name="connsiteX20" fmla="*/ 963424 w 5069918"/>
                <a:gd name="connsiteY20" fmla="*/ 2310337 h 3111852"/>
                <a:gd name="connsiteX21" fmla="*/ 1319204 w 5069918"/>
                <a:gd name="connsiteY21" fmla="*/ 2580196 h 3111852"/>
                <a:gd name="connsiteX22" fmla="*/ 1515882 w 5069918"/>
                <a:gd name="connsiteY22" fmla="*/ 2681651 h 3111852"/>
                <a:gd name="connsiteX23" fmla="*/ 1723456 w 5069918"/>
                <a:gd name="connsiteY23" fmla="*/ 2758319 h 3111852"/>
                <a:gd name="connsiteX24" fmla="*/ 1939662 w 5069918"/>
                <a:gd name="connsiteY24" fmla="*/ 2811269 h 3111852"/>
                <a:gd name="connsiteX25" fmla="*/ 2162581 w 5069918"/>
                <a:gd name="connsiteY25" fmla="*/ 2840916 h 3111852"/>
                <a:gd name="connsiteX26" fmla="*/ 2389597 w 5069918"/>
                <a:gd name="connsiteY26" fmla="*/ 2850221 h 3111852"/>
                <a:gd name="connsiteX27" fmla="*/ 2446002 w 5069918"/>
                <a:gd name="connsiteY27" fmla="*/ 2849808 h 3111852"/>
                <a:gd name="connsiteX28" fmla="*/ 2473638 w 5069918"/>
                <a:gd name="connsiteY28" fmla="*/ 2849151 h 3111852"/>
                <a:gd name="connsiteX29" fmla="*/ 2501187 w 5069918"/>
                <a:gd name="connsiteY29" fmla="*/ 2847832 h 3111852"/>
                <a:gd name="connsiteX30" fmla="*/ 2610685 w 5069918"/>
                <a:gd name="connsiteY30" fmla="*/ 2838774 h 3111852"/>
                <a:gd name="connsiteX31" fmla="*/ 3033071 w 5069918"/>
                <a:gd name="connsiteY31" fmla="*/ 2730979 h 3111852"/>
                <a:gd name="connsiteX32" fmla="*/ 3232974 w 5069918"/>
                <a:gd name="connsiteY32" fmla="*/ 2637430 h 3111852"/>
                <a:gd name="connsiteX33" fmla="*/ 3425990 w 5069918"/>
                <a:gd name="connsiteY33" fmla="*/ 2523622 h 3111852"/>
                <a:gd name="connsiteX34" fmla="*/ 3613601 w 5069918"/>
                <a:gd name="connsiteY34" fmla="*/ 2394827 h 3111852"/>
                <a:gd name="connsiteX35" fmla="*/ 3706185 w 5069918"/>
                <a:gd name="connsiteY35" fmla="*/ 2326642 h 3111852"/>
                <a:gd name="connsiteX36" fmla="*/ 3799729 w 5069918"/>
                <a:gd name="connsiteY36" fmla="*/ 2255904 h 3111852"/>
                <a:gd name="connsiteX37" fmla="*/ 4175561 w 5069918"/>
                <a:gd name="connsiteY37" fmla="*/ 1976821 h 3111852"/>
                <a:gd name="connsiteX38" fmla="*/ 4517132 w 5069918"/>
                <a:gd name="connsiteY38" fmla="*/ 1683080 h 3111852"/>
                <a:gd name="connsiteX39" fmla="*/ 4659758 w 5069918"/>
                <a:gd name="connsiteY39" fmla="*/ 1519452 h 3111852"/>
                <a:gd name="connsiteX40" fmla="*/ 4773178 w 5069918"/>
                <a:gd name="connsiteY40" fmla="*/ 1340423 h 3111852"/>
                <a:gd name="connsiteX41" fmla="*/ 4892092 w 5069918"/>
                <a:gd name="connsiteY41" fmla="*/ 938311 h 3111852"/>
                <a:gd name="connsiteX42" fmla="*/ 4898804 w 5069918"/>
                <a:gd name="connsiteY42" fmla="*/ 831503 h 3111852"/>
                <a:gd name="connsiteX43" fmla="*/ 4899153 w 5069918"/>
                <a:gd name="connsiteY43" fmla="*/ 776988 h 3111852"/>
                <a:gd name="connsiteX44" fmla="*/ 4898456 w 5069918"/>
                <a:gd name="connsiteY44" fmla="*/ 721484 h 3111852"/>
                <a:gd name="connsiteX45" fmla="*/ 4886774 w 5069918"/>
                <a:gd name="connsiteY45" fmla="*/ 499635 h 3111852"/>
                <a:gd name="connsiteX46" fmla="*/ 4815896 w 5069918"/>
                <a:gd name="connsiteY46" fmla="*/ 59970 h 3111852"/>
                <a:gd name="connsiteX47" fmla="*/ 4798654 w 5069918"/>
                <a:gd name="connsiteY47" fmla="*/ 0 h 3111852"/>
                <a:gd name="connsiteX48" fmla="*/ 4909441 w 5069918"/>
                <a:gd name="connsiteY48" fmla="*/ 0 h 3111852"/>
                <a:gd name="connsiteX49" fmla="*/ 4921297 w 5069918"/>
                <a:gd name="connsiteY49" fmla="*/ 34112 h 3111852"/>
                <a:gd name="connsiteX50" fmla="*/ 5027482 w 5069918"/>
                <a:gd name="connsiteY50" fmla="*/ 483740 h 3111852"/>
                <a:gd name="connsiteX51" fmla="*/ 5058082 w 5069918"/>
                <a:gd name="connsiteY51" fmla="*/ 712837 h 3111852"/>
                <a:gd name="connsiteX52" fmla="*/ 5063486 w 5069918"/>
                <a:gd name="connsiteY52" fmla="*/ 770400 h 3111852"/>
                <a:gd name="connsiteX53" fmla="*/ 5067846 w 5069918"/>
                <a:gd name="connsiteY53" fmla="*/ 829033 h 3111852"/>
                <a:gd name="connsiteX54" fmla="*/ 5069414 w 5069918"/>
                <a:gd name="connsiteY54" fmla="*/ 948521 h 3111852"/>
                <a:gd name="connsiteX55" fmla="*/ 5040732 w 5069918"/>
                <a:gd name="connsiteY55" fmla="*/ 1188571 h 3111852"/>
                <a:gd name="connsiteX56" fmla="*/ 4964102 w 5069918"/>
                <a:gd name="connsiteY56" fmla="*/ 1421620 h 3111852"/>
                <a:gd name="connsiteX57" fmla="*/ 4689486 w 5069918"/>
                <a:gd name="connsiteY57" fmla="*/ 1828757 h 3111852"/>
                <a:gd name="connsiteX58" fmla="*/ 4333792 w 5069918"/>
                <a:gd name="connsiteY58" fmla="*/ 2155355 h 3111852"/>
                <a:gd name="connsiteX59" fmla="*/ 3965196 w 5069918"/>
                <a:gd name="connsiteY59" fmla="*/ 2446790 h 3111852"/>
                <a:gd name="connsiteX60" fmla="*/ 3873745 w 5069918"/>
                <a:gd name="connsiteY60" fmla="*/ 2519916 h 3111852"/>
                <a:gd name="connsiteX61" fmla="*/ 3779416 w 5069918"/>
                <a:gd name="connsiteY61" fmla="*/ 2593454 h 3111852"/>
                <a:gd name="connsiteX62" fmla="*/ 3582739 w 5069918"/>
                <a:gd name="connsiteY62" fmla="*/ 2735343 h 3111852"/>
                <a:gd name="connsiteX63" fmla="*/ 3371851 w 5069918"/>
                <a:gd name="connsiteY63" fmla="*/ 2865126 h 3111852"/>
                <a:gd name="connsiteX64" fmla="*/ 3143614 w 5069918"/>
                <a:gd name="connsiteY64" fmla="*/ 2974568 h 3111852"/>
                <a:gd name="connsiteX65" fmla="*/ 2643552 w 5069918"/>
                <a:gd name="connsiteY65" fmla="*/ 3101304 h 3111852"/>
                <a:gd name="connsiteX66" fmla="*/ 2514264 w 5069918"/>
                <a:gd name="connsiteY66" fmla="*/ 3110445 h 3111852"/>
                <a:gd name="connsiteX67" fmla="*/ 2481920 w 5069918"/>
                <a:gd name="connsiteY67" fmla="*/ 3111598 h 3111852"/>
                <a:gd name="connsiteX68" fmla="*/ 2449664 w 5069918"/>
                <a:gd name="connsiteY68" fmla="*/ 3111763 h 3111852"/>
                <a:gd name="connsiteX69" fmla="*/ 2386284 w 5069918"/>
                <a:gd name="connsiteY69" fmla="*/ 3111022 h 3111852"/>
                <a:gd name="connsiteX70" fmla="*/ 2260658 w 5069918"/>
                <a:gd name="connsiteY70" fmla="*/ 3106080 h 3111852"/>
                <a:gd name="connsiteX71" fmla="*/ 2134945 w 5069918"/>
                <a:gd name="connsiteY71" fmla="*/ 3094716 h 3111852"/>
                <a:gd name="connsiteX72" fmla="*/ 1884564 w 5069918"/>
                <a:gd name="connsiteY72" fmla="*/ 3054200 h 3111852"/>
                <a:gd name="connsiteX73" fmla="*/ 1639764 w 5069918"/>
                <a:gd name="connsiteY73" fmla="*/ 2984286 h 3111852"/>
                <a:gd name="connsiteX74" fmla="*/ 1407081 w 5069918"/>
                <a:gd name="connsiteY74" fmla="*/ 2882913 h 3111852"/>
                <a:gd name="connsiteX75" fmla="*/ 1193491 w 5069918"/>
                <a:gd name="connsiteY75" fmla="*/ 2750989 h 3111852"/>
                <a:gd name="connsiteX76" fmla="*/ 836141 w 5069918"/>
                <a:gd name="connsiteY76" fmla="*/ 2418627 h 3111852"/>
                <a:gd name="connsiteX77" fmla="*/ 690812 w 5069918"/>
                <a:gd name="connsiteY77" fmla="*/ 2230210 h 3111852"/>
                <a:gd name="connsiteX78" fmla="*/ 562397 w 5069918"/>
                <a:gd name="connsiteY78" fmla="*/ 2033725 h 3111852"/>
                <a:gd name="connsiteX79" fmla="*/ 502504 w 5069918"/>
                <a:gd name="connsiteY79" fmla="*/ 1936223 h 3111852"/>
                <a:gd name="connsiteX80" fmla="*/ 440258 w 5069918"/>
                <a:gd name="connsiteY80" fmla="*/ 1840368 h 3111852"/>
                <a:gd name="connsiteX81" fmla="*/ 310360 w 5069918"/>
                <a:gd name="connsiteY81" fmla="*/ 1649481 h 3111852"/>
                <a:gd name="connsiteX82" fmla="*/ 246806 w 5069918"/>
                <a:gd name="connsiteY82" fmla="*/ 1552391 h 3111852"/>
                <a:gd name="connsiteX83" fmla="*/ 186303 w 5069918"/>
                <a:gd name="connsiteY83" fmla="*/ 1453160 h 3111852"/>
                <a:gd name="connsiteX84" fmla="*/ 84390 w 5069918"/>
                <a:gd name="connsiteY84" fmla="*/ 1244980 h 3111852"/>
                <a:gd name="connsiteX85" fmla="*/ 20139 w 5069918"/>
                <a:gd name="connsiteY85" fmla="*/ 1024037 h 3111852"/>
                <a:gd name="connsiteX86" fmla="*/ 0 w 5069918"/>
                <a:gd name="connsiteY86" fmla="*/ 796339 h 3111852"/>
                <a:gd name="connsiteX87" fmla="*/ 102773 w 5069918"/>
                <a:gd name="connsiteY87" fmla="*/ 121376 h 3111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5069918" h="3111852">
                  <a:moveTo>
                    <a:pt x="145909" y="0"/>
                  </a:moveTo>
                  <a:lnTo>
                    <a:pt x="205279" y="0"/>
                  </a:lnTo>
                  <a:lnTo>
                    <a:pt x="202868" y="5043"/>
                  </a:lnTo>
                  <a:lnTo>
                    <a:pt x="191273" y="30818"/>
                  </a:lnTo>
                  <a:cubicBezTo>
                    <a:pt x="183688" y="48029"/>
                    <a:pt x="176016" y="65240"/>
                    <a:pt x="169129" y="82781"/>
                  </a:cubicBezTo>
                  <a:cubicBezTo>
                    <a:pt x="162242" y="100321"/>
                    <a:pt x="154658" y="117615"/>
                    <a:pt x="148381" y="135320"/>
                  </a:cubicBezTo>
                  <a:cubicBezTo>
                    <a:pt x="121529" y="205646"/>
                    <a:pt x="98775" y="277455"/>
                    <a:pt x="80903" y="350499"/>
                  </a:cubicBezTo>
                  <a:cubicBezTo>
                    <a:pt x="44636" y="496258"/>
                    <a:pt x="26067" y="646299"/>
                    <a:pt x="26154" y="796339"/>
                  </a:cubicBezTo>
                  <a:cubicBezTo>
                    <a:pt x="26590" y="871114"/>
                    <a:pt x="34001" y="945722"/>
                    <a:pt x="49170" y="1018931"/>
                  </a:cubicBezTo>
                  <a:cubicBezTo>
                    <a:pt x="65124" y="1091975"/>
                    <a:pt x="88226" y="1163454"/>
                    <a:pt x="119437" y="1231804"/>
                  </a:cubicBezTo>
                  <a:cubicBezTo>
                    <a:pt x="126847" y="1249016"/>
                    <a:pt x="135478" y="1265815"/>
                    <a:pt x="143672" y="1282696"/>
                  </a:cubicBezTo>
                  <a:cubicBezTo>
                    <a:pt x="152565" y="1299331"/>
                    <a:pt x="161021" y="1316130"/>
                    <a:pt x="170611" y="1332436"/>
                  </a:cubicBezTo>
                  <a:cubicBezTo>
                    <a:pt x="188919" y="1365375"/>
                    <a:pt x="209319" y="1397327"/>
                    <a:pt x="230330" y="1428867"/>
                  </a:cubicBezTo>
                  <a:cubicBezTo>
                    <a:pt x="251253" y="1460489"/>
                    <a:pt x="273658" y="1491288"/>
                    <a:pt x="296237" y="1522004"/>
                  </a:cubicBezTo>
                  <a:cubicBezTo>
                    <a:pt x="319165" y="1552474"/>
                    <a:pt x="342966" y="1582531"/>
                    <a:pt x="366853" y="1612506"/>
                  </a:cubicBezTo>
                  <a:cubicBezTo>
                    <a:pt x="414714" y="1672540"/>
                    <a:pt x="464756" y="1731337"/>
                    <a:pt x="513838" y="1791535"/>
                  </a:cubicBezTo>
                  <a:cubicBezTo>
                    <a:pt x="538509" y="1821510"/>
                    <a:pt x="563094" y="1851732"/>
                    <a:pt x="587330" y="1882283"/>
                  </a:cubicBezTo>
                  <a:cubicBezTo>
                    <a:pt x="611479" y="1912588"/>
                    <a:pt x="635453" y="1944787"/>
                    <a:pt x="658817" y="1974186"/>
                  </a:cubicBezTo>
                  <a:cubicBezTo>
                    <a:pt x="682008" y="2004326"/>
                    <a:pt x="706330" y="2033560"/>
                    <a:pt x="730305" y="2062959"/>
                  </a:cubicBezTo>
                  <a:cubicBezTo>
                    <a:pt x="754977" y="2091864"/>
                    <a:pt x="779474" y="2120768"/>
                    <a:pt x="805018" y="2148685"/>
                  </a:cubicBezTo>
                  <a:cubicBezTo>
                    <a:pt x="855757" y="2204847"/>
                    <a:pt x="908500" y="2258951"/>
                    <a:pt x="963424" y="2310337"/>
                  </a:cubicBezTo>
                  <a:cubicBezTo>
                    <a:pt x="1073444" y="2412862"/>
                    <a:pt x="1192183" y="2504353"/>
                    <a:pt x="1319204" y="2580196"/>
                  </a:cubicBezTo>
                  <a:cubicBezTo>
                    <a:pt x="1382846" y="2617913"/>
                    <a:pt x="1448143" y="2652500"/>
                    <a:pt x="1515882" y="2681651"/>
                  </a:cubicBezTo>
                  <a:cubicBezTo>
                    <a:pt x="1583184" y="2711626"/>
                    <a:pt x="1652666" y="2736908"/>
                    <a:pt x="1723456" y="2758319"/>
                  </a:cubicBezTo>
                  <a:cubicBezTo>
                    <a:pt x="1794246" y="2779812"/>
                    <a:pt x="1866431" y="2797188"/>
                    <a:pt x="1939662" y="2811269"/>
                  </a:cubicBezTo>
                  <a:cubicBezTo>
                    <a:pt x="2012981" y="2825104"/>
                    <a:pt x="2087519" y="2834574"/>
                    <a:pt x="2162581" y="2840916"/>
                  </a:cubicBezTo>
                  <a:cubicBezTo>
                    <a:pt x="2237643" y="2847338"/>
                    <a:pt x="2313489" y="2850139"/>
                    <a:pt x="2389597" y="2850221"/>
                  </a:cubicBezTo>
                  <a:cubicBezTo>
                    <a:pt x="2408602" y="2850221"/>
                    <a:pt x="2427869" y="2850550"/>
                    <a:pt x="2446002" y="2849808"/>
                  </a:cubicBezTo>
                  <a:lnTo>
                    <a:pt x="2473638" y="2849151"/>
                  </a:lnTo>
                  <a:lnTo>
                    <a:pt x="2501187" y="2847832"/>
                  </a:lnTo>
                  <a:cubicBezTo>
                    <a:pt x="2537890" y="2846268"/>
                    <a:pt x="2574418" y="2842809"/>
                    <a:pt x="2610685" y="2838774"/>
                  </a:cubicBezTo>
                  <a:cubicBezTo>
                    <a:pt x="2755926" y="2821975"/>
                    <a:pt x="2897244" y="2785164"/>
                    <a:pt x="3033071" y="2730979"/>
                  </a:cubicBezTo>
                  <a:cubicBezTo>
                    <a:pt x="3101158" y="2704132"/>
                    <a:pt x="3167589" y="2672263"/>
                    <a:pt x="3232974" y="2637430"/>
                  </a:cubicBezTo>
                  <a:cubicBezTo>
                    <a:pt x="3298446" y="2602760"/>
                    <a:pt x="3362697" y="2564303"/>
                    <a:pt x="3425990" y="2523622"/>
                  </a:cubicBezTo>
                  <a:cubicBezTo>
                    <a:pt x="3489282" y="2482859"/>
                    <a:pt x="3551529" y="2439461"/>
                    <a:pt x="3613601" y="2394827"/>
                  </a:cubicBezTo>
                  <a:cubicBezTo>
                    <a:pt x="3644549" y="2372511"/>
                    <a:pt x="3675411" y="2349617"/>
                    <a:pt x="3706185" y="2326642"/>
                  </a:cubicBezTo>
                  <a:lnTo>
                    <a:pt x="3799729" y="2255904"/>
                  </a:lnTo>
                  <a:cubicBezTo>
                    <a:pt x="3926402" y="2160954"/>
                    <a:pt x="4053597" y="2070123"/>
                    <a:pt x="4175561" y="1976821"/>
                  </a:cubicBezTo>
                  <a:cubicBezTo>
                    <a:pt x="4297526" y="1883601"/>
                    <a:pt x="4414084" y="1787582"/>
                    <a:pt x="4517132" y="1683080"/>
                  </a:cubicBezTo>
                  <a:cubicBezTo>
                    <a:pt x="4568480" y="1630705"/>
                    <a:pt x="4616604" y="1576438"/>
                    <a:pt x="4659758" y="1519452"/>
                  </a:cubicBezTo>
                  <a:cubicBezTo>
                    <a:pt x="4702650" y="1462383"/>
                    <a:pt x="4741184" y="1402845"/>
                    <a:pt x="4773178" y="1340423"/>
                  </a:cubicBezTo>
                  <a:cubicBezTo>
                    <a:pt x="4837865" y="1215829"/>
                    <a:pt x="4877446" y="1079787"/>
                    <a:pt x="4892092" y="938311"/>
                  </a:cubicBezTo>
                  <a:cubicBezTo>
                    <a:pt x="4895666" y="902982"/>
                    <a:pt x="4897845" y="867325"/>
                    <a:pt x="4898804" y="831503"/>
                  </a:cubicBezTo>
                  <a:cubicBezTo>
                    <a:pt x="4899066" y="813633"/>
                    <a:pt x="4899414" y="795764"/>
                    <a:pt x="4899153" y="776988"/>
                  </a:cubicBezTo>
                  <a:cubicBezTo>
                    <a:pt x="4898979" y="758460"/>
                    <a:pt x="4899066" y="740012"/>
                    <a:pt x="4898456" y="721484"/>
                  </a:cubicBezTo>
                  <a:cubicBezTo>
                    <a:pt x="4896974" y="647452"/>
                    <a:pt x="4893226" y="573502"/>
                    <a:pt x="4886774" y="499635"/>
                  </a:cubicBezTo>
                  <a:cubicBezTo>
                    <a:pt x="4873610" y="351981"/>
                    <a:pt x="4851030" y="204740"/>
                    <a:pt x="4815896" y="59970"/>
                  </a:cubicBezTo>
                  <a:lnTo>
                    <a:pt x="4798654" y="0"/>
                  </a:lnTo>
                  <a:lnTo>
                    <a:pt x="4909441" y="0"/>
                  </a:lnTo>
                  <a:lnTo>
                    <a:pt x="4921297" y="34112"/>
                  </a:lnTo>
                  <a:cubicBezTo>
                    <a:pt x="4966630" y="181436"/>
                    <a:pt x="5002460" y="331724"/>
                    <a:pt x="5027482" y="483740"/>
                  </a:cubicBezTo>
                  <a:cubicBezTo>
                    <a:pt x="5040123" y="559749"/>
                    <a:pt x="5050323" y="636170"/>
                    <a:pt x="5058082" y="712837"/>
                  </a:cubicBezTo>
                  <a:cubicBezTo>
                    <a:pt x="5060261" y="732025"/>
                    <a:pt x="5061743" y="751213"/>
                    <a:pt x="5063486" y="770400"/>
                  </a:cubicBezTo>
                  <a:cubicBezTo>
                    <a:pt x="5065318" y="789340"/>
                    <a:pt x="5066625" y="809186"/>
                    <a:pt x="5067846" y="829033"/>
                  </a:cubicBezTo>
                  <a:cubicBezTo>
                    <a:pt x="5069851" y="868643"/>
                    <a:pt x="5070461" y="908500"/>
                    <a:pt x="5069414" y="948521"/>
                  </a:cubicBezTo>
                  <a:cubicBezTo>
                    <a:pt x="5067060" y="1028483"/>
                    <a:pt x="5057820" y="1109021"/>
                    <a:pt x="5040732" y="1188571"/>
                  </a:cubicBezTo>
                  <a:cubicBezTo>
                    <a:pt x="5023123" y="1268038"/>
                    <a:pt x="4997578" y="1346435"/>
                    <a:pt x="4964102" y="1421620"/>
                  </a:cubicBezTo>
                  <a:cubicBezTo>
                    <a:pt x="4897409" y="1572485"/>
                    <a:pt x="4799942" y="1709020"/>
                    <a:pt x="4689486" y="1828757"/>
                  </a:cubicBezTo>
                  <a:cubicBezTo>
                    <a:pt x="4579116" y="1949234"/>
                    <a:pt x="4456716" y="2054888"/>
                    <a:pt x="4333792" y="2155355"/>
                  </a:cubicBezTo>
                  <a:cubicBezTo>
                    <a:pt x="4210520" y="2255657"/>
                    <a:pt x="4085853" y="2350524"/>
                    <a:pt x="3965196" y="2446790"/>
                  </a:cubicBezTo>
                  <a:lnTo>
                    <a:pt x="3873745" y="2519916"/>
                  </a:lnTo>
                  <a:cubicBezTo>
                    <a:pt x="3842621" y="2544539"/>
                    <a:pt x="3811324" y="2569162"/>
                    <a:pt x="3779416" y="2593454"/>
                  </a:cubicBezTo>
                  <a:cubicBezTo>
                    <a:pt x="3715862" y="2642123"/>
                    <a:pt x="3650652" y="2689804"/>
                    <a:pt x="3582739" y="2735343"/>
                  </a:cubicBezTo>
                  <a:cubicBezTo>
                    <a:pt x="3514913" y="2780800"/>
                    <a:pt x="3445170" y="2824939"/>
                    <a:pt x="3371851" y="2865126"/>
                  </a:cubicBezTo>
                  <a:cubicBezTo>
                    <a:pt x="3298533" y="2905230"/>
                    <a:pt x="3222687" y="2942452"/>
                    <a:pt x="3143614" y="2974568"/>
                  </a:cubicBezTo>
                  <a:cubicBezTo>
                    <a:pt x="2985994" y="3039625"/>
                    <a:pt x="2815732" y="3083105"/>
                    <a:pt x="2643552" y="3101304"/>
                  </a:cubicBezTo>
                  <a:cubicBezTo>
                    <a:pt x="2600484" y="3105587"/>
                    <a:pt x="2557331" y="3109046"/>
                    <a:pt x="2514264" y="3110445"/>
                  </a:cubicBezTo>
                  <a:lnTo>
                    <a:pt x="2481920" y="3111598"/>
                  </a:lnTo>
                  <a:lnTo>
                    <a:pt x="2449664" y="3111763"/>
                  </a:lnTo>
                  <a:cubicBezTo>
                    <a:pt x="2427869" y="3112092"/>
                    <a:pt x="2407207" y="3111434"/>
                    <a:pt x="2386284" y="3111022"/>
                  </a:cubicBezTo>
                  <a:cubicBezTo>
                    <a:pt x="2344525" y="3110528"/>
                    <a:pt x="2302505" y="3108140"/>
                    <a:pt x="2260658" y="3106080"/>
                  </a:cubicBezTo>
                  <a:cubicBezTo>
                    <a:pt x="2218725" y="3102787"/>
                    <a:pt x="2176791" y="3099740"/>
                    <a:pt x="2134945" y="3094716"/>
                  </a:cubicBezTo>
                  <a:cubicBezTo>
                    <a:pt x="2051165" y="3085246"/>
                    <a:pt x="1967473" y="3072317"/>
                    <a:pt x="1884564" y="3054200"/>
                  </a:cubicBezTo>
                  <a:cubicBezTo>
                    <a:pt x="1801657" y="3036084"/>
                    <a:pt x="1719708" y="3012778"/>
                    <a:pt x="1639764" y="2984286"/>
                  </a:cubicBezTo>
                  <a:cubicBezTo>
                    <a:pt x="1559820" y="2955710"/>
                    <a:pt x="1481969" y="2921618"/>
                    <a:pt x="1407081" y="2882913"/>
                  </a:cubicBezTo>
                  <a:cubicBezTo>
                    <a:pt x="1332455" y="2843633"/>
                    <a:pt x="1260794" y="2799741"/>
                    <a:pt x="1193491" y="2750989"/>
                  </a:cubicBezTo>
                  <a:cubicBezTo>
                    <a:pt x="1058362" y="2653982"/>
                    <a:pt x="939973" y="2540257"/>
                    <a:pt x="836141" y="2418627"/>
                  </a:cubicBezTo>
                  <a:cubicBezTo>
                    <a:pt x="784444" y="2357523"/>
                    <a:pt x="736321" y="2294444"/>
                    <a:pt x="690812" y="2230210"/>
                  </a:cubicBezTo>
                  <a:cubicBezTo>
                    <a:pt x="645217" y="2165978"/>
                    <a:pt x="602674" y="2100345"/>
                    <a:pt x="562397" y="2033725"/>
                  </a:cubicBezTo>
                  <a:cubicBezTo>
                    <a:pt x="541823" y="2000044"/>
                    <a:pt x="522992" y="1968504"/>
                    <a:pt x="502504" y="1936223"/>
                  </a:cubicBezTo>
                  <a:cubicBezTo>
                    <a:pt x="482192" y="1904189"/>
                    <a:pt x="461530" y="1872155"/>
                    <a:pt x="440258" y="1840368"/>
                  </a:cubicBezTo>
                  <a:lnTo>
                    <a:pt x="310360" y="1649481"/>
                  </a:lnTo>
                  <a:cubicBezTo>
                    <a:pt x="288826" y="1617365"/>
                    <a:pt x="267555" y="1585084"/>
                    <a:pt x="246806" y="1552391"/>
                  </a:cubicBezTo>
                  <a:cubicBezTo>
                    <a:pt x="226057" y="1519698"/>
                    <a:pt x="205483" y="1486923"/>
                    <a:pt x="186303" y="1453160"/>
                  </a:cubicBezTo>
                  <a:cubicBezTo>
                    <a:pt x="147857" y="1385962"/>
                    <a:pt x="112550" y="1316790"/>
                    <a:pt x="84390" y="1244980"/>
                  </a:cubicBezTo>
                  <a:cubicBezTo>
                    <a:pt x="55708" y="1173418"/>
                    <a:pt x="34436" y="1099222"/>
                    <a:pt x="20139" y="1024037"/>
                  </a:cubicBezTo>
                  <a:cubicBezTo>
                    <a:pt x="6452" y="948852"/>
                    <a:pt x="0" y="872513"/>
                    <a:pt x="0" y="796339"/>
                  </a:cubicBezTo>
                  <a:cubicBezTo>
                    <a:pt x="850" y="568560"/>
                    <a:pt x="36028" y="341245"/>
                    <a:pt x="102773" y="121376"/>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Freeform: Shape 43">
              <a:extLst>
                <a:ext uri="{FF2B5EF4-FFF2-40B4-BE49-F238E27FC236}">
                  <a16:creationId xmlns:a16="http://schemas.microsoft.com/office/drawing/2014/main" id="{31BCBF53-F859-485D-8008-16DE1F4FB1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3885" y="1"/>
              <a:ext cx="4960549" cy="2918955"/>
            </a:xfrm>
            <a:custGeom>
              <a:avLst/>
              <a:gdLst>
                <a:gd name="connsiteX0" fmla="*/ 154335 w 4960549"/>
                <a:gd name="connsiteY0" fmla="*/ 0 h 2918955"/>
                <a:gd name="connsiteX1" fmla="*/ 347871 w 4960549"/>
                <a:gd name="connsiteY1" fmla="*/ 0 h 2918955"/>
                <a:gd name="connsiteX2" fmla="*/ 268143 w 4960549"/>
                <a:gd name="connsiteY2" fmla="*/ 165468 h 2918955"/>
                <a:gd name="connsiteX3" fmla="*/ 199554 w 4960549"/>
                <a:gd name="connsiteY3" fmla="*/ 358938 h 2918955"/>
                <a:gd name="connsiteX4" fmla="*/ 142104 w 4960549"/>
                <a:gd name="connsiteY4" fmla="*/ 762944 h 2918955"/>
                <a:gd name="connsiteX5" fmla="*/ 166339 w 4960549"/>
                <a:gd name="connsiteY5" fmla="*/ 960748 h 2918955"/>
                <a:gd name="connsiteX6" fmla="*/ 237914 w 4960549"/>
                <a:gd name="connsiteY6" fmla="*/ 1145787 h 2918955"/>
                <a:gd name="connsiteX7" fmla="*/ 287868 w 4960549"/>
                <a:gd name="connsiteY7" fmla="*/ 1232913 h 2918955"/>
                <a:gd name="connsiteX8" fmla="*/ 345232 w 4960549"/>
                <a:gd name="connsiteY8" fmla="*/ 1317239 h 2918955"/>
                <a:gd name="connsiteX9" fmla="*/ 477745 w 4960549"/>
                <a:gd name="connsiteY9" fmla="*/ 1480209 h 2918955"/>
                <a:gd name="connsiteX10" fmla="*/ 621156 w 4960549"/>
                <a:gd name="connsiteY10" fmla="*/ 1644414 h 2918955"/>
                <a:gd name="connsiteX11" fmla="*/ 692469 w 4960549"/>
                <a:gd name="connsiteY11" fmla="*/ 1730140 h 2918955"/>
                <a:gd name="connsiteX12" fmla="*/ 726731 w 4960549"/>
                <a:gd name="connsiteY12" fmla="*/ 1772220 h 2918955"/>
                <a:gd name="connsiteX13" fmla="*/ 760295 w 4960549"/>
                <a:gd name="connsiteY13" fmla="*/ 1812489 h 2918955"/>
                <a:gd name="connsiteX14" fmla="*/ 1048685 w 4960549"/>
                <a:gd name="connsiteY14" fmla="*/ 2110101 h 2918955"/>
                <a:gd name="connsiteX15" fmla="*/ 1202035 w 4960549"/>
                <a:gd name="connsiteY15" fmla="*/ 2244002 h 2918955"/>
                <a:gd name="connsiteX16" fmla="*/ 1362620 w 4960549"/>
                <a:gd name="connsiteY16" fmla="*/ 2367443 h 2918955"/>
                <a:gd name="connsiteX17" fmla="*/ 1721364 w 4960549"/>
                <a:gd name="connsiteY17" fmla="*/ 2562694 h 2918955"/>
                <a:gd name="connsiteX18" fmla="*/ 1922052 w 4960549"/>
                <a:gd name="connsiteY18" fmla="*/ 2617868 h 2918955"/>
                <a:gd name="connsiteX19" fmla="*/ 1973488 w 4960549"/>
                <a:gd name="connsiteY19" fmla="*/ 2627586 h 2918955"/>
                <a:gd name="connsiteX20" fmla="*/ 2025360 w 4960549"/>
                <a:gd name="connsiteY20" fmla="*/ 2635738 h 2918955"/>
                <a:gd name="connsiteX21" fmla="*/ 2130063 w 4960549"/>
                <a:gd name="connsiteY21" fmla="*/ 2647432 h 2918955"/>
                <a:gd name="connsiteX22" fmla="*/ 2182719 w 4960549"/>
                <a:gd name="connsiteY22" fmla="*/ 2651220 h 2918955"/>
                <a:gd name="connsiteX23" fmla="*/ 2235551 w 4960549"/>
                <a:gd name="connsiteY23" fmla="*/ 2653855 h 2918955"/>
                <a:gd name="connsiteX24" fmla="*/ 2288556 w 4960549"/>
                <a:gd name="connsiteY24" fmla="*/ 2655008 h 2918955"/>
                <a:gd name="connsiteX25" fmla="*/ 2341648 w 4960549"/>
                <a:gd name="connsiteY25" fmla="*/ 2654761 h 2918955"/>
                <a:gd name="connsiteX26" fmla="*/ 2368238 w 4960549"/>
                <a:gd name="connsiteY26" fmla="*/ 2654514 h 2918955"/>
                <a:gd name="connsiteX27" fmla="*/ 2393869 w 4960549"/>
                <a:gd name="connsiteY27" fmla="*/ 2653443 h 2918955"/>
                <a:gd name="connsiteX28" fmla="*/ 2419413 w 4960549"/>
                <a:gd name="connsiteY28" fmla="*/ 2652208 h 2918955"/>
                <a:gd name="connsiteX29" fmla="*/ 2444869 w 4960549"/>
                <a:gd name="connsiteY29" fmla="*/ 2650232 h 2918955"/>
                <a:gd name="connsiteX30" fmla="*/ 2545823 w 4960549"/>
                <a:gd name="connsiteY30" fmla="*/ 2638456 h 2918955"/>
                <a:gd name="connsiteX31" fmla="*/ 2930373 w 4960549"/>
                <a:gd name="connsiteY31" fmla="*/ 2519213 h 2918955"/>
                <a:gd name="connsiteX32" fmla="*/ 3285631 w 4960549"/>
                <a:gd name="connsiteY32" fmla="*/ 2310210 h 2918955"/>
                <a:gd name="connsiteX33" fmla="*/ 3371764 w 4960549"/>
                <a:gd name="connsiteY33" fmla="*/ 2248778 h 2918955"/>
                <a:gd name="connsiteX34" fmla="*/ 3457898 w 4960549"/>
                <a:gd name="connsiteY34" fmla="*/ 2185286 h 2918955"/>
                <a:gd name="connsiteX35" fmla="*/ 3632344 w 4960549"/>
                <a:gd name="connsiteY35" fmla="*/ 2053527 h 2918955"/>
                <a:gd name="connsiteX36" fmla="*/ 3990915 w 4960549"/>
                <a:gd name="connsiteY36" fmla="*/ 1798490 h 2918955"/>
                <a:gd name="connsiteX37" fmla="*/ 4324988 w 4960549"/>
                <a:gd name="connsiteY37" fmla="*/ 1544854 h 2918955"/>
                <a:gd name="connsiteX38" fmla="*/ 4592107 w 4960549"/>
                <a:gd name="connsiteY38" fmla="*/ 1254159 h 2918955"/>
                <a:gd name="connsiteX39" fmla="*/ 4683123 w 4960549"/>
                <a:gd name="connsiteY39" fmla="*/ 1085179 h 2918955"/>
                <a:gd name="connsiteX40" fmla="*/ 4738568 w 4960549"/>
                <a:gd name="connsiteY40" fmla="*/ 900551 h 2918955"/>
                <a:gd name="connsiteX41" fmla="*/ 4753913 w 4960549"/>
                <a:gd name="connsiteY41" fmla="*/ 803708 h 2918955"/>
                <a:gd name="connsiteX42" fmla="*/ 4756441 w 4960549"/>
                <a:gd name="connsiteY42" fmla="*/ 779167 h 2918955"/>
                <a:gd name="connsiteX43" fmla="*/ 4758358 w 4960549"/>
                <a:gd name="connsiteY43" fmla="*/ 754133 h 2918955"/>
                <a:gd name="connsiteX44" fmla="*/ 4761147 w 4960549"/>
                <a:gd name="connsiteY44" fmla="*/ 702417 h 2918955"/>
                <a:gd name="connsiteX45" fmla="*/ 4756353 w 4960549"/>
                <a:gd name="connsiteY45" fmla="*/ 495638 h 2918955"/>
                <a:gd name="connsiteX46" fmla="*/ 4725578 w 4960549"/>
                <a:gd name="connsiteY46" fmla="*/ 291411 h 2918955"/>
                <a:gd name="connsiteX47" fmla="*/ 4673358 w 4960549"/>
                <a:gd name="connsiteY47" fmla="*/ 92042 h 2918955"/>
                <a:gd name="connsiteX48" fmla="*/ 4644342 w 4960549"/>
                <a:gd name="connsiteY48" fmla="*/ 0 h 2918955"/>
                <a:gd name="connsiteX49" fmla="*/ 4862756 w 4960549"/>
                <a:gd name="connsiteY49" fmla="*/ 0 h 2918955"/>
                <a:gd name="connsiteX50" fmla="*/ 4876138 w 4960549"/>
                <a:gd name="connsiteY50" fmla="*/ 45680 h 2918955"/>
                <a:gd name="connsiteX51" fmla="*/ 4911707 w 4960549"/>
                <a:gd name="connsiteY51" fmla="*/ 263329 h 2918955"/>
                <a:gd name="connsiteX52" fmla="*/ 4934809 w 4960549"/>
                <a:gd name="connsiteY52" fmla="*/ 481145 h 2918955"/>
                <a:gd name="connsiteX53" fmla="*/ 4953205 w 4960549"/>
                <a:gd name="connsiteY53" fmla="*/ 698959 h 2918955"/>
                <a:gd name="connsiteX54" fmla="*/ 4956953 w 4960549"/>
                <a:gd name="connsiteY54" fmla="*/ 753557 h 2918955"/>
                <a:gd name="connsiteX55" fmla="*/ 4958611 w 4960549"/>
                <a:gd name="connsiteY55" fmla="*/ 781638 h 2918955"/>
                <a:gd name="connsiteX56" fmla="*/ 4959831 w 4960549"/>
                <a:gd name="connsiteY56" fmla="*/ 810213 h 2918955"/>
                <a:gd name="connsiteX57" fmla="*/ 4958174 w 4960549"/>
                <a:gd name="connsiteY57" fmla="*/ 925338 h 2918955"/>
                <a:gd name="connsiteX58" fmla="*/ 4834030 w 4960549"/>
                <a:gd name="connsiteY58" fmla="*/ 1377519 h 2918955"/>
                <a:gd name="connsiteX59" fmla="*/ 4558106 w 4960549"/>
                <a:gd name="connsiteY59" fmla="*/ 1761515 h 2918955"/>
                <a:gd name="connsiteX60" fmla="*/ 4389937 w 4960549"/>
                <a:gd name="connsiteY60" fmla="*/ 1921603 h 2918955"/>
                <a:gd name="connsiteX61" fmla="*/ 4214618 w 4960549"/>
                <a:gd name="connsiteY61" fmla="*/ 2067115 h 2918955"/>
                <a:gd name="connsiteX62" fmla="*/ 3858489 w 4960549"/>
                <a:gd name="connsiteY62" fmla="*/ 2329316 h 2918955"/>
                <a:gd name="connsiteX63" fmla="*/ 3768868 w 4960549"/>
                <a:gd name="connsiteY63" fmla="*/ 2393301 h 2918955"/>
                <a:gd name="connsiteX64" fmla="*/ 3676806 w 4960549"/>
                <a:gd name="connsiteY64" fmla="*/ 2457698 h 2918955"/>
                <a:gd name="connsiteX65" fmla="*/ 3582477 w 4960549"/>
                <a:gd name="connsiteY65" fmla="*/ 2521272 h 2918955"/>
                <a:gd name="connsiteX66" fmla="*/ 3485185 w 4960549"/>
                <a:gd name="connsiteY66" fmla="*/ 2583035 h 2918955"/>
                <a:gd name="connsiteX67" fmla="*/ 3280923 w 4960549"/>
                <a:gd name="connsiteY67" fmla="*/ 2698983 h 2918955"/>
                <a:gd name="connsiteX68" fmla="*/ 3061230 w 4960549"/>
                <a:gd name="connsiteY68" fmla="*/ 2797555 h 2918955"/>
                <a:gd name="connsiteX69" fmla="*/ 2583137 w 4960549"/>
                <a:gd name="connsiteY69" fmla="*/ 2910950 h 2918955"/>
                <a:gd name="connsiteX70" fmla="*/ 2460038 w 4960549"/>
                <a:gd name="connsiteY70" fmla="*/ 2918280 h 2918955"/>
                <a:gd name="connsiteX71" fmla="*/ 2429263 w 4960549"/>
                <a:gd name="connsiteY71" fmla="*/ 2918938 h 2918955"/>
                <a:gd name="connsiteX72" fmla="*/ 2398576 w 4960549"/>
                <a:gd name="connsiteY72" fmla="*/ 2918774 h 2918955"/>
                <a:gd name="connsiteX73" fmla="*/ 2367977 w 4960549"/>
                <a:gd name="connsiteY73" fmla="*/ 2918444 h 2918955"/>
                <a:gd name="connsiteX74" fmla="*/ 2338249 w 4960549"/>
                <a:gd name="connsiteY74" fmla="*/ 2917374 h 2918955"/>
                <a:gd name="connsiteX75" fmla="*/ 2100770 w 4960549"/>
                <a:gd name="connsiteY75" fmla="*/ 2899503 h 2918955"/>
                <a:gd name="connsiteX76" fmla="*/ 1864776 w 4960549"/>
                <a:gd name="connsiteY76" fmla="*/ 2860141 h 2918955"/>
                <a:gd name="connsiteX77" fmla="*/ 1632964 w 4960549"/>
                <a:gd name="connsiteY77" fmla="*/ 2798461 h 2918955"/>
                <a:gd name="connsiteX78" fmla="*/ 1189219 w 4960549"/>
                <a:gd name="connsiteY78" fmla="*/ 2613010 h 2918955"/>
                <a:gd name="connsiteX79" fmla="*/ 815305 w 4960549"/>
                <a:gd name="connsiteY79" fmla="*/ 2324292 h 2918955"/>
                <a:gd name="connsiteX80" fmla="*/ 663699 w 4960549"/>
                <a:gd name="connsiteY80" fmla="*/ 2150535 h 2918955"/>
                <a:gd name="connsiteX81" fmla="*/ 531274 w 4960549"/>
                <a:gd name="connsiteY81" fmla="*/ 1966565 h 2918955"/>
                <a:gd name="connsiteX82" fmla="*/ 500325 w 4960549"/>
                <a:gd name="connsiteY82" fmla="*/ 1919709 h 2918955"/>
                <a:gd name="connsiteX83" fmla="*/ 470771 w 4960549"/>
                <a:gd name="connsiteY83" fmla="*/ 1874252 h 2918955"/>
                <a:gd name="connsiteX84" fmla="*/ 412448 w 4960549"/>
                <a:gd name="connsiteY84" fmla="*/ 1786137 h 2918955"/>
                <a:gd name="connsiteX85" fmla="*/ 291616 w 4960549"/>
                <a:gd name="connsiteY85" fmla="*/ 1606122 h 2918955"/>
                <a:gd name="connsiteX86" fmla="*/ 173662 w 4960549"/>
                <a:gd name="connsiteY86" fmla="*/ 1415812 h 2918955"/>
                <a:gd name="connsiteX87" fmla="*/ 120483 w 4960549"/>
                <a:gd name="connsiteY87" fmla="*/ 1314934 h 2918955"/>
                <a:gd name="connsiteX88" fmla="*/ 75324 w 4960549"/>
                <a:gd name="connsiteY88" fmla="*/ 1209361 h 2918955"/>
                <a:gd name="connsiteX89" fmla="*/ 40713 w 4960549"/>
                <a:gd name="connsiteY89" fmla="*/ 1099837 h 2918955"/>
                <a:gd name="connsiteX90" fmla="*/ 27811 w 4960549"/>
                <a:gd name="connsiteY90" fmla="*/ 1044004 h 2918955"/>
                <a:gd name="connsiteX91" fmla="*/ 22144 w 4960549"/>
                <a:gd name="connsiteY91" fmla="*/ 1016004 h 2918955"/>
                <a:gd name="connsiteX92" fmla="*/ 17436 w 4960549"/>
                <a:gd name="connsiteY92" fmla="*/ 987923 h 2918955"/>
                <a:gd name="connsiteX93" fmla="*/ 0 w 4960549"/>
                <a:gd name="connsiteY93" fmla="*/ 762944 h 2918955"/>
                <a:gd name="connsiteX94" fmla="*/ 48385 w 4960549"/>
                <a:gd name="connsiteY94" fmla="*/ 324597 h 2918955"/>
                <a:gd name="connsiteX95" fmla="*/ 108474 w 4960549"/>
                <a:gd name="connsiteY95" fmla="*/ 110839 h 2918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960549" h="2918955">
                  <a:moveTo>
                    <a:pt x="154335" y="0"/>
                  </a:moveTo>
                  <a:lnTo>
                    <a:pt x="347871" y="0"/>
                  </a:lnTo>
                  <a:lnTo>
                    <a:pt x="268143" y="165468"/>
                  </a:lnTo>
                  <a:cubicBezTo>
                    <a:pt x="241575" y="228661"/>
                    <a:pt x="218473" y="293182"/>
                    <a:pt x="199554" y="358938"/>
                  </a:cubicBezTo>
                  <a:cubicBezTo>
                    <a:pt x="161632" y="490121"/>
                    <a:pt x="142016" y="626491"/>
                    <a:pt x="142104" y="762944"/>
                  </a:cubicBezTo>
                  <a:cubicBezTo>
                    <a:pt x="142888" y="829977"/>
                    <a:pt x="149862" y="896516"/>
                    <a:pt x="166339" y="960748"/>
                  </a:cubicBezTo>
                  <a:cubicBezTo>
                    <a:pt x="182555" y="1025063"/>
                    <a:pt x="207750" y="1086579"/>
                    <a:pt x="237914" y="1145787"/>
                  </a:cubicBezTo>
                  <a:cubicBezTo>
                    <a:pt x="253170" y="1175351"/>
                    <a:pt x="270084" y="1204338"/>
                    <a:pt x="287868" y="1232913"/>
                  </a:cubicBezTo>
                  <a:cubicBezTo>
                    <a:pt x="305914" y="1261406"/>
                    <a:pt x="325181" y="1289488"/>
                    <a:pt x="345232" y="1317239"/>
                  </a:cubicBezTo>
                  <a:cubicBezTo>
                    <a:pt x="385858" y="1372578"/>
                    <a:pt x="431017" y="1426270"/>
                    <a:pt x="477745" y="1480209"/>
                  </a:cubicBezTo>
                  <a:cubicBezTo>
                    <a:pt x="524474" y="1534231"/>
                    <a:pt x="573294" y="1588252"/>
                    <a:pt x="621156" y="1644414"/>
                  </a:cubicBezTo>
                  <a:cubicBezTo>
                    <a:pt x="645130" y="1672413"/>
                    <a:pt x="668843" y="1701070"/>
                    <a:pt x="692469" y="1730140"/>
                  </a:cubicBezTo>
                  <a:lnTo>
                    <a:pt x="726731" y="1772220"/>
                  </a:lnTo>
                  <a:cubicBezTo>
                    <a:pt x="737977" y="1785644"/>
                    <a:pt x="748700" y="1799396"/>
                    <a:pt x="760295" y="1812489"/>
                  </a:cubicBezTo>
                  <a:cubicBezTo>
                    <a:pt x="850788" y="1919050"/>
                    <a:pt x="948952" y="2017128"/>
                    <a:pt x="1048685" y="2110101"/>
                  </a:cubicBezTo>
                  <a:cubicBezTo>
                    <a:pt x="1098814" y="2156382"/>
                    <a:pt x="1149814" y="2201097"/>
                    <a:pt x="1202035" y="2244002"/>
                  </a:cubicBezTo>
                  <a:cubicBezTo>
                    <a:pt x="1254256" y="2286906"/>
                    <a:pt x="1307435" y="2328410"/>
                    <a:pt x="1362620" y="2367443"/>
                  </a:cubicBezTo>
                  <a:cubicBezTo>
                    <a:pt x="1472554" y="2445675"/>
                    <a:pt x="1591118" y="2515590"/>
                    <a:pt x="1721364" y="2562694"/>
                  </a:cubicBezTo>
                  <a:cubicBezTo>
                    <a:pt x="1786314" y="2586246"/>
                    <a:pt x="1853617" y="2604280"/>
                    <a:pt x="1922052" y="2617868"/>
                  </a:cubicBezTo>
                  <a:cubicBezTo>
                    <a:pt x="1939227" y="2621080"/>
                    <a:pt x="1956227" y="2624786"/>
                    <a:pt x="1973488" y="2627586"/>
                  </a:cubicBezTo>
                  <a:lnTo>
                    <a:pt x="2025360" y="2635738"/>
                  </a:lnTo>
                  <a:cubicBezTo>
                    <a:pt x="2060145" y="2640103"/>
                    <a:pt x="2094930" y="2644714"/>
                    <a:pt x="2130063" y="2647432"/>
                  </a:cubicBezTo>
                  <a:cubicBezTo>
                    <a:pt x="2147587" y="2648996"/>
                    <a:pt x="2165109" y="2650479"/>
                    <a:pt x="2182719" y="2651220"/>
                  </a:cubicBezTo>
                  <a:cubicBezTo>
                    <a:pt x="2200330" y="2652043"/>
                    <a:pt x="2217853" y="2653361"/>
                    <a:pt x="2235551" y="2653855"/>
                  </a:cubicBezTo>
                  <a:lnTo>
                    <a:pt x="2288556" y="2655008"/>
                  </a:lnTo>
                  <a:cubicBezTo>
                    <a:pt x="2306166" y="2655419"/>
                    <a:pt x="2323951" y="2654843"/>
                    <a:pt x="2341648" y="2654761"/>
                  </a:cubicBezTo>
                  <a:lnTo>
                    <a:pt x="2368238" y="2654514"/>
                  </a:lnTo>
                  <a:cubicBezTo>
                    <a:pt x="2376869" y="2654267"/>
                    <a:pt x="2385325" y="2653773"/>
                    <a:pt x="2393869" y="2653443"/>
                  </a:cubicBezTo>
                  <a:cubicBezTo>
                    <a:pt x="2402412" y="2653031"/>
                    <a:pt x="2410956" y="2652785"/>
                    <a:pt x="2419413" y="2652208"/>
                  </a:cubicBezTo>
                  <a:lnTo>
                    <a:pt x="2444869" y="2650232"/>
                  </a:lnTo>
                  <a:cubicBezTo>
                    <a:pt x="2478782" y="2647679"/>
                    <a:pt x="2512433" y="2643397"/>
                    <a:pt x="2545823" y="2638456"/>
                  </a:cubicBezTo>
                  <a:cubicBezTo>
                    <a:pt x="2679470" y="2617539"/>
                    <a:pt x="2807973" y="2576612"/>
                    <a:pt x="2930373" y="2519213"/>
                  </a:cubicBezTo>
                  <a:cubicBezTo>
                    <a:pt x="3053210" y="2462475"/>
                    <a:pt x="3170117" y="2389842"/>
                    <a:pt x="3285631" y="2310210"/>
                  </a:cubicBezTo>
                  <a:cubicBezTo>
                    <a:pt x="3314487" y="2290364"/>
                    <a:pt x="3343169" y="2269612"/>
                    <a:pt x="3371764" y="2248778"/>
                  </a:cubicBezTo>
                  <a:cubicBezTo>
                    <a:pt x="3400534" y="2227943"/>
                    <a:pt x="3429216" y="2206779"/>
                    <a:pt x="3457898" y="2185286"/>
                  </a:cubicBezTo>
                  <a:lnTo>
                    <a:pt x="3632344" y="2053527"/>
                  </a:lnTo>
                  <a:cubicBezTo>
                    <a:pt x="3752043" y="1963848"/>
                    <a:pt x="3872873" y="1880345"/>
                    <a:pt x="3990915" y="1798490"/>
                  </a:cubicBezTo>
                  <a:cubicBezTo>
                    <a:pt x="4108869" y="1716634"/>
                    <a:pt x="4222377" y="1633955"/>
                    <a:pt x="4324988" y="1544854"/>
                  </a:cubicBezTo>
                  <a:cubicBezTo>
                    <a:pt x="4427599" y="1455916"/>
                    <a:pt x="4520271" y="1361132"/>
                    <a:pt x="4592107" y="1254159"/>
                  </a:cubicBezTo>
                  <a:cubicBezTo>
                    <a:pt x="4628025" y="1200715"/>
                    <a:pt x="4658712" y="1144388"/>
                    <a:pt x="4683123" y="1085179"/>
                  </a:cubicBezTo>
                  <a:cubicBezTo>
                    <a:pt x="4707707" y="1026051"/>
                    <a:pt x="4725405" y="964125"/>
                    <a:pt x="4738568" y="900551"/>
                  </a:cubicBezTo>
                  <a:cubicBezTo>
                    <a:pt x="4745107" y="868764"/>
                    <a:pt x="4750338" y="836400"/>
                    <a:pt x="4753913" y="803708"/>
                  </a:cubicBezTo>
                  <a:cubicBezTo>
                    <a:pt x="4754959" y="795555"/>
                    <a:pt x="4755656" y="787320"/>
                    <a:pt x="4756441" y="779167"/>
                  </a:cubicBezTo>
                  <a:cubicBezTo>
                    <a:pt x="4757137" y="770932"/>
                    <a:pt x="4758010" y="762862"/>
                    <a:pt x="4758358" y="754133"/>
                  </a:cubicBezTo>
                  <a:lnTo>
                    <a:pt x="4761147" y="702417"/>
                  </a:lnTo>
                  <a:cubicBezTo>
                    <a:pt x="4763677" y="633409"/>
                    <a:pt x="4762107" y="564317"/>
                    <a:pt x="4756353" y="495638"/>
                  </a:cubicBezTo>
                  <a:cubicBezTo>
                    <a:pt x="4750774" y="426876"/>
                    <a:pt x="4740051" y="358691"/>
                    <a:pt x="4725578" y="291411"/>
                  </a:cubicBezTo>
                  <a:cubicBezTo>
                    <a:pt x="4710932" y="224131"/>
                    <a:pt x="4692625" y="157758"/>
                    <a:pt x="4673358" y="92042"/>
                  </a:cubicBezTo>
                  <a:lnTo>
                    <a:pt x="4644342" y="0"/>
                  </a:lnTo>
                  <a:lnTo>
                    <a:pt x="4862756" y="0"/>
                  </a:lnTo>
                  <a:lnTo>
                    <a:pt x="4876138" y="45680"/>
                  </a:lnTo>
                  <a:cubicBezTo>
                    <a:pt x="4892005" y="117818"/>
                    <a:pt x="4903077" y="190532"/>
                    <a:pt x="4911707" y="263329"/>
                  </a:cubicBezTo>
                  <a:cubicBezTo>
                    <a:pt x="4920513" y="336044"/>
                    <a:pt x="4927575" y="408677"/>
                    <a:pt x="4934809" y="481145"/>
                  </a:cubicBezTo>
                  <a:cubicBezTo>
                    <a:pt x="4941697" y="553694"/>
                    <a:pt x="4947799" y="626244"/>
                    <a:pt x="4953205" y="698959"/>
                  </a:cubicBezTo>
                  <a:lnTo>
                    <a:pt x="4956953" y="753557"/>
                  </a:lnTo>
                  <a:cubicBezTo>
                    <a:pt x="4957651" y="762533"/>
                    <a:pt x="4958087" y="772168"/>
                    <a:pt x="4958611" y="781638"/>
                  </a:cubicBezTo>
                  <a:cubicBezTo>
                    <a:pt x="4959133" y="791108"/>
                    <a:pt x="4959657" y="800661"/>
                    <a:pt x="4959831" y="810213"/>
                  </a:cubicBezTo>
                  <a:cubicBezTo>
                    <a:pt x="4961139" y="848341"/>
                    <a:pt x="4960703" y="886798"/>
                    <a:pt x="4958174" y="925338"/>
                  </a:cubicBezTo>
                  <a:cubicBezTo>
                    <a:pt x="4948759" y="1079578"/>
                    <a:pt x="4904907" y="1234972"/>
                    <a:pt x="4834030" y="1377519"/>
                  </a:cubicBezTo>
                  <a:cubicBezTo>
                    <a:pt x="4763327" y="1520478"/>
                    <a:pt x="4665861" y="1648779"/>
                    <a:pt x="4558106" y="1761515"/>
                  </a:cubicBezTo>
                  <a:cubicBezTo>
                    <a:pt x="4504229" y="1818090"/>
                    <a:pt x="4447650" y="1871123"/>
                    <a:pt x="4389937" y="1921603"/>
                  </a:cubicBezTo>
                  <a:cubicBezTo>
                    <a:pt x="4332223" y="1972083"/>
                    <a:pt x="4273726" y="2020669"/>
                    <a:pt x="4214618" y="2067115"/>
                  </a:cubicBezTo>
                  <a:cubicBezTo>
                    <a:pt x="4096664" y="2160417"/>
                    <a:pt x="3976094" y="2245484"/>
                    <a:pt x="3858489" y="2329316"/>
                  </a:cubicBezTo>
                  <a:lnTo>
                    <a:pt x="3768868" y="2393301"/>
                  </a:lnTo>
                  <a:cubicBezTo>
                    <a:pt x="3738529" y="2414794"/>
                    <a:pt x="3707929" y="2436452"/>
                    <a:pt x="3676806" y="2457698"/>
                  </a:cubicBezTo>
                  <a:cubicBezTo>
                    <a:pt x="3645770" y="2479027"/>
                    <a:pt x="3614385" y="2500273"/>
                    <a:pt x="3582477" y="2521272"/>
                  </a:cubicBezTo>
                  <a:cubicBezTo>
                    <a:pt x="3550483" y="2542107"/>
                    <a:pt x="3518226" y="2562776"/>
                    <a:pt x="3485185" y="2583035"/>
                  </a:cubicBezTo>
                  <a:cubicBezTo>
                    <a:pt x="3419451" y="2623633"/>
                    <a:pt x="3351625" y="2662996"/>
                    <a:pt x="3280923" y="2698983"/>
                  </a:cubicBezTo>
                  <a:cubicBezTo>
                    <a:pt x="3210307" y="2735134"/>
                    <a:pt x="3137251" y="2768732"/>
                    <a:pt x="3061230" y="2797555"/>
                  </a:cubicBezTo>
                  <a:cubicBezTo>
                    <a:pt x="2909886" y="2856024"/>
                    <a:pt x="2747295" y="2895468"/>
                    <a:pt x="2583137" y="2910950"/>
                  </a:cubicBezTo>
                  <a:cubicBezTo>
                    <a:pt x="2542075" y="2914657"/>
                    <a:pt x="2501013" y="2917456"/>
                    <a:pt x="2460038" y="2918280"/>
                  </a:cubicBezTo>
                  <a:lnTo>
                    <a:pt x="2429263" y="2918938"/>
                  </a:lnTo>
                  <a:cubicBezTo>
                    <a:pt x="2419064" y="2919021"/>
                    <a:pt x="2408777" y="2918774"/>
                    <a:pt x="2398576" y="2918774"/>
                  </a:cubicBezTo>
                  <a:lnTo>
                    <a:pt x="2367977" y="2918444"/>
                  </a:lnTo>
                  <a:lnTo>
                    <a:pt x="2338249" y="2917374"/>
                  </a:lnTo>
                  <a:cubicBezTo>
                    <a:pt x="2259089" y="2914985"/>
                    <a:pt x="2179756" y="2909057"/>
                    <a:pt x="2100770" y="2899503"/>
                  </a:cubicBezTo>
                  <a:cubicBezTo>
                    <a:pt x="2021699" y="2890445"/>
                    <a:pt x="1942801" y="2877434"/>
                    <a:pt x="1864776" y="2860141"/>
                  </a:cubicBezTo>
                  <a:cubicBezTo>
                    <a:pt x="1786836" y="2842683"/>
                    <a:pt x="1709508" y="2822013"/>
                    <a:pt x="1632964" y="2798461"/>
                  </a:cubicBezTo>
                  <a:cubicBezTo>
                    <a:pt x="1480138" y="2750946"/>
                    <a:pt x="1329055" y="2691818"/>
                    <a:pt x="1189219" y="2613010"/>
                  </a:cubicBezTo>
                  <a:cubicBezTo>
                    <a:pt x="1049296" y="2534366"/>
                    <a:pt x="924367" y="2434640"/>
                    <a:pt x="815305" y="2324292"/>
                  </a:cubicBezTo>
                  <a:cubicBezTo>
                    <a:pt x="760469" y="2269200"/>
                    <a:pt x="710603" y="2210567"/>
                    <a:pt x="663699" y="2150535"/>
                  </a:cubicBezTo>
                  <a:cubicBezTo>
                    <a:pt x="617059" y="2090255"/>
                    <a:pt x="572684" y="2029069"/>
                    <a:pt x="531274" y="1966565"/>
                  </a:cubicBezTo>
                  <a:cubicBezTo>
                    <a:pt x="520638" y="1951084"/>
                    <a:pt x="510612" y="1935355"/>
                    <a:pt x="500325" y="1919709"/>
                  </a:cubicBezTo>
                  <a:lnTo>
                    <a:pt x="470771" y="1874252"/>
                  </a:lnTo>
                  <a:cubicBezTo>
                    <a:pt x="451853" y="1844853"/>
                    <a:pt x="432238" y="1815701"/>
                    <a:pt x="412448" y="1786137"/>
                  </a:cubicBezTo>
                  <a:lnTo>
                    <a:pt x="291616" y="1606122"/>
                  </a:lnTo>
                  <a:cubicBezTo>
                    <a:pt x="251078" y="1544771"/>
                    <a:pt x="211062" y="1481609"/>
                    <a:pt x="173662" y="1415812"/>
                  </a:cubicBezTo>
                  <a:cubicBezTo>
                    <a:pt x="155005" y="1382872"/>
                    <a:pt x="136960" y="1349355"/>
                    <a:pt x="120483" y="1314934"/>
                  </a:cubicBezTo>
                  <a:cubicBezTo>
                    <a:pt x="104093" y="1280429"/>
                    <a:pt x="88837" y="1245266"/>
                    <a:pt x="75324" y="1209361"/>
                  </a:cubicBezTo>
                  <a:cubicBezTo>
                    <a:pt x="62072" y="1173375"/>
                    <a:pt x="50303" y="1136893"/>
                    <a:pt x="40713" y="1099837"/>
                  </a:cubicBezTo>
                  <a:cubicBezTo>
                    <a:pt x="36180" y="1081308"/>
                    <a:pt x="31560" y="1062697"/>
                    <a:pt x="27811" y="1044004"/>
                  </a:cubicBezTo>
                  <a:lnTo>
                    <a:pt x="22144" y="1016004"/>
                  </a:lnTo>
                  <a:lnTo>
                    <a:pt x="17436" y="987923"/>
                  </a:lnTo>
                  <a:cubicBezTo>
                    <a:pt x="5144" y="912986"/>
                    <a:pt x="0" y="837636"/>
                    <a:pt x="0" y="762944"/>
                  </a:cubicBezTo>
                  <a:cubicBezTo>
                    <a:pt x="349" y="615951"/>
                    <a:pt x="16652" y="468957"/>
                    <a:pt x="48385" y="324597"/>
                  </a:cubicBezTo>
                  <a:cubicBezTo>
                    <a:pt x="64209" y="252459"/>
                    <a:pt x="84238" y="181021"/>
                    <a:pt x="108474" y="11083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Freeform: Shape 44">
              <a:extLst>
                <a:ext uri="{FF2B5EF4-FFF2-40B4-BE49-F238E27FC236}">
                  <a16:creationId xmlns:a16="http://schemas.microsoft.com/office/drawing/2014/main" id="{436F5721-88D0-4683-BB23-289611A4A7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86973" y="0"/>
              <a:ext cx="4934374" cy="2888360"/>
            </a:xfrm>
            <a:custGeom>
              <a:avLst/>
              <a:gdLst>
                <a:gd name="connsiteX0" fmla="*/ 179816 w 4934374"/>
                <a:gd name="connsiteY0" fmla="*/ 0 h 2888360"/>
                <a:gd name="connsiteX1" fmla="*/ 666325 w 4934374"/>
                <a:gd name="connsiteY1" fmla="*/ 0 h 2888360"/>
                <a:gd name="connsiteX2" fmla="*/ 626038 w 4934374"/>
                <a:gd name="connsiteY2" fmla="*/ 65170 h 2888360"/>
                <a:gd name="connsiteX3" fmla="*/ 435986 w 4934374"/>
                <a:gd name="connsiteY3" fmla="*/ 779635 h 2888360"/>
                <a:gd name="connsiteX4" fmla="*/ 750530 w 4934374"/>
                <a:gd name="connsiteY4" fmla="*/ 1443043 h 2888360"/>
                <a:gd name="connsiteX5" fmla="*/ 909024 w 4934374"/>
                <a:gd name="connsiteY5" fmla="*/ 1653610 h 2888360"/>
                <a:gd name="connsiteX6" fmla="*/ 2396223 w 4934374"/>
                <a:gd name="connsiteY6" fmla="*/ 2476694 h 2888360"/>
                <a:gd name="connsiteX7" fmla="*/ 3525201 w 4934374"/>
                <a:gd name="connsiteY7" fmla="*/ 1970327 h 2888360"/>
                <a:gd name="connsiteX8" fmla="*/ 3662596 w 4934374"/>
                <a:gd name="connsiteY8" fmla="*/ 1869778 h 2888360"/>
                <a:gd name="connsiteX9" fmla="*/ 4287500 w 4934374"/>
                <a:gd name="connsiteY9" fmla="*/ 1344141 h 2888360"/>
                <a:gd name="connsiteX10" fmla="*/ 4498563 w 4934374"/>
                <a:gd name="connsiteY10" fmla="*/ 779635 h 2888360"/>
                <a:gd name="connsiteX11" fmla="*/ 4376239 w 4934374"/>
                <a:gd name="connsiteY11" fmla="*/ 16511 h 2888360"/>
                <a:gd name="connsiteX12" fmla="*/ 4369703 w 4934374"/>
                <a:gd name="connsiteY12" fmla="*/ 0 h 2888360"/>
                <a:gd name="connsiteX13" fmla="*/ 4823642 w 4934374"/>
                <a:gd name="connsiteY13" fmla="*/ 0 h 2888360"/>
                <a:gd name="connsiteX14" fmla="*/ 4850554 w 4934374"/>
                <a:gd name="connsiteY14" fmla="*/ 89409 h 2888360"/>
                <a:gd name="connsiteX15" fmla="*/ 4934374 w 4934374"/>
                <a:gd name="connsiteY15" fmla="*/ 779553 h 2888360"/>
                <a:gd name="connsiteX16" fmla="*/ 3793540 w 4934374"/>
                <a:gd name="connsiteY16" fmla="*/ 2294701 h 2888360"/>
                <a:gd name="connsiteX17" fmla="*/ 2396135 w 4934374"/>
                <a:gd name="connsiteY17" fmla="*/ 2888360 h 2888360"/>
                <a:gd name="connsiteX18" fmla="*/ 548273 w 4934374"/>
                <a:gd name="connsiteY18" fmla="*/ 1884684 h 2888360"/>
                <a:gd name="connsiteX19" fmla="*/ 0 w 4934374"/>
                <a:gd name="connsiteY19" fmla="*/ 779553 h 2888360"/>
                <a:gd name="connsiteX20" fmla="*/ 137335 w 4934374"/>
                <a:gd name="connsiteY20" fmla="*/ 89409 h 2888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934374" h="2888360">
                  <a:moveTo>
                    <a:pt x="179816" y="0"/>
                  </a:moveTo>
                  <a:lnTo>
                    <a:pt x="666325" y="0"/>
                  </a:lnTo>
                  <a:lnTo>
                    <a:pt x="626038" y="65170"/>
                  </a:lnTo>
                  <a:cubicBezTo>
                    <a:pt x="499976" y="295913"/>
                    <a:pt x="435986" y="536292"/>
                    <a:pt x="435986" y="779635"/>
                  </a:cubicBezTo>
                  <a:cubicBezTo>
                    <a:pt x="435986" y="1024707"/>
                    <a:pt x="538074" y="1167830"/>
                    <a:pt x="750530" y="1443043"/>
                  </a:cubicBezTo>
                  <a:cubicBezTo>
                    <a:pt x="801792" y="1509416"/>
                    <a:pt x="854797" y="1578096"/>
                    <a:pt x="909024" y="1653610"/>
                  </a:cubicBezTo>
                  <a:cubicBezTo>
                    <a:pt x="1323389" y="2230552"/>
                    <a:pt x="1768180" y="2476694"/>
                    <a:pt x="2396223" y="2476694"/>
                  </a:cubicBezTo>
                  <a:cubicBezTo>
                    <a:pt x="2808409" y="2476694"/>
                    <a:pt x="3110835" y="2276173"/>
                    <a:pt x="3525201" y="1970327"/>
                  </a:cubicBezTo>
                  <a:cubicBezTo>
                    <a:pt x="3571493" y="1936152"/>
                    <a:pt x="3617786" y="1902388"/>
                    <a:pt x="3662596" y="1869778"/>
                  </a:cubicBezTo>
                  <a:cubicBezTo>
                    <a:pt x="3905479" y="1692809"/>
                    <a:pt x="4134849" y="1525640"/>
                    <a:pt x="4287500" y="1344141"/>
                  </a:cubicBezTo>
                  <a:cubicBezTo>
                    <a:pt x="4433439" y="1170630"/>
                    <a:pt x="4498563" y="996543"/>
                    <a:pt x="4498563" y="779635"/>
                  </a:cubicBezTo>
                  <a:cubicBezTo>
                    <a:pt x="4498563" y="507799"/>
                    <a:pt x="4456499" y="249674"/>
                    <a:pt x="4376239" y="16511"/>
                  </a:cubicBezTo>
                  <a:lnTo>
                    <a:pt x="4369703" y="0"/>
                  </a:lnTo>
                  <a:lnTo>
                    <a:pt x="4823642" y="0"/>
                  </a:lnTo>
                  <a:lnTo>
                    <a:pt x="4850554" y="89409"/>
                  </a:lnTo>
                  <a:cubicBezTo>
                    <a:pt x="4905864" y="307423"/>
                    <a:pt x="4934374" y="539220"/>
                    <a:pt x="4934374" y="779553"/>
                  </a:cubicBezTo>
                  <a:cubicBezTo>
                    <a:pt x="4934374" y="1521110"/>
                    <a:pt x="4369101" y="1869861"/>
                    <a:pt x="3793540" y="2294701"/>
                  </a:cubicBezTo>
                  <a:cubicBezTo>
                    <a:pt x="3374293" y="2604171"/>
                    <a:pt x="2970389" y="2888360"/>
                    <a:pt x="2396135" y="2888360"/>
                  </a:cubicBezTo>
                  <a:cubicBezTo>
                    <a:pt x="1544564" y="2888360"/>
                    <a:pt x="991670" y="2502058"/>
                    <a:pt x="548273" y="1884684"/>
                  </a:cubicBezTo>
                  <a:cubicBezTo>
                    <a:pt x="282201" y="1514275"/>
                    <a:pt x="0" y="1260227"/>
                    <a:pt x="0" y="779553"/>
                  </a:cubicBezTo>
                  <a:cubicBezTo>
                    <a:pt x="0" y="539220"/>
                    <a:pt x="48876" y="307423"/>
                    <a:pt x="137335" y="8940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Freeform: Shape 45">
              <a:extLst>
                <a:ext uri="{FF2B5EF4-FFF2-40B4-BE49-F238E27FC236}">
                  <a16:creationId xmlns:a16="http://schemas.microsoft.com/office/drawing/2014/main" id="{0DC43E93-F81B-4DAE-9F0A-DF9299A8CB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86973" y="0"/>
              <a:ext cx="4934374" cy="2888360"/>
            </a:xfrm>
            <a:custGeom>
              <a:avLst/>
              <a:gdLst>
                <a:gd name="connsiteX0" fmla="*/ 179816 w 4934374"/>
                <a:gd name="connsiteY0" fmla="*/ 0 h 2888360"/>
                <a:gd name="connsiteX1" fmla="*/ 767292 w 4934374"/>
                <a:gd name="connsiteY1" fmla="*/ 0 h 2888360"/>
                <a:gd name="connsiteX2" fmla="*/ 703453 w 4934374"/>
                <a:gd name="connsiteY2" fmla="*/ 102886 h 2888360"/>
                <a:gd name="connsiteX3" fmla="*/ 523079 w 4934374"/>
                <a:gd name="connsiteY3" fmla="*/ 779635 h 2888360"/>
                <a:gd name="connsiteX4" fmla="*/ 820885 w 4934374"/>
                <a:gd name="connsiteY4" fmla="*/ 1394539 h 2888360"/>
                <a:gd name="connsiteX5" fmla="*/ 981122 w 4934374"/>
                <a:gd name="connsiteY5" fmla="*/ 1607412 h 2888360"/>
                <a:gd name="connsiteX6" fmla="*/ 1592426 w 4934374"/>
                <a:gd name="connsiteY6" fmla="*/ 2196871 h 2888360"/>
                <a:gd name="connsiteX7" fmla="*/ 2396135 w 4934374"/>
                <a:gd name="connsiteY7" fmla="*/ 2394345 h 2888360"/>
                <a:gd name="connsiteX8" fmla="*/ 2913111 w 4934374"/>
                <a:gd name="connsiteY8" fmla="*/ 2268597 h 2888360"/>
                <a:gd name="connsiteX9" fmla="*/ 3471411 w 4934374"/>
                <a:gd name="connsiteY9" fmla="*/ 1905518 h 2888360"/>
                <a:gd name="connsiteX10" fmla="*/ 3609242 w 4934374"/>
                <a:gd name="connsiteY10" fmla="*/ 1804640 h 2888360"/>
                <a:gd name="connsiteX11" fmla="*/ 4219151 w 4934374"/>
                <a:gd name="connsiteY11" fmla="*/ 1292919 h 2888360"/>
                <a:gd name="connsiteX12" fmla="*/ 4411295 w 4934374"/>
                <a:gd name="connsiteY12" fmla="*/ 779635 h 2888360"/>
                <a:gd name="connsiteX13" fmla="*/ 4294235 w 4934374"/>
                <a:gd name="connsiteY13" fmla="*/ 44685 h 2888360"/>
                <a:gd name="connsiteX14" fmla="*/ 4276624 w 4934374"/>
                <a:gd name="connsiteY14" fmla="*/ 0 h 2888360"/>
                <a:gd name="connsiteX15" fmla="*/ 4823642 w 4934374"/>
                <a:gd name="connsiteY15" fmla="*/ 0 h 2888360"/>
                <a:gd name="connsiteX16" fmla="*/ 4850554 w 4934374"/>
                <a:gd name="connsiteY16" fmla="*/ 89409 h 2888360"/>
                <a:gd name="connsiteX17" fmla="*/ 4934374 w 4934374"/>
                <a:gd name="connsiteY17" fmla="*/ 779553 h 2888360"/>
                <a:gd name="connsiteX18" fmla="*/ 3793540 w 4934374"/>
                <a:gd name="connsiteY18" fmla="*/ 2294701 h 2888360"/>
                <a:gd name="connsiteX19" fmla="*/ 2396135 w 4934374"/>
                <a:gd name="connsiteY19" fmla="*/ 2888360 h 2888360"/>
                <a:gd name="connsiteX20" fmla="*/ 548273 w 4934374"/>
                <a:gd name="connsiteY20" fmla="*/ 1884684 h 2888360"/>
                <a:gd name="connsiteX21" fmla="*/ 0 w 4934374"/>
                <a:gd name="connsiteY21" fmla="*/ 779553 h 2888360"/>
                <a:gd name="connsiteX22" fmla="*/ 137335 w 4934374"/>
                <a:gd name="connsiteY22" fmla="*/ 89409 h 2888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934374" h="2888360">
                  <a:moveTo>
                    <a:pt x="179816" y="0"/>
                  </a:moveTo>
                  <a:lnTo>
                    <a:pt x="767292" y="0"/>
                  </a:lnTo>
                  <a:lnTo>
                    <a:pt x="703453" y="102886"/>
                  </a:lnTo>
                  <a:cubicBezTo>
                    <a:pt x="583756" y="321853"/>
                    <a:pt x="523079" y="549550"/>
                    <a:pt x="523079" y="779635"/>
                  </a:cubicBezTo>
                  <a:cubicBezTo>
                    <a:pt x="523079" y="999508"/>
                    <a:pt x="614356" y="1127068"/>
                    <a:pt x="820885" y="1394539"/>
                  </a:cubicBezTo>
                  <a:cubicBezTo>
                    <a:pt x="872582" y="1461489"/>
                    <a:pt x="926023" y="1530745"/>
                    <a:pt x="981122" y="1607412"/>
                  </a:cubicBezTo>
                  <a:cubicBezTo>
                    <a:pt x="1175968" y="1878671"/>
                    <a:pt x="1375871" y="2071535"/>
                    <a:pt x="1592426" y="2196871"/>
                  </a:cubicBezTo>
                  <a:cubicBezTo>
                    <a:pt x="1821970" y="2329783"/>
                    <a:pt x="2084904" y="2394345"/>
                    <a:pt x="2396135" y="2394345"/>
                  </a:cubicBezTo>
                  <a:cubicBezTo>
                    <a:pt x="2572762" y="2394345"/>
                    <a:pt x="2737009" y="2354405"/>
                    <a:pt x="2913111" y="2268597"/>
                  </a:cubicBezTo>
                  <a:cubicBezTo>
                    <a:pt x="3093922" y="2180483"/>
                    <a:pt x="3272903" y="2052018"/>
                    <a:pt x="3471411" y="1905518"/>
                  </a:cubicBezTo>
                  <a:cubicBezTo>
                    <a:pt x="3517964" y="1871178"/>
                    <a:pt x="3564344" y="1837332"/>
                    <a:pt x="3609242" y="1804640"/>
                  </a:cubicBezTo>
                  <a:cubicBezTo>
                    <a:pt x="3847765" y="1630800"/>
                    <a:pt x="4073038" y="1466594"/>
                    <a:pt x="4219151" y="1292919"/>
                  </a:cubicBezTo>
                  <a:cubicBezTo>
                    <a:pt x="4353843" y="1132832"/>
                    <a:pt x="4411295" y="979332"/>
                    <a:pt x="4411295" y="779635"/>
                  </a:cubicBezTo>
                  <a:cubicBezTo>
                    <a:pt x="4411295" y="517475"/>
                    <a:pt x="4371040" y="268882"/>
                    <a:pt x="4294235" y="44685"/>
                  </a:cubicBezTo>
                  <a:lnTo>
                    <a:pt x="4276624" y="0"/>
                  </a:lnTo>
                  <a:lnTo>
                    <a:pt x="4823642" y="0"/>
                  </a:lnTo>
                  <a:lnTo>
                    <a:pt x="4850554" y="89409"/>
                  </a:lnTo>
                  <a:cubicBezTo>
                    <a:pt x="4905864" y="307423"/>
                    <a:pt x="4934374" y="539220"/>
                    <a:pt x="4934374" y="779553"/>
                  </a:cubicBezTo>
                  <a:cubicBezTo>
                    <a:pt x="4934374" y="1521110"/>
                    <a:pt x="4369101" y="1869861"/>
                    <a:pt x="3793540" y="2294701"/>
                  </a:cubicBezTo>
                  <a:cubicBezTo>
                    <a:pt x="3374293" y="2604171"/>
                    <a:pt x="2970389" y="2888360"/>
                    <a:pt x="2396135" y="2888360"/>
                  </a:cubicBezTo>
                  <a:cubicBezTo>
                    <a:pt x="1544564" y="2888360"/>
                    <a:pt x="991670" y="2502058"/>
                    <a:pt x="548273" y="1884684"/>
                  </a:cubicBezTo>
                  <a:cubicBezTo>
                    <a:pt x="282201" y="1514275"/>
                    <a:pt x="0" y="1260227"/>
                    <a:pt x="0" y="779553"/>
                  </a:cubicBezTo>
                  <a:cubicBezTo>
                    <a:pt x="0" y="539220"/>
                    <a:pt x="48876" y="307423"/>
                    <a:pt x="137335" y="8940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Freeform: Shape 46">
              <a:extLst>
                <a:ext uri="{FF2B5EF4-FFF2-40B4-BE49-F238E27FC236}">
                  <a16:creationId xmlns:a16="http://schemas.microsoft.com/office/drawing/2014/main" id="{A2EECE7B-E861-4242-BD71-ADD8F2DD3E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07711" y="0"/>
              <a:ext cx="5069918" cy="3133064"/>
            </a:xfrm>
            <a:custGeom>
              <a:avLst/>
              <a:gdLst>
                <a:gd name="connsiteX0" fmla="*/ 153448 w 5069918"/>
                <a:gd name="connsiteY0" fmla="*/ 0 h 3133064"/>
                <a:gd name="connsiteX1" fmla="*/ 215434 w 5069918"/>
                <a:gd name="connsiteY1" fmla="*/ 0 h 3133064"/>
                <a:gd name="connsiteX2" fmla="*/ 215073 w 5069918"/>
                <a:gd name="connsiteY2" fmla="*/ 727 h 3133064"/>
                <a:gd name="connsiteX3" fmla="*/ 202868 w 5069918"/>
                <a:gd name="connsiteY3" fmla="*/ 26255 h 3133064"/>
                <a:gd name="connsiteX4" fmla="*/ 191273 w 5069918"/>
                <a:gd name="connsiteY4" fmla="*/ 52030 h 3133064"/>
                <a:gd name="connsiteX5" fmla="*/ 169129 w 5069918"/>
                <a:gd name="connsiteY5" fmla="*/ 103993 h 3133064"/>
                <a:gd name="connsiteX6" fmla="*/ 148381 w 5069918"/>
                <a:gd name="connsiteY6" fmla="*/ 156532 h 3133064"/>
                <a:gd name="connsiteX7" fmla="*/ 80903 w 5069918"/>
                <a:gd name="connsiteY7" fmla="*/ 371711 h 3133064"/>
                <a:gd name="connsiteX8" fmla="*/ 26154 w 5069918"/>
                <a:gd name="connsiteY8" fmla="*/ 817551 h 3133064"/>
                <a:gd name="connsiteX9" fmla="*/ 49169 w 5069918"/>
                <a:gd name="connsiteY9" fmla="*/ 1040143 h 3133064"/>
                <a:gd name="connsiteX10" fmla="*/ 119437 w 5069918"/>
                <a:gd name="connsiteY10" fmla="*/ 1253016 h 3133064"/>
                <a:gd name="connsiteX11" fmla="*/ 143672 w 5069918"/>
                <a:gd name="connsiteY11" fmla="*/ 1303908 h 3133064"/>
                <a:gd name="connsiteX12" fmla="*/ 170611 w 5069918"/>
                <a:gd name="connsiteY12" fmla="*/ 1353648 h 3133064"/>
                <a:gd name="connsiteX13" fmla="*/ 230330 w 5069918"/>
                <a:gd name="connsiteY13" fmla="*/ 1450079 h 3133064"/>
                <a:gd name="connsiteX14" fmla="*/ 279545 w 5069918"/>
                <a:gd name="connsiteY14" fmla="*/ 1519627 h 3133064"/>
                <a:gd name="connsiteX15" fmla="*/ 228347 w 5069918"/>
                <a:gd name="connsiteY15" fmla="*/ 1437024 h 3133064"/>
                <a:gd name="connsiteX16" fmla="*/ 175168 w 5069918"/>
                <a:gd name="connsiteY16" fmla="*/ 1336146 h 3133064"/>
                <a:gd name="connsiteX17" fmla="*/ 130009 w 5069918"/>
                <a:gd name="connsiteY17" fmla="*/ 1230573 h 3133064"/>
                <a:gd name="connsiteX18" fmla="*/ 95398 w 5069918"/>
                <a:gd name="connsiteY18" fmla="*/ 1121049 h 3133064"/>
                <a:gd name="connsiteX19" fmla="*/ 82496 w 5069918"/>
                <a:gd name="connsiteY19" fmla="*/ 1065216 h 3133064"/>
                <a:gd name="connsiteX20" fmla="*/ 76829 w 5069918"/>
                <a:gd name="connsiteY20" fmla="*/ 1037216 h 3133064"/>
                <a:gd name="connsiteX21" fmla="*/ 72121 w 5069918"/>
                <a:gd name="connsiteY21" fmla="*/ 1009135 h 3133064"/>
                <a:gd name="connsiteX22" fmla="*/ 54685 w 5069918"/>
                <a:gd name="connsiteY22" fmla="*/ 784156 h 3133064"/>
                <a:gd name="connsiteX23" fmla="*/ 103070 w 5069918"/>
                <a:gd name="connsiteY23" fmla="*/ 345810 h 3133064"/>
                <a:gd name="connsiteX24" fmla="*/ 163159 w 5069918"/>
                <a:gd name="connsiteY24" fmla="*/ 132051 h 3133064"/>
                <a:gd name="connsiteX25" fmla="*/ 217797 w 5069918"/>
                <a:gd name="connsiteY25" fmla="*/ 0 h 3133064"/>
                <a:gd name="connsiteX26" fmla="*/ 848227 w 5069918"/>
                <a:gd name="connsiteY26" fmla="*/ 0 h 3133064"/>
                <a:gd name="connsiteX27" fmla="*/ 771226 w 5069918"/>
                <a:gd name="connsiteY27" fmla="*/ 124098 h 3133064"/>
                <a:gd name="connsiteX28" fmla="*/ 590852 w 5069918"/>
                <a:gd name="connsiteY28" fmla="*/ 800847 h 3133064"/>
                <a:gd name="connsiteX29" fmla="*/ 888658 w 5069918"/>
                <a:gd name="connsiteY29" fmla="*/ 1415751 h 3133064"/>
                <a:gd name="connsiteX30" fmla="*/ 1048895 w 5069918"/>
                <a:gd name="connsiteY30" fmla="*/ 1628624 h 3133064"/>
                <a:gd name="connsiteX31" fmla="*/ 1660199 w 5069918"/>
                <a:gd name="connsiteY31" fmla="*/ 2218083 h 3133064"/>
                <a:gd name="connsiteX32" fmla="*/ 2463908 w 5069918"/>
                <a:gd name="connsiteY32" fmla="*/ 2415557 h 3133064"/>
                <a:gd name="connsiteX33" fmla="*/ 2980884 w 5069918"/>
                <a:gd name="connsiteY33" fmla="*/ 2289809 h 3133064"/>
                <a:gd name="connsiteX34" fmla="*/ 3539184 w 5069918"/>
                <a:gd name="connsiteY34" fmla="*/ 1926730 h 3133064"/>
                <a:gd name="connsiteX35" fmla="*/ 3677015 w 5069918"/>
                <a:gd name="connsiteY35" fmla="*/ 1825852 h 3133064"/>
                <a:gd name="connsiteX36" fmla="*/ 4286924 w 5069918"/>
                <a:gd name="connsiteY36" fmla="*/ 1314131 h 3133064"/>
                <a:gd name="connsiteX37" fmla="*/ 4479068 w 5069918"/>
                <a:gd name="connsiteY37" fmla="*/ 800847 h 3133064"/>
                <a:gd name="connsiteX38" fmla="*/ 4362007 w 5069918"/>
                <a:gd name="connsiteY38" fmla="*/ 65898 h 3133064"/>
                <a:gd name="connsiteX39" fmla="*/ 4336037 w 5069918"/>
                <a:gd name="connsiteY39" fmla="*/ 0 h 3133064"/>
                <a:gd name="connsiteX40" fmla="*/ 4913604 w 5069918"/>
                <a:gd name="connsiteY40" fmla="*/ 0 h 3133064"/>
                <a:gd name="connsiteX41" fmla="*/ 4930823 w 5069918"/>
                <a:gd name="connsiteY41" fmla="*/ 66892 h 3133064"/>
                <a:gd name="connsiteX42" fmla="*/ 4940407 w 5069918"/>
                <a:gd name="connsiteY42" fmla="*/ 125535 h 3133064"/>
                <a:gd name="connsiteX43" fmla="*/ 4982006 w 5069918"/>
                <a:gd name="connsiteY43" fmla="*/ 278378 h 3133064"/>
                <a:gd name="connsiteX44" fmla="*/ 5027482 w 5069918"/>
                <a:gd name="connsiteY44" fmla="*/ 504952 h 3133064"/>
                <a:gd name="connsiteX45" fmla="*/ 5058082 w 5069918"/>
                <a:gd name="connsiteY45" fmla="*/ 734049 h 3133064"/>
                <a:gd name="connsiteX46" fmla="*/ 5063486 w 5069918"/>
                <a:gd name="connsiteY46" fmla="*/ 791612 h 3133064"/>
                <a:gd name="connsiteX47" fmla="*/ 5067846 w 5069918"/>
                <a:gd name="connsiteY47" fmla="*/ 850245 h 3133064"/>
                <a:gd name="connsiteX48" fmla="*/ 5069414 w 5069918"/>
                <a:gd name="connsiteY48" fmla="*/ 969733 h 3133064"/>
                <a:gd name="connsiteX49" fmla="*/ 5040732 w 5069918"/>
                <a:gd name="connsiteY49" fmla="*/ 1209783 h 3133064"/>
                <a:gd name="connsiteX50" fmla="*/ 4964102 w 5069918"/>
                <a:gd name="connsiteY50" fmla="*/ 1442832 h 3133064"/>
                <a:gd name="connsiteX51" fmla="*/ 4689486 w 5069918"/>
                <a:gd name="connsiteY51" fmla="*/ 1849969 h 3133064"/>
                <a:gd name="connsiteX52" fmla="*/ 4333792 w 5069918"/>
                <a:gd name="connsiteY52" fmla="*/ 2176567 h 3133064"/>
                <a:gd name="connsiteX53" fmla="*/ 3965196 w 5069918"/>
                <a:gd name="connsiteY53" fmla="*/ 2468002 h 3133064"/>
                <a:gd name="connsiteX54" fmla="*/ 3873745 w 5069918"/>
                <a:gd name="connsiteY54" fmla="*/ 2541128 h 3133064"/>
                <a:gd name="connsiteX55" fmla="*/ 3779416 w 5069918"/>
                <a:gd name="connsiteY55" fmla="*/ 2614666 h 3133064"/>
                <a:gd name="connsiteX56" fmla="*/ 3582739 w 5069918"/>
                <a:gd name="connsiteY56" fmla="*/ 2756555 h 3133064"/>
                <a:gd name="connsiteX57" fmla="*/ 3371851 w 5069918"/>
                <a:gd name="connsiteY57" fmla="*/ 2886338 h 3133064"/>
                <a:gd name="connsiteX58" fmla="*/ 3143614 w 5069918"/>
                <a:gd name="connsiteY58" fmla="*/ 2995780 h 3133064"/>
                <a:gd name="connsiteX59" fmla="*/ 2643552 w 5069918"/>
                <a:gd name="connsiteY59" fmla="*/ 3122516 h 3133064"/>
                <a:gd name="connsiteX60" fmla="*/ 2514264 w 5069918"/>
                <a:gd name="connsiteY60" fmla="*/ 3131657 h 3133064"/>
                <a:gd name="connsiteX61" fmla="*/ 2481920 w 5069918"/>
                <a:gd name="connsiteY61" fmla="*/ 3132810 h 3133064"/>
                <a:gd name="connsiteX62" fmla="*/ 2449664 w 5069918"/>
                <a:gd name="connsiteY62" fmla="*/ 3132975 h 3133064"/>
                <a:gd name="connsiteX63" fmla="*/ 2386284 w 5069918"/>
                <a:gd name="connsiteY63" fmla="*/ 3132234 h 3133064"/>
                <a:gd name="connsiteX64" fmla="*/ 2260658 w 5069918"/>
                <a:gd name="connsiteY64" fmla="*/ 3127292 h 3133064"/>
                <a:gd name="connsiteX65" fmla="*/ 2134945 w 5069918"/>
                <a:gd name="connsiteY65" fmla="*/ 3115928 h 3133064"/>
                <a:gd name="connsiteX66" fmla="*/ 1884564 w 5069918"/>
                <a:gd name="connsiteY66" fmla="*/ 3075412 h 3133064"/>
                <a:gd name="connsiteX67" fmla="*/ 1639764 w 5069918"/>
                <a:gd name="connsiteY67" fmla="*/ 3005498 h 3133064"/>
                <a:gd name="connsiteX68" fmla="*/ 1407081 w 5069918"/>
                <a:gd name="connsiteY68" fmla="*/ 2904125 h 3133064"/>
                <a:gd name="connsiteX69" fmla="*/ 1193491 w 5069918"/>
                <a:gd name="connsiteY69" fmla="*/ 2772201 h 3133064"/>
                <a:gd name="connsiteX70" fmla="*/ 836141 w 5069918"/>
                <a:gd name="connsiteY70" fmla="*/ 2439839 h 3133064"/>
                <a:gd name="connsiteX71" fmla="*/ 690812 w 5069918"/>
                <a:gd name="connsiteY71" fmla="*/ 2251422 h 3133064"/>
                <a:gd name="connsiteX72" fmla="*/ 562397 w 5069918"/>
                <a:gd name="connsiteY72" fmla="*/ 2054937 h 3133064"/>
                <a:gd name="connsiteX73" fmla="*/ 502504 w 5069918"/>
                <a:gd name="connsiteY73" fmla="*/ 1957435 h 3133064"/>
                <a:gd name="connsiteX74" fmla="*/ 440258 w 5069918"/>
                <a:gd name="connsiteY74" fmla="*/ 1861580 h 3133064"/>
                <a:gd name="connsiteX75" fmla="*/ 310360 w 5069918"/>
                <a:gd name="connsiteY75" fmla="*/ 1670693 h 3133064"/>
                <a:gd name="connsiteX76" fmla="*/ 246806 w 5069918"/>
                <a:gd name="connsiteY76" fmla="*/ 1573603 h 3133064"/>
                <a:gd name="connsiteX77" fmla="*/ 186303 w 5069918"/>
                <a:gd name="connsiteY77" fmla="*/ 1474372 h 3133064"/>
                <a:gd name="connsiteX78" fmla="*/ 84390 w 5069918"/>
                <a:gd name="connsiteY78" fmla="*/ 1266192 h 3133064"/>
                <a:gd name="connsiteX79" fmla="*/ 20139 w 5069918"/>
                <a:gd name="connsiteY79" fmla="*/ 1045249 h 3133064"/>
                <a:gd name="connsiteX80" fmla="*/ 0 w 5069918"/>
                <a:gd name="connsiteY80" fmla="*/ 817551 h 3133064"/>
                <a:gd name="connsiteX81" fmla="*/ 102773 w 5069918"/>
                <a:gd name="connsiteY81" fmla="*/ 142588 h 3133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5069918" h="3133064">
                  <a:moveTo>
                    <a:pt x="153448" y="0"/>
                  </a:moveTo>
                  <a:lnTo>
                    <a:pt x="215434" y="0"/>
                  </a:lnTo>
                  <a:lnTo>
                    <a:pt x="215073" y="727"/>
                  </a:lnTo>
                  <a:lnTo>
                    <a:pt x="202868" y="26255"/>
                  </a:lnTo>
                  <a:lnTo>
                    <a:pt x="191273" y="52030"/>
                  </a:lnTo>
                  <a:cubicBezTo>
                    <a:pt x="183688" y="69241"/>
                    <a:pt x="176016" y="86452"/>
                    <a:pt x="169129" y="103993"/>
                  </a:cubicBezTo>
                  <a:cubicBezTo>
                    <a:pt x="162242" y="121533"/>
                    <a:pt x="154658" y="138827"/>
                    <a:pt x="148381" y="156532"/>
                  </a:cubicBezTo>
                  <a:cubicBezTo>
                    <a:pt x="121529" y="226858"/>
                    <a:pt x="98775" y="298667"/>
                    <a:pt x="80903" y="371711"/>
                  </a:cubicBezTo>
                  <a:cubicBezTo>
                    <a:pt x="44636" y="517470"/>
                    <a:pt x="26067" y="667511"/>
                    <a:pt x="26154" y="817551"/>
                  </a:cubicBezTo>
                  <a:cubicBezTo>
                    <a:pt x="26589" y="892326"/>
                    <a:pt x="34000" y="966934"/>
                    <a:pt x="49169" y="1040143"/>
                  </a:cubicBezTo>
                  <a:cubicBezTo>
                    <a:pt x="65123" y="1113187"/>
                    <a:pt x="88226" y="1184666"/>
                    <a:pt x="119437" y="1253016"/>
                  </a:cubicBezTo>
                  <a:cubicBezTo>
                    <a:pt x="126847" y="1270228"/>
                    <a:pt x="135478" y="1287027"/>
                    <a:pt x="143672" y="1303908"/>
                  </a:cubicBezTo>
                  <a:cubicBezTo>
                    <a:pt x="152565" y="1320543"/>
                    <a:pt x="161021" y="1337342"/>
                    <a:pt x="170611" y="1353648"/>
                  </a:cubicBezTo>
                  <a:cubicBezTo>
                    <a:pt x="188919" y="1386587"/>
                    <a:pt x="209319" y="1418539"/>
                    <a:pt x="230330" y="1450079"/>
                  </a:cubicBezTo>
                  <a:lnTo>
                    <a:pt x="279545" y="1519627"/>
                  </a:lnTo>
                  <a:lnTo>
                    <a:pt x="228347" y="1437024"/>
                  </a:lnTo>
                  <a:cubicBezTo>
                    <a:pt x="209690" y="1404084"/>
                    <a:pt x="191645" y="1370567"/>
                    <a:pt x="175168" y="1336146"/>
                  </a:cubicBezTo>
                  <a:cubicBezTo>
                    <a:pt x="158778" y="1301641"/>
                    <a:pt x="143522" y="1266478"/>
                    <a:pt x="130009" y="1230573"/>
                  </a:cubicBezTo>
                  <a:cubicBezTo>
                    <a:pt x="116757" y="1194587"/>
                    <a:pt x="104988" y="1158105"/>
                    <a:pt x="95398" y="1121049"/>
                  </a:cubicBezTo>
                  <a:cubicBezTo>
                    <a:pt x="90865" y="1102520"/>
                    <a:pt x="86245" y="1083909"/>
                    <a:pt x="82496" y="1065216"/>
                  </a:cubicBezTo>
                  <a:lnTo>
                    <a:pt x="76829" y="1037216"/>
                  </a:lnTo>
                  <a:lnTo>
                    <a:pt x="72121" y="1009135"/>
                  </a:lnTo>
                  <a:cubicBezTo>
                    <a:pt x="59829" y="934198"/>
                    <a:pt x="54685" y="858847"/>
                    <a:pt x="54685" y="784156"/>
                  </a:cubicBezTo>
                  <a:cubicBezTo>
                    <a:pt x="55033" y="637163"/>
                    <a:pt x="71337" y="490169"/>
                    <a:pt x="103070" y="345810"/>
                  </a:cubicBezTo>
                  <a:cubicBezTo>
                    <a:pt x="118894" y="273671"/>
                    <a:pt x="138923" y="202233"/>
                    <a:pt x="163159" y="132051"/>
                  </a:cubicBezTo>
                  <a:lnTo>
                    <a:pt x="217797" y="0"/>
                  </a:lnTo>
                  <a:lnTo>
                    <a:pt x="848227" y="0"/>
                  </a:lnTo>
                  <a:lnTo>
                    <a:pt x="771226" y="124098"/>
                  </a:lnTo>
                  <a:cubicBezTo>
                    <a:pt x="651529" y="343066"/>
                    <a:pt x="590852" y="570762"/>
                    <a:pt x="590852" y="800847"/>
                  </a:cubicBezTo>
                  <a:cubicBezTo>
                    <a:pt x="590852" y="1020720"/>
                    <a:pt x="682129" y="1148280"/>
                    <a:pt x="888658" y="1415751"/>
                  </a:cubicBezTo>
                  <a:cubicBezTo>
                    <a:pt x="940355" y="1482701"/>
                    <a:pt x="993796" y="1551957"/>
                    <a:pt x="1048895" y="1628624"/>
                  </a:cubicBezTo>
                  <a:cubicBezTo>
                    <a:pt x="1243741" y="1899883"/>
                    <a:pt x="1443644" y="2092747"/>
                    <a:pt x="1660199" y="2218083"/>
                  </a:cubicBezTo>
                  <a:cubicBezTo>
                    <a:pt x="1889743" y="2350995"/>
                    <a:pt x="2152677" y="2415557"/>
                    <a:pt x="2463908" y="2415557"/>
                  </a:cubicBezTo>
                  <a:cubicBezTo>
                    <a:pt x="2640535" y="2415557"/>
                    <a:pt x="2804782" y="2375617"/>
                    <a:pt x="2980884" y="2289809"/>
                  </a:cubicBezTo>
                  <a:cubicBezTo>
                    <a:pt x="3161695" y="2201695"/>
                    <a:pt x="3340676" y="2073230"/>
                    <a:pt x="3539184" y="1926730"/>
                  </a:cubicBezTo>
                  <a:cubicBezTo>
                    <a:pt x="3585737" y="1892390"/>
                    <a:pt x="3632117" y="1858544"/>
                    <a:pt x="3677015" y="1825852"/>
                  </a:cubicBezTo>
                  <a:cubicBezTo>
                    <a:pt x="3915538" y="1652012"/>
                    <a:pt x="4140811" y="1487806"/>
                    <a:pt x="4286924" y="1314131"/>
                  </a:cubicBezTo>
                  <a:cubicBezTo>
                    <a:pt x="4421616" y="1154044"/>
                    <a:pt x="4479068" y="1000544"/>
                    <a:pt x="4479068" y="800847"/>
                  </a:cubicBezTo>
                  <a:cubicBezTo>
                    <a:pt x="4479068" y="538687"/>
                    <a:pt x="4438813" y="290094"/>
                    <a:pt x="4362007" y="65898"/>
                  </a:cubicBezTo>
                  <a:lnTo>
                    <a:pt x="4336037" y="0"/>
                  </a:lnTo>
                  <a:lnTo>
                    <a:pt x="4913604" y="0"/>
                  </a:lnTo>
                  <a:lnTo>
                    <a:pt x="4930823" y="66892"/>
                  </a:lnTo>
                  <a:lnTo>
                    <a:pt x="4940407" y="125535"/>
                  </a:lnTo>
                  <a:lnTo>
                    <a:pt x="4982006" y="278378"/>
                  </a:lnTo>
                  <a:cubicBezTo>
                    <a:pt x="4999758" y="353368"/>
                    <a:pt x="5014971" y="428944"/>
                    <a:pt x="5027482" y="504952"/>
                  </a:cubicBezTo>
                  <a:cubicBezTo>
                    <a:pt x="5040123" y="580961"/>
                    <a:pt x="5050323" y="657382"/>
                    <a:pt x="5058082" y="734049"/>
                  </a:cubicBezTo>
                  <a:cubicBezTo>
                    <a:pt x="5060261" y="753237"/>
                    <a:pt x="5061743" y="772425"/>
                    <a:pt x="5063486" y="791612"/>
                  </a:cubicBezTo>
                  <a:cubicBezTo>
                    <a:pt x="5065318" y="810552"/>
                    <a:pt x="5066625" y="830398"/>
                    <a:pt x="5067846" y="850245"/>
                  </a:cubicBezTo>
                  <a:cubicBezTo>
                    <a:pt x="5069851" y="889855"/>
                    <a:pt x="5070461" y="929712"/>
                    <a:pt x="5069414" y="969733"/>
                  </a:cubicBezTo>
                  <a:cubicBezTo>
                    <a:pt x="5067060" y="1049695"/>
                    <a:pt x="5057820" y="1130233"/>
                    <a:pt x="5040732" y="1209783"/>
                  </a:cubicBezTo>
                  <a:cubicBezTo>
                    <a:pt x="5023123" y="1289250"/>
                    <a:pt x="4997578" y="1367647"/>
                    <a:pt x="4964102" y="1442832"/>
                  </a:cubicBezTo>
                  <a:cubicBezTo>
                    <a:pt x="4897409" y="1593697"/>
                    <a:pt x="4799942" y="1730232"/>
                    <a:pt x="4689486" y="1849969"/>
                  </a:cubicBezTo>
                  <a:cubicBezTo>
                    <a:pt x="4579116" y="1970446"/>
                    <a:pt x="4456716" y="2076100"/>
                    <a:pt x="4333792" y="2176567"/>
                  </a:cubicBezTo>
                  <a:cubicBezTo>
                    <a:pt x="4210520" y="2276869"/>
                    <a:pt x="4085853" y="2371736"/>
                    <a:pt x="3965196" y="2468002"/>
                  </a:cubicBezTo>
                  <a:lnTo>
                    <a:pt x="3873745" y="2541128"/>
                  </a:lnTo>
                  <a:cubicBezTo>
                    <a:pt x="3842621" y="2565751"/>
                    <a:pt x="3811324" y="2590374"/>
                    <a:pt x="3779416" y="2614666"/>
                  </a:cubicBezTo>
                  <a:cubicBezTo>
                    <a:pt x="3715862" y="2663335"/>
                    <a:pt x="3650652" y="2711016"/>
                    <a:pt x="3582739" y="2756555"/>
                  </a:cubicBezTo>
                  <a:cubicBezTo>
                    <a:pt x="3514913" y="2802012"/>
                    <a:pt x="3445170" y="2846151"/>
                    <a:pt x="3371851" y="2886338"/>
                  </a:cubicBezTo>
                  <a:cubicBezTo>
                    <a:pt x="3298533" y="2926442"/>
                    <a:pt x="3222687" y="2963664"/>
                    <a:pt x="3143614" y="2995780"/>
                  </a:cubicBezTo>
                  <a:cubicBezTo>
                    <a:pt x="2985994" y="3060837"/>
                    <a:pt x="2815732" y="3104317"/>
                    <a:pt x="2643552" y="3122516"/>
                  </a:cubicBezTo>
                  <a:cubicBezTo>
                    <a:pt x="2600484" y="3126799"/>
                    <a:pt x="2557331" y="3130258"/>
                    <a:pt x="2514264" y="3131657"/>
                  </a:cubicBezTo>
                  <a:lnTo>
                    <a:pt x="2481920" y="3132810"/>
                  </a:lnTo>
                  <a:lnTo>
                    <a:pt x="2449664" y="3132975"/>
                  </a:lnTo>
                  <a:cubicBezTo>
                    <a:pt x="2427868" y="3133304"/>
                    <a:pt x="2407207" y="3132646"/>
                    <a:pt x="2386284" y="3132234"/>
                  </a:cubicBezTo>
                  <a:cubicBezTo>
                    <a:pt x="2344524" y="3131740"/>
                    <a:pt x="2302505" y="3129352"/>
                    <a:pt x="2260658" y="3127292"/>
                  </a:cubicBezTo>
                  <a:cubicBezTo>
                    <a:pt x="2218725" y="3123999"/>
                    <a:pt x="2176791" y="3120952"/>
                    <a:pt x="2134945" y="3115928"/>
                  </a:cubicBezTo>
                  <a:cubicBezTo>
                    <a:pt x="2051165" y="3106458"/>
                    <a:pt x="1967473" y="3093529"/>
                    <a:pt x="1884564" y="3075412"/>
                  </a:cubicBezTo>
                  <a:cubicBezTo>
                    <a:pt x="1801657" y="3057296"/>
                    <a:pt x="1719708" y="3033990"/>
                    <a:pt x="1639764" y="3005498"/>
                  </a:cubicBezTo>
                  <a:cubicBezTo>
                    <a:pt x="1559820" y="2976922"/>
                    <a:pt x="1481969" y="2942830"/>
                    <a:pt x="1407081" y="2904125"/>
                  </a:cubicBezTo>
                  <a:cubicBezTo>
                    <a:pt x="1332455" y="2864845"/>
                    <a:pt x="1260794" y="2820953"/>
                    <a:pt x="1193491" y="2772201"/>
                  </a:cubicBezTo>
                  <a:cubicBezTo>
                    <a:pt x="1058362" y="2675194"/>
                    <a:pt x="939973" y="2561469"/>
                    <a:pt x="836141" y="2439839"/>
                  </a:cubicBezTo>
                  <a:cubicBezTo>
                    <a:pt x="784444" y="2378735"/>
                    <a:pt x="736321" y="2315656"/>
                    <a:pt x="690812" y="2251422"/>
                  </a:cubicBezTo>
                  <a:cubicBezTo>
                    <a:pt x="645217" y="2187190"/>
                    <a:pt x="602674" y="2121557"/>
                    <a:pt x="562397" y="2054937"/>
                  </a:cubicBezTo>
                  <a:cubicBezTo>
                    <a:pt x="541823" y="2021256"/>
                    <a:pt x="522992" y="1989716"/>
                    <a:pt x="502504" y="1957435"/>
                  </a:cubicBezTo>
                  <a:cubicBezTo>
                    <a:pt x="482192" y="1925401"/>
                    <a:pt x="461530" y="1893367"/>
                    <a:pt x="440258" y="1861580"/>
                  </a:cubicBezTo>
                  <a:lnTo>
                    <a:pt x="310360" y="1670693"/>
                  </a:lnTo>
                  <a:cubicBezTo>
                    <a:pt x="288826" y="1638577"/>
                    <a:pt x="267555" y="1606296"/>
                    <a:pt x="246806" y="1573603"/>
                  </a:cubicBezTo>
                  <a:cubicBezTo>
                    <a:pt x="226057" y="1540910"/>
                    <a:pt x="205483" y="1508135"/>
                    <a:pt x="186303" y="1474372"/>
                  </a:cubicBezTo>
                  <a:cubicBezTo>
                    <a:pt x="147857" y="1407174"/>
                    <a:pt x="112550" y="1338002"/>
                    <a:pt x="84390" y="1266192"/>
                  </a:cubicBezTo>
                  <a:cubicBezTo>
                    <a:pt x="55708" y="1194630"/>
                    <a:pt x="34436" y="1120434"/>
                    <a:pt x="20139" y="1045249"/>
                  </a:cubicBezTo>
                  <a:cubicBezTo>
                    <a:pt x="6452" y="970064"/>
                    <a:pt x="0" y="893725"/>
                    <a:pt x="0" y="817551"/>
                  </a:cubicBezTo>
                  <a:cubicBezTo>
                    <a:pt x="850" y="589772"/>
                    <a:pt x="36028" y="362457"/>
                    <a:pt x="102773" y="14258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8" name="Graphic 7" descr="Chinese Teapot And Cup outline">
            <a:extLst>
              <a:ext uri="{FF2B5EF4-FFF2-40B4-BE49-F238E27FC236}">
                <a16:creationId xmlns:a16="http://schemas.microsoft.com/office/drawing/2014/main" id="{A451AC42-DA21-5896-7E4F-8C1ABF6C5BC0}"/>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657851" y="-57031"/>
            <a:ext cx="1778626" cy="1778626"/>
          </a:xfrm>
          <a:prstGeom prst="rect">
            <a:avLst/>
          </a:prstGeom>
        </p:spPr>
      </p:pic>
      <p:pic>
        <p:nvPicPr>
          <p:cNvPr id="6" name="Content Placeholder 5" descr="Coffee outline">
            <a:extLst>
              <a:ext uri="{FF2B5EF4-FFF2-40B4-BE49-F238E27FC236}">
                <a16:creationId xmlns:a16="http://schemas.microsoft.com/office/drawing/2014/main" id="{DAFFE07E-30C5-0440-D0C2-CC9EA486773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841037" y="3918973"/>
            <a:ext cx="2625205" cy="2625205"/>
          </a:xfrm>
          <a:prstGeom prst="rect">
            <a:avLst/>
          </a:prstGeom>
        </p:spPr>
      </p:pic>
      <p:sp>
        <p:nvSpPr>
          <p:cNvPr id="4" name="Slide Number Placeholder 3">
            <a:extLst>
              <a:ext uri="{FF2B5EF4-FFF2-40B4-BE49-F238E27FC236}">
                <a16:creationId xmlns:a16="http://schemas.microsoft.com/office/drawing/2014/main" id="{12040460-ED50-DED1-AD1A-B0C696F20178}"/>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86C0CEB6-816B-4AD2-BD2A-6B923C483C8C}" type="slidenum">
              <a:rPr lang="en-US">
                <a:solidFill>
                  <a:schemeClr val="tx1">
                    <a:tint val="75000"/>
                  </a:schemeClr>
                </a:solidFill>
              </a:rPr>
              <a:pPr>
                <a:spcAft>
                  <a:spcPts val="600"/>
                </a:spcAft>
              </a:pPr>
              <a:t>21</a:t>
            </a:fld>
            <a:endParaRPr lang="en-US" dirty="0">
              <a:solidFill>
                <a:schemeClr val="tx1">
                  <a:tint val="75000"/>
                </a:schemeClr>
              </a:solidFill>
            </a:endParaRPr>
          </a:p>
        </p:txBody>
      </p:sp>
      <p:pic>
        <p:nvPicPr>
          <p:cNvPr id="5" name="Graphic 4" descr="Agriculture outline">
            <a:extLst>
              <a:ext uri="{FF2B5EF4-FFF2-40B4-BE49-F238E27FC236}">
                <a16:creationId xmlns:a16="http://schemas.microsoft.com/office/drawing/2014/main" id="{A8B38337-BA8D-4A4B-54D0-22A4A218C62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680324" y="150048"/>
            <a:ext cx="1959344" cy="1959344"/>
          </a:xfrm>
          <a:prstGeom prst="rect">
            <a:avLst/>
          </a:prstGeom>
        </p:spPr>
      </p:pic>
    </p:spTree>
    <p:extLst>
      <p:ext uri="{BB962C8B-B14F-4D97-AF65-F5344CB8AC3E}">
        <p14:creationId xmlns:p14="http://schemas.microsoft.com/office/powerpoint/2010/main" val="29494646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1546F6-C1A6-BD80-6201-32BFDCFBC0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3E0272-FAA5-C8D5-C189-FF7325A45CF6}"/>
              </a:ext>
            </a:extLst>
          </p:cNvPr>
          <p:cNvSpPr>
            <a:spLocks noGrp="1"/>
          </p:cNvSpPr>
          <p:nvPr>
            <p:ph type="title"/>
          </p:nvPr>
        </p:nvSpPr>
        <p:spPr>
          <a:xfrm>
            <a:off x="838200" y="248921"/>
            <a:ext cx="10515600" cy="1325563"/>
          </a:xfrm>
        </p:spPr>
        <p:txBody>
          <a:bodyPr/>
          <a:lstStyle/>
          <a:p>
            <a:r>
              <a:rPr lang="en-US" dirty="0"/>
              <a:t>Basis of Accounting	</a:t>
            </a:r>
            <a:br>
              <a:rPr lang="en-US" dirty="0"/>
            </a:br>
            <a:r>
              <a:rPr lang="en-US" sz="3600" b="1" dirty="0"/>
              <a:t>Revenue and Expense Reporting</a:t>
            </a:r>
          </a:p>
        </p:txBody>
      </p:sp>
      <p:sp>
        <p:nvSpPr>
          <p:cNvPr id="3" name="Content Placeholder 2">
            <a:extLst>
              <a:ext uri="{FF2B5EF4-FFF2-40B4-BE49-F238E27FC236}">
                <a16:creationId xmlns:a16="http://schemas.microsoft.com/office/drawing/2014/main" id="{FFE02B38-91C8-F589-7CFB-2010786EE8A8}"/>
              </a:ext>
            </a:extLst>
          </p:cNvPr>
          <p:cNvSpPr>
            <a:spLocks noGrp="1"/>
          </p:cNvSpPr>
          <p:nvPr>
            <p:ph idx="1"/>
          </p:nvPr>
        </p:nvSpPr>
        <p:spPr>
          <a:xfrm>
            <a:off x="838200" y="1542628"/>
            <a:ext cx="10515600" cy="1550351"/>
          </a:xfrm>
        </p:spPr>
        <p:txBody>
          <a:bodyPr>
            <a:normAutofit fontScale="70000" lnSpcReduction="20000"/>
          </a:bodyPr>
          <a:lstStyle/>
          <a:p>
            <a:pPr marL="0" indent="0" algn="just">
              <a:buNone/>
            </a:pPr>
            <a:r>
              <a:rPr lang="en-US" dirty="0"/>
              <a:t>Investors use net income when predicting future profits. Accounting for revenues and expenses consistently makes it easier to compare the same reports across fiscal years and across many different entities.</a:t>
            </a:r>
          </a:p>
          <a:p>
            <a:pPr marL="0" indent="0" algn="just">
              <a:buNone/>
            </a:pPr>
            <a:endParaRPr lang="en-US" sz="1100" dirty="0"/>
          </a:p>
          <a:p>
            <a:pPr marL="0" indent="0" algn="just">
              <a:buNone/>
            </a:pPr>
            <a:r>
              <a:rPr lang="en-US" dirty="0"/>
              <a:t>The basis of accounting </a:t>
            </a:r>
            <a:r>
              <a:rPr lang="en-US" b="1" dirty="0"/>
              <a:t>prescribes when </a:t>
            </a:r>
            <a:r>
              <a:rPr lang="en-US" dirty="0"/>
              <a:t>revenues and expenditures or expenses are booked </a:t>
            </a:r>
            <a:r>
              <a:rPr lang="en-US" b="1" dirty="0"/>
              <a:t>and</a:t>
            </a:r>
            <a:r>
              <a:rPr lang="en-US" dirty="0"/>
              <a:t> </a:t>
            </a:r>
            <a:r>
              <a:rPr lang="en-US" b="1" dirty="0"/>
              <a:t>when</a:t>
            </a:r>
            <a:r>
              <a:rPr lang="en-US" dirty="0"/>
              <a:t> they are reported in the financial statements. 	</a:t>
            </a:r>
          </a:p>
          <a:p>
            <a:pPr marL="0" indent="0" algn="just">
              <a:buNone/>
            </a:pPr>
            <a:endParaRPr lang="en-US" sz="1100" dirty="0"/>
          </a:p>
        </p:txBody>
      </p:sp>
      <p:sp>
        <p:nvSpPr>
          <p:cNvPr id="4" name="Slide Number Placeholder 3">
            <a:extLst>
              <a:ext uri="{FF2B5EF4-FFF2-40B4-BE49-F238E27FC236}">
                <a16:creationId xmlns:a16="http://schemas.microsoft.com/office/drawing/2014/main" id="{731ADD67-BC4B-02CB-B921-7FB078086678}"/>
              </a:ext>
            </a:extLst>
          </p:cNvPr>
          <p:cNvSpPr>
            <a:spLocks noGrp="1"/>
          </p:cNvSpPr>
          <p:nvPr>
            <p:ph type="sldNum" sz="quarter" idx="12"/>
          </p:nvPr>
        </p:nvSpPr>
        <p:spPr/>
        <p:txBody>
          <a:bodyPr/>
          <a:lstStyle/>
          <a:p>
            <a:fld id="{86C0CEB6-816B-4AD2-BD2A-6B923C483C8C}" type="slidenum">
              <a:rPr lang="en-US" smtClean="0"/>
              <a:t>22</a:t>
            </a:fld>
            <a:endParaRPr lang="en-US" dirty="0"/>
          </a:p>
        </p:txBody>
      </p:sp>
      <p:graphicFrame>
        <p:nvGraphicFramePr>
          <p:cNvPr id="6" name="Diagram 5">
            <a:extLst>
              <a:ext uri="{FF2B5EF4-FFF2-40B4-BE49-F238E27FC236}">
                <a16:creationId xmlns:a16="http://schemas.microsoft.com/office/drawing/2014/main" id="{0652B018-B32B-996D-AC26-081014BFDD29}"/>
              </a:ext>
            </a:extLst>
          </p:cNvPr>
          <p:cNvGraphicFramePr/>
          <p:nvPr>
            <p:extLst>
              <p:ext uri="{D42A27DB-BD31-4B8C-83A1-F6EECF244321}">
                <p14:modId xmlns:p14="http://schemas.microsoft.com/office/powerpoint/2010/main" val="1720636883"/>
              </p:ext>
            </p:extLst>
          </p:nvPr>
        </p:nvGraphicFramePr>
        <p:xfrm>
          <a:off x="60960" y="3092979"/>
          <a:ext cx="12070080" cy="37447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373568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56D97A-329B-3BA1-82C4-D147301E65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3B782CE-68FD-85D5-F23C-6DBC58930877}"/>
              </a:ext>
            </a:extLst>
          </p:cNvPr>
          <p:cNvSpPr>
            <a:spLocks noGrp="1"/>
          </p:cNvSpPr>
          <p:nvPr>
            <p:ph type="title"/>
          </p:nvPr>
        </p:nvSpPr>
        <p:spPr>
          <a:xfrm>
            <a:off x="457200" y="193675"/>
            <a:ext cx="10515600" cy="1325563"/>
          </a:xfrm>
        </p:spPr>
        <p:txBody>
          <a:bodyPr/>
          <a:lstStyle/>
          <a:p>
            <a:r>
              <a:rPr lang="en-US" dirty="0"/>
              <a:t>Ending the Accounting Cycle</a:t>
            </a:r>
          </a:p>
        </p:txBody>
      </p:sp>
      <p:sp>
        <p:nvSpPr>
          <p:cNvPr id="3" name="Content Placeholder 2">
            <a:extLst>
              <a:ext uri="{FF2B5EF4-FFF2-40B4-BE49-F238E27FC236}">
                <a16:creationId xmlns:a16="http://schemas.microsoft.com/office/drawing/2014/main" id="{FF624BFF-92D4-3BB2-BBBA-B21EE0CD22B0}"/>
              </a:ext>
            </a:extLst>
          </p:cNvPr>
          <p:cNvSpPr>
            <a:spLocks noGrp="1"/>
          </p:cNvSpPr>
          <p:nvPr>
            <p:ph idx="1"/>
          </p:nvPr>
        </p:nvSpPr>
        <p:spPr>
          <a:xfrm>
            <a:off x="361951" y="1519237"/>
            <a:ext cx="3848100" cy="5072063"/>
          </a:xfrm>
        </p:spPr>
        <p:txBody>
          <a:bodyPr>
            <a:normAutofit fontScale="92500" lnSpcReduction="20000"/>
          </a:bodyPr>
          <a:lstStyle/>
          <a:p>
            <a:r>
              <a:rPr lang="en-US" b="1" dirty="0"/>
              <a:t>Adjusting entries </a:t>
            </a:r>
          </a:p>
          <a:p>
            <a:pPr lvl="1"/>
            <a:r>
              <a:rPr lang="en-US" dirty="0"/>
              <a:t>are meant to record events that have occurred but were not yet recorded. </a:t>
            </a:r>
          </a:p>
          <a:p>
            <a:pPr lvl="1"/>
            <a:r>
              <a:rPr lang="en-US" dirty="0"/>
              <a:t>commonly done to correct timing issues for transactions that cross periods, or to correct a prior accounting period mistake.</a:t>
            </a:r>
          </a:p>
          <a:p>
            <a:pPr lvl="1"/>
            <a:r>
              <a:rPr lang="en-US" dirty="0"/>
              <a:t>generally occur at the end of an accounting period (monthly/quarterly/ annually)</a:t>
            </a:r>
          </a:p>
          <a:p>
            <a:pPr lvl="1"/>
            <a:r>
              <a:rPr lang="en-US" dirty="0"/>
              <a:t>are an integral part of accrual basis accounting. </a:t>
            </a:r>
          </a:p>
          <a:p>
            <a:endParaRPr lang="en-US" dirty="0"/>
          </a:p>
        </p:txBody>
      </p:sp>
      <p:sp>
        <p:nvSpPr>
          <p:cNvPr id="4" name="Slide Number Placeholder 3">
            <a:extLst>
              <a:ext uri="{FF2B5EF4-FFF2-40B4-BE49-F238E27FC236}">
                <a16:creationId xmlns:a16="http://schemas.microsoft.com/office/drawing/2014/main" id="{9748C572-BCE9-D13F-EA14-B7EC618DBD25}"/>
              </a:ext>
            </a:extLst>
          </p:cNvPr>
          <p:cNvSpPr>
            <a:spLocks noGrp="1"/>
          </p:cNvSpPr>
          <p:nvPr>
            <p:ph type="sldNum" sz="quarter" idx="12"/>
          </p:nvPr>
        </p:nvSpPr>
        <p:spPr/>
        <p:txBody>
          <a:bodyPr/>
          <a:lstStyle/>
          <a:p>
            <a:fld id="{86C0CEB6-816B-4AD2-BD2A-6B923C483C8C}" type="slidenum">
              <a:rPr lang="en-US" smtClean="0"/>
              <a:t>23</a:t>
            </a:fld>
            <a:endParaRPr lang="en-US" dirty="0"/>
          </a:p>
        </p:txBody>
      </p:sp>
      <p:graphicFrame>
        <p:nvGraphicFramePr>
          <p:cNvPr id="5" name="Diagram 4">
            <a:extLst>
              <a:ext uri="{FF2B5EF4-FFF2-40B4-BE49-F238E27FC236}">
                <a16:creationId xmlns:a16="http://schemas.microsoft.com/office/drawing/2014/main" id="{D149AD34-F1D4-4B3E-C32B-B5F5FD4A7E79}"/>
              </a:ext>
            </a:extLst>
          </p:cNvPr>
          <p:cNvGraphicFramePr/>
          <p:nvPr>
            <p:extLst>
              <p:ext uri="{D42A27DB-BD31-4B8C-83A1-F6EECF244321}">
                <p14:modId xmlns:p14="http://schemas.microsoft.com/office/powerpoint/2010/main" val="3005499857"/>
              </p:ext>
            </p:extLst>
          </p:nvPr>
        </p:nvGraphicFramePr>
        <p:xfrm>
          <a:off x="4314825" y="68262"/>
          <a:ext cx="7626350" cy="67214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293978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98A906-28EF-EE0A-B716-E3E4C5BCDE03}"/>
              </a:ext>
            </a:extLst>
          </p:cNvPr>
          <p:cNvSpPr>
            <a:spLocks noGrp="1"/>
          </p:cNvSpPr>
          <p:nvPr>
            <p:ph type="title"/>
          </p:nvPr>
        </p:nvSpPr>
        <p:spPr>
          <a:xfrm>
            <a:off x="294736" y="278862"/>
            <a:ext cx="10515600" cy="480264"/>
          </a:xfrm>
        </p:spPr>
        <p:txBody>
          <a:bodyPr>
            <a:normAutofit fontScale="90000"/>
          </a:bodyPr>
          <a:lstStyle/>
          <a:p>
            <a:r>
              <a:rPr lang="en-US" dirty="0"/>
              <a:t>Adjusting Entries - Prepaid Expenses</a:t>
            </a:r>
          </a:p>
        </p:txBody>
      </p:sp>
      <p:sp>
        <p:nvSpPr>
          <p:cNvPr id="4" name="Slide Number Placeholder 3">
            <a:extLst>
              <a:ext uri="{FF2B5EF4-FFF2-40B4-BE49-F238E27FC236}">
                <a16:creationId xmlns:a16="http://schemas.microsoft.com/office/drawing/2014/main" id="{52385845-040C-6E78-D4F3-4B35961D45F6}"/>
              </a:ext>
            </a:extLst>
          </p:cNvPr>
          <p:cNvSpPr>
            <a:spLocks noGrp="1"/>
          </p:cNvSpPr>
          <p:nvPr>
            <p:ph type="sldNum" sz="quarter" idx="12"/>
          </p:nvPr>
        </p:nvSpPr>
        <p:spPr/>
        <p:txBody>
          <a:bodyPr/>
          <a:lstStyle/>
          <a:p>
            <a:fld id="{86C0CEB6-816B-4AD2-BD2A-6B923C483C8C}" type="slidenum">
              <a:rPr lang="en-US" smtClean="0"/>
              <a:t>24</a:t>
            </a:fld>
            <a:endParaRPr lang="en-US" dirty="0"/>
          </a:p>
        </p:txBody>
      </p:sp>
      <p:sp>
        <p:nvSpPr>
          <p:cNvPr id="5" name="Content Placeholder 2">
            <a:extLst>
              <a:ext uri="{FF2B5EF4-FFF2-40B4-BE49-F238E27FC236}">
                <a16:creationId xmlns:a16="http://schemas.microsoft.com/office/drawing/2014/main" id="{5CF233C6-260D-59DA-D6C3-9E19050A8D31}"/>
              </a:ext>
            </a:extLst>
          </p:cNvPr>
          <p:cNvSpPr txBox="1">
            <a:spLocks/>
          </p:cNvSpPr>
          <p:nvPr/>
        </p:nvSpPr>
        <p:spPr>
          <a:xfrm>
            <a:off x="294736" y="1006470"/>
            <a:ext cx="5476240" cy="6058564"/>
          </a:xfrm>
          <a:prstGeom prst="rect">
            <a:avLst/>
          </a:prstGeom>
        </p:spPr>
        <p:txBody>
          <a:bodyPr vert="horz" lIns="91440" tIns="45720" rIns="91440" bIns="45720" rtlCol="0">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t>Transaction 1(b): </a:t>
            </a:r>
            <a:r>
              <a:rPr lang="en-US" b="1" dirty="0"/>
              <a:t>Equipment Depreciation</a:t>
            </a:r>
          </a:p>
          <a:p>
            <a:pPr lvl="1"/>
            <a:r>
              <a:rPr lang="en-US" dirty="0"/>
              <a:t>Your agency purchases equipment with $24,000.00 cash. It was determined to have a useful life of 60 months (5 years). </a:t>
            </a:r>
          </a:p>
          <a:p>
            <a:pPr lvl="1"/>
            <a:r>
              <a:rPr lang="en-US" dirty="0"/>
              <a:t>At year‑end, 6 months have passed since the purchase, and an adjusting entry is necessary to record depreciation expense. </a:t>
            </a:r>
          </a:p>
          <a:p>
            <a:pPr lvl="2"/>
            <a:r>
              <a:rPr lang="en-US" dirty="0"/>
              <a:t>Depreciation reduces the asset value indirectly by affecting an account called </a:t>
            </a:r>
            <a:r>
              <a:rPr lang="en-US" b="1" dirty="0"/>
              <a:t>Accumulated Depreciation. </a:t>
            </a:r>
          </a:p>
          <a:p>
            <a:pPr lvl="1"/>
            <a:r>
              <a:rPr lang="en-US" dirty="0"/>
              <a:t>To calculate 6 months of depreciation expense, we divide (6/60 months) and multiply by the purchase amount of $24K = $2,400.00.</a:t>
            </a:r>
          </a:p>
          <a:p>
            <a:pPr marL="457200" lvl="1" indent="0">
              <a:buNone/>
            </a:pPr>
            <a:endParaRPr lang="en-US" dirty="0"/>
          </a:p>
          <a:p>
            <a:pPr marL="0" indent="0">
              <a:buNone/>
            </a:pPr>
            <a:r>
              <a:rPr lang="en-US" dirty="0"/>
              <a:t>Transaction 6: </a:t>
            </a:r>
            <a:r>
              <a:rPr lang="en-US" b="1" dirty="0"/>
              <a:t>Prepaid Insurance </a:t>
            </a:r>
          </a:p>
          <a:p>
            <a:pPr lvl="1"/>
            <a:r>
              <a:rPr lang="en-US" dirty="0"/>
              <a:t>Your agency purchases a 12‑month insurance policy for $10,000.00, paying the full amount in cash at the start of the year. Because the payment provides a future benefit, it is recorded as a prepaid asset, not an immediate expense.</a:t>
            </a:r>
          </a:p>
          <a:p>
            <a:pPr lvl="1"/>
            <a:r>
              <a:rPr lang="en-US" dirty="0"/>
              <a:t>At year‑end, 6 months have passed, meaning half of the insurance coverage has been “used up,” and an adjusting entry is required to recognize the portion that has now become an expense.</a:t>
            </a:r>
          </a:p>
          <a:p>
            <a:pPr lvl="1"/>
            <a:r>
              <a:rPr lang="en-US" dirty="0"/>
              <a:t>To calculate 6 months of insurance expense, divide the time used (6/12 months) and multiply by the total prepaid amount of $10,000.00 = $5,000.00.</a:t>
            </a:r>
          </a:p>
          <a:p>
            <a:pPr lvl="1"/>
            <a:r>
              <a:rPr lang="en-US" dirty="0"/>
              <a:t>This adjusting entry reduces the Prepaid Insurance asset and records Insurance Expense for the portion of coverage that relates to the current period. Leave the remaining $5,000 on the balance sheet as a prepaid asset to be expensed in the next period.)</a:t>
            </a:r>
          </a:p>
          <a:p>
            <a:endParaRPr lang="en-US" dirty="0"/>
          </a:p>
          <a:p>
            <a:pPr marL="457200" lvl="1" indent="0">
              <a:buFont typeface="Arial" panose="020B0604020202020204" pitchFamily="34" charset="0"/>
              <a:buNone/>
            </a:pPr>
            <a:endParaRPr lang="en-US" dirty="0"/>
          </a:p>
          <a:p>
            <a:pPr marL="0" indent="0">
              <a:buFont typeface="Arial" panose="020B0604020202020204" pitchFamily="34" charset="0"/>
              <a:buNone/>
            </a:pPr>
            <a:endParaRPr lang="en-US" dirty="0"/>
          </a:p>
          <a:p>
            <a:pPr lvl="1"/>
            <a:endParaRPr lang="en-US" dirty="0"/>
          </a:p>
          <a:p>
            <a:pPr marL="457200" lvl="1" indent="0">
              <a:buFont typeface="Arial" panose="020B0604020202020204" pitchFamily="34" charset="0"/>
              <a:buNone/>
            </a:pPr>
            <a:endParaRPr lang="en-US" dirty="0"/>
          </a:p>
        </p:txBody>
      </p:sp>
      <p:pic>
        <p:nvPicPr>
          <p:cNvPr id="6" name="Picture 5">
            <a:extLst>
              <a:ext uri="{FF2B5EF4-FFF2-40B4-BE49-F238E27FC236}">
                <a16:creationId xmlns:a16="http://schemas.microsoft.com/office/drawing/2014/main" id="{BEC7CF94-DDFF-49FB-4DF0-863BE8525C2E}"/>
              </a:ext>
            </a:extLst>
          </p:cNvPr>
          <p:cNvPicPr>
            <a:picLocks noChangeAspect="1"/>
          </p:cNvPicPr>
          <p:nvPr/>
        </p:nvPicPr>
        <p:blipFill>
          <a:blip r:embed="rId2"/>
          <a:stretch>
            <a:fillRect/>
          </a:stretch>
        </p:blipFill>
        <p:spPr>
          <a:xfrm>
            <a:off x="10022317" y="71832"/>
            <a:ext cx="2089022" cy="999655"/>
          </a:xfrm>
          <a:prstGeom prst="rect">
            <a:avLst/>
          </a:prstGeom>
        </p:spPr>
      </p:pic>
      <p:pic>
        <p:nvPicPr>
          <p:cNvPr id="8" name="Picture 7">
            <a:extLst>
              <a:ext uri="{FF2B5EF4-FFF2-40B4-BE49-F238E27FC236}">
                <a16:creationId xmlns:a16="http://schemas.microsoft.com/office/drawing/2014/main" id="{3718A6B9-92F6-7456-661B-4E18FFCF3AF8}"/>
              </a:ext>
            </a:extLst>
          </p:cNvPr>
          <p:cNvPicPr>
            <a:picLocks noChangeAspect="1"/>
          </p:cNvPicPr>
          <p:nvPr/>
        </p:nvPicPr>
        <p:blipFill>
          <a:blip r:embed="rId2"/>
          <a:stretch>
            <a:fillRect/>
          </a:stretch>
        </p:blipFill>
        <p:spPr>
          <a:xfrm>
            <a:off x="6498283" y="1774932"/>
            <a:ext cx="2368742" cy="1133509"/>
          </a:xfrm>
          <a:prstGeom prst="rect">
            <a:avLst/>
          </a:prstGeom>
        </p:spPr>
      </p:pic>
      <p:pic>
        <p:nvPicPr>
          <p:cNvPr id="10" name="Picture 9">
            <a:extLst>
              <a:ext uri="{FF2B5EF4-FFF2-40B4-BE49-F238E27FC236}">
                <a16:creationId xmlns:a16="http://schemas.microsoft.com/office/drawing/2014/main" id="{08C127C4-069D-40E9-3C53-656F2C6A10F3}"/>
              </a:ext>
            </a:extLst>
          </p:cNvPr>
          <p:cNvPicPr>
            <a:picLocks noChangeAspect="1"/>
          </p:cNvPicPr>
          <p:nvPr/>
        </p:nvPicPr>
        <p:blipFill>
          <a:blip r:embed="rId2"/>
          <a:stretch>
            <a:fillRect/>
          </a:stretch>
        </p:blipFill>
        <p:spPr>
          <a:xfrm>
            <a:off x="9207615" y="1774933"/>
            <a:ext cx="2368742" cy="1133509"/>
          </a:xfrm>
          <a:prstGeom prst="rect">
            <a:avLst/>
          </a:prstGeom>
        </p:spPr>
      </p:pic>
      <p:sp>
        <p:nvSpPr>
          <p:cNvPr id="12" name="Rectangle 11">
            <a:extLst>
              <a:ext uri="{FF2B5EF4-FFF2-40B4-BE49-F238E27FC236}">
                <a16:creationId xmlns:a16="http://schemas.microsoft.com/office/drawing/2014/main" id="{A2FEF3EC-2CDC-4D61-9101-6B4F51E26BF2}"/>
              </a:ext>
            </a:extLst>
          </p:cNvPr>
          <p:cNvSpPr/>
          <p:nvPr/>
        </p:nvSpPr>
        <p:spPr>
          <a:xfrm>
            <a:off x="7791027" y="2049586"/>
            <a:ext cx="731520" cy="52963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47CE4DAA-96C5-C092-A7DE-CCFA00AFD6EA}"/>
              </a:ext>
            </a:extLst>
          </p:cNvPr>
          <p:cNvSpPr/>
          <p:nvPr/>
        </p:nvSpPr>
        <p:spPr>
          <a:xfrm>
            <a:off x="6824017" y="2049586"/>
            <a:ext cx="731520" cy="52963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20F2A521-813E-8A1D-AB2C-0754592308C5}"/>
              </a:ext>
            </a:extLst>
          </p:cNvPr>
          <p:cNvSpPr/>
          <p:nvPr/>
        </p:nvSpPr>
        <p:spPr>
          <a:xfrm>
            <a:off x="9513148" y="2049586"/>
            <a:ext cx="731520" cy="52963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5D0AC075-AD0F-3F5B-D083-560483652895}"/>
              </a:ext>
            </a:extLst>
          </p:cNvPr>
          <p:cNvSpPr/>
          <p:nvPr/>
        </p:nvSpPr>
        <p:spPr>
          <a:xfrm>
            <a:off x="10544752" y="2049586"/>
            <a:ext cx="731520" cy="50914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E8C80AD9-6B4F-47DD-1863-03F9DEC8EA1C}"/>
              </a:ext>
            </a:extLst>
          </p:cNvPr>
          <p:cNvSpPr/>
          <p:nvPr/>
        </p:nvSpPr>
        <p:spPr>
          <a:xfrm>
            <a:off x="7278794" y="1338588"/>
            <a:ext cx="731520" cy="64208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5DE4CFB2-BB07-3366-64A2-F9CE2A2C0C7D}"/>
              </a:ext>
            </a:extLst>
          </p:cNvPr>
          <p:cNvSpPr/>
          <p:nvPr/>
        </p:nvSpPr>
        <p:spPr>
          <a:xfrm>
            <a:off x="9975196" y="1341446"/>
            <a:ext cx="731520" cy="64208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TextBox 23">
            <a:extLst>
              <a:ext uri="{FF2B5EF4-FFF2-40B4-BE49-F238E27FC236}">
                <a16:creationId xmlns:a16="http://schemas.microsoft.com/office/drawing/2014/main" id="{1262FDC8-BF20-6C6E-50C6-09F587ADD76B}"/>
              </a:ext>
            </a:extLst>
          </p:cNvPr>
          <p:cNvSpPr txBox="1"/>
          <p:nvPr/>
        </p:nvSpPr>
        <p:spPr>
          <a:xfrm>
            <a:off x="6181899" y="1659630"/>
            <a:ext cx="2923656" cy="307777"/>
          </a:xfrm>
          <a:prstGeom prst="rect">
            <a:avLst/>
          </a:prstGeom>
          <a:noFill/>
        </p:spPr>
        <p:txBody>
          <a:bodyPr wrap="square" rtlCol="0">
            <a:spAutoFit/>
          </a:bodyPr>
          <a:lstStyle/>
          <a:p>
            <a:pPr algn="ctr"/>
            <a:r>
              <a:rPr lang="en-US" sz="1400" b="1" dirty="0"/>
              <a:t>Depreciation Expense</a:t>
            </a:r>
          </a:p>
        </p:txBody>
      </p:sp>
      <p:sp>
        <p:nvSpPr>
          <p:cNvPr id="26" name="TextBox 25">
            <a:extLst>
              <a:ext uri="{FF2B5EF4-FFF2-40B4-BE49-F238E27FC236}">
                <a16:creationId xmlns:a16="http://schemas.microsoft.com/office/drawing/2014/main" id="{1939AE04-C444-9B17-CC1D-AAF70C1D3EEB}"/>
              </a:ext>
            </a:extLst>
          </p:cNvPr>
          <p:cNvSpPr txBox="1"/>
          <p:nvPr/>
        </p:nvSpPr>
        <p:spPr>
          <a:xfrm>
            <a:off x="6766560" y="2049586"/>
            <a:ext cx="845820" cy="276999"/>
          </a:xfrm>
          <a:prstGeom prst="rect">
            <a:avLst/>
          </a:prstGeom>
          <a:noFill/>
        </p:spPr>
        <p:txBody>
          <a:bodyPr wrap="square" rtlCol="0">
            <a:spAutoFit/>
          </a:bodyPr>
          <a:lstStyle/>
          <a:p>
            <a:r>
              <a:rPr lang="en-US" sz="1200" dirty="0"/>
              <a:t>2,400.00</a:t>
            </a:r>
          </a:p>
        </p:txBody>
      </p:sp>
      <p:sp>
        <p:nvSpPr>
          <p:cNvPr id="28" name="TextBox 27">
            <a:extLst>
              <a:ext uri="{FF2B5EF4-FFF2-40B4-BE49-F238E27FC236}">
                <a16:creationId xmlns:a16="http://schemas.microsoft.com/office/drawing/2014/main" id="{A4B90E5B-30F4-8E48-5A87-7E5990938220}"/>
              </a:ext>
            </a:extLst>
          </p:cNvPr>
          <p:cNvSpPr txBox="1"/>
          <p:nvPr/>
        </p:nvSpPr>
        <p:spPr>
          <a:xfrm>
            <a:off x="10403723" y="2036831"/>
            <a:ext cx="845820" cy="276999"/>
          </a:xfrm>
          <a:prstGeom prst="rect">
            <a:avLst/>
          </a:prstGeom>
          <a:noFill/>
        </p:spPr>
        <p:txBody>
          <a:bodyPr wrap="square" rtlCol="0">
            <a:spAutoFit/>
          </a:bodyPr>
          <a:lstStyle/>
          <a:p>
            <a:r>
              <a:rPr lang="en-US" sz="1200" dirty="0"/>
              <a:t>2,400.00</a:t>
            </a:r>
          </a:p>
        </p:txBody>
      </p:sp>
      <p:sp>
        <p:nvSpPr>
          <p:cNvPr id="30" name="TextBox 29">
            <a:extLst>
              <a:ext uri="{FF2B5EF4-FFF2-40B4-BE49-F238E27FC236}">
                <a16:creationId xmlns:a16="http://schemas.microsoft.com/office/drawing/2014/main" id="{C849ABBA-943C-9660-B5DA-FDA47C68B55A}"/>
              </a:ext>
            </a:extLst>
          </p:cNvPr>
          <p:cNvSpPr txBox="1"/>
          <p:nvPr/>
        </p:nvSpPr>
        <p:spPr>
          <a:xfrm>
            <a:off x="10443768" y="2652921"/>
            <a:ext cx="845820" cy="276999"/>
          </a:xfrm>
          <a:prstGeom prst="rect">
            <a:avLst/>
          </a:prstGeom>
          <a:noFill/>
        </p:spPr>
        <p:txBody>
          <a:bodyPr wrap="square" rtlCol="0">
            <a:spAutoFit/>
          </a:bodyPr>
          <a:lstStyle/>
          <a:p>
            <a:r>
              <a:rPr lang="en-US" sz="1200" dirty="0"/>
              <a:t>2,400.00</a:t>
            </a:r>
          </a:p>
        </p:txBody>
      </p:sp>
      <p:sp>
        <p:nvSpPr>
          <p:cNvPr id="32" name="TextBox 31">
            <a:extLst>
              <a:ext uri="{FF2B5EF4-FFF2-40B4-BE49-F238E27FC236}">
                <a16:creationId xmlns:a16="http://schemas.microsoft.com/office/drawing/2014/main" id="{905F6BBE-74F0-CBD9-8DB2-80EB8BE44667}"/>
              </a:ext>
            </a:extLst>
          </p:cNvPr>
          <p:cNvSpPr txBox="1"/>
          <p:nvPr/>
        </p:nvSpPr>
        <p:spPr>
          <a:xfrm>
            <a:off x="6798734" y="2646543"/>
            <a:ext cx="845820" cy="276999"/>
          </a:xfrm>
          <a:prstGeom prst="rect">
            <a:avLst/>
          </a:prstGeom>
          <a:noFill/>
        </p:spPr>
        <p:txBody>
          <a:bodyPr wrap="square" rtlCol="0">
            <a:spAutoFit/>
          </a:bodyPr>
          <a:lstStyle/>
          <a:p>
            <a:r>
              <a:rPr lang="en-US" sz="1200" dirty="0"/>
              <a:t>2,400.00</a:t>
            </a:r>
          </a:p>
        </p:txBody>
      </p:sp>
      <p:sp>
        <p:nvSpPr>
          <p:cNvPr id="34" name="TextBox 33">
            <a:extLst>
              <a:ext uri="{FF2B5EF4-FFF2-40B4-BE49-F238E27FC236}">
                <a16:creationId xmlns:a16="http://schemas.microsoft.com/office/drawing/2014/main" id="{DDCC7F41-5C44-30FF-E8AC-08AA98724B18}"/>
              </a:ext>
            </a:extLst>
          </p:cNvPr>
          <p:cNvSpPr txBox="1"/>
          <p:nvPr/>
        </p:nvSpPr>
        <p:spPr>
          <a:xfrm>
            <a:off x="8867025" y="1646684"/>
            <a:ext cx="2923656" cy="307777"/>
          </a:xfrm>
          <a:prstGeom prst="rect">
            <a:avLst/>
          </a:prstGeom>
          <a:noFill/>
        </p:spPr>
        <p:txBody>
          <a:bodyPr wrap="square" rtlCol="0">
            <a:spAutoFit/>
          </a:bodyPr>
          <a:lstStyle/>
          <a:p>
            <a:pPr algn="ctr"/>
            <a:r>
              <a:rPr lang="en-US" sz="1400" b="1" dirty="0"/>
              <a:t>Accumulated</a:t>
            </a:r>
            <a:r>
              <a:rPr lang="en-US" sz="1400" dirty="0"/>
              <a:t> </a:t>
            </a:r>
            <a:r>
              <a:rPr lang="en-US" sz="1400" b="1" dirty="0"/>
              <a:t>Depreciation</a:t>
            </a:r>
          </a:p>
        </p:txBody>
      </p:sp>
      <p:pic>
        <p:nvPicPr>
          <p:cNvPr id="37" name="Picture 36">
            <a:extLst>
              <a:ext uri="{FF2B5EF4-FFF2-40B4-BE49-F238E27FC236}">
                <a16:creationId xmlns:a16="http://schemas.microsoft.com/office/drawing/2014/main" id="{626467B8-0B14-D02D-EF85-7B405DA78DF4}"/>
              </a:ext>
            </a:extLst>
          </p:cNvPr>
          <p:cNvPicPr>
            <a:picLocks noChangeAspect="1"/>
          </p:cNvPicPr>
          <p:nvPr/>
        </p:nvPicPr>
        <p:blipFill>
          <a:blip r:embed="rId2"/>
          <a:stretch>
            <a:fillRect/>
          </a:stretch>
        </p:blipFill>
        <p:spPr>
          <a:xfrm>
            <a:off x="6469531" y="5291623"/>
            <a:ext cx="2368742" cy="1133509"/>
          </a:xfrm>
          <a:prstGeom prst="rect">
            <a:avLst/>
          </a:prstGeom>
        </p:spPr>
      </p:pic>
      <p:pic>
        <p:nvPicPr>
          <p:cNvPr id="39" name="Picture 38">
            <a:extLst>
              <a:ext uri="{FF2B5EF4-FFF2-40B4-BE49-F238E27FC236}">
                <a16:creationId xmlns:a16="http://schemas.microsoft.com/office/drawing/2014/main" id="{7D93903F-382D-71F8-867E-78F819160BE2}"/>
              </a:ext>
            </a:extLst>
          </p:cNvPr>
          <p:cNvPicPr>
            <a:picLocks noChangeAspect="1"/>
          </p:cNvPicPr>
          <p:nvPr/>
        </p:nvPicPr>
        <p:blipFill>
          <a:blip r:embed="rId2"/>
          <a:stretch>
            <a:fillRect/>
          </a:stretch>
        </p:blipFill>
        <p:spPr>
          <a:xfrm>
            <a:off x="9178863" y="5291624"/>
            <a:ext cx="2368742" cy="1133509"/>
          </a:xfrm>
          <a:prstGeom prst="rect">
            <a:avLst/>
          </a:prstGeom>
        </p:spPr>
      </p:pic>
      <p:sp>
        <p:nvSpPr>
          <p:cNvPr id="41" name="Rectangle 40">
            <a:extLst>
              <a:ext uri="{FF2B5EF4-FFF2-40B4-BE49-F238E27FC236}">
                <a16:creationId xmlns:a16="http://schemas.microsoft.com/office/drawing/2014/main" id="{1797DA23-BF20-02FC-00BC-2E246CB2577D}"/>
              </a:ext>
            </a:extLst>
          </p:cNvPr>
          <p:cNvSpPr/>
          <p:nvPr/>
        </p:nvSpPr>
        <p:spPr>
          <a:xfrm>
            <a:off x="7762275" y="5566277"/>
            <a:ext cx="731520" cy="5842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Rectangle 42">
            <a:extLst>
              <a:ext uri="{FF2B5EF4-FFF2-40B4-BE49-F238E27FC236}">
                <a16:creationId xmlns:a16="http://schemas.microsoft.com/office/drawing/2014/main" id="{46146D1B-8CC9-C6C9-E4E9-A080829F0328}"/>
              </a:ext>
            </a:extLst>
          </p:cNvPr>
          <p:cNvSpPr/>
          <p:nvPr/>
        </p:nvSpPr>
        <p:spPr>
          <a:xfrm>
            <a:off x="6795265" y="5566277"/>
            <a:ext cx="731520" cy="5842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Rectangle 44">
            <a:extLst>
              <a:ext uri="{FF2B5EF4-FFF2-40B4-BE49-F238E27FC236}">
                <a16:creationId xmlns:a16="http://schemas.microsoft.com/office/drawing/2014/main" id="{53ED2A5C-B9BC-8C8D-BFA2-DD017D347FBF}"/>
              </a:ext>
            </a:extLst>
          </p:cNvPr>
          <p:cNvSpPr/>
          <p:nvPr/>
        </p:nvSpPr>
        <p:spPr>
          <a:xfrm>
            <a:off x="9484396" y="5566277"/>
            <a:ext cx="731520" cy="5842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Rectangle 46">
            <a:extLst>
              <a:ext uri="{FF2B5EF4-FFF2-40B4-BE49-F238E27FC236}">
                <a16:creationId xmlns:a16="http://schemas.microsoft.com/office/drawing/2014/main" id="{19824A5A-F552-31DB-65BF-26EC11E0A84E}"/>
              </a:ext>
            </a:extLst>
          </p:cNvPr>
          <p:cNvSpPr/>
          <p:nvPr/>
        </p:nvSpPr>
        <p:spPr>
          <a:xfrm>
            <a:off x="10516000" y="5566277"/>
            <a:ext cx="731520" cy="5842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9" name="TextBox 48">
            <a:extLst>
              <a:ext uri="{FF2B5EF4-FFF2-40B4-BE49-F238E27FC236}">
                <a16:creationId xmlns:a16="http://schemas.microsoft.com/office/drawing/2014/main" id="{3B20A29D-304C-B8DE-BCB0-274D4880858D}"/>
              </a:ext>
            </a:extLst>
          </p:cNvPr>
          <p:cNvSpPr txBox="1"/>
          <p:nvPr/>
        </p:nvSpPr>
        <p:spPr>
          <a:xfrm>
            <a:off x="6737808" y="5566277"/>
            <a:ext cx="845820" cy="276999"/>
          </a:xfrm>
          <a:prstGeom prst="rect">
            <a:avLst/>
          </a:prstGeom>
          <a:noFill/>
        </p:spPr>
        <p:txBody>
          <a:bodyPr wrap="square" rtlCol="0">
            <a:spAutoFit/>
          </a:bodyPr>
          <a:lstStyle/>
          <a:p>
            <a:r>
              <a:rPr lang="en-US" sz="1200" dirty="0"/>
              <a:t>5,000.00</a:t>
            </a:r>
          </a:p>
        </p:txBody>
      </p:sp>
      <p:sp>
        <p:nvSpPr>
          <p:cNvPr id="51" name="TextBox 50">
            <a:extLst>
              <a:ext uri="{FF2B5EF4-FFF2-40B4-BE49-F238E27FC236}">
                <a16:creationId xmlns:a16="http://schemas.microsoft.com/office/drawing/2014/main" id="{C550FFCE-4F89-1BB3-E277-886BF592D46C}"/>
              </a:ext>
            </a:extLst>
          </p:cNvPr>
          <p:cNvSpPr txBox="1"/>
          <p:nvPr/>
        </p:nvSpPr>
        <p:spPr>
          <a:xfrm>
            <a:off x="10374971" y="5553522"/>
            <a:ext cx="845820" cy="461665"/>
          </a:xfrm>
          <a:prstGeom prst="rect">
            <a:avLst/>
          </a:prstGeom>
          <a:noFill/>
        </p:spPr>
        <p:txBody>
          <a:bodyPr wrap="square" rtlCol="0">
            <a:spAutoFit/>
          </a:bodyPr>
          <a:lstStyle/>
          <a:p>
            <a:r>
              <a:rPr lang="en-US" sz="1200" dirty="0"/>
              <a:t>5,000.00</a:t>
            </a:r>
          </a:p>
          <a:p>
            <a:endParaRPr lang="en-US" sz="1200" dirty="0"/>
          </a:p>
        </p:txBody>
      </p:sp>
      <p:sp>
        <p:nvSpPr>
          <p:cNvPr id="53" name="TextBox 52">
            <a:extLst>
              <a:ext uri="{FF2B5EF4-FFF2-40B4-BE49-F238E27FC236}">
                <a16:creationId xmlns:a16="http://schemas.microsoft.com/office/drawing/2014/main" id="{E05A874E-7B1D-89AB-94AD-BCFE5867A966}"/>
              </a:ext>
            </a:extLst>
          </p:cNvPr>
          <p:cNvSpPr txBox="1"/>
          <p:nvPr/>
        </p:nvSpPr>
        <p:spPr>
          <a:xfrm>
            <a:off x="10415016" y="6169612"/>
            <a:ext cx="845820" cy="461665"/>
          </a:xfrm>
          <a:prstGeom prst="rect">
            <a:avLst/>
          </a:prstGeom>
          <a:noFill/>
        </p:spPr>
        <p:txBody>
          <a:bodyPr wrap="square" rtlCol="0">
            <a:spAutoFit/>
          </a:bodyPr>
          <a:lstStyle/>
          <a:p>
            <a:r>
              <a:rPr lang="en-US" sz="1200" dirty="0"/>
              <a:t>5,000.00</a:t>
            </a:r>
          </a:p>
          <a:p>
            <a:endParaRPr lang="en-US" sz="1200" dirty="0"/>
          </a:p>
        </p:txBody>
      </p:sp>
      <p:sp>
        <p:nvSpPr>
          <p:cNvPr id="55" name="TextBox 54">
            <a:extLst>
              <a:ext uri="{FF2B5EF4-FFF2-40B4-BE49-F238E27FC236}">
                <a16:creationId xmlns:a16="http://schemas.microsoft.com/office/drawing/2014/main" id="{8368511A-9646-18E6-93C7-AD45618D824A}"/>
              </a:ext>
            </a:extLst>
          </p:cNvPr>
          <p:cNvSpPr txBox="1"/>
          <p:nvPr/>
        </p:nvSpPr>
        <p:spPr>
          <a:xfrm>
            <a:off x="6769982" y="6163234"/>
            <a:ext cx="845820" cy="276999"/>
          </a:xfrm>
          <a:prstGeom prst="rect">
            <a:avLst/>
          </a:prstGeom>
          <a:noFill/>
        </p:spPr>
        <p:txBody>
          <a:bodyPr wrap="square" rtlCol="0">
            <a:spAutoFit/>
          </a:bodyPr>
          <a:lstStyle/>
          <a:p>
            <a:r>
              <a:rPr lang="en-US" sz="1200" dirty="0"/>
              <a:t>5,000.00</a:t>
            </a:r>
          </a:p>
        </p:txBody>
      </p:sp>
      <p:sp>
        <p:nvSpPr>
          <p:cNvPr id="57" name="TextBox 56">
            <a:extLst>
              <a:ext uri="{FF2B5EF4-FFF2-40B4-BE49-F238E27FC236}">
                <a16:creationId xmlns:a16="http://schemas.microsoft.com/office/drawing/2014/main" id="{C620CE57-8E03-D791-5C28-BB32AA0ACC84}"/>
              </a:ext>
            </a:extLst>
          </p:cNvPr>
          <p:cNvSpPr txBox="1"/>
          <p:nvPr/>
        </p:nvSpPr>
        <p:spPr>
          <a:xfrm>
            <a:off x="8838273" y="5192487"/>
            <a:ext cx="2923656" cy="307777"/>
          </a:xfrm>
          <a:prstGeom prst="rect">
            <a:avLst/>
          </a:prstGeom>
          <a:solidFill>
            <a:schemeClr val="bg1"/>
          </a:solidFill>
        </p:spPr>
        <p:txBody>
          <a:bodyPr wrap="square" rtlCol="0">
            <a:spAutoFit/>
          </a:bodyPr>
          <a:lstStyle/>
          <a:p>
            <a:pPr algn="ctr"/>
            <a:r>
              <a:rPr lang="en-US" sz="1400" b="1" dirty="0"/>
              <a:t>Prepaid Insurance</a:t>
            </a:r>
          </a:p>
        </p:txBody>
      </p:sp>
      <p:sp>
        <p:nvSpPr>
          <p:cNvPr id="59" name="TextBox 58">
            <a:extLst>
              <a:ext uri="{FF2B5EF4-FFF2-40B4-BE49-F238E27FC236}">
                <a16:creationId xmlns:a16="http://schemas.microsoft.com/office/drawing/2014/main" id="{1AE1DA25-AC8F-CEBD-835F-6974E919D02A}"/>
              </a:ext>
            </a:extLst>
          </p:cNvPr>
          <p:cNvSpPr txBox="1"/>
          <p:nvPr/>
        </p:nvSpPr>
        <p:spPr>
          <a:xfrm>
            <a:off x="6283959" y="5191179"/>
            <a:ext cx="2923656" cy="307777"/>
          </a:xfrm>
          <a:prstGeom prst="rect">
            <a:avLst/>
          </a:prstGeom>
          <a:solidFill>
            <a:schemeClr val="bg1"/>
          </a:solidFill>
        </p:spPr>
        <p:txBody>
          <a:bodyPr wrap="square" rtlCol="0">
            <a:spAutoFit/>
          </a:bodyPr>
          <a:lstStyle/>
          <a:p>
            <a:pPr algn="ctr"/>
            <a:r>
              <a:rPr lang="en-US" sz="1400" b="1" dirty="0"/>
              <a:t>Insurance Expense</a:t>
            </a:r>
          </a:p>
        </p:txBody>
      </p:sp>
      <p:pic>
        <p:nvPicPr>
          <p:cNvPr id="85" name="Picture 84">
            <a:extLst>
              <a:ext uri="{FF2B5EF4-FFF2-40B4-BE49-F238E27FC236}">
                <a16:creationId xmlns:a16="http://schemas.microsoft.com/office/drawing/2014/main" id="{C56E832F-26B5-0089-812C-0C6AF030E2B0}"/>
              </a:ext>
            </a:extLst>
          </p:cNvPr>
          <p:cNvPicPr>
            <a:picLocks noChangeAspect="1"/>
          </p:cNvPicPr>
          <p:nvPr/>
        </p:nvPicPr>
        <p:blipFill>
          <a:blip r:embed="rId2"/>
          <a:stretch>
            <a:fillRect/>
          </a:stretch>
        </p:blipFill>
        <p:spPr>
          <a:xfrm>
            <a:off x="6414907" y="3787758"/>
            <a:ext cx="2368742" cy="1133509"/>
          </a:xfrm>
          <a:prstGeom prst="rect">
            <a:avLst/>
          </a:prstGeom>
        </p:spPr>
      </p:pic>
      <p:pic>
        <p:nvPicPr>
          <p:cNvPr id="87" name="Picture 86">
            <a:extLst>
              <a:ext uri="{FF2B5EF4-FFF2-40B4-BE49-F238E27FC236}">
                <a16:creationId xmlns:a16="http://schemas.microsoft.com/office/drawing/2014/main" id="{E6CCC944-76D4-7382-663F-64F474420CD5}"/>
              </a:ext>
            </a:extLst>
          </p:cNvPr>
          <p:cNvPicPr>
            <a:picLocks noChangeAspect="1"/>
          </p:cNvPicPr>
          <p:nvPr/>
        </p:nvPicPr>
        <p:blipFill>
          <a:blip r:embed="rId2"/>
          <a:stretch>
            <a:fillRect/>
          </a:stretch>
        </p:blipFill>
        <p:spPr>
          <a:xfrm>
            <a:off x="9124239" y="3787759"/>
            <a:ext cx="2368742" cy="1133509"/>
          </a:xfrm>
          <a:prstGeom prst="rect">
            <a:avLst/>
          </a:prstGeom>
        </p:spPr>
      </p:pic>
      <p:sp>
        <p:nvSpPr>
          <p:cNvPr id="89" name="Rectangle 88">
            <a:extLst>
              <a:ext uri="{FF2B5EF4-FFF2-40B4-BE49-F238E27FC236}">
                <a16:creationId xmlns:a16="http://schemas.microsoft.com/office/drawing/2014/main" id="{559E63BA-8F24-E4C2-90F2-E8750DD8335B}"/>
              </a:ext>
            </a:extLst>
          </p:cNvPr>
          <p:cNvSpPr/>
          <p:nvPr/>
        </p:nvSpPr>
        <p:spPr>
          <a:xfrm>
            <a:off x="7707651" y="4062412"/>
            <a:ext cx="731520" cy="5842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1" name="Rectangle 90">
            <a:extLst>
              <a:ext uri="{FF2B5EF4-FFF2-40B4-BE49-F238E27FC236}">
                <a16:creationId xmlns:a16="http://schemas.microsoft.com/office/drawing/2014/main" id="{95CB071A-97D6-1AD3-AFBD-4880BBA37EFD}"/>
              </a:ext>
            </a:extLst>
          </p:cNvPr>
          <p:cNvSpPr/>
          <p:nvPr/>
        </p:nvSpPr>
        <p:spPr>
          <a:xfrm>
            <a:off x="6740641" y="4062412"/>
            <a:ext cx="731520" cy="5842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3" name="Rectangle 92">
            <a:extLst>
              <a:ext uri="{FF2B5EF4-FFF2-40B4-BE49-F238E27FC236}">
                <a16:creationId xmlns:a16="http://schemas.microsoft.com/office/drawing/2014/main" id="{B2711BD6-F43B-1C96-9E5E-3C328D3313DE}"/>
              </a:ext>
            </a:extLst>
          </p:cNvPr>
          <p:cNvSpPr/>
          <p:nvPr/>
        </p:nvSpPr>
        <p:spPr>
          <a:xfrm>
            <a:off x="9429772" y="4062412"/>
            <a:ext cx="731520" cy="5842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5" name="Rectangle 94">
            <a:extLst>
              <a:ext uri="{FF2B5EF4-FFF2-40B4-BE49-F238E27FC236}">
                <a16:creationId xmlns:a16="http://schemas.microsoft.com/office/drawing/2014/main" id="{1EDCC995-D75B-FFBC-733F-88794990E89C}"/>
              </a:ext>
            </a:extLst>
          </p:cNvPr>
          <p:cNvSpPr/>
          <p:nvPr/>
        </p:nvSpPr>
        <p:spPr>
          <a:xfrm>
            <a:off x="10461376" y="4062412"/>
            <a:ext cx="731520" cy="5842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7" name="TextBox 96">
            <a:extLst>
              <a:ext uri="{FF2B5EF4-FFF2-40B4-BE49-F238E27FC236}">
                <a16:creationId xmlns:a16="http://schemas.microsoft.com/office/drawing/2014/main" id="{6A3C260B-0613-E9DD-67CC-225EFD1C71B3}"/>
              </a:ext>
            </a:extLst>
          </p:cNvPr>
          <p:cNvSpPr txBox="1"/>
          <p:nvPr/>
        </p:nvSpPr>
        <p:spPr>
          <a:xfrm>
            <a:off x="6683184" y="4062412"/>
            <a:ext cx="845820" cy="276999"/>
          </a:xfrm>
          <a:prstGeom prst="rect">
            <a:avLst/>
          </a:prstGeom>
          <a:noFill/>
        </p:spPr>
        <p:txBody>
          <a:bodyPr wrap="square" rtlCol="0">
            <a:spAutoFit/>
          </a:bodyPr>
          <a:lstStyle/>
          <a:p>
            <a:r>
              <a:rPr lang="en-US" sz="1200" dirty="0"/>
              <a:t>10,000.00</a:t>
            </a:r>
          </a:p>
        </p:txBody>
      </p:sp>
      <p:sp>
        <p:nvSpPr>
          <p:cNvPr id="99" name="TextBox 98">
            <a:extLst>
              <a:ext uri="{FF2B5EF4-FFF2-40B4-BE49-F238E27FC236}">
                <a16:creationId xmlns:a16="http://schemas.microsoft.com/office/drawing/2014/main" id="{C9188FA3-16A0-BAFF-1A0E-885BD9EA73AD}"/>
              </a:ext>
            </a:extLst>
          </p:cNvPr>
          <p:cNvSpPr txBox="1"/>
          <p:nvPr/>
        </p:nvSpPr>
        <p:spPr>
          <a:xfrm>
            <a:off x="10320347" y="4049657"/>
            <a:ext cx="845820" cy="276999"/>
          </a:xfrm>
          <a:prstGeom prst="rect">
            <a:avLst/>
          </a:prstGeom>
          <a:noFill/>
        </p:spPr>
        <p:txBody>
          <a:bodyPr wrap="square" rtlCol="0">
            <a:spAutoFit/>
          </a:bodyPr>
          <a:lstStyle/>
          <a:p>
            <a:r>
              <a:rPr lang="en-US" sz="1200" dirty="0"/>
              <a:t>10,000.00</a:t>
            </a:r>
          </a:p>
        </p:txBody>
      </p:sp>
      <p:sp>
        <p:nvSpPr>
          <p:cNvPr id="101" name="TextBox 100">
            <a:extLst>
              <a:ext uri="{FF2B5EF4-FFF2-40B4-BE49-F238E27FC236}">
                <a16:creationId xmlns:a16="http://schemas.microsoft.com/office/drawing/2014/main" id="{D4133E03-79FA-A3D3-D881-46B211901377}"/>
              </a:ext>
            </a:extLst>
          </p:cNvPr>
          <p:cNvSpPr txBox="1"/>
          <p:nvPr/>
        </p:nvSpPr>
        <p:spPr>
          <a:xfrm>
            <a:off x="10360392" y="4665747"/>
            <a:ext cx="845820" cy="276999"/>
          </a:xfrm>
          <a:prstGeom prst="rect">
            <a:avLst/>
          </a:prstGeom>
          <a:noFill/>
        </p:spPr>
        <p:txBody>
          <a:bodyPr wrap="square" rtlCol="0">
            <a:spAutoFit/>
          </a:bodyPr>
          <a:lstStyle/>
          <a:p>
            <a:r>
              <a:rPr lang="en-US" sz="1200" dirty="0"/>
              <a:t>10,000.00</a:t>
            </a:r>
          </a:p>
        </p:txBody>
      </p:sp>
      <p:sp>
        <p:nvSpPr>
          <p:cNvPr id="103" name="TextBox 102">
            <a:extLst>
              <a:ext uri="{FF2B5EF4-FFF2-40B4-BE49-F238E27FC236}">
                <a16:creationId xmlns:a16="http://schemas.microsoft.com/office/drawing/2014/main" id="{0A223AB5-052A-F0EC-5FCA-A2722435B59B}"/>
              </a:ext>
            </a:extLst>
          </p:cNvPr>
          <p:cNvSpPr txBox="1"/>
          <p:nvPr/>
        </p:nvSpPr>
        <p:spPr>
          <a:xfrm>
            <a:off x="6715358" y="4659369"/>
            <a:ext cx="845820" cy="276999"/>
          </a:xfrm>
          <a:prstGeom prst="rect">
            <a:avLst/>
          </a:prstGeom>
          <a:noFill/>
        </p:spPr>
        <p:txBody>
          <a:bodyPr wrap="square" rtlCol="0">
            <a:spAutoFit/>
          </a:bodyPr>
          <a:lstStyle/>
          <a:p>
            <a:r>
              <a:rPr lang="en-US" sz="1200" dirty="0"/>
              <a:t>10,000.00</a:t>
            </a:r>
          </a:p>
        </p:txBody>
      </p:sp>
      <p:sp>
        <p:nvSpPr>
          <p:cNvPr id="105" name="TextBox 104">
            <a:extLst>
              <a:ext uri="{FF2B5EF4-FFF2-40B4-BE49-F238E27FC236}">
                <a16:creationId xmlns:a16="http://schemas.microsoft.com/office/drawing/2014/main" id="{A07C6631-4AA4-D661-6C94-98DD1601861A}"/>
              </a:ext>
            </a:extLst>
          </p:cNvPr>
          <p:cNvSpPr txBox="1"/>
          <p:nvPr/>
        </p:nvSpPr>
        <p:spPr>
          <a:xfrm>
            <a:off x="8783649" y="3688622"/>
            <a:ext cx="2923656" cy="307777"/>
          </a:xfrm>
          <a:prstGeom prst="rect">
            <a:avLst/>
          </a:prstGeom>
          <a:solidFill>
            <a:schemeClr val="bg1"/>
          </a:solidFill>
        </p:spPr>
        <p:txBody>
          <a:bodyPr wrap="square" rtlCol="0">
            <a:spAutoFit/>
          </a:bodyPr>
          <a:lstStyle/>
          <a:p>
            <a:pPr algn="ctr"/>
            <a:r>
              <a:rPr lang="en-US" sz="1400" b="1" dirty="0"/>
              <a:t>Cash</a:t>
            </a:r>
          </a:p>
        </p:txBody>
      </p:sp>
      <p:sp>
        <p:nvSpPr>
          <p:cNvPr id="107" name="TextBox 106">
            <a:extLst>
              <a:ext uri="{FF2B5EF4-FFF2-40B4-BE49-F238E27FC236}">
                <a16:creationId xmlns:a16="http://schemas.microsoft.com/office/drawing/2014/main" id="{7AF7B07C-44A9-41D7-A559-28CBC275C8C6}"/>
              </a:ext>
            </a:extLst>
          </p:cNvPr>
          <p:cNvSpPr txBox="1"/>
          <p:nvPr/>
        </p:nvSpPr>
        <p:spPr>
          <a:xfrm>
            <a:off x="6229335" y="3687314"/>
            <a:ext cx="2923656" cy="307777"/>
          </a:xfrm>
          <a:prstGeom prst="rect">
            <a:avLst/>
          </a:prstGeom>
          <a:solidFill>
            <a:schemeClr val="bg1"/>
          </a:solidFill>
        </p:spPr>
        <p:txBody>
          <a:bodyPr wrap="square" rtlCol="0">
            <a:spAutoFit/>
          </a:bodyPr>
          <a:lstStyle/>
          <a:p>
            <a:pPr algn="ctr"/>
            <a:r>
              <a:rPr lang="en-US" sz="1400" b="1" dirty="0"/>
              <a:t>Prepaid Insurance</a:t>
            </a:r>
          </a:p>
        </p:txBody>
      </p:sp>
      <p:sp>
        <p:nvSpPr>
          <p:cNvPr id="111" name="Right Brace 110">
            <a:extLst>
              <a:ext uri="{FF2B5EF4-FFF2-40B4-BE49-F238E27FC236}">
                <a16:creationId xmlns:a16="http://schemas.microsoft.com/office/drawing/2014/main" id="{44DF8392-CC54-AD9B-96D8-E7EF085B828D}"/>
              </a:ext>
            </a:extLst>
          </p:cNvPr>
          <p:cNvSpPr/>
          <p:nvPr/>
        </p:nvSpPr>
        <p:spPr>
          <a:xfrm>
            <a:off x="11281798" y="3687314"/>
            <a:ext cx="393498" cy="1524002"/>
          </a:xfrm>
          <a:prstGeom prst="rightBrace">
            <a:avLst/>
          </a:prstGeom>
        </p:spPr>
        <p:style>
          <a:lnRef idx="2">
            <a:schemeClr val="dk1"/>
          </a:lnRef>
          <a:fillRef idx="0">
            <a:schemeClr val="dk1"/>
          </a:fillRef>
          <a:effectRef idx="1">
            <a:schemeClr val="dk1"/>
          </a:effectRef>
          <a:fontRef idx="minor">
            <a:schemeClr val="tx1"/>
          </a:fontRef>
        </p:style>
        <p:txBody>
          <a:bodyPr rtlCol="0" anchor="ctr"/>
          <a:lstStyle/>
          <a:p>
            <a:pPr algn="ctr"/>
            <a:endParaRPr lang="en-US" dirty="0"/>
          </a:p>
        </p:txBody>
      </p:sp>
      <p:sp>
        <p:nvSpPr>
          <p:cNvPr id="113" name="Right Brace 112">
            <a:extLst>
              <a:ext uri="{FF2B5EF4-FFF2-40B4-BE49-F238E27FC236}">
                <a16:creationId xmlns:a16="http://schemas.microsoft.com/office/drawing/2014/main" id="{B2210117-A7E6-69F3-81EA-B9CD5E17DA33}"/>
              </a:ext>
            </a:extLst>
          </p:cNvPr>
          <p:cNvSpPr/>
          <p:nvPr/>
        </p:nvSpPr>
        <p:spPr>
          <a:xfrm>
            <a:off x="11315246" y="5291623"/>
            <a:ext cx="406727" cy="1403170"/>
          </a:xfrm>
          <a:prstGeom prst="rightBrace">
            <a:avLst/>
          </a:prstGeom>
        </p:spPr>
        <p:style>
          <a:lnRef idx="2">
            <a:schemeClr val="dk1"/>
          </a:lnRef>
          <a:fillRef idx="0">
            <a:schemeClr val="dk1"/>
          </a:fillRef>
          <a:effectRef idx="1">
            <a:schemeClr val="dk1"/>
          </a:effectRef>
          <a:fontRef idx="minor">
            <a:schemeClr val="tx1"/>
          </a:fontRef>
        </p:style>
        <p:txBody>
          <a:bodyPr rtlCol="0" anchor="ctr"/>
          <a:lstStyle/>
          <a:p>
            <a:pPr algn="ctr"/>
            <a:endParaRPr lang="en-US" dirty="0"/>
          </a:p>
        </p:txBody>
      </p:sp>
      <p:sp>
        <p:nvSpPr>
          <p:cNvPr id="114" name="TextBox 113">
            <a:extLst>
              <a:ext uri="{FF2B5EF4-FFF2-40B4-BE49-F238E27FC236}">
                <a16:creationId xmlns:a16="http://schemas.microsoft.com/office/drawing/2014/main" id="{677B8496-BFE4-76FD-75BF-8C79312405FC}"/>
              </a:ext>
            </a:extLst>
          </p:cNvPr>
          <p:cNvSpPr txBox="1"/>
          <p:nvPr/>
        </p:nvSpPr>
        <p:spPr>
          <a:xfrm>
            <a:off x="11448596" y="4188156"/>
            <a:ext cx="796093" cy="461665"/>
          </a:xfrm>
          <a:prstGeom prst="rect">
            <a:avLst/>
          </a:prstGeom>
          <a:noFill/>
        </p:spPr>
        <p:txBody>
          <a:bodyPr wrap="square" rtlCol="0">
            <a:spAutoFit/>
          </a:bodyPr>
          <a:lstStyle/>
          <a:p>
            <a:pPr algn="ctr"/>
            <a:r>
              <a:rPr lang="en-US" sz="1200" dirty="0"/>
              <a:t>Original entry</a:t>
            </a:r>
          </a:p>
        </p:txBody>
      </p:sp>
      <p:sp>
        <p:nvSpPr>
          <p:cNvPr id="116" name="TextBox 115">
            <a:extLst>
              <a:ext uri="{FF2B5EF4-FFF2-40B4-BE49-F238E27FC236}">
                <a16:creationId xmlns:a16="http://schemas.microsoft.com/office/drawing/2014/main" id="{DC410D9E-7E84-B1CF-DAFA-B6F6553DEDAC}"/>
              </a:ext>
            </a:extLst>
          </p:cNvPr>
          <p:cNvSpPr txBox="1"/>
          <p:nvPr/>
        </p:nvSpPr>
        <p:spPr>
          <a:xfrm>
            <a:off x="11542919" y="5730560"/>
            <a:ext cx="796093" cy="461665"/>
          </a:xfrm>
          <a:prstGeom prst="rect">
            <a:avLst/>
          </a:prstGeom>
          <a:noFill/>
        </p:spPr>
        <p:txBody>
          <a:bodyPr wrap="square" rtlCol="0">
            <a:spAutoFit/>
          </a:bodyPr>
          <a:lstStyle/>
          <a:p>
            <a:pPr algn="ctr"/>
            <a:r>
              <a:rPr lang="en-US" sz="1200" dirty="0"/>
              <a:t>Adj. entry</a:t>
            </a:r>
          </a:p>
        </p:txBody>
      </p:sp>
      <p:pic>
        <p:nvPicPr>
          <p:cNvPr id="118" name="Picture 117">
            <a:extLst>
              <a:ext uri="{FF2B5EF4-FFF2-40B4-BE49-F238E27FC236}">
                <a16:creationId xmlns:a16="http://schemas.microsoft.com/office/drawing/2014/main" id="{CDF09513-6F07-1853-E5EA-B8745A188C6E}"/>
              </a:ext>
            </a:extLst>
          </p:cNvPr>
          <p:cNvPicPr>
            <a:picLocks noChangeAspect="1"/>
          </p:cNvPicPr>
          <p:nvPr/>
        </p:nvPicPr>
        <p:blipFill>
          <a:blip r:embed="rId3"/>
          <a:stretch>
            <a:fillRect/>
          </a:stretch>
        </p:blipFill>
        <p:spPr>
          <a:xfrm>
            <a:off x="10022317" y="49297"/>
            <a:ext cx="2038553" cy="1341782"/>
          </a:xfrm>
          <a:prstGeom prst="rect">
            <a:avLst/>
          </a:prstGeom>
        </p:spPr>
      </p:pic>
      <p:sp>
        <p:nvSpPr>
          <p:cNvPr id="120" name="TextBox 119">
            <a:extLst>
              <a:ext uri="{FF2B5EF4-FFF2-40B4-BE49-F238E27FC236}">
                <a16:creationId xmlns:a16="http://schemas.microsoft.com/office/drawing/2014/main" id="{F2ECCDE5-FB70-C586-FC45-E2CE79D676B9}"/>
              </a:ext>
            </a:extLst>
          </p:cNvPr>
          <p:cNvSpPr txBox="1"/>
          <p:nvPr/>
        </p:nvSpPr>
        <p:spPr>
          <a:xfrm>
            <a:off x="10147250" y="28731"/>
            <a:ext cx="1699392" cy="307777"/>
          </a:xfrm>
          <a:prstGeom prst="rect">
            <a:avLst/>
          </a:prstGeom>
          <a:solidFill>
            <a:schemeClr val="bg1"/>
          </a:solidFill>
        </p:spPr>
        <p:txBody>
          <a:bodyPr wrap="square" rtlCol="0">
            <a:spAutoFit/>
          </a:bodyPr>
          <a:lstStyle/>
          <a:p>
            <a:pPr algn="ctr"/>
            <a:r>
              <a:rPr lang="en-US" sz="1400" b="1" dirty="0"/>
              <a:t>Prepaid Insurance</a:t>
            </a:r>
          </a:p>
        </p:txBody>
      </p:sp>
      <p:sp>
        <p:nvSpPr>
          <p:cNvPr id="122" name="TextBox 121">
            <a:extLst>
              <a:ext uri="{FF2B5EF4-FFF2-40B4-BE49-F238E27FC236}">
                <a16:creationId xmlns:a16="http://schemas.microsoft.com/office/drawing/2014/main" id="{7C5EF519-4251-DC5E-8ECB-A8B110F01CCA}"/>
              </a:ext>
            </a:extLst>
          </p:cNvPr>
          <p:cNvSpPr txBox="1"/>
          <p:nvPr/>
        </p:nvSpPr>
        <p:spPr>
          <a:xfrm>
            <a:off x="10244668" y="329468"/>
            <a:ext cx="845820" cy="276999"/>
          </a:xfrm>
          <a:prstGeom prst="rect">
            <a:avLst/>
          </a:prstGeom>
          <a:noFill/>
        </p:spPr>
        <p:txBody>
          <a:bodyPr wrap="square" rtlCol="0">
            <a:spAutoFit/>
          </a:bodyPr>
          <a:lstStyle/>
          <a:p>
            <a:r>
              <a:rPr lang="en-US" sz="1200" dirty="0"/>
              <a:t>10,000.00</a:t>
            </a:r>
          </a:p>
        </p:txBody>
      </p:sp>
      <p:sp>
        <p:nvSpPr>
          <p:cNvPr id="124" name="TextBox 123">
            <a:extLst>
              <a:ext uri="{FF2B5EF4-FFF2-40B4-BE49-F238E27FC236}">
                <a16:creationId xmlns:a16="http://schemas.microsoft.com/office/drawing/2014/main" id="{09F0C0AF-B8DB-1FCE-BE7E-19B3C49018D4}"/>
              </a:ext>
            </a:extLst>
          </p:cNvPr>
          <p:cNvSpPr txBox="1"/>
          <p:nvPr/>
        </p:nvSpPr>
        <p:spPr>
          <a:xfrm>
            <a:off x="11041593" y="458399"/>
            <a:ext cx="845820" cy="461665"/>
          </a:xfrm>
          <a:prstGeom prst="rect">
            <a:avLst/>
          </a:prstGeom>
          <a:noFill/>
        </p:spPr>
        <p:txBody>
          <a:bodyPr wrap="square" rtlCol="0">
            <a:spAutoFit/>
          </a:bodyPr>
          <a:lstStyle/>
          <a:p>
            <a:r>
              <a:rPr lang="en-US" sz="1200" dirty="0"/>
              <a:t>5,000.00</a:t>
            </a:r>
          </a:p>
          <a:p>
            <a:endParaRPr lang="en-US" sz="1200" dirty="0"/>
          </a:p>
        </p:txBody>
      </p:sp>
      <p:sp>
        <p:nvSpPr>
          <p:cNvPr id="126" name="TextBox 125">
            <a:extLst>
              <a:ext uri="{FF2B5EF4-FFF2-40B4-BE49-F238E27FC236}">
                <a16:creationId xmlns:a16="http://schemas.microsoft.com/office/drawing/2014/main" id="{F05F0E44-1324-5A3D-63FB-6BE9FA90E0EE}"/>
              </a:ext>
            </a:extLst>
          </p:cNvPr>
          <p:cNvSpPr txBox="1"/>
          <p:nvPr/>
        </p:nvSpPr>
        <p:spPr>
          <a:xfrm>
            <a:off x="10283806" y="896071"/>
            <a:ext cx="845820" cy="461665"/>
          </a:xfrm>
          <a:prstGeom prst="rect">
            <a:avLst/>
          </a:prstGeom>
          <a:noFill/>
        </p:spPr>
        <p:txBody>
          <a:bodyPr wrap="square" rtlCol="0">
            <a:spAutoFit/>
          </a:bodyPr>
          <a:lstStyle/>
          <a:p>
            <a:r>
              <a:rPr lang="en-US" sz="1200" dirty="0"/>
              <a:t>5,000.00</a:t>
            </a:r>
          </a:p>
          <a:p>
            <a:endParaRPr lang="en-US" sz="1200" dirty="0"/>
          </a:p>
        </p:txBody>
      </p:sp>
      <mc:AlternateContent xmlns:mc="http://schemas.openxmlformats.org/markup-compatibility/2006" xmlns:p14="http://schemas.microsoft.com/office/powerpoint/2010/main">
        <mc:Choice Requires="p14">
          <p:contentPart p14:bwMode="auto" r:id="rId4">
            <p14:nvContentPartPr>
              <p14:cNvPr id="128" name="Ink 127">
                <a:extLst>
                  <a:ext uri="{FF2B5EF4-FFF2-40B4-BE49-F238E27FC236}">
                    <a16:creationId xmlns:a16="http://schemas.microsoft.com/office/drawing/2014/main" id="{0DDFD39D-060E-0E8B-A984-3A6DD077C2E7}"/>
                  </a:ext>
                </a:extLst>
              </p14:cNvPr>
              <p14:cNvContentPartPr/>
              <p14:nvPr/>
            </p14:nvContentPartPr>
            <p14:xfrm>
              <a:off x="6667185" y="4190880"/>
              <a:ext cx="360" cy="360"/>
            </p14:xfrm>
          </p:contentPart>
        </mc:Choice>
        <mc:Fallback xmlns="">
          <p:pic>
            <p:nvPicPr>
              <p:cNvPr id="128" name="Ink 127">
                <a:extLst>
                  <a:ext uri="{FF2B5EF4-FFF2-40B4-BE49-F238E27FC236}">
                    <a16:creationId xmlns:a16="http://schemas.microsoft.com/office/drawing/2014/main" id="{0DDFD39D-060E-0E8B-A984-3A6DD077C2E7}"/>
                  </a:ext>
                </a:extLst>
              </p:cNvPr>
              <p:cNvPicPr/>
              <p:nvPr/>
            </p:nvPicPr>
            <p:blipFill>
              <a:blip r:embed="rId5"/>
              <a:stretch>
                <a:fillRect/>
              </a:stretch>
            </p:blipFill>
            <p:spPr>
              <a:xfrm>
                <a:off x="6604545" y="4127880"/>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29" name="Ink 128">
                <a:extLst>
                  <a:ext uri="{FF2B5EF4-FFF2-40B4-BE49-F238E27FC236}">
                    <a16:creationId xmlns:a16="http://schemas.microsoft.com/office/drawing/2014/main" id="{C401DE42-5129-EB8F-2857-A1B235572EED}"/>
                  </a:ext>
                </a:extLst>
              </p14:cNvPr>
              <p14:cNvContentPartPr/>
              <p14:nvPr/>
            </p14:nvContentPartPr>
            <p14:xfrm>
              <a:off x="10210530" y="485730"/>
              <a:ext cx="360" cy="360"/>
            </p14:xfrm>
          </p:contentPart>
        </mc:Choice>
        <mc:Fallback xmlns="">
          <p:pic>
            <p:nvPicPr>
              <p:cNvPr id="129" name="Ink 128">
                <a:extLst>
                  <a:ext uri="{FF2B5EF4-FFF2-40B4-BE49-F238E27FC236}">
                    <a16:creationId xmlns:a16="http://schemas.microsoft.com/office/drawing/2014/main" id="{C401DE42-5129-EB8F-2857-A1B235572EED}"/>
                  </a:ext>
                </a:extLst>
              </p:cNvPr>
              <p:cNvPicPr/>
              <p:nvPr/>
            </p:nvPicPr>
            <p:blipFill>
              <a:blip r:embed="rId5"/>
              <a:stretch>
                <a:fillRect/>
              </a:stretch>
            </p:blipFill>
            <p:spPr>
              <a:xfrm>
                <a:off x="10147890" y="422730"/>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30" name="Ink 129">
                <a:extLst>
                  <a:ext uri="{FF2B5EF4-FFF2-40B4-BE49-F238E27FC236}">
                    <a16:creationId xmlns:a16="http://schemas.microsoft.com/office/drawing/2014/main" id="{A167EBA3-B8AB-ADB0-868B-269C50AD302B}"/>
                  </a:ext>
                </a:extLst>
              </p14:cNvPr>
              <p14:cNvContentPartPr/>
              <p14:nvPr/>
            </p14:nvContentPartPr>
            <p14:xfrm>
              <a:off x="11820225" y="590520"/>
              <a:ext cx="360" cy="360"/>
            </p14:xfrm>
          </p:contentPart>
        </mc:Choice>
        <mc:Fallback xmlns="">
          <p:pic>
            <p:nvPicPr>
              <p:cNvPr id="130" name="Ink 129">
                <a:extLst>
                  <a:ext uri="{FF2B5EF4-FFF2-40B4-BE49-F238E27FC236}">
                    <a16:creationId xmlns:a16="http://schemas.microsoft.com/office/drawing/2014/main" id="{A167EBA3-B8AB-ADB0-868B-269C50AD302B}"/>
                  </a:ext>
                </a:extLst>
              </p:cNvPr>
              <p:cNvPicPr/>
              <p:nvPr/>
            </p:nvPicPr>
            <p:blipFill>
              <a:blip r:embed="rId8"/>
              <a:stretch>
                <a:fillRect/>
              </a:stretch>
            </p:blipFill>
            <p:spPr>
              <a:xfrm>
                <a:off x="11757585" y="527520"/>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31" name="Ink 130">
                <a:extLst>
                  <a:ext uri="{FF2B5EF4-FFF2-40B4-BE49-F238E27FC236}">
                    <a16:creationId xmlns:a16="http://schemas.microsoft.com/office/drawing/2014/main" id="{158AAF62-178E-3714-30C6-4D320C8E62C3}"/>
                  </a:ext>
                </a:extLst>
              </p14:cNvPr>
              <p14:cNvContentPartPr/>
              <p14:nvPr/>
            </p14:nvContentPartPr>
            <p14:xfrm>
              <a:off x="11153505" y="5686320"/>
              <a:ext cx="360" cy="360"/>
            </p14:xfrm>
          </p:contentPart>
        </mc:Choice>
        <mc:Fallback xmlns="">
          <p:pic>
            <p:nvPicPr>
              <p:cNvPr id="131" name="Ink 130">
                <a:extLst>
                  <a:ext uri="{FF2B5EF4-FFF2-40B4-BE49-F238E27FC236}">
                    <a16:creationId xmlns:a16="http://schemas.microsoft.com/office/drawing/2014/main" id="{158AAF62-178E-3714-30C6-4D320C8E62C3}"/>
                  </a:ext>
                </a:extLst>
              </p:cNvPr>
              <p:cNvPicPr/>
              <p:nvPr/>
            </p:nvPicPr>
            <p:blipFill>
              <a:blip r:embed="rId8"/>
              <a:stretch>
                <a:fillRect/>
              </a:stretch>
            </p:blipFill>
            <p:spPr>
              <a:xfrm>
                <a:off x="11090865" y="5623320"/>
                <a:ext cx="126000" cy="126000"/>
              </a:xfrm>
              <a:prstGeom prst="rect">
                <a:avLst/>
              </a:prstGeom>
            </p:spPr>
          </p:pic>
        </mc:Fallback>
      </mc:AlternateContent>
      <p:sp>
        <p:nvSpPr>
          <p:cNvPr id="134" name="Rectangle 133">
            <a:extLst>
              <a:ext uri="{FF2B5EF4-FFF2-40B4-BE49-F238E27FC236}">
                <a16:creationId xmlns:a16="http://schemas.microsoft.com/office/drawing/2014/main" id="{EF1F167C-CD9C-FD12-3D4B-F80668A6E96A}"/>
              </a:ext>
            </a:extLst>
          </p:cNvPr>
          <p:cNvSpPr/>
          <p:nvPr/>
        </p:nvSpPr>
        <p:spPr>
          <a:xfrm>
            <a:off x="10022317" y="28731"/>
            <a:ext cx="2038553" cy="1276790"/>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833758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7BF4B6-D637-7BBD-6865-BB8AE0F2D8DD}"/>
              </a:ext>
            </a:extLst>
          </p:cNvPr>
          <p:cNvSpPr>
            <a:spLocks noGrp="1"/>
          </p:cNvSpPr>
          <p:nvPr>
            <p:ph type="title"/>
          </p:nvPr>
        </p:nvSpPr>
        <p:spPr>
          <a:xfrm>
            <a:off x="363009" y="156562"/>
            <a:ext cx="10515600" cy="740464"/>
          </a:xfrm>
        </p:spPr>
        <p:txBody>
          <a:bodyPr/>
          <a:lstStyle/>
          <a:p>
            <a:r>
              <a:rPr lang="en-US" dirty="0"/>
              <a:t>Adjusting Entries - Deferred Inflows</a:t>
            </a:r>
          </a:p>
        </p:txBody>
      </p:sp>
      <p:sp>
        <p:nvSpPr>
          <p:cNvPr id="4" name="Slide Number Placeholder 3">
            <a:extLst>
              <a:ext uri="{FF2B5EF4-FFF2-40B4-BE49-F238E27FC236}">
                <a16:creationId xmlns:a16="http://schemas.microsoft.com/office/drawing/2014/main" id="{B3EE4625-1FE6-B3BA-95EF-ADAEFD36574A}"/>
              </a:ext>
            </a:extLst>
          </p:cNvPr>
          <p:cNvSpPr>
            <a:spLocks noGrp="1"/>
          </p:cNvSpPr>
          <p:nvPr>
            <p:ph type="sldNum" sz="quarter" idx="12"/>
          </p:nvPr>
        </p:nvSpPr>
        <p:spPr>
          <a:xfrm>
            <a:off x="9172925" y="6364667"/>
            <a:ext cx="2743200" cy="365125"/>
          </a:xfrm>
        </p:spPr>
        <p:txBody>
          <a:bodyPr/>
          <a:lstStyle/>
          <a:p>
            <a:fld id="{86C0CEB6-816B-4AD2-BD2A-6B923C483C8C}" type="slidenum">
              <a:rPr lang="en-US" smtClean="0"/>
              <a:t>25</a:t>
            </a:fld>
            <a:endParaRPr lang="en-US" dirty="0"/>
          </a:p>
        </p:txBody>
      </p:sp>
      <p:sp>
        <p:nvSpPr>
          <p:cNvPr id="10" name="Content Placeholder 2">
            <a:extLst>
              <a:ext uri="{FF2B5EF4-FFF2-40B4-BE49-F238E27FC236}">
                <a16:creationId xmlns:a16="http://schemas.microsoft.com/office/drawing/2014/main" id="{87801CE8-15F3-5BE1-67B8-87919C6BB1A9}"/>
              </a:ext>
            </a:extLst>
          </p:cNvPr>
          <p:cNvSpPr txBox="1">
            <a:spLocks/>
          </p:cNvSpPr>
          <p:nvPr/>
        </p:nvSpPr>
        <p:spPr>
          <a:xfrm>
            <a:off x="335301" y="1105590"/>
            <a:ext cx="5326380" cy="5888355"/>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Transaction 5(b): </a:t>
            </a:r>
            <a:r>
              <a:rPr lang="en-US" b="1" dirty="0"/>
              <a:t>drawdown request on account at YE</a:t>
            </a:r>
          </a:p>
          <a:p>
            <a:pPr lvl="1"/>
            <a:r>
              <a:rPr lang="en-US" dirty="0"/>
              <a:t>At the </a:t>
            </a:r>
            <a:r>
              <a:rPr lang="en-US" u="sng" dirty="0"/>
              <a:t>end of FY26</a:t>
            </a:r>
            <a:r>
              <a:rPr lang="en-US" dirty="0"/>
              <a:t>, your agency performs a drawdown request for a Federal award reimbursement of $30,000.00. The agency recognizes an increase in amounts owed to the agency (a receivable, asset), and an increase in grant revenue. </a:t>
            </a:r>
          </a:p>
          <a:p>
            <a:pPr lvl="2"/>
            <a:r>
              <a:rPr lang="en-US" dirty="0"/>
              <a:t>The revenue is measurable (amount is known) and earned (eligibility requirements met – 60 days (</a:t>
            </a:r>
            <a:r>
              <a:rPr lang="en-US" b="1" dirty="0">
                <a:solidFill>
                  <a:srgbClr val="FF0000"/>
                </a:solidFill>
              </a:rPr>
              <a:t>MAPs FIN 11.1.F.5</a:t>
            </a:r>
            <a:r>
              <a:rPr lang="en-US" dirty="0"/>
              <a:t>))</a:t>
            </a:r>
          </a:p>
          <a:p>
            <a:pPr lvl="1"/>
            <a:r>
              <a:rPr lang="en-US" dirty="0"/>
              <a:t>The grantor agency informs the government that the reimbursement will not be processed until 90 days </a:t>
            </a:r>
            <a:r>
              <a:rPr lang="en-US" u="sng" dirty="0"/>
              <a:t>after year-end</a:t>
            </a:r>
            <a:r>
              <a:rPr lang="en-US" dirty="0"/>
              <a:t>.</a:t>
            </a:r>
          </a:p>
          <a:p>
            <a:pPr lvl="2"/>
            <a:r>
              <a:rPr lang="en-US" dirty="0"/>
              <a:t>Under modified accrual, revenue must be measurable and available. Therefore, the current revenue doesn’t meet the availability test.  </a:t>
            </a:r>
          </a:p>
          <a:p>
            <a:pPr lvl="1"/>
            <a:endParaRPr lang="en-US" dirty="0"/>
          </a:p>
          <a:p>
            <a:pPr lvl="1"/>
            <a:endParaRPr lang="en-US" dirty="0"/>
          </a:p>
          <a:p>
            <a:pPr lvl="1"/>
            <a:endParaRPr lang="en-US" dirty="0"/>
          </a:p>
        </p:txBody>
      </p:sp>
      <p:pic>
        <p:nvPicPr>
          <p:cNvPr id="5" name="Picture 4">
            <a:extLst>
              <a:ext uri="{FF2B5EF4-FFF2-40B4-BE49-F238E27FC236}">
                <a16:creationId xmlns:a16="http://schemas.microsoft.com/office/drawing/2014/main" id="{ACF8888F-75A2-D97D-77CD-7D4A68949C0D}"/>
              </a:ext>
            </a:extLst>
          </p:cNvPr>
          <p:cNvPicPr>
            <a:picLocks noChangeAspect="1"/>
          </p:cNvPicPr>
          <p:nvPr/>
        </p:nvPicPr>
        <p:blipFill>
          <a:blip r:embed="rId3"/>
          <a:stretch>
            <a:fillRect/>
          </a:stretch>
        </p:blipFill>
        <p:spPr>
          <a:xfrm>
            <a:off x="6127349" y="1774932"/>
            <a:ext cx="2368742" cy="1133509"/>
          </a:xfrm>
          <a:prstGeom prst="rect">
            <a:avLst/>
          </a:prstGeom>
        </p:spPr>
      </p:pic>
      <p:pic>
        <p:nvPicPr>
          <p:cNvPr id="7" name="Picture 6">
            <a:extLst>
              <a:ext uri="{FF2B5EF4-FFF2-40B4-BE49-F238E27FC236}">
                <a16:creationId xmlns:a16="http://schemas.microsoft.com/office/drawing/2014/main" id="{E47E319D-A26B-1195-430F-0085A0FC8E58}"/>
              </a:ext>
            </a:extLst>
          </p:cNvPr>
          <p:cNvPicPr>
            <a:picLocks noChangeAspect="1"/>
          </p:cNvPicPr>
          <p:nvPr/>
        </p:nvPicPr>
        <p:blipFill>
          <a:blip r:embed="rId3"/>
          <a:stretch>
            <a:fillRect/>
          </a:stretch>
        </p:blipFill>
        <p:spPr>
          <a:xfrm>
            <a:off x="8836681" y="1774933"/>
            <a:ext cx="2368742" cy="1133509"/>
          </a:xfrm>
          <a:prstGeom prst="rect">
            <a:avLst/>
          </a:prstGeom>
        </p:spPr>
      </p:pic>
      <p:sp>
        <p:nvSpPr>
          <p:cNvPr id="9" name="Rectangle 8">
            <a:extLst>
              <a:ext uri="{FF2B5EF4-FFF2-40B4-BE49-F238E27FC236}">
                <a16:creationId xmlns:a16="http://schemas.microsoft.com/office/drawing/2014/main" id="{A6E05F8D-6DFA-76F6-1180-6A4204FB9D04}"/>
              </a:ext>
            </a:extLst>
          </p:cNvPr>
          <p:cNvSpPr/>
          <p:nvPr/>
        </p:nvSpPr>
        <p:spPr>
          <a:xfrm>
            <a:off x="7420093" y="2030536"/>
            <a:ext cx="731520" cy="5842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F972AA9A-1E45-7F65-F94C-B20186FC7A5A}"/>
              </a:ext>
            </a:extLst>
          </p:cNvPr>
          <p:cNvSpPr/>
          <p:nvPr/>
        </p:nvSpPr>
        <p:spPr>
          <a:xfrm>
            <a:off x="6453083" y="2030536"/>
            <a:ext cx="731520" cy="5842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3A305556-639D-6F47-A5FB-CD2D5F9AC441}"/>
              </a:ext>
            </a:extLst>
          </p:cNvPr>
          <p:cNvSpPr/>
          <p:nvPr/>
        </p:nvSpPr>
        <p:spPr>
          <a:xfrm>
            <a:off x="9142214" y="2040061"/>
            <a:ext cx="731520" cy="5842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08D5F627-EDBA-513D-83D5-1EF9F9D2F4AB}"/>
              </a:ext>
            </a:extLst>
          </p:cNvPr>
          <p:cNvSpPr/>
          <p:nvPr/>
        </p:nvSpPr>
        <p:spPr>
          <a:xfrm>
            <a:off x="10173818" y="2040061"/>
            <a:ext cx="731520" cy="5842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51DE4FDF-FDCD-0056-0991-81EAB452A3C8}"/>
              </a:ext>
            </a:extLst>
          </p:cNvPr>
          <p:cNvSpPr/>
          <p:nvPr/>
        </p:nvSpPr>
        <p:spPr>
          <a:xfrm>
            <a:off x="6907860" y="1338588"/>
            <a:ext cx="731520" cy="64208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C7623C15-9D1B-0295-47F8-95FD2A2789F9}"/>
              </a:ext>
            </a:extLst>
          </p:cNvPr>
          <p:cNvSpPr/>
          <p:nvPr/>
        </p:nvSpPr>
        <p:spPr>
          <a:xfrm>
            <a:off x="9604262" y="1341446"/>
            <a:ext cx="731520" cy="64208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TextBox 21">
            <a:extLst>
              <a:ext uri="{FF2B5EF4-FFF2-40B4-BE49-F238E27FC236}">
                <a16:creationId xmlns:a16="http://schemas.microsoft.com/office/drawing/2014/main" id="{33B9BBCC-F3A8-A754-6F03-5094DB42C5FA}"/>
              </a:ext>
            </a:extLst>
          </p:cNvPr>
          <p:cNvSpPr txBox="1"/>
          <p:nvPr/>
        </p:nvSpPr>
        <p:spPr>
          <a:xfrm>
            <a:off x="6395626" y="2049586"/>
            <a:ext cx="845820" cy="276999"/>
          </a:xfrm>
          <a:prstGeom prst="rect">
            <a:avLst/>
          </a:prstGeom>
          <a:noFill/>
        </p:spPr>
        <p:txBody>
          <a:bodyPr wrap="square" rtlCol="0">
            <a:spAutoFit/>
          </a:bodyPr>
          <a:lstStyle/>
          <a:p>
            <a:r>
              <a:rPr lang="en-US" sz="1200" dirty="0"/>
              <a:t>30,000.00</a:t>
            </a:r>
          </a:p>
        </p:txBody>
      </p:sp>
      <p:sp>
        <p:nvSpPr>
          <p:cNvPr id="24" name="TextBox 23">
            <a:extLst>
              <a:ext uri="{FF2B5EF4-FFF2-40B4-BE49-F238E27FC236}">
                <a16:creationId xmlns:a16="http://schemas.microsoft.com/office/drawing/2014/main" id="{B90A871A-59D9-8FE5-C05D-93A4D2DB4123}"/>
              </a:ext>
            </a:extLst>
          </p:cNvPr>
          <p:cNvSpPr txBox="1"/>
          <p:nvPr/>
        </p:nvSpPr>
        <p:spPr>
          <a:xfrm>
            <a:off x="10032789" y="2036831"/>
            <a:ext cx="845820" cy="461665"/>
          </a:xfrm>
          <a:prstGeom prst="rect">
            <a:avLst/>
          </a:prstGeom>
          <a:noFill/>
        </p:spPr>
        <p:txBody>
          <a:bodyPr wrap="square" rtlCol="0">
            <a:spAutoFit/>
          </a:bodyPr>
          <a:lstStyle/>
          <a:p>
            <a:r>
              <a:rPr lang="en-US" sz="1200" dirty="0"/>
              <a:t>30,000.00</a:t>
            </a:r>
          </a:p>
          <a:p>
            <a:endParaRPr lang="en-US" sz="1200" dirty="0"/>
          </a:p>
        </p:txBody>
      </p:sp>
      <p:sp>
        <p:nvSpPr>
          <p:cNvPr id="26" name="TextBox 25">
            <a:extLst>
              <a:ext uri="{FF2B5EF4-FFF2-40B4-BE49-F238E27FC236}">
                <a16:creationId xmlns:a16="http://schemas.microsoft.com/office/drawing/2014/main" id="{7B8A3EE9-CB0B-DA00-F15E-1977180AC63F}"/>
              </a:ext>
            </a:extLst>
          </p:cNvPr>
          <p:cNvSpPr txBox="1"/>
          <p:nvPr/>
        </p:nvSpPr>
        <p:spPr>
          <a:xfrm>
            <a:off x="10072834" y="2652921"/>
            <a:ext cx="845820" cy="461665"/>
          </a:xfrm>
          <a:prstGeom prst="rect">
            <a:avLst/>
          </a:prstGeom>
          <a:noFill/>
        </p:spPr>
        <p:txBody>
          <a:bodyPr wrap="square" rtlCol="0">
            <a:spAutoFit/>
          </a:bodyPr>
          <a:lstStyle/>
          <a:p>
            <a:r>
              <a:rPr lang="en-US" sz="1200" dirty="0"/>
              <a:t>30,000.00</a:t>
            </a:r>
          </a:p>
          <a:p>
            <a:endParaRPr lang="en-US" sz="1200" dirty="0"/>
          </a:p>
        </p:txBody>
      </p:sp>
      <p:sp>
        <p:nvSpPr>
          <p:cNvPr id="28" name="TextBox 27">
            <a:extLst>
              <a:ext uri="{FF2B5EF4-FFF2-40B4-BE49-F238E27FC236}">
                <a16:creationId xmlns:a16="http://schemas.microsoft.com/office/drawing/2014/main" id="{08A1697C-EEAA-1A32-40FD-7392B05AFAD3}"/>
              </a:ext>
            </a:extLst>
          </p:cNvPr>
          <p:cNvSpPr txBox="1"/>
          <p:nvPr/>
        </p:nvSpPr>
        <p:spPr>
          <a:xfrm>
            <a:off x="6427800" y="2646543"/>
            <a:ext cx="845820" cy="461665"/>
          </a:xfrm>
          <a:prstGeom prst="rect">
            <a:avLst/>
          </a:prstGeom>
          <a:noFill/>
        </p:spPr>
        <p:txBody>
          <a:bodyPr wrap="square" rtlCol="0">
            <a:spAutoFit/>
          </a:bodyPr>
          <a:lstStyle/>
          <a:p>
            <a:r>
              <a:rPr lang="en-US" sz="1200" dirty="0"/>
              <a:t>30,000.00</a:t>
            </a:r>
          </a:p>
          <a:p>
            <a:endParaRPr lang="en-US" sz="1200" dirty="0"/>
          </a:p>
        </p:txBody>
      </p:sp>
      <p:sp>
        <p:nvSpPr>
          <p:cNvPr id="30" name="TextBox 29">
            <a:extLst>
              <a:ext uri="{FF2B5EF4-FFF2-40B4-BE49-F238E27FC236}">
                <a16:creationId xmlns:a16="http://schemas.microsoft.com/office/drawing/2014/main" id="{E4A239D1-3A6A-99EA-FC09-F597DE9BD05F}"/>
              </a:ext>
            </a:extLst>
          </p:cNvPr>
          <p:cNvSpPr txBox="1"/>
          <p:nvPr/>
        </p:nvSpPr>
        <p:spPr>
          <a:xfrm>
            <a:off x="8496091" y="1646684"/>
            <a:ext cx="2923656" cy="307777"/>
          </a:xfrm>
          <a:prstGeom prst="rect">
            <a:avLst/>
          </a:prstGeom>
          <a:noFill/>
        </p:spPr>
        <p:txBody>
          <a:bodyPr wrap="square" rtlCol="0">
            <a:spAutoFit/>
          </a:bodyPr>
          <a:lstStyle/>
          <a:p>
            <a:pPr algn="ctr"/>
            <a:r>
              <a:rPr lang="en-US" sz="1400" b="1" dirty="0"/>
              <a:t>Revenue</a:t>
            </a:r>
          </a:p>
        </p:txBody>
      </p:sp>
      <p:sp>
        <p:nvSpPr>
          <p:cNvPr id="32" name="TextBox 31">
            <a:extLst>
              <a:ext uri="{FF2B5EF4-FFF2-40B4-BE49-F238E27FC236}">
                <a16:creationId xmlns:a16="http://schemas.microsoft.com/office/drawing/2014/main" id="{615BDE26-AC4B-BE58-32E3-95C83B41CD2F}"/>
              </a:ext>
            </a:extLst>
          </p:cNvPr>
          <p:cNvSpPr txBox="1"/>
          <p:nvPr/>
        </p:nvSpPr>
        <p:spPr>
          <a:xfrm>
            <a:off x="5928832" y="1631583"/>
            <a:ext cx="2923656" cy="307777"/>
          </a:xfrm>
          <a:prstGeom prst="rect">
            <a:avLst/>
          </a:prstGeom>
          <a:noFill/>
        </p:spPr>
        <p:txBody>
          <a:bodyPr wrap="square" rtlCol="0">
            <a:spAutoFit/>
          </a:bodyPr>
          <a:lstStyle/>
          <a:p>
            <a:pPr algn="ctr"/>
            <a:r>
              <a:rPr lang="en-US" sz="1400" b="1" dirty="0"/>
              <a:t>Accounts Receivable</a:t>
            </a:r>
          </a:p>
        </p:txBody>
      </p:sp>
      <p:pic>
        <p:nvPicPr>
          <p:cNvPr id="58" name="Picture 57">
            <a:extLst>
              <a:ext uri="{FF2B5EF4-FFF2-40B4-BE49-F238E27FC236}">
                <a16:creationId xmlns:a16="http://schemas.microsoft.com/office/drawing/2014/main" id="{086C0C60-E803-25A5-777F-1396AA0C7E44}"/>
              </a:ext>
            </a:extLst>
          </p:cNvPr>
          <p:cNvPicPr>
            <a:picLocks noChangeAspect="1"/>
          </p:cNvPicPr>
          <p:nvPr/>
        </p:nvPicPr>
        <p:blipFill>
          <a:blip r:embed="rId3"/>
          <a:stretch>
            <a:fillRect/>
          </a:stretch>
        </p:blipFill>
        <p:spPr>
          <a:xfrm>
            <a:off x="6029586" y="3794407"/>
            <a:ext cx="2368742" cy="1133509"/>
          </a:xfrm>
          <a:prstGeom prst="rect">
            <a:avLst/>
          </a:prstGeom>
        </p:spPr>
      </p:pic>
      <p:pic>
        <p:nvPicPr>
          <p:cNvPr id="60" name="Picture 59">
            <a:extLst>
              <a:ext uri="{FF2B5EF4-FFF2-40B4-BE49-F238E27FC236}">
                <a16:creationId xmlns:a16="http://schemas.microsoft.com/office/drawing/2014/main" id="{809C06C1-F81C-445F-B7B9-FE74DEB6C6AA}"/>
              </a:ext>
            </a:extLst>
          </p:cNvPr>
          <p:cNvPicPr>
            <a:picLocks noChangeAspect="1"/>
          </p:cNvPicPr>
          <p:nvPr/>
        </p:nvPicPr>
        <p:blipFill>
          <a:blip r:embed="rId3"/>
          <a:stretch>
            <a:fillRect/>
          </a:stretch>
        </p:blipFill>
        <p:spPr>
          <a:xfrm>
            <a:off x="8738918" y="3794408"/>
            <a:ext cx="2368742" cy="1133509"/>
          </a:xfrm>
          <a:prstGeom prst="rect">
            <a:avLst/>
          </a:prstGeom>
        </p:spPr>
      </p:pic>
      <p:sp>
        <p:nvSpPr>
          <p:cNvPr id="62" name="Rectangle 61">
            <a:extLst>
              <a:ext uri="{FF2B5EF4-FFF2-40B4-BE49-F238E27FC236}">
                <a16:creationId xmlns:a16="http://schemas.microsoft.com/office/drawing/2014/main" id="{8DBF8263-B0BA-62A6-6500-FAE4B29F2504}"/>
              </a:ext>
            </a:extLst>
          </p:cNvPr>
          <p:cNvSpPr/>
          <p:nvPr/>
        </p:nvSpPr>
        <p:spPr>
          <a:xfrm>
            <a:off x="7322330" y="4059536"/>
            <a:ext cx="731520" cy="5842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Rectangle 63">
            <a:extLst>
              <a:ext uri="{FF2B5EF4-FFF2-40B4-BE49-F238E27FC236}">
                <a16:creationId xmlns:a16="http://schemas.microsoft.com/office/drawing/2014/main" id="{44928E40-FC42-A111-900C-71B1F2196383}"/>
              </a:ext>
            </a:extLst>
          </p:cNvPr>
          <p:cNvSpPr/>
          <p:nvPr/>
        </p:nvSpPr>
        <p:spPr>
          <a:xfrm>
            <a:off x="6355320" y="4059536"/>
            <a:ext cx="731520" cy="5842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Rectangle 65">
            <a:extLst>
              <a:ext uri="{FF2B5EF4-FFF2-40B4-BE49-F238E27FC236}">
                <a16:creationId xmlns:a16="http://schemas.microsoft.com/office/drawing/2014/main" id="{18031651-AA8E-07C6-8466-E44785DA9251}"/>
              </a:ext>
            </a:extLst>
          </p:cNvPr>
          <p:cNvSpPr/>
          <p:nvPr/>
        </p:nvSpPr>
        <p:spPr>
          <a:xfrm>
            <a:off x="9044451" y="4059536"/>
            <a:ext cx="731520" cy="5842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Rectangle 67">
            <a:extLst>
              <a:ext uri="{FF2B5EF4-FFF2-40B4-BE49-F238E27FC236}">
                <a16:creationId xmlns:a16="http://schemas.microsoft.com/office/drawing/2014/main" id="{2517EAEB-9855-2E65-E7F6-B801BF409B47}"/>
              </a:ext>
            </a:extLst>
          </p:cNvPr>
          <p:cNvSpPr/>
          <p:nvPr/>
        </p:nvSpPr>
        <p:spPr>
          <a:xfrm>
            <a:off x="10076055" y="4050011"/>
            <a:ext cx="731520" cy="5842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Rectangle 69">
            <a:extLst>
              <a:ext uri="{FF2B5EF4-FFF2-40B4-BE49-F238E27FC236}">
                <a16:creationId xmlns:a16="http://schemas.microsoft.com/office/drawing/2014/main" id="{E51CA1C1-9C8F-5986-5E96-A3F4E280EAC1}"/>
              </a:ext>
            </a:extLst>
          </p:cNvPr>
          <p:cNvSpPr/>
          <p:nvPr/>
        </p:nvSpPr>
        <p:spPr>
          <a:xfrm>
            <a:off x="6810097" y="3358063"/>
            <a:ext cx="731520" cy="64208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Rectangle 71">
            <a:extLst>
              <a:ext uri="{FF2B5EF4-FFF2-40B4-BE49-F238E27FC236}">
                <a16:creationId xmlns:a16="http://schemas.microsoft.com/office/drawing/2014/main" id="{7FEB8CC1-51D5-179C-BF40-8990D4976F35}"/>
              </a:ext>
            </a:extLst>
          </p:cNvPr>
          <p:cNvSpPr/>
          <p:nvPr/>
        </p:nvSpPr>
        <p:spPr>
          <a:xfrm>
            <a:off x="9506499" y="3360921"/>
            <a:ext cx="731520" cy="64208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TextBox 73">
            <a:extLst>
              <a:ext uri="{FF2B5EF4-FFF2-40B4-BE49-F238E27FC236}">
                <a16:creationId xmlns:a16="http://schemas.microsoft.com/office/drawing/2014/main" id="{827FCF26-BDF5-2ACB-D6D6-75C072294689}"/>
              </a:ext>
            </a:extLst>
          </p:cNvPr>
          <p:cNvSpPr txBox="1"/>
          <p:nvPr/>
        </p:nvSpPr>
        <p:spPr>
          <a:xfrm>
            <a:off x="6297863" y="4069061"/>
            <a:ext cx="845820" cy="461665"/>
          </a:xfrm>
          <a:prstGeom prst="rect">
            <a:avLst/>
          </a:prstGeom>
          <a:noFill/>
        </p:spPr>
        <p:txBody>
          <a:bodyPr wrap="square" rtlCol="0">
            <a:spAutoFit/>
          </a:bodyPr>
          <a:lstStyle/>
          <a:p>
            <a:r>
              <a:rPr lang="en-US" sz="1200" dirty="0"/>
              <a:t>30,000.00</a:t>
            </a:r>
          </a:p>
          <a:p>
            <a:endParaRPr lang="en-US" sz="1200" dirty="0"/>
          </a:p>
        </p:txBody>
      </p:sp>
      <p:sp>
        <p:nvSpPr>
          <p:cNvPr id="76" name="TextBox 75">
            <a:extLst>
              <a:ext uri="{FF2B5EF4-FFF2-40B4-BE49-F238E27FC236}">
                <a16:creationId xmlns:a16="http://schemas.microsoft.com/office/drawing/2014/main" id="{780AA881-BFA6-8133-D372-C192B74C3AC4}"/>
              </a:ext>
            </a:extLst>
          </p:cNvPr>
          <p:cNvSpPr txBox="1"/>
          <p:nvPr/>
        </p:nvSpPr>
        <p:spPr>
          <a:xfrm>
            <a:off x="9935026" y="4037256"/>
            <a:ext cx="845820" cy="461665"/>
          </a:xfrm>
          <a:prstGeom prst="rect">
            <a:avLst/>
          </a:prstGeom>
          <a:noFill/>
        </p:spPr>
        <p:txBody>
          <a:bodyPr wrap="square" rtlCol="0">
            <a:spAutoFit/>
          </a:bodyPr>
          <a:lstStyle/>
          <a:p>
            <a:r>
              <a:rPr lang="en-US" sz="1200" dirty="0"/>
              <a:t>30,000.00</a:t>
            </a:r>
          </a:p>
          <a:p>
            <a:endParaRPr lang="en-US" sz="1200" dirty="0"/>
          </a:p>
        </p:txBody>
      </p:sp>
      <p:sp>
        <p:nvSpPr>
          <p:cNvPr id="78" name="TextBox 77">
            <a:extLst>
              <a:ext uri="{FF2B5EF4-FFF2-40B4-BE49-F238E27FC236}">
                <a16:creationId xmlns:a16="http://schemas.microsoft.com/office/drawing/2014/main" id="{DE213976-8B49-A110-F600-AECB9D6626C1}"/>
              </a:ext>
            </a:extLst>
          </p:cNvPr>
          <p:cNvSpPr txBox="1"/>
          <p:nvPr/>
        </p:nvSpPr>
        <p:spPr>
          <a:xfrm>
            <a:off x="9975071" y="4672396"/>
            <a:ext cx="845820" cy="461665"/>
          </a:xfrm>
          <a:prstGeom prst="rect">
            <a:avLst/>
          </a:prstGeom>
          <a:noFill/>
        </p:spPr>
        <p:txBody>
          <a:bodyPr wrap="square" rtlCol="0">
            <a:spAutoFit/>
          </a:bodyPr>
          <a:lstStyle/>
          <a:p>
            <a:r>
              <a:rPr lang="en-US" sz="1200" dirty="0"/>
              <a:t>30,000.00</a:t>
            </a:r>
          </a:p>
          <a:p>
            <a:endParaRPr lang="en-US" sz="1200" dirty="0"/>
          </a:p>
        </p:txBody>
      </p:sp>
      <p:sp>
        <p:nvSpPr>
          <p:cNvPr id="80" name="TextBox 79">
            <a:extLst>
              <a:ext uri="{FF2B5EF4-FFF2-40B4-BE49-F238E27FC236}">
                <a16:creationId xmlns:a16="http://schemas.microsoft.com/office/drawing/2014/main" id="{47970026-006E-15C6-3827-A9AA865E3F41}"/>
              </a:ext>
            </a:extLst>
          </p:cNvPr>
          <p:cNvSpPr txBox="1"/>
          <p:nvPr/>
        </p:nvSpPr>
        <p:spPr>
          <a:xfrm>
            <a:off x="6330037" y="4666018"/>
            <a:ext cx="845820" cy="461665"/>
          </a:xfrm>
          <a:prstGeom prst="rect">
            <a:avLst/>
          </a:prstGeom>
          <a:noFill/>
        </p:spPr>
        <p:txBody>
          <a:bodyPr wrap="square" rtlCol="0">
            <a:spAutoFit/>
          </a:bodyPr>
          <a:lstStyle/>
          <a:p>
            <a:r>
              <a:rPr lang="en-US" sz="1200" dirty="0"/>
              <a:t>30,000.00</a:t>
            </a:r>
          </a:p>
          <a:p>
            <a:endParaRPr lang="en-US" sz="1200" dirty="0"/>
          </a:p>
        </p:txBody>
      </p:sp>
      <p:sp>
        <p:nvSpPr>
          <p:cNvPr id="82" name="TextBox 81">
            <a:extLst>
              <a:ext uri="{FF2B5EF4-FFF2-40B4-BE49-F238E27FC236}">
                <a16:creationId xmlns:a16="http://schemas.microsoft.com/office/drawing/2014/main" id="{AEB641F6-D843-DED1-6DF5-159ED1CE24C9}"/>
              </a:ext>
            </a:extLst>
          </p:cNvPr>
          <p:cNvSpPr txBox="1"/>
          <p:nvPr/>
        </p:nvSpPr>
        <p:spPr>
          <a:xfrm>
            <a:off x="8398328" y="3666159"/>
            <a:ext cx="2923656" cy="307777"/>
          </a:xfrm>
          <a:prstGeom prst="rect">
            <a:avLst/>
          </a:prstGeom>
          <a:noFill/>
        </p:spPr>
        <p:txBody>
          <a:bodyPr wrap="square" rtlCol="0">
            <a:spAutoFit/>
          </a:bodyPr>
          <a:lstStyle/>
          <a:p>
            <a:pPr algn="ctr"/>
            <a:r>
              <a:rPr lang="en-US" sz="1400" b="1" dirty="0"/>
              <a:t>Deferred Inflows</a:t>
            </a:r>
          </a:p>
        </p:txBody>
      </p:sp>
      <p:sp>
        <p:nvSpPr>
          <p:cNvPr id="84" name="TextBox 83">
            <a:extLst>
              <a:ext uri="{FF2B5EF4-FFF2-40B4-BE49-F238E27FC236}">
                <a16:creationId xmlns:a16="http://schemas.microsoft.com/office/drawing/2014/main" id="{634040BB-205A-B0DD-CAC7-ED5707A11E07}"/>
              </a:ext>
            </a:extLst>
          </p:cNvPr>
          <p:cNvSpPr txBox="1"/>
          <p:nvPr/>
        </p:nvSpPr>
        <p:spPr>
          <a:xfrm>
            <a:off x="5681855" y="3670569"/>
            <a:ext cx="2923656" cy="307777"/>
          </a:xfrm>
          <a:prstGeom prst="rect">
            <a:avLst/>
          </a:prstGeom>
          <a:noFill/>
        </p:spPr>
        <p:txBody>
          <a:bodyPr wrap="square" rtlCol="0">
            <a:spAutoFit/>
          </a:bodyPr>
          <a:lstStyle/>
          <a:p>
            <a:pPr algn="ctr"/>
            <a:r>
              <a:rPr lang="en-US" sz="1400" b="1" dirty="0"/>
              <a:t>Revenue</a:t>
            </a:r>
          </a:p>
        </p:txBody>
      </p:sp>
      <p:sp>
        <p:nvSpPr>
          <p:cNvPr id="86" name="Right Brace 85">
            <a:extLst>
              <a:ext uri="{FF2B5EF4-FFF2-40B4-BE49-F238E27FC236}">
                <a16:creationId xmlns:a16="http://schemas.microsoft.com/office/drawing/2014/main" id="{23896572-CCBC-2216-9A70-6FED9BC26017}"/>
              </a:ext>
            </a:extLst>
          </p:cNvPr>
          <p:cNvSpPr/>
          <p:nvPr/>
        </p:nvSpPr>
        <p:spPr>
          <a:xfrm>
            <a:off x="11021989" y="1564584"/>
            <a:ext cx="393498" cy="1524002"/>
          </a:xfrm>
          <a:prstGeom prst="rightBrace">
            <a:avLst/>
          </a:prstGeom>
        </p:spPr>
        <p:style>
          <a:lnRef idx="2">
            <a:schemeClr val="dk1"/>
          </a:lnRef>
          <a:fillRef idx="0">
            <a:schemeClr val="dk1"/>
          </a:fillRef>
          <a:effectRef idx="1">
            <a:schemeClr val="dk1"/>
          </a:effectRef>
          <a:fontRef idx="minor">
            <a:schemeClr val="tx1"/>
          </a:fontRef>
        </p:style>
        <p:txBody>
          <a:bodyPr rtlCol="0" anchor="ctr"/>
          <a:lstStyle/>
          <a:p>
            <a:pPr algn="ctr"/>
            <a:endParaRPr lang="en-US" dirty="0"/>
          </a:p>
        </p:txBody>
      </p:sp>
      <p:sp>
        <p:nvSpPr>
          <p:cNvPr id="88" name="Right Brace 87">
            <a:extLst>
              <a:ext uri="{FF2B5EF4-FFF2-40B4-BE49-F238E27FC236}">
                <a16:creationId xmlns:a16="http://schemas.microsoft.com/office/drawing/2014/main" id="{20F090A1-EF97-6FCD-C483-9459D6D8E4BD}"/>
              </a:ext>
            </a:extLst>
          </p:cNvPr>
          <p:cNvSpPr/>
          <p:nvPr/>
        </p:nvSpPr>
        <p:spPr>
          <a:xfrm>
            <a:off x="11021989" y="3574777"/>
            <a:ext cx="393498" cy="1524002"/>
          </a:xfrm>
          <a:prstGeom prst="rightBrace">
            <a:avLst/>
          </a:prstGeom>
        </p:spPr>
        <p:style>
          <a:lnRef idx="2">
            <a:schemeClr val="dk1"/>
          </a:lnRef>
          <a:fillRef idx="0">
            <a:schemeClr val="dk1"/>
          </a:fillRef>
          <a:effectRef idx="1">
            <a:schemeClr val="dk1"/>
          </a:effectRef>
          <a:fontRef idx="minor">
            <a:schemeClr val="tx1"/>
          </a:fontRef>
        </p:style>
        <p:txBody>
          <a:bodyPr rtlCol="0" anchor="ctr"/>
          <a:lstStyle/>
          <a:p>
            <a:pPr algn="ctr"/>
            <a:endParaRPr lang="en-US" dirty="0"/>
          </a:p>
        </p:txBody>
      </p:sp>
      <p:sp>
        <p:nvSpPr>
          <p:cNvPr id="90" name="TextBox 89">
            <a:extLst>
              <a:ext uri="{FF2B5EF4-FFF2-40B4-BE49-F238E27FC236}">
                <a16:creationId xmlns:a16="http://schemas.microsoft.com/office/drawing/2014/main" id="{D7E64DF4-6493-EE04-4904-FBAB75E0E5E0}"/>
              </a:ext>
            </a:extLst>
          </p:cNvPr>
          <p:cNvSpPr txBox="1"/>
          <p:nvPr/>
        </p:nvSpPr>
        <p:spPr>
          <a:xfrm>
            <a:off x="11395907" y="2110853"/>
            <a:ext cx="796093" cy="646331"/>
          </a:xfrm>
          <a:prstGeom prst="rect">
            <a:avLst/>
          </a:prstGeom>
          <a:noFill/>
        </p:spPr>
        <p:txBody>
          <a:bodyPr wrap="square" rtlCol="0">
            <a:spAutoFit/>
          </a:bodyPr>
          <a:lstStyle/>
          <a:p>
            <a:pPr algn="ctr"/>
            <a:r>
              <a:rPr lang="en-US" sz="1200" dirty="0"/>
              <a:t>Original entry</a:t>
            </a:r>
          </a:p>
          <a:p>
            <a:pPr algn="ctr"/>
            <a:r>
              <a:rPr lang="en-US" sz="1200" dirty="0"/>
              <a:t>5(a)</a:t>
            </a:r>
          </a:p>
        </p:txBody>
      </p:sp>
      <p:sp>
        <p:nvSpPr>
          <p:cNvPr id="92" name="TextBox 91">
            <a:extLst>
              <a:ext uri="{FF2B5EF4-FFF2-40B4-BE49-F238E27FC236}">
                <a16:creationId xmlns:a16="http://schemas.microsoft.com/office/drawing/2014/main" id="{53E7FBD4-C089-1FF2-C199-F6099EB6D88E}"/>
              </a:ext>
            </a:extLst>
          </p:cNvPr>
          <p:cNvSpPr txBox="1"/>
          <p:nvPr/>
        </p:nvSpPr>
        <p:spPr>
          <a:xfrm>
            <a:off x="11348804" y="4130328"/>
            <a:ext cx="843196" cy="646331"/>
          </a:xfrm>
          <a:prstGeom prst="rect">
            <a:avLst/>
          </a:prstGeom>
          <a:noFill/>
        </p:spPr>
        <p:txBody>
          <a:bodyPr wrap="square" rtlCol="0">
            <a:spAutoFit/>
          </a:bodyPr>
          <a:lstStyle/>
          <a:p>
            <a:pPr algn="ctr"/>
            <a:r>
              <a:rPr lang="en-US" sz="1200" dirty="0"/>
              <a:t>FY26</a:t>
            </a:r>
          </a:p>
          <a:p>
            <a:pPr algn="ctr"/>
            <a:r>
              <a:rPr lang="en-US" sz="1200" dirty="0"/>
              <a:t>Adjusting entry</a:t>
            </a:r>
          </a:p>
        </p:txBody>
      </p:sp>
      <p:pic>
        <p:nvPicPr>
          <p:cNvPr id="94" name="Picture 93">
            <a:extLst>
              <a:ext uri="{FF2B5EF4-FFF2-40B4-BE49-F238E27FC236}">
                <a16:creationId xmlns:a16="http://schemas.microsoft.com/office/drawing/2014/main" id="{C25C7461-2334-203F-F332-64B324C04F73}"/>
              </a:ext>
            </a:extLst>
          </p:cNvPr>
          <p:cNvPicPr>
            <a:picLocks noChangeAspect="1"/>
          </p:cNvPicPr>
          <p:nvPr/>
        </p:nvPicPr>
        <p:blipFill>
          <a:blip r:embed="rId3"/>
          <a:stretch>
            <a:fillRect/>
          </a:stretch>
        </p:blipFill>
        <p:spPr>
          <a:xfrm>
            <a:off x="10022317" y="71832"/>
            <a:ext cx="2089022" cy="999655"/>
          </a:xfrm>
          <a:prstGeom prst="rect">
            <a:avLst/>
          </a:prstGeom>
        </p:spPr>
      </p:pic>
      <p:pic>
        <p:nvPicPr>
          <p:cNvPr id="96" name="Picture 95">
            <a:extLst>
              <a:ext uri="{FF2B5EF4-FFF2-40B4-BE49-F238E27FC236}">
                <a16:creationId xmlns:a16="http://schemas.microsoft.com/office/drawing/2014/main" id="{D47EAAAD-A586-0262-8344-5AE58737DCB2}"/>
              </a:ext>
            </a:extLst>
          </p:cNvPr>
          <p:cNvPicPr>
            <a:picLocks noChangeAspect="1"/>
          </p:cNvPicPr>
          <p:nvPr/>
        </p:nvPicPr>
        <p:blipFill>
          <a:blip r:embed="rId4"/>
          <a:stretch>
            <a:fillRect/>
          </a:stretch>
        </p:blipFill>
        <p:spPr>
          <a:xfrm>
            <a:off x="10022317" y="49297"/>
            <a:ext cx="2038553" cy="1341782"/>
          </a:xfrm>
          <a:prstGeom prst="rect">
            <a:avLst/>
          </a:prstGeom>
        </p:spPr>
      </p:pic>
      <p:sp>
        <p:nvSpPr>
          <p:cNvPr id="102" name="TextBox 101">
            <a:extLst>
              <a:ext uri="{FF2B5EF4-FFF2-40B4-BE49-F238E27FC236}">
                <a16:creationId xmlns:a16="http://schemas.microsoft.com/office/drawing/2014/main" id="{14EE4C67-B56D-557E-D43F-7B6F0F498975}"/>
              </a:ext>
            </a:extLst>
          </p:cNvPr>
          <p:cNvSpPr txBox="1"/>
          <p:nvPr/>
        </p:nvSpPr>
        <p:spPr>
          <a:xfrm>
            <a:off x="9605000" y="79688"/>
            <a:ext cx="2923656" cy="307777"/>
          </a:xfrm>
          <a:prstGeom prst="rect">
            <a:avLst/>
          </a:prstGeom>
          <a:noFill/>
        </p:spPr>
        <p:txBody>
          <a:bodyPr wrap="square" rtlCol="0">
            <a:spAutoFit/>
          </a:bodyPr>
          <a:lstStyle/>
          <a:p>
            <a:pPr algn="ctr"/>
            <a:r>
              <a:rPr lang="en-US" sz="1400" b="1" dirty="0"/>
              <a:t>FY26 Revenue</a:t>
            </a:r>
          </a:p>
        </p:txBody>
      </p:sp>
      <p:sp>
        <p:nvSpPr>
          <p:cNvPr id="104" name="TextBox 103">
            <a:extLst>
              <a:ext uri="{FF2B5EF4-FFF2-40B4-BE49-F238E27FC236}">
                <a16:creationId xmlns:a16="http://schemas.microsoft.com/office/drawing/2014/main" id="{BC2E255D-4641-4875-E544-960E5F8EA62F}"/>
              </a:ext>
            </a:extLst>
          </p:cNvPr>
          <p:cNvSpPr txBox="1"/>
          <p:nvPr/>
        </p:nvSpPr>
        <p:spPr>
          <a:xfrm>
            <a:off x="10192673" y="383001"/>
            <a:ext cx="845820" cy="461665"/>
          </a:xfrm>
          <a:prstGeom prst="rect">
            <a:avLst/>
          </a:prstGeom>
          <a:noFill/>
        </p:spPr>
        <p:txBody>
          <a:bodyPr wrap="square" rtlCol="0">
            <a:spAutoFit/>
          </a:bodyPr>
          <a:lstStyle/>
          <a:p>
            <a:r>
              <a:rPr lang="en-US" sz="1200" dirty="0"/>
              <a:t>30,000.00</a:t>
            </a:r>
          </a:p>
          <a:p>
            <a:endParaRPr lang="en-US" sz="1200" dirty="0"/>
          </a:p>
        </p:txBody>
      </p:sp>
      <p:sp>
        <p:nvSpPr>
          <p:cNvPr id="106" name="TextBox 105">
            <a:extLst>
              <a:ext uri="{FF2B5EF4-FFF2-40B4-BE49-F238E27FC236}">
                <a16:creationId xmlns:a16="http://schemas.microsoft.com/office/drawing/2014/main" id="{3811B3C9-55F5-4E5D-8406-C0DF98799AA5}"/>
              </a:ext>
            </a:extLst>
          </p:cNvPr>
          <p:cNvSpPr txBox="1"/>
          <p:nvPr/>
        </p:nvSpPr>
        <p:spPr>
          <a:xfrm>
            <a:off x="10972997" y="572889"/>
            <a:ext cx="845820" cy="461665"/>
          </a:xfrm>
          <a:prstGeom prst="rect">
            <a:avLst/>
          </a:prstGeom>
          <a:noFill/>
        </p:spPr>
        <p:txBody>
          <a:bodyPr wrap="square" rtlCol="0">
            <a:spAutoFit/>
          </a:bodyPr>
          <a:lstStyle/>
          <a:p>
            <a:r>
              <a:rPr lang="en-US" sz="1200" dirty="0"/>
              <a:t>30,000.00</a:t>
            </a:r>
          </a:p>
          <a:p>
            <a:endParaRPr lang="en-US" sz="1200" dirty="0"/>
          </a:p>
        </p:txBody>
      </p:sp>
      <p:sp>
        <p:nvSpPr>
          <p:cNvPr id="110" name="TextBox 109">
            <a:extLst>
              <a:ext uri="{FF2B5EF4-FFF2-40B4-BE49-F238E27FC236}">
                <a16:creationId xmlns:a16="http://schemas.microsoft.com/office/drawing/2014/main" id="{907084F4-0619-C285-DBB5-B27B6592E574}"/>
              </a:ext>
            </a:extLst>
          </p:cNvPr>
          <p:cNvSpPr txBox="1"/>
          <p:nvPr/>
        </p:nvSpPr>
        <p:spPr>
          <a:xfrm>
            <a:off x="11021989" y="878692"/>
            <a:ext cx="845820" cy="276999"/>
          </a:xfrm>
          <a:prstGeom prst="rect">
            <a:avLst/>
          </a:prstGeom>
          <a:noFill/>
        </p:spPr>
        <p:txBody>
          <a:bodyPr wrap="square" rtlCol="0">
            <a:spAutoFit/>
          </a:bodyPr>
          <a:lstStyle/>
          <a:p>
            <a:r>
              <a:rPr lang="en-US" sz="1200" dirty="0"/>
              <a:t>0.00</a:t>
            </a:r>
          </a:p>
        </p:txBody>
      </p:sp>
      <mc:AlternateContent xmlns:mc="http://schemas.openxmlformats.org/markup-compatibility/2006" xmlns:p14="http://schemas.microsoft.com/office/powerpoint/2010/main">
        <mc:Choice Requires="p14">
          <p:contentPart p14:bwMode="auto" r:id="rId5">
            <p14:nvContentPartPr>
              <p14:cNvPr id="111" name="Ink 110">
                <a:extLst>
                  <a:ext uri="{FF2B5EF4-FFF2-40B4-BE49-F238E27FC236}">
                    <a16:creationId xmlns:a16="http://schemas.microsoft.com/office/drawing/2014/main" id="{AE5A54DD-2F49-DD33-F097-FF1AD400D092}"/>
                  </a:ext>
                </a:extLst>
              </p14:cNvPr>
              <p14:cNvContentPartPr/>
              <p14:nvPr/>
            </p14:nvContentPartPr>
            <p14:xfrm>
              <a:off x="11848995" y="723780"/>
              <a:ext cx="360" cy="360"/>
            </p14:xfrm>
          </p:contentPart>
        </mc:Choice>
        <mc:Fallback xmlns="">
          <p:pic>
            <p:nvPicPr>
              <p:cNvPr id="111" name="Ink 110">
                <a:extLst>
                  <a:ext uri="{FF2B5EF4-FFF2-40B4-BE49-F238E27FC236}">
                    <a16:creationId xmlns:a16="http://schemas.microsoft.com/office/drawing/2014/main" id="{AE5A54DD-2F49-DD33-F097-FF1AD400D092}"/>
                  </a:ext>
                </a:extLst>
              </p:cNvPr>
              <p:cNvPicPr/>
              <p:nvPr/>
            </p:nvPicPr>
            <p:blipFill>
              <a:blip r:embed="rId6"/>
              <a:stretch>
                <a:fillRect/>
              </a:stretch>
            </p:blipFill>
            <p:spPr>
              <a:xfrm>
                <a:off x="11786355" y="660780"/>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12" name="Ink 111">
                <a:extLst>
                  <a:ext uri="{FF2B5EF4-FFF2-40B4-BE49-F238E27FC236}">
                    <a16:creationId xmlns:a16="http://schemas.microsoft.com/office/drawing/2014/main" id="{490D00E3-F881-8605-6333-D9505620407F}"/>
                  </a:ext>
                </a:extLst>
              </p14:cNvPr>
              <p14:cNvContentPartPr/>
              <p14:nvPr/>
            </p14:nvContentPartPr>
            <p14:xfrm>
              <a:off x="10905960" y="2181225"/>
              <a:ext cx="360" cy="360"/>
            </p14:xfrm>
          </p:contentPart>
        </mc:Choice>
        <mc:Fallback xmlns="">
          <p:pic>
            <p:nvPicPr>
              <p:cNvPr id="112" name="Ink 111">
                <a:extLst>
                  <a:ext uri="{FF2B5EF4-FFF2-40B4-BE49-F238E27FC236}">
                    <a16:creationId xmlns:a16="http://schemas.microsoft.com/office/drawing/2014/main" id="{490D00E3-F881-8605-6333-D9505620407F}"/>
                  </a:ext>
                </a:extLst>
              </p:cNvPr>
              <p:cNvPicPr/>
              <p:nvPr/>
            </p:nvPicPr>
            <p:blipFill>
              <a:blip r:embed="rId6"/>
              <a:stretch>
                <a:fillRect/>
              </a:stretch>
            </p:blipFill>
            <p:spPr>
              <a:xfrm>
                <a:off x="10843320" y="2118225"/>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13" name="Ink 112">
                <a:extLst>
                  <a:ext uri="{FF2B5EF4-FFF2-40B4-BE49-F238E27FC236}">
                    <a16:creationId xmlns:a16="http://schemas.microsoft.com/office/drawing/2014/main" id="{3DD774DC-11E2-81BA-F3E3-13B1C254AC45}"/>
                  </a:ext>
                </a:extLst>
              </p14:cNvPr>
              <p14:cNvContentPartPr/>
              <p14:nvPr/>
            </p14:nvContentPartPr>
            <p14:xfrm>
              <a:off x="10163145" y="514260"/>
              <a:ext cx="360" cy="360"/>
            </p14:xfrm>
          </p:contentPart>
        </mc:Choice>
        <mc:Fallback xmlns="">
          <p:pic>
            <p:nvPicPr>
              <p:cNvPr id="113" name="Ink 112">
                <a:extLst>
                  <a:ext uri="{FF2B5EF4-FFF2-40B4-BE49-F238E27FC236}">
                    <a16:creationId xmlns:a16="http://schemas.microsoft.com/office/drawing/2014/main" id="{3DD774DC-11E2-81BA-F3E3-13B1C254AC45}"/>
                  </a:ext>
                </a:extLst>
              </p:cNvPr>
              <p:cNvPicPr/>
              <p:nvPr/>
            </p:nvPicPr>
            <p:blipFill>
              <a:blip r:embed="rId9"/>
              <a:stretch>
                <a:fillRect/>
              </a:stretch>
            </p:blipFill>
            <p:spPr>
              <a:xfrm>
                <a:off x="10100505" y="451260"/>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14" name="Ink 113">
                <a:extLst>
                  <a:ext uri="{FF2B5EF4-FFF2-40B4-BE49-F238E27FC236}">
                    <a16:creationId xmlns:a16="http://schemas.microsoft.com/office/drawing/2014/main" id="{D35DD25C-5E80-993A-A74B-D7C26317EEC7}"/>
                  </a:ext>
                </a:extLst>
              </p14:cNvPr>
              <p14:cNvContentPartPr/>
              <p14:nvPr/>
            </p14:nvContentPartPr>
            <p14:xfrm>
              <a:off x="6267225" y="4210065"/>
              <a:ext cx="360" cy="360"/>
            </p14:xfrm>
          </p:contentPart>
        </mc:Choice>
        <mc:Fallback xmlns="">
          <p:pic>
            <p:nvPicPr>
              <p:cNvPr id="114" name="Ink 113">
                <a:extLst>
                  <a:ext uri="{FF2B5EF4-FFF2-40B4-BE49-F238E27FC236}">
                    <a16:creationId xmlns:a16="http://schemas.microsoft.com/office/drawing/2014/main" id="{D35DD25C-5E80-993A-A74B-D7C26317EEC7}"/>
                  </a:ext>
                </a:extLst>
              </p:cNvPr>
              <p:cNvPicPr/>
              <p:nvPr/>
            </p:nvPicPr>
            <p:blipFill>
              <a:blip r:embed="rId9"/>
              <a:stretch>
                <a:fillRect/>
              </a:stretch>
            </p:blipFill>
            <p:spPr>
              <a:xfrm>
                <a:off x="6204585" y="4147065"/>
                <a:ext cx="126000" cy="126000"/>
              </a:xfrm>
              <a:prstGeom prst="rect">
                <a:avLst/>
              </a:prstGeom>
            </p:spPr>
          </p:pic>
        </mc:Fallback>
      </mc:AlternateContent>
      <p:sp>
        <p:nvSpPr>
          <p:cNvPr id="115" name="Rectangle 114">
            <a:extLst>
              <a:ext uri="{FF2B5EF4-FFF2-40B4-BE49-F238E27FC236}">
                <a16:creationId xmlns:a16="http://schemas.microsoft.com/office/drawing/2014/main" id="{12BF0887-1192-2523-13BA-A9FE10E7D7FC}"/>
              </a:ext>
            </a:extLst>
          </p:cNvPr>
          <p:cNvSpPr/>
          <p:nvPr/>
        </p:nvSpPr>
        <p:spPr>
          <a:xfrm>
            <a:off x="9935026" y="49297"/>
            <a:ext cx="2176313" cy="1206549"/>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7" name="Picture 116">
            <a:extLst>
              <a:ext uri="{FF2B5EF4-FFF2-40B4-BE49-F238E27FC236}">
                <a16:creationId xmlns:a16="http://schemas.microsoft.com/office/drawing/2014/main" id="{8542356C-E7B8-4EAA-C020-C63C54A97A0D}"/>
              </a:ext>
            </a:extLst>
          </p:cNvPr>
          <p:cNvPicPr>
            <a:picLocks noChangeAspect="1"/>
          </p:cNvPicPr>
          <p:nvPr/>
        </p:nvPicPr>
        <p:blipFill>
          <a:blip r:embed="rId4"/>
          <a:srcRect b="15828"/>
          <a:stretch>
            <a:fillRect/>
          </a:stretch>
        </p:blipFill>
        <p:spPr>
          <a:xfrm>
            <a:off x="6502756" y="5725659"/>
            <a:ext cx="2038553" cy="1129408"/>
          </a:xfrm>
          <a:prstGeom prst="rect">
            <a:avLst/>
          </a:prstGeom>
        </p:spPr>
      </p:pic>
      <p:pic>
        <p:nvPicPr>
          <p:cNvPr id="119" name="Picture 118">
            <a:extLst>
              <a:ext uri="{FF2B5EF4-FFF2-40B4-BE49-F238E27FC236}">
                <a16:creationId xmlns:a16="http://schemas.microsoft.com/office/drawing/2014/main" id="{11D11F55-6DE5-E77A-07E4-1FD8BBA20EC5}"/>
              </a:ext>
            </a:extLst>
          </p:cNvPr>
          <p:cNvPicPr>
            <a:picLocks noChangeAspect="1"/>
          </p:cNvPicPr>
          <p:nvPr/>
        </p:nvPicPr>
        <p:blipFill>
          <a:blip r:embed="rId4"/>
          <a:srcRect b="15828"/>
          <a:stretch>
            <a:fillRect/>
          </a:stretch>
        </p:blipFill>
        <p:spPr>
          <a:xfrm>
            <a:off x="8286964" y="5725659"/>
            <a:ext cx="2038553" cy="1129408"/>
          </a:xfrm>
          <a:prstGeom prst="rect">
            <a:avLst/>
          </a:prstGeom>
        </p:spPr>
      </p:pic>
      <p:sp>
        <p:nvSpPr>
          <p:cNvPr id="121" name="TextBox 120">
            <a:extLst>
              <a:ext uri="{FF2B5EF4-FFF2-40B4-BE49-F238E27FC236}">
                <a16:creationId xmlns:a16="http://schemas.microsoft.com/office/drawing/2014/main" id="{101BC0A2-8ACD-F1B4-F4CD-104D117524F9}"/>
              </a:ext>
            </a:extLst>
          </p:cNvPr>
          <p:cNvSpPr txBox="1"/>
          <p:nvPr/>
        </p:nvSpPr>
        <p:spPr>
          <a:xfrm>
            <a:off x="10264573" y="5979308"/>
            <a:ext cx="1074350" cy="646331"/>
          </a:xfrm>
          <a:prstGeom prst="rect">
            <a:avLst/>
          </a:prstGeom>
          <a:noFill/>
        </p:spPr>
        <p:txBody>
          <a:bodyPr wrap="square" rtlCol="0">
            <a:spAutoFit/>
          </a:bodyPr>
          <a:lstStyle/>
          <a:p>
            <a:pPr algn="ctr"/>
            <a:r>
              <a:rPr lang="en-US" sz="1200" b="1" dirty="0">
                <a:solidFill>
                  <a:srgbClr val="FF0000"/>
                </a:solidFill>
              </a:rPr>
              <a:t>FY27</a:t>
            </a:r>
          </a:p>
          <a:p>
            <a:pPr algn="ctr"/>
            <a:r>
              <a:rPr lang="en-US" sz="1200" dirty="0"/>
              <a:t>Revenue Recognition</a:t>
            </a:r>
          </a:p>
        </p:txBody>
      </p:sp>
      <p:sp>
        <p:nvSpPr>
          <p:cNvPr id="123" name="Right Brace 122">
            <a:extLst>
              <a:ext uri="{FF2B5EF4-FFF2-40B4-BE49-F238E27FC236}">
                <a16:creationId xmlns:a16="http://schemas.microsoft.com/office/drawing/2014/main" id="{FE1F797E-65B4-76EF-F03F-968023BAC739}"/>
              </a:ext>
            </a:extLst>
          </p:cNvPr>
          <p:cNvSpPr/>
          <p:nvPr/>
        </p:nvSpPr>
        <p:spPr>
          <a:xfrm>
            <a:off x="10164302" y="5797456"/>
            <a:ext cx="258204" cy="980856"/>
          </a:xfrm>
          <a:prstGeom prst="rightBrace">
            <a:avLst/>
          </a:prstGeom>
        </p:spPr>
        <p:style>
          <a:lnRef idx="2">
            <a:schemeClr val="dk1"/>
          </a:lnRef>
          <a:fillRef idx="0">
            <a:schemeClr val="dk1"/>
          </a:fillRef>
          <a:effectRef idx="1">
            <a:schemeClr val="dk1"/>
          </a:effectRef>
          <a:fontRef idx="minor">
            <a:schemeClr val="tx1"/>
          </a:fontRef>
        </p:style>
        <p:txBody>
          <a:bodyPr rtlCol="0" anchor="ctr"/>
          <a:lstStyle/>
          <a:p>
            <a:pPr algn="ctr"/>
            <a:endParaRPr lang="en-US" dirty="0"/>
          </a:p>
        </p:txBody>
      </p:sp>
      <p:sp>
        <p:nvSpPr>
          <p:cNvPr id="125" name="TextBox 124">
            <a:extLst>
              <a:ext uri="{FF2B5EF4-FFF2-40B4-BE49-F238E27FC236}">
                <a16:creationId xmlns:a16="http://schemas.microsoft.com/office/drawing/2014/main" id="{149975EA-36CB-2C31-617D-E5C705108F48}"/>
              </a:ext>
            </a:extLst>
          </p:cNvPr>
          <p:cNvSpPr txBox="1"/>
          <p:nvPr/>
        </p:nvSpPr>
        <p:spPr>
          <a:xfrm>
            <a:off x="6079789" y="5746207"/>
            <a:ext cx="2923656" cy="307777"/>
          </a:xfrm>
          <a:prstGeom prst="rect">
            <a:avLst/>
          </a:prstGeom>
          <a:noFill/>
        </p:spPr>
        <p:txBody>
          <a:bodyPr wrap="square" rtlCol="0">
            <a:spAutoFit/>
          </a:bodyPr>
          <a:lstStyle/>
          <a:p>
            <a:pPr algn="ctr"/>
            <a:r>
              <a:rPr lang="en-US" sz="1400" b="1" dirty="0"/>
              <a:t>FY27 Revenue</a:t>
            </a:r>
          </a:p>
        </p:txBody>
      </p:sp>
      <p:sp>
        <p:nvSpPr>
          <p:cNvPr id="127" name="TextBox 126">
            <a:extLst>
              <a:ext uri="{FF2B5EF4-FFF2-40B4-BE49-F238E27FC236}">
                <a16:creationId xmlns:a16="http://schemas.microsoft.com/office/drawing/2014/main" id="{17B48246-E625-0B36-6284-9EC98EF54A32}"/>
              </a:ext>
            </a:extLst>
          </p:cNvPr>
          <p:cNvSpPr txBox="1"/>
          <p:nvPr/>
        </p:nvSpPr>
        <p:spPr>
          <a:xfrm>
            <a:off x="7842068" y="5737386"/>
            <a:ext cx="2923656" cy="307777"/>
          </a:xfrm>
          <a:prstGeom prst="rect">
            <a:avLst/>
          </a:prstGeom>
          <a:noFill/>
        </p:spPr>
        <p:txBody>
          <a:bodyPr wrap="square" rtlCol="0">
            <a:spAutoFit/>
          </a:bodyPr>
          <a:lstStyle/>
          <a:p>
            <a:pPr algn="ctr"/>
            <a:r>
              <a:rPr lang="en-US" sz="1400" b="1" dirty="0"/>
              <a:t>FY27 Cash</a:t>
            </a:r>
          </a:p>
        </p:txBody>
      </p:sp>
      <p:sp>
        <p:nvSpPr>
          <p:cNvPr id="129" name="TextBox 128">
            <a:extLst>
              <a:ext uri="{FF2B5EF4-FFF2-40B4-BE49-F238E27FC236}">
                <a16:creationId xmlns:a16="http://schemas.microsoft.com/office/drawing/2014/main" id="{A2C3CF7B-2050-66CE-137A-10E8700E4B24}"/>
              </a:ext>
            </a:extLst>
          </p:cNvPr>
          <p:cNvSpPr txBox="1"/>
          <p:nvPr/>
        </p:nvSpPr>
        <p:spPr>
          <a:xfrm>
            <a:off x="7476209" y="6020818"/>
            <a:ext cx="845820" cy="461665"/>
          </a:xfrm>
          <a:prstGeom prst="rect">
            <a:avLst/>
          </a:prstGeom>
          <a:noFill/>
        </p:spPr>
        <p:txBody>
          <a:bodyPr wrap="square" rtlCol="0">
            <a:spAutoFit/>
          </a:bodyPr>
          <a:lstStyle/>
          <a:p>
            <a:r>
              <a:rPr lang="en-US" sz="1200" dirty="0"/>
              <a:t>30,000.00</a:t>
            </a:r>
          </a:p>
          <a:p>
            <a:endParaRPr lang="en-US" sz="1200" dirty="0"/>
          </a:p>
        </p:txBody>
      </p:sp>
      <p:sp>
        <p:nvSpPr>
          <p:cNvPr id="131" name="TextBox 130">
            <a:extLst>
              <a:ext uri="{FF2B5EF4-FFF2-40B4-BE49-F238E27FC236}">
                <a16:creationId xmlns:a16="http://schemas.microsoft.com/office/drawing/2014/main" id="{234C2383-755B-E354-E7A4-C39CC969CE12}"/>
              </a:ext>
            </a:extLst>
          </p:cNvPr>
          <p:cNvSpPr txBox="1"/>
          <p:nvPr/>
        </p:nvSpPr>
        <p:spPr>
          <a:xfrm>
            <a:off x="8508042" y="6020818"/>
            <a:ext cx="845820" cy="461665"/>
          </a:xfrm>
          <a:prstGeom prst="rect">
            <a:avLst/>
          </a:prstGeom>
          <a:noFill/>
        </p:spPr>
        <p:txBody>
          <a:bodyPr wrap="square" rtlCol="0">
            <a:spAutoFit/>
          </a:bodyPr>
          <a:lstStyle/>
          <a:p>
            <a:r>
              <a:rPr lang="en-US" sz="1200" dirty="0"/>
              <a:t>30,000.00</a:t>
            </a:r>
          </a:p>
          <a:p>
            <a:endParaRPr lang="en-US" sz="1200" dirty="0"/>
          </a:p>
        </p:txBody>
      </p:sp>
      <p:sp>
        <p:nvSpPr>
          <p:cNvPr id="133" name="TextBox 132">
            <a:extLst>
              <a:ext uri="{FF2B5EF4-FFF2-40B4-BE49-F238E27FC236}">
                <a16:creationId xmlns:a16="http://schemas.microsoft.com/office/drawing/2014/main" id="{8FC2FB2D-5C12-5944-743D-BBAA8E61ED22}"/>
              </a:ext>
            </a:extLst>
          </p:cNvPr>
          <p:cNvSpPr txBox="1"/>
          <p:nvPr/>
        </p:nvSpPr>
        <p:spPr>
          <a:xfrm>
            <a:off x="7485974" y="6549205"/>
            <a:ext cx="845820" cy="461665"/>
          </a:xfrm>
          <a:prstGeom prst="rect">
            <a:avLst/>
          </a:prstGeom>
          <a:noFill/>
        </p:spPr>
        <p:txBody>
          <a:bodyPr wrap="square" rtlCol="0">
            <a:spAutoFit/>
          </a:bodyPr>
          <a:lstStyle/>
          <a:p>
            <a:r>
              <a:rPr lang="en-US" sz="1200" dirty="0"/>
              <a:t>30,000.00</a:t>
            </a:r>
          </a:p>
          <a:p>
            <a:endParaRPr lang="en-US" sz="1200" dirty="0"/>
          </a:p>
        </p:txBody>
      </p:sp>
      <p:sp>
        <p:nvSpPr>
          <p:cNvPr id="135" name="TextBox 134">
            <a:extLst>
              <a:ext uri="{FF2B5EF4-FFF2-40B4-BE49-F238E27FC236}">
                <a16:creationId xmlns:a16="http://schemas.microsoft.com/office/drawing/2014/main" id="{AC7A8F04-A1C3-3780-D772-C09C8B776490}"/>
              </a:ext>
            </a:extLst>
          </p:cNvPr>
          <p:cNvSpPr txBox="1"/>
          <p:nvPr/>
        </p:nvSpPr>
        <p:spPr>
          <a:xfrm>
            <a:off x="8461608" y="6535301"/>
            <a:ext cx="845820" cy="461665"/>
          </a:xfrm>
          <a:prstGeom prst="rect">
            <a:avLst/>
          </a:prstGeom>
          <a:noFill/>
        </p:spPr>
        <p:txBody>
          <a:bodyPr wrap="square" rtlCol="0">
            <a:spAutoFit/>
          </a:bodyPr>
          <a:lstStyle/>
          <a:p>
            <a:r>
              <a:rPr lang="en-US" sz="1200" dirty="0"/>
              <a:t>30,000.00</a:t>
            </a:r>
          </a:p>
          <a:p>
            <a:endParaRPr lang="en-US" sz="1200" dirty="0"/>
          </a:p>
        </p:txBody>
      </p:sp>
      <p:sp>
        <p:nvSpPr>
          <p:cNvPr id="137" name="Right Brace 136">
            <a:extLst>
              <a:ext uri="{FF2B5EF4-FFF2-40B4-BE49-F238E27FC236}">
                <a16:creationId xmlns:a16="http://schemas.microsoft.com/office/drawing/2014/main" id="{98307CA8-D23E-99A0-24F2-8B6A8E640483}"/>
              </a:ext>
            </a:extLst>
          </p:cNvPr>
          <p:cNvSpPr/>
          <p:nvPr/>
        </p:nvSpPr>
        <p:spPr>
          <a:xfrm rot="10800000">
            <a:off x="6297863" y="5812045"/>
            <a:ext cx="258204" cy="980856"/>
          </a:xfrm>
          <a:prstGeom prst="rightBrace">
            <a:avLst/>
          </a:prstGeom>
        </p:spPr>
        <p:style>
          <a:lnRef idx="2">
            <a:schemeClr val="dk1"/>
          </a:lnRef>
          <a:fillRef idx="0">
            <a:schemeClr val="dk1"/>
          </a:fillRef>
          <a:effectRef idx="1">
            <a:schemeClr val="dk1"/>
          </a:effectRef>
          <a:fontRef idx="minor">
            <a:schemeClr val="tx1"/>
          </a:fontRef>
        </p:style>
        <p:txBody>
          <a:bodyPr rtlCol="0" anchor="ctr"/>
          <a:lstStyle/>
          <a:p>
            <a:pPr algn="ctr"/>
            <a:endParaRPr lang="en-US" dirty="0"/>
          </a:p>
        </p:txBody>
      </p:sp>
    </p:spTree>
    <p:extLst>
      <p:ext uri="{BB962C8B-B14F-4D97-AF65-F5344CB8AC3E}">
        <p14:creationId xmlns:p14="http://schemas.microsoft.com/office/powerpoint/2010/main" val="21278668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B788861-C2AE-8390-526F-71D582013CA6}"/>
              </a:ext>
            </a:extLst>
          </p:cNvPr>
          <p:cNvSpPr>
            <a:spLocks noGrp="1"/>
          </p:cNvSpPr>
          <p:nvPr>
            <p:ph type="title"/>
          </p:nvPr>
        </p:nvSpPr>
        <p:spPr>
          <a:xfrm>
            <a:off x="841248" y="256032"/>
            <a:ext cx="10506456" cy="1014984"/>
          </a:xfrm>
        </p:spPr>
        <p:txBody>
          <a:bodyPr anchor="b">
            <a:normAutofit/>
          </a:bodyPr>
          <a:lstStyle/>
          <a:p>
            <a:r>
              <a:rPr lang="en-US" dirty="0"/>
              <a:t>Adjusting Entries - Accruals </a:t>
            </a:r>
          </a:p>
        </p:txBody>
      </p:sp>
      <p:sp>
        <p:nvSpPr>
          <p:cNvPr id="11" name="Rectangle 10">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1634502"/>
            <a:ext cx="1045159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sp>
        <p:nvSpPr>
          <p:cNvPr id="13" name="Rectangle 12">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1538176"/>
            <a:ext cx="1873457" cy="109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graphicFrame>
        <p:nvGraphicFramePr>
          <p:cNvPr id="5" name="Content Placeholder 2">
            <a:extLst>
              <a:ext uri="{FF2B5EF4-FFF2-40B4-BE49-F238E27FC236}">
                <a16:creationId xmlns:a16="http://schemas.microsoft.com/office/drawing/2014/main" id="{9A18C13D-68E8-05FF-80BD-FA3BEC57BC07}"/>
              </a:ext>
            </a:extLst>
          </p:cNvPr>
          <p:cNvGraphicFramePr>
            <a:graphicFrameLocks noGrp="1"/>
          </p:cNvGraphicFramePr>
          <p:nvPr>
            <p:ph idx="1"/>
            <p:extLst>
              <p:ext uri="{D42A27DB-BD31-4B8C-83A1-F6EECF244321}">
                <p14:modId xmlns:p14="http://schemas.microsoft.com/office/powerpoint/2010/main" val="1192604671"/>
              </p:ext>
            </p:extLst>
          </p:nvPr>
        </p:nvGraphicFramePr>
        <p:xfrm>
          <a:off x="838200" y="1926266"/>
          <a:ext cx="10515600" cy="43575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Slide Number Placeholder 9">
            <a:extLst>
              <a:ext uri="{FF2B5EF4-FFF2-40B4-BE49-F238E27FC236}">
                <a16:creationId xmlns:a16="http://schemas.microsoft.com/office/drawing/2014/main" id="{FAD5478A-7A4D-F663-D933-CADDEA53468A}"/>
              </a:ext>
            </a:extLst>
          </p:cNvPr>
          <p:cNvSpPr>
            <a:spLocks noGrp="1"/>
          </p:cNvSpPr>
          <p:nvPr>
            <p:ph type="sldNum" sz="quarter" idx="12"/>
          </p:nvPr>
        </p:nvSpPr>
        <p:spPr/>
        <p:txBody>
          <a:bodyPr/>
          <a:lstStyle/>
          <a:p>
            <a:fld id="{86C0CEB6-816B-4AD2-BD2A-6B923C483C8C}" type="slidenum">
              <a:rPr lang="en-US" smtClean="0"/>
              <a:t>26</a:t>
            </a:fld>
            <a:endParaRPr lang="en-US" dirty="0"/>
          </a:p>
        </p:txBody>
      </p:sp>
    </p:spTree>
    <p:extLst>
      <p:ext uri="{BB962C8B-B14F-4D97-AF65-F5344CB8AC3E}">
        <p14:creationId xmlns:p14="http://schemas.microsoft.com/office/powerpoint/2010/main" val="365335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00CBA0DE-C91F-2AC2-672F-22E70088959D}"/>
              </a:ext>
            </a:extLst>
          </p:cNvPr>
          <p:cNvSpPr txBox="1">
            <a:spLocks/>
          </p:cNvSpPr>
          <p:nvPr/>
        </p:nvSpPr>
        <p:spPr>
          <a:xfrm>
            <a:off x="453189" y="136525"/>
            <a:ext cx="8795586" cy="1516961"/>
          </a:xfrm>
          <a:prstGeom prst="rect">
            <a:avLst/>
          </a:prstGeom>
        </p:spPr>
        <p:txBody>
          <a:bodyPr vert="horz" lIns="91440" tIns="45720" rIns="91440" bIns="45720" rtlCol="0" anchor="ctr">
            <a:normAutofit fontScale="7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dirty="0"/>
              <a:t>Scenario 1 – Expense Accrual</a:t>
            </a:r>
          </a:p>
          <a:p>
            <a:pPr marL="342900" indent="-342900">
              <a:buFont typeface="Arial" panose="020B0604020202020204" pitchFamily="34" charset="0"/>
              <a:buChar char="•"/>
            </a:pPr>
            <a:r>
              <a:rPr lang="en-US" sz="2000" dirty="0"/>
              <a:t>Your agency encumbered $100.00 on PO#11111 during FY26 for goods that were delivered on 6/30. You booked an accrual on 7/30 because you had not received the invoice by the voucher deadline of 7/29. </a:t>
            </a:r>
          </a:p>
          <a:p>
            <a:pPr marL="342900" indent="-342900">
              <a:buFont typeface="Arial" panose="020B0604020202020204" pitchFamily="34" charset="0"/>
              <a:buChar char="•"/>
            </a:pPr>
            <a:r>
              <a:rPr lang="en-US" sz="2000" dirty="0"/>
              <a:t>The invoice was received for only $50.00 on August 18th, </a:t>
            </a:r>
            <a:r>
              <a:rPr lang="en-US" sz="2000" b="1" dirty="0"/>
              <a:t>before</a:t>
            </a:r>
            <a:r>
              <a:rPr lang="en-US" sz="2000" dirty="0"/>
              <a:t> the 9/28 deadline to pay obligations established through the accruals process. </a:t>
            </a:r>
          </a:p>
          <a:p>
            <a:pPr marL="342900" indent="-342900">
              <a:buFont typeface="Arial" panose="020B0604020202020204" pitchFamily="34" charset="0"/>
              <a:buChar char="•"/>
            </a:pPr>
            <a:r>
              <a:rPr lang="en-US" sz="2000" dirty="0"/>
              <a:t>Because you received the invoice and will pay before 9/28, you can use FY26 funds. </a:t>
            </a:r>
          </a:p>
        </p:txBody>
      </p:sp>
      <p:graphicFrame>
        <p:nvGraphicFramePr>
          <p:cNvPr id="10" name="Content Placeholder 9">
            <a:extLst>
              <a:ext uri="{FF2B5EF4-FFF2-40B4-BE49-F238E27FC236}">
                <a16:creationId xmlns:a16="http://schemas.microsoft.com/office/drawing/2014/main" id="{4679ADD2-1CFF-5E5D-2716-7B33FD06C9A1}"/>
              </a:ext>
            </a:extLst>
          </p:cNvPr>
          <p:cNvGraphicFramePr>
            <a:graphicFrameLocks noGrp="1"/>
          </p:cNvGraphicFramePr>
          <p:nvPr>
            <p:ph idx="1"/>
            <p:extLst>
              <p:ext uri="{D42A27DB-BD31-4B8C-83A1-F6EECF244321}">
                <p14:modId xmlns:p14="http://schemas.microsoft.com/office/powerpoint/2010/main" val="1223141907"/>
              </p:ext>
            </p:extLst>
          </p:nvPr>
        </p:nvGraphicFramePr>
        <p:xfrm>
          <a:off x="320842" y="1843089"/>
          <a:ext cx="11576521" cy="1277101"/>
        </p:xfrm>
        <a:graphic>
          <a:graphicData uri="http://schemas.openxmlformats.org/drawingml/2006/table">
            <a:tbl>
              <a:tblPr>
                <a:tableStyleId>{D7AC3CCA-C797-4891-BE02-D94E43425B78}</a:tableStyleId>
              </a:tblPr>
              <a:tblGrid>
                <a:gridCol w="814358">
                  <a:extLst>
                    <a:ext uri="{9D8B030D-6E8A-4147-A177-3AD203B41FA5}">
                      <a16:colId xmlns:a16="http://schemas.microsoft.com/office/drawing/2014/main" val="980464878"/>
                    </a:ext>
                  </a:extLst>
                </a:gridCol>
                <a:gridCol w="705543">
                  <a:extLst>
                    <a:ext uri="{9D8B030D-6E8A-4147-A177-3AD203B41FA5}">
                      <a16:colId xmlns:a16="http://schemas.microsoft.com/office/drawing/2014/main" val="3682237971"/>
                    </a:ext>
                  </a:extLst>
                </a:gridCol>
                <a:gridCol w="491422">
                  <a:extLst>
                    <a:ext uri="{9D8B030D-6E8A-4147-A177-3AD203B41FA5}">
                      <a16:colId xmlns:a16="http://schemas.microsoft.com/office/drawing/2014/main" val="4054345203"/>
                    </a:ext>
                  </a:extLst>
                </a:gridCol>
                <a:gridCol w="621300">
                  <a:extLst>
                    <a:ext uri="{9D8B030D-6E8A-4147-A177-3AD203B41FA5}">
                      <a16:colId xmlns:a16="http://schemas.microsoft.com/office/drawing/2014/main" val="1524204131"/>
                    </a:ext>
                  </a:extLst>
                </a:gridCol>
                <a:gridCol w="2120138">
                  <a:extLst>
                    <a:ext uri="{9D8B030D-6E8A-4147-A177-3AD203B41FA5}">
                      <a16:colId xmlns:a16="http://schemas.microsoft.com/office/drawing/2014/main" val="2625137162"/>
                    </a:ext>
                  </a:extLst>
                </a:gridCol>
                <a:gridCol w="831909">
                  <a:extLst>
                    <a:ext uri="{9D8B030D-6E8A-4147-A177-3AD203B41FA5}">
                      <a16:colId xmlns:a16="http://schemas.microsoft.com/office/drawing/2014/main" val="3325333769"/>
                    </a:ext>
                  </a:extLst>
                </a:gridCol>
                <a:gridCol w="452811">
                  <a:extLst>
                    <a:ext uri="{9D8B030D-6E8A-4147-A177-3AD203B41FA5}">
                      <a16:colId xmlns:a16="http://schemas.microsoft.com/office/drawing/2014/main" val="2079138673"/>
                    </a:ext>
                  </a:extLst>
                </a:gridCol>
                <a:gridCol w="449302">
                  <a:extLst>
                    <a:ext uri="{9D8B030D-6E8A-4147-A177-3AD203B41FA5}">
                      <a16:colId xmlns:a16="http://schemas.microsoft.com/office/drawing/2014/main" val="2100541275"/>
                    </a:ext>
                  </a:extLst>
                </a:gridCol>
                <a:gridCol w="617789">
                  <a:extLst>
                    <a:ext uri="{9D8B030D-6E8A-4147-A177-3AD203B41FA5}">
                      <a16:colId xmlns:a16="http://schemas.microsoft.com/office/drawing/2014/main" val="570525652"/>
                    </a:ext>
                  </a:extLst>
                </a:gridCol>
                <a:gridCol w="702033">
                  <a:extLst>
                    <a:ext uri="{9D8B030D-6E8A-4147-A177-3AD203B41FA5}">
                      <a16:colId xmlns:a16="http://schemas.microsoft.com/office/drawing/2014/main" val="3377669535"/>
                    </a:ext>
                  </a:extLst>
                </a:gridCol>
                <a:gridCol w="547586">
                  <a:extLst>
                    <a:ext uri="{9D8B030D-6E8A-4147-A177-3AD203B41FA5}">
                      <a16:colId xmlns:a16="http://schemas.microsoft.com/office/drawing/2014/main" val="1065810878"/>
                    </a:ext>
                  </a:extLst>
                </a:gridCol>
                <a:gridCol w="831909">
                  <a:extLst>
                    <a:ext uri="{9D8B030D-6E8A-4147-A177-3AD203B41FA5}">
                      <a16:colId xmlns:a16="http://schemas.microsoft.com/office/drawing/2014/main" val="211962183"/>
                    </a:ext>
                  </a:extLst>
                </a:gridCol>
                <a:gridCol w="2390421">
                  <a:extLst>
                    <a:ext uri="{9D8B030D-6E8A-4147-A177-3AD203B41FA5}">
                      <a16:colId xmlns:a16="http://schemas.microsoft.com/office/drawing/2014/main" val="3736332750"/>
                    </a:ext>
                  </a:extLst>
                </a:gridCol>
              </a:tblGrid>
              <a:tr h="258523">
                <a:tc>
                  <a:txBody>
                    <a:bodyPr/>
                    <a:lstStyle/>
                    <a:p>
                      <a:pPr algn="ctr" fontAlgn="b">
                        <a:buNone/>
                      </a:pPr>
                      <a:r>
                        <a:rPr lang="en-US" sz="1050" b="1" u="none" strike="noStrike" dirty="0">
                          <a:solidFill>
                            <a:srgbClr val="000000"/>
                          </a:solidFill>
                          <a:effectLst/>
                        </a:rPr>
                        <a:t>Journal ID</a:t>
                      </a:r>
                      <a:endParaRPr lang="en-US" sz="1050" b="1" i="0" u="none" strike="noStrike" dirty="0">
                        <a:solidFill>
                          <a:srgbClr val="000000"/>
                        </a:solidFill>
                        <a:effectLst/>
                        <a:latin typeface="arial" panose="020B0604020202020204" pitchFamily="34" charset="0"/>
                      </a:endParaRPr>
                    </a:p>
                  </a:txBody>
                  <a:tcPr marL="9525" marR="9525" marT="9525" marB="0" anchor="b">
                    <a:solidFill>
                      <a:schemeClr val="bg1">
                        <a:lumMod val="85000"/>
                      </a:schemeClr>
                    </a:solidFill>
                  </a:tcPr>
                </a:tc>
                <a:tc>
                  <a:txBody>
                    <a:bodyPr/>
                    <a:lstStyle/>
                    <a:p>
                      <a:pPr algn="ctr" fontAlgn="b">
                        <a:buNone/>
                      </a:pPr>
                      <a:r>
                        <a:rPr lang="en-US" sz="1050" b="1" u="none" strike="noStrike" dirty="0">
                          <a:solidFill>
                            <a:srgbClr val="000000"/>
                          </a:solidFill>
                          <a:effectLst/>
                        </a:rPr>
                        <a:t>Date</a:t>
                      </a:r>
                      <a:endParaRPr lang="en-US" sz="1050" b="1" i="0" u="none" strike="noStrike" dirty="0">
                        <a:solidFill>
                          <a:srgbClr val="000000"/>
                        </a:solidFill>
                        <a:effectLst/>
                        <a:latin typeface="arial" panose="020B0604020202020204" pitchFamily="34" charset="0"/>
                      </a:endParaRPr>
                    </a:p>
                  </a:txBody>
                  <a:tcPr marL="9525" marR="9525" marT="9525" marB="0" anchor="b">
                    <a:solidFill>
                      <a:schemeClr val="bg1">
                        <a:lumMod val="85000"/>
                      </a:schemeClr>
                    </a:solidFill>
                  </a:tcPr>
                </a:tc>
                <a:tc>
                  <a:txBody>
                    <a:bodyPr/>
                    <a:lstStyle/>
                    <a:p>
                      <a:pPr algn="ctr" fontAlgn="b">
                        <a:buNone/>
                      </a:pPr>
                      <a:r>
                        <a:rPr lang="en-US" sz="1050" b="1" u="none" strike="noStrike" dirty="0">
                          <a:solidFill>
                            <a:srgbClr val="000000"/>
                          </a:solidFill>
                          <a:effectLst/>
                        </a:rPr>
                        <a:t>Line #</a:t>
                      </a:r>
                      <a:endParaRPr lang="en-US" sz="1050" b="1" i="0" u="none" strike="noStrike" dirty="0">
                        <a:solidFill>
                          <a:srgbClr val="000000"/>
                        </a:solidFill>
                        <a:effectLst/>
                        <a:latin typeface="arial" panose="020B0604020202020204" pitchFamily="34" charset="0"/>
                      </a:endParaRPr>
                    </a:p>
                  </a:txBody>
                  <a:tcPr marL="9525" marR="9525" marT="9525" marB="0" anchor="b">
                    <a:solidFill>
                      <a:schemeClr val="bg1">
                        <a:lumMod val="85000"/>
                      </a:schemeClr>
                    </a:solidFill>
                  </a:tcPr>
                </a:tc>
                <a:tc>
                  <a:txBody>
                    <a:bodyPr/>
                    <a:lstStyle/>
                    <a:p>
                      <a:pPr algn="ctr" fontAlgn="b">
                        <a:buNone/>
                      </a:pPr>
                      <a:r>
                        <a:rPr lang="en-US" sz="1050" b="1" u="none" strike="noStrike" dirty="0">
                          <a:solidFill>
                            <a:srgbClr val="000000"/>
                          </a:solidFill>
                          <a:effectLst/>
                        </a:rPr>
                        <a:t>Account</a:t>
                      </a:r>
                      <a:endParaRPr lang="en-US" sz="1050" b="1" i="0" u="none" strike="noStrike" dirty="0">
                        <a:solidFill>
                          <a:srgbClr val="000000"/>
                        </a:solidFill>
                        <a:effectLst/>
                        <a:latin typeface="arial" panose="020B0604020202020204" pitchFamily="34" charset="0"/>
                      </a:endParaRPr>
                    </a:p>
                  </a:txBody>
                  <a:tcPr marL="9525" marR="9525" marT="9525" marB="0" anchor="b">
                    <a:solidFill>
                      <a:schemeClr val="bg1">
                        <a:lumMod val="85000"/>
                      </a:schemeClr>
                    </a:solidFill>
                  </a:tcPr>
                </a:tc>
                <a:tc>
                  <a:txBody>
                    <a:bodyPr/>
                    <a:lstStyle/>
                    <a:p>
                      <a:pPr algn="ctr" fontAlgn="b">
                        <a:buNone/>
                      </a:pPr>
                      <a:r>
                        <a:rPr lang="en-US" sz="1050" b="1" u="none" strike="noStrike" dirty="0">
                          <a:solidFill>
                            <a:srgbClr val="000000"/>
                          </a:solidFill>
                          <a:effectLst/>
                        </a:rPr>
                        <a:t>Account Descr</a:t>
                      </a:r>
                      <a:endParaRPr lang="en-US" sz="1050" b="1" i="0" u="none" strike="noStrike" dirty="0">
                        <a:solidFill>
                          <a:srgbClr val="000000"/>
                        </a:solidFill>
                        <a:effectLst/>
                        <a:latin typeface="arial" panose="020B0604020202020204" pitchFamily="34" charset="0"/>
                      </a:endParaRPr>
                    </a:p>
                  </a:txBody>
                  <a:tcPr marL="9525" marR="9525" marT="9525" marB="0" anchor="b">
                    <a:solidFill>
                      <a:schemeClr val="bg1">
                        <a:lumMod val="85000"/>
                      </a:schemeClr>
                    </a:solidFill>
                  </a:tcPr>
                </a:tc>
                <a:tc>
                  <a:txBody>
                    <a:bodyPr/>
                    <a:lstStyle/>
                    <a:p>
                      <a:pPr algn="ctr" fontAlgn="b">
                        <a:buNone/>
                      </a:pPr>
                      <a:r>
                        <a:rPr lang="en-US" sz="1050" b="1" u="none" strike="noStrike" dirty="0">
                          <a:solidFill>
                            <a:srgbClr val="000000"/>
                          </a:solidFill>
                          <a:effectLst/>
                        </a:rPr>
                        <a:t>Dept</a:t>
                      </a:r>
                      <a:endParaRPr lang="en-US" sz="1050" b="1" i="0" u="none" strike="noStrike" dirty="0">
                        <a:solidFill>
                          <a:srgbClr val="000000"/>
                        </a:solidFill>
                        <a:effectLst/>
                        <a:latin typeface="arial" panose="020B0604020202020204" pitchFamily="34" charset="0"/>
                      </a:endParaRPr>
                    </a:p>
                  </a:txBody>
                  <a:tcPr marL="9525" marR="9525" marT="9525" marB="0" anchor="b">
                    <a:solidFill>
                      <a:schemeClr val="bg1">
                        <a:lumMod val="85000"/>
                      </a:schemeClr>
                    </a:solidFill>
                  </a:tcPr>
                </a:tc>
                <a:tc>
                  <a:txBody>
                    <a:bodyPr/>
                    <a:lstStyle/>
                    <a:p>
                      <a:pPr algn="ctr" fontAlgn="b">
                        <a:buNone/>
                      </a:pPr>
                      <a:r>
                        <a:rPr lang="en-US" sz="1050" b="1" u="none" strike="noStrike" dirty="0">
                          <a:solidFill>
                            <a:srgbClr val="000000"/>
                          </a:solidFill>
                          <a:effectLst/>
                        </a:rPr>
                        <a:t>Fund</a:t>
                      </a:r>
                      <a:endParaRPr lang="en-US" sz="1050" b="1" i="0" u="none" strike="noStrike" dirty="0">
                        <a:solidFill>
                          <a:srgbClr val="000000"/>
                        </a:solidFill>
                        <a:effectLst/>
                        <a:latin typeface="arial" panose="020B0604020202020204" pitchFamily="34" charset="0"/>
                      </a:endParaRPr>
                    </a:p>
                  </a:txBody>
                  <a:tcPr marL="9525" marR="9525" marT="9525" marB="0" anchor="b">
                    <a:solidFill>
                      <a:schemeClr val="bg1">
                        <a:lumMod val="85000"/>
                      </a:schemeClr>
                    </a:solidFill>
                  </a:tcPr>
                </a:tc>
                <a:tc>
                  <a:txBody>
                    <a:bodyPr/>
                    <a:lstStyle/>
                    <a:p>
                      <a:pPr algn="ctr" fontAlgn="b">
                        <a:buNone/>
                      </a:pPr>
                      <a:r>
                        <a:rPr lang="en-US" sz="1050" b="1" u="none" strike="noStrike" dirty="0">
                          <a:solidFill>
                            <a:srgbClr val="000000"/>
                          </a:solidFill>
                          <a:effectLst/>
                        </a:rPr>
                        <a:t>Class</a:t>
                      </a:r>
                      <a:endParaRPr lang="en-US" sz="1050" b="1" i="0" u="none" strike="noStrike" dirty="0">
                        <a:solidFill>
                          <a:srgbClr val="000000"/>
                        </a:solidFill>
                        <a:effectLst/>
                        <a:latin typeface="arial" panose="020B0604020202020204" pitchFamily="34" charset="0"/>
                      </a:endParaRPr>
                    </a:p>
                  </a:txBody>
                  <a:tcPr marL="9525" marR="9525" marT="9525" marB="0" anchor="b">
                    <a:solidFill>
                      <a:schemeClr val="bg1">
                        <a:lumMod val="85000"/>
                      </a:schemeClr>
                    </a:solidFill>
                  </a:tcPr>
                </a:tc>
                <a:tc>
                  <a:txBody>
                    <a:bodyPr/>
                    <a:lstStyle/>
                    <a:p>
                      <a:pPr algn="ctr" fontAlgn="b">
                        <a:buNone/>
                      </a:pPr>
                      <a:r>
                        <a:rPr lang="en-US" sz="1050" b="1" u="none" strike="noStrike" dirty="0">
                          <a:solidFill>
                            <a:srgbClr val="000000"/>
                          </a:solidFill>
                          <a:effectLst/>
                        </a:rPr>
                        <a:t>Bud Ref</a:t>
                      </a:r>
                      <a:endParaRPr lang="en-US" sz="1050" b="1" i="0" u="none" strike="noStrike" dirty="0">
                        <a:solidFill>
                          <a:srgbClr val="000000"/>
                        </a:solidFill>
                        <a:effectLst/>
                        <a:latin typeface="arial" panose="020B0604020202020204" pitchFamily="34" charset="0"/>
                      </a:endParaRPr>
                    </a:p>
                  </a:txBody>
                  <a:tcPr marL="9525" marR="9525" marT="9525" marB="0" anchor="b">
                    <a:solidFill>
                      <a:schemeClr val="bg1">
                        <a:lumMod val="85000"/>
                      </a:schemeClr>
                    </a:solidFill>
                  </a:tcPr>
                </a:tc>
                <a:tc>
                  <a:txBody>
                    <a:bodyPr/>
                    <a:lstStyle/>
                    <a:p>
                      <a:pPr algn="ctr" fontAlgn="b">
                        <a:buNone/>
                      </a:pPr>
                      <a:r>
                        <a:rPr lang="en-US" sz="1050" b="1" u="none" strike="noStrike" dirty="0">
                          <a:solidFill>
                            <a:srgbClr val="000000"/>
                          </a:solidFill>
                          <a:effectLst/>
                        </a:rPr>
                        <a:t> Amount </a:t>
                      </a:r>
                      <a:endParaRPr lang="en-US" sz="1050" b="1" i="0" u="none" strike="noStrike" dirty="0">
                        <a:solidFill>
                          <a:srgbClr val="000000"/>
                        </a:solidFill>
                        <a:effectLst/>
                        <a:latin typeface="arial" panose="020B0604020202020204" pitchFamily="34" charset="0"/>
                      </a:endParaRPr>
                    </a:p>
                  </a:txBody>
                  <a:tcPr marL="9525" marR="9525" marT="9525" marB="0" anchor="b">
                    <a:solidFill>
                      <a:schemeClr val="bg1">
                        <a:lumMod val="85000"/>
                      </a:schemeClr>
                    </a:solidFill>
                  </a:tcPr>
                </a:tc>
                <a:tc>
                  <a:txBody>
                    <a:bodyPr/>
                    <a:lstStyle/>
                    <a:p>
                      <a:pPr algn="ctr" fontAlgn="b">
                        <a:buNone/>
                      </a:pPr>
                      <a:r>
                        <a:rPr lang="en-US" sz="1050" b="1" u="none" strike="noStrike" dirty="0">
                          <a:solidFill>
                            <a:srgbClr val="000000"/>
                          </a:solidFill>
                          <a:effectLst/>
                        </a:rPr>
                        <a:t>Source</a:t>
                      </a:r>
                      <a:endParaRPr lang="en-US" sz="1050" b="1" i="0" u="none" strike="noStrike" dirty="0">
                        <a:solidFill>
                          <a:srgbClr val="000000"/>
                        </a:solidFill>
                        <a:effectLst/>
                        <a:latin typeface="arial" panose="020B0604020202020204" pitchFamily="34" charset="0"/>
                      </a:endParaRPr>
                    </a:p>
                  </a:txBody>
                  <a:tcPr marL="9525" marR="9525" marT="9525" marB="0" anchor="b">
                    <a:solidFill>
                      <a:schemeClr val="bg1">
                        <a:lumMod val="85000"/>
                      </a:schemeClr>
                    </a:solidFill>
                  </a:tcPr>
                </a:tc>
                <a:tc>
                  <a:txBody>
                    <a:bodyPr/>
                    <a:lstStyle/>
                    <a:p>
                      <a:pPr algn="ctr" fontAlgn="b">
                        <a:buNone/>
                      </a:pPr>
                      <a:r>
                        <a:rPr lang="en-US" sz="1050" b="1" u="none" strike="noStrike" dirty="0">
                          <a:solidFill>
                            <a:srgbClr val="000000"/>
                          </a:solidFill>
                          <a:effectLst/>
                        </a:rPr>
                        <a:t>Ledger Grp</a:t>
                      </a:r>
                      <a:endParaRPr lang="en-US" sz="1050" b="1" i="0" u="none" strike="noStrike" dirty="0">
                        <a:solidFill>
                          <a:srgbClr val="000000"/>
                        </a:solidFill>
                        <a:effectLst/>
                        <a:latin typeface="arial" panose="020B0604020202020204" pitchFamily="34" charset="0"/>
                      </a:endParaRPr>
                    </a:p>
                  </a:txBody>
                  <a:tcPr marL="9525" marR="9525" marT="9525" marB="0" anchor="b">
                    <a:solidFill>
                      <a:schemeClr val="bg1">
                        <a:lumMod val="85000"/>
                      </a:schemeClr>
                    </a:solidFill>
                  </a:tcPr>
                </a:tc>
                <a:tc>
                  <a:txBody>
                    <a:bodyPr/>
                    <a:lstStyle/>
                    <a:p>
                      <a:pPr algn="ctr" fontAlgn="b">
                        <a:buNone/>
                      </a:pPr>
                      <a:r>
                        <a:rPr lang="en-US" sz="1050" b="1" u="none" strike="noStrike" dirty="0">
                          <a:solidFill>
                            <a:srgbClr val="000000"/>
                          </a:solidFill>
                          <a:effectLst/>
                        </a:rPr>
                        <a:t>Notes</a:t>
                      </a:r>
                      <a:endParaRPr lang="en-US" sz="1050" b="1" i="0" u="none" strike="noStrike" dirty="0">
                        <a:solidFill>
                          <a:srgbClr val="000000"/>
                        </a:solidFill>
                        <a:effectLst/>
                        <a:latin typeface="arial" panose="020B0604020202020204" pitchFamily="34" charset="0"/>
                      </a:endParaRPr>
                    </a:p>
                  </a:txBody>
                  <a:tcPr marL="9525" marR="9525" marT="9525" marB="0" anchor="b">
                    <a:solidFill>
                      <a:schemeClr val="bg1">
                        <a:lumMod val="85000"/>
                      </a:schemeClr>
                    </a:solidFill>
                  </a:tcPr>
                </a:tc>
                <a:extLst>
                  <a:ext uri="{0D108BD9-81ED-4DB2-BD59-A6C34878D82A}">
                    <a16:rowId xmlns:a16="http://schemas.microsoft.com/office/drawing/2014/main" val="1175616253"/>
                  </a:ext>
                </a:extLst>
              </a:tr>
              <a:tr h="509289">
                <a:tc>
                  <a:txBody>
                    <a:bodyPr/>
                    <a:lstStyle/>
                    <a:p>
                      <a:pPr algn="ctr" fontAlgn="b">
                        <a:buNone/>
                      </a:pPr>
                      <a:r>
                        <a:rPr lang="en-US" sz="1200" b="0" u="none" strike="noStrike" dirty="0">
                          <a:solidFill>
                            <a:srgbClr val="000000"/>
                          </a:solidFill>
                          <a:effectLst/>
                        </a:rPr>
                        <a:t>11111111</a:t>
                      </a:r>
                      <a:endParaRPr lang="en-US" sz="1200" b="0" i="0" u="none" strike="noStrike" dirty="0">
                        <a:solidFill>
                          <a:srgbClr val="000000"/>
                        </a:solidFill>
                        <a:effectLst/>
                        <a:latin typeface="Aptos Narrow" panose="020B0004020202020204" pitchFamily="34" charset="0"/>
                      </a:endParaRPr>
                    </a:p>
                  </a:txBody>
                  <a:tcPr marL="9525" marR="9525" marT="9525" marB="0" anchor="b">
                    <a:solidFill>
                      <a:schemeClr val="bg1"/>
                    </a:solidFill>
                  </a:tcPr>
                </a:tc>
                <a:tc>
                  <a:txBody>
                    <a:bodyPr/>
                    <a:lstStyle/>
                    <a:p>
                      <a:pPr algn="ctr" fontAlgn="b">
                        <a:buNone/>
                      </a:pPr>
                      <a:r>
                        <a:rPr lang="en-US" sz="1200" b="0" u="none" strike="noStrike" dirty="0">
                          <a:solidFill>
                            <a:srgbClr val="000000"/>
                          </a:solidFill>
                          <a:effectLst/>
                        </a:rPr>
                        <a:t>6/30/2026</a:t>
                      </a:r>
                      <a:endParaRPr lang="en-US" sz="1200" b="0" i="0" u="none" strike="noStrike" dirty="0">
                        <a:solidFill>
                          <a:srgbClr val="000000"/>
                        </a:solidFill>
                        <a:effectLst/>
                        <a:latin typeface="Aptos Narrow" panose="020B0004020202020204" pitchFamily="34" charset="0"/>
                      </a:endParaRPr>
                    </a:p>
                  </a:txBody>
                  <a:tcPr marL="9525" marR="9525" marT="9525" marB="0" anchor="b">
                    <a:solidFill>
                      <a:schemeClr val="bg1"/>
                    </a:solidFill>
                  </a:tcPr>
                </a:tc>
                <a:tc>
                  <a:txBody>
                    <a:bodyPr/>
                    <a:lstStyle/>
                    <a:p>
                      <a:pPr algn="ctr" fontAlgn="b">
                        <a:buNone/>
                      </a:pPr>
                      <a:r>
                        <a:rPr lang="en-US" sz="1200" b="0" u="none" strike="noStrike" dirty="0">
                          <a:solidFill>
                            <a:srgbClr val="000000"/>
                          </a:solidFill>
                          <a:effectLst/>
                        </a:rPr>
                        <a:t>1</a:t>
                      </a:r>
                      <a:endParaRPr lang="en-US" sz="1200" b="0" i="0" u="none" strike="noStrike" dirty="0">
                        <a:solidFill>
                          <a:srgbClr val="000000"/>
                        </a:solidFill>
                        <a:effectLst/>
                        <a:latin typeface="Aptos Narrow" panose="020B0004020202020204" pitchFamily="34" charset="0"/>
                      </a:endParaRPr>
                    </a:p>
                  </a:txBody>
                  <a:tcPr marL="9525" marR="9525" marT="9525" marB="0" anchor="b">
                    <a:solidFill>
                      <a:schemeClr val="bg1"/>
                    </a:solidFill>
                  </a:tcPr>
                </a:tc>
                <a:tc>
                  <a:txBody>
                    <a:bodyPr/>
                    <a:lstStyle/>
                    <a:p>
                      <a:pPr algn="ctr" fontAlgn="b">
                        <a:buNone/>
                      </a:pPr>
                      <a:r>
                        <a:rPr lang="en-US" sz="1200" b="0" u="none" strike="noStrike" dirty="0">
                          <a:solidFill>
                            <a:srgbClr val="000000"/>
                          </a:solidFill>
                          <a:effectLst/>
                        </a:rPr>
                        <a:t>546800</a:t>
                      </a:r>
                      <a:endParaRPr lang="en-US" sz="1200" b="0" i="0" u="none" strike="noStrike" dirty="0">
                        <a:solidFill>
                          <a:srgbClr val="000000"/>
                        </a:solidFill>
                        <a:effectLst/>
                        <a:latin typeface="Aptos Narrow" panose="020B0004020202020204" pitchFamily="34" charset="0"/>
                      </a:endParaRPr>
                    </a:p>
                  </a:txBody>
                  <a:tcPr marL="9525" marR="9525" marT="9525" marB="0" anchor="b">
                    <a:solidFill>
                      <a:schemeClr val="bg1"/>
                    </a:solidFill>
                  </a:tcPr>
                </a:tc>
                <a:tc>
                  <a:txBody>
                    <a:bodyPr/>
                    <a:lstStyle/>
                    <a:p>
                      <a:pPr algn="l" fontAlgn="b">
                        <a:buNone/>
                      </a:pPr>
                      <a:r>
                        <a:rPr lang="en-US" sz="1200" b="0" u="none" strike="noStrike" dirty="0">
                          <a:solidFill>
                            <a:srgbClr val="000000"/>
                          </a:solidFill>
                          <a:effectLst/>
                        </a:rPr>
                        <a:t>Employee Training &amp; Education</a:t>
                      </a:r>
                      <a:endParaRPr lang="en-US" sz="1200" b="0" i="0" u="none" strike="noStrike" dirty="0">
                        <a:solidFill>
                          <a:srgbClr val="000000"/>
                        </a:solidFill>
                        <a:effectLst/>
                        <a:latin typeface="Aptos Narrow" panose="020B0004020202020204" pitchFamily="34" charset="0"/>
                      </a:endParaRPr>
                    </a:p>
                  </a:txBody>
                  <a:tcPr marL="9525" marR="9525" marT="9525" marB="0" anchor="b">
                    <a:solidFill>
                      <a:schemeClr val="bg1"/>
                    </a:solidFill>
                  </a:tcPr>
                </a:tc>
                <a:tc>
                  <a:txBody>
                    <a:bodyPr/>
                    <a:lstStyle/>
                    <a:p>
                      <a:pPr algn="ctr" fontAlgn="b">
                        <a:buNone/>
                      </a:pPr>
                      <a:r>
                        <a:rPr lang="en-US" sz="1200" b="0" u="none" strike="noStrike" dirty="0">
                          <a:solidFill>
                            <a:srgbClr val="000000"/>
                          </a:solidFill>
                          <a:effectLst/>
                        </a:rPr>
                        <a:t>2001000000</a:t>
                      </a:r>
                      <a:endParaRPr lang="en-US" sz="1200" b="0" i="0" u="none" strike="noStrike" dirty="0">
                        <a:solidFill>
                          <a:srgbClr val="000000"/>
                        </a:solidFill>
                        <a:effectLst/>
                        <a:latin typeface="Aptos Narrow" panose="020B0004020202020204" pitchFamily="34" charset="0"/>
                      </a:endParaRPr>
                    </a:p>
                  </a:txBody>
                  <a:tcPr marL="9525" marR="9525" marT="9525" marB="0" anchor="b">
                    <a:solidFill>
                      <a:schemeClr val="bg1"/>
                    </a:solidFill>
                  </a:tcPr>
                </a:tc>
                <a:tc>
                  <a:txBody>
                    <a:bodyPr/>
                    <a:lstStyle/>
                    <a:p>
                      <a:pPr algn="ctr" fontAlgn="b">
                        <a:buNone/>
                      </a:pPr>
                      <a:r>
                        <a:rPr lang="en-US" sz="1200" b="0" u="none" strike="noStrike" dirty="0">
                          <a:solidFill>
                            <a:srgbClr val="000000"/>
                          </a:solidFill>
                          <a:effectLst/>
                        </a:rPr>
                        <a:t>19301</a:t>
                      </a:r>
                      <a:endParaRPr lang="en-US" sz="1200" b="0" i="0" u="none" strike="noStrike" dirty="0">
                        <a:solidFill>
                          <a:srgbClr val="000000"/>
                        </a:solidFill>
                        <a:effectLst/>
                        <a:latin typeface="Aptos Narrow" panose="020B0004020202020204" pitchFamily="34" charset="0"/>
                      </a:endParaRPr>
                    </a:p>
                  </a:txBody>
                  <a:tcPr marL="9525" marR="9525" marT="9525" marB="0" anchor="b">
                    <a:solidFill>
                      <a:schemeClr val="bg1"/>
                    </a:solidFill>
                  </a:tcPr>
                </a:tc>
                <a:tc>
                  <a:txBody>
                    <a:bodyPr/>
                    <a:lstStyle/>
                    <a:p>
                      <a:pPr algn="ctr" fontAlgn="b">
                        <a:buNone/>
                      </a:pPr>
                      <a:r>
                        <a:rPr lang="en-US" sz="1200" b="0" u="none" strike="noStrike" dirty="0">
                          <a:solidFill>
                            <a:srgbClr val="000000"/>
                          </a:solidFill>
                          <a:effectLst/>
                        </a:rPr>
                        <a:t>I0000</a:t>
                      </a:r>
                      <a:endParaRPr lang="en-US" sz="1200" b="0" i="0" u="none" strike="noStrike" dirty="0">
                        <a:solidFill>
                          <a:srgbClr val="000000"/>
                        </a:solidFill>
                        <a:effectLst/>
                        <a:latin typeface="Aptos Narrow" panose="020B0004020202020204" pitchFamily="34" charset="0"/>
                      </a:endParaRPr>
                    </a:p>
                  </a:txBody>
                  <a:tcPr marL="9525" marR="9525" marT="9525" marB="0" anchor="b">
                    <a:solidFill>
                      <a:schemeClr val="bg1"/>
                    </a:solidFill>
                  </a:tcPr>
                </a:tc>
                <a:tc>
                  <a:txBody>
                    <a:bodyPr/>
                    <a:lstStyle/>
                    <a:p>
                      <a:pPr algn="ctr" fontAlgn="b">
                        <a:buNone/>
                      </a:pPr>
                      <a:r>
                        <a:rPr lang="en-US" sz="1200" b="0" u="none" strike="noStrike" dirty="0">
                          <a:solidFill>
                            <a:srgbClr val="000000"/>
                          </a:solidFill>
                          <a:effectLst/>
                        </a:rPr>
                        <a:t>126</a:t>
                      </a:r>
                      <a:endParaRPr lang="en-US" sz="1200" b="0" i="0" u="none" strike="noStrike" dirty="0">
                        <a:solidFill>
                          <a:srgbClr val="000000"/>
                        </a:solidFill>
                        <a:effectLst/>
                        <a:latin typeface="Aptos Narrow" panose="020B0004020202020204" pitchFamily="34" charset="0"/>
                      </a:endParaRPr>
                    </a:p>
                  </a:txBody>
                  <a:tcPr marL="9525" marR="9525" marT="9525" marB="0" anchor="b">
                    <a:solidFill>
                      <a:schemeClr val="bg1"/>
                    </a:solidFill>
                  </a:tcPr>
                </a:tc>
                <a:tc>
                  <a:txBody>
                    <a:bodyPr/>
                    <a:lstStyle/>
                    <a:p>
                      <a:pPr algn="ctr" fontAlgn="b">
                        <a:buNone/>
                      </a:pPr>
                      <a:r>
                        <a:rPr lang="en-US" sz="1200" b="0" u="none" strike="noStrike" dirty="0">
                          <a:solidFill>
                            <a:srgbClr val="000000"/>
                          </a:solidFill>
                          <a:effectLst/>
                        </a:rPr>
                        <a:t>      100.00 </a:t>
                      </a:r>
                      <a:endParaRPr lang="en-US" sz="1200" b="0" i="0" u="none" strike="noStrike" dirty="0">
                        <a:solidFill>
                          <a:srgbClr val="000000"/>
                        </a:solidFill>
                        <a:effectLst/>
                        <a:latin typeface="Aptos Narrow" panose="020B0004020202020204" pitchFamily="34" charset="0"/>
                      </a:endParaRPr>
                    </a:p>
                  </a:txBody>
                  <a:tcPr marL="9525" marR="9525" marT="9525" marB="0" anchor="b">
                    <a:solidFill>
                      <a:schemeClr val="bg1"/>
                    </a:solidFill>
                  </a:tcPr>
                </a:tc>
                <a:tc>
                  <a:txBody>
                    <a:bodyPr/>
                    <a:lstStyle/>
                    <a:p>
                      <a:pPr algn="ctr" fontAlgn="b">
                        <a:buNone/>
                      </a:pPr>
                      <a:r>
                        <a:rPr lang="en-US" sz="1200" b="0" u="none" strike="noStrike" dirty="0">
                          <a:solidFill>
                            <a:srgbClr val="000000"/>
                          </a:solidFill>
                          <a:effectLst/>
                        </a:rPr>
                        <a:t>CFR</a:t>
                      </a:r>
                      <a:endParaRPr lang="en-US" sz="1200" b="0" i="0" u="none" strike="noStrike" dirty="0">
                        <a:solidFill>
                          <a:srgbClr val="000000"/>
                        </a:solidFill>
                        <a:effectLst/>
                        <a:latin typeface="Aptos Narrow" panose="020B0004020202020204" pitchFamily="34" charset="0"/>
                      </a:endParaRPr>
                    </a:p>
                  </a:txBody>
                  <a:tcPr marL="9525" marR="9525" marT="9525" marB="0" anchor="b">
                    <a:solidFill>
                      <a:schemeClr val="bg1"/>
                    </a:solidFill>
                  </a:tcPr>
                </a:tc>
                <a:tc>
                  <a:txBody>
                    <a:bodyPr/>
                    <a:lstStyle/>
                    <a:p>
                      <a:pPr algn="ctr" fontAlgn="b">
                        <a:buNone/>
                      </a:pPr>
                      <a:r>
                        <a:rPr lang="en-US" sz="1200" b="0" u="none" strike="noStrike" dirty="0">
                          <a:solidFill>
                            <a:srgbClr val="000000"/>
                          </a:solidFill>
                          <a:effectLst/>
                        </a:rPr>
                        <a:t>ACTUALS</a:t>
                      </a:r>
                      <a:endParaRPr lang="en-US" sz="1200" b="0" i="0" u="none" strike="noStrike" dirty="0">
                        <a:solidFill>
                          <a:srgbClr val="000000"/>
                        </a:solidFill>
                        <a:effectLst/>
                        <a:latin typeface="Aptos Narrow" panose="020B0004020202020204" pitchFamily="34" charset="0"/>
                      </a:endParaRPr>
                    </a:p>
                  </a:txBody>
                  <a:tcPr marL="9525" marR="9525" marT="9525" marB="0" anchor="b">
                    <a:solidFill>
                      <a:schemeClr val="bg1"/>
                    </a:solidFill>
                  </a:tcPr>
                </a:tc>
                <a:tc>
                  <a:txBody>
                    <a:bodyPr/>
                    <a:lstStyle/>
                    <a:p>
                      <a:pPr algn="l" fontAlgn="b">
                        <a:buNone/>
                      </a:pPr>
                      <a:r>
                        <a:rPr lang="en-US" sz="1200" b="0" u="none" strike="noStrike" dirty="0">
                          <a:solidFill>
                            <a:srgbClr val="000000"/>
                          </a:solidFill>
                          <a:effectLst/>
                        </a:rPr>
                        <a:t>To recognize the Expense</a:t>
                      </a:r>
                      <a:endParaRPr lang="en-US" sz="1200" b="0" i="0" u="none" strike="noStrike" dirty="0">
                        <a:solidFill>
                          <a:srgbClr val="000000"/>
                        </a:solidFill>
                        <a:effectLst/>
                        <a:latin typeface="Aptos Narrow" panose="020B0004020202020204" pitchFamily="34" charset="0"/>
                      </a:endParaRPr>
                    </a:p>
                  </a:txBody>
                  <a:tcPr marL="9525" marR="9525" marT="9525" marB="0" anchor="b">
                    <a:solidFill>
                      <a:schemeClr val="bg1"/>
                    </a:solidFill>
                  </a:tcPr>
                </a:tc>
                <a:extLst>
                  <a:ext uri="{0D108BD9-81ED-4DB2-BD59-A6C34878D82A}">
                    <a16:rowId xmlns:a16="http://schemas.microsoft.com/office/drawing/2014/main" val="1339645311"/>
                  </a:ext>
                </a:extLst>
              </a:tr>
              <a:tr h="509289">
                <a:tc>
                  <a:txBody>
                    <a:bodyPr/>
                    <a:lstStyle/>
                    <a:p>
                      <a:pPr algn="ctr" fontAlgn="b">
                        <a:buNone/>
                      </a:pPr>
                      <a:r>
                        <a:rPr lang="en-US" sz="1200" b="0" u="none" strike="noStrike" dirty="0">
                          <a:solidFill>
                            <a:srgbClr val="000000"/>
                          </a:solidFill>
                          <a:effectLst/>
                        </a:rPr>
                        <a:t>11111111</a:t>
                      </a:r>
                      <a:endParaRPr lang="en-US" sz="1200" b="0" i="0" u="none" strike="noStrike" dirty="0">
                        <a:solidFill>
                          <a:srgbClr val="000000"/>
                        </a:solidFill>
                        <a:effectLst/>
                        <a:latin typeface="Aptos Narrow" panose="020B0004020202020204" pitchFamily="34" charset="0"/>
                      </a:endParaRPr>
                    </a:p>
                  </a:txBody>
                  <a:tcPr marL="9525" marR="9525" marT="9525" marB="0" anchor="b">
                    <a:solidFill>
                      <a:schemeClr val="bg1"/>
                    </a:solidFill>
                  </a:tcPr>
                </a:tc>
                <a:tc>
                  <a:txBody>
                    <a:bodyPr/>
                    <a:lstStyle/>
                    <a:p>
                      <a:pPr algn="ctr" fontAlgn="b">
                        <a:buNone/>
                      </a:pPr>
                      <a:r>
                        <a:rPr lang="en-US" sz="1200" b="0" u="none" strike="noStrike" dirty="0">
                          <a:solidFill>
                            <a:srgbClr val="000000"/>
                          </a:solidFill>
                          <a:effectLst/>
                        </a:rPr>
                        <a:t>6/30/2026</a:t>
                      </a:r>
                      <a:endParaRPr lang="en-US" sz="1200" b="0" i="0" u="none" strike="noStrike" dirty="0">
                        <a:solidFill>
                          <a:srgbClr val="000000"/>
                        </a:solidFill>
                        <a:effectLst/>
                        <a:latin typeface="Aptos Narrow" panose="020B0004020202020204" pitchFamily="34" charset="0"/>
                      </a:endParaRPr>
                    </a:p>
                  </a:txBody>
                  <a:tcPr marL="9525" marR="9525" marT="9525" marB="0" anchor="b">
                    <a:solidFill>
                      <a:schemeClr val="bg1"/>
                    </a:solidFill>
                  </a:tcPr>
                </a:tc>
                <a:tc>
                  <a:txBody>
                    <a:bodyPr/>
                    <a:lstStyle/>
                    <a:p>
                      <a:pPr algn="ctr" fontAlgn="b">
                        <a:buNone/>
                      </a:pPr>
                      <a:r>
                        <a:rPr lang="en-US" sz="1200" b="0" u="none" strike="noStrike" dirty="0">
                          <a:solidFill>
                            <a:srgbClr val="000000"/>
                          </a:solidFill>
                          <a:effectLst/>
                        </a:rPr>
                        <a:t>2</a:t>
                      </a:r>
                      <a:endParaRPr lang="en-US" sz="1200" b="0" i="0" u="none" strike="noStrike" dirty="0">
                        <a:solidFill>
                          <a:srgbClr val="000000"/>
                        </a:solidFill>
                        <a:effectLst/>
                        <a:latin typeface="Aptos Narrow" panose="020B0004020202020204" pitchFamily="34" charset="0"/>
                      </a:endParaRPr>
                    </a:p>
                  </a:txBody>
                  <a:tcPr marL="9525" marR="9525" marT="9525" marB="0" anchor="b">
                    <a:solidFill>
                      <a:schemeClr val="bg1"/>
                    </a:solidFill>
                  </a:tcPr>
                </a:tc>
                <a:tc>
                  <a:txBody>
                    <a:bodyPr/>
                    <a:lstStyle/>
                    <a:p>
                      <a:pPr algn="ctr" fontAlgn="b">
                        <a:buNone/>
                      </a:pPr>
                      <a:r>
                        <a:rPr lang="en-US" sz="1200" b="0" u="none" strike="noStrike" dirty="0">
                          <a:solidFill>
                            <a:srgbClr val="000000"/>
                          </a:solidFill>
                          <a:effectLst/>
                        </a:rPr>
                        <a:t>296900</a:t>
                      </a:r>
                      <a:endParaRPr lang="en-US" sz="1200" b="0" i="0" u="none" strike="noStrike" dirty="0">
                        <a:solidFill>
                          <a:srgbClr val="000000"/>
                        </a:solidFill>
                        <a:effectLst/>
                        <a:latin typeface="Aptos Narrow" panose="020B0004020202020204" pitchFamily="34" charset="0"/>
                      </a:endParaRPr>
                    </a:p>
                  </a:txBody>
                  <a:tcPr marL="9525" marR="9525" marT="9525" marB="0" anchor="b">
                    <a:solidFill>
                      <a:schemeClr val="bg1"/>
                    </a:solidFill>
                  </a:tcPr>
                </a:tc>
                <a:tc>
                  <a:txBody>
                    <a:bodyPr/>
                    <a:lstStyle/>
                    <a:p>
                      <a:pPr algn="l" fontAlgn="b">
                        <a:buNone/>
                      </a:pPr>
                      <a:r>
                        <a:rPr lang="en-US" sz="1200" b="0" u="none" strike="noStrike" dirty="0">
                          <a:solidFill>
                            <a:srgbClr val="000000"/>
                          </a:solidFill>
                          <a:effectLst/>
                        </a:rPr>
                        <a:t>Accounts Payable Year End</a:t>
                      </a:r>
                      <a:endParaRPr lang="en-US" sz="1200" b="0" i="0" u="none" strike="noStrike" dirty="0">
                        <a:solidFill>
                          <a:srgbClr val="000000"/>
                        </a:solidFill>
                        <a:effectLst/>
                        <a:latin typeface="Aptos Narrow" panose="020B0004020202020204" pitchFamily="34" charset="0"/>
                      </a:endParaRPr>
                    </a:p>
                  </a:txBody>
                  <a:tcPr marL="9525" marR="9525" marT="9525" marB="0" anchor="b">
                    <a:solidFill>
                      <a:schemeClr val="bg1"/>
                    </a:solidFill>
                  </a:tcPr>
                </a:tc>
                <a:tc>
                  <a:txBody>
                    <a:bodyPr/>
                    <a:lstStyle/>
                    <a:p>
                      <a:pPr algn="ctr" fontAlgn="b">
                        <a:buNone/>
                      </a:pPr>
                      <a:r>
                        <a:rPr lang="en-US" sz="1200" b="0" u="none" strike="noStrike" dirty="0">
                          <a:solidFill>
                            <a:srgbClr val="000000"/>
                          </a:solidFill>
                          <a:effectLst/>
                        </a:rPr>
                        <a:t>2001000000</a:t>
                      </a:r>
                      <a:endParaRPr lang="en-US" sz="1200" b="0" i="0" u="none" strike="noStrike" dirty="0">
                        <a:solidFill>
                          <a:srgbClr val="000000"/>
                        </a:solidFill>
                        <a:effectLst/>
                        <a:latin typeface="Aptos Narrow" panose="020B0004020202020204" pitchFamily="34" charset="0"/>
                      </a:endParaRPr>
                    </a:p>
                  </a:txBody>
                  <a:tcPr marL="9525" marR="9525" marT="9525" marB="0" anchor="b">
                    <a:solidFill>
                      <a:schemeClr val="bg1"/>
                    </a:solidFill>
                  </a:tcPr>
                </a:tc>
                <a:tc>
                  <a:txBody>
                    <a:bodyPr/>
                    <a:lstStyle/>
                    <a:p>
                      <a:pPr algn="ctr" fontAlgn="b">
                        <a:buNone/>
                      </a:pPr>
                      <a:r>
                        <a:rPr lang="en-US" sz="1200" b="0" u="none" strike="noStrike" dirty="0">
                          <a:solidFill>
                            <a:srgbClr val="000000"/>
                          </a:solidFill>
                          <a:effectLst/>
                        </a:rPr>
                        <a:t>19301</a:t>
                      </a:r>
                      <a:endParaRPr lang="en-US" sz="1200" b="0" i="0" u="none" strike="noStrike" dirty="0">
                        <a:solidFill>
                          <a:srgbClr val="000000"/>
                        </a:solidFill>
                        <a:effectLst/>
                        <a:latin typeface="Aptos Narrow" panose="020B0004020202020204" pitchFamily="34" charset="0"/>
                      </a:endParaRPr>
                    </a:p>
                  </a:txBody>
                  <a:tcPr marL="9525" marR="9525" marT="9525" marB="0" anchor="b">
                    <a:solidFill>
                      <a:schemeClr val="bg1"/>
                    </a:solidFill>
                  </a:tcPr>
                </a:tc>
                <a:tc>
                  <a:txBody>
                    <a:bodyPr/>
                    <a:lstStyle/>
                    <a:p>
                      <a:pPr algn="ctr" fontAlgn="b">
                        <a:buNone/>
                      </a:pPr>
                      <a:r>
                        <a:rPr lang="en-US" sz="1200" b="0" u="none" strike="noStrike" dirty="0">
                          <a:solidFill>
                            <a:srgbClr val="000000"/>
                          </a:solidFill>
                          <a:effectLst/>
                        </a:rPr>
                        <a:t> </a:t>
                      </a:r>
                      <a:endParaRPr lang="en-US" sz="1200" b="0" i="0" u="none" strike="noStrike" dirty="0">
                        <a:solidFill>
                          <a:srgbClr val="000000"/>
                        </a:solidFill>
                        <a:effectLst/>
                        <a:latin typeface="Aptos Narrow" panose="020B0004020202020204" pitchFamily="34" charset="0"/>
                      </a:endParaRPr>
                    </a:p>
                  </a:txBody>
                  <a:tcPr marL="9525" marR="9525" marT="9525" marB="0" anchor="b">
                    <a:solidFill>
                      <a:schemeClr val="bg1"/>
                    </a:solidFill>
                  </a:tcPr>
                </a:tc>
                <a:tc>
                  <a:txBody>
                    <a:bodyPr/>
                    <a:lstStyle/>
                    <a:p>
                      <a:pPr algn="ctr" fontAlgn="b">
                        <a:buNone/>
                      </a:pPr>
                      <a:r>
                        <a:rPr lang="en-US" sz="1200" b="0" u="none" strike="noStrike" dirty="0">
                          <a:solidFill>
                            <a:srgbClr val="000000"/>
                          </a:solidFill>
                          <a:effectLst/>
                        </a:rPr>
                        <a:t> </a:t>
                      </a:r>
                      <a:endParaRPr lang="en-US" sz="1200" b="0" i="0" u="none" strike="noStrike" dirty="0">
                        <a:solidFill>
                          <a:srgbClr val="000000"/>
                        </a:solidFill>
                        <a:effectLst/>
                        <a:latin typeface="Aptos Narrow" panose="020B0004020202020204" pitchFamily="34" charset="0"/>
                      </a:endParaRPr>
                    </a:p>
                  </a:txBody>
                  <a:tcPr marL="9525" marR="9525" marT="9525" marB="0" anchor="b">
                    <a:solidFill>
                      <a:schemeClr val="bg1"/>
                    </a:solidFill>
                  </a:tcPr>
                </a:tc>
                <a:tc>
                  <a:txBody>
                    <a:bodyPr/>
                    <a:lstStyle/>
                    <a:p>
                      <a:pPr algn="ctr" fontAlgn="b">
                        <a:buNone/>
                      </a:pPr>
                      <a:r>
                        <a:rPr lang="en-US" sz="1200" b="0" u="none" strike="noStrike" dirty="0">
                          <a:solidFill>
                            <a:srgbClr val="000000"/>
                          </a:solidFill>
                          <a:effectLst/>
                        </a:rPr>
                        <a:t>    (100.00)</a:t>
                      </a:r>
                      <a:endParaRPr lang="en-US" sz="1200" b="0" i="0" u="none" strike="noStrike" dirty="0">
                        <a:solidFill>
                          <a:srgbClr val="000000"/>
                        </a:solidFill>
                        <a:effectLst/>
                        <a:latin typeface="Aptos Narrow" panose="020B0004020202020204" pitchFamily="34" charset="0"/>
                      </a:endParaRPr>
                    </a:p>
                  </a:txBody>
                  <a:tcPr marL="9525" marR="9525" marT="9525" marB="0" anchor="b">
                    <a:solidFill>
                      <a:schemeClr val="bg1"/>
                    </a:solidFill>
                  </a:tcPr>
                </a:tc>
                <a:tc>
                  <a:txBody>
                    <a:bodyPr/>
                    <a:lstStyle/>
                    <a:p>
                      <a:pPr algn="ctr" fontAlgn="b">
                        <a:buNone/>
                      </a:pPr>
                      <a:r>
                        <a:rPr lang="en-US" sz="1200" b="0" u="none" strike="noStrike" dirty="0">
                          <a:solidFill>
                            <a:srgbClr val="000000"/>
                          </a:solidFill>
                          <a:effectLst/>
                        </a:rPr>
                        <a:t>CFR</a:t>
                      </a:r>
                      <a:endParaRPr lang="en-US" sz="1200" b="0" i="0" u="none" strike="noStrike" dirty="0">
                        <a:solidFill>
                          <a:srgbClr val="000000"/>
                        </a:solidFill>
                        <a:effectLst/>
                        <a:latin typeface="Aptos Narrow" panose="020B0004020202020204" pitchFamily="34" charset="0"/>
                      </a:endParaRPr>
                    </a:p>
                  </a:txBody>
                  <a:tcPr marL="9525" marR="9525" marT="9525" marB="0" anchor="b">
                    <a:solidFill>
                      <a:schemeClr val="bg1"/>
                    </a:solidFill>
                  </a:tcPr>
                </a:tc>
                <a:tc>
                  <a:txBody>
                    <a:bodyPr/>
                    <a:lstStyle/>
                    <a:p>
                      <a:pPr algn="ctr" fontAlgn="b">
                        <a:buNone/>
                      </a:pPr>
                      <a:r>
                        <a:rPr lang="en-US" sz="1200" b="0" u="none" strike="noStrike" dirty="0">
                          <a:solidFill>
                            <a:srgbClr val="000000"/>
                          </a:solidFill>
                          <a:effectLst/>
                        </a:rPr>
                        <a:t>ACTUALS</a:t>
                      </a:r>
                      <a:endParaRPr lang="en-US" sz="1200" b="0" i="0" u="none" strike="noStrike" dirty="0">
                        <a:solidFill>
                          <a:srgbClr val="000000"/>
                        </a:solidFill>
                        <a:effectLst/>
                        <a:latin typeface="Aptos Narrow" panose="020B0004020202020204" pitchFamily="34" charset="0"/>
                      </a:endParaRPr>
                    </a:p>
                  </a:txBody>
                  <a:tcPr marL="9525" marR="9525" marT="9525" marB="0" anchor="b">
                    <a:solidFill>
                      <a:schemeClr val="bg1"/>
                    </a:solidFill>
                  </a:tcPr>
                </a:tc>
                <a:tc>
                  <a:txBody>
                    <a:bodyPr/>
                    <a:lstStyle/>
                    <a:p>
                      <a:pPr algn="l" fontAlgn="b">
                        <a:buNone/>
                      </a:pPr>
                      <a:r>
                        <a:rPr lang="en-US" sz="1200" b="0" u="none" strike="noStrike" dirty="0">
                          <a:solidFill>
                            <a:srgbClr val="000000"/>
                          </a:solidFill>
                          <a:effectLst/>
                        </a:rPr>
                        <a:t>To Accrue the Expense as a Liability</a:t>
                      </a:r>
                      <a:endParaRPr lang="en-US" sz="1200" b="0" i="0" u="none" strike="noStrike" dirty="0">
                        <a:solidFill>
                          <a:srgbClr val="000000"/>
                        </a:solidFill>
                        <a:effectLst/>
                        <a:latin typeface="Aptos Narrow" panose="020B0004020202020204" pitchFamily="34" charset="0"/>
                      </a:endParaRPr>
                    </a:p>
                  </a:txBody>
                  <a:tcPr marL="9525" marR="9525" marT="9525" marB="0" anchor="b">
                    <a:solidFill>
                      <a:schemeClr val="bg1"/>
                    </a:solidFill>
                  </a:tcPr>
                </a:tc>
                <a:extLst>
                  <a:ext uri="{0D108BD9-81ED-4DB2-BD59-A6C34878D82A}">
                    <a16:rowId xmlns:a16="http://schemas.microsoft.com/office/drawing/2014/main" val="1879813582"/>
                  </a:ext>
                </a:extLst>
              </a:tr>
            </a:tbl>
          </a:graphicData>
        </a:graphic>
      </p:graphicFrame>
      <p:graphicFrame>
        <p:nvGraphicFramePr>
          <p:cNvPr id="12" name="Table 11">
            <a:extLst>
              <a:ext uri="{FF2B5EF4-FFF2-40B4-BE49-F238E27FC236}">
                <a16:creationId xmlns:a16="http://schemas.microsoft.com/office/drawing/2014/main" id="{92FB26F2-DECD-06D3-201E-3669AD6754EA}"/>
              </a:ext>
            </a:extLst>
          </p:cNvPr>
          <p:cNvGraphicFramePr>
            <a:graphicFrameLocks noGrp="1"/>
          </p:cNvGraphicFramePr>
          <p:nvPr>
            <p:extLst>
              <p:ext uri="{D42A27DB-BD31-4B8C-83A1-F6EECF244321}">
                <p14:modId xmlns:p14="http://schemas.microsoft.com/office/powerpoint/2010/main" val="711723075"/>
              </p:ext>
            </p:extLst>
          </p:nvPr>
        </p:nvGraphicFramePr>
        <p:xfrm>
          <a:off x="320840" y="3597018"/>
          <a:ext cx="11576520" cy="1277102"/>
        </p:xfrm>
        <a:graphic>
          <a:graphicData uri="http://schemas.openxmlformats.org/drawingml/2006/table">
            <a:tbl>
              <a:tblPr/>
              <a:tblGrid>
                <a:gridCol w="805323">
                  <a:extLst>
                    <a:ext uri="{9D8B030D-6E8A-4147-A177-3AD203B41FA5}">
                      <a16:colId xmlns:a16="http://schemas.microsoft.com/office/drawing/2014/main" val="2569960762"/>
                    </a:ext>
                  </a:extLst>
                </a:gridCol>
                <a:gridCol w="697715">
                  <a:extLst>
                    <a:ext uri="{9D8B030D-6E8A-4147-A177-3AD203B41FA5}">
                      <a16:colId xmlns:a16="http://schemas.microsoft.com/office/drawing/2014/main" val="769325048"/>
                    </a:ext>
                  </a:extLst>
                </a:gridCol>
                <a:gridCol w="485970">
                  <a:extLst>
                    <a:ext uri="{9D8B030D-6E8A-4147-A177-3AD203B41FA5}">
                      <a16:colId xmlns:a16="http://schemas.microsoft.com/office/drawing/2014/main" val="3625062530"/>
                    </a:ext>
                  </a:extLst>
                </a:gridCol>
                <a:gridCol w="614405">
                  <a:extLst>
                    <a:ext uri="{9D8B030D-6E8A-4147-A177-3AD203B41FA5}">
                      <a16:colId xmlns:a16="http://schemas.microsoft.com/office/drawing/2014/main" val="2390853555"/>
                    </a:ext>
                  </a:extLst>
                </a:gridCol>
                <a:gridCol w="2096617">
                  <a:extLst>
                    <a:ext uri="{9D8B030D-6E8A-4147-A177-3AD203B41FA5}">
                      <a16:colId xmlns:a16="http://schemas.microsoft.com/office/drawing/2014/main" val="3668430695"/>
                    </a:ext>
                  </a:extLst>
                </a:gridCol>
                <a:gridCol w="822680">
                  <a:extLst>
                    <a:ext uri="{9D8B030D-6E8A-4147-A177-3AD203B41FA5}">
                      <a16:colId xmlns:a16="http://schemas.microsoft.com/office/drawing/2014/main" val="3037697431"/>
                    </a:ext>
                  </a:extLst>
                </a:gridCol>
                <a:gridCol w="447787">
                  <a:extLst>
                    <a:ext uri="{9D8B030D-6E8A-4147-A177-3AD203B41FA5}">
                      <a16:colId xmlns:a16="http://schemas.microsoft.com/office/drawing/2014/main" val="1125148892"/>
                    </a:ext>
                  </a:extLst>
                </a:gridCol>
                <a:gridCol w="501351">
                  <a:extLst>
                    <a:ext uri="{9D8B030D-6E8A-4147-A177-3AD203B41FA5}">
                      <a16:colId xmlns:a16="http://schemas.microsoft.com/office/drawing/2014/main" val="854829500"/>
                    </a:ext>
                  </a:extLst>
                </a:gridCol>
                <a:gridCol w="553900">
                  <a:extLst>
                    <a:ext uri="{9D8B030D-6E8A-4147-A177-3AD203B41FA5}">
                      <a16:colId xmlns:a16="http://schemas.microsoft.com/office/drawing/2014/main" val="2848016195"/>
                    </a:ext>
                  </a:extLst>
                </a:gridCol>
                <a:gridCol w="822680">
                  <a:extLst>
                    <a:ext uri="{9D8B030D-6E8A-4147-A177-3AD203B41FA5}">
                      <a16:colId xmlns:a16="http://schemas.microsoft.com/office/drawing/2014/main" val="208480604"/>
                    </a:ext>
                  </a:extLst>
                </a:gridCol>
                <a:gridCol w="541510">
                  <a:extLst>
                    <a:ext uri="{9D8B030D-6E8A-4147-A177-3AD203B41FA5}">
                      <a16:colId xmlns:a16="http://schemas.microsoft.com/office/drawing/2014/main" val="2631320987"/>
                    </a:ext>
                  </a:extLst>
                </a:gridCol>
                <a:gridCol w="822680">
                  <a:extLst>
                    <a:ext uri="{9D8B030D-6E8A-4147-A177-3AD203B41FA5}">
                      <a16:colId xmlns:a16="http://schemas.microsoft.com/office/drawing/2014/main" val="808900715"/>
                    </a:ext>
                  </a:extLst>
                </a:gridCol>
                <a:gridCol w="2363902">
                  <a:extLst>
                    <a:ext uri="{9D8B030D-6E8A-4147-A177-3AD203B41FA5}">
                      <a16:colId xmlns:a16="http://schemas.microsoft.com/office/drawing/2014/main" val="2582047676"/>
                    </a:ext>
                  </a:extLst>
                </a:gridCol>
              </a:tblGrid>
              <a:tr h="399848">
                <a:tc>
                  <a:txBody>
                    <a:bodyPr/>
                    <a:lstStyle/>
                    <a:p>
                      <a:pPr algn="ctr" fontAlgn="b">
                        <a:buNone/>
                      </a:pPr>
                      <a:r>
                        <a:rPr lang="en-US" sz="1000" b="1" i="0" u="none" strike="noStrike" dirty="0">
                          <a:solidFill>
                            <a:srgbClr val="000000"/>
                          </a:solidFill>
                          <a:effectLst/>
                          <a:latin typeface="arial" panose="020B0604020202020204" pitchFamily="34" charset="0"/>
                        </a:rPr>
                        <a:t>Journal ID</a:t>
                      </a:r>
                    </a:p>
                  </a:txBody>
                  <a:tcPr marL="9479" marR="9479" marT="9479"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solidFill>
                  </a:tcPr>
                </a:tc>
                <a:tc>
                  <a:txBody>
                    <a:bodyPr/>
                    <a:lstStyle/>
                    <a:p>
                      <a:pPr algn="ctr" fontAlgn="b">
                        <a:buNone/>
                      </a:pPr>
                      <a:r>
                        <a:rPr lang="en-US" sz="1000" b="1" i="0" u="none" strike="noStrike" dirty="0">
                          <a:solidFill>
                            <a:srgbClr val="000000"/>
                          </a:solidFill>
                          <a:effectLst/>
                          <a:latin typeface="arial" panose="020B0604020202020204" pitchFamily="34" charset="0"/>
                        </a:rPr>
                        <a:t>Date</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solidFill>
                  </a:tcPr>
                </a:tc>
                <a:tc>
                  <a:txBody>
                    <a:bodyPr/>
                    <a:lstStyle/>
                    <a:p>
                      <a:pPr algn="ctr" fontAlgn="b">
                        <a:buNone/>
                      </a:pPr>
                      <a:r>
                        <a:rPr lang="en-US" sz="1000" b="1" i="0" u="none" strike="noStrike" dirty="0">
                          <a:solidFill>
                            <a:srgbClr val="000000"/>
                          </a:solidFill>
                          <a:effectLst/>
                          <a:latin typeface="arial" panose="020B0604020202020204" pitchFamily="34" charset="0"/>
                        </a:rPr>
                        <a:t>Line #</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solidFill>
                  </a:tcPr>
                </a:tc>
                <a:tc>
                  <a:txBody>
                    <a:bodyPr/>
                    <a:lstStyle/>
                    <a:p>
                      <a:pPr algn="ctr" fontAlgn="b">
                        <a:buNone/>
                      </a:pPr>
                      <a:r>
                        <a:rPr lang="en-US" sz="1000" b="1" i="0" u="none" strike="noStrike" dirty="0">
                          <a:solidFill>
                            <a:srgbClr val="000000"/>
                          </a:solidFill>
                          <a:effectLst/>
                          <a:latin typeface="arial" panose="020B0604020202020204" pitchFamily="34" charset="0"/>
                        </a:rPr>
                        <a:t>Account</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solidFill>
                  </a:tcPr>
                </a:tc>
                <a:tc>
                  <a:txBody>
                    <a:bodyPr/>
                    <a:lstStyle/>
                    <a:p>
                      <a:pPr algn="ctr" fontAlgn="b">
                        <a:buNone/>
                      </a:pPr>
                      <a:r>
                        <a:rPr lang="en-US" sz="1000" b="1" i="0" u="none" strike="noStrike" dirty="0">
                          <a:solidFill>
                            <a:srgbClr val="000000"/>
                          </a:solidFill>
                          <a:effectLst/>
                          <a:latin typeface="arial" panose="020B0604020202020204" pitchFamily="34" charset="0"/>
                        </a:rPr>
                        <a:t>Account Descr</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solidFill>
                  </a:tcPr>
                </a:tc>
                <a:tc>
                  <a:txBody>
                    <a:bodyPr/>
                    <a:lstStyle/>
                    <a:p>
                      <a:pPr algn="ctr" fontAlgn="b">
                        <a:buNone/>
                      </a:pPr>
                      <a:r>
                        <a:rPr lang="en-US" sz="1000" b="1" i="0" u="none" strike="noStrike" dirty="0">
                          <a:solidFill>
                            <a:srgbClr val="000000"/>
                          </a:solidFill>
                          <a:effectLst/>
                          <a:latin typeface="arial" panose="020B0604020202020204" pitchFamily="34" charset="0"/>
                        </a:rPr>
                        <a:t>Dept</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solidFill>
                  </a:tcPr>
                </a:tc>
                <a:tc>
                  <a:txBody>
                    <a:bodyPr/>
                    <a:lstStyle/>
                    <a:p>
                      <a:pPr algn="ctr" fontAlgn="b">
                        <a:buNone/>
                      </a:pPr>
                      <a:r>
                        <a:rPr lang="en-US" sz="1000" b="1" i="0" u="none" strike="noStrike" dirty="0">
                          <a:solidFill>
                            <a:srgbClr val="000000"/>
                          </a:solidFill>
                          <a:effectLst/>
                          <a:latin typeface="arial" panose="020B0604020202020204" pitchFamily="34" charset="0"/>
                        </a:rPr>
                        <a:t>Fund</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solidFill>
                  </a:tcPr>
                </a:tc>
                <a:tc>
                  <a:txBody>
                    <a:bodyPr/>
                    <a:lstStyle/>
                    <a:p>
                      <a:pPr algn="ctr" fontAlgn="b">
                        <a:buNone/>
                      </a:pPr>
                      <a:r>
                        <a:rPr lang="en-US" sz="1000" b="1" i="0" u="none" strike="noStrike" dirty="0">
                          <a:solidFill>
                            <a:srgbClr val="000000"/>
                          </a:solidFill>
                          <a:effectLst/>
                          <a:latin typeface="arial" panose="020B0604020202020204" pitchFamily="34" charset="0"/>
                        </a:rPr>
                        <a:t>Affiliate</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solidFill>
                  </a:tcPr>
                </a:tc>
                <a:tc>
                  <a:txBody>
                    <a:bodyPr/>
                    <a:lstStyle/>
                    <a:p>
                      <a:pPr algn="ctr" fontAlgn="b">
                        <a:buNone/>
                      </a:pPr>
                      <a:r>
                        <a:rPr lang="en-US" sz="1000" b="1" i="0" u="none" strike="noStrike" dirty="0">
                          <a:solidFill>
                            <a:srgbClr val="000000"/>
                          </a:solidFill>
                          <a:effectLst/>
                          <a:latin typeface="arial" panose="020B0604020202020204" pitchFamily="34" charset="0"/>
                        </a:rPr>
                        <a:t>Bud Ref</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solidFill>
                  </a:tcPr>
                </a:tc>
                <a:tc>
                  <a:txBody>
                    <a:bodyPr/>
                    <a:lstStyle/>
                    <a:p>
                      <a:pPr algn="ctr" fontAlgn="b">
                        <a:buNone/>
                      </a:pPr>
                      <a:r>
                        <a:rPr lang="en-US" sz="1000" b="1" i="0" u="none" strike="noStrike" dirty="0">
                          <a:solidFill>
                            <a:srgbClr val="000000"/>
                          </a:solidFill>
                          <a:effectLst/>
                          <a:latin typeface="arial" panose="020B0604020202020204" pitchFamily="34" charset="0"/>
                        </a:rPr>
                        <a:t> Amount </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solidFill>
                  </a:tcPr>
                </a:tc>
                <a:tc>
                  <a:txBody>
                    <a:bodyPr/>
                    <a:lstStyle/>
                    <a:p>
                      <a:pPr algn="ctr" fontAlgn="b">
                        <a:buNone/>
                      </a:pPr>
                      <a:r>
                        <a:rPr lang="en-US" sz="1000" b="1" i="0" u="none" strike="noStrike" dirty="0">
                          <a:solidFill>
                            <a:srgbClr val="000000"/>
                          </a:solidFill>
                          <a:effectLst/>
                          <a:latin typeface="arial" panose="020B0604020202020204" pitchFamily="34" charset="0"/>
                        </a:rPr>
                        <a:t>Source</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solidFill>
                  </a:tcPr>
                </a:tc>
                <a:tc>
                  <a:txBody>
                    <a:bodyPr/>
                    <a:lstStyle/>
                    <a:p>
                      <a:pPr algn="ctr" fontAlgn="b">
                        <a:buNone/>
                      </a:pPr>
                      <a:r>
                        <a:rPr lang="en-US" sz="1000" b="1" i="0" u="none" strike="noStrike" dirty="0">
                          <a:solidFill>
                            <a:srgbClr val="000000"/>
                          </a:solidFill>
                          <a:effectLst/>
                          <a:latin typeface="arial" panose="020B0604020202020204" pitchFamily="34" charset="0"/>
                        </a:rPr>
                        <a:t>Ledger Grp</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solidFill>
                  </a:tcPr>
                </a:tc>
                <a:tc>
                  <a:txBody>
                    <a:bodyPr/>
                    <a:lstStyle/>
                    <a:p>
                      <a:pPr algn="ctr" fontAlgn="b">
                        <a:buNone/>
                      </a:pPr>
                      <a:r>
                        <a:rPr lang="en-US" sz="1000" b="1" i="0" u="none" strike="noStrike" dirty="0">
                          <a:solidFill>
                            <a:srgbClr val="000000"/>
                          </a:solidFill>
                          <a:effectLst/>
                          <a:latin typeface="arial" panose="020B0604020202020204" pitchFamily="34" charset="0"/>
                        </a:rPr>
                        <a:t>Notes</a:t>
                      </a:r>
                    </a:p>
                  </a:txBody>
                  <a:tcPr marL="9479" marR="9479" marT="9479"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solidFill>
                  </a:tcPr>
                </a:tc>
                <a:extLst>
                  <a:ext uri="{0D108BD9-81ED-4DB2-BD59-A6C34878D82A}">
                    <a16:rowId xmlns:a16="http://schemas.microsoft.com/office/drawing/2014/main" val="2132315196"/>
                  </a:ext>
                </a:extLst>
              </a:tr>
              <a:tr h="438627">
                <a:tc>
                  <a:txBody>
                    <a:bodyPr/>
                    <a:lstStyle/>
                    <a:p>
                      <a:pPr algn="ctr" fontAlgn="b">
                        <a:buNone/>
                      </a:pPr>
                      <a:r>
                        <a:rPr lang="en-US" sz="1100" b="0" i="0" u="none" strike="noStrike" dirty="0">
                          <a:solidFill>
                            <a:schemeClr val="tx1"/>
                          </a:solidFill>
                          <a:effectLst/>
                          <a:latin typeface="Aptos Narrow" panose="020B0004020202020204" pitchFamily="34" charset="0"/>
                        </a:rPr>
                        <a:t>AP</a:t>
                      </a:r>
                    </a:p>
                  </a:txBody>
                  <a:tcPr marL="9479" marR="9479" marT="9479"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100" b="0" i="0" u="none" strike="noStrike" dirty="0">
                          <a:solidFill>
                            <a:schemeClr val="tx1"/>
                          </a:solidFill>
                          <a:effectLst/>
                          <a:latin typeface="Aptos Narrow" panose="020B0004020202020204" pitchFamily="34" charset="0"/>
                        </a:rPr>
                        <a:t>6/30/2026</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100" b="0" i="0" u="none" strike="noStrike" dirty="0">
                          <a:solidFill>
                            <a:schemeClr val="tx1"/>
                          </a:solidFill>
                          <a:effectLst/>
                          <a:latin typeface="Aptos Narrow" panose="020B0004020202020204" pitchFamily="34" charset="0"/>
                        </a:rPr>
                        <a:t>1</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100" b="1" i="0" u="none" strike="noStrike" dirty="0">
                          <a:solidFill>
                            <a:schemeClr val="tx1"/>
                          </a:solidFill>
                          <a:effectLst/>
                          <a:highlight>
                            <a:srgbClr val="FFFF00"/>
                          </a:highlight>
                          <a:latin typeface="Aptos Narrow" panose="020B0004020202020204" pitchFamily="34" charset="0"/>
                        </a:rPr>
                        <a:t>296900</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dirty="0">
                          <a:solidFill>
                            <a:schemeClr val="tx1"/>
                          </a:solidFill>
                          <a:effectLst/>
                          <a:latin typeface="Aptos Narrow" panose="020B0004020202020204" pitchFamily="34" charset="0"/>
                        </a:rPr>
                        <a:t>Accounts Payable Year End</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100" b="0" i="0" u="none" strike="noStrike" dirty="0">
                          <a:solidFill>
                            <a:schemeClr val="tx1"/>
                          </a:solidFill>
                          <a:effectLst/>
                          <a:latin typeface="Aptos Narrow" panose="020B0004020202020204" pitchFamily="34" charset="0"/>
                        </a:rPr>
                        <a:t>2001000000</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100" b="0" i="0" u="none" strike="noStrike" dirty="0">
                          <a:solidFill>
                            <a:schemeClr val="tx1"/>
                          </a:solidFill>
                          <a:effectLst/>
                          <a:latin typeface="Aptos Narrow" panose="020B0004020202020204" pitchFamily="34" charset="0"/>
                        </a:rPr>
                        <a:t>19301</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100" b="0" i="0" u="none" strike="noStrike" dirty="0">
                          <a:solidFill>
                            <a:schemeClr val="tx1"/>
                          </a:solidFill>
                          <a:effectLst/>
                          <a:latin typeface="Aptos Narrow" panose="020B0004020202020204" pitchFamily="34" charset="0"/>
                        </a:rPr>
                        <a:t> </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100" b="0" i="0" u="none" strike="noStrike" dirty="0">
                          <a:solidFill>
                            <a:schemeClr val="tx1"/>
                          </a:solidFill>
                          <a:effectLst/>
                          <a:latin typeface="Aptos Narrow" panose="020B0004020202020204" pitchFamily="34" charset="0"/>
                        </a:rPr>
                        <a:t> </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100" b="0" i="0" u="none" strike="noStrike" dirty="0">
                          <a:solidFill>
                            <a:schemeClr val="tx1"/>
                          </a:solidFill>
                          <a:effectLst/>
                          <a:latin typeface="Aptos Narrow" panose="020B0004020202020204" pitchFamily="34" charset="0"/>
                        </a:rPr>
                        <a:t>          50.00 </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100" b="0" i="0" u="none" strike="noStrike" dirty="0">
                          <a:solidFill>
                            <a:schemeClr val="tx1"/>
                          </a:solidFill>
                          <a:effectLst/>
                          <a:latin typeface="Aptos Narrow" panose="020B0004020202020204" pitchFamily="34" charset="0"/>
                        </a:rPr>
                        <a:t>OPR</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100" b="0" i="0" u="none" strike="noStrike" dirty="0">
                          <a:solidFill>
                            <a:schemeClr val="tx1"/>
                          </a:solidFill>
                          <a:effectLst/>
                          <a:latin typeface="Aptos Narrow" panose="020B0004020202020204" pitchFamily="34" charset="0"/>
                        </a:rPr>
                        <a:t>ACTUALS</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dirty="0">
                          <a:solidFill>
                            <a:schemeClr val="tx1"/>
                          </a:solidFill>
                          <a:effectLst/>
                          <a:latin typeface="Aptos Narrow" panose="020B0004020202020204" pitchFamily="34" charset="0"/>
                        </a:rPr>
                        <a:t>To reduce the Accrual </a:t>
                      </a:r>
                    </a:p>
                  </a:txBody>
                  <a:tcPr marL="9479" marR="9479" marT="9479"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09671483"/>
                  </a:ext>
                </a:extLst>
              </a:tr>
              <a:tr h="438627">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100" b="0" i="0" u="none" strike="noStrike" dirty="0">
                          <a:solidFill>
                            <a:srgbClr val="FF0000"/>
                          </a:solidFill>
                          <a:effectLst/>
                          <a:latin typeface="Aptos Narrow" panose="020B0004020202020204" pitchFamily="34" charset="0"/>
                        </a:rPr>
                        <a:t>AP</a:t>
                      </a:r>
                    </a:p>
                  </a:txBody>
                  <a:tcPr marL="9479" marR="9479" marT="9479"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100" b="0" i="0" u="none" strike="noStrike" dirty="0">
                          <a:solidFill>
                            <a:srgbClr val="FF0000"/>
                          </a:solidFill>
                          <a:effectLst/>
                          <a:latin typeface="Aptos Narrow" panose="020B0004020202020204" pitchFamily="34" charset="0"/>
                        </a:rPr>
                        <a:t>6/30/2026</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100" b="0" i="0" u="none" strike="noStrike" dirty="0">
                          <a:solidFill>
                            <a:srgbClr val="FF0000"/>
                          </a:solidFill>
                          <a:effectLst/>
                          <a:latin typeface="Aptos Narrow" panose="020B0004020202020204" pitchFamily="34" charset="0"/>
                        </a:rPr>
                        <a:t>5</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100" b="0" i="0" u="none" strike="noStrike" dirty="0">
                          <a:solidFill>
                            <a:srgbClr val="FF0000"/>
                          </a:solidFill>
                          <a:effectLst/>
                          <a:latin typeface="Aptos Narrow" panose="020B0004020202020204" pitchFamily="34" charset="0"/>
                        </a:rPr>
                        <a:t>101800</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r>
                        <a:rPr lang="en-US" sz="1100" b="0" i="0" u="none" strike="noStrike" dirty="0">
                          <a:solidFill>
                            <a:srgbClr val="FF0000"/>
                          </a:solidFill>
                          <a:effectLst/>
                          <a:latin typeface="Aptos Narrow" panose="020B0004020202020204" pitchFamily="34" charset="0"/>
                        </a:rPr>
                        <a:t>Agency Interest in SGFIP</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100" b="0" i="0" u="none" strike="noStrike" dirty="0">
                          <a:solidFill>
                            <a:srgbClr val="FF0000"/>
                          </a:solidFill>
                          <a:effectLst/>
                          <a:latin typeface="Aptos Narrow" panose="020B0004020202020204" pitchFamily="34" charset="0"/>
                        </a:rPr>
                        <a:t> </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100" b="0" i="0" u="none" strike="noStrike" dirty="0">
                          <a:solidFill>
                            <a:srgbClr val="FF0000"/>
                          </a:solidFill>
                          <a:effectLst/>
                          <a:latin typeface="Aptos Narrow" panose="020B0004020202020204" pitchFamily="34" charset="0"/>
                        </a:rPr>
                        <a:t>19301</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100" b="0" i="0" u="none" strike="noStrike" dirty="0">
                          <a:solidFill>
                            <a:srgbClr val="FF0000"/>
                          </a:solidFill>
                          <a:effectLst/>
                          <a:latin typeface="Aptos Narrow" panose="020B0004020202020204" pitchFamily="34" charset="0"/>
                        </a:rPr>
                        <a:t>39401</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100" b="0" i="0" u="none" strike="noStrike" dirty="0">
                          <a:solidFill>
                            <a:srgbClr val="FF0000"/>
                          </a:solidFill>
                          <a:effectLst/>
                          <a:latin typeface="Aptos Narrow" panose="020B0004020202020204" pitchFamily="34" charset="0"/>
                        </a:rPr>
                        <a:t> </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100" b="0" i="0" u="none" strike="noStrike" dirty="0">
                          <a:solidFill>
                            <a:srgbClr val="FF0000"/>
                          </a:solidFill>
                          <a:effectLst/>
                          <a:latin typeface="Aptos Narrow" panose="020B0004020202020204" pitchFamily="34" charset="0"/>
                        </a:rPr>
                        <a:t>        (50.00)</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100" b="0" i="0" u="none" strike="noStrike" dirty="0">
                          <a:solidFill>
                            <a:srgbClr val="FF0000"/>
                          </a:solidFill>
                          <a:effectLst/>
                          <a:latin typeface="Aptos Narrow" panose="020B0004020202020204" pitchFamily="34" charset="0"/>
                        </a:rPr>
                        <a:t>OPR</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100" b="0" i="0" u="none" strike="noStrike" dirty="0">
                          <a:solidFill>
                            <a:srgbClr val="FF0000"/>
                          </a:solidFill>
                          <a:effectLst/>
                          <a:latin typeface="Aptos Narrow" panose="020B0004020202020204" pitchFamily="34" charset="0"/>
                        </a:rPr>
                        <a:t>ACTUALS</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r>
                        <a:rPr lang="en-US" sz="1100" b="0" i="0" u="none" strike="noStrike" dirty="0">
                          <a:solidFill>
                            <a:srgbClr val="FF0000"/>
                          </a:solidFill>
                          <a:effectLst/>
                          <a:latin typeface="Aptos Narrow" panose="020B0004020202020204" pitchFamily="34" charset="0"/>
                        </a:rPr>
                        <a:t>To reduce cash</a:t>
                      </a:r>
                    </a:p>
                    <a:p>
                      <a:pPr algn="l" fontAlgn="b">
                        <a:buNone/>
                      </a:pPr>
                      <a:r>
                        <a:rPr lang="en-US" sz="1100" b="1" i="0" u="none" strike="noStrike" dirty="0">
                          <a:solidFill>
                            <a:srgbClr val="FF0000"/>
                          </a:solidFill>
                          <a:effectLst/>
                          <a:latin typeface="Aptos Narrow" panose="020B0004020202020204" pitchFamily="34" charset="0"/>
                        </a:rPr>
                        <a:t>NEVER  hard key cash account</a:t>
                      </a:r>
                    </a:p>
                  </a:txBody>
                  <a:tcPr marL="9479" marR="9479" marT="9479"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88962268"/>
                  </a:ext>
                </a:extLst>
              </a:tr>
            </a:tbl>
          </a:graphicData>
        </a:graphic>
      </p:graphicFrame>
      <p:graphicFrame>
        <p:nvGraphicFramePr>
          <p:cNvPr id="13" name="Content Placeholder 9">
            <a:extLst>
              <a:ext uri="{FF2B5EF4-FFF2-40B4-BE49-F238E27FC236}">
                <a16:creationId xmlns:a16="http://schemas.microsoft.com/office/drawing/2014/main" id="{B7ADE5E2-2D9C-F341-ED30-8DDAF2AD1E2C}"/>
              </a:ext>
            </a:extLst>
          </p:cNvPr>
          <p:cNvGraphicFramePr>
            <a:graphicFrameLocks/>
          </p:cNvGraphicFramePr>
          <p:nvPr>
            <p:extLst>
              <p:ext uri="{D42A27DB-BD31-4B8C-83A1-F6EECF244321}">
                <p14:modId xmlns:p14="http://schemas.microsoft.com/office/powerpoint/2010/main" val="4172093767"/>
              </p:ext>
            </p:extLst>
          </p:nvPr>
        </p:nvGraphicFramePr>
        <p:xfrm>
          <a:off x="320842" y="5155704"/>
          <a:ext cx="11576519" cy="1277101"/>
        </p:xfrm>
        <a:graphic>
          <a:graphicData uri="http://schemas.openxmlformats.org/drawingml/2006/table">
            <a:tbl>
              <a:tblPr>
                <a:tableStyleId>{D7AC3CCA-C797-4891-BE02-D94E43425B78}</a:tableStyleId>
              </a:tblPr>
              <a:tblGrid>
                <a:gridCol w="814358">
                  <a:extLst>
                    <a:ext uri="{9D8B030D-6E8A-4147-A177-3AD203B41FA5}">
                      <a16:colId xmlns:a16="http://schemas.microsoft.com/office/drawing/2014/main" val="980464878"/>
                    </a:ext>
                  </a:extLst>
                </a:gridCol>
                <a:gridCol w="705543">
                  <a:extLst>
                    <a:ext uri="{9D8B030D-6E8A-4147-A177-3AD203B41FA5}">
                      <a16:colId xmlns:a16="http://schemas.microsoft.com/office/drawing/2014/main" val="3682237971"/>
                    </a:ext>
                  </a:extLst>
                </a:gridCol>
                <a:gridCol w="491422">
                  <a:extLst>
                    <a:ext uri="{9D8B030D-6E8A-4147-A177-3AD203B41FA5}">
                      <a16:colId xmlns:a16="http://schemas.microsoft.com/office/drawing/2014/main" val="4054345203"/>
                    </a:ext>
                  </a:extLst>
                </a:gridCol>
                <a:gridCol w="621300">
                  <a:extLst>
                    <a:ext uri="{9D8B030D-6E8A-4147-A177-3AD203B41FA5}">
                      <a16:colId xmlns:a16="http://schemas.microsoft.com/office/drawing/2014/main" val="1524204131"/>
                    </a:ext>
                  </a:extLst>
                </a:gridCol>
                <a:gridCol w="2120138">
                  <a:extLst>
                    <a:ext uri="{9D8B030D-6E8A-4147-A177-3AD203B41FA5}">
                      <a16:colId xmlns:a16="http://schemas.microsoft.com/office/drawing/2014/main" val="2625137162"/>
                    </a:ext>
                  </a:extLst>
                </a:gridCol>
                <a:gridCol w="857293">
                  <a:extLst>
                    <a:ext uri="{9D8B030D-6E8A-4147-A177-3AD203B41FA5}">
                      <a16:colId xmlns:a16="http://schemas.microsoft.com/office/drawing/2014/main" val="3325333769"/>
                    </a:ext>
                  </a:extLst>
                </a:gridCol>
                <a:gridCol w="461119">
                  <a:extLst>
                    <a:ext uri="{9D8B030D-6E8A-4147-A177-3AD203B41FA5}">
                      <a16:colId xmlns:a16="http://schemas.microsoft.com/office/drawing/2014/main" val="2079138673"/>
                    </a:ext>
                  </a:extLst>
                </a:gridCol>
                <a:gridCol w="415608">
                  <a:extLst>
                    <a:ext uri="{9D8B030D-6E8A-4147-A177-3AD203B41FA5}">
                      <a16:colId xmlns:a16="http://schemas.microsoft.com/office/drawing/2014/main" val="2100541275"/>
                    </a:ext>
                  </a:extLst>
                </a:gridCol>
                <a:gridCol w="617789">
                  <a:extLst>
                    <a:ext uri="{9D8B030D-6E8A-4147-A177-3AD203B41FA5}">
                      <a16:colId xmlns:a16="http://schemas.microsoft.com/office/drawing/2014/main" val="570525652"/>
                    </a:ext>
                  </a:extLst>
                </a:gridCol>
                <a:gridCol w="702033">
                  <a:extLst>
                    <a:ext uri="{9D8B030D-6E8A-4147-A177-3AD203B41FA5}">
                      <a16:colId xmlns:a16="http://schemas.microsoft.com/office/drawing/2014/main" val="3377669535"/>
                    </a:ext>
                  </a:extLst>
                </a:gridCol>
                <a:gridCol w="547586">
                  <a:extLst>
                    <a:ext uri="{9D8B030D-6E8A-4147-A177-3AD203B41FA5}">
                      <a16:colId xmlns:a16="http://schemas.microsoft.com/office/drawing/2014/main" val="1065810878"/>
                    </a:ext>
                  </a:extLst>
                </a:gridCol>
                <a:gridCol w="831909">
                  <a:extLst>
                    <a:ext uri="{9D8B030D-6E8A-4147-A177-3AD203B41FA5}">
                      <a16:colId xmlns:a16="http://schemas.microsoft.com/office/drawing/2014/main" val="211962183"/>
                    </a:ext>
                  </a:extLst>
                </a:gridCol>
                <a:gridCol w="2390421">
                  <a:extLst>
                    <a:ext uri="{9D8B030D-6E8A-4147-A177-3AD203B41FA5}">
                      <a16:colId xmlns:a16="http://schemas.microsoft.com/office/drawing/2014/main" val="3736332750"/>
                    </a:ext>
                  </a:extLst>
                </a:gridCol>
              </a:tblGrid>
              <a:tr h="258523">
                <a:tc>
                  <a:txBody>
                    <a:bodyPr/>
                    <a:lstStyle/>
                    <a:p>
                      <a:pPr algn="ctr" fontAlgn="b">
                        <a:buNone/>
                      </a:pPr>
                      <a:r>
                        <a:rPr lang="en-US" sz="1050" b="1" u="none" strike="noStrike" dirty="0">
                          <a:solidFill>
                            <a:srgbClr val="000000"/>
                          </a:solidFill>
                          <a:effectLst/>
                        </a:rPr>
                        <a:t>Journal ID</a:t>
                      </a:r>
                      <a:endParaRPr lang="en-US" sz="1050" b="1" i="0" u="none" strike="noStrike" dirty="0">
                        <a:solidFill>
                          <a:srgbClr val="000000"/>
                        </a:solidFill>
                        <a:effectLst/>
                        <a:latin typeface="arial" panose="020B0604020202020204" pitchFamily="34" charset="0"/>
                      </a:endParaRPr>
                    </a:p>
                  </a:txBody>
                  <a:tcPr marL="9525" marR="9525" marT="9525" marB="0" anchor="b">
                    <a:solidFill>
                      <a:schemeClr val="bg1">
                        <a:lumMod val="85000"/>
                      </a:schemeClr>
                    </a:solidFill>
                  </a:tcPr>
                </a:tc>
                <a:tc>
                  <a:txBody>
                    <a:bodyPr/>
                    <a:lstStyle/>
                    <a:p>
                      <a:pPr algn="ctr" fontAlgn="b">
                        <a:buNone/>
                      </a:pPr>
                      <a:r>
                        <a:rPr lang="en-US" sz="1050" b="1" u="none" strike="noStrike" dirty="0">
                          <a:solidFill>
                            <a:srgbClr val="000000"/>
                          </a:solidFill>
                          <a:effectLst/>
                        </a:rPr>
                        <a:t>Date</a:t>
                      </a:r>
                      <a:endParaRPr lang="en-US" sz="1050" b="1" i="0" u="none" strike="noStrike" dirty="0">
                        <a:solidFill>
                          <a:srgbClr val="000000"/>
                        </a:solidFill>
                        <a:effectLst/>
                        <a:latin typeface="arial" panose="020B0604020202020204" pitchFamily="34" charset="0"/>
                      </a:endParaRPr>
                    </a:p>
                  </a:txBody>
                  <a:tcPr marL="9525" marR="9525" marT="9525" marB="0" anchor="b">
                    <a:solidFill>
                      <a:schemeClr val="bg1">
                        <a:lumMod val="85000"/>
                      </a:schemeClr>
                    </a:solidFill>
                  </a:tcPr>
                </a:tc>
                <a:tc>
                  <a:txBody>
                    <a:bodyPr/>
                    <a:lstStyle/>
                    <a:p>
                      <a:pPr algn="ctr" fontAlgn="b">
                        <a:buNone/>
                      </a:pPr>
                      <a:r>
                        <a:rPr lang="en-US" sz="1050" b="1" u="none" strike="noStrike" dirty="0">
                          <a:solidFill>
                            <a:srgbClr val="000000"/>
                          </a:solidFill>
                          <a:effectLst/>
                        </a:rPr>
                        <a:t>Line #</a:t>
                      </a:r>
                      <a:endParaRPr lang="en-US" sz="1050" b="1" i="0" u="none" strike="noStrike" dirty="0">
                        <a:solidFill>
                          <a:srgbClr val="000000"/>
                        </a:solidFill>
                        <a:effectLst/>
                        <a:latin typeface="arial" panose="020B0604020202020204" pitchFamily="34" charset="0"/>
                      </a:endParaRPr>
                    </a:p>
                  </a:txBody>
                  <a:tcPr marL="9525" marR="9525" marT="9525" marB="0" anchor="b">
                    <a:solidFill>
                      <a:schemeClr val="bg1">
                        <a:lumMod val="85000"/>
                      </a:schemeClr>
                    </a:solidFill>
                  </a:tcPr>
                </a:tc>
                <a:tc>
                  <a:txBody>
                    <a:bodyPr/>
                    <a:lstStyle/>
                    <a:p>
                      <a:pPr algn="ctr" fontAlgn="b">
                        <a:buNone/>
                      </a:pPr>
                      <a:r>
                        <a:rPr lang="en-US" sz="1050" b="1" u="none" strike="noStrike" dirty="0">
                          <a:solidFill>
                            <a:srgbClr val="000000"/>
                          </a:solidFill>
                          <a:effectLst/>
                        </a:rPr>
                        <a:t>Account</a:t>
                      </a:r>
                      <a:endParaRPr lang="en-US" sz="1050" b="1" i="0" u="none" strike="noStrike" dirty="0">
                        <a:solidFill>
                          <a:srgbClr val="000000"/>
                        </a:solidFill>
                        <a:effectLst/>
                        <a:latin typeface="arial" panose="020B0604020202020204" pitchFamily="34" charset="0"/>
                      </a:endParaRPr>
                    </a:p>
                  </a:txBody>
                  <a:tcPr marL="9525" marR="9525" marT="9525" marB="0" anchor="b">
                    <a:solidFill>
                      <a:schemeClr val="bg1">
                        <a:lumMod val="85000"/>
                      </a:schemeClr>
                    </a:solidFill>
                  </a:tcPr>
                </a:tc>
                <a:tc>
                  <a:txBody>
                    <a:bodyPr/>
                    <a:lstStyle/>
                    <a:p>
                      <a:pPr algn="ctr" fontAlgn="b">
                        <a:buNone/>
                      </a:pPr>
                      <a:r>
                        <a:rPr lang="en-US" sz="1050" b="1" u="none" strike="noStrike" dirty="0">
                          <a:solidFill>
                            <a:srgbClr val="000000"/>
                          </a:solidFill>
                          <a:effectLst/>
                        </a:rPr>
                        <a:t>Account Descr</a:t>
                      </a:r>
                      <a:endParaRPr lang="en-US" sz="1050" b="1" i="0" u="none" strike="noStrike" dirty="0">
                        <a:solidFill>
                          <a:srgbClr val="000000"/>
                        </a:solidFill>
                        <a:effectLst/>
                        <a:latin typeface="arial" panose="020B0604020202020204" pitchFamily="34" charset="0"/>
                      </a:endParaRPr>
                    </a:p>
                  </a:txBody>
                  <a:tcPr marL="9525" marR="9525" marT="9525" marB="0" anchor="b">
                    <a:solidFill>
                      <a:schemeClr val="bg1">
                        <a:lumMod val="85000"/>
                      </a:schemeClr>
                    </a:solidFill>
                  </a:tcPr>
                </a:tc>
                <a:tc>
                  <a:txBody>
                    <a:bodyPr/>
                    <a:lstStyle/>
                    <a:p>
                      <a:pPr algn="ctr" fontAlgn="b">
                        <a:buNone/>
                      </a:pPr>
                      <a:r>
                        <a:rPr lang="en-US" sz="1050" b="1" u="none" strike="noStrike" dirty="0">
                          <a:solidFill>
                            <a:srgbClr val="000000"/>
                          </a:solidFill>
                          <a:effectLst/>
                        </a:rPr>
                        <a:t>Dept</a:t>
                      </a:r>
                      <a:endParaRPr lang="en-US" sz="1050" b="1" i="0" u="none" strike="noStrike" dirty="0">
                        <a:solidFill>
                          <a:srgbClr val="000000"/>
                        </a:solidFill>
                        <a:effectLst/>
                        <a:latin typeface="arial" panose="020B0604020202020204" pitchFamily="34" charset="0"/>
                      </a:endParaRPr>
                    </a:p>
                  </a:txBody>
                  <a:tcPr marL="9525" marR="9525" marT="9525" marB="0" anchor="b">
                    <a:solidFill>
                      <a:schemeClr val="bg1">
                        <a:lumMod val="85000"/>
                      </a:schemeClr>
                    </a:solidFill>
                  </a:tcPr>
                </a:tc>
                <a:tc>
                  <a:txBody>
                    <a:bodyPr/>
                    <a:lstStyle/>
                    <a:p>
                      <a:pPr algn="ctr" fontAlgn="b">
                        <a:buNone/>
                      </a:pPr>
                      <a:r>
                        <a:rPr lang="en-US" sz="1050" b="1" u="none" strike="noStrike" dirty="0">
                          <a:solidFill>
                            <a:srgbClr val="000000"/>
                          </a:solidFill>
                          <a:effectLst/>
                        </a:rPr>
                        <a:t>Fund</a:t>
                      </a:r>
                      <a:endParaRPr lang="en-US" sz="1050" b="1" i="0" u="none" strike="noStrike" dirty="0">
                        <a:solidFill>
                          <a:srgbClr val="000000"/>
                        </a:solidFill>
                        <a:effectLst/>
                        <a:latin typeface="arial" panose="020B0604020202020204" pitchFamily="34" charset="0"/>
                      </a:endParaRPr>
                    </a:p>
                  </a:txBody>
                  <a:tcPr marL="9525" marR="9525" marT="9525" marB="0" anchor="b">
                    <a:solidFill>
                      <a:schemeClr val="bg1">
                        <a:lumMod val="85000"/>
                      </a:schemeClr>
                    </a:solidFill>
                  </a:tcPr>
                </a:tc>
                <a:tc>
                  <a:txBody>
                    <a:bodyPr/>
                    <a:lstStyle/>
                    <a:p>
                      <a:pPr algn="ctr" fontAlgn="b">
                        <a:buNone/>
                      </a:pPr>
                      <a:r>
                        <a:rPr lang="en-US" sz="1050" b="1" u="none" strike="noStrike" dirty="0">
                          <a:solidFill>
                            <a:srgbClr val="000000"/>
                          </a:solidFill>
                          <a:effectLst/>
                        </a:rPr>
                        <a:t>Class</a:t>
                      </a:r>
                      <a:endParaRPr lang="en-US" sz="1050" b="1" i="0" u="none" strike="noStrike" dirty="0">
                        <a:solidFill>
                          <a:srgbClr val="000000"/>
                        </a:solidFill>
                        <a:effectLst/>
                        <a:latin typeface="arial" panose="020B0604020202020204" pitchFamily="34" charset="0"/>
                      </a:endParaRPr>
                    </a:p>
                  </a:txBody>
                  <a:tcPr marL="9525" marR="9525" marT="9525" marB="0" anchor="b">
                    <a:solidFill>
                      <a:schemeClr val="bg1">
                        <a:lumMod val="85000"/>
                      </a:schemeClr>
                    </a:solidFill>
                  </a:tcPr>
                </a:tc>
                <a:tc>
                  <a:txBody>
                    <a:bodyPr/>
                    <a:lstStyle/>
                    <a:p>
                      <a:pPr algn="ctr" fontAlgn="b">
                        <a:buNone/>
                      </a:pPr>
                      <a:r>
                        <a:rPr lang="en-US" sz="1050" b="1" u="none" strike="noStrike" dirty="0">
                          <a:solidFill>
                            <a:srgbClr val="000000"/>
                          </a:solidFill>
                          <a:effectLst/>
                        </a:rPr>
                        <a:t>Bud Ref</a:t>
                      </a:r>
                      <a:endParaRPr lang="en-US" sz="1050" b="1" i="0" u="none" strike="noStrike" dirty="0">
                        <a:solidFill>
                          <a:srgbClr val="000000"/>
                        </a:solidFill>
                        <a:effectLst/>
                        <a:latin typeface="arial" panose="020B0604020202020204" pitchFamily="34" charset="0"/>
                      </a:endParaRPr>
                    </a:p>
                  </a:txBody>
                  <a:tcPr marL="9525" marR="9525" marT="9525" marB="0" anchor="b">
                    <a:solidFill>
                      <a:schemeClr val="bg1">
                        <a:lumMod val="85000"/>
                      </a:schemeClr>
                    </a:solidFill>
                  </a:tcPr>
                </a:tc>
                <a:tc>
                  <a:txBody>
                    <a:bodyPr/>
                    <a:lstStyle/>
                    <a:p>
                      <a:pPr algn="ctr" fontAlgn="b">
                        <a:buNone/>
                      </a:pPr>
                      <a:r>
                        <a:rPr lang="en-US" sz="1050" b="1" u="none" strike="noStrike" dirty="0">
                          <a:solidFill>
                            <a:srgbClr val="000000"/>
                          </a:solidFill>
                          <a:effectLst/>
                        </a:rPr>
                        <a:t> Amount </a:t>
                      </a:r>
                      <a:endParaRPr lang="en-US" sz="1050" b="1" i="0" u="none" strike="noStrike" dirty="0">
                        <a:solidFill>
                          <a:srgbClr val="000000"/>
                        </a:solidFill>
                        <a:effectLst/>
                        <a:latin typeface="arial" panose="020B0604020202020204" pitchFamily="34" charset="0"/>
                      </a:endParaRPr>
                    </a:p>
                  </a:txBody>
                  <a:tcPr marL="9525" marR="9525" marT="9525" marB="0" anchor="b">
                    <a:solidFill>
                      <a:schemeClr val="bg1">
                        <a:lumMod val="85000"/>
                      </a:schemeClr>
                    </a:solidFill>
                  </a:tcPr>
                </a:tc>
                <a:tc>
                  <a:txBody>
                    <a:bodyPr/>
                    <a:lstStyle/>
                    <a:p>
                      <a:pPr algn="ctr" fontAlgn="b">
                        <a:buNone/>
                      </a:pPr>
                      <a:r>
                        <a:rPr lang="en-US" sz="1050" b="1" u="none" strike="noStrike" dirty="0">
                          <a:solidFill>
                            <a:srgbClr val="000000"/>
                          </a:solidFill>
                          <a:effectLst/>
                        </a:rPr>
                        <a:t>Source</a:t>
                      </a:r>
                      <a:endParaRPr lang="en-US" sz="1050" b="1" i="0" u="none" strike="noStrike" dirty="0">
                        <a:solidFill>
                          <a:srgbClr val="000000"/>
                        </a:solidFill>
                        <a:effectLst/>
                        <a:latin typeface="arial" panose="020B0604020202020204" pitchFamily="34" charset="0"/>
                      </a:endParaRPr>
                    </a:p>
                  </a:txBody>
                  <a:tcPr marL="9525" marR="9525" marT="9525" marB="0" anchor="b">
                    <a:solidFill>
                      <a:schemeClr val="bg1">
                        <a:lumMod val="85000"/>
                      </a:schemeClr>
                    </a:solidFill>
                  </a:tcPr>
                </a:tc>
                <a:tc>
                  <a:txBody>
                    <a:bodyPr/>
                    <a:lstStyle/>
                    <a:p>
                      <a:pPr algn="ctr" fontAlgn="b">
                        <a:buNone/>
                      </a:pPr>
                      <a:r>
                        <a:rPr lang="en-US" sz="1050" b="1" u="none" strike="noStrike" dirty="0">
                          <a:solidFill>
                            <a:srgbClr val="000000"/>
                          </a:solidFill>
                          <a:effectLst/>
                        </a:rPr>
                        <a:t>Ledger Grp</a:t>
                      </a:r>
                      <a:endParaRPr lang="en-US" sz="1050" b="1" i="0" u="none" strike="noStrike" dirty="0">
                        <a:solidFill>
                          <a:srgbClr val="000000"/>
                        </a:solidFill>
                        <a:effectLst/>
                        <a:latin typeface="arial" panose="020B0604020202020204" pitchFamily="34" charset="0"/>
                      </a:endParaRPr>
                    </a:p>
                  </a:txBody>
                  <a:tcPr marL="9525" marR="9525" marT="9525" marB="0" anchor="b">
                    <a:solidFill>
                      <a:schemeClr val="bg1">
                        <a:lumMod val="85000"/>
                      </a:schemeClr>
                    </a:solidFill>
                  </a:tcPr>
                </a:tc>
                <a:tc>
                  <a:txBody>
                    <a:bodyPr/>
                    <a:lstStyle/>
                    <a:p>
                      <a:pPr algn="ctr" fontAlgn="b">
                        <a:buNone/>
                      </a:pPr>
                      <a:r>
                        <a:rPr lang="en-US" sz="1050" b="1" u="none" strike="noStrike" dirty="0">
                          <a:solidFill>
                            <a:srgbClr val="000000"/>
                          </a:solidFill>
                          <a:effectLst/>
                        </a:rPr>
                        <a:t>Notes</a:t>
                      </a:r>
                      <a:endParaRPr lang="en-US" sz="1050" b="1" i="0" u="none" strike="noStrike" dirty="0">
                        <a:solidFill>
                          <a:srgbClr val="000000"/>
                        </a:solidFill>
                        <a:effectLst/>
                        <a:latin typeface="arial" panose="020B0604020202020204" pitchFamily="34" charset="0"/>
                      </a:endParaRPr>
                    </a:p>
                  </a:txBody>
                  <a:tcPr marL="9525" marR="9525" marT="9525" marB="0" anchor="b">
                    <a:solidFill>
                      <a:schemeClr val="bg1">
                        <a:lumMod val="85000"/>
                      </a:schemeClr>
                    </a:solidFill>
                  </a:tcPr>
                </a:tc>
                <a:extLst>
                  <a:ext uri="{0D108BD9-81ED-4DB2-BD59-A6C34878D82A}">
                    <a16:rowId xmlns:a16="http://schemas.microsoft.com/office/drawing/2014/main" val="1175616253"/>
                  </a:ext>
                </a:extLst>
              </a:tr>
              <a:tr h="509289">
                <a:tc>
                  <a:txBody>
                    <a:bodyPr/>
                    <a:lstStyle/>
                    <a:p>
                      <a:pPr algn="ctr" fontAlgn="b">
                        <a:buNone/>
                      </a:pPr>
                      <a:r>
                        <a:rPr lang="en-US" sz="1200" b="0" u="none" strike="noStrike" dirty="0">
                          <a:solidFill>
                            <a:srgbClr val="000000"/>
                          </a:solidFill>
                          <a:effectLst/>
                        </a:rPr>
                        <a:t>26AUD2222</a:t>
                      </a:r>
                      <a:endParaRPr lang="en-US" sz="1200" b="0" i="0" u="none" strike="noStrike" dirty="0">
                        <a:solidFill>
                          <a:srgbClr val="000000"/>
                        </a:solidFill>
                        <a:effectLst/>
                        <a:latin typeface="Aptos Narrow" panose="020B0004020202020204" pitchFamily="34" charset="0"/>
                      </a:endParaRPr>
                    </a:p>
                  </a:txBody>
                  <a:tcPr marL="9525" marR="9525" marT="9525" marB="0" anchor="b">
                    <a:solidFill>
                      <a:schemeClr val="bg1"/>
                    </a:solidFill>
                  </a:tcPr>
                </a:tc>
                <a:tc>
                  <a:txBody>
                    <a:bodyPr/>
                    <a:lstStyle/>
                    <a:p>
                      <a:pPr algn="ctr" fontAlgn="b">
                        <a:buNone/>
                      </a:pPr>
                      <a:r>
                        <a:rPr lang="en-US" sz="1200" b="0" u="none" strike="noStrike" dirty="0">
                          <a:solidFill>
                            <a:srgbClr val="000000"/>
                          </a:solidFill>
                          <a:effectLst/>
                        </a:rPr>
                        <a:t>6/30/2026</a:t>
                      </a:r>
                      <a:endParaRPr lang="en-US" sz="1200" b="0" i="0" u="none" strike="noStrike" dirty="0">
                        <a:solidFill>
                          <a:srgbClr val="000000"/>
                        </a:solidFill>
                        <a:effectLst/>
                        <a:latin typeface="Aptos Narrow" panose="020B0004020202020204" pitchFamily="34" charset="0"/>
                      </a:endParaRPr>
                    </a:p>
                  </a:txBody>
                  <a:tcPr marL="9525" marR="9525" marT="9525" marB="0" anchor="b">
                    <a:solidFill>
                      <a:schemeClr val="bg1"/>
                    </a:solidFill>
                  </a:tcPr>
                </a:tc>
                <a:tc>
                  <a:txBody>
                    <a:bodyPr/>
                    <a:lstStyle/>
                    <a:p>
                      <a:pPr algn="ctr" fontAlgn="b">
                        <a:buNone/>
                      </a:pPr>
                      <a:r>
                        <a:rPr lang="en-US" sz="1200" b="0" u="none" strike="noStrike" dirty="0">
                          <a:solidFill>
                            <a:srgbClr val="000000"/>
                          </a:solidFill>
                          <a:effectLst/>
                        </a:rPr>
                        <a:t>1</a:t>
                      </a:r>
                      <a:endParaRPr lang="en-US" sz="1200" b="0" i="0" u="none" strike="noStrike" dirty="0">
                        <a:solidFill>
                          <a:srgbClr val="000000"/>
                        </a:solidFill>
                        <a:effectLst/>
                        <a:latin typeface="Aptos Narrow" panose="020B0004020202020204" pitchFamily="34" charset="0"/>
                      </a:endParaRPr>
                    </a:p>
                  </a:txBody>
                  <a:tcPr marL="9525" marR="9525" marT="9525" marB="0" anchor="b">
                    <a:solidFill>
                      <a:schemeClr val="bg1"/>
                    </a:solidFill>
                  </a:tcPr>
                </a:tc>
                <a:tc>
                  <a:txBody>
                    <a:bodyPr/>
                    <a:lstStyle/>
                    <a:p>
                      <a:pPr algn="ctr" fontAlgn="b">
                        <a:buNone/>
                      </a:pPr>
                      <a:r>
                        <a:rPr lang="en-US" sz="1200" b="0" u="none" strike="noStrike" dirty="0">
                          <a:solidFill>
                            <a:srgbClr val="000000"/>
                          </a:solidFill>
                          <a:effectLst/>
                        </a:rPr>
                        <a:t>296900</a:t>
                      </a:r>
                      <a:endParaRPr lang="en-US" sz="1200" b="0" i="0" u="none" strike="noStrike" dirty="0">
                        <a:solidFill>
                          <a:srgbClr val="000000"/>
                        </a:solidFill>
                        <a:effectLst/>
                        <a:latin typeface="Aptos Narrow" panose="020B0004020202020204" pitchFamily="34" charset="0"/>
                      </a:endParaRPr>
                    </a:p>
                  </a:txBody>
                  <a:tcPr marL="9525" marR="9525" marT="9525" marB="0" anchor="b">
                    <a:solidFill>
                      <a:schemeClr val="bg1"/>
                    </a:solidFill>
                  </a:tcPr>
                </a:tc>
                <a:tc>
                  <a:txBody>
                    <a:bodyPr/>
                    <a:lstStyle/>
                    <a:p>
                      <a:pPr algn="l" fontAlgn="b">
                        <a:buNone/>
                      </a:pPr>
                      <a:r>
                        <a:rPr lang="en-US" sz="1200" b="0" u="none" strike="noStrike" dirty="0">
                          <a:solidFill>
                            <a:srgbClr val="000000"/>
                          </a:solidFill>
                          <a:effectLst/>
                        </a:rPr>
                        <a:t>Accounts Payable Year End</a:t>
                      </a:r>
                      <a:endParaRPr lang="en-US" sz="1200" b="0" i="0" u="none" strike="noStrike" dirty="0">
                        <a:solidFill>
                          <a:srgbClr val="000000"/>
                        </a:solidFill>
                        <a:effectLst/>
                        <a:latin typeface="Aptos Narrow" panose="020B0004020202020204" pitchFamily="34" charset="0"/>
                      </a:endParaRPr>
                    </a:p>
                  </a:txBody>
                  <a:tcPr marL="9525" marR="9525" marT="9525" marB="0" anchor="b">
                    <a:solidFill>
                      <a:schemeClr val="bg1"/>
                    </a:solidFill>
                  </a:tcPr>
                </a:tc>
                <a:tc>
                  <a:txBody>
                    <a:bodyPr/>
                    <a:lstStyle/>
                    <a:p>
                      <a:pPr algn="ctr" fontAlgn="b">
                        <a:buNone/>
                      </a:pPr>
                      <a:r>
                        <a:rPr lang="en-US" sz="1200" b="0" u="none" strike="noStrike" dirty="0">
                          <a:solidFill>
                            <a:srgbClr val="000000"/>
                          </a:solidFill>
                          <a:effectLst/>
                        </a:rPr>
                        <a:t>2001000000</a:t>
                      </a:r>
                      <a:endParaRPr lang="en-US" sz="1200" b="0" i="0" u="none" strike="noStrike" dirty="0">
                        <a:solidFill>
                          <a:srgbClr val="000000"/>
                        </a:solidFill>
                        <a:effectLst/>
                        <a:latin typeface="Aptos Narrow" panose="020B0004020202020204" pitchFamily="34" charset="0"/>
                      </a:endParaRPr>
                    </a:p>
                  </a:txBody>
                  <a:tcPr marL="9525" marR="9525" marT="9525" marB="0" anchor="b">
                    <a:solidFill>
                      <a:schemeClr val="bg1"/>
                    </a:solidFill>
                  </a:tcPr>
                </a:tc>
                <a:tc>
                  <a:txBody>
                    <a:bodyPr/>
                    <a:lstStyle/>
                    <a:p>
                      <a:pPr algn="ctr" fontAlgn="b">
                        <a:buNone/>
                      </a:pPr>
                      <a:r>
                        <a:rPr lang="en-US" sz="1200" b="0" u="none" strike="noStrike" dirty="0">
                          <a:solidFill>
                            <a:srgbClr val="000000"/>
                          </a:solidFill>
                          <a:effectLst/>
                        </a:rPr>
                        <a:t>19301</a:t>
                      </a:r>
                      <a:endParaRPr lang="en-US" sz="1200" b="0" i="0" u="none" strike="noStrike" dirty="0">
                        <a:solidFill>
                          <a:srgbClr val="000000"/>
                        </a:solidFill>
                        <a:effectLst/>
                        <a:latin typeface="Aptos Narrow" panose="020B0004020202020204" pitchFamily="34" charset="0"/>
                      </a:endParaRPr>
                    </a:p>
                  </a:txBody>
                  <a:tcPr marL="9525" marR="9525" marT="9525" marB="0" anchor="b">
                    <a:solidFill>
                      <a:schemeClr val="bg1"/>
                    </a:solidFill>
                  </a:tcPr>
                </a:tc>
                <a:tc>
                  <a:txBody>
                    <a:bodyPr/>
                    <a:lstStyle/>
                    <a:p>
                      <a:pPr algn="ctr" fontAlgn="b">
                        <a:buNone/>
                      </a:pPr>
                      <a:endParaRPr lang="en-US" sz="1200" b="0" i="0" u="none" strike="noStrike" dirty="0">
                        <a:solidFill>
                          <a:srgbClr val="000000"/>
                        </a:solidFill>
                        <a:effectLst/>
                        <a:latin typeface="Aptos Narrow" panose="020B0004020202020204" pitchFamily="34" charset="0"/>
                      </a:endParaRPr>
                    </a:p>
                  </a:txBody>
                  <a:tcPr marL="9525" marR="9525" marT="9525" marB="0" anchor="b">
                    <a:solidFill>
                      <a:schemeClr val="bg1"/>
                    </a:solidFill>
                  </a:tcPr>
                </a:tc>
                <a:tc>
                  <a:txBody>
                    <a:bodyPr/>
                    <a:lstStyle/>
                    <a:p>
                      <a:pPr algn="ctr" fontAlgn="b">
                        <a:buNone/>
                      </a:pPr>
                      <a:endParaRPr lang="en-US" sz="1200" b="0" i="0" u="none" strike="noStrike" dirty="0">
                        <a:solidFill>
                          <a:srgbClr val="000000"/>
                        </a:solidFill>
                        <a:effectLst/>
                        <a:latin typeface="Aptos Narrow" panose="020B0004020202020204" pitchFamily="34" charset="0"/>
                      </a:endParaRPr>
                    </a:p>
                  </a:txBody>
                  <a:tcPr marL="9525" marR="9525" marT="9525" marB="0" anchor="b">
                    <a:solidFill>
                      <a:schemeClr val="bg1"/>
                    </a:solidFill>
                  </a:tcPr>
                </a:tc>
                <a:tc>
                  <a:txBody>
                    <a:bodyPr/>
                    <a:lstStyle/>
                    <a:p>
                      <a:pPr algn="ctr" fontAlgn="b">
                        <a:buNone/>
                      </a:pPr>
                      <a:r>
                        <a:rPr lang="en-US" sz="1200" b="0" u="none" strike="noStrike" dirty="0">
                          <a:solidFill>
                            <a:srgbClr val="000000"/>
                          </a:solidFill>
                          <a:effectLst/>
                        </a:rPr>
                        <a:t>      50.00 </a:t>
                      </a:r>
                      <a:endParaRPr lang="en-US" sz="1200" b="0" i="0" u="none" strike="noStrike" dirty="0">
                        <a:solidFill>
                          <a:srgbClr val="000000"/>
                        </a:solidFill>
                        <a:effectLst/>
                        <a:latin typeface="Aptos Narrow" panose="020B0004020202020204" pitchFamily="34" charset="0"/>
                      </a:endParaRPr>
                    </a:p>
                  </a:txBody>
                  <a:tcPr marL="9525" marR="9525" marT="9525" marB="0" anchor="b">
                    <a:solidFill>
                      <a:schemeClr val="bg1"/>
                    </a:solidFill>
                  </a:tcPr>
                </a:tc>
                <a:tc>
                  <a:txBody>
                    <a:bodyPr/>
                    <a:lstStyle/>
                    <a:p>
                      <a:pPr algn="ctr" fontAlgn="b">
                        <a:buNone/>
                      </a:pPr>
                      <a:r>
                        <a:rPr lang="en-US" sz="1200" b="0" u="none" strike="noStrike" dirty="0">
                          <a:solidFill>
                            <a:srgbClr val="000000"/>
                          </a:solidFill>
                          <a:effectLst/>
                        </a:rPr>
                        <a:t>CFR</a:t>
                      </a:r>
                      <a:endParaRPr lang="en-US" sz="1200" b="0" i="0" u="none" strike="noStrike" dirty="0">
                        <a:solidFill>
                          <a:srgbClr val="000000"/>
                        </a:solidFill>
                        <a:effectLst/>
                        <a:latin typeface="Aptos Narrow" panose="020B0004020202020204" pitchFamily="34" charset="0"/>
                      </a:endParaRPr>
                    </a:p>
                  </a:txBody>
                  <a:tcPr marL="9525" marR="9525" marT="9525" marB="0" anchor="b">
                    <a:solidFill>
                      <a:schemeClr val="bg1"/>
                    </a:solidFill>
                  </a:tcPr>
                </a:tc>
                <a:tc>
                  <a:txBody>
                    <a:bodyPr/>
                    <a:lstStyle/>
                    <a:p>
                      <a:pPr algn="ctr" fontAlgn="b">
                        <a:buNone/>
                      </a:pPr>
                      <a:r>
                        <a:rPr lang="en-US" sz="1200" b="0" u="none" strike="noStrike" dirty="0">
                          <a:solidFill>
                            <a:srgbClr val="000000"/>
                          </a:solidFill>
                          <a:effectLst/>
                        </a:rPr>
                        <a:t>ACTUALS</a:t>
                      </a:r>
                      <a:endParaRPr lang="en-US" sz="1200" b="0" i="0" u="none" strike="noStrike" dirty="0">
                        <a:solidFill>
                          <a:srgbClr val="000000"/>
                        </a:solidFill>
                        <a:effectLst/>
                        <a:latin typeface="Aptos Narrow" panose="020B0004020202020204" pitchFamily="34" charset="0"/>
                      </a:endParaRPr>
                    </a:p>
                  </a:txBody>
                  <a:tcPr marL="9525" marR="9525" marT="9525" marB="0" anchor="b">
                    <a:solidFill>
                      <a:schemeClr val="bg1"/>
                    </a:solidFill>
                  </a:tcPr>
                </a:tc>
                <a:tc>
                  <a:txBody>
                    <a:bodyPr/>
                    <a:lstStyle/>
                    <a:p>
                      <a:pPr algn="l" fontAlgn="b">
                        <a:buNone/>
                      </a:pPr>
                      <a:r>
                        <a:rPr lang="en-US" sz="1200" b="0" u="none" strike="noStrike" dirty="0">
                          <a:solidFill>
                            <a:srgbClr val="000000"/>
                          </a:solidFill>
                          <a:effectLst/>
                        </a:rPr>
                        <a:t>To reduce the remaining balance of the initial Accrual </a:t>
                      </a:r>
                      <a:endParaRPr lang="en-US" sz="1200" b="0" i="0" u="none" strike="noStrike" dirty="0">
                        <a:solidFill>
                          <a:srgbClr val="000000"/>
                        </a:solidFill>
                        <a:effectLst/>
                        <a:latin typeface="Aptos Narrow" panose="020B0004020202020204" pitchFamily="34" charset="0"/>
                      </a:endParaRPr>
                    </a:p>
                  </a:txBody>
                  <a:tcPr marL="9525" marR="9525" marT="9525" marB="0" anchor="b">
                    <a:solidFill>
                      <a:schemeClr val="bg1"/>
                    </a:solidFill>
                  </a:tcPr>
                </a:tc>
                <a:extLst>
                  <a:ext uri="{0D108BD9-81ED-4DB2-BD59-A6C34878D82A}">
                    <a16:rowId xmlns:a16="http://schemas.microsoft.com/office/drawing/2014/main" val="1339645311"/>
                  </a:ext>
                </a:extLst>
              </a:tr>
              <a:tr h="509289">
                <a:tc>
                  <a:txBody>
                    <a:bodyPr/>
                    <a:lstStyle/>
                    <a:p>
                      <a:pPr algn="ctr" fontAlgn="b">
                        <a:buNone/>
                      </a:pPr>
                      <a:r>
                        <a:rPr lang="en-US" sz="1200" b="0" u="none" strike="noStrike" dirty="0">
                          <a:solidFill>
                            <a:srgbClr val="000000"/>
                          </a:solidFill>
                          <a:effectLst/>
                        </a:rPr>
                        <a:t>26AUD2222</a:t>
                      </a:r>
                      <a:endParaRPr lang="en-US" sz="1200" b="0" i="0" u="none" strike="noStrike" dirty="0">
                        <a:solidFill>
                          <a:srgbClr val="000000"/>
                        </a:solidFill>
                        <a:effectLst/>
                        <a:latin typeface="Aptos Narrow" panose="020B0004020202020204" pitchFamily="34" charset="0"/>
                      </a:endParaRPr>
                    </a:p>
                  </a:txBody>
                  <a:tcPr marL="9525" marR="9525" marT="9525" marB="0" anchor="b">
                    <a:solidFill>
                      <a:schemeClr val="bg1"/>
                    </a:solidFill>
                  </a:tcPr>
                </a:tc>
                <a:tc>
                  <a:txBody>
                    <a:bodyPr/>
                    <a:lstStyle/>
                    <a:p>
                      <a:pPr algn="ctr" fontAlgn="b">
                        <a:buNone/>
                      </a:pPr>
                      <a:r>
                        <a:rPr lang="en-US" sz="1200" b="0" u="none" strike="noStrike" dirty="0">
                          <a:solidFill>
                            <a:srgbClr val="000000"/>
                          </a:solidFill>
                          <a:effectLst/>
                        </a:rPr>
                        <a:t>6/30/2026</a:t>
                      </a:r>
                      <a:endParaRPr lang="en-US" sz="1200" b="0" i="0" u="none" strike="noStrike" dirty="0">
                        <a:solidFill>
                          <a:srgbClr val="000000"/>
                        </a:solidFill>
                        <a:effectLst/>
                        <a:latin typeface="Aptos Narrow" panose="020B0004020202020204" pitchFamily="34" charset="0"/>
                      </a:endParaRPr>
                    </a:p>
                  </a:txBody>
                  <a:tcPr marL="9525" marR="9525" marT="9525" marB="0" anchor="b">
                    <a:solidFill>
                      <a:schemeClr val="bg1"/>
                    </a:solidFill>
                  </a:tcPr>
                </a:tc>
                <a:tc>
                  <a:txBody>
                    <a:bodyPr/>
                    <a:lstStyle/>
                    <a:p>
                      <a:pPr algn="ctr" fontAlgn="b">
                        <a:buNone/>
                      </a:pPr>
                      <a:r>
                        <a:rPr lang="en-US" sz="1200" b="0" u="none" strike="noStrike" dirty="0">
                          <a:solidFill>
                            <a:srgbClr val="000000"/>
                          </a:solidFill>
                          <a:effectLst/>
                        </a:rPr>
                        <a:t>2</a:t>
                      </a:r>
                      <a:endParaRPr lang="en-US" sz="1200" b="0" i="0" u="none" strike="noStrike" dirty="0">
                        <a:solidFill>
                          <a:srgbClr val="000000"/>
                        </a:solidFill>
                        <a:effectLst/>
                        <a:latin typeface="Aptos Narrow" panose="020B0004020202020204" pitchFamily="34" charset="0"/>
                      </a:endParaRPr>
                    </a:p>
                  </a:txBody>
                  <a:tcPr marL="9525" marR="9525" marT="9525" marB="0" anchor="b">
                    <a:solidFill>
                      <a:schemeClr val="bg1"/>
                    </a:solidFill>
                  </a:tcPr>
                </a:tc>
                <a:tc>
                  <a:txBody>
                    <a:bodyPr/>
                    <a:lstStyle/>
                    <a:p>
                      <a:pPr algn="ctr" fontAlgn="b">
                        <a:buNone/>
                      </a:pPr>
                      <a:r>
                        <a:rPr lang="en-US" sz="1200" b="0" u="none" strike="noStrike" dirty="0">
                          <a:solidFill>
                            <a:srgbClr val="000000"/>
                          </a:solidFill>
                          <a:effectLst/>
                        </a:rPr>
                        <a:t>546800</a:t>
                      </a:r>
                      <a:endParaRPr lang="en-US" sz="1200" b="0" i="0" u="none" strike="noStrike" dirty="0">
                        <a:solidFill>
                          <a:srgbClr val="000000"/>
                        </a:solidFill>
                        <a:effectLst/>
                        <a:latin typeface="Aptos Narrow" panose="020B0004020202020204" pitchFamily="34" charset="0"/>
                      </a:endParaRPr>
                    </a:p>
                  </a:txBody>
                  <a:tcPr marL="9525" marR="9525" marT="9525" marB="0" anchor="b">
                    <a:solidFill>
                      <a:schemeClr val="bg1"/>
                    </a:solidFill>
                  </a:tcPr>
                </a:tc>
                <a:tc>
                  <a:txBody>
                    <a:bodyPr/>
                    <a:lstStyle/>
                    <a:p>
                      <a:pPr algn="l" fontAlgn="b">
                        <a:buNone/>
                      </a:pPr>
                      <a:r>
                        <a:rPr lang="en-US" sz="1200" b="0" u="none" strike="noStrike" dirty="0">
                          <a:solidFill>
                            <a:srgbClr val="000000"/>
                          </a:solidFill>
                          <a:effectLst/>
                        </a:rPr>
                        <a:t>Employee Training &amp; Education</a:t>
                      </a:r>
                      <a:endParaRPr lang="en-US" sz="1200" b="0" i="0" u="none" strike="noStrike" dirty="0">
                        <a:solidFill>
                          <a:srgbClr val="000000"/>
                        </a:solidFill>
                        <a:effectLst/>
                        <a:latin typeface="Aptos Narrow" panose="020B0004020202020204" pitchFamily="34" charset="0"/>
                      </a:endParaRPr>
                    </a:p>
                  </a:txBody>
                  <a:tcPr marL="9525" marR="9525" marT="9525" marB="0" anchor="b">
                    <a:solidFill>
                      <a:schemeClr val="bg1"/>
                    </a:solidFill>
                  </a:tcPr>
                </a:tc>
                <a:tc>
                  <a:txBody>
                    <a:bodyPr/>
                    <a:lstStyle/>
                    <a:p>
                      <a:pPr algn="ctr" fontAlgn="b">
                        <a:buNone/>
                      </a:pPr>
                      <a:r>
                        <a:rPr lang="en-US" sz="1200" b="0" u="none" strike="noStrike" dirty="0">
                          <a:solidFill>
                            <a:srgbClr val="000000"/>
                          </a:solidFill>
                          <a:effectLst/>
                        </a:rPr>
                        <a:t>2001000000</a:t>
                      </a:r>
                      <a:endParaRPr lang="en-US" sz="1200" b="0" i="0" u="none" strike="noStrike" dirty="0">
                        <a:solidFill>
                          <a:srgbClr val="000000"/>
                        </a:solidFill>
                        <a:effectLst/>
                        <a:latin typeface="Aptos Narrow" panose="020B0004020202020204" pitchFamily="34" charset="0"/>
                      </a:endParaRPr>
                    </a:p>
                  </a:txBody>
                  <a:tcPr marL="9525" marR="9525" marT="9525" marB="0" anchor="b">
                    <a:solidFill>
                      <a:schemeClr val="bg1"/>
                    </a:solidFill>
                  </a:tcPr>
                </a:tc>
                <a:tc>
                  <a:txBody>
                    <a:bodyPr/>
                    <a:lstStyle/>
                    <a:p>
                      <a:pPr algn="ctr" fontAlgn="b">
                        <a:buNone/>
                      </a:pPr>
                      <a:r>
                        <a:rPr lang="en-US" sz="1200" b="0" u="none" strike="noStrike" dirty="0">
                          <a:solidFill>
                            <a:srgbClr val="000000"/>
                          </a:solidFill>
                          <a:effectLst/>
                        </a:rPr>
                        <a:t>19301</a:t>
                      </a:r>
                      <a:endParaRPr lang="en-US" sz="1200" b="0" i="0" u="none" strike="noStrike" dirty="0">
                        <a:solidFill>
                          <a:srgbClr val="000000"/>
                        </a:solidFill>
                        <a:effectLst/>
                        <a:latin typeface="Aptos Narrow" panose="020B0004020202020204" pitchFamily="34" charset="0"/>
                      </a:endParaRPr>
                    </a:p>
                  </a:txBody>
                  <a:tcPr marL="9525" marR="9525" marT="9525" marB="0" anchor="b">
                    <a:solidFill>
                      <a:schemeClr val="bg1"/>
                    </a:solidFill>
                  </a:tcPr>
                </a:tc>
                <a:tc>
                  <a:txBody>
                    <a:bodyPr/>
                    <a:lstStyle/>
                    <a:p>
                      <a:pPr algn="ctr" fontAlgn="b">
                        <a:buNone/>
                      </a:pPr>
                      <a:r>
                        <a:rPr lang="en-US" sz="1200" b="0" u="none" strike="noStrike" dirty="0">
                          <a:solidFill>
                            <a:srgbClr val="000000"/>
                          </a:solidFill>
                          <a:effectLst/>
                        </a:rPr>
                        <a:t>I0000 </a:t>
                      </a:r>
                      <a:endParaRPr lang="en-US" sz="1200" b="0" i="0" u="none" strike="noStrike" dirty="0">
                        <a:solidFill>
                          <a:srgbClr val="000000"/>
                        </a:solidFill>
                        <a:effectLst/>
                        <a:latin typeface="Aptos Narrow" panose="020B0004020202020204" pitchFamily="34" charset="0"/>
                      </a:endParaRPr>
                    </a:p>
                  </a:txBody>
                  <a:tcPr marL="9525" marR="9525" marT="9525" marB="0" anchor="b">
                    <a:solidFill>
                      <a:schemeClr val="bg1"/>
                    </a:solidFill>
                  </a:tcPr>
                </a:tc>
                <a:tc>
                  <a:txBody>
                    <a:bodyPr/>
                    <a:lstStyle/>
                    <a:p>
                      <a:pPr algn="ctr" fontAlgn="b">
                        <a:buNone/>
                      </a:pPr>
                      <a:r>
                        <a:rPr lang="en-US" sz="1200" b="0" u="none" strike="noStrike" dirty="0">
                          <a:solidFill>
                            <a:srgbClr val="000000"/>
                          </a:solidFill>
                          <a:effectLst/>
                        </a:rPr>
                        <a:t>126 </a:t>
                      </a:r>
                      <a:endParaRPr lang="en-US" sz="1200" b="0" i="0" u="none" strike="noStrike" dirty="0">
                        <a:solidFill>
                          <a:srgbClr val="000000"/>
                        </a:solidFill>
                        <a:effectLst/>
                        <a:latin typeface="Aptos Narrow" panose="020B0004020202020204" pitchFamily="34" charset="0"/>
                      </a:endParaRPr>
                    </a:p>
                  </a:txBody>
                  <a:tcPr marL="9525" marR="9525" marT="9525" marB="0" anchor="b">
                    <a:solidFill>
                      <a:schemeClr val="bg1"/>
                    </a:solidFill>
                  </a:tcPr>
                </a:tc>
                <a:tc>
                  <a:txBody>
                    <a:bodyPr/>
                    <a:lstStyle/>
                    <a:p>
                      <a:pPr algn="ctr" fontAlgn="b">
                        <a:buNone/>
                      </a:pPr>
                      <a:r>
                        <a:rPr lang="en-US" sz="1200" b="0" u="none" strike="noStrike" dirty="0">
                          <a:solidFill>
                            <a:srgbClr val="000000"/>
                          </a:solidFill>
                          <a:effectLst/>
                        </a:rPr>
                        <a:t>    (50.00)</a:t>
                      </a:r>
                      <a:endParaRPr lang="en-US" sz="1200" b="0" i="0" u="none" strike="noStrike" dirty="0">
                        <a:solidFill>
                          <a:srgbClr val="000000"/>
                        </a:solidFill>
                        <a:effectLst/>
                        <a:latin typeface="Aptos Narrow" panose="020B0004020202020204" pitchFamily="34" charset="0"/>
                      </a:endParaRPr>
                    </a:p>
                  </a:txBody>
                  <a:tcPr marL="9525" marR="9525" marT="9525" marB="0" anchor="b">
                    <a:solidFill>
                      <a:schemeClr val="bg1"/>
                    </a:solidFill>
                  </a:tcPr>
                </a:tc>
                <a:tc>
                  <a:txBody>
                    <a:bodyPr/>
                    <a:lstStyle/>
                    <a:p>
                      <a:pPr algn="ctr" fontAlgn="b">
                        <a:buNone/>
                      </a:pPr>
                      <a:r>
                        <a:rPr lang="en-US" sz="1200" b="0" u="none" strike="noStrike" dirty="0">
                          <a:solidFill>
                            <a:srgbClr val="000000"/>
                          </a:solidFill>
                          <a:effectLst/>
                        </a:rPr>
                        <a:t>CFR</a:t>
                      </a:r>
                      <a:endParaRPr lang="en-US" sz="1200" b="0" i="0" u="none" strike="noStrike" dirty="0">
                        <a:solidFill>
                          <a:srgbClr val="000000"/>
                        </a:solidFill>
                        <a:effectLst/>
                        <a:latin typeface="Aptos Narrow" panose="020B0004020202020204" pitchFamily="34" charset="0"/>
                      </a:endParaRPr>
                    </a:p>
                  </a:txBody>
                  <a:tcPr marL="9525" marR="9525" marT="9525" marB="0" anchor="b">
                    <a:solidFill>
                      <a:schemeClr val="bg1"/>
                    </a:solidFill>
                  </a:tcPr>
                </a:tc>
                <a:tc>
                  <a:txBody>
                    <a:bodyPr/>
                    <a:lstStyle/>
                    <a:p>
                      <a:pPr algn="ctr" fontAlgn="b">
                        <a:buNone/>
                      </a:pPr>
                      <a:r>
                        <a:rPr lang="en-US" sz="1200" b="0" u="none" strike="noStrike" dirty="0">
                          <a:solidFill>
                            <a:srgbClr val="000000"/>
                          </a:solidFill>
                          <a:effectLst/>
                        </a:rPr>
                        <a:t>ACTUALS</a:t>
                      </a:r>
                      <a:endParaRPr lang="en-US" sz="1200" b="0" i="0" u="none" strike="noStrike" dirty="0">
                        <a:solidFill>
                          <a:srgbClr val="000000"/>
                        </a:solidFill>
                        <a:effectLst/>
                        <a:latin typeface="Aptos Narrow" panose="020B0004020202020204" pitchFamily="34" charset="0"/>
                      </a:endParaRPr>
                    </a:p>
                  </a:txBody>
                  <a:tcPr marL="9525" marR="9525" marT="9525" marB="0" anchor="b">
                    <a:solidFill>
                      <a:schemeClr val="bg1"/>
                    </a:solidFill>
                  </a:tcPr>
                </a:tc>
                <a:tc>
                  <a:txBody>
                    <a:bodyPr/>
                    <a:lstStyle/>
                    <a:p>
                      <a:pPr algn="l" fontAlgn="b">
                        <a:buNone/>
                      </a:pPr>
                      <a:r>
                        <a:rPr lang="en-US" sz="1200" b="0" u="none" strike="noStrike" dirty="0">
                          <a:solidFill>
                            <a:srgbClr val="000000"/>
                          </a:solidFill>
                          <a:effectLst/>
                        </a:rPr>
                        <a:t>To reduce the overstated expenditure </a:t>
                      </a:r>
                      <a:endParaRPr lang="en-US" sz="1200" b="0" i="0" u="none" strike="noStrike" dirty="0">
                        <a:solidFill>
                          <a:srgbClr val="000000"/>
                        </a:solidFill>
                        <a:effectLst/>
                        <a:latin typeface="Aptos Narrow" panose="020B0004020202020204" pitchFamily="34" charset="0"/>
                      </a:endParaRPr>
                    </a:p>
                  </a:txBody>
                  <a:tcPr marL="9525" marR="9525" marT="9525" marB="0" anchor="b">
                    <a:solidFill>
                      <a:schemeClr val="bg1"/>
                    </a:solidFill>
                  </a:tcPr>
                </a:tc>
                <a:extLst>
                  <a:ext uri="{0D108BD9-81ED-4DB2-BD59-A6C34878D82A}">
                    <a16:rowId xmlns:a16="http://schemas.microsoft.com/office/drawing/2014/main" val="1879813582"/>
                  </a:ext>
                </a:extLst>
              </a:tr>
            </a:tbl>
          </a:graphicData>
        </a:graphic>
      </p:graphicFrame>
      <p:sp>
        <p:nvSpPr>
          <p:cNvPr id="14" name="TextBox 13">
            <a:extLst>
              <a:ext uri="{FF2B5EF4-FFF2-40B4-BE49-F238E27FC236}">
                <a16:creationId xmlns:a16="http://schemas.microsoft.com/office/drawing/2014/main" id="{B345508B-0ED0-8A6F-5E46-22F83B53E6D2}"/>
              </a:ext>
            </a:extLst>
          </p:cNvPr>
          <p:cNvSpPr txBox="1"/>
          <p:nvPr/>
        </p:nvSpPr>
        <p:spPr>
          <a:xfrm>
            <a:off x="320841" y="3309793"/>
            <a:ext cx="10655969" cy="369332"/>
          </a:xfrm>
          <a:prstGeom prst="rect">
            <a:avLst/>
          </a:prstGeom>
          <a:noFill/>
        </p:spPr>
        <p:txBody>
          <a:bodyPr wrap="square" rtlCol="0">
            <a:spAutoFit/>
          </a:bodyPr>
          <a:lstStyle/>
          <a:p>
            <a:r>
              <a:rPr lang="en-US" b="1" dirty="0"/>
              <a:t>Voucher</a:t>
            </a:r>
            <a:r>
              <a:rPr lang="en-US" dirty="0"/>
              <a:t> – not matched to PO, use the </a:t>
            </a:r>
            <a:r>
              <a:rPr lang="en-US" b="1" dirty="0"/>
              <a:t>accrual account </a:t>
            </a:r>
            <a:r>
              <a:rPr lang="en-US" dirty="0"/>
              <a:t>code initially used against that expense</a:t>
            </a:r>
          </a:p>
        </p:txBody>
      </p:sp>
      <p:sp>
        <p:nvSpPr>
          <p:cNvPr id="2" name="Slide Number Placeholder 1">
            <a:extLst>
              <a:ext uri="{FF2B5EF4-FFF2-40B4-BE49-F238E27FC236}">
                <a16:creationId xmlns:a16="http://schemas.microsoft.com/office/drawing/2014/main" id="{C845BCD8-B20B-68B7-8EB4-19F051DDF087}"/>
              </a:ext>
            </a:extLst>
          </p:cNvPr>
          <p:cNvSpPr>
            <a:spLocks noGrp="1"/>
          </p:cNvSpPr>
          <p:nvPr>
            <p:ph type="sldNum" sz="quarter" idx="12"/>
          </p:nvPr>
        </p:nvSpPr>
        <p:spPr/>
        <p:txBody>
          <a:bodyPr/>
          <a:lstStyle/>
          <a:p>
            <a:fld id="{86C0CEB6-816B-4AD2-BD2A-6B923C483C8C}" type="slidenum">
              <a:rPr lang="en-US" smtClean="0"/>
              <a:t>27</a:t>
            </a:fld>
            <a:endParaRPr lang="en-US" dirty="0"/>
          </a:p>
        </p:txBody>
      </p:sp>
      <p:pic>
        <p:nvPicPr>
          <p:cNvPr id="4" name="Picture 3">
            <a:extLst>
              <a:ext uri="{FF2B5EF4-FFF2-40B4-BE49-F238E27FC236}">
                <a16:creationId xmlns:a16="http://schemas.microsoft.com/office/drawing/2014/main" id="{4F109825-B696-03EF-6FA0-8EC5355660CE}"/>
              </a:ext>
            </a:extLst>
          </p:cNvPr>
          <p:cNvPicPr>
            <a:picLocks noGrp="1" noRot="1" noChangeAspect="1" noMove="1" noResize="1" noEditPoints="1" noAdjustHandles="1" noChangeArrowheads="1" noChangeShapeType="1" noCrop="1"/>
          </p:cNvPicPr>
          <p:nvPr/>
        </p:nvPicPr>
        <p:blipFill>
          <a:blip r:embed="rId3"/>
          <a:stretch>
            <a:fillRect/>
          </a:stretch>
        </p:blipFill>
        <p:spPr>
          <a:xfrm>
            <a:off x="9317365" y="0"/>
            <a:ext cx="1487995" cy="979403"/>
          </a:xfrm>
          <a:prstGeom prst="rect">
            <a:avLst/>
          </a:prstGeom>
        </p:spPr>
      </p:pic>
      <p:pic>
        <p:nvPicPr>
          <p:cNvPr id="9" name="Picture 8">
            <a:extLst>
              <a:ext uri="{FF2B5EF4-FFF2-40B4-BE49-F238E27FC236}">
                <a16:creationId xmlns:a16="http://schemas.microsoft.com/office/drawing/2014/main" id="{78DC8B91-049A-9E37-71EF-B283CB57242F}"/>
              </a:ext>
            </a:extLst>
          </p:cNvPr>
          <p:cNvPicPr>
            <a:picLocks noGrp="1" noRot="1" noChangeAspect="1" noMove="1" noResize="1" noEditPoints="1" noAdjustHandles="1" noChangeArrowheads="1" noChangeShapeType="1" noCrop="1"/>
          </p:cNvPicPr>
          <p:nvPr/>
        </p:nvPicPr>
        <p:blipFill>
          <a:blip r:embed="rId3"/>
          <a:stretch>
            <a:fillRect/>
          </a:stretch>
        </p:blipFill>
        <p:spPr>
          <a:xfrm>
            <a:off x="10704005" y="0"/>
            <a:ext cx="1487995" cy="979403"/>
          </a:xfrm>
          <a:prstGeom prst="rect">
            <a:avLst/>
          </a:prstGeom>
        </p:spPr>
      </p:pic>
      <p:pic>
        <p:nvPicPr>
          <p:cNvPr id="15" name="Picture 14">
            <a:extLst>
              <a:ext uri="{FF2B5EF4-FFF2-40B4-BE49-F238E27FC236}">
                <a16:creationId xmlns:a16="http://schemas.microsoft.com/office/drawing/2014/main" id="{8F6D0F52-A417-9674-4A27-5AAAF1DBDB4D}"/>
              </a:ext>
            </a:extLst>
          </p:cNvPr>
          <p:cNvPicPr>
            <a:picLocks noChangeAspect="1"/>
          </p:cNvPicPr>
          <p:nvPr/>
        </p:nvPicPr>
        <p:blipFill>
          <a:blip r:embed="rId3"/>
          <a:stretch>
            <a:fillRect/>
          </a:stretch>
        </p:blipFill>
        <p:spPr>
          <a:xfrm>
            <a:off x="10032241" y="802126"/>
            <a:ext cx="1487995" cy="979403"/>
          </a:xfrm>
          <a:prstGeom prst="rect">
            <a:avLst/>
          </a:prstGeom>
        </p:spPr>
      </p:pic>
      <p:sp>
        <p:nvSpPr>
          <p:cNvPr id="18" name="TextBox 17">
            <a:extLst>
              <a:ext uri="{FF2B5EF4-FFF2-40B4-BE49-F238E27FC236}">
                <a16:creationId xmlns:a16="http://schemas.microsoft.com/office/drawing/2014/main" id="{AE44BA95-6D23-7FB2-6228-E90E90883A79}"/>
              </a:ext>
            </a:extLst>
          </p:cNvPr>
          <p:cNvSpPr txBox="1"/>
          <p:nvPr/>
        </p:nvSpPr>
        <p:spPr>
          <a:xfrm>
            <a:off x="9982200" y="391936"/>
            <a:ext cx="923925" cy="276999"/>
          </a:xfrm>
          <a:prstGeom prst="rect">
            <a:avLst/>
          </a:prstGeom>
          <a:noFill/>
        </p:spPr>
        <p:txBody>
          <a:bodyPr wrap="square" rtlCol="0">
            <a:spAutoFit/>
          </a:bodyPr>
          <a:lstStyle/>
          <a:p>
            <a:r>
              <a:rPr lang="en-US" sz="1200" dirty="0"/>
              <a:t>50.00</a:t>
            </a:r>
          </a:p>
        </p:txBody>
      </p:sp>
      <p:sp>
        <p:nvSpPr>
          <p:cNvPr id="20" name="TextBox 19">
            <a:extLst>
              <a:ext uri="{FF2B5EF4-FFF2-40B4-BE49-F238E27FC236}">
                <a16:creationId xmlns:a16="http://schemas.microsoft.com/office/drawing/2014/main" id="{C0D430F6-1AB5-BBF2-D8E4-C6B20633E6F4}"/>
              </a:ext>
            </a:extLst>
          </p:cNvPr>
          <p:cNvSpPr txBox="1"/>
          <p:nvPr/>
        </p:nvSpPr>
        <p:spPr>
          <a:xfrm>
            <a:off x="9480132" y="188459"/>
            <a:ext cx="923925" cy="276999"/>
          </a:xfrm>
          <a:prstGeom prst="rect">
            <a:avLst/>
          </a:prstGeom>
          <a:noFill/>
        </p:spPr>
        <p:txBody>
          <a:bodyPr wrap="square" rtlCol="0">
            <a:spAutoFit/>
          </a:bodyPr>
          <a:lstStyle/>
          <a:p>
            <a:r>
              <a:rPr lang="en-US" sz="1200" dirty="0"/>
              <a:t>100.00</a:t>
            </a:r>
          </a:p>
        </p:txBody>
      </p:sp>
      <p:sp>
        <p:nvSpPr>
          <p:cNvPr id="22" name="TextBox 21">
            <a:extLst>
              <a:ext uri="{FF2B5EF4-FFF2-40B4-BE49-F238E27FC236}">
                <a16:creationId xmlns:a16="http://schemas.microsoft.com/office/drawing/2014/main" id="{00D10C57-3B53-DA57-8D58-A2669CB154BA}"/>
              </a:ext>
            </a:extLst>
          </p:cNvPr>
          <p:cNvSpPr txBox="1"/>
          <p:nvPr/>
        </p:nvSpPr>
        <p:spPr>
          <a:xfrm>
            <a:off x="9508617" y="580395"/>
            <a:ext cx="923925" cy="276999"/>
          </a:xfrm>
          <a:prstGeom prst="rect">
            <a:avLst/>
          </a:prstGeom>
          <a:noFill/>
        </p:spPr>
        <p:txBody>
          <a:bodyPr wrap="square" rtlCol="0">
            <a:spAutoFit/>
          </a:bodyPr>
          <a:lstStyle/>
          <a:p>
            <a:r>
              <a:rPr lang="en-US" sz="1200" dirty="0"/>
              <a:t>50.00</a:t>
            </a:r>
          </a:p>
        </p:txBody>
      </p:sp>
      <p:sp>
        <p:nvSpPr>
          <p:cNvPr id="24" name="TextBox 23">
            <a:extLst>
              <a:ext uri="{FF2B5EF4-FFF2-40B4-BE49-F238E27FC236}">
                <a16:creationId xmlns:a16="http://schemas.microsoft.com/office/drawing/2014/main" id="{A3DA0AE0-37F1-3761-EEBB-5102634FD6F2}"/>
              </a:ext>
            </a:extLst>
          </p:cNvPr>
          <p:cNvSpPr txBox="1"/>
          <p:nvPr/>
        </p:nvSpPr>
        <p:spPr>
          <a:xfrm>
            <a:off x="11408193" y="188459"/>
            <a:ext cx="923925" cy="276999"/>
          </a:xfrm>
          <a:prstGeom prst="rect">
            <a:avLst/>
          </a:prstGeom>
          <a:noFill/>
        </p:spPr>
        <p:txBody>
          <a:bodyPr wrap="square" rtlCol="0">
            <a:spAutoFit/>
          </a:bodyPr>
          <a:lstStyle/>
          <a:p>
            <a:r>
              <a:rPr lang="en-US" sz="1200" dirty="0"/>
              <a:t>100.00</a:t>
            </a:r>
          </a:p>
        </p:txBody>
      </p:sp>
      <p:sp>
        <p:nvSpPr>
          <p:cNvPr id="26" name="TextBox 25">
            <a:extLst>
              <a:ext uri="{FF2B5EF4-FFF2-40B4-BE49-F238E27FC236}">
                <a16:creationId xmlns:a16="http://schemas.microsoft.com/office/drawing/2014/main" id="{2125A7DD-8AA3-1E98-7DEC-F437117B9E9E}"/>
              </a:ext>
            </a:extLst>
          </p:cNvPr>
          <p:cNvSpPr txBox="1"/>
          <p:nvPr/>
        </p:nvSpPr>
        <p:spPr>
          <a:xfrm>
            <a:off x="10845465" y="227359"/>
            <a:ext cx="923925" cy="276999"/>
          </a:xfrm>
          <a:prstGeom prst="rect">
            <a:avLst/>
          </a:prstGeom>
          <a:noFill/>
        </p:spPr>
        <p:txBody>
          <a:bodyPr wrap="square" rtlCol="0">
            <a:spAutoFit/>
          </a:bodyPr>
          <a:lstStyle/>
          <a:p>
            <a:r>
              <a:rPr lang="en-US" sz="1200" dirty="0"/>
              <a:t>50.00</a:t>
            </a:r>
          </a:p>
        </p:txBody>
      </p:sp>
      <p:sp>
        <p:nvSpPr>
          <p:cNvPr id="28" name="TextBox 27">
            <a:extLst>
              <a:ext uri="{FF2B5EF4-FFF2-40B4-BE49-F238E27FC236}">
                <a16:creationId xmlns:a16="http://schemas.microsoft.com/office/drawing/2014/main" id="{6BBEAD1A-A7A3-BAEC-2861-2B549A2380D1}"/>
              </a:ext>
            </a:extLst>
          </p:cNvPr>
          <p:cNvSpPr txBox="1"/>
          <p:nvPr/>
        </p:nvSpPr>
        <p:spPr>
          <a:xfrm>
            <a:off x="10850897" y="380570"/>
            <a:ext cx="923925" cy="276999"/>
          </a:xfrm>
          <a:prstGeom prst="rect">
            <a:avLst/>
          </a:prstGeom>
          <a:noFill/>
        </p:spPr>
        <p:txBody>
          <a:bodyPr wrap="square" rtlCol="0">
            <a:spAutoFit/>
          </a:bodyPr>
          <a:lstStyle/>
          <a:p>
            <a:r>
              <a:rPr lang="en-US" sz="1200" dirty="0"/>
              <a:t>50.00</a:t>
            </a:r>
          </a:p>
        </p:txBody>
      </p:sp>
      <p:sp>
        <p:nvSpPr>
          <p:cNvPr id="30" name="TextBox 29">
            <a:extLst>
              <a:ext uri="{FF2B5EF4-FFF2-40B4-BE49-F238E27FC236}">
                <a16:creationId xmlns:a16="http://schemas.microsoft.com/office/drawing/2014/main" id="{6488C2F5-C4F9-21CD-C53A-0968233BBABE}"/>
              </a:ext>
            </a:extLst>
          </p:cNvPr>
          <p:cNvSpPr txBox="1"/>
          <p:nvPr/>
        </p:nvSpPr>
        <p:spPr>
          <a:xfrm>
            <a:off x="11568022" y="589231"/>
            <a:ext cx="923925" cy="276999"/>
          </a:xfrm>
          <a:prstGeom prst="rect">
            <a:avLst/>
          </a:prstGeom>
          <a:noFill/>
        </p:spPr>
        <p:txBody>
          <a:bodyPr wrap="square" rtlCol="0">
            <a:spAutoFit/>
          </a:bodyPr>
          <a:lstStyle/>
          <a:p>
            <a:r>
              <a:rPr lang="en-US" sz="1200" dirty="0"/>
              <a:t>0.00</a:t>
            </a:r>
          </a:p>
        </p:txBody>
      </p:sp>
      <p:sp>
        <p:nvSpPr>
          <p:cNvPr id="32" name="TextBox 31">
            <a:extLst>
              <a:ext uri="{FF2B5EF4-FFF2-40B4-BE49-F238E27FC236}">
                <a16:creationId xmlns:a16="http://schemas.microsoft.com/office/drawing/2014/main" id="{8B4EB1D1-0B79-D780-EA4B-4A0C7C136BA6}"/>
              </a:ext>
            </a:extLst>
          </p:cNvPr>
          <p:cNvSpPr txBox="1"/>
          <p:nvPr/>
        </p:nvSpPr>
        <p:spPr>
          <a:xfrm>
            <a:off x="9691437" y="-25126"/>
            <a:ext cx="1031366" cy="276999"/>
          </a:xfrm>
          <a:prstGeom prst="rect">
            <a:avLst/>
          </a:prstGeom>
          <a:noFill/>
        </p:spPr>
        <p:txBody>
          <a:bodyPr wrap="square" rtlCol="0">
            <a:spAutoFit/>
          </a:bodyPr>
          <a:lstStyle/>
          <a:p>
            <a:r>
              <a:rPr lang="en-US" sz="1200" b="1" dirty="0"/>
              <a:t>5 - Expense</a:t>
            </a:r>
          </a:p>
        </p:txBody>
      </p:sp>
      <p:sp>
        <p:nvSpPr>
          <p:cNvPr id="36" name="TextBox 35">
            <a:extLst>
              <a:ext uri="{FF2B5EF4-FFF2-40B4-BE49-F238E27FC236}">
                <a16:creationId xmlns:a16="http://schemas.microsoft.com/office/drawing/2014/main" id="{05B292ED-7653-032D-543A-AC705CD4C907}"/>
              </a:ext>
            </a:extLst>
          </p:cNvPr>
          <p:cNvSpPr txBox="1"/>
          <p:nvPr/>
        </p:nvSpPr>
        <p:spPr>
          <a:xfrm>
            <a:off x="10900812" y="-28676"/>
            <a:ext cx="1168526" cy="276999"/>
          </a:xfrm>
          <a:prstGeom prst="rect">
            <a:avLst/>
          </a:prstGeom>
          <a:noFill/>
        </p:spPr>
        <p:txBody>
          <a:bodyPr wrap="square" rtlCol="0">
            <a:spAutoFit/>
          </a:bodyPr>
          <a:lstStyle/>
          <a:p>
            <a:r>
              <a:rPr lang="en-US" sz="1200" b="1" dirty="0"/>
              <a:t>2 - AP Accrual</a:t>
            </a:r>
          </a:p>
        </p:txBody>
      </p:sp>
      <p:sp>
        <p:nvSpPr>
          <p:cNvPr id="38" name="TextBox 37">
            <a:extLst>
              <a:ext uri="{FF2B5EF4-FFF2-40B4-BE49-F238E27FC236}">
                <a16:creationId xmlns:a16="http://schemas.microsoft.com/office/drawing/2014/main" id="{0E358DE8-369C-0663-03A9-071A650D537E}"/>
              </a:ext>
            </a:extLst>
          </p:cNvPr>
          <p:cNvSpPr txBox="1"/>
          <p:nvPr/>
        </p:nvSpPr>
        <p:spPr>
          <a:xfrm>
            <a:off x="10403966" y="768999"/>
            <a:ext cx="923925" cy="276999"/>
          </a:xfrm>
          <a:prstGeom prst="rect">
            <a:avLst/>
          </a:prstGeom>
          <a:noFill/>
        </p:spPr>
        <p:txBody>
          <a:bodyPr wrap="square" rtlCol="0">
            <a:spAutoFit/>
          </a:bodyPr>
          <a:lstStyle/>
          <a:p>
            <a:r>
              <a:rPr lang="en-US" sz="1200" b="1" dirty="0"/>
              <a:t>1 - Cash</a:t>
            </a:r>
          </a:p>
        </p:txBody>
      </p:sp>
      <p:sp>
        <p:nvSpPr>
          <p:cNvPr id="40" name="TextBox 39">
            <a:extLst>
              <a:ext uri="{FF2B5EF4-FFF2-40B4-BE49-F238E27FC236}">
                <a16:creationId xmlns:a16="http://schemas.microsoft.com/office/drawing/2014/main" id="{BD3EE053-10FF-3791-D2F0-74A29254C3F5}"/>
              </a:ext>
            </a:extLst>
          </p:cNvPr>
          <p:cNvSpPr txBox="1"/>
          <p:nvPr/>
        </p:nvSpPr>
        <p:spPr>
          <a:xfrm>
            <a:off x="10704005" y="999421"/>
            <a:ext cx="923925" cy="276999"/>
          </a:xfrm>
          <a:prstGeom prst="rect">
            <a:avLst/>
          </a:prstGeom>
          <a:noFill/>
        </p:spPr>
        <p:txBody>
          <a:bodyPr wrap="square" rtlCol="0">
            <a:spAutoFit/>
          </a:bodyPr>
          <a:lstStyle/>
          <a:p>
            <a:r>
              <a:rPr lang="en-US" sz="1200" dirty="0"/>
              <a:t>50.00</a:t>
            </a:r>
          </a:p>
        </p:txBody>
      </p:sp>
      <p:sp>
        <p:nvSpPr>
          <p:cNvPr id="42" name="TextBox 41">
            <a:extLst>
              <a:ext uri="{FF2B5EF4-FFF2-40B4-BE49-F238E27FC236}">
                <a16:creationId xmlns:a16="http://schemas.microsoft.com/office/drawing/2014/main" id="{AE3E0567-B8F4-E763-2E84-D9C36E17D415}"/>
              </a:ext>
            </a:extLst>
          </p:cNvPr>
          <p:cNvSpPr txBox="1"/>
          <p:nvPr/>
        </p:nvSpPr>
        <p:spPr>
          <a:xfrm>
            <a:off x="10722803" y="1364372"/>
            <a:ext cx="923925" cy="276999"/>
          </a:xfrm>
          <a:prstGeom prst="rect">
            <a:avLst/>
          </a:prstGeom>
          <a:noFill/>
        </p:spPr>
        <p:txBody>
          <a:bodyPr wrap="square" rtlCol="0">
            <a:spAutoFit/>
          </a:bodyPr>
          <a:lstStyle/>
          <a:p>
            <a:r>
              <a:rPr lang="en-US" sz="1200" dirty="0"/>
              <a:t>50.00</a:t>
            </a:r>
          </a:p>
        </p:txBody>
      </p:sp>
    </p:spTree>
    <p:extLst>
      <p:ext uri="{BB962C8B-B14F-4D97-AF65-F5344CB8AC3E}">
        <p14:creationId xmlns:p14="http://schemas.microsoft.com/office/powerpoint/2010/main" val="14944909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A396739-A822-2A1F-144E-6587EF8D1F82}"/>
              </a:ext>
            </a:extLst>
          </p:cNvPr>
          <p:cNvSpPr txBox="1">
            <a:spLocks/>
          </p:cNvSpPr>
          <p:nvPr/>
        </p:nvSpPr>
        <p:spPr>
          <a:xfrm>
            <a:off x="320840" y="136525"/>
            <a:ext cx="9037250" cy="1538133"/>
          </a:xfrm>
          <a:prstGeom prst="rect">
            <a:avLst/>
          </a:prstGeom>
        </p:spPr>
        <p:txBody>
          <a:bodyPr vert="horz" lIns="91440" tIns="45720" rIns="91440" bIns="45720" rtlCol="0" anchor="ctr">
            <a:normAutofit fontScale="7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dirty="0"/>
              <a:t>Scenario 2 – Expense Accrual</a:t>
            </a:r>
          </a:p>
          <a:p>
            <a:endParaRPr lang="en-US" sz="1300" dirty="0"/>
          </a:p>
          <a:p>
            <a:pPr marL="342900" indent="-342900">
              <a:buFont typeface="Arial" panose="020B0604020202020204" pitchFamily="34" charset="0"/>
              <a:buChar char="•"/>
            </a:pPr>
            <a:r>
              <a:rPr lang="en-US" sz="2000" dirty="0"/>
              <a:t>Your agency encumbered $100.00 on PO#11111 during FY26 for goods that were delivered on 6/30. You booked an accrual on 7/30 because you had not received the invoice by the voucher deadline of 7/29. </a:t>
            </a:r>
          </a:p>
          <a:p>
            <a:pPr marL="342900" indent="-342900">
              <a:buFont typeface="Arial" panose="020B0604020202020204" pitchFamily="34" charset="0"/>
              <a:buChar char="•"/>
            </a:pPr>
            <a:r>
              <a:rPr lang="en-US" sz="2000" dirty="0"/>
              <a:t>The invoice was received for only $50.00 on October 10</a:t>
            </a:r>
            <a:r>
              <a:rPr lang="en-US" sz="2000" baseline="30000" dirty="0"/>
              <a:t>th</a:t>
            </a:r>
            <a:r>
              <a:rPr lang="en-US" sz="2000" dirty="0"/>
              <a:t>, </a:t>
            </a:r>
            <a:r>
              <a:rPr lang="en-US" sz="2000" b="1" dirty="0"/>
              <a:t>after</a:t>
            </a:r>
            <a:r>
              <a:rPr lang="en-US" sz="2000" dirty="0"/>
              <a:t> the 9/28 deadline to pay FY26 obligations established through the accruals process. Paid from a </a:t>
            </a:r>
            <a:r>
              <a:rPr lang="en-US" sz="2000" b="1" dirty="0"/>
              <a:t>Reverting fund</a:t>
            </a:r>
            <a:r>
              <a:rPr lang="en-US" sz="2000" dirty="0"/>
              <a:t>. </a:t>
            </a:r>
          </a:p>
          <a:p>
            <a:pPr marL="342900" indent="-342900">
              <a:buFont typeface="Arial" panose="020B0604020202020204" pitchFamily="34" charset="0"/>
              <a:buChar char="•"/>
            </a:pPr>
            <a:r>
              <a:rPr lang="en-US" sz="2000" dirty="0"/>
              <a:t>Because the 9/28 deadline was missed, your agency owes the general fund that balance in FY26, and the vendor in FY27.</a:t>
            </a:r>
          </a:p>
        </p:txBody>
      </p:sp>
      <p:graphicFrame>
        <p:nvGraphicFramePr>
          <p:cNvPr id="5" name="Content Placeholder 9">
            <a:extLst>
              <a:ext uri="{FF2B5EF4-FFF2-40B4-BE49-F238E27FC236}">
                <a16:creationId xmlns:a16="http://schemas.microsoft.com/office/drawing/2014/main" id="{039CD20B-CFB4-9A82-CD41-84FCB85EA183}"/>
              </a:ext>
            </a:extLst>
          </p:cNvPr>
          <p:cNvGraphicFramePr>
            <a:graphicFrameLocks/>
          </p:cNvGraphicFramePr>
          <p:nvPr>
            <p:extLst>
              <p:ext uri="{D42A27DB-BD31-4B8C-83A1-F6EECF244321}">
                <p14:modId xmlns:p14="http://schemas.microsoft.com/office/powerpoint/2010/main" val="1418165162"/>
              </p:ext>
            </p:extLst>
          </p:nvPr>
        </p:nvGraphicFramePr>
        <p:xfrm>
          <a:off x="320842" y="1843089"/>
          <a:ext cx="11478127" cy="1228878"/>
        </p:xfrm>
        <a:graphic>
          <a:graphicData uri="http://schemas.openxmlformats.org/drawingml/2006/table">
            <a:tbl>
              <a:tblPr/>
              <a:tblGrid>
                <a:gridCol w="807437">
                  <a:extLst>
                    <a:ext uri="{9D8B030D-6E8A-4147-A177-3AD203B41FA5}">
                      <a16:colId xmlns:a16="http://schemas.microsoft.com/office/drawing/2014/main" val="980464878"/>
                    </a:ext>
                  </a:extLst>
                </a:gridCol>
                <a:gridCol w="699546">
                  <a:extLst>
                    <a:ext uri="{9D8B030D-6E8A-4147-A177-3AD203B41FA5}">
                      <a16:colId xmlns:a16="http://schemas.microsoft.com/office/drawing/2014/main" val="3682237971"/>
                    </a:ext>
                  </a:extLst>
                </a:gridCol>
                <a:gridCol w="487245">
                  <a:extLst>
                    <a:ext uri="{9D8B030D-6E8A-4147-A177-3AD203B41FA5}">
                      <a16:colId xmlns:a16="http://schemas.microsoft.com/office/drawing/2014/main" val="4054345203"/>
                    </a:ext>
                  </a:extLst>
                </a:gridCol>
                <a:gridCol w="616019">
                  <a:extLst>
                    <a:ext uri="{9D8B030D-6E8A-4147-A177-3AD203B41FA5}">
                      <a16:colId xmlns:a16="http://schemas.microsoft.com/office/drawing/2014/main" val="1524204131"/>
                    </a:ext>
                  </a:extLst>
                </a:gridCol>
                <a:gridCol w="2102119">
                  <a:extLst>
                    <a:ext uri="{9D8B030D-6E8A-4147-A177-3AD203B41FA5}">
                      <a16:colId xmlns:a16="http://schemas.microsoft.com/office/drawing/2014/main" val="2625137162"/>
                    </a:ext>
                  </a:extLst>
                </a:gridCol>
                <a:gridCol w="824838">
                  <a:extLst>
                    <a:ext uri="{9D8B030D-6E8A-4147-A177-3AD203B41FA5}">
                      <a16:colId xmlns:a16="http://schemas.microsoft.com/office/drawing/2014/main" val="3325333769"/>
                    </a:ext>
                  </a:extLst>
                </a:gridCol>
                <a:gridCol w="448962">
                  <a:extLst>
                    <a:ext uri="{9D8B030D-6E8A-4147-A177-3AD203B41FA5}">
                      <a16:colId xmlns:a16="http://schemas.microsoft.com/office/drawing/2014/main" val="2079138673"/>
                    </a:ext>
                  </a:extLst>
                </a:gridCol>
                <a:gridCol w="445483">
                  <a:extLst>
                    <a:ext uri="{9D8B030D-6E8A-4147-A177-3AD203B41FA5}">
                      <a16:colId xmlns:a16="http://schemas.microsoft.com/office/drawing/2014/main" val="2100541275"/>
                    </a:ext>
                  </a:extLst>
                </a:gridCol>
                <a:gridCol w="612538">
                  <a:extLst>
                    <a:ext uri="{9D8B030D-6E8A-4147-A177-3AD203B41FA5}">
                      <a16:colId xmlns:a16="http://schemas.microsoft.com/office/drawing/2014/main" val="570525652"/>
                    </a:ext>
                  </a:extLst>
                </a:gridCol>
                <a:gridCol w="696066">
                  <a:extLst>
                    <a:ext uri="{9D8B030D-6E8A-4147-A177-3AD203B41FA5}">
                      <a16:colId xmlns:a16="http://schemas.microsoft.com/office/drawing/2014/main" val="3377669535"/>
                    </a:ext>
                  </a:extLst>
                </a:gridCol>
                <a:gridCol w="542932">
                  <a:extLst>
                    <a:ext uri="{9D8B030D-6E8A-4147-A177-3AD203B41FA5}">
                      <a16:colId xmlns:a16="http://schemas.microsoft.com/office/drawing/2014/main" val="1065810878"/>
                    </a:ext>
                  </a:extLst>
                </a:gridCol>
                <a:gridCol w="824838">
                  <a:extLst>
                    <a:ext uri="{9D8B030D-6E8A-4147-A177-3AD203B41FA5}">
                      <a16:colId xmlns:a16="http://schemas.microsoft.com/office/drawing/2014/main" val="211962183"/>
                    </a:ext>
                  </a:extLst>
                </a:gridCol>
                <a:gridCol w="2370104">
                  <a:extLst>
                    <a:ext uri="{9D8B030D-6E8A-4147-A177-3AD203B41FA5}">
                      <a16:colId xmlns:a16="http://schemas.microsoft.com/office/drawing/2014/main" val="3736332750"/>
                    </a:ext>
                  </a:extLst>
                </a:gridCol>
              </a:tblGrid>
              <a:tr h="210300">
                <a:tc>
                  <a:txBody>
                    <a:bodyPr/>
                    <a:lstStyle/>
                    <a:p>
                      <a:pPr algn="ctr" fontAlgn="b">
                        <a:buNone/>
                      </a:pPr>
                      <a:r>
                        <a:rPr lang="en-US" sz="1050" b="1" i="0" u="none" strike="noStrike" dirty="0">
                          <a:solidFill>
                            <a:srgbClr val="000000"/>
                          </a:solidFill>
                          <a:effectLst/>
                          <a:latin typeface="arial" panose="020B0604020202020204" pitchFamily="34" charset="0"/>
                        </a:rPr>
                        <a:t>Journal ID</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C8C8"/>
                    </a:solidFill>
                  </a:tcPr>
                </a:tc>
                <a:tc>
                  <a:txBody>
                    <a:bodyPr/>
                    <a:lstStyle/>
                    <a:p>
                      <a:pPr algn="ctr" fontAlgn="b">
                        <a:buNone/>
                      </a:pPr>
                      <a:r>
                        <a:rPr lang="en-US" sz="1050" b="1" i="0" u="none" strike="noStrike" dirty="0">
                          <a:solidFill>
                            <a:srgbClr val="000000"/>
                          </a:solidFill>
                          <a:effectLst/>
                          <a:latin typeface="arial" panose="020B0604020202020204" pitchFamily="34" charset="0"/>
                        </a:rPr>
                        <a:t>Date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C8C8"/>
                    </a:solidFill>
                  </a:tcPr>
                </a:tc>
                <a:tc>
                  <a:txBody>
                    <a:bodyPr/>
                    <a:lstStyle/>
                    <a:p>
                      <a:pPr algn="ctr" fontAlgn="b">
                        <a:buNone/>
                      </a:pPr>
                      <a:r>
                        <a:rPr lang="en-US" sz="1050" b="1" i="0" u="none" strike="noStrike" dirty="0">
                          <a:solidFill>
                            <a:srgbClr val="000000"/>
                          </a:solidFill>
                          <a:effectLst/>
                          <a:latin typeface="arial" panose="020B0604020202020204" pitchFamily="34" charset="0"/>
                        </a:rPr>
                        <a:t>Line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C8C8"/>
                    </a:solidFill>
                  </a:tcPr>
                </a:tc>
                <a:tc>
                  <a:txBody>
                    <a:bodyPr/>
                    <a:lstStyle/>
                    <a:p>
                      <a:pPr algn="ctr" fontAlgn="b">
                        <a:buNone/>
                      </a:pPr>
                      <a:r>
                        <a:rPr lang="en-US" sz="1050" b="1" i="0" u="none" strike="noStrike" dirty="0">
                          <a:solidFill>
                            <a:srgbClr val="000000"/>
                          </a:solidFill>
                          <a:effectLst/>
                          <a:latin typeface="arial" panose="020B0604020202020204" pitchFamily="34" charset="0"/>
                        </a:rPr>
                        <a:t>Account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C8C8"/>
                    </a:solidFill>
                  </a:tcPr>
                </a:tc>
                <a:tc>
                  <a:txBody>
                    <a:bodyPr/>
                    <a:lstStyle/>
                    <a:p>
                      <a:pPr algn="ctr" fontAlgn="b">
                        <a:buNone/>
                      </a:pPr>
                      <a:r>
                        <a:rPr lang="en-US" sz="1050" b="1" i="0" u="none" strike="noStrike" dirty="0">
                          <a:solidFill>
                            <a:srgbClr val="000000"/>
                          </a:solidFill>
                          <a:effectLst/>
                          <a:latin typeface="arial" panose="020B0604020202020204" pitchFamily="34" charset="0"/>
                        </a:rPr>
                        <a:t>Account Descr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C8C8"/>
                    </a:solidFill>
                  </a:tcPr>
                </a:tc>
                <a:tc>
                  <a:txBody>
                    <a:bodyPr/>
                    <a:lstStyle/>
                    <a:p>
                      <a:pPr algn="ctr" fontAlgn="b">
                        <a:buNone/>
                      </a:pPr>
                      <a:r>
                        <a:rPr lang="en-US" sz="1050" b="1" i="0" u="none" strike="noStrike" dirty="0">
                          <a:solidFill>
                            <a:srgbClr val="000000"/>
                          </a:solidFill>
                          <a:effectLst/>
                          <a:latin typeface="arial" panose="020B0604020202020204" pitchFamily="34" charset="0"/>
                        </a:rPr>
                        <a:t>Dept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C8C8"/>
                    </a:solidFill>
                  </a:tcPr>
                </a:tc>
                <a:tc>
                  <a:txBody>
                    <a:bodyPr/>
                    <a:lstStyle/>
                    <a:p>
                      <a:pPr algn="ctr" fontAlgn="b">
                        <a:buNone/>
                      </a:pPr>
                      <a:r>
                        <a:rPr lang="en-US" sz="1050" b="1" i="0" u="none" strike="noStrike" dirty="0">
                          <a:solidFill>
                            <a:srgbClr val="000000"/>
                          </a:solidFill>
                          <a:effectLst/>
                          <a:latin typeface="arial" panose="020B0604020202020204" pitchFamily="34" charset="0"/>
                        </a:rPr>
                        <a:t>Fund</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C8C8"/>
                    </a:solidFill>
                  </a:tcPr>
                </a:tc>
                <a:tc>
                  <a:txBody>
                    <a:bodyPr/>
                    <a:lstStyle/>
                    <a:p>
                      <a:pPr algn="ctr" fontAlgn="b">
                        <a:buNone/>
                      </a:pPr>
                      <a:r>
                        <a:rPr lang="en-US" sz="1050" b="1" i="0" u="none" strike="noStrike" dirty="0">
                          <a:solidFill>
                            <a:srgbClr val="000000"/>
                          </a:solidFill>
                          <a:effectLst/>
                          <a:latin typeface="arial" panose="020B0604020202020204" pitchFamily="34" charset="0"/>
                        </a:rPr>
                        <a:t>Class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C8C8"/>
                    </a:solidFill>
                  </a:tcPr>
                </a:tc>
                <a:tc>
                  <a:txBody>
                    <a:bodyPr/>
                    <a:lstStyle/>
                    <a:p>
                      <a:pPr algn="ctr" fontAlgn="b">
                        <a:buNone/>
                      </a:pPr>
                      <a:r>
                        <a:rPr lang="en-US" sz="1050" b="1" i="0" u="none" strike="noStrike" dirty="0">
                          <a:solidFill>
                            <a:srgbClr val="000000"/>
                          </a:solidFill>
                          <a:effectLst/>
                          <a:latin typeface="arial" panose="020B0604020202020204" pitchFamily="34" charset="0"/>
                        </a:rPr>
                        <a:t>Bud Ref</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C8C8"/>
                    </a:solidFill>
                  </a:tcPr>
                </a:tc>
                <a:tc>
                  <a:txBody>
                    <a:bodyPr/>
                    <a:lstStyle/>
                    <a:p>
                      <a:pPr algn="ctr" fontAlgn="b">
                        <a:buNone/>
                      </a:pPr>
                      <a:r>
                        <a:rPr lang="en-US" sz="1050" b="1" i="0" u="none" strike="noStrike" dirty="0">
                          <a:solidFill>
                            <a:srgbClr val="000000"/>
                          </a:solidFill>
                          <a:effectLst/>
                          <a:latin typeface="arial" panose="020B0604020202020204" pitchFamily="34" charset="0"/>
                        </a:rPr>
                        <a:t> Amount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C8C8"/>
                    </a:solidFill>
                  </a:tcPr>
                </a:tc>
                <a:tc>
                  <a:txBody>
                    <a:bodyPr/>
                    <a:lstStyle/>
                    <a:p>
                      <a:pPr algn="ctr" fontAlgn="b">
                        <a:buNone/>
                      </a:pPr>
                      <a:r>
                        <a:rPr lang="en-US" sz="1050" b="1" i="0" u="none" strike="noStrike" dirty="0">
                          <a:solidFill>
                            <a:srgbClr val="000000"/>
                          </a:solidFill>
                          <a:effectLst/>
                          <a:latin typeface="arial" panose="020B0604020202020204" pitchFamily="34" charset="0"/>
                        </a:rPr>
                        <a:t>Source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C8C8"/>
                    </a:solidFill>
                  </a:tcPr>
                </a:tc>
                <a:tc>
                  <a:txBody>
                    <a:bodyPr/>
                    <a:lstStyle/>
                    <a:p>
                      <a:pPr algn="ctr" fontAlgn="b">
                        <a:buNone/>
                      </a:pPr>
                      <a:r>
                        <a:rPr lang="en-US" sz="1050" b="1" i="0" u="none" strike="noStrike" dirty="0">
                          <a:solidFill>
                            <a:srgbClr val="000000"/>
                          </a:solidFill>
                          <a:effectLst/>
                          <a:latin typeface="arial" panose="020B0604020202020204" pitchFamily="34" charset="0"/>
                        </a:rPr>
                        <a:t>Ledger Grp</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C8C8"/>
                    </a:solidFill>
                  </a:tcPr>
                </a:tc>
                <a:tc>
                  <a:txBody>
                    <a:bodyPr/>
                    <a:lstStyle/>
                    <a:p>
                      <a:pPr algn="ctr" fontAlgn="b">
                        <a:buNone/>
                      </a:pPr>
                      <a:r>
                        <a:rPr lang="en-US" sz="1050" b="1" i="0" u="none" strike="noStrike" dirty="0">
                          <a:solidFill>
                            <a:srgbClr val="000000"/>
                          </a:solidFill>
                          <a:effectLst/>
                          <a:latin typeface="arial" panose="020B0604020202020204" pitchFamily="34" charset="0"/>
                        </a:rPr>
                        <a:t>Notes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C8C8"/>
                    </a:solidFill>
                  </a:tcPr>
                </a:tc>
                <a:extLst>
                  <a:ext uri="{0D108BD9-81ED-4DB2-BD59-A6C34878D82A}">
                    <a16:rowId xmlns:a16="http://schemas.microsoft.com/office/drawing/2014/main" val="1175616253"/>
                  </a:ext>
                </a:extLst>
              </a:tr>
              <a:tr h="509289">
                <a:tc>
                  <a:txBody>
                    <a:bodyPr/>
                    <a:lstStyle/>
                    <a:p>
                      <a:pPr algn="ctr" fontAlgn="b">
                        <a:buNone/>
                      </a:pPr>
                      <a:r>
                        <a:rPr lang="en-US" sz="1200" b="0" i="0" u="none" strike="noStrike" dirty="0">
                          <a:solidFill>
                            <a:srgbClr val="000000"/>
                          </a:solidFill>
                          <a:effectLst/>
                          <a:latin typeface="Aptos Narrow" panose="020B0004020202020204" pitchFamily="34" charset="0"/>
                        </a:rPr>
                        <a:t>11111111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200" b="0" i="0" u="none" strike="noStrike" dirty="0">
                          <a:solidFill>
                            <a:srgbClr val="000000"/>
                          </a:solidFill>
                          <a:effectLst/>
                          <a:highlight>
                            <a:srgbClr val="FFFF00"/>
                          </a:highlight>
                          <a:latin typeface="Aptos Narrow" panose="020B0004020202020204" pitchFamily="34" charset="0"/>
                        </a:rPr>
                        <a:t>6/30/2026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200" b="0" i="0" u="none" strike="noStrike" dirty="0">
                          <a:solidFill>
                            <a:srgbClr val="000000"/>
                          </a:solidFill>
                          <a:effectLst/>
                          <a:latin typeface="Aptos Narrow" panose="020B0004020202020204" pitchFamily="34" charset="0"/>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200" b="0" i="0" u="none" strike="noStrike" dirty="0">
                          <a:solidFill>
                            <a:srgbClr val="000000"/>
                          </a:solidFill>
                          <a:effectLst/>
                          <a:latin typeface="Aptos Narrow" panose="020B0004020202020204" pitchFamily="34" charset="0"/>
                        </a:rPr>
                        <a:t>546800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200" b="0" i="0" u="none" strike="noStrike" dirty="0">
                          <a:solidFill>
                            <a:srgbClr val="000000"/>
                          </a:solidFill>
                          <a:effectLst/>
                          <a:latin typeface="Aptos Narrow" panose="020B0004020202020204" pitchFamily="34" charset="0"/>
                        </a:rPr>
                        <a:t>Employee Training &amp; Education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200" b="0" i="0" u="none" strike="noStrike" dirty="0">
                          <a:solidFill>
                            <a:srgbClr val="000000"/>
                          </a:solidFill>
                          <a:effectLst/>
                          <a:latin typeface="Aptos Narrow" panose="020B0004020202020204" pitchFamily="34" charset="0"/>
                        </a:rPr>
                        <a:t>2001000000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200" b="0" i="0" u="none" strike="noStrike" dirty="0">
                          <a:solidFill>
                            <a:srgbClr val="000000"/>
                          </a:solidFill>
                          <a:effectLst/>
                          <a:latin typeface="Aptos Narrow" panose="020B0004020202020204" pitchFamily="34" charset="0"/>
                        </a:rPr>
                        <a:t>19301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200" b="0" i="0" u="none" strike="noStrike" dirty="0">
                          <a:solidFill>
                            <a:srgbClr val="000000"/>
                          </a:solidFill>
                          <a:effectLst/>
                          <a:latin typeface="Aptos Narrow" panose="020B0004020202020204" pitchFamily="34" charset="0"/>
                        </a:rPr>
                        <a:t>I0000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200" b="0" i="0" u="none" strike="noStrike" dirty="0">
                          <a:solidFill>
                            <a:srgbClr val="000000"/>
                          </a:solidFill>
                          <a:effectLst/>
                          <a:latin typeface="Aptos Narrow" panose="020B0004020202020204" pitchFamily="34" charset="0"/>
                        </a:rPr>
                        <a:t>126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200" b="0" i="0" u="none" strike="noStrike" dirty="0">
                          <a:solidFill>
                            <a:srgbClr val="000000"/>
                          </a:solidFill>
                          <a:effectLst/>
                          <a:latin typeface="Aptos Narrow" panose="020B0004020202020204" pitchFamily="34" charset="0"/>
                        </a:rPr>
                        <a:t>      100.00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200" b="0" i="0" u="none" strike="noStrike" dirty="0">
                          <a:solidFill>
                            <a:srgbClr val="000000"/>
                          </a:solidFill>
                          <a:effectLst/>
                          <a:latin typeface="Aptos Narrow" panose="020B0004020202020204" pitchFamily="34" charset="0"/>
                        </a:rPr>
                        <a:t>CFR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200" b="0" i="0" u="none" strike="noStrike" dirty="0">
                          <a:solidFill>
                            <a:srgbClr val="000000"/>
                          </a:solidFill>
                          <a:effectLst/>
                          <a:latin typeface="Aptos Narrow" panose="020B0004020202020204" pitchFamily="34" charset="0"/>
                        </a:rPr>
                        <a:t>ACTUALS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200" b="0" i="0" u="none" strike="noStrike" dirty="0">
                          <a:solidFill>
                            <a:srgbClr val="000000"/>
                          </a:solidFill>
                          <a:effectLst/>
                          <a:latin typeface="Aptos Narrow" panose="020B0004020202020204" pitchFamily="34" charset="0"/>
                        </a:rPr>
                        <a:t>To recognize the Expense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39645311"/>
                  </a:ext>
                </a:extLst>
              </a:tr>
              <a:tr h="509289">
                <a:tc>
                  <a:txBody>
                    <a:bodyPr/>
                    <a:lstStyle/>
                    <a:p>
                      <a:pPr algn="ctr" fontAlgn="b">
                        <a:buNone/>
                      </a:pPr>
                      <a:r>
                        <a:rPr lang="en-US" sz="1200" b="0" i="0" u="none" strike="noStrike" dirty="0">
                          <a:solidFill>
                            <a:srgbClr val="000000"/>
                          </a:solidFill>
                          <a:effectLst/>
                          <a:latin typeface="Aptos Narrow" panose="020B0004020202020204" pitchFamily="34" charset="0"/>
                        </a:rPr>
                        <a:t>11111111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200" b="0" i="0" u="none" strike="noStrike" dirty="0">
                          <a:solidFill>
                            <a:srgbClr val="000000"/>
                          </a:solidFill>
                          <a:effectLst/>
                          <a:highlight>
                            <a:srgbClr val="FFFF00"/>
                          </a:highlight>
                          <a:latin typeface="Aptos Narrow" panose="020B0004020202020204" pitchFamily="34" charset="0"/>
                        </a:rPr>
                        <a:t>6/30/2026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200" b="0" i="0" u="none" strike="noStrike" dirty="0">
                          <a:solidFill>
                            <a:srgbClr val="000000"/>
                          </a:solidFill>
                          <a:effectLst/>
                          <a:latin typeface="Aptos Narrow" panose="020B0004020202020204" pitchFamily="34" charset="0"/>
                        </a:rPr>
                        <a:t>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200" b="0" i="0" u="none" strike="noStrike" dirty="0">
                          <a:solidFill>
                            <a:srgbClr val="000000"/>
                          </a:solidFill>
                          <a:effectLst/>
                          <a:latin typeface="Aptos Narrow" panose="020B0004020202020204" pitchFamily="34" charset="0"/>
                        </a:rPr>
                        <a:t>296900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200" b="0" i="0" u="none" strike="noStrike" dirty="0">
                          <a:solidFill>
                            <a:srgbClr val="000000"/>
                          </a:solidFill>
                          <a:effectLst/>
                          <a:latin typeface="Aptos Narrow" panose="020B0004020202020204" pitchFamily="34" charset="0"/>
                        </a:rPr>
                        <a:t>Accounts Payable Year End</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200" b="0" i="0" u="none" strike="noStrike" dirty="0">
                          <a:solidFill>
                            <a:srgbClr val="000000"/>
                          </a:solidFill>
                          <a:effectLst/>
                          <a:latin typeface="Aptos Narrow" panose="020B0004020202020204" pitchFamily="34" charset="0"/>
                        </a:rPr>
                        <a:t>2001000000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200" b="0" i="0" u="none" strike="noStrike" dirty="0">
                          <a:solidFill>
                            <a:srgbClr val="000000"/>
                          </a:solidFill>
                          <a:effectLst/>
                          <a:latin typeface="Aptos Narrow" panose="020B0004020202020204" pitchFamily="34" charset="0"/>
                        </a:rPr>
                        <a:t>19301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200" b="0" i="0" u="none" strike="noStrike" dirty="0">
                          <a:solidFill>
                            <a:srgbClr val="000000"/>
                          </a:solidFill>
                          <a:effectLst/>
                          <a:latin typeface="Aptos Narrow" panose="020B000402020202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200" b="0" i="0" u="none" strike="noStrike" dirty="0">
                          <a:solidFill>
                            <a:srgbClr val="000000"/>
                          </a:solidFill>
                          <a:effectLst/>
                          <a:latin typeface="Aptos Narrow" panose="020B000402020202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200" b="0" i="0" u="none" strike="noStrike" dirty="0">
                          <a:solidFill>
                            <a:srgbClr val="000000"/>
                          </a:solidFill>
                          <a:effectLst/>
                          <a:latin typeface="Aptos Narrow" panose="020B0004020202020204" pitchFamily="34" charset="0"/>
                        </a:rPr>
                        <a:t>    (100.00)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200" b="0" i="0" u="none" strike="noStrike" dirty="0">
                          <a:solidFill>
                            <a:srgbClr val="000000"/>
                          </a:solidFill>
                          <a:effectLst/>
                          <a:latin typeface="Aptos Narrow" panose="020B0004020202020204" pitchFamily="34" charset="0"/>
                        </a:rPr>
                        <a:t>CFR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200" b="0" i="0" u="none" strike="noStrike" dirty="0">
                          <a:solidFill>
                            <a:srgbClr val="000000"/>
                          </a:solidFill>
                          <a:effectLst/>
                          <a:latin typeface="Aptos Narrow" panose="020B0004020202020204" pitchFamily="34" charset="0"/>
                        </a:rPr>
                        <a:t>ACTUALS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200" b="0" i="0" u="none" strike="noStrike" dirty="0">
                          <a:solidFill>
                            <a:srgbClr val="000000"/>
                          </a:solidFill>
                          <a:effectLst/>
                          <a:latin typeface="Aptos Narrow" panose="020B0004020202020204" pitchFamily="34" charset="0"/>
                        </a:rPr>
                        <a:t>To Accrue the Expense as a Liability</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79813582"/>
                  </a:ext>
                </a:extLst>
              </a:tr>
            </a:tbl>
          </a:graphicData>
        </a:graphic>
      </p:graphicFrame>
      <p:graphicFrame>
        <p:nvGraphicFramePr>
          <p:cNvPr id="9" name="Table 8">
            <a:extLst>
              <a:ext uri="{FF2B5EF4-FFF2-40B4-BE49-F238E27FC236}">
                <a16:creationId xmlns:a16="http://schemas.microsoft.com/office/drawing/2014/main" id="{B29F9F5B-6972-0C02-A210-E89E0635164E}"/>
              </a:ext>
            </a:extLst>
          </p:cNvPr>
          <p:cNvGraphicFramePr>
            <a:graphicFrameLocks noGrp="1"/>
          </p:cNvGraphicFramePr>
          <p:nvPr>
            <p:extLst>
              <p:ext uri="{D42A27DB-BD31-4B8C-83A1-F6EECF244321}">
                <p14:modId xmlns:p14="http://schemas.microsoft.com/office/powerpoint/2010/main" val="1819251406"/>
              </p:ext>
            </p:extLst>
          </p:nvPr>
        </p:nvGraphicFramePr>
        <p:xfrm>
          <a:off x="320841" y="3563564"/>
          <a:ext cx="11478128" cy="1099627"/>
        </p:xfrm>
        <a:graphic>
          <a:graphicData uri="http://schemas.openxmlformats.org/drawingml/2006/table">
            <a:tbl>
              <a:tblPr/>
              <a:tblGrid>
                <a:gridCol w="798478">
                  <a:extLst>
                    <a:ext uri="{9D8B030D-6E8A-4147-A177-3AD203B41FA5}">
                      <a16:colId xmlns:a16="http://schemas.microsoft.com/office/drawing/2014/main" val="2569960762"/>
                    </a:ext>
                  </a:extLst>
                </a:gridCol>
                <a:gridCol w="691785">
                  <a:extLst>
                    <a:ext uri="{9D8B030D-6E8A-4147-A177-3AD203B41FA5}">
                      <a16:colId xmlns:a16="http://schemas.microsoft.com/office/drawing/2014/main" val="769325048"/>
                    </a:ext>
                  </a:extLst>
                </a:gridCol>
                <a:gridCol w="481840">
                  <a:extLst>
                    <a:ext uri="{9D8B030D-6E8A-4147-A177-3AD203B41FA5}">
                      <a16:colId xmlns:a16="http://schemas.microsoft.com/office/drawing/2014/main" val="3625062530"/>
                    </a:ext>
                  </a:extLst>
                </a:gridCol>
                <a:gridCol w="609183">
                  <a:extLst>
                    <a:ext uri="{9D8B030D-6E8A-4147-A177-3AD203B41FA5}">
                      <a16:colId xmlns:a16="http://schemas.microsoft.com/office/drawing/2014/main" val="2390853555"/>
                    </a:ext>
                  </a:extLst>
                </a:gridCol>
                <a:gridCol w="2078797">
                  <a:extLst>
                    <a:ext uri="{9D8B030D-6E8A-4147-A177-3AD203B41FA5}">
                      <a16:colId xmlns:a16="http://schemas.microsoft.com/office/drawing/2014/main" val="3668430695"/>
                    </a:ext>
                  </a:extLst>
                </a:gridCol>
                <a:gridCol w="815688">
                  <a:extLst>
                    <a:ext uri="{9D8B030D-6E8A-4147-A177-3AD203B41FA5}">
                      <a16:colId xmlns:a16="http://schemas.microsoft.com/office/drawing/2014/main" val="3037697431"/>
                    </a:ext>
                  </a:extLst>
                </a:gridCol>
                <a:gridCol w="443981">
                  <a:extLst>
                    <a:ext uri="{9D8B030D-6E8A-4147-A177-3AD203B41FA5}">
                      <a16:colId xmlns:a16="http://schemas.microsoft.com/office/drawing/2014/main" val="1125148892"/>
                    </a:ext>
                  </a:extLst>
                </a:gridCol>
                <a:gridCol w="497090">
                  <a:extLst>
                    <a:ext uri="{9D8B030D-6E8A-4147-A177-3AD203B41FA5}">
                      <a16:colId xmlns:a16="http://schemas.microsoft.com/office/drawing/2014/main" val="854829500"/>
                    </a:ext>
                  </a:extLst>
                </a:gridCol>
                <a:gridCol w="549192">
                  <a:extLst>
                    <a:ext uri="{9D8B030D-6E8A-4147-A177-3AD203B41FA5}">
                      <a16:colId xmlns:a16="http://schemas.microsoft.com/office/drawing/2014/main" val="2848016195"/>
                    </a:ext>
                  </a:extLst>
                </a:gridCol>
                <a:gridCol w="815688">
                  <a:extLst>
                    <a:ext uri="{9D8B030D-6E8A-4147-A177-3AD203B41FA5}">
                      <a16:colId xmlns:a16="http://schemas.microsoft.com/office/drawing/2014/main" val="208480604"/>
                    </a:ext>
                  </a:extLst>
                </a:gridCol>
                <a:gridCol w="536908">
                  <a:extLst>
                    <a:ext uri="{9D8B030D-6E8A-4147-A177-3AD203B41FA5}">
                      <a16:colId xmlns:a16="http://schemas.microsoft.com/office/drawing/2014/main" val="2631320987"/>
                    </a:ext>
                  </a:extLst>
                </a:gridCol>
                <a:gridCol w="815688">
                  <a:extLst>
                    <a:ext uri="{9D8B030D-6E8A-4147-A177-3AD203B41FA5}">
                      <a16:colId xmlns:a16="http://schemas.microsoft.com/office/drawing/2014/main" val="808900715"/>
                    </a:ext>
                  </a:extLst>
                </a:gridCol>
                <a:gridCol w="2343810">
                  <a:extLst>
                    <a:ext uri="{9D8B030D-6E8A-4147-A177-3AD203B41FA5}">
                      <a16:colId xmlns:a16="http://schemas.microsoft.com/office/drawing/2014/main" val="2582047676"/>
                    </a:ext>
                  </a:extLst>
                </a:gridCol>
              </a:tblGrid>
              <a:tr h="222373">
                <a:tc>
                  <a:txBody>
                    <a:bodyPr/>
                    <a:lstStyle/>
                    <a:p>
                      <a:pPr algn="ctr" fontAlgn="b">
                        <a:buNone/>
                      </a:pPr>
                      <a:r>
                        <a:rPr lang="en-US" sz="1000" b="1" i="0" u="none" strike="noStrike" dirty="0">
                          <a:solidFill>
                            <a:srgbClr val="000000"/>
                          </a:solidFill>
                          <a:effectLst/>
                          <a:latin typeface="arial" panose="020B0604020202020204" pitchFamily="34" charset="0"/>
                        </a:rPr>
                        <a:t>Journal ID</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C8C8"/>
                    </a:solidFill>
                  </a:tcPr>
                </a:tc>
                <a:tc>
                  <a:txBody>
                    <a:bodyPr/>
                    <a:lstStyle/>
                    <a:p>
                      <a:pPr algn="ctr" fontAlgn="b">
                        <a:buNone/>
                      </a:pPr>
                      <a:r>
                        <a:rPr lang="en-US" sz="1000" b="1" i="0" u="none" strike="noStrike" dirty="0">
                          <a:solidFill>
                            <a:srgbClr val="000000"/>
                          </a:solidFill>
                          <a:effectLst/>
                          <a:latin typeface="arial" panose="020B0604020202020204" pitchFamily="34" charset="0"/>
                        </a:rPr>
                        <a:t>Date</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C8C8"/>
                    </a:solidFill>
                  </a:tcPr>
                </a:tc>
                <a:tc>
                  <a:txBody>
                    <a:bodyPr/>
                    <a:lstStyle/>
                    <a:p>
                      <a:pPr algn="ctr" fontAlgn="b">
                        <a:buNone/>
                      </a:pPr>
                      <a:r>
                        <a:rPr lang="en-US" sz="1000" b="1" i="0" u="none" strike="noStrike" dirty="0">
                          <a:solidFill>
                            <a:srgbClr val="000000"/>
                          </a:solidFill>
                          <a:effectLst/>
                          <a:latin typeface="arial" panose="020B0604020202020204" pitchFamily="34" charset="0"/>
                        </a:rPr>
                        <a:t>Line #</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C8C8"/>
                    </a:solidFill>
                  </a:tcPr>
                </a:tc>
                <a:tc>
                  <a:txBody>
                    <a:bodyPr/>
                    <a:lstStyle/>
                    <a:p>
                      <a:pPr algn="ctr" fontAlgn="b">
                        <a:buNone/>
                      </a:pPr>
                      <a:r>
                        <a:rPr lang="en-US" sz="1000" b="1" i="0" u="none" strike="noStrike" dirty="0">
                          <a:solidFill>
                            <a:srgbClr val="000000"/>
                          </a:solidFill>
                          <a:effectLst/>
                          <a:latin typeface="arial" panose="020B0604020202020204" pitchFamily="34" charset="0"/>
                        </a:rPr>
                        <a:t>Account</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C8C8"/>
                    </a:solidFill>
                  </a:tcPr>
                </a:tc>
                <a:tc>
                  <a:txBody>
                    <a:bodyPr/>
                    <a:lstStyle/>
                    <a:p>
                      <a:pPr algn="ctr" fontAlgn="b">
                        <a:buNone/>
                      </a:pPr>
                      <a:r>
                        <a:rPr lang="en-US" sz="1000" b="1" i="0" u="none" strike="noStrike" dirty="0">
                          <a:solidFill>
                            <a:srgbClr val="000000"/>
                          </a:solidFill>
                          <a:effectLst/>
                          <a:latin typeface="arial" panose="020B0604020202020204" pitchFamily="34" charset="0"/>
                        </a:rPr>
                        <a:t>Account Descr</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C8C8"/>
                    </a:solidFill>
                  </a:tcPr>
                </a:tc>
                <a:tc>
                  <a:txBody>
                    <a:bodyPr/>
                    <a:lstStyle/>
                    <a:p>
                      <a:pPr algn="ctr" fontAlgn="b">
                        <a:buNone/>
                      </a:pPr>
                      <a:r>
                        <a:rPr lang="en-US" sz="1000" b="1" i="0" u="none" strike="noStrike" dirty="0">
                          <a:solidFill>
                            <a:srgbClr val="000000"/>
                          </a:solidFill>
                          <a:effectLst/>
                          <a:latin typeface="arial" panose="020B0604020202020204" pitchFamily="34" charset="0"/>
                        </a:rPr>
                        <a:t>Dept</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C8C8"/>
                    </a:solidFill>
                  </a:tcPr>
                </a:tc>
                <a:tc>
                  <a:txBody>
                    <a:bodyPr/>
                    <a:lstStyle/>
                    <a:p>
                      <a:pPr algn="ctr" fontAlgn="b">
                        <a:buNone/>
                      </a:pPr>
                      <a:r>
                        <a:rPr lang="en-US" sz="1000" b="1" i="0" u="none" strike="noStrike" dirty="0">
                          <a:solidFill>
                            <a:srgbClr val="000000"/>
                          </a:solidFill>
                          <a:effectLst/>
                          <a:latin typeface="arial" panose="020B0604020202020204" pitchFamily="34" charset="0"/>
                        </a:rPr>
                        <a:t>Fund</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C8C8"/>
                    </a:solidFill>
                  </a:tcPr>
                </a:tc>
                <a:tc>
                  <a:txBody>
                    <a:bodyPr/>
                    <a:lstStyle/>
                    <a:p>
                      <a:pPr algn="ctr" fontAlgn="b">
                        <a:buNone/>
                      </a:pPr>
                      <a:r>
                        <a:rPr lang="en-US" sz="1000" b="1" i="0" u="none" strike="noStrike" dirty="0">
                          <a:solidFill>
                            <a:srgbClr val="000000"/>
                          </a:solidFill>
                          <a:effectLst/>
                          <a:latin typeface="arial" panose="020B0604020202020204" pitchFamily="34" charset="0"/>
                        </a:rPr>
                        <a:t>Affiliate</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C8C8"/>
                    </a:solidFill>
                  </a:tcPr>
                </a:tc>
                <a:tc>
                  <a:txBody>
                    <a:bodyPr/>
                    <a:lstStyle/>
                    <a:p>
                      <a:pPr algn="ctr" fontAlgn="b">
                        <a:buNone/>
                      </a:pPr>
                      <a:r>
                        <a:rPr lang="en-US" sz="1000" b="1" i="0" u="none" strike="noStrike" dirty="0">
                          <a:solidFill>
                            <a:srgbClr val="000000"/>
                          </a:solidFill>
                          <a:effectLst/>
                          <a:latin typeface="arial" panose="020B0604020202020204" pitchFamily="34" charset="0"/>
                        </a:rPr>
                        <a:t>Bud Ref</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C8C8"/>
                    </a:solidFill>
                  </a:tcPr>
                </a:tc>
                <a:tc>
                  <a:txBody>
                    <a:bodyPr/>
                    <a:lstStyle/>
                    <a:p>
                      <a:pPr algn="ctr" fontAlgn="b">
                        <a:buNone/>
                      </a:pPr>
                      <a:r>
                        <a:rPr lang="en-US" sz="1000" b="1" i="0" u="none" strike="noStrike" dirty="0">
                          <a:solidFill>
                            <a:srgbClr val="000000"/>
                          </a:solidFill>
                          <a:effectLst/>
                          <a:latin typeface="arial" panose="020B0604020202020204" pitchFamily="34" charset="0"/>
                        </a:rPr>
                        <a:t> Amount </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C8C8"/>
                    </a:solidFill>
                  </a:tcPr>
                </a:tc>
                <a:tc>
                  <a:txBody>
                    <a:bodyPr/>
                    <a:lstStyle/>
                    <a:p>
                      <a:pPr algn="ctr" fontAlgn="b">
                        <a:buNone/>
                      </a:pPr>
                      <a:r>
                        <a:rPr lang="en-US" sz="1000" b="1" i="0" u="none" strike="noStrike" dirty="0">
                          <a:solidFill>
                            <a:srgbClr val="000000"/>
                          </a:solidFill>
                          <a:effectLst/>
                          <a:latin typeface="arial" panose="020B0604020202020204" pitchFamily="34" charset="0"/>
                        </a:rPr>
                        <a:t>Source</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C8C8"/>
                    </a:solidFill>
                  </a:tcPr>
                </a:tc>
                <a:tc>
                  <a:txBody>
                    <a:bodyPr/>
                    <a:lstStyle/>
                    <a:p>
                      <a:pPr algn="ctr" fontAlgn="b">
                        <a:buNone/>
                      </a:pPr>
                      <a:r>
                        <a:rPr lang="en-US" sz="1000" b="1" i="0" u="none" strike="noStrike" dirty="0">
                          <a:solidFill>
                            <a:srgbClr val="000000"/>
                          </a:solidFill>
                          <a:effectLst/>
                          <a:latin typeface="arial" panose="020B0604020202020204" pitchFamily="34" charset="0"/>
                        </a:rPr>
                        <a:t>Ledger Grp</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C8C8"/>
                    </a:solidFill>
                  </a:tcPr>
                </a:tc>
                <a:tc>
                  <a:txBody>
                    <a:bodyPr/>
                    <a:lstStyle/>
                    <a:p>
                      <a:pPr algn="ctr" fontAlgn="b">
                        <a:buNone/>
                      </a:pPr>
                      <a:r>
                        <a:rPr lang="en-US" sz="1000" b="1" i="0" u="none" strike="noStrike" dirty="0">
                          <a:solidFill>
                            <a:srgbClr val="000000"/>
                          </a:solidFill>
                          <a:effectLst/>
                          <a:latin typeface="arial" panose="020B0604020202020204" pitchFamily="34" charset="0"/>
                        </a:rPr>
                        <a:t>Notes</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C8C8"/>
                    </a:solidFill>
                  </a:tcPr>
                </a:tc>
                <a:extLst>
                  <a:ext uri="{0D108BD9-81ED-4DB2-BD59-A6C34878D82A}">
                    <a16:rowId xmlns:a16="http://schemas.microsoft.com/office/drawing/2014/main" val="2132315196"/>
                  </a:ext>
                </a:extLst>
              </a:tr>
              <a:tr h="438627">
                <a:tc>
                  <a:txBody>
                    <a:bodyPr/>
                    <a:lstStyle/>
                    <a:p>
                      <a:pPr algn="ctr" fontAlgn="b">
                        <a:buNone/>
                      </a:pPr>
                      <a:r>
                        <a:rPr lang="en-US" sz="1100" b="0" i="0" u="none" strike="noStrike" dirty="0">
                          <a:solidFill>
                            <a:srgbClr val="000000"/>
                          </a:solidFill>
                          <a:effectLst/>
                          <a:latin typeface="Aptos Narrow" panose="020B0004020202020204" pitchFamily="34" charset="0"/>
                        </a:rPr>
                        <a:t>26AUD2222</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100" b="0" i="0" u="none" strike="noStrike" dirty="0">
                          <a:solidFill>
                            <a:srgbClr val="000000"/>
                          </a:solidFill>
                          <a:effectLst/>
                          <a:highlight>
                            <a:srgbClr val="FFFF00"/>
                          </a:highlight>
                          <a:latin typeface="Aptos Narrow" panose="020B0004020202020204" pitchFamily="34" charset="0"/>
                        </a:rPr>
                        <a:t>6/30/2026</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100" b="0" i="0" u="none" strike="noStrike" dirty="0">
                          <a:solidFill>
                            <a:srgbClr val="000000"/>
                          </a:solidFill>
                          <a:effectLst/>
                          <a:latin typeface="Aptos Narrow" panose="020B0004020202020204" pitchFamily="34" charset="0"/>
                        </a:rPr>
                        <a:t>1</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100" b="0" i="0" u="none" strike="noStrike" dirty="0">
                          <a:solidFill>
                            <a:srgbClr val="000000"/>
                          </a:solidFill>
                          <a:effectLst/>
                          <a:latin typeface="Aptos Narrow" panose="020B0004020202020204" pitchFamily="34" charset="0"/>
                        </a:rPr>
                        <a:t>296900</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dirty="0">
                          <a:solidFill>
                            <a:srgbClr val="000000"/>
                          </a:solidFill>
                          <a:effectLst/>
                          <a:latin typeface="Aptos Narrow" panose="020B0004020202020204" pitchFamily="34" charset="0"/>
                        </a:rPr>
                        <a:t>Accounts Payable Year End</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100" b="0" i="0" u="none" strike="noStrike" dirty="0">
                          <a:solidFill>
                            <a:srgbClr val="000000"/>
                          </a:solidFill>
                          <a:effectLst/>
                          <a:latin typeface="Aptos Narrow" panose="020B0004020202020204" pitchFamily="34" charset="0"/>
                        </a:rPr>
                        <a:t>2001000000</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100" b="0" i="0" u="none" strike="noStrike" dirty="0">
                          <a:solidFill>
                            <a:srgbClr val="000000"/>
                          </a:solidFill>
                          <a:effectLst/>
                          <a:latin typeface="Aptos Narrow" panose="020B0004020202020204" pitchFamily="34" charset="0"/>
                        </a:rPr>
                        <a:t>19301</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100" b="0" i="0" u="none" strike="noStrike" dirty="0">
                          <a:solidFill>
                            <a:srgbClr val="000000"/>
                          </a:solidFill>
                          <a:effectLst/>
                          <a:latin typeface="Aptos Narrow" panose="020B0004020202020204" pitchFamily="34" charset="0"/>
                        </a:rPr>
                        <a:t> </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100" b="0" i="0" u="none" strike="noStrike" dirty="0">
                          <a:solidFill>
                            <a:srgbClr val="000000"/>
                          </a:solidFill>
                          <a:effectLst/>
                          <a:latin typeface="Aptos Narrow" panose="020B0004020202020204" pitchFamily="34" charset="0"/>
                        </a:rPr>
                        <a:t> </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100" b="0" i="0" u="none" strike="noStrike" dirty="0">
                          <a:solidFill>
                            <a:srgbClr val="000000"/>
                          </a:solidFill>
                          <a:effectLst/>
                          <a:latin typeface="Aptos Narrow" panose="020B0004020202020204" pitchFamily="34" charset="0"/>
                        </a:rPr>
                        <a:t>100.00</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100" b="0" i="0" u="none" strike="noStrike" dirty="0">
                          <a:solidFill>
                            <a:srgbClr val="000000"/>
                          </a:solidFill>
                          <a:effectLst/>
                          <a:latin typeface="Aptos Narrow" panose="020B0004020202020204" pitchFamily="34" charset="0"/>
                        </a:rPr>
                        <a:t>CFR</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100" b="0" i="0" u="none" strike="noStrike" dirty="0">
                          <a:solidFill>
                            <a:srgbClr val="000000"/>
                          </a:solidFill>
                          <a:effectLst/>
                          <a:latin typeface="Aptos Narrow" panose="020B0004020202020204" pitchFamily="34" charset="0"/>
                        </a:rPr>
                        <a:t>ACTUALS</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dirty="0">
                          <a:solidFill>
                            <a:srgbClr val="000000"/>
                          </a:solidFill>
                          <a:effectLst/>
                          <a:latin typeface="Aptos Narrow" panose="020B0004020202020204" pitchFamily="34" charset="0"/>
                        </a:rPr>
                        <a:t>To reduce the Accrual </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09671483"/>
                  </a:ext>
                </a:extLst>
              </a:tr>
              <a:tr h="438627">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100" b="0" i="0" u="none" strike="noStrike" dirty="0">
                          <a:solidFill>
                            <a:srgbClr val="000000"/>
                          </a:solidFill>
                          <a:effectLst/>
                          <a:latin typeface="Aptos Narrow" panose="020B0004020202020204" pitchFamily="34" charset="0"/>
                        </a:rPr>
                        <a:t>26AUD222</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100" b="0" i="0" u="none" strike="noStrike" dirty="0">
                          <a:solidFill>
                            <a:srgbClr val="000000"/>
                          </a:solidFill>
                          <a:effectLst/>
                          <a:highlight>
                            <a:srgbClr val="FFFF00"/>
                          </a:highlight>
                          <a:latin typeface="Aptos Narrow" panose="020B0004020202020204" pitchFamily="34" charset="0"/>
                        </a:rPr>
                        <a:t>6/30/2026</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100" b="0" i="0" u="none" strike="noStrike" dirty="0">
                          <a:solidFill>
                            <a:srgbClr val="000000"/>
                          </a:solidFill>
                          <a:effectLst/>
                          <a:latin typeface="Aptos Narrow" panose="020B0004020202020204" pitchFamily="34" charset="0"/>
                        </a:rPr>
                        <a:t>2</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100" dirty="0"/>
                        <a:t>234900</a:t>
                      </a:r>
                      <a:endParaRPr lang="en-US" sz="1100" b="0" i="0" u="none" strike="noStrike" dirty="0">
                        <a:solidFill>
                          <a:srgbClr val="000000"/>
                        </a:solidFill>
                        <a:effectLst/>
                        <a:latin typeface="Aptos Narrow" panose="020B0004020202020204" pitchFamily="34" charset="0"/>
                      </a:endParaRP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dirty="0">
                          <a:solidFill>
                            <a:srgbClr val="000000"/>
                          </a:solidFill>
                          <a:effectLst/>
                          <a:latin typeface="Aptos Narrow" panose="020B0004020202020204" pitchFamily="34" charset="0"/>
                        </a:rPr>
                        <a:t>Due To State General Fund</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100" b="0" i="0" u="none" strike="noStrike" dirty="0">
                          <a:solidFill>
                            <a:srgbClr val="000000"/>
                          </a:solidFill>
                          <a:effectLst/>
                          <a:latin typeface="Aptos Narrow" panose="020B0004020202020204" pitchFamily="34" charset="0"/>
                        </a:rPr>
                        <a:t>2001000000 </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100" b="0" i="0" u="none" strike="noStrike" dirty="0">
                          <a:solidFill>
                            <a:srgbClr val="000000"/>
                          </a:solidFill>
                          <a:effectLst/>
                          <a:latin typeface="Aptos Narrow" panose="020B0004020202020204" pitchFamily="34" charset="0"/>
                        </a:rPr>
                        <a:t>19301</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endParaRPr lang="en-US" sz="1100" b="0" i="0" u="none" strike="noStrike" dirty="0">
                        <a:solidFill>
                          <a:srgbClr val="000000"/>
                        </a:solidFill>
                        <a:effectLst/>
                        <a:latin typeface="Aptos Narrow" panose="020B0004020202020204" pitchFamily="34" charset="0"/>
                      </a:endParaRP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100" b="0" i="0" u="none" strike="noStrike" dirty="0">
                          <a:solidFill>
                            <a:srgbClr val="000000"/>
                          </a:solidFill>
                          <a:effectLst/>
                          <a:latin typeface="Aptos Narrow" panose="020B0004020202020204" pitchFamily="34" charset="0"/>
                        </a:rPr>
                        <a:t> </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100" b="0" i="0" u="none" strike="noStrike" dirty="0">
                          <a:solidFill>
                            <a:srgbClr val="000000"/>
                          </a:solidFill>
                          <a:effectLst/>
                          <a:latin typeface="Aptos Narrow" panose="020B0004020202020204" pitchFamily="34" charset="0"/>
                        </a:rPr>
                        <a:t>        (-100.00)</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100" b="0" i="0" u="none" strike="noStrike" dirty="0">
                          <a:solidFill>
                            <a:srgbClr val="000000"/>
                          </a:solidFill>
                          <a:effectLst/>
                          <a:latin typeface="Aptos Narrow" panose="020B0004020202020204" pitchFamily="34" charset="0"/>
                        </a:rPr>
                        <a:t>CFR</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100" b="0" i="0" u="none" strike="noStrike" dirty="0">
                          <a:solidFill>
                            <a:srgbClr val="000000"/>
                          </a:solidFill>
                          <a:effectLst/>
                          <a:latin typeface="Aptos Narrow" panose="020B0004020202020204" pitchFamily="34" charset="0"/>
                        </a:rPr>
                        <a:t>ACTUALS</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dirty="0">
                          <a:solidFill>
                            <a:srgbClr val="000000"/>
                          </a:solidFill>
                          <a:effectLst/>
                          <a:latin typeface="Aptos Narrow" panose="020B0004020202020204" pitchFamily="34" charset="0"/>
                        </a:rPr>
                        <a:t>To reclass the liability from an Accrual </a:t>
                      </a:r>
                    </a:p>
                    <a:p>
                      <a:pPr algn="l" fontAlgn="b">
                        <a:buNone/>
                      </a:pPr>
                      <a:r>
                        <a:rPr lang="en-US" sz="1100" b="0" i="0" u="none" strike="noStrike" dirty="0">
                          <a:solidFill>
                            <a:srgbClr val="000000"/>
                          </a:solidFill>
                          <a:effectLst/>
                          <a:latin typeface="Aptos Narrow" panose="020B0004020202020204" pitchFamily="34" charset="0"/>
                        </a:rPr>
                        <a:t>to a Payable</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88962268"/>
                  </a:ext>
                </a:extLst>
              </a:tr>
            </a:tbl>
          </a:graphicData>
        </a:graphic>
      </p:graphicFrame>
      <p:sp>
        <p:nvSpPr>
          <p:cNvPr id="10" name="TextBox 9">
            <a:extLst>
              <a:ext uri="{FF2B5EF4-FFF2-40B4-BE49-F238E27FC236}">
                <a16:creationId xmlns:a16="http://schemas.microsoft.com/office/drawing/2014/main" id="{6B4F1404-11DB-578E-E6CD-79AFFB4891B3}"/>
              </a:ext>
            </a:extLst>
          </p:cNvPr>
          <p:cNvSpPr txBox="1"/>
          <p:nvPr/>
        </p:nvSpPr>
        <p:spPr>
          <a:xfrm>
            <a:off x="838200" y="4831622"/>
            <a:ext cx="10100094" cy="646331"/>
          </a:xfrm>
          <a:prstGeom prst="rect">
            <a:avLst/>
          </a:prstGeom>
          <a:noFill/>
        </p:spPr>
        <p:txBody>
          <a:bodyPr wrap="square" rtlCol="0">
            <a:spAutoFit/>
          </a:bodyPr>
          <a:lstStyle/>
          <a:p>
            <a:r>
              <a:rPr lang="en-US" dirty="0"/>
              <a:t>Bonus Scenario 3</a:t>
            </a:r>
          </a:p>
          <a:p>
            <a:r>
              <a:rPr lang="en-US" dirty="0"/>
              <a:t>10/17, FY27, If paid from a </a:t>
            </a:r>
            <a:r>
              <a:rPr lang="en-US" b="1" dirty="0"/>
              <a:t>Non-Reverting fund</a:t>
            </a:r>
            <a:r>
              <a:rPr lang="en-US" dirty="0"/>
              <a:t>, offset the FY26 expense to Misc. Revenue</a:t>
            </a:r>
          </a:p>
        </p:txBody>
      </p:sp>
      <p:graphicFrame>
        <p:nvGraphicFramePr>
          <p:cNvPr id="12" name="Table 11">
            <a:extLst>
              <a:ext uri="{FF2B5EF4-FFF2-40B4-BE49-F238E27FC236}">
                <a16:creationId xmlns:a16="http://schemas.microsoft.com/office/drawing/2014/main" id="{BC406023-23B4-873B-6B24-383F999FA06C}"/>
              </a:ext>
            </a:extLst>
          </p:cNvPr>
          <p:cNvGraphicFramePr>
            <a:graphicFrameLocks noGrp="1"/>
          </p:cNvGraphicFramePr>
          <p:nvPr/>
        </p:nvGraphicFramePr>
        <p:xfrm>
          <a:off x="356936" y="5536743"/>
          <a:ext cx="11478128" cy="1099627"/>
        </p:xfrm>
        <a:graphic>
          <a:graphicData uri="http://schemas.openxmlformats.org/drawingml/2006/table">
            <a:tbl>
              <a:tblPr/>
              <a:tblGrid>
                <a:gridCol w="798478">
                  <a:extLst>
                    <a:ext uri="{9D8B030D-6E8A-4147-A177-3AD203B41FA5}">
                      <a16:colId xmlns:a16="http://schemas.microsoft.com/office/drawing/2014/main" val="2569960762"/>
                    </a:ext>
                  </a:extLst>
                </a:gridCol>
                <a:gridCol w="691785">
                  <a:extLst>
                    <a:ext uri="{9D8B030D-6E8A-4147-A177-3AD203B41FA5}">
                      <a16:colId xmlns:a16="http://schemas.microsoft.com/office/drawing/2014/main" val="769325048"/>
                    </a:ext>
                  </a:extLst>
                </a:gridCol>
                <a:gridCol w="481840">
                  <a:extLst>
                    <a:ext uri="{9D8B030D-6E8A-4147-A177-3AD203B41FA5}">
                      <a16:colId xmlns:a16="http://schemas.microsoft.com/office/drawing/2014/main" val="3625062530"/>
                    </a:ext>
                  </a:extLst>
                </a:gridCol>
                <a:gridCol w="609183">
                  <a:extLst>
                    <a:ext uri="{9D8B030D-6E8A-4147-A177-3AD203B41FA5}">
                      <a16:colId xmlns:a16="http://schemas.microsoft.com/office/drawing/2014/main" val="2390853555"/>
                    </a:ext>
                  </a:extLst>
                </a:gridCol>
                <a:gridCol w="2078797">
                  <a:extLst>
                    <a:ext uri="{9D8B030D-6E8A-4147-A177-3AD203B41FA5}">
                      <a16:colId xmlns:a16="http://schemas.microsoft.com/office/drawing/2014/main" val="3668430695"/>
                    </a:ext>
                  </a:extLst>
                </a:gridCol>
                <a:gridCol w="815688">
                  <a:extLst>
                    <a:ext uri="{9D8B030D-6E8A-4147-A177-3AD203B41FA5}">
                      <a16:colId xmlns:a16="http://schemas.microsoft.com/office/drawing/2014/main" val="3037697431"/>
                    </a:ext>
                  </a:extLst>
                </a:gridCol>
                <a:gridCol w="443981">
                  <a:extLst>
                    <a:ext uri="{9D8B030D-6E8A-4147-A177-3AD203B41FA5}">
                      <a16:colId xmlns:a16="http://schemas.microsoft.com/office/drawing/2014/main" val="1125148892"/>
                    </a:ext>
                  </a:extLst>
                </a:gridCol>
                <a:gridCol w="497090">
                  <a:extLst>
                    <a:ext uri="{9D8B030D-6E8A-4147-A177-3AD203B41FA5}">
                      <a16:colId xmlns:a16="http://schemas.microsoft.com/office/drawing/2014/main" val="854829500"/>
                    </a:ext>
                  </a:extLst>
                </a:gridCol>
                <a:gridCol w="549192">
                  <a:extLst>
                    <a:ext uri="{9D8B030D-6E8A-4147-A177-3AD203B41FA5}">
                      <a16:colId xmlns:a16="http://schemas.microsoft.com/office/drawing/2014/main" val="2848016195"/>
                    </a:ext>
                  </a:extLst>
                </a:gridCol>
                <a:gridCol w="815688">
                  <a:extLst>
                    <a:ext uri="{9D8B030D-6E8A-4147-A177-3AD203B41FA5}">
                      <a16:colId xmlns:a16="http://schemas.microsoft.com/office/drawing/2014/main" val="208480604"/>
                    </a:ext>
                  </a:extLst>
                </a:gridCol>
                <a:gridCol w="536908">
                  <a:extLst>
                    <a:ext uri="{9D8B030D-6E8A-4147-A177-3AD203B41FA5}">
                      <a16:colId xmlns:a16="http://schemas.microsoft.com/office/drawing/2014/main" val="2631320987"/>
                    </a:ext>
                  </a:extLst>
                </a:gridCol>
                <a:gridCol w="815688">
                  <a:extLst>
                    <a:ext uri="{9D8B030D-6E8A-4147-A177-3AD203B41FA5}">
                      <a16:colId xmlns:a16="http://schemas.microsoft.com/office/drawing/2014/main" val="808900715"/>
                    </a:ext>
                  </a:extLst>
                </a:gridCol>
                <a:gridCol w="2343810">
                  <a:extLst>
                    <a:ext uri="{9D8B030D-6E8A-4147-A177-3AD203B41FA5}">
                      <a16:colId xmlns:a16="http://schemas.microsoft.com/office/drawing/2014/main" val="2582047676"/>
                    </a:ext>
                  </a:extLst>
                </a:gridCol>
              </a:tblGrid>
              <a:tr h="222373">
                <a:tc>
                  <a:txBody>
                    <a:bodyPr/>
                    <a:lstStyle/>
                    <a:p>
                      <a:pPr algn="ctr" fontAlgn="b">
                        <a:buNone/>
                      </a:pPr>
                      <a:r>
                        <a:rPr lang="en-US" sz="1000" b="1" i="0" u="none" strike="noStrike" dirty="0">
                          <a:solidFill>
                            <a:srgbClr val="000000"/>
                          </a:solidFill>
                          <a:effectLst/>
                          <a:latin typeface="arial" panose="020B0604020202020204" pitchFamily="34" charset="0"/>
                        </a:rPr>
                        <a:t>Journal ID</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C8C8"/>
                    </a:solidFill>
                  </a:tcPr>
                </a:tc>
                <a:tc>
                  <a:txBody>
                    <a:bodyPr/>
                    <a:lstStyle/>
                    <a:p>
                      <a:pPr algn="ctr" fontAlgn="b">
                        <a:buNone/>
                      </a:pPr>
                      <a:r>
                        <a:rPr lang="en-US" sz="1000" b="1" i="0" u="none" strike="noStrike" dirty="0">
                          <a:solidFill>
                            <a:srgbClr val="000000"/>
                          </a:solidFill>
                          <a:effectLst/>
                          <a:latin typeface="arial" panose="020B0604020202020204" pitchFamily="34" charset="0"/>
                        </a:rPr>
                        <a:t>Date</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C8C8"/>
                    </a:solidFill>
                  </a:tcPr>
                </a:tc>
                <a:tc>
                  <a:txBody>
                    <a:bodyPr/>
                    <a:lstStyle/>
                    <a:p>
                      <a:pPr algn="ctr" fontAlgn="b">
                        <a:buNone/>
                      </a:pPr>
                      <a:r>
                        <a:rPr lang="en-US" sz="1000" b="1" i="0" u="none" strike="noStrike" dirty="0">
                          <a:solidFill>
                            <a:srgbClr val="000000"/>
                          </a:solidFill>
                          <a:effectLst/>
                          <a:latin typeface="arial" panose="020B0604020202020204" pitchFamily="34" charset="0"/>
                        </a:rPr>
                        <a:t>Line #</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C8C8"/>
                    </a:solidFill>
                  </a:tcPr>
                </a:tc>
                <a:tc>
                  <a:txBody>
                    <a:bodyPr/>
                    <a:lstStyle/>
                    <a:p>
                      <a:pPr algn="ctr" fontAlgn="b">
                        <a:buNone/>
                      </a:pPr>
                      <a:r>
                        <a:rPr lang="en-US" sz="1000" b="1" i="0" u="none" strike="noStrike" dirty="0">
                          <a:solidFill>
                            <a:srgbClr val="000000"/>
                          </a:solidFill>
                          <a:effectLst/>
                          <a:latin typeface="arial" panose="020B0604020202020204" pitchFamily="34" charset="0"/>
                        </a:rPr>
                        <a:t>Account</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C8C8"/>
                    </a:solidFill>
                  </a:tcPr>
                </a:tc>
                <a:tc>
                  <a:txBody>
                    <a:bodyPr/>
                    <a:lstStyle/>
                    <a:p>
                      <a:pPr algn="ctr" fontAlgn="b">
                        <a:buNone/>
                      </a:pPr>
                      <a:r>
                        <a:rPr lang="en-US" sz="1000" b="1" i="0" u="none" strike="noStrike" dirty="0">
                          <a:solidFill>
                            <a:srgbClr val="000000"/>
                          </a:solidFill>
                          <a:effectLst/>
                          <a:latin typeface="arial" panose="020B0604020202020204" pitchFamily="34" charset="0"/>
                        </a:rPr>
                        <a:t>Account Descr</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C8C8"/>
                    </a:solidFill>
                  </a:tcPr>
                </a:tc>
                <a:tc>
                  <a:txBody>
                    <a:bodyPr/>
                    <a:lstStyle/>
                    <a:p>
                      <a:pPr algn="ctr" fontAlgn="b">
                        <a:buNone/>
                      </a:pPr>
                      <a:r>
                        <a:rPr lang="en-US" sz="1000" b="1" i="0" u="none" strike="noStrike" dirty="0">
                          <a:solidFill>
                            <a:srgbClr val="000000"/>
                          </a:solidFill>
                          <a:effectLst/>
                          <a:latin typeface="arial" panose="020B0604020202020204" pitchFamily="34" charset="0"/>
                        </a:rPr>
                        <a:t>Dept</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C8C8"/>
                    </a:solidFill>
                  </a:tcPr>
                </a:tc>
                <a:tc>
                  <a:txBody>
                    <a:bodyPr/>
                    <a:lstStyle/>
                    <a:p>
                      <a:pPr algn="ctr" fontAlgn="b">
                        <a:buNone/>
                      </a:pPr>
                      <a:r>
                        <a:rPr lang="en-US" sz="1000" b="1" i="0" u="none" strike="noStrike" dirty="0">
                          <a:solidFill>
                            <a:srgbClr val="000000"/>
                          </a:solidFill>
                          <a:effectLst/>
                          <a:latin typeface="arial" panose="020B0604020202020204" pitchFamily="34" charset="0"/>
                        </a:rPr>
                        <a:t>Fund</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C8C8"/>
                    </a:solidFill>
                  </a:tcPr>
                </a:tc>
                <a:tc>
                  <a:txBody>
                    <a:bodyPr/>
                    <a:lstStyle/>
                    <a:p>
                      <a:pPr algn="ctr" fontAlgn="b">
                        <a:buNone/>
                      </a:pPr>
                      <a:r>
                        <a:rPr lang="en-US" sz="1000" b="1" i="0" u="none" strike="noStrike" dirty="0">
                          <a:solidFill>
                            <a:srgbClr val="000000"/>
                          </a:solidFill>
                          <a:effectLst/>
                          <a:latin typeface="arial" panose="020B0604020202020204" pitchFamily="34" charset="0"/>
                        </a:rPr>
                        <a:t>Affiliate</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C8C8"/>
                    </a:solidFill>
                  </a:tcPr>
                </a:tc>
                <a:tc>
                  <a:txBody>
                    <a:bodyPr/>
                    <a:lstStyle/>
                    <a:p>
                      <a:pPr algn="ctr" fontAlgn="b">
                        <a:buNone/>
                      </a:pPr>
                      <a:r>
                        <a:rPr lang="en-US" sz="1000" b="1" i="0" u="none" strike="noStrike" dirty="0">
                          <a:solidFill>
                            <a:srgbClr val="000000"/>
                          </a:solidFill>
                          <a:effectLst/>
                          <a:latin typeface="arial" panose="020B0604020202020204" pitchFamily="34" charset="0"/>
                        </a:rPr>
                        <a:t>Bud Ref</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C8C8"/>
                    </a:solidFill>
                  </a:tcPr>
                </a:tc>
                <a:tc>
                  <a:txBody>
                    <a:bodyPr/>
                    <a:lstStyle/>
                    <a:p>
                      <a:pPr algn="ctr" fontAlgn="b">
                        <a:buNone/>
                      </a:pPr>
                      <a:r>
                        <a:rPr lang="en-US" sz="1000" b="1" i="0" u="none" strike="noStrike" dirty="0">
                          <a:solidFill>
                            <a:srgbClr val="000000"/>
                          </a:solidFill>
                          <a:effectLst/>
                          <a:latin typeface="arial" panose="020B0604020202020204" pitchFamily="34" charset="0"/>
                        </a:rPr>
                        <a:t> Amount </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C8C8"/>
                    </a:solidFill>
                  </a:tcPr>
                </a:tc>
                <a:tc>
                  <a:txBody>
                    <a:bodyPr/>
                    <a:lstStyle/>
                    <a:p>
                      <a:pPr algn="ctr" fontAlgn="b">
                        <a:buNone/>
                      </a:pPr>
                      <a:r>
                        <a:rPr lang="en-US" sz="1000" b="1" i="0" u="none" strike="noStrike" dirty="0">
                          <a:solidFill>
                            <a:srgbClr val="000000"/>
                          </a:solidFill>
                          <a:effectLst/>
                          <a:latin typeface="arial" panose="020B0604020202020204" pitchFamily="34" charset="0"/>
                        </a:rPr>
                        <a:t>Source</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C8C8"/>
                    </a:solidFill>
                  </a:tcPr>
                </a:tc>
                <a:tc>
                  <a:txBody>
                    <a:bodyPr/>
                    <a:lstStyle/>
                    <a:p>
                      <a:pPr algn="ctr" fontAlgn="b">
                        <a:buNone/>
                      </a:pPr>
                      <a:r>
                        <a:rPr lang="en-US" sz="1000" b="1" i="0" u="none" strike="noStrike" dirty="0">
                          <a:solidFill>
                            <a:srgbClr val="000000"/>
                          </a:solidFill>
                          <a:effectLst/>
                          <a:latin typeface="arial" panose="020B0604020202020204" pitchFamily="34" charset="0"/>
                        </a:rPr>
                        <a:t>Ledger Grp</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C8C8"/>
                    </a:solidFill>
                  </a:tcPr>
                </a:tc>
                <a:tc>
                  <a:txBody>
                    <a:bodyPr/>
                    <a:lstStyle/>
                    <a:p>
                      <a:pPr algn="ctr" fontAlgn="b">
                        <a:buNone/>
                      </a:pPr>
                      <a:r>
                        <a:rPr lang="en-US" sz="1000" b="1" i="0" u="none" strike="noStrike" dirty="0">
                          <a:solidFill>
                            <a:srgbClr val="000000"/>
                          </a:solidFill>
                          <a:effectLst/>
                          <a:latin typeface="arial" panose="020B0604020202020204" pitchFamily="34" charset="0"/>
                        </a:rPr>
                        <a:t>Notes</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C8C8"/>
                    </a:solidFill>
                  </a:tcPr>
                </a:tc>
                <a:extLst>
                  <a:ext uri="{0D108BD9-81ED-4DB2-BD59-A6C34878D82A}">
                    <a16:rowId xmlns:a16="http://schemas.microsoft.com/office/drawing/2014/main" val="2132315196"/>
                  </a:ext>
                </a:extLst>
              </a:tr>
              <a:tr h="438627">
                <a:tc>
                  <a:txBody>
                    <a:bodyPr/>
                    <a:lstStyle/>
                    <a:p>
                      <a:pPr algn="ctr" fontAlgn="b">
                        <a:buNone/>
                      </a:pPr>
                      <a:r>
                        <a:rPr lang="en-US" sz="1100" b="0" i="0" u="none" strike="noStrike" dirty="0">
                          <a:solidFill>
                            <a:srgbClr val="000000"/>
                          </a:solidFill>
                          <a:effectLst/>
                          <a:latin typeface="Aptos Narrow" panose="020B0004020202020204" pitchFamily="34" charset="0"/>
                        </a:rPr>
                        <a:t>22222222</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100" b="0" i="0" u="none" strike="noStrike" dirty="0">
                          <a:solidFill>
                            <a:srgbClr val="000000"/>
                          </a:solidFill>
                          <a:effectLst/>
                          <a:latin typeface="Aptos Narrow" panose="020B0004020202020204" pitchFamily="34" charset="0"/>
                        </a:rPr>
                        <a:t>10/17/2026</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100" b="0" i="0" u="none" strike="noStrike" dirty="0">
                          <a:solidFill>
                            <a:srgbClr val="000000"/>
                          </a:solidFill>
                          <a:effectLst/>
                          <a:latin typeface="Aptos Narrow" panose="020B0004020202020204" pitchFamily="34" charset="0"/>
                        </a:rPr>
                        <a:t>1</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100" b="0" i="0" u="none" strike="noStrike" dirty="0">
                          <a:solidFill>
                            <a:srgbClr val="000000"/>
                          </a:solidFill>
                          <a:effectLst/>
                          <a:latin typeface="Aptos Narrow" panose="020B0004020202020204" pitchFamily="34" charset="0"/>
                        </a:rPr>
                        <a:t>296900</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dirty="0">
                          <a:solidFill>
                            <a:srgbClr val="000000"/>
                          </a:solidFill>
                          <a:effectLst/>
                          <a:latin typeface="Aptos Narrow" panose="020B0004020202020204" pitchFamily="34" charset="0"/>
                        </a:rPr>
                        <a:t>Accounts Payable Year End</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100" b="0" i="0" u="none" strike="noStrike" dirty="0">
                          <a:solidFill>
                            <a:srgbClr val="000000"/>
                          </a:solidFill>
                          <a:effectLst/>
                          <a:latin typeface="Aptos Narrow" panose="020B0004020202020204" pitchFamily="34" charset="0"/>
                        </a:rPr>
                        <a:t>2001000000</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100" b="0" i="0" u="none" strike="noStrike" dirty="0">
                          <a:solidFill>
                            <a:srgbClr val="000000"/>
                          </a:solidFill>
                          <a:effectLst/>
                          <a:latin typeface="Aptos Narrow" panose="020B0004020202020204" pitchFamily="34" charset="0"/>
                        </a:rPr>
                        <a:t>19301</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100" b="0" i="0" u="none" strike="noStrike" dirty="0">
                          <a:solidFill>
                            <a:srgbClr val="000000"/>
                          </a:solidFill>
                          <a:effectLst/>
                          <a:latin typeface="Aptos Narrow" panose="020B0004020202020204" pitchFamily="34" charset="0"/>
                        </a:rPr>
                        <a:t> </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100" b="0" i="0" u="none" strike="noStrike" dirty="0">
                          <a:solidFill>
                            <a:srgbClr val="000000"/>
                          </a:solidFill>
                          <a:effectLst/>
                          <a:latin typeface="Aptos Narrow" panose="020B0004020202020204" pitchFamily="34" charset="0"/>
                        </a:rPr>
                        <a:t> </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100" b="0" i="0" u="none" strike="noStrike" dirty="0">
                          <a:solidFill>
                            <a:srgbClr val="000000"/>
                          </a:solidFill>
                          <a:effectLst/>
                          <a:latin typeface="Aptos Narrow" panose="020B0004020202020204" pitchFamily="34" charset="0"/>
                        </a:rPr>
                        <a:t>100.00</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100" b="0" i="0" u="none" strike="noStrike" dirty="0">
                          <a:solidFill>
                            <a:srgbClr val="000000"/>
                          </a:solidFill>
                          <a:effectLst/>
                          <a:latin typeface="Aptos Narrow" panose="020B0004020202020204" pitchFamily="34" charset="0"/>
                        </a:rPr>
                        <a:t>CFR</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100" b="0" i="0" u="none" strike="noStrike" dirty="0">
                          <a:solidFill>
                            <a:srgbClr val="000000"/>
                          </a:solidFill>
                          <a:effectLst/>
                          <a:latin typeface="Aptos Narrow" panose="020B0004020202020204" pitchFamily="34" charset="0"/>
                        </a:rPr>
                        <a:t>ACTUALS</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dirty="0">
                          <a:solidFill>
                            <a:srgbClr val="000000"/>
                          </a:solidFill>
                          <a:effectLst/>
                          <a:latin typeface="Aptos Narrow" panose="020B0004020202020204" pitchFamily="34" charset="0"/>
                        </a:rPr>
                        <a:t>To reduce the Accrual </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09671483"/>
                  </a:ext>
                </a:extLst>
              </a:tr>
              <a:tr h="438627">
                <a:tc>
                  <a:txBody>
                    <a:bodyPr/>
                    <a:lstStyle/>
                    <a:p>
                      <a:pPr algn="ctr" fontAlgn="b">
                        <a:buNone/>
                      </a:pPr>
                      <a:r>
                        <a:rPr lang="en-US" sz="1100" b="0" i="0" u="none" strike="noStrike" dirty="0">
                          <a:solidFill>
                            <a:srgbClr val="000000"/>
                          </a:solidFill>
                          <a:effectLst/>
                          <a:latin typeface="Aptos Narrow" panose="020B0004020202020204" pitchFamily="34" charset="0"/>
                        </a:rPr>
                        <a:t>22222222</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100" b="0" i="0" u="none" strike="noStrike" dirty="0">
                          <a:solidFill>
                            <a:srgbClr val="000000"/>
                          </a:solidFill>
                          <a:effectLst/>
                          <a:latin typeface="Aptos Narrow" panose="020B0004020202020204" pitchFamily="34" charset="0"/>
                        </a:rPr>
                        <a:t>10/17/2026</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100" b="0" i="0" u="none" strike="noStrike" dirty="0">
                          <a:solidFill>
                            <a:srgbClr val="000000"/>
                          </a:solidFill>
                          <a:effectLst/>
                          <a:latin typeface="Aptos Narrow" panose="020B0004020202020204" pitchFamily="34" charset="0"/>
                        </a:rPr>
                        <a:t>2</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100" dirty="0"/>
                        <a:t>4xxxxx</a:t>
                      </a:r>
                      <a:endParaRPr lang="en-US" sz="1100" b="0" i="0" u="none" strike="noStrike" dirty="0">
                        <a:solidFill>
                          <a:srgbClr val="000000"/>
                        </a:solidFill>
                        <a:effectLst/>
                        <a:latin typeface="Aptos Narrow" panose="020B0004020202020204" pitchFamily="34" charset="0"/>
                      </a:endParaRP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dirty="0">
                          <a:solidFill>
                            <a:srgbClr val="000000"/>
                          </a:solidFill>
                          <a:effectLst/>
                          <a:latin typeface="Aptos Narrow" panose="020B0004020202020204" pitchFamily="34" charset="0"/>
                        </a:rPr>
                        <a:t>Misc. Revenue</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100" b="0" i="0" u="none" strike="noStrike" dirty="0">
                          <a:solidFill>
                            <a:srgbClr val="000000"/>
                          </a:solidFill>
                          <a:effectLst/>
                          <a:latin typeface="Aptos Narrow" panose="020B0004020202020204" pitchFamily="34" charset="0"/>
                        </a:rPr>
                        <a:t>2001000000 </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100" b="0" i="0" u="none" strike="noStrike" dirty="0">
                          <a:solidFill>
                            <a:srgbClr val="000000"/>
                          </a:solidFill>
                          <a:effectLst/>
                          <a:latin typeface="Aptos Narrow" panose="020B0004020202020204" pitchFamily="34" charset="0"/>
                        </a:rPr>
                        <a:t>19301</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endParaRPr lang="en-US" sz="1100" b="0" i="0" u="none" strike="noStrike" dirty="0">
                        <a:solidFill>
                          <a:srgbClr val="000000"/>
                        </a:solidFill>
                        <a:effectLst/>
                        <a:latin typeface="Aptos Narrow" panose="020B0004020202020204" pitchFamily="34" charset="0"/>
                      </a:endParaRP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100" b="0" i="0" u="none" strike="noStrike" dirty="0">
                          <a:solidFill>
                            <a:srgbClr val="000000"/>
                          </a:solidFill>
                          <a:effectLst/>
                          <a:latin typeface="Aptos Narrow" panose="020B0004020202020204" pitchFamily="34" charset="0"/>
                        </a:rPr>
                        <a:t> </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100" b="0" i="0" u="none" strike="noStrike" dirty="0">
                          <a:solidFill>
                            <a:srgbClr val="000000"/>
                          </a:solidFill>
                          <a:effectLst/>
                          <a:latin typeface="Aptos Narrow" panose="020B0004020202020204" pitchFamily="34" charset="0"/>
                        </a:rPr>
                        <a:t>        (-100.00)</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100" b="0" i="0" u="none" strike="noStrike" dirty="0">
                          <a:solidFill>
                            <a:srgbClr val="000000"/>
                          </a:solidFill>
                          <a:effectLst/>
                          <a:latin typeface="Aptos Narrow" panose="020B0004020202020204" pitchFamily="34" charset="0"/>
                        </a:rPr>
                        <a:t>CFR</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100" b="0" i="0" u="none" strike="noStrike" dirty="0">
                          <a:solidFill>
                            <a:srgbClr val="000000"/>
                          </a:solidFill>
                          <a:effectLst/>
                          <a:latin typeface="Aptos Narrow" panose="020B0004020202020204" pitchFamily="34" charset="0"/>
                        </a:rPr>
                        <a:t>ACTUALS</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dirty="0">
                          <a:solidFill>
                            <a:srgbClr val="000000"/>
                          </a:solidFill>
                          <a:effectLst/>
                          <a:latin typeface="Aptos Narrow" panose="020B0004020202020204" pitchFamily="34" charset="0"/>
                        </a:rPr>
                        <a:t>To offset the expense that occurred in FY26</a:t>
                      </a:r>
                    </a:p>
                  </a:txBody>
                  <a:tcPr marL="9479" marR="9479" marT="94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88962268"/>
                  </a:ext>
                </a:extLst>
              </a:tr>
            </a:tbl>
          </a:graphicData>
        </a:graphic>
      </p:graphicFrame>
      <p:sp>
        <p:nvSpPr>
          <p:cNvPr id="2" name="Slide Number Placeholder 1">
            <a:extLst>
              <a:ext uri="{FF2B5EF4-FFF2-40B4-BE49-F238E27FC236}">
                <a16:creationId xmlns:a16="http://schemas.microsoft.com/office/drawing/2014/main" id="{FB427073-9F3E-AC1B-E527-060816DDAD00}"/>
              </a:ext>
            </a:extLst>
          </p:cNvPr>
          <p:cNvSpPr>
            <a:spLocks noGrp="1"/>
          </p:cNvSpPr>
          <p:nvPr>
            <p:ph type="sldNum" sz="quarter" idx="12"/>
          </p:nvPr>
        </p:nvSpPr>
        <p:spPr/>
        <p:txBody>
          <a:bodyPr/>
          <a:lstStyle/>
          <a:p>
            <a:fld id="{86C0CEB6-816B-4AD2-BD2A-6B923C483C8C}" type="slidenum">
              <a:rPr lang="en-US" smtClean="0"/>
              <a:t>28</a:t>
            </a:fld>
            <a:endParaRPr lang="en-US" dirty="0"/>
          </a:p>
        </p:txBody>
      </p:sp>
      <p:pic>
        <p:nvPicPr>
          <p:cNvPr id="6" name="Picture 5">
            <a:extLst>
              <a:ext uri="{FF2B5EF4-FFF2-40B4-BE49-F238E27FC236}">
                <a16:creationId xmlns:a16="http://schemas.microsoft.com/office/drawing/2014/main" id="{E9BEC282-A8D7-28CF-AD8D-A3CA7F4BE52B}"/>
              </a:ext>
            </a:extLst>
          </p:cNvPr>
          <p:cNvPicPr>
            <a:picLocks noChangeAspect="1"/>
          </p:cNvPicPr>
          <p:nvPr/>
        </p:nvPicPr>
        <p:blipFill>
          <a:blip r:embed="rId3"/>
          <a:srcRect b="24906"/>
          <a:stretch>
            <a:fillRect/>
          </a:stretch>
        </p:blipFill>
        <p:spPr>
          <a:xfrm>
            <a:off x="10669499" y="985769"/>
            <a:ext cx="1487995" cy="735469"/>
          </a:xfrm>
          <a:prstGeom prst="rect">
            <a:avLst/>
          </a:prstGeom>
        </p:spPr>
      </p:pic>
      <p:sp>
        <p:nvSpPr>
          <p:cNvPr id="8" name="TextBox 7">
            <a:extLst>
              <a:ext uri="{FF2B5EF4-FFF2-40B4-BE49-F238E27FC236}">
                <a16:creationId xmlns:a16="http://schemas.microsoft.com/office/drawing/2014/main" id="{01CA11F7-FC56-CC2C-0D04-7A43C147E78C}"/>
              </a:ext>
            </a:extLst>
          </p:cNvPr>
          <p:cNvSpPr txBox="1"/>
          <p:nvPr/>
        </p:nvSpPr>
        <p:spPr>
          <a:xfrm>
            <a:off x="10904828" y="952642"/>
            <a:ext cx="1285779" cy="276999"/>
          </a:xfrm>
          <a:prstGeom prst="rect">
            <a:avLst/>
          </a:prstGeom>
          <a:noFill/>
        </p:spPr>
        <p:txBody>
          <a:bodyPr wrap="square" rtlCol="0">
            <a:spAutoFit/>
          </a:bodyPr>
          <a:lstStyle/>
          <a:p>
            <a:r>
              <a:rPr lang="en-US" sz="1200" b="1" dirty="0"/>
              <a:t>1 – Cash (</a:t>
            </a:r>
            <a:r>
              <a:rPr lang="en-US" sz="1200" b="1" dirty="0">
                <a:solidFill>
                  <a:srgbClr val="FF0000"/>
                </a:solidFill>
              </a:rPr>
              <a:t>FY27</a:t>
            </a:r>
            <a:r>
              <a:rPr lang="en-US" sz="1200" b="1" dirty="0"/>
              <a:t>)</a:t>
            </a:r>
          </a:p>
        </p:txBody>
      </p:sp>
      <p:pic>
        <p:nvPicPr>
          <p:cNvPr id="13" name="Picture 12">
            <a:extLst>
              <a:ext uri="{FF2B5EF4-FFF2-40B4-BE49-F238E27FC236}">
                <a16:creationId xmlns:a16="http://schemas.microsoft.com/office/drawing/2014/main" id="{C0549E69-777A-B2E6-EDA6-6F84EF27BEAC}"/>
              </a:ext>
            </a:extLst>
          </p:cNvPr>
          <p:cNvPicPr>
            <a:picLocks noChangeAspect="1"/>
          </p:cNvPicPr>
          <p:nvPr/>
        </p:nvPicPr>
        <p:blipFill>
          <a:blip r:embed="rId3"/>
          <a:srcRect b="24906"/>
          <a:stretch>
            <a:fillRect/>
          </a:stretch>
        </p:blipFill>
        <p:spPr>
          <a:xfrm>
            <a:off x="10609802" y="156327"/>
            <a:ext cx="1487995" cy="735469"/>
          </a:xfrm>
          <a:prstGeom prst="rect">
            <a:avLst/>
          </a:prstGeom>
        </p:spPr>
      </p:pic>
      <p:sp>
        <p:nvSpPr>
          <p:cNvPr id="15" name="TextBox 14">
            <a:extLst>
              <a:ext uri="{FF2B5EF4-FFF2-40B4-BE49-F238E27FC236}">
                <a16:creationId xmlns:a16="http://schemas.microsoft.com/office/drawing/2014/main" id="{E7470E89-93E1-7FFF-D84A-56F0BBF25F85}"/>
              </a:ext>
            </a:extLst>
          </p:cNvPr>
          <p:cNvSpPr txBox="1"/>
          <p:nvPr/>
        </p:nvSpPr>
        <p:spPr>
          <a:xfrm>
            <a:off x="10831222" y="123200"/>
            <a:ext cx="1224535" cy="276999"/>
          </a:xfrm>
          <a:prstGeom prst="rect">
            <a:avLst/>
          </a:prstGeom>
          <a:noFill/>
        </p:spPr>
        <p:txBody>
          <a:bodyPr wrap="square" rtlCol="0">
            <a:spAutoFit/>
          </a:bodyPr>
          <a:lstStyle/>
          <a:p>
            <a:r>
              <a:rPr lang="en-US" sz="1200" b="1" dirty="0"/>
              <a:t>2 – AP Accrual</a:t>
            </a:r>
          </a:p>
        </p:txBody>
      </p:sp>
      <p:pic>
        <p:nvPicPr>
          <p:cNvPr id="17" name="Picture 16">
            <a:extLst>
              <a:ext uri="{FF2B5EF4-FFF2-40B4-BE49-F238E27FC236}">
                <a16:creationId xmlns:a16="http://schemas.microsoft.com/office/drawing/2014/main" id="{576BB7A3-ED5F-7F00-8BA7-120F453EC23E}"/>
              </a:ext>
            </a:extLst>
          </p:cNvPr>
          <p:cNvPicPr>
            <a:picLocks noChangeAspect="1"/>
          </p:cNvPicPr>
          <p:nvPr/>
        </p:nvPicPr>
        <p:blipFill>
          <a:blip r:embed="rId3"/>
          <a:srcRect b="24906"/>
          <a:stretch>
            <a:fillRect/>
          </a:stretch>
        </p:blipFill>
        <p:spPr>
          <a:xfrm>
            <a:off x="9171777" y="146603"/>
            <a:ext cx="1487995" cy="735469"/>
          </a:xfrm>
          <a:prstGeom prst="rect">
            <a:avLst/>
          </a:prstGeom>
        </p:spPr>
      </p:pic>
      <p:sp>
        <p:nvSpPr>
          <p:cNvPr id="19" name="TextBox 18">
            <a:extLst>
              <a:ext uri="{FF2B5EF4-FFF2-40B4-BE49-F238E27FC236}">
                <a16:creationId xmlns:a16="http://schemas.microsoft.com/office/drawing/2014/main" id="{B58F80D4-95FA-CF7C-3FC3-3B61FD980C9D}"/>
              </a:ext>
            </a:extLst>
          </p:cNvPr>
          <p:cNvSpPr txBox="1"/>
          <p:nvPr/>
        </p:nvSpPr>
        <p:spPr>
          <a:xfrm>
            <a:off x="9484357" y="117234"/>
            <a:ext cx="1074230" cy="276999"/>
          </a:xfrm>
          <a:prstGeom prst="rect">
            <a:avLst/>
          </a:prstGeom>
          <a:noFill/>
        </p:spPr>
        <p:txBody>
          <a:bodyPr wrap="square" rtlCol="0">
            <a:spAutoFit/>
          </a:bodyPr>
          <a:lstStyle/>
          <a:p>
            <a:r>
              <a:rPr lang="en-US" sz="1200" b="1" dirty="0"/>
              <a:t>5 - Expense</a:t>
            </a:r>
          </a:p>
        </p:txBody>
      </p:sp>
      <p:pic>
        <p:nvPicPr>
          <p:cNvPr id="21" name="Picture 20">
            <a:extLst>
              <a:ext uri="{FF2B5EF4-FFF2-40B4-BE49-F238E27FC236}">
                <a16:creationId xmlns:a16="http://schemas.microsoft.com/office/drawing/2014/main" id="{4E979E7D-F118-810D-7B37-498E4B1F09F9}"/>
              </a:ext>
            </a:extLst>
          </p:cNvPr>
          <p:cNvPicPr>
            <a:picLocks noChangeAspect="1"/>
          </p:cNvPicPr>
          <p:nvPr/>
        </p:nvPicPr>
        <p:blipFill>
          <a:blip r:embed="rId3"/>
          <a:srcRect b="24906"/>
          <a:stretch>
            <a:fillRect/>
          </a:stretch>
        </p:blipFill>
        <p:spPr>
          <a:xfrm>
            <a:off x="9190827" y="978282"/>
            <a:ext cx="1487995" cy="735469"/>
          </a:xfrm>
          <a:prstGeom prst="rect">
            <a:avLst/>
          </a:prstGeom>
        </p:spPr>
      </p:pic>
      <p:sp>
        <p:nvSpPr>
          <p:cNvPr id="23" name="TextBox 22">
            <a:extLst>
              <a:ext uri="{FF2B5EF4-FFF2-40B4-BE49-F238E27FC236}">
                <a16:creationId xmlns:a16="http://schemas.microsoft.com/office/drawing/2014/main" id="{A470EC3D-36C4-468C-E9BD-5A16F060E495}"/>
              </a:ext>
            </a:extLst>
          </p:cNvPr>
          <p:cNvSpPr txBox="1"/>
          <p:nvPr/>
        </p:nvSpPr>
        <p:spPr>
          <a:xfrm>
            <a:off x="9401175" y="945155"/>
            <a:ext cx="1285779" cy="276999"/>
          </a:xfrm>
          <a:prstGeom prst="rect">
            <a:avLst/>
          </a:prstGeom>
          <a:noFill/>
        </p:spPr>
        <p:txBody>
          <a:bodyPr wrap="square" rtlCol="0">
            <a:spAutoFit/>
          </a:bodyPr>
          <a:lstStyle/>
          <a:p>
            <a:r>
              <a:rPr lang="en-US" sz="1200" b="1" dirty="0"/>
              <a:t>2 – GF Payable</a:t>
            </a:r>
          </a:p>
        </p:txBody>
      </p:sp>
      <p:sp>
        <p:nvSpPr>
          <p:cNvPr id="25" name="TextBox 24">
            <a:extLst>
              <a:ext uri="{FF2B5EF4-FFF2-40B4-BE49-F238E27FC236}">
                <a16:creationId xmlns:a16="http://schemas.microsoft.com/office/drawing/2014/main" id="{5E8E6406-2253-1E92-AEBC-A58796D93145}"/>
              </a:ext>
            </a:extLst>
          </p:cNvPr>
          <p:cNvSpPr txBox="1"/>
          <p:nvPr/>
        </p:nvSpPr>
        <p:spPr>
          <a:xfrm>
            <a:off x="9049922" y="358674"/>
            <a:ext cx="923925" cy="646331"/>
          </a:xfrm>
          <a:prstGeom prst="rect">
            <a:avLst/>
          </a:prstGeom>
          <a:noFill/>
        </p:spPr>
        <p:txBody>
          <a:bodyPr wrap="square" rtlCol="0">
            <a:spAutoFit/>
          </a:bodyPr>
          <a:lstStyle/>
          <a:p>
            <a:pPr algn="r"/>
            <a:r>
              <a:rPr lang="en-US" sz="1200" dirty="0"/>
              <a:t>100.00</a:t>
            </a:r>
          </a:p>
          <a:p>
            <a:pPr algn="r"/>
            <a:endParaRPr lang="en-US" sz="1200" dirty="0"/>
          </a:p>
          <a:p>
            <a:pPr algn="r"/>
            <a:r>
              <a:rPr lang="en-US" sz="1200" dirty="0"/>
              <a:t>50.00</a:t>
            </a:r>
          </a:p>
        </p:txBody>
      </p:sp>
      <p:sp>
        <p:nvSpPr>
          <p:cNvPr id="27" name="TextBox 26">
            <a:extLst>
              <a:ext uri="{FF2B5EF4-FFF2-40B4-BE49-F238E27FC236}">
                <a16:creationId xmlns:a16="http://schemas.microsoft.com/office/drawing/2014/main" id="{77429D59-9A76-6DB0-93F0-DB34B8C0F8BC}"/>
              </a:ext>
            </a:extLst>
          </p:cNvPr>
          <p:cNvSpPr txBox="1"/>
          <p:nvPr/>
        </p:nvSpPr>
        <p:spPr>
          <a:xfrm>
            <a:off x="11306175" y="355672"/>
            <a:ext cx="923925" cy="276999"/>
          </a:xfrm>
          <a:prstGeom prst="rect">
            <a:avLst/>
          </a:prstGeom>
          <a:noFill/>
        </p:spPr>
        <p:txBody>
          <a:bodyPr wrap="square" rtlCol="0">
            <a:spAutoFit/>
          </a:bodyPr>
          <a:lstStyle/>
          <a:p>
            <a:r>
              <a:rPr lang="en-US" sz="1200" dirty="0"/>
              <a:t>100.00</a:t>
            </a:r>
          </a:p>
        </p:txBody>
      </p:sp>
      <p:sp>
        <p:nvSpPr>
          <p:cNvPr id="31" name="TextBox 30">
            <a:extLst>
              <a:ext uri="{FF2B5EF4-FFF2-40B4-BE49-F238E27FC236}">
                <a16:creationId xmlns:a16="http://schemas.microsoft.com/office/drawing/2014/main" id="{558442B2-BC20-04E1-D1D8-D3D5D62DADD6}"/>
              </a:ext>
            </a:extLst>
          </p:cNvPr>
          <p:cNvSpPr txBox="1"/>
          <p:nvPr/>
        </p:nvSpPr>
        <p:spPr>
          <a:xfrm>
            <a:off x="10778061" y="536724"/>
            <a:ext cx="923925" cy="276999"/>
          </a:xfrm>
          <a:prstGeom prst="rect">
            <a:avLst/>
          </a:prstGeom>
          <a:noFill/>
        </p:spPr>
        <p:txBody>
          <a:bodyPr wrap="square" rtlCol="0">
            <a:spAutoFit/>
          </a:bodyPr>
          <a:lstStyle/>
          <a:p>
            <a:r>
              <a:rPr lang="en-US" sz="1200" dirty="0"/>
              <a:t>100.00</a:t>
            </a:r>
          </a:p>
        </p:txBody>
      </p:sp>
      <p:sp>
        <p:nvSpPr>
          <p:cNvPr id="33" name="TextBox 32">
            <a:extLst>
              <a:ext uri="{FF2B5EF4-FFF2-40B4-BE49-F238E27FC236}">
                <a16:creationId xmlns:a16="http://schemas.microsoft.com/office/drawing/2014/main" id="{71D9EE1F-3120-4FC2-E48C-7E96DA12DE6B}"/>
              </a:ext>
            </a:extLst>
          </p:cNvPr>
          <p:cNvSpPr txBox="1"/>
          <p:nvPr/>
        </p:nvSpPr>
        <p:spPr>
          <a:xfrm>
            <a:off x="11354156" y="736149"/>
            <a:ext cx="923925" cy="276999"/>
          </a:xfrm>
          <a:prstGeom prst="rect">
            <a:avLst/>
          </a:prstGeom>
          <a:noFill/>
        </p:spPr>
        <p:txBody>
          <a:bodyPr wrap="square" rtlCol="0">
            <a:spAutoFit/>
          </a:bodyPr>
          <a:lstStyle/>
          <a:p>
            <a:r>
              <a:rPr lang="en-US" sz="1200" dirty="0"/>
              <a:t>0.00</a:t>
            </a:r>
          </a:p>
        </p:txBody>
      </p:sp>
      <p:sp>
        <p:nvSpPr>
          <p:cNvPr id="35" name="TextBox 34">
            <a:extLst>
              <a:ext uri="{FF2B5EF4-FFF2-40B4-BE49-F238E27FC236}">
                <a16:creationId xmlns:a16="http://schemas.microsoft.com/office/drawing/2014/main" id="{CB5339A2-5584-4486-CBE9-D8953C6CBB3B}"/>
              </a:ext>
            </a:extLst>
          </p:cNvPr>
          <p:cNvSpPr txBox="1"/>
          <p:nvPr/>
        </p:nvSpPr>
        <p:spPr>
          <a:xfrm>
            <a:off x="11385968" y="1185114"/>
            <a:ext cx="923925" cy="276999"/>
          </a:xfrm>
          <a:prstGeom prst="rect">
            <a:avLst/>
          </a:prstGeom>
          <a:noFill/>
        </p:spPr>
        <p:txBody>
          <a:bodyPr wrap="square" rtlCol="0">
            <a:spAutoFit/>
          </a:bodyPr>
          <a:lstStyle/>
          <a:p>
            <a:r>
              <a:rPr lang="en-US" sz="1200" dirty="0"/>
              <a:t>100.00</a:t>
            </a:r>
          </a:p>
        </p:txBody>
      </p:sp>
      <p:sp>
        <p:nvSpPr>
          <p:cNvPr id="37" name="TextBox 36">
            <a:extLst>
              <a:ext uri="{FF2B5EF4-FFF2-40B4-BE49-F238E27FC236}">
                <a16:creationId xmlns:a16="http://schemas.microsoft.com/office/drawing/2014/main" id="{1D706808-D6BD-141F-84E6-05DE7F0F70AA}"/>
              </a:ext>
            </a:extLst>
          </p:cNvPr>
          <p:cNvSpPr txBox="1"/>
          <p:nvPr/>
        </p:nvSpPr>
        <p:spPr>
          <a:xfrm>
            <a:off x="11385968" y="1555170"/>
            <a:ext cx="923925" cy="276999"/>
          </a:xfrm>
          <a:prstGeom prst="rect">
            <a:avLst/>
          </a:prstGeom>
          <a:noFill/>
        </p:spPr>
        <p:txBody>
          <a:bodyPr wrap="square" rtlCol="0">
            <a:spAutoFit/>
          </a:bodyPr>
          <a:lstStyle/>
          <a:p>
            <a:r>
              <a:rPr lang="en-US" sz="1200" dirty="0"/>
              <a:t>100.00</a:t>
            </a:r>
          </a:p>
        </p:txBody>
      </p:sp>
      <p:sp>
        <p:nvSpPr>
          <p:cNvPr id="41" name="TextBox 40">
            <a:extLst>
              <a:ext uri="{FF2B5EF4-FFF2-40B4-BE49-F238E27FC236}">
                <a16:creationId xmlns:a16="http://schemas.microsoft.com/office/drawing/2014/main" id="{4CDF4A08-FD4B-D265-3005-2EA0EF658643}"/>
              </a:ext>
            </a:extLst>
          </p:cNvPr>
          <p:cNvSpPr txBox="1"/>
          <p:nvPr/>
        </p:nvSpPr>
        <p:spPr>
          <a:xfrm>
            <a:off x="9859610" y="545305"/>
            <a:ext cx="923925" cy="276999"/>
          </a:xfrm>
          <a:prstGeom prst="rect">
            <a:avLst/>
          </a:prstGeom>
          <a:noFill/>
        </p:spPr>
        <p:txBody>
          <a:bodyPr wrap="square" rtlCol="0">
            <a:spAutoFit/>
          </a:bodyPr>
          <a:lstStyle/>
          <a:p>
            <a:r>
              <a:rPr lang="en-US" sz="1200" dirty="0"/>
              <a:t>50.00</a:t>
            </a:r>
          </a:p>
        </p:txBody>
      </p:sp>
      <p:sp>
        <p:nvSpPr>
          <p:cNvPr id="43" name="TextBox 42">
            <a:extLst>
              <a:ext uri="{FF2B5EF4-FFF2-40B4-BE49-F238E27FC236}">
                <a16:creationId xmlns:a16="http://schemas.microsoft.com/office/drawing/2014/main" id="{E652FADF-12AE-6C5C-A1C5-62AA63ACD3AB}"/>
              </a:ext>
            </a:extLst>
          </p:cNvPr>
          <p:cNvSpPr txBox="1"/>
          <p:nvPr/>
        </p:nvSpPr>
        <p:spPr>
          <a:xfrm>
            <a:off x="9876752" y="1185114"/>
            <a:ext cx="1080086" cy="276999"/>
          </a:xfrm>
          <a:prstGeom prst="rect">
            <a:avLst/>
          </a:prstGeom>
          <a:noFill/>
        </p:spPr>
        <p:txBody>
          <a:bodyPr wrap="square" rtlCol="0">
            <a:spAutoFit/>
          </a:bodyPr>
          <a:lstStyle/>
          <a:p>
            <a:r>
              <a:rPr lang="en-US" sz="1200" dirty="0"/>
              <a:t>100.00 </a:t>
            </a:r>
            <a:r>
              <a:rPr lang="en-US" sz="1200" b="1" dirty="0"/>
              <a:t>FY26</a:t>
            </a:r>
          </a:p>
        </p:txBody>
      </p:sp>
      <p:sp>
        <p:nvSpPr>
          <p:cNvPr id="45" name="TextBox 44">
            <a:extLst>
              <a:ext uri="{FF2B5EF4-FFF2-40B4-BE49-F238E27FC236}">
                <a16:creationId xmlns:a16="http://schemas.microsoft.com/office/drawing/2014/main" id="{7DE5FCDE-E195-4580-3BD5-AD869DF3FC62}"/>
              </a:ext>
            </a:extLst>
          </p:cNvPr>
          <p:cNvSpPr txBox="1"/>
          <p:nvPr/>
        </p:nvSpPr>
        <p:spPr>
          <a:xfrm>
            <a:off x="8995289" y="1373669"/>
            <a:ext cx="1208181" cy="276999"/>
          </a:xfrm>
          <a:prstGeom prst="rect">
            <a:avLst/>
          </a:prstGeom>
          <a:noFill/>
        </p:spPr>
        <p:txBody>
          <a:bodyPr wrap="square" rtlCol="0">
            <a:spAutoFit/>
          </a:bodyPr>
          <a:lstStyle/>
          <a:p>
            <a:r>
              <a:rPr lang="en-US" sz="1200" b="1" dirty="0"/>
              <a:t>FY27</a:t>
            </a:r>
            <a:r>
              <a:rPr lang="en-US" sz="1200" dirty="0"/>
              <a:t> 100.00</a:t>
            </a:r>
          </a:p>
        </p:txBody>
      </p:sp>
      <p:sp>
        <p:nvSpPr>
          <p:cNvPr id="47" name="TextBox 46">
            <a:extLst>
              <a:ext uri="{FF2B5EF4-FFF2-40B4-BE49-F238E27FC236}">
                <a16:creationId xmlns:a16="http://schemas.microsoft.com/office/drawing/2014/main" id="{9E722534-E1AC-4F0C-99F1-A4B70EFFAFB5}"/>
              </a:ext>
            </a:extLst>
          </p:cNvPr>
          <p:cNvSpPr txBox="1"/>
          <p:nvPr/>
        </p:nvSpPr>
        <p:spPr>
          <a:xfrm>
            <a:off x="10071197" y="1556930"/>
            <a:ext cx="923925" cy="276999"/>
          </a:xfrm>
          <a:prstGeom prst="rect">
            <a:avLst/>
          </a:prstGeom>
          <a:noFill/>
        </p:spPr>
        <p:txBody>
          <a:bodyPr wrap="square" rtlCol="0">
            <a:spAutoFit/>
          </a:bodyPr>
          <a:lstStyle/>
          <a:p>
            <a:r>
              <a:rPr lang="en-US" sz="1200" dirty="0"/>
              <a:t>0.00</a:t>
            </a:r>
          </a:p>
        </p:txBody>
      </p:sp>
    </p:spTree>
    <p:extLst>
      <p:ext uri="{BB962C8B-B14F-4D97-AF65-F5344CB8AC3E}">
        <p14:creationId xmlns:p14="http://schemas.microsoft.com/office/powerpoint/2010/main" val="7317783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FDB3AA-0CE1-12D9-2664-B24FFDBA6A2D}"/>
              </a:ext>
            </a:extLst>
          </p:cNvPr>
          <p:cNvSpPr>
            <a:spLocks noGrp="1"/>
          </p:cNvSpPr>
          <p:nvPr>
            <p:ph type="title"/>
          </p:nvPr>
        </p:nvSpPr>
        <p:spPr>
          <a:xfrm>
            <a:off x="838200" y="365125"/>
            <a:ext cx="10515600" cy="805949"/>
          </a:xfrm>
        </p:spPr>
        <p:txBody>
          <a:bodyPr/>
          <a:lstStyle/>
          <a:p>
            <a:r>
              <a:rPr lang="en-US" dirty="0"/>
              <a:t>Keeping Track of Accruals</a:t>
            </a:r>
          </a:p>
        </p:txBody>
      </p:sp>
      <p:sp>
        <p:nvSpPr>
          <p:cNvPr id="7" name="Content Placeholder 6">
            <a:extLst>
              <a:ext uri="{FF2B5EF4-FFF2-40B4-BE49-F238E27FC236}">
                <a16:creationId xmlns:a16="http://schemas.microsoft.com/office/drawing/2014/main" id="{188A9380-C85B-77B8-C069-2BA3AC3F7C67}"/>
              </a:ext>
            </a:extLst>
          </p:cNvPr>
          <p:cNvSpPr txBox="1">
            <a:spLocks noGrp="1"/>
          </p:cNvSpPr>
          <p:nvPr>
            <p:ph idx="1"/>
          </p:nvPr>
        </p:nvSpPr>
        <p:spPr>
          <a:xfrm>
            <a:off x="838200" y="3737137"/>
            <a:ext cx="10515600" cy="2980560"/>
          </a:xfrm>
          <a:prstGeom prst="rect">
            <a:avLst/>
          </a:prstGeom>
          <a:noFill/>
        </p:spPr>
        <p:txBody>
          <a:bodyPr wrap="square" rtlCol="0">
            <a:spAutoFit/>
          </a:bodyPr>
          <a:lstStyle/>
          <a:p>
            <a:pPr marL="0" indent="0">
              <a:buNone/>
            </a:pPr>
            <a:r>
              <a:rPr lang="en-US" dirty="0">
                <a:hlinkClick r:id="rId3">
                  <a:extLst>
                    <a:ext uri="{A12FA001-AC4F-418D-AE19-62706E023703}">
                      <ahyp:hlinkClr xmlns:ahyp="http://schemas.microsoft.com/office/drawing/2018/hyperlinkcolor" val="tx"/>
                    </a:ext>
                  </a:extLst>
                </a:hlinkClick>
              </a:rPr>
              <a:t>Accounts Payable Accrual Form</a:t>
            </a:r>
            <a:endParaRPr lang="en-US" dirty="0"/>
          </a:p>
          <a:p>
            <a:r>
              <a:rPr lang="en-US" dirty="0"/>
              <a:t>Include additional columns as needed (i.e. Fund Type)</a:t>
            </a:r>
          </a:p>
          <a:p>
            <a:r>
              <a:rPr lang="en-US" dirty="0"/>
              <a:t>Filter by Expenditure and Accrual account codes for entry organization </a:t>
            </a:r>
          </a:p>
          <a:p>
            <a:pPr lvl="1"/>
            <a:r>
              <a:rPr lang="en-US" dirty="0"/>
              <a:t>AP YE Accrual account codes:</a:t>
            </a:r>
          </a:p>
          <a:p>
            <a:pPr lvl="2"/>
            <a:r>
              <a:rPr lang="en-US" dirty="0"/>
              <a:t>296900, 233900, 233500, 233700, 235900 </a:t>
            </a:r>
          </a:p>
          <a:p>
            <a:pPr lvl="2"/>
            <a:r>
              <a:rPr lang="en-US" dirty="0"/>
              <a:t> Depends on who you are paying and financial statement reporting purposes</a:t>
            </a:r>
          </a:p>
        </p:txBody>
      </p:sp>
      <p:pic>
        <p:nvPicPr>
          <p:cNvPr id="15" name="Picture 14">
            <a:extLst>
              <a:ext uri="{FF2B5EF4-FFF2-40B4-BE49-F238E27FC236}">
                <a16:creationId xmlns:a16="http://schemas.microsoft.com/office/drawing/2014/main" id="{6FC6CD12-29E5-AE50-FCBD-C20C4D2E1C44}"/>
              </a:ext>
            </a:extLst>
          </p:cNvPr>
          <p:cNvPicPr>
            <a:picLocks noChangeAspect="1"/>
          </p:cNvPicPr>
          <p:nvPr/>
        </p:nvPicPr>
        <p:blipFill>
          <a:blip r:embed="rId4"/>
          <a:stretch>
            <a:fillRect/>
          </a:stretch>
        </p:blipFill>
        <p:spPr>
          <a:xfrm>
            <a:off x="0" y="1243735"/>
            <a:ext cx="12192000" cy="2420741"/>
          </a:xfrm>
          <a:prstGeom prst="rect">
            <a:avLst/>
          </a:prstGeom>
        </p:spPr>
      </p:pic>
      <p:sp>
        <p:nvSpPr>
          <p:cNvPr id="3" name="Slide Number Placeholder 2">
            <a:extLst>
              <a:ext uri="{FF2B5EF4-FFF2-40B4-BE49-F238E27FC236}">
                <a16:creationId xmlns:a16="http://schemas.microsoft.com/office/drawing/2014/main" id="{A3718166-B3DF-B8F4-3DCA-28D7C642C2B9}"/>
              </a:ext>
            </a:extLst>
          </p:cNvPr>
          <p:cNvSpPr>
            <a:spLocks noGrp="1"/>
          </p:cNvSpPr>
          <p:nvPr>
            <p:ph type="sldNum" sz="quarter" idx="12"/>
          </p:nvPr>
        </p:nvSpPr>
        <p:spPr/>
        <p:txBody>
          <a:bodyPr/>
          <a:lstStyle/>
          <a:p>
            <a:fld id="{86C0CEB6-816B-4AD2-BD2A-6B923C483C8C}" type="slidenum">
              <a:rPr lang="en-US" smtClean="0"/>
              <a:t>29</a:t>
            </a:fld>
            <a:endParaRPr lang="en-US" dirty="0"/>
          </a:p>
        </p:txBody>
      </p:sp>
    </p:spTree>
    <p:extLst>
      <p:ext uri="{BB962C8B-B14F-4D97-AF65-F5344CB8AC3E}">
        <p14:creationId xmlns:p14="http://schemas.microsoft.com/office/powerpoint/2010/main" val="28051327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18C4A7-3562-87C9-804A-0F05E70FA153}"/>
            </a:ext>
          </a:extLst>
        </p:cNvPr>
        <p:cNvGrpSpPr/>
        <p:nvPr/>
      </p:nvGrpSpPr>
      <p:grpSpPr>
        <a:xfrm>
          <a:off x="0" y="0"/>
          <a:ext cx="0" cy="0"/>
          <a:chOff x="0" y="0"/>
          <a:chExt cx="0" cy="0"/>
        </a:xfrm>
      </p:grpSpPr>
      <p:sp>
        <p:nvSpPr>
          <p:cNvPr id="4" name="Scroll: Horizontal 3">
            <a:extLst>
              <a:ext uri="{FF2B5EF4-FFF2-40B4-BE49-F238E27FC236}">
                <a16:creationId xmlns:a16="http://schemas.microsoft.com/office/drawing/2014/main" id="{42D34D19-CF63-E57A-D5AC-1CE9F12FB4D8}"/>
              </a:ext>
            </a:extLst>
          </p:cNvPr>
          <p:cNvSpPr/>
          <p:nvPr/>
        </p:nvSpPr>
        <p:spPr>
          <a:xfrm rot="16200000">
            <a:off x="8593810" y="184731"/>
            <a:ext cx="2509110" cy="3217694"/>
          </a:xfrm>
          <a:prstGeom prst="horizontalScroll">
            <a:avLst/>
          </a:prstGeom>
          <a:solidFill>
            <a:srgbClr val="92C47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C7E587C-E2F4-78EA-7CB7-4EC1CD816A7F}"/>
              </a:ext>
            </a:extLst>
          </p:cNvPr>
          <p:cNvSpPr>
            <a:spLocks noGrp="1"/>
          </p:cNvSpPr>
          <p:nvPr>
            <p:ph type="title"/>
          </p:nvPr>
        </p:nvSpPr>
        <p:spPr>
          <a:xfrm>
            <a:off x="474344" y="34377"/>
            <a:ext cx="10515600" cy="1325563"/>
          </a:xfrm>
        </p:spPr>
        <p:txBody>
          <a:bodyPr>
            <a:normAutofit/>
          </a:bodyPr>
          <a:lstStyle/>
          <a:p>
            <a:r>
              <a:rPr lang="en-US" sz="3200" b="1" dirty="0"/>
              <a:t>Accounting: The Language of Business</a:t>
            </a:r>
          </a:p>
        </p:txBody>
      </p:sp>
      <p:sp>
        <p:nvSpPr>
          <p:cNvPr id="5" name="Slide Number Placeholder 4">
            <a:extLst>
              <a:ext uri="{FF2B5EF4-FFF2-40B4-BE49-F238E27FC236}">
                <a16:creationId xmlns:a16="http://schemas.microsoft.com/office/drawing/2014/main" id="{C8134C59-2774-0851-8892-D9A4D868865D}"/>
              </a:ext>
            </a:extLst>
          </p:cNvPr>
          <p:cNvSpPr>
            <a:spLocks noGrp="1"/>
          </p:cNvSpPr>
          <p:nvPr>
            <p:ph type="sldNum" sz="quarter" idx="12"/>
          </p:nvPr>
        </p:nvSpPr>
        <p:spPr/>
        <p:txBody>
          <a:bodyPr/>
          <a:lstStyle/>
          <a:p>
            <a:fld id="{86C0CEB6-816B-4AD2-BD2A-6B923C483C8C}" type="slidenum">
              <a:rPr lang="en-US" smtClean="0"/>
              <a:t>3</a:t>
            </a:fld>
            <a:endParaRPr lang="en-US" dirty="0"/>
          </a:p>
        </p:txBody>
      </p:sp>
      <p:sp>
        <p:nvSpPr>
          <p:cNvPr id="9" name="TextBox 8">
            <a:extLst>
              <a:ext uri="{FF2B5EF4-FFF2-40B4-BE49-F238E27FC236}">
                <a16:creationId xmlns:a16="http://schemas.microsoft.com/office/drawing/2014/main" id="{ED2158A4-1A2E-F720-DA02-709C366C6375}"/>
              </a:ext>
            </a:extLst>
          </p:cNvPr>
          <p:cNvSpPr txBox="1"/>
          <p:nvPr/>
        </p:nvSpPr>
        <p:spPr>
          <a:xfrm>
            <a:off x="8569359" y="754848"/>
            <a:ext cx="2558011" cy="1815882"/>
          </a:xfrm>
          <a:prstGeom prst="rect">
            <a:avLst/>
          </a:prstGeom>
          <a:noFill/>
        </p:spPr>
        <p:txBody>
          <a:bodyPr wrap="square" rtlCol="0">
            <a:spAutoFit/>
          </a:bodyPr>
          <a:lstStyle/>
          <a:p>
            <a:pPr algn="ctr"/>
            <a:r>
              <a:rPr lang="en-US" sz="1600" dirty="0"/>
              <a:t>Accounting is a systematic way to </a:t>
            </a:r>
            <a:r>
              <a:rPr lang="en-US" sz="1600" b="1" u="sng" dirty="0"/>
              <a:t>record</a:t>
            </a:r>
            <a:r>
              <a:rPr lang="en-US" sz="1600" dirty="0"/>
              <a:t> and </a:t>
            </a:r>
            <a:r>
              <a:rPr lang="en-US" sz="1600" b="1" u="sng" dirty="0"/>
              <a:t>organize</a:t>
            </a:r>
            <a:r>
              <a:rPr lang="en-US" sz="1600" dirty="0"/>
              <a:t> financial transactions. </a:t>
            </a:r>
          </a:p>
          <a:p>
            <a:pPr algn="ctr"/>
            <a:r>
              <a:rPr lang="en-US" sz="1600" dirty="0"/>
              <a:t>It is simply </a:t>
            </a:r>
            <a:r>
              <a:rPr lang="en-US" sz="1600" b="1" dirty="0"/>
              <a:t>keeping track </a:t>
            </a:r>
            <a:r>
              <a:rPr lang="en-US" sz="1600" dirty="0"/>
              <a:t>of money in a clear and </a:t>
            </a:r>
          </a:p>
          <a:p>
            <a:pPr algn="ctr"/>
            <a:r>
              <a:rPr lang="en-US" sz="1600" dirty="0"/>
              <a:t>consistent way.</a:t>
            </a:r>
          </a:p>
        </p:txBody>
      </p:sp>
      <p:pic>
        <p:nvPicPr>
          <p:cNvPr id="11" name="Picture 10">
            <a:extLst>
              <a:ext uri="{FF2B5EF4-FFF2-40B4-BE49-F238E27FC236}">
                <a16:creationId xmlns:a16="http://schemas.microsoft.com/office/drawing/2014/main" id="{BAF3165E-E029-DCCB-9F56-78B3F8171D41}"/>
              </a:ext>
            </a:extLst>
          </p:cNvPr>
          <p:cNvPicPr>
            <a:picLocks noChangeAspect="1"/>
          </p:cNvPicPr>
          <p:nvPr/>
        </p:nvPicPr>
        <p:blipFill>
          <a:blip r:embed="rId3"/>
          <a:srcRect l="1165" t="7185" r="35956" b="11694"/>
          <a:stretch>
            <a:fillRect/>
          </a:stretch>
        </p:blipFill>
        <p:spPr>
          <a:xfrm>
            <a:off x="7755991" y="3263958"/>
            <a:ext cx="4184745" cy="3251019"/>
          </a:xfrm>
          <a:prstGeom prst="rect">
            <a:avLst/>
          </a:prstGeom>
        </p:spPr>
      </p:pic>
      <p:sp>
        <p:nvSpPr>
          <p:cNvPr id="12" name="Content Placeholder 2">
            <a:extLst>
              <a:ext uri="{FF2B5EF4-FFF2-40B4-BE49-F238E27FC236}">
                <a16:creationId xmlns:a16="http://schemas.microsoft.com/office/drawing/2014/main" id="{B920E9B4-03EF-775D-8278-E8A13F7B918E}"/>
              </a:ext>
            </a:extLst>
          </p:cNvPr>
          <p:cNvSpPr txBox="1">
            <a:spLocks/>
          </p:cNvSpPr>
          <p:nvPr/>
        </p:nvSpPr>
        <p:spPr>
          <a:xfrm>
            <a:off x="474344" y="1359941"/>
            <a:ext cx="3216276" cy="530169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400" dirty="0"/>
              <a:t>Written language developed from the practical need to manage goods, credit, and resources. The earliest use of systemic recordkeeping dates back to ancient Mesopotamia (present-day Iraq) to record agricultural products!</a:t>
            </a:r>
          </a:p>
        </p:txBody>
      </p:sp>
      <p:sp>
        <p:nvSpPr>
          <p:cNvPr id="13" name="Content Placeholder 2">
            <a:extLst>
              <a:ext uri="{FF2B5EF4-FFF2-40B4-BE49-F238E27FC236}">
                <a16:creationId xmlns:a16="http://schemas.microsoft.com/office/drawing/2014/main" id="{949A16F7-44FD-EDC2-A829-91AAC0ACA1A1}"/>
              </a:ext>
            </a:extLst>
          </p:cNvPr>
          <p:cNvSpPr txBox="1">
            <a:spLocks/>
          </p:cNvSpPr>
          <p:nvPr/>
        </p:nvSpPr>
        <p:spPr>
          <a:xfrm>
            <a:off x="4128702" y="1359940"/>
            <a:ext cx="3218688" cy="4819539"/>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400" dirty="0"/>
              <a:t>Just like any language, accounting has grammar, vocabulary, rules, and purpose. A CFO, an auditor, a program manager, and a legislator can all look at the same financial statements and understand what’s going on. Accounting gives everyone a common “dialect” to discuss performance, stewardship, and risk.</a:t>
            </a:r>
          </a:p>
        </p:txBody>
      </p:sp>
    </p:spTree>
    <p:extLst>
      <p:ext uri="{BB962C8B-B14F-4D97-AF65-F5344CB8AC3E}">
        <p14:creationId xmlns:p14="http://schemas.microsoft.com/office/powerpoint/2010/main" val="28788485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18566-C7E4-C18E-C705-FBF9A1D71E75}"/>
              </a:ext>
            </a:extLst>
          </p:cNvPr>
          <p:cNvSpPr>
            <a:spLocks noGrp="1"/>
          </p:cNvSpPr>
          <p:nvPr>
            <p:ph type="title"/>
          </p:nvPr>
        </p:nvSpPr>
        <p:spPr>
          <a:xfrm>
            <a:off x="838200" y="570120"/>
            <a:ext cx="10515600" cy="632402"/>
          </a:xfrm>
        </p:spPr>
        <p:txBody>
          <a:bodyPr>
            <a:normAutofit fontScale="90000"/>
          </a:bodyPr>
          <a:lstStyle/>
          <a:p>
            <a:r>
              <a:rPr lang="en-US" dirty="0"/>
              <a:t>Expense and Liability Accruals</a:t>
            </a:r>
            <a:br>
              <a:rPr lang="en-US" dirty="0"/>
            </a:br>
            <a:r>
              <a:rPr lang="en-US" sz="3600" dirty="0"/>
              <a:t>FY 26 </a:t>
            </a:r>
            <a:r>
              <a:rPr lang="en-US" sz="3600" b="1" dirty="0">
                <a:hlinkClick r:id="rId3"/>
              </a:rPr>
              <a:t>YE Closing Instructions</a:t>
            </a:r>
            <a:r>
              <a:rPr lang="en-US" sz="3600" dirty="0">
                <a:hlinkClick r:id="rId3"/>
              </a:rPr>
              <a:t> </a:t>
            </a:r>
            <a:r>
              <a:rPr lang="en-US" sz="3600" dirty="0">
                <a:solidFill>
                  <a:srgbClr val="FF0000"/>
                </a:solidFill>
              </a:rPr>
              <a:t>CDS 1.4</a:t>
            </a:r>
            <a:br>
              <a:rPr lang="en-US" sz="3600" dirty="0">
                <a:solidFill>
                  <a:srgbClr val="FF0000"/>
                </a:solidFill>
              </a:rPr>
            </a:br>
            <a:endParaRPr lang="en-US" sz="3600" dirty="0"/>
          </a:p>
        </p:txBody>
      </p:sp>
      <p:sp>
        <p:nvSpPr>
          <p:cNvPr id="3" name="Content Placeholder 2">
            <a:extLst>
              <a:ext uri="{FF2B5EF4-FFF2-40B4-BE49-F238E27FC236}">
                <a16:creationId xmlns:a16="http://schemas.microsoft.com/office/drawing/2014/main" id="{1594E0AA-4245-7771-4C82-33C9D999B015}"/>
              </a:ext>
            </a:extLst>
          </p:cNvPr>
          <p:cNvSpPr>
            <a:spLocks noGrp="1"/>
          </p:cNvSpPr>
          <p:nvPr>
            <p:ph idx="1"/>
          </p:nvPr>
        </p:nvSpPr>
        <p:spPr>
          <a:xfrm>
            <a:off x="577970" y="1476842"/>
            <a:ext cx="10775830" cy="5513964"/>
          </a:xfrm>
        </p:spPr>
        <p:txBody>
          <a:bodyPr>
            <a:normAutofit fontScale="85000" lnSpcReduction="20000"/>
          </a:bodyPr>
          <a:lstStyle/>
          <a:p>
            <a:r>
              <a:rPr lang="en-US" dirty="0"/>
              <a:t>Fiscal year 2026 vouchers missing the </a:t>
            </a:r>
            <a:r>
              <a:rPr lang="en-US" b="1" dirty="0"/>
              <a:t>7/29/26</a:t>
            </a:r>
            <a:r>
              <a:rPr lang="en-US" dirty="0"/>
              <a:t> deadline must be accrued in accounts 296900, 233500, 233700, 233900, 235900 by </a:t>
            </a:r>
            <a:r>
              <a:rPr lang="en-US" b="1" dirty="0"/>
              <a:t>8/28/26</a:t>
            </a:r>
            <a:r>
              <a:rPr lang="en-US" dirty="0"/>
              <a:t>.</a:t>
            </a:r>
          </a:p>
          <a:p>
            <a:r>
              <a:rPr lang="en-US" dirty="0"/>
              <a:t>Accrual journals must be supported by documentation demonstrating the existence of obligation (i.e., invoice, contract, payment reconciliation, etc.). </a:t>
            </a:r>
          </a:p>
          <a:p>
            <a:r>
              <a:rPr lang="en-US" dirty="0"/>
              <a:t>If the agency determines the accrual balance is overstated, a journal entry can be done in period 998 to reduce the accrual if the financial audit is not finalized. </a:t>
            </a:r>
          </a:p>
          <a:p>
            <a:r>
              <a:rPr lang="en-US" dirty="0"/>
              <a:t>Accruals for FY26 must be paid no later than </a:t>
            </a:r>
            <a:r>
              <a:rPr lang="en-US" b="1" dirty="0"/>
              <a:t>9/28/26</a:t>
            </a:r>
          </a:p>
          <a:p>
            <a:r>
              <a:rPr lang="en-US" dirty="0"/>
              <a:t>To pay the obligation through the payment voucher process must be done by </a:t>
            </a:r>
            <a:r>
              <a:rPr lang="en-US" b="1" dirty="0"/>
              <a:t>9/28/26</a:t>
            </a:r>
            <a:r>
              <a:rPr lang="en-US" dirty="0"/>
              <a:t>.</a:t>
            </a:r>
          </a:p>
          <a:p>
            <a:pPr lvl="1"/>
            <a:r>
              <a:rPr lang="en-US" dirty="0"/>
              <a:t>To relieve the accrual, the payment voucher must have an invoice or equivalent documentation required by pre-audit, and either SHARE journal entry, GL query, trial balance report or screenshot of the available account balance.</a:t>
            </a:r>
          </a:p>
          <a:p>
            <a:r>
              <a:rPr lang="en-US" dirty="0">
                <a:highlight>
                  <a:srgbClr val="FFFF00"/>
                </a:highlight>
              </a:rPr>
              <a:t>Expenditures missing the</a:t>
            </a:r>
            <a:r>
              <a:rPr lang="en-US" b="1" dirty="0">
                <a:highlight>
                  <a:srgbClr val="FFFF00"/>
                </a:highlight>
              </a:rPr>
              <a:t> 9/28</a:t>
            </a:r>
            <a:r>
              <a:rPr lang="en-US" dirty="0">
                <a:highlight>
                  <a:srgbClr val="FFFF00"/>
                </a:highlight>
              </a:rPr>
              <a:t> deadline must be paid against the agency’s fiscal year 2027 budget</a:t>
            </a:r>
            <a:endParaRPr lang="en-US" b="1" dirty="0"/>
          </a:p>
          <a:p>
            <a:r>
              <a:rPr lang="en-US" dirty="0"/>
              <a:t>If there is a remaining balance in the account after </a:t>
            </a:r>
            <a:r>
              <a:rPr lang="en-US" b="1" dirty="0"/>
              <a:t>9/28</a:t>
            </a:r>
            <a:r>
              <a:rPr lang="en-US" dirty="0"/>
              <a:t>, a journal entry to reduce the 296900 accrual is required to eliminate the balance by </a:t>
            </a:r>
            <a:r>
              <a:rPr lang="en-US" b="1" dirty="0"/>
              <a:t>10/16/26</a:t>
            </a:r>
            <a:r>
              <a:rPr lang="en-US" dirty="0"/>
              <a:t>. </a:t>
            </a:r>
            <a:endParaRPr lang="en-US" sz="4400" dirty="0"/>
          </a:p>
          <a:p>
            <a:endParaRPr lang="en-US" dirty="0"/>
          </a:p>
        </p:txBody>
      </p:sp>
      <p:sp>
        <p:nvSpPr>
          <p:cNvPr id="4" name="Slide Number Placeholder 3">
            <a:extLst>
              <a:ext uri="{FF2B5EF4-FFF2-40B4-BE49-F238E27FC236}">
                <a16:creationId xmlns:a16="http://schemas.microsoft.com/office/drawing/2014/main" id="{3A5EB6EA-7F45-EF3C-9DEA-9DA534DF6B83}"/>
              </a:ext>
            </a:extLst>
          </p:cNvPr>
          <p:cNvSpPr>
            <a:spLocks noGrp="1"/>
          </p:cNvSpPr>
          <p:nvPr>
            <p:ph type="sldNum" sz="quarter" idx="12"/>
          </p:nvPr>
        </p:nvSpPr>
        <p:spPr/>
        <p:txBody>
          <a:bodyPr/>
          <a:lstStyle/>
          <a:p>
            <a:fld id="{86C0CEB6-816B-4AD2-BD2A-6B923C483C8C}" type="slidenum">
              <a:rPr lang="en-US" smtClean="0"/>
              <a:t>30</a:t>
            </a:fld>
            <a:endParaRPr lang="en-US" dirty="0"/>
          </a:p>
        </p:txBody>
      </p:sp>
    </p:spTree>
    <p:extLst>
      <p:ext uri="{BB962C8B-B14F-4D97-AF65-F5344CB8AC3E}">
        <p14:creationId xmlns:p14="http://schemas.microsoft.com/office/powerpoint/2010/main" val="19570580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8EAE7E-2263-28C8-24CF-D1253107958A}"/>
              </a:ext>
            </a:extLst>
          </p:cNvPr>
          <p:cNvSpPr>
            <a:spLocks noGrp="1"/>
          </p:cNvSpPr>
          <p:nvPr>
            <p:ph type="title"/>
          </p:nvPr>
        </p:nvSpPr>
        <p:spPr/>
        <p:txBody>
          <a:bodyPr/>
          <a:lstStyle/>
          <a:p>
            <a:r>
              <a:rPr lang="en-US" dirty="0"/>
              <a:t>Closing Entries</a:t>
            </a:r>
          </a:p>
        </p:txBody>
      </p:sp>
      <p:sp>
        <p:nvSpPr>
          <p:cNvPr id="3" name="Content Placeholder 2">
            <a:extLst>
              <a:ext uri="{FF2B5EF4-FFF2-40B4-BE49-F238E27FC236}">
                <a16:creationId xmlns:a16="http://schemas.microsoft.com/office/drawing/2014/main" id="{4FC5E7EB-B7F3-8C69-6B8E-696920CB82CB}"/>
              </a:ext>
            </a:extLst>
          </p:cNvPr>
          <p:cNvSpPr>
            <a:spLocks noGrp="1"/>
          </p:cNvSpPr>
          <p:nvPr>
            <p:ph idx="1"/>
          </p:nvPr>
        </p:nvSpPr>
        <p:spPr>
          <a:xfrm>
            <a:off x="400051" y="1514475"/>
            <a:ext cx="5114924" cy="5207000"/>
          </a:xfrm>
        </p:spPr>
        <p:txBody>
          <a:bodyPr>
            <a:normAutofit fontScale="70000" lnSpcReduction="20000"/>
          </a:bodyPr>
          <a:lstStyle/>
          <a:p>
            <a:r>
              <a:rPr lang="en-US" dirty="0"/>
              <a:t>Closing entries transfer the balances of temporary accounts (revenues, expenses) to the balance of the Fund Balance / Net Position account(s).</a:t>
            </a:r>
          </a:p>
          <a:p>
            <a:pPr lvl="1"/>
            <a:r>
              <a:rPr lang="en-US" dirty="0"/>
              <a:t>All revenues have a credit balance, so we debit each revenue account to reduce it from revenues, then credit fund balance/net position to increase its balance by the sum of all revenue accounts. </a:t>
            </a:r>
          </a:p>
          <a:p>
            <a:pPr lvl="1"/>
            <a:r>
              <a:rPr lang="en-US" dirty="0"/>
              <a:t>All expenses have a debit balance, so we credit each expense account, and debit fund balance/net position by the sum of all expense credits. </a:t>
            </a:r>
          </a:p>
          <a:p>
            <a:pPr lvl="1"/>
            <a:r>
              <a:rPr lang="en-US" dirty="0"/>
              <a:t>The balance of retained earnings is the total net income over the life of the company  </a:t>
            </a:r>
          </a:p>
          <a:p>
            <a:r>
              <a:rPr lang="en-US" dirty="0"/>
              <a:t>Permanent accounts carry a cumulative balance throughout the life of the entity – assets, liabilities, and equity. </a:t>
            </a:r>
          </a:p>
          <a:p>
            <a:pPr lvl="1"/>
            <a:r>
              <a:rPr lang="en-US" dirty="0"/>
              <a:t>You may have an Accounts Receivable balance on your books for 10+ years until someone researches the balance and reduces it by what was actually paid (if ever)! </a:t>
            </a:r>
          </a:p>
        </p:txBody>
      </p:sp>
      <p:sp>
        <p:nvSpPr>
          <p:cNvPr id="4" name="Slide Number Placeholder 3">
            <a:extLst>
              <a:ext uri="{FF2B5EF4-FFF2-40B4-BE49-F238E27FC236}">
                <a16:creationId xmlns:a16="http://schemas.microsoft.com/office/drawing/2014/main" id="{EA94AD74-FEAB-7605-EFCC-669FBDC2730E}"/>
              </a:ext>
            </a:extLst>
          </p:cNvPr>
          <p:cNvSpPr>
            <a:spLocks noGrp="1"/>
          </p:cNvSpPr>
          <p:nvPr>
            <p:ph type="sldNum" sz="quarter" idx="12"/>
          </p:nvPr>
        </p:nvSpPr>
        <p:spPr/>
        <p:txBody>
          <a:bodyPr/>
          <a:lstStyle/>
          <a:p>
            <a:fld id="{86C0CEB6-816B-4AD2-BD2A-6B923C483C8C}" type="slidenum">
              <a:rPr lang="en-US" smtClean="0"/>
              <a:t>31</a:t>
            </a:fld>
            <a:endParaRPr lang="en-US" dirty="0"/>
          </a:p>
        </p:txBody>
      </p:sp>
      <p:pic>
        <p:nvPicPr>
          <p:cNvPr id="14" name="Picture 13">
            <a:extLst>
              <a:ext uri="{FF2B5EF4-FFF2-40B4-BE49-F238E27FC236}">
                <a16:creationId xmlns:a16="http://schemas.microsoft.com/office/drawing/2014/main" id="{9424F250-0B6D-4A27-09AE-FC84A6505D1F}"/>
              </a:ext>
            </a:extLst>
          </p:cNvPr>
          <p:cNvPicPr>
            <a:picLocks noChangeAspect="1"/>
          </p:cNvPicPr>
          <p:nvPr/>
        </p:nvPicPr>
        <p:blipFill>
          <a:blip r:embed="rId3"/>
          <a:stretch>
            <a:fillRect/>
          </a:stretch>
        </p:blipFill>
        <p:spPr>
          <a:xfrm>
            <a:off x="5714659" y="2117401"/>
            <a:ext cx="2895941" cy="1906117"/>
          </a:xfrm>
          <a:prstGeom prst="rect">
            <a:avLst/>
          </a:prstGeom>
        </p:spPr>
      </p:pic>
      <p:pic>
        <p:nvPicPr>
          <p:cNvPr id="16" name="Picture 15">
            <a:extLst>
              <a:ext uri="{FF2B5EF4-FFF2-40B4-BE49-F238E27FC236}">
                <a16:creationId xmlns:a16="http://schemas.microsoft.com/office/drawing/2014/main" id="{155348D7-6F45-57A1-DDC2-DAFF6AB3ED2A}"/>
              </a:ext>
            </a:extLst>
          </p:cNvPr>
          <p:cNvPicPr>
            <a:picLocks noChangeAspect="1"/>
          </p:cNvPicPr>
          <p:nvPr/>
        </p:nvPicPr>
        <p:blipFill>
          <a:blip r:embed="rId3"/>
          <a:stretch>
            <a:fillRect/>
          </a:stretch>
        </p:blipFill>
        <p:spPr>
          <a:xfrm>
            <a:off x="8610599" y="2773200"/>
            <a:ext cx="2895941" cy="1906117"/>
          </a:xfrm>
          <a:prstGeom prst="rect">
            <a:avLst/>
          </a:prstGeom>
        </p:spPr>
      </p:pic>
      <p:pic>
        <p:nvPicPr>
          <p:cNvPr id="18" name="Picture 17">
            <a:extLst>
              <a:ext uri="{FF2B5EF4-FFF2-40B4-BE49-F238E27FC236}">
                <a16:creationId xmlns:a16="http://schemas.microsoft.com/office/drawing/2014/main" id="{C7AC58AE-C6FC-6644-D2AE-362402335CF2}"/>
              </a:ext>
            </a:extLst>
          </p:cNvPr>
          <p:cNvPicPr>
            <a:picLocks noChangeAspect="1"/>
          </p:cNvPicPr>
          <p:nvPr/>
        </p:nvPicPr>
        <p:blipFill>
          <a:blip r:embed="rId3"/>
          <a:stretch>
            <a:fillRect/>
          </a:stretch>
        </p:blipFill>
        <p:spPr>
          <a:xfrm>
            <a:off x="5714658" y="3429000"/>
            <a:ext cx="2895941" cy="1906117"/>
          </a:xfrm>
          <a:prstGeom prst="rect">
            <a:avLst/>
          </a:prstGeom>
        </p:spPr>
      </p:pic>
      <p:sp>
        <p:nvSpPr>
          <p:cNvPr id="21" name="TextBox 20">
            <a:extLst>
              <a:ext uri="{FF2B5EF4-FFF2-40B4-BE49-F238E27FC236}">
                <a16:creationId xmlns:a16="http://schemas.microsoft.com/office/drawing/2014/main" id="{FA0982C0-8865-5D44-CE7E-718A19B6E3B1}"/>
              </a:ext>
            </a:extLst>
          </p:cNvPr>
          <p:cNvSpPr txBox="1"/>
          <p:nvPr/>
        </p:nvSpPr>
        <p:spPr>
          <a:xfrm>
            <a:off x="6129165" y="2212920"/>
            <a:ext cx="1990725" cy="369332"/>
          </a:xfrm>
          <a:prstGeom prst="rect">
            <a:avLst/>
          </a:prstGeom>
          <a:noFill/>
        </p:spPr>
        <p:txBody>
          <a:bodyPr wrap="square" rtlCol="0">
            <a:spAutoFit/>
          </a:bodyPr>
          <a:lstStyle/>
          <a:p>
            <a:pPr algn="ctr"/>
            <a:r>
              <a:rPr lang="en-US" b="1" dirty="0"/>
              <a:t>Revenue</a:t>
            </a:r>
          </a:p>
        </p:txBody>
      </p:sp>
      <p:sp>
        <p:nvSpPr>
          <p:cNvPr id="23" name="TextBox 22">
            <a:extLst>
              <a:ext uri="{FF2B5EF4-FFF2-40B4-BE49-F238E27FC236}">
                <a16:creationId xmlns:a16="http://schemas.microsoft.com/office/drawing/2014/main" id="{62B1D640-346B-D759-095C-65AC81DD9509}"/>
              </a:ext>
            </a:extLst>
          </p:cNvPr>
          <p:cNvSpPr txBox="1"/>
          <p:nvPr/>
        </p:nvSpPr>
        <p:spPr>
          <a:xfrm>
            <a:off x="6095999" y="3519996"/>
            <a:ext cx="1990725" cy="369332"/>
          </a:xfrm>
          <a:prstGeom prst="rect">
            <a:avLst/>
          </a:prstGeom>
          <a:noFill/>
        </p:spPr>
        <p:txBody>
          <a:bodyPr wrap="square" rtlCol="0">
            <a:spAutoFit/>
          </a:bodyPr>
          <a:lstStyle/>
          <a:p>
            <a:pPr algn="ctr"/>
            <a:r>
              <a:rPr lang="en-US" b="1" dirty="0"/>
              <a:t>Expense</a:t>
            </a:r>
          </a:p>
        </p:txBody>
      </p:sp>
      <p:sp>
        <p:nvSpPr>
          <p:cNvPr id="25" name="TextBox 24">
            <a:extLst>
              <a:ext uri="{FF2B5EF4-FFF2-40B4-BE49-F238E27FC236}">
                <a16:creationId xmlns:a16="http://schemas.microsoft.com/office/drawing/2014/main" id="{86DE98DE-8095-DF61-0E4A-73B335204A63}"/>
              </a:ext>
            </a:extLst>
          </p:cNvPr>
          <p:cNvSpPr txBox="1"/>
          <p:nvPr/>
        </p:nvSpPr>
        <p:spPr>
          <a:xfrm>
            <a:off x="9063207" y="2885793"/>
            <a:ext cx="1990725" cy="369332"/>
          </a:xfrm>
          <a:prstGeom prst="rect">
            <a:avLst/>
          </a:prstGeom>
          <a:noFill/>
        </p:spPr>
        <p:txBody>
          <a:bodyPr wrap="square" rtlCol="0">
            <a:spAutoFit/>
          </a:bodyPr>
          <a:lstStyle/>
          <a:p>
            <a:pPr algn="ctr"/>
            <a:r>
              <a:rPr lang="en-US" b="1" dirty="0"/>
              <a:t>Fund</a:t>
            </a:r>
            <a:r>
              <a:rPr lang="en-US" dirty="0"/>
              <a:t> </a:t>
            </a:r>
            <a:r>
              <a:rPr lang="en-US" b="1" dirty="0"/>
              <a:t>Balance</a:t>
            </a:r>
          </a:p>
        </p:txBody>
      </p:sp>
      <p:sp>
        <p:nvSpPr>
          <p:cNvPr id="29" name="TextBox 28">
            <a:extLst>
              <a:ext uri="{FF2B5EF4-FFF2-40B4-BE49-F238E27FC236}">
                <a16:creationId xmlns:a16="http://schemas.microsoft.com/office/drawing/2014/main" id="{1D849951-AFBD-517D-659C-3D8C43C3DE3D}"/>
              </a:ext>
            </a:extLst>
          </p:cNvPr>
          <p:cNvSpPr txBox="1"/>
          <p:nvPr/>
        </p:nvSpPr>
        <p:spPr>
          <a:xfrm>
            <a:off x="6781456" y="3292943"/>
            <a:ext cx="1990725" cy="276999"/>
          </a:xfrm>
          <a:prstGeom prst="rect">
            <a:avLst/>
          </a:prstGeom>
          <a:noFill/>
        </p:spPr>
        <p:txBody>
          <a:bodyPr wrap="square" rtlCol="0">
            <a:spAutoFit/>
          </a:bodyPr>
          <a:lstStyle/>
          <a:p>
            <a:pPr algn="ctr"/>
            <a:r>
              <a:rPr lang="en-US" sz="1200" dirty="0"/>
              <a:t>$1,000,000.00</a:t>
            </a:r>
          </a:p>
        </p:txBody>
      </p:sp>
      <p:sp>
        <p:nvSpPr>
          <p:cNvPr id="31" name="TextBox 30">
            <a:extLst>
              <a:ext uri="{FF2B5EF4-FFF2-40B4-BE49-F238E27FC236}">
                <a16:creationId xmlns:a16="http://schemas.microsoft.com/office/drawing/2014/main" id="{59159142-F52E-5DCC-FB07-9A029AD77CEC}"/>
              </a:ext>
            </a:extLst>
          </p:cNvPr>
          <p:cNvSpPr txBox="1"/>
          <p:nvPr/>
        </p:nvSpPr>
        <p:spPr>
          <a:xfrm>
            <a:off x="6846177" y="2533589"/>
            <a:ext cx="1990725" cy="1015663"/>
          </a:xfrm>
          <a:prstGeom prst="rect">
            <a:avLst/>
          </a:prstGeom>
          <a:noFill/>
        </p:spPr>
        <p:txBody>
          <a:bodyPr wrap="square" rtlCol="0">
            <a:spAutoFit/>
          </a:bodyPr>
          <a:lstStyle/>
          <a:p>
            <a:pPr algn="ctr"/>
            <a:r>
              <a:rPr lang="en-US" sz="1200" dirty="0"/>
              <a:t>$250,000.00</a:t>
            </a:r>
          </a:p>
          <a:p>
            <a:pPr algn="ctr"/>
            <a:r>
              <a:rPr lang="en-US" sz="1200" dirty="0"/>
              <a:t>$250,000.00</a:t>
            </a:r>
          </a:p>
          <a:p>
            <a:pPr algn="ctr"/>
            <a:r>
              <a:rPr lang="en-US" sz="1200" dirty="0"/>
              <a:t>$250,000.00</a:t>
            </a:r>
          </a:p>
          <a:p>
            <a:pPr algn="ctr"/>
            <a:r>
              <a:rPr lang="en-US" sz="1200" dirty="0"/>
              <a:t>$250,000.00</a:t>
            </a:r>
          </a:p>
          <a:p>
            <a:pPr algn="ctr"/>
            <a:endParaRPr lang="en-US" sz="1200" dirty="0"/>
          </a:p>
        </p:txBody>
      </p:sp>
      <p:sp>
        <p:nvSpPr>
          <p:cNvPr id="35" name="TextBox 34">
            <a:extLst>
              <a:ext uri="{FF2B5EF4-FFF2-40B4-BE49-F238E27FC236}">
                <a16:creationId xmlns:a16="http://schemas.microsoft.com/office/drawing/2014/main" id="{5AF594FA-8E48-CA26-5141-399D28B343DD}"/>
              </a:ext>
            </a:extLst>
          </p:cNvPr>
          <p:cNvSpPr txBox="1"/>
          <p:nvPr/>
        </p:nvSpPr>
        <p:spPr>
          <a:xfrm>
            <a:off x="5714657" y="3865878"/>
            <a:ext cx="1990725" cy="646331"/>
          </a:xfrm>
          <a:prstGeom prst="rect">
            <a:avLst/>
          </a:prstGeom>
          <a:noFill/>
        </p:spPr>
        <p:txBody>
          <a:bodyPr wrap="square" rtlCol="0">
            <a:spAutoFit/>
          </a:bodyPr>
          <a:lstStyle/>
          <a:p>
            <a:pPr algn="ctr"/>
            <a:r>
              <a:rPr lang="en-US" sz="1200" dirty="0"/>
              <a:t>$154,267.50</a:t>
            </a:r>
          </a:p>
          <a:p>
            <a:pPr algn="ctr"/>
            <a:r>
              <a:rPr lang="en-US" sz="1200" dirty="0"/>
              <a:t>$500,153.00</a:t>
            </a:r>
          </a:p>
          <a:p>
            <a:pPr algn="ctr"/>
            <a:r>
              <a:rPr lang="en-US" sz="1200" dirty="0"/>
              <a:t>$45,579.50</a:t>
            </a:r>
          </a:p>
        </p:txBody>
      </p:sp>
      <p:sp>
        <p:nvSpPr>
          <p:cNvPr id="37" name="TextBox 36">
            <a:extLst>
              <a:ext uri="{FF2B5EF4-FFF2-40B4-BE49-F238E27FC236}">
                <a16:creationId xmlns:a16="http://schemas.microsoft.com/office/drawing/2014/main" id="{7690631D-9341-B24C-3300-E9A1DFEC9AC6}"/>
              </a:ext>
            </a:extLst>
          </p:cNvPr>
          <p:cNvSpPr txBox="1"/>
          <p:nvPr/>
        </p:nvSpPr>
        <p:spPr>
          <a:xfrm>
            <a:off x="5714657" y="4604542"/>
            <a:ext cx="1990725" cy="276999"/>
          </a:xfrm>
          <a:prstGeom prst="rect">
            <a:avLst/>
          </a:prstGeom>
          <a:noFill/>
        </p:spPr>
        <p:txBody>
          <a:bodyPr wrap="square" rtlCol="0">
            <a:spAutoFit/>
          </a:bodyPr>
          <a:lstStyle/>
          <a:p>
            <a:pPr algn="ctr"/>
            <a:r>
              <a:rPr lang="en-US" sz="1200" dirty="0"/>
              <a:t>$400,000.00</a:t>
            </a:r>
          </a:p>
        </p:txBody>
      </p:sp>
      <p:sp>
        <p:nvSpPr>
          <p:cNvPr id="39" name="TextBox 38">
            <a:extLst>
              <a:ext uri="{FF2B5EF4-FFF2-40B4-BE49-F238E27FC236}">
                <a16:creationId xmlns:a16="http://schemas.microsoft.com/office/drawing/2014/main" id="{58576D67-248A-208E-6A7C-76B05618BC79}"/>
              </a:ext>
            </a:extLst>
          </p:cNvPr>
          <p:cNvSpPr txBox="1"/>
          <p:nvPr/>
        </p:nvSpPr>
        <p:spPr>
          <a:xfrm>
            <a:off x="6619874" y="3885751"/>
            <a:ext cx="1990725" cy="276999"/>
          </a:xfrm>
          <a:prstGeom prst="rect">
            <a:avLst/>
          </a:prstGeom>
          <a:noFill/>
        </p:spPr>
        <p:txBody>
          <a:bodyPr wrap="square" rtlCol="0">
            <a:spAutoFit/>
          </a:bodyPr>
          <a:lstStyle/>
          <a:p>
            <a:pPr algn="ctr"/>
            <a:r>
              <a:rPr lang="en-US" sz="1200" dirty="0"/>
              <a:t>$300,000.00</a:t>
            </a:r>
          </a:p>
        </p:txBody>
      </p:sp>
      <p:sp>
        <p:nvSpPr>
          <p:cNvPr id="41" name="TextBox 40">
            <a:extLst>
              <a:ext uri="{FF2B5EF4-FFF2-40B4-BE49-F238E27FC236}">
                <a16:creationId xmlns:a16="http://schemas.microsoft.com/office/drawing/2014/main" id="{ED8EB681-9C18-B362-153D-6E429AE361B7}"/>
              </a:ext>
            </a:extLst>
          </p:cNvPr>
          <p:cNvSpPr txBox="1"/>
          <p:nvPr/>
        </p:nvSpPr>
        <p:spPr>
          <a:xfrm>
            <a:off x="9553914" y="3217737"/>
            <a:ext cx="1990725" cy="276999"/>
          </a:xfrm>
          <a:prstGeom prst="rect">
            <a:avLst/>
          </a:prstGeom>
          <a:noFill/>
        </p:spPr>
        <p:txBody>
          <a:bodyPr wrap="square" rtlCol="0">
            <a:spAutoFit/>
          </a:bodyPr>
          <a:lstStyle/>
          <a:p>
            <a:pPr algn="ctr"/>
            <a:r>
              <a:rPr lang="en-US" sz="1200" dirty="0"/>
              <a:t>$400,000.00</a:t>
            </a:r>
          </a:p>
        </p:txBody>
      </p:sp>
      <p:sp>
        <p:nvSpPr>
          <p:cNvPr id="43" name="TextBox 42">
            <a:extLst>
              <a:ext uri="{FF2B5EF4-FFF2-40B4-BE49-F238E27FC236}">
                <a16:creationId xmlns:a16="http://schemas.microsoft.com/office/drawing/2014/main" id="{1C225457-EADD-46F8-5AB0-0DAB63A477DA}"/>
              </a:ext>
            </a:extLst>
          </p:cNvPr>
          <p:cNvSpPr txBox="1"/>
          <p:nvPr/>
        </p:nvSpPr>
        <p:spPr>
          <a:xfrm>
            <a:off x="8493830" y="3227205"/>
            <a:ext cx="1990725" cy="276999"/>
          </a:xfrm>
          <a:prstGeom prst="rect">
            <a:avLst/>
          </a:prstGeom>
          <a:noFill/>
        </p:spPr>
        <p:txBody>
          <a:bodyPr wrap="square" rtlCol="0">
            <a:spAutoFit/>
          </a:bodyPr>
          <a:lstStyle/>
          <a:p>
            <a:pPr algn="ctr"/>
            <a:r>
              <a:rPr lang="en-US" sz="1200" dirty="0"/>
              <a:t>$1,000,000.00</a:t>
            </a:r>
          </a:p>
        </p:txBody>
      </p:sp>
      <p:sp>
        <p:nvSpPr>
          <p:cNvPr id="45" name="TextBox 44">
            <a:extLst>
              <a:ext uri="{FF2B5EF4-FFF2-40B4-BE49-F238E27FC236}">
                <a16:creationId xmlns:a16="http://schemas.microsoft.com/office/drawing/2014/main" id="{806F30EB-35B9-9218-FFB8-5CB493C2DB3C}"/>
              </a:ext>
            </a:extLst>
          </p:cNvPr>
          <p:cNvSpPr txBox="1"/>
          <p:nvPr/>
        </p:nvSpPr>
        <p:spPr>
          <a:xfrm>
            <a:off x="8493830" y="3968631"/>
            <a:ext cx="1990725" cy="276999"/>
          </a:xfrm>
          <a:prstGeom prst="rect">
            <a:avLst/>
          </a:prstGeom>
          <a:noFill/>
        </p:spPr>
        <p:txBody>
          <a:bodyPr wrap="square" rtlCol="0">
            <a:spAutoFit/>
          </a:bodyPr>
          <a:lstStyle/>
          <a:p>
            <a:pPr algn="ctr"/>
            <a:r>
              <a:rPr lang="en-US" sz="1200" dirty="0"/>
              <a:t>$600,000.00</a:t>
            </a:r>
          </a:p>
        </p:txBody>
      </p:sp>
      <mc:AlternateContent xmlns:mc="http://schemas.openxmlformats.org/markup-compatibility/2006" xmlns:p14="http://schemas.microsoft.com/office/powerpoint/2010/main">
        <mc:Choice Requires="p14">
          <p:contentPart p14:bwMode="auto" r:id="rId4">
            <p14:nvContentPartPr>
              <p14:cNvPr id="47" name="Ink 46">
                <a:extLst>
                  <a:ext uri="{FF2B5EF4-FFF2-40B4-BE49-F238E27FC236}">
                    <a16:creationId xmlns:a16="http://schemas.microsoft.com/office/drawing/2014/main" id="{9E26B16E-3C61-3E0A-198E-309F3F65D9F4}"/>
                  </a:ext>
                </a:extLst>
              </p14:cNvPr>
              <p14:cNvContentPartPr/>
              <p14:nvPr/>
            </p14:nvContentPartPr>
            <p14:xfrm>
              <a:off x="8334345" y="3371640"/>
              <a:ext cx="610200" cy="95760"/>
            </p14:xfrm>
          </p:contentPart>
        </mc:Choice>
        <mc:Fallback xmlns="">
          <p:pic>
            <p:nvPicPr>
              <p:cNvPr id="47" name="Ink 46">
                <a:extLst>
                  <a:ext uri="{FF2B5EF4-FFF2-40B4-BE49-F238E27FC236}">
                    <a16:creationId xmlns:a16="http://schemas.microsoft.com/office/drawing/2014/main" id="{9E26B16E-3C61-3E0A-198E-309F3F65D9F4}"/>
                  </a:ext>
                </a:extLst>
              </p:cNvPr>
              <p:cNvPicPr/>
              <p:nvPr/>
            </p:nvPicPr>
            <p:blipFill>
              <a:blip r:embed="rId5"/>
              <a:stretch>
                <a:fillRect/>
              </a:stretch>
            </p:blipFill>
            <p:spPr>
              <a:xfrm>
                <a:off x="8328225" y="3365520"/>
                <a:ext cx="622440" cy="1080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48" name="Ink 47">
                <a:extLst>
                  <a:ext uri="{FF2B5EF4-FFF2-40B4-BE49-F238E27FC236}">
                    <a16:creationId xmlns:a16="http://schemas.microsoft.com/office/drawing/2014/main" id="{3A33EFEF-7601-098A-F53A-31259B56C961}"/>
                  </a:ext>
                </a:extLst>
              </p14:cNvPr>
              <p14:cNvContentPartPr/>
              <p14:nvPr/>
            </p14:nvContentPartPr>
            <p14:xfrm>
              <a:off x="8813505" y="3333840"/>
              <a:ext cx="154080" cy="135360"/>
            </p14:xfrm>
          </p:contentPart>
        </mc:Choice>
        <mc:Fallback xmlns="">
          <p:pic>
            <p:nvPicPr>
              <p:cNvPr id="48" name="Ink 47">
                <a:extLst>
                  <a:ext uri="{FF2B5EF4-FFF2-40B4-BE49-F238E27FC236}">
                    <a16:creationId xmlns:a16="http://schemas.microsoft.com/office/drawing/2014/main" id="{3A33EFEF-7601-098A-F53A-31259B56C961}"/>
                  </a:ext>
                </a:extLst>
              </p:cNvPr>
              <p:cNvPicPr/>
              <p:nvPr/>
            </p:nvPicPr>
            <p:blipFill>
              <a:blip r:embed="rId7"/>
              <a:stretch>
                <a:fillRect/>
              </a:stretch>
            </p:blipFill>
            <p:spPr>
              <a:xfrm>
                <a:off x="8807385" y="3327720"/>
                <a:ext cx="166320" cy="1476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49" name="Ink 48">
                <a:extLst>
                  <a:ext uri="{FF2B5EF4-FFF2-40B4-BE49-F238E27FC236}">
                    <a16:creationId xmlns:a16="http://schemas.microsoft.com/office/drawing/2014/main" id="{760776DD-79F6-0568-FC81-DD117739BDCF}"/>
                  </a:ext>
                </a:extLst>
              </p14:cNvPr>
              <p14:cNvContentPartPr/>
              <p14:nvPr/>
            </p14:nvContentPartPr>
            <p14:xfrm>
              <a:off x="6933945" y="3499800"/>
              <a:ext cx="4449600" cy="1749960"/>
            </p14:xfrm>
          </p:contentPart>
        </mc:Choice>
        <mc:Fallback xmlns="">
          <p:pic>
            <p:nvPicPr>
              <p:cNvPr id="49" name="Ink 48">
                <a:extLst>
                  <a:ext uri="{FF2B5EF4-FFF2-40B4-BE49-F238E27FC236}">
                    <a16:creationId xmlns:a16="http://schemas.microsoft.com/office/drawing/2014/main" id="{760776DD-79F6-0568-FC81-DD117739BDCF}"/>
                  </a:ext>
                </a:extLst>
              </p:cNvPr>
              <p:cNvPicPr/>
              <p:nvPr/>
            </p:nvPicPr>
            <p:blipFill>
              <a:blip r:embed="rId9"/>
              <a:stretch>
                <a:fillRect/>
              </a:stretch>
            </p:blipFill>
            <p:spPr>
              <a:xfrm>
                <a:off x="6927825" y="3493680"/>
                <a:ext cx="4461840" cy="1762200"/>
              </a:xfrm>
              <a:prstGeom prst="rect">
                <a:avLst/>
              </a:prstGeom>
            </p:spPr>
          </p:pic>
        </mc:Fallback>
      </mc:AlternateContent>
      <p:grpSp>
        <p:nvGrpSpPr>
          <p:cNvPr id="56" name="Group 55">
            <a:extLst>
              <a:ext uri="{FF2B5EF4-FFF2-40B4-BE49-F238E27FC236}">
                <a16:creationId xmlns:a16="http://schemas.microsoft.com/office/drawing/2014/main" id="{E29E571F-20D1-CE36-758E-5F5049DBA616}"/>
              </a:ext>
            </a:extLst>
          </p:cNvPr>
          <p:cNvGrpSpPr/>
          <p:nvPr/>
        </p:nvGrpSpPr>
        <p:grpSpPr>
          <a:xfrm>
            <a:off x="9124905" y="4219080"/>
            <a:ext cx="732600" cy="77040"/>
            <a:chOff x="9124905" y="4219080"/>
            <a:chExt cx="732600" cy="77040"/>
          </a:xfrm>
        </p:grpSpPr>
        <mc:AlternateContent xmlns:mc="http://schemas.openxmlformats.org/markup-compatibility/2006" xmlns:p14="http://schemas.microsoft.com/office/powerpoint/2010/main">
          <mc:Choice Requires="p14">
            <p:contentPart p14:bwMode="auto" r:id="rId10">
              <p14:nvContentPartPr>
                <p14:cNvPr id="54" name="Ink 53">
                  <a:extLst>
                    <a:ext uri="{FF2B5EF4-FFF2-40B4-BE49-F238E27FC236}">
                      <a16:creationId xmlns:a16="http://schemas.microsoft.com/office/drawing/2014/main" id="{1301152E-13A2-844E-4FCA-161EABF30D42}"/>
                    </a:ext>
                  </a:extLst>
                </p14:cNvPr>
                <p14:cNvContentPartPr/>
                <p14:nvPr/>
              </p14:nvContentPartPr>
              <p14:xfrm>
                <a:off x="9124905" y="4219080"/>
                <a:ext cx="723600" cy="19800"/>
              </p14:xfrm>
            </p:contentPart>
          </mc:Choice>
          <mc:Fallback xmlns="">
            <p:pic>
              <p:nvPicPr>
                <p:cNvPr id="54" name="Ink 53">
                  <a:extLst>
                    <a:ext uri="{FF2B5EF4-FFF2-40B4-BE49-F238E27FC236}">
                      <a16:creationId xmlns:a16="http://schemas.microsoft.com/office/drawing/2014/main" id="{1301152E-13A2-844E-4FCA-161EABF30D42}"/>
                    </a:ext>
                  </a:extLst>
                </p:cNvPr>
                <p:cNvPicPr/>
                <p:nvPr/>
              </p:nvPicPr>
              <p:blipFill>
                <a:blip r:embed="rId11"/>
                <a:stretch>
                  <a:fillRect/>
                </a:stretch>
              </p:blipFill>
              <p:spPr>
                <a:xfrm>
                  <a:off x="9118785" y="4212960"/>
                  <a:ext cx="735840" cy="3204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55" name="Ink 54">
                  <a:extLst>
                    <a:ext uri="{FF2B5EF4-FFF2-40B4-BE49-F238E27FC236}">
                      <a16:creationId xmlns:a16="http://schemas.microsoft.com/office/drawing/2014/main" id="{A5BB66FA-D181-EEC2-26E0-0CA6C93C2566}"/>
                    </a:ext>
                  </a:extLst>
                </p14:cNvPr>
                <p14:cNvContentPartPr/>
                <p14:nvPr/>
              </p14:nvContentPartPr>
              <p14:xfrm>
                <a:off x="9134265" y="4276320"/>
                <a:ext cx="723240" cy="19800"/>
              </p14:xfrm>
            </p:contentPart>
          </mc:Choice>
          <mc:Fallback xmlns="">
            <p:pic>
              <p:nvPicPr>
                <p:cNvPr id="55" name="Ink 54">
                  <a:extLst>
                    <a:ext uri="{FF2B5EF4-FFF2-40B4-BE49-F238E27FC236}">
                      <a16:creationId xmlns:a16="http://schemas.microsoft.com/office/drawing/2014/main" id="{A5BB66FA-D181-EEC2-26E0-0CA6C93C2566}"/>
                    </a:ext>
                  </a:extLst>
                </p:cNvPr>
                <p:cNvPicPr/>
                <p:nvPr/>
              </p:nvPicPr>
              <p:blipFill>
                <a:blip r:embed="rId13"/>
                <a:stretch>
                  <a:fillRect/>
                </a:stretch>
              </p:blipFill>
              <p:spPr>
                <a:xfrm>
                  <a:off x="9128145" y="4270200"/>
                  <a:ext cx="735480" cy="32040"/>
                </a:xfrm>
                <a:prstGeom prst="rect">
                  <a:avLst/>
                </a:prstGeom>
              </p:spPr>
            </p:pic>
          </mc:Fallback>
        </mc:AlternateContent>
      </p:grpSp>
    </p:spTree>
    <p:extLst>
      <p:ext uri="{BB962C8B-B14F-4D97-AF65-F5344CB8AC3E}">
        <p14:creationId xmlns:p14="http://schemas.microsoft.com/office/powerpoint/2010/main" val="11212559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D74D5E-BB3B-6234-EF0E-F058BD22C6B9}"/>
              </a:ext>
            </a:extLst>
          </p:cNvPr>
          <p:cNvSpPr>
            <a:spLocks noGrp="1"/>
          </p:cNvSpPr>
          <p:nvPr>
            <p:ph type="title"/>
          </p:nvPr>
        </p:nvSpPr>
        <p:spPr>
          <a:xfrm>
            <a:off x="1138827" y="355817"/>
            <a:ext cx="10515600" cy="1325563"/>
          </a:xfrm>
        </p:spPr>
        <p:txBody>
          <a:bodyPr/>
          <a:lstStyle/>
          <a:p>
            <a:r>
              <a:rPr lang="en-US" dirty="0"/>
              <a:t>Financial Statements</a:t>
            </a:r>
            <a:br>
              <a:rPr lang="en-US" dirty="0"/>
            </a:br>
            <a:r>
              <a:rPr lang="en-US" sz="2000" dirty="0"/>
              <a:t>General Overview</a:t>
            </a:r>
            <a:endParaRPr lang="en-US" dirty="0"/>
          </a:p>
        </p:txBody>
      </p:sp>
      <p:sp>
        <p:nvSpPr>
          <p:cNvPr id="3" name="Content Placeholder 2">
            <a:extLst>
              <a:ext uri="{FF2B5EF4-FFF2-40B4-BE49-F238E27FC236}">
                <a16:creationId xmlns:a16="http://schemas.microsoft.com/office/drawing/2014/main" id="{2221F7A4-C26E-3A58-1DDC-05ED781CBB16}"/>
              </a:ext>
            </a:extLst>
          </p:cNvPr>
          <p:cNvSpPr>
            <a:spLocks noGrp="1"/>
          </p:cNvSpPr>
          <p:nvPr>
            <p:ph idx="1"/>
          </p:nvPr>
        </p:nvSpPr>
        <p:spPr>
          <a:xfrm>
            <a:off x="1138827" y="1612265"/>
            <a:ext cx="10407316" cy="5032375"/>
          </a:xfrm>
        </p:spPr>
        <p:txBody>
          <a:bodyPr>
            <a:normAutofit fontScale="55000" lnSpcReduction="20000"/>
          </a:bodyPr>
          <a:lstStyle/>
          <a:p>
            <a:r>
              <a:rPr lang="en-US" dirty="0"/>
              <a:t>Each statement tells a story </a:t>
            </a:r>
            <a:r>
              <a:rPr lang="en-US" b="1" dirty="0"/>
              <a:t>over a different period of time</a:t>
            </a:r>
            <a:r>
              <a:rPr lang="en-US" dirty="0"/>
              <a:t>. Some statements capture what happened during the year, like a </a:t>
            </a:r>
            <a:r>
              <a:rPr lang="en-US" i="1" dirty="0"/>
              <a:t>movie</a:t>
            </a:r>
            <a:r>
              <a:rPr lang="en-US" dirty="0"/>
              <a:t>, while others show where the government stands at a single moment, like a </a:t>
            </a:r>
            <a:r>
              <a:rPr lang="en-US" i="1" dirty="0"/>
              <a:t>photo</a:t>
            </a:r>
            <a:r>
              <a:rPr lang="en-US" dirty="0"/>
              <a:t>. </a:t>
            </a:r>
          </a:p>
          <a:p>
            <a:r>
              <a:rPr lang="en-US" b="1" dirty="0"/>
              <a:t>Balance Sheet</a:t>
            </a:r>
          </a:p>
          <a:p>
            <a:pPr lvl="1"/>
            <a:r>
              <a:rPr lang="en-US" dirty="0"/>
              <a:t>Represents the financial position of the company at a single point in time.</a:t>
            </a:r>
          </a:p>
          <a:p>
            <a:r>
              <a:rPr lang="en-US" b="1" dirty="0"/>
              <a:t>Income Statement </a:t>
            </a:r>
          </a:p>
          <a:p>
            <a:pPr lvl="1"/>
            <a:r>
              <a:rPr lang="en-US" dirty="0"/>
              <a:t>Reports the entity’s revenues and expenses over a period of time, the fiscal year. </a:t>
            </a:r>
          </a:p>
          <a:p>
            <a:r>
              <a:rPr lang="en-US" b="1" dirty="0"/>
              <a:t>Statement of Cash Flows</a:t>
            </a:r>
          </a:p>
          <a:p>
            <a:pPr lvl="1"/>
            <a:r>
              <a:rPr lang="en-US" dirty="0"/>
              <a:t>Measures activities involving cash receipts and cash payments over a period of time. Each transaction is classified into 3 categories – operating, investing, and financing. Only reported for proprietary funds in governmental accounting. </a:t>
            </a:r>
          </a:p>
          <a:p>
            <a:r>
              <a:rPr lang="en-US" b="1" dirty="0"/>
              <a:t>Notes to the Financial Statements</a:t>
            </a:r>
          </a:p>
          <a:p>
            <a:pPr lvl="1"/>
            <a:r>
              <a:rPr lang="en-US" dirty="0"/>
              <a:t>Detailed disclosures that explain accounting policies, commitments, contingencies, and provide context for the numbers in the financial statements.</a:t>
            </a:r>
          </a:p>
          <a:p>
            <a:r>
              <a:rPr lang="en-US" b="1" dirty="0"/>
              <a:t>Management’s Discussion &amp; Analysis (MD&amp;A)</a:t>
            </a:r>
          </a:p>
          <a:p>
            <a:pPr lvl="1"/>
            <a:r>
              <a:rPr lang="en-US" dirty="0"/>
              <a:t>A narrative overview prepared by management that explains financial highlights, trends, and significant changes in government operations.</a:t>
            </a:r>
          </a:p>
          <a:p>
            <a:r>
              <a:rPr lang="en-US" b="1" dirty="0"/>
              <a:t>Auditor’s report </a:t>
            </a:r>
          </a:p>
          <a:p>
            <a:pPr lvl="1"/>
            <a:r>
              <a:rPr lang="en-US" dirty="0"/>
              <a:t>An independent auditor’s formal opinion on whether the financial statements are presented fairly in accordance with applicable accounting standards. An audit opinion adds credibility to an entity’s financial statements. </a:t>
            </a:r>
          </a:p>
          <a:p>
            <a:pPr lvl="1"/>
            <a:r>
              <a:rPr lang="en-US" dirty="0"/>
              <a:t>Note: an Auditor is not an employee of the entity. They are hired by the entity as an independent party to express a professional opinion. If an auditor finds mistakes or fraudulent reporting behavior, they require the entity to correct all significant information before issuing financial statements. </a:t>
            </a:r>
          </a:p>
          <a:p>
            <a:r>
              <a:rPr lang="en-US" b="1" dirty="0"/>
              <a:t>Audit trail</a:t>
            </a:r>
          </a:p>
          <a:p>
            <a:pPr lvl="1"/>
            <a:r>
              <a:rPr lang="en-US" dirty="0"/>
              <a:t>Documented evidence that shows the source, path, and authorization of financial transactions, allowing users and auditors to trace activity back to its origin.</a:t>
            </a:r>
          </a:p>
          <a:p>
            <a:endParaRPr lang="en-US" dirty="0"/>
          </a:p>
          <a:p>
            <a:pPr marL="457200" lvl="1" indent="0">
              <a:buNone/>
            </a:pPr>
            <a:endParaRPr lang="en-US" dirty="0"/>
          </a:p>
        </p:txBody>
      </p:sp>
      <p:pic>
        <p:nvPicPr>
          <p:cNvPr id="5" name="Graphic 4" descr="Video camera outline">
            <a:extLst>
              <a:ext uri="{FF2B5EF4-FFF2-40B4-BE49-F238E27FC236}">
                <a16:creationId xmlns:a16="http://schemas.microsoft.com/office/drawing/2014/main" id="{9459A87E-DCFB-3A31-74AA-EAD396C27AE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663591" y="2857098"/>
            <a:ext cx="500513" cy="500513"/>
          </a:xfrm>
          <a:prstGeom prst="rect">
            <a:avLst/>
          </a:prstGeom>
        </p:spPr>
      </p:pic>
      <p:pic>
        <p:nvPicPr>
          <p:cNvPr id="7" name="Graphic 6" descr="Camera outline">
            <a:extLst>
              <a:ext uri="{FF2B5EF4-FFF2-40B4-BE49-F238E27FC236}">
                <a16:creationId xmlns:a16="http://schemas.microsoft.com/office/drawing/2014/main" id="{3A5FD0DE-35CB-7F79-36DD-E9E27F0577B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791150" y="1894652"/>
            <a:ext cx="415804" cy="415804"/>
          </a:xfrm>
          <a:prstGeom prst="rect">
            <a:avLst/>
          </a:prstGeom>
        </p:spPr>
      </p:pic>
      <p:pic>
        <p:nvPicPr>
          <p:cNvPr id="11" name="Graphic 10" descr="Video camera outline">
            <a:extLst>
              <a:ext uri="{FF2B5EF4-FFF2-40B4-BE49-F238E27FC236}">
                <a16:creationId xmlns:a16="http://schemas.microsoft.com/office/drawing/2014/main" id="{6587C9FF-27E9-DCBE-CF11-DC12F6C17DE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115186" y="2356585"/>
            <a:ext cx="500513" cy="500513"/>
          </a:xfrm>
          <a:prstGeom prst="rect">
            <a:avLst/>
          </a:prstGeom>
        </p:spPr>
      </p:pic>
      <p:pic>
        <p:nvPicPr>
          <p:cNvPr id="13" name="Graphic 12" descr="Video camera with solid fill">
            <a:extLst>
              <a:ext uri="{FF2B5EF4-FFF2-40B4-BE49-F238E27FC236}">
                <a16:creationId xmlns:a16="http://schemas.microsoft.com/office/drawing/2014/main" id="{BC3B132D-BB6F-17D1-EEA3-0A00EF67E11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2084" y="766980"/>
            <a:ext cx="914400" cy="914400"/>
          </a:xfrm>
          <a:prstGeom prst="rect">
            <a:avLst/>
          </a:prstGeom>
        </p:spPr>
      </p:pic>
      <p:pic>
        <p:nvPicPr>
          <p:cNvPr id="15" name="Graphic 14" descr="Camera with solid fill">
            <a:extLst>
              <a:ext uri="{FF2B5EF4-FFF2-40B4-BE49-F238E27FC236}">
                <a16:creationId xmlns:a16="http://schemas.microsoft.com/office/drawing/2014/main" id="{67E4C37A-FE0D-3F9A-1D97-312D1B161645}"/>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0" y="-92075"/>
            <a:ext cx="914400" cy="914400"/>
          </a:xfrm>
          <a:prstGeom prst="rect">
            <a:avLst/>
          </a:prstGeom>
        </p:spPr>
      </p:pic>
      <p:pic>
        <p:nvPicPr>
          <p:cNvPr id="17" name="Graphic 16" descr="Video camera with solid fill">
            <a:extLst>
              <a:ext uri="{FF2B5EF4-FFF2-40B4-BE49-F238E27FC236}">
                <a16:creationId xmlns:a16="http://schemas.microsoft.com/office/drawing/2014/main" id="{94990FCA-31C2-5460-101C-59DC583A04B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2084" y="2514600"/>
            <a:ext cx="914400" cy="914400"/>
          </a:xfrm>
          <a:prstGeom prst="rect">
            <a:avLst/>
          </a:prstGeom>
        </p:spPr>
      </p:pic>
      <p:pic>
        <p:nvPicPr>
          <p:cNvPr id="19" name="Graphic 18" descr="Camera with solid fill">
            <a:extLst>
              <a:ext uri="{FF2B5EF4-FFF2-40B4-BE49-F238E27FC236}">
                <a16:creationId xmlns:a16="http://schemas.microsoft.com/office/drawing/2014/main" id="{121DD4CD-F263-E8F3-1E8D-9ED53303D33B}"/>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0" y="1655545"/>
            <a:ext cx="914400" cy="914400"/>
          </a:xfrm>
          <a:prstGeom prst="rect">
            <a:avLst/>
          </a:prstGeom>
        </p:spPr>
      </p:pic>
      <p:pic>
        <p:nvPicPr>
          <p:cNvPr id="21" name="Graphic 20" descr="Video camera with solid fill">
            <a:extLst>
              <a:ext uri="{FF2B5EF4-FFF2-40B4-BE49-F238E27FC236}">
                <a16:creationId xmlns:a16="http://schemas.microsoft.com/office/drawing/2014/main" id="{979ED0AD-99C5-DDA5-B082-620BD2672643}"/>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168" y="4252912"/>
            <a:ext cx="914400" cy="914400"/>
          </a:xfrm>
          <a:prstGeom prst="rect">
            <a:avLst/>
          </a:prstGeom>
        </p:spPr>
      </p:pic>
      <p:pic>
        <p:nvPicPr>
          <p:cNvPr id="23" name="Graphic 22" descr="Camera with solid fill">
            <a:extLst>
              <a:ext uri="{FF2B5EF4-FFF2-40B4-BE49-F238E27FC236}">
                <a16:creationId xmlns:a16="http://schemas.microsoft.com/office/drawing/2014/main" id="{6D864185-770A-0F5A-0931-EA4549124B10}"/>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2084" y="3393857"/>
            <a:ext cx="914400" cy="914400"/>
          </a:xfrm>
          <a:prstGeom prst="rect">
            <a:avLst/>
          </a:prstGeom>
        </p:spPr>
      </p:pic>
      <p:pic>
        <p:nvPicPr>
          <p:cNvPr id="25" name="Graphic 24" descr="Video camera with solid fill">
            <a:extLst>
              <a:ext uri="{FF2B5EF4-FFF2-40B4-BE49-F238E27FC236}">
                <a16:creationId xmlns:a16="http://schemas.microsoft.com/office/drawing/2014/main" id="{BB60554E-7AD3-3D5F-E28B-A2B1A65B778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2084" y="6026367"/>
            <a:ext cx="914400" cy="914400"/>
          </a:xfrm>
          <a:prstGeom prst="rect">
            <a:avLst/>
          </a:prstGeom>
        </p:spPr>
      </p:pic>
      <p:pic>
        <p:nvPicPr>
          <p:cNvPr id="27" name="Graphic 26" descr="Camera with solid fill">
            <a:extLst>
              <a:ext uri="{FF2B5EF4-FFF2-40B4-BE49-F238E27FC236}">
                <a16:creationId xmlns:a16="http://schemas.microsoft.com/office/drawing/2014/main" id="{49D9D462-068C-CA81-5D05-4F1054D0666A}"/>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0" y="5167312"/>
            <a:ext cx="914400" cy="914400"/>
          </a:xfrm>
          <a:prstGeom prst="rect">
            <a:avLst/>
          </a:prstGeom>
        </p:spPr>
      </p:pic>
      <p:sp>
        <p:nvSpPr>
          <p:cNvPr id="4" name="Slide Number Placeholder 3">
            <a:extLst>
              <a:ext uri="{FF2B5EF4-FFF2-40B4-BE49-F238E27FC236}">
                <a16:creationId xmlns:a16="http://schemas.microsoft.com/office/drawing/2014/main" id="{E186D1CE-317E-115E-3E39-9D8287A6CC7A}"/>
              </a:ext>
            </a:extLst>
          </p:cNvPr>
          <p:cNvSpPr>
            <a:spLocks noGrp="1"/>
          </p:cNvSpPr>
          <p:nvPr>
            <p:ph type="sldNum" sz="quarter" idx="12"/>
          </p:nvPr>
        </p:nvSpPr>
        <p:spPr/>
        <p:txBody>
          <a:bodyPr/>
          <a:lstStyle/>
          <a:p>
            <a:fld id="{86C0CEB6-816B-4AD2-BD2A-6B923C483C8C}" type="slidenum">
              <a:rPr lang="en-US" smtClean="0"/>
              <a:t>32</a:t>
            </a:fld>
            <a:endParaRPr lang="en-US" dirty="0"/>
          </a:p>
        </p:txBody>
      </p:sp>
    </p:spTree>
    <p:extLst>
      <p:ext uri="{BB962C8B-B14F-4D97-AF65-F5344CB8AC3E}">
        <p14:creationId xmlns:p14="http://schemas.microsoft.com/office/powerpoint/2010/main" val="4091329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61FE2D-1F61-4B49-932A-96C77AD8F2B9}"/>
              </a:ext>
            </a:extLst>
          </p:cNvPr>
          <p:cNvSpPr>
            <a:spLocks noGrp="1"/>
          </p:cNvSpPr>
          <p:nvPr>
            <p:ph type="title"/>
          </p:nvPr>
        </p:nvSpPr>
        <p:spPr>
          <a:xfrm>
            <a:off x="340360" y="0"/>
            <a:ext cx="10515600" cy="1325563"/>
          </a:xfrm>
        </p:spPr>
        <p:txBody>
          <a:bodyPr>
            <a:normAutofit/>
          </a:bodyPr>
          <a:lstStyle/>
          <a:p>
            <a:r>
              <a:rPr lang="en-US" dirty="0"/>
              <a:t>Modified Accrual Basis of Accounting </a:t>
            </a:r>
            <a:br>
              <a:rPr lang="en-US" dirty="0"/>
            </a:br>
            <a:br>
              <a:rPr lang="en-US" sz="1200" dirty="0"/>
            </a:br>
            <a:r>
              <a:rPr lang="en-US" sz="2000" dirty="0">
                <a:hlinkClick r:id="rId2"/>
              </a:rPr>
              <a:t>Modified Accrual Accounting - How It Works, Rules</a:t>
            </a:r>
            <a:endParaRPr lang="en-US" dirty="0"/>
          </a:p>
        </p:txBody>
      </p:sp>
      <p:sp>
        <p:nvSpPr>
          <p:cNvPr id="3" name="Content Placeholder 2">
            <a:extLst>
              <a:ext uri="{FF2B5EF4-FFF2-40B4-BE49-F238E27FC236}">
                <a16:creationId xmlns:a16="http://schemas.microsoft.com/office/drawing/2014/main" id="{66A63980-7C18-140A-FA5D-CA3C04572777}"/>
              </a:ext>
            </a:extLst>
          </p:cNvPr>
          <p:cNvSpPr>
            <a:spLocks noGrp="1"/>
          </p:cNvSpPr>
          <p:nvPr>
            <p:ph idx="1"/>
          </p:nvPr>
        </p:nvSpPr>
        <p:spPr>
          <a:xfrm>
            <a:off x="340360" y="1617450"/>
            <a:ext cx="10515600" cy="4351338"/>
          </a:xfrm>
        </p:spPr>
        <p:txBody>
          <a:bodyPr>
            <a:normAutofit/>
          </a:bodyPr>
          <a:lstStyle/>
          <a:p>
            <a:pPr marL="0" indent="0">
              <a:buNone/>
            </a:pPr>
            <a:r>
              <a:rPr lang="en-US" sz="2400" dirty="0"/>
              <a:t>Governments focus on </a:t>
            </a:r>
          </a:p>
          <a:p>
            <a:pPr lvl="1"/>
            <a:r>
              <a:rPr lang="en-US" sz="2000" dirty="0"/>
              <a:t>current financial resources, </a:t>
            </a:r>
          </a:p>
          <a:p>
            <a:pPr lvl="1"/>
            <a:r>
              <a:rPr lang="en-US" sz="2000" dirty="0"/>
              <a:t>legal compliance, and </a:t>
            </a:r>
          </a:p>
          <a:p>
            <a:pPr lvl="1"/>
            <a:r>
              <a:rPr lang="en-US" sz="2000" dirty="0"/>
              <a:t>budget authority. </a:t>
            </a:r>
          </a:p>
          <a:p>
            <a:pPr marL="0" indent="0">
              <a:buNone/>
            </a:pPr>
            <a:r>
              <a:rPr lang="en-US" sz="2400" dirty="0"/>
              <a:t>Because of these priorities, governmental funds do not measure long‑term assets and liabilities (like capital assets or long‑term debt). </a:t>
            </a:r>
            <a:br>
              <a:rPr lang="en-US" sz="2400" dirty="0"/>
            </a:br>
            <a:endParaRPr lang="en-US" sz="900" dirty="0"/>
          </a:p>
          <a:p>
            <a:pPr marL="0" indent="0">
              <a:buNone/>
            </a:pPr>
            <a:r>
              <a:rPr lang="en-US" sz="2400" dirty="0"/>
              <a:t>This unique reporting model requires a different Accounting equation:</a:t>
            </a:r>
          </a:p>
        </p:txBody>
      </p:sp>
      <p:sp>
        <p:nvSpPr>
          <p:cNvPr id="4" name="Slide Number Placeholder 3">
            <a:extLst>
              <a:ext uri="{FF2B5EF4-FFF2-40B4-BE49-F238E27FC236}">
                <a16:creationId xmlns:a16="http://schemas.microsoft.com/office/drawing/2014/main" id="{754737D2-9771-2203-1A76-38010D104953}"/>
              </a:ext>
            </a:extLst>
          </p:cNvPr>
          <p:cNvSpPr>
            <a:spLocks noGrp="1"/>
          </p:cNvSpPr>
          <p:nvPr>
            <p:ph type="sldNum" sz="quarter" idx="12"/>
          </p:nvPr>
        </p:nvSpPr>
        <p:spPr/>
        <p:txBody>
          <a:bodyPr/>
          <a:lstStyle/>
          <a:p>
            <a:fld id="{86C0CEB6-816B-4AD2-BD2A-6B923C483C8C}" type="slidenum">
              <a:rPr lang="en-US" smtClean="0"/>
              <a:t>33</a:t>
            </a:fld>
            <a:endParaRPr lang="en-US" dirty="0"/>
          </a:p>
        </p:txBody>
      </p:sp>
      <p:graphicFrame>
        <p:nvGraphicFramePr>
          <p:cNvPr id="6" name="Diagram 5">
            <a:extLst>
              <a:ext uri="{FF2B5EF4-FFF2-40B4-BE49-F238E27FC236}">
                <a16:creationId xmlns:a16="http://schemas.microsoft.com/office/drawing/2014/main" id="{670CD4DF-6746-E903-F563-47D0C7E3AF53}"/>
              </a:ext>
            </a:extLst>
          </p:cNvPr>
          <p:cNvGraphicFramePr/>
          <p:nvPr>
            <p:extLst>
              <p:ext uri="{D42A27DB-BD31-4B8C-83A1-F6EECF244321}">
                <p14:modId xmlns:p14="http://schemas.microsoft.com/office/powerpoint/2010/main" val="1895376729"/>
              </p:ext>
            </p:extLst>
          </p:nvPr>
        </p:nvGraphicFramePr>
        <p:xfrm>
          <a:off x="7335520" y="48578"/>
          <a:ext cx="5090160" cy="31004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Diagram 7">
            <a:extLst>
              <a:ext uri="{FF2B5EF4-FFF2-40B4-BE49-F238E27FC236}">
                <a16:creationId xmlns:a16="http://schemas.microsoft.com/office/drawing/2014/main" id="{E0AD5F61-697E-A220-8781-87CB5F1BC867}"/>
              </a:ext>
            </a:extLst>
          </p:cNvPr>
          <p:cNvGraphicFramePr/>
          <p:nvPr>
            <p:extLst>
              <p:ext uri="{D42A27DB-BD31-4B8C-83A1-F6EECF244321}">
                <p14:modId xmlns:p14="http://schemas.microsoft.com/office/powerpoint/2010/main" val="1854660806"/>
              </p:ext>
            </p:extLst>
          </p:nvPr>
        </p:nvGraphicFramePr>
        <p:xfrm>
          <a:off x="340360" y="4145280"/>
          <a:ext cx="8834120" cy="317944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9" name="TextBox 8">
            <a:extLst>
              <a:ext uri="{FF2B5EF4-FFF2-40B4-BE49-F238E27FC236}">
                <a16:creationId xmlns:a16="http://schemas.microsoft.com/office/drawing/2014/main" id="{26A16859-CF13-D692-D540-E701D5ECAA04}"/>
              </a:ext>
            </a:extLst>
          </p:cNvPr>
          <p:cNvSpPr txBox="1"/>
          <p:nvPr/>
        </p:nvSpPr>
        <p:spPr>
          <a:xfrm>
            <a:off x="8925560" y="750014"/>
            <a:ext cx="955040" cy="461665"/>
          </a:xfrm>
          <a:prstGeom prst="rect">
            <a:avLst/>
          </a:prstGeom>
          <a:noFill/>
        </p:spPr>
        <p:txBody>
          <a:bodyPr wrap="square" rtlCol="0">
            <a:spAutoFit/>
          </a:bodyPr>
          <a:lstStyle/>
          <a:p>
            <a:r>
              <a:rPr lang="en-US" sz="2400" b="1" dirty="0"/>
              <a:t>+</a:t>
            </a:r>
          </a:p>
        </p:txBody>
      </p:sp>
      <p:sp>
        <p:nvSpPr>
          <p:cNvPr id="11" name="TextBox 10">
            <a:extLst>
              <a:ext uri="{FF2B5EF4-FFF2-40B4-BE49-F238E27FC236}">
                <a16:creationId xmlns:a16="http://schemas.microsoft.com/office/drawing/2014/main" id="{EAEE7EFC-A290-DD97-EAD0-675BED4D525D}"/>
              </a:ext>
            </a:extLst>
          </p:cNvPr>
          <p:cNvSpPr txBox="1"/>
          <p:nvPr/>
        </p:nvSpPr>
        <p:spPr>
          <a:xfrm>
            <a:off x="10515600" y="768223"/>
            <a:ext cx="955040" cy="461665"/>
          </a:xfrm>
          <a:prstGeom prst="rect">
            <a:avLst/>
          </a:prstGeom>
          <a:noFill/>
        </p:spPr>
        <p:txBody>
          <a:bodyPr wrap="square" rtlCol="0">
            <a:spAutoFit/>
          </a:bodyPr>
          <a:lstStyle/>
          <a:p>
            <a:r>
              <a:rPr lang="en-US" sz="2400" b="1" dirty="0"/>
              <a:t>+</a:t>
            </a:r>
          </a:p>
        </p:txBody>
      </p:sp>
    </p:spTree>
    <p:extLst>
      <p:ext uri="{BB962C8B-B14F-4D97-AF65-F5344CB8AC3E}">
        <p14:creationId xmlns:p14="http://schemas.microsoft.com/office/powerpoint/2010/main" val="5051206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686B17-029B-3707-66C0-57CE51D4FD67}"/>
              </a:ext>
            </a:extLst>
          </p:cNvPr>
          <p:cNvSpPr>
            <a:spLocks noGrp="1"/>
          </p:cNvSpPr>
          <p:nvPr>
            <p:ph type="title"/>
          </p:nvPr>
        </p:nvSpPr>
        <p:spPr>
          <a:xfrm>
            <a:off x="468725" y="136199"/>
            <a:ext cx="10515600" cy="1325563"/>
          </a:xfrm>
        </p:spPr>
        <p:txBody>
          <a:bodyPr/>
          <a:lstStyle/>
          <a:p>
            <a:r>
              <a:rPr lang="en-US" dirty="0"/>
              <a:t>Definitions:</a:t>
            </a:r>
            <a:br>
              <a:rPr lang="en-US" dirty="0"/>
            </a:br>
            <a:r>
              <a:rPr lang="en-US" sz="2400" dirty="0"/>
              <a:t>Financial Statements – Governmental Accounting </a:t>
            </a:r>
          </a:p>
        </p:txBody>
      </p:sp>
      <p:sp>
        <p:nvSpPr>
          <p:cNvPr id="3" name="Content Placeholder 2">
            <a:extLst>
              <a:ext uri="{FF2B5EF4-FFF2-40B4-BE49-F238E27FC236}">
                <a16:creationId xmlns:a16="http://schemas.microsoft.com/office/drawing/2014/main" id="{E7AD7B05-4E5D-0836-DFED-3B840A1FDD2E}"/>
              </a:ext>
            </a:extLst>
          </p:cNvPr>
          <p:cNvSpPr>
            <a:spLocks noGrp="1"/>
          </p:cNvSpPr>
          <p:nvPr>
            <p:ph idx="1"/>
          </p:nvPr>
        </p:nvSpPr>
        <p:spPr>
          <a:xfrm>
            <a:off x="390525" y="1460174"/>
            <a:ext cx="11618500" cy="5397826"/>
          </a:xfrm>
        </p:spPr>
        <p:txBody>
          <a:bodyPr numCol="2" spcCol="365760">
            <a:normAutofit fontScale="77500" lnSpcReduction="20000"/>
          </a:bodyPr>
          <a:lstStyle/>
          <a:p>
            <a:r>
              <a:rPr lang="en-US" b="1" dirty="0"/>
              <a:t>Governmental Fund Financial Statements</a:t>
            </a:r>
          </a:p>
          <a:p>
            <a:pPr lvl="1"/>
            <a:r>
              <a:rPr lang="en-US" dirty="0"/>
              <a:t>Used for governmental funds (general fund, special revenue, debt service, etc.)</a:t>
            </a:r>
          </a:p>
          <a:p>
            <a:pPr lvl="1"/>
            <a:r>
              <a:rPr lang="en-US" dirty="0"/>
              <a:t>Basis of accounting: Modified Accrual</a:t>
            </a:r>
          </a:p>
          <a:p>
            <a:pPr lvl="1"/>
            <a:r>
              <a:rPr lang="en-US" dirty="0"/>
              <a:t>Measurement focus: current financial resources</a:t>
            </a:r>
          </a:p>
          <a:p>
            <a:pPr lvl="1"/>
            <a:r>
              <a:rPr lang="en-US" dirty="0"/>
              <a:t>Reports:</a:t>
            </a:r>
          </a:p>
          <a:p>
            <a:pPr lvl="2"/>
            <a:r>
              <a:rPr lang="en-US" dirty="0"/>
              <a:t>Balance Sheet – Governmental Funds</a:t>
            </a:r>
          </a:p>
          <a:p>
            <a:pPr lvl="3"/>
            <a:r>
              <a:rPr lang="en-US" dirty="0"/>
              <a:t>Current assets, current liabilities, and fund balances (no long term)</a:t>
            </a:r>
          </a:p>
          <a:p>
            <a:pPr lvl="2"/>
            <a:r>
              <a:rPr lang="en-US" dirty="0"/>
              <a:t>Statement of Revenues, Expenditures, and Changes in Fund Balance</a:t>
            </a:r>
          </a:p>
          <a:p>
            <a:pPr lvl="3"/>
            <a:r>
              <a:rPr lang="en-US" dirty="0"/>
              <a:t>Current resource inflows and outflows and changes in fund balance</a:t>
            </a:r>
          </a:p>
          <a:p>
            <a:r>
              <a:rPr lang="en-US" b="1" dirty="0"/>
              <a:t>Government-Wide Financial Statements </a:t>
            </a:r>
          </a:p>
          <a:p>
            <a:pPr lvl="1"/>
            <a:r>
              <a:rPr lang="en-US" dirty="0"/>
              <a:t>Basis of accounting: Full Accrual</a:t>
            </a:r>
          </a:p>
          <a:p>
            <a:pPr lvl="1"/>
            <a:r>
              <a:rPr lang="en-US" dirty="0"/>
              <a:t>Measurement focus: economic resources</a:t>
            </a:r>
          </a:p>
          <a:p>
            <a:pPr lvl="1"/>
            <a:r>
              <a:rPr lang="en-US" dirty="0"/>
              <a:t>Reports:</a:t>
            </a:r>
          </a:p>
          <a:p>
            <a:pPr lvl="2"/>
            <a:r>
              <a:rPr lang="en-US" dirty="0"/>
              <a:t>Statement of Net Position</a:t>
            </a:r>
          </a:p>
          <a:p>
            <a:pPr lvl="3"/>
            <a:r>
              <a:rPr lang="en-US" dirty="0"/>
              <a:t>All assts, liabilities, and net position</a:t>
            </a:r>
          </a:p>
          <a:p>
            <a:pPr lvl="2"/>
            <a:r>
              <a:rPr lang="en-US" dirty="0"/>
              <a:t>Statement of Activities</a:t>
            </a:r>
          </a:p>
          <a:p>
            <a:pPr lvl="3"/>
            <a:r>
              <a:rPr lang="en-US" dirty="0"/>
              <a:t>Program revenues, program expenses, and net cost of services</a:t>
            </a:r>
          </a:p>
          <a:p>
            <a:r>
              <a:rPr lang="en-US" b="1" dirty="0"/>
              <a:t>Proprietary and Fiduciary Fund Financial Statements</a:t>
            </a:r>
          </a:p>
          <a:p>
            <a:pPr lvl="1"/>
            <a:r>
              <a:rPr lang="en-US" dirty="0"/>
              <a:t>Basis of accounting: Full accrual</a:t>
            </a:r>
          </a:p>
          <a:p>
            <a:pPr lvl="1"/>
            <a:r>
              <a:rPr lang="en-US" dirty="0"/>
              <a:t>Measurement focus: economic resources</a:t>
            </a:r>
            <a:endParaRPr lang="en-US" b="1" dirty="0"/>
          </a:p>
          <a:p>
            <a:r>
              <a:rPr lang="en-US" b="1" dirty="0"/>
              <a:t>Required Supplementary Information (RSI)</a:t>
            </a:r>
          </a:p>
          <a:p>
            <a:pPr lvl="1"/>
            <a:r>
              <a:rPr lang="en-US" dirty="0"/>
              <a:t>Information required under GASB (such as budgetary comparison schedules and pension/OPEB schedules) that supplements the basic financial statements.</a:t>
            </a:r>
          </a:p>
          <a:p>
            <a:r>
              <a:rPr lang="en-US" b="1" dirty="0"/>
              <a:t>Annual Comprehensive Financial Report (ACFR)</a:t>
            </a:r>
          </a:p>
          <a:p>
            <a:pPr lvl="1"/>
            <a:r>
              <a:rPr lang="en-US" sz="2800" dirty="0"/>
              <a:t> </a:t>
            </a:r>
            <a:r>
              <a:rPr lang="en-US" dirty="0"/>
              <a:t>The ACFR includes the basic financial statements and required supplementary information in its financial section. In addition to the financial section, an ACFR also includes an introductory and statistical section. </a:t>
            </a:r>
          </a:p>
        </p:txBody>
      </p:sp>
      <p:sp>
        <p:nvSpPr>
          <p:cNvPr id="4" name="Slide Number Placeholder 3">
            <a:extLst>
              <a:ext uri="{FF2B5EF4-FFF2-40B4-BE49-F238E27FC236}">
                <a16:creationId xmlns:a16="http://schemas.microsoft.com/office/drawing/2014/main" id="{D0782402-D0AF-71B8-3C94-03B015F143C1}"/>
              </a:ext>
            </a:extLst>
          </p:cNvPr>
          <p:cNvSpPr>
            <a:spLocks noGrp="1"/>
          </p:cNvSpPr>
          <p:nvPr>
            <p:ph type="sldNum" sz="quarter" idx="12"/>
          </p:nvPr>
        </p:nvSpPr>
        <p:spPr>
          <a:xfrm>
            <a:off x="10887075" y="6126102"/>
            <a:ext cx="914400" cy="914400"/>
          </a:xfrm>
        </p:spPr>
        <p:txBody>
          <a:bodyPr/>
          <a:lstStyle/>
          <a:p>
            <a:fld id="{86C0CEB6-816B-4AD2-BD2A-6B923C483C8C}" type="slidenum">
              <a:rPr lang="en-US" smtClean="0"/>
              <a:t>34</a:t>
            </a:fld>
            <a:endParaRPr lang="en-US" dirty="0"/>
          </a:p>
        </p:txBody>
      </p:sp>
    </p:spTree>
    <p:extLst>
      <p:ext uri="{BB962C8B-B14F-4D97-AF65-F5344CB8AC3E}">
        <p14:creationId xmlns:p14="http://schemas.microsoft.com/office/powerpoint/2010/main" val="128969800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89E8577-2063-7D6C-6485-AA876C99E869}"/>
              </a:ext>
            </a:extLst>
          </p:cNvPr>
          <p:cNvSpPr>
            <a:spLocks noGrp="1"/>
          </p:cNvSpPr>
          <p:nvPr>
            <p:ph type="sldNum" sz="quarter" idx="12"/>
          </p:nvPr>
        </p:nvSpPr>
        <p:spPr/>
        <p:txBody>
          <a:bodyPr/>
          <a:lstStyle/>
          <a:p>
            <a:fld id="{86C0CEB6-816B-4AD2-BD2A-6B923C483C8C}" type="slidenum">
              <a:rPr lang="en-US" smtClean="0"/>
              <a:t>35</a:t>
            </a:fld>
            <a:endParaRPr lang="en-US" dirty="0"/>
          </a:p>
        </p:txBody>
      </p:sp>
      <p:pic>
        <p:nvPicPr>
          <p:cNvPr id="8" name="Picture 7">
            <a:extLst>
              <a:ext uri="{FF2B5EF4-FFF2-40B4-BE49-F238E27FC236}">
                <a16:creationId xmlns:a16="http://schemas.microsoft.com/office/drawing/2014/main" id="{22575D36-C606-A8D4-513F-E7D8CD9C191D}"/>
              </a:ext>
            </a:extLst>
          </p:cNvPr>
          <p:cNvPicPr>
            <a:picLocks noChangeAspect="1"/>
          </p:cNvPicPr>
          <p:nvPr/>
        </p:nvPicPr>
        <p:blipFill>
          <a:blip r:embed="rId3"/>
          <a:stretch>
            <a:fillRect/>
          </a:stretch>
        </p:blipFill>
        <p:spPr>
          <a:xfrm>
            <a:off x="22467" y="0"/>
            <a:ext cx="6403506" cy="6858000"/>
          </a:xfrm>
          <a:prstGeom prst="rect">
            <a:avLst/>
          </a:prstGeom>
        </p:spPr>
      </p:pic>
      <p:pic>
        <p:nvPicPr>
          <p:cNvPr id="10" name="Picture 9">
            <a:extLst>
              <a:ext uri="{FF2B5EF4-FFF2-40B4-BE49-F238E27FC236}">
                <a16:creationId xmlns:a16="http://schemas.microsoft.com/office/drawing/2014/main" id="{A3A56A0D-B646-6E46-42FC-70FC0595347C}"/>
              </a:ext>
            </a:extLst>
          </p:cNvPr>
          <p:cNvPicPr>
            <a:picLocks noChangeAspect="1"/>
          </p:cNvPicPr>
          <p:nvPr/>
        </p:nvPicPr>
        <p:blipFill>
          <a:blip r:embed="rId4"/>
          <a:srcRect t="11556"/>
          <a:stretch>
            <a:fillRect/>
          </a:stretch>
        </p:blipFill>
        <p:spPr>
          <a:xfrm>
            <a:off x="6348020" y="0"/>
            <a:ext cx="6189873" cy="6858000"/>
          </a:xfrm>
          <a:prstGeom prst="rect">
            <a:avLst/>
          </a:prstGeom>
        </p:spPr>
      </p:pic>
    </p:spTree>
    <p:extLst>
      <p:ext uri="{BB962C8B-B14F-4D97-AF65-F5344CB8AC3E}">
        <p14:creationId xmlns:p14="http://schemas.microsoft.com/office/powerpoint/2010/main" val="236722956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568C56E-8F76-C71A-7DA1-44DBB051A269}"/>
              </a:ext>
            </a:extLst>
          </p:cNvPr>
          <p:cNvSpPr>
            <a:spLocks noGrp="1"/>
          </p:cNvSpPr>
          <p:nvPr>
            <p:ph type="sldNum" sz="quarter" idx="12"/>
          </p:nvPr>
        </p:nvSpPr>
        <p:spPr/>
        <p:txBody>
          <a:bodyPr/>
          <a:lstStyle/>
          <a:p>
            <a:fld id="{86C0CEB6-816B-4AD2-BD2A-6B923C483C8C}" type="slidenum">
              <a:rPr lang="en-US" smtClean="0"/>
              <a:t>36</a:t>
            </a:fld>
            <a:endParaRPr lang="en-US" dirty="0"/>
          </a:p>
        </p:txBody>
      </p:sp>
      <p:pic>
        <p:nvPicPr>
          <p:cNvPr id="8" name="Picture 7">
            <a:extLst>
              <a:ext uri="{FF2B5EF4-FFF2-40B4-BE49-F238E27FC236}">
                <a16:creationId xmlns:a16="http://schemas.microsoft.com/office/drawing/2014/main" id="{F0600B3B-CB34-7B13-29A3-F0F3F6BCDD55}"/>
              </a:ext>
            </a:extLst>
          </p:cNvPr>
          <p:cNvPicPr>
            <a:picLocks noChangeAspect="1"/>
          </p:cNvPicPr>
          <p:nvPr/>
        </p:nvPicPr>
        <p:blipFill>
          <a:blip r:embed="rId2"/>
          <a:stretch>
            <a:fillRect/>
          </a:stretch>
        </p:blipFill>
        <p:spPr>
          <a:xfrm>
            <a:off x="970175" y="0"/>
            <a:ext cx="10251649" cy="6858000"/>
          </a:xfrm>
          <a:prstGeom prst="rect">
            <a:avLst/>
          </a:prstGeom>
        </p:spPr>
      </p:pic>
    </p:spTree>
    <p:extLst>
      <p:ext uri="{BB962C8B-B14F-4D97-AF65-F5344CB8AC3E}">
        <p14:creationId xmlns:p14="http://schemas.microsoft.com/office/powerpoint/2010/main" val="420622008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15DE3-529B-C02C-5543-30E4A35A7EC7}"/>
              </a:ext>
            </a:extLst>
          </p:cNvPr>
          <p:cNvSpPr>
            <a:spLocks noGrp="1"/>
          </p:cNvSpPr>
          <p:nvPr>
            <p:ph type="title"/>
          </p:nvPr>
        </p:nvSpPr>
        <p:spPr/>
        <p:txBody>
          <a:bodyPr/>
          <a:lstStyle/>
          <a:p>
            <a:r>
              <a:rPr lang="en-US" dirty="0"/>
              <a:t>Sources and Resources</a:t>
            </a:r>
          </a:p>
        </p:txBody>
      </p:sp>
      <p:sp>
        <p:nvSpPr>
          <p:cNvPr id="3" name="Content Placeholder 2">
            <a:extLst>
              <a:ext uri="{FF2B5EF4-FFF2-40B4-BE49-F238E27FC236}">
                <a16:creationId xmlns:a16="http://schemas.microsoft.com/office/drawing/2014/main" id="{D3811E7F-1611-6DEB-14EA-63A29C1445AE}"/>
              </a:ext>
            </a:extLst>
          </p:cNvPr>
          <p:cNvSpPr>
            <a:spLocks noGrp="1"/>
          </p:cNvSpPr>
          <p:nvPr>
            <p:ph idx="1"/>
          </p:nvPr>
        </p:nvSpPr>
        <p:spPr/>
        <p:txBody>
          <a:bodyPr/>
          <a:lstStyle/>
          <a:p>
            <a:r>
              <a:rPr lang="en-US" dirty="0">
                <a:hlinkClick r:id="rId2">
                  <a:extLst>
                    <a:ext uri="{A12FA001-AC4F-418D-AE19-62706E023703}">
                      <ahyp:hlinkClr xmlns:ahyp="http://schemas.microsoft.com/office/drawing/2018/hyperlinkcolor" val="tx"/>
                    </a:ext>
                  </a:extLst>
                </a:hlinkClick>
              </a:rPr>
              <a:t>Accounting Elements Expanded | IFRS and US GAAP</a:t>
            </a:r>
            <a:endParaRPr lang="en-US" dirty="0"/>
          </a:p>
          <a:p>
            <a:r>
              <a:rPr lang="en-US" dirty="0">
                <a:hlinkClick r:id="rId3">
                  <a:extLst>
                    <a:ext uri="{A12FA001-AC4F-418D-AE19-62706E023703}">
                      <ahyp:hlinkClr xmlns:ahyp="http://schemas.microsoft.com/office/drawing/2018/hyperlinkcolor" val="tx"/>
                    </a:ext>
                  </a:extLst>
                </a:hlinkClick>
              </a:rPr>
              <a:t>Modified Accrual Accounting - How It Works, Rules</a:t>
            </a:r>
            <a:endParaRPr lang="en-US" dirty="0"/>
          </a:p>
          <a:p>
            <a:r>
              <a:rPr lang="en-US" dirty="0">
                <a:hlinkClick r:id="rId4">
                  <a:extLst>
                    <a:ext uri="{A12FA001-AC4F-418D-AE19-62706E023703}">
                      <ahyp:hlinkClr xmlns:ahyp="http://schemas.microsoft.com/office/drawing/2018/hyperlinkcolor" val="tx"/>
                    </a:ext>
                  </a:extLst>
                </a:hlinkClick>
              </a:rPr>
              <a:t>Modified Accrual vs. Full Accrual Accounting in Government |</a:t>
            </a:r>
            <a:r>
              <a:rPr lang="en-US" dirty="0">
                <a:solidFill>
                  <a:srgbClr val="467886"/>
                </a:solidFill>
                <a:hlinkClick r:id="rId4">
                  <a:extLst>
                    <a:ext uri="{A12FA001-AC4F-418D-AE19-62706E023703}">
                      <ahyp:hlinkClr xmlns:ahyp="http://schemas.microsoft.com/office/drawing/2018/hyperlinkcolor" val="tx"/>
                    </a:ext>
                  </a:extLst>
                </a:hlinkClick>
              </a:rPr>
              <a:t> </a:t>
            </a:r>
            <a:r>
              <a:rPr lang="en-US" dirty="0" err="1">
                <a:hlinkClick r:id="rId4">
                  <a:extLst>
                    <a:ext uri="{A12FA001-AC4F-418D-AE19-62706E023703}">
                      <ahyp:hlinkClr xmlns:ahyp="http://schemas.microsoft.com/office/drawing/2018/hyperlinkcolor" val="tx"/>
                    </a:ext>
                  </a:extLst>
                </a:hlinkClick>
              </a:rPr>
              <a:t>GovtIntel</a:t>
            </a:r>
            <a:endParaRPr lang="en-US" dirty="0"/>
          </a:p>
          <a:p>
            <a:r>
              <a:rPr lang="en-US" dirty="0"/>
              <a:t>Spiceland, J. D., Thomas, W. M., &amp; Herrmann, D. (2015). </a:t>
            </a:r>
            <a:r>
              <a:rPr lang="en-US" i="1" dirty="0"/>
              <a:t>Financial Accounting</a:t>
            </a:r>
            <a:r>
              <a:rPr lang="en-US" dirty="0"/>
              <a:t> (4th ed.). McGraw-Hill Education.</a:t>
            </a:r>
          </a:p>
          <a:p>
            <a:r>
              <a:rPr lang="en-US" dirty="0"/>
              <a:t>DFA ACFR Unit! </a:t>
            </a:r>
            <a:r>
              <a:rPr lang="en-US" dirty="0">
                <a:sym typeface="Wingdings" panose="05000000000000000000" pitchFamily="2" charset="2"/>
              </a:rPr>
              <a:t></a:t>
            </a:r>
            <a:endParaRPr lang="en-US" dirty="0"/>
          </a:p>
          <a:p>
            <a:endParaRPr lang="en-US" dirty="0"/>
          </a:p>
        </p:txBody>
      </p:sp>
      <p:sp>
        <p:nvSpPr>
          <p:cNvPr id="4" name="Slide Number Placeholder 3">
            <a:extLst>
              <a:ext uri="{FF2B5EF4-FFF2-40B4-BE49-F238E27FC236}">
                <a16:creationId xmlns:a16="http://schemas.microsoft.com/office/drawing/2014/main" id="{2E574381-C840-5FB2-64CB-BBCC3C882135}"/>
              </a:ext>
            </a:extLst>
          </p:cNvPr>
          <p:cNvSpPr>
            <a:spLocks noGrp="1"/>
          </p:cNvSpPr>
          <p:nvPr>
            <p:ph type="sldNum" sz="quarter" idx="12"/>
          </p:nvPr>
        </p:nvSpPr>
        <p:spPr/>
        <p:txBody>
          <a:bodyPr/>
          <a:lstStyle/>
          <a:p>
            <a:fld id="{86C0CEB6-816B-4AD2-BD2A-6B923C483C8C}" type="slidenum">
              <a:rPr lang="en-US" smtClean="0"/>
              <a:t>37</a:t>
            </a:fld>
            <a:endParaRPr lang="en-US" dirty="0"/>
          </a:p>
        </p:txBody>
      </p:sp>
    </p:spTree>
    <p:extLst>
      <p:ext uri="{BB962C8B-B14F-4D97-AF65-F5344CB8AC3E}">
        <p14:creationId xmlns:p14="http://schemas.microsoft.com/office/powerpoint/2010/main" val="10260163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A633F5-ED0F-3DE4-51A9-2B002681A0BD}"/>
              </a:ext>
            </a:extLst>
          </p:cNvPr>
          <p:cNvSpPr>
            <a:spLocks noGrp="1"/>
          </p:cNvSpPr>
          <p:nvPr>
            <p:ph type="title"/>
          </p:nvPr>
        </p:nvSpPr>
        <p:spPr/>
        <p:txBody>
          <a:bodyPr/>
          <a:lstStyle/>
          <a:p>
            <a:r>
              <a:rPr lang="en-US" dirty="0"/>
              <a:t>The Foundation</a:t>
            </a:r>
            <a:br>
              <a:rPr lang="en-US" dirty="0"/>
            </a:br>
            <a:r>
              <a:rPr lang="en-US" sz="2800" b="1" dirty="0"/>
              <a:t>Definitions:</a:t>
            </a:r>
          </a:p>
        </p:txBody>
      </p:sp>
      <p:sp>
        <p:nvSpPr>
          <p:cNvPr id="3" name="Content Placeholder 2">
            <a:extLst>
              <a:ext uri="{FF2B5EF4-FFF2-40B4-BE49-F238E27FC236}">
                <a16:creationId xmlns:a16="http://schemas.microsoft.com/office/drawing/2014/main" id="{B044EDAF-9945-A4F3-F858-E7E5476D163D}"/>
              </a:ext>
            </a:extLst>
          </p:cNvPr>
          <p:cNvSpPr>
            <a:spLocks noGrp="1"/>
          </p:cNvSpPr>
          <p:nvPr>
            <p:ph idx="1"/>
          </p:nvPr>
        </p:nvSpPr>
        <p:spPr>
          <a:xfrm>
            <a:off x="838200" y="1838227"/>
            <a:ext cx="10515600" cy="5019773"/>
          </a:xfrm>
        </p:spPr>
        <p:txBody>
          <a:bodyPr>
            <a:normAutofit fontScale="62500" lnSpcReduction="20000"/>
          </a:bodyPr>
          <a:lstStyle/>
          <a:p>
            <a:r>
              <a:rPr lang="en-US" dirty="0"/>
              <a:t>An </a:t>
            </a:r>
            <a:r>
              <a:rPr lang="en-US" b="1" dirty="0"/>
              <a:t>account </a:t>
            </a:r>
            <a:r>
              <a:rPr lang="en-US" dirty="0"/>
              <a:t>is the category, or bucket, to organize each transaction. Accounts are the fundamental building block of a journal entry, the GL, and financial statements.</a:t>
            </a:r>
          </a:p>
          <a:p>
            <a:r>
              <a:rPr lang="en-US" dirty="0"/>
              <a:t>A list of all account names used to record transactions of a company is referred to as a </a:t>
            </a:r>
            <a:r>
              <a:rPr lang="en-US" b="1" dirty="0"/>
              <a:t>chart of accounts</a:t>
            </a:r>
            <a:r>
              <a:rPr lang="en-US" dirty="0"/>
              <a:t> (CHART_OF_ACCTS_CURRENT). </a:t>
            </a:r>
          </a:p>
          <a:p>
            <a:r>
              <a:rPr lang="en-US" dirty="0"/>
              <a:t>The </a:t>
            </a:r>
            <a:r>
              <a:rPr lang="en-US" b="1" dirty="0"/>
              <a:t>account balance </a:t>
            </a:r>
            <a:r>
              <a:rPr lang="en-US" dirty="0"/>
              <a:t>is the net amount after all entries (debits and credits) have been posted. The current balance will tell a story depending on the account type – cash on hand, liabilities owed, revenue earned, etc.</a:t>
            </a:r>
          </a:p>
          <a:p>
            <a:pPr lvl="1"/>
            <a:r>
              <a:rPr lang="en-US" dirty="0"/>
              <a:t>A listing of all general ledger accounts and their balances at a specific point in time is called a </a:t>
            </a:r>
            <a:r>
              <a:rPr lang="en-US" b="1" dirty="0"/>
              <a:t>Trial Balance</a:t>
            </a:r>
            <a:r>
              <a:rPr lang="en-US" dirty="0"/>
              <a:t>. It is used internally to ensure total debits equal total credits before preparing financial statements.</a:t>
            </a:r>
          </a:p>
          <a:p>
            <a:r>
              <a:rPr lang="en-US" b="1" dirty="0"/>
              <a:t>Journal entries </a:t>
            </a:r>
            <a:r>
              <a:rPr lang="en-US" dirty="0"/>
              <a:t>(JE) make up the data in the general ledger. These are the individual transactions that increase and decrease account balances. </a:t>
            </a:r>
          </a:p>
          <a:p>
            <a:pPr lvl="1"/>
            <a:r>
              <a:rPr lang="en-US" dirty="0"/>
              <a:t>Record / recognize / book means to formally enter it into the accounting system so that it becomes part of the organization’s financial statements.</a:t>
            </a:r>
          </a:p>
          <a:p>
            <a:r>
              <a:rPr lang="en-US" dirty="0"/>
              <a:t>The </a:t>
            </a:r>
            <a:r>
              <a:rPr lang="en-US" b="1" dirty="0"/>
              <a:t>general ledger </a:t>
            </a:r>
            <a:r>
              <a:rPr lang="en-US" dirty="0"/>
              <a:t>(GL) is the central record of all financial transactions (</a:t>
            </a:r>
            <a:r>
              <a:rPr lang="en-US" sz="2600" dirty="0" err="1"/>
              <a:t>NMS_GL_JOURNAL_LINE</a:t>
            </a:r>
            <a:r>
              <a:rPr lang="en-US" sz="2600" dirty="0"/>
              <a:t>, periods 0-998</a:t>
            </a:r>
            <a:r>
              <a:rPr lang="en-US" dirty="0"/>
              <a:t>).</a:t>
            </a:r>
          </a:p>
          <a:p>
            <a:pPr lvl="1"/>
            <a:r>
              <a:rPr lang="en-US" dirty="0"/>
              <a:t>The GL is the foundation of Financial Statements, and the Financial Statements are the basis of an Auditor’s Opinion. </a:t>
            </a:r>
          </a:p>
          <a:p>
            <a:r>
              <a:rPr lang="en-US" b="1" dirty="0"/>
              <a:t>Financial Statements </a:t>
            </a:r>
            <a:r>
              <a:rPr lang="en-US" dirty="0"/>
              <a:t>are formal reports that convey an entity’s financial activities and performance over a specific period of time. They summarize information from all major account types.</a:t>
            </a:r>
          </a:p>
          <a:p>
            <a:r>
              <a:rPr lang="en-US" dirty="0"/>
              <a:t>An </a:t>
            </a:r>
            <a:r>
              <a:rPr lang="en-US" b="1" dirty="0"/>
              <a:t>Auditor’s Opinion </a:t>
            </a:r>
            <a:r>
              <a:rPr lang="en-US" dirty="0"/>
              <a:t>is a formal statement made by an independent auditor as to whether a government’s financial statements are presented fairly, in accordance with GAAP. It communicates the reliability of the financial statements. </a:t>
            </a:r>
          </a:p>
          <a:p>
            <a:endParaRPr lang="en-US" dirty="0"/>
          </a:p>
        </p:txBody>
      </p:sp>
      <p:sp>
        <p:nvSpPr>
          <p:cNvPr id="4" name="Slide Number Placeholder 3">
            <a:extLst>
              <a:ext uri="{FF2B5EF4-FFF2-40B4-BE49-F238E27FC236}">
                <a16:creationId xmlns:a16="http://schemas.microsoft.com/office/drawing/2014/main" id="{EBE58E01-ACC8-1347-53AA-E713057EB063}"/>
              </a:ext>
            </a:extLst>
          </p:cNvPr>
          <p:cNvSpPr>
            <a:spLocks noGrp="1"/>
          </p:cNvSpPr>
          <p:nvPr>
            <p:ph type="sldNum" sz="quarter" idx="12"/>
          </p:nvPr>
        </p:nvSpPr>
        <p:spPr/>
        <p:txBody>
          <a:bodyPr/>
          <a:lstStyle/>
          <a:p>
            <a:fld id="{86C0CEB6-816B-4AD2-BD2A-6B923C483C8C}" type="slidenum">
              <a:rPr lang="en-US" smtClean="0"/>
              <a:t>4</a:t>
            </a:fld>
            <a:endParaRPr lang="en-US" dirty="0"/>
          </a:p>
        </p:txBody>
      </p:sp>
    </p:spTree>
    <p:extLst>
      <p:ext uri="{BB962C8B-B14F-4D97-AF65-F5344CB8AC3E}">
        <p14:creationId xmlns:p14="http://schemas.microsoft.com/office/powerpoint/2010/main" val="18830510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97D67B3-FC35-9D45-B1F6-7AB72EA197FD}"/>
              </a:ext>
            </a:extLst>
          </p:cNvPr>
          <p:cNvSpPr>
            <a:spLocks noGrp="1"/>
          </p:cNvSpPr>
          <p:nvPr>
            <p:ph type="sldNum" sz="quarter" idx="12"/>
          </p:nvPr>
        </p:nvSpPr>
        <p:spPr/>
        <p:txBody>
          <a:bodyPr/>
          <a:lstStyle/>
          <a:p>
            <a:fld id="{86C0CEB6-816B-4AD2-BD2A-6B923C483C8C}" type="slidenum">
              <a:rPr lang="en-US" smtClean="0"/>
              <a:t>5</a:t>
            </a:fld>
            <a:endParaRPr lang="en-US" dirty="0"/>
          </a:p>
        </p:txBody>
      </p:sp>
      <p:graphicFrame>
        <p:nvGraphicFramePr>
          <p:cNvPr id="5" name="Content Placeholder 9">
            <a:extLst>
              <a:ext uri="{FF2B5EF4-FFF2-40B4-BE49-F238E27FC236}">
                <a16:creationId xmlns:a16="http://schemas.microsoft.com/office/drawing/2014/main" id="{570D3D16-52B3-2700-820E-1BD046B93FB1}"/>
              </a:ext>
            </a:extLst>
          </p:cNvPr>
          <p:cNvGraphicFramePr>
            <a:graphicFrameLocks/>
          </p:cNvGraphicFramePr>
          <p:nvPr>
            <p:extLst>
              <p:ext uri="{D42A27DB-BD31-4B8C-83A1-F6EECF244321}">
                <p14:modId xmlns:p14="http://schemas.microsoft.com/office/powerpoint/2010/main" val="4100147330"/>
              </p:ext>
            </p:extLst>
          </p:nvPr>
        </p:nvGraphicFramePr>
        <p:xfrm>
          <a:off x="0" y="0"/>
          <a:ext cx="12192000" cy="6857998"/>
        </p:xfrm>
        <a:graphic>
          <a:graphicData uri="http://schemas.openxmlformats.org/drawingml/2006/table">
            <a:tbl>
              <a:tblPr firstRow="1" bandRow="1">
                <a:tableStyleId>{073A0DAA-6AF3-43AB-8588-CEC1D06C72B9}</a:tableStyleId>
              </a:tblPr>
              <a:tblGrid>
                <a:gridCol w="1721502">
                  <a:extLst>
                    <a:ext uri="{9D8B030D-6E8A-4147-A177-3AD203B41FA5}">
                      <a16:colId xmlns:a16="http://schemas.microsoft.com/office/drawing/2014/main" val="1246701987"/>
                    </a:ext>
                  </a:extLst>
                </a:gridCol>
                <a:gridCol w="1706496">
                  <a:extLst>
                    <a:ext uri="{9D8B030D-6E8A-4147-A177-3AD203B41FA5}">
                      <a16:colId xmlns:a16="http://schemas.microsoft.com/office/drawing/2014/main" val="1637877475"/>
                    </a:ext>
                  </a:extLst>
                </a:gridCol>
                <a:gridCol w="1133886">
                  <a:extLst>
                    <a:ext uri="{9D8B030D-6E8A-4147-A177-3AD203B41FA5}">
                      <a16:colId xmlns:a16="http://schemas.microsoft.com/office/drawing/2014/main" val="4116208758"/>
                    </a:ext>
                  </a:extLst>
                </a:gridCol>
                <a:gridCol w="1009132">
                  <a:extLst>
                    <a:ext uri="{9D8B030D-6E8A-4147-A177-3AD203B41FA5}">
                      <a16:colId xmlns:a16="http://schemas.microsoft.com/office/drawing/2014/main" val="17612670"/>
                    </a:ext>
                  </a:extLst>
                </a:gridCol>
                <a:gridCol w="2134451">
                  <a:extLst>
                    <a:ext uri="{9D8B030D-6E8A-4147-A177-3AD203B41FA5}">
                      <a16:colId xmlns:a16="http://schemas.microsoft.com/office/drawing/2014/main" val="1377945627"/>
                    </a:ext>
                  </a:extLst>
                </a:gridCol>
                <a:gridCol w="1914623">
                  <a:extLst>
                    <a:ext uri="{9D8B030D-6E8A-4147-A177-3AD203B41FA5}">
                      <a16:colId xmlns:a16="http://schemas.microsoft.com/office/drawing/2014/main" val="4056965950"/>
                    </a:ext>
                  </a:extLst>
                </a:gridCol>
                <a:gridCol w="2571910">
                  <a:extLst>
                    <a:ext uri="{9D8B030D-6E8A-4147-A177-3AD203B41FA5}">
                      <a16:colId xmlns:a16="http://schemas.microsoft.com/office/drawing/2014/main" val="3382563786"/>
                    </a:ext>
                  </a:extLst>
                </a:gridCol>
              </a:tblGrid>
              <a:tr h="997903">
                <a:tc>
                  <a:txBody>
                    <a:bodyPr/>
                    <a:lstStyle/>
                    <a:p>
                      <a:pPr algn="ctr"/>
                      <a:r>
                        <a:rPr lang="en-US" sz="1400" dirty="0"/>
                        <a:t>Account Type</a:t>
                      </a:r>
                    </a:p>
                  </a:txBody>
                  <a:tcPr anchor="ctr">
                    <a:lnB w="12700" cap="flat" cmpd="sng" algn="ctr">
                      <a:solidFill>
                        <a:schemeClr val="tx1"/>
                      </a:solidFill>
                      <a:prstDash val="solid"/>
                      <a:round/>
                      <a:headEnd type="none" w="med" len="med"/>
                      <a:tailEnd type="none" w="med" len="med"/>
                    </a:lnB>
                  </a:tcPr>
                </a:tc>
                <a:tc>
                  <a:txBody>
                    <a:bodyPr/>
                    <a:lstStyle/>
                    <a:p>
                      <a:pPr algn="ctr"/>
                      <a:r>
                        <a:rPr lang="en-US" sz="1400" dirty="0"/>
                        <a:t>Account Number</a:t>
                      </a:r>
                    </a:p>
                  </a:txBody>
                  <a:tcPr anchor="ctr">
                    <a:lnB w="12700" cap="flat" cmpd="sng" algn="ctr">
                      <a:solidFill>
                        <a:schemeClr val="tx1"/>
                      </a:solidFill>
                      <a:prstDash val="solid"/>
                      <a:round/>
                      <a:headEnd type="none" w="med" len="med"/>
                      <a:tailEnd type="none" w="med" len="med"/>
                    </a:lnB>
                  </a:tcPr>
                </a:tc>
                <a:tc>
                  <a:txBody>
                    <a:bodyPr/>
                    <a:lstStyle/>
                    <a:p>
                      <a:pPr algn="ctr"/>
                      <a:r>
                        <a:rPr lang="en-US" sz="1400" dirty="0"/>
                        <a:t>Normal Balance</a:t>
                      </a:r>
                    </a:p>
                  </a:txBody>
                  <a:tcPr anchor="ctr">
                    <a:lnB w="12700" cap="flat" cmpd="sng" algn="ctr">
                      <a:solidFill>
                        <a:schemeClr val="tx1"/>
                      </a:solidFill>
                      <a:prstDash val="solid"/>
                      <a:round/>
                      <a:headEnd type="none" w="med" len="med"/>
                      <a:tailEnd type="none" w="med" len="med"/>
                    </a:lnB>
                  </a:tcPr>
                </a:tc>
                <a:tc>
                  <a:txBody>
                    <a:bodyPr/>
                    <a:lstStyle/>
                    <a:p>
                      <a:pPr algn="ctr"/>
                      <a:r>
                        <a:rPr lang="en-US" sz="1400" dirty="0"/>
                        <a:t>DR/CR </a:t>
                      </a:r>
                    </a:p>
                    <a:p>
                      <a:pPr algn="ctr"/>
                      <a:r>
                        <a:rPr lang="en-US" sz="1400" dirty="0"/>
                        <a:t>sign</a:t>
                      </a:r>
                    </a:p>
                  </a:txBody>
                  <a:tcPr anchor="ctr">
                    <a:lnB w="12700" cap="flat" cmpd="sng" algn="ctr">
                      <a:solidFill>
                        <a:schemeClr val="tx1"/>
                      </a:solidFill>
                      <a:prstDash val="solid"/>
                      <a:round/>
                      <a:headEnd type="none" w="med" len="med"/>
                      <a:tailEnd type="none" w="med" len="med"/>
                    </a:lnB>
                  </a:tcPr>
                </a:tc>
                <a:tc>
                  <a:txBody>
                    <a:bodyPr/>
                    <a:lstStyle/>
                    <a:p>
                      <a:pPr algn="ctr"/>
                      <a:r>
                        <a:rPr lang="en-US" sz="1400" dirty="0"/>
                        <a:t>Business Financial Statement</a:t>
                      </a:r>
                    </a:p>
                  </a:txBody>
                  <a:tcPr anchor="ctr">
                    <a:lnB w="12700" cap="flat" cmpd="sng" algn="ctr">
                      <a:solidFill>
                        <a:schemeClr val="tx1"/>
                      </a:solidFill>
                      <a:prstDash val="solid"/>
                      <a:round/>
                      <a:headEnd type="none" w="med" len="med"/>
                      <a:tailEnd type="none" w="med" len="med"/>
                    </a:lnB>
                  </a:tcPr>
                </a:tc>
                <a:tc>
                  <a:txBody>
                    <a:bodyPr/>
                    <a:lstStyle/>
                    <a:p>
                      <a:pPr algn="ctr"/>
                      <a:r>
                        <a:rPr lang="en-US" sz="1400" dirty="0"/>
                        <a:t>Government-wide Financial Statement</a:t>
                      </a:r>
                    </a:p>
                  </a:txBody>
                  <a:tcPr anchor="ctr">
                    <a:lnB w="12700" cap="flat" cmpd="sng" algn="ctr">
                      <a:solidFill>
                        <a:schemeClr val="tx1"/>
                      </a:solidFill>
                      <a:prstDash val="solid"/>
                      <a:round/>
                      <a:headEnd type="none" w="med" len="med"/>
                      <a:tailEnd type="none" w="med" len="med"/>
                    </a:lnB>
                  </a:tcPr>
                </a:tc>
                <a:tc>
                  <a:txBody>
                    <a:bodyPr/>
                    <a:lstStyle/>
                    <a:p>
                      <a:pPr algn="ctr"/>
                      <a:r>
                        <a:rPr lang="en-US" sz="1400" dirty="0"/>
                        <a:t>Government Fund Financial Statement</a:t>
                      </a:r>
                    </a:p>
                  </a:txBody>
                  <a:tcPr anchor="ct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8896831"/>
                  </a:ext>
                </a:extLst>
              </a:tr>
              <a:tr h="937064">
                <a:tc>
                  <a:txBody>
                    <a:bodyPr/>
                    <a:lstStyle/>
                    <a:p>
                      <a:pPr algn="ctr"/>
                      <a:r>
                        <a:rPr lang="en-US" sz="1400" dirty="0"/>
                        <a:t>Asset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400" dirty="0"/>
                        <a:t>1XXXXX</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400" dirty="0"/>
                        <a:t>Debit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400" dirty="0"/>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400" dirty="0"/>
                        <a:t>Balance Sheet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400" dirty="0"/>
                        <a:t>Statement of Net Position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400" dirty="0"/>
                        <a:t>Balance Sheet – Governmental Funds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578329762"/>
                  </a:ext>
                </a:extLst>
              </a:tr>
              <a:tr h="1201753">
                <a:tc>
                  <a:txBody>
                    <a:bodyPr/>
                    <a:lstStyle/>
                    <a:p>
                      <a:pPr algn="ctr"/>
                      <a:r>
                        <a:rPr lang="en-US" sz="1400" dirty="0"/>
                        <a:t>Liability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400" dirty="0"/>
                        <a:t>2XXXXX</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400" dirty="0"/>
                        <a:t>Credit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400" dirty="0"/>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400" dirty="0"/>
                        <a:t>Balance Sheet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400" dirty="0"/>
                        <a:t>Statement of Net Position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t>Balance Sheet – Governmental Funds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4294382020"/>
                  </a:ext>
                </a:extLst>
              </a:tr>
              <a:tr h="1057130">
                <a:tc>
                  <a:txBody>
                    <a:bodyPr/>
                    <a:lstStyle/>
                    <a:p>
                      <a:pPr algn="ctr"/>
                      <a:r>
                        <a:rPr lang="en-US" sz="1400" dirty="0"/>
                        <a:t>Fund Balance/</a:t>
                      </a:r>
                    </a:p>
                    <a:p>
                      <a:pPr algn="ctr"/>
                      <a:r>
                        <a:rPr lang="en-US" sz="1400" dirty="0"/>
                        <a:t>Net Position/</a:t>
                      </a:r>
                    </a:p>
                    <a:p>
                      <a:pPr algn="ctr"/>
                      <a:r>
                        <a:rPr lang="en-US" sz="1400" dirty="0"/>
                        <a:t>Equity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400" dirty="0"/>
                        <a:t>3XXXXX</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400" dirty="0"/>
                        <a:t>Credit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400" dirty="0"/>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400" dirty="0"/>
                        <a:t>Balance Sheet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400" dirty="0"/>
                        <a:t>Statement of Net Position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t>Balance Sheet – Governmental Funds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816042755"/>
                  </a:ext>
                </a:extLst>
              </a:tr>
              <a:tr h="1142228">
                <a:tc>
                  <a:txBody>
                    <a:bodyPr/>
                    <a:lstStyle/>
                    <a:p>
                      <a:pPr algn="ctr"/>
                      <a:r>
                        <a:rPr lang="en-US" sz="1400" dirty="0"/>
                        <a:t>Revenue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400" dirty="0"/>
                        <a:t>4XXXXX</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400" dirty="0"/>
                        <a:t>Credit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400" dirty="0"/>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400" dirty="0"/>
                        <a:t>Income Statement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400" dirty="0"/>
                        <a:t>Statement of Activities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400" dirty="0"/>
                        <a:t>Statement of Revenues, Expenditures, and Changes in Fund Balances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652792285"/>
                  </a:ext>
                </a:extLst>
              </a:tr>
              <a:tr h="1521920">
                <a:tc>
                  <a:txBody>
                    <a:bodyPr/>
                    <a:lstStyle/>
                    <a:p>
                      <a:pPr algn="ctr"/>
                      <a:r>
                        <a:rPr lang="en-US" sz="1400" dirty="0"/>
                        <a:t>Expense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400" dirty="0"/>
                        <a:t>5XXXXX</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400" dirty="0"/>
                        <a:t>Debit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400" dirty="0"/>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400" dirty="0"/>
                        <a:t>Income Statement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400" dirty="0"/>
                        <a:t>Statement of Activities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400" dirty="0"/>
                        <a:t>Statement of Revenues, Expenditures, and Changes in Fund Balances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992169398"/>
                  </a:ext>
                </a:extLst>
              </a:tr>
            </a:tbl>
          </a:graphicData>
        </a:graphic>
      </p:graphicFrame>
      <p:sp>
        <p:nvSpPr>
          <p:cNvPr id="8" name="TextBox 7">
            <a:extLst>
              <a:ext uri="{FF2B5EF4-FFF2-40B4-BE49-F238E27FC236}">
                <a16:creationId xmlns:a16="http://schemas.microsoft.com/office/drawing/2014/main" id="{657D28E7-5E74-6375-C654-78424A818C42}"/>
              </a:ext>
            </a:extLst>
          </p:cNvPr>
          <p:cNvSpPr txBox="1"/>
          <p:nvPr/>
        </p:nvSpPr>
        <p:spPr>
          <a:xfrm>
            <a:off x="0" y="0"/>
            <a:ext cx="3566160" cy="375920"/>
          </a:xfrm>
          <a:prstGeom prst="rect">
            <a:avLst/>
          </a:prstGeom>
          <a:noFill/>
        </p:spPr>
        <p:txBody>
          <a:bodyPr wrap="square" rtlCol="0">
            <a:spAutoFit/>
          </a:bodyPr>
          <a:lstStyle/>
          <a:p>
            <a:endParaRPr lang="en-US" dirty="0"/>
          </a:p>
        </p:txBody>
      </p:sp>
    </p:spTree>
    <p:extLst>
      <p:ext uri="{BB962C8B-B14F-4D97-AF65-F5344CB8AC3E}">
        <p14:creationId xmlns:p14="http://schemas.microsoft.com/office/powerpoint/2010/main" val="28778906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84CC675-59D2-646C-36C6-DA171A6394E0}"/>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AFACF94-6053-DC8F-7DB8-6B94073537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lide Number Placeholder 3">
            <a:extLst>
              <a:ext uri="{FF2B5EF4-FFF2-40B4-BE49-F238E27FC236}">
                <a16:creationId xmlns:a16="http://schemas.microsoft.com/office/drawing/2014/main" id="{FC37AF7E-8A1C-3929-AC10-437D4968CAFA}"/>
              </a:ext>
            </a:extLst>
          </p:cNvPr>
          <p:cNvSpPr>
            <a:spLocks noGrp="1"/>
          </p:cNvSpPr>
          <p:nvPr>
            <p:ph type="sldNum" sz="quarter" idx="12"/>
          </p:nvPr>
        </p:nvSpPr>
        <p:spPr>
          <a:xfrm>
            <a:off x="8610600" y="6356350"/>
            <a:ext cx="2743200" cy="365125"/>
          </a:xfrm>
        </p:spPr>
        <p:txBody>
          <a:bodyPr>
            <a:normAutofit/>
          </a:bodyPr>
          <a:lstStyle/>
          <a:p>
            <a:pPr>
              <a:spcAft>
                <a:spcPts val="600"/>
              </a:spcAft>
            </a:pPr>
            <a:fld id="{86C0CEB6-816B-4AD2-BD2A-6B923C483C8C}" type="slidenum">
              <a:rPr lang="en-US" smtClean="0"/>
              <a:pPr>
                <a:spcAft>
                  <a:spcPts val="600"/>
                </a:spcAft>
              </a:pPr>
              <a:t>6</a:t>
            </a:fld>
            <a:endParaRPr lang="en-US" dirty="0"/>
          </a:p>
        </p:txBody>
      </p:sp>
      <p:graphicFrame>
        <p:nvGraphicFramePr>
          <p:cNvPr id="5" name="Content Placeholder 4">
            <a:extLst>
              <a:ext uri="{FF2B5EF4-FFF2-40B4-BE49-F238E27FC236}">
                <a16:creationId xmlns:a16="http://schemas.microsoft.com/office/drawing/2014/main" id="{3EF90A1F-5F7F-1DCF-AA50-5C06A636135F}"/>
              </a:ext>
            </a:extLst>
          </p:cNvPr>
          <p:cNvGraphicFramePr>
            <a:graphicFrameLocks noGrp="1"/>
          </p:cNvGraphicFramePr>
          <p:nvPr>
            <p:ph idx="1"/>
            <p:extLst>
              <p:ext uri="{D42A27DB-BD31-4B8C-83A1-F6EECF244321}">
                <p14:modId xmlns:p14="http://schemas.microsoft.com/office/powerpoint/2010/main" val="2062476580"/>
              </p:ext>
            </p:extLst>
          </p:nvPr>
        </p:nvGraphicFramePr>
        <p:xfrm>
          <a:off x="322448" y="68263"/>
          <a:ext cx="11544054" cy="67214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2D389E0C-10ED-0F6D-DBD7-476C7110B727}"/>
              </a:ext>
            </a:extLst>
          </p:cNvPr>
          <p:cNvSpPr>
            <a:spLocks noGrp="1"/>
          </p:cNvSpPr>
          <p:nvPr>
            <p:ph type="title"/>
          </p:nvPr>
        </p:nvSpPr>
        <p:spPr>
          <a:xfrm>
            <a:off x="4502852" y="2357260"/>
            <a:ext cx="3186296" cy="2143480"/>
          </a:xfrm>
        </p:spPr>
        <p:txBody>
          <a:bodyPr>
            <a:normAutofit fontScale="90000"/>
          </a:bodyPr>
          <a:lstStyle/>
          <a:p>
            <a:pPr algn="ctr"/>
            <a:r>
              <a:rPr lang="en-US" sz="5200" dirty="0"/>
              <a:t>The Accounting Cycle</a:t>
            </a:r>
          </a:p>
        </p:txBody>
      </p:sp>
      <p:sp>
        <p:nvSpPr>
          <p:cNvPr id="6" name="TextBox 5">
            <a:extLst>
              <a:ext uri="{FF2B5EF4-FFF2-40B4-BE49-F238E27FC236}">
                <a16:creationId xmlns:a16="http://schemas.microsoft.com/office/drawing/2014/main" id="{26FC62B2-B7CE-CCA4-3BF1-AFCFC76DCD7C}"/>
              </a:ext>
            </a:extLst>
          </p:cNvPr>
          <p:cNvSpPr txBox="1"/>
          <p:nvPr/>
        </p:nvSpPr>
        <p:spPr>
          <a:xfrm>
            <a:off x="7032396" y="68262"/>
            <a:ext cx="3374796" cy="430887"/>
          </a:xfrm>
          <a:prstGeom prst="rect">
            <a:avLst/>
          </a:prstGeom>
          <a:noFill/>
        </p:spPr>
        <p:txBody>
          <a:bodyPr wrap="square" rtlCol="0">
            <a:spAutoFit/>
          </a:bodyPr>
          <a:lstStyle/>
          <a:p>
            <a:r>
              <a:rPr lang="en-US" sz="1100" dirty="0"/>
              <a:t>The agency receives an invoice and procurement staff enter vouchers into SHARE.</a:t>
            </a:r>
          </a:p>
        </p:txBody>
      </p:sp>
      <p:sp>
        <p:nvSpPr>
          <p:cNvPr id="9" name="TextBox 8">
            <a:extLst>
              <a:ext uri="{FF2B5EF4-FFF2-40B4-BE49-F238E27FC236}">
                <a16:creationId xmlns:a16="http://schemas.microsoft.com/office/drawing/2014/main" id="{72345D7D-52BB-6CC7-3386-B3033D63E415}"/>
              </a:ext>
            </a:extLst>
          </p:cNvPr>
          <p:cNvSpPr txBox="1"/>
          <p:nvPr/>
        </p:nvSpPr>
        <p:spPr>
          <a:xfrm rot="10800000" flipV="1">
            <a:off x="9875363" y="3564452"/>
            <a:ext cx="2313587" cy="600164"/>
          </a:xfrm>
          <a:prstGeom prst="rect">
            <a:avLst/>
          </a:prstGeom>
          <a:noFill/>
        </p:spPr>
        <p:txBody>
          <a:bodyPr wrap="square" rtlCol="0">
            <a:spAutoFit/>
          </a:bodyPr>
          <a:lstStyle/>
          <a:p>
            <a:r>
              <a:rPr lang="en-US" sz="1100" dirty="0"/>
              <a:t>SHARE batches multiple vouchers into one JE periodically throughout the day.</a:t>
            </a:r>
          </a:p>
        </p:txBody>
      </p:sp>
      <p:sp>
        <p:nvSpPr>
          <p:cNvPr id="12" name="TextBox 11">
            <a:extLst>
              <a:ext uri="{FF2B5EF4-FFF2-40B4-BE49-F238E27FC236}">
                <a16:creationId xmlns:a16="http://schemas.microsoft.com/office/drawing/2014/main" id="{A47A906D-039B-2AD1-329D-67C379167CB0}"/>
              </a:ext>
            </a:extLst>
          </p:cNvPr>
          <p:cNvSpPr txBox="1"/>
          <p:nvPr/>
        </p:nvSpPr>
        <p:spPr>
          <a:xfrm>
            <a:off x="7721717" y="6255565"/>
            <a:ext cx="3255902" cy="430887"/>
          </a:xfrm>
          <a:prstGeom prst="rect">
            <a:avLst/>
          </a:prstGeom>
          <a:noFill/>
        </p:spPr>
        <p:txBody>
          <a:bodyPr wrap="square" rtlCol="0">
            <a:spAutoFit/>
          </a:bodyPr>
          <a:lstStyle/>
          <a:p>
            <a:r>
              <a:rPr lang="en-US" sz="1100" dirty="0"/>
              <a:t>Check to make sure each account has a normal balance and that debits = credits</a:t>
            </a:r>
          </a:p>
        </p:txBody>
      </p:sp>
      <p:sp>
        <p:nvSpPr>
          <p:cNvPr id="14" name="TextBox 13">
            <a:extLst>
              <a:ext uri="{FF2B5EF4-FFF2-40B4-BE49-F238E27FC236}">
                <a16:creationId xmlns:a16="http://schemas.microsoft.com/office/drawing/2014/main" id="{7652A0F3-C97A-CFEA-57AF-DB7705145EAC}"/>
              </a:ext>
            </a:extLst>
          </p:cNvPr>
          <p:cNvSpPr txBox="1"/>
          <p:nvPr/>
        </p:nvSpPr>
        <p:spPr>
          <a:xfrm rot="10800000" flipV="1">
            <a:off x="9131471" y="4773568"/>
            <a:ext cx="3057120" cy="1277273"/>
          </a:xfrm>
          <a:prstGeom prst="rect">
            <a:avLst/>
          </a:prstGeom>
          <a:noFill/>
        </p:spPr>
        <p:txBody>
          <a:bodyPr wrap="square" rtlCol="0">
            <a:spAutoFit/>
          </a:bodyPr>
          <a:lstStyle/>
          <a:p>
            <a:r>
              <a:rPr lang="en-US" sz="1100" b="1" dirty="0"/>
              <a:t>Revenue Example</a:t>
            </a:r>
            <a:r>
              <a:rPr lang="en-US" sz="1100" dirty="0"/>
              <a:t>: Match grant drawdown amounts in the portal to revenue recorded and cash received</a:t>
            </a:r>
          </a:p>
          <a:p>
            <a:r>
              <a:rPr lang="en-US" sz="1100" b="1" dirty="0"/>
              <a:t>Expense Example</a:t>
            </a:r>
            <a:r>
              <a:rPr lang="en-US" sz="1100" dirty="0"/>
              <a:t>: Match Federal expenditures in the GL to internal trackers to ensure all invoices were captured. Once a drawdown is performed, confirm revenue = expenditures</a:t>
            </a:r>
          </a:p>
        </p:txBody>
      </p:sp>
      <p:sp>
        <p:nvSpPr>
          <p:cNvPr id="16" name="TextBox 15">
            <a:extLst>
              <a:ext uri="{FF2B5EF4-FFF2-40B4-BE49-F238E27FC236}">
                <a16:creationId xmlns:a16="http://schemas.microsoft.com/office/drawing/2014/main" id="{A6C92CE0-5093-5BB0-FDF0-5DEB7130D9A7}"/>
              </a:ext>
            </a:extLst>
          </p:cNvPr>
          <p:cNvSpPr txBox="1"/>
          <p:nvPr/>
        </p:nvSpPr>
        <p:spPr>
          <a:xfrm>
            <a:off x="1210622" y="6267273"/>
            <a:ext cx="3255902" cy="430887"/>
          </a:xfrm>
          <a:prstGeom prst="rect">
            <a:avLst/>
          </a:prstGeom>
          <a:noFill/>
        </p:spPr>
        <p:txBody>
          <a:bodyPr wrap="square" rtlCol="0">
            <a:spAutoFit/>
          </a:bodyPr>
          <a:lstStyle/>
          <a:p>
            <a:pPr algn="r"/>
            <a:r>
              <a:rPr lang="en-US" sz="1100" dirty="0"/>
              <a:t>Book an accrual to report expenditures incurred but not reported via voucher</a:t>
            </a:r>
          </a:p>
        </p:txBody>
      </p:sp>
      <p:sp>
        <p:nvSpPr>
          <p:cNvPr id="18" name="TextBox 17">
            <a:extLst>
              <a:ext uri="{FF2B5EF4-FFF2-40B4-BE49-F238E27FC236}">
                <a16:creationId xmlns:a16="http://schemas.microsoft.com/office/drawing/2014/main" id="{A0845D40-D257-F143-7530-B4CFD8F92467}"/>
              </a:ext>
            </a:extLst>
          </p:cNvPr>
          <p:cNvSpPr txBox="1"/>
          <p:nvPr/>
        </p:nvSpPr>
        <p:spPr>
          <a:xfrm rot="10800000" flipV="1">
            <a:off x="203199" y="787327"/>
            <a:ext cx="3404791" cy="430887"/>
          </a:xfrm>
          <a:prstGeom prst="rect">
            <a:avLst/>
          </a:prstGeom>
          <a:noFill/>
        </p:spPr>
        <p:txBody>
          <a:bodyPr wrap="square" rtlCol="0">
            <a:spAutoFit/>
          </a:bodyPr>
          <a:lstStyle/>
          <a:p>
            <a:pPr algn="r"/>
            <a:r>
              <a:rPr lang="en-US" sz="1100" dirty="0"/>
              <a:t>Confirm that all accounts were closed and balances rolled forward to the next period/fiscal year correctly.</a:t>
            </a:r>
          </a:p>
        </p:txBody>
      </p:sp>
      <p:sp>
        <p:nvSpPr>
          <p:cNvPr id="20" name="TextBox 19">
            <a:extLst>
              <a:ext uri="{FF2B5EF4-FFF2-40B4-BE49-F238E27FC236}">
                <a16:creationId xmlns:a16="http://schemas.microsoft.com/office/drawing/2014/main" id="{D6CDD95D-940F-96F2-6F09-08B51840EFFD}"/>
              </a:ext>
            </a:extLst>
          </p:cNvPr>
          <p:cNvSpPr txBox="1"/>
          <p:nvPr/>
        </p:nvSpPr>
        <p:spPr>
          <a:xfrm rot="10800000" flipV="1">
            <a:off x="-100861" y="3649090"/>
            <a:ext cx="2498077" cy="600164"/>
          </a:xfrm>
          <a:prstGeom prst="rect">
            <a:avLst/>
          </a:prstGeom>
          <a:noFill/>
        </p:spPr>
        <p:txBody>
          <a:bodyPr wrap="square" rtlCol="0">
            <a:spAutoFit/>
          </a:bodyPr>
          <a:lstStyle/>
          <a:p>
            <a:pPr algn="r"/>
            <a:r>
              <a:rPr lang="en-US" sz="1100" dirty="0"/>
              <a:t>Use adjusted TB to combine account categories and identify total account balances</a:t>
            </a:r>
          </a:p>
        </p:txBody>
      </p:sp>
      <p:sp>
        <p:nvSpPr>
          <p:cNvPr id="22" name="TextBox 21">
            <a:extLst>
              <a:ext uri="{FF2B5EF4-FFF2-40B4-BE49-F238E27FC236}">
                <a16:creationId xmlns:a16="http://schemas.microsoft.com/office/drawing/2014/main" id="{CD5C18A0-EF68-86E3-B2D7-67E38FEF675D}"/>
              </a:ext>
            </a:extLst>
          </p:cNvPr>
          <p:cNvSpPr txBox="1"/>
          <p:nvPr/>
        </p:nvSpPr>
        <p:spPr>
          <a:xfrm rot="10800000" flipV="1">
            <a:off x="168532" y="1838451"/>
            <a:ext cx="2425712" cy="769441"/>
          </a:xfrm>
          <a:prstGeom prst="rect">
            <a:avLst/>
          </a:prstGeom>
          <a:noFill/>
        </p:spPr>
        <p:txBody>
          <a:bodyPr wrap="square" rtlCol="0">
            <a:spAutoFit/>
          </a:bodyPr>
          <a:lstStyle/>
          <a:p>
            <a:pPr algn="r"/>
            <a:r>
              <a:rPr lang="en-US" sz="1100" dirty="0"/>
              <a:t>Revenues and Expenditures are closed at $0.00 and the net amount is recognized as fund balance/net position/equity</a:t>
            </a:r>
          </a:p>
        </p:txBody>
      </p:sp>
      <p:sp>
        <p:nvSpPr>
          <p:cNvPr id="26" name="TextBox 25">
            <a:extLst>
              <a:ext uri="{FF2B5EF4-FFF2-40B4-BE49-F238E27FC236}">
                <a16:creationId xmlns:a16="http://schemas.microsoft.com/office/drawing/2014/main" id="{132EB2AE-48E3-10D2-7E51-EA4FD4F5F3C9}"/>
              </a:ext>
            </a:extLst>
          </p:cNvPr>
          <p:cNvSpPr txBox="1"/>
          <p:nvPr/>
        </p:nvSpPr>
        <p:spPr>
          <a:xfrm rot="10800000" flipV="1">
            <a:off x="560226" y="5315346"/>
            <a:ext cx="2498077" cy="430887"/>
          </a:xfrm>
          <a:prstGeom prst="rect">
            <a:avLst/>
          </a:prstGeom>
          <a:noFill/>
        </p:spPr>
        <p:txBody>
          <a:bodyPr wrap="square" rtlCol="0">
            <a:spAutoFit/>
          </a:bodyPr>
          <a:lstStyle/>
          <a:p>
            <a:pPr algn="r"/>
            <a:r>
              <a:rPr lang="en-US" sz="1100" dirty="0"/>
              <a:t>Identify abnormal account balances and correct entry errors</a:t>
            </a:r>
          </a:p>
        </p:txBody>
      </p:sp>
      <p:sp>
        <p:nvSpPr>
          <p:cNvPr id="7" name="TextBox 6">
            <a:extLst>
              <a:ext uri="{FF2B5EF4-FFF2-40B4-BE49-F238E27FC236}">
                <a16:creationId xmlns:a16="http://schemas.microsoft.com/office/drawing/2014/main" id="{1865AC44-5030-6544-8025-E1287594FF6F}"/>
              </a:ext>
            </a:extLst>
          </p:cNvPr>
          <p:cNvSpPr txBox="1"/>
          <p:nvPr/>
        </p:nvSpPr>
        <p:spPr>
          <a:xfrm rot="10800000" flipV="1">
            <a:off x="8481766" y="723886"/>
            <a:ext cx="3707183" cy="430887"/>
          </a:xfrm>
          <a:prstGeom prst="rect">
            <a:avLst/>
          </a:prstGeom>
          <a:noFill/>
        </p:spPr>
        <p:txBody>
          <a:bodyPr wrap="square" rtlCol="0">
            <a:spAutoFit/>
          </a:bodyPr>
          <a:lstStyle/>
          <a:p>
            <a:r>
              <a:rPr lang="en-US" sz="1100" dirty="0"/>
              <a:t>The invoice is for contractual services that we are not going to pay cash for right away.</a:t>
            </a:r>
          </a:p>
        </p:txBody>
      </p:sp>
      <p:sp>
        <p:nvSpPr>
          <p:cNvPr id="11" name="TextBox 10">
            <a:extLst>
              <a:ext uri="{FF2B5EF4-FFF2-40B4-BE49-F238E27FC236}">
                <a16:creationId xmlns:a16="http://schemas.microsoft.com/office/drawing/2014/main" id="{34FC07CC-5F0B-41C0-40F3-C280E5BBC574}"/>
              </a:ext>
            </a:extLst>
          </p:cNvPr>
          <p:cNvSpPr txBox="1"/>
          <p:nvPr/>
        </p:nvSpPr>
        <p:spPr>
          <a:xfrm rot="10800000" flipV="1">
            <a:off x="9597756" y="2007729"/>
            <a:ext cx="2519715" cy="430887"/>
          </a:xfrm>
          <a:prstGeom prst="rect">
            <a:avLst/>
          </a:prstGeom>
          <a:noFill/>
        </p:spPr>
        <p:txBody>
          <a:bodyPr wrap="square" rtlCol="0">
            <a:spAutoFit/>
          </a:bodyPr>
          <a:lstStyle/>
          <a:p>
            <a:r>
              <a:rPr lang="en-US" sz="1100" dirty="0"/>
              <a:t>DR: Expense (+), 300s</a:t>
            </a:r>
          </a:p>
          <a:p>
            <a:r>
              <a:rPr lang="en-US" sz="1100" dirty="0"/>
              <a:t>           CR: Accounts Payable (-)</a:t>
            </a:r>
          </a:p>
        </p:txBody>
      </p:sp>
    </p:spTree>
    <p:extLst>
      <p:ext uri="{BB962C8B-B14F-4D97-AF65-F5344CB8AC3E}">
        <p14:creationId xmlns:p14="http://schemas.microsoft.com/office/powerpoint/2010/main" val="17793726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265082-DF85-632C-F67F-8D47483C9EDF}"/>
              </a:ext>
            </a:extLst>
          </p:cNvPr>
          <p:cNvSpPr>
            <a:spLocks noGrp="1"/>
          </p:cNvSpPr>
          <p:nvPr>
            <p:ph type="title"/>
          </p:nvPr>
        </p:nvSpPr>
        <p:spPr>
          <a:xfrm>
            <a:off x="289088" y="90609"/>
            <a:ext cx="11613824" cy="1325563"/>
          </a:xfrm>
        </p:spPr>
        <p:txBody>
          <a:bodyPr>
            <a:normAutofit fontScale="90000"/>
          </a:bodyPr>
          <a:lstStyle/>
          <a:p>
            <a:r>
              <a:rPr lang="en-US" sz="4000" b="1" dirty="0"/>
              <a:t>Account Types – Balance Sheet / Statement of Net Position</a:t>
            </a:r>
            <a:br>
              <a:rPr lang="en-US" sz="5300" dirty="0">
                <a:solidFill>
                  <a:srgbClr val="467886"/>
                </a:solidFill>
                <a:hlinkClick r:id="rId3">
                  <a:extLst>
                    <a:ext uri="{A12FA001-AC4F-418D-AE19-62706E023703}">
                      <ahyp:hlinkClr xmlns:ahyp="http://schemas.microsoft.com/office/drawing/2018/hyperlinkcolor" val="tx"/>
                    </a:ext>
                  </a:extLst>
                </a:hlinkClick>
              </a:rPr>
            </a:br>
            <a:r>
              <a:rPr lang="en-US" sz="2000" dirty="0">
                <a:solidFill>
                  <a:schemeClr val="accent2">
                    <a:lumMod val="75000"/>
                  </a:schemeClr>
                </a:solidFill>
                <a:hlinkClick r:id="rId3">
                  <a:extLst>
                    <a:ext uri="{A12FA001-AC4F-418D-AE19-62706E023703}">
                      <ahyp:hlinkClr xmlns:ahyp="http://schemas.microsoft.com/office/drawing/2018/hyperlinkcolor" val="tx"/>
                    </a:ext>
                  </a:extLst>
                </a:hlinkClick>
              </a:rPr>
              <a:t>Accounting Elements Expanded | IFRS and US GAAP</a:t>
            </a:r>
            <a:endParaRPr lang="en-US" dirty="0"/>
          </a:p>
        </p:txBody>
      </p:sp>
      <p:sp>
        <p:nvSpPr>
          <p:cNvPr id="3" name="Content Placeholder 2">
            <a:extLst>
              <a:ext uri="{FF2B5EF4-FFF2-40B4-BE49-F238E27FC236}">
                <a16:creationId xmlns:a16="http://schemas.microsoft.com/office/drawing/2014/main" id="{FD877A7A-0C3D-2274-BDEA-BF5C7D9E0A2F}"/>
              </a:ext>
            </a:extLst>
          </p:cNvPr>
          <p:cNvSpPr>
            <a:spLocks noGrp="1"/>
          </p:cNvSpPr>
          <p:nvPr>
            <p:ph idx="1"/>
          </p:nvPr>
        </p:nvSpPr>
        <p:spPr>
          <a:xfrm>
            <a:off x="2048256" y="2296046"/>
            <a:ext cx="10061448" cy="4815954"/>
          </a:xfrm>
        </p:spPr>
        <p:txBody>
          <a:bodyPr>
            <a:normAutofit/>
          </a:bodyPr>
          <a:lstStyle/>
          <a:p>
            <a:pPr marL="0" indent="0">
              <a:buNone/>
            </a:pPr>
            <a:r>
              <a:rPr lang="en-US" b="1" dirty="0"/>
              <a:t>1 - Asset </a:t>
            </a:r>
          </a:p>
          <a:p>
            <a:pPr lvl="1"/>
            <a:r>
              <a:rPr lang="en-US" dirty="0"/>
              <a:t>Resources the government owns or controls that provide future benefit (i.e. the sale of asset). </a:t>
            </a:r>
          </a:p>
          <a:p>
            <a:pPr marL="0" indent="0">
              <a:buNone/>
            </a:pPr>
            <a:r>
              <a:rPr lang="en-US" b="1" dirty="0"/>
              <a:t>2 - Liability </a:t>
            </a:r>
          </a:p>
          <a:p>
            <a:pPr lvl="1"/>
            <a:r>
              <a:rPr lang="en-US" dirty="0"/>
              <a:t>An obligation owed to another party that will require cash in the future. </a:t>
            </a:r>
          </a:p>
          <a:p>
            <a:pPr marL="0" indent="0">
              <a:buNone/>
            </a:pPr>
            <a:r>
              <a:rPr lang="en-US" b="1" dirty="0"/>
              <a:t>3 - Fund Balance / Net Position / Equity </a:t>
            </a:r>
          </a:p>
          <a:p>
            <a:pPr lvl="1"/>
            <a:r>
              <a:rPr lang="en-US" dirty="0"/>
              <a:t>The difference between an asset and a liability. Primarily focuses on proper sub-classification.</a:t>
            </a:r>
          </a:p>
          <a:p>
            <a:pPr lvl="2"/>
            <a:r>
              <a:rPr lang="en-US" dirty="0"/>
              <a:t>Fund balance is the accrual basis equivalent of equity in governmental fund financial statements, while Net position is the equity equivalent in government-wide/proprietary fund reporting. </a:t>
            </a:r>
          </a:p>
        </p:txBody>
      </p:sp>
      <p:pic>
        <p:nvPicPr>
          <p:cNvPr id="13" name="Picture 12">
            <a:extLst>
              <a:ext uri="{FF2B5EF4-FFF2-40B4-BE49-F238E27FC236}">
                <a16:creationId xmlns:a16="http://schemas.microsoft.com/office/drawing/2014/main" id="{8B4ABA16-4457-2D93-1D9F-0C5A0ED9B52B}"/>
              </a:ext>
            </a:extLst>
          </p:cNvPr>
          <p:cNvPicPr>
            <a:picLocks noChangeAspect="1"/>
          </p:cNvPicPr>
          <p:nvPr/>
        </p:nvPicPr>
        <p:blipFill>
          <a:blip r:embed="rId4"/>
          <a:stretch>
            <a:fillRect/>
          </a:stretch>
        </p:blipFill>
        <p:spPr>
          <a:xfrm>
            <a:off x="7203440" y="1024850"/>
            <a:ext cx="3460841" cy="1525747"/>
          </a:xfrm>
          <a:prstGeom prst="rect">
            <a:avLst/>
          </a:prstGeom>
        </p:spPr>
      </p:pic>
      <p:sp>
        <p:nvSpPr>
          <p:cNvPr id="14" name="Scroll: Vertical 13">
            <a:extLst>
              <a:ext uri="{FF2B5EF4-FFF2-40B4-BE49-F238E27FC236}">
                <a16:creationId xmlns:a16="http://schemas.microsoft.com/office/drawing/2014/main" id="{2678212A-7D5F-236B-1552-BE48C44736B7}"/>
              </a:ext>
            </a:extLst>
          </p:cNvPr>
          <p:cNvSpPr/>
          <p:nvPr/>
        </p:nvSpPr>
        <p:spPr>
          <a:xfrm>
            <a:off x="82296" y="1416172"/>
            <a:ext cx="1965960" cy="4815954"/>
          </a:xfrm>
          <a:prstGeom prst="verticalScroll">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The relationship between the three balance sheet accounts is called the </a:t>
            </a:r>
            <a:r>
              <a:rPr lang="en-US" sz="1200" b="1" dirty="0">
                <a:solidFill>
                  <a:schemeClr val="tx1"/>
                </a:solidFill>
              </a:rPr>
              <a:t>accounting equation</a:t>
            </a:r>
            <a:r>
              <a:rPr lang="en-US" sz="1200" dirty="0">
                <a:solidFill>
                  <a:schemeClr val="tx1"/>
                </a:solidFill>
              </a:rPr>
              <a:t>. This equation illustrates how resources relate to obligations.</a:t>
            </a:r>
          </a:p>
          <a:p>
            <a:pPr algn="ctr"/>
            <a:endParaRPr lang="en-US" sz="1200" dirty="0">
              <a:solidFill>
                <a:schemeClr val="tx1"/>
              </a:solidFill>
            </a:endParaRPr>
          </a:p>
          <a:p>
            <a:pPr algn="ctr"/>
            <a:r>
              <a:rPr lang="en-US" sz="1200" dirty="0">
                <a:solidFill>
                  <a:schemeClr val="tx1"/>
                </a:solidFill>
              </a:rPr>
              <a:t>From a governmental perspective, fund balance / net position is the remaining resources after liabilities are paid. It is the government’s </a:t>
            </a:r>
            <a:r>
              <a:rPr lang="en-US" sz="1200" b="1" dirty="0">
                <a:solidFill>
                  <a:schemeClr val="tx1"/>
                </a:solidFill>
              </a:rPr>
              <a:t>residual</a:t>
            </a:r>
            <a:r>
              <a:rPr lang="en-US" sz="1200" dirty="0">
                <a:solidFill>
                  <a:schemeClr val="tx1"/>
                </a:solidFill>
              </a:rPr>
              <a:t> assets available for future use.</a:t>
            </a:r>
          </a:p>
        </p:txBody>
      </p:sp>
      <p:sp>
        <p:nvSpPr>
          <p:cNvPr id="4" name="Slide Number Placeholder 3">
            <a:extLst>
              <a:ext uri="{FF2B5EF4-FFF2-40B4-BE49-F238E27FC236}">
                <a16:creationId xmlns:a16="http://schemas.microsoft.com/office/drawing/2014/main" id="{6D3FAB78-F286-6094-5541-BBE9B8D29133}"/>
              </a:ext>
            </a:extLst>
          </p:cNvPr>
          <p:cNvSpPr>
            <a:spLocks noGrp="1"/>
          </p:cNvSpPr>
          <p:nvPr>
            <p:ph type="sldNum" sz="quarter" idx="12"/>
          </p:nvPr>
        </p:nvSpPr>
        <p:spPr/>
        <p:txBody>
          <a:bodyPr/>
          <a:lstStyle/>
          <a:p>
            <a:fld id="{86C0CEB6-816B-4AD2-BD2A-6B923C483C8C}" type="slidenum">
              <a:rPr lang="en-US" smtClean="0"/>
              <a:t>7</a:t>
            </a:fld>
            <a:endParaRPr lang="en-US" dirty="0"/>
          </a:p>
        </p:txBody>
      </p:sp>
      <p:pic>
        <p:nvPicPr>
          <p:cNvPr id="6" name="Graphic 5" descr="House outline">
            <a:extLst>
              <a:ext uri="{FF2B5EF4-FFF2-40B4-BE49-F238E27FC236}">
                <a16:creationId xmlns:a16="http://schemas.microsoft.com/office/drawing/2014/main" id="{7E64823D-0BC0-9EC5-DD05-E89A61D30DE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014216" y="3334945"/>
            <a:ext cx="715992" cy="715992"/>
          </a:xfrm>
          <a:prstGeom prst="rect">
            <a:avLst/>
          </a:prstGeom>
        </p:spPr>
      </p:pic>
      <p:pic>
        <p:nvPicPr>
          <p:cNvPr id="8" name="Graphic 7" descr="Convertible outline">
            <a:extLst>
              <a:ext uri="{FF2B5EF4-FFF2-40B4-BE49-F238E27FC236}">
                <a16:creationId xmlns:a16="http://schemas.microsoft.com/office/drawing/2014/main" id="{903C3028-F98C-26E2-2933-2CA29BC25BE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740988" y="2041828"/>
            <a:ext cx="914400" cy="914400"/>
          </a:xfrm>
          <a:prstGeom prst="rect">
            <a:avLst/>
          </a:prstGeom>
        </p:spPr>
      </p:pic>
    </p:spTree>
    <p:extLst>
      <p:ext uri="{BB962C8B-B14F-4D97-AF65-F5344CB8AC3E}">
        <p14:creationId xmlns:p14="http://schemas.microsoft.com/office/powerpoint/2010/main" val="20160094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1D96708-1BAD-C880-D041-D47917303D6A}"/>
              </a:ext>
            </a:extLst>
          </p:cNvPr>
          <p:cNvSpPr>
            <a:spLocks noGrp="1"/>
          </p:cNvSpPr>
          <p:nvPr>
            <p:ph idx="1"/>
          </p:nvPr>
        </p:nvSpPr>
        <p:spPr>
          <a:xfrm>
            <a:off x="668517" y="1441766"/>
            <a:ext cx="10515600" cy="3954145"/>
          </a:xfrm>
        </p:spPr>
        <p:txBody>
          <a:bodyPr>
            <a:normAutofit fontScale="85000" lnSpcReduction="20000"/>
          </a:bodyPr>
          <a:lstStyle/>
          <a:p>
            <a:pPr marL="0" indent="0">
              <a:buNone/>
            </a:pPr>
            <a:r>
              <a:rPr lang="en-US" b="1" dirty="0"/>
              <a:t>4 - Revenues </a:t>
            </a:r>
          </a:p>
          <a:p>
            <a:pPr lvl="1"/>
            <a:r>
              <a:rPr lang="en-US" dirty="0"/>
              <a:t>Resources received by the government, such as taxes, fees, fines, grants, and charges for services.</a:t>
            </a:r>
          </a:p>
          <a:p>
            <a:pPr lvl="1"/>
            <a:r>
              <a:rPr lang="en-US" dirty="0"/>
              <a:t>Note: Some inflows are Other Financing Sources (e.g., bond proceeds, transfers), not revenues.</a:t>
            </a:r>
          </a:p>
          <a:p>
            <a:pPr marL="0" indent="0">
              <a:buNone/>
            </a:pPr>
            <a:r>
              <a:rPr lang="en-US" b="1" dirty="0"/>
              <a:t>5 - Expenditures/Expenses </a:t>
            </a:r>
          </a:p>
          <a:p>
            <a:pPr lvl="1"/>
            <a:r>
              <a:rPr lang="en-US" dirty="0"/>
              <a:t>Resources used by the government for current operations or capital items.</a:t>
            </a:r>
          </a:p>
          <a:p>
            <a:pPr lvl="1"/>
            <a:r>
              <a:rPr lang="en-US" dirty="0"/>
              <a:t>Recognized when the liability is incurred (modified accrual).</a:t>
            </a:r>
          </a:p>
          <a:p>
            <a:pPr lvl="1"/>
            <a:r>
              <a:rPr lang="en-US" dirty="0"/>
              <a:t>Note: Non‑cash costs like depreciation and amortization appear as expenses in government‑wide statements, not as expenditures.</a:t>
            </a:r>
          </a:p>
          <a:p>
            <a:pPr lvl="1"/>
            <a:endParaRPr lang="en-US" dirty="0"/>
          </a:p>
          <a:p>
            <a:r>
              <a:rPr lang="en-US" dirty="0"/>
              <a:t>Timing is everything! We will talk more about revenue and expenditure/expense recognition in relation to the basis of accounting we use in state government. </a:t>
            </a:r>
          </a:p>
        </p:txBody>
      </p:sp>
      <p:sp>
        <p:nvSpPr>
          <p:cNvPr id="7" name="Title 1">
            <a:extLst>
              <a:ext uri="{FF2B5EF4-FFF2-40B4-BE49-F238E27FC236}">
                <a16:creationId xmlns:a16="http://schemas.microsoft.com/office/drawing/2014/main" id="{7B2531A8-C46D-5E5C-F6DA-3C0C07566AD2}"/>
              </a:ext>
            </a:extLst>
          </p:cNvPr>
          <p:cNvSpPr txBox="1">
            <a:spLocks/>
          </p:cNvSpPr>
          <p:nvPr/>
        </p:nvSpPr>
        <p:spPr>
          <a:xfrm>
            <a:off x="213360" y="136525"/>
            <a:ext cx="11881230" cy="132556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700" b="1" dirty="0"/>
              <a:t>Account Types – Income Statement / Statement of Activities </a:t>
            </a:r>
            <a:br>
              <a:rPr lang="en-US" dirty="0">
                <a:solidFill>
                  <a:srgbClr val="467886"/>
                </a:solidFill>
                <a:hlinkClick r:id="rId2">
                  <a:extLst>
                    <a:ext uri="{A12FA001-AC4F-418D-AE19-62706E023703}">
                      <ahyp:hlinkClr xmlns:ahyp="http://schemas.microsoft.com/office/drawing/2018/hyperlinkcolor" val="tx"/>
                    </a:ext>
                  </a:extLst>
                </a:hlinkClick>
              </a:rPr>
            </a:br>
            <a:r>
              <a:rPr lang="en-US" sz="2000" dirty="0">
                <a:solidFill>
                  <a:schemeClr val="accent2">
                    <a:lumMod val="75000"/>
                  </a:schemeClr>
                </a:solidFill>
                <a:hlinkClick r:id="rId2">
                  <a:extLst>
                    <a:ext uri="{A12FA001-AC4F-418D-AE19-62706E023703}">
                      <ahyp:hlinkClr xmlns:ahyp="http://schemas.microsoft.com/office/drawing/2018/hyperlinkcolor" val="tx"/>
                    </a:ext>
                  </a:extLst>
                </a:hlinkClick>
              </a:rPr>
              <a:t>Accounting Elements Expanded | IFRS and US GAAP</a:t>
            </a:r>
            <a:endParaRPr lang="en-US" dirty="0">
              <a:solidFill>
                <a:schemeClr val="accent2">
                  <a:lumMod val="75000"/>
                </a:schemeClr>
              </a:solidFill>
            </a:endParaRPr>
          </a:p>
        </p:txBody>
      </p:sp>
      <p:sp>
        <p:nvSpPr>
          <p:cNvPr id="2" name="Scroll: Horizontal 1">
            <a:extLst>
              <a:ext uri="{FF2B5EF4-FFF2-40B4-BE49-F238E27FC236}">
                <a16:creationId xmlns:a16="http://schemas.microsoft.com/office/drawing/2014/main" id="{528FC349-2933-B407-7B67-BE48A9E9CA8B}"/>
              </a:ext>
            </a:extLst>
          </p:cNvPr>
          <p:cNvSpPr/>
          <p:nvPr/>
        </p:nvSpPr>
        <p:spPr>
          <a:xfrm>
            <a:off x="2374671" y="5153716"/>
            <a:ext cx="7442658" cy="1704284"/>
          </a:xfrm>
          <a:prstGeom prst="horizontalScroll">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In government‑wide statements and proprietary funds, the difference between revenues and expenses are shown as the “</a:t>
            </a:r>
            <a:r>
              <a:rPr lang="en-US" sz="1400" b="1" dirty="0">
                <a:solidFill>
                  <a:schemeClr val="tx1"/>
                </a:solidFill>
              </a:rPr>
              <a:t>Change in Net Position</a:t>
            </a:r>
            <a:r>
              <a:rPr lang="en-US" sz="1400" dirty="0">
                <a:solidFill>
                  <a:schemeClr val="tx1"/>
                </a:solidFill>
              </a:rPr>
              <a:t>,” which reflects how the government’s overall financial position has increased or decreased during the period.</a:t>
            </a:r>
          </a:p>
          <a:p>
            <a:pPr algn="ctr"/>
            <a:r>
              <a:rPr lang="en-US" sz="1400" dirty="0">
                <a:solidFill>
                  <a:schemeClr val="tx1"/>
                </a:solidFill>
              </a:rPr>
              <a:t>In governmental fund financial statements, you’ll see the net difference as either an “</a:t>
            </a:r>
            <a:r>
              <a:rPr lang="en-US" sz="1400" b="1" dirty="0">
                <a:solidFill>
                  <a:schemeClr val="tx1"/>
                </a:solidFill>
              </a:rPr>
              <a:t>Excess</a:t>
            </a:r>
            <a:r>
              <a:rPr lang="en-US" sz="1400" dirty="0">
                <a:solidFill>
                  <a:schemeClr val="tx1"/>
                </a:solidFill>
              </a:rPr>
              <a:t>” or a “</a:t>
            </a:r>
            <a:r>
              <a:rPr lang="en-US" sz="1400" b="1" dirty="0">
                <a:solidFill>
                  <a:schemeClr val="tx1"/>
                </a:solidFill>
              </a:rPr>
              <a:t>Deficiency</a:t>
            </a:r>
            <a:r>
              <a:rPr lang="en-US" sz="1400" dirty="0">
                <a:solidFill>
                  <a:schemeClr val="tx1"/>
                </a:solidFill>
              </a:rPr>
              <a:t>” to indicate revenues over or under expenditures. </a:t>
            </a:r>
          </a:p>
        </p:txBody>
      </p:sp>
      <p:sp>
        <p:nvSpPr>
          <p:cNvPr id="4" name="Slide Number Placeholder 3">
            <a:extLst>
              <a:ext uri="{FF2B5EF4-FFF2-40B4-BE49-F238E27FC236}">
                <a16:creationId xmlns:a16="http://schemas.microsoft.com/office/drawing/2014/main" id="{0D4EEF4E-7676-E38F-C966-726D1A38CB1F}"/>
              </a:ext>
            </a:extLst>
          </p:cNvPr>
          <p:cNvSpPr>
            <a:spLocks noGrp="1"/>
          </p:cNvSpPr>
          <p:nvPr>
            <p:ph type="sldNum" sz="quarter" idx="12"/>
          </p:nvPr>
        </p:nvSpPr>
        <p:spPr/>
        <p:txBody>
          <a:bodyPr/>
          <a:lstStyle/>
          <a:p>
            <a:fld id="{86C0CEB6-816B-4AD2-BD2A-6B923C483C8C}" type="slidenum">
              <a:rPr lang="en-US" smtClean="0"/>
              <a:t>8</a:t>
            </a:fld>
            <a:endParaRPr lang="en-US" dirty="0"/>
          </a:p>
        </p:txBody>
      </p:sp>
      <p:pic>
        <p:nvPicPr>
          <p:cNvPr id="6" name="Graphic 5" descr="Flying Money outline">
            <a:extLst>
              <a:ext uri="{FF2B5EF4-FFF2-40B4-BE49-F238E27FC236}">
                <a16:creationId xmlns:a16="http://schemas.microsoft.com/office/drawing/2014/main" id="{B6AD203E-09FA-A826-02A2-C347DF1DC3E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502004" y="2504908"/>
            <a:ext cx="660143" cy="660143"/>
          </a:xfrm>
          <a:prstGeom prst="rect">
            <a:avLst/>
          </a:prstGeom>
        </p:spPr>
      </p:pic>
      <p:pic>
        <p:nvPicPr>
          <p:cNvPr id="9" name="Graphic 8" descr="Piggy Bank outline">
            <a:extLst>
              <a:ext uri="{FF2B5EF4-FFF2-40B4-BE49-F238E27FC236}">
                <a16:creationId xmlns:a16="http://schemas.microsoft.com/office/drawing/2014/main" id="{339CF7E0-F6B4-2B13-1307-F644A1A2AAB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673859" y="1271408"/>
            <a:ext cx="565120" cy="565120"/>
          </a:xfrm>
          <a:prstGeom prst="rect">
            <a:avLst/>
          </a:prstGeom>
        </p:spPr>
      </p:pic>
    </p:spTree>
    <p:extLst>
      <p:ext uri="{BB962C8B-B14F-4D97-AF65-F5344CB8AC3E}">
        <p14:creationId xmlns:p14="http://schemas.microsoft.com/office/powerpoint/2010/main" val="24076950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626A63-75F8-E104-0ABE-04D5DE403B42}"/>
              </a:ext>
            </a:extLst>
          </p:cNvPr>
          <p:cNvSpPr>
            <a:spLocks noGrp="1"/>
          </p:cNvSpPr>
          <p:nvPr>
            <p:ph type="title"/>
          </p:nvPr>
        </p:nvSpPr>
        <p:spPr>
          <a:xfrm>
            <a:off x="838200" y="136525"/>
            <a:ext cx="10515600" cy="1325563"/>
          </a:xfrm>
        </p:spPr>
        <p:txBody>
          <a:bodyPr/>
          <a:lstStyle/>
          <a:p>
            <a:r>
              <a:rPr lang="en-US" dirty="0"/>
              <a:t>Elements of Financial Statements</a:t>
            </a:r>
            <a:br>
              <a:rPr lang="en-US" dirty="0"/>
            </a:br>
            <a:r>
              <a:rPr lang="en-US" sz="3200" b="1" dirty="0"/>
              <a:t>Account Types</a:t>
            </a:r>
            <a:endParaRPr lang="en-US" b="1" dirty="0"/>
          </a:p>
        </p:txBody>
      </p:sp>
      <p:sp>
        <p:nvSpPr>
          <p:cNvPr id="3" name="Content Placeholder 2">
            <a:extLst>
              <a:ext uri="{FF2B5EF4-FFF2-40B4-BE49-F238E27FC236}">
                <a16:creationId xmlns:a16="http://schemas.microsoft.com/office/drawing/2014/main" id="{DA321DA0-5E5B-6455-1F56-05B9172B3CDE}"/>
              </a:ext>
            </a:extLst>
          </p:cNvPr>
          <p:cNvSpPr>
            <a:spLocks noGrp="1"/>
          </p:cNvSpPr>
          <p:nvPr>
            <p:ph idx="1"/>
          </p:nvPr>
        </p:nvSpPr>
        <p:spPr>
          <a:xfrm>
            <a:off x="838200" y="1658328"/>
            <a:ext cx="5257800" cy="5199672"/>
          </a:xfrm>
        </p:spPr>
        <p:txBody>
          <a:bodyPr>
            <a:normAutofit fontScale="47500" lnSpcReduction="20000"/>
          </a:bodyPr>
          <a:lstStyle/>
          <a:p>
            <a:pPr marL="0" indent="0">
              <a:buNone/>
            </a:pPr>
            <a:r>
              <a:rPr lang="en-US" sz="5100" b="1" dirty="0"/>
              <a:t>STATEMENT OF NET POSITION</a:t>
            </a:r>
          </a:p>
          <a:p>
            <a:r>
              <a:rPr lang="en-US" sz="3800" b="1" dirty="0"/>
              <a:t>1 - Asset </a:t>
            </a:r>
          </a:p>
          <a:p>
            <a:pPr lvl="1"/>
            <a:r>
              <a:rPr lang="en-US" sz="3000" dirty="0"/>
              <a:t>Short Term</a:t>
            </a:r>
          </a:p>
          <a:p>
            <a:pPr lvl="2"/>
            <a:r>
              <a:rPr lang="en-US" sz="2900" dirty="0"/>
              <a:t>Cash</a:t>
            </a:r>
          </a:p>
          <a:p>
            <a:pPr lvl="2"/>
            <a:r>
              <a:rPr lang="en-US" sz="2900" dirty="0"/>
              <a:t>Accounts Receivable, Due from Federal government </a:t>
            </a:r>
          </a:p>
          <a:p>
            <a:pPr lvl="1"/>
            <a:r>
              <a:rPr lang="en-US" sz="3400" dirty="0"/>
              <a:t>Long Term</a:t>
            </a:r>
          </a:p>
          <a:p>
            <a:pPr lvl="2"/>
            <a:r>
              <a:rPr lang="en-US" sz="2900" dirty="0"/>
              <a:t>Land, art</a:t>
            </a:r>
          </a:p>
          <a:p>
            <a:r>
              <a:rPr lang="en-US" sz="3800" b="1" dirty="0"/>
              <a:t>2 - Liability </a:t>
            </a:r>
          </a:p>
          <a:p>
            <a:pPr lvl="1"/>
            <a:r>
              <a:rPr lang="en-US" sz="3400" dirty="0"/>
              <a:t>Short Term</a:t>
            </a:r>
          </a:p>
          <a:p>
            <a:pPr lvl="2"/>
            <a:r>
              <a:rPr lang="en-US" sz="2900" dirty="0"/>
              <a:t>Vouchers payable, Due to Federal government </a:t>
            </a:r>
          </a:p>
          <a:p>
            <a:pPr lvl="2"/>
            <a:r>
              <a:rPr lang="en-US" sz="2900" dirty="0"/>
              <a:t>Accrued payroll</a:t>
            </a:r>
          </a:p>
          <a:p>
            <a:pPr lvl="1"/>
            <a:r>
              <a:rPr lang="en-US" sz="3400" dirty="0"/>
              <a:t>Long Term</a:t>
            </a:r>
          </a:p>
          <a:p>
            <a:pPr lvl="2"/>
            <a:r>
              <a:rPr lang="en-US" sz="2900" dirty="0"/>
              <a:t>GO bonds, SBITAs</a:t>
            </a:r>
          </a:p>
          <a:p>
            <a:r>
              <a:rPr lang="en-US" sz="3800" b="1" dirty="0"/>
              <a:t>3 - Fund Balance/Net Position </a:t>
            </a:r>
          </a:p>
          <a:p>
            <a:pPr lvl="1"/>
            <a:r>
              <a:rPr lang="en-US" sz="3400" dirty="0"/>
              <a:t>Fund balance: restricted, committed, assigned, unassigned, nonspendable</a:t>
            </a:r>
          </a:p>
          <a:p>
            <a:pPr lvl="1"/>
            <a:r>
              <a:rPr lang="en-US" sz="3400" dirty="0"/>
              <a:t>Net position: net investment in capital assets, restricted net position, unrestricted net position</a:t>
            </a:r>
          </a:p>
          <a:p>
            <a:pPr marL="0" indent="0">
              <a:buNone/>
            </a:pPr>
            <a:endParaRPr lang="en-US" b="1" dirty="0"/>
          </a:p>
          <a:p>
            <a:pPr lvl="1"/>
            <a:endParaRPr lang="en-US" dirty="0"/>
          </a:p>
        </p:txBody>
      </p:sp>
      <p:sp>
        <p:nvSpPr>
          <p:cNvPr id="21" name="Content Placeholder 2">
            <a:extLst>
              <a:ext uri="{FF2B5EF4-FFF2-40B4-BE49-F238E27FC236}">
                <a16:creationId xmlns:a16="http://schemas.microsoft.com/office/drawing/2014/main" id="{E58B349A-50FF-DE60-227F-F310ECD7A21F}"/>
              </a:ext>
            </a:extLst>
          </p:cNvPr>
          <p:cNvSpPr txBox="1">
            <a:spLocks/>
          </p:cNvSpPr>
          <p:nvPr/>
        </p:nvSpPr>
        <p:spPr>
          <a:xfrm>
            <a:off x="6419518" y="1658328"/>
            <a:ext cx="5407152" cy="435133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400" b="1" dirty="0"/>
              <a:t>STATEMENT OF ACTIVITIES</a:t>
            </a:r>
            <a:endParaRPr lang="en-US" sz="2400" dirty="0"/>
          </a:p>
          <a:p>
            <a:r>
              <a:rPr lang="en-US" sz="2400" b="1" dirty="0"/>
              <a:t>4 - Revenue </a:t>
            </a:r>
          </a:p>
          <a:p>
            <a:pPr lvl="1"/>
            <a:r>
              <a:rPr lang="en-US" sz="2000" dirty="0"/>
              <a:t>State, Federal sources (grants)</a:t>
            </a:r>
          </a:p>
          <a:p>
            <a:pPr lvl="1"/>
            <a:r>
              <a:rPr lang="en-US" sz="2000" dirty="0"/>
              <a:t>Investment income </a:t>
            </a:r>
          </a:p>
          <a:p>
            <a:pPr lvl="1"/>
            <a:r>
              <a:rPr lang="en-US" sz="2000" dirty="0"/>
              <a:t>Fees, taxes, permits, licenses</a:t>
            </a:r>
          </a:p>
          <a:p>
            <a:pPr lvl="1"/>
            <a:r>
              <a:rPr lang="en-US" sz="2000" dirty="0"/>
              <a:t>Appropriations = Transfers In (499105)</a:t>
            </a:r>
          </a:p>
          <a:p>
            <a:r>
              <a:rPr lang="en-US" sz="2400" b="1" dirty="0"/>
              <a:t>5 - Expenditure </a:t>
            </a:r>
          </a:p>
          <a:p>
            <a:pPr marL="0" indent="0">
              <a:buFont typeface="Arial" panose="020B0604020202020204" pitchFamily="34" charset="0"/>
              <a:buNone/>
            </a:pPr>
            <a:r>
              <a:rPr lang="en-US" sz="2400" dirty="0"/>
              <a:t>      200s, 300s, 400s (budgeting)</a:t>
            </a:r>
          </a:p>
          <a:p>
            <a:pPr lvl="1"/>
            <a:r>
              <a:rPr lang="en-US" sz="2000" dirty="0"/>
              <a:t>Grants to local entities, tribal entities, individuals </a:t>
            </a:r>
          </a:p>
          <a:p>
            <a:pPr lvl="1"/>
            <a:r>
              <a:rPr lang="en-US" sz="2000" dirty="0"/>
              <a:t>Employee travel</a:t>
            </a:r>
          </a:p>
          <a:p>
            <a:pPr lvl="1"/>
            <a:r>
              <a:rPr lang="en-US" sz="2000" dirty="0"/>
              <a:t>Salaries and benefits</a:t>
            </a:r>
          </a:p>
          <a:p>
            <a:endParaRPr lang="en-US" sz="2400" dirty="0"/>
          </a:p>
        </p:txBody>
      </p:sp>
      <p:sp>
        <p:nvSpPr>
          <p:cNvPr id="4" name="Slide Number Placeholder 3">
            <a:extLst>
              <a:ext uri="{FF2B5EF4-FFF2-40B4-BE49-F238E27FC236}">
                <a16:creationId xmlns:a16="http://schemas.microsoft.com/office/drawing/2014/main" id="{0C09F301-C92C-7DB0-82FC-C5B72ACE56D3}"/>
              </a:ext>
            </a:extLst>
          </p:cNvPr>
          <p:cNvSpPr>
            <a:spLocks noGrp="1"/>
          </p:cNvSpPr>
          <p:nvPr>
            <p:ph type="sldNum" sz="quarter" idx="12"/>
          </p:nvPr>
        </p:nvSpPr>
        <p:spPr/>
        <p:txBody>
          <a:bodyPr/>
          <a:lstStyle/>
          <a:p>
            <a:fld id="{86C0CEB6-816B-4AD2-BD2A-6B923C483C8C}" type="slidenum">
              <a:rPr lang="en-US" smtClean="0"/>
              <a:t>9</a:t>
            </a:fld>
            <a:endParaRPr lang="en-US" dirty="0"/>
          </a:p>
        </p:txBody>
      </p:sp>
    </p:spTree>
    <p:extLst>
      <p:ext uri="{BB962C8B-B14F-4D97-AF65-F5344CB8AC3E}">
        <p14:creationId xmlns:p14="http://schemas.microsoft.com/office/powerpoint/2010/main" val="57210449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04aa6bf4-d436-426f-bfa4-04b7a70e60ff}" enabled="0" method="" siteId="{04aa6bf4-d436-426f-bfa4-04b7a70e60ff}" removed="1"/>
</clbl:labelList>
</file>

<file path=docProps/app.xml><?xml version="1.0" encoding="utf-8"?>
<Properties xmlns="http://schemas.openxmlformats.org/officeDocument/2006/extended-properties" xmlns:vt="http://schemas.openxmlformats.org/officeDocument/2006/docPropsVTypes">
  <TotalTime>19652</TotalTime>
  <Words>5917</Words>
  <Application>Microsoft Office PowerPoint</Application>
  <PresentationFormat>Widescreen</PresentationFormat>
  <Paragraphs>967</Paragraphs>
  <Slides>37</Slides>
  <Notes>19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37</vt:i4>
      </vt:variant>
    </vt:vector>
  </HeadingPairs>
  <TitlesOfParts>
    <vt:vector size="45" baseType="lpstr">
      <vt:lpstr>Aptos</vt:lpstr>
      <vt:lpstr>Aptos Display</vt:lpstr>
      <vt:lpstr>Aptos Narrow</vt:lpstr>
      <vt:lpstr>Arial</vt:lpstr>
      <vt:lpstr>Arial</vt:lpstr>
      <vt:lpstr>Calibri</vt:lpstr>
      <vt:lpstr>Wingdings</vt:lpstr>
      <vt:lpstr>Office Theme</vt:lpstr>
      <vt:lpstr>PowerPoint Presentation</vt:lpstr>
      <vt:lpstr>Expectations for this session:</vt:lpstr>
      <vt:lpstr>Accounting: The Language of Business</vt:lpstr>
      <vt:lpstr>The Foundation Definitions:</vt:lpstr>
      <vt:lpstr>PowerPoint Presentation</vt:lpstr>
      <vt:lpstr>The Accounting Cycle</vt:lpstr>
      <vt:lpstr>Account Types – Balance Sheet / Statement of Net Position Accounting Elements Expanded | IFRS and US GAAP</vt:lpstr>
      <vt:lpstr>PowerPoint Presentation</vt:lpstr>
      <vt:lpstr>Elements of Financial Statements Account Types</vt:lpstr>
      <vt:lpstr>Match the terms with the appropriate definition:</vt:lpstr>
      <vt:lpstr>Definitions:  Debits and Credits</vt:lpstr>
      <vt:lpstr>Debits and Credits Natural Balances</vt:lpstr>
      <vt:lpstr>PowerPoint Presentation</vt:lpstr>
      <vt:lpstr>Normal vs. Abnormal Balances</vt:lpstr>
      <vt:lpstr>Recording Transactions = Journal Entries</vt:lpstr>
      <vt:lpstr>Transactions using T-Accounts During the accounting period The first step to every journal entry is to identify WHAT account codes are affected, and then we must determine HOW those accounts are affected.  </vt:lpstr>
      <vt:lpstr>PowerPoint Presentation</vt:lpstr>
      <vt:lpstr>PowerPoint Presentation</vt:lpstr>
      <vt:lpstr>PowerPoint Presentation</vt:lpstr>
      <vt:lpstr>PowerPoint Presentation</vt:lpstr>
      <vt:lpstr>Let’s take a break Q&amp;A will be answered when we get back! </vt:lpstr>
      <vt:lpstr>Basis of Accounting  Revenue and Expense Reporting</vt:lpstr>
      <vt:lpstr>Ending the Accounting Cycle</vt:lpstr>
      <vt:lpstr>Adjusting Entries - Prepaid Expenses</vt:lpstr>
      <vt:lpstr>Adjusting Entries - Deferred Inflows</vt:lpstr>
      <vt:lpstr>Adjusting Entries - Accruals </vt:lpstr>
      <vt:lpstr>PowerPoint Presentation</vt:lpstr>
      <vt:lpstr>PowerPoint Presentation</vt:lpstr>
      <vt:lpstr>Keeping Track of Accruals</vt:lpstr>
      <vt:lpstr>Expense and Liability Accruals FY 26 YE Closing Instructions CDS 1.4 </vt:lpstr>
      <vt:lpstr>Closing Entries</vt:lpstr>
      <vt:lpstr>Financial Statements General Overview</vt:lpstr>
      <vt:lpstr>Modified Accrual Basis of Accounting   Modified Accrual Accounting - How It Works, Rules</vt:lpstr>
      <vt:lpstr>Definitions: Financial Statements – Governmental Accounting </vt:lpstr>
      <vt:lpstr>PowerPoint Presentation</vt:lpstr>
      <vt:lpstr>PowerPoint Presentation</vt:lpstr>
      <vt:lpstr>Sources and 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Conley, Lauren, DFA</dc:creator>
  <cp:lastModifiedBy>Conley, Lauren, DFA</cp:lastModifiedBy>
  <cp:revision>62</cp:revision>
  <dcterms:created xsi:type="dcterms:W3CDTF">2026-07-15T19:35:56Z</dcterms:created>
  <dcterms:modified xsi:type="dcterms:W3CDTF">2026-08-06T19:04:28Z</dcterms:modified>
</cp:coreProperties>
</file>